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Lst>
  <p:notesMasterIdLst>
    <p:notesMasterId r:id="rId19"/>
  </p:notesMasterIdLst>
  <p:handoutMasterIdLst>
    <p:handoutMasterId r:id="rId20"/>
  </p:handoutMasterIdLst>
  <p:sldIdLst>
    <p:sldId id="518" r:id="rId2"/>
    <p:sldId id="522" r:id="rId3"/>
    <p:sldId id="523" r:id="rId4"/>
    <p:sldId id="524" r:id="rId5"/>
    <p:sldId id="525" r:id="rId6"/>
    <p:sldId id="535" r:id="rId7"/>
    <p:sldId id="527" r:id="rId8"/>
    <p:sldId id="528" r:id="rId9"/>
    <p:sldId id="529" r:id="rId10"/>
    <p:sldId id="530" r:id="rId11"/>
    <p:sldId id="531" r:id="rId12"/>
    <p:sldId id="532" r:id="rId13"/>
    <p:sldId id="533" r:id="rId14"/>
    <p:sldId id="534" r:id="rId15"/>
    <p:sldId id="520" r:id="rId16"/>
    <p:sldId id="513" r:id="rId17"/>
    <p:sldId id="5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 userDrawn="1">
          <p15:clr>
            <a:srgbClr val="A4A3A4"/>
          </p15:clr>
        </p15:guide>
        <p15:guide id="4" pos="7296" userDrawn="1">
          <p15:clr>
            <a:srgbClr val="A4A3A4"/>
          </p15:clr>
        </p15:guide>
        <p15:guide id="5" orient="horz" pos="3888" userDrawn="1">
          <p15:clr>
            <a:srgbClr val="A4A3A4"/>
          </p15:clr>
        </p15:guide>
        <p15:guide id="6" orient="horz" pos="864" userDrawn="1">
          <p15:clr>
            <a:srgbClr val="A4A3A4"/>
          </p15:clr>
        </p15:guide>
        <p15:guide id="7" orient="horz" pos="432" userDrawn="1">
          <p15:clr>
            <a:srgbClr val="A4A3A4"/>
          </p15:clr>
        </p15:guide>
        <p15:guide id="8" orient="horz" pos="2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06A"/>
    <a:srgbClr val="000000"/>
    <a:srgbClr val="CDBFAF"/>
    <a:srgbClr val="CCFF33"/>
    <a:srgbClr val="CC3300"/>
    <a:srgbClr val="996633"/>
    <a:srgbClr val="00FFFF"/>
    <a:srgbClr val="255E91"/>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5" autoAdjust="0"/>
    <p:restoredTop sz="96137" autoAdjust="0"/>
  </p:normalViewPr>
  <p:slideViewPr>
    <p:cSldViewPr>
      <p:cViewPr varScale="1">
        <p:scale>
          <a:sx n="91" d="100"/>
          <a:sy n="91" d="100"/>
        </p:scale>
        <p:origin x="437" y="58"/>
      </p:cViewPr>
      <p:guideLst>
        <p:guide orient="horz" pos="2160"/>
        <p:guide pos="3840"/>
        <p:guide pos="384"/>
        <p:guide pos="7296"/>
        <p:guide orient="horz" pos="3888"/>
        <p:guide orient="horz" pos="864"/>
        <p:guide orient="horz" pos="432"/>
        <p:guide orient="horz"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116" d="100"/>
          <a:sy n="116" d="100"/>
        </p:scale>
        <p:origin x="332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04A0FC-9099-B942-991B-14CD9E1D8633}" type="datetimeFigureOut">
              <a:rPr lang="en-US" smtClean="0"/>
              <a:t>1/13/2025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03EF57-1339-AB49-AB8B-168B354D50B6}" type="slidenum">
              <a:rPr lang="en-US" smtClean="0"/>
              <a:t>‹#›</a:t>
            </a:fld>
            <a:endParaRPr lang="en-US"/>
          </a:p>
        </p:txBody>
      </p:sp>
    </p:spTree>
    <p:extLst>
      <p:ext uri="{BB962C8B-B14F-4D97-AF65-F5344CB8AC3E}">
        <p14:creationId xmlns:p14="http://schemas.microsoft.com/office/powerpoint/2010/main" val="137931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59B61-9ADD-4421-80E2-F2B2330D8B9B}"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CE032-83EF-41F1-8CD2-D5D86BA3FFC7}" type="slidenum">
              <a:rPr lang="en-US" smtClean="0"/>
              <a:t>‹#›</a:t>
            </a:fld>
            <a:endParaRPr lang="en-US"/>
          </a:p>
        </p:txBody>
      </p:sp>
    </p:spTree>
    <p:extLst>
      <p:ext uri="{BB962C8B-B14F-4D97-AF65-F5344CB8AC3E}">
        <p14:creationId xmlns:p14="http://schemas.microsoft.com/office/powerpoint/2010/main" val="392867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CE032-83EF-41F1-8CD2-D5D86BA3FFC7}" type="slidenum">
              <a:rPr lang="en-US" smtClean="0"/>
              <a:t>15</a:t>
            </a:fld>
            <a:endParaRPr lang="en-US"/>
          </a:p>
        </p:txBody>
      </p:sp>
    </p:spTree>
    <p:extLst>
      <p:ext uri="{BB962C8B-B14F-4D97-AF65-F5344CB8AC3E}">
        <p14:creationId xmlns:p14="http://schemas.microsoft.com/office/powerpoint/2010/main" val="1491215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45" name="Text Placeholder 2">
            <a:extLst>
              <a:ext uri="{FF2B5EF4-FFF2-40B4-BE49-F238E27FC236}">
                <a16:creationId xmlns:a16="http://schemas.microsoft.com/office/drawing/2014/main" id="{345E05C7-DEFB-5445-B1CF-546F246C7BA0}"/>
              </a:ext>
            </a:extLst>
          </p:cNvPr>
          <p:cNvSpPr txBox="1">
            <a:spLocks/>
          </p:cNvSpPr>
          <p:nvPr/>
        </p:nvSpPr>
        <p:spPr bwMode="auto">
          <a:xfrm>
            <a:off x="2" y="0"/>
            <a:ext cx="12199383" cy="1053036"/>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9AD7A277-9942-B24D-84BB-2C14C768AFFB}"/>
              </a:ext>
            </a:extLst>
          </p:cNvPr>
          <p:cNvSpPr>
            <a:spLocks noGrp="1"/>
          </p:cNvSpPr>
          <p:nvPr>
            <p:ph type="ctrTitle"/>
          </p:nvPr>
        </p:nvSpPr>
        <p:spPr>
          <a:xfrm>
            <a:off x="609597" y="1792225"/>
            <a:ext cx="10972800" cy="1470025"/>
          </a:xfrm>
        </p:spPr>
        <p:txBody>
          <a:bodyPr anchor="b">
            <a:normAutofit/>
          </a:bodyPr>
          <a:lstStyle>
            <a:lvl1pPr algn="l">
              <a:defRPr sz="3000" b="1">
                <a:solidFill>
                  <a:srgbClr val="08306A"/>
                </a:solidFill>
                <a:latin typeface="Arial"/>
                <a:cs typeface="Arial"/>
              </a:defRPr>
            </a:lvl1pPr>
          </a:lstStyle>
          <a:p>
            <a:r>
              <a:rPr lang="en-US" dirty="0"/>
              <a:t>Click to edit Master title style</a:t>
            </a:r>
          </a:p>
        </p:txBody>
      </p:sp>
      <p:sp>
        <p:nvSpPr>
          <p:cNvPr id="13" name="Subtitle 2">
            <a:extLst>
              <a:ext uri="{FF2B5EF4-FFF2-40B4-BE49-F238E27FC236}">
                <a16:creationId xmlns:a16="http://schemas.microsoft.com/office/drawing/2014/main" id="{5B805DB1-1E41-A34B-B862-62391422E7A0}"/>
              </a:ext>
            </a:extLst>
          </p:cNvPr>
          <p:cNvSpPr>
            <a:spLocks noGrp="1"/>
          </p:cNvSpPr>
          <p:nvPr>
            <p:ph type="subTitle" idx="1" hasCustomPrompt="1"/>
          </p:nvPr>
        </p:nvSpPr>
        <p:spPr>
          <a:xfrm>
            <a:off x="609600" y="3489474"/>
            <a:ext cx="10972800" cy="2640555"/>
          </a:xfrm>
        </p:spPr>
        <p:txBody>
          <a:bodyPr>
            <a:normAutofit/>
          </a:bodyPr>
          <a:lstStyle>
            <a:lvl1pPr marL="0" indent="0" algn="l">
              <a:buNone/>
              <a:defRPr sz="1800">
                <a:solidFill>
                  <a:schemeClr val="tx1">
                    <a:tint val="7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14" name="Rectangle 13">
            <a:extLst>
              <a:ext uri="{FF2B5EF4-FFF2-40B4-BE49-F238E27FC236}">
                <a16:creationId xmlns:a16="http://schemas.microsoft.com/office/drawing/2014/main" id="{7A67E802-A36E-6442-84CB-C6B8CD36ED29}"/>
              </a:ext>
            </a:extLst>
          </p:cNvPr>
          <p:cNvSpPr/>
          <p:nvPr/>
        </p:nvSpPr>
        <p:spPr>
          <a:xfrm>
            <a:off x="609596" y="3324460"/>
            <a:ext cx="10972800" cy="104543"/>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9" name="Picture 28" descr="A picture containing drawing&#10;&#10;Description automatically generated">
            <a:extLst>
              <a:ext uri="{FF2B5EF4-FFF2-40B4-BE49-F238E27FC236}">
                <a16:creationId xmlns:a16="http://schemas.microsoft.com/office/drawing/2014/main" id="{4A6963F4-6D03-F64B-8E6D-04EC946EC2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213"/>
          <a:stretch/>
        </p:blipFill>
        <p:spPr>
          <a:xfrm>
            <a:off x="245340" y="228600"/>
            <a:ext cx="2052851" cy="640080"/>
          </a:xfrm>
          <a:prstGeom prst="rect">
            <a:avLst/>
          </a:prstGeom>
        </p:spPr>
      </p:pic>
      <p:sp>
        <p:nvSpPr>
          <p:cNvPr id="30" name="TextBox 29">
            <a:extLst>
              <a:ext uri="{FF2B5EF4-FFF2-40B4-BE49-F238E27FC236}">
                <a16:creationId xmlns:a16="http://schemas.microsoft.com/office/drawing/2014/main" id="{9E91CE55-8A7E-5D46-97E8-355FAA706688}"/>
              </a:ext>
            </a:extLst>
          </p:cNvPr>
          <p:cNvSpPr txBox="1"/>
          <p:nvPr/>
        </p:nvSpPr>
        <p:spPr>
          <a:xfrm>
            <a:off x="2543529" y="235529"/>
            <a:ext cx="7721600" cy="492443"/>
          </a:xfrm>
          <a:prstGeom prst="rect">
            <a:avLst/>
          </a:prstGeom>
          <a:noFill/>
        </p:spPr>
        <p:txBody>
          <a:bodyPr wrap="square" rtlCol="0">
            <a:spAutoFit/>
          </a:bodyPr>
          <a:lstStyle/>
          <a:p>
            <a:r>
              <a:rPr lang="en-US" sz="2600" cap="all" baseline="0" dirty="0">
                <a:solidFill>
                  <a:schemeClr val="bg1"/>
                </a:solidFill>
                <a:latin typeface="+mj-lt"/>
              </a:rPr>
              <a:t>Electricity Markets &amp; Policy</a:t>
            </a:r>
          </a:p>
        </p:txBody>
      </p:sp>
      <p:pic>
        <p:nvPicPr>
          <p:cNvPr id="32" name="Picture 31" descr="eta-header-as-logo.png">
            <a:extLst>
              <a:ext uri="{FF2B5EF4-FFF2-40B4-BE49-F238E27FC236}">
                <a16:creationId xmlns:a16="http://schemas.microsoft.com/office/drawing/2014/main" id="{AD4F134F-42DB-FA4F-B07A-2EF143B33F3E}"/>
              </a:ext>
            </a:extLst>
          </p:cNvPr>
          <p:cNvPicPr>
            <a:picLocks noChangeAspect="1"/>
          </p:cNvPicPr>
          <p:nvPr/>
        </p:nvPicPr>
        <p:blipFill rotWithShape="1">
          <a:blip r:embed="rId3">
            <a:extLst>
              <a:ext uri="{28A0092B-C50C-407E-A947-70E740481C1C}">
                <a14:useLocalDpi xmlns:a14="http://schemas.microsoft.com/office/drawing/2010/main" val="0"/>
              </a:ext>
            </a:extLst>
          </a:blip>
          <a:srcRect b="22935"/>
          <a:stretch/>
        </p:blipFill>
        <p:spPr>
          <a:xfrm>
            <a:off x="66452" y="6303284"/>
            <a:ext cx="1956379" cy="410559"/>
          </a:xfrm>
          <a:prstGeom prst="rect">
            <a:avLst/>
          </a:prstGeom>
        </p:spPr>
      </p:pic>
      <p:sp>
        <p:nvSpPr>
          <p:cNvPr id="11" name="Text Placeholder 2">
            <a:extLst>
              <a:ext uri="{FF2B5EF4-FFF2-40B4-BE49-F238E27FC236}">
                <a16:creationId xmlns:a16="http://schemas.microsoft.com/office/drawing/2014/main" id="{7A188D0E-DD69-D346-98E4-BE279816FA95}"/>
              </a:ext>
            </a:extLst>
          </p:cNvPr>
          <p:cNvSpPr txBox="1">
            <a:spLocks/>
          </p:cNvSpPr>
          <p:nvPr userDrawn="1"/>
        </p:nvSpPr>
        <p:spPr bwMode="auto">
          <a:xfrm>
            <a:off x="2" y="0"/>
            <a:ext cx="12199383" cy="1053036"/>
          </a:xfrm>
          <a:prstGeom prst="rect">
            <a:avLst/>
          </a:prstGeom>
          <a:solidFill>
            <a:srgbClr val="08306A"/>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17154E-8B01-1A43-AE79-72D221A0F2B6}"/>
              </a:ext>
            </a:extLst>
          </p:cNvPr>
          <p:cNvSpPr/>
          <p:nvPr userDrawn="1"/>
        </p:nvSpPr>
        <p:spPr>
          <a:xfrm>
            <a:off x="609596" y="3324460"/>
            <a:ext cx="10972800" cy="104543"/>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Picture 19" descr="A picture containing drawing&#10;&#10;Description automatically generated">
            <a:extLst>
              <a:ext uri="{FF2B5EF4-FFF2-40B4-BE49-F238E27FC236}">
                <a16:creationId xmlns:a16="http://schemas.microsoft.com/office/drawing/2014/main" id="{7BDD40A3-BF32-5C40-887E-9495135602A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4213"/>
          <a:stretch/>
        </p:blipFill>
        <p:spPr>
          <a:xfrm>
            <a:off x="90018" y="304800"/>
            <a:ext cx="1628072" cy="676845"/>
          </a:xfrm>
          <a:prstGeom prst="rect">
            <a:avLst/>
          </a:prstGeom>
        </p:spPr>
      </p:pic>
      <p:sp>
        <p:nvSpPr>
          <p:cNvPr id="22" name="TextBox 21">
            <a:extLst>
              <a:ext uri="{FF2B5EF4-FFF2-40B4-BE49-F238E27FC236}">
                <a16:creationId xmlns:a16="http://schemas.microsoft.com/office/drawing/2014/main" id="{1C14285A-F5F1-F14F-A23C-F797407A52AC}"/>
              </a:ext>
            </a:extLst>
          </p:cNvPr>
          <p:cNvSpPr txBox="1"/>
          <p:nvPr userDrawn="1"/>
        </p:nvSpPr>
        <p:spPr>
          <a:xfrm>
            <a:off x="609272" y="304800"/>
            <a:ext cx="10973123" cy="584775"/>
          </a:xfrm>
          <a:prstGeom prst="rect">
            <a:avLst/>
          </a:prstGeom>
          <a:noFill/>
        </p:spPr>
        <p:txBody>
          <a:bodyPr wrap="square" rtlCol="0">
            <a:spAutoFit/>
          </a:bodyPr>
          <a:lstStyle/>
          <a:p>
            <a:pPr algn="ctr"/>
            <a:r>
              <a:rPr lang="en-US" sz="3200" b="1" cap="all" baseline="0" dirty="0">
                <a:solidFill>
                  <a:schemeClr val="bg1"/>
                </a:solidFill>
                <a:latin typeface="+mj-lt"/>
              </a:rPr>
              <a:t>Energy Markets &amp; Policy</a:t>
            </a:r>
          </a:p>
        </p:txBody>
      </p:sp>
      <p:sp>
        <p:nvSpPr>
          <p:cNvPr id="17" name="TextBox 16">
            <a:extLst>
              <a:ext uri="{FF2B5EF4-FFF2-40B4-BE49-F238E27FC236}">
                <a16:creationId xmlns:a16="http://schemas.microsoft.com/office/drawing/2014/main" id="{0E969109-B5FE-164B-88D5-C73CA353C9D1}"/>
              </a:ext>
            </a:extLst>
          </p:cNvPr>
          <p:cNvSpPr txBox="1"/>
          <p:nvPr userDrawn="1"/>
        </p:nvSpPr>
        <p:spPr>
          <a:xfrm>
            <a:off x="1956816" y="6391656"/>
            <a:ext cx="8839199" cy="442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cap="small" spc="75" dirty="0">
                <a:solidFill>
                  <a:srgbClr val="08306A"/>
                </a:solidFill>
                <a:latin typeface="Arial" panose="020B0604020202020204" pitchFamily="34" charset="0"/>
                <a:cs typeface="Arial" panose="020B0604020202020204" pitchFamily="34" charset="0"/>
              </a:rPr>
              <a:t>Energy Technologies Area  </a:t>
            </a:r>
            <a:r>
              <a:rPr lang="en-US" sz="1600" b="0" cap="small" spc="75" dirty="0">
                <a:solidFill>
                  <a:srgbClr val="08306A"/>
                </a:solidFill>
                <a:latin typeface="Arial" panose="020B0604020202020204" pitchFamily="34" charset="0"/>
                <a:cs typeface="Arial" panose="020B0604020202020204" pitchFamily="34" charset="0"/>
              </a:rPr>
              <a:t>|</a:t>
            </a:r>
            <a:r>
              <a:rPr lang="en-US" sz="900" b="1" cap="small" spc="75" dirty="0">
                <a:solidFill>
                  <a:srgbClr val="08306A"/>
                </a:solidFill>
                <a:latin typeface="Arial" panose="020B0604020202020204" pitchFamily="34" charset="0"/>
                <a:cs typeface="Arial" panose="020B0604020202020204" pitchFamily="34" charset="0"/>
              </a:rPr>
              <a:t>  </a:t>
            </a:r>
            <a:r>
              <a:rPr lang="en-US" sz="900" b="1" i="0" cap="small" spc="75" baseline="0" dirty="0">
                <a:solidFill>
                  <a:srgbClr val="08306A"/>
                </a:solidFill>
                <a:latin typeface="Arial" panose="020B0604020202020204" pitchFamily="34" charset="0"/>
                <a:cs typeface="Arial" panose="020B0604020202020204" pitchFamily="34" charset="0"/>
              </a:rPr>
              <a:t>Energy Analysis and Environmental Impacts Division  </a:t>
            </a:r>
            <a:r>
              <a:rPr lang="en-US" sz="1600" b="0" cap="small" spc="75" dirty="0">
                <a:solidFill>
                  <a:srgbClr val="08306A"/>
                </a:solidFill>
                <a:latin typeface="Arial" panose="020B0604020202020204" pitchFamily="34" charset="0"/>
                <a:cs typeface="Arial" panose="020B0604020202020204" pitchFamily="34" charset="0"/>
              </a:rPr>
              <a:t>|</a:t>
            </a:r>
            <a:r>
              <a:rPr lang="en-US" sz="900" b="1" i="0" cap="small" spc="75" baseline="0" dirty="0">
                <a:solidFill>
                  <a:srgbClr val="08306A"/>
                </a:solidFill>
                <a:latin typeface="Arial" panose="020B0604020202020204" pitchFamily="34" charset="0"/>
                <a:cs typeface="Arial" panose="020B0604020202020204" pitchFamily="34" charset="0"/>
              </a:rPr>
              <a:t>  </a:t>
            </a:r>
            <a:r>
              <a:rPr kumimoji="0" lang="en-US" sz="900" b="1" i="0" u="none" strike="noStrike" kern="1200" cap="small" spc="75" normalizeH="0" baseline="0" noProof="0" dirty="0">
                <a:ln>
                  <a:noFill/>
                </a:ln>
                <a:solidFill>
                  <a:srgbClr val="08306A"/>
                </a:solidFill>
                <a:effectLst/>
                <a:uLnTx/>
                <a:uFillTx/>
                <a:latin typeface="Arial" panose="020B0604020202020204" pitchFamily="34" charset="0"/>
                <a:ea typeface="+mn-ea"/>
                <a:cs typeface="Arial" panose="020B0604020202020204" pitchFamily="34" charset="0"/>
              </a:rPr>
              <a:t>Energy Markets &amp; Policy</a:t>
            </a:r>
            <a:endParaRPr lang="en-US" sz="900" b="1" i="0" spc="75" baseline="0" dirty="0">
              <a:solidFill>
                <a:srgbClr val="08306A"/>
              </a:solidFill>
              <a:latin typeface="Arial" panose="020B0604020202020204" pitchFamily="34" charset="0"/>
              <a:cs typeface="Arial" panose="020B0604020202020204" pitchFamily="34" charset="0"/>
            </a:endParaRPr>
          </a:p>
          <a:p>
            <a:pPr algn="ctr">
              <a:lnSpc>
                <a:spcPct val="100000"/>
              </a:lnSpc>
              <a:spcAft>
                <a:spcPts val="0"/>
              </a:spcAft>
            </a:pPr>
            <a:endParaRPr lang="en-US" sz="675" b="1" spc="75" dirty="0">
              <a:solidFill>
                <a:srgbClr val="08306A"/>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82F516F2-723A-5C47-8A28-097D8E3DD49A}"/>
              </a:ext>
            </a:extLst>
          </p:cNvPr>
          <p:cNvSpPr txBox="1">
            <a:spLocks/>
          </p:cNvSpPr>
          <p:nvPr userDrawn="1"/>
        </p:nvSpPr>
        <p:spPr bwMode="auto">
          <a:xfrm>
            <a:off x="2133601" y="6172201"/>
            <a:ext cx="8486303" cy="265551"/>
          </a:xfrm>
          <a:prstGeom prst="rect">
            <a:avLst/>
          </a:prstGeom>
          <a:noFill/>
          <a:ln w="9525">
            <a:noFill/>
            <a:miter lim="800000"/>
            <a:headEnd/>
            <a:tailEnd/>
          </a:ln>
        </p:spPr>
        <p:txBody>
          <a:bodyPr vert="horz" wrap="square" lIns="76412" tIns="38206" rIns="76412" bIns="38206" numCol="1" anchor="b" anchorCtr="0" compatLnSpc="1">
            <a:prstTxWarp prst="textNoShape">
              <a:avLst/>
            </a:prstTxWarp>
            <a:noAutofit/>
          </a:bodyPr>
          <a:lstStyle/>
          <a:p>
            <a:pPr algn="ctr" defTabSz="685742" eaLnBrk="0" fontAlgn="base" hangingPunct="0">
              <a:defRPr/>
            </a:pPr>
            <a:r>
              <a:rPr lang="en-US" sz="1100" i="1" dirty="0">
                <a:solidFill>
                  <a:srgbClr val="08306A"/>
                </a:solidFill>
                <a:latin typeface="Arial" pitchFamily="34" charset="0"/>
                <a:cs typeface="Arial" pitchFamily="34" charset="0"/>
              </a:rPr>
              <a:t>This work was funded by the U.S. Department of Energy, Office of Electricity, under Contract No. DE-AC02-05CH11231.</a:t>
            </a:r>
          </a:p>
        </p:txBody>
      </p:sp>
    </p:spTree>
    <p:extLst>
      <p:ext uri="{BB962C8B-B14F-4D97-AF65-F5344CB8AC3E}">
        <p14:creationId xmlns:p14="http://schemas.microsoft.com/office/powerpoint/2010/main" val="26845124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A29BFF-46FF-D74D-9FA6-D1EF57280557}"/>
              </a:ext>
            </a:extLst>
          </p:cNvPr>
          <p:cNvSpPr>
            <a:spLocks noGrp="1"/>
          </p:cNvSpPr>
          <p:nvPr>
            <p:ph type="sldNum" sz="quarter" idx="12"/>
          </p:nvPr>
        </p:nvSpPr>
        <p:spPr/>
        <p:txBody>
          <a:bodyPr/>
          <a:lstStyle/>
          <a:p>
            <a:fld id="{9BB3C151-F185-E047-AF09-2304AEED9922}" type="slidenum">
              <a:rPr lang="en-US" smtClean="0"/>
              <a:t>‹#›</a:t>
            </a:fld>
            <a:endParaRPr lang="en-US"/>
          </a:p>
        </p:txBody>
      </p:sp>
      <p:sp>
        <p:nvSpPr>
          <p:cNvPr id="8" name="Text Placeholder 2">
            <a:extLst>
              <a:ext uri="{FF2B5EF4-FFF2-40B4-BE49-F238E27FC236}">
                <a16:creationId xmlns:a16="http://schemas.microsoft.com/office/drawing/2014/main" id="{43687F18-F809-F24F-A919-F731C3A2DC2F}"/>
              </a:ext>
            </a:extLst>
          </p:cNvPr>
          <p:cNvSpPr txBox="1">
            <a:spLocks/>
          </p:cNvSpPr>
          <p:nvPr/>
        </p:nvSpPr>
        <p:spPr bwMode="auto">
          <a:xfrm>
            <a:off x="2" y="0"/>
            <a:ext cx="12199383" cy="1053036"/>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dirty="0">
              <a:solidFill>
                <a:schemeClr val="bg1"/>
              </a:solidFill>
              <a:latin typeface="Arial" panose="020B0604020202020204" pitchFamily="34" charset="0"/>
              <a:cs typeface="Arial" panose="020B0604020202020204" pitchFamily="34" charset="0"/>
            </a:endParaRPr>
          </a:p>
        </p:txBody>
      </p:sp>
      <p:pic>
        <p:nvPicPr>
          <p:cNvPr id="11" name="Picture 10" descr="eta-header-as-logo.png">
            <a:extLst>
              <a:ext uri="{FF2B5EF4-FFF2-40B4-BE49-F238E27FC236}">
                <a16:creationId xmlns:a16="http://schemas.microsoft.com/office/drawing/2014/main" id="{34B38390-A3FE-F046-B5D7-DA25DEB8D0B3}"/>
              </a:ext>
            </a:extLst>
          </p:cNvPr>
          <p:cNvPicPr>
            <a:picLocks noChangeAspect="1"/>
          </p:cNvPicPr>
          <p:nvPr/>
        </p:nvPicPr>
        <p:blipFill rotWithShape="1">
          <a:blip r:embed="rId2">
            <a:extLst>
              <a:ext uri="{28A0092B-C50C-407E-A947-70E740481C1C}">
                <a14:useLocalDpi xmlns:a14="http://schemas.microsoft.com/office/drawing/2010/main" val="0"/>
              </a:ext>
            </a:extLst>
          </a:blip>
          <a:srcRect b="22935"/>
          <a:stretch/>
        </p:blipFill>
        <p:spPr>
          <a:xfrm>
            <a:off x="66452" y="6303284"/>
            <a:ext cx="1956379" cy="410559"/>
          </a:xfrm>
          <a:prstGeom prst="rect">
            <a:avLst/>
          </a:prstGeom>
        </p:spPr>
      </p:pic>
      <p:sp>
        <p:nvSpPr>
          <p:cNvPr id="13" name="Title 12">
            <a:extLst>
              <a:ext uri="{FF2B5EF4-FFF2-40B4-BE49-F238E27FC236}">
                <a16:creationId xmlns:a16="http://schemas.microsoft.com/office/drawing/2014/main" id="{29CF3B28-C6B5-384B-9D03-93C468665355}"/>
              </a:ext>
            </a:extLst>
          </p:cNvPr>
          <p:cNvSpPr>
            <a:spLocks noGrp="1"/>
          </p:cNvSpPr>
          <p:nvPr>
            <p:ph type="title"/>
          </p:nvPr>
        </p:nvSpPr>
        <p:spPr>
          <a:xfrm>
            <a:off x="538089" y="2884518"/>
            <a:ext cx="10972800" cy="553998"/>
          </a:xfrm>
        </p:spPr>
        <p:txBody>
          <a:bodyPr/>
          <a:lstStyle>
            <a:lvl1pPr algn="ctr">
              <a:defRPr sz="3000">
                <a:solidFill>
                  <a:srgbClr val="08306A"/>
                </a:solidFill>
              </a:defRPr>
            </a:lvl1pPr>
          </a:lstStyle>
          <a:p>
            <a:r>
              <a:rPr lang="en-US"/>
              <a:t>Click to edit Master title style</a:t>
            </a:r>
            <a:endParaRPr lang="en-US" dirty="0"/>
          </a:p>
        </p:txBody>
      </p:sp>
      <p:pic>
        <p:nvPicPr>
          <p:cNvPr id="14" name="Picture 13" descr="A picture containing drawing&#10;&#10;Description automatically generated">
            <a:extLst>
              <a:ext uri="{FF2B5EF4-FFF2-40B4-BE49-F238E27FC236}">
                <a16:creationId xmlns:a16="http://schemas.microsoft.com/office/drawing/2014/main" id="{2DFCAEC9-A7D9-CF4F-AAE3-56FEBF10E8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213"/>
          <a:stretch/>
        </p:blipFill>
        <p:spPr>
          <a:xfrm>
            <a:off x="245340" y="228600"/>
            <a:ext cx="2052851" cy="640080"/>
          </a:xfrm>
          <a:prstGeom prst="rect">
            <a:avLst/>
          </a:prstGeom>
        </p:spPr>
      </p:pic>
      <p:sp>
        <p:nvSpPr>
          <p:cNvPr id="15" name="TextBox 14">
            <a:extLst>
              <a:ext uri="{FF2B5EF4-FFF2-40B4-BE49-F238E27FC236}">
                <a16:creationId xmlns:a16="http://schemas.microsoft.com/office/drawing/2014/main" id="{7589C3D5-2ACE-9D4D-8AEC-B06112F64EFE}"/>
              </a:ext>
            </a:extLst>
          </p:cNvPr>
          <p:cNvSpPr txBox="1"/>
          <p:nvPr/>
        </p:nvSpPr>
        <p:spPr>
          <a:xfrm>
            <a:off x="2543529" y="235529"/>
            <a:ext cx="7721600" cy="492443"/>
          </a:xfrm>
          <a:prstGeom prst="rect">
            <a:avLst/>
          </a:prstGeom>
          <a:noFill/>
        </p:spPr>
        <p:txBody>
          <a:bodyPr wrap="square" rtlCol="0">
            <a:spAutoFit/>
          </a:bodyPr>
          <a:lstStyle/>
          <a:p>
            <a:r>
              <a:rPr lang="en-US" sz="2600" cap="all" baseline="0" dirty="0">
                <a:solidFill>
                  <a:schemeClr val="bg1"/>
                </a:solidFill>
                <a:latin typeface="+mj-lt"/>
              </a:rPr>
              <a:t>Electricity Markets &amp; Policy</a:t>
            </a:r>
          </a:p>
        </p:txBody>
      </p:sp>
      <p:sp>
        <p:nvSpPr>
          <p:cNvPr id="9" name="Text Placeholder 2">
            <a:extLst>
              <a:ext uri="{FF2B5EF4-FFF2-40B4-BE49-F238E27FC236}">
                <a16:creationId xmlns:a16="http://schemas.microsoft.com/office/drawing/2014/main" id="{6CB5D2D7-3CEB-6047-8075-B1507B5FA4E0}"/>
              </a:ext>
            </a:extLst>
          </p:cNvPr>
          <p:cNvSpPr txBox="1">
            <a:spLocks/>
          </p:cNvSpPr>
          <p:nvPr userDrawn="1"/>
        </p:nvSpPr>
        <p:spPr bwMode="auto">
          <a:xfrm>
            <a:off x="2" y="0"/>
            <a:ext cx="12199383" cy="1053036"/>
          </a:xfrm>
          <a:prstGeom prst="rect">
            <a:avLst/>
          </a:prstGeom>
          <a:solidFill>
            <a:srgbClr val="08306A"/>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dirty="0">
              <a:solidFill>
                <a:schemeClr val="bg1"/>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BA54E121-70B2-7548-B13D-D95B085FA0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4213"/>
          <a:stretch/>
        </p:blipFill>
        <p:spPr>
          <a:xfrm>
            <a:off x="90018" y="304800"/>
            <a:ext cx="1628072" cy="676845"/>
          </a:xfrm>
          <a:prstGeom prst="rect">
            <a:avLst/>
          </a:prstGeom>
        </p:spPr>
      </p:pic>
      <p:sp>
        <p:nvSpPr>
          <p:cNvPr id="20" name="TextBox 19">
            <a:extLst>
              <a:ext uri="{FF2B5EF4-FFF2-40B4-BE49-F238E27FC236}">
                <a16:creationId xmlns:a16="http://schemas.microsoft.com/office/drawing/2014/main" id="{B9F9FE3C-AB52-BF41-B17F-8E649730CACF}"/>
              </a:ext>
            </a:extLst>
          </p:cNvPr>
          <p:cNvSpPr txBox="1"/>
          <p:nvPr userDrawn="1"/>
        </p:nvSpPr>
        <p:spPr>
          <a:xfrm>
            <a:off x="609272" y="304800"/>
            <a:ext cx="10973123" cy="584775"/>
          </a:xfrm>
          <a:prstGeom prst="rect">
            <a:avLst/>
          </a:prstGeom>
          <a:noFill/>
        </p:spPr>
        <p:txBody>
          <a:bodyPr wrap="square" rtlCol="0">
            <a:spAutoFit/>
          </a:bodyPr>
          <a:lstStyle/>
          <a:p>
            <a:pPr algn="ctr"/>
            <a:r>
              <a:rPr lang="en-US" sz="3200" b="1" cap="all" baseline="0" dirty="0">
                <a:solidFill>
                  <a:schemeClr val="bg1"/>
                </a:solidFill>
                <a:latin typeface="+mj-lt"/>
              </a:rPr>
              <a:t>ENERGY Markets &amp; Policy</a:t>
            </a:r>
          </a:p>
        </p:txBody>
      </p:sp>
      <p:sp>
        <p:nvSpPr>
          <p:cNvPr id="19" name="TextBox 18">
            <a:extLst>
              <a:ext uri="{FF2B5EF4-FFF2-40B4-BE49-F238E27FC236}">
                <a16:creationId xmlns:a16="http://schemas.microsoft.com/office/drawing/2014/main" id="{B663885A-6BBB-5F4F-872C-9976D00882DF}"/>
              </a:ext>
            </a:extLst>
          </p:cNvPr>
          <p:cNvSpPr txBox="1"/>
          <p:nvPr userDrawn="1"/>
        </p:nvSpPr>
        <p:spPr>
          <a:xfrm>
            <a:off x="1956816" y="6391656"/>
            <a:ext cx="8839199" cy="442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cap="small" spc="75" dirty="0">
                <a:solidFill>
                  <a:srgbClr val="08306A"/>
                </a:solidFill>
                <a:latin typeface="Arial" panose="020B0604020202020204" pitchFamily="34" charset="0"/>
                <a:cs typeface="Arial" panose="020B0604020202020204" pitchFamily="34" charset="0"/>
              </a:rPr>
              <a:t>Energy Technologies Area  </a:t>
            </a:r>
            <a:r>
              <a:rPr lang="en-US" sz="1600" b="0" cap="small" spc="75" dirty="0">
                <a:solidFill>
                  <a:srgbClr val="08306A"/>
                </a:solidFill>
                <a:latin typeface="Arial" panose="020B0604020202020204" pitchFamily="34" charset="0"/>
                <a:cs typeface="Arial" panose="020B0604020202020204" pitchFamily="34" charset="0"/>
              </a:rPr>
              <a:t>|</a:t>
            </a:r>
            <a:r>
              <a:rPr lang="en-US" sz="900" b="1" cap="small" spc="75" dirty="0">
                <a:solidFill>
                  <a:srgbClr val="08306A"/>
                </a:solidFill>
                <a:latin typeface="Arial" panose="020B0604020202020204" pitchFamily="34" charset="0"/>
                <a:cs typeface="Arial" panose="020B0604020202020204" pitchFamily="34" charset="0"/>
              </a:rPr>
              <a:t>  </a:t>
            </a:r>
            <a:r>
              <a:rPr lang="en-US" sz="900" b="1" i="0" cap="small" spc="75" baseline="0" dirty="0">
                <a:solidFill>
                  <a:srgbClr val="08306A"/>
                </a:solidFill>
                <a:latin typeface="Arial" panose="020B0604020202020204" pitchFamily="34" charset="0"/>
                <a:cs typeface="Arial" panose="020B0604020202020204" pitchFamily="34" charset="0"/>
              </a:rPr>
              <a:t>Energy Analysis and Environmental Impacts Division  </a:t>
            </a:r>
            <a:r>
              <a:rPr lang="en-US" sz="1600" b="0" cap="small" spc="75" dirty="0">
                <a:solidFill>
                  <a:srgbClr val="08306A"/>
                </a:solidFill>
                <a:latin typeface="Arial" panose="020B0604020202020204" pitchFamily="34" charset="0"/>
                <a:cs typeface="Arial" panose="020B0604020202020204" pitchFamily="34" charset="0"/>
              </a:rPr>
              <a:t>|</a:t>
            </a:r>
            <a:r>
              <a:rPr lang="en-US" sz="900" b="1" i="0" cap="small" spc="75" baseline="0" dirty="0">
                <a:solidFill>
                  <a:srgbClr val="08306A"/>
                </a:solidFill>
                <a:latin typeface="Arial" panose="020B0604020202020204" pitchFamily="34" charset="0"/>
                <a:cs typeface="Arial" panose="020B0604020202020204" pitchFamily="34" charset="0"/>
              </a:rPr>
              <a:t>  </a:t>
            </a:r>
            <a:r>
              <a:rPr kumimoji="0" lang="en-US" sz="900" b="1" i="0" u="none" strike="noStrike" kern="1200" cap="small" spc="75" normalizeH="0" baseline="0" noProof="0" dirty="0">
                <a:ln>
                  <a:noFill/>
                </a:ln>
                <a:solidFill>
                  <a:srgbClr val="08306A"/>
                </a:solidFill>
                <a:effectLst/>
                <a:uLnTx/>
                <a:uFillTx/>
                <a:latin typeface="Arial" panose="020B0604020202020204" pitchFamily="34" charset="0"/>
                <a:ea typeface="+mn-ea"/>
                <a:cs typeface="Arial" panose="020B0604020202020204" pitchFamily="34" charset="0"/>
              </a:rPr>
              <a:t>Energy Markets &amp; Policy</a:t>
            </a:r>
            <a:endParaRPr lang="en-US" sz="900" b="1" i="0" spc="75" baseline="0" dirty="0">
              <a:solidFill>
                <a:srgbClr val="08306A"/>
              </a:solidFill>
              <a:latin typeface="Arial" panose="020B0604020202020204" pitchFamily="34" charset="0"/>
              <a:cs typeface="Arial" panose="020B0604020202020204" pitchFamily="34" charset="0"/>
            </a:endParaRPr>
          </a:p>
          <a:p>
            <a:pPr algn="ctr">
              <a:lnSpc>
                <a:spcPct val="100000"/>
              </a:lnSpc>
              <a:spcAft>
                <a:spcPts val="0"/>
              </a:spcAft>
            </a:pPr>
            <a:endParaRPr lang="en-US" sz="675" b="1" spc="75" dirty="0">
              <a:solidFill>
                <a:srgbClr val="0830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79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k with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A29BFF-46FF-D74D-9FA6-D1EF57280557}"/>
              </a:ext>
            </a:extLst>
          </p:cNvPr>
          <p:cNvSpPr>
            <a:spLocks noGrp="1"/>
          </p:cNvSpPr>
          <p:nvPr>
            <p:ph type="sldNum" sz="quarter" idx="12"/>
          </p:nvPr>
        </p:nvSpPr>
        <p:spPr/>
        <p:txBody>
          <a:bodyPr/>
          <a:lstStyle/>
          <a:p>
            <a:fld id="{9BB3C151-F185-E047-AF09-2304AEED9922}" type="slidenum">
              <a:rPr lang="en-US" smtClean="0"/>
              <a:t>‹#›</a:t>
            </a:fld>
            <a:endParaRPr lang="en-US"/>
          </a:p>
        </p:txBody>
      </p:sp>
      <p:sp>
        <p:nvSpPr>
          <p:cNvPr id="8" name="Text Placeholder 2">
            <a:extLst>
              <a:ext uri="{FF2B5EF4-FFF2-40B4-BE49-F238E27FC236}">
                <a16:creationId xmlns:a16="http://schemas.microsoft.com/office/drawing/2014/main" id="{43687F18-F809-F24F-A919-F731C3A2DC2F}"/>
              </a:ext>
            </a:extLst>
          </p:cNvPr>
          <p:cNvSpPr txBox="1">
            <a:spLocks/>
          </p:cNvSpPr>
          <p:nvPr/>
        </p:nvSpPr>
        <p:spPr bwMode="auto">
          <a:xfrm>
            <a:off x="2" y="0"/>
            <a:ext cx="12199383" cy="1053036"/>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dirty="0">
              <a:solidFill>
                <a:schemeClr val="bg1"/>
              </a:solidFill>
              <a:latin typeface="Arial" panose="020B0604020202020204" pitchFamily="34" charset="0"/>
              <a:cs typeface="Arial" panose="020B0604020202020204" pitchFamily="34" charset="0"/>
            </a:endParaRPr>
          </a:p>
        </p:txBody>
      </p:sp>
      <p:pic>
        <p:nvPicPr>
          <p:cNvPr id="11" name="Picture 10" descr="eta-header-as-logo.png">
            <a:extLst>
              <a:ext uri="{FF2B5EF4-FFF2-40B4-BE49-F238E27FC236}">
                <a16:creationId xmlns:a16="http://schemas.microsoft.com/office/drawing/2014/main" id="{34B38390-A3FE-F046-B5D7-DA25DEB8D0B3}"/>
              </a:ext>
            </a:extLst>
          </p:cNvPr>
          <p:cNvPicPr>
            <a:picLocks noChangeAspect="1"/>
          </p:cNvPicPr>
          <p:nvPr/>
        </p:nvPicPr>
        <p:blipFill rotWithShape="1">
          <a:blip r:embed="rId2">
            <a:extLst>
              <a:ext uri="{28A0092B-C50C-407E-A947-70E740481C1C}">
                <a14:useLocalDpi xmlns:a14="http://schemas.microsoft.com/office/drawing/2010/main" val="0"/>
              </a:ext>
            </a:extLst>
          </a:blip>
          <a:srcRect b="22935"/>
          <a:stretch/>
        </p:blipFill>
        <p:spPr>
          <a:xfrm>
            <a:off x="66452" y="6303284"/>
            <a:ext cx="1956379" cy="410559"/>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E106CCE-5CAA-BE47-A95B-6443E1F235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213"/>
          <a:stretch/>
        </p:blipFill>
        <p:spPr>
          <a:xfrm>
            <a:off x="245340" y="228600"/>
            <a:ext cx="2052851" cy="640080"/>
          </a:xfrm>
          <a:prstGeom prst="rect">
            <a:avLst/>
          </a:prstGeom>
        </p:spPr>
      </p:pic>
      <p:sp>
        <p:nvSpPr>
          <p:cNvPr id="14" name="TextBox 13">
            <a:extLst>
              <a:ext uri="{FF2B5EF4-FFF2-40B4-BE49-F238E27FC236}">
                <a16:creationId xmlns:a16="http://schemas.microsoft.com/office/drawing/2014/main" id="{DB8425BC-64D1-6740-AC19-E1A77775B90E}"/>
              </a:ext>
            </a:extLst>
          </p:cNvPr>
          <p:cNvSpPr txBox="1"/>
          <p:nvPr/>
        </p:nvSpPr>
        <p:spPr>
          <a:xfrm>
            <a:off x="2543529" y="235529"/>
            <a:ext cx="7721600" cy="492443"/>
          </a:xfrm>
          <a:prstGeom prst="rect">
            <a:avLst/>
          </a:prstGeom>
          <a:noFill/>
        </p:spPr>
        <p:txBody>
          <a:bodyPr wrap="square" rtlCol="0">
            <a:spAutoFit/>
          </a:bodyPr>
          <a:lstStyle/>
          <a:p>
            <a:r>
              <a:rPr lang="en-US" sz="2600" cap="all" baseline="0" dirty="0">
                <a:solidFill>
                  <a:schemeClr val="bg1"/>
                </a:solidFill>
                <a:latin typeface="+mj-lt"/>
              </a:rPr>
              <a:t>Electricity Markets &amp; Policy</a:t>
            </a:r>
          </a:p>
        </p:txBody>
      </p:sp>
      <p:sp>
        <p:nvSpPr>
          <p:cNvPr id="9" name="Text Placeholder 2">
            <a:extLst>
              <a:ext uri="{FF2B5EF4-FFF2-40B4-BE49-F238E27FC236}">
                <a16:creationId xmlns:a16="http://schemas.microsoft.com/office/drawing/2014/main" id="{7019D7C0-1D2A-3A4C-A93B-4E24B1DF6C5E}"/>
              </a:ext>
            </a:extLst>
          </p:cNvPr>
          <p:cNvSpPr txBox="1">
            <a:spLocks/>
          </p:cNvSpPr>
          <p:nvPr userDrawn="1"/>
        </p:nvSpPr>
        <p:spPr bwMode="auto">
          <a:xfrm>
            <a:off x="2" y="0"/>
            <a:ext cx="12199383" cy="1053036"/>
          </a:xfrm>
          <a:prstGeom prst="rect">
            <a:avLst/>
          </a:prstGeom>
          <a:solidFill>
            <a:srgbClr val="08306A"/>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61D8F936-7862-0043-9654-E19887B649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4213"/>
          <a:stretch/>
        </p:blipFill>
        <p:spPr>
          <a:xfrm>
            <a:off x="90018" y="304800"/>
            <a:ext cx="1628072" cy="676845"/>
          </a:xfrm>
          <a:prstGeom prst="rect">
            <a:avLst/>
          </a:prstGeom>
        </p:spPr>
      </p:pic>
      <p:sp>
        <p:nvSpPr>
          <p:cNvPr id="19" name="TextBox 18">
            <a:extLst>
              <a:ext uri="{FF2B5EF4-FFF2-40B4-BE49-F238E27FC236}">
                <a16:creationId xmlns:a16="http://schemas.microsoft.com/office/drawing/2014/main" id="{C5ECDA3A-CB25-BB47-98C9-464D4B9AB4D3}"/>
              </a:ext>
            </a:extLst>
          </p:cNvPr>
          <p:cNvSpPr txBox="1"/>
          <p:nvPr userDrawn="1"/>
        </p:nvSpPr>
        <p:spPr>
          <a:xfrm>
            <a:off x="609272" y="304800"/>
            <a:ext cx="10973123" cy="584775"/>
          </a:xfrm>
          <a:prstGeom prst="rect">
            <a:avLst/>
          </a:prstGeom>
          <a:noFill/>
        </p:spPr>
        <p:txBody>
          <a:bodyPr wrap="square" rtlCol="0">
            <a:spAutoFit/>
          </a:bodyPr>
          <a:lstStyle/>
          <a:p>
            <a:pPr algn="ctr"/>
            <a:r>
              <a:rPr lang="en-US" sz="3200" b="1" cap="all" baseline="0" dirty="0">
                <a:solidFill>
                  <a:schemeClr val="bg1"/>
                </a:solidFill>
                <a:latin typeface="+mj-lt"/>
              </a:rPr>
              <a:t>Energy Markets &amp; Policy</a:t>
            </a:r>
          </a:p>
        </p:txBody>
      </p:sp>
      <p:sp>
        <p:nvSpPr>
          <p:cNvPr id="18" name="TextBox 17">
            <a:extLst>
              <a:ext uri="{FF2B5EF4-FFF2-40B4-BE49-F238E27FC236}">
                <a16:creationId xmlns:a16="http://schemas.microsoft.com/office/drawing/2014/main" id="{DFB77CA2-DC45-9944-9977-9E1FF5E2CF1D}"/>
              </a:ext>
            </a:extLst>
          </p:cNvPr>
          <p:cNvSpPr txBox="1"/>
          <p:nvPr userDrawn="1"/>
        </p:nvSpPr>
        <p:spPr>
          <a:xfrm>
            <a:off x="1956816" y="6391656"/>
            <a:ext cx="8839199" cy="442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cap="small" spc="75" dirty="0">
                <a:solidFill>
                  <a:srgbClr val="08306A"/>
                </a:solidFill>
                <a:latin typeface="Arial" panose="020B0604020202020204" pitchFamily="34" charset="0"/>
                <a:cs typeface="Arial" panose="020B0604020202020204" pitchFamily="34" charset="0"/>
              </a:rPr>
              <a:t>Energy Technologies Area  </a:t>
            </a:r>
            <a:r>
              <a:rPr lang="en-US" sz="1600" b="0" cap="small" spc="75" dirty="0">
                <a:solidFill>
                  <a:srgbClr val="08306A"/>
                </a:solidFill>
                <a:latin typeface="Arial" panose="020B0604020202020204" pitchFamily="34" charset="0"/>
                <a:cs typeface="Arial" panose="020B0604020202020204" pitchFamily="34" charset="0"/>
              </a:rPr>
              <a:t>|</a:t>
            </a:r>
            <a:r>
              <a:rPr lang="en-US" sz="900" b="1" cap="small" spc="75" dirty="0">
                <a:solidFill>
                  <a:srgbClr val="08306A"/>
                </a:solidFill>
                <a:latin typeface="Arial" panose="020B0604020202020204" pitchFamily="34" charset="0"/>
                <a:cs typeface="Arial" panose="020B0604020202020204" pitchFamily="34" charset="0"/>
              </a:rPr>
              <a:t>  </a:t>
            </a:r>
            <a:r>
              <a:rPr lang="en-US" sz="900" b="1" i="0" cap="small" spc="75" baseline="0" dirty="0">
                <a:solidFill>
                  <a:srgbClr val="08306A"/>
                </a:solidFill>
                <a:latin typeface="Arial" panose="020B0604020202020204" pitchFamily="34" charset="0"/>
                <a:cs typeface="Arial" panose="020B0604020202020204" pitchFamily="34" charset="0"/>
              </a:rPr>
              <a:t>Energy Analysis and Environmental Impacts Division  </a:t>
            </a:r>
            <a:r>
              <a:rPr lang="en-US" sz="1600" b="0" cap="small" spc="75" dirty="0">
                <a:solidFill>
                  <a:srgbClr val="08306A"/>
                </a:solidFill>
                <a:latin typeface="Arial" panose="020B0604020202020204" pitchFamily="34" charset="0"/>
                <a:cs typeface="Arial" panose="020B0604020202020204" pitchFamily="34" charset="0"/>
              </a:rPr>
              <a:t>|</a:t>
            </a:r>
            <a:r>
              <a:rPr lang="en-US" sz="900" b="1" i="0" cap="small" spc="75" baseline="0" dirty="0">
                <a:solidFill>
                  <a:srgbClr val="08306A"/>
                </a:solidFill>
                <a:latin typeface="Arial" panose="020B0604020202020204" pitchFamily="34" charset="0"/>
                <a:cs typeface="Arial" panose="020B0604020202020204" pitchFamily="34" charset="0"/>
              </a:rPr>
              <a:t>  </a:t>
            </a:r>
            <a:r>
              <a:rPr kumimoji="0" lang="en-US" sz="900" b="1" i="0" u="none" strike="noStrike" kern="1200" cap="small" spc="75" normalizeH="0" baseline="0" noProof="0" dirty="0">
                <a:ln>
                  <a:noFill/>
                </a:ln>
                <a:solidFill>
                  <a:srgbClr val="08306A"/>
                </a:solidFill>
                <a:effectLst/>
                <a:uLnTx/>
                <a:uFillTx/>
                <a:latin typeface="Arial" panose="020B0604020202020204" pitchFamily="34" charset="0"/>
                <a:ea typeface="+mn-ea"/>
                <a:cs typeface="Arial" panose="020B0604020202020204" pitchFamily="34" charset="0"/>
              </a:rPr>
              <a:t>Energy Markets &amp; Policy</a:t>
            </a:r>
            <a:endParaRPr lang="en-US" sz="900" b="1" i="0" spc="75" baseline="0" dirty="0">
              <a:solidFill>
                <a:srgbClr val="08306A"/>
              </a:solidFill>
              <a:latin typeface="Arial" panose="020B0604020202020204" pitchFamily="34" charset="0"/>
              <a:cs typeface="Arial" panose="020B0604020202020204" pitchFamily="34" charset="0"/>
            </a:endParaRPr>
          </a:p>
          <a:p>
            <a:pPr algn="ctr">
              <a:lnSpc>
                <a:spcPct val="100000"/>
              </a:lnSpc>
              <a:spcAft>
                <a:spcPts val="0"/>
              </a:spcAft>
            </a:pPr>
            <a:endParaRPr lang="en-US" sz="675" b="1" spc="75" dirty="0">
              <a:solidFill>
                <a:srgbClr val="0830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03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D01AA35-EECD-2D4C-A21A-9B803ABA5CE9}"/>
              </a:ext>
            </a:extLst>
          </p:cNvPr>
          <p:cNvSpPr>
            <a:spLocks noGrp="1"/>
          </p:cNvSpPr>
          <p:nvPr>
            <p:ph type="title"/>
          </p:nvPr>
        </p:nvSpPr>
        <p:spPr>
          <a:xfrm>
            <a:off x="609600" y="648237"/>
            <a:ext cx="10972800" cy="461665"/>
          </a:xfrm>
        </p:spPr>
        <p:txBody>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Content Placeholder 17">
            <a:extLst>
              <a:ext uri="{FF2B5EF4-FFF2-40B4-BE49-F238E27FC236}">
                <a16:creationId xmlns:a16="http://schemas.microsoft.com/office/drawing/2014/main" id="{F8500931-D791-7D43-B8E1-21C13FEDC634}"/>
              </a:ext>
            </a:extLst>
          </p:cNvPr>
          <p:cNvSpPr>
            <a:spLocks noGrp="1"/>
          </p:cNvSpPr>
          <p:nvPr>
            <p:ph sz="quarter" idx="10"/>
          </p:nvPr>
        </p:nvSpPr>
        <p:spPr>
          <a:xfrm>
            <a:off x="609600" y="1371600"/>
            <a:ext cx="10972800" cy="4800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6C5A2CD6-BADF-244D-8B93-7777341A7644}"/>
              </a:ext>
            </a:extLst>
          </p:cNvPr>
          <p:cNvSpPr>
            <a:spLocks noGrp="1"/>
          </p:cNvSpPr>
          <p:nvPr>
            <p:ph type="sldNum" sz="quarter" idx="11"/>
          </p:nvPr>
        </p:nvSpPr>
        <p:spPr/>
        <p:txBody>
          <a:bodyPr/>
          <a:lstStyle/>
          <a:p>
            <a:fld id="{A2C27F82-79FD-B244-BCFD-9B1449B95085}" type="slidenum">
              <a:rPr lang="en-US" smtClean="0"/>
              <a:pPr/>
              <a:t>‹#›</a:t>
            </a:fld>
            <a:endParaRPr lang="en-US" dirty="0"/>
          </a:p>
        </p:txBody>
      </p:sp>
    </p:spTree>
    <p:extLst>
      <p:ext uri="{BB962C8B-B14F-4D97-AF65-F5344CB8AC3E}">
        <p14:creationId xmlns:p14="http://schemas.microsoft.com/office/powerpoint/2010/main" val="422746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A13F-7665-684B-8162-EB7A6F85C553}"/>
              </a:ext>
            </a:extLst>
          </p:cNvPr>
          <p:cNvSpPr>
            <a:spLocks noGrp="1"/>
          </p:cNvSpPr>
          <p:nvPr>
            <p:ph type="title"/>
          </p:nvPr>
        </p:nvSpPr>
        <p:spPr>
          <a:xfrm>
            <a:off x="609600" y="648237"/>
            <a:ext cx="10972800" cy="461665"/>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E7B7228-52B6-9846-B21F-F60159419A13}"/>
              </a:ext>
            </a:extLst>
          </p:cNvPr>
          <p:cNvSpPr>
            <a:spLocks noGrp="1"/>
          </p:cNvSpPr>
          <p:nvPr>
            <p:ph sz="half" idx="1"/>
          </p:nvPr>
        </p:nvSpPr>
        <p:spPr>
          <a:xfrm>
            <a:off x="609600" y="1371600"/>
            <a:ext cx="5181600" cy="4800600"/>
          </a:xfrm>
          <a:prstGeom prst="rect">
            <a:avLst/>
          </a:prstGeom>
        </p:spPr>
        <p:txBody>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05929C-2468-EA45-BD97-06B4E0D2D549}"/>
              </a:ext>
            </a:extLst>
          </p:cNvPr>
          <p:cNvSpPr>
            <a:spLocks noGrp="1"/>
          </p:cNvSpPr>
          <p:nvPr>
            <p:ph sz="half" idx="2"/>
          </p:nvPr>
        </p:nvSpPr>
        <p:spPr>
          <a:xfrm>
            <a:off x="6400800" y="1371600"/>
            <a:ext cx="5181600" cy="4800600"/>
          </a:xfrm>
          <a:prstGeom prst="rect">
            <a:avLst/>
          </a:prstGeom>
        </p:spPr>
        <p:txBody>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F43E1B0-F0BB-2B47-95A0-DF7D41BEEAE6}"/>
              </a:ext>
            </a:extLst>
          </p:cNvPr>
          <p:cNvSpPr>
            <a:spLocks noGrp="1"/>
          </p:cNvSpPr>
          <p:nvPr>
            <p:ph type="sldNum" sz="quarter" idx="12"/>
          </p:nvPr>
        </p:nvSpPr>
        <p:spPr/>
        <p:txBody>
          <a:bodyPr/>
          <a:lstStyle/>
          <a:p>
            <a:fld id="{9BB3C151-F185-E047-AF09-2304AEED9922}" type="slidenum">
              <a:rPr lang="en-US" smtClean="0"/>
              <a:t>‹#›</a:t>
            </a:fld>
            <a:endParaRPr lang="en-US"/>
          </a:p>
        </p:txBody>
      </p:sp>
    </p:spTree>
    <p:extLst>
      <p:ext uri="{BB962C8B-B14F-4D97-AF65-F5344CB8AC3E}">
        <p14:creationId xmlns:p14="http://schemas.microsoft.com/office/powerpoint/2010/main" val="385468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D0B7-0B70-AF4E-A25F-BDA6E97C9AF0}"/>
              </a:ext>
            </a:extLst>
          </p:cNvPr>
          <p:cNvSpPr>
            <a:spLocks noGrp="1"/>
          </p:cNvSpPr>
          <p:nvPr>
            <p:ph type="title"/>
          </p:nvPr>
        </p:nvSpPr>
        <p:spPr>
          <a:xfrm>
            <a:off x="609601" y="648237"/>
            <a:ext cx="10972801" cy="461665"/>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0B78D1-8ED0-9349-90D8-730584D4B154}"/>
              </a:ext>
            </a:extLst>
          </p:cNvPr>
          <p:cNvSpPr>
            <a:spLocks noGrp="1"/>
          </p:cNvSpPr>
          <p:nvPr>
            <p:ph type="body" idx="1"/>
          </p:nvPr>
        </p:nvSpPr>
        <p:spPr>
          <a:xfrm>
            <a:off x="609599" y="1359024"/>
            <a:ext cx="5181600" cy="652701"/>
          </a:xfrm>
          <a:prstGeom prst="rect">
            <a:avLst/>
          </a:prstGeom>
        </p:spPr>
        <p:txBody>
          <a:bodyPr anchor="b"/>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7D53DA75-8B63-5B49-8824-28455254F004}"/>
              </a:ext>
            </a:extLst>
          </p:cNvPr>
          <p:cNvSpPr>
            <a:spLocks noGrp="1"/>
          </p:cNvSpPr>
          <p:nvPr>
            <p:ph sz="half" idx="2"/>
          </p:nvPr>
        </p:nvSpPr>
        <p:spPr>
          <a:xfrm>
            <a:off x="609597" y="2133601"/>
            <a:ext cx="5181600" cy="4038600"/>
          </a:xfrm>
          <a:prstGeom prst="rect">
            <a:avLst/>
          </a:prstGeom>
        </p:spPr>
        <p:txBody>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B9C4F7-302D-5049-B8CE-EF026B2AEE09}"/>
              </a:ext>
            </a:extLst>
          </p:cNvPr>
          <p:cNvSpPr>
            <a:spLocks noGrp="1"/>
          </p:cNvSpPr>
          <p:nvPr>
            <p:ph type="body" sz="quarter" idx="3"/>
          </p:nvPr>
        </p:nvSpPr>
        <p:spPr>
          <a:xfrm>
            <a:off x="6388101" y="1359024"/>
            <a:ext cx="5181600" cy="652701"/>
          </a:xfrm>
          <a:prstGeom prst="rect">
            <a:avLst/>
          </a:prstGeom>
        </p:spPr>
        <p:txBody>
          <a:bodyPr anchor="b"/>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5F3BF-C329-B54D-8076-CEC50BCAE627}"/>
              </a:ext>
            </a:extLst>
          </p:cNvPr>
          <p:cNvSpPr>
            <a:spLocks noGrp="1"/>
          </p:cNvSpPr>
          <p:nvPr>
            <p:ph sz="quarter" idx="4"/>
          </p:nvPr>
        </p:nvSpPr>
        <p:spPr>
          <a:xfrm>
            <a:off x="6388101" y="2133601"/>
            <a:ext cx="5181600" cy="4038600"/>
          </a:xfrm>
          <a:prstGeom prst="rect">
            <a:avLst/>
          </a:prstGeom>
        </p:spPr>
        <p:txBody>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1A85338-3414-3349-A369-185F13139583}"/>
              </a:ext>
            </a:extLst>
          </p:cNvPr>
          <p:cNvSpPr>
            <a:spLocks noGrp="1"/>
          </p:cNvSpPr>
          <p:nvPr>
            <p:ph type="sldNum" sz="quarter" idx="12"/>
          </p:nvPr>
        </p:nvSpPr>
        <p:spPr/>
        <p:txBody>
          <a:bodyPr/>
          <a:lstStyle/>
          <a:p>
            <a:fld id="{9BB3C151-F185-E047-AF09-2304AEED9922}" type="slidenum">
              <a:rPr lang="en-US" smtClean="0"/>
              <a:t>‹#›</a:t>
            </a:fld>
            <a:endParaRPr lang="en-US"/>
          </a:p>
        </p:txBody>
      </p:sp>
    </p:spTree>
    <p:extLst>
      <p:ext uri="{BB962C8B-B14F-4D97-AF65-F5344CB8AC3E}">
        <p14:creationId xmlns:p14="http://schemas.microsoft.com/office/powerpoint/2010/main" val="314833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1" y="1371600"/>
            <a:ext cx="2186172" cy="48006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946400" y="1371600"/>
            <a:ext cx="8623299" cy="48006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itle 3">
            <a:extLst>
              <a:ext uri="{FF2B5EF4-FFF2-40B4-BE49-F238E27FC236}">
                <a16:creationId xmlns:a16="http://schemas.microsoft.com/office/drawing/2014/main" id="{71CFABE6-204D-734E-833A-147BCE4C1B57}"/>
              </a:ext>
            </a:extLst>
          </p:cNvPr>
          <p:cNvSpPr>
            <a:spLocks noGrp="1"/>
          </p:cNvSpPr>
          <p:nvPr>
            <p:ph type="title"/>
          </p:nvPr>
        </p:nvSpPr>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AB74BFCD-FD21-EC40-9225-C741778A5FBA}"/>
              </a:ext>
            </a:extLst>
          </p:cNvPr>
          <p:cNvSpPr>
            <a:spLocks noGrp="1"/>
          </p:cNvSpPr>
          <p:nvPr>
            <p:ph type="sldNum" sz="quarter" idx="10"/>
          </p:nvPr>
        </p:nvSpPr>
        <p:spPr/>
        <p:txBody>
          <a:bodyPr/>
          <a:lstStyle/>
          <a:p>
            <a:fld id="{A2C27F82-79FD-B244-BCFD-9B1449B95085}" type="slidenum">
              <a:rPr lang="en-US" smtClean="0"/>
              <a:pPr/>
              <a:t>‹#›</a:t>
            </a:fld>
            <a:endParaRPr lang="en-US" dirty="0"/>
          </a:p>
        </p:txBody>
      </p:sp>
    </p:spTree>
    <p:extLst>
      <p:ext uri="{BB962C8B-B14F-4D97-AF65-F5344CB8AC3E}">
        <p14:creationId xmlns:p14="http://schemas.microsoft.com/office/powerpoint/2010/main" val="61910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FD0B-ADE6-1E49-BD13-917D5A8E5EB6}"/>
              </a:ext>
            </a:extLst>
          </p:cNvPr>
          <p:cNvSpPr>
            <a:spLocks noGrp="1"/>
          </p:cNvSpPr>
          <p:nvPr>
            <p:ph type="title"/>
          </p:nvPr>
        </p:nvSpPr>
        <p:spPr>
          <a:xfrm>
            <a:off x="609600" y="648227"/>
            <a:ext cx="10972800" cy="461665"/>
          </a:xfrm>
          <a:prstGeom prst="rect">
            <a:avLst/>
          </a:prstGeom>
        </p:spPr>
        <p:txBody>
          <a:bodyPr anchor="b"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D2DEDE84-4F23-3E43-9AD6-FE4353D1A47B}"/>
              </a:ext>
            </a:extLst>
          </p:cNvPr>
          <p:cNvSpPr>
            <a:spLocks noGrp="1"/>
          </p:cNvSpPr>
          <p:nvPr>
            <p:ph type="sldNum" sz="quarter" idx="12"/>
          </p:nvPr>
        </p:nvSpPr>
        <p:spPr/>
        <p:txBody>
          <a:bodyPr/>
          <a:lstStyle/>
          <a:p>
            <a:fld id="{9BB3C151-F185-E047-AF09-2304AEED9922}" type="slidenum">
              <a:rPr lang="en-US" smtClean="0"/>
              <a:t>‹#›</a:t>
            </a:fld>
            <a:endParaRPr lang="en-US"/>
          </a:p>
        </p:txBody>
      </p:sp>
    </p:spTree>
    <p:extLst>
      <p:ext uri="{BB962C8B-B14F-4D97-AF65-F5344CB8AC3E}">
        <p14:creationId xmlns:p14="http://schemas.microsoft.com/office/powerpoint/2010/main" val="341509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5CD1AA-7D1A-8344-862A-14F601A00F45}"/>
              </a:ext>
            </a:extLst>
          </p:cNvPr>
          <p:cNvSpPr>
            <a:spLocks noGrp="1"/>
          </p:cNvSpPr>
          <p:nvPr>
            <p:ph type="sldNum" sz="quarter" idx="12"/>
          </p:nvPr>
        </p:nvSpPr>
        <p:spPr/>
        <p:txBody>
          <a:bodyPr/>
          <a:lstStyle/>
          <a:p>
            <a:fld id="{9BB3C151-F185-E047-AF09-2304AEED9922}" type="slidenum">
              <a:rPr lang="en-US" smtClean="0"/>
              <a:t>‹#›</a:t>
            </a:fld>
            <a:endParaRPr lang="en-US"/>
          </a:p>
        </p:txBody>
      </p:sp>
      <p:pic>
        <p:nvPicPr>
          <p:cNvPr id="5" name="Picture 4" descr="eta-header-as-logo.png">
            <a:extLst>
              <a:ext uri="{FF2B5EF4-FFF2-40B4-BE49-F238E27FC236}">
                <a16:creationId xmlns:a16="http://schemas.microsoft.com/office/drawing/2014/main" id="{51C33204-940D-8F49-AAA7-8081DE56A7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2935"/>
          <a:stretch/>
        </p:blipFill>
        <p:spPr>
          <a:xfrm>
            <a:off x="66452" y="6303284"/>
            <a:ext cx="1956379" cy="410559"/>
          </a:xfrm>
          <a:prstGeom prst="rect">
            <a:avLst/>
          </a:prstGeom>
        </p:spPr>
      </p:pic>
      <p:sp>
        <p:nvSpPr>
          <p:cNvPr id="10" name="TextBox 9">
            <a:extLst>
              <a:ext uri="{FF2B5EF4-FFF2-40B4-BE49-F238E27FC236}">
                <a16:creationId xmlns:a16="http://schemas.microsoft.com/office/drawing/2014/main" id="{3861B4F9-2FAF-B14A-97BD-B4439BE65D7D}"/>
              </a:ext>
            </a:extLst>
          </p:cNvPr>
          <p:cNvSpPr txBox="1"/>
          <p:nvPr userDrawn="1"/>
        </p:nvSpPr>
        <p:spPr>
          <a:xfrm>
            <a:off x="1956816" y="6391656"/>
            <a:ext cx="8839199" cy="442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cap="small" spc="75" dirty="0">
                <a:solidFill>
                  <a:srgbClr val="08306A"/>
                </a:solidFill>
                <a:latin typeface="Arial" panose="020B0604020202020204" pitchFamily="34" charset="0"/>
                <a:cs typeface="Arial" panose="020B0604020202020204" pitchFamily="34" charset="0"/>
              </a:rPr>
              <a:t>Energy Technologies Area  </a:t>
            </a:r>
            <a:r>
              <a:rPr lang="en-US" sz="1600" b="0" cap="small" spc="75" dirty="0">
                <a:solidFill>
                  <a:srgbClr val="08306A"/>
                </a:solidFill>
                <a:latin typeface="Arial" panose="020B0604020202020204" pitchFamily="34" charset="0"/>
                <a:cs typeface="Arial" panose="020B0604020202020204" pitchFamily="34" charset="0"/>
              </a:rPr>
              <a:t>|</a:t>
            </a:r>
            <a:r>
              <a:rPr lang="en-US" sz="900" b="1" cap="small" spc="75" dirty="0">
                <a:solidFill>
                  <a:srgbClr val="08306A"/>
                </a:solidFill>
                <a:latin typeface="Arial" panose="020B0604020202020204" pitchFamily="34" charset="0"/>
                <a:cs typeface="Arial" panose="020B0604020202020204" pitchFamily="34" charset="0"/>
              </a:rPr>
              <a:t>  </a:t>
            </a:r>
            <a:r>
              <a:rPr lang="en-US" sz="900" b="1" i="0" cap="small" spc="75" baseline="0" dirty="0">
                <a:solidFill>
                  <a:srgbClr val="08306A"/>
                </a:solidFill>
                <a:latin typeface="Arial" panose="020B0604020202020204" pitchFamily="34" charset="0"/>
                <a:cs typeface="Arial" panose="020B0604020202020204" pitchFamily="34" charset="0"/>
              </a:rPr>
              <a:t>Energy Analysis and Environmental Impacts Division  </a:t>
            </a:r>
            <a:r>
              <a:rPr lang="en-US" sz="1600" b="0" cap="small" spc="75" dirty="0">
                <a:solidFill>
                  <a:srgbClr val="08306A"/>
                </a:solidFill>
                <a:latin typeface="Arial" panose="020B0604020202020204" pitchFamily="34" charset="0"/>
                <a:cs typeface="Arial" panose="020B0604020202020204" pitchFamily="34" charset="0"/>
              </a:rPr>
              <a:t>|</a:t>
            </a:r>
            <a:r>
              <a:rPr lang="en-US" sz="900" b="1" i="0" cap="small" spc="75" baseline="0" dirty="0">
                <a:solidFill>
                  <a:srgbClr val="08306A"/>
                </a:solidFill>
                <a:latin typeface="Arial" panose="020B0604020202020204" pitchFamily="34" charset="0"/>
                <a:cs typeface="Arial" panose="020B0604020202020204" pitchFamily="34" charset="0"/>
              </a:rPr>
              <a:t>  </a:t>
            </a:r>
            <a:r>
              <a:rPr kumimoji="0" lang="en-US" sz="900" b="1" i="0" u="none" strike="noStrike" kern="1200" cap="small" spc="75" normalizeH="0" baseline="0" noProof="0" dirty="0">
                <a:ln>
                  <a:noFill/>
                </a:ln>
                <a:solidFill>
                  <a:srgbClr val="08306A"/>
                </a:solidFill>
                <a:effectLst/>
                <a:uLnTx/>
                <a:uFillTx/>
                <a:latin typeface="Arial" panose="020B0604020202020204" pitchFamily="34" charset="0"/>
                <a:ea typeface="+mn-ea"/>
                <a:cs typeface="Arial" panose="020B0604020202020204" pitchFamily="34" charset="0"/>
              </a:rPr>
              <a:t>Energy Markets &amp; Policy</a:t>
            </a:r>
            <a:endParaRPr lang="en-US" sz="900" b="1" i="0" spc="75" baseline="0" dirty="0">
              <a:solidFill>
                <a:srgbClr val="08306A"/>
              </a:solidFill>
              <a:latin typeface="Arial" panose="020B0604020202020204" pitchFamily="34" charset="0"/>
              <a:cs typeface="Arial" panose="020B0604020202020204" pitchFamily="34" charset="0"/>
            </a:endParaRPr>
          </a:p>
          <a:p>
            <a:pPr algn="ctr">
              <a:lnSpc>
                <a:spcPct val="100000"/>
              </a:lnSpc>
              <a:spcAft>
                <a:spcPts val="0"/>
              </a:spcAft>
            </a:pPr>
            <a:endParaRPr lang="en-US" sz="675" b="1" spc="75" dirty="0">
              <a:solidFill>
                <a:srgbClr val="0830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44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19AD10F4-2681-E944-93B1-4B2DA08DC359}"/>
              </a:ext>
            </a:extLst>
          </p:cNvPr>
          <p:cNvSpPr txBox="1">
            <a:spLocks/>
          </p:cNvSpPr>
          <p:nvPr/>
        </p:nvSpPr>
        <p:spPr bwMode="auto">
          <a:xfrm>
            <a:off x="609601" y="1169774"/>
            <a:ext cx="10972799" cy="49619"/>
          </a:xfrm>
          <a:prstGeom prst="rect">
            <a:avLst/>
          </a:prstGeom>
          <a:solidFill>
            <a:srgbClr val="08306A"/>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dirty="0">
              <a:solidFill>
                <a:schemeClr val="bg1"/>
              </a:solidFill>
              <a:latin typeface="Arial" panose="020B0604020202020204" pitchFamily="34" charset="0"/>
              <a:cs typeface="Arial" panose="020B0604020202020204" pitchFamily="34" charset="0"/>
            </a:endParaRPr>
          </a:p>
        </p:txBody>
      </p:sp>
      <p:sp>
        <p:nvSpPr>
          <p:cNvPr id="30" name="Text Placeholder 12">
            <a:extLst>
              <a:ext uri="{FF2B5EF4-FFF2-40B4-BE49-F238E27FC236}">
                <a16:creationId xmlns:a16="http://schemas.microsoft.com/office/drawing/2014/main" id="{73A3465D-3AC8-F745-A1E0-FE90E3146449}"/>
              </a:ext>
            </a:extLst>
          </p:cNvPr>
          <p:cNvSpPr>
            <a:spLocks noGrp="1"/>
          </p:cNvSpPr>
          <p:nvPr>
            <p:ph type="body" idx="1"/>
          </p:nvPr>
        </p:nvSpPr>
        <p:spPr>
          <a:xfrm>
            <a:off x="609599" y="1371600"/>
            <a:ext cx="10972800" cy="4800600"/>
          </a:xfrm>
          <a:prstGeom prst="rect">
            <a:avLst/>
          </a:prstGeom>
        </p:spPr>
        <p:txBody>
          <a:bodyPr vert="horz">
            <a:no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 name="Title Placeholder 1">
            <a:extLst>
              <a:ext uri="{FF2B5EF4-FFF2-40B4-BE49-F238E27FC236}">
                <a16:creationId xmlns:a16="http://schemas.microsoft.com/office/drawing/2014/main" id="{B7CCFA5B-66C4-964C-8D05-B56489DB216E}"/>
              </a:ext>
            </a:extLst>
          </p:cNvPr>
          <p:cNvSpPr>
            <a:spLocks noGrp="1"/>
          </p:cNvSpPr>
          <p:nvPr>
            <p:ph type="title"/>
          </p:nvPr>
        </p:nvSpPr>
        <p:spPr>
          <a:xfrm>
            <a:off x="609599" y="648227"/>
            <a:ext cx="10972800" cy="461665"/>
          </a:xfrm>
          <a:prstGeom prst="rect">
            <a:avLst/>
          </a:prstGeom>
        </p:spPr>
        <p:txBody>
          <a:bodyPr vert="horz" wrap="square" lIns="91440" tIns="45720" rIns="91440" bIns="45720" rtlCol="0" anchor="b" anchorCtr="0">
            <a:spAutoFit/>
          </a:bodyPr>
          <a:lstStyle/>
          <a:p>
            <a:r>
              <a:rPr lang="en-US"/>
              <a:t>Click to edit Master title style</a:t>
            </a:r>
            <a:endParaRPr lang="en-US" dirty="0"/>
          </a:p>
        </p:txBody>
      </p:sp>
      <p:pic>
        <p:nvPicPr>
          <p:cNvPr id="9" name="Picture 8" descr="eta-header-as-logo.png">
            <a:extLst>
              <a:ext uri="{FF2B5EF4-FFF2-40B4-BE49-F238E27FC236}">
                <a16:creationId xmlns:a16="http://schemas.microsoft.com/office/drawing/2014/main" id="{5CBA4F25-49A1-574A-BB4C-E97B91667D6A}"/>
              </a:ext>
            </a:extLst>
          </p:cNvPr>
          <p:cNvPicPr>
            <a:picLocks noChangeAspect="1"/>
          </p:cNvPicPr>
          <p:nvPr/>
        </p:nvPicPr>
        <p:blipFill rotWithShape="1">
          <a:blip r:embed="rId11">
            <a:extLst>
              <a:ext uri="{28A0092B-C50C-407E-A947-70E740481C1C}">
                <a14:useLocalDpi xmlns:a14="http://schemas.microsoft.com/office/drawing/2010/main" val="0"/>
              </a:ext>
            </a:extLst>
          </a:blip>
          <a:srcRect b="22935"/>
          <a:stretch/>
        </p:blipFill>
        <p:spPr>
          <a:xfrm>
            <a:off x="66452" y="6303284"/>
            <a:ext cx="1956379" cy="410559"/>
          </a:xfrm>
          <a:prstGeom prst="rect">
            <a:avLst/>
          </a:prstGeom>
        </p:spPr>
      </p:pic>
      <p:sp>
        <p:nvSpPr>
          <p:cNvPr id="24" name="Slide Number Placeholder 6">
            <a:extLst>
              <a:ext uri="{FF2B5EF4-FFF2-40B4-BE49-F238E27FC236}">
                <a16:creationId xmlns:a16="http://schemas.microsoft.com/office/drawing/2014/main" id="{76E0C9C0-25A5-654B-9336-F196333C2E9B}"/>
              </a:ext>
            </a:extLst>
          </p:cNvPr>
          <p:cNvSpPr>
            <a:spLocks noGrp="1"/>
          </p:cNvSpPr>
          <p:nvPr>
            <p:ph type="sldNum" sz="quarter" idx="4"/>
          </p:nvPr>
        </p:nvSpPr>
        <p:spPr>
          <a:xfrm>
            <a:off x="11176000" y="6303284"/>
            <a:ext cx="457200" cy="365125"/>
          </a:xfrm>
          <a:prstGeom prst="rect">
            <a:avLst/>
          </a:prstGeom>
        </p:spPr>
        <p:txBody>
          <a:bodyPr vert="horz" lIns="91440" tIns="45720" rIns="91440" bIns="45720" rtlCol="0" anchor="ctr"/>
          <a:lstStyle>
            <a:lvl1pPr algn="r">
              <a:defRPr sz="800" b="0">
                <a:solidFill>
                  <a:schemeClr val="tx1"/>
                </a:solidFill>
                <a:latin typeface="Arial" panose="020B0604020202020204" pitchFamily="34" charset="0"/>
                <a:cs typeface="Arial" panose="020B0604020202020204" pitchFamily="34" charset="0"/>
              </a:defRPr>
            </a:lvl1pPr>
          </a:lstStyle>
          <a:p>
            <a:fld id="{A2C27F82-79FD-B244-BCFD-9B1449B95085}" type="slidenum">
              <a:rPr lang="en-US" smtClean="0"/>
              <a:pPr/>
              <a:t>‹#›</a:t>
            </a:fld>
            <a:endParaRPr lang="en-US" dirty="0"/>
          </a:p>
        </p:txBody>
      </p:sp>
      <p:sp>
        <p:nvSpPr>
          <p:cNvPr id="8" name="Text Placeholder 2">
            <a:extLst>
              <a:ext uri="{FF2B5EF4-FFF2-40B4-BE49-F238E27FC236}">
                <a16:creationId xmlns:a16="http://schemas.microsoft.com/office/drawing/2014/main" id="{D26713E5-C41F-A044-9E0B-1449DC6991EF}"/>
              </a:ext>
            </a:extLst>
          </p:cNvPr>
          <p:cNvSpPr txBox="1">
            <a:spLocks/>
          </p:cNvSpPr>
          <p:nvPr userDrawn="1"/>
        </p:nvSpPr>
        <p:spPr bwMode="auto">
          <a:xfrm>
            <a:off x="609601" y="1169774"/>
            <a:ext cx="10972799" cy="49619"/>
          </a:xfrm>
          <a:prstGeom prst="rect">
            <a:avLst/>
          </a:prstGeom>
          <a:solidFill>
            <a:srgbClr val="08306A"/>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0" rIns="68580" bIns="34290" numCol="1" anchor="t" anchorCtr="0" compatLnSpc="1">
            <a:prstTxWarp prst="textNoShape">
              <a:avLst/>
            </a:prstTxWarp>
          </a:bodyPr>
          <a:lstStyle>
            <a:lvl1pPr marL="0" indent="0" algn="ctr" defTabSz="457200" rtl="0" eaLnBrk="1" fontAlgn="base" hangingPunct="1">
              <a:lnSpc>
                <a:spcPct val="110000"/>
              </a:lnSpc>
              <a:spcBef>
                <a:spcPct val="0"/>
              </a:spcBef>
              <a:spcAft>
                <a:spcPts val="1000"/>
              </a:spcAft>
              <a:buClr>
                <a:srgbClr val="003399"/>
              </a:buClr>
              <a:buSzPct val="85000"/>
              <a:buFont typeface="Wingdings" charset="0"/>
              <a:buNone/>
              <a:defRPr sz="2800" b="1" kern="1200">
                <a:solidFill>
                  <a:srgbClr val="003399"/>
                </a:solidFill>
                <a:latin typeface="Arial"/>
                <a:ea typeface="ＭＳ Ｐゴシック" charset="0"/>
                <a:cs typeface="Arial"/>
              </a:defRPr>
            </a:lvl1pPr>
            <a:lvl2pPr marL="339725" indent="0" algn="ctr" defTabSz="457200" rtl="0" eaLnBrk="1" fontAlgn="base" hangingPunct="1">
              <a:spcBef>
                <a:spcPct val="0"/>
              </a:spcBef>
              <a:spcAft>
                <a:spcPts val="600"/>
              </a:spcAft>
              <a:buClr>
                <a:srgbClr val="A50021"/>
              </a:buClr>
              <a:buSzPct val="60000"/>
              <a:buFont typeface="Wingdings" charset="0"/>
              <a:buNone/>
              <a:defRPr sz="2400" kern="1200">
                <a:solidFill>
                  <a:schemeClr val="tx1"/>
                </a:solidFill>
                <a:latin typeface="Arial"/>
                <a:ea typeface="ＭＳ Ｐゴシック" charset="0"/>
                <a:cs typeface="Arial"/>
              </a:defRPr>
            </a:lvl2pPr>
            <a:lvl3pPr marL="569912" indent="0" algn="ctr" defTabSz="457200" rtl="0" eaLnBrk="1" fontAlgn="base" hangingPunct="1">
              <a:spcBef>
                <a:spcPct val="0"/>
              </a:spcBef>
              <a:spcAft>
                <a:spcPts val="600"/>
              </a:spcAft>
              <a:buClr>
                <a:srgbClr val="009999"/>
              </a:buClr>
              <a:buFont typeface="Arial" charset="0"/>
              <a:buNone/>
              <a:defRPr sz="2000" kern="1200">
                <a:solidFill>
                  <a:schemeClr val="tx1"/>
                </a:solidFill>
                <a:latin typeface="Arial"/>
                <a:ea typeface="ＭＳ Ｐゴシック" charset="0"/>
                <a:cs typeface="Arial"/>
              </a:defRPr>
            </a:lvl3pPr>
            <a:lvl4pPr marL="801688" indent="0" algn="ctr" defTabSz="573088"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4pPr>
            <a:lvl5pPr marL="1030287" indent="0" algn="ctr" defTabSz="457200" rtl="0" eaLnBrk="1" fontAlgn="base" hangingPunct="1">
              <a:spcBef>
                <a:spcPct val="0"/>
              </a:spcBef>
              <a:spcAft>
                <a:spcPts val="600"/>
              </a:spcAft>
              <a:buFont typeface="Arial" charset="0"/>
              <a:buNone/>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US" sz="900" spc="15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A730896-67C5-964E-BCCF-BC50A5E586F3}"/>
              </a:ext>
            </a:extLst>
          </p:cNvPr>
          <p:cNvSpPr txBox="1"/>
          <p:nvPr userDrawn="1"/>
        </p:nvSpPr>
        <p:spPr>
          <a:xfrm>
            <a:off x="1956816" y="6391656"/>
            <a:ext cx="8839199" cy="442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cap="small" spc="75" dirty="0">
                <a:solidFill>
                  <a:srgbClr val="08306A"/>
                </a:solidFill>
                <a:latin typeface="Arial" panose="020B0604020202020204" pitchFamily="34" charset="0"/>
                <a:cs typeface="Arial" panose="020B0604020202020204" pitchFamily="34" charset="0"/>
              </a:rPr>
              <a:t>Energy Technologies Area  </a:t>
            </a:r>
            <a:r>
              <a:rPr lang="en-US" sz="1600" b="0" cap="small" spc="75" dirty="0">
                <a:solidFill>
                  <a:srgbClr val="08306A"/>
                </a:solidFill>
                <a:latin typeface="Arial" panose="020B0604020202020204" pitchFamily="34" charset="0"/>
                <a:cs typeface="Arial" panose="020B0604020202020204" pitchFamily="34" charset="0"/>
              </a:rPr>
              <a:t>|</a:t>
            </a:r>
            <a:r>
              <a:rPr lang="en-US" sz="900" b="1" cap="small" spc="75" dirty="0">
                <a:solidFill>
                  <a:srgbClr val="08306A"/>
                </a:solidFill>
                <a:latin typeface="Arial" panose="020B0604020202020204" pitchFamily="34" charset="0"/>
                <a:cs typeface="Arial" panose="020B0604020202020204" pitchFamily="34" charset="0"/>
              </a:rPr>
              <a:t>  </a:t>
            </a:r>
            <a:r>
              <a:rPr lang="en-US" sz="900" b="1" i="0" cap="small" spc="75" baseline="0" dirty="0">
                <a:solidFill>
                  <a:srgbClr val="08306A"/>
                </a:solidFill>
                <a:latin typeface="Arial" panose="020B0604020202020204" pitchFamily="34" charset="0"/>
                <a:cs typeface="Arial" panose="020B0604020202020204" pitchFamily="34" charset="0"/>
              </a:rPr>
              <a:t>Energy Analysis and Environmental Impacts Division  </a:t>
            </a:r>
            <a:r>
              <a:rPr lang="en-US" sz="1600" b="0" cap="small" spc="75" dirty="0">
                <a:solidFill>
                  <a:srgbClr val="08306A"/>
                </a:solidFill>
                <a:latin typeface="Arial" panose="020B0604020202020204" pitchFamily="34" charset="0"/>
                <a:cs typeface="Arial" panose="020B0604020202020204" pitchFamily="34" charset="0"/>
              </a:rPr>
              <a:t>|</a:t>
            </a:r>
            <a:r>
              <a:rPr lang="en-US" sz="900" b="1" i="0" cap="small" spc="75" baseline="0" dirty="0">
                <a:solidFill>
                  <a:srgbClr val="08306A"/>
                </a:solidFill>
                <a:latin typeface="Arial" panose="020B0604020202020204" pitchFamily="34" charset="0"/>
                <a:cs typeface="Arial" panose="020B0604020202020204" pitchFamily="34" charset="0"/>
              </a:rPr>
              <a:t>  </a:t>
            </a:r>
            <a:r>
              <a:rPr kumimoji="0" lang="en-US" sz="900" b="1" i="0" u="none" strike="noStrike" kern="1200" cap="small" spc="75" normalizeH="0" baseline="0" noProof="0" dirty="0">
                <a:ln>
                  <a:noFill/>
                </a:ln>
                <a:solidFill>
                  <a:srgbClr val="08306A"/>
                </a:solidFill>
                <a:effectLst/>
                <a:uLnTx/>
                <a:uFillTx/>
                <a:latin typeface="Arial" panose="020B0604020202020204" pitchFamily="34" charset="0"/>
                <a:ea typeface="+mn-ea"/>
                <a:cs typeface="Arial" panose="020B0604020202020204" pitchFamily="34" charset="0"/>
              </a:rPr>
              <a:t>Energy Markets &amp; Policy</a:t>
            </a:r>
            <a:endParaRPr lang="en-US" sz="900" b="1" i="0" spc="75" baseline="0" dirty="0">
              <a:solidFill>
                <a:srgbClr val="08306A"/>
              </a:solidFill>
              <a:latin typeface="Arial" panose="020B0604020202020204" pitchFamily="34" charset="0"/>
              <a:cs typeface="Arial" panose="020B0604020202020204" pitchFamily="34" charset="0"/>
            </a:endParaRPr>
          </a:p>
          <a:p>
            <a:pPr algn="ctr">
              <a:lnSpc>
                <a:spcPct val="100000"/>
              </a:lnSpc>
              <a:spcAft>
                <a:spcPts val="0"/>
              </a:spcAft>
            </a:pPr>
            <a:endParaRPr lang="en-US" sz="675" b="1" spc="75" dirty="0">
              <a:solidFill>
                <a:srgbClr val="0830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08483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hdr="0" dt="0"/>
  <p:txStyles>
    <p:titleStyle>
      <a:lvl1pPr algn="l" rtl="0" eaLnBrk="1" fontAlgn="b" latinLnBrk="0" hangingPunct="1">
        <a:spcBef>
          <a:spcPct val="0"/>
        </a:spcBef>
        <a:buNone/>
        <a:defRPr kumimoji="0" sz="2400" b="1" kern="1200">
          <a:solidFill>
            <a:schemeClr val="tx2"/>
          </a:solidFill>
          <a:latin typeface="Arial" panose="020B0604020202020204" pitchFamily="34" charset="0"/>
          <a:ea typeface="+mj-ea"/>
          <a:cs typeface="Arial" panose="020B0604020202020204" pitchFamily="34" charset="0"/>
        </a:defRPr>
      </a:lvl1pPr>
    </p:titleStyle>
    <p:body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icecalculator.com/home" TargetMode="External"/><Relationship Id="rId1" Type="http://schemas.openxmlformats.org/officeDocument/2006/relationships/slideLayout" Target="../slideLayouts/slideLayout4.xml"/><Relationship Id="rId4" Type="http://schemas.openxmlformats.org/officeDocument/2006/relationships/hyperlink" Target="https://www.chelco.com/new-automated-tripsaver-devices-help-reduce-duration-power-outag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ortlandgeneral.com/about/who-we-are/resource-planning/distribution-system-plannin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s://emp.lbl.gov/publications" TargetMode="External"/><Relationship Id="rId2" Type="http://schemas.openxmlformats.org/officeDocument/2006/relationships/hyperlink" Target="mailto:lcschwartz@lbl.gov" TargetMode="External"/><Relationship Id="rId1" Type="http://schemas.openxmlformats.org/officeDocument/2006/relationships/slideLayout" Target="../slideLayouts/slideLayout3.xml"/><Relationship Id="rId4" Type="http://schemas.openxmlformats.org/officeDocument/2006/relationships/hyperlink" Target="https://emp.lbl.gov/mailing-lis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mp.lbl.gov/publications/economic-evaluation-distribution"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gridarchitecture.pnnl.gov/media/Modern-Distribution-Grid_Volume_I_v2_0.pdf"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hawaiipowered.com/igpreport/08_IGP-AppendixE_Location-BasedDistributionGridNeeds.pdf"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hyperlink" Target="https://www.floridapsc.com/library/filings/2022/11240-2022/11240-2022.pdf" TargetMode="External"/><Relationship Id="rId5" Type="http://schemas.openxmlformats.org/officeDocument/2006/relationships/image" Target="../media/image13.png"/><Relationship Id="rId4" Type="http://schemas.openxmlformats.org/officeDocument/2006/relationships/hyperlink" Target="https://www.mncee.org/sites/default/files/report-files/Non-Wires%20Alternatives%20as%20a%20Path%20to%20Local%20Clean%20Energy.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A45A0E-C41C-2A4F-BB9B-28A8941E7456}"/>
              </a:ext>
            </a:extLst>
          </p:cNvPr>
          <p:cNvSpPr>
            <a:spLocks noGrp="1"/>
          </p:cNvSpPr>
          <p:nvPr>
            <p:ph type="ctrTitle"/>
          </p:nvPr>
        </p:nvSpPr>
        <p:spPr/>
        <p:txBody>
          <a:bodyPr>
            <a:normAutofit/>
          </a:bodyPr>
          <a:lstStyle/>
          <a:p>
            <a:r>
              <a:rPr lang="en-US" dirty="0"/>
              <a:t>Economic Evaluation of Distribution Modernization Expenditures</a:t>
            </a:r>
          </a:p>
        </p:txBody>
      </p:sp>
      <p:sp>
        <p:nvSpPr>
          <p:cNvPr id="9" name="Subtitle 8">
            <a:extLst>
              <a:ext uri="{FF2B5EF4-FFF2-40B4-BE49-F238E27FC236}">
                <a16:creationId xmlns:a16="http://schemas.microsoft.com/office/drawing/2014/main" id="{607B9B5E-3AFB-AE4E-A191-53BCCC20DE8E}"/>
              </a:ext>
            </a:extLst>
          </p:cNvPr>
          <p:cNvSpPr>
            <a:spLocks noGrp="1"/>
          </p:cNvSpPr>
          <p:nvPr>
            <p:ph type="subTitle" idx="1"/>
          </p:nvPr>
        </p:nvSpPr>
        <p:spPr/>
        <p:txBody>
          <a:bodyPr/>
          <a:lstStyle/>
          <a:p>
            <a:r>
              <a:rPr lang="en-US" dirty="0"/>
              <a:t>Presentation for National Association of State Utility Consumer Advocates</a:t>
            </a:r>
          </a:p>
          <a:p>
            <a:endParaRPr lang="en-US" dirty="0"/>
          </a:p>
          <a:p>
            <a:r>
              <a:rPr lang="en-US" dirty="0"/>
              <a:t>Paul De Martini, Newport Consulting</a:t>
            </a:r>
          </a:p>
          <a:p>
            <a:r>
              <a:rPr lang="en-US" sz="1500" i="1" dirty="0"/>
              <a:t>Contributions by Lisa Schwartz, Berkeley Lab</a:t>
            </a:r>
          </a:p>
          <a:p>
            <a:r>
              <a:rPr lang="en-US" dirty="0"/>
              <a:t>January 15, 2025</a:t>
            </a:r>
          </a:p>
        </p:txBody>
      </p:sp>
    </p:spTree>
    <p:extLst>
      <p:ext uri="{BB962C8B-B14F-4D97-AF65-F5344CB8AC3E}">
        <p14:creationId xmlns:p14="http://schemas.microsoft.com/office/powerpoint/2010/main" val="204244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F738-1298-1C07-5381-A7DD8942E38F}"/>
              </a:ext>
            </a:extLst>
          </p:cNvPr>
          <p:cNvSpPr>
            <a:spLocks noGrp="1"/>
          </p:cNvSpPr>
          <p:nvPr>
            <p:ph type="title"/>
          </p:nvPr>
        </p:nvSpPr>
        <p:spPr/>
        <p:txBody>
          <a:bodyPr/>
          <a:lstStyle/>
          <a:p>
            <a:r>
              <a:rPr lang="en-US" dirty="0"/>
              <a:t>Expenditure drivers (cont.)</a:t>
            </a:r>
          </a:p>
        </p:txBody>
      </p:sp>
      <p:sp>
        <p:nvSpPr>
          <p:cNvPr id="3" name="Content Placeholder 2">
            <a:extLst>
              <a:ext uri="{FF2B5EF4-FFF2-40B4-BE49-F238E27FC236}">
                <a16:creationId xmlns:a16="http://schemas.microsoft.com/office/drawing/2014/main" id="{2399A15E-F330-7483-8784-27EE2A4E621C}"/>
              </a:ext>
            </a:extLst>
          </p:cNvPr>
          <p:cNvSpPr>
            <a:spLocks noGrp="1"/>
          </p:cNvSpPr>
          <p:nvPr>
            <p:ph sz="quarter" idx="10"/>
          </p:nvPr>
        </p:nvSpPr>
        <p:spPr/>
        <p:txBody>
          <a:bodyPr/>
          <a:lstStyle/>
          <a:p>
            <a:r>
              <a:rPr lang="en-US" b="1" dirty="0"/>
              <a:t>Policy Mandates </a:t>
            </a:r>
            <a:r>
              <a:rPr lang="en-US" dirty="0"/>
              <a:t>– For instance, legislation requiring commercial fleet and light-duty vehicle sales by a certain date considers societal value and compliance with the statute, which may require new enabling grid capabilities. However, not all policy mandates identify the value from the perspective of utility customers. In these cases, a BCA is used to determine the cost-effectiveness of solutions.</a:t>
            </a:r>
          </a:p>
          <a:p>
            <a:pPr lvl="1"/>
            <a:r>
              <a:rPr lang="en-US" i="1" dirty="0"/>
              <a:t>Example: </a:t>
            </a:r>
            <a:r>
              <a:rPr lang="en-US" dirty="0"/>
              <a:t>Wildfire mitigation solutions are evaluated with BCA even in the face of a policy mandate as there is typically a need to prioritize expenditures that have the greatest mitigating impact. For example, this may be done by assessing the risk-spend efficiency of a wildfire mitigation solution. This approach is a derivation of a typical BCA. </a:t>
            </a:r>
          </a:p>
          <a:p>
            <a:endParaRPr lang="en-US" dirty="0"/>
          </a:p>
          <a:p>
            <a:r>
              <a:rPr lang="en-US" b="1" dirty="0"/>
              <a:t>Other New Capabilities </a:t>
            </a:r>
            <a:r>
              <a:rPr lang="en-US" dirty="0"/>
              <a:t>– Solutions identified by the utility to improve operations (not driven by compliance, regulatory, or policy mandates) are evaluated using BCA. </a:t>
            </a:r>
          </a:p>
          <a:p>
            <a:pPr lvl="1"/>
            <a:r>
              <a:rPr lang="en-US" i="1" dirty="0"/>
              <a:t>Examples: </a:t>
            </a:r>
            <a:r>
              <a:rPr lang="en-US" dirty="0"/>
              <a:t>Solutions that create operational savings (e.g., operational control center consolidation) and adoption of technology innovations that increase productivity (e.g., field crew technology)</a:t>
            </a:r>
          </a:p>
          <a:p>
            <a:endParaRPr lang="en-US" dirty="0"/>
          </a:p>
          <a:p>
            <a:endParaRPr lang="en-US" dirty="0"/>
          </a:p>
        </p:txBody>
      </p:sp>
      <p:sp>
        <p:nvSpPr>
          <p:cNvPr id="4" name="Slide Number Placeholder 3">
            <a:extLst>
              <a:ext uri="{FF2B5EF4-FFF2-40B4-BE49-F238E27FC236}">
                <a16:creationId xmlns:a16="http://schemas.microsoft.com/office/drawing/2014/main" id="{6891CA50-8F2D-2905-3132-F26C221A0B84}"/>
              </a:ext>
            </a:extLst>
          </p:cNvPr>
          <p:cNvSpPr>
            <a:spLocks noGrp="1"/>
          </p:cNvSpPr>
          <p:nvPr>
            <p:ph type="sldNum" sz="quarter" idx="11"/>
          </p:nvPr>
        </p:nvSpPr>
        <p:spPr/>
        <p:txBody>
          <a:bodyPr/>
          <a:lstStyle/>
          <a:p>
            <a:fld id="{A2C27F82-79FD-B244-BCFD-9B1449B95085}" type="slidenum">
              <a:rPr lang="en-US" smtClean="0"/>
              <a:pPr/>
              <a:t>10</a:t>
            </a:fld>
            <a:endParaRPr lang="en-US" dirty="0"/>
          </a:p>
        </p:txBody>
      </p:sp>
    </p:spTree>
    <p:extLst>
      <p:ext uri="{BB962C8B-B14F-4D97-AF65-F5344CB8AC3E}">
        <p14:creationId xmlns:p14="http://schemas.microsoft.com/office/powerpoint/2010/main" val="187394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4714-5636-91C9-5F2D-7667FEAC272E}"/>
              </a:ext>
            </a:extLst>
          </p:cNvPr>
          <p:cNvSpPr>
            <a:spLocks noGrp="1"/>
          </p:cNvSpPr>
          <p:nvPr>
            <p:ph type="title"/>
          </p:nvPr>
        </p:nvSpPr>
        <p:spPr/>
        <p:txBody>
          <a:bodyPr/>
          <a:lstStyle/>
          <a:p>
            <a:r>
              <a:rPr lang="en-US" dirty="0"/>
              <a:t>LRC example: Advanced Distribution Management System </a:t>
            </a:r>
          </a:p>
        </p:txBody>
      </p:sp>
      <p:sp>
        <p:nvSpPr>
          <p:cNvPr id="3" name="Content Placeholder 2">
            <a:extLst>
              <a:ext uri="{FF2B5EF4-FFF2-40B4-BE49-F238E27FC236}">
                <a16:creationId xmlns:a16="http://schemas.microsoft.com/office/drawing/2014/main" id="{8485BDE6-8C52-091B-43D6-C6013F5C8B4B}"/>
              </a:ext>
            </a:extLst>
          </p:cNvPr>
          <p:cNvSpPr>
            <a:spLocks noGrp="1"/>
          </p:cNvSpPr>
          <p:nvPr>
            <p:ph sz="quarter" idx="10"/>
          </p:nvPr>
        </p:nvSpPr>
        <p:spPr>
          <a:xfrm>
            <a:off x="609600" y="1295400"/>
            <a:ext cx="10972800" cy="4800600"/>
          </a:xfrm>
        </p:spPr>
        <p:txBody>
          <a:bodyPr/>
          <a:lstStyle/>
          <a:p>
            <a:pPr marL="0" indent="0">
              <a:buNone/>
            </a:pPr>
            <a:r>
              <a:rPr lang="en-US" sz="1600" dirty="0"/>
              <a:t>A utility requires a better understanding of real-time operational conditions, based on current and forecasted DERs and electric vehicle (EV) charging interconnected to its distribution system. The utility intends to replace its obsolete distribution Supervisory Control and Data Acquisition (SCADA) system. The existing outage management system will be replaced in 4 years. IVVC capability may be needed in 6 years, depending on actual DER and EV adoption rates. </a:t>
            </a:r>
          </a:p>
          <a:p>
            <a:endParaRPr lang="en-US" dirty="0"/>
          </a:p>
          <a:p>
            <a:endParaRPr lang="en-US" dirty="0"/>
          </a:p>
        </p:txBody>
      </p:sp>
      <p:sp>
        <p:nvSpPr>
          <p:cNvPr id="4" name="Slide Number Placeholder 3">
            <a:extLst>
              <a:ext uri="{FF2B5EF4-FFF2-40B4-BE49-F238E27FC236}">
                <a16:creationId xmlns:a16="http://schemas.microsoft.com/office/drawing/2014/main" id="{0913C3FE-F534-B61D-BDBD-3BABF2A195A1}"/>
              </a:ext>
            </a:extLst>
          </p:cNvPr>
          <p:cNvSpPr>
            <a:spLocks noGrp="1"/>
          </p:cNvSpPr>
          <p:nvPr>
            <p:ph type="sldNum" sz="quarter" idx="11"/>
          </p:nvPr>
        </p:nvSpPr>
        <p:spPr/>
        <p:txBody>
          <a:bodyPr/>
          <a:lstStyle/>
          <a:p>
            <a:fld id="{A2C27F82-79FD-B244-BCFD-9B1449B95085}" type="slidenum">
              <a:rPr lang="en-US" smtClean="0"/>
              <a:pPr/>
              <a:t>11</a:t>
            </a:fld>
            <a:endParaRPr lang="en-US" dirty="0"/>
          </a:p>
        </p:txBody>
      </p:sp>
      <p:pic>
        <p:nvPicPr>
          <p:cNvPr id="5" name="Picture 4" descr="A screenshot of a computer&#10;&#10;Description automatically generated">
            <a:extLst>
              <a:ext uri="{FF2B5EF4-FFF2-40B4-BE49-F238E27FC236}">
                <a16:creationId xmlns:a16="http://schemas.microsoft.com/office/drawing/2014/main" id="{94D14A53-DD5E-AA5C-957E-3E5A463E4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514600"/>
            <a:ext cx="9067800" cy="3878115"/>
          </a:xfrm>
          <a:prstGeom prst="rect">
            <a:avLst/>
          </a:prstGeom>
        </p:spPr>
      </p:pic>
    </p:spTree>
    <p:extLst>
      <p:ext uri="{BB962C8B-B14F-4D97-AF65-F5344CB8AC3E}">
        <p14:creationId xmlns:p14="http://schemas.microsoft.com/office/powerpoint/2010/main" val="395660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0FA0-D074-4553-8861-B5B1297AC45B}"/>
              </a:ext>
            </a:extLst>
          </p:cNvPr>
          <p:cNvSpPr>
            <a:spLocks noGrp="1"/>
          </p:cNvSpPr>
          <p:nvPr>
            <p:ph type="title"/>
          </p:nvPr>
        </p:nvSpPr>
        <p:spPr/>
        <p:txBody>
          <a:bodyPr/>
          <a:lstStyle/>
          <a:p>
            <a:r>
              <a:rPr lang="en-US" dirty="0">
                <a:latin typeface="+mn-lt"/>
              </a:rPr>
              <a:t>LRC example: </a:t>
            </a:r>
            <a:r>
              <a:rPr lang="en-US" dirty="0">
                <a:latin typeface="+mn-lt"/>
                <a:ea typeface="Calibri" panose="020F0502020204030204" pitchFamily="34" charset="0"/>
                <a:cs typeface="Calibri" panose="020F0502020204030204" pitchFamily="34" charset="0"/>
              </a:rPr>
              <a:t>Advanced Distribution Management System (cont.) </a:t>
            </a:r>
            <a:endParaRPr lang="en-US" dirty="0">
              <a:latin typeface="+mn-lt"/>
            </a:endParaRPr>
          </a:p>
        </p:txBody>
      </p:sp>
      <p:sp>
        <p:nvSpPr>
          <p:cNvPr id="3" name="Content Placeholder 2">
            <a:extLst>
              <a:ext uri="{FF2B5EF4-FFF2-40B4-BE49-F238E27FC236}">
                <a16:creationId xmlns:a16="http://schemas.microsoft.com/office/drawing/2014/main" id="{FD5E451C-8B6E-31A6-B542-3E24B4A6D218}"/>
              </a:ext>
            </a:extLst>
          </p:cNvPr>
          <p:cNvSpPr>
            <a:spLocks noGrp="1"/>
          </p:cNvSpPr>
          <p:nvPr>
            <p:ph sz="quarter" idx="10"/>
          </p:nvPr>
        </p:nvSpPr>
        <p:spPr>
          <a:xfrm>
            <a:off x="609600" y="1295400"/>
            <a:ext cx="10972800" cy="4800600"/>
          </a:xfrm>
        </p:spPr>
        <p:txBody>
          <a:bodyPr/>
          <a:lstStyle/>
          <a:p>
            <a:r>
              <a:rPr lang="en-US" dirty="0"/>
              <a:t>A BCA involving each current and future option would require determining marginal benefits from new capabilities, current and future software replacements, and potential additional modules based on assumptions of future software enhancements, timing of need, co-dependent field technologies (as in the case of the IVVC module), and any adjustment for the risk of mis-timing a future decision. </a:t>
            </a:r>
          </a:p>
          <a:p>
            <a:r>
              <a:rPr lang="en-US" dirty="0"/>
              <a:t>This is impractical because the decision is not whether an ADMS platform with an initial Network Model and SCADA is justified – that decision is determined through the needs analysis in the distribution system plan. </a:t>
            </a:r>
          </a:p>
          <a:p>
            <a:r>
              <a:rPr lang="en-US" dirty="0"/>
              <a:t>The task is to determine which vendor solution is the most cost-effective in terms of capital and ongoing operational and maintenance costs based on a comparative level of functionality — the least-cost, best-fit solution.</a:t>
            </a:r>
          </a:p>
          <a:p>
            <a:endParaRPr lang="en-US" dirty="0"/>
          </a:p>
          <a:p>
            <a:endParaRPr lang="en-US" dirty="0"/>
          </a:p>
        </p:txBody>
      </p:sp>
      <p:sp>
        <p:nvSpPr>
          <p:cNvPr id="4" name="Slide Number Placeholder 3">
            <a:extLst>
              <a:ext uri="{FF2B5EF4-FFF2-40B4-BE49-F238E27FC236}">
                <a16:creationId xmlns:a16="http://schemas.microsoft.com/office/drawing/2014/main" id="{93B14705-9CF4-80A7-797E-A52E2A4EE536}"/>
              </a:ext>
            </a:extLst>
          </p:cNvPr>
          <p:cNvSpPr>
            <a:spLocks noGrp="1"/>
          </p:cNvSpPr>
          <p:nvPr>
            <p:ph type="sldNum" sz="quarter" idx="11"/>
          </p:nvPr>
        </p:nvSpPr>
        <p:spPr/>
        <p:txBody>
          <a:bodyPr/>
          <a:lstStyle/>
          <a:p>
            <a:fld id="{A2C27F82-79FD-B244-BCFD-9B1449B95085}" type="slidenum">
              <a:rPr lang="en-US" smtClean="0"/>
              <a:pPr/>
              <a:t>12</a:t>
            </a:fld>
            <a:endParaRPr lang="en-US" dirty="0"/>
          </a:p>
        </p:txBody>
      </p:sp>
      <p:pic>
        <p:nvPicPr>
          <p:cNvPr id="5" name="Picture 4">
            <a:extLst>
              <a:ext uri="{FF2B5EF4-FFF2-40B4-BE49-F238E27FC236}">
                <a16:creationId xmlns:a16="http://schemas.microsoft.com/office/drawing/2014/main" id="{73250BB6-1F46-AE11-C18D-84EC9A4653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78710"/>
            <a:ext cx="10875828" cy="2019650"/>
          </a:xfrm>
          <a:prstGeom prst="rect">
            <a:avLst/>
          </a:prstGeom>
          <a:noFill/>
          <a:ln>
            <a:noFill/>
          </a:ln>
        </p:spPr>
      </p:pic>
    </p:spTree>
    <p:extLst>
      <p:ext uri="{BB962C8B-B14F-4D97-AF65-F5344CB8AC3E}">
        <p14:creationId xmlns:p14="http://schemas.microsoft.com/office/powerpoint/2010/main" val="310014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9412-CC76-3547-F183-955409E1F9EA}"/>
              </a:ext>
            </a:extLst>
          </p:cNvPr>
          <p:cNvSpPr>
            <a:spLocks noGrp="1"/>
          </p:cNvSpPr>
          <p:nvPr>
            <p:ph type="title"/>
          </p:nvPr>
        </p:nvSpPr>
        <p:spPr/>
        <p:txBody>
          <a:bodyPr/>
          <a:lstStyle/>
          <a:p>
            <a:r>
              <a:rPr lang="en-US" dirty="0"/>
              <a:t>Benefit-cost analysis</a:t>
            </a:r>
          </a:p>
        </p:txBody>
      </p:sp>
      <p:sp>
        <p:nvSpPr>
          <p:cNvPr id="3" name="Content Placeholder 2">
            <a:extLst>
              <a:ext uri="{FF2B5EF4-FFF2-40B4-BE49-F238E27FC236}">
                <a16:creationId xmlns:a16="http://schemas.microsoft.com/office/drawing/2014/main" id="{CCD8D7E8-E022-814C-67C2-B8E5FA12C584}"/>
              </a:ext>
            </a:extLst>
          </p:cNvPr>
          <p:cNvSpPr>
            <a:spLocks noGrp="1"/>
          </p:cNvSpPr>
          <p:nvPr>
            <p:ph sz="quarter" idx="10"/>
          </p:nvPr>
        </p:nvSpPr>
        <p:spPr/>
        <p:txBody>
          <a:bodyPr/>
          <a:lstStyle/>
          <a:p>
            <a:r>
              <a:rPr lang="en-US" dirty="0"/>
              <a:t>BCA is a quantitatively focused method for assessing the net value to utility customers of a specific distribution modernization expenditure over a defined time period. The net value is determined by identifying utility, customer, and societal benefits compared to the expenditure's cost. A grid modernization BCA evaluates both:</a:t>
            </a:r>
          </a:p>
          <a:p>
            <a:pPr marL="0" indent="0">
              <a:buNone/>
            </a:pPr>
            <a:endParaRPr lang="en-US" dirty="0"/>
          </a:p>
          <a:p>
            <a:pPr lvl="1"/>
            <a:r>
              <a:rPr lang="en-US" sz="1600" b="1" i="1" dirty="0"/>
              <a:t>Direct utility savings </a:t>
            </a:r>
            <a:r>
              <a:rPr lang="en-US" sz="1600" dirty="0"/>
              <a:t>- Financial benefits that accrue directly to the utility in terms of cost savings that are quantifiable in dollar terms, measurable, and auditable. These savings have a tangible impact on a utility's financial performance. They involve a clear cause-and-effect relationship between changes due to the proposed expenditure, as reflected in related metrics, and the resulting financial outcome. </a:t>
            </a:r>
          </a:p>
          <a:p>
            <a:pPr marL="240030" lvl="1" indent="0">
              <a:buNone/>
            </a:pPr>
            <a:endParaRPr lang="en-US" sz="1600" dirty="0"/>
          </a:p>
          <a:p>
            <a:pPr lvl="1"/>
            <a:r>
              <a:rPr lang="en-US" sz="1600" b="1" i="1" dirty="0"/>
              <a:t>Indirect (non-utility) savings </a:t>
            </a:r>
            <a:r>
              <a:rPr lang="en-US" sz="1600" dirty="0"/>
              <a:t>- Financial benefits that clearly accrue to customers or society or may accrue to utility but cannot be quantified. Indirect benefits may be harder to quantify in dollar terms, measure, or audit financial results. Indirect savings often require estimation or projections of dollar value. Certain grid modernization expenditures involve indirect monetary benefits such as improved customer reliability and societal gains. While not financially auditable, such non-utility benefits are important to assess. </a:t>
            </a:r>
          </a:p>
          <a:p>
            <a:endParaRPr lang="en-US" dirty="0"/>
          </a:p>
          <a:p>
            <a:endParaRPr lang="en-US" dirty="0"/>
          </a:p>
        </p:txBody>
      </p:sp>
      <p:sp>
        <p:nvSpPr>
          <p:cNvPr id="4" name="Slide Number Placeholder 3">
            <a:extLst>
              <a:ext uri="{FF2B5EF4-FFF2-40B4-BE49-F238E27FC236}">
                <a16:creationId xmlns:a16="http://schemas.microsoft.com/office/drawing/2014/main" id="{3661E85D-63BD-A939-4C59-4E39C8455B51}"/>
              </a:ext>
            </a:extLst>
          </p:cNvPr>
          <p:cNvSpPr>
            <a:spLocks noGrp="1"/>
          </p:cNvSpPr>
          <p:nvPr>
            <p:ph type="sldNum" sz="quarter" idx="11"/>
          </p:nvPr>
        </p:nvSpPr>
        <p:spPr/>
        <p:txBody>
          <a:bodyPr/>
          <a:lstStyle/>
          <a:p>
            <a:fld id="{A2C27F82-79FD-B244-BCFD-9B1449B95085}" type="slidenum">
              <a:rPr lang="en-US" smtClean="0"/>
              <a:pPr/>
              <a:t>13</a:t>
            </a:fld>
            <a:endParaRPr lang="en-US" dirty="0"/>
          </a:p>
        </p:txBody>
      </p:sp>
    </p:spTree>
    <p:extLst>
      <p:ext uri="{BB962C8B-B14F-4D97-AF65-F5344CB8AC3E}">
        <p14:creationId xmlns:p14="http://schemas.microsoft.com/office/powerpoint/2010/main" val="315578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C3DE-9E91-79AB-6A52-8B5562D906FD}"/>
              </a:ext>
            </a:extLst>
          </p:cNvPr>
          <p:cNvSpPr>
            <a:spLocks noGrp="1"/>
          </p:cNvSpPr>
          <p:nvPr>
            <p:ph type="title"/>
          </p:nvPr>
        </p:nvSpPr>
        <p:spPr/>
        <p:txBody>
          <a:bodyPr/>
          <a:lstStyle/>
          <a:p>
            <a:r>
              <a:rPr lang="en-US" dirty="0"/>
              <a:t>BCA example: Distribution Automation - Reclosers</a:t>
            </a:r>
          </a:p>
        </p:txBody>
      </p:sp>
      <p:sp>
        <p:nvSpPr>
          <p:cNvPr id="3" name="Content Placeholder 2">
            <a:extLst>
              <a:ext uri="{FF2B5EF4-FFF2-40B4-BE49-F238E27FC236}">
                <a16:creationId xmlns:a16="http://schemas.microsoft.com/office/drawing/2014/main" id="{973A9533-5FF8-F82C-1391-77C3E335EC08}"/>
              </a:ext>
            </a:extLst>
          </p:cNvPr>
          <p:cNvSpPr>
            <a:spLocks noGrp="1"/>
          </p:cNvSpPr>
          <p:nvPr>
            <p:ph sz="quarter" idx="10"/>
          </p:nvPr>
        </p:nvSpPr>
        <p:spPr/>
        <p:txBody>
          <a:bodyPr/>
          <a:lstStyle/>
          <a:p>
            <a:pPr marL="0" indent="0">
              <a:buNone/>
            </a:pPr>
            <a:r>
              <a:rPr lang="en-US" dirty="0"/>
              <a:t>A utility proposes to deploy five sectionalizing reclosers on each feeder to improve reliability. Standard industry practice is to install at least one mid-point sectionalizing recloser on each feeder for reliability. If all feeders do not have such a recloser, then material improvements in reliability can often be achieved and quantified. </a:t>
            </a:r>
          </a:p>
          <a:p>
            <a:r>
              <a:rPr lang="en-US" sz="1600" dirty="0"/>
              <a:t>Reliability benefits diminish as more reclosers are added to a circuit. While the cost of reclosers remains the same, the number of customers benefiting and the avoided outage duration decline, given the smaller segments. </a:t>
            </a:r>
          </a:p>
          <a:p>
            <a:r>
              <a:rPr lang="en-US" sz="1600" dirty="0">
                <a:hlinkClick r:id="rId2"/>
              </a:rPr>
              <a:t>Berkeley Lab’s ICE Calculator</a:t>
            </a:r>
            <a:r>
              <a:rPr lang="en-US" sz="1600" dirty="0"/>
              <a:t> can be used to determine the optimal number of reclosers to install on an individual feeder to achieve the desired level of reliability cost-effectively. </a:t>
            </a:r>
          </a:p>
          <a:p>
            <a:r>
              <a:rPr lang="en-US" sz="1600" dirty="0"/>
              <a:t>For reliability improvements, indirect dollar benefits are typically much greater than </a:t>
            </a:r>
            <a:br>
              <a:rPr lang="en-US" sz="1600" dirty="0"/>
            </a:br>
            <a:r>
              <a:rPr lang="en-US" sz="1600" dirty="0"/>
              <a:t>direct utility benefits, meaning that the proposed expenditure will be an incremental </a:t>
            </a:r>
            <a:br>
              <a:rPr lang="en-US" sz="1600" dirty="0"/>
            </a:br>
            <a:r>
              <a:rPr lang="en-US" sz="1600" dirty="0"/>
              <a:t>cost. That is why it is essential to establish the reference metric for the overall target </a:t>
            </a:r>
            <a:br>
              <a:rPr lang="en-US" sz="1600" dirty="0"/>
            </a:br>
            <a:r>
              <a:rPr lang="en-US" sz="1600" dirty="0"/>
              <a:t>level of service reliability based on specific reliability metrics (e.g., CAIDI – Customer </a:t>
            </a:r>
            <a:br>
              <a:rPr lang="en-US" sz="1600" dirty="0"/>
            </a:br>
            <a:r>
              <a:rPr lang="en-US" sz="1600" dirty="0"/>
              <a:t>Average Interruption Duration Index) or peer benchmark rankings (e.g., maintaining </a:t>
            </a:r>
            <a:br>
              <a:rPr lang="en-US" sz="1600" dirty="0"/>
            </a:br>
            <a:r>
              <a:rPr lang="en-US" sz="1600" dirty="0"/>
              <a:t>2nd quartile ranking), or both. </a:t>
            </a:r>
          </a:p>
          <a:p>
            <a:r>
              <a:rPr lang="en-US" sz="1600" dirty="0"/>
              <a:t>It is desirable to assess all individual reliability improvement measures holistically </a:t>
            </a:r>
            <a:br>
              <a:rPr lang="en-US" sz="1600" dirty="0"/>
            </a:br>
            <a:r>
              <a:rPr lang="en-US" sz="1600" dirty="0"/>
              <a:t>as a program against the overall reliability objective and metric(s) in a distribution </a:t>
            </a:r>
            <a:br>
              <a:rPr lang="en-US" sz="1600" dirty="0"/>
            </a:br>
            <a:r>
              <a:rPr lang="en-US" sz="1600" dirty="0"/>
              <a:t>system plan.</a:t>
            </a:r>
          </a:p>
          <a:p>
            <a:endParaRPr lang="en-US" dirty="0"/>
          </a:p>
          <a:p>
            <a:endParaRPr lang="en-US" dirty="0"/>
          </a:p>
        </p:txBody>
      </p:sp>
      <p:sp>
        <p:nvSpPr>
          <p:cNvPr id="4" name="Slide Number Placeholder 3">
            <a:extLst>
              <a:ext uri="{FF2B5EF4-FFF2-40B4-BE49-F238E27FC236}">
                <a16:creationId xmlns:a16="http://schemas.microsoft.com/office/drawing/2014/main" id="{B030BDF1-FB2C-8DDF-12AD-8A9982296C40}"/>
              </a:ext>
            </a:extLst>
          </p:cNvPr>
          <p:cNvSpPr>
            <a:spLocks noGrp="1"/>
          </p:cNvSpPr>
          <p:nvPr>
            <p:ph type="sldNum" sz="quarter" idx="11"/>
          </p:nvPr>
        </p:nvSpPr>
        <p:spPr/>
        <p:txBody>
          <a:bodyPr/>
          <a:lstStyle/>
          <a:p>
            <a:fld id="{A2C27F82-79FD-B244-BCFD-9B1449B95085}" type="slidenum">
              <a:rPr lang="en-US" smtClean="0"/>
              <a:pPr/>
              <a:t>14</a:t>
            </a:fld>
            <a:endParaRPr lang="en-US" dirty="0"/>
          </a:p>
        </p:txBody>
      </p:sp>
      <p:pic>
        <p:nvPicPr>
          <p:cNvPr id="5" name="Picture 4">
            <a:extLst>
              <a:ext uri="{FF2B5EF4-FFF2-40B4-BE49-F238E27FC236}">
                <a16:creationId xmlns:a16="http://schemas.microsoft.com/office/drawing/2014/main" id="{B0F61D06-92C6-6585-EB20-F0B6D4AF63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0600" y="3581400"/>
            <a:ext cx="2960370" cy="1980654"/>
          </a:xfrm>
          <a:prstGeom prst="rect">
            <a:avLst/>
          </a:prstGeom>
        </p:spPr>
      </p:pic>
      <p:sp>
        <p:nvSpPr>
          <p:cNvPr id="6" name="TextBox 5">
            <a:extLst>
              <a:ext uri="{FF2B5EF4-FFF2-40B4-BE49-F238E27FC236}">
                <a16:creationId xmlns:a16="http://schemas.microsoft.com/office/drawing/2014/main" id="{E5D88AFE-CBD9-C87E-9D59-B3CC6614ACE2}"/>
              </a:ext>
            </a:extLst>
          </p:cNvPr>
          <p:cNvSpPr txBox="1"/>
          <p:nvPr/>
        </p:nvSpPr>
        <p:spPr>
          <a:xfrm>
            <a:off x="8458200" y="5638800"/>
            <a:ext cx="1989968" cy="400110"/>
          </a:xfrm>
          <a:prstGeom prst="rect">
            <a:avLst/>
          </a:prstGeom>
          <a:noFill/>
        </p:spPr>
        <p:txBody>
          <a:bodyPr wrap="none" rtlCol="0">
            <a:spAutoFit/>
          </a:bodyPr>
          <a:lstStyle/>
          <a:p>
            <a:pPr marL="0" marR="36830">
              <a:spcBef>
                <a:spcPts val="600"/>
              </a:spcBef>
              <a:spcAft>
                <a:spcPts val="600"/>
              </a:spcAft>
            </a:pPr>
            <a:r>
              <a:rPr lang="en-US" sz="1000" dirty="0">
                <a:effectLst/>
                <a:ea typeface="Cambria" panose="02040503050406030204" pitchFamily="18" charset="0"/>
                <a:cs typeface="Times New Roman" panose="02020603050405020304" pitchFamily="18" charset="0"/>
              </a:rPr>
              <a:t>“</a:t>
            </a:r>
            <a:r>
              <a:rPr lang="en-US" sz="1000" dirty="0" err="1">
                <a:effectLst/>
                <a:ea typeface="Cambria" panose="02040503050406030204" pitchFamily="18" charset="0"/>
                <a:cs typeface="Times New Roman" panose="02020603050405020304" pitchFamily="18" charset="0"/>
              </a:rPr>
              <a:t>TripSaver</a:t>
            </a:r>
            <a:r>
              <a:rPr lang="en-US" sz="1000" dirty="0">
                <a:effectLst/>
                <a:ea typeface="Cambria" panose="02040503050406030204" pitchFamily="18" charset="0"/>
                <a:cs typeface="Times New Roman" panose="02020603050405020304" pitchFamily="18" charset="0"/>
              </a:rPr>
              <a:t>” automated recloser</a:t>
            </a:r>
            <a:br>
              <a:rPr lang="en-US" sz="1000" dirty="0">
                <a:effectLst/>
                <a:ea typeface="Cambria" panose="02040503050406030204" pitchFamily="18" charset="0"/>
                <a:cs typeface="Times New Roman" panose="02020603050405020304" pitchFamily="18" charset="0"/>
              </a:rPr>
            </a:br>
            <a:r>
              <a:rPr lang="en-US" sz="1000" dirty="0">
                <a:effectLst/>
                <a:ea typeface="Cambria" panose="02040503050406030204" pitchFamily="18" charset="0"/>
                <a:cs typeface="Cambria" panose="02040503050406030204" pitchFamily="18" charset="0"/>
              </a:rPr>
              <a:t>Source: </a:t>
            </a:r>
            <a:r>
              <a:rPr lang="en-US" sz="1000" u="sng" dirty="0">
                <a:solidFill>
                  <a:srgbClr val="0000FF"/>
                </a:solidFill>
                <a:effectLst/>
                <a:ea typeface="Cambria" panose="02040503050406030204" pitchFamily="18" charset="0"/>
                <a:cs typeface="Cambria" panose="02040503050406030204" pitchFamily="18" charset="0"/>
                <a:hlinkClick r:id="rId4"/>
              </a:rPr>
              <a:t>CHELCO</a:t>
            </a:r>
            <a:endParaRPr lang="en-US" sz="1000" dirty="0">
              <a:effectLst/>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60254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3DA566-2C82-774F-B234-9178A9FA2B64}"/>
              </a:ext>
            </a:extLst>
          </p:cNvPr>
          <p:cNvSpPr>
            <a:spLocks noGrp="1"/>
          </p:cNvSpPr>
          <p:nvPr>
            <p:ph type="title"/>
          </p:nvPr>
        </p:nvSpPr>
        <p:spPr>
          <a:xfrm>
            <a:off x="609600" y="648237"/>
            <a:ext cx="10972800" cy="461665"/>
          </a:xfrm>
        </p:spPr>
        <p:txBody>
          <a:bodyPr/>
          <a:lstStyle/>
          <a:p>
            <a:r>
              <a:rPr lang="en-US" dirty="0"/>
              <a:t>5. Prioritize investments based on multiple objectives</a:t>
            </a:r>
          </a:p>
        </p:txBody>
      </p:sp>
      <p:sp>
        <p:nvSpPr>
          <p:cNvPr id="4" name="Content Placeholder 3">
            <a:extLst>
              <a:ext uri="{FF2B5EF4-FFF2-40B4-BE49-F238E27FC236}">
                <a16:creationId xmlns:a16="http://schemas.microsoft.com/office/drawing/2014/main" id="{A82685C5-D16B-5742-B3E5-C7D8E8D7E244}"/>
              </a:ext>
            </a:extLst>
          </p:cNvPr>
          <p:cNvSpPr>
            <a:spLocks noGrp="1"/>
          </p:cNvSpPr>
          <p:nvPr>
            <p:ph sz="quarter" idx="10"/>
          </p:nvPr>
        </p:nvSpPr>
        <p:spPr>
          <a:xfrm>
            <a:off x="609600" y="1219200"/>
            <a:ext cx="10972800" cy="4800600"/>
          </a:xfrm>
        </p:spPr>
        <p:txBody>
          <a:bodyPr/>
          <a:lstStyle/>
          <a:p>
            <a:r>
              <a:rPr lang="en-US" sz="1400" b="1" dirty="0"/>
              <a:t>Use multi-objective decision analysis </a:t>
            </a:r>
            <a:r>
              <a:rPr lang="en-US" sz="1400" dirty="0"/>
              <a:t>to prioritize grid modernization and all other distribution expenditures to optimize value toward meeting state goals, customer needs, regulatory requirements and other criteria</a:t>
            </a:r>
          </a:p>
          <a:p>
            <a:r>
              <a:rPr lang="en-US" sz="1400" b="1" dirty="0"/>
              <a:t>Identify which solutions materially address the most or highest priority objectives </a:t>
            </a:r>
            <a:r>
              <a:rPr lang="en-US" sz="1400" dirty="0"/>
              <a:t>for a given net cost</a:t>
            </a:r>
          </a:p>
          <a:p>
            <a:r>
              <a:rPr lang="en-US" sz="1400" b="1" dirty="0"/>
              <a:t>Goal: </a:t>
            </a:r>
            <a:r>
              <a:rPr lang="en-US" sz="1400" dirty="0"/>
              <a:t>A prioritized portfolio of distribution expenditures for a given revenue requirement</a:t>
            </a:r>
          </a:p>
          <a:p>
            <a:pPr lvl="1"/>
            <a:r>
              <a:rPr lang="en-US" sz="1200" i="1" dirty="0"/>
              <a:t>Customer affordability </a:t>
            </a:r>
            <a:r>
              <a:rPr lang="en-US" sz="1200" dirty="0"/>
              <a:t>is the global objective, setting the financial constraint for optimizing expenditures to achieve other objectives</a:t>
            </a:r>
          </a:p>
          <a:p>
            <a:r>
              <a:rPr lang="en-US" sz="1400" b="1" dirty="0"/>
              <a:t>Assess each proposed expenditure </a:t>
            </a:r>
            <a:r>
              <a:rPr lang="en-US" sz="1400" dirty="0"/>
              <a:t>quantitatively, qualitatively, or both against each objective and metric</a:t>
            </a:r>
          </a:p>
          <a:p>
            <a:pPr lvl="1"/>
            <a:r>
              <a:rPr lang="en-US" sz="1200" dirty="0"/>
              <a:t>Score each proposed solution based on its contribution to addressing each objective, then apply a weighting factor that reflects the objective's priority ranking (PGE example below). Finally, rank each possible solution using its final score and cost.</a:t>
            </a:r>
          </a:p>
          <a:p>
            <a:r>
              <a:rPr lang="en-US" sz="1400" b="1" dirty="0"/>
              <a:t>Use a value-spend efficiency approach for objectives that do not have a clearly defined methodology </a:t>
            </a:r>
            <a:r>
              <a:rPr lang="en-US" sz="1400" dirty="0"/>
              <a:t>for determining the contribution of a grid solution to the desired outcome (illustrative example below)</a:t>
            </a:r>
          </a:p>
          <a:p>
            <a:endParaRPr lang="en-US" dirty="0"/>
          </a:p>
        </p:txBody>
      </p:sp>
      <p:sp>
        <p:nvSpPr>
          <p:cNvPr id="2" name="Slide Number Placeholder 1">
            <a:extLst>
              <a:ext uri="{FF2B5EF4-FFF2-40B4-BE49-F238E27FC236}">
                <a16:creationId xmlns:a16="http://schemas.microsoft.com/office/drawing/2014/main" id="{8F8BCC2A-8B52-F242-B675-76E46C5A4C0D}"/>
              </a:ext>
            </a:extLst>
          </p:cNvPr>
          <p:cNvSpPr>
            <a:spLocks noGrp="1"/>
          </p:cNvSpPr>
          <p:nvPr>
            <p:ph type="sldNum" sz="quarter" idx="11"/>
          </p:nvPr>
        </p:nvSpPr>
        <p:spPr/>
        <p:txBody>
          <a:bodyPr/>
          <a:lstStyle/>
          <a:p>
            <a:fld id="{A2C27F82-79FD-B244-BCFD-9B1449B95085}" type="slidenum">
              <a:rPr lang="en-US" smtClean="0"/>
              <a:pPr/>
              <a:t>15</a:t>
            </a:fld>
            <a:endParaRPr lang="en-US" dirty="0"/>
          </a:p>
        </p:txBody>
      </p:sp>
      <p:sp>
        <p:nvSpPr>
          <p:cNvPr id="3" name="TextBox 2">
            <a:extLst>
              <a:ext uri="{FF2B5EF4-FFF2-40B4-BE49-F238E27FC236}">
                <a16:creationId xmlns:a16="http://schemas.microsoft.com/office/drawing/2014/main" id="{BBE51F0E-6CC4-5C85-209C-A20AE518397F}"/>
              </a:ext>
            </a:extLst>
          </p:cNvPr>
          <p:cNvSpPr txBox="1"/>
          <p:nvPr/>
        </p:nvSpPr>
        <p:spPr>
          <a:xfrm>
            <a:off x="731520" y="6219526"/>
            <a:ext cx="5146765" cy="261610"/>
          </a:xfrm>
          <a:prstGeom prst="rect">
            <a:avLst/>
          </a:prstGeom>
          <a:noFill/>
        </p:spPr>
        <p:txBody>
          <a:bodyPr wrap="square" rtlCol="0">
            <a:spAutoFit/>
          </a:bodyPr>
          <a:lstStyle/>
          <a:p>
            <a:r>
              <a:rPr lang="en-US" sz="1050" dirty="0"/>
              <a:t>Source: </a:t>
            </a:r>
            <a:r>
              <a:rPr lang="en-US" sz="1050" dirty="0">
                <a:solidFill>
                  <a:srgbClr val="0000FF"/>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Portland General Electric's 2022 Distribution System Plan</a:t>
            </a:r>
            <a:endParaRPr lang="en-US" sz="1050" dirty="0"/>
          </a:p>
        </p:txBody>
      </p:sp>
      <p:pic>
        <p:nvPicPr>
          <p:cNvPr id="6" name="Picture 5">
            <a:extLst>
              <a:ext uri="{FF2B5EF4-FFF2-40B4-BE49-F238E27FC236}">
                <a16:creationId xmlns:a16="http://schemas.microsoft.com/office/drawing/2014/main" id="{F8B1FFB9-51B9-12A9-83EF-F863E0DA6DC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257799" y="3757678"/>
            <a:ext cx="6069935" cy="2782301"/>
          </a:xfrm>
          <a:prstGeom prst="rect">
            <a:avLst/>
          </a:prstGeom>
          <a:noFill/>
        </p:spPr>
      </p:pic>
      <p:pic>
        <p:nvPicPr>
          <p:cNvPr id="7" name="Picture 6">
            <a:extLst>
              <a:ext uri="{FF2B5EF4-FFF2-40B4-BE49-F238E27FC236}">
                <a16:creationId xmlns:a16="http://schemas.microsoft.com/office/drawing/2014/main" id="{CB79285B-E53C-9AE5-9BB5-D5DFDAF11D27}"/>
              </a:ext>
            </a:extLst>
          </p:cNvPr>
          <p:cNvPicPr>
            <a:picLocks noChangeAspect="1"/>
          </p:cNvPicPr>
          <p:nvPr/>
        </p:nvPicPr>
        <p:blipFill>
          <a:blip r:embed="rId5"/>
          <a:stretch>
            <a:fillRect/>
          </a:stretch>
        </p:blipFill>
        <p:spPr>
          <a:xfrm>
            <a:off x="1066800" y="3832325"/>
            <a:ext cx="3756660" cy="2387200"/>
          </a:xfrm>
          <a:prstGeom prst="rect">
            <a:avLst/>
          </a:prstGeom>
        </p:spPr>
      </p:pic>
      <p:sp>
        <p:nvSpPr>
          <p:cNvPr id="8" name="TextBox 7">
            <a:extLst>
              <a:ext uri="{FF2B5EF4-FFF2-40B4-BE49-F238E27FC236}">
                <a16:creationId xmlns:a16="http://schemas.microsoft.com/office/drawing/2014/main" id="{7B774D48-7FE3-A90C-ACEC-F07B40361841}"/>
              </a:ext>
            </a:extLst>
          </p:cNvPr>
          <p:cNvSpPr txBox="1"/>
          <p:nvPr/>
        </p:nvSpPr>
        <p:spPr>
          <a:xfrm rot="16200000">
            <a:off x="10835082" y="5374448"/>
            <a:ext cx="1285929" cy="246221"/>
          </a:xfrm>
          <a:prstGeom prst="rect">
            <a:avLst/>
          </a:prstGeom>
          <a:noFill/>
        </p:spPr>
        <p:txBody>
          <a:bodyPr wrap="none" rtlCol="0">
            <a:spAutoFit/>
          </a:bodyPr>
          <a:lstStyle/>
          <a:p>
            <a:r>
              <a:rPr lang="en-US" sz="1000" i="1" dirty="0"/>
              <a:t>Source: P. De Martini</a:t>
            </a:r>
          </a:p>
        </p:txBody>
      </p:sp>
    </p:spTree>
    <p:extLst>
      <p:ext uri="{BB962C8B-B14F-4D97-AF65-F5344CB8AC3E}">
        <p14:creationId xmlns:p14="http://schemas.microsoft.com/office/powerpoint/2010/main" val="121849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47800" y="1828800"/>
            <a:ext cx="8839200" cy="37719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400" kern="1200">
                <a:solidFill>
                  <a:schemeClr val="tx1"/>
                </a:solidFill>
                <a:latin typeface="Arial" panose="020B0604020202020204" pitchFamily="34" charset="0"/>
                <a:ea typeface="+mn-ea"/>
                <a:cs typeface="Arial" panose="020B0604020202020204" pitchFamily="34" charset="0"/>
              </a:defRPr>
            </a:lvl1pPr>
            <a:lvl2pPr marL="640080" indent="-274320" algn="l" rtl="0" eaLnBrk="1" latinLnBrk="0" hangingPunct="1">
              <a:spcBef>
                <a:spcPts val="550"/>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914400" indent="-228600" algn="l" rtl="0" eaLnBrk="1" latinLnBrk="0" hangingPunct="1">
              <a:spcBef>
                <a:spcPts val="50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371600" indent="-228600" algn="l" rtl="0" eaLnBrk="1" latinLnBrk="0" hangingPunct="1">
              <a:spcBef>
                <a:spcPts val="400"/>
              </a:spcBef>
              <a:buClr>
                <a:schemeClr val="accent3"/>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4pPr>
            <a:lvl5pPr marL="1828800" indent="-228600" algn="l" rtl="0" eaLnBrk="1" latinLnBrk="0" hangingPunct="1">
              <a:spcBef>
                <a:spcPts val="400"/>
              </a:spcBef>
              <a:buClr>
                <a:schemeClr val="accent4"/>
              </a:buClr>
              <a:buSzPct val="6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900"/>
              </a:spcBef>
              <a:buNone/>
            </a:pPr>
            <a:r>
              <a:rPr lang="en-US" sz="2000" b="1" dirty="0">
                <a:solidFill>
                  <a:srgbClr val="08306A"/>
                </a:solidFill>
              </a:rPr>
              <a:t>Contacts</a:t>
            </a:r>
          </a:p>
          <a:p>
            <a:pPr marL="240030" lvl="1" indent="0">
              <a:spcBef>
                <a:spcPts val="225"/>
              </a:spcBef>
              <a:buNone/>
            </a:pPr>
            <a:r>
              <a:rPr lang="en-US" sz="1400" b="1" dirty="0"/>
              <a:t>Paul De Martini: </a:t>
            </a:r>
          </a:p>
          <a:p>
            <a:pPr marL="240030" lvl="1" indent="0">
              <a:spcBef>
                <a:spcPts val="225"/>
              </a:spcBef>
              <a:buNone/>
            </a:pPr>
            <a:r>
              <a:rPr lang="en-US" sz="1400" b="1" dirty="0"/>
              <a:t>Lisa Schwartz:</a:t>
            </a:r>
            <a:r>
              <a:rPr lang="en-US" sz="1400" dirty="0"/>
              <a:t> </a:t>
            </a:r>
            <a:r>
              <a:rPr lang="en-US" sz="1400" dirty="0">
                <a:hlinkClick r:id="rId2"/>
              </a:rPr>
              <a:t>lcschwartz@lbl.gov</a:t>
            </a:r>
            <a:r>
              <a:rPr lang="en-US" sz="1400" dirty="0"/>
              <a:t>; 510-926-1091</a:t>
            </a:r>
          </a:p>
          <a:p>
            <a:pPr marL="0" indent="0">
              <a:spcBef>
                <a:spcPts val="1350"/>
              </a:spcBef>
              <a:buNone/>
            </a:pPr>
            <a:r>
              <a:rPr lang="en-US" sz="2000" b="1" dirty="0">
                <a:solidFill>
                  <a:srgbClr val="08306A"/>
                </a:solidFill>
              </a:rPr>
              <a:t>For more information</a:t>
            </a:r>
          </a:p>
          <a:p>
            <a:pPr marL="240030" lvl="1" indent="0">
              <a:spcBef>
                <a:spcPts val="225"/>
              </a:spcBef>
              <a:buNone/>
            </a:pPr>
            <a:r>
              <a:rPr lang="en-US" sz="1400" b="1" i="1" dirty="0"/>
              <a:t>Download</a:t>
            </a:r>
            <a:r>
              <a:rPr lang="en-US" sz="1400" dirty="0"/>
              <a:t> publications from Energy Markets &amp; Policy: </a:t>
            </a:r>
            <a:r>
              <a:rPr lang="en-US" sz="1400" dirty="0">
                <a:hlinkClick r:id="rId3"/>
              </a:rPr>
              <a:t>https://emp.lbl.gov/publications</a:t>
            </a:r>
            <a:r>
              <a:rPr lang="en-US" sz="1400" dirty="0"/>
              <a:t> </a:t>
            </a:r>
          </a:p>
          <a:p>
            <a:pPr marL="240030" lvl="1" indent="0">
              <a:spcBef>
                <a:spcPts val="225"/>
              </a:spcBef>
              <a:buNone/>
            </a:pPr>
            <a:r>
              <a:rPr lang="en-US" sz="1400" b="1" i="1" dirty="0"/>
              <a:t>Sign up </a:t>
            </a:r>
            <a:r>
              <a:rPr lang="en-US" sz="1400" dirty="0"/>
              <a:t>for our email list: </a:t>
            </a:r>
            <a:r>
              <a:rPr lang="en-US" sz="1400" dirty="0">
                <a:hlinkClick r:id="rId4"/>
              </a:rPr>
              <a:t>https://emp.lbl.gov/mailing-list</a:t>
            </a:r>
            <a:endParaRPr lang="en-US" sz="1400" dirty="0"/>
          </a:p>
          <a:p>
            <a:pPr marL="240030" lvl="1" indent="0">
              <a:spcBef>
                <a:spcPts val="225"/>
              </a:spcBef>
              <a:buNone/>
            </a:pPr>
            <a:r>
              <a:rPr lang="en-US" sz="1400" b="1" i="1" dirty="0"/>
              <a:t>Follow</a:t>
            </a:r>
            <a:r>
              <a:rPr lang="en-US" sz="1400" dirty="0"/>
              <a:t> Energy Markets &amp; Policy on Bluesky: </a:t>
            </a:r>
            <a:r>
              <a:rPr lang="en-US" sz="1200" b="0" i="0" dirty="0">
                <a:solidFill>
                  <a:srgbClr val="222222"/>
                </a:solidFill>
                <a:effectLst/>
                <a:latin typeface="Arial" panose="020B0604020202020204" pitchFamily="34" charset="0"/>
              </a:rPr>
              <a:t>@</a:t>
            </a:r>
            <a:r>
              <a:rPr lang="en-US" sz="1200" b="0" i="0" dirty="0" err="1">
                <a:solidFill>
                  <a:srgbClr val="222222"/>
                </a:solidFill>
                <a:effectLst/>
                <a:latin typeface="Arial" panose="020B0604020202020204" pitchFamily="34" charset="0"/>
              </a:rPr>
              <a:t>berkeleylabEMP.bsky.social</a:t>
            </a:r>
            <a:endParaRPr lang="en-US" sz="1400" dirty="0"/>
          </a:p>
          <a:p>
            <a:pPr marL="0" indent="0">
              <a:spcBef>
                <a:spcPts val="1350"/>
              </a:spcBef>
              <a:buNone/>
            </a:pPr>
            <a:r>
              <a:rPr lang="en-US" sz="2000" b="1" dirty="0">
                <a:solidFill>
                  <a:srgbClr val="08306A"/>
                </a:solidFill>
              </a:rPr>
              <a:t>Acknowledgements</a:t>
            </a:r>
          </a:p>
          <a:p>
            <a:pPr marL="240030" lvl="1" indent="0">
              <a:buNone/>
            </a:pPr>
            <a:r>
              <a:rPr lang="en-US" sz="1100" dirty="0"/>
              <a:t>This work was funded by the U.S. Department of Energy Office of Electricity under Contract No. DE-AC02-05CH11231. </a:t>
            </a:r>
          </a:p>
          <a:p>
            <a:pPr marL="240030" lvl="1" indent="0">
              <a:buNone/>
            </a:pPr>
            <a:r>
              <a:rPr lang="en-US" sz="1100" dirty="0"/>
              <a:t>The views and opinions of authors expressed herein do not necessarily state or reflect those of the United States Government or any agency thereof, or The Regents of the University of California.</a:t>
            </a:r>
          </a:p>
        </p:txBody>
      </p:sp>
      <p:sp>
        <p:nvSpPr>
          <p:cNvPr id="2" name="Slide Number Placeholder 1">
            <a:extLst>
              <a:ext uri="{FF2B5EF4-FFF2-40B4-BE49-F238E27FC236}">
                <a16:creationId xmlns:a16="http://schemas.microsoft.com/office/drawing/2014/main" id="{DF9BBA4D-DBD0-A34D-BC13-453E80D1A486}"/>
              </a:ext>
            </a:extLst>
          </p:cNvPr>
          <p:cNvSpPr>
            <a:spLocks noGrp="1"/>
          </p:cNvSpPr>
          <p:nvPr>
            <p:ph type="sldNum" sz="quarter" idx="12"/>
          </p:nvPr>
        </p:nvSpPr>
        <p:spPr/>
        <p:txBody>
          <a:bodyPr/>
          <a:lstStyle/>
          <a:p>
            <a:fld id="{9BB3C151-F185-E047-AF09-2304AEED9922}" type="slidenum">
              <a:rPr lang="en-US" smtClean="0"/>
              <a:t>16</a:t>
            </a:fld>
            <a:endParaRPr lang="en-US"/>
          </a:p>
        </p:txBody>
      </p:sp>
    </p:spTree>
    <p:extLst>
      <p:ext uri="{BB962C8B-B14F-4D97-AF65-F5344CB8AC3E}">
        <p14:creationId xmlns:p14="http://schemas.microsoft.com/office/powerpoint/2010/main" val="60804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CF4A1E-3F47-9649-9C9C-70C6A2E4CE0D}"/>
              </a:ext>
            </a:extLst>
          </p:cNvPr>
          <p:cNvSpPr>
            <a:spLocks noGrp="1"/>
          </p:cNvSpPr>
          <p:nvPr>
            <p:ph type="sldNum" sz="quarter" idx="12"/>
          </p:nvPr>
        </p:nvSpPr>
        <p:spPr/>
        <p:txBody>
          <a:bodyPr/>
          <a:lstStyle/>
          <a:p>
            <a:fld id="{9BB3C151-F185-E047-AF09-2304AEED9922}" type="slidenum">
              <a:rPr lang="en-US" smtClean="0"/>
              <a:t>17</a:t>
            </a:fld>
            <a:endParaRPr lang="en-US"/>
          </a:p>
        </p:txBody>
      </p:sp>
      <p:sp>
        <p:nvSpPr>
          <p:cNvPr id="2" name="Title 1"/>
          <p:cNvSpPr>
            <a:spLocks noGrp="1"/>
          </p:cNvSpPr>
          <p:nvPr>
            <p:ph type="title" idx="4294967295"/>
          </p:nvPr>
        </p:nvSpPr>
        <p:spPr>
          <a:xfrm>
            <a:off x="1524000" y="2193807"/>
            <a:ext cx="8915400" cy="3262432"/>
          </a:xfrm>
        </p:spPr>
        <p:txBody>
          <a:bodyPr/>
          <a:lstStyle/>
          <a:p>
            <a:pPr algn="l"/>
            <a:r>
              <a:rPr lang="en-US" sz="1800" dirty="0"/>
              <a:t>Disclaimer </a:t>
            </a:r>
            <a:br>
              <a:rPr lang="en-US" sz="1800" dirty="0"/>
            </a:br>
            <a:r>
              <a:rPr lang="en-US" sz="1100" b="0" dirty="0"/>
              <a:t>This document was prepared as an account of work sponsored by the United States Government. While this document is believed to contain correct information, neither the United States Government nor any agency thereof, nor The Regents of the University of California, nor any of their employees, makes any warranty, express or implied, or assumes any legal responsibility for the accuracy, completeness, or usefulness of any information, apparatus, product, or process disclosed, or represents that its use would not infringe privately owned rights. Reference herein to any specific commercial product, process, or service by its trade name, trademark, manufacturer, or otherwise, does not necessarily constitute or imply its endorsement, recommendation, or favoring by the United States Government or any agency thereof, or The Regents of the University of California. The views and opinions of authors expressed herein do not necessarily state or reflect those of the United States Government or any agency thereof, or The Regents of the University of California. </a:t>
            </a:r>
            <a:br>
              <a:rPr lang="en-US" sz="1100" b="0" dirty="0"/>
            </a:br>
            <a:br>
              <a:rPr lang="en-US" sz="1100" b="0" dirty="0"/>
            </a:br>
            <a:r>
              <a:rPr lang="en-US" sz="1100" b="0" dirty="0"/>
              <a:t>Ernest Orlando Lawrence Berkeley National Laboratory is an equal opportunity employer. </a:t>
            </a:r>
            <a:br>
              <a:rPr lang="en-US" sz="1800" dirty="0"/>
            </a:br>
            <a:br>
              <a:rPr lang="en-US" sz="1800" dirty="0"/>
            </a:br>
            <a:r>
              <a:rPr lang="en-US" sz="1800" dirty="0"/>
              <a:t>Copyright Notice</a:t>
            </a:r>
            <a:br>
              <a:rPr lang="en-US" sz="1800" dirty="0"/>
            </a:br>
            <a:r>
              <a:rPr lang="en-US" sz="1100" b="0" dirty="0"/>
              <a:t>This manuscript has been authored by an author at Lawrence Berkeley National Laboratory under Contract No. DE-AC02-05CH11231 with the U.S. Department of Energy. The U.S. Government retains, and the publisher, by accepting the article for publication, acknowledges, that the U.S. Government retains a non-exclusive, paid-up, irrevocable, worldwide license to publish or reproduce the published form of this manuscript, or allow others to do so, for U.S. Government purposes</a:t>
            </a:r>
          </a:p>
        </p:txBody>
      </p:sp>
    </p:spTree>
    <p:extLst>
      <p:ext uri="{BB962C8B-B14F-4D97-AF65-F5344CB8AC3E}">
        <p14:creationId xmlns:p14="http://schemas.microsoft.com/office/powerpoint/2010/main" val="117153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EAB34-93C8-BCAC-BD19-48992D37088F}"/>
              </a:ext>
            </a:extLst>
          </p:cNvPr>
          <p:cNvSpPr>
            <a:spLocks noGrp="1"/>
          </p:cNvSpPr>
          <p:nvPr>
            <p:ph type="title"/>
          </p:nvPr>
        </p:nvSpPr>
        <p:spPr/>
        <p:txBody>
          <a:bodyPr/>
          <a:lstStyle/>
          <a:p>
            <a:r>
              <a:rPr lang="en-US" sz="2400" dirty="0"/>
              <a:t>Economic Evaluation of Distribution Grid Modernization Expenditures*</a:t>
            </a:r>
            <a:endParaRPr lang="en-US" dirty="0"/>
          </a:p>
        </p:txBody>
      </p:sp>
      <p:sp>
        <p:nvSpPr>
          <p:cNvPr id="2" name="Slide Number Placeholder 1">
            <a:extLst>
              <a:ext uri="{FF2B5EF4-FFF2-40B4-BE49-F238E27FC236}">
                <a16:creationId xmlns:a16="http://schemas.microsoft.com/office/drawing/2014/main" id="{B703E08F-6A15-77DE-2380-697961BF1A2B}"/>
              </a:ext>
            </a:extLst>
          </p:cNvPr>
          <p:cNvSpPr>
            <a:spLocks noGrp="1"/>
          </p:cNvSpPr>
          <p:nvPr>
            <p:ph type="sldNum" sz="quarter" idx="11"/>
          </p:nvPr>
        </p:nvSpPr>
        <p:spPr/>
        <p:txBody>
          <a:bodyPr/>
          <a:lstStyle/>
          <a:p>
            <a:fld id="{9BB3C151-F185-E047-AF09-2304AEED9922}" type="slidenum">
              <a:rPr lang="en-US" smtClean="0"/>
              <a:t>2</a:t>
            </a:fld>
            <a:endParaRPr lang="en-US"/>
          </a:p>
        </p:txBody>
      </p:sp>
      <p:sp>
        <p:nvSpPr>
          <p:cNvPr id="6" name="Content Placeholder 5">
            <a:extLst>
              <a:ext uri="{FF2B5EF4-FFF2-40B4-BE49-F238E27FC236}">
                <a16:creationId xmlns:a16="http://schemas.microsoft.com/office/drawing/2014/main" id="{98FB0FEE-1B22-1C3F-A378-642609DD6922}"/>
              </a:ext>
            </a:extLst>
          </p:cNvPr>
          <p:cNvSpPr txBox="1">
            <a:spLocks/>
          </p:cNvSpPr>
          <p:nvPr/>
        </p:nvSpPr>
        <p:spPr>
          <a:xfrm>
            <a:off x="533400" y="1219687"/>
            <a:ext cx="2623655" cy="5609614"/>
          </a:xfrm>
          <a:prstGeom prst="rect">
            <a:avLst/>
          </a:prstGeom>
        </p:spPr>
        <p:txBody>
          <a:bodyPr>
            <a:normAutofit/>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Cost-effectiveness evaluation of distribution modernization expenditures is integral to the distribution planning process. </a:t>
            </a:r>
          </a:p>
          <a:p>
            <a:r>
              <a:rPr lang="en-US" dirty="0"/>
              <a:t>Planning activities circled in </a:t>
            </a:r>
            <a:r>
              <a:rPr lang="en-US" dirty="0">
                <a:solidFill>
                  <a:srgbClr val="FF0000"/>
                </a:solidFill>
              </a:rPr>
              <a:t>red</a:t>
            </a:r>
            <a:r>
              <a:rPr lang="en-US" dirty="0"/>
              <a:t> involve cost-effectiveness process steps:</a:t>
            </a:r>
          </a:p>
          <a:p>
            <a:pPr lvl="1"/>
            <a:r>
              <a:rPr lang="en-US" dirty="0"/>
              <a:t>State and Local Policy Goals &amp; Planning Objectives</a:t>
            </a:r>
          </a:p>
          <a:p>
            <a:pPr lvl="1"/>
            <a:r>
              <a:rPr lang="en-US" dirty="0"/>
              <a:t>Distribution Planning Analyses</a:t>
            </a:r>
          </a:p>
          <a:p>
            <a:pPr lvl="1"/>
            <a:r>
              <a:rPr lang="en-US" dirty="0"/>
              <a:t>Distribution System Plans </a:t>
            </a:r>
          </a:p>
        </p:txBody>
      </p:sp>
      <p:pic>
        <p:nvPicPr>
          <p:cNvPr id="7" name="Picture 6">
            <a:extLst>
              <a:ext uri="{FF2B5EF4-FFF2-40B4-BE49-F238E27FC236}">
                <a16:creationId xmlns:a16="http://schemas.microsoft.com/office/drawing/2014/main" id="{82124068-0C72-34B5-8426-3AD37C13BE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2477" y="1295400"/>
            <a:ext cx="7380323" cy="4746482"/>
          </a:xfrm>
          <a:prstGeom prst="rect">
            <a:avLst/>
          </a:prstGeom>
          <a:noFill/>
        </p:spPr>
      </p:pic>
      <p:sp>
        <p:nvSpPr>
          <p:cNvPr id="8" name="TextBox 7">
            <a:extLst>
              <a:ext uri="{FF2B5EF4-FFF2-40B4-BE49-F238E27FC236}">
                <a16:creationId xmlns:a16="http://schemas.microsoft.com/office/drawing/2014/main" id="{0C3E9CC6-261C-B202-4994-E5D5420CE079}"/>
              </a:ext>
            </a:extLst>
          </p:cNvPr>
          <p:cNvSpPr txBox="1"/>
          <p:nvPr/>
        </p:nvSpPr>
        <p:spPr>
          <a:xfrm>
            <a:off x="3548742" y="6023579"/>
            <a:ext cx="7754588" cy="323165"/>
          </a:xfrm>
          <a:prstGeom prst="rect">
            <a:avLst/>
          </a:prstGeom>
          <a:noFill/>
        </p:spPr>
        <p:txBody>
          <a:bodyPr wrap="square" rtlCol="0">
            <a:spAutoFit/>
          </a:bodyPr>
          <a:lstStyle/>
          <a:p>
            <a:r>
              <a:rPr lang="en-US" sz="1500" b="1" dirty="0">
                <a:cs typeface="Arial" panose="020B0604020202020204" pitchFamily="34" charset="0"/>
              </a:rPr>
              <a:t>*New Berkeley Lab report by De Martini, Ball and Schwartz posted </a:t>
            </a:r>
            <a:r>
              <a:rPr lang="en-US" sz="1500" b="1" dirty="0">
                <a:cs typeface="Arial" panose="020B0604020202020204" pitchFamily="34" charset="0"/>
                <a:hlinkClick r:id="rId3"/>
              </a:rPr>
              <a:t>here</a:t>
            </a:r>
            <a:r>
              <a:rPr lang="en-US" sz="1500" b="1" dirty="0">
                <a:cs typeface="Arial" panose="020B0604020202020204" pitchFamily="34" charset="0"/>
              </a:rPr>
              <a:t> </a:t>
            </a:r>
          </a:p>
        </p:txBody>
      </p:sp>
    </p:spTree>
    <p:extLst>
      <p:ext uri="{BB962C8B-B14F-4D97-AF65-F5344CB8AC3E}">
        <p14:creationId xmlns:p14="http://schemas.microsoft.com/office/powerpoint/2010/main" val="320814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DC63-1B2F-F0C3-8518-12D19BD500F5}"/>
              </a:ext>
            </a:extLst>
          </p:cNvPr>
          <p:cNvSpPr>
            <a:spLocks noGrp="1"/>
          </p:cNvSpPr>
          <p:nvPr>
            <p:ph type="title"/>
          </p:nvPr>
        </p:nvSpPr>
        <p:spPr/>
        <p:txBody>
          <a:bodyPr/>
          <a:lstStyle/>
          <a:p>
            <a:r>
              <a:rPr lang="en-US" dirty="0"/>
              <a:t>Three core principles</a:t>
            </a:r>
          </a:p>
        </p:txBody>
      </p:sp>
      <p:sp>
        <p:nvSpPr>
          <p:cNvPr id="4" name="Slide Number Placeholder 3">
            <a:extLst>
              <a:ext uri="{FF2B5EF4-FFF2-40B4-BE49-F238E27FC236}">
                <a16:creationId xmlns:a16="http://schemas.microsoft.com/office/drawing/2014/main" id="{5AA0D85A-AE43-56FE-A64E-D31747D8275B}"/>
              </a:ext>
            </a:extLst>
          </p:cNvPr>
          <p:cNvSpPr>
            <a:spLocks noGrp="1"/>
          </p:cNvSpPr>
          <p:nvPr>
            <p:ph type="sldNum" sz="quarter" idx="11"/>
          </p:nvPr>
        </p:nvSpPr>
        <p:spPr/>
        <p:txBody>
          <a:bodyPr/>
          <a:lstStyle/>
          <a:p>
            <a:fld id="{A2C27F82-79FD-B244-BCFD-9B1449B95085}" type="slidenum">
              <a:rPr lang="en-US" smtClean="0"/>
              <a:pPr/>
              <a:t>3</a:t>
            </a:fld>
            <a:endParaRPr lang="en-US" dirty="0"/>
          </a:p>
        </p:txBody>
      </p:sp>
      <p:sp>
        <p:nvSpPr>
          <p:cNvPr id="5" name="Content Placeholder 1">
            <a:extLst>
              <a:ext uri="{FF2B5EF4-FFF2-40B4-BE49-F238E27FC236}">
                <a16:creationId xmlns:a16="http://schemas.microsoft.com/office/drawing/2014/main" id="{120C0B67-9EF2-6391-7B9E-F31710A62642}"/>
              </a:ext>
            </a:extLst>
          </p:cNvPr>
          <p:cNvSpPr txBox="1">
            <a:spLocks/>
          </p:cNvSpPr>
          <p:nvPr/>
        </p:nvSpPr>
        <p:spPr>
          <a:xfrm>
            <a:off x="533400" y="1371600"/>
            <a:ext cx="11218223" cy="2745574"/>
          </a:xfrm>
          <a:prstGeom prst="rect">
            <a:avLst/>
          </a:prstGeom>
        </p:spPr>
        <p:txBody>
          <a:bodyPr>
            <a:normAutofit/>
          </a:bodyPr>
          <a:lstStyle>
            <a:lvl1pPr marL="240030" indent="-240030" algn="l" rtl="0" eaLnBrk="1" latinLnBrk="0" hangingPunct="1">
              <a:spcBef>
                <a:spcPts val="525"/>
              </a:spcBef>
              <a:buClr>
                <a:schemeClr val="accent2"/>
              </a:buClr>
              <a:buSzPct val="60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1pPr>
            <a:lvl2pPr marL="480060" indent="-205740" algn="l" rtl="0" eaLnBrk="1" latinLnBrk="0" hangingPunct="1">
              <a:spcBef>
                <a:spcPts val="413"/>
              </a:spcBef>
              <a:buClr>
                <a:schemeClr val="accent1"/>
              </a:buClr>
              <a:buSzPct val="70000"/>
              <a:buFont typeface="Wingdings 2"/>
              <a:buChar char=""/>
              <a:defRPr kumimoji="0" sz="1500" kern="1200">
                <a:solidFill>
                  <a:schemeClr val="tx1"/>
                </a:solidFill>
                <a:latin typeface="Arial" panose="020B0604020202020204" pitchFamily="34" charset="0"/>
                <a:ea typeface="+mn-ea"/>
                <a:cs typeface="Arial" panose="020B0604020202020204" pitchFamily="34" charset="0"/>
              </a:defRPr>
            </a:lvl2pPr>
            <a:lvl3pPr marL="685800" indent="-171450" algn="l" rtl="0" eaLnBrk="1" latinLnBrk="0" hangingPunct="1">
              <a:spcBef>
                <a:spcPts val="375"/>
              </a:spcBef>
              <a:buClr>
                <a:schemeClr val="accent2"/>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3pPr>
            <a:lvl4pPr marL="1028700" indent="-171450" algn="l" rtl="0" eaLnBrk="1" latinLnBrk="0" hangingPunct="1">
              <a:spcBef>
                <a:spcPts val="300"/>
              </a:spcBef>
              <a:buClr>
                <a:schemeClr val="accent3"/>
              </a:buClr>
              <a:buSzPct val="7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4pPr>
            <a:lvl5pPr marL="1371600" indent="-171450" algn="l" rtl="0" eaLnBrk="1" latinLnBrk="0" hangingPunct="1">
              <a:spcBef>
                <a:spcPts val="300"/>
              </a:spcBef>
              <a:buClr>
                <a:schemeClr val="accent4"/>
              </a:buClr>
              <a:buSzPct val="65000"/>
              <a:buFont typeface="Wingdings"/>
              <a:buChar char=""/>
              <a:defRPr kumimoji="0" sz="1350" kern="1200">
                <a:solidFill>
                  <a:schemeClr val="tx1"/>
                </a:solidFill>
                <a:latin typeface="Arial" panose="020B0604020202020204" pitchFamily="34" charset="0"/>
                <a:ea typeface="+mn-ea"/>
                <a:cs typeface="Arial" panose="020B0604020202020204" pitchFamily="34"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461963" indent="-461963">
              <a:buSzPct val="100000"/>
              <a:buFont typeface="Wingdings"/>
              <a:buAutoNum type="arabicPeriod"/>
              <a:tabLst>
                <a:tab pos="390525" algn="l"/>
              </a:tabLst>
            </a:pPr>
            <a:r>
              <a:rPr lang="en-US" dirty="0"/>
              <a:t>Create transparency and consistency in assessment methods to ensure cost-effectiveness evaluation of alternatives clearly shows the relationship between proposed solutions, identified grid needs, and related objectives. </a:t>
            </a:r>
          </a:p>
          <a:p>
            <a:pPr marL="747713" lvl="1" indent="-285750">
              <a:buSzPct val="100000"/>
              <a:buFont typeface="Wingdings" pitchFamily="2" charset="2"/>
              <a:buChar char="§"/>
              <a:tabLst>
                <a:tab pos="390525" algn="l"/>
              </a:tabLst>
            </a:pPr>
            <a:r>
              <a:rPr lang="en-US" dirty="0"/>
              <a:t>Clarity and consistency in underlying assumptions, parameters and values </a:t>
            </a:r>
          </a:p>
          <a:p>
            <a:pPr marL="461963" indent="-461963">
              <a:buSzPct val="100000"/>
              <a:buFont typeface="+mj-lt"/>
              <a:buAutoNum type="arabicPeriod"/>
              <a:tabLst>
                <a:tab pos="450850" algn="l"/>
              </a:tabLst>
            </a:pPr>
            <a:r>
              <a:rPr lang="en-US" dirty="0"/>
              <a:t>Use credible, methodologically sound data from independent or balanced sources that reflect a time frame relevant to the analysis. </a:t>
            </a:r>
          </a:p>
          <a:p>
            <a:pPr marL="461963" indent="-461963">
              <a:buSzPct val="100000"/>
              <a:buFont typeface="+mj-lt"/>
              <a:buAutoNum type="arabicPeriod"/>
              <a:tabLst>
                <a:tab pos="450850" algn="l"/>
              </a:tabLst>
            </a:pPr>
            <a:r>
              <a:rPr lang="en-US" dirty="0"/>
              <a:t>Conduct a holistic analysis that includes all supporting analyses of grid needs and identifies monetary and non-monetary benefits and costs.</a:t>
            </a:r>
          </a:p>
        </p:txBody>
      </p:sp>
      <p:pic>
        <p:nvPicPr>
          <p:cNvPr id="6" name="Picture 5">
            <a:extLst>
              <a:ext uri="{FF2B5EF4-FFF2-40B4-BE49-F238E27FC236}">
                <a16:creationId xmlns:a16="http://schemas.microsoft.com/office/drawing/2014/main" id="{0CBC5C48-47BE-865D-6A72-AB6FA4F2B9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3340" y="3930732"/>
            <a:ext cx="6545034" cy="2494999"/>
          </a:xfrm>
          <a:prstGeom prst="rect">
            <a:avLst/>
          </a:prstGeom>
          <a:noFill/>
        </p:spPr>
      </p:pic>
      <p:sp>
        <p:nvSpPr>
          <p:cNvPr id="7" name="TextBox 6">
            <a:extLst>
              <a:ext uri="{FF2B5EF4-FFF2-40B4-BE49-F238E27FC236}">
                <a16:creationId xmlns:a16="http://schemas.microsoft.com/office/drawing/2014/main" id="{CF117041-E78B-78FF-1CF8-DF5BE6465CF7}"/>
              </a:ext>
            </a:extLst>
          </p:cNvPr>
          <p:cNvSpPr txBox="1"/>
          <p:nvPr/>
        </p:nvSpPr>
        <p:spPr>
          <a:xfrm>
            <a:off x="8259538" y="6089014"/>
            <a:ext cx="2790700" cy="246221"/>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rPr>
              <a:t>Source: </a:t>
            </a:r>
            <a:r>
              <a:rPr lang="en-US" sz="1000" dirty="0">
                <a:effectLst/>
                <a:latin typeface="Calibri" panose="020F0502020204030204" pitchFamily="34" charset="0"/>
                <a:ea typeface="Calibri" panose="020F0502020204030204" pitchFamily="34" charset="0"/>
                <a:hlinkClick r:id="rId3"/>
              </a:rPr>
              <a:t>Modern Distribution Grid, Volume I</a:t>
            </a:r>
            <a:r>
              <a:rPr lang="en-US" sz="1000" dirty="0">
                <a:effectLst/>
                <a:latin typeface="Calibri" panose="020F0502020204030204" pitchFamily="34" charset="0"/>
                <a:ea typeface="Calibri" panose="020F0502020204030204" pitchFamily="34" charset="0"/>
              </a:rPr>
              <a:t> (2019) </a:t>
            </a:r>
            <a:endParaRPr lang="en-US" sz="1000" dirty="0"/>
          </a:p>
        </p:txBody>
      </p:sp>
    </p:spTree>
    <p:extLst>
      <p:ext uri="{BB962C8B-B14F-4D97-AF65-F5344CB8AC3E}">
        <p14:creationId xmlns:p14="http://schemas.microsoft.com/office/powerpoint/2010/main" val="28984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D548-A7F5-BEBB-6424-29280910F27E}"/>
              </a:ext>
            </a:extLst>
          </p:cNvPr>
          <p:cNvSpPr>
            <a:spLocks noGrp="1"/>
          </p:cNvSpPr>
          <p:nvPr>
            <p:ph type="title"/>
          </p:nvPr>
        </p:nvSpPr>
        <p:spPr/>
        <p:txBody>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Multi-objective decision-making process</a:t>
            </a:r>
            <a:endParaRPr lang="en-US" dirty="0"/>
          </a:p>
        </p:txBody>
      </p:sp>
      <p:sp>
        <p:nvSpPr>
          <p:cNvPr id="4" name="Slide Number Placeholder 3">
            <a:extLst>
              <a:ext uri="{FF2B5EF4-FFF2-40B4-BE49-F238E27FC236}">
                <a16:creationId xmlns:a16="http://schemas.microsoft.com/office/drawing/2014/main" id="{6F1EDCE9-2C44-1B20-6DBD-E0520027F821}"/>
              </a:ext>
            </a:extLst>
          </p:cNvPr>
          <p:cNvSpPr>
            <a:spLocks noGrp="1"/>
          </p:cNvSpPr>
          <p:nvPr>
            <p:ph type="sldNum" sz="quarter" idx="11"/>
          </p:nvPr>
        </p:nvSpPr>
        <p:spPr/>
        <p:txBody>
          <a:bodyPr/>
          <a:lstStyle/>
          <a:p>
            <a:fld id="{A2C27F82-79FD-B244-BCFD-9B1449B95085}" type="slidenum">
              <a:rPr lang="en-US" smtClean="0"/>
              <a:pPr/>
              <a:t>4</a:t>
            </a:fld>
            <a:endParaRPr lang="en-US" dirty="0"/>
          </a:p>
        </p:txBody>
      </p:sp>
      <p:pic>
        <p:nvPicPr>
          <p:cNvPr id="5" name="Content Placeholder 3">
            <a:extLst>
              <a:ext uri="{FF2B5EF4-FFF2-40B4-BE49-F238E27FC236}">
                <a16:creationId xmlns:a16="http://schemas.microsoft.com/office/drawing/2014/main" id="{296F48D8-5EBA-3765-2F79-F39D26A95A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 y="1699816"/>
            <a:ext cx="11239856" cy="1896062"/>
          </a:xfrm>
          <a:prstGeom prst="rect">
            <a:avLst/>
          </a:prstGeom>
          <a:noFill/>
        </p:spPr>
      </p:pic>
    </p:spTree>
    <p:extLst>
      <p:ext uri="{BB962C8B-B14F-4D97-AF65-F5344CB8AC3E}">
        <p14:creationId xmlns:p14="http://schemas.microsoft.com/office/powerpoint/2010/main" val="113463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DE8A-64EF-322E-7EEB-3BEDECEB93EB}"/>
              </a:ext>
            </a:extLst>
          </p:cNvPr>
          <p:cNvSpPr>
            <a:spLocks noGrp="1"/>
          </p:cNvSpPr>
          <p:nvPr>
            <p:ph type="title"/>
          </p:nvPr>
        </p:nvSpPr>
        <p:spPr/>
        <p:txBody>
          <a:bodyPr/>
          <a:lstStyle/>
          <a:p>
            <a:r>
              <a:rPr lang="en-US" dirty="0"/>
              <a:t>1. Identify objectives and priorities</a:t>
            </a:r>
          </a:p>
        </p:txBody>
      </p:sp>
      <p:sp>
        <p:nvSpPr>
          <p:cNvPr id="4" name="Slide Number Placeholder 3">
            <a:extLst>
              <a:ext uri="{FF2B5EF4-FFF2-40B4-BE49-F238E27FC236}">
                <a16:creationId xmlns:a16="http://schemas.microsoft.com/office/drawing/2014/main" id="{2E2CEA60-EB6A-EA2B-9880-CDC8D68EC8AF}"/>
              </a:ext>
            </a:extLst>
          </p:cNvPr>
          <p:cNvSpPr>
            <a:spLocks noGrp="1"/>
          </p:cNvSpPr>
          <p:nvPr>
            <p:ph type="sldNum" sz="quarter" idx="11"/>
          </p:nvPr>
        </p:nvSpPr>
        <p:spPr/>
        <p:txBody>
          <a:bodyPr/>
          <a:lstStyle/>
          <a:p>
            <a:fld id="{A2C27F82-79FD-B244-BCFD-9B1449B95085}" type="slidenum">
              <a:rPr lang="en-US" smtClean="0"/>
              <a:pPr/>
              <a:t>5</a:t>
            </a:fld>
            <a:endParaRPr lang="en-US" dirty="0"/>
          </a:p>
        </p:txBody>
      </p:sp>
      <p:pic>
        <p:nvPicPr>
          <p:cNvPr id="5" name="Content Placeholder 3">
            <a:extLst>
              <a:ext uri="{FF2B5EF4-FFF2-40B4-BE49-F238E27FC236}">
                <a16:creationId xmlns:a16="http://schemas.microsoft.com/office/drawing/2014/main" id="{9A8C5125-616F-F5AB-241C-C7BC03EF18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90274"/>
            <a:ext cx="9875520" cy="4667726"/>
          </a:xfrm>
          <a:prstGeom prst="rect">
            <a:avLst/>
          </a:prstGeom>
          <a:noFill/>
        </p:spPr>
      </p:pic>
      <p:sp>
        <p:nvSpPr>
          <p:cNvPr id="6" name="TextBox 5">
            <a:extLst>
              <a:ext uri="{FF2B5EF4-FFF2-40B4-BE49-F238E27FC236}">
                <a16:creationId xmlns:a16="http://schemas.microsoft.com/office/drawing/2014/main" id="{FFBB2A2F-E341-B75A-9F96-A189A7F39643}"/>
              </a:ext>
            </a:extLst>
          </p:cNvPr>
          <p:cNvSpPr txBox="1"/>
          <p:nvPr/>
        </p:nvSpPr>
        <p:spPr>
          <a:xfrm>
            <a:off x="0" y="1828800"/>
            <a:ext cx="12192000" cy="338554"/>
          </a:xfrm>
          <a:prstGeom prst="rect">
            <a:avLst/>
          </a:prstGeom>
          <a:noFill/>
        </p:spPr>
        <p:txBody>
          <a:bodyPr wrap="square" rtlCol="0">
            <a:spAutoFit/>
          </a:bodyPr>
          <a:lstStyle/>
          <a:p>
            <a:pPr algn="ctr"/>
            <a:r>
              <a:rPr lang="en-US" sz="1600" b="1" dirty="0">
                <a:effectLst/>
                <a:ea typeface="Calibri" panose="020F0502020204030204" pitchFamily="34" charset="0"/>
                <a:cs typeface="Times New Roman" panose="02020603050405020304" pitchFamily="18" charset="0"/>
              </a:rPr>
              <a:t>Example Utility Grid Planning Objectives &amp; Metrics</a:t>
            </a:r>
            <a:endParaRPr lang="en-US" sz="1600" dirty="0"/>
          </a:p>
        </p:txBody>
      </p:sp>
      <p:sp>
        <p:nvSpPr>
          <p:cNvPr id="7" name="TextBox 6">
            <a:extLst>
              <a:ext uri="{FF2B5EF4-FFF2-40B4-BE49-F238E27FC236}">
                <a16:creationId xmlns:a16="http://schemas.microsoft.com/office/drawing/2014/main" id="{A104021B-4759-195A-4F44-3D46F27F648E}"/>
              </a:ext>
            </a:extLst>
          </p:cNvPr>
          <p:cNvSpPr txBox="1"/>
          <p:nvPr/>
        </p:nvSpPr>
        <p:spPr>
          <a:xfrm>
            <a:off x="731520" y="1371600"/>
            <a:ext cx="11003279" cy="400110"/>
          </a:xfrm>
          <a:prstGeom prst="rect">
            <a:avLst/>
          </a:prstGeom>
          <a:noFill/>
        </p:spPr>
        <p:txBody>
          <a:bodyPr wrap="square" rtlCol="0">
            <a:spAutoFit/>
          </a:bodyPr>
          <a:lstStyle/>
          <a:p>
            <a:r>
              <a:rPr lang="en-US" sz="2000" b="1" dirty="0">
                <a:solidFill>
                  <a:srgbClr val="002060"/>
                </a:solidFill>
                <a:latin typeface="+mj-lt"/>
                <a:ea typeface="Calibri" panose="020F0502020204030204" pitchFamily="34" charset="0"/>
                <a:cs typeface="Times New Roman" panose="02020603050405020304" pitchFamily="18" charset="0"/>
              </a:rPr>
              <a:t>Establish o</a:t>
            </a:r>
            <a:r>
              <a:rPr lang="en-US" sz="2000" b="1" dirty="0">
                <a:solidFill>
                  <a:srgbClr val="002060"/>
                </a:solidFill>
                <a:effectLst/>
                <a:latin typeface="+mj-lt"/>
                <a:ea typeface="Calibri" panose="020F0502020204030204" pitchFamily="34" charset="0"/>
                <a:cs typeface="Times New Roman" panose="02020603050405020304" pitchFamily="18" charset="0"/>
              </a:rPr>
              <a:t>bjectives, metrics and priorities through a stakeholder-engaged process</a:t>
            </a:r>
            <a:endParaRPr lang="en-US" sz="2000" b="1" dirty="0">
              <a:solidFill>
                <a:srgbClr val="002060"/>
              </a:solidFill>
              <a:latin typeface="+mj-lt"/>
            </a:endParaRPr>
          </a:p>
        </p:txBody>
      </p:sp>
    </p:spTree>
    <p:extLst>
      <p:ext uri="{BB962C8B-B14F-4D97-AF65-F5344CB8AC3E}">
        <p14:creationId xmlns:p14="http://schemas.microsoft.com/office/powerpoint/2010/main" val="329262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0436-94AD-DE15-0D6B-84C17AEACAA0}"/>
              </a:ext>
            </a:extLst>
          </p:cNvPr>
          <p:cNvSpPr>
            <a:spLocks noGrp="1"/>
          </p:cNvSpPr>
          <p:nvPr>
            <p:ph type="title"/>
          </p:nvPr>
        </p:nvSpPr>
        <p:spPr/>
        <p:txBody>
          <a:bodyPr/>
          <a:lstStyle/>
          <a:p>
            <a:r>
              <a:rPr lang="en-US" dirty="0"/>
              <a:t>2. Identify grid needs</a:t>
            </a:r>
          </a:p>
        </p:txBody>
      </p:sp>
      <p:sp>
        <p:nvSpPr>
          <p:cNvPr id="3" name="Content Placeholder 2">
            <a:extLst>
              <a:ext uri="{FF2B5EF4-FFF2-40B4-BE49-F238E27FC236}">
                <a16:creationId xmlns:a16="http://schemas.microsoft.com/office/drawing/2014/main" id="{FBFF33D3-0E98-662B-EB53-A656669B8EEF}"/>
              </a:ext>
            </a:extLst>
          </p:cNvPr>
          <p:cNvSpPr>
            <a:spLocks noGrp="1"/>
          </p:cNvSpPr>
          <p:nvPr>
            <p:ph sz="quarter" idx="10"/>
          </p:nvPr>
        </p:nvSpPr>
        <p:spPr>
          <a:xfrm>
            <a:off x="609600" y="1371600"/>
            <a:ext cx="5257800" cy="4800600"/>
          </a:xfrm>
        </p:spPr>
        <p:txBody>
          <a:bodyPr/>
          <a:lstStyle/>
          <a:p>
            <a:r>
              <a:rPr lang="en-US" dirty="0"/>
              <a:t>Clearly describe grid needs in terms of objectives and metrics</a:t>
            </a:r>
          </a:p>
          <a:p>
            <a:r>
              <a:rPr lang="en-US" i="1" dirty="0"/>
              <a:t>Grid needs assessment is </a:t>
            </a:r>
            <a:r>
              <a:rPr lang="en-US" dirty="0"/>
              <a:t>the distribution system analysis output that identifies specific grid deficiencies</a:t>
            </a:r>
          </a:p>
          <a:p>
            <a:pPr lvl="1"/>
            <a:r>
              <a:rPr lang="en-US" dirty="0"/>
              <a:t>Describes each grid need, with engineering characteristics or functional requirements and timing </a:t>
            </a:r>
          </a:p>
          <a:p>
            <a:pPr lvl="1"/>
            <a:r>
              <a:rPr lang="en-US" dirty="0"/>
              <a:t>Starting point for developing solutions to address each need</a:t>
            </a:r>
          </a:p>
          <a:p>
            <a:pPr lvl="1"/>
            <a:endParaRPr lang="en-US" dirty="0"/>
          </a:p>
          <a:p>
            <a:endParaRPr lang="en-US" dirty="0"/>
          </a:p>
        </p:txBody>
      </p:sp>
      <p:sp>
        <p:nvSpPr>
          <p:cNvPr id="4" name="Slide Number Placeholder 3">
            <a:extLst>
              <a:ext uri="{FF2B5EF4-FFF2-40B4-BE49-F238E27FC236}">
                <a16:creationId xmlns:a16="http://schemas.microsoft.com/office/drawing/2014/main" id="{C20242D0-EB10-0C15-B0F0-A67BE8E13AA8}"/>
              </a:ext>
            </a:extLst>
          </p:cNvPr>
          <p:cNvSpPr>
            <a:spLocks noGrp="1"/>
          </p:cNvSpPr>
          <p:nvPr>
            <p:ph type="sldNum" sz="quarter" idx="11"/>
          </p:nvPr>
        </p:nvSpPr>
        <p:spPr/>
        <p:txBody>
          <a:bodyPr/>
          <a:lstStyle/>
          <a:p>
            <a:fld id="{A2C27F82-79FD-B244-BCFD-9B1449B95085}" type="slidenum">
              <a:rPr lang="en-US" smtClean="0"/>
              <a:pPr/>
              <a:t>6</a:t>
            </a:fld>
            <a:endParaRPr lang="en-US" dirty="0"/>
          </a:p>
        </p:txBody>
      </p:sp>
      <p:pic>
        <p:nvPicPr>
          <p:cNvPr id="5" name="Picture 4">
            <a:extLst>
              <a:ext uri="{FF2B5EF4-FFF2-40B4-BE49-F238E27FC236}">
                <a16:creationId xmlns:a16="http://schemas.microsoft.com/office/drawing/2014/main" id="{F80BB38E-5F15-FE44-C730-18ED4A494C6C}"/>
              </a:ext>
            </a:extLst>
          </p:cNvPr>
          <p:cNvPicPr>
            <a:picLocks noChangeAspect="1"/>
          </p:cNvPicPr>
          <p:nvPr/>
        </p:nvPicPr>
        <p:blipFill rotWithShape="1">
          <a:blip r:embed="rId2">
            <a:extLst>
              <a:ext uri="{28A0092B-C50C-407E-A947-70E740481C1C}">
                <a14:useLocalDpi xmlns:a14="http://schemas.microsoft.com/office/drawing/2010/main" val="0"/>
              </a:ext>
            </a:extLst>
          </a:blip>
          <a:srcRect t="12624"/>
          <a:stretch/>
        </p:blipFill>
        <p:spPr bwMode="auto">
          <a:xfrm>
            <a:off x="6202056" y="1838012"/>
            <a:ext cx="5370512" cy="314325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BECCCD5-5AB5-57D5-67BD-DD4454AE6EB3}"/>
              </a:ext>
            </a:extLst>
          </p:cNvPr>
          <p:cNvSpPr txBox="1"/>
          <p:nvPr/>
        </p:nvSpPr>
        <p:spPr>
          <a:xfrm>
            <a:off x="6548723" y="4981262"/>
            <a:ext cx="938398" cy="246221"/>
          </a:xfrm>
          <a:prstGeom prst="rect">
            <a:avLst/>
          </a:prstGeom>
          <a:noFill/>
        </p:spPr>
        <p:txBody>
          <a:bodyPr wrap="none" rtlCol="0">
            <a:spAutoFit/>
          </a:bodyPr>
          <a:lstStyle/>
          <a:p>
            <a:pPr marL="0" marR="36830" algn="ctr">
              <a:spcBef>
                <a:spcPts val="600"/>
              </a:spcBef>
              <a:spcAft>
                <a:spcPts val="6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3"/>
              </a:rPr>
              <a:t>HECO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8382491-96DB-9738-268D-39FBDFFB0658}"/>
              </a:ext>
            </a:extLst>
          </p:cNvPr>
          <p:cNvSpPr txBox="1"/>
          <p:nvPr/>
        </p:nvSpPr>
        <p:spPr>
          <a:xfrm>
            <a:off x="7487121" y="1448543"/>
            <a:ext cx="2800382" cy="646331"/>
          </a:xfrm>
          <a:prstGeom prst="rect">
            <a:avLst/>
          </a:prstGeom>
          <a:noFill/>
        </p:spPr>
        <p:txBody>
          <a:bodyPr wrap="non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Hourly Grid Needs Example</a:t>
            </a:r>
          </a:p>
          <a:p>
            <a:endParaRPr lang="en-US" dirty="0"/>
          </a:p>
        </p:txBody>
      </p:sp>
    </p:spTree>
    <p:extLst>
      <p:ext uri="{BB962C8B-B14F-4D97-AF65-F5344CB8AC3E}">
        <p14:creationId xmlns:p14="http://schemas.microsoft.com/office/powerpoint/2010/main" val="124481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9345-6AAD-C8F8-9D05-953722C15425}"/>
              </a:ext>
            </a:extLst>
          </p:cNvPr>
          <p:cNvSpPr>
            <a:spLocks noGrp="1"/>
          </p:cNvSpPr>
          <p:nvPr>
            <p:ph type="title"/>
          </p:nvPr>
        </p:nvSpPr>
        <p:spPr/>
        <p:txBody>
          <a:bodyPr/>
          <a:lstStyle/>
          <a:p>
            <a:r>
              <a:rPr lang="en-US" dirty="0"/>
              <a:t>3. Identify potential solutions</a:t>
            </a:r>
          </a:p>
        </p:txBody>
      </p:sp>
      <p:sp>
        <p:nvSpPr>
          <p:cNvPr id="11" name="Content Placeholder 10">
            <a:extLst>
              <a:ext uri="{FF2B5EF4-FFF2-40B4-BE49-F238E27FC236}">
                <a16:creationId xmlns:a16="http://schemas.microsoft.com/office/drawing/2014/main" id="{5CB60A6E-B183-D5DB-C8E9-153765CE38A3}"/>
              </a:ext>
            </a:extLst>
          </p:cNvPr>
          <p:cNvSpPr>
            <a:spLocks noGrp="1"/>
          </p:cNvSpPr>
          <p:nvPr>
            <p:ph sz="quarter" idx="10"/>
          </p:nvPr>
        </p:nvSpPr>
        <p:spPr>
          <a:xfrm>
            <a:off x="609600" y="1295400"/>
            <a:ext cx="10972800" cy="4800600"/>
          </a:xfrm>
        </p:spPr>
        <p:txBody>
          <a:bodyPr/>
          <a:lstStyle/>
          <a:p>
            <a:r>
              <a:rPr lang="en-US" sz="1600" dirty="0"/>
              <a:t>System improvements (incremental cost), such as resilience investments, programmatic asset replacement, infrastructure upgrades, and grid technology investments </a:t>
            </a:r>
          </a:p>
          <a:p>
            <a:r>
              <a:rPr lang="en-US" sz="1600" dirty="0"/>
              <a:t>Operational changes (no incremental cost), such as system reconfiguration and new design standards </a:t>
            </a:r>
          </a:p>
          <a:p>
            <a:r>
              <a:rPr lang="en-US" sz="1600" dirty="0"/>
              <a:t>Non-wires alternatives, such as time-varying rates (low incremental cost where smart meters are installed), geotargeted demand-side management programs (no or low incremental cost), and procurements for third-party distributed energy resource (DER) services (incremental cost)</a:t>
            </a:r>
          </a:p>
          <a:p>
            <a:endParaRPr lang="en-US" dirty="0"/>
          </a:p>
          <a:p>
            <a:endParaRPr lang="en-US" dirty="0"/>
          </a:p>
        </p:txBody>
      </p:sp>
      <p:sp>
        <p:nvSpPr>
          <p:cNvPr id="4" name="Slide Number Placeholder 3">
            <a:extLst>
              <a:ext uri="{FF2B5EF4-FFF2-40B4-BE49-F238E27FC236}">
                <a16:creationId xmlns:a16="http://schemas.microsoft.com/office/drawing/2014/main" id="{CD1EBA37-3124-D80E-7475-C424F4EBCADB}"/>
              </a:ext>
            </a:extLst>
          </p:cNvPr>
          <p:cNvSpPr>
            <a:spLocks noGrp="1"/>
          </p:cNvSpPr>
          <p:nvPr>
            <p:ph type="sldNum" sz="quarter" idx="11"/>
          </p:nvPr>
        </p:nvSpPr>
        <p:spPr/>
        <p:txBody>
          <a:bodyPr/>
          <a:lstStyle/>
          <a:p>
            <a:fld id="{A2C27F82-79FD-B244-BCFD-9B1449B95085}" type="slidenum">
              <a:rPr lang="en-US" smtClean="0"/>
              <a:pPr/>
              <a:t>7</a:t>
            </a:fld>
            <a:endParaRPr lang="en-US" dirty="0"/>
          </a:p>
        </p:txBody>
      </p:sp>
      <p:pic>
        <p:nvPicPr>
          <p:cNvPr id="12" name="Picture 2" descr="C:\Users\d3p313\Desktop\Photos\Substations\IMG_0026.JPG">
            <a:extLst>
              <a:ext uri="{FF2B5EF4-FFF2-40B4-BE49-F238E27FC236}">
                <a16:creationId xmlns:a16="http://schemas.microsoft.com/office/drawing/2014/main" id="{EFB03AC3-D1B1-6B2E-0C24-124C2FF1C62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19" y="3052649"/>
            <a:ext cx="2336583" cy="3115444"/>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3" name="Picture 12">
            <a:extLst>
              <a:ext uri="{FF2B5EF4-FFF2-40B4-BE49-F238E27FC236}">
                <a16:creationId xmlns:a16="http://schemas.microsoft.com/office/drawing/2014/main" id="{06422757-E71F-D257-18A8-E0DDB1E22FA3}"/>
              </a:ext>
            </a:extLst>
          </p:cNvPr>
          <p:cNvPicPr>
            <a:picLocks noChangeAspect="1"/>
          </p:cNvPicPr>
          <p:nvPr/>
        </p:nvPicPr>
        <p:blipFill>
          <a:blip r:embed="rId3"/>
          <a:stretch>
            <a:fillRect/>
          </a:stretch>
        </p:blipFill>
        <p:spPr>
          <a:xfrm>
            <a:off x="7712677" y="3012428"/>
            <a:ext cx="3956050" cy="2842072"/>
          </a:xfrm>
          <a:prstGeom prst="rect">
            <a:avLst/>
          </a:prstGeom>
        </p:spPr>
      </p:pic>
      <p:sp>
        <p:nvSpPr>
          <p:cNvPr id="14" name="TextBox 13">
            <a:extLst>
              <a:ext uri="{FF2B5EF4-FFF2-40B4-BE49-F238E27FC236}">
                <a16:creationId xmlns:a16="http://schemas.microsoft.com/office/drawing/2014/main" id="{DE1B9AF0-7B9C-0243-B83E-DFA43CC0474B}"/>
              </a:ext>
            </a:extLst>
          </p:cNvPr>
          <p:cNvSpPr txBox="1"/>
          <p:nvPr/>
        </p:nvSpPr>
        <p:spPr>
          <a:xfrm rot="16200000">
            <a:off x="10600148" y="3815491"/>
            <a:ext cx="2430530" cy="246221"/>
          </a:xfrm>
          <a:prstGeom prst="rect">
            <a:avLst/>
          </a:prstGeom>
          <a:noFill/>
        </p:spPr>
        <p:txBody>
          <a:bodyPr wrap="square">
            <a:spAutoFit/>
          </a:bodyPr>
          <a:lstStyle/>
          <a:p>
            <a:r>
              <a:rPr lang="en-US" sz="1000" i="1" dirty="0"/>
              <a:t>Source: </a:t>
            </a:r>
            <a:r>
              <a:rPr lang="en-US" sz="1000" i="1" dirty="0">
                <a:hlinkClick r:id="rId4"/>
              </a:rPr>
              <a:t>CEE </a:t>
            </a:r>
            <a:endParaRPr lang="en-US" sz="1000" i="1" dirty="0"/>
          </a:p>
        </p:txBody>
      </p:sp>
      <p:pic>
        <p:nvPicPr>
          <p:cNvPr id="15" name="Picture 14" descr="A map of the state of florida&#10;&#10;Description automatically generated">
            <a:extLst>
              <a:ext uri="{FF2B5EF4-FFF2-40B4-BE49-F238E27FC236}">
                <a16:creationId xmlns:a16="http://schemas.microsoft.com/office/drawing/2014/main" id="{49CA3BF3-E8EA-5483-F812-E89AFA422789}"/>
              </a:ext>
            </a:extLst>
          </p:cNvPr>
          <p:cNvPicPr>
            <a:picLocks noChangeAspect="1"/>
          </p:cNvPicPr>
          <p:nvPr/>
        </p:nvPicPr>
        <p:blipFill>
          <a:blip r:embed="rId5"/>
          <a:srcRect l="4879" t="2680" r="4544"/>
          <a:stretch/>
        </p:blipFill>
        <p:spPr>
          <a:xfrm>
            <a:off x="3859408" y="3065922"/>
            <a:ext cx="3050444" cy="3108808"/>
          </a:xfrm>
          <a:prstGeom prst="rect">
            <a:avLst/>
          </a:prstGeom>
          <a:ln w="3175">
            <a:noFill/>
          </a:ln>
        </p:spPr>
      </p:pic>
      <p:sp>
        <p:nvSpPr>
          <p:cNvPr id="16" name="TextBox 15">
            <a:extLst>
              <a:ext uri="{FF2B5EF4-FFF2-40B4-BE49-F238E27FC236}">
                <a16:creationId xmlns:a16="http://schemas.microsoft.com/office/drawing/2014/main" id="{FA79B2EC-F99B-5880-98F1-0C486A9D52A3}"/>
              </a:ext>
            </a:extLst>
          </p:cNvPr>
          <p:cNvSpPr txBox="1"/>
          <p:nvPr/>
        </p:nvSpPr>
        <p:spPr>
          <a:xfrm rot="16200000">
            <a:off x="6196146" y="5175193"/>
            <a:ext cx="1739579" cy="246221"/>
          </a:xfrm>
          <a:prstGeom prst="rect">
            <a:avLst/>
          </a:prstGeom>
          <a:noFill/>
        </p:spPr>
        <p:txBody>
          <a:bodyPr wrap="none" rtlCol="0">
            <a:spAutoFit/>
          </a:bodyPr>
          <a:lstStyle/>
          <a:p>
            <a:r>
              <a:rPr lang="en-US" sz="1000" i="1"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000" i="1" dirty="0">
                <a:effectLst/>
                <a:latin typeface="Calibri" panose="020F0502020204030204" pitchFamily="34" charset="0"/>
                <a:ea typeface="Calibri" panose="020F0502020204030204" pitchFamily="34" charset="0"/>
                <a:cs typeface="Times New Roman" panose="02020603050405020304" pitchFamily="18" charset="0"/>
                <a:hlinkClick r:id="rId6"/>
              </a:rPr>
              <a:t>Florida Power &amp; Light</a:t>
            </a: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206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5337-3913-87FE-0CAB-920D260924BD}"/>
              </a:ext>
            </a:extLst>
          </p:cNvPr>
          <p:cNvSpPr>
            <a:spLocks noGrp="1"/>
          </p:cNvSpPr>
          <p:nvPr>
            <p:ph type="title"/>
          </p:nvPr>
        </p:nvSpPr>
        <p:spPr/>
        <p:txBody>
          <a:bodyPr/>
          <a:lstStyle/>
          <a:p>
            <a:r>
              <a:rPr lang="en-US" dirty="0"/>
              <a:t>4. Screen for cost-effectiveness</a:t>
            </a:r>
          </a:p>
        </p:txBody>
      </p:sp>
      <p:sp>
        <p:nvSpPr>
          <p:cNvPr id="4" name="Slide Number Placeholder 3">
            <a:extLst>
              <a:ext uri="{FF2B5EF4-FFF2-40B4-BE49-F238E27FC236}">
                <a16:creationId xmlns:a16="http://schemas.microsoft.com/office/drawing/2014/main" id="{22809704-DE00-5F2D-EC91-E8C4DEC8756B}"/>
              </a:ext>
            </a:extLst>
          </p:cNvPr>
          <p:cNvSpPr>
            <a:spLocks noGrp="1"/>
          </p:cNvSpPr>
          <p:nvPr>
            <p:ph type="sldNum" sz="quarter" idx="11"/>
          </p:nvPr>
        </p:nvSpPr>
        <p:spPr/>
        <p:txBody>
          <a:bodyPr/>
          <a:lstStyle/>
          <a:p>
            <a:fld id="{A2C27F82-79FD-B244-BCFD-9B1449B95085}" type="slidenum">
              <a:rPr lang="en-US" smtClean="0"/>
              <a:pPr/>
              <a:t>8</a:t>
            </a:fld>
            <a:endParaRPr lang="en-US" dirty="0"/>
          </a:p>
        </p:txBody>
      </p:sp>
      <p:grpSp>
        <p:nvGrpSpPr>
          <p:cNvPr id="5" name="Group 4">
            <a:extLst>
              <a:ext uri="{FF2B5EF4-FFF2-40B4-BE49-F238E27FC236}">
                <a16:creationId xmlns:a16="http://schemas.microsoft.com/office/drawing/2014/main" id="{E001ED90-547A-19F2-B164-6CD0EDC42039}"/>
              </a:ext>
            </a:extLst>
          </p:cNvPr>
          <p:cNvGrpSpPr/>
          <p:nvPr/>
        </p:nvGrpSpPr>
        <p:grpSpPr>
          <a:xfrm>
            <a:off x="435077" y="1630886"/>
            <a:ext cx="11321846" cy="4337294"/>
            <a:chOff x="771832" y="1296590"/>
            <a:chExt cx="11321846" cy="4337294"/>
          </a:xfrm>
        </p:grpSpPr>
        <p:pic>
          <p:nvPicPr>
            <p:cNvPr id="6" name="Picture 5">
              <a:extLst>
                <a:ext uri="{FF2B5EF4-FFF2-40B4-BE49-F238E27FC236}">
                  <a16:creationId xmlns:a16="http://schemas.microsoft.com/office/drawing/2014/main" id="{FF11884C-69B2-B738-25C2-922B8192AA98}"/>
                </a:ext>
              </a:extLst>
            </p:cNvPr>
            <p:cNvPicPr>
              <a:picLocks noChangeAspect="1"/>
            </p:cNvPicPr>
            <p:nvPr/>
          </p:nvPicPr>
          <p:blipFill>
            <a:blip r:embed="rId2"/>
            <a:srcRect l="52496" t="20865" r="756" b="-2409"/>
            <a:stretch/>
          </p:blipFill>
          <p:spPr>
            <a:xfrm>
              <a:off x="6617110" y="1639078"/>
              <a:ext cx="5476568" cy="3994806"/>
            </a:xfrm>
            <a:prstGeom prst="rect">
              <a:avLst/>
            </a:prstGeom>
          </p:spPr>
        </p:pic>
        <p:sp>
          <p:nvSpPr>
            <p:cNvPr id="7" name="TextBox 6">
              <a:extLst>
                <a:ext uri="{FF2B5EF4-FFF2-40B4-BE49-F238E27FC236}">
                  <a16:creationId xmlns:a16="http://schemas.microsoft.com/office/drawing/2014/main" id="{8031FF33-E52C-B290-422A-94CC02CED9B4}"/>
                </a:ext>
              </a:extLst>
            </p:cNvPr>
            <p:cNvSpPr txBox="1"/>
            <p:nvPr/>
          </p:nvSpPr>
          <p:spPr>
            <a:xfrm>
              <a:off x="10429245" y="4732020"/>
              <a:ext cx="1285929" cy="246221"/>
            </a:xfrm>
            <a:prstGeom prst="rect">
              <a:avLst/>
            </a:prstGeom>
            <a:noFill/>
          </p:spPr>
          <p:txBody>
            <a:bodyPr wrap="none" rtlCol="0">
              <a:spAutoFit/>
            </a:bodyPr>
            <a:lstStyle/>
            <a:p>
              <a:r>
                <a:rPr lang="en-US" sz="1000" dirty="0"/>
                <a:t>Source: P. De Martini</a:t>
              </a:r>
            </a:p>
          </p:txBody>
        </p:sp>
        <p:pic>
          <p:nvPicPr>
            <p:cNvPr id="8" name="Picture 7">
              <a:extLst>
                <a:ext uri="{FF2B5EF4-FFF2-40B4-BE49-F238E27FC236}">
                  <a16:creationId xmlns:a16="http://schemas.microsoft.com/office/drawing/2014/main" id="{17C043F5-9AC0-609E-5610-DB8012847BA5}"/>
                </a:ext>
              </a:extLst>
            </p:cNvPr>
            <p:cNvPicPr>
              <a:picLocks noChangeAspect="1"/>
            </p:cNvPicPr>
            <p:nvPr/>
          </p:nvPicPr>
          <p:blipFill>
            <a:blip r:embed="rId3"/>
            <a:stretch>
              <a:fillRect/>
            </a:stretch>
          </p:blipFill>
          <p:spPr>
            <a:xfrm>
              <a:off x="771832" y="1296590"/>
              <a:ext cx="5943600" cy="3558540"/>
            </a:xfrm>
            <a:prstGeom prst="rect">
              <a:avLst/>
            </a:prstGeom>
          </p:spPr>
        </p:pic>
      </p:grpSp>
    </p:spTree>
    <p:extLst>
      <p:ext uri="{BB962C8B-B14F-4D97-AF65-F5344CB8AC3E}">
        <p14:creationId xmlns:p14="http://schemas.microsoft.com/office/powerpoint/2010/main" val="130351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7618B-3A0F-487F-B58F-417E3088C259}"/>
              </a:ext>
            </a:extLst>
          </p:cNvPr>
          <p:cNvSpPr>
            <a:spLocks noGrp="1"/>
          </p:cNvSpPr>
          <p:nvPr>
            <p:ph type="title"/>
          </p:nvPr>
        </p:nvSpPr>
        <p:spPr/>
        <p:txBody>
          <a:bodyPr/>
          <a:lstStyle/>
          <a:p>
            <a:r>
              <a:rPr lang="en-US" dirty="0"/>
              <a:t>Expenditure drivers</a:t>
            </a:r>
          </a:p>
        </p:txBody>
      </p:sp>
      <p:sp>
        <p:nvSpPr>
          <p:cNvPr id="3" name="Content Placeholder 2">
            <a:extLst>
              <a:ext uri="{FF2B5EF4-FFF2-40B4-BE49-F238E27FC236}">
                <a16:creationId xmlns:a16="http://schemas.microsoft.com/office/drawing/2014/main" id="{F3BC0544-09D7-8A08-1FDB-F287B7BBDB6B}"/>
              </a:ext>
            </a:extLst>
          </p:cNvPr>
          <p:cNvSpPr>
            <a:spLocks noGrp="1"/>
          </p:cNvSpPr>
          <p:nvPr>
            <p:ph sz="quarter" idx="10"/>
          </p:nvPr>
        </p:nvSpPr>
        <p:spPr>
          <a:xfrm>
            <a:off x="609600" y="1219200"/>
            <a:ext cx="10972800" cy="4800600"/>
          </a:xfrm>
        </p:spPr>
        <p:txBody>
          <a:bodyPr/>
          <a:lstStyle/>
          <a:p>
            <a:r>
              <a:rPr lang="en-US" sz="1700" b="1" dirty="0"/>
              <a:t>Standards Compliance </a:t>
            </a:r>
            <a:r>
              <a:rPr lang="en-US" sz="1700" dirty="0"/>
              <a:t>– Solutions to comply with safety, power quality, and reliability standards are addressed using Lowest Reasonable Cost (LRC). </a:t>
            </a:r>
          </a:p>
          <a:p>
            <a:pPr lvl="1"/>
            <a:r>
              <a:rPr lang="en-US" sz="1400" i="1" dirty="0"/>
              <a:t>Example:</a:t>
            </a:r>
            <a:r>
              <a:rPr lang="en-US" sz="1400" dirty="0"/>
              <a:t> Voltage management solution to comply with the national electric service quality standard for voltage (ANSI C84) involving grid devices and integrated volt-var control (IVVC) software to manage inverters (</a:t>
            </a:r>
            <a:r>
              <a:rPr lang="en-US" sz="1400" i="1" dirty="0"/>
              <a:t>IVVC illustration below</a:t>
            </a:r>
            <a:r>
              <a:rPr lang="en-US" sz="1400" dirty="0"/>
              <a:t>).</a:t>
            </a:r>
          </a:p>
          <a:p>
            <a:r>
              <a:rPr lang="en-US" sz="1700" b="1" dirty="0"/>
              <a:t>Direct Regulatory Order </a:t>
            </a:r>
            <a:r>
              <a:rPr lang="en-US" sz="1700" dirty="0"/>
              <a:t>– Solutions in response to a PUC order may be addressed using LRC or require a Benefit-Cost Analysis (BCA), depending, for example, on whether the decision and order included a finding that the required capability was in the interest of the public and utility customers. If so, then the LRC method may apply.</a:t>
            </a:r>
          </a:p>
          <a:p>
            <a:pPr marL="0" indent="0">
              <a:buNone/>
            </a:pPr>
            <a:endParaRPr lang="en-US" dirty="0"/>
          </a:p>
        </p:txBody>
      </p:sp>
      <p:sp>
        <p:nvSpPr>
          <p:cNvPr id="4" name="Slide Number Placeholder 3">
            <a:extLst>
              <a:ext uri="{FF2B5EF4-FFF2-40B4-BE49-F238E27FC236}">
                <a16:creationId xmlns:a16="http://schemas.microsoft.com/office/drawing/2014/main" id="{EF888B8E-FAB8-3E57-0087-28D095B25BEF}"/>
              </a:ext>
            </a:extLst>
          </p:cNvPr>
          <p:cNvSpPr>
            <a:spLocks noGrp="1"/>
          </p:cNvSpPr>
          <p:nvPr>
            <p:ph type="sldNum" sz="quarter" idx="11"/>
          </p:nvPr>
        </p:nvSpPr>
        <p:spPr/>
        <p:txBody>
          <a:bodyPr/>
          <a:lstStyle/>
          <a:p>
            <a:fld id="{A2C27F82-79FD-B244-BCFD-9B1449B95085}" type="slidenum">
              <a:rPr lang="en-US" smtClean="0"/>
              <a:pPr/>
              <a:t>9</a:t>
            </a:fld>
            <a:endParaRPr lang="en-US" dirty="0"/>
          </a:p>
        </p:txBody>
      </p:sp>
      <p:pic>
        <p:nvPicPr>
          <p:cNvPr id="5" name="Picture 2">
            <a:extLst>
              <a:ext uri="{FF2B5EF4-FFF2-40B4-BE49-F238E27FC236}">
                <a16:creationId xmlns:a16="http://schemas.microsoft.com/office/drawing/2014/main" id="{3D6333D1-4272-0D21-CF66-85BC64063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505200"/>
            <a:ext cx="4005347" cy="238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00DCECD8-3C21-8A57-7DB5-A5D23813EF6C}"/>
              </a:ext>
            </a:extLst>
          </p:cNvPr>
          <p:cNvSpPr txBox="1"/>
          <p:nvPr/>
        </p:nvSpPr>
        <p:spPr>
          <a:xfrm>
            <a:off x="381000" y="3352800"/>
            <a:ext cx="6858000" cy="2893100"/>
          </a:xfrm>
          <a:prstGeom prst="rect">
            <a:avLst/>
          </a:prstGeom>
          <a:noFill/>
        </p:spPr>
        <p:txBody>
          <a:bodyPr wrap="square" rtlCol="0">
            <a:spAutoFit/>
          </a:bodyPr>
          <a:lstStyle/>
          <a:p>
            <a:pPr marL="742950" lvl="1" indent="-285750">
              <a:buFont typeface="Wingdings" pitchFamily="2" charset="2"/>
              <a:buChar char="§"/>
            </a:pPr>
            <a:r>
              <a:rPr lang="en-US" sz="1400" i="1" dirty="0"/>
              <a:t>Example: </a:t>
            </a:r>
            <a:r>
              <a:rPr lang="en-US" sz="1400" dirty="0"/>
              <a:t>California PUC ordered utilities to implement a specific approach to flexible DER interconnections involving a dynamic curtailment control scheme that will require utility expenditures to implement. The order determined that this new requirement was in the public interest, and the utility must implement the required approach using the lowest reasonable cost solution that conforms to the order. </a:t>
            </a:r>
          </a:p>
          <a:p>
            <a:pPr marL="742950" lvl="1" indent="-285750">
              <a:buFont typeface="Wingdings" pitchFamily="2" charset="2"/>
              <a:buChar char="§"/>
            </a:pPr>
            <a:r>
              <a:rPr lang="en-US" sz="1400" i="1" dirty="0"/>
              <a:t>Example: </a:t>
            </a:r>
            <a:r>
              <a:rPr lang="en-US" sz="1400" dirty="0"/>
              <a:t>A regulatory order in a DER docket requires a distribution grid solution — specifically, flexible demand programs. In this case, the utility conducts a BCA to assess cost-effectiveness of the proposed program in compliance with the order, including program implementation costs. Any necessary grid operational technologies (e.g., DER management system — DERMS) is included in program costs to avoid duplication and align all implementation costs with the flexible demand programs. </a:t>
            </a:r>
          </a:p>
        </p:txBody>
      </p:sp>
      <p:sp>
        <p:nvSpPr>
          <p:cNvPr id="7" name="TextBox 6">
            <a:extLst>
              <a:ext uri="{FF2B5EF4-FFF2-40B4-BE49-F238E27FC236}">
                <a16:creationId xmlns:a16="http://schemas.microsoft.com/office/drawing/2014/main" id="{47855FD6-49BD-725A-7FAD-F61A3E16EF22}"/>
              </a:ext>
            </a:extLst>
          </p:cNvPr>
          <p:cNvSpPr txBox="1"/>
          <p:nvPr/>
        </p:nvSpPr>
        <p:spPr>
          <a:xfrm rot="16200000">
            <a:off x="10778642" y="5147158"/>
            <a:ext cx="1396536" cy="246221"/>
          </a:xfrm>
          <a:prstGeom prst="rect">
            <a:avLst/>
          </a:prstGeom>
          <a:noFill/>
        </p:spPr>
        <p:txBody>
          <a:bodyPr wrap="none" rtlCol="0">
            <a:spAutoFit/>
          </a:bodyPr>
          <a:lstStyle/>
          <a:p>
            <a:r>
              <a:rPr lang="en-US" sz="1000" i="1" dirty="0">
                <a:solidFill>
                  <a:schemeClr val="tx1"/>
                </a:solidFill>
              </a:rPr>
              <a:t>Source: Duke Energy</a:t>
            </a:r>
            <a:endParaRPr lang="en-US" sz="1000" i="1" dirty="0"/>
          </a:p>
        </p:txBody>
      </p:sp>
    </p:spTree>
    <p:extLst>
      <p:ext uri="{BB962C8B-B14F-4D97-AF65-F5344CB8AC3E}">
        <p14:creationId xmlns:p14="http://schemas.microsoft.com/office/powerpoint/2010/main" val="319680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EMP_Standard">
  <a:themeElements>
    <a:clrScheme name="EMP colors">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070C0"/>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9" id="{50CB217C-EA4A-E345-B7BC-6102D4BECE72}" vid="{E8032877-116F-4A4F-8578-18C6D1B962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ThemeEMP_Standard</Template>
  <TotalTime>97</TotalTime>
  <Words>2166</Words>
  <Application>Microsoft Office PowerPoint</Application>
  <PresentationFormat>Widescreen</PresentationFormat>
  <Paragraphs>108</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Wingdings</vt:lpstr>
      <vt:lpstr>Wingdings 2</vt:lpstr>
      <vt:lpstr>ThemeEMP_Standard</vt:lpstr>
      <vt:lpstr>Economic Evaluation of Distribution Modernization Expenditures</vt:lpstr>
      <vt:lpstr>Economic Evaluation of Distribution Grid Modernization Expenditures*</vt:lpstr>
      <vt:lpstr>Three core principles</vt:lpstr>
      <vt:lpstr>Multi-objective decision-making process</vt:lpstr>
      <vt:lpstr>1. Identify objectives and priorities</vt:lpstr>
      <vt:lpstr>2. Identify grid needs</vt:lpstr>
      <vt:lpstr>3. Identify potential solutions</vt:lpstr>
      <vt:lpstr>4. Screen for cost-effectiveness</vt:lpstr>
      <vt:lpstr>Expenditure drivers</vt:lpstr>
      <vt:lpstr>Expenditure drivers (cont.)</vt:lpstr>
      <vt:lpstr>LRC example: Advanced Distribution Management System </vt:lpstr>
      <vt:lpstr>LRC example: Advanced Distribution Management System (cont.) </vt:lpstr>
      <vt:lpstr>Benefit-cost analysis</vt:lpstr>
      <vt:lpstr>BCA example: Distribution Automation - Reclosers</vt:lpstr>
      <vt:lpstr>5. Prioritize investments based on multiple objectives</vt:lpstr>
      <vt:lpstr>PowerPoint Presentation</vt:lpstr>
      <vt:lpstr>Disclaimer  This document was prepared as an account of work sponsored by the United States Government. While this document is believed to contain correct information, neither the United States Government nor any agency thereof, nor The Regents of the University of California, nor any of their employees, makes any warranty, express or implied, or assumes any legal responsibility for the accuracy, completeness, or usefulness of any information, apparatus, product, or process disclosed, or represents that its use would not infringe privately owned rights. Reference herein to any specific commercial product, process, or service by its trade name, trademark, manufacturer, or otherwise, does not necessarily constitute or imply its endorsement, recommendation, or favoring by the United States Government or any agency thereof, or The Regents of the University of California. The views and opinions of authors expressed herein do not necessarily state or reflect those of the United States Government or any agency thereof, or The Regents of the University of California.   Ernest Orlando Lawrence Berkeley National Laboratory is an equal opportunity employer.   Copyright Notice This manuscript has been authored by an author at Lawrence Berkeley National Laboratory under Contract No. DE-AC02-05CH11231 with the U.S. Department of Energy. The U.S. Government retains, and the publisher, by accepting the article for publication, acknowledges, that the U.S. Government retains a non-exclusive, paid-up, irrevocable, worldwide license to publish or reproduce the published form of this manuscript, or allow others to do so, for U.S. Government purposes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Zosia Rostoian</dc:creator>
  <cp:lastModifiedBy>P dM</cp:lastModifiedBy>
  <cp:revision>67</cp:revision>
  <cp:lastPrinted>2018-02-28T00:57:04Z</cp:lastPrinted>
  <dcterms:created xsi:type="dcterms:W3CDTF">2020-06-25T22:19:21Z</dcterms:created>
  <dcterms:modified xsi:type="dcterms:W3CDTF">2025-01-13T15:38:38Z</dcterms:modified>
</cp:coreProperties>
</file>