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35"/>
  </p:notesMasterIdLst>
  <p:handoutMasterIdLst>
    <p:handoutMasterId r:id="rId36"/>
  </p:handoutMasterIdLst>
  <p:sldIdLst>
    <p:sldId id="518" r:id="rId2"/>
    <p:sldId id="2147480119" r:id="rId3"/>
    <p:sldId id="2147480156" r:id="rId4"/>
    <p:sldId id="2147480155" r:id="rId5"/>
    <p:sldId id="2147480131" r:id="rId6"/>
    <p:sldId id="4371" r:id="rId7"/>
    <p:sldId id="2147480133" r:id="rId8"/>
    <p:sldId id="2147480154" r:id="rId9"/>
    <p:sldId id="2147480096" r:id="rId10"/>
    <p:sldId id="2147480134" r:id="rId11"/>
    <p:sldId id="2147480141" r:id="rId12"/>
    <p:sldId id="2147480139" r:id="rId13"/>
    <p:sldId id="2147480140" r:id="rId14"/>
    <p:sldId id="2147480157" r:id="rId15"/>
    <p:sldId id="1776" r:id="rId16"/>
    <p:sldId id="1778" r:id="rId17"/>
    <p:sldId id="2147480123" r:id="rId18"/>
    <p:sldId id="1780" r:id="rId19"/>
    <p:sldId id="1781" r:id="rId20"/>
    <p:sldId id="2147480126" r:id="rId21"/>
    <p:sldId id="2147480147" r:id="rId22"/>
    <p:sldId id="1782" r:id="rId23"/>
    <p:sldId id="2147480128" r:id="rId24"/>
    <p:sldId id="2147480135" r:id="rId25"/>
    <p:sldId id="278" r:id="rId26"/>
    <p:sldId id="2147480149" r:id="rId27"/>
    <p:sldId id="2147480129" r:id="rId28"/>
    <p:sldId id="535" r:id="rId29"/>
    <p:sldId id="2147480136" r:id="rId30"/>
    <p:sldId id="2147480153" r:id="rId31"/>
    <p:sldId id="1783" r:id="rId32"/>
    <p:sldId id="2147480124" r:id="rId33"/>
    <p:sldId id="51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84" userDrawn="1">
          <p15:clr>
            <a:srgbClr val="A4A3A4"/>
          </p15:clr>
        </p15:guide>
        <p15:guide id="4" pos="7296" userDrawn="1">
          <p15:clr>
            <a:srgbClr val="A4A3A4"/>
          </p15:clr>
        </p15:guide>
        <p15:guide id="5" orient="horz" pos="3888" userDrawn="1">
          <p15:clr>
            <a:srgbClr val="A4A3A4"/>
          </p15:clr>
        </p15:guide>
        <p15:guide id="6" orient="horz" pos="864" userDrawn="1">
          <p15:clr>
            <a:srgbClr val="A4A3A4"/>
          </p15:clr>
        </p15:guide>
        <p15:guide id="7" orient="horz" pos="432" userDrawn="1">
          <p15:clr>
            <a:srgbClr val="A4A3A4"/>
          </p15:clr>
        </p15:guide>
        <p15:guide id="8" orient="horz" pos="2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C9706B-81AD-A073-A992-6057E33E2FD9}" name="Lisa Schwartz" initials="" userId="S::LCSchwartz@lbl.gov::21e60490-96f8-41a1-9ed9-94953569b2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sa Schwartz" initials="LCS" lastIdx="13" clrIdx="0">
    <p:extLst>
      <p:ext uri="{19B8F6BF-5375-455C-9EA6-DF929625EA0E}">
        <p15:presenceInfo xmlns:p15="http://schemas.microsoft.com/office/powerpoint/2012/main" userId="Lisa Schwartz" providerId="None"/>
      </p:ext>
    </p:extLst>
  </p:cmAuthor>
  <p:cmAuthor id="2" name="Myles Collins" initials="MC" lastIdx="31" clrIdx="1">
    <p:extLst>
      <p:ext uri="{19B8F6BF-5375-455C-9EA6-DF929625EA0E}">
        <p15:presenceInfo xmlns:p15="http://schemas.microsoft.com/office/powerpoint/2012/main" userId="Myles Collins" providerId="None"/>
      </p:ext>
    </p:extLst>
  </p:cmAuthor>
  <p:cmAuthor id="3" name="Lisa Schwartz" initials="" lastIdx="45" clrIdx="2">
    <p:extLst>
      <p:ext uri="{19B8F6BF-5375-455C-9EA6-DF929625EA0E}">
        <p15:presenceInfo xmlns:p15="http://schemas.microsoft.com/office/powerpoint/2012/main" userId="S::LCSchwartz@lbl.gov::21e60490-96f8-41a1-9ed9-94953569b2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763"/>
    <a:srgbClr val="FFF2CC"/>
    <a:srgbClr val="FFFFFF"/>
    <a:srgbClr val="08306A"/>
    <a:srgbClr val="000000"/>
    <a:srgbClr val="CDBFAF"/>
    <a:srgbClr val="CCFF33"/>
    <a:srgbClr val="CC3300"/>
    <a:srgbClr val="996633"/>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4" autoAdjust="0"/>
    <p:restoredTop sz="77668" autoAdjust="0"/>
  </p:normalViewPr>
  <p:slideViewPr>
    <p:cSldViewPr>
      <p:cViewPr varScale="1">
        <p:scale>
          <a:sx n="68" d="100"/>
          <a:sy n="68" d="100"/>
        </p:scale>
        <p:origin x="38" y="166"/>
      </p:cViewPr>
      <p:guideLst>
        <p:guide orient="horz" pos="2160"/>
        <p:guide pos="3840"/>
        <p:guide pos="384"/>
        <p:guide pos="7296"/>
        <p:guide orient="horz" pos="3888"/>
        <p:guide orient="horz" pos="864"/>
        <p:guide orient="horz" pos="432"/>
        <p:guide orient="horz" pos="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116" d="100"/>
          <a:sy n="116" d="100"/>
        </p:scale>
        <p:origin x="3320" y="2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collins2\Documents\Cost-Benefit%20Analysis%20for%20Managed%20EV%20Charging\Apex\Revised%20Benefits%20Bar%20Grap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oleObject" Target="file:///C:\Users\mcollins2\Documents\Cost-Benefit%20Analysis%20for%20Managed%20EV%20Charging\Apex\Revised%20Benefits%20Bar%20Graph.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'Combined Benefits Bar Graph'!$B$2</c:f>
              <c:strCache>
                <c:ptCount val="1"/>
                <c:pt idx="0">
                  <c:v>Programs</c:v>
                </c:pt>
              </c:strCache>
            </c:strRef>
          </c:tx>
          <c:spPr>
            <a:solidFill>
              <a:schemeClr val="accent1"/>
            </a:solidFill>
            <a:ln>
              <a:noFill/>
            </a:ln>
            <a:effectLst/>
          </c:spPr>
          <c:invertIfNegative val="0"/>
          <c:cat>
            <c:strRef>
              <c:f>'Combined Benefits Bar Graph'!$A$3:$A$15</c:f>
              <c:strCache>
                <c:ptCount val="13"/>
                <c:pt idx="0">
                  <c:v>Change in Revenues</c:v>
                </c:pt>
                <c:pt idx="1">
                  <c:v>Vehicle O&amp;M Savings</c:v>
                </c:pt>
                <c:pt idx="2">
                  <c:v>Host Customer Bill Savings</c:v>
                </c:pt>
                <c:pt idx="3">
                  <c:v>Tax Credits Received by Customers</c:v>
                </c:pt>
                <c:pt idx="4">
                  <c:v>Gasoline Savings</c:v>
                </c:pt>
                <c:pt idx="5">
                  <c:v>GHG Emissions</c:v>
                </c:pt>
                <c:pt idx="6">
                  <c:v>Reliability</c:v>
                </c:pt>
                <c:pt idx="7">
                  <c:v>Market Price Effects</c:v>
                </c:pt>
                <c:pt idx="8">
                  <c:v>Financial Incentives to Customers</c:v>
                </c:pt>
                <c:pt idx="9">
                  <c:v>Energy Generation</c:v>
                </c:pt>
                <c:pt idx="10">
                  <c:v>Transmission Capacity</c:v>
                </c:pt>
                <c:pt idx="11">
                  <c:v>Generation Capacity</c:v>
                </c:pt>
                <c:pt idx="12">
                  <c:v>Distribution Capacity</c:v>
                </c:pt>
              </c:strCache>
              <c:extLst/>
            </c:strRef>
          </c:cat>
          <c:val>
            <c:numRef>
              <c:f>'Combined Benefits Bar Graph'!$B$3:$B$15</c:f>
              <c:numCache>
                <c:formatCode>General</c:formatCode>
                <c:ptCount val="13"/>
                <c:pt idx="0">
                  <c:v>2</c:v>
                </c:pt>
                <c:pt idx="1">
                  <c:v>2</c:v>
                </c:pt>
                <c:pt idx="2">
                  <c:v>2</c:v>
                </c:pt>
                <c:pt idx="3">
                  <c:v>2</c:v>
                </c:pt>
                <c:pt idx="4">
                  <c:v>2</c:v>
                </c:pt>
                <c:pt idx="5">
                  <c:v>4</c:v>
                </c:pt>
                <c:pt idx="6">
                  <c:v>5</c:v>
                </c:pt>
                <c:pt idx="7">
                  <c:v>5</c:v>
                </c:pt>
                <c:pt idx="8">
                  <c:v>6</c:v>
                </c:pt>
                <c:pt idx="9">
                  <c:v>11</c:v>
                </c:pt>
                <c:pt idx="10">
                  <c:v>14</c:v>
                </c:pt>
                <c:pt idx="11">
                  <c:v>14</c:v>
                </c:pt>
                <c:pt idx="12">
                  <c:v>14</c:v>
                </c:pt>
              </c:numCache>
              <c:extLst/>
            </c:numRef>
          </c:val>
          <c:extLst>
            <c:ext xmlns:c16="http://schemas.microsoft.com/office/drawing/2014/chart" uri="{C3380CC4-5D6E-409C-BE32-E72D297353CC}">
              <c16:uniqueId val="{00000000-540B-4247-B6D6-48E89FC78FF1}"/>
            </c:ext>
          </c:extLst>
        </c:ser>
        <c:dLbls>
          <c:showLegendKey val="0"/>
          <c:showVal val="0"/>
          <c:showCatName val="0"/>
          <c:showSerName val="0"/>
          <c:showPercent val="0"/>
          <c:showBubbleSize val="0"/>
        </c:dLbls>
        <c:gapWidth val="150"/>
        <c:overlap val="100"/>
        <c:axId val="280311087"/>
        <c:axId val="280309839"/>
        <c:extLst>
          <c:ext xmlns:c15="http://schemas.microsoft.com/office/drawing/2012/chart" uri="{02D57815-91ED-43cb-92C2-25804820EDAC}">
            <c15:filteredBarSeries>
              <c15:ser>
                <c:idx val="1"/>
                <c:order val="1"/>
                <c:tx>
                  <c:strRef>
                    <c:extLst>
                      <c:ext uri="{02D57815-91ED-43cb-92C2-25804820EDAC}">
                        <c15:formulaRef>
                          <c15:sqref>'Combined Benefits Bar Graph'!$C$2</c15:sqref>
                        </c15:formulaRef>
                      </c:ext>
                    </c:extLst>
                    <c:strCache>
                      <c:ptCount val="1"/>
                      <c:pt idx="0">
                        <c:v>Rates</c:v>
                      </c:pt>
                    </c:strCache>
                  </c:strRef>
                </c:tx>
                <c:spPr>
                  <a:solidFill>
                    <a:srgbClr val="92D050"/>
                  </a:solidFill>
                  <a:ln>
                    <a:noFill/>
                  </a:ln>
                  <a:effectLst/>
                </c:spPr>
                <c:invertIfNegative val="0"/>
                <c:cat>
                  <c:strRef>
                    <c:extLst>
                      <c:ext uri="{02D57815-91ED-43cb-92C2-25804820EDAC}">
                        <c15:formulaRef>
                          <c15:sqref>'Combined Benefits Bar Graph'!$A$3:$A$15</c15:sqref>
                        </c15:formulaRef>
                      </c:ext>
                    </c:extLst>
                    <c:strCache>
                      <c:ptCount val="13"/>
                      <c:pt idx="0">
                        <c:v>Change in Revenues</c:v>
                      </c:pt>
                      <c:pt idx="1">
                        <c:v>Vehicle O&amp;M Savings</c:v>
                      </c:pt>
                      <c:pt idx="2">
                        <c:v>Host Customer Bill Savings</c:v>
                      </c:pt>
                      <c:pt idx="3">
                        <c:v>Tax Credits Received by Customers</c:v>
                      </c:pt>
                      <c:pt idx="4">
                        <c:v>Gasoline Savings</c:v>
                      </c:pt>
                      <c:pt idx="5">
                        <c:v>GHG Emissions</c:v>
                      </c:pt>
                      <c:pt idx="6">
                        <c:v>Reliability</c:v>
                      </c:pt>
                      <c:pt idx="7">
                        <c:v>Market Price Effects</c:v>
                      </c:pt>
                      <c:pt idx="8">
                        <c:v>Financial Incentives to Customers</c:v>
                      </c:pt>
                      <c:pt idx="9">
                        <c:v>Energy Generation</c:v>
                      </c:pt>
                      <c:pt idx="10">
                        <c:v>Transmission Capacity</c:v>
                      </c:pt>
                      <c:pt idx="11">
                        <c:v>Generation Capacity</c:v>
                      </c:pt>
                      <c:pt idx="12">
                        <c:v>Distribution Capacity</c:v>
                      </c:pt>
                    </c:strCache>
                  </c:strRef>
                </c:cat>
                <c:val>
                  <c:numRef>
                    <c:extLst>
                      <c:ext uri="{02D57815-91ED-43cb-92C2-25804820EDAC}">
                        <c15:formulaRef>
                          <c15:sqref>'Combined Benefits Bar Graph'!$C$3:$C$15</c15:sqref>
                        </c15:formulaRef>
                      </c:ext>
                    </c:extLst>
                    <c:numCache>
                      <c:formatCode>General</c:formatCode>
                      <c:ptCount val="13"/>
                      <c:pt idx="4">
                        <c:v>2</c:v>
                      </c:pt>
                      <c:pt idx="5">
                        <c:v>5</c:v>
                      </c:pt>
                      <c:pt idx="7">
                        <c:v>6</c:v>
                      </c:pt>
                      <c:pt idx="9">
                        <c:v>6</c:v>
                      </c:pt>
                      <c:pt idx="10">
                        <c:v>3</c:v>
                      </c:pt>
                      <c:pt idx="11">
                        <c:v>6</c:v>
                      </c:pt>
                      <c:pt idx="12">
                        <c:v>6</c:v>
                      </c:pt>
                    </c:numCache>
                  </c:numRef>
                </c:val>
                <c:extLst>
                  <c:ext xmlns:c16="http://schemas.microsoft.com/office/drawing/2014/chart" uri="{C3380CC4-5D6E-409C-BE32-E72D297353CC}">
                    <c16:uniqueId val="{00000001-540B-4247-B6D6-48E89FC78FF1}"/>
                  </c:ext>
                </c:extLst>
              </c15:ser>
            </c15:filteredBarSeries>
          </c:ext>
        </c:extLst>
      </c:barChart>
      <c:catAx>
        <c:axId val="2803110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80309839"/>
        <c:crosses val="autoZero"/>
        <c:auto val="1"/>
        <c:lblAlgn val="ctr"/>
        <c:lblOffset val="100"/>
        <c:noMultiLvlLbl val="0"/>
      </c:catAx>
      <c:valAx>
        <c:axId val="280309839"/>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dirty="0"/>
                  <a:t>Count of BCAs Reporting</a:t>
                </a:r>
                <a:r>
                  <a:rPr lang="en-US" baseline="0" dirty="0"/>
                  <a:t> Benefit (N=15)</a:t>
                </a:r>
                <a:endParaRPr lang="en-US" dirty="0"/>
              </a:p>
            </c:rich>
          </c:tx>
          <c:layout>
            <c:manualLayout>
              <c:xMode val="edge"/>
              <c:yMode val="edge"/>
              <c:x val="0.54945090934429652"/>
              <c:y val="0.9337187415972035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803110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'Program Costs'!$B$2</c:f>
              <c:strCache>
                <c:ptCount val="1"/>
                <c:pt idx="0">
                  <c:v>Programs</c:v>
                </c:pt>
              </c:strCache>
            </c:strRef>
          </c:tx>
          <c:spPr>
            <a:solidFill>
              <a:schemeClr val="accent6"/>
            </a:solidFill>
            <a:ln>
              <a:noFill/>
            </a:ln>
            <a:effectLst/>
          </c:spPr>
          <c:invertIfNegative val="0"/>
          <c:cat>
            <c:strRef>
              <c:f>'Program Costs'!$A$3:$A$7</c:f>
              <c:strCache>
                <c:ptCount val="5"/>
                <c:pt idx="0">
                  <c:v>GHG Emissions</c:v>
                </c:pt>
                <c:pt idx="1">
                  <c:v>Energy Generation</c:v>
                </c:pt>
                <c:pt idx="2">
                  <c:v>Host Portion of Equipment Costs</c:v>
                </c:pt>
                <c:pt idx="3">
                  <c:v>Financial Incentives to Customers</c:v>
                </c:pt>
                <c:pt idx="4">
                  <c:v>Program Administration</c:v>
                </c:pt>
              </c:strCache>
            </c:strRef>
          </c:cat>
          <c:val>
            <c:numRef>
              <c:f>'Program Costs'!$B$3:$B$7</c:f>
              <c:numCache>
                <c:formatCode>General</c:formatCode>
                <c:ptCount val="5"/>
                <c:pt idx="0">
                  <c:v>2</c:v>
                </c:pt>
                <c:pt idx="1">
                  <c:v>2</c:v>
                </c:pt>
                <c:pt idx="2">
                  <c:v>5</c:v>
                </c:pt>
                <c:pt idx="3">
                  <c:v>15</c:v>
                </c:pt>
                <c:pt idx="4">
                  <c:v>15</c:v>
                </c:pt>
              </c:numCache>
            </c:numRef>
          </c:val>
          <c:extLst>
            <c:ext xmlns:c16="http://schemas.microsoft.com/office/drawing/2014/chart" uri="{C3380CC4-5D6E-409C-BE32-E72D297353CC}">
              <c16:uniqueId val="{00000000-F2D9-4E94-A2D5-DF223203E470}"/>
            </c:ext>
          </c:extLst>
        </c:ser>
        <c:dLbls>
          <c:showLegendKey val="0"/>
          <c:showVal val="0"/>
          <c:showCatName val="0"/>
          <c:showSerName val="0"/>
          <c:showPercent val="0"/>
          <c:showBubbleSize val="0"/>
        </c:dLbls>
        <c:gapWidth val="150"/>
        <c:overlap val="100"/>
        <c:axId val="433127903"/>
        <c:axId val="433127071"/>
        <c:extLst>
          <c:ext xmlns:c15="http://schemas.microsoft.com/office/drawing/2012/chart" uri="{02D57815-91ED-43cb-92C2-25804820EDAC}">
            <c15:filteredBarSeries>
              <c15:ser>
                <c:idx val="1"/>
                <c:order val="1"/>
                <c:tx>
                  <c:strRef>
                    <c:extLst>
                      <c:ext uri="{02D57815-91ED-43cb-92C2-25804820EDAC}">
                        <c15:formulaRef>
                          <c15:sqref>'Program Costs'!$C$2</c15:sqref>
                        </c15:formulaRef>
                      </c:ext>
                    </c:extLst>
                    <c:strCache>
                      <c:ptCount val="1"/>
                      <c:pt idx="0">
                        <c:v>Rates</c:v>
                      </c:pt>
                    </c:strCache>
                  </c:strRef>
                </c:tx>
                <c:spPr>
                  <a:solidFill>
                    <a:schemeClr val="accent5"/>
                  </a:solidFill>
                  <a:ln>
                    <a:noFill/>
                  </a:ln>
                  <a:effectLst/>
                </c:spPr>
                <c:invertIfNegative val="0"/>
                <c:cat>
                  <c:strRef>
                    <c:extLst>
                      <c:ext uri="{02D57815-91ED-43cb-92C2-25804820EDAC}">
                        <c15:formulaRef>
                          <c15:sqref>'Program Costs'!$A$3:$A$7</c15:sqref>
                        </c15:formulaRef>
                      </c:ext>
                    </c:extLst>
                    <c:strCache>
                      <c:ptCount val="5"/>
                      <c:pt idx="0">
                        <c:v>GHG Emissions</c:v>
                      </c:pt>
                      <c:pt idx="1">
                        <c:v>Energy Generation</c:v>
                      </c:pt>
                      <c:pt idx="2">
                        <c:v>Host Portion of Equipment Costs</c:v>
                      </c:pt>
                      <c:pt idx="3">
                        <c:v>Financial Incentives to Customers</c:v>
                      </c:pt>
                      <c:pt idx="4">
                        <c:v>Program Administration</c:v>
                      </c:pt>
                    </c:strCache>
                  </c:strRef>
                </c:cat>
                <c:val>
                  <c:numRef>
                    <c:extLst>
                      <c:ext uri="{02D57815-91ED-43cb-92C2-25804820EDAC}">
                        <c15:formulaRef>
                          <c15:sqref>'Program Costs'!$C$3:$C$7</c15:sqref>
                        </c15:formulaRef>
                      </c:ext>
                    </c:extLst>
                    <c:numCache>
                      <c:formatCode>General</c:formatCode>
                      <c:ptCount val="5"/>
                      <c:pt idx="2">
                        <c:v>6</c:v>
                      </c:pt>
                      <c:pt idx="3">
                        <c:v>2</c:v>
                      </c:pt>
                      <c:pt idx="4">
                        <c:v>6</c:v>
                      </c:pt>
                    </c:numCache>
                  </c:numRef>
                </c:val>
                <c:extLst>
                  <c:ext xmlns:c16="http://schemas.microsoft.com/office/drawing/2014/chart" uri="{C3380CC4-5D6E-409C-BE32-E72D297353CC}">
                    <c16:uniqueId val="{00000001-F2D9-4E94-A2D5-DF223203E470}"/>
                  </c:ext>
                </c:extLst>
              </c15:ser>
            </c15:filteredBarSeries>
          </c:ext>
        </c:extLst>
      </c:barChart>
      <c:catAx>
        <c:axId val="4331279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3127071"/>
        <c:crosses val="autoZero"/>
        <c:auto val="1"/>
        <c:lblAlgn val="ctr"/>
        <c:lblOffset val="100"/>
        <c:noMultiLvlLbl val="0"/>
      </c:catAx>
      <c:valAx>
        <c:axId val="4331270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dirty="0"/>
                  <a:t>Count of BCAs Reporting</a:t>
                </a:r>
                <a:r>
                  <a:rPr lang="en-US" baseline="0" dirty="0"/>
                  <a:t> Cost </a:t>
                </a:r>
                <a:r>
                  <a:rPr lang="en-US" dirty="0"/>
                  <a:t>(N=15)</a:t>
                </a:r>
              </a:p>
            </c:rich>
          </c:tx>
          <c:layout>
            <c:manualLayout>
              <c:xMode val="edge"/>
              <c:yMode val="edge"/>
              <c:x val="0.55127945383231591"/>
              <c:y val="0.94857333511277198"/>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331279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cat>
            <c:strRef>
              <c:f>'Combined Benefits Bar Graph'!$A$30:$A$38</c:f>
              <c:strCache>
                <c:ptCount val="9"/>
                <c:pt idx="0">
                  <c:v>Public Health</c:v>
                </c:pt>
                <c:pt idx="1">
                  <c:v>Gasoline Savings</c:v>
                </c:pt>
                <c:pt idx="2">
                  <c:v>Transmission Capacity</c:v>
                </c:pt>
                <c:pt idx="3">
                  <c:v>Energy Cost Savings</c:v>
                </c:pt>
                <c:pt idx="4">
                  <c:v>GHG Emissions</c:v>
                </c:pt>
                <c:pt idx="5">
                  <c:v>Market Price Effects</c:v>
                </c:pt>
                <c:pt idx="6">
                  <c:v>Generation Capacity</c:v>
                </c:pt>
                <c:pt idx="7">
                  <c:v>Energy Generation</c:v>
                </c:pt>
                <c:pt idx="8">
                  <c:v>Distribution Capacity</c:v>
                </c:pt>
              </c:strCache>
            </c:strRef>
          </c:cat>
          <c:val>
            <c:numRef>
              <c:f>'Combined Benefits Bar Graph'!$B$30:$B$38</c:f>
              <c:numCache>
                <c:formatCode>General</c:formatCode>
                <c:ptCount val="9"/>
                <c:pt idx="0">
                  <c:v>1</c:v>
                </c:pt>
                <c:pt idx="1">
                  <c:v>2</c:v>
                </c:pt>
                <c:pt idx="2">
                  <c:v>3</c:v>
                </c:pt>
                <c:pt idx="3">
                  <c:v>4</c:v>
                </c:pt>
                <c:pt idx="4">
                  <c:v>5</c:v>
                </c:pt>
                <c:pt idx="5">
                  <c:v>6</c:v>
                </c:pt>
                <c:pt idx="6">
                  <c:v>6</c:v>
                </c:pt>
                <c:pt idx="7">
                  <c:v>6</c:v>
                </c:pt>
                <c:pt idx="8">
                  <c:v>6</c:v>
                </c:pt>
              </c:numCache>
            </c:numRef>
          </c:val>
          <c:extLst>
            <c:ext xmlns:c16="http://schemas.microsoft.com/office/drawing/2014/chart" uri="{C3380CC4-5D6E-409C-BE32-E72D297353CC}">
              <c16:uniqueId val="{00000000-0825-421B-BD7C-F4FFC5BE508B}"/>
            </c:ext>
          </c:extLst>
        </c:ser>
        <c:dLbls>
          <c:showLegendKey val="0"/>
          <c:showVal val="0"/>
          <c:showCatName val="0"/>
          <c:showSerName val="0"/>
          <c:showPercent val="0"/>
          <c:showBubbleSize val="0"/>
        </c:dLbls>
        <c:gapWidth val="182"/>
        <c:axId val="209420975"/>
        <c:axId val="209422223"/>
      </c:barChart>
      <c:catAx>
        <c:axId val="2094209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9422223"/>
        <c:crosses val="autoZero"/>
        <c:auto val="1"/>
        <c:lblAlgn val="ctr"/>
        <c:lblOffset val="100"/>
        <c:noMultiLvlLbl val="0"/>
      </c:catAx>
      <c:valAx>
        <c:axId val="20942222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dirty="0"/>
                  <a:t>Count of Documents Reporting Benefit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9420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6"/>
            </a:solidFill>
            <a:ln>
              <a:solidFill>
                <a:schemeClr val="accent6"/>
              </a:solidFill>
            </a:ln>
            <a:effectLst/>
          </c:spPr>
          <c:invertIfNegative val="0"/>
          <c:cat>
            <c:strRef>
              <c:f>'Program Costs'!$A$13:$A$16</c:f>
              <c:strCache>
                <c:ptCount val="4"/>
                <c:pt idx="0">
                  <c:v>Infrastructure/Equipment Costs</c:v>
                </c:pt>
                <c:pt idx="1">
                  <c:v>Program Administration</c:v>
                </c:pt>
                <c:pt idx="2">
                  <c:v>IT Systems</c:v>
                </c:pt>
                <c:pt idx="3">
                  <c:v>Financial Incentives to Customers</c:v>
                </c:pt>
              </c:strCache>
            </c:strRef>
          </c:cat>
          <c:val>
            <c:numRef>
              <c:f>'Program Costs'!$B$13:$B$16</c:f>
              <c:numCache>
                <c:formatCode>General</c:formatCode>
                <c:ptCount val="4"/>
                <c:pt idx="0">
                  <c:v>6</c:v>
                </c:pt>
                <c:pt idx="1">
                  <c:v>6</c:v>
                </c:pt>
                <c:pt idx="2">
                  <c:v>5</c:v>
                </c:pt>
                <c:pt idx="3">
                  <c:v>2</c:v>
                </c:pt>
              </c:numCache>
            </c:numRef>
          </c:val>
          <c:extLst>
            <c:ext xmlns:c16="http://schemas.microsoft.com/office/drawing/2014/chart" uri="{C3380CC4-5D6E-409C-BE32-E72D297353CC}">
              <c16:uniqueId val="{00000000-4230-4E48-B12B-374A8C8CD64F}"/>
            </c:ext>
          </c:extLst>
        </c:ser>
        <c:dLbls>
          <c:showLegendKey val="0"/>
          <c:showVal val="0"/>
          <c:showCatName val="0"/>
          <c:showSerName val="0"/>
          <c:showPercent val="0"/>
          <c:showBubbleSize val="0"/>
        </c:dLbls>
        <c:gapWidth val="182"/>
        <c:axId val="203262207"/>
        <c:axId val="203262623"/>
      </c:barChart>
      <c:catAx>
        <c:axId val="2032622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3262623"/>
        <c:crosses val="autoZero"/>
        <c:auto val="1"/>
        <c:lblAlgn val="ctr"/>
        <c:lblOffset val="100"/>
        <c:noMultiLvlLbl val="0"/>
      </c:catAx>
      <c:valAx>
        <c:axId val="203262623"/>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dirty="0"/>
                  <a:t>Count of Documents reporting Cost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032622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F94B6B-9A2F-4B3B-B544-12D71049FB74}" type="doc">
      <dgm:prSet loTypeId="urn:microsoft.com/office/officeart/2005/8/layout/hProcess9" loCatId="process" qsTypeId="urn:microsoft.com/office/officeart/2005/8/quickstyle/simple1" qsCatId="simple" csTypeId="urn:microsoft.com/office/officeart/2005/8/colors/accent1_2" csCatId="accent1" phldr="1"/>
      <dgm:spPr/>
    </dgm:pt>
    <dgm:pt modelId="{9102FE93-5AF4-4407-BC6C-47084595AD70}">
      <dgm:prSet phldrT="[Text]"/>
      <dgm:spPr/>
      <dgm:t>
        <a:bodyPr/>
        <a:lstStyle/>
        <a:p>
          <a:r>
            <a:rPr lang="en-US" dirty="0">
              <a:solidFill>
                <a:schemeClr val="bg1"/>
              </a:solidFill>
              <a:latin typeface="Arial" panose="020B0604020202020204" pitchFamily="34" charset="0"/>
              <a:ea typeface="+mn-ea"/>
              <a:cs typeface="Arial" panose="020B0604020202020204" pitchFamily="34" charset="0"/>
            </a:rPr>
            <a:t>Create and engage Technical Advisory Group </a:t>
          </a:r>
          <a:endParaRPr lang="en-US" dirty="0">
            <a:solidFill>
              <a:schemeClr val="bg1"/>
            </a:solidFill>
          </a:endParaRPr>
        </a:p>
      </dgm:t>
    </dgm:pt>
    <dgm:pt modelId="{AEF917A4-B424-43FA-BB87-3D6582138E6A}" type="parTrans" cxnId="{D083E565-8C9F-4EE4-AEAD-73978FFF35FB}">
      <dgm:prSet/>
      <dgm:spPr/>
      <dgm:t>
        <a:bodyPr/>
        <a:lstStyle/>
        <a:p>
          <a:endParaRPr lang="en-US"/>
        </a:p>
      </dgm:t>
    </dgm:pt>
    <dgm:pt modelId="{9932D3DF-4563-4482-BC2E-353DA5CCFCA9}" type="sibTrans" cxnId="{D083E565-8C9F-4EE4-AEAD-73978FFF35FB}">
      <dgm:prSet/>
      <dgm:spPr/>
      <dgm:t>
        <a:bodyPr/>
        <a:lstStyle/>
        <a:p>
          <a:endParaRPr lang="en-US"/>
        </a:p>
      </dgm:t>
    </dgm:pt>
    <dgm:pt modelId="{E171B6ED-9EAF-4937-8216-5CE9FC7E4EF5}">
      <dgm:prSet/>
      <dgm:spPr/>
      <dgm:t>
        <a:bodyPr/>
        <a:lstStyle/>
        <a:p>
          <a:r>
            <a:rPr lang="en-US">
              <a:solidFill>
                <a:schemeClr val="bg1"/>
              </a:solidFill>
              <a:latin typeface="Arial" panose="020B0604020202020204" pitchFamily="34" charset="0"/>
              <a:ea typeface="+mn-ea"/>
              <a:cs typeface="Arial" panose="020B0604020202020204" pitchFamily="34" charset="0"/>
            </a:rPr>
            <a:t>Review academic literature</a:t>
          </a:r>
          <a:endParaRPr lang="en-US" dirty="0">
            <a:solidFill>
              <a:schemeClr val="bg1"/>
            </a:solidFill>
            <a:latin typeface="Arial" panose="020B0604020202020204" pitchFamily="34" charset="0"/>
            <a:ea typeface="+mn-ea"/>
            <a:cs typeface="Arial" panose="020B0604020202020204" pitchFamily="34" charset="0"/>
          </a:endParaRPr>
        </a:p>
      </dgm:t>
    </dgm:pt>
    <dgm:pt modelId="{590B3A6A-4174-4D43-950A-8CE0D09A1858}" type="parTrans" cxnId="{E3050BBD-3A75-4EC6-9F61-0E220686EEC2}">
      <dgm:prSet/>
      <dgm:spPr/>
      <dgm:t>
        <a:bodyPr/>
        <a:lstStyle/>
        <a:p>
          <a:endParaRPr lang="en-US"/>
        </a:p>
      </dgm:t>
    </dgm:pt>
    <dgm:pt modelId="{543005A7-065F-49B5-A206-1AC1FE034063}" type="sibTrans" cxnId="{E3050BBD-3A75-4EC6-9F61-0E220686EEC2}">
      <dgm:prSet/>
      <dgm:spPr/>
      <dgm:t>
        <a:bodyPr/>
        <a:lstStyle/>
        <a:p>
          <a:endParaRPr lang="en-US"/>
        </a:p>
      </dgm:t>
    </dgm:pt>
    <dgm:pt modelId="{644AD3EB-AB15-4815-9C4E-0BA283B2160D}">
      <dgm:prSet/>
      <dgm:spPr/>
      <dgm:t>
        <a:bodyPr/>
        <a:lstStyle/>
        <a:p>
          <a:r>
            <a:rPr lang="en-US">
              <a:solidFill>
                <a:schemeClr val="bg1"/>
              </a:solidFill>
              <a:latin typeface="Arial" panose="020B0604020202020204" pitchFamily="34" charset="0"/>
              <a:ea typeface="+mn-ea"/>
              <a:cs typeface="Arial" panose="020B0604020202020204" pitchFamily="34" charset="0"/>
            </a:rPr>
            <a:t>Review regulatory proceedings addressing BCA for managed charging programs </a:t>
          </a:r>
          <a:endParaRPr lang="en-US" dirty="0">
            <a:solidFill>
              <a:schemeClr val="bg1"/>
            </a:solidFill>
            <a:latin typeface="Arial" panose="020B0604020202020204" pitchFamily="34" charset="0"/>
            <a:ea typeface="+mn-ea"/>
            <a:cs typeface="Arial" panose="020B0604020202020204" pitchFamily="34" charset="0"/>
          </a:endParaRPr>
        </a:p>
      </dgm:t>
    </dgm:pt>
    <dgm:pt modelId="{72C430F5-7ED1-434A-9A27-EF3EE6F4B490}" type="parTrans" cxnId="{D540DFC9-A97D-4E43-A31A-3F44E37D537C}">
      <dgm:prSet/>
      <dgm:spPr/>
      <dgm:t>
        <a:bodyPr/>
        <a:lstStyle/>
        <a:p>
          <a:endParaRPr lang="en-US"/>
        </a:p>
      </dgm:t>
    </dgm:pt>
    <dgm:pt modelId="{19EF2E1A-405C-4DD2-9C57-D3F7B5161515}" type="sibTrans" cxnId="{D540DFC9-A97D-4E43-A31A-3F44E37D537C}">
      <dgm:prSet/>
      <dgm:spPr/>
      <dgm:t>
        <a:bodyPr/>
        <a:lstStyle/>
        <a:p>
          <a:endParaRPr lang="en-US"/>
        </a:p>
      </dgm:t>
    </dgm:pt>
    <dgm:pt modelId="{720F8994-5EB4-478D-9BD4-787221CB5A5D}">
      <dgm:prSet/>
      <dgm:spPr/>
      <dgm:t>
        <a:bodyPr/>
        <a:lstStyle/>
        <a:p>
          <a:r>
            <a:rPr lang="en-US">
              <a:solidFill>
                <a:schemeClr val="bg1"/>
              </a:solidFill>
              <a:latin typeface="Arial" panose="020B0604020202020204" pitchFamily="34" charset="0"/>
              <a:ea typeface="+mn-ea"/>
              <a:cs typeface="Arial" panose="020B0604020202020204" pitchFamily="34" charset="0"/>
            </a:rPr>
            <a:t>Review utility cost-effectiveness analyses for TVR</a:t>
          </a:r>
          <a:endParaRPr lang="en-US" dirty="0">
            <a:solidFill>
              <a:schemeClr val="bg1"/>
            </a:solidFill>
            <a:latin typeface="Arial" panose="020B0604020202020204" pitchFamily="34" charset="0"/>
            <a:ea typeface="+mn-ea"/>
            <a:cs typeface="Arial" panose="020B0604020202020204" pitchFamily="34" charset="0"/>
          </a:endParaRPr>
        </a:p>
      </dgm:t>
    </dgm:pt>
    <dgm:pt modelId="{CBBDB478-6D54-4976-884E-6C4EADDE82CC}" type="parTrans" cxnId="{44DBA6C9-C3AE-463F-BE9E-20B2FD92E7F3}">
      <dgm:prSet/>
      <dgm:spPr/>
      <dgm:t>
        <a:bodyPr/>
        <a:lstStyle/>
        <a:p>
          <a:endParaRPr lang="en-US"/>
        </a:p>
      </dgm:t>
    </dgm:pt>
    <dgm:pt modelId="{69A805B7-54FB-40EB-B766-B3FD86A72635}" type="sibTrans" cxnId="{44DBA6C9-C3AE-463F-BE9E-20B2FD92E7F3}">
      <dgm:prSet/>
      <dgm:spPr/>
      <dgm:t>
        <a:bodyPr/>
        <a:lstStyle/>
        <a:p>
          <a:endParaRPr lang="en-US"/>
        </a:p>
      </dgm:t>
    </dgm:pt>
    <dgm:pt modelId="{D7818DB0-DD4F-4038-A61F-2297D42AE02A}">
      <dgm:prSet/>
      <dgm:spPr/>
      <dgm:t>
        <a:bodyPr/>
        <a:lstStyle/>
        <a:p>
          <a:r>
            <a:rPr lang="en-US" dirty="0">
              <a:solidFill>
                <a:schemeClr val="bg1"/>
              </a:solidFill>
              <a:latin typeface="Arial" panose="020B0604020202020204" pitchFamily="34" charset="0"/>
              <a:ea typeface="+mn-ea"/>
              <a:cs typeface="Arial" panose="020B0604020202020204" pitchFamily="34" charset="0"/>
            </a:rPr>
            <a:t>Conduct interviews with utilities, regulators, and key stakeholders</a:t>
          </a:r>
        </a:p>
      </dgm:t>
    </dgm:pt>
    <dgm:pt modelId="{19145479-CF98-4D8B-9F81-5F5E35A0B0AC}" type="parTrans" cxnId="{B74FEFC1-25AF-410B-9F72-D59557AB8DF0}">
      <dgm:prSet/>
      <dgm:spPr/>
      <dgm:t>
        <a:bodyPr/>
        <a:lstStyle/>
        <a:p>
          <a:endParaRPr lang="en-US"/>
        </a:p>
      </dgm:t>
    </dgm:pt>
    <dgm:pt modelId="{7E563C14-11F4-444D-B58B-BDA563058EF1}" type="sibTrans" cxnId="{B74FEFC1-25AF-410B-9F72-D59557AB8DF0}">
      <dgm:prSet/>
      <dgm:spPr/>
      <dgm:t>
        <a:bodyPr/>
        <a:lstStyle/>
        <a:p>
          <a:endParaRPr lang="en-US"/>
        </a:p>
      </dgm:t>
    </dgm:pt>
    <dgm:pt modelId="{88525F73-E328-4238-94BC-F94126B56D1A}">
      <dgm:prSet/>
      <dgm:spPr/>
      <dgm:t>
        <a:bodyPr/>
        <a:lstStyle/>
        <a:p>
          <a:r>
            <a:rPr lang="en-US" dirty="0">
              <a:solidFill>
                <a:schemeClr val="bg1"/>
              </a:solidFill>
              <a:latin typeface="Arial" panose="020B0604020202020204" pitchFamily="34" charset="0"/>
              <a:ea typeface="+mn-ea"/>
              <a:cs typeface="Arial" panose="020B0604020202020204" pitchFamily="34" charset="0"/>
            </a:rPr>
            <a:t>Provide guidance based on emerging best practices</a:t>
          </a:r>
        </a:p>
      </dgm:t>
    </dgm:pt>
    <dgm:pt modelId="{0EA1669C-A910-47F4-AF72-C1439797FF18}" type="parTrans" cxnId="{1F47886F-7BB9-494A-9E72-8C0E8CC04269}">
      <dgm:prSet/>
      <dgm:spPr/>
      <dgm:t>
        <a:bodyPr/>
        <a:lstStyle/>
        <a:p>
          <a:endParaRPr lang="en-US"/>
        </a:p>
      </dgm:t>
    </dgm:pt>
    <dgm:pt modelId="{ADB735A1-2B68-440C-BBB1-845BFB18725B}" type="sibTrans" cxnId="{1F47886F-7BB9-494A-9E72-8C0E8CC04269}">
      <dgm:prSet/>
      <dgm:spPr/>
      <dgm:t>
        <a:bodyPr/>
        <a:lstStyle/>
        <a:p>
          <a:endParaRPr lang="en-US"/>
        </a:p>
      </dgm:t>
    </dgm:pt>
    <dgm:pt modelId="{6B81A85C-429C-40E1-84DC-44844715537E}">
      <dgm:prSet/>
      <dgm:spPr/>
      <dgm:t>
        <a:bodyPr/>
        <a:lstStyle/>
        <a:p>
          <a:r>
            <a:rPr lang="en-US">
              <a:solidFill>
                <a:schemeClr val="bg1"/>
              </a:solidFill>
              <a:latin typeface="Arial" panose="020B0604020202020204" pitchFamily="34" charset="0"/>
              <a:ea typeface="+mn-ea"/>
              <a:cs typeface="Arial" panose="020B0604020202020204" pitchFamily="34" charset="0"/>
            </a:rPr>
            <a:t>Identify emerging best practices and areas for future improvement</a:t>
          </a:r>
          <a:endParaRPr lang="en-US" dirty="0">
            <a:solidFill>
              <a:schemeClr val="bg1"/>
            </a:solidFill>
            <a:latin typeface="Arial" panose="020B0604020202020204" pitchFamily="34" charset="0"/>
            <a:ea typeface="+mn-ea"/>
            <a:cs typeface="Arial" panose="020B0604020202020204" pitchFamily="34" charset="0"/>
          </a:endParaRPr>
        </a:p>
      </dgm:t>
    </dgm:pt>
    <dgm:pt modelId="{7037CD75-6E30-4407-A95A-CF1BC27DF084}" type="parTrans" cxnId="{B1238240-23CC-4DE2-BDB9-4914FCD563D7}">
      <dgm:prSet/>
      <dgm:spPr/>
      <dgm:t>
        <a:bodyPr/>
        <a:lstStyle/>
        <a:p>
          <a:endParaRPr lang="en-US"/>
        </a:p>
      </dgm:t>
    </dgm:pt>
    <dgm:pt modelId="{6850B712-A0F7-4BA0-A4F5-944403BC055A}" type="sibTrans" cxnId="{B1238240-23CC-4DE2-BDB9-4914FCD563D7}">
      <dgm:prSet/>
      <dgm:spPr/>
      <dgm:t>
        <a:bodyPr/>
        <a:lstStyle/>
        <a:p>
          <a:endParaRPr lang="en-US"/>
        </a:p>
      </dgm:t>
    </dgm:pt>
    <dgm:pt modelId="{01127387-59A2-4CD1-AE74-B4987BD42C8F}" type="pres">
      <dgm:prSet presAssocID="{A4F94B6B-9A2F-4B3B-B544-12D71049FB74}" presName="CompostProcess" presStyleCnt="0">
        <dgm:presLayoutVars>
          <dgm:dir/>
          <dgm:resizeHandles val="exact"/>
        </dgm:presLayoutVars>
      </dgm:prSet>
      <dgm:spPr/>
    </dgm:pt>
    <dgm:pt modelId="{1D43D19D-FA8B-4846-910E-06C1CBB00657}" type="pres">
      <dgm:prSet presAssocID="{A4F94B6B-9A2F-4B3B-B544-12D71049FB74}" presName="arrow" presStyleLbl="bgShp" presStyleIdx="0" presStyleCnt="1"/>
      <dgm:spPr/>
    </dgm:pt>
    <dgm:pt modelId="{5CD6308C-2C88-4853-B568-666B9F4F1B96}" type="pres">
      <dgm:prSet presAssocID="{A4F94B6B-9A2F-4B3B-B544-12D71049FB74}" presName="linearProcess" presStyleCnt="0"/>
      <dgm:spPr/>
    </dgm:pt>
    <dgm:pt modelId="{920432C9-B6D3-4F18-820B-6847336D95D7}" type="pres">
      <dgm:prSet presAssocID="{9102FE93-5AF4-4407-BC6C-47084595AD70}" presName="textNode" presStyleLbl="node1" presStyleIdx="0" presStyleCnt="7">
        <dgm:presLayoutVars>
          <dgm:bulletEnabled val="1"/>
        </dgm:presLayoutVars>
      </dgm:prSet>
      <dgm:spPr/>
    </dgm:pt>
    <dgm:pt modelId="{33C9FBC4-F27F-4AFD-881D-9CE5BACCD83E}" type="pres">
      <dgm:prSet presAssocID="{9932D3DF-4563-4482-BC2E-353DA5CCFCA9}" presName="sibTrans" presStyleCnt="0"/>
      <dgm:spPr/>
    </dgm:pt>
    <dgm:pt modelId="{8A8073DB-1A99-47F6-8023-3197999D4129}" type="pres">
      <dgm:prSet presAssocID="{E171B6ED-9EAF-4937-8216-5CE9FC7E4EF5}" presName="textNode" presStyleLbl="node1" presStyleIdx="1" presStyleCnt="7">
        <dgm:presLayoutVars>
          <dgm:bulletEnabled val="1"/>
        </dgm:presLayoutVars>
      </dgm:prSet>
      <dgm:spPr/>
    </dgm:pt>
    <dgm:pt modelId="{3E8D134F-7FEB-4E33-8AF7-207484266083}" type="pres">
      <dgm:prSet presAssocID="{543005A7-065F-49B5-A206-1AC1FE034063}" presName="sibTrans" presStyleCnt="0"/>
      <dgm:spPr/>
    </dgm:pt>
    <dgm:pt modelId="{4372BDBB-A71F-4B16-B3AD-E31ECF570174}" type="pres">
      <dgm:prSet presAssocID="{644AD3EB-AB15-4815-9C4E-0BA283B2160D}" presName="textNode" presStyleLbl="node1" presStyleIdx="2" presStyleCnt="7">
        <dgm:presLayoutVars>
          <dgm:bulletEnabled val="1"/>
        </dgm:presLayoutVars>
      </dgm:prSet>
      <dgm:spPr/>
    </dgm:pt>
    <dgm:pt modelId="{FB7A90BF-6149-46C0-86B6-33132096DB3E}" type="pres">
      <dgm:prSet presAssocID="{19EF2E1A-405C-4DD2-9C57-D3F7B5161515}" presName="sibTrans" presStyleCnt="0"/>
      <dgm:spPr/>
    </dgm:pt>
    <dgm:pt modelId="{BA0F34AD-AB04-4FBF-BA97-794F98C4DABA}" type="pres">
      <dgm:prSet presAssocID="{720F8994-5EB4-478D-9BD4-787221CB5A5D}" presName="textNode" presStyleLbl="node1" presStyleIdx="3" presStyleCnt="7">
        <dgm:presLayoutVars>
          <dgm:bulletEnabled val="1"/>
        </dgm:presLayoutVars>
      </dgm:prSet>
      <dgm:spPr/>
    </dgm:pt>
    <dgm:pt modelId="{EE8C07CA-87CB-4399-8EC2-35D3DD9C43D6}" type="pres">
      <dgm:prSet presAssocID="{69A805B7-54FB-40EB-B766-B3FD86A72635}" presName="sibTrans" presStyleCnt="0"/>
      <dgm:spPr/>
    </dgm:pt>
    <dgm:pt modelId="{8189B090-CB16-446A-95E6-78E768A95F13}" type="pres">
      <dgm:prSet presAssocID="{D7818DB0-DD4F-4038-A61F-2297D42AE02A}" presName="textNode" presStyleLbl="node1" presStyleIdx="4" presStyleCnt="7">
        <dgm:presLayoutVars>
          <dgm:bulletEnabled val="1"/>
        </dgm:presLayoutVars>
      </dgm:prSet>
      <dgm:spPr/>
    </dgm:pt>
    <dgm:pt modelId="{56F31632-1442-49C0-9CE0-97FC32EB1C06}" type="pres">
      <dgm:prSet presAssocID="{7E563C14-11F4-444D-B58B-BDA563058EF1}" presName="sibTrans" presStyleCnt="0"/>
      <dgm:spPr/>
    </dgm:pt>
    <dgm:pt modelId="{905D48B4-91BA-4160-9E6A-16A6D37E911F}" type="pres">
      <dgm:prSet presAssocID="{6B81A85C-429C-40E1-84DC-44844715537E}" presName="textNode" presStyleLbl="node1" presStyleIdx="5" presStyleCnt="7">
        <dgm:presLayoutVars>
          <dgm:bulletEnabled val="1"/>
        </dgm:presLayoutVars>
      </dgm:prSet>
      <dgm:spPr/>
    </dgm:pt>
    <dgm:pt modelId="{A31E6654-64D4-45E3-9877-54DDB0E911F1}" type="pres">
      <dgm:prSet presAssocID="{6850B712-A0F7-4BA0-A4F5-944403BC055A}" presName="sibTrans" presStyleCnt="0"/>
      <dgm:spPr/>
    </dgm:pt>
    <dgm:pt modelId="{D78709A3-F678-4213-8818-00085DF11326}" type="pres">
      <dgm:prSet presAssocID="{88525F73-E328-4238-94BC-F94126B56D1A}" presName="textNode" presStyleLbl="node1" presStyleIdx="6" presStyleCnt="7">
        <dgm:presLayoutVars>
          <dgm:bulletEnabled val="1"/>
        </dgm:presLayoutVars>
      </dgm:prSet>
      <dgm:spPr/>
    </dgm:pt>
  </dgm:ptLst>
  <dgm:cxnLst>
    <dgm:cxn modelId="{77B95405-7367-40DF-AC16-2BC2D51E4286}" type="presOf" srcId="{6B81A85C-429C-40E1-84DC-44844715537E}" destId="{905D48B4-91BA-4160-9E6A-16A6D37E911F}" srcOrd="0" destOrd="0" presId="urn:microsoft.com/office/officeart/2005/8/layout/hProcess9"/>
    <dgm:cxn modelId="{7B24A109-79D9-4924-BCE8-A905012FF177}" type="presOf" srcId="{644AD3EB-AB15-4815-9C4E-0BA283B2160D}" destId="{4372BDBB-A71F-4B16-B3AD-E31ECF570174}" srcOrd="0" destOrd="0" presId="urn:microsoft.com/office/officeart/2005/8/layout/hProcess9"/>
    <dgm:cxn modelId="{4D29871F-F03C-4DCD-9D18-556EF755F2EB}" type="presOf" srcId="{A4F94B6B-9A2F-4B3B-B544-12D71049FB74}" destId="{01127387-59A2-4CD1-AE74-B4987BD42C8F}" srcOrd="0" destOrd="0" presId="urn:microsoft.com/office/officeart/2005/8/layout/hProcess9"/>
    <dgm:cxn modelId="{B292073C-33FE-4FA4-9B27-4CB3C328B793}" type="presOf" srcId="{720F8994-5EB4-478D-9BD4-787221CB5A5D}" destId="{BA0F34AD-AB04-4FBF-BA97-794F98C4DABA}" srcOrd="0" destOrd="0" presId="urn:microsoft.com/office/officeart/2005/8/layout/hProcess9"/>
    <dgm:cxn modelId="{B1238240-23CC-4DE2-BDB9-4914FCD563D7}" srcId="{A4F94B6B-9A2F-4B3B-B544-12D71049FB74}" destId="{6B81A85C-429C-40E1-84DC-44844715537E}" srcOrd="5" destOrd="0" parTransId="{7037CD75-6E30-4407-A95A-CF1BC27DF084}" sibTransId="{6850B712-A0F7-4BA0-A4F5-944403BC055A}"/>
    <dgm:cxn modelId="{D083E565-8C9F-4EE4-AEAD-73978FFF35FB}" srcId="{A4F94B6B-9A2F-4B3B-B544-12D71049FB74}" destId="{9102FE93-5AF4-4407-BC6C-47084595AD70}" srcOrd="0" destOrd="0" parTransId="{AEF917A4-B424-43FA-BB87-3D6582138E6A}" sibTransId="{9932D3DF-4563-4482-BC2E-353DA5CCFCA9}"/>
    <dgm:cxn modelId="{6A236066-5C75-4363-BD70-6FCEC7AE5E15}" type="presOf" srcId="{D7818DB0-DD4F-4038-A61F-2297D42AE02A}" destId="{8189B090-CB16-446A-95E6-78E768A95F13}" srcOrd="0" destOrd="0" presId="urn:microsoft.com/office/officeart/2005/8/layout/hProcess9"/>
    <dgm:cxn modelId="{45518C68-295C-4F92-9F59-FDD997759334}" type="presOf" srcId="{E171B6ED-9EAF-4937-8216-5CE9FC7E4EF5}" destId="{8A8073DB-1A99-47F6-8023-3197999D4129}" srcOrd="0" destOrd="0" presId="urn:microsoft.com/office/officeart/2005/8/layout/hProcess9"/>
    <dgm:cxn modelId="{D62E4C4A-AB9B-4FC5-B8F8-EB1F88F24964}" type="presOf" srcId="{88525F73-E328-4238-94BC-F94126B56D1A}" destId="{D78709A3-F678-4213-8818-00085DF11326}" srcOrd="0" destOrd="0" presId="urn:microsoft.com/office/officeart/2005/8/layout/hProcess9"/>
    <dgm:cxn modelId="{1F47886F-7BB9-494A-9E72-8C0E8CC04269}" srcId="{A4F94B6B-9A2F-4B3B-B544-12D71049FB74}" destId="{88525F73-E328-4238-94BC-F94126B56D1A}" srcOrd="6" destOrd="0" parTransId="{0EA1669C-A910-47F4-AF72-C1439797FF18}" sibTransId="{ADB735A1-2B68-440C-BBB1-845BFB18725B}"/>
    <dgm:cxn modelId="{6DF51994-EA42-4514-A3DB-3A640C3F96E6}" type="presOf" srcId="{9102FE93-5AF4-4407-BC6C-47084595AD70}" destId="{920432C9-B6D3-4F18-820B-6847336D95D7}" srcOrd="0" destOrd="0" presId="urn:microsoft.com/office/officeart/2005/8/layout/hProcess9"/>
    <dgm:cxn modelId="{E3050BBD-3A75-4EC6-9F61-0E220686EEC2}" srcId="{A4F94B6B-9A2F-4B3B-B544-12D71049FB74}" destId="{E171B6ED-9EAF-4937-8216-5CE9FC7E4EF5}" srcOrd="1" destOrd="0" parTransId="{590B3A6A-4174-4D43-950A-8CE0D09A1858}" sibTransId="{543005A7-065F-49B5-A206-1AC1FE034063}"/>
    <dgm:cxn modelId="{B74FEFC1-25AF-410B-9F72-D59557AB8DF0}" srcId="{A4F94B6B-9A2F-4B3B-B544-12D71049FB74}" destId="{D7818DB0-DD4F-4038-A61F-2297D42AE02A}" srcOrd="4" destOrd="0" parTransId="{19145479-CF98-4D8B-9F81-5F5E35A0B0AC}" sibTransId="{7E563C14-11F4-444D-B58B-BDA563058EF1}"/>
    <dgm:cxn modelId="{44DBA6C9-C3AE-463F-BE9E-20B2FD92E7F3}" srcId="{A4F94B6B-9A2F-4B3B-B544-12D71049FB74}" destId="{720F8994-5EB4-478D-9BD4-787221CB5A5D}" srcOrd="3" destOrd="0" parTransId="{CBBDB478-6D54-4976-884E-6C4EADDE82CC}" sibTransId="{69A805B7-54FB-40EB-B766-B3FD86A72635}"/>
    <dgm:cxn modelId="{D540DFC9-A97D-4E43-A31A-3F44E37D537C}" srcId="{A4F94B6B-9A2F-4B3B-B544-12D71049FB74}" destId="{644AD3EB-AB15-4815-9C4E-0BA283B2160D}" srcOrd="2" destOrd="0" parTransId="{72C430F5-7ED1-434A-9A27-EF3EE6F4B490}" sibTransId="{19EF2E1A-405C-4DD2-9C57-D3F7B5161515}"/>
    <dgm:cxn modelId="{685464BB-F4BA-4A1E-B22E-97DFBFDD33A7}" type="presParOf" srcId="{01127387-59A2-4CD1-AE74-B4987BD42C8F}" destId="{1D43D19D-FA8B-4846-910E-06C1CBB00657}" srcOrd="0" destOrd="0" presId="urn:microsoft.com/office/officeart/2005/8/layout/hProcess9"/>
    <dgm:cxn modelId="{5C244EBA-8D13-45F9-9F7A-8FCA3A92A38D}" type="presParOf" srcId="{01127387-59A2-4CD1-AE74-B4987BD42C8F}" destId="{5CD6308C-2C88-4853-B568-666B9F4F1B96}" srcOrd="1" destOrd="0" presId="urn:microsoft.com/office/officeart/2005/8/layout/hProcess9"/>
    <dgm:cxn modelId="{DC362A2C-0337-40A0-ABC4-08F069028E82}" type="presParOf" srcId="{5CD6308C-2C88-4853-B568-666B9F4F1B96}" destId="{920432C9-B6D3-4F18-820B-6847336D95D7}" srcOrd="0" destOrd="0" presId="urn:microsoft.com/office/officeart/2005/8/layout/hProcess9"/>
    <dgm:cxn modelId="{F60309F3-21B1-4511-92C8-CB99ADFFA49A}" type="presParOf" srcId="{5CD6308C-2C88-4853-B568-666B9F4F1B96}" destId="{33C9FBC4-F27F-4AFD-881D-9CE5BACCD83E}" srcOrd="1" destOrd="0" presId="urn:microsoft.com/office/officeart/2005/8/layout/hProcess9"/>
    <dgm:cxn modelId="{713CF8D4-DDB6-4283-85B5-D7E398CD6EE5}" type="presParOf" srcId="{5CD6308C-2C88-4853-B568-666B9F4F1B96}" destId="{8A8073DB-1A99-47F6-8023-3197999D4129}" srcOrd="2" destOrd="0" presId="urn:microsoft.com/office/officeart/2005/8/layout/hProcess9"/>
    <dgm:cxn modelId="{4D2A4BE6-4926-42AD-A467-3849A59746F3}" type="presParOf" srcId="{5CD6308C-2C88-4853-B568-666B9F4F1B96}" destId="{3E8D134F-7FEB-4E33-8AF7-207484266083}" srcOrd="3" destOrd="0" presId="urn:microsoft.com/office/officeart/2005/8/layout/hProcess9"/>
    <dgm:cxn modelId="{1C212A5B-8089-48E1-A798-C9A24BD44D75}" type="presParOf" srcId="{5CD6308C-2C88-4853-B568-666B9F4F1B96}" destId="{4372BDBB-A71F-4B16-B3AD-E31ECF570174}" srcOrd="4" destOrd="0" presId="urn:microsoft.com/office/officeart/2005/8/layout/hProcess9"/>
    <dgm:cxn modelId="{F26F54E0-A652-42B1-8B4B-9FEF6FEF14F0}" type="presParOf" srcId="{5CD6308C-2C88-4853-B568-666B9F4F1B96}" destId="{FB7A90BF-6149-46C0-86B6-33132096DB3E}" srcOrd="5" destOrd="0" presId="urn:microsoft.com/office/officeart/2005/8/layout/hProcess9"/>
    <dgm:cxn modelId="{6B385C87-F3FF-463C-9C20-BA7FDD750382}" type="presParOf" srcId="{5CD6308C-2C88-4853-B568-666B9F4F1B96}" destId="{BA0F34AD-AB04-4FBF-BA97-794F98C4DABA}" srcOrd="6" destOrd="0" presId="urn:microsoft.com/office/officeart/2005/8/layout/hProcess9"/>
    <dgm:cxn modelId="{6BB18BE3-3646-4B4B-8CFA-80BF39E3408A}" type="presParOf" srcId="{5CD6308C-2C88-4853-B568-666B9F4F1B96}" destId="{EE8C07CA-87CB-4399-8EC2-35D3DD9C43D6}" srcOrd="7" destOrd="0" presId="urn:microsoft.com/office/officeart/2005/8/layout/hProcess9"/>
    <dgm:cxn modelId="{DF558BA1-8605-4585-8203-A60A8921007E}" type="presParOf" srcId="{5CD6308C-2C88-4853-B568-666B9F4F1B96}" destId="{8189B090-CB16-446A-95E6-78E768A95F13}" srcOrd="8" destOrd="0" presId="urn:microsoft.com/office/officeart/2005/8/layout/hProcess9"/>
    <dgm:cxn modelId="{DE2F5C2C-BE42-484D-ADFA-D8FFCFCF568B}" type="presParOf" srcId="{5CD6308C-2C88-4853-B568-666B9F4F1B96}" destId="{56F31632-1442-49C0-9CE0-97FC32EB1C06}" srcOrd="9" destOrd="0" presId="urn:microsoft.com/office/officeart/2005/8/layout/hProcess9"/>
    <dgm:cxn modelId="{C6E35A59-0902-4599-BFA3-629763DA6368}" type="presParOf" srcId="{5CD6308C-2C88-4853-B568-666B9F4F1B96}" destId="{905D48B4-91BA-4160-9E6A-16A6D37E911F}" srcOrd="10" destOrd="0" presId="urn:microsoft.com/office/officeart/2005/8/layout/hProcess9"/>
    <dgm:cxn modelId="{17FF25A3-30C7-41BB-A875-D62B9F6D788E}" type="presParOf" srcId="{5CD6308C-2C88-4853-B568-666B9F4F1B96}" destId="{A31E6654-64D4-45E3-9877-54DDB0E911F1}" srcOrd="11" destOrd="0" presId="urn:microsoft.com/office/officeart/2005/8/layout/hProcess9"/>
    <dgm:cxn modelId="{E22C7B10-5FF0-4992-8898-E6B7A1B02332}" type="presParOf" srcId="{5CD6308C-2C88-4853-B568-666B9F4F1B96}" destId="{D78709A3-F678-4213-8818-00085DF11326}" srcOrd="12"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3D19D-FA8B-4846-910E-06C1CBB00657}">
      <dsp:nvSpPr>
        <dsp:cNvPr id="0" name=""/>
        <dsp:cNvSpPr/>
      </dsp:nvSpPr>
      <dsp:spPr>
        <a:xfrm>
          <a:off x="781049" y="0"/>
          <a:ext cx="8851900" cy="484293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0432C9-B6D3-4F18-820B-6847336D95D7}">
      <dsp:nvSpPr>
        <dsp:cNvPr id="0" name=""/>
        <dsp:cNvSpPr/>
      </dsp:nvSpPr>
      <dsp:spPr>
        <a:xfrm>
          <a:off x="889"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1"/>
              </a:solidFill>
              <a:latin typeface="Arial" panose="020B0604020202020204" pitchFamily="34" charset="0"/>
              <a:ea typeface="+mn-ea"/>
              <a:cs typeface="Arial" panose="020B0604020202020204" pitchFamily="34" charset="0"/>
            </a:rPr>
            <a:t>Create and engage Technical Advisory Group </a:t>
          </a:r>
          <a:endParaRPr lang="en-US" sz="1500" kern="1200" dirty="0">
            <a:solidFill>
              <a:schemeClr val="bg1"/>
            </a:solidFill>
          </a:endParaRPr>
        </a:p>
      </dsp:txBody>
      <dsp:txXfrm>
        <a:off x="70517" y="1522507"/>
        <a:ext cx="1287075" cy="1797917"/>
      </dsp:txXfrm>
    </dsp:sp>
    <dsp:sp modelId="{8A8073DB-1A99-47F6-8023-3197999D4129}">
      <dsp:nvSpPr>
        <dsp:cNvPr id="0" name=""/>
        <dsp:cNvSpPr/>
      </dsp:nvSpPr>
      <dsp:spPr>
        <a:xfrm>
          <a:off x="1498537"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solidFill>
                <a:schemeClr val="bg1"/>
              </a:solidFill>
              <a:latin typeface="Arial" panose="020B0604020202020204" pitchFamily="34" charset="0"/>
              <a:ea typeface="+mn-ea"/>
              <a:cs typeface="Arial" panose="020B0604020202020204" pitchFamily="34" charset="0"/>
            </a:rPr>
            <a:t>Review academic literature</a:t>
          </a:r>
          <a:endParaRPr lang="en-US" sz="1500" kern="1200" dirty="0">
            <a:solidFill>
              <a:schemeClr val="bg1"/>
            </a:solidFill>
            <a:latin typeface="Arial" panose="020B0604020202020204" pitchFamily="34" charset="0"/>
            <a:ea typeface="+mn-ea"/>
            <a:cs typeface="Arial" panose="020B0604020202020204" pitchFamily="34" charset="0"/>
          </a:endParaRPr>
        </a:p>
      </dsp:txBody>
      <dsp:txXfrm>
        <a:off x="1568165" y="1522507"/>
        <a:ext cx="1287075" cy="1797917"/>
      </dsp:txXfrm>
    </dsp:sp>
    <dsp:sp modelId="{4372BDBB-A71F-4B16-B3AD-E31ECF570174}">
      <dsp:nvSpPr>
        <dsp:cNvPr id="0" name=""/>
        <dsp:cNvSpPr/>
      </dsp:nvSpPr>
      <dsp:spPr>
        <a:xfrm>
          <a:off x="2996186"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solidFill>
                <a:schemeClr val="bg1"/>
              </a:solidFill>
              <a:latin typeface="Arial" panose="020B0604020202020204" pitchFamily="34" charset="0"/>
              <a:ea typeface="+mn-ea"/>
              <a:cs typeface="Arial" panose="020B0604020202020204" pitchFamily="34" charset="0"/>
            </a:rPr>
            <a:t>Review regulatory proceedings addressing BCA for managed charging programs </a:t>
          </a:r>
          <a:endParaRPr lang="en-US" sz="1500" kern="1200" dirty="0">
            <a:solidFill>
              <a:schemeClr val="bg1"/>
            </a:solidFill>
            <a:latin typeface="Arial" panose="020B0604020202020204" pitchFamily="34" charset="0"/>
            <a:ea typeface="+mn-ea"/>
            <a:cs typeface="Arial" panose="020B0604020202020204" pitchFamily="34" charset="0"/>
          </a:endParaRPr>
        </a:p>
      </dsp:txBody>
      <dsp:txXfrm>
        <a:off x="3065814" y="1522507"/>
        <a:ext cx="1287075" cy="1797917"/>
      </dsp:txXfrm>
    </dsp:sp>
    <dsp:sp modelId="{BA0F34AD-AB04-4FBF-BA97-794F98C4DABA}">
      <dsp:nvSpPr>
        <dsp:cNvPr id="0" name=""/>
        <dsp:cNvSpPr/>
      </dsp:nvSpPr>
      <dsp:spPr>
        <a:xfrm>
          <a:off x="4493834"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solidFill>
                <a:schemeClr val="bg1"/>
              </a:solidFill>
              <a:latin typeface="Arial" panose="020B0604020202020204" pitchFamily="34" charset="0"/>
              <a:ea typeface="+mn-ea"/>
              <a:cs typeface="Arial" panose="020B0604020202020204" pitchFamily="34" charset="0"/>
            </a:rPr>
            <a:t>Review utility cost-effectiveness analyses for TVR</a:t>
          </a:r>
          <a:endParaRPr lang="en-US" sz="1500" kern="1200" dirty="0">
            <a:solidFill>
              <a:schemeClr val="bg1"/>
            </a:solidFill>
            <a:latin typeface="Arial" panose="020B0604020202020204" pitchFamily="34" charset="0"/>
            <a:ea typeface="+mn-ea"/>
            <a:cs typeface="Arial" panose="020B0604020202020204" pitchFamily="34" charset="0"/>
          </a:endParaRPr>
        </a:p>
      </dsp:txBody>
      <dsp:txXfrm>
        <a:off x="4563462" y="1522507"/>
        <a:ext cx="1287075" cy="1797917"/>
      </dsp:txXfrm>
    </dsp:sp>
    <dsp:sp modelId="{8189B090-CB16-446A-95E6-78E768A95F13}">
      <dsp:nvSpPr>
        <dsp:cNvPr id="0" name=""/>
        <dsp:cNvSpPr/>
      </dsp:nvSpPr>
      <dsp:spPr>
        <a:xfrm>
          <a:off x="5991482"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1"/>
              </a:solidFill>
              <a:latin typeface="Arial" panose="020B0604020202020204" pitchFamily="34" charset="0"/>
              <a:ea typeface="+mn-ea"/>
              <a:cs typeface="Arial" panose="020B0604020202020204" pitchFamily="34" charset="0"/>
            </a:rPr>
            <a:t>Conduct interviews with utilities, regulators, and key stakeholders</a:t>
          </a:r>
        </a:p>
      </dsp:txBody>
      <dsp:txXfrm>
        <a:off x="6061110" y="1522507"/>
        <a:ext cx="1287075" cy="1797917"/>
      </dsp:txXfrm>
    </dsp:sp>
    <dsp:sp modelId="{905D48B4-91BA-4160-9E6A-16A6D37E911F}">
      <dsp:nvSpPr>
        <dsp:cNvPr id="0" name=""/>
        <dsp:cNvSpPr/>
      </dsp:nvSpPr>
      <dsp:spPr>
        <a:xfrm>
          <a:off x="7489130"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solidFill>
                <a:schemeClr val="bg1"/>
              </a:solidFill>
              <a:latin typeface="Arial" panose="020B0604020202020204" pitchFamily="34" charset="0"/>
              <a:ea typeface="+mn-ea"/>
              <a:cs typeface="Arial" panose="020B0604020202020204" pitchFamily="34" charset="0"/>
            </a:rPr>
            <a:t>Identify emerging best practices and areas for future improvement</a:t>
          </a:r>
          <a:endParaRPr lang="en-US" sz="1500" kern="1200" dirty="0">
            <a:solidFill>
              <a:schemeClr val="bg1"/>
            </a:solidFill>
            <a:latin typeface="Arial" panose="020B0604020202020204" pitchFamily="34" charset="0"/>
            <a:ea typeface="+mn-ea"/>
            <a:cs typeface="Arial" panose="020B0604020202020204" pitchFamily="34" charset="0"/>
          </a:endParaRPr>
        </a:p>
      </dsp:txBody>
      <dsp:txXfrm>
        <a:off x="7558758" y="1522507"/>
        <a:ext cx="1287075" cy="1797917"/>
      </dsp:txXfrm>
    </dsp:sp>
    <dsp:sp modelId="{D78709A3-F678-4213-8818-00085DF11326}">
      <dsp:nvSpPr>
        <dsp:cNvPr id="0" name=""/>
        <dsp:cNvSpPr/>
      </dsp:nvSpPr>
      <dsp:spPr>
        <a:xfrm>
          <a:off x="8986778" y="1452879"/>
          <a:ext cx="1426331" cy="193717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bg1"/>
              </a:solidFill>
              <a:latin typeface="Arial" panose="020B0604020202020204" pitchFamily="34" charset="0"/>
              <a:ea typeface="+mn-ea"/>
              <a:cs typeface="Arial" panose="020B0604020202020204" pitchFamily="34" charset="0"/>
            </a:rPr>
            <a:t>Provide guidance based on emerging best practices</a:t>
          </a:r>
        </a:p>
      </dsp:txBody>
      <dsp:txXfrm>
        <a:off x="9056406" y="1522507"/>
        <a:ext cx="1287075" cy="179791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04A0FC-9099-B942-991B-14CD9E1D8633}" type="datetimeFigureOut">
              <a:rPr lang="en-US" smtClean="0"/>
              <a:t>1/28/2025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03EF57-1339-AB49-AB8B-168B354D50B6}" type="slidenum">
              <a:rPr lang="en-US" smtClean="0"/>
              <a:t>‹#›</a:t>
            </a:fld>
            <a:endParaRPr lang="en-US"/>
          </a:p>
        </p:txBody>
      </p:sp>
    </p:spTree>
    <p:extLst>
      <p:ext uri="{BB962C8B-B14F-4D97-AF65-F5344CB8AC3E}">
        <p14:creationId xmlns:p14="http://schemas.microsoft.com/office/powerpoint/2010/main" val="1379313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59B61-9ADD-4421-80E2-F2B2330D8B9B}" type="datetimeFigureOut">
              <a:rPr lang="en-US" smtClean="0"/>
              <a:t>1/28/2025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CE032-83EF-41F1-8CD2-D5D86BA3FFC7}" type="slidenum">
              <a:rPr lang="en-US" smtClean="0"/>
              <a:t>‹#›</a:t>
            </a:fld>
            <a:endParaRPr lang="en-US"/>
          </a:p>
        </p:txBody>
      </p:sp>
    </p:spTree>
    <p:extLst>
      <p:ext uri="{BB962C8B-B14F-4D97-AF65-F5344CB8AC3E}">
        <p14:creationId xmlns:p14="http://schemas.microsoft.com/office/powerpoint/2010/main" val="3928677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0B372-BC20-4FFE-8860-3BBEC6C06674}" type="slidenum">
              <a:rPr lang="en-US" smtClean="0"/>
              <a:t>2</a:t>
            </a:fld>
            <a:endParaRPr lang="en-US"/>
          </a:p>
        </p:txBody>
      </p:sp>
    </p:spTree>
    <p:extLst>
      <p:ext uri="{BB962C8B-B14F-4D97-AF65-F5344CB8AC3E}">
        <p14:creationId xmlns:p14="http://schemas.microsoft.com/office/powerpoint/2010/main" val="449139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ACE032-83EF-41F1-8CD2-D5D86BA3FFC7}" type="slidenum">
              <a:rPr lang="en-US" smtClean="0"/>
              <a:t>15</a:t>
            </a:fld>
            <a:endParaRPr lang="en-US"/>
          </a:p>
        </p:txBody>
      </p:sp>
    </p:spTree>
    <p:extLst>
      <p:ext uri="{BB962C8B-B14F-4D97-AF65-F5344CB8AC3E}">
        <p14:creationId xmlns:p14="http://schemas.microsoft.com/office/powerpoint/2010/main" val="3949191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ACE032-83EF-41F1-8CD2-D5D86BA3FFC7}" type="slidenum">
              <a:rPr lang="en-US" smtClean="0"/>
              <a:t>18</a:t>
            </a:fld>
            <a:endParaRPr lang="en-US"/>
          </a:p>
        </p:txBody>
      </p:sp>
    </p:spTree>
    <p:extLst>
      <p:ext uri="{BB962C8B-B14F-4D97-AF65-F5344CB8AC3E}">
        <p14:creationId xmlns:p14="http://schemas.microsoft.com/office/powerpoint/2010/main" val="3739891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3AFD7-78CF-CD11-7385-349E1D4C3F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9EE225-2416-00CA-D1E0-A8DCF419E69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09646B87-4AB8-A46A-B44A-DA3ABF02C0AA}"/>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id="{0B2A5525-ACCB-6A74-405C-FEC9E755D16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C0B372-BC20-4FFE-8860-3BBEC6C066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60787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ACE032-83EF-41F1-8CD2-D5D86BA3FFC7}" type="slidenum">
              <a:rPr lang="en-US" smtClean="0"/>
              <a:t>23</a:t>
            </a:fld>
            <a:endParaRPr lang="en-US"/>
          </a:p>
        </p:txBody>
      </p:sp>
    </p:spTree>
    <p:extLst>
      <p:ext uri="{BB962C8B-B14F-4D97-AF65-F5344CB8AC3E}">
        <p14:creationId xmlns:p14="http://schemas.microsoft.com/office/powerpoint/2010/main" val="3905391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1" name="Google Shape;691;p2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171450" lvl="0" indent="-171450" algn="l" rtl="0">
              <a:spcBef>
                <a:spcPts val="0"/>
              </a:spcBef>
              <a:spcAft>
                <a:spcPts val="0"/>
              </a:spcAft>
              <a:buFontTx/>
              <a:buChar char="-"/>
            </a:pPr>
            <a:endParaRPr lang="en-US" dirty="0"/>
          </a:p>
        </p:txBody>
      </p:sp>
      <p:sp>
        <p:nvSpPr>
          <p:cNvPr id="692" name="Google Shape;692;p2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1" name="Google Shape;691;p2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FontTx/>
              <a:buNone/>
            </a:pPr>
            <a:endParaRPr lang="en-US" dirty="0"/>
          </a:p>
        </p:txBody>
      </p:sp>
      <p:sp>
        <p:nvSpPr>
          <p:cNvPr id="692" name="Google Shape;692;p2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26</a:t>
            </a:fld>
            <a:endParaRPr/>
          </a:p>
        </p:txBody>
      </p:sp>
    </p:spTree>
    <p:extLst>
      <p:ext uri="{BB962C8B-B14F-4D97-AF65-F5344CB8AC3E}">
        <p14:creationId xmlns:p14="http://schemas.microsoft.com/office/powerpoint/2010/main" val="1648327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3AFD7-78CF-CD11-7385-349E1D4C3F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9EE225-2416-00CA-D1E0-A8DCF419E69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09646B87-4AB8-A46A-B44A-DA3ABF02C0A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2A5525-ACCB-6A74-405C-FEC9E755D16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C0B372-BC20-4FFE-8860-3BBEC6C066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804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3AFD7-78CF-CD11-7385-349E1D4C3F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9EE225-2416-00CA-D1E0-A8DCF419E69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09646B87-4AB8-A46A-B44A-DA3ABF02C0A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2A5525-ACCB-6A74-405C-FEC9E755D16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C0B372-BC20-4FFE-8860-3BBEC6C0667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2809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0B372-BC20-4FFE-8860-3BBEC6C06674}" type="slidenum">
              <a:rPr lang="en-US" smtClean="0"/>
              <a:t>4</a:t>
            </a:fld>
            <a:endParaRPr lang="en-US"/>
          </a:p>
        </p:txBody>
      </p:sp>
    </p:spTree>
    <p:extLst>
      <p:ext uri="{BB962C8B-B14F-4D97-AF65-F5344CB8AC3E}">
        <p14:creationId xmlns:p14="http://schemas.microsoft.com/office/powerpoint/2010/main" val="3417062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75C0B372-BC20-4FFE-8860-3BBEC6C06674}" type="slidenum">
              <a:rPr lang="en-US" smtClean="0"/>
              <a:t>5</a:t>
            </a:fld>
            <a:endParaRPr lang="en-US"/>
          </a:p>
        </p:txBody>
      </p:sp>
    </p:spTree>
    <p:extLst>
      <p:ext uri="{BB962C8B-B14F-4D97-AF65-F5344CB8AC3E}">
        <p14:creationId xmlns:p14="http://schemas.microsoft.com/office/powerpoint/2010/main" val="2152411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Control through EVSE (NSP or DERMS)</a:t>
            </a:r>
          </a:p>
          <a:p>
            <a:endParaRPr lang="en-US" dirty="0"/>
          </a:p>
          <a:p>
            <a:r>
              <a:rPr lang="en-US" dirty="0"/>
              <a:t>EVSE - </a:t>
            </a:r>
          </a:p>
        </p:txBody>
      </p:sp>
      <p:sp>
        <p:nvSpPr>
          <p:cNvPr id="4" name="Slide Number Placeholder 3"/>
          <p:cNvSpPr>
            <a:spLocks noGrp="1"/>
          </p:cNvSpPr>
          <p:nvPr>
            <p:ph type="sldNum" sz="quarter" idx="5"/>
          </p:nvPr>
        </p:nvSpPr>
        <p:spPr/>
        <p:txBody>
          <a:bodyPr/>
          <a:lstStyle/>
          <a:p>
            <a:fld id="{EAACE032-83EF-41F1-8CD2-D5D86BA3FFC7}" type="slidenum">
              <a:rPr lang="en-US" smtClean="0"/>
              <a:t>6</a:t>
            </a:fld>
            <a:endParaRPr lang="en-US"/>
          </a:p>
        </p:txBody>
      </p:sp>
    </p:spTree>
    <p:extLst>
      <p:ext uri="{BB962C8B-B14F-4D97-AF65-F5344CB8AC3E}">
        <p14:creationId xmlns:p14="http://schemas.microsoft.com/office/powerpoint/2010/main" val="2734412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5"/>
          </p:nvPr>
        </p:nvSpPr>
        <p:spPr/>
        <p:txBody>
          <a:bodyPr/>
          <a:lstStyle/>
          <a:p>
            <a:fld id="{75C0B372-BC20-4FFE-8860-3BBEC6C06674}" type="slidenum">
              <a:rPr lang="en-US" smtClean="0"/>
              <a:t>7</a:t>
            </a:fld>
            <a:endParaRPr lang="en-US"/>
          </a:p>
        </p:txBody>
      </p:sp>
    </p:spTree>
    <p:extLst>
      <p:ext uri="{BB962C8B-B14F-4D97-AF65-F5344CB8AC3E}">
        <p14:creationId xmlns:p14="http://schemas.microsoft.com/office/powerpoint/2010/main" val="794029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5C0B372-BC20-4FFE-8860-3BBEC6C06674}" type="slidenum">
              <a:rPr lang="en-US" smtClean="0"/>
              <a:t>9</a:t>
            </a:fld>
            <a:endParaRPr lang="en-US"/>
          </a:p>
        </p:txBody>
      </p:sp>
    </p:spTree>
    <p:extLst>
      <p:ext uri="{BB962C8B-B14F-4D97-AF65-F5344CB8AC3E}">
        <p14:creationId xmlns:p14="http://schemas.microsoft.com/office/powerpoint/2010/main" val="478742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AACE032-83EF-41F1-8CD2-D5D86BA3FFC7}" type="slidenum">
              <a:rPr lang="en-US" smtClean="0"/>
              <a:t>10</a:t>
            </a:fld>
            <a:endParaRPr lang="en-US"/>
          </a:p>
        </p:txBody>
      </p:sp>
    </p:spTree>
    <p:extLst>
      <p:ext uri="{BB962C8B-B14F-4D97-AF65-F5344CB8AC3E}">
        <p14:creationId xmlns:p14="http://schemas.microsoft.com/office/powerpoint/2010/main" val="2470873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0B372-BC20-4FFE-8860-3BBEC6C06674}" type="slidenum">
              <a:rPr lang="en-US" smtClean="0"/>
              <a:t>12</a:t>
            </a:fld>
            <a:endParaRPr lang="en-US"/>
          </a:p>
        </p:txBody>
      </p:sp>
    </p:spTree>
    <p:extLst>
      <p:ext uri="{BB962C8B-B14F-4D97-AF65-F5344CB8AC3E}">
        <p14:creationId xmlns:p14="http://schemas.microsoft.com/office/powerpoint/2010/main" val="2518439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C0B372-BC20-4FFE-8860-3BBEC6C06674}" type="slidenum">
              <a:rPr lang="en-US" smtClean="0"/>
              <a:t>13</a:t>
            </a:fld>
            <a:endParaRPr lang="en-US"/>
          </a:p>
        </p:txBody>
      </p:sp>
    </p:spTree>
    <p:extLst>
      <p:ext uri="{BB962C8B-B14F-4D97-AF65-F5344CB8AC3E}">
        <p14:creationId xmlns:p14="http://schemas.microsoft.com/office/powerpoint/2010/main" val="40830008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1"/>
      </p:bgRef>
    </p:bg>
    <p:spTree>
      <p:nvGrpSpPr>
        <p:cNvPr id="1" name=""/>
        <p:cNvGrpSpPr/>
        <p:nvPr/>
      </p:nvGrpSpPr>
      <p:grpSpPr>
        <a:xfrm>
          <a:off x="0" y="0"/>
          <a:ext cx="0" cy="0"/>
          <a:chOff x="0" y="0"/>
          <a:chExt cx="0" cy="0"/>
        </a:xfrm>
      </p:grpSpPr>
      <p:sp>
        <p:nvSpPr>
          <p:cNvPr id="45" name="Text Placeholder 2">
            <a:extLst>
              <a:ext uri="{FF2B5EF4-FFF2-40B4-BE49-F238E27FC236}">
                <a16:creationId xmlns:a16="http://schemas.microsoft.com/office/drawing/2014/main" id="{345E05C7-DEFB-5445-B1CF-546F246C7BA0}"/>
              </a:ext>
            </a:extLst>
          </p:cNvPr>
          <p:cNvSpPr txBox="1">
            <a:spLocks/>
          </p:cNvSpPr>
          <p:nvPr/>
        </p:nvSpPr>
        <p:spPr bwMode="auto">
          <a:xfrm>
            <a:off x="2" y="0"/>
            <a:ext cx="12199383" cy="1053036"/>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9AD7A277-9942-B24D-84BB-2C14C768AFFB}"/>
              </a:ext>
            </a:extLst>
          </p:cNvPr>
          <p:cNvSpPr>
            <a:spLocks noGrp="1"/>
          </p:cNvSpPr>
          <p:nvPr>
            <p:ph type="ctrTitle"/>
          </p:nvPr>
        </p:nvSpPr>
        <p:spPr>
          <a:xfrm>
            <a:off x="609597" y="1792225"/>
            <a:ext cx="10972800" cy="1470025"/>
          </a:xfrm>
        </p:spPr>
        <p:txBody>
          <a:bodyPr anchor="b">
            <a:normAutofit/>
          </a:bodyPr>
          <a:lstStyle>
            <a:lvl1pPr algn="l">
              <a:defRPr sz="3000" b="1">
                <a:solidFill>
                  <a:srgbClr val="08306A"/>
                </a:solidFill>
                <a:latin typeface="Arial"/>
                <a:cs typeface="Arial"/>
              </a:defRPr>
            </a:lvl1pPr>
          </a:lstStyle>
          <a:p>
            <a:r>
              <a:rPr lang="en-US" dirty="0"/>
              <a:t>Click to edit Master title style</a:t>
            </a:r>
          </a:p>
        </p:txBody>
      </p:sp>
      <p:sp>
        <p:nvSpPr>
          <p:cNvPr id="13" name="Subtitle 2">
            <a:extLst>
              <a:ext uri="{FF2B5EF4-FFF2-40B4-BE49-F238E27FC236}">
                <a16:creationId xmlns:a16="http://schemas.microsoft.com/office/drawing/2014/main" id="{5B805DB1-1E41-A34B-B862-62391422E7A0}"/>
              </a:ext>
            </a:extLst>
          </p:cNvPr>
          <p:cNvSpPr>
            <a:spLocks noGrp="1"/>
          </p:cNvSpPr>
          <p:nvPr>
            <p:ph type="subTitle" idx="1" hasCustomPrompt="1"/>
          </p:nvPr>
        </p:nvSpPr>
        <p:spPr>
          <a:xfrm>
            <a:off x="609600" y="3489474"/>
            <a:ext cx="10972800" cy="2640555"/>
          </a:xfrm>
        </p:spPr>
        <p:txBody>
          <a:bodyPr>
            <a:normAutofit/>
          </a:bodyPr>
          <a:lstStyle>
            <a:lvl1pPr marL="0" indent="0" algn="l">
              <a:buNone/>
              <a:defRPr sz="1800">
                <a:solidFill>
                  <a:schemeClr val="tx1">
                    <a:tint val="75000"/>
                  </a:schemeClr>
                </a:solidFill>
                <a:latin typeface="Arial"/>
                <a:cs typeface="Aria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Subtitle</a:t>
            </a:r>
          </a:p>
        </p:txBody>
      </p:sp>
      <p:sp>
        <p:nvSpPr>
          <p:cNvPr id="14" name="Rectangle 13">
            <a:extLst>
              <a:ext uri="{FF2B5EF4-FFF2-40B4-BE49-F238E27FC236}">
                <a16:creationId xmlns:a16="http://schemas.microsoft.com/office/drawing/2014/main" id="{7A67E802-A36E-6442-84CB-C6B8CD36ED29}"/>
              </a:ext>
            </a:extLst>
          </p:cNvPr>
          <p:cNvSpPr/>
          <p:nvPr/>
        </p:nvSpPr>
        <p:spPr>
          <a:xfrm>
            <a:off x="609596" y="3324460"/>
            <a:ext cx="10972800" cy="104543"/>
          </a:xfrm>
          <a:prstGeom prst="rect">
            <a:avLst/>
          </a:prstGeom>
          <a:solidFill>
            <a:srgbClr val="0033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29" name="Picture 28" descr="A picture containing drawing&#10;&#10;Description automatically generated">
            <a:extLst>
              <a:ext uri="{FF2B5EF4-FFF2-40B4-BE49-F238E27FC236}">
                <a16:creationId xmlns:a16="http://schemas.microsoft.com/office/drawing/2014/main" id="{4A6963F4-6D03-F64B-8E6D-04EC946EC2E9}"/>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b="14213"/>
          <a:stretch/>
        </p:blipFill>
        <p:spPr>
          <a:xfrm>
            <a:off x="245340" y="228600"/>
            <a:ext cx="2052851" cy="640080"/>
          </a:xfrm>
          <a:prstGeom prst="rect">
            <a:avLst/>
          </a:prstGeom>
        </p:spPr>
      </p:pic>
      <p:sp>
        <p:nvSpPr>
          <p:cNvPr id="30" name="TextBox 29">
            <a:extLst>
              <a:ext uri="{FF2B5EF4-FFF2-40B4-BE49-F238E27FC236}">
                <a16:creationId xmlns:a16="http://schemas.microsoft.com/office/drawing/2014/main" id="{9E91CE55-8A7E-5D46-97E8-355FAA706688}"/>
              </a:ext>
            </a:extLst>
          </p:cNvPr>
          <p:cNvSpPr txBox="1"/>
          <p:nvPr/>
        </p:nvSpPr>
        <p:spPr>
          <a:xfrm>
            <a:off x="2543529" y="235529"/>
            <a:ext cx="7721600" cy="492443"/>
          </a:xfrm>
          <a:prstGeom prst="rect">
            <a:avLst/>
          </a:prstGeom>
          <a:noFill/>
        </p:spPr>
        <p:txBody>
          <a:bodyPr wrap="square" rtlCol="0">
            <a:spAutoFit/>
          </a:bodyPr>
          <a:lstStyle/>
          <a:p>
            <a:r>
              <a:rPr lang="en-US" sz="2600" cap="all" baseline="0" dirty="0">
                <a:solidFill>
                  <a:schemeClr val="bg1"/>
                </a:solidFill>
                <a:latin typeface="+mj-lt"/>
              </a:rPr>
              <a:t>Electricity Markets &amp; Policy</a:t>
            </a:r>
          </a:p>
        </p:txBody>
      </p:sp>
      <p:pic>
        <p:nvPicPr>
          <p:cNvPr id="32" name="Picture 31" descr="eta-header-as-logo.png">
            <a:extLst>
              <a:ext uri="{FF2B5EF4-FFF2-40B4-BE49-F238E27FC236}">
                <a16:creationId xmlns:a16="http://schemas.microsoft.com/office/drawing/2014/main" id="{AD4F134F-42DB-FA4F-B07A-2EF143B33F3E}"/>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66452" y="6303284"/>
            <a:ext cx="1956379" cy="410559"/>
          </a:xfrm>
          <a:prstGeom prst="rect">
            <a:avLst/>
          </a:prstGeom>
        </p:spPr>
      </p:pic>
      <p:sp>
        <p:nvSpPr>
          <p:cNvPr id="11" name="Text Placeholder 2">
            <a:extLst>
              <a:ext uri="{FF2B5EF4-FFF2-40B4-BE49-F238E27FC236}">
                <a16:creationId xmlns:a16="http://schemas.microsoft.com/office/drawing/2014/main" id="{7A188D0E-DD69-D346-98E4-BE279816FA95}"/>
              </a:ext>
            </a:extLst>
          </p:cNvPr>
          <p:cNvSpPr txBox="1">
            <a:spLocks/>
          </p:cNvSpPr>
          <p:nvPr userDrawn="1"/>
        </p:nvSpPr>
        <p:spPr bwMode="auto">
          <a:xfrm>
            <a:off x="2" y="0"/>
            <a:ext cx="12199383" cy="1053036"/>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D917154E-8B01-1A43-AE79-72D221A0F2B6}"/>
              </a:ext>
            </a:extLst>
          </p:cNvPr>
          <p:cNvSpPr/>
          <p:nvPr userDrawn="1"/>
        </p:nvSpPr>
        <p:spPr>
          <a:xfrm>
            <a:off x="609596" y="3324460"/>
            <a:ext cx="10972800" cy="104543"/>
          </a:xfrm>
          <a:prstGeom prst="rect">
            <a:avLst/>
          </a:prstGeom>
          <a:solidFill>
            <a:srgbClr val="0033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20" name="Picture 19" descr="A picture containing drawing&#10;&#10;Description automatically generated">
            <a:extLst>
              <a:ext uri="{FF2B5EF4-FFF2-40B4-BE49-F238E27FC236}">
                <a16:creationId xmlns:a16="http://schemas.microsoft.com/office/drawing/2014/main" id="{7BDD40A3-BF32-5C40-887E-9495135602A0}"/>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b="14213"/>
          <a:stretch/>
        </p:blipFill>
        <p:spPr>
          <a:xfrm>
            <a:off x="90018" y="304800"/>
            <a:ext cx="1628072" cy="676845"/>
          </a:xfrm>
          <a:prstGeom prst="rect">
            <a:avLst/>
          </a:prstGeom>
        </p:spPr>
      </p:pic>
      <p:sp>
        <p:nvSpPr>
          <p:cNvPr id="22" name="TextBox 21">
            <a:extLst>
              <a:ext uri="{FF2B5EF4-FFF2-40B4-BE49-F238E27FC236}">
                <a16:creationId xmlns:a16="http://schemas.microsoft.com/office/drawing/2014/main" id="{1C14285A-F5F1-F14F-A23C-F797407A52AC}"/>
              </a:ext>
            </a:extLst>
          </p:cNvPr>
          <p:cNvSpPr txBox="1"/>
          <p:nvPr userDrawn="1"/>
        </p:nvSpPr>
        <p:spPr>
          <a:xfrm>
            <a:off x="609272" y="304800"/>
            <a:ext cx="10973123" cy="584775"/>
          </a:xfrm>
          <a:prstGeom prst="rect">
            <a:avLst/>
          </a:prstGeom>
          <a:noFill/>
        </p:spPr>
        <p:txBody>
          <a:bodyPr wrap="square" rtlCol="0">
            <a:spAutoFit/>
          </a:bodyPr>
          <a:lstStyle/>
          <a:p>
            <a:pPr algn="ctr"/>
            <a:r>
              <a:rPr lang="en-US" sz="3200" b="1" cap="all" baseline="0" dirty="0">
                <a:solidFill>
                  <a:schemeClr val="bg1"/>
                </a:solidFill>
                <a:latin typeface="+mj-lt"/>
              </a:rPr>
              <a:t>Energy Markets &amp; Policy</a:t>
            </a:r>
          </a:p>
        </p:txBody>
      </p:sp>
      <p:sp>
        <p:nvSpPr>
          <p:cNvPr id="17" name="TextBox 16">
            <a:extLst>
              <a:ext uri="{FF2B5EF4-FFF2-40B4-BE49-F238E27FC236}">
                <a16:creationId xmlns:a16="http://schemas.microsoft.com/office/drawing/2014/main" id="{0E969109-B5FE-164B-88D5-C73CA353C9D1}"/>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51249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78734-D169-4EA9-92CB-4847660098B8}"/>
              </a:ext>
            </a:extLst>
          </p:cNvPr>
          <p:cNvSpPr>
            <a:spLocks noGrp="1"/>
          </p:cNvSpPr>
          <p:nvPr>
            <p:ph type="title" hasCustomPrompt="1"/>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7450F4-06BC-4942-9239-A80BB5246CAA}"/>
              </a:ext>
            </a:extLst>
          </p:cNvPr>
          <p:cNvSpPr>
            <a:spLocks noGrp="1"/>
          </p:cNvSpPr>
          <p:nvPr>
            <p:ph idx="1"/>
          </p:nvPr>
        </p:nvSpPr>
        <p:spPr>
          <a:xfrm>
            <a:off x="425242" y="1188721"/>
            <a:ext cx="11341514" cy="4840605"/>
          </a:xfrm>
        </p:spPr>
        <p:txBody>
          <a:bodyPr/>
          <a:lstStyle>
            <a:lvl1pPr>
              <a:defRPr sz="2000"/>
            </a:lvl1pPr>
            <a:lvl2pPr>
              <a:defRPr sz="1800"/>
            </a:lvl2pPr>
            <a:lvl3pPr>
              <a:defRPr sz="18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9887362"/>
      </p:ext>
    </p:extLst>
  </p:cSld>
  <p:clrMapOvr>
    <a:masterClrMapping/>
  </p:clrMapOvr>
  <p:extLst>
    <p:ext uri="{DCECCB84-F9BA-43D5-87BE-67443E8EF086}">
      <p15:sldGuideLst xmlns:p15="http://schemas.microsoft.com/office/powerpoint/2012/main">
        <p15:guide id="1" orient="horz" pos="3768">
          <p15:clr>
            <a:srgbClr val="FBAE40"/>
          </p15:clr>
        </p15:guide>
        <p15:guide id="2" pos="383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2" name="Content Placeholder 6">
            <a:extLst>
              <a:ext uri="{FF2B5EF4-FFF2-40B4-BE49-F238E27FC236}">
                <a16:creationId xmlns:a16="http://schemas.microsoft.com/office/drawing/2014/main" id="{E5465F11-640F-0FB2-AED1-A9FD460795C9}"/>
              </a:ext>
            </a:extLst>
          </p:cNvPr>
          <p:cNvSpPr>
            <a:spLocks noGrp="1"/>
          </p:cNvSpPr>
          <p:nvPr>
            <p:ph sz="quarter" idx="10"/>
          </p:nvPr>
        </p:nvSpPr>
        <p:spPr>
          <a:xfrm>
            <a:off x="704428" y="1227048"/>
            <a:ext cx="11236267" cy="40528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 name="Freeform 33">
            <a:extLst>
              <a:ext uri="{FF2B5EF4-FFF2-40B4-BE49-F238E27FC236}">
                <a16:creationId xmlns:a16="http://schemas.microsoft.com/office/drawing/2014/main" id="{FC36BB10-B93D-0BE1-75DA-76F89E5C845C}"/>
              </a:ext>
            </a:extLst>
          </p:cNvPr>
          <p:cNvSpPr/>
          <p:nvPr userDrawn="1"/>
        </p:nvSpPr>
        <p:spPr>
          <a:xfrm>
            <a:off x="8558475" y="5535386"/>
            <a:ext cx="3633527" cy="1322614"/>
          </a:xfrm>
          <a:custGeom>
            <a:avLst/>
            <a:gdLst>
              <a:gd name="connsiteX0" fmla="*/ 2631864 w 3633527"/>
              <a:gd name="connsiteY0" fmla="*/ 0 h 1322614"/>
              <a:gd name="connsiteX1" fmla="*/ 3476846 w 3633527"/>
              <a:gd name="connsiteY1" fmla="*/ 111669 h 1322614"/>
              <a:gd name="connsiteX2" fmla="*/ 3633527 w 3633527"/>
              <a:gd name="connsiteY2" fmla="*/ 158345 h 1322614"/>
              <a:gd name="connsiteX3" fmla="*/ 3633527 w 3633527"/>
              <a:gd name="connsiteY3" fmla="*/ 1322614 h 1322614"/>
              <a:gd name="connsiteX4" fmla="*/ 0 w 3633527"/>
              <a:gd name="connsiteY4" fmla="*/ 1322614 h 1322614"/>
              <a:gd name="connsiteX5" fmla="*/ 75277 w 3633527"/>
              <a:gd name="connsiteY5" fmla="*/ 1225748 h 1322614"/>
              <a:gd name="connsiteX6" fmla="*/ 2631864 w 3633527"/>
              <a:gd name="connsiteY6" fmla="*/ 0 h 132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33527" h="1322614">
                <a:moveTo>
                  <a:pt x="2631864" y="0"/>
                </a:moveTo>
                <a:cubicBezTo>
                  <a:pt x="2923632" y="0"/>
                  <a:pt x="3206768" y="38771"/>
                  <a:pt x="3476846" y="111669"/>
                </a:cubicBezTo>
                <a:lnTo>
                  <a:pt x="3633527" y="158345"/>
                </a:lnTo>
                <a:lnTo>
                  <a:pt x="3633527" y="1322614"/>
                </a:lnTo>
                <a:lnTo>
                  <a:pt x="0" y="1322614"/>
                </a:lnTo>
                <a:lnTo>
                  <a:pt x="75277" y="1225748"/>
                </a:lnTo>
                <a:cubicBezTo>
                  <a:pt x="695229" y="474938"/>
                  <a:pt x="1610677" y="0"/>
                  <a:pt x="2631864" y="0"/>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38" name="Freeform 37">
            <a:extLst>
              <a:ext uri="{FF2B5EF4-FFF2-40B4-BE49-F238E27FC236}">
                <a16:creationId xmlns:a16="http://schemas.microsoft.com/office/drawing/2014/main" id="{2BC3D449-2458-DF95-57CB-257AAA78DECB}"/>
              </a:ext>
            </a:extLst>
          </p:cNvPr>
          <p:cNvSpPr/>
          <p:nvPr userDrawn="1"/>
        </p:nvSpPr>
        <p:spPr>
          <a:xfrm>
            <a:off x="9064380" y="5697619"/>
            <a:ext cx="3127621" cy="1160381"/>
          </a:xfrm>
          <a:custGeom>
            <a:avLst/>
            <a:gdLst>
              <a:gd name="connsiteX0" fmla="*/ 2494671 w 3127621"/>
              <a:gd name="connsiteY0" fmla="*/ 0 h 1160381"/>
              <a:gd name="connsiteX1" fmla="*/ 3009575 w 3127621"/>
              <a:gd name="connsiteY1" fmla="*/ 40869 h 1160381"/>
              <a:gd name="connsiteX2" fmla="*/ 3127621 w 3127621"/>
              <a:gd name="connsiteY2" fmla="*/ 62985 h 1160381"/>
              <a:gd name="connsiteX3" fmla="*/ 3127621 w 3127621"/>
              <a:gd name="connsiteY3" fmla="*/ 1160381 h 1160381"/>
              <a:gd name="connsiteX4" fmla="*/ 0 w 3127621"/>
              <a:gd name="connsiteY4" fmla="*/ 1160381 h 1160381"/>
              <a:gd name="connsiteX5" fmla="*/ 132745 w 3127621"/>
              <a:gd name="connsiteY5" fmla="*/ 1008980 h 1160381"/>
              <a:gd name="connsiteX6" fmla="*/ 2494671 w 3127621"/>
              <a:gd name="connsiteY6" fmla="*/ 0 h 11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7621" h="1160381">
                <a:moveTo>
                  <a:pt x="2494671" y="0"/>
                </a:moveTo>
                <a:cubicBezTo>
                  <a:pt x="2669732" y="0"/>
                  <a:pt x="2841685" y="13958"/>
                  <a:pt x="3009575" y="40869"/>
                </a:cubicBezTo>
                <a:lnTo>
                  <a:pt x="3127621" y="62985"/>
                </a:lnTo>
                <a:lnTo>
                  <a:pt x="3127621" y="1160381"/>
                </a:lnTo>
                <a:lnTo>
                  <a:pt x="0" y="1160381"/>
                </a:lnTo>
                <a:lnTo>
                  <a:pt x="132745" y="1008980"/>
                </a:lnTo>
                <a:cubicBezTo>
                  <a:pt x="742184" y="384700"/>
                  <a:pt x="1575603" y="0"/>
                  <a:pt x="2494671" y="0"/>
                </a:cubicBez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7" name="Subtitle 2">
            <a:extLst>
              <a:ext uri="{FF2B5EF4-FFF2-40B4-BE49-F238E27FC236}">
                <a16:creationId xmlns:a16="http://schemas.microsoft.com/office/drawing/2014/main" id="{F5340B09-0813-56CB-F328-65EB5A1E370A}"/>
              </a:ext>
            </a:extLst>
          </p:cNvPr>
          <p:cNvSpPr>
            <a:spLocks noGrp="1"/>
          </p:cNvSpPr>
          <p:nvPr>
            <p:ph type="subTitle" idx="12"/>
          </p:nvPr>
        </p:nvSpPr>
        <p:spPr>
          <a:xfrm>
            <a:off x="704428" y="298599"/>
            <a:ext cx="5955165" cy="702831"/>
          </a:xfrm>
          <a:prstGeom prst="rect">
            <a:avLst/>
          </a:prstGeom>
        </p:spPr>
        <p:txBody>
          <a:bodyPr>
            <a:normAutofit/>
          </a:bodyPr>
          <a:lstStyle>
            <a:lvl1pPr marL="0" indent="0" algn="l" defTabSz="457200" rtl="0" eaLnBrk="1" fontAlgn="base" hangingPunct="1">
              <a:spcBef>
                <a:spcPct val="20000"/>
              </a:spcBef>
              <a:spcAft>
                <a:spcPct val="0"/>
              </a:spcAft>
              <a:buFont typeface="Arial" charset="0"/>
              <a:buNone/>
              <a:defRPr lang="en-US" sz="3100" b="1" i="0" kern="1200" dirty="0">
                <a:solidFill>
                  <a:schemeClr val="accent1"/>
                </a:solidFill>
                <a:latin typeface="+mj-lt"/>
                <a:ea typeface="ヒラギノ角ゴ Pro W3" charset="0"/>
                <a:cs typeface="Calibri Light" panose="020F03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10" name="Straight Connector 9">
            <a:extLst>
              <a:ext uri="{FF2B5EF4-FFF2-40B4-BE49-F238E27FC236}">
                <a16:creationId xmlns:a16="http://schemas.microsoft.com/office/drawing/2014/main" id="{71D012CF-3830-EC81-7DF8-4D954136B394}"/>
              </a:ext>
            </a:extLst>
          </p:cNvPr>
          <p:cNvCxnSpPr/>
          <p:nvPr userDrawn="1"/>
        </p:nvCxnSpPr>
        <p:spPr>
          <a:xfrm>
            <a:off x="804132" y="34506"/>
            <a:ext cx="2932044" cy="0"/>
          </a:xfrm>
          <a:prstGeom prst="line">
            <a:avLst/>
          </a:prstGeom>
          <a:ln w="76200">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11" name="Slide Number Placeholder 5">
            <a:extLst>
              <a:ext uri="{FF2B5EF4-FFF2-40B4-BE49-F238E27FC236}">
                <a16:creationId xmlns:a16="http://schemas.microsoft.com/office/drawing/2014/main" id="{9076EA0F-F9A8-691D-DAC2-4DBEC3AA449D}"/>
              </a:ext>
            </a:extLst>
          </p:cNvPr>
          <p:cNvSpPr>
            <a:spLocks noGrp="1"/>
          </p:cNvSpPr>
          <p:nvPr>
            <p:ph type="sldNum" sz="quarter" idx="4"/>
          </p:nvPr>
        </p:nvSpPr>
        <p:spPr>
          <a:xfrm>
            <a:off x="8690292" y="6131760"/>
            <a:ext cx="2743200" cy="365125"/>
          </a:xfrm>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a:t>
            </a:fld>
            <a:endParaRPr lang="en-US"/>
          </a:p>
        </p:txBody>
      </p:sp>
    </p:spTree>
    <p:extLst>
      <p:ext uri="{BB962C8B-B14F-4D97-AF65-F5344CB8AC3E}">
        <p14:creationId xmlns:p14="http://schemas.microsoft.com/office/powerpoint/2010/main" val="3164710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Slide">
  <p:cSld name="1_Content Slide">
    <p:spTree>
      <p:nvGrpSpPr>
        <p:cNvPr id="1" name="Shape 21"/>
        <p:cNvGrpSpPr/>
        <p:nvPr/>
      </p:nvGrpSpPr>
      <p:grpSpPr>
        <a:xfrm>
          <a:off x="0" y="0"/>
          <a:ext cx="0" cy="0"/>
          <a:chOff x="0" y="0"/>
          <a:chExt cx="0" cy="0"/>
        </a:xfrm>
      </p:grpSpPr>
      <p:sp>
        <p:nvSpPr>
          <p:cNvPr id="22" name="Google Shape;22;p40"/>
          <p:cNvSpPr txBox="1">
            <a:spLocks noGrp="1"/>
          </p:cNvSpPr>
          <p:nvPr>
            <p:ph type="body" idx="1"/>
          </p:nvPr>
        </p:nvSpPr>
        <p:spPr>
          <a:xfrm>
            <a:off x="704428" y="1227048"/>
            <a:ext cx="11236267" cy="4052875"/>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rgbClr val="282B2E"/>
              </a:buClr>
              <a:buSzPts val="2600"/>
              <a:buFont typeface="Arial"/>
              <a:buChar char="•"/>
              <a:defRPr sz="2600" b="0" i="0" u="none" strike="noStrike" cap="none">
                <a:solidFill>
                  <a:srgbClr val="282B2E"/>
                </a:solidFill>
                <a:latin typeface="Libre Franklin Medium"/>
                <a:ea typeface="Libre Franklin Medium"/>
                <a:cs typeface="Libre Franklin Medium"/>
                <a:sym typeface="Libre Franklin Medium"/>
              </a:defRPr>
            </a:lvl1pPr>
            <a:lvl2pPr marL="914400" marR="0" lvl="1" indent="-381000" algn="l" rtl="0">
              <a:spcBef>
                <a:spcPts val="480"/>
              </a:spcBef>
              <a:spcAft>
                <a:spcPts val="0"/>
              </a:spcAft>
              <a:buClr>
                <a:srgbClr val="282B2E"/>
              </a:buClr>
              <a:buSzPts val="2400"/>
              <a:buFont typeface="Arial"/>
              <a:buChar char="–"/>
              <a:defRPr sz="2400" b="0" i="0" u="none" strike="noStrike" cap="none">
                <a:solidFill>
                  <a:srgbClr val="282B2E"/>
                </a:solidFill>
                <a:latin typeface="Libre Franklin"/>
                <a:ea typeface="Libre Franklin"/>
                <a:cs typeface="Libre Franklin"/>
                <a:sym typeface="Libre Franklin"/>
              </a:defRPr>
            </a:lvl2pPr>
            <a:lvl3pPr marL="1371600" marR="0" lvl="2" indent="-368300" algn="l" rtl="0">
              <a:spcBef>
                <a:spcPts val="440"/>
              </a:spcBef>
              <a:spcAft>
                <a:spcPts val="0"/>
              </a:spcAft>
              <a:buClr>
                <a:srgbClr val="282B2E"/>
              </a:buClr>
              <a:buSzPts val="2200"/>
              <a:buFont typeface="Arial"/>
              <a:buChar char="•"/>
              <a:defRPr sz="2200" b="0" i="0" u="none" strike="noStrike" cap="none">
                <a:solidFill>
                  <a:srgbClr val="282B2E"/>
                </a:solidFill>
                <a:latin typeface="Libre Franklin"/>
                <a:ea typeface="Libre Franklin"/>
                <a:cs typeface="Libre Franklin"/>
                <a:sym typeface="Libre Franklin"/>
              </a:defRPr>
            </a:lvl3pPr>
            <a:lvl4pPr marL="1828800" marR="0" lvl="3" indent="-355600" algn="l" rtl="0">
              <a:spcBef>
                <a:spcPts val="400"/>
              </a:spcBef>
              <a:spcAft>
                <a:spcPts val="0"/>
              </a:spcAft>
              <a:buClr>
                <a:srgbClr val="282B2E"/>
              </a:buClr>
              <a:buSzPts val="2000"/>
              <a:buFont typeface="Arial"/>
              <a:buChar char="–"/>
              <a:defRPr sz="2000" b="0" i="0" u="none" strike="noStrike" cap="none">
                <a:solidFill>
                  <a:srgbClr val="282B2E"/>
                </a:solidFill>
                <a:latin typeface="Libre Franklin"/>
                <a:ea typeface="Libre Franklin"/>
                <a:cs typeface="Libre Franklin"/>
                <a:sym typeface="Libre Franklin"/>
              </a:defRPr>
            </a:lvl4pPr>
            <a:lvl5pPr marL="2286000" marR="0" lvl="4" indent="-342900" algn="l" rtl="0">
              <a:spcBef>
                <a:spcPts val="360"/>
              </a:spcBef>
              <a:spcAft>
                <a:spcPts val="0"/>
              </a:spcAft>
              <a:buClr>
                <a:srgbClr val="282B2E"/>
              </a:buClr>
              <a:buSzPts val="1800"/>
              <a:buFont typeface="Arial"/>
              <a:buChar char="»"/>
              <a:defRPr sz="1800" b="0" i="0" u="none" strike="noStrike" cap="none">
                <a:solidFill>
                  <a:srgbClr val="282B2E"/>
                </a:solidFill>
                <a:latin typeface="Libre Franklin"/>
                <a:ea typeface="Libre Franklin"/>
                <a:cs typeface="Libre Franklin"/>
                <a:sym typeface="Libre Franklin"/>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a:ea typeface="Libre Franklin"/>
                <a:cs typeface="Libre Franklin"/>
                <a:sym typeface="Libre Franklin"/>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a:ea typeface="Libre Franklin"/>
                <a:cs typeface="Libre Franklin"/>
                <a:sym typeface="Libre Franklin"/>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a:ea typeface="Libre Franklin"/>
                <a:cs typeface="Libre Franklin"/>
                <a:sym typeface="Libre Franklin"/>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ibre Franklin"/>
                <a:ea typeface="Libre Franklin"/>
                <a:cs typeface="Libre Franklin"/>
                <a:sym typeface="Libre Franklin"/>
              </a:defRPr>
            </a:lvl9pPr>
          </a:lstStyle>
          <a:p>
            <a:endParaRPr/>
          </a:p>
        </p:txBody>
      </p:sp>
      <p:sp>
        <p:nvSpPr>
          <p:cNvPr id="23" name="Google Shape;23;p40"/>
          <p:cNvSpPr/>
          <p:nvPr/>
        </p:nvSpPr>
        <p:spPr>
          <a:xfrm>
            <a:off x="8558475" y="5535386"/>
            <a:ext cx="3633527" cy="1322614"/>
          </a:xfrm>
          <a:custGeom>
            <a:avLst/>
            <a:gdLst/>
            <a:ahLst/>
            <a:cxnLst/>
            <a:rect l="l" t="t" r="r" b="b"/>
            <a:pathLst>
              <a:path w="3633527" h="1322614" extrusionOk="0">
                <a:moveTo>
                  <a:pt x="2631864" y="0"/>
                </a:moveTo>
                <a:cubicBezTo>
                  <a:pt x="2923632" y="0"/>
                  <a:pt x="3206768" y="38771"/>
                  <a:pt x="3476846" y="111669"/>
                </a:cubicBezTo>
                <a:lnTo>
                  <a:pt x="3633527" y="158345"/>
                </a:lnTo>
                <a:lnTo>
                  <a:pt x="3633527" y="1322614"/>
                </a:lnTo>
                <a:lnTo>
                  <a:pt x="0" y="1322614"/>
                </a:lnTo>
                <a:lnTo>
                  <a:pt x="75277" y="1225748"/>
                </a:lnTo>
                <a:cubicBezTo>
                  <a:pt x="695229" y="474938"/>
                  <a:pt x="1610677" y="0"/>
                  <a:pt x="2631864" y="0"/>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Libre Franklin"/>
              <a:ea typeface="Libre Franklin"/>
              <a:cs typeface="Libre Franklin"/>
              <a:sym typeface="Libre Franklin"/>
            </a:endParaRPr>
          </a:p>
        </p:txBody>
      </p:sp>
      <p:sp>
        <p:nvSpPr>
          <p:cNvPr id="24" name="Google Shape;24;p40"/>
          <p:cNvSpPr/>
          <p:nvPr/>
        </p:nvSpPr>
        <p:spPr>
          <a:xfrm>
            <a:off x="9064380" y="5697619"/>
            <a:ext cx="3127621" cy="1160381"/>
          </a:xfrm>
          <a:custGeom>
            <a:avLst/>
            <a:gdLst/>
            <a:ahLst/>
            <a:cxnLst/>
            <a:rect l="l" t="t" r="r" b="b"/>
            <a:pathLst>
              <a:path w="3127621" h="1160381" extrusionOk="0">
                <a:moveTo>
                  <a:pt x="2494671" y="0"/>
                </a:moveTo>
                <a:cubicBezTo>
                  <a:pt x="2669732" y="0"/>
                  <a:pt x="2841685" y="13958"/>
                  <a:pt x="3009575" y="40869"/>
                </a:cubicBezTo>
                <a:lnTo>
                  <a:pt x="3127621" y="62985"/>
                </a:lnTo>
                <a:lnTo>
                  <a:pt x="3127621" y="1160381"/>
                </a:lnTo>
                <a:lnTo>
                  <a:pt x="0" y="1160381"/>
                </a:lnTo>
                <a:lnTo>
                  <a:pt x="132745" y="1008980"/>
                </a:lnTo>
                <a:cubicBezTo>
                  <a:pt x="742184" y="384700"/>
                  <a:pt x="1575603" y="0"/>
                  <a:pt x="2494671"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Libre Franklin"/>
              <a:ea typeface="Libre Franklin"/>
              <a:cs typeface="Libre Franklin"/>
              <a:sym typeface="Libre Franklin"/>
            </a:endParaRPr>
          </a:p>
        </p:txBody>
      </p:sp>
      <p:sp>
        <p:nvSpPr>
          <p:cNvPr id="25" name="Google Shape;25;p40"/>
          <p:cNvSpPr txBox="1">
            <a:spLocks noGrp="1"/>
          </p:cNvSpPr>
          <p:nvPr>
            <p:ph type="subTitle" idx="2"/>
          </p:nvPr>
        </p:nvSpPr>
        <p:spPr>
          <a:xfrm>
            <a:off x="704428" y="298599"/>
            <a:ext cx="5955165" cy="702831"/>
          </a:xfrm>
          <a:prstGeom prst="rect">
            <a:avLst/>
          </a:prstGeom>
          <a:noFill/>
          <a:ln>
            <a:noFill/>
          </a:ln>
        </p:spPr>
        <p:txBody>
          <a:bodyPr spcFirstLastPara="1" wrap="square" lIns="91425" tIns="45700" rIns="91425" bIns="45700" anchor="t" anchorCtr="0">
            <a:normAutofit/>
          </a:bodyPr>
          <a:lstStyle>
            <a:lvl1pPr marR="0" lvl="0" algn="l" rtl="0">
              <a:spcBef>
                <a:spcPts val="620"/>
              </a:spcBef>
              <a:spcAft>
                <a:spcPts val="0"/>
              </a:spcAft>
              <a:buClr>
                <a:schemeClr val="accent1"/>
              </a:buClr>
              <a:buSzPts val="3100"/>
              <a:buFont typeface="Arial"/>
              <a:buNone/>
              <a:defRPr sz="3100" b="1" i="0" u="none" strike="noStrike" cap="none">
                <a:solidFill>
                  <a:schemeClr val="accent1"/>
                </a:solidFill>
                <a:latin typeface="Libre Franklin Medium"/>
                <a:ea typeface="Libre Franklin Medium"/>
                <a:cs typeface="Libre Franklin Medium"/>
                <a:sym typeface="Libre Franklin Medium"/>
              </a:defRPr>
            </a:lvl1pPr>
            <a:lvl2pPr marR="0" lvl="1" algn="ctr" rtl="0">
              <a:spcBef>
                <a:spcPts val="480"/>
              </a:spcBef>
              <a:spcAft>
                <a:spcPts val="0"/>
              </a:spcAft>
              <a:buClr>
                <a:srgbClr val="888888"/>
              </a:buClr>
              <a:buSzPts val="2400"/>
              <a:buFont typeface="Arial"/>
              <a:buNone/>
              <a:defRPr sz="2400" b="0" i="0" u="none" strike="noStrike" cap="none">
                <a:solidFill>
                  <a:srgbClr val="888888"/>
                </a:solidFill>
                <a:latin typeface="Libre Franklin"/>
                <a:ea typeface="Libre Franklin"/>
                <a:cs typeface="Libre Franklin"/>
                <a:sym typeface="Libre Franklin"/>
              </a:defRPr>
            </a:lvl2pPr>
            <a:lvl3pPr marR="0" lvl="2" algn="ctr" rtl="0">
              <a:spcBef>
                <a:spcPts val="440"/>
              </a:spcBef>
              <a:spcAft>
                <a:spcPts val="0"/>
              </a:spcAft>
              <a:buClr>
                <a:srgbClr val="888888"/>
              </a:buClr>
              <a:buSzPts val="2200"/>
              <a:buFont typeface="Arial"/>
              <a:buNone/>
              <a:defRPr sz="2200" b="0" i="0" u="none" strike="noStrike" cap="none">
                <a:solidFill>
                  <a:srgbClr val="888888"/>
                </a:solidFill>
                <a:latin typeface="Libre Franklin"/>
                <a:ea typeface="Libre Franklin"/>
                <a:cs typeface="Libre Franklin"/>
                <a:sym typeface="Libre Franklin"/>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Libre Franklin"/>
                <a:ea typeface="Libre Franklin"/>
                <a:cs typeface="Libre Franklin"/>
                <a:sym typeface="Libre Franklin"/>
              </a:defRPr>
            </a:lvl4pPr>
            <a:lvl5pPr marR="0" lvl="4" algn="ctr" rtl="0">
              <a:spcBef>
                <a:spcPts val="360"/>
              </a:spcBef>
              <a:spcAft>
                <a:spcPts val="0"/>
              </a:spcAft>
              <a:buClr>
                <a:srgbClr val="888888"/>
              </a:buClr>
              <a:buSzPts val="1800"/>
              <a:buFont typeface="Arial"/>
              <a:buNone/>
              <a:defRPr sz="1800" b="0" i="0" u="none" strike="noStrike" cap="none">
                <a:solidFill>
                  <a:srgbClr val="888888"/>
                </a:solidFill>
                <a:latin typeface="Libre Franklin"/>
                <a:ea typeface="Libre Franklin"/>
                <a:cs typeface="Libre Franklin"/>
                <a:sym typeface="Libre Franklin"/>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Libre Franklin"/>
                <a:ea typeface="Libre Franklin"/>
                <a:cs typeface="Libre Franklin"/>
                <a:sym typeface="Libre Franklin"/>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Libre Franklin"/>
                <a:ea typeface="Libre Franklin"/>
                <a:cs typeface="Libre Franklin"/>
                <a:sym typeface="Libre Franklin"/>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Libre Franklin"/>
                <a:ea typeface="Libre Franklin"/>
                <a:cs typeface="Libre Franklin"/>
                <a:sym typeface="Libre Franklin"/>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Libre Franklin"/>
                <a:ea typeface="Libre Franklin"/>
                <a:cs typeface="Libre Franklin"/>
                <a:sym typeface="Libre Franklin"/>
              </a:defRPr>
            </a:lvl9pPr>
          </a:lstStyle>
          <a:p>
            <a:endParaRPr/>
          </a:p>
        </p:txBody>
      </p:sp>
      <p:cxnSp>
        <p:nvCxnSpPr>
          <p:cNvPr id="26" name="Google Shape;26;p40"/>
          <p:cNvCxnSpPr/>
          <p:nvPr/>
        </p:nvCxnSpPr>
        <p:spPr>
          <a:xfrm>
            <a:off x="804132" y="34506"/>
            <a:ext cx="2932044" cy="0"/>
          </a:xfrm>
          <a:prstGeom prst="straightConnector1">
            <a:avLst/>
          </a:prstGeom>
          <a:noFill/>
          <a:ln w="76200" cap="flat" cmpd="sng">
            <a:solidFill>
              <a:schemeClr val="accent2"/>
            </a:solidFill>
            <a:prstDash val="solid"/>
            <a:round/>
            <a:headEnd type="none" w="sm" len="sm"/>
            <a:tailEnd type="none" w="sm" len="sm"/>
          </a:ln>
        </p:spPr>
      </p:cxnSp>
      <p:sp>
        <p:nvSpPr>
          <p:cNvPr id="27" name="Google Shape;27;p40"/>
          <p:cNvSpPr txBox="1">
            <a:spLocks noGrp="1"/>
          </p:cNvSpPr>
          <p:nvPr>
            <p:ph type="sldNum" idx="12"/>
          </p:nvPr>
        </p:nvSpPr>
        <p:spPr>
          <a:xfrm>
            <a:off x="8690292" y="613176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400" b="0" i="0" u="none" strike="noStrike" cap="none">
                <a:solidFill>
                  <a:schemeClr val="accent1"/>
                </a:solidFill>
                <a:latin typeface="Libre Franklin"/>
                <a:ea typeface="Libre Franklin"/>
                <a:cs typeface="Libre Franklin"/>
                <a:sym typeface="Libre Franklin"/>
              </a:defRPr>
            </a:lvl1pPr>
            <a:lvl2pPr marL="0" lvl="1" indent="0" algn="r">
              <a:spcBef>
                <a:spcPts val="0"/>
              </a:spcBef>
              <a:buNone/>
              <a:defRPr sz="1400" b="0" i="0" u="none" strike="noStrike" cap="none">
                <a:solidFill>
                  <a:schemeClr val="accent1"/>
                </a:solidFill>
                <a:latin typeface="Libre Franklin"/>
                <a:ea typeface="Libre Franklin"/>
                <a:cs typeface="Libre Franklin"/>
                <a:sym typeface="Libre Franklin"/>
              </a:defRPr>
            </a:lvl2pPr>
            <a:lvl3pPr marL="0" lvl="2" indent="0" algn="r">
              <a:spcBef>
                <a:spcPts val="0"/>
              </a:spcBef>
              <a:buNone/>
              <a:defRPr sz="1400" b="0" i="0" u="none" strike="noStrike" cap="none">
                <a:solidFill>
                  <a:schemeClr val="accent1"/>
                </a:solidFill>
                <a:latin typeface="Libre Franklin"/>
                <a:ea typeface="Libre Franklin"/>
                <a:cs typeface="Libre Franklin"/>
                <a:sym typeface="Libre Franklin"/>
              </a:defRPr>
            </a:lvl3pPr>
            <a:lvl4pPr marL="0" lvl="3" indent="0" algn="r">
              <a:spcBef>
                <a:spcPts val="0"/>
              </a:spcBef>
              <a:buNone/>
              <a:defRPr sz="1400" b="0" i="0" u="none" strike="noStrike" cap="none">
                <a:solidFill>
                  <a:schemeClr val="accent1"/>
                </a:solidFill>
                <a:latin typeface="Libre Franklin"/>
                <a:ea typeface="Libre Franklin"/>
                <a:cs typeface="Libre Franklin"/>
                <a:sym typeface="Libre Franklin"/>
              </a:defRPr>
            </a:lvl4pPr>
            <a:lvl5pPr marL="0" lvl="4" indent="0" algn="r">
              <a:spcBef>
                <a:spcPts val="0"/>
              </a:spcBef>
              <a:buNone/>
              <a:defRPr sz="1400" b="0" i="0" u="none" strike="noStrike" cap="none">
                <a:solidFill>
                  <a:schemeClr val="accent1"/>
                </a:solidFill>
                <a:latin typeface="Libre Franklin"/>
                <a:ea typeface="Libre Franklin"/>
                <a:cs typeface="Libre Franklin"/>
                <a:sym typeface="Libre Franklin"/>
              </a:defRPr>
            </a:lvl5pPr>
            <a:lvl6pPr marL="0" lvl="5" indent="0" algn="r">
              <a:spcBef>
                <a:spcPts val="0"/>
              </a:spcBef>
              <a:buNone/>
              <a:defRPr sz="1400" b="0" i="0" u="none" strike="noStrike" cap="none">
                <a:solidFill>
                  <a:schemeClr val="accent1"/>
                </a:solidFill>
                <a:latin typeface="Libre Franklin"/>
                <a:ea typeface="Libre Franklin"/>
                <a:cs typeface="Libre Franklin"/>
                <a:sym typeface="Libre Franklin"/>
              </a:defRPr>
            </a:lvl6pPr>
            <a:lvl7pPr marL="0" lvl="6" indent="0" algn="r">
              <a:spcBef>
                <a:spcPts val="0"/>
              </a:spcBef>
              <a:buNone/>
              <a:defRPr sz="1400" b="0" i="0" u="none" strike="noStrike" cap="none">
                <a:solidFill>
                  <a:schemeClr val="accent1"/>
                </a:solidFill>
                <a:latin typeface="Libre Franklin"/>
                <a:ea typeface="Libre Franklin"/>
                <a:cs typeface="Libre Franklin"/>
                <a:sym typeface="Libre Franklin"/>
              </a:defRPr>
            </a:lvl7pPr>
            <a:lvl8pPr marL="0" lvl="7" indent="0" algn="r">
              <a:spcBef>
                <a:spcPts val="0"/>
              </a:spcBef>
              <a:buNone/>
              <a:defRPr sz="1400" b="0" i="0" u="none" strike="noStrike" cap="none">
                <a:solidFill>
                  <a:schemeClr val="accent1"/>
                </a:solidFill>
                <a:latin typeface="Libre Franklin"/>
                <a:ea typeface="Libre Franklin"/>
                <a:cs typeface="Libre Franklin"/>
                <a:sym typeface="Libre Franklin"/>
              </a:defRPr>
            </a:lvl8pPr>
            <a:lvl9pPr marL="0" lvl="8" indent="0" algn="r">
              <a:spcBef>
                <a:spcPts val="0"/>
              </a:spcBef>
              <a:buNone/>
              <a:defRPr sz="1400" b="0" i="0" u="none" strike="noStrike" cap="none">
                <a:solidFill>
                  <a:schemeClr val="accent1"/>
                </a:solidFill>
                <a:latin typeface="Libre Franklin"/>
                <a:ea typeface="Libre Franklin"/>
                <a:cs typeface="Libre Franklin"/>
                <a:sym typeface="Libre Franklin"/>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891029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White BG_Content">
    <p:spTree>
      <p:nvGrpSpPr>
        <p:cNvPr id="1" name=""/>
        <p:cNvGrpSpPr/>
        <p:nvPr/>
      </p:nvGrpSpPr>
      <p:grpSpPr>
        <a:xfrm>
          <a:off x="0" y="0"/>
          <a:ext cx="0" cy="0"/>
          <a:chOff x="0" y="0"/>
          <a:chExt cx="0" cy="0"/>
        </a:xfrm>
      </p:grpSpPr>
      <p:sp>
        <p:nvSpPr>
          <p:cNvPr id="8" name="Content Placeholder 2"/>
          <p:cNvSpPr>
            <a:spLocks noGrp="1"/>
          </p:cNvSpPr>
          <p:nvPr>
            <p:ph idx="1"/>
          </p:nvPr>
        </p:nvSpPr>
        <p:spPr>
          <a:xfrm>
            <a:off x="609600" y="1267395"/>
            <a:ext cx="10972800" cy="4525963"/>
          </a:xfrm>
        </p:spPr>
        <p:txBody>
          <a:bodyPr/>
          <a:lstStyle>
            <a:lvl1pPr>
              <a:defRPr b="1">
                <a:solidFill>
                  <a:srgbClr val="073165"/>
                </a:solidFill>
              </a:defRPr>
            </a:lvl1pPr>
            <a:lvl2pPr>
              <a:defRPr>
                <a:solidFill>
                  <a:srgbClr val="073165"/>
                </a:solidFill>
              </a:defRPr>
            </a:lvl2pPr>
            <a:lvl3pPr>
              <a:defRPr>
                <a:solidFill>
                  <a:srgbClr val="073165"/>
                </a:solidFill>
              </a:defRPr>
            </a:lvl3pPr>
            <a:lvl4pPr>
              <a:defRPr>
                <a:solidFill>
                  <a:srgbClr val="073165"/>
                </a:solidFill>
              </a:defRPr>
            </a:lvl4pPr>
            <a:lvl5pPr>
              <a:defRPr>
                <a:solidFill>
                  <a:srgbClr val="07316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3"/>
          <p:cNvSpPr>
            <a:spLocks noGrp="1"/>
          </p:cNvSpPr>
          <p:nvPr>
            <p:ph type="title" hasCustomPrompt="1"/>
          </p:nvPr>
        </p:nvSpPr>
        <p:spPr>
          <a:xfrm>
            <a:off x="487680" y="91440"/>
            <a:ext cx="10972800" cy="566928"/>
          </a:xfrm>
          <a:prstGeom prst="rect">
            <a:avLst/>
          </a:prstGeom>
        </p:spPr>
        <p:txBody>
          <a:bodyPr anchor="ctr">
            <a:noAutofit/>
          </a:bodyPr>
          <a:lstStyle>
            <a:lvl1pPr algn="l">
              <a:defRPr sz="3200" b="1" baseline="0">
                <a:solidFill>
                  <a:srgbClr val="00437D"/>
                </a:solidFill>
              </a:defRPr>
            </a:lvl1pPr>
          </a:lstStyle>
          <a:p>
            <a:r>
              <a:rPr lang="en-US" dirty="0"/>
              <a:t>Click to add title</a:t>
            </a:r>
          </a:p>
        </p:txBody>
      </p:sp>
      <p:cxnSp>
        <p:nvCxnSpPr>
          <p:cNvPr id="15" name="Straight Connector 14"/>
          <p:cNvCxnSpPr/>
          <p:nvPr userDrawn="1"/>
        </p:nvCxnSpPr>
        <p:spPr>
          <a:xfrm>
            <a:off x="1" y="726440"/>
            <a:ext cx="3189515" cy="0"/>
          </a:xfrm>
          <a:prstGeom prst="line">
            <a:avLst/>
          </a:prstGeom>
          <a:ln w="9525">
            <a:solidFill>
              <a:srgbClr val="029347"/>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V="1">
            <a:off x="4" y="6542070"/>
            <a:ext cx="649393" cy="1"/>
          </a:xfrm>
          <a:prstGeom prst="line">
            <a:avLst/>
          </a:prstGeom>
          <a:ln w="12700" cmpd="sng">
            <a:solidFill>
              <a:srgbClr val="029347"/>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userDrawn="1"/>
        </p:nvSpPr>
        <p:spPr>
          <a:xfrm>
            <a:off x="649395" y="6497343"/>
            <a:ext cx="353060" cy="230832"/>
          </a:xfrm>
          <a:prstGeom prst="rect">
            <a:avLst/>
          </a:prstGeom>
          <a:noFill/>
        </p:spPr>
        <p:txBody>
          <a:bodyPr wrap="square" lIns="0" tIns="0" rIns="0" bIns="0" rtlCol="0">
            <a:noAutofit/>
          </a:bodyPr>
          <a:lstStyle/>
          <a:p>
            <a:pPr algn="ctr">
              <a:defRPr/>
            </a:pPr>
            <a:fld id="{052F19B7-D418-4022-ADCB-81F2774CAD6C}" type="slidenum">
              <a:rPr lang="en-US" sz="900">
                <a:solidFill>
                  <a:srgbClr val="00446A"/>
                </a:solidFill>
              </a:rPr>
              <a:pPr algn="ctr">
                <a:defRPr/>
              </a:pPr>
              <a:t>‹#›</a:t>
            </a:fld>
            <a:endParaRPr lang="en-US" sz="900" dirty="0">
              <a:solidFill>
                <a:srgbClr val="00446A"/>
              </a:solidFill>
            </a:endParaRPr>
          </a:p>
        </p:txBody>
      </p:sp>
      <p:cxnSp>
        <p:nvCxnSpPr>
          <p:cNvPr id="20" name="Straight Connector 19"/>
          <p:cNvCxnSpPr/>
          <p:nvPr userDrawn="1"/>
        </p:nvCxnSpPr>
        <p:spPr>
          <a:xfrm>
            <a:off x="1002455" y="6542065"/>
            <a:ext cx="10458025" cy="0"/>
          </a:xfrm>
          <a:prstGeom prst="line">
            <a:avLst/>
          </a:prstGeom>
          <a:ln w="12700" cmpd="sng">
            <a:solidFill>
              <a:srgbClr val="029347"/>
            </a:solidFill>
          </a:ln>
          <a:effectLst/>
        </p:spPr>
        <p:style>
          <a:lnRef idx="2">
            <a:schemeClr val="accent1"/>
          </a:lnRef>
          <a:fillRef idx="0">
            <a:schemeClr val="accent1"/>
          </a:fillRef>
          <a:effectRef idx="1">
            <a:schemeClr val="accent1"/>
          </a:effectRef>
          <a:fontRef idx="minor">
            <a:schemeClr val="tx1"/>
          </a:fontRef>
        </p:style>
      </p:cxn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605550" y="6313465"/>
            <a:ext cx="457200" cy="457200"/>
          </a:xfrm>
          <a:prstGeom prst="rect">
            <a:avLst/>
          </a:prstGeom>
        </p:spPr>
      </p:pic>
    </p:spTree>
    <p:extLst>
      <p:ext uri="{BB962C8B-B14F-4D97-AF65-F5344CB8AC3E}">
        <p14:creationId xmlns:p14="http://schemas.microsoft.com/office/powerpoint/2010/main" val="143364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2A29BFF-46FF-D74D-9FA6-D1EF57280557}"/>
              </a:ext>
            </a:extLst>
          </p:cNvPr>
          <p:cNvSpPr>
            <a:spLocks noGrp="1"/>
          </p:cNvSpPr>
          <p:nvPr>
            <p:ph type="sldNum" sz="quarter" idx="12"/>
          </p:nvPr>
        </p:nvSpPr>
        <p:spPr/>
        <p:txBody>
          <a:bodyPr/>
          <a:lstStyle/>
          <a:p>
            <a:fld id="{9BB3C151-F185-E047-AF09-2304AEED9922}" type="slidenum">
              <a:rPr lang="en-US" smtClean="0"/>
              <a:t>‹#›</a:t>
            </a:fld>
            <a:endParaRPr lang="en-US"/>
          </a:p>
        </p:txBody>
      </p:sp>
      <p:sp>
        <p:nvSpPr>
          <p:cNvPr id="8" name="Text Placeholder 2">
            <a:extLst>
              <a:ext uri="{FF2B5EF4-FFF2-40B4-BE49-F238E27FC236}">
                <a16:creationId xmlns:a16="http://schemas.microsoft.com/office/drawing/2014/main" id="{43687F18-F809-F24F-A919-F731C3A2DC2F}"/>
              </a:ext>
            </a:extLst>
          </p:cNvPr>
          <p:cNvSpPr txBox="1">
            <a:spLocks/>
          </p:cNvSpPr>
          <p:nvPr/>
        </p:nvSpPr>
        <p:spPr bwMode="auto">
          <a:xfrm>
            <a:off x="2" y="0"/>
            <a:ext cx="12199383" cy="1053036"/>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1" name="Picture 10" descr="eta-header-as-logo.png">
            <a:extLst>
              <a:ext uri="{FF2B5EF4-FFF2-40B4-BE49-F238E27FC236}">
                <a16:creationId xmlns:a16="http://schemas.microsoft.com/office/drawing/2014/main" id="{34B38390-A3FE-F046-B5D7-DA25DEB8D0B3}"/>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6452" y="6303284"/>
            <a:ext cx="1956379" cy="410559"/>
          </a:xfrm>
          <a:prstGeom prst="rect">
            <a:avLst/>
          </a:prstGeom>
        </p:spPr>
      </p:pic>
      <p:sp>
        <p:nvSpPr>
          <p:cNvPr id="13" name="Title 12">
            <a:extLst>
              <a:ext uri="{FF2B5EF4-FFF2-40B4-BE49-F238E27FC236}">
                <a16:creationId xmlns:a16="http://schemas.microsoft.com/office/drawing/2014/main" id="{29CF3B28-C6B5-384B-9D03-93C468665355}"/>
              </a:ext>
            </a:extLst>
          </p:cNvPr>
          <p:cNvSpPr>
            <a:spLocks noGrp="1"/>
          </p:cNvSpPr>
          <p:nvPr>
            <p:ph type="title"/>
          </p:nvPr>
        </p:nvSpPr>
        <p:spPr>
          <a:xfrm>
            <a:off x="538089" y="2884518"/>
            <a:ext cx="10972800" cy="553998"/>
          </a:xfrm>
        </p:spPr>
        <p:txBody>
          <a:bodyPr/>
          <a:lstStyle>
            <a:lvl1pPr algn="ctr">
              <a:defRPr sz="3000">
                <a:solidFill>
                  <a:srgbClr val="08306A"/>
                </a:solidFill>
              </a:defRPr>
            </a:lvl1pPr>
          </a:lstStyle>
          <a:p>
            <a:r>
              <a:rPr lang="en-US"/>
              <a:t>Click to edit Master title style</a:t>
            </a:r>
            <a:endParaRPr lang="en-US" dirty="0"/>
          </a:p>
        </p:txBody>
      </p:sp>
      <p:pic>
        <p:nvPicPr>
          <p:cNvPr id="14" name="Picture 13" descr="A picture containing drawing&#10;&#10;Description automatically generated">
            <a:extLst>
              <a:ext uri="{FF2B5EF4-FFF2-40B4-BE49-F238E27FC236}">
                <a16:creationId xmlns:a16="http://schemas.microsoft.com/office/drawing/2014/main" id="{2DFCAEC9-A7D9-CF4F-AAE3-56FEBF10E8C0}"/>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b="14213"/>
          <a:stretch/>
        </p:blipFill>
        <p:spPr>
          <a:xfrm>
            <a:off x="245340" y="228600"/>
            <a:ext cx="2052851" cy="640080"/>
          </a:xfrm>
          <a:prstGeom prst="rect">
            <a:avLst/>
          </a:prstGeom>
        </p:spPr>
      </p:pic>
      <p:sp>
        <p:nvSpPr>
          <p:cNvPr id="15" name="TextBox 14">
            <a:extLst>
              <a:ext uri="{FF2B5EF4-FFF2-40B4-BE49-F238E27FC236}">
                <a16:creationId xmlns:a16="http://schemas.microsoft.com/office/drawing/2014/main" id="{7589C3D5-2ACE-9D4D-8AEC-B06112F64EFE}"/>
              </a:ext>
            </a:extLst>
          </p:cNvPr>
          <p:cNvSpPr txBox="1"/>
          <p:nvPr/>
        </p:nvSpPr>
        <p:spPr>
          <a:xfrm>
            <a:off x="2543529" y="235529"/>
            <a:ext cx="7721600" cy="492443"/>
          </a:xfrm>
          <a:prstGeom prst="rect">
            <a:avLst/>
          </a:prstGeom>
          <a:noFill/>
        </p:spPr>
        <p:txBody>
          <a:bodyPr wrap="square" rtlCol="0">
            <a:spAutoFit/>
          </a:bodyPr>
          <a:lstStyle/>
          <a:p>
            <a:r>
              <a:rPr lang="en-US" sz="2600" cap="all" baseline="0" dirty="0">
                <a:solidFill>
                  <a:schemeClr val="bg1"/>
                </a:solidFill>
                <a:latin typeface="+mj-lt"/>
              </a:rPr>
              <a:t>Electricity Markets &amp; Policy</a:t>
            </a:r>
          </a:p>
        </p:txBody>
      </p:sp>
      <p:sp>
        <p:nvSpPr>
          <p:cNvPr id="9" name="Text Placeholder 2">
            <a:extLst>
              <a:ext uri="{FF2B5EF4-FFF2-40B4-BE49-F238E27FC236}">
                <a16:creationId xmlns:a16="http://schemas.microsoft.com/office/drawing/2014/main" id="{6CB5D2D7-3CEB-6047-8075-B1507B5FA4E0}"/>
              </a:ext>
            </a:extLst>
          </p:cNvPr>
          <p:cNvSpPr txBox="1">
            <a:spLocks/>
          </p:cNvSpPr>
          <p:nvPr userDrawn="1"/>
        </p:nvSpPr>
        <p:spPr bwMode="auto">
          <a:xfrm>
            <a:off x="2" y="0"/>
            <a:ext cx="12199383" cy="1053036"/>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7" name="Picture 16" descr="A picture containing drawing&#10;&#10;Description automatically generated">
            <a:extLst>
              <a:ext uri="{FF2B5EF4-FFF2-40B4-BE49-F238E27FC236}">
                <a16:creationId xmlns:a16="http://schemas.microsoft.com/office/drawing/2014/main" id="{BA54E121-70B2-7548-B13D-D95B085FA02A}"/>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b="14213"/>
          <a:stretch/>
        </p:blipFill>
        <p:spPr>
          <a:xfrm>
            <a:off x="90018" y="304800"/>
            <a:ext cx="1628072" cy="676845"/>
          </a:xfrm>
          <a:prstGeom prst="rect">
            <a:avLst/>
          </a:prstGeom>
        </p:spPr>
      </p:pic>
      <p:sp>
        <p:nvSpPr>
          <p:cNvPr id="20" name="TextBox 19">
            <a:extLst>
              <a:ext uri="{FF2B5EF4-FFF2-40B4-BE49-F238E27FC236}">
                <a16:creationId xmlns:a16="http://schemas.microsoft.com/office/drawing/2014/main" id="{B9F9FE3C-AB52-BF41-B17F-8E649730CACF}"/>
              </a:ext>
            </a:extLst>
          </p:cNvPr>
          <p:cNvSpPr txBox="1"/>
          <p:nvPr userDrawn="1"/>
        </p:nvSpPr>
        <p:spPr>
          <a:xfrm>
            <a:off x="609272" y="304800"/>
            <a:ext cx="10973123" cy="584775"/>
          </a:xfrm>
          <a:prstGeom prst="rect">
            <a:avLst/>
          </a:prstGeom>
          <a:noFill/>
        </p:spPr>
        <p:txBody>
          <a:bodyPr wrap="square" rtlCol="0">
            <a:spAutoFit/>
          </a:bodyPr>
          <a:lstStyle/>
          <a:p>
            <a:pPr algn="ctr"/>
            <a:r>
              <a:rPr lang="en-US" sz="3200" b="1" cap="all" baseline="0" dirty="0">
                <a:solidFill>
                  <a:schemeClr val="bg1"/>
                </a:solidFill>
                <a:latin typeface="+mj-lt"/>
              </a:rPr>
              <a:t>ENERGY Markets &amp; Policy</a:t>
            </a:r>
          </a:p>
        </p:txBody>
      </p:sp>
      <p:sp>
        <p:nvSpPr>
          <p:cNvPr id="19" name="TextBox 18">
            <a:extLst>
              <a:ext uri="{FF2B5EF4-FFF2-40B4-BE49-F238E27FC236}">
                <a16:creationId xmlns:a16="http://schemas.microsoft.com/office/drawing/2014/main" id="{B663885A-6BBB-5F4F-872C-9976D00882DF}"/>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79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Blank with 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72A29BFF-46FF-D74D-9FA6-D1EF57280557}"/>
              </a:ext>
            </a:extLst>
          </p:cNvPr>
          <p:cNvSpPr>
            <a:spLocks noGrp="1"/>
          </p:cNvSpPr>
          <p:nvPr>
            <p:ph type="sldNum" sz="quarter" idx="12"/>
          </p:nvPr>
        </p:nvSpPr>
        <p:spPr/>
        <p:txBody>
          <a:bodyPr/>
          <a:lstStyle/>
          <a:p>
            <a:fld id="{9BB3C151-F185-E047-AF09-2304AEED9922}" type="slidenum">
              <a:rPr lang="en-US" smtClean="0"/>
              <a:t>‹#›</a:t>
            </a:fld>
            <a:endParaRPr lang="en-US"/>
          </a:p>
        </p:txBody>
      </p:sp>
      <p:sp>
        <p:nvSpPr>
          <p:cNvPr id="8" name="Text Placeholder 2">
            <a:extLst>
              <a:ext uri="{FF2B5EF4-FFF2-40B4-BE49-F238E27FC236}">
                <a16:creationId xmlns:a16="http://schemas.microsoft.com/office/drawing/2014/main" id="{43687F18-F809-F24F-A919-F731C3A2DC2F}"/>
              </a:ext>
            </a:extLst>
          </p:cNvPr>
          <p:cNvSpPr txBox="1">
            <a:spLocks/>
          </p:cNvSpPr>
          <p:nvPr/>
        </p:nvSpPr>
        <p:spPr bwMode="auto">
          <a:xfrm>
            <a:off x="2" y="0"/>
            <a:ext cx="12199383" cy="1053036"/>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1" name="Picture 10" descr="eta-header-as-logo.png">
            <a:extLst>
              <a:ext uri="{FF2B5EF4-FFF2-40B4-BE49-F238E27FC236}">
                <a16:creationId xmlns:a16="http://schemas.microsoft.com/office/drawing/2014/main" id="{34B38390-A3FE-F046-B5D7-DA25DEB8D0B3}"/>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66452" y="6303284"/>
            <a:ext cx="1956379" cy="410559"/>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7E106CCE-5CAA-BE47-A95B-6443E1F23577}"/>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b="14213"/>
          <a:stretch/>
        </p:blipFill>
        <p:spPr>
          <a:xfrm>
            <a:off x="245340" y="228600"/>
            <a:ext cx="2052851" cy="640080"/>
          </a:xfrm>
          <a:prstGeom prst="rect">
            <a:avLst/>
          </a:prstGeom>
        </p:spPr>
      </p:pic>
      <p:sp>
        <p:nvSpPr>
          <p:cNvPr id="14" name="TextBox 13">
            <a:extLst>
              <a:ext uri="{FF2B5EF4-FFF2-40B4-BE49-F238E27FC236}">
                <a16:creationId xmlns:a16="http://schemas.microsoft.com/office/drawing/2014/main" id="{DB8425BC-64D1-6740-AC19-E1A77775B90E}"/>
              </a:ext>
            </a:extLst>
          </p:cNvPr>
          <p:cNvSpPr txBox="1"/>
          <p:nvPr/>
        </p:nvSpPr>
        <p:spPr>
          <a:xfrm>
            <a:off x="2543529" y="235529"/>
            <a:ext cx="7721600" cy="492443"/>
          </a:xfrm>
          <a:prstGeom prst="rect">
            <a:avLst/>
          </a:prstGeom>
          <a:noFill/>
        </p:spPr>
        <p:txBody>
          <a:bodyPr wrap="square" rtlCol="0">
            <a:spAutoFit/>
          </a:bodyPr>
          <a:lstStyle/>
          <a:p>
            <a:r>
              <a:rPr lang="en-US" sz="2600" cap="all" baseline="0" dirty="0">
                <a:solidFill>
                  <a:schemeClr val="bg1"/>
                </a:solidFill>
                <a:latin typeface="+mj-lt"/>
              </a:rPr>
              <a:t>Electricity Markets &amp; Policy</a:t>
            </a:r>
          </a:p>
        </p:txBody>
      </p:sp>
      <p:sp>
        <p:nvSpPr>
          <p:cNvPr id="9" name="Text Placeholder 2">
            <a:extLst>
              <a:ext uri="{FF2B5EF4-FFF2-40B4-BE49-F238E27FC236}">
                <a16:creationId xmlns:a16="http://schemas.microsoft.com/office/drawing/2014/main" id="{7019D7C0-1D2A-3A4C-A93B-4E24B1DF6C5E}"/>
              </a:ext>
            </a:extLst>
          </p:cNvPr>
          <p:cNvSpPr txBox="1">
            <a:spLocks/>
          </p:cNvSpPr>
          <p:nvPr userDrawn="1"/>
        </p:nvSpPr>
        <p:spPr bwMode="auto">
          <a:xfrm>
            <a:off x="2" y="0"/>
            <a:ext cx="12199383" cy="1053036"/>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pic>
        <p:nvPicPr>
          <p:cNvPr id="16" name="Picture 15" descr="A picture containing drawing&#10;&#10;Description automatically generated">
            <a:extLst>
              <a:ext uri="{FF2B5EF4-FFF2-40B4-BE49-F238E27FC236}">
                <a16:creationId xmlns:a16="http://schemas.microsoft.com/office/drawing/2014/main" id="{61D8F936-7862-0043-9654-E19887B649DA}"/>
              </a:ext>
            </a:extLst>
          </p:cNvPr>
          <p:cNvPicPr>
            <a:picLocks noChangeAspect="1"/>
          </p:cNvPicPr>
          <p:nvPr userDrawn="1"/>
        </p:nvPicPr>
        <p:blipFill rotWithShape="1">
          <a:blip r:embed="rId4" cstate="print">
            <a:extLst>
              <a:ext uri="{28A0092B-C50C-407E-A947-70E740481C1C}">
                <a14:useLocalDpi xmlns:a14="http://schemas.microsoft.com/office/drawing/2010/main"/>
              </a:ext>
            </a:extLst>
          </a:blip>
          <a:srcRect b="14213"/>
          <a:stretch/>
        </p:blipFill>
        <p:spPr>
          <a:xfrm>
            <a:off x="90018" y="304800"/>
            <a:ext cx="1628072" cy="676845"/>
          </a:xfrm>
          <a:prstGeom prst="rect">
            <a:avLst/>
          </a:prstGeom>
        </p:spPr>
      </p:pic>
      <p:sp>
        <p:nvSpPr>
          <p:cNvPr id="19" name="TextBox 18">
            <a:extLst>
              <a:ext uri="{FF2B5EF4-FFF2-40B4-BE49-F238E27FC236}">
                <a16:creationId xmlns:a16="http://schemas.microsoft.com/office/drawing/2014/main" id="{C5ECDA3A-CB25-BB47-98C9-464D4B9AB4D3}"/>
              </a:ext>
            </a:extLst>
          </p:cNvPr>
          <p:cNvSpPr txBox="1"/>
          <p:nvPr userDrawn="1"/>
        </p:nvSpPr>
        <p:spPr>
          <a:xfrm>
            <a:off x="609272" y="304800"/>
            <a:ext cx="10973123" cy="584775"/>
          </a:xfrm>
          <a:prstGeom prst="rect">
            <a:avLst/>
          </a:prstGeom>
          <a:noFill/>
        </p:spPr>
        <p:txBody>
          <a:bodyPr wrap="square" rtlCol="0">
            <a:spAutoFit/>
          </a:bodyPr>
          <a:lstStyle/>
          <a:p>
            <a:pPr algn="ctr"/>
            <a:r>
              <a:rPr lang="en-US" sz="3200" b="1" cap="all" baseline="0" dirty="0">
                <a:solidFill>
                  <a:schemeClr val="bg1"/>
                </a:solidFill>
                <a:latin typeface="+mj-lt"/>
              </a:rPr>
              <a:t>Energy Markets &amp; Policy</a:t>
            </a:r>
          </a:p>
        </p:txBody>
      </p:sp>
      <p:sp>
        <p:nvSpPr>
          <p:cNvPr id="18" name="TextBox 17">
            <a:extLst>
              <a:ext uri="{FF2B5EF4-FFF2-40B4-BE49-F238E27FC236}">
                <a16:creationId xmlns:a16="http://schemas.microsoft.com/office/drawing/2014/main" id="{DFB77CA2-DC45-9944-9977-9E1FF5E2CF1D}"/>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003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AD01AA35-EECD-2D4C-A21A-9B803ABA5CE9}"/>
              </a:ext>
            </a:extLst>
          </p:cNvPr>
          <p:cNvSpPr>
            <a:spLocks noGrp="1"/>
          </p:cNvSpPr>
          <p:nvPr>
            <p:ph type="title"/>
          </p:nvPr>
        </p:nvSpPr>
        <p:spPr>
          <a:xfrm>
            <a:off x="609600" y="648237"/>
            <a:ext cx="10972800" cy="461665"/>
          </a:xfrm>
        </p:spPr>
        <p:txBody>
          <a:bodyPr/>
          <a:lstStyle>
            <a:lvl1pPr>
              <a:defRPr>
                <a:solidFill>
                  <a:schemeClr val="tx2"/>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18" name="Content Placeholder 17">
            <a:extLst>
              <a:ext uri="{FF2B5EF4-FFF2-40B4-BE49-F238E27FC236}">
                <a16:creationId xmlns:a16="http://schemas.microsoft.com/office/drawing/2014/main" id="{F8500931-D791-7D43-B8E1-21C13FEDC634}"/>
              </a:ext>
            </a:extLst>
          </p:cNvPr>
          <p:cNvSpPr>
            <a:spLocks noGrp="1"/>
          </p:cNvSpPr>
          <p:nvPr>
            <p:ph sz="quarter" idx="10"/>
          </p:nvPr>
        </p:nvSpPr>
        <p:spPr>
          <a:xfrm>
            <a:off x="609600" y="1371600"/>
            <a:ext cx="10972800" cy="48006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Slide Number Placeholder 1">
            <a:extLst>
              <a:ext uri="{FF2B5EF4-FFF2-40B4-BE49-F238E27FC236}">
                <a16:creationId xmlns:a16="http://schemas.microsoft.com/office/drawing/2014/main" id="{6C5A2CD6-BADF-244D-8B93-7777341A7644}"/>
              </a:ext>
            </a:extLst>
          </p:cNvPr>
          <p:cNvSpPr>
            <a:spLocks noGrp="1"/>
          </p:cNvSpPr>
          <p:nvPr>
            <p:ph type="sldNum" sz="quarter" idx="11"/>
          </p:nvPr>
        </p:nvSpPr>
        <p:spPr/>
        <p:txBody>
          <a:bodyPr/>
          <a:lstStyle/>
          <a:p>
            <a:fld id="{A2C27F82-79FD-B244-BCFD-9B1449B95085}" type="slidenum">
              <a:rPr lang="en-US" smtClean="0"/>
              <a:pPr/>
              <a:t>‹#›</a:t>
            </a:fld>
            <a:endParaRPr lang="en-US" dirty="0"/>
          </a:p>
        </p:txBody>
      </p:sp>
    </p:spTree>
    <p:extLst>
      <p:ext uri="{BB962C8B-B14F-4D97-AF65-F5344CB8AC3E}">
        <p14:creationId xmlns:p14="http://schemas.microsoft.com/office/powerpoint/2010/main" val="422746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4A13F-7665-684B-8162-EB7A6F85C553}"/>
              </a:ext>
            </a:extLst>
          </p:cNvPr>
          <p:cNvSpPr>
            <a:spLocks noGrp="1"/>
          </p:cNvSpPr>
          <p:nvPr>
            <p:ph type="title"/>
          </p:nvPr>
        </p:nvSpPr>
        <p:spPr>
          <a:xfrm>
            <a:off x="609600" y="648237"/>
            <a:ext cx="10972800" cy="461665"/>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E7B7228-52B6-9846-B21F-F60159419A13}"/>
              </a:ext>
            </a:extLst>
          </p:cNvPr>
          <p:cNvSpPr>
            <a:spLocks noGrp="1"/>
          </p:cNvSpPr>
          <p:nvPr>
            <p:ph sz="half" idx="1"/>
          </p:nvPr>
        </p:nvSpPr>
        <p:spPr>
          <a:xfrm>
            <a:off x="609600" y="1371600"/>
            <a:ext cx="5181600" cy="4800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305929C-2468-EA45-BD97-06B4E0D2D549}"/>
              </a:ext>
            </a:extLst>
          </p:cNvPr>
          <p:cNvSpPr>
            <a:spLocks noGrp="1"/>
          </p:cNvSpPr>
          <p:nvPr>
            <p:ph sz="half" idx="2"/>
          </p:nvPr>
        </p:nvSpPr>
        <p:spPr>
          <a:xfrm>
            <a:off x="6400800" y="1371600"/>
            <a:ext cx="5181600" cy="4800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2F43E1B0-F0BB-2B47-95A0-DF7D41BEEAE6}"/>
              </a:ext>
            </a:extLst>
          </p:cNvPr>
          <p:cNvSpPr>
            <a:spLocks noGrp="1"/>
          </p:cNvSpPr>
          <p:nvPr>
            <p:ph type="sldNum" sz="quarter" idx="12"/>
          </p:nvPr>
        </p:nvSpPr>
        <p:spPr/>
        <p:txBody>
          <a:bodyPr/>
          <a:lstStyle/>
          <a:p>
            <a:fld id="{9BB3C151-F185-E047-AF09-2304AEED9922}" type="slidenum">
              <a:rPr lang="en-US" smtClean="0"/>
              <a:t>‹#›</a:t>
            </a:fld>
            <a:endParaRPr lang="en-US"/>
          </a:p>
        </p:txBody>
      </p:sp>
    </p:spTree>
    <p:extLst>
      <p:ext uri="{BB962C8B-B14F-4D97-AF65-F5344CB8AC3E}">
        <p14:creationId xmlns:p14="http://schemas.microsoft.com/office/powerpoint/2010/main" val="385468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BD0B7-0B70-AF4E-A25F-BDA6E97C9AF0}"/>
              </a:ext>
            </a:extLst>
          </p:cNvPr>
          <p:cNvSpPr>
            <a:spLocks noGrp="1"/>
          </p:cNvSpPr>
          <p:nvPr>
            <p:ph type="title"/>
          </p:nvPr>
        </p:nvSpPr>
        <p:spPr>
          <a:xfrm>
            <a:off x="609601" y="648237"/>
            <a:ext cx="10972801" cy="461665"/>
          </a:xfrm>
          <a:prstGeom prst="rect">
            <a:avLst/>
          </a:prstGeo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80B78D1-8ED0-9349-90D8-730584D4B154}"/>
              </a:ext>
            </a:extLst>
          </p:cNvPr>
          <p:cNvSpPr>
            <a:spLocks noGrp="1"/>
          </p:cNvSpPr>
          <p:nvPr>
            <p:ph type="body" idx="1"/>
          </p:nvPr>
        </p:nvSpPr>
        <p:spPr>
          <a:xfrm>
            <a:off x="609599" y="1359024"/>
            <a:ext cx="5181600" cy="652701"/>
          </a:xfrm>
          <a:prstGeom prst="rect">
            <a:avLst/>
          </a:prstGeom>
        </p:spPr>
        <p:txBody>
          <a:bodyPr anchor="b"/>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a:extLst>
              <a:ext uri="{FF2B5EF4-FFF2-40B4-BE49-F238E27FC236}">
                <a16:creationId xmlns:a16="http://schemas.microsoft.com/office/drawing/2014/main" id="{7D53DA75-8B63-5B49-8824-28455254F004}"/>
              </a:ext>
            </a:extLst>
          </p:cNvPr>
          <p:cNvSpPr>
            <a:spLocks noGrp="1"/>
          </p:cNvSpPr>
          <p:nvPr>
            <p:ph sz="half" idx="2"/>
          </p:nvPr>
        </p:nvSpPr>
        <p:spPr>
          <a:xfrm>
            <a:off x="609597" y="2133601"/>
            <a:ext cx="5181600" cy="4038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A1B9C4F7-302D-5049-B8CE-EF026B2AEE09}"/>
              </a:ext>
            </a:extLst>
          </p:cNvPr>
          <p:cNvSpPr>
            <a:spLocks noGrp="1"/>
          </p:cNvSpPr>
          <p:nvPr>
            <p:ph type="body" sz="quarter" idx="3"/>
          </p:nvPr>
        </p:nvSpPr>
        <p:spPr>
          <a:xfrm>
            <a:off x="6388101" y="1359024"/>
            <a:ext cx="5181600" cy="652701"/>
          </a:xfrm>
          <a:prstGeom prst="rect">
            <a:avLst/>
          </a:prstGeom>
        </p:spPr>
        <p:txBody>
          <a:bodyPr anchor="b"/>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a:extLst>
              <a:ext uri="{FF2B5EF4-FFF2-40B4-BE49-F238E27FC236}">
                <a16:creationId xmlns:a16="http://schemas.microsoft.com/office/drawing/2014/main" id="{4E85F3BF-C329-B54D-8076-CEC50BCAE627}"/>
              </a:ext>
            </a:extLst>
          </p:cNvPr>
          <p:cNvSpPr>
            <a:spLocks noGrp="1"/>
          </p:cNvSpPr>
          <p:nvPr>
            <p:ph sz="quarter" idx="4"/>
          </p:nvPr>
        </p:nvSpPr>
        <p:spPr>
          <a:xfrm>
            <a:off x="6388101" y="2133601"/>
            <a:ext cx="5181600" cy="4038600"/>
          </a:xfrm>
          <a:prstGeom prst="rect">
            <a:avLst/>
          </a:prstGeom>
        </p:spPr>
        <p:txBody>
          <a:bodyPr/>
          <a:lstStyle>
            <a:lvl1pPr>
              <a:defRPr sz="1600"/>
            </a:lvl1pPr>
            <a:lvl2pPr>
              <a:defRPr sz="14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a:extLst>
              <a:ext uri="{FF2B5EF4-FFF2-40B4-BE49-F238E27FC236}">
                <a16:creationId xmlns:a16="http://schemas.microsoft.com/office/drawing/2014/main" id="{31A85338-3414-3349-A369-185F13139583}"/>
              </a:ext>
            </a:extLst>
          </p:cNvPr>
          <p:cNvSpPr>
            <a:spLocks noGrp="1"/>
          </p:cNvSpPr>
          <p:nvPr>
            <p:ph type="sldNum" sz="quarter" idx="12"/>
          </p:nvPr>
        </p:nvSpPr>
        <p:spPr/>
        <p:txBody>
          <a:bodyPr/>
          <a:lstStyle/>
          <a:p>
            <a:fld id="{9BB3C151-F185-E047-AF09-2304AEED9922}" type="slidenum">
              <a:rPr lang="en-US" smtClean="0"/>
              <a:t>‹#›</a:t>
            </a:fld>
            <a:endParaRPr lang="en-US"/>
          </a:p>
        </p:txBody>
      </p:sp>
    </p:spTree>
    <p:extLst>
      <p:ext uri="{BB962C8B-B14F-4D97-AF65-F5344CB8AC3E}">
        <p14:creationId xmlns:p14="http://schemas.microsoft.com/office/powerpoint/2010/main" val="314833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09601" y="1371600"/>
            <a:ext cx="2186172" cy="48006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750"/>
              </a:spcAft>
              <a:buNone/>
              <a:defRPr sz="1350"/>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946400" y="1371600"/>
            <a:ext cx="8623299" cy="4800600"/>
          </a:xfrm>
          <a:prstGeom prst="rect">
            <a:avLst/>
          </a:prstGeo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itle 3">
            <a:extLst>
              <a:ext uri="{FF2B5EF4-FFF2-40B4-BE49-F238E27FC236}">
                <a16:creationId xmlns:a16="http://schemas.microsoft.com/office/drawing/2014/main" id="{71CFABE6-204D-734E-833A-147BCE4C1B57}"/>
              </a:ext>
            </a:extLst>
          </p:cNvPr>
          <p:cNvSpPr>
            <a:spLocks noGrp="1"/>
          </p:cNvSpPr>
          <p:nvPr>
            <p:ph type="title"/>
          </p:nvPr>
        </p:nvSpPr>
        <p:spPr/>
        <p:txBody>
          <a:bodyPr/>
          <a:lstStyle/>
          <a:p>
            <a:r>
              <a:rPr lang="en-US"/>
              <a:t>Click to edit Master title style</a:t>
            </a:r>
          </a:p>
        </p:txBody>
      </p:sp>
      <p:sp>
        <p:nvSpPr>
          <p:cNvPr id="2" name="Slide Number Placeholder 1">
            <a:extLst>
              <a:ext uri="{FF2B5EF4-FFF2-40B4-BE49-F238E27FC236}">
                <a16:creationId xmlns:a16="http://schemas.microsoft.com/office/drawing/2014/main" id="{AB74BFCD-FD21-EC40-9225-C741778A5FBA}"/>
              </a:ext>
            </a:extLst>
          </p:cNvPr>
          <p:cNvSpPr>
            <a:spLocks noGrp="1"/>
          </p:cNvSpPr>
          <p:nvPr>
            <p:ph type="sldNum" sz="quarter" idx="10"/>
          </p:nvPr>
        </p:nvSpPr>
        <p:spPr/>
        <p:txBody>
          <a:bodyPr/>
          <a:lstStyle/>
          <a:p>
            <a:fld id="{A2C27F82-79FD-B244-BCFD-9B1449B95085}" type="slidenum">
              <a:rPr lang="en-US" smtClean="0"/>
              <a:pPr/>
              <a:t>‹#›</a:t>
            </a:fld>
            <a:endParaRPr lang="en-US" dirty="0"/>
          </a:p>
        </p:txBody>
      </p:sp>
    </p:spTree>
    <p:extLst>
      <p:ext uri="{BB962C8B-B14F-4D97-AF65-F5344CB8AC3E}">
        <p14:creationId xmlns:p14="http://schemas.microsoft.com/office/powerpoint/2010/main" val="61910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7FD0B-ADE6-1E49-BD13-917D5A8E5EB6}"/>
              </a:ext>
            </a:extLst>
          </p:cNvPr>
          <p:cNvSpPr>
            <a:spLocks noGrp="1"/>
          </p:cNvSpPr>
          <p:nvPr>
            <p:ph type="title"/>
          </p:nvPr>
        </p:nvSpPr>
        <p:spPr>
          <a:xfrm>
            <a:off x="609600" y="648227"/>
            <a:ext cx="10972800" cy="461665"/>
          </a:xfrm>
          <a:prstGeom prst="rect">
            <a:avLst/>
          </a:prstGeom>
        </p:spPr>
        <p:txBody>
          <a:bodyPr anchor="b" anchorCtr="0"/>
          <a:lstStyle/>
          <a:p>
            <a:r>
              <a:rPr lang="en-US"/>
              <a:t>Click to edit Master title style</a:t>
            </a:r>
            <a:endParaRPr lang="en-US" dirty="0"/>
          </a:p>
        </p:txBody>
      </p:sp>
      <p:sp>
        <p:nvSpPr>
          <p:cNvPr id="5" name="Slide Number Placeholder 4">
            <a:extLst>
              <a:ext uri="{FF2B5EF4-FFF2-40B4-BE49-F238E27FC236}">
                <a16:creationId xmlns:a16="http://schemas.microsoft.com/office/drawing/2014/main" id="{D2DEDE84-4F23-3E43-9AD6-FE4353D1A47B}"/>
              </a:ext>
            </a:extLst>
          </p:cNvPr>
          <p:cNvSpPr>
            <a:spLocks noGrp="1"/>
          </p:cNvSpPr>
          <p:nvPr>
            <p:ph type="sldNum" sz="quarter" idx="12"/>
          </p:nvPr>
        </p:nvSpPr>
        <p:spPr/>
        <p:txBody>
          <a:bodyPr/>
          <a:lstStyle/>
          <a:p>
            <a:fld id="{9BB3C151-F185-E047-AF09-2304AEED9922}" type="slidenum">
              <a:rPr lang="en-US" smtClean="0"/>
              <a:t>‹#›</a:t>
            </a:fld>
            <a:endParaRPr lang="en-US"/>
          </a:p>
        </p:txBody>
      </p:sp>
    </p:spTree>
    <p:extLst>
      <p:ext uri="{BB962C8B-B14F-4D97-AF65-F5344CB8AC3E}">
        <p14:creationId xmlns:p14="http://schemas.microsoft.com/office/powerpoint/2010/main" val="3415094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75CD1AA-7D1A-8344-862A-14F601A00F45}"/>
              </a:ext>
            </a:extLst>
          </p:cNvPr>
          <p:cNvSpPr>
            <a:spLocks noGrp="1"/>
          </p:cNvSpPr>
          <p:nvPr>
            <p:ph type="sldNum" sz="quarter" idx="12"/>
          </p:nvPr>
        </p:nvSpPr>
        <p:spPr/>
        <p:txBody>
          <a:bodyPr/>
          <a:lstStyle/>
          <a:p>
            <a:fld id="{9BB3C151-F185-E047-AF09-2304AEED9922}" type="slidenum">
              <a:rPr lang="en-US" smtClean="0"/>
              <a:t>‹#›</a:t>
            </a:fld>
            <a:endParaRPr lang="en-US"/>
          </a:p>
        </p:txBody>
      </p:sp>
      <p:pic>
        <p:nvPicPr>
          <p:cNvPr id="5" name="Picture 4" descr="eta-header-as-logo.png">
            <a:extLst>
              <a:ext uri="{FF2B5EF4-FFF2-40B4-BE49-F238E27FC236}">
                <a16:creationId xmlns:a16="http://schemas.microsoft.com/office/drawing/2014/main" id="{51C33204-940D-8F49-AAA7-8081DE56A79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66452" y="6303284"/>
            <a:ext cx="1956379" cy="410559"/>
          </a:xfrm>
          <a:prstGeom prst="rect">
            <a:avLst/>
          </a:prstGeom>
        </p:spPr>
      </p:pic>
      <p:sp>
        <p:nvSpPr>
          <p:cNvPr id="10" name="TextBox 9">
            <a:extLst>
              <a:ext uri="{FF2B5EF4-FFF2-40B4-BE49-F238E27FC236}">
                <a16:creationId xmlns:a16="http://schemas.microsoft.com/office/drawing/2014/main" id="{3861B4F9-2FAF-B14A-97BD-B4439BE65D7D}"/>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544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Text Placeholder 2">
            <a:extLst>
              <a:ext uri="{FF2B5EF4-FFF2-40B4-BE49-F238E27FC236}">
                <a16:creationId xmlns:a16="http://schemas.microsoft.com/office/drawing/2014/main" id="{19AD10F4-2681-E944-93B1-4B2DA08DC359}"/>
              </a:ext>
            </a:extLst>
          </p:cNvPr>
          <p:cNvSpPr txBox="1">
            <a:spLocks/>
          </p:cNvSpPr>
          <p:nvPr/>
        </p:nvSpPr>
        <p:spPr bwMode="auto">
          <a:xfrm>
            <a:off x="609601" y="1169774"/>
            <a:ext cx="10972799" cy="49619"/>
          </a:xfrm>
          <a:prstGeom prst="rect">
            <a:avLst/>
          </a:prstGeom>
          <a:solidFill>
            <a:srgbClr val="08306A"/>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30" name="Text Placeholder 12">
            <a:extLst>
              <a:ext uri="{FF2B5EF4-FFF2-40B4-BE49-F238E27FC236}">
                <a16:creationId xmlns:a16="http://schemas.microsoft.com/office/drawing/2014/main" id="{73A3465D-3AC8-F745-A1E0-FE90E3146449}"/>
              </a:ext>
            </a:extLst>
          </p:cNvPr>
          <p:cNvSpPr>
            <a:spLocks noGrp="1"/>
          </p:cNvSpPr>
          <p:nvPr>
            <p:ph type="body" idx="1"/>
          </p:nvPr>
        </p:nvSpPr>
        <p:spPr>
          <a:xfrm>
            <a:off x="609599" y="1371600"/>
            <a:ext cx="10972800" cy="4800600"/>
          </a:xfrm>
          <a:prstGeom prst="rect">
            <a:avLst/>
          </a:prstGeom>
        </p:spPr>
        <p:txBody>
          <a:bodyPr vert="horz">
            <a:no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 name="Title Placeholder 1">
            <a:extLst>
              <a:ext uri="{FF2B5EF4-FFF2-40B4-BE49-F238E27FC236}">
                <a16:creationId xmlns:a16="http://schemas.microsoft.com/office/drawing/2014/main" id="{B7CCFA5B-66C4-964C-8D05-B56489DB216E}"/>
              </a:ext>
            </a:extLst>
          </p:cNvPr>
          <p:cNvSpPr>
            <a:spLocks noGrp="1"/>
          </p:cNvSpPr>
          <p:nvPr>
            <p:ph type="title"/>
          </p:nvPr>
        </p:nvSpPr>
        <p:spPr>
          <a:xfrm>
            <a:off x="609599" y="648227"/>
            <a:ext cx="10972800" cy="461665"/>
          </a:xfrm>
          <a:prstGeom prst="rect">
            <a:avLst/>
          </a:prstGeom>
        </p:spPr>
        <p:txBody>
          <a:bodyPr vert="horz" wrap="square" lIns="91440" tIns="45720" rIns="91440" bIns="45720" rtlCol="0" anchor="b" anchorCtr="0">
            <a:spAutoFit/>
          </a:bodyPr>
          <a:lstStyle/>
          <a:p>
            <a:r>
              <a:rPr lang="en-US"/>
              <a:t>Click to edit Master title style</a:t>
            </a:r>
            <a:endParaRPr lang="en-US" dirty="0"/>
          </a:p>
        </p:txBody>
      </p:sp>
      <p:pic>
        <p:nvPicPr>
          <p:cNvPr id="9" name="Picture 8" descr="eta-header-as-logo.png">
            <a:extLst>
              <a:ext uri="{FF2B5EF4-FFF2-40B4-BE49-F238E27FC236}">
                <a16:creationId xmlns:a16="http://schemas.microsoft.com/office/drawing/2014/main" id="{5CBA4F25-49A1-574A-BB4C-E97B91667D6A}"/>
              </a:ext>
            </a:extLst>
          </p:cNvPr>
          <p:cNvPicPr>
            <a:picLocks noChangeAspect="1"/>
          </p:cNvPicPr>
          <p:nvPr/>
        </p:nvPicPr>
        <p:blipFill rotWithShape="1">
          <a:blip r:embed="rId15" cstate="print">
            <a:extLst>
              <a:ext uri="{28A0092B-C50C-407E-A947-70E740481C1C}">
                <a14:useLocalDpi xmlns:a14="http://schemas.microsoft.com/office/drawing/2010/main"/>
              </a:ext>
            </a:extLst>
          </a:blip>
          <a:srcRect/>
          <a:stretch/>
        </p:blipFill>
        <p:spPr>
          <a:xfrm>
            <a:off x="66452" y="6303284"/>
            <a:ext cx="1956379" cy="410559"/>
          </a:xfrm>
          <a:prstGeom prst="rect">
            <a:avLst/>
          </a:prstGeom>
        </p:spPr>
      </p:pic>
      <p:sp>
        <p:nvSpPr>
          <p:cNvPr id="24" name="Slide Number Placeholder 6">
            <a:extLst>
              <a:ext uri="{FF2B5EF4-FFF2-40B4-BE49-F238E27FC236}">
                <a16:creationId xmlns:a16="http://schemas.microsoft.com/office/drawing/2014/main" id="{76E0C9C0-25A5-654B-9336-F196333C2E9B}"/>
              </a:ext>
            </a:extLst>
          </p:cNvPr>
          <p:cNvSpPr>
            <a:spLocks noGrp="1"/>
          </p:cNvSpPr>
          <p:nvPr>
            <p:ph type="sldNum" sz="quarter" idx="4"/>
          </p:nvPr>
        </p:nvSpPr>
        <p:spPr>
          <a:xfrm>
            <a:off x="11176000" y="6303284"/>
            <a:ext cx="457200" cy="365125"/>
          </a:xfrm>
          <a:prstGeom prst="rect">
            <a:avLst/>
          </a:prstGeom>
        </p:spPr>
        <p:txBody>
          <a:bodyPr vert="horz" lIns="91440" tIns="45720" rIns="91440" bIns="45720" rtlCol="0" anchor="ctr"/>
          <a:lstStyle>
            <a:lvl1pPr algn="r">
              <a:defRPr sz="800" b="0">
                <a:solidFill>
                  <a:schemeClr val="tx1"/>
                </a:solidFill>
                <a:latin typeface="Arial" panose="020B0604020202020204" pitchFamily="34" charset="0"/>
                <a:cs typeface="Arial" panose="020B0604020202020204" pitchFamily="34" charset="0"/>
              </a:defRPr>
            </a:lvl1pPr>
          </a:lstStyle>
          <a:p>
            <a:fld id="{A2C27F82-79FD-B244-BCFD-9B1449B95085}" type="slidenum">
              <a:rPr lang="en-US" smtClean="0"/>
              <a:pPr/>
              <a:t>‹#›</a:t>
            </a:fld>
            <a:endParaRPr lang="en-US" dirty="0"/>
          </a:p>
        </p:txBody>
      </p:sp>
      <p:sp>
        <p:nvSpPr>
          <p:cNvPr id="8" name="Text Placeholder 2">
            <a:extLst>
              <a:ext uri="{FF2B5EF4-FFF2-40B4-BE49-F238E27FC236}">
                <a16:creationId xmlns:a16="http://schemas.microsoft.com/office/drawing/2014/main" id="{D26713E5-C41F-A044-9E0B-1449DC6991EF}"/>
              </a:ext>
            </a:extLst>
          </p:cNvPr>
          <p:cNvSpPr txBox="1">
            <a:spLocks/>
          </p:cNvSpPr>
          <p:nvPr userDrawn="1"/>
        </p:nvSpPr>
        <p:spPr bwMode="auto">
          <a:xfrm>
            <a:off x="609601" y="1169774"/>
            <a:ext cx="10972799" cy="49619"/>
          </a:xfrm>
          <a:prstGeom prst="rect">
            <a:avLst/>
          </a:prstGeom>
          <a:solidFill>
            <a:srgbClr val="08306A"/>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0" rIns="68580" bIns="34290" numCol="1" anchor="t" anchorCtr="0" compatLnSpc="1">
            <a:prstTxWarp prst="textNoShape">
              <a:avLst/>
            </a:prstTxWarp>
          </a:bodyPr>
          <a:lstStyle>
            <a:lvl1pPr marL="0" indent="0" algn="ctr" defTabSz="457200" rtl="0" eaLnBrk="1" fontAlgn="base" hangingPunct="1">
              <a:lnSpc>
                <a:spcPct val="110000"/>
              </a:lnSpc>
              <a:spcBef>
                <a:spcPct val="0"/>
              </a:spcBef>
              <a:spcAft>
                <a:spcPts val="1000"/>
              </a:spcAft>
              <a:buClr>
                <a:srgbClr val="003399"/>
              </a:buClr>
              <a:buSzPct val="85000"/>
              <a:buFont typeface="Wingdings" charset="0"/>
              <a:buNone/>
              <a:defRPr sz="2800" b="1" kern="1200">
                <a:solidFill>
                  <a:srgbClr val="003399"/>
                </a:solidFill>
                <a:latin typeface="Arial"/>
                <a:ea typeface="ＭＳ Ｐゴシック" charset="0"/>
                <a:cs typeface="Arial"/>
              </a:defRPr>
            </a:lvl1pPr>
            <a:lvl2pPr marL="339725" indent="0" algn="ctr" defTabSz="457200" rtl="0" eaLnBrk="1" fontAlgn="base" hangingPunct="1">
              <a:spcBef>
                <a:spcPct val="0"/>
              </a:spcBef>
              <a:spcAft>
                <a:spcPts val="600"/>
              </a:spcAft>
              <a:buClr>
                <a:srgbClr val="A50021"/>
              </a:buClr>
              <a:buSzPct val="60000"/>
              <a:buFont typeface="Wingdings" charset="0"/>
              <a:buNone/>
              <a:defRPr sz="2400" kern="1200">
                <a:solidFill>
                  <a:schemeClr val="tx1"/>
                </a:solidFill>
                <a:latin typeface="Arial"/>
                <a:ea typeface="ＭＳ Ｐゴシック" charset="0"/>
                <a:cs typeface="Arial"/>
              </a:defRPr>
            </a:lvl2pPr>
            <a:lvl3pPr marL="569912" indent="0" algn="ctr" defTabSz="457200" rtl="0" eaLnBrk="1" fontAlgn="base" hangingPunct="1">
              <a:spcBef>
                <a:spcPct val="0"/>
              </a:spcBef>
              <a:spcAft>
                <a:spcPts val="600"/>
              </a:spcAft>
              <a:buClr>
                <a:srgbClr val="009999"/>
              </a:buClr>
              <a:buFont typeface="Arial" charset="0"/>
              <a:buNone/>
              <a:defRPr sz="2000" kern="1200">
                <a:solidFill>
                  <a:schemeClr val="tx1"/>
                </a:solidFill>
                <a:latin typeface="Arial"/>
                <a:ea typeface="ＭＳ Ｐゴシック" charset="0"/>
                <a:cs typeface="Arial"/>
              </a:defRPr>
            </a:lvl3pPr>
            <a:lvl4pPr marL="801688" indent="0" algn="ctr" defTabSz="573088"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4pPr>
            <a:lvl5pPr marL="1030287" indent="0" algn="ctr" defTabSz="457200" rtl="0" eaLnBrk="1" fontAlgn="base" hangingPunct="1">
              <a:spcBef>
                <a:spcPct val="0"/>
              </a:spcBef>
              <a:spcAft>
                <a:spcPts val="600"/>
              </a:spcAft>
              <a:buFont typeface="Arial" charset="0"/>
              <a:buNone/>
              <a:defRPr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US" sz="900" spc="150" dirty="0">
              <a:solidFill>
                <a:schemeClr val="bg1"/>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7A730896-67C5-964E-BCCF-BC50A5E586F3}"/>
              </a:ext>
            </a:extLst>
          </p:cNvPr>
          <p:cNvSpPr txBox="1"/>
          <p:nvPr userDrawn="1"/>
        </p:nvSpPr>
        <p:spPr>
          <a:xfrm>
            <a:off x="1956816" y="6391656"/>
            <a:ext cx="8839199" cy="4424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b="1" cap="small" spc="75" dirty="0">
                <a:solidFill>
                  <a:srgbClr val="08306A"/>
                </a:solidFill>
                <a:latin typeface="Arial" panose="020B0604020202020204" pitchFamily="34" charset="0"/>
                <a:cs typeface="Arial" panose="020B0604020202020204" pitchFamily="34" charset="0"/>
              </a:rPr>
              <a:t>Energy Technologies Area  </a:t>
            </a:r>
            <a:r>
              <a:rPr lang="en-US" sz="1600" b="0" cap="small" spc="75" dirty="0">
                <a:solidFill>
                  <a:srgbClr val="08306A"/>
                </a:solidFill>
                <a:latin typeface="Arial" panose="020B0604020202020204" pitchFamily="34" charset="0"/>
                <a:cs typeface="Arial" panose="020B0604020202020204" pitchFamily="34" charset="0"/>
              </a:rPr>
              <a:t>|</a:t>
            </a:r>
            <a:r>
              <a:rPr lang="en-US" sz="900" b="1" cap="small" spc="75" dirty="0">
                <a:solidFill>
                  <a:srgbClr val="08306A"/>
                </a:solidFill>
                <a:latin typeface="Arial" panose="020B0604020202020204" pitchFamily="34" charset="0"/>
                <a:cs typeface="Arial" panose="020B0604020202020204" pitchFamily="34" charset="0"/>
              </a:rPr>
              <a:t>  </a:t>
            </a:r>
            <a:r>
              <a:rPr lang="en-US" sz="900" b="1" i="0" cap="small" spc="75" baseline="0" dirty="0">
                <a:solidFill>
                  <a:srgbClr val="08306A"/>
                </a:solidFill>
                <a:latin typeface="Arial" panose="020B0604020202020204" pitchFamily="34" charset="0"/>
                <a:cs typeface="Arial" panose="020B0604020202020204" pitchFamily="34" charset="0"/>
              </a:rPr>
              <a:t>Energy Analysis and Environmental Impacts Division  </a:t>
            </a:r>
            <a:r>
              <a:rPr lang="en-US" sz="1600" b="0" cap="small" spc="75" dirty="0">
                <a:solidFill>
                  <a:srgbClr val="08306A"/>
                </a:solidFill>
                <a:latin typeface="Arial" panose="020B0604020202020204" pitchFamily="34" charset="0"/>
                <a:cs typeface="Arial" panose="020B0604020202020204" pitchFamily="34" charset="0"/>
              </a:rPr>
              <a:t>|</a:t>
            </a:r>
            <a:r>
              <a:rPr lang="en-US" sz="900" b="1" i="0" cap="small" spc="75" baseline="0" dirty="0">
                <a:solidFill>
                  <a:srgbClr val="08306A"/>
                </a:solidFill>
                <a:latin typeface="Arial" panose="020B0604020202020204" pitchFamily="34" charset="0"/>
                <a:cs typeface="Arial" panose="020B0604020202020204" pitchFamily="34" charset="0"/>
              </a:rPr>
              <a:t>  </a:t>
            </a:r>
            <a:r>
              <a:rPr kumimoji="0" lang="en-US" sz="900" b="1" i="0" u="none" strike="noStrike" kern="1200" cap="small" spc="75" normalizeH="0" baseline="0" noProof="0" dirty="0">
                <a:ln>
                  <a:noFill/>
                </a:ln>
                <a:solidFill>
                  <a:srgbClr val="08306A"/>
                </a:solidFill>
                <a:effectLst/>
                <a:uLnTx/>
                <a:uFillTx/>
                <a:latin typeface="Arial" panose="020B0604020202020204" pitchFamily="34" charset="0"/>
                <a:ea typeface="+mn-ea"/>
                <a:cs typeface="Arial" panose="020B0604020202020204" pitchFamily="34" charset="0"/>
              </a:rPr>
              <a:t>Energy Markets &amp; Policy</a:t>
            </a:r>
            <a:endParaRPr lang="en-US" sz="900" b="1" i="0" spc="75" baseline="0" dirty="0">
              <a:solidFill>
                <a:srgbClr val="08306A"/>
              </a:solidFill>
              <a:latin typeface="Arial" panose="020B0604020202020204" pitchFamily="34" charset="0"/>
              <a:cs typeface="Arial" panose="020B0604020202020204" pitchFamily="34" charset="0"/>
            </a:endParaRPr>
          </a:p>
          <a:p>
            <a:pPr algn="ctr">
              <a:lnSpc>
                <a:spcPct val="100000"/>
              </a:lnSpc>
              <a:spcAft>
                <a:spcPts val="0"/>
              </a:spcAft>
            </a:pPr>
            <a:endParaRPr lang="en-US" sz="675" b="1" spc="75" dirty="0">
              <a:solidFill>
                <a:srgbClr val="08306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508483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8" r:id="rId10"/>
    <p:sldLayoutId id="2147483759" r:id="rId11"/>
    <p:sldLayoutId id="2147483760" r:id="rId12"/>
    <p:sldLayoutId id="2147483762" r:id="rId13"/>
  </p:sldLayoutIdLst>
  <p:hf hdr="0" dt="0"/>
  <p:txStyles>
    <p:titleStyle>
      <a:lvl1pPr algn="l" rtl="0" eaLnBrk="1" fontAlgn="b" latinLnBrk="0" hangingPunct="1">
        <a:spcBef>
          <a:spcPct val="0"/>
        </a:spcBef>
        <a:buNone/>
        <a:defRPr kumimoji="0" sz="2400" b="1" kern="1200">
          <a:solidFill>
            <a:schemeClr val="tx2"/>
          </a:solidFill>
          <a:latin typeface="Arial" panose="020B0604020202020204" pitchFamily="34" charset="0"/>
          <a:ea typeface="+mj-ea"/>
          <a:cs typeface="Arial" panose="020B0604020202020204" pitchFamily="34" charset="0"/>
        </a:defRPr>
      </a:lvl1pPr>
    </p:titleStyle>
    <p:bodyStyle>
      <a:lvl1pPr marL="240030" indent="-240030" algn="l" rtl="0" eaLnBrk="1" latinLnBrk="0" hangingPunct="1">
        <a:spcBef>
          <a:spcPts val="525"/>
        </a:spcBef>
        <a:buClr>
          <a:schemeClr val="accent2"/>
        </a:buClr>
        <a:buSzPct val="60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1pPr>
      <a:lvl2pPr marL="480060" indent="-205740" algn="l" rtl="0" eaLnBrk="1" latinLnBrk="0" hangingPunct="1">
        <a:spcBef>
          <a:spcPts val="413"/>
        </a:spcBef>
        <a:buClr>
          <a:schemeClr val="accent1"/>
        </a:buClr>
        <a:buSzPct val="70000"/>
        <a:buFont typeface="Wingdings 2"/>
        <a:buChar char=""/>
        <a:defRPr kumimoji="0" sz="1500" kern="1200">
          <a:solidFill>
            <a:schemeClr val="tx1"/>
          </a:solidFill>
          <a:latin typeface="Arial" panose="020B0604020202020204" pitchFamily="34" charset="0"/>
          <a:ea typeface="+mn-ea"/>
          <a:cs typeface="Arial" panose="020B0604020202020204" pitchFamily="34" charset="0"/>
        </a:defRPr>
      </a:lvl2pPr>
      <a:lvl3pPr marL="685800" indent="-171450" algn="l" rtl="0" eaLnBrk="1" latinLnBrk="0" hangingPunct="1">
        <a:spcBef>
          <a:spcPts val="375"/>
        </a:spcBef>
        <a:buClr>
          <a:schemeClr val="accent2"/>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3pPr>
      <a:lvl4pPr marL="1028700" indent="-171450" algn="l" rtl="0" eaLnBrk="1" latinLnBrk="0" hangingPunct="1">
        <a:spcBef>
          <a:spcPts val="300"/>
        </a:spcBef>
        <a:buClr>
          <a:schemeClr val="accent3"/>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4pPr>
      <a:lvl5pPr marL="1371600" indent="-171450" algn="l" rtl="0" eaLnBrk="1" latinLnBrk="0" hangingPunct="1">
        <a:spcBef>
          <a:spcPts val="300"/>
        </a:spcBef>
        <a:buClr>
          <a:schemeClr val="accent4"/>
        </a:buClr>
        <a:buSzPct val="6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emp.lbl.gov/mailing-list" TargetMode="External"/><Relationship Id="rId2" Type="http://schemas.openxmlformats.org/officeDocument/2006/relationships/hyperlink" Target="https://emp.lbl.gov/publication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nationalenergyscreeningproject.org/national-standard-practice-manual/"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nergy.gov/eere/evgrid-assist-accelerating-transition"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BA45A0E-C41C-2A4F-BB9B-28A8941E7456}"/>
              </a:ext>
            </a:extLst>
          </p:cNvPr>
          <p:cNvSpPr>
            <a:spLocks noGrp="1"/>
          </p:cNvSpPr>
          <p:nvPr>
            <p:ph type="ctrTitle"/>
          </p:nvPr>
        </p:nvSpPr>
        <p:spPr/>
        <p:txBody>
          <a:bodyPr/>
          <a:lstStyle/>
          <a:p>
            <a:r>
              <a:rPr lang="en-US" dirty="0"/>
              <a:t>Best Practices Guide for Benefit-Cost Analysis of </a:t>
            </a:r>
            <a:br>
              <a:rPr lang="en-US" dirty="0"/>
            </a:br>
            <a:r>
              <a:rPr lang="en-US" dirty="0"/>
              <a:t>Managed EV Charging</a:t>
            </a:r>
          </a:p>
        </p:txBody>
      </p:sp>
      <p:sp>
        <p:nvSpPr>
          <p:cNvPr id="9" name="Subtitle 8">
            <a:extLst>
              <a:ext uri="{FF2B5EF4-FFF2-40B4-BE49-F238E27FC236}">
                <a16:creationId xmlns:a16="http://schemas.microsoft.com/office/drawing/2014/main" id="{607B9B5E-3AFB-AE4E-A191-53BCCC20DE8E}"/>
              </a:ext>
            </a:extLst>
          </p:cNvPr>
          <p:cNvSpPr>
            <a:spLocks noGrp="1"/>
          </p:cNvSpPr>
          <p:nvPr>
            <p:ph type="subTitle" idx="1"/>
          </p:nvPr>
        </p:nvSpPr>
        <p:spPr>
          <a:xfrm>
            <a:off x="609600" y="3489475"/>
            <a:ext cx="10972800" cy="2377926"/>
          </a:xfrm>
        </p:spPr>
        <p:txBody>
          <a:bodyPr/>
          <a:lstStyle/>
          <a:p>
            <a:r>
              <a:rPr lang="en-US" dirty="0"/>
              <a:t>National Association of State Utility Consumer Advocates (NASUCA) Webinar</a:t>
            </a:r>
          </a:p>
          <a:p>
            <a:endParaRPr lang="en-US" dirty="0"/>
          </a:p>
          <a:p>
            <a:r>
              <a:rPr lang="en-US" dirty="0"/>
              <a:t>Myles Collins, Berkeley Lab</a:t>
            </a:r>
          </a:p>
          <a:p>
            <a:r>
              <a:rPr lang="en-US" dirty="0"/>
              <a:t>January 29, 2025</a:t>
            </a:r>
          </a:p>
        </p:txBody>
      </p:sp>
      <p:sp>
        <p:nvSpPr>
          <p:cNvPr id="4" name="Subtitle 2">
            <a:extLst>
              <a:ext uri="{FF2B5EF4-FFF2-40B4-BE49-F238E27FC236}">
                <a16:creationId xmlns:a16="http://schemas.microsoft.com/office/drawing/2014/main" id="{7A22E06F-DC71-49F6-B737-2A9C8E70E344}"/>
              </a:ext>
            </a:extLst>
          </p:cNvPr>
          <p:cNvSpPr txBox="1">
            <a:spLocks/>
          </p:cNvSpPr>
          <p:nvPr/>
        </p:nvSpPr>
        <p:spPr bwMode="auto">
          <a:xfrm>
            <a:off x="2133601" y="6172201"/>
            <a:ext cx="8486303" cy="265551"/>
          </a:xfrm>
          <a:prstGeom prst="rect">
            <a:avLst/>
          </a:prstGeom>
          <a:noFill/>
          <a:ln w="9525">
            <a:noFill/>
            <a:miter lim="800000"/>
            <a:headEnd/>
            <a:tailEnd/>
          </a:ln>
        </p:spPr>
        <p:txBody>
          <a:bodyPr vert="horz" wrap="square" lIns="76412" tIns="38206" rIns="76412" bIns="38206" numCol="1" anchor="b" anchorCtr="0" compatLnSpc="1">
            <a:prstTxWarp prst="textNoShape">
              <a:avLst/>
            </a:prstTxWarp>
            <a:noAutofit/>
          </a:bodyPr>
          <a:lstStyle/>
          <a:p>
            <a:pPr algn="ctr" defTabSz="685742" eaLnBrk="0" fontAlgn="base" hangingPunct="0">
              <a:defRPr/>
            </a:pPr>
            <a:r>
              <a:rPr lang="en-US" sz="1100" i="1" dirty="0">
                <a:solidFill>
                  <a:srgbClr val="08306A"/>
                </a:solidFill>
                <a:latin typeface="Arial" pitchFamily="34" charset="0"/>
                <a:cs typeface="Arial" pitchFamily="34" charset="0"/>
              </a:rPr>
              <a:t>This work was funded by the U.S. Department of Energy Office of Electricity, under Contract No. DE-AC02-05CH11231.</a:t>
            </a:r>
          </a:p>
        </p:txBody>
      </p:sp>
    </p:spTree>
    <p:extLst>
      <p:ext uri="{BB962C8B-B14F-4D97-AF65-F5344CB8AC3E}">
        <p14:creationId xmlns:p14="http://schemas.microsoft.com/office/powerpoint/2010/main" val="2042442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7C2AD-0657-41E8-8468-226C124F4C05}"/>
              </a:ext>
            </a:extLst>
          </p:cNvPr>
          <p:cNvSpPr>
            <a:spLocks noGrp="1"/>
          </p:cNvSpPr>
          <p:nvPr>
            <p:ph type="title"/>
          </p:nvPr>
        </p:nvSpPr>
        <p:spPr/>
        <p:txBody>
          <a:bodyPr/>
          <a:lstStyle/>
          <a:p>
            <a:r>
              <a:rPr lang="en-US" dirty="0"/>
              <a:t>Cost-Effectiveness Tests</a:t>
            </a:r>
          </a:p>
        </p:txBody>
      </p:sp>
      <p:graphicFrame>
        <p:nvGraphicFramePr>
          <p:cNvPr id="5" name="Table 5">
            <a:extLst>
              <a:ext uri="{FF2B5EF4-FFF2-40B4-BE49-F238E27FC236}">
                <a16:creationId xmlns:a16="http://schemas.microsoft.com/office/drawing/2014/main" id="{3E417204-02CD-4D50-9416-AA26C97775D1}"/>
              </a:ext>
            </a:extLst>
          </p:cNvPr>
          <p:cNvGraphicFramePr>
            <a:graphicFrameLocks noGrp="1"/>
          </p:cNvGraphicFramePr>
          <p:nvPr>
            <p:ph sz="quarter" idx="10"/>
            <p:extLst>
              <p:ext uri="{D42A27DB-BD31-4B8C-83A1-F6EECF244321}">
                <p14:modId xmlns:p14="http://schemas.microsoft.com/office/powerpoint/2010/main" val="2424784399"/>
              </p:ext>
            </p:extLst>
          </p:nvPr>
        </p:nvGraphicFramePr>
        <p:xfrm>
          <a:off x="762000" y="1413523"/>
          <a:ext cx="10414001" cy="4284677"/>
        </p:xfrm>
        <a:graphic>
          <a:graphicData uri="http://schemas.openxmlformats.org/drawingml/2006/table">
            <a:tbl>
              <a:tblPr firstRow="1" bandRow="1">
                <a:tableStyleId>{5C22544A-7EE6-4342-B048-85BDC9FD1C3A}</a:tableStyleId>
              </a:tblPr>
              <a:tblGrid>
                <a:gridCol w="2345496">
                  <a:extLst>
                    <a:ext uri="{9D8B030D-6E8A-4147-A177-3AD203B41FA5}">
                      <a16:colId xmlns:a16="http://schemas.microsoft.com/office/drawing/2014/main" val="2941737566"/>
                    </a:ext>
                  </a:extLst>
                </a:gridCol>
                <a:gridCol w="2836104">
                  <a:extLst>
                    <a:ext uri="{9D8B030D-6E8A-4147-A177-3AD203B41FA5}">
                      <a16:colId xmlns:a16="http://schemas.microsoft.com/office/drawing/2014/main" val="474741883"/>
                    </a:ext>
                  </a:extLst>
                </a:gridCol>
                <a:gridCol w="5232401">
                  <a:extLst>
                    <a:ext uri="{9D8B030D-6E8A-4147-A177-3AD203B41FA5}">
                      <a16:colId xmlns:a16="http://schemas.microsoft.com/office/drawing/2014/main" val="3020962553"/>
                    </a:ext>
                  </a:extLst>
                </a:gridCol>
              </a:tblGrid>
              <a:tr h="566057">
                <a:tc>
                  <a:txBody>
                    <a:bodyPr/>
                    <a:lstStyle/>
                    <a:p>
                      <a:pPr marL="0" marR="0" algn="ctr">
                        <a:lnSpc>
                          <a:spcPct val="125000"/>
                        </a:lnSpc>
                        <a:spcBef>
                          <a:spcPts val="0"/>
                        </a:spcBef>
                        <a:spcAft>
                          <a:spcPts val="0"/>
                        </a:spcAft>
                      </a:pPr>
                      <a:r>
                        <a:rPr lang="en-US" sz="1400" b="1" kern="0" dirty="0">
                          <a:effectLst/>
                          <a:latin typeface="Arial" panose="020B0604020202020204" pitchFamily="34" charset="0"/>
                          <a:ea typeface="Aptos"/>
                        </a:rPr>
                        <a:t>Test</a:t>
                      </a:r>
                      <a:endParaRPr lang="en-US" sz="1800" kern="100" dirty="0">
                        <a:effectLst/>
                        <a:latin typeface="Arial" panose="020B0604020202020204" pitchFamily="34" charset="0"/>
                        <a:ea typeface="Aptos"/>
                      </a:endParaRPr>
                    </a:p>
                  </a:txBody>
                  <a:tcPr marL="68580" marR="68580" marT="0" marB="0" anchor="ctr">
                    <a:lnB w="12700" cap="flat" cmpd="sng" algn="ctr">
                      <a:solidFill>
                        <a:srgbClr val="073763"/>
                      </a:solidFill>
                      <a:prstDash val="solid"/>
                      <a:round/>
                      <a:headEnd type="none" w="med" len="med"/>
                      <a:tailEnd type="none" w="med" len="med"/>
                    </a:lnB>
                    <a:solidFill>
                      <a:srgbClr val="073763"/>
                    </a:solidFill>
                  </a:tcPr>
                </a:tc>
                <a:tc>
                  <a:txBody>
                    <a:bodyPr/>
                    <a:lstStyle/>
                    <a:p>
                      <a:pPr marL="0" marR="0" algn="ctr">
                        <a:lnSpc>
                          <a:spcPct val="125000"/>
                        </a:lnSpc>
                        <a:spcBef>
                          <a:spcPts val="0"/>
                        </a:spcBef>
                        <a:spcAft>
                          <a:spcPts val="0"/>
                        </a:spcAft>
                      </a:pPr>
                      <a:r>
                        <a:rPr lang="en-US" sz="1400" b="1" kern="0" dirty="0">
                          <a:effectLst/>
                          <a:latin typeface="Arial" panose="020B0604020202020204" pitchFamily="34" charset="0"/>
                          <a:ea typeface="Aptos"/>
                        </a:rPr>
                        <a:t>Perspective</a:t>
                      </a:r>
                      <a:endParaRPr lang="en-US" sz="1800" kern="100" dirty="0">
                        <a:effectLst/>
                        <a:latin typeface="Arial" panose="020B0604020202020204" pitchFamily="34" charset="0"/>
                        <a:ea typeface="Aptos"/>
                      </a:endParaRPr>
                    </a:p>
                  </a:txBody>
                  <a:tcPr marL="68580" marR="68580" marT="0" marB="0" anchor="ctr">
                    <a:lnB w="12700" cap="flat" cmpd="sng" algn="ctr">
                      <a:solidFill>
                        <a:srgbClr val="073763"/>
                      </a:solidFill>
                      <a:prstDash val="solid"/>
                      <a:round/>
                      <a:headEnd type="none" w="med" len="med"/>
                      <a:tailEnd type="none" w="med" len="med"/>
                    </a:lnB>
                    <a:solidFill>
                      <a:srgbClr val="073763"/>
                    </a:solidFill>
                  </a:tcPr>
                </a:tc>
                <a:tc>
                  <a:txBody>
                    <a:bodyPr/>
                    <a:lstStyle/>
                    <a:p>
                      <a:pPr marL="0" marR="0" algn="ctr">
                        <a:lnSpc>
                          <a:spcPct val="125000"/>
                        </a:lnSpc>
                        <a:spcBef>
                          <a:spcPts val="0"/>
                        </a:spcBef>
                        <a:spcAft>
                          <a:spcPts val="0"/>
                        </a:spcAft>
                      </a:pPr>
                      <a:r>
                        <a:rPr lang="en-US" sz="1400" b="1" kern="0" dirty="0">
                          <a:effectLst/>
                          <a:latin typeface="Arial" panose="020B0604020202020204" pitchFamily="34" charset="0"/>
                          <a:ea typeface="Aptos"/>
                        </a:rPr>
                        <a:t>Question</a:t>
                      </a:r>
                      <a:endParaRPr lang="en-US" sz="1800" kern="100" dirty="0">
                        <a:effectLst/>
                        <a:latin typeface="Arial" panose="020B0604020202020204" pitchFamily="34" charset="0"/>
                        <a:ea typeface="Aptos"/>
                      </a:endParaRPr>
                    </a:p>
                  </a:txBody>
                  <a:tcPr marL="68580" marR="68580" marT="0" marB="0" anchor="ctr">
                    <a:lnB w="12700" cap="flat" cmpd="sng" algn="ctr">
                      <a:solidFill>
                        <a:srgbClr val="073763"/>
                      </a:solidFill>
                      <a:prstDash val="solid"/>
                      <a:round/>
                      <a:headEnd type="none" w="med" len="med"/>
                      <a:tailEnd type="none" w="med" len="med"/>
                    </a:lnB>
                    <a:solidFill>
                      <a:srgbClr val="073763"/>
                    </a:solidFill>
                  </a:tcPr>
                </a:tc>
                <a:extLst>
                  <a:ext uri="{0D108BD9-81ED-4DB2-BD59-A6C34878D82A}">
                    <a16:rowId xmlns:a16="http://schemas.microsoft.com/office/drawing/2014/main" val="4227830210"/>
                  </a:ext>
                </a:extLst>
              </a:tr>
              <a:tr h="566057">
                <a:tc>
                  <a:txBody>
                    <a:bodyPr/>
                    <a:lstStyle/>
                    <a:p>
                      <a:pPr marL="0" marR="0" lvl="0" indent="0" algn="l" rtl="0">
                        <a:spcBef>
                          <a:spcPts val="0"/>
                        </a:spcBef>
                        <a:spcAft>
                          <a:spcPts val="0"/>
                        </a:spcAft>
                        <a:buNone/>
                      </a:pPr>
                      <a:r>
                        <a:rPr lang="en-US" sz="1600" dirty="0"/>
                        <a:t>Societal Cost Test (SCT)</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a:t>The utility system and society as a whole</a:t>
                      </a:r>
                      <a:endParaRPr/>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a:t>Will total costs to society decrease?</a:t>
                      </a:r>
                      <a:endParaRPr/>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467322089"/>
                  </a:ext>
                </a:extLst>
              </a:tr>
              <a:tr h="566057">
                <a:tc>
                  <a:txBody>
                    <a:bodyPr/>
                    <a:lstStyle/>
                    <a:p>
                      <a:pPr marL="0" marR="0" lvl="0" indent="0" algn="l" rtl="0">
                        <a:spcBef>
                          <a:spcPts val="0"/>
                        </a:spcBef>
                        <a:spcAft>
                          <a:spcPts val="0"/>
                        </a:spcAft>
                        <a:buNone/>
                      </a:pPr>
                      <a:r>
                        <a:rPr lang="en-US" sz="1600" dirty="0"/>
                        <a:t>Total Resource Cost Test (TRC)</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The utility system plus participating customers</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a:t>Will the sum of utility costs and program participants’ costs decrease?</a:t>
                      </a:r>
                      <a:endParaRPr/>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114111857"/>
                  </a:ext>
                </a:extLst>
              </a:tr>
              <a:tr h="566057">
                <a:tc>
                  <a:txBody>
                    <a:bodyPr/>
                    <a:lstStyle/>
                    <a:p>
                      <a:pPr marL="0" marR="0" lvl="0" indent="0" algn="l" rtl="0">
                        <a:spcBef>
                          <a:spcPts val="0"/>
                        </a:spcBef>
                        <a:spcAft>
                          <a:spcPts val="0"/>
                        </a:spcAft>
                        <a:buNone/>
                      </a:pPr>
                      <a:r>
                        <a:rPr lang="en-US" sz="1600" dirty="0"/>
                        <a:t>Utility Cost Test (UCT) / </a:t>
                      </a:r>
                      <a:br>
                        <a:rPr lang="en-US" sz="1600" dirty="0"/>
                      </a:br>
                      <a:r>
                        <a:rPr lang="en-US" sz="1600" dirty="0"/>
                        <a:t>Program Administrator Cost (PAC)</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The utility system</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Will utility costs decrease?</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3096516433"/>
                  </a:ext>
                </a:extLst>
              </a:tr>
              <a:tr h="566057">
                <a:tc>
                  <a:txBody>
                    <a:bodyPr/>
                    <a:lstStyle/>
                    <a:p>
                      <a:pPr marL="0" marR="0" lvl="0" indent="0" algn="l" rtl="0">
                        <a:spcBef>
                          <a:spcPts val="0"/>
                        </a:spcBef>
                        <a:spcAft>
                          <a:spcPts val="0"/>
                        </a:spcAft>
                        <a:buNone/>
                      </a:pPr>
                      <a:r>
                        <a:rPr lang="en-US" sz="1600" dirty="0"/>
                        <a:t>Participant Cost Test (PCT)</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a:t>Program participants</a:t>
                      </a:r>
                      <a:endParaRPr/>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Will program participants’ costs decrease?</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2514168763"/>
                  </a:ext>
                </a:extLst>
              </a:tr>
              <a:tr h="566057">
                <a:tc>
                  <a:txBody>
                    <a:bodyPr/>
                    <a:lstStyle/>
                    <a:p>
                      <a:pPr marL="0" marR="0" lvl="0" indent="0" algn="l" rtl="0">
                        <a:spcBef>
                          <a:spcPts val="0"/>
                        </a:spcBef>
                        <a:spcAft>
                          <a:spcPts val="0"/>
                        </a:spcAft>
                        <a:buNone/>
                      </a:pPr>
                      <a:r>
                        <a:rPr lang="en-US" sz="1600"/>
                        <a:t>Ratepayer Impact Measure (RIM)</a:t>
                      </a:r>
                      <a:endParaRPr/>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a:t>Rates</a:t>
                      </a:r>
                      <a:endParaRPr/>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Will utility rates decrease?</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405689232"/>
                  </a:ext>
                </a:extLst>
              </a:tr>
              <a:tr h="566057">
                <a:tc>
                  <a:txBody>
                    <a:bodyPr/>
                    <a:lstStyle/>
                    <a:p>
                      <a:pPr marL="0" marR="0" lvl="0" indent="0" algn="l" rtl="0">
                        <a:spcBef>
                          <a:spcPts val="0"/>
                        </a:spcBef>
                        <a:spcAft>
                          <a:spcPts val="0"/>
                        </a:spcAft>
                        <a:buNone/>
                      </a:pPr>
                      <a:r>
                        <a:rPr lang="en-US" sz="1600" dirty="0"/>
                        <a:t>Jurisdiction-Specific Test (JST)</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Policy / regulatory</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600" dirty="0"/>
                        <a:t>Do benefits exceed costs when accounting for applicable policy goal impacts?</a:t>
                      </a:r>
                      <a:endParaRPr dirty="0"/>
                    </a:p>
                  </a:txBody>
                  <a:tcPr marL="91450" marR="91450" marT="45725" marB="45725"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930785354"/>
                  </a:ext>
                </a:extLst>
              </a:tr>
            </a:tbl>
          </a:graphicData>
        </a:graphic>
      </p:graphicFrame>
      <p:sp>
        <p:nvSpPr>
          <p:cNvPr id="4" name="Slide Number Placeholder 3">
            <a:extLst>
              <a:ext uri="{FF2B5EF4-FFF2-40B4-BE49-F238E27FC236}">
                <a16:creationId xmlns:a16="http://schemas.microsoft.com/office/drawing/2014/main" id="{5AE38B65-7E97-4D22-A67B-E69085905476}"/>
              </a:ext>
            </a:extLst>
          </p:cNvPr>
          <p:cNvSpPr>
            <a:spLocks noGrp="1"/>
          </p:cNvSpPr>
          <p:nvPr>
            <p:ph type="sldNum" sz="quarter" idx="11"/>
          </p:nvPr>
        </p:nvSpPr>
        <p:spPr/>
        <p:txBody>
          <a:bodyPr/>
          <a:lstStyle/>
          <a:p>
            <a:fld id="{A2C27F82-79FD-B244-BCFD-9B1449B95085}" type="slidenum">
              <a:rPr lang="en-US" smtClean="0"/>
              <a:pPr/>
              <a:t>10</a:t>
            </a:fld>
            <a:endParaRPr lang="en-US" dirty="0"/>
          </a:p>
        </p:txBody>
      </p:sp>
    </p:spTree>
    <p:extLst>
      <p:ext uri="{BB962C8B-B14F-4D97-AF65-F5344CB8AC3E}">
        <p14:creationId xmlns:p14="http://schemas.microsoft.com/office/powerpoint/2010/main" val="417244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B4CA-DF0F-4596-BC74-A3DE9A3D8CAD}"/>
              </a:ext>
            </a:extLst>
          </p:cNvPr>
          <p:cNvSpPr>
            <a:spLocks noGrp="1"/>
          </p:cNvSpPr>
          <p:nvPr>
            <p:ph type="title"/>
          </p:nvPr>
        </p:nvSpPr>
        <p:spPr/>
        <p:txBody>
          <a:bodyPr/>
          <a:lstStyle/>
          <a:p>
            <a:r>
              <a:rPr lang="en-US" dirty="0"/>
              <a:t>Frequency of Cost-Effectiveness Tests Across Program BCAs</a:t>
            </a:r>
          </a:p>
        </p:txBody>
      </p:sp>
      <p:graphicFrame>
        <p:nvGraphicFramePr>
          <p:cNvPr id="5" name="Table 5">
            <a:extLst>
              <a:ext uri="{FF2B5EF4-FFF2-40B4-BE49-F238E27FC236}">
                <a16:creationId xmlns:a16="http://schemas.microsoft.com/office/drawing/2014/main" id="{FE668AFC-58B7-416B-9C64-FD14167D2968}"/>
              </a:ext>
            </a:extLst>
          </p:cNvPr>
          <p:cNvGraphicFramePr>
            <a:graphicFrameLocks noGrp="1"/>
          </p:cNvGraphicFramePr>
          <p:nvPr>
            <p:ph sz="quarter" idx="10"/>
            <p:extLst>
              <p:ext uri="{D42A27DB-BD31-4B8C-83A1-F6EECF244321}">
                <p14:modId xmlns:p14="http://schemas.microsoft.com/office/powerpoint/2010/main" val="3379717658"/>
              </p:ext>
            </p:extLst>
          </p:nvPr>
        </p:nvGraphicFramePr>
        <p:xfrm>
          <a:off x="5857411" y="1676400"/>
          <a:ext cx="5334000" cy="3337560"/>
        </p:xfrm>
        <a:graphic>
          <a:graphicData uri="http://schemas.openxmlformats.org/drawingml/2006/table">
            <a:tbl>
              <a:tblPr firstRow="1" bandRow="1">
                <a:tableStyleId>{5C22544A-7EE6-4342-B048-85BDC9FD1C3A}</a:tableStyleId>
              </a:tblPr>
              <a:tblGrid>
                <a:gridCol w="3238500">
                  <a:extLst>
                    <a:ext uri="{9D8B030D-6E8A-4147-A177-3AD203B41FA5}">
                      <a16:colId xmlns:a16="http://schemas.microsoft.com/office/drawing/2014/main" val="1026732225"/>
                    </a:ext>
                  </a:extLst>
                </a:gridCol>
                <a:gridCol w="2095500">
                  <a:extLst>
                    <a:ext uri="{9D8B030D-6E8A-4147-A177-3AD203B41FA5}">
                      <a16:colId xmlns:a16="http://schemas.microsoft.com/office/drawing/2014/main" val="3988123776"/>
                    </a:ext>
                  </a:extLst>
                </a:gridCol>
              </a:tblGrid>
              <a:tr h="370840">
                <a:tc>
                  <a:txBody>
                    <a:bodyPr/>
                    <a:lstStyle/>
                    <a:p>
                      <a:pPr marL="0" marR="0" algn="ctr" fontAlgn="base">
                        <a:lnSpc>
                          <a:spcPct val="115000"/>
                        </a:lnSpc>
                        <a:spcBef>
                          <a:spcPts val="0"/>
                        </a:spcBef>
                        <a:spcAft>
                          <a:spcPts val="0"/>
                        </a:spcAft>
                      </a:pPr>
                      <a:r>
                        <a:rPr lang="en-US" sz="1600" b="1" kern="100" dirty="0">
                          <a:solidFill>
                            <a:schemeClr val="bg1"/>
                          </a:solidFill>
                          <a:effectLst/>
                          <a:latin typeface="Aptos"/>
                          <a:ea typeface="Times New Roman" panose="02020603050405020304" pitchFamily="18" charset="0"/>
                          <a:cs typeface="Calibri" panose="020F0502020204030204" pitchFamily="34" charset="0"/>
                        </a:rPr>
                        <a:t>Type of Cost Test </a:t>
                      </a:r>
                      <a:endParaRPr lang="en-US" sz="1600" kern="100" dirty="0">
                        <a:solidFill>
                          <a:schemeClr val="bg1"/>
                        </a:solidFill>
                        <a:effectLst/>
                        <a:latin typeface="Aptos"/>
                        <a:ea typeface="Aptos"/>
                        <a:cs typeface="Times New Roman" panose="02020603050405020304" pitchFamily="18" charset="0"/>
                      </a:endParaRPr>
                    </a:p>
                  </a:txBody>
                  <a:tcPr marL="36830" marR="36830" marT="0" marB="0" anchor="ctr">
                    <a:lnB w="12700" cap="flat" cmpd="sng" algn="ctr">
                      <a:solidFill>
                        <a:srgbClr val="073763"/>
                      </a:solidFill>
                      <a:prstDash val="solid"/>
                      <a:round/>
                      <a:headEnd type="none" w="med" len="med"/>
                      <a:tailEnd type="none" w="med" len="med"/>
                    </a:lnB>
                    <a:solidFill>
                      <a:srgbClr val="073763"/>
                    </a:solidFill>
                  </a:tcPr>
                </a:tc>
                <a:tc>
                  <a:txBody>
                    <a:bodyPr/>
                    <a:lstStyle/>
                    <a:p>
                      <a:pPr marL="0" marR="0" algn="ctr" fontAlgn="base">
                        <a:lnSpc>
                          <a:spcPct val="115000"/>
                        </a:lnSpc>
                        <a:spcBef>
                          <a:spcPts val="0"/>
                        </a:spcBef>
                        <a:spcAft>
                          <a:spcPts val="0"/>
                        </a:spcAft>
                      </a:pPr>
                      <a:r>
                        <a:rPr lang="en-US" sz="1600" b="1" kern="100" dirty="0">
                          <a:solidFill>
                            <a:schemeClr val="bg1"/>
                          </a:solidFill>
                          <a:effectLst/>
                          <a:latin typeface="Aptos"/>
                          <a:ea typeface="Times New Roman" panose="02020603050405020304" pitchFamily="18" charset="0"/>
                          <a:cs typeface="Calibri" panose="020F0502020204030204" pitchFamily="34" charset="0"/>
                        </a:rPr>
                        <a:t>Frequency</a:t>
                      </a:r>
                      <a:endParaRPr lang="en-US" sz="1600" kern="100" dirty="0">
                        <a:solidFill>
                          <a:schemeClr val="bg1"/>
                        </a:solidFill>
                        <a:effectLst/>
                        <a:latin typeface="Aptos"/>
                        <a:ea typeface="Aptos"/>
                        <a:cs typeface="Times New Roman" panose="02020603050405020304" pitchFamily="18" charset="0"/>
                      </a:endParaRPr>
                    </a:p>
                  </a:txBody>
                  <a:tcPr marL="36830" marR="36830" marT="0" marB="0" anchor="ctr">
                    <a:lnB w="12700" cap="flat" cmpd="sng" algn="ctr">
                      <a:solidFill>
                        <a:srgbClr val="073763"/>
                      </a:solidFill>
                      <a:prstDash val="solid"/>
                      <a:round/>
                      <a:headEnd type="none" w="med" len="med"/>
                      <a:tailEnd type="none" w="med" len="med"/>
                    </a:lnB>
                    <a:solidFill>
                      <a:srgbClr val="073763"/>
                    </a:solidFill>
                  </a:tcPr>
                </a:tc>
                <a:extLst>
                  <a:ext uri="{0D108BD9-81ED-4DB2-BD59-A6C34878D82A}">
                    <a16:rowId xmlns:a16="http://schemas.microsoft.com/office/drawing/2014/main" val="4083485512"/>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RIM</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7</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3002354728"/>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TRC </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6</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4112028327"/>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PCT </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5</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2861689197"/>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SCT </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5</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2855598433"/>
                  </a:ext>
                </a:extLst>
              </a:tr>
              <a:tr h="370840">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UCT </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4</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393726984"/>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Undefined</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3</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2810890061"/>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JST </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a:solidFill>
                            <a:srgbClr val="000000"/>
                          </a:solidFill>
                          <a:effectLst/>
                          <a:latin typeface="Aptos"/>
                          <a:ea typeface="Times New Roman" panose="02020603050405020304" pitchFamily="18" charset="0"/>
                          <a:cs typeface="Calibri" panose="020F0502020204030204" pitchFamily="34" charset="0"/>
                        </a:rPr>
                        <a:t>2</a:t>
                      </a:r>
                      <a:endParaRPr lang="en-US" sz="1800" kern="10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660890212"/>
                  </a:ext>
                </a:extLst>
              </a:tr>
              <a:tr h="370840">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Internal Business Case</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algn="ctr" fontAlgn="base">
                        <a:lnSpc>
                          <a:spcPct val="115000"/>
                        </a:lnSpc>
                        <a:spcBef>
                          <a:spcPts val="0"/>
                        </a:spcBef>
                        <a:spcAft>
                          <a:spcPts val="0"/>
                        </a:spcAft>
                      </a:pPr>
                      <a:r>
                        <a:rPr lang="en-US" sz="1800" kern="100" dirty="0">
                          <a:solidFill>
                            <a:srgbClr val="000000"/>
                          </a:solidFill>
                          <a:effectLst/>
                          <a:latin typeface="Aptos"/>
                          <a:ea typeface="Times New Roman" panose="02020603050405020304" pitchFamily="18" charset="0"/>
                          <a:cs typeface="Calibri" panose="020F0502020204030204" pitchFamily="34" charset="0"/>
                        </a:rPr>
                        <a:t>1</a:t>
                      </a:r>
                      <a:endParaRPr lang="en-US" sz="1800" kern="100" dirty="0">
                        <a:effectLst/>
                        <a:latin typeface="Aptos"/>
                        <a:ea typeface="Aptos"/>
                        <a:cs typeface="Times New Roman" panose="02020603050405020304" pitchFamily="18" charset="0"/>
                      </a:endParaRPr>
                    </a:p>
                  </a:txBody>
                  <a:tcPr marL="36830" marR="36830"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517264127"/>
                  </a:ext>
                </a:extLst>
              </a:tr>
            </a:tbl>
          </a:graphicData>
        </a:graphic>
      </p:graphicFrame>
      <p:sp>
        <p:nvSpPr>
          <p:cNvPr id="4" name="Slide Number Placeholder 3">
            <a:extLst>
              <a:ext uri="{FF2B5EF4-FFF2-40B4-BE49-F238E27FC236}">
                <a16:creationId xmlns:a16="http://schemas.microsoft.com/office/drawing/2014/main" id="{532ED479-DD36-478D-B6F7-05DB4277DC6B}"/>
              </a:ext>
            </a:extLst>
          </p:cNvPr>
          <p:cNvSpPr>
            <a:spLocks noGrp="1"/>
          </p:cNvSpPr>
          <p:nvPr>
            <p:ph type="sldNum" sz="quarter" idx="11"/>
          </p:nvPr>
        </p:nvSpPr>
        <p:spPr/>
        <p:txBody>
          <a:bodyPr/>
          <a:lstStyle/>
          <a:p>
            <a:fld id="{A2C27F82-79FD-B244-BCFD-9B1449B95085}" type="slidenum">
              <a:rPr lang="en-US" smtClean="0"/>
              <a:pPr/>
              <a:t>11</a:t>
            </a:fld>
            <a:endParaRPr lang="en-US" dirty="0"/>
          </a:p>
        </p:txBody>
      </p:sp>
      <p:sp>
        <p:nvSpPr>
          <p:cNvPr id="8" name="Content Placeholder 2">
            <a:extLst>
              <a:ext uri="{FF2B5EF4-FFF2-40B4-BE49-F238E27FC236}">
                <a16:creationId xmlns:a16="http://schemas.microsoft.com/office/drawing/2014/main" id="{90EF4188-9457-4CA4-A840-F612A4735789}"/>
              </a:ext>
            </a:extLst>
          </p:cNvPr>
          <p:cNvSpPr txBox="1">
            <a:spLocks/>
          </p:cNvSpPr>
          <p:nvPr/>
        </p:nvSpPr>
        <p:spPr>
          <a:xfrm>
            <a:off x="609600" y="1447800"/>
            <a:ext cx="4927918" cy="4373880"/>
          </a:xfrm>
          <a:prstGeom prst="rect">
            <a:avLst/>
          </a:prstGeom>
        </p:spPr>
        <p:txBody>
          <a:bodyPr vert="horz" lIns="0" tIns="0" rIns="0" bIns="0" rtlCol="0" anchor="t">
            <a:noAutofit/>
          </a:bodyPr>
          <a:lstStyle>
            <a:lvl1pPr marL="240030" indent="-240030" algn="l" rtl="0" eaLnBrk="1" latinLnBrk="0" hangingPunct="1">
              <a:spcBef>
                <a:spcPts val="525"/>
              </a:spcBef>
              <a:buClr>
                <a:schemeClr val="accent2"/>
              </a:buClr>
              <a:buSzPct val="60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1pPr>
            <a:lvl2pPr marL="480060" indent="-205740" algn="l" rtl="0" eaLnBrk="1" latinLnBrk="0" hangingPunct="1">
              <a:spcBef>
                <a:spcPts val="413"/>
              </a:spcBef>
              <a:buClr>
                <a:schemeClr val="accent1"/>
              </a:buClr>
              <a:buSzPct val="70000"/>
              <a:buFont typeface="Wingdings 2"/>
              <a:buChar char=""/>
              <a:defRPr kumimoji="0" sz="1500" kern="1200">
                <a:solidFill>
                  <a:schemeClr val="tx1"/>
                </a:solidFill>
                <a:latin typeface="Arial" panose="020B0604020202020204" pitchFamily="34" charset="0"/>
                <a:ea typeface="+mn-ea"/>
                <a:cs typeface="Arial" panose="020B0604020202020204" pitchFamily="34" charset="0"/>
              </a:defRPr>
            </a:lvl2pPr>
            <a:lvl3pPr marL="685800" indent="-171450" algn="l" rtl="0" eaLnBrk="1" latinLnBrk="0" hangingPunct="1">
              <a:spcBef>
                <a:spcPts val="375"/>
              </a:spcBef>
              <a:buClr>
                <a:schemeClr val="accent2"/>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3pPr>
            <a:lvl4pPr marL="1028700" indent="-171450" algn="l" rtl="0" eaLnBrk="1" latinLnBrk="0" hangingPunct="1">
              <a:spcBef>
                <a:spcPts val="300"/>
              </a:spcBef>
              <a:buClr>
                <a:schemeClr val="accent3"/>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4pPr>
            <a:lvl5pPr marL="1371600" indent="-171450" algn="l" rtl="0" eaLnBrk="1" latinLnBrk="0" hangingPunct="1">
              <a:spcBef>
                <a:spcPts val="300"/>
              </a:spcBef>
              <a:buClr>
                <a:schemeClr val="accent4"/>
              </a:buClr>
              <a:buSzPct val="6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224155" indent="-224155">
              <a:spcAft>
                <a:spcPts val="600"/>
              </a:spcAft>
            </a:pPr>
            <a:r>
              <a:rPr lang="en-US" dirty="0"/>
              <a:t>The 15 programs with a BCA across 12 states and provinces included 33 applications of cost-effectiveness tests.</a:t>
            </a:r>
          </a:p>
          <a:p>
            <a:pPr marL="224155" indent="-224155">
              <a:spcAft>
                <a:spcPts val="600"/>
              </a:spcAft>
            </a:pPr>
            <a:r>
              <a:rPr lang="en-US" dirty="0"/>
              <a:t>No single test was used in every state or province.</a:t>
            </a:r>
          </a:p>
          <a:p>
            <a:pPr marL="224155" indent="-224155">
              <a:spcAft>
                <a:spcPts val="600"/>
              </a:spcAft>
            </a:pPr>
            <a:r>
              <a:rPr lang="en-US" dirty="0"/>
              <a:t>The TRC and RIM tests were the most common cost tests; however, the RIM test was always conducted alongside other tests, while the TRC test was used as the sole test in some jurisdictions.</a:t>
            </a:r>
          </a:p>
          <a:p>
            <a:pPr marL="224155" indent="-224155">
              <a:spcAft>
                <a:spcPts val="600"/>
              </a:spcAft>
            </a:pPr>
            <a:r>
              <a:rPr lang="en-US" dirty="0"/>
              <a:t>The PCT, SCT, and UCT were used less frequently.</a:t>
            </a:r>
          </a:p>
        </p:txBody>
      </p:sp>
    </p:spTree>
    <p:extLst>
      <p:ext uri="{BB962C8B-B14F-4D97-AF65-F5344CB8AC3E}">
        <p14:creationId xmlns:p14="http://schemas.microsoft.com/office/powerpoint/2010/main" val="1915176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20281D-94C5-411C-A9CC-127A743E188A}"/>
              </a:ext>
            </a:extLst>
          </p:cNvPr>
          <p:cNvSpPr>
            <a:spLocks noGrp="1"/>
          </p:cNvSpPr>
          <p:nvPr>
            <p:ph type="title"/>
          </p:nvPr>
        </p:nvSpPr>
        <p:spPr>
          <a:xfrm>
            <a:off x="609600" y="278905"/>
            <a:ext cx="10972800" cy="830997"/>
          </a:xfrm>
        </p:spPr>
        <p:txBody>
          <a:bodyPr/>
          <a:lstStyle/>
          <a:p>
            <a:r>
              <a:rPr lang="en-US" sz="2400" dirty="0"/>
              <a:t>Type and Frequency of Monetized Benefits in BCAs for</a:t>
            </a:r>
            <a:br>
              <a:rPr lang="en-US" sz="2400" dirty="0"/>
            </a:br>
            <a:r>
              <a:rPr lang="en-US" sz="2400" dirty="0"/>
              <a:t>Managed </a:t>
            </a:r>
            <a:r>
              <a:rPr lang="en-US" dirty="0"/>
              <a:t>EV </a:t>
            </a:r>
            <a:r>
              <a:rPr lang="en-US" sz="2400" dirty="0"/>
              <a:t>Charging Programs</a:t>
            </a:r>
            <a:endParaRPr lang="en-US" sz="2400" dirty="0">
              <a:solidFill>
                <a:schemeClr val="accent1"/>
              </a:solidFill>
              <a:cs typeface="Calibri Light" panose="020F0302020204030204" pitchFamily="34" charset="0"/>
            </a:endParaRPr>
          </a:p>
        </p:txBody>
      </p:sp>
      <p:sp>
        <p:nvSpPr>
          <p:cNvPr id="6" name="Slide Number Placeholder 5">
            <a:extLst>
              <a:ext uri="{FF2B5EF4-FFF2-40B4-BE49-F238E27FC236}">
                <a16:creationId xmlns:a16="http://schemas.microsoft.com/office/drawing/2014/main" id="{AEC51CEA-D073-4FFE-9C9B-0F0F889645AA}"/>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12</a:t>
            </a:fld>
            <a:endParaRPr lang="en-US"/>
          </a:p>
        </p:txBody>
      </p:sp>
      <p:graphicFrame>
        <p:nvGraphicFramePr>
          <p:cNvPr id="8" name="Chart 7">
            <a:extLst>
              <a:ext uri="{FF2B5EF4-FFF2-40B4-BE49-F238E27FC236}">
                <a16:creationId xmlns:a16="http://schemas.microsoft.com/office/drawing/2014/main" id="{55B0F4A8-B297-457B-833C-99E45E1C7FB2}"/>
              </a:ext>
            </a:extLst>
          </p:cNvPr>
          <p:cNvGraphicFramePr>
            <a:graphicFrameLocks/>
          </p:cNvGraphicFramePr>
          <p:nvPr>
            <p:extLst>
              <p:ext uri="{D42A27DB-BD31-4B8C-83A1-F6EECF244321}">
                <p14:modId xmlns:p14="http://schemas.microsoft.com/office/powerpoint/2010/main" val="2525221585"/>
              </p:ext>
            </p:extLst>
          </p:nvPr>
        </p:nvGraphicFramePr>
        <p:xfrm>
          <a:off x="1447800" y="1447800"/>
          <a:ext cx="8610600" cy="472313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2517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20281D-94C5-411C-A9CC-127A743E188A}"/>
              </a:ext>
            </a:extLst>
          </p:cNvPr>
          <p:cNvSpPr>
            <a:spLocks noGrp="1"/>
          </p:cNvSpPr>
          <p:nvPr>
            <p:ph type="title"/>
          </p:nvPr>
        </p:nvSpPr>
        <p:spPr>
          <a:xfrm>
            <a:off x="609600" y="278905"/>
            <a:ext cx="10972800" cy="830997"/>
          </a:xfrm>
        </p:spPr>
        <p:txBody>
          <a:bodyPr/>
          <a:lstStyle/>
          <a:p>
            <a:r>
              <a:rPr lang="en-US" sz="2400" dirty="0"/>
              <a:t>Type and Frequency of Costs in BCAs for</a:t>
            </a:r>
            <a:br>
              <a:rPr lang="en-US" sz="2400" dirty="0"/>
            </a:br>
            <a:r>
              <a:rPr lang="en-US" sz="2400" dirty="0"/>
              <a:t>Managed EV Charging Programs</a:t>
            </a:r>
            <a:endParaRPr lang="en-US" sz="2400" dirty="0">
              <a:solidFill>
                <a:schemeClr val="accent1"/>
              </a:solidFill>
              <a:cs typeface="Calibri Light" panose="020F0302020204030204" pitchFamily="34" charset="0"/>
            </a:endParaRPr>
          </a:p>
        </p:txBody>
      </p:sp>
      <p:sp>
        <p:nvSpPr>
          <p:cNvPr id="6" name="Slide Number Placeholder 5">
            <a:extLst>
              <a:ext uri="{FF2B5EF4-FFF2-40B4-BE49-F238E27FC236}">
                <a16:creationId xmlns:a16="http://schemas.microsoft.com/office/drawing/2014/main" id="{AEC51CEA-D073-4FFE-9C9B-0F0F889645AA}"/>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13</a:t>
            </a:fld>
            <a:endParaRPr lang="en-US"/>
          </a:p>
        </p:txBody>
      </p:sp>
      <p:graphicFrame>
        <p:nvGraphicFramePr>
          <p:cNvPr id="11" name="Chart 10">
            <a:extLst>
              <a:ext uri="{FF2B5EF4-FFF2-40B4-BE49-F238E27FC236}">
                <a16:creationId xmlns:a16="http://schemas.microsoft.com/office/drawing/2014/main" id="{AE1E0510-CCD8-45A0-A1CE-1088C9E509CD}"/>
              </a:ext>
            </a:extLst>
          </p:cNvPr>
          <p:cNvGraphicFramePr>
            <a:graphicFrameLocks/>
          </p:cNvGraphicFramePr>
          <p:nvPr>
            <p:extLst>
              <p:ext uri="{D42A27DB-BD31-4B8C-83A1-F6EECF244321}">
                <p14:modId xmlns:p14="http://schemas.microsoft.com/office/powerpoint/2010/main" val="2405090167"/>
              </p:ext>
            </p:extLst>
          </p:nvPr>
        </p:nvGraphicFramePr>
        <p:xfrm>
          <a:off x="1905000" y="1676400"/>
          <a:ext cx="72390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46435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14</a:t>
            </a:fld>
            <a:endParaRPr lang="en-US" dirty="0"/>
          </a:p>
        </p:txBody>
      </p:sp>
      <p:sp>
        <p:nvSpPr>
          <p:cNvPr id="5" name="Title 4">
            <a:extLst>
              <a:ext uri="{FF2B5EF4-FFF2-40B4-BE49-F238E27FC236}">
                <a16:creationId xmlns:a16="http://schemas.microsoft.com/office/drawing/2014/main" id="{E969B68E-F388-AC3B-7DBF-2D2190D0603E}"/>
              </a:ext>
            </a:extLst>
          </p:cNvPr>
          <p:cNvSpPr>
            <a:spLocks noGrp="1"/>
          </p:cNvSpPr>
          <p:nvPr>
            <p:ph type="title"/>
          </p:nvPr>
        </p:nvSpPr>
        <p:spPr>
          <a:xfrm>
            <a:off x="533400" y="3382834"/>
            <a:ext cx="10972800" cy="584775"/>
          </a:xfrm>
        </p:spPr>
        <p:txBody>
          <a:bodyPr/>
          <a:lstStyle/>
          <a:p>
            <a:pPr>
              <a:spcAft>
                <a:spcPts val="600"/>
              </a:spcAft>
            </a:pPr>
            <a:r>
              <a:rPr lang="en-US" sz="3200" dirty="0"/>
              <a:t>Review of BCAs for EV Time-Varying Rates</a:t>
            </a:r>
          </a:p>
        </p:txBody>
      </p:sp>
    </p:spTree>
    <p:extLst>
      <p:ext uri="{BB962C8B-B14F-4D97-AF65-F5344CB8AC3E}">
        <p14:creationId xmlns:p14="http://schemas.microsoft.com/office/powerpoint/2010/main" val="506009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DBD30-DF20-B377-08C1-E86466DBF59D}"/>
              </a:ext>
            </a:extLst>
          </p:cNvPr>
          <p:cNvSpPr>
            <a:spLocks noGrp="1"/>
          </p:cNvSpPr>
          <p:nvPr>
            <p:ph type="title"/>
          </p:nvPr>
        </p:nvSpPr>
        <p:spPr/>
        <p:txBody>
          <a:bodyPr/>
          <a:lstStyle/>
          <a:p>
            <a:r>
              <a:rPr lang="en-US" dirty="0"/>
              <a:t>Document Review Approach and Key Topics</a:t>
            </a:r>
          </a:p>
        </p:txBody>
      </p:sp>
      <p:sp>
        <p:nvSpPr>
          <p:cNvPr id="3" name="Content Placeholder 2">
            <a:extLst>
              <a:ext uri="{FF2B5EF4-FFF2-40B4-BE49-F238E27FC236}">
                <a16:creationId xmlns:a16="http://schemas.microsoft.com/office/drawing/2014/main" id="{90EA61F5-FC28-2514-B90E-CCD4974C8DE7}"/>
              </a:ext>
            </a:extLst>
          </p:cNvPr>
          <p:cNvSpPr>
            <a:spLocks noGrp="1"/>
          </p:cNvSpPr>
          <p:nvPr>
            <p:ph idx="1"/>
          </p:nvPr>
        </p:nvSpPr>
        <p:spPr>
          <a:xfrm>
            <a:off x="609600" y="1447800"/>
            <a:ext cx="4927918" cy="4373880"/>
          </a:xfrm>
        </p:spPr>
        <p:txBody>
          <a:bodyPr vert="horz" lIns="0" tIns="0" rIns="0" bIns="0" rtlCol="0" anchor="t">
            <a:noAutofit/>
          </a:bodyPr>
          <a:lstStyle/>
          <a:p>
            <a:pPr marL="224155" indent="-224155">
              <a:spcAft>
                <a:spcPts val="600"/>
              </a:spcAft>
            </a:pPr>
            <a:r>
              <a:rPr lang="en-US" dirty="0"/>
              <a:t>Researchers reviewed and summarized utility and regulatory documents related to TVR for EVs, such as plans, applications, testimony, workpapers, and decisions, including:</a:t>
            </a:r>
          </a:p>
          <a:p>
            <a:pPr marL="609292" lvl="1" indent="-224155">
              <a:spcAft>
                <a:spcPts val="600"/>
              </a:spcAft>
            </a:pPr>
            <a:r>
              <a:rPr lang="en-US" dirty="0"/>
              <a:t>Advanced Metering Infrastructure (AMI) business cases that include TVR</a:t>
            </a:r>
          </a:p>
          <a:p>
            <a:pPr marL="609292" lvl="1" indent="-224155">
              <a:spcAft>
                <a:spcPts val="600"/>
              </a:spcAft>
            </a:pPr>
            <a:r>
              <a:rPr lang="en-US" dirty="0"/>
              <a:t>Utility applications for managed EV charging programs and transportation electrification initiatives</a:t>
            </a:r>
          </a:p>
          <a:p>
            <a:pPr marL="609292" lvl="1" indent="-224155">
              <a:spcAft>
                <a:spcPts val="600"/>
              </a:spcAft>
            </a:pPr>
            <a:r>
              <a:rPr lang="en-US" dirty="0"/>
              <a:t>Evaluations</a:t>
            </a:r>
          </a:p>
          <a:p>
            <a:pPr marL="609292" lvl="1" indent="-224155">
              <a:spcAft>
                <a:spcPts val="600"/>
              </a:spcAft>
            </a:pPr>
            <a:r>
              <a:rPr lang="en-US" dirty="0"/>
              <a:t>Other EV-related proceedings</a:t>
            </a:r>
          </a:p>
        </p:txBody>
      </p:sp>
      <p:sp>
        <p:nvSpPr>
          <p:cNvPr id="5" name="Rectangle 4">
            <a:extLst>
              <a:ext uri="{FF2B5EF4-FFF2-40B4-BE49-F238E27FC236}">
                <a16:creationId xmlns:a16="http://schemas.microsoft.com/office/drawing/2014/main" id="{81726AD3-A210-CF10-C09D-39749CE18D0D}"/>
              </a:ext>
            </a:extLst>
          </p:cNvPr>
          <p:cNvSpPr/>
          <p:nvPr/>
        </p:nvSpPr>
        <p:spPr>
          <a:xfrm>
            <a:off x="1828800" y="5638800"/>
            <a:ext cx="8458200" cy="6096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nSpc>
                <a:spcPct val="90000"/>
              </a:lnSpc>
            </a:pPr>
            <a:r>
              <a:rPr lang="en-US" b="1" dirty="0"/>
              <a:t>Focus: </a:t>
            </a:r>
            <a:r>
              <a:rPr lang="en-US" dirty="0"/>
              <a:t>Identify documents capturing benefits, costs, and cost-effectiveness tests applicable to TVR — ideally EV TVR  </a:t>
            </a:r>
          </a:p>
        </p:txBody>
      </p:sp>
      <p:sp>
        <p:nvSpPr>
          <p:cNvPr id="9" name="TextBox 8">
            <a:extLst>
              <a:ext uri="{FF2B5EF4-FFF2-40B4-BE49-F238E27FC236}">
                <a16:creationId xmlns:a16="http://schemas.microsoft.com/office/drawing/2014/main" id="{4ADEEA13-A11F-10CE-7BCF-0F0770A7466A}"/>
              </a:ext>
            </a:extLst>
          </p:cNvPr>
          <p:cNvSpPr txBox="1"/>
          <p:nvPr/>
        </p:nvSpPr>
        <p:spPr>
          <a:xfrm>
            <a:off x="5784374" y="1373827"/>
            <a:ext cx="5980907" cy="369332"/>
          </a:xfrm>
          <a:prstGeom prst="rect">
            <a:avLst/>
          </a:prstGeom>
          <a:noFill/>
        </p:spPr>
        <p:txBody>
          <a:bodyPr wrap="square">
            <a:spAutoFit/>
          </a:bodyPr>
          <a:lstStyle/>
          <a:p>
            <a:r>
              <a:rPr lang="en-US" dirty="0"/>
              <a:t>Reviewed 22 documents, covering a range of topics:</a:t>
            </a:r>
          </a:p>
        </p:txBody>
      </p:sp>
      <p:graphicFrame>
        <p:nvGraphicFramePr>
          <p:cNvPr id="10" name="Table 9">
            <a:extLst>
              <a:ext uri="{FF2B5EF4-FFF2-40B4-BE49-F238E27FC236}">
                <a16:creationId xmlns:a16="http://schemas.microsoft.com/office/drawing/2014/main" id="{8C17E2B7-C356-5FBF-F4AC-255A7BFCE06F}"/>
              </a:ext>
            </a:extLst>
          </p:cNvPr>
          <p:cNvGraphicFramePr>
            <a:graphicFrameLocks noGrp="1"/>
          </p:cNvGraphicFramePr>
          <p:nvPr>
            <p:extLst>
              <p:ext uri="{D42A27DB-BD31-4B8C-83A1-F6EECF244321}">
                <p14:modId xmlns:p14="http://schemas.microsoft.com/office/powerpoint/2010/main" val="3332517517"/>
              </p:ext>
            </p:extLst>
          </p:nvPr>
        </p:nvGraphicFramePr>
        <p:xfrm>
          <a:off x="5867400" y="2057400"/>
          <a:ext cx="5807825" cy="3280317"/>
        </p:xfrm>
        <a:graphic>
          <a:graphicData uri="http://schemas.openxmlformats.org/drawingml/2006/table">
            <a:tbl>
              <a:tblPr/>
              <a:tblGrid>
                <a:gridCol w="4886143">
                  <a:extLst>
                    <a:ext uri="{9D8B030D-6E8A-4147-A177-3AD203B41FA5}">
                      <a16:colId xmlns:a16="http://schemas.microsoft.com/office/drawing/2014/main" val="101639659"/>
                    </a:ext>
                  </a:extLst>
                </a:gridCol>
                <a:gridCol w="921682">
                  <a:extLst>
                    <a:ext uri="{9D8B030D-6E8A-4147-A177-3AD203B41FA5}">
                      <a16:colId xmlns:a16="http://schemas.microsoft.com/office/drawing/2014/main" val="3658457416"/>
                    </a:ext>
                  </a:extLst>
                </a:gridCol>
              </a:tblGrid>
              <a:tr h="236813">
                <a:tc>
                  <a:txBody>
                    <a:bodyPr/>
                    <a:lstStyle/>
                    <a:p>
                      <a:pPr marL="182880" algn="l" fontAlgn="b"/>
                      <a:r>
                        <a:rPr lang="en-US" sz="1400" b="1" i="0" u="none" strike="noStrike" dirty="0">
                          <a:solidFill>
                            <a:srgbClr val="FFFFFF"/>
                          </a:solidFill>
                          <a:effectLst/>
                          <a:latin typeface="MS Reference Sans Serif" panose="020B0604030504040204" pitchFamily="34" charset="0"/>
                        </a:rPr>
                        <a:t>Topics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fontAlgn="b"/>
                      <a:r>
                        <a:rPr lang="en-US" sz="1400" b="1" i="0" u="none" strike="noStrike" dirty="0">
                          <a:solidFill>
                            <a:srgbClr val="FFFFFF"/>
                          </a:solidFill>
                          <a:effectLst/>
                          <a:latin typeface="MS Reference Sans Serif" panose="020B0604030504040204" pitchFamily="34" charset="0"/>
                        </a:rPr>
                        <a:t>Count</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extLst>
                  <a:ext uri="{0D108BD9-81ED-4DB2-BD59-A6C34878D82A}">
                    <a16:rowId xmlns:a16="http://schemas.microsoft.com/office/drawing/2014/main" val="2786295889"/>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Types of benefits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18</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432734580"/>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Examples of rate structures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16</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785004762"/>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Benefit or cost valuation</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9</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292951538"/>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Benefit-Cost Analysis (BCA)</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7</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871309085"/>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Rate design principles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5</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649248760"/>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Comparison between managed charging programs and rates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5</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430638632"/>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Net Present Value calculation</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a:solidFill>
                            <a:srgbClr val="353537"/>
                          </a:solidFill>
                          <a:effectLst/>
                          <a:latin typeface="MS Reference Sans Serif" panose="020B0604030504040204" pitchFamily="34" charset="0"/>
                        </a:rPr>
                        <a:t>5</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801819555"/>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EV TVR-specific costs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4</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910075591"/>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Methods for calculating benefits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3</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447339105"/>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Approaches to establishing baselines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1</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500448340"/>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Guidance on developing cost-effectiveness test (CE)</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1</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889103309"/>
                  </a:ext>
                </a:extLst>
              </a:tr>
              <a:tr h="236813">
                <a:tc>
                  <a:txBody>
                    <a:bodyPr/>
                    <a:lstStyle/>
                    <a:p>
                      <a:pPr marL="182880" algn="l" fontAlgn="b"/>
                      <a:r>
                        <a:rPr lang="en-US" sz="1400" b="0" i="0" u="none" strike="noStrike" dirty="0">
                          <a:solidFill>
                            <a:srgbClr val="353537"/>
                          </a:solidFill>
                          <a:effectLst/>
                          <a:latin typeface="MS Reference Sans Serif" panose="020B0604030504040204" pitchFamily="34" charset="0"/>
                        </a:rPr>
                        <a:t>Evaluations</a:t>
                      </a:r>
                    </a:p>
                  </a:txBody>
                  <a:tcPr marL="11841" marR="11841" marT="1184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400" b="0" i="0" u="none" strike="noStrike" dirty="0">
                          <a:solidFill>
                            <a:srgbClr val="353537"/>
                          </a:solidFill>
                          <a:effectLst/>
                          <a:latin typeface="MS Reference Sans Serif" panose="020B0604030504040204" pitchFamily="34" charset="0"/>
                        </a:rPr>
                        <a:t>1</a:t>
                      </a:r>
                    </a:p>
                  </a:txBody>
                  <a:tcPr marL="11841" marR="11841" marT="1184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55047116"/>
                  </a:ext>
                </a:extLst>
              </a:tr>
            </a:tbl>
          </a:graphicData>
        </a:graphic>
      </p:graphicFrame>
      <p:sp>
        <p:nvSpPr>
          <p:cNvPr id="4" name="Slide Number Placeholder 3">
            <a:extLst>
              <a:ext uri="{FF2B5EF4-FFF2-40B4-BE49-F238E27FC236}">
                <a16:creationId xmlns:a16="http://schemas.microsoft.com/office/drawing/2014/main" id="{1240CC9F-947B-083E-94EB-A31F815DEFE0}"/>
              </a:ext>
            </a:extLst>
          </p:cNvPr>
          <p:cNvSpPr txBox="1">
            <a:spLocks/>
          </p:cNvSpPr>
          <p:nvPr/>
        </p:nvSpPr>
        <p:spPr>
          <a:xfrm>
            <a:off x="11176000" y="6303284"/>
            <a:ext cx="457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C27F82-79FD-B244-BCFD-9B1449B95085}" type="slidenum">
              <a:rPr lang="en-US" sz="800" smtClean="0"/>
              <a:pPr/>
              <a:t>15</a:t>
            </a:fld>
            <a:endParaRPr lang="en-US" sz="800" dirty="0"/>
          </a:p>
        </p:txBody>
      </p:sp>
    </p:spTree>
    <p:extLst>
      <p:ext uri="{BB962C8B-B14F-4D97-AF65-F5344CB8AC3E}">
        <p14:creationId xmlns:p14="http://schemas.microsoft.com/office/powerpoint/2010/main" val="2106779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FA454-4A0E-5EF6-AE44-7305F70152D8}"/>
              </a:ext>
            </a:extLst>
          </p:cNvPr>
          <p:cNvSpPr>
            <a:spLocks noGrp="1"/>
          </p:cNvSpPr>
          <p:nvPr>
            <p:ph type="title"/>
          </p:nvPr>
        </p:nvSpPr>
        <p:spPr>
          <a:xfrm>
            <a:off x="609599" y="648227"/>
            <a:ext cx="10972800" cy="461665"/>
          </a:xfrm>
        </p:spPr>
        <p:txBody>
          <a:bodyPr/>
          <a:lstStyle/>
          <a:p>
            <a:r>
              <a:rPr lang="en-US" dirty="0"/>
              <a:t>Document Content</a:t>
            </a:r>
          </a:p>
        </p:txBody>
      </p:sp>
      <p:graphicFrame>
        <p:nvGraphicFramePr>
          <p:cNvPr id="11" name="Content Placeholder 10">
            <a:extLst>
              <a:ext uri="{FF2B5EF4-FFF2-40B4-BE49-F238E27FC236}">
                <a16:creationId xmlns:a16="http://schemas.microsoft.com/office/drawing/2014/main" id="{FDF25883-5581-244F-D155-E293C34C94A9}"/>
              </a:ext>
            </a:extLst>
          </p:cNvPr>
          <p:cNvGraphicFramePr>
            <a:graphicFrameLocks noGrp="1"/>
          </p:cNvGraphicFramePr>
          <p:nvPr>
            <p:ph idx="1"/>
            <p:extLst>
              <p:ext uri="{D42A27DB-BD31-4B8C-83A1-F6EECF244321}">
                <p14:modId xmlns:p14="http://schemas.microsoft.com/office/powerpoint/2010/main" val="157532995"/>
              </p:ext>
            </p:extLst>
          </p:nvPr>
        </p:nvGraphicFramePr>
        <p:xfrm>
          <a:off x="990600" y="3941508"/>
          <a:ext cx="9372602" cy="1394322"/>
        </p:xfrm>
        <a:graphic>
          <a:graphicData uri="http://schemas.openxmlformats.org/drawingml/2006/table">
            <a:tbl>
              <a:tblPr/>
              <a:tblGrid>
                <a:gridCol w="1872657">
                  <a:extLst>
                    <a:ext uri="{9D8B030D-6E8A-4147-A177-3AD203B41FA5}">
                      <a16:colId xmlns:a16="http://schemas.microsoft.com/office/drawing/2014/main" val="3522285345"/>
                    </a:ext>
                  </a:extLst>
                </a:gridCol>
                <a:gridCol w="1872657">
                  <a:extLst>
                    <a:ext uri="{9D8B030D-6E8A-4147-A177-3AD203B41FA5}">
                      <a16:colId xmlns:a16="http://schemas.microsoft.com/office/drawing/2014/main" val="203354189"/>
                    </a:ext>
                  </a:extLst>
                </a:gridCol>
                <a:gridCol w="1664886">
                  <a:extLst>
                    <a:ext uri="{9D8B030D-6E8A-4147-A177-3AD203B41FA5}">
                      <a16:colId xmlns:a16="http://schemas.microsoft.com/office/drawing/2014/main" val="46818965"/>
                    </a:ext>
                  </a:extLst>
                </a:gridCol>
                <a:gridCol w="2080428">
                  <a:extLst>
                    <a:ext uri="{9D8B030D-6E8A-4147-A177-3AD203B41FA5}">
                      <a16:colId xmlns:a16="http://schemas.microsoft.com/office/drawing/2014/main" val="4015079400"/>
                    </a:ext>
                  </a:extLst>
                </a:gridCol>
                <a:gridCol w="1881974">
                  <a:extLst>
                    <a:ext uri="{9D8B030D-6E8A-4147-A177-3AD203B41FA5}">
                      <a16:colId xmlns:a16="http://schemas.microsoft.com/office/drawing/2014/main" val="1261707482"/>
                    </a:ext>
                  </a:extLst>
                </a:gridCol>
              </a:tblGrid>
              <a:tr h="375511">
                <a:tc gridSpan="3">
                  <a:txBody>
                    <a:bodyPr/>
                    <a:lstStyle/>
                    <a:p>
                      <a:pPr algn="ctr" fontAlgn="b"/>
                      <a:r>
                        <a:rPr lang="en-US" sz="1600" b="1" i="0" u="none" strike="noStrike" dirty="0">
                          <a:solidFill>
                            <a:srgbClr val="FFFFFF"/>
                          </a:solidFill>
                          <a:effectLst/>
                          <a:latin typeface="MS Reference Sans Serif" panose="020B0604030504040204" pitchFamily="34" charset="0"/>
                        </a:rPr>
                        <a:t>Type of Rate Discussed</a:t>
                      </a:r>
                    </a:p>
                  </a:txBody>
                  <a:tcPr marL="104647" marR="104647" marT="52324" marB="52324" anchor="b">
                    <a:lnL w="6350" cap="flat" cmpd="sng" algn="ctr">
                      <a:solidFill>
                        <a:srgbClr val="587E39"/>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73763"/>
                    </a:solidFill>
                  </a:tcPr>
                </a:tc>
                <a:tc hMerge="1">
                  <a:txBody>
                    <a:bodyPr/>
                    <a:lstStyle/>
                    <a:p>
                      <a:endParaRPr lang="en-US"/>
                    </a:p>
                  </a:txBody>
                  <a:tcPr/>
                </a:tc>
                <a:tc hMerge="1">
                  <a:txBody>
                    <a:bodyPr/>
                    <a:lstStyle/>
                    <a:p>
                      <a:endParaRPr lang="en-US"/>
                    </a:p>
                  </a:txBody>
                  <a:tcPr/>
                </a:tc>
                <a:tc gridSpan="2">
                  <a:txBody>
                    <a:bodyPr/>
                    <a:lstStyle/>
                    <a:p>
                      <a:pPr algn="ctr" fontAlgn="b"/>
                      <a:r>
                        <a:rPr lang="en-US" sz="1600" b="1" i="0" u="none" strike="noStrike" dirty="0">
                          <a:solidFill>
                            <a:srgbClr val="FFFFFF"/>
                          </a:solidFill>
                          <a:effectLst/>
                          <a:latin typeface="MS Reference Sans Serif" panose="020B0604030504040204" pitchFamily="34" charset="0"/>
                        </a:rPr>
                        <a:t>Rate / Program Combination</a:t>
                      </a:r>
                    </a:p>
                  </a:txBody>
                  <a:tcPr marL="104647" marR="104647" marT="52324" marB="52324" anchor="b">
                    <a:lnL w="6350" cap="flat" cmpd="sng" algn="ctr">
                      <a:solidFill>
                        <a:srgbClr val="FFFFFF"/>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73763"/>
                    </a:solidFill>
                  </a:tcPr>
                </a:tc>
                <a:tc hMerge="1">
                  <a:txBody>
                    <a:bodyPr/>
                    <a:lstStyle/>
                    <a:p>
                      <a:endParaRPr lang="en-US"/>
                    </a:p>
                  </a:txBody>
                  <a:tcPr/>
                </a:tc>
                <a:extLst>
                  <a:ext uri="{0D108BD9-81ED-4DB2-BD59-A6C34878D82A}">
                    <a16:rowId xmlns:a16="http://schemas.microsoft.com/office/drawing/2014/main" val="3874277690"/>
                  </a:ext>
                </a:extLst>
              </a:tr>
              <a:tr h="407381">
                <a:tc>
                  <a:txBody>
                    <a:bodyPr/>
                    <a:lstStyle/>
                    <a:p>
                      <a:pPr algn="ctr" fontAlgn="b"/>
                      <a:r>
                        <a:rPr lang="en-US" sz="1600" b="1" i="0" u="none" strike="noStrike" dirty="0">
                          <a:solidFill>
                            <a:srgbClr val="FFFFFF"/>
                          </a:solidFill>
                          <a:effectLst/>
                          <a:latin typeface="MS Reference Sans Serif" panose="020B0604030504040204" pitchFamily="34" charset="0"/>
                        </a:rPr>
                        <a:t>Beneficial electrification or EV-only</a:t>
                      </a:r>
                    </a:p>
                  </a:txBody>
                  <a:tcPr marL="13681" marR="13681" marT="13681" marB="0" anchor="ctr">
                    <a:lnL w="6350" cap="flat" cmpd="sng" algn="ctr">
                      <a:solidFill>
                        <a:srgbClr val="587E39"/>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fontAlgn="b"/>
                      <a:r>
                        <a:rPr lang="en-US" sz="1600" b="1" i="0" u="none" strike="noStrike" dirty="0">
                          <a:solidFill>
                            <a:srgbClr val="FFFFFF"/>
                          </a:solidFill>
                          <a:effectLst/>
                          <a:latin typeface="MS Reference Sans Serif" panose="020B0604030504040204" pitchFamily="34" charset="0"/>
                        </a:rPr>
                        <a:t>Whole-Premise TVR</a:t>
                      </a:r>
                    </a:p>
                  </a:txBody>
                  <a:tcPr marL="13681" marR="13681" marT="136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fontAlgn="b"/>
                      <a:r>
                        <a:rPr lang="en-US" sz="1600" b="1" i="0" u="none" strike="noStrike" dirty="0">
                          <a:solidFill>
                            <a:srgbClr val="FFFFFF"/>
                          </a:solidFill>
                          <a:effectLst/>
                          <a:latin typeface="MS Reference Sans Serif" panose="020B0604030504040204" pitchFamily="34" charset="0"/>
                        </a:rPr>
                        <a:t>Both</a:t>
                      </a:r>
                    </a:p>
                  </a:txBody>
                  <a:tcPr marL="13681" marR="13681" marT="136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fontAlgn="b"/>
                      <a:r>
                        <a:rPr lang="en-US" sz="1600" b="1" i="0" u="none" strike="noStrike" dirty="0">
                          <a:solidFill>
                            <a:srgbClr val="FFFFFF"/>
                          </a:solidFill>
                          <a:effectLst/>
                          <a:latin typeface="MS Reference Sans Serif" panose="020B0604030504040204" pitchFamily="34" charset="0"/>
                        </a:rPr>
                        <a:t>Rate Only</a:t>
                      </a:r>
                    </a:p>
                  </a:txBody>
                  <a:tcPr marL="13681" marR="13681" marT="136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fontAlgn="b"/>
                      <a:r>
                        <a:rPr lang="en-US" sz="1600" b="1" i="0" u="none" strike="noStrike" dirty="0">
                          <a:solidFill>
                            <a:srgbClr val="FFFFFF"/>
                          </a:solidFill>
                          <a:effectLst/>
                          <a:latin typeface="MS Reference Sans Serif" panose="020B0604030504040204" pitchFamily="34" charset="0"/>
                        </a:rPr>
                        <a:t>Program w/ Rate</a:t>
                      </a:r>
                    </a:p>
                  </a:txBody>
                  <a:tcPr marL="13681" marR="13681" marT="13681"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extLst>
                  <a:ext uri="{0D108BD9-81ED-4DB2-BD59-A6C34878D82A}">
                    <a16:rowId xmlns:a16="http://schemas.microsoft.com/office/drawing/2014/main" val="4127032435"/>
                  </a:ext>
                </a:extLst>
              </a:tr>
              <a:tr h="273610">
                <a:tc>
                  <a:txBody>
                    <a:bodyPr/>
                    <a:lstStyle/>
                    <a:p>
                      <a:pPr algn="ctr" fontAlgn="b"/>
                      <a:r>
                        <a:rPr lang="en-US" sz="1600" b="0" i="0" u="none" strike="noStrike" dirty="0">
                          <a:solidFill>
                            <a:srgbClr val="353537"/>
                          </a:solidFill>
                          <a:effectLst/>
                          <a:latin typeface="MS Reference Sans Serif" panose="020B0604030504040204" pitchFamily="34" charset="0"/>
                        </a:rPr>
                        <a:t>11</a:t>
                      </a:r>
                    </a:p>
                  </a:txBody>
                  <a:tcPr marL="13681" marR="13681" marT="13681"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600" b="0" i="0" u="none" strike="noStrike">
                          <a:solidFill>
                            <a:srgbClr val="353537"/>
                          </a:solidFill>
                          <a:effectLst/>
                          <a:latin typeface="MS Reference Sans Serif" panose="020B0604030504040204" pitchFamily="34" charset="0"/>
                        </a:rPr>
                        <a:t>9</a:t>
                      </a:r>
                    </a:p>
                  </a:txBody>
                  <a:tcPr marL="13681" marR="13681" marT="13681"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600" b="0" i="0" u="none" strike="noStrike">
                          <a:solidFill>
                            <a:srgbClr val="353537"/>
                          </a:solidFill>
                          <a:effectLst/>
                          <a:latin typeface="MS Reference Sans Serif" panose="020B0604030504040204" pitchFamily="34" charset="0"/>
                        </a:rPr>
                        <a:t>2</a:t>
                      </a:r>
                    </a:p>
                  </a:txBody>
                  <a:tcPr marL="13681" marR="13681" marT="13681"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600" b="0" i="0" u="none" strike="noStrike">
                          <a:solidFill>
                            <a:srgbClr val="353537"/>
                          </a:solidFill>
                          <a:effectLst/>
                          <a:latin typeface="MS Reference Sans Serif" panose="020B0604030504040204" pitchFamily="34" charset="0"/>
                        </a:rPr>
                        <a:t>15</a:t>
                      </a:r>
                    </a:p>
                  </a:txBody>
                  <a:tcPr marL="13681" marR="13681" marT="13681"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600" b="0" i="0" u="none" strike="noStrike" dirty="0">
                          <a:solidFill>
                            <a:srgbClr val="353537"/>
                          </a:solidFill>
                          <a:effectLst/>
                          <a:latin typeface="MS Reference Sans Serif" panose="020B0604030504040204" pitchFamily="34" charset="0"/>
                        </a:rPr>
                        <a:t>7</a:t>
                      </a:r>
                    </a:p>
                  </a:txBody>
                  <a:tcPr marL="13681" marR="13681" marT="13681"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612261675"/>
                  </a:ext>
                </a:extLst>
              </a:tr>
            </a:tbl>
          </a:graphicData>
        </a:graphic>
      </p:graphicFrame>
      <p:sp>
        <p:nvSpPr>
          <p:cNvPr id="6" name="Content Placeholder 2">
            <a:extLst>
              <a:ext uri="{FF2B5EF4-FFF2-40B4-BE49-F238E27FC236}">
                <a16:creationId xmlns:a16="http://schemas.microsoft.com/office/drawing/2014/main" id="{AF12EF12-EBD4-4327-94AA-B0A63D407CE8}"/>
              </a:ext>
            </a:extLst>
          </p:cNvPr>
          <p:cNvSpPr txBox="1">
            <a:spLocks/>
          </p:cNvSpPr>
          <p:nvPr/>
        </p:nvSpPr>
        <p:spPr>
          <a:xfrm>
            <a:off x="685800" y="1524000"/>
            <a:ext cx="9829800" cy="2133600"/>
          </a:xfrm>
          <a:prstGeom prst="rect">
            <a:avLst/>
          </a:prstGeom>
        </p:spPr>
        <p:txBody>
          <a:bodyPr vert="horz" lIns="0" tIns="0" rIns="0" bIns="0" rtlCol="0" anchor="t">
            <a:noAutofit/>
          </a:bodyPr>
          <a:lstStyle>
            <a:lvl1pPr marL="240030" indent="-240030" algn="l" rtl="0" eaLnBrk="1" latinLnBrk="0" hangingPunct="1">
              <a:spcBef>
                <a:spcPts val="525"/>
              </a:spcBef>
              <a:buClr>
                <a:schemeClr val="accent2"/>
              </a:buClr>
              <a:buSzPct val="60000"/>
              <a:buFont typeface="Wingdings"/>
              <a:buChar char=""/>
              <a:defRPr kumimoji="0" sz="2000" kern="1200">
                <a:solidFill>
                  <a:schemeClr val="tx1"/>
                </a:solidFill>
                <a:latin typeface="Arial" panose="020B0604020202020204" pitchFamily="34" charset="0"/>
                <a:ea typeface="+mn-ea"/>
                <a:cs typeface="Arial" panose="020B0604020202020204" pitchFamily="34" charset="0"/>
              </a:defRPr>
            </a:lvl1pPr>
            <a:lvl2pPr marL="480060" indent="-205740" algn="l" rtl="0" eaLnBrk="1" latinLnBrk="0" hangingPunct="1">
              <a:spcBef>
                <a:spcPts val="413"/>
              </a:spcBef>
              <a:buClr>
                <a:schemeClr val="accent1"/>
              </a:buClr>
              <a:buSzPct val="70000"/>
              <a:buFont typeface="Wingdings 2"/>
              <a:buChar char=""/>
              <a:defRPr kumimoji="0" sz="1800" kern="1200">
                <a:solidFill>
                  <a:schemeClr val="tx1"/>
                </a:solidFill>
                <a:latin typeface="Arial" panose="020B0604020202020204" pitchFamily="34" charset="0"/>
                <a:ea typeface="+mn-ea"/>
                <a:cs typeface="Arial" panose="020B0604020202020204" pitchFamily="34" charset="0"/>
              </a:defRPr>
            </a:lvl2pPr>
            <a:lvl3pPr marL="685800" indent="-171450" algn="l" rtl="0" eaLnBrk="1" latinLnBrk="0" hangingPunct="1">
              <a:spcBef>
                <a:spcPts val="375"/>
              </a:spcBef>
              <a:buClr>
                <a:schemeClr val="accent2"/>
              </a:buClr>
              <a:buSzPct val="75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3pPr>
            <a:lvl4pPr marL="1028700" indent="-171450" algn="l" rtl="0" eaLnBrk="1" latinLnBrk="0" hangingPunct="1">
              <a:spcBef>
                <a:spcPts val="300"/>
              </a:spcBef>
              <a:buClr>
                <a:schemeClr val="accent3"/>
              </a:buClr>
              <a:buSzPct val="75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4pPr>
            <a:lvl5pPr marL="1371600" indent="-171450" algn="l" rtl="0" eaLnBrk="1" latinLnBrk="0" hangingPunct="1">
              <a:spcBef>
                <a:spcPts val="300"/>
              </a:spcBef>
              <a:buClr>
                <a:schemeClr val="accent4"/>
              </a:buClr>
              <a:buSzPct val="65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marL="224155" indent="-224155">
              <a:lnSpc>
                <a:spcPct val="100000"/>
              </a:lnSpc>
              <a:spcAft>
                <a:spcPts val="600"/>
              </a:spcAft>
            </a:pPr>
            <a:r>
              <a:rPr lang="en-US" dirty="0"/>
              <a:t>Documents contained information on EV-specific rates (beneficial electrification or EV-only) (11), whole-premise TVR (9), and in some cases a combination of both EV-specific and whole-premise TVR (2)</a:t>
            </a:r>
          </a:p>
          <a:p>
            <a:pPr marL="224155" indent="-224155">
              <a:lnSpc>
                <a:spcPct val="100000"/>
              </a:lnSpc>
              <a:spcAft>
                <a:spcPts val="600"/>
              </a:spcAft>
            </a:pPr>
            <a:r>
              <a:rPr lang="en-US" dirty="0"/>
              <a:t>15 of the documents focused on rates specifically; the remaining 7 focused on rates combined with managed EV charging or were embedded in a transportation electrification portfolio</a:t>
            </a:r>
          </a:p>
        </p:txBody>
      </p:sp>
      <p:sp>
        <p:nvSpPr>
          <p:cNvPr id="3" name="Slide Number Placeholder 3">
            <a:extLst>
              <a:ext uri="{FF2B5EF4-FFF2-40B4-BE49-F238E27FC236}">
                <a16:creationId xmlns:a16="http://schemas.microsoft.com/office/drawing/2014/main" id="{81DF9C8D-EA35-893E-E781-D683F8F08B27}"/>
              </a:ext>
            </a:extLst>
          </p:cNvPr>
          <p:cNvSpPr txBox="1">
            <a:spLocks/>
          </p:cNvSpPr>
          <p:nvPr/>
        </p:nvSpPr>
        <p:spPr>
          <a:xfrm>
            <a:off x="11176000" y="6303284"/>
            <a:ext cx="457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C27F82-79FD-B244-BCFD-9B1449B95085}" type="slidenum">
              <a:rPr lang="en-US" sz="800" smtClean="0"/>
              <a:pPr/>
              <a:t>16</a:t>
            </a:fld>
            <a:endParaRPr lang="en-US" sz="800" dirty="0"/>
          </a:p>
        </p:txBody>
      </p:sp>
    </p:spTree>
    <p:extLst>
      <p:ext uri="{BB962C8B-B14F-4D97-AF65-F5344CB8AC3E}">
        <p14:creationId xmlns:p14="http://schemas.microsoft.com/office/powerpoint/2010/main" val="278297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C248A-66DE-4002-A0CC-278D3CB2C367}"/>
              </a:ext>
            </a:extLst>
          </p:cNvPr>
          <p:cNvSpPr>
            <a:spLocks noGrp="1"/>
          </p:cNvSpPr>
          <p:nvPr>
            <p:ph type="title"/>
          </p:nvPr>
        </p:nvSpPr>
        <p:spPr>
          <a:xfrm>
            <a:off x="609600" y="648237"/>
            <a:ext cx="10972800" cy="461665"/>
          </a:xfrm>
        </p:spPr>
        <p:txBody>
          <a:bodyPr/>
          <a:lstStyle/>
          <a:p>
            <a:r>
              <a:rPr lang="en-US" dirty="0"/>
              <a:t>Types of TVR with BCA</a:t>
            </a:r>
          </a:p>
        </p:txBody>
      </p:sp>
      <p:sp>
        <p:nvSpPr>
          <p:cNvPr id="4" name="Content Placeholder 3">
            <a:extLst>
              <a:ext uri="{FF2B5EF4-FFF2-40B4-BE49-F238E27FC236}">
                <a16:creationId xmlns:a16="http://schemas.microsoft.com/office/drawing/2014/main" id="{0B0AA219-8FA9-F166-8DFC-BB89373259F6}"/>
              </a:ext>
            </a:extLst>
          </p:cNvPr>
          <p:cNvSpPr>
            <a:spLocks noGrp="1"/>
          </p:cNvSpPr>
          <p:nvPr>
            <p:ph sz="quarter" idx="10"/>
          </p:nvPr>
        </p:nvSpPr>
        <p:spPr/>
        <p:txBody>
          <a:bodyPr/>
          <a:lstStyle/>
          <a:p>
            <a:r>
              <a:rPr lang="en-US" sz="2400" dirty="0"/>
              <a:t>8 of the reviewed documents included a BCA that clearly identified specific cost-effectiveness tests</a:t>
            </a:r>
          </a:p>
          <a:p>
            <a:pPr lvl="1"/>
            <a:r>
              <a:rPr lang="en-US" sz="2000" dirty="0"/>
              <a:t>4 business cases, 3 reports, and 1 commission order</a:t>
            </a:r>
          </a:p>
          <a:p>
            <a:r>
              <a:rPr lang="en-US" sz="2400" dirty="0"/>
              <a:t>TVR was often combined with a program or was non-EV specific when included in a BCA</a:t>
            </a:r>
          </a:p>
        </p:txBody>
      </p:sp>
      <p:graphicFrame>
        <p:nvGraphicFramePr>
          <p:cNvPr id="8" name="Table 7">
            <a:extLst>
              <a:ext uri="{FF2B5EF4-FFF2-40B4-BE49-F238E27FC236}">
                <a16:creationId xmlns:a16="http://schemas.microsoft.com/office/drawing/2014/main" id="{443885BA-B17A-BD68-D3EE-AF89B54599A0}"/>
              </a:ext>
            </a:extLst>
          </p:cNvPr>
          <p:cNvGraphicFramePr>
            <a:graphicFrameLocks noGrp="1"/>
          </p:cNvGraphicFramePr>
          <p:nvPr>
            <p:extLst>
              <p:ext uri="{D42A27DB-BD31-4B8C-83A1-F6EECF244321}">
                <p14:modId xmlns:p14="http://schemas.microsoft.com/office/powerpoint/2010/main" val="1812069510"/>
              </p:ext>
            </p:extLst>
          </p:nvPr>
        </p:nvGraphicFramePr>
        <p:xfrm>
          <a:off x="2438400" y="3925730"/>
          <a:ext cx="6152127" cy="1565750"/>
        </p:xfrm>
        <a:graphic>
          <a:graphicData uri="http://schemas.openxmlformats.org/drawingml/2006/table">
            <a:tbl>
              <a:tblPr/>
              <a:tblGrid>
                <a:gridCol w="4549294">
                  <a:extLst>
                    <a:ext uri="{9D8B030D-6E8A-4147-A177-3AD203B41FA5}">
                      <a16:colId xmlns:a16="http://schemas.microsoft.com/office/drawing/2014/main" val="4055624521"/>
                    </a:ext>
                  </a:extLst>
                </a:gridCol>
                <a:gridCol w="1602833">
                  <a:extLst>
                    <a:ext uri="{9D8B030D-6E8A-4147-A177-3AD203B41FA5}">
                      <a16:colId xmlns:a16="http://schemas.microsoft.com/office/drawing/2014/main" val="4129047521"/>
                    </a:ext>
                  </a:extLst>
                </a:gridCol>
              </a:tblGrid>
              <a:tr h="313150">
                <a:tc>
                  <a:txBody>
                    <a:bodyPr/>
                    <a:lstStyle/>
                    <a:p>
                      <a:pPr algn="l" rtl="0" fontAlgn="b"/>
                      <a:r>
                        <a:rPr lang="en-US" sz="1800" b="1" i="0" u="none" strike="noStrike" dirty="0">
                          <a:solidFill>
                            <a:srgbClr val="FFFFFF"/>
                          </a:solidFill>
                          <a:effectLst/>
                          <a:latin typeface="MS Reference Sans Serif" panose="020B0604030504040204" pitchFamily="34" charset="0"/>
                        </a:rPr>
                        <a:t>Rate Type</a:t>
                      </a:r>
                    </a:p>
                  </a:txBody>
                  <a:tcPr marL="216796" marR="12044" marT="1204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rtl="0" fontAlgn="b"/>
                      <a:r>
                        <a:rPr lang="en-US" sz="1800" b="1" i="0" u="none" strike="noStrike" dirty="0">
                          <a:solidFill>
                            <a:srgbClr val="FFFFFF"/>
                          </a:solidFill>
                          <a:effectLst/>
                          <a:latin typeface="MS Reference Sans Serif" panose="020B0604030504040204" pitchFamily="34" charset="0"/>
                        </a:rPr>
                        <a:t>Count</a:t>
                      </a:r>
                    </a:p>
                  </a:txBody>
                  <a:tcPr marL="12044" marR="12044" marT="1204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extLst>
                  <a:ext uri="{0D108BD9-81ED-4DB2-BD59-A6C34878D82A}">
                    <a16:rowId xmlns:a16="http://schemas.microsoft.com/office/drawing/2014/main" val="643129481"/>
                  </a:ext>
                </a:extLst>
              </a:tr>
              <a:tr h="313150">
                <a:tc>
                  <a:txBody>
                    <a:bodyPr/>
                    <a:lstStyle/>
                    <a:p>
                      <a:pPr algn="l" rtl="0" fontAlgn="b"/>
                      <a:r>
                        <a:rPr lang="en-US" sz="1800" b="0" i="0" u="none" strike="noStrike" dirty="0">
                          <a:solidFill>
                            <a:srgbClr val="353537"/>
                          </a:solidFill>
                          <a:effectLst/>
                          <a:latin typeface="MS Reference Sans Serif" panose="020B0604030504040204" pitchFamily="34" charset="0"/>
                        </a:rPr>
                        <a:t>Beneficial electrification</a:t>
                      </a:r>
                    </a:p>
                  </a:txBody>
                  <a:tcPr marL="216796" marR="12044" marT="1204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rtl="0" fontAlgn="b"/>
                      <a:r>
                        <a:rPr lang="en-US" sz="1800" b="0" i="0" u="none" strike="noStrike">
                          <a:solidFill>
                            <a:srgbClr val="353537"/>
                          </a:solidFill>
                          <a:effectLst/>
                          <a:latin typeface="MS Reference Sans Serif" panose="020B0604030504040204" pitchFamily="34" charset="0"/>
                        </a:rPr>
                        <a:t>1</a:t>
                      </a:r>
                    </a:p>
                  </a:txBody>
                  <a:tcPr marL="12044" marR="12044" marT="1204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545662291"/>
                  </a:ext>
                </a:extLst>
              </a:tr>
              <a:tr h="313150">
                <a:tc>
                  <a:txBody>
                    <a:bodyPr/>
                    <a:lstStyle/>
                    <a:p>
                      <a:pPr algn="l" rtl="0" fontAlgn="b"/>
                      <a:r>
                        <a:rPr lang="en-US" sz="1800" b="0" i="0" u="none" strike="noStrike" dirty="0">
                          <a:solidFill>
                            <a:srgbClr val="353537"/>
                          </a:solidFill>
                          <a:effectLst/>
                          <a:latin typeface="MS Reference Sans Serif" panose="020B0604030504040204" pitchFamily="34" charset="0"/>
                        </a:rPr>
                        <a:t>Beneficial electrification + program</a:t>
                      </a:r>
                    </a:p>
                  </a:txBody>
                  <a:tcPr marL="216796" marR="12044" marT="1204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rtl="0" fontAlgn="b"/>
                      <a:r>
                        <a:rPr lang="en-US" sz="1800" b="0" i="0" u="none" strike="noStrike" dirty="0">
                          <a:solidFill>
                            <a:srgbClr val="353537"/>
                          </a:solidFill>
                          <a:effectLst/>
                          <a:latin typeface="MS Reference Sans Serif" panose="020B0604030504040204" pitchFamily="34" charset="0"/>
                        </a:rPr>
                        <a:t>2</a:t>
                      </a:r>
                    </a:p>
                  </a:txBody>
                  <a:tcPr marL="12044" marR="12044" marT="1204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726088496"/>
                  </a:ext>
                </a:extLst>
              </a:tr>
              <a:tr h="313150">
                <a:tc>
                  <a:txBody>
                    <a:bodyPr/>
                    <a:lstStyle/>
                    <a:p>
                      <a:pPr algn="l" rtl="0" fontAlgn="b"/>
                      <a:r>
                        <a:rPr lang="en-US" sz="1800" b="0" i="0" u="none" strike="noStrike" dirty="0">
                          <a:solidFill>
                            <a:srgbClr val="353537"/>
                          </a:solidFill>
                          <a:effectLst/>
                          <a:latin typeface="MS Reference Sans Serif" panose="020B0604030504040204" pitchFamily="34" charset="0"/>
                        </a:rPr>
                        <a:t>Whole-premise TVR + program</a:t>
                      </a:r>
                    </a:p>
                  </a:txBody>
                  <a:tcPr marL="216796" marR="12044" marT="1204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rtl="0" fontAlgn="b"/>
                      <a:r>
                        <a:rPr lang="en-US" sz="1800" b="0" i="0" u="none" strike="noStrike" dirty="0">
                          <a:solidFill>
                            <a:srgbClr val="353537"/>
                          </a:solidFill>
                          <a:effectLst/>
                          <a:latin typeface="MS Reference Sans Serif" panose="020B0604030504040204" pitchFamily="34" charset="0"/>
                        </a:rPr>
                        <a:t>1</a:t>
                      </a:r>
                    </a:p>
                  </a:txBody>
                  <a:tcPr marL="12044" marR="12044" marT="1204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756779314"/>
                  </a:ext>
                </a:extLst>
              </a:tr>
              <a:tr h="313150">
                <a:tc>
                  <a:txBody>
                    <a:bodyPr/>
                    <a:lstStyle/>
                    <a:p>
                      <a:pPr algn="l" rtl="0" fontAlgn="b"/>
                      <a:r>
                        <a:rPr lang="en-US" sz="1800" b="0" i="0" u="none" strike="noStrike" dirty="0">
                          <a:solidFill>
                            <a:srgbClr val="353537"/>
                          </a:solidFill>
                          <a:effectLst/>
                          <a:latin typeface="MS Reference Sans Serif" panose="020B0604030504040204" pitchFamily="34" charset="0"/>
                        </a:rPr>
                        <a:t>Whole-premise TVR</a:t>
                      </a:r>
                    </a:p>
                  </a:txBody>
                  <a:tcPr marL="216796" marR="12044" marT="1204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rtl="0" fontAlgn="b"/>
                      <a:r>
                        <a:rPr lang="en-US" sz="1800" b="0" i="0" u="none" strike="noStrike" dirty="0">
                          <a:solidFill>
                            <a:srgbClr val="353537"/>
                          </a:solidFill>
                          <a:effectLst/>
                          <a:latin typeface="MS Reference Sans Serif" panose="020B0604030504040204" pitchFamily="34" charset="0"/>
                        </a:rPr>
                        <a:t>4</a:t>
                      </a:r>
                    </a:p>
                  </a:txBody>
                  <a:tcPr marL="12044" marR="12044" marT="1204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671131989"/>
                  </a:ext>
                </a:extLst>
              </a:tr>
            </a:tbl>
          </a:graphicData>
        </a:graphic>
      </p:graphicFrame>
    </p:spTree>
    <p:extLst>
      <p:ext uri="{BB962C8B-B14F-4D97-AF65-F5344CB8AC3E}">
        <p14:creationId xmlns:p14="http://schemas.microsoft.com/office/powerpoint/2010/main" val="280513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DFDD4-D0C2-6F8B-12CF-0EEE13ED0FC0}"/>
              </a:ext>
            </a:extLst>
          </p:cNvPr>
          <p:cNvSpPr>
            <a:spLocks noGrp="1"/>
          </p:cNvSpPr>
          <p:nvPr>
            <p:ph type="title"/>
          </p:nvPr>
        </p:nvSpPr>
        <p:spPr/>
        <p:txBody>
          <a:bodyPr/>
          <a:lstStyle/>
          <a:p>
            <a:r>
              <a:rPr lang="en-US" dirty="0"/>
              <a:t>Frequency of Cost Effectiveness Tests</a:t>
            </a:r>
          </a:p>
        </p:txBody>
      </p:sp>
      <p:sp>
        <p:nvSpPr>
          <p:cNvPr id="3" name="Content Placeholder 2">
            <a:extLst>
              <a:ext uri="{FF2B5EF4-FFF2-40B4-BE49-F238E27FC236}">
                <a16:creationId xmlns:a16="http://schemas.microsoft.com/office/drawing/2014/main" id="{AD544B6E-203A-F9DA-7C94-D475E8AD85B6}"/>
              </a:ext>
            </a:extLst>
          </p:cNvPr>
          <p:cNvSpPr>
            <a:spLocks noGrp="1"/>
          </p:cNvSpPr>
          <p:nvPr>
            <p:ph idx="1"/>
          </p:nvPr>
        </p:nvSpPr>
        <p:spPr>
          <a:xfrm>
            <a:off x="533400" y="1446466"/>
            <a:ext cx="10059990" cy="1506748"/>
          </a:xfrm>
        </p:spPr>
        <p:txBody>
          <a:bodyPr/>
          <a:lstStyle/>
          <a:p>
            <a:r>
              <a:rPr lang="en-US" sz="2400" dirty="0"/>
              <a:t>TRC test was the most frequently employed, appearing in 4 of the proceedings </a:t>
            </a:r>
          </a:p>
          <a:p>
            <a:r>
              <a:rPr lang="en-US" sz="2400" dirty="0"/>
              <a:t>JST, SCT, and PACT (UCT) each appeared in 2 documents</a:t>
            </a:r>
          </a:p>
          <a:p>
            <a:pPr lvl="1"/>
            <a:endParaRPr lang="en-US" sz="2000" dirty="0"/>
          </a:p>
          <a:p>
            <a:endParaRPr lang="en-US" sz="2400" dirty="0"/>
          </a:p>
        </p:txBody>
      </p:sp>
      <p:graphicFrame>
        <p:nvGraphicFramePr>
          <p:cNvPr id="8" name="Table 7">
            <a:extLst>
              <a:ext uri="{FF2B5EF4-FFF2-40B4-BE49-F238E27FC236}">
                <a16:creationId xmlns:a16="http://schemas.microsoft.com/office/drawing/2014/main" id="{1C9E69C4-3B72-A2DF-69B7-B4CE3EA68E50}"/>
              </a:ext>
            </a:extLst>
          </p:cNvPr>
          <p:cNvGraphicFramePr>
            <a:graphicFrameLocks noGrp="1"/>
          </p:cNvGraphicFramePr>
          <p:nvPr>
            <p:extLst>
              <p:ext uri="{D42A27DB-BD31-4B8C-83A1-F6EECF244321}">
                <p14:modId xmlns:p14="http://schemas.microsoft.com/office/powerpoint/2010/main" val="1617526202"/>
              </p:ext>
            </p:extLst>
          </p:nvPr>
        </p:nvGraphicFramePr>
        <p:xfrm>
          <a:off x="2819400" y="3200400"/>
          <a:ext cx="4724400" cy="2684472"/>
        </p:xfrm>
        <a:graphic>
          <a:graphicData uri="http://schemas.openxmlformats.org/drawingml/2006/table">
            <a:tbl>
              <a:tblPr/>
              <a:tblGrid>
                <a:gridCol w="2603241">
                  <a:extLst>
                    <a:ext uri="{9D8B030D-6E8A-4147-A177-3AD203B41FA5}">
                      <a16:colId xmlns:a16="http://schemas.microsoft.com/office/drawing/2014/main" val="1142671671"/>
                    </a:ext>
                  </a:extLst>
                </a:gridCol>
                <a:gridCol w="2121159">
                  <a:extLst>
                    <a:ext uri="{9D8B030D-6E8A-4147-A177-3AD203B41FA5}">
                      <a16:colId xmlns:a16="http://schemas.microsoft.com/office/drawing/2014/main" val="15949845"/>
                    </a:ext>
                  </a:extLst>
                </a:gridCol>
              </a:tblGrid>
              <a:tr h="383496">
                <a:tc>
                  <a:txBody>
                    <a:bodyPr/>
                    <a:lstStyle/>
                    <a:p>
                      <a:pPr marL="182880" algn="l" fontAlgn="b"/>
                      <a:r>
                        <a:rPr lang="en-US" sz="1800" b="1" i="0" u="none" strike="noStrike" dirty="0">
                          <a:solidFill>
                            <a:srgbClr val="FFFFFF"/>
                          </a:solidFill>
                          <a:effectLst/>
                          <a:latin typeface="MS Reference Sans Serif" panose="020B0604030504040204" pitchFamily="34" charset="0"/>
                        </a:rPr>
                        <a:t>Type of Cost Test</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ctr" fontAlgn="b"/>
                      <a:r>
                        <a:rPr lang="en-US" sz="1800" b="1" i="0" u="none" strike="noStrike" dirty="0">
                          <a:solidFill>
                            <a:srgbClr val="FFFFFF"/>
                          </a:solidFill>
                          <a:effectLst/>
                          <a:latin typeface="MS Reference Sans Serif" panose="020B0604030504040204" pitchFamily="34" charset="0"/>
                        </a:rPr>
                        <a:t>Frequency</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extLst>
                  <a:ext uri="{0D108BD9-81ED-4DB2-BD59-A6C34878D82A}">
                    <a16:rowId xmlns:a16="http://schemas.microsoft.com/office/drawing/2014/main" val="883954079"/>
                  </a:ext>
                </a:extLst>
              </a:tr>
              <a:tr h="383496">
                <a:tc>
                  <a:txBody>
                    <a:bodyPr/>
                    <a:lstStyle/>
                    <a:p>
                      <a:pPr marL="182880" algn="l" fontAlgn="b"/>
                      <a:r>
                        <a:rPr lang="en-US" sz="1800" b="0" i="0" u="none" strike="noStrike" dirty="0">
                          <a:solidFill>
                            <a:srgbClr val="353537"/>
                          </a:solidFill>
                          <a:effectLst/>
                          <a:latin typeface="MS Reference Sans Serif" panose="020B0604030504040204" pitchFamily="34" charset="0"/>
                        </a:rPr>
                        <a:t>TRC</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800" b="0" i="0" u="none" strike="noStrike">
                          <a:solidFill>
                            <a:srgbClr val="353537"/>
                          </a:solidFill>
                          <a:effectLst/>
                          <a:latin typeface="MS Reference Sans Serif" panose="020B0604030504040204" pitchFamily="34" charset="0"/>
                        </a:rPr>
                        <a:t>4</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4125249802"/>
                  </a:ext>
                </a:extLst>
              </a:tr>
              <a:tr h="383496">
                <a:tc>
                  <a:txBody>
                    <a:bodyPr/>
                    <a:lstStyle/>
                    <a:p>
                      <a:pPr marL="182880" algn="l" fontAlgn="b"/>
                      <a:r>
                        <a:rPr lang="en-US" sz="1800" b="0" i="0" u="none" strike="noStrike" dirty="0">
                          <a:solidFill>
                            <a:srgbClr val="353537"/>
                          </a:solidFill>
                          <a:effectLst/>
                          <a:latin typeface="MS Reference Sans Serif" panose="020B0604030504040204" pitchFamily="34" charset="0"/>
                        </a:rPr>
                        <a:t>JST</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800" b="0" i="0" u="none" strike="noStrike">
                          <a:solidFill>
                            <a:srgbClr val="353537"/>
                          </a:solidFill>
                          <a:effectLst/>
                          <a:latin typeface="MS Reference Sans Serif" panose="020B0604030504040204" pitchFamily="34" charset="0"/>
                        </a:rPr>
                        <a:t>2</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4141703769"/>
                  </a:ext>
                </a:extLst>
              </a:tr>
              <a:tr h="383496">
                <a:tc>
                  <a:txBody>
                    <a:bodyPr/>
                    <a:lstStyle/>
                    <a:p>
                      <a:pPr marL="182880" algn="l" fontAlgn="b"/>
                      <a:r>
                        <a:rPr lang="en-US" sz="1800" b="0" i="0" u="none" strike="noStrike" dirty="0">
                          <a:solidFill>
                            <a:srgbClr val="353537"/>
                          </a:solidFill>
                          <a:effectLst/>
                          <a:latin typeface="MS Reference Sans Serif" panose="020B0604030504040204" pitchFamily="34" charset="0"/>
                        </a:rPr>
                        <a:t>SCT</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800" b="0" i="0" u="none" strike="noStrike">
                          <a:solidFill>
                            <a:srgbClr val="353537"/>
                          </a:solidFill>
                          <a:effectLst/>
                          <a:latin typeface="MS Reference Sans Serif" panose="020B0604030504040204" pitchFamily="34" charset="0"/>
                        </a:rPr>
                        <a:t>2</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483233549"/>
                  </a:ext>
                </a:extLst>
              </a:tr>
              <a:tr h="383496">
                <a:tc>
                  <a:txBody>
                    <a:bodyPr/>
                    <a:lstStyle/>
                    <a:p>
                      <a:pPr marL="182880" algn="l" fontAlgn="b"/>
                      <a:r>
                        <a:rPr lang="en-US" sz="1800" b="0" i="0" u="none" strike="noStrike" dirty="0">
                          <a:solidFill>
                            <a:srgbClr val="353537"/>
                          </a:solidFill>
                          <a:effectLst/>
                          <a:latin typeface="MS Reference Sans Serif" panose="020B0604030504040204" pitchFamily="34" charset="0"/>
                        </a:rPr>
                        <a:t>PACT (UCT)</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800" b="0" i="0" u="none" strike="noStrike">
                          <a:solidFill>
                            <a:srgbClr val="353537"/>
                          </a:solidFill>
                          <a:effectLst/>
                          <a:latin typeface="MS Reference Sans Serif" panose="020B0604030504040204" pitchFamily="34" charset="0"/>
                        </a:rPr>
                        <a:t>2</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769457715"/>
                  </a:ext>
                </a:extLst>
              </a:tr>
              <a:tr h="383496">
                <a:tc>
                  <a:txBody>
                    <a:bodyPr/>
                    <a:lstStyle/>
                    <a:p>
                      <a:pPr marL="182880" algn="l" fontAlgn="b"/>
                      <a:r>
                        <a:rPr lang="en-US" sz="1800" b="0" i="0" u="none" strike="noStrike" dirty="0">
                          <a:solidFill>
                            <a:srgbClr val="353537"/>
                          </a:solidFill>
                          <a:effectLst/>
                          <a:latin typeface="MS Reference Sans Serif" panose="020B0604030504040204" pitchFamily="34" charset="0"/>
                        </a:rPr>
                        <a:t>RIM</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800" b="0" i="0" u="none" strike="noStrike">
                          <a:solidFill>
                            <a:srgbClr val="353537"/>
                          </a:solidFill>
                          <a:effectLst/>
                          <a:latin typeface="MS Reference Sans Serif" panose="020B0604030504040204" pitchFamily="34" charset="0"/>
                        </a:rPr>
                        <a:t>1</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524523186"/>
                  </a:ext>
                </a:extLst>
              </a:tr>
              <a:tr h="383496">
                <a:tc>
                  <a:txBody>
                    <a:bodyPr/>
                    <a:lstStyle/>
                    <a:p>
                      <a:pPr marL="182880" algn="l" fontAlgn="b"/>
                      <a:r>
                        <a:rPr lang="en-US" sz="1800" b="0" i="0" u="none" strike="noStrike" dirty="0">
                          <a:solidFill>
                            <a:srgbClr val="353537"/>
                          </a:solidFill>
                          <a:effectLst/>
                          <a:latin typeface="MS Reference Sans Serif" panose="020B0604030504040204" pitchFamily="34" charset="0"/>
                        </a:rPr>
                        <a:t>PCT</a:t>
                      </a:r>
                    </a:p>
                  </a:txBody>
                  <a:tcPr marL="19175" marR="19175" marT="19175"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ctr" fontAlgn="b"/>
                      <a:r>
                        <a:rPr lang="en-US" sz="1800" b="0" i="0" u="none" strike="noStrike" dirty="0">
                          <a:solidFill>
                            <a:srgbClr val="353537"/>
                          </a:solidFill>
                          <a:effectLst/>
                          <a:latin typeface="MS Reference Sans Serif" panose="020B0604030504040204" pitchFamily="34" charset="0"/>
                        </a:rPr>
                        <a:t>1</a:t>
                      </a:r>
                    </a:p>
                  </a:txBody>
                  <a:tcPr marL="19175" marR="19175" marT="19175"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475780996"/>
                  </a:ext>
                </a:extLst>
              </a:tr>
            </a:tbl>
          </a:graphicData>
        </a:graphic>
      </p:graphicFrame>
      <p:sp>
        <p:nvSpPr>
          <p:cNvPr id="4" name="Slide Number Placeholder 3">
            <a:extLst>
              <a:ext uri="{FF2B5EF4-FFF2-40B4-BE49-F238E27FC236}">
                <a16:creationId xmlns:a16="http://schemas.microsoft.com/office/drawing/2014/main" id="{A34B2C19-F2FF-33BC-8773-BDCB9DB664D9}"/>
              </a:ext>
            </a:extLst>
          </p:cNvPr>
          <p:cNvSpPr txBox="1">
            <a:spLocks/>
          </p:cNvSpPr>
          <p:nvPr/>
        </p:nvSpPr>
        <p:spPr>
          <a:xfrm>
            <a:off x="11176000" y="6303284"/>
            <a:ext cx="457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C27F82-79FD-B244-BCFD-9B1449B95085}" type="slidenum">
              <a:rPr lang="en-US" sz="800" smtClean="0"/>
              <a:pPr/>
              <a:t>18</a:t>
            </a:fld>
            <a:endParaRPr lang="en-US" sz="800" dirty="0"/>
          </a:p>
        </p:txBody>
      </p:sp>
    </p:spTree>
    <p:extLst>
      <p:ext uri="{BB962C8B-B14F-4D97-AF65-F5344CB8AC3E}">
        <p14:creationId xmlns:p14="http://schemas.microsoft.com/office/powerpoint/2010/main" val="3484563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93214-A7EF-30C5-F7D5-BF400D91FA70}"/>
              </a:ext>
            </a:extLst>
          </p:cNvPr>
          <p:cNvSpPr>
            <a:spLocks noGrp="1"/>
          </p:cNvSpPr>
          <p:nvPr>
            <p:ph type="title"/>
          </p:nvPr>
        </p:nvSpPr>
        <p:spPr>
          <a:xfrm>
            <a:off x="609599" y="648227"/>
            <a:ext cx="10972800" cy="461665"/>
          </a:xfrm>
        </p:spPr>
        <p:txBody>
          <a:bodyPr/>
          <a:lstStyle/>
          <a:p>
            <a:r>
              <a:rPr lang="en-US" sz="2400" dirty="0"/>
              <a:t>Type and Frequency of Monetized Benefits in BCAs for</a:t>
            </a:r>
            <a:r>
              <a:rPr lang="en-US" dirty="0"/>
              <a:t> </a:t>
            </a:r>
            <a:r>
              <a:rPr lang="en-US" sz="2400" dirty="0"/>
              <a:t>TVR</a:t>
            </a:r>
            <a:endParaRPr lang="en-US" dirty="0"/>
          </a:p>
        </p:txBody>
      </p:sp>
      <p:sp>
        <p:nvSpPr>
          <p:cNvPr id="3" name="Content Placeholder 2">
            <a:extLst>
              <a:ext uri="{FF2B5EF4-FFF2-40B4-BE49-F238E27FC236}">
                <a16:creationId xmlns:a16="http://schemas.microsoft.com/office/drawing/2014/main" id="{29A0CD19-FCF4-E16D-4926-18543F4DD397}"/>
              </a:ext>
            </a:extLst>
          </p:cNvPr>
          <p:cNvSpPr>
            <a:spLocks noGrp="1"/>
          </p:cNvSpPr>
          <p:nvPr>
            <p:ph idx="1"/>
          </p:nvPr>
        </p:nvSpPr>
        <p:spPr>
          <a:xfrm>
            <a:off x="609600" y="1524000"/>
            <a:ext cx="5080318" cy="4069079"/>
          </a:xfrm>
        </p:spPr>
        <p:txBody>
          <a:bodyPr/>
          <a:lstStyle/>
          <a:p>
            <a:pPr>
              <a:spcAft>
                <a:spcPts val="1200"/>
              </a:spcAft>
            </a:pPr>
            <a:r>
              <a:rPr lang="en-US" sz="1800" dirty="0"/>
              <a:t>The most common benefits identified for TVR were avoided costs of distribution capacity, energy generation, generation capacity, and market price effects.</a:t>
            </a:r>
          </a:p>
          <a:p>
            <a:pPr>
              <a:spcAft>
                <a:spcPts val="1200"/>
              </a:spcAft>
            </a:pPr>
            <a:r>
              <a:rPr lang="en-US" sz="1800" dirty="0"/>
              <a:t>The next most prevalent benefits were avoided costs of GHG emissions.</a:t>
            </a:r>
          </a:p>
          <a:p>
            <a:pPr>
              <a:spcAft>
                <a:spcPts val="1200"/>
              </a:spcAft>
            </a:pPr>
            <a:r>
              <a:rPr lang="en-US" sz="1800" dirty="0"/>
              <a:t>In some cases, benefits were quantified as part of the overall result (NPV or BCA ratio), but not listed individually in public filings. </a:t>
            </a:r>
          </a:p>
        </p:txBody>
      </p:sp>
      <p:sp>
        <p:nvSpPr>
          <p:cNvPr id="4" name="Slide Number Placeholder 3">
            <a:extLst>
              <a:ext uri="{FF2B5EF4-FFF2-40B4-BE49-F238E27FC236}">
                <a16:creationId xmlns:a16="http://schemas.microsoft.com/office/drawing/2014/main" id="{87DB01F7-29F5-95BB-871E-D0B628EF3884}"/>
              </a:ext>
            </a:extLst>
          </p:cNvPr>
          <p:cNvSpPr txBox="1">
            <a:spLocks/>
          </p:cNvSpPr>
          <p:nvPr/>
        </p:nvSpPr>
        <p:spPr>
          <a:xfrm>
            <a:off x="11176000" y="6303284"/>
            <a:ext cx="457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C27F82-79FD-B244-BCFD-9B1449B95085}" type="slidenum">
              <a:rPr lang="en-US" sz="800" smtClean="0"/>
              <a:pPr/>
              <a:t>19</a:t>
            </a:fld>
            <a:endParaRPr lang="en-US" sz="800" dirty="0"/>
          </a:p>
        </p:txBody>
      </p:sp>
      <p:graphicFrame>
        <p:nvGraphicFramePr>
          <p:cNvPr id="8" name="Chart 7">
            <a:extLst>
              <a:ext uri="{FF2B5EF4-FFF2-40B4-BE49-F238E27FC236}">
                <a16:creationId xmlns:a16="http://schemas.microsoft.com/office/drawing/2014/main" id="{CB706C2C-D7A8-43A0-806D-C075A97ACE92}"/>
              </a:ext>
            </a:extLst>
          </p:cNvPr>
          <p:cNvGraphicFramePr>
            <a:graphicFrameLocks/>
          </p:cNvGraphicFramePr>
          <p:nvPr>
            <p:extLst>
              <p:ext uri="{D42A27DB-BD31-4B8C-83A1-F6EECF244321}">
                <p14:modId xmlns:p14="http://schemas.microsoft.com/office/powerpoint/2010/main" val="1201937565"/>
              </p:ext>
            </p:extLst>
          </p:nvPr>
        </p:nvGraphicFramePr>
        <p:xfrm>
          <a:off x="5825172" y="1600200"/>
          <a:ext cx="5080318"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4376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01309-4D52-452F-9659-4088BA8A7A55}"/>
              </a:ext>
            </a:extLst>
          </p:cNvPr>
          <p:cNvSpPr>
            <a:spLocks noGrp="1"/>
          </p:cNvSpPr>
          <p:nvPr>
            <p:ph type="title"/>
          </p:nvPr>
        </p:nvSpPr>
        <p:spPr>
          <a:xfrm>
            <a:off x="609600" y="648237"/>
            <a:ext cx="10972800" cy="461665"/>
          </a:xfrm>
        </p:spPr>
        <p:txBody>
          <a:bodyPr/>
          <a:lstStyle/>
          <a:p>
            <a:r>
              <a:rPr lang="en-US" dirty="0">
                <a:cs typeface="Calibri Light"/>
              </a:rPr>
              <a:t>Presentation Overview</a:t>
            </a:r>
            <a:endParaRPr lang="en-US" dirty="0"/>
          </a:p>
        </p:txBody>
      </p:sp>
      <p:sp>
        <p:nvSpPr>
          <p:cNvPr id="3" name="Content Placeholder 2">
            <a:extLst>
              <a:ext uri="{FF2B5EF4-FFF2-40B4-BE49-F238E27FC236}">
                <a16:creationId xmlns:a16="http://schemas.microsoft.com/office/drawing/2014/main" id="{5F3BF342-BF32-B49C-4D9D-97BB3F075DF9}"/>
              </a:ext>
            </a:extLst>
          </p:cNvPr>
          <p:cNvSpPr>
            <a:spLocks noGrp="1"/>
          </p:cNvSpPr>
          <p:nvPr>
            <p:ph sz="quarter" idx="10"/>
          </p:nvPr>
        </p:nvSpPr>
        <p:spPr>
          <a:xfrm>
            <a:off x="609600" y="1447800"/>
            <a:ext cx="7239000" cy="4724400"/>
          </a:xfrm>
        </p:spPr>
        <p:txBody>
          <a:bodyPr lIns="91440" tIns="45720" rIns="91440" bIns="45720" anchor="t">
            <a:normAutofit/>
          </a:bodyPr>
          <a:lstStyle/>
          <a:p>
            <a:pPr>
              <a:spcAft>
                <a:spcPts val="600"/>
              </a:spcAft>
            </a:pPr>
            <a:r>
              <a:rPr lang="en-US" sz="2400" dirty="0"/>
              <a:t>Project background, objective, and methodology</a:t>
            </a:r>
          </a:p>
          <a:p>
            <a:pPr>
              <a:spcAft>
                <a:spcPts val="600"/>
              </a:spcAft>
            </a:pPr>
            <a:r>
              <a:rPr lang="en-US" sz="2400" dirty="0"/>
              <a:t>Results from review of managed EV charging benefit-cost analyses (BCAs)</a:t>
            </a:r>
          </a:p>
          <a:p>
            <a:pPr lvl="1">
              <a:spcAft>
                <a:spcPts val="600"/>
              </a:spcAft>
            </a:pPr>
            <a:r>
              <a:rPr lang="en-US" sz="2000" dirty="0"/>
              <a:t>Programs</a:t>
            </a:r>
          </a:p>
          <a:p>
            <a:pPr lvl="1">
              <a:spcAft>
                <a:spcPts val="600"/>
              </a:spcAft>
            </a:pPr>
            <a:r>
              <a:rPr lang="en-US" sz="2000" dirty="0"/>
              <a:t>Time-varying rates (TVR)</a:t>
            </a:r>
          </a:p>
          <a:p>
            <a:pPr>
              <a:spcAft>
                <a:spcPts val="600"/>
              </a:spcAft>
            </a:pPr>
            <a:r>
              <a:rPr lang="en-US" sz="2400" dirty="0"/>
              <a:t>Key findings, data gaps, and challenges</a:t>
            </a:r>
          </a:p>
        </p:txBody>
      </p:sp>
      <p:sp>
        <p:nvSpPr>
          <p:cNvPr id="6" name="Slide Number Placeholder 5">
            <a:extLst>
              <a:ext uri="{FF2B5EF4-FFF2-40B4-BE49-F238E27FC236}">
                <a16:creationId xmlns:a16="http://schemas.microsoft.com/office/drawing/2014/main" id="{22001A2A-D469-42CE-88D5-8D7E8C63EC29}"/>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2</a:t>
            </a:fld>
            <a:endParaRPr lang="en-US"/>
          </a:p>
        </p:txBody>
      </p:sp>
    </p:spTree>
    <p:extLst>
      <p:ext uri="{BB962C8B-B14F-4D97-AF65-F5344CB8AC3E}">
        <p14:creationId xmlns:p14="http://schemas.microsoft.com/office/powerpoint/2010/main" val="1942376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32333-1DED-4ABF-B30F-75D1D2B5ADA2}"/>
              </a:ext>
            </a:extLst>
          </p:cNvPr>
          <p:cNvSpPr>
            <a:spLocks noGrp="1"/>
          </p:cNvSpPr>
          <p:nvPr>
            <p:ph type="title"/>
          </p:nvPr>
        </p:nvSpPr>
        <p:spPr>
          <a:xfrm>
            <a:off x="609600" y="648237"/>
            <a:ext cx="10972800" cy="461665"/>
          </a:xfrm>
        </p:spPr>
        <p:txBody>
          <a:bodyPr/>
          <a:lstStyle/>
          <a:p>
            <a:r>
              <a:rPr lang="en-US" dirty="0"/>
              <a:t>Benefits in BCAs: Comparison of Programs and TVR</a:t>
            </a:r>
          </a:p>
        </p:txBody>
      </p:sp>
      <p:graphicFrame>
        <p:nvGraphicFramePr>
          <p:cNvPr id="7" name="Content Placeholder 6">
            <a:extLst>
              <a:ext uri="{FF2B5EF4-FFF2-40B4-BE49-F238E27FC236}">
                <a16:creationId xmlns:a16="http://schemas.microsoft.com/office/drawing/2014/main" id="{E5BD448B-5840-A5B6-31D5-3B02E3481C65}"/>
              </a:ext>
            </a:extLst>
          </p:cNvPr>
          <p:cNvGraphicFramePr>
            <a:graphicFrameLocks noGrp="1"/>
          </p:cNvGraphicFramePr>
          <p:nvPr>
            <p:ph sz="quarter" idx="10"/>
            <p:extLst>
              <p:ext uri="{D42A27DB-BD31-4B8C-83A1-F6EECF244321}">
                <p14:modId xmlns:p14="http://schemas.microsoft.com/office/powerpoint/2010/main" val="522568549"/>
              </p:ext>
            </p:extLst>
          </p:nvPr>
        </p:nvGraphicFramePr>
        <p:xfrm>
          <a:off x="609600" y="1371600"/>
          <a:ext cx="10972798" cy="4525812"/>
        </p:xfrm>
        <a:graphic>
          <a:graphicData uri="http://schemas.openxmlformats.org/drawingml/2006/table">
            <a:tbl>
              <a:tblPr firstRow="1" firstCol="1" bandRow="1">
                <a:tableStyleId>{69012ECD-51FC-41F1-AA8D-1B2483CD663E}</a:tableStyleId>
              </a:tblPr>
              <a:tblGrid>
                <a:gridCol w="2410799">
                  <a:extLst>
                    <a:ext uri="{9D8B030D-6E8A-4147-A177-3AD203B41FA5}">
                      <a16:colId xmlns:a16="http://schemas.microsoft.com/office/drawing/2014/main" val="2645934092"/>
                    </a:ext>
                  </a:extLst>
                </a:gridCol>
                <a:gridCol w="3507398">
                  <a:extLst>
                    <a:ext uri="{9D8B030D-6E8A-4147-A177-3AD203B41FA5}">
                      <a16:colId xmlns:a16="http://schemas.microsoft.com/office/drawing/2014/main" val="1092040516"/>
                    </a:ext>
                  </a:extLst>
                </a:gridCol>
                <a:gridCol w="1684867">
                  <a:extLst>
                    <a:ext uri="{9D8B030D-6E8A-4147-A177-3AD203B41FA5}">
                      <a16:colId xmlns:a16="http://schemas.microsoft.com/office/drawing/2014/main" val="503962207"/>
                    </a:ext>
                  </a:extLst>
                </a:gridCol>
                <a:gridCol w="1684867">
                  <a:extLst>
                    <a:ext uri="{9D8B030D-6E8A-4147-A177-3AD203B41FA5}">
                      <a16:colId xmlns:a16="http://schemas.microsoft.com/office/drawing/2014/main" val="1221406855"/>
                    </a:ext>
                  </a:extLst>
                </a:gridCol>
                <a:gridCol w="1684867">
                  <a:extLst>
                    <a:ext uri="{9D8B030D-6E8A-4147-A177-3AD203B41FA5}">
                      <a16:colId xmlns:a16="http://schemas.microsoft.com/office/drawing/2014/main" val="33968729"/>
                    </a:ext>
                  </a:extLst>
                </a:gridCol>
              </a:tblGrid>
              <a:tr h="725016">
                <a:tc>
                  <a:txBody>
                    <a:bodyPr/>
                    <a:lstStyle/>
                    <a:p>
                      <a:pPr marL="0" marR="0" algn="l" defTabSz="457200" rtl="0" eaLnBrk="1" fontAlgn="b" latinLnBrk="0" hangingPunct="1">
                        <a:lnSpc>
                          <a:spcPct val="125000"/>
                        </a:lnSpc>
                        <a:spcAft>
                          <a:spcPts val="800"/>
                        </a:spcAft>
                      </a:pPr>
                      <a:r>
                        <a:rPr lang="en-US" sz="1400" b="1" i="0" u="none" strike="noStrike" kern="1200" dirty="0">
                          <a:solidFill>
                            <a:srgbClr val="FFFFFF"/>
                          </a:solidFill>
                          <a:effectLst/>
                          <a:latin typeface="MS Reference Sans Serif" panose="020B0604030504040204" pitchFamily="34" charset="0"/>
                          <a:ea typeface="+mn-ea"/>
                          <a:cs typeface="+mn-cs"/>
                        </a:rPr>
                        <a:t>Type</a:t>
                      </a:r>
                    </a:p>
                  </a:txBody>
                  <a:tcPr marL="35557" marR="35557" marT="0" marB="0" anchor="ctr">
                    <a:solidFill>
                      <a:srgbClr val="073763"/>
                    </a:solidFill>
                  </a:tcPr>
                </a:tc>
                <a:tc>
                  <a:txBody>
                    <a:bodyPr/>
                    <a:lstStyle/>
                    <a:p>
                      <a:pPr marL="0" marR="0" algn="l" defTabSz="457200" rtl="0" eaLnBrk="1" fontAlgn="b" latinLnBrk="0" hangingPunct="1">
                        <a:lnSpc>
                          <a:spcPct val="125000"/>
                        </a:lnSpc>
                        <a:spcAft>
                          <a:spcPts val="800"/>
                        </a:spcAft>
                      </a:pPr>
                      <a:r>
                        <a:rPr lang="en-US" sz="1400" b="1" i="0" u="none" strike="noStrike" kern="1200" dirty="0">
                          <a:solidFill>
                            <a:srgbClr val="FFFFFF"/>
                          </a:solidFill>
                          <a:effectLst/>
                          <a:latin typeface="MS Reference Sans Serif" panose="020B0604030504040204" pitchFamily="34" charset="0"/>
                          <a:ea typeface="+mn-ea"/>
                          <a:cs typeface="+mn-cs"/>
                        </a:rPr>
                        <a:t>Benefits</a:t>
                      </a:r>
                    </a:p>
                  </a:txBody>
                  <a:tcPr marL="35557" marR="35557" marT="0" marB="0" anchor="ctr">
                    <a:solidFill>
                      <a:srgbClr val="073763"/>
                    </a:solidFill>
                  </a:tcPr>
                </a:tc>
                <a:tc>
                  <a:txBody>
                    <a:bodyPr/>
                    <a:lstStyle/>
                    <a:p>
                      <a:pPr marL="0" marR="0" algn="ctr" defTabSz="457200" rtl="0" eaLnBrk="1" fontAlgn="b" latinLnBrk="0" hangingPunct="1">
                        <a:lnSpc>
                          <a:spcPct val="125000"/>
                        </a:lnSpc>
                        <a:spcAft>
                          <a:spcPts val="800"/>
                        </a:spcAft>
                      </a:pPr>
                      <a:r>
                        <a:rPr lang="en-US" sz="1400" b="1" i="0" u="none" strike="noStrike" kern="1200" dirty="0">
                          <a:solidFill>
                            <a:srgbClr val="FFFFFF"/>
                          </a:solidFill>
                          <a:effectLst/>
                          <a:latin typeface="MS Reference Sans Serif" panose="020B0604030504040204" pitchFamily="34" charset="0"/>
                          <a:ea typeface="+mn-ea"/>
                          <a:cs typeface="+mn-cs"/>
                        </a:rPr>
                        <a:t>Managed EV Charging Program</a:t>
                      </a:r>
                    </a:p>
                  </a:txBody>
                  <a:tcPr marL="35557" marR="35557" marT="0" marB="0" anchor="ctr">
                    <a:solidFill>
                      <a:srgbClr val="073763"/>
                    </a:solidFill>
                  </a:tcPr>
                </a:tc>
                <a:tc>
                  <a:txBody>
                    <a:bodyPr/>
                    <a:lstStyle/>
                    <a:p>
                      <a:pPr marL="0" marR="0" algn="ctr" defTabSz="457200" rtl="0" eaLnBrk="1" fontAlgn="b" latinLnBrk="0" hangingPunct="1">
                        <a:lnSpc>
                          <a:spcPct val="125000"/>
                        </a:lnSpc>
                        <a:spcAft>
                          <a:spcPts val="800"/>
                        </a:spcAft>
                      </a:pPr>
                      <a:r>
                        <a:rPr lang="en-US" sz="1400" b="1" i="0" u="none" strike="noStrike" kern="1200" dirty="0">
                          <a:solidFill>
                            <a:srgbClr val="FFFFFF"/>
                          </a:solidFill>
                          <a:effectLst/>
                          <a:latin typeface="MS Reference Sans Serif" panose="020B0604030504040204" pitchFamily="34" charset="0"/>
                          <a:ea typeface="+mn-ea"/>
                          <a:cs typeface="+mn-cs"/>
                        </a:rPr>
                        <a:t>TVR</a:t>
                      </a:r>
                    </a:p>
                  </a:txBody>
                  <a:tcPr marL="35557" marR="35557" marT="0" marB="0" anchor="ctr">
                    <a:solidFill>
                      <a:srgbClr val="073763"/>
                    </a:solidFill>
                  </a:tcPr>
                </a:tc>
                <a:tc>
                  <a:txBody>
                    <a:bodyPr/>
                    <a:lstStyle/>
                    <a:p>
                      <a:pPr marL="0" marR="0" algn="ctr" defTabSz="457200" rtl="0" eaLnBrk="1" fontAlgn="b" latinLnBrk="0" hangingPunct="1">
                        <a:lnSpc>
                          <a:spcPct val="125000"/>
                        </a:lnSpc>
                        <a:spcAft>
                          <a:spcPts val="800"/>
                        </a:spcAft>
                      </a:pPr>
                      <a:r>
                        <a:rPr lang="en-US" sz="1400" b="1" i="0" u="none" strike="noStrike" kern="1200" dirty="0">
                          <a:solidFill>
                            <a:srgbClr val="FFFFFF"/>
                          </a:solidFill>
                          <a:effectLst/>
                          <a:latin typeface="MS Reference Sans Serif" panose="020B0604030504040204" pitchFamily="34" charset="0"/>
                          <a:ea typeface="+mn-ea"/>
                          <a:cs typeface="+mn-cs"/>
                        </a:rPr>
                        <a:t>Individually Monetized for TVR</a:t>
                      </a:r>
                    </a:p>
                  </a:txBody>
                  <a:tcPr marL="35557" marR="35557" marT="0" marB="0" anchor="ctr">
                    <a:solidFill>
                      <a:srgbClr val="073763"/>
                    </a:solidFill>
                  </a:tcPr>
                </a:tc>
                <a:extLst>
                  <a:ext uri="{0D108BD9-81ED-4DB2-BD59-A6C34878D82A}">
                    <a16:rowId xmlns:a16="http://schemas.microsoft.com/office/drawing/2014/main" val="543042965"/>
                  </a:ext>
                </a:extLst>
              </a:tr>
              <a:tr h="281147">
                <a:tc rowSpan="7">
                  <a:txBody>
                    <a:bodyPr/>
                    <a:lstStyle/>
                    <a:p>
                      <a:pPr marL="0" marR="0">
                        <a:lnSpc>
                          <a:spcPct val="125000"/>
                        </a:lnSpc>
                        <a:spcAft>
                          <a:spcPts val="800"/>
                        </a:spcAft>
                      </a:pPr>
                      <a:r>
                        <a:rPr lang="en-US" sz="1600">
                          <a:solidFill>
                            <a:srgbClr val="353537"/>
                          </a:solidFill>
                          <a:effectLst/>
                        </a:rPr>
                        <a:t>Utility System</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tc>
                <a:tc>
                  <a:txBody>
                    <a:bodyPr/>
                    <a:lstStyle/>
                    <a:p>
                      <a:pPr marL="0" marR="0">
                        <a:lnSpc>
                          <a:spcPct val="125000"/>
                        </a:lnSpc>
                        <a:spcAft>
                          <a:spcPts val="800"/>
                        </a:spcAft>
                      </a:pPr>
                      <a:r>
                        <a:rPr lang="en-US" sz="1600" dirty="0">
                          <a:solidFill>
                            <a:srgbClr val="353537"/>
                          </a:solidFill>
                          <a:effectLst/>
                        </a:rPr>
                        <a:t>Energy Generation</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3657838124"/>
                  </a:ext>
                </a:extLst>
              </a:tr>
              <a:tr h="281147">
                <a:tc vMerge="1">
                  <a:txBody>
                    <a:bodyPr/>
                    <a:lstStyle/>
                    <a:p>
                      <a:endParaRPr lang="en-US"/>
                    </a:p>
                  </a:txBody>
                  <a:tcPr/>
                </a:tc>
                <a:tc>
                  <a:txBody>
                    <a:bodyPr/>
                    <a:lstStyle/>
                    <a:p>
                      <a:pPr marL="0" marR="0">
                        <a:lnSpc>
                          <a:spcPct val="125000"/>
                        </a:lnSpc>
                        <a:spcAft>
                          <a:spcPts val="800"/>
                        </a:spcAft>
                      </a:pPr>
                      <a:r>
                        <a:rPr lang="en-US" sz="1600" dirty="0">
                          <a:solidFill>
                            <a:srgbClr val="353537"/>
                          </a:solidFill>
                          <a:effectLst/>
                        </a:rPr>
                        <a:t>Generation Capacity</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2294127464"/>
                  </a:ext>
                </a:extLst>
              </a:tr>
              <a:tr h="281147">
                <a:tc vMerge="1">
                  <a:txBody>
                    <a:bodyPr/>
                    <a:lstStyle/>
                    <a:p>
                      <a:endParaRPr lang="en-US"/>
                    </a:p>
                  </a:txBody>
                  <a:tcPr/>
                </a:tc>
                <a:tc>
                  <a:txBody>
                    <a:bodyPr/>
                    <a:lstStyle/>
                    <a:p>
                      <a:pPr marL="0" marR="0">
                        <a:lnSpc>
                          <a:spcPct val="125000"/>
                        </a:lnSpc>
                        <a:spcAft>
                          <a:spcPts val="800"/>
                        </a:spcAft>
                      </a:pPr>
                      <a:r>
                        <a:rPr lang="en-US" sz="1600" dirty="0">
                          <a:solidFill>
                            <a:srgbClr val="353537"/>
                          </a:solidFill>
                          <a:effectLst/>
                        </a:rPr>
                        <a:t>Market Price Effects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1654453221"/>
                  </a:ext>
                </a:extLst>
              </a:tr>
              <a:tr h="281147">
                <a:tc vMerge="1">
                  <a:txBody>
                    <a:bodyPr/>
                    <a:lstStyle/>
                    <a:p>
                      <a:endParaRPr lang="en-US"/>
                    </a:p>
                  </a:txBody>
                  <a:tcPr/>
                </a:tc>
                <a:tc>
                  <a:txBody>
                    <a:bodyPr/>
                    <a:lstStyle/>
                    <a:p>
                      <a:pPr marL="0" marR="0">
                        <a:lnSpc>
                          <a:spcPct val="125000"/>
                        </a:lnSpc>
                        <a:spcAft>
                          <a:spcPts val="800"/>
                        </a:spcAft>
                      </a:pPr>
                      <a:r>
                        <a:rPr lang="en-US" sz="1600" dirty="0">
                          <a:solidFill>
                            <a:srgbClr val="353537"/>
                          </a:solidFill>
                          <a:effectLst/>
                        </a:rPr>
                        <a:t>Transmission Capacity</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1777450347"/>
                  </a:ext>
                </a:extLst>
              </a:tr>
              <a:tr h="281147">
                <a:tc vMerge="1">
                  <a:txBody>
                    <a:bodyPr/>
                    <a:lstStyle/>
                    <a:p>
                      <a:endParaRPr lang="en-US"/>
                    </a:p>
                  </a:txBody>
                  <a:tcPr/>
                </a:tc>
                <a:tc>
                  <a:txBody>
                    <a:bodyPr/>
                    <a:lstStyle/>
                    <a:p>
                      <a:pPr marL="0" marR="0">
                        <a:lnSpc>
                          <a:spcPct val="125000"/>
                        </a:lnSpc>
                        <a:spcAft>
                          <a:spcPts val="800"/>
                        </a:spcAft>
                      </a:pPr>
                      <a:r>
                        <a:rPr lang="en-US" sz="1600">
                          <a:solidFill>
                            <a:srgbClr val="353537"/>
                          </a:solidFill>
                          <a:effectLst/>
                        </a:rPr>
                        <a:t>Distribution Capacity</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2096810850"/>
                  </a:ext>
                </a:extLst>
              </a:tr>
              <a:tr h="281147">
                <a:tc vMerge="1">
                  <a:txBody>
                    <a:bodyPr/>
                    <a:lstStyle/>
                    <a:p>
                      <a:endParaRPr lang="en-US"/>
                    </a:p>
                  </a:txBody>
                  <a:tcPr/>
                </a:tc>
                <a:tc>
                  <a:txBody>
                    <a:bodyPr/>
                    <a:lstStyle/>
                    <a:p>
                      <a:pPr marL="0" marR="0">
                        <a:lnSpc>
                          <a:spcPct val="125000"/>
                        </a:lnSpc>
                        <a:spcAft>
                          <a:spcPts val="800"/>
                        </a:spcAft>
                      </a:pPr>
                      <a:r>
                        <a:rPr lang="en-US" sz="1600">
                          <a:solidFill>
                            <a:srgbClr val="353537"/>
                          </a:solidFill>
                          <a:effectLst/>
                        </a:rPr>
                        <a:t>Reliability</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3707012943"/>
                  </a:ext>
                </a:extLst>
              </a:tr>
              <a:tr h="281147">
                <a:tc vMerge="1">
                  <a:txBody>
                    <a:bodyPr/>
                    <a:lstStyle/>
                    <a:p>
                      <a:endParaRPr lang="en-US"/>
                    </a:p>
                  </a:txBody>
                  <a:tcPr/>
                </a:tc>
                <a:tc>
                  <a:txBody>
                    <a:bodyPr/>
                    <a:lstStyle/>
                    <a:p>
                      <a:pPr marL="0" marR="0">
                        <a:lnSpc>
                          <a:spcPct val="125000"/>
                        </a:lnSpc>
                        <a:spcAft>
                          <a:spcPts val="800"/>
                        </a:spcAft>
                      </a:pPr>
                      <a:r>
                        <a:rPr lang="en-US" sz="1600">
                          <a:solidFill>
                            <a:srgbClr val="353537"/>
                          </a:solidFill>
                          <a:effectLst/>
                        </a:rPr>
                        <a:t>Change in Revenues</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2173602837"/>
                  </a:ext>
                </a:extLst>
              </a:tr>
              <a:tr h="281147">
                <a:tc>
                  <a:txBody>
                    <a:bodyPr/>
                    <a:lstStyle/>
                    <a:p>
                      <a:pPr marL="0" marR="0">
                        <a:lnSpc>
                          <a:spcPct val="125000"/>
                        </a:lnSpc>
                        <a:spcAft>
                          <a:spcPts val="800"/>
                        </a:spcAft>
                      </a:pPr>
                      <a:r>
                        <a:rPr lang="en-US" sz="1600">
                          <a:solidFill>
                            <a:srgbClr val="353537"/>
                          </a:solidFill>
                          <a:effectLst/>
                        </a:rPr>
                        <a:t>Other Fuels</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tc>
                <a:tc>
                  <a:txBody>
                    <a:bodyPr/>
                    <a:lstStyle/>
                    <a:p>
                      <a:pPr marL="0" marR="0">
                        <a:lnSpc>
                          <a:spcPct val="125000"/>
                        </a:lnSpc>
                        <a:spcAft>
                          <a:spcPts val="800"/>
                        </a:spcAft>
                      </a:pPr>
                      <a:r>
                        <a:rPr lang="en-US" sz="1600">
                          <a:solidFill>
                            <a:srgbClr val="353537"/>
                          </a:solidFill>
                          <a:effectLst/>
                        </a:rPr>
                        <a:t>Gasoline Savings</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670985353"/>
                  </a:ext>
                </a:extLst>
              </a:tr>
              <a:tr h="281147">
                <a:tc rowSpan="3">
                  <a:txBody>
                    <a:bodyPr/>
                    <a:lstStyle/>
                    <a:p>
                      <a:pPr marL="0" marR="0">
                        <a:lnSpc>
                          <a:spcPct val="125000"/>
                        </a:lnSpc>
                        <a:spcAft>
                          <a:spcPts val="800"/>
                        </a:spcAft>
                      </a:pPr>
                      <a:r>
                        <a:rPr lang="en-US" sz="1600">
                          <a:solidFill>
                            <a:srgbClr val="353537"/>
                          </a:solidFill>
                          <a:effectLst/>
                        </a:rPr>
                        <a:t>Host Customer</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tc>
                <a:tc>
                  <a:txBody>
                    <a:bodyPr/>
                    <a:lstStyle/>
                    <a:p>
                      <a:pPr marL="0" marR="0">
                        <a:lnSpc>
                          <a:spcPct val="125000"/>
                        </a:lnSpc>
                        <a:spcAft>
                          <a:spcPts val="800"/>
                        </a:spcAft>
                      </a:pPr>
                      <a:r>
                        <a:rPr lang="en-US" sz="1600">
                          <a:solidFill>
                            <a:srgbClr val="353537"/>
                          </a:solidFill>
                          <a:effectLst/>
                        </a:rPr>
                        <a:t>Financial Incentives</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644213644"/>
                  </a:ext>
                </a:extLst>
              </a:tr>
              <a:tr h="281147">
                <a:tc vMerge="1">
                  <a:txBody>
                    <a:bodyPr/>
                    <a:lstStyle/>
                    <a:p>
                      <a:endParaRPr lang="en-US"/>
                    </a:p>
                  </a:txBody>
                  <a:tcPr/>
                </a:tc>
                <a:tc>
                  <a:txBody>
                    <a:bodyPr/>
                    <a:lstStyle/>
                    <a:p>
                      <a:pPr marL="0" marR="0">
                        <a:lnSpc>
                          <a:spcPct val="125000"/>
                        </a:lnSpc>
                        <a:spcAft>
                          <a:spcPts val="800"/>
                        </a:spcAft>
                      </a:pPr>
                      <a:r>
                        <a:rPr lang="en-US" sz="1600">
                          <a:solidFill>
                            <a:srgbClr val="353537"/>
                          </a:solidFill>
                          <a:effectLst/>
                        </a:rPr>
                        <a:t>Tax Credits Received by Customers</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1670716929"/>
                  </a:ext>
                </a:extLst>
              </a:tr>
              <a:tr h="281147">
                <a:tc vMerge="1">
                  <a:txBody>
                    <a:bodyPr/>
                    <a:lstStyle/>
                    <a:p>
                      <a:endParaRPr lang="en-US"/>
                    </a:p>
                  </a:txBody>
                  <a:tcPr/>
                </a:tc>
                <a:tc>
                  <a:txBody>
                    <a:bodyPr/>
                    <a:lstStyle/>
                    <a:p>
                      <a:pPr marL="0" marR="0">
                        <a:lnSpc>
                          <a:spcPct val="125000"/>
                        </a:lnSpc>
                        <a:spcAft>
                          <a:spcPts val="800"/>
                        </a:spcAft>
                      </a:pPr>
                      <a:r>
                        <a:rPr lang="en-US" sz="1600">
                          <a:solidFill>
                            <a:srgbClr val="353537"/>
                          </a:solidFill>
                          <a:effectLst/>
                        </a:rPr>
                        <a:t>Energy Cost Savings</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rPr>
                        <a:t>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2600589230"/>
                  </a:ext>
                </a:extLst>
              </a:tr>
              <a:tr h="281147">
                <a:tc rowSpan="2">
                  <a:txBody>
                    <a:bodyPr/>
                    <a:lstStyle/>
                    <a:p>
                      <a:pPr marL="0" marR="0">
                        <a:lnSpc>
                          <a:spcPct val="125000"/>
                        </a:lnSpc>
                        <a:spcAft>
                          <a:spcPts val="800"/>
                        </a:spcAft>
                      </a:pPr>
                      <a:r>
                        <a:rPr lang="en-US" sz="1600">
                          <a:solidFill>
                            <a:srgbClr val="353537"/>
                          </a:solidFill>
                          <a:effectLst/>
                        </a:rPr>
                        <a:t>Societal</a:t>
                      </a:r>
                      <a:endParaRPr lang="en-US" sz="1800">
                        <a:effectLst/>
                      </a:endParaRPr>
                    </a:p>
                    <a:p>
                      <a:pPr marL="0" marR="0">
                        <a:lnSpc>
                          <a:spcPct val="125000"/>
                        </a:lnSpc>
                        <a:spcAft>
                          <a:spcPts val="800"/>
                        </a:spcAft>
                      </a:pPr>
                      <a:r>
                        <a:rPr lang="en-US" sz="1600">
                          <a:solidFill>
                            <a:srgbClr val="353537"/>
                          </a:solidFill>
                          <a:effectLst/>
                        </a:rPr>
                        <a:t>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tc>
                <a:tc>
                  <a:txBody>
                    <a:bodyPr/>
                    <a:lstStyle/>
                    <a:p>
                      <a:pPr marL="0" marR="0">
                        <a:lnSpc>
                          <a:spcPct val="125000"/>
                        </a:lnSpc>
                        <a:spcAft>
                          <a:spcPts val="800"/>
                        </a:spcAft>
                      </a:pPr>
                      <a:r>
                        <a:rPr lang="en-US" sz="1600">
                          <a:solidFill>
                            <a:srgbClr val="353537"/>
                          </a:solidFill>
                          <a:effectLst/>
                        </a:rPr>
                        <a:t>Public Health</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rPr>
                        <a:t>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2022865950"/>
                  </a:ext>
                </a:extLst>
              </a:tr>
              <a:tr h="376033">
                <a:tc vMerge="1">
                  <a:txBody>
                    <a:bodyPr/>
                    <a:lstStyle/>
                    <a:p>
                      <a:endParaRPr lang="en-US"/>
                    </a:p>
                  </a:txBody>
                  <a:tcPr/>
                </a:tc>
                <a:tc>
                  <a:txBody>
                    <a:bodyPr/>
                    <a:lstStyle/>
                    <a:p>
                      <a:pPr marL="0" marR="0">
                        <a:lnSpc>
                          <a:spcPct val="125000"/>
                        </a:lnSpc>
                        <a:spcAft>
                          <a:spcPts val="800"/>
                        </a:spcAft>
                      </a:pPr>
                      <a:r>
                        <a:rPr lang="en-US" sz="1600" dirty="0">
                          <a:solidFill>
                            <a:srgbClr val="353537"/>
                          </a:solidFill>
                          <a:effectLst/>
                        </a:rPr>
                        <a:t>GHG Emissions</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a:solidFill>
                            <a:srgbClr val="353537"/>
                          </a:solidFill>
                          <a:effectLst/>
                          <a:sym typeface="Wingdings" panose="05000000000000000000" pitchFamily="2" charset="2"/>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tc>
                  <a:txBody>
                    <a:bodyPr/>
                    <a:lstStyle/>
                    <a:p>
                      <a:pPr marL="0" marR="0" algn="ctr">
                        <a:lnSpc>
                          <a:spcPct val="125000"/>
                        </a:lnSpc>
                        <a:spcAft>
                          <a:spcPts val="800"/>
                        </a:spcAft>
                      </a:pPr>
                      <a:r>
                        <a:rPr lang="en-US" sz="1600" dirty="0">
                          <a:solidFill>
                            <a:srgbClr val="353537"/>
                          </a:solidFill>
                          <a:effectLst/>
                          <a:sym typeface="Wingdings" panose="05000000000000000000" pitchFamily="2" charset="2"/>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35557" marR="35557" marT="0" marB="0" anchor="ctr"/>
                </a:tc>
                <a:extLst>
                  <a:ext uri="{0D108BD9-81ED-4DB2-BD59-A6C34878D82A}">
                    <a16:rowId xmlns:a16="http://schemas.microsoft.com/office/drawing/2014/main" val="1246990448"/>
                  </a:ext>
                </a:extLst>
              </a:tr>
            </a:tbl>
          </a:graphicData>
        </a:graphic>
      </p:graphicFrame>
      <p:sp>
        <p:nvSpPr>
          <p:cNvPr id="4" name="Slide Number Placeholder 3">
            <a:extLst>
              <a:ext uri="{FF2B5EF4-FFF2-40B4-BE49-F238E27FC236}">
                <a16:creationId xmlns:a16="http://schemas.microsoft.com/office/drawing/2014/main" id="{F5503FAB-641B-0ADA-EBBF-CFDE38AC7DC3}"/>
              </a:ext>
            </a:extLst>
          </p:cNvPr>
          <p:cNvSpPr>
            <a:spLocks noGrp="1"/>
          </p:cNvSpPr>
          <p:nvPr>
            <p:ph type="sldNum" sz="quarter" idx="11"/>
          </p:nvPr>
        </p:nvSpPr>
        <p:spPr/>
        <p:txBody>
          <a:bodyPr/>
          <a:lstStyle/>
          <a:p>
            <a:fld id="{15A21E40-5952-F140-9137-C8EC23061486}" type="slidenum">
              <a:rPr lang="en-US" smtClean="0"/>
              <a:pPr/>
              <a:t>20</a:t>
            </a:fld>
            <a:endParaRPr lang="en-US"/>
          </a:p>
        </p:txBody>
      </p:sp>
    </p:spTree>
    <p:extLst>
      <p:ext uri="{BB962C8B-B14F-4D97-AF65-F5344CB8AC3E}">
        <p14:creationId xmlns:p14="http://schemas.microsoft.com/office/powerpoint/2010/main" val="147167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F38EF-8970-9AE6-5CC6-F6BCE7CE7A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A9DACF-3F81-478E-B914-ECC5D2FCA7B1}"/>
              </a:ext>
            </a:extLst>
          </p:cNvPr>
          <p:cNvSpPr>
            <a:spLocks noGrp="1"/>
          </p:cNvSpPr>
          <p:nvPr>
            <p:ph type="title"/>
          </p:nvPr>
        </p:nvSpPr>
        <p:spPr>
          <a:xfrm>
            <a:off x="609600" y="648237"/>
            <a:ext cx="10972800" cy="461665"/>
          </a:xfrm>
        </p:spPr>
        <p:txBody>
          <a:bodyPr/>
          <a:lstStyle/>
          <a:p>
            <a:r>
              <a:rPr lang="en-US" dirty="0">
                <a:cs typeface="Calibri Light"/>
              </a:rPr>
              <a:t>TVR Costs Are Situationally Dependent</a:t>
            </a:r>
            <a:endParaRPr lang="en-US" dirty="0"/>
          </a:p>
        </p:txBody>
      </p:sp>
      <p:sp>
        <p:nvSpPr>
          <p:cNvPr id="3" name="Content Placeholder 2">
            <a:extLst>
              <a:ext uri="{FF2B5EF4-FFF2-40B4-BE49-F238E27FC236}">
                <a16:creationId xmlns:a16="http://schemas.microsoft.com/office/drawing/2014/main" id="{EFA4C40A-E838-3356-D816-ECD24033E80A}"/>
              </a:ext>
            </a:extLst>
          </p:cNvPr>
          <p:cNvSpPr>
            <a:spLocks noGrp="1"/>
          </p:cNvSpPr>
          <p:nvPr>
            <p:ph sz="quarter" idx="10"/>
          </p:nvPr>
        </p:nvSpPr>
        <p:spPr/>
        <p:txBody>
          <a:bodyPr lIns="91440" tIns="45720" rIns="91440" bIns="45720" anchor="t">
            <a:normAutofit/>
          </a:bodyPr>
          <a:lstStyle/>
          <a:p>
            <a:r>
              <a:rPr lang="en-US" sz="2400" dirty="0"/>
              <a:t>With AMI</a:t>
            </a:r>
          </a:p>
          <a:p>
            <a:pPr marL="914400" lvl="1" indent="-457200">
              <a:buSzPct val="100000"/>
              <a:buFont typeface="+mj-lt"/>
              <a:buAutoNum type="arabicPeriod"/>
            </a:pPr>
            <a:r>
              <a:rPr lang="en-US" sz="2000" dirty="0"/>
              <a:t>Beneficial electrification rate</a:t>
            </a:r>
          </a:p>
          <a:p>
            <a:pPr marL="914400" lvl="1" indent="-457200">
              <a:buSzPct val="100000"/>
              <a:buFont typeface="+mj-lt"/>
              <a:buAutoNum type="arabicPeriod"/>
            </a:pPr>
            <a:r>
              <a:rPr lang="en-US" sz="2000" dirty="0"/>
              <a:t>EV-only rate </a:t>
            </a:r>
          </a:p>
          <a:p>
            <a:pPr lvl="3"/>
            <a:r>
              <a:rPr lang="en-US" sz="1800" dirty="0"/>
              <a:t>Separately metered</a:t>
            </a:r>
          </a:p>
          <a:p>
            <a:pPr lvl="3"/>
            <a:r>
              <a:rPr lang="en-US" sz="1800" dirty="0"/>
              <a:t>EVSE submeter or vehicle telemetry</a:t>
            </a:r>
          </a:p>
          <a:p>
            <a:pPr lvl="4"/>
            <a:r>
              <a:rPr lang="en-US" sz="1800" dirty="0"/>
              <a:t>Requires subtractive billing (back out EV charging from premise hourly consumption)</a:t>
            </a:r>
            <a:br>
              <a:rPr lang="en-US" sz="1800" dirty="0"/>
            </a:br>
            <a:endParaRPr lang="en-US" sz="1800" dirty="0"/>
          </a:p>
          <a:p>
            <a:r>
              <a:rPr lang="en-US" sz="2400" dirty="0"/>
              <a:t>Without AMI</a:t>
            </a:r>
          </a:p>
          <a:p>
            <a:pPr marL="457200" lvl="1" indent="0">
              <a:buSzPct val="100000"/>
              <a:buNone/>
            </a:pPr>
            <a:r>
              <a:rPr lang="en-US" sz="2000" dirty="0"/>
              <a:t>EVSE submeter or vehicle telemetry</a:t>
            </a:r>
          </a:p>
          <a:p>
            <a:pPr lvl="3"/>
            <a:r>
              <a:rPr lang="en-US" sz="1800" dirty="0"/>
              <a:t>Requires subtractive billing (back out EV charging from premise energy consumption)</a:t>
            </a:r>
          </a:p>
        </p:txBody>
      </p:sp>
    </p:spTree>
    <p:extLst>
      <p:ext uri="{BB962C8B-B14F-4D97-AF65-F5344CB8AC3E}">
        <p14:creationId xmlns:p14="http://schemas.microsoft.com/office/powerpoint/2010/main" val="2794669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28CD9-F55F-FE00-D19C-CB56A9D31395}"/>
              </a:ext>
            </a:extLst>
          </p:cNvPr>
          <p:cNvSpPr>
            <a:spLocks noGrp="1"/>
          </p:cNvSpPr>
          <p:nvPr>
            <p:ph type="title"/>
          </p:nvPr>
        </p:nvSpPr>
        <p:spPr>
          <a:xfrm>
            <a:off x="609599" y="648227"/>
            <a:ext cx="10972800" cy="461665"/>
          </a:xfrm>
        </p:spPr>
        <p:txBody>
          <a:bodyPr/>
          <a:lstStyle/>
          <a:p>
            <a:r>
              <a:rPr lang="en-US" sz="2400" dirty="0"/>
              <a:t>Type and Frequency of Costs in TVR BCAs</a:t>
            </a:r>
            <a:endParaRPr lang="en-US" dirty="0"/>
          </a:p>
        </p:txBody>
      </p:sp>
      <p:sp>
        <p:nvSpPr>
          <p:cNvPr id="3" name="Content Placeholder 2">
            <a:extLst>
              <a:ext uri="{FF2B5EF4-FFF2-40B4-BE49-F238E27FC236}">
                <a16:creationId xmlns:a16="http://schemas.microsoft.com/office/drawing/2014/main" id="{379DE2AB-A576-5912-E36D-5DD91071D549}"/>
              </a:ext>
            </a:extLst>
          </p:cNvPr>
          <p:cNvSpPr>
            <a:spLocks noGrp="1"/>
          </p:cNvSpPr>
          <p:nvPr>
            <p:ph idx="1"/>
          </p:nvPr>
        </p:nvSpPr>
        <p:spPr>
          <a:xfrm>
            <a:off x="575652" y="1309210"/>
            <a:ext cx="4337368" cy="4733926"/>
          </a:xfrm>
        </p:spPr>
        <p:txBody>
          <a:bodyPr/>
          <a:lstStyle/>
          <a:p>
            <a:r>
              <a:rPr lang="en-US" sz="2000" dirty="0"/>
              <a:t>The most commonly identified costs were:</a:t>
            </a:r>
          </a:p>
          <a:p>
            <a:pPr lvl="1"/>
            <a:r>
              <a:rPr lang="en-US" sz="1800" dirty="0"/>
              <a:t>Infrastructure and equipment costs related to the purchase and installation of smart meters</a:t>
            </a:r>
          </a:p>
          <a:p>
            <a:pPr lvl="1"/>
            <a:r>
              <a:rPr lang="en-US" sz="1800" dirty="0"/>
              <a:t>Program administration</a:t>
            </a:r>
          </a:p>
          <a:p>
            <a:pPr lvl="1"/>
            <a:r>
              <a:rPr lang="en-US" sz="1800" dirty="0"/>
              <a:t>IT system costs</a:t>
            </a:r>
          </a:p>
          <a:p>
            <a:r>
              <a:rPr lang="en-US" sz="2000" dirty="0"/>
              <a:t>Costs can vary greatly and depend on various factors:</a:t>
            </a:r>
          </a:p>
          <a:p>
            <a:pPr lvl="1"/>
            <a:r>
              <a:rPr lang="en-US" sz="1800" dirty="0"/>
              <a:t>State of AMI deployment</a:t>
            </a:r>
          </a:p>
          <a:p>
            <a:pPr lvl="1"/>
            <a:r>
              <a:rPr lang="en-US" sz="1800" dirty="0"/>
              <a:t>Rate type </a:t>
            </a:r>
          </a:p>
          <a:p>
            <a:pPr lvl="2"/>
            <a:r>
              <a:rPr lang="en-US" sz="1600" dirty="0"/>
              <a:t>Whole-premise</a:t>
            </a:r>
          </a:p>
          <a:p>
            <a:pPr lvl="2"/>
            <a:r>
              <a:rPr lang="en-US" sz="1600" dirty="0"/>
              <a:t>EV-only</a:t>
            </a:r>
          </a:p>
          <a:p>
            <a:r>
              <a:rPr lang="en-US" sz="2000" dirty="0"/>
              <a:t>Existing billing system capabilities</a:t>
            </a:r>
          </a:p>
        </p:txBody>
      </p:sp>
      <p:sp>
        <p:nvSpPr>
          <p:cNvPr id="5" name="Slide Number Placeholder 3">
            <a:extLst>
              <a:ext uri="{FF2B5EF4-FFF2-40B4-BE49-F238E27FC236}">
                <a16:creationId xmlns:a16="http://schemas.microsoft.com/office/drawing/2014/main" id="{FF8439E9-7362-6D64-F397-C4073AD3E7D6}"/>
              </a:ext>
            </a:extLst>
          </p:cNvPr>
          <p:cNvSpPr txBox="1">
            <a:spLocks/>
          </p:cNvSpPr>
          <p:nvPr/>
        </p:nvSpPr>
        <p:spPr>
          <a:xfrm>
            <a:off x="11176000" y="6303284"/>
            <a:ext cx="457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C27F82-79FD-B244-BCFD-9B1449B95085}" type="slidenum">
              <a:rPr lang="en-US" sz="800" smtClean="0"/>
              <a:pPr/>
              <a:t>22</a:t>
            </a:fld>
            <a:endParaRPr lang="en-US" sz="800" dirty="0"/>
          </a:p>
        </p:txBody>
      </p:sp>
      <p:graphicFrame>
        <p:nvGraphicFramePr>
          <p:cNvPr id="9" name="Chart 8">
            <a:extLst>
              <a:ext uri="{FF2B5EF4-FFF2-40B4-BE49-F238E27FC236}">
                <a16:creationId xmlns:a16="http://schemas.microsoft.com/office/drawing/2014/main" id="{DED06157-904E-4459-B056-CA4C4818751F}"/>
              </a:ext>
            </a:extLst>
          </p:cNvPr>
          <p:cNvGraphicFramePr>
            <a:graphicFrameLocks/>
          </p:cNvGraphicFramePr>
          <p:nvPr>
            <p:extLst>
              <p:ext uri="{D42A27DB-BD31-4B8C-83A1-F6EECF244321}">
                <p14:modId xmlns:p14="http://schemas.microsoft.com/office/powerpoint/2010/main" val="3006423959"/>
              </p:ext>
            </p:extLst>
          </p:nvPr>
        </p:nvGraphicFramePr>
        <p:xfrm>
          <a:off x="5323840" y="1752600"/>
          <a:ext cx="6096000" cy="41088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4781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FC853-008F-44A4-A3C7-97DC3ED4943C}"/>
              </a:ext>
            </a:extLst>
          </p:cNvPr>
          <p:cNvSpPr>
            <a:spLocks noGrp="1"/>
          </p:cNvSpPr>
          <p:nvPr>
            <p:ph type="title"/>
          </p:nvPr>
        </p:nvSpPr>
        <p:spPr>
          <a:xfrm>
            <a:off x="609600" y="648237"/>
            <a:ext cx="10972800" cy="461665"/>
          </a:xfrm>
        </p:spPr>
        <p:txBody>
          <a:bodyPr/>
          <a:lstStyle/>
          <a:p>
            <a:r>
              <a:rPr lang="en-US" dirty="0"/>
              <a:t>Costs Included in BCAs: Comparison of Programs and TVR</a:t>
            </a:r>
          </a:p>
        </p:txBody>
      </p:sp>
      <p:graphicFrame>
        <p:nvGraphicFramePr>
          <p:cNvPr id="5" name="Content Placeholder 4">
            <a:extLst>
              <a:ext uri="{FF2B5EF4-FFF2-40B4-BE49-F238E27FC236}">
                <a16:creationId xmlns:a16="http://schemas.microsoft.com/office/drawing/2014/main" id="{0871A3E1-CBEA-31E3-B381-E9640750FC5F}"/>
              </a:ext>
            </a:extLst>
          </p:cNvPr>
          <p:cNvGraphicFramePr>
            <a:graphicFrameLocks noGrp="1"/>
          </p:cNvGraphicFramePr>
          <p:nvPr>
            <p:ph sz="quarter" idx="10"/>
            <p:extLst>
              <p:ext uri="{D42A27DB-BD31-4B8C-83A1-F6EECF244321}">
                <p14:modId xmlns:p14="http://schemas.microsoft.com/office/powerpoint/2010/main" val="1245860416"/>
              </p:ext>
            </p:extLst>
          </p:nvPr>
        </p:nvGraphicFramePr>
        <p:xfrm>
          <a:off x="609600" y="1371600"/>
          <a:ext cx="10972798" cy="3670713"/>
        </p:xfrm>
        <a:graphic>
          <a:graphicData uri="http://schemas.openxmlformats.org/drawingml/2006/table">
            <a:tbl>
              <a:tblPr firstRow="1" firstCol="1" bandRow="1">
                <a:tableStyleId>{69012ECD-51FC-41F1-AA8D-1B2483CD663E}</a:tableStyleId>
              </a:tblPr>
              <a:tblGrid>
                <a:gridCol w="2959397">
                  <a:extLst>
                    <a:ext uri="{9D8B030D-6E8A-4147-A177-3AD203B41FA5}">
                      <a16:colId xmlns:a16="http://schemas.microsoft.com/office/drawing/2014/main" val="3388652541"/>
                    </a:ext>
                  </a:extLst>
                </a:gridCol>
                <a:gridCol w="3974803">
                  <a:extLst>
                    <a:ext uri="{9D8B030D-6E8A-4147-A177-3AD203B41FA5}">
                      <a16:colId xmlns:a16="http://schemas.microsoft.com/office/drawing/2014/main" val="2423165147"/>
                    </a:ext>
                  </a:extLst>
                </a:gridCol>
                <a:gridCol w="2568801">
                  <a:extLst>
                    <a:ext uri="{9D8B030D-6E8A-4147-A177-3AD203B41FA5}">
                      <a16:colId xmlns:a16="http://schemas.microsoft.com/office/drawing/2014/main" val="1755855592"/>
                    </a:ext>
                  </a:extLst>
                </a:gridCol>
                <a:gridCol w="1469797">
                  <a:extLst>
                    <a:ext uri="{9D8B030D-6E8A-4147-A177-3AD203B41FA5}">
                      <a16:colId xmlns:a16="http://schemas.microsoft.com/office/drawing/2014/main" val="2527381648"/>
                    </a:ext>
                  </a:extLst>
                </a:gridCol>
              </a:tblGrid>
              <a:tr h="365760">
                <a:tc>
                  <a:txBody>
                    <a:bodyPr/>
                    <a:lstStyle/>
                    <a:p>
                      <a:pPr marL="0" marR="0">
                        <a:lnSpc>
                          <a:spcPct val="125000"/>
                        </a:lnSpc>
                        <a:spcAft>
                          <a:spcPts val="800"/>
                        </a:spcAft>
                      </a:pPr>
                      <a:r>
                        <a:rPr lang="en-US" sz="1800" dirty="0">
                          <a:effectLst/>
                        </a:rPr>
                        <a:t>Type</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73763"/>
                    </a:solidFill>
                  </a:tcPr>
                </a:tc>
                <a:tc>
                  <a:txBody>
                    <a:bodyPr/>
                    <a:lstStyle/>
                    <a:p>
                      <a:pPr marL="0" marR="0">
                        <a:lnSpc>
                          <a:spcPct val="125000"/>
                        </a:lnSpc>
                        <a:spcAft>
                          <a:spcPts val="800"/>
                        </a:spcAft>
                      </a:pPr>
                      <a:r>
                        <a:rPr lang="en-US" sz="1800" dirty="0">
                          <a:effectLst/>
                        </a:rPr>
                        <a:t>Cost</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73763"/>
                    </a:solidFill>
                  </a:tcPr>
                </a:tc>
                <a:tc>
                  <a:txBody>
                    <a:bodyPr/>
                    <a:lstStyle/>
                    <a:p>
                      <a:pPr marL="0" marR="0" algn="ctr">
                        <a:lnSpc>
                          <a:spcPct val="125000"/>
                        </a:lnSpc>
                        <a:spcAft>
                          <a:spcPts val="800"/>
                        </a:spcAft>
                      </a:pPr>
                      <a:r>
                        <a:rPr lang="en-US" sz="1800" dirty="0">
                          <a:effectLst/>
                        </a:rPr>
                        <a:t>Managed EV Charging Program</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73763"/>
                    </a:solidFill>
                  </a:tcPr>
                </a:tc>
                <a:tc>
                  <a:txBody>
                    <a:bodyPr/>
                    <a:lstStyle/>
                    <a:p>
                      <a:pPr marL="0" marR="0" algn="ctr">
                        <a:lnSpc>
                          <a:spcPct val="125000"/>
                        </a:lnSpc>
                        <a:spcAft>
                          <a:spcPts val="800"/>
                        </a:spcAft>
                      </a:pPr>
                      <a:r>
                        <a:rPr lang="en-US" sz="1800" dirty="0">
                          <a:effectLst/>
                        </a:rPr>
                        <a:t>TVR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rgbClr val="073763"/>
                    </a:solidFill>
                  </a:tcPr>
                </a:tc>
                <a:extLst>
                  <a:ext uri="{0D108BD9-81ED-4DB2-BD59-A6C34878D82A}">
                    <a16:rowId xmlns:a16="http://schemas.microsoft.com/office/drawing/2014/main" val="404210023"/>
                  </a:ext>
                </a:extLst>
              </a:tr>
              <a:tr h="431224">
                <a:tc rowSpan="5">
                  <a:txBody>
                    <a:bodyPr/>
                    <a:lstStyle/>
                    <a:p>
                      <a:pPr marL="0" marR="0">
                        <a:lnSpc>
                          <a:spcPct val="125000"/>
                        </a:lnSpc>
                        <a:spcAft>
                          <a:spcPts val="800"/>
                        </a:spcAft>
                      </a:pPr>
                      <a:r>
                        <a:rPr lang="en-US" sz="1800" dirty="0">
                          <a:effectLst/>
                        </a:rPr>
                        <a:t>Utility System</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5000"/>
                        </a:lnSpc>
                        <a:spcAft>
                          <a:spcPts val="800"/>
                        </a:spcAft>
                      </a:pPr>
                      <a:r>
                        <a:rPr lang="en-US" sz="1800" dirty="0">
                          <a:effectLst/>
                        </a:rPr>
                        <a:t>Energy Generation</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a:effectLst/>
                          <a:sym typeface="Wingdings" panose="05000000000000000000" pitchFamily="2" charset="2"/>
                        </a:rPr>
                        <a: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sz="2400" dirty="0">
                        <a:effectLst/>
                        <a:latin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48175514"/>
                  </a:ext>
                </a:extLst>
              </a:tr>
              <a:tr h="431224">
                <a:tc vMerge="1">
                  <a:txBody>
                    <a:bodyPr/>
                    <a:lstStyle/>
                    <a:p>
                      <a:endParaRPr lang="en-US"/>
                    </a:p>
                  </a:txBody>
                  <a:tcPr/>
                </a:tc>
                <a:tc>
                  <a:txBody>
                    <a:bodyPr/>
                    <a:lstStyle/>
                    <a:p>
                      <a:pPr marL="0" marR="0">
                        <a:lnSpc>
                          <a:spcPct val="125000"/>
                        </a:lnSpc>
                        <a:spcAft>
                          <a:spcPts val="800"/>
                        </a:spcAft>
                      </a:pPr>
                      <a:r>
                        <a:rPr lang="en-US" sz="1800" dirty="0">
                          <a:effectLst/>
                        </a:rPr>
                        <a:t>Financial Incentives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a:effectLst/>
                          <a:sym typeface="Wingdings" panose="05000000000000000000" pitchFamily="2" charset="2"/>
                        </a:rPr>
                        <a: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a:effectLst/>
                          <a:sym typeface="Wingdings" panose="05000000000000000000" pitchFamily="2" charset="2"/>
                        </a:rPr>
                        <a: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07161905"/>
                  </a:ext>
                </a:extLst>
              </a:tr>
              <a:tr h="431224">
                <a:tc vMerge="1">
                  <a:txBody>
                    <a:bodyPr/>
                    <a:lstStyle/>
                    <a:p>
                      <a:endParaRPr lang="en-US"/>
                    </a:p>
                  </a:txBody>
                  <a:tcPr/>
                </a:tc>
                <a:tc>
                  <a:txBody>
                    <a:bodyPr/>
                    <a:lstStyle/>
                    <a:p>
                      <a:pPr marL="0" marR="0">
                        <a:lnSpc>
                          <a:spcPct val="125000"/>
                        </a:lnSpc>
                        <a:spcAft>
                          <a:spcPts val="800"/>
                        </a:spcAft>
                      </a:pPr>
                      <a:r>
                        <a:rPr lang="en-US" sz="1800" dirty="0">
                          <a:effectLst/>
                        </a:rPr>
                        <a:t>IT Systems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sz="2400">
                        <a:effectLst/>
                        <a:latin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dirty="0">
                          <a:effectLst/>
                          <a:sym typeface="Wingdings" panose="05000000000000000000" pitchFamily="2" charset="2"/>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13130232"/>
                  </a:ext>
                </a:extLst>
              </a:tr>
              <a:tr h="431224">
                <a:tc vMerge="1">
                  <a:txBody>
                    <a:bodyPr/>
                    <a:lstStyle/>
                    <a:p>
                      <a:endParaRPr lang="en-US"/>
                    </a:p>
                  </a:txBody>
                  <a:tcPr/>
                </a:tc>
                <a:tc>
                  <a:txBody>
                    <a:bodyPr/>
                    <a:lstStyle/>
                    <a:p>
                      <a:pPr marL="0" marR="0">
                        <a:lnSpc>
                          <a:spcPct val="125000"/>
                        </a:lnSpc>
                        <a:spcAft>
                          <a:spcPts val="800"/>
                        </a:spcAft>
                      </a:pPr>
                      <a:r>
                        <a:rPr lang="en-US" sz="1800" dirty="0">
                          <a:effectLst/>
                        </a:rPr>
                        <a:t>Infrastructure/Equipment Costs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sz="2400" dirty="0">
                        <a:effectLst/>
                        <a:latin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a:effectLst/>
                          <a:sym typeface="Wingdings" panose="05000000000000000000" pitchFamily="2" charset="2"/>
                        </a:rPr>
                        <a: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47873118"/>
                  </a:ext>
                </a:extLst>
              </a:tr>
              <a:tr h="431224">
                <a:tc vMerge="1">
                  <a:txBody>
                    <a:bodyPr/>
                    <a:lstStyle/>
                    <a:p>
                      <a:endParaRPr lang="en-US"/>
                    </a:p>
                  </a:txBody>
                  <a:tcPr/>
                </a:tc>
                <a:tc>
                  <a:txBody>
                    <a:bodyPr/>
                    <a:lstStyle/>
                    <a:p>
                      <a:pPr marL="0" marR="0">
                        <a:lnSpc>
                          <a:spcPct val="125000"/>
                        </a:lnSpc>
                        <a:spcAft>
                          <a:spcPts val="800"/>
                        </a:spcAft>
                      </a:pPr>
                      <a:r>
                        <a:rPr lang="en-US" sz="1800">
                          <a:effectLst/>
                        </a:rPr>
                        <a:t>Program Administration</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dirty="0">
                          <a:effectLst/>
                          <a:sym typeface="Wingdings" panose="05000000000000000000" pitchFamily="2" charset="2"/>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dirty="0">
                          <a:effectLst/>
                          <a:sym typeface="Wingdings" panose="05000000000000000000" pitchFamily="2" charset="2"/>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312902772"/>
                  </a:ext>
                </a:extLst>
              </a:tr>
              <a:tr h="431224">
                <a:tc>
                  <a:txBody>
                    <a:bodyPr/>
                    <a:lstStyle/>
                    <a:p>
                      <a:pPr marL="0" marR="0">
                        <a:lnSpc>
                          <a:spcPct val="125000"/>
                        </a:lnSpc>
                        <a:spcAft>
                          <a:spcPts val="800"/>
                        </a:spcAft>
                      </a:pPr>
                      <a:r>
                        <a:rPr lang="en-US" sz="1800">
                          <a:effectLst/>
                        </a:rPr>
                        <a:t>Host Customer</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5000"/>
                        </a:lnSpc>
                        <a:spcAft>
                          <a:spcPts val="800"/>
                        </a:spcAft>
                      </a:pPr>
                      <a:r>
                        <a:rPr lang="en-US" sz="1800" dirty="0">
                          <a:effectLst/>
                        </a:rPr>
                        <a:t>Host Portion of Equipment Costs</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a:effectLst/>
                          <a:sym typeface="Wingdings" panose="05000000000000000000" pitchFamily="2" charset="2"/>
                        </a:rPr>
                        <a: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sz="2400" dirty="0">
                        <a:effectLst/>
                        <a:latin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68084643"/>
                  </a:ext>
                </a:extLst>
              </a:tr>
              <a:tr h="431224">
                <a:tc>
                  <a:txBody>
                    <a:bodyPr/>
                    <a:lstStyle/>
                    <a:p>
                      <a:pPr marL="0" marR="0">
                        <a:lnSpc>
                          <a:spcPct val="125000"/>
                        </a:lnSpc>
                        <a:spcAft>
                          <a:spcPts val="800"/>
                        </a:spcAft>
                      </a:pPr>
                      <a:r>
                        <a:rPr lang="en-US" sz="1800">
                          <a:effectLst/>
                        </a:rPr>
                        <a:t>Societal</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25000"/>
                        </a:lnSpc>
                        <a:spcAft>
                          <a:spcPts val="800"/>
                        </a:spcAft>
                      </a:pPr>
                      <a:r>
                        <a:rPr lang="en-US" sz="1800">
                          <a:effectLst/>
                        </a:rPr>
                        <a:t>GHG Emissions</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25000"/>
                        </a:lnSpc>
                        <a:spcAft>
                          <a:spcPts val="800"/>
                        </a:spcAft>
                      </a:pPr>
                      <a:r>
                        <a:rPr lang="en-US" sz="1800">
                          <a:effectLst/>
                          <a:sym typeface="Wingdings" panose="05000000000000000000" pitchFamily="2" charset="2"/>
                        </a:rPr>
                        <a:t></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endParaRPr lang="en-US" sz="2400" dirty="0">
                        <a:effectLst/>
                        <a:latin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51018064"/>
                  </a:ext>
                </a:extLst>
              </a:tr>
            </a:tbl>
          </a:graphicData>
        </a:graphic>
      </p:graphicFrame>
      <p:sp>
        <p:nvSpPr>
          <p:cNvPr id="4" name="Slide Number Placeholder 3">
            <a:extLst>
              <a:ext uri="{FF2B5EF4-FFF2-40B4-BE49-F238E27FC236}">
                <a16:creationId xmlns:a16="http://schemas.microsoft.com/office/drawing/2014/main" id="{7A31169F-C01E-F046-2582-E02BF02A3044}"/>
              </a:ext>
            </a:extLst>
          </p:cNvPr>
          <p:cNvSpPr>
            <a:spLocks noGrp="1"/>
          </p:cNvSpPr>
          <p:nvPr>
            <p:ph type="sldNum" sz="quarter" idx="11"/>
          </p:nvPr>
        </p:nvSpPr>
        <p:spPr/>
        <p:txBody>
          <a:bodyPr/>
          <a:lstStyle/>
          <a:p>
            <a:fld id="{15A21E40-5952-F140-9137-C8EC23061486}" type="slidenum">
              <a:rPr lang="en-US" smtClean="0"/>
              <a:pPr/>
              <a:t>23</a:t>
            </a:fld>
            <a:endParaRPr lang="en-US"/>
          </a:p>
        </p:txBody>
      </p:sp>
    </p:spTree>
    <p:extLst>
      <p:ext uri="{BB962C8B-B14F-4D97-AF65-F5344CB8AC3E}">
        <p14:creationId xmlns:p14="http://schemas.microsoft.com/office/powerpoint/2010/main" val="886372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24</a:t>
            </a:fld>
            <a:endParaRPr lang="en-US" dirty="0"/>
          </a:p>
        </p:txBody>
      </p:sp>
      <p:sp>
        <p:nvSpPr>
          <p:cNvPr id="5" name="Title 4">
            <a:extLst>
              <a:ext uri="{FF2B5EF4-FFF2-40B4-BE49-F238E27FC236}">
                <a16:creationId xmlns:a16="http://schemas.microsoft.com/office/drawing/2014/main" id="{E969B68E-F388-AC3B-7DBF-2D2190D0603E}"/>
              </a:ext>
            </a:extLst>
          </p:cNvPr>
          <p:cNvSpPr>
            <a:spLocks noGrp="1"/>
          </p:cNvSpPr>
          <p:nvPr>
            <p:ph type="title"/>
          </p:nvPr>
        </p:nvSpPr>
        <p:spPr/>
        <p:txBody>
          <a:bodyPr/>
          <a:lstStyle/>
          <a:p>
            <a:r>
              <a:rPr lang="en-US" dirty="0"/>
              <a:t>Key findings, data gaps, and challenges</a:t>
            </a:r>
          </a:p>
        </p:txBody>
      </p:sp>
    </p:spTree>
    <p:extLst>
      <p:ext uri="{BB962C8B-B14F-4D97-AF65-F5344CB8AC3E}">
        <p14:creationId xmlns:p14="http://schemas.microsoft.com/office/powerpoint/2010/main" val="472503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sp>
        <p:nvSpPr>
          <p:cNvPr id="2" name="Title 1">
            <a:extLst>
              <a:ext uri="{FF2B5EF4-FFF2-40B4-BE49-F238E27FC236}">
                <a16:creationId xmlns:a16="http://schemas.microsoft.com/office/drawing/2014/main" id="{2B9AE49A-2877-45CB-B4FD-B8F5DB8B364E}"/>
              </a:ext>
            </a:extLst>
          </p:cNvPr>
          <p:cNvSpPr>
            <a:spLocks noGrp="1"/>
          </p:cNvSpPr>
          <p:nvPr>
            <p:ph type="title"/>
          </p:nvPr>
        </p:nvSpPr>
        <p:spPr>
          <a:xfrm>
            <a:off x="609600" y="648237"/>
            <a:ext cx="10972800" cy="461665"/>
          </a:xfrm>
        </p:spPr>
        <p:txBody>
          <a:bodyPr/>
          <a:lstStyle/>
          <a:p>
            <a:r>
              <a:rPr lang="en-US" dirty="0">
                <a:latin typeface="+mj-lt"/>
              </a:rPr>
              <a:t>Findings and Data Gaps: Managed EV Charging Programs</a:t>
            </a:r>
            <a:endParaRPr lang="en-US" dirty="0"/>
          </a:p>
        </p:txBody>
      </p:sp>
      <p:sp>
        <p:nvSpPr>
          <p:cNvPr id="696" name="Google Shape;696;p23"/>
          <p:cNvSpPr txBox="1">
            <a:spLocks noGrp="1"/>
          </p:cNvSpPr>
          <p:nvPr>
            <p:ph type="sldNum" sz="quarter" idx="11"/>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sz="1400">
                <a:solidFill>
                  <a:schemeClr val="accent1"/>
                </a:solidFill>
                <a:latin typeface="Libre Franklin"/>
                <a:ea typeface="Libre Franklin"/>
                <a:cs typeface="Libre Franklin"/>
                <a:sym typeface="Libre Franklin"/>
              </a:rPr>
              <a:t>25</a:t>
            </a:fld>
            <a:endParaRPr sz="1400">
              <a:solidFill>
                <a:schemeClr val="accent1"/>
              </a:solidFill>
              <a:latin typeface="Libre Franklin"/>
              <a:ea typeface="Libre Franklin"/>
              <a:cs typeface="Libre Franklin"/>
              <a:sym typeface="Libre Franklin"/>
            </a:endParaRPr>
          </a:p>
        </p:txBody>
      </p:sp>
      <p:sp>
        <p:nvSpPr>
          <p:cNvPr id="6" name="Content Placeholder 2">
            <a:extLst>
              <a:ext uri="{FF2B5EF4-FFF2-40B4-BE49-F238E27FC236}">
                <a16:creationId xmlns:a16="http://schemas.microsoft.com/office/drawing/2014/main" id="{7359A690-BA60-46DC-88EF-D2E98B838CFE}"/>
              </a:ext>
            </a:extLst>
          </p:cNvPr>
          <p:cNvSpPr txBox="1">
            <a:spLocks/>
          </p:cNvSpPr>
          <p:nvPr/>
        </p:nvSpPr>
        <p:spPr>
          <a:xfrm>
            <a:off x="609600" y="1524000"/>
            <a:ext cx="11023600" cy="5105400"/>
          </a:xfrm>
          <a:prstGeom prst="rect">
            <a:avLst/>
          </a:prstGeom>
        </p:spPr>
        <p:txBody>
          <a:bodyPr vert="horz" lIns="91440" tIns="45720" rIns="91440" bIns="45720" anchor="t">
            <a:normAutofit/>
          </a:bodyPr>
          <a:lstStyle>
            <a:lvl1pPr marL="240030" indent="-240030" algn="l" rtl="0" eaLnBrk="1" latinLnBrk="0" hangingPunct="1">
              <a:spcBef>
                <a:spcPts val="525"/>
              </a:spcBef>
              <a:buClr>
                <a:schemeClr val="accent2"/>
              </a:buClr>
              <a:buSzPct val="60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1pPr>
            <a:lvl2pPr marL="480060" indent="-205740" algn="l" rtl="0" eaLnBrk="1" latinLnBrk="0" hangingPunct="1">
              <a:spcBef>
                <a:spcPts val="413"/>
              </a:spcBef>
              <a:buClr>
                <a:schemeClr val="accent1"/>
              </a:buClr>
              <a:buSzPct val="70000"/>
              <a:buFont typeface="Wingdings 2"/>
              <a:buChar char=""/>
              <a:defRPr kumimoji="0" sz="1500" kern="1200">
                <a:solidFill>
                  <a:schemeClr val="tx1"/>
                </a:solidFill>
                <a:latin typeface="Arial" panose="020B0604020202020204" pitchFamily="34" charset="0"/>
                <a:ea typeface="+mn-ea"/>
                <a:cs typeface="Arial" panose="020B0604020202020204" pitchFamily="34" charset="0"/>
              </a:defRPr>
            </a:lvl2pPr>
            <a:lvl3pPr marL="685800" indent="-171450" algn="l" rtl="0" eaLnBrk="1" latinLnBrk="0" hangingPunct="1">
              <a:spcBef>
                <a:spcPts val="375"/>
              </a:spcBef>
              <a:buClr>
                <a:schemeClr val="accent2"/>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3pPr>
            <a:lvl4pPr marL="1028700" indent="-171450" algn="l" rtl="0" eaLnBrk="1" latinLnBrk="0" hangingPunct="1">
              <a:spcBef>
                <a:spcPts val="300"/>
              </a:spcBef>
              <a:buClr>
                <a:schemeClr val="accent3"/>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4pPr>
            <a:lvl5pPr marL="1371600" indent="-171450" algn="l" rtl="0" eaLnBrk="1" latinLnBrk="0" hangingPunct="1">
              <a:spcBef>
                <a:spcPts val="300"/>
              </a:spcBef>
              <a:buClr>
                <a:schemeClr val="accent4"/>
              </a:buClr>
              <a:buSzPct val="6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a:spcAft>
                <a:spcPts val="600"/>
              </a:spcAft>
            </a:pPr>
            <a:r>
              <a:rPr lang="en-US" sz="2400" dirty="0">
                <a:solidFill>
                  <a:schemeClr val="tx1"/>
                </a:solidFill>
                <a:latin typeface="Arial" panose="020B0604020202020204" pitchFamily="34" charset="0"/>
                <a:ea typeface="+mn-ea"/>
                <a:cs typeface="Arial" panose="020B0604020202020204" pitchFamily="34" charset="0"/>
              </a:rPr>
              <a:t>Most program BCAs are for event-based demand response programs or off-peak incentives.</a:t>
            </a:r>
            <a:endParaRPr lang="en-US" dirty="0">
              <a:solidFill>
                <a:schemeClr val="tx1"/>
              </a:solidFill>
              <a:latin typeface="Arial" panose="020B0604020202020204" pitchFamily="34" charset="0"/>
              <a:ea typeface="+mn-ea"/>
              <a:cs typeface="Arial" panose="020B0604020202020204" pitchFamily="34" charset="0"/>
            </a:endParaRPr>
          </a:p>
          <a:p>
            <a:pPr>
              <a:spcAft>
                <a:spcPts val="600"/>
              </a:spcAft>
            </a:pPr>
            <a:r>
              <a:rPr lang="en-US" sz="2400" dirty="0">
                <a:solidFill>
                  <a:schemeClr val="tx1"/>
                </a:solidFill>
                <a:latin typeface="Arial" panose="020B0604020202020204" pitchFamily="34" charset="0"/>
                <a:ea typeface="+mn-ea"/>
                <a:cs typeface="Arial" panose="020B0604020202020204" pitchFamily="34" charset="0"/>
              </a:rPr>
              <a:t>BCA documentation varies widely across programs.</a:t>
            </a:r>
          </a:p>
          <a:p>
            <a:pPr lvl="1">
              <a:spcAft>
                <a:spcPts val="600"/>
              </a:spcAft>
            </a:pPr>
            <a:r>
              <a:rPr lang="en-US" sz="1800" dirty="0">
                <a:solidFill>
                  <a:schemeClr val="tx1"/>
                </a:solidFill>
                <a:latin typeface="Arial" panose="020B0604020202020204" pitchFamily="34" charset="0"/>
                <a:ea typeface="+mn-ea"/>
                <a:cs typeface="Arial" panose="020B0604020202020204" pitchFamily="34" charset="0"/>
              </a:rPr>
              <a:t>Program administration costs vary greatly and lack clear definitions.</a:t>
            </a:r>
          </a:p>
          <a:p>
            <a:pPr lvl="1">
              <a:spcAft>
                <a:spcPts val="600"/>
              </a:spcAft>
            </a:pPr>
            <a:r>
              <a:rPr lang="en-US" sz="1800" dirty="0">
                <a:solidFill>
                  <a:schemeClr val="tx1"/>
                </a:solidFill>
                <a:latin typeface="Arial" panose="020B0604020202020204" pitchFamily="34" charset="0"/>
                <a:ea typeface="+mn-ea"/>
                <a:cs typeface="Arial" panose="020B0604020202020204" pitchFamily="34" charset="0"/>
              </a:rPr>
              <a:t>The host portion of equipment cost is rarely defined.</a:t>
            </a:r>
          </a:p>
          <a:p>
            <a:pPr lvl="1">
              <a:spcAft>
                <a:spcPts val="600"/>
              </a:spcAft>
            </a:pPr>
            <a:r>
              <a:rPr lang="en-US" sz="1800" dirty="0">
                <a:solidFill>
                  <a:schemeClr val="tx1"/>
                </a:solidFill>
                <a:latin typeface="Arial" panose="020B0604020202020204" pitchFamily="34" charset="0"/>
                <a:ea typeface="+mn-ea"/>
                <a:cs typeface="Arial" panose="020B0604020202020204" pitchFamily="34" charset="0"/>
              </a:rPr>
              <a:t>Benefits tend to not be defined in detail. </a:t>
            </a:r>
          </a:p>
          <a:p>
            <a:pPr lvl="1">
              <a:spcAft>
                <a:spcPts val="600"/>
              </a:spcAft>
            </a:pPr>
            <a:r>
              <a:rPr lang="en-US" sz="1800" dirty="0">
                <a:solidFill>
                  <a:schemeClr val="tx1"/>
                </a:solidFill>
                <a:latin typeface="Arial" panose="020B0604020202020204" pitchFamily="34" charset="0"/>
                <a:ea typeface="+mn-ea"/>
                <a:cs typeface="Arial" panose="020B0604020202020204" pitchFamily="34" charset="0"/>
              </a:rPr>
              <a:t>Methodological approaches for calculating impacts are not consistently detailed.</a:t>
            </a:r>
          </a:p>
          <a:p>
            <a:pPr>
              <a:spcAft>
                <a:spcPts val="600"/>
              </a:spcAft>
            </a:pPr>
            <a:r>
              <a:rPr lang="en-US" sz="2400" dirty="0">
                <a:solidFill>
                  <a:schemeClr val="tx1"/>
                </a:solidFill>
                <a:latin typeface="Arial" panose="020B0604020202020204" pitchFamily="34" charset="0"/>
                <a:ea typeface="+mn-ea"/>
                <a:cs typeface="Arial" panose="020B0604020202020204" pitchFamily="34" charset="0"/>
              </a:rPr>
              <a:t>Most BCAs do not define a baseline.</a:t>
            </a:r>
          </a:p>
          <a:p>
            <a:pPr>
              <a:spcAft>
                <a:spcPts val="600"/>
              </a:spcAft>
            </a:pPr>
            <a:r>
              <a:rPr lang="en-US" sz="2400" dirty="0">
                <a:solidFill>
                  <a:schemeClr val="tx1"/>
                </a:solidFill>
                <a:latin typeface="Arial" panose="020B0604020202020204" pitchFamily="34" charset="0"/>
                <a:ea typeface="+mn-ea"/>
                <a:cs typeface="Arial" panose="020B0604020202020204" pitchFamily="34" charset="0"/>
              </a:rPr>
              <a:t>Discussion of methods to account for interdependencies (e.g., between different utility programs) or the use of enabling technology (e.g., DERMS) is limited.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93"/>
        <p:cNvGrpSpPr/>
        <p:nvPr/>
      </p:nvGrpSpPr>
      <p:grpSpPr>
        <a:xfrm>
          <a:off x="0" y="0"/>
          <a:ext cx="0" cy="0"/>
          <a:chOff x="0" y="0"/>
          <a:chExt cx="0" cy="0"/>
        </a:xfrm>
      </p:grpSpPr>
      <p:sp>
        <p:nvSpPr>
          <p:cNvPr id="2" name="Title 1">
            <a:extLst>
              <a:ext uri="{FF2B5EF4-FFF2-40B4-BE49-F238E27FC236}">
                <a16:creationId xmlns:a16="http://schemas.microsoft.com/office/drawing/2014/main" id="{2B9AE49A-2877-45CB-B4FD-B8F5DB8B364E}"/>
              </a:ext>
            </a:extLst>
          </p:cNvPr>
          <p:cNvSpPr>
            <a:spLocks noGrp="1"/>
          </p:cNvSpPr>
          <p:nvPr>
            <p:ph type="title"/>
          </p:nvPr>
        </p:nvSpPr>
        <p:spPr>
          <a:xfrm>
            <a:off x="609600" y="648237"/>
            <a:ext cx="10972800" cy="461665"/>
          </a:xfrm>
        </p:spPr>
        <p:txBody>
          <a:bodyPr/>
          <a:lstStyle/>
          <a:p>
            <a:r>
              <a:rPr lang="en-US" dirty="0">
                <a:latin typeface="+mj-lt"/>
              </a:rPr>
              <a:t>Findings and Data Gaps: TVR for EVs</a:t>
            </a:r>
            <a:endParaRPr lang="en-US" dirty="0"/>
          </a:p>
        </p:txBody>
      </p:sp>
      <p:sp>
        <p:nvSpPr>
          <p:cNvPr id="696" name="Google Shape;696;p23"/>
          <p:cNvSpPr txBox="1">
            <a:spLocks noGrp="1"/>
          </p:cNvSpPr>
          <p:nvPr>
            <p:ph type="sldNum" sz="quarter" idx="11"/>
          </p:nvPr>
        </p:nvSpPr>
        <p:spPr>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sz="1400">
                <a:solidFill>
                  <a:schemeClr val="accent1"/>
                </a:solidFill>
                <a:latin typeface="Libre Franklin"/>
                <a:ea typeface="Libre Franklin"/>
                <a:cs typeface="Libre Franklin"/>
                <a:sym typeface="Libre Franklin"/>
              </a:rPr>
              <a:t>26</a:t>
            </a:fld>
            <a:endParaRPr sz="1400">
              <a:solidFill>
                <a:schemeClr val="accent1"/>
              </a:solidFill>
              <a:latin typeface="Libre Franklin"/>
              <a:ea typeface="Libre Franklin"/>
              <a:cs typeface="Libre Franklin"/>
              <a:sym typeface="Libre Franklin"/>
            </a:endParaRPr>
          </a:p>
        </p:txBody>
      </p:sp>
      <p:sp>
        <p:nvSpPr>
          <p:cNvPr id="6" name="Content Placeholder 2">
            <a:extLst>
              <a:ext uri="{FF2B5EF4-FFF2-40B4-BE49-F238E27FC236}">
                <a16:creationId xmlns:a16="http://schemas.microsoft.com/office/drawing/2014/main" id="{7359A690-BA60-46DC-88EF-D2E98B838CFE}"/>
              </a:ext>
            </a:extLst>
          </p:cNvPr>
          <p:cNvSpPr txBox="1">
            <a:spLocks/>
          </p:cNvSpPr>
          <p:nvPr/>
        </p:nvSpPr>
        <p:spPr>
          <a:xfrm>
            <a:off x="609600" y="1371600"/>
            <a:ext cx="11023600" cy="5181600"/>
          </a:xfrm>
          <a:prstGeom prst="rect">
            <a:avLst/>
          </a:prstGeom>
        </p:spPr>
        <p:txBody>
          <a:bodyPr vert="horz" lIns="91440" tIns="45720" rIns="91440" bIns="45720" anchor="t">
            <a:normAutofit lnSpcReduction="10000"/>
          </a:bodyPr>
          <a:lstStyle>
            <a:lvl1pPr marL="240030" indent="-240030" algn="l" rtl="0" eaLnBrk="1" latinLnBrk="0" hangingPunct="1">
              <a:spcBef>
                <a:spcPts val="525"/>
              </a:spcBef>
              <a:buClr>
                <a:schemeClr val="accent2"/>
              </a:buClr>
              <a:buSzPct val="60000"/>
              <a:buFont typeface="Wingdings"/>
              <a:buChar char=""/>
              <a:defRPr kumimoji="0" sz="1800" kern="1200">
                <a:solidFill>
                  <a:schemeClr val="tx1"/>
                </a:solidFill>
                <a:latin typeface="Arial" panose="020B0604020202020204" pitchFamily="34" charset="0"/>
                <a:ea typeface="+mn-ea"/>
                <a:cs typeface="Arial" panose="020B0604020202020204" pitchFamily="34" charset="0"/>
              </a:defRPr>
            </a:lvl1pPr>
            <a:lvl2pPr marL="480060" indent="-205740" algn="l" rtl="0" eaLnBrk="1" latinLnBrk="0" hangingPunct="1">
              <a:spcBef>
                <a:spcPts val="413"/>
              </a:spcBef>
              <a:buClr>
                <a:schemeClr val="accent1"/>
              </a:buClr>
              <a:buSzPct val="70000"/>
              <a:buFont typeface="Wingdings 2"/>
              <a:buChar char=""/>
              <a:defRPr kumimoji="0" sz="1500" kern="1200">
                <a:solidFill>
                  <a:schemeClr val="tx1"/>
                </a:solidFill>
                <a:latin typeface="Arial" panose="020B0604020202020204" pitchFamily="34" charset="0"/>
                <a:ea typeface="+mn-ea"/>
                <a:cs typeface="Arial" panose="020B0604020202020204" pitchFamily="34" charset="0"/>
              </a:defRPr>
            </a:lvl2pPr>
            <a:lvl3pPr marL="685800" indent="-171450" algn="l" rtl="0" eaLnBrk="1" latinLnBrk="0" hangingPunct="1">
              <a:spcBef>
                <a:spcPts val="375"/>
              </a:spcBef>
              <a:buClr>
                <a:schemeClr val="accent2"/>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3pPr>
            <a:lvl4pPr marL="1028700" indent="-171450" algn="l" rtl="0" eaLnBrk="1" latinLnBrk="0" hangingPunct="1">
              <a:spcBef>
                <a:spcPts val="300"/>
              </a:spcBef>
              <a:buClr>
                <a:schemeClr val="accent3"/>
              </a:buClr>
              <a:buSzPct val="7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4pPr>
            <a:lvl5pPr marL="1371600" indent="-171450" algn="l" rtl="0" eaLnBrk="1" latinLnBrk="0" hangingPunct="1">
              <a:spcBef>
                <a:spcPts val="300"/>
              </a:spcBef>
              <a:buClr>
                <a:schemeClr val="accent4"/>
              </a:buClr>
              <a:buSzPct val="65000"/>
              <a:buFont typeface="Wingdings"/>
              <a:buChar char=""/>
              <a:defRPr kumimoji="0" sz="1350" kern="1200">
                <a:solidFill>
                  <a:schemeClr val="tx1"/>
                </a:solidFill>
                <a:latin typeface="Arial" panose="020B0604020202020204" pitchFamily="34" charset="0"/>
                <a:ea typeface="+mn-ea"/>
                <a:cs typeface="Arial" panose="020B0604020202020204" pitchFamily="34" charset="0"/>
              </a:defRPr>
            </a:lvl5pPr>
            <a:lvl6pPr marL="1577340" indent="-171450" algn="l" rtl="0" eaLnBrk="1" latinLnBrk="0" hangingPunct="1">
              <a:spcBef>
                <a:spcPct val="20000"/>
              </a:spcBef>
              <a:buClr>
                <a:schemeClr val="accent1"/>
              </a:buClr>
              <a:buFont typeface="Wingdings"/>
              <a:buChar char="§"/>
              <a:defRPr kumimoji="0" sz="1350" kern="1200" baseline="0">
                <a:solidFill>
                  <a:schemeClr val="tx1"/>
                </a:solidFill>
                <a:latin typeface="+mn-lt"/>
                <a:ea typeface="+mn-ea"/>
                <a:cs typeface="+mn-cs"/>
              </a:defRPr>
            </a:lvl6pPr>
            <a:lvl7pPr marL="1783080" indent="-171450" algn="l" rtl="0" eaLnBrk="1" latinLnBrk="0" hangingPunct="1">
              <a:spcBef>
                <a:spcPct val="20000"/>
              </a:spcBef>
              <a:buClr>
                <a:schemeClr val="accent2"/>
              </a:buClr>
              <a:buFont typeface="Wingdings"/>
              <a:buChar char="§"/>
              <a:defRPr kumimoji="0" sz="1350" kern="1200" baseline="0">
                <a:solidFill>
                  <a:schemeClr val="tx1"/>
                </a:solidFill>
                <a:latin typeface="+mn-lt"/>
                <a:ea typeface="+mn-ea"/>
                <a:cs typeface="+mn-cs"/>
              </a:defRPr>
            </a:lvl7pPr>
            <a:lvl8pPr marL="1988820" indent="-171450" algn="l" rtl="0" eaLnBrk="1" latinLnBrk="0" hangingPunct="1">
              <a:spcBef>
                <a:spcPct val="20000"/>
              </a:spcBef>
              <a:buClr>
                <a:schemeClr val="accent3"/>
              </a:buClr>
              <a:buFont typeface="Wingdings"/>
              <a:buChar char="§"/>
              <a:defRPr kumimoji="0" sz="1350" kern="1200" baseline="0">
                <a:solidFill>
                  <a:schemeClr val="tx1"/>
                </a:solidFill>
                <a:latin typeface="+mn-lt"/>
                <a:ea typeface="+mn-ea"/>
                <a:cs typeface="+mn-cs"/>
              </a:defRPr>
            </a:lvl8pPr>
            <a:lvl9pPr marL="2194560" indent="-171450" algn="l" rtl="0" eaLnBrk="1" latinLnBrk="0" hangingPunct="1">
              <a:spcBef>
                <a:spcPct val="20000"/>
              </a:spcBef>
              <a:buClr>
                <a:schemeClr val="accent4"/>
              </a:buClr>
              <a:buFont typeface="Wingdings"/>
              <a:buChar char="§"/>
              <a:defRPr kumimoji="0" sz="1350" kern="1200" baseline="0">
                <a:solidFill>
                  <a:schemeClr val="tx1"/>
                </a:solidFill>
                <a:latin typeface="+mn-lt"/>
                <a:ea typeface="+mn-ea"/>
                <a:cs typeface="+mn-cs"/>
              </a:defRPr>
            </a:lvl9pPr>
          </a:lstStyle>
          <a:p>
            <a:pPr>
              <a:spcAft>
                <a:spcPts val="600"/>
              </a:spcAft>
            </a:pPr>
            <a:r>
              <a:rPr lang="en-US" dirty="0">
                <a:solidFill>
                  <a:schemeClr val="tx1"/>
                </a:solidFill>
                <a:latin typeface="Arial" panose="020B0604020202020204" pitchFamily="34" charset="0"/>
                <a:ea typeface="+mn-ea"/>
                <a:cs typeface="Arial" panose="020B0604020202020204" pitchFamily="34" charset="0"/>
              </a:rPr>
              <a:t>Limited EV-specific analyses: </a:t>
            </a:r>
          </a:p>
          <a:p>
            <a:pPr lvl="1">
              <a:spcAft>
                <a:spcPts val="600"/>
              </a:spcAft>
            </a:pPr>
            <a:r>
              <a:rPr lang="en-US" sz="1600" dirty="0">
                <a:solidFill>
                  <a:schemeClr val="tx1"/>
                </a:solidFill>
                <a:latin typeface="Arial" panose="020B0604020202020204" pitchFamily="34" charset="0"/>
                <a:ea typeface="+mn-ea"/>
                <a:cs typeface="Arial" panose="020B0604020202020204" pitchFamily="34" charset="0"/>
              </a:rPr>
              <a:t>While whole-premise TVR is widely documented, explicit BCAs for EV-only rates remain scarce</a:t>
            </a:r>
            <a:r>
              <a:rPr lang="en-US" sz="1600" dirty="0"/>
              <a:t>. That </a:t>
            </a:r>
            <a:r>
              <a:rPr lang="en-US" sz="1600" dirty="0">
                <a:solidFill>
                  <a:schemeClr val="tx1"/>
                </a:solidFill>
                <a:latin typeface="Arial" panose="020B0604020202020204" pitchFamily="34" charset="0"/>
                <a:ea typeface="+mn-ea"/>
                <a:cs typeface="Arial" panose="020B0604020202020204" pitchFamily="34" charset="0"/>
              </a:rPr>
              <a:t>makes it challenging to isolate the costs and benefits that accrue solely to EV charging.</a:t>
            </a:r>
          </a:p>
          <a:p>
            <a:pPr lvl="1">
              <a:spcAft>
                <a:spcPts val="600"/>
              </a:spcAft>
            </a:pPr>
            <a:r>
              <a:rPr lang="en-US" sz="1600" dirty="0">
                <a:solidFill>
                  <a:schemeClr val="tx1"/>
                </a:solidFill>
                <a:latin typeface="Arial" panose="020B0604020202020204" pitchFamily="34" charset="0"/>
                <a:ea typeface="+mn-ea"/>
                <a:cs typeface="Arial" panose="020B0604020202020204" pitchFamily="34" charset="0"/>
              </a:rPr>
              <a:t>TVR is often identified as a benefit stream for AMI business cases or part of a portfolio or broader initiative, but BCAs are not typically used in ratemaking.</a:t>
            </a:r>
          </a:p>
          <a:p>
            <a:pPr>
              <a:spcAft>
                <a:spcPts val="600"/>
              </a:spcAft>
            </a:pPr>
            <a:r>
              <a:rPr lang="en-US" dirty="0">
                <a:solidFill>
                  <a:schemeClr val="tx1"/>
                </a:solidFill>
                <a:latin typeface="Arial" panose="020B0604020202020204" pitchFamily="34" charset="0"/>
                <a:ea typeface="+mn-ea"/>
                <a:cs typeface="Arial" panose="020B0604020202020204" pitchFamily="34" charset="0"/>
              </a:rPr>
              <a:t>Uncertainties around participation rates, technology adoption, and load-shifting benefits often limit the precision of cost-effectiveness evaluations.</a:t>
            </a:r>
          </a:p>
          <a:p>
            <a:pPr>
              <a:spcAft>
                <a:spcPts val="600"/>
              </a:spcAft>
            </a:pPr>
            <a:r>
              <a:rPr lang="en-US" dirty="0">
                <a:solidFill>
                  <a:schemeClr val="tx1"/>
                </a:solidFill>
                <a:latin typeface="Arial" panose="020B0604020202020204" pitchFamily="34" charset="0"/>
                <a:ea typeface="+mn-ea"/>
                <a:cs typeface="Arial" panose="020B0604020202020204" pitchFamily="34" charset="0"/>
              </a:rPr>
              <a:t>TVR benefits (such as reliability) can become conflated with other utility initiatives, making it difficult to determine the portion of benefits attributable to EV load-shifting alone.</a:t>
            </a:r>
          </a:p>
          <a:p>
            <a:pPr>
              <a:spcAft>
                <a:spcPts val="600"/>
              </a:spcAft>
            </a:pPr>
            <a:r>
              <a:rPr lang="en-US" dirty="0">
                <a:solidFill>
                  <a:schemeClr val="tx1"/>
                </a:solidFill>
                <a:latin typeface="Arial" panose="020B0604020202020204" pitchFamily="34" charset="0"/>
                <a:ea typeface="+mn-ea"/>
                <a:cs typeface="Arial" panose="020B0604020202020204" pitchFamily="34" charset="0"/>
              </a:rPr>
              <a:t>Most analyses blend EV charging benefits into broader AMI or whole-premise TVR, limiting insights into the incremental gains from EV-targeted pricing structures.</a:t>
            </a:r>
          </a:p>
          <a:p>
            <a:pPr>
              <a:spcAft>
                <a:spcPts val="600"/>
              </a:spcAft>
            </a:pPr>
            <a:r>
              <a:rPr lang="en-US" dirty="0">
                <a:solidFill>
                  <a:schemeClr val="tx1"/>
                </a:solidFill>
                <a:latin typeface="Arial" panose="020B0604020202020204" pitchFamily="34" charset="0"/>
                <a:ea typeface="+mn-ea"/>
                <a:cs typeface="Arial" panose="020B0604020202020204" pitchFamily="34" charset="0"/>
              </a:rPr>
              <a:t>TVR may cause sharp increases in demand at the start of lower-priced periods, driving unforeseen distribution or transformer upgrade costs that are not generally addressed in BCAs.</a:t>
            </a:r>
          </a:p>
          <a:p>
            <a:pPr>
              <a:spcAft>
                <a:spcPts val="600"/>
              </a:spcAft>
            </a:pPr>
            <a:r>
              <a:rPr lang="en-US" sz="1800" dirty="0">
                <a:solidFill>
                  <a:schemeClr val="tx1"/>
                </a:solidFill>
                <a:latin typeface="Arial" panose="020B0604020202020204" pitchFamily="34" charset="0"/>
                <a:ea typeface="+mn-ea"/>
                <a:cs typeface="Arial" panose="020B0604020202020204" pitchFamily="34" charset="0"/>
              </a:rPr>
              <a:t>Telemetry-based metering, integrated EVSE solutions, and other emerging tools may reduce hardware expenses over time but introduce their own uncertainties—particularly around data accuracy and internet connectivity.</a:t>
            </a:r>
          </a:p>
          <a:p>
            <a:pPr>
              <a:spcAft>
                <a:spcPts val="600"/>
              </a:spcAft>
            </a:pPr>
            <a:endParaRPr lang="en-US" dirty="0">
              <a:solidFill>
                <a:schemeClr val="tx1"/>
              </a:solidFill>
              <a:latin typeface="Arial" panose="020B0604020202020204" pitchFamily="34" charset="0"/>
              <a:ea typeface="+mn-ea"/>
              <a:cs typeface="Arial" panose="020B0604020202020204" pitchFamily="34" charset="0"/>
            </a:endParaRPr>
          </a:p>
          <a:p>
            <a:pPr>
              <a:spcAft>
                <a:spcPts val="600"/>
              </a:spcAft>
            </a:pPr>
            <a:endParaRPr lang="en-US" dirty="0">
              <a:solidFill>
                <a:schemeClr val="tx1"/>
              </a:solidFill>
              <a:latin typeface="Arial" panose="020B0604020202020204" pitchFamily="34" charset="0"/>
              <a:ea typeface="+mn-ea"/>
              <a:cs typeface="Arial" panose="020B0604020202020204" pitchFamily="34" charset="0"/>
            </a:endParaRPr>
          </a:p>
          <a:p>
            <a:pPr>
              <a:spcAft>
                <a:spcPts val="600"/>
              </a:spcAft>
            </a:pPr>
            <a:endParaRPr lang="en-US" sz="1600" dirty="0">
              <a:solidFill>
                <a:schemeClr val="tx1"/>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24206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F38EF-8970-9AE6-5CC6-F6BCE7CE7A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A9DACF-3F81-478E-B914-ECC5D2FCA7B1}"/>
              </a:ext>
            </a:extLst>
          </p:cNvPr>
          <p:cNvSpPr>
            <a:spLocks noGrp="1"/>
          </p:cNvSpPr>
          <p:nvPr>
            <p:ph type="title"/>
          </p:nvPr>
        </p:nvSpPr>
        <p:spPr>
          <a:xfrm>
            <a:off x="609600" y="648237"/>
            <a:ext cx="10972800" cy="461665"/>
          </a:xfrm>
        </p:spPr>
        <p:txBody>
          <a:bodyPr/>
          <a:lstStyle/>
          <a:p>
            <a:r>
              <a:rPr lang="en-US" dirty="0">
                <a:cs typeface="Calibri Light"/>
              </a:rPr>
              <a:t>Key BCA Challenges Identified in Stakeholder Interviews</a:t>
            </a:r>
            <a:endParaRPr lang="en-US" dirty="0"/>
          </a:p>
        </p:txBody>
      </p:sp>
      <p:sp>
        <p:nvSpPr>
          <p:cNvPr id="3" name="Content Placeholder 2">
            <a:extLst>
              <a:ext uri="{FF2B5EF4-FFF2-40B4-BE49-F238E27FC236}">
                <a16:creationId xmlns:a16="http://schemas.microsoft.com/office/drawing/2014/main" id="{EFA4C40A-E838-3356-D816-ECD24033E80A}"/>
              </a:ext>
            </a:extLst>
          </p:cNvPr>
          <p:cNvSpPr>
            <a:spLocks noGrp="1"/>
          </p:cNvSpPr>
          <p:nvPr>
            <p:ph sz="quarter" idx="10"/>
          </p:nvPr>
        </p:nvSpPr>
        <p:spPr/>
        <p:txBody>
          <a:bodyPr lIns="91440" tIns="45720" rIns="91440" bIns="45720" anchor="t">
            <a:normAutofit fontScale="85000" lnSpcReduction="20000"/>
          </a:bodyPr>
          <a:lstStyle/>
          <a:p>
            <a:pPr>
              <a:lnSpc>
                <a:spcPct val="110000"/>
              </a:lnSpc>
              <a:spcBef>
                <a:spcPts val="400"/>
              </a:spcBef>
              <a:spcAft>
                <a:spcPts val="600"/>
              </a:spcAft>
            </a:pPr>
            <a:r>
              <a:rPr lang="en-US" sz="2400" dirty="0"/>
              <a:t>Distribution benefits are difficult to quantify</a:t>
            </a:r>
          </a:p>
          <a:p>
            <a:pPr lvl="1">
              <a:lnSpc>
                <a:spcPct val="110000"/>
              </a:lnSpc>
              <a:spcBef>
                <a:spcPts val="400"/>
              </a:spcBef>
              <a:spcAft>
                <a:spcPts val="600"/>
              </a:spcAft>
            </a:pPr>
            <a:r>
              <a:rPr lang="en-US" sz="2200" dirty="0"/>
              <a:t>Avoided costs lack the needed level of granularity </a:t>
            </a:r>
          </a:p>
          <a:p>
            <a:pPr lvl="1">
              <a:lnSpc>
                <a:spcPct val="110000"/>
              </a:lnSpc>
              <a:spcBef>
                <a:spcPts val="400"/>
              </a:spcBef>
              <a:spcAft>
                <a:spcPts val="600"/>
              </a:spcAft>
            </a:pPr>
            <a:r>
              <a:rPr lang="en-US" sz="2200" dirty="0"/>
              <a:t>BCAs do not adequately capture diversity in timing of peaks at the feeder level</a:t>
            </a:r>
          </a:p>
          <a:p>
            <a:pPr lvl="1">
              <a:lnSpc>
                <a:spcPct val="110000"/>
              </a:lnSpc>
              <a:spcBef>
                <a:spcPts val="400"/>
              </a:spcBef>
              <a:spcAft>
                <a:spcPts val="600"/>
              </a:spcAft>
            </a:pPr>
            <a:r>
              <a:rPr lang="en-US" sz="2200" dirty="0"/>
              <a:t>Scenario-based BCAs could help to account for uncertainty related to distribution impacts</a:t>
            </a:r>
          </a:p>
          <a:p>
            <a:pPr>
              <a:lnSpc>
                <a:spcPct val="110000"/>
              </a:lnSpc>
              <a:spcBef>
                <a:spcPts val="400"/>
              </a:spcBef>
              <a:spcAft>
                <a:spcPts val="600"/>
              </a:spcAft>
            </a:pPr>
            <a:r>
              <a:rPr lang="en-US" sz="2400" dirty="0"/>
              <a:t>Data quality is inconsistent</a:t>
            </a:r>
          </a:p>
          <a:p>
            <a:pPr lvl="1">
              <a:lnSpc>
                <a:spcPct val="110000"/>
              </a:lnSpc>
              <a:spcBef>
                <a:spcPts val="400"/>
              </a:spcBef>
              <a:spcAft>
                <a:spcPts val="600"/>
              </a:spcAft>
            </a:pPr>
            <a:r>
              <a:rPr lang="en-US" sz="2200" dirty="0"/>
              <a:t>Different data formats across EVSE</a:t>
            </a:r>
          </a:p>
          <a:p>
            <a:pPr lvl="1">
              <a:lnSpc>
                <a:spcPct val="110000"/>
              </a:lnSpc>
              <a:spcBef>
                <a:spcPts val="400"/>
              </a:spcBef>
              <a:spcAft>
                <a:spcPts val="600"/>
              </a:spcAft>
            </a:pPr>
            <a:r>
              <a:rPr lang="en-US" sz="2200" dirty="0"/>
              <a:t>Lack of standardization in data reporting</a:t>
            </a:r>
          </a:p>
          <a:p>
            <a:pPr>
              <a:lnSpc>
                <a:spcPct val="110000"/>
              </a:lnSpc>
              <a:spcBef>
                <a:spcPts val="400"/>
              </a:spcBef>
              <a:spcAft>
                <a:spcPts val="600"/>
              </a:spcAft>
            </a:pPr>
            <a:r>
              <a:rPr lang="en-US" sz="2400" dirty="0"/>
              <a:t>Participation and attrition are uncertain</a:t>
            </a:r>
          </a:p>
          <a:p>
            <a:pPr lvl="1">
              <a:lnSpc>
                <a:spcPct val="110000"/>
              </a:lnSpc>
              <a:spcBef>
                <a:spcPts val="400"/>
              </a:spcBef>
              <a:spcAft>
                <a:spcPts val="600"/>
              </a:spcAft>
            </a:pPr>
            <a:r>
              <a:rPr lang="en-US" sz="2200" dirty="0"/>
              <a:t>Past and current customer behavior may not predict behavior for future enrollees </a:t>
            </a:r>
          </a:p>
          <a:p>
            <a:pPr lvl="1">
              <a:lnSpc>
                <a:spcPct val="110000"/>
              </a:lnSpc>
              <a:spcBef>
                <a:spcPts val="400"/>
              </a:spcBef>
              <a:spcAft>
                <a:spcPts val="600"/>
              </a:spcAft>
            </a:pPr>
            <a:r>
              <a:rPr lang="en-US" sz="2200" dirty="0"/>
              <a:t>Demand patterns are uncertain to assess long-term benefits </a:t>
            </a:r>
          </a:p>
          <a:p>
            <a:pPr>
              <a:lnSpc>
                <a:spcPct val="110000"/>
              </a:lnSpc>
              <a:spcBef>
                <a:spcPts val="400"/>
              </a:spcBef>
              <a:spcAft>
                <a:spcPts val="600"/>
              </a:spcAft>
            </a:pPr>
            <a:r>
              <a:rPr lang="en-US" sz="2400" dirty="0"/>
              <a:t>Technology is nascent</a:t>
            </a:r>
          </a:p>
          <a:p>
            <a:pPr lvl="1">
              <a:lnSpc>
                <a:spcPct val="110000"/>
              </a:lnSpc>
              <a:spcBef>
                <a:spcPts val="400"/>
              </a:spcBef>
              <a:spcAft>
                <a:spcPts val="600"/>
              </a:spcAft>
            </a:pPr>
            <a:r>
              <a:rPr lang="en-US" sz="2200" dirty="0">
                <a:ea typeface="Calibri"/>
                <a:cs typeface="Calibri"/>
              </a:rPr>
              <a:t>Connectivity issues (for retrospective BCAs) </a:t>
            </a:r>
          </a:p>
        </p:txBody>
      </p:sp>
    </p:spTree>
    <p:extLst>
      <p:ext uri="{BB962C8B-B14F-4D97-AF65-F5344CB8AC3E}">
        <p14:creationId xmlns:p14="http://schemas.microsoft.com/office/powerpoint/2010/main" val="3905608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28</a:t>
            </a:fld>
            <a:endParaRPr lang="en-US" dirty="0"/>
          </a:p>
        </p:txBody>
      </p:sp>
      <p:sp>
        <p:nvSpPr>
          <p:cNvPr id="5" name="TextBox 4">
            <a:extLst>
              <a:ext uri="{FF2B5EF4-FFF2-40B4-BE49-F238E27FC236}">
                <a16:creationId xmlns:a16="http://schemas.microsoft.com/office/drawing/2014/main" id="{068DFB5B-247D-8AAB-EAE4-F5BC43487793}"/>
              </a:ext>
            </a:extLst>
          </p:cNvPr>
          <p:cNvSpPr txBox="1"/>
          <p:nvPr/>
        </p:nvSpPr>
        <p:spPr>
          <a:xfrm>
            <a:off x="3049732" y="1559258"/>
            <a:ext cx="6099462" cy="4001095"/>
          </a:xfrm>
          <a:prstGeom prst="rect">
            <a:avLst/>
          </a:prstGeom>
          <a:noFill/>
        </p:spPr>
        <p:txBody>
          <a:bodyPr wrap="square">
            <a:spAutoFit/>
          </a:bodyPr>
          <a:lstStyle/>
          <a:p>
            <a:pPr marL="0" indent="0">
              <a:spcBef>
                <a:spcPts val="900"/>
              </a:spcBef>
              <a:buNone/>
            </a:pPr>
            <a:r>
              <a:rPr lang="en-US" sz="2000" b="1" dirty="0">
                <a:solidFill>
                  <a:srgbClr val="08306A"/>
                </a:solidFill>
              </a:rPr>
              <a:t>Contacts</a:t>
            </a:r>
          </a:p>
          <a:p>
            <a:pPr marL="240030" lvl="1" indent="0">
              <a:spcBef>
                <a:spcPts val="225"/>
              </a:spcBef>
              <a:buNone/>
            </a:pPr>
            <a:r>
              <a:rPr lang="en-US" sz="1400" dirty="0"/>
              <a:t>Myles Collins: </a:t>
            </a:r>
            <a:r>
              <a:rPr lang="en-US" sz="1400" dirty="0" err="1"/>
              <a:t>mtcollins@lbl.gov</a:t>
            </a:r>
            <a:br>
              <a:rPr lang="en-US" sz="1400" dirty="0"/>
            </a:br>
            <a:r>
              <a:rPr lang="en-US" sz="1400" dirty="0"/>
              <a:t>Lisa Schwartz: </a:t>
            </a:r>
            <a:r>
              <a:rPr lang="en-US" sz="1400" dirty="0" err="1"/>
              <a:t>lcschwartz@lbl.gov</a:t>
            </a:r>
            <a:endParaRPr lang="en-US" sz="1400" dirty="0">
              <a:solidFill>
                <a:srgbClr val="FF0000"/>
              </a:solidFill>
            </a:endParaRPr>
          </a:p>
          <a:p>
            <a:pPr marL="0" indent="0">
              <a:spcBef>
                <a:spcPts val="1350"/>
              </a:spcBef>
              <a:buNone/>
            </a:pPr>
            <a:r>
              <a:rPr lang="en-US" sz="2000" b="1" dirty="0">
                <a:solidFill>
                  <a:srgbClr val="08306A"/>
                </a:solidFill>
              </a:rPr>
              <a:t>For more information</a:t>
            </a:r>
          </a:p>
          <a:p>
            <a:pPr marL="240030" lvl="1" indent="0">
              <a:spcBef>
                <a:spcPts val="225"/>
              </a:spcBef>
              <a:buNone/>
            </a:pPr>
            <a:r>
              <a:rPr lang="en-US" sz="1400" b="1" i="1" dirty="0"/>
              <a:t>Download</a:t>
            </a:r>
            <a:r>
              <a:rPr lang="en-US" sz="1400" dirty="0"/>
              <a:t> publications from the Energy Markets &amp; Policy Department: </a:t>
            </a:r>
            <a:r>
              <a:rPr lang="en-US" sz="1400" dirty="0">
                <a:hlinkClick r:id="rId2"/>
              </a:rPr>
              <a:t>https://emp.lbl.gov/publications</a:t>
            </a:r>
            <a:r>
              <a:rPr lang="en-US" sz="1400" dirty="0"/>
              <a:t> </a:t>
            </a:r>
          </a:p>
          <a:p>
            <a:pPr marL="240030" lvl="1" indent="0">
              <a:spcBef>
                <a:spcPts val="225"/>
              </a:spcBef>
              <a:buNone/>
            </a:pPr>
            <a:r>
              <a:rPr lang="en-US" sz="1400" b="1" i="1" dirty="0"/>
              <a:t>Sign up </a:t>
            </a:r>
            <a:r>
              <a:rPr lang="en-US" sz="1400" dirty="0"/>
              <a:t>for our email list: </a:t>
            </a:r>
            <a:r>
              <a:rPr lang="en-US" sz="1400" dirty="0">
                <a:hlinkClick r:id="rId3"/>
              </a:rPr>
              <a:t>https://emp.lbl.gov/mailing-list</a:t>
            </a:r>
            <a:endParaRPr lang="en-US" sz="1400" dirty="0"/>
          </a:p>
          <a:p>
            <a:pPr marL="240030" lvl="1" indent="0">
              <a:spcBef>
                <a:spcPts val="225"/>
              </a:spcBef>
              <a:buNone/>
            </a:pPr>
            <a:r>
              <a:rPr lang="en-US" sz="1400" b="1" i="1" dirty="0"/>
              <a:t>Follow</a:t>
            </a:r>
            <a:r>
              <a:rPr lang="en-US" sz="1400" dirty="0"/>
              <a:t> the Energy Markets &amp; Policy on Bluesky: @</a:t>
            </a:r>
            <a:r>
              <a:rPr lang="en-US" sz="1400" dirty="0" err="1"/>
              <a:t>berkeleylabEMP.bsky.social</a:t>
            </a:r>
            <a:endParaRPr lang="en-US" sz="1400" dirty="0"/>
          </a:p>
          <a:p>
            <a:pPr marL="0" indent="0">
              <a:spcBef>
                <a:spcPts val="1350"/>
              </a:spcBef>
              <a:buNone/>
            </a:pPr>
            <a:r>
              <a:rPr lang="en-US" sz="2000" b="1" dirty="0">
                <a:solidFill>
                  <a:srgbClr val="08306A"/>
                </a:solidFill>
              </a:rPr>
              <a:t>Acknowledgements</a:t>
            </a:r>
          </a:p>
          <a:p>
            <a:pPr marL="240030" lvl="1" indent="0">
              <a:buNone/>
            </a:pPr>
            <a:r>
              <a:rPr lang="en-US" sz="1100" dirty="0"/>
              <a:t>This work was funded by the U.S. Department of Energy Vehicle Technologies Office and Office of Electricity under Contract No. DE-AC02-05CH11231. </a:t>
            </a:r>
          </a:p>
          <a:p>
            <a:pPr marL="240030" lvl="1" indent="0">
              <a:buNone/>
            </a:pPr>
            <a:endParaRPr lang="en-US" sz="1100" dirty="0"/>
          </a:p>
          <a:p>
            <a:pPr marL="240030" lvl="1" indent="0">
              <a:buNone/>
            </a:pPr>
            <a:r>
              <a:rPr lang="en-US" sz="1100" dirty="0"/>
              <a:t>The views and opinions of authors expressed herein do not necessarily state or reflect those of the United States Government or any agency thereof, or The Regents of the University of California.</a:t>
            </a:r>
          </a:p>
        </p:txBody>
      </p:sp>
    </p:spTree>
    <p:extLst>
      <p:ext uri="{BB962C8B-B14F-4D97-AF65-F5344CB8AC3E}">
        <p14:creationId xmlns:p14="http://schemas.microsoft.com/office/powerpoint/2010/main" val="469068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29</a:t>
            </a:fld>
            <a:endParaRPr lang="en-US" dirty="0"/>
          </a:p>
        </p:txBody>
      </p:sp>
      <p:sp>
        <p:nvSpPr>
          <p:cNvPr id="5" name="Title 4">
            <a:extLst>
              <a:ext uri="{FF2B5EF4-FFF2-40B4-BE49-F238E27FC236}">
                <a16:creationId xmlns:a16="http://schemas.microsoft.com/office/drawing/2014/main" id="{E969B68E-F388-AC3B-7DBF-2D2190D0603E}"/>
              </a:ext>
            </a:extLst>
          </p:cNvPr>
          <p:cNvSpPr>
            <a:spLocks noGrp="1"/>
          </p:cNvSpPr>
          <p:nvPr>
            <p:ph type="title"/>
          </p:nvPr>
        </p:nvSpPr>
        <p:spPr/>
        <p:txBody>
          <a:bodyPr/>
          <a:lstStyle/>
          <a:p>
            <a:r>
              <a:rPr lang="en-US" dirty="0"/>
              <a:t>Extra Slides</a:t>
            </a:r>
          </a:p>
        </p:txBody>
      </p:sp>
    </p:spTree>
    <p:extLst>
      <p:ext uri="{BB962C8B-B14F-4D97-AF65-F5344CB8AC3E}">
        <p14:creationId xmlns:p14="http://schemas.microsoft.com/office/powerpoint/2010/main" val="85336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3</a:t>
            </a:fld>
            <a:endParaRPr lang="en-US" dirty="0"/>
          </a:p>
        </p:txBody>
      </p:sp>
      <p:sp>
        <p:nvSpPr>
          <p:cNvPr id="5" name="Title 4">
            <a:extLst>
              <a:ext uri="{FF2B5EF4-FFF2-40B4-BE49-F238E27FC236}">
                <a16:creationId xmlns:a16="http://schemas.microsoft.com/office/drawing/2014/main" id="{E969B68E-F388-AC3B-7DBF-2D2190D0603E}"/>
              </a:ext>
            </a:extLst>
          </p:cNvPr>
          <p:cNvSpPr>
            <a:spLocks noGrp="1"/>
          </p:cNvSpPr>
          <p:nvPr>
            <p:ph type="title"/>
          </p:nvPr>
        </p:nvSpPr>
        <p:spPr>
          <a:xfrm>
            <a:off x="538089" y="2884518"/>
            <a:ext cx="10972800" cy="553998"/>
          </a:xfrm>
        </p:spPr>
        <p:txBody>
          <a:bodyPr/>
          <a:lstStyle/>
          <a:p>
            <a:r>
              <a:rPr lang="en-US" dirty="0"/>
              <a:t>Project background, objective, and methodology</a:t>
            </a:r>
          </a:p>
        </p:txBody>
      </p:sp>
    </p:spTree>
    <p:extLst>
      <p:ext uri="{BB962C8B-B14F-4D97-AF65-F5344CB8AC3E}">
        <p14:creationId xmlns:p14="http://schemas.microsoft.com/office/powerpoint/2010/main" val="300831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F38EF-8970-9AE6-5CC6-F6BCE7CE7A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A9DACF-3F81-478E-B914-ECC5D2FCA7B1}"/>
              </a:ext>
            </a:extLst>
          </p:cNvPr>
          <p:cNvSpPr>
            <a:spLocks noGrp="1"/>
          </p:cNvSpPr>
          <p:nvPr>
            <p:ph type="title"/>
          </p:nvPr>
        </p:nvSpPr>
        <p:spPr>
          <a:xfrm>
            <a:off x="609600" y="648237"/>
            <a:ext cx="10972800" cy="461665"/>
          </a:xfrm>
        </p:spPr>
        <p:txBody>
          <a:bodyPr/>
          <a:lstStyle/>
          <a:p>
            <a:r>
              <a:rPr lang="en-US" dirty="0">
                <a:cs typeface="Calibri Light"/>
              </a:rPr>
              <a:t>Eight BCA Principles from the National Standard Practice Manual (2020)</a:t>
            </a:r>
            <a:r>
              <a:rPr lang="en-US" baseline="30000" dirty="0">
                <a:cs typeface="Calibri Light"/>
              </a:rPr>
              <a:t>1</a:t>
            </a:r>
            <a:endParaRPr lang="en-US" baseline="30000" dirty="0"/>
          </a:p>
        </p:txBody>
      </p:sp>
      <p:sp>
        <p:nvSpPr>
          <p:cNvPr id="3" name="Content Placeholder 2">
            <a:extLst>
              <a:ext uri="{FF2B5EF4-FFF2-40B4-BE49-F238E27FC236}">
                <a16:creationId xmlns:a16="http://schemas.microsoft.com/office/drawing/2014/main" id="{EFA4C40A-E838-3356-D816-ECD24033E80A}"/>
              </a:ext>
            </a:extLst>
          </p:cNvPr>
          <p:cNvSpPr>
            <a:spLocks noGrp="1"/>
          </p:cNvSpPr>
          <p:nvPr>
            <p:ph sz="quarter" idx="10"/>
          </p:nvPr>
        </p:nvSpPr>
        <p:spPr>
          <a:xfrm>
            <a:off x="609600" y="1371600"/>
            <a:ext cx="10972800" cy="4757498"/>
          </a:xfrm>
        </p:spPr>
        <p:txBody>
          <a:bodyPr lIns="91440" tIns="45720" rIns="91440" bIns="45720" anchor="t">
            <a:normAutofit fontScale="62500" lnSpcReduction="20000"/>
          </a:bodyPr>
          <a:lstStyle/>
          <a:p>
            <a:pPr>
              <a:spcAft>
                <a:spcPts val="600"/>
              </a:spcAft>
            </a:pPr>
            <a:r>
              <a:rPr lang="en-US" sz="2400" dirty="0">
                <a:ea typeface="Calibri"/>
                <a:cs typeface="Calibri"/>
              </a:rPr>
              <a:t>Principle 1 - Treat DERs as a Utility System Resource: DERs should be compared with other energy resources, including other DERs, using consistent methods and assumptions to avoid bias across resource investment decisions.</a:t>
            </a:r>
          </a:p>
          <a:p>
            <a:pPr>
              <a:spcAft>
                <a:spcPts val="600"/>
              </a:spcAft>
            </a:pPr>
            <a:r>
              <a:rPr lang="en-US" sz="2400" dirty="0">
                <a:ea typeface="Calibri"/>
                <a:cs typeface="Calibri"/>
              </a:rPr>
              <a:t>Principle 2 - Align with Policy Goals: Jurisdictions invest in or support energy resources to meet a variety of goals and objectives. The primary cost-effectiveness test should therefore reflect this intent by accounting for the jurisdiction’s applicable policy goals and objectives.</a:t>
            </a:r>
          </a:p>
          <a:p>
            <a:pPr>
              <a:spcAft>
                <a:spcPts val="600"/>
              </a:spcAft>
            </a:pPr>
            <a:r>
              <a:rPr lang="en-US" sz="2400" dirty="0">
                <a:ea typeface="Calibri"/>
                <a:cs typeface="Calibri"/>
              </a:rPr>
              <a:t>Principle 3 - Ensure Symmetry: Asymmetrical treatment of benefits and costs associated with a resource can lead to a biased assessment of the resource. To avoid such bias, benefits and costs should be treated symmetrically for any given type of impact. </a:t>
            </a:r>
          </a:p>
          <a:p>
            <a:pPr>
              <a:spcAft>
                <a:spcPts val="600"/>
              </a:spcAft>
            </a:pPr>
            <a:r>
              <a:rPr lang="en-US" sz="2400" dirty="0">
                <a:ea typeface="Calibri"/>
                <a:cs typeface="Calibri"/>
              </a:rPr>
              <a:t>Principle 4 - Account for Relevant, Material Impacts: Cost-effectiveness tests should include all relevant (according to applicable policy goals), material impacts including those that are difficult to quantify or monetize.</a:t>
            </a:r>
          </a:p>
          <a:p>
            <a:pPr>
              <a:spcAft>
                <a:spcPts val="600"/>
              </a:spcAft>
            </a:pPr>
            <a:r>
              <a:rPr lang="en-US" sz="2400" dirty="0">
                <a:ea typeface="Calibri"/>
                <a:cs typeface="Calibri"/>
              </a:rPr>
              <a:t>Principle 5 - Conduct Forward-Looking, Long-term, Incremental Analyses: Cost-effectiveness analyses should be forward-looking, long-term, and incremental to what would have occurred absent the DER. This helps ensure that the resource in question is properly compared with alternatives.</a:t>
            </a:r>
          </a:p>
          <a:p>
            <a:pPr>
              <a:spcAft>
                <a:spcPts val="600"/>
              </a:spcAft>
            </a:pPr>
            <a:r>
              <a:rPr lang="en-US" sz="2400" dirty="0">
                <a:ea typeface="Calibri"/>
                <a:cs typeface="Calibri"/>
              </a:rPr>
              <a:t>Principle 6 - Avoid Double-Counting Impacts: Cost-effectiveness analyses present a risk of double-counting benefits and/or costs. All impacts should therefore be clearly defined and valued to avoid double-counting. </a:t>
            </a:r>
          </a:p>
          <a:p>
            <a:pPr>
              <a:spcAft>
                <a:spcPts val="600"/>
              </a:spcAft>
            </a:pPr>
            <a:r>
              <a:rPr lang="en-US" sz="2400" dirty="0">
                <a:ea typeface="Calibri"/>
                <a:cs typeface="Calibri"/>
              </a:rPr>
              <a:t>Principle 7 - Ensure Transparency: BCA practices should be transparent, where all relevant assumptions, methodologies, and results are clearly documented and available for stakeholder review and input. </a:t>
            </a:r>
          </a:p>
          <a:p>
            <a:pPr>
              <a:spcAft>
                <a:spcPts val="600"/>
              </a:spcAft>
            </a:pPr>
            <a:r>
              <a:rPr lang="en-US" sz="2400" dirty="0">
                <a:ea typeface="Calibri"/>
                <a:cs typeface="Calibri"/>
              </a:rPr>
              <a:t>Principle 8 - Conduct BCAs Separately from Rate Impact Analyses: Cost-effectiveness analyses answer fundamentally different questions than rate impact analyses. Cost-effectiveness analyses should therefore be conducted separately from rate impact analyses.</a:t>
            </a:r>
          </a:p>
        </p:txBody>
      </p:sp>
      <p:sp>
        <p:nvSpPr>
          <p:cNvPr id="4" name="Content Placeholder 2">
            <a:extLst>
              <a:ext uri="{FF2B5EF4-FFF2-40B4-BE49-F238E27FC236}">
                <a16:creationId xmlns:a16="http://schemas.microsoft.com/office/drawing/2014/main" id="{38E836D9-D14A-40D6-9865-DAA8F27F36B8}"/>
              </a:ext>
            </a:extLst>
          </p:cNvPr>
          <p:cNvSpPr txBox="1">
            <a:spLocks/>
          </p:cNvSpPr>
          <p:nvPr/>
        </p:nvSpPr>
        <p:spPr>
          <a:xfrm>
            <a:off x="1408854" y="6129098"/>
            <a:ext cx="10783146" cy="366441"/>
          </a:xfrm>
          <a:prstGeom prst="rect">
            <a:avLst/>
          </a:prstGeom>
        </p:spPr>
        <p:txBody>
          <a:bodyPr lIns="91440" tIns="45720" rIns="91440" bIns="45720" anchor="t">
            <a:normAutofit/>
          </a:bodyPr>
          <a:lstStyle>
            <a:lvl1pPr marL="342900" indent="-342900" algn="l" defTabSz="457200" rtl="0" eaLnBrk="1" fontAlgn="base" hangingPunct="1">
              <a:spcBef>
                <a:spcPct val="20000"/>
              </a:spcBef>
              <a:spcAft>
                <a:spcPct val="0"/>
              </a:spcAft>
              <a:buFont typeface="Arial" charset="0"/>
              <a:buChar char="•"/>
              <a:defRPr sz="2600" kern="1200">
                <a:solidFill>
                  <a:srgbClr val="282B2E"/>
                </a:solidFill>
                <a:latin typeface="+mj-lt"/>
                <a:ea typeface="ヒラギノ角ゴ Pro W3"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rgbClr val="282B2E"/>
                </a:solidFill>
                <a:latin typeface="+mn-lt"/>
                <a:ea typeface="ヒラギノ角ゴ Pro W3" charset="0"/>
                <a:cs typeface="Arial"/>
              </a:defRPr>
            </a:lvl2pPr>
            <a:lvl3pPr marL="1143000" indent="-228600" algn="l" defTabSz="457200" rtl="0" eaLnBrk="1" fontAlgn="base" hangingPunct="1">
              <a:spcBef>
                <a:spcPct val="20000"/>
              </a:spcBef>
              <a:spcAft>
                <a:spcPct val="0"/>
              </a:spcAft>
              <a:buFont typeface="Arial" charset="0"/>
              <a:buChar char="•"/>
              <a:defRPr sz="2200" kern="1200">
                <a:solidFill>
                  <a:srgbClr val="282B2E"/>
                </a:solidFill>
                <a:latin typeface="+mn-lt"/>
                <a:ea typeface="ヒラギノ角ゴ Pro W3" charset="0"/>
                <a:cs typeface="Arial"/>
              </a:defRPr>
            </a:lvl3pPr>
            <a:lvl4pPr marL="1600200" indent="-228600" algn="l" defTabSz="457200" rtl="0" eaLnBrk="1" fontAlgn="base" hangingPunct="1">
              <a:spcBef>
                <a:spcPct val="20000"/>
              </a:spcBef>
              <a:spcAft>
                <a:spcPct val="0"/>
              </a:spcAft>
              <a:buFont typeface="Arial" charset="0"/>
              <a:buChar char="–"/>
              <a:defRPr sz="2000" kern="1200">
                <a:solidFill>
                  <a:srgbClr val="282B2E"/>
                </a:solidFill>
                <a:latin typeface="+mn-lt"/>
                <a:ea typeface="ヒラギノ角ゴ Pro W3" charset="0"/>
                <a:cs typeface="Arial"/>
              </a:defRPr>
            </a:lvl4pPr>
            <a:lvl5pPr marL="2057400" indent="-228600" algn="l" defTabSz="457200" rtl="0" eaLnBrk="1" fontAlgn="base" hangingPunct="1">
              <a:spcBef>
                <a:spcPct val="20000"/>
              </a:spcBef>
              <a:spcAft>
                <a:spcPct val="0"/>
              </a:spcAft>
              <a:buFont typeface="Arial" charset="0"/>
              <a:buChar char="»"/>
              <a:defRPr kern="1200">
                <a:solidFill>
                  <a:srgbClr val="282B2E"/>
                </a:solidFill>
                <a:latin typeface="+mn-lt"/>
                <a:ea typeface="ヒラギノ角ゴ Pro W3"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Aft>
                <a:spcPts val="600"/>
              </a:spcAft>
              <a:buNone/>
            </a:pPr>
            <a:r>
              <a:rPr lang="en-US" sz="1000" baseline="30000" dirty="0">
                <a:ea typeface="Calibri"/>
                <a:cs typeface="Calibri"/>
              </a:rPr>
              <a:t>1 </a:t>
            </a:r>
            <a:r>
              <a:rPr lang="en-US" sz="1000" dirty="0">
                <a:ea typeface="Calibri"/>
                <a:cs typeface="Calibri"/>
              </a:rPr>
              <a:t>National Energy Screening Project. 2020.  </a:t>
            </a:r>
            <a:r>
              <a:rPr lang="en-US" sz="1000" dirty="0">
                <a:ea typeface="Calibri"/>
                <a:cs typeface="Calibri"/>
                <a:hlinkClick r:id="rId3"/>
              </a:rPr>
              <a:t>National Standard Practice Manual for Benefit-Cost Analysis of Distributed Energy Resources.</a:t>
            </a:r>
            <a:endParaRPr lang="en-US" sz="1000" dirty="0">
              <a:ea typeface="Calibri"/>
              <a:cs typeface="Calibri"/>
            </a:endParaRPr>
          </a:p>
        </p:txBody>
      </p:sp>
    </p:spTree>
    <p:extLst>
      <p:ext uri="{BB962C8B-B14F-4D97-AF65-F5344CB8AC3E}">
        <p14:creationId xmlns:p14="http://schemas.microsoft.com/office/powerpoint/2010/main" val="3144801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E71CB-C9CB-F179-0ABA-4DBCBA3409EC}"/>
              </a:ext>
            </a:extLst>
          </p:cNvPr>
          <p:cNvSpPr>
            <a:spLocks noGrp="1"/>
          </p:cNvSpPr>
          <p:nvPr>
            <p:ph type="title"/>
          </p:nvPr>
        </p:nvSpPr>
        <p:spPr/>
        <p:txBody>
          <a:bodyPr/>
          <a:lstStyle/>
          <a:p>
            <a:r>
              <a:rPr lang="en-US" dirty="0"/>
              <a:t>Documents Reviewed for TVR</a:t>
            </a:r>
          </a:p>
        </p:txBody>
      </p:sp>
      <p:graphicFrame>
        <p:nvGraphicFramePr>
          <p:cNvPr id="4" name="Table 3">
            <a:extLst>
              <a:ext uri="{FF2B5EF4-FFF2-40B4-BE49-F238E27FC236}">
                <a16:creationId xmlns:a16="http://schemas.microsoft.com/office/drawing/2014/main" id="{E3838022-2338-5201-DFBB-D16873C7957E}"/>
              </a:ext>
            </a:extLst>
          </p:cNvPr>
          <p:cNvGraphicFramePr>
            <a:graphicFrameLocks noGrp="1"/>
          </p:cNvGraphicFramePr>
          <p:nvPr>
            <p:extLst>
              <p:ext uri="{D42A27DB-BD31-4B8C-83A1-F6EECF244321}">
                <p14:modId xmlns:p14="http://schemas.microsoft.com/office/powerpoint/2010/main" val="2592131207"/>
              </p:ext>
            </p:extLst>
          </p:nvPr>
        </p:nvGraphicFramePr>
        <p:xfrm>
          <a:off x="667954" y="1370011"/>
          <a:ext cx="10856093" cy="4717545"/>
        </p:xfrm>
        <a:graphic>
          <a:graphicData uri="http://schemas.openxmlformats.org/drawingml/2006/table">
            <a:tbl>
              <a:tblPr/>
              <a:tblGrid>
                <a:gridCol w="853522">
                  <a:extLst>
                    <a:ext uri="{9D8B030D-6E8A-4147-A177-3AD203B41FA5}">
                      <a16:colId xmlns:a16="http://schemas.microsoft.com/office/drawing/2014/main" val="3088976106"/>
                    </a:ext>
                  </a:extLst>
                </a:gridCol>
                <a:gridCol w="1604313">
                  <a:extLst>
                    <a:ext uri="{9D8B030D-6E8A-4147-A177-3AD203B41FA5}">
                      <a16:colId xmlns:a16="http://schemas.microsoft.com/office/drawing/2014/main" val="3558823126"/>
                    </a:ext>
                  </a:extLst>
                </a:gridCol>
                <a:gridCol w="6407682">
                  <a:extLst>
                    <a:ext uri="{9D8B030D-6E8A-4147-A177-3AD203B41FA5}">
                      <a16:colId xmlns:a16="http://schemas.microsoft.com/office/drawing/2014/main" val="1665161234"/>
                    </a:ext>
                  </a:extLst>
                </a:gridCol>
                <a:gridCol w="1990576">
                  <a:extLst>
                    <a:ext uri="{9D8B030D-6E8A-4147-A177-3AD203B41FA5}">
                      <a16:colId xmlns:a16="http://schemas.microsoft.com/office/drawing/2014/main" val="3364396618"/>
                    </a:ext>
                  </a:extLst>
                </a:gridCol>
              </a:tblGrid>
              <a:tr h="175476">
                <a:tc>
                  <a:txBody>
                    <a:bodyPr/>
                    <a:lstStyle/>
                    <a:p>
                      <a:pPr algn="l" fontAlgn="b"/>
                      <a:r>
                        <a:rPr lang="en-US" sz="1000" b="1" i="0" u="none" strike="noStrike" dirty="0">
                          <a:solidFill>
                            <a:srgbClr val="FFFFFF"/>
                          </a:solidFill>
                          <a:effectLst/>
                          <a:latin typeface="MS Reference Sans Serif" panose="020B0604030504040204" pitchFamily="34" charset="0"/>
                        </a:rPr>
                        <a:t>State</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l" fontAlgn="b"/>
                      <a:r>
                        <a:rPr lang="en-US" sz="1000" b="1" i="0" u="none" strike="noStrike" dirty="0">
                          <a:solidFill>
                            <a:srgbClr val="FFFFFF"/>
                          </a:solidFill>
                          <a:effectLst/>
                          <a:latin typeface="MS Reference Sans Serif" panose="020B0604030504040204" pitchFamily="34" charset="0"/>
                        </a:rPr>
                        <a:t>Utility</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l" fontAlgn="b"/>
                      <a:r>
                        <a:rPr lang="en-US" sz="1000" b="1" i="0" u="none" strike="noStrike" dirty="0">
                          <a:solidFill>
                            <a:srgbClr val="FFFFFF"/>
                          </a:solidFill>
                          <a:effectLst/>
                          <a:latin typeface="MS Reference Sans Serif" panose="020B0604030504040204" pitchFamily="34" charset="0"/>
                        </a:rPr>
                        <a:t>Document Name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tc>
                  <a:txBody>
                    <a:bodyPr/>
                    <a:lstStyle/>
                    <a:p>
                      <a:pPr algn="l" fontAlgn="b"/>
                      <a:r>
                        <a:rPr lang="en-US" sz="1000" b="1" i="0" u="none" strike="noStrike" dirty="0">
                          <a:solidFill>
                            <a:srgbClr val="FFFFFF"/>
                          </a:solidFill>
                          <a:effectLst/>
                          <a:latin typeface="MS Reference Sans Serif" panose="020B0604030504040204" pitchFamily="34" charset="0"/>
                        </a:rPr>
                        <a:t>Proceeding</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solidFill>
                      <a:srgbClr val="073763"/>
                    </a:solidFill>
                  </a:tcPr>
                </a:tc>
                <a:extLst>
                  <a:ext uri="{0D108BD9-81ED-4DB2-BD59-A6C34878D82A}">
                    <a16:rowId xmlns:a16="http://schemas.microsoft.com/office/drawing/2014/main" val="2928444050"/>
                  </a:ext>
                </a:extLst>
              </a:tr>
              <a:tr h="149964">
                <a:tc>
                  <a:txBody>
                    <a:bodyPr/>
                    <a:lstStyle/>
                    <a:p>
                      <a:pPr algn="l" fontAlgn="b"/>
                      <a:r>
                        <a:rPr lang="en-US" sz="1000" b="0" i="0" u="none" strike="noStrike">
                          <a:solidFill>
                            <a:srgbClr val="353537"/>
                          </a:solidFill>
                          <a:effectLst/>
                          <a:latin typeface="MS Reference Sans Serif" panose="020B0604030504040204" pitchFamily="34" charset="0"/>
                        </a:rPr>
                        <a:t>WA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Puget Sound Energy</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Puget Sound Energy's February 24' AMI Benefits Progress Report</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Filing UE - 220066</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935948330"/>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RI</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RI Energy</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Advanced Metering Functionality Business Case and Attachments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RIPUC Docket No. 22-49-EL</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023092250"/>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RI</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RI Energy</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Updated Advanced Metering Functionality Business Case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RIPUC Docket No. 5113 </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669473312"/>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Connecticut</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Statewide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PURA AMI Order - 17-12-03RE02 </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DOCKET NO. 17-12-03RE02</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261767401"/>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Oklahoma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OG&amp;E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Smart Hours Program</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CAUSE NO. PUD 201200134</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684232891"/>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Multi-State</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Multi-State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Advanced Metering Infrastructure: Utility Trends and Cost-Benefit Analyses in the NEEP Region</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4202291038"/>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MD</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BGE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BGE Smart Charge Management Program Proposal</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Case No. 9478</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954220150"/>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NY</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NYSERDA</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Benefit-Cost Analysis of Electric Vehicle Deployment in New York State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422883881"/>
                  </a:ext>
                </a:extLst>
              </a:tr>
              <a:tr h="350951">
                <a:tc>
                  <a:txBody>
                    <a:bodyPr/>
                    <a:lstStyle/>
                    <a:p>
                      <a:pPr algn="l" fontAlgn="b"/>
                      <a:r>
                        <a:rPr lang="en-US" sz="1000" b="0" i="0" u="none" strike="noStrike">
                          <a:solidFill>
                            <a:srgbClr val="353537"/>
                          </a:solidFill>
                          <a:effectLst/>
                          <a:latin typeface="MS Reference Sans Serif" panose="020B0604030504040204" pitchFamily="34" charset="0"/>
                        </a:rPr>
                        <a:t>NY</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DPS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dirty="0">
                          <a:solidFill>
                            <a:srgbClr val="353537"/>
                          </a:solidFill>
                          <a:effectLst/>
                          <a:latin typeface="MS Reference Sans Serif" panose="020B0604030504040204" pitchFamily="34" charset="0"/>
                        </a:rPr>
                        <a:t>STAFF WHITEPAPER REGARDING ELECTRIC VEHICLE SUPPLY EQUIPMENT AND INFRASTRUCTURE DEPLOYMENT</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CASE 18-E-0138</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036432023"/>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NY</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ConEd</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ConEd Reply Comments June 4, 2021</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CASE 18-E-0138</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95262197"/>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NH</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Eversource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SEPERATELY-METERED ELECTRIC VEHICLE TIME-OF-USE RATE AND LOAD MANAGEMENT PROPOSALS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DE 20-170</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721292547"/>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NH</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Eversource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Eversource Proposal for Electric Vehicle Managed Charging Initiative </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DE 20-171</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460482580"/>
                  </a:ext>
                </a:extLst>
              </a:tr>
              <a:tr h="350951">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EPRI</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Distribution System Scenario Planning; Case Study and Guidance on Considering Scenarios and Investment Approaches in Distribution Planning</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192529850"/>
                  </a:ext>
                </a:extLst>
              </a:tr>
              <a:tr h="350951">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Berkeley Lab</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American Recovery and Reinvestment Act of 2009: Final Report on Customer Acceptance, Retention, and Response to Time-Based Rates from Consumer Behavior Studies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150706985"/>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Berkeley Lab</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A Snapshot of EV-Specific Rate Designs Among U.S. Investor-Owned Electric Utilities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682107566"/>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CA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PG&amp;E</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Electric Vehicle Automated Demand Response Study Report</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140404856"/>
                  </a:ext>
                </a:extLst>
              </a:tr>
              <a:tr h="206852">
                <a:tc>
                  <a:txBody>
                    <a:bodyPr/>
                    <a:lstStyle/>
                    <a:p>
                      <a:pPr algn="l" fontAlgn="b"/>
                      <a:r>
                        <a:rPr lang="en-US" sz="1000" b="0" i="0" u="none" strike="noStrike">
                          <a:solidFill>
                            <a:srgbClr val="353537"/>
                          </a:solidFill>
                          <a:effectLst/>
                          <a:latin typeface="MS Reference Sans Serif" panose="020B0604030504040204" pitchFamily="34" charset="0"/>
                        </a:rPr>
                        <a:t>FL</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Duke Energy Florida</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DEF Off-Peak Credit</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Docket No. 20210016-EI</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2904078"/>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NY</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Synapse- Driving Transportation Electrification Forward in New York</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CASE 18-E-0206</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389765982"/>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VT</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VT PUC</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2022 Report on Electric Rates for Electric Vehicles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51281250"/>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BEST PRACTICES FOR COMMERCIAL AND INDUSTRIAL EV RATES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N/A</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3753594958"/>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NY</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ConEd</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ConEd Advanced Metering Infrastructure Business Plan</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Case 15-E-0050</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2568438811"/>
                  </a:ext>
                </a:extLst>
              </a:tr>
              <a:tr h="175476">
                <a:tc>
                  <a:txBody>
                    <a:bodyPr/>
                    <a:lstStyle/>
                    <a:p>
                      <a:pPr algn="l" fontAlgn="b"/>
                      <a:r>
                        <a:rPr lang="en-US" sz="1000" b="0" i="0" u="none" strike="noStrike">
                          <a:solidFill>
                            <a:srgbClr val="353537"/>
                          </a:solidFill>
                          <a:effectLst/>
                          <a:latin typeface="MS Reference Sans Serif" panose="020B0604030504040204" pitchFamily="34" charset="0"/>
                        </a:rPr>
                        <a:t>DC</a:t>
                      </a:r>
                    </a:p>
                  </a:txBody>
                  <a:tcPr marL="8774" marR="8774" marT="8774" marB="0" anchor="b">
                    <a:lnL w="6350" cap="flat" cmpd="sng" algn="ctr">
                      <a:solidFill>
                        <a:srgbClr val="587E39"/>
                      </a:solidFill>
                      <a:prstDash val="solid"/>
                      <a:round/>
                      <a:headEnd type="none" w="med" len="med"/>
                      <a:tailEnd type="none" w="med" len="med"/>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Pepco DC</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a:solidFill>
                            <a:srgbClr val="353537"/>
                          </a:solidFill>
                          <a:effectLst/>
                          <a:latin typeface="MS Reference Sans Serif" panose="020B0604030504040204" pitchFamily="34" charset="0"/>
                        </a:rPr>
                        <a:t>Pepco’s Climate Solutions 5‐Year Action Plan: Benefits and Costs</a:t>
                      </a:r>
                    </a:p>
                  </a:txBody>
                  <a:tcPr marL="8774" marR="8774" marT="8774" marB="0" anchor="b">
                    <a:lnL>
                      <a:noFill/>
                    </a:lnL>
                    <a:lnR>
                      <a:noFill/>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tc>
                  <a:txBody>
                    <a:bodyPr/>
                    <a:lstStyle/>
                    <a:p>
                      <a:pPr algn="l" fontAlgn="b"/>
                      <a:r>
                        <a:rPr lang="en-US" sz="1000" b="0" i="0" u="none" strike="noStrike" dirty="0">
                          <a:solidFill>
                            <a:srgbClr val="353537"/>
                          </a:solidFill>
                          <a:effectLst/>
                          <a:latin typeface="MS Reference Sans Serif" panose="020B0604030504040204" pitchFamily="34" charset="0"/>
                        </a:rPr>
                        <a:t>Case No. 1167</a:t>
                      </a:r>
                    </a:p>
                  </a:txBody>
                  <a:tcPr marL="8774" marR="8774" marT="8774" marB="0" anchor="b">
                    <a:lnL>
                      <a:noFill/>
                    </a:lnL>
                    <a:lnR w="6350" cap="flat" cmpd="sng" algn="ctr">
                      <a:solidFill>
                        <a:srgbClr val="587E39"/>
                      </a:solidFill>
                      <a:prstDash val="solid"/>
                      <a:round/>
                      <a:headEnd type="none" w="med" len="med"/>
                      <a:tailEnd type="none" w="med" len="med"/>
                    </a:lnR>
                    <a:lnT w="6350" cap="flat" cmpd="sng" algn="ctr">
                      <a:solidFill>
                        <a:srgbClr val="587E39"/>
                      </a:solidFill>
                      <a:prstDash val="solid"/>
                      <a:round/>
                      <a:headEnd type="none" w="med" len="med"/>
                      <a:tailEnd type="none" w="med" len="med"/>
                    </a:lnT>
                    <a:lnB w="6350" cap="flat" cmpd="sng" algn="ctr">
                      <a:solidFill>
                        <a:srgbClr val="587E39"/>
                      </a:solidFill>
                      <a:prstDash val="solid"/>
                      <a:round/>
                      <a:headEnd type="none" w="med" len="med"/>
                      <a:tailEnd type="none" w="med" len="med"/>
                    </a:lnB>
                    <a:noFill/>
                  </a:tcPr>
                </a:tc>
                <a:extLst>
                  <a:ext uri="{0D108BD9-81ED-4DB2-BD59-A6C34878D82A}">
                    <a16:rowId xmlns:a16="http://schemas.microsoft.com/office/drawing/2014/main" val="1521037458"/>
                  </a:ext>
                </a:extLst>
              </a:tr>
            </a:tbl>
          </a:graphicData>
        </a:graphic>
      </p:graphicFrame>
      <p:sp>
        <p:nvSpPr>
          <p:cNvPr id="3" name="Slide Number Placeholder 3">
            <a:extLst>
              <a:ext uri="{FF2B5EF4-FFF2-40B4-BE49-F238E27FC236}">
                <a16:creationId xmlns:a16="http://schemas.microsoft.com/office/drawing/2014/main" id="{FE094A25-0248-295B-4DC3-61A93E1CD9ED}"/>
              </a:ext>
            </a:extLst>
          </p:cNvPr>
          <p:cNvSpPr txBox="1">
            <a:spLocks/>
          </p:cNvSpPr>
          <p:nvPr/>
        </p:nvSpPr>
        <p:spPr>
          <a:xfrm>
            <a:off x="11176000" y="6303284"/>
            <a:ext cx="457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2C27F82-79FD-B244-BCFD-9B1449B95085}" type="slidenum">
              <a:rPr lang="en-US" sz="800" smtClean="0"/>
              <a:pPr/>
              <a:t>31</a:t>
            </a:fld>
            <a:endParaRPr lang="en-US" sz="800" dirty="0"/>
          </a:p>
        </p:txBody>
      </p:sp>
    </p:spTree>
    <p:extLst>
      <p:ext uri="{BB962C8B-B14F-4D97-AF65-F5344CB8AC3E}">
        <p14:creationId xmlns:p14="http://schemas.microsoft.com/office/powerpoint/2010/main" val="145244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2C831-984F-4D3E-8193-B3F8ABFE93E3}"/>
              </a:ext>
            </a:extLst>
          </p:cNvPr>
          <p:cNvSpPr>
            <a:spLocks noGrp="1"/>
          </p:cNvSpPr>
          <p:nvPr>
            <p:ph type="title"/>
          </p:nvPr>
        </p:nvSpPr>
        <p:spPr>
          <a:xfrm>
            <a:off x="609600" y="648237"/>
            <a:ext cx="10972800" cy="461665"/>
          </a:xfrm>
        </p:spPr>
        <p:txBody>
          <a:bodyPr/>
          <a:lstStyle/>
          <a:p>
            <a:r>
              <a:rPr lang="en-US" dirty="0"/>
              <a:t>TVR Identified in BCAs</a:t>
            </a:r>
          </a:p>
        </p:txBody>
      </p:sp>
      <p:sp>
        <p:nvSpPr>
          <p:cNvPr id="4" name="Slide Number Placeholder 3">
            <a:extLst>
              <a:ext uri="{FF2B5EF4-FFF2-40B4-BE49-F238E27FC236}">
                <a16:creationId xmlns:a16="http://schemas.microsoft.com/office/drawing/2014/main" id="{6366909D-9143-E159-C366-87E995A8D037}"/>
              </a:ext>
            </a:extLst>
          </p:cNvPr>
          <p:cNvSpPr>
            <a:spLocks noGrp="1"/>
          </p:cNvSpPr>
          <p:nvPr>
            <p:ph type="sldNum" sz="quarter" idx="11"/>
          </p:nvPr>
        </p:nvSpPr>
        <p:spPr/>
        <p:txBody>
          <a:bodyPr/>
          <a:lstStyle/>
          <a:p>
            <a:fld id="{15A21E40-5952-F140-9137-C8EC23061486}" type="slidenum">
              <a:rPr lang="en-US" smtClean="0"/>
              <a:pPr/>
              <a:t>32</a:t>
            </a:fld>
            <a:endParaRPr lang="en-US"/>
          </a:p>
        </p:txBody>
      </p:sp>
      <p:graphicFrame>
        <p:nvGraphicFramePr>
          <p:cNvPr id="5" name="Table 4">
            <a:extLst>
              <a:ext uri="{FF2B5EF4-FFF2-40B4-BE49-F238E27FC236}">
                <a16:creationId xmlns:a16="http://schemas.microsoft.com/office/drawing/2014/main" id="{01403AAC-1E5A-E447-815E-95F9D65EEE59}"/>
              </a:ext>
            </a:extLst>
          </p:cNvPr>
          <p:cNvGraphicFramePr>
            <a:graphicFrameLocks noGrp="1"/>
          </p:cNvGraphicFramePr>
          <p:nvPr>
            <p:extLst>
              <p:ext uri="{D42A27DB-BD31-4B8C-83A1-F6EECF244321}">
                <p14:modId xmlns:p14="http://schemas.microsoft.com/office/powerpoint/2010/main" val="1218518135"/>
              </p:ext>
            </p:extLst>
          </p:nvPr>
        </p:nvGraphicFramePr>
        <p:xfrm>
          <a:off x="821214" y="1600200"/>
          <a:ext cx="10549571" cy="4077840"/>
        </p:xfrm>
        <a:graphic>
          <a:graphicData uri="http://schemas.openxmlformats.org/drawingml/2006/table">
            <a:tbl>
              <a:tblPr firstRow="1" firstCol="1" bandRow="1">
                <a:tableStyleId>{69012ECD-51FC-41F1-AA8D-1B2483CD663E}</a:tableStyleId>
              </a:tblPr>
              <a:tblGrid>
                <a:gridCol w="1006207">
                  <a:extLst>
                    <a:ext uri="{9D8B030D-6E8A-4147-A177-3AD203B41FA5}">
                      <a16:colId xmlns:a16="http://schemas.microsoft.com/office/drawing/2014/main" val="1608075351"/>
                    </a:ext>
                  </a:extLst>
                </a:gridCol>
                <a:gridCol w="1008965">
                  <a:extLst>
                    <a:ext uri="{9D8B030D-6E8A-4147-A177-3AD203B41FA5}">
                      <a16:colId xmlns:a16="http://schemas.microsoft.com/office/drawing/2014/main" val="3375155916"/>
                    </a:ext>
                  </a:extLst>
                </a:gridCol>
                <a:gridCol w="4196080">
                  <a:extLst>
                    <a:ext uri="{9D8B030D-6E8A-4147-A177-3AD203B41FA5}">
                      <a16:colId xmlns:a16="http://schemas.microsoft.com/office/drawing/2014/main" val="3703491613"/>
                    </a:ext>
                  </a:extLst>
                </a:gridCol>
                <a:gridCol w="1359694">
                  <a:extLst>
                    <a:ext uri="{9D8B030D-6E8A-4147-A177-3AD203B41FA5}">
                      <a16:colId xmlns:a16="http://schemas.microsoft.com/office/drawing/2014/main" val="1346869666"/>
                    </a:ext>
                  </a:extLst>
                </a:gridCol>
                <a:gridCol w="1769586">
                  <a:extLst>
                    <a:ext uri="{9D8B030D-6E8A-4147-A177-3AD203B41FA5}">
                      <a16:colId xmlns:a16="http://schemas.microsoft.com/office/drawing/2014/main" val="3055404410"/>
                    </a:ext>
                  </a:extLst>
                </a:gridCol>
                <a:gridCol w="1209039">
                  <a:extLst>
                    <a:ext uri="{9D8B030D-6E8A-4147-A177-3AD203B41FA5}">
                      <a16:colId xmlns:a16="http://schemas.microsoft.com/office/drawing/2014/main" val="74474979"/>
                    </a:ext>
                  </a:extLst>
                </a:gridCol>
              </a:tblGrid>
              <a:tr h="368700">
                <a:tc>
                  <a:txBody>
                    <a:bodyPr/>
                    <a:lstStyle/>
                    <a:p>
                      <a:pPr marL="0" marR="0" algn="l" defTabSz="457200" rtl="0" eaLnBrk="1" fontAlgn="b" latinLnBrk="0" hangingPunct="1">
                        <a:lnSpc>
                          <a:spcPct val="125000"/>
                        </a:lnSpc>
                        <a:spcAft>
                          <a:spcPts val="800"/>
                        </a:spcAft>
                      </a:pPr>
                      <a:r>
                        <a:rPr lang="en-US" sz="1200" b="1" u="none" strike="noStrike" kern="1200" dirty="0">
                          <a:solidFill>
                            <a:srgbClr val="FFFFFF"/>
                          </a:solidFill>
                          <a:effectLst/>
                        </a:rPr>
                        <a:t>State</a:t>
                      </a:r>
                      <a:endParaRPr lang="en-US" sz="1200" b="1" i="0" u="none" strike="noStrike" kern="1200" dirty="0">
                        <a:solidFill>
                          <a:srgbClr val="FFFFFF"/>
                        </a:solidFill>
                        <a:effectLst/>
                        <a:latin typeface="MS Reference Sans Serif" panose="020B0604030504040204" pitchFamily="34" charset="0"/>
                        <a:ea typeface="+mn-ea"/>
                        <a:cs typeface="+mn-cs"/>
                      </a:endParaRPr>
                    </a:p>
                  </a:txBody>
                  <a:tcPr marL="68580" marR="68580" marT="0" marB="0" anchor="ctr">
                    <a:solidFill>
                      <a:srgbClr val="073763"/>
                    </a:solidFill>
                  </a:tcPr>
                </a:tc>
                <a:tc>
                  <a:txBody>
                    <a:bodyPr/>
                    <a:lstStyle/>
                    <a:p>
                      <a:pPr marL="0" marR="0" algn="l" defTabSz="457200" rtl="0" eaLnBrk="1" fontAlgn="b" latinLnBrk="0" hangingPunct="1">
                        <a:lnSpc>
                          <a:spcPct val="125000"/>
                        </a:lnSpc>
                        <a:spcAft>
                          <a:spcPts val="800"/>
                        </a:spcAft>
                      </a:pPr>
                      <a:r>
                        <a:rPr lang="en-US" sz="1200" b="1" u="none" strike="noStrike" kern="1200" dirty="0">
                          <a:solidFill>
                            <a:srgbClr val="FFFFFF"/>
                          </a:solidFill>
                          <a:effectLst/>
                        </a:rPr>
                        <a:t>Utility/Org.</a:t>
                      </a:r>
                      <a:endParaRPr lang="en-US" sz="1200" b="1" i="0" u="none" strike="noStrike" kern="1200" dirty="0">
                        <a:solidFill>
                          <a:srgbClr val="FFFFFF"/>
                        </a:solidFill>
                        <a:effectLst/>
                        <a:latin typeface="MS Reference Sans Serif" panose="020B0604030504040204" pitchFamily="34" charset="0"/>
                        <a:ea typeface="+mn-ea"/>
                        <a:cs typeface="+mn-cs"/>
                      </a:endParaRPr>
                    </a:p>
                  </a:txBody>
                  <a:tcPr marL="68580" marR="68580" marT="0" marB="0" anchor="ctr">
                    <a:solidFill>
                      <a:srgbClr val="073763"/>
                    </a:solidFill>
                  </a:tcPr>
                </a:tc>
                <a:tc>
                  <a:txBody>
                    <a:bodyPr/>
                    <a:lstStyle/>
                    <a:p>
                      <a:pPr marL="0" marR="0" algn="l" defTabSz="457200" rtl="0" eaLnBrk="1" fontAlgn="b" latinLnBrk="0" hangingPunct="1">
                        <a:lnSpc>
                          <a:spcPct val="125000"/>
                        </a:lnSpc>
                        <a:spcAft>
                          <a:spcPts val="800"/>
                        </a:spcAft>
                      </a:pPr>
                      <a:r>
                        <a:rPr lang="en-US" sz="1200" b="1" u="none" strike="noStrike" kern="1200" dirty="0">
                          <a:solidFill>
                            <a:srgbClr val="FFFFFF"/>
                          </a:solidFill>
                          <a:effectLst/>
                        </a:rPr>
                        <a:t>Document</a:t>
                      </a:r>
                      <a:endParaRPr lang="en-US" sz="1200" b="1" i="0" u="none" strike="noStrike" kern="1200" dirty="0">
                        <a:solidFill>
                          <a:srgbClr val="FFFFFF"/>
                        </a:solidFill>
                        <a:effectLst/>
                        <a:latin typeface="MS Reference Sans Serif" panose="020B0604030504040204" pitchFamily="34" charset="0"/>
                        <a:ea typeface="+mn-ea"/>
                        <a:cs typeface="+mn-cs"/>
                      </a:endParaRPr>
                    </a:p>
                  </a:txBody>
                  <a:tcPr marL="68580" marR="68580" marT="0" marB="0" anchor="ctr">
                    <a:solidFill>
                      <a:srgbClr val="073763"/>
                    </a:solidFill>
                  </a:tcPr>
                </a:tc>
                <a:tc>
                  <a:txBody>
                    <a:bodyPr/>
                    <a:lstStyle/>
                    <a:p>
                      <a:pPr marL="0" marR="0" algn="l" defTabSz="457200" rtl="0" eaLnBrk="1" fontAlgn="b" latinLnBrk="0" hangingPunct="1">
                        <a:lnSpc>
                          <a:spcPct val="125000"/>
                        </a:lnSpc>
                        <a:spcAft>
                          <a:spcPts val="800"/>
                        </a:spcAft>
                      </a:pPr>
                      <a:r>
                        <a:rPr lang="en-US" sz="1200" b="1" u="none" strike="noStrike" kern="1200" dirty="0">
                          <a:solidFill>
                            <a:srgbClr val="FFFFFF"/>
                          </a:solidFill>
                          <a:effectLst/>
                        </a:rPr>
                        <a:t>Document Type</a:t>
                      </a:r>
                      <a:endParaRPr lang="en-US" sz="1200" b="1" i="0" u="none" strike="noStrike" kern="1200" dirty="0">
                        <a:solidFill>
                          <a:srgbClr val="FFFFFF"/>
                        </a:solidFill>
                        <a:effectLst/>
                        <a:latin typeface="MS Reference Sans Serif" panose="020B0604030504040204" pitchFamily="34" charset="0"/>
                        <a:ea typeface="+mn-ea"/>
                        <a:cs typeface="+mn-cs"/>
                      </a:endParaRPr>
                    </a:p>
                  </a:txBody>
                  <a:tcPr marL="68580" marR="68580" marT="0" marB="0" anchor="ctr">
                    <a:solidFill>
                      <a:srgbClr val="073763"/>
                    </a:solidFill>
                  </a:tcPr>
                </a:tc>
                <a:tc>
                  <a:txBody>
                    <a:bodyPr/>
                    <a:lstStyle/>
                    <a:p>
                      <a:pPr marL="0" marR="0" algn="l" defTabSz="457200" rtl="0" eaLnBrk="1" fontAlgn="b" latinLnBrk="0" hangingPunct="1">
                        <a:lnSpc>
                          <a:spcPct val="125000"/>
                        </a:lnSpc>
                        <a:spcAft>
                          <a:spcPts val="800"/>
                        </a:spcAft>
                      </a:pPr>
                      <a:r>
                        <a:rPr lang="en-US" sz="1200" b="1" u="none" strike="noStrike" kern="1200" dirty="0">
                          <a:solidFill>
                            <a:srgbClr val="FFFFFF"/>
                          </a:solidFill>
                          <a:effectLst/>
                        </a:rPr>
                        <a:t>Rate Type</a:t>
                      </a:r>
                      <a:endParaRPr lang="en-US" sz="1200" b="1" i="0" u="none" strike="noStrike" kern="1200" dirty="0">
                        <a:solidFill>
                          <a:srgbClr val="FFFFFF"/>
                        </a:solidFill>
                        <a:effectLst/>
                        <a:latin typeface="MS Reference Sans Serif" panose="020B0604030504040204" pitchFamily="34" charset="0"/>
                        <a:ea typeface="+mn-ea"/>
                        <a:cs typeface="+mn-cs"/>
                      </a:endParaRPr>
                    </a:p>
                  </a:txBody>
                  <a:tcPr marL="68580" marR="68580" marT="0" marB="0" anchor="ctr">
                    <a:solidFill>
                      <a:srgbClr val="073763"/>
                    </a:solidFill>
                  </a:tcPr>
                </a:tc>
                <a:tc>
                  <a:txBody>
                    <a:bodyPr/>
                    <a:lstStyle/>
                    <a:p>
                      <a:pPr marL="0" marR="0" algn="l" defTabSz="457200" rtl="0" eaLnBrk="1" fontAlgn="b" latinLnBrk="0" hangingPunct="1">
                        <a:lnSpc>
                          <a:spcPct val="125000"/>
                        </a:lnSpc>
                        <a:spcAft>
                          <a:spcPts val="800"/>
                        </a:spcAft>
                      </a:pPr>
                      <a:r>
                        <a:rPr lang="en-US" sz="1200" b="1" u="none" strike="noStrike" kern="1200" dirty="0">
                          <a:solidFill>
                            <a:srgbClr val="FFFFFF"/>
                          </a:solidFill>
                          <a:effectLst/>
                          <a:latin typeface="+mn-lt"/>
                          <a:ea typeface="+mn-ea"/>
                          <a:cs typeface="+mn-cs"/>
                        </a:rPr>
                        <a:t>Cost Test</a:t>
                      </a:r>
                    </a:p>
                  </a:txBody>
                  <a:tcPr marL="68580" marR="68580" marT="0" marB="0" anchor="ctr">
                    <a:solidFill>
                      <a:srgbClr val="073763"/>
                    </a:solidFill>
                  </a:tcPr>
                </a:tc>
                <a:extLst>
                  <a:ext uri="{0D108BD9-81ED-4DB2-BD59-A6C34878D82A}">
                    <a16:rowId xmlns:a16="http://schemas.microsoft.com/office/drawing/2014/main" val="1927718062"/>
                  </a:ext>
                </a:extLst>
              </a:tr>
              <a:tr h="397034">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DC</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Pepco DC</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Pepco’s Climate Solutions 5‐Year Action Plan: Benefits and Costs</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Business Case</a:t>
                      </a:r>
                    </a:p>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 </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Beneficial Electrification </a:t>
                      </a:r>
                    </a:p>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 Program</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SCT</a:t>
                      </a:r>
                    </a:p>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PACT (UCT)</a:t>
                      </a:r>
                    </a:p>
                  </a:txBody>
                  <a:tcPr marL="68580" marR="68580" marT="0" marB="0"/>
                </a:tc>
                <a:extLst>
                  <a:ext uri="{0D108BD9-81ED-4DB2-BD59-A6C34878D82A}">
                    <a16:rowId xmlns:a16="http://schemas.microsoft.com/office/drawing/2014/main" val="765038443"/>
                  </a:ext>
                </a:extLst>
              </a:tr>
              <a:tr h="408162">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MD</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BGE</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BGE Smart Charge Management Program Proposal</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Business Case</a:t>
                      </a:r>
                    </a:p>
                  </a:txBody>
                  <a:tcPr marL="68580" marR="68580" marT="0" marB="0"/>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0" u="none" strike="noStrike" kern="1200" dirty="0">
                          <a:solidFill>
                            <a:srgbClr val="353537"/>
                          </a:solidFill>
                          <a:effectLst/>
                          <a:latin typeface="+mn-lt"/>
                          <a:ea typeface="+mn-ea"/>
                          <a:cs typeface="+mn-cs"/>
                        </a:rPr>
                        <a:t>Beneficial Electrification </a:t>
                      </a:r>
                    </a:p>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 Program</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JST</a:t>
                      </a:r>
                    </a:p>
                  </a:txBody>
                  <a:tcPr marL="68580" marR="68580" marT="0" marB="0"/>
                </a:tc>
                <a:extLst>
                  <a:ext uri="{0D108BD9-81ED-4DB2-BD59-A6C34878D82A}">
                    <a16:rowId xmlns:a16="http://schemas.microsoft.com/office/drawing/2014/main" val="855516929"/>
                  </a:ext>
                </a:extLst>
              </a:tr>
              <a:tr h="550544">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Multi-State</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Multi-Utility</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Advanced Metering Infrastructure: Utility Trends and Cost-Benefit Analyses in the NEEP Region</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Report</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Whole Premise TVR </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TRC</a:t>
                      </a:r>
                    </a:p>
                  </a:txBody>
                  <a:tcPr marL="68580" marR="68580" marT="0" marB="0"/>
                </a:tc>
                <a:extLst>
                  <a:ext uri="{0D108BD9-81ED-4DB2-BD59-A6C34878D82A}">
                    <a16:rowId xmlns:a16="http://schemas.microsoft.com/office/drawing/2014/main" val="1575686804"/>
                  </a:ext>
                </a:extLst>
              </a:tr>
              <a:tr h="684669">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N/A</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LBNL</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rPr>
                        <a:t>American Recovery and Reinvestment Act of 2009: Final Report on Customer Acceptance, Retention, and Response to Time-Based Rates from Consumer Behavior Studies</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Report</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Whole Premise TVR </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TRC</a:t>
                      </a:r>
                    </a:p>
                  </a:txBody>
                  <a:tcPr marL="68580" marR="68580" marT="0" marB="0"/>
                </a:tc>
                <a:extLst>
                  <a:ext uri="{0D108BD9-81ED-4DB2-BD59-A6C34878D82A}">
                    <a16:rowId xmlns:a16="http://schemas.microsoft.com/office/drawing/2014/main" val="3305449616"/>
                  </a:ext>
                </a:extLst>
              </a:tr>
              <a:tr h="373326">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NY</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ConEd</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err="1">
                          <a:solidFill>
                            <a:srgbClr val="353537"/>
                          </a:solidFill>
                          <a:effectLst/>
                        </a:rPr>
                        <a:t>ConEd</a:t>
                      </a:r>
                      <a:r>
                        <a:rPr lang="en-US" sz="1200" b="0" u="none" strike="noStrike" kern="1200" dirty="0">
                          <a:solidFill>
                            <a:srgbClr val="353537"/>
                          </a:solidFill>
                          <a:effectLst/>
                        </a:rPr>
                        <a:t> Advanced Metering Infrastructure Business Plan</a:t>
                      </a:r>
                      <a:endParaRPr lang="en-US" sz="1200" b="0" i="0" u="none" strike="noStrike" kern="1200" dirty="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Business Case</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Whole Premise TVR </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TRC</a:t>
                      </a:r>
                    </a:p>
                  </a:txBody>
                  <a:tcPr marL="68580" marR="68580" marT="0" marB="0"/>
                </a:tc>
                <a:extLst>
                  <a:ext uri="{0D108BD9-81ED-4DB2-BD59-A6C34878D82A}">
                    <a16:rowId xmlns:a16="http://schemas.microsoft.com/office/drawing/2014/main" val="3950111565"/>
                  </a:ext>
                </a:extLst>
              </a:tr>
              <a:tr h="439474">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NY</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NYSERDA</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Benefit-Cost Analysis of Electric Vehicle Deployment in New York State</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Report</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Whole Premise TVR + Program</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RIM</a:t>
                      </a:r>
                      <a:br>
                        <a:rPr lang="en-US" sz="1200" b="0" u="none" strike="noStrike" kern="1200" dirty="0">
                          <a:solidFill>
                            <a:srgbClr val="353537"/>
                          </a:solidFill>
                          <a:effectLst/>
                          <a:latin typeface="+mn-lt"/>
                          <a:ea typeface="+mn-ea"/>
                          <a:cs typeface="+mn-cs"/>
                        </a:rPr>
                      </a:br>
                      <a:r>
                        <a:rPr lang="en-US" sz="1200" b="0" u="none" strike="noStrike" kern="1200" dirty="0">
                          <a:solidFill>
                            <a:srgbClr val="353537"/>
                          </a:solidFill>
                          <a:effectLst/>
                          <a:latin typeface="+mn-lt"/>
                          <a:ea typeface="+mn-ea"/>
                          <a:cs typeface="+mn-cs"/>
                        </a:rPr>
                        <a:t>PCT</a:t>
                      </a:r>
                      <a:br>
                        <a:rPr lang="en-US" sz="1200" b="0" u="none" strike="noStrike" kern="1200" dirty="0">
                          <a:solidFill>
                            <a:srgbClr val="353537"/>
                          </a:solidFill>
                          <a:effectLst/>
                          <a:latin typeface="+mn-lt"/>
                          <a:ea typeface="+mn-ea"/>
                          <a:cs typeface="+mn-cs"/>
                        </a:rPr>
                      </a:br>
                      <a:r>
                        <a:rPr lang="en-US" sz="1200" b="0" u="none" strike="noStrike" kern="1200" dirty="0">
                          <a:solidFill>
                            <a:srgbClr val="353537"/>
                          </a:solidFill>
                          <a:effectLst/>
                          <a:latin typeface="+mn-lt"/>
                          <a:ea typeface="+mn-ea"/>
                          <a:cs typeface="+mn-cs"/>
                        </a:rPr>
                        <a:t>SCT</a:t>
                      </a:r>
                    </a:p>
                  </a:txBody>
                  <a:tcPr marL="68580" marR="68580" marT="0" marB="0"/>
                </a:tc>
                <a:extLst>
                  <a:ext uri="{0D108BD9-81ED-4DB2-BD59-A6C34878D82A}">
                    <a16:rowId xmlns:a16="http://schemas.microsoft.com/office/drawing/2014/main" val="1591992468"/>
                  </a:ext>
                </a:extLst>
              </a:tr>
              <a:tr h="373439">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OK</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OG&amp;E</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SmartHours Program</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Order</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Whole Premise TVR </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TRC</a:t>
                      </a:r>
                      <a:br>
                        <a:rPr lang="en-US" sz="1200" b="0" u="none" strike="noStrike" kern="1200" dirty="0">
                          <a:solidFill>
                            <a:srgbClr val="353537"/>
                          </a:solidFill>
                          <a:effectLst/>
                          <a:latin typeface="+mn-lt"/>
                          <a:ea typeface="+mn-ea"/>
                          <a:cs typeface="+mn-cs"/>
                        </a:rPr>
                      </a:br>
                      <a:r>
                        <a:rPr lang="en-US" sz="1200" b="0" u="none" strike="noStrike" kern="1200" dirty="0">
                          <a:solidFill>
                            <a:srgbClr val="353537"/>
                          </a:solidFill>
                          <a:effectLst/>
                          <a:latin typeface="+mn-lt"/>
                          <a:ea typeface="+mn-ea"/>
                          <a:cs typeface="+mn-cs"/>
                        </a:rPr>
                        <a:t>PACT (UCT)</a:t>
                      </a:r>
                    </a:p>
                  </a:txBody>
                  <a:tcPr marL="68580" marR="68580" marT="0" marB="0"/>
                </a:tc>
                <a:extLst>
                  <a:ext uri="{0D108BD9-81ED-4DB2-BD59-A6C34878D82A}">
                    <a16:rowId xmlns:a16="http://schemas.microsoft.com/office/drawing/2014/main" val="3788901626"/>
                  </a:ext>
                </a:extLst>
              </a:tr>
              <a:tr h="373326">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RI</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RI Energy</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rPr>
                        <a:t>Advanced Metering Functionality Business Case and Attachments</a:t>
                      </a:r>
                      <a:endParaRPr lang="en-US" sz="1200" b="0" i="0" u="none" strike="noStrike" kern="1200">
                        <a:solidFill>
                          <a:srgbClr val="353537"/>
                        </a:solidFill>
                        <a:effectLst/>
                        <a:latin typeface="MS Reference Sans Serif" panose="020B0604030504040204" pitchFamily="34" charset="0"/>
                        <a:ea typeface="+mn-ea"/>
                        <a:cs typeface="+mn-cs"/>
                      </a:endParaRP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a:solidFill>
                            <a:srgbClr val="353537"/>
                          </a:solidFill>
                          <a:effectLst/>
                          <a:latin typeface="+mn-lt"/>
                          <a:ea typeface="+mn-ea"/>
                          <a:cs typeface="+mn-cs"/>
                        </a:rPr>
                        <a:t>Business Case</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Beneficial Electrification </a:t>
                      </a:r>
                    </a:p>
                  </a:txBody>
                  <a:tcPr marL="68580" marR="68580" marT="0" marB="0"/>
                </a:tc>
                <a:tc>
                  <a:txBody>
                    <a:bodyPr/>
                    <a:lstStyle/>
                    <a:p>
                      <a:pPr marL="0" marR="0" algn="l" defTabSz="457200" rtl="0" eaLnBrk="1" fontAlgn="b" latinLnBrk="0" hangingPunct="1">
                        <a:lnSpc>
                          <a:spcPct val="100000"/>
                        </a:lnSpc>
                        <a:spcAft>
                          <a:spcPts val="0"/>
                        </a:spcAft>
                      </a:pPr>
                      <a:r>
                        <a:rPr lang="en-US" sz="1200" b="0" u="none" strike="noStrike" kern="1200" dirty="0">
                          <a:solidFill>
                            <a:srgbClr val="353537"/>
                          </a:solidFill>
                          <a:effectLst/>
                          <a:latin typeface="+mn-lt"/>
                          <a:ea typeface="+mn-ea"/>
                          <a:cs typeface="+mn-cs"/>
                        </a:rPr>
                        <a:t>JST</a:t>
                      </a:r>
                    </a:p>
                  </a:txBody>
                  <a:tcPr marL="68580" marR="68580" marT="0" marB="0"/>
                </a:tc>
                <a:extLst>
                  <a:ext uri="{0D108BD9-81ED-4DB2-BD59-A6C34878D82A}">
                    <a16:rowId xmlns:a16="http://schemas.microsoft.com/office/drawing/2014/main" val="4156870607"/>
                  </a:ext>
                </a:extLst>
              </a:tr>
            </a:tbl>
          </a:graphicData>
        </a:graphic>
      </p:graphicFrame>
    </p:spTree>
    <p:extLst>
      <p:ext uri="{BB962C8B-B14F-4D97-AF65-F5344CB8AC3E}">
        <p14:creationId xmlns:p14="http://schemas.microsoft.com/office/powerpoint/2010/main" val="885963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4CF4A1E-3F47-9649-9C9C-70C6A2E4CE0D}"/>
              </a:ext>
            </a:extLst>
          </p:cNvPr>
          <p:cNvSpPr>
            <a:spLocks noGrp="1"/>
          </p:cNvSpPr>
          <p:nvPr>
            <p:ph type="sldNum" sz="quarter" idx="12"/>
          </p:nvPr>
        </p:nvSpPr>
        <p:spPr/>
        <p:txBody>
          <a:bodyPr/>
          <a:lstStyle/>
          <a:p>
            <a:fld id="{9BB3C151-F185-E047-AF09-2304AEED9922}" type="slidenum">
              <a:rPr lang="en-US" smtClean="0"/>
              <a:t>33</a:t>
            </a:fld>
            <a:endParaRPr lang="en-US"/>
          </a:p>
        </p:txBody>
      </p:sp>
      <p:sp>
        <p:nvSpPr>
          <p:cNvPr id="2" name="Title 1"/>
          <p:cNvSpPr>
            <a:spLocks noGrp="1"/>
          </p:cNvSpPr>
          <p:nvPr>
            <p:ph type="title" idx="4294967295"/>
          </p:nvPr>
        </p:nvSpPr>
        <p:spPr>
          <a:xfrm>
            <a:off x="1524000" y="2193807"/>
            <a:ext cx="8915400" cy="3262432"/>
          </a:xfrm>
        </p:spPr>
        <p:txBody>
          <a:bodyPr/>
          <a:lstStyle/>
          <a:p>
            <a:pPr algn="l"/>
            <a:r>
              <a:rPr lang="en-US" sz="1800" dirty="0"/>
              <a:t>Disclaimer </a:t>
            </a:r>
            <a:br>
              <a:rPr lang="en-US" sz="1800" dirty="0"/>
            </a:br>
            <a:r>
              <a:rPr lang="en-US" sz="1100" b="0" dirty="0"/>
              <a:t>This document was prepared as an account of work sponsored by the United States Government. While this document is believed to contain correct information, neither the United States Government nor any agency thereof, nor The Regents of the University of California, nor any of their employees, makes any warranty, express or implied, or assumes any legal responsibility for the accuracy, completeness, or usefulness of any information, apparatus, product, or process disclosed, or represents that its use would not infringe privately owned rights. Reference herein to any specific commercial product, process, or service by its trade name, trademark, manufacturer, or otherwise, does not necessarily constitute or imply its endorsement, recommendation, or favoring by the United States Government or any agency thereof, or The Regents of the University of California. The views and opinions of authors expressed herein do not necessarily state or reflect those of the United States Government or any agency thereof, or The Regents of the University of California. </a:t>
            </a:r>
            <a:br>
              <a:rPr lang="en-US" sz="1100" b="0" dirty="0"/>
            </a:br>
            <a:br>
              <a:rPr lang="en-US" sz="1100" b="0" dirty="0"/>
            </a:br>
            <a:r>
              <a:rPr lang="en-US" sz="1100" b="0" dirty="0"/>
              <a:t>Ernest Orlando Lawrence Berkeley National Laboratory is an equal opportunity employer. </a:t>
            </a:r>
            <a:br>
              <a:rPr lang="en-US" sz="1800" dirty="0"/>
            </a:br>
            <a:br>
              <a:rPr lang="en-US" sz="1800" dirty="0"/>
            </a:br>
            <a:r>
              <a:rPr lang="en-US" sz="1800" dirty="0"/>
              <a:t>Copyright Notice</a:t>
            </a:r>
            <a:br>
              <a:rPr lang="en-US" sz="1800" dirty="0"/>
            </a:br>
            <a:r>
              <a:rPr lang="en-US" sz="1100" b="0" dirty="0"/>
              <a:t>This manuscript has been authored by an author at Lawrence Berkeley National Laboratory under Contract No. DE-AC02-05CH11231 with the U.S. Department of Energy. The U.S. Government retains, and the publisher, by accepting the article for publication, acknowledges, that the U.S. Government retains a non-exclusive, paid-up, irrevocable, worldwide license to publish or reproduce the published form of this manuscript, or allow others to do so, for U.S. Government purposes</a:t>
            </a:r>
          </a:p>
        </p:txBody>
      </p:sp>
    </p:spTree>
    <p:extLst>
      <p:ext uri="{BB962C8B-B14F-4D97-AF65-F5344CB8AC3E}">
        <p14:creationId xmlns:p14="http://schemas.microsoft.com/office/powerpoint/2010/main" val="1171536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01309-4D52-452F-9659-4088BA8A7A55}"/>
              </a:ext>
            </a:extLst>
          </p:cNvPr>
          <p:cNvSpPr>
            <a:spLocks noGrp="1"/>
          </p:cNvSpPr>
          <p:nvPr>
            <p:ph type="title"/>
          </p:nvPr>
        </p:nvSpPr>
        <p:spPr>
          <a:xfrm>
            <a:off x="609600" y="648237"/>
            <a:ext cx="10972800" cy="461665"/>
          </a:xfrm>
        </p:spPr>
        <p:txBody>
          <a:bodyPr/>
          <a:lstStyle/>
          <a:p>
            <a:r>
              <a:rPr lang="en-US" dirty="0">
                <a:cs typeface="Calibri Light"/>
              </a:rPr>
              <a:t>Background and Objective</a:t>
            </a:r>
            <a:endParaRPr lang="en-US" dirty="0"/>
          </a:p>
        </p:txBody>
      </p:sp>
      <p:sp>
        <p:nvSpPr>
          <p:cNvPr id="3" name="Content Placeholder 2">
            <a:extLst>
              <a:ext uri="{FF2B5EF4-FFF2-40B4-BE49-F238E27FC236}">
                <a16:creationId xmlns:a16="http://schemas.microsoft.com/office/drawing/2014/main" id="{5F3BF342-BF32-B49C-4D9D-97BB3F075DF9}"/>
              </a:ext>
            </a:extLst>
          </p:cNvPr>
          <p:cNvSpPr>
            <a:spLocks noGrp="1"/>
          </p:cNvSpPr>
          <p:nvPr>
            <p:ph sz="quarter" idx="10"/>
          </p:nvPr>
        </p:nvSpPr>
        <p:spPr>
          <a:xfrm>
            <a:off x="609600" y="1447800"/>
            <a:ext cx="7239000" cy="4724400"/>
          </a:xfrm>
        </p:spPr>
        <p:txBody>
          <a:bodyPr lIns="91440" tIns="45720" rIns="91440" bIns="45720" anchor="t">
            <a:normAutofit/>
          </a:bodyPr>
          <a:lstStyle/>
          <a:p>
            <a:pPr>
              <a:spcAft>
                <a:spcPts val="600"/>
              </a:spcAft>
            </a:pPr>
            <a:r>
              <a:rPr lang="en-US" sz="2000" dirty="0"/>
              <a:t>Berkeley Lab is developing a guide for conducting BCA specifically for managed EV charging programs and rates, under the U.S. Department of Energy’s </a:t>
            </a:r>
            <a:r>
              <a:rPr lang="en-US" sz="2000" dirty="0">
                <a:hlinkClick r:id="rId3"/>
              </a:rPr>
              <a:t>EVGrid Assist</a:t>
            </a:r>
            <a:r>
              <a:rPr lang="en-US" sz="2000" dirty="0"/>
              <a:t> initiative.</a:t>
            </a:r>
          </a:p>
          <a:p>
            <a:pPr>
              <a:spcAft>
                <a:spcPts val="600"/>
              </a:spcAft>
            </a:pPr>
            <a:r>
              <a:rPr lang="en-US" sz="2000" dirty="0"/>
              <a:t>The guide will serve as a technical resource for utilities, regulators, and stakeholders:</a:t>
            </a:r>
          </a:p>
          <a:p>
            <a:pPr lvl="1">
              <a:spcAft>
                <a:spcPts val="600"/>
              </a:spcAft>
            </a:pPr>
            <a:r>
              <a:rPr lang="en-US" sz="1800" dirty="0"/>
              <a:t>Provide a typology of benefits and costs</a:t>
            </a:r>
          </a:p>
          <a:p>
            <a:pPr lvl="1">
              <a:spcAft>
                <a:spcPts val="600"/>
              </a:spcAft>
            </a:pPr>
            <a:r>
              <a:rPr lang="en-US" sz="1800" dirty="0"/>
              <a:t>Review approaches to BCA for managed charging to date</a:t>
            </a:r>
          </a:p>
          <a:p>
            <a:pPr lvl="1">
              <a:spcAft>
                <a:spcPts val="600"/>
              </a:spcAft>
            </a:pPr>
            <a:r>
              <a:rPr lang="en-US" sz="1800" dirty="0"/>
              <a:t>Identify emerging best practices</a:t>
            </a:r>
          </a:p>
          <a:p>
            <a:pPr lvl="1">
              <a:spcAft>
                <a:spcPts val="600"/>
              </a:spcAft>
            </a:pPr>
            <a:r>
              <a:rPr lang="en-US" sz="1800" dirty="0"/>
              <a:t>Describe gaps in data, methods, and processes and provide recommendations for addressing them</a:t>
            </a:r>
            <a:endParaRPr lang="en-US" sz="2000" dirty="0"/>
          </a:p>
        </p:txBody>
      </p:sp>
      <p:sp>
        <p:nvSpPr>
          <p:cNvPr id="6" name="Slide Number Placeholder 5">
            <a:extLst>
              <a:ext uri="{FF2B5EF4-FFF2-40B4-BE49-F238E27FC236}">
                <a16:creationId xmlns:a16="http://schemas.microsoft.com/office/drawing/2014/main" id="{22001A2A-D469-42CE-88D5-8D7E8C63EC29}"/>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4</a:t>
            </a:fld>
            <a:endParaRPr lang="en-US"/>
          </a:p>
        </p:txBody>
      </p:sp>
      <p:pic>
        <p:nvPicPr>
          <p:cNvPr id="5" name="Picture 4">
            <a:extLst>
              <a:ext uri="{FF2B5EF4-FFF2-40B4-BE49-F238E27FC236}">
                <a16:creationId xmlns:a16="http://schemas.microsoft.com/office/drawing/2014/main" id="{4C7A504D-18B3-410C-A4FE-F6137B33F705}"/>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639787" y="2125980"/>
            <a:ext cx="3057335" cy="2033995"/>
          </a:xfrm>
          <a:prstGeom prst="rect">
            <a:avLst/>
          </a:prstGeom>
        </p:spPr>
      </p:pic>
    </p:spTree>
    <p:extLst>
      <p:ext uri="{BB962C8B-B14F-4D97-AF65-F5344CB8AC3E}">
        <p14:creationId xmlns:p14="http://schemas.microsoft.com/office/powerpoint/2010/main" val="3687706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01309-4D52-452F-9659-4088BA8A7A55}"/>
              </a:ext>
            </a:extLst>
          </p:cNvPr>
          <p:cNvSpPr>
            <a:spLocks noGrp="1"/>
          </p:cNvSpPr>
          <p:nvPr>
            <p:ph type="title"/>
          </p:nvPr>
        </p:nvSpPr>
        <p:spPr>
          <a:xfrm>
            <a:off x="609600" y="648237"/>
            <a:ext cx="10972800" cy="461665"/>
          </a:xfrm>
        </p:spPr>
        <p:txBody>
          <a:bodyPr/>
          <a:lstStyle/>
          <a:p>
            <a:r>
              <a:rPr lang="en-US" dirty="0">
                <a:cs typeface="Calibri Light"/>
              </a:rPr>
              <a:t>Types of Programs and Rates</a:t>
            </a:r>
            <a:endParaRPr lang="en-US" dirty="0"/>
          </a:p>
        </p:txBody>
      </p:sp>
      <p:sp>
        <p:nvSpPr>
          <p:cNvPr id="6" name="Slide Number Placeholder 5">
            <a:extLst>
              <a:ext uri="{FF2B5EF4-FFF2-40B4-BE49-F238E27FC236}">
                <a16:creationId xmlns:a16="http://schemas.microsoft.com/office/drawing/2014/main" id="{22001A2A-D469-42CE-88D5-8D7E8C63EC29}"/>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5</a:t>
            </a:fld>
            <a:endParaRPr lang="en-US"/>
          </a:p>
        </p:txBody>
      </p:sp>
      <p:graphicFrame>
        <p:nvGraphicFramePr>
          <p:cNvPr id="8" name="Table 8">
            <a:extLst>
              <a:ext uri="{FF2B5EF4-FFF2-40B4-BE49-F238E27FC236}">
                <a16:creationId xmlns:a16="http://schemas.microsoft.com/office/drawing/2014/main" id="{4124F40A-13BE-45DD-9F11-82F70D6B946F}"/>
              </a:ext>
            </a:extLst>
          </p:cNvPr>
          <p:cNvGraphicFramePr>
            <a:graphicFrameLocks noGrp="1"/>
          </p:cNvGraphicFramePr>
          <p:nvPr>
            <p:ph sz="quarter" idx="10"/>
            <p:extLst>
              <p:ext uri="{D42A27DB-BD31-4B8C-83A1-F6EECF244321}">
                <p14:modId xmlns:p14="http://schemas.microsoft.com/office/powerpoint/2010/main" val="2918781306"/>
              </p:ext>
            </p:extLst>
          </p:nvPr>
        </p:nvGraphicFramePr>
        <p:xfrm>
          <a:off x="660400" y="1409700"/>
          <a:ext cx="10159999" cy="4686301"/>
        </p:xfrm>
        <a:graphic>
          <a:graphicData uri="http://schemas.openxmlformats.org/drawingml/2006/table">
            <a:tbl>
              <a:tblPr firstRow="1" bandRow="1">
                <a:tableStyleId>{5C22544A-7EE6-4342-B048-85BDC9FD1C3A}</a:tableStyleId>
              </a:tblPr>
              <a:tblGrid>
                <a:gridCol w="1930400">
                  <a:extLst>
                    <a:ext uri="{9D8B030D-6E8A-4147-A177-3AD203B41FA5}">
                      <a16:colId xmlns:a16="http://schemas.microsoft.com/office/drawing/2014/main" val="359533003"/>
                    </a:ext>
                  </a:extLst>
                </a:gridCol>
                <a:gridCol w="2508434">
                  <a:extLst>
                    <a:ext uri="{9D8B030D-6E8A-4147-A177-3AD203B41FA5}">
                      <a16:colId xmlns:a16="http://schemas.microsoft.com/office/drawing/2014/main" val="1923531842"/>
                    </a:ext>
                  </a:extLst>
                </a:gridCol>
                <a:gridCol w="5721165">
                  <a:extLst>
                    <a:ext uri="{9D8B030D-6E8A-4147-A177-3AD203B41FA5}">
                      <a16:colId xmlns:a16="http://schemas.microsoft.com/office/drawing/2014/main" val="2569447202"/>
                    </a:ext>
                  </a:extLst>
                </a:gridCol>
              </a:tblGrid>
              <a:tr h="481572">
                <a:tc gridSpan="2">
                  <a:txBody>
                    <a:bodyPr/>
                    <a:lstStyle/>
                    <a:p>
                      <a:pPr marL="0" marR="0" lvl="0" indent="0" algn="ctr" defTabSz="914400" rtl="0" eaLnBrk="1" fontAlgn="auto" latinLnBrk="0" hangingPunct="1">
                        <a:lnSpc>
                          <a:spcPct val="100000"/>
                        </a:lnSpc>
                        <a:spcBef>
                          <a:spcPts val="200"/>
                        </a:spcBef>
                        <a:spcAft>
                          <a:spcPts val="200"/>
                        </a:spcAft>
                        <a:buClrTx/>
                        <a:buSzTx/>
                        <a:buFontTx/>
                        <a:buNone/>
                        <a:tabLst/>
                        <a:defRPr/>
                      </a:pPr>
                      <a:r>
                        <a:rPr lang="en-US" sz="1400" dirty="0">
                          <a:effectLst/>
                        </a:rPr>
                        <a:t>Type of Charge Management</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2"/>
                      </a:solidFill>
                      <a:prstDash val="solid"/>
                      <a:round/>
                      <a:headEnd type="none" w="med" len="med"/>
                      <a:tailEnd type="none" w="med" len="med"/>
                    </a:lnB>
                    <a:solidFill>
                      <a:srgbClr val="073763"/>
                    </a:solidFill>
                  </a:tcPr>
                </a:tc>
                <a:tc hMerge="1">
                  <a:txBody>
                    <a:bodyPr/>
                    <a:lstStyle/>
                    <a:p>
                      <a:pPr marL="0" marR="0" algn="ctr">
                        <a:spcBef>
                          <a:spcPts val="200"/>
                        </a:spcBef>
                        <a:spcAft>
                          <a:spcPts val="200"/>
                        </a:spcAft>
                      </a:pPr>
                      <a:r>
                        <a:rPr lang="en-US" sz="1400" dirty="0">
                          <a:effectLst/>
                        </a:rPr>
                        <a:t>Program Type</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200"/>
                        </a:spcBef>
                        <a:spcAft>
                          <a:spcPts val="200"/>
                        </a:spcAft>
                      </a:pPr>
                      <a:r>
                        <a:rPr lang="en-US" sz="1400" dirty="0">
                          <a:effectLst/>
                        </a:rPr>
                        <a:t>Definition</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B w="12700" cap="flat" cmpd="sng" algn="ctr">
                      <a:solidFill>
                        <a:schemeClr val="tx2"/>
                      </a:solidFill>
                      <a:prstDash val="solid"/>
                      <a:round/>
                      <a:headEnd type="none" w="med" len="med"/>
                      <a:tailEnd type="none" w="med" len="med"/>
                    </a:lnB>
                    <a:solidFill>
                      <a:srgbClr val="073763"/>
                    </a:solidFill>
                  </a:tcPr>
                </a:tc>
                <a:extLst>
                  <a:ext uri="{0D108BD9-81ED-4DB2-BD59-A6C34878D82A}">
                    <a16:rowId xmlns:a16="http://schemas.microsoft.com/office/drawing/2014/main" val="1197655994"/>
                  </a:ext>
                </a:extLst>
              </a:tr>
              <a:tr h="385257">
                <a:tc rowSpan="3">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“Active” program: direct load control</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Event-based </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Controls load during a limited number of events in a given time period.</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098290247"/>
                  </a:ext>
                </a:extLst>
              </a:tr>
              <a:tr h="1165442">
                <a:tc vMerge="1">
                  <a:txBody>
                    <a:bodyPr/>
                    <a:lstStyle/>
                    <a:p>
                      <a:pPr marL="0" marR="0" algn="ctr" defTabSz="457200" rtl="0" eaLnBrk="1" latinLnBrk="0" hangingPunct="1">
                        <a:spcBef>
                          <a:spcPts val="200"/>
                        </a:spcBef>
                        <a:spcAft>
                          <a:spcPts val="200"/>
                        </a:spcAft>
                      </a:pPr>
                      <a:endParaRPr lang="en-US" sz="1400" kern="1200" dirty="0">
                        <a:solidFill>
                          <a:schemeClr val="dk1"/>
                        </a:solidFill>
                        <a:latin typeface="+mn-lt"/>
                        <a:ea typeface="+mn-ea"/>
                        <a:cs typeface="+mn-cs"/>
                      </a:endParaRPr>
                    </a:p>
                  </a:txBody>
                  <a:tcPr marL="68580" marR="68580" marT="0" marB="0" anchor="ct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Continuous</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Also known as dynamic managed charging, considers real-time or near real-time grid conditions to continuously adjust the EV load to maximize value or minimize costs.</a:t>
                      </a:r>
                    </a:p>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Can include conditions at both the bulk level and at the distribution circuit level.</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409354810"/>
                  </a:ext>
                </a:extLst>
              </a:tr>
              <a:tr h="476772">
                <a:tc vMerge="1">
                  <a:txBody>
                    <a:bodyPr/>
                    <a:lstStyle/>
                    <a:p>
                      <a:pPr marL="0" marR="0" algn="ctr" defTabSz="457200" rtl="0" eaLnBrk="1" latinLnBrk="0" hangingPunct="1">
                        <a:spcBef>
                          <a:spcPts val="200"/>
                        </a:spcBef>
                        <a:spcAft>
                          <a:spcPts val="200"/>
                        </a:spcAft>
                      </a:pPr>
                      <a:endParaRPr lang="en-US" sz="1400" kern="1200" dirty="0">
                        <a:solidFill>
                          <a:schemeClr val="dk1"/>
                        </a:solidFill>
                        <a:latin typeface="+mn-lt"/>
                        <a:ea typeface="+mn-ea"/>
                        <a:cs typeface="+mn-cs"/>
                      </a:endParaRPr>
                    </a:p>
                  </a:txBody>
                  <a:tcPr marL="68580" marR="68580" marT="0" marB="0" anchor="ct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Bidirectional charging</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Involves discharging an EV battery to a load, a building, another vehicle, or to the grid.</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705704518"/>
                  </a:ext>
                </a:extLst>
              </a:tr>
              <a:tr h="444987">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“Passive” program:</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no direct load control</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Off-peak incentive</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Includes behavioral demand response and incentive programs to encourage off-peak charging.</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4203705843"/>
                  </a:ext>
                </a:extLst>
              </a:tr>
              <a:tr h="444987">
                <a:tc rowSpan="3">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Time-varying rate (TVR)</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Whole-premise TVR</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Standard opt-in or opt-out TVR, not specific to customers with EVs.</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135011907"/>
                  </a:ext>
                </a:extLst>
              </a:tr>
              <a:tr h="889973">
                <a:tc vMerge="1">
                  <a:txBody>
                    <a:bodyPr/>
                    <a:lstStyle/>
                    <a:p>
                      <a:pPr marL="0" marR="0" algn="ctr" defTabSz="457200" rtl="0" eaLnBrk="1" latinLnBrk="0" hangingPunct="1">
                        <a:spcBef>
                          <a:spcPts val="200"/>
                        </a:spcBef>
                        <a:spcAft>
                          <a:spcPts val="200"/>
                        </a:spcAft>
                      </a:pPr>
                      <a:endParaRPr lang="en-US" sz="1400" kern="1200" dirty="0">
                        <a:solidFill>
                          <a:schemeClr val="dk1"/>
                        </a:solidFill>
                        <a:latin typeface="+mn-lt"/>
                        <a:ea typeface="+mn-ea"/>
                        <a:cs typeface="+mn-cs"/>
                      </a:endParaRPr>
                    </a:p>
                  </a:txBody>
                  <a:tcPr marL="68580" marR="68580" marT="0" marB="0" anchor="ct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Beneficial electrification rate</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Whole-premise TVR with larger price differentiation between on-peak and off-peak periods than standard TVR. Designed for customers electrifying end uses such as transportation (EVs), heat pumps, and water heaters.</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69211619"/>
                  </a:ext>
                </a:extLst>
              </a:tr>
              <a:tr h="397311">
                <a:tc vMerge="1">
                  <a:txBody>
                    <a:bodyPr/>
                    <a:lstStyle/>
                    <a:p>
                      <a:pPr marL="0" marR="0" algn="ctr" defTabSz="457200" rtl="0" eaLnBrk="1" latinLnBrk="0" hangingPunct="1">
                        <a:spcBef>
                          <a:spcPts val="200"/>
                        </a:spcBef>
                        <a:spcAft>
                          <a:spcPts val="200"/>
                        </a:spcAft>
                      </a:pPr>
                      <a:endParaRPr lang="en-US" sz="1400" kern="1200" dirty="0">
                        <a:solidFill>
                          <a:schemeClr val="dk1"/>
                        </a:solidFill>
                        <a:latin typeface="+mn-lt"/>
                        <a:ea typeface="+mn-ea"/>
                        <a:cs typeface="+mn-cs"/>
                      </a:endParaRPr>
                    </a:p>
                  </a:txBody>
                  <a:tcPr marL="68580" marR="68580" marT="0" marB="0" anchor="ctr"/>
                </a:tc>
                <a:tc>
                  <a:txBody>
                    <a:bodyPr/>
                    <a:lstStyle/>
                    <a:p>
                      <a:pPr marL="0" marR="0" algn="ctr" defTabSz="457200" rtl="0" eaLnBrk="1" latinLnBrk="0" hangingPunct="1">
                        <a:spcBef>
                          <a:spcPts val="200"/>
                        </a:spcBef>
                        <a:spcAft>
                          <a:spcPts val="200"/>
                        </a:spcAft>
                      </a:pPr>
                      <a:r>
                        <a:rPr lang="en-US" sz="1400" kern="1200" dirty="0">
                          <a:solidFill>
                            <a:schemeClr val="dk1"/>
                          </a:solidFill>
                          <a:latin typeface="+mn-lt"/>
                          <a:ea typeface="+mn-ea"/>
                          <a:cs typeface="+mn-cs"/>
                        </a:rPr>
                        <a:t>EV-only rate</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l" defTabSz="457200" rtl="0" eaLnBrk="1" latinLnBrk="0" hangingPunct="1">
                        <a:spcBef>
                          <a:spcPts val="200"/>
                        </a:spcBef>
                        <a:spcAft>
                          <a:spcPts val="200"/>
                        </a:spcAft>
                      </a:pPr>
                      <a:r>
                        <a:rPr lang="en-US" sz="1400" kern="1200" dirty="0">
                          <a:solidFill>
                            <a:schemeClr val="dk1"/>
                          </a:solidFill>
                          <a:latin typeface="+mn-lt"/>
                          <a:ea typeface="+mn-ea"/>
                          <a:cs typeface="+mn-cs"/>
                        </a:rPr>
                        <a:t>TVR for EV charging load only.</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946276115"/>
                  </a:ext>
                </a:extLst>
              </a:tr>
            </a:tbl>
          </a:graphicData>
        </a:graphic>
      </p:graphicFrame>
    </p:spTree>
    <p:extLst>
      <p:ext uri="{BB962C8B-B14F-4D97-AF65-F5344CB8AC3E}">
        <p14:creationId xmlns:p14="http://schemas.microsoft.com/office/powerpoint/2010/main" val="1420505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4DF7A3-C713-CC34-999D-39C325F8480F}"/>
              </a:ext>
            </a:extLst>
          </p:cNvPr>
          <p:cNvSpPr>
            <a:spLocks noGrp="1"/>
          </p:cNvSpPr>
          <p:nvPr>
            <p:ph type="title"/>
          </p:nvPr>
        </p:nvSpPr>
        <p:spPr/>
        <p:txBody>
          <a:bodyPr/>
          <a:lstStyle/>
          <a:p>
            <a:r>
              <a:rPr lang="en-US" dirty="0"/>
              <a:t>Metering and Control Configurations</a:t>
            </a:r>
          </a:p>
        </p:txBody>
      </p:sp>
      <p:pic>
        <p:nvPicPr>
          <p:cNvPr id="7" name="Content Placeholder 6">
            <a:extLst>
              <a:ext uri="{FF2B5EF4-FFF2-40B4-BE49-F238E27FC236}">
                <a16:creationId xmlns:a16="http://schemas.microsoft.com/office/drawing/2014/main" id="{8E085DF7-1DFB-C8B5-8396-8D571E539DD2}"/>
              </a:ext>
            </a:extLst>
          </p:cNvPr>
          <p:cNvPicPr>
            <a:picLocks noGrp="1" noChangeAspect="1"/>
          </p:cNvPicPr>
          <p:nvPr>
            <p:ph sz="quarter" idx="10"/>
          </p:nvPr>
        </p:nvPicPr>
        <p:blipFill rotWithShape="1">
          <a:blip r:embed="rId3"/>
          <a:srcRect l="36419" t="3431" r="31883" b="68398"/>
          <a:stretch/>
        </p:blipFill>
        <p:spPr>
          <a:xfrm>
            <a:off x="2264894" y="1769212"/>
            <a:ext cx="2452932" cy="1081399"/>
          </a:xfrm>
        </p:spPr>
      </p:pic>
      <p:sp>
        <p:nvSpPr>
          <p:cNvPr id="8" name="TextBox 7">
            <a:extLst>
              <a:ext uri="{FF2B5EF4-FFF2-40B4-BE49-F238E27FC236}">
                <a16:creationId xmlns:a16="http://schemas.microsoft.com/office/drawing/2014/main" id="{B03502AE-85C1-9FEB-E0E0-688807667468}"/>
              </a:ext>
            </a:extLst>
          </p:cNvPr>
          <p:cNvSpPr txBox="1"/>
          <p:nvPr/>
        </p:nvSpPr>
        <p:spPr>
          <a:xfrm>
            <a:off x="8305800" y="5638800"/>
            <a:ext cx="2345514" cy="246221"/>
          </a:xfrm>
          <a:prstGeom prst="rect">
            <a:avLst/>
          </a:prstGeom>
          <a:noFill/>
        </p:spPr>
        <p:txBody>
          <a:bodyPr wrap="none" rtlCol="0">
            <a:spAutoFit/>
          </a:bodyPr>
          <a:lstStyle/>
          <a:p>
            <a:r>
              <a:rPr lang="en-US" sz="1000" dirty="0"/>
              <a:t>Source: Andy </a:t>
            </a:r>
            <a:r>
              <a:rPr lang="en-US" sz="1000" dirty="0" err="1"/>
              <a:t>Satchwell</a:t>
            </a:r>
            <a:r>
              <a:rPr lang="en-US" sz="1000" dirty="0"/>
              <a:t>, Berkeley Lab</a:t>
            </a:r>
          </a:p>
        </p:txBody>
      </p:sp>
      <p:sp>
        <p:nvSpPr>
          <p:cNvPr id="10" name="TextBox 9">
            <a:extLst>
              <a:ext uri="{FF2B5EF4-FFF2-40B4-BE49-F238E27FC236}">
                <a16:creationId xmlns:a16="http://schemas.microsoft.com/office/drawing/2014/main" id="{E294CC06-29B6-4711-9035-B25E8C66F300}"/>
              </a:ext>
            </a:extLst>
          </p:cNvPr>
          <p:cNvSpPr txBox="1"/>
          <p:nvPr/>
        </p:nvSpPr>
        <p:spPr>
          <a:xfrm>
            <a:off x="457200" y="2164213"/>
            <a:ext cx="1252266" cy="400110"/>
          </a:xfrm>
          <a:prstGeom prst="rect">
            <a:avLst/>
          </a:prstGeom>
          <a:noFill/>
        </p:spPr>
        <p:txBody>
          <a:bodyPr wrap="none" rtlCol="0">
            <a:spAutoFit/>
          </a:bodyPr>
          <a:lstStyle/>
          <a:p>
            <a:pPr marL="0" indent="0">
              <a:spcAft>
                <a:spcPts val="600"/>
              </a:spcAft>
              <a:buNone/>
            </a:pPr>
            <a:r>
              <a:rPr lang="en-US" sz="2000" b="1" dirty="0">
                <a:solidFill>
                  <a:schemeClr val="accent1"/>
                </a:solidFill>
              </a:rPr>
              <a:t>Metering</a:t>
            </a:r>
          </a:p>
        </p:txBody>
      </p:sp>
      <p:grpSp>
        <p:nvGrpSpPr>
          <p:cNvPr id="25" name="Group 24">
            <a:extLst>
              <a:ext uri="{FF2B5EF4-FFF2-40B4-BE49-F238E27FC236}">
                <a16:creationId xmlns:a16="http://schemas.microsoft.com/office/drawing/2014/main" id="{69602CFD-3799-468B-BECC-7517761C2054}"/>
              </a:ext>
            </a:extLst>
          </p:cNvPr>
          <p:cNvGrpSpPr/>
          <p:nvPr/>
        </p:nvGrpSpPr>
        <p:grpSpPr>
          <a:xfrm>
            <a:off x="2057400" y="3962400"/>
            <a:ext cx="3352800" cy="2027254"/>
            <a:chOff x="6951158" y="4199855"/>
            <a:chExt cx="3352800" cy="2027254"/>
          </a:xfrm>
        </p:grpSpPr>
        <p:grpSp>
          <p:nvGrpSpPr>
            <p:cNvPr id="12" name="Group 11">
              <a:extLst>
                <a:ext uri="{FF2B5EF4-FFF2-40B4-BE49-F238E27FC236}">
                  <a16:creationId xmlns:a16="http://schemas.microsoft.com/office/drawing/2014/main" id="{8CFD9FE9-7262-40D4-A66C-821F875E611A}"/>
                </a:ext>
              </a:extLst>
            </p:cNvPr>
            <p:cNvGrpSpPr/>
            <p:nvPr/>
          </p:nvGrpSpPr>
          <p:grpSpPr>
            <a:xfrm>
              <a:off x="6951158" y="4199855"/>
              <a:ext cx="3352800" cy="2027254"/>
              <a:chOff x="493243" y="4378219"/>
              <a:chExt cx="3113557" cy="1868236"/>
            </a:xfrm>
          </p:grpSpPr>
          <p:pic>
            <p:nvPicPr>
              <p:cNvPr id="13" name="Content Placeholder 6">
                <a:extLst>
                  <a:ext uri="{FF2B5EF4-FFF2-40B4-BE49-F238E27FC236}">
                    <a16:creationId xmlns:a16="http://schemas.microsoft.com/office/drawing/2014/main" id="{C7342CAE-6C4C-4144-AB83-F75A5AE1A8A8}"/>
                  </a:ext>
                </a:extLst>
              </p:cNvPr>
              <p:cNvPicPr>
                <a:picLocks noChangeAspect="1"/>
              </p:cNvPicPr>
              <p:nvPr/>
            </p:nvPicPr>
            <p:blipFill rotWithShape="1">
              <a:blip r:embed="rId3"/>
              <a:srcRect l="55533" t="46103" r="1" b="20922"/>
              <a:stretch/>
            </p:blipFill>
            <p:spPr>
              <a:xfrm>
                <a:off x="493243" y="4378219"/>
                <a:ext cx="3107266" cy="1143000"/>
              </a:xfrm>
              <a:prstGeom prst="rect">
                <a:avLst/>
              </a:prstGeom>
            </p:spPr>
          </p:pic>
          <p:sp>
            <p:nvSpPr>
              <p:cNvPr id="14" name="Rectangle 13">
                <a:extLst>
                  <a:ext uri="{FF2B5EF4-FFF2-40B4-BE49-F238E27FC236}">
                    <a16:creationId xmlns:a16="http://schemas.microsoft.com/office/drawing/2014/main" id="{B0536BA0-7176-41CB-99B3-EFAF7AEC58B2}"/>
                  </a:ext>
                </a:extLst>
              </p:cNvPr>
              <p:cNvSpPr/>
              <p:nvPr/>
            </p:nvSpPr>
            <p:spPr>
              <a:xfrm>
                <a:off x="3358409" y="6053667"/>
                <a:ext cx="248391" cy="19278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57526CA4-AE48-4EF9-A690-2DD2819BB31F}"/>
                </a:ext>
              </a:extLst>
            </p:cNvPr>
            <p:cNvSpPr txBox="1"/>
            <p:nvPr/>
          </p:nvSpPr>
          <p:spPr>
            <a:xfrm>
              <a:off x="7590538" y="5590528"/>
              <a:ext cx="2204450" cy="276999"/>
            </a:xfrm>
            <a:prstGeom prst="rect">
              <a:avLst/>
            </a:prstGeom>
            <a:noFill/>
          </p:spPr>
          <p:txBody>
            <a:bodyPr wrap="none" rtlCol="0">
              <a:spAutoFit/>
            </a:bodyPr>
            <a:lstStyle/>
            <a:p>
              <a:r>
                <a:rPr lang="en-US" sz="1200" b="1" dirty="0"/>
                <a:t>Control via EVSE or vehicle</a:t>
              </a:r>
            </a:p>
          </p:txBody>
        </p:sp>
      </p:grpSp>
      <p:sp>
        <p:nvSpPr>
          <p:cNvPr id="20" name="TextBox 19">
            <a:extLst>
              <a:ext uri="{FF2B5EF4-FFF2-40B4-BE49-F238E27FC236}">
                <a16:creationId xmlns:a16="http://schemas.microsoft.com/office/drawing/2014/main" id="{1C839BB7-306C-4F5D-9FFE-B1AF4256944A}"/>
              </a:ext>
            </a:extLst>
          </p:cNvPr>
          <p:cNvSpPr txBox="1"/>
          <p:nvPr/>
        </p:nvSpPr>
        <p:spPr>
          <a:xfrm>
            <a:off x="2188694" y="2852760"/>
            <a:ext cx="2643672" cy="461665"/>
          </a:xfrm>
          <a:prstGeom prst="rect">
            <a:avLst/>
          </a:prstGeom>
          <a:noFill/>
        </p:spPr>
        <p:txBody>
          <a:bodyPr wrap="none" rtlCol="0">
            <a:spAutoFit/>
          </a:bodyPr>
          <a:lstStyle/>
          <a:p>
            <a:pPr algn="ctr"/>
            <a:r>
              <a:rPr lang="en-US" sz="1200" b="1" dirty="0"/>
              <a:t>Whole home/facility consumption</a:t>
            </a:r>
          </a:p>
          <a:p>
            <a:pPr algn="ctr"/>
            <a:r>
              <a:rPr lang="en-US" sz="1200" b="1" dirty="0"/>
              <a:t>via account meter</a:t>
            </a:r>
          </a:p>
        </p:txBody>
      </p:sp>
      <p:grpSp>
        <p:nvGrpSpPr>
          <p:cNvPr id="24" name="Group 23">
            <a:extLst>
              <a:ext uri="{FF2B5EF4-FFF2-40B4-BE49-F238E27FC236}">
                <a16:creationId xmlns:a16="http://schemas.microsoft.com/office/drawing/2014/main" id="{F41E47B4-8F98-4428-B59E-D423C10BDFD8}"/>
              </a:ext>
            </a:extLst>
          </p:cNvPr>
          <p:cNvGrpSpPr/>
          <p:nvPr/>
        </p:nvGrpSpPr>
        <p:grpSpPr>
          <a:xfrm>
            <a:off x="5082573" y="1843161"/>
            <a:ext cx="2973019" cy="1471482"/>
            <a:chOff x="990600" y="2909443"/>
            <a:chExt cx="2973019" cy="1471482"/>
          </a:xfrm>
        </p:grpSpPr>
        <p:pic>
          <p:nvPicPr>
            <p:cNvPr id="9" name="Content Placeholder 6">
              <a:extLst>
                <a:ext uri="{FF2B5EF4-FFF2-40B4-BE49-F238E27FC236}">
                  <a16:creationId xmlns:a16="http://schemas.microsoft.com/office/drawing/2014/main" id="{1E13CA23-4B37-42D0-BC95-C72F73BA986A}"/>
                </a:ext>
              </a:extLst>
            </p:cNvPr>
            <p:cNvPicPr>
              <a:picLocks noChangeAspect="1"/>
            </p:cNvPicPr>
            <p:nvPr/>
          </p:nvPicPr>
          <p:blipFill rotWithShape="1">
            <a:blip r:embed="rId3"/>
            <a:srcRect l="3374" t="48888" r="53819" b="20859"/>
            <a:stretch/>
          </p:blipFill>
          <p:spPr>
            <a:xfrm>
              <a:off x="990600" y="2909443"/>
              <a:ext cx="2973019" cy="1042214"/>
            </a:xfrm>
            <a:prstGeom prst="rect">
              <a:avLst/>
            </a:prstGeom>
          </p:spPr>
        </p:pic>
        <p:sp>
          <p:nvSpPr>
            <p:cNvPr id="21" name="TextBox 20">
              <a:extLst>
                <a:ext uri="{FF2B5EF4-FFF2-40B4-BE49-F238E27FC236}">
                  <a16:creationId xmlns:a16="http://schemas.microsoft.com/office/drawing/2014/main" id="{F531D0CF-BC7D-40AE-BE44-E5C0B01CC94F}"/>
                </a:ext>
              </a:extLst>
            </p:cNvPr>
            <p:cNvSpPr txBox="1"/>
            <p:nvPr/>
          </p:nvSpPr>
          <p:spPr>
            <a:xfrm>
              <a:off x="1447800" y="3919260"/>
              <a:ext cx="2095445" cy="461665"/>
            </a:xfrm>
            <a:prstGeom prst="rect">
              <a:avLst/>
            </a:prstGeom>
            <a:noFill/>
          </p:spPr>
          <p:txBody>
            <a:bodyPr wrap="none" rtlCol="0">
              <a:spAutoFit/>
            </a:bodyPr>
            <a:lstStyle/>
            <a:p>
              <a:pPr algn="ctr"/>
              <a:r>
                <a:rPr lang="en-US" sz="1200" b="1" dirty="0"/>
                <a:t>EV charging consumption</a:t>
              </a:r>
              <a:br>
                <a:rPr lang="en-US" sz="1200" b="1" dirty="0"/>
              </a:br>
              <a:r>
                <a:rPr lang="en-US" sz="1200" b="1" dirty="0"/>
                <a:t>via account meter</a:t>
              </a:r>
            </a:p>
          </p:txBody>
        </p:sp>
      </p:grpSp>
      <p:grpSp>
        <p:nvGrpSpPr>
          <p:cNvPr id="23" name="Group 22">
            <a:extLst>
              <a:ext uri="{FF2B5EF4-FFF2-40B4-BE49-F238E27FC236}">
                <a16:creationId xmlns:a16="http://schemas.microsoft.com/office/drawing/2014/main" id="{EAB67B8D-BF9E-479B-8F71-4D98232E0830}"/>
              </a:ext>
            </a:extLst>
          </p:cNvPr>
          <p:cNvGrpSpPr/>
          <p:nvPr/>
        </p:nvGrpSpPr>
        <p:grpSpPr>
          <a:xfrm>
            <a:off x="8534400" y="1678147"/>
            <a:ext cx="3094448" cy="1826770"/>
            <a:chOff x="875423" y="4381789"/>
            <a:chExt cx="3094448" cy="1826770"/>
          </a:xfrm>
        </p:grpSpPr>
        <p:grpSp>
          <p:nvGrpSpPr>
            <p:cNvPr id="4" name="Group 3">
              <a:extLst>
                <a:ext uri="{FF2B5EF4-FFF2-40B4-BE49-F238E27FC236}">
                  <a16:creationId xmlns:a16="http://schemas.microsoft.com/office/drawing/2014/main" id="{4229456D-CB2D-48CB-808C-8B5FC3BB1B64}"/>
                </a:ext>
              </a:extLst>
            </p:cNvPr>
            <p:cNvGrpSpPr/>
            <p:nvPr/>
          </p:nvGrpSpPr>
          <p:grpSpPr>
            <a:xfrm>
              <a:off x="875423" y="4381789"/>
              <a:ext cx="3094448" cy="1826770"/>
              <a:chOff x="493243" y="4378219"/>
              <a:chExt cx="3113557" cy="1868236"/>
            </a:xfrm>
          </p:grpSpPr>
          <p:pic>
            <p:nvPicPr>
              <p:cNvPr id="5" name="Content Placeholder 6">
                <a:extLst>
                  <a:ext uri="{FF2B5EF4-FFF2-40B4-BE49-F238E27FC236}">
                    <a16:creationId xmlns:a16="http://schemas.microsoft.com/office/drawing/2014/main" id="{16736BE0-4585-409A-B43A-631F3640F63B}"/>
                  </a:ext>
                </a:extLst>
              </p:cNvPr>
              <p:cNvPicPr>
                <a:picLocks noChangeAspect="1"/>
              </p:cNvPicPr>
              <p:nvPr/>
            </p:nvPicPr>
            <p:blipFill rotWithShape="1">
              <a:blip r:embed="rId3"/>
              <a:srcRect l="55533" t="46103" r="1"/>
              <a:stretch/>
            </p:blipFill>
            <p:spPr>
              <a:xfrm>
                <a:off x="493243" y="4378219"/>
                <a:ext cx="3107266" cy="1868236"/>
              </a:xfrm>
              <a:prstGeom prst="rect">
                <a:avLst/>
              </a:prstGeom>
            </p:spPr>
          </p:pic>
          <p:sp>
            <p:nvSpPr>
              <p:cNvPr id="2" name="Rectangle 1">
                <a:extLst>
                  <a:ext uri="{FF2B5EF4-FFF2-40B4-BE49-F238E27FC236}">
                    <a16:creationId xmlns:a16="http://schemas.microsoft.com/office/drawing/2014/main" id="{A25E271D-304E-4289-81BC-E07C96D94FB5}"/>
                  </a:ext>
                </a:extLst>
              </p:cNvPr>
              <p:cNvSpPr/>
              <p:nvPr/>
            </p:nvSpPr>
            <p:spPr>
              <a:xfrm>
                <a:off x="3358409" y="6053667"/>
                <a:ext cx="248391" cy="192788"/>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13EFF020-7615-4296-887E-442D7639271F}"/>
                </a:ext>
              </a:extLst>
            </p:cNvPr>
            <p:cNvSpPr txBox="1"/>
            <p:nvPr/>
          </p:nvSpPr>
          <p:spPr>
            <a:xfrm>
              <a:off x="1613050" y="5486400"/>
              <a:ext cx="1612942" cy="461665"/>
            </a:xfrm>
            <a:prstGeom prst="rect">
              <a:avLst/>
            </a:prstGeom>
            <a:solidFill>
              <a:schemeClr val="bg1"/>
            </a:solidFill>
          </p:spPr>
          <p:txBody>
            <a:bodyPr wrap="none" rtlCol="0">
              <a:spAutoFit/>
            </a:bodyPr>
            <a:lstStyle/>
            <a:p>
              <a:pPr algn="ctr"/>
              <a:r>
                <a:rPr lang="en-US" sz="1200" b="1" dirty="0"/>
                <a:t>Submetering</a:t>
              </a:r>
              <a:br>
                <a:rPr lang="en-US" sz="1200" b="1" dirty="0"/>
              </a:br>
              <a:r>
                <a:rPr lang="en-US" sz="1200" b="1" dirty="0"/>
                <a:t>via EVSE or vehicle</a:t>
              </a:r>
            </a:p>
          </p:txBody>
        </p:sp>
      </p:grpSp>
      <p:sp>
        <p:nvSpPr>
          <p:cNvPr id="26" name="TextBox 25">
            <a:extLst>
              <a:ext uri="{FF2B5EF4-FFF2-40B4-BE49-F238E27FC236}">
                <a16:creationId xmlns:a16="http://schemas.microsoft.com/office/drawing/2014/main" id="{E82CFB79-6CDF-4E16-93AD-A5573C794F11}"/>
              </a:ext>
            </a:extLst>
          </p:cNvPr>
          <p:cNvSpPr txBox="1"/>
          <p:nvPr/>
        </p:nvSpPr>
        <p:spPr>
          <a:xfrm>
            <a:off x="534945" y="4582544"/>
            <a:ext cx="1096775" cy="400110"/>
          </a:xfrm>
          <a:prstGeom prst="rect">
            <a:avLst/>
          </a:prstGeom>
          <a:noFill/>
        </p:spPr>
        <p:txBody>
          <a:bodyPr wrap="none" rtlCol="0">
            <a:spAutoFit/>
          </a:bodyPr>
          <a:lstStyle/>
          <a:p>
            <a:pPr marL="0" indent="0">
              <a:spcAft>
                <a:spcPts val="600"/>
              </a:spcAft>
              <a:buNone/>
            </a:pPr>
            <a:r>
              <a:rPr lang="en-US" sz="2000" b="1" dirty="0">
                <a:solidFill>
                  <a:schemeClr val="accent1"/>
                </a:solidFill>
              </a:rPr>
              <a:t>Control</a:t>
            </a:r>
          </a:p>
        </p:txBody>
      </p:sp>
    </p:spTree>
    <p:extLst>
      <p:ext uri="{BB962C8B-B14F-4D97-AF65-F5344CB8AC3E}">
        <p14:creationId xmlns:p14="http://schemas.microsoft.com/office/powerpoint/2010/main" val="405784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21D5-F441-4B48-9C5C-AF7C0BEA8DCF}"/>
              </a:ext>
            </a:extLst>
          </p:cNvPr>
          <p:cNvSpPr>
            <a:spLocks noGrp="1"/>
          </p:cNvSpPr>
          <p:nvPr>
            <p:ph type="title"/>
          </p:nvPr>
        </p:nvSpPr>
        <p:spPr>
          <a:xfrm>
            <a:off x="609600" y="648237"/>
            <a:ext cx="10972800" cy="461665"/>
          </a:xfrm>
        </p:spPr>
        <p:txBody>
          <a:bodyPr/>
          <a:lstStyle/>
          <a:p>
            <a:r>
              <a:rPr lang="en-US" dirty="0">
                <a:cs typeface="Calibri Light"/>
              </a:rPr>
              <a:t>Methodology</a:t>
            </a:r>
            <a:endParaRPr lang="en-US" dirty="0"/>
          </a:p>
        </p:txBody>
      </p:sp>
      <p:sp>
        <p:nvSpPr>
          <p:cNvPr id="5" name="Slide Number Placeholder 5">
            <a:extLst>
              <a:ext uri="{FF2B5EF4-FFF2-40B4-BE49-F238E27FC236}">
                <a16:creationId xmlns:a16="http://schemas.microsoft.com/office/drawing/2014/main" id="{D367C887-041E-46D3-AB5C-CA9756D36EDA}"/>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7</a:t>
            </a:fld>
            <a:endParaRPr lang="en-US"/>
          </a:p>
        </p:txBody>
      </p:sp>
      <p:graphicFrame>
        <p:nvGraphicFramePr>
          <p:cNvPr id="7" name="Diagram 6">
            <a:extLst>
              <a:ext uri="{FF2B5EF4-FFF2-40B4-BE49-F238E27FC236}">
                <a16:creationId xmlns:a16="http://schemas.microsoft.com/office/drawing/2014/main" id="{4D7D8BC3-A04C-4BF1-8267-13FD6F616703}"/>
              </a:ext>
            </a:extLst>
          </p:cNvPr>
          <p:cNvGraphicFramePr/>
          <p:nvPr>
            <p:extLst>
              <p:ext uri="{D42A27DB-BD31-4B8C-83A1-F6EECF244321}">
                <p14:modId xmlns:p14="http://schemas.microsoft.com/office/powerpoint/2010/main" val="3015044815"/>
              </p:ext>
            </p:extLst>
          </p:nvPr>
        </p:nvGraphicFramePr>
        <p:xfrm>
          <a:off x="762000" y="1295400"/>
          <a:ext cx="10414000" cy="48429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86067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DD87B88-4961-D64C-8B66-580AC115F24D}"/>
              </a:ext>
            </a:extLst>
          </p:cNvPr>
          <p:cNvSpPr>
            <a:spLocks noGrp="1"/>
          </p:cNvSpPr>
          <p:nvPr>
            <p:ph type="sldNum" sz="quarter" idx="12"/>
          </p:nvPr>
        </p:nvSpPr>
        <p:spPr/>
        <p:txBody>
          <a:bodyPr/>
          <a:lstStyle/>
          <a:p>
            <a:fld id="{A2C27F82-79FD-B244-BCFD-9B1449B95085}" type="slidenum">
              <a:rPr lang="en-US" smtClean="0"/>
              <a:pPr/>
              <a:t>8</a:t>
            </a:fld>
            <a:endParaRPr lang="en-US" dirty="0"/>
          </a:p>
        </p:txBody>
      </p:sp>
      <p:sp>
        <p:nvSpPr>
          <p:cNvPr id="5" name="Title 4">
            <a:extLst>
              <a:ext uri="{FF2B5EF4-FFF2-40B4-BE49-F238E27FC236}">
                <a16:creationId xmlns:a16="http://schemas.microsoft.com/office/drawing/2014/main" id="{E969B68E-F388-AC3B-7DBF-2D2190D0603E}"/>
              </a:ext>
            </a:extLst>
          </p:cNvPr>
          <p:cNvSpPr>
            <a:spLocks noGrp="1"/>
          </p:cNvSpPr>
          <p:nvPr>
            <p:ph type="title"/>
          </p:nvPr>
        </p:nvSpPr>
        <p:spPr>
          <a:xfrm>
            <a:off x="0" y="3007042"/>
            <a:ext cx="12192000" cy="1077218"/>
          </a:xfrm>
        </p:spPr>
        <p:txBody>
          <a:bodyPr/>
          <a:lstStyle/>
          <a:p>
            <a:pPr>
              <a:spcAft>
                <a:spcPts val="600"/>
              </a:spcAft>
            </a:pPr>
            <a:r>
              <a:rPr lang="en-US" sz="3200" dirty="0"/>
              <a:t>Review of BCAs for managed EV charging programs</a:t>
            </a:r>
          </a:p>
        </p:txBody>
      </p:sp>
    </p:spTree>
    <p:extLst>
      <p:ext uri="{BB962C8B-B14F-4D97-AF65-F5344CB8AC3E}">
        <p14:creationId xmlns:p14="http://schemas.microsoft.com/office/powerpoint/2010/main" val="3542092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20281D-94C5-411C-A9CC-127A743E188A}"/>
              </a:ext>
            </a:extLst>
          </p:cNvPr>
          <p:cNvSpPr>
            <a:spLocks noGrp="1"/>
          </p:cNvSpPr>
          <p:nvPr>
            <p:ph type="title"/>
          </p:nvPr>
        </p:nvSpPr>
        <p:spPr>
          <a:xfrm>
            <a:off x="609600" y="648237"/>
            <a:ext cx="10972800" cy="461665"/>
          </a:xfrm>
        </p:spPr>
        <p:txBody>
          <a:bodyPr/>
          <a:lstStyle/>
          <a:p>
            <a:r>
              <a:rPr lang="en-US" sz="2400" dirty="0"/>
              <a:t>Regulatory Proceedings: BCA for Managed EV Charging Programs </a:t>
            </a:r>
            <a:endParaRPr lang="en-US" dirty="0"/>
          </a:p>
        </p:txBody>
      </p:sp>
      <p:sp>
        <p:nvSpPr>
          <p:cNvPr id="6" name="Slide Number Placeholder 5">
            <a:extLst>
              <a:ext uri="{FF2B5EF4-FFF2-40B4-BE49-F238E27FC236}">
                <a16:creationId xmlns:a16="http://schemas.microsoft.com/office/drawing/2014/main" id="{AEC51CEA-D073-4FFE-9C9B-0F0F889645AA}"/>
              </a:ext>
            </a:extLst>
          </p:cNvPr>
          <p:cNvSpPr>
            <a:spLocks noGrp="1"/>
          </p:cNvSpPr>
          <p:nvPr>
            <p:ph type="sldNum" sz="quarter" idx="11"/>
          </p:nvPr>
        </p:nvSpPr>
        <p:spPr>
          <a:prstGeom prst="rect">
            <a:avLst/>
          </a:prstGeom>
        </p:spPr>
        <p:txBody>
          <a:bodyPr vert="horz" lIns="91440" tIns="45720" rIns="91440" bIns="45720" rtlCol="0" anchor="ctr"/>
          <a:lstStyle>
            <a:lvl1pPr algn="r">
              <a:defRPr sz="1400">
                <a:solidFill>
                  <a:schemeClr val="accent1"/>
                </a:solidFill>
              </a:defRPr>
            </a:lvl1pPr>
          </a:lstStyle>
          <a:p>
            <a:fld id="{15A21E40-5952-F140-9137-C8EC23061486}" type="slidenum">
              <a:rPr lang="en-US" smtClean="0"/>
              <a:pPr/>
              <a:t>9</a:t>
            </a:fld>
            <a:endParaRPr lang="en-US"/>
          </a:p>
        </p:txBody>
      </p:sp>
      <p:graphicFrame>
        <p:nvGraphicFramePr>
          <p:cNvPr id="2" name="Google Shape;658;p19">
            <a:extLst>
              <a:ext uri="{FF2B5EF4-FFF2-40B4-BE49-F238E27FC236}">
                <a16:creationId xmlns:a16="http://schemas.microsoft.com/office/drawing/2014/main" id="{BD3D6DB7-DE0F-6534-BD07-19E2DA211272}"/>
              </a:ext>
            </a:extLst>
          </p:cNvPr>
          <p:cNvGraphicFramePr/>
          <p:nvPr>
            <p:extLst>
              <p:ext uri="{D42A27DB-BD31-4B8C-83A1-F6EECF244321}">
                <p14:modId xmlns:p14="http://schemas.microsoft.com/office/powerpoint/2010/main" val="721716856"/>
              </p:ext>
            </p:extLst>
          </p:nvPr>
        </p:nvGraphicFramePr>
        <p:xfrm>
          <a:off x="6019800" y="1339937"/>
          <a:ext cx="5784684" cy="4963349"/>
        </p:xfrm>
        <a:graphic>
          <a:graphicData uri="http://schemas.openxmlformats.org/drawingml/2006/table">
            <a:tbl>
              <a:tblPr firstRow="1" firstCol="1">
                <a:tableStyleId>{3C2FFA5D-87B4-456A-9821-1D502468CF0F}</a:tableStyleId>
              </a:tblPr>
              <a:tblGrid>
                <a:gridCol w="2362200">
                  <a:extLst>
                    <a:ext uri="{9D8B030D-6E8A-4147-A177-3AD203B41FA5}">
                      <a16:colId xmlns:a16="http://schemas.microsoft.com/office/drawing/2014/main" val="20001"/>
                    </a:ext>
                  </a:extLst>
                </a:gridCol>
                <a:gridCol w="3422484">
                  <a:extLst>
                    <a:ext uri="{9D8B030D-6E8A-4147-A177-3AD203B41FA5}">
                      <a16:colId xmlns:a16="http://schemas.microsoft.com/office/drawing/2014/main" val="20002"/>
                    </a:ext>
                  </a:extLst>
                </a:gridCol>
              </a:tblGrid>
              <a:tr h="286515">
                <a:tc>
                  <a:txBody>
                    <a:bodyPr/>
                    <a:lstStyle/>
                    <a:p>
                      <a:pPr marL="0" marR="0" lvl="0" indent="0" algn="ctr" rtl="0">
                        <a:spcBef>
                          <a:spcPts val="0"/>
                        </a:spcBef>
                        <a:spcAft>
                          <a:spcPts val="0"/>
                        </a:spcAft>
                        <a:buNone/>
                      </a:pPr>
                      <a:r>
                        <a:rPr lang="en-US" sz="1400" dirty="0"/>
                        <a:t>Utility (State)</a:t>
                      </a:r>
                      <a:endParaRPr sz="1000" dirty="0">
                        <a:solidFill>
                          <a:srgbClr val="000000"/>
                        </a:solidFill>
                        <a:latin typeface="Arial"/>
                        <a:ea typeface="Arial"/>
                        <a:cs typeface="Arial"/>
                        <a:sym typeface="Arial"/>
                      </a:endParaRPr>
                    </a:p>
                  </a:txBody>
                  <a:tcPr marL="68575" marR="68575" marT="0" marB="0" anchor="ctr">
                    <a:lnB w="12700" cap="flat" cmpd="sng" algn="ctr">
                      <a:solidFill>
                        <a:srgbClr val="073763"/>
                      </a:solidFill>
                      <a:prstDash val="solid"/>
                      <a:round/>
                      <a:headEnd type="none" w="med" len="med"/>
                      <a:tailEnd type="none" w="med" len="med"/>
                    </a:lnB>
                    <a:solidFill>
                      <a:srgbClr val="073763"/>
                    </a:solidFill>
                  </a:tcPr>
                </a:tc>
                <a:tc>
                  <a:txBody>
                    <a:bodyPr/>
                    <a:lstStyle/>
                    <a:p>
                      <a:pPr marL="0" marR="0" lvl="0" indent="0" algn="ctr" rtl="0">
                        <a:spcBef>
                          <a:spcPts val="0"/>
                        </a:spcBef>
                        <a:spcAft>
                          <a:spcPts val="0"/>
                        </a:spcAft>
                        <a:buNone/>
                      </a:pPr>
                      <a:r>
                        <a:rPr lang="en-US" sz="1400" dirty="0"/>
                        <a:t>Program</a:t>
                      </a:r>
                      <a:endParaRPr sz="1000" dirty="0">
                        <a:solidFill>
                          <a:srgbClr val="000000"/>
                        </a:solidFill>
                        <a:latin typeface="Arial"/>
                        <a:ea typeface="Arial"/>
                        <a:cs typeface="Arial"/>
                        <a:sym typeface="Arial"/>
                      </a:endParaRPr>
                    </a:p>
                  </a:txBody>
                  <a:tcPr marL="68575" marR="68575" marT="0" marB="0" anchor="ctr">
                    <a:lnB w="12700" cap="flat" cmpd="sng" algn="ctr">
                      <a:solidFill>
                        <a:srgbClr val="073763"/>
                      </a:solidFill>
                      <a:prstDash val="solid"/>
                      <a:round/>
                      <a:headEnd type="none" w="med" len="med"/>
                      <a:tailEnd type="none" w="med" len="med"/>
                    </a:lnB>
                    <a:solidFill>
                      <a:srgbClr val="073763"/>
                    </a:solidFill>
                  </a:tcPr>
                </a:tc>
                <a:extLst>
                  <a:ext uri="{0D108BD9-81ED-4DB2-BD59-A6C34878D82A}">
                    <a16:rowId xmlns:a16="http://schemas.microsoft.com/office/drawing/2014/main" val="10000"/>
                  </a:ext>
                </a:extLst>
              </a:tr>
              <a:tr h="403610">
                <a:tc>
                  <a:txBody>
                    <a:bodyPr/>
                    <a:lstStyle/>
                    <a:p>
                      <a:pPr marL="0" marR="0" lvl="0" indent="0" algn="l" rtl="0">
                        <a:spcBef>
                          <a:spcPts val="0"/>
                        </a:spcBef>
                        <a:spcAft>
                          <a:spcPts val="0"/>
                        </a:spcAft>
                        <a:buNone/>
                      </a:pPr>
                      <a:r>
                        <a:rPr lang="en-US" sz="1200" dirty="0">
                          <a:solidFill>
                            <a:srgbClr val="000000"/>
                          </a:solidFill>
                          <a:latin typeface="Arial"/>
                          <a:ea typeface="Arial"/>
                          <a:cs typeface="Arial"/>
                          <a:sym typeface="Arial"/>
                        </a:rPr>
                        <a:t>Sacramento Municipal Utility District (CA)</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solidFill>
                            <a:srgbClr val="000000"/>
                          </a:solidFill>
                          <a:latin typeface="Arial"/>
                          <a:ea typeface="Arial"/>
                          <a:cs typeface="Arial"/>
                          <a:sym typeface="Arial"/>
                        </a:rPr>
                        <a:t>Managed EV Charging</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318939143"/>
                  </a:ext>
                </a:extLst>
              </a:tr>
              <a:tr h="335462">
                <a:tc rowSpan="2">
                  <a:txBody>
                    <a:bodyPr/>
                    <a:lstStyle/>
                    <a:p>
                      <a:pPr marL="0" marR="0" lvl="0" indent="0" algn="l" rtl="0">
                        <a:spcBef>
                          <a:spcPts val="0"/>
                        </a:spcBef>
                        <a:spcAft>
                          <a:spcPts val="0"/>
                        </a:spcAft>
                        <a:buNone/>
                      </a:pPr>
                      <a:r>
                        <a:rPr lang="en-US" sz="1200" dirty="0"/>
                        <a:t>Eversource (CT)</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EV Charging Program (Baseline)</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15565">
                <a:tc vMerge="1">
                  <a:txBody>
                    <a:bodyPr/>
                    <a:lstStyle/>
                    <a:p>
                      <a:endParaRPr lang="en-US"/>
                    </a:p>
                  </a:txBody>
                  <a:tcPr/>
                </a:tc>
                <a:tc>
                  <a:txBody>
                    <a:bodyPr/>
                    <a:lstStyle/>
                    <a:p>
                      <a:pPr marL="0" marR="0" lvl="0" indent="0" algn="l" rtl="0">
                        <a:lnSpc>
                          <a:spcPct val="115000"/>
                        </a:lnSpc>
                        <a:spcBef>
                          <a:spcPts val="0"/>
                        </a:spcBef>
                        <a:spcAft>
                          <a:spcPts val="0"/>
                        </a:spcAft>
                        <a:buNone/>
                      </a:pPr>
                      <a:r>
                        <a:rPr lang="en-US" sz="1200" dirty="0"/>
                        <a:t>Residential EV Charging Program (Advanced)</a:t>
                      </a:r>
                      <a:endParaRPr sz="1200" dirty="0">
                        <a:solidFill>
                          <a:srgbClr val="000000"/>
                        </a:solidFill>
                        <a:latin typeface="Calibri"/>
                        <a:ea typeface="Calibri"/>
                        <a:cs typeface="Calibri"/>
                        <a:sym typeface="Calibri"/>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6515">
                <a:tc>
                  <a:txBody>
                    <a:bodyPr/>
                    <a:lstStyle/>
                    <a:p>
                      <a:pPr marL="0" marR="0" lvl="0" indent="0" algn="l" rtl="0">
                        <a:spcBef>
                          <a:spcPts val="0"/>
                        </a:spcBef>
                        <a:spcAft>
                          <a:spcPts val="0"/>
                        </a:spcAft>
                        <a:buNone/>
                      </a:pPr>
                      <a:r>
                        <a:rPr lang="en-US" sz="1200" dirty="0"/>
                        <a:t>National Grid (MA)</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Connected Solutions</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86515">
                <a:tc>
                  <a:txBody>
                    <a:bodyPr/>
                    <a:lstStyle/>
                    <a:p>
                      <a:pPr marL="0" marR="0" lvl="0" indent="0" algn="l" rtl="0">
                        <a:spcBef>
                          <a:spcPts val="0"/>
                        </a:spcBef>
                        <a:spcAft>
                          <a:spcPts val="0"/>
                        </a:spcAft>
                        <a:buNone/>
                      </a:pPr>
                      <a:r>
                        <a:rPr lang="en-US" sz="1200" dirty="0"/>
                        <a:t>Eversource (MA)</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Connected Solutions</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6515">
                <a:tc>
                  <a:txBody>
                    <a:bodyPr/>
                    <a:lstStyle/>
                    <a:p>
                      <a:pPr marL="0" marR="0" lvl="0" indent="0" algn="l" rtl="0">
                        <a:spcBef>
                          <a:spcPts val="0"/>
                        </a:spcBef>
                        <a:spcAft>
                          <a:spcPts val="0"/>
                        </a:spcAft>
                        <a:buNone/>
                      </a:pPr>
                      <a:r>
                        <a:rPr lang="en-US" sz="1200" dirty="0"/>
                        <a:t>Baltimore Gas &amp; Electric (MD)</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Smart Charge Management</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62772">
                <a:tc>
                  <a:txBody>
                    <a:bodyPr/>
                    <a:lstStyle/>
                    <a:p>
                      <a:pPr marL="0" marR="0" lvl="0" indent="0" algn="l" rtl="0">
                        <a:spcBef>
                          <a:spcPts val="0"/>
                        </a:spcBef>
                        <a:spcAft>
                          <a:spcPts val="0"/>
                        </a:spcAft>
                        <a:buNone/>
                      </a:pPr>
                      <a:r>
                        <a:rPr lang="en-US" sz="1200" dirty="0"/>
                        <a:t>Duke Energy Carolinas (NC)</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EV Load Control Service Pilot</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58137">
                <a:tc>
                  <a:txBody>
                    <a:bodyPr/>
                    <a:lstStyle/>
                    <a:p>
                      <a:pPr marL="0" marR="0" lvl="0" indent="0" algn="l" rtl="0">
                        <a:spcBef>
                          <a:spcPts val="0"/>
                        </a:spcBef>
                        <a:spcAft>
                          <a:spcPts val="0"/>
                        </a:spcAft>
                        <a:buNone/>
                      </a:pPr>
                      <a:r>
                        <a:rPr lang="en-US" sz="1200" dirty="0"/>
                        <a:t>Nova Scotia Power (NS)</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Smart Grid Nova Scotia – EV Charging</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6515">
                <a:tc>
                  <a:txBody>
                    <a:bodyPr/>
                    <a:lstStyle/>
                    <a:p>
                      <a:pPr marL="0" marR="0" lvl="0" indent="0" algn="l" rtl="0">
                        <a:spcBef>
                          <a:spcPts val="0"/>
                        </a:spcBef>
                        <a:spcAft>
                          <a:spcPts val="0"/>
                        </a:spcAft>
                        <a:buNone/>
                      </a:pPr>
                      <a:r>
                        <a:rPr lang="en-US" sz="1200" dirty="0"/>
                        <a:t>Dayton Power &amp; Light (OH)</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Managed Charging</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6515">
                <a:tc>
                  <a:txBody>
                    <a:bodyPr/>
                    <a:lstStyle/>
                    <a:p>
                      <a:pPr marL="0" marR="0" lvl="0" indent="0" algn="l" rtl="0">
                        <a:spcBef>
                          <a:spcPts val="0"/>
                        </a:spcBef>
                        <a:spcAft>
                          <a:spcPts val="0"/>
                        </a:spcAft>
                        <a:buNone/>
                      </a:pPr>
                      <a:r>
                        <a:rPr lang="en-US" sz="1200" dirty="0"/>
                        <a:t>Dayton Power &amp; Light (OH)</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Off-Peak Incentive</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86515">
                <a:tc>
                  <a:txBody>
                    <a:bodyPr/>
                    <a:lstStyle/>
                    <a:p>
                      <a:pPr marL="0" marR="0" lvl="0" indent="0" algn="l" rtl="0">
                        <a:spcBef>
                          <a:spcPts val="0"/>
                        </a:spcBef>
                        <a:spcAft>
                          <a:spcPts val="0"/>
                        </a:spcAft>
                        <a:buNone/>
                      </a:pPr>
                      <a:r>
                        <a:rPr lang="en-US" sz="1200" dirty="0">
                          <a:solidFill>
                            <a:srgbClr val="000000"/>
                          </a:solidFill>
                          <a:latin typeface="Arial"/>
                          <a:ea typeface="Arial"/>
                          <a:cs typeface="Arial"/>
                          <a:sym typeface="Arial"/>
                        </a:rPr>
                        <a:t>PacifiCorp (OR)</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solidFill>
                            <a:srgbClr val="000000"/>
                          </a:solidFill>
                          <a:latin typeface="Arial"/>
                          <a:ea typeface="Arial"/>
                          <a:cs typeface="Arial"/>
                          <a:sym typeface="Arial"/>
                        </a:rPr>
                        <a:t>Residential Managed Charging Pilot</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574704159"/>
                  </a:ext>
                </a:extLst>
              </a:tr>
              <a:tr h="286515">
                <a:tc>
                  <a:txBody>
                    <a:bodyPr/>
                    <a:lstStyle/>
                    <a:p>
                      <a:pPr marL="0" marR="0" lvl="0" indent="0" algn="l" rtl="0">
                        <a:spcBef>
                          <a:spcPts val="0"/>
                        </a:spcBef>
                        <a:spcAft>
                          <a:spcPts val="0"/>
                        </a:spcAft>
                        <a:buNone/>
                      </a:pPr>
                      <a:r>
                        <a:rPr lang="en-US" sz="1200" dirty="0"/>
                        <a:t>Rhode Island Energy (RI)</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Connected Solutions</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58137">
                <a:tc>
                  <a:txBody>
                    <a:bodyPr/>
                    <a:lstStyle/>
                    <a:p>
                      <a:pPr marL="0" marR="0" lvl="0" indent="0" algn="l" rtl="0">
                        <a:spcBef>
                          <a:spcPts val="0"/>
                        </a:spcBef>
                        <a:spcAft>
                          <a:spcPts val="0"/>
                        </a:spcAft>
                        <a:buNone/>
                      </a:pPr>
                      <a:r>
                        <a:rPr lang="en-US" sz="1200" dirty="0"/>
                        <a:t>Duke Energy Carolinas (SC)</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Residential EV Charging Program</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58869">
                <a:tc>
                  <a:txBody>
                    <a:bodyPr/>
                    <a:lstStyle/>
                    <a:p>
                      <a:pPr marL="0" marR="0" lvl="0" indent="0" algn="l" rtl="0">
                        <a:spcBef>
                          <a:spcPts val="0"/>
                        </a:spcBef>
                        <a:spcAft>
                          <a:spcPts val="0"/>
                        </a:spcAft>
                        <a:buNone/>
                      </a:pPr>
                      <a:r>
                        <a:rPr lang="en-US" sz="1200" dirty="0"/>
                        <a:t>Dominion Energy (VA)</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t>EV Telematics Pilot</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78677">
                <a:tc>
                  <a:txBody>
                    <a:bodyPr/>
                    <a:lstStyle/>
                    <a:p>
                      <a:pPr marL="0" marR="0" lvl="0" indent="0" algn="l" rtl="0">
                        <a:spcBef>
                          <a:spcPts val="0"/>
                        </a:spcBef>
                        <a:spcAft>
                          <a:spcPts val="0"/>
                        </a:spcAft>
                        <a:buNone/>
                      </a:pPr>
                      <a:r>
                        <a:rPr lang="en-US" sz="1200" dirty="0">
                          <a:solidFill>
                            <a:srgbClr val="000000"/>
                          </a:solidFill>
                          <a:latin typeface="Arial"/>
                          <a:ea typeface="Arial"/>
                          <a:cs typeface="Arial"/>
                          <a:sym typeface="Arial"/>
                        </a:rPr>
                        <a:t>Vermont Electric Cooperative (VT)</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tc>
                  <a:txBody>
                    <a:bodyPr/>
                    <a:lstStyle/>
                    <a:p>
                      <a:pPr marL="0" marR="0" lvl="0" indent="0" algn="l" rtl="0">
                        <a:spcBef>
                          <a:spcPts val="0"/>
                        </a:spcBef>
                        <a:spcAft>
                          <a:spcPts val="0"/>
                        </a:spcAft>
                        <a:buNone/>
                      </a:pPr>
                      <a:r>
                        <a:rPr lang="en-US" sz="1200" dirty="0">
                          <a:solidFill>
                            <a:srgbClr val="000000"/>
                          </a:solidFill>
                          <a:latin typeface="+mn-lt"/>
                          <a:ea typeface="Arial"/>
                          <a:cs typeface="Arial"/>
                          <a:sym typeface="Arial"/>
                        </a:rPr>
                        <a:t>Managed Charger Program, Scheduled Charging Program, Flex Charging Telematics</a:t>
                      </a:r>
                      <a:endParaRPr sz="1200" dirty="0">
                        <a:solidFill>
                          <a:srgbClr val="000000"/>
                        </a:solidFill>
                        <a:latin typeface="Arial"/>
                        <a:ea typeface="Arial"/>
                        <a:cs typeface="Arial"/>
                        <a:sym typeface="Arial"/>
                      </a:endParaRPr>
                    </a:p>
                  </a:txBody>
                  <a:tcPr marL="68575" marR="68575" marT="0" marB="0" anchor="ctr">
                    <a:lnL w="12700" cap="flat" cmpd="sng" algn="ctr">
                      <a:solidFill>
                        <a:srgbClr val="073763"/>
                      </a:solidFill>
                      <a:prstDash val="solid"/>
                      <a:round/>
                      <a:headEnd type="none" w="med" len="med"/>
                      <a:tailEnd type="none" w="med" len="med"/>
                    </a:lnL>
                    <a:lnR w="12700" cap="flat" cmpd="sng" algn="ctr">
                      <a:solidFill>
                        <a:srgbClr val="073763"/>
                      </a:solidFill>
                      <a:prstDash val="solid"/>
                      <a:round/>
                      <a:headEnd type="none" w="med" len="med"/>
                      <a:tailEnd type="none" w="med" len="med"/>
                    </a:lnR>
                    <a:lnT w="12700" cap="flat" cmpd="sng" algn="ctr">
                      <a:solidFill>
                        <a:srgbClr val="073763"/>
                      </a:solidFill>
                      <a:prstDash val="solid"/>
                      <a:round/>
                      <a:headEnd type="none" w="med" len="med"/>
                      <a:tailEnd type="none" w="med" len="med"/>
                    </a:lnT>
                    <a:lnB w="12700" cap="flat" cmpd="sng" algn="ctr">
                      <a:solidFill>
                        <a:srgbClr val="073763"/>
                      </a:solidFill>
                      <a:prstDash val="solid"/>
                      <a:round/>
                      <a:headEnd type="none" w="med" len="med"/>
                      <a:tailEnd type="none" w="med" len="med"/>
                    </a:lnB>
                    <a:solidFill>
                      <a:schemeClr val="bg1"/>
                    </a:solidFill>
                  </a:tcPr>
                </a:tc>
                <a:extLst>
                  <a:ext uri="{0D108BD9-81ED-4DB2-BD59-A6C34878D82A}">
                    <a16:rowId xmlns:a16="http://schemas.microsoft.com/office/drawing/2014/main" val="4195890169"/>
                  </a:ext>
                </a:extLst>
              </a:tr>
            </a:tbl>
          </a:graphicData>
        </a:graphic>
      </p:graphicFrame>
      <p:sp>
        <p:nvSpPr>
          <p:cNvPr id="9" name="Content Placeholder 2">
            <a:extLst>
              <a:ext uri="{FF2B5EF4-FFF2-40B4-BE49-F238E27FC236}">
                <a16:creationId xmlns:a16="http://schemas.microsoft.com/office/drawing/2014/main" id="{69EC38DA-7280-4D14-BEF3-DC12CF1FCA02}"/>
              </a:ext>
            </a:extLst>
          </p:cNvPr>
          <p:cNvSpPr>
            <a:spLocks noGrp="1"/>
          </p:cNvSpPr>
          <p:nvPr>
            <p:ph sz="quarter" idx="10"/>
          </p:nvPr>
        </p:nvSpPr>
        <p:spPr>
          <a:xfrm>
            <a:off x="609600" y="1447800"/>
            <a:ext cx="5334000" cy="4724400"/>
          </a:xfrm>
        </p:spPr>
        <p:txBody>
          <a:bodyPr lIns="91440" tIns="45720" rIns="91440" bIns="45720" anchor="t">
            <a:normAutofit/>
          </a:bodyPr>
          <a:lstStyle/>
          <a:p>
            <a:pPr>
              <a:spcAft>
                <a:spcPts val="600"/>
              </a:spcAft>
            </a:pPr>
            <a:r>
              <a:rPr lang="en-US" sz="2000" dirty="0"/>
              <a:t>Identified 76 managed EV charging programs across 28 states and a program in Nova Scotia</a:t>
            </a:r>
          </a:p>
          <a:p>
            <a:pPr lvl="1">
              <a:spcAft>
                <a:spcPts val="600"/>
              </a:spcAft>
            </a:pPr>
            <a:r>
              <a:rPr lang="en-US" sz="1700" dirty="0"/>
              <a:t>Active managed charging (direct load control) – 86% of programs </a:t>
            </a:r>
          </a:p>
          <a:p>
            <a:pPr lvl="1">
              <a:spcAft>
                <a:spcPts val="600"/>
              </a:spcAft>
            </a:pPr>
            <a:r>
              <a:rPr lang="en-US" sz="1700" dirty="0"/>
              <a:t>Passive managed charging (off-peak incentives) – 14% of programs</a:t>
            </a:r>
          </a:p>
          <a:p>
            <a:pPr>
              <a:spcAft>
                <a:spcPts val="600"/>
              </a:spcAft>
            </a:pPr>
            <a:r>
              <a:rPr lang="en-US" sz="2000" dirty="0"/>
              <a:t>Focused review on 15 managed charging programs with either a standalone BCA for the program or a BCA for the program combined with TVR</a:t>
            </a:r>
          </a:p>
          <a:p>
            <a:pPr>
              <a:spcAft>
                <a:spcPts val="600"/>
              </a:spcAft>
            </a:pPr>
            <a:r>
              <a:rPr lang="en-US" sz="2000" dirty="0"/>
              <a:t>Reviewed utility applications, utility expert witness testimony, discovery responses, EM&amp;V reports, and BCA workbooks </a:t>
            </a:r>
          </a:p>
        </p:txBody>
      </p:sp>
    </p:spTree>
    <p:extLst>
      <p:ext uri="{BB962C8B-B14F-4D97-AF65-F5344CB8AC3E}">
        <p14:creationId xmlns:p14="http://schemas.microsoft.com/office/powerpoint/2010/main" val="22678973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EMP_Standard">
  <a:themeElements>
    <a:clrScheme name="EMP colors">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0070C0"/>
      </a:hlink>
      <a:folHlink>
        <a:srgbClr val="3EBB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9" id="{50CB217C-EA4A-E345-B7BC-6102D4BECE72}" vid="{E8032877-116F-4A4F-8578-18C6D1B962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ThemeEMP_Standard</Template>
  <TotalTime>21281</TotalTime>
  <Words>3476</Words>
  <Application>Microsoft Office PowerPoint</Application>
  <PresentationFormat>Widescreen</PresentationFormat>
  <Paragraphs>595</Paragraphs>
  <Slides>33</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Aptos</vt:lpstr>
      <vt:lpstr>Arial</vt:lpstr>
      <vt:lpstr>Calibri</vt:lpstr>
      <vt:lpstr>Libre Franklin</vt:lpstr>
      <vt:lpstr>Libre Franklin Medium</vt:lpstr>
      <vt:lpstr>MS Reference Sans Serif</vt:lpstr>
      <vt:lpstr>Wingdings</vt:lpstr>
      <vt:lpstr>Wingdings 2</vt:lpstr>
      <vt:lpstr>ThemeEMP_Standard</vt:lpstr>
      <vt:lpstr>Best Practices Guide for Benefit-Cost Analysis of  Managed EV Charging</vt:lpstr>
      <vt:lpstr>Presentation Overview</vt:lpstr>
      <vt:lpstr>Project background, objective, and methodology</vt:lpstr>
      <vt:lpstr>Background and Objective</vt:lpstr>
      <vt:lpstr>Types of Programs and Rates</vt:lpstr>
      <vt:lpstr>Metering and Control Configurations</vt:lpstr>
      <vt:lpstr>Methodology</vt:lpstr>
      <vt:lpstr>Review of BCAs for managed EV charging programs</vt:lpstr>
      <vt:lpstr>Regulatory Proceedings: BCA for Managed EV Charging Programs </vt:lpstr>
      <vt:lpstr>Cost-Effectiveness Tests</vt:lpstr>
      <vt:lpstr>Frequency of Cost-Effectiveness Tests Across Program BCAs</vt:lpstr>
      <vt:lpstr>Type and Frequency of Monetized Benefits in BCAs for Managed EV Charging Programs</vt:lpstr>
      <vt:lpstr>Type and Frequency of Costs in BCAs for Managed EV Charging Programs</vt:lpstr>
      <vt:lpstr>Review of BCAs for EV Time-Varying Rates</vt:lpstr>
      <vt:lpstr>Document Review Approach and Key Topics</vt:lpstr>
      <vt:lpstr>Document Content</vt:lpstr>
      <vt:lpstr>Types of TVR with BCA</vt:lpstr>
      <vt:lpstr>Frequency of Cost Effectiveness Tests</vt:lpstr>
      <vt:lpstr>Type and Frequency of Monetized Benefits in BCAs for TVR</vt:lpstr>
      <vt:lpstr>Benefits in BCAs: Comparison of Programs and TVR</vt:lpstr>
      <vt:lpstr>TVR Costs Are Situationally Dependent</vt:lpstr>
      <vt:lpstr>Type and Frequency of Costs in TVR BCAs</vt:lpstr>
      <vt:lpstr>Costs Included in BCAs: Comparison of Programs and TVR</vt:lpstr>
      <vt:lpstr>Key findings, data gaps, and challenges</vt:lpstr>
      <vt:lpstr>Findings and Data Gaps: Managed EV Charging Programs</vt:lpstr>
      <vt:lpstr>Findings and Data Gaps: TVR for EVs</vt:lpstr>
      <vt:lpstr>Key BCA Challenges Identified in Stakeholder Interviews</vt:lpstr>
      <vt:lpstr>PowerPoint Presentation</vt:lpstr>
      <vt:lpstr>Extra Slides</vt:lpstr>
      <vt:lpstr>Eight BCA Principles from the National Standard Practice Manual (2020)1</vt:lpstr>
      <vt:lpstr>Documents Reviewed for TVR</vt:lpstr>
      <vt:lpstr>TVR Identified in BCAs</vt:lpstr>
      <vt:lpstr>Disclaimer  This document was prepared as an account of work sponsored by the United States Government. While this document is believed to contain correct information, neither the United States Government nor any agency thereof, nor The Regents of the University of California, nor any of their employees, makes any warranty, express or implied, or assumes any legal responsibility for the accuracy, completeness, or usefulness of any information, apparatus, product, or process disclosed, or represents that its use would not infringe privately owned rights. Reference herein to any specific commercial product, process, or service by its trade name, trademark, manufacturer, or otherwise, does not necessarily constitute or imply its endorsement, recommendation, or favoring by the United States Government or any agency thereof, or The Regents of the University of California. The views and opinions of authors expressed herein do not necessarily state or reflect those of the United States Government or any agency thereof, or The Regents of the University of California.   Ernest Orlando Lawrence Berkeley National Laboratory is an equal opportunity employer.   Copyright Notice This manuscript has been authored by an author at Lawrence Berkeley National Laboratory under Contract No. DE-AC02-05CH11231 with the U.S. Department of Energy. The U.S. Government retains, and the publisher, by accepting the article for publication, acknowledges, that the U.S. Government retains a non-exclusive, paid-up, irrevocable, worldwide license to publish or reproduce the published form of this manuscript, or allow others to do so, for U.S. Government purposes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Zosia Rostoian</dc:creator>
  <cp:lastModifiedBy>Myles Collins</cp:lastModifiedBy>
  <cp:revision>328</cp:revision>
  <cp:lastPrinted>2018-02-28T00:57:04Z</cp:lastPrinted>
  <dcterms:created xsi:type="dcterms:W3CDTF">2020-06-25T22:19:21Z</dcterms:created>
  <dcterms:modified xsi:type="dcterms:W3CDTF">2025-01-29T19:47:29Z</dcterms:modified>
</cp:coreProperties>
</file>