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747" r:id="rId1"/>
  </p:sldMasterIdLst>
  <p:notesMasterIdLst>
    <p:notesMasterId r:id="rId15"/>
  </p:notesMasterIdLst>
  <p:handoutMasterIdLst>
    <p:handoutMasterId r:id="rId16"/>
  </p:handoutMasterIdLst>
  <p:sldIdLst>
    <p:sldId id="518" r:id="rId2"/>
    <p:sldId id="520" r:id="rId3"/>
    <p:sldId id="527" r:id="rId4"/>
    <p:sldId id="528" r:id="rId5"/>
    <p:sldId id="530" r:id="rId6"/>
    <p:sldId id="531" r:id="rId7"/>
    <p:sldId id="537" r:id="rId8"/>
    <p:sldId id="538" r:id="rId9"/>
    <p:sldId id="532" r:id="rId10"/>
    <p:sldId id="534" r:id="rId11"/>
    <p:sldId id="535" r:id="rId12"/>
    <p:sldId id="539" r:id="rId13"/>
    <p:sldId id="51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384" userDrawn="1">
          <p15:clr>
            <a:srgbClr val="A4A3A4"/>
          </p15:clr>
        </p15:guide>
        <p15:guide id="4" pos="7296" userDrawn="1">
          <p15:clr>
            <a:srgbClr val="A4A3A4"/>
          </p15:clr>
        </p15:guide>
        <p15:guide id="5" orient="horz" pos="3888" userDrawn="1">
          <p15:clr>
            <a:srgbClr val="A4A3A4"/>
          </p15:clr>
        </p15:guide>
        <p15:guide id="6" orient="horz" pos="864" userDrawn="1">
          <p15:clr>
            <a:srgbClr val="A4A3A4"/>
          </p15:clr>
        </p15:guide>
        <p15:guide id="7" orient="horz" pos="432" userDrawn="1">
          <p15:clr>
            <a:srgbClr val="A4A3A4"/>
          </p15:clr>
        </p15:guide>
        <p15:guide id="8" orient="horz" pos="2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5C9706B-81AD-A073-A992-6057E33E2FD9}" name="Lisa Schwartz" initials="" userId="S::LCSchwartz@lbl.gov::21e60490-96f8-41a1-9ed9-94953569b219" providerId="AD"/>
</p188:authorLst>
</file>

<file path=ppt/presProps.xml><?xml version="1.0" encoding="utf-8"?>
<p:presentationPr xmlns:a="http://schemas.openxmlformats.org/drawingml/2006/main" xmlns:r="http://schemas.openxmlformats.org/officeDocument/2006/relationships" xmlns:p="http://schemas.openxmlformats.org/presentationml/2006/main">
  <p:prnPr hidden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306A"/>
    <a:srgbClr val="000000"/>
    <a:srgbClr val="CDBFAF"/>
    <a:srgbClr val="CCFF33"/>
    <a:srgbClr val="CC3300"/>
    <a:srgbClr val="996633"/>
    <a:srgbClr val="00FFFF"/>
    <a:srgbClr val="255E91"/>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4" autoAdjust="0"/>
    <p:restoredTop sz="96301" autoAdjust="0"/>
  </p:normalViewPr>
  <p:slideViewPr>
    <p:cSldViewPr>
      <p:cViewPr varScale="1">
        <p:scale>
          <a:sx n="104" d="100"/>
          <a:sy n="104" d="100"/>
        </p:scale>
        <p:origin x="630" y="96"/>
      </p:cViewPr>
      <p:guideLst>
        <p:guide orient="horz" pos="2160"/>
        <p:guide pos="3840"/>
        <p:guide pos="384"/>
        <p:guide pos="7296"/>
        <p:guide orient="horz" pos="3888"/>
        <p:guide orient="horz" pos="864"/>
        <p:guide orient="horz" pos="432"/>
        <p:guide orient="horz" pos="2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varScale="1">
        <p:scale>
          <a:sx n="116" d="100"/>
          <a:sy n="116" d="100"/>
        </p:scale>
        <p:origin x="3320"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2038DB-A86C-4BAF-96A8-40F70267BBFE}" type="doc">
      <dgm:prSet loTypeId="urn:microsoft.com/office/officeart/2005/8/layout/list1" loCatId="list" qsTypeId="urn:microsoft.com/office/officeart/2005/8/quickstyle/simple1" qsCatId="simple" csTypeId="urn:microsoft.com/office/officeart/2005/8/colors/accent2_1" csCatId="accent2" phldr="1"/>
      <dgm:spPr/>
      <dgm:t>
        <a:bodyPr/>
        <a:lstStyle/>
        <a:p>
          <a:endParaRPr lang="en-US"/>
        </a:p>
      </dgm:t>
    </dgm:pt>
    <dgm:pt modelId="{B5E8A9FF-DA96-430C-8FAF-939EB577046E}">
      <dgm:prSet phldrT="[Text]"/>
      <dgm:spPr/>
      <dgm:t>
        <a:bodyPr/>
        <a:lstStyle/>
        <a:p>
          <a:r>
            <a:rPr lang="en-US" b="1" dirty="0">
              <a:solidFill>
                <a:schemeClr val="accent6">
                  <a:lumMod val="75000"/>
                </a:schemeClr>
              </a:solidFill>
            </a:rPr>
            <a:t>Integrated Resource Planning</a:t>
          </a:r>
        </a:p>
      </dgm:t>
    </dgm:pt>
    <dgm:pt modelId="{409DAF67-9504-42C8-9B0E-58C9CC2912A0}" type="parTrans" cxnId="{A76E7CDA-0868-4C33-A62B-272A8D614A03}">
      <dgm:prSet/>
      <dgm:spPr/>
      <dgm:t>
        <a:bodyPr/>
        <a:lstStyle/>
        <a:p>
          <a:endParaRPr lang="en-US">
            <a:solidFill>
              <a:schemeClr val="accent6">
                <a:lumMod val="75000"/>
              </a:schemeClr>
            </a:solidFill>
          </a:endParaRPr>
        </a:p>
      </dgm:t>
    </dgm:pt>
    <dgm:pt modelId="{68E55E4D-09B0-4C2D-A62E-DD8047364BD6}" type="sibTrans" cxnId="{A76E7CDA-0868-4C33-A62B-272A8D614A03}">
      <dgm:prSet/>
      <dgm:spPr/>
      <dgm:t>
        <a:bodyPr/>
        <a:lstStyle/>
        <a:p>
          <a:endParaRPr lang="en-US">
            <a:solidFill>
              <a:schemeClr val="accent6">
                <a:lumMod val="75000"/>
              </a:schemeClr>
            </a:solidFill>
          </a:endParaRPr>
        </a:p>
      </dgm:t>
    </dgm:pt>
    <dgm:pt modelId="{E9B936B3-C024-4759-BCFA-3AC64AD72267}">
      <dgm:prSet/>
      <dgm:spPr/>
      <dgm:t>
        <a:bodyPr/>
        <a:lstStyle/>
        <a:p>
          <a:r>
            <a:rPr lang="en-US" b="1" dirty="0">
              <a:solidFill>
                <a:schemeClr val="accent6">
                  <a:lumMod val="75000"/>
                </a:schemeClr>
              </a:solidFill>
            </a:rPr>
            <a:t>Grid Infrastructure Planning</a:t>
          </a:r>
        </a:p>
      </dgm:t>
    </dgm:pt>
    <dgm:pt modelId="{7A8A7E18-C825-4823-94CF-7FA5EE31009A}" type="parTrans" cxnId="{38B5E5F2-AC95-4602-924A-B38A06BCB968}">
      <dgm:prSet/>
      <dgm:spPr/>
      <dgm:t>
        <a:bodyPr/>
        <a:lstStyle/>
        <a:p>
          <a:endParaRPr lang="en-US">
            <a:solidFill>
              <a:schemeClr val="accent6">
                <a:lumMod val="75000"/>
              </a:schemeClr>
            </a:solidFill>
          </a:endParaRPr>
        </a:p>
      </dgm:t>
    </dgm:pt>
    <dgm:pt modelId="{622A06B5-FBFC-4EC4-8189-63D96793E6B8}" type="sibTrans" cxnId="{38B5E5F2-AC95-4602-924A-B38A06BCB968}">
      <dgm:prSet/>
      <dgm:spPr/>
      <dgm:t>
        <a:bodyPr/>
        <a:lstStyle/>
        <a:p>
          <a:endParaRPr lang="en-US">
            <a:solidFill>
              <a:schemeClr val="accent6">
                <a:lumMod val="75000"/>
              </a:schemeClr>
            </a:solidFill>
          </a:endParaRPr>
        </a:p>
      </dgm:t>
    </dgm:pt>
    <dgm:pt modelId="{65E960D9-562C-4EFF-9912-D67BEA6EF2A1}">
      <dgm:prSet/>
      <dgm:spPr/>
      <dgm:t>
        <a:bodyPr/>
        <a:lstStyle/>
        <a:p>
          <a:r>
            <a:rPr lang="en-US" dirty="0">
              <a:solidFill>
                <a:schemeClr val="accent6">
                  <a:lumMod val="75000"/>
                </a:schemeClr>
              </a:solidFill>
            </a:rPr>
            <a:t>Transmission</a:t>
          </a:r>
        </a:p>
      </dgm:t>
    </dgm:pt>
    <dgm:pt modelId="{813941CC-12DD-4BA7-AF8E-34CF3BC2B295}" type="parTrans" cxnId="{F90E7DB5-9E97-45A3-9650-032FB4BE430D}">
      <dgm:prSet/>
      <dgm:spPr/>
      <dgm:t>
        <a:bodyPr/>
        <a:lstStyle/>
        <a:p>
          <a:endParaRPr lang="en-US">
            <a:solidFill>
              <a:schemeClr val="accent6">
                <a:lumMod val="75000"/>
              </a:schemeClr>
            </a:solidFill>
          </a:endParaRPr>
        </a:p>
      </dgm:t>
    </dgm:pt>
    <dgm:pt modelId="{7F62B81B-9AC8-4C7A-B5D9-88280EE7E322}" type="sibTrans" cxnId="{F90E7DB5-9E97-45A3-9650-032FB4BE430D}">
      <dgm:prSet/>
      <dgm:spPr/>
      <dgm:t>
        <a:bodyPr/>
        <a:lstStyle/>
        <a:p>
          <a:endParaRPr lang="en-US">
            <a:solidFill>
              <a:schemeClr val="accent6">
                <a:lumMod val="75000"/>
              </a:schemeClr>
            </a:solidFill>
          </a:endParaRPr>
        </a:p>
      </dgm:t>
    </dgm:pt>
    <dgm:pt modelId="{26D1E1C8-5C44-47AD-82E5-FF8F7F12C392}">
      <dgm:prSet/>
      <dgm:spPr/>
      <dgm:t>
        <a:bodyPr/>
        <a:lstStyle/>
        <a:p>
          <a:r>
            <a:rPr lang="en-US" dirty="0">
              <a:solidFill>
                <a:schemeClr val="accent6">
                  <a:lumMod val="75000"/>
                </a:schemeClr>
              </a:solidFill>
            </a:rPr>
            <a:t>Distribution</a:t>
          </a:r>
        </a:p>
      </dgm:t>
    </dgm:pt>
    <dgm:pt modelId="{04148A76-76C9-41EA-A997-2509C86E8DC8}" type="parTrans" cxnId="{8685A2D0-8308-40B6-BFF5-710666978CEE}">
      <dgm:prSet/>
      <dgm:spPr/>
      <dgm:t>
        <a:bodyPr/>
        <a:lstStyle/>
        <a:p>
          <a:endParaRPr lang="en-US">
            <a:solidFill>
              <a:schemeClr val="accent6">
                <a:lumMod val="75000"/>
              </a:schemeClr>
            </a:solidFill>
          </a:endParaRPr>
        </a:p>
      </dgm:t>
    </dgm:pt>
    <dgm:pt modelId="{1CCBB974-3E7D-4A93-9CF5-6C6D8BA54173}" type="sibTrans" cxnId="{8685A2D0-8308-40B6-BFF5-710666978CEE}">
      <dgm:prSet/>
      <dgm:spPr/>
      <dgm:t>
        <a:bodyPr/>
        <a:lstStyle/>
        <a:p>
          <a:endParaRPr lang="en-US">
            <a:solidFill>
              <a:schemeClr val="accent6">
                <a:lumMod val="75000"/>
              </a:schemeClr>
            </a:solidFill>
          </a:endParaRPr>
        </a:p>
      </dgm:t>
    </dgm:pt>
    <dgm:pt modelId="{654498FD-D045-4FBA-AA9F-3DF7496ACA21}">
      <dgm:prSet/>
      <dgm:spPr/>
      <dgm:t>
        <a:bodyPr/>
        <a:lstStyle/>
        <a:p>
          <a:r>
            <a:rPr lang="en-US" b="1" dirty="0">
              <a:solidFill>
                <a:schemeClr val="accent6">
                  <a:lumMod val="75000"/>
                </a:schemeClr>
              </a:solidFill>
            </a:rPr>
            <a:t>Financial Utility Planning</a:t>
          </a:r>
        </a:p>
      </dgm:t>
    </dgm:pt>
    <dgm:pt modelId="{A3B0E2DF-63CC-497B-AB05-0808C6131DBF}" type="parTrans" cxnId="{1469DD6A-38A0-44DD-A449-1B87B599F514}">
      <dgm:prSet/>
      <dgm:spPr/>
      <dgm:t>
        <a:bodyPr/>
        <a:lstStyle/>
        <a:p>
          <a:endParaRPr lang="en-US">
            <a:solidFill>
              <a:schemeClr val="accent6">
                <a:lumMod val="75000"/>
              </a:schemeClr>
            </a:solidFill>
          </a:endParaRPr>
        </a:p>
      </dgm:t>
    </dgm:pt>
    <dgm:pt modelId="{B94A2FD7-7C25-4503-BEF8-7A135D3E9F0B}" type="sibTrans" cxnId="{1469DD6A-38A0-44DD-A449-1B87B599F514}">
      <dgm:prSet/>
      <dgm:spPr/>
      <dgm:t>
        <a:bodyPr/>
        <a:lstStyle/>
        <a:p>
          <a:endParaRPr lang="en-US">
            <a:solidFill>
              <a:schemeClr val="accent6">
                <a:lumMod val="75000"/>
              </a:schemeClr>
            </a:solidFill>
          </a:endParaRPr>
        </a:p>
      </dgm:t>
    </dgm:pt>
    <dgm:pt modelId="{95F6ED90-785F-4954-AF91-0E29AB1ACAE5}">
      <dgm:prSet/>
      <dgm:spPr/>
      <dgm:t>
        <a:bodyPr/>
        <a:lstStyle/>
        <a:p>
          <a:r>
            <a:rPr lang="en-US" dirty="0">
              <a:solidFill>
                <a:schemeClr val="accent6">
                  <a:lumMod val="75000"/>
                </a:schemeClr>
              </a:solidFill>
            </a:rPr>
            <a:t>Revenue requirement</a:t>
          </a:r>
        </a:p>
      </dgm:t>
    </dgm:pt>
    <dgm:pt modelId="{6147C405-6904-46F4-AE44-7A1B88E3FC16}" type="parTrans" cxnId="{4BF65185-B121-45CD-A877-9B910560781A}">
      <dgm:prSet/>
      <dgm:spPr/>
      <dgm:t>
        <a:bodyPr/>
        <a:lstStyle/>
        <a:p>
          <a:endParaRPr lang="en-US">
            <a:solidFill>
              <a:schemeClr val="accent6">
                <a:lumMod val="75000"/>
              </a:schemeClr>
            </a:solidFill>
          </a:endParaRPr>
        </a:p>
      </dgm:t>
    </dgm:pt>
    <dgm:pt modelId="{EF7497AE-53B3-4537-A523-8744DA1084A5}" type="sibTrans" cxnId="{4BF65185-B121-45CD-A877-9B910560781A}">
      <dgm:prSet/>
      <dgm:spPr/>
      <dgm:t>
        <a:bodyPr/>
        <a:lstStyle/>
        <a:p>
          <a:endParaRPr lang="en-US">
            <a:solidFill>
              <a:schemeClr val="accent6">
                <a:lumMod val="75000"/>
              </a:schemeClr>
            </a:solidFill>
          </a:endParaRPr>
        </a:p>
      </dgm:t>
    </dgm:pt>
    <dgm:pt modelId="{E9EA3B41-719C-4900-B304-3E84C60D767B}">
      <dgm:prSet/>
      <dgm:spPr/>
      <dgm:t>
        <a:bodyPr/>
        <a:lstStyle/>
        <a:p>
          <a:r>
            <a:rPr lang="en-US">
              <a:solidFill>
                <a:schemeClr val="accent6">
                  <a:lumMod val="75000"/>
                </a:schemeClr>
              </a:solidFill>
            </a:rPr>
            <a:t>Rate design</a:t>
          </a:r>
          <a:endParaRPr lang="en-US" dirty="0">
            <a:solidFill>
              <a:schemeClr val="accent6">
                <a:lumMod val="75000"/>
              </a:schemeClr>
            </a:solidFill>
          </a:endParaRPr>
        </a:p>
      </dgm:t>
    </dgm:pt>
    <dgm:pt modelId="{52F2B3AF-0D31-4D3D-87F4-368DF940395C}" type="parTrans" cxnId="{83404328-58F8-495F-B4C0-96388B91601E}">
      <dgm:prSet/>
      <dgm:spPr/>
      <dgm:t>
        <a:bodyPr/>
        <a:lstStyle/>
        <a:p>
          <a:endParaRPr lang="en-US">
            <a:solidFill>
              <a:schemeClr val="accent6">
                <a:lumMod val="75000"/>
              </a:schemeClr>
            </a:solidFill>
          </a:endParaRPr>
        </a:p>
      </dgm:t>
    </dgm:pt>
    <dgm:pt modelId="{AC28C299-7731-43CB-BF79-7CACB0135CCA}" type="sibTrans" cxnId="{83404328-58F8-495F-B4C0-96388B91601E}">
      <dgm:prSet/>
      <dgm:spPr/>
      <dgm:t>
        <a:bodyPr/>
        <a:lstStyle/>
        <a:p>
          <a:endParaRPr lang="en-US">
            <a:solidFill>
              <a:schemeClr val="accent6">
                <a:lumMod val="75000"/>
              </a:schemeClr>
            </a:solidFill>
          </a:endParaRPr>
        </a:p>
      </dgm:t>
    </dgm:pt>
    <dgm:pt modelId="{BAE9D16C-318E-4E0B-8668-433AED20FEA9}">
      <dgm:prSet/>
      <dgm:spPr/>
      <dgm:t>
        <a:bodyPr/>
        <a:lstStyle/>
        <a:p>
          <a:r>
            <a:rPr lang="en-US" b="1" dirty="0">
              <a:solidFill>
                <a:schemeClr val="accent6">
                  <a:lumMod val="75000"/>
                </a:schemeClr>
              </a:solidFill>
            </a:rPr>
            <a:t>EV Program Design</a:t>
          </a:r>
        </a:p>
      </dgm:t>
    </dgm:pt>
    <dgm:pt modelId="{5075A745-F068-4912-8E37-81CFE9E3E74F}" type="parTrans" cxnId="{D9959C37-A9E7-4431-9BB2-D8C6E96B9D08}">
      <dgm:prSet/>
      <dgm:spPr/>
      <dgm:t>
        <a:bodyPr/>
        <a:lstStyle/>
        <a:p>
          <a:endParaRPr lang="en-US">
            <a:solidFill>
              <a:schemeClr val="accent6">
                <a:lumMod val="75000"/>
              </a:schemeClr>
            </a:solidFill>
          </a:endParaRPr>
        </a:p>
      </dgm:t>
    </dgm:pt>
    <dgm:pt modelId="{EA50AA85-5849-48FE-9E4B-1BC1FB17F4F0}" type="sibTrans" cxnId="{D9959C37-A9E7-4431-9BB2-D8C6E96B9D08}">
      <dgm:prSet/>
      <dgm:spPr/>
      <dgm:t>
        <a:bodyPr/>
        <a:lstStyle/>
        <a:p>
          <a:endParaRPr lang="en-US">
            <a:solidFill>
              <a:schemeClr val="accent6">
                <a:lumMod val="75000"/>
              </a:schemeClr>
            </a:solidFill>
          </a:endParaRPr>
        </a:p>
      </dgm:t>
    </dgm:pt>
    <dgm:pt modelId="{A2026912-57E6-4E38-B88E-0214D75DC823}">
      <dgm:prSet/>
      <dgm:spPr/>
      <dgm:t>
        <a:bodyPr/>
        <a:lstStyle/>
        <a:p>
          <a:r>
            <a:rPr lang="en-US" b="1" dirty="0">
              <a:solidFill>
                <a:schemeClr val="accent6">
                  <a:lumMod val="75000"/>
                </a:schemeClr>
              </a:solidFill>
            </a:rPr>
            <a:t>EVSE Infrastructure Planning</a:t>
          </a:r>
        </a:p>
      </dgm:t>
    </dgm:pt>
    <dgm:pt modelId="{B9D41A50-8070-474E-9687-02E2D9F0E910}" type="parTrans" cxnId="{79DEC79F-AA96-46EA-83F7-3B62A6584BF4}">
      <dgm:prSet/>
      <dgm:spPr/>
      <dgm:t>
        <a:bodyPr/>
        <a:lstStyle/>
        <a:p>
          <a:endParaRPr lang="en-US">
            <a:solidFill>
              <a:schemeClr val="accent6">
                <a:lumMod val="75000"/>
              </a:schemeClr>
            </a:solidFill>
          </a:endParaRPr>
        </a:p>
      </dgm:t>
    </dgm:pt>
    <dgm:pt modelId="{1DF8CD6D-A5BC-4B91-8D6E-C204321C08E5}" type="sibTrans" cxnId="{79DEC79F-AA96-46EA-83F7-3B62A6584BF4}">
      <dgm:prSet/>
      <dgm:spPr/>
      <dgm:t>
        <a:bodyPr/>
        <a:lstStyle/>
        <a:p>
          <a:endParaRPr lang="en-US">
            <a:solidFill>
              <a:schemeClr val="accent6">
                <a:lumMod val="75000"/>
              </a:schemeClr>
            </a:solidFill>
          </a:endParaRPr>
        </a:p>
      </dgm:t>
    </dgm:pt>
    <dgm:pt modelId="{F45DA235-C02B-4C78-94D9-E53EACD5191D}" type="pres">
      <dgm:prSet presAssocID="{5B2038DB-A86C-4BAF-96A8-40F70267BBFE}" presName="linear" presStyleCnt="0">
        <dgm:presLayoutVars>
          <dgm:dir/>
          <dgm:animLvl val="lvl"/>
          <dgm:resizeHandles val="exact"/>
        </dgm:presLayoutVars>
      </dgm:prSet>
      <dgm:spPr/>
    </dgm:pt>
    <dgm:pt modelId="{23DF2CF7-F0E2-455E-9A4F-09B846AE9D3E}" type="pres">
      <dgm:prSet presAssocID="{B5E8A9FF-DA96-430C-8FAF-939EB577046E}" presName="parentLin" presStyleCnt="0"/>
      <dgm:spPr/>
    </dgm:pt>
    <dgm:pt modelId="{B94E6DC6-7204-44DE-83B0-8C7BEB39FBE8}" type="pres">
      <dgm:prSet presAssocID="{B5E8A9FF-DA96-430C-8FAF-939EB577046E}" presName="parentLeftMargin" presStyleLbl="node1" presStyleIdx="0" presStyleCnt="5"/>
      <dgm:spPr/>
    </dgm:pt>
    <dgm:pt modelId="{9E3B0EC2-7257-4B19-8906-64DAA39FD439}" type="pres">
      <dgm:prSet presAssocID="{B5E8A9FF-DA96-430C-8FAF-939EB577046E}" presName="parentText" presStyleLbl="node1" presStyleIdx="0" presStyleCnt="5">
        <dgm:presLayoutVars>
          <dgm:chMax val="0"/>
          <dgm:bulletEnabled val="1"/>
        </dgm:presLayoutVars>
      </dgm:prSet>
      <dgm:spPr/>
    </dgm:pt>
    <dgm:pt modelId="{CBA44F20-F871-458F-AF20-1AA36327EEC9}" type="pres">
      <dgm:prSet presAssocID="{B5E8A9FF-DA96-430C-8FAF-939EB577046E}" presName="negativeSpace" presStyleCnt="0"/>
      <dgm:spPr/>
    </dgm:pt>
    <dgm:pt modelId="{176F6935-61C9-48BC-8463-7925F8FF052E}" type="pres">
      <dgm:prSet presAssocID="{B5E8A9FF-DA96-430C-8FAF-939EB577046E}" presName="childText" presStyleLbl="conFgAcc1" presStyleIdx="0" presStyleCnt="5">
        <dgm:presLayoutVars>
          <dgm:bulletEnabled val="1"/>
        </dgm:presLayoutVars>
      </dgm:prSet>
      <dgm:spPr/>
    </dgm:pt>
    <dgm:pt modelId="{09B17ADF-AFE9-4E1B-B6C4-7D7BE87F38DE}" type="pres">
      <dgm:prSet presAssocID="{68E55E4D-09B0-4C2D-A62E-DD8047364BD6}" presName="spaceBetweenRectangles" presStyleCnt="0"/>
      <dgm:spPr/>
    </dgm:pt>
    <dgm:pt modelId="{0FF6B26A-EEB7-4EA8-B10E-D7B5C2DEFCE2}" type="pres">
      <dgm:prSet presAssocID="{E9B936B3-C024-4759-BCFA-3AC64AD72267}" presName="parentLin" presStyleCnt="0"/>
      <dgm:spPr/>
    </dgm:pt>
    <dgm:pt modelId="{37E2858C-CCC1-495E-9F0D-39F08E3674E0}" type="pres">
      <dgm:prSet presAssocID="{E9B936B3-C024-4759-BCFA-3AC64AD72267}" presName="parentLeftMargin" presStyleLbl="node1" presStyleIdx="0" presStyleCnt="5"/>
      <dgm:spPr/>
    </dgm:pt>
    <dgm:pt modelId="{21797DC0-96A9-4DE8-BE47-8333D8731651}" type="pres">
      <dgm:prSet presAssocID="{E9B936B3-C024-4759-BCFA-3AC64AD72267}" presName="parentText" presStyleLbl="node1" presStyleIdx="1" presStyleCnt="5">
        <dgm:presLayoutVars>
          <dgm:chMax val="0"/>
          <dgm:bulletEnabled val="1"/>
        </dgm:presLayoutVars>
      </dgm:prSet>
      <dgm:spPr/>
    </dgm:pt>
    <dgm:pt modelId="{27F4201E-E840-4C2A-BC04-31EFE8C231AA}" type="pres">
      <dgm:prSet presAssocID="{E9B936B3-C024-4759-BCFA-3AC64AD72267}" presName="negativeSpace" presStyleCnt="0"/>
      <dgm:spPr/>
    </dgm:pt>
    <dgm:pt modelId="{B948244D-0FB1-4D0C-B9A2-874FF6AC5C91}" type="pres">
      <dgm:prSet presAssocID="{E9B936B3-C024-4759-BCFA-3AC64AD72267}" presName="childText" presStyleLbl="conFgAcc1" presStyleIdx="1" presStyleCnt="5" custLinFactNeighborX="123">
        <dgm:presLayoutVars>
          <dgm:bulletEnabled val="1"/>
        </dgm:presLayoutVars>
      </dgm:prSet>
      <dgm:spPr/>
    </dgm:pt>
    <dgm:pt modelId="{EB74DBEA-110B-4E53-9DF2-895EA9BECA55}" type="pres">
      <dgm:prSet presAssocID="{622A06B5-FBFC-4EC4-8189-63D96793E6B8}" presName="spaceBetweenRectangles" presStyleCnt="0"/>
      <dgm:spPr/>
    </dgm:pt>
    <dgm:pt modelId="{7FE2968B-E55A-49C3-8C80-621832014730}" type="pres">
      <dgm:prSet presAssocID="{654498FD-D045-4FBA-AA9F-3DF7496ACA21}" presName="parentLin" presStyleCnt="0"/>
      <dgm:spPr/>
    </dgm:pt>
    <dgm:pt modelId="{0D7AEA0F-8B06-4CC6-AB8A-CDBCD2F6C925}" type="pres">
      <dgm:prSet presAssocID="{654498FD-D045-4FBA-AA9F-3DF7496ACA21}" presName="parentLeftMargin" presStyleLbl="node1" presStyleIdx="1" presStyleCnt="5"/>
      <dgm:spPr/>
    </dgm:pt>
    <dgm:pt modelId="{EBB7DD93-E5ED-49C9-AA16-A4C21343B554}" type="pres">
      <dgm:prSet presAssocID="{654498FD-D045-4FBA-AA9F-3DF7496ACA21}" presName="parentText" presStyleLbl="node1" presStyleIdx="2" presStyleCnt="5">
        <dgm:presLayoutVars>
          <dgm:chMax val="0"/>
          <dgm:bulletEnabled val="1"/>
        </dgm:presLayoutVars>
      </dgm:prSet>
      <dgm:spPr/>
    </dgm:pt>
    <dgm:pt modelId="{D5F37C61-F028-4AF0-8124-9F0ABB762666}" type="pres">
      <dgm:prSet presAssocID="{654498FD-D045-4FBA-AA9F-3DF7496ACA21}" presName="negativeSpace" presStyleCnt="0"/>
      <dgm:spPr/>
    </dgm:pt>
    <dgm:pt modelId="{1A7DD3EC-E7DE-4B7A-81D8-9FF878669EB9}" type="pres">
      <dgm:prSet presAssocID="{654498FD-D045-4FBA-AA9F-3DF7496ACA21}" presName="childText" presStyleLbl="conFgAcc1" presStyleIdx="2" presStyleCnt="5">
        <dgm:presLayoutVars>
          <dgm:bulletEnabled val="1"/>
        </dgm:presLayoutVars>
      </dgm:prSet>
      <dgm:spPr/>
    </dgm:pt>
    <dgm:pt modelId="{39F10163-C549-4313-ABFB-686B3A53AE18}" type="pres">
      <dgm:prSet presAssocID="{B94A2FD7-7C25-4503-BEF8-7A135D3E9F0B}" presName="spaceBetweenRectangles" presStyleCnt="0"/>
      <dgm:spPr/>
    </dgm:pt>
    <dgm:pt modelId="{5B47CBFC-3604-4E6F-9249-475D563048C0}" type="pres">
      <dgm:prSet presAssocID="{BAE9D16C-318E-4E0B-8668-433AED20FEA9}" presName="parentLin" presStyleCnt="0"/>
      <dgm:spPr/>
    </dgm:pt>
    <dgm:pt modelId="{987CE755-96F3-4A01-8520-2985D8AD075C}" type="pres">
      <dgm:prSet presAssocID="{BAE9D16C-318E-4E0B-8668-433AED20FEA9}" presName="parentLeftMargin" presStyleLbl="node1" presStyleIdx="2" presStyleCnt="5"/>
      <dgm:spPr/>
    </dgm:pt>
    <dgm:pt modelId="{ED59EA9A-F22A-4454-B376-3790DA8AFE95}" type="pres">
      <dgm:prSet presAssocID="{BAE9D16C-318E-4E0B-8668-433AED20FEA9}" presName="parentText" presStyleLbl="node1" presStyleIdx="3" presStyleCnt="5">
        <dgm:presLayoutVars>
          <dgm:chMax val="0"/>
          <dgm:bulletEnabled val="1"/>
        </dgm:presLayoutVars>
      </dgm:prSet>
      <dgm:spPr/>
    </dgm:pt>
    <dgm:pt modelId="{8E0658E9-2088-48BC-9AFC-D74C6AC1B3F0}" type="pres">
      <dgm:prSet presAssocID="{BAE9D16C-318E-4E0B-8668-433AED20FEA9}" presName="negativeSpace" presStyleCnt="0"/>
      <dgm:spPr/>
    </dgm:pt>
    <dgm:pt modelId="{FDB40C28-EDC5-4D49-8760-E273BE44267A}" type="pres">
      <dgm:prSet presAssocID="{BAE9D16C-318E-4E0B-8668-433AED20FEA9}" presName="childText" presStyleLbl="conFgAcc1" presStyleIdx="3" presStyleCnt="5">
        <dgm:presLayoutVars>
          <dgm:bulletEnabled val="1"/>
        </dgm:presLayoutVars>
      </dgm:prSet>
      <dgm:spPr/>
    </dgm:pt>
    <dgm:pt modelId="{5BD2916B-6F21-4B78-8242-C8BD0B1424D5}" type="pres">
      <dgm:prSet presAssocID="{EA50AA85-5849-48FE-9E4B-1BC1FB17F4F0}" presName="spaceBetweenRectangles" presStyleCnt="0"/>
      <dgm:spPr/>
    </dgm:pt>
    <dgm:pt modelId="{E0CD189F-F741-445C-8ACC-6D35F56F715E}" type="pres">
      <dgm:prSet presAssocID="{A2026912-57E6-4E38-B88E-0214D75DC823}" presName="parentLin" presStyleCnt="0"/>
      <dgm:spPr/>
    </dgm:pt>
    <dgm:pt modelId="{759676CE-52A3-4B9A-82BD-80E3FCFDCBA8}" type="pres">
      <dgm:prSet presAssocID="{A2026912-57E6-4E38-B88E-0214D75DC823}" presName="parentLeftMargin" presStyleLbl="node1" presStyleIdx="3" presStyleCnt="5"/>
      <dgm:spPr/>
    </dgm:pt>
    <dgm:pt modelId="{15E1CDAD-553B-407A-971F-50CD228502F5}" type="pres">
      <dgm:prSet presAssocID="{A2026912-57E6-4E38-B88E-0214D75DC823}" presName="parentText" presStyleLbl="node1" presStyleIdx="4" presStyleCnt="5">
        <dgm:presLayoutVars>
          <dgm:chMax val="0"/>
          <dgm:bulletEnabled val="1"/>
        </dgm:presLayoutVars>
      </dgm:prSet>
      <dgm:spPr/>
    </dgm:pt>
    <dgm:pt modelId="{2D0F0CAA-B104-42C6-B5CF-391476107EBC}" type="pres">
      <dgm:prSet presAssocID="{A2026912-57E6-4E38-B88E-0214D75DC823}" presName="negativeSpace" presStyleCnt="0"/>
      <dgm:spPr/>
    </dgm:pt>
    <dgm:pt modelId="{6EC249D6-D766-4D11-8644-17EB52927124}" type="pres">
      <dgm:prSet presAssocID="{A2026912-57E6-4E38-B88E-0214D75DC823}" presName="childText" presStyleLbl="conFgAcc1" presStyleIdx="4" presStyleCnt="5">
        <dgm:presLayoutVars>
          <dgm:bulletEnabled val="1"/>
        </dgm:presLayoutVars>
      </dgm:prSet>
      <dgm:spPr/>
    </dgm:pt>
  </dgm:ptLst>
  <dgm:cxnLst>
    <dgm:cxn modelId="{A35B1708-57E7-41DE-9637-1E6E59C87314}" type="presOf" srcId="{654498FD-D045-4FBA-AA9F-3DF7496ACA21}" destId="{0D7AEA0F-8B06-4CC6-AB8A-CDBCD2F6C925}" srcOrd="0" destOrd="0" presId="urn:microsoft.com/office/officeart/2005/8/layout/list1"/>
    <dgm:cxn modelId="{7FE39520-444D-41A1-9CA6-517C726CB019}" type="presOf" srcId="{A2026912-57E6-4E38-B88E-0214D75DC823}" destId="{15E1CDAD-553B-407A-971F-50CD228502F5}" srcOrd="1" destOrd="0" presId="urn:microsoft.com/office/officeart/2005/8/layout/list1"/>
    <dgm:cxn modelId="{83404328-58F8-495F-B4C0-96388B91601E}" srcId="{654498FD-D045-4FBA-AA9F-3DF7496ACA21}" destId="{E9EA3B41-719C-4900-B304-3E84C60D767B}" srcOrd="1" destOrd="0" parTransId="{52F2B3AF-0D31-4D3D-87F4-368DF940395C}" sibTransId="{AC28C299-7731-43CB-BF79-7CACB0135CCA}"/>
    <dgm:cxn modelId="{3FFD9E2D-CF00-40C5-A569-278CF913458A}" type="presOf" srcId="{A2026912-57E6-4E38-B88E-0214D75DC823}" destId="{759676CE-52A3-4B9A-82BD-80E3FCFDCBA8}" srcOrd="0" destOrd="0" presId="urn:microsoft.com/office/officeart/2005/8/layout/list1"/>
    <dgm:cxn modelId="{D9959C37-A9E7-4431-9BB2-D8C6E96B9D08}" srcId="{5B2038DB-A86C-4BAF-96A8-40F70267BBFE}" destId="{BAE9D16C-318E-4E0B-8668-433AED20FEA9}" srcOrd="3" destOrd="0" parTransId="{5075A745-F068-4912-8E37-81CFE9E3E74F}" sibTransId="{EA50AA85-5849-48FE-9E4B-1BC1FB17F4F0}"/>
    <dgm:cxn modelId="{E86E725C-A0DF-4A6D-8BFF-3C480856A276}" type="presOf" srcId="{B5E8A9FF-DA96-430C-8FAF-939EB577046E}" destId="{B94E6DC6-7204-44DE-83B0-8C7BEB39FBE8}" srcOrd="0" destOrd="0" presId="urn:microsoft.com/office/officeart/2005/8/layout/list1"/>
    <dgm:cxn modelId="{7BA03F42-239C-4BBC-9388-4E6EF0D34099}" type="presOf" srcId="{E9B936B3-C024-4759-BCFA-3AC64AD72267}" destId="{21797DC0-96A9-4DE8-BE47-8333D8731651}" srcOrd="1" destOrd="0" presId="urn:microsoft.com/office/officeart/2005/8/layout/list1"/>
    <dgm:cxn modelId="{1469DD6A-38A0-44DD-A449-1B87B599F514}" srcId="{5B2038DB-A86C-4BAF-96A8-40F70267BBFE}" destId="{654498FD-D045-4FBA-AA9F-3DF7496ACA21}" srcOrd="2" destOrd="0" parTransId="{A3B0E2DF-63CC-497B-AB05-0808C6131DBF}" sibTransId="{B94A2FD7-7C25-4503-BEF8-7A135D3E9F0B}"/>
    <dgm:cxn modelId="{4BF65185-B121-45CD-A877-9B910560781A}" srcId="{654498FD-D045-4FBA-AA9F-3DF7496ACA21}" destId="{95F6ED90-785F-4954-AF91-0E29AB1ACAE5}" srcOrd="0" destOrd="0" parTransId="{6147C405-6904-46F4-AE44-7A1B88E3FC16}" sibTransId="{EF7497AE-53B3-4537-A523-8744DA1084A5}"/>
    <dgm:cxn modelId="{70BB8B85-FF8D-4F1F-8DD3-53C2DA339D1E}" type="presOf" srcId="{5B2038DB-A86C-4BAF-96A8-40F70267BBFE}" destId="{F45DA235-C02B-4C78-94D9-E53EACD5191D}" srcOrd="0" destOrd="0" presId="urn:microsoft.com/office/officeart/2005/8/layout/list1"/>
    <dgm:cxn modelId="{79DEC79F-AA96-46EA-83F7-3B62A6584BF4}" srcId="{5B2038DB-A86C-4BAF-96A8-40F70267BBFE}" destId="{A2026912-57E6-4E38-B88E-0214D75DC823}" srcOrd="4" destOrd="0" parTransId="{B9D41A50-8070-474E-9687-02E2D9F0E910}" sibTransId="{1DF8CD6D-A5BC-4B91-8D6E-C204321C08E5}"/>
    <dgm:cxn modelId="{8B8736A7-AF29-4769-8765-BE23ED4DC9A0}" type="presOf" srcId="{B5E8A9FF-DA96-430C-8FAF-939EB577046E}" destId="{9E3B0EC2-7257-4B19-8906-64DAA39FD439}" srcOrd="1" destOrd="0" presId="urn:microsoft.com/office/officeart/2005/8/layout/list1"/>
    <dgm:cxn modelId="{D8FBC8AB-6156-4697-A6DC-072BC08E6E58}" type="presOf" srcId="{E9B936B3-C024-4759-BCFA-3AC64AD72267}" destId="{37E2858C-CCC1-495E-9F0D-39F08E3674E0}" srcOrd="0" destOrd="0" presId="urn:microsoft.com/office/officeart/2005/8/layout/list1"/>
    <dgm:cxn modelId="{663ED5B4-305E-4627-A8C0-0BBB1FFEFF71}" type="presOf" srcId="{95F6ED90-785F-4954-AF91-0E29AB1ACAE5}" destId="{1A7DD3EC-E7DE-4B7A-81D8-9FF878669EB9}" srcOrd="0" destOrd="0" presId="urn:microsoft.com/office/officeart/2005/8/layout/list1"/>
    <dgm:cxn modelId="{F90E7DB5-9E97-45A3-9650-032FB4BE430D}" srcId="{E9B936B3-C024-4759-BCFA-3AC64AD72267}" destId="{65E960D9-562C-4EFF-9912-D67BEA6EF2A1}" srcOrd="0" destOrd="0" parTransId="{813941CC-12DD-4BA7-AF8E-34CF3BC2B295}" sibTransId="{7F62B81B-9AC8-4C7A-B5D9-88280EE7E322}"/>
    <dgm:cxn modelId="{8685A2D0-8308-40B6-BFF5-710666978CEE}" srcId="{E9B936B3-C024-4759-BCFA-3AC64AD72267}" destId="{26D1E1C8-5C44-47AD-82E5-FF8F7F12C392}" srcOrd="1" destOrd="0" parTransId="{04148A76-76C9-41EA-A997-2509C86E8DC8}" sibTransId="{1CCBB974-3E7D-4A93-9CF5-6C6D8BA54173}"/>
    <dgm:cxn modelId="{721D80D5-6757-4172-8DED-335448D262E0}" type="presOf" srcId="{65E960D9-562C-4EFF-9912-D67BEA6EF2A1}" destId="{B948244D-0FB1-4D0C-B9A2-874FF6AC5C91}" srcOrd="0" destOrd="0" presId="urn:microsoft.com/office/officeart/2005/8/layout/list1"/>
    <dgm:cxn modelId="{A76E7CDA-0868-4C33-A62B-272A8D614A03}" srcId="{5B2038DB-A86C-4BAF-96A8-40F70267BBFE}" destId="{B5E8A9FF-DA96-430C-8FAF-939EB577046E}" srcOrd="0" destOrd="0" parTransId="{409DAF67-9504-42C8-9B0E-58C9CC2912A0}" sibTransId="{68E55E4D-09B0-4C2D-A62E-DD8047364BD6}"/>
    <dgm:cxn modelId="{C512D3DF-7951-43B9-A1A0-AB84A4A4F74E}" type="presOf" srcId="{BAE9D16C-318E-4E0B-8668-433AED20FEA9}" destId="{ED59EA9A-F22A-4454-B376-3790DA8AFE95}" srcOrd="1" destOrd="0" presId="urn:microsoft.com/office/officeart/2005/8/layout/list1"/>
    <dgm:cxn modelId="{24C07EE1-33A8-464D-99BA-609F45303351}" type="presOf" srcId="{E9EA3B41-719C-4900-B304-3E84C60D767B}" destId="{1A7DD3EC-E7DE-4B7A-81D8-9FF878669EB9}" srcOrd="0" destOrd="1" presId="urn:microsoft.com/office/officeart/2005/8/layout/list1"/>
    <dgm:cxn modelId="{FE1E9EE3-446F-418F-B808-37A26D054D2A}" type="presOf" srcId="{BAE9D16C-318E-4E0B-8668-433AED20FEA9}" destId="{987CE755-96F3-4A01-8520-2985D8AD075C}" srcOrd="0" destOrd="0" presId="urn:microsoft.com/office/officeart/2005/8/layout/list1"/>
    <dgm:cxn modelId="{38B5E5F2-AC95-4602-924A-B38A06BCB968}" srcId="{5B2038DB-A86C-4BAF-96A8-40F70267BBFE}" destId="{E9B936B3-C024-4759-BCFA-3AC64AD72267}" srcOrd="1" destOrd="0" parTransId="{7A8A7E18-C825-4823-94CF-7FA5EE31009A}" sibTransId="{622A06B5-FBFC-4EC4-8189-63D96793E6B8}"/>
    <dgm:cxn modelId="{2E5396F3-03F7-4544-B119-C3A09A2BD722}" type="presOf" srcId="{26D1E1C8-5C44-47AD-82E5-FF8F7F12C392}" destId="{B948244D-0FB1-4D0C-B9A2-874FF6AC5C91}" srcOrd="0" destOrd="1" presId="urn:microsoft.com/office/officeart/2005/8/layout/list1"/>
    <dgm:cxn modelId="{D2C7A7FC-77B9-46AE-9335-C406B7D1B3D3}" type="presOf" srcId="{654498FD-D045-4FBA-AA9F-3DF7496ACA21}" destId="{EBB7DD93-E5ED-49C9-AA16-A4C21343B554}" srcOrd="1" destOrd="0" presId="urn:microsoft.com/office/officeart/2005/8/layout/list1"/>
    <dgm:cxn modelId="{774D6EEF-2DC2-484E-A969-5F779664D0D1}" type="presParOf" srcId="{F45DA235-C02B-4C78-94D9-E53EACD5191D}" destId="{23DF2CF7-F0E2-455E-9A4F-09B846AE9D3E}" srcOrd="0" destOrd="0" presId="urn:microsoft.com/office/officeart/2005/8/layout/list1"/>
    <dgm:cxn modelId="{3F8C41C6-EFAE-4520-8776-4F0BAE8D6A18}" type="presParOf" srcId="{23DF2CF7-F0E2-455E-9A4F-09B846AE9D3E}" destId="{B94E6DC6-7204-44DE-83B0-8C7BEB39FBE8}" srcOrd="0" destOrd="0" presId="urn:microsoft.com/office/officeart/2005/8/layout/list1"/>
    <dgm:cxn modelId="{11752C33-B096-421D-8687-5F31C6FE4558}" type="presParOf" srcId="{23DF2CF7-F0E2-455E-9A4F-09B846AE9D3E}" destId="{9E3B0EC2-7257-4B19-8906-64DAA39FD439}" srcOrd="1" destOrd="0" presId="urn:microsoft.com/office/officeart/2005/8/layout/list1"/>
    <dgm:cxn modelId="{CC377034-48BC-4CD6-B91D-08FF6EE9636D}" type="presParOf" srcId="{F45DA235-C02B-4C78-94D9-E53EACD5191D}" destId="{CBA44F20-F871-458F-AF20-1AA36327EEC9}" srcOrd="1" destOrd="0" presId="urn:microsoft.com/office/officeart/2005/8/layout/list1"/>
    <dgm:cxn modelId="{801B08DF-E68D-4257-9292-F286BBB1986B}" type="presParOf" srcId="{F45DA235-C02B-4C78-94D9-E53EACD5191D}" destId="{176F6935-61C9-48BC-8463-7925F8FF052E}" srcOrd="2" destOrd="0" presId="urn:microsoft.com/office/officeart/2005/8/layout/list1"/>
    <dgm:cxn modelId="{77563B7F-93F3-41B4-8093-A2DC63252B8B}" type="presParOf" srcId="{F45DA235-C02B-4C78-94D9-E53EACD5191D}" destId="{09B17ADF-AFE9-4E1B-B6C4-7D7BE87F38DE}" srcOrd="3" destOrd="0" presId="urn:microsoft.com/office/officeart/2005/8/layout/list1"/>
    <dgm:cxn modelId="{88DDF842-FEB7-488C-A941-9107F623B22A}" type="presParOf" srcId="{F45DA235-C02B-4C78-94D9-E53EACD5191D}" destId="{0FF6B26A-EEB7-4EA8-B10E-D7B5C2DEFCE2}" srcOrd="4" destOrd="0" presId="urn:microsoft.com/office/officeart/2005/8/layout/list1"/>
    <dgm:cxn modelId="{D9FC4F0D-8244-4180-A72C-ECC71507E496}" type="presParOf" srcId="{0FF6B26A-EEB7-4EA8-B10E-D7B5C2DEFCE2}" destId="{37E2858C-CCC1-495E-9F0D-39F08E3674E0}" srcOrd="0" destOrd="0" presId="urn:microsoft.com/office/officeart/2005/8/layout/list1"/>
    <dgm:cxn modelId="{CF901734-BFBA-48FD-B8A1-528BE7291064}" type="presParOf" srcId="{0FF6B26A-EEB7-4EA8-B10E-D7B5C2DEFCE2}" destId="{21797DC0-96A9-4DE8-BE47-8333D8731651}" srcOrd="1" destOrd="0" presId="urn:microsoft.com/office/officeart/2005/8/layout/list1"/>
    <dgm:cxn modelId="{C3326128-811A-4606-B332-9AD3A8A1EC8E}" type="presParOf" srcId="{F45DA235-C02B-4C78-94D9-E53EACD5191D}" destId="{27F4201E-E840-4C2A-BC04-31EFE8C231AA}" srcOrd="5" destOrd="0" presId="urn:microsoft.com/office/officeart/2005/8/layout/list1"/>
    <dgm:cxn modelId="{476F71CE-5A8C-4484-834A-B05BBAB9C115}" type="presParOf" srcId="{F45DA235-C02B-4C78-94D9-E53EACD5191D}" destId="{B948244D-0FB1-4D0C-B9A2-874FF6AC5C91}" srcOrd="6" destOrd="0" presId="urn:microsoft.com/office/officeart/2005/8/layout/list1"/>
    <dgm:cxn modelId="{C54C6271-A957-460B-81C8-74132CEB0F6C}" type="presParOf" srcId="{F45DA235-C02B-4C78-94D9-E53EACD5191D}" destId="{EB74DBEA-110B-4E53-9DF2-895EA9BECA55}" srcOrd="7" destOrd="0" presId="urn:microsoft.com/office/officeart/2005/8/layout/list1"/>
    <dgm:cxn modelId="{DDAC2C81-DBBB-4ACB-80C4-B6B74192D072}" type="presParOf" srcId="{F45DA235-C02B-4C78-94D9-E53EACD5191D}" destId="{7FE2968B-E55A-49C3-8C80-621832014730}" srcOrd="8" destOrd="0" presId="urn:microsoft.com/office/officeart/2005/8/layout/list1"/>
    <dgm:cxn modelId="{9B657D8D-7494-4214-B43E-5445284167DD}" type="presParOf" srcId="{7FE2968B-E55A-49C3-8C80-621832014730}" destId="{0D7AEA0F-8B06-4CC6-AB8A-CDBCD2F6C925}" srcOrd="0" destOrd="0" presId="urn:microsoft.com/office/officeart/2005/8/layout/list1"/>
    <dgm:cxn modelId="{66EAEF41-A0DA-46BB-B9E4-D1765388971C}" type="presParOf" srcId="{7FE2968B-E55A-49C3-8C80-621832014730}" destId="{EBB7DD93-E5ED-49C9-AA16-A4C21343B554}" srcOrd="1" destOrd="0" presId="urn:microsoft.com/office/officeart/2005/8/layout/list1"/>
    <dgm:cxn modelId="{FC6753F4-0908-4A24-BC20-05A14602E991}" type="presParOf" srcId="{F45DA235-C02B-4C78-94D9-E53EACD5191D}" destId="{D5F37C61-F028-4AF0-8124-9F0ABB762666}" srcOrd="9" destOrd="0" presId="urn:microsoft.com/office/officeart/2005/8/layout/list1"/>
    <dgm:cxn modelId="{0A0FBF04-8C34-4840-B80C-AF052DD8F22B}" type="presParOf" srcId="{F45DA235-C02B-4C78-94D9-E53EACD5191D}" destId="{1A7DD3EC-E7DE-4B7A-81D8-9FF878669EB9}" srcOrd="10" destOrd="0" presId="urn:microsoft.com/office/officeart/2005/8/layout/list1"/>
    <dgm:cxn modelId="{51EE3D85-D222-48C3-A5CD-202ACDA4B183}" type="presParOf" srcId="{F45DA235-C02B-4C78-94D9-E53EACD5191D}" destId="{39F10163-C549-4313-ABFB-686B3A53AE18}" srcOrd="11" destOrd="0" presId="urn:microsoft.com/office/officeart/2005/8/layout/list1"/>
    <dgm:cxn modelId="{24B7BD6B-0A89-4304-8331-C85D0E22B2F7}" type="presParOf" srcId="{F45DA235-C02B-4C78-94D9-E53EACD5191D}" destId="{5B47CBFC-3604-4E6F-9249-475D563048C0}" srcOrd="12" destOrd="0" presId="urn:microsoft.com/office/officeart/2005/8/layout/list1"/>
    <dgm:cxn modelId="{4F6FCA2C-D703-4FFA-95BA-78726316AC1A}" type="presParOf" srcId="{5B47CBFC-3604-4E6F-9249-475D563048C0}" destId="{987CE755-96F3-4A01-8520-2985D8AD075C}" srcOrd="0" destOrd="0" presId="urn:microsoft.com/office/officeart/2005/8/layout/list1"/>
    <dgm:cxn modelId="{D8810B34-7385-44A3-8593-BE348174B651}" type="presParOf" srcId="{5B47CBFC-3604-4E6F-9249-475D563048C0}" destId="{ED59EA9A-F22A-4454-B376-3790DA8AFE95}" srcOrd="1" destOrd="0" presId="urn:microsoft.com/office/officeart/2005/8/layout/list1"/>
    <dgm:cxn modelId="{8284EBF6-2059-4A09-A12B-891A3ED1451A}" type="presParOf" srcId="{F45DA235-C02B-4C78-94D9-E53EACD5191D}" destId="{8E0658E9-2088-48BC-9AFC-D74C6AC1B3F0}" srcOrd="13" destOrd="0" presId="urn:microsoft.com/office/officeart/2005/8/layout/list1"/>
    <dgm:cxn modelId="{ADC13C14-FB06-4597-BEC1-5ADC82034C0A}" type="presParOf" srcId="{F45DA235-C02B-4C78-94D9-E53EACD5191D}" destId="{FDB40C28-EDC5-4D49-8760-E273BE44267A}" srcOrd="14" destOrd="0" presId="urn:microsoft.com/office/officeart/2005/8/layout/list1"/>
    <dgm:cxn modelId="{0F913B19-FD96-46A3-A243-643AB1A47787}" type="presParOf" srcId="{F45DA235-C02B-4C78-94D9-E53EACD5191D}" destId="{5BD2916B-6F21-4B78-8242-C8BD0B1424D5}" srcOrd="15" destOrd="0" presId="urn:microsoft.com/office/officeart/2005/8/layout/list1"/>
    <dgm:cxn modelId="{259ADB99-105D-4E39-B34E-E9F8295859E7}" type="presParOf" srcId="{F45DA235-C02B-4C78-94D9-E53EACD5191D}" destId="{E0CD189F-F741-445C-8ACC-6D35F56F715E}" srcOrd="16" destOrd="0" presId="urn:microsoft.com/office/officeart/2005/8/layout/list1"/>
    <dgm:cxn modelId="{FE658C5D-C258-4CD1-86AD-C2CE555E67B6}" type="presParOf" srcId="{E0CD189F-F741-445C-8ACC-6D35F56F715E}" destId="{759676CE-52A3-4B9A-82BD-80E3FCFDCBA8}" srcOrd="0" destOrd="0" presId="urn:microsoft.com/office/officeart/2005/8/layout/list1"/>
    <dgm:cxn modelId="{F31AE738-AE8B-4ADB-8EAF-6C49F2E874D1}" type="presParOf" srcId="{E0CD189F-F741-445C-8ACC-6D35F56F715E}" destId="{15E1CDAD-553B-407A-971F-50CD228502F5}" srcOrd="1" destOrd="0" presId="urn:microsoft.com/office/officeart/2005/8/layout/list1"/>
    <dgm:cxn modelId="{662E1948-5F7C-42FE-A3EA-1129CC2C2A99}" type="presParOf" srcId="{F45DA235-C02B-4C78-94D9-E53EACD5191D}" destId="{2D0F0CAA-B104-42C6-B5CF-391476107EBC}" srcOrd="17" destOrd="0" presId="urn:microsoft.com/office/officeart/2005/8/layout/list1"/>
    <dgm:cxn modelId="{ACB274C7-8D2A-465F-BF19-07737A4B66A6}" type="presParOf" srcId="{F45DA235-C02B-4C78-94D9-E53EACD5191D}" destId="{6EC249D6-D766-4D11-8644-17EB52927124}"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215D8D0-DBD7-4D55-AA75-8C89489B04EB}" type="doc">
      <dgm:prSet loTypeId="urn:microsoft.com/office/officeart/2005/8/layout/default" loCatId="list" qsTypeId="urn:microsoft.com/office/officeart/2005/8/quickstyle/simple5" qsCatId="simple" csTypeId="urn:microsoft.com/office/officeart/2005/8/colors/accent1_2" csCatId="accent1" phldr="1"/>
      <dgm:spPr/>
      <dgm:t>
        <a:bodyPr/>
        <a:lstStyle/>
        <a:p>
          <a:endParaRPr lang="en-US"/>
        </a:p>
      </dgm:t>
    </dgm:pt>
    <dgm:pt modelId="{E8919358-B8CE-4639-AB1B-2586AD142CFF}">
      <dgm:prSet/>
      <dgm:spPr/>
      <dgm:t>
        <a:bodyPr/>
        <a:lstStyle/>
        <a:p>
          <a:pPr>
            <a:defRPr cap="all"/>
          </a:pPr>
          <a:r>
            <a:rPr lang="en-US" b="1" dirty="0"/>
            <a:t>What EVs? </a:t>
          </a:r>
          <a:endParaRPr lang="en-US" dirty="0"/>
        </a:p>
      </dgm:t>
    </dgm:pt>
    <dgm:pt modelId="{FD7A90DD-64D5-4461-8B8D-F77D768BDDA0}" type="parTrans" cxnId="{2685378F-E880-44A5-90C6-78C99F1BFFE7}">
      <dgm:prSet/>
      <dgm:spPr/>
      <dgm:t>
        <a:bodyPr/>
        <a:lstStyle/>
        <a:p>
          <a:endParaRPr lang="en-US"/>
        </a:p>
      </dgm:t>
    </dgm:pt>
    <dgm:pt modelId="{ACD515A0-9138-4F25-9204-1233C36F20CD}" type="sibTrans" cxnId="{2685378F-E880-44A5-90C6-78C99F1BFFE7}">
      <dgm:prSet/>
      <dgm:spPr/>
      <dgm:t>
        <a:bodyPr/>
        <a:lstStyle/>
        <a:p>
          <a:endParaRPr lang="en-US"/>
        </a:p>
      </dgm:t>
    </dgm:pt>
    <dgm:pt modelId="{6DA28B6A-CEF3-428B-950F-3E07DB4824D6}">
      <dgm:prSet/>
      <dgm:spPr/>
      <dgm:t>
        <a:bodyPr/>
        <a:lstStyle/>
        <a:p>
          <a:pPr>
            <a:defRPr cap="all"/>
          </a:pPr>
          <a:r>
            <a:rPr lang="en-US" b="1"/>
            <a:t>For how long?</a:t>
          </a:r>
          <a:endParaRPr lang="en-US"/>
        </a:p>
      </dgm:t>
    </dgm:pt>
    <dgm:pt modelId="{A3FA7A3A-06C3-45DB-8FF9-72D3010055D3}" type="parTrans" cxnId="{7EE6D60B-9A2C-42ED-AA5A-1F94F39A3B42}">
      <dgm:prSet/>
      <dgm:spPr/>
      <dgm:t>
        <a:bodyPr/>
        <a:lstStyle/>
        <a:p>
          <a:endParaRPr lang="en-US"/>
        </a:p>
      </dgm:t>
    </dgm:pt>
    <dgm:pt modelId="{FF026D67-EA81-400B-A226-5E92ABA86AFC}" type="sibTrans" cxnId="{7EE6D60B-9A2C-42ED-AA5A-1F94F39A3B42}">
      <dgm:prSet/>
      <dgm:spPr/>
      <dgm:t>
        <a:bodyPr/>
        <a:lstStyle/>
        <a:p>
          <a:endParaRPr lang="en-US"/>
        </a:p>
      </dgm:t>
    </dgm:pt>
    <dgm:pt modelId="{AF4FD0E4-ACA8-42D0-9DF9-44C8DFF033F3}">
      <dgm:prSet/>
      <dgm:spPr/>
      <dgm:t>
        <a:bodyPr/>
        <a:lstStyle/>
        <a:p>
          <a:pPr>
            <a:defRPr cap="all"/>
          </a:pPr>
          <a:r>
            <a:rPr lang="en-US" b="1"/>
            <a:t>Scenarios?</a:t>
          </a:r>
          <a:endParaRPr lang="en-US"/>
        </a:p>
      </dgm:t>
    </dgm:pt>
    <dgm:pt modelId="{65FE4E17-A2B9-4FA9-A8B0-D39BA98D5031}" type="parTrans" cxnId="{BA15BDED-3549-452A-BC4D-AF10F9D4D93D}">
      <dgm:prSet/>
      <dgm:spPr/>
      <dgm:t>
        <a:bodyPr/>
        <a:lstStyle/>
        <a:p>
          <a:endParaRPr lang="en-US"/>
        </a:p>
      </dgm:t>
    </dgm:pt>
    <dgm:pt modelId="{407DA076-64A3-4689-A6A2-A90973DD7451}" type="sibTrans" cxnId="{BA15BDED-3549-452A-BC4D-AF10F9D4D93D}">
      <dgm:prSet/>
      <dgm:spPr/>
      <dgm:t>
        <a:bodyPr/>
        <a:lstStyle/>
        <a:p>
          <a:endParaRPr lang="en-US"/>
        </a:p>
      </dgm:t>
    </dgm:pt>
    <dgm:pt modelId="{CECAC751-B98B-4C1F-975B-EAF9D4D6C39D}">
      <dgm:prSet/>
      <dgm:spPr/>
      <dgm:t>
        <a:bodyPr/>
        <a:lstStyle/>
        <a:p>
          <a:pPr>
            <a:defRPr cap="all"/>
          </a:pPr>
          <a:r>
            <a:rPr lang="en-US" b="1"/>
            <a:t>Time &amp; budget?</a:t>
          </a:r>
          <a:endParaRPr lang="en-US"/>
        </a:p>
      </dgm:t>
    </dgm:pt>
    <dgm:pt modelId="{E6252436-D7E6-4111-971E-4A9AAF908B68}" type="parTrans" cxnId="{BCA4E535-AB0E-442A-85DF-6DF5C044C83F}">
      <dgm:prSet/>
      <dgm:spPr/>
      <dgm:t>
        <a:bodyPr/>
        <a:lstStyle/>
        <a:p>
          <a:endParaRPr lang="en-US"/>
        </a:p>
      </dgm:t>
    </dgm:pt>
    <dgm:pt modelId="{7525B277-B28A-4BE1-897A-58002368CDCF}" type="sibTrans" cxnId="{BCA4E535-AB0E-442A-85DF-6DF5C044C83F}">
      <dgm:prSet/>
      <dgm:spPr/>
      <dgm:t>
        <a:bodyPr/>
        <a:lstStyle/>
        <a:p>
          <a:endParaRPr lang="en-US"/>
        </a:p>
      </dgm:t>
    </dgm:pt>
    <dgm:pt modelId="{5F7FF9B4-F6E5-4AB3-A684-832174FE0672}">
      <dgm:prSet/>
      <dgm:spPr/>
      <dgm:t>
        <a:bodyPr/>
        <a:lstStyle/>
        <a:p>
          <a:pPr>
            <a:defRPr cap="all"/>
          </a:pPr>
          <a:r>
            <a:rPr lang="en-US" b="1" dirty="0"/>
            <a:t>Use-Case / </a:t>
          </a:r>
          <a:r>
            <a:rPr lang="en-US" b="1" dirty="0">
              <a:sym typeface="Wingdings" panose="05000000000000000000" pitchFamily="2" charset="2"/>
            </a:rPr>
            <a:t>Spatial Granularity?</a:t>
          </a:r>
          <a:endParaRPr lang="en-US" b="1" dirty="0"/>
        </a:p>
      </dgm:t>
    </dgm:pt>
    <dgm:pt modelId="{EF61C2D6-900B-452A-8493-5DE8E31259BD}" type="parTrans" cxnId="{FC1ADB9E-0567-4C62-B57F-E57B5570C1F4}">
      <dgm:prSet/>
      <dgm:spPr/>
      <dgm:t>
        <a:bodyPr/>
        <a:lstStyle/>
        <a:p>
          <a:endParaRPr lang="en-US"/>
        </a:p>
      </dgm:t>
    </dgm:pt>
    <dgm:pt modelId="{97B12089-453F-4F95-A34A-ECD74CB2D3F6}" type="sibTrans" cxnId="{FC1ADB9E-0567-4C62-B57F-E57B5570C1F4}">
      <dgm:prSet/>
      <dgm:spPr/>
      <dgm:t>
        <a:bodyPr/>
        <a:lstStyle/>
        <a:p>
          <a:endParaRPr lang="en-US"/>
        </a:p>
      </dgm:t>
    </dgm:pt>
    <dgm:pt modelId="{19204418-EA0C-47A6-8B86-1520B430B3EF}" type="pres">
      <dgm:prSet presAssocID="{D215D8D0-DBD7-4D55-AA75-8C89489B04EB}" presName="diagram" presStyleCnt="0">
        <dgm:presLayoutVars>
          <dgm:dir/>
          <dgm:resizeHandles val="exact"/>
        </dgm:presLayoutVars>
      </dgm:prSet>
      <dgm:spPr/>
    </dgm:pt>
    <dgm:pt modelId="{A3CE80F9-B33C-488A-9977-6D43E6A798D7}" type="pres">
      <dgm:prSet presAssocID="{5F7FF9B4-F6E5-4AB3-A684-832174FE0672}" presName="node" presStyleLbl="node1" presStyleIdx="0" presStyleCnt="5">
        <dgm:presLayoutVars>
          <dgm:bulletEnabled val="1"/>
        </dgm:presLayoutVars>
      </dgm:prSet>
      <dgm:spPr/>
    </dgm:pt>
    <dgm:pt modelId="{A776E556-5314-47BF-8053-B8138236F480}" type="pres">
      <dgm:prSet presAssocID="{97B12089-453F-4F95-A34A-ECD74CB2D3F6}" presName="sibTrans" presStyleCnt="0"/>
      <dgm:spPr/>
    </dgm:pt>
    <dgm:pt modelId="{C716EA8A-FC1E-433C-AC3B-26D558D1069F}" type="pres">
      <dgm:prSet presAssocID="{E8919358-B8CE-4639-AB1B-2586AD142CFF}" presName="node" presStyleLbl="node1" presStyleIdx="1" presStyleCnt="5">
        <dgm:presLayoutVars>
          <dgm:bulletEnabled val="1"/>
        </dgm:presLayoutVars>
      </dgm:prSet>
      <dgm:spPr/>
    </dgm:pt>
    <dgm:pt modelId="{F745CCA9-368C-4F66-BD3F-0F6EB3C4E9C9}" type="pres">
      <dgm:prSet presAssocID="{ACD515A0-9138-4F25-9204-1233C36F20CD}" presName="sibTrans" presStyleCnt="0"/>
      <dgm:spPr/>
    </dgm:pt>
    <dgm:pt modelId="{7B03E688-CECC-48A8-A8F4-D931D33D191F}" type="pres">
      <dgm:prSet presAssocID="{6DA28B6A-CEF3-428B-950F-3E07DB4824D6}" presName="node" presStyleLbl="node1" presStyleIdx="2" presStyleCnt="5">
        <dgm:presLayoutVars>
          <dgm:bulletEnabled val="1"/>
        </dgm:presLayoutVars>
      </dgm:prSet>
      <dgm:spPr/>
    </dgm:pt>
    <dgm:pt modelId="{962B339D-A0E9-4E9A-A466-04265CE17E78}" type="pres">
      <dgm:prSet presAssocID="{FF026D67-EA81-400B-A226-5E92ABA86AFC}" presName="sibTrans" presStyleCnt="0"/>
      <dgm:spPr/>
    </dgm:pt>
    <dgm:pt modelId="{6D555939-0F68-4871-9436-936485AE975C}" type="pres">
      <dgm:prSet presAssocID="{AF4FD0E4-ACA8-42D0-9DF9-44C8DFF033F3}" presName="node" presStyleLbl="node1" presStyleIdx="3" presStyleCnt="5">
        <dgm:presLayoutVars>
          <dgm:bulletEnabled val="1"/>
        </dgm:presLayoutVars>
      </dgm:prSet>
      <dgm:spPr/>
    </dgm:pt>
    <dgm:pt modelId="{6798EC72-8C39-4CFB-B7CE-73724019667B}" type="pres">
      <dgm:prSet presAssocID="{407DA076-64A3-4689-A6A2-A90973DD7451}" presName="sibTrans" presStyleCnt="0"/>
      <dgm:spPr/>
    </dgm:pt>
    <dgm:pt modelId="{CBBA0E4B-C537-4665-87B8-5A29A70DC40D}" type="pres">
      <dgm:prSet presAssocID="{CECAC751-B98B-4C1F-975B-EAF9D4D6C39D}" presName="node" presStyleLbl="node1" presStyleIdx="4" presStyleCnt="5">
        <dgm:presLayoutVars>
          <dgm:bulletEnabled val="1"/>
        </dgm:presLayoutVars>
      </dgm:prSet>
      <dgm:spPr/>
    </dgm:pt>
  </dgm:ptLst>
  <dgm:cxnLst>
    <dgm:cxn modelId="{657E590B-9653-42EB-9A61-121702D8B049}" type="presOf" srcId="{CECAC751-B98B-4C1F-975B-EAF9D4D6C39D}" destId="{CBBA0E4B-C537-4665-87B8-5A29A70DC40D}" srcOrd="0" destOrd="0" presId="urn:microsoft.com/office/officeart/2005/8/layout/default"/>
    <dgm:cxn modelId="{7EE6D60B-9A2C-42ED-AA5A-1F94F39A3B42}" srcId="{D215D8D0-DBD7-4D55-AA75-8C89489B04EB}" destId="{6DA28B6A-CEF3-428B-950F-3E07DB4824D6}" srcOrd="2" destOrd="0" parTransId="{A3FA7A3A-06C3-45DB-8FF9-72D3010055D3}" sibTransId="{FF026D67-EA81-400B-A226-5E92ABA86AFC}"/>
    <dgm:cxn modelId="{BCA4E535-AB0E-442A-85DF-6DF5C044C83F}" srcId="{D215D8D0-DBD7-4D55-AA75-8C89489B04EB}" destId="{CECAC751-B98B-4C1F-975B-EAF9D4D6C39D}" srcOrd="4" destOrd="0" parTransId="{E6252436-D7E6-4111-971E-4A9AAF908B68}" sibTransId="{7525B277-B28A-4BE1-897A-58002368CDCF}"/>
    <dgm:cxn modelId="{CB28A949-C39C-4356-AF9F-7B4ACDAAB7AA}" type="presOf" srcId="{AF4FD0E4-ACA8-42D0-9DF9-44C8DFF033F3}" destId="{6D555939-0F68-4871-9436-936485AE975C}" srcOrd="0" destOrd="0" presId="urn:microsoft.com/office/officeart/2005/8/layout/default"/>
    <dgm:cxn modelId="{CEB67B4D-700D-42AB-A6AB-4324200D6ACC}" type="presOf" srcId="{5F7FF9B4-F6E5-4AB3-A684-832174FE0672}" destId="{A3CE80F9-B33C-488A-9977-6D43E6A798D7}" srcOrd="0" destOrd="0" presId="urn:microsoft.com/office/officeart/2005/8/layout/default"/>
    <dgm:cxn modelId="{F5247679-517F-4F18-B2EE-1B1AC29C56B1}" type="presOf" srcId="{D215D8D0-DBD7-4D55-AA75-8C89489B04EB}" destId="{19204418-EA0C-47A6-8B86-1520B430B3EF}" srcOrd="0" destOrd="0" presId="urn:microsoft.com/office/officeart/2005/8/layout/default"/>
    <dgm:cxn modelId="{2685378F-E880-44A5-90C6-78C99F1BFFE7}" srcId="{D215D8D0-DBD7-4D55-AA75-8C89489B04EB}" destId="{E8919358-B8CE-4639-AB1B-2586AD142CFF}" srcOrd="1" destOrd="0" parTransId="{FD7A90DD-64D5-4461-8B8D-F77D768BDDA0}" sibTransId="{ACD515A0-9138-4F25-9204-1233C36F20CD}"/>
    <dgm:cxn modelId="{FC1ADB9E-0567-4C62-B57F-E57B5570C1F4}" srcId="{D215D8D0-DBD7-4D55-AA75-8C89489B04EB}" destId="{5F7FF9B4-F6E5-4AB3-A684-832174FE0672}" srcOrd="0" destOrd="0" parTransId="{EF61C2D6-900B-452A-8493-5DE8E31259BD}" sibTransId="{97B12089-453F-4F95-A34A-ECD74CB2D3F6}"/>
    <dgm:cxn modelId="{EEEBF8A1-6947-4979-9099-A9C519E3523D}" type="presOf" srcId="{E8919358-B8CE-4639-AB1B-2586AD142CFF}" destId="{C716EA8A-FC1E-433C-AC3B-26D558D1069F}" srcOrd="0" destOrd="0" presId="urn:microsoft.com/office/officeart/2005/8/layout/default"/>
    <dgm:cxn modelId="{BA15BDED-3549-452A-BC4D-AF10F9D4D93D}" srcId="{D215D8D0-DBD7-4D55-AA75-8C89489B04EB}" destId="{AF4FD0E4-ACA8-42D0-9DF9-44C8DFF033F3}" srcOrd="3" destOrd="0" parTransId="{65FE4E17-A2B9-4FA9-A8B0-D39BA98D5031}" sibTransId="{407DA076-64A3-4689-A6A2-A90973DD7451}"/>
    <dgm:cxn modelId="{AEAEE0FD-C9FF-4266-8308-C18C316422FC}" type="presOf" srcId="{6DA28B6A-CEF3-428B-950F-3E07DB4824D6}" destId="{7B03E688-CECC-48A8-A8F4-D931D33D191F}" srcOrd="0" destOrd="0" presId="urn:microsoft.com/office/officeart/2005/8/layout/default"/>
    <dgm:cxn modelId="{ADC4142B-5DD8-457F-9DC6-030B2921AAAF}" type="presParOf" srcId="{19204418-EA0C-47A6-8B86-1520B430B3EF}" destId="{A3CE80F9-B33C-488A-9977-6D43E6A798D7}" srcOrd="0" destOrd="0" presId="urn:microsoft.com/office/officeart/2005/8/layout/default"/>
    <dgm:cxn modelId="{5F432BA2-16C3-4E2A-9910-B01FB4E5681C}" type="presParOf" srcId="{19204418-EA0C-47A6-8B86-1520B430B3EF}" destId="{A776E556-5314-47BF-8053-B8138236F480}" srcOrd="1" destOrd="0" presId="urn:microsoft.com/office/officeart/2005/8/layout/default"/>
    <dgm:cxn modelId="{5969F608-5D6B-4B7F-8664-7E80793CCEF9}" type="presParOf" srcId="{19204418-EA0C-47A6-8B86-1520B430B3EF}" destId="{C716EA8A-FC1E-433C-AC3B-26D558D1069F}" srcOrd="2" destOrd="0" presId="urn:microsoft.com/office/officeart/2005/8/layout/default"/>
    <dgm:cxn modelId="{C26806C0-CD9A-4DF1-BFEA-1BA14EB082BA}" type="presParOf" srcId="{19204418-EA0C-47A6-8B86-1520B430B3EF}" destId="{F745CCA9-368C-4F66-BD3F-0F6EB3C4E9C9}" srcOrd="3" destOrd="0" presId="urn:microsoft.com/office/officeart/2005/8/layout/default"/>
    <dgm:cxn modelId="{B0A32E6C-8B7B-4243-BD81-A2CC18313082}" type="presParOf" srcId="{19204418-EA0C-47A6-8B86-1520B430B3EF}" destId="{7B03E688-CECC-48A8-A8F4-D931D33D191F}" srcOrd="4" destOrd="0" presId="urn:microsoft.com/office/officeart/2005/8/layout/default"/>
    <dgm:cxn modelId="{28345F3A-3289-46FC-837A-B22C6104C587}" type="presParOf" srcId="{19204418-EA0C-47A6-8B86-1520B430B3EF}" destId="{962B339D-A0E9-4E9A-A466-04265CE17E78}" srcOrd="5" destOrd="0" presId="urn:microsoft.com/office/officeart/2005/8/layout/default"/>
    <dgm:cxn modelId="{C3F0F876-5E8E-47EB-9EEC-E2E0190640EB}" type="presParOf" srcId="{19204418-EA0C-47A6-8B86-1520B430B3EF}" destId="{6D555939-0F68-4871-9436-936485AE975C}" srcOrd="6" destOrd="0" presId="urn:microsoft.com/office/officeart/2005/8/layout/default"/>
    <dgm:cxn modelId="{6E5F4FB6-891E-4F6E-B58D-8B4130EE6D0B}" type="presParOf" srcId="{19204418-EA0C-47A6-8B86-1520B430B3EF}" destId="{6798EC72-8C39-4CFB-B7CE-73724019667B}" srcOrd="7" destOrd="0" presId="urn:microsoft.com/office/officeart/2005/8/layout/default"/>
    <dgm:cxn modelId="{89FA472F-1870-4A05-81ED-461A20E1C141}" type="presParOf" srcId="{19204418-EA0C-47A6-8B86-1520B430B3EF}" destId="{CBBA0E4B-C537-4665-87B8-5A29A70DC40D}"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152B852-B9F8-4D46-B37C-9B3D6D452F4F}" type="doc">
      <dgm:prSet loTypeId="urn:microsoft.com/office/officeart/2005/8/layout/hList1" loCatId="list" qsTypeId="urn:microsoft.com/office/officeart/2005/8/quickstyle/simple1" qsCatId="simple" csTypeId="urn:microsoft.com/office/officeart/2005/8/colors/accent1_2" csCatId="accent1" phldr="1"/>
      <dgm:spPr/>
    </dgm:pt>
    <dgm:pt modelId="{312E81FA-EE41-4A1B-B6E8-5E71515ACDC9}">
      <dgm:prSet phldrT="[Text]"/>
      <dgm:spPr/>
      <dgm:t>
        <a:bodyPr/>
        <a:lstStyle/>
        <a:p>
          <a:pPr>
            <a:buFont typeface="Arial" panose="020B0604020202020204" pitchFamily="34" charset="0"/>
            <a:buChar char="●"/>
          </a:pPr>
          <a:r>
            <a:rPr lang="en-US" b="1" u="none" dirty="0"/>
            <a:t>Vehicle Inventory</a:t>
          </a:r>
          <a:endParaRPr lang="en-US" dirty="0"/>
        </a:p>
      </dgm:t>
    </dgm:pt>
    <dgm:pt modelId="{7712EF8E-5A09-4B2F-8858-799FFE27EE76}" type="parTrans" cxnId="{0E13E8CD-C0B8-4022-A7F7-781F46D2AE6D}">
      <dgm:prSet/>
      <dgm:spPr/>
      <dgm:t>
        <a:bodyPr/>
        <a:lstStyle/>
        <a:p>
          <a:endParaRPr lang="en-US"/>
        </a:p>
      </dgm:t>
    </dgm:pt>
    <dgm:pt modelId="{50039EA1-42B1-4726-AB4F-A470889941B3}" type="sibTrans" cxnId="{0E13E8CD-C0B8-4022-A7F7-781F46D2AE6D}">
      <dgm:prSet/>
      <dgm:spPr/>
      <dgm:t>
        <a:bodyPr/>
        <a:lstStyle/>
        <a:p>
          <a:endParaRPr lang="en-US"/>
        </a:p>
      </dgm:t>
    </dgm:pt>
    <dgm:pt modelId="{8188EFBC-F042-4237-AE92-58071C1C9C4C}">
      <dgm:prSet/>
      <dgm:spPr/>
      <dgm:t>
        <a:bodyPr/>
        <a:lstStyle/>
        <a:p>
          <a:pPr>
            <a:buFont typeface="Arial" panose="020B0604020202020204" pitchFamily="34" charset="0"/>
            <a:buChar char="●"/>
          </a:pPr>
          <a:r>
            <a:rPr lang="en-US" b="1" u="none" dirty="0"/>
            <a:t>EV Vehicle Attributes</a:t>
          </a:r>
          <a:endParaRPr lang="en-US" u="none" dirty="0"/>
        </a:p>
      </dgm:t>
    </dgm:pt>
    <dgm:pt modelId="{1861B6B4-1E2B-4FEE-83F8-D60858AEF48A}" type="parTrans" cxnId="{F0C7706F-6335-48BA-94B1-11534C95B950}">
      <dgm:prSet/>
      <dgm:spPr/>
      <dgm:t>
        <a:bodyPr/>
        <a:lstStyle/>
        <a:p>
          <a:endParaRPr lang="en-US"/>
        </a:p>
      </dgm:t>
    </dgm:pt>
    <dgm:pt modelId="{8F6CB221-D0C4-48CE-9D35-035297259731}" type="sibTrans" cxnId="{F0C7706F-6335-48BA-94B1-11534C95B950}">
      <dgm:prSet/>
      <dgm:spPr/>
      <dgm:t>
        <a:bodyPr/>
        <a:lstStyle/>
        <a:p>
          <a:endParaRPr lang="en-US"/>
        </a:p>
      </dgm:t>
    </dgm:pt>
    <dgm:pt modelId="{6EDB8CFC-43AA-4182-AB89-8B2DDEF14DC8}">
      <dgm:prSet/>
      <dgm:spPr/>
      <dgm:t>
        <a:bodyPr/>
        <a:lstStyle/>
        <a:p>
          <a:pPr>
            <a:buFont typeface="Arial" panose="020B0604020202020204" pitchFamily="34" charset="0"/>
            <a:buChar char="●"/>
          </a:pPr>
          <a:r>
            <a:rPr lang="en-US" b="1" u="none" dirty="0"/>
            <a:t>Vehicle Adoption</a:t>
          </a:r>
          <a:endParaRPr lang="en-US" u="none" dirty="0"/>
        </a:p>
      </dgm:t>
    </dgm:pt>
    <dgm:pt modelId="{11B6EF74-633E-4CB7-98D2-B6AAC1923987}" type="parTrans" cxnId="{235B0AD4-2396-44A6-B203-B82B6B225E55}">
      <dgm:prSet/>
      <dgm:spPr/>
      <dgm:t>
        <a:bodyPr/>
        <a:lstStyle/>
        <a:p>
          <a:endParaRPr lang="en-US"/>
        </a:p>
      </dgm:t>
    </dgm:pt>
    <dgm:pt modelId="{BF849F77-2843-4B2B-A32F-2A308AE3003E}" type="sibTrans" cxnId="{235B0AD4-2396-44A6-B203-B82B6B225E55}">
      <dgm:prSet/>
      <dgm:spPr/>
      <dgm:t>
        <a:bodyPr/>
        <a:lstStyle/>
        <a:p>
          <a:endParaRPr lang="en-US"/>
        </a:p>
      </dgm:t>
    </dgm:pt>
    <dgm:pt modelId="{77191BE4-97FF-426E-875E-9D90E45F94E5}">
      <dgm:prSet/>
      <dgm:spPr/>
      <dgm:t>
        <a:bodyPr/>
        <a:lstStyle/>
        <a:p>
          <a:pPr>
            <a:buFont typeface="Arial" panose="020B0604020202020204" pitchFamily="34" charset="0"/>
            <a:buChar char="●"/>
          </a:pPr>
          <a:r>
            <a:rPr lang="en-US" b="1" u="none" dirty="0"/>
            <a:t>Charging Behavior and Technology</a:t>
          </a:r>
          <a:endParaRPr lang="en-US" u="none" dirty="0"/>
        </a:p>
      </dgm:t>
    </dgm:pt>
    <dgm:pt modelId="{BD2BEBC8-A6CD-45F3-86F9-BF15526449BC}" type="parTrans" cxnId="{8E1A9F3C-9867-4773-8891-68C5FDA51D03}">
      <dgm:prSet/>
      <dgm:spPr/>
      <dgm:t>
        <a:bodyPr/>
        <a:lstStyle/>
        <a:p>
          <a:endParaRPr lang="en-US"/>
        </a:p>
      </dgm:t>
    </dgm:pt>
    <dgm:pt modelId="{E9AF91F6-5274-45C5-B06D-1E1ED5F2629A}" type="sibTrans" cxnId="{8E1A9F3C-9867-4773-8891-68C5FDA51D03}">
      <dgm:prSet/>
      <dgm:spPr/>
      <dgm:t>
        <a:bodyPr/>
        <a:lstStyle/>
        <a:p>
          <a:endParaRPr lang="en-US"/>
        </a:p>
      </dgm:t>
    </dgm:pt>
    <dgm:pt modelId="{CEFF4BC7-82AC-45CF-878C-8E1297B50734}">
      <dgm:prSet/>
      <dgm:spPr/>
      <dgm:t>
        <a:bodyPr/>
        <a:lstStyle/>
        <a:p>
          <a:pPr>
            <a:buFont typeface="Arial" panose="020B0604020202020204" pitchFamily="34" charset="0"/>
            <a:buChar char="●"/>
          </a:pPr>
          <a:r>
            <a:rPr lang="en-US" b="1" u="none" dirty="0"/>
            <a:t>Energy and Load Profiles</a:t>
          </a:r>
          <a:endParaRPr lang="en-US" u="none" dirty="0"/>
        </a:p>
      </dgm:t>
    </dgm:pt>
    <dgm:pt modelId="{B6C79355-33C1-491B-AD8F-FBF033B9C539}" type="parTrans" cxnId="{AF4FD5AC-3D4D-4126-BE11-8749A715F4A0}">
      <dgm:prSet/>
      <dgm:spPr/>
      <dgm:t>
        <a:bodyPr/>
        <a:lstStyle/>
        <a:p>
          <a:endParaRPr lang="en-US"/>
        </a:p>
      </dgm:t>
    </dgm:pt>
    <dgm:pt modelId="{0CD376B9-0FBD-4FBC-BEF9-C85C3F813535}" type="sibTrans" cxnId="{AF4FD5AC-3D4D-4126-BE11-8749A715F4A0}">
      <dgm:prSet/>
      <dgm:spPr/>
      <dgm:t>
        <a:bodyPr/>
        <a:lstStyle/>
        <a:p>
          <a:endParaRPr lang="en-US"/>
        </a:p>
      </dgm:t>
    </dgm:pt>
    <dgm:pt modelId="{717FD5D2-D47C-4ECE-9C6D-2A4C03DE2A6E}">
      <dgm:prSet/>
      <dgm:spPr/>
      <dgm:t>
        <a:bodyPr/>
        <a:lstStyle/>
        <a:p>
          <a:pPr>
            <a:buFont typeface="Arial" panose="020B0604020202020204" pitchFamily="34" charset="0"/>
            <a:buChar char="●"/>
          </a:pPr>
          <a:r>
            <a:rPr lang="en-US" b="1" u="none" dirty="0"/>
            <a:t>Grid Integration and Upgrades</a:t>
          </a:r>
          <a:endParaRPr lang="en-US" u="none" dirty="0"/>
        </a:p>
      </dgm:t>
    </dgm:pt>
    <dgm:pt modelId="{86344519-977E-40D6-BC30-5F838592232B}" type="parTrans" cxnId="{9762B298-411A-4972-B5FC-60FE70F84BA8}">
      <dgm:prSet/>
      <dgm:spPr/>
      <dgm:t>
        <a:bodyPr/>
        <a:lstStyle/>
        <a:p>
          <a:endParaRPr lang="en-US"/>
        </a:p>
      </dgm:t>
    </dgm:pt>
    <dgm:pt modelId="{4E07DCB7-1A81-41F9-964C-3B1305CF9923}" type="sibTrans" cxnId="{9762B298-411A-4972-B5FC-60FE70F84BA8}">
      <dgm:prSet/>
      <dgm:spPr/>
      <dgm:t>
        <a:bodyPr/>
        <a:lstStyle/>
        <a:p>
          <a:endParaRPr lang="en-US"/>
        </a:p>
      </dgm:t>
    </dgm:pt>
    <dgm:pt modelId="{1BE4DD56-5F80-4580-A75D-41F8277786CE}">
      <dgm:prSet/>
      <dgm:spPr/>
      <dgm:t>
        <a:bodyPr/>
        <a:lstStyle/>
        <a:p>
          <a:pPr>
            <a:buFont typeface="Arial" panose="020B0604020202020204" pitchFamily="34" charset="0"/>
            <a:buChar char="●"/>
          </a:pPr>
          <a:r>
            <a:rPr lang="en-US" b="1" u="none" dirty="0"/>
            <a:t>Policy and Economic Factors</a:t>
          </a:r>
          <a:endParaRPr lang="en-US" u="none" dirty="0"/>
        </a:p>
      </dgm:t>
    </dgm:pt>
    <dgm:pt modelId="{5FFC7C12-7C88-4BCC-9716-4BEBE0495CAF}" type="parTrans" cxnId="{B0871B6F-7316-4496-A37B-A71BA1E86500}">
      <dgm:prSet/>
      <dgm:spPr/>
      <dgm:t>
        <a:bodyPr/>
        <a:lstStyle/>
        <a:p>
          <a:endParaRPr lang="en-US"/>
        </a:p>
      </dgm:t>
    </dgm:pt>
    <dgm:pt modelId="{CA3C8143-CD1E-4310-8F7B-D44D501F884D}" type="sibTrans" cxnId="{B0871B6F-7316-4496-A37B-A71BA1E86500}">
      <dgm:prSet/>
      <dgm:spPr/>
      <dgm:t>
        <a:bodyPr/>
        <a:lstStyle/>
        <a:p>
          <a:endParaRPr lang="en-US"/>
        </a:p>
      </dgm:t>
    </dgm:pt>
    <dgm:pt modelId="{DA3D0EAA-DF6E-4F42-AE36-28BCCC157E47}">
      <dgm:prSet custT="1"/>
      <dgm:spPr/>
      <dgm:t>
        <a:bodyPr/>
        <a:lstStyle/>
        <a:p>
          <a:pPr>
            <a:buFont typeface="Arial" panose="020B0604020202020204" pitchFamily="34" charset="0"/>
            <a:buNone/>
          </a:pPr>
          <a:r>
            <a:rPr lang="en-US" sz="1400" u="none" dirty="0"/>
            <a:t>  Encompasses factors like battery capacity, energy efficiency, and range that influence energy consumption per vehicle and play a role in assessing energy demands​​</a:t>
          </a:r>
        </a:p>
      </dgm:t>
    </dgm:pt>
    <dgm:pt modelId="{5E662DEA-0C54-45D8-9520-D4270C648703}" type="parTrans" cxnId="{7BA69A8F-DB20-4A23-8EC0-3B78A7146E93}">
      <dgm:prSet/>
      <dgm:spPr/>
      <dgm:t>
        <a:bodyPr/>
        <a:lstStyle/>
        <a:p>
          <a:endParaRPr lang="en-US"/>
        </a:p>
      </dgm:t>
    </dgm:pt>
    <dgm:pt modelId="{425243F4-D4F7-4A1C-B334-C37F22C184CF}" type="sibTrans" cxnId="{7BA69A8F-DB20-4A23-8EC0-3B78A7146E93}">
      <dgm:prSet/>
      <dgm:spPr/>
      <dgm:t>
        <a:bodyPr/>
        <a:lstStyle/>
        <a:p>
          <a:endParaRPr lang="en-US"/>
        </a:p>
      </dgm:t>
    </dgm:pt>
    <dgm:pt modelId="{F7C2B8C6-26CD-4C07-B401-EC3EC523E748}">
      <dgm:prSet custT="1"/>
      <dgm:spPr/>
      <dgm:t>
        <a:bodyPr/>
        <a:lstStyle/>
        <a:p>
          <a:pPr>
            <a:buFont typeface="Arial" panose="020B0604020202020204" pitchFamily="34" charset="0"/>
            <a:buNone/>
          </a:pPr>
          <a:r>
            <a:rPr lang="en-US" sz="1400" u="none" dirty="0"/>
            <a:t>  Covers projected rate of EV adoption using methods such as diffusion, agent-based, or propensity score models. Adoption assumptions often consider incentives, socio-economic factors, and regional policy impacts​​</a:t>
          </a:r>
        </a:p>
      </dgm:t>
    </dgm:pt>
    <dgm:pt modelId="{A1297B24-74E2-4AFA-8960-38DC441F773F}" type="parTrans" cxnId="{19548186-23BD-4E75-9E1B-489C41613AC2}">
      <dgm:prSet/>
      <dgm:spPr/>
      <dgm:t>
        <a:bodyPr/>
        <a:lstStyle/>
        <a:p>
          <a:endParaRPr lang="en-US"/>
        </a:p>
      </dgm:t>
    </dgm:pt>
    <dgm:pt modelId="{5744893F-BE71-4B2E-BECD-97A57149C9C8}" type="sibTrans" cxnId="{19548186-23BD-4E75-9E1B-489C41613AC2}">
      <dgm:prSet/>
      <dgm:spPr/>
      <dgm:t>
        <a:bodyPr/>
        <a:lstStyle/>
        <a:p>
          <a:endParaRPr lang="en-US"/>
        </a:p>
      </dgm:t>
    </dgm:pt>
    <dgm:pt modelId="{85BC8151-B3C7-4AAB-876D-A099E42EDE92}">
      <dgm:prSet custT="1"/>
      <dgm:spPr/>
      <dgm:t>
        <a:bodyPr/>
        <a:lstStyle/>
        <a:p>
          <a:pPr>
            <a:buFont typeface="Arial" panose="020B0604020202020204" pitchFamily="34" charset="0"/>
            <a:buNone/>
          </a:pPr>
          <a:r>
            <a:rPr lang="en-US" sz="1200" u="none" dirty="0"/>
            <a:t>  </a:t>
          </a:r>
          <a:r>
            <a:rPr lang="en-US" sz="1400" u="none" dirty="0"/>
            <a:t>Focuses on how and where vehicles are charged (e.g., residential, public, or workplace chargers) and impact of Level 1, Level 2, and DC fast chargers on load distribution; also includes role of managed charging and its ability to optimize grid performance​​</a:t>
          </a:r>
          <a:endParaRPr lang="en-US" sz="1200" u="none" dirty="0"/>
        </a:p>
      </dgm:t>
    </dgm:pt>
    <dgm:pt modelId="{3211B300-6AC0-4D6C-89BC-FEC394D4A72D}" type="parTrans" cxnId="{BB5CEF83-F057-4610-B9AC-743FB4BF7EE9}">
      <dgm:prSet/>
      <dgm:spPr/>
      <dgm:t>
        <a:bodyPr/>
        <a:lstStyle/>
        <a:p>
          <a:endParaRPr lang="en-US"/>
        </a:p>
      </dgm:t>
    </dgm:pt>
    <dgm:pt modelId="{4ADAEDB5-B056-4617-B43D-5766954FFF8F}" type="sibTrans" cxnId="{BB5CEF83-F057-4610-B9AC-743FB4BF7EE9}">
      <dgm:prSet/>
      <dgm:spPr/>
      <dgm:t>
        <a:bodyPr/>
        <a:lstStyle/>
        <a:p>
          <a:endParaRPr lang="en-US"/>
        </a:p>
      </dgm:t>
    </dgm:pt>
    <dgm:pt modelId="{17354064-C4EB-4291-A8BE-36488BEBB440}">
      <dgm:prSet custT="1"/>
      <dgm:spPr/>
      <dgm:t>
        <a:bodyPr/>
        <a:lstStyle/>
        <a:p>
          <a:pPr>
            <a:buFont typeface="Arial" panose="020B0604020202020204" pitchFamily="34" charset="0"/>
            <a:buNone/>
          </a:pPr>
          <a:r>
            <a:rPr lang="en-US" sz="1400" u="none" dirty="0"/>
            <a:t>  Entails assumptions about energy use patterns, such as daily charging routines, peak demand periods, and seasonal variations in charging behavior, and load shape considerations integrating real-time and aggregate data​​</a:t>
          </a:r>
        </a:p>
      </dgm:t>
    </dgm:pt>
    <dgm:pt modelId="{28191FA6-C186-4786-B575-6069C7084269}" type="parTrans" cxnId="{67CAB2CE-CE0C-4992-BCE5-C9D9A2850E69}">
      <dgm:prSet/>
      <dgm:spPr/>
      <dgm:t>
        <a:bodyPr/>
        <a:lstStyle/>
        <a:p>
          <a:endParaRPr lang="en-US"/>
        </a:p>
      </dgm:t>
    </dgm:pt>
    <dgm:pt modelId="{D7D40A04-9F02-4AD4-841B-E3315B327C2D}" type="sibTrans" cxnId="{67CAB2CE-CE0C-4992-BCE5-C9D9A2850E69}">
      <dgm:prSet/>
      <dgm:spPr/>
      <dgm:t>
        <a:bodyPr/>
        <a:lstStyle/>
        <a:p>
          <a:endParaRPr lang="en-US"/>
        </a:p>
      </dgm:t>
    </dgm:pt>
    <dgm:pt modelId="{57C8AA3B-91D5-4017-82CB-BEB1F7339674}">
      <dgm:prSet custT="1"/>
      <dgm:spPr/>
      <dgm:t>
        <a:bodyPr/>
        <a:lstStyle/>
        <a:p>
          <a:pPr>
            <a:buFont typeface="Arial" panose="020B0604020202020204" pitchFamily="34" charset="0"/>
            <a:buNone/>
          </a:pPr>
          <a:r>
            <a:rPr lang="en-US" sz="1400" u="none" dirty="0"/>
            <a:t>  Evaluates impact of EV load on grid infrastructure, highlighting required upgrades, locational considerations, and scenarios for demand-side management, such as smart charging strategies​​</a:t>
          </a:r>
        </a:p>
      </dgm:t>
    </dgm:pt>
    <dgm:pt modelId="{CA890BA9-D69F-4A5F-8FE8-A085D8FE66DF}" type="parTrans" cxnId="{AEB26E1E-513F-4C49-92DA-A150901A6B30}">
      <dgm:prSet/>
      <dgm:spPr/>
      <dgm:t>
        <a:bodyPr/>
        <a:lstStyle/>
        <a:p>
          <a:endParaRPr lang="en-US"/>
        </a:p>
      </dgm:t>
    </dgm:pt>
    <dgm:pt modelId="{EB47671E-D40B-4951-94D7-E14F39D551D6}" type="sibTrans" cxnId="{AEB26E1E-513F-4C49-92DA-A150901A6B30}">
      <dgm:prSet/>
      <dgm:spPr/>
      <dgm:t>
        <a:bodyPr/>
        <a:lstStyle/>
        <a:p>
          <a:endParaRPr lang="en-US"/>
        </a:p>
      </dgm:t>
    </dgm:pt>
    <dgm:pt modelId="{FC72DC40-08CE-4F69-9CD3-7232A0DFFF13}">
      <dgm:prSet custT="1"/>
      <dgm:spPr/>
      <dgm:t>
        <a:bodyPr/>
        <a:lstStyle/>
        <a:p>
          <a:pPr>
            <a:buFont typeface="Arial" panose="020B0604020202020204" pitchFamily="34" charset="0"/>
            <a:buNone/>
          </a:pPr>
          <a:r>
            <a:rPr lang="en-US" sz="1400" u="none" dirty="0"/>
            <a:t>  Includes assumptions for state and federal policies (e.g., incentives, emissions standards) and their impacts on EV adoption rates and infrastructure development are critical; economic considerations also include costs of EV ownership and market trends​​</a:t>
          </a:r>
        </a:p>
      </dgm:t>
    </dgm:pt>
    <dgm:pt modelId="{661EBF14-477B-40B0-8460-9EBD93A433C3}" type="parTrans" cxnId="{BACAFC88-D756-452F-96B4-8D8BAD2BC443}">
      <dgm:prSet/>
      <dgm:spPr/>
      <dgm:t>
        <a:bodyPr/>
        <a:lstStyle/>
        <a:p>
          <a:endParaRPr lang="en-US"/>
        </a:p>
      </dgm:t>
    </dgm:pt>
    <dgm:pt modelId="{AD36C2A8-A4F9-4105-91E2-264A8A6D3D98}" type="sibTrans" cxnId="{BACAFC88-D756-452F-96B4-8D8BAD2BC443}">
      <dgm:prSet/>
      <dgm:spPr/>
      <dgm:t>
        <a:bodyPr/>
        <a:lstStyle/>
        <a:p>
          <a:endParaRPr lang="en-US"/>
        </a:p>
      </dgm:t>
    </dgm:pt>
    <dgm:pt modelId="{37210682-05DC-477A-838A-99EE1FE77F8A}">
      <dgm:prSet phldrT="[Text]" custT="1"/>
      <dgm:spPr/>
      <dgm:t>
        <a:bodyPr/>
        <a:lstStyle/>
        <a:p>
          <a:pPr>
            <a:buFont typeface="Arial" panose="020B0604020202020204" pitchFamily="34" charset="0"/>
            <a:buNone/>
          </a:pPr>
          <a:r>
            <a:rPr lang="en-US" sz="1400" u="none" dirty="0"/>
            <a:t>  Includes the current and projected number of EVs, by type, such as light-duty, medium-duty, and heavy-duty vehicles; often incorporates data on market trends, government targets for zero or low emission vehicles, and registration statistics​​</a:t>
          </a:r>
          <a:endParaRPr lang="en-US" sz="1400" dirty="0"/>
        </a:p>
      </dgm:t>
    </dgm:pt>
    <dgm:pt modelId="{2D6E626F-1F94-47A9-9D50-E3216EC07998}" type="parTrans" cxnId="{197B5AE4-DC6D-4A60-BF3E-DD33553DFB6A}">
      <dgm:prSet/>
      <dgm:spPr/>
      <dgm:t>
        <a:bodyPr/>
        <a:lstStyle/>
        <a:p>
          <a:endParaRPr lang="en-US"/>
        </a:p>
      </dgm:t>
    </dgm:pt>
    <dgm:pt modelId="{BDDA40BA-485B-41DD-B633-4A246A2DBAA9}" type="sibTrans" cxnId="{197B5AE4-DC6D-4A60-BF3E-DD33553DFB6A}">
      <dgm:prSet/>
      <dgm:spPr/>
      <dgm:t>
        <a:bodyPr/>
        <a:lstStyle/>
        <a:p>
          <a:endParaRPr lang="en-US"/>
        </a:p>
      </dgm:t>
    </dgm:pt>
    <dgm:pt modelId="{7CA8ABED-CE50-4C70-AB27-53DBB54C6EC9}" type="pres">
      <dgm:prSet presAssocID="{9152B852-B9F8-4D46-B37C-9B3D6D452F4F}" presName="Name0" presStyleCnt="0">
        <dgm:presLayoutVars>
          <dgm:dir/>
          <dgm:animLvl val="lvl"/>
          <dgm:resizeHandles val="exact"/>
        </dgm:presLayoutVars>
      </dgm:prSet>
      <dgm:spPr/>
    </dgm:pt>
    <dgm:pt modelId="{239212FA-DDB2-49A5-B1F9-BA3F3819C70A}" type="pres">
      <dgm:prSet presAssocID="{312E81FA-EE41-4A1B-B6E8-5E71515ACDC9}" presName="composite" presStyleCnt="0"/>
      <dgm:spPr/>
    </dgm:pt>
    <dgm:pt modelId="{F126F2B4-6239-431F-B85D-BD1B5A60C6F9}" type="pres">
      <dgm:prSet presAssocID="{312E81FA-EE41-4A1B-B6E8-5E71515ACDC9}" presName="parTx" presStyleLbl="alignNode1" presStyleIdx="0" presStyleCnt="7">
        <dgm:presLayoutVars>
          <dgm:chMax val="0"/>
          <dgm:chPref val="0"/>
          <dgm:bulletEnabled val="1"/>
        </dgm:presLayoutVars>
      </dgm:prSet>
      <dgm:spPr/>
    </dgm:pt>
    <dgm:pt modelId="{384ABB80-18F2-4D10-9622-2E6C1EE41851}" type="pres">
      <dgm:prSet presAssocID="{312E81FA-EE41-4A1B-B6E8-5E71515ACDC9}" presName="desTx" presStyleLbl="alignAccFollowNode1" presStyleIdx="0" presStyleCnt="7">
        <dgm:presLayoutVars>
          <dgm:bulletEnabled val="1"/>
        </dgm:presLayoutVars>
      </dgm:prSet>
      <dgm:spPr/>
    </dgm:pt>
    <dgm:pt modelId="{E66FF74B-F38E-4B92-B537-6F451CCBF091}" type="pres">
      <dgm:prSet presAssocID="{50039EA1-42B1-4726-AB4F-A470889941B3}" presName="space" presStyleCnt="0"/>
      <dgm:spPr/>
    </dgm:pt>
    <dgm:pt modelId="{8F77649A-0FB8-489D-8552-3BF3A339F001}" type="pres">
      <dgm:prSet presAssocID="{8188EFBC-F042-4237-AE92-58071C1C9C4C}" presName="composite" presStyleCnt="0"/>
      <dgm:spPr/>
    </dgm:pt>
    <dgm:pt modelId="{EFC41822-C13A-425D-9FBC-29064C0FDA77}" type="pres">
      <dgm:prSet presAssocID="{8188EFBC-F042-4237-AE92-58071C1C9C4C}" presName="parTx" presStyleLbl="alignNode1" presStyleIdx="1" presStyleCnt="7">
        <dgm:presLayoutVars>
          <dgm:chMax val="0"/>
          <dgm:chPref val="0"/>
          <dgm:bulletEnabled val="1"/>
        </dgm:presLayoutVars>
      </dgm:prSet>
      <dgm:spPr/>
    </dgm:pt>
    <dgm:pt modelId="{D2399E42-2224-4536-A98B-3D03680A0767}" type="pres">
      <dgm:prSet presAssocID="{8188EFBC-F042-4237-AE92-58071C1C9C4C}" presName="desTx" presStyleLbl="alignAccFollowNode1" presStyleIdx="1" presStyleCnt="7">
        <dgm:presLayoutVars>
          <dgm:bulletEnabled val="1"/>
        </dgm:presLayoutVars>
      </dgm:prSet>
      <dgm:spPr/>
    </dgm:pt>
    <dgm:pt modelId="{33AA9F5D-DBBC-4140-AC77-73ADEF8D03C3}" type="pres">
      <dgm:prSet presAssocID="{8F6CB221-D0C4-48CE-9D35-035297259731}" presName="space" presStyleCnt="0"/>
      <dgm:spPr/>
    </dgm:pt>
    <dgm:pt modelId="{97714D12-3586-4189-AF1B-74A456054921}" type="pres">
      <dgm:prSet presAssocID="{6EDB8CFC-43AA-4182-AB89-8B2DDEF14DC8}" presName="composite" presStyleCnt="0"/>
      <dgm:spPr/>
    </dgm:pt>
    <dgm:pt modelId="{C0C4BBD1-82E9-48D8-AD96-E7C6B6875F28}" type="pres">
      <dgm:prSet presAssocID="{6EDB8CFC-43AA-4182-AB89-8B2DDEF14DC8}" presName="parTx" presStyleLbl="alignNode1" presStyleIdx="2" presStyleCnt="7">
        <dgm:presLayoutVars>
          <dgm:chMax val="0"/>
          <dgm:chPref val="0"/>
          <dgm:bulletEnabled val="1"/>
        </dgm:presLayoutVars>
      </dgm:prSet>
      <dgm:spPr/>
    </dgm:pt>
    <dgm:pt modelId="{B4762837-51BF-4C70-BE01-3AE6BCC0A1EF}" type="pres">
      <dgm:prSet presAssocID="{6EDB8CFC-43AA-4182-AB89-8B2DDEF14DC8}" presName="desTx" presStyleLbl="alignAccFollowNode1" presStyleIdx="2" presStyleCnt="7">
        <dgm:presLayoutVars>
          <dgm:bulletEnabled val="1"/>
        </dgm:presLayoutVars>
      </dgm:prSet>
      <dgm:spPr/>
    </dgm:pt>
    <dgm:pt modelId="{E606D616-A5D2-4DA2-BB64-FA3608B8896F}" type="pres">
      <dgm:prSet presAssocID="{BF849F77-2843-4B2B-A32F-2A308AE3003E}" presName="space" presStyleCnt="0"/>
      <dgm:spPr/>
    </dgm:pt>
    <dgm:pt modelId="{9B8DB41A-20C3-4925-AB4E-F0244C63101E}" type="pres">
      <dgm:prSet presAssocID="{77191BE4-97FF-426E-875E-9D90E45F94E5}" presName="composite" presStyleCnt="0"/>
      <dgm:spPr/>
    </dgm:pt>
    <dgm:pt modelId="{4502856B-EDC3-4E17-A9DB-DBC724D0D5EA}" type="pres">
      <dgm:prSet presAssocID="{77191BE4-97FF-426E-875E-9D90E45F94E5}" presName="parTx" presStyleLbl="alignNode1" presStyleIdx="3" presStyleCnt="7">
        <dgm:presLayoutVars>
          <dgm:chMax val="0"/>
          <dgm:chPref val="0"/>
          <dgm:bulletEnabled val="1"/>
        </dgm:presLayoutVars>
      </dgm:prSet>
      <dgm:spPr/>
    </dgm:pt>
    <dgm:pt modelId="{CC7EA4D8-EB71-4B5C-8BDB-DFC387048FBE}" type="pres">
      <dgm:prSet presAssocID="{77191BE4-97FF-426E-875E-9D90E45F94E5}" presName="desTx" presStyleLbl="alignAccFollowNode1" presStyleIdx="3" presStyleCnt="7">
        <dgm:presLayoutVars>
          <dgm:bulletEnabled val="1"/>
        </dgm:presLayoutVars>
      </dgm:prSet>
      <dgm:spPr/>
    </dgm:pt>
    <dgm:pt modelId="{C35BC493-E8C8-4732-8737-4CCEF14BAE8E}" type="pres">
      <dgm:prSet presAssocID="{E9AF91F6-5274-45C5-B06D-1E1ED5F2629A}" presName="space" presStyleCnt="0"/>
      <dgm:spPr/>
    </dgm:pt>
    <dgm:pt modelId="{48D92BFE-D323-40A4-BD56-8220FB603E47}" type="pres">
      <dgm:prSet presAssocID="{CEFF4BC7-82AC-45CF-878C-8E1297B50734}" presName="composite" presStyleCnt="0"/>
      <dgm:spPr/>
    </dgm:pt>
    <dgm:pt modelId="{03C88862-464E-4D6D-B004-A237A09C2F57}" type="pres">
      <dgm:prSet presAssocID="{CEFF4BC7-82AC-45CF-878C-8E1297B50734}" presName="parTx" presStyleLbl="alignNode1" presStyleIdx="4" presStyleCnt="7">
        <dgm:presLayoutVars>
          <dgm:chMax val="0"/>
          <dgm:chPref val="0"/>
          <dgm:bulletEnabled val="1"/>
        </dgm:presLayoutVars>
      </dgm:prSet>
      <dgm:spPr/>
    </dgm:pt>
    <dgm:pt modelId="{2D5FEB8B-EE66-415B-9364-0C1EE24A836C}" type="pres">
      <dgm:prSet presAssocID="{CEFF4BC7-82AC-45CF-878C-8E1297B50734}" presName="desTx" presStyleLbl="alignAccFollowNode1" presStyleIdx="4" presStyleCnt="7">
        <dgm:presLayoutVars>
          <dgm:bulletEnabled val="1"/>
        </dgm:presLayoutVars>
      </dgm:prSet>
      <dgm:spPr/>
    </dgm:pt>
    <dgm:pt modelId="{DAB74BFC-BC44-49B4-8847-3E6D0A46B372}" type="pres">
      <dgm:prSet presAssocID="{0CD376B9-0FBD-4FBC-BEF9-C85C3F813535}" presName="space" presStyleCnt="0"/>
      <dgm:spPr/>
    </dgm:pt>
    <dgm:pt modelId="{C75B5FF1-BCFE-452D-9D3B-52C814D70A5D}" type="pres">
      <dgm:prSet presAssocID="{717FD5D2-D47C-4ECE-9C6D-2A4C03DE2A6E}" presName="composite" presStyleCnt="0"/>
      <dgm:spPr/>
    </dgm:pt>
    <dgm:pt modelId="{E285ABA5-691E-46A0-B16F-A36409BE8C03}" type="pres">
      <dgm:prSet presAssocID="{717FD5D2-D47C-4ECE-9C6D-2A4C03DE2A6E}" presName="parTx" presStyleLbl="alignNode1" presStyleIdx="5" presStyleCnt="7">
        <dgm:presLayoutVars>
          <dgm:chMax val="0"/>
          <dgm:chPref val="0"/>
          <dgm:bulletEnabled val="1"/>
        </dgm:presLayoutVars>
      </dgm:prSet>
      <dgm:spPr/>
    </dgm:pt>
    <dgm:pt modelId="{BEA5776E-146F-497B-A2F3-1CEEED82E5D7}" type="pres">
      <dgm:prSet presAssocID="{717FD5D2-D47C-4ECE-9C6D-2A4C03DE2A6E}" presName="desTx" presStyleLbl="alignAccFollowNode1" presStyleIdx="5" presStyleCnt="7">
        <dgm:presLayoutVars>
          <dgm:bulletEnabled val="1"/>
        </dgm:presLayoutVars>
      </dgm:prSet>
      <dgm:spPr/>
    </dgm:pt>
    <dgm:pt modelId="{A2ADE83F-7683-4769-881A-076BCB28BACC}" type="pres">
      <dgm:prSet presAssocID="{4E07DCB7-1A81-41F9-964C-3B1305CF9923}" presName="space" presStyleCnt="0"/>
      <dgm:spPr/>
    </dgm:pt>
    <dgm:pt modelId="{C6C8DE3D-7ECB-4067-AFAB-24DF73EAB317}" type="pres">
      <dgm:prSet presAssocID="{1BE4DD56-5F80-4580-A75D-41F8277786CE}" presName="composite" presStyleCnt="0"/>
      <dgm:spPr/>
    </dgm:pt>
    <dgm:pt modelId="{EFC7109C-D3EF-48F7-B00E-C766EE7934A6}" type="pres">
      <dgm:prSet presAssocID="{1BE4DD56-5F80-4580-A75D-41F8277786CE}" presName="parTx" presStyleLbl="alignNode1" presStyleIdx="6" presStyleCnt="7">
        <dgm:presLayoutVars>
          <dgm:chMax val="0"/>
          <dgm:chPref val="0"/>
          <dgm:bulletEnabled val="1"/>
        </dgm:presLayoutVars>
      </dgm:prSet>
      <dgm:spPr/>
    </dgm:pt>
    <dgm:pt modelId="{E967E606-C202-46BC-A64C-F287F40132D3}" type="pres">
      <dgm:prSet presAssocID="{1BE4DD56-5F80-4580-A75D-41F8277786CE}" presName="desTx" presStyleLbl="alignAccFollowNode1" presStyleIdx="6" presStyleCnt="7">
        <dgm:presLayoutVars>
          <dgm:bulletEnabled val="1"/>
        </dgm:presLayoutVars>
      </dgm:prSet>
      <dgm:spPr/>
    </dgm:pt>
  </dgm:ptLst>
  <dgm:cxnLst>
    <dgm:cxn modelId="{AEB26E1E-513F-4C49-92DA-A150901A6B30}" srcId="{717FD5D2-D47C-4ECE-9C6D-2A4C03DE2A6E}" destId="{57C8AA3B-91D5-4017-82CB-BEB1F7339674}" srcOrd="0" destOrd="0" parTransId="{CA890BA9-D69F-4A5F-8FE8-A085D8FE66DF}" sibTransId="{EB47671E-D40B-4951-94D7-E14F39D551D6}"/>
    <dgm:cxn modelId="{3954FC29-47FC-4FED-AF3A-29EF3267BF79}" type="presOf" srcId="{1BE4DD56-5F80-4580-A75D-41F8277786CE}" destId="{EFC7109C-D3EF-48F7-B00E-C766EE7934A6}" srcOrd="0" destOrd="0" presId="urn:microsoft.com/office/officeart/2005/8/layout/hList1"/>
    <dgm:cxn modelId="{2B012F2B-FF5F-4753-B766-5EB06234CD24}" type="presOf" srcId="{F7C2B8C6-26CD-4C07-B401-EC3EC523E748}" destId="{B4762837-51BF-4C70-BE01-3AE6BCC0A1EF}" srcOrd="0" destOrd="0" presId="urn:microsoft.com/office/officeart/2005/8/layout/hList1"/>
    <dgm:cxn modelId="{3FB69A31-B7DE-44B8-BB7D-426900CFCEB4}" type="presOf" srcId="{FC72DC40-08CE-4F69-9CD3-7232A0DFFF13}" destId="{E967E606-C202-46BC-A64C-F287F40132D3}" srcOrd="0" destOrd="0" presId="urn:microsoft.com/office/officeart/2005/8/layout/hList1"/>
    <dgm:cxn modelId="{08908039-A738-4323-A876-50E4744F7B8F}" type="presOf" srcId="{8188EFBC-F042-4237-AE92-58071C1C9C4C}" destId="{EFC41822-C13A-425D-9FBC-29064C0FDA77}" srcOrd="0" destOrd="0" presId="urn:microsoft.com/office/officeart/2005/8/layout/hList1"/>
    <dgm:cxn modelId="{8E1A9F3C-9867-4773-8891-68C5FDA51D03}" srcId="{9152B852-B9F8-4D46-B37C-9B3D6D452F4F}" destId="{77191BE4-97FF-426E-875E-9D90E45F94E5}" srcOrd="3" destOrd="0" parTransId="{BD2BEBC8-A6CD-45F3-86F9-BF15526449BC}" sibTransId="{E9AF91F6-5274-45C5-B06D-1E1ED5F2629A}"/>
    <dgm:cxn modelId="{75C5313F-8A5A-4DE7-A1A1-F3FEE67D9F5B}" type="presOf" srcId="{37210682-05DC-477A-838A-99EE1FE77F8A}" destId="{384ABB80-18F2-4D10-9622-2E6C1EE41851}" srcOrd="0" destOrd="0" presId="urn:microsoft.com/office/officeart/2005/8/layout/hList1"/>
    <dgm:cxn modelId="{EDA71140-68CD-42A6-8B85-7AFA25CAB206}" type="presOf" srcId="{CEFF4BC7-82AC-45CF-878C-8E1297B50734}" destId="{03C88862-464E-4D6D-B004-A237A09C2F57}" srcOrd="0" destOrd="0" presId="urn:microsoft.com/office/officeart/2005/8/layout/hList1"/>
    <dgm:cxn modelId="{84332B48-2CCE-44B9-90F9-CBF835DBF3AA}" type="presOf" srcId="{717FD5D2-D47C-4ECE-9C6D-2A4C03DE2A6E}" destId="{E285ABA5-691E-46A0-B16F-A36409BE8C03}" srcOrd="0" destOrd="0" presId="urn:microsoft.com/office/officeart/2005/8/layout/hList1"/>
    <dgm:cxn modelId="{B0871B6F-7316-4496-A37B-A71BA1E86500}" srcId="{9152B852-B9F8-4D46-B37C-9B3D6D452F4F}" destId="{1BE4DD56-5F80-4580-A75D-41F8277786CE}" srcOrd="6" destOrd="0" parTransId="{5FFC7C12-7C88-4BCC-9716-4BEBE0495CAF}" sibTransId="{CA3C8143-CD1E-4310-8F7B-D44D501F884D}"/>
    <dgm:cxn modelId="{F0C7706F-6335-48BA-94B1-11534C95B950}" srcId="{9152B852-B9F8-4D46-B37C-9B3D6D452F4F}" destId="{8188EFBC-F042-4237-AE92-58071C1C9C4C}" srcOrd="1" destOrd="0" parTransId="{1861B6B4-1E2B-4FEE-83F8-D60858AEF48A}" sibTransId="{8F6CB221-D0C4-48CE-9D35-035297259731}"/>
    <dgm:cxn modelId="{402CC870-18A4-4013-8AD8-702B64276CA4}" type="presOf" srcId="{77191BE4-97FF-426E-875E-9D90E45F94E5}" destId="{4502856B-EDC3-4E17-A9DB-DBC724D0D5EA}" srcOrd="0" destOrd="0" presId="urn:microsoft.com/office/officeart/2005/8/layout/hList1"/>
    <dgm:cxn modelId="{C84F0174-421A-41AE-8048-2BDA3087181B}" type="presOf" srcId="{6EDB8CFC-43AA-4182-AB89-8B2DDEF14DC8}" destId="{C0C4BBD1-82E9-48D8-AD96-E7C6B6875F28}" srcOrd="0" destOrd="0" presId="urn:microsoft.com/office/officeart/2005/8/layout/hList1"/>
    <dgm:cxn modelId="{A5335076-D174-4810-9A43-5130AA140262}" type="presOf" srcId="{9152B852-B9F8-4D46-B37C-9B3D6D452F4F}" destId="{7CA8ABED-CE50-4C70-AB27-53DBB54C6EC9}" srcOrd="0" destOrd="0" presId="urn:microsoft.com/office/officeart/2005/8/layout/hList1"/>
    <dgm:cxn modelId="{462BF95A-4368-4FC6-B4B2-B0D216A8FF53}" type="presOf" srcId="{57C8AA3B-91D5-4017-82CB-BEB1F7339674}" destId="{BEA5776E-146F-497B-A2F3-1CEEED82E5D7}" srcOrd="0" destOrd="0" presId="urn:microsoft.com/office/officeart/2005/8/layout/hList1"/>
    <dgm:cxn modelId="{BB5CEF83-F057-4610-B9AC-743FB4BF7EE9}" srcId="{77191BE4-97FF-426E-875E-9D90E45F94E5}" destId="{85BC8151-B3C7-4AAB-876D-A099E42EDE92}" srcOrd="0" destOrd="0" parTransId="{3211B300-6AC0-4D6C-89BC-FEC394D4A72D}" sibTransId="{4ADAEDB5-B056-4617-B43D-5766954FFF8F}"/>
    <dgm:cxn modelId="{19548186-23BD-4E75-9E1B-489C41613AC2}" srcId="{6EDB8CFC-43AA-4182-AB89-8B2DDEF14DC8}" destId="{F7C2B8C6-26CD-4C07-B401-EC3EC523E748}" srcOrd="0" destOrd="0" parTransId="{A1297B24-74E2-4AFA-8960-38DC441F773F}" sibTransId="{5744893F-BE71-4B2E-BECD-97A57149C9C8}"/>
    <dgm:cxn modelId="{BACAFC88-D756-452F-96B4-8D8BAD2BC443}" srcId="{1BE4DD56-5F80-4580-A75D-41F8277786CE}" destId="{FC72DC40-08CE-4F69-9CD3-7232A0DFFF13}" srcOrd="0" destOrd="0" parTransId="{661EBF14-477B-40B0-8460-9EBD93A433C3}" sibTransId="{AD36C2A8-A4F9-4105-91E2-264A8A6D3D98}"/>
    <dgm:cxn modelId="{85716B8C-D491-4ABC-8C34-2BDA9309426E}" type="presOf" srcId="{312E81FA-EE41-4A1B-B6E8-5E71515ACDC9}" destId="{F126F2B4-6239-431F-B85D-BD1B5A60C6F9}" srcOrd="0" destOrd="0" presId="urn:microsoft.com/office/officeart/2005/8/layout/hList1"/>
    <dgm:cxn modelId="{7BA69A8F-DB20-4A23-8EC0-3B78A7146E93}" srcId="{8188EFBC-F042-4237-AE92-58071C1C9C4C}" destId="{DA3D0EAA-DF6E-4F42-AE36-28BCCC157E47}" srcOrd="0" destOrd="0" parTransId="{5E662DEA-0C54-45D8-9520-D4270C648703}" sibTransId="{425243F4-D4F7-4A1C-B334-C37F22C184CF}"/>
    <dgm:cxn modelId="{9762B298-411A-4972-B5FC-60FE70F84BA8}" srcId="{9152B852-B9F8-4D46-B37C-9B3D6D452F4F}" destId="{717FD5D2-D47C-4ECE-9C6D-2A4C03DE2A6E}" srcOrd="5" destOrd="0" parTransId="{86344519-977E-40D6-BC30-5F838592232B}" sibTransId="{4E07DCB7-1A81-41F9-964C-3B1305CF9923}"/>
    <dgm:cxn modelId="{6389C4A4-99E8-443E-8AA9-3B12B7FBF7C8}" type="presOf" srcId="{DA3D0EAA-DF6E-4F42-AE36-28BCCC157E47}" destId="{D2399E42-2224-4536-A98B-3D03680A0767}" srcOrd="0" destOrd="0" presId="urn:microsoft.com/office/officeart/2005/8/layout/hList1"/>
    <dgm:cxn modelId="{AF4FD5AC-3D4D-4126-BE11-8749A715F4A0}" srcId="{9152B852-B9F8-4D46-B37C-9B3D6D452F4F}" destId="{CEFF4BC7-82AC-45CF-878C-8E1297B50734}" srcOrd="4" destOrd="0" parTransId="{B6C79355-33C1-491B-AD8F-FBF033B9C539}" sibTransId="{0CD376B9-0FBD-4FBC-BEF9-C85C3F813535}"/>
    <dgm:cxn modelId="{0E13E8CD-C0B8-4022-A7F7-781F46D2AE6D}" srcId="{9152B852-B9F8-4D46-B37C-9B3D6D452F4F}" destId="{312E81FA-EE41-4A1B-B6E8-5E71515ACDC9}" srcOrd="0" destOrd="0" parTransId="{7712EF8E-5A09-4B2F-8858-799FFE27EE76}" sibTransId="{50039EA1-42B1-4726-AB4F-A470889941B3}"/>
    <dgm:cxn modelId="{67CAB2CE-CE0C-4992-BCE5-C9D9A2850E69}" srcId="{CEFF4BC7-82AC-45CF-878C-8E1297B50734}" destId="{17354064-C4EB-4291-A8BE-36488BEBB440}" srcOrd="0" destOrd="0" parTransId="{28191FA6-C186-4786-B575-6069C7084269}" sibTransId="{D7D40A04-9F02-4AD4-841B-E3315B327C2D}"/>
    <dgm:cxn modelId="{235B0AD4-2396-44A6-B203-B82B6B225E55}" srcId="{9152B852-B9F8-4D46-B37C-9B3D6D452F4F}" destId="{6EDB8CFC-43AA-4182-AB89-8B2DDEF14DC8}" srcOrd="2" destOrd="0" parTransId="{11B6EF74-633E-4CB7-98D2-B6AAC1923987}" sibTransId="{BF849F77-2843-4B2B-A32F-2A308AE3003E}"/>
    <dgm:cxn modelId="{D6BB7FD6-5274-467F-813E-B987FF045758}" type="presOf" srcId="{85BC8151-B3C7-4AAB-876D-A099E42EDE92}" destId="{CC7EA4D8-EB71-4B5C-8BDB-DFC387048FBE}" srcOrd="0" destOrd="0" presId="urn:microsoft.com/office/officeart/2005/8/layout/hList1"/>
    <dgm:cxn modelId="{197B5AE4-DC6D-4A60-BF3E-DD33553DFB6A}" srcId="{312E81FA-EE41-4A1B-B6E8-5E71515ACDC9}" destId="{37210682-05DC-477A-838A-99EE1FE77F8A}" srcOrd="0" destOrd="0" parTransId="{2D6E626F-1F94-47A9-9D50-E3216EC07998}" sibTransId="{BDDA40BA-485B-41DD-B633-4A246A2DBAA9}"/>
    <dgm:cxn modelId="{5B9E84FD-9139-4AED-9F8D-667C1CCADB46}" type="presOf" srcId="{17354064-C4EB-4291-A8BE-36488BEBB440}" destId="{2D5FEB8B-EE66-415B-9364-0C1EE24A836C}" srcOrd="0" destOrd="0" presId="urn:microsoft.com/office/officeart/2005/8/layout/hList1"/>
    <dgm:cxn modelId="{DB0CC6DD-FE92-43C2-8577-0136A38941D3}" type="presParOf" srcId="{7CA8ABED-CE50-4C70-AB27-53DBB54C6EC9}" destId="{239212FA-DDB2-49A5-B1F9-BA3F3819C70A}" srcOrd="0" destOrd="0" presId="urn:microsoft.com/office/officeart/2005/8/layout/hList1"/>
    <dgm:cxn modelId="{07C1AC33-7DB2-49EC-96E3-5E73D54C805B}" type="presParOf" srcId="{239212FA-DDB2-49A5-B1F9-BA3F3819C70A}" destId="{F126F2B4-6239-431F-B85D-BD1B5A60C6F9}" srcOrd="0" destOrd="0" presId="urn:microsoft.com/office/officeart/2005/8/layout/hList1"/>
    <dgm:cxn modelId="{FB4E7B0A-73DA-4D3F-8C29-84F3A383B0B5}" type="presParOf" srcId="{239212FA-DDB2-49A5-B1F9-BA3F3819C70A}" destId="{384ABB80-18F2-4D10-9622-2E6C1EE41851}" srcOrd="1" destOrd="0" presId="urn:microsoft.com/office/officeart/2005/8/layout/hList1"/>
    <dgm:cxn modelId="{F46C30B0-EDFB-4BED-9F8B-36935551DB3F}" type="presParOf" srcId="{7CA8ABED-CE50-4C70-AB27-53DBB54C6EC9}" destId="{E66FF74B-F38E-4B92-B537-6F451CCBF091}" srcOrd="1" destOrd="0" presId="urn:microsoft.com/office/officeart/2005/8/layout/hList1"/>
    <dgm:cxn modelId="{36FE446E-E070-41F0-8517-B8F89E3D4704}" type="presParOf" srcId="{7CA8ABED-CE50-4C70-AB27-53DBB54C6EC9}" destId="{8F77649A-0FB8-489D-8552-3BF3A339F001}" srcOrd="2" destOrd="0" presId="urn:microsoft.com/office/officeart/2005/8/layout/hList1"/>
    <dgm:cxn modelId="{E0EB83D6-9DBB-448A-A030-59948B513D99}" type="presParOf" srcId="{8F77649A-0FB8-489D-8552-3BF3A339F001}" destId="{EFC41822-C13A-425D-9FBC-29064C0FDA77}" srcOrd="0" destOrd="0" presId="urn:microsoft.com/office/officeart/2005/8/layout/hList1"/>
    <dgm:cxn modelId="{815336E3-6E18-47D6-B85B-CDCC422F5A55}" type="presParOf" srcId="{8F77649A-0FB8-489D-8552-3BF3A339F001}" destId="{D2399E42-2224-4536-A98B-3D03680A0767}" srcOrd="1" destOrd="0" presId="urn:microsoft.com/office/officeart/2005/8/layout/hList1"/>
    <dgm:cxn modelId="{F67D9E07-B8C6-444E-B33D-999E23E5EEE4}" type="presParOf" srcId="{7CA8ABED-CE50-4C70-AB27-53DBB54C6EC9}" destId="{33AA9F5D-DBBC-4140-AC77-73ADEF8D03C3}" srcOrd="3" destOrd="0" presId="urn:microsoft.com/office/officeart/2005/8/layout/hList1"/>
    <dgm:cxn modelId="{2CACD693-56B3-4D2F-900D-A6AD1E27A413}" type="presParOf" srcId="{7CA8ABED-CE50-4C70-AB27-53DBB54C6EC9}" destId="{97714D12-3586-4189-AF1B-74A456054921}" srcOrd="4" destOrd="0" presId="urn:microsoft.com/office/officeart/2005/8/layout/hList1"/>
    <dgm:cxn modelId="{4A3E929C-38FB-46FA-8BF6-600D0C22B016}" type="presParOf" srcId="{97714D12-3586-4189-AF1B-74A456054921}" destId="{C0C4BBD1-82E9-48D8-AD96-E7C6B6875F28}" srcOrd="0" destOrd="0" presId="urn:microsoft.com/office/officeart/2005/8/layout/hList1"/>
    <dgm:cxn modelId="{29CF5D5D-EA83-49BF-9F1A-15FDB175A6F0}" type="presParOf" srcId="{97714D12-3586-4189-AF1B-74A456054921}" destId="{B4762837-51BF-4C70-BE01-3AE6BCC0A1EF}" srcOrd="1" destOrd="0" presId="urn:microsoft.com/office/officeart/2005/8/layout/hList1"/>
    <dgm:cxn modelId="{823B45B6-38BD-480E-B29D-A045A3210481}" type="presParOf" srcId="{7CA8ABED-CE50-4C70-AB27-53DBB54C6EC9}" destId="{E606D616-A5D2-4DA2-BB64-FA3608B8896F}" srcOrd="5" destOrd="0" presId="urn:microsoft.com/office/officeart/2005/8/layout/hList1"/>
    <dgm:cxn modelId="{BEF0AF99-0E38-4505-A5A4-D90226D7A71B}" type="presParOf" srcId="{7CA8ABED-CE50-4C70-AB27-53DBB54C6EC9}" destId="{9B8DB41A-20C3-4925-AB4E-F0244C63101E}" srcOrd="6" destOrd="0" presId="urn:microsoft.com/office/officeart/2005/8/layout/hList1"/>
    <dgm:cxn modelId="{DCAE9E42-3BE7-4BE8-945E-053786C3C031}" type="presParOf" srcId="{9B8DB41A-20C3-4925-AB4E-F0244C63101E}" destId="{4502856B-EDC3-4E17-A9DB-DBC724D0D5EA}" srcOrd="0" destOrd="0" presId="urn:microsoft.com/office/officeart/2005/8/layout/hList1"/>
    <dgm:cxn modelId="{CC5BB285-4301-4F45-9458-C97D6E780766}" type="presParOf" srcId="{9B8DB41A-20C3-4925-AB4E-F0244C63101E}" destId="{CC7EA4D8-EB71-4B5C-8BDB-DFC387048FBE}" srcOrd="1" destOrd="0" presId="urn:microsoft.com/office/officeart/2005/8/layout/hList1"/>
    <dgm:cxn modelId="{D892E6C6-B976-4545-9FF9-8B8EEC0C6549}" type="presParOf" srcId="{7CA8ABED-CE50-4C70-AB27-53DBB54C6EC9}" destId="{C35BC493-E8C8-4732-8737-4CCEF14BAE8E}" srcOrd="7" destOrd="0" presId="urn:microsoft.com/office/officeart/2005/8/layout/hList1"/>
    <dgm:cxn modelId="{E0E27895-0502-4AAF-BBBA-DD21A00A3875}" type="presParOf" srcId="{7CA8ABED-CE50-4C70-AB27-53DBB54C6EC9}" destId="{48D92BFE-D323-40A4-BD56-8220FB603E47}" srcOrd="8" destOrd="0" presId="urn:microsoft.com/office/officeart/2005/8/layout/hList1"/>
    <dgm:cxn modelId="{249F6A25-03E4-4CCA-A14B-0EAE19EEF902}" type="presParOf" srcId="{48D92BFE-D323-40A4-BD56-8220FB603E47}" destId="{03C88862-464E-4D6D-B004-A237A09C2F57}" srcOrd="0" destOrd="0" presId="urn:microsoft.com/office/officeart/2005/8/layout/hList1"/>
    <dgm:cxn modelId="{562034E8-727A-43E0-A6B3-36C14FFE85BB}" type="presParOf" srcId="{48D92BFE-D323-40A4-BD56-8220FB603E47}" destId="{2D5FEB8B-EE66-415B-9364-0C1EE24A836C}" srcOrd="1" destOrd="0" presId="urn:microsoft.com/office/officeart/2005/8/layout/hList1"/>
    <dgm:cxn modelId="{F8E9477D-604C-43DD-B9C9-AE6B31046DCA}" type="presParOf" srcId="{7CA8ABED-CE50-4C70-AB27-53DBB54C6EC9}" destId="{DAB74BFC-BC44-49B4-8847-3E6D0A46B372}" srcOrd="9" destOrd="0" presId="urn:microsoft.com/office/officeart/2005/8/layout/hList1"/>
    <dgm:cxn modelId="{D554AD68-4614-44A5-A0B7-950C7665034A}" type="presParOf" srcId="{7CA8ABED-CE50-4C70-AB27-53DBB54C6EC9}" destId="{C75B5FF1-BCFE-452D-9D3B-52C814D70A5D}" srcOrd="10" destOrd="0" presId="urn:microsoft.com/office/officeart/2005/8/layout/hList1"/>
    <dgm:cxn modelId="{14AC67E8-85AE-4443-A37D-F0B2EF04C075}" type="presParOf" srcId="{C75B5FF1-BCFE-452D-9D3B-52C814D70A5D}" destId="{E285ABA5-691E-46A0-B16F-A36409BE8C03}" srcOrd="0" destOrd="0" presId="urn:microsoft.com/office/officeart/2005/8/layout/hList1"/>
    <dgm:cxn modelId="{A46A873A-36C6-48B2-825F-6ACC0002351F}" type="presParOf" srcId="{C75B5FF1-BCFE-452D-9D3B-52C814D70A5D}" destId="{BEA5776E-146F-497B-A2F3-1CEEED82E5D7}" srcOrd="1" destOrd="0" presId="urn:microsoft.com/office/officeart/2005/8/layout/hList1"/>
    <dgm:cxn modelId="{BF1AE042-A4F6-49C5-8AE5-AF441859879B}" type="presParOf" srcId="{7CA8ABED-CE50-4C70-AB27-53DBB54C6EC9}" destId="{A2ADE83F-7683-4769-881A-076BCB28BACC}" srcOrd="11" destOrd="0" presId="urn:microsoft.com/office/officeart/2005/8/layout/hList1"/>
    <dgm:cxn modelId="{6C4EF7FF-7925-43C0-B61E-40C19DDF6705}" type="presParOf" srcId="{7CA8ABED-CE50-4C70-AB27-53DBB54C6EC9}" destId="{C6C8DE3D-7ECB-4067-AFAB-24DF73EAB317}" srcOrd="12" destOrd="0" presId="urn:microsoft.com/office/officeart/2005/8/layout/hList1"/>
    <dgm:cxn modelId="{AFA7F9A1-0304-43C9-9784-118EBCEA45D9}" type="presParOf" srcId="{C6C8DE3D-7ECB-4067-AFAB-24DF73EAB317}" destId="{EFC7109C-D3EF-48F7-B00E-C766EE7934A6}" srcOrd="0" destOrd="0" presId="urn:microsoft.com/office/officeart/2005/8/layout/hList1"/>
    <dgm:cxn modelId="{AB1BB401-E807-4966-A5B5-64B8917B2E13}" type="presParOf" srcId="{C6C8DE3D-7ECB-4067-AFAB-24DF73EAB317}" destId="{E967E606-C202-46BC-A64C-F287F40132D3}"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6F6935-61C9-48BC-8463-7925F8FF052E}">
      <dsp:nvSpPr>
        <dsp:cNvPr id="0" name=""/>
        <dsp:cNvSpPr/>
      </dsp:nvSpPr>
      <dsp:spPr>
        <a:xfrm>
          <a:off x="0" y="261261"/>
          <a:ext cx="6858000" cy="428400"/>
        </a:xfrm>
        <a:prstGeom prst="rect">
          <a:avLst/>
        </a:prstGeom>
        <a:solidFill>
          <a:schemeClr val="accent2">
            <a:alpha val="90000"/>
            <a:tint val="4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E3B0EC2-7257-4B19-8906-64DAA39FD439}">
      <dsp:nvSpPr>
        <dsp:cNvPr id="0" name=""/>
        <dsp:cNvSpPr/>
      </dsp:nvSpPr>
      <dsp:spPr>
        <a:xfrm>
          <a:off x="342900" y="10341"/>
          <a:ext cx="4800600" cy="501840"/>
        </a:xfrm>
        <a:prstGeom prst="round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1451" tIns="0" rIns="181451" bIns="0" numCol="1" spcCol="1270" anchor="ctr" anchorCtr="0">
          <a:noAutofit/>
        </a:bodyPr>
        <a:lstStyle/>
        <a:p>
          <a:pPr marL="0" lvl="0" indent="0" algn="l" defTabSz="755650">
            <a:lnSpc>
              <a:spcPct val="90000"/>
            </a:lnSpc>
            <a:spcBef>
              <a:spcPct val="0"/>
            </a:spcBef>
            <a:spcAft>
              <a:spcPct val="35000"/>
            </a:spcAft>
            <a:buNone/>
          </a:pPr>
          <a:r>
            <a:rPr lang="en-US" sz="1700" b="1" kern="1200" dirty="0">
              <a:solidFill>
                <a:schemeClr val="accent6">
                  <a:lumMod val="75000"/>
                </a:schemeClr>
              </a:solidFill>
            </a:rPr>
            <a:t>Integrated Resource Planning</a:t>
          </a:r>
        </a:p>
      </dsp:txBody>
      <dsp:txXfrm>
        <a:off x="367398" y="34839"/>
        <a:ext cx="4751604" cy="452844"/>
      </dsp:txXfrm>
    </dsp:sp>
    <dsp:sp modelId="{B948244D-0FB1-4D0C-B9A2-874FF6AC5C91}">
      <dsp:nvSpPr>
        <dsp:cNvPr id="0" name=""/>
        <dsp:cNvSpPr/>
      </dsp:nvSpPr>
      <dsp:spPr>
        <a:xfrm>
          <a:off x="0" y="1032381"/>
          <a:ext cx="6858000" cy="963900"/>
        </a:xfrm>
        <a:prstGeom prst="rect">
          <a:avLst/>
        </a:prstGeom>
        <a:solidFill>
          <a:schemeClr val="accent2">
            <a:alpha val="90000"/>
            <a:tint val="4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2257" tIns="354076" rIns="532257" bIns="120904" numCol="1" spcCol="1270" anchor="t" anchorCtr="0">
          <a:noAutofit/>
        </a:bodyPr>
        <a:lstStyle/>
        <a:p>
          <a:pPr marL="171450" lvl="1" indent="-171450" algn="l" defTabSz="755650">
            <a:lnSpc>
              <a:spcPct val="90000"/>
            </a:lnSpc>
            <a:spcBef>
              <a:spcPct val="0"/>
            </a:spcBef>
            <a:spcAft>
              <a:spcPct val="15000"/>
            </a:spcAft>
            <a:buChar char="•"/>
          </a:pPr>
          <a:r>
            <a:rPr lang="en-US" sz="1700" kern="1200" dirty="0">
              <a:solidFill>
                <a:schemeClr val="accent6">
                  <a:lumMod val="75000"/>
                </a:schemeClr>
              </a:solidFill>
            </a:rPr>
            <a:t>Transmission</a:t>
          </a:r>
        </a:p>
        <a:p>
          <a:pPr marL="171450" lvl="1" indent="-171450" algn="l" defTabSz="755650">
            <a:lnSpc>
              <a:spcPct val="90000"/>
            </a:lnSpc>
            <a:spcBef>
              <a:spcPct val="0"/>
            </a:spcBef>
            <a:spcAft>
              <a:spcPct val="15000"/>
            </a:spcAft>
            <a:buChar char="•"/>
          </a:pPr>
          <a:r>
            <a:rPr lang="en-US" sz="1700" kern="1200" dirty="0">
              <a:solidFill>
                <a:schemeClr val="accent6">
                  <a:lumMod val="75000"/>
                </a:schemeClr>
              </a:solidFill>
            </a:rPr>
            <a:t>Distribution</a:t>
          </a:r>
        </a:p>
      </dsp:txBody>
      <dsp:txXfrm>
        <a:off x="0" y="1032381"/>
        <a:ext cx="6858000" cy="963900"/>
      </dsp:txXfrm>
    </dsp:sp>
    <dsp:sp modelId="{21797DC0-96A9-4DE8-BE47-8333D8731651}">
      <dsp:nvSpPr>
        <dsp:cNvPr id="0" name=""/>
        <dsp:cNvSpPr/>
      </dsp:nvSpPr>
      <dsp:spPr>
        <a:xfrm>
          <a:off x="342900" y="781461"/>
          <a:ext cx="4800600" cy="501840"/>
        </a:xfrm>
        <a:prstGeom prst="round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1451" tIns="0" rIns="181451" bIns="0" numCol="1" spcCol="1270" anchor="ctr" anchorCtr="0">
          <a:noAutofit/>
        </a:bodyPr>
        <a:lstStyle/>
        <a:p>
          <a:pPr marL="0" lvl="0" indent="0" algn="l" defTabSz="755650">
            <a:lnSpc>
              <a:spcPct val="90000"/>
            </a:lnSpc>
            <a:spcBef>
              <a:spcPct val="0"/>
            </a:spcBef>
            <a:spcAft>
              <a:spcPct val="35000"/>
            </a:spcAft>
            <a:buNone/>
          </a:pPr>
          <a:r>
            <a:rPr lang="en-US" sz="1700" b="1" kern="1200" dirty="0">
              <a:solidFill>
                <a:schemeClr val="accent6">
                  <a:lumMod val="75000"/>
                </a:schemeClr>
              </a:solidFill>
            </a:rPr>
            <a:t>Grid Infrastructure Planning</a:t>
          </a:r>
        </a:p>
      </dsp:txBody>
      <dsp:txXfrm>
        <a:off x="367398" y="805959"/>
        <a:ext cx="4751604" cy="452844"/>
      </dsp:txXfrm>
    </dsp:sp>
    <dsp:sp modelId="{1A7DD3EC-E7DE-4B7A-81D8-9FF878669EB9}">
      <dsp:nvSpPr>
        <dsp:cNvPr id="0" name=""/>
        <dsp:cNvSpPr/>
      </dsp:nvSpPr>
      <dsp:spPr>
        <a:xfrm>
          <a:off x="0" y="2339002"/>
          <a:ext cx="6858000" cy="963900"/>
        </a:xfrm>
        <a:prstGeom prst="rect">
          <a:avLst/>
        </a:prstGeom>
        <a:solidFill>
          <a:schemeClr val="accent2">
            <a:alpha val="90000"/>
            <a:tint val="4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2257" tIns="354076" rIns="532257" bIns="120904" numCol="1" spcCol="1270" anchor="t" anchorCtr="0">
          <a:noAutofit/>
        </a:bodyPr>
        <a:lstStyle/>
        <a:p>
          <a:pPr marL="171450" lvl="1" indent="-171450" algn="l" defTabSz="755650">
            <a:lnSpc>
              <a:spcPct val="90000"/>
            </a:lnSpc>
            <a:spcBef>
              <a:spcPct val="0"/>
            </a:spcBef>
            <a:spcAft>
              <a:spcPct val="15000"/>
            </a:spcAft>
            <a:buChar char="•"/>
          </a:pPr>
          <a:r>
            <a:rPr lang="en-US" sz="1700" kern="1200" dirty="0">
              <a:solidFill>
                <a:schemeClr val="accent6">
                  <a:lumMod val="75000"/>
                </a:schemeClr>
              </a:solidFill>
            </a:rPr>
            <a:t>Revenue requirement</a:t>
          </a:r>
        </a:p>
        <a:p>
          <a:pPr marL="171450" lvl="1" indent="-171450" algn="l" defTabSz="755650">
            <a:lnSpc>
              <a:spcPct val="90000"/>
            </a:lnSpc>
            <a:spcBef>
              <a:spcPct val="0"/>
            </a:spcBef>
            <a:spcAft>
              <a:spcPct val="15000"/>
            </a:spcAft>
            <a:buChar char="•"/>
          </a:pPr>
          <a:r>
            <a:rPr lang="en-US" sz="1700" kern="1200">
              <a:solidFill>
                <a:schemeClr val="accent6">
                  <a:lumMod val="75000"/>
                </a:schemeClr>
              </a:solidFill>
            </a:rPr>
            <a:t>Rate design</a:t>
          </a:r>
          <a:endParaRPr lang="en-US" sz="1700" kern="1200" dirty="0">
            <a:solidFill>
              <a:schemeClr val="accent6">
                <a:lumMod val="75000"/>
              </a:schemeClr>
            </a:solidFill>
          </a:endParaRPr>
        </a:p>
      </dsp:txBody>
      <dsp:txXfrm>
        <a:off x="0" y="2339002"/>
        <a:ext cx="6858000" cy="963900"/>
      </dsp:txXfrm>
    </dsp:sp>
    <dsp:sp modelId="{EBB7DD93-E5ED-49C9-AA16-A4C21343B554}">
      <dsp:nvSpPr>
        <dsp:cNvPr id="0" name=""/>
        <dsp:cNvSpPr/>
      </dsp:nvSpPr>
      <dsp:spPr>
        <a:xfrm>
          <a:off x="342900" y="2088081"/>
          <a:ext cx="4800600" cy="501840"/>
        </a:xfrm>
        <a:prstGeom prst="round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1451" tIns="0" rIns="181451" bIns="0" numCol="1" spcCol="1270" anchor="ctr" anchorCtr="0">
          <a:noAutofit/>
        </a:bodyPr>
        <a:lstStyle/>
        <a:p>
          <a:pPr marL="0" lvl="0" indent="0" algn="l" defTabSz="755650">
            <a:lnSpc>
              <a:spcPct val="90000"/>
            </a:lnSpc>
            <a:spcBef>
              <a:spcPct val="0"/>
            </a:spcBef>
            <a:spcAft>
              <a:spcPct val="35000"/>
            </a:spcAft>
            <a:buNone/>
          </a:pPr>
          <a:r>
            <a:rPr lang="en-US" sz="1700" b="1" kern="1200" dirty="0">
              <a:solidFill>
                <a:schemeClr val="accent6">
                  <a:lumMod val="75000"/>
                </a:schemeClr>
              </a:solidFill>
            </a:rPr>
            <a:t>Financial Utility Planning</a:t>
          </a:r>
        </a:p>
      </dsp:txBody>
      <dsp:txXfrm>
        <a:off x="367398" y="2112579"/>
        <a:ext cx="4751604" cy="452844"/>
      </dsp:txXfrm>
    </dsp:sp>
    <dsp:sp modelId="{FDB40C28-EDC5-4D49-8760-E273BE44267A}">
      <dsp:nvSpPr>
        <dsp:cNvPr id="0" name=""/>
        <dsp:cNvSpPr/>
      </dsp:nvSpPr>
      <dsp:spPr>
        <a:xfrm>
          <a:off x="0" y="3645622"/>
          <a:ext cx="6858000" cy="428400"/>
        </a:xfrm>
        <a:prstGeom prst="rect">
          <a:avLst/>
        </a:prstGeom>
        <a:solidFill>
          <a:schemeClr val="accent2">
            <a:alpha val="90000"/>
            <a:tint val="4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D59EA9A-F22A-4454-B376-3790DA8AFE95}">
      <dsp:nvSpPr>
        <dsp:cNvPr id="0" name=""/>
        <dsp:cNvSpPr/>
      </dsp:nvSpPr>
      <dsp:spPr>
        <a:xfrm>
          <a:off x="342900" y="3394702"/>
          <a:ext cx="4800600" cy="501840"/>
        </a:xfrm>
        <a:prstGeom prst="round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1451" tIns="0" rIns="181451" bIns="0" numCol="1" spcCol="1270" anchor="ctr" anchorCtr="0">
          <a:noAutofit/>
        </a:bodyPr>
        <a:lstStyle/>
        <a:p>
          <a:pPr marL="0" lvl="0" indent="0" algn="l" defTabSz="755650">
            <a:lnSpc>
              <a:spcPct val="90000"/>
            </a:lnSpc>
            <a:spcBef>
              <a:spcPct val="0"/>
            </a:spcBef>
            <a:spcAft>
              <a:spcPct val="35000"/>
            </a:spcAft>
            <a:buNone/>
          </a:pPr>
          <a:r>
            <a:rPr lang="en-US" sz="1700" b="1" kern="1200" dirty="0">
              <a:solidFill>
                <a:schemeClr val="accent6">
                  <a:lumMod val="75000"/>
                </a:schemeClr>
              </a:solidFill>
            </a:rPr>
            <a:t>EV Program Design</a:t>
          </a:r>
        </a:p>
      </dsp:txBody>
      <dsp:txXfrm>
        <a:off x="367398" y="3419200"/>
        <a:ext cx="4751604" cy="452844"/>
      </dsp:txXfrm>
    </dsp:sp>
    <dsp:sp modelId="{6EC249D6-D766-4D11-8644-17EB52927124}">
      <dsp:nvSpPr>
        <dsp:cNvPr id="0" name=""/>
        <dsp:cNvSpPr/>
      </dsp:nvSpPr>
      <dsp:spPr>
        <a:xfrm>
          <a:off x="0" y="4416742"/>
          <a:ext cx="6858000" cy="428400"/>
        </a:xfrm>
        <a:prstGeom prst="rect">
          <a:avLst/>
        </a:prstGeom>
        <a:solidFill>
          <a:schemeClr val="accent2">
            <a:alpha val="90000"/>
            <a:tint val="4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5E1CDAD-553B-407A-971F-50CD228502F5}">
      <dsp:nvSpPr>
        <dsp:cNvPr id="0" name=""/>
        <dsp:cNvSpPr/>
      </dsp:nvSpPr>
      <dsp:spPr>
        <a:xfrm>
          <a:off x="342900" y="4165822"/>
          <a:ext cx="4800600" cy="501840"/>
        </a:xfrm>
        <a:prstGeom prst="roundRect">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1451" tIns="0" rIns="181451" bIns="0" numCol="1" spcCol="1270" anchor="ctr" anchorCtr="0">
          <a:noAutofit/>
        </a:bodyPr>
        <a:lstStyle/>
        <a:p>
          <a:pPr marL="0" lvl="0" indent="0" algn="l" defTabSz="755650">
            <a:lnSpc>
              <a:spcPct val="90000"/>
            </a:lnSpc>
            <a:spcBef>
              <a:spcPct val="0"/>
            </a:spcBef>
            <a:spcAft>
              <a:spcPct val="35000"/>
            </a:spcAft>
            <a:buNone/>
          </a:pPr>
          <a:r>
            <a:rPr lang="en-US" sz="1700" b="1" kern="1200" dirty="0">
              <a:solidFill>
                <a:schemeClr val="accent6">
                  <a:lumMod val="75000"/>
                </a:schemeClr>
              </a:solidFill>
            </a:rPr>
            <a:t>EVSE Infrastructure Planning</a:t>
          </a:r>
        </a:p>
      </dsp:txBody>
      <dsp:txXfrm>
        <a:off x="367398" y="4190320"/>
        <a:ext cx="4751604" cy="4528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CE80F9-B33C-488A-9977-6D43E6A798D7}">
      <dsp:nvSpPr>
        <dsp:cNvPr id="0" name=""/>
        <dsp:cNvSpPr/>
      </dsp:nvSpPr>
      <dsp:spPr>
        <a:xfrm>
          <a:off x="589586" y="312"/>
          <a:ext cx="3151428" cy="1890857"/>
        </a:xfrm>
        <a:prstGeom prst="rect">
          <a:avLst/>
        </a:prstGeom>
        <a:solidFill>
          <a:schemeClr val="accent1">
            <a:hueOff val="0"/>
            <a:satOff val="0"/>
            <a:lumOff val="0"/>
            <a:alphaOff val="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defRPr cap="all"/>
          </a:pPr>
          <a:r>
            <a:rPr lang="en-US" sz="2900" b="1" kern="1200" dirty="0"/>
            <a:t>Use-Case / </a:t>
          </a:r>
          <a:r>
            <a:rPr lang="en-US" sz="2900" b="1" kern="1200" dirty="0">
              <a:sym typeface="Wingdings" panose="05000000000000000000" pitchFamily="2" charset="2"/>
            </a:rPr>
            <a:t>Spatial Granularity?</a:t>
          </a:r>
          <a:endParaRPr lang="en-US" sz="2900" b="1" kern="1200" dirty="0"/>
        </a:p>
      </dsp:txBody>
      <dsp:txXfrm>
        <a:off x="589586" y="312"/>
        <a:ext cx="3151428" cy="1890857"/>
      </dsp:txXfrm>
    </dsp:sp>
    <dsp:sp modelId="{C716EA8A-FC1E-433C-AC3B-26D558D1069F}">
      <dsp:nvSpPr>
        <dsp:cNvPr id="0" name=""/>
        <dsp:cNvSpPr/>
      </dsp:nvSpPr>
      <dsp:spPr>
        <a:xfrm>
          <a:off x="4056158" y="312"/>
          <a:ext cx="3151428" cy="1890857"/>
        </a:xfrm>
        <a:prstGeom prst="rect">
          <a:avLst/>
        </a:prstGeom>
        <a:solidFill>
          <a:schemeClr val="accent1">
            <a:hueOff val="0"/>
            <a:satOff val="0"/>
            <a:lumOff val="0"/>
            <a:alphaOff val="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defRPr cap="all"/>
          </a:pPr>
          <a:r>
            <a:rPr lang="en-US" sz="2900" b="1" kern="1200" dirty="0"/>
            <a:t>What EVs? </a:t>
          </a:r>
          <a:endParaRPr lang="en-US" sz="2900" kern="1200" dirty="0"/>
        </a:p>
      </dsp:txBody>
      <dsp:txXfrm>
        <a:off x="4056158" y="312"/>
        <a:ext cx="3151428" cy="1890857"/>
      </dsp:txXfrm>
    </dsp:sp>
    <dsp:sp modelId="{7B03E688-CECC-48A8-A8F4-D931D33D191F}">
      <dsp:nvSpPr>
        <dsp:cNvPr id="0" name=""/>
        <dsp:cNvSpPr/>
      </dsp:nvSpPr>
      <dsp:spPr>
        <a:xfrm>
          <a:off x="7522730" y="312"/>
          <a:ext cx="3151428" cy="1890857"/>
        </a:xfrm>
        <a:prstGeom prst="rect">
          <a:avLst/>
        </a:prstGeom>
        <a:solidFill>
          <a:schemeClr val="accent1">
            <a:hueOff val="0"/>
            <a:satOff val="0"/>
            <a:lumOff val="0"/>
            <a:alphaOff val="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defRPr cap="all"/>
          </a:pPr>
          <a:r>
            <a:rPr lang="en-US" sz="2900" b="1" kern="1200"/>
            <a:t>For how long?</a:t>
          </a:r>
          <a:endParaRPr lang="en-US" sz="2900" kern="1200"/>
        </a:p>
      </dsp:txBody>
      <dsp:txXfrm>
        <a:off x="7522730" y="312"/>
        <a:ext cx="3151428" cy="1890857"/>
      </dsp:txXfrm>
    </dsp:sp>
    <dsp:sp modelId="{6D555939-0F68-4871-9436-936485AE975C}">
      <dsp:nvSpPr>
        <dsp:cNvPr id="0" name=""/>
        <dsp:cNvSpPr/>
      </dsp:nvSpPr>
      <dsp:spPr>
        <a:xfrm>
          <a:off x="2322872" y="2206312"/>
          <a:ext cx="3151428" cy="1890857"/>
        </a:xfrm>
        <a:prstGeom prst="rect">
          <a:avLst/>
        </a:prstGeom>
        <a:solidFill>
          <a:schemeClr val="accent1">
            <a:hueOff val="0"/>
            <a:satOff val="0"/>
            <a:lumOff val="0"/>
            <a:alphaOff val="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defRPr cap="all"/>
          </a:pPr>
          <a:r>
            <a:rPr lang="en-US" sz="2900" b="1" kern="1200"/>
            <a:t>Scenarios?</a:t>
          </a:r>
          <a:endParaRPr lang="en-US" sz="2900" kern="1200"/>
        </a:p>
      </dsp:txBody>
      <dsp:txXfrm>
        <a:off x="2322872" y="2206312"/>
        <a:ext cx="3151428" cy="1890857"/>
      </dsp:txXfrm>
    </dsp:sp>
    <dsp:sp modelId="{CBBA0E4B-C537-4665-87B8-5A29A70DC40D}">
      <dsp:nvSpPr>
        <dsp:cNvPr id="0" name=""/>
        <dsp:cNvSpPr/>
      </dsp:nvSpPr>
      <dsp:spPr>
        <a:xfrm>
          <a:off x="5789444" y="2206312"/>
          <a:ext cx="3151428" cy="1890857"/>
        </a:xfrm>
        <a:prstGeom prst="rect">
          <a:avLst/>
        </a:prstGeom>
        <a:solidFill>
          <a:schemeClr val="accent1">
            <a:hueOff val="0"/>
            <a:satOff val="0"/>
            <a:lumOff val="0"/>
            <a:alphaOff val="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defRPr cap="all"/>
          </a:pPr>
          <a:r>
            <a:rPr lang="en-US" sz="2900" b="1" kern="1200"/>
            <a:t>Time &amp; budget?</a:t>
          </a:r>
          <a:endParaRPr lang="en-US" sz="2900" kern="1200"/>
        </a:p>
      </dsp:txBody>
      <dsp:txXfrm>
        <a:off x="5789444" y="2206312"/>
        <a:ext cx="3151428" cy="189085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26F2B4-6239-431F-B85D-BD1B5A60C6F9}">
      <dsp:nvSpPr>
        <dsp:cNvPr id="0" name=""/>
        <dsp:cNvSpPr/>
      </dsp:nvSpPr>
      <dsp:spPr>
        <a:xfrm>
          <a:off x="5107" y="457411"/>
          <a:ext cx="1514921" cy="576727"/>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marL="0" lvl="0" indent="0" algn="ctr" defTabSz="533400">
            <a:lnSpc>
              <a:spcPct val="90000"/>
            </a:lnSpc>
            <a:spcBef>
              <a:spcPct val="0"/>
            </a:spcBef>
            <a:spcAft>
              <a:spcPct val="35000"/>
            </a:spcAft>
            <a:buFont typeface="Arial" panose="020B0604020202020204" pitchFamily="34" charset="0"/>
            <a:buNone/>
          </a:pPr>
          <a:r>
            <a:rPr lang="en-US" sz="1200" b="1" u="none" kern="1200" dirty="0"/>
            <a:t>Vehicle Inventory</a:t>
          </a:r>
          <a:endParaRPr lang="en-US" sz="1200" kern="1200" dirty="0"/>
        </a:p>
      </dsp:txBody>
      <dsp:txXfrm>
        <a:off x="5107" y="457411"/>
        <a:ext cx="1514921" cy="576727"/>
      </dsp:txXfrm>
    </dsp:sp>
    <dsp:sp modelId="{384ABB80-18F2-4D10-9622-2E6C1EE41851}">
      <dsp:nvSpPr>
        <dsp:cNvPr id="0" name=""/>
        <dsp:cNvSpPr/>
      </dsp:nvSpPr>
      <dsp:spPr>
        <a:xfrm>
          <a:off x="5107" y="1034139"/>
          <a:ext cx="1514921" cy="4113382"/>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Font typeface="Arial" panose="020B0604020202020204" pitchFamily="34" charset="0"/>
            <a:buNone/>
          </a:pPr>
          <a:r>
            <a:rPr lang="en-US" sz="1400" u="none" kern="1200" dirty="0"/>
            <a:t>  Includes the current and projected number of EVs, by type, such as light-duty, medium-duty, and heavy-duty vehicles; often incorporates data on market trends, government targets for zero or low emission vehicles, and registration statistics​​</a:t>
          </a:r>
          <a:endParaRPr lang="en-US" sz="1400" kern="1200" dirty="0"/>
        </a:p>
      </dsp:txBody>
      <dsp:txXfrm>
        <a:off x="5107" y="1034139"/>
        <a:ext cx="1514921" cy="4113382"/>
      </dsp:txXfrm>
    </dsp:sp>
    <dsp:sp modelId="{EFC41822-C13A-425D-9FBC-29064C0FDA77}">
      <dsp:nvSpPr>
        <dsp:cNvPr id="0" name=""/>
        <dsp:cNvSpPr/>
      </dsp:nvSpPr>
      <dsp:spPr>
        <a:xfrm>
          <a:off x="1732118" y="457411"/>
          <a:ext cx="1514921" cy="576727"/>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marL="0" lvl="0" indent="0" algn="ctr" defTabSz="533400">
            <a:lnSpc>
              <a:spcPct val="90000"/>
            </a:lnSpc>
            <a:spcBef>
              <a:spcPct val="0"/>
            </a:spcBef>
            <a:spcAft>
              <a:spcPct val="35000"/>
            </a:spcAft>
            <a:buFont typeface="Arial" panose="020B0604020202020204" pitchFamily="34" charset="0"/>
            <a:buNone/>
          </a:pPr>
          <a:r>
            <a:rPr lang="en-US" sz="1200" b="1" u="none" kern="1200" dirty="0"/>
            <a:t>EV Vehicle Attributes</a:t>
          </a:r>
          <a:endParaRPr lang="en-US" sz="1200" u="none" kern="1200" dirty="0"/>
        </a:p>
      </dsp:txBody>
      <dsp:txXfrm>
        <a:off x="1732118" y="457411"/>
        <a:ext cx="1514921" cy="576727"/>
      </dsp:txXfrm>
    </dsp:sp>
    <dsp:sp modelId="{D2399E42-2224-4536-A98B-3D03680A0767}">
      <dsp:nvSpPr>
        <dsp:cNvPr id="0" name=""/>
        <dsp:cNvSpPr/>
      </dsp:nvSpPr>
      <dsp:spPr>
        <a:xfrm>
          <a:off x="1732118" y="1034139"/>
          <a:ext cx="1514921" cy="4113382"/>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Font typeface="Arial" panose="020B0604020202020204" pitchFamily="34" charset="0"/>
            <a:buNone/>
          </a:pPr>
          <a:r>
            <a:rPr lang="en-US" sz="1400" u="none" kern="1200" dirty="0"/>
            <a:t>  Encompasses factors like battery capacity, energy efficiency, and range that influence energy consumption per vehicle and play a role in assessing energy demands​​</a:t>
          </a:r>
        </a:p>
      </dsp:txBody>
      <dsp:txXfrm>
        <a:off x="1732118" y="1034139"/>
        <a:ext cx="1514921" cy="4113382"/>
      </dsp:txXfrm>
    </dsp:sp>
    <dsp:sp modelId="{C0C4BBD1-82E9-48D8-AD96-E7C6B6875F28}">
      <dsp:nvSpPr>
        <dsp:cNvPr id="0" name=""/>
        <dsp:cNvSpPr/>
      </dsp:nvSpPr>
      <dsp:spPr>
        <a:xfrm>
          <a:off x="3459128" y="457411"/>
          <a:ext cx="1514921" cy="576727"/>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marL="0" lvl="0" indent="0" algn="ctr" defTabSz="533400">
            <a:lnSpc>
              <a:spcPct val="90000"/>
            </a:lnSpc>
            <a:spcBef>
              <a:spcPct val="0"/>
            </a:spcBef>
            <a:spcAft>
              <a:spcPct val="35000"/>
            </a:spcAft>
            <a:buFont typeface="Arial" panose="020B0604020202020204" pitchFamily="34" charset="0"/>
            <a:buNone/>
          </a:pPr>
          <a:r>
            <a:rPr lang="en-US" sz="1200" b="1" u="none" kern="1200" dirty="0"/>
            <a:t>Vehicle Adoption</a:t>
          </a:r>
          <a:endParaRPr lang="en-US" sz="1200" u="none" kern="1200" dirty="0"/>
        </a:p>
      </dsp:txBody>
      <dsp:txXfrm>
        <a:off x="3459128" y="457411"/>
        <a:ext cx="1514921" cy="576727"/>
      </dsp:txXfrm>
    </dsp:sp>
    <dsp:sp modelId="{B4762837-51BF-4C70-BE01-3AE6BCC0A1EF}">
      <dsp:nvSpPr>
        <dsp:cNvPr id="0" name=""/>
        <dsp:cNvSpPr/>
      </dsp:nvSpPr>
      <dsp:spPr>
        <a:xfrm>
          <a:off x="3459128" y="1034139"/>
          <a:ext cx="1514921" cy="4113382"/>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Font typeface="Arial" panose="020B0604020202020204" pitchFamily="34" charset="0"/>
            <a:buNone/>
          </a:pPr>
          <a:r>
            <a:rPr lang="en-US" sz="1400" u="none" kern="1200" dirty="0"/>
            <a:t>  Covers projected rate of EV adoption using methods such as diffusion, agent-based, or propensity score models. Adoption assumptions often consider incentives, socio-economic factors, and regional policy impacts​​</a:t>
          </a:r>
        </a:p>
      </dsp:txBody>
      <dsp:txXfrm>
        <a:off x="3459128" y="1034139"/>
        <a:ext cx="1514921" cy="4113382"/>
      </dsp:txXfrm>
    </dsp:sp>
    <dsp:sp modelId="{4502856B-EDC3-4E17-A9DB-DBC724D0D5EA}">
      <dsp:nvSpPr>
        <dsp:cNvPr id="0" name=""/>
        <dsp:cNvSpPr/>
      </dsp:nvSpPr>
      <dsp:spPr>
        <a:xfrm>
          <a:off x="5186139" y="457411"/>
          <a:ext cx="1514921" cy="576727"/>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marL="0" lvl="0" indent="0" algn="ctr" defTabSz="533400">
            <a:lnSpc>
              <a:spcPct val="90000"/>
            </a:lnSpc>
            <a:spcBef>
              <a:spcPct val="0"/>
            </a:spcBef>
            <a:spcAft>
              <a:spcPct val="35000"/>
            </a:spcAft>
            <a:buFont typeface="Arial" panose="020B0604020202020204" pitchFamily="34" charset="0"/>
            <a:buNone/>
          </a:pPr>
          <a:r>
            <a:rPr lang="en-US" sz="1200" b="1" u="none" kern="1200" dirty="0"/>
            <a:t>Charging Behavior and Technology</a:t>
          </a:r>
          <a:endParaRPr lang="en-US" sz="1200" u="none" kern="1200" dirty="0"/>
        </a:p>
      </dsp:txBody>
      <dsp:txXfrm>
        <a:off x="5186139" y="457411"/>
        <a:ext cx="1514921" cy="576727"/>
      </dsp:txXfrm>
    </dsp:sp>
    <dsp:sp modelId="{CC7EA4D8-EB71-4B5C-8BDB-DFC387048FBE}">
      <dsp:nvSpPr>
        <dsp:cNvPr id="0" name=""/>
        <dsp:cNvSpPr/>
      </dsp:nvSpPr>
      <dsp:spPr>
        <a:xfrm>
          <a:off x="5186139" y="1034139"/>
          <a:ext cx="1514921" cy="4113382"/>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Font typeface="Arial" panose="020B0604020202020204" pitchFamily="34" charset="0"/>
            <a:buNone/>
          </a:pPr>
          <a:r>
            <a:rPr lang="en-US" sz="1200" u="none" kern="1200" dirty="0"/>
            <a:t>  </a:t>
          </a:r>
          <a:r>
            <a:rPr lang="en-US" sz="1400" u="none" kern="1200" dirty="0"/>
            <a:t>Focuses on how and where vehicles are charged (e.g., residential, public, or workplace chargers) and impact of Level 1, Level 2, and DC fast chargers on load distribution; also includes role of managed charging and its ability to optimize grid performance​​</a:t>
          </a:r>
          <a:endParaRPr lang="en-US" sz="1200" u="none" kern="1200" dirty="0"/>
        </a:p>
      </dsp:txBody>
      <dsp:txXfrm>
        <a:off x="5186139" y="1034139"/>
        <a:ext cx="1514921" cy="4113382"/>
      </dsp:txXfrm>
    </dsp:sp>
    <dsp:sp modelId="{03C88862-464E-4D6D-B004-A237A09C2F57}">
      <dsp:nvSpPr>
        <dsp:cNvPr id="0" name=""/>
        <dsp:cNvSpPr/>
      </dsp:nvSpPr>
      <dsp:spPr>
        <a:xfrm>
          <a:off x="6913149" y="457411"/>
          <a:ext cx="1514921" cy="576727"/>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marL="0" lvl="0" indent="0" algn="ctr" defTabSz="533400">
            <a:lnSpc>
              <a:spcPct val="90000"/>
            </a:lnSpc>
            <a:spcBef>
              <a:spcPct val="0"/>
            </a:spcBef>
            <a:spcAft>
              <a:spcPct val="35000"/>
            </a:spcAft>
            <a:buFont typeface="Arial" panose="020B0604020202020204" pitchFamily="34" charset="0"/>
            <a:buNone/>
          </a:pPr>
          <a:r>
            <a:rPr lang="en-US" sz="1200" b="1" u="none" kern="1200" dirty="0"/>
            <a:t>Energy and Load Profiles</a:t>
          </a:r>
          <a:endParaRPr lang="en-US" sz="1200" u="none" kern="1200" dirty="0"/>
        </a:p>
      </dsp:txBody>
      <dsp:txXfrm>
        <a:off x="6913149" y="457411"/>
        <a:ext cx="1514921" cy="576727"/>
      </dsp:txXfrm>
    </dsp:sp>
    <dsp:sp modelId="{2D5FEB8B-EE66-415B-9364-0C1EE24A836C}">
      <dsp:nvSpPr>
        <dsp:cNvPr id="0" name=""/>
        <dsp:cNvSpPr/>
      </dsp:nvSpPr>
      <dsp:spPr>
        <a:xfrm>
          <a:off x="6913149" y="1034139"/>
          <a:ext cx="1514921" cy="4113382"/>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Font typeface="Arial" panose="020B0604020202020204" pitchFamily="34" charset="0"/>
            <a:buNone/>
          </a:pPr>
          <a:r>
            <a:rPr lang="en-US" sz="1400" u="none" kern="1200" dirty="0"/>
            <a:t>  Entails assumptions about energy use patterns, such as daily charging routines, peak demand periods, and seasonal variations in charging behavior, and load shape considerations integrating real-time and aggregate data​​</a:t>
          </a:r>
        </a:p>
      </dsp:txBody>
      <dsp:txXfrm>
        <a:off x="6913149" y="1034139"/>
        <a:ext cx="1514921" cy="4113382"/>
      </dsp:txXfrm>
    </dsp:sp>
    <dsp:sp modelId="{E285ABA5-691E-46A0-B16F-A36409BE8C03}">
      <dsp:nvSpPr>
        <dsp:cNvPr id="0" name=""/>
        <dsp:cNvSpPr/>
      </dsp:nvSpPr>
      <dsp:spPr>
        <a:xfrm>
          <a:off x="8640160" y="457411"/>
          <a:ext cx="1514921" cy="576727"/>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marL="0" lvl="0" indent="0" algn="ctr" defTabSz="533400">
            <a:lnSpc>
              <a:spcPct val="90000"/>
            </a:lnSpc>
            <a:spcBef>
              <a:spcPct val="0"/>
            </a:spcBef>
            <a:spcAft>
              <a:spcPct val="35000"/>
            </a:spcAft>
            <a:buFont typeface="Arial" panose="020B0604020202020204" pitchFamily="34" charset="0"/>
            <a:buNone/>
          </a:pPr>
          <a:r>
            <a:rPr lang="en-US" sz="1200" b="1" u="none" kern="1200" dirty="0"/>
            <a:t>Grid Integration and Upgrades</a:t>
          </a:r>
          <a:endParaRPr lang="en-US" sz="1200" u="none" kern="1200" dirty="0"/>
        </a:p>
      </dsp:txBody>
      <dsp:txXfrm>
        <a:off x="8640160" y="457411"/>
        <a:ext cx="1514921" cy="576727"/>
      </dsp:txXfrm>
    </dsp:sp>
    <dsp:sp modelId="{BEA5776E-146F-497B-A2F3-1CEEED82E5D7}">
      <dsp:nvSpPr>
        <dsp:cNvPr id="0" name=""/>
        <dsp:cNvSpPr/>
      </dsp:nvSpPr>
      <dsp:spPr>
        <a:xfrm>
          <a:off x="8640160" y="1034139"/>
          <a:ext cx="1514921" cy="4113382"/>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Font typeface="Arial" panose="020B0604020202020204" pitchFamily="34" charset="0"/>
            <a:buNone/>
          </a:pPr>
          <a:r>
            <a:rPr lang="en-US" sz="1400" u="none" kern="1200" dirty="0"/>
            <a:t>  Evaluates impact of EV load on grid infrastructure, highlighting required upgrades, locational considerations, and scenarios for demand-side management, such as smart charging strategies​​</a:t>
          </a:r>
        </a:p>
      </dsp:txBody>
      <dsp:txXfrm>
        <a:off x="8640160" y="1034139"/>
        <a:ext cx="1514921" cy="4113382"/>
      </dsp:txXfrm>
    </dsp:sp>
    <dsp:sp modelId="{EFC7109C-D3EF-48F7-B00E-C766EE7934A6}">
      <dsp:nvSpPr>
        <dsp:cNvPr id="0" name=""/>
        <dsp:cNvSpPr/>
      </dsp:nvSpPr>
      <dsp:spPr>
        <a:xfrm>
          <a:off x="10367170" y="457411"/>
          <a:ext cx="1514921" cy="576727"/>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marL="0" lvl="0" indent="0" algn="ctr" defTabSz="533400">
            <a:lnSpc>
              <a:spcPct val="90000"/>
            </a:lnSpc>
            <a:spcBef>
              <a:spcPct val="0"/>
            </a:spcBef>
            <a:spcAft>
              <a:spcPct val="35000"/>
            </a:spcAft>
            <a:buFont typeface="Arial" panose="020B0604020202020204" pitchFamily="34" charset="0"/>
            <a:buNone/>
          </a:pPr>
          <a:r>
            <a:rPr lang="en-US" sz="1200" b="1" u="none" kern="1200" dirty="0"/>
            <a:t>Policy and Economic Factors</a:t>
          </a:r>
          <a:endParaRPr lang="en-US" sz="1200" u="none" kern="1200" dirty="0"/>
        </a:p>
      </dsp:txBody>
      <dsp:txXfrm>
        <a:off x="10367170" y="457411"/>
        <a:ext cx="1514921" cy="576727"/>
      </dsp:txXfrm>
    </dsp:sp>
    <dsp:sp modelId="{E967E606-C202-46BC-A64C-F287F40132D3}">
      <dsp:nvSpPr>
        <dsp:cNvPr id="0" name=""/>
        <dsp:cNvSpPr/>
      </dsp:nvSpPr>
      <dsp:spPr>
        <a:xfrm>
          <a:off x="10367170" y="1034139"/>
          <a:ext cx="1514921" cy="4113382"/>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Font typeface="Arial" panose="020B0604020202020204" pitchFamily="34" charset="0"/>
            <a:buNone/>
          </a:pPr>
          <a:r>
            <a:rPr lang="en-US" sz="1400" u="none" kern="1200" dirty="0"/>
            <a:t>  Includes assumptions for state and federal policies (e.g., incentives, emissions standards) and their impacts on EV adoption rates and infrastructure development are critical; economic considerations also include costs of EV ownership and market trends​​</a:t>
          </a:r>
        </a:p>
      </dsp:txBody>
      <dsp:txXfrm>
        <a:off x="10367170" y="1034139"/>
        <a:ext cx="1514921" cy="411338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604A0FC-9099-B942-991B-14CD9E1D8633}" type="datetimeFigureOut">
              <a:rPr lang="en-US" smtClean="0"/>
              <a:t>1/28/2025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A03EF57-1339-AB49-AB8B-168B354D50B6}" type="slidenum">
              <a:rPr lang="en-US" smtClean="0"/>
              <a:t>‹#›</a:t>
            </a:fld>
            <a:endParaRPr lang="en-US"/>
          </a:p>
        </p:txBody>
      </p:sp>
    </p:spTree>
    <p:extLst>
      <p:ext uri="{BB962C8B-B14F-4D97-AF65-F5344CB8AC3E}">
        <p14:creationId xmlns:p14="http://schemas.microsoft.com/office/powerpoint/2010/main" val="13793139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E59B61-9ADD-4421-80E2-F2B2330D8B9B}" type="datetimeFigureOut">
              <a:rPr lang="en-US" smtClean="0"/>
              <a:t>1/28/2025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ACE032-83EF-41F1-8CD2-D5D86BA3FFC7}" type="slidenum">
              <a:rPr lang="en-US" smtClean="0"/>
              <a:t>‹#›</a:t>
            </a:fld>
            <a:endParaRPr lang="en-US"/>
          </a:p>
        </p:txBody>
      </p:sp>
    </p:spTree>
    <p:extLst>
      <p:ext uri="{BB962C8B-B14F-4D97-AF65-F5344CB8AC3E}">
        <p14:creationId xmlns:p14="http://schemas.microsoft.com/office/powerpoint/2010/main" val="39286776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bg>
      <p:bgRef idx="1001">
        <a:schemeClr val="bg1"/>
      </p:bgRef>
    </p:bg>
    <p:spTree>
      <p:nvGrpSpPr>
        <p:cNvPr id="1" name=""/>
        <p:cNvGrpSpPr/>
        <p:nvPr/>
      </p:nvGrpSpPr>
      <p:grpSpPr>
        <a:xfrm>
          <a:off x="0" y="0"/>
          <a:ext cx="0" cy="0"/>
          <a:chOff x="0" y="0"/>
          <a:chExt cx="0" cy="0"/>
        </a:xfrm>
      </p:grpSpPr>
      <p:sp>
        <p:nvSpPr>
          <p:cNvPr id="45" name="Text Placeholder 2">
            <a:extLst>
              <a:ext uri="{FF2B5EF4-FFF2-40B4-BE49-F238E27FC236}">
                <a16:creationId xmlns:a16="http://schemas.microsoft.com/office/drawing/2014/main" id="{345E05C7-DEFB-5445-B1CF-546F246C7BA0}"/>
              </a:ext>
            </a:extLst>
          </p:cNvPr>
          <p:cNvSpPr txBox="1">
            <a:spLocks/>
          </p:cNvSpPr>
          <p:nvPr/>
        </p:nvSpPr>
        <p:spPr bwMode="auto">
          <a:xfrm>
            <a:off x="2" y="0"/>
            <a:ext cx="12199383" cy="1053036"/>
          </a:xfrm>
          <a:prstGeom prst="rect">
            <a:avLst/>
          </a:prstGeom>
          <a:solidFill>
            <a:srgbClr val="08306A"/>
          </a:solid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68580" tIns="0" rIns="68580" bIns="34290" numCol="1" anchor="t" anchorCtr="0" compatLnSpc="1">
            <a:prstTxWarp prst="textNoShape">
              <a:avLst/>
            </a:prstTxWarp>
          </a:bodyPr>
          <a:lstStyle>
            <a:lvl1pPr marL="0" indent="0" algn="ctr" defTabSz="457200" rtl="0" eaLnBrk="1" fontAlgn="base" hangingPunct="1">
              <a:lnSpc>
                <a:spcPct val="110000"/>
              </a:lnSpc>
              <a:spcBef>
                <a:spcPct val="0"/>
              </a:spcBef>
              <a:spcAft>
                <a:spcPts val="1000"/>
              </a:spcAft>
              <a:buClr>
                <a:srgbClr val="003399"/>
              </a:buClr>
              <a:buSzPct val="85000"/>
              <a:buFont typeface="Wingdings" charset="0"/>
              <a:buNone/>
              <a:defRPr sz="2800" b="1" kern="1200">
                <a:solidFill>
                  <a:srgbClr val="003399"/>
                </a:solidFill>
                <a:latin typeface="Arial"/>
                <a:ea typeface="ＭＳ Ｐゴシック" charset="0"/>
                <a:cs typeface="Arial"/>
              </a:defRPr>
            </a:lvl1pPr>
            <a:lvl2pPr marL="339725" indent="0" algn="ctr" defTabSz="457200" rtl="0" eaLnBrk="1" fontAlgn="base" hangingPunct="1">
              <a:spcBef>
                <a:spcPct val="0"/>
              </a:spcBef>
              <a:spcAft>
                <a:spcPts val="600"/>
              </a:spcAft>
              <a:buClr>
                <a:srgbClr val="A50021"/>
              </a:buClr>
              <a:buSzPct val="60000"/>
              <a:buFont typeface="Wingdings" charset="0"/>
              <a:buNone/>
              <a:defRPr sz="2400" kern="1200">
                <a:solidFill>
                  <a:schemeClr val="tx1"/>
                </a:solidFill>
                <a:latin typeface="Arial"/>
                <a:ea typeface="ＭＳ Ｐゴシック" charset="0"/>
                <a:cs typeface="Arial"/>
              </a:defRPr>
            </a:lvl2pPr>
            <a:lvl3pPr marL="569912" indent="0" algn="ctr" defTabSz="457200" rtl="0" eaLnBrk="1" fontAlgn="base" hangingPunct="1">
              <a:spcBef>
                <a:spcPct val="0"/>
              </a:spcBef>
              <a:spcAft>
                <a:spcPts val="600"/>
              </a:spcAft>
              <a:buClr>
                <a:srgbClr val="009999"/>
              </a:buClr>
              <a:buFont typeface="Arial" charset="0"/>
              <a:buNone/>
              <a:defRPr sz="2000" kern="1200">
                <a:solidFill>
                  <a:schemeClr val="tx1"/>
                </a:solidFill>
                <a:latin typeface="Arial"/>
                <a:ea typeface="ＭＳ Ｐゴシック" charset="0"/>
                <a:cs typeface="Arial"/>
              </a:defRPr>
            </a:lvl3pPr>
            <a:lvl4pPr marL="801688" indent="0" algn="ctr" defTabSz="573088" rtl="0" eaLnBrk="1" fontAlgn="base" hangingPunct="1">
              <a:spcBef>
                <a:spcPct val="0"/>
              </a:spcBef>
              <a:spcAft>
                <a:spcPts val="600"/>
              </a:spcAft>
              <a:buFont typeface="Arial" charset="0"/>
              <a:buNone/>
              <a:defRPr kern="1200">
                <a:solidFill>
                  <a:schemeClr val="tx1"/>
                </a:solidFill>
                <a:latin typeface="Arial"/>
                <a:ea typeface="ＭＳ Ｐゴシック" charset="0"/>
                <a:cs typeface="Arial"/>
              </a:defRPr>
            </a:lvl4pPr>
            <a:lvl5pPr marL="1030287" indent="0" algn="ctr" defTabSz="457200" rtl="0" eaLnBrk="1" fontAlgn="base" hangingPunct="1">
              <a:spcBef>
                <a:spcPct val="0"/>
              </a:spcBef>
              <a:spcAft>
                <a:spcPts val="600"/>
              </a:spcAft>
              <a:buFont typeface="Arial" charset="0"/>
              <a:buNone/>
              <a:defRPr kern="1200">
                <a:solidFill>
                  <a:schemeClr val="tx1"/>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endParaRPr lang="en-US" sz="900" spc="150" dirty="0">
              <a:solidFill>
                <a:schemeClr val="bg1"/>
              </a:solidFill>
              <a:latin typeface="Arial" panose="020B0604020202020204" pitchFamily="34" charset="0"/>
              <a:cs typeface="Arial" panose="020B0604020202020204" pitchFamily="34" charset="0"/>
            </a:endParaRPr>
          </a:p>
        </p:txBody>
      </p:sp>
      <p:sp>
        <p:nvSpPr>
          <p:cNvPr id="12" name="Title 1">
            <a:extLst>
              <a:ext uri="{FF2B5EF4-FFF2-40B4-BE49-F238E27FC236}">
                <a16:creationId xmlns:a16="http://schemas.microsoft.com/office/drawing/2014/main" id="{9AD7A277-9942-B24D-84BB-2C14C768AFFB}"/>
              </a:ext>
            </a:extLst>
          </p:cNvPr>
          <p:cNvSpPr>
            <a:spLocks noGrp="1"/>
          </p:cNvSpPr>
          <p:nvPr>
            <p:ph type="ctrTitle"/>
          </p:nvPr>
        </p:nvSpPr>
        <p:spPr>
          <a:xfrm>
            <a:off x="609597" y="1792225"/>
            <a:ext cx="10972800" cy="1470025"/>
          </a:xfrm>
        </p:spPr>
        <p:txBody>
          <a:bodyPr anchor="b">
            <a:normAutofit/>
          </a:bodyPr>
          <a:lstStyle>
            <a:lvl1pPr algn="l">
              <a:defRPr sz="3000" b="1">
                <a:solidFill>
                  <a:srgbClr val="08306A"/>
                </a:solidFill>
                <a:latin typeface="Arial"/>
                <a:cs typeface="Arial"/>
              </a:defRPr>
            </a:lvl1pPr>
          </a:lstStyle>
          <a:p>
            <a:r>
              <a:rPr lang="en-US" dirty="0"/>
              <a:t>Click to edit Master title style</a:t>
            </a:r>
          </a:p>
        </p:txBody>
      </p:sp>
      <p:sp>
        <p:nvSpPr>
          <p:cNvPr id="13" name="Subtitle 2">
            <a:extLst>
              <a:ext uri="{FF2B5EF4-FFF2-40B4-BE49-F238E27FC236}">
                <a16:creationId xmlns:a16="http://schemas.microsoft.com/office/drawing/2014/main" id="{5B805DB1-1E41-A34B-B862-62391422E7A0}"/>
              </a:ext>
            </a:extLst>
          </p:cNvPr>
          <p:cNvSpPr>
            <a:spLocks noGrp="1"/>
          </p:cNvSpPr>
          <p:nvPr>
            <p:ph type="subTitle" idx="1" hasCustomPrompt="1"/>
          </p:nvPr>
        </p:nvSpPr>
        <p:spPr>
          <a:xfrm>
            <a:off x="609600" y="3489474"/>
            <a:ext cx="10972800" cy="2640555"/>
          </a:xfrm>
        </p:spPr>
        <p:txBody>
          <a:bodyPr>
            <a:normAutofit/>
          </a:bodyPr>
          <a:lstStyle>
            <a:lvl1pPr marL="0" indent="0" algn="l">
              <a:buNone/>
              <a:defRPr sz="1800">
                <a:solidFill>
                  <a:schemeClr val="tx1">
                    <a:tint val="75000"/>
                  </a:schemeClr>
                </a:solidFill>
                <a:latin typeface="Arial"/>
                <a:cs typeface="Aria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Subtitle</a:t>
            </a:r>
          </a:p>
        </p:txBody>
      </p:sp>
      <p:sp>
        <p:nvSpPr>
          <p:cNvPr id="14" name="Rectangle 13">
            <a:extLst>
              <a:ext uri="{FF2B5EF4-FFF2-40B4-BE49-F238E27FC236}">
                <a16:creationId xmlns:a16="http://schemas.microsoft.com/office/drawing/2014/main" id="{7A67E802-A36E-6442-84CB-C6B8CD36ED29}"/>
              </a:ext>
            </a:extLst>
          </p:cNvPr>
          <p:cNvSpPr/>
          <p:nvPr/>
        </p:nvSpPr>
        <p:spPr>
          <a:xfrm>
            <a:off x="609596" y="3324460"/>
            <a:ext cx="10972800" cy="104543"/>
          </a:xfrm>
          <a:prstGeom prst="rect">
            <a:avLst/>
          </a:prstGeom>
          <a:solidFill>
            <a:srgbClr val="00336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pic>
        <p:nvPicPr>
          <p:cNvPr id="29" name="Picture 28" descr="A picture containing drawing&#10;&#10;Description automatically generated">
            <a:extLst>
              <a:ext uri="{FF2B5EF4-FFF2-40B4-BE49-F238E27FC236}">
                <a16:creationId xmlns:a16="http://schemas.microsoft.com/office/drawing/2014/main" id="{4A6963F4-6D03-F64B-8E6D-04EC946EC2E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4213"/>
          <a:stretch/>
        </p:blipFill>
        <p:spPr>
          <a:xfrm>
            <a:off x="245340" y="228600"/>
            <a:ext cx="2052851" cy="640080"/>
          </a:xfrm>
          <a:prstGeom prst="rect">
            <a:avLst/>
          </a:prstGeom>
        </p:spPr>
      </p:pic>
      <p:sp>
        <p:nvSpPr>
          <p:cNvPr id="30" name="TextBox 29">
            <a:extLst>
              <a:ext uri="{FF2B5EF4-FFF2-40B4-BE49-F238E27FC236}">
                <a16:creationId xmlns:a16="http://schemas.microsoft.com/office/drawing/2014/main" id="{9E91CE55-8A7E-5D46-97E8-355FAA706688}"/>
              </a:ext>
            </a:extLst>
          </p:cNvPr>
          <p:cNvSpPr txBox="1"/>
          <p:nvPr/>
        </p:nvSpPr>
        <p:spPr>
          <a:xfrm>
            <a:off x="2543529" y="235529"/>
            <a:ext cx="7721600" cy="492443"/>
          </a:xfrm>
          <a:prstGeom prst="rect">
            <a:avLst/>
          </a:prstGeom>
          <a:noFill/>
        </p:spPr>
        <p:txBody>
          <a:bodyPr wrap="square" rtlCol="0">
            <a:spAutoFit/>
          </a:bodyPr>
          <a:lstStyle/>
          <a:p>
            <a:r>
              <a:rPr lang="en-US" sz="2600" cap="all" baseline="0" dirty="0">
                <a:solidFill>
                  <a:schemeClr val="bg1"/>
                </a:solidFill>
                <a:latin typeface="+mj-lt"/>
              </a:rPr>
              <a:t>Electricity Markets &amp; Policy</a:t>
            </a:r>
          </a:p>
        </p:txBody>
      </p:sp>
      <p:pic>
        <p:nvPicPr>
          <p:cNvPr id="32" name="Picture 31" descr="eta-header-as-logo.png">
            <a:extLst>
              <a:ext uri="{FF2B5EF4-FFF2-40B4-BE49-F238E27FC236}">
                <a16:creationId xmlns:a16="http://schemas.microsoft.com/office/drawing/2014/main" id="{AD4F134F-42DB-FA4F-B07A-2EF143B33F3E}"/>
              </a:ext>
            </a:extLst>
          </p:cNvPr>
          <p:cNvPicPr>
            <a:picLocks noChangeAspect="1"/>
          </p:cNvPicPr>
          <p:nvPr/>
        </p:nvPicPr>
        <p:blipFill rotWithShape="1">
          <a:blip r:embed="rId3">
            <a:extLst>
              <a:ext uri="{28A0092B-C50C-407E-A947-70E740481C1C}">
                <a14:useLocalDpi xmlns:a14="http://schemas.microsoft.com/office/drawing/2010/main" val="0"/>
              </a:ext>
            </a:extLst>
          </a:blip>
          <a:srcRect b="22935"/>
          <a:stretch/>
        </p:blipFill>
        <p:spPr>
          <a:xfrm>
            <a:off x="66452" y="6303284"/>
            <a:ext cx="1956379" cy="410559"/>
          </a:xfrm>
          <a:prstGeom prst="rect">
            <a:avLst/>
          </a:prstGeom>
        </p:spPr>
      </p:pic>
      <p:sp>
        <p:nvSpPr>
          <p:cNvPr id="11" name="Text Placeholder 2">
            <a:extLst>
              <a:ext uri="{FF2B5EF4-FFF2-40B4-BE49-F238E27FC236}">
                <a16:creationId xmlns:a16="http://schemas.microsoft.com/office/drawing/2014/main" id="{7A188D0E-DD69-D346-98E4-BE279816FA95}"/>
              </a:ext>
            </a:extLst>
          </p:cNvPr>
          <p:cNvSpPr txBox="1">
            <a:spLocks/>
          </p:cNvSpPr>
          <p:nvPr userDrawn="1"/>
        </p:nvSpPr>
        <p:spPr bwMode="auto">
          <a:xfrm>
            <a:off x="2" y="0"/>
            <a:ext cx="12199383" cy="1053036"/>
          </a:xfrm>
          <a:prstGeom prst="rect">
            <a:avLst/>
          </a:prstGeom>
          <a:solidFill>
            <a:srgbClr val="08306A"/>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68580" tIns="0" rIns="68580" bIns="34290" numCol="1" anchor="t" anchorCtr="0" compatLnSpc="1">
            <a:prstTxWarp prst="textNoShape">
              <a:avLst/>
            </a:prstTxWarp>
          </a:bodyPr>
          <a:lstStyle>
            <a:lvl1pPr marL="0" indent="0" algn="ctr" defTabSz="457200" rtl="0" eaLnBrk="1" fontAlgn="base" hangingPunct="1">
              <a:lnSpc>
                <a:spcPct val="110000"/>
              </a:lnSpc>
              <a:spcBef>
                <a:spcPct val="0"/>
              </a:spcBef>
              <a:spcAft>
                <a:spcPts val="1000"/>
              </a:spcAft>
              <a:buClr>
                <a:srgbClr val="003399"/>
              </a:buClr>
              <a:buSzPct val="85000"/>
              <a:buFont typeface="Wingdings" charset="0"/>
              <a:buNone/>
              <a:defRPr sz="2800" b="1" kern="1200">
                <a:solidFill>
                  <a:srgbClr val="003399"/>
                </a:solidFill>
                <a:latin typeface="Arial"/>
                <a:ea typeface="ＭＳ Ｐゴシック" charset="0"/>
                <a:cs typeface="Arial"/>
              </a:defRPr>
            </a:lvl1pPr>
            <a:lvl2pPr marL="339725" indent="0" algn="ctr" defTabSz="457200" rtl="0" eaLnBrk="1" fontAlgn="base" hangingPunct="1">
              <a:spcBef>
                <a:spcPct val="0"/>
              </a:spcBef>
              <a:spcAft>
                <a:spcPts val="600"/>
              </a:spcAft>
              <a:buClr>
                <a:srgbClr val="A50021"/>
              </a:buClr>
              <a:buSzPct val="60000"/>
              <a:buFont typeface="Wingdings" charset="0"/>
              <a:buNone/>
              <a:defRPr sz="2400" kern="1200">
                <a:solidFill>
                  <a:schemeClr val="tx1"/>
                </a:solidFill>
                <a:latin typeface="Arial"/>
                <a:ea typeface="ＭＳ Ｐゴシック" charset="0"/>
                <a:cs typeface="Arial"/>
              </a:defRPr>
            </a:lvl2pPr>
            <a:lvl3pPr marL="569912" indent="0" algn="ctr" defTabSz="457200" rtl="0" eaLnBrk="1" fontAlgn="base" hangingPunct="1">
              <a:spcBef>
                <a:spcPct val="0"/>
              </a:spcBef>
              <a:spcAft>
                <a:spcPts val="600"/>
              </a:spcAft>
              <a:buClr>
                <a:srgbClr val="009999"/>
              </a:buClr>
              <a:buFont typeface="Arial" charset="0"/>
              <a:buNone/>
              <a:defRPr sz="2000" kern="1200">
                <a:solidFill>
                  <a:schemeClr val="tx1"/>
                </a:solidFill>
                <a:latin typeface="Arial"/>
                <a:ea typeface="ＭＳ Ｐゴシック" charset="0"/>
                <a:cs typeface="Arial"/>
              </a:defRPr>
            </a:lvl3pPr>
            <a:lvl4pPr marL="801688" indent="0" algn="ctr" defTabSz="573088" rtl="0" eaLnBrk="1" fontAlgn="base" hangingPunct="1">
              <a:spcBef>
                <a:spcPct val="0"/>
              </a:spcBef>
              <a:spcAft>
                <a:spcPts val="600"/>
              </a:spcAft>
              <a:buFont typeface="Arial" charset="0"/>
              <a:buNone/>
              <a:defRPr kern="1200">
                <a:solidFill>
                  <a:schemeClr val="tx1"/>
                </a:solidFill>
                <a:latin typeface="Arial"/>
                <a:ea typeface="ＭＳ Ｐゴシック" charset="0"/>
                <a:cs typeface="Arial"/>
              </a:defRPr>
            </a:lvl4pPr>
            <a:lvl5pPr marL="1030287" indent="0" algn="ctr" defTabSz="457200" rtl="0" eaLnBrk="1" fontAlgn="base" hangingPunct="1">
              <a:spcBef>
                <a:spcPct val="0"/>
              </a:spcBef>
              <a:spcAft>
                <a:spcPts val="600"/>
              </a:spcAft>
              <a:buFont typeface="Arial" charset="0"/>
              <a:buNone/>
              <a:defRPr kern="1200">
                <a:solidFill>
                  <a:schemeClr val="tx1"/>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endParaRPr lang="en-US" sz="900" spc="150" dirty="0">
              <a:solidFill>
                <a:schemeClr val="bg1"/>
              </a:solidFill>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D917154E-8B01-1A43-AE79-72D221A0F2B6}"/>
              </a:ext>
            </a:extLst>
          </p:cNvPr>
          <p:cNvSpPr/>
          <p:nvPr userDrawn="1"/>
        </p:nvSpPr>
        <p:spPr>
          <a:xfrm>
            <a:off x="609596" y="3324460"/>
            <a:ext cx="10972800" cy="104543"/>
          </a:xfrm>
          <a:prstGeom prst="rect">
            <a:avLst/>
          </a:prstGeom>
          <a:solidFill>
            <a:srgbClr val="00336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pic>
        <p:nvPicPr>
          <p:cNvPr id="20" name="Picture 19" descr="A picture containing drawing&#10;&#10;Description automatically generated">
            <a:extLst>
              <a:ext uri="{FF2B5EF4-FFF2-40B4-BE49-F238E27FC236}">
                <a16:creationId xmlns:a16="http://schemas.microsoft.com/office/drawing/2014/main" id="{7BDD40A3-BF32-5C40-887E-9495135602A0}"/>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b="14213"/>
          <a:stretch/>
        </p:blipFill>
        <p:spPr>
          <a:xfrm>
            <a:off x="90018" y="304800"/>
            <a:ext cx="1628072" cy="676845"/>
          </a:xfrm>
          <a:prstGeom prst="rect">
            <a:avLst/>
          </a:prstGeom>
        </p:spPr>
      </p:pic>
      <p:sp>
        <p:nvSpPr>
          <p:cNvPr id="22" name="TextBox 21">
            <a:extLst>
              <a:ext uri="{FF2B5EF4-FFF2-40B4-BE49-F238E27FC236}">
                <a16:creationId xmlns:a16="http://schemas.microsoft.com/office/drawing/2014/main" id="{1C14285A-F5F1-F14F-A23C-F797407A52AC}"/>
              </a:ext>
            </a:extLst>
          </p:cNvPr>
          <p:cNvSpPr txBox="1"/>
          <p:nvPr userDrawn="1"/>
        </p:nvSpPr>
        <p:spPr>
          <a:xfrm>
            <a:off x="609272" y="304800"/>
            <a:ext cx="10973123" cy="584775"/>
          </a:xfrm>
          <a:prstGeom prst="rect">
            <a:avLst/>
          </a:prstGeom>
          <a:noFill/>
        </p:spPr>
        <p:txBody>
          <a:bodyPr wrap="square" rtlCol="0">
            <a:spAutoFit/>
          </a:bodyPr>
          <a:lstStyle/>
          <a:p>
            <a:pPr algn="ctr"/>
            <a:r>
              <a:rPr lang="en-US" sz="3200" b="1" cap="all" baseline="0" dirty="0">
                <a:solidFill>
                  <a:schemeClr val="bg1"/>
                </a:solidFill>
                <a:latin typeface="+mj-lt"/>
              </a:rPr>
              <a:t>Energy Markets &amp; Policy</a:t>
            </a:r>
          </a:p>
        </p:txBody>
      </p:sp>
      <p:sp>
        <p:nvSpPr>
          <p:cNvPr id="17" name="TextBox 16">
            <a:extLst>
              <a:ext uri="{FF2B5EF4-FFF2-40B4-BE49-F238E27FC236}">
                <a16:creationId xmlns:a16="http://schemas.microsoft.com/office/drawing/2014/main" id="{0E969109-B5FE-164B-88D5-C73CA353C9D1}"/>
              </a:ext>
            </a:extLst>
          </p:cNvPr>
          <p:cNvSpPr txBox="1"/>
          <p:nvPr userDrawn="1"/>
        </p:nvSpPr>
        <p:spPr>
          <a:xfrm>
            <a:off x="1956816" y="6391656"/>
            <a:ext cx="8839199" cy="4424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1" cap="small" spc="75" dirty="0">
                <a:solidFill>
                  <a:srgbClr val="08306A"/>
                </a:solidFill>
                <a:latin typeface="Arial" panose="020B0604020202020204" pitchFamily="34" charset="0"/>
                <a:cs typeface="Arial" panose="020B0604020202020204" pitchFamily="34" charset="0"/>
              </a:rPr>
              <a:t>Energy Technologies Area  </a:t>
            </a:r>
            <a:r>
              <a:rPr lang="en-US" sz="1600" b="0" cap="small" spc="75" dirty="0">
                <a:solidFill>
                  <a:srgbClr val="08306A"/>
                </a:solidFill>
                <a:latin typeface="Arial" panose="020B0604020202020204" pitchFamily="34" charset="0"/>
                <a:cs typeface="Arial" panose="020B0604020202020204" pitchFamily="34" charset="0"/>
              </a:rPr>
              <a:t>|</a:t>
            </a:r>
            <a:r>
              <a:rPr lang="en-US" sz="900" b="1" cap="small" spc="75" dirty="0">
                <a:solidFill>
                  <a:srgbClr val="08306A"/>
                </a:solidFill>
                <a:latin typeface="Arial" panose="020B0604020202020204" pitchFamily="34" charset="0"/>
                <a:cs typeface="Arial" panose="020B0604020202020204" pitchFamily="34" charset="0"/>
              </a:rPr>
              <a:t>  </a:t>
            </a:r>
            <a:r>
              <a:rPr lang="en-US" sz="900" b="1" i="0" cap="small" spc="75" baseline="0" dirty="0">
                <a:solidFill>
                  <a:srgbClr val="08306A"/>
                </a:solidFill>
                <a:latin typeface="Arial" panose="020B0604020202020204" pitchFamily="34" charset="0"/>
                <a:cs typeface="Arial" panose="020B0604020202020204" pitchFamily="34" charset="0"/>
              </a:rPr>
              <a:t>Energy Analysis and Environmental Impacts Division  </a:t>
            </a:r>
            <a:r>
              <a:rPr lang="en-US" sz="1600" b="0" cap="small" spc="75" dirty="0">
                <a:solidFill>
                  <a:srgbClr val="08306A"/>
                </a:solidFill>
                <a:latin typeface="Arial" panose="020B0604020202020204" pitchFamily="34" charset="0"/>
                <a:cs typeface="Arial" panose="020B0604020202020204" pitchFamily="34" charset="0"/>
              </a:rPr>
              <a:t>|</a:t>
            </a:r>
            <a:r>
              <a:rPr lang="en-US" sz="900" b="1" i="0" cap="small" spc="75" baseline="0" dirty="0">
                <a:solidFill>
                  <a:srgbClr val="08306A"/>
                </a:solidFill>
                <a:latin typeface="Arial" panose="020B0604020202020204" pitchFamily="34" charset="0"/>
                <a:cs typeface="Arial" panose="020B0604020202020204" pitchFamily="34" charset="0"/>
              </a:rPr>
              <a:t>  </a:t>
            </a:r>
            <a:r>
              <a:rPr kumimoji="0" lang="en-US" sz="900" b="1" i="0" u="none" strike="noStrike" kern="1200" cap="small" spc="75" normalizeH="0" baseline="0" noProof="0" dirty="0">
                <a:ln>
                  <a:noFill/>
                </a:ln>
                <a:solidFill>
                  <a:srgbClr val="08306A"/>
                </a:solidFill>
                <a:effectLst/>
                <a:uLnTx/>
                <a:uFillTx/>
                <a:latin typeface="Arial" panose="020B0604020202020204" pitchFamily="34" charset="0"/>
                <a:ea typeface="+mn-ea"/>
                <a:cs typeface="Arial" panose="020B0604020202020204" pitchFamily="34" charset="0"/>
              </a:rPr>
              <a:t>Energy Markets &amp; Policy</a:t>
            </a:r>
            <a:endParaRPr lang="en-US" sz="900" b="1" i="0" spc="75" baseline="0" dirty="0">
              <a:solidFill>
                <a:srgbClr val="08306A"/>
              </a:solidFill>
              <a:latin typeface="Arial" panose="020B0604020202020204" pitchFamily="34" charset="0"/>
              <a:cs typeface="Arial" panose="020B0604020202020204" pitchFamily="34" charset="0"/>
            </a:endParaRPr>
          </a:p>
          <a:p>
            <a:pPr algn="ctr">
              <a:lnSpc>
                <a:spcPct val="100000"/>
              </a:lnSpc>
              <a:spcAft>
                <a:spcPts val="0"/>
              </a:spcAft>
            </a:pPr>
            <a:endParaRPr lang="en-US" sz="675" b="1" spc="75" dirty="0">
              <a:solidFill>
                <a:srgbClr val="08306A"/>
              </a:solidFill>
              <a:latin typeface="Arial" panose="020B0604020202020204" pitchFamily="34" charset="0"/>
              <a:cs typeface="Arial" panose="020B0604020202020204" pitchFamily="34" charset="0"/>
            </a:endParaRPr>
          </a:p>
        </p:txBody>
      </p:sp>
      <p:sp>
        <p:nvSpPr>
          <p:cNvPr id="21" name="Subtitle 2">
            <a:extLst>
              <a:ext uri="{FF2B5EF4-FFF2-40B4-BE49-F238E27FC236}">
                <a16:creationId xmlns:a16="http://schemas.microsoft.com/office/drawing/2014/main" id="{82F516F2-723A-5C47-8A28-097D8E3DD49A}"/>
              </a:ext>
            </a:extLst>
          </p:cNvPr>
          <p:cNvSpPr txBox="1">
            <a:spLocks/>
          </p:cNvSpPr>
          <p:nvPr userDrawn="1"/>
        </p:nvSpPr>
        <p:spPr bwMode="auto">
          <a:xfrm>
            <a:off x="0" y="6172201"/>
            <a:ext cx="12191999" cy="265551"/>
          </a:xfrm>
          <a:prstGeom prst="rect">
            <a:avLst/>
          </a:prstGeom>
          <a:noFill/>
          <a:ln w="9525">
            <a:noFill/>
            <a:miter lim="800000"/>
            <a:headEnd/>
            <a:tailEnd/>
          </a:ln>
        </p:spPr>
        <p:txBody>
          <a:bodyPr vert="horz" wrap="square" lIns="76412" tIns="38206" rIns="76412" bIns="38206" numCol="1" anchor="b" anchorCtr="0" compatLnSpc="1">
            <a:prstTxWarp prst="textNoShape">
              <a:avLst/>
            </a:prstTxWarp>
            <a:noAutofit/>
          </a:bodyPr>
          <a:lstStyle/>
          <a:p>
            <a:pPr algn="ctr" defTabSz="685742" eaLnBrk="0" fontAlgn="base" hangingPunct="0">
              <a:defRPr/>
            </a:pPr>
            <a:r>
              <a:rPr lang="en-US" sz="1100" i="1" dirty="0">
                <a:solidFill>
                  <a:srgbClr val="08306A"/>
                </a:solidFill>
                <a:latin typeface="Arial" pitchFamily="34" charset="0"/>
                <a:cs typeface="Arial" pitchFamily="34" charset="0"/>
              </a:rPr>
              <a:t>This work was funded by the U.S. Department of Energy under Contract No. DE-AC02-05CH11231.</a:t>
            </a:r>
          </a:p>
        </p:txBody>
      </p:sp>
    </p:spTree>
    <p:extLst>
      <p:ext uri="{BB962C8B-B14F-4D97-AF65-F5344CB8AC3E}">
        <p14:creationId xmlns:p14="http://schemas.microsoft.com/office/powerpoint/2010/main" val="268451249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72A29BFF-46FF-D74D-9FA6-D1EF57280557}"/>
              </a:ext>
            </a:extLst>
          </p:cNvPr>
          <p:cNvSpPr>
            <a:spLocks noGrp="1"/>
          </p:cNvSpPr>
          <p:nvPr>
            <p:ph type="sldNum" sz="quarter" idx="12"/>
          </p:nvPr>
        </p:nvSpPr>
        <p:spPr/>
        <p:txBody>
          <a:bodyPr/>
          <a:lstStyle/>
          <a:p>
            <a:fld id="{9BB3C151-F185-E047-AF09-2304AEED9922}" type="slidenum">
              <a:rPr lang="en-US" smtClean="0"/>
              <a:t>‹#›</a:t>
            </a:fld>
            <a:endParaRPr lang="en-US"/>
          </a:p>
        </p:txBody>
      </p:sp>
      <p:sp>
        <p:nvSpPr>
          <p:cNvPr id="8" name="Text Placeholder 2">
            <a:extLst>
              <a:ext uri="{FF2B5EF4-FFF2-40B4-BE49-F238E27FC236}">
                <a16:creationId xmlns:a16="http://schemas.microsoft.com/office/drawing/2014/main" id="{43687F18-F809-F24F-A919-F731C3A2DC2F}"/>
              </a:ext>
            </a:extLst>
          </p:cNvPr>
          <p:cNvSpPr txBox="1">
            <a:spLocks/>
          </p:cNvSpPr>
          <p:nvPr/>
        </p:nvSpPr>
        <p:spPr bwMode="auto">
          <a:xfrm>
            <a:off x="2" y="0"/>
            <a:ext cx="12199383" cy="1053036"/>
          </a:xfrm>
          <a:prstGeom prst="rect">
            <a:avLst/>
          </a:prstGeom>
          <a:solidFill>
            <a:srgbClr val="08306A"/>
          </a:solid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68580" tIns="0" rIns="68580" bIns="34290" numCol="1" anchor="t" anchorCtr="0" compatLnSpc="1">
            <a:prstTxWarp prst="textNoShape">
              <a:avLst/>
            </a:prstTxWarp>
          </a:bodyPr>
          <a:lstStyle>
            <a:lvl1pPr marL="0" indent="0" algn="ctr" defTabSz="457200" rtl="0" eaLnBrk="1" fontAlgn="base" hangingPunct="1">
              <a:lnSpc>
                <a:spcPct val="110000"/>
              </a:lnSpc>
              <a:spcBef>
                <a:spcPct val="0"/>
              </a:spcBef>
              <a:spcAft>
                <a:spcPts val="1000"/>
              </a:spcAft>
              <a:buClr>
                <a:srgbClr val="003399"/>
              </a:buClr>
              <a:buSzPct val="85000"/>
              <a:buFont typeface="Wingdings" charset="0"/>
              <a:buNone/>
              <a:defRPr sz="2800" b="1" kern="1200">
                <a:solidFill>
                  <a:srgbClr val="003399"/>
                </a:solidFill>
                <a:latin typeface="Arial"/>
                <a:ea typeface="ＭＳ Ｐゴシック" charset="0"/>
                <a:cs typeface="Arial"/>
              </a:defRPr>
            </a:lvl1pPr>
            <a:lvl2pPr marL="339725" indent="0" algn="ctr" defTabSz="457200" rtl="0" eaLnBrk="1" fontAlgn="base" hangingPunct="1">
              <a:spcBef>
                <a:spcPct val="0"/>
              </a:spcBef>
              <a:spcAft>
                <a:spcPts val="600"/>
              </a:spcAft>
              <a:buClr>
                <a:srgbClr val="A50021"/>
              </a:buClr>
              <a:buSzPct val="60000"/>
              <a:buFont typeface="Wingdings" charset="0"/>
              <a:buNone/>
              <a:defRPr sz="2400" kern="1200">
                <a:solidFill>
                  <a:schemeClr val="tx1"/>
                </a:solidFill>
                <a:latin typeface="Arial"/>
                <a:ea typeface="ＭＳ Ｐゴシック" charset="0"/>
                <a:cs typeface="Arial"/>
              </a:defRPr>
            </a:lvl2pPr>
            <a:lvl3pPr marL="569912" indent="0" algn="ctr" defTabSz="457200" rtl="0" eaLnBrk="1" fontAlgn="base" hangingPunct="1">
              <a:spcBef>
                <a:spcPct val="0"/>
              </a:spcBef>
              <a:spcAft>
                <a:spcPts val="600"/>
              </a:spcAft>
              <a:buClr>
                <a:srgbClr val="009999"/>
              </a:buClr>
              <a:buFont typeface="Arial" charset="0"/>
              <a:buNone/>
              <a:defRPr sz="2000" kern="1200">
                <a:solidFill>
                  <a:schemeClr val="tx1"/>
                </a:solidFill>
                <a:latin typeface="Arial"/>
                <a:ea typeface="ＭＳ Ｐゴシック" charset="0"/>
                <a:cs typeface="Arial"/>
              </a:defRPr>
            </a:lvl3pPr>
            <a:lvl4pPr marL="801688" indent="0" algn="ctr" defTabSz="573088" rtl="0" eaLnBrk="1" fontAlgn="base" hangingPunct="1">
              <a:spcBef>
                <a:spcPct val="0"/>
              </a:spcBef>
              <a:spcAft>
                <a:spcPts val="600"/>
              </a:spcAft>
              <a:buFont typeface="Arial" charset="0"/>
              <a:buNone/>
              <a:defRPr kern="1200">
                <a:solidFill>
                  <a:schemeClr val="tx1"/>
                </a:solidFill>
                <a:latin typeface="Arial"/>
                <a:ea typeface="ＭＳ Ｐゴシック" charset="0"/>
                <a:cs typeface="Arial"/>
              </a:defRPr>
            </a:lvl4pPr>
            <a:lvl5pPr marL="1030287" indent="0" algn="ctr" defTabSz="457200" rtl="0" eaLnBrk="1" fontAlgn="base" hangingPunct="1">
              <a:spcBef>
                <a:spcPct val="0"/>
              </a:spcBef>
              <a:spcAft>
                <a:spcPts val="600"/>
              </a:spcAft>
              <a:buFont typeface="Arial" charset="0"/>
              <a:buNone/>
              <a:defRPr kern="1200">
                <a:solidFill>
                  <a:schemeClr val="tx1"/>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endParaRPr lang="en-US" sz="900" spc="150" dirty="0">
              <a:solidFill>
                <a:schemeClr val="bg1"/>
              </a:solidFill>
              <a:latin typeface="Arial" panose="020B0604020202020204" pitchFamily="34" charset="0"/>
              <a:cs typeface="Arial" panose="020B0604020202020204" pitchFamily="34" charset="0"/>
            </a:endParaRPr>
          </a:p>
        </p:txBody>
      </p:sp>
      <p:pic>
        <p:nvPicPr>
          <p:cNvPr id="11" name="Picture 10" descr="eta-header-as-logo.png">
            <a:extLst>
              <a:ext uri="{FF2B5EF4-FFF2-40B4-BE49-F238E27FC236}">
                <a16:creationId xmlns:a16="http://schemas.microsoft.com/office/drawing/2014/main" id="{34B38390-A3FE-F046-B5D7-DA25DEB8D0B3}"/>
              </a:ext>
            </a:extLst>
          </p:cNvPr>
          <p:cNvPicPr>
            <a:picLocks noChangeAspect="1"/>
          </p:cNvPicPr>
          <p:nvPr/>
        </p:nvPicPr>
        <p:blipFill rotWithShape="1">
          <a:blip r:embed="rId2">
            <a:extLst>
              <a:ext uri="{28A0092B-C50C-407E-A947-70E740481C1C}">
                <a14:useLocalDpi xmlns:a14="http://schemas.microsoft.com/office/drawing/2010/main" val="0"/>
              </a:ext>
            </a:extLst>
          </a:blip>
          <a:srcRect b="22935"/>
          <a:stretch/>
        </p:blipFill>
        <p:spPr>
          <a:xfrm>
            <a:off x="66452" y="6303284"/>
            <a:ext cx="1956379" cy="410559"/>
          </a:xfrm>
          <a:prstGeom prst="rect">
            <a:avLst/>
          </a:prstGeom>
        </p:spPr>
      </p:pic>
      <p:sp>
        <p:nvSpPr>
          <p:cNvPr id="13" name="Title 12">
            <a:extLst>
              <a:ext uri="{FF2B5EF4-FFF2-40B4-BE49-F238E27FC236}">
                <a16:creationId xmlns:a16="http://schemas.microsoft.com/office/drawing/2014/main" id="{29CF3B28-C6B5-384B-9D03-93C468665355}"/>
              </a:ext>
            </a:extLst>
          </p:cNvPr>
          <p:cNvSpPr>
            <a:spLocks noGrp="1"/>
          </p:cNvSpPr>
          <p:nvPr>
            <p:ph type="title"/>
          </p:nvPr>
        </p:nvSpPr>
        <p:spPr>
          <a:xfrm>
            <a:off x="538089" y="2884518"/>
            <a:ext cx="10972800" cy="553998"/>
          </a:xfrm>
        </p:spPr>
        <p:txBody>
          <a:bodyPr/>
          <a:lstStyle>
            <a:lvl1pPr algn="ctr">
              <a:defRPr sz="3000">
                <a:solidFill>
                  <a:srgbClr val="08306A"/>
                </a:solidFill>
              </a:defRPr>
            </a:lvl1pPr>
          </a:lstStyle>
          <a:p>
            <a:r>
              <a:rPr lang="en-US"/>
              <a:t>Click to edit Master title style</a:t>
            </a:r>
            <a:endParaRPr lang="en-US" dirty="0"/>
          </a:p>
        </p:txBody>
      </p:sp>
      <p:pic>
        <p:nvPicPr>
          <p:cNvPr id="14" name="Picture 13" descr="A picture containing drawing&#10;&#10;Description automatically generated">
            <a:extLst>
              <a:ext uri="{FF2B5EF4-FFF2-40B4-BE49-F238E27FC236}">
                <a16:creationId xmlns:a16="http://schemas.microsoft.com/office/drawing/2014/main" id="{2DFCAEC9-A7D9-CF4F-AAE3-56FEBF10E8C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14213"/>
          <a:stretch/>
        </p:blipFill>
        <p:spPr>
          <a:xfrm>
            <a:off x="245340" y="228600"/>
            <a:ext cx="2052851" cy="640080"/>
          </a:xfrm>
          <a:prstGeom prst="rect">
            <a:avLst/>
          </a:prstGeom>
        </p:spPr>
      </p:pic>
      <p:sp>
        <p:nvSpPr>
          <p:cNvPr id="15" name="TextBox 14">
            <a:extLst>
              <a:ext uri="{FF2B5EF4-FFF2-40B4-BE49-F238E27FC236}">
                <a16:creationId xmlns:a16="http://schemas.microsoft.com/office/drawing/2014/main" id="{7589C3D5-2ACE-9D4D-8AEC-B06112F64EFE}"/>
              </a:ext>
            </a:extLst>
          </p:cNvPr>
          <p:cNvSpPr txBox="1"/>
          <p:nvPr/>
        </p:nvSpPr>
        <p:spPr>
          <a:xfrm>
            <a:off x="2543529" y="235529"/>
            <a:ext cx="7721600" cy="492443"/>
          </a:xfrm>
          <a:prstGeom prst="rect">
            <a:avLst/>
          </a:prstGeom>
          <a:noFill/>
        </p:spPr>
        <p:txBody>
          <a:bodyPr wrap="square" rtlCol="0">
            <a:spAutoFit/>
          </a:bodyPr>
          <a:lstStyle/>
          <a:p>
            <a:r>
              <a:rPr lang="en-US" sz="2600" cap="all" baseline="0" dirty="0">
                <a:solidFill>
                  <a:schemeClr val="bg1"/>
                </a:solidFill>
                <a:latin typeface="+mj-lt"/>
              </a:rPr>
              <a:t>Electricity Markets &amp; Policy</a:t>
            </a:r>
          </a:p>
        </p:txBody>
      </p:sp>
      <p:sp>
        <p:nvSpPr>
          <p:cNvPr id="9" name="Text Placeholder 2">
            <a:extLst>
              <a:ext uri="{FF2B5EF4-FFF2-40B4-BE49-F238E27FC236}">
                <a16:creationId xmlns:a16="http://schemas.microsoft.com/office/drawing/2014/main" id="{6CB5D2D7-3CEB-6047-8075-B1507B5FA4E0}"/>
              </a:ext>
            </a:extLst>
          </p:cNvPr>
          <p:cNvSpPr txBox="1">
            <a:spLocks/>
          </p:cNvSpPr>
          <p:nvPr userDrawn="1"/>
        </p:nvSpPr>
        <p:spPr bwMode="auto">
          <a:xfrm>
            <a:off x="2" y="0"/>
            <a:ext cx="12199383" cy="1053036"/>
          </a:xfrm>
          <a:prstGeom prst="rect">
            <a:avLst/>
          </a:prstGeom>
          <a:solidFill>
            <a:srgbClr val="08306A"/>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68580" tIns="0" rIns="68580" bIns="34290" numCol="1" anchor="t" anchorCtr="0" compatLnSpc="1">
            <a:prstTxWarp prst="textNoShape">
              <a:avLst/>
            </a:prstTxWarp>
          </a:bodyPr>
          <a:lstStyle>
            <a:lvl1pPr marL="0" indent="0" algn="ctr" defTabSz="457200" rtl="0" eaLnBrk="1" fontAlgn="base" hangingPunct="1">
              <a:lnSpc>
                <a:spcPct val="110000"/>
              </a:lnSpc>
              <a:spcBef>
                <a:spcPct val="0"/>
              </a:spcBef>
              <a:spcAft>
                <a:spcPts val="1000"/>
              </a:spcAft>
              <a:buClr>
                <a:srgbClr val="003399"/>
              </a:buClr>
              <a:buSzPct val="85000"/>
              <a:buFont typeface="Wingdings" charset="0"/>
              <a:buNone/>
              <a:defRPr sz="2800" b="1" kern="1200">
                <a:solidFill>
                  <a:srgbClr val="003399"/>
                </a:solidFill>
                <a:latin typeface="Arial"/>
                <a:ea typeface="ＭＳ Ｐゴシック" charset="0"/>
                <a:cs typeface="Arial"/>
              </a:defRPr>
            </a:lvl1pPr>
            <a:lvl2pPr marL="339725" indent="0" algn="ctr" defTabSz="457200" rtl="0" eaLnBrk="1" fontAlgn="base" hangingPunct="1">
              <a:spcBef>
                <a:spcPct val="0"/>
              </a:spcBef>
              <a:spcAft>
                <a:spcPts val="600"/>
              </a:spcAft>
              <a:buClr>
                <a:srgbClr val="A50021"/>
              </a:buClr>
              <a:buSzPct val="60000"/>
              <a:buFont typeface="Wingdings" charset="0"/>
              <a:buNone/>
              <a:defRPr sz="2400" kern="1200">
                <a:solidFill>
                  <a:schemeClr val="tx1"/>
                </a:solidFill>
                <a:latin typeface="Arial"/>
                <a:ea typeface="ＭＳ Ｐゴシック" charset="0"/>
                <a:cs typeface="Arial"/>
              </a:defRPr>
            </a:lvl2pPr>
            <a:lvl3pPr marL="569912" indent="0" algn="ctr" defTabSz="457200" rtl="0" eaLnBrk="1" fontAlgn="base" hangingPunct="1">
              <a:spcBef>
                <a:spcPct val="0"/>
              </a:spcBef>
              <a:spcAft>
                <a:spcPts val="600"/>
              </a:spcAft>
              <a:buClr>
                <a:srgbClr val="009999"/>
              </a:buClr>
              <a:buFont typeface="Arial" charset="0"/>
              <a:buNone/>
              <a:defRPr sz="2000" kern="1200">
                <a:solidFill>
                  <a:schemeClr val="tx1"/>
                </a:solidFill>
                <a:latin typeface="Arial"/>
                <a:ea typeface="ＭＳ Ｐゴシック" charset="0"/>
                <a:cs typeface="Arial"/>
              </a:defRPr>
            </a:lvl3pPr>
            <a:lvl4pPr marL="801688" indent="0" algn="ctr" defTabSz="573088" rtl="0" eaLnBrk="1" fontAlgn="base" hangingPunct="1">
              <a:spcBef>
                <a:spcPct val="0"/>
              </a:spcBef>
              <a:spcAft>
                <a:spcPts val="600"/>
              </a:spcAft>
              <a:buFont typeface="Arial" charset="0"/>
              <a:buNone/>
              <a:defRPr kern="1200">
                <a:solidFill>
                  <a:schemeClr val="tx1"/>
                </a:solidFill>
                <a:latin typeface="Arial"/>
                <a:ea typeface="ＭＳ Ｐゴシック" charset="0"/>
                <a:cs typeface="Arial"/>
              </a:defRPr>
            </a:lvl4pPr>
            <a:lvl5pPr marL="1030287" indent="0" algn="ctr" defTabSz="457200" rtl="0" eaLnBrk="1" fontAlgn="base" hangingPunct="1">
              <a:spcBef>
                <a:spcPct val="0"/>
              </a:spcBef>
              <a:spcAft>
                <a:spcPts val="600"/>
              </a:spcAft>
              <a:buFont typeface="Arial" charset="0"/>
              <a:buNone/>
              <a:defRPr kern="1200">
                <a:solidFill>
                  <a:schemeClr val="tx1"/>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endParaRPr lang="en-US" sz="900" spc="150" dirty="0">
              <a:solidFill>
                <a:schemeClr val="bg1"/>
              </a:solidFill>
              <a:latin typeface="Arial" panose="020B0604020202020204" pitchFamily="34" charset="0"/>
              <a:cs typeface="Arial" panose="020B0604020202020204" pitchFamily="34" charset="0"/>
            </a:endParaRPr>
          </a:p>
        </p:txBody>
      </p:sp>
      <p:pic>
        <p:nvPicPr>
          <p:cNvPr id="17" name="Picture 16" descr="A picture containing drawing&#10;&#10;Description automatically generated">
            <a:extLst>
              <a:ext uri="{FF2B5EF4-FFF2-40B4-BE49-F238E27FC236}">
                <a16:creationId xmlns:a16="http://schemas.microsoft.com/office/drawing/2014/main" id="{BA54E121-70B2-7548-B13D-D95B085FA02A}"/>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b="14213"/>
          <a:stretch/>
        </p:blipFill>
        <p:spPr>
          <a:xfrm>
            <a:off x="90018" y="304800"/>
            <a:ext cx="1628072" cy="676845"/>
          </a:xfrm>
          <a:prstGeom prst="rect">
            <a:avLst/>
          </a:prstGeom>
        </p:spPr>
      </p:pic>
      <p:sp>
        <p:nvSpPr>
          <p:cNvPr id="20" name="TextBox 19">
            <a:extLst>
              <a:ext uri="{FF2B5EF4-FFF2-40B4-BE49-F238E27FC236}">
                <a16:creationId xmlns:a16="http://schemas.microsoft.com/office/drawing/2014/main" id="{B9F9FE3C-AB52-BF41-B17F-8E649730CACF}"/>
              </a:ext>
            </a:extLst>
          </p:cNvPr>
          <p:cNvSpPr txBox="1"/>
          <p:nvPr userDrawn="1"/>
        </p:nvSpPr>
        <p:spPr>
          <a:xfrm>
            <a:off x="609272" y="304800"/>
            <a:ext cx="10973123" cy="584775"/>
          </a:xfrm>
          <a:prstGeom prst="rect">
            <a:avLst/>
          </a:prstGeom>
          <a:noFill/>
        </p:spPr>
        <p:txBody>
          <a:bodyPr wrap="square" rtlCol="0">
            <a:spAutoFit/>
          </a:bodyPr>
          <a:lstStyle/>
          <a:p>
            <a:pPr algn="ctr"/>
            <a:r>
              <a:rPr lang="en-US" sz="3200" b="1" cap="all" baseline="0" dirty="0">
                <a:solidFill>
                  <a:schemeClr val="bg1"/>
                </a:solidFill>
                <a:latin typeface="+mj-lt"/>
              </a:rPr>
              <a:t>ENERGY Markets &amp; Policy</a:t>
            </a:r>
          </a:p>
        </p:txBody>
      </p:sp>
      <p:sp>
        <p:nvSpPr>
          <p:cNvPr id="19" name="TextBox 18">
            <a:extLst>
              <a:ext uri="{FF2B5EF4-FFF2-40B4-BE49-F238E27FC236}">
                <a16:creationId xmlns:a16="http://schemas.microsoft.com/office/drawing/2014/main" id="{B663885A-6BBB-5F4F-872C-9976D00882DF}"/>
              </a:ext>
            </a:extLst>
          </p:cNvPr>
          <p:cNvSpPr txBox="1"/>
          <p:nvPr userDrawn="1"/>
        </p:nvSpPr>
        <p:spPr>
          <a:xfrm>
            <a:off x="1956816" y="6391656"/>
            <a:ext cx="8839199" cy="4424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1" cap="small" spc="75" dirty="0">
                <a:solidFill>
                  <a:srgbClr val="08306A"/>
                </a:solidFill>
                <a:latin typeface="Arial" panose="020B0604020202020204" pitchFamily="34" charset="0"/>
                <a:cs typeface="Arial" panose="020B0604020202020204" pitchFamily="34" charset="0"/>
              </a:rPr>
              <a:t>Energy Technologies Area  </a:t>
            </a:r>
            <a:r>
              <a:rPr lang="en-US" sz="1600" b="0" cap="small" spc="75" dirty="0">
                <a:solidFill>
                  <a:srgbClr val="08306A"/>
                </a:solidFill>
                <a:latin typeface="Arial" panose="020B0604020202020204" pitchFamily="34" charset="0"/>
                <a:cs typeface="Arial" panose="020B0604020202020204" pitchFamily="34" charset="0"/>
              </a:rPr>
              <a:t>|</a:t>
            </a:r>
            <a:r>
              <a:rPr lang="en-US" sz="900" b="1" cap="small" spc="75" dirty="0">
                <a:solidFill>
                  <a:srgbClr val="08306A"/>
                </a:solidFill>
                <a:latin typeface="Arial" panose="020B0604020202020204" pitchFamily="34" charset="0"/>
                <a:cs typeface="Arial" panose="020B0604020202020204" pitchFamily="34" charset="0"/>
              </a:rPr>
              <a:t>  </a:t>
            </a:r>
            <a:r>
              <a:rPr lang="en-US" sz="900" b="1" i="0" cap="small" spc="75" baseline="0" dirty="0">
                <a:solidFill>
                  <a:srgbClr val="08306A"/>
                </a:solidFill>
                <a:latin typeface="Arial" panose="020B0604020202020204" pitchFamily="34" charset="0"/>
                <a:cs typeface="Arial" panose="020B0604020202020204" pitchFamily="34" charset="0"/>
              </a:rPr>
              <a:t>Energy Analysis and Environmental Impacts Division  </a:t>
            </a:r>
            <a:r>
              <a:rPr lang="en-US" sz="1600" b="0" cap="small" spc="75" dirty="0">
                <a:solidFill>
                  <a:srgbClr val="08306A"/>
                </a:solidFill>
                <a:latin typeface="Arial" panose="020B0604020202020204" pitchFamily="34" charset="0"/>
                <a:cs typeface="Arial" panose="020B0604020202020204" pitchFamily="34" charset="0"/>
              </a:rPr>
              <a:t>|</a:t>
            </a:r>
            <a:r>
              <a:rPr lang="en-US" sz="900" b="1" i="0" cap="small" spc="75" baseline="0" dirty="0">
                <a:solidFill>
                  <a:srgbClr val="08306A"/>
                </a:solidFill>
                <a:latin typeface="Arial" panose="020B0604020202020204" pitchFamily="34" charset="0"/>
                <a:cs typeface="Arial" panose="020B0604020202020204" pitchFamily="34" charset="0"/>
              </a:rPr>
              <a:t>  </a:t>
            </a:r>
            <a:r>
              <a:rPr kumimoji="0" lang="en-US" sz="900" b="1" i="0" u="none" strike="noStrike" kern="1200" cap="small" spc="75" normalizeH="0" baseline="0" noProof="0" dirty="0">
                <a:ln>
                  <a:noFill/>
                </a:ln>
                <a:solidFill>
                  <a:srgbClr val="08306A"/>
                </a:solidFill>
                <a:effectLst/>
                <a:uLnTx/>
                <a:uFillTx/>
                <a:latin typeface="Arial" panose="020B0604020202020204" pitchFamily="34" charset="0"/>
                <a:ea typeface="+mn-ea"/>
                <a:cs typeface="Arial" panose="020B0604020202020204" pitchFamily="34" charset="0"/>
              </a:rPr>
              <a:t>Energy Markets &amp; Policy</a:t>
            </a:r>
            <a:endParaRPr lang="en-US" sz="900" b="1" i="0" spc="75" baseline="0" dirty="0">
              <a:solidFill>
                <a:srgbClr val="08306A"/>
              </a:solidFill>
              <a:latin typeface="Arial" panose="020B0604020202020204" pitchFamily="34" charset="0"/>
              <a:cs typeface="Arial" panose="020B0604020202020204" pitchFamily="34" charset="0"/>
            </a:endParaRPr>
          </a:p>
          <a:p>
            <a:pPr algn="ctr">
              <a:lnSpc>
                <a:spcPct val="100000"/>
              </a:lnSpc>
              <a:spcAft>
                <a:spcPts val="0"/>
              </a:spcAft>
            </a:pPr>
            <a:endParaRPr lang="en-US" sz="675" b="1" spc="75" dirty="0">
              <a:solidFill>
                <a:srgbClr val="08306A"/>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34792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Blank with Header">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72A29BFF-46FF-D74D-9FA6-D1EF57280557}"/>
              </a:ext>
            </a:extLst>
          </p:cNvPr>
          <p:cNvSpPr>
            <a:spLocks noGrp="1"/>
          </p:cNvSpPr>
          <p:nvPr>
            <p:ph type="sldNum" sz="quarter" idx="12"/>
          </p:nvPr>
        </p:nvSpPr>
        <p:spPr/>
        <p:txBody>
          <a:bodyPr/>
          <a:lstStyle/>
          <a:p>
            <a:fld id="{9BB3C151-F185-E047-AF09-2304AEED9922}" type="slidenum">
              <a:rPr lang="en-US" smtClean="0"/>
              <a:t>‹#›</a:t>
            </a:fld>
            <a:endParaRPr lang="en-US"/>
          </a:p>
        </p:txBody>
      </p:sp>
      <p:sp>
        <p:nvSpPr>
          <p:cNvPr id="8" name="Text Placeholder 2">
            <a:extLst>
              <a:ext uri="{FF2B5EF4-FFF2-40B4-BE49-F238E27FC236}">
                <a16:creationId xmlns:a16="http://schemas.microsoft.com/office/drawing/2014/main" id="{43687F18-F809-F24F-A919-F731C3A2DC2F}"/>
              </a:ext>
            </a:extLst>
          </p:cNvPr>
          <p:cNvSpPr txBox="1">
            <a:spLocks/>
          </p:cNvSpPr>
          <p:nvPr/>
        </p:nvSpPr>
        <p:spPr bwMode="auto">
          <a:xfrm>
            <a:off x="2" y="0"/>
            <a:ext cx="12199383" cy="1053036"/>
          </a:xfrm>
          <a:prstGeom prst="rect">
            <a:avLst/>
          </a:prstGeom>
          <a:solidFill>
            <a:srgbClr val="08306A"/>
          </a:solid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68580" tIns="0" rIns="68580" bIns="34290" numCol="1" anchor="t" anchorCtr="0" compatLnSpc="1">
            <a:prstTxWarp prst="textNoShape">
              <a:avLst/>
            </a:prstTxWarp>
          </a:bodyPr>
          <a:lstStyle>
            <a:lvl1pPr marL="0" indent="0" algn="ctr" defTabSz="457200" rtl="0" eaLnBrk="1" fontAlgn="base" hangingPunct="1">
              <a:lnSpc>
                <a:spcPct val="110000"/>
              </a:lnSpc>
              <a:spcBef>
                <a:spcPct val="0"/>
              </a:spcBef>
              <a:spcAft>
                <a:spcPts val="1000"/>
              </a:spcAft>
              <a:buClr>
                <a:srgbClr val="003399"/>
              </a:buClr>
              <a:buSzPct val="85000"/>
              <a:buFont typeface="Wingdings" charset="0"/>
              <a:buNone/>
              <a:defRPr sz="2800" b="1" kern="1200">
                <a:solidFill>
                  <a:srgbClr val="003399"/>
                </a:solidFill>
                <a:latin typeface="Arial"/>
                <a:ea typeface="ＭＳ Ｐゴシック" charset="0"/>
                <a:cs typeface="Arial"/>
              </a:defRPr>
            </a:lvl1pPr>
            <a:lvl2pPr marL="339725" indent="0" algn="ctr" defTabSz="457200" rtl="0" eaLnBrk="1" fontAlgn="base" hangingPunct="1">
              <a:spcBef>
                <a:spcPct val="0"/>
              </a:spcBef>
              <a:spcAft>
                <a:spcPts val="600"/>
              </a:spcAft>
              <a:buClr>
                <a:srgbClr val="A50021"/>
              </a:buClr>
              <a:buSzPct val="60000"/>
              <a:buFont typeface="Wingdings" charset="0"/>
              <a:buNone/>
              <a:defRPr sz="2400" kern="1200">
                <a:solidFill>
                  <a:schemeClr val="tx1"/>
                </a:solidFill>
                <a:latin typeface="Arial"/>
                <a:ea typeface="ＭＳ Ｐゴシック" charset="0"/>
                <a:cs typeface="Arial"/>
              </a:defRPr>
            </a:lvl2pPr>
            <a:lvl3pPr marL="569912" indent="0" algn="ctr" defTabSz="457200" rtl="0" eaLnBrk="1" fontAlgn="base" hangingPunct="1">
              <a:spcBef>
                <a:spcPct val="0"/>
              </a:spcBef>
              <a:spcAft>
                <a:spcPts val="600"/>
              </a:spcAft>
              <a:buClr>
                <a:srgbClr val="009999"/>
              </a:buClr>
              <a:buFont typeface="Arial" charset="0"/>
              <a:buNone/>
              <a:defRPr sz="2000" kern="1200">
                <a:solidFill>
                  <a:schemeClr val="tx1"/>
                </a:solidFill>
                <a:latin typeface="Arial"/>
                <a:ea typeface="ＭＳ Ｐゴシック" charset="0"/>
                <a:cs typeface="Arial"/>
              </a:defRPr>
            </a:lvl3pPr>
            <a:lvl4pPr marL="801688" indent="0" algn="ctr" defTabSz="573088" rtl="0" eaLnBrk="1" fontAlgn="base" hangingPunct="1">
              <a:spcBef>
                <a:spcPct val="0"/>
              </a:spcBef>
              <a:spcAft>
                <a:spcPts val="600"/>
              </a:spcAft>
              <a:buFont typeface="Arial" charset="0"/>
              <a:buNone/>
              <a:defRPr kern="1200">
                <a:solidFill>
                  <a:schemeClr val="tx1"/>
                </a:solidFill>
                <a:latin typeface="Arial"/>
                <a:ea typeface="ＭＳ Ｐゴシック" charset="0"/>
                <a:cs typeface="Arial"/>
              </a:defRPr>
            </a:lvl4pPr>
            <a:lvl5pPr marL="1030287" indent="0" algn="ctr" defTabSz="457200" rtl="0" eaLnBrk="1" fontAlgn="base" hangingPunct="1">
              <a:spcBef>
                <a:spcPct val="0"/>
              </a:spcBef>
              <a:spcAft>
                <a:spcPts val="600"/>
              </a:spcAft>
              <a:buFont typeface="Arial" charset="0"/>
              <a:buNone/>
              <a:defRPr kern="1200">
                <a:solidFill>
                  <a:schemeClr val="tx1"/>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endParaRPr lang="en-US" sz="900" spc="150" dirty="0">
              <a:solidFill>
                <a:schemeClr val="bg1"/>
              </a:solidFill>
              <a:latin typeface="Arial" panose="020B0604020202020204" pitchFamily="34" charset="0"/>
              <a:cs typeface="Arial" panose="020B0604020202020204" pitchFamily="34" charset="0"/>
            </a:endParaRPr>
          </a:p>
        </p:txBody>
      </p:sp>
      <p:pic>
        <p:nvPicPr>
          <p:cNvPr id="11" name="Picture 10" descr="eta-header-as-logo.png">
            <a:extLst>
              <a:ext uri="{FF2B5EF4-FFF2-40B4-BE49-F238E27FC236}">
                <a16:creationId xmlns:a16="http://schemas.microsoft.com/office/drawing/2014/main" id="{34B38390-A3FE-F046-B5D7-DA25DEB8D0B3}"/>
              </a:ext>
            </a:extLst>
          </p:cNvPr>
          <p:cNvPicPr>
            <a:picLocks noChangeAspect="1"/>
          </p:cNvPicPr>
          <p:nvPr/>
        </p:nvPicPr>
        <p:blipFill rotWithShape="1">
          <a:blip r:embed="rId2">
            <a:extLst>
              <a:ext uri="{28A0092B-C50C-407E-A947-70E740481C1C}">
                <a14:useLocalDpi xmlns:a14="http://schemas.microsoft.com/office/drawing/2010/main" val="0"/>
              </a:ext>
            </a:extLst>
          </a:blip>
          <a:srcRect b="22935"/>
          <a:stretch/>
        </p:blipFill>
        <p:spPr>
          <a:xfrm>
            <a:off x="66452" y="6303284"/>
            <a:ext cx="1956379" cy="410559"/>
          </a:xfrm>
          <a:prstGeom prst="rect">
            <a:avLst/>
          </a:prstGeom>
        </p:spPr>
      </p:pic>
      <p:pic>
        <p:nvPicPr>
          <p:cNvPr id="13" name="Picture 12" descr="A picture containing drawing&#10;&#10;Description automatically generated">
            <a:extLst>
              <a:ext uri="{FF2B5EF4-FFF2-40B4-BE49-F238E27FC236}">
                <a16:creationId xmlns:a16="http://schemas.microsoft.com/office/drawing/2014/main" id="{7E106CCE-5CAA-BE47-A95B-6443E1F23577}"/>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14213"/>
          <a:stretch/>
        </p:blipFill>
        <p:spPr>
          <a:xfrm>
            <a:off x="245340" y="228600"/>
            <a:ext cx="2052851" cy="640080"/>
          </a:xfrm>
          <a:prstGeom prst="rect">
            <a:avLst/>
          </a:prstGeom>
        </p:spPr>
      </p:pic>
      <p:sp>
        <p:nvSpPr>
          <p:cNvPr id="14" name="TextBox 13">
            <a:extLst>
              <a:ext uri="{FF2B5EF4-FFF2-40B4-BE49-F238E27FC236}">
                <a16:creationId xmlns:a16="http://schemas.microsoft.com/office/drawing/2014/main" id="{DB8425BC-64D1-6740-AC19-E1A77775B90E}"/>
              </a:ext>
            </a:extLst>
          </p:cNvPr>
          <p:cNvSpPr txBox="1"/>
          <p:nvPr/>
        </p:nvSpPr>
        <p:spPr>
          <a:xfrm>
            <a:off x="2543529" y="235529"/>
            <a:ext cx="7721600" cy="492443"/>
          </a:xfrm>
          <a:prstGeom prst="rect">
            <a:avLst/>
          </a:prstGeom>
          <a:noFill/>
        </p:spPr>
        <p:txBody>
          <a:bodyPr wrap="square" rtlCol="0">
            <a:spAutoFit/>
          </a:bodyPr>
          <a:lstStyle/>
          <a:p>
            <a:r>
              <a:rPr lang="en-US" sz="2600" cap="all" baseline="0" dirty="0">
                <a:solidFill>
                  <a:schemeClr val="bg1"/>
                </a:solidFill>
                <a:latin typeface="+mj-lt"/>
              </a:rPr>
              <a:t>Electricity Markets &amp; Policy</a:t>
            </a:r>
          </a:p>
        </p:txBody>
      </p:sp>
      <p:sp>
        <p:nvSpPr>
          <p:cNvPr id="9" name="Text Placeholder 2">
            <a:extLst>
              <a:ext uri="{FF2B5EF4-FFF2-40B4-BE49-F238E27FC236}">
                <a16:creationId xmlns:a16="http://schemas.microsoft.com/office/drawing/2014/main" id="{7019D7C0-1D2A-3A4C-A93B-4E24B1DF6C5E}"/>
              </a:ext>
            </a:extLst>
          </p:cNvPr>
          <p:cNvSpPr txBox="1">
            <a:spLocks/>
          </p:cNvSpPr>
          <p:nvPr userDrawn="1"/>
        </p:nvSpPr>
        <p:spPr bwMode="auto">
          <a:xfrm>
            <a:off x="2" y="0"/>
            <a:ext cx="12199383" cy="1053036"/>
          </a:xfrm>
          <a:prstGeom prst="rect">
            <a:avLst/>
          </a:prstGeom>
          <a:solidFill>
            <a:srgbClr val="08306A"/>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68580" tIns="0" rIns="68580" bIns="34290" numCol="1" anchor="t" anchorCtr="0" compatLnSpc="1">
            <a:prstTxWarp prst="textNoShape">
              <a:avLst/>
            </a:prstTxWarp>
          </a:bodyPr>
          <a:lstStyle>
            <a:lvl1pPr marL="0" indent="0" algn="ctr" defTabSz="457200" rtl="0" eaLnBrk="1" fontAlgn="base" hangingPunct="1">
              <a:lnSpc>
                <a:spcPct val="110000"/>
              </a:lnSpc>
              <a:spcBef>
                <a:spcPct val="0"/>
              </a:spcBef>
              <a:spcAft>
                <a:spcPts val="1000"/>
              </a:spcAft>
              <a:buClr>
                <a:srgbClr val="003399"/>
              </a:buClr>
              <a:buSzPct val="85000"/>
              <a:buFont typeface="Wingdings" charset="0"/>
              <a:buNone/>
              <a:defRPr sz="2800" b="1" kern="1200">
                <a:solidFill>
                  <a:srgbClr val="003399"/>
                </a:solidFill>
                <a:latin typeface="Arial"/>
                <a:ea typeface="ＭＳ Ｐゴシック" charset="0"/>
                <a:cs typeface="Arial"/>
              </a:defRPr>
            </a:lvl1pPr>
            <a:lvl2pPr marL="339725" indent="0" algn="ctr" defTabSz="457200" rtl="0" eaLnBrk="1" fontAlgn="base" hangingPunct="1">
              <a:spcBef>
                <a:spcPct val="0"/>
              </a:spcBef>
              <a:spcAft>
                <a:spcPts val="600"/>
              </a:spcAft>
              <a:buClr>
                <a:srgbClr val="A50021"/>
              </a:buClr>
              <a:buSzPct val="60000"/>
              <a:buFont typeface="Wingdings" charset="0"/>
              <a:buNone/>
              <a:defRPr sz="2400" kern="1200">
                <a:solidFill>
                  <a:schemeClr val="tx1"/>
                </a:solidFill>
                <a:latin typeface="Arial"/>
                <a:ea typeface="ＭＳ Ｐゴシック" charset="0"/>
                <a:cs typeface="Arial"/>
              </a:defRPr>
            </a:lvl2pPr>
            <a:lvl3pPr marL="569912" indent="0" algn="ctr" defTabSz="457200" rtl="0" eaLnBrk="1" fontAlgn="base" hangingPunct="1">
              <a:spcBef>
                <a:spcPct val="0"/>
              </a:spcBef>
              <a:spcAft>
                <a:spcPts val="600"/>
              </a:spcAft>
              <a:buClr>
                <a:srgbClr val="009999"/>
              </a:buClr>
              <a:buFont typeface="Arial" charset="0"/>
              <a:buNone/>
              <a:defRPr sz="2000" kern="1200">
                <a:solidFill>
                  <a:schemeClr val="tx1"/>
                </a:solidFill>
                <a:latin typeface="Arial"/>
                <a:ea typeface="ＭＳ Ｐゴシック" charset="0"/>
                <a:cs typeface="Arial"/>
              </a:defRPr>
            </a:lvl3pPr>
            <a:lvl4pPr marL="801688" indent="0" algn="ctr" defTabSz="573088" rtl="0" eaLnBrk="1" fontAlgn="base" hangingPunct="1">
              <a:spcBef>
                <a:spcPct val="0"/>
              </a:spcBef>
              <a:spcAft>
                <a:spcPts val="600"/>
              </a:spcAft>
              <a:buFont typeface="Arial" charset="0"/>
              <a:buNone/>
              <a:defRPr kern="1200">
                <a:solidFill>
                  <a:schemeClr val="tx1"/>
                </a:solidFill>
                <a:latin typeface="Arial"/>
                <a:ea typeface="ＭＳ Ｐゴシック" charset="0"/>
                <a:cs typeface="Arial"/>
              </a:defRPr>
            </a:lvl4pPr>
            <a:lvl5pPr marL="1030287" indent="0" algn="ctr" defTabSz="457200" rtl="0" eaLnBrk="1" fontAlgn="base" hangingPunct="1">
              <a:spcBef>
                <a:spcPct val="0"/>
              </a:spcBef>
              <a:spcAft>
                <a:spcPts val="600"/>
              </a:spcAft>
              <a:buFont typeface="Arial" charset="0"/>
              <a:buNone/>
              <a:defRPr kern="1200">
                <a:solidFill>
                  <a:schemeClr val="tx1"/>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endParaRPr lang="en-US" sz="900" spc="150" dirty="0">
              <a:solidFill>
                <a:schemeClr val="bg1"/>
              </a:solidFill>
              <a:latin typeface="Arial" panose="020B0604020202020204" pitchFamily="34" charset="0"/>
              <a:cs typeface="Arial" panose="020B0604020202020204" pitchFamily="34" charset="0"/>
            </a:endParaRPr>
          </a:p>
        </p:txBody>
      </p:sp>
      <p:pic>
        <p:nvPicPr>
          <p:cNvPr id="16" name="Picture 15" descr="A picture containing drawing&#10;&#10;Description automatically generated">
            <a:extLst>
              <a:ext uri="{FF2B5EF4-FFF2-40B4-BE49-F238E27FC236}">
                <a16:creationId xmlns:a16="http://schemas.microsoft.com/office/drawing/2014/main" id="{61D8F936-7862-0043-9654-E19887B649DA}"/>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b="14213"/>
          <a:stretch/>
        </p:blipFill>
        <p:spPr>
          <a:xfrm>
            <a:off x="90018" y="304800"/>
            <a:ext cx="1628072" cy="676845"/>
          </a:xfrm>
          <a:prstGeom prst="rect">
            <a:avLst/>
          </a:prstGeom>
        </p:spPr>
      </p:pic>
      <p:sp>
        <p:nvSpPr>
          <p:cNvPr id="19" name="TextBox 18">
            <a:extLst>
              <a:ext uri="{FF2B5EF4-FFF2-40B4-BE49-F238E27FC236}">
                <a16:creationId xmlns:a16="http://schemas.microsoft.com/office/drawing/2014/main" id="{C5ECDA3A-CB25-BB47-98C9-464D4B9AB4D3}"/>
              </a:ext>
            </a:extLst>
          </p:cNvPr>
          <p:cNvSpPr txBox="1"/>
          <p:nvPr userDrawn="1"/>
        </p:nvSpPr>
        <p:spPr>
          <a:xfrm>
            <a:off x="609272" y="304800"/>
            <a:ext cx="10973123" cy="584775"/>
          </a:xfrm>
          <a:prstGeom prst="rect">
            <a:avLst/>
          </a:prstGeom>
          <a:noFill/>
        </p:spPr>
        <p:txBody>
          <a:bodyPr wrap="square" rtlCol="0">
            <a:spAutoFit/>
          </a:bodyPr>
          <a:lstStyle/>
          <a:p>
            <a:pPr algn="ctr"/>
            <a:r>
              <a:rPr lang="en-US" sz="3200" b="1" cap="all" baseline="0" dirty="0">
                <a:solidFill>
                  <a:schemeClr val="bg1"/>
                </a:solidFill>
                <a:latin typeface="+mj-lt"/>
              </a:rPr>
              <a:t>Energy Markets &amp; Policy</a:t>
            </a:r>
          </a:p>
        </p:txBody>
      </p:sp>
      <p:sp>
        <p:nvSpPr>
          <p:cNvPr id="18" name="TextBox 17">
            <a:extLst>
              <a:ext uri="{FF2B5EF4-FFF2-40B4-BE49-F238E27FC236}">
                <a16:creationId xmlns:a16="http://schemas.microsoft.com/office/drawing/2014/main" id="{DFB77CA2-DC45-9944-9977-9E1FF5E2CF1D}"/>
              </a:ext>
            </a:extLst>
          </p:cNvPr>
          <p:cNvSpPr txBox="1"/>
          <p:nvPr userDrawn="1"/>
        </p:nvSpPr>
        <p:spPr>
          <a:xfrm>
            <a:off x="1956816" y="6391656"/>
            <a:ext cx="8839199" cy="4424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1" cap="small" spc="75" dirty="0">
                <a:solidFill>
                  <a:srgbClr val="08306A"/>
                </a:solidFill>
                <a:latin typeface="Arial" panose="020B0604020202020204" pitchFamily="34" charset="0"/>
                <a:cs typeface="Arial" panose="020B0604020202020204" pitchFamily="34" charset="0"/>
              </a:rPr>
              <a:t>Energy Technologies Area  </a:t>
            </a:r>
            <a:r>
              <a:rPr lang="en-US" sz="1600" b="0" cap="small" spc="75" dirty="0">
                <a:solidFill>
                  <a:srgbClr val="08306A"/>
                </a:solidFill>
                <a:latin typeface="Arial" panose="020B0604020202020204" pitchFamily="34" charset="0"/>
                <a:cs typeface="Arial" panose="020B0604020202020204" pitchFamily="34" charset="0"/>
              </a:rPr>
              <a:t>|</a:t>
            </a:r>
            <a:r>
              <a:rPr lang="en-US" sz="900" b="1" cap="small" spc="75" dirty="0">
                <a:solidFill>
                  <a:srgbClr val="08306A"/>
                </a:solidFill>
                <a:latin typeface="Arial" panose="020B0604020202020204" pitchFamily="34" charset="0"/>
                <a:cs typeface="Arial" panose="020B0604020202020204" pitchFamily="34" charset="0"/>
              </a:rPr>
              <a:t>  </a:t>
            </a:r>
            <a:r>
              <a:rPr lang="en-US" sz="900" b="1" i="0" cap="small" spc="75" baseline="0" dirty="0">
                <a:solidFill>
                  <a:srgbClr val="08306A"/>
                </a:solidFill>
                <a:latin typeface="Arial" panose="020B0604020202020204" pitchFamily="34" charset="0"/>
                <a:cs typeface="Arial" panose="020B0604020202020204" pitchFamily="34" charset="0"/>
              </a:rPr>
              <a:t>Energy Analysis and Environmental Impacts Division  </a:t>
            </a:r>
            <a:r>
              <a:rPr lang="en-US" sz="1600" b="0" cap="small" spc="75" dirty="0">
                <a:solidFill>
                  <a:srgbClr val="08306A"/>
                </a:solidFill>
                <a:latin typeface="Arial" panose="020B0604020202020204" pitchFamily="34" charset="0"/>
                <a:cs typeface="Arial" panose="020B0604020202020204" pitchFamily="34" charset="0"/>
              </a:rPr>
              <a:t>|</a:t>
            </a:r>
            <a:r>
              <a:rPr lang="en-US" sz="900" b="1" i="0" cap="small" spc="75" baseline="0" dirty="0">
                <a:solidFill>
                  <a:srgbClr val="08306A"/>
                </a:solidFill>
                <a:latin typeface="Arial" panose="020B0604020202020204" pitchFamily="34" charset="0"/>
                <a:cs typeface="Arial" panose="020B0604020202020204" pitchFamily="34" charset="0"/>
              </a:rPr>
              <a:t>  </a:t>
            </a:r>
            <a:r>
              <a:rPr kumimoji="0" lang="en-US" sz="900" b="1" i="0" u="none" strike="noStrike" kern="1200" cap="small" spc="75" normalizeH="0" baseline="0" noProof="0" dirty="0">
                <a:ln>
                  <a:noFill/>
                </a:ln>
                <a:solidFill>
                  <a:srgbClr val="08306A"/>
                </a:solidFill>
                <a:effectLst/>
                <a:uLnTx/>
                <a:uFillTx/>
                <a:latin typeface="Arial" panose="020B0604020202020204" pitchFamily="34" charset="0"/>
                <a:ea typeface="+mn-ea"/>
                <a:cs typeface="Arial" panose="020B0604020202020204" pitchFamily="34" charset="0"/>
              </a:rPr>
              <a:t>Energy Markets &amp; Policy</a:t>
            </a:r>
            <a:endParaRPr lang="en-US" sz="900" b="1" i="0" spc="75" baseline="0" dirty="0">
              <a:solidFill>
                <a:srgbClr val="08306A"/>
              </a:solidFill>
              <a:latin typeface="Arial" panose="020B0604020202020204" pitchFamily="34" charset="0"/>
              <a:cs typeface="Arial" panose="020B0604020202020204" pitchFamily="34" charset="0"/>
            </a:endParaRPr>
          </a:p>
          <a:p>
            <a:pPr algn="ctr">
              <a:lnSpc>
                <a:spcPct val="100000"/>
              </a:lnSpc>
              <a:spcAft>
                <a:spcPts val="0"/>
              </a:spcAft>
            </a:pPr>
            <a:endParaRPr lang="en-US" sz="675" b="1" spc="75" dirty="0">
              <a:solidFill>
                <a:srgbClr val="08306A"/>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40037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AD01AA35-EECD-2D4C-A21A-9B803ABA5CE9}"/>
              </a:ext>
            </a:extLst>
          </p:cNvPr>
          <p:cNvSpPr>
            <a:spLocks noGrp="1"/>
          </p:cNvSpPr>
          <p:nvPr>
            <p:ph type="title"/>
          </p:nvPr>
        </p:nvSpPr>
        <p:spPr>
          <a:xfrm>
            <a:off x="609600" y="648237"/>
            <a:ext cx="10972800" cy="461665"/>
          </a:xfrm>
        </p:spPr>
        <p:txBody>
          <a:bodyPr/>
          <a:lstStyle>
            <a:lvl1pPr>
              <a:defRPr>
                <a:solidFill>
                  <a:schemeClr val="tx2"/>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18" name="Content Placeholder 17">
            <a:extLst>
              <a:ext uri="{FF2B5EF4-FFF2-40B4-BE49-F238E27FC236}">
                <a16:creationId xmlns:a16="http://schemas.microsoft.com/office/drawing/2014/main" id="{F8500931-D791-7D43-B8E1-21C13FEDC634}"/>
              </a:ext>
            </a:extLst>
          </p:cNvPr>
          <p:cNvSpPr>
            <a:spLocks noGrp="1"/>
          </p:cNvSpPr>
          <p:nvPr>
            <p:ph sz="quarter" idx="10"/>
          </p:nvPr>
        </p:nvSpPr>
        <p:spPr>
          <a:xfrm>
            <a:off x="609600" y="1371600"/>
            <a:ext cx="10972800" cy="480060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Slide Number Placeholder 1">
            <a:extLst>
              <a:ext uri="{FF2B5EF4-FFF2-40B4-BE49-F238E27FC236}">
                <a16:creationId xmlns:a16="http://schemas.microsoft.com/office/drawing/2014/main" id="{6C5A2CD6-BADF-244D-8B93-7777341A7644}"/>
              </a:ext>
            </a:extLst>
          </p:cNvPr>
          <p:cNvSpPr>
            <a:spLocks noGrp="1"/>
          </p:cNvSpPr>
          <p:nvPr>
            <p:ph type="sldNum" sz="quarter" idx="11"/>
          </p:nvPr>
        </p:nvSpPr>
        <p:spPr/>
        <p:txBody>
          <a:bodyPr/>
          <a:lstStyle/>
          <a:p>
            <a:fld id="{A2C27F82-79FD-B244-BCFD-9B1449B95085}" type="slidenum">
              <a:rPr lang="en-US" smtClean="0"/>
              <a:pPr/>
              <a:t>‹#›</a:t>
            </a:fld>
            <a:endParaRPr lang="en-US" dirty="0"/>
          </a:p>
        </p:txBody>
      </p:sp>
    </p:spTree>
    <p:extLst>
      <p:ext uri="{BB962C8B-B14F-4D97-AF65-F5344CB8AC3E}">
        <p14:creationId xmlns:p14="http://schemas.microsoft.com/office/powerpoint/2010/main" val="4227462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4A13F-7665-684B-8162-EB7A6F85C553}"/>
              </a:ext>
            </a:extLst>
          </p:cNvPr>
          <p:cNvSpPr>
            <a:spLocks noGrp="1"/>
          </p:cNvSpPr>
          <p:nvPr>
            <p:ph type="title"/>
          </p:nvPr>
        </p:nvSpPr>
        <p:spPr>
          <a:xfrm>
            <a:off x="609600" y="648237"/>
            <a:ext cx="10972800" cy="461665"/>
          </a:xfrm>
          <a:prstGeom prst="rect">
            <a:avLst/>
          </a:prstGeo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7E7B7228-52B6-9846-B21F-F60159419A13}"/>
              </a:ext>
            </a:extLst>
          </p:cNvPr>
          <p:cNvSpPr>
            <a:spLocks noGrp="1"/>
          </p:cNvSpPr>
          <p:nvPr>
            <p:ph sz="half" idx="1"/>
          </p:nvPr>
        </p:nvSpPr>
        <p:spPr>
          <a:xfrm>
            <a:off x="609600" y="1371600"/>
            <a:ext cx="5181600" cy="4800600"/>
          </a:xfrm>
          <a:prstGeom prst="rect">
            <a:avLst/>
          </a:prstGeom>
        </p:spPr>
        <p:txBody>
          <a:bodyPr/>
          <a:lstStyle>
            <a:lvl1pPr>
              <a:defRPr sz="1600"/>
            </a:lvl1pPr>
            <a:lvl2pPr>
              <a:defRPr sz="14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F305929C-2468-EA45-BD97-06B4E0D2D549}"/>
              </a:ext>
            </a:extLst>
          </p:cNvPr>
          <p:cNvSpPr>
            <a:spLocks noGrp="1"/>
          </p:cNvSpPr>
          <p:nvPr>
            <p:ph sz="half" idx="2"/>
          </p:nvPr>
        </p:nvSpPr>
        <p:spPr>
          <a:xfrm>
            <a:off x="6400800" y="1371600"/>
            <a:ext cx="5181600" cy="4800600"/>
          </a:xfrm>
          <a:prstGeom prst="rect">
            <a:avLst/>
          </a:prstGeom>
        </p:spPr>
        <p:txBody>
          <a:bodyPr/>
          <a:lstStyle>
            <a:lvl1pPr>
              <a:defRPr sz="1600"/>
            </a:lvl1pPr>
            <a:lvl2pPr>
              <a:defRPr sz="14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a:extLst>
              <a:ext uri="{FF2B5EF4-FFF2-40B4-BE49-F238E27FC236}">
                <a16:creationId xmlns:a16="http://schemas.microsoft.com/office/drawing/2014/main" id="{2F43E1B0-F0BB-2B47-95A0-DF7D41BEEAE6}"/>
              </a:ext>
            </a:extLst>
          </p:cNvPr>
          <p:cNvSpPr>
            <a:spLocks noGrp="1"/>
          </p:cNvSpPr>
          <p:nvPr>
            <p:ph type="sldNum" sz="quarter" idx="12"/>
          </p:nvPr>
        </p:nvSpPr>
        <p:spPr/>
        <p:txBody>
          <a:bodyPr/>
          <a:lstStyle/>
          <a:p>
            <a:fld id="{9BB3C151-F185-E047-AF09-2304AEED9922}" type="slidenum">
              <a:rPr lang="en-US" smtClean="0"/>
              <a:t>‹#›</a:t>
            </a:fld>
            <a:endParaRPr lang="en-US"/>
          </a:p>
        </p:txBody>
      </p:sp>
    </p:spTree>
    <p:extLst>
      <p:ext uri="{BB962C8B-B14F-4D97-AF65-F5344CB8AC3E}">
        <p14:creationId xmlns:p14="http://schemas.microsoft.com/office/powerpoint/2010/main" val="3854687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BD0B7-0B70-AF4E-A25F-BDA6E97C9AF0}"/>
              </a:ext>
            </a:extLst>
          </p:cNvPr>
          <p:cNvSpPr>
            <a:spLocks noGrp="1"/>
          </p:cNvSpPr>
          <p:nvPr>
            <p:ph type="title"/>
          </p:nvPr>
        </p:nvSpPr>
        <p:spPr>
          <a:xfrm>
            <a:off x="609601" y="648237"/>
            <a:ext cx="10972801" cy="461665"/>
          </a:xfrm>
          <a:prstGeom prst="rect">
            <a:avLst/>
          </a:prstGeo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80B78D1-8ED0-9349-90D8-730584D4B154}"/>
              </a:ext>
            </a:extLst>
          </p:cNvPr>
          <p:cNvSpPr>
            <a:spLocks noGrp="1"/>
          </p:cNvSpPr>
          <p:nvPr>
            <p:ph type="body" idx="1"/>
          </p:nvPr>
        </p:nvSpPr>
        <p:spPr>
          <a:xfrm>
            <a:off x="609599" y="1359024"/>
            <a:ext cx="5181600" cy="652701"/>
          </a:xfrm>
          <a:prstGeom prst="rect">
            <a:avLst/>
          </a:prstGeom>
        </p:spPr>
        <p:txBody>
          <a:bodyPr anchor="b"/>
          <a:lstStyle>
            <a:lvl1pPr marL="0" indent="0">
              <a:buNone/>
              <a:defRPr sz="180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4" name="Content Placeholder 3">
            <a:extLst>
              <a:ext uri="{FF2B5EF4-FFF2-40B4-BE49-F238E27FC236}">
                <a16:creationId xmlns:a16="http://schemas.microsoft.com/office/drawing/2014/main" id="{7D53DA75-8B63-5B49-8824-28455254F004}"/>
              </a:ext>
            </a:extLst>
          </p:cNvPr>
          <p:cNvSpPr>
            <a:spLocks noGrp="1"/>
          </p:cNvSpPr>
          <p:nvPr>
            <p:ph sz="half" idx="2"/>
          </p:nvPr>
        </p:nvSpPr>
        <p:spPr>
          <a:xfrm>
            <a:off x="609597" y="2133601"/>
            <a:ext cx="5181600" cy="4038600"/>
          </a:xfrm>
          <a:prstGeom prst="rect">
            <a:avLst/>
          </a:prstGeom>
        </p:spPr>
        <p:txBody>
          <a:bodyPr/>
          <a:lstStyle>
            <a:lvl1pPr>
              <a:defRPr sz="1600"/>
            </a:lvl1pPr>
            <a:lvl2pPr>
              <a:defRPr sz="14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A1B9C4F7-302D-5049-B8CE-EF026B2AEE09}"/>
              </a:ext>
            </a:extLst>
          </p:cNvPr>
          <p:cNvSpPr>
            <a:spLocks noGrp="1"/>
          </p:cNvSpPr>
          <p:nvPr>
            <p:ph type="body" sz="quarter" idx="3"/>
          </p:nvPr>
        </p:nvSpPr>
        <p:spPr>
          <a:xfrm>
            <a:off x="6388101" y="1359024"/>
            <a:ext cx="5181600" cy="652701"/>
          </a:xfrm>
          <a:prstGeom prst="rect">
            <a:avLst/>
          </a:prstGeom>
        </p:spPr>
        <p:txBody>
          <a:bodyPr anchor="b"/>
          <a:lstStyle>
            <a:lvl1pPr marL="0" indent="0">
              <a:buNone/>
              <a:defRPr sz="180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6" name="Content Placeholder 5">
            <a:extLst>
              <a:ext uri="{FF2B5EF4-FFF2-40B4-BE49-F238E27FC236}">
                <a16:creationId xmlns:a16="http://schemas.microsoft.com/office/drawing/2014/main" id="{4E85F3BF-C329-B54D-8076-CEC50BCAE627}"/>
              </a:ext>
            </a:extLst>
          </p:cNvPr>
          <p:cNvSpPr>
            <a:spLocks noGrp="1"/>
          </p:cNvSpPr>
          <p:nvPr>
            <p:ph sz="quarter" idx="4"/>
          </p:nvPr>
        </p:nvSpPr>
        <p:spPr>
          <a:xfrm>
            <a:off x="6388101" y="2133601"/>
            <a:ext cx="5181600" cy="4038600"/>
          </a:xfrm>
          <a:prstGeom prst="rect">
            <a:avLst/>
          </a:prstGeom>
        </p:spPr>
        <p:txBody>
          <a:bodyPr/>
          <a:lstStyle>
            <a:lvl1pPr>
              <a:defRPr sz="1600"/>
            </a:lvl1pPr>
            <a:lvl2pPr>
              <a:defRPr sz="14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a:extLst>
              <a:ext uri="{FF2B5EF4-FFF2-40B4-BE49-F238E27FC236}">
                <a16:creationId xmlns:a16="http://schemas.microsoft.com/office/drawing/2014/main" id="{31A85338-3414-3349-A369-185F13139583}"/>
              </a:ext>
            </a:extLst>
          </p:cNvPr>
          <p:cNvSpPr>
            <a:spLocks noGrp="1"/>
          </p:cNvSpPr>
          <p:nvPr>
            <p:ph type="sldNum" sz="quarter" idx="12"/>
          </p:nvPr>
        </p:nvSpPr>
        <p:spPr/>
        <p:txBody>
          <a:bodyPr/>
          <a:lstStyle/>
          <a:p>
            <a:fld id="{9BB3C151-F185-E047-AF09-2304AEED9922}" type="slidenum">
              <a:rPr lang="en-US" smtClean="0"/>
              <a:t>‹#›</a:t>
            </a:fld>
            <a:endParaRPr lang="en-US"/>
          </a:p>
        </p:txBody>
      </p:sp>
    </p:spTree>
    <p:extLst>
      <p:ext uri="{BB962C8B-B14F-4D97-AF65-F5344CB8AC3E}">
        <p14:creationId xmlns:p14="http://schemas.microsoft.com/office/powerpoint/2010/main" val="3148337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609601" y="1371600"/>
            <a:ext cx="2186172" cy="4800600"/>
          </a:xfrm>
          <a:prstGeom prst="rect">
            <a:avLst/>
          </a:prstGeo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750"/>
              </a:spcAft>
              <a:buNone/>
              <a:defRPr sz="1350"/>
            </a:lvl1pPr>
            <a:lvl2pPr>
              <a:buNone/>
              <a:defRPr sz="900"/>
            </a:lvl2pPr>
            <a:lvl3pPr>
              <a:buNone/>
              <a:defRPr sz="750"/>
            </a:lvl3pPr>
            <a:lvl4pPr>
              <a:buNone/>
              <a:defRPr sz="675"/>
            </a:lvl4pPr>
            <a:lvl5pPr>
              <a:buNone/>
              <a:defRPr sz="675"/>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946400" y="1371600"/>
            <a:ext cx="8623299" cy="4800600"/>
          </a:xfrm>
          <a:prstGeom prst="rect">
            <a:avLst/>
          </a:prstGeo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Title 3">
            <a:extLst>
              <a:ext uri="{FF2B5EF4-FFF2-40B4-BE49-F238E27FC236}">
                <a16:creationId xmlns:a16="http://schemas.microsoft.com/office/drawing/2014/main" id="{71CFABE6-204D-734E-833A-147BCE4C1B57}"/>
              </a:ext>
            </a:extLst>
          </p:cNvPr>
          <p:cNvSpPr>
            <a:spLocks noGrp="1"/>
          </p:cNvSpPr>
          <p:nvPr>
            <p:ph type="title"/>
          </p:nvPr>
        </p:nvSpPr>
        <p:spPr/>
        <p:txBody>
          <a:bodyPr/>
          <a:lstStyle/>
          <a:p>
            <a:r>
              <a:rPr lang="en-US"/>
              <a:t>Click to edit Master title style</a:t>
            </a:r>
          </a:p>
        </p:txBody>
      </p:sp>
      <p:sp>
        <p:nvSpPr>
          <p:cNvPr id="2" name="Slide Number Placeholder 1">
            <a:extLst>
              <a:ext uri="{FF2B5EF4-FFF2-40B4-BE49-F238E27FC236}">
                <a16:creationId xmlns:a16="http://schemas.microsoft.com/office/drawing/2014/main" id="{AB74BFCD-FD21-EC40-9225-C741778A5FBA}"/>
              </a:ext>
            </a:extLst>
          </p:cNvPr>
          <p:cNvSpPr>
            <a:spLocks noGrp="1"/>
          </p:cNvSpPr>
          <p:nvPr>
            <p:ph type="sldNum" sz="quarter" idx="10"/>
          </p:nvPr>
        </p:nvSpPr>
        <p:spPr/>
        <p:txBody>
          <a:bodyPr/>
          <a:lstStyle/>
          <a:p>
            <a:fld id="{A2C27F82-79FD-B244-BCFD-9B1449B95085}" type="slidenum">
              <a:rPr lang="en-US" smtClean="0"/>
              <a:pPr/>
              <a:t>‹#›</a:t>
            </a:fld>
            <a:endParaRPr lang="en-US" dirty="0"/>
          </a:p>
        </p:txBody>
      </p:sp>
    </p:spTree>
    <p:extLst>
      <p:ext uri="{BB962C8B-B14F-4D97-AF65-F5344CB8AC3E}">
        <p14:creationId xmlns:p14="http://schemas.microsoft.com/office/powerpoint/2010/main" val="619103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7FD0B-ADE6-1E49-BD13-917D5A8E5EB6}"/>
              </a:ext>
            </a:extLst>
          </p:cNvPr>
          <p:cNvSpPr>
            <a:spLocks noGrp="1"/>
          </p:cNvSpPr>
          <p:nvPr>
            <p:ph type="title"/>
          </p:nvPr>
        </p:nvSpPr>
        <p:spPr>
          <a:xfrm>
            <a:off x="609600" y="648227"/>
            <a:ext cx="10972800" cy="461665"/>
          </a:xfrm>
          <a:prstGeom prst="rect">
            <a:avLst/>
          </a:prstGeom>
        </p:spPr>
        <p:txBody>
          <a:bodyPr anchor="b" anchorCtr="0"/>
          <a:lstStyle/>
          <a:p>
            <a:r>
              <a:rPr lang="en-US"/>
              <a:t>Click to edit Master title style</a:t>
            </a:r>
            <a:endParaRPr lang="en-US" dirty="0"/>
          </a:p>
        </p:txBody>
      </p:sp>
      <p:sp>
        <p:nvSpPr>
          <p:cNvPr id="5" name="Slide Number Placeholder 4">
            <a:extLst>
              <a:ext uri="{FF2B5EF4-FFF2-40B4-BE49-F238E27FC236}">
                <a16:creationId xmlns:a16="http://schemas.microsoft.com/office/drawing/2014/main" id="{D2DEDE84-4F23-3E43-9AD6-FE4353D1A47B}"/>
              </a:ext>
            </a:extLst>
          </p:cNvPr>
          <p:cNvSpPr>
            <a:spLocks noGrp="1"/>
          </p:cNvSpPr>
          <p:nvPr>
            <p:ph type="sldNum" sz="quarter" idx="12"/>
          </p:nvPr>
        </p:nvSpPr>
        <p:spPr/>
        <p:txBody>
          <a:bodyPr/>
          <a:lstStyle/>
          <a:p>
            <a:fld id="{9BB3C151-F185-E047-AF09-2304AEED9922}" type="slidenum">
              <a:rPr lang="en-US" smtClean="0"/>
              <a:t>‹#›</a:t>
            </a:fld>
            <a:endParaRPr lang="en-US"/>
          </a:p>
        </p:txBody>
      </p:sp>
    </p:spTree>
    <p:extLst>
      <p:ext uri="{BB962C8B-B14F-4D97-AF65-F5344CB8AC3E}">
        <p14:creationId xmlns:p14="http://schemas.microsoft.com/office/powerpoint/2010/main" val="3415094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75CD1AA-7D1A-8344-862A-14F601A00F45}"/>
              </a:ext>
            </a:extLst>
          </p:cNvPr>
          <p:cNvSpPr>
            <a:spLocks noGrp="1"/>
          </p:cNvSpPr>
          <p:nvPr>
            <p:ph type="sldNum" sz="quarter" idx="12"/>
          </p:nvPr>
        </p:nvSpPr>
        <p:spPr/>
        <p:txBody>
          <a:bodyPr/>
          <a:lstStyle/>
          <a:p>
            <a:fld id="{9BB3C151-F185-E047-AF09-2304AEED9922}" type="slidenum">
              <a:rPr lang="en-US" smtClean="0"/>
              <a:t>‹#›</a:t>
            </a:fld>
            <a:endParaRPr lang="en-US"/>
          </a:p>
        </p:txBody>
      </p:sp>
      <p:pic>
        <p:nvPicPr>
          <p:cNvPr id="5" name="Picture 4" descr="eta-header-as-logo.png">
            <a:extLst>
              <a:ext uri="{FF2B5EF4-FFF2-40B4-BE49-F238E27FC236}">
                <a16:creationId xmlns:a16="http://schemas.microsoft.com/office/drawing/2014/main" id="{51C33204-940D-8F49-AAA7-8081DE56A79E}"/>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b="22935"/>
          <a:stretch/>
        </p:blipFill>
        <p:spPr>
          <a:xfrm>
            <a:off x="66452" y="6303284"/>
            <a:ext cx="1956379" cy="410559"/>
          </a:xfrm>
          <a:prstGeom prst="rect">
            <a:avLst/>
          </a:prstGeom>
        </p:spPr>
      </p:pic>
      <p:sp>
        <p:nvSpPr>
          <p:cNvPr id="10" name="TextBox 9">
            <a:extLst>
              <a:ext uri="{FF2B5EF4-FFF2-40B4-BE49-F238E27FC236}">
                <a16:creationId xmlns:a16="http://schemas.microsoft.com/office/drawing/2014/main" id="{3861B4F9-2FAF-B14A-97BD-B4439BE65D7D}"/>
              </a:ext>
            </a:extLst>
          </p:cNvPr>
          <p:cNvSpPr txBox="1"/>
          <p:nvPr userDrawn="1"/>
        </p:nvSpPr>
        <p:spPr>
          <a:xfrm>
            <a:off x="1956816" y="6391656"/>
            <a:ext cx="8839199" cy="4424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1" cap="small" spc="75" dirty="0">
                <a:solidFill>
                  <a:srgbClr val="08306A"/>
                </a:solidFill>
                <a:latin typeface="Arial" panose="020B0604020202020204" pitchFamily="34" charset="0"/>
                <a:cs typeface="Arial" panose="020B0604020202020204" pitchFamily="34" charset="0"/>
              </a:rPr>
              <a:t>Energy Technologies Area  </a:t>
            </a:r>
            <a:r>
              <a:rPr lang="en-US" sz="1600" b="0" cap="small" spc="75" dirty="0">
                <a:solidFill>
                  <a:srgbClr val="08306A"/>
                </a:solidFill>
                <a:latin typeface="Arial" panose="020B0604020202020204" pitchFamily="34" charset="0"/>
                <a:cs typeface="Arial" panose="020B0604020202020204" pitchFamily="34" charset="0"/>
              </a:rPr>
              <a:t>|</a:t>
            </a:r>
            <a:r>
              <a:rPr lang="en-US" sz="900" b="1" cap="small" spc="75" dirty="0">
                <a:solidFill>
                  <a:srgbClr val="08306A"/>
                </a:solidFill>
                <a:latin typeface="Arial" panose="020B0604020202020204" pitchFamily="34" charset="0"/>
                <a:cs typeface="Arial" panose="020B0604020202020204" pitchFamily="34" charset="0"/>
              </a:rPr>
              <a:t>  </a:t>
            </a:r>
            <a:r>
              <a:rPr lang="en-US" sz="900" b="1" i="0" cap="small" spc="75" baseline="0" dirty="0">
                <a:solidFill>
                  <a:srgbClr val="08306A"/>
                </a:solidFill>
                <a:latin typeface="Arial" panose="020B0604020202020204" pitchFamily="34" charset="0"/>
                <a:cs typeface="Arial" panose="020B0604020202020204" pitchFamily="34" charset="0"/>
              </a:rPr>
              <a:t>Energy Analysis and Environmental Impacts Division  </a:t>
            </a:r>
            <a:r>
              <a:rPr lang="en-US" sz="1600" b="0" cap="small" spc="75" dirty="0">
                <a:solidFill>
                  <a:srgbClr val="08306A"/>
                </a:solidFill>
                <a:latin typeface="Arial" panose="020B0604020202020204" pitchFamily="34" charset="0"/>
                <a:cs typeface="Arial" panose="020B0604020202020204" pitchFamily="34" charset="0"/>
              </a:rPr>
              <a:t>|</a:t>
            </a:r>
            <a:r>
              <a:rPr lang="en-US" sz="900" b="1" i="0" cap="small" spc="75" baseline="0" dirty="0">
                <a:solidFill>
                  <a:srgbClr val="08306A"/>
                </a:solidFill>
                <a:latin typeface="Arial" panose="020B0604020202020204" pitchFamily="34" charset="0"/>
                <a:cs typeface="Arial" panose="020B0604020202020204" pitchFamily="34" charset="0"/>
              </a:rPr>
              <a:t>  </a:t>
            </a:r>
            <a:r>
              <a:rPr kumimoji="0" lang="en-US" sz="900" b="1" i="0" u="none" strike="noStrike" kern="1200" cap="small" spc="75" normalizeH="0" baseline="0" noProof="0" dirty="0">
                <a:ln>
                  <a:noFill/>
                </a:ln>
                <a:solidFill>
                  <a:srgbClr val="08306A"/>
                </a:solidFill>
                <a:effectLst/>
                <a:uLnTx/>
                <a:uFillTx/>
                <a:latin typeface="Arial" panose="020B0604020202020204" pitchFamily="34" charset="0"/>
                <a:ea typeface="+mn-ea"/>
                <a:cs typeface="Arial" panose="020B0604020202020204" pitchFamily="34" charset="0"/>
              </a:rPr>
              <a:t>Energy Markets &amp; Policy</a:t>
            </a:r>
            <a:endParaRPr lang="en-US" sz="900" b="1" i="0" spc="75" baseline="0" dirty="0">
              <a:solidFill>
                <a:srgbClr val="08306A"/>
              </a:solidFill>
              <a:latin typeface="Arial" panose="020B0604020202020204" pitchFamily="34" charset="0"/>
              <a:cs typeface="Arial" panose="020B0604020202020204" pitchFamily="34" charset="0"/>
            </a:endParaRPr>
          </a:p>
          <a:p>
            <a:pPr algn="ctr">
              <a:lnSpc>
                <a:spcPct val="100000"/>
              </a:lnSpc>
              <a:spcAft>
                <a:spcPts val="0"/>
              </a:spcAft>
            </a:pPr>
            <a:endParaRPr lang="en-US" sz="675" b="1" spc="75" dirty="0">
              <a:solidFill>
                <a:srgbClr val="08306A"/>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15449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8" name="Text Placeholder 2">
            <a:extLst>
              <a:ext uri="{FF2B5EF4-FFF2-40B4-BE49-F238E27FC236}">
                <a16:creationId xmlns:a16="http://schemas.microsoft.com/office/drawing/2014/main" id="{19AD10F4-2681-E944-93B1-4B2DA08DC359}"/>
              </a:ext>
            </a:extLst>
          </p:cNvPr>
          <p:cNvSpPr txBox="1">
            <a:spLocks/>
          </p:cNvSpPr>
          <p:nvPr/>
        </p:nvSpPr>
        <p:spPr bwMode="auto">
          <a:xfrm>
            <a:off x="609601" y="1169774"/>
            <a:ext cx="10972799" cy="49619"/>
          </a:xfrm>
          <a:prstGeom prst="rect">
            <a:avLst/>
          </a:prstGeom>
          <a:solidFill>
            <a:srgbClr val="08306A"/>
          </a:solid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68580" tIns="0" rIns="68580" bIns="34290" numCol="1" anchor="t" anchorCtr="0" compatLnSpc="1">
            <a:prstTxWarp prst="textNoShape">
              <a:avLst/>
            </a:prstTxWarp>
          </a:bodyPr>
          <a:lstStyle>
            <a:lvl1pPr marL="0" indent="0" algn="ctr" defTabSz="457200" rtl="0" eaLnBrk="1" fontAlgn="base" hangingPunct="1">
              <a:lnSpc>
                <a:spcPct val="110000"/>
              </a:lnSpc>
              <a:spcBef>
                <a:spcPct val="0"/>
              </a:spcBef>
              <a:spcAft>
                <a:spcPts val="1000"/>
              </a:spcAft>
              <a:buClr>
                <a:srgbClr val="003399"/>
              </a:buClr>
              <a:buSzPct val="85000"/>
              <a:buFont typeface="Wingdings" charset="0"/>
              <a:buNone/>
              <a:defRPr sz="2800" b="1" kern="1200">
                <a:solidFill>
                  <a:srgbClr val="003399"/>
                </a:solidFill>
                <a:latin typeface="Arial"/>
                <a:ea typeface="ＭＳ Ｐゴシック" charset="0"/>
                <a:cs typeface="Arial"/>
              </a:defRPr>
            </a:lvl1pPr>
            <a:lvl2pPr marL="339725" indent="0" algn="ctr" defTabSz="457200" rtl="0" eaLnBrk="1" fontAlgn="base" hangingPunct="1">
              <a:spcBef>
                <a:spcPct val="0"/>
              </a:spcBef>
              <a:spcAft>
                <a:spcPts val="600"/>
              </a:spcAft>
              <a:buClr>
                <a:srgbClr val="A50021"/>
              </a:buClr>
              <a:buSzPct val="60000"/>
              <a:buFont typeface="Wingdings" charset="0"/>
              <a:buNone/>
              <a:defRPr sz="2400" kern="1200">
                <a:solidFill>
                  <a:schemeClr val="tx1"/>
                </a:solidFill>
                <a:latin typeface="Arial"/>
                <a:ea typeface="ＭＳ Ｐゴシック" charset="0"/>
                <a:cs typeface="Arial"/>
              </a:defRPr>
            </a:lvl2pPr>
            <a:lvl3pPr marL="569912" indent="0" algn="ctr" defTabSz="457200" rtl="0" eaLnBrk="1" fontAlgn="base" hangingPunct="1">
              <a:spcBef>
                <a:spcPct val="0"/>
              </a:spcBef>
              <a:spcAft>
                <a:spcPts val="600"/>
              </a:spcAft>
              <a:buClr>
                <a:srgbClr val="009999"/>
              </a:buClr>
              <a:buFont typeface="Arial" charset="0"/>
              <a:buNone/>
              <a:defRPr sz="2000" kern="1200">
                <a:solidFill>
                  <a:schemeClr val="tx1"/>
                </a:solidFill>
                <a:latin typeface="Arial"/>
                <a:ea typeface="ＭＳ Ｐゴシック" charset="0"/>
                <a:cs typeface="Arial"/>
              </a:defRPr>
            </a:lvl3pPr>
            <a:lvl4pPr marL="801688" indent="0" algn="ctr" defTabSz="573088" rtl="0" eaLnBrk="1" fontAlgn="base" hangingPunct="1">
              <a:spcBef>
                <a:spcPct val="0"/>
              </a:spcBef>
              <a:spcAft>
                <a:spcPts val="600"/>
              </a:spcAft>
              <a:buFont typeface="Arial" charset="0"/>
              <a:buNone/>
              <a:defRPr kern="1200">
                <a:solidFill>
                  <a:schemeClr val="tx1"/>
                </a:solidFill>
                <a:latin typeface="Arial"/>
                <a:ea typeface="ＭＳ Ｐゴシック" charset="0"/>
                <a:cs typeface="Arial"/>
              </a:defRPr>
            </a:lvl4pPr>
            <a:lvl5pPr marL="1030287" indent="0" algn="ctr" defTabSz="457200" rtl="0" eaLnBrk="1" fontAlgn="base" hangingPunct="1">
              <a:spcBef>
                <a:spcPct val="0"/>
              </a:spcBef>
              <a:spcAft>
                <a:spcPts val="600"/>
              </a:spcAft>
              <a:buFont typeface="Arial" charset="0"/>
              <a:buNone/>
              <a:defRPr kern="1200">
                <a:solidFill>
                  <a:schemeClr val="tx1"/>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endParaRPr lang="en-US" sz="900" spc="150" dirty="0">
              <a:solidFill>
                <a:schemeClr val="bg1"/>
              </a:solidFill>
              <a:latin typeface="Arial" panose="020B0604020202020204" pitchFamily="34" charset="0"/>
              <a:cs typeface="Arial" panose="020B0604020202020204" pitchFamily="34" charset="0"/>
            </a:endParaRPr>
          </a:p>
        </p:txBody>
      </p:sp>
      <p:sp>
        <p:nvSpPr>
          <p:cNvPr id="30" name="Text Placeholder 12">
            <a:extLst>
              <a:ext uri="{FF2B5EF4-FFF2-40B4-BE49-F238E27FC236}">
                <a16:creationId xmlns:a16="http://schemas.microsoft.com/office/drawing/2014/main" id="{73A3465D-3AC8-F745-A1E0-FE90E3146449}"/>
              </a:ext>
            </a:extLst>
          </p:cNvPr>
          <p:cNvSpPr>
            <a:spLocks noGrp="1"/>
          </p:cNvSpPr>
          <p:nvPr>
            <p:ph type="body" idx="1"/>
          </p:nvPr>
        </p:nvSpPr>
        <p:spPr>
          <a:xfrm>
            <a:off x="609599" y="1371600"/>
            <a:ext cx="10972800" cy="4800600"/>
          </a:xfrm>
          <a:prstGeom prst="rect">
            <a:avLst/>
          </a:prstGeom>
        </p:spPr>
        <p:txBody>
          <a:bodyPr vert="horz">
            <a:no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2" name="Title Placeholder 1">
            <a:extLst>
              <a:ext uri="{FF2B5EF4-FFF2-40B4-BE49-F238E27FC236}">
                <a16:creationId xmlns:a16="http://schemas.microsoft.com/office/drawing/2014/main" id="{B7CCFA5B-66C4-964C-8D05-B56489DB216E}"/>
              </a:ext>
            </a:extLst>
          </p:cNvPr>
          <p:cNvSpPr>
            <a:spLocks noGrp="1"/>
          </p:cNvSpPr>
          <p:nvPr>
            <p:ph type="title"/>
          </p:nvPr>
        </p:nvSpPr>
        <p:spPr>
          <a:xfrm>
            <a:off x="609599" y="648227"/>
            <a:ext cx="10972800" cy="461665"/>
          </a:xfrm>
          <a:prstGeom prst="rect">
            <a:avLst/>
          </a:prstGeom>
        </p:spPr>
        <p:txBody>
          <a:bodyPr vert="horz" wrap="square" lIns="91440" tIns="45720" rIns="91440" bIns="45720" rtlCol="0" anchor="b" anchorCtr="0">
            <a:spAutoFit/>
          </a:bodyPr>
          <a:lstStyle/>
          <a:p>
            <a:r>
              <a:rPr lang="en-US"/>
              <a:t>Click to edit Master title style</a:t>
            </a:r>
            <a:endParaRPr lang="en-US" dirty="0"/>
          </a:p>
        </p:txBody>
      </p:sp>
      <p:pic>
        <p:nvPicPr>
          <p:cNvPr id="9" name="Picture 8" descr="eta-header-as-logo.png">
            <a:extLst>
              <a:ext uri="{FF2B5EF4-FFF2-40B4-BE49-F238E27FC236}">
                <a16:creationId xmlns:a16="http://schemas.microsoft.com/office/drawing/2014/main" id="{5CBA4F25-49A1-574A-BB4C-E97B91667D6A}"/>
              </a:ext>
            </a:extLst>
          </p:cNvPr>
          <p:cNvPicPr>
            <a:picLocks noChangeAspect="1"/>
          </p:cNvPicPr>
          <p:nvPr/>
        </p:nvPicPr>
        <p:blipFill rotWithShape="1">
          <a:blip r:embed="rId11">
            <a:extLst>
              <a:ext uri="{28A0092B-C50C-407E-A947-70E740481C1C}">
                <a14:useLocalDpi xmlns:a14="http://schemas.microsoft.com/office/drawing/2010/main" val="0"/>
              </a:ext>
            </a:extLst>
          </a:blip>
          <a:srcRect b="22935"/>
          <a:stretch/>
        </p:blipFill>
        <p:spPr>
          <a:xfrm>
            <a:off x="66452" y="6303284"/>
            <a:ext cx="1956379" cy="410559"/>
          </a:xfrm>
          <a:prstGeom prst="rect">
            <a:avLst/>
          </a:prstGeom>
        </p:spPr>
      </p:pic>
      <p:sp>
        <p:nvSpPr>
          <p:cNvPr id="24" name="Slide Number Placeholder 6">
            <a:extLst>
              <a:ext uri="{FF2B5EF4-FFF2-40B4-BE49-F238E27FC236}">
                <a16:creationId xmlns:a16="http://schemas.microsoft.com/office/drawing/2014/main" id="{76E0C9C0-25A5-654B-9336-F196333C2E9B}"/>
              </a:ext>
            </a:extLst>
          </p:cNvPr>
          <p:cNvSpPr>
            <a:spLocks noGrp="1"/>
          </p:cNvSpPr>
          <p:nvPr>
            <p:ph type="sldNum" sz="quarter" idx="4"/>
          </p:nvPr>
        </p:nvSpPr>
        <p:spPr>
          <a:xfrm>
            <a:off x="11176000" y="6303284"/>
            <a:ext cx="457200" cy="365125"/>
          </a:xfrm>
          <a:prstGeom prst="rect">
            <a:avLst/>
          </a:prstGeom>
        </p:spPr>
        <p:txBody>
          <a:bodyPr vert="horz" lIns="91440" tIns="45720" rIns="91440" bIns="45720" rtlCol="0" anchor="ctr"/>
          <a:lstStyle>
            <a:lvl1pPr algn="r">
              <a:defRPr sz="800" b="0">
                <a:solidFill>
                  <a:schemeClr val="tx1"/>
                </a:solidFill>
                <a:latin typeface="Arial" panose="020B0604020202020204" pitchFamily="34" charset="0"/>
                <a:cs typeface="Arial" panose="020B0604020202020204" pitchFamily="34" charset="0"/>
              </a:defRPr>
            </a:lvl1pPr>
          </a:lstStyle>
          <a:p>
            <a:fld id="{A2C27F82-79FD-B244-BCFD-9B1449B95085}" type="slidenum">
              <a:rPr lang="en-US" smtClean="0"/>
              <a:pPr/>
              <a:t>‹#›</a:t>
            </a:fld>
            <a:endParaRPr lang="en-US" dirty="0"/>
          </a:p>
        </p:txBody>
      </p:sp>
      <p:sp>
        <p:nvSpPr>
          <p:cNvPr id="8" name="Text Placeholder 2">
            <a:extLst>
              <a:ext uri="{FF2B5EF4-FFF2-40B4-BE49-F238E27FC236}">
                <a16:creationId xmlns:a16="http://schemas.microsoft.com/office/drawing/2014/main" id="{D26713E5-C41F-A044-9E0B-1449DC6991EF}"/>
              </a:ext>
            </a:extLst>
          </p:cNvPr>
          <p:cNvSpPr txBox="1">
            <a:spLocks/>
          </p:cNvSpPr>
          <p:nvPr userDrawn="1"/>
        </p:nvSpPr>
        <p:spPr bwMode="auto">
          <a:xfrm>
            <a:off x="609601" y="1169774"/>
            <a:ext cx="10972799" cy="49619"/>
          </a:xfrm>
          <a:prstGeom prst="rect">
            <a:avLst/>
          </a:prstGeom>
          <a:solidFill>
            <a:srgbClr val="08306A"/>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68580" tIns="0" rIns="68580" bIns="34290" numCol="1" anchor="t" anchorCtr="0" compatLnSpc="1">
            <a:prstTxWarp prst="textNoShape">
              <a:avLst/>
            </a:prstTxWarp>
          </a:bodyPr>
          <a:lstStyle>
            <a:lvl1pPr marL="0" indent="0" algn="ctr" defTabSz="457200" rtl="0" eaLnBrk="1" fontAlgn="base" hangingPunct="1">
              <a:lnSpc>
                <a:spcPct val="110000"/>
              </a:lnSpc>
              <a:spcBef>
                <a:spcPct val="0"/>
              </a:spcBef>
              <a:spcAft>
                <a:spcPts val="1000"/>
              </a:spcAft>
              <a:buClr>
                <a:srgbClr val="003399"/>
              </a:buClr>
              <a:buSzPct val="85000"/>
              <a:buFont typeface="Wingdings" charset="0"/>
              <a:buNone/>
              <a:defRPr sz="2800" b="1" kern="1200">
                <a:solidFill>
                  <a:srgbClr val="003399"/>
                </a:solidFill>
                <a:latin typeface="Arial"/>
                <a:ea typeface="ＭＳ Ｐゴシック" charset="0"/>
                <a:cs typeface="Arial"/>
              </a:defRPr>
            </a:lvl1pPr>
            <a:lvl2pPr marL="339725" indent="0" algn="ctr" defTabSz="457200" rtl="0" eaLnBrk="1" fontAlgn="base" hangingPunct="1">
              <a:spcBef>
                <a:spcPct val="0"/>
              </a:spcBef>
              <a:spcAft>
                <a:spcPts val="600"/>
              </a:spcAft>
              <a:buClr>
                <a:srgbClr val="A50021"/>
              </a:buClr>
              <a:buSzPct val="60000"/>
              <a:buFont typeface="Wingdings" charset="0"/>
              <a:buNone/>
              <a:defRPr sz="2400" kern="1200">
                <a:solidFill>
                  <a:schemeClr val="tx1"/>
                </a:solidFill>
                <a:latin typeface="Arial"/>
                <a:ea typeface="ＭＳ Ｐゴシック" charset="0"/>
                <a:cs typeface="Arial"/>
              </a:defRPr>
            </a:lvl2pPr>
            <a:lvl3pPr marL="569912" indent="0" algn="ctr" defTabSz="457200" rtl="0" eaLnBrk="1" fontAlgn="base" hangingPunct="1">
              <a:spcBef>
                <a:spcPct val="0"/>
              </a:spcBef>
              <a:spcAft>
                <a:spcPts val="600"/>
              </a:spcAft>
              <a:buClr>
                <a:srgbClr val="009999"/>
              </a:buClr>
              <a:buFont typeface="Arial" charset="0"/>
              <a:buNone/>
              <a:defRPr sz="2000" kern="1200">
                <a:solidFill>
                  <a:schemeClr val="tx1"/>
                </a:solidFill>
                <a:latin typeface="Arial"/>
                <a:ea typeface="ＭＳ Ｐゴシック" charset="0"/>
                <a:cs typeface="Arial"/>
              </a:defRPr>
            </a:lvl3pPr>
            <a:lvl4pPr marL="801688" indent="0" algn="ctr" defTabSz="573088" rtl="0" eaLnBrk="1" fontAlgn="base" hangingPunct="1">
              <a:spcBef>
                <a:spcPct val="0"/>
              </a:spcBef>
              <a:spcAft>
                <a:spcPts val="600"/>
              </a:spcAft>
              <a:buFont typeface="Arial" charset="0"/>
              <a:buNone/>
              <a:defRPr kern="1200">
                <a:solidFill>
                  <a:schemeClr val="tx1"/>
                </a:solidFill>
                <a:latin typeface="Arial"/>
                <a:ea typeface="ＭＳ Ｐゴシック" charset="0"/>
                <a:cs typeface="Arial"/>
              </a:defRPr>
            </a:lvl4pPr>
            <a:lvl5pPr marL="1030287" indent="0" algn="ctr" defTabSz="457200" rtl="0" eaLnBrk="1" fontAlgn="base" hangingPunct="1">
              <a:spcBef>
                <a:spcPct val="0"/>
              </a:spcBef>
              <a:spcAft>
                <a:spcPts val="600"/>
              </a:spcAft>
              <a:buFont typeface="Arial" charset="0"/>
              <a:buNone/>
              <a:defRPr kern="1200">
                <a:solidFill>
                  <a:schemeClr val="tx1"/>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endParaRPr lang="en-US" sz="900" spc="150" dirty="0">
              <a:solidFill>
                <a:schemeClr val="bg1"/>
              </a:solidFill>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7A730896-67C5-964E-BCCF-BC50A5E586F3}"/>
              </a:ext>
            </a:extLst>
          </p:cNvPr>
          <p:cNvSpPr txBox="1"/>
          <p:nvPr userDrawn="1"/>
        </p:nvSpPr>
        <p:spPr>
          <a:xfrm>
            <a:off x="1956816" y="6391656"/>
            <a:ext cx="8839199" cy="4424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1" cap="small" spc="75" dirty="0">
                <a:solidFill>
                  <a:srgbClr val="08306A"/>
                </a:solidFill>
                <a:latin typeface="Arial" panose="020B0604020202020204" pitchFamily="34" charset="0"/>
                <a:cs typeface="Arial" panose="020B0604020202020204" pitchFamily="34" charset="0"/>
              </a:rPr>
              <a:t>Energy Technologies Area  </a:t>
            </a:r>
            <a:r>
              <a:rPr lang="en-US" sz="1600" b="0" cap="small" spc="75" dirty="0">
                <a:solidFill>
                  <a:srgbClr val="08306A"/>
                </a:solidFill>
                <a:latin typeface="Arial" panose="020B0604020202020204" pitchFamily="34" charset="0"/>
                <a:cs typeface="Arial" panose="020B0604020202020204" pitchFamily="34" charset="0"/>
              </a:rPr>
              <a:t>|</a:t>
            </a:r>
            <a:r>
              <a:rPr lang="en-US" sz="900" b="1" cap="small" spc="75" dirty="0">
                <a:solidFill>
                  <a:srgbClr val="08306A"/>
                </a:solidFill>
                <a:latin typeface="Arial" panose="020B0604020202020204" pitchFamily="34" charset="0"/>
                <a:cs typeface="Arial" panose="020B0604020202020204" pitchFamily="34" charset="0"/>
              </a:rPr>
              <a:t>  </a:t>
            </a:r>
            <a:r>
              <a:rPr lang="en-US" sz="900" b="1" i="0" cap="small" spc="75" baseline="0" dirty="0">
                <a:solidFill>
                  <a:srgbClr val="08306A"/>
                </a:solidFill>
                <a:latin typeface="Arial" panose="020B0604020202020204" pitchFamily="34" charset="0"/>
                <a:cs typeface="Arial" panose="020B0604020202020204" pitchFamily="34" charset="0"/>
              </a:rPr>
              <a:t>Energy Analysis and Environmental Impacts Division  </a:t>
            </a:r>
            <a:r>
              <a:rPr lang="en-US" sz="1600" b="0" cap="small" spc="75" dirty="0">
                <a:solidFill>
                  <a:srgbClr val="08306A"/>
                </a:solidFill>
                <a:latin typeface="Arial" panose="020B0604020202020204" pitchFamily="34" charset="0"/>
                <a:cs typeface="Arial" panose="020B0604020202020204" pitchFamily="34" charset="0"/>
              </a:rPr>
              <a:t>|</a:t>
            </a:r>
            <a:r>
              <a:rPr lang="en-US" sz="900" b="1" i="0" cap="small" spc="75" baseline="0" dirty="0">
                <a:solidFill>
                  <a:srgbClr val="08306A"/>
                </a:solidFill>
                <a:latin typeface="Arial" panose="020B0604020202020204" pitchFamily="34" charset="0"/>
                <a:cs typeface="Arial" panose="020B0604020202020204" pitchFamily="34" charset="0"/>
              </a:rPr>
              <a:t>  </a:t>
            </a:r>
            <a:r>
              <a:rPr kumimoji="0" lang="en-US" sz="900" b="1" i="0" u="none" strike="noStrike" kern="1200" cap="small" spc="75" normalizeH="0" baseline="0" noProof="0" dirty="0">
                <a:ln>
                  <a:noFill/>
                </a:ln>
                <a:solidFill>
                  <a:srgbClr val="08306A"/>
                </a:solidFill>
                <a:effectLst/>
                <a:uLnTx/>
                <a:uFillTx/>
                <a:latin typeface="Arial" panose="020B0604020202020204" pitchFamily="34" charset="0"/>
                <a:ea typeface="+mn-ea"/>
                <a:cs typeface="Arial" panose="020B0604020202020204" pitchFamily="34" charset="0"/>
              </a:rPr>
              <a:t>Energy Markets &amp; Policy</a:t>
            </a:r>
            <a:endParaRPr lang="en-US" sz="900" b="1" i="0" spc="75" baseline="0" dirty="0">
              <a:solidFill>
                <a:srgbClr val="08306A"/>
              </a:solidFill>
              <a:latin typeface="Arial" panose="020B0604020202020204" pitchFamily="34" charset="0"/>
              <a:cs typeface="Arial" panose="020B0604020202020204" pitchFamily="34" charset="0"/>
            </a:endParaRPr>
          </a:p>
          <a:p>
            <a:pPr algn="ctr">
              <a:lnSpc>
                <a:spcPct val="100000"/>
              </a:lnSpc>
              <a:spcAft>
                <a:spcPts val="0"/>
              </a:spcAft>
            </a:pPr>
            <a:endParaRPr lang="en-US" sz="675" b="1" spc="75" dirty="0">
              <a:solidFill>
                <a:srgbClr val="08306A"/>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55084837"/>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Lst>
  <p:hf hdr="0" dt="0"/>
  <p:txStyles>
    <p:titleStyle>
      <a:lvl1pPr algn="l" rtl="0" eaLnBrk="1" fontAlgn="b" latinLnBrk="0" hangingPunct="1">
        <a:spcBef>
          <a:spcPct val="0"/>
        </a:spcBef>
        <a:buNone/>
        <a:defRPr kumimoji="0" sz="2400" b="1" kern="1200">
          <a:solidFill>
            <a:schemeClr val="tx2"/>
          </a:solidFill>
          <a:latin typeface="Arial" panose="020B0604020202020204" pitchFamily="34" charset="0"/>
          <a:ea typeface="+mj-ea"/>
          <a:cs typeface="Arial" panose="020B0604020202020204" pitchFamily="34" charset="0"/>
        </a:defRPr>
      </a:lvl1pPr>
    </p:titleStyle>
    <p:bodyStyle>
      <a:lvl1pPr marL="240030" indent="-240030" algn="l" rtl="0" eaLnBrk="1" latinLnBrk="0" hangingPunct="1">
        <a:spcBef>
          <a:spcPts val="525"/>
        </a:spcBef>
        <a:buClr>
          <a:schemeClr val="accent2"/>
        </a:buClr>
        <a:buSzPct val="60000"/>
        <a:buFont typeface="Wingdings"/>
        <a:buChar char=""/>
        <a:defRPr kumimoji="0" sz="1800" kern="1200">
          <a:solidFill>
            <a:schemeClr val="tx1"/>
          </a:solidFill>
          <a:latin typeface="Arial" panose="020B0604020202020204" pitchFamily="34" charset="0"/>
          <a:ea typeface="+mn-ea"/>
          <a:cs typeface="Arial" panose="020B0604020202020204" pitchFamily="34" charset="0"/>
        </a:defRPr>
      </a:lvl1pPr>
      <a:lvl2pPr marL="480060" indent="-205740" algn="l" rtl="0" eaLnBrk="1" latinLnBrk="0" hangingPunct="1">
        <a:spcBef>
          <a:spcPts val="413"/>
        </a:spcBef>
        <a:buClr>
          <a:schemeClr val="accent1"/>
        </a:buClr>
        <a:buSzPct val="70000"/>
        <a:buFont typeface="Wingdings 2"/>
        <a:buChar char=""/>
        <a:defRPr kumimoji="0" sz="1500" kern="1200">
          <a:solidFill>
            <a:schemeClr val="tx1"/>
          </a:solidFill>
          <a:latin typeface="Arial" panose="020B0604020202020204" pitchFamily="34" charset="0"/>
          <a:ea typeface="+mn-ea"/>
          <a:cs typeface="Arial" panose="020B0604020202020204" pitchFamily="34" charset="0"/>
        </a:defRPr>
      </a:lvl2pPr>
      <a:lvl3pPr marL="685800" indent="-171450" algn="l" rtl="0" eaLnBrk="1" latinLnBrk="0" hangingPunct="1">
        <a:spcBef>
          <a:spcPts val="375"/>
        </a:spcBef>
        <a:buClr>
          <a:schemeClr val="accent2"/>
        </a:buClr>
        <a:buSzPct val="75000"/>
        <a:buFont typeface="Wingdings"/>
        <a:buChar char=""/>
        <a:defRPr kumimoji="0" sz="1350" kern="1200">
          <a:solidFill>
            <a:schemeClr val="tx1"/>
          </a:solidFill>
          <a:latin typeface="Arial" panose="020B0604020202020204" pitchFamily="34" charset="0"/>
          <a:ea typeface="+mn-ea"/>
          <a:cs typeface="Arial" panose="020B0604020202020204" pitchFamily="34" charset="0"/>
        </a:defRPr>
      </a:lvl3pPr>
      <a:lvl4pPr marL="1028700" indent="-171450" algn="l" rtl="0" eaLnBrk="1" latinLnBrk="0" hangingPunct="1">
        <a:spcBef>
          <a:spcPts val="300"/>
        </a:spcBef>
        <a:buClr>
          <a:schemeClr val="accent3"/>
        </a:buClr>
        <a:buSzPct val="75000"/>
        <a:buFont typeface="Wingdings"/>
        <a:buChar char=""/>
        <a:defRPr kumimoji="0" sz="1350" kern="1200">
          <a:solidFill>
            <a:schemeClr val="tx1"/>
          </a:solidFill>
          <a:latin typeface="Arial" panose="020B0604020202020204" pitchFamily="34" charset="0"/>
          <a:ea typeface="+mn-ea"/>
          <a:cs typeface="Arial" panose="020B0604020202020204" pitchFamily="34" charset="0"/>
        </a:defRPr>
      </a:lvl4pPr>
      <a:lvl5pPr marL="1371600" indent="-171450" algn="l" rtl="0" eaLnBrk="1" latinLnBrk="0" hangingPunct="1">
        <a:spcBef>
          <a:spcPts val="300"/>
        </a:spcBef>
        <a:buClr>
          <a:schemeClr val="accent4"/>
        </a:buClr>
        <a:buSzPct val="65000"/>
        <a:buFont typeface="Wingdings"/>
        <a:buChar char=""/>
        <a:defRPr kumimoji="0" sz="1350" kern="1200">
          <a:solidFill>
            <a:schemeClr val="tx1"/>
          </a:solidFill>
          <a:latin typeface="Arial" panose="020B0604020202020204" pitchFamily="34" charset="0"/>
          <a:ea typeface="+mn-ea"/>
          <a:cs typeface="Arial" panose="020B0604020202020204" pitchFamily="34" charset="0"/>
        </a:defRPr>
      </a:lvl5pPr>
      <a:lvl6pPr marL="1577340" indent="-171450" algn="l" rtl="0" eaLnBrk="1" latinLnBrk="0" hangingPunct="1">
        <a:spcBef>
          <a:spcPct val="20000"/>
        </a:spcBef>
        <a:buClr>
          <a:schemeClr val="accent1"/>
        </a:buClr>
        <a:buFont typeface="Wingdings"/>
        <a:buChar char="§"/>
        <a:defRPr kumimoji="0" sz="1350" kern="1200" baseline="0">
          <a:solidFill>
            <a:schemeClr val="tx1"/>
          </a:solidFill>
          <a:latin typeface="+mn-lt"/>
          <a:ea typeface="+mn-ea"/>
          <a:cs typeface="+mn-cs"/>
        </a:defRPr>
      </a:lvl6pPr>
      <a:lvl7pPr marL="1783080" indent="-171450" algn="l" rtl="0" eaLnBrk="1" latinLnBrk="0" hangingPunct="1">
        <a:spcBef>
          <a:spcPct val="20000"/>
        </a:spcBef>
        <a:buClr>
          <a:schemeClr val="accent2"/>
        </a:buClr>
        <a:buFont typeface="Wingdings"/>
        <a:buChar char="§"/>
        <a:defRPr kumimoji="0" sz="1350" kern="1200" baseline="0">
          <a:solidFill>
            <a:schemeClr val="tx1"/>
          </a:solidFill>
          <a:latin typeface="+mn-lt"/>
          <a:ea typeface="+mn-ea"/>
          <a:cs typeface="+mn-cs"/>
        </a:defRPr>
      </a:lvl7pPr>
      <a:lvl8pPr marL="1988820" indent="-171450" algn="l" rtl="0" eaLnBrk="1" latinLnBrk="0" hangingPunct="1">
        <a:spcBef>
          <a:spcPct val="20000"/>
        </a:spcBef>
        <a:buClr>
          <a:schemeClr val="accent3"/>
        </a:buClr>
        <a:buFont typeface="Wingdings"/>
        <a:buChar char="§"/>
        <a:defRPr kumimoji="0" sz="1350" kern="1200" baseline="0">
          <a:solidFill>
            <a:schemeClr val="tx1"/>
          </a:solidFill>
          <a:latin typeface="+mn-lt"/>
          <a:ea typeface="+mn-ea"/>
          <a:cs typeface="+mn-cs"/>
        </a:defRPr>
      </a:lvl8pPr>
      <a:lvl9pPr marL="2194560" indent="-171450" algn="l" rtl="0" eaLnBrk="1" latinLnBrk="0" hangingPunct="1">
        <a:spcBef>
          <a:spcPct val="20000"/>
        </a:spcBef>
        <a:buClr>
          <a:schemeClr val="accent4"/>
        </a:buClr>
        <a:buFont typeface="Wingdings"/>
        <a:buChar char="§"/>
        <a:defRPr kumimoji="0" sz="135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900" algn="l" rtl="0" eaLnBrk="1" latinLnBrk="0" hangingPunct="1">
        <a:defRPr kumimoji="0" kern="1200">
          <a:solidFill>
            <a:schemeClr val="tx1"/>
          </a:solidFill>
          <a:latin typeface="+mn-lt"/>
          <a:ea typeface="+mn-ea"/>
          <a:cs typeface="+mn-cs"/>
        </a:defRPr>
      </a:lvl2pPr>
      <a:lvl3pPr marL="685800" algn="l" rtl="0" eaLnBrk="1" latinLnBrk="0" hangingPunct="1">
        <a:defRPr kumimoji="0" kern="1200">
          <a:solidFill>
            <a:schemeClr val="tx1"/>
          </a:solidFill>
          <a:latin typeface="+mn-lt"/>
          <a:ea typeface="+mn-ea"/>
          <a:cs typeface="+mn-cs"/>
        </a:defRPr>
      </a:lvl3pPr>
      <a:lvl4pPr marL="1028700" algn="l" rtl="0" eaLnBrk="1" latinLnBrk="0" hangingPunct="1">
        <a:defRPr kumimoji="0" kern="1200">
          <a:solidFill>
            <a:schemeClr val="tx1"/>
          </a:solidFill>
          <a:latin typeface="+mn-lt"/>
          <a:ea typeface="+mn-ea"/>
          <a:cs typeface="+mn-cs"/>
        </a:defRPr>
      </a:lvl4pPr>
      <a:lvl5pPr marL="1371600" algn="l" rtl="0" eaLnBrk="1" latinLnBrk="0" hangingPunct="1">
        <a:defRPr kumimoji="0" kern="1200">
          <a:solidFill>
            <a:schemeClr val="tx1"/>
          </a:solidFill>
          <a:latin typeface="+mn-lt"/>
          <a:ea typeface="+mn-ea"/>
          <a:cs typeface="+mn-cs"/>
        </a:defRPr>
      </a:lvl5pPr>
      <a:lvl6pPr marL="1714500" algn="l" rtl="0" eaLnBrk="1" latinLnBrk="0" hangingPunct="1">
        <a:defRPr kumimoji="0" kern="1200">
          <a:solidFill>
            <a:schemeClr val="tx1"/>
          </a:solidFill>
          <a:latin typeface="+mn-lt"/>
          <a:ea typeface="+mn-ea"/>
          <a:cs typeface="+mn-cs"/>
        </a:defRPr>
      </a:lvl6pPr>
      <a:lvl7pPr marL="2057400" algn="l" rtl="0" eaLnBrk="1" latinLnBrk="0" hangingPunct="1">
        <a:defRPr kumimoji="0" kern="1200">
          <a:solidFill>
            <a:schemeClr val="tx1"/>
          </a:solidFill>
          <a:latin typeface="+mn-lt"/>
          <a:ea typeface="+mn-ea"/>
          <a:cs typeface="+mn-cs"/>
        </a:defRPr>
      </a:lvl7pPr>
      <a:lvl8pPr marL="2400300" algn="l" rtl="0" eaLnBrk="1" latinLnBrk="0" hangingPunct="1">
        <a:defRPr kumimoji="0" kern="1200">
          <a:solidFill>
            <a:schemeClr val="tx1"/>
          </a:solidFill>
          <a:latin typeface="+mn-lt"/>
          <a:ea typeface="+mn-ea"/>
          <a:cs typeface="+mn-cs"/>
        </a:defRPr>
      </a:lvl8pPr>
      <a:lvl9pPr marL="27432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https://emp.lbl.gov/mailing-list" TargetMode="External"/><Relationship Id="rId2" Type="http://schemas.openxmlformats.org/officeDocument/2006/relationships/hyperlink" Target="https://emp.lbl.gov/publication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5" Type="http://schemas.openxmlformats.org/officeDocument/2006/relationships/image" Target="../media/image9.png"/><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s://hawaiipowered.com/igpreport/05_IGP-AppendixB_ForecastsandAssumptions.pdf" TargetMode="External"/><Relationship Id="rId2" Type="http://schemas.openxmlformats.org/officeDocument/2006/relationships/image" Target="../media/image11.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BA45A0E-C41C-2A4F-BB9B-28A8941E7456}"/>
              </a:ext>
            </a:extLst>
          </p:cNvPr>
          <p:cNvSpPr>
            <a:spLocks noGrp="1"/>
          </p:cNvSpPr>
          <p:nvPr>
            <p:ph type="ctrTitle"/>
          </p:nvPr>
        </p:nvSpPr>
        <p:spPr/>
        <p:txBody>
          <a:bodyPr>
            <a:normAutofit/>
          </a:bodyPr>
          <a:lstStyle/>
          <a:p>
            <a:r>
              <a:rPr lang="en-US" dirty="0"/>
              <a:t>EV Load Forecasting</a:t>
            </a:r>
          </a:p>
        </p:txBody>
      </p:sp>
      <p:sp>
        <p:nvSpPr>
          <p:cNvPr id="9" name="Subtitle 8">
            <a:extLst>
              <a:ext uri="{FF2B5EF4-FFF2-40B4-BE49-F238E27FC236}">
                <a16:creationId xmlns:a16="http://schemas.microsoft.com/office/drawing/2014/main" id="{607B9B5E-3AFB-AE4E-A191-53BCCC20DE8E}"/>
              </a:ext>
            </a:extLst>
          </p:cNvPr>
          <p:cNvSpPr>
            <a:spLocks noGrp="1"/>
          </p:cNvSpPr>
          <p:nvPr>
            <p:ph type="subTitle" idx="1"/>
          </p:nvPr>
        </p:nvSpPr>
        <p:spPr/>
        <p:txBody>
          <a:bodyPr/>
          <a:lstStyle/>
          <a:p>
            <a:r>
              <a:rPr lang="en-US" dirty="0"/>
              <a:t>National Association of State Utility Consumer Advocates Webinar</a:t>
            </a:r>
          </a:p>
          <a:p>
            <a:endParaRPr lang="en-US" dirty="0"/>
          </a:p>
          <a:p>
            <a:r>
              <a:rPr lang="en-US" dirty="0"/>
              <a:t>Julieta Giraldez, Director Integrated Planning, Electric Power Engineers</a:t>
            </a:r>
          </a:p>
          <a:p>
            <a:r>
              <a:rPr lang="en-US" i="1" dirty="0"/>
              <a:t>Prepared for Berkeley Lab</a:t>
            </a:r>
          </a:p>
          <a:p>
            <a:r>
              <a:rPr lang="en-US" dirty="0"/>
              <a:t>January 29, 2025</a:t>
            </a:r>
          </a:p>
          <a:p>
            <a:endParaRPr lang="en-US" dirty="0"/>
          </a:p>
        </p:txBody>
      </p:sp>
    </p:spTree>
    <p:extLst>
      <p:ext uri="{BB962C8B-B14F-4D97-AF65-F5344CB8AC3E}">
        <p14:creationId xmlns:p14="http://schemas.microsoft.com/office/powerpoint/2010/main" val="20424424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A3153-C800-9C04-3DDB-18165A8E5427}"/>
              </a:ext>
            </a:extLst>
          </p:cNvPr>
          <p:cNvSpPr>
            <a:spLocks noGrp="1"/>
          </p:cNvSpPr>
          <p:nvPr>
            <p:ph type="title"/>
          </p:nvPr>
        </p:nvSpPr>
        <p:spPr/>
        <p:txBody>
          <a:bodyPr/>
          <a:lstStyle/>
          <a:p>
            <a:r>
              <a:rPr lang="en-US" dirty="0"/>
              <a:t>Inputs and Assumptions for Scenario / Sensitivity Analysis</a:t>
            </a:r>
          </a:p>
        </p:txBody>
      </p:sp>
      <p:sp>
        <p:nvSpPr>
          <p:cNvPr id="4" name="Slide Number Placeholder 3">
            <a:extLst>
              <a:ext uri="{FF2B5EF4-FFF2-40B4-BE49-F238E27FC236}">
                <a16:creationId xmlns:a16="http://schemas.microsoft.com/office/drawing/2014/main" id="{8048B521-6ACA-AF44-2496-E7385788A46A}"/>
              </a:ext>
            </a:extLst>
          </p:cNvPr>
          <p:cNvSpPr>
            <a:spLocks noGrp="1"/>
          </p:cNvSpPr>
          <p:nvPr>
            <p:ph type="sldNum" sz="quarter" idx="11"/>
          </p:nvPr>
        </p:nvSpPr>
        <p:spPr/>
        <p:txBody>
          <a:bodyPr/>
          <a:lstStyle/>
          <a:p>
            <a:fld id="{A2C27F82-79FD-B244-BCFD-9B1449B95085}" type="slidenum">
              <a:rPr lang="en-US" smtClean="0"/>
              <a:pPr/>
              <a:t>10</a:t>
            </a:fld>
            <a:endParaRPr lang="en-US" dirty="0"/>
          </a:p>
        </p:txBody>
      </p:sp>
      <p:graphicFrame>
        <p:nvGraphicFramePr>
          <p:cNvPr id="5" name="Diagram 4">
            <a:extLst>
              <a:ext uri="{FF2B5EF4-FFF2-40B4-BE49-F238E27FC236}">
                <a16:creationId xmlns:a16="http://schemas.microsoft.com/office/drawing/2014/main" id="{D1C7F056-587B-5BAB-A485-7CE1B63DD735}"/>
              </a:ext>
            </a:extLst>
          </p:cNvPr>
          <p:cNvGraphicFramePr/>
          <p:nvPr>
            <p:extLst>
              <p:ext uri="{D42A27DB-BD31-4B8C-83A1-F6EECF244321}">
                <p14:modId xmlns:p14="http://schemas.microsoft.com/office/powerpoint/2010/main" val="4159035767"/>
              </p:ext>
            </p:extLst>
          </p:nvPr>
        </p:nvGraphicFramePr>
        <p:xfrm>
          <a:off x="152400" y="838200"/>
          <a:ext cx="11887200" cy="56049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664132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13CF1-8668-0D1C-EA13-0652E2D78F0C}"/>
              </a:ext>
            </a:extLst>
          </p:cNvPr>
          <p:cNvSpPr>
            <a:spLocks noGrp="1"/>
          </p:cNvSpPr>
          <p:nvPr>
            <p:ph type="title"/>
          </p:nvPr>
        </p:nvSpPr>
        <p:spPr>
          <a:xfrm>
            <a:off x="609600" y="648237"/>
            <a:ext cx="10972800" cy="461665"/>
          </a:xfrm>
        </p:spPr>
        <p:txBody>
          <a:bodyPr/>
          <a:lstStyle/>
          <a:p>
            <a:r>
              <a:rPr lang="en-US" dirty="0"/>
              <a:t>Key Areas of Coordination Between Utilities and States</a:t>
            </a:r>
          </a:p>
        </p:txBody>
      </p:sp>
      <p:sp>
        <p:nvSpPr>
          <p:cNvPr id="3" name="Content Placeholder 2">
            <a:extLst>
              <a:ext uri="{FF2B5EF4-FFF2-40B4-BE49-F238E27FC236}">
                <a16:creationId xmlns:a16="http://schemas.microsoft.com/office/drawing/2014/main" id="{4EBF6C16-BEEA-0402-8E9B-44B0C13C3E5B}"/>
              </a:ext>
            </a:extLst>
          </p:cNvPr>
          <p:cNvSpPr>
            <a:spLocks noGrp="1"/>
          </p:cNvSpPr>
          <p:nvPr>
            <p:ph sz="quarter" idx="10"/>
          </p:nvPr>
        </p:nvSpPr>
        <p:spPr/>
        <p:txBody>
          <a:bodyPr/>
          <a:lstStyle/>
          <a:p>
            <a:r>
              <a:rPr lang="en-US" sz="2400" dirty="0"/>
              <a:t>Aligning state-level forecasts with utility planning </a:t>
            </a:r>
          </a:p>
          <a:p>
            <a:r>
              <a:rPr lang="en-US" sz="2400" dirty="0"/>
              <a:t>How different policy scenarios (e.g., high renewable energy targets, incentives/rebates) could impact EV integration strategies </a:t>
            </a:r>
          </a:p>
          <a:p>
            <a:r>
              <a:rPr lang="en-US" sz="2400" dirty="0"/>
              <a:t>Translating state EV targets into utility-specific forecasts</a:t>
            </a:r>
          </a:p>
          <a:p>
            <a:r>
              <a:rPr lang="en-US" sz="2400" dirty="0"/>
              <a:t>Collaborative planning processes</a:t>
            </a:r>
          </a:p>
          <a:p>
            <a:r>
              <a:rPr lang="en-US" sz="2400" dirty="0"/>
              <a:t>Engaging various stakeholders (e.g., public utilities, regulators, EV manufacturers, consumers) in the EV infrastructure planning process</a:t>
            </a:r>
          </a:p>
          <a:p>
            <a:r>
              <a:rPr lang="en-US" sz="2400" dirty="0"/>
              <a:t>Policy frameworks that support utility and state coordination</a:t>
            </a:r>
          </a:p>
        </p:txBody>
      </p:sp>
      <p:sp>
        <p:nvSpPr>
          <p:cNvPr id="4" name="Slide Number Placeholder 3">
            <a:extLst>
              <a:ext uri="{FF2B5EF4-FFF2-40B4-BE49-F238E27FC236}">
                <a16:creationId xmlns:a16="http://schemas.microsoft.com/office/drawing/2014/main" id="{9C952FF9-81B7-A0DC-D9B2-4A31879C914E}"/>
              </a:ext>
            </a:extLst>
          </p:cNvPr>
          <p:cNvSpPr>
            <a:spLocks noGrp="1"/>
          </p:cNvSpPr>
          <p:nvPr>
            <p:ph type="sldNum" sz="quarter" idx="11"/>
          </p:nvPr>
        </p:nvSpPr>
        <p:spPr/>
        <p:txBody>
          <a:bodyPr/>
          <a:lstStyle/>
          <a:p>
            <a:fld id="{A2C27F82-79FD-B244-BCFD-9B1449B95085}" type="slidenum">
              <a:rPr lang="en-US" smtClean="0"/>
              <a:pPr/>
              <a:t>11</a:t>
            </a:fld>
            <a:endParaRPr lang="en-US" dirty="0"/>
          </a:p>
        </p:txBody>
      </p:sp>
    </p:spTree>
    <p:extLst>
      <p:ext uri="{BB962C8B-B14F-4D97-AF65-F5344CB8AC3E}">
        <p14:creationId xmlns:p14="http://schemas.microsoft.com/office/powerpoint/2010/main" val="8606516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DD87B88-4961-D64C-8B66-580AC115F24D}"/>
              </a:ext>
            </a:extLst>
          </p:cNvPr>
          <p:cNvSpPr>
            <a:spLocks noGrp="1"/>
          </p:cNvSpPr>
          <p:nvPr>
            <p:ph type="sldNum" sz="quarter" idx="12"/>
          </p:nvPr>
        </p:nvSpPr>
        <p:spPr/>
        <p:txBody>
          <a:bodyPr/>
          <a:lstStyle/>
          <a:p>
            <a:fld id="{A2C27F82-79FD-B244-BCFD-9B1449B95085}" type="slidenum">
              <a:rPr lang="en-US" smtClean="0"/>
              <a:pPr/>
              <a:t>12</a:t>
            </a:fld>
            <a:endParaRPr lang="en-US" dirty="0"/>
          </a:p>
        </p:txBody>
      </p:sp>
      <p:sp>
        <p:nvSpPr>
          <p:cNvPr id="5" name="TextBox 4">
            <a:extLst>
              <a:ext uri="{FF2B5EF4-FFF2-40B4-BE49-F238E27FC236}">
                <a16:creationId xmlns:a16="http://schemas.microsoft.com/office/drawing/2014/main" id="{068DFB5B-247D-8AAB-EAE4-F5BC43487793}"/>
              </a:ext>
            </a:extLst>
          </p:cNvPr>
          <p:cNvSpPr txBox="1"/>
          <p:nvPr/>
        </p:nvSpPr>
        <p:spPr>
          <a:xfrm>
            <a:off x="2286000" y="1559258"/>
            <a:ext cx="7620000" cy="3447098"/>
          </a:xfrm>
          <a:prstGeom prst="rect">
            <a:avLst/>
          </a:prstGeom>
          <a:noFill/>
        </p:spPr>
        <p:txBody>
          <a:bodyPr wrap="square">
            <a:spAutoFit/>
          </a:bodyPr>
          <a:lstStyle/>
          <a:p>
            <a:pPr marL="0" indent="0">
              <a:spcBef>
                <a:spcPts val="900"/>
              </a:spcBef>
              <a:buNone/>
            </a:pPr>
            <a:r>
              <a:rPr lang="en-US" sz="2000" b="1" dirty="0">
                <a:solidFill>
                  <a:srgbClr val="08306A"/>
                </a:solidFill>
              </a:rPr>
              <a:t>Contacts</a:t>
            </a:r>
          </a:p>
          <a:p>
            <a:pPr marL="240030" lvl="1" indent="0">
              <a:spcBef>
                <a:spcPts val="225"/>
              </a:spcBef>
              <a:buNone/>
            </a:pPr>
            <a:r>
              <a:rPr lang="en-US" sz="1400" dirty="0"/>
              <a:t>Julieta Giraldez, Electric Power Engineers: </a:t>
            </a:r>
            <a:r>
              <a:rPr lang="en-US" sz="1400" dirty="0" err="1"/>
              <a:t>jgiraldez@epeconsulting.com</a:t>
            </a:r>
            <a:r>
              <a:rPr lang="en-US" sz="1400" dirty="0"/>
              <a:t> </a:t>
            </a:r>
            <a:br>
              <a:rPr lang="en-US" sz="1400" dirty="0"/>
            </a:br>
            <a:r>
              <a:rPr lang="en-US" sz="1400" dirty="0"/>
              <a:t>Lisa Schwartz, Berkeley Lab: </a:t>
            </a:r>
            <a:r>
              <a:rPr lang="en-US" sz="1400" dirty="0" err="1"/>
              <a:t>lcschwartz@lbl.gov</a:t>
            </a:r>
            <a:endParaRPr lang="en-US" sz="1400" dirty="0">
              <a:solidFill>
                <a:srgbClr val="FF0000"/>
              </a:solidFill>
            </a:endParaRPr>
          </a:p>
          <a:p>
            <a:pPr marL="0" indent="0">
              <a:spcBef>
                <a:spcPts val="1350"/>
              </a:spcBef>
              <a:buNone/>
            </a:pPr>
            <a:r>
              <a:rPr lang="en-US" sz="2000" b="1" dirty="0">
                <a:solidFill>
                  <a:srgbClr val="08306A"/>
                </a:solidFill>
              </a:rPr>
              <a:t>For more information</a:t>
            </a:r>
          </a:p>
          <a:p>
            <a:pPr marL="240030" lvl="1" indent="0">
              <a:spcBef>
                <a:spcPts val="225"/>
              </a:spcBef>
              <a:buNone/>
            </a:pPr>
            <a:r>
              <a:rPr lang="en-US" sz="1400" b="1" i="1" dirty="0"/>
              <a:t>Download</a:t>
            </a:r>
            <a:r>
              <a:rPr lang="en-US" sz="1400" dirty="0"/>
              <a:t> publications from the Energy Markets &amp; Policy Department: </a:t>
            </a:r>
            <a:r>
              <a:rPr lang="en-US" sz="1400" dirty="0">
                <a:hlinkClick r:id="rId2"/>
              </a:rPr>
              <a:t>https://emp.lbl.gov/publications</a:t>
            </a:r>
            <a:r>
              <a:rPr lang="en-US" sz="1400" dirty="0"/>
              <a:t> </a:t>
            </a:r>
          </a:p>
          <a:p>
            <a:pPr marL="240030" lvl="1" indent="0">
              <a:spcBef>
                <a:spcPts val="225"/>
              </a:spcBef>
              <a:buNone/>
            </a:pPr>
            <a:r>
              <a:rPr lang="en-US" sz="1400" b="1" i="1" dirty="0"/>
              <a:t>Sign up </a:t>
            </a:r>
            <a:r>
              <a:rPr lang="en-US" sz="1400" dirty="0"/>
              <a:t>for our email list: </a:t>
            </a:r>
            <a:r>
              <a:rPr lang="en-US" sz="1400" dirty="0">
                <a:hlinkClick r:id="rId3"/>
              </a:rPr>
              <a:t>https://emp.lbl.gov/mailing-list</a:t>
            </a:r>
            <a:endParaRPr lang="en-US" sz="1400" dirty="0"/>
          </a:p>
          <a:p>
            <a:pPr marL="240030" lvl="1" indent="0">
              <a:spcBef>
                <a:spcPts val="225"/>
              </a:spcBef>
              <a:buNone/>
            </a:pPr>
            <a:r>
              <a:rPr lang="en-US" sz="1400" b="1" i="1" dirty="0"/>
              <a:t>Follow</a:t>
            </a:r>
            <a:r>
              <a:rPr lang="en-US" sz="1400" dirty="0"/>
              <a:t> the Energy Markets &amp; Policy on Bluesky: @</a:t>
            </a:r>
            <a:r>
              <a:rPr lang="en-US" sz="1400" dirty="0" err="1"/>
              <a:t>berkeleylabEMP.bsky.social</a:t>
            </a:r>
            <a:endParaRPr lang="en-US" sz="1400" dirty="0"/>
          </a:p>
          <a:p>
            <a:pPr marL="0" indent="0">
              <a:spcBef>
                <a:spcPts val="1350"/>
              </a:spcBef>
              <a:buNone/>
            </a:pPr>
            <a:r>
              <a:rPr lang="en-US" sz="2000" b="1" dirty="0">
                <a:solidFill>
                  <a:srgbClr val="08306A"/>
                </a:solidFill>
              </a:rPr>
              <a:t>Acknowledgements</a:t>
            </a:r>
          </a:p>
          <a:p>
            <a:pPr marL="240030" lvl="1" indent="0">
              <a:buNone/>
            </a:pPr>
            <a:r>
              <a:rPr lang="en-US" sz="1100" dirty="0"/>
              <a:t>This work was funded by the U.S. Department of Energy under Contract No. DE-AC02-05CH11231. </a:t>
            </a:r>
          </a:p>
          <a:p>
            <a:pPr marL="240030" lvl="1" indent="0">
              <a:buNone/>
            </a:pPr>
            <a:endParaRPr lang="en-US" sz="1100" dirty="0"/>
          </a:p>
          <a:p>
            <a:pPr marL="240030" lvl="1" indent="0">
              <a:buNone/>
            </a:pPr>
            <a:r>
              <a:rPr lang="en-US" sz="1100" dirty="0"/>
              <a:t>The views and opinions of authors expressed herein do not necessarily state or reflect those of the United States Government or any agency thereof, or The Regents of the University of California.</a:t>
            </a:r>
          </a:p>
        </p:txBody>
      </p:sp>
    </p:spTree>
    <p:extLst>
      <p:ext uri="{BB962C8B-B14F-4D97-AF65-F5344CB8AC3E}">
        <p14:creationId xmlns:p14="http://schemas.microsoft.com/office/powerpoint/2010/main" val="4690689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4CF4A1E-3F47-9649-9C9C-70C6A2E4CE0D}"/>
              </a:ext>
            </a:extLst>
          </p:cNvPr>
          <p:cNvSpPr>
            <a:spLocks noGrp="1"/>
          </p:cNvSpPr>
          <p:nvPr>
            <p:ph type="sldNum" sz="quarter" idx="12"/>
          </p:nvPr>
        </p:nvSpPr>
        <p:spPr/>
        <p:txBody>
          <a:bodyPr/>
          <a:lstStyle/>
          <a:p>
            <a:fld id="{9BB3C151-F185-E047-AF09-2304AEED9922}" type="slidenum">
              <a:rPr lang="en-US" smtClean="0"/>
              <a:t>13</a:t>
            </a:fld>
            <a:endParaRPr lang="en-US"/>
          </a:p>
        </p:txBody>
      </p:sp>
      <p:sp>
        <p:nvSpPr>
          <p:cNvPr id="2" name="Title 1"/>
          <p:cNvSpPr>
            <a:spLocks noGrp="1"/>
          </p:cNvSpPr>
          <p:nvPr>
            <p:ph type="title" idx="4294967295"/>
          </p:nvPr>
        </p:nvSpPr>
        <p:spPr>
          <a:xfrm>
            <a:off x="1524000" y="2193807"/>
            <a:ext cx="8915400" cy="3262432"/>
          </a:xfrm>
        </p:spPr>
        <p:txBody>
          <a:bodyPr/>
          <a:lstStyle/>
          <a:p>
            <a:pPr algn="l"/>
            <a:r>
              <a:rPr lang="en-US" sz="1800" dirty="0"/>
              <a:t>Disclaimer </a:t>
            </a:r>
            <a:br>
              <a:rPr lang="en-US" sz="1800" dirty="0"/>
            </a:br>
            <a:r>
              <a:rPr lang="en-US" sz="1100" b="0" dirty="0"/>
              <a:t>This document was prepared as an account of work sponsored by the United States Government. While this document is believed to contain correct information, neither the United States Government nor any agency thereof, nor The Regents of the University of California, nor any of their employees, makes any warranty, express or implied, or assumes any legal responsibility for the accuracy, completeness, or usefulness of any information, apparatus, product, or process disclosed, or represents that its use would not infringe privately owned rights. Reference herein to any specific commercial product, process, or service by its trade name, trademark, manufacturer, or otherwise, does not necessarily constitute or imply its endorsement, recommendation, or favoring by the United States Government or any agency thereof, or The Regents of the University of California. The views and opinions of authors expressed herein do not necessarily state or reflect those of the United States Government or any agency thereof, or The Regents of the University of California. </a:t>
            </a:r>
            <a:br>
              <a:rPr lang="en-US" sz="1100" b="0" dirty="0"/>
            </a:br>
            <a:br>
              <a:rPr lang="en-US" sz="1100" b="0" dirty="0"/>
            </a:br>
            <a:r>
              <a:rPr lang="en-US" sz="1100" b="0" dirty="0"/>
              <a:t>Ernest Orlando Lawrence Berkeley National Laboratory is an equal opportunity employer. </a:t>
            </a:r>
            <a:br>
              <a:rPr lang="en-US" sz="1800" dirty="0"/>
            </a:br>
            <a:br>
              <a:rPr lang="en-US" sz="1800" dirty="0"/>
            </a:br>
            <a:r>
              <a:rPr lang="en-US" sz="1800" dirty="0"/>
              <a:t>Copyright Notice</a:t>
            </a:r>
            <a:br>
              <a:rPr lang="en-US" sz="1800" dirty="0"/>
            </a:br>
            <a:r>
              <a:rPr lang="en-US" sz="1100" b="0" dirty="0"/>
              <a:t>This manuscript has been authored by an author at Lawrence Berkeley National Laboratory under Contract No. DE-AC02-05CH11231 with the U.S. Department of Energy. The U.S. Government retains, and the publisher, by accepting the article for publication, acknowledges, that the U.S. Government retains a non-exclusive, paid-up, irrevocable, worldwide license to publish or reproduce the published form of this manuscript, or allow others to do so, for U.S. Government purposes</a:t>
            </a:r>
          </a:p>
        </p:txBody>
      </p:sp>
    </p:spTree>
    <p:extLst>
      <p:ext uri="{BB962C8B-B14F-4D97-AF65-F5344CB8AC3E}">
        <p14:creationId xmlns:p14="http://schemas.microsoft.com/office/powerpoint/2010/main" val="1171536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03DA566-2C82-774F-B234-9178A9FA2B64}"/>
              </a:ext>
            </a:extLst>
          </p:cNvPr>
          <p:cNvSpPr>
            <a:spLocks noGrp="1"/>
          </p:cNvSpPr>
          <p:nvPr>
            <p:ph type="title"/>
          </p:nvPr>
        </p:nvSpPr>
        <p:spPr/>
        <p:txBody>
          <a:bodyPr/>
          <a:lstStyle/>
          <a:p>
            <a:r>
              <a:rPr lang="en-US" dirty="0"/>
              <a:t>What Is EV Load Forecasting Used For?</a:t>
            </a:r>
          </a:p>
        </p:txBody>
      </p:sp>
      <p:sp>
        <p:nvSpPr>
          <p:cNvPr id="4" name="Content Placeholder 3">
            <a:extLst>
              <a:ext uri="{FF2B5EF4-FFF2-40B4-BE49-F238E27FC236}">
                <a16:creationId xmlns:a16="http://schemas.microsoft.com/office/drawing/2014/main" id="{A82685C5-D16B-5742-B3E5-C7D8E8D7E244}"/>
              </a:ext>
            </a:extLst>
          </p:cNvPr>
          <p:cNvSpPr>
            <a:spLocks noGrp="1"/>
          </p:cNvSpPr>
          <p:nvPr>
            <p:ph sz="quarter" idx="10"/>
          </p:nvPr>
        </p:nvSpPr>
        <p:spPr>
          <a:xfrm>
            <a:off x="457200" y="3048000"/>
            <a:ext cx="3581400" cy="1447800"/>
          </a:xfrm>
        </p:spPr>
        <p:txBody>
          <a:bodyPr/>
          <a:lstStyle/>
          <a:p>
            <a:pPr marL="0" indent="0">
              <a:buNone/>
            </a:pPr>
            <a:r>
              <a:rPr lang="en-US" sz="2400" dirty="0"/>
              <a:t>EV Load Forecasting Use-Cases </a:t>
            </a:r>
          </a:p>
        </p:txBody>
      </p:sp>
      <p:sp>
        <p:nvSpPr>
          <p:cNvPr id="2" name="Slide Number Placeholder 1">
            <a:extLst>
              <a:ext uri="{FF2B5EF4-FFF2-40B4-BE49-F238E27FC236}">
                <a16:creationId xmlns:a16="http://schemas.microsoft.com/office/drawing/2014/main" id="{8F8BCC2A-8B52-F242-B675-76E46C5A4C0D}"/>
              </a:ext>
            </a:extLst>
          </p:cNvPr>
          <p:cNvSpPr>
            <a:spLocks noGrp="1"/>
          </p:cNvSpPr>
          <p:nvPr>
            <p:ph type="sldNum" sz="quarter" idx="11"/>
          </p:nvPr>
        </p:nvSpPr>
        <p:spPr/>
        <p:txBody>
          <a:bodyPr/>
          <a:lstStyle/>
          <a:p>
            <a:fld id="{A2C27F82-79FD-B244-BCFD-9B1449B95085}" type="slidenum">
              <a:rPr lang="en-US" smtClean="0"/>
              <a:pPr/>
              <a:t>2</a:t>
            </a:fld>
            <a:endParaRPr lang="en-US" dirty="0"/>
          </a:p>
        </p:txBody>
      </p:sp>
      <p:graphicFrame>
        <p:nvGraphicFramePr>
          <p:cNvPr id="11" name="Diagram 10">
            <a:extLst>
              <a:ext uri="{FF2B5EF4-FFF2-40B4-BE49-F238E27FC236}">
                <a16:creationId xmlns:a16="http://schemas.microsoft.com/office/drawing/2014/main" id="{8B45EF38-80C7-6D2B-1649-BBEF7332532B}"/>
              </a:ext>
            </a:extLst>
          </p:cNvPr>
          <p:cNvGraphicFramePr/>
          <p:nvPr>
            <p:extLst>
              <p:ext uri="{D42A27DB-BD31-4B8C-83A1-F6EECF244321}">
                <p14:modId xmlns:p14="http://schemas.microsoft.com/office/powerpoint/2010/main" val="3694978580"/>
              </p:ext>
            </p:extLst>
          </p:nvPr>
        </p:nvGraphicFramePr>
        <p:xfrm>
          <a:off x="4191000" y="1447800"/>
          <a:ext cx="6858000" cy="48554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5A1A1EE9-8339-27EC-66B5-4C22103149C0}"/>
              </a:ext>
            </a:extLst>
          </p:cNvPr>
          <p:cNvSpPr txBox="1"/>
          <p:nvPr/>
        </p:nvSpPr>
        <p:spPr>
          <a:xfrm>
            <a:off x="533400" y="5562600"/>
            <a:ext cx="3093667" cy="276999"/>
          </a:xfrm>
          <a:prstGeom prst="rect">
            <a:avLst/>
          </a:prstGeom>
          <a:noFill/>
        </p:spPr>
        <p:txBody>
          <a:bodyPr wrap="none" rtlCol="0">
            <a:spAutoFit/>
          </a:bodyPr>
          <a:lstStyle/>
          <a:p>
            <a:r>
              <a:rPr lang="en-US" sz="1200" dirty="0"/>
              <a:t>EVSE – Electric Vehicle Supply Equipment</a:t>
            </a:r>
          </a:p>
        </p:txBody>
      </p:sp>
    </p:spTree>
    <p:extLst>
      <p:ext uri="{BB962C8B-B14F-4D97-AF65-F5344CB8AC3E}">
        <p14:creationId xmlns:p14="http://schemas.microsoft.com/office/powerpoint/2010/main" val="1218496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C5CDA-012D-E150-59A8-CBE0BBE30023}"/>
              </a:ext>
            </a:extLst>
          </p:cNvPr>
          <p:cNvSpPr>
            <a:spLocks noGrp="1"/>
          </p:cNvSpPr>
          <p:nvPr>
            <p:ph type="title"/>
          </p:nvPr>
        </p:nvSpPr>
        <p:spPr/>
        <p:txBody>
          <a:bodyPr/>
          <a:lstStyle/>
          <a:p>
            <a:r>
              <a:rPr lang="en-US" sz="2400" dirty="0"/>
              <a:t>Key Questions to Ask</a:t>
            </a:r>
            <a:endParaRPr lang="en-US" dirty="0"/>
          </a:p>
        </p:txBody>
      </p:sp>
      <p:sp>
        <p:nvSpPr>
          <p:cNvPr id="4" name="Slide Number Placeholder 3">
            <a:extLst>
              <a:ext uri="{FF2B5EF4-FFF2-40B4-BE49-F238E27FC236}">
                <a16:creationId xmlns:a16="http://schemas.microsoft.com/office/drawing/2014/main" id="{25AE199C-20F4-27E2-8485-A24158748EAB}"/>
              </a:ext>
            </a:extLst>
          </p:cNvPr>
          <p:cNvSpPr>
            <a:spLocks noGrp="1"/>
          </p:cNvSpPr>
          <p:nvPr>
            <p:ph type="sldNum" sz="quarter" idx="11"/>
          </p:nvPr>
        </p:nvSpPr>
        <p:spPr/>
        <p:txBody>
          <a:bodyPr/>
          <a:lstStyle/>
          <a:p>
            <a:fld id="{A2C27F82-79FD-B244-BCFD-9B1449B95085}" type="slidenum">
              <a:rPr lang="en-US" smtClean="0"/>
              <a:pPr/>
              <a:t>3</a:t>
            </a:fld>
            <a:endParaRPr lang="en-US" dirty="0"/>
          </a:p>
        </p:txBody>
      </p:sp>
      <p:graphicFrame>
        <p:nvGraphicFramePr>
          <p:cNvPr id="5" name="Content Placeholder 5">
            <a:extLst>
              <a:ext uri="{FF2B5EF4-FFF2-40B4-BE49-F238E27FC236}">
                <a16:creationId xmlns:a16="http://schemas.microsoft.com/office/drawing/2014/main" id="{60BA0CC8-A21B-346F-2040-E3C26713E4BA}"/>
              </a:ext>
            </a:extLst>
          </p:cNvPr>
          <p:cNvGraphicFramePr>
            <a:graphicFrameLocks/>
          </p:cNvGraphicFramePr>
          <p:nvPr>
            <p:extLst>
              <p:ext uri="{D42A27DB-BD31-4B8C-83A1-F6EECF244321}">
                <p14:modId xmlns:p14="http://schemas.microsoft.com/office/powerpoint/2010/main" val="2587214846"/>
              </p:ext>
            </p:extLst>
          </p:nvPr>
        </p:nvGraphicFramePr>
        <p:xfrm>
          <a:off x="464128" y="1841500"/>
          <a:ext cx="11263746" cy="40974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6154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AC8FC-FA80-3BBD-FB07-12F6A7D12B66}"/>
              </a:ext>
            </a:extLst>
          </p:cNvPr>
          <p:cNvSpPr>
            <a:spLocks noGrp="1"/>
          </p:cNvSpPr>
          <p:nvPr>
            <p:ph type="title"/>
          </p:nvPr>
        </p:nvSpPr>
        <p:spPr/>
        <p:txBody>
          <a:bodyPr/>
          <a:lstStyle/>
          <a:p>
            <a:r>
              <a:rPr lang="en-US" dirty="0"/>
              <a:t>Unit of Adoption &amp; Approach?</a:t>
            </a:r>
          </a:p>
        </p:txBody>
      </p:sp>
      <p:sp>
        <p:nvSpPr>
          <p:cNvPr id="3" name="Content Placeholder 2">
            <a:extLst>
              <a:ext uri="{FF2B5EF4-FFF2-40B4-BE49-F238E27FC236}">
                <a16:creationId xmlns:a16="http://schemas.microsoft.com/office/drawing/2014/main" id="{FCE62FCC-7A4E-3115-1EEF-2F5B934FEF14}"/>
              </a:ext>
            </a:extLst>
          </p:cNvPr>
          <p:cNvSpPr>
            <a:spLocks noGrp="1"/>
          </p:cNvSpPr>
          <p:nvPr>
            <p:ph sz="quarter" idx="10"/>
          </p:nvPr>
        </p:nvSpPr>
        <p:spPr/>
        <p:txBody>
          <a:bodyPr/>
          <a:lstStyle/>
          <a:p>
            <a:r>
              <a:rPr lang="en-US" sz="2400" dirty="0"/>
              <a:t>Top-Down vs. Bottom-up Methods</a:t>
            </a:r>
          </a:p>
        </p:txBody>
      </p:sp>
      <p:sp>
        <p:nvSpPr>
          <p:cNvPr id="4" name="Slide Number Placeholder 3">
            <a:extLst>
              <a:ext uri="{FF2B5EF4-FFF2-40B4-BE49-F238E27FC236}">
                <a16:creationId xmlns:a16="http://schemas.microsoft.com/office/drawing/2014/main" id="{03EE3BCF-4A6D-F1D5-B76C-C3288DB8E93E}"/>
              </a:ext>
            </a:extLst>
          </p:cNvPr>
          <p:cNvSpPr>
            <a:spLocks noGrp="1"/>
          </p:cNvSpPr>
          <p:nvPr>
            <p:ph type="sldNum" sz="quarter" idx="11"/>
          </p:nvPr>
        </p:nvSpPr>
        <p:spPr/>
        <p:txBody>
          <a:bodyPr/>
          <a:lstStyle/>
          <a:p>
            <a:fld id="{A2C27F82-79FD-B244-BCFD-9B1449B95085}" type="slidenum">
              <a:rPr lang="en-US" smtClean="0"/>
              <a:pPr/>
              <a:t>4</a:t>
            </a:fld>
            <a:endParaRPr lang="en-US" dirty="0"/>
          </a:p>
        </p:txBody>
      </p:sp>
      <p:sp>
        <p:nvSpPr>
          <p:cNvPr id="5" name="Rectangle 4">
            <a:extLst>
              <a:ext uri="{FF2B5EF4-FFF2-40B4-BE49-F238E27FC236}">
                <a16:creationId xmlns:a16="http://schemas.microsoft.com/office/drawing/2014/main" id="{8BC841D0-2032-D93C-BF23-722065616265}"/>
              </a:ext>
            </a:extLst>
          </p:cNvPr>
          <p:cNvSpPr/>
          <p:nvPr/>
        </p:nvSpPr>
        <p:spPr>
          <a:xfrm>
            <a:off x="288412" y="5134446"/>
            <a:ext cx="11798710" cy="50426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dirty="0"/>
          </a:p>
        </p:txBody>
      </p:sp>
      <p:pic>
        <p:nvPicPr>
          <p:cNvPr id="6" name="Picture 5">
            <a:extLst>
              <a:ext uri="{FF2B5EF4-FFF2-40B4-BE49-F238E27FC236}">
                <a16:creationId xmlns:a16="http://schemas.microsoft.com/office/drawing/2014/main" id="{E0B4E298-CCAB-D58C-D8A5-899567D9723F}"/>
              </a:ext>
            </a:extLst>
          </p:cNvPr>
          <p:cNvPicPr>
            <a:picLocks noChangeAspect="1"/>
          </p:cNvPicPr>
          <p:nvPr/>
        </p:nvPicPr>
        <p:blipFill rotWithShape="1">
          <a:blip r:embed="rId2"/>
          <a:srcRect t="9166" b="7093"/>
          <a:stretch/>
        </p:blipFill>
        <p:spPr>
          <a:xfrm>
            <a:off x="4263847" y="2671675"/>
            <a:ext cx="7404947" cy="2368198"/>
          </a:xfrm>
          <a:prstGeom prst="rect">
            <a:avLst/>
          </a:prstGeom>
        </p:spPr>
      </p:pic>
      <p:pic>
        <p:nvPicPr>
          <p:cNvPr id="7" name="Picture 2" descr="ZIP Codes 101 - SmartyStreets">
            <a:extLst>
              <a:ext uri="{FF2B5EF4-FFF2-40B4-BE49-F238E27FC236}">
                <a16:creationId xmlns:a16="http://schemas.microsoft.com/office/drawing/2014/main" id="{C6B907B1-1F2A-93D4-5F6B-B19AFDC03B9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39818" y="3140969"/>
            <a:ext cx="1857949" cy="675217"/>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House Symbol Vector Art, Icons, and Graphics for Free Download">
            <a:extLst>
              <a:ext uri="{FF2B5EF4-FFF2-40B4-BE49-F238E27FC236}">
                <a16:creationId xmlns:a16="http://schemas.microsoft.com/office/drawing/2014/main" id="{912A4C10-A0B6-545C-E66F-58C50B9691A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7089" y="3111253"/>
            <a:ext cx="734651" cy="73465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6F6E9990-88A9-CE85-5823-A3866FC339BF}"/>
              </a:ext>
            </a:extLst>
          </p:cNvPr>
          <p:cNvSpPr txBox="1"/>
          <p:nvPr/>
        </p:nvSpPr>
        <p:spPr>
          <a:xfrm>
            <a:off x="2525486" y="2238550"/>
            <a:ext cx="880369" cy="307777"/>
          </a:xfrm>
          <a:prstGeom prst="rect">
            <a:avLst/>
          </a:prstGeom>
          <a:noFill/>
        </p:spPr>
        <p:txBody>
          <a:bodyPr wrap="none" rtlCol="0">
            <a:spAutoFit/>
          </a:bodyPr>
          <a:lstStyle/>
          <a:p>
            <a:r>
              <a:rPr lang="en-US" sz="1400" dirty="0"/>
              <a:t>Zip-code</a:t>
            </a:r>
          </a:p>
        </p:txBody>
      </p:sp>
      <p:sp>
        <p:nvSpPr>
          <p:cNvPr id="10" name="TextBox 9">
            <a:extLst>
              <a:ext uri="{FF2B5EF4-FFF2-40B4-BE49-F238E27FC236}">
                <a16:creationId xmlns:a16="http://schemas.microsoft.com/office/drawing/2014/main" id="{20C7799E-C1CB-13E9-0D59-F4AB1F0D45EA}"/>
              </a:ext>
            </a:extLst>
          </p:cNvPr>
          <p:cNvSpPr txBox="1"/>
          <p:nvPr/>
        </p:nvSpPr>
        <p:spPr>
          <a:xfrm>
            <a:off x="777089" y="2251652"/>
            <a:ext cx="702436" cy="307777"/>
          </a:xfrm>
          <a:prstGeom prst="rect">
            <a:avLst/>
          </a:prstGeom>
          <a:noFill/>
        </p:spPr>
        <p:txBody>
          <a:bodyPr wrap="none" rtlCol="0">
            <a:spAutoFit/>
          </a:bodyPr>
          <a:lstStyle/>
          <a:p>
            <a:r>
              <a:rPr lang="en-US" sz="1400" dirty="0"/>
              <a:t>House</a:t>
            </a:r>
          </a:p>
        </p:txBody>
      </p:sp>
      <p:sp>
        <p:nvSpPr>
          <p:cNvPr id="11" name="TextBox 10">
            <a:extLst>
              <a:ext uri="{FF2B5EF4-FFF2-40B4-BE49-F238E27FC236}">
                <a16:creationId xmlns:a16="http://schemas.microsoft.com/office/drawing/2014/main" id="{9D345171-2AEE-48DD-291F-0C5405A60FF0}"/>
              </a:ext>
            </a:extLst>
          </p:cNvPr>
          <p:cNvSpPr txBox="1"/>
          <p:nvPr/>
        </p:nvSpPr>
        <p:spPr>
          <a:xfrm>
            <a:off x="4964370" y="2238549"/>
            <a:ext cx="752129" cy="307777"/>
          </a:xfrm>
          <a:prstGeom prst="rect">
            <a:avLst/>
          </a:prstGeom>
          <a:noFill/>
        </p:spPr>
        <p:txBody>
          <a:bodyPr wrap="none" rtlCol="0">
            <a:spAutoFit/>
          </a:bodyPr>
          <a:lstStyle/>
          <a:p>
            <a:r>
              <a:rPr lang="en-US" sz="1400" dirty="0"/>
              <a:t>County</a:t>
            </a:r>
          </a:p>
        </p:txBody>
      </p:sp>
      <p:sp>
        <p:nvSpPr>
          <p:cNvPr id="12" name="TextBox 11">
            <a:extLst>
              <a:ext uri="{FF2B5EF4-FFF2-40B4-BE49-F238E27FC236}">
                <a16:creationId xmlns:a16="http://schemas.microsoft.com/office/drawing/2014/main" id="{543F693D-1F47-3B20-0D42-AF3057904B6B}"/>
              </a:ext>
            </a:extLst>
          </p:cNvPr>
          <p:cNvSpPr txBox="1"/>
          <p:nvPr/>
        </p:nvSpPr>
        <p:spPr>
          <a:xfrm>
            <a:off x="6736324" y="2238549"/>
            <a:ext cx="2737544" cy="307777"/>
          </a:xfrm>
          <a:prstGeom prst="rect">
            <a:avLst/>
          </a:prstGeom>
          <a:noFill/>
        </p:spPr>
        <p:txBody>
          <a:bodyPr wrap="none" rtlCol="0">
            <a:spAutoFit/>
          </a:bodyPr>
          <a:lstStyle/>
          <a:p>
            <a:r>
              <a:rPr lang="en-US" sz="1400" dirty="0"/>
              <a:t>Service Territory / State     Zonal</a:t>
            </a:r>
          </a:p>
        </p:txBody>
      </p:sp>
      <p:sp>
        <p:nvSpPr>
          <p:cNvPr id="13" name="TextBox 12">
            <a:extLst>
              <a:ext uri="{FF2B5EF4-FFF2-40B4-BE49-F238E27FC236}">
                <a16:creationId xmlns:a16="http://schemas.microsoft.com/office/drawing/2014/main" id="{420BCEDC-4D5C-6879-B10E-D7E44D6487A3}"/>
              </a:ext>
            </a:extLst>
          </p:cNvPr>
          <p:cNvSpPr txBox="1"/>
          <p:nvPr/>
        </p:nvSpPr>
        <p:spPr>
          <a:xfrm>
            <a:off x="10449847" y="2254676"/>
            <a:ext cx="841897" cy="307777"/>
          </a:xfrm>
          <a:prstGeom prst="rect">
            <a:avLst/>
          </a:prstGeom>
          <a:noFill/>
        </p:spPr>
        <p:txBody>
          <a:bodyPr wrap="none" rtlCol="0">
            <a:spAutoFit/>
          </a:bodyPr>
          <a:lstStyle/>
          <a:p>
            <a:r>
              <a:rPr lang="en-US" sz="1400" dirty="0"/>
              <a:t>National</a:t>
            </a:r>
          </a:p>
        </p:txBody>
      </p:sp>
      <p:cxnSp>
        <p:nvCxnSpPr>
          <p:cNvPr id="14" name="Straight Arrow Connector 13">
            <a:extLst>
              <a:ext uri="{FF2B5EF4-FFF2-40B4-BE49-F238E27FC236}">
                <a16:creationId xmlns:a16="http://schemas.microsoft.com/office/drawing/2014/main" id="{969E83BF-1301-6868-6BAB-380C8A568155}"/>
              </a:ext>
            </a:extLst>
          </p:cNvPr>
          <p:cNvCxnSpPr>
            <a:cxnSpLocks/>
          </p:cNvCxnSpPr>
          <p:nvPr/>
        </p:nvCxnSpPr>
        <p:spPr>
          <a:xfrm>
            <a:off x="1320800" y="5778038"/>
            <a:ext cx="9035473" cy="0"/>
          </a:xfrm>
          <a:prstGeom prst="straightConnector1">
            <a:avLst/>
          </a:prstGeom>
          <a:ln w="57150">
            <a:tailEnd type="triangle"/>
          </a:ln>
        </p:spPr>
        <p:style>
          <a:lnRef idx="2">
            <a:schemeClr val="accent1"/>
          </a:lnRef>
          <a:fillRef idx="0">
            <a:schemeClr val="accent1"/>
          </a:fillRef>
          <a:effectRef idx="1">
            <a:schemeClr val="accent1"/>
          </a:effectRef>
          <a:fontRef idx="minor">
            <a:schemeClr val="tx1"/>
          </a:fontRef>
        </p:style>
      </p:cxnSp>
      <p:cxnSp>
        <p:nvCxnSpPr>
          <p:cNvPr id="15" name="Straight Arrow Connector 14">
            <a:extLst>
              <a:ext uri="{FF2B5EF4-FFF2-40B4-BE49-F238E27FC236}">
                <a16:creationId xmlns:a16="http://schemas.microsoft.com/office/drawing/2014/main" id="{C23677E1-D7BE-E091-60B6-CAC5AAE05EDE}"/>
              </a:ext>
            </a:extLst>
          </p:cNvPr>
          <p:cNvCxnSpPr>
            <a:cxnSpLocks/>
          </p:cNvCxnSpPr>
          <p:nvPr/>
        </p:nvCxnSpPr>
        <p:spPr>
          <a:xfrm flipH="1">
            <a:off x="1310640" y="5963214"/>
            <a:ext cx="9035473" cy="0"/>
          </a:xfrm>
          <a:prstGeom prst="straightConnector1">
            <a:avLst/>
          </a:prstGeom>
          <a:ln w="57150">
            <a:tailEnd type="triangle"/>
          </a:ln>
        </p:spPr>
        <p:style>
          <a:lnRef idx="2">
            <a:schemeClr val="accent1"/>
          </a:lnRef>
          <a:fillRef idx="0">
            <a:schemeClr val="accent1"/>
          </a:fillRef>
          <a:effectRef idx="1">
            <a:schemeClr val="accent1"/>
          </a:effectRef>
          <a:fontRef idx="minor">
            <a:schemeClr val="tx1"/>
          </a:fontRef>
        </p:style>
      </p:cxnSp>
      <p:pic>
        <p:nvPicPr>
          <p:cNvPr id="16" name="Picture 15">
            <a:extLst>
              <a:ext uri="{FF2B5EF4-FFF2-40B4-BE49-F238E27FC236}">
                <a16:creationId xmlns:a16="http://schemas.microsoft.com/office/drawing/2014/main" id="{87D80863-5CCA-C4C0-49DC-F9896C82A343}"/>
              </a:ext>
            </a:extLst>
          </p:cNvPr>
          <p:cNvPicPr>
            <a:picLocks noChangeAspect="1"/>
          </p:cNvPicPr>
          <p:nvPr/>
        </p:nvPicPr>
        <p:blipFill>
          <a:blip r:embed="rId5"/>
          <a:srcRect l="7602" t="65365" r="38210" b="19533"/>
          <a:stretch>
            <a:fillRect/>
          </a:stretch>
        </p:blipFill>
        <p:spPr>
          <a:xfrm>
            <a:off x="1179129" y="5191747"/>
            <a:ext cx="1040191" cy="375227"/>
          </a:xfrm>
          <a:prstGeom prst="rect">
            <a:avLst/>
          </a:prstGeom>
          <a:noFill/>
          <a:ln cap="flat">
            <a:noFill/>
          </a:ln>
        </p:spPr>
      </p:pic>
      <p:pic>
        <p:nvPicPr>
          <p:cNvPr id="17" name="Picture 42">
            <a:extLst>
              <a:ext uri="{FF2B5EF4-FFF2-40B4-BE49-F238E27FC236}">
                <a16:creationId xmlns:a16="http://schemas.microsoft.com/office/drawing/2014/main" id="{24AEBED8-00CC-93B6-4EAB-DEE2C0FB64B4}"/>
              </a:ext>
            </a:extLst>
          </p:cNvPr>
          <p:cNvPicPr>
            <a:picLocks noChangeAspect="1"/>
          </p:cNvPicPr>
          <p:nvPr/>
        </p:nvPicPr>
        <p:blipFill>
          <a:blip r:embed="rId5"/>
          <a:srcRect l="15992" t="24872" r="64630" b="66109"/>
          <a:stretch/>
        </p:blipFill>
        <p:spPr>
          <a:xfrm>
            <a:off x="7117238" y="5202362"/>
            <a:ext cx="684471" cy="412281"/>
          </a:xfrm>
          <a:prstGeom prst="rect">
            <a:avLst/>
          </a:prstGeom>
          <a:noFill/>
          <a:ln cap="flat">
            <a:noFill/>
          </a:ln>
        </p:spPr>
      </p:pic>
      <p:pic>
        <p:nvPicPr>
          <p:cNvPr id="18" name="Picture 6" descr="A black object with several antennas&#10;&#10;Description automatically generated">
            <a:extLst>
              <a:ext uri="{FF2B5EF4-FFF2-40B4-BE49-F238E27FC236}">
                <a16:creationId xmlns:a16="http://schemas.microsoft.com/office/drawing/2014/main" id="{F3F28AED-691D-A2E4-566C-A9782B9878E2}"/>
              </a:ext>
            </a:extLst>
          </p:cNvPr>
          <p:cNvPicPr>
            <a:picLocks noChangeAspect="1"/>
          </p:cNvPicPr>
          <p:nvPr/>
        </p:nvPicPr>
        <p:blipFill>
          <a:blip r:embed="rId5"/>
          <a:srcRect l="23368" t="41247" r="50222" b="48573"/>
          <a:stretch/>
        </p:blipFill>
        <p:spPr>
          <a:xfrm>
            <a:off x="2182383" y="5179767"/>
            <a:ext cx="841064" cy="419613"/>
          </a:xfrm>
          <a:prstGeom prst="rect">
            <a:avLst/>
          </a:prstGeom>
          <a:noFill/>
          <a:ln cap="flat">
            <a:noFill/>
          </a:ln>
        </p:spPr>
      </p:pic>
      <p:pic>
        <p:nvPicPr>
          <p:cNvPr id="19" name="Picture 4">
            <a:extLst>
              <a:ext uri="{FF2B5EF4-FFF2-40B4-BE49-F238E27FC236}">
                <a16:creationId xmlns:a16="http://schemas.microsoft.com/office/drawing/2014/main" id="{B1ACD5A8-FDE7-1284-62DC-B5D3D9C4689A}"/>
              </a:ext>
            </a:extLst>
          </p:cNvPr>
          <p:cNvPicPr>
            <a:picLocks noChangeAspect="1"/>
          </p:cNvPicPr>
          <p:nvPr/>
        </p:nvPicPr>
        <p:blipFill>
          <a:blip r:embed="rId5"/>
          <a:srcRect l="12076" t="6199" r="13880" b="75309"/>
          <a:stretch>
            <a:fillRect/>
          </a:stretch>
        </p:blipFill>
        <p:spPr>
          <a:xfrm>
            <a:off x="9303937" y="3606647"/>
            <a:ext cx="1296491" cy="419077"/>
          </a:xfrm>
          <a:prstGeom prst="rect">
            <a:avLst/>
          </a:prstGeom>
          <a:noFill/>
          <a:ln cap="flat">
            <a:noFill/>
          </a:ln>
        </p:spPr>
      </p:pic>
      <p:pic>
        <p:nvPicPr>
          <p:cNvPr id="20" name="Picture 42">
            <a:extLst>
              <a:ext uri="{FF2B5EF4-FFF2-40B4-BE49-F238E27FC236}">
                <a16:creationId xmlns:a16="http://schemas.microsoft.com/office/drawing/2014/main" id="{D23698AD-D88F-B5BB-599A-1D0C32526844}"/>
              </a:ext>
            </a:extLst>
          </p:cNvPr>
          <p:cNvPicPr>
            <a:picLocks noChangeAspect="1"/>
          </p:cNvPicPr>
          <p:nvPr/>
        </p:nvPicPr>
        <p:blipFill>
          <a:blip r:embed="rId5"/>
          <a:srcRect l="15992" t="24872" r="64630" b="66109"/>
          <a:stretch/>
        </p:blipFill>
        <p:spPr>
          <a:xfrm>
            <a:off x="7729770" y="5226430"/>
            <a:ext cx="684471" cy="412281"/>
          </a:xfrm>
          <a:prstGeom prst="rect">
            <a:avLst/>
          </a:prstGeom>
          <a:noFill/>
          <a:ln cap="flat">
            <a:noFill/>
          </a:ln>
        </p:spPr>
      </p:pic>
      <p:pic>
        <p:nvPicPr>
          <p:cNvPr id="21" name="Picture 42">
            <a:extLst>
              <a:ext uri="{FF2B5EF4-FFF2-40B4-BE49-F238E27FC236}">
                <a16:creationId xmlns:a16="http://schemas.microsoft.com/office/drawing/2014/main" id="{DBE15BE5-BDDF-71FE-DF49-6703173EABB5}"/>
              </a:ext>
            </a:extLst>
          </p:cNvPr>
          <p:cNvPicPr>
            <a:picLocks noChangeAspect="1"/>
          </p:cNvPicPr>
          <p:nvPr/>
        </p:nvPicPr>
        <p:blipFill>
          <a:blip r:embed="rId5"/>
          <a:srcRect l="15992" t="24872" r="64630" b="66109"/>
          <a:stretch/>
        </p:blipFill>
        <p:spPr>
          <a:xfrm>
            <a:off x="8342302" y="5211414"/>
            <a:ext cx="684471" cy="412281"/>
          </a:xfrm>
          <a:prstGeom prst="rect">
            <a:avLst/>
          </a:prstGeom>
          <a:noFill/>
          <a:ln cap="flat">
            <a:noFill/>
          </a:ln>
        </p:spPr>
      </p:pic>
      <p:sp>
        <p:nvSpPr>
          <p:cNvPr id="22" name="Rectangle 21">
            <a:extLst>
              <a:ext uri="{FF2B5EF4-FFF2-40B4-BE49-F238E27FC236}">
                <a16:creationId xmlns:a16="http://schemas.microsoft.com/office/drawing/2014/main" id="{485A8655-8ECA-A207-D2D9-7C9DA4D03D1E}"/>
              </a:ext>
            </a:extLst>
          </p:cNvPr>
          <p:cNvSpPr/>
          <p:nvPr/>
        </p:nvSpPr>
        <p:spPr>
          <a:xfrm>
            <a:off x="288412" y="2702770"/>
            <a:ext cx="11798710" cy="246379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p>
        </p:txBody>
      </p:sp>
    </p:spTree>
    <p:extLst>
      <p:ext uri="{BB962C8B-B14F-4D97-AF65-F5344CB8AC3E}">
        <p14:creationId xmlns:p14="http://schemas.microsoft.com/office/powerpoint/2010/main" val="65823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4F357-0F1D-B267-93D3-CC165D2CCCED}"/>
              </a:ext>
            </a:extLst>
          </p:cNvPr>
          <p:cNvSpPr>
            <a:spLocks noGrp="1"/>
          </p:cNvSpPr>
          <p:nvPr>
            <p:ph type="title"/>
          </p:nvPr>
        </p:nvSpPr>
        <p:spPr/>
        <p:txBody>
          <a:bodyPr/>
          <a:lstStyle/>
          <a:p>
            <a:r>
              <a:rPr lang="en-US" dirty="0"/>
              <a:t>Granular and Temporal Resolution by Use-Case</a:t>
            </a:r>
          </a:p>
        </p:txBody>
      </p:sp>
      <p:sp>
        <p:nvSpPr>
          <p:cNvPr id="4" name="Slide Number Placeholder 3">
            <a:extLst>
              <a:ext uri="{FF2B5EF4-FFF2-40B4-BE49-F238E27FC236}">
                <a16:creationId xmlns:a16="http://schemas.microsoft.com/office/drawing/2014/main" id="{AE2204AC-EF6F-F74C-D9C7-290694136B13}"/>
              </a:ext>
            </a:extLst>
          </p:cNvPr>
          <p:cNvSpPr>
            <a:spLocks noGrp="1"/>
          </p:cNvSpPr>
          <p:nvPr>
            <p:ph type="sldNum" sz="quarter" idx="11"/>
          </p:nvPr>
        </p:nvSpPr>
        <p:spPr/>
        <p:txBody>
          <a:bodyPr/>
          <a:lstStyle/>
          <a:p>
            <a:fld id="{A2C27F82-79FD-B244-BCFD-9B1449B95085}" type="slidenum">
              <a:rPr lang="en-US" smtClean="0"/>
              <a:pPr/>
              <a:t>5</a:t>
            </a:fld>
            <a:endParaRPr lang="en-US" dirty="0"/>
          </a:p>
        </p:txBody>
      </p:sp>
      <p:sp>
        <p:nvSpPr>
          <p:cNvPr id="7" name="Google Shape;609;g32026d24d12_1_694">
            <a:extLst>
              <a:ext uri="{FF2B5EF4-FFF2-40B4-BE49-F238E27FC236}">
                <a16:creationId xmlns:a16="http://schemas.microsoft.com/office/drawing/2014/main" id="{95943514-4090-FAFE-274F-7D30FA80F1DE}"/>
              </a:ext>
            </a:extLst>
          </p:cNvPr>
          <p:cNvSpPr txBox="1"/>
          <p:nvPr/>
        </p:nvSpPr>
        <p:spPr>
          <a:xfrm>
            <a:off x="1435762" y="1220739"/>
            <a:ext cx="2032500" cy="520800"/>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r" rtl="0">
              <a:lnSpc>
                <a:spcPct val="115000"/>
              </a:lnSpc>
              <a:spcBef>
                <a:spcPts val="0"/>
              </a:spcBef>
              <a:spcAft>
                <a:spcPts val="2100"/>
              </a:spcAft>
              <a:buClr>
                <a:srgbClr val="000000"/>
              </a:buClr>
              <a:buSzPts val="1400"/>
              <a:buFont typeface="Arial"/>
              <a:buNone/>
            </a:pPr>
            <a:r>
              <a:rPr lang="en-US" sz="1400" b="1" i="0" u="none" strike="noStrike" cap="none">
                <a:solidFill>
                  <a:schemeClr val="accent1"/>
                </a:solidFill>
                <a:latin typeface="Roboto"/>
                <a:ea typeface="Roboto"/>
                <a:cs typeface="Roboto"/>
                <a:sym typeface="Roboto"/>
              </a:rPr>
              <a:t>System Level</a:t>
            </a:r>
            <a:endParaRPr sz="1400" b="1" i="0" u="none" strike="noStrike" cap="none">
              <a:solidFill>
                <a:schemeClr val="accent1"/>
              </a:solidFill>
              <a:latin typeface="Roboto"/>
              <a:ea typeface="Roboto"/>
              <a:cs typeface="Roboto"/>
              <a:sym typeface="Roboto"/>
            </a:endParaRPr>
          </a:p>
        </p:txBody>
      </p:sp>
      <p:sp>
        <p:nvSpPr>
          <p:cNvPr id="8" name="Google Shape;610;g32026d24d12_1_694">
            <a:extLst>
              <a:ext uri="{FF2B5EF4-FFF2-40B4-BE49-F238E27FC236}">
                <a16:creationId xmlns:a16="http://schemas.microsoft.com/office/drawing/2014/main" id="{A5C4B2D9-D1C6-2E5F-198B-095C2E812BEC}"/>
              </a:ext>
            </a:extLst>
          </p:cNvPr>
          <p:cNvSpPr txBox="1"/>
          <p:nvPr/>
        </p:nvSpPr>
        <p:spPr>
          <a:xfrm>
            <a:off x="1435551" y="4084455"/>
            <a:ext cx="3255600" cy="520800"/>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rtl="0">
              <a:lnSpc>
                <a:spcPct val="115000"/>
              </a:lnSpc>
              <a:spcBef>
                <a:spcPts val="0"/>
              </a:spcBef>
              <a:spcAft>
                <a:spcPts val="0"/>
              </a:spcAft>
              <a:buClr>
                <a:srgbClr val="000000"/>
              </a:buClr>
              <a:buSzPts val="1600"/>
              <a:buFont typeface="Arial"/>
              <a:buNone/>
            </a:pPr>
            <a:r>
              <a:rPr lang="en-US" sz="1600" b="1" i="0" u="none" strike="noStrike" cap="none" dirty="0">
                <a:solidFill>
                  <a:schemeClr val="accent1"/>
                </a:solidFill>
                <a:latin typeface="Roboto"/>
                <a:ea typeface="Roboto"/>
                <a:cs typeface="Roboto"/>
                <a:sym typeface="Roboto"/>
              </a:rPr>
              <a:t>Location and individual behavior are </a:t>
            </a:r>
            <a:r>
              <a:rPr lang="en-US" sz="1600" b="1" i="0" u="sng" strike="noStrike" cap="none" dirty="0">
                <a:solidFill>
                  <a:schemeClr val="accent1"/>
                </a:solidFill>
                <a:latin typeface="Roboto"/>
                <a:ea typeface="Roboto"/>
                <a:cs typeface="Roboto"/>
                <a:sym typeface="Roboto"/>
              </a:rPr>
              <a:t>less</a:t>
            </a:r>
            <a:r>
              <a:rPr lang="en-US" sz="1600" b="1" i="0" u="none" strike="noStrike" cap="none" dirty="0">
                <a:solidFill>
                  <a:schemeClr val="accent1"/>
                </a:solidFill>
                <a:latin typeface="Roboto"/>
                <a:ea typeface="Roboto"/>
                <a:cs typeface="Roboto"/>
                <a:sym typeface="Roboto"/>
              </a:rPr>
              <a:t> important</a:t>
            </a:r>
            <a:endParaRPr sz="1600" b="1" i="0" u="none" strike="noStrike" cap="none" dirty="0">
              <a:solidFill>
                <a:schemeClr val="accent1"/>
              </a:solidFill>
              <a:latin typeface="Roboto"/>
              <a:ea typeface="Roboto"/>
              <a:cs typeface="Roboto"/>
              <a:sym typeface="Roboto"/>
            </a:endParaRPr>
          </a:p>
        </p:txBody>
      </p:sp>
      <p:sp>
        <p:nvSpPr>
          <p:cNvPr id="9" name="Google Shape;611;g32026d24d12_1_694">
            <a:extLst>
              <a:ext uri="{FF2B5EF4-FFF2-40B4-BE49-F238E27FC236}">
                <a16:creationId xmlns:a16="http://schemas.microsoft.com/office/drawing/2014/main" id="{C0445208-EE44-362D-E892-1FD78769C2D7}"/>
              </a:ext>
            </a:extLst>
          </p:cNvPr>
          <p:cNvSpPr txBox="1"/>
          <p:nvPr/>
        </p:nvSpPr>
        <p:spPr>
          <a:xfrm>
            <a:off x="1670984" y="4627699"/>
            <a:ext cx="2742600" cy="1592400"/>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88900" algn="l" rtl="0">
              <a:lnSpc>
                <a:spcPct val="115000"/>
              </a:lnSpc>
              <a:spcBef>
                <a:spcPts val="0"/>
              </a:spcBef>
              <a:spcAft>
                <a:spcPts val="0"/>
              </a:spcAft>
              <a:buClr>
                <a:srgbClr val="3B3B3B"/>
              </a:buClr>
              <a:buSzPts val="1400"/>
              <a:buFont typeface="Roboto"/>
              <a:buChar char="●"/>
            </a:pPr>
            <a:r>
              <a:rPr lang="en-US" sz="1400" b="0" i="0" u="none" strike="noStrike" cap="none" dirty="0">
                <a:solidFill>
                  <a:srgbClr val="3B3B3B"/>
                </a:solidFill>
                <a:latin typeface="Roboto"/>
                <a:ea typeface="Roboto"/>
                <a:cs typeface="Roboto"/>
                <a:sym typeface="Roboto"/>
              </a:rPr>
              <a:t>Traditional Integrated Resource Planning (IRP)</a:t>
            </a:r>
            <a:endParaRPr sz="1400" b="0" i="0" u="none" strike="noStrike" cap="none" dirty="0">
              <a:solidFill>
                <a:srgbClr val="3B3B3B"/>
              </a:solidFill>
              <a:latin typeface="Roboto"/>
              <a:ea typeface="Roboto"/>
              <a:cs typeface="Roboto"/>
              <a:sym typeface="Roboto"/>
            </a:endParaRPr>
          </a:p>
          <a:p>
            <a:pPr marL="0" marR="0" lvl="0" indent="-88900" algn="l" rtl="0">
              <a:lnSpc>
                <a:spcPct val="115000"/>
              </a:lnSpc>
              <a:spcBef>
                <a:spcPts val="1000"/>
              </a:spcBef>
              <a:spcAft>
                <a:spcPts val="1000"/>
              </a:spcAft>
              <a:buClr>
                <a:srgbClr val="3B3B3B"/>
              </a:buClr>
              <a:buSzPts val="1400"/>
              <a:buFont typeface="Roboto"/>
              <a:buChar char="●"/>
            </a:pPr>
            <a:r>
              <a:rPr lang="en-US" sz="1400" b="0" i="0" u="none" strike="noStrike" cap="none" dirty="0">
                <a:solidFill>
                  <a:srgbClr val="3B3B3B"/>
                </a:solidFill>
                <a:latin typeface="Roboto"/>
                <a:ea typeface="Roboto"/>
                <a:cs typeface="Roboto"/>
                <a:sym typeface="Roboto"/>
              </a:rPr>
              <a:t>Utility Financial Planning</a:t>
            </a:r>
            <a:endParaRPr sz="1400" b="0" i="0" u="none" strike="noStrike" cap="none" dirty="0">
              <a:solidFill>
                <a:srgbClr val="3B3B3B"/>
              </a:solidFill>
              <a:latin typeface="Roboto"/>
              <a:ea typeface="Roboto"/>
              <a:cs typeface="Roboto"/>
              <a:sym typeface="Roboto"/>
            </a:endParaRPr>
          </a:p>
        </p:txBody>
      </p:sp>
      <p:cxnSp>
        <p:nvCxnSpPr>
          <p:cNvPr id="10" name="Google Shape;612;g32026d24d12_1_694">
            <a:extLst>
              <a:ext uri="{FF2B5EF4-FFF2-40B4-BE49-F238E27FC236}">
                <a16:creationId xmlns:a16="http://schemas.microsoft.com/office/drawing/2014/main" id="{3D0A7600-15FB-1AD9-0E5B-A17CD1692717}"/>
              </a:ext>
            </a:extLst>
          </p:cNvPr>
          <p:cNvCxnSpPr/>
          <p:nvPr/>
        </p:nvCxnSpPr>
        <p:spPr>
          <a:xfrm>
            <a:off x="3382397" y="1482886"/>
            <a:ext cx="1274906" cy="1601985"/>
          </a:xfrm>
          <a:prstGeom prst="straightConnector1">
            <a:avLst/>
          </a:prstGeom>
          <a:noFill/>
          <a:ln w="9525" cap="flat" cmpd="sng">
            <a:solidFill>
              <a:srgbClr val="0D5CDF"/>
            </a:solidFill>
            <a:prstDash val="solid"/>
            <a:round/>
            <a:headEnd type="none" w="sm" len="sm"/>
            <a:tailEnd type="none" w="sm" len="sm"/>
          </a:ln>
        </p:spPr>
      </p:cxnSp>
      <p:sp>
        <p:nvSpPr>
          <p:cNvPr id="11" name="Google Shape;613;g32026d24d12_1_694">
            <a:extLst>
              <a:ext uri="{FF2B5EF4-FFF2-40B4-BE49-F238E27FC236}">
                <a16:creationId xmlns:a16="http://schemas.microsoft.com/office/drawing/2014/main" id="{06715F57-C719-98AC-2D98-504CF7D3C931}"/>
              </a:ext>
            </a:extLst>
          </p:cNvPr>
          <p:cNvSpPr/>
          <p:nvPr/>
        </p:nvSpPr>
        <p:spPr>
          <a:xfrm flipH="1">
            <a:off x="1435566" y="2802658"/>
            <a:ext cx="3255669" cy="309644"/>
          </a:xfrm>
          <a:prstGeom prst="parallelogram">
            <a:avLst>
              <a:gd name="adj" fmla="val 96952"/>
            </a:avLst>
          </a:pr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rtl="0">
              <a:lnSpc>
                <a:spcPct val="100000"/>
              </a:lnSpc>
              <a:spcBef>
                <a:spcPts val="0"/>
              </a:spcBef>
              <a:spcAft>
                <a:spcPts val="0"/>
              </a:spcAft>
              <a:buClr>
                <a:srgbClr val="000000"/>
              </a:buClr>
              <a:buSzPts val="1900"/>
              <a:buFont typeface="Arial"/>
              <a:buNone/>
            </a:pPr>
            <a:r>
              <a:rPr lang="en-US" sz="1900" b="0" i="0" u="none" strike="noStrike" cap="none">
                <a:solidFill>
                  <a:srgbClr val="000000"/>
                </a:solidFill>
                <a:latin typeface="Arial"/>
                <a:ea typeface="Arial"/>
                <a:cs typeface="Arial"/>
                <a:sym typeface="Arial"/>
              </a:rPr>
              <a:t>  </a:t>
            </a:r>
            <a:endParaRPr sz="1900" b="0" i="0" u="none" strike="noStrike" cap="none">
              <a:solidFill>
                <a:srgbClr val="000000"/>
              </a:solidFill>
              <a:latin typeface="Arial"/>
              <a:ea typeface="Arial"/>
              <a:cs typeface="Arial"/>
              <a:sym typeface="Arial"/>
            </a:endParaRPr>
          </a:p>
        </p:txBody>
      </p:sp>
      <p:sp>
        <p:nvSpPr>
          <p:cNvPr id="12" name="Google Shape;614;g32026d24d12_1_694">
            <a:extLst>
              <a:ext uri="{FF2B5EF4-FFF2-40B4-BE49-F238E27FC236}">
                <a16:creationId xmlns:a16="http://schemas.microsoft.com/office/drawing/2014/main" id="{AE89FC30-676F-5B4E-2B2C-34FBE80F935E}"/>
              </a:ext>
            </a:extLst>
          </p:cNvPr>
          <p:cNvSpPr/>
          <p:nvPr/>
        </p:nvSpPr>
        <p:spPr>
          <a:xfrm>
            <a:off x="1435743" y="3134811"/>
            <a:ext cx="3255669" cy="309644"/>
          </a:xfrm>
          <a:prstGeom prst="parallelogram">
            <a:avLst>
              <a:gd name="adj" fmla="val 96952"/>
            </a:avLst>
          </a:prstGeom>
          <a:solidFill>
            <a:schemeClr val="accent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13" name="Google Shape;615;g32026d24d12_1_694">
            <a:extLst>
              <a:ext uri="{FF2B5EF4-FFF2-40B4-BE49-F238E27FC236}">
                <a16:creationId xmlns:a16="http://schemas.microsoft.com/office/drawing/2014/main" id="{702B7023-9AF7-1964-19D2-76E5AE907328}"/>
              </a:ext>
            </a:extLst>
          </p:cNvPr>
          <p:cNvGrpSpPr/>
          <p:nvPr/>
        </p:nvGrpSpPr>
        <p:grpSpPr>
          <a:xfrm>
            <a:off x="4473163" y="1219200"/>
            <a:ext cx="3255846" cy="4999229"/>
            <a:chOff x="1083025" y="1574016"/>
            <a:chExt cx="1834900" cy="2315209"/>
          </a:xfrm>
        </p:grpSpPr>
        <p:sp>
          <p:nvSpPr>
            <p:cNvPr id="21" name="Google Shape;616;g32026d24d12_1_694">
              <a:extLst>
                <a:ext uri="{FF2B5EF4-FFF2-40B4-BE49-F238E27FC236}">
                  <a16:creationId xmlns:a16="http://schemas.microsoft.com/office/drawing/2014/main" id="{3C3CFA82-81BD-3866-707A-50325F06E24F}"/>
                </a:ext>
              </a:extLst>
            </p:cNvPr>
            <p:cNvSpPr txBox="1"/>
            <p:nvPr/>
          </p:nvSpPr>
          <p:spPr>
            <a:xfrm>
              <a:off x="1083027" y="1574016"/>
              <a:ext cx="1145400" cy="241200"/>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r" rtl="0">
                <a:lnSpc>
                  <a:spcPct val="115000"/>
                </a:lnSpc>
                <a:spcBef>
                  <a:spcPts val="0"/>
                </a:spcBef>
                <a:spcAft>
                  <a:spcPts val="2100"/>
                </a:spcAft>
                <a:buClr>
                  <a:srgbClr val="000000"/>
                </a:buClr>
                <a:buSzPts val="1400"/>
                <a:buFont typeface="Arial"/>
                <a:buNone/>
              </a:pPr>
              <a:r>
                <a:rPr lang="en-US" sz="1400" b="1" i="0" u="none" strike="noStrike" cap="none">
                  <a:solidFill>
                    <a:srgbClr val="162846"/>
                  </a:solidFill>
                  <a:latin typeface="Roboto"/>
                  <a:ea typeface="Roboto"/>
                  <a:cs typeface="Roboto"/>
                  <a:sym typeface="Roboto"/>
                </a:rPr>
                <a:t>Transmission Node</a:t>
              </a:r>
              <a:endParaRPr sz="1400" b="1" i="0" u="none" strike="noStrike" cap="none">
                <a:solidFill>
                  <a:srgbClr val="162846"/>
                </a:solidFill>
                <a:latin typeface="Roboto"/>
                <a:ea typeface="Roboto"/>
                <a:cs typeface="Roboto"/>
                <a:sym typeface="Roboto"/>
              </a:endParaRPr>
            </a:p>
          </p:txBody>
        </p:sp>
        <p:sp>
          <p:nvSpPr>
            <p:cNvPr id="22" name="Google Shape;617;g32026d24d12_1_694">
              <a:extLst>
                <a:ext uri="{FF2B5EF4-FFF2-40B4-BE49-F238E27FC236}">
                  <a16:creationId xmlns:a16="http://schemas.microsoft.com/office/drawing/2014/main" id="{650D7504-9FB7-D6A9-4CEA-4DD372C2DA9A}"/>
                </a:ext>
              </a:extLst>
            </p:cNvPr>
            <p:cNvSpPr txBox="1"/>
            <p:nvPr/>
          </p:nvSpPr>
          <p:spPr>
            <a:xfrm>
              <a:off x="1215700" y="3151825"/>
              <a:ext cx="1545600" cy="737400"/>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88900" algn="ctr" rtl="0">
                <a:lnSpc>
                  <a:spcPct val="115000"/>
                </a:lnSpc>
                <a:spcBef>
                  <a:spcPts val="0"/>
                </a:spcBef>
                <a:spcAft>
                  <a:spcPts val="1000"/>
                </a:spcAft>
                <a:buClr>
                  <a:srgbClr val="3B3B3B"/>
                </a:buClr>
                <a:buSzPts val="1400"/>
                <a:buFont typeface="Roboto"/>
                <a:buChar char="●"/>
              </a:pPr>
              <a:r>
                <a:rPr lang="en-US" sz="1400" b="0" i="0" u="none" strike="noStrike" cap="none">
                  <a:solidFill>
                    <a:srgbClr val="3B3B3B"/>
                  </a:solidFill>
                  <a:latin typeface="Roboto"/>
                  <a:ea typeface="Roboto"/>
                  <a:cs typeface="Roboto"/>
                  <a:sym typeface="Roboto"/>
                </a:rPr>
                <a:t>Transmission Planning</a:t>
              </a:r>
              <a:endParaRPr sz="1400" b="0" i="0" u="none" strike="noStrike" cap="none">
                <a:solidFill>
                  <a:srgbClr val="3B3B3B"/>
                </a:solidFill>
                <a:latin typeface="Roboto"/>
                <a:ea typeface="Roboto"/>
                <a:cs typeface="Roboto"/>
                <a:sym typeface="Roboto"/>
              </a:endParaRPr>
            </a:p>
          </p:txBody>
        </p:sp>
        <p:cxnSp>
          <p:nvCxnSpPr>
            <p:cNvPr id="23" name="Google Shape;618;g32026d24d12_1_694">
              <a:extLst>
                <a:ext uri="{FF2B5EF4-FFF2-40B4-BE49-F238E27FC236}">
                  <a16:creationId xmlns:a16="http://schemas.microsoft.com/office/drawing/2014/main" id="{5386ABB9-FDD6-7611-B615-058F2407DB58}"/>
                </a:ext>
              </a:extLst>
            </p:cNvPr>
            <p:cNvCxnSpPr/>
            <p:nvPr/>
          </p:nvCxnSpPr>
          <p:spPr>
            <a:xfrm>
              <a:off x="2180202" y="1695421"/>
              <a:ext cx="718500" cy="741900"/>
            </a:xfrm>
            <a:prstGeom prst="straightConnector1">
              <a:avLst/>
            </a:prstGeom>
            <a:noFill/>
            <a:ln w="9525" cap="flat" cmpd="sng">
              <a:solidFill>
                <a:schemeClr val="accent3"/>
              </a:solidFill>
              <a:prstDash val="solid"/>
              <a:round/>
              <a:headEnd type="none" w="sm" len="sm"/>
              <a:tailEnd type="none" w="sm" len="sm"/>
            </a:ln>
          </p:spPr>
        </p:cxnSp>
        <p:sp>
          <p:nvSpPr>
            <p:cNvPr id="24" name="Google Shape;619;g32026d24d12_1_694">
              <a:extLst>
                <a:ext uri="{FF2B5EF4-FFF2-40B4-BE49-F238E27FC236}">
                  <a16:creationId xmlns:a16="http://schemas.microsoft.com/office/drawing/2014/main" id="{86B5A090-8F05-647F-3DD9-A0DEFA9BC284}"/>
                </a:ext>
              </a:extLst>
            </p:cNvPr>
            <p:cNvSpPr/>
            <p:nvPr/>
          </p:nvSpPr>
          <p:spPr>
            <a:xfrm flipH="1">
              <a:off x="1083025" y="2306625"/>
              <a:ext cx="1834800" cy="143400"/>
            </a:xfrm>
            <a:prstGeom prst="parallelogram">
              <a:avLst>
                <a:gd name="adj" fmla="val 96952"/>
              </a:avLst>
            </a:pr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rtl="0">
                <a:lnSpc>
                  <a:spcPct val="100000"/>
                </a:lnSpc>
                <a:spcBef>
                  <a:spcPts val="0"/>
                </a:spcBef>
                <a:spcAft>
                  <a:spcPts val="0"/>
                </a:spcAft>
                <a:buClr>
                  <a:srgbClr val="000000"/>
                </a:buClr>
                <a:buSzPts val="1900"/>
                <a:buFont typeface="Arial"/>
                <a:buNone/>
              </a:pPr>
              <a:r>
                <a:rPr lang="en-US" sz="1900" b="0" i="0" u="none" strike="noStrike" cap="none">
                  <a:solidFill>
                    <a:srgbClr val="000000"/>
                  </a:solidFill>
                  <a:latin typeface="Arial"/>
                  <a:ea typeface="Arial"/>
                  <a:cs typeface="Arial"/>
                  <a:sym typeface="Arial"/>
                </a:rPr>
                <a:t>  </a:t>
              </a:r>
              <a:endParaRPr sz="1900" b="0" i="0" u="none" strike="noStrike" cap="none">
                <a:solidFill>
                  <a:srgbClr val="000000"/>
                </a:solidFill>
                <a:latin typeface="Arial"/>
                <a:ea typeface="Arial"/>
                <a:cs typeface="Arial"/>
                <a:sym typeface="Arial"/>
              </a:endParaRPr>
            </a:p>
          </p:txBody>
        </p:sp>
        <p:sp>
          <p:nvSpPr>
            <p:cNvPr id="25" name="Google Shape;620;g32026d24d12_1_694">
              <a:extLst>
                <a:ext uri="{FF2B5EF4-FFF2-40B4-BE49-F238E27FC236}">
                  <a16:creationId xmlns:a16="http://schemas.microsoft.com/office/drawing/2014/main" id="{D112B44F-B4EC-E461-81F3-9D113C5C3743}"/>
                </a:ext>
              </a:extLst>
            </p:cNvPr>
            <p:cNvSpPr/>
            <p:nvPr/>
          </p:nvSpPr>
          <p:spPr>
            <a:xfrm>
              <a:off x="1083125" y="2460449"/>
              <a:ext cx="1834800" cy="143400"/>
            </a:xfrm>
            <a:prstGeom prst="parallelogram">
              <a:avLst>
                <a:gd name="adj" fmla="val 96952"/>
              </a:avLst>
            </a:pr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4" name="Google Shape;621;g32026d24d12_1_694">
            <a:extLst>
              <a:ext uri="{FF2B5EF4-FFF2-40B4-BE49-F238E27FC236}">
                <a16:creationId xmlns:a16="http://schemas.microsoft.com/office/drawing/2014/main" id="{626E6B95-C8C8-305A-DF34-0D71D0B1B9FC}"/>
              </a:ext>
            </a:extLst>
          </p:cNvPr>
          <p:cNvGrpSpPr/>
          <p:nvPr/>
        </p:nvGrpSpPr>
        <p:grpSpPr>
          <a:xfrm>
            <a:off x="7500601" y="1219215"/>
            <a:ext cx="3255846" cy="4999210"/>
            <a:chOff x="1083025" y="1574025"/>
            <a:chExt cx="1834900" cy="2315200"/>
          </a:xfrm>
        </p:grpSpPr>
        <p:sp>
          <p:nvSpPr>
            <p:cNvPr id="15" name="Google Shape;622;g32026d24d12_1_694">
              <a:extLst>
                <a:ext uri="{FF2B5EF4-FFF2-40B4-BE49-F238E27FC236}">
                  <a16:creationId xmlns:a16="http://schemas.microsoft.com/office/drawing/2014/main" id="{4DFE878B-EC86-236D-0222-5DE3A8900A3E}"/>
                </a:ext>
              </a:extLst>
            </p:cNvPr>
            <p:cNvSpPr txBox="1"/>
            <p:nvPr/>
          </p:nvSpPr>
          <p:spPr>
            <a:xfrm>
              <a:off x="1604274" y="1574025"/>
              <a:ext cx="624300" cy="241200"/>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r" rtl="0">
                <a:lnSpc>
                  <a:spcPct val="115000"/>
                </a:lnSpc>
                <a:spcBef>
                  <a:spcPts val="0"/>
                </a:spcBef>
                <a:spcAft>
                  <a:spcPts val="2100"/>
                </a:spcAft>
                <a:buClr>
                  <a:srgbClr val="000000"/>
                </a:buClr>
                <a:buSzPts val="1400"/>
                <a:buFont typeface="Arial"/>
                <a:buNone/>
              </a:pPr>
              <a:r>
                <a:rPr lang="en-US" sz="1400" b="1" i="0" u="none" strike="noStrike" cap="none">
                  <a:solidFill>
                    <a:srgbClr val="EDC100"/>
                  </a:solidFill>
                  <a:latin typeface="Roboto"/>
                  <a:ea typeface="Roboto"/>
                  <a:cs typeface="Roboto"/>
                  <a:sym typeface="Roboto"/>
                </a:rPr>
                <a:t>Feeder</a:t>
              </a:r>
              <a:endParaRPr sz="1400" b="1" i="0" u="none" strike="noStrike" cap="none">
                <a:solidFill>
                  <a:srgbClr val="EDC100"/>
                </a:solidFill>
                <a:latin typeface="Roboto"/>
                <a:ea typeface="Roboto"/>
                <a:cs typeface="Roboto"/>
                <a:sym typeface="Roboto"/>
              </a:endParaRPr>
            </a:p>
          </p:txBody>
        </p:sp>
        <p:sp>
          <p:nvSpPr>
            <p:cNvPr id="16" name="Google Shape;623;g32026d24d12_1_694">
              <a:extLst>
                <a:ext uri="{FF2B5EF4-FFF2-40B4-BE49-F238E27FC236}">
                  <a16:creationId xmlns:a16="http://schemas.microsoft.com/office/drawing/2014/main" id="{FF4D3CBB-A14C-D946-1F97-1DB21F90C9FC}"/>
                </a:ext>
              </a:extLst>
            </p:cNvPr>
            <p:cNvSpPr txBox="1"/>
            <p:nvPr/>
          </p:nvSpPr>
          <p:spPr>
            <a:xfrm>
              <a:off x="1083122" y="2695024"/>
              <a:ext cx="1834800" cy="446400"/>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rtl="0">
                <a:lnSpc>
                  <a:spcPct val="115000"/>
                </a:lnSpc>
                <a:spcBef>
                  <a:spcPts val="0"/>
                </a:spcBef>
                <a:spcAft>
                  <a:spcPts val="0"/>
                </a:spcAft>
                <a:buClr>
                  <a:srgbClr val="000000"/>
                </a:buClr>
                <a:buSzPts val="1600"/>
                <a:buFont typeface="Arial"/>
                <a:buNone/>
              </a:pPr>
              <a:r>
                <a:rPr lang="en-US" sz="1600" b="1" i="0" u="none" strike="noStrike" cap="none" dirty="0">
                  <a:solidFill>
                    <a:srgbClr val="EDC100"/>
                  </a:solidFill>
                  <a:latin typeface="Roboto"/>
                  <a:ea typeface="Roboto"/>
                  <a:cs typeface="Roboto"/>
                  <a:sym typeface="Roboto"/>
                </a:rPr>
                <a:t>Location and individual behavior are </a:t>
              </a:r>
              <a:r>
                <a:rPr lang="en-US" sz="1600" b="1" i="0" u="sng" strike="noStrike" cap="none" dirty="0">
                  <a:solidFill>
                    <a:srgbClr val="EDC100"/>
                  </a:solidFill>
                  <a:latin typeface="Roboto"/>
                  <a:ea typeface="Roboto"/>
                  <a:cs typeface="Roboto"/>
                  <a:sym typeface="Roboto"/>
                </a:rPr>
                <a:t>more</a:t>
              </a:r>
              <a:r>
                <a:rPr lang="en-US" sz="1600" b="1" i="0" u="none" strike="noStrike" cap="none" dirty="0">
                  <a:solidFill>
                    <a:srgbClr val="EDC100"/>
                  </a:solidFill>
                  <a:latin typeface="Roboto"/>
                  <a:ea typeface="Roboto"/>
                  <a:cs typeface="Roboto"/>
                  <a:sym typeface="Roboto"/>
                </a:rPr>
                <a:t> important</a:t>
              </a:r>
              <a:endParaRPr sz="1600" b="1" i="0" u="none" strike="noStrike" cap="none" dirty="0">
                <a:solidFill>
                  <a:srgbClr val="EDC100"/>
                </a:solidFill>
                <a:latin typeface="Roboto"/>
                <a:ea typeface="Roboto"/>
                <a:cs typeface="Roboto"/>
                <a:sym typeface="Roboto"/>
              </a:endParaRPr>
            </a:p>
          </p:txBody>
        </p:sp>
        <p:sp>
          <p:nvSpPr>
            <p:cNvPr id="17" name="Google Shape;624;g32026d24d12_1_694">
              <a:extLst>
                <a:ext uri="{FF2B5EF4-FFF2-40B4-BE49-F238E27FC236}">
                  <a16:creationId xmlns:a16="http://schemas.microsoft.com/office/drawing/2014/main" id="{E69E5B95-1C3A-67A3-F00D-0573CC8F0070}"/>
                </a:ext>
              </a:extLst>
            </p:cNvPr>
            <p:cNvSpPr txBox="1"/>
            <p:nvPr/>
          </p:nvSpPr>
          <p:spPr>
            <a:xfrm>
              <a:off x="1215700" y="3151825"/>
              <a:ext cx="1545600" cy="737400"/>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88900" algn="l" rtl="0">
                <a:lnSpc>
                  <a:spcPct val="115000"/>
                </a:lnSpc>
                <a:spcBef>
                  <a:spcPts val="0"/>
                </a:spcBef>
                <a:spcAft>
                  <a:spcPts val="0"/>
                </a:spcAft>
                <a:buClr>
                  <a:srgbClr val="3B3B3B"/>
                </a:buClr>
                <a:buSzPts val="1400"/>
                <a:buFont typeface="Roboto"/>
                <a:buChar char="●"/>
              </a:pPr>
              <a:r>
                <a:rPr lang="en-US" sz="1400" b="0" i="0" u="none" strike="noStrike" cap="none">
                  <a:solidFill>
                    <a:srgbClr val="3B3B3B"/>
                  </a:solidFill>
                  <a:latin typeface="Roboto"/>
                  <a:ea typeface="Roboto"/>
                  <a:cs typeface="Roboto"/>
                  <a:sym typeface="Roboto"/>
                </a:rPr>
                <a:t>Distribution Planning</a:t>
              </a:r>
              <a:endParaRPr sz="1400" b="0" i="0" u="none" strike="noStrike" cap="none">
                <a:solidFill>
                  <a:srgbClr val="3B3B3B"/>
                </a:solidFill>
                <a:latin typeface="Roboto"/>
                <a:ea typeface="Roboto"/>
                <a:cs typeface="Roboto"/>
                <a:sym typeface="Roboto"/>
              </a:endParaRPr>
            </a:p>
            <a:p>
              <a:pPr marL="0" marR="0" lvl="0" indent="-88900" algn="l" rtl="0">
                <a:lnSpc>
                  <a:spcPct val="115000"/>
                </a:lnSpc>
                <a:spcBef>
                  <a:spcPts val="1000"/>
                </a:spcBef>
                <a:spcAft>
                  <a:spcPts val="1000"/>
                </a:spcAft>
                <a:buClr>
                  <a:srgbClr val="3B3B3B"/>
                </a:buClr>
                <a:buSzPts val="1400"/>
                <a:buFont typeface="Roboto"/>
                <a:buChar char="●"/>
              </a:pPr>
              <a:r>
                <a:rPr lang="en-US" sz="1400" b="0" i="0" u="none" strike="noStrike" cap="none">
                  <a:solidFill>
                    <a:srgbClr val="3B3B3B"/>
                  </a:solidFill>
                  <a:latin typeface="Roboto"/>
                  <a:ea typeface="Roboto"/>
                  <a:cs typeface="Roboto"/>
                  <a:sym typeface="Roboto"/>
                </a:rPr>
                <a:t>EVSE Infrastructure Planning</a:t>
              </a:r>
              <a:endParaRPr sz="1400" b="0" i="0" u="none" strike="noStrike" cap="none">
                <a:solidFill>
                  <a:srgbClr val="3B3B3B"/>
                </a:solidFill>
                <a:latin typeface="Roboto"/>
                <a:ea typeface="Roboto"/>
                <a:cs typeface="Roboto"/>
                <a:sym typeface="Roboto"/>
              </a:endParaRPr>
            </a:p>
          </p:txBody>
        </p:sp>
        <p:cxnSp>
          <p:nvCxnSpPr>
            <p:cNvPr id="18" name="Google Shape;625;g32026d24d12_1_694">
              <a:extLst>
                <a:ext uri="{FF2B5EF4-FFF2-40B4-BE49-F238E27FC236}">
                  <a16:creationId xmlns:a16="http://schemas.microsoft.com/office/drawing/2014/main" id="{B75A3C9A-A837-4294-6840-44F2DB469DC0}"/>
                </a:ext>
              </a:extLst>
            </p:cNvPr>
            <p:cNvCxnSpPr/>
            <p:nvPr/>
          </p:nvCxnSpPr>
          <p:spPr>
            <a:xfrm>
              <a:off x="2180202" y="1695421"/>
              <a:ext cx="718500" cy="741900"/>
            </a:xfrm>
            <a:prstGeom prst="straightConnector1">
              <a:avLst/>
            </a:prstGeom>
            <a:noFill/>
            <a:ln w="9525" cap="flat" cmpd="sng">
              <a:solidFill>
                <a:srgbClr val="EDC100"/>
              </a:solidFill>
              <a:prstDash val="solid"/>
              <a:round/>
              <a:headEnd type="none" w="sm" len="sm"/>
              <a:tailEnd type="none" w="sm" len="sm"/>
            </a:ln>
          </p:spPr>
        </p:cxnSp>
        <p:sp>
          <p:nvSpPr>
            <p:cNvPr id="19" name="Google Shape;626;g32026d24d12_1_694">
              <a:extLst>
                <a:ext uri="{FF2B5EF4-FFF2-40B4-BE49-F238E27FC236}">
                  <a16:creationId xmlns:a16="http://schemas.microsoft.com/office/drawing/2014/main" id="{77D79A77-4456-C357-C502-DFE2127B12F4}"/>
                </a:ext>
              </a:extLst>
            </p:cNvPr>
            <p:cNvSpPr/>
            <p:nvPr/>
          </p:nvSpPr>
          <p:spPr>
            <a:xfrm flipH="1">
              <a:off x="1083025" y="2306625"/>
              <a:ext cx="1834800" cy="143400"/>
            </a:xfrm>
            <a:prstGeom prst="parallelogram">
              <a:avLst>
                <a:gd name="adj" fmla="val 96952"/>
              </a:avLst>
            </a:prstGeom>
            <a:solidFill>
              <a:srgbClr val="FFCF00"/>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rtl="0">
                <a:lnSpc>
                  <a:spcPct val="100000"/>
                </a:lnSpc>
                <a:spcBef>
                  <a:spcPts val="0"/>
                </a:spcBef>
                <a:spcAft>
                  <a:spcPts val="0"/>
                </a:spcAft>
                <a:buClr>
                  <a:srgbClr val="000000"/>
                </a:buClr>
                <a:buSzPts val="1900"/>
                <a:buFont typeface="Arial"/>
                <a:buNone/>
              </a:pPr>
              <a:r>
                <a:rPr lang="en-US" sz="1900" b="0" i="0" u="none" strike="noStrike" cap="none">
                  <a:solidFill>
                    <a:srgbClr val="000000"/>
                  </a:solidFill>
                  <a:latin typeface="Arial"/>
                  <a:ea typeface="Arial"/>
                  <a:cs typeface="Arial"/>
                  <a:sym typeface="Arial"/>
                </a:rPr>
                <a:t>  </a:t>
              </a:r>
              <a:endParaRPr sz="1900" b="0" i="0" u="none" strike="noStrike" cap="none">
                <a:solidFill>
                  <a:srgbClr val="000000"/>
                </a:solidFill>
                <a:latin typeface="Arial"/>
                <a:ea typeface="Arial"/>
                <a:cs typeface="Arial"/>
                <a:sym typeface="Arial"/>
              </a:endParaRPr>
            </a:p>
          </p:txBody>
        </p:sp>
        <p:sp>
          <p:nvSpPr>
            <p:cNvPr id="20" name="Google Shape;627;g32026d24d12_1_694">
              <a:extLst>
                <a:ext uri="{FF2B5EF4-FFF2-40B4-BE49-F238E27FC236}">
                  <a16:creationId xmlns:a16="http://schemas.microsoft.com/office/drawing/2014/main" id="{A1937CCB-17CD-BBF0-45D1-6028D2ADCF25}"/>
                </a:ext>
              </a:extLst>
            </p:cNvPr>
            <p:cNvSpPr/>
            <p:nvPr/>
          </p:nvSpPr>
          <p:spPr>
            <a:xfrm>
              <a:off x="1083125" y="2460449"/>
              <a:ext cx="1834800" cy="143400"/>
            </a:xfrm>
            <a:prstGeom prst="parallelogram">
              <a:avLst>
                <a:gd name="adj" fmla="val 96952"/>
              </a:avLst>
            </a:prstGeom>
            <a:solidFill>
              <a:srgbClr val="EDC100"/>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Tree>
    <p:extLst>
      <p:ext uri="{BB962C8B-B14F-4D97-AF65-F5344CB8AC3E}">
        <p14:creationId xmlns:p14="http://schemas.microsoft.com/office/powerpoint/2010/main" val="200675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376EF-E08D-4EA1-8DB4-E51B41337261}"/>
              </a:ext>
            </a:extLst>
          </p:cNvPr>
          <p:cNvSpPr>
            <a:spLocks noGrp="1"/>
          </p:cNvSpPr>
          <p:nvPr>
            <p:ph type="title"/>
          </p:nvPr>
        </p:nvSpPr>
        <p:spPr/>
        <p:txBody>
          <a:bodyPr/>
          <a:lstStyle/>
          <a:p>
            <a:r>
              <a:rPr lang="en-US" dirty="0"/>
              <a:t>Forecasting Approach</a:t>
            </a:r>
          </a:p>
        </p:txBody>
      </p:sp>
      <p:sp>
        <p:nvSpPr>
          <p:cNvPr id="4" name="Slide Number Placeholder 3">
            <a:extLst>
              <a:ext uri="{FF2B5EF4-FFF2-40B4-BE49-F238E27FC236}">
                <a16:creationId xmlns:a16="http://schemas.microsoft.com/office/drawing/2014/main" id="{CE85E984-3AF2-4D6E-54F2-087976157287}"/>
              </a:ext>
            </a:extLst>
          </p:cNvPr>
          <p:cNvSpPr>
            <a:spLocks noGrp="1"/>
          </p:cNvSpPr>
          <p:nvPr>
            <p:ph type="sldNum" sz="quarter" idx="11"/>
          </p:nvPr>
        </p:nvSpPr>
        <p:spPr/>
        <p:txBody>
          <a:bodyPr/>
          <a:lstStyle/>
          <a:p>
            <a:fld id="{A2C27F82-79FD-B244-BCFD-9B1449B95085}" type="slidenum">
              <a:rPr lang="en-US" smtClean="0"/>
              <a:pPr/>
              <a:t>6</a:t>
            </a:fld>
            <a:endParaRPr lang="en-US" dirty="0"/>
          </a:p>
        </p:txBody>
      </p:sp>
      <p:sp>
        <p:nvSpPr>
          <p:cNvPr id="5" name="Google Shape;734;g324a336356e_2_0">
            <a:extLst>
              <a:ext uri="{FF2B5EF4-FFF2-40B4-BE49-F238E27FC236}">
                <a16:creationId xmlns:a16="http://schemas.microsoft.com/office/drawing/2014/main" id="{F35E9319-1BC4-C0D5-D9FA-A117C14B6A95}"/>
              </a:ext>
            </a:extLst>
          </p:cNvPr>
          <p:cNvSpPr/>
          <p:nvPr/>
        </p:nvSpPr>
        <p:spPr>
          <a:xfrm>
            <a:off x="4634460" y="2090920"/>
            <a:ext cx="2923500" cy="3375900"/>
          </a:xfrm>
          <a:prstGeom prst="rect">
            <a:avLst/>
          </a:prstGeom>
          <a:solidFill>
            <a:srgbClr val="FFCF00"/>
          </a:solid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IBM Plex Serif"/>
              <a:ea typeface="IBM Plex Serif"/>
              <a:cs typeface="IBM Plex Serif"/>
              <a:sym typeface="IBM Plex Serif"/>
            </a:endParaRPr>
          </a:p>
        </p:txBody>
      </p:sp>
      <p:grpSp>
        <p:nvGrpSpPr>
          <p:cNvPr id="6" name="Google Shape;735;g324a336356e_2_0">
            <a:extLst>
              <a:ext uri="{FF2B5EF4-FFF2-40B4-BE49-F238E27FC236}">
                <a16:creationId xmlns:a16="http://schemas.microsoft.com/office/drawing/2014/main" id="{F9CFDD53-608D-32D0-F2FC-3C7E14EC91B6}"/>
              </a:ext>
            </a:extLst>
          </p:cNvPr>
          <p:cNvGrpSpPr/>
          <p:nvPr/>
        </p:nvGrpSpPr>
        <p:grpSpPr>
          <a:xfrm rot="10800000">
            <a:off x="1711103" y="1309346"/>
            <a:ext cx="2923360" cy="4157480"/>
            <a:chOff x="1830046" y="695225"/>
            <a:chExt cx="1827900" cy="2399700"/>
          </a:xfrm>
        </p:grpSpPr>
        <p:sp>
          <p:nvSpPr>
            <p:cNvPr id="13" name="Google Shape;736;g324a336356e_2_0">
              <a:extLst>
                <a:ext uri="{FF2B5EF4-FFF2-40B4-BE49-F238E27FC236}">
                  <a16:creationId xmlns:a16="http://schemas.microsoft.com/office/drawing/2014/main" id="{DD1064ED-145D-2900-0E18-D6BD7CD0E155}"/>
                </a:ext>
              </a:extLst>
            </p:cNvPr>
            <p:cNvSpPr/>
            <p:nvPr/>
          </p:nvSpPr>
          <p:spPr>
            <a:xfrm rot="-5400000">
              <a:off x="1544146" y="981125"/>
              <a:ext cx="2399700" cy="1827900"/>
            </a:xfrm>
            <a:prstGeom prst="rightArrowCallout">
              <a:avLst>
                <a:gd name="adj1" fmla="val 9283"/>
                <a:gd name="adj2" fmla="val 13570"/>
                <a:gd name="adj3" fmla="val 16082"/>
                <a:gd name="adj4" fmla="val 81236"/>
              </a:avLst>
            </a:pr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 name="Google Shape;737;g324a336356e_2_0">
              <a:extLst>
                <a:ext uri="{FF2B5EF4-FFF2-40B4-BE49-F238E27FC236}">
                  <a16:creationId xmlns:a16="http://schemas.microsoft.com/office/drawing/2014/main" id="{84E8F0C3-B440-60DA-D889-9D3F2AA498ED}"/>
                </a:ext>
              </a:extLst>
            </p:cNvPr>
            <p:cNvSpPr/>
            <p:nvPr/>
          </p:nvSpPr>
          <p:spPr>
            <a:xfrm flipH="1">
              <a:off x="1919288" y="1235723"/>
              <a:ext cx="1649400" cy="1769700"/>
            </a:xfrm>
            <a:prstGeom prst="snip1Rect">
              <a:avLst>
                <a:gd name="adj" fmla="val 0"/>
              </a:avLst>
            </a:prstGeom>
            <a:solidFill>
              <a:schemeClr val="accent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 name="Google Shape;738;g324a336356e_2_0">
              <a:extLst>
                <a:ext uri="{FF2B5EF4-FFF2-40B4-BE49-F238E27FC236}">
                  <a16:creationId xmlns:a16="http://schemas.microsoft.com/office/drawing/2014/main" id="{5B2D6D40-8F61-D4A9-E884-25F7A92DAA2F}"/>
                </a:ext>
              </a:extLst>
            </p:cNvPr>
            <p:cNvSpPr txBox="1"/>
            <p:nvPr/>
          </p:nvSpPr>
          <p:spPr>
            <a:xfrm rot="10800000">
              <a:off x="1919295" y="1382571"/>
              <a:ext cx="1649400" cy="1476000"/>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rtl="0">
                <a:lnSpc>
                  <a:spcPct val="115000"/>
                </a:lnSpc>
                <a:spcBef>
                  <a:spcPts val="0"/>
                </a:spcBef>
                <a:spcAft>
                  <a:spcPts val="0"/>
                </a:spcAft>
                <a:buClr>
                  <a:srgbClr val="000000"/>
                </a:buClr>
                <a:buSzPts val="1500"/>
                <a:buFont typeface="Arial"/>
                <a:buNone/>
              </a:pPr>
              <a:r>
                <a:rPr lang="en-US" sz="1500" b="1" i="0" u="none" strike="noStrike" cap="none">
                  <a:solidFill>
                    <a:srgbClr val="FFFFFF"/>
                  </a:solidFill>
                  <a:latin typeface="Roboto"/>
                  <a:ea typeface="Roboto"/>
                  <a:cs typeface="Roboto"/>
                  <a:sym typeface="Roboto"/>
                </a:rPr>
                <a:t>Top-Down</a:t>
              </a:r>
              <a:endParaRPr sz="1500" b="1" i="0" u="none" strike="noStrike" cap="none">
                <a:solidFill>
                  <a:srgbClr val="FFFFFF"/>
                </a:solidFill>
                <a:latin typeface="Roboto"/>
                <a:ea typeface="Roboto"/>
                <a:cs typeface="Roboto"/>
                <a:sym typeface="Roboto"/>
              </a:endParaRPr>
            </a:p>
            <a:p>
              <a:pPr marL="0" marR="0" lvl="0" indent="0" algn="ctr" rtl="0">
                <a:lnSpc>
                  <a:spcPct val="115000"/>
                </a:lnSpc>
                <a:spcBef>
                  <a:spcPts val="0"/>
                </a:spcBef>
                <a:spcAft>
                  <a:spcPts val="0"/>
                </a:spcAft>
                <a:buClr>
                  <a:srgbClr val="000000"/>
                </a:buClr>
                <a:buSzPts val="1100"/>
                <a:buFont typeface="Arial"/>
                <a:buNone/>
              </a:pPr>
              <a:endParaRPr sz="1100" b="0" i="0" u="none" strike="noStrike" cap="none">
                <a:solidFill>
                  <a:srgbClr val="FFFFFF"/>
                </a:solidFill>
                <a:latin typeface="Roboto"/>
                <a:ea typeface="Roboto"/>
                <a:cs typeface="Roboto"/>
                <a:sym typeface="Roboto"/>
              </a:endParaRPr>
            </a:p>
            <a:p>
              <a:pPr marL="0" marR="0" lvl="0" indent="0" algn="ctr" rtl="0">
                <a:lnSpc>
                  <a:spcPct val="115000"/>
                </a:lnSpc>
                <a:spcBef>
                  <a:spcPts val="0"/>
                </a:spcBef>
                <a:spcAft>
                  <a:spcPts val="2100"/>
                </a:spcAft>
                <a:buClr>
                  <a:srgbClr val="000000"/>
                </a:buClr>
                <a:buSzPts val="1400"/>
                <a:buFont typeface="Arial"/>
                <a:buNone/>
              </a:pPr>
              <a:r>
                <a:rPr lang="en-US" sz="1400" b="0" i="0" u="none" strike="noStrike" cap="none">
                  <a:solidFill>
                    <a:srgbClr val="FFFFFF"/>
                  </a:solidFill>
                  <a:latin typeface="Open Sans"/>
                  <a:ea typeface="Open Sans"/>
                  <a:cs typeface="Open Sans"/>
                  <a:sym typeface="Open Sans"/>
                </a:rPr>
                <a:t>Start with regional EV/EVSE inventory and scale down to estimate inventory at the local level</a:t>
              </a:r>
              <a:endParaRPr sz="1400" b="0" i="0" u="none" strike="noStrike" cap="none">
                <a:solidFill>
                  <a:srgbClr val="FFFFFF"/>
                </a:solidFill>
                <a:latin typeface="Open Sans"/>
                <a:ea typeface="Open Sans"/>
                <a:cs typeface="Open Sans"/>
                <a:sym typeface="Open Sans"/>
              </a:endParaRPr>
            </a:p>
          </p:txBody>
        </p:sp>
      </p:grpSp>
      <p:grpSp>
        <p:nvGrpSpPr>
          <p:cNvPr id="7" name="Google Shape;739;g324a336356e_2_0">
            <a:extLst>
              <a:ext uri="{FF2B5EF4-FFF2-40B4-BE49-F238E27FC236}">
                <a16:creationId xmlns:a16="http://schemas.microsoft.com/office/drawing/2014/main" id="{43EBD78C-77DB-279D-0015-E280A59717DE}"/>
              </a:ext>
            </a:extLst>
          </p:cNvPr>
          <p:cNvGrpSpPr/>
          <p:nvPr/>
        </p:nvGrpSpPr>
        <p:grpSpPr>
          <a:xfrm>
            <a:off x="7557537" y="2090920"/>
            <a:ext cx="2923360" cy="4157480"/>
            <a:chOff x="5485996" y="1146343"/>
            <a:chExt cx="1827900" cy="2399700"/>
          </a:xfrm>
        </p:grpSpPr>
        <p:sp>
          <p:nvSpPr>
            <p:cNvPr id="10" name="Google Shape;740;g324a336356e_2_0">
              <a:extLst>
                <a:ext uri="{FF2B5EF4-FFF2-40B4-BE49-F238E27FC236}">
                  <a16:creationId xmlns:a16="http://schemas.microsoft.com/office/drawing/2014/main" id="{83AFA789-1159-D3EC-1F8F-84D589AE4EAB}"/>
                </a:ext>
              </a:extLst>
            </p:cNvPr>
            <p:cNvSpPr/>
            <p:nvPr/>
          </p:nvSpPr>
          <p:spPr>
            <a:xfrm rot="-5400000">
              <a:off x="5200096" y="1432243"/>
              <a:ext cx="2399700" cy="1827900"/>
            </a:xfrm>
            <a:prstGeom prst="rightArrowCallout">
              <a:avLst>
                <a:gd name="adj1" fmla="val 9283"/>
                <a:gd name="adj2" fmla="val 13570"/>
                <a:gd name="adj3" fmla="val 16082"/>
                <a:gd name="adj4" fmla="val 81236"/>
              </a:avLst>
            </a:pr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 name="Google Shape;741;g324a336356e_2_0">
              <a:extLst>
                <a:ext uri="{FF2B5EF4-FFF2-40B4-BE49-F238E27FC236}">
                  <a16:creationId xmlns:a16="http://schemas.microsoft.com/office/drawing/2014/main" id="{A9B15D7B-11B8-203A-596F-253E37090172}"/>
                </a:ext>
              </a:extLst>
            </p:cNvPr>
            <p:cNvSpPr/>
            <p:nvPr/>
          </p:nvSpPr>
          <p:spPr>
            <a:xfrm flipH="1">
              <a:off x="5574563" y="1686400"/>
              <a:ext cx="1649400" cy="1769700"/>
            </a:xfrm>
            <a:prstGeom prst="snip1Rect">
              <a:avLst>
                <a:gd name="adj" fmla="val 0"/>
              </a:avLst>
            </a:pr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 name="Google Shape;742;g324a336356e_2_0">
              <a:extLst>
                <a:ext uri="{FF2B5EF4-FFF2-40B4-BE49-F238E27FC236}">
                  <a16:creationId xmlns:a16="http://schemas.microsoft.com/office/drawing/2014/main" id="{8BC67C8F-ED64-13FC-82CE-FC1EF8C3A3B3}"/>
                </a:ext>
              </a:extLst>
            </p:cNvPr>
            <p:cNvSpPr txBox="1"/>
            <p:nvPr/>
          </p:nvSpPr>
          <p:spPr>
            <a:xfrm>
              <a:off x="5784495" y="1833248"/>
              <a:ext cx="1230900" cy="1476000"/>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rtl="0">
                <a:lnSpc>
                  <a:spcPct val="115000"/>
                </a:lnSpc>
                <a:spcBef>
                  <a:spcPts val="0"/>
                </a:spcBef>
                <a:spcAft>
                  <a:spcPts val="0"/>
                </a:spcAft>
                <a:buClr>
                  <a:srgbClr val="000000"/>
                </a:buClr>
                <a:buSzPts val="1500"/>
                <a:buFont typeface="Arial"/>
                <a:buNone/>
              </a:pPr>
              <a:r>
                <a:rPr lang="en-US" sz="1500" b="1" i="0" u="none" strike="noStrike" cap="none">
                  <a:solidFill>
                    <a:srgbClr val="FFFFFF"/>
                  </a:solidFill>
                  <a:latin typeface="Roboto"/>
                  <a:ea typeface="Roboto"/>
                  <a:cs typeface="Roboto"/>
                  <a:sym typeface="Roboto"/>
                </a:rPr>
                <a:t>Bottom-Up</a:t>
              </a:r>
              <a:endParaRPr sz="1500" b="1" i="0" u="none" strike="noStrike" cap="none">
                <a:solidFill>
                  <a:srgbClr val="FFFFFF"/>
                </a:solidFill>
                <a:latin typeface="Roboto"/>
                <a:ea typeface="Roboto"/>
                <a:cs typeface="Roboto"/>
                <a:sym typeface="Roboto"/>
              </a:endParaRPr>
            </a:p>
            <a:p>
              <a:pPr marL="0" marR="0" lvl="0" indent="0" algn="ctr" rtl="0">
                <a:lnSpc>
                  <a:spcPct val="115000"/>
                </a:lnSpc>
                <a:spcBef>
                  <a:spcPts val="0"/>
                </a:spcBef>
                <a:spcAft>
                  <a:spcPts val="0"/>
                </a:spcAft>
                <a:buClr>
                  <a:srgbClr val="000000"/>
                </a:buClr>
                <a:buSzPts val="1100"/>
                <a:buFont typeface="Arial"/>
                <a:buNone/>
              </a:pPr>
              <a:endParaRPr sz="1100" b="0" i="0" u="none" strike="noStrike" cap="none">
                <a:solidFill>
                  <a:srgbClr val="FFFFFF"/>
                </a:solidFill>
                <a:latin typeface="Roboto"/>
                <a:ea typeface="Roboto"/>
                <a:cs typeface="Roboto"/>
                <a:sym typeface="Roboto"/>
              </a:endParaRPr>
            </a:p>
            <a:p>
              <a:pPr marL="0" marR="0" lvl="0" indent="0" algn="ctr" rtl="0">
                <a:lnSpc>
                  <a:spcPct val="115000"/>
                </a:lnSpc>
                <a:spcBef>
                  <a:spcPts val="0"/>
                </a:spcBef>
                <a:spcAft>
                  <a:spcPts val="2100"/>
                </a:spcAft>
                <a:buClr>
                  <a:srgbClr val="000000"/>
                </a:buClr>
                <a:buSzPts val="1400"/>
                <a:buFont typeface="Arial"/>
                <a:buNone/>
              </a:pPr>
              <a:r>
                <a:rPr lang="en-US" sz="1400" b="0" i="0" u="none" strike="noStrike" cap="none">
                  <a:solidFill>
                    <a:srgbClr val="FFFFFF"/>
                  </a:solidFill>
                  <a:latin typeface="Open Sans"/>
                  <a:ea typeface="Open Sans"/>
                  <a:cs typeface="Open Sans"/>
                  <a:sym typeface="Open Sans"/>
                </a:rPr>
                <a:t>Use only data in the forecast areas to forecast inventory</a:t>
              </a:r>
              <a:endParaRPr sz="1400" b="0" i="0" u="none" strike="noStrike" cap="none">
                <a:solidFill>
                  <a:srgbClr val="FFFFFF"/>
                </a:solidFill>
                <a:latin typeface="Open Sans"/>
                <a:ea typeface="Open Sans"/>
                <a:cs typeface="Open Sans"/>
                <a:sym typeface="Open Sans"/>
              </a:endParaRPr>
            </a:p>
          </p:txBody>
        </p:sp>
      </p:grpSp>
      <p:sp>
        <p:nvSpPr>
          <p:cNvPr id="8" name="Google Shape;743;g324a336356e_2_0">
            <a:extLst>
              <a:ext uri="{FF2B5EF4-FFF2-40B4-BE49-F238E27FC236}">
                <a16:creationId xmlns:a16="http://schemas.microsoft.com/office/drawing/2014/main" id="{7FA7F683-0DE5-C70D-1472-FB74F43F24F0}"/>
              </a:ext>
            </a:extLst>
          </p:cNvPr>
          <p:cNvSpPr/>
          <p:nvPr/>
        </p:nvSpPr>
        <p:spPr>
          <a:xfrm rot="10800000" flipH="1">
            <a:off x="4777052" y="2245952"/>
            <a:ext cx="2637900" cy="3066000"/>
          </a:xfrm>
          <a:prstGeom prst="snip1Rect">
            <a:avLst>
              <a:gd name="adj" fmla="val 0"/>
            </a:avLst>
          </a:prstGeom>
          <a:solidFill>
            <a:srgbClr val="EDC100"/>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 name="Google Shape;744;g324a336356e_2_0">
            <a:extLst>
              <a:ext uri="{FF2B5EF4-FFF2-40B4-BE49-F238E27FC236}">
                <a16:creationId xmlns:a16="http://schemas.microsoft.com/office/drawing/2014/main" id="{FB7E97FF-4B13-BDB3-8067-344EC5D01402}"/>
              </a:ext>
            </a:extLst>
          </p:cNvPr>
          <p:cNvSpPr txBox="1"/>
          <p:nvPr/>
        </p:nvSpPr>
        <p:spPr>
          <a:xfrm>
            <a:off x="5111550" y="2500359"/>
            <a:ext cx="1968600" cy="2557200"/>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rtl="0">
              <a:lnSpc>
                <a:spcPct val="115000"/>
              </a:lnSpc>
              <a:spcBef>
                <a:spcPts val="0"/>
              </a:spcBef>
              <a:spcAft>
                <a:spcPts val="0"/>
              </a:spcAft>
              <a:buClr>
                <a:schemeClr val="dk1"/>
              </a:buClr>
              <a:buSzPts val="1100"/>
              <a:buFont typeface="Arial"/>
              <a:buNone/>
            </a:pPr>
            <a:r>
              <a:rPr lang="en-US" sz="1500" b="1" i="0" u="none" strike="noStrike" cap="none">
                <a:solidFill>
                  <a:schemeClr val="lt1"/>
                </a:solidFill>
                <a:latin typeface="Roboto"/>
                <a:ea typeface="Roboto"/>
                <a:cs typeface="Roboto"/>
                <a:sym typeface="Roboto"/>
              </a:rPr>
              <a:t>Mixed</a:t>
            </a:r>
            <a:endParaRPr sz="1500" b="1" i="0" u="none" strike="noStrike" cap="none">
              <a:solidFill>
                <a:schemeClr val="lt1"/>
              </a:solidFill>
              <a:latin typeface="Roboto"/>
              <a:ea typeface="Roboto"/>
              <a:cs typeface="Roboto"/>
              <a:sym typeface="Roboto"/>
            </a:endParaRPr>
          </a:p>
          <a:p>
            <a:pPr marL="0" marR="0" lvl="0" indent="0" algn="ctr" rtl="0">
              <a:lnSpc>
                <a:spcPct val="115000"/>
              </a:lnSpc>
              <a:spcBef>
                <a:spcPts val="0"/>
              </a:spcBef>
              <a:spcAft>
                <a:spcPts val="0"/>
              </a:spcAft>
              <a:buClr>
                <a:schemeClr val="dk1"/>
              </a:buClr>
              <a:buSzPts val="1100"/>
              <a:buFont typeface="Arial"/>
              <a:buNone/>
            </a:pPr>
            <a:endParaRPr sz="1400" b="0" i="0" u="none" strike="noStrike" cap="none">
              <a:solidFill>
                <a:schemeClr val="lt1"/>
              </a:solidFill>
              <a:latin typeface="Roboto"/>
              <a:ea typeface="Roboto"/>
              <a:cs typeface="Roboto"/>
              <a:sym typeface="Roboto"/>
            </a:endParaRPr>
          </a:p>
          <a:p>
            <a:pPr marL="0" marR="0" lvl="0" indent="0" algn="ctr" rtl="0">
              <a:lnSpc>
                <a:spcPct val="115000"/>
              </a:lnSpc>
              <a:spcBef>
                <a:spcPts val="0"/>
              </a:spcBef>
              <a:spcAft>
                <a:spcPts val="2100"/>
              </a:spcAft>
              <a:buClr>
                <a:schemeClr val="dk1"/>
              </a:buClr>
              <a:buSzPts val="1100"/>
              <a:buFont typeface="Arial"/>
              <a:buNone/>
            </a:pPr>
            <a:r>
              <a:rPr lang="en-US" sz="1400" b="0" i="0" u="none" strike="noStrike" cap="none">
                <a:solidFill>
                  <a:schemeClr val="lt1"/>
                </a:solidFill>
                <a:latin typeface="Roboto"/>
                <a:ea typeface="Roboto"/>
                <a:cs typeface="Roboto"/>
                <a:sym typeface="Roboto"/>
              </a:rPr>
              <a:t>Integrates aggregate and granular data to model both macro and micro-level interactions.</a:t>
            </a:r>
            <a:endParaRPr sz="1500" b="1" i="0" u="none" strike="noStrike" cap="none">
              <a:solidFill>
                <a:srgbClr val="FFFFFF"/>
              </a:solidFill>
              <a:latin typeface="Roboto"/>
              <a:ea typeface="Roboto"/>
              <a:cs typeface="Roboto"/>
              <a:sym typeface="Roboto"/>
            </a:endParaRPr>
          </a:p>
        </p:txBody>
      </p:sp>
    </p:spTree>
    <p:extLst>
      <p:ext uri="{BB962C8B-B14F-4D97-AF65-F5344CB8AC3E}">
        <p14:creationId xmlns:p14="http://schemas.microsoft.com/office/powerpoint/2010/main" val="798955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5E81F-12DB-0CCA-35D8-F3441DD9A033}"/>
              </a:ext>
            </a:extLst>
          </p:cNvPr>
          <p:cNvSpPr>
            <a:spLocks noGrp="1"/>
          </p:cNvSpPr>
          <p:nvPr>
            <p:ph type="title"/>
          </p:nvPr>
        </p:nvSpPr>
        <p:spPr/>
        <p:txBody>
          <a:bodyPr/>
          <a:lstStyle/>
          <a:p>
            <a:r>
              <a:rPr lang="en-US" dirty="0"/>
              <a:t>Adoption Models</a:t>
            </a:r>
          </a:p>
        </p:txBody>
      </p:sp>
      <p:sp>
        <p:nvSpPr>
          <p:cNvPr id="4" name="Slide Number Placeholder 3">
            <a:extLst>
              <a:ext uri="{FF2B5EF4-FFF2-40B4-BE49-F238E27FC236}">
                <a16:creationId xmlns:a16="http://schemas.microsoft.com/office/drawing/2014/main" id="{C1958B98-F2C3-4ECB-68D1-3F8F72A13B71}"/>
              </a:ext>
            </a:extLst>
          </p:cNvPr>
          <p:cNvSpPr>
            <a:spLocks noGrp="1"/>
          </p:cNvSpPr>
          <p:nvPr>
            <p:ph type="sldNum" sz="quarter" idx="11"/>
          </p:nvPr>
        </p:nvSpPr>
        <p:spPr/>
        <p:txBody>
          <a:bodyPr/>
          <a:lstStyle/>
          <a:p>
            <a:fld id="{A2C27F82-79FD-B244-BCFD-9B1449B95085}" type="slidenum">
              <a:rPr lang="en-US" smtClean="0"/>
              <a:pPr/>
              <a:t>7</a:t>
            </a:fld>
            <a:endParaRPr lang="en-US" dirty="0"/>
          </a:p>
        </p:txBody>
      </p:sp>
      <p:pic>
        <p:nvPicPr>
          <p:cNvPr id="5" name="image3.png">
            <a:extLst>
              <a:ext uri="{FF2B5EF4-FFF2-40B4-BE49-F238E27FC236}">
                <a16:creationId xmlns:a16="http://schemas.microsoft.com/office/drawing/2014/main" id="{BCDB9AAE-317F-8A47-575F-C76EBE862D5F}"/>
              </a:ext>
            </a:extLst>
          </p:cNvPr>
          <p:cNvPicPr/>
          <p:nvPr/>
        </p:nvPicPr>
        <p:blipFill>
          <a:blip r:embed="rId2"/>
          <a:srcRect l="4647" t="19998" r="7051" b="15384"/>
          <a:stretch>
            <a:fillRect/>
          </a:stretch>
        </p:blipFill>
        <p:spPr>
          <a:xfrm>
            <a:off x="914400" y="1676400"/>
            <a:ext cx="9906000" cy="4114800"/>
          </a:xfrm>
          <a:prstGeom prst="rect">
            <a:avLst/>
          </a:prstGeom>
          <a:ln/>
        </p:spPr>
      </p:pic>
    </p:spTree>
    <p:extLst>
      <p:ext uri="{BB962C8B-B14F-4D97-AF65-F5344CB8AC3E}">
        <p14:creationId xmlns:p14="http://schemas.microsoft.com/office/powerpoint/2010/main" val="3467271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A9123-9A42-1168-0DAB-19A2920CECB3}"/>
              </a:ext>
            </a:extLst>
          </p:cNvPr>
          <p:cNvSpPr>
            <a:spLocks noGrp="1"/>
          </p:cNvSpPr>
          <p:nvPr>
            <p:ph type="title"/>
          </p:nvPr>
        </p:nvSpPr>
        <p:spPr/>
        <p:txBody>
          <a:bodyPr/>
          <a:lstStyle/>
          <a:p>
            <a:r>
              <a:rPr lang="en-US" dirty="0"/>
              <a:t>Data Sources</a:t>
            </a:r>
          </a:p>
        </p:txBody>
      </p:sp>
      <p:sp>
        <p:nvSpPr>
          <p:cNvPr id="3" name="Content Placeholder 2">
            <a:extLst>
              <a:ext uri="{FF2B5EF4-FFF2-40B4-BE49-F238E27FC236}">
                <a16:creationId xmlns:a16="http://schemas.microsoft.com/office/drawing/2014/main" id="{CEE6A59C-BA2B-59DE-9172-2E829D37AFB9}"/>
              </a:ext>
            </a:extLst>
          </p:cNvPr>
          <p:cNvSpPr>
            <a:spLocks noGrp="1"/>
          </p:cNvSpPr>
          <p:nvPr>
            <p:ph sz="quarter" idx="10"/>
          </p:nvPr>
        </p:nvSpPr>
        <p:spPr>
          <a:xfrm>
            <a:off x="609600" y="1371600"/>
            <a:ext cx="7848600" cy="4800600"/>
          </a:xfrm>
        </p:spPr>
        <p:txBody>
          <a:bodyPr/>
          <a:lstStyle/>
          <a:p>
            <a:pPr marL="230188" marR="0" indent="-230188">
              <a:lnSpc>
                <a:spcPct val="115000"/>
              </a:lnSpc>
              <a:spcBef>
                <a:spcPts val="0"/>
              </a:spcBef>
              <a:spcAft>
                <a:spcPts val="0"/>
              </a:spcAft>
            </a:pPr>
            <a:r>
              <a:rPr lang="en-US" sz="1600" b="1" dirty="0">
                <a:effectLst/>
                <a:latin typeface="+mn-lt"/>
                <a:ea typeface="Open Sans" panose="020B0606030504020204" pitchFamily="34" charset="0"/>
              </a:rPr>
              <a:t>Utility and State Databases: </a:t>
            </a:r>
            <a:r>
              <a:rPr lang="en-US" sz="1600" dirty="0">
                <a:effectLst/>
                <a:latin typeface="+mn-lt"/>
                <a:ea typeface="Open Sans" panose="020B0606030504020204" pitchFamily="34" charset="0"/>
              </a:rPr>
              <a:t>Utilities maintain internal databases with customer usage data, grid topology, and historical demand patterns. State databases often track vehicle registrations and travel patterns. </a:t>
            </a:r>
          </a:p>
          <a:p>
            <a:pPr marL="460375" lvl="1" indent="-204788">
              <a:lnSpc>
                <a:spcPct val="115000"/>
              </a:lnSpc>
              <a:spcBef>
                <a:spcPts val="0"/>
              </a:spcBef>
            </a:pPr>
            <a:r>
              <a:rPr lang="en-US" sz="1400" strike="noStrike" dirty="0">
                <a:effectLst/>
                <a:latin typeface="+mn-lt"/>
                <a:ea typeface="Open Sans" panose="020B0606030504020204" pitchFamily="34" charset="0"/>
              </a:rPr>
              <a:t>Example: State of California's vehicle registration data for tracking EV adoption across counties</a:t>
            </a:r>
            <a:endParaRPr lang="en-US" sz="1400" dirty="0">
              <a:effectLst/>
              <a:latin typeface="+mn-lt"/>
              <a:ea typeface="Open Sans" panose="020B0606030504020204" pitchFamily="34" charset="0"/>
            </a:endParaRPr>
          </a:p>
          <a:p>
            <a:pPr marL="242888" marR="0" indent="-242888">
              <a:lnSpc>
                <a:spcPct val="115000"/>
              </a:lnSpc>
              <a:spcBef>
                <a:spcPts val="0"/>
              </a:spcBef>
              <a:spcAft>
                <a:spcPts val="0"/>
              </a:spcAft>
            </a:pPr>
            <a:r>
              <a:rPr lang="en-US" sz="1600" b="1" dirty="0">
                <a:effectLst/>
                <a:latin typeface="+mn-lt"/>
                <a:ea typeface="Open Sans" panose="020B0606030504020204" pitchFamily="34" charset="0"/>
              </a:rPr>
              <a:t>Publicly Available Datasets: </a:t>
            </a:r>
            <a:r>
              <a:rPr lang="en-US" sz="1600" dirty="0">
                <a:effectLst/>
                <a:latin typeface="+mn-lt"/>
                <a:ea typeface="Open Sans" panose="020B0606030504020204" pitchFamily="34" charset="0"/>
              </a:rPr>
              <a:t>National Renewable Energy Laboratory (NREL), the Alternative Fuels Data Center, and other government and nonprofit entities provide free datasets on EV charging, adoption rates, and infrastructure. </a:t>
            </a:r>
          </a:p>
          <a:p>
            <a:pPr marL="460375" lvl="1" indent="-204788">
              <a:lnSpc>
                <a:spcPct val="115000"/>
              </a:lnSpc>
              <a:spcBef>
                <a:spcPts val="0"/>
              </a:spcBef>
            </a:pPr>
            <a:r>
              <a:rPr lang="en-US" sz="1400" strike="noStrike" dirty="0">
                <a:effectLst/>
                <a:latin typeface="+mn-lt"/>
                <a:ea typeface="Open Sans" panose="020B0606030504020204" pitchFamily="34" charset="0"/>
              </a:rPr>
              <a:t>Example: </a:t>
            </a:r>
            <a:r>
              <a:rPr lang="en-US" sz="1400" dirty="0">
                <a:latin typeface="+mn-lt"/>
                <a:ea typeface="Open Sans" panose="020B0606030504020204" pitchFamily="34" charset="0"/>
              </a:rPr>
              <a:t>NREL</a:t>
            </a:r>
            <a:r>
              <a:rPr lang="en-US" sz="1400" strike="noStrike" dirty="0">
                <a:effectLst/>
                <a:latin typeface="+mn-lt"/>
                <a:ea typeface="Open Sans" panose="020B0606030504020204" pitchFamily="34" charset="0"/>
              </a:rPr>
              <a:t>’s EV Infrastructure Projection Tool (EVI-Pro) for public charging needs forecasts</a:t>
            </a:r>
            <a:endParaRPr lang="en-US" sz="1400" dirty="0">
              <a:effectLst/>
              <a:latin typeface="+mn-lt"/>
              <a:ea typeface="Open Sans" panose="020B0606030504020204" pitchFamily="34" charset="0"/>
            </a:endParaRPr>
          </a:p>
          <a:p>
            <a:pPr marL="230188" marR="0" indent="-217488">
              <a:lnSpc>
                <a:spcPct val="115000"/>
              </a:lnSpc>
              <a:spcBef>
                <a:spcPts val="0"/>
              </a:spcBef>
              <a:spcAft>
                <a:spcPts val="0"/>
              </a:spcAft>
            </a:pPr>
            <a:r>
              <a:rPr lang="en-US" sz="1600" b="1" dirty="0">
                <a:effectLst/>
                <a:latin typeface="+mn-lt"/>
                <a:ea typeface="Open Sans" panose="020B0606030504020204" pitchFamily="34" charset="0"/>
              </a:rPr>
              <a:t>Proprietary Industry Data:</a:t>
            </a:r>
            <a:r>
              <a:rPr lang="en-US" sz="1600" dirty="0">
                <a:effectLst/>
                <a:latin typeface="+mn-lt"/>
                <a:ea typeface="Open Sans" panose="020B0606030504020204" pitchFamily="34" charset="0"/>
              </a:rPr>
              <a:t> Companies such as HIS (S&amp;P) Markit or Experian VIO provide proprietary data on vehicle registrations, consumer preferences, and market trends. These datasets can be more granular and up-to-date than public sources but are typically subscription-based and more expensive to access. </a:t>
            </a:r>
          </a:p>
          <a:p>
            <a:pPr marL="460375" lvl="1" indent="-204788">
              <a:lnSpc>
                <a:spcPct val="115000"/>
              </a:lnSpc>
              <a:spcBef>
                <a:spcPts val="0"/>
              </a:spcBef>
            </a:pPr>
            <a:r>
              <a:rPr lang="en-US" sz="1400" strike="noStrike" dirty="0">
                <a:effectLst/>
                <a:latin typeface="+mn-lt"/>
                <a:ea typeface="Open Sans" panose="020B0606030504020204" pitchFamily="34" charset="0"/>
              </a:rPr>
              <a:t>Example: HIS (S&amp;P) Markit’s Vehicle Intelligence data for current vehicle registration and market share trends</a:t>
            </a:r>
          </a:p>
        </p:txBody>
      </p:sp>
      <p:sp>
        <p:nvSpPr>
          <p:cNvPr id="4" name="Slide Number Placeholder 3">
            <a:extLst>
              <a:ext uri="{FF2B5EF4-FFF2-40B4-BE49-F238E27FC236}">
                <a16:creationId xmlns:a16="http://schemas.microsoft.com/office/drawing/2014/main" id="{078274A6-6A89-AB35-5009-A96E5E4F96F6}"/>
              </a:ext>
            </a:extLst>
          </p:cNvPr>
          <p:cNvSpPr>
            <a:spLocks noGrp="1"/>
          </p:cNvSpPr>
          <p:nvPr>
            <p:ph type="sldNum" sz="quarter" idx="11"/>
          </p:nvPr>
        </p:nvSpPr>
        <p:spPr/>
        <p:txBody>
          <a:bodyPr/>
          <a:lstStyle/>
          <a:p>
            <a:fld id="{A2C27F82-79FD-B244-BCFD-9B1449B95085}" type="slidenum">
              <a:rPr lang="en-US" smtClean="0"/>
              <a:pPr/>
              <a:t>8</a:t>
            </a:fld>
            <a:endParaRPr lang="en-US" dirty="0"/>
          </a:p>
        </p:txBody>
      </p:sp>
      <p:graphicFrame>
        <p:nvGraphicFramePr>
          <p:cNvPr id="5" name="Content Placeholder 4">
            <a:extLst>
              <a:ext uri="{FF2B5EF4-FFF2-40B4-BE49-F238E27FC236}">
                <a16:creationId xmlns:a16="http://schemas.microsoft.com/office/drawing/2014/main" id="{4E3F6B52-3B7C-5458-B692-9D08E32D7975}"/>
              </a:ext>
            </a:extLst>
          </p:cNvPr>
          <p:cNvGraphicFramePr>
            <a:graphicFrameLocks/>
          </p:cNvGraphicFramePr>
          <p:nvPr>
            <p:extLst>
              <p:ext uri="{D42A27DB-BD31-4B8C-83A1-F6EECF244321}">
                <p14:modId xmlns:p14="http://schemas.microsoft.com/office/powerpoint/2010/main" val="3337472274"/>
              </p:ext>
            </p:extLst>
          </p:nvPr>
        </p:nvGraphicFramePr>
        <p:xfrm>
          <a:off x="8991600" y="1447800"/>
          <a:ext cx="2072640" cy="3365373"/>
        </p:xfrm>
        <a:graphic>
          <a:graphicData uri="http://schemas.openxmlformats.org/drawingml/2006/table">
            <a:tbl>
              <a:tblPr>
                <a:tableStyleId>{5C22544A-7EE6-4342-B048-85BDC9FD1C3A}</a:tableStyleId>
              </a:tblPr>
              <a:tblGrid>
                <a:gridCol w="2072640">
                  <a:extLst>
                    <a:ext uri="{9D8B030D-6E8A-4147-A177-3AD203B41FA5}">
                      <a16:colId xmlns:a16="http://schemas.microsoft.com/office/drawing/2014/main" val="1226474342"/>
                    </a:ext>
                  </a:extLst>
                </a:gridCol>
              </a:tblGrid>
              <a:tr h="246062">
                <a:tc>
                  <a:txBody>
                    <a:bodyPr/>
                    <a:lstStyle/>
                    <a:p>
                      <a:pPr marL="0" marR="0" algn="ctr">
                        <a:lnSpc>
                          <a:spcPct val="115000"/>
                        </a:lnSpc>
                        <a:spcBef>
                          <a:spcPts val="0"/>
                        </a:spcBef>
                        <a:spcAft>
                          <a:spcPts val="0"/>
                        </a:spcAft>
                      </a:pPr>
                      <a:r>
                        <a:rPr lang="en-US" sz="1000" dirty="0">
                          <a:effectLst/>
                          <a:highlight>
                            <a:srgbClr val="B7B7B7"/>
                          </a:highlight>
                        </a:rPr>
                        <a:t>Data Types</a:t>
                      </a:r>
                      <a:r>
                        <a:rPr lang="en-US" sz="800" dirty="0">
                          <a:effectLst/>
                          <a:highlight>
                            <a:srgbClr val="B7B7B7"/>
                          </a:highlight>
                        </a:rPr>
                        <a:t> </a:t>
                      </a:r>
                      <a:endParaRPr lang="en-US" sz="1100" dirty="0">
                        <a:effectLst/>
                        <a:highlight>
                          <a:srgbClr val="B7B7B7"/>
                        </a:highlight>
                        <a:latin typeface="Open Sans" panose="020B0606030504020204" pitchFamily="34" charset="0"/>
                        <a:ea typeface="Open Sans" panose="020B0606030504020204" pitchFamily="34" charset="0"/>
                      </a:endParaRPr>
                    </a:p>
                  </a:txBody>
                  <a:tcPr marL="25400" marR="25400" marT="25400" marB="25400" anchor="ctr"/>
                </a:tc>
                <a:extLst>
                  <a:ext uri="{0D108BD9-81ED-4DB2-BD59-A6C34878D82A}">
                    <a16:rowId xmlns:a16="http://schemas.microsoft.com/office/drawing/2014/main" val="1855912146"/>
                  </a:ext>
                </a:extLst>
              </a:tr>
              <a:tr h="438150">
                <a:tc>
                  <a:txBody>
                    <a:bodyPr/>
                    <a:lstStyle/>
                    <a:p>
                      <a:pPr marL="0" marR="0">
                        <a:lnSpc>
                          <a:spcPct val="115000"/>
                        </a:lnSpc>
                        <a:spcBef>
                          <a:spcPts val="0"/>
                        </a:spcBef>
                        <a:spcAft>
                          <a:spcPts val="0"/>
                        </a:spcAft>
                      </a:pPr>
                      <a:r>
                        <a:rPr lang="en-US" sz="1000">
                          <a:effectLst/>
                        </a:rPr>
                        <a:t>Census Data</a:t>
                      </a:r>
                      <a:r>
                        <a:rPr lang="en-US" sz="800">
                          <a:effectLst/>
                        </a:rPr>
                        <a:t> </a:t>
                      </a:r>
                      <a:endParaRPr lang="en-US" sz="1100">
                        <a:effectLst/>
                        <a:latin typeface="Open Sans" panose="020B0606030504020204" pitchFamily="34" charset="0"/>
                        <a:ea typeface="Open Sans" panose="020B0606030504020204" pitchFamily="34" charset="0"/>
                      </a:endParaRPr>
                    </a:p>
                  </a:txBody>
                  <a:tcPr marL="25400" marR="25400" marT="25400" marB="25400" anchor="ctr"/>
                </a:tc>
                <a:extLst>
                  <a:ext uri="{0D108BD9-81ED-4DB2-BD59-A6C34878D82A}">
                    <a16:rowId xmlns:a16="http://schemas.microsoft.com/office/drawing/2014/main" val="449867874"/>
                  </a:ext>
                </a:extLst>
              </a:tr>
              <a:tr h="438150">
                <a:tc>
                  <a:txBody>
                    <a:bodyPr/>
                    <a:lstStyle/>
                    <a:p>
                      <a:pPr marL="0" marR="0">
                        <a:lnSpc>
                          <a:spcPct val="115000"/>
                        </a:lnSpc>
                        <a:spcBef>
                          <a:spcPts val="0"/>
                        </a:spcBef>
                        <a:spcAft>
                          <a:spcPts val="0"/>
                        </a:spcAft>
                      </a:pPr>
                      <a:r>
                        <a:rPr lang="en-US" sz="1000" dirty="0">
                          <a:effectLst/>
                          <a:highlight>
                            <a:srgbClr val="F3F3F3"/>
                          </a:highlight>
                        </a:rPr>
                        <a:t>Economic &amp; Consumer Data</a:t>
                      </a:r>
                      <a:endParaRPr lang="en-US" sz="1100" dirty="0">
                        <a:effectLst/>
                        <a:highlight>
                          <a:srgbClr val="F3F3F3"/>
                        </a:highlight>
                        <a:latin typeface="Open Sans" panose="020B0606030504020204" pitchFamily="34" charset="0"/>
                        <a:ea typeface="Open Sans" panose="020B0606030504020204" pitchFamily="34" charset="0"/>
                      </a:endParaRPr>
                    </a:p>
                  </a:txBody>
                  <a:tcPr marL="25400" marR="25400" marT="25400" marB="25400" anchor="ctr"/>
                </a:tc>
                <a:extLst>
                  <a:ext uri="{0D108BD9-81ED-4DB2-BD59-A6C34878D82A}">
                    <a16:rowId xmlns:a16="http://schemas.microsoft.com/office/drawing/2014/main" val="229309632"/>
                  </a:ext>
                </a:extLst>
              </a:tr>
              <a:tr h="438150">
                <a:tc>
                  <a:txBody>
                    <a:bodyPr/>
                    <a:lstStyle/>
                    <a:p>
                      <a:pPr marL="0" marR="0">
                        <a:lnSpc>
                          <a:spcPct val="115000"/>
                        </a:lnSpc>
                        <a:spcBef>
                          <a:spcPts val="0"/>
                        </a:spcBef>
                        <a:spcAft>
                          <a:spcPts val="0"/>
                        </a:spcAft>
                      </a:pPr>
                      <a:r>
                        <a:rPr lang="en-US" sz="1000">
                          <a:effectLst/>
                        </a:rPr>
                        <a:t>Vehicle Counts &amp; Telematics</a:t>
                      </a:r>
                      <a:endParaRPr lang="en-US" sz="1100">
                        <a:effectLst/>
                        <a:latin typeface="Open Sans" panose="020B0606030504020204" pitchFamily="34" charset="0"/>
                        <a:ea typeface="Open Sans" panose="020B0606030504020204" pitchFamily="34" charset="0"/>
                      </a:endParaRPr>
                    </a:p>
                  </a:txBody>
                  <a:tcPr marL="25400" marR="25400" marT="25400" marB="25400" anchor="ctr"/>
                </a:tc>
                <a:extLst>
                  <a:ext uri="{0D108BD9-81ED-4DB2-BD59-A6C34878D82A}">
                    <a16:rowId xmlns:a16="http://schemas.microsoft.com/office/drawing/2014/main" val="3766626730"/>
                  </a:ext>
                </a:extLst>
              </a:tr>
              <a:tr h="438150">
                <a:tc>
                  <a:txBody>
                    <a:bodyPr/>
                    <a:lstStyle/>
                    <a:p>
                      <a:pPr marL="0" marR="0">
                        <a:lnSpc>
                          <a:spcPct val="115000"/>
                        </a:lnSpc>
                        <a:spcBef>
                          <a:spcPts val="0"/>
                        </a:spcBef>
                        <a:spcAft>
                          <a:spcPts val="0"/>
                        </a:spcAft>
                      </a:pPr>
                      <a:r>
                        <a:rPr lang="en-US" sz="1000">
                          <a:effectLst/>
                          <a:highlight>
                            <a:srgbClr val="F3F3F3"/>
                          </a:highlight>
                        </a:rPr>
                        <a:t>Charging Behavior &amp; Patterns</a:t>
                      </a:r>
                      <a:endParaRPr lang="en-US" sz="1100">
                        <a:effectLst/>
                        <a:highlight>
                          <a:srgbClr val="F3F3F3"/>
                        </a:highlight>
                        <a:latin typeface="Open Sans" panose="020B0606030504020204" pitchFamily="34" charset="0"/>
                        <a:ea typeface="Open Sans" panose="020B0606030504020204" pitchFamily="34" charset="0"/>
                      </a:endParaRPr>
                    </a:p>
                  </a:txBody>
                  <a:tcPr marL="25400" marR="25400" marT="25400" marB="25400" anchor="ctr"/>
                </a:tc>
                <a:extLst>
                  <a:ext uri="{0D108BD9-81ED-4DB2-BD59-A6C34878D82A}">
                    <a16:rowId xmlns:a16="http://schemas.microsoft.com/office/drawing/2014/main" val="1400200816"/>
                  </a:ext>
                </a:extLst>
              </a:tr>
              <a:tr h="200025">
                <a:tc>
                  <a:txBody>
                    <a:bodyPr/>
                    <a:lstStyle/>
                    <a:p>
                      <a:pPr marL="0" marR="0">
                        <a:lnSpc>
                          <a:spcPct val="115000"/>
                        </a:lnSpc>
                        <a:spcBef>
                          <a:spcPts val="0"/>
                        </a:spcBef>
                        <a:spcAft>
                          <a:spcPts val="0"/>
                        </a:spcAft>
                      </a:pPr>
                      <a:r>
                        <a:rPr lang="en-US" sz="1000">
                          <a:effectLst/>
                        </a:rPr>
                        <a:t>Existing EVSE</a:t>
                      </a:r>
                      <a:endParaRPr lang="en-US" sz="1100">
                        <a:effectLst/>
                        <a:latin typeface="Open Sans" panose="020B0606030504020204" pitchFamily="34" charset="0"/>
                        <a:ea typeface="Open Sans" panose="020B0606030504020204" pitchFamily="34" charset="0"/>
                      </a:endParaRPr>
                    </a:p>
                  </a:txBody>
                  <a:tcPr marL="25400" marR="25400" marT="25400" marB="25400" anchor="ctr"/>
                </a:tc>
                <a:extLst>
                  <a:ext uri="{0D108BD9-81ED-4DB2-BD59-A6C34878D82A}">
                    <a16:rowId xmlns:a16="http://schemas.microsoft.com/office/drawing/2014/main" val="3908492216"/>
                  </a:ext>
                </a:extLst>
              </a:tr>
              <a:tr h="438150">
                <a:tc>
                  <a:txBody>
                    <a:bodyPr/>
                    <a:lstStyle/>
                    <a:p>
                      <a:pPr marL="0" marR="0">
                        <a:lnSpc>
                          <a:spcPct val="115000"/>
                        </a:lnSpc>
                        <a:spcBef>
                          <a:spcPts val="0"/>
                        </a:spcBef>
                        <a:spcAft>
                          <a:spcPts val="0"/>
                        </a:spcAft>
                      </a:pPr>
                      <a:r>
                        <a:rPr lang="en-US" sz="1000" dirty="0">
                          <a:effectLst/>
                          <a:highlight>
                            <a:srgbClr val="F3F3F3"/>
                          </a:highlight>
                        </a:rPr>
                        <a:t>Grid Data</a:t>
                      </a:r>
                      <a:r>
                        <a:rPr lang="en-US" sz="800" dirty="0">
                          <a:effectLst/>
                          <a:highlight>
                            <a:srgbClr val="F3F3F3"/>
                          </a:highlight>
                        </a:rPr>
                        <a:t> </a:t>
                      </a:r>
                      <a:endParaRPr lang="en-US" sz="1100" dirty="0">
                        <a:effectLst/>
                        <a:highlight>
                          <a:srgbClr val="F3F3F3"/>
                        </a:highlight>
                        <a:latin typeface="Open Sans" panose="020B0606030504020204" pitchFamily="34" charset="0"/>
                        <a:ea typeface="Open Sans" panose="020B0606030504020204" pitchFamily="34" charset="0"/>
                      </a:endParaRPr>
                    </a:p>
                  </a:txBody>
                  <a:tcPr marL="25400" marR="25400" marT="25400" marB="25400" anchor="ctr"/>
                </a:tc>
                <a:extLst>
                  <a:ext uri="{0D108BD9-81ED-4DB2-BD59-A6C34878D82A}">
                    <a16:rowId xmlns:a16="http://schemas.microsoft.com/office/drawing/2014/main" val="777813546"/>
                  </a:ext>
                </a:extLst>
              </a:tr>
              <a:tr h="714375">
                <a:tc>
                  <a:txBody>
                    <a:bodyPr/>
                    <a:lstStyle/>
                    <a:p>
                      <a:pPr marL="0" marR="0">
                        <a:lnSpc>
                          <a:spcPct val="115000"/>
                        </a:lnSpc>
                        <a:spcBef>
                          <a:spcPts val="0"/>
                        </a:spcBef>
                        <a:spcAft>
                          <a:spcPts val="0"/>
                        </a:spcAft>
                      </a:pPr>
                      <a:r>
                        <a:rPr lang="en-US" sz="1000" dirty="0">
                          <a:effectLst/>
                        </a:rPr>
                        <a:t>Other Data</a:t>
                      </a:r>
                      <a:endParaRPr lang="en-US" sz="1100" dirty="0">
                        <a:effectLst/>
                        <a:latin typeface="Open Sans" panose="020B0606030504020204" pitchFamily="34" charset="0"/>
                        <a:ea typeface="Open Sans" panose="020B0606030504020204" pitchFamily="34" charset="0"/>
                      </a:endParaRPr>
                    </a:p>
                  </a:txBody>
                  <a:tcPr marL="25400" marR="25400" marT="25400" marB="25400" anchor="ctr"/>
                </a:tc>
                <a:extLst>
                  <a:ext uri="{0D108BD9-81ED-4DB2-BD59-A6C34878D82A}">
                    <a16:rowId xmlns:a16="http://schemas.microsoft.com/office/drawing/2014/main" val="3091315567"/>
                  </a:ext>
                </a:extLst>
              </a:tr>
            </a:tbl>
          </a:graphicData>
        </a:graphic>
      </p:graphicFrame>
    </p:spTree>
    <p:extLst>
      <p:ext uri="{BB962C8B-B14F-4D97-AF65-F5344CB8AC3E}">
        <p14:creationId xmlns:p14="http://schemas.microsoft.com/office/powerpoint/2010/main" val="4139057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ED7E1-B3DD-5B4F-A986-6DAEE0949DE4}"/>
              </a:ext>
            </a:extLst>
          </p:cNvPr>
          <p:cNvSpPr>
            <a:spLocks noGrp="1"/>
          </p:cNvSpPr>
          <p:nvPr>
            <p:ph type="title"/>
          </p:nvPr>
        </p:nvSpPr>
        <p:spPr>
          <a:xfrm>
            <a:off x="609600" y="648237"/>
            <a:ext cx="10972800" cy="461665"/>
          </a:xfrm>
        </p:spPr>
        <p:txBody>
          <a:bodyPr wrap="square" anchor="b">
            <a:normAutofit/>
          </a:bodyPr>
          <a:lstStyle/>
          <a:p>
            <a:r>
              <a:rPr lang="en-US" dirty="0"/>
              <a:t>Scenarios and Sensitivities</a:t>
            </a:r>
          </a:p>
        </p:txBody>
      </p:sp>
      <p:sp>
        <p:nvSpPr>
          <p:cNvPr id="3" name="Content Placeholder 2">
            <a:extLst>
              <a:ext uri="{FF2B5EF4-FFF2-40B4-BE49-F238E27FC236}">
                <a16:creationId xmlns:a16="http://schemas.microsoft.com/office/drawing/2014/main" id="{FA8C06A0-A991-B4DA-658D-F69CE2EE43AC}"/>
              </a:ext>
            </a:extLst>
          </p:cNvPr>
          <p:cNvSpPr>
            <a:spLocks noGrp="1"/>
          </p:cNvSpPr>
          <p:nvPr>
            <p:ph sz="half" idx="1"/>
          </p:nvPr>
        </p:nvSpPr>
        <p:spPr>
          <a:xfrm>
            <a:off x="609600" y="1371600"/>
            <a:ext cx="5181600" cy="4800600"/>
          </a:xfrm>
        </p:spPr>
        <p:txBody>
          <a:bodyPr>
            <a:normAutofit fontScale="92500" lnSpcReduction="10000"/>
          </a:bodyPr>
          <a:lstStyle/>
          <a:p>
            <a:pPr marL="290513" marR="0" indent="-238125">
              <a:spcBef>
                <a:spcPts val="0"/>
              </a:spcBef>
              <a:spcAft>
                <a:spcPts val="1200"/>
              </a:spcAft>
            </a:pPr>
            <a:r>
              <a:rPr lang="en-US" sz="1800" dirty="0">
                <a:effectLst/>
              </a:rPr>
              <a:t>Scenarios serve as plausible future states that allow stakeholders to evaluate uncertainties and plan for multiple contingencies. </a:t>
            </a:r>
          </a:p>
          <a:p>
            <a:pPr marL="0" marR="0">
              <a:spcBef>
                <a:spcPts val="0"/>
              </a:spcBef>
              <a:spcAft>
                <a:spcPts val="1200"/>
              </a:spcAft>
            </a:pPr>
            <a:r>
              <a:rPr lang="en-US" sz="1800" dirty="0">
                <a:effectLst/>
              </a:rPr>
              <a:t>Example scenarios </a:t>
            </a:r>
          </a:p>
          <a:p>
            <a:pPr marL="460375" lvl="1" indent="-204788">
              <a:spcBef>
                <a:spcPts val="0"/>
              </a:spcBef>
              <a:spcAft>
                <a:spcPts val="1200"/>
              </a:spcAft>
            </a:pPr>
            <a:r>
              <a:rPr lang="en-US" sz="1600" b="1" dirty="0">
                <a:effectLst/>
              </a:rPr>
              <a:t>Baseline</a:t>
            </a:r>
            <a:r>
              <a:rPr lang="en-US" sz="1600" dirty="0">
                <a:effectLst/>
              </a:rPr>
              <a:t>: Represents current trends with no significant changes in policy or behavior</a:t>
            </a:r>
          </a:p>
          <a:p>
            <a:pPr marL="460375" lvl="1" indent="-204788">
              <a:spcBef>
                <a:spcPts val="0"/>
              </a:spcBef>
              <a:spcAft>
                <a:spcPts val="1200"/>
              </a:spcAft>
            </a:pPr>
            <a:r>
              <a:rPr lang="en-US" sz="1600" b="1" dirty="0">
                <a:effectLst/>
              </a:rPr>
              <a:t>High Adoption</a:t>
            </a:r>
            <a:r>
              <a:rPr lang="en-US" sz="1600" dirty="0">
                <a:effectLst/>
              </a:rPr>
              <a:t>: Aggressive EV uptake driven by strong policy support and rapid technology improvements</a:t>
            </a:r>
          </a:p>
          <a:p>
            <a:pPr marL="460375" lvl="1" indent="-204788">
              <a:spcBef>
                <a:spcPts val="0"/>
              </a:spcBef>
              <a:spcAft>
                <a:spcPts val="1200"/>
              </a:spcAft>
            </a:pPr>
            <a:r>
              <a:rPr lang="en-US" sz="1600" b="1" dirty="0">
                <a:effectLst/>
              </a:rPr>
              <a:t>Delayed Adoption</a:t>
            </a:r>
            <a:r>
              <a:rPr lang="en-US" sz="1600" dirty="0">
                <a:effectLst/>
              </a:rPr>
              <a:t>: Slower growth due to economic constraints or lack of infrastructure</a:t>
            </a:r>
          </a:p>
          <a:p>
            <a:pPr marL="460375" lvl="1" indent="-204788">
              <a:spcBef>
                <a:spcPts val="0"/>
              </a:spcBef>
              <a:spcAft>
                <a:spcPts val="1200"/>
              </a:spcAft>
            </a:pPr>
            <a:r>
              <a:rPr lang="en-US" sz="1600" b="1" dirty="0">
                <a:effectLst/>
              </a:rPr>
              <a:t>Managed Charging</a:t>
            </a:r>
            <a:r>
              <a:rPr lang="en-US" sz="1600" dirty="0">
                <a:effectLst/>
              </a:rPr>
              <a:t>: Includes assumptions for demand flexibility programs to optimize grid impacts</a:t>
            </a:r>
          </a:p>
          <a:p>
            <a:pPr marL="230188" indent="-217488">
              <a:spcBef>
                <a:spcPts val="0"/>
              </a:spcBef>
              <a:spcAft>
                <a:spcPts val="1200"/>
              </a:spcAft>
            </a:pPr>
            <a:r>
              <a:rPr lang="en-US" sz="1800" dirty="0"/>
              <a:t>Sensitivity analysis for a scenario explores a change in outcomes due to a change in a single input. </a:t>
            </a:r>
            <a:endParaRPr lang="en-US" sz="1800" dirty="0">
              <a:effectLst/>
            </a:endParaRPr>
          </a:p>
          <a:p>
            <a:pPr marL="0" marR="0">
              <a:spcBef>
                <a:spcPts val="0"/>
              </a:spcBef>
              <a:spcAft>
                <a:spcPts val="1200"/>
              </a:spcAft>
            </a:pPr>
            <a:endParaRPr lang="en-US" sz="1800" dirty="0">
              <a:effectLst/>
            </a:endParaRPr>
          </a:p>
          <a:p>
            <a:pPr marL="342900" marR="0" lvl="0" indent="-342900">
              <a:spcBef>
                <a:spcPts val="0"/>
              </a:spcBef>
              <a:spcAft>
                <a:spcPts val="0"/>
              </a:spcAft>
              <a:buFont typeface="Arial" panose="020B0604020202020204" pitchFamily="34" charset="0"/>
              <a:buChar char="●"/>
            </a:pPr>
            <a:endParaRPr lang="en-US" u="none" strike="noStrike" dirty="0">
              <a:effectLst/>
            </a:endParaRPr>
          </a:p>
        </p:txBody>
      </p:sp>
      <p:pic>
        <p:nvPicPr>
          <p:cNvPr id="6" name="Picture 5">
            <a:extLst>
              <a:ext uri="{FF2B5EF4-FFF2-40B4-BE49-F238E27FC236}">
                <a16:creationId xmlns:a16="http://schemas.microsoft.com/office/drawing/2014/main" id="{A77F6285-B41D-B7F5-AE40-975DD0423ED1}"/>
              </a:ext>
            </a:extLst>
          </p:cNvPr>
          <p:cNvPicPr>
            <a:picLocks noChangeAspect="1"/>
          </p:cNvPicPr>
          <p:nvPr/>
        </p:nvPicPr>
        <p:blipFill>
          <a:blip r:embed="rId2"/>
          <a:stretch>
            <a:fillRect/>
          </a:stretch>
        </p:blipFill>
        <p:spPr>
          <a:xfrm>
            <a:off x="6553200" y="2438400"/>
            <a:ext cx="5181600" cy="2616708"/>
          </a:xfrm>
          <a:prstGeom prst="rect">
            <a:avLst/>
          </a:prstGeom>
          <a:noFill/>
        </p:spPr>
      </p:pic>
      <p:sp>
        <p:nvSpPr>
          <p:cNvPr id="4" name="Slide Number Placeholder 3">
            <a:extLst>
              <a:ext uri="{FF2B5EF4-FFF2-40B4-BE49-F238E27FC236}">
                <a16:creationId xmlns:a16="http://schemas.microsoft.com/office/drawing/2014/main" id="{CCB6ECE2-4BD7-E928-13F5-7202C79514D5}"/>
              </a:ext>
            </a:extLst>
          </p:cNvPr>
          <p:cNvSpPr>
            <a:spLocks noGrp="1"/>
          </p:cNvSpPr>
          <p:nvPr>
            <p:ph type="sldNum" sz="quarter" idx="12"/>
          </p:nvPr>
        </p:nvSpPr>
        <p:spPr>
          <a:xfrm>
            <a:off x="11176000" y="6303284"/>
            <a:ext cx="457200" cy="365125"/>
          </a:xfrm>
        </p:spPr>
        <p:txBody>
          <a:bodyPr anchor="ctr">
            <a:normAutofit/>
          </a:bodyPr>
          <a:lstStyle/>
          <a:p>
            <a:pPr>
              <a:spcAft>
                <a:spcPts val="600"/>
              </a:spcAft>
            </a:pPr>
            <a:fld id="{A2C27F82-79FD-B244-BCFD-9B1449B95085}" type="slidenum">
              <a:rPr lang="en-US" smtClean="0"/>
              <a:pPr>
                <a:spcAft>
                  <a:spcPts val="600"/>
                </a:spcAft>
              </a:pPr>
              <a:t>9</a:t>
            </a:fld>
            <a:endParaRPr lang="en-US"/>
          </a:p>
        </p:txBody>
      </p:sp>
      <p:sp>
        <p:nvSpPr>
          <p:cNvPr id="7" name="TextBox 6">
            <a:extLst>
              <a:ext uri="{FF2B5EF4-FFF2-40B4-BE49-F238E27FC236}">
                <a16:creationId xmlns:a16="http://schemas.microsoft.com/office/drawing/2014/main" id="{9EAF5329-8A5E-2089-60C1-3C2CDC561953}"/>
              </a:ext>
            </a:extLst>
          </p:cNvPr>
          <p:cNvSpPr txBox="1"/>
          <p:nvPr/>
        </p:nvSpPr>
        <p:spPr>
          <a:xfrm>
            <a:off x="6705600" y="5181600"/>
            <a:ext cx="1729961" cy="307777"/>
          </a:xfrm>
          <a:prstGeom prst="rect">
            <a:avLst/>
          </a:prstGeom>
          <a:noFill/>
        </p:spPr>
        <p:txBody>
          <a:bodyPr wrap="none" rtlCol="0">
            <a:spAutoFit/>
          </a:bodyPr>
          <a:lstStyle/>
          <a:p>
            <a:r>
              <a:rPr lang="en-US" sz="1400" dirty="0"/>
              <a:t>Source: </a:t>
            </a:r>
            <a:r>
              <a:rPr lang="en-US" sz="1400" dirty="0">
                <a:hlinkClick r:id="rId3"/>
              </a:rPr>
              <a:t>HECO IGP</a:t>
            </a:r>
            <a:endParaRPr lang="en-US" sz="1400" dirty="0"/>
          </a:p>
        </p:txBody>
      </p:sp>
      <p:sp>
        <p:nvSpPr>
          <p:cNvPr id="8" name="TextBox 7">
            <a:extLst>
              <a:ext uri="{FF2B5EF4-FFF2-40B4-BE49-F238E27FC236}">
                <a16:creationId xmlns:a16="http://schemas.microsoft.com/office/drawing/2014/main" id="{2EE20864-6352-472D-D3A0-E713AE14AF60}"/>
              </a:ext>
            </a:extLst>
          </p:cNvPr>
          <p:cNvSpPr txBox="1"/>
          <p:nvPr/>
        </p:nvSpPr>
        <p:spPr>
          <a:xfrm>
            <a:off x="6553200" y="1905000"/>
            <a:ext cx="5155450" cy="338554"/>
          </a:xfrm>
          <a:prstGeom prst="rect">
            <a:avLst/>
          </a:prstGeom>
          <a:noFill/>
        </p:spPr>
        <p:txBody>
          <a:bodyPr wrap="none" rtlCol="0">
            <a:spAutoFit/>
          </a:bodyPr>
          <a:lstStyle/>
          <a:p>
            <a:r>
              <a:rPr lang="en-US" sz="1600" dirty="0"/>
              <a:t>Example EV Adoption Scenarios in Oahu Island [GWh]</a:t>
            </a:r>
          </a:p>
        </p:txBody>
      </p:sp>
    </p:spTree>
    <p:extLst>
      <p:ext uri="{BB962C8B-B14F-4D97-AF65-F5344CB8AC3E}">
        <p14:creationId xmlns:p14="http://schemas.microsoft.com/office/powerpoint/2010/main" val="285561216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hemeEMP_Standard">
  <a:themeElements>
    <a:clrScheme name="EMP colors">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0070C0"/>
      </a:hlink>
      <a:folHlink>
        <a:srgbClr val="3EBBF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9" id="{50CB217C-EA4A-E345-B7BC-6102D4BECE72}" vid="{E8032877-116F-4A4F-8578-18C6D1B9620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ThemeEMP_Standard</Template>
  <TotalTime>344</TotalTime>
  <Words>1321</Words>
  <Application>Microsoft Office PowerPoint</Application>
  <PresentationFormat>Widescreen</PresentationFormat>
  <Paragraphs>126</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Calibri</vt:lpstr>
      <vt:lpstr>IBM Plex Serif</vt:lpstr>
      <vt:lpstr>Open Sans</vt:lpstr>
      <vt:lpstr>Roboto</vt:lpstr>
      <vt:lpstr>Wingdings</vt:lpstr>
      <vt:lpstr>Wingdings 2</vt:lpstr>
      <vt:lpstr>ThemeEMP_Standard</vt:lpstr>
      <vt:lpstr>EV Load Forecasting</vt:lpstr>
      <vt:lpstr>What Is EV Load Forecasting Used For?</vt:lpstr>
      <vt:lpstr>Key Questions to Ask</vt:lpstr>
      <vt:lpstr>Unit of Adoption &amp; Approach?</vt:lpstr>
      <vt:lpstr>Granular and Temporal Resolution by Use-Case</vt:lpstr>
      <vt:lpstr>Forecasting Approach</vt:lpstr>
      <vt:lpstr>Adoption Models</vt:lpstr>
      <vt:lpstr>Data Sources</vt:lpstr>
      <vt:lpstr>Scenarios and Sensitivities</vt:lpstr>
      <vt:lpstr>Inputs and Assumptions for Scenario / Sensitivity Analysis</vt:lpstr>
      <vt:lpstr>Key Areas of Coordination Between Utilities and States</vt:lpstr>
      <vt:lpstr>PowerPoint Presentation</vt:lpstr>
      <vt:lpstr>Disclaimer  This document was prepared as an account of work sponsored by the United States Government. While this document is believed to contain correct information, neither the United States Government nor any agency thereof, nor The Regents of the University of California, nor any of their employees, makes any warranty, express or implied, or assumes any legal responsibility for the accuracy, completeness, or usefulness of any information, apparatus, product, or process disclosed, or represents that its use would not infringe privately owned rights. Reference herein to any specific commercial product, process, or service by its trade name, trademark, manufacturer, or otherwise, does not necessarily constitute or imply its endorsement, recommendation, or favoring by the United States Government or any agency thereof, or The Regents of the University of California. The views and opinions of authors expressed herein do not necessarily state or reflect those of the United States Government or any agency thereof, or The Regents of the University of California.   Ernest Orlando Lawrence Berkeley National Laboratory is an equal opportunity employer.   Copyright Notice This manuscript has been authored by an author at Lawrence Berkeley National Laboratory under Contract No. DE-AC02-05CH11231 with the U.S. Department of Energy. The U.S. Government retains, and the publisher, by accepting the article for publication, acknowledges, that the U.S. Government retains a non-exclusive, paid-up, irrevocable, worldwide license to publish or reproduce the published form of this manuscript, or allow others to do so, for U.S. Government purposes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Zosia Rostoian</dc:creator>
  <cp:lastModifiedBy>Julieta Giraldez</cp:lastModifiedBy>
  <cp:revision>21</cp:revision>
  <cp:lastPrinted>2018-02-28T00:57:04Z</cp:lastPrinted>
  <dcterms:created xsi:type="dcterms:W3CDTF">2020-06-25T22:19:21Z</dcterms:created>
  <dcterms:modified xsi:type="dcterms:W3CDTF">2025-01-28T21:48:35Z</dcterms:modified>
</cp:coreProperties>
</file>