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2" r:id="rId5"/>
  </p:sldMasterIdLst>
  <p:notesMasterIdLst>
    <p:notesMasterId r:id="rId34"/>
  </p:notesMasterIdLst>
  <p:sldIdLst>
    <p:sldId id="263" r:id="rId6"/>
    <p:sldId id="287" r:id="rId7"/>
    <p:sldId id="288" r:id="rId8"/>
    <p:sldId id="318" r:id="rId9"/>
    <p:sldId id="290" r:id="rId10"/>
    <p:sldId id="293" r:id="rId11"/>
    <p:sldId id="305" r:id="rId12"/>
    <p:sldId id="306" r:id="rId13"/>
    <p:sldId id="294" r:id="rId14"/>
    <p:sldId id="295" r:id="rId15"/>
    <p:sldId id="308" r:id="rId16"/>
    <p:sldId id="309" r:id="rId17"/>
    <p:sldId id="310" r:id="rId18"/>
    <p:sldId id="297" r:id="rId19"/>
    <p:sldId id="313" r:id="rId20"/>
    <p:sldId id="314" r:id="rId21"/>
    <p:sldId id="315" r:id="rId22"/>
    <p:sldId id="316" r:id="rId23"/>
    <p:sldId id="317" r:id="rId24"/>
    <p:sldId id="301" r:id="rId25"/>
    <p:sldId id="302" r:id="rId26"/>
    <p:sldId id="311" r:id="rId27"/>
    <p:sldId id="312" r:id="rId28"/>
    <p:sldId id="303" r:id="rId29"/>
    <p:sldId id="304" r:id="rId30"/>
    <p:sldId id="319" r:id="rId31"/>
    <p:sldId id="291" r:id="rId32"/>
    <p:sldId id="513" r:id="rId33"/>
  </p:sldIdLst>
  <p:sldSz cx="13817600" cy="7772400"/>
  <p:notesSz cx="10058400" cy="7772400"/>
  <p:defaultTextStyle>
    <a:defPPr>
      <a:defRPr kern="0"/>
    </a:defPPr>
  </p:defaultTextStyle>
  <p:extLst>
    <p:ext uri="{521415D9-36F7-43E2-AB2F-B90AF26B5E84}">
      <p14:sectionLst xmlns:p14="http://schemas.microsoft.com/office/powerpoint/2010/main">
        <p14:section name="Default Section" id="{3F6B4792-7A9A-4090-9CF2-DA2560C4FB5F}">
          <p14:sldIdLst>
            <p14:sldId id="263"/>
            <p14:sldId id="287"/>
            <p14:sldId id="288"/>
            <p14:sldId id="318"/>
            <p14:sldId id="290"/>
            <p14:sldId id="293"/>
            <p14:sldId id="305"/>
            <p14:sldId id="306"/>
            <p14:sldId id="294"/>
            <p14:sldId id="295"/>
            <p14:sldId id="308"/>
            <p14:sldId id="309"/>
            <p14:sldId id="310"/>
            <p14:sldId id="297"/>
            <p14:sldId id="313"/>
            <p14:sldId id="314"/>
            <p14:sldId id="315"/>
            <p14:sldId id="316"/>
            <p14:sldId id="317"/>
            <p14:sldId id="301"/>
            <p14:sldId id="302"/>
            <p14:sldId id="311"/>
            <p14:sldId id="312"/>
            <p14:sldId id="303"/>
            <p14:sldId id="304"/>
            <p14:sldId id="319"/>
            <p14:sldId id="291"/>
            <p14:sldId id="513"/>
          </p14:sldIdLst>
        </p14:section>
        <p14:section name="Chart Color Examples" id="{984B4E44-40A3-A142-BFA1-3B385666F3FE}">
          <p14:sldIdLst/>
        </p14:section>
      </p14:sectionLst>
    </p:ext>
    <p:ext uri="{EFAFB233-063F-42B5-8137-9DF3F51BA10A}">
      <p15:sldGuideLst xmlns:p15="http://schemas.microsoft.com/office/powerpoint/2012/main">
        <p15:guide id="1" orient="horz" pos="2784" userDrawn="1">
          <p15:clr>
            <a:srgbClr val="A4A3A4"/>
          </p15:clr>
        </p15:guide>
        <p15:guide id="2" pos="29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6800A-2D1A-6F82-AE32-7BB509B1DD9A}" name="Lisa Schwartz" initials="LCS" userId="Lisa Schwartz" providerId="None"/>
  <p188:author id="{1C1E9A2D-E686-308D-CADA-0323044D3BB3}" name="Nawoj, Kristen" initials="NK" userId="S::kristen.nawoj@hq.doe.gov::f0d839a1-9a43-4f97-8750-8cd1d3e8c1b0" providerId="AD"/>
  <p188:author id="{E78D7B64-5122-A430-483F-A3F5D87C00F0}" name="Guest User" initials="GU" userId="S::urn:spo:anon#f67fc8aa2ff04fa1d38f06820bc6ced4ca5b2bb0f4b78c3bf2183c43e8229da3::" providerId="AD"/>
  <p188:author id="{F6A69A9B-F457-E26D-4EA6-38DC992E4398}" name="Joshua Schellenberg" initials="" userId="S::josh@joshschel.onmicrosoft.com::8a535f85-4a10-4794-830a-b512253e194c" providerId="AD"/>
  <p188:author id="{BF3064B1-0AEB-1CB4-0A34-BC754BCC9056}" name="Ortiz, Raquel" initials="OR" userId="S::58596@icf.com::23ba2fc2-9e57-4c69-bf1c-90bf89d8ea02" providerId="AD"/>
  <p188:author id="{5A8AEFCA-E4BF-2474-501C-FFF02C2AA534}" name="Joseph, Leann" initials="JL" userId="S::59435@icf.com::aa1fa504-afd9-4413-8f22-069b7ac0f274" providerId="AD"/>
  <p188:author id="{EACE57CF-AF90-5471-0775-47CEBE7332BB}" name="Bell, Whitney" initials="BW" userId="S::54422@icf.com::b792fc60-c610-45ac-99de-a1cd9ed665be" providerId="AD"/>
  <p188:author id="{62C5D3D2-7C7A-E206-BD95-18482D287D5F}" name="Josh Schellenberg" initials="" userId="S::josh@hsinsights.com::8a535f85-4a10-4794-830a-b512253e19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Schwartz" initials="LCS" lastIdx="95" clrIdx="0">
    <p:extLst>
      <p:ext uri="{19B8F6BF-5375-455C-9EA6-DF929625EA0E}">
        <p15:presenceInfo xmlns:p15="http://schemas.microsoft.com/office/powerpoint/2012/main" userId="Lisa Schwartz" providerId="None"/>
      </p:ext>
    </p:extLst>
  </p:cmAuthor>
  <p:cmAuthor id="2" name="Joshua Schellenberg" initials="" lastIdx="6" clrIdx="1">
    <p:extLst>
      <p:ext uri="{19B8F6BF-5375-455C-9EA6-DF929625EA0E}">
        <p15:presenceInfo xmlns:p15="http://schemas.microsoft.com/office/powerpoint/2012/main" userId="S::josh@joshschel.onmicrosoft.com::8a535f85-4a10-4794-830a-b512253e19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E1E"/>
    <a:srgbClr val="4393C3"/>
    <a:srgbClr val="2460AD"/>
    <a:srgbClr val="CD4B04"/>
    <a:srgbClr val="0679C0"/>
    <a:srgbClr val="008A29"/>
    <a:srgbClr val="006A40"/>
    <a:srgbClr val="1A325D"/>
    <a:srgbClr val="ECF3FA"/>
    <a:srgbClr val="25A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25F9B-EDB1-764E-8315-DFBDEC3F061F}" v="5" dt="2024-06-07T22:20:49.4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14" autoAdjust="0"/>
    <p:restoredTop sz="96164" autoAdjust="0"/>
  </p:normalViewPr>
  <p:slideViewPr>
    <p:cSldViewPr snapToGrid="0" snapToObjects="1">
      <p:cViewPr varScale="1">
        <p:scale>
          <a:sx n="112" d="100"/>
          <a:sy n="112" d="100"/>
        </p:scale>
        <p:origin x="352" y="192"/>
      </p:cViewPr>
      <p:guideLst>
        <p:guide orient="horz" pos="2784"/>
        <p:guide pos="296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Schellenberg" userId="8a535f85-4a10-4794-830a-b512253e194c" providerId="ADAL" clId="{EA225F9B-EDB1-764E-8315-DFBDEC3F061F}"/>
    <pc:docChg chg="undo redo custSel modSld">
      <pc:chgData name="Josh Schellenberg" userId="8a535f85-4a10-4794-830a-b512253e194c" providerId="ADAL" clId="{EA225F9B-EDB1-764E-8315-DFBDEC3F061F}" dt="2024-06-07T22:25:33.458" v="477" actId="20577"/>
      <pc:docMkLst>
        <pc:docMk/>
      </pc:docMkLst>
      <pc:sldChg chg="addCm delCm">
        <pc:chgData name="Josh Schellenberg" userId="8a535f85-4a10-4794-830a-b512253e194c" providerId="ADAL" clId="{EA225F9B-EDB1-764E-8315-DFBDEC3F061F}" dt="2024-06-07T22:03:05.058" v="3"/>
        <pc:sldMkLst>
          <pc:docMk/>
          <pc:sldMk cId="3496836433" sldId="263"/>
        </pc:sldMkLst>
        <pc:extLst>
          <p:ext xmlns:p="http://schemas.openxmlformats.org/presentationml/2006/main" uri="{D6D511B9-2390-475A-947B-AFAB55BFBCF1}">
            <pc226:cmChg xmlns:pc226="http://schemas.microsoft.com/office/powerpoint/2022/06/main/command" chg="add del">
              <pc226:chgData name="Josh Schellenberg" userId="8a535f85-4a10-4794-830a-b512253e194c" providerId="ADAL" clId="{EA225F9B-EDB1-764E-8315-DFBDEC3F061F}" dt="2024-06-07T22:03:05.058" v="3"/>
              <pc2:cmMkLst xmlns:pc2="http://schemas.microsoft.com/office/powerpoint/2019/9/main/command">
                <pc:docMk/>
                <pc:sldMk cId="3496836433" sldId="263"/>
                <pc2:cmMk id="{CB044D86-07F9-6B46-9735-EE27820E7C62}"/>
              </pc2:cmMkLst>
            </pc226:cmChg>
            <pc226:cmChg xmlns:pc226="http://schemas.microsoft.com/office/powerpoint/2022/06/main/command" chg="del">
              <pc226:chgData name="Josh Schellenberg" userId="8a535f85-4a10-4794-830a-b512253e194c" providerId="ADAL" clId="{EA225F9B-EDB1-764E-8315-DFBDEC3F061F}" dt="2024-06-07T22:02:50.149" v="0"/>
              <pc2:cmMkLst xmlns:pc2="http://schemas.microsoft.com/office/powerpoint/2019/9/main/command">
                <pc:docMk/>
                <pc:sldMk cId="3496836433" sldId="263"/>
                <pc2:cmMk id="{B9235D8B-5167-9A44-B86E-9EB3CD36B7AB}"/>
              </pc2:cmMkLst>
            </pc226:cmChg>
          </p:ext>
        </pc:extLst>
      </pc:sldChg>
      <pc:sldChg chg="delCm">
        <pc:chgData name="Josh Schellenberg" userId="8a535f85-4a10-4794-830a-b512253e194c" providerId="ADAL" clId="{EA225F9B-EDB1-764E-8315-DFBDEC3F061F}" dt="2024-06-07T22:03:29.324" v="4"/>
        <pc:sldMkLst>
          <pc:docMk/>
          <pc:sldMk cId="1693715616" sldId="287"/>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3:29.324" v="4"/>
              <pc2:cmMkLst xmlns:pc2="http://schemas.microsoft.com/office/powerpoint/2019/9/main/command">
                <pc:docMk/>
                <pc:sldMk cId="1693715616" sldId="287"/>
                <pc2:cmMk id="{E45D00C2-AF72-BF44-A66B-7F2571BB818F}"/>
              </pc2:cmMkLst>
            </pc226:cmChg>
          </p:ext>
        </pc:extLst>
      </pc:sldChg>
      <pc:sldChg chg="delCm">
        <pc:chgData name="Josh Schellenberg" userId="8a535f85-4a10-4794-830a-b512253e194c" providerId="ADAL" clId="{EA225F9B-EDB1-764E-8315-DFBDEC3F061F}" dt="2024-06-07T22:03:41.448" v="6"/>
        <pc:sldMkLst>
          <pc:docMk/>
          <pc:sldMk cId="1606322849" sldId="288"/>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3:36.437" v="5"/>
              <pc2:cmMkLst xmlns:pc2="http://schemas.microsoft.com/office/powerpoint/2019/9/main/command">
                <pc:docMk/>
                <pc:sldMk cId="1606322849" sldId="288"/>
                <pc2:cmMk id="{E66EB842-D4C9-1A43-9BFC-DA9C92C6090F}"/>
              </pc2:cmMkLst>
            </pc226:cmChg>
            <pc226:cmChg xmlns:pc226="http://schemas.microsoft.com/office/powerpoint/2022/06/main/command" chg="del">
              <pc226:chgData name="Josh Schellenberg" userId="8a535f85-4a10-4794-830a-b512253e194c" providerId="ADAL" clId="{EA225F9B-EDB1-764E-8315-DFBDEC3F061F}" dt="2024-06-07T22:03:41.448" v="6"/>
              <pc2:cmMkLst xmlns:pc2="http://schemas.microsoft.com/office/powerpoint/2019/9/main/command">
                <pc:docMk/>
                <pc:sldMk cId="1606322849" sldId="288"/>
                <pc2:cmMk id="{DF6353AC-B9BF-9E44-868F-505AF789DDD3}"/>
              </pc2:cmMkLst>
            </pc226:cmChg>
          </p:ext>
        </pc:extLst>
      </pc:sldChg>
      <pc:sldChg chg="delCm">
        <pc:chgData name="Josh Schellenberg" userId="8a535f85-4a10-4794-830a-b512253e194c" providerId="ADAL" clId="{EA225F9B-EDB1-764E-8315-DFBDEC3F061F}" dt="2024-06-07T22:03:58.983" v="8"/>
        <pc:sldMkLst>
          <pc:docMk/>
          <pc:sldMk cId="2479391392" sldId="290"/>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3:53.716" v="7"/>
              <pc2:cmMkLst xmlns:pc2="http://schemas.microsoft.com/office/powerpoint/2019/9/main/command">
                <pc:docMk/>
                <pc:sldMk cId="2479391392" sldId="290"/>
                <pc2:cmMk id="{4FD7C28A-334F-3E4B-ABFE-CD687E98668C}"/>
              </pc2:cmMkLst>
            </pc226:cmChg>
            <pc226:cmChg xmlns:pc226="http://schemas.microsoft.com/office/powerpoint/2022/06/main/command" chg="del">
              <pc226:chgData name="Josh Schellenberg" userId="8a535f85-4a10-4794-830a-b512253e194c" providerId="ADAL" clId="{EA225F9B-EDB1-764E-8315-DFBDEC3F061F}" dt="2024-06-07T22:03:58.983" v="8"/>
              <pc2:cmMkLst xmlns:pc2="http://schemas.microsoft.com/office/powerpoint/2019/9/main/command">
                <pc:docMk/>
                <pc:sldMk cId="2479391392" sldId="290"/>
                <pc2:cmMk id="{2656B8EA-0D58-AE4C-BD8D-4B064433E994}"/>
              </pc2:cmMkLst>
            </pc226:cmChg>
          </p:ext>
        </pc:extLst>
      </pc:sldChg>
      <pc:sldChg chg="modSp mod delCm">
        <pc:chgData name="Josh Schellenberg" userId="8a535f85-4a10-4794-830a-b512253e194c" providerId="ADAL" clId="{EA225F9B-EDB1-764E-8315-DFBDEC3F061F}" dt="2024-06-07T22:23:32.055" v="447" actId="14100"/>
        <pc:sldMkLst>
          <pc:docMk/>
          <pc:sldMk cId="717158719" sldId="302"/>
        </pc:sldMkLst>
        <pc:spChg chg="mod">
          <ac:chgData name="Josh Schellenberg" userId="8a535f85-4a10-4794-830a-b512253e194c" providerId="ADAL" clId="{EA225F9B-EDB1-764E-8315-DFBDEC3F061F}" dt="2024-06-07T22:23:32.055" v="447" actId="14100"/>
          <ac:spMkLst>
            <pc:docMk/>
            <pc:sldMk cId="717158719" sldId="302"/>
            <ac:spMk id="4" creationId="{2A1D959C-D8B5-9AEF-D23D-96F8660D2DC2}"/>
          </ac:spMkLst>
        </pc:spChg>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6:19.188" v="19"/>
              <pc2:cmMkLst xmlns:pc2="http://schemas.microsoft.com/office/powerpoint/2019/9/main/command">
                <pc:docMk/>
                <pc:sldMk cId="717158719" sldId="302"/>
                <pc2:cmMk id="{9145A010-54F2-5F4A-A071-70135987158F}"/>
              </pc2:cmMkLst>
            </pc226:cmChg>
          </p:ext>
        </pc:extLst>
      </pc:sldChg>
      <pc:sldChg chg="modSp mod delCm">
        <pc:chgData name="Josh Schellenberg" userId="8a535f85-4a10-4794-830a-b512253e194c" providerId="ADAL" clId="{EA225F9B-EDB1-764E-8315-DFBDEC3F061F}" dt="2024-06-07T22:19:06.977" v="321" actId="20577"/>
        <pc:sldMkLst>
          <pc:docMk/>
          <pc:sldMk cId="2704504895" sldId="303"/>
        </pc:sldMkLst>
        <pc:spChg chg="mod">
          <ac:chgData name="Josh Schellenberg" userId="8a535f85-4a10-4794-830a-b512253e194c" providerId="ADAL" clId="{EA225F9B-EDB1-764E-8315-DFBDEC3F061F}" dt="2024-06-07T22:19:06.977" v="321" actId="20577"/>
          <ac:spMkLst>
            <pc:docMk/>
            <pc:sldMk cId="2704504895" sldId="303"/>
            <ac:spMk id="4" creationId="{2A1D959C-D8B5-9AEF-D23D-96F8660D2DC2}"/>
          </ac:spMkLst>
        </pc:spChg>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5:15.980" v="13"/>
              <pc2:cmMkLst xmlns:pc2="http://schemas.microsoft.com/office/powerpoint/2019/9/main/command">
                <pc:docMk/>
                <pc:sldMk cId="2704504895" sldId="303"/>
                <pc2:cmMk id="{B1FD8786-FBC4-C340-A112-B6E956EA262A}"/>
              </pc2:cmMkLst>
            </pc226:cmChg>
            <pc226:cmChg xmlns:pc226="http://schemas.microsoft.com/office/powerpoint/2022/06/main/command" chg="del">
              <pc226:chgData name="Josh Schellenberg" userId="8a535f85-4a10-4794-830a-b512253e194c" providerId="ADAL" clId="{EA225F9B-EDB1-764E-8315-DFBDEC3F061F}" dt="2024-06-07T22:05:08.813" v="12"/>
              <pc2:cmMkLst xmlns:pc2="http://schemas.microsoft.com/office/powerpoint/2019/9/main/command">
                <pc:docMk/>
                <pc:sldMk cId="2704504895" sldId="303"/>
                <pc2:cmMk id="{F1668CFF-43D0-3D44-94C6-78EBA9068240}"/>
              </pc2:cmMkLst>
            </pc226:cmChg>
          </p:ext>
        </pc:extLst>
      </pc:sldChg>
      <pc:sldChg chg="delCm">
        <pc:chgData name="Josh Schellenberg" userId="8a535f85-4a10-4794-830a-b512253e194c" providerId="ADAL" clId="{EA225F9B-EDB1-764E-8315-DFBDEC3F061F}" dt="2024-06-07T22:05:53.001" v="17"/>
        <pc:sldMkLst>
          <pc:docMk/>
          <pc:sldMk cId="1068837622" sldId="304"/>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5:28.551" v="15"/>
              <pc2:cmMkLst xmlns:pc2="http://schemas.microsoft.com/office/powerpoint/2019/9/main/command">
                <pc:docMk/>
                <pc:sldMk cId="1068837622" sldId="304"/>
                <pc2:cmMk id="{7CE0162C-E5E4-094F-8BD8-BACC59D546F2}"/>
              </pc2:cmMkLst>
            </pc226:cmChg>
            <pc226:cmChg xmlns:pc226="http://schemas.microsoft.com/office/powerpoint/2022/06/main/command" chg="del">
              <pc226:chgData name="Josh Schellenberg" userId="8a535f85-4a10-4794-830a-b512253e194c" providerId="ADAL" clId="{EA225F9B-EDB1-764E-8315-DFBDEC3F061F}" dt="2024-06-07T22:05:20.703" v="14"/>
              <pc2:cmMkLst xmlns:pc2="http://schemas.microsoft.com/office/powerpoint/2019/9/main/command">
                <pc:docMk/>
                <pc:sldMk cId="1068837622" sldId="304"/>
                <pc2:cmMk id="{51421431-A9A6-C54A-931A-984CA8AC1076}"/>
              </pc2:cmMkLst>
            </pc226:cmChg>
            <pc226:cmChg xmlns:pc226="http://schemas.microsoft.com/office/powerpoint/2022/06/main/command" chg="del">
              <pc226:chgData name="Josh Schellenberg" userId="8a535f85-4a10-4794-830a-b512253e194c" providerId="ADAL" clId="{EA225F9B-EDB1-764E-8315-DFBDEC3F061F}" dt="2024-06-07T22:05:53.001" v="17"/>
              <pc2:cmMkLst xmlns:pc2="http://schemas.microsoft.com/office/powerpoint/2019/9/main/command">
                <pc:docMk/>
                <pc:sldMk cId="1068837622" sldId="304"/>
                <pc2:cmMk id="{2DD34A41-7CC5-3440-96C2-5E5A01B13126}"/>
              </pc2:cmMkLst>
            </pc226:cmChg>
            <pc226:cmChg xmlns:pc226="http://schemas.microsoft.com/office/powerpoint/2022/06/main/command" chg="del">
              <pc226:chgData name="Josh Schellenberg" userId="8a535f85-4a10-4794-830a-b512253e194c" providerId="ADAL" clId="{EA225F9B-EDB1-764E-8315-DFBDEC3F061F}" dt="2024-06-07T22:05:31.838" v="16"/>
              <pc2:cmMkLst xmlns:pc2="http://schemas.microsoft.com/office/powerpoint/2019/9/main/command">
                <pc:docMk/>
                <pc:sldMk cId="1068837622" sldId="304"/>
                <pc2:cmMk id="{4562AFA2-74D6-CD48-A9CF-DE5BFC1F2B90}"/>
              </pc2:cmMkLst>
            </pc226:cmChg>
          </p:ext>
        </pc:extLst>
      </pc:sldChg>
      <pc:sldChg chg="delCm">
        <pc:chgData name="Josh Schellenberg" userId="8a535f85-4a10-4794-830a-b512253e194c" providerId="ADAL" clId="{EA225F9B-EDB1-764E-8315-DFBDEC3F061F}" dt="2024-06-07T22:04:14.728" v="9"/>
        <pc:sldMkLst>
          <pc:docMk/>
          <pc:sldMk cId="3570864156" sldId="305"/>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4:14.728" v="9"/>
              <pc2:cmMkLst xmlns:pc2="http://schemas.microsoft.com/office/powerpoint/2019/9/main/command">
                <pc:docMk/>
                <pc:sldMk cId="3570864156" sldId="305"/>
                <pc2:cmMk id="{BB823B44-9060-7C47-8A7E-98EA17D3180E}"/>
              </pc2:cmMkLst>
            </pc226:cmChg>
          </p:ext>
        </pc:extLst>
      </pc:sldChg>
      <pc:sldChg chg="delCm">
        <pc:chgData name="Josh Schellenberg" userId="8a535f85-4a10-4794-830a-b512253e194c" providerId="ADAL" clId="{EA225F9B-EDB1-764E-8315-DFBDEC3F061F}" dt="2024-06-07T22:04:32.592" v="10"/>
        <pc:sldMkLst>
          <pc:docMk/>
          <pc:sldMk cId="1242917411" sldId="306"/>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4:32.592" v="10"/>
              <pc2:cmMkLst xmlns:pc2="http://schemas.microsoft.com/office/powerpoint/2019/9/main/command">
                <pc:docMk/>
                <pc:sldMk cId="1242917411" sldId="306"/>
                <pc2:cmMk id="{011D5080-7277-1D44-B60A-3DAF5CFA4670}"/>
              </pc2:cmMkLst>
            </pc226:cmChg>
          </p:ext>
        </pc:extLst>
      </pc:sldChg>
      <pc:sldChg chg="modSp mod">
        <pc:chgData name="Josh Schellenberg" userId="8a535f85-4a10-4794-830a-b512253e194c" providerId="ADAL" clId="{EA225F9B-EDB1-764E-8315-DFBDEC3F061F}" dt="2024-06-07T22:24:27.484" v="466" actId="20577"/>
        <pc:sldMkLst>
          <pc:docMk/>
          <pc:sldMk cId="2747984472" sldId="311"/>
        </pc:sldMkLst>
        <pc:spChg chg="mod">
          <ac:chgData name="Josh Schellenberg" userId="8a535f85-4a10-4794-830a-b512253e194c" providerId="ADAL" clId="{EA225F9B-EDB1-764E-8315-DFBDEC3F061F}" dt="2024-06-07T22:24:27.484" v="466" actId="20577"/>
          <ac:spMkLst>
            <pc:docMk/>
            <pc:sldMk cId="2747984472" sldId="311"/>
            <ac:spMk id="4" creationId="{2A1D959C-D8B5-9AEF-D23D-96F8660D2DC2}"/>
          </ac:spMkLst>
        </pc:spChg>
      </pc:sldChg>
      <pc:sldChg chg="modSp mod">
        <pc:chgData name="Josh Schellenberg" userId="8a535f85-4a10-4794-830a-b512253e194c" providerId="ADAL" clId="{EA225F9B-EDB1-764E-8315-DFBDEC3F061F}" dt="2024-06-07T22:25:33.458" v="477" actId="20577"/>
        <pc:sldMkLst>
          <pc:docMk/>
          <pc:sldMk cId="2921288785" sldId="312"/>
        </pc:sldMkLst>
        <pc:spChg chg="mod">
          <ac:chgData name="Josh Schellenberg" userId="8a535f85-4a10-4794-830a-b512253e194c" providerId="ADAL" clId="{EA225F9B-EDB1-764E-8315-DFBDEC3F061F}" dt="2024-06-07T22:25:33.458" v="477" actId="20577"/>
          <ac:spMkLst>
            <pc:docMk/>
            <pc:sldMk cId="2921288785" sldId="312"/>
            <ac:spMk id="4" creationId="{2A1D959C-D8B5-9AEF-D23D-96F8660D2DC2}"/>
          </ac:spMkLst>
        </pc:spChg>
      </pc:sldChg>
      <pc:sldChg chg="delCm">
        <pc:chgData name="Josh Schellenberg" userId="8a535f85-4a10-4794-830a-b512253e194c" providerId="ADAL" clId="{EA225F9B-EDB1-764E-8315-DFBDEC3F061F}" dt="2024-06-07T22:04:55.243" v="11"/>
        <pc:sldMkLst>
          <pc:docMk/>
          <pc:sldMk cId="48391446" sldId="313"/>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4:55.243" v="11"/>
              <pc2:cmMkLst xmlns:pc2="http://schemas.microsoft.com/office/powerpoint/2019/9/main/command">
                <pc:docMk/>
                <pc:sldMk cId="48391446" sldId="313"/>
                <pc2:cmMk id="{61219D13-E9F0-5341-A1EA-3C13105BB9E1}"/>
              </pc2:cmMkLst>
            </pc226:cmChg>
          </p:ext>
        </pc:extLst>
      </pc:sldChg>
      <pc:sldChg chg="delCm">
        <pc:chgData name="Josh Schellenberg" userId="8a535f85-4a10-4794-830a-b512253e194c" providerId="ADAL" clId="{EA225F9B-EDB1-764E-8315-DFBDEC3F061F}" dt="2024-06-07T22:06:09.049" v="18"/>
        <pc:sldMkLst>
          <pc:docMk/>
          <pc:sldMk cId="1920994880" sldId="319"/>
        </pc:sldMkLst>
        <pc:extLst>
          <p:ext xmlns:p="http://schemas.openxmlformats.org/presentationml/2006/main" uri="{D6D511B9-2390-475A-947B-AFAB55BFBCF1}">
            <pc226:cmChg xmlns:pc226="http://schemas.microsoft.com/office/powerpoint/2022/06/main/command" chg="del">
              <pc226:chgData name="Josh Schellenberg" userId="8a535f85-4a10-4794-830a-b512253e194c" providerId="ADAL" clId="{EA225F9B-EDB1-764E-8315-DFBDEC3F061F}" dt="2024-06-07T22:06:09.049" v="18"/>
              <pc2:cmMkLst xmlns:pc2="http://schemas.microsoft.com/office/powerpoint/2019/9/main/command">
                <pc:docMk/>
                <pc:sldMk cId="1920994880" sldId="319"/>
                <pc2:cmMk id="{270C4C65-13B8-9949-A303-D91A5A4B3C78}"/>
              </pc2:cmMkLst>
            </pc226:cmChg>
          </p:ext>
        </pc:extLst>
      </pc:sldChg>
      <pc:sldChg chg="modSp mod">
        <pc:chgData name="Josh Schellenberg" userId="8a535f85-4a10-4794-830a-b512253e194c" providerId="ADAL" clId="{EA225F9B-EDB1-764E-8315-DFBDEC3F061F}" dt="2024-06-07T22:06:31.254" v="21" actId="20577"/>
        <pc:sldMkLst>
          <pc:docMk/>
          <pc:sldMk cId="608044338" sldId="513"/>
        </pc:sldMkLst>
        <pc:spChg chg="mod">
          <ac:chgData name="Josh Schellenberg" userId="8a535f85-4a10-4794-830a-b512253e194c" providerId="ADAL" clId="{EA225F9B-EDB1-764E-8315-DFBDEC3F061F}" dt="2024-06-07T22:06:31.254" v="21" actId="20577"/>
          <ac:spMkLst>
            <pc:docMk/>
            <pc:sldMk cId="608044338" sldId="513"/>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A325D"/>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D3-49C7-99DA-FE65E19079B0}"/>
            </c:ext>
          </c:extLst>
        </c:ser>
        <c:ser>
          <c:idx val="1"/>
          <c:order val="1"/>
          <c:tx>
            <c:strRef>
              <c:f>Sheet1!$C$1</c:f>
              <c:strCache>
                <c:ptCount val="1"/>
                <c:pt idx="0">
                  <c:v>Series 2</c:v>
                </c:pt>
              </c:strCache>
            </c:strRef>
          </c:tx>
          <c:spPr>
            <a:solidFill>
              <a:srgbClr val="008A2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D3-49C7-99DA-FE65E19079B0}"/>
            </c:ext>
          </c:extLst>
        </c:ser>
        <c:ser>
          <c:idx val="2"/>
          <c:order val="2"/>
          <c:tx>
            <c:strRef>
              <c:f>Sheet1!$D$1</c:f>
              <c:strCache>
                <c:ptCount val="1"/>
                <c:pt idx="0">
                  <c:v>Series 3</c:v>
                </c:pt>
              </c:strCache>
            </c:strRef>
          </c:tx>
          <c:spPr>
            <a:solidFill>
              <a:srgbClr val="0679C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D3-49C7-99DA-FE65E19079B0}"/>
            </c:ext>
          </c:extLst>
        </c:ser>
        <c:ser>
          <c:idx val="3"/>
          <c:order val="3"/>
          <c:tx>
            <c:strRef>
              <c:f>Sheet1!$E$1</c:f>
              <c:strCache>
                <c:ptCount val="1"/>
                <c:pt idx="0">
                  <c:v>Series 4</c:v>
                </c:pt>
              </c:strCache>
            </c:strRef>
          </c:tx>
          <c:spPr>
            <a:solidFill>
              <a:srgbClr val="CD4B0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4</c:v>
                </c:pt>
                <c:pt idx="3">
                  <c:v>3</c:v>
                </c:pt>
              </c:numCache>
            </c:numRef>
          </c:val>
          <c:extLst>
            <c:ext xmlns:c16="http://schemas.microsoft.com/office/drawing/2014/chart" uri="{C3380CC4-5D6E-409C-BE32-E72D297353CC}">
              <c16:uniqueId val="{00000003-91D3-49C7-99DA-FE65E19079B0}"/>
            </c:ext>
          </c:extLst>
        </c:ser>
        <c:dLbls>
          <c:showLegendKey val="0"/>
          <c:showVal val="0"/>
          <c:showCatName val="0"/>
          <c:showSerName val="0"/>
          <c:showPercent val="0"/>
          <c:showBubbleSize val="0"/>
        </c:dLbls>
        <c:gapWidth val="182"/>
        <c:axId val="810455072"/>
        <c:axId val="810456720"/>
      </c:barChart>
      <c:catAx>
        <c:axId val="81045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6720"/>
        <c:crosses val="autoZero"/>
        <c:auto val="1"/>
        <c:lblAlgn val="ctr"/>
        <c:lblOffset val="100"/>
        <c:noMultiLvlLbl val="0"/>
      </c:catAx>
      <c:valAx>
        <c:axId val="8104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CD4B0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69C-C94F-9C5E-4EDC97C71B25}"/>
            </c:ext>
          </c:extLst>
        </c:ser>
        <c:ser>
          <c:idx val="1"/>
          <c:order val="1"/>
          <c:tx>
            <c:strRef>
              <c:f>Sheet1!$C$1</c:f>
              <c:strCache>
                <c:ptCount val="1"/>
                <c:pt idx="0">
                  <c:v>Series 2</c:v>
                </c:pt>
              </c:strCache>
            </c:strRef>
          </c:tx>
          <c:spPr>
            <a:ln w="28575" cap="rnd">
              <a:solidFill>
                <a:srgbClr val="0679C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69C-C94F-9C5E-4EDC97C71B25}"/>
            </c:ext>
          </c:extLst>
        </c:ser>
        <c:ser>
          <c:idx val="2"/>
          <c:order val="2"/>
          <c:tx>
            <c:strRef>
              <c:f>Sheet1!$D$1</c:f>
              <c:strCache>
                <c:ptCount val="1"/>
                <c:pt idx="0">
                  <c:v>Series 3</c:v>
                </c:pt>
              </c:strCache>
            </c:strRef>
          </c:tx>
          <c:spPr>
            <a:ln w="28575" cap="rnd">
              <a:solidFill>
                <a:srgbClr val="008A29"/>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69C-C94F-9C5E-4EDC97C71B25}"/>
            </c:ext>
          </c:extLst>
        </c:ser>
        <c:dLbls>
          <c:showLegendKey val="0"/>
          <c:showVal val="0"/>
          <c:showCatName val="0"/>
          <c:showSerName val="0"/>
          <c:showPercent val="0"/>
          <c:showBubbleSize val="0"/>
        </c:dLbls>
        <c:smooth val="0"/>
        <c:axId val="845063408"/>
        <c:axId val="844788096"/>
      </c:lineChart>
      <c:catAx>
        <c:axId val="845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788096"/>
        <c:crosses val="autoZero"/>
        <c:auto val="1"/>
        <c:lblAlgn val="ctr"/>
        <c:lblOffset val="100"/>
        <c:noMultiLvlLbl val="0"/>
      </c:catAx>
      <c:valAx>
        <c:axId val="8447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EBBC23FD-7E7F-D24F-81B1-0C77C026B148}" type="datetimeFigureOut">
              <a:rPr lang="en-US" smtClean="0"/>
              <a:t>6/7/24</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BC31900C-6E6D-BD4A-A068-2DAE7DA9B217}" type="slidenum">
              <a:rPr lang="en-US" smtClean="0"/>
              <a:t>‹#›</a:t>
            </a:fld>
            <a:endParaRPr lang="en-US"/>
          </a:p>
        </p:txBody>
      </p:sp>
    </p:spTree>
    <p:extLst>
      <p:ext uri="{BB962C8B-B14F-4D97-AF65-F5344CB8AC3E}">
        <p14:creationId xmlns:p14="http://schemas.microsoft.com/office/powerpoint/2010/main" val="20420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1900C-6E6D-BD4A-A068-2DAE7DA9B217}" type="slidenum">
              <a:rPr lang="en-US" smtClean="0"/>
              <a:t>1</a:t>
            </a:fld>
            <a:endParaRPr lang="en-US"/>
          </a:p>
        </p:txBody>
      </p:sp>
    </p:spTree>
    <p:extLst>
      <p:ext uri="{BB962C8B-B14F-4D97-AF65-F5344CB8AC3E}">
        <p14:creationId xmlns:p14="http://schemas.microsoft.com/office/powerpoint/2010/main" val="261751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9" r="18237"/>
          <a:stretch/>
        </p:blipFill>
        <p:spPr>
          <a:xfrm>
            <a:off x="4063209" y="0"/>
            <a:ext cx="9754391" cy="77724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userDrawn="1"/>
        </p:nvSpPr>
        <p:spPr>
          <a:xfrm>
            <a:off x="-177800" y="-20945"/>
            <a:ext cx="9413836" cy="779334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dirty="0">
                <a:solidFill>
                  <a:srgbClr val="1A325D"/>
                </a:solidFill>
                <a:latin typeface="Avenir LT Std 45 Book"/>
                <a:cs typeface="Avenir LT Std 45 Book"/>
              </a:defRPr>
            </a:lvl1pPr>
          </a:lstStyle>
          <a:p>
            <a:pPr marL="17445" marR="914965" lvl="0">
              <a:spcBef>
                <a:spcPts val="137"/>
              </a:spcBef>
            </a:pPr>
            <a:r>
              <a:rPr lang="en-US" sz="4400" dirty="0">
                <a:solidFill>
                  <a:srgbClr val="1A325D"/>
                </a:solidFill>
                <a:latin typeface="Avenir LT Std 45 Book"/>
                <a:cs typeface="Avenir LT Std 45 Book"/>
              </a:rPr>
              <a:t>GRID DEPLOYMENT OFFICE</a:t>
            </a:r>
            <a:r>
              <a:rPr lang="en-US" sz="5400" dirty="0">
                <a:solidFill>
                  <a:srgbClr val="1A325D"/>
                </a:solidFill>
                <a:latin typeface="Avenir LT Std 45 Book"/>
                <a:cs typeface="Avenir LT Std 45 Book"/>
              </a:rPr>
              <a:t> </a:t>
            </a:r>
            <a:br>
              <a:rPr lang="en-US" sz="5400" dirty="0">
                <a:solidFill>
                  <a:srgbClr val="1A325D"/>
                </a:solidFill>
                <a:latin typeface="Avenir LT Std 45 Book"/>
                <a:cs typeface="Avenir LT Std 45 Book"/>
              </a:rPr>
            </a:br>
            <a:r>
              <a:rPr lang="en-US" sz="4000" dirty="0">
                <a:solidFill>
                  <a:srgbClr val="1A325D"/>
                </a:solidFill>
                <a:latin typeface="Avenir LT Std 45 Book"/>
                <a:cs typeface="Avenir LT Std 45 Book"/>
              </a:rPr>
              <a:t>TITLE</a:t>
            </a:r>
            <a:endParaRPr sz="4000" spc="-27" dirty="0">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userDrawn="1"/>
        </p:nvPicPr>
        <p:blipFill>
          <a:blip r:embed="rId3"/>
          <a:srcRect/>
          <a:stretch>
            <a:fillRect/>
          </a:stretch>
        </p:blipFill>
        <p:spPr bwMode="auto">
          <a:xfrm>
            <a:off x="-33834" y="499679"/>
            <a:ext cx="3968997" cy="106126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dirty="0">
                <a:ln>
                  <a:noFill/>
                </a:ln>
                <a:solidFill>
                  <a:srgbClr val="2460AD"/>
                </a:solidFill>
                <a:effectLst/>
                <a:uLnTx/>
                <a:uFillTx/>
                <a:latin typeface="Arial"/>
                <a:cs typeface="Arial"/>
              </a:rPr>
              <a:t>Subhead Copy</a:t>
            </a:r>
            <a:endParaRPr kumimoji="0" lang="en-US" sz="1800" b="0" i="0" u="none" strike="noStrike" kern="0" cap="none" spc="0" normalizeH="0" baseline="0" noProof="0" dirty="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dirty="0">
                <a:ln>
                  <a:noFill/>
                </a:ln>
                <a:solidFill>
                  <a:srgbClr val="2460AD"/>
                </a:solidFill>
                <a:effectLst/>
                <a:uLnTx/>
                <a:uFillTx/>
                <a:latin typeface="Arial"/>
                <a:cs typeface="Arial"/>
              </a:rPr>
              <a:t>September </a:t>
            </a:r>
            <a:r>
              <a:rPr kumimoji="0" lang="en-US" sz="1786" b="0" i="0" u="none" strike="noStrike" kern="0" cap="none" spc="-27" normalizeH="0" baseline="0" noProof="0" dirty="0">
                <a:ln>
                  <a:noFill/>
                </a:ln>
                <a:solidFill>
                  <a:srgbClr val="2460AD"/>
                </a:solidFill>
                <a:effectLst/>
                <a:uLnTx/>
                <a:uFillTx/>
                <a:latin typeface="Arial"/>
                <a:cs typeface="Arial"/>
              </a:rPr>
              <a:t>2022</a:t>
            </a:r>
            <a:endParaRPr kumimoji="0" lang="en-US" sz="1786" b="0" i="0" u="none" strike="noStrike" kern="0" cap="none" spc="0" normalizeH="0" baseline="0" noProof="0" dirty="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411354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9932060-CD96-74DB-C7F0-6928D4FC682E}"/>
              </a:ext>
            </a:extLst>
          </p:cNvPr>
          <p:cNvSpPr>
            <a:spLocks noGrp="1"/>
          </p:cNvSpPr>
          <p:nvPr>
            <p:ph type="body" sz="quarter" idx="15"/>
          </p:nvPr>
        </p:nvSpPr>
        <p:spPr>
          <a:xfrm>
            <a:off x="1051560" y="1975104"/>
            <a:ext cx="11991975" cy="44206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1E7E208-B5A6-E9A6-54A6-87F0B470522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764127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64E8C52-90C9-C144-E2A3-52D58607621E}"/>
              </a:ext>
            </a:extLst>
          </p:cNvPr>
          <p:cNvSpPr>
            <a:spLocks noGrp="1"/>
          </p:cNvSpPr>
          <p:nvPr>
            <p:ph type="body" sz="quarter" idx="17"/>
          </p:nvPr>
        </p:nvSpPr>
        <p:spPr>
          <a:xfrm>
            <a:off x="523394" y="2876737"/>
            <a:ext cx="5663094" cy="3366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AEDEF0-143A-2FC6-1C98-CBC1A49688BE}"/>
              </a:ext>
            </a:extLst>
          </p:cNvPr>
          <p:cNvSpPr>
            <a:spLocks noGrp="1"/>
          </p:cNvSpPr>
          <p:nvPr>
            <p:ph type="body" sz="quarter" idx="18"/>
          </p:nvPr>
        </p:nvSpPr>
        <p:spPr>
          <a:xfrm>
            <a:off x="7010400" y="2876737"/>
            <a:ext cx="5662613" cy="3366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6661FB0-3C79-C9FB-A359-DD81D10D722A}"/>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A743B436-661F-208B-5C86-40B14100BD91}"/>
              </a:ext>
            </a:extLst>
          </p:cNvPr>
          <p:cNvSpPr>
            <a:spLocks noGrp="1"/>
          </p:cNvSpPr>
          <p:nvPr>
            <p:ph type="body" sz="quarter" idx="20" hasCustomPrompt="1"/>
          </p:nvPr>
        </p:nvSpPr>
        <p:spPr>
          <a:xfrm>
            <a:off x="523394" y="2381301"/>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D7EF3FA0-9DD8-BF0D-D886-4E369DB32E99}"/>
              </a:ext>
            </a:extLst>
          </p:cNvPr>
          <p:cNvSpPr>
            <a:spLocks noGrp="1"/>
          </p:cNvSpPr>
          <p:nvPr>
            <p:ph type="body" sz="quarter" idx="21" hasCustomPrompt="1"/>
          </p:nvPr>
        </p:nvSpPr>
        <p:spPr>
          <a:xfrm>
            <a:off x="7000072" y="2381301"/>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156643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3174854" y="2599006"/>
            <a:ext cx="3795713" cy="2684194"/>
          </a:xfrm>
          <a:prstGeom prst="rect">
            <a:avLst/>
          </a:prstGeom>
        </p:spPr>
        <p:txBody>
          <a:bodyPr/>
          <a:lstStyle>
            <a:lvl1pPr marL="0" indent="0">
              <a:buNone/>
              <a:defRPr/>
            </a:lvl1pPr>
          </a:lstStyle>
          <a:p>
            <a:r>
              <a:rPr lang="en-US"/>
              <a:t>Click icon to add picture</a:t>
            </a:r>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9804400" y="2599006"/>
            <a:ext cx="3795713" cy="2684194"/>
          </a:xfrm>
          <a:prstGeom prst="rect">
            <a:avLst/>
          </a:prstGeom>
        </p:spPr>
        <p:txBody>
          <a:bodyPr/>
          <a:lstStyle>
            <a:lvl1pPr marL="0" indent="0">
              <a:buNone/>
              <a:defRPr/>
            </a:lvl1pPr>
          </a:lstStyle>
          <a:p>
            <a:r>
              <a:rPr lang="en-US"/>
              <a:t>Click icon to add picture</a:t>
            </a:r>
          </a:p>
        </p:txBody>
      </p:sp>
      <p:sp>
        <p:nvSpPr>
          <p:cNvPr id="3" name="Text Placeholder 2">
            <a:extLst>
              <a:ext uri="{FF2B5EF4-FFF2-40B4-BE49-F238E27FC236}">
                <a16:creationId xmlns:a16="http://schemas.microsoft.com/office/drawing/2014/main" id="{8A4457E9-85EB-C868-677A-4F35B9D8CB64}"/>
              </a:ext>
            </a:extLst>
          </p:cNvPr>
          <p:cNvSpPr>
            <a:spLocks noGrp="1"/>
          </p:cNvSpPr>
          <p:nvPr>
            <p:ph type="body" sz="quarter" idx="19"/>
          </p:nvPr>
        </p:nvSpPr>
        <p:spPr>
          <a:xfrm>
            <a:off x="600699" y="3179763"/>
            <a:ext cx="2436189" cy="2103437"/>
          </a:xfrm>
        </p:spPr>
        <p:txBody>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48729B3-2E3E-9BA9-0BA8-D572DC3848A0}"/>
              </a:ext>
            </a:extLst>
          </p:cNvPr>
          <p:cNvSpPr>
            <a:spLocks noGrp="1"/>
          </p:cNvSpPr>
          <p:nvPr>
            <p:ph type="body" sz="quarter" idx="20"/>
          </p:nvPr>
        </p:nvSpPr>
        <p:spPr>
          <a:xfrm>
            <a:off x="7259156" y="3179763"/>
            <a:ext cx="2435707" cy="2103437"/>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6024F35C-D4CB-1913-EFD1-F650F0B64DBE}"/>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5B301AF1-388D-441D-CBC5-FF1444226DF8}"/>
              </a:ext>
            </a:extLst>
          </p:cNvPr>
          <p:cNvSpPr>
            <a:spLocks noGrp="1"/>
          </p:cNvSpPr>
          <p:nvPr>
            <p:ph type="body" sz="quarter" idx="21" hasCustomPrompt="1"/>
          </p:nvPr>
        </p:nvSpPr>
        <p:spPr>
          <a:xfrm>
            <a:off x="6006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8B4E1BC3-8834-86CC-BEC4-9BB29076EC97}"/>
              </a:ext>
            </a:extLst>
          </p:cNvPr>
          <p:cNvSpPr>
            <a:spLocks noGrp="1"/>
          </p:cNvSpPr>
          <p:nvPr>
            <p:ph type="body" sz="quarter" idx="22" hasCustomPrompt="1"/>
          </p:nvPr>
        </p:nvSpPr>
        <p:spPr>
          <a:xfrm>
            <a:off x="72554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004205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3174854" y="2599006"/>
            <a:ext cx="3795713" cy="2684194"/>
          </a:xfrm>
          <a:prstGeom prst="rect">
            <a:avLst/>
          </a:prstGeom>
        </p:spPr>
        <p:txBody>
          <a:bodyPr/>
          <a:lstStyle/>
          <a:p>
            <a:r>
              <a:rPr lang="en-US"/>
              <a:t>Click icon to add picture</a:t>
            </a:r>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9804400" y="2599006"/>
            <a:ext cx="3795713" cy="2684194"/>
          </a:xfrm>
          <a:prstGeom prst="rect">
            <a:avLst/>
          </a:prstGeom>
        </p:spPr>
        <p:txBody>
          <a:bodyPr/>
          <a:lstStyle/>
          <a:p>
            <a:r>
              <a:rPr lang="en-US"/>
              <a:t>Click icon to add picture</a:t>
            </a:r>
          </a:p>
        </p:txBody>
      </p:sp>
      <p:sp>
        <p:nvSpPr>
          <p:cNvPr id="4" name="Text Placeholder 3">
            <a:extLst>
              <a:ext uri="{FF2B5EF4-FFF2-40B4-BE49-F238E27FC236}">
                <a16:creationId xmlns:a16="http://schemas.microsoft.com/office/drawing/2014/main" id="{AECE525A-1537-7144-B3B1-ACC64947B3FE}"/>
              </a:ext>
            </a:extLst>
          </p:cNvPr>
          <p:cNvSpPr>
            <a:spLocks noGrp="1"/>
          </p:cNvSpPr>
          <p:nvPr>
            <p:ph type="body" sz="quarter" idx="19"/>
          </p:nvPr>
        </p:nvSpPr>
        <p:spPr>
          <a:xfrm>
            <a:off x="600699" y="3074988"/>
            <a:ext cx="2436189" cy="2208212"/>
          </a:xfrm>
        </p:spPr>
        <p:txBody>
          <a:body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49FD718-A55E-C207-E5CE-6A4C92F9F07B}"/>
              </a:ext>
            </a:extLst>
          </p:cNvPr>
          <p:cNvSpPr>
            <a:spLocks noGrp="1"/>
          </p:cNvSpPr>
          <p:nvPr>
            <p:ph type="body" sz="quarter" idx="20"/>
          </p:nvPr>
        </p:nvSpPr>
        <p:spPr>
          <a:xfrm>
            <a:off x="7259158" y="3074988"/>
            <a:ext cx="2435706" cy="2208212"/>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793B0CD0-7476-6DD8-0030-F0C370A61B3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82226167-4E67-CE46-2B10-FE883477C1D5}"/>
              </a:ext>
            </a:extLst>
          </p:cNvPr>
          <p:cNvSpPr>
            <a:spLocks noGrp="1"/>
          </p:cNvSpPr>
          <p:nvPr>
            <p:ph type="body" sz="quarter" idx="21" hasCustomPrompt="1"/>
          </p:nvPr>
        </p:nvSpPr>
        <p:spPr>
          <a:xfrm>
            <a:off x="6006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B5B4F7D5-74A6-7BDF-D450-3571B845FCD0}"/>
              </a:ext>
            </a:extLst>
          </p:cNvPr>
          <p:cNvSpPr>
            <a:spLocks noGrp="1"/>
          </p:cNvSpPr>
          <p:nvPr>
            <p:ph type="body" sz="quarter" idx="22" hasCustomPrompt="1"/>
          </p:nvPr>
        </p:nvSpPr>
        <p:spPr>
          <a:xfrm>
            <a:off x="7255499" y="26070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868223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4">
            <a:extLst>
              <a:ext uri="{FF2B5EF4-FFF2-40B4-BE49-F238E27FC236}">
                <a16:creationId xmlns:a16="http://schemas.microsoft.com/office/drawing/2014/main" id="{882916D2-D560-E22C-D8D6-29202BD0009F}"/>
              </a:ext>
            </a:extLst>
          </p:cNvPr>
          <p:cNvSpPr>
            <a:spLocks noGrp="1"/>
          </p:cNvSpPr>
          <p:nvPr>
            <p:ph type="pic" sz="quarter" idx="17"/>
          </p:nvPr>
        </p:nvSpPr>
        <p:spPr>
          <a:xfrm>
            <a:off x="923925" y="3869880"/>
            <a:ext cx="3314217" cy="2343255"/>
          </a:xfrm>
          <a:prstGeom prst="rect">
            <a:avLst/>
          </a:prstGeom>
        </p:spPr>
        <p:txBody>
          <a:bodyPr/>
          <a:lstStyle>
            <a:lvl1pPr marL="0" indent="0">
              <a:buNone/>
              <a:defRPr/>
            </a:lvl1pPr>
          </a:lstStyle>
          <a:p>
            <a:r>
              <a:rPr lang="en-US"/>
              <a:t>Click icon to add picture</a:t>
            </a:r>
            <a:endParaRPr lang="en-US" dirty="0"/>
          </a:p>
        </p:txBody>
      </p:sp>
      <p:sp>
        <p:nvSpPr>
          <p:cNvPr id="17" name="Picture Placeholder 14">
            <a:extLst>
              <a:ext uri="{FF2B5EF4-FFF2-40B4-BE49-F238E27FC236}">
                <a16:creationId xmlns:a16="http://schemas.microsoft.com/office/drawing/2014/main" id="{657F7114-AAEC-44B1-E160-F772463E399B}"/>
              </a:ext>
            </a:extLst>
          </p:cNvPr>
          <p:cNvSpPr>
            <a:spLocks noGrp="1"/>
          </p:cNvSpPr>
          <p:nvPr>
            <p:ph type="pic" sz="quarter" idx="18"/>
          </p:nvPr>
        </p:nvSpPr>
        <p:spPr>
          <a:xfrm>
            <a:off x="5355110" y="3869880"/>
            <a:ext cx="3314217" cy="2343255"/>
          </a:xfrm>
          <a:prstGeom prst="rect">
            <a:avLst/>
          </a:prstGeom>
        </p:spPr>
        <p:txBody>
          <a:bodyPr/>
          <a:lstStyle>
            <a:lvl1pPr marL="0" indent="0">
              <a:buNone/>
              <a:defRPr/>
            </a:lvl1pPr>
          </a:lstStyle>
          <a:p>
            <a:r>
              <a:rPr lang="en-US"/>
              <a:t>Click icon to add picture</a:t>
            </a:r>
            <a:endParaRPr lang="en-US" dirty="0"/>
          </a:p>
        </p:txBody>
      </p:sp>
      <p:sp>
        <p:nvSpPr>
          <p:cNvPr id="23" name="Picture Placeholder 14">
            <a:extLst>
              <a:ext uri="{FF2B5EF4-FFF2-40B4-BE49-F238E27FC236}">
                <a16:creationId xmlns:a16="http://schemas.microsoft.com/office/drawing/2014/main" id="{5FEC738F-E13A-5A75-C025-8B1BE29821B2}"/>
              </a:ext>
            </a:extLst>
          </p:cNvPr>
          <p:cNvSpPr>
            <a:spLocks noGrp="1"/>
          </p:cNvSpPr>
          <p:nvPr>
            <p:ph type="pic" sz="quarter" idx="21"/>
          </p:nvPr>
        </p:nvSpPr>
        <p:spPr>
          <a:xfrm>
            <a:off x="9599165" y="3937487"/>
            <a:ext cx="3314217" cy="2343255"/>
          </a:xfrm>
          <a:prstGeom prst="rect">
            <a:avLst/>
          </a:prstGeom>
        </p:spPr>
        <p:txBody>
          <a:bodyPr/>
          <a:lstStyle>
            <a:lvl1pPr marL="0" indent="0">
              <a:buNone/>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EA64B18D-1208-4B93-59DE-8D6B68ECB1D6}"/>
              </a:ext>
            </a:extLst>
          </p:cNvPr>
          <p:cNvSpPr>
            <a:spLocks noGrp="1"/>
          </p:cNvSpPr>
          <p:nvPr>
            <p:ph type="body" sz="quarter" idx="23"/>
          </p:nvPr>
        </p:nvSpPr>
        <p:spPr>
          <a:xfrm>
            <a:off x="923925" y="2363988"/>
            <a:ext cx="3314700" cy="1399976"/>
          </a:xfrm>
        </p:spPr>
        <p:txBody>
          <a:body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88CF3808-F9AA-3469-F83C-3C788179FA8F}"/>
              </a:ext>
            </a:extLst>
          </p:cNvPr>
          <p:cNvSpPr>
            <a:spLocks noGrp="1"/>
          </p:cNvSpPr>
          <p:nvPr>
            <p:ph type="body" sz="quarter" idx="24"/>
          </p:nvPr>
        </p:nvSpPr>
        <p:spPr>
          <a:xfrm>
            <a:off x="5355110" y="2383142"/>
            <a:ext cx="3314700" cy="1399976"/>
          </a:xfrm>
        </p:spPr>
        <p:txBody>
          <a:body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B14691C1-8772-6014-470F-260DFBB3DABF}"/>
              </a:ext>
            </a:extLst>
          </p:cNvPr>
          <p:cNvSpPr>
            <a:spLocks noGrp="1"/>
          </p:cNvSpPr>
          <p:nvPr>
            <p:ph type="body" sz="quarter" idx="25"/>
          </p:nvPr>
        </p:nvSpPr>
        <p:spPr>
          <a:xfrm>
            <a:off x="9599165" y="2434937"/>
            <a:ext cx="3314700" cy="1399976"/>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1A9721ED-2BEE-F1EA-26B3-94799697BA6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65E62BA5-EBD1-6F93-86A2-B9CBA1383FB2}"/>
              </a:ext>
            </a:extLst>
          </p:cNvPr>
          <p:cNvSpPr>
            <a:spLocks noGrp="1"/>
          </p:cNvSpPr>
          <p:nvPr>
            <p:ph type="body" sz="quarter" idx="26" hasCustomPrompt="1"/>
          </p:nvPr>
        </p:nvSpPr>
        <p:spPr>
          <a:xfrm>
            <a:off x="923543"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5" name="Text Placeholder 4">
            <a:extLst>
              <a:ext uri="{FF2B5EF4-FFF2-40B4-BE49-F238E27FC236}">
                <a16:creationId xmlns:a16="http://schemas.microsoft.com/office/drawing/2014/main" id="{F70D0151-14F5-C8CF-1AB9-B416BEECAE6D}"/>
              </a:ext>
            </a:extLst>
          </p:cNvPr>
          <p:cNvSpPr>
            <a:spLocks noGrp="1"/>
          </p:cNvSpPr>
          <p:nvPr>
            <p:ph type="body" sz="quarter" idx="27" hasCustomPrompt="1"/>
          </p:nvPr>
        </p:nvSpPr>
        <p:spPr>
          <a:xfrm>
            <a:off x="5355110"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C4229C00-8009-A0A9-90D6-8CBBBB10A82D}"/>
              </a:ext>
            </a:extLst>
          </p:cNvPr>
          <p:cNvSpPr>
            <a:spLocks noGrp="1"/>
          </p:cNvSpPr>
          <p:nvPr>
            <p:ph type="body" sz="quarter" idx="28" hasCustomPrompt="1"/>
          </p:nvPr>
        </p:nvSpPr>
        <p:spPr>
          <a:xfrm>
            <a:off x="9575800" y="1864079"/>
            <a:ext cx="3315081"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2054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2 Column Image Only">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4">
            <a:extLst>
              <a:ext uri="{FF2B5EF4-FFF2-40B4-BE49-F238E27FC236}">
                <a16:creationId xmlns:a16="http://schemas.microsoft.com/office/drawing/2014/main" id="{FFB0769C-24AA-588D-0F11-0CE77C29D2F3}"/>
              </a:ext>
            </a:extLst>
          </p:cNvPr>
          <p:cNvSpPr>
            <a:spLocks noGrp="1"/>
          </p:cNvSpPr>
          <p:nvPr>
            <p:ph type="pic" sz="quarter" idx="17"/>
          </p:nvPr>
        </p:nvSpPr>
        <p:spPr>
          <a:xfrm>
            <a:off x="521806" y="1936041"/>
            <a:ext cx="6385406" cy="4539735"/>
          </a:xfrm>
          <a:prstGeom prst="rect">
            <a:avLst/>
          </a:prstGeom>
        </p:spPr>
        <p:txBody>
          <a:bodyPr/>
          <a:lstStyle>
            <a:lvl1pPr marL="0" indent="0">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CBE39098-C769-0F95-2F80-27D4207F6040}"/>
              </a:ext>
            </a:extLst>
          </p:cNvPr>
          <p:cNvSpPr>
            <a:spLocks noGrp="1"/>
          </p:cNvSpPr>
          <p:nvPr>
            <p:ph type="pic" sz="quarter" idx="18"/>
          </p:nvPr>
        </p:nvSpPr>
        <p:spPr>
          <a:xfrm>
            <a:off x="7036906" y="1936041"/>
            <a:ext cx="6385406" cy="4539735"/>
          </a:xfrm>
          <a:prstGeom prst="rect">
            <a:avLst/>
          </a:prstGeom>
        </p:spPr>
        <p:txBody>
          <a:bodyPr/>
          <a:lstStyle>
            <a:lvl1pPr marL="0" indent="0">
              <a:buNone/>
              <a:defRPr/>
            </a:lvl1pPr>
          </a:lstStyle>
          <a:p>
            <a:r>
              <a:rPr lang="en-US"/>
              <a:t>Click icon to add picture</a:t>
            </a:r>
            <a:endParaRPr lang="en-US" dirty="0"/>
          </a:p>
        </p:txBody>
      </p:sp>
      <p:sp>
        <p:nvSpPr>
          <p:cNvPr id="2" name="Title Placeholder 1">
            <a:extLst>
              <a:ext uri="{FF2B5EF4-FFF2-40B4-BE49-F238E27FC236}">
                <a16:creationId xmlns:a16="http://schemas.microsoft.com/office/drawing/2014/main" id="{9BE72887-3515-C229-13F6-B2A6315A3FFB}"/>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91993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7AAFC4BB-FA74-F19D-84F6-957868262439}"/>
              </a:ext>
            </a:extLst>
          </p:cNvPr>
          <p:cNvSpPr>
            <a:spLocks noGrp="1"/>
          </p:cNvSpPr>
          <p:nvPr>
            <p:ph type="pic" sz="quarter" idx="17"/>
          </p:nvPr>
        </p:nvSpPr>
        <p:spPr>
          <a:xfrm>
            <a:off x="5207400" y="1842051"/>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endParaRPr lang="en-US" dirty="0"/>
          </a:p>
        </p:txBody>
      </p:sp>
      <p:sp>
        <p:nvSpPr>
          <p:cNvPr id="34" name="Picture Placeholder 32">
            <a:extLst>
              <a:ext uri="{FF2B5EF4-FFF2-40B4-BE49-F238E27FC236}">
                <a16:creationId xmlns:a16="http://schemas.microsoft.com/office/drawing/2014/main" id="{E7D6B847-0A65-0601-B9BD-483E59462DC4}"/>
              </a:ext>
            </a:extLst>
          </p:cNvPr>
          <p:cNvSpPr>
            <a:spLocks noGrp="1"/>
          </p:cNvSpPr>
          <p:nvPr>
            <p:ph type="pic" sz="quarter" idx="18"/>
          </p:nvPr>
        </p:nvSpPr>
        <p:spPr>
          <a:xfrm>
            <a:off x="8370251" y="1842050"/>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p>
        </p:txBody>
      </p:sp>
      <p:sp>
        <p:nvSpPr>
          <p:cNvPr id="5" name="Text Placeholder 4">
            <a:extLst>
              <a:ext uri="{FF2B5EF4-FFF2-40B4-BE49-F238E27FC236}">
                <a16:creationId xmlns:a16="http://schemas.microsoft.com/office/drawing/2014/main" id="{22850864-F6B0-44C0-746E-55697B0DB502}"/>
              </a:ext>
            </a:extLst>
          </p:cNvPr>
          <p:cNvSpPr>
            <a:spLocks noGrp="1"/>
          </p:cNvSpPr>
          <p:nvPr>
            <p:ph type="body" sz="quarter" idx="19"/>
          </p:nvPr>
        </p:nvSpPr>
        <p:spPr>
          <a:xfrm>
            <a:off x="628650" y="3435350"/>
            <a:ext cx="2343150" cy="2292350"/>
          </a:xfrm>
        </p:spPr>
        <p:txBody>
          <a:body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0A300D43-A1AB-B98A-BF59-1A24EC210BFF}"/>
              </a:ext>
            </a:extLst>
          </p:cNvPr>
          <p:cNvSpPr>
            <a:spLocks noGrp="1"/>
          </p:cNvSpPr>
          <p:nvPr>
            <p:ph type="body" sz="quarter" idx="20"/>
          </p:nvPr>
        </p:nvSpPr>
        <p:spPr>
          <a:xfrm>
            <a:off x="3274101" y="3435350"/>
            <a:ext cx="2343150" cy="2292350"/>
          </a:xfrm>
        </p:spPr>
        <p:txBody>
          <a:bodyPr/>
          <a:lstStyle/>
          <a:p>
            <a:pPr lvl="0"/>
            <a:r>
              <a:rPr lang="en-US"/>
              <a:t>Click to edit Master text styles</a:t>
            </a:r>
          </a:p>
          <a:p>
            <a:pPr lvl="1"/>
            <a:r>
              <a:rPr lang="en-US"/>
              <a:t>Second level</a:t>
            </a:r>
          </a:p>
        </p:txBody>
      </p:sp>
      <p:sp>
        <p:nvSpPr>
          <p:cNvPr id="3" name="Title Placeholder 1">
            <a:extLst>
              <a:ext uri="{FF2B5EF4-FFF2-40B4-BE49-F238E27FC236}">
                <a16:creationId xmlns:a16="http://schemas.microsoft.com/office/drawing/2014/main" id="{27FA4218-A04D-30AD-0916-C3795BFF9C2E}"/>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651C8371-9CD3-05C5-0396-21098698650E}"/>
              </a:ext>
            </a:extLst>
          </p:cNvPr>
          <p:cNvSpPr>
            <a:spLocks noGrp="1"/>
          </p:cNvSpPr>
          <p:nvPr>
            <p:ph type="body" sz="quarter" idx="21" hasCustomPrompt="1"/>
          </p:nvPr>
        </p:nvSpPr>
        <p:spPr>
          <a:xfrm>
            <a:off x="600699" y="29372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4" name="Text Placeholder 4">
            <a:extLst>
              <a:ext uri="{FF2B5EF4-FFF2-40B4-BE49-F238E27FC236}">
                <a16:creationId xmlns:a16="http://schemas.microsoft.com/office/drawing/2014/main" id="{F75C1528-F41A-A30F-F8CE-AFC86AFD66AE}"/>
              </a:ext>
            </a:extLst>
          </p:cNvPr>
          <p:cNvSpPr>
            <a:spLocks noGrp="1"/>
          </p:cNvSpPr>
          <p:nvPr>
            <p:ph type="body" sz="quarter" idx="22" hasCustomPrompt="1"/>
          </p:nvPr>
        </p:nvSpPr>
        <p:spPr>
          <a:xfrm>
            <a:off x="3251200" y="293722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97229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 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32">
            <a:extLst>
              <a:ext uri="{FF2B5EF4-FFF2-40B4-BE49-F238E27FC236}">
                <a16:creationId xmlns:a16="http://schemas.microsoft.com/office/drawing/2014/main" id="{4AB60AEB-8808-4128-559F-AAF53CFA90F9}"/>
              </a:ext>
            </a:extLst>
          </p:cNvPr>
          <p:cNvSpPr>
            <a:spLocks noGrp="1"/>
          </p:cNvSpPr>
          <p:nvPr>
            <p:ph type="pic" sz="quarter" idx="17"/>
          </p:nvPr>
        </p:nvSpPr>
        <p:spPr>
          <a:xfrm>
            <a:off x="2440609" y="2171164"/>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endParaRPr lang="en-US" dirty="0"/>
          </a:p>
        </p:txBody>
      </p:sp>
      <p:sp>
        <p:nvSpPr>
          <p:cNvPr id="15" name="Picture Placeholder 32">
            <a:extLst>
              <a:ext uri="{FF2B5EF4-FFF2-40B4-BE49-F238E27FC236}">
                <a16:creationId xmlns:a16="http://schemas.microsoft.com/office/drawing/2014/main" id="{35DD90AA-89A2-B5E1-83DB-B6B231015C76}"/>
              </a:ext>
            </a:extLst>
          </p:cNvPr>
          <p:cNvSpPr>
            <a:spLocks noGrp="1"/>
          </p:cNvSpPr>
          <p:nvPr>
            <p:ph type="pic" sz="quarter" idx="18"/>
          </p:nvPr>
        </p:nvSpPr>
        <p:spPr>
          <a:xfrm>
            <a:off x="5603460" y="2171163"/>
            <a:ext cx="5354585" cy="4549223"/>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61C8053F-51CF-A9D1-F74F-70AE096F7145}"/>
              </a:ext>
            </a:extLst>
          </p:cNvPr>
          <p:cNvSpPr>
            <a:spLocks noGrp="1"/>
          </p:cNvSpPr>
          <p:nvPr>
            <p:ph type="body" sz="quarter" idx="19"/>
          </p:nvPr>
        </p:nvSpPr>
        <p:spPr>
          <a:xfrm>
            <a:off x="628650" y="3434721"/>
            <a:ext cx="2343150" cy="2531979"/>
          </a:xfrm>
        </p:spPr>
        <p:txBody>
          <a:body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A86ABE1A-9128-7183-2CA6-847599D4F0F3}"/>
              </a:ext>
            </a:extLst>
          </p:cNvPr>
          <p:cNvSpPr>
            <a:spLocks noGrp="1"/>
          </p:cNvSpPr>
          <p:nvPr>
            <p:ph type="body" sz="quarter" idx="20"/>
          </p:nvPr>
        </p:nvSpPr>
        <p:spPr>
          <a:xfrm>
            <a:off x="10835301" y="3434722"/>
            <a:ext cx="2342537" cy="2531978"/>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08956BB5-1F6D-F193-25F9-DAB550085532}"/>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9142F8BB-B2CF-F124-6930-7B6EAB4A0FD4}"/>
              </a:ext>
            </a:extLst>
          </p:cNvPr>
          <p:cNvSpPr>
            <a:spLocks noGrp="1"/>
          </p:cNvSpPr>
          <p:nvPr>
            <p:ph type="body" sz="quarter" idx="21" hasCustomPrompt="1"/>
          </p:nvPr>
        </p:nvSpPr>
        <p:spPr>
          <a:xfrm>
            <a:off x="600699" y="300764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821E68B7-A6AA-51D6-A041-9E37EDCFEA48}"/>
              </a:ext>
            </a:extLst>
          </p:cNvPr>
          <p:cNvSpPr>
            <a:spLocks noGrp="1"/>
          </p:cNvSpPr>
          <p:nvPr>
            <p:ph type="body" sz="quarter" idx="22" hasCustomPrompt="1"/>
          </p:nvPr>
        </p:nvSpPr>
        <p:spPr>
          <a:xfrm>
            <a:off x="10795000" y="3007649"/>
            <a:ext cx="2454756"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017275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with Image">
    <p:spTree>
      <p:nvGrpSpPr>
        <p:cNvPr id="1" name=""/>
        <p:cNvGrpSpPr/>
        <p:nvPr/>
      </p:nvGrpSpPr>
      <p:grpSpPr>
        <a:xfrm>
          <a:off x="0" y="0"/>
          <a:ext cx="0" cy="0"/>
          <a:chOff x="0" y="0"/>
          <a:chExt cx="0" cy="0"/>
        </a:xfrm>
      </p:grpSpPr>
      <p:pic>
        <p:nvPicPr>
          <p:cNvPr id="12" name="object 899">
            <a:extLst>
              <a:ext uri="{FF2B5EF4-FFF2-40B4-BE49-F238E27FC236}">
                <a16:creationId xmlns:a16="http://schemas.microsoft.com/office/drawing/2014/main" id="{2D703294-6490-02C1-77A7-F41164EB1EA2}"/>
              </a:ext>
            </a:extLst>
          </p:cNvPr>
          <p:cNvPicPr/>
          <p:nvPr userDrawn="1"/>
        </p:nvPicPr>
        <p:blipFill rotWithShape="1">
          <a:blip r:embed="rId2" cstate="print">
            <a:extLst>
              <a:ext uri="{28A0092B-C50C-407E-A947-70E740481C1C}">
                <a14:useLocalDpi xmlns:a14="http://schemas.microsoft.com/office/drawing/2010/main" val="0"/>
              </a:ext>
            </a:extLst>
          </a:blip>
          <a:srcRect l="29887" r="16667"/>
          <a:stretch/>
        </p:blipFill>
        <p:spPr>
          <a:xfrm>
            <a:off x="8289844" y="-47625"/>
            <a:ext cx="6217325" cy="7820906"/>
          </a:xfrm>
          <a:prstGeom prst="rect">
            <a:avLst/>
          </a:prstGeom>
        </p:spPr>
      </p:pic>
      <p:sp>
        <p:nvSpPr>
          <p:cNvPr id="13" name="Parallelogram 13">
            <a:extLst>
              <a:ext uri="{FF2B5EF4-FFF2-40B4-BE49-F238E27FC236}">
                <a16:creationId xmlns:a16="http://schemas.microsoft.com/office/drawing/2014/main" id="{3455F677-C3D5-2CA7-4085-14741961FBA9}"/>
              </a:ext>
            </a:extLst>
          </p:cNvPr>
          <p:cNvSpPr/>
          <p:nvPr userDrawn="1"/>
        </p:nvSpPr>
        <p:spPr>
          <a:xfrm>
            <a:off x="-5183" y="-88712"/>
            <a:ext cx="11527563" cy="786203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Logo&#10;&#10;Description automatically generated">
            <a:extLst>
              <a:ext uri="{FF2B5EF4-FFF2-40B4-BE49-F238E27FC236}">
                <a16:creationId xmlns:a16="http://schemas.microsoft.com/office/drawing/2014/main" id="{EA6DD8D7-E718-7A06-AE50-33CA596CF4A0}"/>
              </a:ext>
            </a:extLst>
          </p:cNvPr>
          <p:cNvPicPr>
            <a:picLocks noChangeAspect="1" noChangeArrowheads="1"/>
          </p:cNvPicPr>
          <p:nvPr userDrawn="1"/>
        </p:nvPicPr>
        <p:blipFill>
          <a:blip r:embed="rId3"/>
          <a:srcRect/>
          <a:stretch>
            <a:fillRect/>
          </a:stretch>
        </p:blipFill>
        <p:spPr bwMode="auto">
          <a:xfrm>
            <a:off x="6534718" y="6482429"/>
            <a:ext cx="2818702" cy="753686"/>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244">
            <a:extLst>
              <a:ext uri="{FF2B5EF4-FFF2-40B4-BE49-F238E27FC236}">
                <a16:creationId xmlns:a16="http://schemas.microsoft.com/office/drawing/2014/main" id="{47B66C7D-1135-10B4-AB89-611540E88F4C}"/>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7" name="Rectangle 16">
            <a:extLst>
              <a:ext uri="{FF2B5EF4-FFF2-40B4-BE49-F238E27FC236}">
                <a16:creationId xmlns:a16="http://schemas.microsoft.com/office/drawing/2014/main" id="{C4AB385A-4B93-A922-C0D9-5585D3ED987A}"/>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0253A5C-0D80-A1A7-CB59-4371F4E9455A}"/>
              </a:ext>
            </a:extLst>
          </p:cNvPr>
          <p:cNvSpPr>
            <a:spLocks noGrp="1"/>
          </p:cNvSpPr>
          <p:nvPr>
            <p:ph type="body" sz="quarter" idx="17"/>
          </p:nvPr>
        </p:nvSpPr>
        <p:spPr>
          <a:xfrm>
            <a:off x="923925" y="2459876"/>
            <a:ext cx="7585075" cy="1206500"/>
          </a:xfrm>
        </p:spPr>
        <p:txBody>
          <a:body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6C6C2DBE-1F70-C824-ECD9-3BA360C6EE48}"/>
              </a:ext>
            </a:extLst>
          </p:cNvPr>
          <p:cNvSpPr>
            <a:spLocks noGrp="1"/>
          </p:cNvSpPr>
          <p:nvPr>
            <p:ph type="body" sz="quarter" idx="18"/>
          </p:nvPr>
        </p:nvSpPr>
        <p:spPr>
          <a:xfrm>
            <a:off x="923187" y="4445404"/>
            <a:ext cx="7585075" cy="1206500"/>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48A52BDF-8338-A4F0-1D5C-B1F838D8A89A}"/>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7C90DFEA-EEA3-5B38-BC44-281783D06B3F}"/>
              </a:ext>
            </a:extLst>
          </p:cNvPr>
          <p:cNvSpPr>
            <a:spLocks noGrp="1"/>
          </p:cNvSpPr>
          <p:nvPr>
            <p:ph type="body" sz="quarter" idx="21" hasCustomPrompt="1"/>
          </p:nvPr>
        </p:nvSpPr>
        <p:spPr>
          <a:xfrm>
            <a:off x="923186" y="1956508"/>
            <a:ext cx="7585813"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BE28B85D-89A6-0699-97C4-35E0A7A29A87}"/>
              </a:ext>
            </a:extLst>
          </p:cNvPr>
          <p:cNvSpPr>
            <a:spLocks noGrp="1"/>
          </p:cNvSpPr>
          <p:nvPr>
            <p:ph type="body" sz="quarter" idx="22" hasCustomPrompt="1"/>
          </p:nvPr>
        </p:nvSpPr>
        <p:spPr>
          <a:xfrm>
            <a:off x="923186" y="3937000"/>
            <a:ext cx="7585813"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007231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ank Char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4" name="Chart Placeholder 3">
            <a:extLst>
              <a:ext uri="{FF2B5EF4-FFF2-40B4-BE49-F238E27FC236}">
                <a16:creationId xmlns:a16="http://schemas.microsoft.com/office/drawing/2014/main" id="{6C2E31EB-8455-06A2-6C97-FD7DDB63B5BC}"/>
              </a:ext>
            </a:extLst>
          </p:cNvPr>
          <p:cNvSpPr>
            <a:spLocks noGrp="1"/>
          </p:cNvSpPr>
          <p:nvPr>
            <p:ph type="chart" sz="quarter" idx="11"/>
          </p:nvPr>
        </p:nvSpPr>
        <p:spPr>
          <a:xfrm>
            <a:off x="2454933" y="2306833"/>
            <a:ext cx="8907730" cy="3978978"/>
          </a:xfrm>
          <a:prstGeom prst="rect">
            <a:avLst/>
          </a:prstGeom>
        </p:spPr>
        <p:txBody>
          <a:bodyPr/>
          <a:lstStyle>
            <a:lvl1pPr marL="0" indent="0">
              <a:buNone/>
              <a:defRPr/>
            </a:lvl1pPr>
          </a:lstStyle>
          <a:p>
            <a:r>
              <a:rPr lang="en-US"/>
              <a:t>Click icon to add chart</a:t>
            </a:r>
            <a:endParaRPr lang="en-US" dirty="0"/>
          </a:p>
        </p:txBody>
      </p:sp>
      <p:sp>
        <p:nvSpPr>
          <p:cNvPr id="2" name="Title Placeholder 1">
            <a:extLst>
              <a:ext uri="{FF2B5EF4-FFF2-40B4-BE49-F238E27FC236}">
                <a16:creationId xmlns:a16="http://schemas.microsoft.com/office/drawing/2014/main" id="{6B3AB8DC-5B3A-86D6-41E2-74E4950CE5B8}"/>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359F05D5-352F-FA0F-38E5-0A640B51339A}"/>
              </a:ext>
            </a:extLst>
          </p:cNvPr>
          <p:cNvSpPr>
            <a:spLocks noGrp="1"/>
          </p:cNvSpPr>
          <p:nvPr>
            <p:ph type="body" sz="quarter" idx="21" hasCustomPrompt="1"/>
          </p:nvPr>
        </p:nvSpPr>
        <p:spPr>
          <a:xfrm>
            <a:off x="3987800" y="1813279"/>
            <a:ext cx="5949950" cy="427072"/>
          </a:xfrm>
        </p:spPr>
        <p:txBody>
          <a:bodyPr/>
          <a:lstStyle>
            <a:lvl1pPr marL="0" indent="0" algn="ctr">
              <a:buNone/>
              <a:defRPr sz="2200">
                <a:solidFill>
                  <a:srgbClr val="2460AD"/>
                </a:solidFill>
                <a:latin typeface="Avenir LT Std 65 Medium" panose="020B0603020203020204" pitchFamily="34" charset="0"/>
              </a:defRPr>
            </a:lvl1pPr>
          </a:lstStyle>
          <a:p>
            <a:pPr lvl="0"/>
            <a:r>
              <a:rPr lang="en-US"/>
              <a:t>Chart Title</a:t>
            </a:r>
          </a:p>
        </p:txBody>
      </p:sp>
    </p:spTree>
    <p:extLst>
      <p:ext uri="{BB962C8B-B14F-4D97-AF65-F5344CB8AC3E}">
        <p14:creationId xmlns:p14="http://schemas.microsoft.com/office/powerpoint/2010/main" val="352877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D87C-87AC-15F8-6F2D-F138E8EAE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 r="47796"/>
          <a:stretch/>
        </p:blipFill>
        <p:spPr>
          <a:xfrm>
            <a:off x="6604000" y="0"/>
            <a:ext cx="7213600" cy="7772400"/>
          </a:xfrm>
          <a:prstGeom prst="rect">
            <a:avLst/>
          </a:prstGeom>
        </p:spPr>
      </p:pic>
      <p:sp>
        <p:nvSpPr>
          <p:cNvPr id="7" name="Parallelogram 2">
            <a:extLst>
              <a:ext uri="{FF2B5EF4-FFF2-40B4-BE49-F238E27FC236}">
                <a16:creationId xmlns:a16="http://schemas.microsoft.com/office/drawing/2014/main" id="{10BA730E-7709-6407-17F5-13154B7F3FB4}"/>
              </a:ext>
            </a:extLst>
          </p:cNvPr>
          <p:cNvSpPr/>
          <p:nvPr userDrawn="1"/>
        </p:nvSpPr>
        <p:spPr>
          <a:xfrm>
            <a:off x="-177800" y="-110067"/>
            <a:ext cx="9464636" cy="789494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13">
            <a:extLst>
              <a:ext uri="{FF2B5EF4-FFF2-40B4-BE49-F238E27FC236}">
                <a16:creationId xmlns:a16="http://schemas.microsoft.com/office/drawing/2014/main" id="{E73109E1-7EA8-7C8B-4012-13C54DCFF6EB}"/>
              </a:ext>
            </a:extLst>
          </p:cNvPr>
          <p:cNvSpPr/>
          <p:nvPr userDrawn="1"/>
        </p:nvSpPr>
        <p:spPr>
          <a:xfrm>
            <a:off x="0" y="1295751"/>
            <a:ext cx="13817600" cy="4773351"/>
          </a:xfrm>
          <a:prstGeom prst="rect">
            <a:avLst/>
          </a:prstGeom>
          <a:ln w="12700">
            <a:noFill/>
          </a:ln>
        </p:spPr>
        <p:txBody>
          <a:bodyPr wrap="square" lIns="0" tIns="0" rIns="0" bIns="0" rtlCol="0"/>
          <a:lstStyle/>
          <a:p>
            <a:endParaRPr/>
          </a:p>
        </p:txBody>
      </p:sp>
      <p:sp>
        <p:nvSpPr>
          <p:cNvPr id="4" name="object 12">
            <a:extLst>
              <a:ext uri="{FF2B5EF4-FFF2-40B4-BE49-F238E27FC236}">
                <a16:creationId xmlns:a16="http://schemas.microsoft.com/office/drawing/2014/main" id="{29A0886E-4FCA-2D4C-8D3F-E91CE9302EE4}"/>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pic>
        <p:nvPicPr>
          <p:cNvPr id="5" name="Picture 2" descr="Logo&#10;&#10;Description automatically generated">
            <a:extLst>
              <a:ext uri="{FF2B5EF4-FFF2-40B4-BE49-F238E27FC236}">
                <a16:creationId xmlns:a16="http://schemas.microsoft.com/office/drawing/2014/main" id="{5114A12D-4A54-E0AC-CD02-5285ECFBADC1}"/>
              </a:ext>
            </a:extLst>
          </p:cNvPr>
          <p:cNvPicPr>
            <a:picLocks noChangeAspect="1" noChangeArrowheads="1"/>
          </p:cNvPicPr>
          <p:nvPr userDrawn="1"/>
        </p:nvPicPr>
        <p:blipFill>
          <a:blip r:embed="rId3"/>
          <a:srcRect/>
          <a:stretch>
            <a:fillRect/>
          </a:stretch>
        </p:blipFill>
        <p:spPr bwMode="auto">
          <a:xfrm>
            <a:off x="-33834" y="499679"/>
            <a:ext cx="3968997" cy="10612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943E35CE-661C-2F01-7F01-368E00A96780}"/>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dirty="0">
                <a:ln>
                  <a:noFill/>
                </a:ln>
                <a:solidFill>
                  <a:srgbClr val="2460AD"/>
                </a:solidFill>
                <a:effectLst/>
                <a:uLnTx/>
                <a:uFillTx/>
                <a:latin typeface="Arial"/>
                <a:cs typeface="Arial"/>
              </a:rPr>
              <a:t>Subhead Copy</a:t>
            </a:r>
            <a:endParaRPr kumimoji="0" lang="en-US" sz="1800" b="0" i="0" u="none" strike="noStrike" kern="0" cap="none" spc="0" normalizeH="0" baseline="0" noProof="0" dirty="0">
              <a:ln>
                <a:noFill/>
              </a:ln>
              <a:solidFill>
                <a:srgbClr val="2460AD"/>
              </a:solidFill>
              <a:effectLst/>
              <a:uLnTx/>
              <a:uFillTx/>
              <a:latin typeface="Arial"/>
              <a:cs typeface="Arial"/>
            </a:endParaRPr>
          </a:p>
        </p:txBody>
      </p:sp>
      <p:sp>
        <p:nvSpPr>
          <p:cNvPr id="14" name="Text Placeholder 5">
            <a:extLst>
              <a:ext uri="{FF2B5EF4-FFF2-40B4-BE49-F238E27FC236}">
                <a16:creationId xmlns:a16="http://schemas.microsoft.com/office/drawing/2014/main" id="{D32F781A-8328-2D3F-C009-41ED97DE7548}"/>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dirty="0">
                <a:ln>
                  <a:noFill/>
                </a:ln>
                <a:solidFill>
                  <a:srgbClr val="2460AD"/>
                </a:solidFill>
                <a:effectLst/>
                <a:uLnTx/>
                <a:uFillTx/>
                <a:latin typeface="Arial"/>
                <a:cs typeface="Arial"/>
              </a:rPr>
              <a:t>September </a:t>
            </a:r>
            <a:r>
              <a:rPr kumimoji="0" lang="en-US" sz="1786" b="0" i="0" u="none" strike="noStrike" kern="0" cap="none" spc="-27" normalizeH="0" baseline="0" noProof="0" dirty="0">
                <a:ln>
                  <a:noFill/>
                </a:ln>
                <a:solidFill>
                  <a:srgbClr val="2460AD"/>
                </a:solidFill>
                <a:effectLst/>
                <a:uLnTx/>
                <a:uFillTx/>
                <a:latin typeface="Arial"/>
                <a:cs typeface="Arial"/>
              </a:rPr>
              <a:t>2022</a:t>
            </a:r>
            <a:endParaRPr kumimoji="0" lang="en-US" sz="1786" b="0" i="0" u="none" strike="noStrike" kern="0" cap="none" spc="0" normalizeH="0" baseline="0" noProof="0" dirty="0">
              <a:ln>
                <a:noFill/>
              </a:ln>
              <a:solidFill>
                <a:srgbClr val="2460AD"/>
              </a:solidFill>
              <a:effectLst/>
              <a:uLnTx/>
              <a:uFillTx/>
              <a:latin typeface="Arial"/>
              <a:cs typeface="Arial"/>
            </a:endParaRPr>
          </a:p>
        </p:txBody>
      </p:sp>
      <p:sp>
        <p:nvSpPr>
          <p:cNvPr id="15" name="object 9">
            <a:extLst>
              <a:ext uri="{FF2B5EF4-FFF2-40B4-BE49-F238E27FC236}">
                <a16:creationId xmlns:a16="http://schemas.microsoft.com/office/drawing/2014/main" id="{45C62E12-F76B-F8BC-527A-6D2BDE537713}"/>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dirty="0">
                <a:solidFill>
                  <a:srgbClr val="1A325D"/>
                </a:solidFill>
                <a:latin typeface="Avenir LT Std 45 Book"/>
                <a:cs typeface="Avenir LT Std 45 Book"/>
              </a:defRPr>
            </a:lvl1pPr>
          </a:lstStyle>
          <a:p>
            <a:pPr marL="17445" marR="914965" lvl="0">
              <a:spcBef>
                <a:spcPts val="137"/>
              </a:spcBef>
            </a:pPr>
            <a:r>
              <a:rPr lang="en-US" sz="4400" dirty="0">
                <a:solidFill>
                  <a:srgbClr val="1A325D"/>
                </a:solidFill>
                <a:latin typeface="Avenir LT Std 45 Book"/>
                <a:cs typeface="Avenir LT Std 45 Book"/>
              </a:rPr>
              <a:t>GRID DEPLOYMENT OFFICE</a:t>
            </a:r>
            <a:r>
              <a:rPr lang="en-US" sz="5400" dirty="0">
                <a:solidFill>
                  <a:srgbClr val="1A325D"/>
                </a:solidFill>
                <a:latin typeface="Avenir LT Std 45 Book"/>
                <a:cs typeface="Avenir LT Std 45 Book"/>
              </a:rPr>
              <a:t> </a:t>
            </a:r>
            <a:br>
              <a:rPr lang="en-US" sz="5400" dirty="0">
                <a:solidFill>
                  <a:srgbClr val="1A325D"/>
                </a:solidFill>
                <a:latin typeface="Avenir LT Std 45 Book"/>
                <a:cs typeface="Avenir LT Std 45 Book"/>
              </a:rPr>
            </a:br>
            <a:r>
              <a:rPr lang="en-US" sz="4000" dirty="0">
                <a:solidFill>
                  <a:srgbClr val="1A325D"/>
                </a:solidFill>
                <a:latin typeface="Avenir LT Std 45 Book"/>
                <a:cs typeface="Avenir LT Std 45 Book"/>
              </a:rPr>
              <a:t>TITLE</a:t>
            </a:r>
            <a:endParaRPr sz="4000" spc="-27" dirty="0">
              <a:solidFill>
                <a:srgbClr val="1A325D"/>
              </a:solidFill>
              <a:latin typeface="Avenir LT Std 45 Book"/>
              <a:cs typeface="Avenir LT Std 45 Book"/>
            </a:endParaRPr>
          </a:p>
        </p:txBody>
      </p:sp>
    </p:spTree>
    <p:extLst>
      <p:ext uri="{BB962C8B-B14F-4D97-AF65-F5344CB8AC3E}">
        <p14:creationId xmlns:p14="http://schemas.microsoft.com/office/powerpoint/2010/main" val="1570417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lank Charts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3" name="Chart Placeholder 3">
            <a:extLst>
              <a:ext uri="{FF2B5EF4-FFF2-40B4-BE49-F238E27FC236}">
                <a16:creationId xmlns:a16="http://schemas.microsoft.com/office/drawing/2014/main" id="{1214A7FE-CD32-4D2E-2E31-56761E1D8B08}"/>
              </a:ext>
            </a:extLst>
          </p:cNvPr>
          <p:cNvSpPr>
            <a:spLocks noGrp="1"/>
          </p:cNvSpPr>
          <p:nvPr>
            <p:ph type="chart" sz="quarter" idx="11"/>
          </p:nvPr>
        </p:nvSpPr>
        <p:spPr>
          <a:xfrm>
            <a:off x="6064319" y="2314087"/>
            <a:ext cx="7438538" cy="3978978"/>
          </a:xfrm>
          <a:prstGeom prst="rect">
            <a:avLst/>
          </a:prstGeom>
        </p:spPr>
        <p:txBody>
          <a:bodyPr/>
          <a:lstStyle/>
          <a:p>
            <a:r>
              <a:rPr lang="en-US"/>
              <a:t>Click icon to add chart</a:t>
            </a:r>
            <a:endParaRPr lang="en-US" dirty="0"/>
          </a:p>
        </p:txBody>
      </p:sp>
      <p:sp>
        <p:nvSpPr>
          <p:cNvPr id="12" name="Text Placeholder 11">
            <a:extLst>
              <a:ext uri="{FF2B5EF4-FFF2-40B4-BE49-F238E27FC236}">
                <a16:creationId xmlns:a16="http://schemas.microsoft.com/office/drawing/2014/main" id="{112AFE80-8DBA-9260-CD32-72832B88466F}"/>
              </a:ext>
            </a:extLst>
          </p:cNvPr>
          <p:cNvSpPr>
            <a:spLocks noGrp="1"/>
          </p:cNvSpPr>
          <p:nvPr>
            <p:ph type="body" sz="quarter" idx="16"/>
          </p:nvPr>
        </p:nvSpPr>
        <p:spPr>
          <a:xfrm>
            <a:off x="923651" y="3060700"/>
            <a:ext cx="4111899" cy="31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111A0FE-EB70-7B58-B874-11F030AD1144}"/>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4">
            <a:extLst>
              <a:ext uri="{FF2B5EF4-FFF2-40B4-BE49-F238E27FC236}">
                <a16:creationId xmlns:a16="http://schemas.microsoft.com/office/drawing/2014/main" id="{BCF799B5-ACCF-FAED-A6DD-8063AA3520EC}"/>
              </a:ext>
            </a:extLst>
          </p:cNvPr>
          <p:cNvSpPr>
            <a:spLocks noGrp="1"/>
          </p:cNvSpPr>
          <p:nvPr>
            <p:ph type="body" sz="quarter" idx="21" hasCustomPrompt="1"/>
          </p:nvPr>
        </p:nvSpPr>
        <p:spPr>
          <a:xfrm>
            <a:off x="923650" y="2605407"/>
            <a:ext cx="4111899"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4441663F-37D0-E5FF-2534-7767700B4462}"/>
              </a:ext>
            </a:extLst>
          </p:cNvPr>
          <p:cNvSpPr>
            <a:spLocks noGrp="1"/>
          </p:cNvSpPr>
          <p:nvPr>
            <p:ph type="body" sz="quarter" idx="22" hasCustomPrompt="1"/>
          </p:nvPr>
        </p:nvSpPr>
        <p:spPr>
          <a:xfrm>
            <a:off x="6070600" y="1828800"/>
            <a:ext cx="7432257" cy="427072"/>
          </a:xfrm>
        </p:spPr>
        <p:txBody>
          <a:bodyPr/>
          <a:lstStyle>
            <a:lvl1pPr marL="0" indent="0" algn="ctr">
              <a:buNone/>
              <a:defRPr sz="2200">
                <a:solidFill>
                  <a:srgbClr val="2460AD"/>
                </a:solidFill>
                <a:latin typeface="Avenir LT Std 65 Medium" panose="020B0603020203020204" pitchFamily="34" charset="0"/>
              </a:defRPr>
            </a:lvl1pPr>
          </a:lstStyle>
          <a:p>
            <a:pPr lvl="0"/>
            <a:r>
              <a:rPr lang="en-US"/>
              <a:t>Chart Name</a:t>
            </a:r>
          </a:p>
        </p:txBody>
      </p:sp>
    </p:spTree>
    <p:extLst>
      <p:ext uri="{BB962C8B-B14F-4D97-AF65-F5344CB8AC3E}">
        <p14:creationId xmlns:p14="http://schemas.microsoft.com/office/powerpoint/2010/main" val="3826730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n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892178EB-C8FD-34F5-193D-E35F4201B8D5}"/>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157740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Color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graphicFrame>
        <p:nvGraphicFramePr>
          <p:cNvPr id="11" name="Chart 10">
            <a:extLst>
              <a:ext uri="{FF2B5EF4-FFF2-40B4-BE49-F238E27FC236}">
                <a16:creationId xmlns:a16="http://schemas.microsoft.com/office/drawing/2014/main" id="{F388331F-D3DC-0838-FC5F-41DAD2F6240D}"/>
              </a:ext>
            </a:extLst>
          </p:cNvPr>
          <p:cNvGraphicFramePr/>
          <p:nvPr userDrawn="1">
            <p:extLst>
              <p:ext uri="{D42A27DB-BD31-4B8C-83A1-F6EECF244321}">
                <p14:modId xmlns:p14="http://schemas.microsoft.com/office/powerpoint/2010/main" val="514677832"/>
              </p:ext>
            </p:extLst>
          </p:nvPr>
        </p:nvGraphicFramePr>
        <p:xfrm>
          <a:off x="1117600" y="1536737"/>
          <a:ext cx="9211733" cy="482317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3989917D-4E4A-544A-B407-2A472910FA45}"/>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50883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Color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FF7DF2EB-D15D-E7FA-C84D-4290434C2AC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graphicFrame>
        <p:nvGraphicFramePr>
          <p:cNvPr id="4" name="Chart 3">
            <a:extLst>
              <a:ext uri="{FF2B5EF4-FFF2-40B4-BE49-F238E27FC236}">
                <a16:creationId xmlns:a16="http://schemas.microsoft.com/office/drawing/2014/main" id="{D420D47C-1714-3E2A-DE66-54E05AC3E8F5}"/>
              </a:ext>
            </a:extLst>
          </p:cNvPr>
          <p:cNvGraphicFramePr/>
          <p:nvPr userDrawn="1">
            <p:extLst>
              <p:ext uri="{D42A27DB-BD31-4B8C-83A1-F6EECF244321}">
                <p14:modId xmlns:p14="http://schemas.microsoft.com/office/powerpoint/2010/main" val="2955398118"/>
              </p:ext>
            </p:extLst>
          </p:nvPr>
        </p:nvGraphicFramePr>
        <p:xfrm>
          <a:off x="938592" y="1762833"/>
          <a:ext cx="9211733" cy="486171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B75D60F2-79CA-2324-86F3-413CCCFB526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237233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16AB83DC-BE5B-9797-FB1D-20DEF5BA5D08}"/>
              </a:ext>
            </a:extLst>
          </p:cNvPr>
          <p:cNvPicPr/>
          <p:nvPr userDrawn="1"/>
        </p:nvPicPr>
        <p:blipFill>
          <a:blip r:embed="rId2" cstate="print">
            <a:alphaModFix amt="56000"/>
          </a:blip>
          <a:stretch>
            <a:fillRect/>
          </a:stretch>
        </p:blipFill>
        <p:spPr>
          <a:xfrm>
            <a:off x="3" y="0"/>
            <a:ext cx="13817599" cy="7772399"/>
          </a:xfrm>
          <a:prstGeom prst="rect">
            <a:avLst/>
          </a:prstGeom>
        </p:spPr>
      </p:pic>
      <p:sp>
        <p:nvSpPr>
          <p:cNvPr id="7" name="object 1343">
            <a:extLst>
              <a:ext uri="{FF2B5EF4-FFF2-40B4-BE49-F238E27FC236}">
                <a16:creationId xmlns:a16="http://schemas.microsoft.com/office/drawing/2014/main" id="{35296186-0FF7-7F28-0988-86F9BDFB1046}"/>
              </a:ext>
            </a:extLst>
          </p:cNvPr>
          <p:cNvSpPr txBox="1">
            <a:spLocks noGrp="1"/>
          </p:cNvSpPr>
          <p:nvPr>
            <p:ph type="title"/>
          </p:nvPr>
        </p:nvSpPr>
        <p:spPr>
          <a:xfrm>
            <a:off x="942109" y="3443386"/>
            <a:ext cx="11969066" cy="1032381"/>
          </a:xfrm>
          <a:prstGeom prst="rect">
            <a:avLst/>
          </a:prstGeom>
        </p:spPr>
        <p:txBody>
          <a:bodyPr vert="horz" wrap="square" lIns="0" tIns="17446" rIns="0" bIns="0" rtlCol="0">
            <a:spAutoFit/>
          </a:bodyPr>
          <a:lstStyle>
            <a:lvl1pPr marL="17445" algn="ctr">
              <a:spcBef>
                <a:spcPts val="137"/>
              </a:spcBef>
              <a:defRPr sz="6594" b="1" i="0" dirty="0">
                <a:solidFill>
                  <a:srgbClr val="2460AD"/>
                </a:solidFill>
                <a:latin typeface="Avenir LT Std 65 Medium"/>
                <a:ea typeface="+mj-ea"/>
                <a:cs typeface="Avenir LT Std 65 Medium"/>
              </a:defRPr>
            </a:lvl1pPr>
          </a:lstStyle>
          <a:p>
            <a:pPr marL="17445" algn="ctr">
              <a:spcBef>
                <a:spcPts val="137"/>
              </a:spcBef>
            </a:pPr>
            <a:r>
              <a:rPr lang="en-US" sz="6594">
                <a:solidFill>
                  <a:srgbClr val="2460AD"/>
                </a:solidFill>
              </a:rPr>
              <a:t>Click to edit Master title style</a:t>
            </a:r>
            <a:endParaRPr sz="6594" b="0" spc="-55" dirty="0">
              <a:solidFill>
                <a:srgbClr val="2460AD"/>
              </a:solidFill>
              <a:latin typeface="Avenir LT Std 45 Book"/>
              <a:cs typeface="Avenir LT Std 45 Book"/>
            </a:endParaRPr>
          </a:p>
        </p:txBody>
      </p:sp>
      <p:pic>
        <p:nvPicPr>
          <p:cNvPr id="8" name="Picture 7">
            <a:extLst>
              <a:ext uri="{FF2B5EF4-FFF2-40B4-BE49-F238E27FC236}">
                <a16:creationId xmlns:a16="http://schemas.microsoft.com/office/drawing/2014/main" id="{089FD232-24C4-EB30-0B2B-C852620B06B2}"/>
              </a:ext>
            </a:extLst>
          </p:cNvPr>
          <p:cNvPicPr>
            <a:picLocks noChangeAspect="1"/>
          </p:cNvPicPr>
          <p:nvPr userDrawn="1"/>
        </p:nvPicPr>
        <p:blipFill>
          <a:blip r:embed="rId3"/>
          <a:stretch>
            <a:fillRect/>
          </a:stretch>
        </p:blipFill>
        <p:spPr>
          <a:xfrm>
            <a:off x="109345" y="381000"/>
            <a:ext cx="2712314" cy="725239"/>
          </a:xfrm>
          <a:prstGeom prst="rect">
            <a:avLst/>
          </a:prstGeom>
        </p:spPr>
      </p:pic>
      <p:sp>
        <p:nvSpPr>
          <p:cNvPr id="9" name="object 4">
            <a:extLst>
              <a:ext uri="{FF2B5EF4-FFF2-40B4-BE49-F238E27FC236}">
                <a16:creationId xmlns:a16="http://schemas.microsoft.com/office/drawing/2014/main" id="{E4C763F3-2678-4DD8-D091-A6C36E093080}"/>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Tree>
    <p:extLst>
      <p:ext uri="{BB962C8B-B14F-4D97-AF65-F5344CB8AC3E}">
        <p14:creationId xmlns:p14="http://schemas.microsoft.com/office/powerpoint/2010/main" val="4236755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3A501D70-7BA5-929F-869B-A5CB6A128F4A}"/>
              </a:ext>
            </a:extLst>
          </p:cNvPr>
          <p:cNvPicPr/>
          <p:nvPr userDrawn="1"/>
        </p:nvPicPr>
        <p:blipFill>
          <a:blip r:embed="rId2" cstate="print">
            <a:alphaModFix amt="56000"/>
          </a:blip>
          <a:stretch>
            <a:fillRect/>
          </a:stretch>
        </p:blipFill>
        <p:spPr>
          <a:xfrm>
            <a:off x="-25400" y="0"/>
            <a:ext cx="13869939" cy="7772399"/>
          </a:xfrm>
          <a:prstGeom prst="rect">
            <a:avLst/>
          </a:prstGeom>
        </p:spPr>
      </p:pic>
      <p:pic>
        <p:nvPicPr>
          <p:cNvPr id="7" name="Picture 6">
            <a:extLst>
              <a:ext uri="{FF2B5EF4-FFF2-40B4-BE49-F238E27FC236}">
                <a16:creationId xmlns:a16="http://schemas.microsoft.com/office/drawing/2014/main" id="{281BA0B0-9CCE-0C94-F3EF-509FB58A46F0}"/>
              </a:ext>
            </a:extLst>
          </p:cNvPr>
          <p:cNvPicPr>
            <a:picLocks noChangeAspect="1"/>
          </p:cNvPicPr>
          <p:nvPr userDrawn="1"/>
        </p:nvPicPr>
        <p:blipFill>
          <a:blip r:embed="rId3"/>
          <a:stretch>
            <a:fillRect/>
          </a:stretch>
        </p:blipFill>
        <p:spPr>
          <a:xfrm>
            <a:off x="109345" y="381000"/>
            <a:ext cx="2712314" cy="725239"/>
          </a:xfrm>
          <a:prstGeom prst="rect">
            <a:avLst/>
          </a:prstGeom>
        </p:spPr>
      </p:pic>
      <p:pic>
        <p:nvPicPr>
          <p:cNvPr id="9" name="Picture 8">
            <a:extLst>
              <a:ext uri="{FF2B5EF4-FFF2-40B4-BE49-F238E27FC236}">
                <a16:creationId xmlns:a16="http://schemas.microsoft.com/office/drawing/2014/main" id="{18CA4B51-5419-32E0-85CB-CE33013382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879600" y="4352079"/>
            <a:ext cx="1155115" cy="1155115"/>
          </a:xfrm>
          <a:prstGeom prst="rect">
            <a:avLst/>
          </a:prstGeom>
        </p:spPr>
      </p:pic>
      <p:pic>
        <p:nvPicPr>
          <p:cNvPr id="10" name="Picture 9">
            <a:extLst>
              <a:ext uri="{FF2B5EF4-FFF2-40B4-BE49-F238E27FC236}">
                <a16:creationId xmlns:a16="http://schemas.microsoft.com/office/drawing/2014/main" id="{98E23B50-0E46-C5E2-7204-DD2C0E18DFA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7891889" y="4343400"/>
            <a:ext cx="1155115" cy="1155115"/>
          </a:xfrm>
          <a:prstGeom prst="rect">
            <a:avLst/>
          </a:prstGeom>
        </p:spPr>
      </p:pic>
      <p:sp>
        <p:nvSpPr>
          <p:cNvPr id="13" name="object 4">
            <a:extLst>
              <a:ext uri="{FF2B5EF4-FFF2-40B4-BE49-F238E27FC236}">
                <a16:creationId xmlns:a16="http://schemas.microsoft.com/office/drawing/2014/main" id="{C7C08AD1-342D-B316-65EF-0D8D65C6A920}"/>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5" name="Text Placeholder 14">
            <a:extLst>
              <a:ext uri="{FF2B5EF4-FFF2-40B4-BE49-F238E27FC236}">
                <a16:creationId xmlns:a16="http://schemas.microsoft.com/office/drawing/2014/main" id="{D8462AEE-4D35-E6CE-B38B-6C63FDE08B92}"/>
              </a:ext>
            </a:extLst>
          </p:cNvPr>
          <p:cNvSpPr>
            <a:spLocks noGrp="1"/>
          </p:cNvSpPr>
          <p:nvPr>
            <p:ph type="body" sz="quarter" idx="10" hasCustomPrompt="1"/>
          </p:nvPr>
        </p:nvSpPr>
        <p:spPr>
          <a:xfrm>
            <a:off x="3107606" y="4764155"/>
            <a:ext cx="3697288" cy="33823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lang="en-US" sz="2198" b="1" u="sng" noProof="0" dirty="0">
                <a:solidFill>
                  <a:srgbClr val="345593"/>
                </a:solidFill>
                <a:latin typeface="Avenir Book" panose="02000503020000020003" pitchFamily="2"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98" b="1" i="0" u="sng" strike="noStrike" kern="0" cap="none" spc="0" normalizeH="0" baseline="0" noProof="0" dirty="0" err="1">
                <a:ln>
                  <a:noFill/>
                </a:ln>
                <a:solidFill>
                  <a:srgbClr val="345593"/>
                </a:solidFill>
                <a:effectLst/>
                <a:uLnTx/>
                <a:uFillTx/>
                <a:latin typeface="Avenir Book" panose="02000503020000020003" pitchFamily="2" charset="0"/>
              </a:rPr>
              <a:t>www.energy.gov</a:t>
            </a:r>
            <a:r>
              <a:rPr kumimoji="0" lang="en-US" sz="2198" b="1" i="0" u="sng" strike="noStrike" kern="0" cap="none" spc="0" normalizeH="0" baseline="0" noProof="0" dirty="0">
                <a:ln>
                  <a:noFill/>
                </a:ln>
                <a:solidFill>
                  <a:srgbClr val="345593"/>
                </a:solidFill>
                <a:effectLst/>
                <a:uLnTx/>
                <a:uFillTx/>
                <a:latin typeface="Avenir Book" panose="02000503020000020003" pitchFamily="2" charset="0"/>
              </a:rPr>
              <a:t>/</a:t>
            </a:r>
            <a:r>
              <a:rPr kumimoji="0" lang="en-US" sz="2198" b="1" i="0" u="sng" strike="noStrike" kern="0" cap="none" spc="0" normalizeH="0" baseline="0" noProof="0" dirty="0" err="1">
                <a:ln>
                  <a:noFill/>
                </a:ln>
                <a:solidFill>
                  <a:srgbClr val="345593"/>
                </a:solidFill>
                <a:effectLst/>
                <a:uLnTx/>
                <a:uFillTx/>
                <a:latin typeface="Avenir Book" panose="02000503020000020003" pitchFamily="2" charset="0"/>
              </a:rPr>
              <a:t>gdo</a:t>
            </a:r>
            <a:r>
              <a:rPr kumimoji="0" lang="en-US" sz="2198" b="1" i="0" u="sng" strike="noStrike" kern="0" cap="none" spc="0" normalizeH="0" baseline="0" noProof="0" dirty="0">
                <a:ln>
                  <a:noFill/>
                </a:ln>
                <a:solidFill>
                  <a:srgbClr val="345593"/>
                </a:solidFill>
                <a:effectLst/>
                <a:uLnTx/>
                <a:uFillTx/>
                <a:latin typeface="Avenir Book" panose="02000503020000020003" pitchFamily="2" charset="0"/>
              </a:rPr>
              <a:t>/XXX</a:t>
            </a:r>
            <a:endParaRPr kumimoji="0" lang="en-US" sz="2198" b="1" i="0" u="none" strike="noStrike" kern="0" cap="none" spc="0" normalizeH="0" baseline="0" noProof="0" dirty="0">
              <a:ln>
                <a:noFill/>
              </a:ln>
              <a:solidFill>
                <a:srgbClr val="345593"/>
              </a:solidFill>
              <a:effectLst/>
              <a:uLnTx/>
              <a:uFillTx/>
              <a:latin typeface="Avenir Book" panose="02000503020000020003" pitchFamily="2" charset="0"/>
            </a:endParaRPr>
          </a:p>
        </p:txBody>
      </p:sp>
      <p:sp>
        <p:nvSpPr>
          <p:cNvPr id="16" name="object 1343">
            <a:extLst>
              <a:ext uri="{FF2B5EF4-FFF2-40B4-BE49-F238E27FC236}">
                <a16:creationId xmlns:a16="http://schemas.microsoft.com/office/drawing/2014/main" id="{4EB22593-F1A8-EE9A-04E8-468A618B2628}"/>
              </a:ext>
            </a:extLst>
          </p:cNvPr>
          <p:cNvSpPr txBox="1">
            <a:spLocks noGrp="1"/>
          </p:cNvSpPr>
          <p:nvPr>
            <p:ph type="title" hasCustomPrompt="1"/>
          </p:nvPr>
        </p:nvSpPr>
        <p:spPr>
          <a:xfrm>
            <a:off x="1037597" y="2687233"/>
            <a:ext cx="11534594" cy="1032381"/>
          </a:xfrm>
          <a:prstGeom prst="rect">
            <a:avLst/>
          </a:prstGeom>
        </p:spPr>
        <p:txBody>
          <a:bodyPr vert="horz" wrap="square" lIns="0" tIns="17446" rIns="0" bIns="0" rtlCol="0">
            <a:spAutoFit/>
          </a:bodyPr>
          <a:lstStyle>
            <a:lvl1pPr marL="17445" algn="ctr">
              <a:spcBef>
                <a:spcPts val="137"/>
              </a:spcBef>
              <a:defRPr sz="6594" b="1" i="0" dirty="0">
                <a:solidFill>
                  <a:srgbClr val="2460AD"/>
                </a:solidFill>
                <a:latin typeface="Avenir LT Std 65 Medium"/>
                <a:ea typeface="+mj-ea"/>
                <a:cs typeface="Avenir LT Std 65 Medium"/>
              </a:defRPr>
            </a:lvl1pPr>
          </a:lstStyle>
          <a:p>
            <a:pPr marL="17445" algn="ctr">
              <a:spcBef>
                <a:spcPts val="137"/>
              </a:spcBef>
            </a:pPr>
            <a:r>
              <a:rPr lang="en-US" sz="6594" dirty="0">
                <a:solidFill>
                  <a:srgbClr val="2460AD"/>
                </a:solidFill>
              </a:rPr>
              <a:t>Contact Us</a:t>
            </a:r>
            <a:endParaRPr sz="6594" b="0" spc="-55" dirty="0">
              <a:solidFill>
                <a:srgbClr val="2460AD"/>
              </a:solidFill>
              <a:latin typeface="Avenir LT Std 45 Book"/>
              <a:cs typeface="Avenir LT Std 45 Book"/>
            </a:endParaRPr>
          </a:p>
        </p:txBody>
      </p:sp>
      <p:sp>
        <p:nvSpPr>
          <p:cNvPr id="17" name="Text Placeholder 14">
            <a:extLst>
              <a:ext uri="{FF2B5EF4-FFF2-40B4-BE49-F238E27FC236}">
                <a16:creationId xmlns:a16="http://schemas.microsoft.com/office/drawing/2014/main" id="{4AC7667B-B88E-DBE0-446E-BC920AF25778}"/>
              </a:ext>
            </a:extLst>
          </p:cNvPr>
          <p:cNvSpPr>
            <a:spLocks noGrp="1"/>
          </p:cNvSpPr>
          <p:nvPr>
            <p:ph type="body" sz="quarter" idx="11" hasCustomPrompt="1"/>
          </p:nvPr>
        </p:nvSpPr>
        <p:spPr>
          <a:xfrm>
            <a:off x="9206917" y="4764155"/>
            <a:ext cx="4297048" cy="33823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lang="en-US" sz="2198" b="1" u="sng" noProof="0" dirty="0">
                <a:solidFill>
                  <a:srgbClr val="345593"/>
                </a:solidFill>
                <a:latin typeface="Avenir Book" panose="02000503020000020003" pitchFamily="2" charset="0"/>
              </a:defRPr>
            </a:lvl1pPr>
          </a:lstStyle>
          <a:p>
            <a:r>
              <a:rPr lang="en-US" sz="2198" b="1" u="sng" dirty="0" err="1">
                <a:solidFill>
                  <a:srgbClr val="2460AD"/>
                </a:solidFill>
                <a:latin typeface="Avenir Book" panose="02000503020000020003" pitchFamily="2" charset="0"/>
              </a:rPr>
              <a:t>XX@hq.doe.gov</a:t>
            </a:r>
            <a:endParaRPr lang="en-US" sz="2198" b="1" dirty="0">
              <a:solidFill>
                <a:srgbClr val="2460AD"/>
              </a:solidFill>
              <a:latin typeface="Avenir Book" panose="02000503020000020003" pitchFamily="2" charset="0"/>
            </a:endParaRPr>
          </a:p>
        </p:txBody>
      </p:sp>
    </p:spTree>
    <p:extLst>
      <p:ext uri="{BB962C8B-B14F-4D97-AF65-F5344CB8AC3E}">
        <p14:creationId xmlns:p14="http://schemas.microsoft.com/office/powerpoint/2010/main" val="309951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3CAA32E-3D89-62BF-E866-80C48640D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4"/>
            <a:ext cx="13817600" cy="7774367"/>
          </a:xfrm>
          <a:prstGeom prst="rect">
            <a:avLst/>
          </a:prstGeom>
        </p:spPr>
      </p:pic>
      <p:sp>
        <p:nvSpPr>
          <p:cNvPr id="7" name="Rectangle 6">
            <a:extLst>
              <a:ext uri="{FF2B5EF4-FFF2-40B4-BE49-F238E27FC236}">
                <a16:creationId xmlns:a16="http://schemas.microsoft.com/office/drawing/2014/main" id="{52D5341E-BF27-CD17-230F-0B6CBC36F428}"/>
              </a:ext>
            </a:extLst>
          </p:cNvPr>
          <p:cNvSpPr/>
          <p:nvPr userDrawn="1"/>
        </p:nvSpPr>
        <p:spPr>
          <a:xfrm>
            <a:off x="4396509" y="1420881"/>
            <a:ext cx="5024582"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11AFA82C-66BB-BC51-F3D8-8601C158A89A}"/>
              </a:ext>
            </a:extLst>
          </p:cNvPr>
          <p:cNvSpPr>
            <a:spLocks noGrp="1"/>
          </p:cNvSpPr>
          <p:nvPr>
            <p:ph type="body" sz="quarter" idx="10" hasCustomPrompt="1"/>
          </p:nvPr>
        </p:nvSpPr>
        <p:spPr>
          <a:xfrm>
            <a:off x="4052991" y="1752364"/>
            <a:ext cx="5711617" cy="1032380"/>
          </a:xfrm>
          <a:prstGeom prst="rect">
            <a:avLst/>
          </a:prstGeom>
        </p:spPr>
        <p:txBody>
          <a:bodyPr/>
          <a:lstStyle>
            <a:lvl1pPr algn="ctr">
              <a:defRPr kumimoji="0" lang="en-US" sz="6594" b="1" i="0" u="none" strike="noStrike" kern="0" cap="none" spc="0" normalizeH="0" baseline="0" noProof="0" dirty="0">
                <a:ln>
                  <a:noFill/>
                </a:ln>
                <a:solidFill>
                  <a:srgbClr val="2460AD"/>
                </a:solidFill>
                <a:effectLst/>
                <a:uLnTx/>
                <a:uFillTx/>
                <a:latin typeface="Avenir LT Std 65 Medium"/>
                <a:ea typeface="+mj-ea"/>
                <a:cs typeface="Aria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594" b="1" i="0" u="none" strike="noStrike" kern="0" cap="none" spc="0" normalizeH="0" baseline="0" noProof="0" dirty="0">
                <a:ln>
                  <a:noFill/>
                </a:ln>
                <a:solidFill>
                  <a:srgbClr val="2460AD"/>
                </a:solidFill>
                <a:effectLst/>
                <a:uLnTx/>
                <a:uFillTx/>
                <a:latin typeface="Avenir LT Std 65 Medium"/>
                <a:ea typeface="+mj-ea"/>
              </a:rPr>
              <a:t>Thank You</a:t>
            </a:r>
            <a:endParaRPr kumimoji="0" lang="en-US" sz="1800" b="0" i="0" u="none" strike="noStrike" kern="0" cap="none" spc="-55" normalizeH="0" baseline="0" noProof="0" dirty="0">
              <a:ln>
                <a:noFill/>
              </a:ln>
              <a:solidFill>
                <a:sysClr val="windowText" lastClr="000000"/>
              </a:solidFill>
              <a:effectLst/>
              <a:uLnTx/>
              <a:uFillTx/>
              <a:latin typeface="Avenir LT Std 45 Book"/>
              <a:cs typeface="Avenir LT Std 45 Book"/>
            </a:endParaRPr>
          </a:p>
        </p:txBody>
      </p:sp>
    </p:spTree>
    <p:extLst>
      <p:ext uri="{BB962C8B-B14F-4D97-AF65-F5344CB8AC3E}">
        <p14:creationId xmlns:p14="http://schemas.microsoft.com/office/powerpoint/2010/main" val="818448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Blank with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A29BFF-46FF-D74D-9FA6-D1EF57280557}"/>
              </a:ext>
            </a:extLst>
          </p:cNvPr>
          <p:cNvSpPr>
            <a:spLocks noGrp="1"/>
          </p:cNvSpPr>
          <p:nvPr>
            <p:ph type="sldNum" sz="quarter" idx="12"/>
          </p:nvPr>
        </p:nvSpPr>
        <p:spPr/>
        <p:txBody>
          <a:bodyPr/>
          <a:lstStyle/>
          <a:p>
            <a:fld id="{9BB3C151-F185-E047-AF09-2304AEED9922}" type="slidenum">
              <a:rPr lang="en-US" smtClean="0"/>
              <a:t>‹#›</a:t>
            </a:fld>
            <a:endParaRPr lang="en-US"/>
          </a:p>
        </p:txBody>
      </p:sp>
      <p:sp>
        <p:nvSpPr>
          <p:cNvPr id="8" name="Text Placeholder 2">
            <a:extLst>
              <a:ext uri="{FF2B5EF4-FFF2-40B4-BE49-F238E27FC236}">
                <a16:creationId xmlns:a16="http://schemas.microsoft.com/office/drawing/2014/main" id="{43687F18-F809-F24F-A919-F731C3A2DC2F}"/>
              </a:ext>
            </a:extLst>
          </p:cNvPr>
          <p:cNvSpPr txBox="1">
            <a:spLocks/>
          </p:cNvSpPr>
          <p:nvPr/>
        </p:nvSpPr>
        <p:spPr bwMode="auto">
          <a:xfrm>
            <a:off x="2" y="0"/>
            <a:ext cx="13825967" cy="1193441"/>
          </a:xfrm>
          <a:prstGeom prst="rect">
            <a:avLst/>
          </a:prstGeom>
          <a:solidFill>
            <a:srgbClr val="08306A"/>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77724" tIns="0" rIns="77724" bIns="38862" numCol="1" anchor="t" anchorCtr="0" compatLnSpc="1">
            <a:prstTxWarp prst="textNoShape">
              <a:avLst/>
            </a:prstTxWarp>
          </a:bodyPr>
          <a:lstStyle>
            <a:lvl1pPr marL="0" indent="0" algn="ctr" defTabSz="457200" rtl="0" eaLnBrk="1" fontAlgn="base" hangingPunct="1">
              <a:lnSpc>
                <a:spcPct val="110000"/>
              </a:lnSpc>
              <a:spcBef>
                <a:spcPct val="0"/>
              </a:spcBef>
              <a:spcAft>
                <a:spcPts val="1000"/>
              </a:spcAft>
              <a:buClr>
                <a:srgbClr val="003399"/>
              </a:buClr>
              <a:buSzPct val="85000"/>
              <a:buFont typeface="Wingdings" charset="0"/>
              <a:buNone/>
              <a:defRPr sz="2800" b="1" kern="1200">
                <a:solidFill>
                  <a:srgbClr val="003399"/>
                </a:solidFill>
                <a:latin typeface="Arial"/>
                <a:ea typeface="ＭＳ Ｐゴシック" charset="0"/>
                <a:cs typeface="Arial"/>
              </a:defRPr>
            </a:lvl1pPr>
            <a:lvl2pPr marL="339725" indent="0" algn="ctr" defTabSz="457200" rtl="0" eaLnBrk="1" fontAlgn="base" hangingPunct="1">
              <a:spcBef>
                <a:spcPct val="0"/>
              </a:spcBef>
              <a:spcAft>
                <a:spcPts val="600"/>
              </a:spcAft>
              <a:buClr>
                <a:srgbClr val="A50021"/>
              </a:buClr>
              <a:buSzPct val="60000"/>
              <a:buFont typeface="Wingdings" charset="0"/>
              <a:buNone/>
              <a:defRPr sz="2400" kern="1200">
                <a:solidFill>
                  <a:schemeClr val="tx1"/>
                </a:solidFill>
                <a:latin typeface="Arial"/>
                <a:ea typeface="ＭＳ Ｐゴシック" charset="0"/>
                <a:cs typeface="Arial"/>
              </a:defRPr>
            </a:lvl2pPr>
            <a:lvl3pPr marL="569912" indent="0" algn="ctr" defTabSz="457200" rtl="0" eaLnBrk="1" fontAlgn="base" hangingPunct="1">
              <a:spcBef>
                <a:spcPct val="0"/>
              </a:spcBef>
              <a:spcAft>
                <a:spcPts val="600"/>
              </a:spcAft>
              <a:buClr>
                <a:srgbClr val="009999"/>
              </a:buClr>
              <a:buFont typeface="Arial" charset="0"/>
              <a:buNone/>
              <a:defRPr sz="2000" kern="1200">
                <a:solidFill>
                  <a:schemeClr val="tx1"/>
                </a:solidFill>
                <a:latin typeface="Arial"/>
                <a:ea typeface="ＭＳ Ｐゴシック" charset="0"/>
                <a:cs typeface="Arial"/>
              </a:defRPr>
            </a:lvl3pPr>
            <a:lvl4pPr marL="801688" indent="0" algn="ctr" defTabSz="573088" rtl="0" eaLnBrk="1" fontAlgn="base" hangingPunct="1">
              <a:spcBef>
                <a:spcPct val="0"/>
              </a:spcBef>
              <a:spcAft>
                <a:spcPts val="600"/>
              </a:spcAft>
              <a:buFont typeface="Arial" charset="0"/>
              <a:buNone/>
              <a:defRPr kern="1200">
                <a:solidFill>
                  <a:schemeClr val="tx1"/>
                </a:solidFill>
                <a:latin typeface="Arial"/>
                <a:ea typeface="ＭＳ Ｐゴシック" charset="0"/>
                <a:cs typeface="Arial"/>
              </a:defRPr>
            </a:lvl4pPr>
            <a:lvl5pPr marL="1030287" indent="0" algn="ctr" defTabSz="457200" rtl="0" eaLnBrk="1" fontAlgn="base" hangingPunct="1">
              <a:spcBef>
                <a:spcPct val="0"/>
              </a:spcBef>
              <a:spcAft>
                <a:spcPts val="600"/>
              </a:spcAft>
              <a:buFont typeface="Arial" charset="0"/>
              <a:buNone/>
              <a:defRPr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1020" spc="170" dirty="0">
              <a:solidFill>
                <a:schemeClr val="bg1"/>
              </a:solidFill>
              <a:latin typeface="Arial" panose="020B0604020202020204" pitchFamily="34" charset="0"/>
              <a:cs typeface="Arial" panose="020B0604020202020204" pitchFamily="34" charset="0"/>
            </a:endParaRPr>
          </a:p>
        </p:txBody>
      </p:sp>
      <p:pic>
        <p:nvPicPr>
          <p:cNvPr id="11" name="Picture 10" descr="eta-header-as-logo.png">
            <a:extLst>
              <a:ext uri="{FF2B5EF4-FFF2-40B4-BE49-F238E27FC236}">
                <a16:creationId xmlns:a16="http://schemas.microsoft.com/office/drawing/2014/main" id="{34B38390-A3FE-F046-B5D7-DA25DEB8D0B3}"/>
              </a:ext>
            </a:extLst>
          </p:cNvPr>
          <p:cNvPicPr>
            <a:picLocks noChangeAspect="1"/>
          </p:cNvPicPr>
          <p:nvPr/>
        </p:nvPicPr>
        <p:blipFill rotWithShape="1">
          <a:blip r:embed="rId2">
            <a:extLst>
              <a:ext uri="{28A0092B-C50C-407E-A947-70E740481C1C}">
                <a14:useLocalDpi xmlns:a14="http://schemas.microsoft.com/office/drawing/2010/main" val="0"/>
              </a:ext>
            </a:extLst>
          </a:blip>
          <a:srcRect b="22935"/>
          <a:stretch/>
        </p:blipFill>
        <p:spPr>
          <a:xfrm>
            <a:off x="75312" y="7143721"/>
            <a:ext cx="2217229" cy="465300"/>
          </a:xfrm>
          <a:prstGeom prst="rect">
            <a:avLst/>
          </a:prstGeom>
        </p:spPr>
      </p:pic>
      <p:sp>
        <p:nvSpPr>
          <p:cNvPr id="12" name="TextBox 11">
            <a:extLst>
              <a:ext uri="{FF2B5EF4-FFF2-40B4-BE49-F238E27FC236}">
                <a16:creationId xmlns:a16="http://schemas.microsoft.com/office/drawing/2014/main" id="{593FBF0D-3780-F94B-B43E-ACFBA33C5995}"/>
              </a:ext>
            </a:extLst>
          </p:cNvPr>
          <p:cNvSpPr txBox="1"/>
          <p:nvPr/>
        </p:nvSpPr>
        <p:spPr>
          <a:xfrm>
            <a:off x="2249362" y="7160543"/>
            <a:ext cx="10017758" cy="419346"/>
          </a:xfrm>
          <a:prstGeom prst="rect">
            <a:avLst/>
          </a:prstGeom>
          <a:noFill/>
        </p:spPr>
        <p:txBody>
          <a:bodyPr wrap="square" rtlCol="0">
            <a:spAutoFit/>
          </a:bodyPr>
          <a:lstStyle/>
          <a:p>
            <a:pPr marL="0" marR="0" lvl="0" indent="0" algn="ctr" defTabSz="1036290" rtl="0" eaLnBrk="1" fontAlgn="auto" latinLnBrk="0" hangingPunct="1">
              <a:lnSpc>
                <a:spcPct val="100000"/>
              </a:lnSpc>
              <a:spcBef>
                <a:spcPts val="0"/>
              </a:spcBef>
              <a:spcAft>
                <a:spcPts val="0"/>
              </a:spcAft>
              <a:buClrTx/>
              <a:buSzTx/>
              <a:buFontTx/>
              <a:buNone/>
              <a:tabLst/>
              <a:defRPr/>
            </a:pPr>
            <a:r>
              <a:rPr lang="en-US" sz="765" b="1" cap="small" spc="85" dirty="0">
                <a:solidFill>
                  <a:srgbClr val="08306A"/>
                </a:solidFill>
                <a:latin typeface="Arial" panose="020B0604020202020204" pitchFamily="34" charset="0"/>
                <a:cs typeface="Arial" panose="020B0604020202020204" pitchFamily="34" charset="0"/>
              </a:rPr>
              <a:t>Energy Technologies Area  </a:t>
            </a:r>
            <a:r>
              <a:rPr lang="en-US" sz="1360" b="0" cap="small" spc="85" dirty="0">
                <a:solidFill>
                  <a:srgbClr val="08306A"/>
                </a:solidFill>
                <a:latin typeface="Arial" panose="020B0604020202020204" pitchFamily="34" charset="0"/>
                <a:cs typeface="Arial" panose="020B0604020202020204" pitchFamily="34" charset="0"/>
              </a:rPr>
              <a:t>|</a:t>
            </a:r>
            <a:r>
              <a:rPr lang="en-US" sz="765" b="1" cap="small" spc="85" dirty="0">
                <a:solidFill>
                  <a:srgbClr val="08306A"/>
                </a:solidFill>
                <a:latin typeface="Arial" panose="020B0604020202020204" pitchFamily="34" charset="0"/>
                <a:cs typeface="Arial" panose="020B0604020202020204" pitchFamily="34" charset="0"/>
              </a:rPr>
              <a:t>  </a:t>
            </a:r>
            <a:r>
              <a:rPr lang="en-US" sz="765" b="1" i="0" cap="small" spc="85" baseline="0" dirty="0">
                <a:solidFill>
                  <a:srgbClr val="08306A"/>
                </a:solidFill>
                <a:latin typeface="Arial" panose="020B0604020202020204" pitchFamily="34" charset="0"/>
                <a:cs typeface="Arial" panose="020B0604020202020204" pitchFamily="34" charset="0"/>
              </a:rPr>
              <a:t>Energy Analysis and Environmental Impacts Division  </a:t>
            </a:r>
            <a:r>
              <a:rPr lang="en-US" sz="1360" b="0" cap="small" spc="85" dirty="0">
                <a:solidFill>
                  <a:srgbClr val="08306A"/>
                </a:solidFill>
                <a:latin typeface="Arial" panose="020B0604020202020204" pitchFamily="34" charset="0"/>
                <a:cs typeface="Arial" panose="020B0604020202020204" pitchFamily="34" charset="0"/>
              </a:rPr>
              <a:t>|</a:t>
            </a:r>
            <a:r>
              <a:rPr lang="en-US" sz="765" b="1" i="0" cap="small" spc="85" baseline="0" dirty="0">
                <a:solidFill>
                  <a:srgbClr val="08306A"/>
                </a:solidFill>
                <a:latin typeface="Arial" panose="020B0604020202020204" pitchFamily="34" charset="0"/>
                <a:cs typeface="Arial" panose="020B0604020202020204" pitchFamily="34" charset="0"/>
              </a:rPr>
              <a:t>  </a:t>
            </a:r>
            <a:r>
              <a:rPr kumimoji="0" lang="en-US" sz="765" b="1" i="0" u="none" strike="noStrike" kern="1200" cap="small" spc="85" normalizeH="0" baseline="0" noProof="0" dirty="0">
                <a:ln>
                  <a:noFill/>
                </a:ln>
                <a:solidFill>
                  <a:srgbClr val="08306A"/>
                </a:solidFill>
                <a:effectLst/>
                <a:uLnTx/>
                <a:uFillTx/>
                <a:latin typeface="Arial" panose="020B0604020202020204" pitchFamily="34" charset="0"/>
                <a:ea typeface="+mn-ea"/>
                <a:cs typeface="Arial" panose="020B0604020202020204" pitchFamily="34" charset="0"/>
              </a:rPr>
              <a:t>Energy Markets &amp; Policy</a:t>
            </a:r>
            <a:endParaRPr lang="en-US" sz="765" b="1" i="0" spc="85" baseline="0" dirty="0">
              <a:solidFill>
                <a:srgbClr val="08306A"/>
              </a:solidFill>
              <a:latin typeface="Arial" panose="020B0604020202020204" pitchFamily="34" charset="0"/>
              <a:cs typeface="Arial" panose="020B0604020202020204" pitchFamily="34" charset="0"/>
            </a:endParaRPr>
          </a:p>
          <a:p>
            <a:pPr algn="ctr">
              <a:lnSpc>
                <a:spcPct val="100000"/>
              </a:lnSpc>
              <a:spcAft>
                <a:spcPts val="0"/>
              </a:spcAft>
            </a:pPr>
            <a:endParaRPr lang="en-US" sz="765" b="1" spc="85" dirty="0">
              <a:solidFill>
                <a:srgbClr val="08306A"/>
              </a:solidFill>
              <a:latin typeface="Arial" panose="020B0604020202020204" pitchFamily="34" charset="0"/>
              <a:cs typeface="Arial" panose="020B0604020202020204" pitchFamily="34" charset="0"/>
            </a:endParaRPr>
          </a:p>
        </p:txBody>
      </p:sp>
      <p:pic>
        <p:nvPicPr>
          <p:cNvPr id="13" name="Picture 12" descr="A picture containing drawing&#10;&#10;Description automatically generated">
            <a:extLst>
              <a:ext uri="{FF2B5EF4-FFF2-40B4-BE49-F238E27FC236}">
                <a16:creationId xmlns:a16="http://schemas.microsoft.com/office/drawing/2014/main" id="{7E106CCE-5CAA-BE47-A95B-6443E1F235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213"/>
          <a:stretch/>
        </p:blipFill>
        <p:spPr>
          <a:xfrm>
            <a:off x="278052" y="259080"/>
            <a:ext cx="2326564" cy="725424"/>
          </a:xfrm>
          <a:prstGeom prst="rect">
            <a:avLst/>
          </a:prstGeom>
        </p:spPr>
      </p:pic>
      <p:sp>
        <p:nvSpPr>
          <p:cNvPr id="14" name="TextBox 13">
            <a:extLst>
              <a:ext uri="{FF2B5EF4-FFF2-40B4-BE49-F238E27FC236}">
                <a16:creationId xmlns:a16="http://schemas.microsoft.com/office/drawing/2014/main" id="{DB8425BC-64D1-6740-AC19-E1A77775B90E}"/>
              </a:ext>
            </a:extLst>
          </p:cNvPr>
          <p:cNvSpPr txBox="1"/>
          <p:nvPr/>
        </p:nvSpPr>
        <p:spPr>
          <a:xfrm>
            <a:off x="2882666" y="266933"/>
            <a:ext cx="8751147" cy="545855"/>
          </a:xfrm>
          <a:prstGeom prst="rect">
            <a:avLst/>
          </a:prstGeom>
          <a:noFill/>
        </p:spPr>
        <p:txBody>
          <a:bodyPr wrap="square" rtlCol="0">
            <a:spAutoFit/>
          </a:bodyPr>
          <a:lstStyle/>
          <a:p>
            <a:r>
              <a:rPr lang="en-US" sz="2947" cap="all" baseline="0" dirty="0">
                <a:solidFill>
                  <a:schemeClr val="bg1"/>
                </a:solidFill>
                <a:latin typeface="+mj-lt"/>
              </a:rPr>
              <a:t>Electricity Markets &amp; Policy</a:t>
            </a:r>
          </a:p>
        </p:txBody>
      </p:sp>
      <p:sp>
        <p:nvSpPr>
          <p:cNvPr id="9" name="Text Placeholder 2">
            <a:extLst>
              <a:ext uri="{FF2B5EF4-FFF2-40B4-BE49-F238E27FC236}">
                <a16:creationId xmlns:a16="http://schemas.microsoft.com/office/drawing/2014/main" id="{7019D7C0-1D2A-3A4C-A93B-4E24B1DF6C5E}"/>
              </a:ext>
            </a:extLst>
          </p:cNvPr>
          <p:cNvSpPr txBox="1">
            <a:spLocks/>
          </p:cNvSpPr>
          <p:nvPr userDrawn="1"/>
        </p:nvSpPr>
        <p:spPr bwMode="auto">
          <a:xfrm>
            <a:off x="2" y="0"/>
            <a:ext cx="13825967" cy="1193441"/>
          </a:xfrm>
          <a:prstGeom prst="rect">
            <a:avLst/>
          </a:prstGeom>
          <a:solidFill>
            <a:srgbClr val="08306A"/>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7724" tIns="0" rIns="77724" bIns="38862" numCol="1" anchor="t" anchorCtr="0" compatLnSpc="1">
            <a:prstTxWarp prst="textNoShape">
              <a:avLst/>
            </a:prstTxWarp>
          </a:bodyPr>
          <a:lstStyle>
            <a:lvl1pPr marL="0" indent="0" algn="ctr" defTabSz="457200" rtl="0" eaLnBrk="1" fontAlgn="base" hangingPunct="1">
              <a:lnSpc>
                <a:spcPct val="110000"/>
              </a:lnSpc>
              <a:spcBef>
                <a:spcPct val="0"/>
              </a:spcBef>
              <a:spcAft>
                <a:spcPts val="1000"/>
              </a:spcAft>
              <a:buClr>
                <a:srgbClr val="003399"/>
              </a:buClr>
              <a:buSzPct val="85000"/>
              <a:buFont typeface="Wingdings" charset="0"/>
              <a:buNone/>
              <a:defRPr sz="2800" b="1" kern="1200">
                <a:solidFill>
                  <a:srgbClr val="003399"/>
                </a:solidFill>
                <a:latin typeface="Arial"/>
                <a:ea typeface="ＭＳ Ｐゴシック" charset="0"/>
                <a:cs typeface="Arial"/>
              </a:defRPr>
            </a:lvl1pPr>
            <a:lvl2pPr marL="339725" indent="0" algn="ctr" defTabSz="457200" rtl="0" eaLnBrk="1" fontAlgn="base" hangingPunct="1">
              <a:spcBef>
                <a:spcPct val="0"/>
              </a:spcBef>
              <a:spcAft>
                <a:spcPts val="600"/>
              </a:spcAft>
              <a:buClr>
                <a:srgbClr val="A50021"/>
              </a:buClr>
              <a:buSzPct val="60000"/>
              <a:buFont typeface="Wingdings" charset="0"/>
              <a:buNone/>
              <a:defRPr sz="2400" kern="1200">
                <a:solidFill>
                  <a:schemeClr val="tx1"/>
                </a:solidFill>
                <a:latin typeface="Arial"/>
                <a:ea typeface="ＭＳ Ｐゴシック" charset="0"/>
                <a:cs typeface="Arial"/>
              </a:defRPr>
            </a:lvl2pPr>
            <a:lvl3pPr marL="569912" indent="0" algn="ctr" defTabSz="457200" rtl="0" eaLnBrk="1" fontAlgn="base" hangingPunct="1">
              <a:spcBef>
                <a:spcPct val="0"/>
              </a:spcBef>
              <a:spcAft>
                <a:spcPts val="600"/>
              </a:spcAft>
              <a:buClr>
                <a:srgbClr val="009999"/>
              </a:buClr>
              <a:buFont typeface="Arial" charset="0"/>
              <a:buNone/>
              <a:defRPr sz="2000" kern="1200">
                <a:solidFill>
                  <a:schemeClr val="tx1"/>
                </a:solidFill>
                <a:latin typeface="Arial"/>
                <a:ea typeface="ＭＳ Ｐゴシック" charset="0"/>
                <a:cs typeface="Arial"/>
              </a:defRPr>
            </a:lvl3pPr>
            <a:lvl4pPr marL="801688" indent="0" algn="ctr" defTabSz="573088" rtl="0" eaLnBrk="1" fontAlgn="base" hangingPunct="1">
              <a:spcBef>
                <a:spcPct val="0"/>
              </a:spcBef>
              <a:spcAft>
                <a:spcPts val="600"/>
              </a:spcAft>
              <a:buFont typeface="Arial" charset="0"/>
              <a:buNone/>
              <a:defRPr kern="1200">
                <a:solidFill>
                  <a:schemeClr val="tx1"/>
                </a:solidFill>
                <a:latin typeface="Arial"/>
                <a:ea typeface="ＭＳ Ｐゴシック" charset="0"/>
                <a:cs typeface="Arial"/>
              </a:defRPr>
            </a:lvl4pPr>
            <a:lvl5pPr marL="1030287" indent="0" algn="ctr" defTabSz="457200" rtl="0" eaLnBrk="1" fontAlgn="base" hangingPunct="1">
              <a:spcBef>
                <a:spcPct val="0"/>
              </a:spcBef>
              <a:spcAft>
                <a:spcPts val="600"/>
              </a:spcAft>
              <a:buFont typeface="Arial" charset="0"/>
              <a:buNone/>
              <a:defRPr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1020" spc="170" dirty="0">
              <a:solidFill>
                <a:schemeClr val="bg1"/>
              </a:solidFill>
              <a:latin typeface="Arial" panose="020B0604020202020204" pitchFamily="34" charset="0"/>
              <a:cs typeface="Arial" panose="020B0604020202020204" pitchFamily="34" charset="0"/>
            </a:endParaRPr>
          </a:p>
        </p:txBody>
      </p:sp>
      <p:pic>
        <p:nvPicPr>
          <p:cNvPr id="18" name="Picture 17" descr="A picture containing drawing&#10;&#10;Description automatically generated">
            <a:extLst>
              <a:ext uri="{FF2B5EF4-FFF2-40B4-BE49-F238E27FC236}">
                <a16:creationId xmlns:a16="http://schemas.microsoft.com/office/drawing/2014/main" id="{06591DDA-2635-6947-B46C-4F25E29E15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4213"/>
          <a:stretch/>
        </p:blipFill>
        <p:spPr>
          <a:xfrm>
            <a:off x="136027" y="490739"/>
            <a:ext cx="1994198" cy="621792"/>
          </a:xfrm>
          <a:prstGeom prst="rect">
            <a:avLst/>
          </a:prstGeom>
        </p:spPr>
      </p:pic>
      <p:sp>
        <p:nvSpPr>
          <p:cNvPr id="19" name="TextBox 18">
            <a:extLst>
              <a:ext uri="{FF2B5EF4-FFF2-40B4-BE49-F238E27FC236}">
                <a16:creationId xmlns:a16="http://schemas.microsoft.com/office/drawing/2014/main" id="{829CE8D7-3059-8445-B785-83B6BDA34F90}"/>
              </a:ext>
            </a:extLst>
          </p:cNvPr>
          <p:cNvSpPr txBox="1"/>
          <p:nvPr userDrawn="1"/>
        </p:nvSpPr>
        <p:spPr>
          <a:xfrm>
            <a:off x="690875" y="345441"/>
            <a:ext cx="12435840" cy="461665"/>
          </a:xfrm>
          <a:prstGeom prst="rect">
            <a:avLst/>
          </a:prstGeom>
          <a:noFill/>
        </p:spPr>
        <p:txBody>
          <a:bodyPr wrap="square" rtlCol="0">
            <a:spAutoFit/>
          </a:bodyPr>
          <a:lstStyle/>
          <a:p>
            <a:pPr algn="ctr"/>
            <a:r>
              <a:rPr lang="en-US" sz="2400" b="1" cap="all" baseline="0" dirty="0">
                <a:solidFill>
                  <a:schemeClr val="bg1"/>
                </a:solidFill>
                <a:latin typeface="+mn-lt"/>
              </a:rPr>
              <a:t>Energy Markets &amp; Policy</a:t>
            </a:r>
          </a:p>
        </p:txBody>
      </p:sp>
    </p:spTree>
    <p:extLst>
      <p:ext uri="{BB962C8B-B14F-4D97-AF65-F5344CB8AC3E}">
        <p14:creationId xmlns:p14="http://schemas.microsoft.com/office/powerpoint/2010/main" val="1204059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C8946-F5D1-2992-EC30-72338B1E5B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19" r="5620"/>
          <a:stretch/>
        </p:blipFill>
        <p:spPr>
          <a:xfrm>
            <a:off x="6604000" y="0"/>
            <a:ext cx="7213600" cy="7772400"/>
          </a:xfrm>
          <a:prstGeom prst="rect">
            <a:avLst/>
          </a:prstGeom>
        </p:spPr>
      </p:pic>
      <p:sp>
        <p:nvSpPr>
          <p:cNvPr id="6" name="Parallelogram 2">
            <a:extLst>
              <a:ext uri="{FF2B5EF4-FFF2-40B4-BE49-F238E27FC236}">
                <a16:creationId xmlns:a16="http://schemas.microsoft.com/office/drawing/2014/main" id="{8C98D743-0E3B-671D-AA38-40520B38D362}"/>
              </a:ext>
            </a:extLst>
          </p:cNvPr>
          <p:cNvSpPr/>
          <p:nvPr userDrawn="1"/>
        </p:nvSpPr>
        <p:spPr>
          <a:xfrm>
            <a:off x="-177800" y="-76201"/>
            <a:ext cx="9481569" cy="78610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12">
            <a:extLst>
              <a:ext uri="{FF2B5EF4-FFF2-40B4-BE49-F238E27FC236}">
                <a16:creationId xmlns:a16="http://schemas.microsoft.com/office/drawing/2014/main" id="{DF29CCE7-B6A2-5A1B-CCF5-72180A58F016}"/>
              </a:ext>
            </a:extLst>
          </p:cNvPr>
          <p:cNvSpPr/>
          <p:nvPr userDrawn="1"/>
        </p:nvSpPr>
        <p:spPr>
          <a:xfrm>
            <a:off x="-21395" y="4539840"/>
            <a:ext cx="6217920" cy="52339"/>
          </a:xfrm>
          <a:prstGeom prst="rect">
            <a:avLst/>
          </a:prstGeom>
          <a:solidFill>
            <a:srgbClr val="FFCB04"/>
          </a:solidFill>
        </p:spPr>
        <p:txBody>
          <a:bodyPr wrap="square" lIns="0" tIns="0" rIns="0" bIns="0" rtlCol="0"/>
          <a:lstStyle/>
          <a:p>
            <a:endParaRPr/>
          </a:p>
        </p:txBody>
      </p:sp>
      <p:sp>
        <p:nvSpPr>
          <p:cNvPr id="9" name="object 13">
            <a:extLst>
              <a:ext uri="{FF2B5EF4-FFF2-40B4-BE49-F238E27FC236}">
                <a16:creationId xmlns:a16="http://schemas.microsoft.com/office/drawing/2014/main" id="{A44133D8-B17A-5E32-A427-9C236B91F19A}"/>
              </a:ext>
            </a:extLst>
          </p:cNvPr>
          <p:cNvSpPr/>
          <p:nvPr userDrawn="1"/>
        </p:nvSpPr>
        <p:spPr>
          <a:xfrm>
            <a:off x="0" y="1295751"/>
            <a:ext cx="13817600" cy="4773351"/>
          </a:xfrm>
          <a:prstGeom prst="rect">
            <a:avLst/>
          </a:prstGeom>
          <a:ln w="12700">
            <a:noFill/>
          </a:ln>
        </p:spPr>
        <p:txBody>
          <a:bodyPr wrap="square" lIns="0" tIns="0" rIns="0" bIns="0" rtlCol="0"/>
          <a:lstStyle/>
          <a:p>
            <a:endParaRPr/>
          </a:p>
        </p:txBody>
      </p:sp>
      <p:pic>
        <p:nvPicPr>
          <p:cNvPr id="11" name="Picture 2" descr="Logo&#10;&#10;Description automatically generated">
            <a:extLst>
              <a:ext uri="{FF2B5EF4-FFF2-40B4-BE49-F238E27FC236}">
                <a16:creationId xmlns:a16="http://schemas.microsoft.com/office/drawing/2014/main" id="{DC01114D-A03C-1CC2-AD03-88D90DE03E9C}"/>
              </a:ext>
            </a:extLst>
          </p:cNvPr>
          <p:cNvPicPr>
            <a:picLocks noChangeAspect="1" noChangeArrowheads="1"/>
          </p:cNvPicPr>
          <p:nvPr userDrawn="1"/>
        </p:nvPicPr>
        <p:blipFill>
          <a:blip r:embed="rId3"/>
          <a:srcRect/>
          <a:stretch>
            <a:fillRect/>
          </a:stretch>
        </p:blipFill>
        <p:spPr bwMode="auto">
          <a:xfrm>
            <a:off x="-33832" y="499679"/>
            <a:ext cx="3968993" cy="1061261"/>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9">
            <a:extLst>
              <a:ext uri="{FF2B5EF4-FFF2-40B4-BE49-F238E27FC236}">
                <a16:creationId xmlns:a16="http://schemas.microsoft.com/office/drawing/2014/main" id="{28FAB722-427B-0E34-952E-395D6B372B54}"/>
              </a:ext>
            </a:extLst>
          </p:cNvPr>
          <p:cNvSpPr txBox="1">
            <a:spLocks noGrp="1"/>
          </p:cNvSpPr>
          <p:nvPr>
            <p:ph type="title" hasCustomPrompt="1"/>
          </p:nvPr>
        </p:nvSpPr>
        <p:spPr>
          <a:xfrm>
            <a:off x="1041400" y="1906220"/>
            <a:ext cx="7391400" cy="2141275"/>
          </a:xfrm>
          <a:prstGeom prst="rect">
            <a:avLst/>
          </a:prstGeom>
        </p:spPr>
        <p:txBody>
          <a:bodyPr vert="horz" wrap="square" lIns="0" tIns="17446" rIns="0" bIns="0" rtlCol="0">
            <a:spAutoFit/>
          </a:bodyPr>
          <a:lstStyle>
            <a:lvl1pPr>
              <a:defRPr sz="4400" baseline="0" dirty="0">
                <a:solidFill>
                  <a:srgbClr val="1A325D"/>
                </a:solidFill>
                <a:latin typeface="Avenir LT Std 45 Book"/>
                <a:cs typeface="Avenir LT Std 45 Book"/>
              </a:defRPr>
            </a:lvl1pPr>
          </a:lstStyle>
          <a:p>
            <a:pPr marL="17445" marR="914965" lvl="0">
              <a:spcBef>
                <a:spcPts val="137"/>
              </a:spcBef>
            </a:pPr>
            <a:r>
              <a:rPr lang="en-US" sz="4400" dirty="0">
                <a:solidFill>
                  <a:srgbClr val="1A325D"/>
                </a:solidFill>
                <a:latin typeface="Avenir LT Std 45 Book"/>
                <a:cs typeface="Avenir LT Std 45 Book"/>
              </a:rPr>
              <a:t>GRID DEPLOYMENT OFFICE</a:t>
            </a:r>
            <a:r>
              <a:rPr lang="en-US" sz="5400" dirty="0">
                <a:solidFill>
                  <a:srgbClr val="1A325D"/>
                </a:solidFill>
                <a:latin typeface="Avenir LT Std 45 Book"/>
                <a:cs typeface="Avenir LT Std 45 Book"/>
              </a:rPr>
              <a:t> </a:t>
            </a:r>
            <a:br>
              <a:rPr lang="en-US" sz="5400" dirty="0">
                <a:solidFill>
                  <a:srgbClr val="1A325D"/>
                </a:solidFill>
                <a:latin typeface="Avenir LT Std 45 Book"/>
                <a:cs typeface="Avenir LT Std 45 Book"/>
              </a:rPr>
            </a:br>
            <a:r>
              <a:rPr lang="en-US" sz="4000" dirty="0">
                <a:solidFill>
                  <a:srgbClr val="1A325D"/>
                </a:solidFill>
                <a:latin typeface="Avenir LT Std 45 Book"/>
                <a:cs typeface="Avenir LT Std 45 Book"/>
              </a:rPr>
              <a:t>TITLE</a:t>
            </a:r>
            <a:endParaRPr lang="en-US" sz="4000" spc="-27" dirty="0">
              <a:solidFill>
                <a:srgbClr val="1A325D"/>
              </a:solidFill>
              <a:latin typeface="Avenir LT Std 45 Book"/>
              <a:cs typeface="Avenir LT Std 45 Book"/>
            </a:endParaRPr>
          </a:p>
        </p:txBody>
      </p:sp>
      <p:sp>
        <p:nvSpPr>
          <p:cNvPr id="3" name="Text Placeholder 3">
            <a:extLst>
              <a:ext uri="{FF2B5EF4-FFF2-40B4-BE49-F238E27FC236}">
                <a16:creationId xmlns:a16="http://schemas.microsoft.com/office/drawing/2014/main" id="{081EB2E5-9728-1AAF-528A-28176ED918D9}"/>
              </a:ext>
            </a:extLst>
          </p:cNvPr>
          <p:cNvSpPr>
            <a:spLocks noGrp="1"/>
          </p:cNvSpPr>
          <p:nvPr>
            <p:ph type="body" sz="quarter" idx="10" hasCustomPrompt="1"/>
          </p:nvPr>
        </p:nvSpPr>
        <p:spPr>
          <a:xfrm>
            <a:off x="1219200" y="5168693"/>
            <a:ext cx="4699000" cy="276999"/>
          </a:xfrm>
          <a:prstGeom prst="rect">
            <a:avLst/>
          </a:prstGeom>
        </p:spPr>
        <p:txBody>
          <a:bodyPr/>
          <a:lstStyle>
            <a:lvl1pPr marL="17445" marR="6977" indent="0" defTabSz="914400" eaLnBrk="1" fontAlgn="auto" latinLnBrk="0" hangingPunct="1">
              <a:lnSpc>
                <a:spcPct val="100000"/>
              </a:lnSpc>
              <a:spcBef>
                <a:spcPts val="137"/>
              </a:spcBef>
              <a:spcAft>
                <a:spcPts val="0"/>
              </a:spcAft>
              <a:buClrTx/>
              <a:buSzTx/>
              <a:buFontTx/>
              <a:buNone/>
              <a:tabLst/>
              <a:defRPr kumimoji="0" lang="en-US" sz="1800" b="1" i="0" u="none" strike="noStrike" kern="0" cap="none" spc="0" normalizeH="0" baseline="0" noProof="0" dirty="0">
                <a:ln>
                  <a:noFill/>
                </a:ln>
                <a:solidFill>
                  <a:srgbClr val="2460AD"/>
                </a:solidFill>
                <a:effectLst/>
                <a:uLnTx/>
                <a:uFillTx/>
                <a:latin typeface="Arial"/>
                <a:ea typeface="+mn-ea"/>
                <a:cs typeface="Arial"/>
              </a:defRPr>
            </a:lvl1pPr>
          </a:lstStyle>
          <a:p>
            <a:pPr marL="17445" marR="6977" lvl="0" indent="0" defTabSz="914400" eaLnBrk="1" fontAlgn="auto" latinLnBrk="0" hangingPunct="1">
              <a:lnSpc>
                <a:spcPct val="100000"/>
              </a:lnSpc>
              <a:spcBef>
                <a:spcPts val="137"/>
              </a:spcBef>
              <a:spcAft>
                <a:spcPts val="0"/>
              </a:spcAft>
              <a:buClrTx/>
              <a:buSzTx/>
              <a:buFontTx/>
              <a:buNone/>
              <a:tabLst/>
              <a:defRPr/>
            </a:pPr>
            <a:r>
              <a:rPr kumimoji="0" lang="en-US" sz="1800" b="1" i="0" u="none" strike="noStrike" kern="0" cap="none" spc="0" normalizeH="0" baseline="0" noProof="0" dirty="0">
                <a:ln>
                  <a:noFill/>
                </a:ln>
                <a:solidFill>
                  <a:srgbClr val="2460AD"/>
                </a:solidFill>
                <a:effectLst/>
                <a:uLnTx/>
                <a:uFillTx/>
                <a:latin typeface="Arial"/>
                <a:cs typeface="Arial"/>
              </a:rPr>
              <a:t>Subhead Copy</a:t>
            </a:r>
            <a:endParaRPr kumimoji="0" lang="en-US" sz="1800" b="0" i="0" u="none" strike="noStrike" kern="0" cap="none" spc="0" normalizeH="0" baseline="0" noProof="0" dirty="0">
              <a:ln>
                <a:noFill/>
              </a:ln>
              <a:solidFill>
                <a:srgbClr val="2460AD"/>
              </a:solidFill>
              <a:effectLst/>
              <a:uLnTx/>
              <a:uFillTx/>
              <a:latin typeface="Arial"/>
              <a:cs typeface="Arial"/>
            </a:endParaRPr>
          </a:p>
        </p:txBody>
      </p:sp>
      <p:sp>
        <p:nvSpPr>
          <p:cNvPr id="4" name="Text Placeholder 5">
            <a:extLst>
              <a:ext uri="{FF2B5EF4-FFF2-40B4-BE49-F238E27FC236}">
                <a16:creationId xmlns:a16="http://schemas.microsoft.com/office/drawing/2014/main" id="{E26BF7E5-116C-C08F-2A4F-523BB2795276}"/>
              </a:ext>
            </a:extLst>
          </p:cNvPr>
          <p:cNvSpPr>
            <a:spLocks noGrp="1"/>
          </p:cNvSpPr>
          <p:nvPr>
            <p:ph type="body" sz="quarter" idx="11" hasCustomPrompt="1"/>
          </p:nvPr>
        </p:nvSpPr>
        <p:spPr>
          <a:xfrm>
            <a:off x="1219200" y="5724525"/>
            <a:ext cx="3551238" cy="274819"/>
          </a:xfrm>
          <a:prstGeom prst="rect">
            <a:avLst/>
          </a:prstGeom>
          <a:ln>
            <a:solidFill>
              <a:srgbClr val="2460AD"/>
            </a:solidFill>
          </a:ln>
        </p:spPr>
        <p:txBody>
          <a:bodyPr/>
          <a:lstStyle>
            <a:lvl1pPr marL="17445" marR="0" indent="0" defTabSz="914400" eaLnBrk="1" fontAlgn="auto" latinLnBrk="0" hangingPunct="1">
              <a:lnSpc>
                <a:spcPct val="100000"/>
              </a:lnSpc>
              <a:spcBef>
                <a:spcPts val="2335"/>
              </a:spcBef>
              <a:spcAft>
                <a:spcPts val="0"/>
              </a:spcAft>
              <a:buClrTx/>
              <a:buSzTx/>
              <a:buFontTx/>
              <a:buNone/>
              <a:tabLst/>
              <a:defRPr kumimoji="0" lang="en-US" sz="1786" b="0" i="0" u="none" strike="noStrike" kern="0" cap="none" spc="0" normalizeH="0" baseline="0" noProof="0" dirty="0" smtClean="0">
                <a:ln>
                  <a:noFill/>
                </a:ln>
                <a:solidFill>
                  <a:srgbClr val="2460AD"/>
                </a:solidFill>
                <a:effectLst/>
                <a:uLnTx/>
                <a:uFillTx/>
                <a:latin typeface="Arial"/>
                <a:ea typeface="+mn-ea"/>
                <a:cs typeface="Arial"/>
              </a:defRPr>
            </a:lvl1pPr>
          </a:lstStyle>
          <a:p>
            <a:pPr marL="17445" marR="0" lvl="0" indent="0" defTabSz="914400" eaLnBrk="1" fontAlgn="auto" latinLnBrk="0" hangingPunct="1">
              <a:lnSpc>
                <a:spcPct val="100000"/>
              </a:lnSpc>
              <a:spcBef>
                <a:spcPts val="2335"/>
              </a:spcBef>
              <a:spcAft>
                <a:spcPts val="0"/>
              </a:spcAft>
              <a:buClrTx/>
              <a:buSzTx/>
              <a:buFontTx/>
              <a:buNone/>
              <a:tabLst/>
              <a:defRPr/>
            </a:pPr>
            <a:r>
              <a:rPr kumimoji="0" lang="en-US" sz="1786" b="0" i="0" u="none" strike="noStrike" kern="0" cap="none" spc="0" normalizeH="0" baseline="0" noProof="0" dirty="0">
                <a:ln>
                  <a:noFill/>
                </a:ln>
                <a:solidFill>
                  <a:srgbClr val="2460AD"/>
                </a:solidFill>
                <a:effectLst/>
                <a:uLnTx/>
                <a:uFillTx/>
                <a:latin typeface="Arial"/>
                <a:cs typeface="Arial"/>
              </a:rPr>
              <a:t>September </a:t>
            </a:r>
            <a:r>
              <a:rPr kumimoji="0" lang="en-US" sz="1786" b="0" i="0" u="none" strike="noStrike" kern="0" cap="none" spc="-27" normalizeH="0" baseline="0" noProof="0" dirty="0">
                <a:ln>
                  <a:noFill/>
                </a:ln>
                <a:solidFill>
                  <a:srgbClr val="2460AD"/>
                </a:solidFill>
                <a:effectLst/>
                <a:uLnTx/>
                <a:uFillTx/>
                <a:latin typeface="Arial"/>
                <a:cs typeface="Arial"/>
              </a:rPr>
              <a:t>2022</a:t>
            </a:r>
            <a:endParaRPr kumimoji="0" lang="en-US" sz="1786" b="0" i="0" u="none" strike="noStrike" kern="0" cap="none" spc="0" normalizeH="0" baseline="0" noProof="0" dirty="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214017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object 899">
            <a:extLst>
              <a:ext uri="{FF2B5EF4-FFF2-40B4-BE49-F238E27FC236}">
                <a16:creationId xmlns:a16="http://schemas.microsoft.com/office/drawing/2014/main" id="{F4229A61-071A-BBB9-9577-960C89BC51A6}"/>
              </a:ext>
            </a:extLst>
          </p:cNvPr>
          <p:cNvPicPr/>
          <p:nvPr userDrawn="1"/>
        </p:nvPicPr>
        <p:blipFill rotWithShape="1">
          <a:blip r:embed="rId2" cstate="print">
            <a:extLst>
              <a:ext uri="{28A0092B-C50C-407E-A947-70E740481C1C}">
                <a14:useLocalDpi xmlns:a14="http://schemas.microsoft.com/office/drawing/2010/main" val="0"/>
              </a:ext>
            </a:extLst>
          </a:blip>
          <a:srcRect l="3190" r="22392"/>
          <a:stretch/>
        </p:blipFill>
        <p:spPr>
          <a:xfrm>
            <a:off x="5127641" y="-3166"/>
            <a:ext cx="8689959" cy="7775566"/>
          </a:xfrm>
          <a:prstGeom prst="rect">
            <a:avLst/>
          </a:prstGeom>
        </p:spPr>
      </p:pic>
      <p:sp>
        <p:nvSpPr>
          <p:cNvPr id="6" name="Parallelogram 13">
            <a:extLst>
              <a:ext uri="{FF2B5EF4-FFF2-40B4-BE49-F238E27FC236}">
                <a16:creationId xmlns:a16="http://schemas.microsoft.com/office/drawing/2014/main" id="{9747EE2E-E452-9172-2D2E-55FC80846DA7}"/>
              </a:ext>
            </a:extLst>
          </p:cNvPr>
          <p:cNvSpPr/>
          <p:nvPr userDrawn="1"/>
        </p:nvSpPr>
        <p:spPr>
          <a:xfrm>
            <a:off x="0" y="-22538"/>
            <a:ext cx="11427316" cy="7814310"/>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Logo&#10;&#10;Description automatically generated">
            <a:extLst>
              <a:ext uri="{FF2B5EF4-FFF2-40B4-BE49-F238E27FC236}">
                <a16:creationId xmlns:a16="http://schemas.microsoft.com/office/drawing/2014/main" id="{448996AB-A035-F582-6AF5-E922BBF6C062}"/>
              </a:ext>
            </a:extLst>
          </p:cNvPr>
          <p:cNvPicPr>
            <a:picLocks noChangeAspect="1" noChangeArrowheads="1"/>
          </p:cNvPicPr>
          <p:nvPr userDrawn="1"/>
        </p:nvPicPr>
        <p:blipFill>
          <a:blip r:embed="rId3"/>
          <a:srcRect/>
          <a:stretch>
            <a:fillRect/>
          </a:stretch>
        </p:blipFill>
        <p:spPr bwMode="auto">
          <a:xfrm>
            <a:off x="6534718" y="6482429"/>
            <a:ext cx="2818702" cy="7536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F9891A4-CDF4-CCFD-C9A6-D7F7B2D80C72}"/>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244">
            <a:extLst>
              <a:ext uri="{FF2B5EF4-FFF2-40B4-BE49-F238E27FC236}">
                <a16:creationId xmlns:a16="http://schemas.microsoft.com/office/drawing/2014/main" id="{9A55EDB9-F1E0-3529-4348-51E3E1288FE9}"/>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4" name="Text Placeholder 13">
            <a:extLst>
              <a:ext uri="{FF2B5EF4-FFF2-40B4-BE49-F238E27FC236}">
                <a16:creationId xmlns:a16="http://schemas.microsoft.com/office/drawing/2014/main" id="{D865A324-4250-57EB-EBB9-E4A6DDA5B040}"/>
              </a:ext>
            </a:extLst>
          </p:cNvPr>
          <p:cNvSpPr>
            <a:spLocks noGrp="1"/>
          </p:cNvSpPr>
          <p:nvPr>
            <p:ph type="body" sz="quarter" idx="17"/>
          </p:nvPr>
        </p:nvSpPr>
        <p:spPr>
          <a:xfrm>
            <a:off x="923924" y="2530475"/>
            <a:ext cx="8181975" cy="16303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E57E84F2-55B8-33D4-186E-8051E8C1A3B5}"/>
              </a:ext>
            </a:extLst>
          </p:cNvPr>
          <p:cNvSpPr>
            <a:spLocks noGrp="1"/>
          </p:cNvSpPr>
          <p:nvPr>
            <p:ph type="body" sz="quarter" idx="18"/>
          </p:nvPr>
        </p:nvSpPr>
        <p:spPr>
          <a:xfrm>
            <a:off x="923924" y="4958983"/>
            <a:ext cx="8181975" cy="163036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B56A4ED8-3B4D-EF1E-6D4D-E0D9ADE4E82F}"/>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39F76E74-6A88-789A-FFB4-7B49E9D2D660}"/>
              </a:ext>
            </a:extLst>
          </p:cNvPr>
          <p:cNvSpPr>
            <a:spLocks noGrp="1"/>
          </p:cNvSpPr>
          <p:nvPr>
            <p:ph type="body" sz="quarter" idx="20" hasCustomPrompt="1"/>
          </p:nvPr>
        </p:nvSpPr>
        <p:spPr>
          <a:xfrm>
            <a:off x="913877" y="2084875"/>
            <a:ext cx="814471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
        <p:nvSpPr>
          <p:cNvPr id="12" name="Text Placeholder 4">
            <a:extLst>
              <a:ext uri="{FF2B5EF4-FFF2-40B4-BE49-F238E27FC236}">
                <a16:creationId xmlns:a16="http://schemas.microsoft.com/office/drawing/2014/main" id="{818D2432-7725-AFAC-84D7-DBEF56C8B190}"/>
              </a:ext>
            </a:extLst>
          </p:cNvPr>
          <p:cNvSpPr>
            <a:spLocks noGrp="1"/>
          </p:cNvSpPr>
          <p:nvPr>
            <p:ph type="body" sz="quarter" idx="21" hasCustomPrompt="1"/>
          </p:nvPr>
        </p:nvSpPr>
        <p:spPr>
          <a:xfrm>
            <a:off x="913877" y="4520920"/>
            <a:ext cx="814471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74261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Column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3" name="object 4">
            <a:extLst>
              <a:ext uri="{FF2B5EF4-FFF2-40B4-BE49-F238E27FC236}">
                <a16:creationId xmlns:a16="http://schemas.microsoft.com/office/drawing/2014/main" id="{78556B45-8710-BB6D-A9C9-48A123035FBC}"/>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4" name="object 3244">
            <a:extLst>
              <a:ext uri="{FF2B5EF4-FFF2-40B4-BE49-F238E27FC236}">
                <a16:creationId xmlns:a16="http://schemas.microsoft.com/office/drawing/2014/main" id="{F5F1D10E-2546-D05B-FFF4-4E38E1383CCD}"/>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2" name="Text Placeholder 11">
            <a:extLst>
              <a:ext uri="{FF2B5EF4-FFF2-40B4-BE49-F238E27FC236}">
                <a16:creationId xmlns:a16="http://schemas.microsoft.com/office/drawing/2014/main" id="{3E9DFF98-E750-2BAA-362C-E7BF6B31B609}"/>
              </a:ext>
            </a:extLst>
          </p:cNvPr>
          <p:cNvSpPr>
            <a:spLocks noGrp="1"/>
          </p:cNvSpPr>
          <p:nvPr>
            <p:ph type="body" sz="quarter" idx="14"/>
          </p:nvPr>
        </p:nvSpPr>
        <p:spPr>
          <a:xfrm>
            <a:off x="923925" y="2574231"/>
            <a:ext cx="11542713" cy="358038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a:extLst>
              <a:ext uri="{FF2B5EF4-FFF2-40B4-BE49-F238E27FC236}">
                <a16:creationId xmlns:a16="http://schemas.microsoft.com/office/drawing/2014/main" id="{E074CD5D-1A00-72E4-806D-7A72841802E1}"/>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4">
            <a:extLst>
              <a:ext uri="{FF2B5EF4-FFF2-40B4-BE49-F238E27FC236}">
                <a16:creationId xmlns:a16="http://schemas.microsoft.com/office/drawing/2014/main" id="{BE4561ED-CB55-2AC7-15A8-71F50424B9D0}"/>
              </a:ext>
            </a:extLst>
          </p:cNvPr>
          <p:cNvSpPr>
            <a:spLocks noGrp="1"/>
          </p:cNvSpPr>
          <p:nvPr>
            <p:ph type="body" sz="quarter" idx="20"/>
          </p:nvPr>
        </p:nvSpPr>
        <p:spPr>
          <a:xfrm>
            <a:off x="913877" y="2084875"/>
            <a:ext cx="11450620"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516251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Columns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14" name="Text Placeholder 13">
            <a:extLst>
              <a:ext uri="{FF2B5EF4-FFF2-40B4-BE49-F238E27FC236}">
                <a16:creationId xmlns:a16="http://schemas.microsoft.com/office/drawing/2014/main" id="{94F274C0-F4AF-A30A-C0DB-5567A6E6CC1F}"/>
              </a:ext>
            </a:extLst>
          </p:cNvPr>
          <p:cNvSpPr>
            <a:spLocks noGrp="1"/>
          </p:cNvSpPr>
          <p:nvPr>
            <p:ph type="body" sz="quarter" idx="18"/>
          </p:nvPr>
        </p:nvSpPr>
        <p:spPr>
          <a:xfrm>
            <a:off x="923925" y="2636838"/>
            <a:ext cx="5662614"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a:extLst>
              <a:ext uri="{FF2B5EF4-FFF2-40B4-BE49-F238E27FC236}">
                <a16:creationId xmlns:a16="http://schemas.microsoft.com/office/drawing/2014/main" id="{5D610493-7E60-5845-4818-87E3741EE46E}"/>
              </a:ext>
            </a:extLst>
          </p:cNvPr>
          <p:cNvSpPr>
            <a:spLocks noGrp="1"/>
          </p:cNvSpPr>
          <p:nvPr>
            <p:ph type="body" sz="quarter" idx="19"/>
          </p:nvPr>
        </p:nvSpPr>
        <p:spPr>
          <a:xfrm>
            <a:off x="7230853" y="2636838"/>
            <a:ext cx="5662614"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Placeholder 1">
            <a:extLst>
              <a:ext uri="{FF2B5EF4-FFF2-40B4-BE49-F238E27FC236}">
                <a16:creationId xmlns:a16="http://schemas.microsoft.com/office/drawing/2014/main" id="{24F7E05F-0F19-70AF-4F7D-7B4521B381CD}"/>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32BEEC3F-D6F1-14D8-5AA8-FC2E73F29E27}"/>
              </a:ext>
            </a:extLst>
          </p:cNvPr>
          <p:cNvSpPr>
            <a:spLocks noGrp="1"/>
          </p:cNvSpPr>
          <p:nvPr>
            <p:ph type="body" sz="quarter" idx="20"/>
          </p:nvPr>
        </p:nvSpPr>
        <p:spPr>
          <a:xfrm>
            <a:off x="913877" y="2084875"/>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B1774543-176F-5D08-1B2C-2D9F0CED5C63}"/>
              </a:ext>
            </a:extLst>
          </p:cNvPr>
          <p:cNvSpPr>
            <a:spLocks noGrp="1"/>
          </p:cNvSpPr>
          <p:nvPr>
            <p:ph type="body" sz="quarter" idx="21"/>
          </p:nvPr>
        </p:nvSpPr>
        <p:spPr>
          <a:xfrm>
            <a:off x="7213600" y="2084875"/>
            <a:ext cx="567266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107890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whit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890510"/>
            <a:ext cx="348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a:p>
        </p:txBody>
      </p:sp>
      <p:sp>
        <p:nvSpPr>
          <p:cNvPr id="18" name="bg object 18"/>
          <p:cNvSpPr/>
          <p:nvPr/>
        </p:nvSpPr>
        <p:spPr>
          <a:xfrm>
            <a:off x="1564324" y="7029218"/>
            <a:ext cx="0" cy="393700"/>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a:p>
        </p:txBody>
      </p:sp>
      <p:sp>
        <p:nvSpPr>
          <p:cNvPr id="6" name="object 4">
            <a:extLst>
              <a:ext uri="{FF2B5EF4-FFF2-40B4-BE49-F238E27FC236}">
                <a16:creationId xmlns:a16="http://schemas.microsoft.com/office/drawing/2014/main" id="{3B6F155A-33D0-3B74-E898-FE2631F10C4F}"/>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9" name="Content Placeholder 2">
            <a:extLst>
              <a:ext uri="{FF2B5EF4-FFF2-40B4-BE49-F238E27FC236}">
                <a16:creationId xmlns:a16="http://schemas.microsoft.com/office/drawing/2014/main" id="{16D27441-FCC7-4EF2-0624-3AD2DF2B0347}"/>
              </a:ext>
            </a:extLst>
          </p:cNvPr>
          <p:cNvSpPr>
            <a:spLocks noGrp="1"/>
          </p:cNvSpPr>
          <p:nvPr>
            <p:ph sz="quarter" idx="10"/>
          </p:nvPr>
        </p:nvSpPr>
        <p:spPr>
          <a:xfrm>
            <a:off x="923544" y="2557915"/>
            <a:ext cx="12068975" cy="4164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7EBE4563-3143-511E-AC09-018CF392AD37}"/>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E4F71303-AC2C-A0DC-3EDC-0FF27BDC0C19}"/>
              </a:ext>
            </a:extLst>
          </p:cNvPr>
          <p:cNvSpPr>
            <a:spLocks noGrp="1"/>
          </p:cNvSpPr>
          <p:nvPr>
            <p:ph type="body" sz="quarter" idx="20" hasCustomPrompt="1"/>
          </p:nvPr>
        </p:nvSpPr>
        <p:spPr>
          <a:xfrm>
            <a:off x="913877" y="2084875"/>
            <a:ext cx="12078642" cy="427072"/>
          </a:xfrm>
        </p:spPr>
        <p:txBody>
          <a:bodyPr/>
          <a:lstStyle>
            <a:lvl1pPr marL="0" indent="0">
              <a:buNone/>
              <a:defRPr sz="2200">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74106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header for longer 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65B7B0-8099-D761-5332-A4A9F830417D}"/>
              </a:ext>
            </a:extLst>
          </p:cNvPr>
          <p:cNvSpPr/>
          <p:nvPr userDrawn="1"/>
        </p:nvSpPr>
        <p:spPr>
          <a:xfrm>
            <a:off x="523394" y="492937"/>
            <a:ext cx="10652606"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4">
            <a:extLst>
              <a:ext uri="{FF2B5EF4-FFF2-40B4-BE49-F238E27FC236}">
                <a16:creationId xmlns:a16="http://schemas.microsoft.com/office/drawing/2014/main" id="{38F6C821-9939-2CB2-B552-3F76A908BD13}"/>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1" name="object 3244">
            <a:extLst>
              <a:ext uri="{FF2B5EF4-FFF2-40B4-BE49-F238E27FC236}">
                <a16:creationId xmlns:a16="http://schemas.microsoft.com/office/drawing/2014/main" id="{27D17D2C-78F6-26A1-EAE7-7CFFAE4D9D66}"/>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3" name="Content Placeholder 2">
            <a:extLst>
              <a:ext uri="{FF2B5EF4-FFF2-40B4-BE49-F238E27FC236}">
                <a16:creationId xmlns:a16="http://schemas.microsoft.com/office/drawing/2014/main" id="{B73303C1-AFD9-BB7A-0B39-7E233B1474CB}"/>
              </a:ext>
            </a:extLst>
          </p:cNvPr>
          <p:cNvSpPr>
            <a:spLocks noGrp="1"/>
          </p:cNvSpPr>
          <p:nvPr>
            <p:ph sz="quarter" idx="10"/>
          </p:nvPr>
        </p:nvSpPr>
        <p:spPr>
          <a:xfrm>
            <a:off x="923544" y="1970087"/>
            <a:ext cx="12068975" cy="4164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a:extLst>
              <a:ext uri="{FF2B5EF4-FFF2-40B4-BE49-F238E27FC236}">
                <a16:creationId xmlns:a16="http://schemas.microsoft.com/office/drawing/2014/main" id="{9C95088B-6F25-DF14-2168-33DBD7F44521}"/>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lvl1pPr>
              <a:defRPr sz="3600"/>
            </a:lvl1pPr>
          </a:lstStyle>
          <a:p>
            <a:r>
              <a:rPr lang="en-US"/>
              <a:t>Click to edit Master title style</a:t>
            </a:r>
          </a:p>
        </p:txBody>
      </p:sp>
      <p:sp>
        <p:nvSpPr>
          <p:cNvPr id="5" name="TextBox 4">
            <a:extLst>
              <a:ext uri="{FF2B5EF4-FFF2-40B4-BE49-F238E27FC236}">
                <a16:creationId xmlns:a16="http://schemas.microsoft.com/office/drawing/2014/main" id="{640DED85-CFF8-46DF-2945-6ABC9907F802}"/>
              </a:ext>
            </a:extLst>
          </p:cNvPr>
          <p:cNvSpPr txBox="1"/>
          <p:nvPr userDrawn="1"/>
        </p:nvSpPr>
        <p:spPr>
          <a:xfrm>
            <a:off x="10782677" y="6455121"/>
            <a:ext cx="2525917" cy="81950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3550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Text Fie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443F7-9869-4277-03F3-10AFA69FD883}"/>
              </a:ext>
            </a:extLst>
          </p:cNvPr>
          <p:cNvSpPr/>
          <p:nvPr userDrawn="1"/>
        </p:nvSpPr>
        <p:spPr>
          <a:xfrm>
            <a:off x="508000" y="2590800"/>
            <a:ext cx="7010400" cy="91440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202D7D92-5270-C91A-2355-9C7864525028}"/>
              </a:ext>
            </a:extLst>
          </p:cNvPr>
          <p:cNvSpPr/>
          <p:nvPr userDrawn="1"/>
        </p:nvSpPr>
        <p:spPr>
          <a:xfrm>
            <a:off x="0" y="7508086"/>
            <a:ext cx="13817600" cy="264314"/>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a:p>
        </p:txBody>
      </p:sp>
      <p:sp>
        <p:nvSpPr>
          <p:cNvPr id="10" name="object 3244">
            <a:extLst>
              <a:ext uri="{FF2B5EF4-FFF2-40B4-BE49-F238E27FC236}">
                <a16:creationId xmlns:a16="http://schemas.microsoft.com/office/drawing/2014/main" id="{01637C95-4AD4-75A3-6E02-5E7D86363C5F}"/>
              </a:ext>
            </a:extLst>
          </p:cNvPr>
          <p:cNvSpPr txBox="1"/>
          <p:nvPr userDrawn="1"/>
        </p:nvSpPr>
        <p:spPr>
          <a:xfrm>
            <a:off x="889000" y="6858000"/>
            <a:ext cx="7438538" cy="416629"/>
          </a:xfrm>
          <a:prstGeom prst="rect">
            <a:avLst/>
          </a:prstGeom>
        </p:spPr>
        <p:txBody>
          <a:bodyPr vert="horz" wrap="square" lIns="0" tIns="77637" rIns="0" bIns="0" rtlCol="0">
            <a:spAutoFit/>
          </a:bodyPr>
          <a:lstStyle/>
          <a:p>
            <a:pPr marL="17445">
              <a:spcBef>
                <a:spcPts val="611"/>
              </a:spcBef>
            </a:pPr>
            <a:fld id="{0D8E05A4-415D-3842-BD69-E143711ACA4B}" type="slidenum">
              <a:rPr lang="en-US" sz="2198" b="1" smtClean="0">
                <a:solidFill>
                  <a:srgbClr val="2460AD"/>
                </a:solidFill>
                <a:latin typeface="Avenir LT Std 65 Medium"/>
                <a:cs typeface="Avenir LT Std 65 Medium"/>
              </a:rPr>
              <a:t>‹#›</a:t>
            </a:fld>
            <a:endParaRPr lang="en-US" sz="1786" spc="-27">
              <a:solidFill>
                <a:srgbClr val="231F20"/>
              </a:solidFill>
              <a:latin typeface="Arial"/>
              <a:cs typeface="Arial"/>
            </a:endParaRPr>
          </a:p>
        </p:txBody>
      </p:sp>
      <p:sp>
        <p:nvSpPr>
          <p:cNvPr id="2" name="Title Placeholder 1">
            <a:extLst>
              <a:ext uri="{FF2B5EF4-FFF2-40B4-BE49-F238E27FC236}">
                <a16:creationId xmlns:a16="http://schemas.microsoft.com/office/drawing/2014/main" id="{E0F40D63-D5C6-A52E-3553-2F8157F12542}"/>
              </a:ext>
            </a:extLst>
          </p:cNvPr>
          <p:cNvSpPr>
            <a:spLocks noGrp="1"/>
          </p:cNvSpPr>
          <p:nvPr>
            <p:ph type="title"/>
          </p:nvPr>
        </p:nvSpPr>
        <p:spPr>
          <a:xfrm>
            <a:off x="923544" y="3003804"/>
            <a:ext cx="11918950" cy="1720596"/>
          </a:xfrm>
          <a:prstGeom prst="rect">
            <a:avLst/>
          </a:prstGeom>
        </p:spPr>
        <p:txBody>
          <a:bodyPr vert="horz" lIns="91440" tIns="45720" rIns="91440" bIns="45720" rtlCol="0" anchor="ctr">
            <a:noAutofit/>
          </a:bodyPr>
          <a:lstStyle>
            <a:lvl1pPr>
              <a:defRPr sz="8000"/>
            </a:lvl1pPr>
          </a:lstStyle>
          <a:p>
            <a:r>
              <a:rPr lang="en-US"/>
              <a:t>Click to edit Master title style</a:t>
            </a:r>
          </a:p>
        </p:txBody>
      </p:sp>
    </p:spTree>
    <p:extLst>
      <p:ext uri="{BB962C8B-B14F-4D97-AF65-F5344CB8AC3E}">
        <p14:creationId xmlns:p14="http://schemas.microsoft.com/office/powerpoint/2010/main" val="142885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A98A6-6D60-CAA4-2809-734BE9BD09E5}"/>
              </a:ext>
            </a:extLst>
          </p:cNvPr>
          <p:cNvSpPr/>
          <p:nvPr userDrawn="1"/>
        </p:nvSpPr>
        <p:spPr>
          <a:xfrm>
            <a:off x="523394" y="492937"/>
            <a:ext cx="4728783" cy="662966"/>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FF33AFC-3EB8-8AE0-E07C-1235D1900853}"/>
              </a:ext>
            </a:extLst>
          </p:cNvPr>
          <p:cNvSpPr>
            <a:spLocks noGrp="1"/>
          </p:cNvSpPr>
          <p:nvPr>
            <p:ph type="title"/>
          </p:nvPr>
        </p:nvSpPr>
        <p:spPr>
          <a:xfrm>
            <a:off x="923544" y="786384"/>
            <a:ext cx="11918950" cy="85039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E00CB-14F3-097C-FCFD-B7601DDCACF4}"/>
              </a:ext>
            </a:extLst>
          </p:cNvPr>
          <p:cNvSpPr>
            <a:spLocks noGrp="1"/>
          </p:cNvSpPr>
          <p:nvPr>
            <p:ph type="body" idx="1"/>
          </p:nvPr>
        </p:nvSpPr>
        <p:spPr>
          <a:xfrm>
            <a:off x="949325" y="2068513"/>
            <a:ext cx="119189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1D95443D-4207-2B80-D5A6-72D6A04A839E}"/>
              </a:ext>
            </a:extLst>
          </p:cNvPr>
          <p:cNvSpPr>
            <a:spLocks noGrp="1"/>
          </p:cNvSpPr>
          <p:nvPr>
            <p:ph type="sldNum" sz="quarter" idx="4"/>
          </p:nvPr>
        </p:nvSpPr>
        <p:spPr>
          <a:xfrm>
            <a:off x="868680" y="6858000"/>
            <a:ext cx="3109912" cy="414338"/>
          </a:xfrm>
          <a:prstGeom prst="rect">
            <a:avLst/>
          </a:prstGeom>
        </p:spPr>
        <p:txBody>
          <a:bodyPr vert="horz" lIns="91440" tIns="45720" rIns="91440" bIns="45720" rtlCol="0" anchor="ctr"/>
          <a:lstStyle>
            <a:lvl1pPr algn="l">
              <a:defRPr sz="2200" b="1">
                <a:solidFill>
                  <a:srgbClr val="2460AD"/>
                </a:solidFill>
                <a:latin typeface="Avenir LT Std 65 Medium" panose="020B0603020203020204" pitchFamily="34" charset="0"/>
              </a:defRPr>
            </a:lvl1pPr>
          </a:lstStyle>
          <a:p>
            <a:fld id="{B266C188-7A6A-40FC-B66F-DF43FD97C557}" type="slidenum">
              <a:rPr lang="en-US" smtClean="0"/>
              <a:pPr/>
              <a:t>‹#›</a:t>
            </a:fld>
            <a:endParaRPr lang="en-US"/>
          </a:p>
        </p:txBody>
      </p:sp>
      <p:pic>
        <p:nvPicPr>
          <p:cNvPr id="8" name="Picture 2">
            <a:extLst>
              <a:ext uri="{FF2B5EF4-FFF2-40B4-BE49-F238E27FC236}">
                <a16:creationId xmlns:a16="http://schemas.microsoft.com/office/drawing/2014/main" id="{5637EFA5-D360-A600-C506-B1078E3BE441}"/>
              </a:ext>
            </a:extLst>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p:blipFill>
        <p:spPr bwMode="auto">
          <a:xfrm>
            <a:off x="10684155" y="6477000"/>
            <a:ext cx="2818702" cy="75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304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Lst>
  <p:txStyles>
    <p:titleStyle>
      <a:lvl1pPr algn="l" defTabSz="914400" rtl="0" eaLnBrk="1" latinLnBrk="0" hangingPunct="1">
        <a:lnSpc>
          <a:spcPct val="90000"/>
        </a:lnSpc>
        <a:spcBef>
          <a:spcPct val="0"/>
        </a:spcBef>
        <a:buNone/>
        <a:defRPr sz="5500" kern="1200">
          <a:solidFill>
            <a:srgbClr val="2460AD"/>
          </a:solidFill>
          <a:latin typeface="Avenir LT Std 65 Medium" panose="020B0603020203020204" pitchFamily="34" charset="0"/>
          <a:ea typeface="+mj-ea"/>
          <a:cs typeface="+mj-cs"/>
        </a:defRPr>
      </a:lvl1pPr>
    </p:titleStyle>
    <p:bodyStyle>
      <a:lvl1pPr marL="283464" indent="-283464" algn="l" defTabSz="914400" rtl="0" eaLnBrk="1" latinLnBrk="0" hangingPunct="1">
        <a:lnSpc>
          <a:spcPct val="90000"/>
        </a:lnSpc>
        <a:spcBef>
          <a:spcPts val="0"/>
        </a:spcBef>
        <a:buClr>
          <a:srgbClr val="25A8DC"/>
        </a:buClr>
        <a:buSzPct val="6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283464" algn="l" defTabSz="914400" rtl="0" eaLnBrk="1" latinLnBrk="0" hangingPunct="1">
        <a:lnSpc>
          <a:spcPct val="100000"/>
        </a:lnSpc>
        <a:spcBef>
          <a:spcPts val="0"/>
        </a:spcBef>
        <a:buClr>
          <a:srgbClr val="25A8DC"/>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545336" indent="-283464" algn="l" defTabSz="914400" rtl="0" eaLnBrk="1" latinLnBrk="0" hangingPunct="1">
        <a:lnSpc>
          <a:spcPct val="100000"/>
        </a:lnSpc>
        <a:spcBef>
          <a:spcPts val="0"/>
        </a:spcBef>
        <a:buClr>
          <a:srgbClr val="25A8DC"/>
        </a:buClr>
        <a:buSzPct val="90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3pPr>
      <a:lvl4pPr marL="2167128" indent="-283464" algn="l" defTabSz="914400" rtl="0" eaLnBrk="1" latinLnBrk="0" hangingPunct="1">
        <a:lnSpc>
          <a:spcPct val="90000"/>
        </a:lnSpc>
        <a:spcBef>
          <a:spcPts val="0"/>
        </a:spcBef>
        <a:buClr>
          <a:srgbClr val="25A8D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43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nasa.gov/news-release/nasa-analysis-confirms-2023-as-warmest-year-on-record"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playlist?list=PLeQQSAEHE5PoblZ-Kfqt9FJDVX77SYBqX" TargetMode="External"/><Relationship Id="rId3" Type="http://schemas.openxmlformats.org/officeDocument/2006/relationships/hyperlink" Target="https://www.coned.com/-/media/files/coned/documents/our-energy-future/our-energy-projects/climate-change-resiliency-plan/climate-change-vulnerability-study.pdf" TargetMode="External"/><Relationship Id="rId7" Type="http://schemas.openxmlformats.org/officeDocument/2006/relationships/hyperlink" Target="https://www.ncei.noaa.gov/access/billions/state-summary/US" TargetMode="External"/><Relationship Id="rId2" Type="http://schemas.openxmlformats.org/officeDocument/2006/relationships/hyperlink" Target="https://water.ca.gov/-/media/DWR-Website/Web-Pages/Programs/All-Programs/Climate-Change-Program/Climate-Action-Plan/Files/CAP-III-Vulnerability-Assessment.pdf" TargetMode="External"/><Relationship Id="rId1" Type="http://schemas.openxmlformats.org/officeDocument/2006/relationships/slideLayout" Target="../slideLayouts/slideLayout27.xml"/><Relationship Id="rId6" Type="http://schemas.openxmlformats.org/officeDocument/2006/relationships/hyperlink" Target="https://www.naruc.org/cpi-1/critical-infrastructure-cybersecurity-and-resilience/cybersecurity/" TargetMode="External"/><Relationship Id="rId5" Type="http://schemas.openxmlformats.org/officeDocument/2006/relationships/hyperlink" Target="https://eta-publications.lbl.gov/sites/default/files/gdo_se_resilience_training_klauberllnl_final.pdf" TargetMode="External"/><Relationship Id="rId10" Type="http://schemas.openxmlformats.org/officeDocument/2006/relationships/hyperlink" Target="https://www.floridapsc.com/library/filings/2022/11038-2022/11038-2022.pdf" TargetMode="External"/><Relationship Id="rId4" Type="http://schemas.openxmlformats.org/officeDocument/2006/relationships/hyperlink" Target="https://www.duke-energy.com/-/media/pdfs/our-company/carolinasresiliencetransmissiondistributionstudy.pdf?rev=0c58199ed32d466d89795a3bf2dc353b" TargetMode="External"/><Relationship Id="rId9" Type="http://schemas.openxmlformats.org/officeDocument/2006/relationships/hyperlink" Target="https://www.seattle.gov/documents/Departments/CityLight/ClimateChangeAdaptationPlan.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lcschwartz@lbl.gov" TargetMode="External"/><Relationship Id="rId2" Type="http://schemas.openxmlformats.org/officeDocument/2006/relationships/hyperlink" Target="mailto:JSchellenberg@lbl.gov" TargetMode="External"/><Relationship Id="rId1" Type="http://schemas.openxmlformats.org/officeDocument/2006/relationships/slideLayout" Target="../slideLayouts/slideLayout27.xml"/><Relationship Id="rId5" Type="http://schemas.openxmlformats.org/officeDocument/2006/relationships/hyperlink" Target="https://emp.lbl.gov/mailing-list" TargetMode="External"/><Relationship Id="rId4" Type="http://schemas.openxmlformats.org/officeDocument/2006/relationships/hyperlink" Target="https://emp.lbl.gov/publicat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naseo.org/Data/Sites/1/documents/tk-news/naseo_electric-distribution-planning-final.pdf" TargetMode="Externa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hyperlink" Target="https://lpscpubvalence.lpsc.louisiana.gov/portal/PSC/ViewFile?fileId=DqqYBjMkjYI%3d" TargetMode="External"/><Relationship Id="rId2" Type="http://schemas.openxmlformats.org/officeDocument/2006/relationships/hyperlink" Target="https://www.flrules.org/gateway/readFile.asp?sid=0&amp;tid=22884451&amp;type=1&amp;file=25-6.030.doc" TargetMode="External"/><Relationship Id="rId1" Type="http://schemas.openxmlformats.org/officeDocument/2006/relationships/slideLayout" Target="../slideLayouts/slideLayout8.xml"/><Relationship Id="rId6" Type="http://schemas.openxmlformats.org/officeDocument/2006/relationships/hyperlink" Target="https://capitol.texas.gov/tlodocs/88R/billtext/html/HB02555F.htm" TargetMode="External"/><Relationship Id="rId5" Type="http://schemas.openxmlformats.org/officeDocument/2006/relationships/hyperlink" Target="https://interchange.puc.texas.gov/Documents/55250_43_1360196.PDF" TargetMode="External"/><Relationship Id="rId4" Type="http://schemas.openxmlformats.org/officeDocument/2006/relationships/hyperlink" Target="https://council.nola.gov/committees/smart-and-sustainable-cities-committee/dockets/in-re-resolution-and-order-establishing-a-docket-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mi-psc.my.site.com/sfc/servlet.shepherd/version/download/0688y0000047eWeAAI" TargetMode="External"/><Relationship Id="rId2" Type="http://schemas.openxmlformats.org/officeDocument/2006/relationships/hyperlink" Target="https://www.dpuc.state.ct.us/2nddockcurr.nsf/8e6fc37a54110e3e852576190052b64d/4bcecc163d47d814852588af005bca09/$FILE/171203RE08-083122.pdf" TargetMode="External"/><Relationship Id="rId1" Type="http://schemas.openxmlformats.org/officeDocument/2006/relationships/slideLayout" Target="../slideLayouts/slideLayout8.xml"/><Relationship Id="rId5" Type="http://schemas.openxmlformats.org/officeDocument/2006/relationships/hyperlink" Target="https://documents.dps.ny.gov/public/Common/ViewDoc.aspx?DocRefId=%7bCA027C18-8246-47E7-A1A1-B2C096AC42C0%7d" TargetMode="External"/><Relationship Id="rId4" Type="http://schemas.openxmlformats.org/officeDocument/2006/relationships/hyperlink" Target="https://casetext.com/regulation/new-jersey-administrative-code/title-14-public-utilities/chapter-3-all-utilities/subchapter-2a-infrastructure-investment-and-recovery/section-143-2a1-infrastructure-investment-program-purpose-scope-and-general-provision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ergysafety.ca.gov/what-we-do/electrical-infrastructure-safety/wildfire-mitigation-and-safety/wildfire-mitigation-plans/2025-wildfire-mitigation-plans/" TargetMode="External"/><Relationship Id="rId3" Type="http://schemas.openxmlformats.org/officeDocument/2006/relationships/hyperlink" Target="https://docs.cpuc.ca.gov/PublishedDocs/Published/G000/M296/K577/296577466.PDF" TargetMode="External"/><Relationship Id="rId7" Type="http://schemas.openxmlformats.org/officeDocument/2006/relationships/hyperlink" Target="https://le.utah.gov/xcode/Title54/Chapter24/C54-24_2020051220200512.pdf" TargetMode="External"/><Relationship Id="rId2" Type="http://schemas.openxmlformats.org/officeDocument/2006/relationships/hyperlink" Target="https://docs.cpuc.ca.gov/PublishedDocs/Published/G000/M346/K285/346285534.PDF" TargetMode="External"/><Relationship Id="rId1" Type="http://schemas.openxmlformats.org/officeDocument/2006/relationships/slideLayout" Target="../slideLayouts/slideLayout8.xml"/><Relationship Id="rId6" Type="http://schemas.openxmlformats.org/officeDocument/2006/relationships/hyperlink" Target="https://secure.sos.state.or.us/oard/displayDivisionRules.action;JSESSIONID_OARD=Pjb5_4aZDe-PyzQiukCa63NYQ9VPJ3gGSEB1PBWhh2R6h3fWg16h!1684782157?selectedDivision=6618" TargetMode="External"/><Relationship Id="rId5" Type="http://schemas.openxmlformats.org/officeDocument/2006/relationships/hyperlink" Target="https://www.leg.state.nv.us/nrs/nrs-704.html#NRS704Sec7983" TargetMode="External"/><Relationship Id="rId4" Type="http://schemas.openxmlformats.org/officeDocument/2006/relationships/hyperlink" Target="https://www.dora.state.co.us/pls/efi/efi_p2_v2_demo.show_document?p_dms_document_id=953302"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4EB0CD-F02F-3518-1FF0-50227C4EC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9" r="18237"/>
          <a:stretch/>
        </p:blipFill>
        <p:spPr>
          <a:xfrm>
            <a:off x="4063209" y="0"/>
            <a:ext cx="9754391" cy="7772400"/>
          </a:xfrm>
          <a:prstGeom prst="rect">
            <a:avLst/>
          </a:prstGeom>
        </p:spPr>
      </p:pic>
      <p:sp>
        <p:nvSpPr>
          <p:cNvPr id="3" name="Parallelogram 2">
            <a:extLst>
              <a:ext uri="{FF2B5EF4-FFF2-40B4-BE49-F238E27FC236}">
                <a16:creationId xmlns:a16="http://schemas.microsoft.com/office/drawing/2014/main" id="{3AC1C2CD-A93B-0CD7-C99D-44516E73B968}"/>
              </a:ext>
            </a:extLst>
          </p:cNvPr>
          <p:cNvSpPr/>
          <p:nvPr/>
        </p:nvSpPr>
        <p:spPr>
          <a:xfrm>
            <a:off x="-177800" y="-10473"/>
            <a:ext cx="9413836" cy="7793345"/>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12"/>
          <p:cNvSpPr/>
          <p:nvPr/>
        </p:nvSpPr>
        <p:spPr>
          <a:xfrm>
            <a:off x="-21395" y="4539840"/>
            <a:ext cx="6217920" cy="52339"/>
          </a:xfrm>
          <a:prstGeom prst="rect">
            <a:avLst/>
          </a:prstGeom>
          <a:solidFill>
            <a:srgbClr val="FFCB04"/>
          </a:solidFill>
        </p:spPr>
        <p:txBody>
          <a:bodyPr wrap="square" lIns="0" tIns="0" rIns="0" bIns="0" rtlCol="0"/>
          <a:lstStyle/>
          <a:p>
            <a:endParaRPr/>
          </a:p>
        </p:txBody>
      </p:sp>
      <p:sp>
        <p:nvSpPr>
          <p:cNvPr id="19" name="Title 18">
            <a:extLst>
              <a:ext uri="{FF2B5EF4-FFF2-40B4-BE49-F238E27FC236}">
                <a16:creationId xmlns:a16="http://schemas.microsoft.com/office/drawing/2014/main" id="{6B2CF0EF-6111-E601-1D0D-4BA24C40759B}"/>
              </a:ext>
            </a:extLst>
          </p:cNvPr>
          <p:cNvSpPr>
            <a:spLocks noGrp="1"/>
          </p:cNvSpPr>
          <p:nvPr>
            <p:ph type="title"/>
          </p:nvPr>
        </p:nvSpPr>
        <p:spPr>
          <a:xfrm>
            <a:off x="1041400" y="1886867"/>
            <a:ext cx="7391400" cy="2408527"/>
          </a:xfrm>
        </p:spPr>
        <p:txBody>
          <a:bodyPr/>
          <a:lstStyle/>
          <a:p>
            <a:r>
              <a:rPr lang="en-US" dirty="0"/>
              <a:t>What Should Grid Resilience Plans Include? </a:t>
            </a:r>
            <a:br>
              <a:rPr lang="en-US" dirty="0"/>
            </a:br>
            <a:br>
              <a:rPr lang="en-US" sz="2800" dirty="0"/>
            </a:br>
            <a:r>
              <a:rPr lang="en-US" sz="2800" dirty="0"/>
              <a:t>Planning Requirements, Emerging </a:t>
            </a:r>
            <a:br>
              <a:rPr lang="en-US" sz="2800" dirty="0"/>
            </a:br>
            <a:r>
              <a:rPr lang="en-US" sz="2800" dirty="0"/>
              <a:t>Best Practices, and Template</a:t>
            </a:r>
            <a:endParaRPr lang="en-US" dirty="0"/>
          </a:p>
        </p:txBody>
      </p:sp>
      <p:sp>
        <p:nvSpPr>
          <p:cNvPr id="16" name="Text Placeholder 15">
            <a:extLst>
              <a:ext uri="{FF2B5EF4-FFF2-40B4-BE49-F238E27FC236}">
                <a16:creationId xmlns:a16="http://schemas.microsoft.com/office/drawing/2014/main" id="{73EC4F3C-AA48-0BCF-1E5C-5951466B6E0D}"/>
              </a:ext>
            </a:extLst>
          </p:cNvPr>
          <p:cNvSpPr>
            <a:spLocks noGrp="1"/>
          </p:cNvSpPr>
          <p:nvPr>
            <p:ph type="body" sz="quarter" idx="10"/>
          </p:nvPr>
        </p:nvSpPr>
        <p:spPr>
          <a:xfrm>
            <a:off x="1219200" y="5168692"/>
            <a:ext cx="5499100" cy="1192469"/>
          </a:xfrm>
        </p:spPr>
        <p:txBody>
          <a:bodyPr>
            <a:normAutofit fontScale="92500" lnSpcReduction="20000"/>
          </a:bodyPr>
          <a:lstStyle/>
          <a:p>
            <a:r>
              <a:rPr lang="en-US" sz="1400" dirty="0"/>
              <a:t>Presented by Josh Schellenberg, Affiliate, Berkeley Lab</a:t>
            </a:r>
          </a:p>
          <a:p>
            <a:br>
              <a:rPr lang="en-US" sz="1400" dirty="0"/>
            </a:br>
            <a:r>
              <a:rPr lang="en-US" sz="1400" dirty="0"/>
              <a:t>Technical Training at NASUCA Mid-year Meeting</a:t>
            </a:r>
          </a:p>
          <a:p>
            <a:r>
              <a:rPr lang="en-US" sz="1400" dirty="0"/>
              <a:t>Madison, Wisconsin</a:t>
            </a:r>
          </a:p>
          <a:p>
            <a:endParaRPr lang="en-US" sz="1400" dirty="0"/>
          </a:p>
          <a:p>
            <a:r>
              <a:rPr lang="en-US" sz="1400" dirty="0"/>
              <a:t>June 11, 2024</a:t>
            </a:r>
          </a:p>
        </p:txBody>
      </p:sp>
      <p:pic>
        <p:nvPicPr>
          <p:cNvPr id="7" name="Picture 6">
            <a:extLst>
              <a:ext uri="{FF2B5EF4-FFF2-40B4-BE49-F238E27FC236}">
                <a16:creationId xmlns:a16="http://schemas.microsoft.com/office/drawing/2014/main" id="{1D9A32E6-0068-D083-AB94-B20F363C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88" y="267098"/>
            <a:ext cx="1700389" cy="1289462"/>
          </a:xfrm>
          <a:prstGeom prst="rect">
            <a:avLst/>
          </a:prstGeom>
        </p:spPr>
      </p:pic>
      <p:pic>
        <p:nvPicPr>
          <p:cNvPr id="8" name="Picture 7">
            <a:extLst>
              <a:ext uri="{FF2B5EF4-FFF2-40B4-BE49-F238E27FC236}">
                <a16:creationId xmlns:a16="http://schemas.microsoft.com/office/drawing/2014/main" id="{5BA9A45C-0890-93D3-0547-9FABB10FE585}"/>
              </a:ext>
            </a:extLst>
          </p:cNvPr>
          <p:cNvPicPr>
            <a:picLocks noChangeAspect="1"/>
          </p:cNvPicPr>
          <p:nvPr/>
        </p:nvPicPr>
        <p:blipFill>
          <a:blip r:embed="rId5"/>
          <a:stretch>
            <a:fillRect/>
          </a:stretch>
        </p:blipFill>
        <p:spPr>
          <a:xfrm>
            <a:off x="1041401" y="277226"/>
            <a:ext cx="1848556" cy="1247353"/>
          </a:xfrm>
          <a:prstGeom prst="rect">
            <a:avLst/>
          </a:prstGeom>
        </p:spPr>
      </p:pic>
    </p:spTree>
    <p:extLst>
      <p:ext uri="{BB962C8B-B14F-4D97-AF65-F5344CB8AC3E}">
        <p14:creationId xmlns:p14="http://schemas.microsoft.com/office/powerpoint/2010/main" val="349683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347C70-F13D-3090-464D-4656FF84F05D}"/>
              </a:ext>
            </a:extLst>
          </p:cNvPr>
          <p:cNvSpPr>
            <a:spLocks noGrp="1"/>
          </p:cNvSpPr>
          <p:nvPr>
            <p:ph sz="quarter" idx="10"/>
          </p:nvPr>
        </p:nvSpPr>
        <p:spPr/>
        <p:txBody>
          <a:bodyPr>
            <a:normAutofit/>
          </a:bodyPr>
          <a:lstStyle/>
          <a:p>
            <a:pPr marL="342900" indent="-342900">
              <a:buSzPct val="100000"/>
              <a:buFont typeface="+mj-lt"/>
              <a:buAutoNum type="arabicPeriod"/>
            </a:pPr>
            <a:r>
              <a:rPr lang="en-US" sz="2400" b="1" dirty="0"/>
              <a:t>Hazards in Scope: </a:t>
            </a:r>
            <a:r>
              <a:rPr lang="en-US" sz="2400" dirty="0"/>
              <a:t>If policymakers prefer an All-Hazards approach, requirements should specify that utilities provide a summary of all hazards analyzed and the resulting vulnerability assessment</a:t>
            </a:r>
          </a:p>
          <a:p>
            <a:pPr lvl="1">
              <a:buSzPct val="100000"/>
              <a:buFont typeface="Wingdings" pitchFamily="2" charset="2"/>
              <a:buChar char="Ø"/>
            </a:pPr>
            <a:r>
              <a:rPr lang="en-US" dirty="0"/>
              <a:t>Utility resilience plans to date have not focused on cyber/physical security threats, even if those hazards are included as an option in the requirements (Colorado and New Jersey)</a:t>
            </a:r>
          </a:p>
          <a:p>
            <a:pPr lvl="1">
              <a:buSzPct val="100000"/>
              <a:buFont typeface="Wingdings" pitchFamily="2" charset="2"/>
              <a:buChar char="Ø"/>
            </a:pPr>
            <a:r>
              <a:rPr lang="en-US" dirty="0"/>
              <a:t>Texas’ resilience planning law and proposed Louisiana requirements include cyber and physical security measures as options to include in a resilience plan</a:t>
            </a:r>
          </a:p>
          <a:p>
            <a:pPr lvl="1">
              <a:buSzPct val="100000"/>
              <a:buFont typeface="Wingdings" pitchFamily="2" charset="2"/>
              <a:buChar char="Ø"/>
            </a:pPr>
            <a:endParaRPr lang="en-US" dirty="0"/>
          </a:p>
          <a:p>
            <a:pPr marL="342900" indent="-342900">
              <a:buSzPct val="100000"/>
              <a:buFont typeface="+mj-lt"/>
              <a:buAutoNum type="arabicPeriod"/>
            </a:pPr>
            <a:r>
              <a:rPr lang="en-US" sz="2400" b="1" dirty="0"/>
              <a:t>Planning Horizon and Frequency:</a:t>
            </a:r>
            <a:r>
              <a:rPr lang="en-US" sz="2400" dirty="0"/>
              <a:t> Given the long-term nature of most resilience investments, requirements should specify a planning horizon of at least 10 years, with more detail provided in the first 3 to 5 years and updates every 3 to 5 years</a:t>
            </a:r>
          </a:p>
          <a:p>
            <a:pPr lvl="1">
              <a:buSzPct val="100000"/>
              <a:buFont typeface="Wingdings" pitchFamily="2" charset="2"/>
              <a:buChar char="Ø"/>
            </a:pPr>
            <a:r>
              <a:rPr lang="en-US" dirty="0"/>
              <a:t>Wildfire Mitigation Plans have a shorter planning horizon (3 years) and are updated more frequently (1 to 3 years), most likely due to the urgency of the wildfire threat in Western states in recent years</a:t>
            </a:r>
          </a:p>
        </p:txBody>
      </p:sp>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3600" dirty="0"/>
              <a:t>Emerging best practices for resilience plan requirements</a:t>
            </a:r>
            <a:br>
              <a:rPr lang="en-US" sz="3600" dirty="0"/>
            </a:br>
            <a:endParaRPr lang="en-US" dirty="0"/>
          </a:p>
        </p:txBody>
      </p:sp>
    </p:spTree>
    <p:extLst>
      <p:ext uri="{BB962C8B-B14F-4D97-AF65-F5344CB8AC3E}">
        <p14:creationId xmlns:p14="http://schemas.microsoft.com/office/powerpoint/2010/main" val="46195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347C70-F13D-3090-464D-4656FF84F05D}"/>
              </a:ext>
            </a:extLst>
          </p:cNvPr>
          <p:cNvSpPr>
            <a:spLocks noGrp="1"/>
          </p:cNvSpPr>
          <p:nvPr>
            <p:ph sz="quarter" idx="10"/>
          </p:nvPr>
        </p:nvSpPr>
        <p:spPr>
          <a:xfrm>
            <a:off x="923544" y="1917188"/>
            <a:ext cx="12068975" cy="5110845"/>
          </a:xfrm>
        </p:spPr>
        <p:txBody>
          <a:bodyPr>
            <a:normAutofit/>
          </a:bodyPr>
          <a:lstStyle/>
          <a:p>
            <a:pPr marL="344488" indent="-344488">
              <a:buSzPct val="100000"/>
              <a:buFont typeface="+mj-lt"/>
              <a:buAutoNum type="arabicPeriod" startAt="3"/>
            </a:pPr>
            <a:r>
              <a:rPr lang="en-US" sz="2400" b="1" dirty="0"/>
              <a:t>Measures in Scope: </a:t>
            </a:r>
            <a:r>
              <a:rPr lang="en-US" sz="2400" dirty="0"/>
              <a:t>Consider most viable resilience measures, </a:t>
            </a:r>
            <a:r>
              <a:rPr lang="en-US" sz="2400" i="1" dirty="0"/>
              <a:t>including changes to planning/operational practices</a:t>
            </a:r>
            <a:r>
              <a:rPr lang="en-US" sz="2400" dirty="0"/>
              <a:t>, and specify that utilities analyze those measures</a:t>
            </a:r>
          </a:p>
          <a:p>
            <a:pPr lvl="1">
              <a:buSzPct val="100000"/>
              <a:buFont typeface="Wingdings" pitchFamily="2" charset="2"/>
              <a:buChar char="Ø"/>
            </a:pPr>
            <a:r>
              <a:rPr lang="en-US" dirty="0"/>
              <a:t>Undergrounding (in California, New York, Michigan and Texas requirements)</a:t>
            </a:r>
          </a:p>
          <a:p>
            <a:pPr lvl="1">
              <a:buSzPct val="100000"/>
              <a:buFont typeface="Wingdings" pitchFamily="2" charset="2"/>
              <a:buChar char="Ø"/>
            </a:pPr>
            <a:r>
              <a:rPr lang="en-US" dirty="0"/>
              <a:t>Vegetation management (in most plan requirements)</a:t>
            </a:r>
          </a:p>
          <a:p>
            <a:pPr lvl="1">
              <a:buSzPct val="100000"/>
              <a:buFont typeface="Wingdings" pitchFamily="2" charset="2"/>
              <a:buChar char="Ø"/>
            </a:pPr>
            <a:r>
              <a:rPr lang="en-US" dirty="0"/>
              <a:t>De-energization events, including protocols and emergency communications (in Wildfire Mitigation Plans)</a:t>
            </a:r>
          </a:p>
          <a:p>
            <a:pPr lvl="1">
              <a:buSzPct val="100000"/>
              <a:buFont typeface="Wingdings" pitchFamily="2" charset="2"/>
              <a:buChar char="Ø"/>
            </a:pPr>
            <a:r>
              <a:rPr lang="en-US" dirty="0"/>
              <a:t>Lineworker staffing and storm severity forecasting (in Connecticut requirements)</a:t>
            </a:r>
          </a:p>
          <a:p>
            <a:pPr lvl="1">
              <a:buSzPct val="100000"/>
              <a:buFont typeface="Wingdings" pitchFamily="2" charset="2"/>
              <a:buChar char="Ø"/>
            </a:pPr>
            <a:r>
              <a:rPr lang="en-US" dirty="0"/>
              <a:t>Measures that mitigate gas-electric dependencies during winter storms (in Louisiana requirements)</a:t>
            </a:r>
          </a:p>
          <a:p>
            <a:pPr lvl="1">
              <a:buSzPct val="100000"/>
              <a:buFont typeface="Wingdings" pitchFamily="2" charset="2"/>
              <a:buChar char="Ø"/>
            </a:pPr>
            <a:endParaRPr lang="en-US" dirty="0"/>
          </a:p>
          <a:p>
            <a:pPr marL="344488" indent="-344488">
              <a:buSzPct val="100000"/>
              <a:buFont typeface="+mj-lt"/>
              <a:buAutoNum type="arabicPeriod" startAt="4"/>
            </a:pPr>
            <a:r>
              <a:rPr lang="en-US" sz="2400" b="1" dirty="0"/>
              <a:t>Vulnerability Assessment: </a:t>
            </a:r>
            <a:r>
              <a:rPr lang="en-US" sz="2400" dirty="0"/>
              <a:t>Require a matrix that summarizes all hazards relative to assets and practices analyzed with a clearly defined vulnerability rating that applies to each asset-hazard and practice-hazard pair</a:t>
            </a:r>
          </a:p>
          <a:p>
            <a:pPr lvl="1">
              <a:buSzPct val="100000"/>
              <a:buFont typeface="Wingdings" pitchFamily="2" charset="2"/>
              <a:buChar char="Ø"/>
            </a:pPr>
            <a:r>
              <a:rPr lang="en-US" dirty="0"/>
              <a:t>Emerging best practice from utility vulnerability assessment and plans (examples provided in next section of this presentation)</a:t>
            </a:r>
          </a:p>
          <a:p>
            <a:pPr lvl="1">
              <a:buSzPct val="100000"/>
              <a:buFont typeface="Wingdings" pitchFamily="2" charset="2"/>
              <a:buChar char="Ø"/>
            </a:pPr>
            <a:r>
              <a:rPr lang="en-US" dirty="0"/>
              <a:t>Resilience solutions are then identified and prioritized for each asset/practice-hazard pair that the assessment identifies as highly vulnerable</a:t>
            </a:r>
          </a:p>
        </p:txBody>
      </p:sp>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3600" dirty="0"/>
              <a:t>Emerging best practices for resilience plan requirements</a:t>
            </a:r>
            <a:br>
              <a:rPr lang="en-US" sz="3600" dirty="0"/>
            </a:br>
            <a:r>
              <a:rPr lang="en-US" sz="3600" dirty="0"/>
              <a:t>(continued)</a:t>
            </a:r>
            <a:endParaRPr lang="en-US" dirty="0"/>
          </a:p>
        </p:txBody>
      </p:sp>
    </p:spTree>
    <p:extLst>
      <p:ext uri="{BB962C8B-B14F-4D97-AF65-F5344CB8AC3E}">
        <p14:creationId xmlns:p14="http://schemas.microsoft.com/office/powerpoint/2010/main" val="125962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347C70-F13D-3090-464D-4656FF84F05D}"/>
              </a:ext>
            </a:extLst>
          </p:cNvPr>
          <p:cNvSpPr>
            <a:spLocks noGrp="1"/>
          </p:cNvSpPr>
          <p:nvPr>
            <p:ph sz="quarter" idx="10"/>
          </p:nvPr>
        </p:nvSpPr>
        <p:spPr>
          <a:xfrm>
            <a:off x="923544" y="1894517"/>
            <a:ext cx="12068975" cy="4952147"/>
          </a:xfrm>
        </p:spPr>
        <p:txBody>
          <a:bodyPr>
            <a:normAutofit lnSpcReduction="10000"/>
          </a:bodyPr>
          <a:lstStyle/>
          <a:p>
            <a:pPr marL="344488" indent="-344488">
              <a:buSzPct val="100000"/>
              <a:buFont typeface="+mj-lt"/>
              <a:buAutoNum type="arabicPeriod" startAt="5"/>
            </a:pPr>
            <a:r>
              <a:rPr lang="en-US" sz="2400" b="1" dirty="0"/>
              <a:t>Performance Reporting: </a:t>
            </a:r>
            <a:r>
              <a:rPr lang="en-US" sz="2400" dirty="0"/>
              <a:t>Require quarterly to annual reporting of specific, impact-oriented metrics (relative to key benchmarks if applicable)</a:t>
            </a:r>
          </a:p>
          <a:p>
            <a:pPr lvl="1">
              <a:buSzPct val="100000"/>
              <a:buFont typeface="Wingdings" pitchFamily="2" charset="2"/>
              <a:buChar char="Ø"/>
            </a:pPr>
            <a:r>
              <a:rPr lang="en-US" dirty="0"/>
              <a:t>“Metrics should focus on the success of mitigation at lowering the risk of catastrophic wildfires and not simply program targets such as the number of trees removed or wires replaced” (in California requirements)</a:t>
            </a:r>
          </a:p>
          <a:p>
            <a:pPr lvl="1">
              <a:buSzPct val="100000"/>
              <a:buFont typeface="Wingdings" pitchFamily="2" charset="2"/>
              <a:buChar char="Ø"/>
            </a:pPr>
            <a:r>
              <a:rPr lang="en-US" dirty="0"/>
              <a:t>Utilities file forecasted reliability metrics and benchmarks, with and without major storm events, and map planned system investments against metrics to better understand expected impacts (in Michigan requirements)</a:t>
            </a:r>
          </a:p>
          <a:p>
            <a:pPr lvl="1">
              <a:buSzPct val="100000"/>
              <a:buFont typeface="Wingdings" pitchFamily="2" charset="2"/>
              <a:buChar char="Ø"/>
            </a:pPr>
            <a:r>
              <a:rPr lang="en-US" dirty="0"/>
              <a:t>Major storm data on outages, blocked roads, critical facility impacts and life-threatening emergency response events by storm intensity and level of resilience investment (in Connecticut requirements)</a:t>
            </a:r>
          </a:p>
          <a:p>
            <a:pPr marL="630936" lvl="1" indent="0">
              <a:buSzPct val="100000"/>
              <a:buNone/>
            </a:pPr>
            <a:endParaRPr lang="en-US" dirty="0"/>
          </a:p>
          <a:p>
            <a:pPr marL="344488" indent="-344488">
              <a:buSzPct val="100000"/>
              <a:buFont typeface="+mj-lt"/>
              <a:buAutoNum type="arabicPeriod" startAt="5"/>
            </a:pPr>
            <a:r>
              <a:rPr lang="en-US" sz="2400" b="1" dirty="0"/>
              <a:t>Funding Support: </a:t>
            </a:r>
            <a:r>
              <a:rPr lang="en-US" sz="2400" dirty="0"/>
              <a:t>Include requirement to seek funding support (if applicable for a given measure), particularly IIJA, and report progress</a:t>
            </a:r>
          </a:p>
          <a:p>
            <a:pPr lvl="1">
              <a:buSzPct val="100000"/>
              <a:buFont typeface="Wingdings" pitchFamily="2" charset="2"/>
              <a:buChar char="Ø"/>
            </a:pPr>
            <a:r>
              <a:rPr lang="en-US" dirty="0"/>
              <a:t>Connecticut and Louisiana requirements include almost identical language: “Every effort must be made, both now and in the future, to identify non-ratepayer funds to offset the costs associated with implementing [resilience plans] required herein. Specifically, it is incumbent on each [utility] to continuously review the [plans] for alignment with and potential leveraging of existing and future federal or state funding opportunities, particularly those included in the Federal Infrastructure Investment and Jobs Act (IIJA).”</a:t>
            </a:r>
          </a:p>
          <a:p>
            <a:pPr lvl="1">
              <a:buSzPct val="100000"/>
              <a:buFont typeface="Wingdings" pitchFamily="2" charset="2"/>
              <a:buChar char="Ø"/>
            </a:pPr>
            <a:r>
              <a:rPr lang="en-US" dirty="0"/>
              <a:t>Connecticut requirements include detailed quarterly funding status updates</a:t>
            </a:r>
          </a:p>
        </p:txBody>
      </p:sp>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3600" dirty="0"/>
              <a:t>Emerging best practices for resilience plan requirements</a:t>
            </a:r>
            <a:br>
              <a:rPr lang="en-US" sz="3600" dirty="0"/>
            </a:br>
            <a:r>
              <a:rPr lang="en-US" sz="3600" dirty="0"/>
              <a:t>(continued)</a:t>
            </a:r>
            <a:endParaRPr lang="en-US" dirty="0"/>
          </a:p>
        </p:txBody>
      </p:sp>
    </p:spTree>
    <p:extLst>
      <p:ext uri="{BB962C8B-B14F-4D97-AF65-F5344CB8AC3E}">
        <p14:creationId xmlns:p14="http://schemas.microsoft.com/office/powerpoint/2010/main" val="308213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347C70-F13D-3090-464D-4656FF84F05D}"/>
              </a:ext>
            </a:extLst>
          </p:cNvPr>
          <p:cNvSpPr>
            <a:spLocks noGrp="1"/>
          </p:cNvSpPr>
          <p:nvPr>
            <p:ph sz="quarter" idx="10"/>
          </p:nvPr>
        </p:nvSpPr>
        <p:spPr/>
        <p:txBody>
          <a:bodyPr>
            <a:normAutofit/>
          </a:bodyPr>
          <a:lstStyle/>
          <a:p>
            <a:pPr marL="344488" indent="-344488">
              <a:buSzPct val="100000"/>
              <a:buFont typeface="+mj-lt"/>
              <a:buAutoNum type="arabicPeriod" startAt="7"/>
            </a:pPr>
            <a:r>
              <a:rPr lang="en-US" sz="2400" b="1" dirty="0"/>
              <a:t>Climate Scenarios and Data: </a:t>
            </a:r>
            <a:r>
              <a:rPr lang="en-US" sz="2400" dirty="0"/>
              <a:t>For extreme weather hazards, specify climate scenarios for vulnerability assessment and provide source for downscaled climate data based on expert input</a:t>
            </a:r>
          </a:p>
          <a:p>
            <a:pPr lvl="1">
              <a:buSzPct val="100000"/>
              <a:buFont typeface="Wingdings" pitchFamily="2" charset="2"/>
              <a:buChar char="Ø"/>
            </a:pPr>
            <a:r>
              <a:rPr lang="en-US" dirty="0"/>
              <a:t>In California and New York, State Energy Offices worked with climate experts at leading universities in their states to develop extreme weather forecasts for a variety of climate hazards, downscaled for their state</a:t>
            </a:r>
          </a:p>
          <a:p>
            <a:pPr lvl="1">
              <a:buSzPct val="100000"/>
              <a:buFont typeface="Wingdings" pitchFamily="2" charset="2"/>
              <a:buChar char="Ø"/>
            </a:pPr>
            <a:r>
              <a:rPr lang="en-US" dirty="0"/>
              <a:t>This is a critical step to ensure consistency of data sources and scenarios for utilities, including municipal utilities and rural electric cooperatives</a:t>
            </a:r>
          </a:p>
          <a:p>
            <a:pPr lvl="1">
              <a:buSzPct val="100000"/>
              <a:buFont typeface="Wingdings" pitchFamily="2" charset="2"/>
              <a:buChar char="Ø"/>
            </a:pPr>
            <a:r>
              <a:rPr lang="en-US" dirty="0"/>
              <a:t>With the general warming trend and increasing frequency and severity of extreme weather events, long histories of weather data may lead to misguided resilience investment decisions</a:t>
            </a:r>
          </a:p>
        </p:txBody>
      </p:sp>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3600" dirty="0"/>
              <a:t>Emerging best practices for resilience plan requirements</a:t>
            </a:r>
            <a:br>
              <a:rPr lang="en-US" sz="3600" dirty="0"/>
            </a:br>
            <a:r>
              <a:rPr lang="en-US" sz="3600" dirty="0"/>
              <a:t>(continued)</a:t>
            </a:r>
            <a:endParaRPr lang="en-US" dirty="0"/>
          </a:p>
        </p:txBody>
      </p:sp>
    </p:spTree>
    <p:extLst>
      <p:ext uri="{BB962C8B-B14F-4D97-AF65-F5344CB8AC3E}">
        <p14:creationId xmlns:p14="http://schemas.microsoft.com/office/powerpoint/2010/main" val="891266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55E2B-FADC-6F3E-51E4-233D459B4F69}"/>
              </a:ext>
            </a:extLst>
          </p:cNvPr>
          <p:cNvSpPr>
            <a:spLocks noGrp="1"/>
          </p:cNvSpPr>
          <p:nvPr>
            <p:ph type="title" idx="4294967295"/>
          </p:nvPr>
        </p:nvSpPr>
        <p:spPr>
          <a:xfrm>
            <a:off x="0" y="3667125"/>
            <a:ext cx="13817600" cy="584200"/>
          </a:xfrm>
        </p:spPr>
        <p:txBody>
          <a:bodyPr/>
          <a:lstStyle/>
          <a:p>
            <a:pPr algn="ctr"/>
            <a:r>
              <a:rPr lang="en-US" sz="4000" dirty="0"/>
              <a:t>Example Utility Plans and Best Practices</a:t>
            </a:r>
          </a:p>
        </p:txBody>
      </p:sp>
    </p:spTree>
    <p:extLst>
      <p:ext uri="{BB962C8B-B14F-4D97-AF65-F5344CB8AC3E}">
        <p14:creationId xmlns:p14="http://schemas.microsoft.com/office/powerpoint/2010/main" val="276986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64B4C7-F832-8BFE-2580-D5AD9B95BA73}"/>
              </a:ext>
            </a:extLst>
          </p:cNvPr>
          <p:cNvSpPr>
            <a:spLocks noGrp="1"/>
          </p:cNvSpPr>
          <p:nvPr>
            <p:ph type="title"/>
          </p:nvPr>
        </p:nvSpPr>
        <p:spPr/>
        <p:txBody>
          <a:bodyPr/>
          <a:lstStyle/>
          <a:p>
            <a:r>
              <a:rPr lang="en-US" dirty="0"/>
              <a:t>Seattle City Light Climate Change Vulnerability Assessment and Adaptation Plan (2015)</a:t>
            </a:r>
          </a:p>
        </p:txBody>
      </p:sp>
      <p:pic>
        <p:nvPicPr>
          <p:cNvPr id="4" name="Picture 3">
            <a:extLst>
              <a:ext uri="{FF2B5EF4-FFF2-40B4-BE49-F238E27FC236}">
                <a16:creationId xmlns:a16="http://schemas.microsoft.com/office/drawing/2014/main" id="{DD227E72-6BA5-7B6E-87D5-4D56D7E5CC3C}"/>
              </a:ext>
            </a:extLst>
          </p:cNvPr>
          <p:cNvPicPr>
            <a:picLocks noChangeAspect="1"/>
          </p:cNvPicPr>
          <p:nvPr/>
        </p:nvPicPr>
        <p:blipFill rotWithShape="1">
          <a:blip r:embed="rId2"/>
          <a:srcRect t="14558"/>
          <a:stretch/>
        </p:blipFill>
        <p:spPr>
          <a:xfrm>
            <a:off x="1950720" y="1811710"/>
            <a:ext cx="8844280" cy="5506274"/>
          </a:xfrm>
          <a:prstGeom prst="rect">
            <a:avLst/>
          </a:prstGeom>
        </p:spPr>
      </p:pic>
    </p:spTree>
    <p:extLst>
      <p:ext uri="{BB962C8B-B14F-4D97-AF65-F5344CB8AC3E}">
        <p14:creationId xmlns:p14="http://schemas.microsoft.com/office/powerpoint/2010/main" val="48391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C3715-A914-6CF1-4C30-66029F12C82C}"/>
              </a:ext>
            </a:extLst>
          </p:cNvPr>
          <p:cNvSpPr>
            <a:spLocks noGrp="1"/>
          </p:cNvSpPr>
          <p:nvPr>
            <p:ph type="title"/>
          </p:nvPr>
        </p:nvSpPr>
        <p:spPr/>
        <p:txBody>
          <a:bodyPr/>
          <a:lstStyle/>
          <a:p>
            <a:r>
              <a:rPr lang="en-US" dirty="0"/>
              <a:t>California Department of Water Resources Climate Change Vulnerability Assessment (2019)</a:t>
            </a:r>
          </a:p>
        </p:txBody>
      </p:sp>
      <p:pic>
        <p:nvPicPr>
          <p:cNvPr id="4" name="Picture 3">
            <a:extLst>
              <a:ext uri="{FF2B5EF4-FFF2-40B4-BE49-F238E27FC236}">
                <a16:creationId xmlns:a16="http://schemas.microsoft.com/office/drawing/2014/main" id="{8AEA2A35-DBAC-201B-11DE-D0F73321CBE7}"/>
              </a:ext>
            </a:extLst>
          </p:cNvPr>
          <p:cNvPicPr>
            <a:picLocks noChangeAspect="1"/>
          </p:cNvPicPr>
          <p:nvPr/>
        </p:nvPicPr>
        <p:blipFill rotWithShape="1">
          <a:blip r:embed="rId2"/>
          <a:srcRect t="9561"/>
          <a:stretch/>
        </p:blipFill>
        <p:spPr>
          <a:xfrm>
            <a:off x="3022600" y="2438400"/>
            <a:ext cx="7772400" cy="4437818"/>
          </a:xfrm>
          <a:prstGeom prst="rect">
            <a:avLst/>
          </a:prstGeom>
        </p:spPr>
      </p:pic>
    </p:spTree>
    <p:extLst>
      <p:ext uri="{BB962C8B-B14F-4D97-AF65-F5344CB8AC3E}">
        <p14:creationId xmlns:p14="http://schemas.microsoft.com/office/powerpoint/2010/main" val="131153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55310-29DF-8A83-EE8B-9DC992B95FD0}"/>
              </a:ext>
            </a:extLst>
          </p:cNvPr>
          <p:cNvSpPr>
            <a:spLocks noGrp="1"/>
          </p:cNvSpPr>
          <p:nvPr>
            <p:ph type="title"/>
          </p:nvPr>
        </p:nvSpPr>
        <p:spPr/>
        <p:txBody>
          <a:bodyPr/>
          <a:lstStyle/>
          <a:p>
            <a:r>
              <a:rPr lang="en-US" dirty="0"/>
              <a:t>Con Edison Climate Change Vulnerability Study (2023) –  Summary of Vulnerabilities</a:t>
            </a:r>
          </a:p>
        </p:txBody>
      </p:sp>
      <p:pic>
        <p:nvPicPr>
          <p:cNvPr id="4" name="Picture 3">
            <a:extLst>
              <a:ext uri="{FF2B5EF4-FFF2-40B4-BE49-F238E27FC236}">
                <a16:creationId xmlns:a16="http://schemas.microsoft.com/office/drawing/2014/main" id="{FEBD9423-5545-09D9-D2F2-93EEA745E4BB}"/>
              </a:ext>
            </a:extLst>
          </p:cNvPr>
          <p:cNvPicPr>
            <a:picLocks noChangeAspect="1"/>
          </p:cNvPicPr>
          <p:nvPr/>
        </p:nvPicPr>
        <p:blipFill rotWithShape="1">
          <a:blip r:embed="rId2"/>
          <a:srcRect b="7997"/>
          <a:stretch/>
        </p:blipFill>
        <p:spPr>
          <a:xfrm>
            <a:off x="1189306" y="2006307"/>
            <a:ext cx="10760474" cy="3967773"/>
          </a:xfrm>
          <a:prstGeom prst="rect">
            <a:avLst/>
          </a:prstGeom>
        </p:spPr>
      </p:pic>
    </p:spTree>
    <p:extLst>
      <p:ext uri="{BB962C8B-B14F-4D97-AF65-F5344CB8AC3E}">
        <p14:creationId xmlns:p14="http://schemas.microsoft.com/office/powerpoint/2010/main" val="334413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A34BD-B0A9-DEFB-D7B6-95ABD6B40947}"/>
              </a:ext>
            </a:extLst>
          </p:cNvPr>
          <p:cNvSpPr>
            <a:spLocks noGrp="1"/>
          </p:cNvSpPr>
          <p:nvPr>
            <p:ph type="title"/>
          </p:nvPr>
        </p:nvSpPr>
        <p:spPr/>
        <p:txBody>
          <a:bodyPr/>
          <a:lstStyle/>
          <a:p>
            <a:r>
              <a:rPr lang="en-US" dirty="0"/>
              <a:t>Duke Energy Climate Risk and Resilience Study (2022)</a:t>
            </a:r>
          </a:p>
        </p:txBody>
      </p:sp>
      <p:pic>
        <p:nvPicPr>
          <p:cNvPr id="4" name="Picture 3">
            <a:extLst>
              <a:ext uri="{FF2B5EF4-FFF2-40B4-BE49-F238E27FC236}">
                <a16:creationId xmlns:a16="http://schemas.microsoft.com/office/drawing/2014/main" id="{702C9C1A-30C6-3194-3B32-26D62B7EA204}"/>
              </a:ext>
            </a:extLst>
          </p:cNvPr>
          <p:cNvPicPr>
            <a:picLocks noChangeAspect="1"/>
          </p:cNvPicPr>
          <p:nvPr/>
        </p:nvPicPr>
        <p:blipFill>
          <a:blip r:embed="rId2"/>
          <a:stretch>
            <a:fillRect/>
          </a:stretch>
        </p:blipFill>
        <p:spPr>
          <a:xfrm>
            <a:off x="1341120" y="2038681"/>
            <a:ext cx="5750611" cy="4153219"/>
          </a:xfrm>
          <a:prstGeom prst="rect">
            <a:avLst/>
          </a:prstGeom>
        </p:spPr>
      </p:pic>
      <p:sp>
        <p:nvSpPr>
          <p:cNvPr id="6" name="TextBox 5">
            <a:extLst>
              <a:ext uri="{FF2B5EF4-FFF2-40B4-BE49-F238E27FC236}">
                <a16:creationId xmlns:a16="http://schemas.microsoft.com/office/drawing/2014/main" id="{85A4DA25-2367-37F0-9719-FFA4E1CDE66C}"/>
              </a:ext>
            </a:extLst>
          </p:cNvPr>
          <p:cNvSpPr txBox="1"/>
          <p:nvPr/>
        </p:nvSpPr>
        <p:spPr>
          <a:xfrm>
            <a:off x="7625038" y="2038681"/>
            <a:ext cx="4511544" cy="2585323"/>
          </a:xfrm>
          <a:prstGeom prst="rect">
            <a:avLst/>
          </a:prstGeom>
          <a:noFill/>
        </p:spPr>
        <p:txBody>
          <a:bodyPr wrap="square">
            <a:spAutoFit/>
          </a:bodyPr>
          <a:lstStyle/>
          <a:p>
            <a:r>
              <a:rPr lang="en-US" dirty="0"/>
              <a:t>“Risks to Duke Energy’s asset management include accelerated equipment aging; a potential need to adjust design criteria to address the risk of changing precipitation, flooding and heat patterns; an incomplete understanding of the pole fleet’s weather readiness; and limited insight into failure data and impact of climate on failure rates.”</a:t>
            </a:r>
          </a:p>
        </p:txBody>
      </p:sp>
    </p:spTree>
    <p:extLst>
      <p:ext uri="{BB962C8B-B14F-4D97-AF65-F5344CB8AC3E}">
        <p14:creationId xmlns:p14="http://schemas.microsoft.com/office/powerpoint/2010/main" val="1068177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5E504-1360-766F-60BA-F775FDCC295C}"/>
              </a:ext>
            </a:extLst>
          </p:cNvPr>
          <p:cNvSpPr>
            <a:spLocks noGrp="1"/>
          </p:cNvSpPr>
          <p:nvPr>
            <p:ph type="title"/>
          </p:nvPr>
        </p:nvSpPr>
        <p:spPr/>
        <p:txBody>
          <a:bodyPr/>
          <a:lstStyle/>
          <a:p>
            <a:r>
              <a:rPr lang="en-US" dirty="0"/>
              <a:t>Tampa Electric Storm Protection Plan (2022)</a:t>
            </a:r>
          </a:p>
        </p:txBody>
      </p:sp>
      <p:pic>
        <p:nvPicPr>
          <p:cNvPr id="4" name="Picture 3">
            <a:extLst>
              <a:ext uri="{FF2B5EF4-FFF2-40B4-BE49-F238E27FC236}">
                <a16:creationId xmlns:a16="http://schemas.microsoft.com/office/drawing/2014/main" id="{B23C8937-6066-42D9-C910-162D1D2D3E19}"/>
              </a:ext>
            </a:extLst>
          </p:cNvPr>
          <p:cNvPicPr>
            <a:picLocks noChangeAspect="1"/>
          </p:cNvPicPr>
          <p:nvPr/>
        </p:nvPicPr>
        <p:blipFill rotWithShape="1">
          <a:blip r:embed="rId2"/>
          <a:srcRect t="5159"/>
          <a:stretch/>
        </p:blipFill>
        <p:spPr>
          <a:xfrm>
            <a:off x="2519680" y="1624823"/>
            <a:ext cx="8110220" cy="5683503"/>
          </a:xfrm>
          <a:prstGeom prst="rect">
            <a:avLst/>
          </a:prstGeom>
        </p:spPr>
      </p:pic>
    </p:spTree>
    <p:extLst>
      <p:ext uri="{BB962C8B-B14F-4D97-AF65-F5344CB8AC3E}">
        <p14:creationId xmlns:p14="http://schemas.microsoft.com/office/powerpoint/2010/main" val="301680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1A5FD-F1AF-C9DB-BA69-B962466B1464}"/>
              </a:ext>
            </a:extLst>
          </p:cNvPr>
          <p:cNvPicPr>
            <a:picLocks noChangeAspect="1"/>
          </p:cNvPicPr>
          <p:nvPr/>
        </p:nvPicPr>
        <p:blipFill>
          <a:blip r:embed="rId2"/>
          <a:stretch>
            <a:fillRect/>
          </a:stretch>
        </p:blipFill>
        <p:spPr>
          <a:xfrm>
            <a:off x="1252420" y="1369479"/>
            <a:ext cx="8559293" cy="6113780"/>
          </a:xfrm>
          <a:prstGeom prst="rect">
            <a:avLst/>
          </a:prstGeom>
        </p:spPr>
      </p:pic>
      <p:sp>
        <p:nvSpPr>
          <p:cNvPr id="2" name="Content Placeholder 1">
            <a:extLst>
              <a:ext uri="{FF2B5EF4-FFF2-40B4-BE49-F238E27FC236}">
                <a16:creationId xmlns:a16="http://schemas.microsoft.com/office/drawing/2014/main" id="{8A2B6281-A4E7-83B3-E3AB-C34C857E92BA}"/>
              </a:ext>
            </a:extLst>
          </p:cNvPr>
          <p:cNvSpPr>
            <a:spLocks noGrp="1"/>
          </p:cNvSpPr>
          <p:nvPr>
            <p:ph sz="quarter" idx="10"/>
          </p:nvPr>
        </p:nvSpPr>
        <p:spPr>
          <a:xfrm>
            <a:off x="9876816" y="1970087"/>
            <a:ext cx="3430622" cy="4164431"/>
          </a:xfrm>
        </p:spPr>
        <p:txBody>
          <a:bodyPr>
            <a:normAutofit/>
          </a:bodyPr>
          <a:lstStyle/>
          <a:p>
            <a:r>
              <a:rPr lang="en-US" b="1" u="sng" dirty="0"/>
              <a:t>All 50 states</a:t>
            </a:r>
            <a:r>
              <a:rPr lang="en-US" dirty="0"/>
              <a:t> have been impacted by at least one of these billion-dollar disasters in the past 10 years</a:t>
            </a:r>
          </a:p>
          <a:p>
            <a:endParaRPr lang="en-US" dirty="0"/>
          </a:p>
          <a:p>
            <a:r>
              <a:rPr lang="en-US" dirty="0"/>
              <a:t>Hawaii did not have any disasters of this magnitude for over 30 years until the August 2023 firestorm that destroyed the historic town of Lahaina on Maui Island</a:t>
            </a:r>
          </a:p>
          <a:p>
            <a:endParaRPr lang="en-US" dirty="0"/>
          </a:p>
          <a:p>
            <a:r>
              <a:rPr lang="en-US" dirty="0"/>
              <a:t>2023 was also the </a:t>
            </a:r>
            <a:r>
              <a:rPr lang="en-US" b="1" u="sng" dirty="0">
                <a:hlinkClick r:id="rId3"/>
              </a:rPr>
              <a:t>hottest year on record</a:t>
            </a:r>
            <a:r>
              <a:rPr lang="en-US" b="1" dirty="0"/>
              <a:t> </a:t>
            </a:r>
            <a:r>
              <a:rPr lang="en-US" dirty="0"/>
              <a:t>worldwide</a:t>
            </a:r>
          </a:p>
        </p:txBody>
      </p:sp>
      <p:sp>
        <p:nvSpPr>
          <p:cNvPr id="3" name="Title 2">
            <a:extLst>
              <a:ext uri="{FF2B5EF4-FFF2-40B4-BE49-F238E27FC236}">
                <a16:creationId xmlns:a16="http://schemas.microsoft.com/office/drawing/2014/main" id="{425F7F99-C41D-25D8-288E-5CF081F13291}"/>
              </a:ext>
            </a:extLst>
          </p:cNvPr>
          <p:cNvSpPr>
            <a:spLocks noGrp="1"/>
          </p:cNvSpPr>
          <p:nvPr>
            <p:ph type="title"/>
          </p:nvPr>
        </p:nvSpPr>
        <p:spPr/>
        <p:txBody>
          <a:bodyPr/>
          <a:lstStyle/>
          <a:p>
            <a:r>
              <a:rPr lang="en-US" sz="3200" dirty="0"/>
              <a:t>2023 had more billion-dollar weather and climate disasters than any year on record (inflation-adjusted)</a:t>
            </a:r>
            <a:br>
              <a:rPr lang="en-US" sz="3200" dirty="0"/>
            </a:br>
            <a:endParaRPr lang="en-US" sz="3200" dirty="0"/>
          </a:p>
        </p:txBody>
      </p:sp>
    </p:spTree>
    <p:extLst>
      <p:ext uri="{BB962C8B-B14F-4D97-AF65-F5344CB8AC3E}">
        <p14:creationId xmlns:p14="http://schemas.microsoft.com/office/powerpoint/2010/main" val="1693715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55E2B-FADC-6F3E-51E4-233D459B4F69}"/>
              </a:ext>
            </a:extLst>
          </p:cNvPr>
          <p:cNvSpPr>
            <a:spLocks noGrp="1"/>
          </p:cNvSpPr>
          <p:nvPr>
            <p:ph type="title" idx="4294967295"/>
          </p:nvPr>
        </p:nvSpPr>
        <p:spPr>
          <a:xfrm>
            <a:off x="0" y="3667125"/>
            <a:ext cx="13817600" cy="584200"/>
          </a:xfrm>
        </p:spPr>
        <p:txBody>
          <a:bodyPr/>
          <a:lstStyle/>
          <a:p>
            <a:pPr algn="ctr"/>
            <a:r>
              <a:rPr lang="en-US" sz="4000" dirty="0"/>
              <a:t>Draft Resilience Plan Template</a:t>
            </a:r>
            <a:endParaRPr lang="en-US" sz="4000" i="1" dirty="0"/>
          </a:p>
        </p:txBody>
      </p:sp>
    </p:spTree>
    <p:extLst>
      <p:ext uri="{BB962C8B-B14F-4D97-AF65-F5344CB8AC3E}">
        <p14:creationId xmlns:p14="http://schemas.microsoft.com/office/powerpoint/2010/main" val="424176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728262"/>
            <a:ext cx="12068975" cy="5415488"/>
          </a:xfrm>
        </p:spPr>
        <p:txBody>
          <a:bodyPr>
            <a:normAutofit fontScale="92500" lnSpcReduction="10000"/>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Section 1. Executive Summary</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Resilience plan objectives and motivation</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Definitions of key terms</a:t>
            </a:r>
          </a:p>
          <a:p>
            <a:pPr lvl="1"/>
            <a:r>
              <a:rPr lang="en-US" sz="2200" dirty="0">
                <a:latin typeface="Calibri" panose="020F0502020204030204" pitchFamily="34" charset="0"/>
                <a:ea typeface="Calibri" panose="020F0502020204030204" pitchFamily="34" charset="0"/>
                <a:cs typeface="Calibri" panose="020F0502020204030204" pitchFamily="34" charset="0"/>
              </a:rPr>
              <a:t>Summary progress report on programs included in the most recently filed resilience plan (if appliable)</a:t>
            </a:r>
          </a:p>
          <a:p>
            <a:pPr lvl="1"/>
            <a:r>
              <a:rPr lang="en-US" sz="2200" dirty="0">
                <a:latin typeface="Calibri" panose="020F0502020204030204" pitchFamily="34" charset="0"/>
                <a:ea typeface="Calibri" panose="020F0502020204030204" pitchFamily="34" charset="0"/>
                <a:cs typeface="Calibri" panose="020F0502020204030204" pitchFamily="34" charset="0"/>
              </a:rPr>
              <a:t>M</a:t>
            </a:r>
            <a:r>
              <a:rPr lang="en-US" sz="2200" dirty="0">
                <a:effectLst/>
                <a:latin typeface="Calibri" panose="020F0502020204030204" pitchFamily="34" charset="0"/>
                <a:ea typeface="Calibri" panose="020F0502020204030204" pitchFamily="34" charset="0"/>
                <a:cs typeface="Calibri" panose="020F0502020204030204" pitchFamily="34" charset="0"/>
              </a:rPr>
              <a:t>easures considered in plan development</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Proposed resilience programs</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Summary of overall costs and benefits by resilience program</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Summary of metrics the utility will use to evaluate the plan’s performance</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Describe how the resilience plan fits into other planning processes, including State Energy Security Plans</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Status of state and federal resilience funding support</a:t>
            </a:r>
          </a:p>
          <a:p>
            <a:pPr lvl="1"/>
            <a:r>
              <a:rPr lang="en-US" sz="2200" dirty="0">
                <a:effectLst/>
                <a:latin typeface="Calibri" panose="020F0502020204030204" pitchFamily="34" charset="0"/>
                <a:ea typeface="Calibri" panose="020F0502020204030204" pitchFamily="34" charset="0"/>
                <a:cs typeface="Calibri" panose="020F0502020204030204" pitchFamily="34" charset="0"/>
              </a:rPr>
              <a:t>How the overall resilience plan is in the public interest</a:t>
            </a:r>
          </a:p>
          <a:p>
            <a:pPr marL="630936" lvl="1" indent="0">
              <a:buNone/>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Section 2. Vulnerability Assessment and Prioritization Approach</a:t>
            </a:r>
          </a:p>
          <a:p>
            <a:pPr lvl="1"/>
            <a:r>
              <a:rPr lang="en-US" sz="2200" dirty="0">
                <a:latin typeface="Calibri" panose="020F0502020204030204" pitchFamily="34" charset="0"/>
                <a:cs typeface="Calibri" panose="020F0502020204030204" pitchFamily="34" charset="0"/>
              </a:rPr>
              <a:t>Description of service area</a:t>
            </a:r>
          </a:p>
          <a:p>
            <a:pPr lvl="1"/>
            <a:r>
              <a:rPr lang="en-US" sz="2200" dirty="0">
                <a:latin typeface="Calibri" panose="020F0502020204030204" pitchFamily="34" charset="0"/>
                <a:cs typeface="Calibri" panose="020F0502020204030204" pitchFamily="34" charset="0"/>
              </a:rPr>
              <a:t>History of resilience events in service territory</a:t>
            </a:r>
          </a:p>
          <a:p>
            <a:pPr lvl="1"/>
            <a:r>
              <a:rPr lang="en-US" sz="2200" dirty="0">
                <a:latin typeface="Calibri" panose="020F0502020204030204" pitchFamily="34" charset="0"/>
                <a:cs typeface="Calibri" panose="020F0502020204030204" pitchFamily="34" charset="0"/>
              </a:rPr>
              <a:t>Summary of approach for projecting frequency and severity of resilience events</a:t>
            </a:r>
          </a:p>
          <a:p>
            <a:pPr lvl="1"/>
            <a:r>
              <a:rPr lang="en-US" sz="2200" dirty="0">
                <a:latin typeface="Calibri" panose="020F0502020204030204" pitchFamily="34" charset="0"/>
                <a:cs typeface="Calibri" panose="020F0502020204030204" pitchFamily="34" charset="0"/>
              </a:rPr>
              <a:t>Practices and infrastructure prioritized for enhancement, including a </a:t>
            </a:r>
            <a:r>
              <a:rPr lang="en-US" sz="2200" dirty="0">
                <a:latin typeface="Calibri" panose="020F0502020204030204" pitchFamily="34" charset="0"/>
                <a:cs typeface="Times New Roman" panose="02020603050405020304" pitchFamily="18" charset="0"/>
              </a:rPr>
              <a:t>m</a:t>
            </a:r>
            <a:r>
              <a:rPr lang="en-US" sz="2200" dirty="0">
                <a:effectLst/>
                <a:latin typeface="Calibri" panose="020F0502020204030204" pitchFamily="34" charset="0"/>
                <a:ea typeface="Calibri" panose="020F0502020204030204" pitchFamily="34" charset="0"/>
                <a:cs typeface="Times New Roman" panose="02020603050405020304" pitchFamily="18" charset="0"/>
              </a:rPr>
              <a:t>atrix that summarizes all hazards relative to assets and practices, analyzed with a clearly defined vulnerability rating</a:t>
            </a:r>
            <a:endParaRPr lang="en-US" sz="2200" dirty="0">
              <a:latin typeface="Calibri" panose="020F0502020204030204" pitchFamily="34" charset="0"/>
              <a:cs typeface="Calibri" panose="020F0502020204030204" pitchFamily="34" charset="0"/>
            </a:endParaRPr>
          </a:p>
          <a:p>
            <a:pPr lvl="1"/>
            <a:r>
              <a:rPr lang="en-US" sz="2200" dirty="0">
                <a:latin typeface="Calibri" panose="020F0502020204030204" pitchFamily="34" charset="0"/>
                <a:cs typeface="Calibri" panose="020F0502020204030204" pitchFamily="34" charset="0"/>
              </a:rPr>
              <a:t>Summary of third-party review/engagement</a:t>
            </a:r>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Overview of Draft Resilience </a:t>
            </a:r>
            <a:r>
              <a:rPr lang="en-US" dirty="0"/>
              <a:t>P</a:t>
            </a:r>
            <a:r>
              <a:rPr lang="en-US" sz="3600" dirty="0"/>
              <a:t>lan </a:t>
            </a:r>
            <a:r>
              <a:rPr lang="en-US" dirty="0"/>
              <a:t>T</a:t>
            </a:r>
            <a:r>
              <a:rPr lang="en-US" sz="3600" dirty="0"/>
              <a:t>emplate</a:t>
            </a:r>
            <a:endParaRPr lang="en-US" dirty="0"/>
          </a:p>
        </p:txBody>
      </p:sp>
    </p:spTree>
    <p:extLst>
      <p:ext uri="{BB962C8B-B14F-4D97-AF65-F5344CB8AC3E}">
        <p14:creationId xmlns:p14="http://schemas.microsoft.com/office/powerpoint/2010/main" val="717158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728262"/>
            <a:ext cx="12068975" cy="5148631"/>
          </a:xfrm>
        </p:spPr>
        <p:txBody>
          <a:bodyPr>
            <a:normAutofit/>
          </a:bodyPr>
          <a:lstStyle/>
          <a:p>
            <a:r>
              <a:rPr lang="en-US" sz="2600" dirty="0">
                <a:effectLst/>
                <a:latin typeface="Calibri" panose="020F0502020204030204" pitchFamily="34" charset="0"/>
                <a:ea typeface="Calibri" panose="020F0502020204030204" pitchFamily="34" charset="0"/>
                <a:cs typeface="Calibri" panose="020F0502020204030204" pitchFamily="34" charset="0"/>
              </a:rPr>
              <a:t>Section 3. Description of each proposed resilience program </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Time period (actual or estimated start and completion dates)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Expected improvement to utility’s existing infrastructure and practices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How resilience program impacts prevention of, response to, and recovery from resilience events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Estimate of the resulting benefits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Program performance metrics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Cost estimate including capital and operating and maintenance (O&amp;M) expenses</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Comparison of costs and benefits for the proposed resilience program</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Description of criteria used to select and prioritize the proposed program</a:t>
            </a:r>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Overview of Draft Resilience </a:t>
            </a:r>
            <a:r>
              <a:rPr lang="en-US" dirty="0"/>
              <a:t>P</a:t>
            </a:r>
            <a:r>
              <a:rPr lang="en-US" sz="3600" dirty="0"/>
              <a:t>lan </a:t>
            </a:r>
            <a:r>
              <a:rPr lang="en-US" dirty="0"/>
              <a:t>T</a:t>
            </a:r>
            <a:r>
              <a:rPr lang="en-US" sz="3600" dirty="0"/>
              <a:t>emplate (continued)</a:t>
            </a:r>
            <a:endParaRPr lang="en-US" dirty="0"/>
          </a:p>
        </p:txBody>
      </p:sp>
    </p:spTree>
    <p:extLst>
      <p:ext uri="{BB962C8B-B14F-4D97-AF65-F5344CB8AC3E}">
        <p14:creationId xmlns:p14="http://schemas.microsoft.com/office/powerpoint/2010/main" val="274798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728262"/>
            <a:ext cx="12068975" cy="5148631"/>
          </a:xfrm>
        </p:spPr>
        <p:txBody>
          <a:bodyPr>
            <a:normAutofit/>
          </a:bodyPr>
          <a:lstStyle/>
          <a:p>
            <a:r>
              <a:rPr lang="en-US" sz="2600" dirty="0">
                <a:effectLst/>
                <a:latin typeface="Calibri" panose="020F0502020204030204" pitchFamily="34" charset="0"/>
                <a:ea typeface="Calibri" panose="020F0502020204030204" pitchFamily="34" charset="0"/>
                <a:cs typeface="Calibri" panose="020F0502020204030204" pitchFamily="34" charset="0"/>
              </a:rPr>
              <a:t>Section 4. Projected rate impacts </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Estimated number and costs of projects under each program</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Relevant cost drivers for each program</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Estimated annual revenue requirements for each year of the plan (see example table below)</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Estimated rate impacts for each year of the plan</a:t>
            </a:r>
          </a:p>
          <a:p>
            <a:pPr lvl="1"/>
            <a:r>
              <a:rPr lang="en-US" sz="2000" dirty="0">
                <a:latin typeface="Calibri" panose="020F0502020204030204" pitchFamily="34" charset="0"/>
                <a:ea typeface="Calibri" panose="020F0502020204030204" pitchFamily="34" charset="0"/>
                <a:cs typeface="Calibri" panose="020F0502020204030204" pitchFamily="34" charset="0"/>
              </a:rPr>
              <a:t>F</a:t>
            </a:r>
            <a:r>
              <a:rPr lang="en-US" sz="2000" dirty="0">
                <a:effectLst/>
                <a:latin typeface="Calibri" panose="020F0502020204030204" pitchFamily="34" charset="0"/>
                <a:ea typeface="Calibri" panose="020F0502020204030204" pitchFamily="34" charset="0"/>
                <a:cs typeface="Calibri" panose="020F0502020204030204" pitchFamily="34" charset="0"/>
              </a:rPr>
              <a:t>or each of the first three years of the plan, estimated rate impacts by customer class (see table below)</a:t>
            </a:r>
          </a:p>
          <a:p>
            <a:pPr lvl="1"/>
            <a:r>
              <a:rPr lang="en-US" sz="2000" dirty="0">
                <a:effectLst/>
                <a:latin typeface="Calibri" panose="020F0502020204030204" pitchFamily="34" charset="0"/>
                <a:ea typeface="Calibri" panose="020F0502020204030204" pitchFamily="34" charset="0"/>
                <a:cs typeface="Calibri" panose="020F0502020204030204" pitchFamily="34" charset="0"/>
              </a:rPr>
              <a:t>Description of options that the utility considered to mitigate the resulting rate impact </a:t>
            </a:r>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Overview of Draft Resilience </a:t>
            </a:r>
            <a:r>
              <a:rPr lang="en-US" dirty="0"/>
              <a:t>P</a:t>
            </a:r>
            <a:r>
              <a:rPr lang="en-US" sz="3600" dirty="0"/>
              <a:t>lan </a:t>
            </a:r>
            <a:r>
              <a:rPr lang="en-US" dirty="0"/>
              <a:t>T</a:t>
            </a:r>
            <a:r>
              <a:rPr lang="en-US" sz="3600" dirty="0"/>
              <a:t>emplate (continued)</a:t>
            </a:r>
            <a:endParaRPr lang="en-US" dirty="0"/>
          </a:p>
        </p:txBody>
      </p:sp>
      <p:pic>
        <p:nvPicPr>
          <p:cNvPr id="2" name="Picture 1">
            <a:extLst>
              <a:ext uri="{FF2B5EF4-FFF2-40B4-BE49-F238E27FC236}">
                <a16:creationId xmlns:a16="http://schemas.microsoft.com/office/drawing/2014/main" id="{478FB273-C044-C5A6-BF5C-30C2AB944333}"/>
              </a:ext>
            </a:extLst>
          </p:cNvPr>
          <p:cNvPicPr>
            <a:picLocks noChangeAspect="1"/>
          </p:cNvPicPr>
          <p:nvPr/>
        </p:nvPicPr>
        <p:blipFill>
          <a:blip r:embed="rId2"/>
          <a:stretch>
            <a:fillRect/>
          </a:stretch>
        </p:blipFill>
        <p:spPr>
          <a:xfrm>
            <a:off x="2844800" y="4067050"/>
            <a:ext cx="7294733" cy="3316589"/>
          </a:xfrm>
          <a:prstGeom prst="rect">
            <a:avLst/>
          </a:prstGeom>
        </p:spPr>
      </p:pic>
    </p:spTree>
    <p:extLst>
      <p:ext uri="{BB962C8B-B14F-4D97-AF65-F5344CB8AC3E}">
        <p14:creationId xmlns:p14="http://schemas.microsoft.com/office/powerpoint/2010/main" val="2921288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970087"/>
            <a:ext cx="12068975" cy="4740551"/>
          </a:xfrm>
        </p:spPr>
        <p:txBody>
          <a:bodyPr/>
          <a:lstStyle/>
          <a:p>
            <a:r>
              <a:rPr lang="en-US" sz="2600" dirty="0"/>
              <a:t>Regulators can adapt the template to their state’s needs based on:</a:t>
            </a:r>
          </a:p>
          <a:p>
            <a:pPr lvl="1"/>
            <a:r>
              <a:rPr lang="en-US" sz="2000" dirty="0"/>
              <a:t>State objectives and priorities</a:t>
            </a:r>
          </a:p>
          <a:p>
            <a:pPr lvl="1"/>
            <a:r>
              <a:rPr lang="en-US" sz="2000" dirty="0"/>
              <a:t>Definitions for key terms (reliability, resilience, resilience event)</a:t>
            </a:r>
          </a:p>
          <a:p>
            <a:pPr lvl="1"/>
            <a:r>
              <a:rPr lang="en-US" sz="2000" dirty="0"/>
              <a:t>Hazards, assets and practices in scope for a given utility service territory</a:t>
            </a:r>
          </a:p>
          <a:p>
            <a:pPr lvl="1"/>
            <a:r>
              <a:rPr lang="en-US" sz="2000" dirty="0"/>
              <a:t>Size of utilities, scope of plan, investment horizon and expected level of investment</a:t>
            </a:r>
          </a:p>
          <a:p>
            <a:pPr lvl="1"/>
            <a:r>
              <a:rPr lang="en-US" sz="2000" dirty="0"/>
              <a:t>Availability of downscaled climate data for specific hazards</a:t>
            </a:r>
          </a:p>
          <a:p>
            <a:pPr lvl="1"/>
            <a:r>
              <a:rPr lang="en-US" sz="2000" dirty="0"/>
              <a:t>Most viable resilience measures, including changes to planning and operational practices</a:t>
            </a:r>
          </a:p>
          <a:p>
            <a:pPr lvl="1"/>
            <a:r>
              <a:rPr lang="en-US" sz="2000" dirty="0"/>
              <a:t>Specific, impact-oriented performance metrics and benchmarks</a:t>
            </a:r>
          </a:p>
          <a:p>
            <a:pPr lvl="1"/>
            <a:r>
              <a:rPr lang="en-US" sz="2000" dirty="0"/>
              <a:t>Equity considerations, vulnerable populations, and third-party review and engagement processes</a:t>
            </a:r>
          </a:p>
          <a:p>
            <a:pPr lvl="1"/>
            <a:r>
              <a:rPr lang="en-US" sz="2000" dirty="0"/>
              <a:t>Alignment with other applicable plans for state energy security, transmission and distribution systems, emergency response, etc.</a:t>
            </a:r>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Guide for Applying </a:t>
            </a:r>
            <a:r>
              <a:rPr lang="en-US" dirty="0"/>
              <a:t>R</a:t>
            </a:r>
            <a:r>
              <a:rPr lang="en-US" sz="3600" dirty="0"/>
              <a:t>esilience </a:t>
            </a:r>
            <a:r>
              <a:rPr lang="en-US" dirty="0"/>
              <a:t>P</a:t>
            </a:r>
            <a:r>
              <a:rPr lang="en-US" sz="3600" dirty="0"/>
              <a:t>lan </a:t>
            </a:r>
            <a:r>
              <a:rPr lang="en-US" dirty="0"/>
              <a:t>T</a:t>
            </a:r>
            <a:r>
              <a:rPr lang="en-US" sz="3600" dirty="0"/>
              <a:t>emplate</a:t>
            </a:r>
            <a:endParaRPr lang="en-US" dirty="0"/>
          </a:p>
        </p:txBody>
      </p:sp>
    </p:spTree>
    <p:extLst>
      <p:ext uri="{BB962C8B-B14F-4D97-AF65-F5344CB8AC3E}">
        <p14:creationId xmlns:p14="http://schemas.microsoft.com/office/powerpoint/2010/main" val="270450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879403"/>
            <a:ext cx="12068975" cy="4612082"/>
          </a:xfrm>
        </p:spPr>
        <p:txBody>
          <a:bodyPr>
            <a:normAutofit/>
          </a:bodyPr>
          <a:lstStyle/>
          <a:p>
            <a:r>
              <a:rPr lang="en-US" sz="2400" b="1" dirty="0"/>
              <a:t>Berkeley Lab: </a:t>
            </a:r>
            <a:r>
              <a:rPr lang="en-US" sz="2400" dirty="0"/>
              <a:t>Finish addressing external peer review comments and publish final report in July</a:t>
            </a:r>
          </a:p>
          <a:p>
            <a:pPr marL="0" indent="0">
              <a:buNone/>
            </a:pPr>
            <a:endParaRPr lang="en-US" dirty="0"/>
          </a:p>
          <a:p>
            <a:r>
              <a:rPr lang="en-US" sz="2400" b="1" dirty="0"/>
              <a:t>Public Utility Commissions and stakeholders: </a:t>
            </a:r>
            <a:r>
              <a:rPr lang="en-US" sz="2400" dirty="0"/>
              <a:t>Consider framework and template for utility resilience plans — in close alignment with integrated distribution system plans — to:</a:t>
            </a:r>
          </a:p>
          <a:p>
            <a:pPr lvl="1"/>
            <a:r>
              <a:rPr lang="en-US" sz="2000" dirty="0"/>
              <a:t>Facilitate development of plan requirements</a:t>
            </a:r>
          </a:p>
          <a:p>
            <a:pPr lvl="1"/>
            <a:r>
              <a:rPr lang="en-US" sz="2000" dirty="0"/>
              <a:t>Facilitate Commission and stakeholder review of filed plans</a:t>
            </a:r>
          </a:p>
          <a:p>
            <a:pPr lvl="1"/>
            <a:r>
              <a:rPr lang="en-US" sz="2000" dirty="0"/>
              <a:t>Reduce the burden of review by using a standard format across regulated utilities</a:t>
            </a: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Next steps</a:t>
            </a:r>
            <a:endParaRPr lang="en-US" dirty="0"/>
          </a:p>
        </p:txBody>
      </p:sp>
    </p:spTree>
    <p:extLst>
      <p:ext uri="{BB962C8B-B14F-4D97-AF65-F5344CB8AC3E}">
        <p14:creationId xmlns:p14="http://schemas.microsoft.com/office/powerpoint/2010/main" val="106883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D959C-D8B5-9AEF-D23D-96F8660D2DC2}"/>
              </a:ext>
            </a:extLst>
          </p:cNvPr>
          <p:cNvSpPr>
            <a:spLocks noGrp="1"/>
          </p:cNvSpPr>
          <p:nvPr>
            <p:ph sz="quarter" idx="10"/>
          </p:nvPr>
        </p:nvSpPr>
        <p:spPr>
          <a:xfrm>
            <a:off x="923544" y="1879403"/>
            <a:ext cx="12068975" cy="4612082"/>
          </a:xfrm>
        </p:spPr>
        <p:txBody>
          <a:bodyPr>
            <a:normAutofit/>
          </a:bodyPr>
          <a:lstStyle/>
          <a:p>
            <a:r>
              <a:rPr lang="en-US" sz="2400" dirty="0"/>
              <a:t>Should the regulated utilities in my state develop resilience plans that follow a standardized format, frequency and planning horizon?</a:t>
            </a:r>
          </a:p>
          <a:p>
            <a:endParaRPr lang="en-US" sz="2400" dirty="0"/>
          </a:p>
          <a:p>
            <a:r>
              <a:rPr lang="en-US" sz="2400" dirty="0"/>
              <a:t>What hazards and resilience measures should be in scope for the plans?</a:t>
            </a:r>
          </a:p>
          <a:p>
            <a:endParaRPr lang="en-US" sz="2400" dirty="0"/>
          </a:p>
          <a:p>
            <a:r>
              <a:rPr lang="en-US" sz="2400" dirty="0"/>
              <a:t>How can we align resilience plan development with other processes such as integrated distribution planning and State Energy </a:t>
            </a:r>
            <a:r>
              <a:rPr lang="en-US" sz="2400"/>
              <a:t>Security Plans?</a:t>
            </a:r>
            <a:endParaRPr lang="en-US" sz="2400" dirty="0"/>
          </a:p>
          <a:p>
            <a:endParaRPr lang="en-US" sz="2400" dirty="0"/>
          </a:p>
          <a:p>
            <a:r>
              <a:rPr lang="en-US" sz="2400" dirty="0"/>
              <a:t>How can we support the development of similar resilience plans for municipal utilities and co-operatives?</a:t>
            </a:r>
          </a:p>
          <a:p>
            <a:endParaRPr lang="en-US" sz="2400" dirty="0"/>
          </a:p>
          <a:p>
            <a:r>
              <a:rPr lang="en-US" sz="2400" dirty="0"/>
              <a:t>How can we ensure consistency of climate scenarios and data sources across the state for these planning processes?</a:t>
            </a:r>
          </a:p>
        </p:txBody>
      </p:sp>
      <p:sp>
        <p:nvSpPr>
          <p:cNvPr id="3" name="Title 2">
            <a:extLst>
              <a:ext uri="{FF2B5EF4-FFF2-40B4-BE49-F238E27FC236}">
                <a16:creationId xmlns:a16="http://schemas.microsoft.com/office/drawing/2014/main" id="{F88C0B60-D951-3F23-2E45-4A756F4166D8}"/>
              </a:ext>
            </a:extLst>
          </p:cNvPr>
          <p:cNvSpPr>
            <a:spLocks noGrp="1"/>
          </p:cNvSpPr>
          <p:nvPr>
            <p:ph type="title"/>
          </p:nvPr>
        </p:nvSpPr>
        <p:spPr/>
        <p:txBody>
          <a:bodyPr/>
          <a:lstStyle/>
          <a:p>
            <a:r>
              <a:rPr lang="en-US" sz="3600" dirty="0"/>
              <a:t>Questions to ask</a:t>
            </a:r>
            <a:endParaRPr lang="en-US" dirty="0"/>
          </a:p>
        </p:txBody>
      </p:sp>
    </p:spTree>
    <p:extLst>
      <p:ext uri="{BB962C8B-B14F-4D97-AF65-F5344CB8AC3E}">
        <p14:creationId xmlns:p14="http://schemas.microsoft.com/office/powerpoint/2010/main" val="1920994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FE0D25-C795-65F5-92BC-AAE5101858DD}"/>
              </a:ext>
            </a:extLst>
          </p:cNvPr>
          <p:cNvSpPr>
            <a:spLocks noGrp="1"/>
          </p:cNvSpPr>
          <p:nvPr>
            <p:ph sz="quarter" idx="4294967295"/>
          </p:nvPr>
        </p:nvSpPr>
        <p:spPr>
          <a:xfrm>
            <a:off x="534390" y="2099851"/>
            <a:ext cx="12368212" cy="5208588"/>
          </a:xfrm>
        </p:spPr>
        <p:txBody>
          <a:bodyPr>
            <a:normAutofit fontScale="92500" lnSpcReduction="20000"/>
          </a:bodyPr>
          <a:lstStyle/>
          <a:p>
            <a:r>
              <a:rPr lang="en-US" dirty="0"/>
              <a:t>California Department of Water Resources (2019). Climate Change Vulnerability Assessment. </a:t>
            </a:r>
            <a:r>
              <a:rPr lang="en-US" dirty="0">
                <a:hlinkClick r:id="rId2"/>
              </a:rPr>
              <a:t>https://water.ca.gov/-/media/DWR-Website/Web-Pages/Programs/All-Programs/Climate-Change-Program/Climate-Action-Plan/Files/CAP-III-Vulnerability-Assessment.pdf</a:t>
            </a:r>
            <a:r>
              <a:rPr lang="en-US" dirty="0"/>
              <a:t> </a:t>
            </a:r>
          </a:p>
          <a:p>
            <a:pPr marL="0" indent="0">
              <a:buNone/>
            </a:pPr>
            <a:endParaRPr lang="en-US" dirty="0"/>
          </a:p>
          <a:p>
            <a:r>
              <a:rPr lang="en-US" dirty="0" err="1"/>
              <a:t>ConEd</a:t>
            </a:r>
            <a:r>
              <a:rPr lang="en-US" dirty="0"/>
              <a:t> (2023). Con Edison Climate Change Vulnerability Study. </a:t>
            </a:r>
            <a:r>
              <a:rPr lang="en-US" dirty="0">
                <a:hlinkClick r:id="rId3"/>
              </a:rPr>
              <a:t>https://www.coned.com/-/media/files/coned/documents/our-energy-future/our-energy-projects/climate-change-resiliency-plan/climate-change-vulnerability-study.pdf</a:t>
            </a:r>
            <a:endParaRPr lang="en-US" dirty="0"/>
          </a:p>
          <a:p>
            <a:pPr marL="0" indent="0">
              <a:buNone/>
            </a:pPr>
            <a:endParaRPr lang="en-US" dirty="0"/>
          </a:p>
          <a:p>
            <a:r>
              <a:rPr lang="en-US" dirty="0"/>
              <a:t>Duke Energy Carolinas (2022). Climate Risk and Resilience Study. </a:t>
            </a:r>
            <a:r>
              <a:rPr lang="en-US" dirty="0">
                <a:hlinkClick r:id="rId4"/>
              </a:rPr>
              <a:t>https://www.duke-energy.com/-/media/pdfs/our-company/carolinasresiliencetransmissiondistributionstudy.pdf?rev=0c58199ed32d466d89795a3bf2dc353b</a:t>
            </a:r>
            <a:r>
              <a:rPr lang="en-US" dirty="0"/>
              <a:t> </a:t>
            </a:r>
          </a:p>
          <a:p>
            <a:pPr marL="0" indent="0">
              <a:buNone/>
            </a:pPr>
            <a:endParaRPr lang="en-US" dirty="0"/>
          </a:p>
          <a:p>
            <a:r>
              <a:rPr lang="en-US" dirty="0"/>
              <a:t>LLNL (2023). Cyber and Physical Threats to the Grid. </a:t>
            </a:r>
            <a:r>
              <a:rPr lang="en-US" dirty="0">
                <a:hlinkClick r:id="rId5"/>
              </a:rPr>
              <a:t>https://eta-publications.lbl.gov/sites/default/files/gdo_se_resilience_training_klauberllnl_final.pdf</a:t>
            </a:r>
            <a:endParaRPr lang="en-US" dirty="0"/>
          </a:p>
          <a:p>
            <a:pPr marL="0" indent="0">
              <a:buNone/>
            </a:pPr>
            <a:endParaRPr lang="en-US" dirty="0"/>
          </a:p>
          <a:p>
            <a:r>
              <a:rPr lang="en-US" dirty="0"/>
              <a:t>NARUC (2023). Critical Infrastructure, Cybersecurity and Resilience. </a:t>
            </a:r>
            <a:r>
              <a:rPr lang="en-US" dirty="0">
                <a:hlinkClick r:id="rId6"/>
              </a:rPr>
              <a:t>https://www.naruc.org/cpi-1/critical-infrastructure-cybersecurity-and-resilience/cybersecurity/</a:t>
            </a:r>
            <a:endParaRPr lang="en-US" dirty="0"/>
          </a:p>
          <a:p>
            <a:pPr marL="0" indent="0">
              <a:buNone/>
            </a:pPr>
            <a:r>
              <a:rPr lang="en-US" dirty="0"/>
              <a:t> </a:t>
            </a:r>
          </a:p>
          <a:p>
            <a:r>
              <a:rPr lang="en-US" dirty="0"/>
              <a:t>NOAA (2023). Billion-Dollar Weather and Climate Disasters (as of September 30, 2023). </a:t>
            </a:r>
            <a:r>
              <a:rPr lang="en-US" dirty="0">
                <a:hlinkClick r:id="rId7"/>
              </a:rPr>
              <a:t>https://www.ncei.noaa.gov/access/billions/state-summary/US</a:t>
            </a:r>
            <a:endParaRPr lang="en-US" dirty="0"/>
          </a:p>
          <a:p>
            <a:pPr marL="0" indent="0">
              <a:buNone/>
            </a:pPr>
            <a:endParaRPr lang="en-US" dirty="0"/>
          </a:p>
          <a:p>
            <a:r>
              <a:rPr lang="en-US" dirty="0"/>
              <a:t>South Central Climate Adaptation Science Center at the University of Oklahoma (2019). Managing for a Changing Climate (2.2.1 Statistical Downscaling). </a:t>
            </a:r>
            <a:r>
              <a:rPr lang="en-US" dirty="0">
                <a:hlinkClick r:id="rId8"/>
              </a:rPr>
              <a:t>https://www.youtube.com/playlist?list=PLeQQSAEHE5PoblZ-Kfqt9FJDVX77SYBqX</a:t>
            </a:r>
            <a:r>
              <a:rPr lang="en-US" dirty="0"/>
              <a:t> </a:t>
            </a:r>
          </a:p>
          <a:p>
            <a:endParaRPr lang="en-US" dirty="0"/>
          </a:p>
          <a:p>
            <a:r>
              <a:rPr lang="en-US" dirty="0"/>
              <a:t>SCL (2015). Seattle City Light Climate Change Vulnerability Assessment and Adaptation Plan. </a:t>
            </a:r>
            <a:r>
              <a:rPr lang="en-US" dirty="0">
                <a:hlinkClick r:id="rId9"/>
              </a:rPr>
              <a:t>https://www.seattle.gov/documents/Departments/CityLight/ClimateChangeAdaptationPlan.pdf</a:t>
            </a:r>
            <a:r>
              <a:rPr lang="en-US" dirty="0"/>
              <a:t> </a:t>
            </a:r>
          </a:p>
          <a:p>
            <a:endParaRPr lang="en-US" dirty="0"/>
          </a:p>
          <a:p>
            <a:r>
              <a:rPr lang="en-US" dirty="0"/>
              <a:t>Tampa Electric (2022). Storm Protection Plan. </a:t>
            </a:r>
            <a:r>
              <a:rPr lang="en-US" dirty="0">
                <a:hlinkClick r:id="rId10"/>
              </a:rPr>
              <a:t>https://www.floridapsc.com/library/filings/2022/11038-2022/11038-2022.pdf</a:t>
            </a:r>
            <a:r>
              <a:rPr lang="en-US" dirty="0"/>
              <a:t> </a:t>
            </a:r>
          </a:p>
        </p:txBody>
      </p:sp>
      <p:sp>
        <p:nvSpPr>
          <p:cNvPr id="3" name="Title 2">
            <a:extLst>
              <a:ext uri="{FF2B5EF4-FFF2-40B4-BE49-F238E27FC236}">
                <a16:creationId xmlns:a16="http://schemas.microsoft.com/office/drawing/2014/main" id="{26518C42-1F4F-4525-4BFA-5C06C62DDF3D}"/>
              </a:ext>
            </a:extLst>
          </p:cNvPr>
          <p:cNvSpPr>
            <a:spLocks noGrp="1"/>
          </p:cNvSpPr>
          <p:nvPr>
            <p:ph type="title" idx="4294967295"/>
          </p:nvPr>
        </p:nvSpPr>
        <p:spPr>
          <a:xfrm>
            <a:off x="534390" y="1248951"/>
            <a:ext cx="11918950" cy="850900"/>
          </a:xfrm>
        </p:spPr>
        <p:txBody>
          <a:bodyPr/>
          <a:lstStyle/>
          <a:p>
            <a:r>
              <a:rPr lang="en-US" sz="2400" b="1" dirty="0">
                <a:solidFill>
                  <a:schemeClr val="tx1"/>
                </a:solidFill>
                <a:latin typeface="+mn-lt"/>
              </a:rPr>
              <a:t>References</a:t>
            </a:r>
          </a:p>
        </p:txBody>
      </p:sp>
    </p:spTree>
    <p:extLst>
      <p:ext uri="{BB962C8B-B14F-4D97-AF65-F5344CB8AC3E}">
        <p14:creationId xmlns:p14="http://schemas.microsoft.com/office/powerpoint/2010/main" val="355370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159000" y="2072640"/>
            <a:ext cx="9499600" cy="427482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Arial" panose="020B0604020202020204" pitchFamily="34" charset="0"/>
                <a:ea typeface="+mn-ea"/>
                <a:cs typeface="Arial" panose="020B0604020202020204" pitchFamily="34" charset="0"/>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371600" indent="-228600" algn="l" rtl="0" eaLnBrk="1" latinLnBrk="0" hangingPunct="1">
              <a:spcBef>
                <a:spcPts val="400"/>
              </a:spcBef>
              <a:buClr>
                <a:schemeClr val="accent3"/>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4pPr>
            <a:lvl5pPr marL="1828800" indent="-228600" algn="l" rtl="0" eaLnBrk="1" latinLnBrk="0" hangingPunct="1">
              <a:spcBef>
                <a:spcPts val="400"/>
              </a:spcBef>
              <a:buClr>
                <a:schemeClr val="accent4"/>
              </a:buClr>
              <a:buSzPct val="6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spcBef>
                <a:spcPts val="900"/>
              </a:spcBef>
              <a:buNone/>
            </a:pPr>
            <a:r>
              <a:rPr lang="en-US" sz="1800" b="1" dirty="0">
                <a:solidFill>
                  <a:srgbClr val="08306A"/>
                </a:solidFill>
              </a:rPr>
              <a:t>Contacts</a:t>
            </a:r>
          </a:p>
          <a:p>
            <a:pPr marL="240030" lvl="1" indent="0">
              <a:spcBef>
                <a:spcPts val="225"/>
              </a:spcBef>
              <a:buNone/>
            </a:pPr>
            <a:r>
              <a:rPr lang="en-US" sz="1350" dirty="0"/>
              <a:t>Josh Schellenberg, Berkeley Lab affiliate, </a:t>
            </a:r>
            <a:r>
              <a:rPr lang="en-US" sz="1350" dirty="0">
                <a:hlinkClick r:id="rId2"/>
              </a:rPr>
              <a:t>JSchellenberg@lbl.gov</a:t>
            </a:r>
            <a:r>
              <a:rPr lang="en-US" sz="1350" dirty="0"/>
              <a:t> </a:t>
            </a:r>
          </a:p>
          <a:p>
            <a:pPr marL="240030" lvl="1" indent="0">
              <a:spcBef>
                <a:spcPts val="225"/>
              </a:spcBef>
              <a:buNone/>
            </a:pPr>
            <a:r>
              <a:rPr lang="en-US" sz="1350" dirty="0"/>
              <a:t>Lisa Schwartz, Berkeley Lab, </a:t>
            </a:r>
            <a:r>
              <a:rPr lang="en-US" sz="1350" dirty="0">
                <a:hlinkClick r:id="rId3"/>
              </a:rPr>
              <a:t>lcschwartz@lbl.gov</a:t>
            </a:r>
            <a:r>
              <a:rPr lang="en-US" sz="1350" dirty="0"/>
              <a:t>, 510-926-1091</a:t>
            </a:r>
          </a:p>
          <a:p>
            <a:pPr marL="240030" lvl="1" indent="0">
              <a:spcBef>
                <a:spcPts val="225"/>
              </a:spcBef>
              <a:buNone/>
            </a:pPr>
            <a:endParaRPr lang="en-US" sz="1350" b="1" dirty="0">
              <a:solidFill>
                <a:srgbClr val="FF0000"/>
              </a:solidFill>
            </a:endParaRPr>
          </a:p>
          <a:p>
            <a:pPr marL="0" indent="0">
              <a:spcBef>
                <a:spcPts val="1350"/>
              </a:spcBef>
              <a:buNone/>
            </a:pPr>
            <a:r>
              <a:rPr lang="en-US" sz="1800" b="1" dirty="0">
                <a:solidFill>
                  <a:srgbClr val="08306A"/>
                </a:solidFill>
              </a:rPr>
              <a:t>For more information</a:t>
            </a:r>
          </a:p>
          <a:p>
            <a:pPr marL="240030" lvl="1" indent="0">
              <a:spcBef>
                <a:spcPts val="225"/>
              </a:spcBef>
              <a:buNone/>
            </a:pPr>
            <a:r>
              <a:rPr lang="en-US" sz="1350" b="1" i="1" dirty="0"/>
              <a:t>Download</a:t>
            </a:r>
            <a:r>
              <a:rPr lang="en-US" sz="1350" dirty="0"/>
              <a:t> publications from the Energy Markets &amp; Policy Department: </a:t>
            </a:r>
            <a:r>
              <a:rPr lang="en-US" sz="1350" dirty="0">
                <a:hlinkClick r:id="rId4"/>
              </a:rPr>
              <a:t>https://emp.lbl.gov/publications</a:t>
            </a:r>
            <a:r>
              <a:rPr lang="en-US" sz="1350" dirty="0"/>
              <a:t> </a:t>
            </a:r>
          </a:p>
          <a:p>
            <a:pPr marL="240030" lvl="1" indent="0">
              <a:spcBef>
                <a:spcPts val="225"/>
              </a:spcBef>
              <a:buNone/>
            </a:pPr>
            <a:r>
              <a:rPr lang="en-US" sz="1350" b="1" i="1" dirty="0"/>
              <a:t>Sign up </a:t>
            </a:r>
            <a:r>
              <a:rPr lang="en-US" sz="1350" dirty="0"/>
              <a:t>for our email list: </a:t>
            </a:r>
            <a:r>
              <a:rPr lang="en-US" sz="1350" dirty="0">
                <a:hlinkClick r:id="rId5"/>
              </a:rPr>
              <a:t>https://emp.lbl.gov/mailing-list</a:t>
            </a:r>
            <a:endParaRPr lang="en-US" sz="1350" dirty="0"/>
          </a:p>
          <a:p>
            <a:pPr marL="240030" lvl="1" indent="0">
              <a:spcBef>
                <a:spcPts val="225"/>
              </a:spcBef>
              <a:buNone/>
            </a:pPr>
            <a:r>
              <a:rPr lang="en-US" sz="1350" b="1" i="1" dirty="0"/>
              <a:t>Follow</a:t>
            </a:r>
            <a:r>
              <a:rPr lang="en-US" sz="1350" dirty="0"/>
              <a:t> the Energy Markets &amp; Policy on Twitter: @</a:t>
            </a:r>
            <a:r>
              <a:rPr lang="en-US" sz="1350" dirty="0" err="1"/>
              <a:t>BerkeleyLabEMP</a:t>
            </a:r>
            <a:endParaRPr lang="en-US" sz="1350" dirty="0"/>
          </a:p>
          <a:p>
            <a:pPr marL="0" indent="0">
              <a:spcBef>
                <a:spcPts val="1350"/>
              </a:spcBef>
              <a:buNone/>
            </a:pPr>
            <a:r>
              <a:rPr lang="en-US" sz="1800" b="1" dirty="0">
                <a:solidFill>
                  <a:srgbClr val="08306A"/>
                </a:solidFill>
              </a:rPr>
              <a:t>Acknowledgements</a:t>
            </a:r>
          </a:p>
          <a:p>
            <a:pPr marL="240030" lvl="1" indent="0">
              <a:buNone/>
            </a:pPr>
            <a:r>
              <a:rPr lang="en-US" sz="1350" dirty="0"/>
              <a:t>This work was funded by the U.S. Department of Energy under Contract No. DE-AC02-05CH11231. </a:t>
            </a:r>
          </a:p>
          <a:p>
            <a:pPr marL="240030" lvl="1" indent="0">
              <a:buNone/>
            </a:pPr>
            <a:r>
              <a:rPr lang="en-US" sz="1350" dirty="0"/>
              <a:t>The views and opinions of authors expressed herein do not necessarily state or reflect those of the United States Government or any agency thereof, or The Regents of the University of California.</a:t>
            </a:r>
          </a:p>
        </p:txBody>
      </p:sp>
    </p:spTree>
    <p:extLst>
      <p:ext uri="{BB962C8B-B14F-4D97-AF65-F5344CB8AC3E}">
        <p14:creationId xmlns:p14="http://schemas.microsoft.com/office/powerpoint/2010/main" val="608044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2B6281-A4E7-83B3-E3AB-C34C857E92BA}"/>
              </a:ext>
            </a:extLst>
          </p:cNvPr>
          <p:cNvSpPr>
            <a:spLocks noGrp="1"/>
          </p:cNvSpPr>
          <p:nvPr>
            <p:ph sz="quarter" idx="10"/>
          </p:nvPr>
        </p:nvSpPr>
        <p:spPr>
          <a:xfrm>
            <a:off x="9876816" y="1649625"/>
            <a:ext cx="3430622" cy="4546043"/>
          </a:xfrm>
        </p:spPr>
        <p:txBody>
          <a:bodyPr>
            <a:normAutofit/>
          </a:bodyPr>
          <a:lstStyle/>
          <a:p>
            <a:r>
              <a:rPr lang="en-US" dirty="0"/>
              <a:t>The four largest states – California, Texas, Florida and New York, accounting for a third of the U.S. population – have adopted resilience plan requirements, as well as nine other states. </a:t>
            </a:r>
            <a:br>
              <a:rPr lang="en-US" dirty="0"/>
            </a:br>
            <a:endParaRPr lang="en-US" dirty="0"/>
          </a:p>
          <a:p>
            <a:r>
              <a:rPr lang="en-US" dirty="0"/>
              <a:t>Existing requirements and utility plans have begun to point toward best practices, which serve as guidance to states that have not created resilience plan requirements and regulatory processes.</a:t>
            </a:r>
          </a:p>
        </p:txBody>
      </p:sp>
      <p:sp>
        <p:nvSpPr>
          <p:cNvPr id="3" name="Title 2">
            <a:extLst>
              <a:ext uri="{FF2B5EF4-FFF2-40B4-BE49-F238E27FC236}">
                <a16:creationId xmlns:a16="http://schemas.microsoft.com/office/drawing/2014/main" id="{425F7F99-C41D-25D8-288E-5CF081F13291}"/>
              </a:ext>
            </a:extLst>
          </p:cNvPr>
          <p:cNvSpPr>
            <a:spLocks noGrp="1"/>
          </p:cNvSpPr>
          <p:nvPr>
            <p:ph type="title"/>
          </p:nvPr>
        </p:nvSpPr>
        <p:spPr/>
        <p:txBody>
          <a:bodyPr/>
          <a:lstStyle/>
          <a:p>
            <a:r>
              <a:rPr lang="en-US" sz="3200" dirty="0"/>
              <a:t>States are responding with resilience planning requirements for regulated utilities</a:t>
            </a:r>
            <a:br>
              <a:rPr lang="en-US" sz="3200" dirty="0"/>
            </a:br>
            <a:endParaRPr lang="en-US" sz="3200" dirty="0"/>
          </a:p>
        </p:txBody>
      </p:sp>
      <p:sp>
        <p:nvSpPr>
          <p:cNvPr id="5" name="TextBox 4">
            <a:extLst>
              <a:ext uri="{FF2B5EF4-FFF2-40B4-BE49-F238E27FC236}">
                <a16:creationId xmlns:a16="http://schemas.microsoft.com/office/drawing/2014/main" id="{68CCC5CB-9304-96EA-E532-6E68D5B72493}"/>
              </a:ext>
            </a:extLst>
          </p:cNvPr>
          <p:cNvSpPr txBox="1"/>
          <p:nvPr/>
        </p:nvSpPr>
        <p:spPr>
          <a:xfrm>
            <a:off x="1075148" y="2350370"/>
            <a:ext cx="1199321" cy="584775"/>
          </a:xfrm>
          <a:prstGeom prst="rect">
            <a:avLst/>
          </a:prstGeom>
          <a:noFill/>
        </p:spPr>
        <p:txBody>
          <a:bodyPr wrap="square" rtlCol="0">
            <a:spAutoFit/>
          </a:bodyPr>
          <a:lstStyle/>
          <a:p>
            <a:pPr algn="ctr"/>
            <a:r>
              <a:rPr lang="en-US" sz="800" b="1" dirty="0">
                <a:solidFill>
                  <a:schemeClr val="bg1"/>
                </a:solidFill>
              </a:rPr>
              <a:t>Wildfire mitigation plans only, incl. coops and </a:t>
            </a:r>
            <a:br>
              <a:rPr lang="en-US" sz="800" b="1" dirty="0">
                <a:solidFill>
                  <a:schemeClr val="bg1"/>
                </a:solidFill>
              </a:rPr>
            </a:br>
            <a:r>
              <a:rPr lang="en-US" sz="800" b="1" dirty="0">
                <a:solidFill>
                  <a:schemeClr val="bg1"/>
                </a:solidFill>
              </a:rPr>
              <a:t>municipal utilities</a:t>
            </a:r>
          </a:p>
        </p:txBody>
      </p:sp>
      <p:sp>
        <p:nvSpPr>
          <p:cNvPr id="4" name="TextBox 3">
            <a:extLst>
              <a:ext uri="{FF2B5EF4-FFF2-40B4-BE49-F238E27FC236}">
                <a16:creationId xmlns:a16="http://schemas.microsoft.com/office/drawing/2014/main" id="{72DE1ECB-75DD-AF8A-50DF-BC14FB36B19F}"/>
              </a:ext>
            </a:extLst>
          </p:cNvPr>
          <p:cNvSpPr txBox="1"/>
          <p:nvPr/>
        </p:nvSpPr>
        <p:spPr>
          <a:xfrm>
            <a:off x="2289583" y="3532257"/>
            <a:ext cx="944784" cy="707886"/>
          </a:xfrm>
          <a:prstGeom prst="rect">
            <a:avLst/>
          </a:prstGeom>
          <a:noFill/>
        </p:spPr>
        <p:txBody>
          <a:bodyPr wrap="square" rtlCol="0">
            <a:spAutoFit/>
          </a:bodyPr>
          <a:lstStyle/>
          <a:p>
            <a:pPr algn="ctr"/>
            <a:r>
              <a:rPr lang="en-US" sz="800" b="1" dirty="0">
                <a:solidFill>
                  <a:schemeClr val="bg1"/>
                </a:solidFill>
              </a:rPr>
              <a:t>Wildfire mitigation plans only, incl. coops (optional)</a:t>
            </a:r>
          </a:p>
        </p:txBody>
      </p:sp>
      <p:pic>
        <p:nvPicPr>
          <p:cNvPr id="6" name="Picture 5">
            <a:extLst>
              <a:ext uri="{FF2B5EF4-FFF2-40B4-BE49-F238E27FC236}">
                <a16:creationId xmlns:a16="http://schemas.microsoft.com/office/drawing/2014/main" id="{F9E6F557-E371-FB46-0BE6-1D0F75280E32}"/>
              </a:ext>
            </a:extLst>
          </p:cNvPr>
          <p:cNvPicPr>
            <a:picLocks noChangeAspect="1"/>
          </p:cNvPicPr>
          <p:nvPr/>
        </p:nvPicPr>
        <p:blipFill>
          <a:blip r:embed="rId2"/>
          <a:stretch>
            <a:fillRect/>
          </a:stretch>
        </p:blipFill>
        <p:spPr>
          <a:xfrm>
            <a:off x="714604" y="1538186"/>
            <a:ext cx="9197419" cy="5351225"/>
          </a:xfrm>
          <a:prstGeom prst="rect">
            <a:avLst/>
          </a:prstGeom>
        </p:spPr>
      </p:pic>
      <p:sp>
        <p:nvSpPr>
          <p:cNvPr id="7" name="TextBox 6">
            <a:extLst>
              <a:ext uri="{FF2B5EF4-FFF2-40B4-BE49-F238E27FC236}">
                <a16:creationId xmlns:a16="http://schemas.microsoft.com/office/drawing/2014/main" id="{14E9458E-91F8-D416-2D7A-5ACFDC4F2D88}"/>
              </a:ext>
            </a:extLst>
          </p:cNvPr>
          <p:cNvSpPr txBox="1"/>
          <p:nvPr/>
        </p:nvSpPr>
        <p:spPr>
          <a:xfrm>
            <a:off x="1075148" y="2350370"/>
            <a:ext cx="1199321" cy="584775"/>
          </a:xfrm>
          <a:prstGeom prst="rect">
            <a:avLst/>
          </a:prstGeom>
          <a:noFill/>
        </p:spPr>
        <p:txBody>
          <a:bodyPr wrap="square" rtlCol="0">
            <a:spAutoFit/>
          </a:bodyPr>
          <a:lstStyle/>
          <a:p>
            <a:pPr algn="ctr"/>
            <a:r>
              <a:rPr lang="en-US" sz="800" b="1" dirty="0">
                <a:solidFill>
                  <a:schemeClr val="bg1"/>
                </a:solidFill>
              </a:rPr>
              <a:t>Wildfire mitigation plans only, incl. coops and </a:t>
            </a:r>
            <a:br>
              <a:rPr lang="en-US" sz="800" b="1" dirty="0">
                <a:solidFill>
                  <a:schemeClr val="bg1"/>
                </a:solidFill>
              </a:rPr>
            </a:br>
            <a:r>
              <a:rPr lang="en-US" sz="800" b="1" dirty="0">
                <a:solidFill>
                  <a:schemeClr val="bg1"/>
                </a:solidFill>
              </a:rPr>
              <a:t>municipal utilities</a:t>
            </a:r>
          </a:p>
        </p:txBody>
      </p:sp>
      <p:sp>
        <p:nvSpPr>
          <p:cNvPr id="8" name="Oval 7">
            <a:extLst>
              <a:ext uri="{FF2B5EF4-FFF2-40B4-BE49-F238E27FC236}">
                <a16:creationId xmlns:a16="http://schemas.microsoft.com/office/drawing/2014/main" id="{AE2BC34E-A0F8-1A00-63C6-50F53C89E568}"/>
              </a:ext>
            </a:extLst>
          </p:cNvPr>
          <p:cNvSpPr/>
          <p:nvPr/>
        </p:nvSpPr>
        <p:spPr>
          <a:xfrm>
            <a:off x="6168192" y="5868961"/>
            <a:ext cx="135340" cy="136750"/>
          </a:xfrm>
          <a:prstGeom prst="ellipse">
            <a:avLst/>
          </a:prstGeom>
          <a:solidFill>
            <a:srgbClr val="4393C3"/>
          </a:solidFill>
          <a:ln w="9525">
            <a:solidFill>
              <a:srgbClr val="1C1E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8D07E26-42BF-3B7D-C98A-943ACB86E258}"/>
              </a:ext>
            </a:extLst>
          </p:cNvPr>
          <p:cNvSpPr txBox="1"/>
          <p:nvPr/>
        </p:nvSpPr>
        <p:spPr>
          <a:xfrm>
            <a:off x="5560136" y="6488902"/>
            <a:ext cx="1677961" cy="769441"/>
          </a:xfrm>
          <a:prstGeom prst="rect">
            <a:avLst/>
          </a:prstGeom>
          <a:noFill/>
        </p:spPr>
        <p:txBody>
          <a:bodyPr wrap="square" rtlCol="0">
            <a:spAutoFit/>
          </a:bodyPr>
          <a:lstStyle/>
          <a:p>
            <a:pPr algn="l"/>
            <a:r>
              <a:rPr lang="en-US" sz="1100" dirty="0"/>
              <a:t>Separate reporting requirements by New Orleans City Council for Entergy New Orleans</a:t>
            </a:r>
          </a:p>
        </p:txBody>
      </p:sp>
      <p:cxnSp>
        <p:nvCxnSpPr>
          <p:cNvPr id="13" name="Straight Arrow Connector 12">
            <a:extLst>
              <a:ext uri="{FF2B5EF4-FFF2-40B4-BE49-F238E27FC236}">
                <a16:creationId xmlns:a16="http://schemas.microsoft.com/office/drawing/2014/main" id="{40E659CA-97E1-E57E-D77F-1FF7ACABB2F7}"/>
              </a:ext>
            </a:extLst>
          </p:cNvPr>
          <p:cNvCxnSpPr>
            <a:cxnSpLocks/>
          </p:cNvCxnSpPr>
          <p:nvPr/>
        </p:nvCxnSpPr>
        <p:spPr>
          <a:xfrm flipH="1" flipV="1">
            <a:off x="6263775" y="6035528"/>
            <a:ext cx="135342" cy="4436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95518D9-FCCB-DFA0-C879-B92C95D2BF38}"/>
              </a:ext>
            </a:extLst>
          </p:cNvPr>
          <p:cNvSpPr txBox="1"/>
          <p:nvPr/>
        </p:nvSpPr>
        <p:spPr>
          <a:xfrm>
            <a:off x="2289583" y="3532257"/>
            <a:ext cx="944784" cy="707886"/>
          </a:xfrm>
          <a:prstGeom prst="rect">
            <a:avLst/>
          </a:prstGeom>
          <a:noFill/>
        </p:spPr>
        <p:txBody>
          <a:bodyPr wrap="square" rtlCol="0">
            <a:spAutoFit/>
          </a:bodyPr>
          <a:lstStyle/>
          <a:p>
            <a:pPr algn="ctr"/>
            <a:r>
              <a:rPr lang="en-US" sz="800" b="1" dirty="0">
                <a:solidFill>
                  <a:schemeClr val="bg1"/>
                </a:solidFill>
              </a:rPr>
              <a:t>Wildfire mitigation plans only, incl. coops (optional)</a:t>
            </a:r>
          </a:p>
        </p:txBody>
      </p:sp>
      <p:sp>
        <p:nvSpPr>
          <p:cNvPr id="15" name="TextBox 14">
            <a:extLst>
              <a:ext uri="{FF2B5EF4-FFF2-40B4-BE49-F238E27FC236}">
                <a16:creationId xmlns:a16="http://schemas.microsoft.com/office/drawing/2014/main" id="{1AE40EEF-8CAA-23CC-0C0B-192E50353613}"/>
              </a:ext>
            </a:extLst>
          </p:cNvPr>
          <p:cNvSpPr txBox="1"/>
          <p:nvPr/>
        </p:nvSpPr>
        <p:spPr>
          <a:xfrm>
            <a:off x="7538105" y="6691631"/>
            <a:ext cx="1819038" cy="938719"/>
          </a:xfrm>
          <a:prstGeom prst="rect">
            <a:avLst/>
          </a:prstGeom>
          <a:noFill/>
        </p:spPr>
        <p:txBody>
          <a:bodyPr wrap="square" rtlCol="0">
            <a:spAutoFit/>
          </a:bodyPr>
          <a:lstStyle/>
          <a:p>
            <a:pPr algn="l"/>
            <a:r>
              <a:rPr kumimoji="0" lang="en-US" sz="1100" b="0" i="0" u="none" strike="noStrike" kern="1200" cap="none" spc="0" normalizeH="0" baseline="0" noProof="0" dirty="0">
                <a:ln>
                  <a:noFill/>
                </a:ln>
                <a:solidFill>
                  <a:prstClr val="black"/>
                </a:solidFill>
                <a:effectLst/>
                <a:uLnTx/>
                <a:uFillTx/>
                <a:latin typeface="+mn-lt"/>
                <a:ea typeface="+mn-ea"/>
                <a:cs typeface="+mn-cs"/>
              </a:rPr>
              <a:t>Separate reporting requirements for cooperatives and municipal utilities</a:t>
            </a:r>
            <a:endParaRPr lang="en-US" sz="1100" dirty="0"/>
          </a:p>
          <a:p>
            <a:pPr algn="l"/>
            <a:endParaRPr lang="en-US" sz="1100" dirty="0"/>
          </a:p>
        </p:txBody>
      </p:sp>
      <p:cxnSp>
        <p:nvCxnSpPr>
          <p:cNvPr id="16" name="Straight Arrow Connector 15">
            <a:extLst>
              <a:ext uri="{FF2B5EF4-FFF2-40B4-BE49-F238E27FC236}">
                <a16:creationId xmlns:a16="http://schemas.microsoft.com/office/drawing/2014/main" id="{460CAEBC-3512-1E37-C5C3-4F1FDFD7DECF}"/>
              </a:ext>
            </a:extLst>
          </p:cNvPr>
          <p:cNvCxnSpPr>
            <a:cxnSpLocks/>
          </p:cNvCxnSpPr>
          <p:nvPr/>
        </p:nvCxnSpPr>
        <p:spPr>
          <a:xfrm flipH="1" flipV="1">
            <a:off x="7814988" y="6257377"/>
            <a:ext cx="290859" cy="434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632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FE3F1B-7340-B9FD-39A3-4979D64CB389}"/>
              </a:ext>
            </a:extLst>
          </p:cNvPr>
          <p:cNvSpPr>
            <a:spLocks noGrp="1"/>
          </p:cNvSpPr>
          <p:nvPr>
            <p:ph sz="quarter" idx="10"/>
          </p:nvPr>
        </p:nvSpPr>
        <p:spPr>
          <a:xfrm>
            <a:off x="923544" y="1636777"/>
            <a:ext cx="10486577" cy="5221224"/>
          </a:xfrm>
        </p:spPr>
        <p:txBody>
          <a:bodyPr>
            <a:normAutofit/>
          </a:bodyPr>
          <a:lstStyle/>
          <a:p>
            <a:r>
              <a:rPr lang="en-US" dirty="0">
                <a:solidFill>
                  <a:srgbClr val="000000"/>
                </a:solidFill>
                <a:effectLst/>
                <a:latin typeface="Helvetica" pitchFamily="2" charset="0"/>
              </a:rPr>
              <a:t>Under IIJA, State Energy Security </a:t>
            </a:r>
            <a:r>
              <a:rPr lang="en-US" dirty="0">
                <a:solidFill>
                  <a:srgbClr val="000000"/>
                </a:solidFill>
                <a:latin typeface="Helvetica" pitchFamily="2" charset="0"/>
              </a:rPr>
              <a:t>P</a:t>
            </a:r>
            <a:r>
              <a:rPr lang="en-US" dirty="0">
                <a:solidFill>
                  <a:srgbClr val="000000"/>
                </a:solidFill>
                <a:effectLst/>
                <a:latin typeface="Helvetica" pitchFamily="2" charset="0"/>
              </a:rPr>
              <a:t>lans must assess existing circumstances in the state and propose methods to strengthen its ability to:</a:t>
            </a:r>
          </a:p>
          <a:p>
            <a:pPr lvl="1"/>
            <a:r>
              <a:rPr lang="en-US" dirty="0">
                <a:solidFill>
                  <a:srgbClr val="000000"/>
                </a:solidFill>
                <a:effectLst/>
                <a:latin typeface="Helvetica" pitchFamily="2" charset="0"/>
              </a:rPr>
              <a:t>Secure energy infrastructure against all physical and cybersecurity threats</a:t>
            </a:r>
          </a:p>
          <a:p>
            <a:pPr lvl="1"/>
            <a:r>
              <a:rPr lang="en-US" dirty="0">
                <a:solidFill>
                  <a:srgbClr val="000000"/>
                </a:solidFill>
                <a:effectLst/>
                <a:latin typeface="Helvetica" pitchFamily="2" charset="0"/>
              </a:rPr>
              <a:t>Mitigate the risk of energy supply disruptions</a:t>
            </a:r>
          </a:p>
          <a:p>
            <a:pPr lvl="1"/>
            <a:r>
              <a:rPr lang="en-US" dirty="0">
                <a:solidFill>
                  <a:srgbClr val="000000"/>
                </a:solidFill>
                <a:effectLst/>
                <a:latin typeface="Helvetica" pitchFamily="2" charset="0"/>
              </a:rPr>
              <a:t>Enhance the response to, and recovery from, energy disruptions</a:t>
            </a:r>
          </a:p>
          <a:p>
            <a:pPr lvl="1"/>
            <a:r>
              <a:rPr lang="en-US" dirty="0">
                <a:solidFill>
                  <a:srgbClr val="000000"/>
                </a:solidFill>
                <a:effectLst/>
                <a:latin typeface="Helvetica" pitchFamily="2" charset="0"/>
              </a:rPr>
              <a:t>Ensure that the state has reliable, secure, and resilient energy infrastructure</a:t>
            </a:r>
          </a:p>
          <a:p>
            <a:pPr marL="630936" lvl="1" indent="0">
              <a:buNone/>
            </a:pPr>
            <a:endParaRPr lang="en-US" dirty="0">
              <a:solidFill>
                <a:srgbClr val="000000"/>
              </a:solidFill>
              <a:effectLst/>
              <a:latin typeface="Helvetica" pitchFamily="2" charset="0"/>
            </a:endParaRPr>
          </a:p>
          <a:p>
            <a:r>
              <a:rPr lang="en-US" dirty="0">
                <a:solidFill>
                  <a:srgbClr val="000000"/>
                </a:solidFill>
                <a:effectLst/>
                <a:latin typeface="Helvetica" pitchFamily="2" charset="0"/>
              </a:rPr>
              <a:t>Specific resilience-related requirements include:</a:t>
            </a:r>
          </a:p>
          <a:p>
            <a:pPr lvl="1"/>
            <a:r>
              <a:rPr lang="en-US" dirty="0">
                <a:solidFill>
                  <a:srgbClr val="000000"/>
                </a:solidFill>
                <a:latin typeface="Helvetica" pitchFamily="2" charset="0"/>
              </a:rPr>
              <a:t>A</a:t>
            </a:r>
            <a:r>
              <a:rPr lang="en-US" dirty="0">
                <a:solidFill>
                  <a:srgbClr val="000000"/>
                </a:solidFill>
                <a:effectLst/>
                <a:latin typeface="Helvetica" pitchFamily="2" charset="0"/>
              </a:rPr>
              <a:t>ddressing physical and cybersecurity threats and vulnerabilities</a:t>
            </a:r>
          </a:p>
          <a:p>
            <a:pPr lvl="1"/>
            <a:r>
              <a:rPr lang="en-US" dirty="0">
                <a:solidFill>
                  <a:srgbClr val="000000"/>
                </a:solidFill>
                <a:latin typeface="Helvetica" pitchFamily="2" charset="0"/>
              </a:rPr>
              <a:t>P</a:t>
            </a:r>
            <a:r>
              <a:rPr lang="en-US" dirty="0">
                <a:solidFill>
                  <a:srgbClr val="000000"/>
                </a:solidFill>
                <a:effectLst/>
                <a:latin typeface="Helvetica" pitchFamily="2" charset="0"/>
              </a:rPr>
              <a:t>roviding a risk assessment of energy infrastructure and cross-sector interdependencies</a:t>
            </a:r>
          </a:p>
          <a:p>
            <a:pPr lvl="1"/>
            <a:r>
              <a:rPr lang="en-US" dirty="0">
                <a:solidFill>
                  <a:srgbClr val="000000"/>
                </a:solidFill>
                <a:latin typeface="Helvetica" pitchFamily="2" charset="0"/>
              </a:rPr>
              <a:t>D</a:t>
            </a:r>
            <a:r>
              <a:rPr lang="en-US" dirty="0">
                <a:solidFill>
                  <a:srgbClr val="000000"/>
                </a:solidFill>
                <a:effectLst/>
                <a:latin typeface="Helvetica" pitchFamily="2" charset="0"/>
              </a:rPr>
              <a:t>eveloping a risk mitigation approach to enhance reliability and end-use resilience</a:t>
            </a:r>
          </a:p>
          <a:p>
            <a:pPr marL="630936" lvl="1" indent="0">
              <a:buNone/>
            </a:pPr>
            <a:endParaRPr lang="en-US" dirty="0">
              <a:solidFill>
                <a:srgbClr val="000000"/>
              </a:solidFill>
              <a:effectLst/>
              <a:latin typeface="Helvetica" pitchFamily="2" charset="0"/>
            </a:endParaRPr>
          </a:p>
          <a:p>
            <a:r>
              <a:rPr lang="en-US" dirty="0">
                <a:solidFill>
                  <a:srgbClr val="000000"/>
                </a:solidFill>
                <a:effectLst/>
                <a:latin typeface="Helvetica" pitchFamily="2" charset="0"/>
              </a:rPr>
              <a:t>The security plans are the </a:t>
            </a:r>
            <a:r>
              <a:rPr lang="en-US" b="1" dirty="0">
                <a:solidFill>
                  <a:srgbClr val="000000"/>
                </a:solidFill>
                <a:effectLst/>
                <a:latin typeface="Helvetica" pitchFamily="2" charset="0"/>
              </a:rPr>
              <a:t>foundation of grid investment resilience planning </a:t>
            </a:r>
            <a:r>
              <a:rPr lang="en-US" dirty="0">
                <a:solidFill>
                  <a:srgbClr val="000000"/>
                </a:solidFill>
                <a:effectLst/>
                <a:latin typeface="Helvetica" pitchFamily="2" charset="0"/>
              </a:rPr>
              <a:t>under the IIJA. They highlight resilience risks, discuss investment priorities for enhancing the grid, and provide insights into potential priority investments by utilities.</a:t>
            </a:r>
          </a:p>
          <a:p>
            <a:pPr lvl="1"/>
            <a:r>
              <a:rPr lang="en-US" dirty="0">
                <a:solidFill>
                  <a:srgbClr val="000000"/>
                </a:solidFill>
                <a:effectLst/>
                <a:latin typeface="Helvetica" pitchFamily="2" charset="0"/>
              </a:rPr>
              <a:t>Utility resilience plans should align with methods, data sources and priorities in the state’s Energy Security Plan</a:t>
            </a:r>
          </a:p>
          <a:p>
            <a:pPr marL="0" indent="0">
              <a:buNone/>
            </a:pPr>
            <a:endParaRPr lang="en-US" dirty="0">
              <a:solidFill>
                <a:srgbClr val="000000"/>
              </a:solidFill>
              <a:effectLst/>
              <a:latin typeface="Helvetica" pitchFamily="2" charset="0"/>
            </a:endParaRPr>
          </a:p>
          <a:p>
            <a:pPr marL="0" indent="0">
              <a:buNone/>
            </a:pPr>
            <a:r>
              <a:rPr lang="en-US" sz="1400" b="1" dirty="0">
                <a:solidFill>
                  <a:srgbClr val="000000"/>
                </a:solidFill>
                <a:latin typeface="Helvetica" pitchFamily="2" charset="0"/>
              </a:rPr>
              <a:t>Source: </a:t>
            </a:r>
            <a:r>
              <a:rPr lang="en-US" sz="1400" dirty="0">
                <a:solidFill>
                  <a:srgbClr val="000000"/>
                </a:solidFill>
                <a:latin typeface="Helvetica" pitchFamily="2" charset="0"/>
              </a:rPr>
              <a:t>NASEO and Berkeley Lab (2023).</a:t>
            </a:r>
            <a:r>
              <a:rPr lang="en-US" sz="1400" i="1" dirty="0">
                <a:solidFill>
                  <a:srgbClr val="000000"/>
                </a:solidFill>
                <a:latin typeface="Helvetica" pitchFamily="2" charset="0"/>
              </a:rPr>
              <a:t> </a:t>
            </a:r>
            <a:r>
              <a:rPr lang="en-US" sz="1400" i="1" dirty="0">
                <a:solidFill>
                  <a:srgbClr val="000000"/>
                </a:solidFill>
                <a:latin typeface="Helvetica" pitchFamily="2" charset="0"/>
                <a:hlinkClick r:id="rId2"/>
              </a:rPr>
              <a:t>State Energy Offices’ Engagement in Electric Distribution Planning to Meet </a:t>
            </a:r>
            <a:br>
              <a:rPr lang="en-US" sz="1400" i="1" dirty="0">
                <a:solidFill>
                  <a:srgbClr val="000000"/>
                </a:solidFill>
                <a:latin typeface="Helvetica" pitchFamily="2" charset="0"/>
                <a:hlinkClick r:id="rId2"/>
              </a:rPr>
            </a:br>
            <a:r>
              <a:rPr lang="en-US" sz="1400" i="1" dirty="0">
                <a:solidFill>
                  <a:srgbClr val="000000"/>
                </a:solidFill>
                <a:latin typeface="Helvetica" pitchFamily="2" charset="0"/>
                <a:hlinkClick r:id="rId2"/>
              </a:rPr>
              <a:t>State Policy Goals</a:t>
            </a:r>
            <a:endParaRPr lang="en-US" sz="1400" i="1" dirty="0">
              <a:solidFill>
                <a:srgbClr val="000000"/>
              </a:solidFill>
              <a:effectLst/>
              <a:latin typeface="Helvetica" pitchFamily="2" charset="0"/>
            </a:endParaRPr>
          </a:p>
          <a:p>
            <a:endParaRPr lang="en-US" dirty="0"/>
          </a:p>
        </p:txBody>
      </p:sp>
      <p:sp>
        <p:nvSpPr>
          <p:cNvPr id="3" name="Title 2">
            <a:extLst>
              <a:ext uri="{FF2B5EF4-FFF2-40B4-BE49-F238E27FC236}">
                <a16:creationId xmlns:a16="http://schemas.microsoft.com/office/drawing/2014/main" id="{2ADB94BF-DF50-6695-2FC4-CC7A65DB16C0}"/>
              </a:ext>
            </a:extLst>
          </p:cNvPr>
          <p:cNvSpPr>
            <a:spLocks noGrp="1"/>
          </p:cNvSpPr>
          <p:nvPr>
            <p:ph type="title"/>
          </p:nvPr>
        </p:nvSpPr>
        <p:spPr/>
        <p:txBody>
          <a:bodyPr/>
          <a:lstStyle/>
          <a:p>
            <a:r>
              <a:rPr lang="en-US" sz="3200" dirty="0"/>
              <a:t>States are also developing Energy Security Plans</a:t>
            </a:r>
            <a:br>
              <a:rPr lang="en-US" sz="3200" dirty="0"/>
            </a:br>
            <a:endParaRPr lang="en-US" sz="3200" dirty="0"/>
          </a:p>
        </p:txBody>
      </p:sp>
      <p:pic>
        <p:nvPicPr>
          <p:cNvPr id="4" name="Picture 3">
            <a:extLst>
              <a:ext uri="{FF2B5EF4-FFF2-40B4-BE49-F238E27FC236}">
                <a16:creationId xmlns:a16="http://schemas.microsoft.com/office/drawing/2014/main" id="{89E96ADE-E06F-EF69-7A5B-3BD7CA644906}"/>
              </a:ext>
            </a:extLst>
          </p:cNvPr>
          <p:cNvPicPr>
            <a:picLocks noChangeAspect="1"/>
          </p:cNvPicPr>
          <p:nvPr/>
        </p:nvPicPr>
        <p:blipFill>
          <a:blip r:embed="rId3"/>
          <a:stretch>
            <a:fillRect/>
          </a:stretch>
        </p:blipFill>
        <p:spPr>
          <a:xfrm>
            <a:off x="11341499" y="3789122"/>
            <a:ext cx="2093733" cy="2737704"/>
          </a:xfrm>
          <a:prstGeom prst="rect">
            <a:avLst/>
          </a:prstGeom>
          <a:ln>
            <a:solidFill>
              <a:schemeClr val="bg1">
                <a:lumMod val="75000"/>
              </a:schemeClr>
            </a:solidFill>
          </a:ln>
        </p:spPr>
      </p:pic>
      <p:pic>
        <p:nvPicPr>
          <p:cNvPr id="5" name="Picture 4">
            <a:extLst>
              <a:ext uri="{FF2B5EF4-FFF2-40B4-BE49-F238E27FC236}">
                <a16:creationId xmlns:a16="http://schemas.microsoft.com/office/drawing/2014/main" id="{6CCCCC8F-1064-C2CA-DE8C-3E916F49DA41}"/>
              </a:ext>
            </a:extLst>
          </p:cNvPr>
          <p:cNvPicPr>
            <a:picLocks noChangeAspect="1"/>
          </p:cNvPicPr>
          <p:nvPr/>
        </p:nvPicPr>
        <p:blipFill>
          <a:blip r:embed="rId4"/>
          <a:stretch>
            <a:fillRect/>
          </a:stretch>
        </p:blipFill>
        <p:spPr>
          <a:xfrm>
            <a:off x="11341499" y="1265757"/>
            <a:ext cx="2093733" cy="2486141"/>
          </a:xfrm>
          <a:prstGeom prst="rect">
            <a:avLst/>
          </a:prstGeom>
          <a:ln>
            <a:solidFill>
              <a:schemeClr val="bg1">
                <a:lumMod val="75000"/>
              </a:schemeClr>
            </a:solidFill>
          </a:ln>
        </p:spPr>
      </p:pic>
    </p:spTree>
    <p:extLst>
      <p:ext uri="{BB962C8B-B14F-4D97-AF65-F5344CB8AC3E}">
        <p14:creationId xmlns:p14="http://schemas.microsoft.com/office/powerpoint/2010/main" val="394665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AD7D7-6663-A98E-84BF-D625B0EC2419}"/>
              </a:ext>
            </a:extLst>
          </p:cNvPr>
          <p:cNvSpPr>
            <a:spLocks noGrp="1"/>
          </p:cNvSpPr>
          <p:nvPr>
            <p:ph type="title"/>
          </p:nvPr>
        </p:nvSpPr>
        <p:spPr/>
        <p:txBody>
          <a:bodyPr/>
          <a:lstStyle/>
          <a:p>
            <a:r>
              <a:rPr lang="en-US" sz="3200" dirty="0"/>
              <a:t>Berkeley Lab will publish a resilience planning framework and standardized template for utility plans in mid 2024</a:t>
            </a:r>
            <a:br>
              <a:rPr lang="en-US" sz="3200" dirty="0"/>
            </a:br>
            <a:endParaRPr lang="en-US" sz="3200" dirty="0"/>
          </a:p>
        </p:txBody>
      </p:sp>
      <p:pic>
        <p:nvPicPr>
          <p:cNvPr id="4" name="Picture 3">
            <a:extLst>
              <a:ext uri="{FF2B5EF4-FFF2-40B4-BE49-F238E27FC236}">
                <a16:creationId xmlns:a16="http://schemas.microsoft.com/office/drawing/2014/main" id="{CF9E6A16-DF3B-32F5-3877-3FF99737A988}"/>
              </a:ext>
            </a:extLst>
          </p:cNvPr>
          <p:cNvPicPr>
            <a:picLocks noChangeAspect="1"/>
          </p:cNvPicPr>
          <p:nvPr/>
        </p:nvPicPr>
        <p:blipFill>
          <a:blip r:embed="rId2"/>
          <a:stretch>
            <a:fillRect/>
          </a:stretch>
        </p:blipFill>
        <p:spPr>
          <a:xfrm>
            <a:off x="5752289" y="1886903"/>
            <a:ext cx="7928191" cy="4151779"/>
          </a:xfrm>
          <a:prstGeom prst="rect">
            <a:avLst/>
          </a:prstGeom>
        </p:spPr>
      </p:pic>
      <p:pic>
        <p:nvPicPr>
          <p:cNvPr id="5" name="Picture 4">
            <a:extLst>
              <a:ext uri="{FF2B5EF4-FFF2-40B4-BE49-F238E27FC236}">
                <a16:creationId xmlns:a16="http://schemas.microsoft.com/office/drawing/2014/main" id="{1451F1F3-E7C1-AFBC-A95C-C5F1F39E598D}"/>
              </a:ext>
            </a:extLst>
          </p:cNvPr>
          <p:cNvPicPr>
            <a:picLocks noChangeAspect="1"/>
          </p:cNvPicPr>
          <p:nvPr/>
        </p:nvPicPr>
        <p:blipFill>
          <a:blip r:embed="rId3"/>
          <a:stretch>
            <a:fillRect/>
          </a:stretch>
        </p:blipFill>
        <p:spPr>
          <a:xfrm>
            <a:off x="5572917" y="1636776"/>
            <a:ext cx="3806286" cy="250127"/>
          </a:xfrm>
          <a:prstGeom prst="rect">
            <a:avLst/>
          </a:prstGeom>
        </p:spPr>
      </p:pic>
      <p:sp>
        <p:nvSpPr>
          <p:cNvPr id="6" name="Content Placeholder 1">
            <a:extLst>
              <a:ext uri="{FF2B5EF4-FFF2-40B4-BE49-F238E27FC236}">
                <a16:creationId xmlns:a16="http://schemas.microsoft.com/office/drawing/2014/main" id="{E3CFFEA9-DF94-D836-9B09-D39D30A7B2A4}"/>
              </a:ext>
            </a:extLst>
          </p:cNvPr>
          <p:cNvSpPr>
            <a:spLocks noGrp="1"/>
          </p:cNvSpPr>
          <p:nvPr>
            <p:ph sz="quarter" idx="10"/>
          </p:nvPr>
        </p:nvSpPr>
        <p:spPr>
          <a:xfrm>
            <a:off x="5752288" y="5885497"/>
            <a:ext cx="5138626" cy="1543412"/>
          </a:xfrm>
        </p:spPr>
        <p:txBody>
          <a:bodyPr>
            <a:normAutofit fontScale="85000" lnSpcReduction="10000"/>
          </a:bodyPr>
          <a:lstStyle/>
          <a:p>
            <a:pPr marL="0" indent="0">
              <a:lnSpc>
                <a:spcPct val="124000"/>
              </a:lnSpc>
              <a:buNone/>
            </a:pPr>
            <a:r>
              <a:rPr lang="en-US" b="1" dirty="0"/>
              <a:t>Objectives:</a:t>
            </a:r>
          </a:p>
          <a:p>
            <a:pPr>
              <a:lnSpc>
                <a:spcPct val="124000"/>
              </a:lnSpc>
            </a:pPr>
            <a:r>
              <a:rPr lang="en-US" dirty="0"/>
              <a:t>Facilitate development of plan requirements </a:t>
            </a:r>
          </a:p>
          <a:p>
            <a:pPr>
              <a:lnSpc>
                <a:spcPct val="124000"/>
              </a:lnSpc>
            </a:pPr>
            <a:r>
              <a:rPr lang="en-US" dirty="0"/>
              <a:t>Assist with review of prepared plans</a:t>
            </a:r>
          </a:p>
          <a:p>
            <a:pPr>
              <a:lnSpc>
                <a:spcPct val="124000"/>
              </a:lnSpc>
            </a:pPr>
            <a:r>
              <a:rPr lang="en-US" dirty="0"/>
              <a:t>Offer a standard format states can adapt (standardizing across utilities reduces burden of review)</a:t>
            </a:r>
          </a:p>
        </p:txBody>
      </p:sp>
      <p:pic>
        <p:nvPicPr>
          <p:cNvPr id="10" name="Picture 9">
            <a:extLst>
              <a:ext uri="{FF2B5EF4-FFF2-40B4-BE49-F238E27FC236}">
                <a16:creationId xmlns:a16="http://schemas.microsoft.com/office/drawing/2014/main" id="{6D0A9193-31F4-A1BB-5E1D-022726C851A1}"/>
              </a:ext>
            </a:extLst>
          </p:cNvPr>
          <p:cNvPicPr>
            <a:picLocks noChangeAspect="1"/>
          </p:cNvPicPr>
          <p:nvPr/>
        </p:nvPicPr>
        <p:blipFill>
          <a:blip r:embed="rId4"/>
          <a:stretch>
            <a:fillRect/>
          </a:stretch>
        </p:blipFill>
        <p:spPr>
          <a:xfrm>
            <a:off x="1134052" y="1636776"/>
            <a:ext cx="4161376" cy="5741925"/>
          </a:xfrm>
          <a:prstGeom prst="rect">
            <a:avLst/>
          </a:prstGeom>
        </p:spPr>
      </p:pic>
      <p:pic>
        <p:nvPicPr>
          <p:cNvPr id="11" name="Picture 10">
            <a:extLst>
              <a:ext uri="{FF2B5EF4-FFF2-40B4-BE49-F238E27FC236}">
                <a16:creationId xmlns:a16="http://schemas.microsoft.com/office/drawing/2014/main" id="{D097A6D2-42C8-248B-24C8-AA0A040D6ACE}"/>
              </a:ext>
            </a:extLst>
          </p:cNvPr>
          <p:cNvPicPr>
            <a:picLocks noChangeAspect="1"/>
          </p:cNvPicPr>
          <p:nvPr/>
        </p:nvPicPr>
        <p:blipFill>
          <a:blip r:embed="rId5"/>
          <a:stretch>
            <a:fillRect/>
          </a:stretch>
        </p:blipFill>
        <p:spPr>
          <a:xfrm>
            <a:off x="1134052" y="1636776"/>
            <a:ext cx="4222694" cy="5781070"/>
          </a:xfrm>
          <a:prstGeom prst="rect">
            <a:avLst/>
          </a:prstGeom>
          <a:ln>
            <a:solidFill>
              <a:schemeClr val="bg1">
                <a:lumMod val="65000"/>
              </a:schemeClr>
            </a:solidFill>
          </a:ln>
        </p:spPr>
      </p:pic>
      <p:sp>
        <p:nvSpPr>
          <p:cNvPr id="12" name="TextBox 11">
            <a:extLst>
              <a:ext uri="{FF2B5EF4-FFF2-40B4-BE49-F238E27FC236}">
                <a16:creationId xmlns:a16="http://schemas.microsoft.com/office/drawing/2014/main" id="{944879AA-2AAC-36E8-8D8D-81654B3E9666}"/>
              </a:ext>
            </a:extLst>
          </p:cNvPr>
          <p:cNvSpPr txBox="1"/>
          <p:nvPr/>
        </p:nvSpPr>
        <p:spPr>
          <a:xfrm>
            <a:off x="4872598" y="7244243"/>
            <a:ext cx="530915" cy="184666"/>
          </a:xfrm>
          <a:prstGeom prst="rect">
            <a:avLst/>
          </a:prstGeom>
          <a:noFill/>
        </p:spPr>
        <p:txBody>
          <a:bodyPr wrap="none" rtlCol="0">
            <a:spAutoFit/>
          </a:bodyPr>
          <a:lstStyle/>
          <a:p>
            <a:r>
              <a:rPr lang="en-US" sz="600" dirty="0">
                <a:latin typeface="Calibri" panose="020F0502020204030204" pitchFamily="34" charset="0"/>
                <a:cs typeface="Calibri" panose="020F0502020204030204" pitchFamily="34" charset="0"/>
              </a:rPr>
              <a:t>Page 1 of 5</a:t>
            </a:r>
          </a:p>
        </p:txBody>
      </p:sp>
    </p:spTree>
    <p:extLst>
      <p:ext uri="{BB962C8B-B14F-4D97-AF65-F5344CB8AC3E}">
        <p14:creationId xmlns:p14="http://schemas.microsoft.com/office/powerpoint/2010/main" val="247939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55E2B-FADC-6F3E-51E4-233D459B4F69}"/>
              </a:ext>
            </a:extLst>
          </p:cNvPr>
          <p:cNvSpPr>
            <a:spLocks noGrp="1"/>
          </p:cNvSpPr>
          <p:nvPr>
            <p:ph type="title" idx="4294967295"/>
          </p:nvPr>
        </p:nvSpPr>
        <p:spPr>
          <a:xfrm>
            <a:off x="0" y="3317875"/>
            <a:ext cx="13817600" cy="1136650"/>
          </a:xfrm>
        </p:spPr>
        <p:txBody>
          <a:bodyPr/>
          <a:lstStyle/>
          <a:p>
            <a:pPr algn="ctr"/>
            <a:r>
              <a:rPr lang="en-US" sz="4000" dirty="0"/>
              <a:t>Resilience Planning Requirements and</a:t>
            </a:r>
            <a:br>
              <a:rPr lang="en-US" sz="4000" dirty="0"/>
            </a:br>
            <a:r>
              <a:rPr lang="en-US" sz="4000" dirty="0"/>
              <a:t>Emerging Best Practices</a:t>
            </a:r>
          </a:p>
        </p:txBody>
      </p:sp>
    </p:spTree>
    <p:extLst>
      <p:ext uri="{BB962C8B-B14F-4D97-AF65-F5344CB8AC3E}">
        <p14:creationId xmlns:p14="http://schemas.microsoft.com/office/powerpoint/2010/main" val="2251664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14C1955-7AA2-FFD1-B1F5-E798EEE9F66F}"/>
              </a:ext>
            </a:extLst>
          </p:cNvPr>
          <p:cNvGraphicFramePr>
            <a:graphicFrameLocks noGrp="1"/>
          </p:cNvGraphicFramePr>
          <p:nvPr>
            <p:ph sz="quarter" idx="10"/>
            <p:extLst>
              <p:ext uri="{D42A27DB-BD31-4B8C-83A1-F6EECF244321}">
                <p14:modId xmlns:p14="http://schemas.microsoft.com/office/powerpoint/2010/main" val="1965835756"/>
              </p:ext>
            </p:extLst>
          </p:nvPr>
        </p:nvGraphicFramePr>
        <p:xfrm>
          <a:off x="382621" y="1986973"/>
          <a:ext cx="12866451" cy="4459223"/>
        </p:xfrm>
        <a:graphic>
          <a:graphicData uri="http://schemas.openxmlformats.org/drawingml/2006/table">
            <a:tbl>
              <a:tblPr firstRow="1" bandRow="1">
                <a:tableStyleId>{5C22544A-7EE6-4342-B048-85BDC9FD1C3A}</a:tableStyleId>
              </a:tblPr>
              <a:tblGrid>
                <a:gridCol w="1420239">
                  <a:extLst>
                    <a:ext uri="{9D8B030D-6E8A-4147-A177-3AD203B41FA5}">
                      <a16:colId xmlns:a16="http://schemas.microsoft.com/office/drawing/2014/main" val="1583318592"/>
                    </a:ext>
                  </a:extLst>
                </a:gridCol>
                <a:gridCol w="3508442">
                  <a:extLst>
                    <a:ext uri="{9D8B030D-6E8A-4147-A177-3AD203B41FA5}">
                      <a16:colId xmlns:a16="http://schemas.microsoft.com/office/drawing/2014/main" val="4243125852"/>
                    </a:ext>
                  </a:extLst>
                </a:gridCol>
                <a:gridCol w="4909226">
                  <a:extLst>
                    <a:ext uri="{9D8B030D-6E8A-4147-A177-3AD203B41FA5}">
                      <a16:colId xmlns:a16="http://schemas.microsoft.com/office/drawing/2014/main" val="2347979998"/>
                    </a:ext>
                  </a:extLst>
                </a:gridCol>
                <a:gridCol w="1575881">
                  <a:extLst>
                    <a:ext uri="{9D8B030D-6E8A-4147-A177-3AD203B41FA5}">
                      <a16:colId xmlns:a16="http://schemas.microsoft.com/office/drawing/2014/main" val="838418288"/>
                    </a:ext>
                  </a:extLst>
                </a:gridCol>
                <a:gridCol w="1452663">
                  <a:extLst>
                    <a:ext uri="{9D8B030D-6E8A-4147-A177-3AD203B41FA5}">
                      <a16:colId xmlns:a16="http://schemas.microsoft.com/office/drawing/2014/main" val="594591727"/>
                    </a:ext>
                  </a:extLst>
                </a:gridCol>
              </a:tblGrid>
              <a:tr h="761331">
                <a:tc>
                  <a:txBody>
                    <a:bodyPr/>
                    <a:lstStyle/>
                    <a:p>
                      <a:pPr algn="ctr"/>
                      <a:r>
                        <a:rPr lang="en-US" dirty="0"/>
                        <a:t>State</a:t>
                      </a:r>
                    </a:p>
                  </a:txBody>
                  <a:tcPr anchor="ctr"/>
                </a:tc>
                <a:tc>
                  <a:txBody>
                    <a:bodyPr/>
                    <a:lstStyle/>
                    <a:p>
                      <a:pPr algn="ctr"/>
                      <a:r>
                        <a:rPr lang="en-US" dirty="0"/>
                        <a:t>Plan Name</a:t>
                      </a:r>
                    </a:p>
                  </a:txBody>
                  <a:tcPr anchor="ctr"/>
                </a:tc>
                <a:tc>
                  <a:txBody>
                    <a:bodyPr/>
                    <a:lstStyle/>
                    <a:p>
                      <a:pPr algn="ctr"/>
                      <a:r>
                        <a:rPr lang="en-US" dirty="0"/>
                        <a:t>Hazards in Scope</a:t>
                      </a:r>
                    </a:p>
                  </a:txBody>
                  <a:tcPr anchor="ctr"/>
                </a:tc>
                <a:tc>
                  <a:txBody>
                    <a:bodyPr/>
                    <a:lstStyle/>
                    <a:p>
                      <a:pPr algn="ctr"/>
                      <a:r>
                        <a:rPr lang="en-US" dirty="0"/>
                        <a:t>Plan Frequency</a:t>
                      </a:r>
                    </a:p>
                  </a:txBody>
                  <a:tcPr anchor="ctr"/>
                </a:tc>
                <a:tc>
                  <a:txBody>
                    <a:bodyPr/>
                    <a:lstStyle/>
                    <a:p>
                      <a:pPr algn="ctr"/>
                      <a:r>
                        <a:rPr lang="en-US" dirty="0"/>
                        <a:t>Planning Horizon</a:t>
                      </a:r>
                    </a:p>
                  </a:txBody>
                  <a:tcPr anchor="ctr"/>
                </a:tc>
                <a:extLst>
                  <a:ext uri="{0D108BD9-81ED-4DB2-BD59-A6C34878D82A}">
                    <a16:rowId xmlns:a16="http://schemas.microsoft.com/office/drawing/2014/main" val="3924931794"/>
                  </a:ext>
                </a:extLst>
              </a:tr>
              <a:tr h="435046">
                <a:tc>
                  <a:txBody>
                    <a:bodyPr/>
                    <a:lstStyle/>
                    <a:p>
                      <a:pPr algn="ctr"/>
                      <a:r>
                        <a:rPr lang="en-US" dirty="0">
                          <a:hlinkClick r:id="rId2"/>
                        </a:rPr>
                        <a:t>Florida</a:t>
                      </a:r>
                      <a:endParaRPr lang="en-US" dirty="0"/>
                    </a:p>
                  </a:txBody>
                  <a:tcPr anchor="ctr"/>
                </a:tc>
                <a:tc>
                  <a:txBody>
                    <a:bodyPr/>
                    <a:lstStyle/>
                    <a:p>
                      <a:pPr algn="ctr"/>
                      <a:r>
                        <a:rPr lang="en-US" dirty="0"/>
                        <a:t>Storm Protection Plan</a:t>
                      </a:r>
                    </a:p>
                  </a:txBody>
                  <a:tcPr anchor="ctr"/>
                </a:tc>
                <a:tc>
                  <a:txBody>
                    <a:bodyPr/>
                    <a:lstStyle/>
                    <a:p>
                      <a:pPr algn="ctr"/>
                      <a:r>
                        <a:rPr lang="en-US" b="1" u="sng" dirty="0"/>
                        <a:t>Extreme weather</a:t>
                      </a:r>
                    </a:p>
                  </a:txBody>
                  <a:tcPr anchor="ctr"/>
                </a:tc>
                <a:tc>
                  <a:txBody>
                    <a:bodyPr/>
                    <a:lstStyle/>
                    <a:p>
                      <a:pPr algn="ctr"/>
                      <a:r>
                        <a:rPr lang="en-US" dirty="0"/>
                        <a:t>3 years</a:t>
                      </a:r>
                    </a:p>
                  </a:txBody>
                  <a:tcPr anchor="ctr"/>
                </a:tc>
                <a:tc>
                  <a:txBody>
                    <a:bodyPr/>
                    <a:lstStyle/>
                    <a:p>
                      <a:pPr algn="ctr"/>
                      <a:r>
                        <a:rPr lang="en-US" dirty="0"/>
                        <a:t>10 years</a:t>
                      </a:r>
                    </a:p>
                  </a:txBody>
                  <a:tcPr anchor="ctr"/>
                </a:tc>
                <a:extLst>
                  <a:ext uri="{0D108BD9-81ED-4DB2-BD59-A6C34878D82A}">
                    <a16:rowId xmlns:a16="http://schemas.microsoft.com/office/drawing/2014/main" val="718719976"/>
                  </a:ext>
                </a:extLst>
              </a:tr>
              <a:tr h="1087615">
                <a:tc>
                  <a:txBody>
                    <a:bodyPr/>
                    <a:lstStyle/>
                    <a:p>
                      <a:pPr algn="ctr"/>
                      <a:r>
                        <a:rPr lang="en-US" dirty="0">
                          <a:hlinkClick r:id="rId3"/>
                        </a:rPr>
                        <a:t>Louisiana</a:t>
                      </a:r>
                      <a:r>
                        <a:rPr lang="en-US" dirty="0"/>
                        <a:t> (excluding NOLA)</a:t>
                      </a:r>
                    </a:p>
                  </a:txBody>
                  <a:tcPr anchor="ctr"/>
                </a:tc>
                <a:tc>
                  <a:txBody>
                    <a:bodyPr/>
                    <a:lstStyle/>
                    <a:p>
                      <a:pPr algn="ctr"/>
                      <a:r>
                        <a:rPr lang="en-US" dirty="0"/>
                        <a:t>Grid Resilience Plan</a:t>
                      </a:r>
                    </a:p>
                    <a:p>
                      <a:pPr algn="ctr"/>
                      <a:r>
                        <a:rPr lang="en-US" dirty="0"/>
                        <a:t>(proposed final rule)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i="0" dirty="0"/>
                        <a:t>Any low-probability/high-consequence events, including </a:t>
                      </a:r>
                      <a:r>
                        <a:rPr lang="en-US" i="1" dirty="0"/>
                        <a:t>cyber/physical security threats</a:t>
                      </a:r>
                    </a:p>
                  </a:txBody>
                  <a:tcPr anchor="ctr"/>
                </a:tc>
                <a:tc>
                  <a:txBody>
                    <a:bodyPr/>
                    <a:lstStyle/>
                    <a:p>
                      <a:pPr algn="ctr"/>
                      <a:r>
                        <a:rPr lang="en-US" dirty="0"/>
                        <a:t>5 years</a:t>
                      </a:r>
                    </a:p>
                  </a:txBody>
                  <a:tcPr anchor="ctr"/>
                </a:tc>
                <a:tc>
                  <a:txBody>
                    <a:bodyPr/>
                    <a:lstStyle/>
                    <a:p>
                      <a:pPr algn="ctr"/>
                      <a:r>
                        <a:rPr lang="en-US" dirty="0"/>
                        <a:t>10 years</a:t>
                      </a:r>
                    </a:p>
                  </a:txBody>
                  <a:tcPr anchor="ctr"/>
                </a:tc>
                <a:extLst>
                  <a:ext uri="{0D108BD9-81ED-4DB2-BD59-A6C34878D82A}">
                    <a16:rowId xmlns:a16="http://schemas.microsoft.com/office/drawing/2014/main" val="1161159045"/>
                  </a:ext>
                </a:extLst>
              </a:tr>
              <a:tr h="761331">
                <a:tc>
                  <a:txBody>
                    <a:bodyPr/>
                    <a:lstStyle/>
                    <a:p>
                      <a:pPr algn="ctr"/>
                      <a:r>
                        <a:rPr lang="en-US" dirty="0">
                          <a:hlinkClick r:id="rId4"/>
                        </a:rPr>
                        <a:t>New Orleans</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System Resiliency and Storm Hardening Plan</a:t>
                      </a:r>
                    </a:p>
                  </a:txBody>
                  <a:tcPr anchor="ctr"/>
                </a:tc>
                <a:tc>
                  <a:txBody>
                    <a:bodyPr/>
                    <a:lstStyle/>
                    <a:p>
                      <a:pPr algn="ctr"/>
                      <a:r>
                        <a:rPr lang="en-US" b="1" u="sng" dirty="0"/>
                        <a:t>Extreme weather</a:t>
                      </a:r>
                    </a:p>
                  </a:txBody>
                  <a:tcPr anchor="ctr"/>
                </a:tc>
                <a:tc>
                  <a:txBody>
                    <a:bodyPr/>
                    <a:lstStyle/>
                    <a:p>
                      <a:pPr algn="ctr"/>
                      <a:r>
                        <a:rPr lang="en-US" dirty="0"/>
                        <a:t>TBD</a:t>
                      </a:r>
                    </a:p>
                  </a:txBody>
                  <a:tcPr anchor="ctr"/>
                </a:tc>
                <a:tc>
                  <a:txBody>
                    <a:bodyPr/>
                    <a:lstStyle/>
                    <a:p>
                      <a:pPr algn="ctr"/>
                      <a:r>
                        <a:rPr lang="en-US" dirty="0"/>
                        <a:t>5 years</a:t>
                      </a:r>
                    </a:p>
                  </a:txBody>
                  <a:tcPr anchor="ctr"/>
                </a:tc>
                <a:extLst>
                  <a:ext uri="{0D108BD9-81ED-4DB2-BD59-A6C34878D82A}">
                    <a16:rowId xmlns:a16="http://schemas.microsoft.com/office/drawing/2014/main" val="993330712"/>
                  </a:ext>
                </a:extLst>
              </a:tr>
              <a:tr h="1413900">
                <a:tc>
                  <a:txBody>
                    <a:bodyPr/>
                    <a:lstStyle/>
                    <a:p>
                      <a:pPr algn="ctr"/>
                      <a:r>
                        <a:rPr lang="en-US" dirty="0">
                          <a:hlinkClick r:id="rId5"/>
                        </a:rPr>
                        <a:t>Texas</a:t>
                      </a:r>
                      <a:r>
                        <a:rPr lang="en-US"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T&amp;D System Resiliency Plan</a:t>
                      </a:r>
                    </a:p>
                  </a:txBody>
                  <a:tcPr anchor="ctr"/>
                </a:tc>
                <a:tc>
                  <a:txBody>
                    <a:bodyPr/>
                    <a:lstStyle/>
                    <a:p>
                      <a:pPr algn="ctr"/>
                      <a:r>
                        <a:rPr lang="en-US" sz="1800" kern="1200" dirty="0">
                          <a:solidFill>
                            <a:schemeClr val="dk1"/>
                          </a:solidFill>
                          <a:effectLst/>
                          <a:latin typeface="+mn-lt"/>
                          <a:ea typeface="+mn-ea"/>
                          <a:cs typeface="+mn-cs"/>
                        </a:rPr>
                        <a:t>Any event involving extreme weather conditions, wildfires or </a:t>
                      </a:r>
                      <a:r>
                        <a:rPr lang="en-US" sz="1800" i="1" kern="1200" dirty="0">
                          <a:solidFill>
                            <a:schemeClr val="dk1"/>
                          </a:solidFill>
                          <a:effectLst/>
                          <a:latin typeface="+mn-lt"/>
                          <a:ea typeface="+mn-ea"/>
                          <a:cs typeface="+mn-cs"/>
                        </a:rPr>
                        <a:t>cyber/physical security threats</a:t>
                      </a:r>
                      <a:r>
                        <a:rPr lang="en-US" sz="1800" kern="1200" dirty="0">
                          <a:solidFill>
                            <a:schemeClr val="dk1"/>
                          </a:solidFill>
                          <a:effectLst/>
                          <a:latin typeface="+mn-lt"/>
                          <a:ea typeface="+mn-ea"/>
                          <a:cs typeface="+mn-cs"/>
                        </a:rPr>
                        <a:t> that poses a material risk to the safe and reliable operation of T&amp;D systems</a:t>
                      </a:r>
                      <a:endParaRPr lang="en-US" b="0" u="none" dirty="0"/>
                    </a:p>
                  </a:txBody>
                  <a:tcPr anchor="ctr"/>
                </a:tc>
                <a:tc>
                  <a:txBody>
                    <a:bodyPr/>
                    <a:lstStyle/>
                    <a:p>
                      <a:pPr algn="ctr"/>
                      <a:r>
                        <a:rPr lang="en-US" dirty="0"/>
                        <a:t>3 years</a:t>
                      </a:r>
                    </a:p>
                    <a:p>
                      <a:pPr algn="ctr"/>
                      <a:r>
                        <a:rPr lang="en-US" dirty="0"/>
                        <a:t>(voluntary)</a:t>
                      </a:r>
                    </a:p>
                  </a:txBody>
                  <a:tcPr anchor="ctr"/>
                </a:tc>
                <a:tc>
                  <a:txBody>
                    <a:bodyPr/>
                    <a:lstStyle/>
                    <a:p>
                      <a:pPr algn="ctr"/>
                      <a:r>
                        <a:rPr lang="en-US" dirty="0"/>
                        <a:t>3 years (minimum)</a:t>
                      </a:r>
                    </a:p>
                  </a:txBody>
                  <a:tcPr anchor="ctr"/>
                </a:tc>
                <a:extLst>
                  <a:ext uri="{0D108BD9-81ED-4DB2-BD59-A6C34878D82A}">
                    <a16:rowId xmlns:a16="http://schemas.microsoft.com/office/drawing/2014/main" val="827399979"/>
                  </a:ext>
                </a:extLst>
              </a:tr>
            </a:tbl>
          </a:graphicData>
        </a:graphic>
      </p:graphicFrame>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a:xfrm>
            <a:off x="923544" y="786384"/>
            <a:ext cx="12043061" cy="850392"/>
          </a:xfrm>
        </p:spPr>
        <p:txBody>
          <a:bodyPr/>
          <a:lstStyle/>
          <a:p>
            <a:r>
              <a:rPr lang="en-US" sz="1800" dirty="0"/>
              <a:t>Resilience planning requirements </a:t>
            </a:r>
            <a:br>
              <a:rPr lang="en-US" dirty="0"/>
            </a:br>
            <a:r>
              <a:rPr lang="en-US" sz="2800" dirty="0"/>
              <a:t>Storms are impetus for requirements in Southern states, but rules in TX and proposed rules in LA take an ”All-Hazards” approach</a:t>
            </a:r>
            <a:endParaRPr lang="en-US" sz="3400" dirty="0"/>
          </a:p>
        </p:txBody>
      </p:sp>
      <p:sp>
        <p:nvSpPr>
          <p:cNvPr id="5" name="TextBox 4">
            <a:extLst>
              <a:ext uri="{FF2B5EF4-FFF2-40B4-BE49-F238E27FC236}">
                <a16:creationId xmlns:a16="http://schemas.microsoft.com/office/drawing/2014/main" id="{A503202E-DF83-D9A9-95CE-F82F330E7C0B}"/>
              </a:ext>
            </a:extLst>
          </p:cNvPr>
          <p:cNvSpPr txBox="1"/>
          <p:nvPr/>
        </p:nvSpPr>
        <p:spPr>
          <a:xfrm>
            <a:off x="382620" y="6498077"/>
            <a:ext cx="5708797" cy="307777"/>
          </a:xfrm>
          <a:prstGeom prst="rect">
            <a:avLst/>
          </a:prstGeom>
          <a:noFill/>
        </p:spPr>
        <p:txBody>
          <a:bodyPr wrap="square" rtlCol="0">
            <a:spAutoFit/>
          </a:bodyPr>
          <a:lstStyle/>
          <a:p>
            <a:r>
              <a:rPr lang="en-US" sz="1400" dirty="0"/>
              <a:t>* Per </a:t>
            </a:r>
            <a:r>
              <a:rPr lang="en-US" sz="1400" dirty="0">
                <a:hlinkClick r:id="rId6"/>
              </a:rPr>
              <a:t>HB 2555</a:t>
            </a:r>
            <a:r>
              <a:rPr lang="en-US" sz="1400" dirty="0"/>
              <a:t> (2023) for Texas requirements</a:t>
            </a:r>
          </a:p>
        </p:txBody>
      </p:sp>
      <p:sp>
        <p:nvSpPr>
          <p:cNvPr id="4" name="TextBox 3">
            <a:extLst>
              <a:ext uri="{FF2B5EF4-FFF2-40B4-BE49-F238E27FC236}">
                <a16:creationId xmlns:a16="http://schemas.microsoft.com/office/drawing/2014/main" id="{0D8AFDB8-CAEA-C073-4DA3-08CF42C5B1B5}"/>
              </a:ext>
            </a:extLst>
          </p:cNvPr>
          <p:cNvSpPr txBox="1"/>
          <p:nvPr/>
        </p:nvSpPr>
        <p:spPr>
          <a:xfrm>
            <a:off x="7091835" y="705693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086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14C1955-7AA2-FFD1-B1F5-E798EEE9F66F}"/>
              </a:ext>
            </a:extLst>
          </p:cNvPr>
          <p:cNvGraphicFramePr>
            <a:graphicFrameLocks noGrp="1"/>
          </p:cNvGraphicFramePr>
          <p:nvPr>
            <p:ph sz="quarter" idx="10"/>
            <p:extLst>
              <p:ext uri="{D42A27DB-BD31-4B8C-83A1-F6EECF244321}">
                <p14:modId xmlns:p14="http://schemas.microsoft.com/office/powerpoint/2010/main" val="2060141294"/>
              </p:ext>
            </p:extLst>
          </p:nvPr>
        </p:nvGraphicFramePr>
        <p:xfrm>
          <a:off x="382621" y="1500591"/>
          <a:ext cx="12866451" cy="4835359"/>
        </p:xfrm>
        <a:graphic>
          <a:graphicData uri="http://schemas.openxmlformats.org/drawingml/2006/table">
            <a:tbl>
              <a:tblPr firstRow="1" bandRow="1">
                <a:tableStyleId>{5C22544A-7EE6-4342-B048-85BDC9FD1C3A}</a:tableStyleId>
              </a:tblPr>
              <a:tblGrid>
                <a:gridCol w="1420239">
                  <a:extLst>
                    <a:ext uri="{9D8B030D-6E8A-4147-A177-3AD203B41FA5}">
                      <a16:colId xmlns:a16="http://schemas.microsoft.com/office/drawing/2014/main" val="1583318592"/>
                    </a:ext>
                  </a:extLst>
                </a:gridCol>
                <a:gridCol w="3508442">
                  <a:extLst>
                    <a:ext uri="{9D8B030D-6E8A-4147-A177-3AD203B41FA5}">
                      <a16:colId xmlns:a16="http://schemas.microsoft.com/office/drawing/2014/main" val="4243125852"/>
                    </a:ext>
                  </a:extLst>
                </a:gridCol>
                <a:gridCol w="4909226">
                  <a:extLst>
                    <a:ext uri="{9D8B030D-6E8A-4147-A177-3AD203B41FA5}">
                      <a16:colId xmlns:a16="http://schemas.microsoft.com/office/drawing/2014/main" val="2347979998"/>
                    </a:ext>
                  </a:extLst>
                </a:gridCol>
                <a:gridCol w="1575881">
                  <a:extLst>
                    <a:ext uri="{9D8B030D-6E8A-4147-A177-3AD203B41FA5}">
                      <a16:colId xmlns:a16="http://schemas.microsoft.com/office/drawing/2014/main" val="838418288"/>
                    </a:ext>
                  </a:extLst>
                </a:gridCol>
                <a:gridCol w="1452663">
                  <a:extLst>
                    <a:ext uri="{9D8B030D-6E8A-4147-A177-3AD203B41FA5}">
                      <a16:colId xmlns:a16="http://schemas.microsoft.com/office/drawing/2014/main" val="594591727"/>
                    </a:ext>
                  </a:extLst>
                </a:gridCol>
              </a:tblGrid>
              <a:tr h="890724">
                <a:tc>
                  <a:txBody>
                    <a:bodyPr/>
                    <a:lstStyle/>
                    <a:p>
                      <a:pPr algn="ctr"/>
                      <a:r>
                        <a:rPr lang="en-US" dirty="0"/>
                        <a:t>State</a:t>
                      </a:r>
                    </a:p>
                  </a:txBody>
                  <a:tcPr anchor="ctr"/>
                </a:tc>
                <a:tc>
                  <a:txBody>
                    <a:bodyPr/>
                    <a:lstStyle/>
                    <a:p>
                      <a:pPr algn="ctr"/>
                      <a:r>
                        <a:rPr lang="en-US" dirty="0"/>
                        <a:t>Plan Name</a:t>
                      </a:r>
                    </a:p>
                  </a:txBody>
                  <a:tcPr anchor="ctr"/>
                </a:tc>
                <a:tc>
                  <a:txBody>
                    <a:bodyPr/>
                    <a:lstStyle/>
                    <a:p>
                      <a:pPr algn="ctr"/>
                      <a:r>
                        <a:rPr lang="en-US" dirty="0"/>
                        <a:t>Hazards in Scope</a:t>
                      </a:r>
                    </a:p>
                  </a:txBody>
                  <a:tcPr anchor="ctr"/>
                </a:tc>
                <a:tc>
                  <a:txBody>
                    <a:bodyPr/>
                    <a:lstStyle/>
                    <a:p>
                      <a:pPr algn="ctr"/>
                      <a:r>
                        <a:rPr lang="en-US" dirty="0"/>
                        <a:t>Plan Frequency</a:t>
                      </a:r>
                    </a:p>
                  </a:txBody>
                  <a:tcPr anchor="ctr"/>
                </a:tc>
                <a:tc>
                  <a:txBody>
                    <a:bodyPr/>
                    <a:lstStyle/>
                    <a:p>
                      <a:pPr algn="ctr"/>
                      <a:r>
                        <a:rPr lang="en-US" dirty="0"/>
                        <a:t>Planning Horizon</a:t>
                      </a:r>
                    </a:p>
                  </a:txBody>
                  <a:tcPr anchor="ctr"/>
                </a:tc>
                <a:extLst>
                  <a:ext uri="{0D108BD9-81ED-4DB2-BD59-A6C34878D82A}">
                    <a16:rowId xmlns:a16="http://schemas.microsoft.com/office/drawing/2014/main" val="3924931794"/>
                  </a:ext>
                </a:extLst>
              </a:tr>
              <a:tr h="1272463">
                <a:tc>
                  <a:txBody>
                    <a:bodyPr/>
                    <a:lstStyle/>
                    <a:p>
                      <a:pPr algn="ctr"/>
                      <a:r>
                        <a:rPr lang="en-US" dirty="0">
                          <a:hlinkClick r:id="rId2"/>
                        </a:rPr>
                        <a:t>Connecticut</a:t>
                      </a:r>
                      <a:endParaRPr lang="en-US" dirty="0"/>
                    </a:p>
                  </a:txBody>
                  <a:tcPr anchor="ctr"/>
                </a:tc>
                <a:tc>
                  <a:txBody>
                    <a:bodyPr/>
                    <a:lstStyle/>
                    <a:p>
                      <a:pPr algn="ctr"/>
                      <a:r>
                        <a:rPr lang="en-US" dirty="0"/>
                        <a:t>Resilience Plan</a:t>
                      </a:r>
                    </a:p>
                  </a:txBody>
                  <a:tcPr anchor="ctr"/>
                </a:tc>
                <a:tc>
                  <a:txBody>
                    <a:bodyPr/>
                    <a:lstStyle/>
                    <a:p>
                      <a:pPr algn="ctr"/>
                      <a:r>
                        <a:rPr lang="en-US" b="1" u="sng" dirty="0"/>
                        <a:t>Extreme weather</a:t>
                      </a:r>
                    </a:p>
                  </a:txBody>
                  <a:tcPr anchor="ctr"/>
                </a:tc>
                <a:tc>
                  <a:txBody>
                    <a:bodyPr/>
                    <a:lstStyle/>
                    <a:p>
                      <a:pPr algn="ctr"/>
                      <a:r>
                        <a:rPr lang="en-US" dirty="0"/>
                        <a:t>4 years</a:t>
                      </a:r>
                    </a:p>
                    <a:p>
                      <a:pPr algn="ctr"/>
                      <a:r>
                        <a:rPr lang="en-US" dirty="0"/>
                        <a:t>(part of GRC cycle)</a:t>
                      </a:r>
                    </a:p>
                  </a:txBody>
                  <a:tcPr anchor="ctr"/>
                </a:tc>
                <a:tc>
                  <a:txBody>
                    <a:bodyPr/>
                    <a:lstStyle/>
                    <a:p>
                      <a:pPr algn="ctr"/>
                      <a:r>
                        <a:rPr lang="en-US" dirty="0"/>
                        <a:t>10 years</a:t>
                      </a:r>
                    </a:p>
                  </a:txBody>
                  <a:tcPr anchor="ctr"/>
                </a:tc>
                <a:extLst>
                  <a:ext uri="{0D108BD9-81ED-4DB2-BD59-A6C34878D82A}">
                    <a16:rowId xmlns:a16="http://schemas.microsoft.com/office/drawing/2014/main" val="718719976"/>
                  </a:ext>
                </a:extLst>
              </a:tr>
              <a:tr h="508985">
                <a:tc>
                  <a:txBody>
                    <a:bodyPr/>
                    <a:lstStyle/>
                    <a:p>
                      <a:pPr algn="ctr"/>
                      <a:r>
                        <a:rPr lang="en-US" dirty="0">
                          <a:hlinkClick r:id="rId3"/>
                        </a:rPr>
                        <a:t>Michigan</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Distribution System Plan</a:t>
                      </a:r>
                    </a:p>
                  </a:txBody>
                  <a:tcPr anchor="ctr"/>
                </a:tc>
                <a:tc>
                  <a:txBody>
                    <a:bodyPr/>
                    <a:lstStyle/>
                    <a:p>
                      <a:pPr algn="ctr"/>
                      <a:r>
                        <a:rPr lang="en-US" b="1" i="0" u="sng" dirty="0"/>
                        <a:t>Extreme weather</a:t>
                      </a:r>
                    </a:p>
                  </a:txBody>
                  <a:tcPr anchor="ctr"/>
                </a:tc>
                <a:tc>
                  <a:txBody>
                    <a:bodyPr/>
                    <a:lstStyle/>
                    <a:p>
                      <a:pPr algn="ctr"/>
                      <a:r>
                        <a:rPr lang="en-US" dirty="0"/>
                        <a:t>2 years</a:t>
                      </a:r>
                    </a:p>
                  </a:txBody>
                  <a:tcPr anchor="ctr"/>
                </a:tc>
                <a:tc>
                  <a:txBody>
                    <a:bodyPr/>
                    <a:lstStyle/>
                    <a:p>
                      <a:pPr algn="ctr"/>
                      <a:r>
                        <a:rPr lang="en-US" dirty="0"/>
                        <a:t>5 years</a:t>
                      </a:r>
                    </a:p>
                  </a:txBody>
                  <a:tcPr anchor="ctr"/>
                </a:tc>
                <a:extLst>
                  <a:ext uri="{0D108BD9-81ED-4DB2-BD59-A6C34878D82A}">
                    <a16:rowId xmlns:a16="http://schemas.microsoft.com/office/drawing/2014/main" val="1161159045"/>
                  </a:ext>
                </a:extLst>
              </a:tr>
              <a:tr h="890724">
                <a:tc>
                  <a:txBody>
                    <a:bodyPr/>
                    <a:lstStyle/>
                    <a:p>
                      <a:pPr algn="ctr"/>
                      <a:r>
                        <a:rPr lang="en-US" dirty="0">
                          <a:hlinkClick r:id="rId4"/>
                        </a:rPr>
                        <a:t>New Jersey</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Infrastructure Investment Program</a:t>
                      </a:r>
                    </a:p>
                  </a:txBody>
                  <a:tcPr anchor="ctr"/>
                </a:tc>
                <a:tc>
                  <a:txBody>
                    <a:bodyPr/>
                    <a:lstStyle/>
                    <a:p>
                      <a:pPr algn="ctr"/>
                      <a:r>
                        <a:rPr lang="en-US" b="1" u="sng" dirty="0"/>
                        <a:t>Extreme weather</a:t>
                      </a:r>
                      <a:r>
                        <a:rPr lang="en-US" b="0" u="none" dirty="0"/>
                        <a:t> and </a:t>
                      </a:r>
                      <a:r>
                        <a:rPr lang="en-US" b="0" i="1" u="none" dirty="0"/>
                        <a:t>cybersecurity</a:t>
                      </a:r>
                    </a:p>
                  </a:txBody>
                  <a:tcPr anchor="ctr"/>
                </a:tc>
                <a:tc>
                  <a:txBody>
                    <a:bodyPr/>
                    <a:lstStyle/>
                    <a:p>
                      <a:pPr algn="ctr"/>
                      <a:r>
                        <a:rPr lang="en-US" dirty="0"/>
                        <a:t>Voluntary</a:t>
                      </a:r>
                    </a:p>
                  </a:txBody>
                  <a:tcPr anchor="ctr"/>
                </a:tc>
                <a:tc>
                  <a:txBody>
                    <a:bodyPr/>
                    <a:lstStyle/>
                    <a:p>
                      <a:pPr algn="ctr"/>
                      <a:r>
                        <a:rPr lang="en-US" dirty="0"/>
                        <a:t>5 years</a:t>
                      </a:r>
                    </a:p>
                  </a:txBody>
                  <a:tcPr anchor="ctr"/>
                </a:tc>
                <a:extLst>
                  <a:ext uri="{0D108BD9-81ED-4DB2-BD59-A6C34878D82A}">
                    <a16:rowId xmlns:a16="http://schemas.microsoft.com/office/drawing/2014/main" val="993330712"/>
                  </a:ext>
                </a:extLst>
              </a:tr>
              <a:tr h="1272463">
                <a:tc>
                  <a:txBody>
                    <a:bodyPr/>
                    <a:lstStyle/>
                    <a:p>
                      <a:pPr algn="ctr"/>
                      <a:r>
                        <a:rPr lang="en-US" dirty="0">
                          <a:hlinkClick r:id="rId5"/>
                        </a:rPr>
                        <a:t>New York</a:t>
                      </a:r>
                      <a:endParaRPr lang="en-US" dirty="0"/>
                    </a:p>
                  </a:txBody>
                  <a:tcPr anchor="ctr"/>
                </a:tc>
                <a:tc>
                  <a:txBody>
                    <a:bodyPr/>
                    <a:lstStyle/>
                    <a:p>
                      <a:pPr algn="ctr"/>
                      <a:r>
                        <a:rPr lang="en-US" dirty="0"/>
                        <a:t>Climate Change Vulnerability Study and Resilience Plan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(required by state law)</a:t>
                      </a:r>
                    </a:p>
                  </a:txBody>
                  <a:tcPr anchor="ctr"/>
                </a:tc>
                <a:tc>
                  <a:txBody>
                    <a:bodyPr/>
                    <a:lstStyle/>
                    <a:p>
                      <a:pPr algn="ctr"/>
                      <a:r>
                        <a:rPr lang="en-US" b="0" u="none" dirty="0"/>
                        <a:t>Increase in </a:t>
                      </a:r>
                      <a:r>
                        <a:rPr lang="en-US" b="1" u="sng" dirty="0"/>
                        <a:t>severe weather</a:t>
                      </a:r>
                      <a:r>
                        <a:rPr lang="en-US" b="0" u="none" dirty="0"/>
                        <a:t> expected from climate change, including stronger storms and more flooding</a:t>
                      </a:r>
                    </a:p>
                  </a:txBody>
                  <a:tcPr anchor="ctr"/>
                </a:tc>
                <a:tc>
                  <a:txBody>
                    <a:bodyPr/>
                    <a:lstStyle/>
                    <a:p>
                      <a:pPr algn="ctr"/>
                      <a:r>
                        <a:rPr lang="en-US" dirty="0"/>
                        <a:t>5 years</a:t>
                      </a:r>
                    </a:p>
                  </a:txBody>
                  <a:tcPr anchor="ctr"/>
                </a:tc>
                <a:tc>
                  <a:txBody>
                    <a:bodyPr/>
                    <a:lstStyle/>
                    <a:p>
                      <a:pPr algn="ctr"/>
                      <a:r>
                        <a:rPr lang="en-US" dirty="0"/>
                        <a:t>10 to 20 years</a:t>
                      </a:r>
                    </a:p>
                  </a:txBody>
                  <a:tcPr anchor="ctr"/>
                </a:tc>
                <a:extLst>
                  <a:ext uri="{0D108BD9-81ED-4DB2-BD59-A6C34878D82A}">
                    <a16:rowId xmlns:a16="http://schemas.microsoft.com/office/drawing/2014/main" val="827399979"/>
                  </a:ext>
                </a:extLst>
              </a:tr>
            </a:tbl>
          </a:graphicData>
        </a:graphic>
      </p:graphicFrame>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1800" dirty="0"/>
              <a:t>Resilience planning requirements</a:t>
            </a:r>
            <a:br>
              <a:rPr lang="en-US" dirty="0"/>
            </a:br>
            <a:r>
              <a:rPr lang="en-US" dirty="0"/>
              <a:t>Extreme weather is the primary focus in Northern states</a:t>
            </a:r>
            <a:br>
              <a:rPr lang="en-US" dirty="0"/>
            </a:br>
            <a:endParaRPr lang="en-US" dirty="0"/>
          </a:p>
        </p:txBody>
      </p:sp>
    </p:spTree>
    <p:extLst>
      <p:ext uri="{BB962C8B-B14F-4D97-AF65-F5344CB8AC3E}">
        <p14:creationId xmlns:p14="http://schemas.microsoft.com/office/powerpoint/2010/main" val="1242917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14C1955-7AA2-FFD1-B1F5-E798EEE9F66F}"/>
              </a:ext>
            </a:extLst>
          </p:cNvPr>
          <p:cNvGraphicFramePr>
            <a:graphicFrameLocks noGrp="1"/>
          </p:cNvGraphicFramePr>
          <p:nvPr>
            <p:ph sz="quarter" idx="10"/>
            <p:extLst>
              <p:ext uri="{D42A27DB-BD31-4B8C-83A1-F6EECF244321}">
                <p14:modId xmlns:p14="http://schemas.microsoft.com/office/powerpoint/2010/main" val="2158243639"/>
              </p:ext>
            </p:extLst>
          </p:nvPr>
        </p:nvGraphicFramePr>
        <p:xfrm>
          <a:off x="382621" y="1500591"/>
          <a:ext cx="12866451" cy="5027125"/>
        </p:xfrm>
        <a:graphic>
          <a:graphicData uri="http://schemas.openxmlformats.org/drawingml/2006/table">
            <a:tbl>
              <a:tblPr firstRow="1" bandRow="1">
                <a:tableStyleId>{5C22544A-7EE6-4342-B048-85BDC9FD1C3A}</a:tableStyleId>
              </a:tblPr>
              <a:tblGrid>
                <a:gridCol w="1420239">
                  <a:extLst>
                    <a:ext uri="{9D8B030D-6E8A-4147-A177-3AD203B41FA5}">
                      <a16:colId xmlns:a16="http://schemas.microsoft.com/office/drawing/2014/main" val="1583318592"/>
                    </a:ext>
                  </a:extLst>
                </a:gridCol>
                <a:gridCol w="3508442">
                  <a:extLst>
                    <a:ext uri="{9D8B030D-6E8A-4147-A177-3AD203B41FA5}">
                      <a16:colId xmlns:a16="http://schemas.microsoft.com/office/drawing/2014/main" val="4243125852"/>
                    </a:ext>
                  </a:extLst>
                </a:gridCol>
                <a:gridCol w="4909226">
                  <a:extLst>
                    <a:ext uri="{9D8B030D-6E8A-4147-A177-3AD203B41FA5}">
                      <a16:colId xmlns:a16="http://schemas.microsoft.com/office/drawing/2014/main" val="2347979998"/>
                    </a:ext>
                  </a:extLst>
                </a:gridCol>
                <a:gridCol w="1575881">
                  <a:extLst>
                    <a:ext uri="{9D8B030D-6E8A-4147-A177-3AD203B41FA5}">
                      <a16:colId xmlns:a16="http://schemas.microsoft.com/office/drawing/2014/main" val="838418288"/>
                    </a:ext>
                  </a:extLst>
                </a:gridCol>
                <a:gridCol w="1452663">
                  <a:extLst>
                    <a:ext uri="{9D8B030D-6E8A-4147-A177-3AD203B41FA5}">
                      <a16:colId xmlns:a16="http://schemas.microsoft.com/office/drawing/2014/main" val="594591727"/>
                    </a:ext>
                  </a:extLst>
                </a:gridCol>
              </a:tblGrid>
              <a:tr h="779873">
                <a:tc>
                  <a:txBody>
                    <a:bodyPr/>
                    <a:lstStyle/>
                    <a:p>
                      <a:pPr algn="ctr"/>
                      <a:r>
                        <a:rPr lang="en-US" dirty="0"/>
                        <a:t>State</a:t>
                      </a:r>
                    </a:p>
                  </a:txBody>
                  <a:tcPr anchor="ctr"/>
                </a:tc>
                <a:tc>
                  <a:txBody>
                    <a:bodyPr/>
                    <a:lstStyle/>
                    <a:p>
                      <a:pPr algn="ctr"/>
                      <a:r>
                        <a:rPr lang="en-US" dirty="0"/>
                        <a:t>Plan Name</a:t>
                      </a:r>
                    </a:p>
                  </a:txBody>
                  <a:tcPr anchor="ctr"/>
                </a:tc>
                <a:tc>
                  <a:txBody>
                    <a:bodyPr/>
                    <a:lstStyle/>
                    <a:p>
                      <a:pPr algn="ctr"/>
                      <a:r>
                        <a:rPr lang="en-US" dirty="0"/>
                        <a:t>Hazards in Scope</a:t>
                      </a:r>
                    </a:p>
                  </a:txBody>
                  <a:tcPr anchor="ctr"/>
                </a:tc>
                <a:tc>
                  <a:txBody>
                    <a:bodyPr/>
                    <a:lstStyle/>
                    <a:p>
                      <a:pPr algn="ctr"/>
                      <a:r>
                        <a:rPr lang="en-US" dirty="0"/>
                        <a:t>Plan Frequency</a:t>
                      </a:r>
                    </a:p>
                  </a:txBody>
                  <a:tcPr anchor="ctr"/>
                </a:tc>
                <a:tc>
                  <a:txBody>
                    <a:bodyPr/>
                    <a:lstStyle/>
                    <a:p>
                      <a:pPr algn="ctr"/>
                      <a:r>
                        <a:rPr lang="en-US" dirty="0"/>
                        <a:t>Planning Horizon</a:t>
                      </a:r>
                    </a:p>
                  </a:txBody>
                  <a:tcPr anchor="ctr"/>
                </a:tc>
                <a:extLst>
                  <a:ext uri="{0D108BD9-81ED-4DB2-BD59-A6C34878D82A}">
                    <a16:rowId xmlns:a16="http://schemas.microsoft.com/office/drawing/2014/main" val="3924931794"/>
                  </a:ext>
                </a:extLst>
              </a:tr>
              <a:tr h="1114104">
                <a:tc>
                  <a:txBody>
                    <a:bodyPr/>
                    <a:lstStyle/>
                    <a:p>
                      <a:pPr algn="ctr"/>
                      <a:r>
                        <a:rPr lang="en-US" dirty="0">
                          <a:hlinkClick r:id="rId2"/>
                        </a:rPr>
                        <a:t>California</a:t>
                      </a:r>
                      <a:endParaRPr lang="en-US" dirty="0"/>
                    </a:p>
                  </a:txBody>
                  <a:tcPr anchor="ctr"/>
                </a:tc>
                <a:tc>
                  <a:txBody>
                    <a:bodyPr/>
                    <a:lstStyle/>
                    <a:p>
                      <a:pPr algn="ctr"/>
                      <a:r>
                        <a:rPr lang="en-US" dirty="0"/>
                        <a:t>Climate Change Vulnerability Assessment</a:t>
                      </a:r>
                    </a:p>
                  </a:txBody>
                  <a:tcPr anchor="ctr"/>
                </a:tc>
                <a:tc>
                  <a:txBody>
                    <a:bodyPr/>
                    <a:lstStyle/>
                    <a:p>
                      <a:pPr algn="ctr"/>
                      <a:r>
                        <a:rPr lang="en-US" b="1" u="sng" dirty="0"/>
                        <a:t>Wildfires</a:t>
                      </a:r>
                      <a:r>
                        <a:rPr lang="en-US" dirty="0"/>
                        <a:t>, extreme heat, extreme storms, drought, subsidence, sea level rise and other climate change hazards</a:t>
                      </a:r>
                    </a:p>
                  </a:txBody>
                  <a:tcPr anchor="ctr"/>
                </a:tc>
                <a:tc>
                  <a:txBody>
                    <a:bodyPr/>
                    <a:lstStyle/>
                    <a:p>
                      <a:pPr algn="ctr"/>
                      <a:r>
                        <a:rPr lang="en-US" dirty="0"/>
                        <a:t>4 years (part of general rate case)</a:t>
                      </a:r>
                    </a:p>
                  </a:txBody>
                  <a:tcPr anchor="ctr"/>
                </a:tc>
                <a:tc>
                  <a:txBody>
                    <a:bodyPr/>
                    <a:lstStyle/>
                    <a:p>
                      <a:pPr algn="ctr"/>
                      <a:r>
                        <a:rPr lang="en-US" dirty="0"/>
                        <a:t>10 to 50 years</a:t>
                      </a:r>
                    </a:p>
                  </a:txBody>
                  <a:tcPr anchor="ctr"/>
                </a:tc>
                <a:extLst>
                  <a:ext uri="{0D108BD9-81ED-4DB2-BD59-A6C34878D82A}">
                    <a16:rowId xmlns:a16="http://schemas.microsoft.com/office/drawing/2014/main" val="718719976"/>
                  </a:ext>
                </a:extLst>
              </a:tr>
              <a:tr h="445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hlinkClick r:id="rId3"/>
                        </a:rPr>
                        <a:t>California</a:t>
                      </a:r>
                      <a:r>
                        <a:rPr lang="en-US" dirty="0"/>
                        <a:t>*</a:t>
                      </a:r>
                    </a:p>
                  </a:txBody>
                  <a:tcPr anchor="ctr"/>
                </a:tc>
                <a:tc>
                  <a:txBody>
                    <a:bodyPr/>
                    <a:lstStyle/>
                    <a:p>
                      <a:pPr algn="ctr"/>
                      <a:r>
                        <a:rPr lang="en-US"/>
                        <a:t>Wildfire Mitigation Plan</a:t>
                      </a:r>
                    </a:p>
                    <a:p>
                      <a:pPr algn="ctr"/>
                      <a:r>
                        <a:rPr lang="en-US" sz="1300"/>
                        <a:t>(required in Senate Bill 901)</a:t>
                      </a:r>
                      <a:endParaRPr lang="en-US" sz="1300" dirty="0"/>
                    </a:p>
                  </a:txBody>
                  <a:tcPr anchor="ctr"/>
                </a:tc>
                <a:tc>
                  <a:txBody>
                    <a:bodyPr/>
                    <a:lstStyle/>
                    <a:p>
                      <a:pPr algn="ctr"/>
                      <a:r>
                        <a:rPr lang="en-US" b="1" u="sng" dirty="0"/>
                        <a:t>Wildfires</a:t>
                      </a:r>
                    </a:p>
                  </a:txBody>
                  <a:tcPr anchor="ctr"/>
                </a:tc>
                <a:tc>
                  <a:txBody>
                    <a:bodyPr/>
                    <a:lstStyle/>
                    <a:p>
                      <a:pPr algn="ctr"/>
                      <a:r>
                        <a:rPr lang="en-US" dirty="0"/>
                        <a:t>Annual</a:t>
                      </a:r>
                    </a:p>
                  </a:txBody>
                  <a:tcPr anchor="ctr"/>
                </a:tc>
                <a:tc>
                  <a:txBody>
                    <a:bodyPr/>
                    <a:lstStyle/>
                    <a:p>
                      <a:pPr algn="ctr"/>
                      <a:r>
                        <a:rPr lang="en-US" dirty="0"/>
                        <a:t>3 years</a:t>
                      </a:r>
                    </a:p>
                  </a:txBody>
                  <a:tcPr anchor="ctr"/>
                </a:tc>
                <a:extLst>
                  <a:ext uri="{0D108BD9-81ED-4DB2-BD59-A6C34878D82A}">
                    <a16:rowId xmlns:a16="http://schemas.microsoft.com/office/drawing/2014/main" val="3257278863"/>
                  </a:ext>
                </a:extLst>
              </a:tr>
              <a:tr h="779873">
                <a:tc>
                  <a:txBody>
                    <a:bodyPr/>
                    <a:lstStyle/>
                    <a:p>
                      <a:pPr algn="ctr"/>
                      <a:r>
                        <a:rPr lang="en-US" dirty="0">
                          <a:hlinkClick r:id="rId4"/>
                        </a:rPr>
                        <a:t>Colorado</a:t>
                      </a:r>
                      <a:endParaRPr lang="en-US" dirty="0"/>
                    </a:p>
                  </a:txBody>
                  <a:tcPr anchor="ctr"/>
                </a:tc>
                <a:tc>
                  <a:txBody>
                    <a:bodyPr/>
                    <a:lstStyle/>
                    <a:p>
                      <a:pPr algn="ctr"/>
                      <a:r>
                        <a:rPr lang="en-US" dirty="0"/>
                        <a:t>Distribution System Plan</a:t>
                      </a:r>
                    </a:p>
                  </a:txBody>
                  <a:tcPr anchor="ctr"/>
                </a:tc>
                <a:tc>
                  <a:txBody>
                    <a:bodyPr/>
                    <a:lstStyle/>
                    <a:p>
                      <a:pPr algn="ctr"/>
                      <a:r>
                        <a:rPr lang="en-US" dirty="0"/>
                        <a:t>Natural disasters and </a:t>
                      </a:r>
                      <a:r>
                        <a:rPr lang="en-US" i="1" dirty="0"/>
                        <a:t>cyber/physical security threats</a:t>
                      </a:r>
                    </a:p>
                  </a:txBody>
                  <a:tcPr anchor="ctr"/>
                </a:tc>
                <a:tc>
                  <a:txBody>
                    <a:bodyPr/>
                    <a:lstStyle/>
                    <a:p>
                      <a:pPr algn="ctr"/>
                      <a:r>
                        <a:rPr lang="en-US" dirty="0"/>
                        <a:t>2 years</a:t>
                      </a:r>
                    </a:p>
                  </a:txBody>
                  <a:tcPr anchor="ctr"/>
                </a:tc>
                <a:tc>
                  <a:txBody>
                    <a:bodyPr/>
                    <a:lstStyle/>
                    <a:p>
                      <a:pPr algn="ctr"/>
                      <a:r>
                        <a:rPr lang="en-US" dirty="0"/>
                        <a:t>10 years</a:t>
                      </a:r>
                    </a:p>
                  </a:txBody>
                  <a:tcPr anchor="ctr"/>
                </a:tc>
                <a:extLst>
                  <a:ext uri="{0D108BD9-81ED-4DB2-BD59-A6C34878D82A}">
                    <a16:rowId xmlns:a16="http://schemas.microsoft.com/office/drawing/2014/main" val="1161159045"/>
                  </a:ext>
                </a:extLst>
              </a:tr>
              <a:tr h="779873">
                <a:tc>
                  <a:txBody>
                    <a:bodyPr/>
                    <a:lstStyle/>
                    <a:p>
                      <a:pPr algn="ctr"/>
                      <a:r>
                        <a:rPr lang="en-US" dirty="0">
                          <a:hlinkClick r:id="rId5"/>
                        </a:rPr>
                        <a:t>Nevada</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Natural Disaster Protection Plan</a:t>
                      </a:r>
                    </a:p>
                  </a:txBody>
                  <a:tcPr anchor="ctr"/>
                </a:tc>
                <a:tc>
                  <a:txBody>
                    <a:bodyPr/>
                    <a:lstStyle/>
                    <a:p>
                      <a:pPr algn="ctr"/>
                      <a:r>
                        <a:rPr lang="en-US" b="1" u="sng" dirty="0"/>
                        <a:t>Wildfires</a:t>
                      </a:r>
                      <a:r>
                        <a:rPr lang="en-US" b="0" u="none" dirty="0"/>
                        <a:t> are primary focus</a:t>
                      </a:r>
                      <a:r>
                        <a:rPr lang="en-US" dirty="0"/>
                        <a:t>, but state requirements cover other natural disasters</a:t>
                      </a:r>
                    </a:p>
                  </a:txBody>
                  <a:tcPr anchor="ctr"/>
                </a:tc>
                <a:tc>
                  <a:txBody>
                    <a:bodyPr/>
                    <a:lstStyle/>
                    <a:p>
                      <a:pPr algn="ctr"/>
                      <a:r>
                        <a:rPr lang="en-US" dirty="0"/>
                        <a:t>3 years</a:t>
                      </a:r>
                    </a:p>
                  </a:txBody>
                  <a:tcPr anchor="ctr"/>
                </a:tc>
                <a:tc>
                  <a:txBody>
                    <a:bodyPr/>
                    <a:lstStyle/>
                    <a:p>
                      <a:pPr algn="ctr"/>
                      <a:r>
                        <a:rPr lang="en-US" dirty="0"/>
                        <a:t>3 years**</a:t>
                      </a:r>
                    </a:p>
                  </a:txBody>
                  <a:tcPr anchor="ctr"/>
                </a:tc>
                <a:extLst>
                  <a:ext uri="{0D108BD9-81ED-4DB2-BD59-A6C34878D82A}">
                    <a16:rowId xmlns:a16="http://schemas.microsoft.com/office/drawing/2014/main" val="993330712"/>
                  </a:ext>
                </a:extLst>
              </a:tr>
              <a:tr h="445642">
                <a:tc>
                  <a:txBody>
                    <a:bodyPr/>
                    <a:lstStyle/>
                    <a:p>
                      <a:pPr algn="ctr"/>
                      <a:r>
                        <a:rPr lang="en-US" dirty="0">
                          <a:hlinkClick r:id="rId6"/>
                        </a:rPr>
                        <a:t>Oregon</a:t>
                      </a:r>
                      <a:endParaRPr lang="en-US" dirty="0"/>
                    </a:p>
                  </a:txBody>
                  <a:tcPr anchor="ctr"/>
                </a:tc>
                <a:tc>
                  <a:txBody>
                    <a:bodyPr/>
                    <a:lstStyle/>
                    <a:p>
                      <a:pPr algn="ctr"/>
                      <a:r>
                        <a:rPr lang="en-US" dirty="0"/>
                        <a:t>Wildfire Mitigation Plan</a:t>
                      </a:r>
                    </a:p>
                  </a:txBody>
                  <a:tcPr anchor="ctr"/>
                </a:tc>
                <a:tc>
                  <a:txBody>
                    <a:bodyPr/>
                    <a:lstStyle/>
                    <a:p>
                      <a:pPr algn="ctr"/>
                      <a:r>
                        <a:rPr lang="en-US" b="1" u="sng" dirty="0"/>
                        <a:t>Wildfires</a:t>
                      </a:r>
                    </a:p>
                  </a:txBody>
                  <a:tcPr anchor="ctr"/>
                </a:tc>
                <a:tc>
                  <a:txBody>
                    <a:bodyPr/>
                    <a:lstStyle/>
                    <a:p>
                      <a:pPr algn="ctr"/>
                      <a:r>
                        <a:rPr lang="en-US" dirty="0"/>
                        <a:t>Annual</a:t>
                      </a:r>
                    </a:p>
                  </a:txBody>
                  <a:tcPr anchor="ctr"/>
                </a:tc>
                <a:tc>
                  <a:txBody>
                    <a:bodyPr/>
                    <a:lstStyle/>
                    <a:p>
                      <a:pPr algn="ctr"/>
                      <a:r>
                        <a:rPr lang="en-US" dirty="0"/>
                        <a:t>3 years**</a:t>
                      </a:r>
                    </a:p>
                  </a:txBody>
                  <a:tcPr anchor="ctr"/>
                </a:tc>
                <a:extLst>
                  <a:ext uri="{0D108BD9-81ED-4DB2-BD59-A6C34878D82A}">
                    <a16:rowId xmlns:a16="http://schemas.microsoft.com/office/drawing/2014/main" val="827399979"/>
                  </a:ext>
                </a:extLst>
              </a:tr>
              <a:tr h="464414">
                <a:tc>
                  <a:txBody>
                    <a:bodyPr/>
                    <a:lstStyle/>
                    <a:p>
                      <a:pPr algn="ctr"/>
                      <a:r>
                        <a:rPr lang="en-US" dirty="0">
                          <a:hlinkClick r:id="rId7"/>
                        </a:rPr>
                        <a:t>Utah</a:t>
                      </a:r>
                      <a:endParaRPr lang="en-US" dirty="0"/>
                    </a:p>
                  </a:txBody>
                  <a:tcPr anchor="ctr"/>
                </a:tc>
                <a:tc>
                  <a:txBody>
                    <a:bodyPr/>
                    <a:lstStyle/>
                    <a:p>
                      <a:pPr algn="ctr"/>
                      <a:r>
                        <a:rPr lang="en-US"/>
                        <a:t>Wildland Fire Protection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mn-lt"/>
                          <a:ea typeface="+mn-ea"/>
                          <a:cs typeface="+mn-cs"/>
                        </a:rPr>
                        <a:t>(required in House Bill 66)</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ctr"/>
                      <a:r>
                        <a:rPr lang="en-US" b="1" u="sng" dirty="0"/>
                        <a:t>Wildfires</a:t>
                      </a:r>
                    </a:p>
                  </a:txBody>
                  <a:tcPr anchor="ctr"/>
                </a:tc>
                <a:tc>
                  <a:txBody>
                    <a:bodyPr/>
                    <a:lstStyle/>
                    <a:p>
                      <a:pPr algn="ctr"/>
                      <a:r>
                        <a:rPr lang="en-US" dirty="0"/>
                        <a:t>3 years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 years**</a:t>
                      </a:r>
                    </a:p>
                  </a:txBody>
                  <a:tcPr anchor="ctr"/>
                </a:tc>
                <a:extLst>
                  <a:ext uri="{0D108BD9-81ED-4DB2-BD59-A6C34878D82A}">
                    <a16:rowId xmlns:a16="http://schemas.microsoft.com/office/drawing/2014/main" val="3453090485"/>
                  </a:ext>
                </a:extLst>
              </a:tr>
            </a:tbl>
          </a:graphicData>
        </a:graphic>
      </p:graphicFrame>
      <p:sp>
        <p:nvSpPr>
          <p:cNvPr id="3" name="Title 2">
            <a:extLst>
              <a:ext uri="{FF2B5EF4-FFF2-40B4-BE49-F238E27FC236}">
                <a16:creationId xmlns:a16="http://schemas.microsoft.com/office/drawing/2014/main" id="{CE6373E1-482C-75A1-573F-FCA1C5F23919}"/>
              </a:ext>
            </a:extLst>
          </p:cNvPr>
          <p:cNvSpPr>
            <a:spLocks noGrp="1"/>
          </p:cNvSpPr>
          <p:nvPr>
            <p:ph type="title"/>
          </p:nvPr>
        </p:nvSpPr>
        <p:spPr/>
        <p:txBody>
          <a:bodyPr/>
          <a:lstStyle/>
          <a:p>
            <a:r>
              <a:rPr lang="en-US" sz="1800" dirty="0"/>
              <a:t>Resilience planning requirements</a:t>
            </a:r>
            <a:br>
              <a:rPr lang="en-US" dirty="0"/>
            </a:br>
            <a:r>
              <a:rPr lang="en-US" dirty="0"/>
              <a:t>Wildfire is the primary focus in Western states</a:t>
            </a:r>
            <a:br>
              <a:rPr lang="en-US" dirty="0"/>
            </a:br>
            <a:endParaRPr lang="en-US" dirty="0"/>
          </a:p>
        </p:txBody>
      </p:sp>
      <p:sp>
        <p:nvSpPr>
          <p:cNvPr id="5" name="TextBox 4">
            <a:extLst>
              <a:ext uri="{FF2B5EF4-FFF2-40B4-BE49-F238E27FC236}">
                <a16:creationId xmlns:a16="http://schemas.microsoft.com/office/drawing/2014/main" id="{A503202E-DF83-D9A9-95CE-F82F330E7C0B}"/>
              </a:ext>
            </a:extLst>
          </p:cNvPr>
          <p:cNvSpPr txBox="1"/>
          <p:nvPr/>
        </p:nvSpPr>
        <p:spPr>
          <a:xfrm>
            <a:off x="10338660" y="6570517"/>
            <a:ext cx="2790877" cy="646331"/>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 These state requirements do not specify a planning horizon, but utilities have filed 3-year plans in practice</a:t>
            </a:r>
          </a:p>
        </p:txBody>
      </p:sp>
      <p:sp>
        <p:nvSpPr>
          <p:cNvPr id="4" name="TextBox 3">
            <a:extLst>
              <a:ext uri="{FF2B5EF4-FFF2-40B4-BE49-F238E27FC236}">
                <a16:creationId xmlns:a16="http://schemas.microsoft.com/office/drawing/2014/main" id="{9FA329D6-8C87-4D8D-2F10-1970F4E17CA1}"/>
              </a:ext>
            </a:extLst>
          </p:cNvPr>
          <p:cNvSpPr txBox="1"/>
          <p:nvPr/>
        </p:nvSpPr>
        <p:spPr>
          <a:xfrm>
            <a:off x="1155032" y="6570517"/>
            <a:ext cx="6902687" cy="830997"/>
          </a:xfrm>
          <a:prstGeom prst="rect">
            <a:avLst/>
          </a:prstGeom>
          <a:noFill/>
        </p:spPr>
        <p:txBody>
          <a:bodyPr wrap="square">
            <a:spAutoFit/>
          </a:bodyPr>
          <a:lstStyle/>
          <a:p>
            <a:r>
              <a:rPr lang="en-US" sz="1200" dirty="0">
                <a:effectLst/>
                <a:latin typeface="Arial" panose="020B0604020202020204" pitchFamily="34" charset="0"/>
                <a:ea typeface="Calibri" panose="020F0502020204030204" pitchFamily="34" charset="0"/>
                <a:cs typeface="Arial" panose="020B0604020202020204" pitchFamily="34" charset="0"/>
              </a:rPr>
              <a:t>* This linked reference is for the original CPUC decision on 2019 Wildfire Mitigation Plans (WMP), submitted pursuant to Senate Bill 901. A new state agency under the governor called the Office of Energy Infrastructure Safety (OEIS) was then formed to oversee WMPs for regulated utilities. Since 2021, OEIS has issued several revised </a:t>
            </a:r>
            <a:r>
              <a:rPr lang="en-US"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guidelines</a:t>
            </a:r>
            <a:r>
              <a:rPr lang="en-US" sz="1200" dirty="0">
                <a:effectLst/>
                <a:latin typeface="Arial" panose="020B0604020202020204" pitchFamily="34" charset="0"/>
                <a:ea typeface="Calibri" panose="020F0502020204030204" pitchFamily="34" charset="0"/>
                <a:cs typeface="Arial" panose="020B0604020202020204" pitchFamily="34" charset="0"/>
              </a:rPr>
              <a:t> and other new requirements for the WMPs.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667360"/>
      </p:ext>
    </p:extLst>
  </p:cSld>
  <p:clrMapOvr>
    <a:masterClrMapping/>
  </p:clrMapOvr>
</p:sld>
</file>

<file path=ppt/theme/theme1.xml><?xml version="1.0" encoding="utf-8"?>
<a:theme xmlns:a="http://schemas.openxmlformats.org/drawingml/2006/main" name="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e257d353-0a9c-4d2d-a152-b9685cb79664">KCF5KKRC4UZT-1312385981-5</_dlc_DocId>
    <_dlc_DocIdUrl xmlns="e257d353-0a9c-4d2d-a152-b9685cb79664">
      <Url>https://usdoe.sharepoint.com/sites/OEBID/_layouts/15/DocIdRedir.aspx?ID=KCF5KKRC4UZT-1312385981-5</Url>
      <Description>KCF5KKRC4UZT-1312385981-5</Description>
    </_dlc_DocIdUrl>
    <lcf76f155ced4ddcb4097134ff3c332f xmlns="ddeb137e-00bd-47a8-b648-71fa7ec5091e">
      <Terms xmlns="http://schemas.microsoft.com/office/infopath/2007/PartnerControls"/>
    </lcf76f155ced4ddcb4097134ff3c332f>
    <TaxCatchAll xmlns="0a20205c-0631-4ff0-81c6-46eee12fe7e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143E6E4100524C98FC4FFC964F0EA4" ma:contentTypeVersion="9" ma:contentTypeDescription="Create a new document." ma:contentTypeScope="" ma:versionID="ca9ccafa1fa139efc41e36072d60a327">
  <xsd:schema xmlns:xsd="http://www.w3.org/2001/XMLSchema" xmlns:xs="http://www.w3.org/2001/XMLSchema" xmlns:p="http://schemas.microsoft.com/office/2006/metadata/properties" xmlns:ns2="e257d353-0a9c-4d2d-a152-b9685cb79664" xmlns:ns3="ddeb137e-00bd-47a8-b648-71fa7ec5091e" xmlns:ns4="0a20205c-0631-4ff0-81c6-46eee12fe7e9" targetNamespace="http://schemas.microsoft.com/office/2006/metadata/properties" ma:root="true" ma:fieldsID="548d684d837a082d495bb59926264376" ns2:_="" ns3:_="" ns4:_="">
    <xsd:import namespace="e257d353-0a9c-4d2d-a152-b9685cb79664"/>
    <xsd:import namespace="ddeb137e-00bd-47a8-b648-71fa7ec5091e"/>
    <xsd:import namespace="0a20205c-0631-4ff0-81c6-46eee12fe7e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4:TaxCatchAll" minOccurs="0"/>
                <xsd:element ref="ns3:MediaServiceDateTake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57d353-0a9c-4d2d-a152-b9685cb7966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deb137e-00bd-47a8-b648-71fa7ec5091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20205c-0631-4ff0-81c6-46eee12fe7e9"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0083fee-8c2b-44be-971a-25cfbae0ff80}" ma:internalName="TaxCatchAll" ma:showField="CatchAllData" ma:web="e257d353-0a9c-4d2d-a152-b9685cb796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1D3A0-8E97-4CC6-95B0-CC3D56DA7B1E}">
  <ds:schemaRefs>
    <ds:schemaRef ds:uri="ddeb137e-00bd-47a8-b648-71fa7ec5091e"/>
    <ds:schemaRef ds:uri="e257d353-0a9c-4d2d-a152-b9685cb79664"/>
    <ds:schemaRef ds:uri="http://purl.org/dc/terms/"/>
    <ds:schemaRef ds:uri="http://schemas.microsoft.com/office/2006/metadata/properties"/>
    <ds:schemaRef ds:uri="0a20205c-0631-4ff0-81c6-46eee12fe7e9"/>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4A6D19B6-E3C9-4046-91DD-598A08684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57d353-0a9c-4d2d-a152-b9685cb79664"/>
    <ds:schemaRef ds:uri="ddeb137e-00bd-47a8-b648-71fa7ec5091e"/>
    <ds:schemaRef ds:uri="0a20205c-0631-4ff0-81c6-46eee12fe7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966637-8F1C-4FDD-91D6-1EFECA794364}">
  <ds:schemaRefs>
    <ds:schemaRef ds:uri="http://schemas.microsoft.com/sharepoint/events"/>
  </ds:schemaRefs>
</ds:datastoreItem>
</file>

<file path=customXml/itemProps4.xml><?xml version="1.0" encoding="utf-8"?>
<ds:datastoreItem xmlns:ds="http://schemas.openxmlformats.org/officeDocument/2006/customXml" ds:itemID="{3AE39DC8-EF1B-41D0-AFD9-3E40E38EABEE}">
  <ds:schemaRefs>
    <ds:schemaRef ds:uri="http://schemas.microsoft.com/sharepoint/v3/contenttype/forms"/>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emplate>Custom Design</Template>
  <TotalTime>2138</TotalTime>
  <Words>2877</Words>
  <Application>Microsoft Macintosh PowerPoint</Application>
  <PresentationFormat>Custom</PresentationFormat>
  <Paragraphs>276</Paragraphs>
  <Slides>28</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Avenir Book</vt:lpstr>
      <vt:lpstr>Avenir LT Std 45 Book</vt:lpstr>
      <vt:lpstr>Avenir LT Std 65 Medium</vt:lpstr>
      <vt:lpstr>Calibri</vt:lpstr>
      <vt:lpstr>Courier New</vt:lpstr>
      <vt:lpstr>Helvetica</vt:lpstr>
      <vt:lpstr>Wingdings</vt:lpstr>
      <vt:lpstr>Custom Design</vt:lpstr>
      <vt:lpstr>What Should Grid Resilience Plans Include?   Planning Requirements, Emerging  Best Practices, and Template</vt:lpstr>
      <vt:lpstr>2023 had more billion-dollar weather and climate disasters than any year on record (inflation-adjusted) </vt:lpstr>
      <vt:lpstr>States are responding with resilience planning requirements for regulated utilities </vt:lpstr>
      <vt:lpstr>States are also developing Energy Security Plans </vt:lpstr>
      <vt:lpstr>Berkeley Lab will publish a resilience planning framework and standardized template for utility plans in mid 2024 </vt:lpstr>
      <vt:lpstr>Resilience Planning Requirements and Emerging Best Practices</vt:lpstr>
      <vt:lpstr>Resilience planning requirements  Storms are impetus for requirements in Southern states, but rules in TX and proposed rules in LA take an ”All-Hazards” approach</vt:lpstr>
      <vt:lpstr>Resilience planning requirements Extreme weather is the primary focus in Northern states </vt:lpstr>
      <vt:lpstr>Resilience planning requirements Wildfire is the primary focus in Western states </vt:lpstr>
      <vt:lpstr>Emerging best practices for resilience plan requirements </vt:lpstr>
      <vt:lpstr>Emerging best practices for resilience plan requirements (continued)</vt:lpstr>
      <vt:lpstr>Emerging best practices for resilience plan requirements (continued)</vt:lpstr>
      <vt:lpstr>Emerging best practices for resilience plan requirements (continued)</vt:lpstr>
      <vt:lpstr>Example Utility Plans and Best Practices</vt:lpstr>
      <vt:lpstr>Seattle City Light Climate Change Vulnerability Assessment and Adaptation Plan (2015)</vt:lpstr>
      <vt:lpstr>California Department of Water Resources Climate Change Vulnerability Assessment (2019)</vt:lpstr>
      <vt:lpstr>Con Edison Climate Change Vulnerability Study (2023) –  Summary of Vulnerabilities</vt:lpstr>
      <vt:lpstr>Duke Energy Climate Risk and Resilience Study (2022)</vt:lpstr>
      <vt:lpstr>Tampa Electric Storm Protection Plan (2022)</vt:lpstr>
      <vt:lpstr>Draft Resilience Plan Template</vt:lpstr>
      <vt:lpstr>Overview of Draft Resilience Plan Template</vt:lpstr>
      <vt:lpstr>Overview of Draft Resilience Plan Template (continued)</vt:lpstr>
      <vt:lpstr>Overview of Draft Resilience Plan Template (continued)</vt:lpstr>
      <vt:lpstr>Guide for Applying Resilience Plan Template</vt:lpstr>
      <vt:lpstr>Next steps</vt:lpstr>
      <vt:lpstr>Questions to ask</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Schwartz</dc:creator>
  <cp:lastModifiedBy>Josh Schellenberg</cp:lastModifiedBy>
  <cp:revision>110</cp:revision>
  <dcterms:created xsi:type="dcterms:W3CDTF">2023-04-10T17:41:58Z</dcterms:created>
  <dcterms:modified xsi:type="dcterms:W3CDTF">2024-06-07T22:25:42Z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2022-08-31T00:00:00Z</vt:filetime>
  </property>
  <property fmtid="{D5CDD505-2E9C-101B-9397-08002B2CF9AE}" pid="3" name="Creator">
    <vt:lpwstr>Adobe InDesign 17.3 (Windows)</vt:lpwstr>
  </property>
  <property fmtid="{D5CDD505-2E9C-101B-9397-08002B2CF9AE}" pid="4" name="LastSaved">
    <vt:filetime>2022-08-31T00:00:00Z</vt:filetime>
  </property>
  <property fmtid="{D5CDD505-2E9C-101B-9397-08002B2CF9AE}" pid="5" name="Producer">
    <vt:lpwstr>Adobe PDF Library 16.0.7</vt:lpwstr>
  </property>
  <property fmtid="{D5CDD505-2E9C-101B-9397-08002B2CF9AE}" pid="6" name="ContentTypeId">
    <vt:lpwstr>0x010100B4143E6E4100524C98FC4FFC964F0EA4</vt:lpwstr>
  </property>
  <property fmtid="{D5CDD505-2E9C-101B-9397-08002B2CF9AE}" pid="7" name="MediaServiceImageTags">
    <vt:lpwstr/>
  </property>
  <property fmtid="{D5CDD505-2E9C-101B-9397-08002B2CF9AE}" pid="8" name="DOE_RecordsDispositionSchedule">
    <vt:lpwstr>4;#Level II (RD_1_II)|329fb0ad-8ed8-4e73-abaa-d8881f33ed2a</vt:lpwstr>
  </property>
  <property fmtid="{D5CDD505-2E9C-101B-9397-08002B2CF9AE}" pid="9" name="DOE_LifecycleState">
    <vt:lpwstr>1;#Draft|44aca65a-a2b8-4064-ac99-6d3b27b9c145</vt:lpwstr>
  </property>
  <property fmtid="{D5CDD505-2E9C-101B-9397-08002B2CF9AE}" pid="10" name="_dlc_DocIdItemGuid">
    <vt:lpwstr>85c66989-858b-44f7-b576-58bd2f842cd6</vt:lpwstr>
  </property>
  <property fmtid="{D5CDD505-2E9C-101B-9397-08002B2CF9AE}" pid="11" name="DOE_ProjectStatus">
    <vt:lpwstr>9;#Open|f87294c0-5917-49a1-8b9f-b6ecaae62a21</vt:lpwstr>
  </property>
  <property fmtid="{D5CDD505-2E9C-101B-9397-08002B2CF9AE}" pid="12" name="B_x0026_R_x0020_Code">
    <vt:lpwstr/>
  </property>
  <property fmtid="{D5CDD505-2E9C-101B-9397-08002B2CF9AE}" pid="13" name="DOE_OwningOrg">
    <vt:lpwstr>14;#Grid Deployment Office|3e2e9bcd-dbf9-4615-a922-6d600386c5b0</vt:lpwstr>
  </property>
  <property fmtid="{D5CDD505-2E9C-101B-9397-08002B2CF9AE}" pid="14" name="B&amp;R Code">
    <vt:lpwstr/>
  </property>
  <property fmtid="{D5CDD505-2E9C-101B-9397-08002B2CF9AE}" pid="15" name="TaxCatchAll">
    <vt:lpwstr>4;#;#9;#;#1;#;#14;#</vt:lpwstr>
  </property>
  <property fmtid="{D5CDD505-2E9C-101B-9397-08002B2CF9AE}" pid="16" name="b4c5b01d6c204394af15501c7e447331">
    <vt:lpwstr>Level II (RD_1_II)|329fb0ad-8ed8-4e73-abaa-d8881f33ed2a</vt:lpwstr>
  </property>
  <property fmtid="{D5CDD505-2E9C-101B-9397-08002B2CF9AE}" pid="17" name="m2489ac9119d484abc1790b5183501f0">
    <vt:lpwstr>Open|f87294c0-5917-49a1-8b9f-b6ecaae62a21</vt:lpwstr>
  </property>
  <property fmtid="{D5CDD505-2E9C-101B-9397-08002B2CF9AE}" pid="18" name="Marking">
    <vt:lpwstr>CUI</vt:lpwstr>
  </property>
  <property fmtid="{D5CDD505-2E9C-101B-9397-08002B2CF9AE}" pid="19" name="l549fbc4080b4daf9a141105daaaac0d">
    <vt:lpwstr>Grid Deployment Office|3e2e9bcd-dbf9-4615-a922-6d600386c5b0</vt:lpwstr>
  </property>
  <property fmtid="{D5CDD505-2E9C-101B-9397-08002B2CF9AE}" pid="20" name="of14d78f52f345898c0ddedd687ab3c2">
    <vt:lpwstr>Draft|44aca65a-a2b8-4064-ac99-6d3b27b9c145</vt:lpwstr>
  </property>
</Properties>
</file>