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6"/>
  </p:notesMasterIdLst>
  <p:sldIdLst>
    <p:sldId id="626" r:id="rId2"/>
    <p:sldId id="575" r:id="rId3"/>
    <p:sldId id="654" r:id="rId4"/>
    <p:sldId id="681" r:id="rId5"/>
    <p:sldId id="680" r:id="rId6"/>
    <p:sldId id="655" r:id="rId7"/>
    <p:sldId id="646" r:id="rId8"/>
    <p:sldId id="672" r:id="rId9"/>
    <p:sldId id="662" r:id="rId10"/>
    <p:sldId id="661" r:id="rId11"/>
    <p:sldId id="668" r:id="rId12"/>
    <p:sldId id="669" r:id="rId13"/>
    <p:sldId id="670" r:id="rId14"/>
    <p:sldId id="679" r:id="rId15"/>
    <p:sldId id="656" r:id="rId16"/>
    <p:sldId id="667" r:id="rId17"/>
    <p:sldId id="659" r:id="rId18"/>
    <p:sldId id="770" r:id="rId19"/>
    <p:sldId id="674" r:id="rId20"/>
    <p:sldId id="677" r:id="rId21"/>
    <p:sldId id="678" r:id="rId22"/>
    <p:sldId id="771" r:id="rId23"/>
    <p:sldId id="643" r:id="rId24"/>
    <p:sldId id="653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mrha" initials="w" lastIdx="2" clrIdx="0">
    <p:extLst>
      <p:ext uri="{19B8F6BF-5375-455C-9EA6-DF929625EA0E}">
        <p15:presenceInfo xmlns:p15="http://schemas.microsoft.com/office/powerpoint/2012/main" userId="wmr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8" autoAdjust="0"/>
    <p:restoredTop sz="86399" autoAdjust="0"/>
  </p:normalViewPr>
  <p:slideViewPr>
    <p:cSldViewPr>
      <p:cViewPr varScale="1">
        <p:scale>
          <a:sx n="184" d="100"/>
          <a:sy n="184" d="100"/>
        </p:scale>
        <p:origin x="112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0" d="100"/>
          <a:sy n="140" d="100"/>
        </p:scale>
        <p:origin x="45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popik.Redline\Documents\Resilient%20Societies\SENS\EIA%20Generator%20Inventory\april_generator2024_Rev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ysClr val="windowText" lastClr="000000"/>
                </a:solidFill>
              </a:rPr>
              <a:t>Past</a:t>
            </a:r>
            <a:r>
              <a:rPr lang="en-US" sz="2000" b="1" baseline="0" dirty="0">
                <a:solidFill>
                  <a:sysClr val="windowText" lastClr="000000"/>
                </a:solidFill>
              </a:rPr>
              <a:t> and Expected Generating Unit Retirements in PJM</a:t>
            </a:r>
            <a:endParaRPr lang="en-US" sz="20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5698575872460388"/>
          <c:y val="1.11220472440944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PJM!$M$27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PJM!$N$26:$W$26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PJM!$N$27:$W$27</c:f>
              <c:numCache>
                <c:formatCode>#,##0</c:formatCode>
                <c:ptCount val="10"/>
                <c:pt idx="0">
                  <c:v>1101.0999999999999</c:v>
                </c:pt>
                <c:pt idx="1">
                  <c:v>5802</c:v>
                </c:pt>
                <c:pt idx="2">
                  <c:v>4098.8999999999996</c:v>
                </c:pt>
                <c:pt idx="3">
                  <c:v>889</c:v>
                </c:pt>
                <c:pt idx="4">
                  <c:v>848</c:v>
                </c:pt>
                <c:pt idx="5">
                  <c:v>445.5</c:v>
                </c:pt>
                <c:pt idx="6">
                  <c:v>2433.8000000000002</c:v>
                </c:pt>
                <c:pt idx="7">
                  <c:v>13248.599999999999</c:v>
                </c:pt>
                <c:pt idx="8">
                  <c:v>0</c:v>
                </c:pt>
                <c:pt idx="9">
                  <c:v>2390.3000000000002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9-4DDF-907C-A0960DAB23D5}"/>
            </c:ext>
          </c:extLst>
        </c:ser>
        <c:ser>
          <c:idx val="1"/>
          <c:order val="1"/>
          <c:tx>
            <c:strRef>
              <c:f>PJM!$M$28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PJM!$N$26:$W$26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PJM!$N$28:$W$28</c:f>
              <c:numCache>
                <c:formatCode>#,##0</c:formatCode>
                <c:ptCount val="10"/>
                <c:pt idx="0">
                  <c:v>366.9</c:v>
                </c:pt>
                <c:pt idx="1">
                  <c:v>420.7</c:v>
                </c:pt>
                <c:pt idx="2">
                  <c:v>4233.8999999999996</c:v>
                </c:pt>
                <c:pt idx="3">
                  <c:v>827.5</c:v>
                </c:pt>
                <c:pt idx="4">
                  <c:v>3050</c:v>
                </c:pt>
                <c:pt idx="5">
                  <c:v>0</c:v>
                </c:pt>
                <c:pt idx="6">
                  <c:v>4.4000000000000004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69-4DDF-907C-A0960DAB23D5}"/>
            </c:ext>
          </c:extLst>
        </c:ser>
        <c:ser>
          <c:idx val="2"/>
          <c:order val="2"/>
          <c:tx>
            <c:strRef>
              <c:f>PJM!$M$29</c:f>
              <c:strCache>
                <c:ptCount val="1"/>
                <c:pt idx="0">
                  <c:v>Petroleum</c:v>
                </c:pt>
              </c:strCache>
            </c:strRef>
          </c:tx>
          <c:spPr>
            <a:solidFill>
              <a:srgbClr val="FF66CC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PJM!$N$26:$W$26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PJM!$N$29:$W$29</c:f>
              <c:numCache>
                <c:formatCode>#,##0</c:formatCode>
                <c:ptCount val="10"/>
                <c:pt idx="0">
                  <c:v>4.0999999999999996</c:v>
                </c:pt>
                <c:pt idx="1">
                  <c:v>416.90000000000003</c:v>
                </c:pt>
                <c:pt idx="2">
                  <c:v>21.5</c:v>
                </c:pt>
                <c:pt idx="3">
                  <c:v>472</c:v>
                </c:pt>
                <c:pt idx="4">
                  <c:v>180.6</c:v>
                </c:pt>
                <c:pt idx="5">
                  <c:v>18.600000000000001</c:v>
                </c:pt>
                <c:pt idx="6">
                  <c:v>66</c:v>
                </c:pt>
                <c:pt idx="7">
                  <c:v>945.7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69-4DDF-907C-A0960DAB2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3282335"/>
        <c:axId val="123281503"/>
      </c:barChart>
      <c:catAx>
        <c:axId val="12328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81503"/>
        <c:crosses val="autoZero"/>
        <c:auto val="1"/>
        <c:lblAlgn val="ctr"/>
        <c:lblOffset val="100"/>
        <c:noMultiLvlLbl val="0"/>
      </c:catAx>
      <c:valAx>
        <c:axId val="123281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Megawatts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82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49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71" tIns="46485" rIns="92971" bIns="46485" numCol="1" anchor="t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8475" cy="4649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71" tIns="46485" rIns="92971" bIns="46485" numCol="1" anchor="t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3438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4912"/>
            <a:ext cx="5137150" cy="418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71" tIns="46485" rIns="92971" bIns="46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421"/>
            <a:ext cx="3038475" cy="4649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71" tIns="46485" rIns="92971" bIns="46485" numCol="1" anchor="b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421"/>
            <a:ext cx="3038475" cy="4649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71" tIns="46485" rIns="92971" bIns="46485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fld id="{A4CD1523-2934-4E9E-B992-992503A83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25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993F93-1814-48EB-B081-3BE9644FC9C2}" type="slidenum">
              <a:rPr lang="en-US" altLang="en-US" sz="1200" b="0"/>
              <a:pPr/>
              <a:t>0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400972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1523-2934-4E9E-B992-992503A83EF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69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1523-2934-4E9E-B992-992503A83EF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64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1523-2934-4E9E-B992-992503A83EF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41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1523-2934-4E9E-B992-992503A83EF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7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D1523-2934-4E9E-B992-992503A83EF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754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1523-2934-4E9E-B992-992503A83EF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222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1523-2934-4E9E-B992-992503A83EF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519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1523-2934-4E9E-B992-992503A83EF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75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33C4E-EF24-4721-8102-3829FDEAA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14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A384A-0AB9-4D5E-95C5-B817FEF724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93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066800"/>
            <a:ext cx="19431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066800"/>
            <a:ext cx="56769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5255D-7F03-4BF6-A232-97F71B653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91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2386-99F8-4813-BAA6-9294994B7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80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EFBC4-FBCB-43E5-9823-1BAC77D84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79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E56D1-09D8-4030-B384-A79D21363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7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E1CD0-6502-4D5C-827A-35562716F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03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FBB3B-4D5A-4112-837E-972BA3D16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06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5ACC3-75B1-4DB7-8933-B5F0AE5F3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54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1A358-739A-47F9-ACC0-B9A4E71E2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82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347ED-4CE8-45E3-882F-63B27417C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3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B2BB19E-AC20-4FF7-BE14-7415D56DA1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715000" y="304800"/>
            <a:ext cx="2819400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sz="1100" i="1" dirty="0">
                <a:solidFill>
                  <a:schemeClr val="accent2"/>
                </a:solidFill>
                <a:latin typeface="Arial Nova Light" panose="020B0604020202020204" pitchFamily="34" charset="0"/>
              </a:rPr>
              <a:t>Declining Reserves for U.S. Electric Grid</a:t>
            </a:r>
            <a:br>
              <a:rPr lang="en-US" sz="1100" i="1" dirty="0">
                <a:solidFill>
                  <a:schemeClr val="accent2"/>
                </a:solidFill>
                <a:latin typeface="Arial Nova Light" panose="020B0604020202020204" pitchFamily="34" charset="0"/>
              </a:rPr>
            </a:br>
            <a:r>
              <a:rPr lang="en-US" sz="1100" i="1" dirty="0">
                <a:solidFill>
                  <a:schemeClr val="accent2"/>
                </a:solidFill>
                <a:latin typeface="Arial Nova Light" panose="020B0604020202020204" pitchFamily="34" charset="0"/>
              </a:rPr>
              <a:t>Blackouts Predicted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685800" y="217488"/>
            <a:ext cx="2819400" cy="587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accent2"/>
                </a:solidFill>
                <a:latin typeface="OCR A Extended" pitchFamily="50" charset="0"/>
              </a:rPr>
              <a:t>Foundation for Resilient Societies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arlett" pitchFamily="2" charset="2"/>
        <a:buChar char="g"/>
        <a:defRPr sz="2400" b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ilientsocietie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idclu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486400" y="6172200"/>
            <a:ext cx="2971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u="sng" dirty="0">
                <a:solidFill>
                  <a:srgbClr val="0000CC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www.resilientsocieties.org</a:t>
            </a:r>
            <a:endParaRPr lang="en-US" altLang="en-US" sz="1400" b="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CE1DD-F328-4BF6-BAAA-4792F7906DA6}"/>
              </a:ext>
            </a:extLst>
          </p:cNvPr>
          <p:cNvSpPr txBox="1"/>
          <p:nvPr/>
        </p:nvSpPr>
        <p:spPr>
          <a:xfrm>
            <a:off x="2438400" y="383482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+mn-lt"/>
              </a:rPr>
              <a:t>Thomas Popik, Chairman </a:t>
            </a:r>
            <a:r>
              <a:rPr lang="en-US" sz="1600" b="0">
                <a:latin typeface="+mn-lt"/>
              </a:rPr>
              <a:t>and President </a:t>
            </a:r>
            <a:endParaRPr lang="en-US" sz="1600" b="0" dirty="0">
              <a:latin typeface="+mn-lt"/>
            </a:endParaRPr>
          </a:p>
          <a:p>
            <a:pPr algn="r"/>
            <a:r>
              <a:rPr lang="en-US" sz="1600" b="0" i="1" dirty="0">
                <a:latin typeface="+mn-lt"/>
                <a:hlinkClick r:id="rId3"/>
              </a:rPr>
              <a:t>thomasp@resilientsocieties.org</a:t>
            </a:r>
            <a:r>
              <a:rPr lang="en-US" sz="1600" b="0" i="1" dirty="0">
                <a:latin typeface="+mn-lt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600" dirty="0"/>
              <a:t>Declining Reserves for U.S. Electric Grid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/>
              <a:t>Blackouts Predicted</a:t>
            </a:r>
            <a:br>
              <a:rPr lang="en-US" dirty="0"/>
            </a:br>
            <a:r>
              <a:rPr lang="en-US" sz="1800" b="0" dirty="0">
                <a:solidFill>
                  <a:schemeClr val="tx1"/>
                </a:solidFill>
              </a:rPr>
              <a:t>Presentation to NASUCA on June 10, 2024</a:t>
            </a:r>
          </a:p>
        </p:txBody>
      </p:sp>
    </p:spTree>
    <p:extLst>
      <p:ext uri="{BB962C8B-B14F-4D97-AF65-F5344CB8AC3E}">
        <p14:creationId xmlns:p14="http://schemas.microsoft.com/office/powerpoint/2010/main" val="377404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000E7-EAAA-B83C-20E4-F29A9078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BB3B-4D5A-4112-837E-972BA3D16ABA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B41765-17B2-BAEE-9164-C9CA9EAA9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1"/>
            <a:ext cx="7924800" cy="5199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DD70BB-1041-0092-7A1F-DEE0A5B796AB}"/>
              </a:ext>
            </a:extLst>
          </p:cNvPr>
          <p:cNvSpPr txBox="1"/>
          <p:nvPr/>
        </p:nvSpPr>
        <p:spPr>
          <a:xfrm>
            <a:off x="609600" y="6248400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Source: U.S. EIA data, GridClue.com</a:t>
            </a:r>
          </a:p>
        </p:txBody>
      </p:sp>
    </p:spTree>
    <p:extLst>
      <p:ext uri="{BB962C8B-B14F-4D97-AF65-F5344CB8AC3E}">
        <p14:creationId xmlns:p14="http://schemas.microsoft.com/office/powerpoint/2010/main" val="86624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1734A-EE11-3647-11B5-236F432CA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Net Loss of Dispatchable Resources in PJM—31 GW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F7091-76CB-0930-8D0A-F6359397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BB3B-4D5A-4112-837E-972BA3D16ABA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F8389-200A-D1D2-C0D8-B016257D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40152"/>
            <a:ext cx="8382000" cy="2574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7CE508-7044-3EAF-B9A4-BD5654EC6CD8}"/>
              </a:ext>
            </a:extLst>
          </p:cNvPr>
          <p:cNvSpPr txBox="1"/>
          <p:nvPr/>
        </p:nvSpPr>
        <p:spPr>
          <a:xfrm>
            <a:off x="457200" y="6248400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Source: U.S. EIA data; NERC GADS data, GridClue.com modeling</a:t>
            </a:r>
          </a:p>
        </p:txBody>
      </p:sp>
    </p:spTree>
    <p:extLst>
      <p:ext uri="{BB962C8B-B14F-4D97-AF65-F5344CB8AC3E}">
        <p14:creationId xmlns:p14="http://schemas.microsoft.com/office/powerpoint/2010/main" val="267508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DC35-81CD-42C9-BA74-46FF92F3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Modeled Addition of Solar in PJM—47 GW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43E5AB-C98B-83EA-061C-2FC3B4F3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BB3B-4D5A-4112-837E-972BA3D16AB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AFE2A-CBDE-A447-1282-0004FD0D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229600" cy="4045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0F1D4-5C3D-564C-73B3-6288089872A9}"/>
              </a:ext>
            </a:extLst>
          </p:cNvPr>
          <p:cNvSpPr txBox="1"/>
          <p:nvPr/>
        </p:nvSpPr>
        <p:spPr>
          <a:xfrm>
            <a:off x="609600" y="6248400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Source: U.S. EIA data; GridClue.com modeling</a:t>
            </a:r>
          </a:p>
        </p:txBody>
      </p:sp>
    </p:spTree>
    <p:extLst>
      <p:ext uri="{BB962C8B-B14F-4D97-AF65-F5344CB8AC3E}">
        <p14:creationId xmlns:p14="http://schemas.microsoft.com/office/powerpoint/2010/main" val="4146903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DC35-81CD-42C9-BA74-46FF92F3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Modeled Addition of Wind in PJM—47 GW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43E5AB-C98B-83EA-061C-2FC3B4F3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BB3B-4D5A-4112-837E-972BA3D16AB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7C289-429F-856A-DE01-00913368C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153400" cy="3702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B14819-CA60-E047-9872-7E94BD3FF936}"/>
              </a:ext>
            </a:extLst>
          </p:cNvPr>
          <p:cNvSpPr txBox="1"/>
          <p:nvPr/>
        </p:nvSpPr>
        <p:spPr>
          <a:xfrm>
            <a:off x="609600" y="6248400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Source: U.S. EIA data; GridClue.com modeling</a:t>
            </a:r>
          </a:p>
        </p:txBody>
      </p:sp>
    </p:spTree>
    <p:extLst>
      <p:ext uri="{BB962C8B-B14F-4D97-AF65-F5344CB8AC3E}">
        <p14:creationId xmlns:p14="http://schemas.microsoft.com/office/powerpoint/2010/main" val="2372608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DC35-81CD-42C9-BA74-46FF92F3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Modeled Addition of Batteries in PJM—4 GW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43E5AB-C98B-83EA-061C-2FC3B4F3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BB3B-4D5A-4112-837E-972BA3D16ABA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078696-6D2C-ED87-C8D1-0E4289E34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97" y="1524000"/>
            <a:ext cx="8416603" cy="4170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D191A8-78B6-3794-7942-7664B9BDF48D}"/>
              </a:ext>
            </a:extLst>
          </p:cNvPr>
          <p:cNvSpPr txBox="1"/>
          <p:nvPr/>
        </p:nvSpPr>
        <p:spPr>
          <a:xfrm>
            <a:off x="609600" y="6248400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Source: U.S. EIA data; GridClue.com modeling</a:t>
            </a:r>
          </a:p>
        </p:txBody>
      </p:sp>
    </p:spTree>
    <p:extLst>
      <p:ext uri="{BB962C8B-B14F-4D97-AF65-F5344CB8AC3E}">
        <p14:creationId xmlns:p14="http://schemas.microsoft.com/office/powerpoint/2010/main" val="157422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0F01-E9BD-4751-BA67-CD538F311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Blackouts Predicted for PJM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3C4E-EF24-4721-8102-3829FDEAAC4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30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15A3-02D7-A8B6-BD5A-9B1E559EA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PJM—12% Summer Peak Load Growth by 2030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681B0E-200B-2EB9-67F3-25B21100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BB3B-4D5A-4112-837E-972BA3D16ABA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F2A08-1C46-833D-9B81-4084396A0661}"/>
              </a:ext>
            </a:extLst>
          </p:cNvPr>
          <p:cNvSpPr txBox="1"/>
          <p:nvPr/>
        </p:nvSpPr>
        <p:spPr>
          <a:xfrm>
            <a:off x="609600" y="6248400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Source: U.S. EIA data; GridClue.com modeling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2BFAB-2413-CA0F-34D3-086C77D83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55" y="1523363"/>
            <a:ext cx="8406063" cy="334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1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BFB0-D831-464D-9804-9E5199FF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PJM—12% Summer Peak Load Growth by 2030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A5DEE2-0719-50F4-51D9-CE08D845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BB3B-4D5A-4112-837E-972BA3D16ABA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3C80B-8372-A4F7-6825-2DD016C94840}"/>
              </a:ext>
            </a:extLst>
          </p:cNvPr>
          <p:cNvSpPr txBox="1"/>
          <p:nvPr/>
        </p:nvSpPr>
        <p:spPr>
          <a:xfrm>
            <a:off x="457200" y="3711476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the modeled “High Entry” scenario in PJM Interconnection, expected generation capacity and imports minus demand (also subtracting necessary reserves) is estimated to be -17,197 megawatts,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10.2% below demand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at the critical hour of 5 PM EST on September 5.</a:t>
            </a:r>
          </a:p>
          <a:p>
            <a:pPr algn="l" fontAlgn="t"/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fontAlgn="t"/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all of the 365-day Demand Profile, the estimate is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41 Loss of Load Hours (LOLH) over 10 days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250,566 megawatt-hours of Expected Unserved Energy (EUE).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889C1-EC21-83F4-9272-437D1A2159B1}"/>
              </a:ext>
            </a:extLst>
          </p:cNvPr>
          <p:cNvSpPr txBox="1"/>
          <p:nvPr/>
        </p:nvSpPr>
        <p:spPr>
          <a:xfrm>
            <a:off x="457200" y="6096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Scenario Assumptions: -24 GW coal retirements, -3 GW net natural gas retirements and replacements, -4 GW petroleum retirements; +47 GW solar, +47 GW wind, +4 GW batteries; 12% load growth; 5% operating reserves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2DF126-80A3-263D-65FD-239509FBB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18" y="1524000"/>
            <a:ext cx="8364682" cy="191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2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FBECDF-188C-474D-BDDC-E8E30F260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r="13271"/>
          <a:stretch/>
        </p:blipFill>
        <p:spPr>
          <a:xfrm>
            <a:off x="20" y="0"/>
            <a:ext cx="9143980" cy="6853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BF9F3-A4B2-47B7-8E41-3089DA2B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233" y="1093050"/>
            <a:ext cx="5035367" cy="9941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400" kern="1200" dirty="0">
                <a:solidFill>
                  <a:schemeClr val="tx1"/>
                </a:solidFill>
              </a:rPr>
              <a:t>Societal Risks from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Continual and/or Persistent Blackouts</a:t>
            </a:r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72" y="-18673"/>
            <a:ext cx="3330605" cy="2859452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72" y="4317040"/>
            <a:ext cx="2811899" cy="2553376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5955" y="2696725"/>
            <a:ext cx="2372868" cy="237286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BA37F-6583-486F-B20C-B696823E2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33" r="17450" b="3"/>
          <a:stretch/>
        </p:blipFill>
        <p:spPr>
          <a:xfrm>
            <a:off x="-772" y="-18674"/>
            <a:ext cx="3197446" cy="2726292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991E2D-76A2-45C1-B901-14245BF7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73" r="27579" b="2"/>
          <a:stretch/>
        </p:blipFill>
        <p:spPr>
          <a:xfrm>
            <a:off x="2369399" y="2820169"/>
            <a:ext cx="2125980" cy="212598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1A2054-EEE5-4A91-B2C7-697E46ECB2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04" r="18774"/>
          <a:stretch/>
        </p:blipFill>
        <p:spPr>
          <a:xfrm>
            <a:off x="-1" y="4456800"/>
            <a:ext cx="2671281" cy="2413623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E2421F-4E7B-4991-9914-FBCF63380183}"/>
              </a:ext>
            </a:extLst>
          </p:cNvPr>
          <p:cNvSpPr txBox="1"/>
          <p:nvPr/>
        </p:nvSpPr>
        <p:spPr>
          <a:xfrm>
            <a:off x="4800600" y="2057400"/>
            <a:ext cx="4267200" cy="41858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Disrupted Economy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Opportunistic Looting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Unexpected Load Sheds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Cascading Grid Failures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Wide-Area Outages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Loss of Clean Water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Spoiled Food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Workers Leaving Posts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Stranded Refugees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Civil Disturbances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Nuclear Accidents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D2ED20-3168-4D50-9C44-89E9F330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0075" y="6316214"/>
            <a:ext cx="411480" cy="411480"/>
          </a:xfrm>
          <a:prstGeom prst="ellipse">
            <a:avLst/>
          </a:prstGeom>
          <a:solidFill>
            <a:srgbClr val="4E343D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 eaLnBrk="1" hangingPunct="1">
              <a:spcAft>
                <a:spcPts val="600"/>
              </a:spcAft>
            </a:pPr>
            <a:fld id="{DBFFBB3B-4D5A-4112-837E-972BA3D16ABA}" type="slidenum">
              <a:rPr lang="en-US" altLang="en-US" sz="1125">
                <a:solidFill>
                  <a:srgbClr val="FFFFFF"/>
                </a:solidFill>
                <a:latin typeface="+mn-lt"/>
              </a:rPr>
              <a:pPr algn="ctr" eaLnBrk="1" hangingPunct="1">
                <a:spcAft>
                  <a:spcPts val="600"/>
                </a:spcAft>
              </a:pPr>
              <a:t>17</a:t>
            </a:fld>
            <a:endParaRPr lang="en-US" altLang="en-US" sz="1125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A4BF2-08E7-403A-880E-62415894A296}"/>
              </a:ext>
            </a:extLst>
          </p:cNvPr>
          <p:cNvSpPr txBox="1"/>
          <p:nvPr/>
        </p:nvSpPr>
        <p:spPr>
          <a:xfrm>
            <a:off x="2811127" y="6400800"/>
            <a:ext cx="56689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>
                <a:latin typeface="Calibri" panose="020F0502020204030204" pitchFamily="34" charset="0"/>
                <a:cs typeface="Calibri" panose="020F0502020204030204" pitchFamily="34" charset="0"/>
              </a:rPr>
              <a:t>Photo Credits, Top to Bottom &amp; Background: Fernando </a:t>
            </a:r>
            <a:r>
              <a:rPr lang="en-US" sz="1050" b="0" dirty="0" err="1">
                <a:latin typeface="Calibri" panose="020F0502020204030204" pitchFamily="34" charset="0"/>
                <a:cs typeface="Calibri" panose="020F0502020204030204" pitchFamily="34" charset="0"/>
              </a:rPr>
              <a:t>Liano</a:t>
            </a:r>
            <a:r>
              <a:rPr lang="en-US" sz="1050" b="0" dirty="0">
                <a:latin typeface="Calibri" panose="020F0502020204030204" pitchFamily="34" charset="0"/>
                <a:cs typeface="Calibri" panose="020F0502020204030204" pitchFamily="34" charset="0"/>
              </a:rPr>
              <a:t>-AP, Reuters, The Atlantic, Getty Images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61E241-67F9-2CB0-82B3-78205BD37C18}"/>
              </a:ext>
            </a:extLst>
          </p:cNvPr>
          <p:cNvSpPr txBox="1"/>
          <p:nvPr/>
        </p:nvSpPr>
        <p:spPr>
          <a:xfrm>
            <a:off x="5715000" y="322165"/>
            <a:ext cx="2819400" cy="461665"/>
          </a:xfrm>
          <a:prstGeom prst="rect">
            <a:avLst/>
          </a:prstGeom>
          <a:solidFill>
            <a:srgbClr val="ADADA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62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AB1C-ED5F-1894-9975-DEA1AB80C3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Potential Blackouts in Other RTO/ISO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9C8B4-47DC-91C3-06E3-80905F9908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926DF-872F-55ED-9460-87654D1A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3C4E-EF24-4721-8102-3829FDEAAC4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1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31150" cy="533400"/>
          </a:xfrm>
        </p:spPr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60" y="1371600"/>
            <a:ext cx="791845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Executive Summary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Disorderly Generation Retirements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PJM Resource Retirements, Replacements, and Risks (4 R’s)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PJM 4 R’s “High Entry” Scenario with Updated Load Growth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Blackouts Predicted for PJM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Potential Blackouts in Other RTO/ISO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Summary Conclusions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Advantages of Modeling with GridClue.com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More Information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1DEE4A-7ADD-4904-B264-5C052F792E3B}" type="slidenum">
              <a:rPr lang="en-US" altLang="en-US" sz="1400" b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 b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BFB0-D831-464D-9804-9E5199FF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Southwest Power Pool—12% Load Growth by 2030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A5DEE2-0719-50F4-51D9-CE08D845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BB3B-4D5A-4112-837E-972BA3D16ABA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3C80B-8372-A4F7-6825-2DD016C94840}"/>
              </a:ext>
            </a:extLst>
          </p:cNvPr>
          <p:cNvSpPr txBox="1"/>
          <p:nvPr/>
        </p:nvSpPr>
        <p:spPr>
          <a:xfrm>
            <a:off x="457200" y="3711476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the modeled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cenario in Southwest Power Pool, expected generation capacity and imports minus demand (also subtracting necessary reserves) is estimated to be -6,590 megawatts,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10.3% below demand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at the critical hour of 4 PM CST on August 21.</a:t>
            </a:r>
          </a:p>
          <a:p>
            <a:pPr algn="l" fontAlgn="t"/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fontAlgn="t"/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all of the 365-day Demand Profile, the estimate is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93 Loss of Load Hours (LOLH) over 16 days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235,591 megawatt-hours of Expected Unserved Energy (EUE).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D35B4-8081-84A5-B63E-C95352B19222}"/>
              </a:ext>
            </a:extLst>
          </p:cNvPr>
          <p:cNvSpPr txBox="1"/>
          <p:nvPr/>
        </p:nvSpPr>
        <p:spPr>
          <a:xfrm>
            <a:off x="457200" y="6096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Scenario Assumptions: -7.7 GW coal retirements, -1.2 GW net natural gas retirements and replacements, 0 GW petroleum retirements; +3.6 GW solar, +4.3 GW wind, +1 GW batteries; 12% load growth; 5% operating reserves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FF842A-AB40-06D6-FB80-EBA9A06E0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67" y="1518805"/>
            <a:ext cx="826133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09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BFB0-D831-464D-9804-9E5199FF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Midcontinent ISO—12% Load Growth by 2030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A5DEE2-0719-50F4-51D9-CE08D845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BB3B-4D5A-4112-837E-972BA3D16ABA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3C80B-8372-A4F7-6825-2DD016C94840}"/>
              </a:ext>
            </a:extLst>
          </p:cNvPr>
          <p:cNvSpPr txBox="1"/>
          <p:nvPr/>
        </p:nvSpPr>
        <p:spPr>
          <a:xfrm>
            <a:off x="457200" y="3732256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the modeled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cenario in Midcontinent ISO, expected generation capacity and imports minus demand (also subtracting necessary reserves) is estimated to be -3,347 megawatts,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2.6% below demand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at the critical hour of 7 PM CST on August 23.</a:t>
            </a:r>
          </a:p>
          <a:p>
            <a:pPr algn="l" fontAlgn="t"/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fontAlgn="t"/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all of the 365-day Demand Profile, the estimate is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 Loss of Load Hours (LOLH) over 1 day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6,376 megawatt-hours of Expected Unserved Energy (EUE).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F366F-94A3-2F61-168E-C4D13F407490}"/>
              </a:ext>
            </a:extLst>
          </p:cNvPr>
          <p:cNvSpPr txBox="1"/>
          <p:nvPr/>
        </p:nvSpPr>
        <p:spPr>
          <a:xfrm>
            <a:off x="452005" y="610639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Scenario Assumptions: -32 GW coal retirements, -1.9 GW net natural gas retirements and replacements, -0.6 GW petroleum retirements; +25 GW solar, +4.5 GW wind, +1.2 GW batteries; 7% load growth; 5% operating reserves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96DB0-8158-DE9B-8B90-D32081324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32215"/>
            <a:ext cx="8382000" cy="218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32691" y="762000"/>
            <a:ext cx="7931150" cy="609600"/>
          </a:xfrm>
        </p:spPr>
        <p:txBody>
          <a:bodyPr/>
          <a:lstStyle/>
          <a:p>
            <a:r>
              <a:rPr lang="en-US" altLang="en-US" dirty="0"/>
              <a:t>Summary Conclusions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By end of decade, load will dramatically increase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Large retirements of fossil fuel units, especially in 2028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Environmental regulations and initiatives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Uneconomic plants in markets with subsidized renewables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Equipment worn out by decades of use and over-ramping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Optimistic expectations for replacements; e.g., PJM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18 GW of PJM wind and solar operational through 2023, but added 94 GW wind and solar by 2030?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75% of PJM natural gas retirements replaced 2024-2030?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Likely Result: Deep load sheds over many days and hours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Policy changes at both state and federal level needed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No single policy change will fix this problem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i="1" dirty="0"/>
              <a:t>Will policymakers act before blackouts are upon us?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dirty="0"/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1DEE4A-7ADD-4904-B264-5C052F792E3B}" type="slidenum">
              <a:rPr lang="en-US" altLang="en-US" sz="1400" b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711917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31150" cy="533400"/>
          </a:xfrm>
        </p:spPr>
        <p:txBody>
          <a:bodyPr/>
          <a:lstStyle/>
          <a:p>
            <a:r>
              <a:rPr lang="en-US" altLang="en-US" dirty="0"/>
              <a:t>Advantages of Modeling with GridClue.com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95400"/>
            <a:ext cx="77724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Complete: Pre-Loaded EIA data for all of Continental U.S.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Simple: Basic arithmetic for all 8,760 hours of year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Transparent: Easily validated with export to Excel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Quick: Scenarios run in seconds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Understandable: Colorful graphs and data displays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Free: Available online without password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Saved scenarios for government-accredited users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1DEE4A-7ADD-4904-B264-5C052F792E3B}" type="slidenum">
              <a:rPr lang="en-US" altLang="en-US" sz="1400" b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03450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31150" cy="533400"/>
          </a:xfrm>
        </p:spPr>
        <p:txBody>
          <a:bodyPr/>
          <a:lstStyle/>
          <a:p>
            <a:r>
              <a:rPr lang="en-US" altLang="en-US" dirty="0"/>
              <a:t>More Information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95400"/>
            <a:ext cx="77724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The </a:t>
            </a:r>
            <a:r>
              <a:rPr lang="en-US" dirty="0">
                <a:hlinkClick r:id="rId3"/>
              </a:rPr>
              <a:t>Foundation for Resilient Societies </a:t>
            </a:r>
            <a:r>
              <a:rPr lang="en-US" dirty="0"/>
              <a:t>is a 501(c)(3) nonprofit with the mission of boosting critical infrastructure resilience and recoverability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Our </a:t>
            </a:r>
            <a:r>
              <a:rPr lang="en-US" dirty="0">
                <a:hlinkClick r:id="rId4"/>
              </a:rPr>
              <a:t>GridClue.com </a:t>
            </a:r>
            <a:r>
              <a:rPr lang="en-US" dirty="0"/>
              <a:t>tool enables hour-by-hour modeling of resource adequacy for U.S. electric grids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Thanks to our project sponsor, William Kaewert of Stored Energy Systems LLC (SENS)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1DEE4A-7ADD-4904-B264-5C052F792E3B}" type="slidenum">
              <a:rPr lang="en-US" altLang="en-US" sz="1400" b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197791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31150" cy="533400"/>
          </a:xfrm>
        </p:spPr>
        <p:txBody>
          <a:bodyPr/>
          <a:lstStyle/>
          <a:p>
            <a:r>
              <a:rPr lang="en-US" altLang="en-US" dirty="0"/>
              <a:t>Executive Summary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95400"/>
            <a:ext cx="777240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Disorderly Retirements of Coal and Gas Plants: 2024-2030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PJM 4 R’s Report: Unit-By-Unit Research on Retirements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Our PJM Case Study: Good Modeling of Intermittent Resources Requires Calculations for 8,760 Hours of Year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Solar: For Each Hour of the Day in Each of 12 Months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Wind: For Each of 12 Months Due to Large Seasonal Variations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Alternative Averaging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dirty="0"/>
              <a:t>“Effective Load Carrying Capacity” (ELCC) or “Technology Factors”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dirty="0"/>
              <a:t>Implies</a:t>
            </a:r>
            <a:r>
              <a:rPr lang="en-US" i="1" dirty="0"/>
              <a:t> </a:t>
            </a:r>
            <a:r>
              <a:rPr lang="en-US" dirty="0"/>
              <a:t>Solar Resources at Midnight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PJM Coal and Natural Gas Retirements with Wind and Solar Replacements Will Likely Result in Blackouts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Societal Risks From Continual and/or Persistent Blackouts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Other RTO/ISO Have Similar Issues with Dispatchable Resources Replaced by </a:t>
            </a:r>
            <a:r>
              <a:rPr lang="en-US" dirty="0" err="1"/>
              <a:t>Intermittents</a:t>
            </a:r>
            <a:endParaRPr lang="en-US" dirty="0"/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1DEE4A-7ADD-4904-B264-5C052F792E3B}" type="slidenum">
              <a:rPr lang="en-US" altLang="en-US" sz="1400" b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336725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31150" cy="533400"/>
          </a:xfrm>
        </p:spPr>
        <p:txBody>
          <a:bodyPr/>
          <a:lstStyle/>
          <a:p>
            <a:r>
              <a:rPr lang="en-US" altLang="en-US" dirty="0"/>
              <a:t>Disorderly Retirements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371600"/>
            <a:ext cx="77724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Reasons for Fossil Fuel Generator Retirements: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Environmental Regulations—Both EPA and State-Specific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Court Approved Settlements after NGO and EPA Lawsuits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Worn-Out Plants, Especially Pre-1975 Steam Turbines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Uneconomic Operation in Electricity Markets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Government Initiatives to Reduce Greenhouse Gases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Major Environmental Regulations Already Implemented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EPA “Acid Rain Program” to Reduce Sulfur Dioxides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Mercury &amp; Air Toxics Standard (MATS)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Nitrogen Oxides/Ozone—For Example, EPA “Good Neighbor” Rule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EPA Regulations with 2028 Compliance Dates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Coal Combustion Residuals (CCR)—i.e., Coal Ash Ponds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/>
              <a:t>Wastewater Effluents, Especially Flue Gas Desulfurization (FGD)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1DEE4A-7ADD-4904-B264-5C052F792E3B}" type="slidenum">
              <a:rPr lang="en-US" altLang="en-US" sz="1400" b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106338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134CB2-04F2-52A5-35FE-19B1DE60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ACC3-75B1-4DB7-8933-B5F0AE5F3381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C88458A-B2F4-A9D2-7A16-56967B3C2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726922"/>
              </p:ext>
            </p:extLst>
          </p:nvPr>
        </p:nvGraphicFramePr>
        <p:xfrm>
          <a:off x="457200" y="829636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A5584B-28B4-8CD9-44D1-3CAACCCB7772}"/>
              </a:ext>
            </a:extLst>
          </p:cNvPr>
          <p:cNvSpPr txBox="1"/>
          <p:nvPr/>
        </p:nvSpPr>
        <p:spPr>
          <a:xfrm>
            <a:off x="762000" y="6316036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Source: U.S. EIA Form 860-M, Resilient Societies research of future retirements at generating unit level</a:t>
            </a:r>
          </a:p>
        </p:txBody>
      </p:sp>
    </p:spTree>
    <p:extLst>
      <p:ext uri="{BB962C8B-B14F-4D97-AF65-F5344CB8AC3E}">
        <p14:creationId xmlns:p14="http://schemas.microsoft.com/office/powerpoint/2010/main" val="176864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2295-8C06-E8F0-6C92-A6D46D2E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433812"/>
          </a:xfrm>
        </p:spPr>
        <p:txBody>
          <a:bodyPr/>
          <a:lstStyle/>
          <a:p>
            <a:r>
              <a:rPr lang="en-US" dirty="0"/>
              <a:t>PJM 4 R’s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368969-FDB1-C397-F4A6-BB35F97B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BB3B-4D5A-4112-837E-972BA3D16ABA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49A76-4A66-5ABF-BAAD-10465088B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79" y="1104914"/>
            <a:ext cx="6224121" cy="3112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45D82E-5EB7-4A10-5253-2CAD969FF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679" y="4216975"/>
            <a:ext cx="6376521" cy="1928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618EC7-91DE-E718-547B-ABD6CEDC95D1}"/>
              </a:ext>
            </a:extLst>
          </p:cNvPr>
          <p:cNvSpPr txBox="1"/>
          <p:nvPr/>
        </p:nvSpPr>
        <p:spPr>
          <a:xfrm>
            <a:off x="1259035" y="6276120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Source: “Energy Transition in PJM: Resource Retirements, Replacements &amp; Risks,” February 24, 2023</a:t>
            </a:r>
          </a:p>
        </p:txBody>
      </p:sp>
    </p:spTree>
    <p:extLst>
      <p:ext uri="{BB962C8B-B14F-4D97-AF65-F5344CB8AC3E}">
        <p14:creationId xmlns:p14="http://schemas.microsoft.com/office/powerpoint/2010/main" val="128084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0F01-E9BD-4751-BA67-CD538F311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PJM 4 R’s “High Entry” Scenario</a:t>
            </a:r>
            <a:br>
              <a:rPr lang="en-US" dirty="0"/>
            </a:br>
            <a:r>
              <a:rPr lang="en-US" dirty="0"/>
              <a:t>With Updated Load Growth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3C4E-EF24-4721-8102-3829FDEAAC4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63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31150" cy="533400"/>
          </a:xfrm>
        </p:spPr>
        <p:txBody>
          <a:bodyPr/>
          <a:lstStyle/>
          <a:p>
            <a:r>
              <a:rPr lang="en-US" altLang="en-US" sz="2800" dirty="0"/>
              <a:t>Projected PJM Load Growth by 2030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495" y="1295400"/>
            <a:ext cx="7772400" cy="4800600"/>
          </a:xfrm>
        </p:spPr>
        <p:txBody>
          <a:bodyPr/>
          <a:lstStyle/>
          <a:p>
            <a:pPr>
              <a:spcBef>
                <a:spcPts val="400"/>
              </a:spcBef>
              <a:buFont typeface="Wingdings" panose="05000000000000000000" pitchFamily="2" charset="2"/>
              <a:buChar char="q"/>
              <a:defRPr/>
            </a:pPr>
            <a:r>
              <a:rPr lang="en-US" dirty="0"/>
              <a:t>February 2023 PJM 4 R’s Report (2022-2030):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q"/>
              <a:defRPr/>
            </a:pPr>
            <a:r>
              <a:rPr lang="en-US" dirty="0"/>
              <a:t>2023 Forecast: 11 GW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q"/>
              <a:defRPr/>
            </a:pPr>
            <a:r>
              <a:rPr lang="en-US" dirty="0"/>
              <a:t>Electrification Forecast: 13 GW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q"/>
              <a:defRPr/>
            </a:pPr>
            <a:r>
              <a:rPr lang="en-US" dirty="0"/>
              <a:t>Updates on Causes of PJM Load Growth: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q"/>
              <a:defRPr/>
            </a:pPr>
            <a:r>
              <a:rPr lang="en-US" dirty="0"/>
              <a:t>Data Centers, Especially Northern Virginia and Columbus, Ohio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q"/>
              <a:defRPr/>
            </a:pPr>
            <a:r>
              <a:rPr lang="en-US" dirty="0"/>
              <a:t>Newly Announced Manufacturing Facilities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q"/>
              <a:defRPr/>
            </a:pPr>
            <a:r>
              <a:rPr lang="en-US" dirty="0"/>
              <a:t>Electrification, Including EV Charging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q"/>
              <a:defRPr/>
            </a:pPr>
            <a:r>
              <a:rPr lang="en-US" dirty="0"/>
              <a:t>Semiconductor Chip Fabs in Columbus, Ohio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q"/>
              <a:defRPr/>
            </a:pPr>
            <a:r>
              <a:rPr lang="en-US" dirty="0"/>
              <a:t>PJM’s Revised Projections for 2024-2034, as of Jan. 2024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q"/>
              <a:defRPr/>
            </a:pPr>
            <a:r>
              <a:rPr lang="en-US" dirty="0"/>
              <a:t>Summer Peak Load Growth: 1.6% per year</a:t>
            </a:r>
            <a:r>
              <a:rPr lang="en-US" dirty="0">
                <a:sym typeface="Wingdings" panose="05000000000000000000" pitchFamily="2" charset="2"/>
              </a:rPr>
              <a:t> </a:t>
            </a:r>
            <a:r>
              <a:rPr lang="en-US" dirty="0"/>
              <a:t> </a:t>
            </a:r>
            <a:r>
              <a:rPr lang="en-US" b="1" dirty="0">
                <a:highlight>
                  <a:srgbClr val="FFFF00"/>
                </a:highlight>
              </a:rPr>
              <a:t>12% by 2030 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q"/>
              <a:defRPr/>
            </a:pPr>
            <a:r>
              <a:rPr lang="en-US" dirty="0"/>
              <a:t>Winter Peak Load Growth: 1.9% per year</a:t>
            </a:r>
            <a:r>
              <a:rPr lang="en-US" dirty="0">
                <a:sym typeface="Wingdings" panose="05000000000000000000" pitchFamily="2" charset="2"/>
              </a:rPr>
              <a:t> </a:t>
            </a:r>
            <a:r>
              <a:rPr lang="en-US" dirty="0"/>
              <a:t> 14% by 2030 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q"/>
              <a:defRPr/>
            </a:pPr>
            <a:r>
              <a:rPr lang="en-US" dirty="0"/>
              <a:t>Net Energy for Load Growth: 2.3% per year </a:t>
            </a:r>
            <a:r>
              <a:rPr lang="en-US" dirty="0">
                <a:sym typeface="Wingdings" panose="05000000000000000000" pitchFamily="2" charset="2"/>
              </a:rPr>
              <a:t></a:t>
            </a:r>
            <a:r>
              <a:rPr lang="en-US" dirty="0"/>
              <a:t> 17% by 2030 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dirty="0"/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1DEE4A-7ADD-4904-B264-5C052F792E3B}" type="slidenum">
              <a:rPr lang="en-US" altLang="en-US" sz="1400" b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b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F84C-F57B-350C-0FA9-49ECE29CBF6F}"/>
              </a:ext>
            </a:extLst>
          </p:cNvPr>
          <p:cNvSpPr txBox="1"/>
          <p:nvPr/>
        </p:nvSpPr>
        <p:spPr>
          <a:xfrm>
            <a:off x="692150" y="6172200"/>
            <a:ext cx="753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Sources: PJM report, “Energy Transition in PJM: Resource Retirements, Replacements &amp; Risks”; </a:t>
            </a:r>
            <a:r>
              <a:rPr lang="en-US" sz="1200" b="0" dirty="0" err="1">
                <a:latin typeface="+mn-lt"/>
              </a:rPr>
              <a:t>GridStrategies</a:t>
            </a:r>
            <a:r>
              <a:rPr lang="en-US" sz="1200" b="0" dirty="0">
                <a:latin typeface="+mn-lt"/>
              </a:rPr>
              <a:t> report, “The Era of Flat Power Demand is Over”; Congressional testimony; “January 2024 PJM Load Forecast Report”</a:t>
            </a:r>
          </a:p>
        </p:txBody>
      </p:sp>
    </p:spTree>
    <p:extLst>
      <p:ext uri="{BB962C8B-B14F-4D97-AF65-F5344CB8AC3E}">
        <p14:creationId xmlns:p14="http://schemas.microsoft.com/office/powerpoint/2010/main" val="91660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000E7-EAAA-B83C-20E4-F29A9078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BB3B-4D5A-4112-837E-972BA3D16AB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21984D-CF2F-C2B0-9A74-4DD254EE8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49" y="914400"/>
            <a:ext cx="8065351" cy="5334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E4F892-CEC8-590C-329B-322B790A6FCF}"/>
              </a:ext>
            </a:extLst>
          </p:cNvPr>
          <p:cNvSpPr txBox="1"/>
          <p:nvPr/>
        </p:nvSpPr>
        <p:spPr>
          <a:xfrm>
            <a:off x="453463" y="6317811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Source: U.S. EIA data; GridClue.com</a:t>
            </a:r>
          </a:p>
        </p:txBody>
      </p:sp>
    </p:spTree>
    <p:extLst>
      <p:ext uri="{BB962C8B-B14F-4D97-AF65-F5344CB8AC3E}">
        <p14:creationId xmlns:p14="http://schemas.microsoft.com/office/powerpoint/2010/main" val="290432002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Marlett" pitchFamily="2" charset="2"/>
          <a:buChar char="g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Marlett" pitchFamily="2" charset="2"/>
          <a:buChar char="g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51672</TotalTime>
  <Words>1432</Words>
  <Application>Microsoft Office PowerPoint</Application>
  <PresentationFormat>On-screen Show (4:3)</PresentationFormat>
  <Paragraphs>158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Nova Light</vt:lpstr>
      <vt:lpstr>Calibri</vt:lpstr>
      <vt:lpstr>Marlett</vt:lpstr>
      <vt:lpstr>OCR A Extended</vt:lpstr>
      <vt:lpstr>Times New Roman</vt:lpstr>
      <vt:lpstr>Wingdings</vt:lpstr>
      <vt:lpstr>Blank Presentation</vt:lpstr>
      <vt:lpstr>Declining Reserves for U.S. Electric Grid — Blackouts Predicted Presentation to NASUCA on June 10, 2024</vt:lpstr>
      <vt:lpstr>Agenda</vt:lpstr>
      <vt:lpstr>Executive Summary</vt:lpstr>
      <vt:lpstr>Disorderly Retirements</vt:lpstr>
      <vt:lpstr>PowerPoint Presentation</vt:lpstr>
      <vt:lpstr>PJM 4 R’s Report</vt:lpstr>
      <vt:lpstr>PJM 4 R’s “High Entry” Scenario With Updated Load Growth </vt:lpstr>
      <vt:lpstr>Projected PJM Load Growth by 2030</vt:lpstr>
      <vt:lpstr>PowerPoint Presentation</vt:lpstr>
      <vt:lpstr>PowerPoint Presentation</vt:lpstr>
      <vt:lpstr>Net Loss of Dispatchable Resources in PJM—31 GW</vt:lpstr>
      <vt:lpstr>Modeled Addition of Solar in PJM—47 GW</vt:lpstr>
      <vt:lpstr>Modeled Addition of Wind in PJM—47 GW</vt:lpstr>
      <vt:lpstr>Modeled Addition of Batteries in PJM—4 GW</vt:lpstr>
      <vt:lpstr>Blackouts Predicted for PJM</vt:lpstr>
      <vt:lpstr>PJM—12% Summer Peak Load Growth by 2030</vt:lpstr>
      <vt:lpstr>PJM—12% Summer Peak Load Growth by 2030</vt:lpstr>
      <vt:lpstr>Societal Risks from Continual and/or Persistent Blackouts</vt:lpstr>
      <vt:lpstr>Potential Blackouts in Other RTO/ISO</vt:lpstr>
      <vt:lpstr>Southwest Power Pool—12% Load Growth by 2030</vt:lpstr>
      <vt:lpstr>Midcontinent ISO—12% Load Growth by 2030</vt:lpstr>
      <vt:lpstr>Summary Conclusions</vt:lpstr>
      <vt:lpstr>Advantages of Modeling with GridClue.com</vt:lpstr>
      <vt:lpstr>More Information</vt:lpstr>
    </vt:vector>
  </TitlesOfParts>
  <Company>Foundation for Resilient Societies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Resilient Societies Six Month Progress Report</dc:title>
  <dc:creator>Product Development</dc:creator>
  <cp:lastModifiedBy>Thomas Popik</cp:lastModifiedBy>
  <cp:revision>978</cp:revision>
  <cp:lastPrinted>2024-06-09T17:18:21Z</cp:lastPrinted>
  <dcterms:created xsi:type="dcterms:W3CDTF">2000-02-05T11:15:09Z</dcterms:created>
  <dcterms:modified xsi:type="dcterms:W3CDTF">2024-06-09T17:49:58Z</dcterms:modified>
</cp:coreProperties>
</file>