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1"/>
  </p:sldMasterIdLst>
  <p:notesMasterIdLst>
    <p:notesMasterId r:id="rId34"/>
  </p:notesMasterIdLst>
  <p:sldIdLst>
    <p:sldId id="285" r:id="rId2"/>
    <p:sldId id="287" r:id="rId3"/>
    <p:sldId id="2147482305" r:id="rId4"/>
    <p:sldId id="2147474368" r:id="rId5"/>
    <p:sldId id="2147482306" r:id="rId6"/>
    <p:sldId id="2147482310" r:id="rId7"/>
    <p:sldId id="2147482307" r:id="rId8"/>
    <p:sldId id="2147474384" r:id="rId9"/>
    <p:sldId id="2147474332" r:id="rId10"/>
    <p:sldId id="2147482308" r:id="rId11"/>
    <p:sldId id="2147482311" r:id="rId12"/>
    <p:sldId id="2147482287" r:id="rId13"/>
    <p:sldId id="2147482294" r:id="rId14"/>
    <p:sldId id="2147482257" r:id="rId15"/>
    <p:sldId id="2147482158" r:id="rId16"/>
    <p:sldId id="2147482299" r:id="rId17"/>
    <p:sldId id="2147474396" r:id="rId18"/>
    <p:sldId id="2147482313" r:id="rId19"/>
    <p:sldId id="2147482219" r:id="rId20"/>
    <p:sldId id="2147377520" r:id="rId21"/>
    <p:sldId id="2147482317" r:id="rId22"/>
    <p:sldId id="2147482319" r:id="rId23"/>
    <p:sldId id="2147482315" r:id="rId24"/>
    <p:sldId id="2147482301" r:id="rId25"/>
    <p:sldId id="2147482314" r:id="rId26"/>
    <p:sldId id="2147482320" r:id="rId27"/>
    <p:sldId id="2147474407" r:id="rId28"/>
    <p:sldId id="2147482321" r:id="rId29"/>
    <p:sldId id="2147482309" r:id="rId30"/>
    <p:sldId id="2147474402" r:id="rId31"/>
    <p:sldId id="2147474295" r:id="rId32"/>
    <p:sldId id="214748214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37BC53-2382-6D54-0713-B6EB0816D7AE}" name="Stainken, Katherine" initials="SK" userId="S::KStainken@epri.com::35b604f5-ae28-47ab-bccf-efb879bd5f5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55" autoAdjust="0"/>
    <p:restoredTop sz="79487" autoAdjust="0"/>
  </p:normalViewPr>
  <p:slideViewPr>
    <p:cSldViewPr snapToGrid="0">
      <p:cViewPr varScale="1">
        <p:scale>
          <a:sx n="53" d="100"/>
          <a:sy n="53" d="100"/>
        </p:scale>
        <p:origin x="892" y="28"/>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kst004\AppData\Local\Microsoft\Windows\INetCache\Content.Outlook\812360Z7\MDHD%20S-curv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'[1]By state'!$A$2</c:f>
              <c:strCache>
                <c:ptCount val="1"/>
                <c:pt idx="0">
                  <c:v>ACF zone</c:v>
                </c:pt>
              </c:strCache>
            </c:strRef>
          </c:tx>
          <c:spPr>
            <a:ln w="19050" cap="rnd">
              <a:solidFill>
                <a:srgbClr val="0070C0"/>
              </a:solidFill>
              <a:round/>
            </a:ln>
            <a:effectLst/>
          </c:spPr>
          <c:marker>
            <c:symbol val="none"/>
          </c:marker>
          <c:xVal>
            <c:numRef>
              <c:f>'[1]By state'!$B$1:$AF$1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xVal>
          <c:yVal>
            <c:numRef>
              <c:f>'[1]By state'!$B$2:$AF$2</c:f>
              <c:numCache>
                <c:formatCode>General</c:formatCode>
                <c:ptCount val="31"/>
                <c:pt idx="0">
                  <c:v>0</c:v>
                </c:pt>
                <c:pt idx="1">
                  <c:v>0</c:v>
                </c:pt>
                <c:pt idx="2">
                  <c:v>0</c:v>
                </c:pt>
                <c:pt idx="3">
                  <c:v>5.3124190823932653E-2</c:v>
                </c:pt>
                <c:pt idx="4">
                  <c:v>0.27865173835402524</c:v>
                </c:pt>
                <c:pt idx="5">
                  <c:v>0.33062263190925301</c:v>
                </c:pt>
                <c:pt idx="6">
                  <c:v>0.37870507608420134</c:v>
                </c:pt>
                <c:pt idx="7">
                  <c:v>0.4828945442191766</c:v>
                </c:pt>
                <c:pt idx="8">
                  <c:v>0.56263541980180487</c:v>
                </c:pt>
                <c:pt idx="9">
                  <c:v>0.65399678082854973</c:v>
                </c:pt>
                <c:pt idx="10">
                  <c:v>0.76327931386406089</c:v>
                </c:pt>
                <c:pt idx="11">
                  <c:v>0.87319564600477417</c:v>
                </c:pt>
                <c:pt idx="12">
                  <c:v>0.95272865735640566</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numCache>
            </c:numRef>
          </c:yVal>
          <c:smooth val="0"/>
          <c:extLst>
            <c:ext xmlns:c16="http://schemas.microsoft.com/office/drawing/2014/chart" uri="{C3380CC4-5D6E-409C-BE32-E72D297353CC}">
              <c16:uniqueId val="{00000000-3C4B-4FD0-ACE8-56FBA1345EBC}"/>
            </c:ext>
          </c:extLst>
        </c:ser>
        <c:ser>
          <c:idx val="1"/>
          <c:order val="1"/>
          <c:tx>
            <c:strRef>
              <c:f>'[1]By state'!$A$3</c:f>
              <c:strCache>
                <c:ptCount val="1"/>
                <c:pt idx="0">
                  <c:v>ACT zone</c:v>
                </c:pt>
              </c:strCache>
            </c:strRef>
          </c:tx>
          <c:spPr>
            <a:ln w="19050" cap="rnd">
              <a:solidFill>
                <a:schemeClr val="accent3">
                  <a:lumMod val="60000"/>
                  <a:lumOff val="40000"/>
                </a:schemeClr>
              </a:solidFill>
              <a:round/>
            </a:ln>
            <a:effectLst/>
          </c:spPr>
          <c:marker>
            <c:symbol val="none"/>
          </c:marker>
          <c:xVal>
            <c:numRef>
              <c:f>'[1]By state'!$B$1:$AF$1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xVal>
          <c:yVal>
            <c:numRef>
              <c:f>'[1]By state'!$B$3:$AF$3</c:f>
              <c:numCache>
                <c:formatCode>General</c:formatCode>
                <c:ptCount val="31"/>
                <c:pt idx="0">
                  <c:v>0</c:v>
                </c:pt>
                <c:pt idx="1">
                  <c:v>0</c:v>
                </c:pt>
                <c:pt idx="2">
                  <c:v>0</c:v>
                </c:pt>
                <c:pt idx="3">
                  <c:v>2.701809015762972E-3</c:v>
                </c:pt>
                <c:pt idx="4">
                  <c:v>6.3414082572587505E-3</c:v>
                </c:pt>
                <c:pt idx="5">
                  <c:v>3.3382963990676459E-2</c:v>
                </c:pt>
                <c:pt idx="6">
                  <c:v>8.1754038629263726E-2</c:v>
                </c:pt>
                <c:pt idx="7">
                  <c:v>0.19988217961200178</c:v>
                </c:pt>
                <c:pt idx="8">
                  <c:v>0.26280478766172483</c:v>
                </c:pt>
                <c:pt idx="9">
                  <c:v>0.3563946445446024</c:v>
                </c:pt>
                <c:pt idx="10">
                  <c:v>0.45504742550586402</c:v>
                </c:pt>
                <c:pt idx="11">
                  <c:v>0.53510047115309411</c:v>
                </c:pt>
                <c:pt idx="12">
                  <c:v>0.60374952232805335</c:v>
                </c:pt>
                <c:pt idx="13">
                  <c:v>0.67026810756867417</c:v>
                </c:pt>
                <c:pt idx="14">
                  <c:v>0.70687409576722426</c:v>
                </c:pt>
                <c:pt idx="15">
                  <c:v>0.72594075487519871</c:v>
                </c:pt>
                <c:pt idx="16">
                  <c:v>0.73896106353029822</c:v>
                </c:pt>
                <c:pt idx="17">
                  <c:v>0.75216681167053889</c:v>
                </c:pt>
                <c:pt idx="18">
                  <c:v>0.76206317368236909</c:v>
                </c:pt>
                <c:pt idx="19">
                  <c:v>0.76932030114609695</c:v>
                </c:pt>
                <c:pt idx="20">
                  <c:v>0.77630496815308458</c:v>
                </c:pt>
                <c:pt idx="21">
                  <c:v>0.78826216389041426</c:v>
                </c:pt>
                <c:pt idx="22">
                  <c:v>0.79665013210263702</c:v>
                </c:pt>
                <c:pt idx="23">
                  <c:v>0.80321062429010226</c:v>
                </c:pt>
                <c:pt idx="24">
                  <c:v>0.81588292203495827</c:v>
                </c:pt>
                <c:pt idx="25">
                  <c:v>0.82201985185759152</c:v>
                </c:pt>
                <c:pt idx="26">
                  <c:v>0.83270864179412463</c:v>
                </c:pt>
                <c:pt idx="27">
                  <c:v>0.83912394258043199</c:v>
                </c:pt>
                <c:pt idx="28">
                  <c:v>0.84559548886522018</c:v>
                </c:pt>
                <c:pt idx="29">
                  <c:v>0.85168253422199569</c:v>
                </c:pt>
                <c:pt idx="30">
                  <c:v>0.85881985997628085</c:v>
                </c:pt>
              </c:numCache>
            </c:numRef>
          </c:yVal>
          <c:smooth val="0"/>
          <c:extLst>
            <c:ext xmlns:c16="http://schemas.microsoft.com/office/drawing/2014/chart" uri="{C3380CC4-5D6E-409C-BE32-E72D297353CC}">
              <c16:uniqueId val="{00000001-3C4B-4FD0-ACE8-56FBA1345EBC}"/>
            </c:ext>
          </c:extLst>
        </c:ser>
        <c:ser>
          <c:idx val="2"/>
          <c:order val="2"/>
          <c:tx>
            <c:strRef>
              <c:f>'[1]By state'!$A$4</c:f>
              <c:strCache>
                <c:ptCount val="1"/>
                <c:pt idx="0">
                  <c:v>Rest of US</c:v>
                </c:pt>
              </c:strCache>
            </c:strRef>
          </c:tx>
          <c:spPr>
            <a:ln w="19050" cap="rnd">
              <a:solidFill>
                <a:srgbClr val="FFC000"/>
              </a:solidFill>
              <a:round/>
            </a:ln>
            <a:effectLst/>
          </c:spPr>
          <c:marker>
            <c:symbol val="none"/>
          </c:marker>
          <c:xVal>
            <c:numRef>
              <c:f>'[1]By state'!$B$1:$AF$1</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xVal>
          <c:yVal>
            <c:numRef>
              <c:f>'[1]By state'!$B$4:$AF$4</c:f>
              <c:numCache>
                <c:formatCode>General</c:formatCode>
                <c:ptCount val="31"/>
                <c:pt idx="0">
                  <c:v>0</c:v>
                </c:pt>
                <c:pt idx="1">
                  <c:v>0</c:v>
                </c:pt>
                <c:pt idx="2">
                  <c:v>0</c:v>
                </c:pt>
                <c:pt idx="3">
                  <c:v>2.0357121791044664E-3</c:v>
                </c:pt>
                <c:pt idx="4">
                  <c:v>3.9275121898794821E-3</c:v>
                </c:pt>
                <c:pt idx="5">
                  <c:v>2.4492486976320695E-2</c:v>
                </c:pt>
                <c:pt idx="6">
                  <c:v>5.6950927369284567E-2</c:v>
                </c:pt>
                <c:pt idx="7">
                  <c:v>0.13960609651500455</c:v>
                </c:pt>
                <c:pt idx="8">
                  <c:v>0.17604859642457391</c:v>
                </c:pt>
                <c:pt idx="9">
                  <c:v>0.2389409885620814</c:v>
                </c:pt>
                <c:pt idx="10">
                  <c:v>0.31483319304997004</c:v>
                </c:pt>
                <c:pt idx="11">
                  <c:v>0.38270953320928153</c:v>
                </c:pt>
                <c:pt idx="12">
                  <c:v>0.44835658885242136</c:v>
                </c:pt>
                <c:pt idx="13">
                  <c:v>0.51957975064337492</c:v>
                </c:pt>
                <c:pt idx="14">
                  <c:v>0.57125367293294327</c:v>
                </c:pt>
                <c:pt idx="15">
                  <c:v>0.59245997854884191</c:v>
                </c:pt>
                <c:pt idx="16">
                  <c:v>0.60741154123763941</c:v>
                </c:pt>
                <c:pt idx="17">
                  <c:v>0.61662737372972376</c:v>
                </c:pt>
                <c:pt idx="18">
                  <c:v>0.62628786569401129</c:v>
                </c:pt>
                <c:pt idx="19">
                  <c:v>0.6352316954853916</c:v>
                </c:pt>
                <c:pt idx="20">
                  <c:v>0.64353233591284242</c:v>
                </c:pt>
                <c:pt idx="21">
                  <c:v>0.65113526403305311</c:v>
                </c:pt>
                <c:pt idx="22">
                  <c:v>0.65910297609764734</c:v>
                </c:pt>
                <c:pt idx="23">
                  <c:v>0.66981477087459362</c:v>
                </c:pt>
                <c:pt idx="24">
                  <c:v>0.6839784333113057</c:v>
                </c:pt>
                <c:pt idx="25">
                  <c:v>0.69474223866689344</c:v>
                </c:pt>
                <c:pt idx="26">
                  <c:v>0.70192514761312597</c:v>
                </c:pt>
                <c:pt idx="27">
                  <c:v>0.71315906427775611</c:v>
                </c:pt>
                <c:pt idx="28">
                  <c:v>0.72247339700509372</c:v>
                </c:pt>
                <c:pt idx="29">
                  <c:v>0.73627522156613356</c:v>
                </c:pt>
                <c:pt idx="30">
                  <c:v>0.74530705432285194</c:v>
                </c:pt>
              </c:numCache>
            </c:numRef>
          </c:yVal>
          <c:smooth val="0"/>
          <c:extLst>
            <c:ext xmlns:c16="http://schemas.microsoft.com/office/drawing/2014/chart" uri="{C3380CC4-5D6E-409C-BE32-E72D297353CC}">
              <c16:uniqueId val="{00000002-3C4B-4FD0-ACE8-56FBA1345EBC}"/>
            </c:ext>
          </c:extLst>
        </c:ser>
        <c:dLbls>
          <c:showLegendKey val="0"/>
          <c:showVal val="0"/>
          <c:showCatName val="0"/>
          <c:showSerName val="0"/>
          <c:showPercent val="0"/>
          <c:showBubbleSize val="0"/>
        </c:dLbls>
        <c:axId val="1190417679"/>
        <c:axId val="1190436399"/>
      </c:scatterChart>
      <c:valAx>
        <c:axId val="1190417679"/>
        <c:scaling>
          <c:orientation val="minMax"/>
          <c:max val="2050"/>
          <c:min val="20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1190436399"/>
        <c:crosses val="autoZero"/>
        <c:crossBetween val="midCat"/>
      </c:valAx>
      <c:valAx>
        <c:axId val="1190436399"/>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19041767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3491E4-8A5E-2245-8970-A16C0CA09358}" type="datetimeFigureOut">
              <a:rPr lang="en-US" smtClean="0"/>
              <a:t>6/9/2024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9D5C6E-31EB-D443-8488-5AABCF55046C}" type="slidenum">
              <a:rPr lang="en-US" smtClean="0"/>
              <a:t>‹#›</a:t>
            </a:fld>
            <a:endParaRPr lang="en-US"/>
          </a:p>
        </p:txBody>
      </p:sp>
    </p:spTree>
    <p:extLst>
      <p:ext uri="{BB962C8B-B14F-4D97-AF65-F5344CB8AC3E}">
        <p14:creationId xmlns:p14="http://schemas.microsoft.com/office/powerpoint/2010/main" val="808224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D0543-E6D9-B24F-8E0B-3990EA143A9D}" type="slidenum">
              <a:rPr lang="en-US" smtClean="0"/>
              <a:t>2</a:t>
            </a:fld>
            <a:endParaRPr lang="en-US"/>
          </a:p>
        </p:txBody>
      </p:sp>
    </p:spTree>
    <p:extLst>
      <p:ext uri="{BB962C8B-B14F-4D97-AF65-F5344CB8AC3E}">
        <p14:creationId xmlns:p14="http://schemas.microsoft.com/office/powerpoint/2010/main" val="3733282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9D5C6E-31EB-D443-8488-5AABCF55046C}" type="slidenum">
              <a:rPr lang="en-US" smtClean="0"/>
              <a:t>16</a:t>
            </a:fld>
            <a:endParaRPr lang="en-US"/>
          </a:p>
        </p:txBody>
      </p:sp>
    </p:spTree>
    <p:extLst>
      <p:ext uri="{BB962C8B-B14F-4D97-AF65-F5344CB8AC3E}">
        <p14:creationId xmlns:p14="http://schemas.microsoft.com/office/powerpoint/2010/main" val="1223952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22c76271367_1_15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44" name="Google Shape;844;g22c76271367_1_15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2747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6DE649CB-0B81-4204-A849-0379B10D6E2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16779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BD0543-E6D9-B24F-8E0B-3990EA143A9D}" type="slidenum">
              <a:rPr lang="en-US" smtClean="0"/>
              <a:t>21</a:t>
            </a:fld>
            <a:endParaRPr lang="en-US"/>
          </a:p>
        </p:txBody>
      </p:sp>
    </p:spTree>
    <p:extLst>
      <p:ext uri="{BB962C8B-B14F-4D97-AF65-F5344CB8AC3E}">
        <p14:creationId xmlns:p14="http://schemas.microsoft.com/office/powerpoint/2010/main" val="3467649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6DE649CB-0B81-4204-A849-0379B10D6E2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53993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9D5C6E-31EB-D443-8488-5AABCF55046C}" type="slidenum">
              <a:rPr lang="en-US" smtClean="0"/>
              <a:t>24</a:t>
            </a:fld>
            <a:endParaRPr lang="en-US"/>
          </a:p>
        </p:txBody>
      </p:sp>
    </p:spTree>
    <p:extLst>
      <p:ext uri="{BB962C8B-B14F-4D97-AF65-F5344CB8AC3E}">
        <p14:creationId xmlns:p14="http://schemas.microsoft.com/office/powerpoint/2010/main" val="4218804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Light" panose="020F0302020204030204" pitchFamily="34" charset="0"/>
                <a:cs typeface="Calibri Light" panose="020F0302020204030204" pitchFamily="34" charset="0"/>
              </a:rPr>
              <a:t>Where one hex8 ~0.28 sq. mi</a:t>
            </a:r>
          </a:p>
          <a:p>
            <a:r>
              <a:rPr lang="en-US" dirty="0">
                <a:latin typeface="Calibri Light" panose="020F0302020204030204" pitchFamily="34" charset="0"/>
                <a:cs typeface="Calibri Light" panose="020F0302020204030204" pitchFamily="34" charset="0"/>
              </a:rPr>
              <a:t>(roughly one feeder circuit)</a:t>
            </a:r>
            <a:endParaRPr lang="en-US" dirty="0"/>
          </a:p>
        </p:txBody>
      </p:sp>
      <p:sp>
        <p:nvSpPr>
          <p:cNvPr id="4" name="Slide Number Placeholder 3"/>
          <p:cNvSpPr>
            <a:spLocks noGrp="1"/>
          </p:cNvSpPr>
          <p:nvPr>
            <p:ph type="sldNum" sz="quarter" idx="5"/>
          </p:nvPr>
        </p:nvSpPr>
        <p:spPr/>
        <p:txBody>
          <a:bodyPr/>
          <a:lstStyle/>
          <a:p>
            <a:fld id="{1ABD0543-E6D9-B24F-8E0B-3990EA143A9D}" type="slidenum">
              <a:rPr lang="en-US" smtClean="0"/>
              <a:t>31</a:t>
            </a:fld>
            <a:endParaRPr lang="en-US"/>
          </a:p>
        </p:txBody>
      </p:sp>
    </p:spTree>
    <p:extLst>
      <p:ext uri="{BB962C8B-B14F-4D97-AF65-F5344CB8AC3E}">
        <p14:creationId xmlns:p14="http://schemas.microsoft.com/office/powerpoint/2010/main" val="1602749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49CB-0B81-4204-A849-0379B10D6E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118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D0543-E6D9-B24F-8E0B-3990EA143A9D}" type="slidenum">
              <a:rPr lang="en-US" smtClean="0"/>
              <a:t>3</a:t>
            </a:fld>
            <a:endParaRPr lang="en-US"/>
          </a:p>
        </p:txBody>
      </p:sp>
    </p:spTree>
    <p:extLst>
      <p:ext uri="{BB962C8B-B14F-4D97-AF65-F5344CB8AC3E}">
        <p14:creationId xmlns:p14="http://schemas.microsoft.com/office/powerpoint/2010/main" val="64021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sales data shows growth </a:t>
            </a:r>
          </a:p>
          <a:p>
            <a:r>
              <a:rPr lang="en-US" dirty="0"/>
              <a:t>We’re hitting the bottom of the S curve for many states now. </a:t>
            </a:r>
          </a:p>
          <a:p>
            <a:r>
              <a:rPr lang="en-US" dirty="0"/>
              <a:t>This is not the time to walk away, but the time to get it right. </a:t>
            </a:r>
          </a:p>
          <a:p>
            <a:endParaRPr lang="en-US" dirty="0"/>
          </a:p>
        </p:txBody>
      </p:sp>
      <p:sp>
        <p:nvSpPr>
          <p:cNvPr id="4" name="Slide Number Placeholder 3"/>
          <p:cNvSpPr>
            <a:spLocks noGrp="1"/>
          </p:cNvSpPr>
          <p:nvPr>
            <p:ph type="sldNum" sz="quarter" idx="5"/>
          </p:nvPr>
        </p:nvSpPr>
        <p:spPr/>
        <p:txBody>
          <a:bodyPr/>
          <a:lstStyle/>
          <a:p>
            <a:fld id="{EE9D5C6E-31EB-D443-8488-5AABCF55046C}" type="slidenum">
              <a:rPr lang="en-US" smtClean="0"/>
              <a:t>5</a:t>
            </a:fld>
            <a:endParaRPr lang="en-US"/>
          </a:p>
        </p:txBody>
      </p:sp>
    </p:spTree>
    <p:extLst>
      <p:ext uri="{BB962C8B-B14F-4D97-AF65-F5344CB8AC3E}">
        <p14:creationId xmlns:p14="http://schemas.microsoft.com/office/powerpoint/2010/main" val="352029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sales data shows growth </a:t>
            </a:r>
          </a:p>
          <a:p>
            <a:r>
              <a:rPr lang="en-US" dirty="0"/>
              <a:t>We’re hitting the bottom of the S curve for many states now. </a:t>
            </a:r>
          </a:p>
          <a:p>
            <a:r>
              <a:rPr lang="en-US" dirty="0"/>
              <a:t>This is not the time to walk away, but the time to get it right. </a:t>
            </a:r>
          </a:p>
          <a:p>
            <a:endParaRPr lang="en-US" dirty="0"/>
          </a:p>
        </p:txBody>
      </p:sp>
      <p:sp>
        <p:nvSpPr>
          <p:cNvPr id="4" name="Slide Number Placeholder 3"/>
          <p:cNvSpPr>
            <a:spLocks noGrp="1"/>
          </p:cNvSpPr>
          <p:nvPr>
            <p:ph type="sldNum" sz="quarter" idx="5"/>
          </p:nvPr>
        </p:nvSpPr>
        <p:spPr/>
        <p:txBody>
          <a:bodyPr/>
          <a:lstStyle/>
          <a:p>
            <a:fld id="{EE9D5C6E-31EB-D443-8488-5AABCF55046C}" type="slidenum">
              <a:rPr lang="en-US" smtClean="0"/>
              <a:t>6</a:t>
            </a:fld>
            <a:endParaRPr lang="en-US"/>
          </a:p>
        </p:txBody>
      </p:sp>
    </p:spTree>
    <p:extLst>
      <p:ext uri="{BB962C8B-B14F-4D97-AF65-F5344CB8AC3E}">
        <p14:creationId xmlns:p14="http://schemas.microsoft.com/office/powerpoint/2010/main" val="3633553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4-5 </a:t>
            </a:r>
          </a:p>
        </p:txBody>
      </p:sp>
      <p:sp>
        <p:nvSpPr>
          <p:cNvPr id="4" name="Slide Number Placeholder 3"/>
          <p:cNvSpPr>
            <a:spLocks noGrp="1"/>
          </p:cNvSpPr>
          <p:nvPr>
            <p:ph type="sldNum" sz="quarter" idx="5"/>
          </p:nvPr>
        </p:nvSpPr>
        <p:spPr/>
        <p:txBody>
          <a:bodyPr/>
          <a:lstStyle/>
          <a:p>
            <a:fld id="{EE9D5C6E-31EB-D443-8488-5AABCF55046C}" type="slidenum">
              <a:rPr lang="en-US" smtClean="0"/>
              <a:t>7</a:t>
            </a:fld>
            <a:endParaRPr lang="en-US"/>
          </a:p>
        </p:txBody>
      </p:sp>
    </p:spTree>
    <p:extLst>
      <p:ext uri="{BB962C8B-B14F-4D97-AF65-F5344CB8AC3E}">
        <p14:creationId xmlns:p14="http://schemas.microsoft.com/office/powerpoint/2010/main" val="317098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649CB-0B81-4204-A849-0379B10D6E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684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BD0543-E6D9-B24F-8E0B-3990EA143A9D}" type="slidenum">
              <a:rPr lang="en-US" smtClean="0"/>
              <a:t>10</a:t>
            </a:fld>
            <a:endParaRPr lang="en-US"/>
          </a:p>
        </p:txBody>
      </p:sp>
    </p:spTree>
    <p:extLst>
      <p:ext uri="{BB962C8B-B14F-4D97-AF65-F5344CB8AC3E}">
        <p14:creationId xmlns:p14="http://schemas.microsoft.com/office/powerpoint/2010/main" val="854496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9D5C6E-31EB-D443-8488-5AABCF55046C}" type="slidenum">
              <a:rPr lang="en-US" smtClean="0"/>
              <a:t>14</a:t>
            </a:fld>
            <a:endParaRPr lang="en-US"/>
          </a:p>
        </p:txBody>
      </p:sp>
    </p:spTree>
    <p:extLst>
      <p:ext uri="{BB962C8B-B14F-4D97-AF65-F5344CB8AC3E}">
        <p14:creationId xmlns:p14="http://schemas.microsoft.com/office/powerpoint/2010/main" val="3086314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9D5C6E-31EB-D443-8488-5AABCF55046C}" type="slidenum">
              <a:rPr lang="en-US" smtClean="0"/>
              <a:t>15</a:t>
            </a:fld>
            <a:endParaRPr lang="en-US"/>
          </a:p>
        </p:txBody>
      </p:sp>
    </p:spTree>
    <p:extLst>
      <p:ext uri="{BB962C8B-B14F-4D97-AF65-F5344CB8AC3E}">
        <p14:creationId xmlns:p14="http://schemas.microsoft.com/office/powerpoint/2010/main" val="345065089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hyperlink" Target="https://www.facebook.com/EPRI/" TargetMode="External"/><Relationship Id="rId11" Type="http://schemas.openxmlformats.org/officeDocument/2006/relationships/image" Target="../media/image8.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hyperlink" Target="https://www.linkedin.com/company/epri" TargetMode="External"/><Relationship Id="rId9"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hyperlink" Target="https://www.facebook.com/EPRI/" TargetMode="External"/><Relationship Id="rId11" Type="http://schemas.openxmlformats.org/officeDocument/2006/relationships/image" Target="../media/image8.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hyperlink" Target="https://www.linkedin.com/company/epri" TargetMode="Externa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hyperlink" Target="https://www.facebook.com/EPRI/" TargetMode="External"/><Relationship Id="rId11" Type="http://schemas.openxmlformats.org/officeDocument/2006/relationships/image" Target="../media/image8.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hyperlink" Target="https://www.linkedin.com/company/epri" TargetMode="External"/><Relationship Id="rId9"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hyperlink" Target="https://twitter.com/EPRINews" TargetMode="External"/><Relationship Id="rId3" Type="http://schemas.openxmlformats.org/officeDocument/2006/relationships/hyperlink" Target="http://www.epri.com/" TargetMode="Externa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hyperlink" Target="https://www.facebook.com/EPRI/" TargetMode="External"/><Relationship Id="rId11" Type="http://schemas.openxmlformats.org/officeDocument/2006/relationships/image" Target="../media/image8.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hyperlink" Target="https://www.linkedin.com/company/epri" TargetMode="External"/><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V2S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A4849C-21D6-92C5-2313-A8EAA816116A}"/>
              </a:ext>
            </a:extLst>
          </p:cNvPr>
          <p:cNvSpPr/>
          <p:nvPr/>
        </p:nvSpPr>
        <p:spPr>
          <a:xfrm>
            <a:off x="0" y="6014720"/>
            <a:ext cx="12192000" cy="843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ackground pattern&#10;&#10;Description automatically generated">
            <a:extLst>
              <a:ext uri="{FF2B5EF4-FFF2-40B4-BE49-F238E27FC236}">
                <a16:creationId xmlns:a16="http://schemas.microsoft.com/office/drawing/2014/main" id="{4301CB2C-977D-96F3-6A5A-C1E2382DAE9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74345"/>
            <a:ext cx="12192000" cy="5664983"/>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18DE97FE-6B83-7346-395F-6BD7F3F93340}"/>
              </a:ext>
            </a:extLst>
          </p:cNvPr>
          <p:cNvSpPr>
            <a:spLocks noGrp="1"/>
          </p:cNvSpPr>
          <p:nvPr>
            <p:ph type="ctrTitle"/>
          </p:nvPr>
        </p:nvSpPr>
        <p:spPr>
          <a:xfrm>
            <a:off x="589280" y="2759024"/>
            <a:ext cx="9144000" cy="1211865"/>
          </a:xfrm>
        </p:spPr>
        <p:txBody>
          <a:bodyPr anchor="t" anchorCtr="0">
            <a:normAutofit/>
          </a:bodyPr>
          <a:lstStyle>
            <a:lvl1pPr algn="l">
              <a:defRPr sz="4800"/>
            </a:lvl1pPr>
          </a:lstStyle>
          <a:p>
            <a:r>
              <a:rPr lang="en-US"/>
              <a:t>Click to edit Master title style</a:t>
            </a:r>
            <a:endParaRPr lang="en-US" dirty="0"/>
          </a:p>
        </p:txBody>
      </p:sp>
      <p:grpSp>
        <p:nvGrpSpPr>
          <p:cNvPr id="18" name="Group 17">
            <a:extLst>
              <a:ext uri="{FF2B5EF4-FFF2-40B4-BE49-F238E27FC236}">
                <a16:creationId xmlns:a16="http://schemas.microsoft.com/office/drawing/2014/main" id="{350CC24F-BCB2-936B-A222-EF285A2857F7}"/>
              </a:ext>
            </a:extLst>
          </p:cNvPr>
          <p:cNvGrpSpPr/>
          <p:nvPr/>
        </p:nvGrpSpPr>
        <p:grpSpPr>
          <a:xfrm>
            <a:off x="477943" y="6319495"/>
            <a:ext cx="4219629" cy="397839"/>
            <a:chOff x="265461" y="6260332"/>
            <a:chExt cx="5057346" cy="476822"/>
          </a:xfrm>
        </p:grpSpPr>
        <p:sp>
          <p:nvSpPr>
            <p:cNvPr id="19" name="Text Box 47">
              <a:extLst>
                <a:ext uri="{FF2B5EF4-FFF2-40B4-BE49-F238E27FC236}">
                  <a16:creationId xmlns:a16="http://schemas.microsoft.com/office/drawing/2014/main" id="{9EBA8B0F-6952-9F40-99C2-A3090EFBA024}"/>
                </a:ext>
              </a:extLst>
            </p:cNvPr>
            <p:cNvSpPr txBox="1">
              <a:spLocks noChangeArrowheads="1"/>
            </p:cNvSpPr>
            <p:nvPr/>
          </p:nvSpPr>
          <p:spPr bwMode="auto">
            <a:xfrm>
              <a:off x="1831518" y="6478938"/>
              <a:ext cx="3491289" cy="258216"/>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2024 Electric Power Research Institute, Inc. All rights reserved.</a:t>
              </a:r>
            </a:p>
          </p:txBody>
        </p:sp>
        <p:sp>
          <p:nvSpPr>
            <p:cNvPr id="20" name="TextBox 19">
              <a:hlinkClick r:id="rId3"/>
              <a:extLst>
                <a:ext uri="{FF2B5EF4-FFF2-40B4-BE49-F238E27FC236}">
                  <a16:creationId xmlns:a16="http://schemas.microsoft.com/office/drawing/2014/main" id="{DC762137-B8EA-FC2F-745F-7A00E295D772}"/>
                </a:ext>
              </a:extLst>
            </p:cNvPr>
            <p:cNvSpPr txBox="1"/>
            <p:nvPr/>
          </p:nvSpPr>
          <p:spPr>
            <a:xfrm>
              <a:off x="265461" y="6474755"/>
              <a:ext cx="1667548" cy="258216"/>
            </a:xfrm>
            <a:prstGeom prst="rect">
              <a:avLst/>
            </a:prstGeom>
            <a:noFill/>
          </p:spPr>
          <p:txBody>
            <a:bodyPr wrap="square" rtlCol="0">
              <a:spAutoFit/>
            </a:bodyPr>
            <a:lstStyle/>
            <a:p>
              <a:pPr algn="l"/>
              <a:r>
                <a:rPr lang="en-US" sz="800" b="1" spc="200" baseline="0" dirty="0">
                  <a:solidFill>
                    <a:schemeClr val="tx1">
                      <a:lumMod val="65000"/>
                      <a:lumOff val="35000"/>
                    </a:schemeClr>
                  </a:solidFill>
                  <a:latin typeface="Century Gothic" panose="020B0502020202020204" pitchFamily="34" charset="0"/>
                </a:rPr>
                <a:t>www.epri.com</a:t>
              </a:r>
            </a:p>
          </p:txBody>
        </p:sp>
        <p:cxnSp>
          <p:nvCxnSpPr>
            <p:cNvPr id="21" name="Straight Connector 20">
              <a:extLst>
                <a:ext uri="{FF2B5EF4-FFF2-40B4-BE49-F238E27FC236}">
                  <a16:creationId xmlns:a16="http://schemas.microsoft.com/office/drawing/2014/main" id="{D9C7B809-5A72-C587-1EF3-145C69A8D66C}"/>
                </a:ext>
              </a:extLst>
            </p:cNvPr>
            <p:cNvCxnSpPr>
              <a:cxnSpLocks/>
            </p:cNvCxnSpPr>
            <p:nvPr/>
          </p:nvCxnSpPr>
          <p:spPr bwMode="auto">
            <a:xfrm>
              <a:off x="1778058" y="6260332"/>
              <a:ext cx="0" cy="422247"/>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22" name="Picture 21">
              <a:hlinkClick r:id="rId4"/>
              <a:extLst>
                <a:ext uri="{FF2B5EF4-FFF2-40B4-BE49-F238E27FC236}">
                  <a16:creationId xmlns:a16="http://schemas.microsoft.com/office/drawing/2014/main" id="{11AFE7D2-80AC-F99B-F097-BFB271E3C7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6246" y="6282893"/>
              <a:ext cx="150230" cy="150229"/>
            </a:xfrm>
            <a:prstGeom prst="rect">
              <a:avLst/>
            </a:prstGeom>
          </p:spPr>
        </p:pic>
        <p:pic>
          <p:nvPicPr>
            <p:cNvPr id="23" name="Picture 22">
              <a:hlinkClick r:id="rId6"/>
              <a:extLst>
                <a:ext uri="{FF2B5EF4-FFF2-40B4-BE49-F238E27FC236}">
                  <a16:creationId xmlns:a16="http://schemas.microsoft.com/office/drawing/2014/main" id="{9185766C-59D3-ECA8-DA7C-5C4C001389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44621" y="6285738"/>
              <a:ext cx="75579" cy="163755"/>
            </a:xfrm>
            <a:prstGeom prst="rect">
              <a:avLst/>
            </a:prstGeom>
          </p:spPr>
        </p:pic>
        <p:pic>
          <p:nvPicPr>
            <p:cNvPr id="24" name="Picture 23">
              <a:hlinkClick r:id="rId8"/>
              <a:extLst>
                <a:ext uri="{FF2B5EF4-FFF2-40B4-BE49-F238E27FC236}">
                  <a16:creationId xmlns:a16="http://schemas.microsoft.com/office/drawing/2014/main" id="{D100E0F6-2C35-768E-D552-16CE35D867E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9675" y="6315475"/>
              <a:ext cx="160710" cy="131012"/>
            </a:xfrm>
            <a:prstGeom prst="rect">
              <a:avLst/>
            </a:prstGeom>
          </p:spPr>
        </p:pic>
      </p:grpSp>
      <p:pic>
        <p:nvPicPr>
          <p:cNvPr id="25" name="Graphic 24">
            <a:extLst>
              <a:ext uri="{FF2B5EF4-FFF2-40B4-BE49-F238E27FC236}">
                <a16:creationId xmlns:a16="http://schemas.microsoft.com/office/drawing/2014/main" id="{6A93323E-045F-F609-E2A1-9FC7C28A798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258448" y="6388874"/>
            <a:ext cx="1335283" cy="259083"/>
          </a:xfrm>
          <a:prstGeom prst="rect">
            <a:avLst/>
          </a:prstGeom>
        </p:spPr>
      </p:pic>
      <p:sp>
        <p:nvSpPr>
          <p:cNvPr id="26" name="Subtitle 2">
            <a:extLst>
              <a:ext uri="{FF2B5EF4-FFF2-40B4-BE49-F238E27FC236}">
                <a16:creationId xmlns:a16="http://schemas.microsoft.com/office/drawing/2014/main" id="{D9F7F224-BBF4-2CBE-DD55-F0ABC6D5F42B}"/>
              </a:ext>
            </a:extLst>
          </p:cNvPr>
          <p:cNvSpPr>
            <a:spLocks noGrp="1"/>
          </p:cNvSpPr>
          <p:nvPr>
            <p:ph type="subTitle" idx="1" hasCustomPrompt="1"/>
          </p:nvPr>
        </p:nvSpPr>
        <p:spPr>
          <a:xfrm>
            <a:off x="589280" y="4184445"/>
            <a:ext cx="4602480" cy="342821"/>
          </a:xfrm>
          <a:prstGeom prst="rect">
            <a:avLst/>
          </a:prstGeom>
        </p:spPr>
        <p:txBody>
          <a:bodyPr>
            <a:noAutofit/>
          </a:bodyPr>
          <a:lstStyle>
            <a:lvl1pPr marL="0" indent="0" algn="l">
              <a:buNone/>
              <a:defRPr sz="1400" b="1" i="0" spc="3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p:txBody>
      </p:sp>
      <p:sp>
        <p:nvSpPr>
          <p:cNvPr id="27" name="Text Placeholder 2">
            <a:extLst>
              <a:ext uri="{FF2B5EF4-FFF2-40B4-BE49-F238E27FC236}">
                <a16:creationId xmlns:a16="http://schemas.microsoft.com/office/drawing/2014/main" id="{47C4F3A4-FFC2-4E43-801B-3EA062A73197}"/>
              </a:ext>
            </a:extLst>
          </p:cNvPr>
          <p:cNvSpPr>
            <a:spLocks noGrp="1"/>
          </p:cNvSpPr>
          <p:nvPr>
            <p:ph type="body" idx="11" hasCustomPrompt="1"/>
          </p:nvPr>
        </p:nvSpPr>
        <p:spPr>
          <a:xfrm>
            <a:off x="589280" y="4589492"/>
            <a:ext cx="4313986" cy="809850"/>
          </a:xfrm>
          <a:prstGeom prst="rect">
            <a:avLst/>
          </a:prstGeom>
        </p:spPr>
        <p:txBody>
          <a:bodyPr>
            <a:noAutofit/>
          </a:bodyPr>
          <a:lstStyle>
            <a:lvl1pPr marL="0" indent="0" algn="l" defTabSz="914400" rtl="0" eaLnBrk="1" latinLnBrk="0" hangingPunct="1">
              <a:lnSpc>
                <a:spcPts val="2200"/>
              </a:lnSpc>
              <a:spcBef>
                <a:spcPts val="0"/>
              </a:spcBef>
              <a:spcAft>
                <a:spcPts val="800"/>
              </a:spcAft>
              <a:buFont typeface="Arial" panose="020B0604020202020204" pitchFamily="34" charset="0"/>
              <a:buNone/>
              <a:defRPr lang="en-US" sz="1600" b="0" i="0" kern="1200" spc="0" dirty="0" smtClean="0">
                <a:solidFill>
                  <a:schemeClr val="tx1"/>
                </a:solidFill>
                <a:latin typeface="Arial Nova Cond Light" panose="020B0306020202020204" pitchFamily="34" charset="0"/>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Name, Title</a:t>
            </a:r>
            <a:br>
              <a:rPr lang="en-US" dirty="0"/>
            </a:br>
            <a:r>
              <a:rPr lang="en-US" dirty="0"/>
              <a:t>Presenter Name, Title</a:t>
            </a:r>
          </a:p>
          <a:p>
            <a:pPr lvl="0"/>
            <a:endParaRPr lang="en-US" dirty="0"/>
          </a:p>
        </p:txBody>
      </p:sp>
      <p:pic>
        <p:nvPicPr>
          <p:cNvPr id="5" name="Picture 4" descr="A logo with blue and green stripes&#10;&#10;Description automatically generated">
            <a:extLst>
              <a:ext uri="{FF2B5EF4-FFF2-40B4-BE49-F238E27FC236}">
                <a16:creationId xmlns:a16="http://schemas.microsoft.com/office/drawing/2014/main" id="{5B09B6B5-50C9-850E-9B93-E3E21BC256D2}"/>
              </a:ext>
            </a:extLst>
          </p:cNvPr>
          <p:cNvPicPr>
            <a:picLocks noChangeAspect="1"/>
          </p:cNvPicPr>
          <p:nvPr/>
        </p:nvPicPr>
        <p:blipFill>
          <a:blip r:embed="rId12"/>
          <a:stretch>
            <a:fillRect/>
          </a:stretch>
        </p:blipFill>
        <p:spPr>
          <a:xfrm>
            <a:off x="193040" y="439996"/>
            <a:ext cx="4419600" cy="1841500"/>
          </a:xfrm>
          <a:prstGeom prst="rect">
            <a:avLst/>
          </a:prstGeom>
        </p:spPr>
      </p:pic>
      <p:pic>
        <p:nvPicPr>
          <p:cNvPr id="4" name="Picture 3" descr="A logo with blue and green stripes&#10;&#10;Description automatically generated">
            <a:extLst>
              <a:ext uri="{FF2B5EF4-FFF2-40B4-BE49-F238E27FC236}">
                <a16:creationId xmlns:a16="http://schemas.microsoft.com/office/drawing/2014/main" id="{6024C515-CB88-3A08-0451-6DDD69A07CFA}"/>
              </a:ext>
            </a:extLst>
          </p:cNvPr>
          <p:cNvPicPr>
            <a:picLocks noChangeAspect="1"/>
          </p:cNvPicPr>
          <p:nvPr userDrawn="1"/>
        </p:nvPicPr>
        <p:blipFill>
          <a:blip r:embed="rId12"/>
          <a:stretch>
            <a:fillRect/>
          </a:stretch>
        </p:blipFill>
        <p:spPr>
          <a:xfrm>
            <a:off x="193040" y="439996"/>
            <a:ext cx="4419600" cy="1841500"/>
          </a:xfrm>
          <a:prstGeom prst="rect">
            <a:avLst/>
          </a:prstGeom>
        </p:spPr>
      </p:pic>
    </p:spTree>
    <p:extLst>
      <p:ext uri="{BB962C8B-B14F-4D97-AF65-F5344CB8AC3E}">
        <p14:creationId xmlns:p14="http://schemas.microsoft.com/office/powerpoint/2010/main" val="2009844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Side Title and Content">
    <p:spTree>
      <p:nvGrpSpPr>
        <p:cNvPr id="1" name=""/>
        <p:cNvGrpSpPr/>
        <p:nvPr/>
      </p:nvGrpSpPr>
      <p:grpSpPr>
        <a:xfrm>
          <a:off x="0" y="0"/>
          <a:ext cx="0" cy="0"/>
          <a:chOff x="0" y="0"/>
          <a:chExt cx="0" cy="0"/>
        </a:xfrm>
      </p:grpSpPr>
      <p:pic>
        <p:nvPicPr>
          <p:cNvPr id="4" name="Picture 3" descr="A white rectangle with a black border&#10;&#10;Description automatically generated with medium confidence">
            <a:extLst>
              <a:ext uri="{FF2B5EF4-FFF2-40B4-BE49-F238E27FC236}">
                <a16:creationId xmlns:a16="http://schemas.microsoft.com/office/drawing/2014/main" id="{93FD6CB1-D547-ACA8-622C-7C4636E15282}"/>
              </a:ext>
            </a:extLst>
          </p:cNvPr>
          <p:cNvPicPr>
            <a:picLocks noChangeAspect="1"/>
          </p:cNvPicPr>
          <p:nvPr/>
        </p:nvPicPr>
        <p:blipFill>
          <a:blip r:embed="rId2" cstate="print">
            <a:alphaModFix amt="54000"/>
            <a:extLst>
              <a:ext uri="{28A0092B-C50C-407E-A947-70E740481C1C}">
                <a14:useLocalDpi xmlns:a14="http://schemas.microsoft.com/office/drawing/2010/main"/>
              </a:ext>
            </a:extLst>
          </a:blip>
          <a:stretch>
            <a:fillRect/>
          </a:stretch>
        </p:blipFill>
        <p:spPr>
          <a:xfrm>
            <a:off x="0" y="2219577"/>
            <a:ext cx="12192000" cy="4455859"/>
          </a:xfrm>
          <a:prstGeom prst="rect">
            <a:avLst/>
          </a:prstGeom>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1326628"/>
            <a:ext cx="2758607" cy="5064327"/>
          </a:xfrm>
        </p:spPr>
        <p:txBody>
          <a:bodyPr/>
          <a:lstStyle>
            <a:lvl1pPr algn="r">
              <a:defRPr/>
            </a:lvl1pPr>
          </a:lstStyle>
          <a:p>
            <a:r>
              <a:rPr lang="en-US"/>
              <a:t>Click to edit Master title style</a:t>
            </a:r>
            <a:endParaRPr lang="en-US" dirty="0"/>
          </a:p>
        </p:txBody>
      </p:sp>
      <p:sp>
        <p:nvSpPr>
          <p:cNvPr id="12" name="Rectangle 11">
            <a:extLst>
              <a:ext uri="{FF2B5EF4-FFF2-40B4-BE49-F238E27FC236}">
                <a16:creationId xmlns:a16="http://schemas.microsoft.com/office/drawing/2014/main" id="{1F1B7F2F-C2FE-C022-DF3A-CAA3C5162A60}"/>
              </a:ext>
            </a:extLst>
          </p:cNvPr>
          <p:cNvSpPr/>
          <p:nvPr/>
        </p:nvSpPr>
        <p:spPr>
          <a:xfrm rot="10800000">
            <a:off x="262104" y="-1"/>
            <a:ext cx="11667791" cy="143934"/>
          </a:xfrm>
          <a:prstGeom prst="rect">
            <a:avLst/>
          </a:prstGeom>
          <a:gradFill>
            <a:gsLst>
              <a:gs pos="77990">
                <a:schemeClr val="accent4">
                  <a:alpha val="76000"/>
                </a:schemeClr>
              </a:gs>
              <a:gs pos="55980">
                <a:schemeClr val="accent3">
                  <a:alpha val="77000"/>
                </a:schemeClr>
              </a:gs>
              <a:gs pos="28000">
                <a:schemeClr val="accent2">
                  <a:alpha val="85000"/>
                </a:schemeClr>
              </a:gs>
              <a:gs pos="0">
                <a:schemeClr val="accent1">
                  <a:alpha val="82503"/>
                </a:schemeClr>
              </a:gs>
              <a:gs pos="100000">
                <a:schemeClr val="accent5">
                  <a:alpha val="76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0D62EB9-EA7E-748D-DD26-F2600CA759AE}"/>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6" name="Content Placeholder 2">
            <a:extLst>
              <a:ext uri="{FF2B5EF4-FFF2-40B4-BE49-F238E27FC236}">
                <a16:creationId xmlns:a16="http://schemas.microsoft.com/office/drawing/2014/main" id="{A199DB34-0A9B-ECD1-3FD9-8C37925449A0}"/>
              </a:ext>
            </a:extLst>
          </p:cNvPr>
          <p:cNvSpPr>
            <a:spLocks noGrp="1"/>
          </p:cNvSpPr>
          <p:nvPr>
            <p:ph idx="11"/>
          </p:nvPr>
        </p:nvSpPr>
        <p:spPr>
          <a:xfrm>
            <a:off x="3908148" y="1326627"/>
            <a:ext cx="7409035" cy="5064325"/>
          </a:xfrm>
          <a:prstGeom prst="rect">
            <a:avLst/>
          </a:prstGeom>
        </p:spPr>
        <p:txBody>
          <a:bodyPr anchor="ctr" anchorCtr="0"/>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A logo with blue and green stripes&#10;&#10;Description automatically generated">
            <a:extLst>
              <a:ext uri="{FF2B5EF4-FFF2-40B4-BE49-F238E27FC236}">
                <a16:creationId xmlns:a16="http://schemas.microsoft.com/office/drawing/2014/main" id="{FCD998A9-3DD1-7C33-CB3D-2AD76565A963}"/>
              </a:ext>
            </a:extLst>
          </p:cNvPr>
          <p:cNvPicPr>
            <a:picLocks noChangeAspect="1"/>
          </p:cNvPicPr>
          <p:nvPr/>
        </p:nvPicPr>
        <p:blipFill>
          <a:blip r:embed="rId3"/>
          <a:stretch>
            <a:fillRect/>
          </a:stretch>
        </p:blipFill>
        <p:spPr>
          <a:xfrm>
            <a:off x="9743688" y="243943"/>
            <a:ext cx="2316232" cy="965097"/>
          </a:xfrm>
          <a:prstGeom prst="rect">
            <a:avLst/>
          </a:prstGeom>
        </p:spPr>
      </p:pic>
      <p:pic>
        <p:nvPicPr>
          <p:cNvPr id="7" name="Picture 6" descr="A logo with blue and green stripes&#10;&#10;Description automatically generated">
            <a:extLst>
              <a:ext uri="{FF2B5EF4-FFF2-40B4-BE49-F238E27FC236}">
                <a16:creationId xmlns:a16="http://schemas.microsoft.com/office/drawing/2014/main" id="{2F3EE239-52A2-3CEB-93C6-6DBDA24F0E87}"/>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2902515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2E0B45F-FF7A-2320-15CC-7A82C045A9A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5062"/>
          <a:stretch/>
        </p:blipFill>
        <p:spPr>
          <a:xfrm>
            <a:off x="0" y="978605"/>
            <a:ext cx="12192000" cy="5664983"/>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57581C4-30F9-64EF-D860-6EC9BFAD6EA2}"/>
              </a:ext>
            </a:extLst>
          </p:cNvPr>
          <p:cNvSpPr>
            <a:spLocks noGrp="1"/>
          </p:cNvSpPr>
          <p:nvPr>
            <p:ph idx="1"/>
          </p:nvPr>
        </p:nvSpPr>
        <p:spPr>
          <a:xfrm>
            <a:off x="891964" y="2308452"/>
            <a:ext cx="10515600" cy="4351338"/>
          </a:xfrm>
          <a:prstGeom prst="rect">
            <a:avLst/>
          </a:prstGeom>
        </p:spPr>
        <p:txBody>
          <a:bodyPr>
            <a:normAutofit/>
          </a:bodyPr>
          <a:lstStyle>
            <a:lvl1pPr marL="0" indent="0" algn="ctr">
              <a:buFontTx/>
              <a:buNone/>
              <a:defRPr sz="2800"/>
            </a:lvl1pPr>
            <a:lvl2pPr marL="457200" indent="0" algn="ctr">
              <a:buFontTx/>
              <a:buNone/>
              <a:defRPr/>
            </a:lvl2pPr>
            <a:lvl3pPr marL="914400" indent="0" algn="ctr">
              <a:buFontTx/>
              <a:buNone/>
              <a:defRPr sz="2000"/>
            </a:lvl3pPr>
            <a:lvl4pPr marL="1371600" indent="0" algn="ctr">
              <a:buFontTx/>
              <a:buNone/>
              <a:defRPr sz="2000"/>
            </a:lvl4pPr>
            <a:lvl5pPr marL="1828800" indent="0" algn="ctr">
              <a:buFontTx/>
              <a:buNone/>
              <a:defRPr sz="2000"/>
            </a:lvl5pPr>
          </a:lstStyle>
          <a:p>
            <a:pPr lvl="0"/>
            <a:r>
              <a:rPr lang="en-US"/>
              <a:t>Click to edit Master text styles</a:t>
            </a:r>
          </a:p>
        </p:txBody>
      </p:sp>
      <p:sp>
        <p:nvSpPr>
          <p:cNvPr id="5" name="Slide Number Placeholder 4">
            <a:extLst>
              <a:ext uri="{FF2B5EF4-FFF2-40B4-BE49-F238E27FC236}">
                <a16:creationId xmlns:a16="http://schemas.microsoft.com/office/drawing/2014/main" id="{FCEA9DD9-C324-D548-C1C4-583B2EBC756F}"/>
              </a:ext>
            </a:extLst>
          </p:cNvPr>
          <p:cNvSpPr>
            <a:spLocks noGrp="1"/>
          </p:cNvSpPr>
          <p:nvPr>
            <p:ph type="sldNum" sz="quarter" idx="10"/>
          </p:nvPr>
        </p:nvSpPr>
        <p:spPr/>
        <p:txBody>
          <a:bodyPr/>
          <a:lstStyle/>
          <a:p>
            <a:fld id="{D0BFFA26-5A0E-9946-AACB-F15E627A5865}" type="slidenum">
              <a:rPr lang="en-US" smtClean="0"/>
              <a:t>‹#›</a:t>
            </a:fld>
            <a:endParaRPr lang="en-US"/>
          </a:p>
        </p:txBody>
      </p:sp>
      <p:pic>
        <p:nvPicPr>
          <p:cNvPr id="6" name="Picture 5" descr="A logo with blue and green stripes&#10;&#10;Description automatically generated">
            <a:extLst>
              <a:ext uri="{FF2B5EF4-FFF2-40B4-BE49-F238E27FC236}">
                <a16:creationId xmlns:a16="http://schemas.microsoft.com/office/drawing/2014/main" id="{B3C25C56-909E-454F-3D95-3B27A85F22F9}"/>
              </a:ext>
            </a:extLst>
          </p:cNvPr>
          <p:cNvPicPr>
            <a:picLocks noChangeAspect="1"/>
          </p:cNvPicPr>
          <p:nvPr/>
        </p:nvPicPr>
        <p:blipFill>
          <a:blip r:embed="rId3"/>
          <a:stretch>
            <a:fillRect/>
          </a:stretch>
        </p:blipFill>
        <p:spPr>
          <a:xfrm>
            <a:off x="9743688" y="243943"/>
            <a:ext cx="2316232" cy="965097"/>
          </a:xfrm>
          <a:prstGeom prst="rect">
            <a:avLst/>
          </a:prstGeom>
        </p:spPr>
      </p:pic>
      <p:pic>
        <p:nvPicPr>
          <p:cNvPr id="7" name="Picture 6" descr="A logo with blue and green stripes&#10;&#10;Description automatically generated">
            <a:extLst>
              <a:ext uri="{FF2B5EF4-FFF2-40B4-BE49-F238E27FC236}">
                <a16:creationId xmlns:a16="http://schemas.microsoft.com/office/drawing/2014/main" id="{ECCC29EE-68E4-5076-21D1-CE4B06E100EA}"/>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3948976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3547172" cy="667543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502170"/>
            <a:ext cx="2758607" cy="5888785"/>
          </a:xfrm>
        </p:spPr>
        <p:txBody>
          <a:bodyPr/>
          <a:lstStyle>
            <a:lvl1pPr algn="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7B6BAB5B-0CE4-1070-454F-77C61FAAF2C4}"/>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8" name="Content Placeholder 2">
            <a:extLst>
              <a:ext uri="{FF2B5EF4-FFF2-40B4-BE49-F238E27FC236}">
                <a16:creationId xmlns:a16="http://schemas.microsoft.com/office/drawing/2014/main" id="{8D116225-12E4-C994-99DA-07F92470093F}"/>
              </a:ext>
            </a:extLst>
          </p:cNvPr>
          <p:cNvSpPr>
            <a:spLocks noGrp="1"/>
          </p:cNvSpPr>
          <p:nvPr>
            <p:ph idx="11"/>
          </p:nvPr>
        </p:nvSpPr>
        <p:spPr>
          <a:xfrm>
            <a:off x="3908149" y="1140031"/>
            <a:ext cx="7551539" cy="5250922"/>
          </a:xfrm>
          <a:prstGeom prst="rect">
            <a:avLst/>
          </a:prstGeom>
        </p:spPr>
        <p:txBody>
          <a:bodyPr anchor="ctr" anchorCtr="0"/>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A logo with blue and green stripes&#10;&#10;Description automatically generated">
            <a:extLst>
              <a:ext uri="{FF2B5EF4-FFF2-40B4-BE49-F238E27FC236}">
                <a16:creationId xmlns:a16="http://schemas.microsoft.com/office/drawing/2014/main" id="{611DFC99-949E-B395-C803-5DAF71E90EB3}"/>
              </a:ext>
            </a:extLst>
          </p:cNvPr>
          <p:cNvPicPr>
            <a:picLocks noChangeAspect="1"/>
          </p:cNvPicPr>
          <p:nvPr/>
        </p:nvPicPr>
        <p:blipFill>
          <a:blip r:embed="rId3"/>
          <a:stretch>
            <a:fillRect/>
          </a:stretch>
        </p:blipFill>
        <p:spPr>
          <a:xfrm>
            <a:off x="9743688" y="243943"/>
            <a:ext cx="2316232" cy="965097"/>
          </a:xfrm>
          <a:prstGeom prst="rect">
            <a:avLst/>
          </a:prstGeom>
        </p:spPr>
      </p:pic>
      <p:pic>
        <p:nvPicPr>
          <p:cNvPr id="6" name="Picture 5" descr="A logo with blue and green stripes&#10;&#10;Description automatically generated">
            <a:extLst>
              <a:ext uri="{FF2B5EF4-FFF2-40B4-BE49-F238E27FC236}">
                <a16:creationId xmlns:a16="http://schemas.microsoft.com/office/drawing/2014/main" id="{80C8941F-3733-4791-FCDF-20DBE16B84CA}"/>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383927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3547172" cy="667543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502170"/>
            <a:ext cx="2758607" cy="5888785"/>
          </a:xfrm>
        </p:spPr>
        <p:txBody>
          <a:bodyPr/>
          <a:lstStyle>
            <a:lvl1pPr algn="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124B16D-23C4-35DF-AC7C-453708934E9C}"/>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7" name="Content Placeholder 2">
            <a:extLst>
              <a:ext uri="{FF2B5EF4-FFF2-40B4-BE49-F238E27FC236}">
                <a16:creationId xmlns:a16="http://schemas.microsoft.com/office/drawing/2014/main" id="{8A532ACE-B5D0-952B-F4B6-E59E04BFCDEF}"/>
              </a:ext>
            </a:extLst>
          </p:cNvPr>
          <p:cNvSpPr>
            <a:spLocks noGrp="1"/>
          </p:cNvSpPr>
          <p:nvPr>
            <p:ph idx="11"/>
          </p:nvPr>
        </p:nvSpPr>
        <p:spPr>
          <a:xfrm>
            <a:off x="3908149" y="1140031"/>
            <a:ext cx="7551539" cy="5250922"/>
          </a:xfrm>
          <a:prstGeom prst="rect">
            <a:avLst/>
          </a:prstGeom>
        </p:spPr>
        <p:txBody>
          <a:bodyPr anchor="ctr" anchorCtr="0"/>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A logo with blue and green stripes&#10;&#10;Description automatically generated">
            <a:extLst>
              <a:ext uri="{FF2B5EF4-FFF2-40B4-BE49-F238E27FC236}">
                <a16:creationId xmlns:a16="http://schemas.microsoft.com/office/drawing/2014/main" id="{7CE316E1-4E71-7E84-EEBA-063D0E090FE0}"/>
              </a:ext>
            </a:extLst>
          </p:cNvPr>
          <p:cNvPicPr>
            <a:picLocks noChangeAspect="1"/>
          </p:cNvPicPr>
          <p:nvPr/>
        </p:nvPicPr>
        <p:blipFill>
          <a:blip r:embed="rId3"/>
          <a:stretch>
            <a:fillRect/>
          </a:stretch>
        </p:blipFill>
        <p:spPr>
          <a:xfrm>
            <a:off x="9743688" y="243943"/>
            <a:ext cx="2316232" cy="965097"/>
          </a:xfrm>
          <a:prstGeom prst="rect">
            <a:avLst/>
          </a:prstGeom>
        </p:spPr>
      </p:pic>
      <p:pic>
        <p:nvPicPr>
          <p:cNvPr id="4" name="Picture 3" descr="A logo with blue and green stripes&#10;&#10;Description automatically generated">
            <a:extLst>
              <a:ext uri="{FF2B5EF4-FFF2-40B4-BE49-F238E27FC236}">
                <a16:creationId xmlns:a16="http://schemas.microsoft.com/office/drawing/2014/main" id="{A81DE6CC-F9E9-CE6E-10BF-7C49625FF661}"/>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4021863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3547172" cy="667543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502170"/>
            <a:ext cx="2758607" cy="5888785"/>
          </a:xfrm>
        </p:spPr>
        <p:txBody>
          <a:bodyPr/>
          <a:lstStyle>
            <a:lvl1pPr algn="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1C6195E-8085-B4E4-A59D-888CDC60B7B8}"/>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7" name="Content Placeholder 2">
            <a:extLst>
              <a:ext uri="{FF2B5EF4-FFF2-40B4-BE49-F238E27FC236}">
                <a16:creationId xmlns:a16="http://schemas.microsoft.com/office/drawing/2014/main" id="{2E96239B-2C9A-777D-B85B-4766DACF4E7B}"/>
              </a:ext>
            </a:extLst>
          </p:cNvPr>
          <p:cNvSpPr>
            <a:spLocks noGrp="1"/>
          </p:cNvSpPr>
          <p:nvPr>
            <p:ph idx="11"/>
          </p:nvPr>
        </p:nvSpPr>
        <p:spPr>
          <a:xfrm>
            <a:off x="3908149" y="1140031"/>
            <a:ext cx="7551539" cy="5250922"/>
          </a:xfrm>
          <a:prstGeom prst="rect">
            <a:avLst/>
          </a:prstGeom>
        </p:spPr>
        <p:txBody>
          <a:bodyPr anchor="ctr" anchorCtr="0"/>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A logo with blue and green stripes&#10;&#10;Description automatically generated">
            <a:extLst>
              <a:ext uri="{FF2B5EF4-FFF2-40B4-BE49-F238E27FC236}">
                <a16:creationId xmlns:a16="http://schemas.microsoft.com/office/drawing/2014/main" id="{6B93B91F-3195-7F07-5D8F-D034060FF486}"/>
              </a:ext>
            </a:extLst>
          </p:cNvPr>
          <p:cNvPicPr>
            <a:picLocks noChangeAspect="1"/>
          </p:cNvPicPr>
          <p:nvPr/>
        </p:nvPicPr>
        <p:blipFill>
          <a:blip r:embed="rId3"/>
          <a:stretch>
            <a:fillRect/>
          </a:stretch>
        </p:blipFill>
        <p:spPr>
          <a:xfrm>
            <a:off x="9743688" y="243943"/>
            <a:ext cx="2316232" cy="965097"/>
          </a:xfrm>
          <a:prstGeom prst="rect">
            <a:avLst/>
          </a:prstGeom>
        </p:spPr>
      </p:pic>
      <p:pic>
        <p:nvPicPr>
          <p:cNvPr id="4" name="Picture 3" descr="A logo with blue and green stripes&#10;&#10;Description automatically generated">
            <a:extLst>
              <a:ext uri="{FF2B5EF4-FFF2-40B4-BE49-F238E27FC236}">
                <a16:creationId xmlns:a16="http://schemas.microsoft.com/office/drawing/2014/main" id="{CC3F9462-3906-3C2A-DD6C-D4553D451022}"/>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1957965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3547172" cy="667543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502170"/>
            <a:ext cx="2758607" cy="5888785"/>
          </a:xfrm>
        </p:spPr>
        <p:txBody>
          <a:bodyPr/>
          <a:lstStyle>
            <a:lvl1pPr algn="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E939319-BAD1-EE73-0D39-62A320EE2C90}"/>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7" name="Content Placeholder 2">
            <a:extLst>
              <a:ext uri="{FF2B5EF4-FFF2-40B4-BE49-F238E27FC236}">
                <a16:creationId xmlns:a16="http://schemas.microsoft.com/office/drawing/2014/main" id="{453CD647-153B-67A9-849F-4CCDA04F7269}"/>
              </a:ext>
            </a:extLst>
          </p:cNvPr>
          <p:cNvSpPr>
            <a:spLocks noGrp="1"/>
          </p:cNvSpPr>
          <p:nvPr>
            <p:ph idx="11"/>
          </p:nvPr>
        </p:nvSpPr>
        <p:spPr>
          <a:xfrm>
            <a:off x="3908149" y="1140031"/>
            <a:ext cx="7551539" cy="5250922"/>
          </a:xfrm>
          <a:prstGeom prst="rect">
            <a:avLst/>
          </a:prstGeom>
        </p:spPr>
        <p:txBody>
          <a:bodyPr anchor="ctr" anchorCtr="0"/>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A logo with blue and green stripes&#10;&#10;Description automatically generated">
            <a:extLst>
              <a:ext uri="{FF2B5EF4-FFF2-40B4-BE49-F238E27FC236}">
                <a16:creationId xmlns:a16="http://schemas.microsoft.com/office/drawing/2014/main" id="{8B94F0A1-CD29-07A2-6246-5766455A8492}"/>
              </a:ext>
            </a:extLst>
          </p:cNvPr>
          <p:cNvPicPr>
            <a:picLocks noChangeAspect="1"/>
          </p:cNvPicPr>
          <p:nvPr/>
        </p:nvPicPr>
        <p:blipFill>
          <a:blip r:embed="rId3"/>
          <a:stretch>
            <a:fillRect/>
          </a:stretch>
        </p:blipFill>
        <p:spPr>
          <a:xfrm>
            <a:off x="9743688" y="243943"/>
            <a:ext cx="2316232" cy="965097"/>
          </a:xfrm>
          <a:prstGeom prst="rect">
            <a:avLst/>
          </a:prstGeom>
        </p:spPr>
      </p:pic>
      <p:pic>
        <p:nvPicPr>
          <p:cNvPr id="4" name="Picture 3" descr="A logo with blue and green stripes&#10;&#10;Description automatically generated">
            <a:extLst>
              <a:ext uri="{FF2B5EF4-FFF2-40B4-BE49-F238E27FC236}">
                <a16:creationId xmlns:a16="http://schemas.microsoft.com/office/drawing/2014/main" id="{0D51CF8A-8C72-CB49-5949-BCF9C85F6DBA}"/>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1926089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3547172" cy="667543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502170"/>
            <a:ext cx="2758607" cy="5888785"/>
          </a:xfrm>
        </p:spPr>
        <p:txBody>
          <a:bodyPr/>
          <a:lstStyle>
            <a:lvl1pPr algn="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ED0B607A-E3A4-1BCC-6DF4-18C811915FA5}"/>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7" name="Content Placeholder 2">
            <a:extLst>
              <a:ext uri="{FF2B5EF4-FFF2-40B4-BE49-F238E27FC236}">
                <a16:creationId xmlns:a16="http://schemas.microsoft.com/office/drawing/2014/main" id="{76A5952A-31D5-28D2-0E70-A425D1F0D66C}"/>
              </a:ext>
            </a:extLst>
          </p:cNvPr>
          <p:cNvSpPr>
            <a:spLocks noGrp="1"/>
          </p:cNvSpPr>
          <p:nvPr>
            <p:ph idx="11"/>
          </p:nvPr>
        </p:nvSpPr>
        <p:spPr>
          <a:xfrm>
            <a:off x="3908149" y="1140031"/>
            <a:ext cx="7551539" cy="5250922"/>
          </a:xfrm>
          <a:prstGeom prst="rect">
            <a:avLst/>
          </a:prstGeom>
        </p:spPr>
        <p:txBody>
          <a:bodyPr anchor="ctr" anchorCtr="0"/>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A logo with blue and green stripes&#10;&#10;Description automatically generated">
            <a:extLst>
              <a:ext uri="{FF2B5EF4-FFF2-40B4-BE49-F238E27FC236}">
                <a16:creationId xmlns:a16="http://schemas.microsoft.com/office/drawing/2014/main" id="{F87ADD56-FFA0-F2B4-7FB7-6BD0EAF7E0A8}"/>
              </a:ext>
            </a:extLst>
          </p:cNvPr>
          <p:cNvPicPr>
            <a:picLocks noChangeAspect="1"/>
          </p:cNvPicPr>
          <p:nvPr/>
        </p:nvPicPr>
        <p:blipFill>
          <a:blip r:embed="rId3"/>
          <a:stretch>
            <a:fillRect/>
          </a:stretch>
        </p:blipFill>
        <p:spPr>
          <a:xfrm>
            <a:off x="9743688" y="243943"/>
            <a:ext cx="2316232" cy="965097"/>
          </a:xfrm>
          <a:prstGeom prst="rect">
            <a:avLst/>
          </a:prstGeom>
        </p:spPr>
      </p:pic>
      <p:pic>
        <p:nvPicPr>
          <p:cNvPr id="4" name="Picture 3" descr="A logo with blue and green stripes&#10;&#10;Description automatically generated">
            <a:extLst>
              <a:ext uri="{FF2B5EF4-FFF2-40B4-BE49-F238E27FC236}">
                <a16:creationId xmlns:a16="http://schemas.microsoft.com/office/drawing/2014/main" id="{0EB0C955-11EC-0747-9091-7FAAF4F04383}"/>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3713510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3547172" cy="667543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502170"/>
            <a:ext cx="2758607" cy="5888785"/>
          </a:xfrm>
        </p:spPr>
        <p:txBody>
          <a:bodyPr/>
          <a:lstStyle>
            <a:lvl1pPr algn="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A94C9D75-FD35-4889-BCDA-1B914451EC5B}"/>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7" name="Content Placeholder 2">
            <a:extLst>
              <a:ext uri="{FF2B5EF4-FFF2-40B4-BE49-F238E27FC236}">
                <a16:creationId xmlns:a16="http://schemas.microsoft.com/office/drawing/2014/main" id="{7DA662FA-16D2-FAFC-7B23-16FBC6DCD0E9}"/>
              </a:ext>
            </a:extLst>
          </p:cNvPr>
          <p:cNvSpPr>
            <a:spLocks noGrp="1"/>
          </p:cNvSpPr>
          <p:nvPr>
            <p:ph idx="11"/>
          </p:nvPr>
        </p:nvSpPr>
        <p:spPr>
          <a:xfrm>
            <a:off x="3908149" y="1140031"/>
            <a:ext cx="7551539" cy="5250922"/>
          </a:xfrm>
          <a:prstGeom prst="rect">
            <a:avLst/>
          </a:prstGeom>
        </p:spPr>
        <p:txBody>
          <a:bodyPr anchor="ctr" anchorCtr="0"/>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A logo with blue and green stripes&#10;&#10;Description automatically generated">
            <a:extLst>
              <a:ext uri="{FF2B5EF4-FFF2-40B4-BE49-F238E27FC236}">
                <a16:creationId xmlns:a16="http://schemas.microsoft.com/office/drawing/2014/main" id="{374CFC59-9567-22EE-B800-3F897F72A9D7}"/>
              </a:ext>
            </a:extLst>
          </p:cNvPr>
          <p:cNvPicPr>
            <a:picLocks noChangeAspect="1"/>
          </p:cNvPicPr>
          <p:nvPr/>
        </p:nvPicPr>
        <p:blipFill>
          <a:blip r:embed="rId3"/>
          <a:stretch>
            <a:fillRect/>
          </a:stretch>
        </p:blipFill>
        <p:spPr>
          <a:xfrm>
            <a:off x="9743688" y="243943"/>
            <a:ext cx="2316232" cy="965097"/>
          </a:xfrm>
          <a:prstGeom prst="rect">
            <a:avLst/>
          </a:prstGeom>
        </p:spPr>
      </p:pic>
      <p:pic>
        <p:nvPicPr>
          <p:cNvPr id="6" name="Picture 5" descr="A logo with blue and green stripes&#10;&#10;Description automatically generated">
            <a:extLst>
              <a:ext uri="{FF2B5EF4-FFF2-40B4-BE49-F238E27FC236}">
                <a16:creationId xmlns:a16="http://schemas.microsoft.com/office/drawing/2014/main" id="{E05057D4-26CF-E5FE-F09F-EF9DAC780E9B}"/>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258200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675436"/>
          </a:xfrm>
          <a:prstGeom prst="rect">
            <a:avLst/>
          </a:prstGeom>
          <a:effectLst>
            <a:outerShdw blurRad="50800" dist="38100" dir="5400000" algn="t" rotWithShape="0">
              <a:prstClr val="black">
                <a:alpha val="40000"/>
              </a:prstClr>
            </a:outerShdw>
          </a:effectLst>
        </p:spPr>
      </p:pic>
      <p:sp>
        <p:nvSpPr>
          <p:cNvPr id="9" name="Title 1">
            <a:extLst>
              <a:ext uri="{FF2B5EF4-FFF2-40B4-BE49-F238E27FC236}">
                <a16:creationId xmlns:a16="http://schemas.microsoft.com/office/drawing/2014/main" id="{A1CE1CAA-A97B-6B84-C595-F2CD1D131E99}"/>
              </a:ext>
            </a:extLst>
          </p:cNvPr>
          <p:cNvSpPr>
            <a:spLocks noGrp="1"/>
          </p:cNvSpPr>
          <p:nvPr>
            <p:ph type="title"/>
          </p:nvPr>
        </p:nvSpPr>
        <p:spPr>
          <a:xfrm>
            <a:off x="584200" y="2766218"/>
            <a:ext cx="10515600" cy="1325563"/>
          </a:xfrm>
        </p:spPr>
        <p:txBody>
          <a:bodyPr/>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1DCB51AC-9DC7-EC27-00EE-BB3FEBCB8B51}"/>
              </a:ext>
            </a:extLst>
          </p:cNvPr>
          <p:cNvSpPr>
            <a:spLocks noGrp="1"/>
          </p:cNvSpPr>
          <p:nvPr>
            <p:ph type="sldNum" sz="quarter" idx="10"/>
          </p:nvPr>
        </p:nvSpPr>
        <p:spPr/>
        <p:txBody>
          <a:bodyPr/>
          <a:lstStyle/>
          <a:p>
            <a:fld id="{D0BFFA26-5A0E-9946-AACB-F15E627A5865}" type="slidenum">
              <a:rPr lang="en-US" smtClean="0"/>
              <a:t>‹#›</a:t>
            </a:fld>
            <a:endParaRPr lang="en-US"/>
          </a:p>
        </p:txBody>
      </p:sp>
      <p:pic>
        <p:nvPicPr>
          <p:cNvPr id="3" name="Picture 2" descr="A white text on a black background&#10;&#10;Description automatically generated">
            <a:extLst>
              <a:ext uri="{FF2B5EF4-FFF2-40B4-BE49-F238E27FC236}">
                <a16:creationId xmlns:a16="http://schemas.microsoft.com/office/drawing/2014/main" id="{6BCC0108-331B-C8AF-74D8-DED9DA9BC64C}"/>
              </a:ext>
            </a:extLst>
          </p:cNvPr>
          <p:cNvPicPr>
            <a:picLocks noChangeAspect="1"/>
          </p:cNvPicPr>
          <p:nvPr/>
        </p:nvPicPr>
        <p:blipFill>
          <a:blip r:embed="rId3"/>
          <a:stretch>
            <a:fillRect/>
          </a:stretch>
        </p:blipFill>
        <p:spPr>
          <a:xfrm>
            <a:off x="338475" y="5394100"/>
            <a:ext cx="2558143" cy="1065893"/>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50915E33-785D-0DB9-D35B-AB7FCB2404D3}"/>
              </a:ext>
            </a:extLst>
          </p:cNvPr>
          <p:cNvPicPr>
            <a:picLocks noChangeAspect="1"/>
          </p:cNvPicPr>
          <p:nvPr userDrawn="1"/>
        </p:nvPicPr>
        <p:blipFill>
          <a:blip r:embed="rId3"/>
          <a:stretch>
            <a:fillRect/>
          </a:stretch>
        </p:blipFill>
        <p:spPr>
          <a:xfrm>
            <a:off x="338475" y="5394100"/>
            <a:ext cx="2558143" cy="1065893"/>
          </a:xfrm>
          <a:prstGeom prst="rect">
            <a:avLst/>
          </a:prstGeom>
        </p:spPr>
      </p:pic>
    </p:spTree>
    <p:extLst>
      <p:ext uri="{BB962C8B-B14F-4D97-AF65-F5344CB8AC3E}">
        <p14:creationId xmlns:p14="http://schemas.microsoft.com/office/powerpoint/2010/main" val="412690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0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1"/>
            <a:ext cx="12192000" cy="6675436"/>
          </a:xfrm>
          <a:prstGeom prst="rect">
            <a:avLst/>
          </a:prstGeom>
          <a:effectLst>
            <a:outerShdw blurRad="50800" dist="38100" dir="5400000" algn="t" rotWithShape="0">
              <a:prstClr val="black">
                <a:alpha val="40000"/>
              </a:prstClr>
            </a:outerShdw>
          </a:effectLst>
        </p:spPr>
      </p:pic>
      <p:sp>
        <p:nvSpPr>
          <p:cNvPr id="7" name="Title 1">
            <a:extLst>
              <a:ext uri="{FF2B5EF4-FFF2-40B4-BE49-F238E27FC236}">
                <a16:creationId xmlns:a16="http://schemas.microsoft.com/office/drawing/2014/main" id="{C9F91452-11FE-D0FF-6DF3-1F16CDCEC670}"/>
              </a:ext>
            </a:extLst>
          </p:cNvPr>
          <p:cNvSpPr>
            <a:spLocks noGrp="1"/>
          </p:cNvSpPr>
          <p:nvPr>
            <p:ph type="title"/>
          </p:nvPr>
        </p:nvSpPr>
        <p:spPr>
          <a:xfrm>
            <a:off x="584200" y="2692756"/>
            <a:ext cx="10515600" cy="1325563"/>
          </a:xfrm>
        </p:spPr>
        <p:txBody>
          <a:bodyPr/>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FA236827-947A-E3B2-6DD7-23D69B41CAD7}"/>
              </a:ext>
            </a:extLst>
          </p:cNvPr>
          <p:cNvSpPr>
            <a:spLocks noGrp="1"/>
          </p:cNvSpPr>
          <p:nvPr>
            <p:ph type="sldNum" sz="quarter" idx="10"/>
          </p:nvPr>
        </p:nvSpPr>
        <p:spPr/>
        <p:txBody>
          <a:bodyPr/>
          <a:lstStyle/>
          <a:p>
            <a:fld id="{D0BFFA26-5A0E-9946-AACB-F15E627A5865}" type="slidenum">
              <a:rPr lang="en-US" smtClean="0"/>
              <a:t>‹#›</a:t>
            </a:fld>
            <a:endParaRPr lang="en-US"/>
          </a:p>
        </p:txBody>
      </p:sp>
      <p:pic>
        <p:nvPicPr>
          <p:cNvPr id="6" name="Picture 5" descr="A white text on a black background&#10;&#10;Description automatically generated">
            <a:extLst>
              <a:ext uri="{FF2B5EF4-FFF2-40B4-BE49-F238E27FC236}">
                <a16:creationId xmlns:a16="http://schemas.microsoft.com/office/drawing/2014/main" id="{C411F7EB-90CD-0FCB-69AA-0A5301FC2E70}"/>
              </a:ext>
            </a:extLst>
          </p:cNvPr>
          <p:cNvPicPr>
            <a:picLocks noChangeAspect="1"/>
          </p:cNvPicPr>
          <p:nvPr/>
        </p:nvPicPr>
        <p:blipFill>
          <a:blip r:embed="rId3"/>
          <a:stretch>
            <a:fillRect/>
          </a:stretch>
        </p:blipFill>
        <p:spPr>
          <a:xfrm>
            <a:off x="338475" y="5394100"/>
            <a:ext cx="2558143" cy="1065893"/>
          </a:xfrm>
          <a:prstGeom prst="rect">
            <a:avLst/>
          </a:prstGeom>
        </p:spPr>
      </p:pic>
      <p:pic>
        <p:nvPicPr>
          <p:cNvPr id="3" name="Picture 2" descr="A white text on a black background&#10;&#10;Description automatically generated">
            <a:extLst>
              <a:ext uri="{FF2B5EF4-FFF2-40B4-BE49-F238E27FC236}">
                <a16:creationId xmlns:a16="http://schemas.microsoft.com/office/drawing/2014/main" id="{A66BF92F-244B-896C-CC09-07C554AC6506}"/>
              </a:ext>
            </a:extLst>
          </p:cNvPr>
          <p:cNvPicPr>
            <a:picLocks noChangeAspect="1"/>
          </p:cNvPicPr>
          <p:nvPr userDrawn="1"/>
        </p:nvPicPr>
        <p:blipFill>
          <a:blip r:embed="rId3"/>
          <a:stretch>
            <a:fillRect/>
          </a:stretch>
        </p:blipFill>
        <p:spPr>
          <a:xfrm>
            <a:off x="338475" y="5394100"/>
            <a:ext cx="2558143" cy="1065893"/>
          </a:xfrm>
          <a:prstGeom prst="rect">
            <a:avLst/>
          </a:prstGeom>
        </p:spPr>
      </p:pic>
    </p:spTree>
    <p:extLst>
      <p:ext uri="{BB962C8B-B14F-4D97-AF65-F5344CB8AC3E}">
        <p14:creationId xmlns:p14="http://schemas.microsoft.com/office/powerpoint/2010/main" val="3592064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EV2S Title Slide">
    <p:spTree>
      <p:nvGrpSpPr>
        <p:cNvPr id="1" name=""/>
        <p:cNvGrpSpPr/>
        <p:nvPr/>
      </p:nvGrpSpPr>
      <p:grpSpPr>
        <a:xfrm>
          <a:off x="0" y="0"/>
          <a:ext cx="0" cy="0"/>
          <a:chOff x="0" y="0"/>
          <a:chExt cx="0" cy="0"/>
        </a:xfrm>
      </p:grpSpPr>
      <p:pic>
        <p:nvPicPr>
          <p:cNvPr id="18" name="Picture 17" descr="A picture containing diagram&#10;&#10;Description automatically generated">
            <a:extLst>
              <a:ext uri="{FF2B5EF4-FFF2-40B4-BE49-F238E27FC236}">
                <a16:creationId xmlns:a16="http://schemas.microsoft.com/office/drawing/2014/main" id="{3730AB2E-06C7-256E-8938-F60F7A09ACFD}"/>
              </a:ext>
            </a:extLst>
          </p:cNvPr>
          <p:cNvPicPr>
            <a:picLocks noChangeAspect="1"/>
          </p:cNvPicPr>
          <p:nvPr/>
        </p:nvPicPr>
        <p:blipFill rotWithShape="1">
          <a:blip r:embed="rId2">
            <a:alphaModFix amt="94000"/>
          </a:blip>
          <a:srcRect t="16647" r="5876" b="2409"/>
          <a:stretch/>
        </p:blipFill>
        <p:spPr>
          <a:xfrm>
            <a:off x="-1" y="0"/>
            <a:ext cx="12192001" cy="5616841"/>
          </a:xfrm>
          <a:prstGeom prst="rect">
            <a:avLst/>
          </a:prstGeom>
        </p:spPr>
      </p:pic>
      <p:sp>
        <p:nvSpPr>
          <p:cNvPr id="2" name="Title 1">
            <a:extLst>
              <a:ext uri="{FF2B5EF4-FFF2-40B4-BE49-F238E27FC236}">
                <a16:creationId xmlns:a16="http://schemas.microsoft.com/office/drawing/2014/main" id="{18DE97FE-6B83-7346-395F-6BD7F3F93340}"/>
              </a:ext>
            </a:extLst>
          </p:cNvPr>
          <p:cNvSpPr>
            <a:spLocks noGrp="1"/>
          </p:cNvSpPr>
          <p:nvPr>
            <p:ph type="ctrTitle"/>
          </p:nvPr>
        </p:nvSpPr>
        <p:spPr>
          <a:xfrm>
            <a:off x="2565205" y="4252829"/>
            <a:ext cx="9144000" cy="751446"/>
          </a:xfrm>
        </p:spPr>
        <p:txBody>
          <a:bodyPr anchor="t" anchorCtr="0">
            <a:normAutofit/>
          </a:bodyPr>
          <a:lstStyle>
            <a:lvl1pPr algn="r">
              <a:defRPr sz="4800"/>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C7A33BB6-7745-A0C1-68D5-BC2CFF947004}"/>
              </a:ext>
            </a:extLst>
          </p:cNvPr>
          <p:cNvGrpSpPr/>
          <p:nvPr/>
        </p:nvGrpSpPr>
        <p:grpSpPr>
          <a:xfrm>
            <a:off x="0" y="6014720"/>
            <a:ext cx="12192000" cy="843280"/>
            <a:chOff x="0" y="6014720"/>
            <a:chExt cx="12192000" cy="843280"/>
          </a:xfrm>
        </p:grpSpPr>
        <p:sp>
          <p:nvSpPr>
            <p:cNvPr id="15" name="Rectangle 14">
              <a:extLst>
                <a:ext uri="{FF2B5EF4-FFF2-40B4-BE49-F238E27FC236}">
                  <a16:creationId xmlns:a16="http://schemas.microsoft.com/office/drawing/2014/main" id="{9F37E263-CDB9-4564-53BF-665197E4F112}"/>
                </a:ext>
              </a:extLst>
            </p:cNvPr>
            <p:cNvSpPr/>
            <p:nvPr/>
          </p:nvSpPr>
          <p:spPr>
            <a:xfrm>
              <a:off x="0" y="6014720"/>
              <a:ext cx="12192000" cy="843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7EDC134-65B7-C185-BB9B-8DF4FB234B69}"/>
                </a:ext>
              </a:extLst>
            </p:cNvPr>
            <p:cNvGrpSpPr/>
            <p:nvPr/>
          </p:nvGrpSpPr>
          <p:grpSpPr>
            <a:xfrm>
              <a:off x="477943" y="6319495"/>
              <a:ext cx="4219629" cy="397839"/>
              <a:chOff x="265461" y="6260332"/>
              <a:chExt cx="5057346" cy="476822"/>
            </a:xfrm>
          </p:grpSpPr>
          <p:sp>
            <p:nvSpPr>
              <p:cNvPr id="5" name="Text Box 47">
                <a:extLst>
                  <a:ext uri="{FF2B5EF4-FFF2-40B4-BE49-F238E27FC236}">
                    <a16:creationId xmlns:a16="http://schemas.microsoft.com/office/drawing/2014/main" id="{220E2002-F67C-7EC2-02B1-C29CE2FEC59A}"/>
                  </a:ext>
                </a:extLst>
              </p:cNvPr>
              <p:cNvSpPr txBox="1">
                <a:spLocks noChangeArrowheads="1"/>
              </p:cNvSpPr>
              <p:nvPr/>
            </p:nvSpPr>
            <p:spPr bwMode="auto">
              <a:xfrm>
                <a:off x="1831518" y="6478938"/>
                <a:ext cx="3491289" cy="258216"/>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2024 Electric Power Research Institute, Inc. All rights reserved.</a:t>
                </a:r>
              </a:p>
            </p:txBody>
          </p:sp>
          <p:sp>
            <p:nvSpPr>
              <p:cNvPr id="6" name="TextBox 5">
                <a:hlinkClick r:id="rId3"/>
                <a:extLst>
                  <a:ext uri="{FF2B5EF4-FFF2-40B4-BE49-F238E27FC236}">
                    <a16:creationId xmlns:a16="http://schemas.microsoft.com/office/drawing/2014/main" id="{FBB648AC-5990-31CA-3888-54F720D275D1}"/>
                  </a:ext>
                </a:extLst>
              </p:cNvPr>
              <p:cNvSpPr txBox="1"/>
              <p:nvPr/>
            </p:nvSpPr>
            <p:spPr>
              <a:xfrm>
                <a:off x="265461" y="6474755"/>
                <a:ext cx="1667548" cy="258216"/>
              </a:xfrm>
              <a:prstGeom prst="rect">
                <a:avLst/>
              </a:prstGeom>
              <a:noFill/>
            </p:spPr>
            <p:txBody>
              <a:bodyPr wrap="square" rtlCol="0">
                <a:spAutoFit/>
              </a:bodyPr>
              <a:lstStyle/>
              <a:p>
                <a:pPr algn="l"/>
                <a:r>
                  <a:rPr lang="en-US" sz="800" b="1" spc="200" baseline="0" dirty="0">
                    <a:solidFill>
                      <a:schemeClr val="tx1">
                        <a:lumMod val="65000"/>
                        <a:lumOff val="35000"/>
                      </a:schemeClr>
                    </a:solidFill>
                    <a:latin typeface="Century Gothic" panose="020B0502020202020204" pitchFamily="34" charset="0"/>
                  </a:rPr>
                  <a:t>www.epri.com</a:t>
                </a:r>
              </a:p>
            </p:txBody>
          </p:sp>
          <p:cxnSp>
            <p:nvCxnSpPr>
              <p:cNvPr id="7" name="Straight Connector 6">
                <a:extLst>
                  <a:ext uri="{FF2B5EF4-FFF2-40B4-BE49-F238E27FC236}">
                    <a16:creationId xmlns:a16="http://schemas.microsoft.com/office/drawing/2014/main" id="{247E4FF1-5605-E8F8-34CC-CA5221ACAD40}"/>
                  </a:ext>
                </a:extLst>
              </p:cNvPr>
              <p:cNvCxnSpPr>
                <a:cxnSpLocks/>
              </p:cNvCxnSpPr>
              <p:nvPr/>
            </p:nvCxnSpPr>
            <p:spPr bwMode="auto">
              <a:xfrm>
                <a:off x="1778058" y="6260332"/>
                <a:ext cx="0" cy="422247"/>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9" name="Picture 8">
                <a:hlinkClick r:id="rId4"/>
                <a:extLst>
                  <a:ext uri="{FF2B5EF4-FFF2-40B4-BE49-F238E27FC236}">
                    <a16:creationId xmlns:a16="http://schemas.microsoft.com/office/drawing/2014/main" id="{3558795E-A169-700F-5120-F4D9BC0298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6246" y="6282893"/>
                <a:ext cx="150230" cy="150229"/>
              </a:xfrm>
              <a:prstGeom prst="rect">
                <a:avLst/>
              </a:prstGeom>
            </p:spPr>
          </p:pic>
          <p:pic>
            <p:nvPicPr>
              <p:cNvPr id="10" name="Picture 9">
                <a:hlinkClick r:id="rId6"/>
                <a:extLst>
                  <a:ext uri="{FF2B5EF4-FFF2-40B4-BE49-F238E27FC236}">
                    <a16:creationId xmlns:a16="http://schemas.microsoft.com/office/drawing/2014/main" id="{544F2FF2-BC25-5015-205A-ABF6FBE206A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44621" y="6285738"/>
                <a:ext cx="75579" cy="163755"/>
              </a:xfrm>
              <a:prstGeom prst="rect">
                <a:avLst/>
              </a:prstGeom>
            </p:spPr>
          </p:pic>
          <p:pic>
            <p:nvPicPr>
              <p:cNvPr id="11" name="Picture 10">
                <a:hlinkClick r:id="rId8"/>
                <a:extLst>
                  <a:ext uri="{FF2B5EF4-FFF2-40B4-BE49-F238E27FC236}">
                    <a16:creationId xmlns:a16="http://schemas.microsoft.com/office/drawing/2014/main" id="{8E07EBD3-9150-775D-5F39-C68EB3782D3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9675" y="6315475"/>
                <a:ext cx="160710" cy="131012"/>
              </a:xfrm>
              <a:prstGeom prst="rect">
                <a:avLst/>
              </a:prstGeom>
            </p:spPr>
          </p:pic>
        </p:grpSp>
        <p:pic>
          <p:nvPicPr>
            <p:cNvPr id="12" name="Graphic 11">
              <a:extLst>
                <a:ext uri="{FF2B5EF4-FFF2-40B4-BE49-F238E27FC236}">
                  <a16:creationId xmlns:a16="http://schemas.microsoft.com/office/drawing/2014/main" id="{68262638-43F2-9F19-4CF4-4053ED9E78F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258448" y="6388874"/>
              <a:ext cx="1335283" cy="259083"/>
            </a:xfrm>
            <a:prstGeom prst="rect">
              <a:avLst/>
            </a:prstGeom>
          </p:spPr>
        </p:pic>
      </p:grpSp>
      <p:sp>
        <p:nvSpPr>
          <p:cNvPr id="13" name="Subtitle 2">
            <a:extLst>
              <a:ext uri="{FF2B5EF4-FFF2-40B4-BE49-F238E27FC236}">
                <a16:creationId xmlns:a16="http://schemas.microsoft.com/office/drawing/2014/main" id="{C454C3B2-37C4-6BA4-B59C-159F53803A4F}"/>
              </a:ext>
            </a:extLst>
          </p:cNvPr>
          <p:cNvSpPr>
            <a:spLocks noGrp="1"/>
          </p:cNvSpPr>
          <p:nvPr>
            <p:ph type="subTitle" idx="1" hasCustomPrompt="1"/>
          </p:nvPr>
        </p:nvSpPr>
        <p:spPr>
          <a:xfrm>
            <a:off x="7162871" y="4993074"/>
            <a:ext cx="4602480" cy="342821"/>
          </a:xfrm>
          <a:prstGeom prst="rect">
            <a:avLst/>
          </a:prstGeom>
        </p:spPr>
        <p:txBody>
          <a:bodyPr>
            <a:noAutofit/>
          </a:bodyPr>
          <a:lstStyle>
            <a:lvl1pPr marL="0" indent="0" algn="r">
              <a:buNone/>
              <a:defRPr sz="1400" b="1" i="0" spc="3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p:txBody>
      </p:sp>
      <p:sp>
        <p:nvSpPr>
          <p:cNvPr id="14" name="Text Placeholder 2">
            <a:extLst>
              <a:ext uri="{FF2B5EF4-FFF2-40B4-BE49-F238E27FC236}">
                <a16:creationId xmlns:a16="http://schemas.microsoft.com/office/drawing/2014/main" id="{5CAEFF1E-5FF1-2DB1-FDF0-FD5AE3801FAD}"/>
              </a:ext>
            </a:extLst>
          </p:cNvPr>
          <p:cNvSpPr>
            <a:spLocks noGrp="1"/>
          </p:cNvSpPr>
          <p:nvPr>
            <p:ph type="body" idx="11" hasCustomPrompt="1"/>
          </p:nvPr>
        </p:nvSpPr>
        <p:spPr>
          <a:xfrm>
            <a:off x="7395219" y="5398121"/>
            <a:ext cx="4313986" cy="809850"/>
          </a:xfrm>
          <a:prstGeom prst="rect">
            <a:avLst/>
          </a:prstGeom>
        </p:spPr>
        <p:txBody>
          <a:bodyPr>
            <a:noAutofit/>
          </a:bodyPr>
          <a:lstStyle>
            <a:lvl1pPr marL="0" indent="0" algn="r" defTabSz="914400" rtl="0" eaLnBrk="1" latinLnBrk="0" hangingPunct="1">
              <a:lnSpc>
                <a:spcPts val="2200"/>
              </a:lnSpc>
              <a:spcBef>
                <a:spcPts val="0"/>
              </a:spcBef>
              <a:spcAft>
                <a:spcPts val="800"/>
              </a:spcAft>
              <a:buFont typeface="Arial" panose="020B0604020202020204" pitchFamily="34" charset="0"/>
              <a:buNone/>
              <a:defRPr lang="en-US" sz="1600" b="0" i="0" kern="1200" spc="0" dirty="0" smtClean="0">
                <a:solidFill>
                  <a:schemeClr val="tx1"/>
                </a:solidFill>
                <a:latin typeface="Arial Nova Cond Light" panose="020B0306020202020204" pitchFamily="34" charset="0"/>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Name, Title</a:t>
            </a:r>
            <a:br>
              <a:rPr lang="en-US" dirty="0"/>
            </a:br>
            <a:r>
              <a:rPr lang="en-US" dirty="0"/>
              <a:t>Presenter Name, Title</a:t>
            </a:r>
          </a:p>
          <a:p>
            <a:pPr lvl="0"/>
            <a:endParaRPr lang="en-US" dirty="0"/>
          </a:p>
        </p:txBody>
      </p:sp>
      <p:pic>
        <p:nvPicPr>
          <p:cNvPr id="3" name="Picture 2" descr="A logo with blue and green stripes&#10;&#10;Description automatically generated">
            <a:extLst>
              <a:ext uri="{FF2B5EF4-FFF2-40B4-BE49-F238E27FC236}">
                <a16:creationId xmlns:a16="http://schemas.microsoft.com/office/drawing/2014/main" id="{C6C5D72F-8850-50AA-28D0-6C9CA11AE223}"/>
              </a:ext>
            </a:extLst>
          </p:cNvPr>
          <p:cNvPicPr>
            <a:picLocks noChangeAspect="1"/>
          </p:cNvPicPr>
          <p:nvPr/>
        </p:nvPicPr>
        <p:blipFill>
          <a:blip r:embed="rId12"/>
          <a:stretch>
            <a:fillRect/>
          </a:stretch>
        </p:blipFill>
        <p:spPr>
          <a:xfrm>
            <a:off x="193040" y="439996"/>
            <a:ext cx="4419600" cy="184150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7FA3FE42-D435-9D49-648D-65FDE149969D}"/>
              </a:ext>
            </a:extLst>
          </p:cNvPr>
          <p:cNvPicPr>
            <a:picLocks noChangeAspect="1"/>
          </p:cNvPicPr>
          <p:nvPr userDrawn="1"/>
        </p:nvPicPr>
        <p:blipFill rotWithShape="1">
          <a:blip r:embed="rId2">
            <a:alphaModFix amt="94000"/>
          </a:blip>
          <a:srcRect t="16647" r="5876" b="2409"/>
          <a:stretch/>
        </p:blipFill>
        <p:spPr>
          <a:xfrm>
            <a:off x="-1" y="0"/>
            <a:ext cx="12192001" cy="5616841"/>
          </a:xfrm>
          <a:prstGeom prst="rect">
            <a:avLst/>
          </a:prstGeom>
        </p:spPr>
      </p:pic>
      <p:pic>
        <p:nvPicPr>
          <p:cNvPr id="17" name="Picture 16" descr="A logo with blue and green stripes&#10;&#10;Description automatically generated">
            <a:extLst>
              <a:ext uri="{FF2B5EF4-FFF2-40B4-BE49-F238E27FC236}">
                <a16:creationId xmlns:a16="http://schemas.microsoft.com/office/drawing/2014/main" id="{DC42B637-22C9-14B4-9EB7-6B6171D5148D}"/>
              </a:ext>
            </a:extLst>
          </p:cNvPr>
          <p:cNvPicPr>
            <a:picLocks noChangeAspect="1"/>
          </p:cNvPicPr>
          <p:nvPr userDrawn="1"/>
        </p:nvPicPr>
        <p:blipFill>
          <a:blip r:embed="rId12"/>
          <a:stretch>
            <a:fillRect/>
          </a:stretch>
        </p:blipFill>
        <p:spPr>
          <a:xfrm>
            <a:off x="193040" y="439996"/>
            <a:ext cx="4419600" cy="1841500"/>
          </a:xfrm>
          <a:prstGeom prst="rect">
            <a:avLst/>
          </a:prstGeom>
        </p:spPr>
      </p:pic>
    </p:spTree>
    <p:extLst>
      <p:ext uri="{BB962C8B-B14F-4D97-AF65-F5344CB8AC3E}">
        <p14:creationId xmlns:p14="http://schemas.microsoft.com/office/powerpoint/2010/main" val="305956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1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1"/>
            <a:ext cx="12192000" cy="6675436"/>
          </a:xfrm>
          <a:prstGeom prst="rect">
            <a:avLst/>
          </a:prstGeom>
          <a:effectLst>
            <a:outerShdw blurRad="50800" dist="38100" dir="5400000" algn="t" rotWithShape="0">
              <a:prstClr val="black">
                <a:alpha val="40000"/>
              </a:prstClr>
            </a:outerShdw>
          </a:effectLst>
        </p:spPr>
      </p:pic>
      <p:sp>
        <p:nvSpPr>
          <p:cNvPr id="7" name="Title 1">
            <a:extLst>
              <a:ext uri="{FF2B5EF4-FFF2-40B4-BE49-F238E27FC236}">
                <a16:creationId xmlns:a16="http://schemas.microsoft.com/office/drawing/2014/main" id="{C9F91452-11FE-D0FF-6DF3-1F16CDCEC670}"/>
              </a:ext>
            </a:extLst>
          </p:cNvPr>
          <p:cNvSpPr>
            <a:spLocks noGrp="1"/>
          </p:cNvSpPr>
          <p:nvPr>
            <p:ph type="title"/>
          </p:nvPr>
        </p:nvSpPr>
        <p:spPr>
          <a:xfrm>
            <a:off x="584200" y="2692756"/>
            <a:ext cx="10515600" cy="1325563"/>
          </a:xfrm>
        </p:spPr>
        <p:txBody>
          <a:bodyPr/>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8B1679EC-5FEF-B335-B125-182E263443BB}"/>
              </a:ext>
            </a:extLst>
          </p:cNvPr>
          <p:cNvSpPr>
            <a:spLocks noGrp="1"/>
          </p:cNvSpPr>
          <p:nvPr>
            <p:ph type="sldNum" sz="quarter" idx="10"/>
          </p:nvPr>
        </p:nvSpPr>
        <p:spPr/>
        <p:txBody>
          <a:bodyPr/>
          <a:lstStyle/>
          <a:p>
            <a:fld id="{D0BFFA26-5A0E-9946-AACB-F15E627A5865}" type="slidenum">
              <a:rPr lang="en-US" smtClean="0"/>
              <a:t>‹#›</a:t>
            </a:fld>
            <a:endParaRPr lang="en-US"/>
          </a:p>
        </p:txBody>
      </p:sp>
      <p:pic>
        <p:nvPicPr>
          <p:cNvPr id="3" name="Picture 2" descr="A white text on a black background&#10;&#10;Description automatically generated">
            <a:extLst>
              <a:ext uri="{FF2B5EF4-FFF2-40B4-BE49-F238E27FC236}">
                <a16:creationId xmlns:a16="http://schemas.microsoft.com/office/drawing/2014/main" id="{EC2A7B04-844E-FCC6-F5A1-01C4115B56F4}"/>
              </a:ext>
            </a:extLst>
          </p:cNvPr>
          <p:cNvPicPr>
            <a:picLocks noChangeAspect="1"/>
          </p:cNvPicPr>
          <p:nvPr/>
        </p:nvPicPr>
        <p:blipFill>
          <a:blip r:embed="rId3"/>
          <a:stretch>
            <a:fillRect/>
          </a:stretch>
        </p:blipFill>
        <p:spPr>
          <a:xfrm>
            <a:off x="338475" y="5394100"/>
            <a:ext cx="2558143" cy="1065893"/>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870BC2FE-72B7-413F-1DB0-F7FDD6FDE116}"/>
              </a:ext>
            </a:extLst>
          </p:cNvPr>
          <p:cNvPicPr>
            <a:picLocks noChangeAspect="1"/>
          </p:cNvPicPr>
          <p:nvPr userDrawn="1"/>
        </p:nvPicPr>
        <p:blipFill>
          <a:blip r:embed="rId3"/>
          <a:stretch>
            <a:fillRect/>
          </a:stretch>
        </p:blipFill>
        <p:spPr>
          <a:xfrm>
            <a:off x="338475" y="5394100"/>
            <a:ext cx="2558143" cy="1065893"/>
          </a:xfrm>
          <a:prstGeom prst="rect">
            <a:avLst/>
          </a:prstGeom>
        </p:spPr>
      </p:pic>
    </p:spTree>
    <p:extLst>
      <p:ext uri="{BB962C8B-B14F-4D97-AF65-F5344CB8AC3E}">
        <p14:creationId xmlns:p14="http://schemas.microsoft.com/office/powerpoint/2010/main" val="2909063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2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1"/>
            <a:ext cx="12192000" cy="6675436"/>
          </a:xfrm>
          <a:prstGeom prst="rect">
            <a:avLst/>
          </a:prstGeom>
          <a:effectLst>
            <a:outerShdw blurRad="50800" dist="38100" dir="5400000" algn="t" rotWithShape="0">
              <a:prstClr val="black">
                <a:alpha val="40000"/>
              </a:prstClr>
            </a:outerShdw>
          </a:effectLst>
        </p:spPr>
      </p:pic>
      <p:sp>
        <p:nvSpPr>
          <p:cNvPr id="7" name="Title 1">
            <a:extLst>
              <a:ext uri="{FF2B5EF4-FFF2-40B4-BE49-F238E27FC236}">
                <a16:creationId xmlns:a16="http://schemas.microsoft.com/office/drawing/2014/main" id="{C9F91452-11FE-D0FF-6DF3-1F16CDCEC670}"/>
              </a:ext>
            </a:extLst>
          </p:cNvPr>
          <p:cNvSpPr>
            <a:spLocks noGrp="1"/>
          </p:cNvSpPr>
          <p:nvPr>
            <p:ph type="title"/>
          </p:nvPr>
        </p:nvSpPr>
        <p:spPr>
          <a:xfrm>
            <a:off x="584200" y="2692756"/>
            <a:ext cx="10515600" cy="1325563"/>
          </a:xfrm>
        </p:spPr>
        <p:txBody>
          <a:bodyPr/>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AEEBA747-5F42-D4D0-8C48-FA3A08BE6049}"/>
              </a:ext>
            </a:extLst>
          </p:cNvPr>
          <p:cNvSpPr>
            <a:spLocks noGrp="1"/>
          </p:cNvSpPr>
          <p:nvPr>
            <p:ph type="sldNum" sz="quarter" idx="10"/>
          </p:nvPr>
        </p:nvSpPr>
        <p:spPr/>
        <p:txBody>
          <a:bodyPr/>
          <a:lstStyle/>
          <a:p>
            <a:fld id="{D0BFFA26-5A0E-9946-AACB-F15E627A5865}" type="slidenum">
              <a:rPr lang="en-US" smtClean="0"/>
              <a:t>‹#›</a:t>
            </a:fld>
            <a:endParaRPr lang="en-US"/>
          </a:p>
        </p:txBody>
      </p:sp>
      <p:pic>
        <p:nvPicPr>
          <p:cNvPr id="3" name="Picture 2" descr="A white text on a black background&#10;&#10;Description automatically generated">
            <a:extLst>
              <a:ext uri="{FF2B5EF4-FFF2-40B4-BE49-F238E27FC236}">
                <a16:creationId xmlns:a16="http://schemas.microsoft.com/office/drawing/2014/main" id="{82D4D0D7-F569-20E1-0EEE-F2B0D5C4357F}"/>
              </a:ext>
            </a:extLst>
          </p:cNvPr>
          <p:cNvPicPr>
            <a:picLocks noChangeAspect="1"/>
          </p:cNvPicPr>
          <p:nvPr/>
        </p:nvPicPr>
        <p:blipFill>
          <a:blip r:embed="rId3"/>
          <a:stretch>
            <a:fillRect/>
          </a:stretch>
        </p:blipFill>
        <p:spPr>
          <a:xfrm>
            <a:off x="338475" y="5394100"/>
            <a:ext cx="2558143" cy="1065893"/>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843351ED-C78D-6723-2FAB-4C2F05D65CD1}"/>
              </a:ext>
            </a:extLst>
          </p:cNvPr>
          <p:cNvPicPr>
            <a:picLocks noChangeAspect="1"/>
          </p:cNvPicPr>
          <p:nvPr userDrawn="1"/>
        </p:nvPicPr>
        <p:blipFill>
          <a:blip r:embed="rId3"/>
          <a:stretch>
            <a:fillRect/>
          </a:stretch>
        </p:blipFill>
        <p:spPr>
          <a:xfrm>
            <a:off x="338475" y="5394100"/>
            <a:ext cx="2558143" cy="1065893"/>
          </a:xfrm>
          <a:prstGeom prst="rect">
            <a:avLst/>
          </a:prstGeom>
        </p:spPr>
      </p:pic>
    </p:spTree>
    <p:extLst>
      <p:ext uri="{BB962C8B-B14F-4D97-AF65-F5344CB8AC3E}">
        <p14:creationId xmlns:p14="http://schemas.microsoft.com/office/powerpoint/2010/main" val="527997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3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1"/>
            <a:ext cx="12192000" cy="6675436"/>
          </a:xfrm>
          <a:prstGeom prst="rect">
            <a:avLst/>
          </a:prstGeom>
          <a:effectLst>
            <a:outerShdw blurRad="50800" dist="38100" dir="5400000" algn="t" rotWithShape="0">
              <a:prstClr val="black">
                <a:alpha val="40000"/>
              </a:prstClr>
            </a:outerShdw>
          </a:effectLst>
        </p:spPr>
      </p:pic>
      <p:sp>
        <p:nvSpPr>
          <p:cNvPr id="7" name="Title 1">
            <a:extLst>
              <a:ext uri="{FF2B5EF4-FFF2-40B4-BE49-F238E27FC236}">
                <a16:creationId xmlns:a16="http://schemas.microsoft.com/office/drawing/2014/main" id="{C9F91452-11FE-D0FF-6DF3-1F16CDCEC670}"/>
              </a:ext>
            </a:extLst>
          </p:cNvPr>
          <p:cNvSpPr>
            <a:spLocks noGrp="1"/>
          </p:cNvSpPr>
          <p:nvPr>
            <p:ph type="title"/>
          </p:nvPr>
        </p:nvSpPr>
        <p:spPr>
          <a:xfrm>
            <a:off x="584200" y="2692756"/>
            <a:ext cx="10515600" cy="1325563"/>
          </a:xfrm>
        </p:spPr>
        <p:txBody>
          <a:bodyPr/>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5C2E3257-2E8B-E1AC-5002-77A63E24E3C1}"/>
              </a:ext>
            </a:extLst>
          </p:cNvPr>
          <p:cNvSpPr>
            <a:spLocks noGrp="1"/>
          </p:cNvSpPr>
          <p:nvPr>
            <p:ph type="sldNum" sz="quarter" idx="10"/>
          </p:nvPr>
        </p:nvSpPr>
        <p:spPr/>
        <p:txBody>
          <a:bodyPr/>
          <a:lstStyle/>
          <a:p>
            <a:fld id="{D0BFFA26-5A0E-9946-AACB-F15E627A5865}" type="slidenum">
              <a:rPr lang="en-US" smtClean="0"/>
              <a:t>‹#›</a:t>
            </a:fld>
            <a:endParaRPr lang="en-US"/>
          </a:p>
        </p:txBody>
      </p:sp>
      <p:pic>
        <p:nvPicPr>
          <p:cNvPr id="3" name="Picture 2" descr="A white text on a black background&#10;&#10;Description automatically generated">
            <a:extLst>
              <a:ext uri="{FF2B5EF4-FFF2-40B4-BE49-F238E27FC236}">
                <a16:creationId xmlns:a16="http://schemas.microsoft.com/office/drawing/2014/main" id="{7CBA1A8A-6818-2235-AB70-2AD97CAFBA24}"/>
              </a:ext>
            </a:extLst>
          </p:cNvPr>
          <p:cNvPicPr>
            <a:picLocks noChangeAspect="1"/>
          </p:cNvPicPr>
          <p:nvPr/>
        </p:nvPicPr>
        <p:blipFill>
          <a:blip r:embed="rId3"/>
          <a:stretch>
            <a:fillRect/>
          </a:stretch>
        </p:blipFill>
        <p:spPr>
          <a:xfrm>
            <a:off x="338475" y="5394100"/>
            <a:ext cx="2558143" cy="1065893"/>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878D1419-26D8-DA23-D01E-2CE95C7ADE64}"/>
              </a:ext>
            </a:extLst>
          </p:cNvPr>
          <p:cNvPicPr>
            <a:picLocks noChangeAspect="1"/>
          </p:cNvPicPr>
          <p:nvPr userDrawn="1"/>
        </p:nvPicPr>
        <p:blipFill>
          <a:blip r:embed="rId3"/>
          <a:stretch>
            <a:fillRect/>
          </a:stretch>
        </p:blipFill>
        <p:spPr>
          <a:xfrm>
            <a:off x="338475" y="5394100"/>
            <a:ext cx="2558143" cy="1065893"/>
          </a:xfrm>
          <a:prstGeom prst="rect">
            <a:avLst/>
          </a:prstGeom>
        </p:spPr>
      </p:pic>
    </p:spTree>
    <p:extLst>
      <p:ext uri="{BB962C8B-B14F-4D97-AF65-F5344CB8AC3E}">
        <p14:creationId xmlns:p14="http://schemas.microsoft.com/office/powerpoint/2010/main" val="2211869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4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1"/>
            <a:ext cx="12192000" cy="6675436"/>
          </a:xfrm>
          <a:prstGeom prst="rect">
            <a:avLst/>
          </a:prstGeom>
          <a:effectLst>
            <a:outerShdw blurRad="50800" dist="38100" dir="5400000" algn="t" rotWithShape="0">
              <a:prstClr val="black">
                <a:alpha val="40000"/>
              </a:prstClr>
            </a:outerShdw>
          </a:effectLst>
        </p:spPr>
      </p:pic>
      <p:sp>
        <p:nvSpPr>
          <p:cNvPr id="7" name="Title 1">
            <a:extLst>
              <a:ext uri="{FF2B5EF4-FFF2-40B4-BE49-F238E27FC236}">
                <a16:creationId xmlns:a16="http://schemas.microsoft.com/office/drawing/2014/main" id="{C9F91452-11FE-D0FF-6DF3-1F16CDCEC670}"/>
              </a:ext>
            </a:extLst>
          </p:cNvPr>
          <p:cNvSpPr>
            <a:spLocks noGrp="1"/>
          </p:cNvSpPr>
          <p:nvPr>
            <p:ph type="title"/>
          </p:nvPr>
        </p:nvSpPr>
        <p:spPr>
          <a:xfrm>
            <a:off x="584200" y="2692756"/>
            <a:ext cx="10515600" cy="1325563"/>
          </a:xfrm>
        </p:spPr>
        <p:txBody>
          <a:bodyPr/>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C40EBB64-EA5C-3778-520A-6715143E7947}"/>
              </a:ext>
            </a:extLst>
          </p:cNvPr>
          <p:cNvSpPr>
            <a:spLocks noGrp="1"/>
          </p:cNvSpPr>
          <p:nvPr>
            <p:ph type="sldNum" sz="quarter" idx="10"/>
          </p:nvPr>
        </p:nvSpPr>
        <p:spPr/>
        <p:txBody>
          <a:bodyPr/>
          <a:lstStyle/>
          <a:p>
            <a:fld id="{D0BFFA26-5A0E-9946-AACB-F15E627A5865}" type="slidenum">
              <a:rPr lang="en-US" smtClean="0"/>
              <a:t>‹#›</a:t>
            </a:fld>
            <a:endParaRPr lang="en-US"/>
          </a:p>
        </p:txBody>
      </p:sp>
      <p:pic>
        <p:nvPicPr>
          <p:cNvPr id="3" name="Picture 2" descr="A white text on a black background&#10;&#10;Description automatically generated">
            <a:extLst>
              <a:ext uri="{FF2B5EF4-FFF2-40B4-BE49-F238E27FC236}">
                <a16:creationId xmlns:a16="http://schemas.microsoft.com/office/drawing/2014/main" id="{8191BFB9-0C5C-335D-E9D3-851F6B2722CD}"/>
              </a:ext>
            </a:extLst>
          </p:cNvPr>
          <p:cNvPicPr>
            <a:picLocks noChangeAspect="1"/>
          </p:cNvPicPr>
          <p:nvPr/>
        </p:nvPicPr>
        <p:blipFill>
          <a:blip r:embed="rId3"/>
          <a:stretch>
            <a:fillRect/>
          </a:stretch>
        </p:blipFill>
        <p:spPr>
          <a:xfrm>
            <a:off x="338475" y="5394100"/>
            <a:ext cx="2558143" cy="1065893"/>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B8BADFB8-FB75-E634-AB54-2482F294142C}"/>
              </a:ext>
            </a:extLst>
          </p:cNvPr>
          <p:cNvPicPr>
            <a:picLocks noChangeAspect="1"/>
          </p:cNvPicPr>
          <p:nvPr userDrawn="1"/>
        </p:nvPicPr>
        <p:blipFill>
          <a:blip r:embed="rId3"/>
          <a:stretch>
            <a:fillRect/>
          </a:stretch>
        </p:blipFill>
        <p:spPr>
          <a:xfrm>
            <a:off x="338475" y="5394100"/>
            <a:ext cx="2558143" cy="1065893"/>
          </a:xfrm>
          <a:prstGeom prst="rect">
            <a:avLst/>
          </a:prstGeom>
        </p:spPr>
      </p:pic>
    </p:spTree>
    <p:extLst>
      <p:ext uri="{BB962C8B-B14F-4D97-AF65-F5344CB8AC3E}">
        <p14:creationId xmlns:p14="http://schemas.microsoft.com/office/powerpoint/2010/main" val="1583492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C6DF84-39E1-9E17-278D-634B55D66E2D}"/>
              </a:ext>
            </a:extLst>
          </p:cNvPr>
          <p:cNvSpPr/>
          <p:nvPr/>
        </p:nvSpPr>
        <p:spPr>
          <a:xfrm>
            <a:off x="0" y="0"/>
            <a:ext cx="12192000" cy="6614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A89EB4C-DD4D-A677-DDCB-BFA9DE861B17}"/>
              </a:ext>
            </a:extLst>
          </p:cNvPr>
          <p:cNvSpPr>
            <a:spLocks noGrp="1"/>
          </p:cNvSpPr>
          <p:nvPr>
            <p:ph type="sldNum" sz="quarter" idx="10"/>
          </p:nvPr>
        </p:nvSpPr>
        <p:spPr/>
        <p:txBody>
          <a:bodyPr/>
          <a:lstStyle/>
          <a:p>
            <a:fld id="{D0BFFA26-5A0E-9946-AACB-F15E627A5865}" type="slidenum">
              <a:rPr lang="en-US" smtClean="0"/>
              <a:t>‹#›</a:t>
            </a:fld>
            <a:endParaRPr lang="en-US"/>
          </a:p>
        </p:txBody>
      </p:sp>
    </p:spTree>
    <p:extLst>
      <p:ext uri="{BB962C8B-B14F-4D97-AF65-F5344CB8AC3E}">
        <p14:creationId xmlns:p14="http://schemas.microsoft.com/office/powerpoint/2010/main" val="2714461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C6DF84-39E1-9E17-278D-634B55D66E2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28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w/ screen ">
    <p:spTree>
      <p:nvGrpSpPr>
        <p:cNvPr id="1" name=""/>
        <p:cNvGrpSpPr/>
        <p:nvPr/>
      </p:nvGrpSpPr>
      <p:grpSpPr>
        <a:xfrm>
          <a:off x="0" y="0"/>
          <a:ext cx="0" cy="0"/>
          <a:chOff x="0" y="0"/>
          <a:chExt cx="0" cy="0"/>
        </a:xfrm>
      </p:grpSpPr>
      <p:pic>
        <p:nvPicPr>
          <p:cNvPr id="10" name="Picture 9" descr="A white rectangle with a black border&#10;&#10;Description automatically generated with medium confidence">
            <a:extLst>
              <a:ext uri="{FF2B5EF4-FFF2-40B4-BE49-F238E27FC236}">
                <a16:creationId xmlns:a16="http://schemas.microsoft.com/office/drawing/2014/main" id="{5800B3BE-BCE2-CF38-68A1-EDAAB96F1F22}"/>
              </a:ext>
            </a:extLst>
          </p:cNvPr>
          <p:cNvPicPr>
            <a:picLocks noChangeAspect="1"/>
          </p:cNvPicPr>
          <p:nvPr/>
        </p:nvPicPr>
        <p:blipFill>
          <a:blip r:embed="rId2" cstate="print">
            <a:alphaModFix amt="54000"/>
            <a:extLst>
              <a:ext uri="{28A0092B-C50C-407E-A947-70E740481C1C}">
                <a14:useLocalDpi xmlns:a14="http://schemas.microsoft.com/office/drawing/2010/main"/>
              </a:ext>
            </a:extLst>
          </a:blip>
          <a:stretch>
            <a:fillRect/>
          </a:stretch>
        </p:blipFill>
        <p:spPr>
          <a:xfrm>
            <a:off x="0" y="2222076"/>
            <a:ext cx="12192000" cy="4455859"/>
          </a:xfrm>
          <a:prstGeom prst="rect">
            <a:avLst/>
          </a:prstGeom>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1F1B7F2F-C2FE-C022-DF3A-CAA3C5162A60}"/>
              </a:ext>
            </a:extLst>
          </p:cNvPr>
          <p:cNvSpPr/>
          <p:nvPr/>
        </p:nvSpPr>
        <p:spPr>
          <a:xfrm rot="10800000">
            <a:off x="262104" y="-1"/>
            <a:ext cx="11667791" cy="143934"/>
          </a:xfrm>
          <a:prstGeom prst="rect">
            <a:avLst/>
          </a:prstGeom>
          <a:gradFill>
            <a:gsLst>
              <a:gs pos="77990">
                <a:schemeClr val="accent4">
                  <a:alpha val="76000"/>
                </a:schemeClr>
              </a:gs>
              <a:gs pos="55980">
                <a:schemeClr val="accent3">
                  <a:alpha val="77000"/>
                </a:schemeClr>
              </a:gs>
              <a:gs pos="28000">
                <a:schemeClr val="accent2">
                  <a:alpha val="85000"/>
                </a:schemeClr>
              </a:gs>
              <a:gs pos="0">
                <a:schemeClr val="accent1">
                  <a:alpha val="82503"/>
                </a:schemeClr>
              </a:gs>
              <a:gs pos="100000">
                <a:schemeClr val="accent5">
                  <a:alpha val="76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7044978-4633-EB70-3C46-FC8D3AB7698C}"/>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5" name="Content Placeholder 2">
            <a:extLst>
              <a:ext uri="{FF2B5EF4-FFF2-40B4-BE49-F238E27FC236}">
                <a16:creationId xmlns:a16="http://schemas.microsoft.com/office/drawing/2014/main" id="{87C91BA8-71CF-A584-303F-A13821A4D247}"/>
              </a:ext>
            </a:extLst>
          </p:cNvPr>
          <p:cNvSpPr>
            <a:spLocks noGrp="1"/>
          </p:cNvSpPr>
          <p:nvPr>
            <p:ph idx="1"/>
          </p:nvPr>
        </p:nvSpPr>
        <p:spPr>
          <a:xfrm>
            <a:off x="584200" y="2039618"/>
            <a:ext cx="10515600" cy="4351338"/>
          </a:xfrm>
          <a:prstGeom prst="rect">
            <a:avLst/>
          </a:prstGeom>
        </p:spPr>
        <p:txBody>
          <a:bodyPr/>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logo with blue and green stripes&#10;&#10;Description automatically generated">
            <a:extLst>
              <a:ext uri="{FF2B5EF4-FFF2-40B4-BE49-F238E27FC236}">
                <a16:creationId xmlns:a16="http://schemas.microsoft.com/office/drawing/2014/main" id="{108E5689-B14F-A7DD-FAF4-8FF43197220C}"/>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2229828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ubhead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436777"/>
            <a:ext cx="10515600"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1F1B7F2F-C2FE-C022-DF3A-CAA3C5162A60}"/>
              </a:ext>
            </a:extLst>
          </p:cNvPr>
          <p:cNvSpPr/>
          <p:nvPr/>
        </p:nvSpPr>
        <p:spPr>
          <a:xfrm rot="10800000">
            <a:off x="262104" y="-1"/>
            <a:ext cx="11667791" cy="143934"/>
          </a:xfrm>
          <a:prstGeom prst="rect">
            <a:avLst/>
          </a:prstGeom>
          <a:gradFill>
            <a:gsLst>
              <a:gs pos="77990">
                <a:schemeClr val="accent4">
                  <a:alpha val="76000"/>
                </a:schemeClr>
              </a:gs>
              <a:gs pos="55980">
                <a:schemeClr val="accent3">
                  <a:alpha val="77000"/>
                </a:schemeClr>
              </a:gs>
              <a:gs pos="28000">
                <a:schemeClr val="accent2">
                  <a:alpha val="85000"/>
                </a:schemeClr>
              </a:gs>
              <a:gs pos="0">
                <a:schemeClr val="accent1">
                  <a:alpha val="82503"/>
                </a:schemeClr>
              </a:gs>
              <a:gs pos="100000">
                <a:schemeClr val="accent5">
                  <a:alpha val="76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53AD1D5-2507-0BF0-04ED-B1A71A8E1820}"/>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8" name="Subtitle 2">
            <a:extLst>
              <a:ext uri="{FF2B5EF4-FFF2-40B4-BE49-F238E27FC236}">
                <a16:creationId xmlns:a16="http://schemas.microsoft.com/office/drawing/2014/main" id="{FD7C4987-727E-A866-AB37-9C0500088467}"/>
              </a:ext>
            </a:extLst>
          </p:cNvPr>
          <p:cNvSpPr>
            <a:spLocks noGrp="1"/>
          </p:cNvSpPr>
          <p:nvPr>
            <p:ph type="subTitle" idx="11" hasCustomPrompt="1"/>
          </p:nvPr>
        </p:nvSpPr>
        <p:spPr>
          <a:xfrm>
            <a:off x="584200" y="326972"/>
            <a:ext cx="4602480" cy="342821"/>
          </a:xfrm>
          <a:prstGeom prst="rect">
            <a:avLst/>
          </a:prstGeom>
        </p:spPr>
        <p:txBody>
          <a:bodyPr>
            <a:noAutofit/>
          </a:bodyPr>
          <a:lstStyle>
            <a:lvl1pPr marL="0" indent="0" algn="l">
              <a:buNone/>
              <a:defRPr sz="1600" b="1" i="0" spc="3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 SUBHEAD</a:t>
            </a:r>
          </a:p>
        </p:txBody>
      </p:sp>
      <p:sp>
        <p:nvSpPr>
          <p:cNvPr id="4" name="Content Placeholder 2">
            <a:extLst>
              <a:ext uri="{FF2B5EF4-FFF2-40B4-BE49-F238E27FC236}">
                <a16:creationId xmlns:a16="http://schemas.microsoft.com/office/drawing/2014/main" id="{03F3DA63-C3CB-0177-4D23-A642627D2A65}"/>
              </a:ext>
            </a:extLst>
          </p:cNvPr>
          <p:cNvSpPr>
            <a:spLocks noGrp="1"/>
          </p:cNvSpPr>
          <p:nvPr>
            <p:ph idx="1"/>
          </p:nvPr>
        </p:nvSpPr>
        <p:spPr>
          <a:xfrm>
            <a:off x="584200" y="2039618"/>
            <a:ext cx="10515600" cy="4351338"/>
          </a:xfrm>
          <a:prstGeom prst="rect">
            <a:avLst/>
          </a:prstGeom>
        </p:spPr>
        <p:txBody>
          <a:bodyPr/>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logo with blue and green stripes&#10;&#10;Description automatically generated">
            <a:extLst>
              <a:ext uri="{FF2B5EF4-FFF2-40B4-BE49-F238E27FC236}">
                <a16:creationId xmlns:a16="http://schemas.microsoft.com/office/drawing/2014/main" id="{239BB8ED-BBA0-09ED-76C5-06390588224C}"/>
              </a:ext>
            </a:extLst>
          </p:cNvPr>
          <p:cNvPicPr>
            <a:picLocks noChangeAspect="1"/>
          </p:cNvPicPr>
          <p:nvPr userDrawn="1"/>
        </p:nvPicPr>
        <p:blipFill>
          <a:blip r:embed="rId2"/>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39200153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ubhead Title and Content w/ screen ">
    <p:spTree>
      <p:nvGrpSpPr>
        <p:cNvPr id="1" name=""/>
        <p:cNvGrpSpPr/>
        <p:nvPr/>
      </p:nvGrpSpPr>
      <p:grpSpPr>
        <a:xfrm>
          <a:off x="0" y="0"/>
          <a:ext cx="0" cy="0"/>
          <a:chOff x="0" y="0"/>
          <a:chExt cx="0" cy="0"/>
        </a:xfrm>
      </p:grpSpPr>
      <p:pic>
        <p:nvPicPr>
          <p:cNvPr id="10" name="Picture 9" descr="A white rectangle with a black border&#10;&#10;Description automatically generated with medium confidence">
            <a:extLst>
              <a:ext uri="{FF2B5EF4-FFF2-40B4-BE49-F238E27FC236}">
                <a16:creationId xmlns:a16="http://schemas.microsoft.com/office/drawing/2014/main" id="{5800B3BE-BCE2-CF38-68A1-EDAAB96F1F22}"/>
              </a:ext>
            </a:extLst>
          </p:cNvPr>
          <p:cNvPicPr>
            <a:picLocks noChangeAspect="1"/>
          </p:cNvPicPr>
          <p:nvPr/>
        </p:nvPicPr>
        <p:blipFill>
          <a:blip r:embed="rId2" cstate="print">
            <a:alphaModFix amt="54000"/>
            <a:extLst>
              <a:ext uri="{28A0092B-C50C-407E-A947-70E740481C1C}">
                <a14:useLocalDpi xmlns:a14="http://schemas.microsoft.com/office/drawing/2010/main"/>
              </a:ext>
            </a:extLst>
          </a:blip>
          <a:stretch>
            <a:fillRect/>
          </a:stretch>
        </p:blipFill>
        <p:spPr>
          <a:xfrm>
            <a:off x="0" y="2212375"/>
            <a:ext cx="12192000" cy="4455859"/>
          </a:xfrm>
          <a:prstGeom prst="rect">
            <a:avLst/>
          </a:prstGeom>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436777"/>
            <a:ext cx="10515600"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1F1B7F2F-C2FE-C022-DF3A-CAA3C5162A60}"/>
              </a:ext>
            </a:extLst>
          </p:cNvPr>
          <p:cNvSpPr/>
          <p:nvPr/>
        </p:nvSpPr>
        <p:spPr>
          <a:xfrm rot="10800000">
            <a:off x="262104" y="-1"/>
            <a:ext cx="11667791" cy="143934"/>
          </a:xfrm>
          <a:prstGeom prst="rect">
            <a:avLst/>
          </a:prstGeom>
          <a:gradFill>
            <a:gsLst>
              <a:gs pos="77990">
                <a:schemeClr val="accent4">
                  <a:alpha val="76000"/>
                </a:schemeClr>
              </a:gs>
              <a:gs pos="55980">
                <a:schemeClr val="accent3">
                  <a:alpha val="77000"/>
                </a:schemeClr>
              </a:gs>
              <a:gs pos="28000">
                <a:schemeClr val="accent2">
                  <a:alpha val="85000"/>
                </a:schemeClr>
              </a:gs>
              <a:gs pos="0">
                <a:schemeClr val="accent1">
                  <a:alpha val="82503"/>
                </a:schemeClr>
              </a:gs>
              <a:gs pos="100000">
                <a:schemeClr val="accent5">
                  <a:alpha val="76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53AD1D5-2507-0BF0-04ED-B1A71A8E1820}"/>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8" name="Subtitle 2">
            <a:extLst>
              <a:ext uri="{FF2B5EF4-FFF2-40B4-BE49-F238E27FC236}">
                <a16:creationId xmlns:a16="http://schemas.microsoft.com/office/drawing/2014/main" id="{FD7C4987-727E-A866-AB37-9C0500088467}"/>
              </a:ext>
            </a:extLst>
          </p:cNvPr>
          <p:cNvSpPr>
            <a:spLocks noGrp="1"/>
          </p:cNvSpPr>
          <p:nvPr>
            <p:ph type="subTitle" idx="11" hasCustomPrompt="1"/>
          </p:nvPr>
        </p:nvSpPr>
        <p:spPr>
          <a:xfrm>
            <a:off x="584200" y="326972"/>
            <a:ext cx="4602480" cy="342821"/>
          </a:xfrm>
          <a:prstGeom prst="rect">
            <a:avLst/>
          </a:prstGeom>
        </p:spPr>
        <p:txBody>
          <a:bodyPr>
            <a:noAutofit/>
          </a:bodyPr>
          <a:lstStyle>
            <a:lvl1pPr marL="0" indent="0" algn="l">
              <a:buNone/>
              <a:defRPr sz="1600" b="1" i="0" spc="3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 SUBHEAD</a:t>
            </a:r>
          </a:p>
        </p:txBody>
      </p:sp>
      <p:sp>
        <p:nvSpPr>
          <p:cNvPr id="9" name="Content Placeholder 2">
            <a:extLst>
              <a:ext uri="{FF2B5EF4-FFF2-40B4-BE49-F238E27FC236}">
                <a16:creationId xmlns:a16="http://schemas.microsoft.com/office/drawing/2014/main" id="{F6583D02-E288-D120-45B2-5860AFF71E16}"/>
              </a:ext>
            </a:extLst>
          </p:cNvPr>
          <p:cNvSpPr>
            <a:spLocks noGrp="1"/>
          </p:cNvSpPr>
          <p:nvPr>
            <p:ph idx="1"/>
          </p:nvPr>
        </p:nvSpPr>
        <p:spPr>
          <a:xfrm>
            <a:off x="584200" y="2039618"/>
            <a:ext cx="10515600" cy="4351338"/>
          </a:xfrm>
          <a:prstGeom prst="rect">
            <a:avLst/>
          </a:prstGeom>
        </p:spPr>
        <p:txBody>
          <a:bodyPr/>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logo with blue and green stripes&#10;&#10;Description automatically generated">
            <a:extLst>
              <a:ext uri="{FF2B5EF4-FFF2-40B4-BE49-F238E27FC236}">
                <a16:creationId xmlns:a16="http://schemas.microsoft.com/office/drawing/2014/main" id="{9461542B-7009-0C88-FCBF-54A63941817D}"/>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3988534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Sid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1326628"/>
            <a:ext cx="2758607" cy="5064327"/>
          </a:xfrm>
        </p:spPr>
        <p:txBody>
          <a:bodyPr/>
          <a:lstStyle>
            <a:lvl1pPr algn="r">
              <a:defRPr/>
            </a:lvl1pPr>
          </a:lstStyle>
          <a:p>
            <a:r>
              <a:rPr lang="en-US"/>
              <a:t>Click to edit Master title style</a:t>
            </a:r>
            <a:endParaRPr lang="en-US" dirty="0"/>
          </a:p>
        </p:txBody>
      </p:sp>
      <p:sp>
        <p:nvSpPr>
          <p:cNvPr id="12" name="Rectangle 11">
            <a:extLst>
              <a:ext uri="{FF2B5EF4-FFF2-40B4-BE49-F238E27FC236}">
                <a16:creationId xmlns:a16="http://schemas.microsoft.com/office/drawing/2014/main" id="{1F1B7F2F-C2FE-C022-DF3A-CAA3C5162A60}"/>
              </a:ext>
            </a:extLst>
          </p:cNvPr>
          <p:cNvSpPr/>
          <p:nvPr/>
        </p:nvSpPr>
        <p:spPr>
          <a:xfrm rot="10800000">
            <a:off x="262104" y="-1"/>
            <a:ext cx="11667791" cy="143934"/>
          </a:xfrm>
          <a:prstGeom prst="rect">
            <a:avLst/>
          </a:prstGeom>
          <a:gradFill>
            <a:gsLst>
              <a:gs pos="77990">
                <a:schemeClr val="accent4">
                  <a:alpha val="76000"/>
                </a:schemeClr>
              </a:gs>
              <a:gs pos="55980">
                <a:schemeClr val="accent3">
                  <a:alpha val="77000"/>
                </a:schemeClr>
              </a:gs>
              <a:gs pos="28000">
                <a:schemeClr val="accent2">
                  <a:alpha val="85000"/>
                </a:schemeClr>
              </a:gs>
              <a:gs pos="0">
                <a:schemeClr val="accent1">
                  <a:alpha val="82503"/>
                </a:schemeClr>
              </a:gs>
              <a:gs pos="100000">
                <a:schemeClr val="accent5">
                  <a:alpha val="76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D6598AE-A9A7-FF62-907C-EEE341ABC946}"/>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7" name="Content Placeholder 2">
            <a:extLst>
              <a:ext uri="{FF2B5EF4-FFF2-40B4-BE49-F238E27FC236}">
                <a16:creationId xmlns:a16="http://schemas.microsoft.com/office/drawing/2014/main" id="{AC6B4B47-C553-DE42-CA77-6BD933CC45FF}"/>
              </a:ext>
            </a:extLst>
          </p:cNvPr>
          <p:cNvSpPr>
            <a:spLocks noGrp="1"/>
          </p:cNvSpPr>
          <p:nvPr>
            <p:ph idx="11"/>
          </p:nvPr>
        </p:nvSpPr>
        <p:spPr>
          <a:xfrm>
            <a:off x="3908148" y="1326627"/>
            <a:ext cx="7409035" cy="5064325"/>
          </a:xfrm>
          <a:prstGeom prst="rect">
            <a:avLst/>
          </a:prstGeom>
        </p:spPr>
        <p:txBody>
          <a:bodyPr anchor="ctr" anchorCtr="0"/>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logo with blue and green stripes&#10;&#10;Description automatically generated">
            <a:extLst>
              <a:ext uri="{FF2B5EF4-FFF2-40B4-BE49-F238E27FC236}">
                <a16:creationId xmlns:a16="http://schemas.microsoft.com/office/drawing/2014/main" id="{C2B7765E-B414-FBE2-1EF4-3B52FED3A2E4}"/>
              </a:ext>
            </a:extLst>
          </p:cNvPr>
          <p:cNvPicPr>
            <a:picLocks noChangeAspect="1"/>
          </p:cNvPicPr>
          <p:nvPr userDrawn="1"/>
        </p:nvPicPr>
        <p:blipFill>
          <a:blip r:embed="rId2"/>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3038392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EV2S Title Slide v2">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9403F15-2BCD-E70F-BFFE-F3CA349649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4364987"/>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18DE97FE-6B83-7346-395F-6BD7F3F93340}"/>
              </a:ext>
            </a:extLst>
          </p:cNvPr>
          <p:cNvSpPr>
            <a:spLocks noGrp="1"/>
          </p:cNvSpPr>
          <p:nvPr>
            <p:ph type="ctrTitle"/>
          </p:nvPr>
        </p:nvSpPr>
        <p:spPr>
          <a:xfrm>
            <a:off x="589280" y="3518454"/>
            <a:ext cx="9144000" cy="908760"/>
          </a:xfrm>
        </p:spPr>
        <p:txBody>
          <a:bodyPr anchor="t" anchorCtr="0">
            <a:normAutofit/>
          </a:bodyPr>
          <a:lstStyle>
            <a:lvl1pPr algn="l">
              <a:defRPr sz="4800"/>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6EAD332C-8F85-AFCC-1CCF-E47CD3B54278}"/>
              </a:ext>
            </a:extLst>
          </p:cNvPr>
          <p:cNvSpPr>
            <a:spLocks noGrp="1"/>
          </p:cNvSpPr>
          <p:nvPr>
            <p:ph type="subTitle" idx="1" hasCustomPrompt="1"/>
          </p:nvPr>
        </p:nvSpPr>
        <p:spPr>
          <a:xfrm>
            <a:off x="626755" y="4495405"/>
            <a:ext cx="4602480" cy="342821"/>
          </a:xfrm>
          <a:prstGeom prst="rect">
            <a:avLst/>
          </a:prstGeom>
        </p:spPr>
        <p:txBody>
          <a:bodyPr>
            <a:noAutofit/>
          </a:bodyPr>
          <a:lstStyle>
            <a:lvl1pPr marL="0" indent="0" algn="l">
              <a:buNone/>
              <a:defRPr sz="1400" b="1" i="0" spc="3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p:txBody>
      </p:sp>
      <p:sp>
        <p:nvSpPr>
          <p:cNvPr id="15" name="Text Placeholder 2">
            <a:extLst>
              <a:ext uri="{FF2B5EF4-FFF2-40B4-BE49-F238E27FC236}">
                <a16:creationId xmlns:a16="http://schemas.microsoft.com/office/drawing/2014/main" id="{1E607332-854C-C971-39F0-724EEC7C5A12}"/>
              </a:ext>
            </a:extLst>
          </p:cNvPr>
          <p:cNvSpPr>
            <a:spLocks noGrp="1"/>
          </p:cNvSpPr>
          <p:nvPr>
            <p:ph type="body" idx="11" hasCustomPrompt="1"/>
          </p:nvPr>
        </p:nvSpPr>
        <p:spPr>
          <a:xfrm>
            <a:off x="626755" y="4900452"/>
            <a:ext cx="4313986" cy="809850"/>
          </a:xfrm>
          <a:prstGeom prst="rect">
            <a:avLst/>
          </a:prstGeom>
        </p:spPr>
        <p:txBody>
          <a:bodyPr>
            <a:noAutofit/>
          </a:bodyPr>
          <a:lstStyle>
            <a:lvl1pPr marL="0" indent="0" algn="l" defTabSz="914400" rtl="0" eaLnBrk="1" latinLnBrk="0" hangingPunct="1">
              <a:lnSpc>
                <a:spcPts val="2200"/>
              </a:lnSpc>
              <a:spcBef>
                <a:spcPts val="0"/>
              </a:spcBef>
              <a:spcAft>
                <a:spcPts val="800"/>
              </a:spcAft>
              <a:buFont typeface="Arial" panose="020B0604020202020204" pitchFamily="34" charset="0"/>
              <a:buNone/>
              <a:defRPr lang="en-US" sz="1600" b="0" i="0" kern="1200" spc="0" dirty="0" smtClean="0">
                <a:solidFill>
                  <a:schemeClr val="tx1"/>
                </a:solidFill>
                <a:latin typeface="Arial Nova Cond Light" panose="020B0306020202020204" pitchFamily="34" charset="0"/>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Name, Title</a:t>
            </a:r>
            <a:br>
              <a:rPr lang="en-US" dirty="0"/>
            </a:br>
            <a:r>
              <a:rPr lang="en-US" dirty="0"/>
              <a:t>Presenter Name, Title</a:t>
            </a:r>
          </a:p>
          <a:p>
            <a:pPr lvl="0"/>
            <a:endParaRPr lang="en-US" dirty="0"/>
          </a:p>
        </p:txBody>
      </p:sp>
      <p:grpSp>
        <p:nvGrpSpPr>
          <p:cNvPr id="3" name="Group 2">
            <a:extLst>
              <a:ext uri="{FF2B5EF4-FFF2-40B4-BE49-F238E27FC236}">
                <a16:creationId xmlns:a16="http://schemas.microsoft.com/office/drawing/2014/main" id="{C409F113-866E-894C-C88C-E6D04016692F}"/>
              </a:ext>
            </a:extLst>
          </p:cNvPr>
          <p:cNvGrpSpPr/>
          <p:nvPr/>
        </p:nvGrpSpPr>
        <p:grpSpPr>
          <a:xfrm>
            <a:off x="0" y="6014720"/>
            <a:ext cx="12192000" cy="843280"/>
            <a:chOff x="0" y="6014720"/>
            <a:chExt cx="12192000" cy="843280"/>
          </a:xfrm>
        </p:grpSpPr>
        <p:sp>
          <p:nvSpPr>
            <p:cNvPr id="16" name="Rectangle 15">
              <a:extLst>
                <a:ext uri="{FF2B5EF4-FFF2-40B4-BE49-F238E27FC236}">
                  <a16:creationId xmlns:a16="http://schemas.microsoft.com/office/drawing/2014/main" id="{CCCFFDC1-E49A-18EF-999B-D2391E66DA51}"/>
                </a:ext>
              </a:extLst>
            </p:cNvPr>
            <p:cNvSpPr/>
            <p:nvPr/>
          </p:nvSpPr>
          <p:spPr>
            <a:xfrm>
              <a:off x="0" y="6014720"/>
              <a:ext cx="12192000" cy="843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070EAAB-EFDB-51EE-8AF2-14DCDE6BEF63}"/>
                </a:ext>
              </a:extLst>
            </p:cNvPr>
            <p:cNvGrpSpPr/>
            <p:nvPr/>
          </p:nvGrpSpPr>
          <p:grpSpPr>
            <a:xfrm>
              <a:off x="477943" y="6319495"/>
              <a:ext cx="4219629" cy="397839"/>
              <a:chOff x="265461" y="6260332"/>
              <a:chExt cx="5057346" cy="476822"/>
            </a:xfrm>
          </p:grpSpPr>
          <p:sp>
            <p:nvSpPr>
              <p:cNvPr id="19" name="Text Box 47">
                <a:extLst>
                  <a:ext uri="{FF2B5EF4-FFF2-40B4-BE49-F238E27FC236}">
                    <a16:creationId xmlns:a16="http://schemas.microsoft.com/office/drawing/2014/main" id="{58707587-4433-25CA-9462-01EB52374CFF}"/>
                  </a:ext>
                </a:extLst>
              </p:cNvPr>
              <p:cNvSpPr txBox="1">
                <a:spLocks noChangeArrowheads="1"/>
              </p:cNvSpPr>
              <p:nvPr/>
            </p:nvSpPr>
            <p:spPr bwMode="auto">
              <a:xfrm>
                <a:off x="1831518" y="6478938"/>
                <a:ext cx="3491289" cy="258216"/>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2024 Electric Power Research Institute, Inc. All rights reserved.</a:t>
                </a:r>
              </a:p>
            </p:txBody>
          </p:sp>
          <p:sp>
            <p:nvSpPr>
              <p:cNvPr id="20" name="TextBox 19">
                <a:hlinkClick r:id="rId3"/>
                <a:extLst>
                  <a:ext uri="{FF2B5EF4-FFF2-40B4-BE49-F238E27FC236}">
                    <a16:creationId xmlns:a16="http://schemas.microsoft.com/office/drawing/2014/main" id="{4F44D17B-5309-EE1A-2F2E-9F4A636D6384}"/>
                  </a:ext>
                </a:extLst>
              </p:cNvPr>
              <p:cNvSpPr txBox="1"/>
              <p:nvPr/>
            </p:nvSpPr>
            <p:spPr>
              <a:xfrm>
                <a:off x="265461" y="6474755"/>
                <a:ext cx="1667548" cy="258216"/>
              </a:xfrm>
              <a:prstGeom prst="rect">
                <a:avLst/>
              </a:prstGeom>
              <a:noFill/>
            </p:spPr>
            <p:txBody>
              <a:bodyPr wrap="square" rtlCol="0">
                <a:spAutoFit/>
              </a:bodyPr>
              <a:lstStyle/>
              <a:p>
                <a:pPr algn="l"/>
                <a:r>
                  <a:rPr lang="en-US" sz="800" b="1" spc="200" baseline="0" dirty="0">
                    <a:solidFill>
                      <a:schemeClr val="tx1">
                        <a:lumMod val="65000"/>
                        <a:lumOff val="35000"/>
                      </a:schemeClr>
                    </a:solidFill>
                    <a:latin typeface="Century Gothic" panose="020B0502020202020204" pitchFamily="34" charset="0"/>
                  </a:rPr>
                  <a:t>www.epri.com</a:t>
                </a:r>
              </a:p>
            </p:txBody>
          </p:sp>
          <p:cxnSp>
            <p:nvCxnSpPr>
              <p:cNvPr id="21" name="Straight Connector 20">
                <a:extLst>
                  <a:ext uri="{FF2B5EF4-FFF2-40B4-BE49-F238E27FC236}">
                    <a16:creationId xmlns:a16="http://schemas.microsoft.com/office/drawing/2014/main" id="{4958282D-DA17-5C31-C181-7B50E3A6857C}"/>
                  </a:ext>
                </a:extLst>
              </p:cNvPr>
              <p:cNvCxnSpPr>
                <a:cxnSpLocks/>
              </p:cNvCxnSpPr>
              <p:nvPr/>
            </p:nvCxnSpPr>
            <p:spPr bwMode="auto">
              <a:xfrm>
                <a:off x="1778058" y="6260332"/>
                <a:ext cx="0" cy="422247"/>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22" name="Picture 21">
                <a:hlinkClick r:id="rId4"/>
                <a:extLst>
                  <a:ext uri="{FF2B5EF4-FFF2-40B4-BE49-F238E27FC236}">
                    <a16:creationId xmlns:a16="http://schemas.microsoft.com/office/drawing/2014/main" id="{70579684-B4A2-9818-B778-171A3A801A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6246" y="6282893"/>
                <a:ext cx="150230" cy="150229"/>
              </a:xfrm>
              <a:prstGeom prst="rect">
                <a:avLst/>
              </a:prstGeom>
            </p:spPr>
          </p:pic>
          <p:pic>
            <p:nvPicPr>
              <p:cNvPr id="23" name="Picture 22">
                <a:hlinkClick r:id="rId6"/>
                <a:extLst>
                  <a:ext uri="{FF2B5EF4-FFF2-40B4-BE49-F238E27FC236}">
                    <a16:creationId xmlns:a16="http://schemas.microsoft.com/office/drawing/2014/main" id="{19EABD76-1142-E072-2278-5DF798A3E85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44621" y="6285738"/>
                <a:ext cx="75579" cy="163755"/>
              </a:xfrm>
              <a:prstGeom prst="rect">
                <a:avLst/>
              </a:prstGeom>
            </p:spPr>
          </p:pic>
          <p:pic>
            <p:nvPicPr>
              <p:cNvPr id="24" name="Picture 23">
                <a:hlinkClick r:id="rId8"/>
                <a:extLst>
                  <a:ext uri="{FF2B5EF4-FFF2-40B4-BE49-F238E27FC236}">
                    <a16:creationId xmlns:a16="http://schemas.microsoft.com/office/drawing/2014/main" id="{73B757F9-B905-9FBE-FE05-0F1B095F829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9675" y="6315475"/>
                <a:ext cx="160710" cy="131012"/>
              </a:xfrm>
              <a:prstGeom prst="rect">
                <a:avLst/>
              </a:prstGeom>
            </p:spPr>
          </p:pic>
        </p:grpSp>
        <p:pic>
          <p:nvPicPr>
            <p:cNvPr id="18" name="Graphic 17">
              <a:extLst>
                <a:ext uri="{FF2B5EF4-FFF2-40B4-BE49-F238E27FC236}">
                  <a16:creationId xmlns:a16="http://schemas.microsoft.com/office/drawing/2014/main" id="{4C6FF009-6618-4FE8-1513-925E260A4F3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258448" y="6388874"/>
              <a:ext cx="1335283" cy="259083"/>
            </a:xfrm>
            <a:prstGeom prst="rect">
              <a:avLst/>
            </a:prstGeom>
          </p:spPr>
        </p:pic>
      </p:grpSp>
      <p:pic>
        <p:nvPicPr>
          <p:cNvPr id="5" name="Picture 4" descr="A logo with blue and green stripes&#10;&#10;Description automatically generated">
            <a:extLst>
              <a:ext uri="{FF2B5EF4-FFF2-40B4-BE49-F238E27FC236}">
                <a16:creationId xmlns:a16="http://schemas.microsoft.com/office/drawing/2014/main" id="{5F525F6F-4418-2039-F8F8-F37A4A694038}"/>
              </a:ext>
            </a:extLst>
          </p:cNvPr>
          <p:cNvPicPr>
            <a:picLocks noChangeAspect="1"/>
          </p:cNvPicPr>
          <p:nvPr/>
        </p:nvPicPr>
        <p:blipFill>
          <a:blip r:embed="rId12"/>
          <a:stretch>
            <a:fillRect/>
          </a:stretch>
        </p:blipFill>
        <p:spPr>
          <a:xfrm>
            <a:off x="193040" y="439996"/>
            <a:ext cx="4419600" cy="1841500"/>
          </a:xfrm>
          <a:prstGeom prst="rect">
            <a:avLst/>
          </a:prstGeom>
        </p:spPr>
      </p:pic>
      <p:pic>
        <p:nvPicPr>
          <p:cNvPr id="6" name="Picture 5" descr="A logo with blue and green stripes&#10;&#10;Description automatically generated">
            <a:extLst>
              <a:ext uri="{FF2B5EF4-FFF2-40B4-BE49-F238E27FC236}">
                <a16:creationId xmlns:a16="http://schemas.microsoft.com/office/drawing/2014/main" id="{2AA43E53-36AA-06B2-61E7-ED25077C0F07}"/>
              </a:ext>
            </a:extLst>
          </p:cNvPr>
          <p:cNvPicPr>
            <a:picLocks noChangeAspect="1"/>
          </p:cNvPicPr>
          <p:nvPr userDrawn="1"/>
        </p:nvPicPr>
        <p:blipFill>
          <a:blip r:embed="rId12"/>
          <a:stretch>
            <a:fillRect/>
          </a:stretch>
        </p:blipFill>
        <p:spPr>
          <a:xfrm>
            <a:off x="193040" y="439996"/>
            <a:ext cx="4419600" cy="1841500"/>
          </a:xfrm>
          <a:prstGeom prst="rect">
            <a:avLst/>
          </a:prstGeom>
        </p:spPr>
      </p:pic>
    </p:spTree>
    <p:extLst>
      <p:ext uri="{BB962C8B-B14F-4D97-AF65-F5344CB8AC3E}">
        <p14:creationId xmlns:p14="http://schemas.microsoft.com/office/powerpoint/2010/main" val="2451650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Side Title and Content">
    <p:spTree>
      <p:nvGrpSpPr>
        <p:cNvPr id="1" name=""/>
        <p:cNvGrpSpPr/>
        <p:nvPr/>
      </p:nvGrpSpPr>
      <p:grpSpPr>
        <a:xfrm>
          <a:off x="0" y="0"/>
          <a:ext cx="0" cy="0"/>
          <a:chOff x="0" y="0"/>
          <a:chExt cx="0" cy="0"/>
        </a:xfrm>
      </p:grpSpPr>
      <p:pic>
        <p:nvPicPr>
          <p:cNvPr id="4" name="Picture 3" descr="A white rectangle with a black border&#10;&#10;Description automatically generated with medium confidence">
            <a:extLst>
              <a:ext uri="{FF2B5EF4-FFF2-40B4-BE49-F238E27FC236}">
                <a16:creationId xmlns:a16="http://schemas.microsoft.com/office/drawing/2014/main" id="{93FD6CB1-D547-ACA8-622C-7C4636E15282}"/>
              </a:ext>
            </a:extLst>
          </p:cNvPr>
          <p:cNvPicPr>
            <a:picLocks noChangeAspect="1"/>
          </p:cNvPicPr>
          <p:nvPr/>
        </p:nvPicPr>
        <p:blipFill>
          <a:blip r:embed="rId2" cstate="print">
            <a:alphaModFix amt="54000"/>
            <a:extLst>
              <a:ext uri="{28A0092B-C50C-407E-A947-70E740481C1C}">
                <a14:useLocalDpi xmlns:a14="http://schemas.microsoft.com/office/drawing/2010/main"/>
              </a:ext>
            </a:extLst>
          </a:blip>
          <a:stretch>
            <a:fillRect/>
          </a:stretch>
        </p:blipFill>
        <p:spPr>
          <a:xfrm>
            <a:off x="0" y="2219577"/>
            <a:ext cx="12192000" cy="4455859"/>
          </a:xfrm>
          <a:prstGeom prst="rect">
            <a:avLst/>
          </a:prstGeom>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1326628"/>
            <a:ext cx="2758607" cy="5064327"/>
          </a:xfrm>
        </p:spPr>
        <p:txBody>
          <a:bodyPr/>
          <a:lstStyle>
            <a:lvl1pPr algn="r">
              <a:defRPr/>
            </a:lvl1pPr>
          </a:lstStyle>
          <a:p>
            <a:r>
              <a:rPr lang="en-US"/>
              <a:t>Click to edit Master title style</a:t>
            </a:r>
            <a:endParaRPr lang="en-US" dirty="0"/>
          </a:p>
        </p:txBody>
      </p:sp>
      <p:sp>
        <p:nvSpPr>
          <p:cNvPr id="12" name="Rectangle 11">
            <a:extLst>
              <a:ext uri="{FF2B5EF4-FFF2-40B4-BE49-F238E27FC236}">
                <a16:creationId xmlns:a16="http://schemas.microsoft.com/office/drawing/2014/main" id="{1F1B7F2F-C2FE-C022-DF3A-CAA3C5162A60}"/>
              </a:ext>
            </a:extLst>
          </p:cNvPr>
          <p:cNvSpPr/>
          <p:nvPr/>
        </p:nvSpPr>
        <p:spPr>
          <a:xfrm rot="10800000">
            <a:off x="262104" y="-1"/>
            <a:ext cx="11667791" cy="143934"/>
          </a:xfrm>
          <a:prstGeom prst="rect">
            <a:avLst/>
          </a:prstGeom>
          <a:gradFill>
            <a:gsLst>
              <a:gs pos="77990">
                <a:schemeClr val="accent4">
                  <a:alpha val="76000"/>
                </a:schemeClr>
              </a:gs>
              <a:gs pos="55980">
                <a:schemeClr val="accent3">
                  <a:alpha val="77000"/>
                </a:schemeClr>
              </a:gs>
              <a:gs pos="28000">
                <a:schemeClr val="accent2">
                  <a:alpha val="85000"/>
                </a:schemeClr>
              </a:gs>
              <a:gs pos="0">
                <a:schemeClr val="accent1">
                  <a:alpha val="82503"/>
                </a:schemeClr>
              </a:gs>
              <a:gs pos="100000">
                <a:schemeClr val="accent5">
                  <a:alpha val="76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0D62EB9-EA7E-748D-DD26-F2600CA759AE}"/>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6" name="Content Placeholder 2">
            <a:extLst>
              <a:ext uri="{FF2B5EF4-FFF2-40B4-BE49-F238E27FC236}">
                <a16:creationId xmlns:a16="http://schemas.microsoft.com/office/drawing/2014/main" id="{A199DB34-0A9B-ECD1-3FD9-8C37925449A0}"/>
              </a:ext>
            </a:extLst>
          </p:cNvPr>
          <p:cNvSpPr>
            <a:spLocks noGrp="1"/>
          </p:cNvSpPr>
          <p:nvPr>
            <p:ph idx="11"/>
          </p:nvPr>
        </p:nvSpPr>
        <p:spPr>
          <a:xfrm>
            <a:off x="3908148" y="1326627"/>
            <a:ext cx="7409035" cy="5064325"/>
          </a:xfrm>
          <a:prstGeom prst="rect">
            <a:avLst/>
          </a:prstGeom>
        </p:spPr>
        <p:txBody>
          <a:bodyPr anchor="ctr" anchorCtr="0"/>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logo with blue and green stripes&#10;&#10;Description automatically generated">
            <a:extLst>
              <a:ext uri="{FF2B5EF4-FFF2-40B4-BE49-F238E27FC236}">
                <a16:creationId xmlns:a16="http://schemas.microsoft.com/office/drawing/2014/main" id="{FCD998A9-3DD1-7C33-CB3D-2AD76565A963}"/>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3193230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3547172" cy="667543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502170"/>
            <a:ext cx="2758607" cy="5888785"/>
          </a:xfrm>
        </p:spPr>
        <p:txBody>
          <a:bodyPr/>
          <a:lstStyle>
            <a:lvl1pPr algn="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7B6BAB5B-0CE4-1070-454F-77C61FAAF2C4}"/>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8" name="Content Placeholder 2">
            <a:extLst>
              <a:ext uri="{FF2B5EF4-FFF2-40B4-BE49-F238E27FC236}">
                <a16:creationId xmlns:a16="http://schemas.microsoft.com/office/drawing/2014/main" id="{8D116225-12E4-C994-99DA-07F92470093F}"/>
              </a:ext>
            </a:extLst>
          </p:cNvPr>
          <p:cNvSpPr>
            <a:spLocks noGrp="1"/>
          </p:cNvSpPr>
          <p:nvPr>
            <p:ph idx="11"/>
          </p:nvPr>
        </p:nvSpPr>
        <p:spPr>
          <a:xfrm>
            <a:off x="3908149" y="1140031"/>
            <a:ext cx="7551539" cy="5250922"/>
          </a:xfrm>
          <a:prstGeom prst="rect">
            <a:avLst/>
          </a:prstGeom>
        </p:spPr>
        <p:txBody>
          <a:bodyPr anchor="ctr" anchorCtr="0"/>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logo with blue and green stripes&#10;&#10;Description automatically generated">
            <a:extLst>
              <a:ext uri="{FF2B5EF4-FFF2-40B4-BE49-F238E27FC236}">
                <a16:creationId xmlns:a16="http://schemas.microsoft.com/office/drawing/2014/main" id="{611DFC99-949E-B395-C803-5DAF71E90EB3}"/>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3507168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3547172" cy="667543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502170"/>
            <a:ext cx="2758607" cy="5888785"/>
          </a:xfrm>
        </p:spPr>
        <p:txBody>
          <a:bodyPr/>
          <a:lstStyle>
            <a:lvl1pPr algn="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124B16D-23C4-35DF-AC7C-453708934E9C}"/>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7" name="Content Placeholder 2">
            <a:extLst>
              <a:ext uri="{FF2B5EF4-FFF2-40B4-BE49-F238E27FC236}">
                <a16:creationId xmlns:a16="http://schemas.microsoft.com/office/drawing/2014/main" id="{8A532ACE-B5D0-952B-F4B6-E59E04BFCDEF}"/>
              </a:ext>
            </a:extLst>
          </p:cNvPr>
          <p:cNvSpPr>
            <a:spLocks noGrp="1"/>
          </p:cNvSpPr>
          <p:nvPr>
            <p:ph idx="11"/>
          </p:nvPr>
        </p:nvSpPr>
        <p:spPr>
          <a:xfrm>
            <a:off x="3908149" y="1140031"/>
            <a:ext cx="7551539" cy="5250922"/>
          </a:xfrm>
          <a:prstGeom prst="rect">
            <a:avLst/>
          </a:prstGeom>
        </p:spPr>
        <p:txBody>
          <a:bodyPr anchor="ctr" anchorCtr="0"/>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logo with blue and green stripes&#10;&#10;Description automatically generated">
            <a:extLst>
              <a:ext uri="{FF2B5EF4-FFF2-40B4-BE49-F238E27FC236}">
                <a16:creationId xmlns:a16="http://schemas.microsoft.com/office/drawing/2014/main" id="{7CE316E1-4E71-7E84-EEBA-063D0E090FE0}"/>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4020522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3547172" cy="667543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502170"/>
            <a:ext cx="2758607" cy="5888785"/>
          </a:xfrm>
        </p:spPr>
        <p:txBody>
          <a:bodyPr/>
          <a:lstStyle>
            <a:lvl1pPr algn="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1C6195E-8085-B4E4-A59D-888CDC60B7B8}"/>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7" name="Content Placeholder 2">
            <a:extLst>
              <a:ext uri="{FF2B5EF4-FFF2-40B4-BE49-F238E27FC236}">
                <a16:creationId xmlns:a16="http://schemas.microsoft.com/office/drawing/2014/main" id="{2E96239B-2C9A-777D-B85B-4766DACF4E7B}"/>
              </a:ext>
            </a:extLst>
          </p:cNvPr>
          <p:cNvSpPr>
            <a:spLocks noGrp="1"/>
          </p:cNvSpPr>
          <p:nvPr>
            <p:ph idx="11"/>
          </p:nvPr>
        </p:nvSpPr>
        <p:spPr>
          <a:xfrm>
            <a:off x="3908149" y="1140031"/>
            <a:ext cx="7551539" cy="5250922"/>
          </a:xfrm>
          <a:prstGeom prst="rect">
            <a:avLst/>
          </a:prstGeom>
        </p:spPr>
        <p:txBody>
          <a:bodyPr anchor="ctr" anchorCtr="0"/>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logo with blue and green stripes&#10;&#10;Description automatically generated">
            <a:extLst>
              <a:ext uri="{FF2B5EF4-FFF2-40B4-BE49-F238E27FC236}">
                <a16:creationId xmlns:a16="http://schemas.microsoft.com/office/drawing/2014/main" id="{6B93B91F-3195-7F07-5D8F-D034060FF486}"/>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43394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3547172" cy="667543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502170"/>
            <a:ext cx="2758607" cy="5888785"/>
          </a:xfrm>
        </p:spPr>
        <p:txBody>
          <a:bodyPr/>
          <a:lstStyle>
            <a:lvl1pPr algn="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E939319-BAD1-EE73-0D39-62A320EE2C90}"/>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7" name="Content Placeholder 2">
            <a:extLst>
              <a:ext uri="{FF2B5EF4-FFF2-40B4-BE49-F238E27FC236}">
                <a16:creationId xmlns:a16="http://schemas.microsoft.com/office/drawing/2014/main" id="{453CD647-153B-67A9-849F-4CCDA04F7269}"/>
              </a:ext>
            </a:extLst>
          </p:cNvPr>
          <p:cNvSpPr>
            <a:spLocks noGrp="1"/>
          </p:cNvSpPr>
          <p:nvPr>
            <p:ph idx="11"/>
          </p:nvPr>
        </p:nvSpPr>
        <p:spPr>
          <a:xfrm>
            <a:off x="3908149" y="1140031"/>
            <a:ext cx="7551539" cy="5250922"/>
          </a:xfrm>
          <a:prstGeom prst="rect">
            <a:avLst/>
          </a:prstGeom>
        </p:spPr>
        <p:txBody>
          <a:bodyPr anchor="ctr" anchorCtr="0"/>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logo with blue and green stripes&#10;&#10;Description automatically generated">
            <a:extLst>
              <a:ext uri="{FF2B5EF4-FFF2-40B4-BE49-F238E27FC236}">
                <a16:creationId xmlns:a16="http://schemas.microsoft.com/office/drawing/2014/main" id="{8B94F0A1-CD29-07A2-6246-5766455A8492}"/>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671021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3547172" cy="667543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502170"/>
            <a:ext cx="2758607" cy="5888785"/>
          </a:xfrm>
        </p:spPr>
        <p:txBody>
          <a:bodyPr/>
          <a:lstStyle>
            <a:lvl1pPr algn="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ED0B607A-E3A4-1BCC-6DF4-18C811915FA5}"/>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7" name="Content Placeholder 2">
            <a:extLst>
              <a:ext uri="{FF2B5EF4-FFF2-40B4-BE49-F238E27FC236}">
                <a16:creationId xmlns:a16="http://schemas.microsoft.com/office/drawing/2014/main" id="{76A5952A-31D5-28D2-0E70-A425D1F0D66C}"/>
              </a:ext>
            </a:extLst>
          </p:cNvPr>
          <p:cNvSpPr>
            <a:spLocks noGrp="1"/>
          </p:cNvSpPr>
          <p:nvPr>
            <p:ph idx="11"/>
          </p:nvPr>
        </p:nvSpPr>
        <p:spPr>
          <a:xfrm>
            <a:off x="3908149" y="1140031"/>
            <a:ext cx="7551539" cy="5250922"/>
          </a:xfrm>
          <a:prstGeom prst="rect">
            <a:avLst/>
          </a:prstGeom>
        </p:spPr>
        <p:txBody>
          <a:bodyPr anchor="ctr" anchorCtr="0"/>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logo with blue and green stripes&#10;&#10;Description automatically generated">
            <a:extLst>
              <a:ext uri="{FF2B5EF4-FFF2-40B4-BE49-F238E27FC236}">
                <a16:creationId xmlns:a16="http://schemas.microsoft.com/office/drawing/2014/main" id="{F87ADD56-FFA0-F2B4-7FB7-6BD0EAF7E0A8}"/>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677312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1_Side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A7D16-B678-3283-65CE-229A0AC94C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3547172" cy="667543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502170"/>
            <a:ext cx="2758607" cy="5888785"/>
          </a:xfrm>
        </p:spPr>
        <p:txBody>
          <a:bodyPr/>
          <a:lstStyle>
            <a:lvl1pPr algn="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A94C9D75-FD35-4889-BCDA-1B914451EC5B}"/>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7" name="Content Placeholder 2">
            <a:extLst>
              <a:ext uri="{FF2B5EF4-FFF2-40B4-BE49-F238E27FC236}">
                <a16:creationId xmlns:a16="http://schemas.microsoft.com/office/drawing/2014/main" id="{7DA662FA-16D2-FAFC-7B23-16FBC6DCD0E9}"/>
              </a:ext>
            </a:extLst>
          </p:cNvPr>
          <p:cNvSpPr>
            <a:spLocks noGrp="1"/>
          </p:cNvSpPr>
          <p:nvPr>
            <p:ph idx="11"/>
          </p:nvPr>
        </p:nvSpPr>
        <p:spPr>
          <a:xfrm>
            <a:off x="3908149" y="1140031"/>
            <a:ext cx="7551539" cy="5250922"/>
          </a:xfrm>
          <a:prstGeom prst="rect">
            <a:avLst/>
          </a:prstGeom>
        </p:spPr>
        <p:txBody>
          <a:bodyPr anchor="ctr" anchorCtr="0"/>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logo with blue and green stripes&#10;&#10;Description automatically generated">
            <a:extLst>
              <a:ext uri="{FF2B5EF4-FFF2-40B4-BE49-F238E27FC236}">
                <a16:creationId xmlns:a16="http://schemas.microsoft.com/office/drawing/2014/main" id="{374CFC59-9567-22EE-B800-3F897F72A9D7}"/>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2695719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V2S Fleets Title Slide">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9EAB04E8-B425-89DB-0ACB-B5D3D3DDB66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68430"/>
            <a:ext cx="12192000" cy="5666728"/>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18DE97FE-6B83-7346-395F-6BD7F3F93340}"/>
              </a:ext>
            </a:extLst>
          </p:cNvPr>
          <p:cNvSpPr>
            <a:spLocks noGrp="1"/>
          </p:cNvSpPr>
          <p:nvPr>
            <p:ph type="ctrTitle"/>
          </p:nvPr>
        </p:nvSpPr>
        <p:spPr>
          <a:xfrm>
            <a:off x="589280" y="2494982"/>
            <a:ext cx="9144000" cy="1211865"/>
          </a:xfrm>
        </p:spPr>
        <p:txBody>
          <a:bodyPr anchor="t" anchorCtr="0">
            <a:normAutofit/>
          </a:bodyPr>
          <a:lstStyle>
            <a:lvl1pPr algn="l">
              <a:defRPr sz="4800"/>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7AB8FD53-05B6-2734-4A01-9DE4C21B47D6}"/>
              </a:ext>
            </a:extLst>
          </p:cNvPr>
          <p:cNvSpPr>
            <a:spLocks noGrp="1"/>
          </p:cNvSpPr>
          <p:nvPr>
            <p:ph type="subTitle" idx="1" hasCustomPrompt="1"/>
          </p:nvPr>
        </p:nvSpPr>
        <p:spPr>
          <a:xfrm>
            <a:off x="589280" y="4184445"/>
            <a:ext cx="4602480" cy="342821"/>
          </a:xfrm>
          <a:prstGeom prst="rect">
            <a:avLst/>
          </a:prstGeom>
        </p:spPr>
        <p:txBody>
          <a:bodyPr>
            <a:noAutofit/>
          </a:bodyPr>
          <a:lstStyle>
            <a:lvl1pPr marL="0" indent="0" algn="l">
              <a:buNone/>
              <a:defRPr sz="1400" b="1" i="0" spc="3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p:txBody>
      </p:sp>
      <p:sp>
        <p:nvSpPr>
          <p:cNvPr id="15" name="Text Placeholder 2">
            <a:extLst>
              <a:ext uri="{FF2B5EF4-FFF2-40B4-BE49-F238E27FC236}">
                <a16:creationId xmlns:a16="http://schemas.microsoft.com/office/drawing/2014/main" id="{AAFEC838-CA80-DEF4-845F-690349589DD9}"/>
              </a:ext>
            </a:extLst>
          </p:cNvPr>
          <p:cNvSpPr>
            <a:spLocks noGrp="1"/>
          </p:cNvSpPr>
          <p:nvPr>
            <p:ph type="body" idx="11" hasCustomPrompt="1"/>
          </p:nvPr>
        </p:nvSpPr>
        <p:spPr>
          <a:xfrm>
            <a:off x="589280" y="4589492"/>
            <a:ext cx="4313986" cy="809850"/>
          </a:xfrm>
          <a:prstGeom prst="rect">
            <a:avLst/>
          </a:prstGeom>
        </p:spPr>
        <p:txBody>
          <a:bodyPr>
            <a:noAutofit/>
          </a:bodyPr>
          <a:lstStyle>
            <a:lvl1pPr marL="0" indent="0" algn="l" defTabSz="914400" rtl="0" eaLnBrk="1" latinLnBrk="0" hangingPunct="1">
              <a:lnSpc>
                <a:spcPts val="2200"/>
              </a:lnSpc>
              <a:spcBef>
                <a:spcPts val="0"/>
              </a:spcBef>
              <a:spcAft>
                <a:spcPts val="800"/>
              </a:spcAft>
              <a:buFont typeface="Arial" panose="020B0604020202020204" pitchFamily="34" charset="0"/>
              <a:buNone/>
              <a:defRPr lang="en-US" sz="1600" b="0" i="0" kern="1200" spc="0" dirty="0" smtClean="0">
                <a:solidFill>
                  <a:schemeClr val="tx1"/>
                </a:solidFill>
                <a:latin typeface="Arial Nova Cond Light" panose="020B0306020202020204" pitchFamily="34" charset="0"/>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Name, Title</a:t>
            </a:r>
            <a:br>
              <a:rPr lang="en-US" dirty="0"/>
            </a:br>
            <a:r>
              <a:rPr lang="en-US" dirty="0"/>
              <a:t>Presenter Name, Title</a:t>
            </a:r>
          </a:p>
          <a:p>
            <a:pPr lvl="0"/>
            <a:endParaRPr lang="en-US" dirty="0"/>
          </a:p>
        </p:txBody>
      </p:sp>
      <p:grpSp>
        <p:nvGrpSpPr>
          <p:cNvPr id="3" name="Group 2">
            <a:extLst>
              <a:ext uri="{FF2B5EF4-FFF2-40B4-BE49-F238E27FC236}">
                <a16:creationId xmlns:a16="http://schemas.microsoft.com/office/drawing/2014/main" id="{88D1F54D-5C6B-747F-DF8B-79AD2C7B9C30}"/>
              </a:ext>
            </a:extLst>
          </p:cNvPr>
          <p:cNvGrpSpPr/>
          <p:nvPr/>
        </p:nvGrpSpPr>
        <p:grpSpPr>
          <a:xfrm>
            <a:off x="0" y="6014720"/>
            <a:ext cx="12192000" cy="843280"/>
            <a:chOff x="0" y="6014720"/>
            <a:chExt cx="12192000" cy="843280"/>
          </a:xfrm>
        </p:grpSpPr>
        <p:sp>
          <p:nvSpPr>
            <p:cNvPr id="16" name="Rectangle 15">
              <a:extLst>
                <a:ext uri="{FF2B5EF4-FFF2-40B4-BE49-F238E27FC236}">
                  <a16:creationId xmlns:a16="http://schemas.microsoft.com/office/drawing/2014/main" id="{2101F9B1-225A-4797-2302-280B5F78E9B8}"/>
                </a:ext>
              </a:extLst>
            </p:cNvPr>
            <p:cNvSpPr/>
            <p:nvPr/>
          </p:nvSpPr>
          <p:spPr>
            <a:xfrm>
              <a:off x="0" y="6014720"/>
              <a:ext cx="12192000" cy="843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54352E3-A91F-37D7-63AA-2857D31D676D}"/>
                </a:ext>
              </a:extLst>
            </p:cNvPr>
            <p:cNvGrpSpPr/>
            <p:nvPr/>
          </p:nvGrpSpPr>
          <p:grpSpPr>
            <a:xfrm>
              <a:off x="477943" y="6319495"/>
              <a:ext cx="4219629" cy="397839"/>
              <a:chOff x="265461" y="6260332"/>
              <a:chExt cx="5057346" cy="476822"/>
            </a:xfrm>
          </p:grpSpPr>
          <p:sp>
            <p:nvSpPr>
              <p:cNvPr id="19" name="Text Box 47">
                <a:extLst>
                  <a:ext uri="{FF2B5EF4-FFF2-40B4-BE49-F238E27FC236}">
                    <a16:creationId xmlns:a16="http://schemas.microsoft.com/office/drawing/2014/main" id="{32FECDE5-19EB-0A79-E89F-57320E245F7E}"/>
                  </a:ext>
                </a:extLst>
              </p:cNvPr>
              <p:cNvSpPr txBox="1">
                <a:spLocks noChangeArrowheads="1"/>
              </p:cNvSpPr>
              <p:nvPr/>
            </p:nvSpPr>
            <p:spPr bwMode="auto">
              <a:xfrm>
                <a:off x="1831518" y="6478938"/>
                <a:ext cx="3491289" cy="258216"/>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bg1">
                        <a:lumMod val="50000"/>
                      </a:schemeClr>
                    </a:solidFill>
                    <a:latin typeface="Calibri Light" panose="020F0302020204030204" pitchFamily="34" charset="0"/>
                    <a:cs typeface="Calibri Light" panose="020F0302020204030204" pitchFamily="34" charset="0"/>
                  </a:rPr>
                  <a:t>© 2024 Electric Power Research Institute, Inc. All rights reserved.</a:t>
                </a:r>
              </a:p>
            </p:txBody>
          </p:sp>
          <p:sp>
            <p:nvSpPr>
              <p:cNvPr id="20" name="TextBox 19">
                <a:hlinkClick r:id="rId3"/>
                <a:extLst>
                  <a:ext uri="{FF2B5EF4-FFF2-40B4-BE49-F238E27FC236}">
                    <a16:creationId xmlns:a16="http://schemas.microsoft.com/office/drawing/2014/main" id="{69B5346F-DE28-90B2-A033-182D1A376D4C}"/>
                  </a:ext>
                </a:extLst>
              </p:cNvPr>
              <p:cNvSpPr txBox="1"/>
              <p:nvPr/>
            </p:nvSpPr>
            <p:spPr>
              <a:xfrm>
                <a:off x="265461" y="6474755"/>
                <a:ext cx="1667548" cy="258216"/>
              </a:xfrm>
              <a:prstGeom prst="rect">
                <a:avLst/>
              </a:prstGeom>
              <a:noFill/>
            </p:spPr>
            <p:txBody>
              <a:bodyPr wrap="square" rtlCol="0">
                <a:spAutoFit/>
              </a:bodyPr>
              <a:lstStyle/>
              <a:p>
                <a:pPr algn="l"/>
                <a:r>
                  <a:rPr lang="en-US" sz="800" b="1" spc="200" baseline="0" dirty="0">
                    <a:solidFill>
                      <a:schemeClr val="tx1">
                        <a:lumMod val="65000"/>
                        <a:lumOff val="35000"/>
                      </a:schemeClr>
                    </a:solidFill>
                    <a:latin typeface="Century Gothic" panose="020B0502020202020204" pitchFamily="34" charset="0"/>
                  </a:rPr>
                  <a:t>www.epri.com</a:t>
                </a:r>
              </a:p>
            </p:txBody>
          </p:sp>
          <p:cxnSp>
            <p:nvCxnSpPr>
              <p:cNvPr id="21" name="Straight Connector 20">
                <a:extLst>
                  <a:ext uri="{FF2B5EF4-FFF2-40B4-BE49-F238E27FC236}">
                    <a16:creationId xmlns:a16="http://schemas.microsoft.com/office/drawing/2014/main" id="{D0029420-BF0C-52F9-A6CC-F01181F9543F}"/>
                  </a:ext>
                </a:extLst>
              </p:cNvPr>
              <p:cNvCxnSpPr>
                <a:cxnSpLocks/>
              </p:cNvCxnSpPr>
              <p:nvPr/>
            </p:nvCxnSpPr>
            <p:spPr bwMode="auto">
              <a:xfrm>
                <a:off x="1778058" y="6260332"/>
                <a:ext cx="0" cy="422247"/>
              </a:xfrm>
              <a:prstGeom prst="line">
                <a:avLst/>
              </a:prstGeom>
              <a:solidFill>
                <a:schemeClr val="accent1"/>
              </a:solidFill>
              <a:ln w="12700" cap="flat" cmpd="sng" algn="ctr">
                <a:solidFill>
                  <a:schemeClr val="tx1">
                    <a:lumMod val="50000"/>
                    <a:lumOff val="50000"/>
                  </a:schemeClr>
                </a:solidFill>
                <a:prstDash val="solid"/>
                <a:round/>
                <a:headEnd type="none" w="med" len="med"/>
                <a:tailEnd type="none" w="med" len="med"/>
              </a:ln>
              <a:effectLst/>
            </p:spPr>
          </p:cxnSp>
          <p:pic>
            <p:nvPicPr>
              <p:cNvPr id="22" name="Picture 21">
                <a:hlinkClick r:id="rId4"/>
                <a:extLst>
                  <a:ext uri="{FF2B5EF4-FFF2-40B4-BE49-F238E27FC236}">
                    <a16:creationId xmlns:a16="http://schemas.microsoft.com/office/drawing/2014/main" id="{80A4FCC3-271B-ABCB-2F06-0900416DA9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6246" y="6282893"/>
                <a:ext cx="150230" cy="150229"/>
              </a:xfrm>
              <a:prstGeom prst="rect">
                <a:avLst/>
              </a:prstGeom>
            </p:spPr>
          </p:pic>
          <p:pic>
            <p:nvPicPr>
              <p:cNvPr id="23" name="Picture 22">
                <a:hlinkClick r:id="rId6"/>
                <a:extLst>
                  <a:ext uri="{FF2B5EF4-FFF2-40B4-BE49-F238E27FC236}">
                    <a16:creationId xmlns:a16="http://schemas.microsoft.com/office/drawing/2014/main" id="{ACE649EA-DD5D-F1B7-0B27-ACB0EB475B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44621" y="6285738"/>
                <a:ext cx="75579" cy="163755"/>
              </a:xfrm>
              <a:prstGeom prst="rect">
                <a:avLst/>
              </a:prstGeom>
            </p:spPr>
          </p:pic>
          <p:pic>
            <p:nvPicPr>
              <p:cNvPr id="24" name="Picture 23">
                <a:hlinkClick r:id="rId8"/>
                <a:extLst>
                  <a:ext uri="{FF2B5EF4-FFF2-40B4-BE49-F238E27FC236}">
                    <a16:creationId xmlns:a16="http://schemas.microsoft.com/office/drawing/2014/main" id="{EB273690-0848-A075-9F5A-FCCAB605613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9675" y="6315475"/>
                <a:ext cx="160710" cy="131012"/>
              </a:xfrm>
              <a:prstGeom prst="rect">
                <a:avLst/>
              </a:prstGeom>
            </p:spPr>
          </p:pic>
        </p:grpSp>
        <p:pic>
          <p:nvPicPr>
            <p:cNvPr id="18" name="Graphic 17">
              <a:extLst>
                <a:ext uri="{FF2B5EF4-FFF2-40B4-BE49-F238E27FC236}">
                  <a16:creationId xmlns:a16="http://schemas.microsoft.com/office/drawing/2014/main" id="{B1994E9C-A981-36FA-497F-1F178F23369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258448" y="6388874"/>
              <a:ext cx="1335283" cy="259083"/>
            </a:xfrm>
            <a:prstGeom prst="rect">
              <a:avLst/>
            </a:prstGeom>
          </p:spPr>
        </p:pic>
      </p:grpSp>
      <p:pic>
        <p:nvPicPr>
          <p:cNvPr id="5" name="Picture 4" descr="A logo with blue and green stripes&#10;&#10;Description automatically generated">
            <a:extLst>
              <a:ext uri="{FF2B5EF4-FFF2-40B4-BE49-F238E27FC236}">
                <a16:creationId xmlns:a16="http://schemas.microsoft.com/office/drawing/2014/main" id="{F8FD7DEE-5BC3-7351-210E-DBB5AFE97DB0}"/>
              </a:ext>
            </a:extLst>
          </p:cNvPr>
          <p:cNvPicPr>
            <a:picLocks noChangeAspect="1"/>
          </p:cNvPicPr>
          <p:nvPr/>
        </p:nvPicPr>
        <p:blipFill>
          <a:blip r:embed="rId12"/>
          <a:stretch>
            <a:fillRect/>
          </a:stretch>
        </p:blipFill>
        <p:spPr>
          <a:xfrm>
            <a:off x="193040" y="439996"/>
            <a:ext cx="4419600" cy="1841500"/>
          </a:xfrm>
          <a:prstGeom prst="rect">
            <a:avLst/>
          </a:prstGeom>
        </p:spPr>
      </p:pic>
      <p:pic>
        <p:nvPicPr>
          <p:cNvPr id="6" name="Picture 5" descr="A logo with blue and green stripes&#10;&#10;Description automatically generated">
            <a:extLst>
              <a:ext uri="{FF2B5EF4-FFF2-40B4-BE49-F238E27FC236}">
                <a16:creationId xmlns:a16="http://schemas.microsoft.com/office/drawing/2014/main" id="{2A443FB8-3D28-FD0B-F227-53204CF417C8}"/>
              </a:ext>
            </a:extLst>
          </p:cNvPr>
          <p:cNvPicPr>
            <a:picLocks noChangeAspect="1"/>
          </p:cNvPicPr>
          <p:nvPr userDrawn="1"/>
        </p:nvPicPr>
        <p:blipFill>
          <a:blip r:embed="rId12"/>
          <a:stretch>
            <a:fillRect/>
          </a:stretch>
        </p:blipFill>
        <p:spPr>
          <a:xfrm>
            <a:off x="193040" y="439996"/>
            <a:ext cx="4419600" cy="1841500"/>
          </a:xfrm>
          <a:prstGeom prst="rect">
            <a:avLst/>
          </a:prstGeom>
        </p:spPr>
      </p:pic>
    </p:spTree>
    <p:extLst>
      <p:ext uri="{BB962C8B-B14F-4D97-AF65-F5344CB8AC3E}">
        <p14:creationId xmlns:p14="http://schemas.microsoft.com/office/powerpoint/2010/main" val="947972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7581C4-30F9-64EF-D860-6EC9BFAD6EA2}"/>
              </a:ext>
            </a:extLst>
          </p:cNvPr>
          <p:cNvSpPr>
            <a:spLocks noGrp="1"/>
          </p:cNvSpPr>
          <p:nvPr>
            <p:ph idx="1"/>
          </p:nvPr>
        </p:nvSpPr>
        <p:spPr>
          <a:xfrm>
            <a:off x="584200" y="2039618"/>
            <a:ext cx="10515600" cy="4351338"/>
          </a:xfrm>
          <a:prstGeom prst="rect">
            <a:avLst/>
          </a:prstGeom>
        </p:spPr>
        <p:txBody>
          <a:bodyPr/>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1F1B7F2F-C2FE-C022-DF3A-CAA3C5162A60}"/>
              </a:ext>
            </a:extLst>
          </p:cNvPr>
          <p:cNvSpPr/>
          <p:nvPr/>
        </p:nvSpPr>
        <p:spPr>
          <a:xfrm rot="10800000">
            <a:off x="262104" y="-1"/>
            <a:ext cx="11667791" cy="143934"/>
          </a:xfrm>
          <a:prstGeom prst="rect">
            <a:avLst/>
          </a:prstGeom>
          <a:gradFill>
            <a:gsLst>
              <a:gs pos="77990">
                <a:schemeClr val="accent4">
                  <a:alpha val="76000"/>
                </a:schemeClr>
              </a:gs>
              <a:gs pos="55980">
                <a:schemeClr val="accent3">
                  <a:alpha val="77000"/>
                </a:schemeClr>
              </a:gs>
              <a:gs pos="28000">
                <a:schemeClr val="accent2">
                  <a:alpha val="85000"/>
                </a:schemeClr>
              </a:gs>
              <a:gs pos="0">
                <a:schemeClr val="accent1">
                  <a:alpha val="82503"/>
                </a:schemeClr>
              </a:gs>
              <a:gs pos="100000">
                <a:schemeClr val="accent5">
                  <a:alpha val="76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4700006-4B1A-6178-6FD0-E9F371CB86B0}"/>
              </a:ext>
            </a:extLst>
          </p:cNvPr>
          <p:cNvSpPr>
            <a:spLocks noGrp="1"/>
          </p:cNvSpPr>
          <p:nvPr>
            <p:ph type="sldNum" sz="quarter" idx="10"/>
          </p:nvPr>
        </p:nvSpPr>
        <p:spPr/>
        <p:txBody>
          <a:bodyPr/>
          <a:lstStyle/>
          <a:p>
            <a:fld id="{D0BFFA26-5A0E-9946-AACB-F15E627A5865}" type="slidenum">
              <a:rPr lang="en-US" smtClean="0"/>
              <a:t>‹#›</a:t>
            </a:fld>
            <a:endParaRPr lang="en-US"/>
          </a:p>
        </p:txBody>
      </p:sp>
      <p:pic>
        <p:nvPicPr>
          <p:cNvPr id="5" name="Picture 4" descr="A logo with blue and green stripes&#10;&#10;Description automatically generated">
            <a:extLst>
              <a:ext uri="{FF2B5EF4-FFF2-40B4-BE49-F238E27FC236}">
                <a16:creationId xmlns:a16="http://schemas.microsoft.com/office/drawing/2014/main" id="{9994ECF8-18E2-1526-0512-85FBFD920804}"/>
              </a:ext>
            </a:extLst>
          </p:cNvPr>
          <p:cNvPicPr>
            <a:picLocks noChangeAspect="1"/>
          </p:cNvPicPr>
          <p:nvPr/>
        </p:nvPicPr>
        <p:blipFill>
          <a:blip r:embed="rId2"/>
          <a:stretch>
            <a:fillRect/>
          </a:stretch>
        </p:blipFill>
        <p:spPr>
          <a:xfrm>
            <a:off x="9743688" y="243943"/>
            <a:ext cx="2316232" cy="965097"/>
          </a:xfrm>
          <a:prstGeom prst="rect">
            <a:avLst/>
          </a:prstGeom>
        </p:spPr>
      </p:pic>
      <p:pic>
        <p:nvPicPr>
          <p:cNvPr id="6" name="Picture 5" descr="A logo with blue and green stripes&#10;&#10;Description automatically generated">
            <a:extLst>
              <a:ext uri="{FF2B5EF4-FFF2-40B4-BE49-F238E27FC236}">
                <a16:creationId xmlns:a16="http://schemas.microsoft.com/office/drawing/2014/main" id="{FC1BDE14-224D-AE8E-0097-E1EA86393563}"/>
              </a:ext>
            </a:extLst>
          </p:cNvPr>
          <p:cNvPicPr>
            <a:picLocks noChangeAspect="1"/>
          </p:cNvPicPr>
          <p:nvPr userDrawn="1"/>
        </p:nvPicPr>
        <p:blipFill>
          <a:blip r:embed="rId2"/>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2968217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w/ screen ">
    <p:spTree>
      <p:nvGrpSpPr>
        <p:cNvPr id="1" name=""/>
        <p:cNvGrpSpPr/>
        <p:nvPr/>
      </p:nvGrpSpPr>
      <p:grpSpPr>
        <a:xfrm>
          <a:off x="0" y="0"/>
          <a:ext cx="0" cy="0"/>
          <a:chOff x="0" y="0"/>
          <a:chExt cx="0" cy="0"/>
        </a:xfrm>
      </p:grpSpPr>
      <p:pic>
        <p:nvPicPr>
          <p:cNvPr id="10" name="Picture 9" descr="A white rectangle with a black border&#10;&#10;Description automatically generated with medium confidence">
            <a:extLst>
              <a:ext uri="{FF2B5EF4-FFF2-40B4-BE49-F238E27FC236}">
                <a16:creationId xmlns:a16="http://schemas.microsoft.com/office/drawing/2014/main" id="{5800B3BE-BCE2-CF38-68A1-EDAAB96F1F22}"/>
              </a:ext>
            </a:extLst>
          </p:cNvPr>
          <p:cNvPicPr>
            <a:picLocks noChangeAspect="1"/>
          </p:cNvPicPr>
          <p:nvPr/>
        </p:nvPicPr>
        <p:blipFill>
          <a:blip r:embed="rId2" cstate="print">
            <a:alphaModFix amt="54000"/>
            <a:extLst>
              <a:ext uri="{28A0092B-C50C-407E-A947-70E740481C1C}">
                <a14:useLocalDpi xmlns:a14="http://schemas.microsoft.com/office/drawing/2010/main"/>
              </a:ext>
            </a:extLst>
          </a:blip>
          <a:stretch>
            <a:fillRect/>
          </a:stretch>
        </p:blipFill>
        <p:spPr>
          <a:xfrm>
            <a:off x="0" y="2222076"/>
            <a:ext cx="12192000" cy="4455859"/>
          </a:xfrm>
          <a:prstGeom prst="rect">
            <a:avLst/>
          </a:prstGeom>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1F1B7F2F-C2FE-C022-DF3A-CAA3C5162A60}"/>
              </a:ext>
            </a:extLst>
          </p:cNvPr>
          <p:cNvSpPr/>
          <p:nvPr/>
        </p:nvSpPr>
        <p:spPr>
          <a:xfrm rot="10800000">
            <a:off x="262104" y="-1"/>
            <a:ext cx="11667791" cy="143934"/>
          </a:xfrm>
          <a:prstGeom prst="rect">
            <a:avLst/>
          </a:prstGeom>
          <a:gradFill>
            <a:gsLst>
              <a:gs pos="77990">
                <a:schemeClr val="accent4">
                  <a:alpha val="76000"/>
                </a:schemeClr>
              </a:gs>
              <a:gs pos="55980">
                <a:schemeClr val="accent3">
                  <a:alpha val="77000"/>
                </a:schemeClr>
              </a:gs>
              <a:gs pos="28000">
                <a:schemeClr val="accent2">
                  <a:alpha val="85000"/>
                </a:schemeClr>
              </a:gs>
              <a:gs pos="0">
                <a:schemeClr val="accent1">
                  <a:alpha val="82503"/>
                </a:schemeClr>
              </a:gs>
              <a:gs pos="100000">
                <a:schemeClr val="accent5">
                  <a:alpha val="76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7044978-4633-EB70-3C46-FC8D3AB7698C}"/>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5" name="Content Placeholder 2">
            <a:extLst>
              <a:ext uri="{FF2B5EF4-FFF2-40B4-BE49-F238E27FC236}">
                <a16:creationId xmlns:a16="http://schemas.microsoft.com/office/drawing/2014/main" id="{87C91BA8-71CF-A584-303F-A13821A4D247}"/>
              </a:ext>
            </a:extLst>
          </p:cNvPr>
          <p:cNvSpPr>
            <a:spLocks noGrp="1"/>
          </p:cNvSpPr>
          <p:nvPr>
            <p:ph idx="1"/>
          </p:nvPr>
        </p:nvSpPr>
        <p:spPr>
          <a:xfrm>
            <a:off x="584200" y="2039618"/>
            <a:ext cx="10515600" cy="4351338"/>
          </a:xfrm>
          <a:prstGeom prst="rect">
            <a:avLst/>
          </a:prstGeom>
        </p:spPr>
        <p:txBody>
          <a:bodyPr/>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A logo with blue and green stripes&#10;&#10;Description automatically generated">
            <a:extLst>
              <a:ext uri="{FF2B5EF4-FFF2-40B4-BE49-F238E27FC236}">
                <a16:creationId xmlns:a16="http://schemas.microsoft.com/office/drawing/2014/main" id="{108E5689-B14F-A7DD-FAF4-8FF43197220C}"/>
              </a:ext>
            </a:extLst>
          </p:cNvPr>
          <p:cNvPicPr>
            <a:picLocks noChangeAspect="1"/>
          </p:cNvPicPr>
          <p:nvPr/>
        </p:nvPicPr>
        <p:blipFill>
          <a:blip r:embed="rId3"/>
          <a:stretch>
            <a:fillRect/>
          </a:stretch>
        </p:blipFill>
        <p:spPr>
          <a:xfrm>
            <a:off x="9743688" y="243943"/>
            <a:ext cx="2316232" cy="965097"/>
          </a:xfrm>
          <a:prstGeom prst="rect">
            <a:avLst/>
          </a:prstGeom>
        </p:spPr>
      </p:pic>
      <p:pic>
        <p:nvPicPr>
          <p:cNvPr id="6" name="Picture 5" descr="A logo with blue and green stripes&#10;&#10;Description automatically generated">
            <a:extLst>
              <a:ext uri="{FF2B5EF4-FFF2-40B4-BE49-F238E27FC236}">
                <a16:creationId xmlns:a16="http://schemas.microsoft.com/office/drawing/2014/main" id="{00175B7E-FC00-86DB-9DB2-F6A0582824C9}"/>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1113461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ubhead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436777"/>
            <a:ext cx="10515600" cy="1325563"/>
          </a:xfrm>
        </p:spPr>
        <p:txBody>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1F1B7F2F-C2FE-C022-DF3A-CAA3C5162A60}"/>
              </a:ext>
            </a:extLst>
          </p:cNvPr>
          <p:cNvSpPr/>
          <p:nvPr/>
        </p:nvSpPr>
        <p:spPr>
          <a:xfrm rot="10800000">
            <a:off x="262104" y="-1"/>
            <a:ext cx="11667791" cy="143934"/>
          </a:xfrm>
          <a:prstGeom prst="rect">
            <a:avLst/>
          </a:prstGeom>
          <a:gradFill>
            <a:gsLst>
              <a:gs pos="77990">
                <a:schemeClr val="accent4">
                  <a:alpha val="76000"/>
                </a:schemeClr>
              </a:gs>
              <a:gs pos="55980">
                <a:schemeClr val="accent3">
                  <a:alpha val="77000"/>
                </a:schemeClr>
              </a:gs>
              <a:gs pos="28000">
                <a:schemeClr val="accent2">
                  <a:alpha val="85000"/>
                </a:schemeClr>
              </a:gs>
              <a:gs pos="0">
                <a:schemeClr val="accent1">
                  <a:alpha val="82503"/>
                </a:schemeClr>
              </a:gs>
              <a:gs pos="100000">
                <a:schemeClr val="accent5">
                  <a:alpha val="76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53AD1D5-2507-0BF0-04ED-B1A71A8E1820}"/>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8" name="Subtitle 2">
            <a:extLst>
              <a:ext uri="{FF2B5EF4-FFF2-40B4-BE49-F238E27FC236}">
                <a16:creationId xmlns:a16="http://schemas.microsoft.com/office/drawing/2014/main" id="{FD7C4987-727E-A866-AB37-9C0500088467}"/>
              </a:ext>
            </a:extLst>
          </p:cNvPr>
          <p:cNvSpPr>
            <a:spLocks noGrp="1"/>
          </p:cNvSpPr>
          <p:nvPr>
            <p:ph type="subTitle" idx="11" hasCustomPrompt="1"/>
          </p:nvPr>
        </p:nvSpPr>
        <p:spPr>
          <a:xfrm>
            <a:off x="584200" y="326972"/>
            <a:ext cx="4602480" cy="342821"/>
          </a:xfrm>
          <a:prstGeom prst="rect">
            <a:avLst/>
          </a:prstGeom>
        </p:spPr>
        <p:txBody>
          <a:bodyPr>
            <a:noAutofit/>
          </a:bodyPr>
          <a:lstStyle>
            <a:lvl1pPr marL="0" indent="0" algn="l">
              <a:buNone/>
              <a:defRPr sz="1600" b="1" i="0" spc="3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 SUBHEAD</a:t>
            </a:r>
          </a:p>
        </p:txBody>
      </p:sp>
      <p:sp>
        <p:nvSpPr>
          <p:cNvPr id="4" name="Content Placeholder 2">
            <a:extLst>
              <a:ext uri="{FF2B5EF4-FFF2-40B4-BE49-F238E27FC236}">
                <a16:creationId xmlns:a16="http://schemas.microsoft.com/office/drawing/2014/main" id="{03F3DA63-C3CB-0177-4D23-A642627D2A65}"/>
              </a:ext>
            </a:extLst>
          </p:cNvPr>
          <p:cNvSpPr>
            <a:spLocks noGrp="1"/>
          </p:cNvSpPr>
          <p:nvPr>
            <p:ph idx="1"/>
          </p:nvPr>
        </p:nvSpPr>
        <p:spPr>
          <a:xfrm>
            <a:off x="584200" y="2039618"/>
            <a:ext cx="10515600" cy="4351338"/>
          </a:xfrm>
          <a:prstGeom prst="rect">
            <a:avLst/>
          </a:prstGeom>
        </p:spPr>
        <p:txBody>
          <a:bodyPr/>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A logo with blue and green stripes&#10;&#10;Description automatically generated">
            <a:extLst>
              <a:ext uri="{FF2B5EF4-FFF2-40B4-BE49-F238E27FC236}">
                <a16:creationId xmlns:a16="http://schemas.microsoft.com/office/drawing/2014/main" id="{239BB8ED-BBA0-09ED-76C5-06390588224C}"/>
              </a:ext>
            </a:extLst>
          </p:cNvPr>
          <p:cNvPicPr>
            <a:picLocks noChangeAspect="1"/>
          </p:cNvPicPr>
          <p:nvPr/>
        </p:nvPicPr>
        <p:blipFill>
          <a:blip r:embed="rId2"/>
          <a:stretch>
            <a:fillRect/>
          </a:stretch>
        </p:blipFill>
        <p:spPr>
          <a:xfrm>
            <a:off x="9743688" y="243943"/>
            <a:ext cx="2316232" cy="965097"/>
          </a:xfrm>
          <a:prstGeom prst="rect">
            <a:avLst/>
          </a:prstGeom>
        </p:spPr>
      </p:pic>
      <p:pic>
        <p:nvPicPr>
          <p:cNvPr id="6" name="Picture 5" descr="A logo with blue and green stripes&#10;&#10;Description automatically generated">
            <a:extLst>
              <a:ext uri="{FF2B5EF4-FFF2-40B4-BE49-F238E27FC236}">
                <a16:creationId xmlns:a16="http://schemas.microsoft.com/office/drawing/2014/main" id="{E0695F20-9783-43AD-5A4D-B370FA48FF6B}"/>
              </a:ext>
            </a:extLst>
          </p:cNvPr>
          <p:cNvPicPr>
            <a:picLocks noChangeAspect="1"/>
          </p:cNvPicPr>
          <p:nvPr userDrawn="1"/>
        </p:nvPicPr>
        <p:blipFill>
          <a:blip r:embed="rId2"/>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42820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ubhead Title and Content w/ screen ">
    <p:spTree>
      <p:nvGrpSpPr>
        <p:cNvPr id="1" name=""/>
        <p:cNvGrpSpPr/>
        <p:nvPr/>
      </p:nvGrpSpPr>
      <p:grpSpPr>
        <a:xfrm>
          <a:off x="0" y="0"/>
          <a:ext cx="0" cy="0"/>
          <a:chOff x="0" y="0"/>
          <a:chExt cx="0" cy="0"/>
        </a:xfrm>
      </p:grpSpPr>
      <p:pic>
        <p:nvPicPr>
          <p:cNvPr id="10" name="Picture 9" descr="A white rectangle with a black border&#10;&#10;Description automatically generated with medium confidence">
            <a:extLst>
              <a:ext uri="{FF2B5EF4-FFF2-40B4-BE49-F238E27FC236}">
                <a16:creationId xmlns:a16="http://schemas.microsoft.com/office/drawing/2014/main" id="{5800B3BE-BCE2-CF38-68A1-EDAAB96F1F22}"/>
              </a:ext>
            </a:extLst>
          </p:cNvPr>
          <p:cNvPicPr>
            <a:picLocks noChangeAspect="1"/>
          </p:cNvPicPr>
          <p:nvPr/>
        </p:nvPicPr>
        <p:blipFill>
          <a:blip r:embed="rId2" cstate="print">
            <a:alphaModFix amt="54000"/>
            <a:extLst>
              <a:ext uri="{28A0092B-C50C-407E-A947-70E740481C1C}">
                <a14:useLocalDpi xmlns:a14="http://schemas.microsoft.com/office/drawing/2010/main"/>
              </a:ext>
            </a:extLst>
          </a:blip>
          <a:stretch>
            <a:fillRect/>
          </a:stretch>
        </p:blipFill>
        <p:spPr>
          <a:xfrm>
            <a:off x="0" y="2212375"/>
            <a:ext cx="12192000" cy="4455859"/>
          </a:xfrm>
          <a:prstGeom prst="rect">
            <a:avLst/>
          </a:prstGeom>
        </p:spPr>
      </p:pic>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436777"/>
            <a:ext cx="10515600" cy="1325563"/>
          </a:xfrm>
        </p:spPr>
        <p:txBody>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1F1B7F2F-C2FE-C022-DF3A-CAA3C5162A60}"/>
              </a:ext>
            </a:extLst>
          </p:cNvPr>
          <p:cNvSpPr/>
          <p:nvPr/>
        </p:nvSpPr>
        <p:spPr>
          <a:xfrm rot="10800000">
            <a:off x="262104" y="-1"/>
            <a:ext cx="11667791" cy="143934"/>
          </a:xfrm>
          <a:prstGeom prst="rect">
            <a:avLst/>
          </a:prstGeom>
          <a:gradFill>
            <a:gsLst>
              <a:gs pos="77990">
                <a:schemeClr val="accent4">
                  <a:alpha val="76000"/>
                </a:schemeClr>
              </a:gs>
              <a:gs pos="55980">
                <a:schemeClr val="accent3">
                  <a:alpha val="77000"/>
                </a:schemeClr>
              </a:gs>
              <a:gs pos="28000">
                <a:schemeClr val="accent2">
                  <a:alpha val="85000"/>
                </a:schemeClr>
              </a:gs>
              <a:gs pos="0">
                <a:schemeClr val="accent1">
                  <a:alpha val="82503"/>
                </a:schemeClr>
              </a:gs>
              <a:gs pos="100000">
                <a:schemeClr val="accent5">
                  <a:alpha val="76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53AD1D5-2507-0BF0-04ED-B1A71A8E1820}"/>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8" name="Subtitle 2">
            <a:extLst>
              <a:ext uri="{FF2B5EF4-FFF2-40B4-BE49-F238E27FC236}">
                <a16:creationId xmlns:a16="http://schemas.microsoft.com/office/drawing/2014/main" id="{FD7C4987-727E-A866-AB37-9C0500088467}"/>
              </a:ext>
            </a:extLst>
          </p:cNvPr>
          <p:cNvSpPr>
            <a:spLocks noGrp="1"/>
          </p:cNvSpPr>
          <p:nvPr>
            <p:ph type="subTitle" idx="11" hasCustomPrompt="1"/>
          </p:nvPr>
        </p:nvSpPr>
        <p:spPr>
          <a:xfrm>
            <a:off x="584200" y="326972"/>
            <a:ext cx="4602480" cy="342821"/>
          </a:xfrm>
          <a:prstGeom prst="rect">
            <a:avLst/>
          </a:prstGeom>
        </p:spPr>
        <p:txBody>
          <a:bodyPr>
            <a:noAutofit/>
          </a:bodyPr>
          <a:lstStyle>
            <a:lvl1pPr marL="0" indent="0" algn="l">
              <a:buNone/>
              <a:defRPr sz="1600" b="1" i="0" spc="3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 SUBHEAD</a:t>
            </a:r>
          </a:p>
        </p:txBody>
      </p:sp>
      <p:sp>
        <p:nvSpPr>
          <p:cNvPr id="9" name="Content Placeholder 2">
            <a:extLst>
              <a:ext uri="{FF2B5EF4-FFF2-40B4-BE49-F238E27FC236}">
                <a16:creationId xmlns:a16="http://schemas.microsoft.com/office/drawing/2014/main" id="{F6583D02-E288-D120-45B2-5860AFF71E16}"/>
              </a:ext>
            </a:extLst>
          </p:cNvPr>
          <p:cNvSpPr>
            <a:spLocks noGrp="1"/>
          </p:cNvSpPr>
          <p:nvPr>
            <p:ph idx="1"/>
          </p:nvPr>
        </p:nvSpPr>
        <p:spPr>
          <a:xfrm>
            <a:off x="584200" y="2039618"/>
            <a:ext cx="10515600" cy="4351338"/>
          </a:xfrm>
          <a:prstGeom prst="rect">
            <a:avLst/>
          </a:prstGeom>
        </p:spPr>
        <p:txBody>
          <a:bodyPr/>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A logo with blue and green stripes&#10;&#10;Description automatically generated">
            <a:extLst>
              <a:ext uri="{FF2B5EF4-FFF2-40B4-BE49-F238E27FC236}">
                <a16:creationId xmlns:a16="http://schemas.microsoft.com/office/drawing/2014/main" id="{9461542B-7009-0C88-FCBF-54A63941817D}"/>
              </a:ext>
            </a:extLst>
          </p:cNvPr>
          <p:cNvPicPr>
            <a:picLocks noChangeAspect="1"/>
          </p:cNvPicPr>
          <p:nvPr/>
        </p:nvPicPr>
        <p:blipFill>
          <a:blip r:embed="rId3"/>
          <a:stretch>
            <a:fillRect/>
          </a:stretch>
        </p:blipFill>
        <p:spPr>
          <a:xfrm>
            <a:off x="9743688" y="243943"/>
            <a:ext cx="2316232" cy="965097"/>
          </a:xfrm>
          <a:prstGeom prst="rect">
            <a:avLst/>
          </a:prstGeom>
        </p:spPr>
      </p:pic>
      <p:pic>
        <p:nvPicPr>
          <p:cNvPr id="4" name="Picture 3" descr="A logo with blue and green stripes&#10;&#10;Description automatically generated">
            <a:extLst>
              <a:ext uri="{FF2B5EF4-FFF2-40B4-BE49-F238E27FC236}">
                <a16:creationId xmlns:a16="http://schemas.microsoft.com/office/drawing/2014/main" id="{6886DAA3-D53B-2218-85CB-FD91CEB110D0}"/>
              </a:ext>
            </a:extLst>
          </p:cNvPr>
          <p:cNvPicPr>
            <a:picLocks noChangeAspect="1"/>
          </p:cNvPicPr>
          <p:nvPr userDrawn="1"/>
        </p:nvPicPr>
        <p:blipFill>
          <a:blip r:embed="rId3"/>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3183686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id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6676-FA6E-3586-567B-E77A0C181EFB}"/>
              </a:ext>
            </a:extLst>
          </p:cNvPr>
          <p:cNvSpPr>
            <a:spLocks noGrp="1"/>
          </p:cNvSpPr>
          <p:nvPr>
            <p:ph type="title"/>
          </p:nvPr>
        </p:nvSpPr>
        <p:spPr>
          <a:xfrm>
            <a:off x="584200" y="1326628"/>
            <a:ext cx="2758607" cy="5064327"/>
          </a:xfrm>
        </p:spPr>
        <p:txBody>
          <a:bodyPr/>
          <a:lstStyle>
            <a:lvl1pPr algn="r">
              <a:defRPr/>
            </a:lvl1pPr>
          </a:lstStyle>
          <a:p>
            <a:r>
              <a:rPr lang="en-US"/>
              <a:t>Click to edit Master title style</a:t>
            </a:r>
            <a:endParaRPr lang="en-US" dirty="0"/>
          </a:p>
        </p:txBody>
      </p:sp>
      <p:sp>
        <p:nvSpPr>
          <p:cNvPr id="12" name="Rectangle 11">
            <a:extLst>
              <a:ext uri="{FF2B5EF4-FFF2-40B4-BE49-F238E27FC236}">
                <a16:creationId xmlns:a16="http://schemas.microsoft.com/office/drawing/2014/main" id="{1F1B7F2F-C2FE-C022-DF3A-CAA3C5162A60}"/>
              </a:ext>
            </a:extLst>
          </p:cNvPr>
          <p:cNvSpPr/>
          <p:nvPr/>
        </p:nvSpPr>
        <p:spPr>
          <a:xfrm rot="10800000">
            <a:off x="262104" y="-1"/>
            <a:ext cx="11667791" cy="143934"/>
          </a:xfrm>
          <a:prstGeom prst="rect">
            <a:avLst/>
          </a:prstGeom>
          <a:gradFill>
            <a:gsLst>
              <a:gs pos="77990">
                <a:schemeClr val="accent4">
                  <a:alpha val="76000"/>
                </a:schemeClr>
              </a:gs>
              <a:gs pos="55980">
                <a:schemeClr val="accent3">
                  <a:alpha val="77000"/>
                </a:schemeClr>
              </a:gs>
              <a:gs pos="28000">
                <a:schemeClr val="accent2">
                  <a:alpha val="85000"/>
                </a:schemeClr>
              </a:gs>
              <a:gs pos="0">
                <a:schemeClr val="accent1">
                  <a:alpha val="82503"/>
                </a:schemeClr>
              </a:gs>
              <a:gs pos="100000">
                <a:schemeClr val="accent5">
                  <a:alpha val="76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D6598AE-A9A7-FF62-907C-EEE341ABC946}"/>
              </a:ext>
            </a:extLst>
          </p:cNvPr>
          <p:cNvSpPr>
            <a:spLocks noGrp="1"/>
          </p:cNvSpPr>
          <p:nvPr>
            <p:ph type="sldNum" sz="quarter" idx="10"/>
          </p:nvPr>
        </p:nvSpPr>
        <p:spPr/>
        <p:txBody>
          <a:bodyPr/>
          <a:lstStyle/>
          <a:p>
            <a:fld id="{D0BFFA26-5A0E-9946-AACB-F15E627A5865}" type="slidenum">
              <a:rPr lang="en-US" smtClean="0"/>
              <a:t>‹#›</a:t>
            </a:fld>
            <a:endParaRPr lang="en-US"/>
          </a:p>
        </p:txBody>
      </p:sp>
      <p:sp>
        <p:nvSpPr>
          <p:cNvPr id="7" name="Content Placeholder 2">
            <a:extLst>
              <a:ext uri="{FF2B5EF4-FFF2-40B4-BE49-F238E27FC236}">
                <a16:creationId xmlns:a16="http://schemas.microsoft.com/office/drawing/2014/main" id="{AC6B4B47-C553-DE42-CA77-6BD933CC45FF}"/>
              </a:ext>
            </a:extLst>
          </p:cNvPr>
          <p:cNvSpPr>
            <a:spLocks noGrp="1"/>
          </p:cNvSpPr>
          <p:nvPr>
            <p:ph idx="11"/>
          </p:nvPr>
        </p:nvSpPr>
        <p:spPr>
          <a:xfrm>
            <a:off x="3908148" y="1326627"/>
            <a:ext cx="7409035" cy="5064325"/>
          </a:xfrm>
          <a:prstGeom prst="rect">
            <a:avLst/>
          </a:prstGeom>
        </p:spPr>
        <p:txBody>
          <a:bodyPr anchor="ctr" anchorCtr="0"/>
          <a:lstStyle>
            <a:lvl1pPr>
              <a:spcAft>
                <a:spcPts val="1000"/>
              </a:spcAft>
              <a:defRPr/>
            </a:lvl1pPr>
            <a:lvl2pPr>
              <a:spcAft>
                <a:spcPts val="1000"/>
              </a:spcAft>
              <a:defRPr/>
            </a:lvl2pPr>
            <a:lvl3pPr>
              <a:spcAft>
                <a:spcPts val="1000"/>
              </a:spcAft>
              <a:defRPr sz="2000"/>
            </a:lvl3pPr>
            <a:lvl4pPr>
              <a:spcAft>
                <a:spcPts val="1000"/>
              </a:spcAft>
              <a:defRPr sz="2000"/>
            </a:lvl4pPr>
            <a:lvl5pPr>
              <a:spcAft>
                <a:spcPts val="10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A logo with blue and green stripes&#10;&#10;Description automatically generated">
            <a:extLst>
              <a:ext uri="{FF2B5EF4-FFF2-40B4-BE49-F238E27FC236}">
                <a16:creationId xmlns:a16="http://schemas.microsoft.com/office/drawing/2014/main" id="{C2B7765E-B414-FBE2-1EF4-3B52FED3A2E4}"/>
              </a:ext>
            </a:extLst>
          </p:cNvPr>
          <p:cNvPicPr>
            <a:picLocks noChangeAspect="1"/>
          </p:cNvPicPr>
          <p:nvPr/>
        </p:nvPicPr>
        <p:blipFill>
          <a:blip r:embed="rId2"/>
          <a:stretch>
            <a:fillRect/>
          </a:stretch>
        </p:blipFill>
        <p:spPr>
          <a:xfrm>
            <a:off x="9743688" y="243943"/>
            <a:ext cx="2316232" cy="965097"/>
          </a:xfrm>
          <a:prstGeom prst="rect">
            <a:avLst/>
          </a:prstGeom>
        </p:spPr>
      </p:pic>
      <p:pic>
        <p:nvPicPr>
          <p:cNvPr id="4" name="Picture 3" descr="A logo with blue and green stripes&#10;&#10;Description automatically generated">
            <a:extLst>
              <a:ext uri="{FF2B5EF4-FFF2-40B4-BE49-F238E27FC236}">
                <a16:creationId xmlns:a16="http://schemas.microsoft.com/office/drawing/2014/main" id="{33D165BE-199B-B4F3-E079-E4DAC33D2B37}"/>
              </a:ext>
            </a:extLst>
          </p:cNvPr>
          <p:cNvPicPr>
            <a:picLocks noChangeAspect="1"/>
          </p:cNvPicPr>
          <p:nvPr userDrawn="1"/>
        </p:nvPicPr>
        <p:blipFill>
          <a:blip r:embed="rId2"/>
          <a:stretch>
            <a:fillRect/>
          </a:stretch>
        </p:blipFill>
        <p:spPr>
          <a:xfrm>
            <a:off x="9743688" y="243943"/>
            <a:ext cx="2316232" cy="965097"/>
          </a:xfrm>
          <a:prstGeom prst="rect">
            <a:avLst/>
          </a:prstGeom>
        </p:spPr>
      </p:pic>
    </p:spTree>
    <p:extLst>
      <p:ext uri="{BB962C8B-B14F-4D97-AF65-F5344CB8AC3E}">
        <p14:creationId xmlns:p14="http://schemas.microsoft.com/office/powerpoint/2010/main" val="13839759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sv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E73F88-8377-6383-EFB8-80625BCE4E65}"/>
              </a:ext>
            </a:extLst>
          </p:cNvPr>
          <p:cNvSpPr>
            <a:spLocks noGrp="1"/>
          </p:cNvSpPr>
          <p:nvPr>
            <p:ph type="title"/>
          </p:nvPr>
        </p:nvSpPr>
        <p:spPr>
          <a:xfrm>
            <a:off x="584200" y="-2"/>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grpSp>
        <p:nvGrpSpPr>
          <p:cNvPr id="3" name="Group 2">
            <a:extLst>
              <a:ext uri="{FF2B5EF4-FFF2-40B4-BE49-F238E27FC236}">
                <a16:creationId xmlns:a16="http://schemas.microsoft.com/office/drawing/2014/main" id="{19D7943F-45AC-B434-A4FF-D46EE032A174}"/>
              </a:ext>
            </a:extLst>
          </p:cNvPr>
          <p:cNvGrpSpPr/>
          <p:nvPr/>
        </p:nvGrpSpPr>
        <p:grpSpPr>
          <a:xfrm>
            <a:off x="0" y="6659790"/>
            <a:ext cx="12192000" cy="215444"/>
            <a:chOff x="0" y="6659790"/>
            <a:chExt cx="12192000" cy="215444"/>
          </a:xfrm>
        </p:grpSpPr>
        <p:sp>
          <p:nvSpPr>
            <p:cNvPr id="4" name="Rectangle 21">
              <a:extLst>
                <a:ext uri="{FF2B5EF4-FFF2-40B4-BE49-F238E27FC236}">
                  <a16:creationId xmlns:a16="http://schemas.microsoft.com/office/drawing/2014/main" id="{C8A58752-6589-5C26-91B8-547CC4486E92}"/>
                </a:ext>
              </a:extLst>
            </p:cNvPr>
            <p:cNvSpPr/>
            <p:nvPr/>
          </p:nvSpPr>
          <p:spPr>
            <a:xfrm>
              <a:off x="0" y="6675437"/>
              <a:ext cx="12192000" cy="1841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 Box 47">
              <a:extLst>
                <a:ext uri="{FF2B5EF4-FFF2-40B4-BE49-F238E27FC236}">
                  <a16:creationId xmlns:a16="http://schemas.microsoft.com/office/drawing/2014/main" id="{9508B19E-73F2-8D02-1A9A-3F815A864BDA}"/>
                </a:ext>
              </a:extLst>
            </p:cNvPr>
            <p:cNvSpPr txBox="1">
              <a:spLocks noChangeArrowheads="1"/>
            </p:cNvSpPr>
            <p:nvPr/>
          </p:nvSpPr>
          <p:spPr bwMode="auto">
            <a:xfrm>
              <a:off x="4656903" y="6659790"/>
              <a:ext cx="2861682" cy="215444"/>
            </a:xfrm>
            <a:prstGeom prst="rect">
              <a:avLst/>
            </a:prstGeom>
            <a:noFill/>
            <a:ln w="9525">
              <a:noFill/>
              <a:miter lim="800000"/>
              <a:headEnd/>
              <a:tailEnd/>
            </a:ln>
            <a:effectLst/>
          </p:spPr>
          <p:txBody>
            <a:bodyPr wrap="none">
              <a:spAutoFit/>
            </a:bodyPr>
            <a:lstStyle/>
            <a:p>
              <a:pPr algn="ctr">
                <a:spcBef>
                  <a:spcPts val="0"/>
                </a:spcBef>
              </a:pPr>
              <a:r>
                <a:rPr lang="en-US" sz="800" dirty="0">
                  <a:solidFill>
                    <a:schemeClr val="tx1">
                      <a:lumMod val="50000"/>
                      <a:lumOff val="50000"/>
                    </a:schemeClr>
                  </a:solidFill>
                  <a:latin typeface="Calibri Light" panose="020F0302020204030204" pitchFamily="34" charset="0"/>
                  <a:cs typeface="Calibri Light" panose="020F0302020204030204" pitchFamily="34" charset="0"/>
                </a:rPr>
                <a:t>© 2024 Electric Power Research Institute, Inc. All rights reserved.</a:t>
              </a:r>
            </a:p>
          </p:txBody>
        </p:sp>
        <p:pic>
          <p:nvPicPr>
            <p:cNvPr id="7" name="Graphic 6">
              <a:extLst>
                <a:ext uri="{FF2B5EF4-FFF2-40B4-BE49-F238E27FC236}">
                  <a16:creationId xmlns:a16="http://schemas.microsoft.com/office/drawing/2014/main" id="{BE20D102-DD49-5549-1243-AA9151417F70}"/>
                </a:ext>
              </a:extLst>
            </p:cNvPr>
            <p:cNvPicPr>
              <a:picLocks noChangeAspect="1"/>
            </p:cNvPicPr>
            <p:nvPr/>
          </p:nvPicPr>
          <p:blipFill>
            <a:blip r:embed="rId38">
              <a:duotone>
                <a:prstClr val="black"/>
                <a:schemeClr val="accent2">
                  <a:tint val="45000"/>
                  <a:satMod val="400000"/>
                </a:schemeClr>
              </a:duotone>
              <a:alphaModFix amt="47000"/>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11533578" y="6719007"/>
              <a:ext cx="570318" cy="110658"/>
            </a:xfrm>
            <a:prstGeom prst="rect">
              <a:avLst/>
            </a:prstGeom>
          </p:spPr>
        </p:pic>
      </p:grpSp>
      <p:sp>
        <p:nvSpPr>
          <p:cNvPr id="8" name="Slide Number Placeholder 7">
            <a:extLst>
              <a:ext uri="{FF2B5EF4-FFF2-40B4-BE49-F238E27FC236}">
                <a16:creationId xmlns:a16="http://schemas.microsoft.com/office/drawing/2014/main" id="{C5B08C15-A75B-3AD5-018C-DD0DC87B37AD}"/>
              </a:ext>
            </a:extLst>
          </p:cNvPr>
          <p:cNvSpPr>
            <a:spLocks noGrp="1"/>
          </p:cNvSpPr>
          <p:nvPr>
            <p:ph type="sldNum" sz="quarter" idx="4"/>
          </p:nvPr>
        </p:nvSpPr>
        <p:spPr>
          <a:xfrm>
            <a:off x="88104" y="6659790"/>
            <a:ext cx="2743200" cy="215444"/>
          </a:xfrm>
          <a:prstGeom prst="rect">
            <a:avLst/>
          </a:prstGeom>
        </p:spPr>
        <p:txBody>
          <a:bodyPr vert="horz" lIns="91440" tIns="45720" rIns="91440" bIns="45720" rtlCol="0" anchor="ctr"/>
          <a:lstStyle>
            <a:lvl1pPr algn="l">
              <a:defRPr sz="1000">
                <a:solidFill>
                  <a:schemeClr val="tx1">
                    <a:tint val="75000"/>
                  </a:schemeClr>
                </a:solidFill>
              </a:defRPr>
            </a:lvl1pPr>
          </a:lstStyle>
          <a:p>
            <a:fld id="{D0BFFA26-5A0E-9946-AACB-F15E627A5865}" type="slidenum">
              <a:rPr lang="en-US" smtClean="0"/>
              <a:t>‹#›</a:t>
            </a:fld>
            <a:endParaRPr lang="en-US"/>
          </a:p>
        </p:txBody>
      </p:sp>
    </p:spTree>
    <p:extLst>
      <p:ext uri="{BB962C8B-B14F-4D97-AF65-F5344CB8AC3E}">
        <p14:creationId xmlns:p14="http://schemas.microsoft.com/office/powerpoint/2010/main" val="169561850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667" r:id="rId26"/>
    <p:sldLayoutId id="2147483686" r:id="rId27"/>
    <p:sldLayoutId id="2147483668" r:id="rId28"/>
    <p:sldLayoutId id="2147483669" r:id="rId29"/>
    <p:sldLayoutId id="2147483670" r:id="rId30"/>
    <p:sldLayoutId id="2147483672" r:id="rId31"/>
    <p:sldLayoutId id="2147483673" r:id="rId32"/>
    <p:sldLayoutId id="2147483674" r:id="rId33"/>
    <p:sldLayoutId id="2147483675" r:id="rId34"/>
    <p:sldLayoutId id="2147483676" r:id="rId35"/>
    <p:sldLayoutId id="2147483677" r:id="rId36"/>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ts val="3000"/>
        </a:lnSpc>
        <a:spcBef>
          <a:spcPts val="0"/>
        </a:spcBef>
        <a:spcAft>
          <a:spcPts val="800"/>
        </a:spcAft>
        <a:buFont typeface="Arial" panose="020B0604020202020204" pitchFamily="34" charset="0"/>
        <a:buChar char="•"/>
        <a:defRPr sz="2400" b="0" i="0" kern="1200">
          <a:solidFill>
            <a:schemeClr val="tx1"/>
          </a:solidFill>
          <a:latin typeface="Arial Nova Cond Light" panose="020B0306020202020204" pitchFamily="34" charset="0"/>
          <a:ea typeface="+mn-ea"/>
          <a:cs typeface="Arial" panose="020B0604020202020204" pitchFamily="34" charset="0"/>
        </a:defRPr>
      </a:lvl1pPr>
      <a:lvl2pPr marL="685800" indent="-228600" algn="l" defTabSz="914400" rtl="0" eaLnBrk="1" latinLnBrk="0" hangingPunct="1">
        <a:lnSpc>
          <a:spcPts val="3000"/>
        </a:lnSpc>
        <a:spcBef>
          <a:spcPts val="0"/>
        </a:spcBef>
        <a:spcAft>
          <a:spcPts val="800"/>
        </a:spcAft>
        <a:buFont typeface="Arial" panose="020B0604020202020204" pitchFamily="34" charset="0"/>
        <a:buChar char="•"/>
        <a:defRPr sz="2400" b="0" i="0" kern="1200">
          <a:solidFill>
            <a:schemeClr val="tx1"/>
          </a:solidFill>
          <a:latin typeface="Arial Nova Cond Light" panose="020B0306020202020204" pitchFamily="34" charset="0"/>
          <a:ea typeface="+mn-ea"/>
          <a:cs typeface="Arial" panose="020B0604020202020204" pitchFamily="34" charset="0"/>
        </a:defRPr>
      </a:lvl2pPr>
      <a:lvl3pPr marL="1143000" indent="-228600" algn="l" defTabSz="914400" rtl="0" eaLnBrk="1" latinLnBrk="0" hangingPunct="1">
        <a:lnSpc>
          <a:spcPts val="3000"/>
        </a:lnSpc>
        <a:spcBef>
          <a:spcPts val="0"/>
        </a:spcBef>
        <a:spcAft>
          <a:spcPts val="800"/>
        </a:spcAft>
        <a:buFont typeface="Arial" panose="020B0604020202020204" pitchFamily="34" charset="0"/>
        <a:buChar char="•"/>
        <a:defRPr sz="2000" b="0" i="0" kern="1200">
          <a:solidFill>
            <a:schemeClr val="tx1"/>
          </a:solidFill>
          <a:latin typeface="Arial Nova Cond Light" panose="020B0306020202020204" pitchFamily="34" charset="0"/>
          <a:ea typeface="+mn-ea"/>
          <a:cs typeface="Arial" panose="020B0604020202020204" pitchFamily="34" charset="0"/>
        </a:defRPr>
      </a:lvl3pPr>
      <a:lvl4pPr marL="1600200" indent="-228600" algn="l" defTabSz="914400" rtl="0" eaLnBrk="1" latinLnBrk="0" hangingPunct="1">
        <a:lnSpc>
          <a:spcPts val="3000"/>
        </a:lnSpc>
        <a:spcBef>
          <a:spcPts val="0"/>
        </a:spcBef>
        <a:spcAft>
          <a:spcPts val="800"/>
        </a:spcAft>
        <a:buFont typeface="Arial" panose="020B0604020202020204" pitchFamily="34" charset="0"/>
        <a:buChar char="•"/>
        <a:defRPr sz="1800" b="0" i="0" kern="1200">
          <a:solidFill>
            <a:schemeClr val="tx1"/>
          </a:solidFill>
          <a:latin typeface="Arial Nova Cond Light" panose="020B0306020202020204" pitchFamily="34" charset="0"/>
          <a:ea typeface="+mn-ea"/>
          <a:cs typeface="Arial" panose="020B0604020202020204" pitchFamily="34" charset="0"/>
        </a:defRPr>
      </a:lvl4pPr>
      <a:lvl5pPr marL="2057400" indent="-228600" algn="l" defTabSz="914400" rtl="0" eaLnBrk="1" latinLnBrk="0" hangingPunct="1">
        <a:lnSpc>
          <a:spcPts val="3000"/>
        </a:lnSpc>
        <a:spcBef>
          <a:spcPts val="0"/>
        </a:spcBef>
        <a:spcAft>
          <a:spcPts val="800"/>
        </a:spcAft>
        <a:buFont typeface="Arial" panose="020B0604020202020204" pitchFamily="34" charset="0"/>
        <a:buChar char="•"/>
        <a:defRPr sz="1800" b="0" i="0" kern="1200">
          <a:solidFill>
            <a:schemeClr val="tx1"/>
          </a:solidFill>
          <a:latin typeface="Arial Nova Cond Light" panose="020B0306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eroadmap.epri.com/"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edisonintl.sharepoint.com/teams/Public/regpublic/Regulatory%20Documents/Forms/RIMS%20Doc%20Set%20View.aspx?id=%2Fteams%2FPublic%2Fregpublic%2FRegulatory%20Documents%2FPD%2FCPUC%2F22023" TargetMode="Externa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legiscan.com/CO/drafts/SB218/2024" TargetMode="External"/><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hyperlink" Target="https://mgaleg.maryland.gov/mgawebsite/Legislation/Details/sb1083" TargetMode="External"/><Relationship Id="rId4" Type="http://schemas.openxmlformats.org/officeDocument/2006/relationships/hyperlink" Target="https://www.legis.state.pa.us/cfdocs/billinfo/billinfo.cfm?syear=2023&amp;sind=0&amp;body=H&amp;type=B&amp;bn=1240"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s://blog.advancedenergyunited.org/reports/on-the-road-to-fleet-electrification?utm_campaign=Grid%20Solutions%20for%20Managing%20Commercial%20Vehicle%20Electrification&amp;utm_medium=email&amp;_hsenc=p2ANqtz-_5BTn9YRRV1xqmSjbh4Xcdkvd8BarHXP-7kOacrZC55I3Qz6rj_e1T6kSK7pZHbsmepSrvYf1P53urZPqQOg6OAe5GuQ&amp;_hsmi=305904876&amp;utm_content=305904876&amp;utm_source=hs_email"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mailto:kstainken@epri.com"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hyperlink" Target="https://rmi.org/wp-content/uploads/dlm_uploads/2024/02/impacts_of_the_advanced_clean_trucks_rule_on_the_electric_grid_and_fleets.pdf" TargetMode="External"/><Relationship Id="rId2" Type="http://schemas.openxmlformats.org/officeDocument/2006/relationships/hyperlink" Target="https://www.energy.gov/policy/articles/new-multi-state-analysis-helps-guide-grid-planning-electric-vehicle-charging" TargetMode="External"/><Relationship Id="rId1" Type="http://schemas.openxmlformats.org/officeDocument/2006/relationships/slideLayout" Target="../slideLayouts/slideLayout5.xml"/><Relationship Id="rId6" Type="http://schemas.openxmlformats.org/officeDocument/2006/relationships/hyperlink" Target="https://calstart.org/wp-content/uploads/2023/12/The-ESB-Transition-December-final.pdf" TargetMode="External"/><Relationship Id="rId5" Type="http://schemas.openxmlformats.org/officeDocument/2006/relationships/hyperlink" Target="https://www.enterprisemobility.com/content/dam/enterpriseholdings/marketing/innovation-in-mobility/vehicle-innovation/airport-electrification-study-full-report-2024.pdf" TargetMode="External"/><Relationship Id="rId4" Type="http://schemas.openxmlformats.org/officeDocument/2006/relationships/hyperlink" Target="https://www.edf.org/report/how-utilities-regulators-can-enable-proactive-affordable-grid-expansion-in-truck-electrification"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ercot.com/files/docs/2023/08/28/ERCOT-EV-Adoption-Final-Report.pdf" TargetMode="External"/><Relationship Id="rId7" Type="http://schemas.openxmlformats.org/officeDocument/2006/relationships/hyperlink" Target="https://assets-global.website-files.com/62a236e9692c48cff36898da/6462917ab8a790b6b85f5fbb_CPUC%20Kevala%20EIS%20Part%201.pdf" TargetMode="External"/><Relationship Id="rId2" Type="http://schemas.openxmlformats.org/officeDocument/2006/relationships/hyperlink" Target="https://www.publicadvocates.cpuc.ca.gov/press-room/reports-and-analyses/distribution-grid-electrification-model-findings" TargetMode="External"/><Relationship Id="rId1" Type="http://schemas.openxmlformats.org/officeDocument/2006/relationships/slideLayout" Target="../slideLayouts/slideLayout5.xml"/><Relationship Id="rId6" Type="http://schemas.openxmlformats.org/officeDocument/2006/relationships/hyperlink" Target="https://www.nationalgrid.com/document/150356/download" TargetMode="External"/><Relationship Id="rId5" Type="http://schemas.openxmlformats.org/officeDocument/2006/relationships/hyperlink" Target="https://www.nationalgrid.com/document/148616/download" TargetMode="External"/><Relationship Id="rId4" Type="http://schemas.openxmlformats.org/officeDocument/2006/relationships/hyperlink" Target="https://www.nationalgrid.com/document/150121/download"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10" Type="http://schemas.microsoft.com/office/2007/relationships/hdphoto" Target="../media/hdphoto1.wdp"/><Relationship Id="rId4" Type="http://schemas.openxmlformats.org/officeDocument/2006/relationships/image" Target="../media/image70.png"/><Relationship Id="rId9"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png"/><Relationship Id="rId18" Type="http://schemas.openxmlformats.org/officeDocument/2006/relationships/image" Target="../media/image5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notesSlide" Target="../notesSlides/notesSlide17.xml"/><Relationship Id="rId16"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s://www.autosinnovate.org/posts/papers-reports/Get%20Connected%20EV%20Quarterly%20Report%202023%20Q4.pdf"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hyperlink" Target="https://insideevs.com/news/721356/china-plugin-car-sales-april2024/"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hyperlink" Target="https://insideevs.com/news/721503/europe-plugin-car-sales-april2024/"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18" Type="http://schemas.openxmlformats.org/officeDocument/2006/relationships/image" Target="../media/image46.pn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png"/><Relationship Id="rId2" Type="http://schemas.openxmlformats.org/officeDocument/2006/relationships/notesSlide" Target="../notesSlides/notesSlide6.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24.xml"/><Relationship Id="rId6" Type="http://schemas.openxmlformats.org/officeDocument/2006/relationships/image" Target="../media/image34.png"/><Relationship Id="rId11" Type="http://schemas.openxmlformats.org/officeDocument/2006/relationships/image" Target="../media/image39.jpeg"/><Relationship Id="rId24" Type="http://schemas.openxmlformats.org/officeDocument/2006/relationships/image" Target="../media/image52.png"/><Relationship Id="rId5" Type="http://schemas.openxmlformats.org/officeDocument/2006/relationships/image" Target="../media/image33.jpe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outdoor, pylon, outdoor object&#10;&#10;Description automatically generated">
            <a:extLst>
              <a:ext uri="{FF2B5EF4-FFF2-40B4-BE49-F238E27FC236}">
                <a16:creationId xmlns:a16="http://schemas.microsoft.com/office/drawing/2014/main" id="{525F4427-7716-1D86-65B0-E90BB3659664}"/>
              </a:ext>
            </a:extLst>
          </p:cNvPr>
          <p:cNvPicPr>
            <a:picLocks noChangeAspect="1"/>
          </p:cNvPicPr>
          <p:nvPr/>
        </p:nvPicPr>
        <p:blipFill rotWithShape="1">
          <a:blip r:embed="rId2" cstate="email">
            <a:alphaModFix amt="10000"/>
            <a:extLst>
              <a:ext uri="{28A0092B-C50C-407E-A947-70E740481C1C}">
                <a14:useLocalDpi xmlns:a14="http://schemas.microsoft.com/office/drawing/2010/main"/>
              </a:ext>
            </a:extLst>
          </a:blip>
          <a:srcRect/>
          <a:stretch/>
        </p:blipFill>
        <p:spPr>
          <a:xfrm>
            <a:off x="0" y="-16779"/>
            <a:ext cx="12192000" cy="5860093"/>
          </a:xfrm>
          <a:prstGeom prst="rect">
            <a:avLst/>
          </a:prstGeom>
        </p:spPr>
      </p:pic>
      <p:sp>
        <p:nvSpPr>
          <p:cNvPr id="5" name="Subtitle 4">
            <a:extLst>
              <a:ext uri="{FF2B5EF4-FFF2-40B4-BE49-F238E27FC236}">
                <a16:creationId xmlns:a16="http://schemas.microsoft.com/office/drawing/2014/main" id="{5180924D-209D-2FB3-61E3-D61745EDF200}"/>
              </a:ext>
            </a:extLst>
          </p:cNvPr>
          <p:cNvSpPr>
            <a:spLocks noGrp="1"/>
          </p:cNvSpPr>
          <p:nvPr>
            <p:ph type="subTitle" idx="1"/>
          </p:nvPr>
        </p:nvSpPr>
        <p:spPr>
          <a:xfrm>
            <a:off x="509976" y="2412178"/>
            <a:ext cx="10987402" cy="569147"/>
          </a:xfrm>
        </p:spPr>
        <p:txBody>
          <a:bodyPr/>
          <a:lstStyle/>
          <a:p>
            <a:pPr>
              <a:spcBef>
                <a:spcPts val="0"/>
              </a:spcBef>
            </a:pPr>
            <a:r>
              <a:rPr lang="en-US" sz="3200" dirty="0">
                <a:latin typeface="+mj-lt"/>
                <a:cs typeface="Arial" panose="020B0604020202020204" pitchFamily="34" charset="0"/>
              </a:rPr>
              <a:t>Presentation for NASUCA Mid-Year Meeting</a:t>
            </a:r>
            <a:endParaRPr lang="en-US" sz="3200" b="0" dirty="0">
              <a:latin typeface="+mj-lt"/>
            </a:endParaRPr>
          </a:p>
          <a:p>
            <a:pPr>
              <a:spcBef>
                <a:spcPts val="0"/>
              </a:spcBef>
            </a:pPr>
            <a:endParaRPr lang="en-US" sz="2400" b="0" dirty="0">
              <a:latin typeface="+mj-lt"/>
              <a:cs typeface="Arial" panose="020B0604020202020204" pitchFamily="34" charset="0"/>
            </a:endParaRPr>
          </a:p>
          <a:p>
            <a:pPr>
              <a:spcBef>
                <a:spcPts val="0"/>
              </a:spcBef>
            </a:pPr>
            <a:endParaRPr lang="en-US" sz="2400" b="0" dirty="0">
              <a:latin typeface="+mj-lt"/>
              <a:cs typeface="Arial" panose="020B0604020202020204" pitchFamily="34" charset="0"/>
            </a:endParaRPr>
          </a:p>
          <a:p>
            <a:pPr>
              <a:spcBef>
                <a:spcPts val="0"/>
              </a:spcBef>
            </a:pPr>
            <a:r>
              <a:rPr lang="en-US" sz="2400" b="0" dirty="0">
                <a:latin typeface="+mj-lt"/>
                <a:cs typeface="Arial" panose="020B0604020202020204" pitchFamily="34" charset="0"/>
              </a:rPr>
              <a:t>Katherine Stainken</a:t>
            </a:r>
          </a:p>
          <a:p>
            <a:pPr>
              <a:spcBef>
                <a:spcPts val="0"/>
              </a:spcBef>
            </a:pPr>
            <a:r>
              <a:rPr lang="en-US" sz="1800" b="0" dirty="0">
                <a:latin typeface="+mj-lt"/>
                <a:cs typeface="Arial" panose="020B0604020202020204" pitchFamily="34" charset="0"/>
              </a:rPr>
              <a:t>June 10</a:t>
            </a:r>
            <a:r>
              <a:rPr lang="en-US" sz="1800" b="0" baseline="30000" dirty="0">
                <a:latin typeface="+mj-lt"/>
                <a:cs typeface="Arial" panose="020B0604020202020204" pitchFamily="34" charset="0"/>
              </a:rPr>
              <a:t>th</a:t>
            </a:r>
            <a:r>
              <a:rPr lang="en-US" sz="1800" b="0" dirty="0">
                <a:latin typeface="+mj-lt"/>
                <a:cs typeface="Arial" panose="020B0604020202020204" pitchFamily="34" charset="0"/>
              </a:rPr>
              <a:t>, 2024</a:t>
            </a:r>
          </a:p>
          <a:p>
            <a:pPr>
              <a:spcBef>
                <a:spcPts val="0"/>
              </a:spcBef>
            </a:pPr>
            <a:endParaRPr lang="en-US" sz="2400" b="0" dirty="0">
              <a:latin typeface="Arial" panose="020B0604020202020204" pitchFamily="34" charset="0"/>
              <a:cs typeface="Arial" panose="020B0604020202020204" pitchFamily="34" charset="0"/>
            </a:endParaRPr>
          </a:p>
          <a:p>
            <a:pPr>
              <a:spcBef>
                <a:spcPts val="0"/>
              </a:spcBef>
            </a:pPr>
            <a:r>
              <a:rPr lang="en-US" sz="2400" b="0" dirty="0">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82B1B990-DC3D-24D4-3C09-421A5AB48004}"/>
              </a:ext>
            </a:extLst>
          </p:cNvPr>
          <p:cNvSpPr txBox="1"/>
          <p:nvPr/>
        </p:nvSpPr>
        <p:spPr>
          <a:xfrm>
            <a:off x="2937163" y="687061"/>
            <a:ext cx="649725" cy="338554"/>
          </a:xfrm>
          <a:prstGeom prst="rect">
            <a:avLst/>
          </a:prstGeom>
          <a:noFill/>
        </p:spPr>
        <p:txBody>
          <a:bodyPr wrap="square" rtlCol="0">
            <a:spAutoFit/>
          </a:bodyPr>
          <a:lstStyle/>
          <a:p>
            <a:pPr algn="ctr"/>
            <a:r>
              <a:rPr lang="en-US" sz="1600"/>
              <a:t>TM</a:t>
            </a:r>
          </a:p>
        </p:txBody>
      </p:sp>
    </p:spTree>
    <p:extLst>
      <p:ext uri="{BB962C8B-B14F-4D97-AF65-F5344CB8AC3E}">
        <p14:creationId xmlns:p14="http://schemas.microsoft.com/office/powerpoint/2010/main" val="3691344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30019F-243E-0128-351B-BCB1659EA4D4}"/>
              </a:ext>
            </a:extLst>
          </p:cNvPr>
          <p:cNvSpPr>
            <a:spLocks noGrp="1"/>
          </p:cNvSpPr>
          <p:nvPr>
            <p:ph type="sldNum" sz="quarter" idx="10"/>
          </p:nvPr>
        </p:nvSpPr>
        <p:spPr/>
        <p:txBody>
          <a:bodyPr/>
          <a:lstStyle/>
          <a:p>
            <a:fld id="{CB81326D-E794-A84C-8C4F-9DA4A48A00D2}" type="slidenum">
              <a:rPr lang="en-US" smtClean="0"/>
              <a:t>10</a:t>
            </a:fld>
            <a:endParaRPr lang="en-US"/>
          </a:p>
        </p:txBody>
      </p:sp>
      <p:sp>
        <p:nvSpPr>
          <p:cNvPr id="3" name="TextBox 2">
            <a:extLst>
              <a:ext uri="{FF2B5EF4-FFF2-40B4-BE49-F238E27FC236}">
                <a16:creationId xmlns:a16="http://schemas.microsoft.com/office/drawing/2014/main" id="{61766D64-5461-14C4-ECC3-E673A5D86F95}"/>
              </a:ext>
            </a:extLst>
          </p:cNvPr>
          <p:cNvSpPr txBox="1"/>
          <p:nvPr/>
        </p:nvSpPr>
        <p:spPr>
          <a:xfrm>
            <a:off x="285973" y="874394"/>
            <a:ext cx="2322030" cy="380217"/>
          </a:xfrm>
          <a:prstGeom prst="rect">
            <a:avLst/>
          </a:prstGeom>
          <a:noFill/>
        </p:spPr>
        <p:txBody>
          <a:bodyPr wrap="square" lIns="91440" tIns="45720" rIns="91440" bIns="45720" anchor="t">
            <a:spAutoFit/>
          </a:bodyPr>
          <a:lstStyle/>
          <a:p>
            <a:r>
              <a:rPr lang="en-US" sz="1800" b="1" dirty="0"/>
              <a:t>Hex </a:t>
            </a:r>
            <a:r>
              <a:rPr lang="en-US" b="1" dirty="0"/>
              <a:t>8</a:t>
            </a:r>
            <a:r>
              <a:rPr lang="en-US" sz="1800" b="1" dirty="0"/>
              <a:t> (</a:t>
            </a:r>
            <a:r>
              <a:rPr lang="en-US" b="1" dirty="0"/>
              <a:t>0.28</a:t>
            </a:r>
            <a:r>
              <a:rPr lang="en-US" sz="1800" b="1" dirty="0"/>
              <a:t> mi</a:t>
            </a:r>
            <a:r>
              <a:rPr lang="en-US" sz="1800" b="1" baseline="50000" dirty="0"/>
              <a:t>2</a:t>
            </a:r>
            <a:r>
              <a:rPr lang="en-US" sz="1800" b="1" dirty="0"/>
              <a:t>)</a:t>
            </a:r>
            <a:endParaRPr lang="en-US" dirty="0"/>
          </a:p>
        </p:txBody>
      </p:sp>
      <p:sp>
        <p:nvSpPr>
          <p:cNvPr id="11" name="TextBox 10">
            <a:extLst>
              <a:ext uri="{FF2B5EF4-FFF2-40B4-BE49-F238E27FC236}">
                <a16:creationId xmlns:a16="http://schemas.microsoft.com/office/drawing/2014/main" id="{60751425-ED0E-F6DF-87A5-8C3B91B0F701}"/>
              </a:ext>
            </a:extLst>
          </p:cNvPr>
          <p:cNvSpPr txBox="1"/>
          <p:nvPr/>
        </p:nvSpPr>
        <p:spPr>
          <a:xfrm>
            <a:off x="1787394" y="5170082"/>
            <a:ext cx="5146660" cy="1200329"/>
          </a:xfrm>
          <a:prstGeom prst="rect">
            <a:avLst/>
          </a:prstGeom>
          <a:solidFill>
            <a:schemeClr val="bg1"/>
          </a:solidFill>
        </p:spPr>
        <p:txBody>
          <a:bodyPr wrap="square" lIns="91440" tIns="45720" rIns="91440" bIns="45720" anchor="t">
            <a:spAutoFit/>
          </a:bodyPr>
          <a:lstStyle/>
          <a:p>
            <a:pPr algn="ctr"/>
            <a:r>
              <a:rPr lang="en-US" b="1" dirty="0">
                <a:ea typeface="Calibri"/>
                <a:cs typeface="Calibri"/>
              </a:rPr>
              <a:t>Shows: Amazon Delivery Station, USPS, Eagan Network Distribution Center, Bay &amp; Bay Transportation, DHL Global Forwarding, Ultimate Fleet Repair, Logistics Service Inc, etc.</a:t>
            </a:r>
          </a:p>
        </p:txBody>
      </p:sp>
      <p:sp>
        <p:nvSpPr>
          <p:cNvPr id="7" name="Title 1">
            <a:extLst>
              <a:ext uri="{FF2B5EF4-FFF2-40B4-BE49-F238E27FC236}">
                <a16:creationId xmlns:a16="http://schemas.microsoft.com/office/drawing/2014/main" id="{C5A12760-C715-ED47-A997-1DDC61C76A13}"/>
              </a:ext>
            </a:extLst>
          </p:cNvPr>
          <p:cNvSpPr>
            <a:spLocks noGrp="1"/>
          </p:cNvSpPr>
          <p:nvPr>
            <p:ph type="title"/>
          </p:nvPr>
        </p:nvSpPr>
        <p:spPr>
          <a:xfrm>
            <a:off x="285973" y="270620"/>
            <a:ext cx="9535392" cy="486122"/>
          </a:xfrm>
        </p:spPr>
        <p:txBody>
          <a:bodyPr anchor="t">
            <a:normAutofit/>
          </a:bodyPr>
          <a:lstStyle/>
          <a:p>
            <a:r>
              <a:rPr lang="en-US" sz="2800" b="1" i="1" dirty="0" err="1"/>
              <a:t>eRoadMAP</a:t>
            </a:r>
            <a:r>
              <a:rPr lang="en-US" sz="2800" b="1" i="1" dirty="0"/>
              <a:t> compared to Google Satellite: MN </a:t>
            </a:r>
            <a:endParaRPr lang="en-US" sz="2800" b="1" dirty="0"/>
          </a:p>
        </p:txBody>
      </p:sp>
      <p:pic>
        <p:nvPicPr>
          <p:cNvPr id="8" name="Picture 7">
            <a:extLst>
              <a:ext uri="{FF2B5EF4-FFF2-40B4-BE49-F238E27FC236}">
                <a16:creationId xmlns:a16="http://schemas.microsoft.com/office/drawing/2014/main" id="{FA7DF626-B524-A027-A7D4-66FF84E32F1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4517" y="1356189"/>
            <a:ext cx="8024106" cy="3760342"/>
          </a:xfrm>
          <a:prstGeom prst="rect">
            <a:avLst/>
          </a:prstGeom>
        </p:spPr>
      </p:pic>
      <p:sp>
        <p:nvSpPr>
          <p:cNvPr id="5" name="Isosceles Triangle 4">
            <a:extLst>
              <a:ext uri="{FF2B5EF4-FFF2-40B4-BE49-F238E27FC236}">
                <a16:creationId xmlns:a16="http://schemas.microsoft.com/office/drawing/2014/main" id="{32AF4665-5967-7646-E740-CD1DA184FDCF}"/>
              </a:ext>
            </a:extLst>
          </p:cNvPr>
          <p:cNvSpPr/>
          <p:nvPr/>
        </p:nvSpPr>
        <p:spPr>
          <a:xfrm rot="14695076">
            <a:off x="7720451" y="1456076"/>
            <a:ext cx="514149" cy="276446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9F605BD-3E43-492C-3C35-F4B1F0203BE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135113" y="3896087"/>
            <a:ext cx="4862370" cy="2547991"/>
          </a:xfrm>
          <a:prstGeom prst="rect">
            <a:avLst/>
          </a:prstGeom>
        </p:spPr>
      </p:pic>
      <p:pic>
        <p:nvPicPr>
          <p:cNvPr id="14" name="Picture 13">
            <a:extLst>
              <a:ext uri="{FF2B5EF4-FFF2-40B4-BE49-F238E27FC236}">
                <a16:creationId xmlns:a16="http://schemas.microsoft.com/office/drawing/2014/main" id="{D82C426D-76E3-A3EA-A6E2-5B5B6DB2065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779264" y="1064502"/>
            <a:ext cx="2657578" cy="2585978"/>
          </a:xfrm>
          <a:prstGeom prst="rect">
            <a:avLst/>
          </a:prstGeom>
        </p:spPr>
      </p:pic>
    </p:spTree>
    <p:extLst>
      <p:ext uri="{BB962C8B-B14F-4D97-AF65-F5344CB8AC3E}">
        <p14:creationId xmlns:p14="http://schemas.microsoft.com/office/powerpoint/2010/main" val="4140828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D0411B-428C-6053-FB34-92F2911B54FA}"/>
              </a:ext>
            </a:extLst>
          </p:cNvPr>
          <p:cNvSpPr>
            <a:spLocks noGrp="1"/>
          </p:cNvSpPr>
          <p:nvPr>
            <p:ph type="sldNum" sz="quarter" idx="10"/>
          </p:nvPr>
        </p:nvSpPr>
        <p:spPr/>
        <p:txBody>
          <a:bodyPr/>
          <a:lstStyle/>
          <a:p>
            <a:fld id="{D0BFFA26-5A0E-9946-AACB-F15E627A5865}" type="slidenum">
              <a:rPr lang="en-US" smtClean="0"/>
              <a:t>11</a:t>
            </a:fld>
            <a:endParaRPr lang="en-US"/>
          </a:p>
        </p:txBody>
      </p:sp>
      <p:sp>
        <p:nvSpPr>
          <p:cNvPr id="5" name="Title 1">
            <a:extLst>
              <a:ext uri="{FF2B5EF4-FFF2-40B4-BE49-F238E27FC236}">
                <a16:creationId xmlns:a16="http://schemas.microsoft.com/office/drawing/2014/main" id="{F4F78327-707F-607F-63B9-024E876864A1}"/>
              </a:ext>
            </a:extLst>
          </p:cNvPr>
          <p:cNvSpPr txBox="1">
            <a:spLocks/>
          </p:cNvSpPr>
          <p:nvPr/>
        </p:nvSpPr>
        <p:spPr>
          <a:xfrm>
            <a:off x="428624" y="198210"/>
            <a:ext cx="9010650" cy="1020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err="1"/>
              <a:t>eRoadMAP</a:t>
            </a:r>
            <a:r>
              <a:rPr lang="en-US" dirty="0"/>
              <a:t>: </a:t>
            </a:r>
            <a:r>
              <a:rPr lang="en-US" dirty="0">
                <a:hlinkClick r:id="rId2"/>
              </a:rPr>
              <a:t>eroadmap.epri.com</a:t>
            </a:r>
            <a:r>
              <a:rPr lang="en-US" dirty="0"/>
              <a:t> </a:t>
            </a:r>
          </a:p>
        </p:txBody>
      </p:sp>
      <p:pic>
        <p:nvPicPr>
          <p:cNvPr id="6" name="Content Placeholder 5">
            <a:extLst>
              <a:ext uri="{FF2B5EF4-FFF2-40B4-BE49-F238E27FC236}">
                <a16:creationId xmlns:a16="http://schemas.microsoft.com/office/drawing/2014/main" id="{4117E90B-AC4E-C72E-1FAC-0E356E8D7E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8624" y="1325562"/>
            <a:ext cx="7700308" cy="3777190"/>
          </a:xfrm>
          <a:prstGeom prst="rect">
            <a:avLst/>
          </a:prstGeom>
        </p:spPr>
      </p:pic>
      <p:sp>
        <p:nvSpPr>
          <p:cNvPr id="7" name="TextBox 6">
            <a:extLst>
              <a:ext uri="{FF2B5EF4-FFF2-40B4-BE49-F238E27FC236}">
                <a16:creationId xmlns:a16="http://schemas.microsoft.com/office/drawing/2014/main" id="{DC9DF5DC-3A11-4332-E34F-25F3794A759F}"/>
              </a:ext>
            </a:extLst>
          </p:cNvPr>
          <p:cNvSpPr txBox="1"/>
          <p:nvPr/>
        </p:nvSpPr>
        <p:spPr>
          <a:xfrm>
            <a:off x="8154098" y="1325561"/>
            <a:ext cx="3842159" cy="4616648"/>
          </a:xfrm>
          <a:prstGeom prst="rect">
            <a:avLst/>
          </a:prstGeom>
          <a:noFill/>
        </p:spPr>
        <p:txBody>
          <a:bodyPr wrap="square" lIns="91440" tIns="45720" rIns="91440" bIns="45720" rtlCol="0" anchor="t">
            <a:spAutoFit/>
          </a:bodyPr>
          <a:lstStyle/>
          <a:p>
            <a:r>
              <a:rPr lang="en-US" sz="1400" b="1" dirty="0"/>
              <a:t>New Capabilities:</a:t>
            </a:r>
          </a:p>
          <a:p>
            <a:pPr marL="285750" indent="-285750">
              <a:buFont typeface="Arial" panose="020B0604020202020204" pitchFamily="34" charset="0"/>
              <a:buChar char="•"/>
            </a:pPr>
            <a:r>
              <a:rPr lang="en-US" sz="1400" dirty="0"/>
              <a:t>Satellite Layer View (On/off)</a:t>
            </a:r>
          </a:p>
          <a:p>
            <a:pPr marL="285750" indent="-285750">
              <a:buFont typeface="Arial" panose="020B0604020202020204" pitchFamily="34" charset="0"/>
              <a:buChar char="•"/>
            </a:pPr>
            <a:r>
              <a:rPr lang="en-US" sz="1400" dirty="0"/>
              <a:t>MWh Filter (</a:t>
            </a:r>
            <a:r>
              <a:rPr lang="en-US" sz="1400" dirty="0" err="1"/>
              <a:t>Min+Max</a:t>
            </a:r>
            <a:r>
              <a:rPr lang="en-US" sz="1400" dirty="0"/>
              <a:t>)</a:t>
            </a:r>
          </a:p>
          <a:p>
            <a:pPr marL="285750" indent="-285750">
              <a:buFont typeface="Arial" panose="020B0604020202020204" pitchFamily="34" charset="0"/>
              <a:buChar char="•"/>
            </a:pPr>
            <a:r>
              <a:rPr lang="en-US" sz="1400" dirty="0"/>
              <a:t>Added Layers:</a:t>
            </a:r>
          </a:p>
          <a:p>
            <a:pPr marL="742950" lvl="1" indent="-285750">
              <a:buFont typeface="Arial" panose="020B0604020202020204" pitchFamily="34" charset="0"/>
              <a:buChar char="•"/>
            </a:pPr>
            <a:r>
              <a:rPr lang="en-US" sz="1400" b="1" i="1" dirty="0"/>
              <a:t>Truck Stops: </a:t>
            </a:r>
            <a:r>
              <a:rPr lang="en-US" sz="1400" dirty="0"/>
              <a:t>(dot indicates number of parking spots)</a:t>
            </a:r>
          </a:p>
          <a:p>
            <a:pPr marL="742950" lvl="1" indent="-285750">
              <a:buFont typeface="Arial" panose="020B0604020202020204" pitchFamily="34" charset="0"/>
              <a:buChar char="•"/>
            </a:pPr>
            <a:r>
              <a:rPr lang="en-US" sz="1400" b="1" i="1" dirty="0"/>
              <a:t>Current EV Charging Stations: </a:t>
            </a:r>
            <a:r>
              <a:rPr lang="en-US" sz="1400" dirty="0"/>
              <a:t>(L2 +DCFC indicated by colors) - DOE/AFDC</a:t>
            </a:r>
            <a:endParaRPr lang="en-US" sz="1400" dirty="0">
              <a:ea typeface="Calibri"/>
              <a:cs typeface="Calibri"/>
            </a:endParaRPr>
          </a:p>
          <a:p>
            <a:pPr marL="742950" lvl="1" indent="-285750">
              <a:buFont typeface="Arial" panose="020B0604020202020204" pitchFamily="34" charset="0"/>
              <a:buChar char="•"/>
            </a:pPr>
            <a:r>
              <a:rPr lang="en-US" sz="1400" b="1" i="1" dirty="0"/>
              <a:t>Air Quality of Concern: </a:t>
            </a:r>
            <a:r>
              <a:rPr lang="en-US" sz="1400" dirty="0"/>
              <a:t>EPA’s EJ Screen used. Above 9 Ug/ML is above primary health based standard. </a:t>
            </a:r>
          </a:p>
          <a:p>
            <a:pPr marL="742950" lvl="1" indent="-285750">
              <a:buFont typeface="Arial" panose="020B0604020202020204" pitchFamily="34" charset="0"/>
              <a:buChar char="•"/>
            </a:pPr>
            <a:r>
              <a:rPr lang="en-US" sz="1400" b="1" i="1" dirty="0"/>
              <a:t>Justice 40 Census Tracts: </a:t>
            </a:r>
            <a:r>
              <a:rPr lang="en-US" sz="1400" dirty="0"/>
              <a:t>(Yes/No)</a:t>
            </a:r>
          </a:p>
          <a:p>
            <a:pPr marL="742950" lvl="1" indent="-285750">
              <a:buFont typeface="Arial" panose="020B0604020202020204" pitchFamily="34" charset="0"/>
              <a:buChar char="•"/>
            </a:pPr>
            <a:r>
              <a:rPr lang="en-US" sz="1400" b="1" i="1" dirty="0"/>
              <a:t>Transportation Disadvantage: </a:t>
            </a:r>
            <a:r>
              <a:rPr lang="en-US" sz="1400" dirty="0"/>
              <a:t>Shows Census tracts that have transportation access in the lowest 10</a:t>
            </a:r>
            <a:r>
              <a:rPr lang="en-US" sz="1400" baseline="30000" dirty="0"/>
              <a:t>th</a:t>
            </a:r>
            <a:r>
              <a:rPr lang="en-US" sz="1400" dirty="0"/>
              <a:t> percentile (EPA’s EJ Screen)</a:t>
            </a:r>
          </a:p>
          <a:p>
            <a:pPr marL="742950" lvl="1" indent="-285750">
              <a:buFont typeface="Arial" panose="020B0604020202020204" pitchFamily="34" charset="0"/>
              <a:buChar char="•"/>
            </a:pPr>
            <a:r>
              <a:rPr lang="en-US" sz="1400" b="1" i="1" dirty="0"/>
              <a:t>Hosting Capacity: </a:t>
            </a:r>
            <a:r>
              <a:rPr lang="en-US" sz="1400" dirty="0"/>
              <a:t>10 utilities.</a:t>
            </a:r>
          </a:p>
          <a:p>
            <a:pPr marL="742950" lvl="1" indent="-285750">
              <a:buFont typeface="Arial" panose="020B0604020202020204" pitchFamily="34" charset="0"/>
              <a:buChar char="•"/>
            </a:pPr>
            <a:endParaRPr lang="en-US" sz="1400" dirty="0"/>
          </a:p>
          <a:p>
            <a:pPr marL="742950" lvl="1"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endParaRPr lang="en-US" sz="1400" dirty="0"/>
          </a:p>
        </p:txBody>
      </p:sp>
      <p:sp>
        <p:nvSpPr>
          <p:cNvPr id="8" name="TextBox 7">
            <a:extLst>
              <a:ext uri="{FF2B5EF4-FFF2-40B4-BE49-F238E27FC236}">
                <a16:creationId xmlns:a16="http://schemas.microsoft.com/office/drawing/2014/main" id="{C80F2EC1-EA9D-2D2F-AD39-3790A58642CB}"/>
              </a:ext>
            </a:extLst>
          </p:cNvPr>
          <p:cNvSpPr txBox="1"/>
          <p:nvPr/>
        </p:nvSpPr>
        <p:spPr>
          <a:xfrm>
            <a:off x="445401" y="5352176"/>
            <a:ext cx="11391465" cy="1200329"/>
          </a:xfrm>
          <a:prstGeom prst="rect">
            <a:avLst/>
          </a:prstGeom>
          <a:noFill/>
        </p:spPr>
        <p:txBody>
          <a:bodyPr wrap="square" lIns="91440" tIns="45720" rIns="91440" bIns="45720" rtlCol="0" anchor="t">
            <a:spAutoFit/>
          </a:bodyPr>
          <a:lstStyle/>
          <a:p>
            <a:r>
              <a:rPr lang="en-US" b="1" dirty="0"/>
              <a:t>Data Addition/changes:</a:t>
            </a:r>
            <a:endParaRPr lang="en-US" b="1" dirty="0">
              <a:ea typeface="Calibri"/>
              <a:cs typeface="Calibri"/>
            </a:endParaRPr>
          </a:p>
          <a:p>
            <a:pPr marL="285750" indent="-285750">
              <a:buFont typeface="Arial" panose="020B0604020202020204" pitchFamily="34" charset="0"/>
              <a:buChar char="•"/>
            </a:pPr>
            <a:r>
              <a:rPr lang="en-US" dirty="0"/>
              <a:t>Added in energy needed for airport rental cars. Enterprise supplied data and we used market share to get the full vehicle fleet.</a:t>
            </a:r>
          </a:p>
          <a:p>
            <a:pPr marL="285750" indent="-285750">
              <a:buFont typeface="Arial" panose="020B0604020202020204" pitchFamily="34" charset="0"/>
              <a:buChar char="•"/>
            </a:pPr>
            <a:r>
              <a:rPr lang="en-US" dirty="0"/>
              <a:t>Light Duty Vehicle edit: Modified the LD energy needs at prisons to better represent them.</a:t>
            </a:r>
          </a:p>
        </p:txBody>
      </p:sp>
      <p:sp>
        <p:nvSpPr>
          <p:cNvPr id="9" name="Rectangle: Rounded Corners 8">
            <a:extLst>
              <a:ext uri="{FF2B5EF4-FFF2-40B4-BE49-F238E27FC236}">
                <a16:creationId xmlns:a16="http://schemas.microsoft.com/office/drawing/2014/main" id="{D9F64F97-EBAF-B376-0415-B6D2E15E155C}"/>
              </a:ext>
            </a:extLst>
          </p:cNvPr>
          <p:cNvSpPr/>
          <p:nvPr/>
        </p:nvSpPr>
        <p:spPr>
          <a:xfrm>
            <a:off x="453790" y="2575420"/>
            <a:ext cx="846504" cy="45300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E237630-DF00-A5A6-20ED-7AA8B2BC7C3F}"/>
              </a:ext>
            </a:extLst>
          </p:cNvPr>
          <p:cNvSpPr/>
          <p:nvPr/>
        </p:nvSpPr>
        <p:spPr>
          <a:xfrm>
            <a:off x="453790" y="3093881"/>
            <a:ext cx="846504" cy="18621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819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5BBE4-F4C6-0C0F-AE18-0B99746BC4FB}"/>
              </a:ext>
            </a:extLst>
          </p:cNvPr>
          <p:cNvSpPr>
            <a:spLocks noGrp="1"/>
          </p:cNvSpPr>
          <p:nvPr>
            <p:ph type="title"/>
          </p:nvPr>
        </p:nvSpPr>
        <p:spPr/>
        <p:txBody>
          <a:bodyPr/>
          <a:lstStyle/>
          <a:p>
            <a:r>
              <a:rPr lang="en-US" b="1" dirty="0"/>
              <a:t>Grid Capacity Maps</a:t>
            </a:r>
          </a:p>
        </p:txBody>
      </p:sp>
      <p:sp>
        <p:nvSpPr>
          <p:cNvPr id="4" name="Slide Number Placeholder 3">
            <a:extLst>
              <a:ext uri="{FF2B5EF4-FFF2-40B4-BE49-F238E27FC236}">
                <a16:creationId xmlns:a16="http://schemas.microsoft.com/office/drawing/2014/main" id="{6CFBCDED-FE3D-D0FA-CC8D-BC4527382E0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FFA26-5A0E-9946-AACB-F15E627A5865}" type="slidenum">
              <a:rPr kumimoji="0" lang="en-US" sz="1000" b="0" i="0" u="none" strike="noStrike" kern="1200" cap="none" spc="0" normalizeH="0" baseline="0" noProof="0" smtClean="0">
                <a:ln>
                  <a:noFill/>
                </a:ln>
                <a:solidFill>
                  <a:srgbClr val="4D505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4D5050">
                  <a:tint val="75000"/>
                </a:srgb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708C28C-EAC7-9C88-2E62-A3D21B947B81}"/>
              </a:ext>
            </a:extLst>
          </p:cNvPr>
          <p:cNvPicPr>
            <a:picLocks noChangeAspect="1"/>
          </p:cNvPicPr>
          <p:nvPr/>
        </p:nvPicPr>
        <p:blipFill rotWithShape="1">
          <a:blip r:embed="rId2"/>
          <a:srcRect b="11756"/>
          <a:stretch/>
        </p:blipFill>
        <p:spPr>
          <a:xfrm>
            <a:off x="7353661" y="1917832"/>
            <a:ext cx="4524573" cy="2463492"/>
          </a:xfrm>
          <a:prstGeom prst="rect">
            <a:avLst/>
          </a:prstGeom>
        </p:spPr>
      </p:pic>
      <p:sp>
        <p:nvSpPr>
          <p:cNvPr id="14" name="Arrow: Curved Right 13">
            <a:extLst>
              <a:ext uri="{FF2B5EF4-FFF2-40B4-BE49-F238E27FC236}">
                <a16:creationId xmlns:a16="http://schemas.microsoft.com/office/drawing/2014/main" id="{53D9897B-8836-A42D-C657-FEB4B9A1F1A0}"/>
              </a:ext>
            </a:extLst>
          </p:cNvPr>
          <p:cNvSpPr/>
          <p:nvPr/>
        </p:nvSpPr>
        <p:spPr>
          <a:xfrm>
            <a:off x="7475206" y="2692409"/>
            <a:ext cx="1232776" cy="1596705"/>
          </a:xfrm>
          <a:prstGeom prst="curvedRightArrow">
            <a:avLst>
              <a:gd name="adj1" fmla="val 20264"/>
              <a:gd name="adj2" fmla="val 40162"/>
              <a:gd name="adj3" fmla="val 2034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3F258EEC-81F4-70CD-4CDA-133D28D6BDC6}"/>
              </a:ext>
            </a:extLst>
          </p:cNvPr>
          <p:cNvPicPr>
            <a:picLocks noChangeAspect="1"/>
          </p:cNvPicPr>
          <p:nvPr/>
        </p:nvPicPr>
        <p:blipFill rotWithShape="1">
          <a:blip r:embed="rId3"/>
          <a:srcRect l="22892" t="8545" r="25062" b="36403"/>
          <a:stretch/>
        </p:blipFill>
        <p:spPr>
          <a:xfrm>
            <a:off x="8707982" y="3863799"/>
            <a:ext cx="2074494" cy="1749661"/>
          </a:xfrm>
          <a:prstGeom prst="rect">
            <a:avLst/>
          </a:prstGeom>
          <a:ln>
            <a:solidFill>
              <a:schemeClr val="tx1">
                <a:lumMod val="50000"/>
              </a:schemeClr>
            </a:solidFill>
          </a:ln>
        </p:spPr>
      </p:pic>
      <p:sp>
        <p:nvSpPr>
          <p:cNvPr id="16" name="TextBox 15">
            <a:extLst>
              <a:ext uri="{FF2B5EF4-FFF2-40B4-BE49-F238E27FC236}">
                <a16:creationId xmlns:a16="http://schemas.microsoft.com/office/drawing/2014/main" id="{87E2BB52-C8C2-3542-9873-C229E9ED4C5F}"/>
              </a:ext>
            </a:extLst>
          </p:cNvPr>
          <p:cNvSpPr txBox="1"/>
          <p:nvPr/>
        </p:nvSpPr>
        <p:spPr>
          <a:xfrm>
            <a:off x="7169330" y="5751849"/>
            <a:ext cx="4893234" cy="830997"/>
          </a:xfrm>
          <a:prstGeom prst="rect">
            <a:avLst/>
          </a:prstGeom>
          <a:noFill/>
        </p:spPr>
        <p:txBody>
          <a:bodyPr wrap="square">
            <a:spAutoFit/>
          </a:bodyPr>
          <a:lstStyle/>
          <a:p>
            <a:pPr marL="0" marR="0"/>
            <a:r>
              <a:rPr lang="en-US" sz="1600" spc="10" dirty="0" err="1">
                <a:solidFill>
                  <a:srgbClr val="000000"/>
                </a:solidFill>
                <a:effectLst/>
                <a:latin typeface="Calibri" panose="020F0502020204030204" pitchFamily="34" charset="0"/>
                <a:ea typeface="Times New Roman" panose="02020603050405020304" pitchFamily="18" charset="0"/>
              </a:rPr>
              <a:t>ConEd’s</a:t>
            </a:r>
            <a:r>
              <a:rPr lang="en-US" sz="1600" spc="10" dirty="0">
                <a:solidFill>
                  <a:srgbClr val="000000"/>
                </a:solidFill>
                <a:effectLst/>
                <a:latin typeface="Calibri" panose="020F0502020204030204" pitchFamily="34" charset="0"/>
                <a:ea typeface="Times New Roman" panose="02020603050405020304" pitchFamily="18" charset="0"/>
              </a:rPr>
              <a:t> feeder hosting capacity map with an estimated 4.6MW (power) available today. Note, major logistics providers are located </a:t>
            </a:r>
            <a:r>
              <a:rPr lang="en-US" sz="1600" spc="10" dirty="0">
                <a:solidFill>
                  <a:srgbClr val="000000"/>
                </a:solidFill>
                <a:latin typeface="Calibri" panose="020F0502020204030204" pitchFamily="34" charset="0"/>
                <a:ea typeface="Times New Roman" panose="02020603050405020304" pitchFamily="18" charset="0"/>
              </a:rPr>
              <a:t>in this area.</a:t>
            </a:r>
            <a:endParaRPr lang="en-US" dirty="0">
              <a:effectLst/>
              <a:latin typeface="Times New Roman" panose="02020603050405020304" pitchFamily="18" charset="0"/>
              <a:ea typeface="Times New Roman" panose="02020603050405020304" pitchFamily="18" charset="0"/>
            </a:endParaRPr>
          </a:p>
        </p:txBody>
      </p:sp>
      <p:pic>
        <p:nvPicPr>
          <p:cNvPr id="20" name="Picture 19">
            <a:extLst>
              <a:ext uri="{FF2B5EF4-FFF2-40B4-BE49-F238E27FC236}">
                <a16:creationId xmlns:a16="http://schemas.microsoft.com/office/drawing/2014/main" id="{A26A8031-E388-B088-E9D1-970A799030F6}"/>
              </a:ext>
            </a:extLst>
          </p:cNvPr>
          <p:cNvPicPr>
            <a:picLocks noChangeAspect="1"/>
          </p:cNvPicPr>
          <p:nvPr/>
        </p:nvPicPr>
        <p:blipFill>
          <a:blip r:embed="rId4"/>
          <a:stretch>
            <a:fillRect/>
          </a:stretch>
        </p:blipFill>
        <p:spPr>
          <a:xfrm>
            <a:off x="211560" y="1729309"/>
            <a:ext cx="6413022" cy="3164424"/>
          </a:xfrm>
          <a:prstGeom prst="rect">
            <a:avLst/>
          </a:prstGeom>
        </p:spPr>
      </p:pic>
      <p:sp>
        <p:nvSpPr>
          <p:cNvPr id="21" name="Arrow: Curved Right 20">
            <a:extLst>
              <a:ext uri="{FF2B5EF4-FFF2-40B4-BE49-F238E27FC236}">
                <a16:creationId xmlns:a16="http://schemas.microsoft.com/office/drawing/2014/main" id="{31C96064-B8FB-09BB-4BFE-56EF7A7C122C}"/>
              </a:ext>
            </a:extLst>
          </p:cNvPr>
          <p:cNvSpPr/>
          <p:nvPr/>
        </p:nvSpPr>
        <p:spPr>
          <a:xfrm rot="4254702" flipV="1">
            <a:off x="6237267" y="345082"/>
            <a:ext cx="1232776" cy="2659831"/>
          </a:xfrm>
          <a:prstGeom prst="curvedRightArrow">
            <a:avLst>
              <a:gd name="adj1" fmla="val 20264"/>
              <a:gd name="adj2" fmla="val 40162"/>
              <a:gd name="adj3" fmla="val 2034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A6AD42F0-31FB-8B34-FB2D-0E95A4576986}"/>
              </a:ext>
            </a:extLst>
          </p:cNvPr>
          <p:cNvSpPr/>
          <p:nvPr/>
        </p:nvSpPr>
        <p:spPr>
          <a:xfrm>
            <a:off x="6865573" y="1911425"/>
            <a:ext cx="5196288" cy="47372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9786B6-9A11-2AC2-ED8E-D64DDDA24980}"/>
              </a:ext>
            </a:extLst>
          </p:cNvPr>
          <p:cNvSpPr txBox="1"/>
          <p:nvPr/>
        </p:nvSpPr>
        <p:spPr>
          <a:xfrm>
            <a:off x="7169778" y="2137566"/>
            <a:ext cx="4869455" cy="2585323"/>
          </a:xfrm>
          <a:prstGeom prst="rect">
            <a:avLst/>
          </a:prstGeom>
          <a:solidFill>
            <a:schemeClr val="bg1"/>
          </a:solidFill>
          <a:ln>
            <a:solidFill>
              <a:srgbClr val="00B0F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pc="10" dirty="0">
                <a:solidFill>
                  <a:srgbClr val="000000"/>
                </a:solidFill>
                <a:ea typeface="Calibri"/>
                <a:cs typeface="Calibri"/>
              </a:rPr>
              <a:t>Load Capacity Maps from 10 Utilities include:</a:t>
            </a:r>
          </a:p>
          <a:p>
            <a:endParaRPr lang="en-US" spc="10">
              <a:solidFill>
                <a:srgbClr val="000000"/>
              </a:solidFill>
              <a:cs typeface="Calibri"/>
            </a:endParaRPr>
          </a:p>
          <a:p>
            <a:pPr marL="285750" indent="-171450">
              <a:buFont typeface="Arial"/>
              <a:buChar char="•"/>
            </a:pPr>
            <a:r>
              <a:rPr lang="en-US" b="1" spc="10" dirty="0">
                <a:solidFill>
                  <a:srgbClr val="000000"/>
                </a:solidFill>
                <a:cs typeface="Calibri"/>
              </a:rPr>
              <a:t>California</a:t>
            </a:r>
            <a:r>
              <a:rPr lang="en-US" spc="10" dirty="0">
                <a:solidFill>
                  <a:srgbClr val="000000"/>
                </a:solidFill>
                <a:cs typeface="Calibri"/>
              </a:rPr>
              <a:t>: </a:t>
            </a:r>
            <a:r>
              <a:rPr lang="en-US" sz="1600" spc="10" dirty="0">
                <a:solidFill>
                  <a:srgbClr val="000000"/>
                </a:solidFill>
                <a:cs typeface="Calibri"/>
              </a:rPr>
              <a:t>PG&amp;E, SCE, LADWP </a:t>
            </a:r>
            <a:endParaRPr lang="en-US" sz="1600" spc="10" dirty="0">
              <a:solidFill>
                <a:srgbClr val="000000"/>
              </a:solidFill>
              <a:ea typeface="Calibri" panose="020F0502020204030204"/>
              <a:cs typeface="Calibri"/>
            </a:endParaRPr>
          </a:p>
          <a:p>
            <a:pPr marL="285750" indent="-171450">
              <a:buFont typeface="Arial"/>
              <a:buChar char="•"/>
            </a:pPr>
            <a:r>
              <a:rPr lang="en-US" b="1" spc="10" dirty="0">
                <a:solidFill>
                  <a:srgbClr val="000000"/>
                </a:solidFill>
                <a:cs typeface="Calibri"/>
              </a:rPr>
              <a:t>Massachusetts</a:t>
            </a:r>
            <a:r>
              <a:rPr lang="en-US" spc="10" dirty="0">
                <a:solidFill>
                  <a:srgbClr val="000000"/>
                </a:solidFill>
                <a:cs typeface="Calibri"/>
              </a:rPr>
              <a:t>: </a:t>
            </a:r>
            <a:r>
              <a:rPr lang="en-US" sz="1600" spc="10" dirty="0">
                <a:solidFill>
                  <a:srgbClr val="000000"/>
                </a:solidFill>
                <a:cs typeface="Calibri"/>
              </a:rPr>
              <a:t>National Grid</a:t>
            </a:r>
            <a:endParaRPr lang="en-US" sz="1600" spc="10" dirty="0">
              <a:solidFill>
                <a:srgbClr val="000000"/>
              </a:solidFill>
              <a:ea typeface="Calibri" panose="020F0502020204030204"/>
              <a:cs typeface="Calibri"/>
            </a:endParaRPr>
          </a:p>
          <a:p>
            <a:pPr marL="285750" indent="-171450">
              <a:buFont typeface="Arial"/>
              <a:buChar char="•"/>
            </a:pPr>
            <a:r>
              <a:rPr lang="en-US" b="1" spc="10" dirty="0">
                <a:solidFill>
                  <a:srgbClr val="000000"/>
                </a:solidFill>
                <a:cs typeface="Calibri"/>
              </a:rPr>
              <a:t>New York</a:t>
            </a:r>
            <a:r>
              <a:rPr lang="en-US" spc="10" dirty="0">
                <a:solidFill>
                  <a:srgbClr val="000000"/>
                </a:solidFill>
                <a:cs typeface="Calibri"/>
              </a:rPr>
              <a:t>: </a:t>
            </a:r>
            <a:r>
              <a:rPr lang="en-US" sz="1600" spc="10" dirty="0">
                <a:solidFill>
                  <a:srgbClr val="000000"/>
                </a:solidFill>
                <a:cs typeface="Calibri"/>
              </a:rPr>
              <a:t>National Grid, </a:t>
            </a:r>
            <a:r>
              <a:rPr lang="en-US" sz="1600" spc="10" err="1">
                <a:solidFill>
                  <a:srgbClr val="000000"/>
                </a:solidFill>
                <a:cs typeface="Calibri"/>
              </a:rPr>
              <a:t>ConEd</a:t>
            </a:r>
            <a:r>
              <a:rPr lang="en-US" sz="1600" spc="10" dirty="0">
                <a:solidFill>
                  <a:srgbClr val="000000"/>
                </a:solidFill>
                <a:cs typeface="Calibri"/>
              </a:rPr>
              <a:t>, Orange &amp; Rockland, Central Hudson, NYSEG, and Rochester G&amp;E</a:t>
            </a:r>
            <a:endParaRPr lang="en-US" sz="1600" spc="10" dirty="0">
              <a:solidFill>
                <a:srgbClr val="000000"/>
              </a:solidFill>
              <a:ea typeface="Calibri" panose="020F0502020204030204"/>
              <a:cs typeface="Calibri"/>
            </a:endParaRPr>
          </a:p>
          <a:p>
            <a:pPr marL="285750" indent="-171450">
              <a:buFont typeface="Arial"/>
              <a:buChar char="•"/>
            </a:pPr>
            <a:r>
              <a:rPr lang="en-US" b="1" spc="10" dirty="0">
                <a:solidFill>
                  <a:srgbClr val="000000"/>
                </a:solidFill>
                <a:cs typeface="Calibri"/>
              </a:rPr>
              <a:t>New Jersey</a:t>
            </a:r>
            <a:r>
              <a:rPr lang="en-US" spc="10" dirty="0">
                <a:solidFill>
                  <a:srgbClr val="000000"/>
                </a:solidFill>
                <a:cs typeface="Calibri"/>
              </a:rPr>
              <a:t>: </a:t>
            </a:r>
            <a:r>
              <a:rPr lang="en-US" sz="1600" spc="10" dirty="0">
                <a:solidFill>
                  <a:srgbClr val="000000"/>
                </a:solidFill>
                <a:cs typeface="Calibri"/>
              </a:rPr>
              <a:t>Orange &amp; Rockland</a:t>
            </a:r>
            <a:endParaRPr lang="en-US" sz="1600" spc="10" dirty="0">
              <a:solidFill>
                <a:srgbClr val="000000"/>
              </a:solidFill>
              <a:ea typeface="Calibri" panose="020F0502020204030204"/>
              <a:cs typeface="Calibri"/>
            </a:endParaRPr>
          </a:p>
          <a:p>
            <a:pPr marL="285750" indent="-171450">
              <a:buFont typeface="Arial"/>
              <a:buChar char="•"/>
            </a:pPr>
            <a:r>
              <a:rPr lang="en-US" b="1" spc="10" dirty="0">
                <a:solidFill>
                  <a:srgbClr val="000000"/>
                </a:solidFill>
                <a:cs typeface="Calibri"/>
              </a:rPr>
              <a:t>Rhode Island</a:t>
            </a:r>
            <a:r>
              <a:rPr lang="en-US" spc="10" dirty="0">
                <a:solidFill>
                  <a:srgbClr val="000000"/>
                </a:solidFill>
                <a:cs typeface="Calibri"/>
              </a:rPr>
              <a:t>: </a:t>
            </a:r>
            <a:r>
              <a:rPr lang="en-US" sz="1600" spc="10" dirty="0">
                <a:solidFill>
                  <a:srgbClr val="000000"/>
                </a:solidFill>
                <a:cs typeface="Calibri"/>
              </a:rPr>
              <a:t>Rhode Island Energy</a:t>
            </a:r>
            <a:endParaRPr lang="en-US" sz="1600" spc="10" dirty="0">
              <a:solidFill>
                <a:srgbClr val="000000"/>
              </a:solidFill>
              <a:ea typeface="Calibri" panose="020F0502020204030204"/>
              <a:cs typeface="Calibri"/>
            </a:endParaRPr>
          </a:p>
        </p:txBody>
      </p:sp>
    </p:spTree>
    <p:extLst>
      <p:ext uri="{BB962C8B-B14F-4D97-AF65-F5344CB8AC3E}">
        <p14:creationId xmlns:p14="http://schemas.microsoft.com/office/powerpoint/2010/main" val="2894349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5BC98-4E74-8E9F-6F5A-8B7FA8D062AC}"/>
              </a:ext>
            </a:extLst>
          </p:cNvPr>
          <p:cNvSpPr>
            <a:spLocks noGrp="1"/>
          </p:cNvSpPr>
          <p:nvPr>
            <p:ph type="title"/>
          </p:nvPr>
        </p:nvSpPr>
        <p:spPr/>
        <p:txBody>
          <a:bodyPr/>
          <a:lstStyle/>
          <a:p>
            <a:r>
              <a:rPr lang="en-US" dirty="0" err="1"/>
              <a:t>eRoadMAP</a:t>
            </a:r>
            <a:r>
              <a:rPr lang="en-US" dirty="0"/>
              <a:t> | Near Term Plans</a:t>
            </a:r>
          </a:p>
        </p:txBody>
      </p:sp>
      <p:sp>
        <p:nvSpPr>
          <p:cNvPr id="3" name="Content Placeholder 2">
            <a:extLst>
              <a:ext uri="{FF2B5EF4-FFF2-40B4-BE49-F238E27FC236}">
                <a16:creationId xmlns:a16="http://schemas.microsoft.com/office/drawing/2014/main" id="{070C2FFE-7027-7C92-504A-424D12865876}"/>
              </a:ext>
            </a:extLst>
          </p:cNvPr>
          <p:cNvSpPr>
            <a:spLocks noGrp="1"/>
          </p:cNvSpPr>
          <p:nvPr>
            <p:ph idx="1"/>
          </p:nvPr>
        </p:nvSpPr>
        <p:spPr>
          <a:xfrm>
            <a:off x="584199" y="1187016"/>
            <a:ext cx="3693677" cy="5065395"/>
          </a:xfrm>
          <a:ln>
            <a:solidFill>
              <a:schemeClr val="tx1"/>
            </a:solidFill>
          </a:ln>
        </p:spPr>
        <p:txBody>
          <a:bodyPr lIns="91440" tIns="45720" rIns="91440" bIns="45720" anchor="t"/>
          <a:lstStyle/>
          <a:p>
            <a:pPr marL="0" indent="0">
              <a:lnSpc>
                <a:spcPts val="2800"/>
              </a:lnSpc>
              <a:spcAft>
                <a:spcPts val="0"/>
              </a:spcAft>
              <a:buNone/>
            </a:pPr>
            <a:r>
              <a:rPr lang="en-US" sz="2000" b="1" dirty="0"/>
              <a:t>Website Enhancements</a:t>
            </a:r>
            <a:endParaRPr lang="en-US" sz="2000" dirty="0"/>
          </a:p>
          <a:p>
            <a:pPr>
              <a:lnSpc>
                <a:spcPts val="2800"/>
              </a:lnSpc>
              <a:spcAft>
                <a:spcPts val="0"/>
              </a:spcAft>
            </a:pPr>
            <a:r>
              <a:rPr lang="en-US" sz="1800" b="1" dirty="0">
                <a:latin typeface="Arial Nova Cond Light"/>
                <a:cs typeface="Arial"/>
              </a:rPr>
              <a:t>Power</a:t>
            </a:r>
            <a:r>
              <a:rPr lang="en-US" sz="1800" dirty="0">
                <a:latin typeface="Arial Nova Cond Light"/>
                <a:cs typeface="Arial"/>
              </a:rPr>
              <a:t> (load shapes)</a:t>
            </a:r>
            <a:endParaRPr lang="en-US" sz="1800" dirty="0"/>
          </a:p>
          <a:p>
            <a:pPr>
              <a:lnSpc>
                <a:spcPts val="2800"/>
              </a:lnSpc>
              <a:spcAft>
                <a:spcPts val="0"/>
              </a:spcAft>
            </a:pPr>
            <a:r>
              <a:rPr lang="en-US" sz="1800" dirty="0">
                <a:latin typeface="Arial Nova Cond Light"/>
                <a:cs typeface="Arial"/>
              </a:rPr>
              <a:t>Utility Service Territory Outlines</a:t>
            </a:r>
          </a:p>
          <a:p>
            <a:pPr>
              <a:lnSpc>
                <a:spcPts val="2800"/>
              </a:lnSpc>
              <a:spcAft>
                <a:spcPts val="0"/>
              </a:spcAft>
            </a:pPr>
            <a:r>
              <a:rPr lang="en-US" sz="1800" dirty="0">
                <a:latin typeface="Arial Nova Cond Light"/>
                <a:cs typeface="Arial"/>
              </a:rPr>
              <a:t>City and County Outlines</a:t>
            </a:r>
          </a:p>
          <a:p>
            <a:pPr>
              <a:lnSpc>
                <a:spcPts val="2800"/>
              </a:lnSpc>
              <a:spcAft>
                <a:spcPts val="0"/>
              </a:spcAft>
            </a:pPr>
            <a:r>
              <a:rPr lang="en-US" sz="1800" dirty="0">
                <a:latin typeface="Arial Nova Cond Light"/>
                <a:cs typeface="Arial"/>
              </a:rPr>
              <a:t>Refinement of Assumptions</a:t>
            </a:r>
          </a:p>
          <a:p>
            <a:pPr lvl="1">
              <a:lnSpc>
                <a:spcPts val="2800"/>
              </a:lnSpc>
              <a:spcAft>
                <a:spcPts val="0"/>
              </a:spcAft>
            </a:pPr>
            <a:r>
              <a:rPr lang="en-US" sz="1800" dirty="0">
                <a:latin typeface="Arial Nova Cond Light"/>
                <a:cs typeface="Arial"/>
              </a:rPr>
              <a:t>More granular segmenting</a:t>
            </a:r>
          </a:p>
          <a:p>
            <a:pPr lvl="1">
              <a:lnSpc>
                <a:spcPts val="2800"/>
              </a:lnSpc>
              <a:spcAft>
                <a:spcPts val="0"/>
              </a:spcAft>
            </a:pPr>
            <a:r>
              <a:rPr lang="en-US" sz="1800" dirty="0">
                <a:latin typeface="Arial Nova Cond Light"/>
                <a:cs typeface="Arial"/>
              </a:rPr>
              <a:t>Temperature and seasonality</a:t>
            </a:r>
          </a:p>
          <a:p>
            <a:pPr lvl="1">
              <a:lnSpc>
                <a:spcPts val="2800"/>
              </a:lnSpc>
              <a:spcAft>
                <a:spcPts val="0"/>
              </a:spcAft>
            </a:pPr>
            <a:r>
              <a:rPr lang="en-US" sz="1800" dirty="0">
                <a:latin typeface="Arial Nova Cond Light"/>
                <a:cs typeface="Arial"/>
              </a:rPr>
              <a:t>Managed Charging</a:t>
            </a:r>
          </a:p>
          <a:p>
            <a:pPr marL="0" indent="0">
              <a:lnSpc>
                <a:spcPts val="2800"/>
              </a:lnSpc>
              <a:spcAft>
                <a:spcPts val="0"/>
              </a:spcAft>
              <a:buNone/>
            </a:pPr>
            <a:endParaRPr lang="en-US" sz="2000" dirty="0"/>
          </a:p>
        </p:txBody>
      </p:sp>
      <p:sp>
        <p:nvSpPr>
          <p:cNvPr id="4" name="Slide Number Placeholder 3">
            <a:extLst>
              <a:ext uri="{FF2B5EF4-FFF2-40B4-BE49-F238E27FC236}">
                <a16:creationId xmlns:a16="http://schemas.microsoft.com/office/drawing/2014/main" id="{85E22BCC-8864-C8FF-B7DF-466807432B30}"/>
              </a:ext>
            </a:extLst>
          </p:cNvPr>
          <p:cNvSpPr>
            <a:spLocks noGrp="1"/>
          </p:cNvSpPr>
          <p:nvPr>
            <p:ph type="sldNum" sz="quarter" idx="10"/>
          </p:nvPr>
        </p:nvSpPr>
        <p:spPr/>
        <p:txBody>
          <a:bodyPr/>
          <a:lstStyle/>
          <a:p>
            <a:fld id="{D0BFFA26-5A0E-9946-AACB-F15E627A5865}" type="slidenum">
              <a:rPr lang="en-US" smtClean="0"/>
              <a:t>13</a:t>
            </a:fld>
            <a:endParaRPr lang="en-US"/>
          </a:p>
        </p:txBody>
      </p:sp>
      <p:sp>
        <p:nvSpPr>
          <p:cNvPr id="5" name="Content Placeholder 2">
            <a:extLst>
              <a:ext uri="{FF2B5EF4-FFF2-40B4-BE49-F238E27FC236}">
                <a16:creationId xmlns:a16="http://schemas.microsoft.com/office/drawing/2014/main" id="{26D262B5-BFB7-A0D9-D98E-CDFEAD7EE261}"/>
              </a:ext>
            </a:extLst>
          </p:cNvPr>
          <p:cNvSpPr txBox="1">
            <a:spLocks/>
          </p:cNvSpPr>
          <p:nvPr/>
        </p:nvSpPr>
        <p:spPr>
          <a:xfrm>
            <a:off x="4674464" y="1187016"/>
            <a:ext cx="7021657" cy="5076940"/>
          </a:xfrm>
          <a:prstGeom prst="rect">
            <a:avLst/>
          </a:prstGeom>
          <a:ln>
            <a:solidFill>
              <a:schemeClr val="tx1"/>
            </a:solidFill>
          </a:ln>
        </p:spPr>
        <p:txBody>
          <a:bodyPr lIns="91440" tIns="45720" rIns="91440" bIns="45720" anchor="t"/>
          <a:lstStyle>
            <a:lvl1pPr marL="228600" indent="-228600" algn="l" defTabSz="914400" rtl="0" eaLnBrk="1" latinLnBrk="0" hangingPunct="1">
              <a:lnSpc>
                <a:spcPts val="3000"/>
              </a:lnSpc>
              <a:spcBef>
                <a:spcPts val="0"/>
              </a:spcBef>
              <a:spcAft>
                <a:spcPts val="1000"/>
              </a:spcAft>
              <a:buFont typeface="Arial" panose="020B0604020202020204" pitchFamily="34" charset="0"/>
              <a:buChar char="•"/>
              <a:defRPr sz="2400" b="0" i="0" kern="1200">
                <a:solidFill>
                  <a:schemeClr val="tx1"/>
                </a:solidFill>
                <a:latin typeface="Arial Nova Cond Light" panose="020B0306020202020204" pitchFamily="34" charset="0"/>
                <a:ea typeface="+mn-ea"/>
                <a:cs typeface="Arial" panose="020B0604020202020204" pitchFamily="34" charset="0"/>
              </a:defRPr>
            </a:lvl1pPr>
            <a:lvl2pPr marL="685800" indent="-228600" algn="l" defTabSz="914400" rtl="0" eaLnBrk="1" latinLnBrk="0" hangingPunct="1">
              <a:lnSpc>
                <a:spcPts val="3000"/>
              </a:lnSpc>
              <a:spcBef>
                <a:spcPts val="0"/>
              </a:spcBef>
              <a:spcAft>
                <a:spcPts val="1000"/>
              </a:spcAft>
              <a:buFont typeface="Arial" panose="020B0604020202020204" pitchFamily="34" charset="0"/>
              <a:buChar char="•"/>
              <a:defRPr sz="2400" b="0" i="0" kern="1200">
                <a:solidFill>
                  <a:schemeClr val="tx1"/>
                </a:solidFill>
                <a:latin typeface="Arial Nova Cond Light" panose="020B0306020202020204" pitchFamily="34" charset="0"/>
                <a:ea typeface="+mn-ea"/>
                <a:cs typeface="Arial" panose="020B0604020202020204" pitchFamily="34" charset="0"/>
              </a:defRPr>
            </a:lvl2pPr>
            <a:lvl3pPr marL="1143000" indent="-228600" algn="l" defTabSz="914400" rtl="0" eaLnBrk="1" latinLnBrk="0" hangingPunct="1">
              <a:lnSpc>
                <a:spcPts val="3000"/>
              </a:lnSpc>
              <a:spcBef>
                <a:spcPts val="0"/>
              </a:spcBef>
              <a:spcAft>
                <a:spcPts val="1000"/>
              </a:spcAft>
              <a:buFont typeface="Arial" panose="020B0604020202020204" pitchFamily="34" charset="0"/>
              <a:buChar char="•"/>
              <a:defRPr sz="2000" b="0" i="0" kern="1200">
                <a:solidFill>
                  <a:schemeClr val="tx1"/>
                </a:solidFill>
                <a:latin typeface="Arial Nova Cond Light" panose="020B0306020202020204" pitchFamily="34" charset="0"/>
                <a:ea typeface="+mn-ea"/>
                <a:cs typeface="Arial" panose="020B0604020202020204" pitchFamily="34" charset="0"/>
              </a:defRPr>
            </a:lvl3pPr>
            <a:lvl4pPr marL="1600200" indent="-228600" algn="l" defTabSz="914400" rtl="0" eaLnBrk="1" latinLnBrk="0" hangingPunct="1">
              <a:lnSpc>
                <a:spcPts val="3000"/>
              </a:lnSpc>
              <a:spcBef>
                <a:spcPts val="0"/>
              </a:spcBef>
              <a:spcAft>
                <a:spcPts val="1000"/>
              </a:spcAft>
              <a:buFont typeface="Arial" panose="020B0604020202020204" pitchFamily="34" charset="0"/>
              <a:buChar char="•"/>
              <a:defRPr sz="2000" b="0" i="0" kern="1200">
                <a:solidFill>
                  <a:schemeClr val="tx1"/>
                </a:solidFill>
                <a:latin typeface="Arial Nova Cond Light" panose="020B0306020202020204" pitchFamily="34" charset="0"/>
                <a:ea typeface="+mn-ea"/>
                <a:cs typeface="Arial" panose="020B0604020202020204" pitchFamily="34" charset="0"/>
              </a:defRPr>
            </a:lvl4pPr>
            <a:lvl5pPr marL="2057400" indent="-228600" algn="l" defTabSz="914400" rtl="0" eaLnBrk="1" latinLnBrk="0" hangingPunct="1">
              <a:lnSpc>
                <a:spcPts val="3000"/>
              </a:lnSpc>
              <a:spcBef>
                <a:spcPts val="0"/>
              </a:spcBef>
              <a:spcAft>
                <a:spcPts val="1000"/>
              </a:spcAft>
              <a:buFont typeface="Arial" panose="020B0604020202020204" pitchFamily="34" charset="0"/>
              <a:buChar char="•"/>
              <a:defRPr sz="2000" b="0" i="0" kern="1200">
                <a:solidFill>
                  <a:schemeClr val="tx1"/>
                </a:solidFill>
                <a:latin typeface="Arial Nova Cond Light" panose="020B0306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spcAft>
                <a:spcPts val="0"/>
              </a:spcAft>
              <a:buFont typeface="Arial" panose="020B0604020202020204" pitchFamily="34" charset="0"/>
              <a:buNone/>
            </a:pPr>
            <a:r>
              <a:rPr lang="en-US" sz="2000" b="1" dirty="0"/>
              <a:t>Data Sets to be added (EPRI has the data already)</a:t>
            </a:r>
          </a:p>
          <a:p>
            <a:pPr>
              <a:lnSpc>
                <a:spcPts val="2800"/>
              </a:lnSpc>
              <a:spcAft>
                <a:spcPts val="0"/>
              </a:spcAft>
            </a:pPr>
            <a:r>
              <a:rPr lang="en-US" sz="1800" i="1" dirty="0">
                <a:solidFill>
                  <a:schemeClr val="bg2">
                    <a:lumMod val="75000"/>
                  </a:schemeClr>
                </a:solidFill>
                <a:latin typeface="Arial Nova Cond Light"/>
                <a:cs typeface="Arial"/>
              </a:rPr>
              <a:t>Tesla charging station growth (added)</a:t>
            </a:r>
          </a:p>
          <a:p>
            <a:pPr>
              <a:lnSpc>
                <a:spcPts val="2800"/>
              </a:lnSpc>
              <a:spcAft>
                <a:spcPts val="0"/>
              </a:spcAft>
            </a:pPr>
            <a:r>
              <a:rPr lang="en-US" sz="1800" i="1" dirty="0">
                <a:solidFill>
                  <a:schemeClr val="bg2">
                    <a:lumMod val="75000"/>
                  </a:schemeClr>
                </a:solidFill>
                <a:latin typeface="Arial Nova Cond Light"/>
                <a:cs typeface="Arial"/>
              </a:rPr>
              <a:t>Airport Rental Car Fleets (added) </a:t>
            </a:r>
            <a:endParaRPr lang="en-US" sz="1800" i="1" dirty="0">
              <a:solidFill>
                <a:schemeClr val="bg2">
                  <a:lumMod val="75000"/>
                </a:schemeClr>
              </a:solidFill>
            </a:endParaRPr>
          </a:p>
          <a:p>
            <a:pPr>
              <a:lnSpc>
                <a:spcPts val="2800"/>
              </a:lnSpc>
              <a:spcAft>
                <a:spcPts val="0"/>
              </a:spcAft>
            </a:pPr>
            <a:r>
              <a:rPr lang="en-US" sz="1800" i="1" dirty="0">
                <a:latin typeface="Arial Nova Cond Light"/>
                <a:cs typeface="Arial"/>
              </a:rPr>
              <a:t>NADA (OEM dealerships)</a:t>
            </a:r>
          </a:p>
          <a:p>
            <a:pPr>
              <a:lnSpc>
                <a:spcPts val="2800"/>
              </a:lnSpc>
              <a:spcAft>
                <a:spcPts val="0"/>
              </a:spcAft>
            </a:pPr>
            <a:r>
              <a:rPr lang="en-US" sz="1800" i="1" dirty="0">
                <a:solidFill>
                  <a:schemeClr val="tx1">
                    <a:lumMod val="50000"/>
                  </a:schemeClr>
                </a:solidFill>
                <a:latin typeface="Arial Nova Cond Light"/>
                <a:cs typeface="Arial"/>
              </a:rPr>
              <a:t>Pitt Ohio</a:t>
            </a:r>
          </a:p>
          <a:p>
            <a:pPr>
              <a:lnSpc>
                <a:spcPts val="2800"/>
              </a:lnSpc>
              <a:spcAft>
                <a:spcPts val="0"/>
              </a:spcAft>
            </a:pPr>
            <a:r>
              <a:rPr lang="en-US" sz="1800" i="1" dirty="0">
                <a:solidFill>
                  <a:schemeClr val="tx1">
                    <a:lumMod val="50000"/>
                  </a:schemeClr>
                </a:solidFill>
                <a:latin typeface="Arial Nova Cond Light"/>
                <a:cs typeface="Arial"/>
              </a:rPr>
              <a:t>Others in the works:</a:t>
            </a:r>
          </a:p>
          <a:p>
            <a:pPr lvl="1">
              <a:lnSpc>
                <a:spcPts val="2800"/>
              </a:lnSpc>
              <a:spcAft>
                <a:spcPts val="0"/>
              </a:spcAft>
            </a:pPr>
            <a:r>
              <a:rPr lang="en-US" sz="1800" i="1" dirty="0">
                <a:solidFill>
                  <a:schemeClr val="tx1">
                    <a:lumMod val="50000"/>
                  </a:schemeClr>
                </a:solidFill>
                <a:latin typeface="Arial Nova Cond Light"/>
                <a:cs typeface="Arial"/>
              </a:rPr>
              <a:t>Uber/Lyft (NDA Signed)</a:t>
            </a:r>
          </a:p>
          <a:p>
            <a:pPr lvl="1">
              <a:lnSpc>
                <a:spcPts val="2800"/>
              </a:lnSpc>
              <a:spcAft>
                <a:spcPts val="0"/>
              </a:spcAft>
            </a:pPr>
            <a:r>
              <a:rPr lang="en-US" sz="1800" i="1" dirty="0">
                <a:solidFill>
                  <a:schemeClr val="tx1">
                    <a:lumMod val="50000"/>
                  </a:schemeClr>
                </a:solidFill>
                <a:latin typeface="Arial Nova Cond Light"/>
                <a:cs typeface="Arial"/>
              </a:rPr>
              <a:t>Prologis (NDA Signed)</a:t>
            </a:r>
          </a:p>
          <a:p>
            <a:pPr>
              <a:lnSpc>
                <a:spcPts val="2800"/>
              </a:lnSpc>
              <a:spcAft>
                <a:spcPts val="0"/>
              </a:spcAft>
            </a:pPr>
            <a:endParaRPr lang="en-US" sz="2000" i="1" dirty="0"/>
          </a:p>
          <a:p>
            <a:pPr>
              <a:lnSpc>
                <a:spcPts val="2800"/>
              </a:lnSpc>
              <a:spcAft>
                <a:spcPts val="0"/>
              </a:spcAft>
            </a:pPr>
            <a:endParaRPr lang="en-US" sz="2000" dirty="0"/>
          </a:p>
          <a:p>
            <a:pPr marL="0" indent="0">
              <a:lnSpc>
                <a:spcPts val="2800"/>
              </a:lnSpc>
              <a:spcAft>
                <a:spcPts val="0"/>
              </a:spcAft>
              <a:buNone/>
            </a:pPr>
            <a:endParaRPr lang="en-US" sz="2000" dirty="0"/>
          </a:p>
          <a:p>
            <a:pPr marL="0" indent="0">
              <a:lnSpc>
                <a:spcPts val="2800"/>
              </a:lnSpc>
              <a:spcAft>
                <a:spcPts val="0"/>
              </a:spcAft>
              <a:buFont typeface="Arial" panose="020B0604020202020204" pitchFamily="34" charset="0"/>
              <a:buNone/>
            </a:pPr>
            <a:endParaRPr lang="en-US" sz="2000" dirty="0"/>
          </a:p>
        </p:txBody>
      </p:sp>
    </p:spTree>
    <p:extLst>
      <p:ext uri="{BB962C8B-B14F-4D97-AF65-F5344CB8AC3E}">
        <p14:creationId xmlns:p14="http://schemas.microsoft.com/office/powerpoint/2010/main" val="507704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0289D2-A2A0-91C4-DEDC-4356A9519656}"/>
              </a:ext>
            </a:extLst>
          </p:cNvPr>
          <p:cNvSpPr>
            <a:spLocks noGrp="1"/>
          </p:cNvSpPr>
          <p:nvPr>
            <p:ph type="sldNum" sz="quarter" idx="10"/>
          </p:nvPr>
        </p:nvSpPr>
        <p:spPr/>
        <p:txBody>
          <a:bodyPr/>
          <a:lstStyle/>
          <a:p>
            <a:fld id="{D0BFFA26-5A0E-9946-AACB-F15E627A5865}" type="slidenum">
              <a:rPr lang="en-US" smtClean="0"/>
              <a:t>14</a:t>
            </a:fld>
            <a:endParaRPr lang="en-US"/>
          </a:p>
        </p:txBody>
      </p:sp>
      <p:sp>
        <p:nvSpPr>
          <p:cNvPr id="6" name="TextBox 5">
            <a:extLst>
              <a:ext uri="{FF2B5EF4-FFF2-40B4-BE49-F238E27FC236}">
                <a16:creationId xmlns:a16="http://schemas.microsoft.com/office/drawing/2014/main" id="{4D67FCB1-FC3C-211F-B1C2-F42993C33233}"/>
              </a:ext>
            </a:extLst>
          </p:cNvPr>
          <p:cNvSpPr txBox="1"/>
          <p:nvPr/>
        </p:nvSpPr>
        <p:spPr>
          <a:xfrm>
            <a:off x="584200" y="1427588"/>
            <a:ext cx="4932362" cy="4385816"/>
          </a:xfrm>
          <a:prstGeom prst="rect">
            <a:avLst/>
          </a:prstGeom>
          <a:noFill/>
        </p:spPr>
        <p:txBody>
          <a:bodyPr wrap="square">
            <a:spAutoFit/>
          </a:bodyPr>
          <a:lstStyle/>
          <a:p>
            <a:pPr>
              <a:lnSpc>
                <a:spcPct val="100000"/>
              </a:lnSpc>
            </a:pPr>
            <a:r>
              <a:rPr lang="en-US" sz="2400" b="1" dirty="0">
                <a:latin typeface="Arial Nova Cond Light" panose="020B0306020202020204" pitchFamily="34" charset="0"/>
                <a:cs typeface="Arial" panose="020B0604020202020204" pitchFamily="34" charset="0"/>
              </a:rPr>
              <a:t>California</a:t>
            </a:r>
          </a:p>
          <a:p>
            <a:pPr marL="800100" lvl="1" indent="-342900">
              <a:spcAft>
                <a:spcPts val="1800"/>
              </a:spcAft>
              <a:buFont typeface="Arial" panose="020B0604020202020204" pitchFamily="34" charset="0"/>
              <a:buChar char="•"/>
            </a:pPr>
            <a:r>
              <a:rPr lang="en-US" sz="2400" dirty="0">
                <a:latin typeface="Arial Nova Cond Light" panose="020B0306020202020204" pitchFamily="34" charset="0"/>
                <a:cs typeface="Arial" panose="020B0604020202020204" pitchFamily="34" charset="0"/>
              </a:rPr>
              <a:t>SCE’s 2025 General Rate Case.</a:t>
            </a:r>
            <a:r>
              <a:rPr lang="en-US" sz="2400" baseline="30000" dirty="0">
                <a:latin typeface="Arial Nova Cond Light" panose="020B0306020202020204" pitchFamily="34" charset="0"/>
                <a:cs typeface="Arial" panose="020B0604020202020204" pitchFamily="34" charset="0"/>
              </a:rPr>
              <a:t>1 </a:t>
            </a:r>
            <a:r>
              <a:rPr lang="en-US" sz="2400" dirty="0">
                <a:latin typeface="Arial Nova Cond Light" panose="020B0306020202020204" pitchFamily="34" charset="0"/>
                <a:cs typeface="Arial" panose="020B0604020202020204" pitchFamily="34" charset="0"/>
              </a:rPr>
              <a:t>(See right.) SCE Transportation Electrification Grid Readiness forecast with project locations overlaid with EPRI </a:t>
            </a:r>
            <a:r>
              <a:rPr lang="en-US" sz="2400" dirty="0" err="1">
                <a:latin typeface="Arial Nova Cond Light" panose="020B0306020202020204" pitchFamily="34" charset="0"/>
                <a:cs typeface="Arial" panose="020B0604020202020204" pitchFamily="34" charset="0"/>
              </a:rPr>
              <a:t>eRoadMAP</a:t>
            </a:r>
            <a:r>
              <a:rPr lang="en-US" sz="2400" dirty="0">
                <a:latin typeface="Arial Nova Cond Light" panose="020B0306020202020204" pitchFamily="34" charset="0"/>
                <a:cs typeface="Arial" panose="020B0604020202020204" pitchFamily="34" charset="0"/>
              </a:rPr>
              <a:t> for second verification. </a:t>
            </a:r>
          </a:p>
          <a:p>
            <a:pPr marL="800100" lvl="1" indent="-342900">
              <a:spcAft>
                <a:spcPts val="1800"/>
              </a:spcAft>
              <a:buFont typeface="Arial" panose="020B0604020202020204" pitchFamily="34" charset="0"/>
              <a:buChar char="•"/>
            </a:pPr>
            <a:r>
              <a:rPr lang="en-US" sz="2400" dirty="0">
                <a:latin typeface="Arial Nova Cond Light" panose="020B0306020202020204" pitchFamily="34" charset="0"/>
                <a:ea typeface="Calibri"/>
                <a:cs typeface="Calibri"/>
              </a:rPr>
              <a:t>Joint Truck OEMs (Daimler, VOLVO, Navistar – pre-PACT) cited </a:t>
            </a:r>
            <a:r>
              <a:rPr lang="en-US" sz="2400" dirty="0" err="1">
                <a:latin typeface="Arial Nova Cond Light" panose="020B0306020202020204" pitchFamily="34" charset="0"/>
                <a:ea typeface="Calibri"/>
                <a:cs typeface="Calibri"/>
              </a:rPr>
              <a:t>eRoadMAP</a:t>
            </a:r>
            <a:r>
              <a:rPr lang="en-US" sz="2400" dirty="0">
                <a:latin typeface="Arial Nova Cond Light" panose="020B0306020202020204" pitchFamily="34" charset="0"/>
                <a:ea typeface="Calibri"/>
                <a:cs typeface="Calibri"/>
              </a:rPr>
              <a:t> to also verify their future depots and need for power.</a:t>
            </a:r>
          </a:p>
        </p:txBody>
      </p:sp>
      <p:pic>
        <p:nvPicPr>
          <p:cNvPr id="8" name="Picture 7">
            <a:extLst>
              <a:ext uri="{FF2B5EF4-FFF2-40B4-BE49-F238E27FC236}">
                <a16:creationId xmlns:a16="http://schemas.microsoft.com/office/drawing/2014/main" id="{754FAFC2-CF0E-4F52-C19E-D41EA86A9F9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42000" y="1171275"/>
            <a:ext cx="6248401" cy="1359485"/>
          </a:xfrm>
          <a:prstGeom prst="rect">
            <a:avLst/>
          </a:prstGeom>
        </p:spPr>
      </p:pic>
      <p:pic>
        <p:nvPicPr>
          <p:cNvPr id="10" name="Picture 9">
            <a:extLst>
              <a:ext uri="{FF2B5EF4-FFF2-40B4-BE49-F238E27FC236}">
                <a16:creationId xmlns:a16="http://schemas.microsoft.com/office/drawing/2014/main" id="{0C6E4814-7EDD-284A-AC67-A83C0A4E04E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27274" y="2459988"/>
            <a:ext cx="4359591" cy="4042477"/>
          </a:xfrm>
          <a:prstGeom prst="rect">
            <a:avLst/>
          </a:prstGeom>
        </p:spPr>
      </p:pic>
      <p:sp>
        <p:nvSpPr>
          <p:cNvPr id="12" name="TextBox 11">
            <a:extLst>
              <a:ext uri="{FF2B5EF4-FFF2-40B4-BE49-F238E27FC236}">
                <a16:creationId xmlns:a16="http://schemas.microsoft.com/office/drawing/2014/main" id="{86ACA2B2-F92F-AB5C-35FF-5B6646E977B0}"/>
              </a:ext>
            </a:extLst>
          </p:cNvPr>
          <p:cNvSpPr txBox="1"/>
          <p:nvPr/>
        </p:nvSpPr>
        <p:spPr>
          <a:xfrm>
            <a:off x="88104" y="6157653"/>
            <a:ext cx="5839170" cy="400110"/>
          </a:xfrm>
          <a:prstGeom prst="rect">
            <a:avLst/>
          </a:prstGeom>
          <a:noFill/>
        </p:spPr>
        <p:txBody>
          <a:bodyPr wrap="square">
            <a:spAutoFit/>
          </a:bodyPr>
          <a:lstStyle/>
          <a:p>
            <a:r>
              <a:rPr lang="en-US" sz="1000" i="1" dirty="0"/>
              <a:t>1 SCE 2025 General Rate Case. Rebuttal Testimony - Rebuttal Load Growth, Transmission Projects, and Engineering; April 15, 2024. Exhibit Number: SCE-013 Vol. 07. </a:t>
            </a:r>
            <a:r>
              <a:rPr lang="en-US" sz="1000" i="1" dirty="0">
                <a:hlinkClick r:id="rId5"/>
              </a:rPr>
              <a:t>Available in SCE regulatory portal</a:t>
            </a:r>
            <a:r>
              <a:rPr lang="en-US" sz="1000" i="1" dirty="0"/>
              <a:t>.</a:t>
            </a:r>
            <a:endParaRPr lang="en-US" i="1" dirty="0"/>
          </a:p>
        </p:txBody>
      </p:sp>
      <p:sp>
        <p:nvSpPr>
          <p:cNvPr id="5" name="Title 4">
            <a:extLst>
              <a:ext uri="{FF2B5EF4-FFF2-40B4-BE49-F238E27FC236}">
                <a16:creationId xmlns:a16="http://schemas.microsoft.com/office/drawing/2014/main" id="{49CA1675-F28B-D247-A04D-16BF6B4DD2CE}"/>
              </a:ext>
            </a:extLst>
          </p:cNvPr>
          <p:cNvSpPr>
            <a:spLocks noGrp="1"/>
          </p:cNvSpPr>
          <p:nvPr>
            <p:ph type="title"/>
          </p:nvPr>
        </p:nvSpPr>
        <p:spPr/>
        <p:txBody>
          <a:bodyPr/>
          <a:lstStyle/>
          <a:p>
            <a:r>
              <a:rPr lang="en-US" dirty="0"/>
              <a:t>How is </a:t>
            </a:r>
            <a:r>
              <a:rPr lang="en-US" dirty="0" err="1"/>
              <a:t>eRoadMAP</a:t>
            </a:r>
            <a:r>
              <a:rPr lang="en-US" dirty="0"/>
              <a:t> currently being used?</a:t>
            </a:r>
          </a:p>
        </p:txBody>
      </p:sp>
    </p:spTree>
    <p:extLst>
      <p:ext uri="{BB962C8B-B14F-4D97-AF65-F5344CB8AC3E}">
        <p14:creationId xmlns:p14="http://schemas.microsoft.com/office/powerpoint/2010/main" val="4152874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EFB3-32EF-B243-1972-C3872E240742}"/>
              </a:ext>
            </a:extLst>
          </p:cNvPr>
          <p:cNvSpPr>
            <a:spLocks noGrp="1"/>
          </p:cNvSpPr>
          <p:nvPr>
            <p:ph type="title"/>
          </p:nvPr>
        </p:nvSpPr>
        <p:spPr/>
        <p:txBody>
          <a:bodyPr>
            <a:normAutofit/>
          </a:bodyPr>
          <a:lstStyle/>
          <a:p>
            <a:r>
              <a:rPr lang="en-US" dirty="0"/>
              <a:t>How is </a:t>
            </a:r>
            <a:r>
              <a:rPr lang="en-US" dirty="0" err="1"/>
              <a:t>eRoadMAP</a:t>
            </a:r>
            <a:r>
              <a:rPr lang="en-US" dirty="0"/>
              <a:t> currently being used?</a:t>
            </a:r>
          </a:p>
        </p:txBody>
      </p:sp>
      <p:sp>
        <p:nvSpPr>
          <p:cNvPr id="4" name="Slide Number Placeholder 3">
            <a:extLst>
              <a:ext uri="{FF2B5EF4-FFF2-40B4-BE49-F238E27FC236}">
                <a16:creationId xmlns:a16="http://schemas.microsoft.com/office/drawing/2014/main" id="{060289D2-A2A0-91C4-DEDC-4356A9519656}"/>
              </a:ext>
            </a:extLst>
          </p:cNvPr>
          <p:cNvSpPr>
            <a:spLocks noGrp="1"/>
          </p:cNvSpPr>
          <p:nvPr>
            <p:ph type="sldNum" sz="quarter" idx="10"/>
          </p:nvPr>
        </p:nvSpPr>
        <p:spPr/>
        <p:txBody>
          <a:bodyPr/>
          <a:lstStyle/>
          <a:p>
            <a:fld id="{D0BFFA26-5A0E-9946-AACB-F15E627A5865}" type="slidenum">
              <a:rPr lang="en-US" smtClean="0"/>
              <a:t>15</a:t>
            </a:fld>
            <a:endParaRPr lang="en-US"/>
          </a:p>
        </p:txBody>
      </p:sp>
      <p:sp>
        <p:nvSpPr>
          <p:cNvPr id="6" name="TextBox 5">
            <a:extLst>
              <a:ext uri="{FF2B5EF4-FFF2-40B4-BE49-F238E27FC236}">
                <a16:creationId xmlns:a16="http://schemas.microsoft.com/office/drawing/2014/main" id="{4D67FCB1-FC3C-211F-B1C2-F42993C33233}"/>
              </a:ext>
            </a:extLst>
          </p:cNvPr>
          <p:cNvSpPr txBox="1"/>
          <p:nvPr/>
        </p:nvSpPr>
        <p:spPr>
          <a:xfrm>
            <a:off x="584200" y="1315901"/>
            <a:ext cx="11314113" cy="4724370"/>
          </a:xfrm>
          <a:prstGeom prst="rect">
            <a:avLst/>
          </a:prstGeom>
          <a:noFill/>
        </p:spPr>
        <p:txBody>
          <a:bodyPr wrap="square">
            <a:spAutoFit/>
          </a:bodyPr>
          <a:lstStyle/>
          <a:p>
            <a:pPr marL="457200" indent="-457200">
              <a:lnSpc>
                <a:spcPct val="100000"/>
              </a:lnSpc>
              <a:spcAft>
                <a:spcPts val="1200"/>
              </a:spcAft>
              <a:buFont typeface="Arial" panose="020B0604020202020204" pitchFamily="34" charset="0"/>
              <a:buChar char="•"/>
            </a:pPr>
            <a:r>
              <a:rPr lang="en-US" sz="3200" dirty="0">
                <a:latin typeface="Arial Nova Cond Light" panose="020B0306020202020204" pitchFamily="34" charset="0"/>
                <a:cs typeface="Calibri" panose="020F0502020204030204" pitchFamily="34" charset="0"/>
              </a:rPr>
              <a:t>Springboard for emerging trends with many utilities: </a:t>
            </a:r>
          </a:p>
          <a:p>
            <a:pPr marL="742950" marR="0" lvl="1" indent="-285750">
              <a:spcBef>
                <a:spcPts val="0"/>
              </a:spcBef>
              <a:spcAft>
                <a:spcPts val="600"/>
              </a:spcAft>
              <a:buFont typeface="Arial" panose="020B0604020202020204" pitchFamily="34" charset="0"/>
              <a:buChar char="•"/>
              <a:tabLst>
                <a:tab pos="914400" algn="l"/>
              </a:tabLst>
            </a:pPr>
            <a:r>
              <a:rPr lang="en-US" sz="2800" dirty="0">
                <a:effectLst/>
                <a:latin typeface="Arial Nova Cond Light" panose="020B0306020202020204" pitchFamily="34" charset="0"/>
                <a:ea typeface="Times New Roman" panose="02020603050405020304" pitchFamily="18" charset="0"/>
                <a:cs typeface="Times New Roman" panose="02020603050405020304" pitchFamily="18" charset="0"/>
              </a:rPr>
              <a:t>Scenario planning with EV policies.</a:t>
            </a:r>
          </a:p>
          <a:p>
            <a:pPr marL="742950" marR="0" lvl="1" indent="-285750">
              <a:spcBef>
                <a:spcPts val="0"/>
              </a:spcBef>
              <a:spcAft>
                <a:spcPts val="600"/>
              </a:spcAft>
              <a:buFont typeface="Arial" panose="020B0604020202020204" pitchFamily="34" charset="0"/>
              <a:buChar char="•"/>
              <a:tabLst>
                <a:tab pos="914400" algn="l"/>
              </a:tabLst>
            </a:pPr>
            <a:r>
              <a:rPr lang="en-US" sz="2800" dirty="0">
                <a:effectLst/>
                <a:latin typeface="Arial Nova Cond Light" panose="020B0306020202020204" pitchFamily="34" charset="0"/>
                <a:ea typeface="Times New Roman" panose="02020603050405020304" pitchFamily="18" charset="0"/>
                <a:cs typeface="Times New Roman" panose="02020603050405020304" pitchFamily="18" charset="0"/>
              </a:rPr>
              <a:t>Improved forecasting metho</a:t>
            </a:r>
            <a:r>
              <a:rPr lang="en-US" sz="2800" dirty="0">
                <a:latin typeface="Arial Nova Cond Light" panose="020B0306020202020204" pitchFamily="34" charset="0"/>
                <a:ea typeface="Times New Roman" panose="02020603050405020304" pitchFamily="18" charset="0"/>
                <a:cs typeface="Times New Roman" panose="02020603050405020304" pitchFamily="18" charset="0"/>
              </a:rPr>
              <a:t>dologies.</a:t>
            </a:r>
          </a:p>
          <a:p>
            <a:pPr marL="1200150" lvl="2" indent="-285750">
              <a:spcAft>
                <a:spcPts val="600"/>
              </a:spcAft>
              <a:buFont typeface="Arial" panose="020B0604020202020204" pitchFamily="34" charset="0"/>
              <a:buChar char="•"/>
              <a:tabLst>
                <a:tab pos="914400" algn="l"/>
              </a:tabLst>
            </a:pPr>
            <a:r>
              <a:rPr lang="en-US" sz="2800" dirty="0">
                <a:latin typeface="Arial Nova Cond Light" panose="020B0306020202020204" pitchFamily="34" charset="0"/>
                <a:ea typeface="Times New Roman" panose="02020603050405020304" pitchFamily="18" charset="0"/>
                <a:cs typeface="Times New Roman" panose="02020603050405020304" pitchFamily="18" charset="0"/>
              </a:rPr>
              <a:t>Bottom-up vs top-down; specific fleet data</a:t>
            </a:r>
          </a:p>
          <a:p>
            <a:pPr marL="1200150" lvl="2" indent="-285750">
              <a:spcAft>
                <a:spcPts val="600"/>
              </a:spcAft>
              <a:buFont typeface="Arial" panose="020B0604020202020204" pitchFamily="34" charset="0"/>
              <a:buChar char="•"/>
              <a:tabLst>
                <a:tab pos="914400" algn="l"/>
              </a:tabLst>
            </a:pPr>
            <a:r>
              <a:rPr lang="en-US" sz="2800" dirty="0">
                <a:latin typeface="Arial Nova Cond Light" panose="020B0306020202020204" pitchFamily="34" charset="0"/>
                <a:ea typeface="Times New Roman" panose="02020603050405020304" pitchFamily="18" charset="0"/>
                <a:cs typeface="Times New Roman" panose="02020603050405020304" pitchFamily="18" charset="0"/>
              </a:rPr>
              <a:t>Longer horizon, at least 10 years.</a:t>
            </a:r>
          </a:p>
          <a:p>
            <a:pPr marL="1200150" lvl="2" indent="-285750">
              <a:spcAft>
                <a:spcPts val="600"/>
              </a:spcAft>
              <a:buFont typeface="Arial" panose="020B0604020202020204" pitchFamily="34" charset="0"/>
              <a:buChar char="•"/>
              <a:tabLst>
                <a:tab pos="914400" algn="l"/>
              </a:tabLst>
            </a:pPr>
            <a:r>
              <a:rPr lang="en-US" sz="2800" dirty="0">
                <a:latin typeface="Arial Nova Cond Light" panose="020B0306020202020204" pitchFamily="34" charset="0"/>
                <a:ea typeface="Times New Roman" panose="02020603050405020304" pitchFamily="18" charset="0"/>
                <a:cs typeface="Times New Roman" panose="02020603050405020304" pitchFamily="18" charset="0"/>
              </a:rPr>
              <a:t>LD forecasts (DMV, EPRI, 3</a:t>
            </a:r>
            <a:r>
              <a:rPr lang="en-US" sz="2800" baseline="30000" dirty="0">
                <a:latin typeface="Arial Nova Cond Light" panose="020B0306020202020204" pitchFamily="34" charset="0"/>
                <a:ea typeface="Times New Roman" panose="02020603050405020304" pitchFamily="18" charset="0"/>
                <a:cs typeface="Times New Roman" panose="02020603050405020304" pitchFamily="18" charset="0"/>
              </a:rPr>
              <a:t>rd</a:t>
            </a:r>
            <a:r>
              <a:rPr lang="en-US" sz="2800" dirty="0">
                <a:latin typeface="Arial Nova Cond Light" panose="020B0306020202020204" pitchFamily="34" charset="0"/>
                <a:ea typeface="Times New Roman" panose="02020603050405020304" pitchFamily="18" charset="0"/>
                <a:cs typeface="Times New Roman" panose="02020603050405020304" pitchFamily="18" charset="0"/>
              </a:rPr>
              <a:t> party). </a:t>
            </a:r>
          </a:p>
          <a:p>
            <a:pPr marL="742950" marR="0" lvl="1" indent="-285750">
              <a:spcBef>
                <a:spcPts val="0"/>
              </a:spcBef>
              <a:spcAft>
                <a:spcPts val="600"/>
              </a:spcAft>
              <a:buFont typeface="Arial" panose="020B0604020202020204" pitchFamily="34" charset="0"/>
              <a:buChar char="•"/>
              <a:tabLst>
                <a:tab pos="914400" algn="l"/>
              </a:tabLst>
            </a:pPr>
            <a:r>
              <a:rPr lang="en-US" sz="2800" dirty="0">
                <a:latin typeface="Arial Nova Cond Light" panose="020B0306020202020204" pitchFamily="34" charset="0"/>
                <a:ea typeface="Times New Roman" panose="02020603050405020304" pitchFamily="18" charset="0"/>
                <a:cs typeface="Times New Roman" panose="02020603050405020304" pitchFamily="18" charset="0"/>
              </a:rPr>
              <a:t>Robust distribution planning processes.</a:t>
            </a:r>
          </a:p>
          <a:p>
            <a:pPr marL="742950" marR="0" lvl="1" indent="-285750">
              <a:spcBef>
                <a:spcPts val="0"/>
              </a:spcBef>
              <a:spcAft>
                <a:spcPts val="600"/>
              </a:spcAft>
              <a:buFont typeface="Arial" panose="020B0604020202020204" pitchFamily="34" charset="0"/>
              <a:buChar char="•"/>
              <a:tabLst>
                <a:tab pos="914400" algn="l"/>
              </a:tabLst>
            </a:pPr>
            <a:r>
              <a:rPr lang="en-US" sz="2800" dirty="0">
                <a:latin typeface="Arial Nova Cond Light" panose="020B0306020202020204" pitchFamily="34" charset="0"/>
                <a:cs typeface="Times New Roman" panose="02020603050405020304" pitchFamily="18" charset="0"/>
              </a:rPr>
              <a:t>Identification of MHD energy hotspots with</a:t>
            </a:r>
          </a:p>
          <a:p>
            <a:pPr marR="0" lvl="1">
              <a:spcBef>
                <a:spcPts val="0"/>
              </a:spcBef>
              <a:spcAft>
                <a:spcPts val="600"/>
              </a:spcAft>
              <a:tabLst>
                <a:tab pos="914400" algn="l"/>
              </a:tabLst>
            </a:pPr>
            <a:r>
              <a:rPr lang="en-US" sz="2800" dirty="0">
                <a:latin typeface="Arial Nova Cond Light" panose="020B0306020202020204" pitchFamily="34" charset="0"/>
                <a:cs typeface="Times New Roman" panose="02020603050405020304" pitchFamily="18" charset="0"/>
              </a:rPr>
              <a:t>    known key account customers.  </a:t>
            </a:r>
            <a:endParaRPr lang="en-US" sz="2800" dirty="0">
              <a:latin typeface="Arial Nova Cond Light" panose="020B0306020202020204" pitchFamily="34" charset="0"/>
              <a:cs typeface="Calibri" panose="020F0502020204030204" pitchFamily="34" charset="0"/>
            </a:endParaRPr>
          </a:p>
        </p:txBody>
      </p:sp>
      <p:sp>
        <p:nvSpPr>
          <p:cNvPr id="5" name="Right Brace 4">
            <a:extLst>
              <a:ext uri="{FF2B5EF4-FFF2-40B4-BE49-F238E27FC236}">
                <a16:creationId xmlns:a16="http://schemas.microsoft.com/office/drawing/2014/main" id="{F57EEE19-1AAC-3D12-6C5C-5F411E34F002}"/>
              </a:ext>
            </a:extLst>
          </p:cNvPr>
          <p:cNvSpPr/>
          <p:nvPr/>
        </p:nvSpPr>
        <p:spPr>
          <a:xfrm>
            <a:off x="7191611" y="4643183"/>
            <a:ext cx="614828" cy="1325563"/>
          </a:xfrm>
          <a:prstGeom prst="rightBrace">
            <a:avLst>
              <a:gd name="adj1" fmla="val 18186"/>
              <a:gd name="adj2" fmla="val 50000"/>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E2F020D-E2D0-9CE4-4C2B-AC2B7E28D0B0}"/>
              </a:ext>
            </a:extLst>
          </p:cNvPr>
          <p:cNvSpPr txBox="1"/>
          <p:nvPr/>
        </p:nvSpPr>
        <p:spPr>
          <a:xfrm>
            <a:off x="8011273" y="4198103"/>
            <a:ext cx="3489699" cy="1938992"/>
          </a:xfrm>
          <a:prstGeom prst="rect">
            <a:avLst/>
          </a:prstGeom>
          <a:noFill/>
        </p:spPr>
        <p:txBody>
          <a:bodyPr wrap="square" rtlCol="0">
            <a:spAutoFit/>
          </a:bodyPr>
          <a:lstStyle/>
          <a:p>
            <a:pPr algn="ctr"/>
            <a:r>
              <a:rPr lang="en-US" sz="2400" b="1" dirty="0">
                <a:solidFill>
                  <a:schemeClr val="accent3">
                    <a:lumMod val="75000"/>
                  </a:schemeClr>
                </a:solidFill>
                <a:latin typeface="Arial Nova Cond Light" panose="020B0306020202020204" pitchFamily="34" charset="0"/>
              </a:rPr>
              <a:t>Some utilities layering </a:t>
            </a:r>
            <a:r>
              <a:rPr lang="en-US" sz="2400" b="1" dirty="0" err="1">
                <a:solidFill>
                  <a:schemeClr val="accent3">
                    <a:lumMod val="75000"/>
                  </a:schemeClr>
                </a:solidFill>
                <a:latin typeface="Arial Nova Cond Light" panose="020B0306020202020204" pitchFamily="34" charset="0"/>
              </a:rPr>
              <a:t>eRoadMAP</a:t>
            </a:r>
            <a:r>
              <a:rPr lang="en-US" sz="2400" b="1" dirty="0">
                <a:solidFill>
                  <a:schemeClr val="accent3">
                    <a:lumMod val="75000"/>
                  </a:schemeClr>
                </a:solidFill>
                <a:latin typeface="Arial Nova Cond Light" panose="020B0306020202020204" pitchFamily="34" charset="0"/>
              </a:rPr>
              <a:t> over distribution systems as a first step, now identifying ways to improve overall planning. </a:t>
            </a:r>
          </a:p>
        </p:txBody>
      </p:sp>
    </p:spTree>
    <p:extLst>
      <p:ext uri="{BB962C8B-B14F-4D97-AF65-F5344CB8AC3E}">
        <p14:creationId xmlns:p14="http://schemas.microsoft.com/office/powerpoint/2010/main" val="603582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0289D2-A2A0-91C4-DEDC-4356A9519656}"/>
              </a:ext>
            </a:extLst>
          </p:cNvPr>
          <p:cNvSpPr>
            <a:spLocks noGrp="1"/>
          </p:cNvSpPr>
          <p:nvPr>
            <p:ph type="sldNum" sz="quarter" idx="10"/>
          </p:nvPr>
        </p:nvSpPr>
        <p:spPr/>
        <p:txBody>
          <a:bodyPr/>
          <a:lstStyle/>
          <a:p>
            <a:fld id="{D0BFFA26-5A0E-9946-AACB-F15E627A5865}" type="slidenum">
              <a:rPr lang="en-US" smtClean="0"/>
              <a:t>16</a:t>
            </a:fld>
            <a:endParaRPr lang="en-US"/>
          </a:p>
        </p:txBody>
      </p:sp>
      <p:sp>
        <p:nvSpPr>
          <p:cNvPr id="6" name="TextBox 5">
            <a:extLst>
              <a:ext uri="{FF2B5EF4-FFF2-40B4-BE49-F238E27FC236}">
                <a16:creationId xmlns:a16="http://schemas.microsoft.com/office/drawing/2014/main" id="{4D67FCB1-FC3C-211F-B1C2-F42993C33233}"/>
              </a:ext>
            </a:extLst>
          </p:cNvPr>
          <p:cNvSpPr txBox="1"/>
          <p:nvPr/>
        </p:nvSpPr>
        <p:spPr>
          <a:xfrm>
            <a:off x="547730" y="1122511"/>
            <a:ext cx="5343074" cy="5709255"/>
          </a:xfrm>
          <a:prstGeom prst="rect">
            <a:avLst/>
          </a:prstGeom>
          <a:noFill/>
        </p:spPr>
        <p:txBody>
          <a:bodyPr wrap="square">
            <a:spAutoFit/>
          </a:bodyPr>
          <a:lstStyle/>
          <a:p>
            <a:pPr marL="342900" indent="-342900">
              <a:lnSpc>
                <a:spcPct val="100000"/>
              </a:lnSpc>
              <a:buFont typeface="+mj-lt"/>
              <a:buAutoNum type="arabicPeriod"/>
            </a:pPr>
            <a:r>
              <a:rPr lang="en-US" sz="2200" b="1" dirty="0">
                <a:latin typeface="Arial Nova Cond Light" panose="020B0306020202020204" pitchFamily="34" charset="0"/>
                <a:cs typeface="Arial" panose="020B0604020202020204" pitchFamily="34" charset="0"/>
              </a:rPr>
              <a:t>Colorado</a:t>
            </a:r>
          </a:p>
          <a:p>
            <a:pPr marL="800100" lvl="1" indent="-342900">
              <a:spcAft>
                <a:spcPts val="1800"/>
              </a:spcAft>
              <a:buFont typeface="Arial" panose="020B0604020202020204" pitchFamily="34" charset="0"/>
              <a:buChar char="•"/>
            </a:pPr>
            <a:r>
              <a:rPr lang="en-US" sz="2200" dirty="0">
                <a:latin typeface="Arial Nova Cond Light" panose="020B0306020202020204" pitchFamily="34" charset="0"/>
                <a:cs typeface="Arial" panose="020B0604020202020204" pitchFamily="34" charset="0"/>
              </a:rPr>
              <a:t>CO legislation </a:t>
            </a:r>
            <a:r>
              <a:rPr lang="en-US" sz="2200" dirty="0">
                <a:latin typeface="Arial Nova Cond Light" panose="020B0306020202020204" pitchFamily="34" charset="0"/>
                <a:cs typeface="Arial" panose="020B0604020202020204" pitchFamily="34" charset="0"/>
                <a:hlinkClick r:id="rId3"/>
              </a:rPr>
              <a:t>SB-218</a:t>
            </a:r>
            <a:r>
              <a:rPr lang="en-US" sz="2200" dirty="0">
                <a:latin typeface="Arial Nova Cond Light" panose="020B0306020202020204" pitchFamily="34" charset="0"/>
                <a:cs typeface="Arial" panose="020B0604020202020204" pitchFamily="34" charset="0"/>
              </a:rPr>
              <a:t> “Modernize Energy Distribution Systems” on proactive planning and grid build; </a:t>
            </a:r>
            <a:r>
              <a:rPr lang="en-US" sz="2200" dirty="0" err="1">
                <a:latin typeface="Arial Nova Cond Light" panose="020B0306020202020204" pitchFamily="34" charset="0"/>
                <a:cs typeface="Arial" panose="020B0604020202020204" pitchFamily="34" charset="0"/>
              </a:rPr>
              <a:t>eRoadMAP</a:t>
            </a:r>
            <a:r>
              <a:rPr lang="en-US" sz="2200" dirty="0">
                <a:latin typeface="Arial Nova Cond Light" panose="020B0306020202020204" pitchFamily="34" charset="0"/>
                <a:cs typeface="Arial" panose="020B0604020202020204" pitchFamily="34" charset="0"/>
              </a:rPr>
              <a:t> used in conversations with legislators by EV advocate groups.</a:t>
            </a:r>
          </a:p>
          <a:p>
            <a:pPr marL="342900" indent="-342900">
              <a:lnSpc>
                <a:spcPct val="100000"/>
              </a:lnSpc>
              <a:buFont typeface="+mj-lt"/>
              <a:buAutoNum type="arabicPeriod"/>
            </a:pPr>
            <a:r>
              <a:rPr lang="en-US" sz="2200" b="1" dirty="0">
                <a:latin typeface="Arial Nova Cond Light" panose="020B0306020202020204" pitchFamily="34" charset="0"/>
                <a:cs typeface="Arial" panose="020B0604020202020204" pitchFamily="34" charset="0"/>
              </a:rPr>
              <a:t>Pennsylvania</a:t>
            </a:r>
          </a:p>
          <a:p>
            <a:pPr marL="800100" lvl="1" indent="-342900">
              <a:buFont typeface="Arial" panose="020B0604020202020204" pitchFamily="34" charset="0"/>
              <a:buChar char="•"/>
            </a:pPr>
            <a:r>
              <a:rPr lang="en-US" sz="2200" dirty="0">
                <a:latin typeface="Arial Nova Cond Light" panose="020B0306020202020204" pitchFamily="34" charset="0"/>
                <a:cs typeface="Arial" panose="020B0604020202020204" pitchFamily="34" charset="0"/>
              </a:rPr>
              <a:t>PA legislation </a:t>
            </a:r>
            <a:r>
              <a:rPr lang="en-US" sz="2200" dirty="0">
                <a:latin typeface="Arial Nova Cond Light" panose="020B0306020202020204" pitchFamily="34" charset="0"/>
                <a:cs typeface="Arial" panose="020B0604020202020204" pitchFamily="34" charset="0"/>
                <a:hlinkClick r:id="rId4"/>
              </a:rPr>
              <a:t>HB 1240 </a:t>
            </a:r>
            <a:r>
              <a:rPr lang="en-US" sz="2200" dirty="0">
                <a:latin typeface="Arial Nova Cond Light" panose="020B0306020202020204" pitchFamily="34" charset="0"/>
                <a:cs typeface="Arial" panose="020B0604020202020204" pitchFamily="34" charset="0"/>
              </a:rPr>
              <a:t>on TE planning; </a:t>
            </a:r>
            <a:r>
              <a:rPr lang="en-US" sz="2200" dirty="0" err="1">
                <a:latin typeface="Arial Nova Cond Light" panose="020B0306020202020204" pitchFamily="34" charset="0"/>
                <a:cs typeface="Arial" panose="020B0604020202020204" pitchFamily="34" charset="0"/>
              </a:rPr>
              <a:t>eRoadMAP</a:t>
            </a:r>
            <a:r>
              <a:rPr lang="en-US" sz="2200" dirty="0">
                <a:latin typeface="Arial Nova Cond Light" panose="020B0306020202020204" pitchFamily="34" charset="0"/>
                <a:cs typeface="Arial" panose="020B0604020202020204" pitchFamily="34" charset="0"/>
              </a:rPr>
              <a:t> used in conversations with legislators by EV advocate groups.</a:t>
            </a:r>
          </a:p>
          <a:p>
            <a:pPr marL="342900" indent="-342900">
              <a:lnSpc>
                <a:spcPct val="100000"/>
              </a:lnSpc>
              <a:buFont typeface="+mj-lt"/>
              <a:buAutoNum type="arabicPeriod"/>
            </a:pPr>
            <a:endParaRPr lang="en-US" sz="2200" b="1" dirty="0">
              <a:latin typeface="Arial Nova Cond Light" panose="020B0306020202020204" pitchFamily="34" charset="0"/>
              <a:cs typeface="Arial" panose="020B0604020202020204" pitchFamily="34" charset="0"/>
            </a:endParaRPr>
          </a:p>
          <a:p>
            <a:pPr marL="342900" indent="-342900">
              <a:lnSpc>
                <a:spcPct val="100000"/>
              </a:lnSpc>
              <a:buFont typeface="+mj-lt"/>
              <a:buAutoNum type="arabicPeriod"/>
            </a:pPr>
            <a:r>
              <a:rPr lang="en-US" sz="2200" b="1" dirty="0">
                <a:latin typeface="Arial Nova Cond Light" panose="020B0306020202020204" pitchFamily="34" charset="0"/>
                <a:cs typeface="Arial" panose="020B0604020202020204" pitchFamily="34" charset="0"/>
              </a:rPr>
              <a:t>Maryland </a:t>
            </a:r>
          </a:p>
          <a:p>
            <a:pPr marL="800100" lvl="1" indent="-342900">
              <a:buFont typeface="Arial" panose="020B0604020202020204" pitchFamily="34" charset="0"/>
              <a:buChar char="•"/>
            </a:pPr>
            <a:r>
              <a:rPr lang="en-US" sz="2200" dirty="0">
                <a:latin typeface="Arial Nova Cond Light" panose="020B0306020202020204" pitchFamily="34" charset="0"/>
                <a:cs typeface="Arial" panose="020B0604020202020204" pitchFamily="34" charset="0"/>
              </a:rPr>
              <a:t>MD legislation </a:t>
            </a:r>
            <a:r>
              <a:rPr lang="en-US" sz="2200" dirty="0">
                <a:latin typeface="Arial Nova Cond Light" panose="020B0306020202020204" pitchFamily="34" charset="0"/>
                <a:cs typeface="Arial" panose="020B0604020202020204" pitchFamily="34" charset="0"/>
                <a:hlinkClick r:id="rId5"/>
              </a:rPr>
              <a:t>SB 1083 </a:t>
            </a:r>
            <a:r>
              <a:rPr lang="en-US" sz="2200" dirty="0">
                <a:latin typeface="Arial Nova Cond Light" panose="020B0306020202020204" pitchFamily="34" charset="0"/>
                <a:cs typeface="Arial" panose="020B0604020202020204" pitchFamily="34" charset="0"/>
              </a:rPr>
              <a:t>on electric distribution system planning; cited by AEU (see right). </a:t>
            </a:r>
          </a:p>
          <a:p>
            <a:pPr marL="342900" indent="-342900">
              <a:lnSpc>
                <a:spcPct val="100000"/>
              </a:lnSpc>
              <a:buFont typeface="+mj-lt"/>
              <a:buAutoNum type="arabicPeriod"/>
            </a:pPr>
            <a:endParaRPr lang="en-US" sz="2000" b="1"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49CA1675-F28B-D247-A04D-16BF6B4DD2CE}"/>
              </a:ext>
            </a:extLst>
          </p:cNvPr>
          <p:cNvSpPr>
            <a:spLocks noGrp="1"/>
          </p:cNvSpPr>
          <p:nvPr>
            <p:ph type="title"/>
          </p:nvPr>
        </p:nvSpPr>
        <p:spPr/>
        <p:txBody>
          <a:bodyPr/>
          <a:lstStyle/>
          <a:p>
            <a:r>
              <a:rPr lang="en-US" dirty="0"/>
              <a:t>How is </a:t>
            </a:r>
            <a:r>
              <a:rPr lang="en-US" dirty="0" err="1"/>
              <a:t>eRoadMAP</a:t>
            </a:r>
            <a:r>
              <a:rPr lang="en-US" dirty="0"/>
              <a:t> currently being used?</a:t>
            </a:r>
          </a:p>
        </p:txBody>
      </p:sp>
      <p:pic>
        <p:nvPicPr>
          <p:cNvPr id="9" name="Picture 8">
            <a:extLst>
              <a:ext uri="{FF2B5EF4-FFF2-40B4-BE49-F238E27FC236}">
                <a16:creationId xmlns:a16="http://schemas.microsoft.com/office/drawing/2014/main" id="{28FF3B38-2773-FD12-0A83-A869F7BED286}"/>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571466" y="1122511"/>
            <a:ext cx="5208996" cy="2552497"/>
          </a:xfrm>
          <a:prstGeom prst="rect">
            <a:avLst/>
          </a:prstGeom>
        </p:spPr>
      </p:pic>
      <p:pic>
        <p:nvPicPr>
          <p:cNvPr id="3" name="Picture 2">
            <a:extLst>
              <a:ext uri="{FF2B5EF4-FFF2-40B4-BE49-F238E27FC236}">
                <a16:creationId xmlns:a16="http://schemas.microsoft.com/office/drawing/2014/main" id="{2966FF22-6ABA-DAF1-6F63-E39AB25DB57F}"/>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096000" y="4001174"/>
            <a:ext cx="5938462" cy="2112969"/>
          </a:xfrm>
          <a:prstGeom prst="rect">
            <a:avLst/>
          </a:prstGeom>
        </p:spPr>
      </p:pic>
      <p:sp>
        <p:nvSpPr>
          <p:cNvPr id="11" name="Oval 10">
            <a:extLst>
              <a:ext uri="{FF2B5EF4-FFF2-40B4-BE49-F238E27FC236}">
                <a16:creationId xmlns:a16="http://schemas.microsoft.com/office/drawing/2014/main" id="{5B2A572D-92C1-399B-439B-3602601158CA}"/>
              </a:ext>
            </a:extLst>
          </p:cNvPr>
          <p:cNvSpPr/>
          <p:nvPr/>
        </p:nvSpPr>
        <p:spPr>
          <a:xfrm>
            <a:off x="6571466" y="4911048"/>
            <a:ext cx="4812300" cy="6986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494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8F62-AB96-334F-7A24-47B220AFF54F}"/>
              </a:ext>
            </a:extLst>
          </p:cNvPr>
          <p:cNvSpPr>
            <a:spLocks noGrp="1"/>
          </p:cNvSpPr>
          <p:nvPr>
            <p:ph type="title"/>
          </p:nvPr>
        </p:nvSpPr>
        <p:spPr>
          <a:xfrm>
            <a:off x="584200" y="148568"/>
            <a:ext cx="10515600" cy="1325563"/>
          </a:xfrm>
        </p:spPr>
        <p:txBody>
          <a:bodyPr>
            <a:normAutofit/>
          </a:bodyPr>
          <a:lstStyle/>
          <a:p>
            <a:r>
              <a:rPr lang="en-US" dirty="0"/>
              <a:t>How is </a:t>
            </a:r>
            <a:r>
              <a:rPr lang="en-US" dirty="0" err="1"/>
              <a:t>eRoadMAP</a:t>
            </a:r>
            <a:r>
              <a:rPr lang="en-US" dirty="0"/>
              <a:t> currently being used?</a:t>
            </a:r>
          </a:p>
        </p:txBody>
      </p:sp>
      <p:sp>
        <p:nvSpPr>
          <p:cNvPr id="3" name="Content Placeholder 2">
            <a:extLst>
              <a:ext uri="{FF2B5EF4-FFF2-40B4-BE49-F238E27FC236}">
                <a16:creationId xmlns:a16="http://schemas.microsoft.com/office/drawing/2014/main" id="{F96C51D8-B04E-43E1-A627-1B64C753BB40}"/>
              </a:ext>
            </a:extLst>
          </p:cNvPr>
          <p:cNvSpPr>
            <a:spLocks noGrp="1"/>
          </p:cNvSpPr>
          <p:nvPr>
            <p:ph idx="1"/>
          </p:nvPr>
        </p:nvSpPr>
        <p:spPr>
          <a:xfrm>
            <a:off x="584200" y="1345104"/>
            <a:ext cx="11023600" cy="5010577"/>
          </a:xfrm>
        </p:spPr>
        <p:txBody>
          <a:bodyPr/>
          <a:lstStyle/>
          <a:p>
            <a:pPr marL="342900" indent="-342900">
              <a:lnSpc>
                <a:spcPct val="100000"/>
              </a:lnSpc>
              <a:buFont typeface="+mj-lt"/>
              <a:buAutoNum type="arabicPeriod"/>
            </a:pPr>
            <a:r>
              <a:rPr lang="en-US" b="1" dirty="0"/>
              <a:t>AEU, Synapse</a:t>
            </a:r>
            <a:r>
              <a:rPr lang="en-US" dirty="0"/>
              <a:t>: Presents a framework with 6 key steps for analyzing and preparing for the large-scale electrification of MHDs. Focuses on assessing the impacts of the ACT rule and other policies on electric distribution grids (feeder, substation level): </a:t>
            </a:r>
            <a:r>
              <a:rPr lang="en-US" dirty="0">
                <a:hlinkClick r:id="rId2">
                  <a:extLst>
                    <a:ext uri="{A12FA001-AC4F-418D-AE19-62706E023703}">
                      <ahyp:hlinkClr xmlns:ahyp="http://schemas.microsoft.com/office/drawing/2018/hyperlinkcolor" val="tx"/>
                    </a:ext>
                  </a:extLst>
                </a:hlinkClick>
              </a:rPr>
              <a:t>On the Road to Fleet Electrification: A Framework for Estimating Distribution System Impacts of Medium- and Heavy-Duty Vehicle Electrification (advancedenergyunited.org)</a:t>
            </a:r>
            <a:r>
              <a:rPr lang="en-US" dirty="0"/>
              <a:t> </a:t>
            </a:r>
          </a:p>
          <a:p>
            <a:pPr lvl="1">
              <a:lnSpc>
                <a:spcPct val="100000"/>
              </a:lnSpc>
            </a:pPr>
            <a:r>
              <a:rPr lang="en-US" dirty="0"/>
              <a:t>Case studies for PA and IL at each step of the framework to showcase data limitations, discuss simplifying assumptions and alternative methods. </a:t>
            </a:r>
            <a:r>
              <a:rPr lang="en-US" dirty="0" err="1"/>
              <a:t>eRoadMAP</a:t>
            </a:r>
            <a:r>
              <a:rPr lang="en-US" dirty="0"/>
              <a:t> data analyzed. </a:t>
            </a:r>
            <a:endParaRPr lang="en-US" b="1" dirty="0"/>
          </a:p>
          <a:p>
            <a:pPr marL="342900" indent="-342900">
              <a:lnSpc>
                <a:spcPct val="100000"/>
              </a:lnSpc>
              <a:buFont typeface="+mj-lt"/>
              <a:buAutoNum type="arabicPeriod"/>
            </a:pPr>
            <a:r>
              <a:rPr lang="en-US" b="1" dirty="0"/>
              <a:t>EDF, Black &amp; Veatch, </a:t>
            </a:r>
            <a:r>
              <a:rPr lang="en-US" b="1" dirty="0" err="1"/>
              <a:t>ConEd</a:t>
            </a:r>
            <a:r>
              <a:rPr lang="en-US" b="1" dirty="0"/>
              <a:t>, </a:t>
            </a:r>
            <a:r>
              <a:rPr lang="en-US" b="1" dirty="0" err="1"/>
              <a:t>Centerpoint</a:t>
            </a:r>
            <a:r>
              <a:rPr lang="en-US" b="1" dirty="0"/>
              <a:t>, EPRI: </a:t>
            </a:r>
            <a:r>
              <a:rPr lang="en-US" dirty="0"/>
              <a:t>looking at NY and TX, the cost to proactively build vs reactively build. Summer timeframe. </a:t>
            </a:r>
            <a:r>
              <a:rPr lang="en-US" dirty="0" err="1"/>
              <a:t>eRoadMAP</a:t>
            </a:r>
            <a:r>
              <a:rPr lang="en-US" dirty="0"/>
              <a:t> data analyzed.</a:t>
            </a:r>
          </a:p>
          <a:p>
            <a:pPr marL="342900" indent="-342900">
              <a:lnSpc>
                <a:spcPct val="100000"/>
              </a:lnSpc>
              <a:buFont typeface="+mj-lt"/>
              <a:buAutoNum type="arabicPeriod"/>
            </a:pPr>
            <a:r>
              <a:rPr lang="en-US" b="1" dirty="0"/>
              <a:t>Atlas Public Policy, EPRI, 15+ groups</a:t>
            </a:r>
            <a:r>
              <a:rPr lang="en-US" dirty="0"/>
              <a:t>: MHD charging infrastructure and grid build needed along corridors, more to come. </a:t>
            </a:r>
            <a:endParaRPr lang="en-US" b="1" dirty="0"/>
          </a:p>
        </p:txBody>
      </p:sp>
      <p:sp>
        <p:nvSpPr>
          <p:cNvPr id="4" name="Slide Number Placeholder 3">
            <a:extLst>
              <a:ext uri="{FF2B5EF4-FFF2-40B4-BE49-F238E27FC236}">
                <a16:creationId xmlns:a16="http://schemas.microsoft.com/office/drawing/2014/main" id="{E9E6CC25-0FCB-5258-3102-21B876C9664C}"/>
              </a:ext>
            </a:extLst>
          </p:cNvPr>
          <p:cNvSpPr>
            <a:spLocks noGrp="1"/>
          </p:cNvSpPr>
          <p:nvPr>
            <p:ph type="sldNum" sz="quarter" idx="10"/>
          </p:nvPr>
        </p:nvSpPr>
        <p:spPr/>
        <p:txBody>
          <a:bodyPr/>
          <a:lstStyle/>
          <a:p>
            <a:fld id="{D0BFFA26-5A0E-9946-AACB-F15E627A5865}" type="slidenum">
              <a:rPr lang="en-US" smtClean="0"/>
              <a:t>17</a:t>
            </a:fld>
            <a:endParaRPr lang="en-US" dirty="0"/>
          </a:p>
        </p:txBody>
      </p:sp>
    </p:spTree>
    <p:extLst>
      <p:ext uri="{BB962C8B-B14F-4D97-AF65-F5344CB8AC3E}">
        <p14:creationId xmlns:p14="http://schemas.microsoft.com/office/powerpoint/2010/main" val="1081986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B173-3719-DBA6-529F-2B3956A85FFE}"/>
              </a:ext>
            </a:extLst>
          </p:cNvPr>
          <p:cNvSpPr>
            <a:spLocks noGrp="1"/>
          </p:cNvSpPr>
          <p:nvPr>
            <p:ph type="title"/>
          </p:nvPr>
        </p:nvSpPr>
        <p:spPr/>
        <p:txBody>
          <a:bodyPr/>
          <a:lstStyle/>
          <a:p>
            <a:r>
              <a:rPr lang="en-US" dirty="0" err="1"/>
              <a:t>GridFAST</a:t>
            </a:r>
            <a:endParaRPr lang="en-US" dirty="0"/>
          </a:p>
        </p:txBody>
      </p:sp>
      <p:sp>
        <p:nvSpPr>
          <p:cNvPr id="3" name="Slide Number Placeholder 2">
            <a:extLst>
              <a:ext uri="{FF2B5EF4-FFF2-40B4-BE49-F238E27FC236}">
                <a16:creationId xmlns:a16="http://schemas.microsoft.com/office/drawing/2014/main" id="{8DEF6A21-36ED-2EAD-D273-C11460447E68}"/>
              </a:ext>
            </a:extLst>
          </p:cNvPr>
          <p:cNvSpPr>
            <a:spLocks noGrp="1"/>
          </p:cNvSpPr>
          <p:nvPr>
            <p:ph type="sldNum" sz="quarter" idx="10"/>
          </p:nvPr>
        </p:nvSpPr>
        <p:spPr/>
        <p:txBody>
          <a:bodyPr/>
          <a:lstStyle/>
          <a:p>
            <a:fld id="{D0BFFA26-5A0E-9946-AACB-F15E627A5865}" type="slidenum">
              <a:rPr lang="en-US" smtClean="0"/>
              <a:t>18</a:t>
            </a:fld>
            <a:endParaRPr lang="en-US"/>
          </a:p>
        </p:txBody>
      </p:sp>
    </p:spTree>
    <p:extLst>
      <p:ext uri="{BB962C8B-B14F-4D97-AF65-F5344CB8AC3E}">
        <p14:creationId xmlns:p14="http://schemas.microsoft.com/office/powerpoint/2010/main" val="723693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4" name="Google Shape;846;g22c76271367_1_1599">
            <a:extLst>
              <a:ext uri="{FF2B5EF4-FFF2-40B4-BE49-F238E27FC236}">
                <a16:creationId xmlns:a16="http://schemas.microsoft.com/office/drawing/2014/main" id="{7720D34F-59CD-5680-EE5C-C7386D4C0CCC}"/>
              </a:ext>
            </a:extLst>
          </p:cNvPr>
          <p:cNvSpPr/>
          <p:nvPr/>
        </p:nvSpPr>
        <p:spPr>
          <a:xfrm>
            <a:off x="1354132" y="2038225"/>
            <a:ext cx="2765498" cy="4417800"/>
          </a:xfrm>
          <a:prstGeom prst="roundRect">
            <a:avLst>
              <a:gd name="adj" fmla="val 8076"/>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46" name="Google Shape;846;g22c76271367_1_1599"/>
          <p:cNvSpPr/>
          <p:nvPr/>
        </p:nvSpPr>
        <p:spPr>
          <a:xfrm>
            <a:off x="5510182" y="2037025"/>
            <a:ext cx="1365858" cy="4417800"/>
          </a:xfrm>
          <a:prstGeom prst="roundRect">
            <a:avLst>
              <a:gd name="adj" fmla="val 8076"/>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47" name="Google Shape;847;g22c76271367_1_1599"/>
          <p:cNvSpPr/>
          <p:nvPr/>
        </p:nvSpPr>
        <p:spPr>
          <a:xfrm>
            <a:off x="2962555" y="3533875"/>
            <a:ext cx="936000" cy="9360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48" name="Google Shape;848;g22c76271367_1_1599"/>
          <p:cNvSpPr/>
          <p:nvPr/>
        </p:nvSpPr>
        <p:spPr>
          <a:xfrm>
            <a:off x="1580350" y="3533875"/>
            <a:ext cx="936000" cy="9360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849" name="Google Shape;849;g22c76271367_1_1599"/>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1573494" y="3149857"/>
            <a:ext cx="949707" cy="1703999"/>
          </a:xfrm>
          <a:prstGeom prst="rect">
            <a:avLst/>
          </a:prstGeom>
          <a:noFill/>
          <a:ln>
            <a:noFill/>
          </a:ln>
        </p:spPr>
      </p:pic>
      <p:pic>
        <p:nvPicPr>
          <p:cNvPr id="851" name="Google Shape;851;g22c76271367_1_1599"/>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955686" y="3149857"/>
            <a:ext cx="949707" cy="1703999"/>
          </a:xfrm>
          <a:prstGeom prst="rect">
            <a:avLst/>
          </a:prstGeom>
          <a:noFill/>
          <a:ln>
            <a:noFill/>
          </a:ln>
        </p:spPr>
      </p:pic>
      <p:sp>
        <p:nvSpPr>
          <p:cNvPr id="853" name="Google Shape;853;g22c76271367_1_1599"/>
          <p:cNvSpPr/>
          <p:nvPr/>
        </p:nvSpPr>
        <p:spPr>
          <a:xfrm>
            <a:off x="5704705" y="3526975"/>
            <a:ext cx="936000" cy="9360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0" name="Google Shape;860;g22c76271367_1_1599"/>
          <p:cNvSpPr txBox="1">
            <a:spLocks noGrp="1"/>
          </p:cNvSpPr>
          <p:nvPr>
            <p:ph type="title"/>
          </p:nvPr>
        </p:nvSpPr>
        <p:spPr>
          <a:xfrm>
            <a:off x="666944" y="1111467"/>
            <a:ext cx="10515600" cy="1027412"/>
          </a:xfrm>
          <a:prstGeom prst="rect">
            <a:avLst/>
          </a:prstGeom>
          <a:noFill/>
          <a:ln>
            <a:noFill/>
          </a:ln>
        </p:spPr>
        <p:txBody>
          <a:bodyPr spcFirstLastPara="1" wrap="square" lIns="0" tIns="0" rIns="91425" bIns="0" anchor="t" anchorCtr="0">
            <a:normAutofit/>
          </a:bodyPr>
          <a:lstStyle/>
          <a:p>
            <a:pPr marL="0" lvl="0" indent="0" rtl="0">
              <a:lnSpc>
                <a:spcPct val="90000"/>
              </a:lnSpc>
              <a:spcBef>
                <a:spcPts val="0"/>
              </a:spcBef>
              <a:spcAft>
                <a:spcPts val="0"/>
              </a:spcAft>
              <a:buClr>
                <a:schemeClr val="dk1"/>
              </a:buClr>
              <a:buSzPts val="4000"/>
              <a:buFont typeface="Calibri"/>
              <a:buNone/>
            </a:pPr>
            <a:r>
              <a:rPr lang="en-US" sz="2400" dirty="0"/>
              <a:t>How might we help EV customers and utilities get </a:t>
            </a:r>
            <a:r>
              <a:rPr lang="en-US" sz="2400" b="1" i="1" u="sng" dirty="0"/>
              <a:t>actionable</a:t>
            </a:r>
            <a:r>
              <a:rPr lang="en-US" sz="2400" i="1" dirty="0"/>
              <a:t> </a:t>
            </a:r>
            <a:r>
              <a:rPr lang="en-US" sz="2400" dirty="0"/>
              <a:t>information, </a:t>
            </a:r>
            <a:r>
              <a:rPr lang="en-US" sz="2400" b="1" i="1" u="sng" dirty="0"/>
              <a:t>earlier</a:t>
            </a:r>
            <a:r>
              <a:rPr lang="en-US" sz="2400" dirty="0"/>
              <a:t> in this process?</a:t>
            </a:r>
          </a:p>
        </p:txBody>
      </p:sp>
      <p:sp>
        <p:nvSpPr>
          <p:cNvPr id="854" name="Google Shape;854;g22c76271367_1_1599"/>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Pts val="1000"/>
              <a:buFontTx/>
              <a:buNone/>
              <a:tabLst/>
              <a:defRPr/>
            </a:pPr>
            <a:fld id="{00000000-1234-1234-1234-123412341234}" type="slidenum">
              <a:rPr kumimoji="0" lang="en-US" sz="1000" b="0" i="0" u="none" strike="noStrike" kern="1200" cap="none" spc="0" normalizeH="0" baseline="0" noProof="0">
                <a:ln>
                  <a:noFill/>
                </a:ln>
                <a:solidFill>
                  <a:srgbClr val="4D505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Pts val="1000"/>
                <a:buFontTx/>
                <a:buNone/>
                <a:tabLst/>
                <a:defRPr/>
              </a:pPr>
              <a:t>19</a:t>
            </a:fld>
            <a:endParaRPr kumimoji="0" sz="1000" b="0" i="0" u="none" strike="noStrike" kern="1200" cap="none" spc="0" normalizeH="0" baseline="0" noProof="0">
              <a:ln>
                <a:noFill/>
              </a:ln>
              <a:solidFill>
                <a:srgbClr val="4D5050">
                  <a:tint val="75000"/>
                </a:srgbClr>
              </a:solidFill>
              <a:effectLst/>
              <a:uLnTx/>
              <a:uFillTx/>
              <a:latin typeface="Calibri" panose="020F0502020204030204"/>
              <a:ea typeface="+mn-ea"/>
              <a:cs typeface="+mn-cs"/>
            </a:endParaRPr>
          </a:p>
        </p:txBody>
      </p:sp>
      <p:pic>
        <p:nvPicPr>
          <p:cNvPr id="855" name="Google Shape;855;g22c76271367_1_1599"/>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5704599" y="3137880"/>
            <a:ext cx="949707" cy="1703999"/>
          </a:xfrm>
          <a:prstGeom prst="rect">
            <a:avLst/>
          </a:prstGeom>
          <a:noFill/>
          <a:ln>
            <a:noFill/>
          </a:ln>
        </p:spPr>
      </p:pic>
      <p:sp>
        <p:nvSpPr>
          <p:cNvPr id="856" name="Google Shape;856;g22c76271367_1_1599"/>
          <p:cNvSpPr txBox="1"/>
          <p:nvPr/>
        </p:nvSpPr>
        <p:spPr>
          <a:xfrm>
            <a:off x="5718500" y="3812989"/>
            <a:ext cx="936000" cy="3693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1200" cap="none" spc="0" normalizeH="0" baseline="0" noProof="0">
                <a:ln>
                  <a:noFill/>
                </a:ln>
                <a:solidFill>
                  <a:srgbClr val="63C4C2"/>
                </a:solidFill>
                <a:effectLst/>
                <a:uLnTx/>
                <a:uFillTx/>
                <a:latin typeface="Century Gothic"/>
                <a:ea typeface="Century Gothic"/>
                <a:cs typeface="Century Gothic"/>
                <a:sym typeface="Century Gothic"/>
              </a:rPr>
              <a:t>Service </a:t>
            </a:r>
            <a:br>
              <a:rPr kumimoji="0" lang="en-US" sz="800" b="1" i="0" u="none" strike="noStrike" kern="1200" cap="none" spc="0" normalizeH="0" baseline="0" noProof="0">
                <a:ln>
                  <a:noFill/>
                </a:ln>
                <a:solidFill>
                  <a:srgbClr val="63C4C2"/>
                </a:solidFill>
                <a:effectLst/>
                <a:uLnTx/>
                <a:uFillTx/>
                <a:latin typeface="Century Gothic"/>
                <a:ea typeface="Century Gothic"/>
                <a:cs typeface="Century Gothic"/>
                <a:sym typeface="Century Gothic"/>
              </a:rPr>
            </a:br>
            <a:r>
              <a:rPr kumimoji="0" lang="en-US" sz="800" b="1" i="0" u="none" strike="noStrike" kern="1200" cap="none" spc="0" normalizeH="0" baseline="0" noProof="0">
                <a:ln>
                  <a:noFill/>
                </a:ln>
                <a:solidFill>
                  <a:srgbClr val="63C4C2"/>
                </a:solidFill>
                <a:effectLst/>
                <a:uLnTx/>
                <a:uFillTx/>
                <a:latin typeface="Century Gothic"/>
                <a:ea typeface="Century Gothic"/>
                <a:cs typeface="Century Gothic"/>
                <a:sym typeface="Century Gothic"/>
              </a:rPr>
              <a:t>Request &amp; Refinement</a:t>
            </a:r>
            <a:endParaRPr kumimoji="0" sz="800" b="1" i="0" u="none" strike="noStrike" kern="1200" cap="none" spc="0" normalizeH="0" baseline="0" noProof="0">
              <a:ln>
                <a:noFill/>
              </a:ln>
              <a:solidFill>
                <a:srgbClr val="63C4C2"/>
              </a:solidFill>
              <a:effectLst/>
              <a:uLnTx/>
              <a:uFillTx/>
              <a:latin typeface="Century Gothic"/>
              <a:ea typeface="Century Gothic"/>
              <a:cs typeface="Century Gothic"/>
              <a:sym typeface="Century Gothic"/>
            </a:endParaRPr>
          </a:p>
        </p:txBody>
      </p:sp>
      <p:cxnSp>
        <p:nvCxnSpPr>
          <p:cNvPr id="857" name="Google Shape;857;g22c76271367_1_1599"/>
          <p:cNvCxnSpPr>
            <a:endCxn id="858" idx="1"/>
          </p:cNvCxnSpPr>
          <p:nvPr/>
        </p:nvCxnSpPr>
        <p:spPr>
          <a:xfrm>
            <a:off x="6654355" y="3989873"/>
            <a:ext cx="318900" cy="0"/>
          </a:xfrm>
          <a:prstGeom prst="straightConnector1">
            <a:avLst/>
          </a:prstGeom>
          <a:noFill/>
          <a:ln w="19050" cap="flat" cmpd="sng">
            <a:solidFill>
              <a:srgbClr val="63C4C2"/>
            </a:solidFill>
            <a:prstDash val="solid"/>
            <a:round/>
            <a:headEnd type="none" w="sm" len="sm"/>
            <a:tailEnd type="triangle" w="med" len="med"/>
          </a:ln>
        </p:spPr>
      </p:cxnSp>
      <p:sp>
        <p:nvSpPr>
          <p:cNvPr id="858" name="Google Shape;858;g22c76271367_1_1599"/>
          <p:cNvSpPr/>
          <p:nvPr/>
        </p:nvSpPr>
        <p:spPr>
          <a:xfrm>
            <a:off x="6973255" y="3516923"/>
            <a:ext cx="2535900" cy="945900"/>
          </a:xfrm>
          <a:prstGeom prst="roundRect">
            <a:avLst>
              <a:gd name="adj" fmla="val 50000"/>
            </a:avLst>
          </a:prstGeom>
          <a:solidFill>
            <a:srgbClr val="FFFFFF"/>
          </a:solidFill>
          <a:ln w="19050" cap="flat" cmpd="sng">
            <a:solidFill>
              <a:srgbClr val="63C4C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1200" cap="none" spc="0" normalizeH="0" baseline="0" noProof="0">
                <a:ln>
                  <a:noFill/>
                </a:ln>
                <a:solidFill>
                  <a:srgbClr val="63C4C2"/>
                </a:solidFill>
                <a:effectLst/>
                <a:uLnTx/>
                <a:uFillTx/>
                <a:latin typeface="Century Gothic"/>
                <a:ea typeface="Century Gothic"/>
                <a:cs typeface="Century Gothic"/>
                <a:sym typeface="Century Gothic"/>
              </a:rPr>
              <a:t>Close communication </a:t>
            </a:r>
            <a:br>
              <a:rPr kumimoji="0" lang="en-US" sz="800" b="1" i="0" u="none" strike="noStrike" kern="1200" cap="none" spc="0" normalizeH="0" baseline="0" noProof="0">
                <a:ln>
                  <a:noFill/>
                </a:ln>
                <a:solidFill>
                  <a:srgbClr val="63C4C2"/>
                </a:solidFill>
                <a:effectLst/>
                <a:uLnTx/>
                <a:uFillTx/>
                <a:latin typeface="Century Gothic"/>
                <a:ea typeface="Century Gothic"/>
                <a:cs typeface="Century Gothic"/>
                <a:sym typeface="Century Gothic"/>
              </a:rPr>
            </a:br>
            <a:r>
              <a:rPr kumimoji="0" lang="en-US" sz="800" b="1" i="0" u="none" strike="noStrike" kern="1200" cap="none" spc="0" normalizeH="0" baseline="0" noProof="0">
                <a:ln>
                  <a:noFill/>
                </a:ln>
                <a:solidFill>
                  <a:srgbClr val="63C4C2"/>
                </a:solidFill>
                <a:effectLst/>
                <a:uLnTx/>
                <a:uFillTx/>
                <a:latin typeface="Century Gothic"/>
                <a:ea typeface="Century Gothic"/>
                <a:cs typeface="Century Gothic"/>
                <a:sym typeface="Century Gothic"/>
              </a:rPr>
              <a:t>between fleets &amp; utilities</a:t>
            </a:r>
            <a:endParaRPr kumimoji="0" sz="800" b="1" i="0" u="none" strike="noStrike" kern="1200" cap="none" spc="0" normalizeH="0" baseline="0" noProof="0">
              <a:ln>
                <a:noFill/>
              </a:ln>
              <a:solidFill>
                <a:srgbClr val="63C4C2"/>
              </a:solidFill>
              <a:effectLst/>
              <a:uLnTx/>
              <a:uFillTx/>
              <a:latin typeface="Century Gothic"/>
              <a:ea typeface="Century Gothic"/>
              <a:cs typeface="Century Gothic"/>
              <a:sym typeface="Century Gothic"/>
            </a:endParaRPr>
          </a:p>
        </p:txBody>
      </p:sp>
      <p:sp>
        <p:nvSpPr>
          <p:cNvPr id="861" name="Google Shape;861;g22c76271367_1_1599"/>
          <p:cNvSpPr/>
          <p:nvPr/>
        </p:nvSpPr>
        <p:spPr>
          <a:xfrm>
            <a:off x="5704705" y="3526975"/>
            <a:ext cx="936000" cy="9360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862" name="Google Shape;862;g22c76271367_1_1599"/>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5704599" y="3137880"/>
            <a:ext cx="949707" cy="1703999"/>
          </a:xfrm>
          <a:prstGeom prst="rect">
            <a:avLst/>
          </a:prstGeom>
          <a:noFill/>
          <a:ln>
            <a:noFill/>
          </a:ln>
        </p:spPr>
      </p:pic>
      <p:cxnSp>
        <p:nvCxnSpPr>
          <p:cNvPr id="864" name="Google Shape;864;g22c76271367_1_1599"/>
          <p:cNvCxnSpPr>
            <a:cxnSpLocks/>
            <a:endCxn id="865" idx="1"/>
          </p:cNvCxnSpPr>
          <p:nvPr/>
        </p:nvCxnSpPr>
        <p:spPr>
          <a:xfrm>
            <a:off x="4457556" y="5056462"/>
            <a:ext cx="3047077" cy="0"/>
          </a:xfrm>
          <a:prstGeom prst="straightConnector1">
            <a:avLst/>
          </a:prstGeom>
          <a:noFill/>
          <a:ln w="19050" cap="flat" cmpd="sng">
            <a:solidFill>
              <a:schemeClr val="accent4"/>
            </a:solidFill>
            <a:prstDash val="solid"/>
            <a:round/>
            <a:headEnd type="none" w="sm" len="sm"/>
            <a:tailEnd type="none" w="sm" len="sm"/>
          </a:ln>
        </p:spPr>
      </p:cxnSp>
      <p:cxnSp>
        <p:nvCxnSpPr>
          <p:cNvPr id="866" name="Google Shape;866;g22c76271367_1_1599"/>
          <p:cNvCxnSpPr>
            <a:cxnSpLocks/>
            <a:stCxn id="869" idx="1"/>
            <a:endCxn id="868" idx="1"/>
          </p:cNvCxnSpPr>
          <p:nvPr/>
        </p:nvCxnSpPr>
        <p:spPr>
          <a:xfrm>
            <a:off x="1467710" y="2947274"/>
            <a:ext cx="8254442" cy="0"/>
          </a:xfrm>
          <a:prstGeom prst="straightConnector1">
            <a:avLst/>
          </a:prstGeom>
          <a:noFill/>
          <a:ln w="19050" cap="flat" cmpd="sng">
            <a:solidFill>
              <a:schemeClr val="accent1"/>
            </a:solidFill>
            <a:prstDash val="solid"/>
            <a:round/>
            <a:headEnd type="none" w="sm" len="sm"/>
            <a:tailEnd type="none" w="sm" len="sm"/>
          </a:ln>
        </p:spPr>
      </p:cxnSp>
      <p:sp>
        <p:nvSpPr>
          <p:cNvPr id="869" name="Google Shape;869;g22c76271367_1_1599"/>
          <p:cNvSpPr/>
          <p:nvPr/>
        </p:nvSpPr>
        <p:spPr>
          <a:xfrm>
            <a:off x="1467710" y="2659724"/>
            <a:ext cx="1161300" cy="5751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6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Vision</a:t>
            </a:r>
            <a:endParaRPr kumimoji="0" sz="16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870" name="Google Shape;870;g22c76271367_1_1599"/>
          <p:cNvSpPr/>
          <p:nvPr/>
        </p:nvSpPr>
        <p:spPr>
          <a:xfrm>
            <a:off x="2849901" y="2659724"/>
            <a:ext cx="1161300" cy="575100"/>
          </a:xfrm>
          <a:prstGeom prst="roundRect">
            <a:avLst>
              <a:gd name="adj" fmla="val 16667"/>
            </a:avLst>
          </a:prstGeom>
          <a:solidFill>
            <a:srgbClr val="D0F0FE"/>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600" b="1" i="0" u="none" strike="noStrike" kern="1200" cap="none" spc="0" normalizeH="0" baseline="0" noProof="0" dirty="0">
                <a:ln>
                  <a:noFill/>
                </a:ln>
                <a:solidFill>
                  <a:srgbClr val="00A0CE"/>
                </a:solidFill>
                <a:effectLst/>
                <a:uLnTx/>
                <a:uFillTx/>
                <a:latin typeface="Century Gothic"/>
                <a:ea typeface="Century Gothic"/>
                <a:cs typeface="Century Gothic"/>
                <a:sym typeface="Century Gothic"/>
              </a:rPr>
              <a:t>Plan</a:t>
            </a:r>
            <a:endParaRPr kumimoji="0" sz="1600" b="1" i="0" u="none" strike="noStrike" kern="1200" cap="none" spc="0" normalizeH="0" baseline="0" noProof="0" dirty="0">
              <a:ln>
                <a:noFill/>
              </a:ln>
              <a:solidFill>
                <a:srgbClr val="00A0CE"/>
              </a:solidFill>
              <a:effectLst/>
              <a:uLnTx/>
              <a:uFillTx/>
              <a:latin typeface="Century Gothic"/>
              <a:ea typeface="Century Gothic"/>
              <a:cs typeface="Century Gothic"/>
              <a:sym typeface="Century Gothic"/>
            </a:endParaRPr>
          </a:p>
        </p:txBody>
      </p:sp>
      <p:sp>
        <p:nvSpPr>
          <p:cNvPr id="871" name="Google Shape;871;g22c76271367_1_1599"/>
          <p:cNvSpPr/>
          <p:nvPr/>
        </p:nvSpPr>
        <p:spPr>
          <a:xfrm>
            <a:off x="4224352" y="2659724"/>
            <a:ext cx="1161300" cy="575100"/>
          </a:xfrm>
          <a:prstGeom prst="roundRect">
            <a:avLst>
              <a:gd name="adj" fmla="val 16667"/>
            </a:avLst>
          </a:prstGeom>
          <a:solidFill>
            <a:srgbClr val="D0F0FE"/>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600" b="1" i="0" u="none" strike="noStrike" kern="1200" cap="none" spc="0" normalizeH="0" baseline="0" noProof="0" dirty="0">
                <a:ln>
                  <a:noFill/>
                </a:ln>
                <a:solidFill>
                  <a:srgbClr val="00A0CE"/>
                </a:solidFill>
                <a:effectLst/>
                <a:uLnTx/>
                <a:uFillTx/>
                <a:latin typeface="Century Gothic"/>
                <a:ea typeface="Century Gothic"/>
                <a:cs typeface="Century Gothic"/>
                <a:sym typeface="Century Gothic"/>
              </a:rPr>
              <a:t>Fund</a:t>
            </a:r>
            <a:endParaRPr kumimoji="0" sz="1600" b="1" i="0" u="none" strike="noStrike" kern="1200" cap="none" spc="0" normalizeH="0" baseline="0" noProof="0" dirty="0">
              <a:ln>
                <a:noFill/>
              </a:ln>
              <a:solidFill>
                <a:srgbClr val="00A0CE"/>
              </a:solidFill>
              <a:effectLst/>
              <a:uLnTx/>
              <a:uFillTx/>
              <a:latin typeface="Century Gothic"/>
              <a:ea typeface="Century Gothic"/>
              <a:cs typeface="Century Gothic"/>
              <a:sym typeface="Century Gothic"/>
            </a:endParaRPr>
          </a:p>
        </p:txBody>
      </p:sp>
      <p:sp>
        <p:nvSpPr>
          <p:cNvPr id="872" name="Google Shape;872;g22c76271367_1_1599"/>
          <p:cNvSpPr/>
          <p:nvPr/>
        </p:nvSpPr>
        <p:spPr>
          <a:xfrm>
            <a:off x="5598802" y="2659724"/>
            <a:ext cx="1161300" cy="575100"/>
          </a:xfrm>
          <a:prstGeom prst="roundRect">
            <a:avLst>
              <a:gd name="adj" fmla="val 16667"/>
            </a:avLst>
          </a:prstGeom>
          <a:solidFill>
            <a:srgbClr val="D0F0FE"/>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600" b="1" i="0" u="none" strike="noStrike" kern="1200" cap="none" spc="0" normalizeH="0" baseline="0" noProof="0" dirty="0">
                <a:ln>
                  <a:noFill/>
                </a:ln>
                <a:solidFill>
                  <a:srgbClr val="00A0CE"/>
                </a:solidFill>
                <a:effectLst/>
                <a:uLnTx/>
                <a:uFillTx/>
                <a:latin typeface="Century Gothic"/>
                <a:ea typeface="Century Gothic"/>
                <a:cs typeface="Century Gothic"/>
                <a:sym typeface="Century Gothic"/>
              </a:rPr>
              <a:t>Design</a:t>
            </a:r>
            <a:endParaRPr kumimoji="0" sz="1600" b="1" i="0" u="none" strike="noStrike" kern="1200" cap="none" spc="0" normalizeH="0" baseline="0" noProof="0" dirty="0">
              <a:ln>
                <a:noFill/>
              </a:ln>
              <a:solidFill>
                <a:srgbClr val="00A0CE"/>
              </a:solidFill>
              <a:effectLst/>
              <a:uLnTx/>
              <a:uFillTx/>
              <a:latin typeface="Century Gothic"/>
              <a:ea typeface="Century Gothic"/>
              <a:cs typeface="Century Gothic"/>
              <a:sym typeface="Century Gothic"/>
            </a:endParaRPr>
          </a:p>
        </p:txBody>
      </p:sp>
      <p:sp>
        <p:nvSpPr>
          <p:cNvPr id="873" name="Google Shape;873;g22c76271367_1_1599"/>
          <p:cNvSpPr/>
          <p:nvPr/>
        </p:nvSpPr>
        <p:spPr>
          <a:xfrm>
            <a:off x="6973252" y="2659724"/>
            <a:ext cx="1161300" cy="575100"/>
          </a:xfrm>
          <a:prstGeom prst="roundRect">
            <a:avLst>
              <a:gd name="adj" fmla="val 16667"/>
            </a:avLst>
          </a:prstGeom>
          <a:solidFill>
            <a:srgbClr val="D0F0FE"/>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600" b="1" i="0" u="none" strike="noStrike" kern="1200" cap="none" spc="0" normalizeH="0" baseline="0" noProof="0" dirty="0">
                <a:ln>
                  <a:noFill/>
                </a:ln>
                <a:solidFill>
                  <a:srgbClr val="00A0CE"/>
                </a:solidFill>
                <a:effectLst/>
                <a:uLnTx/>
                <a:uFillTx/>
                <a:latin typeface="Century Gothic"/>
                <a:ea typeface="Century Gothic"/>
                <a:cs typeface="Century Gothic"/>
                <a:sym typeface="Century Gothic"/>
              </a:rPr>
              <a:t>Procure</a:t>
            </a:r>
            <a:endParaRPr kumimoji="0" sz="1600" b="1" i="0" u="none" strike="noStrike" kern="1200" cap="none" spc="0" normalizeH="0" baseline="0" noProof="0" dirty="0">
              <a:ln>
                <a:noFill/>
              </a:ln>
              <a:solidFill>
                <a:srgbClr val="00A0CE"/>
              </a:solidFill>
              <a:effectLst/>
              <a:uLnTx/>
              <a:uFillTx/>
              <a:latin typeface="Century Gothic"/>
              <a:ea typeface="Century Gothic"/>
              <a:cs typeface="Century Gothic"/>
              <a:sym typeface="Century Gothic"/>
            </a:endParaRPr>
          </a:p>
        </p:txBody>
      </p:sp>
      <p:sp>
        <p:nvSpPr>
          <p:cNvPr id="874" name="Google Shape;874;g22c76271367_1_1599"/>
          <p:cNvSpPr/>
          <p:nvPr/>
        </p:nvSpPr>
        <p:spPr>
          <a:xfrm>
            <a:off x="8347702" y="2659724"/>
            <a:ext cx="1161300" cy="575100"/>
          </a:xfrm>
          <a:prstGeom prst="roundRect">
            <a:avLst>
              <a:gd name="adj" fmla="val 16667"/>
            </a:avLst>
          </a:prstGeom>
          <a:solidFill>
            <a:srgbClr val="D0F0FE"/>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600" b="1" i="0" u="none" strike="noStrike" kern="1200" cap="none" spc="0" normalizeH="0" baseline="0" noProof="0" dirty="0">
                <a:ln>
                  <a:noFill/>
                </a:ln>
                <a:solidFill>
                  <a:srgbClr val="00A0CE"/>
                </a:solidFill>
                <a:effectLst/>
                <a:uLnTx/>
                <a:uFillTx/>
                <a:latin typeface="Century Gothic"/>
                <a:ea typeface="Century Gothic"/>
                <a:cs typeface="Century Gothic"/>
                <a:sym typeface="Century Gothic"/>
              </a:rPr>
              <a:t>Build</a:t>
            </a:r>
            <a:endParaRPr kumimoji="0" sz="1600" b="1" i="0" u="none" strike="noStrike" kern="1200" cap="none" spc="0" normalizeH="0" baseline="0" noProof="0" dirty="0">
              <a:ln>
                <a:noFill/>
              </a:ln>
              <a:solidFill>
                <a:srgbClr val="00A0CE"/>
              </a:solidFill>
              <a:effectLst/>
              <a:uLnTx/>
              <a:uFillTx/>
              <a:latin typeface="Century Gothic"/>
              <a:ea typeface="Century Gothic"/>
              <a:cs typeface="Century Gothic"/>
              <a:sym typeface="Century Gothic"/>
            </a:endParaRPr>
          </a:p>
        </p:txBody>
      </p:sp>
      <p:sp>
        <p:nvSpPr>
          <p:cNvPr id="868" name="Google Shape;868;g22c76271367_1_1599"/>
          <p:cNvSpPr/>
          <p:nvPr/>
        </p:nvSpPr>
        <p:spPr>
          <a:xfrm>
            <a:off x="9722152" y="2659724"/>
            <a:ext cx="1161300" cy="5751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6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Deploy</a:t>
            </a:r>
            <a:endParaRPr kumimoji="0" sz="16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875" name="Google Shape;875;g22c76271367_1_1599"/>
          <p:cNvSpPr/>
          <p:nvPr/>
        </p:nvSpPr>
        <p:spPr>
          <a:xfrm>
            <a:off x="996355" y="5711848"/>
            <a:ext cx="3433291" cy="506024"/>
          </a:xfrm>
          <a:prstGeom prst="roundRect">
            <a:avLst>
              <a:gd name="adj" fmla="val 29889"/>
            </a:avLst>
          </a:prstGeom>
          <a:gradFill>
            <a:gsLst>
              <a:gs pos="0">
                <a:schemeClr val="accent4"/>
              </a:gs>
              <a:gs pos="100000">
                <a:srgbClr val="E1EFCC"/>
              </a:gs>
            </a:gsLst>
            <a:lin ang="10800025" scaled="0"/>
          </a:gradFill>
          <a:ln>
            <a:noFill/>
          </a:ln>
        </p:spPr>
        <p:txBody>
          <a:bodyPr spcFirstLastPara="1" wrap="square" lIns="128016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6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877" name="Google Shape;877;g22c76271367_1_1599"/>
          <p:cNvSpPr/>
          <p:nvPr/>
        </p:nvSpPr>
        <p:spPr>
          <a:xfrm>
            <a:off x="996352" y="4868858"/>
            <a:ext cx="3433294" cy="503663"/>
          </a:xfrm>
          <a:prstGeom prst="roundRect">
            <a:avLst>
              <a:gd name="adj" fmla="val 50000"/>
            </a:avLst>
          </a:prstGeom>
          <a:gradFill>
            <a:gsLst>
              <a:gs pos="0">
                <a:schemeClr val="accent4"/>
              </a:gs>
              <a:gs pos="100000">
                <a:srgbClr val="E1EFCC"/>
              </a:gs>
            </a:gsLst>
            <a:lin ang="10800025" scaled="0"/>
          </a:gradFill>
          <a:ln>
            <a:noFill/>
          </a:ln>
        </p:spPr>
        <p:txBody>
          <a:bodyPr spcFirstLastPara="1" wrap="square" lIns="128016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6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878" name="Google Shape;878;g22c76271367_1_1599"/>
          <p:cNvSpPr/>
          <p:nvPr/>
        </p:nvSpPr>
        <p:spPr>
          <a:xfrm>
            <a:off x="5092649" y="4768912"/>
            <a:ext cx="2252100" cy="575100"/>
          </a:xfrm>
          <a:prstGeom prst="roundRect">
            <a:avLst>
              <a:gd name="adj" fmla="val 16667"/>
            </a:avLst>
          </a:prstGeom>
          <a:solidFill>
            <a:srgbClr val="E1EFCC"/>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600" b="1" i="0" u="none" strike="noStrike" kern="1200" cap="none" spc="0" normalizeH="0" baseline="0" noProof="0" dirty="0">
                <a:ln>
                  <a:noFill/>
                </a:ln>
                <a:solidFill>
                  <a:srgbClr val="6FB207"/>
                </a:solidFill>
                <a:effectLst/>
                <a:uLnTx/>
                <a:uFillTx/>
                <a:latin typeface="Century Gothic"/>
                <a:ea typeface="Century Gothic"/>
                <a:cs typeface="Century Gothic"/>
                <a:sym typeface="Century Gothic"/>
              </a:rPr>
              <a:t>Design</a:t>
            </a:r>
            <a:endParaRPr kumimoji="0" sz="1600" b="1" i="0" u="none" strike="noStrike" kern="1200" cap="none" spc="0" normalizeH="0" baseline="0" noProof="0" dirty="0">
              <a:ln>
                <a:noFill/>
              </a:ln>
              <a:solidFill>
                <a:srgbClr val="6FB207"/>
              </a:solidFill>
              <a:effectLst/>
              <a:uLnTx/>
              <a:uFillTx/>
              <a:latin typeface="Century Gothic"/>
              <a:ea typeface="Century Gothic"/>
              <a:cs typeface="Century Gothic"/>
              <a:sym typeface="Century Gothic"/>
            </a:endParaRPr>
          </a:p>
        </p:txBody>
      </p:sp>
      <p:sp>
        <p:nvSpPr>
          <p:cNvPr id="865" name="Google Shape;865;g22c76271367_1_1599"/>
          <p:cNvSpPr/>
          <p:nvPr/>
        </p:nvSpPr>
        <p:spPr>
          <a:xfrm>
            <a:off x="7504633" y="4768912"/>
            <a:ext cx="2004600" cy="575100"/>
          </a:xfrm>
          <a:prstGeom prst="roundRect">
            <a:avLst>
              <a:gd name="adj" fmla="val 16667"/>
            </a:avLst>
          </a:prstGeom>
          <a:solidFill>
            <a:srgbClr val="E1EFCC"/>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600" b="1" i="0" u="none" strike="noStrike" kern="1200" cap="none" spc="0" normalizeH="0" baseline="0" noProof="0" dirty="0">
                <a:ln>
                  <a:noFill/>
                </a:ln>
                <a:solidFill>
                  <a:srgbClr val="6FB207"/>
                </a:solidFill>
                <a:effectLst/>
                <a:uLnTx/>
                <a:uFillTx/>
                <a:latin typeface="Century Gothic"/>
                <a:ea typeface="Century Gothic"/>
                <a:cs typeface="Century Gothic"/>
                <a:sym typeface="Century Gothic"/>
              </a:rPr>
              <a:t>Construction</a:t>
            </a:r>
            <a:endParaRPr kumimoji="0" sz="1600" b="1" i="0" u="none" strike="noStrike" kern="1200" cap="none" spc="0" normalizeH="0" baseline="0" noProof="0" dirty="0">
              <a:ln>
                <a:noFill/>
              </a:ln>
              <a:solidFill>
                <a:srgbClr val="6FB207"/>
              </a:solidFill>
              <a:effectLst/>
              <a:uLnTx/>
              <a:uFillTx/>
              <a:latin typeface="Century Gothic"/>
              <a:ea typeface="Century Gothic"/>
              <a:cs typeface="Century Gothic"/>
              <a:sym typeface="Century Gothic"/>
            </a:endParaRPr>
          </a:p>
        </p:txBody>
      </p:sp>
      <p:cxnSp>
        <p:nvCxnSpPr>
          <p:cNvPr id="880" name="Google Shape;880;g22c76271367_1_1599"/>
          <p:cNvCxnSpPr/>
          <p:nvPr/>
        </p:nvCxnSpPr>
        <p:spPr>
          <a:xfrm>
            <a:off x="2724196" y="5341648"/>
            <a:ext cx="0" cy="370200"/>
          </a:xfrm>
          <a:prstGeom prst="straightConnector1">
            <a:avLst/>
          </a:prstGeom>
          <a:noFill/>
          <a:ln w="19050" cap="flat" cmpd="sng">
            <a:solidFill>
              <a:schemeClr val="accent4"/>
            </a:solidFill>
            <a:prstDash val="solid"/>
            <a:round/>
            <a:headEnd type="triangle" w="med" len="med"/>
            <a:tailEnd type="triangle" w="med" len="med"/>
          </a:ln>
        </p:spPr>
      </p:cxnSp>
      <p:cxnSp>
        <p:nvCxnSpPr>
          <p:cNvPr id="882" name="Google Shape;882;g22c76271367_1_1599"/>
          <p:cNvCxnSpPr>
            <a:endCxn id="883" idx="1"/>
          </p:cNvCxnSpPr>
          <p:nvPr/>
        </p:nvCxnSpPr>
        <p:spPr>
          <a:xfrm>
            <a:off x="6654355" y="3989873"/>
            <a:ext cx="318900" cy="0"/>
          </a:xfrm>
          <a:prstGeom prst="straightConnector1">
            <a:avLst/>
          </a:prstGeom>
          <a:noFill/>
          <a:ln w="19050" cap="flat" cmpd="sng">
            <a:solidFill>
              <a:srgbClr val="63C4C2"/>
            </a:solidFill>
            <a:prstDash val="solid"/>
            <a:round/>
            <a:headEnd type="none" w="sm" len="sm"/>
            <a:tailEnd type="triangle" w="med" len="med"/>
          </a:ln>
        </p:spPr>
      </p:cxnSp>
      <p:sp>
        <p:nvSpPr>
          <p:cNvPr id="883" name="Google Shape;883;g22c76271367_1_1599"/>
          <p:cNvSpPr/>
          <p:nvPr/>
        </p:nvSpPr>
        <p:spPr>
          <a:xfrm>
            <a:off x="6973255" y="3516923"/>
            <a:ext cx="2535900" cy="945900"/>
          </a:xfrm>
          <a:prstGeom prst="roundRect">
            <a:avLst>
              <a:gd name="adj" fmla="val 50000"/>
            </a:avLst>
          </a:prstGeom>
          <a:solidFill>
            <a:srgbClr val="FFFFFF"/>
          </a:solidFill>
          <a:ln w="19050" cap="flat" cmpd="sng">
            <a:solidFill>
              <a:srgbClr val="63C4C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400" b="1" i="0" u="none" strike="noStrike" kern="1200" cap="none" spc="0" normalizeH="0" baseline="0" noProof="0" dirty="0">
                <a:ln>
                  <a:noFill/>
                </a:ln>
                <a:solidFill>
                  <a:srgbClr val="63C4C2"/>
                </a:solidFill>
                <a:effectLst/>
                <a:uLnTx/>
                <a:uFillTx/>
                <a:latin typeface="Century Gothic"/>
                <a:ea typeface="Century Gothic"/>
                <a:cs typeface="Century Gothic"/>
                <a:sym typeface="Century Gothic"/>
              </a:rPr>
              <a:t>Close communication </a:t>
            </a:r>
            <a:br>
              <a:rPr kumimoji="0" lang="en-US" sz="1400" b="1" i="0" u="none" strike="noStrike" kern="1200" cap="none" spc="0" normalizeH="0" baseline="0" noProof="0" dirty="0">
                <a:ln>
                  <a:noFill/>
                </a:ln>
                <a:solidFill>
                  <a:srgbClr val="63C4C2"/>
                </a:solidFill>
                <a:effectLst/>
                <a:uLnTx/>
                <a:uFillTx/>
                <a:latin typeface="Century Gothic"/>
                <a:ea typeface="Century Gothic"/>
                <a:cs typeface="Century Gothic"/>
                <a:sym typeface="Century Gothic"/>
              </a:rPr>
            </a:br>
            <a:r>
              <a:rPr kumimoji="0" lang="en-US" sz="1400" b="1" i="0" u="none" strike="noStrike" kern="1200" cap="none" spc="0" normalizeH="0" baseline="0" noProof="0" dirty="0">
                <a:ln>
                  <a:noFill/>
                </a:ln>
                <a:solidFill>
                  <a:srgbClr val="63C4C2"/>
                </a:solidFill>
                <a:effectLst/>
                <a:uLnTx/>
                <a:uFillTx/>
                <a:latin typeface="Century Gothic"/>
                <a:ea typeface="Century Gothic"/>
                <a:cs typeface="Century Gothic"/>
                <a:sym typeface="Century Gothic"/>
              </a:rPr>
              <a:t>between EV customers &amp; utilities</a:t>
            </a:r>
            <a:endParaRPr kumimoji="0" sz="1400" b="1" i="0" u="none" strike="noStrike" kern="1200" cap="none" spc="0" normalizeH="0" baseline="0" noProof="0" dirty="0">
              <a:ln>
                <a:noFill/>
              </a:ln>
              <a:solidFill>
                <a:srgbClr val="63C4C2"/>
              </a:solidFill>
              <a:effectLst/>
              <a:uLnTx/>
              <a:uFillTx/>
              <a:latin typeface="Century Gothic"/>
              <a:ea typeface="Century Gothic"/>
              <a:cs typeface="Century Gothic"/>
              <a:sym typeface="Century Gothic"/>
            </a:endParaRPr>
          </a:p>
        </p:txBody>
      </p:sp>
      <p:cxnSp>
        <p:nvCxnSpPr>
          <p:cNvPr id="884" name="Google Shape;884;g22c76271367_1_1599"/>
          <p:cNvCxnSpPr/>
          <p:nvPr/>
        </p:nvCxnSpPr>
        <p:spPr>
          <a:xfrm rot="5400000">
            <a:off x="6866302" y="-776176"/>
            <a:ext cx="600" cy="6872400"/>
          </a:xfrm>
          <a:prstGeom prst="bentConnector3">
            <a:avLst>
              <a:gd name="adj1" fmla="val -62416834"/>
            </a:avLst>
          </a:prstGeom>
          <a:noFill/>
          <a:ln w="19050" cap="flat" cmpd="sng">
            <a:solidFill>
              <a:srgbClr val="06C2F7"/>
            </a:solidFill>
            <a:prstDash val="solid"/>
            <a:round/>
            <a:headEnd type="none" w="med" len="med"/>
            <a:tailEnd type="triangle" w="med" len="med"/>
          </a:ln>
        </p:spPr>
      </p:cxnSp>
      <p:cxnSp>
        <p:nvCxnSpPr>
          <p:cNvPr id="885" name="Google Shape;885;g22c76271367_1_1599"/>
          <p:cNvCxnSpPr>
            <a:cxnSpLocks/>
            <a:endCxn id="869" idx="0"/>
          </p:cNvCxnSpPr>
          <p:nvPr/>
        </p:nvCxnSpPr>
        <p:spPr>
          <a:xfrm rot="10800000">
            <a:off x="2048360" y="2659724"/>
            <a:ext cx="8254442" cy="12700"/>
          </a:xfrm>
          <a:prstGeom prst="bentConnector4">
            <a:avLst>
              <a:gd name="adj1" fmla="val -43"/>
              <a:gd name="adj2" fmla="val 3020000"/>
            </a:avLst>
          </a:prstGeom>
          <a:noFill/>
          <a:ln w="19050" cap="flat" cmpd="sng">
            <a:solidFill>
              <a:srgbClr val="06C2F7"/>
            </a:solidFill>
            <a:prstDash val="solid"/>
            <a:round/>
            <a:headEnd type="none" w="med" len="med"/>
            <a:tailEnd type="triangle" w="med" len="med"/>
          </a:ln>
        </p:spPr>
      </p:cxnSp>
      <p:sp>
        <p:nvSpPr>
          <p:cNvPr id="3" name="Google Shape;879;g22c76271367_1_1599">
            <a:extLst>
              <a:ext uri="{FF2B5EF4-FFF2-40B4-BE49-F238E27FC236}">
                <a16:creationId xmlns:a16="http://schemas.microsoft.com/office/drawing/2014/main" id="{B1F30402-9CE0-F22C-4EF6-8765A68A48EF}"/>
              </a:ext>
            </a:extLst>
          </p:cNvPr>
          <p:cNvSpPr txBox="1"/>
          <p:nvPr/>
        </p:nvSpPr>
        <p:spPr>
          <a:xfrm rot="5400000">
            <a:off x="10566030" y="2793385"/>
            <a:ext cx="2199805" cy="30777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2000" b="1" i="0" u="none" strike="noStrike" kern="1200" cap="none" spc="0" normalizeH="0" baseline="0" noProof="0" dirty="0">
                <a:ln>
                  <a:noFill/>
                </a:ln>
                <a:solidFill>
                  <a:srgbClr val="FAB702"/>
                </a:solidFill>
                <a:effectLst/>
                <a:uLnTx/>
                <a:uFillTx/>
                <a:latin typeface="Century Gothic"/>
                <a:ea typeface="Century Gothic"/>
                <a:cs typeface="Century Gothic"/>
                <a:sym typeface="Century Gothic"/>
              </a:rPr>
              <a:t>EV CUSTOMER</a:t>
            </a:r>
            <a:endParaRPr kumimoji="0" sz="2000" b="1" i="0" u="none" strike="noStrike" kern="1200" cap="none" spc="0" normalizeH="0" baseline="0" noProof="0" dirty="0">
              <a:ln>
                <a:noFill/>
              </a:ln>
              <a:solidFill>
                <a:srgbClr val="FAB702"/>
              </a:solidFill>
              <a:effectLst/>
              <a:uLnTx/>
              <a:uFillTx/>
              <a:latin typeface="Century Gothic"/>
              <a:ea typeface="Century Gothic"/>
              <a:cs typeface="Century Gothic"/>
              <a:sym typeface="Century Gothic"/>
            </a:endParaRPr>
          </a:p>
        </p:txBody>
      </p:sp>
      <p:sp>
        <p:nvSpPr>
          <p:cNvPr id="5" name="Google Shape;819;g22c76271367_1_1561">
            <a:extLst>
              <a:ext uri="{FF2B5EF4-FFF2-40B4-BE49-F238E27FC236}">
                <a16:creationId xmlns:a16="http://schemas.microsoft.com/office/drawing/2014/main" id="{97210299-837A-488D-9239-31D7B5DDC1DD}"/>
              </a:ext>
            </a:extLst>
          </p:cNvPr>
          <p:cNvSpPr txBox="1"/>
          <p:nvPr/>
        </p:nvSpPr>
        <p:spPr>
          <a:xfrm>
            <a:off x="5725107" y="3773741"/>
            <a:ext cx="936000" cy="43088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400" b="1" i="0" u="none" strike="noStrike" kern="1200" cap="none" spc="0" normalizeH="0" baseline="0" noProof="0" dirty="0">
                <a:ln>
                  <a:noFill/>
                </a:ln>
                <a:solidFill>
                  <a:srgbClr val="63C4C2"/>
                </a:solidFill>
                <a:effectLst/>
                <a:uLnTx/>
                <a:uFillTx/>
                <a:latin typeface="Century Gothic"/>
                <a:ea typeface="Century Gothic"/>
                <a:cs typeface="Century Gothic"/>
                <a:sym typeface="Century Gothic"/>
              </a:rPr>
              <a:t>Service </a:t>
            </a:r>
            <a:br>
              <a:rPr kumimoji="0" lang="en-US" sz="1400" b="1" i="0" u="none" strike="noStrike" kern="1200" cap="none" spc="0" normalizeH="0" baseline="0" noProof="0" dirty="0">
                <a:ln>
                  <a:noFill/>
                </a:ln>
                <a:solidFill>
                  <a:srgbClr val="63C4C2"/>
                </a:solidFill>
                <a:effectLst/>
                <a:uLnTx/>
                <a:uFillTx/>
                <a:latin typeface="Century Gothic"/>
                <a:ea typeface="Century Gothic"/>
                <a:cs typeface="Century Gothic"/>
                <a:sym typeface="Century Gothic"/>
              </a:rPr>
            </a:br>
            <a:r>
              <a:rPr kumimoji="0" lang="en-US" sz="1400" b="1" i="0" u="none" strike="noStrike" kern="1200" cap="none" spc="0" normalizeH="0" baseline="0" noProof="0" dirty="0">
                <a:ln>
                  <a:noFill/>
                </a:ln>
                <a:solidFill>
                  <a:srgbClr val="63C4C2"/>
                </a:solidFill>
                <a:effectLst/>
                <a:uLnTx/>
                <a:uFillTx/>
                <a:latin typeface="Century Gothic"/>
                <a:ea typeface="Century Gothic"/>
                <a:cs typeface="Century Gothic"/>
                <a:sym typeface="Century Gothic"/>
              </a:rPr>
              <a:t>Request</a:t>
            </a:r>
          </a:p>
        </p:txBody>
      </p:sp>
      <p:sp>
        <p:nvSpPr>
          <p:cNvPr id="6" name="Google Shape;850;g22c76271367_1_1599">
            <a:extLst>
              <a:ext uri="{FF2B5EF4-FFF2-40B4-BE49-F238E27FC236}">
                <a16:creationId xmlns:a16="http://schemas.microsoft.com/office/drawing/2014/main" id="{2B29C1E2-48B9-3215-DB68-240132B4459C}"/>
              </a:ext>
            </a:extLst>
          </p:cNvPr>
          <p:cNvSpPr txBox="1"/>
          <p:nvPr/>
        </p:nvSpPr>
        <p:spPr>
          <a:xfrm>
            <a:off x="2908194" y="3773741"/>
            <a:ext cx="1041817" cy="449549"/>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200" b="1" i="0" u="none" strike="noStrike" kern="1200" cap="none" spc="0" normalizeH="0" baseline="0" noProof="0" dirty="0">
                <a:ln>
                  <a:noFill/>
                </a:ln>
                <a:solidFill>
                  <a:srgbClr val="63C4C2"/>
                </a:solidFill>
                <a:effectLst/>
                <a:uLnTx/>
                <a:uFillTx/>
                <a:latin typeface="Century Gothic"/>
                <a:ea typeface="Century Gothic"/>
                <a:cs typeface="Century Gothic"/>
                <a:sym typeface="Century Gothic"/>
              </a:rPr>
              <a:t>Opportunity</a:t>
            </a:r>
            <a:endParaRPr kumimoji="0" sz="1200" b="1" i="0" u="none" strike="noStrike" kern="1200" cap="none" spc="0" normalizeH="0" baseline="0" noProof="0" dirty="0">
              <a:ln>
                <a:noFill/>
              </a:ln>
              <a:solidFill>
                <a:srgbClr val="63C4C2"/>
              </a:solidFill>
              <a:effectLst/>
              <a:uLnTx/>
              <a:uFillTx/>
              <a:latin typeface="Century Gothic"/>
              <a:ea typeface="Century Gothic"/>
              <a:cs typeface="Century Gothic"/>
              <a:sym typeface="Century Gothic"/>
            </a:endParaRPr>
          </a:p>
        </p:txBody>
      </p:sp>
      <p:sp>
        <p:nvSpPr>
          <p:cNvPr id="12" name="Google Shape;881;g22c76271367_1_1599">
            <a:extLst>
              <a:ext uri="{FF2B5EF4-FFF2-40B4-BE49-F238E27FC236}">
                <a16:creationId xmlns:a16="http://schemas.microsoft.com/office/drawing/2014/main" id="{6888AE37-1543-594E-408B-01A33B077273}"/>
              </a:ext>
            </a:extLst>
          </p:cNvPr>
          <p:cNvSpPr txBox="1"/>
          <p:nvPr/>
        </p:nvSpPr>
        <p:spPr>
          <a:xfrm rot="5400000">
            <a:off x="11192982" y="4993265"/>
            <a:ext cx="945900" cy="30777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2000" b="1" i="0" u="none" strike="noStrike" kern="1200" cap="none" spc="0" normalizeH="0" baseline="0" noProof="0" dirty="0">
                <a:ln>
                  <a:noFill/>
                </a:ln>
                <a:solidFill>
                  <a:srgbClr val="FAB702"/>
                </a:solidFill>
                <a:effectLst/>
                <a:uLnTx/>
                <a:uFillTx/>
                <a:latin typeface="Century Gothic"/>
                <a:ea typeface="Century Gothic"/>
                <a:cs typeface="Century Gothic"/>
                <a:sym typeface="Century Gothic"/>
              </a:rPr>
              <a:t>UTILITY</a:t>
            </a:r>
            <a:endParaRPr kumimoji="0" sz="2000" b="1" i="0" u="none" strike="noStrike" kern="1200" cap="none" spc="0" normalizeH="0" baseline="0" noProof="0" dirty="0">
              <a:ln>
                <a:noFill/>
              </a:ln>
              <a:solidFill>
                <a:srgbClr val="FAB702"/>
              </a:solidFill>
              <a:effectLst/>
              <a:uLnTx/>
              <a:uFillTx/>
              <a:latin typeface="Century Gothic"/>
              <a:ea typeface="Century Gothic"/>
              <a:cs typeface="Century Gothic"/>
              <a:sym typeface="Century Gothic"/>
            </a:endParaRPr>
          </a:p>
        </p:txBody>
      </p:sp>
      <p:sp>
        <p:nvSpPr>
          <p:cNvPr id="13" name="Google Shape;850;g22c76271367_1_1599">
            <a:extLst>
              <a:ext uri="{FF2B5EF4-FFF2-40B4-BE49-F238E27FC236}">
                <a16:creationId xmlns:a16="http://schemas.microsoft.com/office/drawing/2014/main" id="{DFF8709A-577F-32B5-726F-CF201D661C45}"/>
              </a:ext>
            </a:extLst>
          </p:cNvPr>
          <p:cNvSpPr txBox="1"/>
          <p:nvPr/>
        </p:nvSpPr>
        <p:spPr>
          <a:xfrm>
            <a:off x="1534826" y="3773741"/>
            <a:ext cx="1041817" cy="449549"/>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200" b="1" i="0" u="none" strike="noStrike" kern="1200" cap="none" spc="0" normalizeH="0" baseline="0" noProof="0" dirty="0">
                <a:ln>
                  <a:noFill/>
                </a:ln>
                <a:solidFill>
                  <a:srgbClr val="63C4C2"/>
                </a:solidFill>
                <a:effectLst/>
                <a:uLnTx/>
                <a:uFillTx/>
                <a:latin typeface="Century Gothic"/>
                <a:ea typeface="Century Gothic"/>
                <a:cs typeface="Century Gothic"/>
                <a:sym typeface="Century Gothic"/>
              </a:rPr>
              <a:t>Opportunity</a:t>
            </a:r>
            <a:endParaRPr kumimoji="0" sz="1200" b="1" i="0" u="none" strike="noStrike" kern="1200" cap="none" spc="0" normalizeH="0" baseline="0" noProof="0" dirty="0">
              <a:ln>
                <a:noFill/>
              </a:ln>
              <a:solidFill>
                <a:srgbClr val="63C4C2"/>
              </a:solidFill>
              <a:effectLst/>
              <a:uLnTx/>
              <a:uFillTx/>
              <a:latin typeface="Century Gothic"/>
              <a:ea typeface="Century Gothic"/>
              <a:cs typeface="Century Gothic"/>
              <a:sym typeface="Century Gothic"/>
            </a:endParaRPr>
          </a:p>
        </p:txBody>
      </p:sp>
      <p:pic>
        <p:nvPicPr>
          <p:cNvPr id="2" name="Picture 1" descr="A picture containing graphics, graphic design, screenshot, symbol&#10;&#10;Description automatically generated">
            <a:extLst>
              <a:ext uri="{FF2B5EF4-FFF2-40B4-BE49-F238E27FC236}">
                <a16:creationId xmlns:a16="http://schemas.microsoft.com/office/drawing/2014/main" id="{FE707BDE-1F15-9DA8-F9C9-9E4F7283F5C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29300" y="494371"/>
            <a:ext cx="491019" cy="431080"/>
          </a:xfrm>
          <a:prstGeom prst="rect">
            <a:avLst/>
          </a:prstGeom>
        </p:spPr>
      </p:pic>
      <p:sp>
        <p:nvSpPr>
          <p:cNvPr id="7" name="TextBox 6">
            <a:extLst>
              <a:ext uri="{FF2B5EF4-FFF2-40B4-BE49-F238E27FC236}">
                <a16:creationId xmlns:a16="http://schemas.microsoft.com/office/drawing/2014/main" id="{A58FEA62-DF05-4830-FBED-AFDE9C3C976C}"/>
              </a:ext>
            </a:extLst>
          </p:cNvPr>
          <p:cNvSpPr txBox="1"/>
          <p:nvPr/>
        </p:nvSpPr>
        <p:spPr>
          <a:xfrm>
            <a:off x="1151976" y="4909056"/>
            <a:ext cx="30615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Distribution Planning Cycle</a:t>
            </a:r>
          </a:p>
        </p:txBody>
      </p:sp>
      <p:sp>
        <p:nvSpPr>
          <p:cNvPr id="8" name="TextBox 7">
            <a:extLst>
              <a:ext uri="{FF2B5EF4-FFF2-40B4-BE49-F238E27FC236}">
                <a16:creationId xmlns:a16="http://schemas.microsoft.com/office/drawing/2014/main" id="{67E39552-5488-1B0D-71C1-C5A8A7451062}"/>
              </a:ext>
            </a:extLst>
          </p:cNvPr>
          <p:cNvSpPr txBox="1"/>
          <p:nvPr/>
        </p:nvSpPr>
        <p:spPr>
          <a:xfrm>
            <a:off x="1193405" y="5789867"/>
            <a:ext cx="30615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Transmission Planning Cycle</a:t>
            </a:r>
          </a:p>
        </p:txBody>
      </p:sp>
      <p:sp>
        <p:nvSpPr>
          <p:cNvPr id="9" name="Google Shape;881;g22c76271367_1_1599">
            <a:extLst>
              <a:ext uri="{FF2B5EF4-FFF2-40B4-BE49-F238E27FC236}">
                <a16:creationId xmlns:a16="http://schemas.microsoft.com/office/drawing/2014/main" id="{E00FBBE4-C8EF-11E9-874A-DB3F60E33499}"/>
              </a:ext>
            </a:extLst>
          </p:cNvPr>
          <p:cNvSpPr txBox="1"/>
          <p:nvPr/>
        </p:nvSpPr>
        <p:spPr>
          <a:xfrm>
            <a:off x="5726264" y="6456025"/>
            <a:ext cx="945900" cy="24622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1600" b="1" i="0" u="none" strike="noStrike" kern="1200" cap="none" spc="0" normalizeH="0" baseline="0" noProof="0" dirty="0">
                <a:ln>
                  <a:noFill/>
                </a:ln>
                <a:solidFill>
                  <a:srgbClr val="06C2F7"/>
                </a:solidFill>
                <a:effectLst/>
                <a:uLnTx/>
                <a:uFillTx/>
                <a:latin typeface="Century Gothic"/>
                <a:ea typeface="Century Gothic"/>
                <a:cs typeface="Century Gothic"/>
                <a:sym typeface="Century Gothic"/>
              </a:rPr>
              <a:t>current</a:t>
            </a:r>
            <a:endParaRPr kumimoji="0" sz="1600" b="1" i="0" u="none" strike="noStrike" kern="1200" cap="none" spc="0" normalizeH="0" baseline="0" noProof="0" dirty="0">
              <a:ln>
                <a:noFill/>
              </a:ln>
              <a:solidFill>
                <a:srgbClr val="06C2F7"/>
              </a:solidFill>
              <a:effectLst/>
              <a:uLnTx/>
              <a:uFillTx/>
              <a:latin typeface="Century Gothic"/>
              <a:ea typeface="Century Gothic"/>
              <a:cs typeface="Century Gothic"/>
              <a:sym typeface="Century Gothic"/>
            </a:endParaRPr>
          </a:p>
        </p:txBody>
      </p:sp>
      <p:sp>
        <p:nvSpPr>
          <p:cNvPr id="10" name="Google Shape;881;g22c76271367_1_1599">
            <a:extLst>
              <a:ext uri="{FF2B5EF4-FFF2-40B4-BE49-F238E27FC236}">
                <a16:creationId xmlns:a16="http://schemas.microsoft.com/office/drawing/2014/main" id="{F5D2B6FB-52EC-0487-C65A-2C968ABC4F69}"/>
              </a:ext>
            </a:extLst>
          </p:cNvPr>
          <p:cNvSpPr txBox="1"/>
          <p:nvPr/>
        </p:nvSpPr>
        <p:spPr>
          <a:xfrm>
            <a:off x="1983328" y="6482046"/>
            <a:ext cx="1533242" cy="24622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1600" b="1" i="0" u="none" strike="noStrike" kern="1200" cap="none" spc="0" normalizeH="0" baseline="0" noProof="0" dirty="0">
                <a:ln>
                  <a:noFill/>
                </a:ln>
                <a:solidFill>
                  <a:srgbClr val="06C2F7"/>
                </a:solidFill>
                <a:effectLst/>
                <a:uLnTx/>
                <a:uFillTx/>
                <a:latin typeface="Century Gothic"/>
                <a:ea typeface="Century Gothic"/>
                <a:cs typeface="Century Gothic"/>
                <a:sym typeface="Century Gothic"/>
              </a:rPr>
              <a:t>GridFAST</a:t>
            </a:r>
            <a:endParaRPr kumimoji="0" sz="1600" b="1" i="0" u="none" strike="noStrike" kern="1200" cap="none" spc="0" normalizeH="0" baseline="0" noProof="0" dirty="0">
              <a:ln>
                <a:noFill/>
              </a:ln>
              <a:solidFill>
                <a:srgbClr val="06C2F7"/>
              </a:solidFill>
              <a:effectLst/>
              <a:uLnTx/>
              <a:uFillTx/>
              <a:latin typeface="Century Gothic"/>
              <a:ea typeface="Century Gothic"/>
              <a:cs typeface="Century Gothic"/>
              <a:sym typeface="Century Gothic"/>
            </a:endParaRPr>
          </a:p>
        </p:txBody>
      </p:sp>
      <p:sp>
        <p:nvSpPr>
          <p:cNvPr id="11" name="Arrow: Curved Down 9">
            <a:extLst>
              <a:ext uri="{FF2B5EF4-FFF2-40B4-BE49-F238E27FC236}">
                <a16:creationId xmlns:a16="http://schemas.microsoft.com/office/drawing/2014/main" id="{75A3E156-71C5-48EC-C3C6-83D1C976C363}"/>
              </a:ext>
            </a:extLst>
          </p:cNvPr>
          <p:cNvSpPr/>
          <p:nvPr/>
        </p:nvSpPr>
        <p:spPr>
          <a:xfrm flipH="1">
            <a:off x="2523199" y="1704489"/>
            <a:ext cx="3810391" cy="780460"/>
          </a:xfrm>
          <a:prstGeom prst="curved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5050"/>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B8A156A5-0718-043C-E67B-620C95D4D394}"/>
              </a:ext>
            </a:extLst>
          </p:cNvPr>
          <p:cNvSpPr txBox="1">
            <a:spLocks/>
          </p:cNvSpPr>
          <p:nvPr/>
        </p:nvSpPr>
        <p:spPr>
          <a:xfrm>
            <a:off x="584200" y="-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t>GridFAST problem statement</a:t>
            </a:r>
          </a:p>
        </p:txBody>
      </p:sp>
    </p:spTree>
    <p:extLst>
      <p:ext uri="{BB962C8B-B14F-4D97-AF65-F5344CB8AC3E}">
        <p14:creationId xmlns:p14="http://schemas.microsoft.com/office/powerpoint/2010/main" val="955315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extBox 177">
            <a:extLst>
              <a:ext uri="{FF2B5EF4-FFF2-40B4-BE49-F238E27FC236}">
                <a16:creationId xmlns:a16="http://schemas.microsoft.com/office/drawing/2014/main" id="{C2D19813-7445-8119-728A-D95DEF536C1F}"/>
              </a:ext>
            </a:extLst>
          </p:cNvPr>
          <p:cNvSpPr txBox="1"/>
          <p:nvPr/>
        </p:nvSpPr>
        <p:spPr>
          <a:xfrm>
            <a:off x="2065164" y="768334"/>
            <a:ext cx="785102" cy="1015663"/>
          </a:xfrm>
          <a:prstGeom prst="rect">
            <a:avLst/>
          </a:prstGeom>
          <a:noFill/>
          <a:effectLst>
            <a:outerShdw blurRad="50800" dist="38100" dir="5400000" algn="t" rotWithShape="0">
              <a:prstClr val="black">
                <a:alpha val="40000"/>
              </a:prstClr>
            </a:outerShdw>
          </a:effectLst>
        </p:spPr>
        <p:txBody>
          <a:bodyPr wrap="square" rtlCol="0">
            <a:spAutoFit/>
          </a:bodyPr>
          <a:lstStyle/>
          <a:p>
            <a:pPr algn="l">
              <a:spcBef>
                <a:spcPts val="0"/>
              </a:spcBef>
            </a:pPr>
            <a:r>
              <a:rPr lang="en-US" sz="6000" b="1">
                <a:solidFill>
                  <a:schemeClr val="bg1">
                    <a:lumMod val="95000"/>
                  </a:schemeClr>
                </a:solidFill>
                <a:latin typeface="Century Gothic" panose="020B0502020202020204" pitchFamily="34" charset="0"/>
              </a:rPr>
              <a:t>1</a:t>
            </a:r>
          </a:p>
        </p:txBody>
      </p:sp>
      <p:sp>
        <p:nvSpPr>
          <p:cNvPr id="161" name="Body">
            <a:extLst>
              <a:ext uri="{FF2B5EF4-FFF2-40B4-BE49-F238E27FC236}">
                <a16:creationId xmlns:a16="http://schemas.microsoft.com/office/drawing/2014/main" id="{358DDFC6-DBA7-2BA9-53B5-4EFC1FCE6FA2}"/>
              </a:ext>
            </a:extLst>
          </p:cNvPr>
          <p:cNvSpPr/>
          <p:nvPr/>
        </p:nvSpPr>
        <p:spPr>
          <a:xfrm>
            <a:off x="584197" y="1635881"/>
            <a:ext cx="3480339" cy="5023910"/>
          </a:xfrm>
          <a:prstGeom prst="rect">
            <a:avLst/>
          </a:prstGeom>
          <a:gradFill>
            <a:gsLst>
              <a:gs pos="0">
                <a:schemeClr val="accent5"/>
              </a:gs>
              <a:gs pos="100000">
                <a:schemeClr val="accent5">
                  <a:lumMod val="60000"/>
                  <a:lumOff val="40000"/>
                  <a:alpha val="1562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9" name="TextBox 178">
            <a:extLst>
              <a:ext uri="{FF2B5EF4-FFF2-40B4-BE49-F238E27FC236}">
                <a16:creationId xmlns:a16="http://schemas.microsoft.com/office/drawing/2014/main" id="{BA26DBEE-E4C6-E9F7-53C0-AE326B089A27}"/>
              </a:ext>
            </a:extLst>
          </p:cNvPr>
          <p:cNvSpPr txBox="1"/>
          <p:nvPr/>
        </p:nvSpPr>
        <p:spPr>
          <a:xfrm>
            <a:off x="5764095" y="765809"/>
            <a:ext cx="785102" cy="1015663"/>
          </a:xfrm>
          <a:prstGeom prst="rect">
            <a:avLst/>
          </a:prstGeom>
          <a:noFill/>
          <a:effectLst>
            <a:outerShdw blurRad="50800" dist="38100" dir="5400000" algn="t" rotWithShape="0">
              <a:prstClr val="black">
                <a:alpha val="40000"/>
              </a:prstClr>
            </a:outerShdw>
          </a:effectLst>
        </p:spPr>
        <p:txBody>
          <a:bodyPr wrap="square" rtlCol="0">
            <a:spAutoFit/>
          </a:bodyPr>
          <a:lstStyle/>
          <a:p>
            <a:pPr algn="l">
              <a:spcBef>
                <a:spcPts val="0"/>
              </a:spcBef>
            </a:pPr>
            <a:r>
              <a:rPr lang="en-US" sz="6000" b="1">
                <a:solidFill>
                  <a:schemeClr val="bg1">
                    <a:lumMod val="95000"/>
                  </a:schemeClr>
                </a:solidFill>
                <a:latin typeface="Century Gothic" panose="020B0502020202020204" pitchFamily="34" charset="0"/>
              </a:rPr>
              <a:t>2</a:t>
            </a:r>
          </a:p>
        </p:txBody>
      </p:sp>
      <p:sp>
        <p:nvSpPr>
          <p:cNvPr id="180" name="TextBox 179">
            <a:extLst>
              <a:ext uri="{FF2B5EF4-FFF2-40B4-BE49-F238E27FC236}">
                <a16:creationId xmlns:a16="http://schemas.microsoft.com/office/drawing/2014/main" id="{8DF0B1AF-2DFD-E1A3-4D83-368009830117}"/>
              </a:ext>
            </a:extLst>
          </p:cNvPr>
          <p:cNvSpPr txBox="1"/>
          <p:nvPr/>
        </p:nvSpPr>
        <p:spPr>
          <a:xfrm>
            <a:off x="9465587" y="765809"/>
            <a:ext cx="785102" cy="1015663"/>
          </a:xfrm>
          <a:prstGeom prst="rect">
            <a:avLst/>
          </a:prstGeom>
          <a:noFill/>
          <a:effectLst>
            <a:outerShdw blurRad="50800" dist="38100" dir="5400000" algn="t" rotWithShape="0">
              <a:prstClr val="black">
                <a:alpha val="40000"/>
              </a:prstClr>
            </a:outerShdw>
          </a:effectLst>
        </p:spPr>
        <p:txBody>
          <a:bodyPr wrap="square" rtlCol="0">
            <a:spAutoFit/>
          </a:bodyPr>
          <a:lstStyle/>
          <a:p>
            <a:pPr algn="l">
              <a:spcBef>
                <a:spcPts val="0"/>
              </a:spcBef>
            </a:pPr>
            <a:r>
              <a:rPr lang="en-US" sz="6000" b="1">
                <a:solidFill>
                  <a:schemeClr val="bg1">
                    <a:lumMod val="95000"/>
                  </a:schemeClr>
                </a:solidFill>
                <a:latin typeface="Century Gothic" panose="020B0502020202020204" pitchFamily="34" charset="0"/>
              </a:rPr>
              <a:t>3</a:t>
            </a:r>
          </a:p>
        </p:txBody>
      </p:sp>
      <p:sp>
        <p:nvSpPr>
          <p:cNvPr id="2" name="Slide Number Placeholder 1">
            <a:extLst>
              <a:ext uri="{FF2B5EF4-FFF2-40B4-BE49-F238E27FC236}">
                <a16:creationId xmlns:a16="http://schemas.microsoft.com/office/drawing/2014/main" id="{77C319C4-393C-606E-B896-6B53AC42E50B}"/>
              </a:ext>
            </a:extLst>
          </p:cNvPr>
          <p:cNvSpPr>
            <a:spLocks noGrp="1"/>
          </p:cNvSpPr>
          <p:nvPr>
            <p:ph type="sldNum" sz="quarter" idx="10"/>
          </p:nvPr>
        </p:nvSpPr>
        <p:spPr/>
        <p:txBody>
          <a:bodyPr/>
          <a:lstStyle/>
          <a:p>
            <a:fld id="{CB81326D-E794-A84C-8C4F-9DA4A48A00D2}" type="slidenum">
              <a:rPr lang="en-US" smtClean="0"/>
              <a:t>2</a:t>
            </a:fld>
            <a:endParaRPr lang="en-US"/>
          </a:p>
        </p:txBody>
      </p:sp>
      <p:sp>
        <p:nvSpPr>
          <p:cNvPr id="129" name="TextBox 128">
            <a:extLst>
              <a:ext uri="{FF2B5EF4-FFF2-40B4-BE49-F238E27FC236}">
                <a16:creationId xmlns:a16="http://schemas.microsoft.com/office/drawing/2014/main" id="{7D8FC26C-ACCD-1F11-610B-E38E59C1E313}"/>
              </a:ext>
            </a:extLst>
          </p:cNvPr>
          <p:cNvSpPr txBox="1"/>
          <p:nvPr/>
        </p:nvSpPr>
        <p:spPr>
          <a:xfrm>
            <a:off x="681335" y="2287329"/>
            <a:ext cx="3285505" cy="1049040"/>
          </a:xfrm>
          <a:custGeom>
            <a:avLst/>
            <a:gdLst>
              <a:gd name="connsiteX0" fmla="*/ 0 w 3285505"/>
              <a:gd name="connsiteY0" fmla="*/ 0 h 1049040"/>
              <a:gd name="connsiteX1" fmla="*/ 449019 w 3285505"/>
              <a:gd name="connsiteY1" fmla="*/ 0 h 1049040"/>
              <a:gd name="connsiteX2" fmla="*/ 930893 w 3285505"/>
              <a:gd name="connsiteY2" fmla="*/ 0 h 1049040"/>
              <a:gd name="connsiteX3" fmla="*/ 1544187 w 3285505"/>
              <a:gd name="connsiteY3" fmla="*/ 0 h 1049040"/>
              <a:gd name="connsiteX4" fmla="*/ 2157482 w 3285505"/>
              <a:gd name="connsiteY4" fmla="*/ 0 h 1049040"/>
              <a:gd name="connsiteX5" fmla="*/ 2737921 w 3285505"/>
              <a:gd name="connsiteY5" fmla="*/ 0 h 1049040"/>
              <a:gd name="connsiteX6" fmla="*/ 3285505 w 3285505"/>
              <a:gd name="connsiteY6" fmla="*/ 0 h 1049040"/>
              <a:gd name="connsiteX7" fmla="*/ 3285505 w 3285505"/>
              <a:gd name="connsiteY7" fmla="*/ 545501 h 1049040"/>
              <a:gd name="connsiteX8" fmla="*/ 3285505 w 3285505"/>
              <a:gd name="connsiteY8" fmla="*/ 1049040 h 1049040"/>
              <a:gd name="connsiteX9" fmla="*/ 2770776 w 3285505"/>
              <a:gd name="connsiteY9" fmla="*/ 1049040 h 1049040"/>
              <a:gd name="connsiteX10" fmla="*/ 2288902 w 3285505"/>
              <a:gd name="connsiteY10" fmla="*/ 1049040 h 1049040"/>
              <a:gd name="connsiteX11" fmla="*/ 1675608 w 3285505"/>
              <a:gd name="connsiteY11" fmla="*/ 1049040 h 1049040"/>
              <a:gd name="connsiteX12" fmla="*/ 1160878 w 3285505"/>
              <a:gd name="connsiteY12" fmla="*/ 1049040 h 1049040"/>
              <a:gd name="connsiteX13" fmla="*/ 646149 w 3285505"/>
              <a:gd name="connsiteY13" fmla="*/ 1049040 h 1049040"/>
              <a:gd name="connsiteX14" fmla="*/ 0 w 3285505"/>
              <a:gd name="connsiteY14" fmla="*/ 1049040 h 1049040"/>
              <a:gd name="connsiteX15" fmla="*/ 0 w 3285505"/>
              <a:gd name="connsiteY15" fmla="*/ 514030 h 1049040"/>
              <a:gd name="connsiteX16" fmla="*/ 0 w 3285505"/>
              <a:gd name="connsiteY16" fmla="*/ 0 h 10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85505" h="1049040" fill="none" extrusionOk="0">
                <a:moveTo>
                  <a:pt x="0" y="0"/>
                </a:moveTo>
                <a:cubicBezTo>
                  <a:pt x="119509" y="-1536"/>
                  <a:pt x="317575" y="29249"/>
                  <a:pt x="449019" y="0"/>
                </a:cubicBezTo>
                <a:cubicBezTo>
                  <a:pt x="580463" y="-29249"/>
                  <a:pt x="759813" y="20694"/>
                  <a:pt x="930893" y="0"/>
                </a:cubicBezTo>
                <a:cubicBezTo>
                  <a:pt x="1101973" y="-20694"/>
                  <a:pt x="1371049" y="41713"/>
                  <a:pt x="1544187" y="0"/>
                </a:cubicBezTo>
                <a:cubicBezTo>
                  <a:pt x="1717325" y="-41713"/>
                  <a:pt x="1924047" y="72307"/>
                  <a:pt x="2157482" y="0"/>
                </a:cubicBezTo>
                <a:cubicBezTo>
                  <a:pt x="2390918" y="-72307"/>
                  <a:pt x="2503916" y="64363"/>
                  <a:pt x="2737921" y="0"/>
                </a:cubicBezTo>
                <a:cubicBezTo>
                  <a:pt x="2971926" y="-64363"/>
                  <a:pt x="3028575" y="33069"/>
                  <a:pt x="3285505" y="0"/>
                </a:cubicBezTo>
                <a:cubicBezTo>
                  <a:pt x="3304739" y="121192"/>
                  <a:pt x="3271004" y="355843"/>
                  <a:pt x="3285505" y="545501"/>
                </a:cubicBezTo>
                <a:cubicBezTo>
                  <a:pt x="3300006" y="735159"/>
                  <a:pt x="3270643" y="856931"/>
                  <a:pt x="3285505" y="1049040"/>
                </a:cubicBezTo>
                <a:cubicBezTo>
                  <a:pt x="3037775" y="1109324"/>
                  <a:pt x="2916436" y="1027361"/>
                  <a:pt x="2770776" y="1049040"/>
                </a:cubicBezTo>
                <a:cubicBezTo>
                  <a:pt x="2625116" y="1070719"/>
                  <a:pt x="2398024" y="992141"/>
                  <a:pt x="2288902" y="1049040"/>
                </a:cubicBezTo>
                <a:cubicBezTo>
                  <a:pt x="2179780" y="1105939"/>
                  <a:pt x="1967926" y="982235"/>
                  <a:pt x="1675608" y="1049040"/>
                </a:cubicBezTo>
                <a:cubicBezTo>
                  <a:pt x="1383290" y="1115845"/>
                  <a:pt x="1348685" y="1038070"/>
                  <a:pt x="1160878" y="1049040"/>
                </a:cubicBezTo>
                <a:cubicBezTo>
                  <a:pt x="973071" y="1060010"/>
                  <a:pt x="806892" y="1012990"/>
                  <a:pt x="646149" y="1049040"/>
                </a:cubicBezTo>
                <a:cubicBezTo>
                  <a:pt x="485406" y="1085090"/>
                  <a:pt x="321852" y="992635"/>
                  <a:pt x="0" y="1049040"/>
                </a:cubicBezTo>
                <a:cubicBezTo>
                  <a:pt x="-25442" y="847620"/>
                  <a:pt x="20897" y="702271"/>
                  <a:pt x="0" y="514030"/>
                </a:cubicBezTo>
                <a:cubicBezTo>
                  <a:pt x="-20897" y="325789"/>
                  <a:pt x="45602" y="195292"/>
                  <a:pt x="0" y="0"/>
                </a:cubicBezTo>
                <a:close/>
              </a:path>
              <a:path w="3285505" h="1049040" stroke="0" extrusionOk="0">
                <a:moveTo>
                  <a:pt x="0" y="0"/>
                </a:moveTo>
                <a:cubicBezTo>
                  <a:pt x="271822" y="-38707"/>
                  <a:pt x="311813" y="23620"/>
                  <a:pt x="547584" y="0"/>
                </a:cubicBezTo>
                <a:cubicBezTo>
                  <a:pt x="783355" y="-23620"/>
                  <a:pt x="877654" y="50924"/>
                  <a:pt x="1128023" y="0"/>
                </a:cubicBezTo>
                <a:cubicBezTo>
                  <a:pt x="1378392" y="-50924"/>
                  <a:pt x="1403989" y="42559"/>
                  <a:pt x="1577042" y="0"/>
                </a:cubicBezTo>
                <a:cubicBezTo>
                  <a:pt x="1750095" y="-42559"/>
                  <a:pt x="2020629" y="41796"/>
                  <a:pt x="2157482" y="0"/>
                </a:cubicBezTo>
                <a:cubicBezTo>
                  <a:pt x="2294335" y="-41796"/>
                  <a:pt x="2497113" y="2610"/>
                  <a:pt x="2606501" y="0"/>
                </a:cubicBezTo>
                <a:cubicBezTo>
                  <a:pt x="2715889" y="-2610"/>
                  <a:pt x="2992710" y="64680"/>
                  <a:pt x="3285505" y="0"/>
                </a:cubicBezTo>
                <a:cubicBezTo>
                  <a:pt x="3323325" y="198701"/>
                  <a:pt x="3227070" y="311390"/>
                  <a:pt x="3285505" y="503539"/>
                </a:cubicBezTo>
                <a:cubicBezTo>
                  <a:pt x="3343940" y="695688"/>
                  <a:pt x="3253933" y="799461"/>
                  <a:pt x="3285505" y="1049040"/>
                </a:cubicBezTo>
                <a:cubicBezTo>
                  <a:pt x="3050089" y="1066565"/>
                  <a:pt x="2883914" y="996320"/>
                  <a:pt x="2770776" y="1049040"/>
                </a:cubicBezTo>
                <a:cubicBezTo>
                  <a:pt x="2657638" y="1101760"/>
                  <a:pt x="2395100" y="1030737"/>
                  <a:pt x="2256047" y="1049040"/>
                </a:cubicBezTo>
                <a:cubicBezTo>
                  <a:pt x="2116994" y="1067343"/>
                  <a:pt x="1904134" y="1036151"/>
                  <a:pt x="1774173" y="1049040"/>
                </a:cubicBezTo>
                <a:cubicBezTo>
                  <a:pt x="1644212" y="1061929"/>
                  <a:pt x="1434273" y="980327"/>
                  <a:pt x="1193733" y="1049040"/>
                </a:cubicBezTo>
                <a:cubicBezTo>
                  <a:pt x="953193" y="1117753"/>
                  <a:pt x="916000" y="988135"/>
                  <a:pt x="646149" y="1049040"/>
                </a:cubicBezTo>
                <a:cubicBezTo>
                  <a:pt x="376298" y="1109945"/>
                  <a:pt x="310041" y="1004335"/>
                  <a:pt x="0" y="1049040"/>
                </a:cubicBezTo>
                <a:cubicBezTo>
                  <a:pt x="-48273" y="832813"/>
                  <a:pt x="24007" y="656190"/>
                  <a:pt x="0" y="503539"/>
                </a:cubicBezTo>
                <a:cubicBezTo>
                  <a:pt x="-24007" y="350888"/>
                  <a:pt x="36573" y="105923"/>
                  <a:pt x="0" y="0"/>
                </a:cubicBezTo>
                <a:close/>
              </a:path>
            </a:pathLst>
          </a:custGeom>
          <a:solidFill>
            <a:schemeClr val="bg1"/>
          </a:solidFill>
          <a:ln>
            <a:noFill/>
            <a:extLst>
              <a:ext uri="{C807C97D-BFC1-408E-A445-0C87EB9F89A2}">
                <ask:lineSketchStyleProps xmlns:ask="http://schemas.microsoft.com/office/drawing/2018/sketchyshapes" sd="1796175556">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nchor="ctr" anchorCtr="0">
            <a:noAutofit/>
          </a:bodyPr>
          <a:lstStyle/>
          <a:p>
            <a:pPr marL="517525" indent="-158750" algn="l">
              <a:spcBef>
                <a:spcPts val="0"/>
              </a:spcBef>
              <a:spcAft>
                <a:spcPts val="0"/>
              </a:spcAft>
            </a:pPr>
            <a:r>
              <a:rPr lang="en-US" sz="1600" b="1">
                <a:solidFill>
                  <a:schemeClr val="tx1"/>
                </a:solidFill>
                <a:latin typeface="Arial Nova Cond" panose="020B0506020202020204" pitchFamily="34" charset="0"/>
                <a:ea typeface="Calibri" panose="020F0502020204030204" pitchFamily="34" charset="0"/>
              </a:rPr>
              <a:t>Bilateral </a:t>
            </a:r>
            <a:r>
              <a:rPr lang="en-US" sz="1600" b="1">
                <a:solidFill>
                  <a:schemeClr val="tx1"/>
                </a:solidFill>
                <a:latin typeface="Arial Nova Cond" panose="020B0506020202020204" pitchFamily="34" charset="0"/>
              </a:rPr>
              <a:t>Convening</a:t>
            </a:r>
            <a:r>
              <a:rPr lang="en-US" sz="1600" b="1">
                <a:solidFill>
                  <a:schemeClr val="tx1"/>
                </a:solidFill>
                <a:latin typeface="Arial Nova Cond" panose="020B0506020202020204" pitchFamily="34" charset="0"/>
                <a:ea typeface="Calibri" panose="020F0502020204030204" pitchFamily="34" charset="0"/>
              </a:rPr>
              <a:t> Series</a:t>
            </a:r>
          </a:p>
          <a:p>
            <a:pPr marL="517525" lvl="1" indent="-158750" algn="l">
              <a:spcBef>
                <a:spcPts val="0"/>
              </a:spcBef>
              <a:spcAft>
                <a:spcPts val="0"/>
              </a:spcAft>
              <a:buFont typeface="Arial" panose="020B0604020202020204" pitchFamily="34" charset="0"/>
              <a:buChar char="•"/>
            </a:pPr>
            <a:r>
              <a:rPr lang="en-US" sz="1600">
                <a:solidFill>
                  <a:schemeClr val="tx1"/>
                </a:solidFill>
                <a:latin typeface="Arial Nova Cond Light" panose="020B0306020202020204" pitchFamily="34" charset="0"/>
                <a:ea typeface="Calibri" panose="020F0502020204030204" pitchFamily="34" charset="0"/>
              </a:rPr>
              <a:t>Utility-OEM Forum</a:t>
            </a:r>
          </a:p>
          <a:p>
            <a:pPr marL="517525" lvl="1" indent="-158750" algn="l">
              <a:spcBef>
                <a:spcPts val="0"/>
              </a:spcBef>
              <a:spcAft>
                <a:spcPts val="0"/>
              </a:spcAft>
              <a:buFont typeface="Arial" panose="020B0604020202020204" pitchFamily="34" charset="0"/>
              <a:buChar char="•"/>
            </a:pPr>
            <a:r>
              <a:rPr lang="en-US" sz="1600">
                <a:solidFill>
                  <a:schemeClr val="tx1"/>
                </a:solidFill>
                <a:latin typeface="Arial Nova Cond Light" panose="020B0306020202020204" pitchFamily="34" charset="0"/>
                <a:ea typeface="Calibri" panose="020F0502020204030204" pitchFamily="34" charset="0"/>
              </a:rPr>
              <a:t>Utility-Fleet Forum</a:t>
            </a:r>
          </a:p>
        </p:txBody>
      </p:sp>
      <p:sp>
        <p:nvSpPr>
          <p:cNvPr id="133" name="TextBox 132">
            <a:extLst>
              <a:ext uri="{FF2B5EF4-FFF2-40B4-BE49-F238E27FC236}">
                <a16:creationId xmlns:a16="http://schemas.microsoft.com/office/drawing/2014/main" id="{C322AD4D-23C4-08A9-D974-93EB63982090}"/>
              </a:ext>
            </a:extLst>
          </p:cNvPr>
          <p:cNvSpPr txBox="1"/>
          <p:nvPr/>
        </p:nvSpPr>
        <p:spPr>
          <a:xfrm>
            <a:off x="681335" y="4342968"/>
            <a:ext cx="3285505" cy="1049040"/>
          </a:xfrm>
          <a:custGeom>
            <a:avLst/>
            <a:gdLst>
              <a:gd name="connsiteX0" fmla="*/ 0 w 3285505"/>
              <a:gd name="connsiteY0" fmla="*/ 0 h 1049040"/>
              <a:gd name="connsiteX1" fmla="*/ 449019 w 3285505"/>
              <a:gd name="connsiteY1" fmla="*/ 0 h 1049040"/>
              <a:gd name="connsiteX2" fmla="*/ 930893 w 3285505"/>
              <a:gd name="connsiteY2" fmla="*/ 0 h 1049040"/>
              <a:gd name="connsiteX3" fmla="*/ 1544187 w 3285505"/>
              <a:gd name="connsiteY3" fmla="*/ 0 h 1049040"/>
              <a:gd name="connsiteX4" fmla="*/ 2157482 w 3285505"/>
              <a:gd name="connsiteY4" fmla="*/ 0 h 1049040"/>
              <a:gd name="connsiteX5" fmla="*/ 2737921 w 3285505"/>
              <a:gd name="connsiteY5" fmla="*/ 0 h 1049040"/>
              <a:gd name="connsiteX6" fmla="*/ 3285505 w 3285505"/>
              <a:gd name="connsiteY6" fmla="*/ 0 h 1049040"/>
              <a:gd name="connsiteX7" fmla="*/ 3285505 w 3285505"/>
              <a:gd name="connsiteY7" fmla="*/ 545501 h 1049040"/>
              <a:gd name="connsiteX8" fmla="*/ 3285505 w 3285505"/>
              <a:gd name="connsiteY8" fmla="*/ 1049040 h 1049040"/>
              <a:gd name="connsiteX9" fmla="*/ 2770776 w 3285505"/>
              <a:gd name="connsiteY9" fmla="*/ 1049040 h 1049040"/>
              <a:gd name="connsiteX10" fmla="*/ 2288902 w 3285505"/>
              <a:gd name="connsiteY10" fmla="*/ 1049040 h 1049040"/>
              <a:gd name="connsiteX11" fmla="*/ 1675608 w 3285505"/>
              <a:gd name="connsiteY11" fmla="*/ 1049040 h 1049040"/>
              <a:gd name="connsiteX12" fmla="*/ 1160878 w 3285505"/>
              <a:gd name="connsiteY12" fmla="*/ 1049040 h 1049040"/>
              <a:gd name="connsiteX13" fmla="*/ 646149 w 3285505"/>
              <a:gd name="connsiteY13" fmla="*/ 1049040 h 1049040"/>
              <a:gd name="connsiteX14" fmla="*/ 0 w 3285505"/>
              <a:gd name="connsiteY14" fmla="*/ 1049040 h 1049040"/>
              <a:gd name="connsiteX15" fmla="*/ 0 w 3285505"/>
              <a:gd name="connsiteY15" fmla="*/ 514030 h 1049040"/>
              <a:gd name="connsiteX16" fmla="*/ 0 w 3285505"/>
              <a:gd name="connsiteY16" fmla="*/ 0 h 10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85505" h="1049040" fill="none" extrusionOk="0">
                <a:moveTo>
                  <a:pt x="0" y="0"/>
                </a:moveTo>
                <a:cubicBezTo>
                  <a:pt x="119509" y="-1536"/>
                  <a:pt x="317575" y="29249"/>
                  <a:pt x="449019" y="0"/>
                </a:cubicBezTo>
                <a:cubicBezTo>
                  <a:pt x="580463" y="-29249"/>
                  <a:pt x="759813" y="20694"/>
                  <a:pt x="930893" y="0"/>
                </a:cubicBezTo>
                <a:cubicBezTo>
                  <a:pt x="1101973" y="-20694"/>
                  <a:pt x="1371049" y="41713"/>
                  <a:pt x="1544187" y="0"/>
                </a:cubicBezTo>
                <a:cubicBezTo>
                  <a:pt x="1717325" y="-41713"/>
                  <a:pt x="1924047" y="72307"/>
                  <a:pt x="2157482" y="0"/>
                </a:cubicBezTo>
                <a:cubicBezTo>
                  <a:pt x="2390918" y="-72307"/>
                  <a:pt x="2503916" y="64363"/>
                  <a:pt x="2737921" y="0"/>
                </a:cubicBezTo>
                <a:cubicBezTo>
                  <a:pt x="2971926" y="-64363"/>
                  <a:pt x="3028575" y="33069"/>
                  <a:pt x="3285505" y="0"/>
                </a:cubicBezTo>
                <a:cubicBezTo>
                  <a:pt x="3304739" y="121192"/>
                  <a:pt x="3271004" y="355843"/>
                  <a:pt x="3285505" y="545501"/>
                </a:cubicBezTo>
                <a:cubicBezTo>
                  <a:pt x="3300006" y="735159"/>
                  <a:pt x="3270643" y="856931"/>
                  <a:pt x="3285505" y="1049040"/>
                </a:cubicBezTo>
                <a:cubicBezTo>
                  <a:pt x="3037775" y="1109324"/>
                  <a:pt x="2916436" y="1027361"/>
                  <a:pt x="2770776" y="1049040"/>
                </a:cubicBezTo>
                <a:cubicBezTo>
                  <a:pt x="2625116" y="1070719"/>
                  <a:pt x="2398024" y="992141"/>
                  <a:pt x="2288902" y="1049040"/>
                </a:cubicBezTo>
                <a:cubicBezTo>
                  <a:pt x="2179780" y="1105939"/>
                  <a:pt x="1967926" y="982235"/>
                  <a:pt x="1675608" y="1049040"/>
                </a:cubicBezTo>
                <a:cubicBezTo>
                  <a:pt x="1383290" y="1115845"/>
                  <a:pt x="1348685" y="1038070"/>
                  <a:pt x="1160878" y="1049040"/>
                </a:cubicBezTo>
                <a:cubicBezTo>
                  <a:pt x="973071" y="1060010"/>
                  <a:pt x="806892" y="1012990"/>
                  <a:pt x="646149" y="1049040"/>
                </a:cubicBezTo>
                <a:cubicBezTo>
                  <a:pt x="485406" y="1085090"/>
                  <a:pt x="321852" y="992635"/>
                  <a:pt x="0" y="1049040"/>
                </a:cubicBezTo>
                <a:cubicBezTo>
                  <a:pt x="-25442" y="847620"/>
                  <a:pt x="20897" y="702271"/>
                  <a:pt x="0" y="514030"/>
                </a:cubicBezTo>
                <a:cubicBezTo>
                  <a:pt x="-20897" y="325789"/>
                  <a:pt x="45602" y="195292"/>
                  <a:pt x="0" y="0"/>
                </a:cubicBezTo>
                <a:close/>
              </a:path>
              <a:path w="3285505" h="1049040" stroke="0" extrusionOk="0">
                <a:moveTo>
                  <a:pt x="0" y="0"/>
                </a:moveTo>
                <a:cubicBezTo>
                  <a:pt x="271822" y="-38707"/>
                  <a:pt x="311813" y="23620"/>
                  <a:pt x="547584" y="0"/>
                </a:cubicBezTo>
                <a:cubicBezTo>
                  <a:pt x="783355" y="-23620"/>
                  <a:pt x="877654" y="50924"/>
                  <a:pt x="1128023" y="0"/>
                </a:cubicBezTo>
                <a:cubicBezTo>
                  <a:pt x="1378392" y="-50924"/>
                  <a:pt x="1403989" y="42559"/>
                  <a:pt x="1577042" y="0"/>
                </a:cubicBezTo>
                <a:cubicBezTo>
                  <a:pt x="1750095" y="-42559"/>
                  <a:pt x="2020629" y="41796"/>
                  <a:pt x="2157482" y="0"/>
                </a:cubicBezTo>
                <a:cubicBezTo>
                  <a:pt x="2294335" y="-41796"/>
                  <a:pt x="2497113" y="2610"/>
                  <a:pt x="2606501" y="0"/>
                </a:cubicBezTo>
                <a:cubicBezTo>
                  <a:pt x="2715889" y="-2610"/>
                  <a:pt x="2992710" y="64680"/>
                  <a:pt x="3285505" y="0"/>
                </a:cubicBezTo>
                <a:cubicBezTo>
                  <a:pt x="3323325" y="198701"/>
                  <a:pt x="3227070" y="311390"/>
                  <a:pt x="3285505" y="503539"/>
                </a:cubicBezTo>
                <a:cubicBezTo>
                  <a:pt x="3343940" y="695688"/>
                  <a:pt x="3253933" y="799461"/>
                  <a:pt x="3285505" y="1049040"/>
                </a:cubicBezTo>
                <a:cubicBezTo>
                  <a:pt x="3050089" y="1066565"/>
                  <a:pt x="2883914" y="996320"/>
                  <a:pt x="2770776" y="1049040"/>
                </a:cubicBezTo>
                <a:cubicBezTo>
                  <a:pt x="2657638" y="1101760"/>
                  <a:pt x="2395100" y="1030737"/>
                  <a:pt x="2256047" y="1049040"/>
                </a:cubicBezTo>
                <a:cubicBezTo>
                  <a:pt x="2116994" y="1067343"/>
                  <a:pt x="1904134" y="1036151"/>
                  <a:pt x="1774173" y="1049040"/>
                </a:cubicBezTo>
                <a:cubicBezTo>
                  <a:pt x="1644212" y="1061929"/>
                  <a:pt x="1434273" y="980327"/>
                  <a:pt x="1193733" y="1049040"/>
                </a:cubicBezTo>
                <a:cubicBezTo>
                  <a:pt x="953193" y="1117753"/>
                  <a:pt x="916000" y="988135"/>
                  <a:pt x="646149" y="1049040"/>
                </a:cubicBezTo>
                <a:cubicBezTo>
                  <a:pt x="376298" y="1109945"/>
                  <a:pt x="310041" y="1004335"/>
                  <a:pt x="0" y="1049040"/>
                </a:cubicBezTo>
                <a:cubicBezTo>
                  <a:pt x="-48273" y="832813"/>
                  <a:pt x="24007" y="656190"/>
                  <a:pt x="0" y="503539"/>
                </a:cubicBezTo>
                <a:cubicBezTo>
                  <a:pt x="-24007" y="350888"/>
                  <a:pt x="36573" y="105923"/>
                  <a:pt x="0" y="0"/>
                </a:cubicBezTo>
                <a:close/>
              </a:path>
            </a:pathLst>
          </a:custGeom>
          <a:solidFill>
            <a:schemeClr val="accent5">
              <a:lumMod val="20000"/>
              <a:lumOff val="80000"/>
            </a:schemeClr>
          </a:solidFill>
          <a:ln>
            <a:noFill/>
            <a:extLst>
              <a:ext uri="{C807C97D-BFC1-408E-A445-0C87EB9F89A2}">
                <ask:lineSketchStyleProps xmlns:ask="http://schemas.microsoft.com/office/drawing/2018/sketchyshapes" sd="1796175556">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nchor="ctr" anchorCtr="0">
            <a:noAutofit/>
          </a:bodyPr>
          <a:lstStyle/>
          <a:p>
            <a:pPr marL="9525" algn="ctr">
              <a:spcBef>
                <a:spcPts val="0"/>
              </a:spcBef>
              <a:spcAft>
                <a:spcPts val="0"/>
              </a:spcAft>
            </a:pPr>
            <a:r>
              <a:rPr lang="en-US" sz="1600" b="1">
                <a:latin typeface="Arial Nova Cond" panose="020B0506020202020204" pitchFamily="34" charset="0"/>
              </a:rPr>
              <a:t>50-state </a:t>
            </a:r>
            <a:r>
              <a:rPr lang="en-US" sz="1600" b="1" err="1">
                <a:latin typeface="Arial Nova Cond" panose="020B0506020202020204" pitchFamily="34" charset="0"/>
              </a:rPr>
              <a:t>eRoadMAP</a:t>
            </a:r>
            <a:r>
              <a:rPr lang="en-US" sz="1050" baseline="66000" err="1">
                <a:latin typeface="Arial Nova Cond" panose="020B0506020202020204" pitchFamily="34" charset="0"/>
              </a:rPr>
              <a:t>TM</a:t>
            </a:r>
            <a:r>
              <a:rPr lang="en-US" sz="1600" b="1">
                <a:latin typeface="Arial Nova Cond" panose="020B0506020202020204" pitchFamily="34" charset="0"/>
              </a:rPr>
              <a:t> to 2030 </a:t>
            </a:r>
            <a:br>
              <a:rPr lang="en-US" sz="1600" b="1">
                <a:latin typeface="Arial Nova Cond" panose="020B0506020202020204" pitchFamily="34" charset="0"/>
              </a:rPr>
            </a:br>
            <a:r>
              <a:rPr lang="en-US" sz="1600">
                <a:latin typeface="Arial Nova Cond Light" panose="020B0306020202020204" pitchFamily="34" charset="0"/>
              </a:rPr>
              <a:t>outlining EV loads, grid impacts, </a:t>
            </a:r>
            <a:br>
              <a:rPr lang="en-US" sz="1600">
                <a:latin typeface="Arial Nova Cond Light" panose="020B0306020202020204" pitchFamily="34" charset="0"/>
              </a:rPr>
            </a:br>
            <a:r>
              <a:rPr lang="en-US" sz="1600" err="1">
                <a:latin typeface="Arial Nova Cond Light" panose="020B0306020202020204" pitchFamily="34" charset="0"/>
              </a:rPr>
              <a:t>leadtimes</a:t>
            </a:r>
            <a:r>
              <a:rPr lang="en-US" sz="1600">
                <a:latin typeface="Arial Nova Cond Light" panose="020B0306020202020204" pitchFamily="34" charset="0"/>
              </a:rPr>
              <a:t>, workforce, costs</a:t>
            </a:r>
          </a:p>
          <a:p>
            <a:pPr algn="ctr"/>
            <a:endParaRPr lang="en-US" sz="400" b="1">
              <a:solidFill>
                <a:schemeClr val="tx1"/>
              </a:solidFill>
              <a:latin typeface="+mn-lt"/>
            </a:endParaRPr>
          </a:p>
        </p:txBody>
      </p:sp>
      <p:sp>
        <p:nvSpPr>
          <p:cNvPr id="134" name="TextBox 133">
            <a:extLst>
              <a:ext uri="{FF2B5EF4-FFF2-40B4-BE49-F238E27FC236}">
                <a16:creationId xmlns:a16="http://schemas.microsoft.com/office/drawing/2014/main" id="{E579304C-97BA-2906-8C88-7BA457460E4D}"/>
              </a:ext>
            </a:extLst>
          </p:cNvPr>
          <p:cNvSpPr txBox="1"/>
          <p:nvPr/>
        </p:nvSpPr>
        <p:spPr>
          <a:xfrm>
            <a:off x="681336" y="1798489"/>
            <a:ext cx="3353295" cy="307777"/>
          </a:xfrm>
          <a:prstGeom prst="rect">
            <a:avLst/>
          </a:prstGeom>
          <a:noFill/>
        </p:spPr>
        <p:txBody>
          <a:bodyPr wrap="square">
            <a:spAutoFit/>
          </a:bodyPr>
          <a:lstStyle/>
          <a:p>
            <a:pPr marR="0" lvl="0" algn="ctr">
              <a:spcBef>
                <a:spcPts val="0"/>
              </a:spcBef>
              <a:spcAft>
                <a:spcPts val="0"/>
              </a:spcAft>
            </a:pPr>
            <a:r>
              <a:rPr lang="en-US" sz="1400" b="1" spc="300">
                <a:solidFill>
                  <a:schemeClr val="bg1"/>
                </a:solidFill>
                <a:effectLst/>
                <a:latin typeface="Century Gothic" panose="020B0502020202020204" pitchFamily="34" charset="0"/>
                <a:ea typeface="Times New Roman" panose="02020603050405020304" pitchFamily="18" charset="0"/>
              </a:rPr>
              <a:t>COALITIONS &amp; ROADMAPS</a:t>
            </a:r>
            <a:endParaRPr lang="en-US" sz="1400" b="1" spc="30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64" name="TextBox 163">
            <a:extLst>
              <a:ext uri="{FF2B5EF4-FFF2-40B4-BE49-F238E27FC236}">
                <a16:creationId xmlns:a16="http://schemas.microsoft.com/office/drawing/2014/main" id="{CF7F5812-49B9-8FC1-D606-131462E569D5}"/>
              </a:ext>
            </a:extLst>
          </p:cNvPr>
          <p:cNvSpPr txBox="1"/>
          <p:nvPr/>
        </p:nvSpPr>
        <p:spPr>
          <a:xfrm>
            <a:off x="681335" y="3508310"/>
            <a:ext cx="3285505" cy="661732"/>
          </a:xfrm>
          <a:custGeom>
            <a:avLst/>
            <a:gdLst>
              <a:gd name="connsiteX0" fmla="*/ 0 w 3285505"/>
              <a:gd name="connsiteY0" fmla="*/ 0 h 661732"/>
              <a:gd name="connsiteX1" fmla="*/ 449019 w 3285505"/>
              <a:gd name="connsiteY1" fmla="*/ 0 h 661732"/>
              <a:gd name="connsiteX2" fmla="*/ 930893 w 3285505"/>
              <a:gd name="connsiteY2" fmla="*/ 0 h 661732"/>
              <a:gd name="connsiteX3" fmla="*/ 1544187 w 3285505"/>
              <a:gd name="connsiteY3" fmla="*/ 0 h 661732"/>
              <a:gd name="connsiteX4" fmla="*/ 2157482 w 3285505"/>
              <a:gd name="connsiteY4" fmla="*/ 0 h 661732"/>
              <a:gd name="connsiteX5" fmla="*/ 2737921 w 3285505"/>
              <a:gd name="connsiteY5" fmla="*/ 0 h 661732"/>
              <a:gd name="connsiteX6" fmla="*/ 3285505 w 3285505"/>
              <a:gd name="connsiteY6" fmla="*/ 0 h 661732"/>
              <a:gd name="connsiteX7" fmla="*/ 3285505 w 3285505"/>
              <a:gd name="connsiteY7" fmla="*/ 344101 h 661732"/>
              <a:gd name="connsiteX8" fmla="*/ 3285505 w 3285505"/>
              <a:gd name="connsiteY8" fmla="*/ 661732 h 661732"/>
              <a:gd name="connsiteX9" fmla="*/ 2770776 w 3285505"/>
              <a:gd name="connsiteY9" fmla="*/ 661732 h 661732"/>
              <a:gd name="connsiteX10" fmla="*/ 2288902 w 3285505"/>
              <a:gd name="connsiteY10" fmla="*/ 661732 h 661732"/>
              <a:gd name="connsiteX11" fmla="*/ 1675608 w 3285505"/>
              <a:gd name="connsiteY11" fmla="*/ 661732 h 661732"/>
              <a:gd name="connsiteX12" fmla="*/ 1160878 w 3285505"/>
              <a:gd name="connsiteY12" fmla="*/ 661732 h 661732"/>
              <a:gd name="connsiteX13" fmla="*/ 646149 w 3285505"/>
              <a:gd name="connsiteY13" fmla="*/ 661732 h 661732"/>
              <a:gd name="connsiteX14" fmla="*/ 0 w 3285505"/>
              <a:gd name="connsiteY14" fmla="*/ 661732 h 661732"/>
              <a:gd name="connsiteX15" fmla="*/ 0 w 3285505"/>
              <a:gd name="connsiteY15" fmla="*/ 324249 h 661732"/>
              <a:gd name="connsiteX16" fmla="*/ 0 w 3285505"/>
              <a:gd name="connsiteY16" fmla="*/ 0 h 66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85505" h="661732" fill="none" extrusionOk="0">
                <a:moveTo>
                  <a:pt x="0" y="0"/>
                </a:moveTo>
                <a:cubicBezTo>
                  <a:pt x="119509" y="-1536"/>
                  <a:pt x="317575" y="29249"/>
                  <a:pt x="449019" y="0"/>
                </a:cubicBezTo>
                <a:cubicBezTo>
                  <a:pt x="580463" y="-29249"/>
                  <a:pt x="759813" y="20694"/>
                  <a:pt x="930893" y="0"/>
                </a:cubicBezTo>
                <a:cubicBezTo>
                  <a:pt x="1101973" y="-20694"/>
                  <a:pt x="1371049" y="41713"/>
                  <a:pt x="1544187" y="0"/>
                </a:cubicBezTo>
                <a:cubicBezTo>
                  <a:pt x="1717325" y="-41713"/>
                  <a:pt x="1924047" y="72307"/>
                  <a:pt x="2157482" y="0"/>
                </a:cubicBezTo>
                <a:cubicBezTo>
                  <a:pt x="2390918" y="-72307"/>
                  <a:pt x="2503916" y="64363"/>
                  <a:pt x="2737921" y="0"/>
                </a:cubicBezTo>
                <a:cubicBezTo>
                  <a:pt x="2971926" y="-64363"/>
                  <a:pt x="3028575" y="33069"/>
                  <a:pt x="3285505" y="0"/>
                </a:cubicBezTo>
                <a:cubicBezTo>
                  <a:pt x="3311940" y="79199"/>
                  <a:pt x="3282153" y="223994"/>
                  <a:pt x="3285505" y="344101"/>
                </a:cubicBezTo>
                <a:cubicBezTo>
                  <a:pt x="3288857" y="464208"/>
                  <a:pt x="3250475" y="507828"/>
                  <a:pt x="3285505" y="661732"/>
                </a:cubicBezTo>
                <a:cubicBezTo>
                  <a:pt x="3037775" y="722016"/>
                  <a:pt x="2916436" y="640053"/>
                  <a:pt x="2770776" y="661732"/>
                </a:cubicBezTo>
                <a:cubicBezTo>
                  <a:pt x="2625116" y="683411"/>
                  <a:pt x="2398024" y="604833"/>
                  <a:pt x="2288902" y="661732"/>
                </a:cubicBezTo>
                <a:cubicBezTo>
                  <a:pt x="2179780" y="718631"/>
                  <a:pt x="1967926" y="594927"/>
                  <a:pt x="1675608" y="661732"/>
                </a:cubicBezTo>
                <a:cubicBezTo>
                  <a:pt x="1383290" y="728537"/>
                  <a:pt x="1348685" y="650762"/>
                  <a:pt x="1160878" y="661732"/>
                </a:cubicBezTo>
                <a:cubicBezTo>
                  <a:pt x="973071" y="672702"/>
                  <a:pt x="806892" y="625682"/>
                  <a:pt x="646149" y="661732"/>
                </a:cubicBezTo>
                <a:cubicBezTo>
                  <a:pt x="485406" y="697782"/>
                  <a:pt x="321852" y="605327"/>
                  <a:pt x="0" y="661732"/>
                </a:cubicBezTo>
                <a:cubicBezTo>
                  <a:pt x="-21232" y="511471"/>
                  <a:pt x="39026" y="410016"/>
                  <a:pt x="0" y="324249"/>
                </a:cubicBezTo>
                <a:cubicBezTo>
                  <a:pt x="-39026" y="238482"/>
                  <a:pt x="10600" y="76079"/>
                  <a:pt x="0" y="0"/>
                </a:cubicBezTo>
                <a:close/>
              </a:path>
              <a:path w="3285505" h="661732" stroke="0" extrusionOk="0">
                <a:moveTo>
                  <a:pt x="0" y="0"/>
                </a:moveTo>
                <a:cubicBezTo>
                  <a:pt x="271822" y="-38707"/>
                  <a:pt x="311813" y="23620"/>
                  <a:pt x="547584" y="0"/>
                </a:cubicBezTo>
                <a:cubicBezTo>
                  <a:pt x="783355" y="-23620"/>
                  <a:pt x="877654" y="50924"/>
                  <a:pt x="1128023" y="0"/>
                </a:cubicBezTo>
                <a:cubicBezTo>
                  <a:pt x="1378392" y="-50924"/>
                  <a:pt x="1403989" y="42559"/>
                  <a:pt x="1577042" y="0"/>
                </a:cubicBezTo>
                <a:cubicBezTo>
                  <a:pt x="1750095" y="-42559"/>
                  <a:pt x="2020629" y="41796"/>
                  <a:pt x="2157482" y="0"/>
                </a:cubicBezTo>
                <a:cubicBezTo>
                  <a:pt x="2294335" y="-41796"/>
                  <a:pt x="2497113" y="2610"/>
                  <a:pt x="2606501" y="0"/>
                </a:cubicBezTo>
                <a:cubicBezTo>
                  <a:pt x="2715889" y="-2610"/>
                  <a:pt x="2992710" y="64680"/>
                  <a:pt x="3285505" y="0"/>
                </a:cubicBezTo>
                <a:cubicBezTo>
                  <a:pt x="3288314" y="102253"/>
                  <a:pt x="3268868" y="249876"/>
                  <a:pt x="3285505" y="317631"/>
                </a:cubicBezTo>
                <a:cubicBezTo>
                  <a:pt x="3302142" y="385386"/>
                  <a:pt x="3248549" y="555734"/>
                  <a:pt x="3285505" y="661732"/>
                </a:cubicBezTo>
                <a:cubicBezTo>
                  <a:pt x="3050089" y="679257"/>
                  <a:pt x="2883914" y="609012"/>
                  <a:pt x="2770776" y="661732"/>
                </a:cubicBezTo>
                <a:cubicBezTo>
                  <a:pt x="2657638" y="714452"/>
                  <a:pt x="2395100" y="643429"/>
                  <a:pt x="2256047" y="661732"/>
                </a:cubicBezTo>
                <a:cubicBezTo>
                  <a:pt x="2116994" y="680035"/>
                  <a:pt x="1904134" y="648843"/>
                  <a:pt x="1774173" y="661732"/>
                </a:cubicBezTo>
                <a:cubicBezTo>
                  <a:pt x="1644212" y="674621"/>
                  <a:pt x="1434273" y="593019"/>
                  <a:pt x="1193733" y="661732"/>
                </a:cubicBezTo>
                <a:cubicBezTo>
                  <a:pt x="953193" y="730445"/>
                  <a:pt x="916000" y="600827"/>
                  <a:pt x="646149" y="661732"/>
                </a:cubicBezTo>
                <a:cubicBezTo>
                  <a:pt x="376298" y="722637"/>
                  <a:pt x="310041" y="617027"/>
                  <a:pt x="0" y="661732"/>
                </a:cubicBezTo>
                <a:cubicBezTo>
                  <a:pt x="-37835" y="523921"/>
                  <a:pt x="13513" y="451286"/>
                  <a:pt x="0" y="317631"/>
                </a:cubicBezTo>
                <a:cubicBezTo>
                  <a:pt x="-13513" y="183976"/>
                  <a:pt x="1747" y="157210"/>
                  <a:pt x="0" y="0"/>
                </a:cubicBezTo>
                <a:close/>
              </a:path>
            </a:pathLst>
          </a:custGeom>
          <a:solidFill>
            <a:schemeClr val="bg1">
              <a:lumMod val="95000"/>
            </a:schemeClr>
          </a:solidFill>
          <a:ln>
            <a:noFill/>
            <a:extLst>
              <a:ext uri="{C807C97D-BFC1-408E-A445-0C87EB9F89A2}">
                <ask:lineSketchStyleProps xmlns:ask="http://schemas.microsoft.com/office/drawing/2018/sketchyshapes" sd="1796175556">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nchor="ctr" anchorCtr="0">
            <a:noAutofit/>
          </a:bodyPr>
          <a:lstStyle/>
          <a:p>
            <a:pPr marL="9525" algn="ctr"/>
            <a:r>
              <a:rPr lang="en-US" sz="1600" b="1">
                <a:latin typeface="Arial Nova Cond" panose="020B0506020202020204" pitchFamily="34" charset="0"/>
              </a:rPr>
              <a:t>National EV Driver Research Board</a:t>
            </a:r>
          </a:p>
        </p:txBody>
      </p:sp>
      <p:sp>
        <p:nvSpPr>
          <p:cNvPr id="162" name="Body">
            <a:extLst>
              <a:ext uri="{FF2B5EF4-FFF2-40B4-BE49-F238E27FC236}">
                <a16:creationId xmlns:a16="http://schemas.microsoft.com/office/drawing/2014/main" id="{F669945F-F28F-04C2-068A-0C82D07065D6}"/>
              </a:ext>
            </a:extLst>
          </p:cNvPr>
          <p:cNvSpPr/>
          <p:nvPr/>
        </p:nvSpPr>
        <p:spPr>
          <a:xfrm>
            <a:off x="4207572" y="1635882"/>
            <a:ext cx="3654600" cy="5023908"/>
          </a:xfrm>
          <a:prstGeom prst="rect">
            <a:avLst/>
          </a:prstGeom>
          <a:gradFill>
            <a:gsLst>
              <a:gs pos="27000">
                <a:schemeClr val="accent2"/>
              </a:gs>
              <a:gs pos="0">
                <a:srgbClr val="18CAAA"/>
              </a:gs>
              <a:gs pos="98000">
                <a:schemeClr val="accent3">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0" name="Body">
            <a:extLst>
              <a:ext uri="{FF2B5EF4-FFF2-40B4-BE49-F238E27FC236}">
                <a16:creationId xmlns:a16="http://schemas.microsoft.com/office/drawing/2014/main" id="{B288AFE9-528D-5FAD-000D-796EF48A3C26}"/>
              </a:ext>
            </a:extLst>
          </p:cNvPr>
          <p:cNvSpPr/>
          <p:nvPr/>
        </p:nvSpPr>
        <p:spPr>
          <a:xfrm>
            <a:off x="8011199" y="1642529"/>
            <a:ext cx="3551531" cy="5023908"/>
          </a:xfrm>
          <a:prstGeom prst="rect">
            <a:avLst/>
          </a:prstGeom>
          <a:gradFill>
            <a:gsLst>
              <a:gs pos="0">
                <a:srgbClr val="06AAD8"/>
              </a:gs>
              <a:gs pos="30000">
                <a:schemeClr val="accent1"/>
              </a:gs>
              <a:gs pos="99000">
                <a:schemeClr val="accent1">
                  <a:lumMod val="75000"/>
                  <a:alpha val="10232"/>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5" name="TextBox 134">
            <a:extLst>
              <a:ext uri="{FF2B5EF4-FFF2-40B4-BE49-F238E27FC236}">
                <a16:creationId xmlns:a16="http://schemas.microsoft.com/office/drawing/2014/main" id="{B6EEB9B7-2BEB-25DC-2D75-ED3E680265A2}"/>
              </a:ext>
            </a:extLst>
          </p:cNvPr>
          <p:cNvSpPr txBox="1"/>
          <p:nvPr/>
        </p:nvSpPr>
        <p:spPr>
          <a:xfrm>
            <a:off x="4211218" y="1779725"/>
            <a:ext cx="3665910" cy="307777"/>
          </a:xfrm>
          <a:prstGeom prst="rect">
            <a:avLst/>
          </a:prstGeom>
          <a:noFill/>
        </p:spPr>
        <p:txBody>
          <a:bodyPr wrap="square">
            <a:spAutoFit/>
          </a:bodyPr>
          <a:lstStyle/>
          <a:p>
            <a:pPr algn="ctr"/>
            <a:r>
              <a:rPr lang="en-US" sz="1400" b="1" spc="300">
                <a:solidFill>
                  <a:schemeClr val="bg1"/>
                </a:solidFill>
                <a:latin typeface="Century Gothic" panose="020B0502020202020204" pitchFamily="34" charset="0"/>
              </a:rPr>
              <a:t>STRUCTURAL SYSTEM REFORMS</a:t>
            </a:r>
          </a:p>
        </p:txBody>
      </p:sp>
      <p:sp>
        <p:nvSpPr>
          <p:cNvPr id="136" name="TextBox 135">
            <a:extLst>
              <a:ext uri="{FF2B5EF4-FFF2-40B4-BE49-F238E27FC236}">
                <a16:creationId xmlns:a16="http://schemas.microsoft.com/office/drawing/2014/main" id="{6085472A-41A6-8318-DD52-FC5920FDA39A}"/>
              </a:ext>
            </a:extLst>
          </p:cNvPr>
          <p:cNvSpPr txBox="1"/>
          <p:nvPr/>
        </p:nvSpPr>
        <p:spPr>
          <a:xfrm>
            <a:off x="8026155" y="1776824"/>
            <a:ext cx="3533526" cy="307777"/>
          </a:xfrm>
          <a:prstGeom prst="rect">
            <a:avLst/>
          </a:prstGeom>
          <a:noFill/>
        </p:spPr>
        <p:txBody>
          <a:bodyPr wrap="square">
            <a:spAutoFit/>
          </a:bodyPr>
          <a:lstStyle/>
          <a:p>
            <a:pPr algn="ctr"/>
            <a:r>
              <a:rPr lang="en-US" sz="1400" b="1" spc="300">
                <a:solidFill>
                  <a:schemeClr val="bg1"/>
                </a:solidFill>
                <a:latin typeface="Century Gothic" panose="020B0502020202020204" pitchFamily="34" charset="0"/>
              </a:rPr>
              <a:t>UNIFYING TOOLS &amp; PILOTS</a:t>
            </a:r>
          </a:p>
        </p:txBody>
      </p:sp>
      <p:grpSp>
        <p:nvGrpSpPr>
          <p:cNvPr id="182" name="Text Arrow A">
            <a:extLst>
              <a:ext uri="{FF2B5EF4-FFF2-40B4-BE49-F238E27FC236}">
                <a16:creationId xmlns:a16="http://schemas.microsoft.com/office/drawing/2014/main" id="{C2CE8192-F844-4998-5AD7-DC545D0EDCA1}"/>
              </a:ext>
            </a:extLst>
          </p:cNvPr>
          <p:cNvGrpSpPr/>
          <p:nvPr/>
        </p:nvGrpSpPr>
        <p:grpSpPr>
          <a:xfrm rot="5400000">
            <a:off x="2176329" y="4122877"/>
            <a:ext cx="272967" cy="438211"/>
            <a:chOff x="13111608" y="7229929"/>
            <a:chExt cx="272967" cy="438211"/>
          </a:xfrm>
          <a:solidFill>
            <a:schemeClr val="bg1"/>
          </a:solidFill>
        </p:grpSpPr>
        <p:sp>
          <p:nvSpPr>
            <p:cNvPr id="183" name="Free Form 18">
              <a:extLst>
                <a:ext uri="{FF2B5EF4-FFF2-40B4-BE49-F238E27FC236}">
                  <a16:creationId xmlns:a16="http://schemas.microsoft.com/office/drawing/2014/main" id="{3691609A-9CF3-3FAF-4BEF-86E43FCA7792}"/>
                </a:ext>
              </a:extLst>
            </p:cNvPr>
            <p:cNvSpPr/>
            <p:nvPr/>
          </p:nvSpPr>
          <p:spPr>
            <a:xfrm>
              <a:off x="13111608" y="7395145"/>
              <a:ext cx="272967" cy="272995"/>
            </a:xfrm>
            <a:custGeom>
              <a:avLst/>
              <a:gdLst/>
              <a:ahLst/>
              <a:cxnLst/>
              <a:rect l="0" t="0" r="0" b="0"/>
              <a:pathLst>
                <a:path w="363893" h="363880">
                  <a:moveTo>
                    <a:pt x="71843" y="363880"/>
                  </a:moveTo>
                  <a:lnTo>
                    <a:pt x="363893" y="71831"/>
                  </a:lnTo>
                  <a:lnTo>
                    <a:pt x="292049" y="0"/>
                  </a:lnTo>
                  <a:lnTo>
                    <a:pt x="0" y="292036"/>
                  </a:lnTo>
                  <a:close/>
                </a:path>
              </a:pathLst>
            </a:custGeom>
            <a:grpFill/>
            <a:ln w="12700" cap="flat" cmpd="sng">
              <a:noFill/>
              <a:prstDash val="solid"/>
              <a:miter lim="800000"/>
            </a:ln>
          </p:spPr>
          <p:txBody>
            <a:bodyPr anchor="ctr">
              <a:spAutoFit/>
            </a:bodyPr>
            <a:lstStyle/>
            <a:p>
              <a:pPr algn="ctr"/>
              <a:endParaRPr lang="en-US"/>
            </a:p>
          </p:txBody>
        </p:sp>
        <p:sp>
          <p:nvSpPr>
            <p:cNvPr id="184" name="Free Form 19">
              <a:extLst>
                <a:ext uri="{FF2B5EF4-FFF2-40B4-BE49-F238E27FC236}">
                  <a16:creationId xmlns:a16="http://schemas.microsoft.com/office/drawing/2014/main" id="{DDFE529F-B3A8-29CC-B2ED-8C4ED5FEA6EA}"/>
                </a:ext>
              </a:extLst>
            </p:cNvPr>
            <p:cNvSpPr/>
            <p:nvPr/>
          </p:nvSpPr>
          <p:spPr>
            <a:xfrm>
              <a:off x="13111608" y="7229929"/>
              <a:ext cx="272967" cy="272994"/>
            </a:xfrm>
            <a:custGeom>
              <a:avLst/>
              <a:gdLst/>
              <a:ahLst/>
              <a:cxnLst/>
              <a:rect l="0" t="0" r="0" b="0"/>
              <a:pathLst>
                <a:path w="363893" h="363880">
                  <a:moveTo>
                    <a:pt x="71843" y="0"/>
                  </a:moveTo>
                  <a:lnTo>
                    <a:pt x="363893" y="292049"/>
                  </a:lnTo>
                  <a:lnTo>
                    <a:pt x="292049" y="363880"/>
                  </a:lnTo>
                  <a:lnTo>
                    <a:pt x="0" y="71831"/>
                  </a:lnTo>
                  <a:close/>
                </a:path>
              </a:pathLst>
            </a:custGeom>
            <a:grpFill/>
            <a:ln w="12700" cap="flat" cmpd="sng">
              <a:noFill/>
              <a:prstDash val="solid"/>
              <a:miter lim="800000"/>
            </a:ln>
          </p:spPr>
          <p:txBody>
            <a:bodyPr anchor="ctr">
              <a:spAutoFit/>
            </a:bodyPr>
            <a:lstStyle/>
            <a:p>
              <a:pPr algn="ctr"/>
              <a:endParaRPr lang="en-US"/>
            </a:p>
          </p:txBody>
        </p:sp>
      </p:grpSp>
      <p:sp>
        <p:nvSpPr>
          <p:cNvPr id="131" name="TextBox 130">
            <a:extLst>
              <a:ext uri="{FF2B5EF4-FFF2-40B4-BE49-F238E27FC236}">
                <a16:creationId xmlns:a16="http://schemas.microsoft.com/office/drawing/2014/main" id="{23C31B30-B15A-7138-10C5-1F1FB8632DDF}"/>
              </a:ext>
            </a:extLst>
          </p:cNvPr>
          <p:cNvSpPr txBox="1"/>
          <p:nvPr/>
        </p:nvSpPr>
        <p:spPr>
          <a:xfrm>
            <a:off x="681336" y="5551944"/>
            <a:ext cx="10757268" cy="459343"/>
          </a:xfrm>
          <a:custGeom>
            <a:avLst/>
            <a:gdLst>
              <a:gd name="connsiteX0" fmla="*/ 0 w 10757268"/>
              <a:gd name="connsiteY0" fmla="*/ 0 h 459343"/>
              <a:gd name="connsiteX1" fmla="*/ 382481 w 10757268"/>
              <a:gd name="connsiteY1" fmla="*/ 0 h 459343"/>
              <a:gd name="connsiteX2" fmla="*/ 657389 w 10757268"/>
              <a:gd name="connsiteY2" fmla="*/ 0 h 459343"/>
              <a:gd name="connsiteX3" fmla="*/ 932297 w 10757268"/>
              <a:gd name="connsiteY3" fmla="*/ 0 h 459343"/>
              <a:gd name="connsiteX4" fmla="*/ 1745068 w 10757268"/>
              <a:gd name="connsiteY4" fmla="*/ 0 h 459343"/>
              <a:gd name="connsiteX5" fmla="*/ 2450267 w 10757268"/>
              <a:gd name="connsiteY5" fmla="*/ 0 h 459343"/>
              <a:gd name="connsiteX6" fmla="*/ 2940320 w 10757268"/>
              <a:gd name="connsiteY6" fmla="*/ 0 h 459343"/>
              <a:gd name="connsiteX7" fmla="*/ 3645519 w 10757268"/>
              <a:gd name="connsiteY7" fmla="*/ 0 h 459343"/>
              <a:gd name="connsiteX8" fmla="*/ 4135572 w 10757268"/>
              <a:gd name="connsiteY8" fmla="*/ 0 h 459343"/>
              <a:gd name="connsiteX9" fmla="*/ 4948343 w 10757268"/>
              <a:gd name="connsiteY9" fmla="*/ 0 h 459343"/>
              <a:gd name="connsiteX10" fmla="*/ 5653542 w 10757268"/>
              <a:gd name="connsiteY10" fmla="*/ 0 h 459343"/>
              <a:gd name="connsiteX11" fmla="*/ 6358741 w 10757268"/>
              <a:gd name="connsiteY11" fmla="*/ 0 h 459343"/>
              <a:gd name="connsiteX12" fmla="*/ 6956367 w 10757268"/>
              <a:gd name="connsiteY12" fmla="*/ 0 h 459343"/>
              <a:gd name="connsiteX13" fmla="*/ 7231275 w 10757268"/>
              <a:gd name="connsiteY13" fmla="*/ 0 h 459343"/>
              <a:gd name="connsiteX14" fmla="*/ 8044046 w 10757268"/>
              <a:gd name="connsiteY14" fmla="*/ 0 h 459343"/>
              <a:gd name="connsiteX15" fmla="*/ 8749245 w 10757268"/>
              <a:gd name="connsiteY15" fmla="*/ 0 h 459343"/>
              <a:gd name="connsiteX16" fmla="*/ 9454443 w 10757268"/>
              <a:gd name="connsiteY16" fmla="*/ 0 h 459343"/>
              <a:gd name="connsiteX17" fmla="*/ 9836924 w 10757268"/>
              <a:gd name="connsiteY17" fmla="*/ 0 h 459343"/>
              <a:gd name="connsiteX18" fmla="*/ 10757268 w 10757268"/>
              <a:gd name="connsiteY18" fmla="*/ 0 h 459343"/>
              <a:gd name="connsiteX19" fmla="*/ 10757268 w 10757268"/>
              <a:gd name="connsiteY19" fmla="*/ 459343 h 459343"/>
              <a:gd name="connsiteX20" fmla="*/ 9944497 w 10757268"/>
              <a:gd name="connsiteY20" fmla="*/ 459343 h 459343"/>
              <a:gd name="connsiteX21" fmla="*/ 9131725 w 10757268"/>
              <a:gd name="connsiteY21" fmla="*/ 459343 h 459343"/>
              <a:gd name="connsiteX22" fmla="*/ 8856817 w 10757268"/>
              <a:gd name="connsiteY22" fmla="*/ 459343 h 459343"/>
              <a:gd name="connsiteX23" fmla="*/ 8044046 w 10757268"/>
              <a:gd name="connsiteY23" fmla="*/ 459343 h 459343"/>
              <a:gd name="connsiteX24" fmla="*/ 7661565 w 10757268"/>
              <a:gd name="connsiteY24" fmla="*/ 459343 h 459343"/>
              <a:gd name="connsiteX25" fmla="*/ 6848794 w 10757268"/>
              <a:gd name="connsiteY25" fmla="*/ 459343 h 459343"/>
              <a:gd name="connsiteX26" fmla="*/ 6573886 w 10757268"/>
              <a:gd name="connsiteY26" fmla="*/ 459343 h 459343"/>
              <a:gd name="connsiteX27" fmla="*/ 5868687 w 10757268"/>
              <a:gd name="connsiteY27" fmla="*/ 459343 h 459343"/>
              <a:gd name="connsiteX28" fmla="*/ 5055916 w 10757268"/>
              <a:gd name="connsiteY28" fmla="*/ 459343 h 459343"/>
              <a:gd name="connsiteX29" fmla="*/ 4673435 w 10757268"/>
              <a:gd name="connsiteY29" fmla="*/ 459343 h 459343"/>
              <a:gd name="connsiteX30" fmla="*/ 4290955 w 10757268"/>
              <a:gd name="connsiteY30" fmla="*/ 459343 h 459343"/>
              <a:gd name="connsiteX31" fmla="*/ 3800901 w 10757268"/>
              <a:gd name="connsiteY31" fmla="*/ 459343 h 459343"/>
              <a:gd name="connsiteX32" fmla="*/ 2988130 w 10757268"/>
              <a:gd name="connsiteY32" fmla="*/ 459343 h 459343"/>
              <a:gd name="connsiteX33" fmla="*/ 2282931 w 10757268"/>
              <a:gd name="connsiteY33" fmla="*/ 459343 h 459343"/>
              <a:gd name="connsiteX34" fmla="*/ 1900451 w 10757268"/>
              <a:gd name="connsiteY34" fmla="*/ 459343 h 459343"/>
              <a:gd name="connsiteX35" fmla="*/ 1302825 w 10757268"/>
              <a:gd name="connsiteY35" fmla="*/ 459343 h 459343"/>
              <a:gd name="connsiteX36" fmla="*/ 0 w 10757268"/>
              <a:gd name="connsiteY36" fmla="*/ 459343 h 459343"/>
              <a:gd name="connsiteX37" fmla="*/ 0 w 10757268"/>
              <a:gd name="connsiteY37" fmla="*/ 0 h 45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757268" h="459343" fill="none" extrusionOk="0">
                <a:moveTo>
                  <a:pt x="0" y="0"/>
                </a:moveTo>
                <a:cubicBezTo>
                  <a:pt x="155875" y="-24520"/>
                  <a:pt x="302554" y="30905"/>
                  <a:pt x="382481" y="0"/>
                </a:cubicBezTo>
                <a:cubicBezTo>
                  <a:pt x="462408" y="-30905"/>
                  <a:pt x="579182" y="321"/>
                  <a:pt x="657389" y="0"/>
                </a:cubicBezTo>
                <a:cubicBezTo>
                  <a:pt x="735596" y="-321"/>
                  <a:pt x="836762" y="16728"/>
                  <a:pt x="932297" y="0"/>
                </a:cubicBezTo>
                <a:cubicBezTo>
                  <a:pt x="1027832" y="-16728"/>
                  <a:pt x="1559363" y="63582"/>
                  <a:pt x="1745068" y="0"/>
                </a:cubicBezTo>
                <a:cubicBezTo>
                  <a:pt x="1930773" y="-63582"/>
                  <a:pt x="2270821" y="53465"/>
                  <a:pt x="2450267" y="0"/>
                </a:cubicBezTo>
                <a:cubicBezTo>
                  <a:pt x="2629713" y="-53465"/>
                  <a:pt x="2724149" y="52769"/>
                  <a:pt x="2940320" y="0"/>
                </a:cubicBezTo>
                <a:cubicBezTo>
                  <a:pt x="3156491" y="-52769"/>
                  <a:pt x="3495612" y="31956"/>
                  <a:pt x="3645519" y="0"/>
                </a:cubicBezTo>
                <a:cubicBezTo>
                  <a:pt x="3795426" y="-31956"/>
                  <a:pt x="3928481" y="20896"/>
                  <a:pt x="4135572" y="0"/>
                </a:cubicBezTo>
                <a:cubicBezTo>
                  <a:pt x="4342663" y="-20896"/>
                  <a:pt x="4777598" y="20180"/>
                  <a:pt x="4948343" y="0"/>
                </a:cubicBezTo>
                <a:cubicBezTo>
                  <a:pt x="5119088" y="-20180"/>
                  <a:pt x="5393231" y="4945"/>
                  <a:pt x="5653542" y="0"/>
                </a:cubicBezTo>
                <a:cubicBezTo>
                  <a:pt x="5913853" y="-4945"/>
                  <a:pt x="6070886" y="7782"/>
                  <a:pt x="6358741" y="0"/>
                </a:cubicBezTo>
                <a:cubicBezTo>
                  <a:pt x="6646596" y="-7782"/>
                  <a:pt x="6746497" y="36358"/>
                  <a:pt x="6956367" y="0"/>
                </a:cubicBezTo>
                <a:cubicBezTo>
                  <a:pt x="7166237" y="-36358"/>
                  <a:pt x="7096484" y="17019"/>
                  <a:pt x="7231275" y="0"/>
                </a:cubicBezTo>
                <a:cubicBezTo>
                  <a:pt x="7366066" y="-17019"/>
                  <a:pt x="7645206" y="39579"/>
                  <a:pt x="8044046" y="0"/>
                </a:cubicBezTo>
                <a:cubicBezTo>
                  <a:pt x="8442886" y="-39579"/>
                  <a:pt x="8463144" y="42810"/>
                  <a:pt x="8749245" y="0"/>
                </a:cubicBezTo>
                <a:cubicBezTo>
                  <a:pt x="9035346" y="-42810"/>
                  <a:pt x="9134527" y="83787"/>
                  <a:pt x="9454443" y="0"/>
                </a:cubicBezTo>
                <a:cubicBezTo>
                  <a:pt x="9774359" y="-83787"/>
                  <a:pt x="9703732" y="10444"/>
                  <a:pt x="9836924" y="0"/>
                </a:cubicBezTo>
                <a:cubicBezTo>
                  <a:pt x="9970116" y="-10444"/>
                  <a:pt x="10313408" y="98493"/>
                  <a:pt x="10757268" y="0"/>
                </a:cubicBezTo>
                <a:cubicBezTo>
                  <a:pt x="10804328" y="177358"/>
                  <a:pt x="10743507" y="348646"/>
                  <a:pt x="10757268" y="459343"/>
                </a:cubicBezTo>
                <a:cubicBezTo>
                  <a:pt x="10489279" y="550050"/>
                  <a:pt x="10244282" y="440282"/>
                  <a:pt x="9944497" y="459343"/>
                </a:cubicBezTo>
                <a:cubicBezTo>
                  <a:pt x="9644712" y="478404"/>
                  <a:pt x="9475414" y="419824"/>
                  <a:pt x="9131725" y="459343"/>
                </a:cubicBezTo>
                <a:cubicBezTo>
                  <a:pt x="8788036" y="498862"/>
                  <a:pt x="8991472" y="449055"/>
                  <a:pt x="8856817" y="459343"/>
                </a:cubicBezTo>
                <a:cubicBezTo>
                  <a:pt x="8722162" y="469631"/>
                  <a:pt x="8296386" y="365553"/>
                  <a:pt x="8044046" y="459343"/>
                </a:cubicBezTo>
                <a:cubicBezTo>
                  <a:pt x="7791706" y="553133"/>
                  <a:pt x="7833114" y="439223"/>
                  <a:pt x="7661565" y="459343"/>
                </a:cubicBezTo>
                <a:cubicBezTo>
                  <a:pt x="7490016" y="479463"/>
                  <a:pt x="7098145" y="364683"/>
                  <a:pt x="6848794" y="459343"/>
                </a:cubicBezTo>
                <a:cubicBezTo>
                  <a:pt x="6599443" y="554003"/>
                  <a:pt x="6676618" y="451536"/>
                  <a:pt x="6573886" y="459343"/>
                </a:cubicBezTo>
                <a:cubicBezTo>
                  <a:pt x="6471154" y="467150"/>
                  <a:pt x="6200284" y="408005"/>
                  <a:pt x="5868687" y="459343"/>
                </a:cubicBezTo>
                <a:cubicBezTo>
                  <a:pt x="5537090" y="510681"/>
                  <a:pt x="5359982" y="417137"/>
                  <a:pt x="5055916" y="459343"/>
                </a:cubicBezTo>
                <a:cubicBezTo>
                  <a:pt x="4751850" y="501549"/>
                  <a:pt x="4755695" y="415314"/>
                  <a:pt x="4673435" y="459343"/>
                </a:cubicBezTo>
                <a:cubicBezTo>
                  <a:pt x="4591175" y="503372"/>
                  <a:pt x="4402919" y="434154"/>
                  <a:pt x="4290955" y="459343"/>
                </a:cubicBezTo>
                <a:cubicBezTo>
                  <a:pt x="4178991" y="484532"/>
                  <a:pt x="3902062" y="449873"/>
                  <a:pt x="3800901" y="459343"/>
                </a:cubicBezTo>
                <a:cubicBezTo>
                  <a:pt x="3699740" y="468813"/>
                  <a:pt x="3316012" y="391026"/>
                  <a:pt x="2988130" y="459343"/>
                </a:cubicBezTo>
                <a:cubicBezTo>
                  <a:pt x="2660248" y="527660"/>
                  <a:pt x="2481363" y="447359"/>
                  <a:pt x="2282931" y="459343"/>
                </a:cubicBezTo>
                <a:cubicBezTo>
                  <a:pt x="2084499" y="471327"/>
                  <a:pt x="2082488" y="454094"/>
                  <a:pt x="1900451" y="459343"/>
                </a:cubicBezTo>
                <a:cubicBezTo>
                  <a:pt x="1718414" y="464592"/>
                  <a:pt x="1510248" y="439106"/>
                  <a:pt x="1302825" y="459343"/>
                </a:cubicBezTo>
                <a:cubicBezTo>
                  <a:pt x="1095402" y="479580"/>
                  <a:pt x="445095" y="318835"/>
                  <a:pt x="0" y="459343"/>
                </a:cubicBezTo>
                <a:cubicBezTo>
                  <a:pt x="-23546" y="263030"/>
                  <a:pt x="17014" y="162573"/>
                  <a:pt x="0" y="0"/>
                </a:cubicBezTo>
                <a:close/>
              </a:path>
              <a:path w="10757268" h="459343" stroke="0" extrusionOk="0">
                <a:moveTo>
                  <a:pt x="0" y="0"/>
                </a:moveTo>
                <a:cubicBezTo>
                  <a:pt x="207881" y="-52119"/>
                  <a:pt x="305927" y="56902"/>
                  <a:pt x="597626" y="0"/>
                </a:cubicBezTo>
                <a:cubicBezTo>
                  <a:pt x="889325" y="-56902"/>
                  <a:pt x="1067570" y="67359"/>
                  <a:pt x="1302825" y="0"/>
                </a:cubicBezTo>
                <a:cubicBezTo>
                  <a:pt x="1538080" y="-67359"/>
                  <a:pt x="1520566" y="32427"/>
                  <a:pt x="1577733" y="0"/>
                </a:cubicBezTo>
                <a:cubicBezTo>
                  <a:pt x="1634900" y="-32427"/>
                  <a:pt x="1954963" y="35828"/>
                  <a:pt x="2282931" y="0"/>
                </a:cubicBezTo>
                <a:cubicBezTo>
                  <a:pt x="2610899" y="-35828"/>
                  <a:pt x="2492502" y="25468"/>
                  <a:pt x="2557839" y="0"/>
                </a:cubicBezTo>
                <a:cubicBezTo>
                  <a:pt x="2623176" y="-25468"/>
                  <a:pt x="3097134" y="3051"/>
                  <a:pt x="3370611" y="0"/>
                </a:cubicBezTo>
                <a:cubicBezTo>
                  <a:pt x="3644088" y="-3051"/>
                  <a:pt x="3590291" y="991"/>
                  <a:pt x="3753091" y="0"/>
                </a:cubicBezTo>
                <a:cubicBezTo>
                  <a:pt x="3915891" y="-991"/>
                  <a:pt x="4345057" y="80878"/>
                  <a:pt x="4565863" y="0"/>
                </a:cubicBezTo>
                <a:cubicBezTo>
                  <a:pt x="4786669" y="-80878"/>
                  <a:pt x="4874800" y="18112"/>
                  <a:pt x="5055916" y="0"/>
                </a:cubicBezTo>
                <a:cubicBezTo>
                  <a:pt x="5237032" y="-18112"/>
                  <a:pt x="5568693" y="21467"/>
                  <a:pt x="5761115" y="0"/>
                </a:cubicBezTo>
                <a:cubicBezTo>
                  <a:pt x="5953537" y="-21467"/>
                  <a:pt x="5941239" y="6659"/>
                  <a:pt x="6036023" y="0"/>
                </a:cubicBezTo>
                <a:cubicBezTo>
                  <a:pt x="6130807" y="-6659"/>
                  <a:pt x="6238077" y="28202"/>
                  <a:pt x="6310931" y="0"/>
                </a:cubicBezTo>
                <a:cubicBezTo>
                  <a:pt x="6383785" y="-28202"/>
                  <a:pt x="6713328" y="55584"/>
                  <a:pt x="6908557" y="0"/>
                </a:cubicBezTo>
                <a:cubicBezTo>
                  <a:pt x="7103786" y="-55584"/>
                  <a:pt x="7412599" y="68859"/>
                  <a:pt x="7721328" y="0"/>
                </a:cubicBezTo>
                <a:cubicBezTo>
                  <a:pt x="8030057" y="-68859"/>
                  <a:pt x="8036531" y="18556"/>
                  <a:pt x="8211381" y="0"/>
                </a:cubicBezTo>
                <a:cubicBezTo>
                  <a:pt x="8386231" y="-18556"/>
                  <a:pt x="8508616" y="44630"/>
                  <a:pt x="8593862" y="0"/>
                </a:cubicBezTo>
                <a:cubicBezTo>
                  <a:pt x="8679108" y="-44630"/>
                  <a:pt x="8949718" y="21152"/>
                  <a:pt x="9191488" y="0"/>
                </a:cubicBezTo>
                <a:cubicBezTo>
                  <a:pt x="9433258" y="-21152"/>
                  <a:pt x="9599853" y="10160"/>
                  <a:pt x="9896687" y="0"/>
                </a:cubicBezTo>
                <a:cubicBezTo>
                  <a:pt x="10193521" y="-10160"/>
                  <a:pt x="10055925" y="32903"/>
                  <a:pt x="10171595" y="0"/>
                </a:cubicBezTo>
                <a:cubicBezTo>
                  <a:pt x="10287265" y="-32903"/>
                  <a:pt x="10584576" y="527"/>
                  <a:pt x="10757268" y="0"/>
                </a:cubicBezTo>
                <a:cubicBezTo>
                  <a:pt x="10757414" y="189769"/>
                  <a:pt x="10718931" y="236846"/>
                  <a:pt x="10757268" y="459343"/>
                </a:cubicBezTo>
                <a:cubicBezTo>
                  <a:pt x="10379511" y="523758"/>
                  <a:pt x="10234978" y="429133"/>
                  <a:pt x="9944497" y="459343"/>
                </a:cubicBezTo>
                <a:cubicBezTo>
                  <a:pt x="9654016" y="489553"/>
                  <a:pt x="9404212" y="417813"/>
                  <a:pt x="9239298" y="459343"/>
                </a:cubicBezTo>
                <a:cubicBezTo>
                  <a:pt x="9074384" y="500873"/>
                  <a:pt x="8819405" y="380601"/>
                  <a:pt x="8426527" y="459343"/>
                </a:cubicBezTo>
                <a:cubicBezTo>
                  <a:pt x="8033649" y="538085"/>
                  <a:pt x="8151472" y="425033"/>
                  <a:pt x="8044046" y="459343"/>
                </a:cubicBezTo>
                <a:cubicBezTo>
                  <a:pt x="7936620" y="493653"/>
                  <a:pt x="7503050" y="388119"/>
                  <a:pt x="7338847" y="459343"/>
                </a:cubicBezTo>
                <a:cubicBezTo>
                  <a:pt x="7174644" y="530567"/>
                  <a:pt x="6995455" y="425492"/>
                  <a:pt x="6848794" y="459343"/>
                </a:cubicBezTo>
                <a:cubicBezTo>
                  <a:pt x="6702133" y="493194"/>
                  <a:pt x="6417345" y="409122"/>
                  <a:pt x="6143595" y="459343"/>
                </a:cubicBezTo>
                <a:cubicBezTo>
                  <a:pt x="5869845" y="509564"/>
                  <a:pt x="5646147" y="439601"/>
                  <a:pt x="5330824" y="459343"/>
                </a:cubicBezTo>
                <a:cubicBezTo>
                  <a:pt x="5015501" y="479085"/>
                  <a:pt x="4956247" y="431480"/>
                  <a:pt x="4840771" y="459343"/>
                </a:cubicBezTo>
                <a:cubicBezTo>
                  <a:pt x="4725295" y="487206"/>
                  <a:pt x="4642340" y="431836"/>
                  <a:pt x="4565863" y="459343"/>
                </a:cubicBezTo>
                <a:cubicBezTo>
                  <a:pt x="4489386" y="486850"/>
                  <a:pt x="4233362" y="409572"/>
                  <a:pt x="4075809" y="459343"/>
                </a:cubicBezTo>
                <a:cubicBezTo>
                  <a:pt x="3918256" y="509114"/>
                  <a:pt x="3690039" y="418351"/>
                  <a:pt x="3370611" y="459343"/>
                </a:cubicBezTo>
                <a:cubicBezTo>
                  <a:pt x="3051183" y="500335"/>
                  <a:pt x="3057053" y="419124"/>
                  <a:pt x="2880557" y="459343"/>
                </a:cubicBezTo>
                <a:cubicBezTo>
                  <a:pt x="2704061" y="499562"/>
                  <a:pt x="2460853" y="386427"/>
                  <a:pt x="2067786" y="459343"/>
                </a:cubicBezTo>
                <a:cubicBezTo>
                  <a:pt x="1674719" y="532259"/>
                  <a:pt x="1663831" y="435387"/>
                  <a:pt x="1362587" y="459343"/>
                </a:cubicBezTo>
                <a:cubicBezTo>
                  <a:pt x="1061343" y="483299"/>
                  <a:pt x="852282" y="455577"/>
                  <a:pt x="657389" y="459343"/>
                </a:cubicBezTo>
                <a:cubicBezTo>
                  <a:pt x="462496" y="463109"/>
                  <a:pt x="277101" y="438973"/>
                  <a:pt x="0" y="459343"/>
                </a:cubicBezTo>
                <a:cubicBezTo>
                  <a:pt x="-10060" y="259935"/>
                  <a:pt x="43318" y="151183"/>
                  <a:pt x="0" y="0"/>
                </a:cubicBezTo>
                <a:close/>
              </a:path>
            </a:pathLst>
          </a:custGeom>
          <a:solidFill>
            <a:srgbClr val="FFC000"/>
          </a:solidFill>
          <a:ln>
            <a:noFill/>
            <a:extLst>
              <a:ext uri="{C807C97D-BFC1-408E-A445-0C87EB9F89A2}">
                <ask:lineSketchStyleProps xmlns:ask="http://schemas.microsoft.com/office/drawing/2018/sketchyshapes" sd="1796175556">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nchor="ctr" anchorCtr="0">
            <a:noAutofit/>
          </a:bodyPr>
          <a:lstStyle/>
          <a:p>
            <a:pPr marL="349250">
              <a:spcBef>
                <a:spcPts val="0"/>
              </a:spcBef>
            </a:pPr>
            <a:r>
              <a:rPr lang="en-US" sz="1600" b="1">
                <a:latin typeface="Arial Nova Cond" panose="020B0506020202020204" pitchFamily="34" charset="0"/>
              </a:rPr>
              <a:t>Enabling Regulatory and Oversight Framework</a:t>
            </a:r>
          </a:p>
        </p:txBody>
      </p:sp>
      <p:sp>
        <p:nvSpPr>
          <p:cNvPr id="185" name="TextBox 184">
            <a:extLst>
              <a:ext uri="{FF2B5EF4-FFF2-40B4-BE49-F238E27FC236}">
                <a16:creationId xmlns:a16="http://schemas.microsoft.com/office/drawing/2014/main" id="{ED9B1EA3-370C-5AB8-C309-0EB3DBFC8FC7}"/>
              </a:ext>
            </a:extLst>
          </p:cNvPr>
          <p:cNvSpPr txBox="1"/>
          <p:nvPr/>
        </p:nvSpPr>
        <p:spPr>
          <a:xfrm>
            <a:off x="681335" y="6111886"/>
            <a:ext cx="10757268" cy="390485"/>
          </a:xfrm>
          <a:custGeom>
            <a:avLst/>
            <a:gdLst>
              <a:gd name="connsiteX0" fmla="*/ 0 w 10757268"/>
              <a:gd name="connsiteY0" fmla="*/ 0 h 390485"/>
              <a:gd name="connsiteX1" fmla="*/ 382481 w 10757268"/>
              <a:gd name="connsiteY1" fmla="*/ 0 h 390485"/>
              <a:gd name="connsiteX2" fmla="*/ 657389 w 10757268"/>
              <a:gd name="connsiteY2" fmla="*/ 0 h 390485"/>
              <a:gd name="connsiteX3" fmla="*/ 932297 w 10757268"/>
              <a:gd name="connsiteY3" fmla="*/ 0 h 390485"/>
              <a:gd name="connsiteX4" fmla="*/ 1745068 w 10757268"/>
              <a:gd name="connsiteY4" fmla="*/ 0 h 390485"/>
              <a:gd name="connsiteX5" fmla="*/ 2450267 w 10757268"/>
              <a:gd name="connsiteY5" fmla="*/ 0 h 390485"/>
              <a:gd name="connsiteX6" fmla="*/ 2940320 w 10757268"/>
              <a:gd name="connsiteY6" fmla="*/ 0 h 390485"/>
              <a:gd name="connsiteX7" fmla="*/ 3645519 w 10757268"/>
              <a:gd name="connsiteY7" fmla="*/ 0 h 390485"/>
              <a:gd name="connsiteX8" fmla="*/ 4135572 w 10757268"/>
              <a:gd name="connsiteY8" fmla="*/ 0 h 390485"/>
              <a:gd name="connsiteX9" fmla="*/ 4948343 w 10757268"/>
              <a:gd name="connsiteY9" fmla="*/ 0 h 390485"/>
              <a:gd name="connsiteX10" fmla="*/ 5653542 w 10757268"/>
              <a:gd name="connsiteY10" fmla="*/ 0 h 390485"/>
              <a:gd name="connsiteX11" fmla="*/ 6358741 w 10757268"/>
              <a:gd name="connsiteY11" fmla="*/ 0 h 390485"/>
              <a:gd name="connsiteX12" fmla="*/ 6956367 w 10757268"/>
              <a:gd name="connsiteY12" fmla="*/ 0 h 390485"/>
              <a:gd name="connsiteX13" fmla="*/ 7231275 w 10757268"/>
              <a:gd name="connsiteY13" fmla="*/ 0 h 390485"/>
              <a:gd name="connsiteX14" fmla="*/ 8044046 w 10757268"/>
              <a:gd name="connsiteY14" fmla="*/ 0 h 390485"/>
              <a:gd name="connsiteX15" fmla="*/ 8749245 w 10757268"/>
              <a:gd name="connsiteY15" fmla="*/ 0 h 390485"/>
              <a:gd name="connsiteX16" fmla="*/ 9454443 w 10757268"/>
              <a:gd name="connsiteY16" fmla="*/ 0 h 390485"/>
              <a:gd name="connsiteX17" fmla="*/ 9836924 w 10757268"/>
              <a:gd name="connsiteY17" fmla="*/ 0 h 390485"/>
              <a:gd name="connsiteX18" fmla="*/ 10757268 w 10757268"/>
              <a:gd name="connsiteY18" fmla="*/ 0 h 390485"/>
              <a:gd name="connsiteX19" fmla="*/ 10757268 w 10757268"/>
              <a:gd name="connsiteY19" fmla="*/ 390485 h 390485"/>
              <a:gd name="connsiteX20" fmla="*/ 9944497 w 10757268"/>
              <a:gd name="connsiteY20" fmla="*/ 390485 h 390485"/>
              <a:gd name="connsiteX21" fmla="*/ 9131725 w 10757268"/>
              <a:gd name="connsiteY21" fmla="*/ 390485 h 390485"/>
              <a:gd name="connsiteX22" fmla="*/ 8856817 w 10757268"/>
              <a:gd name="connsiteY22" fmla="*/ 390485 h 390485"/>
              <a:gd name="connsiteX23" fmla="*/ 8044046 w 10757268"/>
              <a:gd name="connsiteY23" fmla="*/ 390485 h 390485"/>
              <a:gd name="connsiteX24" fmla="*/ 7661565 w 10757268"/>
              <a:gd name="connsiteY24" fmla="*/ 390485 h 390485"/>
              <a:gd name="connsiteX25" fmla="*/ 6848794 w 10757268"/>
              <a:gd name="connsiteY25" fmla="*/ 390485 h 390485"/>
              <a:gd name="connsiteX26" fmla="*/ 6573886 w 10757268"/>
              <a:gd name="connsiteY26" fmla="*/ 390485 h 390485"/>
              <a:gd name="connsiteX27" fmla="*/ 5868687 w 10757268"/>
              <a:gd name="connsiteY27" fmla="*/ 390485 h 390485"/>
              <a:gd name="connsiteX28" fmla="*/ 5055916 w 10757268"/>
              <a:gd name="connsiteY28" fmla="*/ 390485 h 390485"/>
              <a:gd name="connsiteX29" fmla="*/ 4673435 w 10757268"/>
              <a:gd name="connsiteY29" fmla="*/ 390485 h 390485"/>
              <a:gd name="connsiteX30" fmla="*/ 4290955 w 10757268"/>
              <a:gd name="connsiteY30" fmla="*/ 390485 h 390485"/>
              <a:gd name="connsiteX31" fmla="*/ 3800901 w 10757268"/>
              <a:gd name="connsiteY31" fmla="*/ 390485 h 390485"/>
              <a:gd name="connsiteX32" fmla="*/ 2988130 w 10757268"/>
              <a:gd name="connsiteY32" fmla="*/ 390485 h 390485"/>
              <a:gd name="connsiteX33" fmla="*/ 2282931 w 10757268"/>
              <a:gd name="connsiteY33" fmla="*/ 390485 h 390485"/>
              <a:gd name="connsiteX34" fmla="*/ 1900451 w 10757268"/>
              <a:gd name="connsiteY34" fmla="*/ 390485 h 390485"/>
              <a:gd name="connsiteX35" fmla="*/ 1302825 w 10757268"/>
              <a:gd name="connsiteY35" fmla="*/ 390485 h 390485"/>
              <a:gd name="connsiteX36" fmla="*/ 0 w 10757268"/>
              <a:gd name="connsiteY36" fmla="*/ 390485 h 390485"/>
              <a:gd name="connsiteX37" fmla="*/ 0 w 10757268"/>
              <a:gd name="connsiteY37" fmla="*/ 0 h 39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757268" h="390485" fill="none" extrusionOk="0">
                <a:moveTo>
                  <a:pt x="0" y="0"/>
                </a:moveTo>
                <a:cubicBezTo>
                  <a:pt x="155875" y="-24520"/>
                  <a:pt x="302554" y="30905"/>
                  <a:pt x="382481" y="0"/>
                </a:cubicBezTo>
                <a:cubicBezTo>
                  <a:pt x="462408" y="-30905"/>
                  <a:pt x="579182" y="321"/>
                  <a:pt x="657389" y="0"/>
                </a:cubicBezTo>
                <a:cubicBezTo>
                  <a:pt x="735596" y="-321"/>
                  <a:pt x="836762" y="16728"/>
                  <a:pt x="932297" y="0"/>
                </a:cubicBezTo>
                <a:cubicBezTo>
                  <a:pt x="1027832" y="-16728"/>
                  <a:pt x="1559363" y="63582"/>
                  <a:pt x="1745068" y="0"/>
                </a:cubicBezTo>
                <a:cubicBezTo>
                  <a:pt x="1930773" y="-63582"/>
                  <a:pt x="2270821" y="53465"/>
                  <a:pt x="2450267" y="0"/>
                </a:cubicBezTo>
                <a:cubicBezTo>
                  <a:pt x="2629713" y="-53465"/>
                  <a:pt x="2724149" y="52769"/>
                  <a:pt x="2940320" y="0"/>
                </a:cubicBezTo>
                <a:cubicBezTo>
                  <a:pt x="3156491" y="-52769"/>
                  <a:pt x="3495612" y="31956"/>
                  <a:pt x="3645519" y="0"/>
                </a:cubicBezTo>
                <a:cubicBezTo>
                  <a:pt x="3795426" y="-31956"/>
                  <a:pt x="3928481" y="20896"/>
                  <a:pt x="4135572" y="0"/>
                </a:cubicBezTo>
                <a:cubicBezTo>
                  <a:pt x="4342663" y="-20896"/>
                  <a:pt x="4777598" y="20180"/>
                  <a:pt x="4948343" y="0"/>
                </a:cubicBezTo>
                <a:cubicBezTo>
                  <a:pt x="5119088" y="-20180"/>
                  <a:pt x="5393231" y="4945"/>
                  <a:pt x="5653542" y="0"/>
                </a:cubicBezTo>
                <a:cubicBezTo>
                  <a:pt x="5913853" y="-4945"/>
                  <a:pt x="6070886" y="7782"/>
                  <a:pt x="6358741" y="0"/>
                </a:cubicBezTo>
                <a:cubicBezTo>
                  <a:pt x="6646596" y="-7782"/>
                  <a:pt x="6746497" y="36358"/>
                  <a:pt x="6956367" y="0"/>
                </a:cubicBezTo>
                <a:cubicBezTo>
                  <a:pt x="7166237" y="-36358"/>
                  <a:pt x="7096484" y="17019"/>
                  <a:pt x="7231275" y="0"/>
                </a:cubicBezTo>
                <a:cubicBezTo>
                  <a:pt x="7366066" y="-17019"/>
                  <a:pt x="7645206" y="39579"/>
                  <a:pt x="8044046" y="0"/>
                </a:cubicBezTo>
                <a:cubicBezTo>
                  <a:pt x="8442886" y="-39579"/>
                  <a:pt x="8463144" y="42810"/>
                  <a:pt x="8749245" y="0"/>
                </a:cubicBezTo>
                <a:cubicBezTo>
                  <a:pt x="9035346" y="-42810"/>
                  <a:pt x="9134527" y="83787"/>
                  <a:pt x="9454443" y="0"/>
                </a:cubicBezTo>
                <a:cubicBezTo>
                  <a:pt x="9774359" y="-83787"/>
                  <a:pt x="9703732" y="10444"/>
                  <a:pt x="9836924" y="0"/>
                </a:cubicBezTo>
                <a:cubicBezTo>
                  <a:pt x="9970116" y="-10444"/>
                  <a:pt x="10313408" y="98493"/>
                  <a:pt x="10757268" y="0"/>
                </a:cubicBezTo>
                <a:cubicBezTo>
                  <a:pt x="10777693" y="156394"/>
                  <a:pt x="10756558" y="196207"/>
                  <a:pt x="10757268" y="390485"/>
                </a:cubicBezTo>
                <a:cubicBezTo>
                  <a:pt x="10489279" y="481192"/>
                  <a:pt x="10244282" y="371424"/>
                  <a:pt x="9944497" y="390485"/>
                </a:cubicBezTo>
                <a:cubicBezTo>
                  <a:pt x="9644712" y="409546"/>
                  <a:pt x="9475414" y="350966"/>
                  <a:pt x="9131725" y="390485"/>
                </a:cubicBezTo>
                <a:cubicBezTo>
                  <a:pt x="8788036" y="430004"/>
                  <a:pt x="8991472" y="380197"/>
                  <a:pt x="8856817" y="390485"/>
                </a:cubicBezTo>
                <a:cubicBezTo>
                  <a:pt x="8722162" y="400773"/>
                  <a:pt x="8296386" y="296695"/>
                  <a:pt x="8044046" y="390485"/>
                </a:cubicBezTo>
                <a:cubicBezTo>
                  <a:pt x="7791706" y="484275"/>
                  <a:pt x="7833114" y="370365"/>
                  <a:pt x="7661565" y="390485"/>
                </a:cubicBezTo>
                <a:cubicBezTo>
                  <a:pt x="7490016" y="410605"/>
                  <a:pt x="7098145" y="295825"/>
                  <a:pt x="6848794" y="390485"/>
                </a:cubicBezTo>
                <a:cubicBezTo>
                  <a:pt x="6599443" y="485145"/>
                  <a:pt x="6676618" y="382678"/>
                  <a:pt x="6573886" y="390485"/>
                </a:cubicBezTo>
                <a:cubicBezTo>
                  <a:pt x="6471154" y="398292"/>
                  <a:pt x="6200284" y="339147"/>
                  <a:pt x="5868687" y="390485"/>
                </a:cubicBezTo>
                <a:cubicBezTo>
                  <a:pt x="5537090" y="441823"/>
                  <a:pt x="5359982" y="348279"/>
                  <a:pt x="5055916" y="390485"/>
                </a:cubicBezTo>
                <a:cubicBezTo>
                  <a:pt x="4751850" y="432691"/>
                  <a:pt x="4755695" y="346456"/>
                  <a:pt x="4673435" y="390485"/>
                </a:cubicBezTo>
                <a:cubicBezTo>
                  <a:pt x="4591175" y="434514"/>
                  <a:pt x="4402919" y="365296"/>
                  <a:pt x="4290955" y="390485"/>
                </a:cubicBezTo>
                <a:cubicBezTo>
                  <a:pt x="4178991" y="415674"/>
                  <a:pt x="3902062" y="381015"/>
                  <a:pt x="3800901" y="390485"/>
                </a:cubicBezTo>
                <a:cubicBezTo>
                  <a:pt x="3699740" y="399955"/>
                  <a:pt x="3316012" y="322168"/>
                  <a:pt x="2988130" y="390485"/>
                </a:cubicBezTo>
                <a:cubicBezTo>
                  <a:pt x="2660248" y="458802"/>
                  <a:pt x="2481363" y="378501"/>
                  <a:pt x="2282931" y="390485"/>
                </a:cubicBezTo>
                <a:cubicBezTo>
                  <a:pt x="2084499" y="402469"/>
                  <a:pt x="2082488" y="385236"/>
                  <a:pt x="1900451" y="390485"/>
                </a:cubicBezTo>
                <a:cubicBezTo>
                  <a:pt x="1718414" y="395734"/>
                  <a:pt x="1510248" y="370248"/>
                  <a:pt x="1302825" y="390485"/>
                </a:cubicBezTo>
                <a:cubicBezTo>
                  <a:pt x="1095402" y="410722"/>
                  <a:pt x="445095" y="249977"/>
                  <a:pt x="0" y="390485"/>
                </a:cubicBezTo>
                <a:cubicBezTo>
                  <a:pt x="-6009" y="245518"/>
                  <a:pt x="3820" y="114954"/>
                  <a:pt x="0" y="0"/>
                </a:cubicBezTo>
                <a:close/>
              </a:path>
              <a:path w="10757268" h="390485" stroke="0" extrusionOk="0">
                <a:moveTo>
                  <a:pt x="0" y="0"/>
                </a:moveTo>
                <a:cubicBezTo>
                  <a:pt x="207881" y="-52119"/>
                  <a:pt x="305927" y="56902"/>
                  <a:pt x="597626" y="0"/>
                </a:cubicBezTo>
                <a:cubicBezTo>
                  <a:pt x="889325" y="-56902"/>
                  <a:pt x="1067570" y="67359"/>
                  <a:pt x="1302825" y="0"/>
                </a:cubicBezTo>
                <a:cubicBezTo>
                  <a:pt x="1538080" y="-67359"/>
                  <a:pt x="1520566" y="32427"/>
                  <a:pt x="1577733" y="0"/>
                </a:cubicBezTo>
                <a:cubicBezTo>
                  <a:pt x="1634900" y="-32427"/>
                  <a:pt x="1954963" y="35828"/>
                  <a:pt x="2282931" y="0"/>
                </a:cubicBezTo>
                <a:cubicBezTo>
                  <a:pt x="2610899" y="-35828"/>
                  <a:pt x="2492502" y="25468"/>
                  <a:pt x="2557839" y="0"/>
                </a:cubicBezTo>
                <a:cubicBezTo>
                  <a:pt x="2623176" y="-25468"/>
                  <a:pt x="3097134" y="3051"/>
                  <a:pt x="3370611" y="0"/>
                </a:cubicBezTo>
                <a:cubicBezTo>
                  <a:pt x="3644088" y="-3051"/>
                  <a:pt x="3590291" y="991"/>
                  <a:pt x="3753091" y="0"/>
                </a:cubicBezTo>
                <a:cubicBezTo>
                  <a:pt x="3915891" y="-991"/>
                  <a:pt x="4345057" y="80878"/>
                  <a:pt x="4565863" y="0"/>
                </a:cubicBezTo>
                <a:cubicBezTo>
                  <a:pt x="4786669" y="-80878"/>
                  <a:pt x="4874800" y="18112"/>
                  <a:pt x="5055916" y="0"/>
                </a:cubicBezTo>
                <a:cubicBezTo>
                  <a:pt x="5237032" y="-18112"/>
                  <a:pt x="5568693" y="21467"/>
                  <a:pt x="5761115" y="0"/>
                </a:cubicBezTo>
                <a:cubicBezTo>
                  <a:pt x="5953537" y="-21467"/>
                  <a:pt x="5941239" y="6659"/>
                  <a:pt x="6036023" y="0"/>
                </a:cubicBezTo>
                <a:cubicBezTo>
                  <a:pt x="6130807" y="-6659"/>
                  <a:pt x="6238077" y="28202"/>
                  <a:pt x="6310931" y="0"/>
                </a:cubicBezTo>
                <a:cubicBezTo>
                  <a:pt x="6383785" y="-28202"/>
                  <a:pt x="6713328" y="55584"/>
                  <a:pt x="6908557" y="0"/>
                </a:cubicBezTo>
                <a:cubicBezTo>
                  <a:pt x="7103786" y="-55584"/>
                  <a:pt x="7412599" y="68859"/>
                  <a:pt x="7721328" y="0"/>
                </a:cubicBezTo>
                <a:cubicBezTo>
                  <a:pt x="8030057" y="-68859"/>
                  <a:pt x="8036531" y="18556"/>
                  <a:pt x="8211381" y="0"/>
                </a:cubicBezTo>
                <a:cubicBezTo>
                  <a:pt x="8386231" y="-18556"/>
                  <a:pt x="8508616" y="44630"/>
                  <a:pt x="8593862" y="0"/>
                </a:cubicBezTo>
                <a:cubicBezTo>
                  <a:pt x="8679108" y="-44630"/>
                  <a:pt x="8949718" y="21152"/>
                  <a:pt x="9191488" y="0"/>
                </a:cubicBezTo>
                <a:cubicBezTo>
                  <a:pt x="9433258" y="-21152"/>
                  <a:pt x="9599853" y="10160"/>
                  <a:pt x="9896687" y="0"/>
                </a:cubicBezTo>
                <a:cubicBezTo>
                  <a:pt x="10193521" y="-10160"/>
                  <a:pt x="10055925" y="32903"/>
                  <a:pt x="10171595" y="0"/>
                </a:cubicBezTo>
                <a:cubicBezTo>
                  <a:pt x="10287265" y="-32903"/>
                  <a:pt x="10584576" y="527"/>
                  <a:pt x="10757268" y="0"/>
                </a:cubicBezTo>
                <a:cubicBezTo>
                  <a:pt x="10761686" y="134544"/>
                  <a:pt x="10748265" y="197556"/>
                  <a:pt x="10757268" y="390485"/>
                </a:cubicBezTo>
                <a:cubicBezTo>
                  <a:pt x="10379511" y="454900"/>
                  <a:pt x="10234978" y="360275"/>
                  <a:pt x="9944497" y="390485"/>
                </a:cubicBezTo>
                <a:cubicBezTo>
                  <a:pt x="9654016" y="420695"/>
                  <a:pt x="9404212" y="348955"/>
                  <a:pt x="9239298" y="390485"/>
                </a:cubicBezTo>
                <a:cubicBezTo>
                  <a:pt x="9074384" y="432015"/>
                  <a:pt x="8819405" y="311743"/>
                  <a:pt x="8426527" y="390485"/>
                </a:cubicBezTo>
                <a:cubicBezTo>
                  <a:pt x="8033649" y="469227"/>
                  <a:pt x="8151472" y="356175"/>
                  <a:pt x="8044046" y="390485"/>
                </a:cubicBezTo>
                <a:cubicBezTo>
                  <a:pt x="7936620" y="424795"/>
                  <a:pt x="7503050" y="319261"/>
                  <a:pt x="7338847" y="390485"/>
                </a:cubicBezTo>
                <a:cubicBezTo>
                  <a:pt x="7174644" y="461709"/>
                  <a:pt x="6995455" y="356634"/>
                  <a:pt x="6848794" y="390485"/>
                </a:cubicBezTo>
                <a:cubicBezTo>
                  <a:pt x="6702133" y="424336"/>
                  <a:pt x="6417345" y="340264"/>
                  <a:pt x="6143595" y="390485"/>
                </a:cubicBezTo>
                <a:cubicBezTo>
                  <a:pt x="5869845" y="440706"/>
                  <a:pt x="5646147" y="370743"/>
                  <a:pt x="5330824" y="390485"/>
                </a:cubicBezTo>
                <a:cubicBezTo>
                  <a:pt x="5015501" y="410227"/>
                  <a:pt x="4956247" y="362622"/>
                  <a:pt x="4840771" y="390485"/>
                </a:cubicBezTo>
                <a:cubicBezTo>
                  <a:pt x="4725295" y="418348"/>
                  <a:pt x="4642340" y="362978"/>
                  <a:pt x="4565863" y="390485"/>
                </a:cubicBezTo>
                <a:cubicBezTo>
                  <a:pt x="4489386" y="417992"/>
                  <a:pt x="4233362" y="340714"/>
                  <a:pt x="4075809" y="390485"/>
                </a:cubicBezTo>
                <a:cubicBezTo>
                  <a:pt x="3918256" y="440256"/>
                  <a:pt x="3690039" y="349493"/>
                  <a:pt x="3370611" y="390485"/>
                </a:cubicBezTo>
                <a:cubicBezTo>
                  <a:pt x="3051183" y="431477"/>
                  <a:pt x="3057053" y="350266"/>
                  <a:pt x="2880557" y="390485"/>
                </a:cubicBezTo>
                <a:cubicBezTo>
                  <a:pt x="2704061" y="430704"/>
                  <a:pt x="2460853" y="317569"/>
                  <a:pt x="2067786" y="390485"/>
                </a:cubicBezTo>
                <a:cubicBezTo>
                  <a:pt x="1674719" y="463401"/>
                  <a:pt x="1663831" y="366529"/>
                  <a:pt x="1362587" y="390485"/>
                </a:cubicBezTo>
                <a:cubicBezTo>
                  <a:pt x="1061343" y="414441"/>
                  <a:pt x="852282" y="386719"/>
                  <a:pt x="657389" y="390485"/>
                </a:cubicBezTo>
                <a:cubicBezTo>
                  <a:pt x="462496" y="394251"/>
                  <a:pt x="277101" y="370115"/>
                  <a:pt x="0" y="390485"/>
                </a:cubicBezTo>
                <a:cubicBezTo>
                  <a:pt x="-27714" y="235436"/>
                  <a:pt x="27550" y="124674"/>
                  <a:pt x="0" y="0"/>
                </a:cubicBezTo>
                <a:close/>
              </a:path>
            </a:pathLst>
          </a:custGeom>
          <a:solidFill>
            <a:srgbClr val="FFC000"/>
          </a:solidFill>
          <a:ln>
            <a:noFill/>
            <a:extLst>
              <a:ext uri="{C807C97D-BFC1-408E-A445-0C87EB9F89A2}">
                <ask:lineSketchStyleProps xmlns:ask="http://schemas.microsoft.com/office/drawing/2018/sketchyshapes" sd="1796175556">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nchor="ctr" anchorCtr="0">
            <a:noAutofit/>
          </a:bodyPr>
          <a:lstStyle/>
          <a:p>
            <a:pPr marL="349250"/>
            <a:r>
              <a:rPr lang="en-US" sz="1600" b="1">
                <a:latin typeface="Arial Nova Cond" panose="020B0506020202020204" pitchFamily="34" charset="0"/>
              </a:rPr>
              <a:t>Equity Blueprint  &amp;  Workforce Development</a:t>
            </a:r>
          </a:p>
        </p:txBody>
      </p:sp>
      <p:sp>
        <p:nvSpPr>
          <p:cNvPr id="139" name="Rectangle 138">
            <a:extLst>
              <a:ext uri="{FF2B5EF4-FFF2-40B4-BE49-F238E27FC236}">
                <a16:creationId xmlns:a16="http://schemas.microsoft.com/office/drawing/2014/main" id="{A3E1A02A-6DCE-1C8A-3572-DB41AEACD44E}"/>
              </a:ext>
            </a:extLst>
          </p:cNvPr>
          <p:cNvSpPr/>
          <p:nvPr/>
        </p:nvSpPr>
        <p:spPr bwMode="auto">
          <a:xfrm>
            <a:off x="4313570" y="2281981"/>
            <a:ext cx="7125034" cy="1444557"/>
          </a:xfrm>
          <a:prstGeom prst="rect">
            <a:avLst/>
          </a:prstGeom>
          <a:solidFill>
            <a:schemeClr val="bg1">
              <a:alpha val="58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algn="l" defTabSz="914400" rtl="0" eaLnBrk="0" fontAlgn="base" latinLnBrk="0" hangingPunct="0">
              <a:lnSpc>
                <a:spcPct val="100000"/>
              </a:lnSpc>
              <a:spcBef>
                <a:spcPts val="0"/>
              </a:spcBef>
              <a:spcAft>
                <a:spcPct val="0"/>
              </a:spcAft>
              <a:buClrTx/>
              <a:buSzTx/>
              <a:buFontTx/>
              <a:buNone/>
              <a:tabLst/>
            </a:pPr>
            <a:r>
              <a:rPr kumimoji="0" lang="en-US" sz="1800" b="1" i="0" u="none" strike="noStrike" cap="none" normalizeH="0" baseline="0">
                <a:ln>
                  <a:noFill/>
                </a:ln>
                <a:solidFill>
                  <a:schemeClr val="bg1"/>
                </a:solidFill>
                <a:effectLst/>
                <a:latin typeface="+mn-lt"/>
              </a:rPr>
              <a:t>                </a:t>
            </a:r>
          </a:p>
        </p:txBody>
      </p:sp>
      <p:sp>
        <p:nvSpPr>
          <p:cNvPr id="186" name="TextBox 185">
            <a:extLst>
              <a:ext uri="{FF2B5EF4-FFF2-40B4-BE49-F238E27FC236}">
                <a16:creationId xmlns:a16="http://schemas.microsoft.com/office/drawing/2014/main" id="{BD840981-DB75-8D3C-8E45-B682B7D8423B}"/>
              </a:ext>
            </a:extLst>
          </p:cNvPr>
          <p:cNvSpPr txBox="1"/>
          <p:nvPr/>
        </p:nvSpPr>
        <p:spPr>
          <a:xfrm>
            <a:off x="4623673" y="2740286"/>
            <a:ext cx="6693459" cy="1046167"/>
          </a:xfrm>
          <a:prstGeom prst="rect">
            <a:avLst/>
          </a:prstGeom>
          <a:noFill/>
        </p:spPr>
        <p:txBody>
          <a:bodyPr wrap="square" numCol="2" spcCol="365760" rtlCol="0" anchor="b" anchorCtr="0">
            <a:noAutofit/>
          </a:bodyPr>
          <a:lstStyle/>
          <a:p>
            <a:pPr marL="112713" indent="-112713" algn="l">
              <a:lnSpc>
                <a:spcPts val="1800"/>
              </a:lnSpc>
              <a:spcBef>
                <a:spcPts val="0"/>
              </a:spcBef>
              <a:spcAft>
                <a:spcPts val="600"/>
              </a:spcAft>
              <a:buFont typeface="Arial" panose="020B0604020202020204" pitchFamily="34" charset="0"/>
              <a:buChar char="•"/>
            </a:pPr>
            <a:endPar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endParaRPr>
          </a:p>
          <a:p>
            <a:pPr marL="112713" indent="-112713" algn="l">
              <a:lnSpc>
                <a:spcPts val="1800"/>
              </a:lnSpc>
              <a:spcBef>
                <a:spcPts val="0"/>
              </a:spcBef>
              <a:spcAft>
                <a:spcPts val="600"/>
              </a:spcAft>
              <a:buFont typeface="Arial" panose="020B0604020202020204" pitchFamily="34" charset="0"/>
              <a:buChar char="•"/>
            </a:pPr>
            <a:r>
              <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Reliability: Benchmarking, Standards</a:t>
            </a:r>
          </a:p>
          <a:p>
            <a:pPr marL="112713" indent="-112713" algn="l">
              <a:lnSpc>
                <a:spcPts val="1800"/>
              </a:lnSpc>
              <a:spcBef>
                <a:spcPts val="0"/>
              </a:spcBef>
              <a:spcAft>
                <a:spcPts val="600"/>
              </a:spcAft>
              <a:buFont typeface="Arial" panose="020B0604020202020204" pitchFamily="34" charset="0"/>
              <a:buChar char="•"/>
            </a:pPr>
            <a:r>
              <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Charging innovation &amp; affordability</a:t>
            </a:r>
          </a:p>
          <a:p>
            <a:pPr marL="112713" indent="-112713" algn="l">
              <a:lnSpc>
                <a:spcPts val="1800"/>
              </a:lnSpc>
              <a:spcBef>
                <a:spcPts val="0"/>
              </a:spcBef>
              <a:spcAft>
                <a:spcPts val="600"/>
              </a:spcAft>
              <a:buFont typeface="Arial" panose="020B0604020202020204" pitchFamily="34" charset="0"/>
              <a:buChar char="•"/>
            </a:pPr>
            <a:endPar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endParaRPr>
          </a:p>
          <a:p>
            <a:pPr marL="112713" indent="-112713" algn="l">
              <a:lnSpc>
                <a:spcPts val="1800"/>
              </a:lnSpc>
              <a:spcBef>
                <a:spcPts val="0"/>
              </a:spcBef>
              <a:spcAft>
                <a:spcPts val="600"/>
              </a:spcAft>
              <a:buFont typeface="Arial" panose="020B0604020202020204" pitchFamily="34" charset="0"/>
              <a:buChar char="•"/>
            </a:pPr>
            <a:endPar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endParaRPr>
          </a:p>
          <a:p>
            <a:pPr marL="117475" indent="-117475" algn="l">
              <a:lnSpc>
                <a:spcPts val="1800"/>
              </a:lnSpc>
              <a:spcBef>
                <a:spcPts val="0"/>
              </a:spcBef>
              <a:spcAft>
                <a:spcPts val="600"/>
              </a:spcAft>
              <a:buFont typeface="Arial" panose="020B0604020202020204" pitchFamily="34" charset="0"/>
              <a:buChar char="•"/>
              <a:tabLst>
                <a:tab pos="857250" algn="l"/>
                <a:tab pos="914400" algn="l"/>
              </a:tabLst>
            </a:pPr>
            <a:r>
              <a:rPr lang="en-US" sz="1600" dirty="0">
                <a:solidFill>
                  <a:schemeClr val="tx1"/>
                </a:solidFill>
                <a:latin typeface="Arial Nova Cond Light" panose="020B0306020202020204" pitchFamily="34" charset="0"/>
                <a:ea typeface="Calibri" panose="020F0502020204030204" pitchFamily="34" charset="0"/>
                <a:cs typeface="Times New Roman" panose="02020603050405020304" pitchFamily="18" charset="0"/>
              </a:rPr>
              <a:t>Vetted Product List (VPL); Approved Product List (APL)</a:t>
            </a:r>
          </a:p>
          <a:p>
            <a:pPr marL="117475" indent="-117475" algn="l">
              <a:lnSpc>
                <a:spcPts val="1800"/>
              </a:lnSpc>
              <a:spcBef>
                <a:spcPts val="0"/>
              </a:spcBef>
              <a:spcAft>
                <a:spcPts val="600"/>
              </a:spcAft>
              <a:buFont typeface="Arial" panose="020B0604020202020204" pitchFamily="34" charset="0"/>
              <a:buChar char="•"/>
              <a:tabLst>
                <a:tab pos="857250" algn="l"/>
                <a:tab pos="914400" algn="l"/>
              </a:tabLst>
            </a:pPr>
            <a:r>
              <a:rPr lang="en-US" sz="1600" dirty="0">
                <a:solidFill>
                  <a:schemeClr val="tx1"/>
                </a:solidFill>
                <a:latin typeface="Arial Nova Cond Light" panose="020B0306020202020204" pitchFamily="34" charset="0"/>
                <a:ea typeface="Calibri" panose="020F0502020204030204" pitchFamily="34" charset="0"/>
                <a:cs typeface="Times New Roman" panose="02020603050405020304" pitchFamily="18" charset="0"/>
              </a:rPr>
              <a:t>NEVI/NEHC Coordination with EEI</a:t>
            </a:r>
            <a:endParaRPr lang="en-US" sz="1600" dirty="0">
              <a:solidFill>
                <a:schemeClr val="tx1"/>
              </a:solidFill>
              <a:effectLst/>
              <a:latin typeface="Arial Nova Cond Light" panose="020B0306020202020204" pitchFamily="34" charset="0"/>
              <a:ea typeface="Calibri" panose="020F0502020204030204" pitchFamily="34" charset="0"/>
            </a:endParaRPr>
          </a:p>
          <a:p>
            <a:pPr marL="112713" indent="-112713" algn="l">
              <a:lnSpc>
                <a:spcPts val="1800"/>
              </a:lnSpc>
              <a:spcBef>
                <a:spcPts val="0"/>
              </a:spcBef>
              <a:spcAft>
                <a:spcPts val="600"/>
              </a:spcAft>
              <a:buFont typeface="Arial" panose="020B0604020202020204" pitchFamily="34" charset="0"/>
              <a:buChar char="•"/>
            </a:pPr>
            <a:endPar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endParaRPr>
          </a:p>
        </p:txBody>
      </p:sp>
      <p:sp>
        <p:nvSpPr>
          <p:cNvPr id="142" name="Rectangle 141">
            <a:extLst>
              <a:ext uri="{FF2B5EF4-FFF2-40B4-BE49-F238E27FC236}">
                <a16:creationId xmlns:a16="http://schemas.microsoft.com/office/drawing/2014/main" id="{49BCED0C-1A42-6F53-6EA6-925B87E117AA}"/>
              </a:ext>
            </a:extLst>
          </p:cNvPr>
          <p:cNvSpPr>
            <a:spLocks noChangeAspect="1"/>
          </p:cNvSpPr>
          <p:nvPr/>
        </p:nvSpPr>
        <p:spPr bwMode="auto">
          <a:xfrm>
            <a:off x="4415923" y="2330009"/>
            <a:ext cx="2852154" cy="504002"/>
          </a:xfrm>
          <a:custGeom>
            <a:avLst/>
            <a:gdLst>
              <a:gd name="connsiteX0" fmla="*/ 0 w 2852154"/>
              <a:gd name="connsiteY0" fmla="*/ 0 h 504002"/>
              <a:gd name="connsiteX1" fmla="*/ 513388 w 2852154"/>
              <a:gd name="connsiteY1" fmla="*/ 0 h 504002"/>
              <a:gd name="connsiteX2" fmla="*/ 998254 w 2852154"/>
              <a:gd name="connsiteY2" fmla="*/ 0 h 504002"/>
              <a:gd name="connsiteX3" fmla="*/ 1597206 w 2852154"/>
              <a:gd name="connsiteY3" fmla="*/ 0 h 504002"/>
              <a:gd name="connsiteX4" fmla="*/ 2082072 w 2852154"/>
              <a:gd name="connsiteY4" fmla="*/ 0 h 504002"/>
              <a:gd name="connsiteX5" fmla="*/ 2852154 w 2852154"/>
              <a:gd name="connsiteY5" fmla="*/ 0 h 504002"/>
              <a:gd name="connsiteX6" fmla="*/ 2852154 w 2852154"/>
              <a:gd name="connsiteY6" fmla="*/ 504002 h 504002"/>
              <a:gd name="connsiteX7" fmla="*/ 2310245 w 2852154"/>
              <a:gd name="connsiteY7" fmla="*/ 504002 h 504002"/>
              <a:gd name="connsiteX8" fmla="*/ 1682771 w 2852154"/>
              <a:gd name="connsiteY8" fmla="*/ 504002 h 504002"/>
              <a:gd name="connsiteX9" fmla="*/ 1055297 w 2852154"/>
              <a:gd name="connsiteY9" fmla="*/ 504002 h 504002"/>
              <a:gd name="connsiteX10" fmla="*/ 0 w 2852154"/>
              <a:gd name="connsiteY10" fmla="*/ 504002 h 504002"/>
              <a:gd name="connsiteX11" fmla="*/ 0 w 2852154"/>
              <a:gd name="connsiteY11" fmla="*/ 0 h 50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2154" h="504002" extrusionOk="0">
                <a:moveTo>
                  <a:pt x="0" y="0"/>
                </a:moveTo>
                <a:cubicBezTo>
                  <a:pt x="223390" y="-44543"/>
                  <a:pt x="338816" y="40222"/>
                  <a:pt x="513388" y="0"/>
                </a:cubicBezTo>
                <a:cubicBezTo>
                  <a:pt x="687960" y="-40222"/>
                  <a:pt x="853351" y="16590"/>
                  <a:pt x="998254" y="0"/>
                </a:cubicBezTo>
                <a:cubicBezTo>
                  <a:pt x="1143157" y="-16590"/>
                  <a:pt x="1349609" y="39519"/>
                  <a:pt x="1597206" y="0"/>
                </a:cubicBezTo>
                <a:cubicBezTo>
                  <a:pt x="1844803" y="-39519"/>
                  <a:pt x="1973369" y="40979"/>
                  <a:pt x="2082072" y="0"/>
                </a:cubicBezTo>
                <a:cubicBezTo>
                  <a:pt x="2190775" y="-40979"/>
                  <a:pt x="2571246" y="15642"/>
                  <a:pt x="2852154" y="0"/>
                </a:cubicBezTo>
                <a:cubicBezTo>
                  <a:pt x="2909960" y="157269"/>
                  <a:pt x="2834670" y="310850"/>
                  <a:pt x="2852154" y="504002"/>
                </a:cubicBezTo>
                <a:cubicBezTo>
                  <a:pt x="2702374" y="565187"/>
                  <a:pt x="2535684" y="478409"/>
                  <a:pt x="2310245" y="504002"/>
                </a:cubicBezTo>
                <a:cubicBezTo>
                  <a:pt x="2084806" y="529595"/>
                  <a:pt x="1873520" y="472098"/>
                  <a:pt x="1682771" y="504002"/>
                </a:cubicBezTo>
                <a:cubicBezTo>
                  <a:pt x="1492022" y="535906"/>
                  <a:pt x="1320586" y="435660"/>
                  <a:pt x="1055297" y="504002"/>
                </a:cubicBezTo>
                <a:cubicBezTo>
                  <a:pt x="790008" y="572344"/>
                  <a:pt x="270241" y="414912"/>
                  <a:pt x="0" y="504002"/>
                </a:cubicBezTo>
                <a:cubicBezTo>
                  <a:pt x="-22837" y="314678"/>
                  <a:pt x="48118" y="150795"/>
                  <a:pt x="0" y="0"/>
                </a:cubicBezTo>
                <a:close/>
              </a:path>
            </a:pathLst>
          </a:custGeom>
          <a:noFill/>
          <a:ln>
            <a:noFill/>
            <a:extLst>
              <a:ext uri="{C807C97D-BFC1-408E-A445-0C87EB9F89A2}">
                <ask:lineSketchStyleProps xmlns:ask="http://schemas.microsoft.com/office/drawing/2018/sketchyshapes" sd="3037308666">
                  <a:prstGeom prst="rect">
                    <a:avLst/>
                  </a:prstGeom>
                  <ask:type>
                    <ask:lineSketchScribble/>
                  </ask:type>
                </ask:lineSketchStyleProps>
              </a:ext>
            </a:extLst>
          </a:ln>
        </p:spPr>
        <p:txBody>
          <a:bodyPr wrap="square" anchor="ctr">
            <a:noAutofit/>
          </a:bodyPr>
          <a:lstStyle/>
          <a:p>
            <a:pPr marL="9525">
              <a:spcBef>
                <a:spcPts val="0"/>
              </a:spcBef>
              <a:spcAft>
                <a:spcPts val="0"/>
              </a:spcAft>
            </a:pPr>
            <a:r>
              <a:rPr lang="en-US" sz="1600" b="1">
                <a:latin typeface="Arial Nova Cond" panose="020B0506020202020204" pitchFamily="34" charset="0"/>
              </a:rPr>
              <a:t>Charging Infrastructure</a:t>
            </a:r>
          </a:p>
        </p:txBody>
      </p:sp>
      <p:sp>
        <p:nvSpPr>
          <p:cNvPr id="187" name="Rectangle 186">
            <a:extLst>
              <a:ext uri="{FF2B5EF4-FFF2-40B4-BE49-F238E27FC236}">
                <a16:creationId xmlns:a16="http://schemas.microsoft.com/office/drawing/2014/main" id="{71F03788-4AC1-8C1E-45F3-B1FCC67E4257}"/>
              </a:ext>
            </a:extLst>
          </p:cNvPr>
          <p:cNvSpPr/>
          <p:nvPr/>
        </p:nvSpPr>
        <p:spPr bwMode="auto">
          <a:xfrm>
            <a:off x="4313570" y="3846369"/>
            <a:ext cx="7125034" cy="1527722"/>
          </a:xfrm>
          <a:prstGeom prst="rect">
            <a:avLst/>
          </a:prstGeom>
          <a:solidFill>
            <a:schemeClr val="bg1">
              <a:alpha val="68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algn="l" defTabSz="914400" rtl="0" eaLnBrk="0" fontAlgn="base" latinLnBrk="0" hangingPunct="0">
              <a:lnSpc>
                <a:spcPct val="100000"/>
              </a:lnSpc>
              <a:spcBef>
                <a:spcPts val="0"/>
              </a:spcBef>
              <a:spcAft>
                <a:spcPct val="0"/>
              </a:spcAft>
              <a:buClrTx/>
              <a:buSzTx/>
              <a:buFontTx/>
              <a:buNone/>
              <a:tabLst/>
            </a:pPr>
            <a:r>
              <a:rPr kumimoji="0" lang="en-US" sz="1800" b="1" i="0" u="none" strike="noStrike" cap="none" normalizeH="0" baseline="0">
                <a:ln>
                  <a:noFill/>
                </a:ln>
                <a:solidFill>
                  <a:schemeClr val="bg1"/>
                </a:solidFill>
                <a:effectLst/>
                <a:latin typeface="+mn-lt"/>
              </a:rPr>
              <a:t>                </a:t>
            </a:r>
          </a:p>
        </p:txBody>
      </p:sp>
      <p:sp>
        <p:nvSpPr>
          <p:cNvPr id="188" name="TextBox 187">
            <a:extLst>
              <a:ext uri="{FF2B5EF4-FFF2-40B4-BE49-F238E27FC236}">
                <a16:creationId xmlns:a16="http://schemas.microsoft.com/office/drawing/2014/main" id="{08570988-24FE-E9D6-2B0F-AB561BEE0796}"/>
              </a:ext>
            </a:extLst>
          </p:cNvPr>
          <p:cNvSpPr txBox="1"/>
          <p:nvPr/>
        </p:nvSpPr>
        <p:spPr>
          <a:xfrm>
            <a:off x="4579357" y="4238788"/>
            <a:ext cx="6693459" cy="1195219"/>
          </a:xfrm>
          <a:prstGeom prst="rect">
            <a:avLst/>
          </a:prstGeom>
          <a:noFill/>
        </p:spPr>
        <p:txBody>
          <a:bodyPr wrap="square" numCol="2" spcCol="365760" rtlCol="0" anchor="b" anchorCtr="0">
            <a:noAutofit/>
          </a:bodyPr>
          <a:lstStyle/>
          <a:p>
            <a:pPr marL="112713" indent="-112713" algn="l">
              <a:spcBef>
                <a:spcPts val="0"/>
              </a:spcBef>
              <a:buFont typeface="Arial" panose="020B0604020202020204" pitchFamily="34" charset="0"/>
              <a:buChar char="•"/>
            </a:pPr>
            <a:r>
              <a:rPr lang="en-US" sz="160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Streamlined Grid Interconnect</a:t>
            </a:r>
          </a:p>
          <a:p>
            <a:pPr marL="569913" lvl="1" indent="-112713">
              <a:buFont typeface="Arial" panose="020B0604020202020204" pitchFamily="34" charset="0"/>
              <a:buChar char="•"/>
            </a:pPr>
            <a:r>
              <a:rPr lang="en-US" sz="1400">
                <a:solidFill>
                  <a:srgbClr val="0070C0"/>
                </a:solidFill>
                <a:latin typeface="Arial Nova Cond Light" panose="020B0306020202020204" pitchFamily="34" charset="0"/>
                <a:ea typeface="Times New Roman" panose="02020603050405020304" pitchFamily="18" charset="0"/>
                <a:cs typeface="Times New Roman" panose="02020603050405020304" pitchFamily="18" charset="0"/>
              </a:rPr>
              <a:t>Expedited Interim Charging Solutions</a:t>
            </a:r>
            <a:endParaRPr lang="en-US" sz="140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endParaRPr>
          </a:p>
          <a:p>
            <a:pPr marL="112713" indent="-112713" algn="l">
              <a:spcBef>
                <a:spcPts val="0"/>
              </a:spcBef>
              <a:buFont typeface="Arial" panose="020B0604020202020204" pitchFamily="34" charset="0"/>
              <a:buChar char="•"/>
            </a:pPr>
            <a:r>
              <a:rPr lang="en-US" sz="160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Managed Charging at Scale</a:t>
            </a:r>
          </a:p>
          <a:p>
            <a:pPr marL="112713" indent="-112713" algn="l">
              <a:spcBef>
                <a:spcPts val="0"/>
              </a:spcBef>
              <a:buFont typeface="Arial" panose="020B0604020202020204" pitchFamily="34" charset="0"/>
              <a:buChar char="•"/>
            </a:pPr>
            <a:r>
              <a:rPr lang="en-US" sz="160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Interconnect Standards for V2H/V2B/V2G</a:t>
            </a:r>
          </a:p>
          <a:p>
            <a:pPr marL="112713" indent="-112713" algn="l">
              <a:lnSpc>
                <a:spcPts val="1800"/>
              </a:lnSpc>
              <a:spcBef>
                <a:spcPts val="0"/>
              </a:spcBef>
              <a:spcAft>
                <a:spcPts val="600"/>
              </a:spcAft>
              <a:buFont typeface="Arial" panose="020B0604020202020204" pitchFamily="34" charset="0"/>
              <a:buChar char="•"/>
            </a:pPr>
            <a:endParaRPr lang="en-US" sz="1600">
              <a:latin typeface="Arial Nova Cond Light" panose="020B0306020202020204" pitchFamily="34" charset="0"/>
              <a:ea typeface="Times New Roman" panose="02020603050405020304" pitchFamily="18" charset="0"/>
              <a:cs typeface="Times New Roman" panose="02020603050405020304" pitchFamily="18" charset="0"/>
            </a:endParaRPr>
          </a:p>
          <a:p>
            <a:pPr marL="112713" indent="-112713" algn="l">
              <a:spcBef>
                <a:spcPts val="0"/>
              </a:spcBef>
              <a:buFont typeface="Arial" panose="020B0604020202020204" pitchFamily="34" charset="0"/>
              <a:buChar char="•"/>
            </a:pPr>
            <a:endParaRPr lang="en-US" sz="160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endParaRPr>
          </a:p>
          <a:p>
            <a:pPr marL="112713" indent="-112713" algn="l">
              <a:spcBef>
                <a:spcPts val="0"/>
              </a:spcBef>
              <a:buFont typeface="Arial" panose="020B0604020202020204" pitchFamily="34" charset="0"/>
              <a:buChar char="•"/>
            </a:pPr>
            <a:r>
              <a:rPr lang="en-US" sz="1600" err="1">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GridFAST</a:t>
            </a:r>
            <a:r>
              <a:rPr lang="en-US" sz="1100" baseline="72000" err="1">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TM</a:t>
            </a:r>
            <a:r>
              <a:rPr lang="en-US" sz="160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 Online Data Exchange</a:t>
            </a:r>
          </a:p>
          <a:p>
            <a:pPr marL="112713" indent="-112713" algn="l">
              <a:spcBef>
                <a:spcPts val="0"/>
              </a:spcBef>
              <a:buFont typeface="Arial" panose="020B0604020202020204" pitchFamily="34" charset="0"/>
              <a:buChar char="•"/>
            </a:pPr>
            <a:r>
              <a:rPr lang="en-US" sz="160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OEM/Utility V2H/V2B Pilot</a:t>
            </a:r>
          </a:p>
          <a:p>
            <a:pPr marL="112713" indent="-112713" algn="l">
              <a:spcBef>
                <a:spcPts val="0"/>
              </a:spcBef>
              <a:buFont typeface="Arial" panose="020B0604020202020204" pitchFamily="34" charset="0"/>
              <a:buChar char="•"/>
            </a:pPr>
            <a:r>
              <a:rPr lang="en-US" sz="160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EV Resilience/Evacuation Pilot</a:t>
            </a:r>
          </a:p>
        </p:txBody>
      </p:sp>
      <p:sp>
        <p:nvSpPr>
          <p:cNvPr id="189" name="Rectangle 188">
            <a:extLst>
              <a:ext uri="{FF2B5EF4-FFF2-40B4-BE49-F238E27FC236}">
                <a16:creationId xmlns:a16="http://schemas.microsoft.com/office/drawing/2014/main" id="{43202FF3-111A-1736-FC50-030FCC9CBF2C}"/>
              </a:ext>
            </a:extLst>
          </p:cNvPr>
          <p:cNvSpPr>
            <a:spLocks noChangeAspect="1"/>
          </p:cNvSpPr>
          <p:nvPr/>
        </p:nvSpPr>
        <p:spPr bwMode="auto">
          <a:xfrm>
            <a:off x="4417578" y="3850067"/>
            <a:ext cx="2852154" cy="504002"/>
          </a:xfrm>
          <a:custGeom>
            <a:avLst/>
            <a:gdLst>
              <a:gd name="connsiteX0" fmla="*/ 0 w 2852154"/>
              <a:gd name="connsiteY0" fmla="*/ 0 h 504002"/>
              <a:gd name="connsiteX1" fmla="*/ 513388 w 2852154"/>
              <a:gd name="connsiteY1" fmla="*/ 0 h 504002"/>
              <a:gd name="connsiteX2" fmla="*/ 998254 w 2852154"/>
              <a:gd name="connsiteY2" fmla="*/ 0 h 504002"/>
              <a:gd name="connsiteX3" fmla="*/ 1597206 w 2852154"/>
              <a:gd name="connsiteY3" fmla="*/ 0 h 504002"/>
              <a:gd name="connsiteX4" fmla="*/ 2082072 w 2852154"/>
              <a:gd name="connsiteY4" fmla="*/ 0 h 504002"/>
              <a:gd name="connsiteX5" fmla="*/ 2852154 w 2852154"/>
              <a:gd name="connsiteY5" fmla="*/ 0 h 504002"/>
              <a:gd name="connsiteX6" fmla="*/ 2852154 w 2852154"/>
              <a:gd name="connsiteY6" fmla="*/ 504002 h 504002"/>
              <a:gd name="connsiteX7" fmla="*/ 2310245 w 2852154"/>
              <a:gd name="connsiteY7" fmla="*/ 504002 h 504002"/>
              <a:gd name="connsiteX8" fmla="*/ 1682771 w 2852154"/>
              <a:gd name="connsiteY8" fmla="*/ 504002 h 504002"/>
              <a:gd name="connsiteX9" fmla="*/ 1055297 w 2852154"/>
              <a:gd name="connsiteY9" fmla="*/ 504002 h 504002"/>
              <a:gd name="connsiteX10" fmla="*/ 0 w 2852154"/>
              <a:gd name="connsiteY10" fmla="*/ 504002 h 504002"/>
              <a:gd name="connsiteX11" fmla="*/ 0 w 2852154"/>
              <a:gd name="connsiteY11" fmla="*/ 0 h 50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2154" h="504002" extrusionOk="0">
                <a:moveTo>
                  <a:pt x="0" y="0"/>
                </a:moveTo>
                <a:cubicBezTo>
                  <a:pt x="223390" y="-44543"/>
                  <a:pt x="338816" y="40222"/>
                  <a:pt x="513388" y="0"/>
                </a:cubicBezTo>
                <a:cubicBezTo>
                  <a:pt x="687960" y="-40222"/>
                  <a:pt x="853351" y="16590"/>
                  <a:pt x="998254" y="0"/>
                </a:cubicBezTo>
                <a:cubicBezTo>
                  <a:pt x="1143157" y="-16590"/>
                  <a:pt x="1349609" y="39519"/>
                  <a:pt x="1597206" y="0"/>
                </a:cubicBezTo>
                <a:cubicBezTo>
                  <a:pt x="1844803" y="-39519"/>
                  <a:pt x="1973369" y="40979"/>
                  <a:pt x="2082072" y="0"/>
                </a:cubicBezTo>
                <a:cubicBezTo>
                  <a:pt x="2190775" y="-40979"/>
                  <a:pt x="2571246" y="15642"/>
                  <a:pt x="2852154" y="0"/>
                </a:cubicBezTo>
                <a:cubicBezTo>
                  <a:pt x="2909960" y="157269"/>
                  <a:pt x="2834670" y="310850"/>
                  <a:pt x="2852154" y="504002"/>
                </a:cubicBezTo>
                <a:cubicBezTo>
                  <a:pt x="2702374" y="565187"/>
                  <a:pt x="2535684" y="478409"/>
                  <a:pt x="2310245" y="504002"/>
                </a:cubicBezTo>
                <a:cubicBezTo>
                  <a:pt x="2084806" y="529595"/>
                  <a:pt x="1873520" y="472098"/>
                  <a:pt x="1682771" y="504002"/>
                </a:cubicBezTo>
                <a:cubicBezTo>
                  <a:pt x="1492022" y="535906"/>
                  <a:pt x="1320586" y="435660"/>
                  <a:pt x="1055297" y="504002"/>
                </a:cubicBezTo>
                <a:cubicBezTo>
                  <a:pt x="790008" y="572344"/>
                  <a:pt x="270241" y="414912"/>
                  <a:pt x="0" y="504002"/>
                </a:cubicBezTo>
                <a:cubicBezTo>
                  <a:pt x="-22837" y="314678"/>
                  <a:pt x="48118" y="150795"/>
                  <a:pt x="0" y="0"/>
                </a:cubicBezTo>
                <a:close/>
              </a:path>
            </a:pathLst>
          </a:custGeom>
          <a:noFill/>
          <a:ln>
            <a:noFill/>
            <a:extLst>
              <a:ext uri="{C807C97D-BFC1-408E-A445-0C87EB9F89A2}">
                <ask:lineSketchStyleProps xmlns:ask="http://schemas.microsoft.com/office/drawing/2018/sketchyshapes" sd="3037308666">
                  <a:prstGeom prst="rect">
                    <a:avLst/>
                  </a:prstGeom>
                  <ask:type>
                    <ask:lineSketchScribble/>
                  </ask:type>
                </ask:lineSketchStyleProps>
              </a:ext>
            </a:extLst>
          </a:ln>
        </p:spPr>
        <p:txBody>
          <a:bodyPr wrap="square" anchor="ctr">
            <a:noAutofit/>
          </a:bodyPr>
          <a:lstStyle/>
          <a:p>
            <a:pPr marL="9525"/>
            <a:r>
              <a:rPr lang="en-US" sz="1600" b="1">
                <a:latin typeface="Arial Nova Cond" panose="020B0506020202020204" pitchFamily="34" charset="0"/>
              </a:rPr>
              <a:t>Grid Readiness</a:t>
            </a:r>
          </a:p>
        </p:txBody>
      </p:sp>
      <p:sp>
        <p:nvSpPr>
          <p:cNvPr id="6" name="Title 85">
            <a:extLst>
              <a:ext uri="{FF2B5EF4-FFF2-40B4-BE49-F238E27FC236}">
                <a16:creationId xmlns:a16="http://schemas.microsoft.com/office/drawing/2014/main" id="{B608F49C-9672-6D73-845B-A3774C6F2498}"/>
              </a:ext>
            </a:extLst>
          </p:cNvPr>
          <p:cNvSpPr>
            <a:spLocks noGrp="1"/>
          </p:cNvSpPr>
          <p:nvPr>
            <p:ph type="title"/>
          </p:nvPr>
        </p:nvSpPr>
        <p:spPr>
          <a:xfrm>
            <a:off x="584200" y="-2"/>
            <a:ext cx="10515600" cy="1325563"/>
          </a:xfrm>
        </p:spPr>
        <p:txBody>
          <a:bodyPr>
            <a:normAutofit/>
          </a:bodyPr>
          <a:lstStyle/>
          <a:p>
            <a:r>
              <a:rPr lang="en-US" sz="3200" b="1"/>
              <a:t>Addressing the Barriers to Achieving EVs at Scale</a:t>
            </a:r>
            <a:br>
              <a:rPr lang="en-US" sz="3200"/>
            </a:br>
            <a:r>
              <a:rPr lang="en-US" sz="2400"/>
              <a:t>A Three-Pillar Strategy </a:t>
            </a:r>
            <a:r>
              <a:rPr lang="en-US" sz="2400" u="sng"/>
              <a:t>to Address the Key Industry Gaps</a:t>
            </a:r>
            <a:endParaRPr lang="en-US" sz="3200"/>
          </a:p>
        </p:txBody>
      </p:sp>
    </p:spTree>
    <p:extLst>
      <p:ext uri="{BB962C8B-B14F-4D97-AF65-F5344CB8AC3E}">
        <p14:creationId xmlns:p14="http://schemas.microsoft.com/office/powerpoint/2010/main" val="637523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0E5402F8-A0C4-CAD0-9D23-3D8248FC0353}"/>
              </a:ext>
            </a:extLst>
          </p:cNvPr>
          <p:cNvSpPr/>
          <p:nvPr/>
        </p:nvSpPr>
        <p:spPr bwMode="auto">
          <a:xfrm>
            <a:off x="0" y="2380128"/>
            <a:ext cx="6437776" cy="4296627"/>
          </a:xfrm>
          <a:prstGeom prst="rect">
            <a:avLst/>
          </a:prstGeom>
          <a:gradFill>
            <a:gsLst>
              <a:gs pos="0">
                <a:srgbClr val="00CFCF"/>
              </a:gs>
              <a:gs pos="97000">
                <a:schemeClr val="bg1">
                  <a:alpha val="0"/>
                </a:schemeClr>
              </a:gs>
            </a:gsLst>
            <a:lin ang="0" scaled="0"/>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B8B9A1E8-A910-D357-D8D4-BDCA01CCFA93}"/>
              </a:ext>
            </a:extLst>
          </p:cNvPr>
          <p:cNvSpPr/>
          <p:nvPr/>
        </p:nvSpPr>
        <p:spPr bwMode="auto">
          <a:xfrm rot="10800000">
            <a:off x="5496559" y="2380128"/>
            <a:ext cx="6695433" cy="4262661"/>
          </a:xfrm>
          <a:prstGeom prst="rect">
            <a:avLst/>
          </a:prstGeom>
          <a:gradFill>
            <a:gsLst>
              <a:gs pos="0">
                <a:srgbClr val="92D050">
                  <a:alpha val="87125"/>
                </a:srgbClr>
              </a:gs>
              <a:gs pos="100000">
                <a:schemeClr val="bg1">
                  <a:alpha val="0"/>
                </a:schemeClr>
              </a:gs>
            </a:gsLst>
            <a:lin ang="0" scaled="0"/>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69" name="Picture 68" descr="A picture containing graphical user interface&#10;&#10;Description automatically generated">
            <a:extLst>
              <a:ext uri="{FF2B5EF4-FFF2-40B4-BE49-F238E27FC236}">
                <a16:creationId xmlns:a16="http://schemas.microsoft.com/office/drawing/2014/main" id="{677F3BE5-7DA3-32C1-E5D5-C19E03212D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7360" y="1464957"/>
            <a:ext cx="10403838" cy="5239889"/>
          </a:xfrm>
          <a:prstGeom prst="rect">
            <a:avLst/>
          </a:prstGeom>
        </p:spPr>
      </p:pic>
      <p:sp>
        <p:nvSpPr>
          <p:cNvPr id="20" name="TextBox 19">
            <a:extLst>
              <a:ext uri="{FF2B5EF4-FFF2-40B4-BE49-F238E27FC236}">
                <a16:creationId xmlns:a16="http://schemas.microsoft.com/office/drawing/2014/main" id="{53E6391B-0CA3-6E94-E7C7-FA20D826ADA0}"/>
              </a:ext>
            </a:extLst>
          </p:cNvPr>
          <p:cNvSpPr txBox="1"/>
          <p:nvPr/>
        </p:nvSpPr>
        <p:spPr>
          <a:xfrm>
            <a:off x="4923037" y="2645921"/>
            <a:ext cx="2345925" cy="923330"/>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300" normalizeH="0" baseline="0" noProof="0" dirty="0" err="1">
                <a:ln>
                  <a:noFill/>
                </a:ln>
                <a:solidFill>
                  <a:srgbClr val="000000"/>
                </a:solidFill>
                <a:effectLst/>
                <a:uLnTx/>
                <a:uFillTx/>
                <a:latin typeface="Century Gothic"/>
                <a:ea typeface="+mn-ea"/>
                <a:cs typeface="+mn-cs"/>
              </a:rPr>
              <a:t>GridFAST</a:t>
            </a:r>
            <a:br>
              <a:rPr kumimoji="0" lang="en-US" sz="1800" b="1" i="0" u="none" strike="noStrike" kern="1200" cap="none" spc="0" normalizeH="0" baseline="0" noProof="0" dirty="0">
                <a:ln>
                  <a:noFill/>
                </a:ln>
                <a:solidFill>
                  <a:srgbClr val="000000"/>
                </a:solidFill>
                <a:effectLst/>
                <a:uLnTx/>
                <a:uFillTx/>
                <a:latin typeface="Century Gothic"/>
                <a:ea typeface="+mn-ea"/>
                <a:cs typeface="+mn-cs"/>
              </a:rPr>
            </a:br>
            <a:r>
              <a:rPr kumimoji="0" lang="en-US" sz="1800" b="0" i="0" u="none" strike="noStrike" kern="1200" cap="none" spc="0" normalizeH="0" baseline="0" noProof="0" dirty="0">
                <a:ln>
                  <a:noFill/>
                </a:ln>
                <a:solidFill>
                  <a:srgbClr val="000000"/>
                </a:solidFill>
                <a:effectLst/>
                <a:uLnTx/>
                <a:uFillTx/>
                <a:latin typeface="Century Gothic"/>
                <a:ea typeface="+mn-ea"/>
                <a:cs typeface="+mn-cs"/>
              </a:rPr>
              <a:t>Secure online data exchange platform</a:t>
            </a:r>
          </a:p>
        </p:txBody>
      </p:sp>
      <p:sp>
        <p:nvSpPr>
          <p:cNvPr id="41" name="TextBox 40">
            <a:extLst>
              <a:ext uri="{FF2B5EF4-FFF2-40B4-BE49-F238E27FC236}">
                <a16:creationId xmlns:a16="http://schemas.microsoft.com/office/drawing/2014/main" id="{2ABDCA8D-87F9-C56D-5E27-0C474C3D5DEE}"/>
              </a:ext>
            </a:extLst>
          </p:cNvPr>
          <p:cNvSpPr txBox="1"/>
          <p:nvPr/>
        </p:nvSpPr>
        <p:spPr>
          <a:xfrm>
            <a:off x="363555" y="868543"/>
            <a:ext cx="11910300" cy="1015663"/>
          </a:xfrm>
          <a:prstGeom prst="rect">
            <a:avLst/>
          </a:prstGeom>
          <a:noFill/>
        </p:spPr>
        <p:txBody>
          <a:bodyPr wrap="square">
            <a:spAutoFit/>
          </a:bodyPr>
          <a:lstStyle/>
          <a:p>
            <a:pPr marL="0" marR="0" lvl="0" indent="0" defTabSz="914400" rtl="0" eaLnBrk="0" fontAlgn="base" latinLnBrk="0" hangingPunct="0">
              <a:lnSpc>
                <a:spcPct val="100000"/>
              </a:lnSpc>
              <a:spcBef>
                <a:spcPct val="50000"/>
              </a:spcBef>
              <a:spcAft>
                <a:spcPct val="0"/>
              </a:spcAft>
              <a:buClrTx/>
              <a:buSzTx/>
              <a:buFontTx/>
              <a:buNone/>
              <a:tabLst/>
              <a:defRPr/>
            </a:pPr>
            <a:r>
              <a:rPr kumimoji="0" lang="en-US" sz="2000" u="none" strike="noStrike" kern="1200" cap="none" spc="0" normalizeH="0" baseline="0" noProof="0" dirty="0">
                <a:ln>
                  <a:noFill/>
                </a:ln>
                <a:solidFill>
                  <a:srgbClr val="000000">
                    <a:lumMod val="65000"/>
                    <a:lumOff val="35000"/>
                  </a:srgbClr>
                </a:solidFill>
                <a:effectLst/>
                <a:uLnTx/>
                <a:uFillTx/>
                <a:latin typeface="Arial Nova Cond Light" panose="020B0306020202020204" pitchFamily="34" charset="0"/>
              </a:rPr>
              <a:t>Goal: Improve transparency in EV charging planning to inform grid investments and accelerate grid interconnects</a:t>
            </a:r>
          </a:p>
          <a:p>
            <a:pPr marL="285750" marR="0" lvl="0" indent="-285750" defTabSz="914400" rtl="0" eaLnBrk="0" fontAlgn="base" latinLnBrk="0" hangingPunct="0">
              <a:lnSpc>
                <a:spcPct val="100000"/>
              </a:lnSpc>
              <a:spcAft>
                <a:spcPct val="0"/>
              </a:spcAft>
              <a:buClrTx/>
              <a:buSzTx/>
              <a:buFont typeface="Arial" panose="020B0604020202020204" pitchFamily="34" charset="0"/>
              <a:buChar char="•"/>
              <a:tabLst/>
              <a:defRPr/>
            </a:pPr>
            <a:r>
              <a:rPr lang="en-US" sz="2000" dirty="0">
                <a:solidFill>
                  <a:srgbClr val="000000">
                    <a:lumMod val="65000"/>
                    <a:lumOff val="35000"/>
                  </a:srgbClr>
                </a:solidFill>
                <a:latin typeface="Arial Nova Cond Light" panose="020B0306020202020204" pitchFamily="34" charset="0"/>
              </a:rPr>
              <a:t>Complementary to </a:t>
            </a:r>
            <a:r>
              <a:rPr lang="en-US" sz="2000" dirty="0" err="1">
                <a:latin typeface="Arial Nova Cond Light" panose="020B0306020202020204" pitchFamily="34" charset="0"/>
              </a:rPr>
              <a:t>eRoadMAP</a:t>
            </a:r>
            <a:r>
              <a:rPr lang="en-US" sz="2000" baseline="30000" dirty="0" err="1">
                <a:latin typeface="Arial Nova Cond Light" panose="020B0306020202020204" pitchFamily="34" charset="0"/>
              </a:rPr>
              <a:t>TM</a:t>
            </a:r>
            <a:r>
              <a:rPr lang="en-US" sz="2000" dirty="0">
                <a:solidFill>
                  <a:srgbClr val="000000">
                    <a:lumMod val="65000"/>
                    <a:lumOff val="35000"/>
                  </a:srgbClr>
                </a:solidFill>
                <a:latin typeface="Arial Nova Cond Light" panose="020B0306020202020204" pitchFamily="34" charset="0"/>
              </a:rPr>
              <a:t> ; continues the communication across all parties.  </a:t>
            </a:r>
          </a:p>
          <a:p>
            <a:pPr marL="285750" marR="0" lvl="0" indent="-285750" defTabSz="914400" rtl="0" eaLnBrk="0" fontAlgn="base" latinLnBrk="0" hangingPunct="0">
              <a:lnSpc>
                <a:spcPct val="100000"/>
              </a:lnSpc>
              <a:spcAft>
                <a:spcPct val="0"/>
              </a:spcAft>
              <a:buClrTx/>
              <a:buSzTx/>
              <a:buFont typeface="Arial" panose="020B0604020202020204" pitchFamily="34" charset="0"/>
              <a:buChar char="•"/>
              <a:tabLst/>
              <a:defRPr/>
            </a:pPr>
            <a:r>
              <a:rPr lang="en-US" sz="2000" dirty="0">
                <a:solidFill>
                  <a:srgbClr val="000000">
                    <a:lumMod val="65000"/>
                    <a:lumOff val="35000"/>
                  </a:srgbClr>
                </a:solidFill>
                <a:latin typeface="Arial Nova Cond Light" panose="020B0306020202020204" pitchFamily="34" charset="0"/>
              </a:rPr>
              <a:t>Complementary to fleet advisory services.</a:t>
            </a:r>
          </a:p>
        </p:txBody>
      </p:sp>
      <p:sp>
        <p:nvSpPr>
          <p:cNvPr id="42" name="TextBox 41">
            <a:extLst>
              <a:ext uri="{FF2B5EF4-FFF2-40B4-BE49-F238E27FC236}">
                <a16:creationId xmlns:a16="http://schemas.microsoft.com/office/drawing/2014/main" id="{3BCF7698-D439-8831-D751-854181C91432}"/>
              </a:ext>
            </a:extLst>
          </p:cNvPr>
          <p:cNvSpPr txBox="1"/>
          <p:nvPr/>
        </p:nvSpPr>
        <p:spPr>
          <a:xfrm>
            <a:off x="620319" y="2615815"/>
            <a:ext cx="3362401"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Arial Narrow" panose="020B0604020202020204" pitchFamily="34" charset="0"/>
                <a:ea typeface="+mn-ea"/>
                <a:cs typeface="Arial Narrow" panose="020B0604020202020204" pitchFamily="34" charset="0"/>
              </a:rPr>
              <a:t>2024-2035 fleet plans or project plans, locations, timing</a:t>
            </a:r>
          </a:p>
        </p:txBody>
      </p:sp>
      <p:sp>
        <p:nvSpPr>
          <p:cNvPr id="43" name="TextBox 42">
            <a:extLst>
              <a:ext uri="{FF2B5EF4-FFF2-40B4-BE49-F238E27FC236}">
                <a16:creationId xmlns:a16="http://schemas.microsoft.com/office/drawing/2014/main" id="{5B471B65-9798-7241-2167-24AAD3A3B3EC}"/>
              </a:ext>
            </a:extLst>
          </p:cNvPr>
          <p:cNvSpPr txBox="1"/>
          <p:nvPr/>
        </p:nvSpPr>
        <p:spPr>
          <a:xfrm>
            <a:off x="8035715" y="2615815"/>
            <a:ext cx="3435483" cy="1323439"/>
          </a:xfrm>
          <a:prstGeom prst="rect">
            <a:avLst/>
          </a:prstGeom>
          <a:noFill/>
        </p:spPr>
        <p:txBody>
          <a:bodyPr wrap="square" rtlCol="0">
            <a:spAutoFit/>
          </a:bodyPr>
          <a:lstStyle/>
          <a:p>
            <a:pPr marL="0" marR="0" lvl="0" indent="0" algn="r" defTabSz="9144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287A3D"/>
                </a:solidFill>
                <a:effectLst/>
                <a:uLnTx/>
                <a:uFillTx/>
                <a:latin typeface="Arial Narrow" panose="020B0604020202020204" pitchFamily="34" charset="0"/>
                <a:ea typeface="+mn-ea"/>
                <a:cs typeface="Arial Narrow" panose="020B0604020202020204" pitchFamily="34" charset="0"/>
              </a:rPr>
              <a:t>Matched with utility, brief load assessment; utility provides one Advisor, hosting capacity map or proxies, other program information, service connection next steps </a:t>
            </a:r>
          </a:p>
        </p:txBody>
      </p:sp>
      <p:sp>
        <p:nvSpPr>
          <p:cNvPr id="2" name="Title 1">
            <a:extLst>
              <a:ext uri="{FF2B5EF4-FFF2-40B4-BE49-F238E27FC236}">
                <a16:creationId xmlns:a16="http://schemas.microsoft.com/office/drawing/2014/main" id="{E4895C83-C0C4-60F3-B651-D5820429312D}"/>
              </a:ext>
            </a:extLst>
          </p:cNvPr>
          <p:cNvSpPr>
            <a:spLocks noGrp="1"/>
          </p:cNvSpPr>
          <p:nvPr>
            <p:ph type="title"/>
          </p:nvPr>
        </p:nvSpPr>
        <p:spPr>
          <a:xfrm>
            <a:off x="363555" y="224092"/>
            <a:ext cx="10555269" cy="710242"/>
          </a:xfrm>
        </p:spPr>
        <p:txBody>
          <a:bodyPr>
            <a:normAutofit/>
          </a:bodyPr>
          <a:lstStyle/>
          <a:p>
            <a:pPr>
              <a:lnSpc>
                <a:spcPct val="100000"/>
              </a:lnSpc>
            </a:pPr>
            <a:r>
              <a:rPr lang="en-US" sz="3600" b="1" dirty="0" err="1">
                <a:ea typeface="Calibri Light"/>
                <a:cs typeface="Calibri Light"/>
              </a:rPr>
              <a:t>GridFAST</a:t>
            </a:r>
            <a:endParaRPr lang="en-US" sz="3600" b="1" baseline="30000" dirty="0"/>
          </a:p>
        </p:txBody>
      </p:sp>
    </p:spTree>
    <p:extLst>
      <p:ext uri="{BB962C8B-B14F-4D97-AF65-F5344CB8AC3E}">
        <p14:creationId xmlns:p14="http://schemas.microsoft.com/office/powerpoint/2010/main" val="1001191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AA9A24-CD37-69EC-39EE-4330CD05D336}"/>
              </a:ext>
            </a:extLst>
          </p:cNvPr>
          <p:cNvSpPr/>
          <p:nvPr/>
        </p:nvSpPr>
        <p:spPr>
          <a:xfrm>
            <a:off x="6173118" y="4517763"/>
            <a:ext cx="5952207" cy="212116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D61850B-EA70-5FE2-4E47-3478BD3481F0}"/>
              </a:ext>
            </a:extLst>
          </p:cNvPr>
          <p:cNvSpPr>
            <a:spLocks noGrp="1"/>
          </p:cNvSpPr>
          <p:nvPr>
            <p:ph type="title"/>
          </p:nvPr>
        </p:nvSpPr>
        <p:spPr/>
        <p:txBody>
          <a:bodyPr>
            <a:normAutofit/>
          </a:bodyPr>
          <a:lstStyle/>
          <a:p>
            <a:r>
              <a:rPr lang="en-US" sz="2400" b="1" dirty="0" err="1"/>
              <a:t>GridFAST</a:t>
            </a:r>
            <a:r>
              <a:rPr lang="en-US" sz="2400" b="1" dirty="0"/>
              <a:t> - a Many-to-Many Platform Which Generates Network Effects </a:t>
            </a:r>
          </a:p>
        </p:txBody>
      </p:sp>
      <p:pic>
        <p:nvPicPr>
          <p:cNvPr id="2050" name="Picture 2">
            <a:extLst>
              <a:ext uri="{FF2B5EF4-FFF2-40B4-BE49-F238E27FC236}">
                <a16:creationId xmlns:a16="http://schemas.microsoft.com/office/drawing/2014/main" id="{66198C23-B150-8CA9-12C7-E8DB79584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914" y="2486409"/>
            <a:ext cx="359616"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7A1CD25-500C-4A31-4767-313F10E06940}"/>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20624" y="2448394"/>
            <a:ext cx="358969" cy="45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2740E0A-1E93-C4CC-A256-7E78A26A7D4F}"/>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63235" y="2842074"/>
            <a:ext cx="358969"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80710CA9-7839-A97C-DE55-1DD66F7245AA}"/>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02155" y="3021989"/>
            <a:ext cx="358969"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3DF58A17-6508-4E62-98C4-CF9E94AD6D9E}"/>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63236" y="2085025"/>
            <a:ext cx="358969"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66D4019B-4946-EA42-FB8D-BCDC6299A656}"/>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02156" y="1921760"/>
            <a:ext cx="358969" cy="4572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3B2C1747-47C1-BB0C-95B8-A08E540E7950}"/>
              </a:ext>
            </a:extLst>
          </p:cNvPr>
          <p:cNvCxnSpPr>
            <a:cxnSpLocks/>
          </p:cNvCxnSpPr>
          <p:nvPr/>
        </p:nvCxnSpPr>
        <p:spPr>
          <a:xfrm>
            <a:off x="2862862" y="2727400"/>
            <a:ext cx="518778" cy="0"/>
          </a:xfrm>
          <a:prstGeom prst="straightConnector1">
            <a:avLst/>
          </a:prstGeom>
          <a:ln w="47625" cap="rnd">
            <a:solidFill>
              <a:srgbClr val="7030A0"/>
            </a:solidFill>
            <a:tailEnd type="arrow" w="sm" len="sm"/>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FBD7ED8-A830-7AB1-E950-9EACD5BEEBDC}"/>
              </a:ext>
            </a:extLst>
          </p:cNvPr>
          <p:cNvCxnSpPr>
            <a:cxnSpLocks/>
          </p:cNvCxnSpPr>
          <p:nvPr/>
        </p:nvCxnSpPr>
        <p:spPr>
          <a:xfrm rot="1980000">
            <a:off x="2655704" y="3000214"/>
            <a:ext cx="518778" cy="0"/>
          </a:xfrm>
          <a:prstGeom prst="straightConnector1">
            <a:avLst/>
          </a:prstGeom>
          <a:ln w="47625" cap="rnd">
            <a:solidFill>
              <a:srgbClr val="7030A0"/>
            </a:solidFill>
            <a:tailEnd type="arrow" w="sm" len="sm"/>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56D3A7C-E7B0-1161-7E09-22D53DABB8B5}"/>
              </a:ext>
            </a:extLst>
          </p:cNvPr>
          <p:cNvCxnSpPr>
            <a:cxnSpLocks/>
          </p:cNvCxnSpPr>
          <p:nvPr/>
        </p:nvCxnSpPr>
        <p:spPr>
          <a:xfrm rot="19620000">
            <a:off x="2655704" y="2476675"/>
            <a:ext cx="518778" cy="0"/>
          </a:xfrm>
          <a:prstGeom prst="straightConnector1">
            <a:avLst/>
          </a:prstGeom>
          <a:ln w="47625" cap="rnd">
            <a:solidFill>
              <a:srgbClr val="7030A0"/>
            </a:solidFill>
            <a:tailEnd type="arrow" w="sm" len="sm"/>
          </a:ln>
        </p:spPr>
        <p:style>
          <a:lnRef idx="2">
            <a:schemeClr val="accent1"/>
          </a:lnRef>
          <a:fillRef idx="0">
            <a:schemeClr val="accent1"/>
          </a:fillRef>
          <a:effectRef idx="1">
            <a:schemeClr val="accent1"/>
          </a:effectRef>
          <a:fontRef idx="minor">
            <a:schemeClr val="tx1"/>
          </a:fontRef>
        </p:style>
      </p:cxnSp>
      <p:pic>
        <p:nvPicPr>
          <p:cNvPr id="25" name="Picture 2">
            <a:extLst>
              <a:ext uri="{FF2B5EF4-FFF2-40B4-BE49-F238E27FC236}">
                <a16:creationId xmlns:a16="http://schemas.microsoft.com/office/drawing/2014/main" id="{9B293449-2198-B9BB-8475-DFF123CCE8BC}"/>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561124" y="4739714"/>
            <a:ext cx="359616" cy="4572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04B9E57C-7A76-7CAA-0FBA-F5198C9AB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938061" y="4710407"/>
            <a:ext cx="358969" cy="4572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0A15AF42-35FA-E371-9AAA-72756B57A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195450" y="5104087"/>
            <a:ext cx="358969" cy="457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EB6CB69F-336E-5335-BAD4-33BF28447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556530" y="5284002"/>
            <a:ext cx="358969" cy="457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13DFADB8-5269-0784-16B6-02FB643C12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195449" y="4347038"/>
            <a:ext cx="358969" cy="4572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39FF99A3-F534-1419-8BFA-203BBA24E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556529" y="4183773"/>
            <a:ext cx="358969" cy="457200"/>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6E3AC19B-BE7D-715A-74D6-FCC8667F975A}"/>
              </a:ext>
            </a:extLst>
          </p:cNvPr>
          <p:cNvCxnSpPr>
            <a:cxnSpLocks/>
          </p:cNvCxnSpPr>
          <p:nvPr/>
        </p:nvCxnSpPr>
        <p:spPr>
          <a:xfrm flipH="1">
            <a:off x="2736014" y="4989413"/>
            <a:ext cx="518778" cy="0"/>
          </a:xfrm>
          <a:prstGeom prst="straightConnector1">
            <a:avLst/>
          </a:prstGeom>
          <a:ln w="47625" cap="rnd">
            <a:solidFill>
              <a:srgbClr val="7030A0"/>
            </a:solidFill>
            <a:tailEnd type="arrow" w="sm" len="sm"/>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A475E098-70AE-815A-E37F-B3BC1DE362C0}"/>
              </a:ext>
            </a:extLst>
          </p:cNvPr>
          <p:cNvCxnSpPr>
            <a:cxnSpLocks/>
          </p:cNvCxnSpPr>
          <p:nvPr/>
        </p:nvCxnSpPr>
        <p:spPr>
          <a:xfrm rot="19620000" flipH="1">
            <a:off x="2943172" y="5262227"/>
            <a:ext cx="518778" cy="0"/>
          </a:xfrm>
          <a:prstGeom prst="straightConnector1">
            <a:avLst/>
          </a:prstGeom>
          <a:ln w="47625" cap="rnd">
            <a:solidFill>
              <a:srgbClr val="7030A0"/>
            </a:solidFill>
            <a:tailEnd type="arrow" w="sm" len="sm"/>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78CC7F97-C407-4DE3-5536-C44EB63668DB}"/>
              </a:ext>
            </a:extLst>
          </p:cNvPr>
          <p:cNvCxnSpPr>
            <a:cxnSpLocks/>
          </p:cNvCxnSpPr>
          <p:nvPr/>
        </p:nvCxnSpPr>
        <p:spPr>
          <a:xfrm rot="1980000" flipH="1">
            <a:off x="2943172" y="4738688"/>
            <a:ext cx="518778" cy="0"/>
          </a:xfrm>
          <a:prstGeom prst="straightConnector1">
            <a:avLst/>
          </a:prstGeom>
          <a:ln w="47625" cap="rnd">
            <a:solidFill>
              <a:srgbClr val="7030A0"/>
            </a:solidFill>
            <a:tailEnd type="arrow" w="sm" len="sm"/>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2D956028-044A-2F4F-7AC6-2675B8B255EA}"/>
              </a:ext>
            </a:extLst>
          </p:cNvPr>
          <p:cNvGrpSpPr/>
          <p:nvPr/>
        </p:nvGrpSpPr>
        <p:grpSpPr>
          <a:xfrm>
            <a:off x="7043369" y="2260609"/>
            <a:ext cx="3887743" cy="1960558"/>
            <a:chOff x="6785626" y="2670184"/>
            <a:chExt cx="3887743" cy="1960558"/>
          </a:xfrm>
        </p:grpSpPr>
        <p:sp>
          <p:nvSpPr>
            <p:cNvPr id="34" name="TextBox 33">
              <a:extLst>
                <a:ext uri="{FF2B5EF4-FFF2-40B4-BE49-F238E27FC236}">
                  <a16:creationId xmlns:a16="http://schemas.microsoft.com/office/drawing/2014/main" id="{5C939A95-B79B-1FBE-38B2-19ADC28254ED}"/>
                </a:ext>
              </a:extLst>
            </p:cNvPr>
            <p:cNvSpPr txBox="1"/>
            <p:nvPr/>
          </p:nvSpPr>
          <p:spPr>
            <a:xfrm flipH="1">
              <a:off x="6785626" y="4353743"/>
              <a:ext cx="1321996" cy="276999"/>
            </a:xfrm>
            <a:prstGeom prst="rect">
              <a:avLst/>
            </a:prstGeom>
            <a:noFill/>
          </p:spPr>
          <p:txBody>
            <a:bodyPr wrap="square" rtlCol="0">
              <a:spAutoFit/>
            </a:bodyPr>
            <a:lstStyle/>
            <a:p>
              <a:r>
                <a:rPr lang="en-US" sz="1200" dirty="0">
                  <a:solidFill>
                    <a:schemeClr val="bg1">
                      <a:lumMod val="50000"/>
                    </a:schemeClr>
                  </a:solidFill>
                </a:rPr>
                <a:t>EV Customers</a:t>
              </a:r>
            </a:p>
          </p:txBody>
        </p:sp>
        <p:sp>
          <p:nvSpPr>
            <p:cNvPr id="35" name="TextBox 34">
              <a:extLst>
                <a:ext uri="{FF2B5EF4-FFF2-40B4-BE49-F238E27FC236}">
                  <a16:creationId xmlns:a16="http://schemas.microsoft.com/office/drawing/2014/main" id="{00D8C416-8F54-0BC6-83D3-5DDEA7FDF518}"/>
                </a:ext>
              </a:extLst>
            </p:cNvPr>
            <p:cNvSpPr txBox="1"/>
            <p:nvPr/>
          </p:nvSpPr>
          <p:spPr>
            <a:xfrm flipH="1">
              <a:off x="9764448" y="4353743"/>
              <a:ext cx="837339" cy="276999"/>
            </a:xfrm>
            <a:prstGeom prst="rect">
              <a:avLst/>
            </a:prstGeom>
            <a:noFill/>
          </p:spPr>
          <p:txBody>
            <a:bodyPr wrap="square" rtlCol="0">
              <a:spAutoFit/>
            </a:bodyPr>
            <a:lstStyle/>
            <a:p>
              <a:r>
                <a:rPr lang="en-US" sz="1200" dirty="0">
                  <a:solidFill>
                    <a:schemeClr val="bg1">
                      <a:lumMod val="50000"/>
                    </a:schemeClr>
                  </a:solidFill>
                </a:rPr>
                <a:t>Utilities</a:t>
              </a:r>
            </a:p>
          </p:txBody>
        </p:sp>
        <p:pic>
          <p:nvPicPr>
            <p:cNvPr id="36" name="Picture 4">
              <a:extLst>
                <a:ext uri="{FF2B5EF4-FFF2-40B4-BE49-F238E27FC236}">
                  <a16:creationId xmlns:a16="http://schemas.microsoft.com/office/drawing/2014/main" id="{7F035CE0-4A1E-994E-22ED-D5B99ED50EF5}"/>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14400" y="3196818"/>
              <a:ext cx="358969" cy="4572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61FEAFEC-C33F-AFBA-BBC0-73DFA1FFE613}"/>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57011" y="3590498"/>
              <a:ext cx="358969" cy="4572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3C8CF07C-8060-E2FA-9D23-5F9F1041AE11}"/>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95931" y="3770413"/>
              <a:ext cx="358969" cy="4572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a:extLst>
                <a:ext uri="{FF2B5EF4-FFF2-40B4-BE49-F238E27FC236}">
                  <a16:creationId xmlns:a16="http://schemas.microsoft.com/office/drawing/2014/main" id="{FF86437A-366B-D9AE-69D9-D54C00F6A913}"/>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57012" y="2833449"/>
              <a:ext cx="358969" cy="4572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04DC37DB-F4F1-F564-C59F-4FBFD2EA7EAA}"/>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95932" y="2670184"/>
              <a:ext cx="358969" cy="457200"/>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ED24C970-AC27-C496-FD99-452DF472112E}"/>
                </a:ext>
              </a:extLst>
            </p:cNvPr>
            <p:cNvCxnSpPr>
              <a:cxnSpLocks/>
            </p:cNvCxnSpPr>
            <p:nvPr/>
          </p:nvCxnSpPr>
          <p:spPr>
            <a:xfrm>
              <a:off x="9356638" y="3475824"/>
              <a:ext cx="518778" cy="0"/>
            </a:xfrm>
            <a:prstGeom prst="straightConnector1">
              <a:avLst/>
            </a:prstGeom>
            <a:ln w="47625" cap="rnd">
              <a:solidFill>
                <a:srgbClr val="7030A0"/>
              </a:solidFill>
              <a:tailEnd type="arrow" w="sm" len="sm"/>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93DC03BF-7DD8-F986-5A41-BD1113A30ECB}"/>
                </a:ext>
              </a:extLst>
            </p:cNvPr>
            <p:cNvCxnSpPr>
              <a:cxnSpLocks/>
            </p:cNvCxnSpPr>
            <p:nvPr/>
          </p:nvCxnSpPr>
          <p:spPr>
            <a:xfrm rot="1980000">
              <a:off x="9149480" y="3748638"/>
              <a:ext cx="518778" cy="0"/>
            </a:xfrm>
            <a:prstGeom prst="straightConnector1">
              <a:avLst/>
            </a:prstGeom>
            <a:ln w="47625" cap="rnd">
              <a:solidFill>
                <a:srgbClr val="7030A0"/>
              </a:solidFill>
              <a:tailEnd type="arrow" w="sm" len="sm"/>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2E631095-AA8A-93AA-A6D7-D1F833514E2E}"/>
                </a:ext>
              </a:extLst>
            </p:cNvPr>
            <p:cNvCxnSpPr>
              <a:cxnSpLocks/>
            </p:cNvCxnSpPr>
            <p:nvPr/>
          </p:nvCxnSpPr>
          <p:spPr>
            <a:xfrm rot="19620000">
              <a:off x="9149480" y="3225099"/>
              <a:ext cx="518778" cy="0"/>
            </a:xfrm>
            <a:prstGeom prst="straightConnector1">
              <a:avLst/>
            </a:prstGeom>
            <a:ln w="47625" cap="rnd">
              <a:solidFill>
                <a:srgbClr val="7030A0"/>
              </a:solidFill>
              <a:tailEnd type="arrow" w="sm" len="sm"/>
            </a:ln>
          </p:spPr>
          <p:style>
            <a:lnRef idx="2">
              <a:schemeClr val="accent1"/>
            </a:lnRef>
            <a:fillRef idx="0">
              <a:schemeClr val="accent1"/>
            </a:fillRef>
            <a:effectRef idx="1">
              <a:schemeClr val="accent1"/>
            </a:effectRef>
            <a:fontRef idx="minor">
              <a:schemeClr val="tx1"/>
            </a:fontRef>
          </p:style>
        </p:cxnSp>
        <p:pic>
          <p:nvPicPr>
            <p:cNvPr id="44" name="Picture 4">
              <a:extLst>
                <a:ext uri="{FF2B5EF4-FFF2-40B4-BE49-F238E27FC236}">
                  <a16:creationId xmlns:a16="http://schemas.microsoft.com/office/drawing/2014/main" id="{CE2FF9BC-C2EA-3EF9-1C2F-72F2A77BA2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956335" y="3245503"/>
              <a:ext cx="358969" cy="4572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a:extLst>
                <a:ext uri="{FF2B5EF4-FFF2-40B4-BE49-F238E27FC236}">
                  <a16:creationId xmlns:a16="http://schemas.microsoft.com/office/drawing/2014/main" id="{3084BE79-B8F8-E32F-EE69-7771A6885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13724" y="3639183"/>
              <a:ext cx="358969" cy="4572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a:extLst>
                <a:ext uri="{FF2B5EF4-FFF2-40B4-BE49-F238E27FC236}">
                  <a16:creationId xmlns:a16="http://schemas.microsoft.com/office/drawing/2014/main" id="{EA90A484-9860-8A70-360E-39760DC431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574804" y="3819098"/>
              <a:ext cx="358969" cy="4572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17684A75-0201-2A98-032B-7583CA7E9B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13723" y="2882134"/>
              <a:ext cx="358969" cy="4572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DE10F148-CE0E-EC1C-094B-3061457D8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574803" y="2718869"/>
              <a:ext cx="358969" cy="457200"/>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Straight Arrow Connector 48">
              <a:extLst>
                <a:ext uri="{FF2B5EF4-FFF2-40B4-BE49-F238E27FC236}">
                  <a16:creationId xmlns:a16="http://schemas.microsoft.com/office/drawing/2014/main" id="{30E237DC-E13E-F091-C123-D1EFD5D3556C}"/>
                </a:ext>
              </a:extLst>
            </p:cNvPr>
            <p:cNvCxnSpPr>
              <a:cxnSpLocks/>
            </p:cNvCxnSpPr>
            <p:nvPr/>
          </p:nvCxnSpPr>
          <p:spPr>
            <a:xfrm flipH="1">
              <a:off x="7754288" y="3524509"/>
              <a:ext cx="518778" cy="0"/>
            </a:xfrm>
            <a:prstGeom prst="straightConnector1">
              <a:avLst/>
            </a:prstGeom>
            <a:ln w="47625" cap="rnd">
              <a:solidFill>
                <a:srgbClr val="7030A0"/>
              </a:solidFill>
              <a:tailEnd type="arrow" w="sm" len="sm"/>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9F80A44-877A-DD81-07A5-F5D0CC8823A1}"/>
                </a:ext>
              </a:extLst>
            </p:cNvPr>
            <p:cNvCxnSpPr>
              <a:cxnSpLocks/>
            </p:cNvCxnSpPr>
            <p:nvPr/>
          </p:nvCxnSpPr>
          <p:spPr>
            <a:xfrm rot="19620000" flipH="1">
              <a:off x="7961446" y="3797323"/>
              <a:ext cx="518778" cy="0"/>
            </a:xfrm>
            <a:prstGeom prst="straightConnector1">
              <a:avLst/>
            </a:prstGeom>
            <a:ln w="47625" cap="rnd">
              <a:solidFill>
                <a:srgbClr val="7030A0"/>
              </a:solidFill>
              <a:tailEnd type="arrow" w="sm" len="sm"/>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4EF2B811-10CC-6556-9CB0-ABD7F5305307}"/>
                </a:ext>
              </a:extLst>
            </p:cNvPr>
            <p:cNvCxnSpPr>
              <a:cxnSpLocks/>
            </p:cNvCxnSpPr>
            <p:nvPr/>
          </p:nvCxnSpPr>
          <p:spPr>
            <a:xfrm rot="1980000" flipH="1">
              <a:off x="7961446" y="3273784"/>
              <a:ext cx="518778" cy="0"/>
            </a:xfrm>
            <a:prstGeom prst="straightConnector1">
              <a:avLst/>
            </a:prstGeom>
            <a:ln w="47625" cap="rnd">
              <a:solidFill>
                <a:srgbClr val="7030A0"/>
              </a:solidFill>
              <a:tailEnd type="arrow" w="sm" len="sm"/>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EB8B583D-36FA-2F45-AD06-A5B8DFD45348}"/>
                </a:ext>
              </a:extLst>
            </p:cNvPr>
            <p:cNvSpPr txBox="1"/>
            <p:nvPr/>
          </p:nvSpPr>
          <p:spPr>
            <a:xfrm flipH="1">
              <a:off x="8382204" y="3361193"/>
              <a:ext cx="940359" cy="307777"/>
            </a:xfrm>
            <a:prstGeom prst="rect">
              <a:avLst/>
            </a:prstGeom>
            <a:noFill/>
          </p:spPr>
          <p:txBody>
            <a:bodyPr wrap="square" rtlCol="0">
              <a:spAutoFit/>
            </a:bodyPr>
            <a:lstStyle/>
            <a:p>
              <a:r>
                <a:rPr lang="en-US" sz="1400" b="1" dirty="0" err="1">
                  <a:solidFill>
                    <a:srgbClr val="C00000"/>
                  </a:solidFill>
                </a:rPr>
                <a:t>GridFAST</a:t>
              </a:r>
              <a:endParaRPr lang="en-US" sz="1400" b="1" dirty="0">
                <a:solidFill>
                  <a:srgbClr val="C00000"/>
                </a:solidFill>
              </a:endParaRPr>
            </a:p>
          </p:txBody>
        </p:sp>
      </p:grpSp>
      <p:cxnSp>
        <p:nvCxnSpPr>
          <p:cNvPr id="54" name="Straight Connector 53">
            <a:extLst>
              <a:ext uri="{FF2B5EF4-FFF2-40B4-BE49-F238E27FC236}">
                <a16:creationId xmlns:a16="http://schemas.microsoft.com/office/drawing/2014/main" id="{E9637247-A3C8-6B04-BC7C-0235364ACDB3}"/>
              </a:ext>
            </a:extLst>
          </p:cNvPr>
          <p:cNvCxnSpPr/>
          <p:nvPr/>
        </p:nvCxnSpPr>
        <p:spPr>
          <a:xfrm>
            <a:off x="6096000" y="1588907"/>
            <a:ext cx="0" cy="4355184"/>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A61076B2-BA2E-442A-D71F-ADF05D834122}"/>
              </a:ext>
            </a:extLst>
          </p:cNvPr>
          <p:cNvSpPr txBox="1"/>
          <p:nvPr/>
        </p:nvSpPr>
        <p:spPr>
          <a:xfrm>
            <a:off x="6251896" y="1230546"/>
            <a:ext cx="5470689" cy="369332"/>
          </a:xfrm>
          <a:prstGeom prst="rect">
            <a:avLst/>
          </a:prstGeom>
          <a:noFill/>
        </p:spPr>
        <p:txBody>
          <a:bodyPr wrap="square" rtlCol="0">
            <a:spAutoFit/>
          </a:bodyPr>
          <a:lstStyle/>
          <a:p>
            <a:pPr algn="ctr"/>
            <a:r>
              <a:rPr lang="en-US" b="1" dirty="0"/>
              <a:t>Future with </a:t>
            </a:r>
            <a:r>
              <a:rPr lang="en-US" b="1" dirty="0" err="1"/>
              <a:t>GridFAST</a:t>
            </a:r>
            <a:endParaRPr lang="en-US" b="1" dirty="0"/>
          </a:p>
        </p:txBody>
      </p:sp>
      <p:sp>
        <p:nvSpPr>
          <p:cNvPr id="56" name="TextBox 55">
            <a:extLst>
              <a:ext uri="{FF2B5EF4-FFF2-40B4-BE49-F238E27FC236}">
                <a16:creationId xmlns:a16="http://schemas.microsoft.com/office/drawing/2014/main" id="{06ECA3DF-0D1F-7F01-21F9-1249F2E0CC4E}"/>
              </a:ext>
            </a:extLst>
          </p:cNvPr>
          <p:cNvSpPr txBox="1"/>
          <p:nvPr/>
        </p:nvSpPr>
        <p:spPr>
          <a:xfrm>
            <a:off x="467942" y="1230546"/>
            <a:ext cx="5470689" cy="369332"/>
          </a:xfrm>
          <a:prstGeom prst="rect">
            <a:avLst/>
          </a:prstGeom>
          <a:noFill/>
        </p:spPr>
        <p:txBody>
          <a:bodyPr wrap="square" rtlCol="0">
            <a:spAutoFit/>
          </a:bodyPr>
          <a:lstStyle/>
          <a:p>
            <a:pPr algn="ctr"/>
            <a:r>
              <a:rPr lang="en-US" b="1" dirty="0"/>
              <a:t>Current State</a:t>
            </a:r>
          </a:p>
        </p:txBody>
      </p:sp>
      <p:sp>
        <p:nvSpPr>
          <p:cNvPr id="57" name="TextBox 56">
            <a:extLst>
              <a:ext uri="{FF2B5EF4-FFF2-40B4-BE49-F238E27FC236}">
                <a16:creationId xmlns:a16="http://schemas.microsoft.com/office/drawing/2014/main" id="{16C2F4FF-B684-7582-C1FA-9FE14D6E05BA}"/>
              </a:ext>
            </a:extLst>
          </p:cNvPr>
          <p:cNvSpPr txBox="1"/>
          <p:nvPr/>
        </p:nvSpPr>
        <p:spPr>
          <a:xfrm flipH="1">
            <a:off x="1706825" y="3241012"/>
            <a:ext cx="1321996" cy="276999"/>
          </a:xfrm>
          <a:prstGeom prst="rect">
            <a:avLst/>
          </a:prstGeom>
          <a:noFill/>
        </p:spPr>
        <p:txBody>
          <a:bodyPr wrap="square" rtlCol="0">
            <a:spAutoFit/>
          </a:bodyPr>
          <a:lstStyle/>
          <a:p>
            <a:r>
              <a:rPr lang="en-US" sz="1200" dirty="0">
                <a:solidFill>
                  <a:schemeClr val="bg1">
                    <a:lumMod val="50000"/>
                  </a:schemeClr>
                </a:solidFill>
              </a:rPr>
              <a:t>EV Customers</a:t>
            </a:r>
          </a:p>
        </p:txBody>
      </p:sp>
      <p:sp>
        <p:nvSpPr>
          <p:cNvPr id="58" name="TextBox 57">
            <a:extLst>
              <a:ext uri="{FF2B5EF4-FFF2-40B4-BE49-F238E27FC236}">
                <a16:creationId xmlns:a16="http://schemas.microsoft.com/office/drawing/2014/main" id="{9E216C4E-C26F-AB89-D800-47946EB3F9AB}"/>
              </a:ext>
            </a:extLst>
          </p:cNvPr>
          <p:cNvSpPr txBox="1"/>
          <p:nvPr/>
        </p:nvSpPr>
        <p:spPr>
          <a:xfrm flipH="1">
            <a:off x="1713935" y="5814700"/>
            <a:ext cx="1321996" cy="276999"/>
          </a:xfrm>
          <a:prstGeom prst="rect">
            <a:avLst/>
          </a:prstGeom>
          <a:noFill/>
        </p:spPr>
        <p:txBody>
          <a:bodyPr wrap="square" rtlCol="0">
            <a:spAutoFit/>
          </a:bodyPr>
          <a:lstStyle/>
          <a:p>
            <a:r>
              <a:rPr lang="en-US" sz="1200" dirty="0">
                <a:solidFill>
                  <a:schemeClr val="bg1">
                    <a:lumMod val="50000"/>
                  </a:schemeClr>
                </a:solidFill>
              </a:rPr>
              <a:t>EV Customers</a:t>
            </a:r>
          </a:p>
        </p:txBody>
      </p:sp>
      <p:sp>
        <p:nvSpPr>
          <p:cNvPr id="60" name="TextBox 59">
            <a:extLst>
              <a:ext uri="{FF2B5EF4-FFF2-40B4-BE49-F238E27FC236}">
                <a16:creationId xmlns:a16="http://schemas.microsoft.com/office/drawing/2014/main" id="{D35EC1E7-51C4-C629-2E60-2D92F1D261C3}"/>
              </a:ext>
            </a:extLst>
          </p:cNvPr>
          <p:cNvSpPr txBox="1"/>
          <p:nvPr/>
        </p:nvSpPr>
        <p:spPr>
          <a:xfrm flipH="1">
            <a:off x="3481593" y="5501188"/>
            <a:ext cx="837339" cy="276999"/>
          </a:xfrm>
          <a:prstGeom prst="rect">
            <a:avLst/>
          </a:prstGeom>
          <a:noFill/>
        </p:spPr>
        <p:txBody>
          <a:bodyPr wrap="square" rtlCol="0">
            <a:spAutoFit/>
          </a:bodyPr>
          <a:lstStyle/>
          <a:p>
            <a:r>
              <a:rPr lang="en-US" sz="1200" dirty="0">
                <a:solidFill>
                  <a:schemeClr val="bg1">
                    <a:lumMod val="50000"/>
                  </a:schemeClr>
                </a:solidFill>
              </a:rPr>
              <a:t>Utilities</a:t>
            </a:r>
          </a:p>
        </p:txBody>
      </p:sp>
      <p:sp>
        <p:nvSpPr>
          <p:cNvPr id="61" name="TextBox 60">
            <a:extLst>
              <a:ext uri="{FF2B5EF4-FFF2-40B4-BE49-F238E27FC236}">
                <a16:creationId xmlns:a16="http://schemas.microsoft.com/office/drawing/2014/main" id="{AA8E4F4D-296B-1B5F-B482-4F1664091D2F}"/>
              </a:ext>
            </a:extLst>
          </p:cNvPr>
          <p:cNvSpPr txBox="1"/>
          <p:nvPr/>
        </p:nvSpPr>
        <p:spPr>
          <a:xfrm flipH="1">
            <a:off x="3344960" y="3564882"/>
            <a:ext cx="837339" cy="276999"/>
          </a:xfrm>
          <a:prstGeom prst="rect">
            <a:avLst/>
          </a:prstGeom>
          <a:noFill/>
        </p:spPr>
        <p:txBody>
          <a:bodyPr wrap="square" rtlCol="0">
            <a:spAutoFit/>
          </a:bodyPr>
          <a:lstStyle/>
          <a:p>
            <a:r>
              <a:rPr lang="en-US" sz="1200" dirty="0">
                <a:solidFill>
                  <a:schemeClr val="bg1">
                    <a:lumMod val="50000"/>
                  </a:schemeClr>
                </a:solidFill>
              </a:rPr>
              <a:t>Utilities</a:t>
            </a:r>
          </a:p>
        </p:txBody>
      </p:sp>
      <p:sp>
        <p:nvSpPr>
          <p:cNvPr id="62" name="TextBox 61">
            <a:extLst>
              <a:ext uri="{FF2B5EF4-FFF2-40B4-BE49-F238E27FC236}">
                <a16:creationId xmlns:a16="http://schemas.microsoft.com/office/drawing/2014/main" id="{79E7A93D-4D39-C4AC-520B-75A7F5227933}"/>
              </a:ext>
            </a:extLst>
          </p:cNvPr>
          <p:cNvSpPr txBox="1"/>
          <p:nvPr/>
        </p:nvSpPr>
        <p:spPr>
          <a:xfrm>
            <a:off x="43594" y="2646230"/>
            <a:ext cx="1661830" cy="338554"/>
          </a:xfrm>
          <a:prstGeom prst="rect">
            <a:avLst/>
          </a:prstGeom>
          <a:noFill/>
        </p:spPr>
        <p:txBody>
          <a:bodyPr wrap="square" rtlCol="0">
            <a:spAutoFit/>
          </a:bodyPr>
          <a:lstStyle/>
          <a:p>
            <a:pPr algn="ctr"/>
            <a:r>
              <a:rPr lang="en-US" sz="1600" b="1" dirty="0">
                <a:solidFill>
                  <a:srgbClr val="7030A0"/>
                </a:solidFill>
              </a:rPr>
              <a:t>One-to-Many</a:t>
            </a:r>
          </a:p>
        </p:txBody>
      </p:sp>
      <p:sp>
        <p:nvSpPr>
          <p:cNvPr id="63" name="TextBox 62">
            <a:extLst>
              <a:ext uri="{FF2B5EF4-FFF2-40B4-BE49-F238E27FC236}">
                <a16:creationId xmlns:a16="http://schemas.microsoft.com/office/drawing/2014/main" id="{B2DB21E3-349D-B3C5-CF2C-8FE7E4723312}"/>
              </a:ext>
            </a:extLst>
          </p:cNvPr>
          <p:cNvSpPr txBox="1"/>
          <p:nvPr/>
        </p:nvSpPr>
        <p:spPr>
          <a:xfrm>
            <a:off x="43594" y="4767877"/>
            <a:ext cx="1661830" cy="338554"/>
          </a:xfrm>
          <a:prstGeom prst="rect">
            <a:avLst/>
          </a:prstGeom>
          <a:noFill/>
        </p:spPr>
        <p:txBody>
          <a:bodyPr wrap="square" rtlCol="0">
            <a:spAutoFit/>
          </a:bodyPr>
          <a:lstStyle/>
          <a:p>
            <a:pPr algn="ctr"/>
            <a:r>
              <a:rPr lang="en-US" sz="1600" b="1" dirty="0">
                <a:solidFill>
                  <a:srgbClr val="7030A0"/>
                </a:solidFill>
              </a:rPr>
              <a:t>Many-to-One</a:t>
            </a:r>
          </a:p>
        </p:txBody>
      </p:sp>
      <p:sp>
        <p:nvSpPr>
          <p:cNvPr id="2048" name="TextBox 2047">
            <a:extLst>
              <a:ext uri="{FF2B5EF4-FFF2-40B4-BE49-F238E27FC236}">
                <a16:creationId xmlns:a16="http://schemas.microsoft.com/office/drawing/2014/main" id="{E2F829F6-4542-1280-414B-BEE57D938A80}"/>
              </a:ext>
            </a:extLst>
          </p:cNvPr>
          <p:cNvSpPr txBox="1"/>
          <p:nvPr/>
        </p:nvSpPr>
        <p:spPr>
          <a:xfrm>
            <a:off x="4395707" y="2201069"/>
            <a:ext cx="1661830" cy="1169551"/>
          </a:xfrm>
          <a:prstGeom prst="rect">
            <a:avLst/>
          </a:prstGeom>
          <a:noFill/>
        </p:spPr>
        <p:txBody>
          <a:bodyPr wrap="square" rtlCol="0">
            <a:spAutoFit/>
          </a:bodyPr>
          <a:lstStyle/>
          <a:p>
            <a:pPr algn="ctr"/>
            <a:r>
              <a:rPr lang="en-US" sz="1400" dirty="0"/>
              <a:t>EV Customers need to navigate across the spectrum of Utilities</a:t>
            </a:r>
          </a:p>
        </p:txBody>
      </p:sp>
      <p:sp>
        <p:nvSpPr>
          <p:cNvPr id="2049" name="TextBox 2048">
            <a:extLst>
              <a:ext uri="{FF2B5EF4-FFF2-40B4-BE49-F238E27FC236}">
                <a16:creationId xmlns:a16="http://schemas.microsoft.com/office/drawing/2014/main" id="{607209AD-746E-8300-08D5-1E2004CE6833}"/>
              </a:ext>
            </a:extLst>
          </p:cNvPr>
          <p:cNvSpPr txBox="1"/>
          <p:nvPr/>
        </p:nvSpPr>
        <p:spPr>
          <a:xfrm>
            <a:off x="4353919" y="4552185"/>
            <a:ext cx="1661830" cy="830997"/>
          </a:xfrm>
          <a:prstGeom prst="rect">
            <a:avLst/>
          </a:prstGeom>
          <a:noFill/>
        </p:spPr>
        <p:txBody>
          <a:bodyPr wrap="square" rtlCol="0">
            <a:spAutoFit/>
          </a:bodyPr>
          <a:lstStyle/>
          <a:p>
            <a:pPr algn="ctr"/>
            <a:r>
              <a:rPr lang="en-US" sz="1200" dirty="0"/>
              <a:t>Some Utilities are creating jurisdictionally limited tools to reach EV Customers</a:t>
            </a:r>
          </a:p>
        </p:txBody>
      </p:sp>
      <p:sp>
        <p:nvSpPr>
          <p:cNvPr id="2053" name="TextBox 2052">
            <a:extLst>
              <a:ext uri="{FF2B5EF4-FFF2-40B4-BE49-F238E27FC236}">
                <a16:creationId xmlns:a16="http://schemas.microsoft.com/office/drawing/2014/main" id="{113F5931-3418-1747-3F9B-DB4B1C6FA48E}"/>
              </a:ext>
            </a:extLst>
          </p:cNvPr>
          <p:cNvSpPr txBox="1"/>
          <p:nvPr/>
        </p:nvSpPr>
        <p:spPr>
          <a:xfrm>
            <a:off x="6174685" y="4672656"/>
            <a:ext cx="5625110" cy="307777"/>
          </a:xfrm>
          <a:prstGeom prst="rect">
            <a:avLst/>
          </a:prstGeom>
          <a:noFill/>
        </p:spPr>
        <p:txBody>
          <a:bodyPr wrap="square" rtlCol="0">
            <a:spAutoFit/>
          </a:bodyPr>
          <a:lstStyle/>
          <a:p>
            <a:pPr algn="ctr"/>
            <a:r>
              <a:rPr lang="en-US" sz="1400" dirty="0"/>
              <a:t>Value Proposition</a:t>
            </a:r>
          </a:p>
        </p:txBody>
      </p:sp>
      <p:sp>
        <p:nvSpPr>
          <p:cNvPr id="3" name="TextBox 2">
            <a:extLst>
              <a:ext uri="{FF2B5EF4-FFF2-40B4-BE49-F238E27FC236}">
                <a16:creationId xmlns:a16="http://schemas.microsoft.com/office/drawing/2014/main" id="{218A91F4-7175-4A3A-028A-6FB299A2AA16}"/>
              </a:ext>
            </a:extLst>
          </p:cNvPr>
          <p:cNvSpPr txBox="1"/>
          <p:nvPr/>
        </p:nvSpPr>
        <p:spPr>
          <a:xfrm>
            <a:off x="8156325" y="1794601"/>
            <a:ext cx="1661830" cy="338554"/>
          </a:xfrm>
          <a:prstGeom prst="rect">
            <a:avLst/>
          </a:prstGeom>
          <a:noFill/>
        </p:spPr>
        <p:txBody>
          <a:bodyPr wrap="square" rtlCol="0">
            <a:spAutoFit/>
          </a:bodyPr>
          <a:lstStyle/>
          <a:p>
            <a:pPr algn="ctr"/>
            <a:r>
              <a:rPr lang="en-US" sz="1600" b="1" dirty="0">
                <a:solidFill>
                  <a:srgbClr val="7030A0"/>
                </a:solidFill>
              </a:rPr>
              <a:t>Many-to-Many</a:t>
            </a:r>
          </a:p>
        </p:txBody>
      </p:sp>
      <p:sp>
        <p:nvSpPr>
          <p:cNvPr id="5" name="TextBox 4">
            <a:extLst>
              <a:ext uri="{FF2B5EF4-FFF2-40B4-BE49-F238E27FC236}">
                <a16:creationId xmlns:a16="http://schemas.microsoft.com/office/drawing/2014/main" id="{6B880D68-4E7E-E61F-7711-6AD81573D5F8}"/>
              </a:ext>
            </a:extLst>
          </p:cNvPr>
          <p:cNvSpPr txBox="1"/>
          <p:nvPr/>
        </p:nvSpPr>
        <p:spPr>
          <a:xfrm flipH="1">
            <a:off x="6173118" y="5014805"/>
            <a:ext cx="2666078" cy="1015663"/>
          </a:xfrm>
          <a:prstGeom prst="rect">
            <a:avLst/>
          </a:prstGeom>
          <a:noFill/>
        </p:spPr>
        <p:txBody>
          <a:bodyPr wrap="square" rtlCol="0">
            <a:spAutoFit/>
          </a:bodyPr>
          <a:lstStyle/>
          <a:p>
            <a:pPr algn="ctr"/>
            <a:r>
              <a:rPr lang="en-US" sz="1200" dirty="0">
                <a:solidFill>
                  <a:schemeClr val="bg1">
                    <a:lumMod val="50000"/>
                  </a:schemeClr>
                </a:solidFill>
              </a:rPr>
              <a:t>Reduces Search Costs</a:t>
            </a:r>
          </a:p>
          <a:p>
            <a:pPr algn="ctr"/>
            <a:r>
              <a:rPr lang="en-US" sz="1200" dirty="0">
                <a:solidFill>
                  <a:schemeClr val="bg1">
                    <a:lumMod val="50000"/>
                  </a:schemeClr>
                </a:solidFill>
              </a:rPr>
              <a:t>(Utility matchmaking, program eligibility, rates, grid conditions, …) </a:t>
            </a:r>
          </a:p>
          <a:p>
            <a:pPr algn="ctr"/>
            <a:r>
              <a:rPr lang="en-US" sz="1200" dirty="0">
                <a:solidFill>
                  <a:schemeClr val="bg1">
                    <a:lumMod val="50000"/>
                  </a:schemeClr>
                </a:solidFill>
              </a:rPr>
              <a:t>Single system minimizes learning curve</a:t>
            </a:r>
          </a:p>
          <a:p>
            <a:pPr algn="ctr"/>
            <a:r>
              <a:rPr lang="en-US" sz="1200" dirty="0">
                <a:solidFill>
                  <a:schemeClr val="bg1">
                    <a:lumMod val="50000"/>
                  </a:schemeClr>
                </a:solidFill>
              </a:rPr>
              <a:t>Improved transparency to information</a:t>
            </a:r>
          </a:p>
        </p:txBody>
      </p:sp>
      <p:sp>
        <p:nvSpPr>
          <p:cNvPr id="6" name="TextBox 5">
            <a:extLst>
              <a:ext uri="{FF2B5EF4-FFF2-40B4-BE49-F238E27FC236}">
                <a16:creationId xmlns:a16="http://schemas.microsoft.com/office/drawing/2014/main" id="{57088C1E-3679-2D93-3483-B9727947BDEC}"/>
              </a:ext>
            </a:extLst>
          </p:cNvPr>
          <p:cNvSpPr txBox="1"/>
          <p:nvPr/>
        </p:nvSpPr>
        <p:spPr>
          <a:xfrm flipH="1">
            <a:off x="9025181" y="5001740"/>
            <a:ext cx="2922978" cy="1015663"/>
          </a:xfrm>
          <a:prstGeom prst="rect">
            <a:avLst/>
          </a:prstGeom>
          <a:noFill/>
        </p:spPr>
        <p:txBody>
          <a:bodyPr wrap="square" rtlCol="0">
            <a:spAutoFit/>
          </a:bodyPr>
          <a:lstStyle/>
          <a:p>
            <a:pPr algn="ctr"/>
            <a:r>
              <a:rPr lang="en-US" sz="1200" dirty="0">
                <a:solidFill>
                  <a:schemeClr val="bg1">
                    <a:lumMod val="50000"/>
                  </a:schemeClr>
                </a:solidFill>
              </a:rPr>
              <a:t>Customer Driven info for Grid Planning</a:t>
            </a:r>
          </a:p>
          <a:p>
            <a:pPr algn="ctr"/>
            <a:r>
              <a:rPr lang="en-US" sz="1200" dirty="0">
                <a:solidFill>
                  <a:schemeClr val="bg1">
                    <a:lumMod val="50000"/>
                  </a:schemeClr>
                </a:solidFill>
              </a:rPr>
              <a:t>Improves quality of information</a:t>
            </a:r>
          </a:p>
          <a:p>
            <a:pPr algn="ctr"/>
            <a:r>
              <a:rPr lang="en-US" sz="1200" dirty="0">
                <a:solidFill>
                  <a:schemeClr val="bg1">
                    <a:lumMod val="50000"/>
                  </a:schemeClr>
                </a:solidFill>
              </a:rPr>
              <a:t>Reaches broader range of customers</a:t>
            </a:r>
          </a:p>
          <a:p>
            <a:pPr algn="ctr"/>
            <a:r>
              <a:rPr lang="en-US" sz="1200" dirty="0">
                <a:solidFill>
                  <a:schemeClr val="bg1">
                    <a:lumMod val="50000"/>
                  </a:schemeClr>
                </a:solidFill>
              </a:rPr>
              <a:t>Reduces internal IT development costs</a:t>
            </a:r>
          </a:p>
          <a:p>
            <a:pPr algn="ctr"/>
            <a:r>
              <a:rPr lang="en-US" sz="1200" dirty="0">
                <a:solidFill>
                  <a:schemeClr val="bg1">
                    <a:lumMod val="50000"/>
                  </a:schemeClr>
                </a:solidFill>
              </a:rPr>
              <a:t>Leverages learnings across industry</a:t>
            </a:r>
          </a:p>
        </p:txBody>
      </p:sp>
      <p:sp>
        <p:nvSpPr>
          <p:cNvPr id="7" name="TextBox 6">
            <a:extLst>
              <a:ext uri="{FF2B5EF4-FFF2-40B4-BE49-F238E27FC236}">
                <a16:creationId xmlns:a16="http://schemas.microsoft.com/office/drawing/2014/main" id="{34698FDD-E741-8613-27BD-920E22612D49}"/>
              </a:ext>
            </a:extLst>
          </p:cNvPr>
          <p:cNvSpPr txBox="1"/>
          <p:nvPr/>
        </p:nvSpPr>
        <p:spPr>
          <a:xfrm flipH="1">
            <a:off x="6174685" y="6033319"/>
            <a:ext cx="5625111" cy="461665"/>
          </a:xfrm>
          <a:prstGeom prst="rect">
            <a:avLst/>
          </a:prstGeom>
          <a:noFill/>
        </p:spPr>
        <p:txBody>
          <a:bodyPr wrap="square" rtlCol="0">
            <a:spAutoFit/>
          </a:bodyPr>
          <a:lstStyle/>
          <a:p>
            <a:pPr algn="ctr"/>
            <a:r>
              <a:rPr lang="en-US" sz="1200" dirty="0">
                <a:solidFill>
                  <a:schemeClr val="bg1">
                    <a:lumMod val="50000"/>
                  </a:schemeClr>
                </a:solidFill>
              </a:rPr>
              <a:t>Secure information exchange</a:t>
            </a:r>
          </a:p>
          <a:p>
            <a:pPr algn="ctr"/>
            <a:r>
              <a:rPr lang="en-US" sz="1200" dirty="0">
                <a:solidFill>
                  <a:schemeClr val="bg1">
                    <a:lumMod val="50000"/>
                  </a:schemeClr>
                </a:solidFill>
              </a:rPr>
              <a:t>Opportunity to form “complements” to the platform</a:t>
            </a:r>
          </a:p>
        </p:txBody>
      </p:sp>
    </p:spTree>
    <p:extLst>
      <p:ext uri="{BB962C8B-B14F-4D97-AF65-F5344CB8AC3E}">
        <p14:creationId xmlns:p14="http://schemas.microsoft.com/office/powerpoint/2010/main" val="3301303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0E5402F8-A0C4-CAD0-9D23-3D8248FC0353}"/>
              </a:ext>
            </a:extLst>
          </p:cNvPr>
          <p:cNvSpPr/>
          <p:nvPr/>
        </p:nvSpPr>
        <p:spPr bwMode="auto">
          <a:xfrm>
            <a:off x="0" y="2380128"/>
            <a:ext cx="6437776" cy="4296627"/>
          </a:xfrm>
          <a:prstGeom prst="rect">
            <a:avLst/>
          </a:prstGeom>
          <a:gradFill>
            <a:gsLst>
              <a:gs pos="0">
                <a:srgbClr val="00CFCF"/>
              </a:gs>
              <a:gs pos="97000">
                <a:schemeClr val="bg1">
                  <a:alpha val="0"/>
                </a:schemeClr>
              </a:gs>
            </a:gsLst>
            <a:lin ang="0" scaled="0"/>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B8B9A1E8-A910-D357-D8D4-BDCA01CCFA93}"/>
              </a:ext>
            </a:extLst>
          </p:cNvPr>
          <p:cNvSpPr/>
          <p:nvPr/>
        </p:nvSpPr>
        <p:spPr bwMode="auto">
          <a:xfrm rot="10800000">
            <a:off x="5496559" y="2380128"/>
            <a:ext cx="6695433" cy="4262661"/>
          </a:xfrm>
          <a:prstGeom prst="rect">
            <a:avLst/>
          </a:prstGeom>
          <a:gradFill>
            <a:gsLst>
              <a:gs pos="0">
                <a:srgbClr val="92D050">
                  <a:alpha val="87125"/>
                </a:srgbClr>
              </a:gs>
              <a:gs pos="100000">
                <a:schemeClr val="bg1">
                  <a:alpha val="0"/>
                </a:schemeClr>
              </a:gs>
            </a:gsLst>
            <a:lin ang="0" scaled="0"/>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69" name="Picture 68" descr="A picture containing graphical user interface&#10;&#10;Description automatically generated">
            <a:extLst>
              <a:ext uri="{FF2B5EF4-FFF2-40B4-BE49-F238E27FC236}">
                <a16:creationId xmlns:a16="http://schemas.microsoft.com/office/drawing/2014/main" id="{677F3BE5-7DA3-32C1-E5D5-C19E03212D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7360" y="1464957"/>
            <a:ext cx="10403838" cy="5239889"/>
          </a:xfrm>
          <a:prstGeom prst="rect">
            <a:avLst/>
          </a:prstGeom>
        </p:spPr>
      </p:pic>
      <p:sp>
        <p:nvSpPr>
          <p:cNvPr id="20" name="TextBox 19">
            <a:extLst>
              <a:ext uri="{FF2B5EF4-FFF2-40B4-BE49-F238E27FC236}">
                <a16:creationId xmlns:a16="http://schemas.microsoft.com/office/drawing/2014/main" id="{53E6391B-0CA3-6E94-E7C7-FA20D826ADA0}"/>
              </a:ext>
            </a:extLst>
          </p:cNvPr>
          <p:cNvSpPr txBox="1"/>
          <p:nvPr/>
        </p:nvSpPr>
        <p:spPr>
          <a:xfrm>
            <a:off x="4923037" y="2645921"/>
            <a:ext cx="2345925" cy="923330"/>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300" normalizeH="0" baseline="0" noProof="0" dirty="0" err="1">
                <a:ln>
                  <a:noFill/>
                </a:ln>
                <a:solidFill>
                  <a:srgbClr val="000000"/>
                </a:solidFill>
                <a:effectLst/>
                <a:uLnTx/>
                <a:uFillTx/>
                <a:latin typeface="Century Gothic"/>
                <a:ea typeface="+mn-ea"/>
                <a:cs typeface="+mn-cs"/>
              </a:rPr>
              <a:t>GridFAST</a:t>
            </a:r>
            <a:br>
              <a:rPr kumimoji="0" lang="en-US" sz="1800" b="1" i="0" u="none" strike="noStrike" kern="1200" cap="none" spc="0" normalizeH="0" baseline="0" noProof="0" dirty="0">
                <a:ln>
                  <a:noFill/>
                </a:ln>
                <a:solidFill>
                  <a:srgbClr val="000000"/>
                </a:solidFill>
                <a:effectLst/>
                <a:uLnTx/>
                <a:uFillTx/>
                <a:latin typeface="Century Gothic"/>
                <a:ea typeface="+mn-ea"/>
                <a:cs typeface="+mn-cs"/>
              </a:rPr>
            </a:br>
            <a:r>
              <a:rPr kumimoji="0" lang="en-US" sz="1800" b="0" i="0" u="none" strike="noStrike" kern="1200" cap="none" spc="0" normalizeH="0" baseline="0" noProof="0" dirty="0">
                <a:ln>
                  <a:noFill/>
                </a:ln>
                <a:solidFill>
                  <a:srgbClr val="000000"/>
                </a:solidFill>
                <a:effectLst/>
                <a:uLnTx/>
                <a:uFillTx/>
                <a:latin typeface="Century Gothic"/>
                <a:ea typeface="+mn-ea"/>
                <a:cs typeface="+mn-cs"/>
              </a:rPr>
              <a:t>Secure online data exchange platform</a:t>
            </a:r>
          </a:p>
        </p:txBody>
      </p:sp>
      <p:sp>
        <p:nvSpPr>
          <p:cNvPr id="41" name="TextBox 40">
            <a:extLst>
              <a:ext uri="{FF2B5EF4-FFF2-40B4-BE49-F238E27FC236}">
                <a16:creationId xmlns:a16="http://schemas.microsoft.com/office/drawing/2014/main" id="{2ABDCA8D-87F9-C56D-5E27-0C474C3D5DEE}"/>
              </a:ext>
            </a:extLst>
          </p:cNvPr>
          <p:cNvSpPr txBox="1"/>
          <p:nvPr/>
        </p:nvSpPr>
        <p:spPr>
          <a:xfrm>
            <a:off x="363555" y="868543"/>
            <a:ext cx="11910300" cy="1015663"/>
          </a:xfrm>
          <a:prstGeom prst="rect">
            <a:avLst/>
          </a:prstGeom>
          <a:noFill/>
        </p:spPr>
        <p:txBody>
          <a:bodyPr wrap="square">
            <a:spAutoFit/>
          </a:bodyPr>
          <a:lstStyle/>
          <a:p>
            <a:pPr marL="0" marR="0" lvl="0" indent="0" defTabSz="914400" rtl="0" eaLnBrk="0" fontAlgn="base" latinLnBrk="0" hangingPunct="0">
              <a:lnSpc>
                <a:spcPct val="100000"/>
              </a:lnSpc>
              <a:spcBef>
                <a:spcPct val="50000"/>
              </a:spcBef>
              <a:spcAft>
                <a:spcPct val="0"/>
              </a:spcAft>
              <a:buClrTx/>
              <a:buSzTx/>
              <a:buFontTx/>
              <a:buNone/>
              <a:tabLst/>
              <a:defRPr/>
            </a:pPr>
            <a:r>
              <a:rPr kumimoji="0" lang="en-US" sz="2000" u="none" strike="noStrike" kern="1200" cap="none" spc="0" normalizeH="0" baseline="0" noProof="0" dirty="0">
                <a:ln>
                  <a:noFill/>
                </a:ln>
                <a:solidFill>
                  <a:srgbClr val="000000">
                    <a:lumMod val="65000"/>
                    <a:lumOff val="35000"/>
                  </a:srgbClr>
                </a:solidFill>
                <a:effectLst/>
                <a:uLnTx/>
                <a:uFillTx/>
                <a:latin typeface="Arial Nova Cond Light" panose="020B0306020202020204" pitchFamily="34" charset="0"/>
              </a:rPr>
              <a:t>Goal: Improve transparency in EV charging planning to inform grid investments and accelerate grid interconnects</a:t>
            </a:r>
          </a:p>
          <a:p>
            <a:pPr marL="285750" marR="0" lvl="0" indent="-285750" defTabSz="914400" rtl="0" eaLnBrk="0" fontAlgn="base" latinLnBrk="0" hangingPunct="0">
              <a:lnSpc>
                <a:spcPct val="100000"/>
              </a:lnSpc>
              <a:spcAft>
                <a:spcPct val="0"/>
              </a:spcAft>
              <a:buClrTx/>
              <a:buSzTx/>
              <a:buFont typeface="Arial" panose="020B0604020202020204" pitchFamily="34" charset="0"/>
              <a:buChar char="•"/>
              <a:tabLst/>
              <a:defRPr/>
            </a:pPr>
            <a:r>
              <a:rPr lang="en-US" sz="2000" dirty="0">
                <a:solidFill>
                  <a:srgbClr val="000000">
                    <a:lumMod val="65000"/>
                    <a:lumOff val="35000"/>
                  </a:srgbClr>
                </a:solidFill>
                <a:latin typeface="Arial Nova Cond Light" panose="020B0306020202020204" pitchFamily="34" charset="0"/>
              </a:rPr>
              <a:t>Complementary to </a:t>
            </a:r>
            <a:r>
              <a:rPr lang="en-US" sz="2000" dirty="0" err="1">
                <a:latin typeface="Arial Nova Cond Light" panose="020B0306020202020204" pitchFamily="34" charset="0"/>
              </a:rPr>
              <a:t>eRoadMAP</a:t>
            </a:r>
            <a:r>
              <a:rPr lang="en-US" sz="2000" baseline="30000" dirty="0" err="1">
                <a:latin typeface="Arial Nova Cond Light" panose="020B0306020202020204" pitchFamily="34" charset="0"/>
              </a:rPr>
              <a:t>TM</a:t>
            </a:r>
            <a:r>
              <a:rPr lang="en-US" sz="2000" dirty="0">
                <a:solidFill>
                  <a:srgbClr val="000000">
                    <a:lumMod val="65000"/>
                    <a:lumOff val="35000"/>
                  </a:srgbClr>
                </a:solidFill>
                <a:latin typeface="Arial Nova Cond Light" panose="020B0306020202020204" pitchFamily="34" charset="0"/>
              </a:rPr>
              <a:t> ; continues the communication across all parties.  </a:t>
            </a:r>
          </a:p>
          <a:p>
            <a:pPr marL="285750" marR="0" lvl="0" indent="-285750" defTabSz="914400" rtl="0" eaLnBrk="0" fontAlgn="base" latinLnBrk="0" hangingPunct="0">
              <a:lnSpc>
                <a:spcPct val="100000"/>
              </a:lnSpc>
              <a:spcAft>
                <a:spcPct val="0"/>
              </a:spcAft>
              <a:buClrTx/>
              <a:buSzTx/>
              <a:buFont typeface="Arial" panose="020B0604020202020204" pitchFamily="34" charset="0"/>
              <a:buChar char="•"/>
              <a:tabLst/>
              <a:defRPr/>
            </a:pPr>
            <a:r>
              <a:rPr lang="en-US" sz="2000" dirty="0">
                <a:solidFill>
                  <a:srgbClr val="000000">
                    <a:lumMod val="65000"/>
                    <a:lumOff val="35000"/>
                  </a:srgbClr>
                </a:solidFill>
                <a:latin typeface="Arial Nova Cond Light" panose="020B0306020202020204" pitchFamily="34" charset="0"/>
              </a:rPr>
              <a:t>Complementary to fleet advisory services.</a:t>
            </a:r>
          </a:p>
        </p:txBody>
      </p:sp>
      <p:sp>
        <p:nvSpPr>
          <p:cNvPr id="42" name="TextBox 41">
            <a:extLst>
              <a:ext uri="{FF2B5EF4-FFF2-40B4-BE49-F238E27FC236}">
                <a16:creationId xmlns:a16="http://schemas.microsoft.com/office/drawing/2014/main" id="{3BCF7698-D439-8831-D751-854181C91432}"/>
              </a:ext>
            </a:extLst>
          </p:cNvPr>
          <p:cNvSpPr txBox="1"/>
          <p:nvPr/>
        </p:nvSpPr>
        <p:spPr>
          <a:xfrm>
            <a:off x="620319" y="2615815"/>
            <a:ext cx="3362401"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Arial Narrow" panose="020B0604020202020204" pitchFamily="34" charset="0"/>
                <a:ea typeface="+mn-ea"/>
                <a:cs typeface="Arial Narrow" panose="020B0604020202020204" pitchFamily="34" charset="0"/>
              </a:rPr>
              <a:t>2024-2035 fleet plans or project plans, locations, timing</a:t>
            </a:r>
          </a:p>
        </p:txBody>
      </p:sp>
      <p:sp>
        <p:nvSpPr>
          <p:cNvPr id="43" name="TextBox 42">
            <a:extLst>
              <a:ext uri="{FF2B5EF4-FFF2-40B4-BE49-F238E27FC236}">
                <a16:creationId xmlns:a16="http://schemas.microsoft.com/office/drawing/2014/main" id="{5B471B65-9798-7241-2167-24AAD3A3B3EC}"/>
              </a:ext>
            </a:extLst>
          </p:cNvPr>
          <p:cNvSpPr txBox="1"/>
          <p:nvPr/>
        </p:nvSpPr>
        <p:spPr>
          <a:xfrm>
            <a:off x="8035715" y="2615815"/>
            <a:ext cx="3435483" cy="1323439"/>
          </a:xfrm>
          <a:prstGeom prst="rect">
            <a:avLst/>
          </a:prstGeom>
          <a:noFill/>
        </p:spPr>
        <p:txBody>
          <a:bodyPr wrap="square" rtlCol="0">
            <a:spAutoFit/>
          </a:bodyPr>
          <a:lstStyle/>
          <a:p>
            <a:pPr marL="0" marR="0" lvl="0" indent="0" algn="r" defTabSz="9144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287A3D"/>
                </a:solidFill>
                <a:effectLst/>
                <a:uLnTx/>
                <a:uFillTx/>
                <a:latin typeface="Arial Narrow" panose="020B0604020202020204" pitchFamily="34" charset="0"/>
                <a:ea typeface="+mn-ea"/>
                <a:cs typeface="Arial Narrow" panose="020B0604020202020204" pitchFamily="34" charset="0"/>
              </a:rPr>
              <a:t>Matched with utility, brief load assessment; utility provides one Advisor, hosting capacity map or proxies, other program information, service connection next steps </a:t>
            </a:r>
          </a:p>
        </p:txBody>
      </p:sp>
      <p:sp>
        <p:nvSpPr>
          <p:cNvPr id="2" name="Title 1">
            <a:extLst>
              <a:ext uri="{FF2B5EF4-FFF2-40B4-BE49-F238E27FC236}">
                <a16:creationId xmlns:a16="http://schemas.microsoft.com/office/drawing/2014/main" id="{E4895C83-C0C4-60F3-B651-D5820429312D}"/>
              </a:ext>
            </a:extLst>
          </p:cNvPr>
          <p:cNvSpPr>
            <a:spLocks noGrp="1"/>
          </p:cNvSpPr>
          <p:nvPr>
            <p:ph type="title"/>
          </p:nvPr>
        </p:nvSpPr>
        <p:spPr>
          <a:xfrm>
            <a:off x="363555" y="224092"/>
            <a:ext cx="10555269" cy="710242"/>
          </a:xfrm>
        </p:spPr>
        <p:txBody>
          <a:bodyPr>
            <a:normAutofit/>
          </a:bodyPr>
          <a:lstStyle/>
          <a:p>
            <a:pPr>
              <a:lnSpc>
                <a:spcPct val="100000"/>
              </a:lnSpc>
            </a:pPr>
            <a:r>
              <a:rPr lang="en-US" sz="3600" b="1" dirty="0" err="1">
                <a:ea typeface="Calibri Light"/>
                <a:cs typeface="Calibri Light"/>
              </a:rPr>
              <a:t>GridFAST</a:t>
            </a:r>
            <a:r>
              <a:rPr lang="en-US" sz="3600" b="1" dirty="0">
                <a:ea typeface="Calibri Light"/>
                <a:cs typeface="Calibri Light"/>
              </a:rPr>
              <a:t> </a:t>
            </a:r>
            <a:endParaRPr lang="en-US" sz="3600" b="1" baseline="30000" dirty="0"/>
          </a:p>
        </p:txBody>
      </p:sp>
      <p:sp>
        <p:nvSpPr>
          <p:cNvPr id="6" name="TextBox 5">
            <a:extLst>
              <a:ext uri="{FF2B5EF4-FFF2-40B4-BE49-F238E27FC236}">
                <a16:creationId xmlns:a16="http://schemas.microsoft.com/office/drawing/2014/main" id="{D9540A0D-AE05-C1CB-7208-A7558D95B142}"/>
              </a:ext>
            </a:extLst>
          </p:cNvPr>
          <p:cNvSpPr txBox="1"/>
          <p:nvPr/>
        </p:nvSpPr>
        <p:spPr>
          <a:xfrm>
            <a:off x="8240373" y="3989832"/>
            <a:ext cx="3435483" cy="1077218"/>
          </a:xfrm>
          <a:prstGeom prst="rect">
            <a:avLst/>
          </a:prstGeom>
          <a:solidFill>
            <a:schemeClr val="accent2">
              <a:lumMod val="20000"/>
              <a:lumOff val="80000"/>
            </a:schemeClr>
          </a:solidFill>
        </p:spPr>
        <p:txBody>
          <a:bodyPr wrap="square" rtlCol="0">
            <a:spAutoFit/>
          </a:bodyPr>
          <a:lstStyle/>
          <a:p>
            <a:pPr algn="ctr"/>
            <a:r>
              <a:rPr lang="en-US" sz="3200" b="1" dirty="0"/>
              <a:t>“Common App” in development.</a:t>
            </a:r>
          </a:p>
        </p:txBody>
      </p:sp>
      <p:sp>
        <p:nvSpPr>
          <p:cNvPr id="8" name="TextBox 7">
            <a:extLst>
              <a:ext uri="{FF2B5EF4-FFF2-40B4-BE49-F238E27FC236}">
                <a16:creationId xmlns:a16="http://schemas.microsoft.com/office/drawing/2014/main" id="{82BBEED9-0D45-89E0-E7F5-7BD3194D015D}"/>
              </a:ext>
            </a:extLst>
          </p:cNvPr>
          <p:cNvSpPr txBox="1"/>
          <p:nvPr/>
        </p:nvSpPr>
        <p:spPr>
          <a:xfrm>
            <a:off x="4267199" y="3569251"/>
            <a:ext cx="3657600" cy="1323439"/>
          </a:xfrm>
          <a:prstGeom prst="rect">
            <a:avLst/>
          </a:prstGeom>
          <a:solidFill>
            <a:srgbClr val="FFFF00"/>
          </a:solidFill>
        </p:spPr>
        <p:txBody>
          <a:bodyPr wrap="square">
            <a:spAutoFit/>
          </a:bodyPr>
          <a:lstStyle/>
          <a:p>
            <a:pPr algn="ctr"/>
            <a:r>
              <a:rPr lang="en-US" sz="4000" b="1" dirty="0">
                <a:ea typeface="Calibri Light"/>
                <a:cs typeface="Calibri Light"/>
              </a:rPr>
              <a:t>Coming in September!</a:t>
            </a:r>
            <a:endParaRPr lang="en-US" sz="4000" dirty="0"/>
          </a:p>
        </p:txBody>
      </p:sp>
    </p:spTree>
    <p:extLst>
      <p:ext uri="{BB962C8B-B14F-4D97-AF65-F5344CB8AC3E}">
        <p14:creationId xmlns:p14="http://schemas.microsoft.com/office/powerpoint/2010/main" val="1883617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C04B2-FED1-7765-9C08-30569192EBC0}"/>
              </a:ext>
            </a:extLst>
          </p:cNvPr>
          <p:cNvSpPr>
            <a:spLocks noGrp="1"/>
          </p:cNvSpPr>
          <p:nvPr>
            <p:ph type="title"/>
          </p:nvPr>
        </p:nvSpPr>
        <p:spPr/>
        <p:txBody>
          <a:bodyPr/>
          <a:lstStyle/>
          <a:p>
            <a:r>
              <a:rPr lang="en-US" dirty="0"/>
              <a:t>Policy / Regulatory </a:t>
            </a:r>
          </a:p>
        </p:txBody>
      </p:sp>
      <p:sp>
        <p:nvSpPr>
          <p:cNvPr id="3" name="Slide Number Placeholder 2">
            <a:extLst>
              <a:ext uri="{FF2B5EF4-FFF2-40B4-BE49-F238E27FC236}">
                <a16:creationId xmlns:a16="http://schemas.microsoft.com/office/drawing/2014/main" id="{3D159A87-8BDB-8774-4710-2CD0CE5F10CE}"/>
              </a:ext>
            </a:extLst>
          </p:cNvPr>
          <p:cNvSpPr>
            <a:spLocks noGrp="1"/>
          </p:cNvSpPr>
          <p:nvPr>
            <p:ph type="sldNum" sz="quarter" idx="10"/>
          </p:nvPr>
        </p:nvSpPr>
        <p:spPr/>
        <p:txBody>
          <a:bodyPr/>
          <a:lstStyle/>
          <a:p>
            <a:fld id="{D0BFFA26-5A0E-9946-AACB-F15E627A5865}" type="slidenum">
              <a:rPr lang="en-US" smtClean="0"/>
              <a:t>23</a:t>
            </a:fld>
            <a:endParaRPr lang="en-US"/>
          </a:p>
        </p:txBody>
      </p:sp>
    </p:spTree>
    <p:extLst>
      <p:ext uri="{BB962C8B-B14F-4D97-AF65-F5344CB8AC3E}">
        <p14:creationId xmlns:p14="http://schemas.microsoft.com/office/powerpoint/2010/main" val="1532429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EFB3-32EF-B243-1972-C3872E240742}"/>
              </a:ext>
            </a:extLst>
          </p:cNvPr>
          <p:cNvSpPr>
            <a:spLocks noGrp="1"/>
          </p:cNvSpPr>
          <p:nvPr>
            <p:ph type="title"/>
          </p:nvPr>
        </p:nvSpPr>
        <p:spPr>
          <a:xfrm>
            <a:off x="548106" y="225564"/>
            <a:ext cx="9341853" cy="998623"/>
          </a:xfrm>
        </p:spPr>
        <p:txBody>
          <a:bodyPr>
            <a:normAutofit/>
          </a:bodyPr>
          <a:lstStyle/>
          <a:p>
            <a:r>
              <a:rPr lang="en-US" sz="2800" kern="100" dirty="0">
                <a:latin typeface="Calibri" panose="020F0502020204030204" pitchFamily="34" charset="0"/>
                <a:ea typeface="Calibri" panose="020F0502020204030204" pitchFamily="34" charset="0"/>
                <a:cs typeface="Times New Roman" panose="02020603050405020304" pitchFamily="18" charset="0"/>
              </a:rPr>
              <a:t>PUCs starting to address these key areas to be ready for EV load at scale.</a:t>
            </a:r>
            <a:endParaRPr lang="en-US" sz="2800" dirty="0"/>
          </a:p>
        </p:txBody>
      </p:sp>
      <p:sp>
        <p:nvSpPr>
          <p:cNvPr id="4" name="Slide Number Placeholder 3">
            <a:extLst>
              <a:ext uri="{FF2B5EF4-FFF2-40B4-BE49-F238E27FC236}">
                <a16:creationId xmlns:a16="http://schemas.microsoft.com/office/drawing/2014/main" id="{060289D2-A2A0-91C4-DEDC-4356A9519656}"/>
              </a:ext>
            </a:extLst>
          </p:cNvPr>
          <p:cNvSpPr>
            <a:spLocks noGrp="1"/>
          </p:cNvSpPr>
          <p:nvPr>
            <p:ph type="sldNum" sz="quarter" idx="10"/>
          </p:nvPr>
        </p:nvSpPr>
        <p:spPr/>
        <p:txBody>
          <a:bodyPr/>
          <a:lstStyle/>
          <a:p>
            <a:fld id="{D0BFFA26-5A0E-9946-AACB-F15E627A5865}" type="slidenum">
              <a:rPr lang="en-US" smtClean="0"/>
              <a:t>24</a:t>
            </a:fld>
            <a:endParaRPr lang="en-US"/>
          </a:p>
        </p:txBody>
      </p:sp>
      <p:sp>
        <p:nvSpPr>
          <p:cNvPr id="5" name="Content Placeholder 2">
            <a:extLst>
              <a:ext uri="{FF2B5EF4-FFF2-40B4-BE49-F238E27FC236}">
                <a16:creationId xmlns:a16="http://schemas.microsoft.com/office/drawing/2014/main" id="{DEEB8BE1-F4D5-D9FB-E0BA-485313A4642F}"/>
              </a:ext>
            </a:extLst>
          </p:cNvPr>
          <p:cNvSpPr txBox="1">
            <a:spLocks/>
          </p:cNvSpPr>
          <p:nvPr/>
        </p:nvSpPr>
        <p:spPr>
          <a:xfrm>
            <a:off x="443704" y="1325561"/>
            <a:ext cx="5528471" cy="3976003"/>
          </a:xfrm>
          <a:prstGeom prst="rect">
            <a:avLst/>
          </a:prstGeom>
        </p:spPr>
        <p:txBody>
          <a:bodyPr/>
          <a:lstStyle>
            <a:lvl1pPr marL="228600" indent="-228600" algn="l" defTabSz="914400" rtl="0" eaLnBrk="1" latinLnBrk="0" hangingPunct="1">
              <a:lnSpc>
                <a:spcPts val="3000"/>
              </a:lnSpc>
              <a:spcBef>
                <a:spcPts val="0"/>
              </a:spcBef>
              <a:spcAft>
                <a:spcPts val="1000"/>
              </a:spcAft>
              <a:buFont typeface="Arial" panose="020B0604020202020204" pitchFamily="34" charset="0"/>
              <a:buChar char="•"/>
              <a:defRPr sz="2400" b="0" i="0" kern="1200">
                <a:solidFill>
                  <a:schemeClr val="tx1"/>
                </a:solidFill>
                <a:latin typeface="Arial Nova Cond Light" panose="020B0306020202020204" pitchFamily="34" charset="0"/>
                <a:ea typeface="+mn-ea"/>
                <a:cs typeface="Arial" panose="020B0604020202020204" pitchFamily="34" charset="0"/>
              </a:defRPr>
            </a:lvl1pPr>
            <a:lvl2pPr marL="685800" indent="-228600" algn="l" defTabSz="914400" rtl="0" eaLnBrk="1" latinLnBrk="0" hangingPunct="1">
              <a:lnSpc>
                <a:spcPts val="3000"/>
              </a:lnSpc>
              <a:spcBef>
                <a:spcPts val="0"/>
              </a:spcBef>
              <a:spcAft>
                <a:spcPts val="1000"/>
              </a:spcAft>
              <a:buFont typeface="Arial" panose="020B0604020202020204" pitchFamily="34" charset="0"/>
              <a:buChar char="•"/>
              <a:defRPr sz="2400" b="0" i="0" kern="1200">
                <a:solidFill>
                  <a:schemeClr val="tx1"/>
                </a:solidFill>
                <a:latin typeface="Arial Nova Cond Light" panose="020B0306020202020204" pitchFamily="34" charset="0"/>
                <a:ea typeface="+mn-ea"/>
                <a:cs typeface="Arial" panose="020B0604020202020204" pitchFamily="34" charset="0"/>
              </a:defRPr>
            </a:lvl2pPr>
            <a:lvl3pPr marL="1143000" indent="-228600" algn="l" defTabSz="914400" rtl="0" eaLnBrk="1" latinLnBrk="0" hangingPunct="1">
              <a:lnSpc>
                <a:spcPts val="3000"/>
              </a:lnSpc>
              <a:spcBef>
                <a:spcPts val="0"/>
              </a:spcBef>
              <a:spcAft>
                <a:spcPts val="1000"/>
              </a:spcAft>
              <a:buFont typeface="Arial" panose="020B0604020202020204" pitchFamily="34" charset="0"/>
              <a:buChar char="•"/>
              <a:defRPr sz="2000" b="0" i="0" kern="1200">
                <a:solidFill>
                  <a:schemeClr val="tx1"/>
                </a:solidFill>
                <a:latin typeface="Arial Nova Cond Light" panose="020B0306020202020204" pitchFamily="34" charset="0"/>
                <a:ea typeface="+mn-ea"/>
                <a:cs typeface="Arial" panose="020B0604020202020204" pitchFamily="34" charset="0"/>
              </a:defRPr>
            </a:lvl3pPr>
            <a:lvl4pPr marL="1600200" indent="-228600" algn="l" defTabSz="914400" rtl="0" eaLnBrk="1" latinLnBrk="0" hangingPunct="1">
              <a:lnSpc>
                <a:spcPts val="3000"/>
              </a:lnSpc>
              <a:spcBef>
                <a:spcPts val="0"/>
              </a:spcBef>
              <a:spcAft>
                <a:spcPts val="1000"/>
              </a:spcAft>
              <a:buFont typeface="Arial" panose="020B0604020202020204" pitchFamily="34" charset="0"/>
              <a:buChar char="•"/>
              <a:defRPr sz="2000" b="0" i="0" kern="1200">
                <a:solidFill>
                  <a:schemeClr val="tx1"/>
                </a:solidFill>
                <a:latin typeface="Arial Nova Cond Light" panose="020B0306020202020204" pitchFamily="34" charset="0"/>
                <a:ea typeface="+mn-ea"/>
                <a:cs typeface="Arial" panose="020B0604020202020204" pitchFamily="34" charset="0"/>
              </a:defRPr>
            </a:lvl4pPr>
            <a:lvl5pPr marL="2057400" indent="-228600" algn="l" defTabSz="914400" rtl="0" eaLnBrk="1" latinLnBrk="0" hangingPunct="1">
              <a:lnSpc>
                <a:spcPts val="3000"/>
              </a:lnSpc>
              <a:spcBef>
                <a:spcPts val="0"/>
              </a:spcBef>
              <a:spcAft>
                <a:spcPts val="1000"/>
              </a:spcAft>
              <a:buFont typeface="Arial" panose="020B0604020202020204" pitchFamily="34" charset="0"/>
              <a:buChar char="•"/>
              <a:defRPr sz="2000" b="0" i="0" kern="1200">
                <a:solidFill>
                  <a:schemeClr val="tx1"/>
                </a:solidFill>
                <a:latin typeface="Arial Nova Cond Light" panose="020B0306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q"/>
            </a:pPr>
            <a:r>
              <a:rPr lang="en-US" sz="2000" dirty="0"/>
              <a:t>Forecasting policies and practices </a:t>
            </a:r>
          </a:p>
          <a:p>
            <a:pPr lvl="1">
              <a:lnSpc>
                <a:spcPct val="100000"/>
              </a:lnSpc>
              <a:buFont typeface="Wingdings" panose="05000000000000000000" pitchFamily="2" charset="2"/>
              <a:buChar char="q"/>
            </a:pPr>
            <a:r>
              <a:rPr lang="en-US" sz="2000" dirty="0"/>
              <a:t>Bottom-up forecasting </a:t>
            </a:r>
            <a:r>
              <a:rPr lang="en-US" sz="1600" dirty="0">
                <a:solidFill>
                  <a:srgbClr val="FF0000"/>
                </a:solidFill>
                <a:latin typeface="+mn-lt"/>
              </a:rPr>
              <a:t> </a:t>
            </a:r>
          </a:p>
          <a:p>
            <a:pPr lvl="1">
              <a:lnSpc>
                <a:spcPct val="100000"/>
              </a:lnSpc>
              <a:buFont typeface="Wingdings" panose="05000000000000000000" pitchFamily="2" charset="2"/>
              <a:buChar char="q"/>
            </a:pPr>
            <a:r>
              <a:rPr lang="en-US" sz="2000" dirty="0"/>
              <a:t>Long-term horizon of at least 10 years</a:t>
            </a:r>
            <a:r>
              <a:rPr lang="en-US" sz="1600" dirty="0">
                <a:solidFill>
                  <a:srgbClr val="FF0000"/>
                </a:solidFill>
                <a:latin typeface="+mn-lt"/>
              </a:rPr>
              <a:t> </a:t>
            </a:r>
            <a:endParaRPr lang="en-US" sz="2000" dirty="0"/>
          </a:p>
          <a:p>
            <a:pPr>
              <a:lnSpc>
                <a:spcPct val="100000"/>
              </a:lnSpc>
              <a:buFont typeface="Wingdings" panose="05000000000000000000" pitchFamily="2" charset="2"/>
              <a:buChar char="q"/>
            </a:pPr>
            <a:r>
              <a:rPr lang="en-US" sz="2000" dirty="0"/>
              <a:t>Treatment of “pending loads” – taking known factors into consideration for no-regrets build</a:t>
            </a:r>
          </a:p>
          <a:p>
            <a:pPr>
              <a:lnSpc>
                <a:spcPct val="100000"/>
              </a:lnSpc>
              <a:buFont typeface="Wingdings" panose="05000000000000000000" pitchFamily="2" charset="2"/>
              <a:buChar char="q"/>
            </a:pPr>
            <a:r>
              <a:rPr lang="en-US" sz="2000" dirty="0"/>
              <a:t>Fleet advisory services for access to fleet electrification plans, lead generation</a:t>
            </a:r>
          </a:p>
          <a:p>
            <a:pPr>
              <a:lnSpc>
                <a:spcPct val="100000"/>
              </a:lnSpc>
              <a:buFont typeface="Wingdings" panose="05000000000000000000" pitchFamily="2" charset="2"/>
              <a:buChar char="q"/>
            </a:pPr>
            <a:r>
              <a:rPr lang="en-US" sz="2000" dirty="0"/>
              <a:t>Interim charging solutions framework (“Bridge-to-wires” alternatives)</a:t>
            </a:r>
          </a:p>
          <a:p>
            <a:pPr>
              <a:lnSpc>
                <a:spcPct val="100000"/>
              </a:lnSpc>
              <a:buFont typeface="Wingdings" panose="05000000000000000000" pitchFamily="2" charset="2"/>
              <a:buChar char="q"/>
            </a:pPr>
            <a:r>
              <a:rPr lang="en-US" sz="2000" dirty="0"/>
              <a:t>Cost recovery policies and practices </a:t>
            </a:r>
          </a:p>
          <a:p>
            <a:pPr lvl="1">
              <a:lnSpc>
                <a:spcPct val="100000"/>
              </a:lnSpc>
              <a:buFont typeface="Wingdings" panose="05000000000000000000" pitchFamily="2" charset="2"/>
              <a:buChar char="q"/>
            </a:pPr>
            <a:r>
              <a:rPr lang="en-US" sz="2000" dirty="0"/>
              <a:t>Memorandum accounts for EV projects</a:t>
            </a:r>
          </a:p>
          <a:p>
            <a:pPr lvl="2">
              <a:lnSpc>
                <a:spcPct val="100000"/>
              </a:lnSpc>
              <a:buFont typeface="Wingdings" panose="05000000000000000000" pitchFamily="2" charset="2"/>
              <a:buChar char="q"/>
            </a:pPr>
            <a:r>
              <a:rPr lang="en-US" sz="1600" dirty="0"/>
              <a:t>Key advisory group to approve projects</a:t>
            </a:r>
          </a:p>
          <a:p>
            <a:pPr lvl="1">
              <a:lnSpc>
                <a:spcPct val="100000"/>
              </a:lnSpc>
              <a:buFont typeface="Wingdings" panose="05000000000000000000" pitchFamily="2" charset="2"/>
              <a:buChar char="q"/>
            </a:pPr>
            <a:r>
              <a:rPr lang="en-US" sz="2000" dirty="0"/>
              <a:t>Small fleets and line extension policies  </a:t>
            </a:r>
          </a:p>
        </p:txBody>
      </p:sp>
      <p:sp>
        <p:nvSpPr>
          <p:cNvPr id="7" name="Content Placeholder 2">
            <a:extLst>
              <a:ext uri="{FF2B5EF4-FFF2-40B4-BE49-F238E27FC236}">
                <a16:creationId xmlns:a16="http://schemas.microsoft.com/office/drawing/2014/main" id="{7A0F29D8-6D53-9526-2242-38710B1154A2}"/>
              </a:ext>
            </a:extLst>
          </p:cNvPr>
          <p:cNvSpPr txBox="1">
            <a:spLocks/>
          </p:cNvSpPr>
          <p:nvPr/>
        </p:nvSpPr>
        <p:spPr>
          <a:xfrm>
            <a:off x="6112671" y="1310476"/>
            <a:ext cx="5652296" cy="3888540"/>
          </a:xfrm>
          <a:prstGeom prst="rect">
            <a:avLst/>
          </a:prstGeom>
        </p:spPr>
        <p:txBody>
          <a:bodyPr/>
          <a:lstStyle>
            <a:lvl1pPr marL="228600" indent="-228600" algn="l" defTabSz="914400" rtl="0" eaLnBrk="1" latinLnBrk="0" hangingPunct="1">
              <a:lnSpc>
                <a:spcPts val="3000"/>
              </a:lnSpc>
              <a:spcBef>
                <a:spcPts val="0"/>
              </a:spcBef>
              <a:spcAft>
                <a:spcPts val="1000"/>
              </a:spcAft>
              <a:buFont typeface="Arial" panose="020B0604020202020204" pitchFamily="34" charset="0"/>
              <a:buChar char="•"/>
              <a:defRPr sz="2400" b="0" i="0" kern="1200">
                <a:solidFill>
                  <a:schemeClr val="tx1"/>
                </a:solidFill>
                <a:latin typeface="Arial Nova Cond Light" panose="020B0306020202020204" pitchFamily="34" charset="0"/>
                <a:ea typeface="+mn-ea"/>
                <a:cs typeface="Arial" panose="020B0604020202020204" pitchFamily="34" charset="0"/>
              </a:defRPr>
            </a:lvl1pPr>
            <a:lvl2pPr marL="685800" indent="-228600" algn="l" defTabSz="914400" rtl="0" eaLnBrk="1" latinLnBrk="0" hangingPunct="1">
              <a:lnSpc>
                <a:spcPts val="3000"/>
              </a:lnSpc>
              <a:spcBef>
                <a:spcPts val="0"/>
              </a:spcBef>
              <a:spcAft>
                <a:spcPts val="1000"/>
              </a:spcAft>
              <a:buFont typeface="Arial" panose="020B0604020202020204" pitchFamily="34" charset="0"/>
              <a:buChar char="•"/>
              <a:defRPr sz="2400" b="0" i="0" kern="1200">
                <a:solidFill>
                  <a:schemeClr val="tx1"/>
                </a:solidFill>
                <a:latin typeface="Arial Nova Cond Light" panose="020B0306020202020204" pitchFamily="34" charset="0"/>
                <a:ea typeface="+mn-ea"/>
                <a:cs typeface="Arial" panose="020B0604020202020204" pitchFamily="34" charset="0"/>
              </a:defRPr>
            </a:lvl2pPr>
            <a:lvl3pPr marL="1143000" indent="-228600" algn="l" defTabSz="914400" rtl="0" eaLnBrk="1" latinLnBrk="0" hangingPunct="1">
              <a:lnSpc>
                <a:spcPts val="3000"/>
              </a:lnSpc>
              <a:spcBef>
                <a:spcPts val="0"/>
              </a:spcBef>
              <a:spcAft>
                <a:spcPts val="1000"/>
              </a:spcAft>
              <a:buFont typeface="Arial" panose="020B0604020202020204" pitchFamily="34" charset="0"/>
              <a:buChar char="•"/>
              <a:defRPr sz="2000" b="0" i="0" kern="1200">
                <a:solidFill>
                  <a:schemeClr val="tx1"/>
                </a:solidFill>
                <a:latin typeface="Arial Nova Cond Light" panose="020B0306020202020204" pitchFamily="34" charset="0"/>
                <a:ea typeface="+mn-ea"/>
                <a:cs typeface="Arial" panose="020B0604020202020204" pitchFamily="34" charset="0"/>
              </a:defRPr>
            </a:lvl3pPr>
            <a:lvl4pPr marL="1600200" indent="-228600" algn="l" defTabSz="914400" rtl="0" eaLnBrk="1" latinLnBrk="0" hangingPunct="1">
              <a:lnSpc>
                <a:spcPts val="3000"/>
              </a:lnSpc>
              <a:spcBef>
                <a:spcPts val="0"/>
              </a:spcBef>
              <a:spcAft>
                <a:spcPts val="1000"/>
              </a:spcAft>
              <a:buFont typeface="Arial" panose="020B0604020202020204" pitchFamily="34" charset="0"/>
              <a:buChar char="•"/>
              <a:defRPr sz="2000" b="0" i="0" kern="1200">
                <a:solidFill>
                  <a:schemeClr val="tx1"/>
                </a:solidFill>
                <a:latin typeface="Arial Nova Cond Light" panose="020B0306020202020204" pitchFamily="34" charset="0"/>
                <a:ea typeface="+mn-ea"/>
                <a:cs typeface="Arial" panose="020B0604020202020204" pitchFamily="34" charset="0"/>
              </a:defRPr>
            </a:lvl4pPr>
            <a:lvl5pPr marL="2057400" indent="-228600" algn="l" defTabSz="914400" rtl="0" eaLnBrk="1" latinLnBrk="0" hangingPunct="1">
              <a:lnSpc>
                <a:spcPts val="3000"/>
              </a:lnSpc>
              <a:spcBef>
                <a:spcPts val="0"/>
              </a:spcBef>
              <a:spcAft>
                <a:spcPts val="1000"/>
              </a:spcAft>
              <a:buFont typeface="Arial" panose="020B0604020202020204" pitchFamily="34" charset="0"/>
              <a:buChar char="•"/>
              <a:defRPr sz="2000" b="0" i="0" kern="1200">
                <a:solidFill>
                  <a:schemeClr val="tx1"/>
                </a:solidFill>
                <a:latin typeface="Arial Nova Cond Light" panose="020B0306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q"/>
            </a:pPr>
            <a:r>
              <a:rPr lang="en-US" sz="2000" dirty="0"/>
              <a:t>Grid data sharing and hosting capacity map policies</a:t>
            </a:r>
          </a:p>
          <a:p>
            <a:pPr>
              <a:lnSpc>
                <a:spcPct val="100000"/>
              </a:lnSpc>
              <a:buFont typeface="Wingdings" panose="05000000000000000000" pitchFamily="2" charset="2"/>
              <a:buChar char="q"/>
            </a:pPr>
            <a:r>
              <a:rPr lang="en-US" sz="2000" dirty="0"/>
              <a:t>EV rate design and tariffs </a:t>
            </a:r>
          </a:p>
          <a:p>
            <a:pPr>
              <a:lnSpc>
                <a:spcPct val="100000"/>
              </a:lnSpc>
              <a:buFont typeface="Wingdings" panose="05000000000000000000" pitchFamily="2" charset="2"/>
              <a:buChar char="q"/>
            </a:pPr>
            <a:r>
              <a:rPr lang="en-US" sz="2000" dirty="0"/>
              <a:t>Distribution planning processes</a:t>
            </a:r>
          </a:p>
          <a:p>
            <a:pPr lvl="1">
              <a:lnSpc>
                <a:spcPct val="100000"/>
              </a:lnSpc>
              <a:buFont typeface="Wingdings" panose="05000000000000000000" pitchFamily="2" charset="2"/>
              <a:buChar char="q"/>
            </a:pPr>
            <a:r>
              <a:rPr lang="en-US" sz="2000" dirty="0"/>
              <a:t>Grid modernization plans</a:t>
            </a:r>
          </a:p>
          <a:p>
            <a:pPr lvl="1">
              <a:lnSpc>
                <a:spcPct val="100000"/>
              </a:lnSpc>
              <a:buFont typeface="Wingdings" panose="05000000000000000000" pitchFamily="2" charset="2"/>
              <a:buChar char="q"/>
            </a:pPr>
            <a:r>
              <a:rPr lang="en-US" sz="2000" dirty="0"/>
              <a:t>Load integration capacity analysis (risk analysis)</a:t>
            </a:r>
          </a:p>
          <a:p>
            <a:pPr>
              <a:lnSpc>
                <a:spcPct val="100000"/>
              </a:lnSpc>
              <a:buFont typeface="Wingdings" panose="05000000000000000000" pitchFamily="2" charset="2"/>
              <a:buChar char="q"/>
            </a:pPr>
            <a:r>
              <a:rPr lang="en-US" sz="2000" dirty="0"/>
              <a:t>Interconnection policies for EVs </a:t>
            </a:r>
          </a:p>
          <a:p>
            <a:pPr lvl="1">
              <a:lnSpc>
                <a:spcPct val="100000"/>
              </a:lnSpc>
              <a:buFont typeface="Wingdings" panose="05000000000000000000" pitchFamily="2" charset="2"/>
              <a:buChar char="q"/>
            </a:pPr>
            <a:r>
              <a:rPr lang="en-US" sz="2000" dirty="0"/>
              <a:t>Interconnection policies for V2G capable EVs</a:t>
            </a:r>
          </a:p>
          <a:p>
            <a:pPr>
              <a:lnSpc>
                <a:spcPct val="100000"/>
              </a:lnSpc>
              <a:buFont typeface="Wingdings" panose="05000000000000000000" pitchFamily="2" charset="2"/>
              <a:buChar char="q"/>
            </a:pPr>
            <a:endParaRPr lang="en-US" sz="1600" dirty="0"/>
          </a:p>
          <a:p>
            <a:pPr marL="0" indent="0">
              <a:buNone/>
            </a:pPr>
            <a:endParaRPr lang="en-US" dirty="0"/>
          </a:p>
        </p:txBody>
      </p:sp>
      <p:sp>
        <p:nvSpPr>
          <p:cNvPr id="9" name="TextBox 8">
            <a:extLst>
              <a:ext uri="{FF2B5EF4-FFF2-40B4-BE49-F238E27FC236}">
                <a16:creationId xmlns:a16="http://schemas.microsoft.com/office/drawing/2014/main" id="{4C0CCFD2-94EE-DE72-DB33-EB2C94612D68}"/>
              </a:ext>
            </a:extLst>
          </p:cNvPr>
          <p:cNvSpPr txBox="1"/>
          <p:nvPr/>
        </p:nvSpPr>
        <p:spPr>
          <a:xfrm>
            <a:off x="5555751" y="4566909"/>
            <a:ext cx="6548145" cy="2092881"/>
          </a:xfrm>
          <a:prstGeom prst="rect">
            <a:avLst/>
          </a:prstGeom>
          <a:noFill/>
          <a:ln>
            <a:solidFill>
              <a:schemeClr val="accent3">
                <a:lumMod val="75000"/>
              </a:schemeClr>
            </a:solidFill>
          </a:ln>
        </p:spPr>
        <p:txBody>
          <a:bodyPr wrap="square">
            <a:spAutoFit/>
          </a:bodyPr>
          <a:lstStyle/>
          <a:p>
            <a:pPr marL="971550" lvl="1" indent="-514350">
              <a:spcAft>
                <a:spcPts val="600"/>
              </a:spcAft>
              <a:buFont typeface="Arial" panose="020B0604020202020204" pitchFamily="34" charset="0"/>
              <a:buChar char="•"/>
            </a:pPr>
            <a:r>
              <a:rPr lang="en-US" sz="2400" dirty="0">
                <a:solidFill>
                  <a:schemeClr val="accent3">
                    <a:lumMod val="75000"/>
                  </a:schemeClr>
                </a:solidFill>
                <a:latin typeface="Arial Nova Cond Light" panose="020B0306020202020204" pitchFamily="34" charset="0"/>
                <a:cs typeface="Calibri" panose="020F0502020204030204" pitchFamily="34" charset="0"/>
              </a:rPr>
              <a:t>Through PUC workshops, proceedings: MI, WA, MN; CA, MA, NY are active, CO soon to start</a:t>
            </a:r>
          </a:p>
          <a:p>
            <a:pPr marL="971550" lvl="1" indent="-514350">
              <a:spcAft>
                <a:spcPts val="600"/>
              </a:spcAft>
              <a:buFont typeface="Arial" panose="020B0604020202020204" pitchFamily="34" charset="0"/>
              <a:buChar char="•"/>
            </a:pPr>
            <a:r>
              <a:rPr lang="en-US" sz="2400" dirty="0">
                <a:solidFill>
                  <a:schemeClr val="accent3">
                    <a:lumMod val="75000"/>
                  </a:schemeClr>
                </a:solidFill>
                <a:latin typeface="Arial Nova Cond Light" panose="020B0306020202020204" pitchFamily="34" charset="0"/>
                <a:cs typeface="Calibri" panose="020F0502020204030204" pitchFamily="34" charset="0"/>
              </a:rPr>
              <a:t>Through current utility filings. </a:t>
            </a:r>
          </a:p>
          <a:p>
            <a:pPr marL="971550" lvl="1" indent="-514350">
              <a:spcAft>
                <a:spcPts val="600"/>
              </a:spcAft>
              <a:buFont typeface="Arial" panose="020B0604020202020204" pitchFamily="34" charset="0"/>
              <a:buChar char="•"/>
            </a:pPr>
            <a:r>
              <a:rPr lang="en-US" sz="2400" dirty="0">
                <a:solidFill>
                  <a:schemeClr val="accent3">
                    <a:lumMod val="75000"/>
                  </a:schemeClr>
                </a:solidFill>
                <a:latin typeface="Arial Nova Cond Light" panose="020B0306020202020204" pitchFamily="34" charset="0"/>
                <a:cs typeface="Calibri" panose="020F0502020204030204" pitchFamily="34" charset="0"/>
              </a:rPr>
              <a:t>Your PUC? Let us know – can share EPRI tools and work</a:t>
            </a:r>
          </a:p>
        </p:txBody>
      </p:sp>
    </p:spTree>
    <p:extLst>
      <p:ext uri="{BB962C8B-B14F-4D97-AF65-F5344CB8AC3E}">
        <p14:creationId xmlns:p14="http://schemas.microsoft.com/office/powerpoint/2010/main" val="2446201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47735-4056-16DC-7ED0-EE4D451C367C}"/>
              </a:ext>
            </a:extLst>
          </p:cNvPr>
          <p:cNvSpPr>
            <a:spLocks noGrp="1"/>
          </p:cNvSpPr>
          <p:nvPr>
            <p:ph type="title"/>
          </p:nvPr>
        </p:nvSpPr>
        <p:spPr/>
        <p:txBody>
          <a:bodyPr/>
          <a:lstStyle/>
          <a:p>
            <a:r>
              <a:rPr lang="en-US" dirty="0"/>
              <a:t>Upcoming </a:t>
            </a:r>
          </a:p>
        </p:txBody>
      </p:sp>
      <p:sp>
        <p:nvSpPr>
          <p:cNvPr id="3" name="Slide Number Placeholder 2">
            <a:extLst>
              <a:ext uri="{FF2B5EF4-FFF2-40B4-BE49-F238E27FC236}">
                <a16:creationId xmlns:a16="http://schemas.microsoft.com/office/drawing/2014/main" id="{1ADAAAF9-686C-4F9C-ECC6-5537FF0664E3}"/>
              </a:ext>
            </a:extLst>
          </p:cNvPr>
          <p:cNvSpPr>
            <a:spLocks noGrp="1"/>
          </p:cNvSpPr>
          <p:nvPr>
            <p:ph type="sldNum" sz="quarter" idx="10"/>
          </p:nvPr>
        </p:nvSpPr>
        <p:spPr/>
        <p:txBody>
          <a:bodyPr/>
          <a:lstStyle/>
          <a:p>
            <a:fld id="{D0BFFA26-5A0E-9946-AACB-F15E627A5865}" type="slidenum">
              <a:rPr lang="en-US" smtClean="0"/>
              <a:t>25</a:t>
            </a:fld>
            <a:endParaRPr lang="en-US"/>
          </a:p>
        </p:txBody>
      </p:sp>
    </p:spTree>
    <p:extLst>
      <p:ext uri="{BB962C8B-B14F-4D97-AF65-F5344CB8AC3E}">
        <p14:creationId xmlns:p14="http://schemas.microsoft.com/office/powerpoint/2010/main" val="1712935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4F9F3-5EA3-8A90-CE34-C44E47D76C29}"/>
              </a:ext>
            </a:extLst>
          </p:cNvPr>
          <p:cNvSpPr>
            <a:spLocks noGrp="1"/>
          </p:cNvSpPr>
          <p:nvPr>
            <p:ph type="title"/>
          </p:nvPr>
        </p:nvSpPr>
        <p:spPr/>
        <p:txBody>
          <a:bodyPr/>
          <a:lstStyle/>
          <a:p>
            <a:r>
              <a:rPr lang="en-US" dirty="0"/>
              <a:t>Upcoming… </a:t>
            </a:r>
          </a:p>
        </p:txBody>
      </p:sp>
      <p:sp>
        <p:nvSpPr>
          <p:cNvPr id="3" name="Content Placeholder 2">
            <a:extLst>
              <a:ext uri="{FF2B5EF4-FFF2-40B4-BE49-F238E27FC236}">
                <a16:creationId xmlns:a16="http://schemas.microsoft.com/office/drawing/2014/main" id="{8DAB5151-8995-EF15-EECF-54A7F59428F9}"/>
              </a:ext>
            </a:extLst>
          </p:cNvPr>
          <p:cNvSpPr>
            <a:spLocks noGrp="1"/>
          </p:cNvSpPr>
          <p:nvPr>
            <p:ph idx="1"/>
          </p:nvPr>
        </p:nvSpPr>
        <p:spPr>
          <a:xfrm>
            <a:off x="584200" y="1594450"/>
            <a:ext cx="10515600" cy="4351338"/>
          </a:xfrm>
        </p:spPr>
        <p:txBody>
          <a:bodyPr/>
          <a:lstStyle/>
          <a:p>
            <a:r>
              <a:rPr lang="en-US" dirty="0"/>
              <a:t>Interim Charging Solution – June / July!</a:t>
            </a:r>
          </a:p>
          <a:p>
            <a:pPr lvl="1"/>
            <a:r>
              <a:rPr lang="en-US" dirty="0"/>
              <a:t>Key attributes of EV projects (timeline, energy density, uncertainty characteristics)</a:t>
            </a:r>
          </a:p>
          <a:p>
            <a:pPr lvl="1"/>
            <a:r>
              <a:rPr lang="en-US" dirty="0"/>
              <a:t>Solution categories </a:t>
            </a:r>
          </a:p>
          <a:p>
            <a:r>
              <a:rPr lang="en-US" dirty="0"/>
              <a:t>Managed Charging Utility Survey - TBD</a:t>
            </a:r>
          </a:p>
          <a:p>
            <a:r>
              <a:rPr lang="en-US" dirty="0"/>
              <a:t>50 state resources with </a:t>
            </a:r>
            <a:r>
              <a:rPr lang="en-US" dirty="0" err="1"/>
              <a:t>eRoadMAP</a:t>
            </a:r>
            <a:r>
              <a:rPr lang="en-US" dirty="0"/>
              <a:t> analysis – 10 states in July </a:t>
            </a:r>
          </a:p>
        </p:txBody>
      </p:sp>
      <p:sp>
        <p:nvSpPr>
          <p:cNvPr id="4" name="Slide Number Placeholder 3">
            <a:extLst>
              <a:ext uri="{FF2B5EF4-FFF2-40B4-BE49-F238E27FC236}">
                <a16:creationId xmlns:a16="http://schemas.microsoft.com/office/drawing/2014/main" id="{1756B683-F883-8E4D-A0EC-F40DD0D3F169}"/>
              </a:ext>
            </a:extLst>
          </p:cNvPr>
          <p:cNvSpPr>
            <a:spLocks noGrp="1"/>
          </p:cNvSpPr>
          <p:nvPr>
            <p:ph type="sldNum" sz="quarter" idx="10"/>
          </p:nvPr>
        </p:nvSpPr>
        <p:spPr/>
        <p:txBody>
          <a:bodyPr/>
          <a:lstStyle/>
          <a:p>
            <a:fld id="{D0BFFA26-5A0E-9946-AACB-F15E627A5865}" type="slidenum">
              <a:rPr lang="en-US" smtClean="0"/>
              <a:t>26</a:t>
            </a:fld>
            <a:endParaRPr lang="en-US"/>
          </a:p>
        </p:txBody>
      </p:sp>
    </p:spTree>
    <p:extLst>
      <p:ext uri="{BB962C8B-B14F-4D97-AF65-F5344CB8AC3E}">
        <p14:creationId xmlns:p14="http://schemas.microsoft.com/office/powerpoint/2010/main" val="1040102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pylon, outdoor object&#10;&#10;Description automatically generated">
            <a:extLst>
              <a:ext uri="{FF2B5EF4-FFF2-40B4-BE49-F238E27FC236}">
                <a16:creationId xmlns:a16="http://schemas.microsoft.com/office/drawing/2014/main" id="{8002DD61-2DC0-4C84-720E-43B333DA3135}"/>
              </a:ext>
            </a:extLst>
          </p:cNvPr>
          <p:cNvPicPr>
            <a:picLocks noChangeAspect="1"/>
          </p:cNvPicPr>
          <p:nvPr/>
        </p:nvPicPr>
        <p:blipFill rotWithShape="1">
          <a:blip r:embed="rId2" cstate="email">
            <a:alphaModFix amt="7000"/>
            <a:extLst>
              <a:ext uri="{28A0092B-C50C-407E-A947-70E740481C1C}">
                <a14:useLocalDpi xmlns:a14="http://schemas.microsoft.com/office/drawing/2010/main"/>
              </a:ext>
            </a:extLst>
          </a:blip>
          <a:srcRect/>
          <a:stretch/>
        </p:blipFill>
        <p:spPr>
          <a:xfrm>
            <a:off x="0" y="297391"/>
            <a:ext cx="12192000" cy="5860093"/>
          </a:xfrm>
          <a:prstGeom prst="rect">
            <a:avLst/>
          </a:prstGeom>
        </p:spPr>
      </p:pic>
      <p:sp>
        <p:nvSpPr>
          <p:cNvPr id="3" name="Title 2">
            <a:extLst>
              <a:ext uri="{FF2B5EF4-FFF2-40B4-BE49-F238E27FC236}">
                <a16:creationId xmlns:a16="http://schemas.microsoft.com/office/drawing/2014/main" id="{7F3CE45E-2026-A9DA-C228-363BBA44AD48}"/>
              </a:ext>
            </a:extLst>
          </p:cNvPr>
          <p:cNvSpPr>
            <a:spLocks noGrp="1"/>
          </p:cNvSpPr>
          <p:nvPr>
            <p:ph type="ctrTitle"/>
          </p:nvPr>
        </p:nvSpPr>
        <p:spPr>
          <a:xfrm>
            <a:off x="726880" y="2529110"/>
            <a:ext cx="9144000" cy="751446"/>
          </a:xfrm>
        </p:spPr>
        <p:txBody>
          <a:bodyPr>
            <a:noAutofit/>
          </a:bodyPr>
          <a:lstStyle/>
          <a:p>
            <a:pPr algn="l"/>
            <a:r>
              <a:rPr lang="en-US" sz="6000" dirty="0"/>
              <a:t>Thank You</a:t>
            </a:r>
          </a:p>
        </p:txBody>
      </p:sp>
      <p:sp>
        <p:nvSpPr>
          <p:cNvPr id="2" name="TextBox 1">
            <a:extLst>
              <a:ext uri="{FF2B5EF4-FFF2-40B4-BE49-F238E27FC236}">
                <a16:creationId xmlns:a16="http://schemas.microsoft.com/office/drawing/2014/main" id="{899C5988-4F71-F044-66EA-BB9EEB5375CB}"/>
              </a:ext>
            </a:extLst>
          </p:cNvPr>
          <p:cNvSpPr txBox="1"/>
          <p:nvPr/>
        </p:nvSpPr>
        <p:spPr>
          <a:xfrm>
            <a:off x="819150" y="3577445"/>
            <a:ext cx="3343275" cy="1200329"/>
          </a:xfrm>
          <a:prstGeom prst="rect">
            <a:avLst/>
          </a:prstGeom>
          <a:noFill/>
        </p:spPr>
        <p:txBody>
          <a:bodyPr wrap="square" rtlCol="0">
            <a:spAutoFit/>
          </a:bodyPr>
          <a:lstStyle/>
          <a:p>
            <a:endParaRPr lang="en-US" dirty="0">
              <a:latin typeface="+mj-lt"/>
            </a:endParaRPr>
          </a:p>
          <a:p>
            <a:r>
              <a:rPr lang="en-US" dirty="0">
                <a:latin typeface="+mj-lt"/>
              </a:rPr>
              <a:t>Katherine Stainken: </a:t>
            </a:r>
            <a:r>
              <a:rPr lang="en-US" dirty="0">
                <a:latin typeface="+mj-lt"/>
                <a:hlinkClick r:id="rId3"/>
              </a:rPr>
              <a:t>kstainken@epri.com</a:t>
            </a:r>
            <a:r>
              <a:rPr lang="en-US" dirty="0">
                <a:latin typeface="+mj-lt"/>
              </a:rPr>
              <a:t> </a:t>
            </a:r>
          </a:p>
          <a:p>
            <a:endParaRPr lang="en-US" dirty="0">
              <a:latin typeface="+mj-lt"/>
            </a:endParaRPr>
          </a:p>
        </p:txBody>
      </p:sp>
    </p:spTree>
    <p:extLst>
      <p:ext uri="{BB962C8B-B14F-4D97-AF65-F5344CB8AC3E}">
        <p14:creationId xmlns:p14="http://schemas.microsoft.com/office/powerpoint/2010/main" val="2183289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DBC5A-01F2-D68E-B6BF-6F9213DE382A}"/>
              </a:ext>
            </a:extLst>
          </p:cNvPr>
          <p:cNvSpPr>
            <a:spLocks noGrp="1"/>
          </p:cNvSpPr>
          <p:nvPr>
            <p:ph type="title"/>
          </p:nvPr>
        </p:nvSpPr>
        <p:spPr/>
        <p:txBody>
          <a:bodyPr/>
          <a:lstStyle/>
          <a:p>
            <a:r>
              <a:rPr lang="en-US" dirty="0"/>
              <a:t>Appendix </a:t>
            </a:r>
          </a:p>
        </p:txBody>
      </p:sp>
      <p:sp>
        <p:nvSpPr>
          <p:cNvPr id="3" name="Slide Number Placeholder 2">
            <a:extLst>
              <a:ext uri="{FF2B5EF4-FFF2-40B4-BE49-F238E27FC236}">
                <a16:creationId xmlns:a16="http://schemas.microsoft.com/office/drawing/2014/main" id="{AD3BA590-10FF-7DEC-4D49-BAFB02D584E3}"/>
              </a:ext>
            </a:extLst>
          </p:cNvPr>
          <p:cNvSpPr>
            <a:spLocks noGrp="1"/>
          </p:cNvSpPr>
          <p:nvPr>
            <p:ph type="sldNum" sz="quarter" idx="10"/>
          </p:nvPr>
        </p:nvSpPr>
        <p:spPr/>
        <p:txBody>
          <a:bodyPr/>
          <a:lstStyle/>
          <a:p>
            <a:fld id="{D0BFFA26-5A0E-9946-AACB-F15E627A5865}" type="slidenum">
              <a:rPr lang="en-US" smtClean="0"/>
              <a:t>28</a:t>
            </a:fld>
            <a:endParaRPr lang="en-US"/>
          </a:p>
        </p:txBody>
      </p:sp>
    </p:spTree>
    <p:extLst>
      <p:ext uri="{BB962C8B-B14F-4D97-AF65-F5344CB8AC3E}">
        <p14:creationId xmlns:p14="http://schemas.microsoft.com/office/powerpoint/2010/main" val="3537931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8F62-AB96-334F-7A24-47B220AFF54F}"/>
              </a:ext>
            </a:extLst>
          </p:cNvPr>
          <p:cNvSpPr>
            <a:spLocks noGrp="1"/>
          </p:cNvSpPr>
          <p:nvPr>
            <p:ph type="title"/>
          </p:nvPr>
        </p:nvSpPr>
        <p:spPr>
          <a:xfrm>
            <a:off x="584200" y="148568"/>
            <a:ext cx="10515600" cy="1325563"/>
          </a:xfrm>
        </p:spPr>
        <p:txBody>
          <a:bodyPr>
            <a:normAutofit/>
          </a:bodyPr>
          <a:lstStyle/>
          <a:p>
            <a:r>
              <a:rPr lang="en-US" sz="3200" dirty="0"/>
              <a:t>EV Load at Scale – other IOU, NGO, DOE, </a:t>
            </a:r>
            <a:br>
              <a:rPr lang="en-US" sz="3200" dirty="0"/>
            </a:br>
            <a:r>
              <a:rPr lang="en-US" sz="3200" dirty="0"/>
              <a:t>Ratepayer advocate, ISO studies and analyses</a:t>
            </a:r>
          </a:p>
        </p:txBody>
      </p:sp>
      <p:sp>
        <p:nvSpPr>
          <p:cNvPr id="3" name="Content Placeholder 2">
            <a:extLst>
              <a:ext uri="{FF2B5EF4-FFF2-40B4-BE49-F238E27FC236}">
                <a16:creationId xmlns:a16="http://schemas.microsoft.com/office/drawing/2014/main" id="{F96C51D8-B04E-43E1-A627-1B64C753BB40}"/>
              </a:ext>
            </a:extLst>
          </p:cNvPr>
          <p:cNvSpPr>
            <a:spLocks noGrp="1"/>
          </p:cNvSpPr>
          <p:nvPr>
            <p:ph idx="1"/>
          </p:nvPr>
        </p:nvSpPr>
        <p:spPr>
          <a:xfrm>
            <a:off x="584200" y="1561672"/>
            <a:ext cx="11023600" cy="5010577"/>
          </a:xfrm>
        </p:spPr>
        <p:txBody>
          <a:bodyPr/>
          <a:lstStyle/>
          <a:p>
            <a:pPr>
              <a:lnSpc>
                <a:spcPct val="100000"/>
              </a:lnSpc>
            </a:pPr>
            <a:r>
              <a:rPr lang="en-US" sz="1400" b="1" dirty="0"/>
              <a:t>DOE: </a:t>
            </a:r>
            <a:r>
              <a:rPr lang="en-US" sz="1400" dirty="0"/>
              <a:t>Multi-State Transportation Electrification Impact Study: March 2024. </a:t>
            </a:r>
            <a:r>
              <a:rPr lang="en-US" sz="1400" dirty="0">
                <a:hlinkClick r:id="rId2"/>
              </a:rPr>
              <a:t>https://www.energy.gov/policy/articles/new-multi-state-analysis-helps-guide-grid-planning-electric-vehicle-charging</a:t>
            </a:r>
            <a:r>
              <a:rPr lang="en-US" sz="1400" dirty="0"/>
              <a:t>: examines the anticipated impact of the EPA’s rulemakings if finalized as proposed on GHG emission standards for LDVs, MDVs, and HDVs; provides in-depth analysis of EV charging infrastructure and distribution grid upgrades for five states: California, Illinois, New York, Oklahoma, and Pennsylvania.</a:t>
            </a:r>
          </a:p>
          <a:p>
            <a:pPr lvl="2">
              <a:lnSpc>
                <a:spcPct val="100000"/>
              </a:lnSpc>
            </a:pPr>
            <a:r>
              <a:rPr lang="en-US" sz="1400" dirty="0"/>
              <a:t>Key takeaways are that the proposed rules could—effectuated from 2027 to 2032—for those five states: 1. Result in an incremental increase of 3% in annual EV charging infrastructure installations (including public and private infrastructure), 2. Result in an incremental distribution grid investment that equates to approximately 3% of current annual utility investments, 3. Result in a 30% reduction of those annual utility investments using basic managed charging techniques, illustrating the potential for additional cost savings from local load optimization, and, 4. Result in net consumer benefits, primarily in fuel savings, 2.5 times greater than the incremental charging and distribution grid costs. </a:t>
            </a:r>
          </a:p>
          <a:p>
            <a:pPr>
              <a:lnSpc>
                <a:spcPct val="100000"/>
              </a:lnSpc>
            </a:pPr>
            <a:r>
              <a:rPr lang="en-US" sz="1400" b="1" dirty="0"/>
              <a:t>RMI: </a:t>
            </a:r>
            <a:r>
              <a:rPr lang="en-US" sz="1400" dirty="0"/>
              <a:t>Feb. 2024. </a:t>
            </a:r>
            <a:r>
              <a:rPr lang="en-US" sz="1400" dirty="0">
                <a:hlinkClick r:id="rId3"/>
              </a:rPr>
              <a:t>ACT Now: Impacts of the Advanced Clean Trucks Rule on the Electric Grid and Fleets. </a:t>
            </a:r>
            <a:r>
              <a:rPr lang="en-US" sz="1400" dirty="0"/>
              <a:t> Analyzed telematics data from Geotab ITS in 15 states that planned to implement Advanced Clean Trucks (ACT) regulations – looked at where chargers are needed, energy, how to make prioritized equitable investments. </a:t>
            </a:r>
            <a:endParaRPr lang="en-US" sz="1400" b="1" dirty="0"/>
          </a:p>
          <a:p>
            <a:pPr>
              <a:lnSpc>
                <a:spcPct val="100000"/>
              </a:lnSpc>
            </a:pPr>
            <a:r>
              <a:rPr lang="en-US" sz="1400" b="1" dirty="0"/>
              <a:t>EDF</a:t>
            </a:r>
            <a:r>
              <a:rPr lang="en-US" sz="1400" dirty="0"/>
              <a:t>: Jan. 2024. </a:t>
            </a:r>
            <a:r>
              <a:rPr lang="en-US" sz="1400" dirty="0">
                <a:hlinkClick r:id="rId4"/>
              </a:rPr>
              <a:t>How utilities and their regulators can enable proactive, affordable grid expansion in the era of truck electrification</a:t>
            </a:r>
            <a:r>
              <a:rPr lang="en-US" sz="1400" dirty="0"/>
              <a:t>. Takeaway: changes in forecasting, frequency of filing and bridge-to-wires solutions needed</a:t>
            </a:r>
          </a:p>
          <a:p>
            <a:pPr>
              <a:lnSpc>
                <a:spcPct val="100000"/>
              </a:lnSpc>
            </a:pPr>
            <a:r>
              <a:rPr lang="en-US" sz="1400" b="1" dirty="0"/>
              <a:t>Xcel, Enterprise</a:t>
            </a:r>
            <a:r>
              <a:rPr lang="en-US" sz="1400" dirty="0"/>
              <a:t>: Jan. 2024. </a:t>
            </a:r>
            <a:r>
              <a:rPr lang="en-US" sz="1400" dirty="0">
                <a:hlinkClick r:id="rId5"/>
              </a:rPr>
              <a:t>Electrifying Airport Ecosystems</a:t>
            </a:r>
            <a:r>
              <a:rPr lang="en-US" sz="1400" dirty="0"/>
              <a:t>. Looks at peak load impacts to Denver and MN-</a:t>
            </a:r>
            <a:r>
              <a:rPr lang="en-US" sz="1400" dirty="0" err="1"/>
              <a:t>St.Paul</a:t>
            </a:r>
            <a:r>
              <a:rPr lang="en-US" sz="1400" dirty="0"/>
              <a:t> airports under industry, policy scenarios for growth. Takeaways: invest and plan now, airports are a “no regrets” investment. </a:t>
            </a:r>
          </a:p>
          <a:p>
            <a:pPr>
              <a:lnSpc>
                <a:spcPct val="100000"/>
              </a:lnSpc>
            </a:pPr>
            <a:r>
              <a:rPr lang="en-US" sz="1400" b="1" dirty="0"/>
              <a:t>Exelon, EEI, Clean Energy Works, WRI, </a:t>
            </a:r>
            <a:r>
              <a:rPr lang="en-US" sz="1400" b="1" dirty="0" err="1"/>
              <a:t>Calstart</a:t>
            </a:r>
            <a:r>
              <a:rPr lang="en-US" sz="1400" b="1" dirty="0"/>
              <a:t>, EPRI</a:t>
            </a:r>
            <a:r>
              <a:rPr lang="en-US" sz="1400" dirty="0"/>
              <a:t>: Dec. 2023 </a:t>
            </a:r>
            <a:r>
              <a:rPr lang="en-US" sz="1400" dirty="0">
                <a:hlinkClick r:id="rId6"/>
              </a:rPr>
              <a:t>The ESB Transition: Accelerating Equitable Deployment through Understanding Grid Impacts and Policy Solutions</a:t>
            </a:r>
            <a:r>
              <a:rPr lang="en-US" sz="1400" dirty="0"/>
              <a:t>. Analyzes the charging profiles and infrastructure impacts of ESBs on the electric distribution system, the role for utilities, and potential policy enablers. Those policy enablers are ESB FAS, ESB rate design, proactive grid planning to prepare for greater ESB adoption, and more ESB V2G programs. </a:t>
            </a:r>
            <a:endParaRPr lang="en-US" dirty="0"/>
          </a:p>
        </p:txBody>
      </p:sp>
      <p:sp>
        <p:nvSpPr>
          <p:cNvPr id="4" name="Slide Number Placeholder 3">
            <a:extLst>
              <a:ext uri="{FF2B5EF4-FFF2-40B4-BE49-F238E27FC236}">
                <a16:creationId xmlns:a16="http://schemas.microsoft.com/office/drawing/2014/main" id="{E9E6CC25-0FCB-5258-3102-21B876C9664C}"/>
              </a:ext>
            </a:extLst>
          </p:cNvPr>
          <p:cNvSpPr>
            <a:spLocks noGrp="1"/>
          </p:cNvSpPr>
          <p:nvPr>
            <p:ph type="sldNum" sz="quarter" idx="10"/>
          </p:nvPr>
        </p:nvSpPr>
        <p:spPr/>
        <p:txBody>
          <a:bodyPr/>
          <a:lstStyle/>
          <a:p>
            <a:fld id="{D0BFFA26-5A0E-9946-AACB-F15E627A5865}" type="slidenum">
              <a:rPr lang="en-US" smtClean="0"/>
              <a:t>29</a:t>
            </a:fld>
            <a:endParaRPr lang="en-US" dirty="0"/>
          </a:p>
        </p:txBody>
      </p:sp>
    </p:spTree>
    <p:extLst>
      <p:ext uri="{BB962C8B-B14F-4D97-AF65-F5344CB8AC3E}">
        <p14:creationId xmlns:p14="http://schemas.microsoft.com/office/powerpoint/2010/main" val="3519115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extBox 177">
            <a:extLst>
              <a:ext uri="{FF2B5EF4-FFF2-40B4-BE49-F238E27FC236}">
                <a16:creationId xmlns:a16="http://schemas.microsoft.com/office/drawing/2014/main" id="{C2D19813-7445-8119-728A-D95DEF536C1F}"/>
              </a:ext>
            </a:extLst>
          </p:cNvPr>
          <p:cNvSpPr txBox="1"/>
          <p:nvPr/>
        </p:nvSpPr>
        <p:spPr>
          <a:xfrm>
            <a:off x="2065164" y="768334"/>
            <a:ext cx="785102" cy="1015663"/>
          </a:xfrm>
          <a:prstGeom prst="rect">
            <a:avLst/>
          </a:prstGeom>
          <a:noFill/>
          <a:effectLst>
            <a:outerShdw blurRad="50800" dist="38100" dir="5400000" algn="t" rotWithShape="0">
              <a:prstClr val="black">
                <a:alpha val="40000"/>
              </a:prstClr>
            </a:outerShdw>
          </a:effectLst>
        </p:spPr>
        <p:txBody>
          <a:bodyPr wrap="square" rtlCol="0">
            <a:spAutoFit/>
          </a:bodyPr>
          <a:lstStyle/>
          <a:p>
            <a:pPr algn="l">
              <a:spcBef>
                <a:spcPts val="0"/>
              </a:spcBef>
            </a:pPr>
            <a:r>
              <a:rPr lang="en-US" sz="6000" b="1">
                <a:solidFill>
                  <a:schemeClr val="bg1">
                    <a:lumMod val="95000"/>
                  </a:schemeClr>
                </a:solidFill>
                <a:latin typeface="Century Gothic" panose="020B0502020202020204" pitchFamily="34" charset="0"/>
              </a:rPr>
              <a:t>1</a:t>
            </a:r>
          </a:p>
        </p:txBody>
      </p:sp>
      <p:sp>
        <p:nvSpPr>
          <p:cNvPr id="161" name="Body">
            <a:extLst>
              <a:ext uri="{FF2B5EF4-FFF2-40B4-BE49-F238E27FC236}">
                <a16:creationId xmlns:a16="http://schemas.microsoft.com/office/drawing/2014/main" id="{358DDFC6-DBA7-2BA9-53B5-4EFC1FCE6FA2}"/>
              </a:ext>
            </a:extLst>
          </p:cNvPr>
          <p:cNvSpPr/>
          <p:nvPr/>
        </p:nvSpPr>
        <p:spPr>
          <a:xfrm>
            <a:off x="584197" y="1635881"/>
            <a:ext cx="3480339" cy="5023910"/>
          </a:xfrm>
          <a:prstGeom prst="rect">
            <a:avLst/>
          </a:prstGeom>
          <a:gradFill>
            <a:gsLst>
              <a:gs pos="0">
                <a:schemeClr val="accent5"/>
              </a:gs>
              <a:gs pos="100000">
                <a:schemeClr val="accent5">
                  <a:lumMod val="60000"/>
                  <a:lumOff val="40000"/>
                  <a:alpha val="1562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9" name="TextBox 178">
            <a:extLst>
              <a:ext uri="{FF2B5EF4-FFF2-40B4-BE49-F238E27FC236}">
                <a16:creationId xmlns:a16="http://schemas.microsoft.com/office/drawing/2014/main" id="{BA26DBEE-E4C6-E9F7-53C0-AE326B089A27}"/>
              </a:ext>
            </a:extLst>
          </p:cNvPr>
          <p:cNvSpPr txBox="1"/>
          <p:nvPr/>
        </p:nvSpPr>
        <p:spPr>
          <a:xfrm>
            <a:off x="5764095" y="765809"/>
            <a:ext cx="785102" cy="1015663"/>
          </a:xfrm>
          <a:prstGeom prst="rect">
            <a:avLst/>
          </a:prstGeom>
          <a:noFill/>
          <a:effectLst>
            <a:outerShdw blurRad="50800" dist="38100" dir="5400000" algn="t" rotWithShape="0">
              <a:prstClr val="black">
                <a:alpha val="40000"/>
              </a:prstClr>
            </a:outerShdw>
          </a:effectLst>
        </p:spPr>
        <p:txBody>
          <a:bodyPr wrap="square" rtlCol="0">
            <a:spAutoFit/>
          </a:bodyPr>
          <a:lstStyle/>
          <a:p>
            <a:pPr algn="l">
              <a:spcBef>
                <a:spcPts val="0"/>
              </a:spcBef>
            </a:pPr>
            <a:r>
              <a:rPr lang="en-US" sz="6000" b="1">
                <a:solidFill>
                  <a:schemeClr val="bg1">
                    <a:lumMod val="95000"/>
                  </a:schemeClr>
                </a:solidFill>
                <a:latin typeface="Century Gothic" panose="020B0502020202020204" pitchFamily="34" charset="0"/>
              </a:rPr>
              <a:t>2</a:t>
            </a:r>
          </a:p>
        </p:txBody>
      </p:sp>
      <p:sp>
        <p:nvSpPr>
          <p:cNvPr id="180" name="TextBox 179">
            <a:extLst>
              <a:ext uri="{FF2B5EF4-FFF2-40B4-BE49-F238E27FC236}">
                <a16:creationId xmlns:a16="http://schemas.microsoft.com/office/drawing/2014/main" id="{8DF0B1AF-2DFD-E1A3-4D83-368009830117}"/>
              </a:ext>
            </a:extLst>
          </p:cNvPr>
          <p:cNvSpPr txBox="1"/>
          <p:nvPr/>
        </p:nvSpPr>
        <p:spPr>
          <a:xfrm>
            <a:off x="9465587" y="765809"/>
            <a:ext cx="785102" cy="1015663"/>
          </a:xfrm>
          <a:prstGeom prst="rect">
            <a:avLst/>
          </a:prstGeom>
          <a:noFill/>
          <a:effectLst>
            <a:outerShdw blurRad="50800" dist="38100" dir="5400000" algn="t" rotWithShape="0">
              <a:prstClr val="black">
                <a:alpha val="40000"/>
              </a:prstClr>
            </a:outerShdw>
          </a:effectLst>
        </p:spPr>
        <p:txBody>
          <a:bodyPr wrap="square" rtlCol="0">
            <a:spAutoFit/>
          </a:bodyPr>
          <a:lstStyle/>
          <a:p>
            <a:pPr algn="l">
              <a:spcBef>
                <a:spcPts val="0"/>
              </a:spcBef>
            </a:pPr>
            <a:r>
              <a:rPr lang="en-US" sz="6000" b="1">
                <a:solidFill>
                  <a:schemeClr val="bg1">
                    <a:lumMod val="95000"/>
                  </a:schemeClr>
                </a:solidFill>
                <a:latin typeface="Century Gothic" panose="020B0502020202020204" pitchFamily="34" charset="0"/>
              </a:rPr>
              <a:t>3</a:t>
            </a:r>
          </a:p>
        </p:txBody>
      </p:sp>
      <p:sp>
        <p:nvSpPr>
          <p:cNvPr id="2" name="Slide Number Placeholder 1">
            <a:extLst>
              <a:ext uri="{FF2B5EF4-FFF2-40B4-BE49-F238E27FC236}">
                <a16:creationId xmlns:a16="http://schemas.microsoft.com/office/drawing/2014/main" id="{77C319C4-393C-606E-B896-6B53AC42E50B}"/>
              </a:ext>
            </a:extLst>
          </p:cNvPr>
          <p:cNvSpPr>
            <a:spLocks noGrp="1"/>
          </p:cNvSpPr>
          <p:nvPr>
            <p:ph type="sldNum" sz="quarter" idx="10"/>
          </p:nvPr>
        </p:nvSpPr>
        <p:spPr/>
        <p:txBody>
          <a:bodyPr/>
          <a:lstStyle/>
          <a:p>
            <a:fld id="{CB81326D-E794-A84C-8C4F-9DA4A48A00D2}" type="slidenum">
              <a:rPr lang="en-US" smtClean="0"/>
              <a:t>3</a:t>
            </a:fld>
            <a:endParaRPr lang="en-US"/>
          </a:p>
        </p:txBody>
      </p:sp>
      <p:sp>
        <p:nvSpPr>
          <p:cNvPr id="129" name="TextBox 128">
            <a:extLst>
              <a:ext uri="{FF2B5EF4-FFF2-40B4-BE49-F238E27FC236}">
                <a16:creationId xmlns:a16="http://schemas.microsoft.com/office/drawing/2014/main" id="{7D8FC26C-ACCD-1F11-610B-E38E59C1E313}"/>
              </a:ext>
            </a:extLst>
          </p:cNvPr>
          <p:cNvSpPr txBox="1"/>
          <p:nvPr/>
        </p:nvSpPr>
        <p:spPr>
          <a:xfrm>
            <a:off x="681335" y="2287329"/>
            <a:ext cx="3285505" cy="1049040"/>
          </a:xfrm>
          <a:custGeom>
            <a:avLst/>
            <a:gdLst>
              <a:gd name="connsiteX0" fmla="*/ 0 w 3285505"/>
              <a:gd name="connsiteY0" fmla="*/ 0 h 1049040"/>
              <a:gd name="connsiteX1" fmla="*/ 449019 w 3285505"/>
              <a:gd name="connsiteY1" fmla="*/ 0 h 1049040"/>
              <a:gd name="connsiteX2" fmla="*/ 930893 w 3285505"/>
              <a:gd name="connsiteY2" fmla="*/ 0 h 1049040"/>
              <a:gd name="connsiteX3" fmla="*/ 1544187 w 3285505"/>
              <a:gd name="connsiteY3" fmla="*/ 0 h 1049040"/>
              <a:gd name="connsiteX4" fmla="*/ 2157482 w 3285505"/>
              <a:gd name="connsiteY4" fmla="*/ 0 h 1049040"/>
              <a:gd name="connsiteX5" fmla="*/ 2737921 w 3285505"/>
              <a:gd name="connsiteY5" fmla="*/ 0 h 1049040"/>
              <a:gd name="connsiteX6" fmla="*/ 3285505 w 3285505"/>
              <a:gd name="connsiteY6" fmla="*/ 0 h 1049040"/>
              <a:gd name="connsiteX7" fmla="*/ 3285505 w 3285505"/>
              <a:gd name="connsiteY7" fmla="*/ 545501 h 1049040"/>
              <a:gd name="connsiteX8" fmla="*/ 3285505 w 3285505"/>
              <a:gd name="connsiteY8" fmla="*/ 1049040 h 1049040"/>
              <a:gd name="connsiteX9" fmla="*/ 2770776 w 3285505"/>
              <a:gd name="connsiteY9" fmla="*/ 1049040 h 1049040"/>
              <a:gd name="connsiteX10" fmla="*/ 2288902 w 3285505"/>
              <a:gd name="connsiteY10" fmla="*/ 1049040 h 1049040"/>
              <a:gd name="connsiteX11" fmla="*/ 1675608 w 3285505"/>
              <a:gd name="connsiteY11" fmla="*/ 1049040 h 1049040"/>
              <a:gd name="connsiteX12" fmla="*/ 1160878 w 3285505"/>
              <a:gd name="connsiteY12" fmla="*/ 1049040 h 1049040"/>
              <a:gd name="connsiteX13" fmla="*/ 646149 w 3285505"/>
              <a:gd name="connsiteY13" fmla="*/ 1049040 h 1049040"/>
              <a:gd name="connsiteX14" fmla="*/ 0 w 3285505"/>
              <a:gd name="connsiteY14" fmla="*/ 1049040 h 1049040"/>
              <a:gd name="connsiteX15" fmla="*/ 0 w 3285505"/>
              <a:gd name="connsiteY15" fmla="*/ 514030 h 1049040"/>
              <a:gd name="connsiteX16" fmla="*/ 0 w 3285505"/>
              <a:gd name="connsiteY16" fmla="*/ 0 h 10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85505" h="1049040" fill="none" extrusionOk="0">
                <a:moveTo>
                  <a:pt x="0" y="0"/>
                </a:moveTo>
                <a:cubicBezTo>
                  <a:pt x="119509" y="-1536"/>
                  <a:pt x="317575" y="29249"/>
                  <a:pt x="449019" y="0"/>
                </a:cubicBezTo>
                <a:cubicBezTo>
                  <a:pt x="580463" y="-29249"/>
                  <a:pt x="759813" y="20694"/>
                  <a:pt x="930893" y="0"/>
                </a:cubicBezTo>
                <a:cubicBezTo>
                  <a:pt x="1101973" y="-20694"/>
                  <a:pt x="1371049" y="41713"/>
                  <a:pt x="1544187" y="0"/>
                </a:cubicBezTo>
                <a:cubicBezTo>
                  <a:pt x="1717325" y="-41713"/>
                  <a:pt x="1924047" y="72307"/>
                  <a:pt x="2157482" y="0"/>
                </a:cubicBezTo>
                <a:cubicBezTo>
                  <a:pt x="2390918" y="-72307"/>
                  <a:pt x="2503916" y="64363"/>
                  <a:pt x="2737921" y="0"/>
                </a:cubicBezTo>
                <a:cubicBezTo>
                  <a:pt x="2971926" y="-64363"/>
                  <a:pt x="3028575" y="33069"/>
                  <a:pt x="3285505" y="0"/>
                </a:cubicBezTo>
                <a:cubicBezTo>
                  <a:pt x="3304739" y="121192"/>
                  <a:pt x="3271004" y="355843"/>
                  <a:pt x="3285505" y="545501"/>
                </a:cubicBezTo>
                <a:cubicBezTo>
                  <a:pt x="3300006" y="735159"/>
                  <a:pt x="3270643" y="856931"/>
                  <a:pt x="3285505" y="1049040"/>
                </a:cubicBezTo>
                <a:cubicBezTo>
                  <a:pt x="3037775" y="1109324"/>
                  <a:pt x="2916436" y="1027361"/>
                  <a:pt x="2770776" y="1049040"/>
                </a:cubicBezTo>
                <a:cubicBezTo>
                  <a:pt x="2625116" y="1070719"/>
                  <a:pt x="2398024" y="992141"/>
                  <a:pt x="2288902" y="1049040"/>
                </a:cubicBezTo>
                <a:cubicBezTo>
                  <a:pt x="2179780" y="1105939"/>
                  <a:pt x="1967926" y="982235"/>
                  <a:pt x="1675608" y="1049040"/>
                </a:cubicBezTo>
                <a:cubicBezTo>
                  <a:pt x="1383290" y="1115845"/>
                  <a:pt x="1348685" y="1038070"/>
                  <a:pt x="1160878" y="1049040"/>
                </a:cubicBezTo>
                <a:cubicBezTo>
                  <a:pt x="973071" y="1060010"/>
                  <a:pt x="806892" y="1012990"/>
                  <a:pt x="646149" y="1049040"/>
                </a:cubicBezTo>
                <a:cubicBezTo>
                  <a:pt x="485406" y="1085090"/>
                  <a:pt x="321852" y="992635"/>
                  <a:pt x="0" y="1049040"/>
                </a:cubicBezTo>
                <a:cubicBezTo>
                  <a:pt x="-25442" y="847620"/>
                  <a:pt x="20897" y="702271"/>
                  <a:pt x="0" y="514030"/>
                </a:cubicBezTo>
                <a:cubicBezTo>
                  <a:pt x="-20897" y="325789"/>
                  <a:pt x="45602" y="195292"/>
                  <a:pt x="0" y="0"/>
                </a:cubicBezTo>
                <a:close/>
              </a:path>
              <a:path w="3285505" h="1049040" stroke="0" extrusionOk="0">
                <a:moveTo>
                  <a:pt x="0" y="0"/>
                </a:moveTo>
                <a:cubicBezTo>
                  <a:pt x="271822" y="-38707"/>
                  <a:pt x="311813" y="23620"/>
                  <a:pt x="547584" y="0"/>
                </a:cubicBezTo>
                <a:cubicBezTo>
                  <a:pt x="783355" y="-23620"/>
                  <a:pt x="877654" y="50924"/>
                  <a:pt x="1128023" y="0"/>
                </a:cubicBezTo>
                <a:cubicBezTo>
                  <a:pt x="1378392" y="-50924"/>
                  <a:pt x="1403989" y="42559"/>
                  <a:pt x="1577042" y="0"/>
                </a:cubicBezTo>
                <a:cubicBezTo>
                  <a:pt x="1750095" y="-42559"/>
                  <a:pt x="2020629" y="41796"/>
                  <a:pt x="2157482" y="0"/>
                </a:cubicBezTo>
                <a:cubicBezTo>
                  <a:pt x="2294335" y="-41796"/>
                  <a:pt x="2497113" y="2610"/>
                  <a:pt x="2606501" y="0"/>
                </a:cubicBezTo>
                <a:cubicBezTo>
                  <a:pt x="2715889" y="-2610"/>
                  <a:pt x="2992710" y="64680"/>
                  <a:pt x="3285505" y="0"/>
                </a:cubicBezTo>
                <a:cubicBezTo>
                  <a:pt x="3323325" y="198701"/>
                  <a:pt x="3227070" y="311390"/>
                  <a:pt x="3285505" y="503539"/>
                </a:cubicBezTo>
                <a:cubicBezTo>
                  <a:pt x="3343940" y="695688"/>
                  <a:pt x="3253933" y="799461"/>
                  <a:pt x="3285505" y="1049040"/>
                </a:cubicBezTo>
                <a:cubicBezTo>
                  <a:pt x="3050089" y="1066565"/>
                  <a:pt x="2883914" y="996320"/>
                  <a:pt x="2770776" y="1049040"/>
                </a:cubicBezTo>
                <a:cubicBezTo>
                  <a:pt x="2657638" y="1101760"/>
                  <a:pt x="2395100" y="1030737"/>
                  <a:pt x="2256047" y="1049040"/>
                </a:cubicBezTo>
                <a:cubicBezTo>
                  <a:pt x="2116994" y="1067343"/>
                  <a:pt x="1904134" y="1036151"/>
                  <a:pt x="1774173" y="1049040"/>
                </a:cubicBezTo>
                <a:cubicBezTo>
                  <a:pt x="1644212" y="1061929"/>
                  <a:pt x="1434273" y="980327"/>
                  <a:pt x="1193733" y="1049040"/>
                </a:cubicBezTo>
                <a:cubicBezTo>
                  <a:pt x="953193" y="1117753"/>
                  <a:pt x="916000" y="988135"/>
                  <a:pt x="646149" y="1049040"/>
                </a:cubicBezTo>
                <a:cubicBezTo>
                  <a:pt x="376298" y="1109945"/>
                  <a:pt x="310041" y="1004335"/>
                  <a:pt x="0" y="1049040"/>
                </a:cubicBezTo>
                <a:cubicBezTo>
                  <a:pt x="-48273" y="832813"/>
                  <a:pt x="24007" y="656190"/>
                  <a:pt x="0" y="503539"/>
                </a:cubicBezTo>
                <a:cubicBezTo>
                  <a:pt x="-24007" y="350888"/>
                  <a:pt x="36573" y="105923"/>
                  <a:pt x="0" y="0"/>
                </a:cubicBezTo>
                <a:close/>
              </a:path>
            </a:pathLst>
          </a:custGeom>
          <a:solidFill>
            <a:schemeClr val="bg1"/>
          </a:solidFill>
          <a:ln>
            <a:noFill/>
            <a:extLst>
              <a:ext uri="{C807C97D-BFC1-408E-A445-0C87EB9F89A2}">
                <ask:lineSketchStyleProps xmlns:ask="http://schemas.microsoft.com/office/drawing/2018/sketchyshapes" sd="1796175556">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nchor="ctr" anchorCtr="0">
            <a:noAutofit/>
          </a:bodyPr>
          <a:lstStyle/>
          <a:p>
            <a:pPr marL="517525" indent="-158750" algn="l">
              <a:spcBef>
                <a:spcPts val="0"/>
              </a:spcBef>
              <a:spcAft>
                <a:spcPts val="0"/>
              </a:spcAft>
            </a:pPr>
            <a:r>
              <a:rPr lang="en-US" sz="1600" b="1">
                <a:solidFill>
                  <a:schemeClr val="tx1"/>
                </a:solidFill>
                <a:latin typeface="Arial Nova Cond" panose="020B0506020202020204" pitchFamily="34" charset="0"/>
                <a:ea typeface="Calibri" panose="020F0502020204030204" pitchFamily="34" charset="0"/>
              </a:rPr>
              <a:t>Bilateral </a:t>
            </a:r>
            <a:r>
              <a:rPr lang="en-US" sz="1600" b="1">
                <a:solidFill>
                  <a:schemeClr val="tx1"/>
                </a:solidFill>
                <a:latin typeface="Arial Nova Cond" panose="020B0506020202020204" pitchFamily="34" charset="0"/>
              </a:rPr>
              <a:t>Convening</a:t>
            </a:r>
            <a:r>
              <a:rPr lang="en-US" sz="1600" b="1">
                <a:solidFill>
                  <a:schemeClr val="tx1"/>
                </a:solidFill>
                <a:latin typeface="Arial Nova Cond" panose="020B0506020202020204" pitchFamily="34" charset="0"/>
                <a:ea typeface="Calibri" panose="020F0502020204030204" pitchFamily="34" charset="0"/>
              </a:rPr>
              <a:t> Series</a:t>
            </a:r>
          </a:p>
          <a:p>
            <a:pPr marL="517525" lvl="1" indent="-158750" algn="l">
              <a:spcBef>
                <a:spcPts val="0"/>
              </a:spcBef>
              <a:spcAft>
                <a:spcPts val="0"/>
              </a:spcAft>
              <a:buFont typeface="Arial" panose="020B0604020202020204" pitchFamily="34" charset="0"/>
              <a:buChar char="•"/>
            </a:pPr>
            <a:r>
              <a:rPr lang="en-US" sz="1600">
                <a:solidFill>
                  <a:schemeClr val="tx1"/>
                </a:solidFill>
                <a:latin typeface="Arial Nova Cond Light" panose="020B0306020202020204" pitchFamily="34" charset="0"/>
                <a:ea typeface="Calibri" panose="020F0502020204030204" pitchFamily="34" charset="0"/>
              </a:rPr>
              <a:t>Utility-OEM Forum</a:t>
            </a:r>
          </a:p>
          <a:p>
            <a:pPr marL="517525" lvl="1" indent="-158750" algn="l">
              <a:spcBef>
                <a:spcPts val="0"/>
              </a:spcBef>
              <a:spcAft>
                <a:spcPts val="0"/>
              </a:spcAft>
              <a:buFont typeface="Arial" panose="020B0604020202020204" pitchFamily="34" charset="0"/>
              <a:buChar char="•"/>
            </a:pPr>
            <a:r>
              <a:rPr lang="en-US" sz="1600">
                <a:solidFill>
                  <a:schemeClr val="tx1"/>
                </a:solidFill>
                <a:latin typeface="Arial Nova Cond Light" panose="020B0306020202020204" pitchFamily="34" charset="0"/>
                <a:ea typeface="Calibri" panose="020F0502020204030204" pitchFamily="34" charset="0"/>
              </a:rPr>
              <a:t>Utility-Fleet Forum</a:t>
            </a:r>
          </a:p>
        </p:txBody>
      </p:sp>
      <p:sp>
        <p:nvSpPr>
          <p:cNvPr id="133" name="TextBox 132">
            <a:extLst>
              <a:ext uri="{FF2B5EF4-FFF2-40B4-BE49-F238E27FC236}">
                <a16:creationId xmlns:a16="http://schemas.microsoft.com/office/drawing/2014/main" id="{C322AD4D-23C4-08A9-D974-93EB63982090}"/>
              </a:ext>
            </a:extLst>
          </p:cNvPr>
          <p:cNvSpPr txBox="1"/>
          <p:nvPr/>
        </p:nvSpPr>
        <p:spPr>
          <a:xfrm>
            <a:off x="681335" y="4342968"/>
            <a:ext cx="3285505" cy="1049040"/>
          </a:xfrm>
          <a:custGeom>
            <a:avLst/>
            <a:gdLst>
              <a:gd name="connsiteX0" fmla="*/ 0 w 3285505"/>
              <a:gd name="connsiteY0" fmla="*/ 0 h 1049040"/>
              <a:gd name="connsiteX1" fmla="*/ 449019 w 3285505"/>
              <a:gd name="connsiteY1" fmla="*/ 0 h 1049040"/>
              <a:gd name="connsiteX2" fmla="*/ 930893 w 3285505"/>
              <a:gd name="connsiteY2" fmla="*/ 0 h 1049040"/>
              <a:gd name="connsiteX3" fmla="*/ 1544187 w 3285505"/>
              <a:gd name="connsiteY3" fmla="*/ 0 h 1049040"/>
              <a:gd name="connsiteX4" fmla="*/ 2157482 w 3285505"/>
              <a:gd name="connsiteY4" fmla="*/ 0 h 1049040"/>
              <a:gd name="connsiteX5" fmla="*/ 2737921 w 3285505"/>
              <a:gd name="connsiteY5" fmla="*/ 0 h 1049040"/>
              <a:gd name="connsiteX6" fmla="*/ 3285505 w 3285505"/>
              <a:gd name="connsiteY6" fmla="*/ 0 h 1049040"/>
              <a:gd name="connsiteX7" fmla="*/ 3285505 w 3285505"/>
              <a:gd name="connsiteY7" fmla="*/ 545501 h 1049040"/>
              <a:gd name="connsiteX8" fmla="*/ 3285505 w 3285505"/>
              <a:gd name="connsiteY8" fmla="*/ 1049040 h 1049040"/>
              <a:gd name="connsiteX9" fmla="*/ 2770776 w 3285505"/>
              <a:gd name="connsiteY9" fmla="*/ 1049040 h 1049040"/>
              <a:gd name="connsiteX10" fmla="*/ 2288902 w 3285505"/>
              <a:gd name="connsiteY10" fmla="*/ 1049040 h 1049040"/>
              <a:gd name="connsiteX11" fmla="*/ 1675608 w 3285505"/>
              <a:gd name="connsiteY11" fmla="*/ 1049040 h 1049040"/>
              <a:gd name="connsiteX12" fmla="*/ 1160878 w 3285505"/>
              <a:gd name="connsiteY12" fmla="*/ 1049040 h 1049040"/>
              <a:gd name="connsiteX13" fmla="*/ 646149 w 3285505"/>
              <a:gd name="connsiteY13" fmla="*/ 1049040 h 1049040"/>
              <a:gd name="connsiteX14" fmla="*/ 0 w 3285505"/>
              <a:gd name="connsiteY14" fmla="*/ 1049040 h 1049040"/>
              <a:gd name="connsiteX15" fmla="*/ 0 w 3285505"/>
              <a:gd name="connsiteY15" fmla="*/ 514030 h 1049040"/>
              <a:gd name="connsiteX16" fmla="*/ 0 w 3285505"/>
              <a:gd name="connsiteY16" fmla="*/ 0 h 10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85505" h="1049040" fill="none" extrusionOk="0">
                <a:moveTo>
                  <a:pt x="0" y="0"/>
                </a:moveTo>
                <a:cubicBezTo>
                  <a:pt x="119509" y="-1536"/>
                  <a:pt x="317575" y="29249"/>
                  <a:pt x="449019" y="0"/>
                </a:cubicBezTo>
                <a:cubicBezTo>
                  <a:pt x="580463" y="-29249"/>
                  <a:pt x="759813" y="20694"/>
                  <a:pt x="930893" y="0"/>
                </a:cubicBezTo>
                <a:cubicBezTo>
                  <a:pt x="1101973" y="-20694"/>
                  <a:pt x="1371049" y="41713"/>
                  <a:pt x="1544187" y="0"/>
                </a:cubicBezTo>
                <a:cubicBezTo>
                  <a:pt x="1717325" y="-41713"/>
                  <a:pt x="1924047" y="72307"/>
                  <a:pt x="2157482" y="0"/>
                </a:cubicBezTo>
                <a:cubicBezTo>
                  <a:pt x="2390918" y="-72307"/>
                  <a:pt x="2503916" y="64363"/>
                  <a:pt x="2737921" y="0"/>
                </a:cubicBezTo>
                <a:cubicBezTo>
                  <a:pt x="2971926" y="-64363"/>
                  <a:pt x="3028575" y="33069"/>
                  <a:pt x="3285505" y="0"/>
                </a:cubicBezTo>
                <a:cubicBezTo>
                  <a:pt x="3304739" y="121192"/>
                  <a:pt x="3271004" y="355843"/>
                  <a:pt x="3285505" y="545501"/>
                </a:cubicBezTo>
                <a:cubicBezTo>
                  <a:pt x="3300006" y="735159"/>
                  <a:pt x="3270643" y="856931"/>
                  <a:pt x="3285505" y="1049040"/>
                </a:cubicBezTo>
                <a:cubicBezTo>
                  <a:pt x="3037775" y="1109324"/>
                  <a:pt x="2916436" y="1027361"/>
                  <a:pt x="2770776" y="1049040"/>
                </a:cubicBezTo>
                <a:cubicBezTo>
                  <a:pt x="2625116" y="1070719"/>
                  <a:pt x="2398024" y="992141"/>
                  <a:pt x="2288902" y="1049040"/>
                </a:cubicBezTo>
                <a:cubicBezTo>
                  <a:pt x="2179780" y="1105939"/>
                  <a:pt x="1967926" y="982235"/>
                  <a:pt x="1675608" y="1049040"/>
                </a:cubicBezTo>
                <a:cubicBezTo>
                  <a:pt x="1383290" y="1115845"/>
                  <a:pt x="1348685" y="1038070"/>
                  <a:pt x="1160878" y="1049040"/>
                </a:cubicBezTo>
                <a:cubicBezTo>
                  <a:pt x="973071" y="1060010"/>
                  <a:pt x="806892" y="1012990"/>
                  <a:pt x="646149" y="1049040"/>
                </a:cubicBezTo>
                <a:cubicBezTo>
                  <a:pt x="485406" y="1085090"/>
                  <a:pt x="321852" y="992635"/>
                  <a:pt x="0" y="1049040"/>
                </a:cubicBezTo>
                <a:cubicBezTo>
                  <a:pt x="-25442" y="847620"/>
                  <a:pt x="20897" y="702271"/>
                  <a:pt x="0" y="514030"/>
                </a:cubicBezTo>
                <a:cubicBezTo>
                  <a:pt x="-20897" y="325789"/>
                  <a:pt x="45602" y="195292"/>
                  <a:pt x="0" y="0"/>
                </a:cubicBezTo>
                <a:close/>
              </a:path>
              <a:path w="3285505" h="1049040" stroke="0" extrusionOk="0">
                <a:moveTo>
                  <a:pt x="0" y="0"/>
                </a:moveTo>
                <a:cubicBezTo>
                  <a:pt x="271822" y="-38707"/>
                  <a:pt x="311813" y="23620"/>
                  <a:pt x="547584" y="0"/>
                </a:cubicBezTo>
                <a:cubicBezTo>
                  <a:pt x="783355" y="-23620"/>
                  <a:pt x="877654" y="50924"/>
                  <a:pt x="1128023" y="0"/>
                </a:cubicBezTo>
                <a:cubicBezTo>
                  <a:pt x="1378392" y="-50924"/>
                  <a:pt x="1403989" y="42559"/>
                  <a:pt x="1577042" y="0"/>
                </a:cubicBezTo>
                <a:cubicBezTo>
                  <a:pt x="1750095" y="-42559"/>
                  <a:pt x="2020629" y="41796"/>
                  <a:pt x="2157482" y="0"/>
                </a:cubicBezTo>
                <a:cubicBezTo>
                  <a:pt x="2294335" y="-41796"/>
                  <a:pt x="2497113" y="2610"/>
                  <a:pt x="2606501" y="0"/>
                </a:cubicBezTo>
                <a:cubicBezTo>
                  <a:pt x="2715889" y="-2610"/>
                  <a:pt x="2992710" y="64680"/>
                  <a:pt x="3285505" y="0"/>
                </a:cubicBezTo>
                <a:cubicBezTo>
                  <a:pt x="3323325" y="198701"/>
                  <a:pt x="3227070" y="311390"/>
                  <a:pt x="3285505" y="503539"/>
                </a:cubicBezTo>
                <a:cubicBezTo>
                  <a:pt x="3343940" y="695688"/>
                  <a:pt x="3253933" y="799461"/>
                  <a:pt x="3285505" y="1049040"/>
                </a:cubicBezTo>
                <a:cubicBezTo>
                  <a:pt x="3050089" y="1066565"/>
                  <a:pt x="2883914" y="996320"/>
                  <a:pt x="2770776" y="1049040"/>
                </a:cubicBezTo>
                <a:cubicBezTo>
                  <a:pt x="2657638" y="1101760"/>
                  <a:pt x="2395100" y="1030737"/>
                  <a:pt x="2256047" y="1049040"/>
                </a:cubicBezTo>
                <a:cubicBezTo>
                  <a:pt x="2116994" y="1067343"/>
                  <a:pt x="1904134" y="1036151"/>
                  <a:pt x="1774173" y="1049040"/>
                </a:cubicBezTo>
                <a:cubicBezTo>
                  <a:pt x="1644212" y="1061929"/>
                  <a:pt x="1434273" y="980327"/>
                  <a:pt x="1193733" y="1049040"/>
                </a:cubicBezTo>
                <a:cubicBezTo>
                  <a:pt x="953193" y="1117753"/>
                  <a:pt x="916000" y="988135"/>
                  <a:pt x="646149" y="1049040"/>
                </a:cubicBezTo>
                <a:cubicBezTo>
                  <a:pt x="376298" y="1109945"/>
                  <a:pt x="310041" y="1004335"/>
                  <a:pt x="0" y="1049040"/>
                </a:cubicBezTo>
                <a:cubicBezTo>
                  <a:pt x="-48273" y="832813"/>
                  <a:pt x="24007" y="656190"/>
                  <a:pt x="0" y="503539"/>
                </a:cubicBezTo>
                <a:cubicBezTo>
                  <a:pt x="-24007" y="350888"/>
                  <a:pt x="36573" y="105923"/>
                  <a:pt x="0" y="0"/>
                </a:cubicBezTo>
                <a:close/>
              </a:path>
            </a:pathLst>
          </a:custGeom>
          <a:solidFill>
            <a:schemeClr val="accent5">
              <a:lumMod val="20000"/>
              <a:lumOff val="80000"/>
            </a:schemeClr>
          </a:solidFill>
          <a:ln>
            <a:noFill/>
            <a:extLst>
              <a:ext uri="{C807C97D-BFC1-408E-A445-0C87EB9F89A2}">
                <ask:lineSketchStyleProps xmlns:ask="http://schemas.microsoft.com/office/drawing/2018/sketchyshapes" sd="1796175556">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nchor="ctr" anchorCtr="0">
            <a:noAutofit/>
          </a:bodyPr>
          <a:lstStyle/>
          <a:p>
            <a:pPr marL="9525" algn="ctr">
              <a:spcBef>
                <a:spcPts val="0"/>
              </a:spcBef>
              <a:spcAft>
                <a:spcPts val="0"/>
              </a:spcAft>
            </a:pPr>
            <a:r>
              <a:rPr lang="en-US" sz="1600" b="1">
                <a:latin typeface="Arial Nova Cond" panose="020B0506020202020204" pitchFamily="34" charset="0"/>
              </a:rPr>
              <a:t>50-state </a:t>
            </a:r>
            <a:r>
              <a:rPr lang="en-US" sz="1600" b="1" err="1">
                <a:latin typeface="Arial Nova Cond" panose="020B0506020202020204" pitchFamily="34" charset="0"/>
              </a:rPr>
              <a:t>eRoadMAP</a:t>
            </a:r>
            <a:r>
              <a:rPr lang="en-US" sz="1050" baseline="66000" err="1">
                <a:latin typeface="Arial Nova Cond" panose="020B0506020202020204" pitchFamily="34" charset="0"/>
              </a:rPr>
              <a:t>TM</a:t>
            </a:r>
            <a:r>
              <a:rPr lang="en-US" sz="1600" b="1">
                <a:latin typeface="Arial Nova Cond" panose="020B0506020202020204" pitchFamily="34" charset="0"/>
              </a:rPr>
              <a:t> to 2030 </a:t>
            </a:r>
            <a:br>
              <a:rPr lang="en-US" sz="1600" b="1">
                <a:latin typeface="Arial Nova Cond" panose="020B0506020202020204" pitchFamily="34" charset="0"/>
              </a:rPr>
            </a:br>
            <a:r>
              <a:rPr lang="en-US" sz="1600">
                <a:latin typeface="Arial Nova Cond Light" panose="020B0306020202020204" pitchFamily="34" charset="0"/>
              </a:rPr>
              <a:t>outlining EV loads, grid impacts, </a:t>
            </a:r>
            <a:br>
              <a:rPr lang="en-US" sz="1600">
                <a:latin typeface="Arial Nova Cond Light" panose="020B0306020202020204" pitchFamily="34" charset="0"/>
              </a:rPr>
            </a:br>
            <a:r>
              <a:rPr lang="en-US" sz="1600" err="1">
                <a:latin typeface="Arial Nova Cond Light" panose="020B0306020202020204" pitchFamily="34" charset="0"/>
              </a:rPr>
              <a:t>leadtimes</a:t>
            </a:r>
            <a:r>
              <a:rPr lang="en-US" sz="1600">
                <a:latin typeface="Arial Nova Cond Light" panose="020B0306020202020204" pitchFamily="34" charset="0"/>
              </a:rPr>
              <a:t>, workforce, costs</a:t>
            </a:r>
          </a:p>
          <a:p>
            <a:pPr algn="ctr"/>
            <a:endParaRPr lang="en-US" sz="400" b="1">
              <a:solidFill>
                <a:schemeClr val="tx1"/>
              </a:solidFill>
              <a:latin typeface="+mn-lt"/>
            </a:endParaRPr>
          </a:p>
        </p:txBody>
      </p:sp>
      <p:sp>
        <p:nvSpPr>
          <p:cNvPr id="134" name="TextBox 133">
            <a:extLst>
              <a:ext uri="{FF2B5EF4-FFF2-40B4-BE49-F238E27FC236}">
                <a16:creationId xmlns:a16="http://schemas.microsoft.com/office/drawing/2014/main" id="{E579304C-97BA-2906-8C88-7BA457460E4D}"/>
              </a:ext>
            </a:extLst>
          </p:cNvPr>
          <p:cNvSpPr txBox="1"/>
          <p:nvPr/>
        </p:nvSpPr>
        <p:spPr>
          <a:xfrm>
            <a:off x="681336" y="1798489"/>
            <a:ext cx="3353295" cy="307777"/>
          </a:xfrm>
          <a:prstGeom prst="rect">
            <a:avLst/>
          </a:prstGeom>
          <a:noFill/>
        </p:spPr>
        <p:txBody>
          <a:bodyPr wrap="square">
            <a:spAutoFit/>
          </a:bodyPr>
          <a:lstStyle/>
          <a:p>
            <a:pPr marR="0" lvl="0" algn="ctr">
              <a:spcBef>
                <a:spcPts val="0"/>
              </a:spcBef>
              <a:spcAft>
                <a:spcPts val="0"/>
              </a:spcAft>
            </a:pPr>
            <a:r>
              <a:rPr lang="en-US" sz="1400" b="1" spc="300">
                <a:solidFill>
                  <a:schemeClr val="bg1"/>
                </a:solidFill>
                <a:effectLst/>
                <a:latin typeface="Century Gothic" panose="020B0502020202020204" pitchFamily="34" charset="0"/>
                <a:ea typeface="Times New Roman" panose="02020603050405020304" pitchFamily="18" charset="0"/>
              </a:rPr>
              <a:t>COALITIONS &amp; ROADMAPS</a:t>
            </a:r>
            <a:endParaRPr lang="en-US" sz="1400" b="1" spc="30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64" name="TextBox 163">
            <a:extLst>
              <a:ext uri="{FF2B5EF4-FFF2-40B4-BE49-F238E27FC236}">
                <a16:creationId xmlns:a16="http://schemas.microsoft.com/office/drawing/2014/main" id="{CF7F5812-49B9-8FC1-D606-131462E569D5}"/>
              </a:ext>
            </a:extLst>
          </p:cNvPr>
          <p:cNvSpPr txBox="1"/>
          <p:nvPr/>
        </p:nvSpPr>
        <p:spPr>
          <a:xfrm>
            <a:off x="681335" y="3508310"/>
            <a:ext cx="3285505" cy="661732"/>
          </a:xfrm>
          <a:custGeom>
            <a:avLst/>
            <a:gdLst>
              <a:gd name="connsiteX0" fmla="*/ 0 w 3285505"/>
              <a:gd name="connsiteY0" fmla="*/ 0 h 661732"/>
              <a:gd name="connsiteX1" fmla="*/ 449019 w 3285505"/>
              <a:gd name="connsiteY1" fmla="*/ 0 h 661732"/>
              <a:gd name="connsiteX2" fmla="*/ 930893 w 3285505"/>
              <a:gd name="connsiteY2" fmla="*/ 0 h 661732"/>
              <a:gd name="connsiteX3" fmla="*/ 1544187 w 3285505"/>
              <a:gd name="connsiteY3" fmla="*/ 0 h 661732"/>
              <a:gd name="connsiteX4" fmla="*/ 2157482 w 3285505"/>
              <a:gd name="connsiteY4" fmla="*/ 0 h 661732"/>
              <a:gd name="connsiteX5" fmla="*/ 2737921 w 3285505"/>
              <a:gd name="connsiteY5" fmla="*/ 0 h 661732"/>
              <a:gd name="connsiteX6" fmla="*/ 3285505 w 3285505"/>
              <a:gd name="connsiteY6" fmla="*/ 0 h 661732"/>
              <a:gd name="connsiteX7" fmla="*/ 3285505 w 3285505"/>
              <a:gd name="connsiteY7" fmla="*/ 344101 h 661732"/>
              <a:gd name="connsiteX8" fmla="*/ 3285505 w 3285505"/>
              <a:gd name="connsiteY8" fmla="*/ 661732 h 661732"/>
              <a:gd name="connsiteX9" fmla="*/ 2770776 w 3285505"/>
              <a:gd name="connsiteY9" fmla="*/ 661732 h 661732"/>
              <a:gd name="connsiteX10" fmla="*/ 2288902 w 3285505"/>
              <a:gd name="connsiteY10" fmla="*/ 661732 h 661732"/>
              <a:gd name="connsiteX11" fmla="*/ 1675608 w 3285505"/>
              <a:gd name="connsiteY11" fmla="*/ 661732 h 661732"/>
              <a:gd name="connsiteX12" fmla="*/ 1160878 w 3285505"/>
              <a:gd name="connsiteY12" fmla="*/ 661732 h 661732"/>
              <a:gd name="connsiteX13" fmla="*/ 646149 w 3285505"/>
              <a:gd name="connsiteY13" fmla="*/ 661732 h 661732"/>
              <a:gd name="connsiteX14" fmla="*/ 0 w 3285505"/>
              <a:gd name="connsiteY14" fmla="*/ 661732 h 661732"/>
              <a:gd name="connsiteX15" fmla="*/ 0 w 3285505"/>
              <a:gd name="connsiteY15" fmla="*/ 324249 h 661732"/>
              <a:gd name="connsiteX16" fmla="*/ 0 w 3285505"/>
              <a:gd name="connsiteY16" fmla="*/ 0 h 66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85505" h="661732" fill="none" extrusionOk="0">
                <a:moveTo>
                  <a:pt x="0" y="0"/>
                </a:moveTo>
                <a:cubicBezTo>
                  <a:pt x="119509" y="-1536"/>
                  <a:pt x="317575" y="29249"/>
                  <a:pt x="449019" y="0"/>
                </a:cubicBezTo>
                <a:cubicBezTo>
                  <a:pt x="580463" y="-29249"/>
                  <a:pt x="759813" y="20694"/>
                  <a:pt x="930893" y="0"/>
                </a:cubicBezTo>
                <a:cubicBezTo>
                  <a:pt x="1101973" y="-20694"/>
                  <a:pt x="1371049" y="41713"/>
                  <a:pt x="1544187" y="0"/>
                </a:cubicBezTo>
                <a:cubicBezTo>
                  <a:pt x="1717325" y="-41713"/>
                  <a:pt x="1924047" y="72307"/>
                  <a:pt x="2157482" y="0"/>
                </a:cubicBezTo>
                <a:cubicBezTo>
                  <a:pt x="2390918" y="-72307"/>
                  <a:pt x="2503916" y="64363"/>
                  <a:pt x="2737921" y="0"/>
                </a:cubicBezTo>
                <a:cubicBezTo>
                  <a:pt x="2971926" y="-64363"/>
                  <a:pt x="3028575" y="33069"/>
                  <a:pt x="3285505" y="0"/>
                </a:cubicBezTo>
                <a:cubicBezTo>
                  <a:pt x="3311940" y="79199"/>
                  <a:pt x="3282153" y="223994"/>
                  <a:pt x="3285505" y="344101"/>
                </a:cubicBezTo>
                <a:cubicBezTo>
                  <a:pt x="3288857" y="464208"/>
                  <a:pt x="3250475" y="507828"/>
                  <a:pt x="3285505" y="661732"/>
                </a:cubicBezTo>
                <a:cubicBezTo>
                  <a:pt x="3037775" y="722016"/>
                  <a:pt x="2916436" y="640053"/>
                  <a:pt x="2770776" y="661732"/>
                </a:cubicBezTo>
                <a:cubicBezTo>
                  <a:pt x="2625116" y="683411"/>
                  <a:pt x="2398024" y="604833"/>
                  <a:pt x="2288902" y="661732"/>
                </a:cubicBezTo>
                <a:cubicBezTo>
                  <a:pt x="2179780" y="718631"/>
                  <a:pt x="1967926" y="594927"/>
                  <a:pt x="1675608" y="661732"/>
                </a:cubicBezTo>
                <a:cubicBezTo>
                  <a:pt x="1383290" y="728537"/>
                  <a:pt x="1348685" y="650762"/>
                  <a:pt x="1160878" y="661732"/>
                </a:cubicBezTo>
                <a:cubicBezTo>
                  <a:pt x="973071" y="672702"/>
                  <a:pt x="806892" y="625682"/>
                  <a:pt x="646149" y="661732"/>
                </a:cubicBezTo>
                <a:cubicBezTo>
                  <a:pt x="485406" y="697782"/>
                  <a:pt x="321852" y="605327"/>
                  <a:pt x="0" y="661732"/>
                </a:cubicBezTo>
                <a:cubicBezTo>
                  <a:pt x="-21232" y="511471"/>
                  <a:pt x="39026" y="410016"/>
                  <a:pt x="0" y="324249"/>
                </a:cubicBezTo>
                <a:cubicBezTo>
                  <a:pt x="-39026" y="238482"/>
                  <a:pt x="10600" y="76079"/>
                  <a:pt x="0" y="0"/>
                </a:cubicBezTo>
                <a:close/>
              </a:path>
              <a:path w="3285505" h="661732" stroke="0" extrusionOk="0">
                <a:moveTo>
                  <a:pt x="0" y="0"/>
                </a:moveTo>
                <a:cubicBezTo>
                  <a:pt x="271822" y="-38707"/>
                  <a:pt x="311813" y="23620"/>
                  <a:pt x="547584" y="0"/>
                </a:cubicBezTo>
                <a:cubicBezTo>
                  <a:pt x="783355" y="-23620"/>
                  <a:pt x="877654" y="50924"/>
                  <a:pt x="1128023" y="0"/>
                </a:cubicBezTo>
                <a:cubicBezTo>
                  <a:pt x="1378392" y="-50924"/>
                  <a:pt x="1403989" y="42559"/>
                  <a:pt x="1577042" y="0"/>
                </a:cubicBezTo>
                <a:cubicBezTo>
                  <a:pt x="1750095" y="-42559"/>
                  <a:pt x="2020629" y="41796"/>
                  <a:pt x="2157482" y="0"/>
                </a:cubicBezTo>
                <a:cubicBezTo>
                  <a:pt x="2294335" y="-41796"/>
                  <a:pt x="2497113" y="2610"/>
                  <a:pt x="2606501" y="0"/>
                </a:cubicBezTo>
                <a:cubicBezTo>
                  <a:pt x="2715889" y="-2610"/>
                  <a:pt x="2992710" y="64680"/>
                  <a:pt x="3285505" y="0"/>
                </a:cubicBezTo>
                <a:cubicBezTo>
                  <a:pt x="3288314" y="102253"/>
                  <a:pt x="3268868" y="249876"/>
                  <a:pt x="3285505" y="317631"/>
                </a:cubicBezTo>
                <a:cubicBezTo>
                  <a:pt x="3302142" y="385386"/>
                  <a:pt x="3248549" y="555734"/>
                  <a:pt x="3285505" y="661732"/>
                </a:cubicBezTo>
                <a:cubicBezTo>
                  <a:pt x="3050089" y="679257"/>
                  <a:pt x="2883914" y="609012"/>
                  <a:pt x="2770776" y="661732"/>
                </a:cubicBezTo>
                <a:cubicBezTo>
                  <a:pt x="2657638" y="714452"/>
                  <a:pt x="2395100" y="643429"/>
                  <a:pt x="2256047" y="661732"/>
                </a:cubicBezTo>
                <a:cubicBezTo>
                  <a:pt x="2116994" y="680035"/>
                  <a:pt x="1904134" y="648843"/>
                  <a:pt x="1774173" y="661732"/>
                </a:cubicBezTo>
                <a:cubicBezTo>
                  <a:pt x="1644212" y="674621"/>
                  <a:pt x="1434273" y="593019"/>
                  <a:pt x="1193733" y="661732"/>
                </a:cubicBezTo>
                <a:cubicBezTo>
                  <a:pt x="953193" y="730445"/>
                  <a:pt x="916000" y="600827"/>
                  <a:pt x="646149" y="661732"/>
                </a:cubicBezTo>
                <a:cubicBezTo>
                  <a:pt x="376298" y="722637"/>
                  <a:pt x="310041" y="617027"/>
                  <a:pt x="0" y="661732"/>
                </a:cubicBezTo>
                <a:cubicBezTo>
                  <a:pt x="-37835" y="523921"/>
                  <a:pt x="13513" y="451286"/>
                  <a:pt x="0" y="317631"/>
                </a:cubicBezTo>
                <a:cubicBezTo>
                  <a:pt x="-13513" y="183976"/>
                  <a:pt x="1747" y="157210"/>
                  <a:pt x="0" y="0"/>
                </a:cubicBezTo>
                <a:close/>
              </a:path>
            </a:pathLst>
          </a:custGeom>
          <a:solidFill>
            <a:schemeClr val="bg1">
              <a:lumMod val="95000"/>
            </a:schemeClr>
          </a:solidFill>
          <a:ln>
            <a:noFill/>
            <a:extLst>
              <a:ext uri="{C807C97D-BFC1-408E-A445-0C87EB9F89A2}">
                <ask:lineSketchStyleProps xmlns:ask="http://schemas.microsoft.com/office/drawing/2018/sketchyshapes" sd="1796175556">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nchor="ctr" anchorCtr="0">
            <a:noAutofit/>
          </a:bodyPr>
          <a:lstStyle/>
          <a:p>
            <a:pPr marL="9525" algn="ctr"/>
            <a:r>
              <a:rPr lang="en-US" sz="1600" b="1">
                <a:latin typeface="Arial Nova Cond" panose="020B0506020202020204" pitchFamily="34" charset="0"/>
              </a:rPr>
              <a:t>National EV Driver Research Board</a:t>
            </a:r>
          </a:p>
        </p:txBody>
      </p:sp>
      <p:sp>
        <p:nvSpPr>
          <p:cNvPr id="162" name="Body">
            <a:extLst>
              <a:ext uri="{FF2B5EF4-FFF2-40B4-BE49-F238E27FC236}">
                <a16:creationId xmlns:a16="http://schemas.microsoft.com/office/drawing/2014/main" id="{F669945F-F28F-04C2-068A-0C82D07065D6}"/>
              </a:ext>
            </a:extLst>
          </p:cNvPr>
          <p:cNvSpPr/>
          <p:nvPr/>
        </p:nvSpPr>
        <p:spPr>
          <a:xfrm>
            <a:off x="4207572" y="1635882"/>
            <a:ext cx="3654600" cy="5023908"/>
          </a:xfrm>
          <a:prstGeom prst="rect">
            <a:avLst/>
          </a:prstGeom>
          <a:gradFill>
            <a:gsLst>
              <a:gs pos="27000">
                <a:schemeClr val="accent2"/>
              </a:gs>
              <a:gs pos="0">
                <a:srgbClr val="18CAAA"/>
              </a:gs>
              <a:gs pos="98000">
                <a:schemeClr val="accent3">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0" name="Body">
            <a:extLst>
              <a:ext uri="{FF2B5EF4-FFF2-40B4-BE49-F238E27FC236}">
                <a16:creationId xmlns:a16="http://schemas.microsoft.com/office/drawing/2014/main" id="{B288AFE9-528D-5FAD-000D-796EF48A3C26}"/>
              </a:ext>
            </a:extLst>
          </p:cNvPr>
          <p:cNvSpPr/>
          <p:nvPr/>
        </p:nvSpPr>
        <p:spPr>
          <a:xfrm>
            <a:off x="8011199" y="1642529"/>
            <a:ext cx="3551531" cy="5023908"/>
          </a:xfrm>
          <a:prstGeom prst="rect">
            <a:avLst/>
          </a:prstGeom>
          <a:gradFill>
            <a:gsLst>
              <a:gs pos="0">
                <a:srgbClr val="06AAD8"/>
              </a:gs>
              <a:gs pos="30000">
                <a:schemeClr val="accent1"/>
              </a:gs>
              <a:gs pos="99000">
                <a:schemeClr val="accent1">
                  <a:lumMod val="75000"/>
                  <a:alpha val="10232"/>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5" name="TextBox 134">
            <a:extLst>
              <a:ext uri="{FF2B5EF4-FFF2-40B4-BE49-F238E27FC236}">
                <a16:creationId xmlns:a16="http://schemas.microsoft.com/office/drawing/2014/main" id="{B6EEB9B7-2BEB-25DC-2D75-ED3E680265A2}"/>
              </a:ext>
            </a:extLst>
          </p:cNvPr>
          <p:cNvSpPr txBox="1"/>
          <p:nvPr/>
        </p:nvSpPr>
        <p:spPr>
          <a:xfrm>
            <a:off x="4211218" y="1779725"/>
            <a:ext cx="3665910" cy="307777"/>
          </a:xfrm>
          <a:prstGeom prst="rect">
            <a:avLst/>
          </a:prstGeom>
          <a:noFill/>
        </p:spPr>
        <p:txBody>
          <a:bodyPr wrap="square">
            <a:spAutoFit/>
          </a:bodyPr>
          <a:lstStyle/>
          <a:p>
            <a:pPr algn="ctr"/>
            <a:r>
              <a:rPr lang="en-US" sz="1400" b="1" spc="300">
                <a:solidFill>
                  <a:schemeClr val="bg1"/>
                </a:solidFill>
                <a:latin typeface="Century Gothic" panose="020B0502020202020204" pitchFamily="34" charset="0"/>
              </a:rPr>
              <a:t>STRUCTURAL SYSTEM REFORMS</a:t>
            </a:r>
          </a:p>
        </p:txBody>
      </p:sp>
      <p:sp>
        <p:nvSpPr>
          <p:cNvPr id="136" name="TextBox 135">
            <a:extLst>
              <a:ext uri="{FF2B5EF4-FFF2-40B4-BE49-F238E27FC236}">
                <a16:creationId xmlns:a16="http://schemas.microsoft.com/office/drawing/2014/main" id="{6085472A-41A6-8318-DD52-FC5920FDA39A}"/>
              </a:ext>
            </a:extLst>
          </p:cNvPr>
          <p:cNvSpPr txBox="1"/>
          <p:nvPr/>
        </p:nvSpPr>
        <p:spPr>
          <a:xfrm>
            <a:off x="8026155" y="1776824"/>
            <a:ext cx="3533526" cy="307777"/>
          </a:xfrm>
          <a:prstGeom prst="rect">
            <a:avLst/>
          </a:prstGeom>
          <a:noFill/>
        </p:spPr>
        <p:txBody>
          <a:bodyPr wrap="square">
            <a:spAutoFit/>
          </a:bodyPr>
          <a:lstStyle/>
          <a:p>
            <a:pPr algn="ctr"/>
            <a:r>
              <a:rPr lang="en-US" sz="1400" b="1" spc="300">
                <a:solidFill>
                  <a:schemeClr val="bg1"/>
                </a:solidFill>
                <a:latin typeface="Century Gothic" panose="020B0502020202020204" pitchFamily="34" charset="0"/>
              </a:rPr>
              <a:t>UNIFYING TOOLS &amp; PILOTS</a:t>
            </a:r>
          </a:p>
        </p:txBody>
      </p:sp>
      <p:grpSp>
        <p:nvGrpSpPr>
          <p:cNvPr id="182" name="Text Arrow A">
            <a:extLst>
              <a:ext uri="{FF2B5EF4-FFF2-40B4-BE49-F238E27FC236}">
                <a16:creationId xmlns:a16="http://schemas.microsoft.com/office/drawing/2014/main" id="{C2CE8192-F844-4998-5AD7-DC545D0EDCA1}"/>
              </a:ext>
            </a:extLst>
          </p:cNvPr>
          <p:cNvGrpSpPr/>
          <p:nvPr/>
        </p:nvGrpSpPr>
        <p:grpSpPr>
          <a:xfrm rot="5400000">
            <a:off x="2176329" y="4122877"/>
            <a:ext cx="272967" cy="438211"/>
            <a:chOff x="13111608" y="7229929"/>
            <a:chExt cx="272967" cy="438211"/>
          </a:xfrm>
          <a:solidFill>
            <a:schemeClr val="bg1"/>
          </a:solidFill>
        </p:grpSpPr>
        <p:sp>
          <p:nvSpPr>
            <p:cNvPr id="183" name="Free Form 18">
              <a:extLst>
                <a:ext uri="{FF2B5EF4-FFF2-40B4-BE49-F238E27FC236}">
                  <a16:creationId xmlns:a16="http://schemas.microsoft.com/office/drawing/2014/main" id="{3691609A-9CF3-3FAF-4BEF-86E43FCA7792}"/>
                </a:ext>
              </a:extLst>
            </p:cNvPr>
            <p:cNvSpPr/>
            <p:nvPr/>
          </p:nvSpPr>
          <p:spPr>
            <a:xfrm>
              <a:off x="13111608" y="7395145"/>
              <a:ext cx="272967" cy="272995"/>
            </a:xfrm>
            <a:custGeom>
              <a:avLst/>
              <a:gdLst/>
              <a:ahLst/>
              <a:cxnLst/>
              <a:rect l="0" t="0" r="0" b="0"/>
              <a:pathLst>
                <a:path w="363893" h="363880">
                  <a:moveTo>
                    <a:pt x="71843" y="363880"/>
                  </a:moveTo>
                  <a:lnTo>
                    <a:pt x="363893" y="71831"/>
                  </a:lnTo>
                  <a:lnTo>
                    <a:pt x="292049" y="0"/>
                  </a:lnTo>
                  <a:lnTo>
                    <a:pt x="0" y="292036"/>
                  </a:lnTo>
                  <a:close/>
                </a:path>
              </a:pathLst>
            </a:custGeom>
            <a:grpFill/>
            <a:ln w="12700" cap="flat" cmpd="sng">
              <a:noFill/>
              <a:prstDash val="solid"/>
              <a:miter lim="800000"/>
            </a:ln>
          </p:spPr>
          <p:txBody>
            <a:bodyPr anchor="ctr">
              <a:spAutoFit/>
            </a:bodyPr>
            <a:lstStyle/>
            <a:p>
              <a:pPr algn="ctr"/>
              <a:endParaRPr lang="en-US"/>
            </a:p>
          </p:txBody>
        </p:sp>
        <p:sp>
          <p:nvSpPr>
            <p:cNvPr id="184" name="Free Form 19">
              <a:extLst>
                <a:ext uri="{FF2B5EF4-FFF2-40B4-BE49-F238E27FC236}">
                  <a16:creationId xmlns:a16="http://schemas.microsoft.com/office/drawing/2014/main" id="{DDFE529F-B3A8-29CC-B2ED-8C4ED5FEA6EA}"/>
                </a:ext>
              </a:extLst>
            </p:cNvPr>
            <p:cNvSpPr/>
            <p:nvPr/>
          </p:nvSpPr>
          <p:spPr>
            <a:xfrm>
              <a:off x="13111608" y="7229929"/>
              <a:ext cx="272967" cy="272994"/>
            </a:xfrm>
            <a:custGeom>
              <a:avLst/>
              <a:gdLst/>
              <a:ahLst/>
              <a:cxnLst/>
              <a:rect l="0" t="0" r="0" b="0"/>
              <a:pathLst>
                <a:path w="363893" h="363880">
                  <a:moveTo>
                    <a:pt x="71843" y="0"/>
                  </a:moveTo>
                  <a:lnTo>
                    <a:pt x="363893" y="292049"/>
                  </a:lnTo>
                  <a:lnTo>
                    <a:pt x="292049" y="363880"/>
                  </a:lnTo>
                  <a:lnTo>
                    <a:pt x="0" y="71831"/>
                  </a:lnTo>
                  <a:close/>
                </a:path>
              </a:pathLst>
            </a:custGeom>
            <a:grpFill/>
            <a:ln w="12700" cap="flat" cmpd="sng">
              <a:noFill/>
              <a:prstDash val="solid"/>
              <a:miter lim="800000"/>
            </a:ln>
          </p:spPr>
          <p:txBody>
            <a:bodyPr anchor="ctr">
              <a:spAutoFit/>
            </a:bodyPr>
            <a:lstStyle/>
            <a:p>
              <a:pPr algn="ctr"/>
              <a:endParaRPr lang="en-US"/>
            </a:p>
          </p:txBody>
        </p:sp>
      </p:grpSp>
      <p:sp>
        <p:nvSpPr>
          <p:cNvPr id="131" name="TextBox 130">
            <a:extLst>
              <a:ext uri="{FF2B5EF4-FFF2-40B4-BE49-F238E27FC236}">
                <a16:creationId xmlns:a16="http://schemas.microsoft.com/office/drawing/2014/main" id="{23C31B30-B15A-7138-10C5-1F1FB8632DDF}"/>
              </a:ext>
            </a:extLst>
          </p:cNvPr>
          <p:cNvSpPr txBox="1"/>
          <p:nvPr/>
        </p:nvSpPr>
        <p:spPr>
          <a:xfrm>
            <a:off x="681336" y="5551944"/>
            <a:ext cx="10757268" cy="459343"/>
          </a:xfrm>
          <a:custGeom>
            <a:avLst/>
            <a:gdLst>
              <a:gd name="connsiteX0" fmla="*/ 0 w 10757268"/>
              <a:gd name="connsiteY0" fmla="*/ 0 h 459343"/>
              <a:gd name="connsiteX1" fmla="*/ 382481 w 10757268"/>
              <a:gd name="connsiteY1" fmla="*/ 0 h 459343"/>
              <a:gd name="connsiteX2" fmla="*/ 657389 w 10757268"/>
              <a:gd name="connsiteY2" fmla="*/ 0 h 459343"/>
              <a:gd name="connsiteX3" fmla="*/ 932297 w 10757268"/>
              <a:gd name="connsiteY3" fmla="*/ 0 h 459343"/>
              <a:gd name="connsiteX4" fmla="*/ 1745068 w 10757268"/>
              <a:gd name="connsiteY4" fmla="*/ 0 h 459343"/>
              <a:gd name="connsiteX5" fmla="*/ 2450267 w 10757268"/>
              <a:gd name="connsiteY5" fmla="*/ 0 h 459343"/>
              <a:gd name="connsiteX6" fmla="*/ 2940320 w 10757268"/>
              <a:gd name="connsiteY6" fmla="*/ 0 h 459343"/>
              <a:gd name="connsiteX7" fmla="*/ 3645519 w 10757268"/>
              <a:gd name="connsiteY7" fmla="*/ 0 h 459343"/>
              <a:gd name="connsiteX8" fmla="*/ 4135572 w 10757268"/>
              <a:gd name="connsiteY8" fmla="*/ 0 h 459343"/>
              <a:gd name="connsiteX9" fmla="*/ 4948343 w 10757268"/>
              <a:gd name="connsiteY9" fmla="*/ 0 h 459343"/>
              <a:gd name="connsiteX10" fmla="*/ 5653542 w 10757268"/>
              <a:gd name="connsiteY10" fmla="*/ 0 h 459343"/>
              <a:gd name="connsiteX11" fmla="*/ 6358741 w 10757268"/>
              <a:gd name="connsiteY11" fmla="*/ 0 h 459343"/>
              <a:gd name="connsiteX12" fmla="*/ 6956367 w 10757268"/>
              <a:gd name="connsiteY12" fmla="*/ 0 h 459343"/>
              <a:gd name="connsiteX13" fmla="*/ 7231275 w 10757268"/>
              <a:gd name="connsiteY13" fmla="*/ 0 h 459343"/>
              <a:gd name="connsiteX14" fmla="*/ 8044046 w 10757268"/>
              <a:gd name="connsiteY14" fmla="*/ 0 h 459343"/>
              <a:gd name="connsiteX15" fmla="*/ 8749245 w 10757268"/>
              <a:gd name="connsiteY15" fmla="*/ 0 h 459343"/>
              <a:gd name="connsiteX16" fmla="*/ 9454443 w 10757268"/>
              <a:gd name="connsiteY16" fmla="*/ 0 h 459343"/>
              <a:gd name="connsiteX17" fmla="*/ 9836924 w 10757268"/>
              <a:gd name="connsiteY17" fmla="*/ 0 h 459343"/>
              <a:gd name="connsiteX18" fmla="*/ 10757268 w 10757268"/>
              <a:gd name="connsiteY18" fmla="*/ 0 h 459343"/>
              <a:gd name="connsiteX19" fmla="*/ 10757268 w 10757268"/>
              <a:gd name="connsiteY19" fmla="*/ 459343 h 459343"/>
              <a:gd name="connsiteX20" fmla="*/ 9944497 w 10757268"/>
              <a:gd name="connsiteY20" fmla="*/ 459343 h 459343"/>
              <a:gd name="connsiteX21" fmla="*/ 9131725 w 10757268"/>
              <a:gd name="connsiteY21" fmla="*/ 459343 h 459343"/>
              <a:gd name="connsiteX22" fmla="*/ 8856817 w 10757268"/>
              <a:gd name="connsiteY22" fmla="*/ 459343 h 459343"/>
              <a:gd name="connsiteX23" fmla="*/ 8044046 w 10757268"/>
              <a:gd name="connsiteY23" fmla="*/ 459343 h 459343"/>
              <a:gd name="connsiteX24" fmla="*/ 7661565 w 10757268"/>
              <a:gd name="connsiteY24" fmla="*/ 459343 h 459343"/>
              <a:gd name="connsiteX25" fmla="*/ 6848794 w 10757268"/>
              <a:gd name="connsiteY25" fmla="*/ 459343 h 459343"/>
              <a:gd name="connsiteX26" fmla="*/ 6573886 w 10757268"/>
              <a:gd name="connsiteY26" fmla="*/ 459343 h 459343"/>
              <a:gd name="connsiteX27" fmla="*/ 5868687 w 10757268"/>
              <a:gd name="connsiteY27" fmla="*/ 459343 h 459343"/>
              <a:gd name="connsiteX28" fmla="*/ 5055916 w 10757268"/>
              <a:gd name="connsiteY28" fmla="*/ 459343 h 459343"/>
              <a:gd name="connsiteX29" fmla="*/ 4673435 w 10757268"/>
              <a:gd name="connsiteY29" fmla="*/ 459343 h 459343"/>
              <a:gd name="connsiteX30" fmla="*/ 4290955 w 10757268"/>
              <a:gd name="connsiteY30" fmla="*/ 459343 h 459343"/>
              <a:gd name="connsiteX31" fmla="*/ 3800901 w 10757268"/>
              <a:gd name="connsiteY31" fmla="*/ 459343 h 459343"/>
              <a:gd name="connsiteX32" fmla="*/ 2988130 w 10757268"/>
              <a:gd name="connsiteY32" fmla="*/ 459343 h 459343"/>
              <a:gd name="connsiteX33" fmla="*/ 2282931 w 10757268"/>
              <a:gd name="connsiteY33" fmla="*/ 459343 h 459343"/>
              <a:gd name="connsiteX34" fmla="*/ 1900451 w 10757268"/>
              <a:gd name="connsiteY34" fmla="*/ 459343 h 459343"/>
              <a:gd name="connsiteX35" fmla="*/ 1302825 w 10757268"/>
              <a:gd name="connsiteY35" fmla="*/ 459343 h 459343"/>
              <a:gd name="connsiteX36" fmla="*/ 0 w 10757268"/>
              <a:gd name="connsiteY36" fmla="*/ 459343 h 459343"/>
              <a:gd name="connsiteX37" fmla="*/ 0 w 10757268"/>
              <a:gd name="connsiteY37" fmla="*/ 0 h 45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757268" h="459343" fill="none" extrusionOk="0">
                <a:moveTo>
                  <a:pt x="0" y="0"/>
                </a:moveTo>
                <a:cubicBezTo>
                  <a:pt x="155875" y="-24520"/>
                  <a:pt x="302554" y="30905"/>
                  <a:pt x="382481" y="0"/>
                </a:cubicBezTo>
                <a:cubicBezTo>
                  <a:pt x="462408" y="-30905"/>
                  <a:pt x="579182" y="321"/>
                  <a:pt x="657389" y="0"/>
                </a:cubicBezTo>
                <a:cubicBezTo>
                  <a:pt x="735596" y="-321"/>
                  <a:pt x="836762" y="16728"/>
                  <a:pt x="932297" y="0"/>
                </a:cubicBezTo>
                <a:cubicBezTo>
                  <a:pt x="1027832" y="-16728"/>
                  <a:pt x="1559363" y="63582"/>
                  <a:pt x="1745068" y="0"/>
                </a:cubicBezTo>
                <a:cubicBezTo>
                  <a:pt x="1930773" y="-63582"/>
                  <a:pt x="2270821" y="53465"/>
                  <a:pt x="2450267" y="0"/>
                </a:cubicBezTo>
                <a:cubicBezTo>
                  <a:pt x="2629713" y="-53465"/>
                  <a:pt x="2724149" y="52769"/>
                  <a:pt x="2940320" y="0"/>
                </a:cubicBezTo>
                <a:cubicBezTo>
                  <a:pt x="3156491" y="-52769"/>
                  <a:pt x="3495612" y="31956"/>
                  <a:pt x="3645519" y="0"/>
                </a:cubicBezTo>
                <a:cubicBezTo>
                  <a:pt x="3795426" y="-31956"/>
                  <a:pt x="3928481" y="20896"/>
                  <a:pt x="4135572" y="0"/>
                </a:cubicBezTo>
                <a:cubicBezTo>
                  <a:pt x="4342663" y="-20896"/>
                  <a:pt x="4777598" y="20180"/>
                  <a:pt x="4948343" y="0"/>
                </a:cubicBezTo>
                <a:cubicBezTo>
                  <a:pt x="5119088" y="-20180"/>
                  <a:pt x="5393231" y="4945"/>
                  <a:pt x="5653542" y="0"/>
                </a:cubicBezTo>
                <a:cubicBezTo>
                  <a:pt x="5913853" y="-4945"/>
                  <a:pt x="6070886" y="7782"/>
                  <a:pt x="6358741" y="0"/>
                </a:cubicBezTo>
                <a:cubicBezTo>
                  <a:pt x="6646596" y="-7782"/>
                  <a:pt x="6746497" y="36358"/>
                  <a:pt x="6956367" y="0"/>
                </a:cubicBezTo>
                <a:cubicBezTo>
                  <a:pt x="7166237" y="-36358"/>
                  <a:pt x="7096484" y="17019"/>
                  <a:pt x="7231275" y="0"/>
                </a:cubicBezTo>
                <a:cubicBezTo>
                  <a:pt x="7366066" y="-17019"/>
                  <a:pt x="7645206" y="39579"/>
                  <a:pt x="8044046" y="0"/>
                </a:cubicBezTo>
                <a:cubicBezTo>
                  <a:pt x="8442886" y="-39579"/>
                  <a:pt x="8463144" y="42810"/>
                  <a:pt x="8749245" y="0"/>
                </a:cubicBezTo>
                <a:cubicBezTo>
                  <a:pt x="9035346" y="-42810"/>
                  <a:pt x="9134527" y="83787"/>
                  <a:pt x="9454443" y="0"/>
                </a:cubicBezTo>
                <a:cubicBezTo>
                  <a:pt x="9774359" y="-83787"/>
                  <a:pt x="9703732" y="10444"/>
                  <a:pt x="9836924" y="0"/>
                </a:cubicBezTo>
                <a:cubicBezTo>
                  <a:pt x="9970116" y="-10444"/>
                  <a:pt x="10313408" y="98493"/>
                  <a:pt x="10757268" y="0"/>
                </a:cubicBezTo>
                <a:cubicBezTo>
                  <a:pt x="10804328" y="177358"/>
                  <a:pt x="10743507" y="348646"/>
                  <a:pt x="10757268" y="459343"/>
                </a:cubicBezTo>
                <a:cubicBezTo>
                  <a:pt x="10489279" y="550050"/>
                  <a:pt x="10244282" y="440282"/>
                  <a:pt x="9944497" y="459343"/>
                </a:cubicBezTo>
                <a:cubicBezTo>
                  <a:pt x="9644712" y="478404"/>
                  <a:pt x="9475414" y="419824"/>
                  <a:pt x="9131725" y="459343"/>
                </a:cubicBezTo>
                <a:cubicBezTo>
                  <a:pt x="8788036" y="498862"/>
                  <a:pt x="8991472" y="449055"/>
                  <a:pt x="8856817" y="459343"/>
                </a:cubicBezTo>
                <a:cubicBezTo>
                  <a:pt x="8722162" y="469631"/>
                  <a:pt x="8296386" y="365553"/>
                  <a:pt x="8044046" y="459343"/>
                </a:cubicBezTo>
                <a:cubicBezTo>
                  <a:pt x="7791706" y="553133"/>
                  <a:pt x="7833114" y="439223"/>
                  <a:pt x="7661565" y="459343"/>
                </a:cubicBezTo>
                <a:cubicBezTo>
                  <a:pt x="7490016" y="479463"/>
                  <a:pt x="7098145" y="364683"/>
                  <a:pt x="6848794" y="459343"/>
                </a:cubicBezTo>
                <a:cubicBezTo>
                  <a:pt x="6599443" y="554003"/>
                  <a:pt x="6676618" y="451536"/>
                  <a:pt x="6573886" y="459343"/>
                </a:cubicBezTo>
                <a:cubicBezTo>
                  <a:pt x="6471154" y="467150"/>
                  <a:pt x="6200284" y="408005"/>
                  <a:pt x="5868687" y="459343"/>
                </a:cubicBezTo>
                <a:cubicBezTo>
                  <a:pt x="5537090" y="510681"/>
                  <a:pt x="5359982" y="417137"/>
                  <a:pt x="5055916" y="459343"/>
                </a:cubicBezTo>
                <a:cubicBezTo>
                  <a:pt x="4751850" y="501549"/>
                  <a:pt x="4755695" y="415314"/>
                  <a:pt x="4673435" y="459343"/>
                </a:cubicBezTo>
                <a:cubicBezTo>
                  <a:pt x="4591175" y="503372"/>
                  <a:pt x="4402919" y="434154"/>
                  <a:pt x="4290955" y="459343"/>
                </a:cubicBezTo>
                <a:cubicBezTo>
                  <a:pt x="4178991" y="484532"/>
                  <a:pt x="3902062" y="449873"/>
                  <a:pt x="3800901" y="459343"/>
                </a:cubicBezTo>
                <a:cubicBezTo>
                  <a:pt x="3699740" y="468813"/>
                  <a:pt x="3316012" y="391026"/>
                  <a:pt x="2988130" y="459343"/>
                </a:cubicBezTo>
                <a:cubicBezTo>
                  <a:pt x="2660248" y="527660"/>
                  <a:pt x="2481363" y="447359"/>
                  <a:pt x="2282931" y="459343"/>
                </a:cubicBezTo>
                <a:cubicBezTo>
                  <a:pt x="2084499" y="471327"/>
                  <a:pt x="2082488" y="454094"/>
                  <a:pt x="1900451" y="459343"/>
                </a:cubicBezTo>
                <a:cubicBezTo>
                  <a:pt x="1718414" y="464592"/>
                  <a:pt x="1510248" y="439106"/>
                  <a:pt x="1302825" y="459343"/>
                </a:cubicBezTo>
                <a:cubicBezTo>
                  <a:pt x="1095402" y="479580"/>
                  <a:pt x="445095" y="318835"/>
                  <a:pt x="0" y="459343"/>
                </a:cubicBezTo>
                <a:cubicBezTo>
                  <a:pt x="-23546" y="263030"/>
                  <a:pt x="17014" y="162573"/>
                  <a:pt x="0" y="0"/>
                </a:cubicBezTo>
                <a:close/>
              </a:path>
              <a:path w="10757268" h="459343" stroke="0" extrusionOk="0">
                <a:moveTo>
                  <a:pt x="0" y="0"/>
                </a:moveTo>
                <a:cubicBezTo>
                  <a:pt x="207881" y="-52119"/>
                  <a:pt x="305927" y="56902"/>
                  <a:pt x="597626" y="0"/>
                </a:cubicBezTo>
                <a:cubicBezTo>
                  <a:pt x="889325" y="-56902"/>
                  <a:pt x="1067570" y="67359"/>
                  <a:pt x="1302825" y="0"/>
                </a:cubicBezTo>
                <a:cubicBezTo>
                  <a:pt x="1538080" y="-67359"/>
                  <a:pt x="1520566" y="32427"/>
                  <a:pt x="1577733" y="0"/>
                </a:cubicBezTo>
                <a:cubicBezTo>
                  <a:pt x="1634900" y="-32427"/>
                  <a:pt x="1954963" y="35828"/>
                  <a:pt x="2282931" y="0"/>
                </a:cubicBezTo>
                <a:cubicBezTo>
                  <a:pt x="2610899" y="-35828"/>
                  <a:pt x="2492502" y="25468"/>
                  <a:pt x="2557839" y="0"/>
                </a:cubicBezTo>
                <a:cubicBezTo>
                  <a:pt x="2623176" y="-25468"/>
                  <a:pt x="3097134" y="3051"/>
                  <a:pt x="3370611" y="0"/>
                </a:cubicBezTo>
                <a:cubicBezTo>
                  <a:pt x="3644088" y="-3051"/>
                  <a:pt x="3590291" y="991"/>
                  <a:pt x="3753091" y="0"/>
                </a:cubicBezTo>
                <a:cubicBezTo>
                  <a:pt x="3915891" y="-991"/>
                  <a:pt x="4345057" y="80878"/>
                  <a:pt x="4565863" y="0"/>
                </a:cubicBezTo>
                <a:cubicBezTo>
                  <a:pt x="4786669" y="-80878"/>
                  <a:pt x="4874800" y="18112"/>
                  <a:pt x="5055916" y="0"/>
                </a:cubicBezTo>
                <a:cubicBezTo>
                  <a:pt x="5237032" y="-18112"/>
                  <a:pt x="5568693" y="21467"/>
                  <a:pt x="5761115" y="0"/>
                </a:cubicBezTo>
                <a:cubicBezTo>
                  <a:pt x="5953537" y="-21467"/>
                  <a:pt x="5941239" y="6659"/>
                  <a:pt x="6036023" y="0"/>
                </a:cubicBezTo>
                <a:cubicBezTo>
                  <a:pt x="6130807" y="-6659"/>
                  <a:pt x="6238077" y="28202"/>
                  <a:pt x="6310931" y="0"/>
                </a:cubicBezTo>
                <a:cubicBezTo>
                  <a:pt x="6383785" y="-28202"/>
                  <a:pt x="6713328" y="55584"/>
                  <a:pt x="6908557" y="0"/>
                </a:cubicBezTo>
                <a:cubicBezTo>
                  <a:pt x="7103786" y="-55584"/>
                  <a:pt x="7412599" y="68859"/>
                  <a:pt x="7721328" y="0"/>
                </a:cubicBezTo>
                <a:cubicBezTo>
                  <a:pt x="8030057" y="-68859"/>
                  <a:pt x="8036531" y="18556"/>
                  <a:pt x="8211381" y="0"/>
                </a:cubicBezTo>
                <a:cubicBezTo>
                  <a:pt x="8386231" y="-18556"/>
                  <a:pt x="8508616" y="44630"/>
                  <a:pt x="8593862" y="0"/>
                </a:cubicBezTo>
                <a:cubicBezTo>
                  <a:pt x="8679108" y="-44630"/>
                  <a:pt x="8949718" y="21152"/>
                  <a:pt x="9191488" y="0"/>
                </a:cubicBezTo>
                <a:cubicBezTo>
                  <a:pt x="9433258" y="-21152"/>
                  <a:pt x="9599853" y="10160"/>
                  <a:pt x="9896687" y="0"/>
                </a:cubicBezTo>
                <a:cubicBezTo>
                  <a:pt x="10193521" y="-10160"/>
                  <a:pt x="10055925" y="32903"/>
                  <a:pt x="10171595" y="0"/>
                </a:cubicBezTo>
                <a:cubicBezTo>
                  <a:pt x="10287265" y="-32903"/>
                  <a:pt x="10584576" y="527"/>
                  <a:pt x="10757268" y="0"/>
                </a:cubicBezTo>
                <a:cubicBezTo>
                  <a:pt x="10757414" y="189769"/>
                  <a:pt x="10718931" y="236846"/>
                  <a:pt x="10757268" y="459343"/>
                </a:cubicBezTo>
                <a:cubicBezTo>
                  <a:pt x="10379511" y="523758"/>
                  <a:pt x="10234978" y="429133"/>
                  <a:pt x="9944497" y="459343"/>
                </a:cubicBezTo>
                <a:cubicBezTo>
                  <a:pt x="9654016" y="489553"/>
                  <a:pt x="9404212" y="417813"/>
                  <a:pt x="9239298" y="459343"/>
                </a:cubicBezTo>
                <a:cubicBezTo>
                  <a:pt x="9074384" y="500873"/>
                  <a:pt x="8819405" y="380601"/>
                  <a:pt x="8426527" y="459343"/>
                </a:cubicBezTo>
                <a:cubicBezTo>
                  <a:pt x="8033649" y="538085"/>
                  <a:pt x="8151472" y="425033"/>
                  <a:pt x="8044046" y="459343"/>
                </a:cubicBezTo>
                <a:cubicBezTo>
                  <a:pt x="7936620" y="493653"/>
                  <a:pt x="7503050" y="388119"/>
                  <a:pt x="7338847" y="459343"/>
                </a:cubicBezTo>
                <a:cubicBezTo>
                  <a:pt x="7174644" y="530567"/>
                  <a:pt x="6995455" y="425492"/>
                  <a:pt x="6848794" y="459343"/>
                </a:cubicBezTo>
                <a:cubicBezTo>
                  <a:pt x="6702133" y="493194"/>
                  <a:pt x="6417345" y="409122"/>
                  <a:pt x="6143595" y="459343"/>
                </a:cubicBezTo>
                <a:cubicBezTo>
                  <a:pt x="5869845" y="509564"/>
                  <a:pt x="5646147" y="439601"/>
                  <a:pt x="5330824" y="459343"/>
                </a:cubicBezTo>
                <a:cubicBezTo>
                  <a:pt x="5015501" y="479085"/>
                  <a:pt x="4956247" y="431480"/>
                  <a:pt x="4840771" y="459343"/>
                </a:cubicBezTo>
                <a:cubicBezTo>
                  <a:pt x="4725295" y="487206"/>
                  <a:pt x="4642340" y="431836"/>
                  <a:pt x="4565863" y="459343"/>
                </a:cubicBezTo>
                <a:cubicBezTo>
                  <a:pt x="4489386" y="486850"/>
                  <a:pt x="4233362" y="409572"/>
                  <a:pt x="4075809" y="459343"/>
                </a:cubicBezTo>
                <a:cubicBezTo>
                  <a:pt x="3918256" y="509114"/>
                  <a:pt x="3690039" y="418351"/>
                  <a:pt x="3370611" y="459343"/>
                </a:cubicBezTo>
                <a:cubicBezTo>
                  <a:pt x="3051183" y="500335"/>
                  <a:pt x="3057053" y="419124"/>
                  <a:pt x="2880557" y="459343"/>
                </a:cubicBezTo>
                <a:cubicBezTo>
                  <a:pt x="2704061" y="499562"/>
                  <a:pt x="2460853" y="386427"/>
                  <a:pt x="2067786" y="459343"/>
                </a:cubicBezTo>
                <a:cubicBezTo>
                  <a:pt x="1674719" y="532259"/>
                  <a:pt x="1663831" y="435387"/>
                  <a:pt x="1362587" y="459343"/>
                </a:cubicBezTo>
                <a:cubicBezTo>
                  <a:pt x="1061343" y="483299"/>
                  <a:pt x="852282" y="455577"/>
                  <a:pt x="657389" y="459343"/>
                </a:cubicBezTo>
                <a:cubicBezTo>
                  <a:pt x="462496" y="463109"/>
                  <a:pt x="277101" y="438973"/>
                  <a:pt x="0" y="459343"/>
                </a:cubicBezTo>
                <a:cubicBezTo>
                  <a:pt x="-10060" y="259935"/>
                  <a:pt x="43318" y="151183"/>
                  <a:pt x="0" y="0"/>
                </a:cubicBezTo>
                <a:close/>
              </a:path>
            </a:pathLst>
          </a:custGeom>
          <a:solidFill>
            <a:srgbClr val="FFC000"/>
          </a:solidFill>
          <a:ln>
            <a:noFill/>
            <a:extLst>
              <a:ext uri="{C807C97D-BFC1-408E-A445-0C87EB9F89A2}">
                <ask:lineSketchStyleProps xmlns:ask="http://schemas.microsoft.com/office/drawing/2018/sketchyshapes" sd="1796175556">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nchor="ctr" anchorCtr="0">
            <a:noAutofit/>
          </a:bodyPr>
          <a:lstStyle/>
          <a:p>
            <a:pPr marL="349250">
              <a:spcBef>
                <a:spcPts val="0"/>
              </a:spcBef>
            </a:pPr>
            <a:r>
              <a:rPr lang="en-US" sz="1600" b="1">
                <a:latin typeface="Arial Nova Cond" panose="020B0506020202020204" pitchFamily="34" charset="0"/>
              </a:rPr>
              <a:t>Enabling Regulatory and Oversight Framework</a:t>
            </a:r>
          </a:p>
        </p:txBody>
      </p:sp>
      <p:sp>
        <p:nvSpPr>
          <p:cNvPr id="185" name="TextBox 184">
            <a:extLst>
              <a:ext uri="{FF2B5EF4-FFF2-40B4-BE49-F238E27FC236}">
                <a16:creationId xmlns:a16="http://schemas.microsoft.com/office/drawing/2014/main" id="{ED9B1EA3-370C-5AB8-C309-0EB3DBFC8FC7}"/>
              </a:ext>
            </a:extLst>
          </p:cNvPr>
          <p:cNvSpPr txBox="1"/>
          <p:nvPr/>
        </p:nvSpPr>
        <p:spPr>
          <a:xfrm>
            <a:off x="681335" y="6111886"/>
            <a:ext cx="10757268" cy="390485"/>
          </a:xfrm>
          <a:custGeom>
            <a:avLst/>
            <a:gdLst>
              <a:gd name="connsiteX0" fmla="*/ 0 w 10757268"/>
              <a:gd name="connsiteY0" fmla="*/ 0 h 390485"/>
              <a:gd name="connsiteX1" fmla="*/ 382481 w 10757268"/>
              <a:gd name="connsiteY1" fmla="*/ 0 h 390485"/>
              <a:gd name="connsiteX2" fmla="*/ 657389 w 10757268"/>
              <a:gd name="connsiteY2" fmla="*/ 0 h 390485"/>
              <a:gd name="connsiteX3" fmla="*/ 932297 w 10757268"/>
              <a:gd name="connsiteY3" fmla="*/ 0 h 390485"/>
              <a:gd name="connsiteX4" fmla="*/ 1745068 w 10757268"/>
              <a:gd name="connsiteY4" fmla="*/ 0 h 390485"/>
              <a:gd name="connsiteX5" fmla="*/ 2450267 w 10757268"/>
              <a:gd name="connsiteY5" fmla="*/ 0 h 390485"/>
              <a:gd name="connsiteX6" fmla="*/ 2940320 w 10757268"/>
              <a:gd name="connsiteY6" fmla="*/ 0 h 390485"/>
              <a:gd name="connsiteX7" fmla="*/ 3645519 w 10757268"/>
              <a:gd name="connsiteY7" fmla="*/ 0 h 390485"/>
              <a:gd name="connsiteX8" fmla="*/ 4135572 w 10757268"/>
              <a:gd name="connsiteY8" fmla="*/ 0 h 390485"/>
              <a:gd name="connsiteX9" fmla="*/ 4948343 w 10757268"/>
              <a:gd name="connsiteY9" fmla="*/ 0 h 390485"/>
              <a:gd name="connsiteX10" fmla="*/ 5653542 w 10757268"/>
              <a:gd name="connsiteY10" fmla="*/ 0 h 390485"/>
              <a:gd name="connsiteX11" fmla="*/ 6358741 w 10757268"/>
              <a:gd name="connsiteY11" fmla="*/ 0 h 390485"/>
              <a:gd name="connsiteX12" fmla="*/ 6956367 w 10757268"/>
              <a:gd name="connsiteY12" fmla="*/ 0 h 390485"/>
              <a:gd name="connsiteX13" fmla="*/ 7231275 w 10757268"/>
              <a:gd name="connsiteY13" fmla="*/ 0 h 390485"/>
              <a:gd name="connsiteX14" fmla="*/ 8044046 w 10757268"/>
              <a:gd name="connsiteY14" fmla="*/ 0 h 390485"/>
              <a:gd name="connsiteX15" fmla="*/ 8749245 w 10757268"/>
              <a:gd name="connsiteY15" fmla="*/ 0 h 390485"/>
              <a:gd name="connsiteX16" fmla="*/ 9454443 w 10757268"/>
              <a:gd name="connsiteY16" fmla="*/ 0 h 390485"/>
              <a:gd name="connsiteX17" fmla="*/ 9836924 w 10757268"/>
              <a:gd name="connsiteY17" fmla="*/ 0 h 390485"/>
              <a:gd name="connsiteX18" fmla="*/ 10757268 w 10757268"/>
              <a:gd name="connsiteY18" fmla="*/ 0 h 390485"/>
              <a:gd name="connsiteX19" fmla="*/ 10757268 w 10757268"/>
              <a:gd name="connsiteY19" fmla="*/ 390485 h 390485"/>
              <a:gd name="connsiteX20" fmla="*/ 9944497 w 10757268"/>
              <a:gd name="connsiteY20" fmla="*/ 390485 h 390485"/>
              <a:gd name="connsiteX21" fmla="*/ 9131725 w 10757268"/>
              <a:gd name="connsiteY21" fmla="*/ 390485 h 390485"/>
              <a:gd name="connsiteX22" fmla="*/ 8856817 w 10757268"/>
              <a:gd name="connsiteY22" fmla="*/ 390485 h 390485"/>
              <a:gd name="connsiteX23" fmla="*/ 8044046 w 10757268"/>
              <a:gd name="connsiteY23" fmla="*/ 390485 h 390485"/>
              <a:gd name="connsiteX24" fmla="*/ 7661565 w 10757268"/>
              <a:gd name="connsiteY24" fmla="*/ 390485 h 390485"/>
              <a:gd name="connsiteX25" fmla="*/ 6848794 w 10757268"/>
              <a:gd name="connsiteY25" fmla="*/ 390485 h 390485"/>
              <a:gd name="connsiteX26" fmla="*/ 6573886 w 10757268"/>
              <a:gd name="connsiteY26" fmla="*/ 390485 h 390485"/>
              <a:gd name="connsiteX27" fmla="*/ 5868687 w 10757268"/>
              <a:gd name="connsiteY27" fmla="*/ 390485 h 390485"/>
              <a:gd name="connsiteX28" fmla="*/ 5055916 w 10757268"/>
              <a:gd name="connsiteY28" fmla="*/ 390485 h 390485"/>
              <a:gd name="connsiteX29" fmla="*/ 4673435 w 10757268"/>
              <a:gd name="connsiteY29" fmla="*/ 390485 h 390485"/>
              <a:gd name="connsiteX30" fmla="*/ 4290955 w 10757268"/>
              <a:gd name="connsiteY30" fmla="*/ 390485 h 390485"/>
              <a:gd name="connsiteX31" fmla="*/ 3800901 w 10757268"/>
              <a:gd name="connsiteY31" fmla="*/ 390485 h 390485"/>
              <a:gd name="connsiteX32" fmla="*/ 2988130 w 10757268"/>
              <a:gd name="connsiteY32" fmla="*/ 390485 h 390485"/>
              <a:gd name="connsiteX33" fmla="*/ 2282931 w 10757268"/>
              <a:gd name="connsiteY33" fmla="*/ 390485 h 390485"/>
              <a:gd name="connsiteX34" fmla="*/ 1900451 w 10757268"/>
              <a:gd name="connsiteY34" fmla="*/ 390485 h 390485"/>
              <a:gd name="connsiteX35" fmla="*/ 1302825 w 10757268"/>
              <a:gd name="connsiteY35" fmla="*/ 390485 h 390485"/>
              <a:gd name="connsiteX36" fmla="*/ 0 w 10757268"/>
              <a:gd name="connsiteY36" fmla="*/ 390485 h 390485"/>
              <a:gd name="connsiteX37" fmla="*/ 0 w 10757268"/>
              <a:gd name="connsiteY37" fmla="*/ 0 h 39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757268" h="390485" fill="none" extrusionOk="0">
                <a:moveTo>
                  <a:pt x="0" y="0"/>
                </a:moveTo>
                <a:cubicBezTo>
                  <a:pt x="155875" y="-24520"/>
                  <a:pt x="302554" y="30905"/>
                  <a:pt x="382481" y="0"/>
                </a:cubicBezTo>
                <a:cubicBezTo>
                  <a:pt x="462408" y="-30905"/>
                  <a:pt x="579182" y="321"/>
                  <a:pt x="657389" y="0"/>
                </a:cubicBezTo>
                <a:cubicBezTo>
                  <a:pt x="735596" y="-321"/>
                  <a:pt x="836762" y="16728"/>
                  <a:pt x="932297" y="0"/>
                </a:cubicBezTo>
                <a:cubicBezTo>
                  <a:pt x="1027832" y="-16728"/>
                  <a:pt x="1559363" y="63582"/>
                  <a:pt x="1745068" y="0"/>
                </a:cubicBezTo>
                <a:cubicBezTo>
                  <a:pt x="1930773" y="-63582"/>
                  <a:pt x="2270821" y="53465"/>
                  <a:pt x="2450267" y="0"/>
                </a:cubicBezTo>
                <a:cubicBezTo>
                  <a:pt x="2629713" y="-53465"/>
                  <a:pt x="2724149" y="52769"/>
                  <a:pt x="2940320" y="0"/>
                </a:cubicBezTo>
                <a:cubicBezTo>
                  <a:pt x="3156491" y="-52769"/>
                  <a:pt x="3495612" y="31956"/>
                  <a:pt x="3645519" y="0"/>
                </a:cubicBezTo>
                <a:cubicBezTo>
                  <a:pt x="3795426" y="-31956"/>
                  <a:pt x="3928481" y="20896"/>
                  <a:pt x="4135572" y="0"/>
                </a:cubicBezTo>
                <a:cubicBezTo>
                  <a:pt x="4342663" y="-20896"/>
                  <a:pt x="4777598" y="20180"/>
                  <a:pt x="4948343" y="0"/>
                </a:cubicBezTo>
                <a:cubicBezTo>
                  <a:pt x="5119088" y="-20180"/>
                  <a:pt x="5393231" y="4945"/>
                  <a:pt x="5653542" y="0"/>
                </a:cubicBezTo>
                <a:cubicBezTo>
                  <a:pt x="5913853" y="-4945"/>
                  <a:pt x="6070886" y="7782"/>
                  <a:pt x="6358741" y="0"/>
                </a:cubicBezTo>
                <a:cubicBezTo>
                  <a:pt x="6646596" y="-7782"/>
                  <a:pt x="6746497" y="36358"/>
                  <a:pt x="6956367" y="0"/>
                </a:cubicBezTo>
                <a:cubicBezTo>
                  <a:pt x="7166237" y="-36358"/>
                  <a:pt x="7096484" y="17019"/>
                  <a:pt x="7231275" y="0"/>
                </a:cubicBezTo>
                <a:cubicBezTo>
                  <a:pt x="7366066" y="-17019"/>
                  <a:pt x="7645206" y="39579"/>
                  <a:pt x="8044046" y="0"/>
                </a:cubicBezTo>
                <a:cubicBezTo>
                  <a:pt x="8442886" y="-39579"/>
                  <a:pt x="8463144" y="42810"/>
                  <a:pt x="8749245" y="0"/>
                </a:cubicBezTo>
                <a:cubicBezTo>
                  <a:pt x="9035346" y="-42810"/>
                  <a:pt x="9134527" y="83787"/>
                  <a:pt x="9454443" y="0"/>
                </a:cubicBezTo>
                <a:cubicBezTo>
                  <a:pt x="9774359" y="-83787"/>
                  <a:pt x="9703732" y="10444"/>
                  <a:pt x="9836924" y="0"/>
                </a:cubicBezTo>
                <a:cubicBezTo>
                  <a:pt x="9970116" y="-10444"/>
                  <a:pt x="10313408" y="98493"/>
                  <a:pt x="10757268" y="0"/>
                </a:cubicBezTo>
                <a:cubicBezTo>
                  <a:pt x="10777693" y="156394"/>
                  <a:pt x="10756558" y="196207"/>
                  <a:pt x="10757268" y="390485"/>
                </a:cubicBezTo>
                <a:cubicBezTo>
                  <a:pt x="10489279" y="481192"/>
                  <a:pt x="10244282" y="371424"/>
                  <a:pt x="9944497" y="390485"/>
                </a:cubicBezTo>
                <a:cubicBezTo>
                  <a:pt x="9644712" y="409546"/>
                  <a:pt x="9475414" y="350966"/>
                  <a:pt x="9131725" y="390485"/>
                </a:cubicBezTo>
                <a:cubicBezTo>
                  <a:pt x="8788036" y="430004"/>
                  <a:pt x="8991472" y="380197"/>
                  <a:pt x="8856817" y="390485"/>
                </a:cubicBezTo>
                <a:cubicBezTo>
                  <a:pt x="8722162" y="400773"/>
                  <a:pt x="8296386" y="296695"/>
                  <a:pt x="8044046" y="390485"/>
                </a:cubicBezTo>
                <a:cubicBezTo>
                  <a:pt x="7791706" y="484275"/>
                  <a:pt x="7833114" y="370365"/>
                  <a:pt x="7661565" y="390485"/>
                </a:cubicBezTo>
                <a:cubicBezTo>
                  <a:pt x="7490016" y="410605"/>
                  <a:pt x="7098145" y="295825"/>
                  <a:pt x="6848794" y="390485"/>
                </a:cubicBezTo>
                <a:cubicBezTo>
                  <a:pt x="6599443" y="485145"/>
                  <a:pt x="6676618" y="382678"/>
                  <a:pt x="6573886" y="390485"/>
                </a:cubicBezTo>
                <a:cubicBezTo>
                  <a:pt x="6471154" y="398292"/>
                  <a:pt x="6200284" y="339147"/>
                  <a:pt x="5868687" y="390485"/>
                </a:cubicBezTo>
                <a:cubicBezTo>
                  <a:pt x="5537090" y="441823"/>
                  <a:pt x="5359982" y="348279"/>
                  <a:pt x="5055916" y="390485"/>
                </a:cubicBezTo>
                <a:cubicBezTo>
                  <a:pt x="4751850" y="432691"/>
                  <a:pt x="4755695" y="346456"/>
                  <a:pt x="4673435" y="390485"/>
                </a:cubicBezTo>
                <a:cubicBezTo>
                  <a:pt x="4591175" y="434514"/>
                  <a:pt x="4402919" y="365296"/>
                  <a:pt x="4290955" y="390485"/>
                </a:cubicBezTo>
                <a:cubicBezTo>
                  <a:pt x="4178991" y="415674"/>
                  <a:pt x="3902062" y="381015"/>
                  <a:pt x="3800901" y="390485"/>
                </a:cubicBezTo>
                <a:cubicBezTo>
                  <a:pt x="3699740" y="399955"/>
                  <a:pt x="3316012" y="322168"/>
                  <a:pt x="2988130" y="390485"/>
                </a:cubicBezTo>
                <a:cubicBezTo>
                  <a:pt x="2660248" y="458802"/>
                  <a:pt x="2481363" y="378501"/>
                  <a:pt x="2282931" y="390485"/>
                </a:cubicBezTo>
                <a:cubicBezTo>
                  <a:pt x="2084499" y="402469"/>
                  <a:pt x="2082488" y="385236"/>
                  <a:pt x="1900451" y="390485"/>
                </a:cubicBezTo>
                <a:cubicBezTo>
                  <a:pt x="1718414" y="395734"/>
                  <a:pt x="1510248" y="370248"/>
                  <a:pt x="1302825" y="390485"/>
                </a:cubicBezTo>
                <a:cubicBezTo>
                  <a:pt x="1095402" y="410722"/>
                  <a:pt x="445095" y="249977"/>
                  <a:pt x="0" y="390485"/>
                </a:cubicBezTo>
                <a:cubicBezTo>
                  <a:pt x="-6009" y="245518"/>
                  <a:pt x="3820" y="114954"/>
                  <a:pt x="0" y="0"/>
                </a:cubicBezTo>
                <a:close/>
              </a:path>
              <a:path w="10757268" h="390485" stroke="0" extrusionOk="0">
                <a:moveTo>
                  <a:pt x="0" y="0"/>
                </a:moveTo>
                <a:cubicBezTo>
                  <a:pt x="207881" y="-52119"/>
                  <a:pt x="305927" y="56902"/>
                  <a:pt x="597626" y="0"/>
                </a:cubicBezTo>
                <a:cubicBezTo>
                  <a:pt x="889325" y="-56902"/>
                  <a:pt x="1067570" y="67359"/>
                  <a:pt x="1302825" y="0"/>
                </a:cubicBezTo>
                <a:cubicBezTo>
                  <a:pt x="1538080" y="-67359"/>
                  <a:pt x="1520566" y="32427"/>
                  <a:pt x="1577733" y="0"/>
                </a:cubicBezTo>
                <a:cubicBezTo>
                  <a:pt x="1634900" y="-32427"/>
                  <a:pt x="1954963" y="35828"/>
                  <a:pt x="2282931" y="0"/>
                </a:cubicBezTo>
                <a:cubicBezTo>
                  <a:pt x="2610899" y="-35828"/>
                  <a:pt x="2492502" y="25468"/>
                  <a:pt x="2557839" y="0"/>
                </a:cubicBezTo>
                <a:cubicBezTo>
                  <a:pt x="2623176" y="-25468"/>
                  <a:pt x="3097134" y="3051"/>
                  <a:pt x="3370611" y="0"/>
                </a:cubicBezTo>
                <a:cubicBezTo>
                  <a:pt x="3644088" y="-3051"/>
                  <a:pt x="3590291" y="991"/>
                  <a:pt x="3753091" y="0"/>
                </a:cubicBezTo>
                <a:cubicBezTo>
                  <a:pt x="3915891" y="-991"/>
                  <a:pt x="4345057" y="80878"/>
                  <a:pt x="4565863" y="0"/>
                </a:cubicBezTo>
                <a:cubicBezTo>
                  <a:pt x="4786669" y="-80878"/>
                  <a:pt x="4874800" y="18112"/>
                  <a:pt x="5055916" y="0"/>
                </a:cubicBezTo>
                <a:cubicBezTo>
                  <a:pt x="5237032" y="-18112"/>
                  <a:pt x="5568693" y="21467"/>
                  <a:pt x="5761115" y="0"/>
                </a:cubicBezTo>
                <a:cubicBezTo>
                  <a:pt x="5953537" y="-21467"/>
                  <a:pt x="5941239" y="6659"/>
                  <a:pt x="6036023" y="0"/>
                </a:cubicBezTo>
                <a:cubicBezTo>
                  <a:pt x="6130807" y="-6659"/>
                  <a:pt x="6238077" y="28202"/>
                  <a:pt x="6310931" y="0"/>
                </a:cubicBezTo>
                <a:cubicBezTo>
                  <a:pt x="6383785" y="-28202"/>
                  <a:pt x="6713328" y="55584"/>
                  <a:pt x="6908557" y="0"/>
                </a:cubicBezTo>
                <a:cubicBezTo>
                  <a:pt x="7103786" y="-55584"/>
                  <a:pt x="7412599" y="68859"/>
                  <a:pt x="7721328" y="0"/>
                </a:cubicBezTo>
                <a:cubicBezTo>
                  <a:pt x="8030057" y="-68859"/>
                  <a:pt x="8036531" y="18556"/>
                  <a:pt x="8211381" y="0"/>
                </a:cubicBezTo>
                <a:cubicBezTo>
                  <a:pt x="8386231" y="-18556"/>
                  <a:pt x="8508616" y="44630"/>
                  <a:pt x="8593862" y="0"/>
                </a:cubicBezTo>
                <a:cubicBezTo>
                  <a:pt x="8679108" y="-44630"/>
                  <a:pt x="8949718" y="21152"/>
                  <a:pt x="9191488" y="0"/>
                </a:cubicBezTo>
                <a:cubicBezTo>
                  <a:pt x="9433258" y="-21152"/>
                  <a:pt x="9599853" y="10160"/>
                  <a:pt x="9896687" y="0"/>
                </a:cubicBezTo>
                <a:cubicBezTo>
                  <a:pt x="10193521" y="-10160"/>
                  <a:pt x="10055925" y="32903"/>
                  <a:pt x="10171595" y="0"/>
                </a:cubicBezTo>
                <a:cubicBezTo>
                  <a:pt x="10287265" y="-32903"/>
                  <a:pt x="10584576" y="527"/>
                  <a:pt x="10757268" y="0"/>
                </a:cubicBezTo>
                <a:cubicBezTo>
                  <a:pt x="10761686" y="134544"/>
                  <a:pt x="10748265" y="197556"/>
                  <a:pt x="10757268" y="390485"/>
                </a:cubicBezTo>
                <a:cubicBezTo>
                  <a:pt x="10379511" y="454900"/>
                  <a:pt x="10234978" y="360275"/>
                  <a:pt x="9944497" y="390485"/>
                </a:cubicBezTo>
                <a:cubicBezTo>
                  <a:pt x="9654016" y="420695"/>
                  <a:pt x="9404212" y="348955"/>
                  <a:pt x="9239298" y="390485"/>
                </a:cubicBezTo>
                <a:cubicBezTo>
                  <a:pt x="9074384" y="432015"/>
                  <a:pt x="8819405" y="311743"/>
                  <a:pt x="8426527" y="390485"/>
                </a:cubicBezTo>
                <a:cubicBezTo>
                  <a:pt x="8033649" y="469227"/>
                  <a:pt x="8151472" y="356175"/>
                  <a:pt x="8044046" y="390485"/>
                </a:cubicBezTo>
                <a:cubicBezTo>
                  <a:pt x="7936620" y="424795"/>
                  <a:pt x="7503050" y="319261"/>
                  <a:pt x="7338847" y="390485"/>
                </a:cubicBezTo>
                <a:cubicBezTo>
                  <a:pt x="7174644" y="461709"/>
                  <a:pt x="6995455" y="356634"/>
                  <a:pt x="6848794" y="390485"/>
                </a:cubicBezTo>
                <a:cubicBezTo>
                  <a:pt x="6702133" y="424336"/>
                  <a:pt x="6417345" y="340264"/>
                  <a:pt x="6143595" y="390485"/>
                </a:cubicBezTo>
                <a:cubicBezTo>
                  <a:pt x="5869845" y="440706"/>
                  <a:pt x="5646147" y="370743"/>
                  <a:pt x="5330824" y="390485"/>
                </a:cubicBezTo>
                <a:cubicBezTo>
                  <a:pt x="5015501" y="410227"/>
                  <a:pt x="4956247" y="362622"/>
                  <a:pt x="4840771" y="390485"/>
                </a:cubicBezTo>
                <a:cubicBezTo>
                  <a:pt x="4725295" y="418348"/>
                  <a:pt x="4642340" y="362978"/>
                  <a:pt x="4565863" y="390485"/>
                </a:cubicBezTo>
                <a:cubicBezTo>
                  <a:pt x="4489386" y="417992"/>
                  <a:pt x="4233362" y="340714"/>
                  <a:pt x="4075809" y="390485"/>
                </a:cubicBezTo>
                <a:cubicBezTo>
                  <a:pt x="3918256" y="440256"/>
                  <a:pt x="3690039" y="349493"/>
                  <a:pt x="3370611" y="390485"/>
                </a:cubicBezTo>
                <a:cubicBezTo>
                  <a:pt x="3051183" y="431477"/>
                  <a:pt x="3057053" y="350266"/>
                  <a:pt x="2880557" y="390485"/>
                </a:cubicBezTo>
                <a:cubicBezTo>
                  <a:pt x="2704061" y="430704"/>
                  <a:pt x="2460853" y="317569"/>
                  <a:pt x="2067786" y="390485"/>
                </a:cubicBezTo>
                <a:cubicBezTo>
                  <a:pt x="1674719" y="463401"/>
                  <a:pt x="1663831" y="366529"/>
                  <a:pt x="1362587" y="390485"/>
                </a:cubicBezTo>
                <a:cubicBezTo>
                  <a:pt x="1061343" y="414441"/>
                  <a:pt x="852282" y="386719"/>
                  <a:pt x="657389" y="390485"/>
                </a:cubicBezTo>
                <a:cubicBezTo>
                  <a:pt x="462496" y="394251"/>
                  <a:pt x="277101" y="370115"/>
                  <a:pt x="0" y="390485"/>
                </a:cubicBezTo>
                <a:cubicBezTo>
                  <a:pt x="-27714" y="235436"/>
                  <a:pt x="27550" y="124674"/>
                  <a:pt x="0" y="0"/>
                </a:cubicBezTo>
                <a:close/>
              </a:path>
            </a:pathLst>
          </a:custGeom>
          <a:solidFill>
            <a:srgbClr val="FFC000"/>
          </a:solidFill>
          <a:ln>
            <a:noFill/>
            <a:extLst>
              <a:ext uri="{C807C97D-BFC1-408E-A445-0C87EB9F89A2}">
                <ask:lineSketchStyleProps xmlns:ask="http://schemas.microsoft.com/office/drawing/2018/sketchyshapes" sd="1796175556">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nchor="ctr" anchorCtr="0">
            <a:noAutofit/>
          </a:bodyPr>
          <a:lstStyle/>
          <a:p>
            <a:pPr marL="349250"/>
            <a:r>
              <a:rPr lang="en-US" sz="1600" b="1">
                <a:latin typeface="Arial Nova Cond" panose="020B0506020202020204" pitchFamily="34" charset="0"/>
              </a:rPr>
              <a:t>Equity Blueprint  &amp;  Workforce Development</a:t>
            </a:r>
          </a:p>
        </p:txBody>
      </p:sp>
      <p:sp>
        <p:nvSpPr>
          <p:cNvPr id="139" name="Rectangle 138">
            <a:extLst>
              <a:ext uri="{FF2B5EF4-FFF2-40B4-BE49-F238E27FC236}">
                <a16:creationId xmlns:a16="http://schemas.microsoft.com/office/drawing/2014/main" id="{A3E1A02A-6DCE-1C8A-3572-DB41AEACD44E}"/>
              </a:ext>
            </a:extLst>
          </p:cNvPr>
          <p:cNvSpPr/>
          <p:nvPr/>
        </p:nvSpPr>
        <p:spPr bwMode="auto">
          <a:xfrm>
            <a:off x="4313570" y="2281981"/>
            <a:ext cx="7125034" cy="1444557"/>
          </a:xfrm>
          <a:prstGeom prst="rect">
            <a:avLst/>
          </a:prstGeom>
          <a:solidFill>
            <a:schemeClr val="bg1">
              <a:alpha val="58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algn="l" defTabSz="914400" rtl="0" eaLnBrk="0" fontAlgn="base" latinLnBrk="0" hangingPunct="0">
              <a:lnSpc>
                <a:spcPct val="100000"/>
              </a:lnSpc>
              <a:spcBef>
                <a:spcPts val="0"/>
              </a:spcBef>
              <a:spcAft>
                <a:spcPct val="0"/>
              </a:spcAft>
              <a:buClrTx/>
              <a:buSzTx/>
              <a:buFontTx/>
              <a:buNone/>
              <a:tabLst/>
            </a:pPr>
            <a:r>
              <a:rPr kumimoji="0" lang="en-US" sz="1800" b="1" i="0" u="none" strike="noStrike" cap="none" normalizeH="0" baseline="0">
                <a:ln>
                  <a:noFill/>
                </a:ln>
                <a:solidFill>
                  <a:schemeClr val="bg1"/>
                </a:solidFill>
                <a:effectLst/>
                <a:latin typeface="+mn-lt"/>
              </a:rPr>
              <a:t>                </a:t>
            </a:r>
          </a:p>
        </p:txBody>
      </p:sp>
      <p:sp>
        <p:nvSpPr>
          <p:cNvPr id="186" name="TextBox 185">
            <a:extLst>
              <a:ext uri="{FF2B5EF4-FFF2-40B4-BE49-F238E27FC236}">
                <a16:creationId xmlns:a16="http://schemas.microsoft.com/office/drawing/2014/main" id="{BD840981-DB75-8D3C-8E45-B682B7D8423B}"/>
              </a:ext>
            </a:extLst>
          </p:cNvPr>
          <p:cNvSpPr txBox="1"/>
          <p:nvPr/>
        </p:nvSpPr>
        <p:spPr>
          <a:xfrm>
            <a:off x="4623673" y="2740286"/>
            <a:ext cx="6693459" cy="1046167"/>
          </a:xfrm>
          <a:prstGeom prst="rect">
            <a:avLst/>
          </a:prstGeom>
          <a:noFill/>
        </p:spPr>
        <p:txBody>
          <a:bodyPr wrap="square" numCol="2" spcCol="365760" rtlCol="0" anchor="b" anchorCtr="0">
            <a:noAutofit/>
          </a:bodyPr>
          <a:lstStyle/>
          <a:p>
            <a:pPr marL="112713" indent="-112713" algn="l">
              <a:lnSpc>
                <a:spcPts val="1800"/>
              </a:lnSpc>
              <a:spcBef>
                <a:spcPts val="0"/>
              </a:spcBef>
              <a:spcAft>
                <a:spcPts val="600"/>
              </a:spcAft>
              <a:buFont typeface="Arial" panose="020B0604020202020204" pitchFamily="34" charset="0"/>
              <a:buChar char="•"/>
            </a:pPr>
            <a:endPar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endParaRPr>
          </a:p>
          <a:p>
            <a:pPr marL="112713" indent="-112713" algn="l">
              <a:lnSpc>
                <a:spcPts val="1800"/>
              </a:lnSpc>
              <a:spcBef>
                <a:spcPts val="0"/>
              </a:spcBef>
              <a:spcAft>
                <a:spcPts val="600"/>
              </a:spcAft>
              <a:buFont typeface="Arial" panose="020B0604020202020204" pitchFamily="34" charset="0"/>
              <a:buChar char="•"/>
            </a:pPr>
            <a:r>
              <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Reliability: Benchmarking, Standards</a:t>
            </a:r>
          </a:p>
          <a:p>
            <a:pPr marL="112713" indent="-112713" algn="l">
              <a:lnSpc>
                <a:spcPts val="1800"/>
              </a:lnSpc>
              <a:spcBef>
                <a:spcPts val="0"/>
              </a:spcBef>
              <a:spcAft>
                <a:spcPts val="600"/>
              </a:spcAft>
              <a:buFont typeface="Arial" panose="020B0604020202020204" pitchFamily="34" charset="0"/>
              <a:buChar char="•"/>
            </a:pPr>
            <a:r>
              <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Charging innovation &amp; affordability</a:t>
            </a:r>
          </a:p>
          <a:p>
            <a:pPr marL="112713" indent="-112713" algn="l">
              <a:lnSpc>
                <a:spcPts val="1800"/>
              </a:lnSpc>
              <a:spcBef>
                <a:spcPts val="0"/>
              </a:spcBef>
              <a:spcAft>
                <a:spcPts val="600"/>
              </a:spcAft>
              <a:buFont typeface="Arial" panose="020B0604020202020204" pitchFamily="34" charset="0"/>
              <a:buChar char="•"/>
            </a:pPr>
            <a:endPar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endParaRPr>
          </a:p>
          <a:p>
            <a:pPr marL="112713" indent="-112713" algn="l">
              <a:lnSpc>
                <a:spcPts val="1800"/>
              </a:lnSpc>
              <a:spcBef>
                <a:spcPts val="0"/>
              </a:spcBef>
              <a:spcAft>
                <a:spcPts val="600"/>
              </a:spcAft>
              <a:buFont typeface="Arial" panose="020B0604020202020204" pitchFamily="34" charset="0"/>
              <a:buChar char="•"/>
            </a:pPr>
            <a:endPar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endParaRPr>
          </a:p>
          <a:p>
            <a:pPr marL="117475" indent="-117475" algn="l">
              <a:lnSpc>
                <a:spcPts val="1800"/>
              </a:lnSpc>
              <a:spcBef>
                <a:spcPts val="0"/>
              </a:spcBef>
              <a:spcAft>
                <a:spcPts val="600"/>
              </a:spcAft>
              <a:buFont typeface="Arial" panose="020B0604020202020204" pitchFamily="34" charset="0"/>
              <a:buChar char="•"/>
              <a:tabLst>
                <a:tab pos="857250" algn="l"/>
                <a:tab pos="914400" algn="l"/>
              </a:tabLst>
            </a:pPr>
            <a:r>
              <a:rPr lang="en-US" sz="1600" dirty="0">
                <a:solidFill>
                  <a:schemeClr val="tx1"/>
                </a:solidFill>
                <a:latin typeface="Arial Nova Cond Light" panose="020B0306020202020204" pitchFamily="34" charset="0"/>
                <a:ea typeface="Calibri" panose="020F0502020204030204" pitchFamily="34" charset="0"/>
                <a:cs typeface="Times New Roman" panose="02020603050405020304" pitchFamily="18" charset="0"/>
              </a:rPr>
              <a:t>Vetted Product List (VPL); Approved Product List (APL)</a:t>
            </a:r>
          </a:p>
          <a:p>
            <a:pPr marL="117475" indent="-117475" algn="l">
              <a:lnSpc>
                <a:spcPts val="1800"/>
              </a:lnSpc>
              <a:spcBef>
                <a:spcPts val="0"/>
              </a:spcBef>
              <a:spcAft>
                <a:spcPts val="600"/>
              </a:spcAft>
              <a:buFont typeface="Arial" panose="020B0604020202020204" pitchFamily="34" charset="0"/>
              <a:buChar char="•"/>
              <a:tabLst>
                <a:tab pos="857250" algn="l"/>
                <a:tab pos="914400" algn="l"/>
              </a:tabLst>
            </a:pPr>
            <a:r>
              <a:rPr lang="en-US" sz="1600" dirty="0">
                <a:solidFill>
                  <a:schemeClr val="tx1"/>
                </a:solidFill>
                <a:latin typeface="Arial Nova Cond Light" panose="020B0306020202020204" pitchFamily="34" charset="0"/>
                <a:ea typeface="Calibri" panose="020F0502020204030204" pitchFamily="34" charset="0"/>
                <a:cs typeface="Times New Roman" panose="02020603050405020304" pitchFamily="18" charset="0"/>
              </a:rPr>
              <a:t>NEVI/NEHC Coordination with EEI</a:t>
            </a:r>
            <a:endParaRPr lang="en-US" sz="1600" dirty="0">
              <a:solidFill>
                <a:schemeClr val="tx1"/>
              </a:solidFill>
              <a:effectLst/>
              <a:latin typeface="Arial Nova Cond Light" panose="020B0306020202020204" pitchFamily="34" charset="0"/>
              <a:ea typeface="Calibri" panose="020F0502020204030204" pitchFamily="34" charset="0"/>
            </a:endParaRPr>
          </a:p>
          <a:p>
            <a:pPr marL="112713" indent="-112713" algn="l">
              <a:lnSpc>
                <a:spcPts val="1800"/>
              </a:lnSpc>
              <a:spcBef>
                <a:spcPts val="0"/>
              </a:spcBef>
              <a:spcAft>
                <a:spcPts val="600"/>
              </a:spcAft>
              <a:buFont typeface="Arial" panose="020B0604020202020204" pitchFamily="34" charset="0"/>
              <a:buChar char="•"/>
            </a:pPr>
            <a:endPar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endParaRPr>
          </a:p>
        </p:txBody>
      </p:sp>
      <p:sp>
        <p:nvSpPr>
          <p:cNvPr id="142" name="Rectangle 141">
            <a:extLst>
              <a:ext uri="{FF2B5EF4-FFF2-40B4-BE49-F238E27FC236}">
                <a16:creationId xmlns:a16="http://schemas.microsoft.com/office/drawing/2014/main" id="{49BCED0C-1A42-6F53-6EA6-925B87E117AA}"/>
              </a:ext>
            </a:extLst>
          </p:cNvPr>
          <p:cNvSpPr>
            <a:spLocks noChangeAspect="1"/>
          </p:cNvSpPr>
          <p:nvPr/>
        </p:nvSpPr>
        <p:spPr bwMode="auto">
          <a:xfrm>
            <a:off x="4415923" y="2330009"/>
            <a:ext cx="2852154" cy="504002"/>
          </a:xfrm>
          <a:custGeom>
            <a:avLst/>
            <a:gdLst>
              <a:gd name="connsiteX0" fmla="*/ 0 w 2852154"/>
              <a:gd name="connsiteY0" fmla="*/ 0 h 504002"/>
              <a:gd name="connsiteX1" fmla="*/ 513388 w 2852154"/>
              <a:gd name="connsiteY1" fmla="*/ 0 h 504002"/>
              <a:gd name="connsiteX2" fmla="*/ 998254 w 2852154"/>
              <a:gd name="connsiteY2" fmla="*/ 0 h 504002"/>
              <a:gd name="connsiteX3" fmla="*/ 1597206 w 2852154"/>
              <a:gd name="connsiteY3" fmla="*/ 0 h 504002"/>
              <a:gd name="connsiteX4" fmla="*/ 2082072 w 2852154"/>
              <a:gd name="connsiteY4" fmla="*/ 0 h 504002"/>
              <a:gd name="connsiteX5" fmla="*/ 2852154 w 2852154"/>
              <a:gd name="connsiteY5" fmla="*/ 0 h 504002"/>
              <a:gd name="connsiteX6" fmla="*/ 2852154 w 2852154"/>
              <a:gd name="connsiteY6" fmla="*/ 504002 h 504002"/>
              <a:gd name="connsiteX7" fmla="*/ 2310245 w 2852154"/>
              <a:gd name="connsiteY7" fmla="*/ 504002 h 504002"/>
              <a:gd name="connsiteX8" fmla="*/ 1682771 w 2852154"/>
              <a:gd name="connsiteY8" fmla="*/ 504002 h 504002"/>
              <a:gd name="connsiteX9" fmla="*/ 1055297 w 2852154"/>
              <a:gd name="connsiteY9" fmla="*/ 504002 h 504002"/>
              <a:gd name="connsiteX10" fmla="*/ 0 w 2852154"/>
              <a:gd name="connsiteY10" fmla="*/ 504002 h 504002"/>
              <a:gd name="connsiteX11" fmla="*/ 0 w 2852154"/>
              <a:gd name="connsiteY11" fmla="*/ 0 h 50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2154" h="504002" extrusionOk="0">
                <a:moveTo>
                  <a:pt x="0" y="0"/>
                </a:moveTo>
                <a:cubicBezTo>
                  <a:pt x="223390" y="-44543"/>
                  <a:pt x="338816" y="40222"/>
                  <a:pt x="513388" y="0"/>
                </a:cubicBezTo>
                <a:cubicBezTo>
                  <a:pt x="687960" y="-40222"/>
                  <a:pt x="853351" y="16590"/>
                  <a:pt x="998254" y="0"/>
                </a:cubicBezTo>
                <a:cubicBezTo>
                  <a:pt x="1143157" y="-16590"/>
                  <a:pt x="1349609" y="39519"/>
                  <a:pt x="1597206" y="0"/>
                </a:cubicBezTo>
                <a:cubicBezTo>
                  <a:pt x="1844803" y="-39519"/>
                  <a:pt x="1973369" y="40979"/>
                  <a:pt x="2082072" y="0"/>
                </a:cubicBezTo>
                <a:cubicBezTo>
                  <a:pt x="2190775" y="-40979"/>
                  <a:pt x="2571246" y="15642"/>
                  <a:pt x="2852154" y="0"/>
                </a:cubicBezTo>
                <a:cubicBezTo>
                  <a:pt x="2909960" y="157269"/>
                  <a:pt x="2834670" y="310850"/>
                  <a:pt x="2852154" y="504002"/>
                </a:cubicBezTo>
                <a:cubicBezTo>
                  <a:pt x="2702374" y="565187"/>
                  <a:pt x="2535684" y="478409"/>
                  <a:pt x="2310245" y="504002"/>
                </a:cubicBezTo>
                <a:cubicBezTo>
                  <a:pt x="2084806" y="529595"/>
                  <a:pt x="1873520" y="472098"/>
                  <a:pt x="1682771" y="504002"/>
                </a:cubicBezTo>
                <a:cubicBezTo>
                  <a:pt x="1492022" y="535906"/>
                  <a:pt x="1320586" y="435660"/>
                  <a:pt x="1055297" y="504002"/>
                </a:cubicBezTo>
                <a:cubicBezTo>
                  <a:pt x="790008" y="572344"/>
                  <a:pt x="270241" y="414912"/>
                  <a:pt x="0" y="504002"/>
                </a:cubicBezTo>
                <a:cubicBezTo>
                  <a:pt x="-22837" y="314678"/>
                  <a:pt x="48118" y="150795"/>
                  <a:pt x="0" y="0"/>
                </a:cubicBezTo>
                <a:close/>
              </a:path>
            </a:pathLst>
          </a:custGeom>
          <a:noFill/>
          <a:ln>
            <a:noFill/>
            <a:extLst>
              <a:ext uri="{C807C97D-BFC1-408E-A445-0C87EB9F89A2}">
                <ask:lineSketchStyleProps xmlns:ask="http://schemas.microsoft.com/office/drawing/2018/sketchyshapes" sd="3037308666">
                  <a:prstGeom prst="rect">
                    <a:avLst/>
                  </a:prstGeom>
                  <ask:type>
                    <ask:lineSketchScribble/>
                  </ask:type>
                </ask:lineSketchStyleProps>
              </a:ext>
            </a:extLst>
          </a:ln>
        </p:spPr>
        <p:txBody>
          <a:bodyPr wrap="square" anchor="ctr">
            <a:noAutofit/>
          </a:bodyPr>
          <a:lstStyle/>
          <a:p>
            <a:pPr marL="9525">
              <a:spcBef>
                <a:spcPts val="0"/>
              </a:spcBef>
              <a:spcAft>
                <a:spcPts val="0"/>
              </a:spcAft>
            </a:pPr>
            <a:r>
              <a:rPr lang="en-US" sz="1600" b="1">
                <a:latin typeface="Arial Nova Cond" panose="020B0506020202020204" pitchFamily="34" charset="0"/>
              </a:rPr>
              <a:t>Charging Infrastructure</a:t>
            </a:r>
          </a:p>
        </p:txBody>
      </p:sp>
      <p:sp>
        <p:nvSpPr>
          <p:cNvPr id="187" name="Rectangle 186">
            <a:extLst>
              <a:ext uri="{FF2B5EF4-FFF2-40B4-BE49-F238E27FC236}">
                <a16:creationId xmlns:a16="http://schemas.microsoft.com/office/drawing/2014/main" id="{71F03788-4AC1-8C1E-45F3-B1FCC67E4257}"/>
              </a:ext>
            </a:extLst>
          </p:cNvPr>
          <p:cNvSpPr/>
          <p:nvPr/>
        </p:nvSpPr>
        <p:spPr bwMode="auto">
          <a:xfrm>
            <a:off x="4313570" y="3846369"/>
            <a:ext cx="7125034" cy="1527722"/>
          </a:xfrm>
          <a:prstGeom prst="rect">
            <a:avLst/>
          </a:prstGeom>
          <a:solidFill>
            <a:schemeClr val="bg1">
              <a:alpha val="68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algn="l" defTabSz="914400" rtl="0" eaLnBrk="0" fontAlgn="base" latinLnBrk="0" hangingPunct="0">
              <a:lnSpc>
                <a:spcPct val="100000"/>
              </a:lnSpc>
              <a:spcBef>
                <a:spcPts val="0"/>
              </a:spcBef>
              <a:spcAft>
                <a:spcPct val="0"/>
              </a:spcAft>
              <a:buClrTx/>
              <a:buSzTx/>
              <a:buFontTx/>
              <a:buNone/>
              <a:tabLst/>
            </a:pPr>
            <a:r>
              <a:rPr kumimoji="0" lang="en-US" sz="1800" b="1" i="0" u="none" strike="noStrike" cap="none" normalizeH="0" baseline="0">
                <a:ln>
                  <a:noFill/>
                </a:ln>
                <a:solidFill>
                  <a:schemeClr val="bg1"/>
                </a:solidFill>
                <a:effectLst/>
                <a:latin typeface="+mn-lt"/>
              </a:rPr>
              <a:t>                </a:t>
            </a:r>
          </a:p>
        </p:txBody>
      </p:sp>
      <p:sp>
        <p:nvSpPr>
          <p:cNvPr id="188" name="TextBox 187">
            <a:extLst>
              <a:ext uri="{FF2B5EF4-FFF2-40B4-BE49-F238E27FC236}">
                <a16:creationId xmlns:a16="http://schemas.microsoft.com/office/drawing/2014/main" id="{08570988-24FE-E9D6-2B0F-AB561BEE0796}"/>
              </a:ext>
            </a:extLst>
          </p:cNvPr>
          <p:cNvSpPr txBox="1"/>
          <p:nvPr/>
        </p:nvSpPr>
        <p:spPr>
          <a:xfrm>
            <a:off x="4579357" y="4238788"/>
            <a:ext cx="6693459" cy="1195219"/>
          </a:xfrm>
          <a:prstGeom prst="rect">
            <a:avLst/>
          </a:prstGeom>
          <a:noFill/>
        </p:spPr>
        <p:txBody>
          <a:bodyPr wrap="square" numCol="2" spcCol="365760" rtlCol="0" anchor="b" anchorCtr="0">
            <a:noAutofit/>
          </a:bodyPr>
          <a:lstStyle/>
          <a:p>
            <a:pPr marL="112713" indent="-112713" algn="l">
              <a:spcBef>
                <a:spcPts val="0"/>
              </a:spcBef>
              <a:buFont typeface="Arial" panose="020B0604020202020204" pitchFamily="34" charset="0"/>
              <a:buChar char="•"/>
            </a:pPr>
            <a:r>
              <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Streamlined Grid Interconnect</a:t>
            </a:r>
          </a:p>
          <a:p>
            <a:pPr marL="569913" lvl="1" indent="-112713">
              <a:buFont typeface="Arial" panose="020B0604020202020204" pitchFamily="34" charset="0"/>
              <a:buChar char="•"/>
            </a:pPr>
            <a:r>
              <a:rPr lang="en-US" sz="1400" dirty="0">
                <a:solidFill>
                  <a:srgbClr val="0070C0"/>
                </a:solidFill>
                <a:latin typeface="Arial Nova Cond Light" panose="020B0306020202020204" pitchFamily="34" charset="0"/>
                <a:ea typeface="Times New Roman" panose="02020603050405020304" pitchFamily="18" charset="0"/>
                <a:cs typeface="Times New Roman" panose="02020603050405020304" pitchFamily="18" charset="0"/>
              </a:rPr>
              <a:t>Expedited Interim Charging Solutions</a:t>
            </a:r>
            <a:endParaRPr lang="en-US" sz="14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endParaRPr>
          </a:p>
          <a:p>
            <a:pPr marL="112713" indent="-112713" algn="l">
              <a:spcBef>
                <a:spcPts val="0"/>
              </a:spcBef>
              <a:buFont typeface="Arial" panose="020B0604020202020204" pitchFamily="34" charset="0"/>
              <a:buChar char="•"/>
            </a:pPr>
            <a:r>
              <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Managed Charging at Scale</a:t>
            </a:r>
          </a:p>
          <a:p>
            <a:pPr marL="112713" indent="-112713" algn="l">
              <a:spcBef>
                <a:spcPts val="0"/>
              </a:spcBef>
              <a:buFont typeface="Arial" panose="020B0604020202020204" pitchFamily="34" charset="0"/>
              <a:buChar char="•"/>
            </a:pPr>
            <a:r>
              <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Interconnect Standards for V2H/V2B/V2G</a:t>
            </a:r>
          </a:p>
          <a:p>
            <a:pPr marL="112713" indent="-112713" algn="l">
              <a:lnSpc>
                <a:spcPts val="1800"/>
              </a:lnSpc>
              <a:spcBef>
                <a:spcPts val="0"/>
              </a:spcBef>
              <a:spcAft>
                <a:spcPts val="600"/>
              </a:spcAft>
              <a:buFont typeface="Arial" panose="020B0604020202020204" pitchFamily="34" charset="0"/>
              <a:buChar char="•"/>
            </a:pPr>
            <a:endParaRPr lang="en-US" sz="1600" dirty="0">
              <a:latin typeface="Arial Nova Cond Light" panose="020B0306020202020204" pitchFamily="34" charset="0"/>
              <a:ea typeface="Times New Roman" panose="02020603050405020304" pitchFamily="18" charset="0"/>
              <a:cs typeface="Times New Roman" panose="02020603050405020304" pitchFamily="18" charset="0"/>
            </a:endParaRPr>
          </a:p>
          <a:p>
            <a:pPr marL="112713" indent="-112713" algn="l">
              <a:spcBef>
                <a:spcPts val="0"/>
              </a:spcBef>
              <a:buFont typeface="Arial" panose="020B0604020202020204" pitchFamily="34" charset="0"/>
              <a:buChar char="•"/>
            </a:pPr>
            <a:endPar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endParaRPr>
          </a:p>
          <a:p>
            <a:pPr marL="112713" indent="-112713" algn="l">
              <a:spcBef>
                <a:spcPts val="0"/>
              </a:spcBef>
              <a:buFont typeface="Arial" panose="020B0604020202020204" pitchFamily="34" charset="0"/>
              <a:buChar char="•"/>
            </a:pPr>
            <a:r>
              <a:rPr lang="en-US" sz="1600" dirty="0" err="1">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GridFAST</a:t>
            </a:r>
            <a:r>
              <a:rPr lang="en-US" sz="1100" baseline="72000" dirty="0" err="1">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TM</a:t>
            </a:r>
            <a:r>
              <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 Online Data Exchange</a:t>
            </a:r>
          </a:p>
          <a:p>
            <a:pPr marL="112713" indent="-112713" algn="l">
              <a:spcBef>
                <a:spcPts val="0"/>
              </a:spcBef>
              <a:buFont typeface="Arial" panose="020B0604020202020204" pitchFamily="34" charset="0"/>
              <a:buChar char="•"/>
            </a:pPr>
            <a:r>
              <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OEM/Utility V2H/V2B Pilot</a:t>
            </a:r>
          </a:p>
          <a:p>
            <a:pPr marL="112713" indent="-112713" algn="l">
              <a:spcBef>
                <a:spcPts val="0"/>
              </a:spcBef>
              <a:buFont typeface="Arial" panose="020B0604020202020204" pitchFamily="34" charset="0"/>
              <a:buChar char="•"/>
            </a:pPr>
            <a:r>
              <a:rPr lang="en-US" sz="1600" dirty="0">
                <a:solidFill>
                  <a:schemeClr val="tx1"/>
                </a:solidFill>
                <a:latin typeface="Arial Nova Cond Light" panose="020B0306020202020204" pitchFamily="34" charset="0"/>
                <a:ea typeface="Times New Roman" panose="02020603050405020304" pitchFamily="18" charset="0"/>
                <a:cs typeface="Times New Roman" panose="02020603050405020304" pitchFamily="18" charset="0"/>
              </a:rPr>
              <a:t>EV Resilience/Evacuation Pilot</a:t>
            </a:r>
          </a:p>
        </p:txBody>
      </p:sp>
      <p:sp>
        <p:nvSpPr>
          <p:cNvPr id="189" name="Rectangle 188">
            <a:extLst>
              <a:ext uri="{FF2B5EF4-FFF2-40B4-BE49-F238E27FC236}">
                <a16:creationId xmlns:a16="http://schemas.microsoft.com/office/drawing/2014/main" id="{43202FF3-111A-1736-FC50-030FCC9CBF2C}"/>
              </a:ext>
            </a:extLst>
          </p:cNvPr>
          <p:cNvSpPr>
            <a:spLocks noChangeAspect="1"/>
          </p:cNvSpPr>
          <p:nvPr/>
        </p:nvSpPr>
        <p:spPr bwMode="auto">
          <a:xfrm>
            <a:off x="4417578" y="3850067"/>
            <a:ext cx="2852154" cy="504002"/>
          </a:xfrm>
          <a:custGeom>
            <a:avLst/>
            <a:gdLst>
              <a:gd name="connsiteX0" fmla="*/ 0 w 2852154"/>
              <a:gd name="connsiteY0" fmla="*/ 0 h 504002"/>
              <a:gd name="connsiteX1" fmla="*/ 513388 w 2852154"/>
              <a:gd name="connsiteY1" fmla="*/ 0 h 504002"/>
              <a:gd name="connsiteX2" fmla="*/ 998254 w 2852154"/>
              <a:gd name="connsiteY2" fmla="*/ 0 h 504002"/>
              <a:gd name="connsiteX3" fmla="*/ 1597206 w 2852154"/>
              <a:gd name="connsiteY3" fmla="*/ 0 h 504002"/>
              <a:gd name="connsiteX4" fmla="*/ 2082072 w 2852154"/>
              <a:gd name="connsiteY4" fmla="*/ 0 h 504002"/>
              <a:gd name="connsiteX5" fmla="*/ 2852154 w 2852154"/>
              <a:gd name="connsiteY5" fmla="*/ 0 h 504002"/>
              <a:gd name="connsiteX6" fmla="*/ 2852154 w 2852154"/>
              <a:gd name="connsiteY6" fmla="*/ 504002 h 504002"/>
              <a:gd name="connsiteX7" fmla="*/ 2310245 w 2852154"/>
              <a:gd name="connsiteY7" fmla="*/ 504002 h 504002"/>
              <a:gd name="connsiteX8" fmla="*/ 1682771 w 2852154"/>
              <a:gd name="connsiteY8" fmla="*/ 504002 h 504002"/>
              <a:gd name="connsiteX9" fmla="*/ 1055297 w 2852154"/>
              <a:gd name="connsiteY9" fmla="*/ 504002 h 504002"/>
              <a:gd name="connsiteX10" fmla="*/ 0 w 2852154"/>
              <a:gd name="connsiteY10" fmla="*/ 504002 h 504002"/>
              <a:gd name="connsiteX11" fmla="*/ 0 w 2852154"/>
              <a:gd name="connsiteY11" fmla="*/ 0 h 50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2154" h="504002" extrusionOk="0">
                <a:moveTo>
                  <a:pt x="0" y="0"/>
                </a:moveTo>
                <a:cubicBezTo>
                  <a:pt x="223390" y="-44543"/>
                  <a:pt x="338816" y="40222"/>
                  <a:pt x="513388" y="0"/>
                </a:cubicBezTo>
                <a:cubicBezTo>
                  <a:pt x="687960" y="-40222"/>
                  <a:pt x="853351" y="16590"/>
                  <a:pt x="998254" y="0"/>
                </a:cubicBezTo>
                <a:cubicBezTo>
                  <a:pt x="1143157" y="-16590"/>
                  <a:pt x="1349609" y="39519"/>
                  <a:pt x="1597206" y="0"/>
                </a:cubicBezTo>
                <a:cubicBezTo>
                  <a:pt x="1844803" y="-39519"/>
                  <a:pt x="1973369" y="40979"/>
                  <a:pt x="2082072" y="0"/>
                </a:cubicBezTo>
                <a:cubicBezTo>
                  <a:pt x="2190775" y="-40979"/>
                  <a:pt x="2571246" y="15642"/>
                  <a:pt x="2852154" y="0"/>
                </a:cubicBezTo>
                <a:cubicBezTo>
                  <a:pt x="2909960" y="157269"/>
                  <a:pt x="2834670" y="310850"/>
                  <a:pt x="2852154" y="504002"/>
                </a:cubicBezTo>
                <a:cubicBezTo>
                  <a:pt x="2702374" y="565187"/>
                  <a:pt x="2535684" y="478409"/>
                  <a:pt x="2310245" y="504002"/>
                </a:cubicBezTo>
                <a:cubicBezTo>
                  <a:pt x="2084806" y="529595"/>
                  <a:pt x="1873520" y="472098"/>
                  <a:pt x="1682771" y="504002"/>
                </a:cubicBezTo>
                <a:cubicBezTo>
                  <a:pt x="1492022" y="535906"/>
                  <a:pt x="1320586" y="435660"/>
                  <a:pt x="1055297" y="504002"/>
                </a:cubicBezTo>
                <a:cubicBezTo>
                  <a:pt x="790008" y="572344"/>
                  <a:pt x="270241" y="414912"/>
                  <a:pt x="0" y="504002"/>
                </a:cubicBezTo>
                <a:cubicBezTo>
                  <a:pt x="-22837" y="314678"/>
                  <a:pt x="48118" y="150795"/>
                  <a:pt x="0" y="0"/>
                </a:cubicBezTo>
                <a:close/>
              </a:path>
            </a:pathLst>
          </a:custGeom>
          <a:noFill/>
          <a:ln>
            <a:noFill/>
            <a:extLst>
              <a:ext uri="{C807C97D-BFC1-408E-A445-0C87EB9F89A2}">
                <ask:lineSketchStyleProps xmlns:ask="http://schemas.microsoft.com/office/drawing/2018/sketchyshapes" sd="3037308666">
                  <a:prstGeom prst="rect">
                    <a:avLst/>
                  </a:prstGeom>
                  <ask:type>
                    <ask:lineSketchScribble/>
                  </ask:type>
                </ask:lineSketchStyleProps>
              </a:ext>
            </a:extLst>
          </a:ln>
        </p:spPr>
        <p:txBody>
          <a:bodyPr wrap="square" anchor="ctr">
            <a:noAutofit/>
          </a:bodyPr>
          <a:lstStyle/>
          <a:p>
            <a:pPr marL="9525"/>
            <a:r>
              <a:rPr lang="en-US" sz="1600" b="1">
                <a:latin typeface="Arial Nova Cond" panose="020B0506020202020204" pitchFamily="34" charset="0"/>
              </a:rPr>
              <a:t>Grid Readiness</a:t>
            </a:r>
          </a:p>
        </p:txBody>
      </p:sp>
      <p:sp>
        <p:nvSpPr>
          <p:cNvPr id="6" name="Title 85">
            <a:extLst>
              <a:ext uri="{FF2B5EF4-FFF2-40B4-BE49-F238E27FC236}">
                <a16:creationId xmlns:a16="http://schemas.microsoft.com/office/drawing/2014/main" id="{B608F49C-9672-6D73-845B-A3774C6F2498}"/>
              </a:ext>
            </a:extLst>
          </p:cNvPr>
          <p:cNvSpPr>
            <a:spLocks noGrp="1"/>
          </p:cNvSpPr>
          <p:nvPr>
            <p:ph type="title"/>
          </p:nvPr>
        </p:nvSpPr>
        <p:spPr>
          <a:xfrm>
            <a:off x="584200" y="-2"/>
            <a:ext cx="10515600" cy="1325563"/>
          </a:xfrm>
        </p:spPr>
        <p:txBody>
          <a:bodyPr>
            <a:normAutofit/>
          </a:bodyPr>
          <a:lstStyle/>
          <a:p>
            <a:r>
              <a:rPr lang="en-US" sz="3200" b="1"/>
              <a:t>Addressing the Barriers to Achieving EVs at Scale</a:t>
            </a:r>
            <a:br>
              <a:rPr lang="en-US" sz="3200"/>
            </a:br>
            <a:r>
              <a:rPr lang="en-US" sz="2400"/>
              <a:t>A Three-Pillar Strategy </a:t>
            </a:r>
            <a:r>
              <a:rPr lang="en-US" sz="2400" u="sng"/>
              <a:t>to Address the Key Industry Gaps</a:t>
            </a:r>
            <a:endParaRPr lang="en-US" sz="3200"/>
          </a:p>
        </p:txBody>
      </p:sp>
      <p:sp>
        <p:nvSpPr>
          <p:cNvPr id="3" name="Oval 2">
            <a:extLst>
              <a:ext uri="{FF2B5EF4-FFF2-40B4-BE49-F238E27FC236}">
                <a16:creationId xmlns:a16="http://schemas.microsoft.com/office/drawing/2014/main" id="{0428112F-6B20-C955-E48C-59676D2F23E6}"/>
              </a:ext>
            </a:extLst>
          </p:cNvPr>
          <p:cNvSpPr/>
          <p:nvPr/>
        </p:nvSpPr>
        <p:spPr>
          <a:xfrm>
            <a:off x="245165" y="4389489"/>
            <a:ext cx="4068405" cy="9579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Oval 4">
            <a:extLst>
              <a:ext uri="{FF2B5EF4-FFF2-40B4-BE49-F238E27FC236}">
                <a16:creationId xmlns:a16="http://schemas.microsoft.com/office/drawing/2014/main" id="{A1C5D363-8DF7-EFD8-C1DC-3FCD9D0590C5}"/>
              </a:ext>
            </a:extLst>
          </p:cNvPr>
          <p:cNvSpPr/>
          <p:nvPr/>
        </p:nvSpPr>
        <p:spPr>
          <a:xfrm>
            <a:off x="4222120" y="4096774"/>
            <a:ext cx="3664953" cy="6460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6282F0D-061A-4919-DF26-024EDDB95D2F}"/>
              </a:ext>
            </a:extLst>
          </p:cNvPr>
          <p:cNvSpPr/>
          <p:nvPr/>
        </p:nvSpPr>
        <p:spPr>
          <a:xfrm>
            <a:off x="7953622" y="4342968"/>
            <a:ext cx="3471594" cy="4385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605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8F62-AB96-334F-7A24-47B220AFF54F}"/>
              </a:ext>
            </a:extLst>
          </p:cNvPr>
          <p:cNvSpPr>
            <a:spLocks noGrp="1"/>
          </p:cNvSpPr>
          <p:nvPr>
            <p:ph type="title"/>
          </p:nvPr>
        </p:nvSpPr>
        <p:spPr>
          <a:xfrm>
            <a:off x="352425" y="416103"/>
            <a:ext cx="9551863" cy="896619"/>
          </a:xfrm>
        </p:spPr>
        <p:txBody>
          <a:bodyPr>
            <a:noAutofit/>
          </a:bodyPr>
          <a:lstStyle/>
          <a:p>
            <a:r>
              <a:rPr lang="en-US" sz="3200" dirty="0"/>
              <a:t>EV Load at Scale – other IOU, NGO, DOE, </a:t>
            </a:r>
            <a:br>
              <a:rPr lang="en-US" sz="3200" dirty="0"/>
            </a:br>
            <a:r>
              <a:rPr lang="en-US" sz="3200" dirty="0"/>
              <a:t>Ratepayer advocate, ISO studies and analyses</a:t>
            </a:r>
          </a:p>
        </p:txBody>
      </p:sp>
      <p:sp>
        <p:nvSpPr>
          <p:cNvPr id="3" name="Content Placeholder 2">
            <a:extLst>
              <a:ext uri="{FF2B5EF4-FFF2-40B4-BE49-F238E27FC236}">
                <a16:creationId xmlns:a16="http://schemas.microsoft.com/office/drawing/2014/main" id="{F96C51D8-B04E-43E1-A627-1B64C753BB40}"/>
              </a:ext>
            </a:extLst>
          </p:cNvPr>
          <p:cNvSpPr>
            <a:spLocks noGrp="1"/>
          </p:cNvSpPr>
          <p:nvPr>
            <p:ph idx="1"/>
          </p:nvPr>
        </p:nvSpPr>
        <p:spPr>
          <a:xfrm>
            <a:off x="352425" y="1715667"/>
            <a:ext cx="11458575" cy="4541178"/>
          </a:xfrm>
        </p:spPr>
        <p:txBody>
          <a:bodyPr/>
          <a:lstStyle/>
          <a:p>
            <a:pPr>
              <a:lnSpc>
                <a:spcPct val="100000"/>
              </a:lnSpc>
            </a:pPr>
            <a:r>
              <a:rPr lang="en-US" sz="1400" b="1" dirty="0"/>
              <a:t>CA Public Advocates Office</a:t>
            </a:r>
            <a:r>
              <a:rPr lang="en-US" sz="1400" dirty="0"/>
              <a:t>: Aug. 2023. </a:t>
            </a:r>
            <a:r>
              <a:rPr lang="en-US" sz="1400" dirty="0">
                <a:hlinkClick r:id="rId2"/>
              </a:rPr>
              <a:t>Distribution Grid Electrification Model</a:t>
            </a:r>
            <a:r>
              <a:rPr lang="en-US" sz="1400" dirty="0"/>
              <a:t>.  Takeaways: total cost to upgrade distribution grid by 2035 for CA IOUs is $26 billion. </a:t>
            </a:r>
          </a:p>
          <a:p>
            <a:pPr>
              <a:lnSpc>
                <a:spcPct val="100000"/>
              </a:lnSpc>
            </a:pPr>
            <a:r>
              <a:rPr lang="en-US" sz="1400" b="1" dirty="0">
                <a:ea typeface="Calibri" panose="020F0502020204030204" pitchFamily="34" charset="0"/>
                <a:cs typeface="Times New Roman" panose="02020603050405020304" pitchFamily="18" charset="0"/>
              </a:rPr>
              <a:t>Brattle, ERCOT: </a:t>
            </a:r>
            <a:r>
              <a:rPr lang="en-US" sz="1400" dirty="0">
                <a:ea typeface="Calibri" panose="020F0502020204030204" pitchFamily="34" charset="0"/>
                <a:cs typeface="Times New Roman" panose="02020603050405020304" pitchFamily="18" charset="0"/>
              </a:rPr>
              <a:t>Aug. 2023: </a:t>
            </a:r>
            <a:r>
              <a:rPr lang="en-US" sz="1400" dirty="0">
                <a:ea typeface="Calibri" panose="020F0502020204030204" pitchFamily="34" charset="0"/>
                <a:cs typeface="Times New Roman" panose="02020603050405020304" pitchFamily="18" charset="0"/>
                <a:hlinkClick r:id="rId3"/>
              </a:rPr>
              <a:t>ERCOT EV Allocation Study</a:t>
            </a:r>
            <a:r>
              <a:rPr lang="en-US" sz="1400" dirty="0">
                <a:ea typeface="Calibri" panose="020F0502020204030204" pitchFamily="34" charset="0"/>
                <a:cs typeface="Times New Roman" panose="02020603050405020304" pitchFamily="18" charset="0"/>
              </a:rPr>
              <a:t>. Shows methodology for determining EV load impact at the substation level. Takeaway: shows their process in creating a tool, assumptions, approach for analyzing EV load impacts for forecasting out to 2029. Shows EV adoption by vehicle class at zip code level, load impacts of 6.7 </a:t>
            </a:r>
            <a:r>
              <a:rPr lang="en-US" sz="1400" dirty="0" err="1">
                <a:ea typeface="Calibri" panose="020F0502020204030204" pitchFamily="34" charset="0"/>
                <a:cs typeface="Times New Roman" panose="02020603050405020304" pitchFamily="18" charset="0"/>
              </a:rPr>
              <a:t>TWh</a:t>
            </a:r>
            <a:r>
              <a:rPr lang="en-US" sz="1400" dirty="0">
                <a:ea typeface="Calibri" panose="020F0502020204030204" pitchFamily="34" charset="0"/>
                <a:cs typeface="Times New Roman" panose="02020603050405020304" pitchFamily="18" charset="0"/>
              </a:rPr>
              <a:t> overall, load growth impacts by county. </a:t>
            </a:r>
          </a:p>
          <a:p>
            <a:pPr>
              <a:lnSpc>
                <a:spcPct val="100000"/>
              </a:lnSpc>
            </a:pPr>
            <a:r>
              <a:rPr lang="en-US" sz="1400" b="1" dirty="0">
                <a:effectLst/>
                <a:ea typeface="Calibri" panose="020F0502020204030204" pitchFamily="34" charset="0"/>
                <a:cs typeface="Times New Roman" panose="02020603050405020304" pitchFamily="18" charset="0"/>
              </a:rPr>
              <a:t>National Grid: </a:t>
            </a:r>
          </a:p>
          <a:p>
            <a:pPr lvl="2">
              <a:lnSpc>
                <a:spcPct val="100000"/>
              </a:lnSpc>
            </a:pPr>
            <a:r>
              <a:rPr lang="en-US" sz="1200" dirty="0">
                <a:effectLst/>
                <a:ea typeface="Calibri" panose="020F0502020204030204" pitchFamily="34" charset="0"/>
                <a:cs typeface="Times New Roman" panose="02020603050405020304" pitchFamily="18" charset="0"/>
              </a:rPr>
              <a:t>Sept. 2021: “</a:t>
            </a:r>
            <a:r>
              <a:rPr lang="en-US" sz="1200" dirty="0">
                <a:effectLst/>
                <a:ea typeface="Calibri" panose="020F0502020204030204" pitchFamily="34" charset="0"/>
                <a:cs typeface="Times New Roman" panose="02020603050405020304" pitchFamily="18" charset="0"/>
                <a:hlinkClick r:id="rId4"/>
              </a:rPr>
              <a:t>The Road to Transportation Decarbonization: Understanding Grid Impacts of Electric Fleets</a:t>
            </a:r>
            <a:r>
              <a:rPr lang="en-US" sz="1200" dirty="0">
                <a:effectLst/>
                <a:ea typeface="Calibri" panose="020F0502020204030204" pitchFamily="34" charset="0"/>
                <a:cs typeface="Times New Roman" panose="02020603050405020304" pitchFamily="18" charset="0"/>
              </a:rPr>
              <a:t>,” focused on a Top 100 metro region to understand how differences in fleet locations, usage patterns, fleet sizes, vehicle types, and/or charging patterns impact specific portions of distribution or transmission systems. Takeaway: fleet electrification would require strong collaboration and proactive planning. </a:t>
            </a:r>
          </a:p>
          <a:p>
            <a:pPr lvl="2">
              <a:lnSpc>
                <a:spcPct val="100000"/>
              </a:lnSpc>
            </a:pPr>
            <a:r>
              <a:rPr lang="en-US" sz="1200" dirty="0">
                <a:effectLst/>
                <a:ea typeface="Calibri" panose="020F0502020204030204" pitchFamily="34" charset="0"/>
                <a:cs typeface="Times New Roman" panose="02020603050405020304" pitchFamily="18" charset="0"/>
              </a:rPr>
              <a:t>Nov. 2022: “</a:t>
            </a:r>
            <a:r>
              <a:rPr lang="en-US" sz="1200" dirty="0">
                <a:effectLst/>
                <a:ea typeface="Calibri" panose="020F0502020204030204" pitchFamily="34" charset="0"/>
                <a:cs typeface="Times New Roman" panose="02020603050405020304" pitchFamily="18" charset="0"/>
                <a:hlinkClick r:id="rId5"/>
              </a:rPr>
              <a:t>Electric Highways: Accelerating and Optimizing Fast-Charging Deployment for Carbon-Free Transportation</a:t>
            </a:r>
            <a:r>
              <a:rPr lang="en-US" sz="1200" dirty="0">
                <a:effectLst/>
                <a:ea typeface="Calibri" panose="020F0502020204030204" pitchFamily="34" charset="0"/>
                <a:cs typeface="Times New Roman" panose="02020603050405020304" pitchFamily="18" charset="0"/>
              </a:rPr>
              <a:t>,” examines the planning considerations for AFC with the freight and goods movement in mind. This first of its kind study examined the traffic patterns and infrastructure needed to support the transportation decarbonization mandates in NY and MA. Takeaway: looked at 71 sites in both states, shows that by 2030, over a quarter of the sites would need more than 5 MW of capacity to meet peak charging demand. </a:t>
            </a:r>
          </a:p>
          <a:p>
            <a:pPr lvl="2">
              <a:lnSpc>
                <a:spcPct val="100000"/>
              </a:lnSpc>
            </a:pPr>
            <a:r>
              <a:rPr lang="en-US" sz="1200" dirty="0">
                <a:effectLst/>
                <a:ea typeface="Times New Roman" panose="02020603050405020304" pitchFamily="18" charset="0"/>
                <a:cs typeface="Times New Roman" panose="02020603050405020304" pitchFamily="18" charset="0"/>
              </a:rPr>
              <a:t>Sept. 2023: “</a:t>
            </a:r>
            <a:r>
              <a:rPr lang="en-US" sz="1200" dirty="0">
                <a:effectLst/>
                <a:ea typeface="Times New Roman" panose="02020603050405020304" pitchFamily="18" charset="0"/>
                <a:cs typeface="Times New Roman" panose="02020603050405020304" pitchFamily="18" charset="0"/>
                <a:hlinkClick r:id="rId6"/>
              </a:rPr>
              <a:t>The Road to Transportation Decarbonization: Readying the Grid for Electric Fleets</a:t>
            </a:r>
            <a:r>
              <a:rPr lang="en-US" sz="1200" dirty="0">
                <a:effectLst/>
                <a:ea typeface="Times New Roman" panose="02020603050405020304" pitchFamily="18" charset="0"/>
                <a:cs typeface="Times New Roman" panose="02020603050405020304" pitchFamily="18" charset="0"/>
              </a:rPr>
              <a:t>”, examines one “study feeder” line in their service territory, estimating the electric demand and system impacts as vehicles in the MHD sector electrify. Takeaway: when 10% of the 400 electric trucks electrify along that feeder line at a depot, peak demand will almost double. At 33% of the total trucks electrified, the capacity along the study feeder will be exhausted. Need to proactively plan! </a:t>
            </a:r>
            <a:endParaRPr lang="en-US" sz="2400" b="1" dirty="0"/>
          </a:p>
          <a:p>
            <a:pPr>
              <a:lnSpc>
                <a:spcPct val="100000"/>
              </a:lnSpc>
            </a:pPr>
            <a:r>
              <a:rPr lang="en-US" sz="1400" b="1" dirty="0" err="1"/>
              <a:t>Kevala</a:t>
            </a:r>
            <a:r>
              <a:rPr lang="en-US" sz="1400" b="1" dirty="0"/>
              <a:t>, prepared for CPUC</a:t>
            </a:r>
            <a:r>
              <a:rPr lang="en-US" sz="1400" dirty="0"/>
              <a:t>: May 2023. “</a:t>
            </a:r>
            <a:r>
              <a:rPr lang="en-US" sz="1400" dirty="0">
                <a:hlinkClick r:id="rId7"/>
              </a:rPr>
              <a:t>Electrification Impacts Study Part 1: Bottom-Up Load Forecasting and System-Level Electrification Impacts Cost Estimates</a:t>
            </a:r>
            <a:r>
              <a:rPr lang="en-US" sz="1400" dirty="0"/>
              <a:t>.” Provides preliminary estimates of the scope and scale of potential electric distribution grid impacts for PG&amp;E, SCE and SDG&amp;E from EVs and PV penetration by 2035. Study develops a highly granular load forecast for baseline load and DER adoption, including PV, battery energy storage systems (BESS), EE, buildings and EVs. Baseline scenario uses IEPR, looks at 4 policy scenarios for load growth. Estimated $50 billion needed in CA for distribution grid investments by 2035. </a:t>
            </a:r>
          </a:p>
        </p:txBody>
      </p:sp>
      <p:sp>
        <p:nvSpPr>
          <p:cNvPr id="4" name="Slide Number Placeholder 3">
            <a:extLst>
              <a:ext uri="{FF2B5EF4-FFF2-40B4-BE49-F238E27FC236}">
                <a16:creationId xmlns:a16="http://schemas.microsoft.com/office/drawing/2014/main" id="{E9E6CC25-0FCB-5258-3102-21B876C9664C}"/>
              </a:ext>
            </a:extLst>
          </p:cNvPr>
          <p:cNvSpPr>
            <a:spLocks noGrp="1"/>
          </p:cNvSpPr>
          <p:nvPr>
            <p:ph type="sldNum" sz="quarter" idx="10"/>
          </p:nvPr>
        </p:nvSpPr>
        <p:spPr/>
        <p:txBody>
          <a:bodyPr/>
          <a:lstStyle/>
          <a:p>
            <a:fld id="{D0BFFA26-5A0E-9946-AACB-F15E627A5865}" type="slidenum">
              <a:rPr lang="en-US" smtClean="0"/>
              <a:t>30</a:t>
            </a:fld>
            <a:endParaRPr lang="en-US" dirty="0"/>
          </a:p>
        </p:txBody>
      </p:sp>
    </p:spTree>
    <p:extLst>
      <p:ext uri="{BB962C8B-B14F-4D97-AF65-F5344CB8AC3E}">
        <p14:creationId xmlns:p14="http://schemas.microsoft.com/office/powerpoint/2010/main" val="3272726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A3F9-12A5-2D2B-0466-17E076EA1DB6}"/>
              </a:ext>
            </a:extLst>
          </p:cNvPr>
          <p:cNvSpPr>
            <a:spLocks noGrp="1"/>
          </p:cNvSpPr>
          <p:nvPr>
            <p:ph type="title"/>
          </p:nvPr>
        </p:nvSpPr>
        <p:spPr>
          <a:xfrm>
            <a:off x="545789" y="87782"/>
            <a:ext cx="3132198" cy="959802"/>
          </a:xfrm>
        </p:spPr>
        <p:txBody>
          <a:bodyPr vert="horz" lIns="91440" tIns="45720" rIns="91440" bIns="45720" rtlCol="0" anchor="ctr">
            <a:noAutofit/>
          </a:bodyPr>
          <a:lstStyle/>
          <a:p>
            <a:pPr algn="l"/>
            <a:r>
              <a:rPr lang="en-US" sz="2400" b="1" dirty="0">
                <a:effectLst/>
              </a:rPr>
              <a:t>Improved Data Resolution Techniques </a:t>
            </a:r>
            <a:endParaRPr lang="en-US" sz="2400" b="1" strike="sngStrike" dirty="0">
              <a:solidFill>
                <a:schemeClr val="tx2"/>
              </a:solidFill>
              <a:cs typeface="Calibri Light"/>
            </a:endParaRPr>
          </a:p>
        </p:txBody>
      </p:sp>
      <p:sp>
        <p:nvSpPr>
          <p:cNvPr id="3" name="Slide Number Placeholder 2">
            <a:extLst>
              <a:ext uri="{FF2B5EF4-FFF2-40B4-BE49-F238E27FC236}">
                <a16:creationId xmlns:a16="http://schemas.microsoft.com/office/drawing/2014/main" id="{87E71638-6D32-5789-62A0-A7220B7F2B3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BFFA26-5A0E-9946-AACB-F15E627A5865}" type="slidenum">
              <a:rPr kumimoji="0" lang="en-US" sz="1000" b="0" i="0" u="none" strike="noStrike" kern="1200" cap="none" spc="0" normalizeH="0" baseline="0" noProof="0" smtClean="0">
                <a:ln>
                  <a:noFill/>
                </a:ln>
                <a:solidFill>
                  <a:srgbClr val="4D505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4D5050">
                  <a:tint val="75000"/>
                </a:srgbClr>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F22896B2-86AE-003B-4134-6F2C1122A4B5}"/>
              </a:ext>
            </a:extLst>
          </p:cNvPr>
          <p:cNvSpPr>
            <a:spLocks noGrp="1"/>
          </p:cNvSpPr>
          <p:nvPr>
            <p:ph idx="11"/>
          </p:nvPr>
        </p:nvSpPr>
        <p:spPr>
          <a:xfrm>
            <a:off x="3857329" y="749330"/>
            <a:ext cx="5875139" cy="5708120"/>
          </a:xfrm>
        </p:spPr>
        <p:txBody>
          <a:bodyPr lIns="91440" tIns="45720" rIns="91440" bIns="45720" anchor="t" anchorCtr="0"/>
          <a:lstStyle/>
          <a:p>
            <a:pPr marL="0" indent="0">
              <a:lnSpc>
                <a:spcPct val="100000"/>
              </a:lnSpc>
              <a:spcAft>
                <a:spcPts val="0"/>
              </a:spcAft>
              <a:buNone/>
            </a:pPr>
            <a:r>
              <a:rPr lang="en-US" b="1" dirty="0">
                <a:solidFill>
                  <a:schemeClr val="tx2"/>
                </a:solidFill>
                <a:latin typeface="+mj-lt"/>
              </a:rPr>
              <a:t>LD Vehicles </a:t>
            </a:r>
          </a:p>
          <a:p>
            <a:pPr lvl="1">
              <a:lnSpc>
                <a:spcPct val="100000"/>
              </a:lnSpc>
              <a:spcAft>
                <a:spcPts val="0"/>
              </a:spcAft>
            </a:pPr>
            <a:r>
              <a:rPr lang="en-US" sz="2000" dirty="0">
                <a:solidFill>
                  <a:schemeClr val="tx2"/>
                </a:solidFill>
                <a:latin typeface="+mj-lt"/>
                <a:cs typeface="Arial"/>
              </a:rPr>
              <a:t>Registrations</a:t>
            </a:r>
          </a:p>
          <a:p>
            <a:pPr lvl="1">
              <a:lnSpc>
                <a:spcPct val="100000"/>
              </a:lnSpc>
              <a:spcAft>
                <a:spcPts val="0"/>
              </a:spcAft>
            </a:pPr>
            <a:r>
              <a:rPr lang="en-US" sz="2000" dirty="0">
                <a:solidFill>
                  <a:schemeClr val="tx2"/>
                </a:solidFill>
                <a:latin typeface="+mj-lt"/>
                <a:cs typeface="Arial"/>
              </a:rPr>
              <a:t>Travel Models</a:t>
            </a:r>
            <a:endParaRPr lang="en-US" sz="2000" dirty="0">
              <a:solidFill>
                <a:schemeClr val="tx2"/>
              </a:solidFill>
              <a:latin typeface="+mj-lt"/>
            </a:endParaRPr>
          </a:p>
          <a:p>
            <a:pPr marL="0" indent="0">
              <a:lnSpc>
                <a:spcPct val="100000"/>
              </a:lnSpc>
              <a:spcAft>
                <a:spcPts val="0"/>
              </a:spcAft>
              <a:buNone/>
            </a:pPr>
            <a:r>
              <a:rPr lang="en-US" b="1" dirty="0">
                <a:solidFill>
                  <a:schemeClr val="tx2"/>
                </a:solidFill>
                <a:latin typeface="+mj-lt"/>
              </a:rPr>
              <a:t>MDHD Vehicles</a:t>
            </a:r>
          </a:p>
          <a:p>
            <a:pPr lvl="1">
              <a:lnSpc>
                <a:spcPct val="100000"/>
              </a:lnSpc>
              <a:spcAft>
                <a:spcPts val="0"/>
              </a:spcAft>
            </a:pPr>
            <a:r>
              <a:rPr lang="en-US" sz="2000" dirty="0">
                <a:solidFill>
                  <a:schemeClr val="tx2"/>
                </a:solidFill>
                <a:latin typeface="+mj-lt"/>
                <a:cs typeface="Arial"/>
              </a:rPr>
              <a:t>OEM data</a:t>
            </a:r>
            <a:endParaRPr lang="en-US" sz="2000" dirty="0">
              <a:solidFill>
                <a:schemeClr val="tx2"/>
              </a:solidFill>
              <a:latin typeface="+mj-lt"/>
            </a:endParaRPr>
          </a:p>
          <a:p>
            <a:pPr lvl="1">
              <a:lnSpc>
                <a:spcPct val="100000"/>
              </a:lnSpc>
              <a:spcAft>
                <a:spcPts val="0"/>
              </a:spcAft>
            </a:pPr>
            <a:r>
              <a:rPr lang="en-US" sz="2000" dirty="0">
                <a:latin typeface="+mj-lt"/>
                <a:cs typeface="Arial"/>
              </a:rPr>
              <a:t>Fleet data</a:t>
            </a:r>
            <a:endParaRPr lang="en-US" sz="2000" dirty="0">
              <a:latin typeface="+mj-lt"/>
            </a:endParaRPr>
          </a:p>
          <a:p>
            <a:pPr lvl="1">
              <a:lnSpc>
                <a:spcPct val="100000"/>
              </a:lnSpc>
              <a:spcAft>
                <a:spcPts val="0"/>
              </a:spcAft>
            </a:pPr>
            <a:r>
              <a:rPr lang="en-US" sz="2000" dirty="0">
                <a:latin typeface="+mj-lt"/>
                <a:cs typeface="Arial"/>
              </a:rPr>
              <a:t>Travel Data</a:t>
            </a:r>
            <a:endParaRPr lang="en-US" sz="2000" dirty="0">
              <a:latin typeface="+mj-lt"/>
            </a:endParaRPr>
          </a:p>
          <a:p>
            <a:pPr marL="0" indent="0">
              <a:lnSpc>
                <a:spcPct val="100000"/>
              </a:lnSpc>
              <a:spcAft>
                <a:spcPts val="0"/>
              </a:spcAft>
              <a:buNone/>
            </a:pPr>
            <a:r>
              <a:rPr lang="en-US" b="1" dirty="0">
                <a:latin typeface="+mj-lt"/>
                <a:cs typeface="Arial"/>
              </a:rPr>
              <a:t>Other Vehicle Sectors</a:t>
            </a:r>
            <a:endParaRPr lang="en-US" b="1" dirty="0">
              <a:latin typeface="+mj-lt"/>
            </a:endParaRPr>
          </a:p>
          <a:p>
            <a:pPr lvl="1">
              <a:lnSpc>
                <a:spcPct val="100000"/>
              </a:lnSpc>
              <a:spcAft>
                <a:spcPts val="0"/>
              </a:spcAft>
            </a:pPr>
            <a:r>
              <a:rPr lang="en-US" sz="2000" dirty="0">
                <a:latin typeface="+mj-lt"/>
                <a:cs typeface="Arial"/>
              </a:rPr>
              <a:t>Transit/School Buses</a:t>
            </a:r>
          </a:p>
          <a:p>
            <a:pPr lvl="1">
              <a:lnSpc>
                <a:spcPct val="100000"/>
              </a:lnSpc>
              <a:spcAft>
                <a:spcPts val="0"/>
              </a:spcAft>
            </a:pPr>
            <a:r>
              <a:rPr lang="en-US" sz="2000" dirty="0">
                <a:latin typeface="+mj-lt"/>
                <a:cs typeface="Arial"/>
              </a:rPr>
              <a:t>Government Fleets</a:t>
            </a:r>
            <a:endParaRPr lang="en-US" sz="2000" dirty="0">
              <a:latin typeface="+mj-lt"/>
            </a:endParaRPr>
          </a:p>
          <a:p>
            <a:pPr lvl="1">
              <a:lnSpc>
                <a:spcPct val="100000"/>
              </a:lnSpc>
              <a:spcAft>
                <a:spcPts val="0"/>
              </a:spcAft>
            </a:pPr>
            <a:r>
              <a:rPr lang="en-US" sz="2000" dirty="0">
                <a:latin typeface="+mj-lt"/>
                <a:cs typeface="Arial"/>
              </a:rPr>
              <a:t>Ports/Airports</a:t>
            </a:r>
            <a:endParaRPr lang="en-US" sz="2000" dirty="0">
              <a:latin typeface="+mj-lt"/>
            </a:endParaRPr>
          </a:p>
          <a:p>
            <a:pPr lvl="1">
              <a:lnSpc>
                <a:spcPct val="100000"/>
              </a:lnSpc>
              <a:spcAft>
                <a:spcPts val="0"/>
              </a:spcAft>
            </a:pPr>
            <a:r>
              <a:rPr lang="en-US" sz="2000" dirty="0">
                <a:solidFill>
                  <a:schemeClr val="tx2"/>
                </a:solidFill>
                <a:latin typeface="+mj-lt"/>
                <a:cs typeface="Arial"/>
              </a:rPr>
              <a:t>Vocational Fleets</a:t>
            </a:r>
            <a:endParaRPr lang="en-US" sz="2000" dirty="0">
              <a:solidFill>
                <a:schemeClr val="tx2"/>
              </a:solidFill>
              <a:latin typeface="+mj-lt"/>
            </a:endParaRPr>
          </a:p>
          <a:p>
            <a:pPr marL="0" indent="0">
              <a:lnSpc>
                <a:spcPct val="100000"/>
              </a:lnSpc>
              <a:spcAft>
                <a:spcPts val="0"/>
              </a:spcAft>
              <a:buNone/>
            </a:pPr>
            <a:r>
              <a:rPr lang="en-US" b="1" dirty="0">
                <a:solidFill>
                  <a:schemeClr val="tx2"/>
                </a:solidFill>
                <a:latin typeface="+mj-lt"/>
                <a:cs typeface="Arial"/>
              </a:rPr>
              <a:t>Other Load Data</a:t>
            </a:r>
            <a:endParaRPr lang="en-US" sz="2000" dirty="0">
              <a:solidFill>
                <a:schemeClr val="tx2"/>
              </a:solidFill>
              <a:latin typeface="+mj-lt"/>
              <a:cs typeface="Arial"/>
            </a:endParaRPr>
          </a:p>
          <a:p>
            <a:pPr marL="685800">
              <a:lnSpc>
                <a:spcPct val="100000"/>
              </a:lnSpc>
              <a:spcAft>
                <a:spcPts val="0"/>
              </a:spcAft>
              <a:buFont typeface="Arial"/>
              <a:buChar char="•"/>
            </a:pPr>
            <a:r>
              <a:rPr lang="en-US" sz="2000" dirty="0">
                <a:solidFill>
                  <a:schemeClr val="tx2"/>
                </a:solidFill>
                <a:latin typeface="+mj-lt"/>
                <a:cs typeface="Arial"/>
              </a:rPr>
              <a:t>EVSPs/Fueling Retailers</a:t>
            </a:r>
          </a:p>
          <a:p>
            <a:pPr marL="0" indent="0">
              <a:lnSpc>
                <a:spcPct val="100000"/>
              </a:lnSpc>
              <a:spcAft>
                <a:spcPts val="0"/>
              </a:spcAft>
              <a:buNone/>
            </a:pPr>
            <a:endParaRPr lang="en-US" b="1" dirty="0">
              <a:solidFill>
                <a:schemeClr val="tx2"/>
              </a:solidFill>
              <a:latin typeface="Arial Nova Cond Light"/>
              <a:cs typeface="Arial"/>
            </a:endParaRPr>
          </a:p>
        </p:txBody>
      </p:sp>
      <p:pic>
        <p:nvPicPr>
          <p:cNvPr id="6" name="Content Placeholder 4" descr="Map&#10;&#10;Description automatically generated">
            <a:extLst>
              <a:ext uri="{FF2B5EF4-FFF2-40B4-BE49-F238E27FC236}">
                <a16:creationId xmlns:a16="http://schemas.microsoft.com/office/drawing/2014/main" id="{16BAB2CE-1D92-9131-917F-E8DCEBAB9C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
          <a:stretch/>
        </p:blipFill>
        <p:spPr>
          <a:xfrm>
            <a:off x="6654495" y="1011180"/>
            <a:ext cx="1123413" cy="909106"/>
          </a:xfrm>
          <a:prstGeom prst="rect">
            <a:avLst/>
          </a:prstGeom>
          <a:ln>
            <a:solidFill>
              <a:schemeClr val="tx1"/>
            </a:solidFill>
          </a:ln>
        </p:spPr>
      </p:pic>
      <p:pic>
        <p:nvPicPr>
          <p:cNvPr id="8" name="Content Placeholder 4" descr="Map&#10;&#10;Description automatically generated">
            <a:extLst>
              <a:ext uri="{FF2B5EF4-FFF2-40B4-BE49-F238E27FC236}">
                <a16:creationId xmlns:a16="http://schemas.microsoft.com/office/drawing/2014/main" id="{2553965B-055B-4124-FC98-959C4261E8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
          <a:stretch/>
        </p:blipFill>
        <p:spPr>
          <a:xfrm>
            <a:off x="6674689" y="2482208"/>
            <a:ext cx="1123413" cy="909106"/>
          </a:xfrm>
          <a:prstGeom prst="rect">
            <a:avLst/>
          </a:prstGeom>
          <a:ln>
            <a:solidFill>
              <a:schemeClr val="tx1"/>
            </a:solidFill>
          </a:ln>
        </p:spPr>
      </p:pic>
      <p:pic>
        <p:nvPicPr>
          <p:cNvPr id="11" name="Content Placeholder 4" descr="Map&#10;&#10;Description automatically generated">
            <a:extLst>
              <a:ext uri="{FF2B5EF4-FFF2-40B4-BE49-F238E27FC236}">
                <a16:creationId xmlns:a16="http://schemas.microsoft.com/office/drawing/2014/main" id="{1223F23A-ABE7-6716-EC1D-83CFE2FB1E8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694886" y="3972751"/>
            <a:ext cx="1083021" cy="1027244"/>
          </a:xfrm>
          <a:prstGeom prst="rect">
            <a:avLst/>
          </a:prstGeom>
          <a:ln>
            <a:solidFill>
              <a:schemeClr val="tx1"/>
            </a:solidFill>
          </a:ln>
        </p:spPr>
      </p:pic>
      <p:pic>
        <p:nvPicPr>
          <p:cNvPr id="12" name="Content Placeholder 4" descr="Map&#10;&#10;Description automatically generated">
            <a:extLst>
              <a:ext uri="{FF2B5EF4-FFF2-40B4-BE49-F238E27FC236}">
                <a16:creationId xmlns:a16="http://schemas.microsoft.com/office/drawing/2014/main" id="{3273FB81-2DB1-C852-6CE0-7A924C74A28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320392" y="3017853"/>
            <a:ext cx="1106605" cy="909107"/>
          </a:xfrm>
          <a:prstGeom prst="rect">
            <a:avLst/>
          </a:prstGeom>
          <a:ln>
            <a:solidFill>
              <a:schemeClr val="tx1"/>
            </a:solidFill>
          </a:ln>
        </p:spPr>
      </p:pic>
      <p:pic>
        <p:nvPicPr>
          <p:cNvPr id="13" name="Content Placeholder 4" descr="Map&#10;&#10;Description automatically generated">
            <a:extLst>
              <a:ext uri="{FF2B5EF4-FFF2-40B4-BE49-F238E27FC236}">
                <a16:creationId xmlns:a16="http://schemas.microsoft.com/office/drawing/2014/main" id="{FED41804-5D0E-E2F1-ECD4-E7761C187A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
          <a:stretch/>
        </p:blipFill>
        <p:spPr>
          <a:xfrm>
            <a:off x="7826107" y="4865383"/>
            <a:ext cx="1188230" cy="909106"/>
          </a:xfrm>
          <a:prstGeom prst="rect">
            <a:avLst/>
          </a:prstGeom>
          <a:ln>
            <a:solidFill>
              <a:schemeClr val="tx1"/>
            </a:solidFill>
          </a:ln>
        </p:spPr>
      </p:pic>
      <p:pic>
        <p:nvPicPr>
          <p:cNvPr id="14" name="Content Placeholder 4" descr="Map&#10;&#10;Description automatically generated">
            <a:extLst>
              <a:ext uri="{FF2B5EF4-FFF2-40B4-BE49-F238E27FC236}">
                <a16:creationId xmlns:a16="http://schemas.microsoft.com/office/drawing/2014/main" id="{4E08A2C2-CB07-2803-1709-E4467A5BEA08}"/>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7346873" y="4467554"/>
            <a:ext cx="1102122" cy="909106"/>
          </a:xfrm>
          <a:prstGeom prst="rect">
            <a:avLst/>
          </a:prstGeom>
          <a:ln>
            <a:solidFill>
              <a:schemeClr val="tx1"/>
            </a:solidFill>
          </a:ln>
        </p:spPr>
      </p:pic>
      <p:pic>
        <p:nvPicPr>
          <p:cNvPr id="15" name="Content Placeholder 4" descr="Map&#10;&#10;Description automatically generated">
            <a:extLst>
              <a:ext uri="{FF2B5EF4-FFF2-40B4-BE49-F238E27FC236}">
                <a16:creationId xmlns:a16="http://schemas.microsoft.com/office/drawing/2014/main" id="{1F28E97F-680F-850B-D8A1-CB5F38154BDA}"/>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7325582" y="1520909"/>
            <a:ext cx="1123413" cy="909106"/>
          </a:xfrm>
          <a:prstGeom prst="rect">
            <a:avLst/>
          </a:prstGeom>
          <a:ln>
            <a:solidFill>
              <a:schemeClr val="tx1"/>
            </a:solidFill>
          </a:ln>
        </p:spPr>
      </p:pic>
      <p:sp>
        <p:nvSpPr>
          <p:cNvPr id="16" name="TextBox 15">
            <a:extLst>
              <a:ext uri="{FF2B5EF4-FFF2-40B4-BE49-F238E27FC236}">
                <a16:creationId xmlns:a16="http://schemas.microsoft.com/office/drawing/2014/main" id="{B5A82319-235D-5B86-09A8-88A949BF2F97}"/>
              </a:ext>
            </a:extLst>
          </p:cNvPr>
          <p:cNvSpPr txBox="1"/>
          <p:nvPr/>
        </p:nvSpPr>
        <p:spPr>
          <a:xfrm>
            <a:off x="6654495" y="650652"/>
            <a:ext cx="2194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5050"/>
                </a:solidFill>
                <a:effectLst/>
                <a:uLnTx/>
                <a:uFillTx/>
                <a:latin typeface="Calibri" panose="020F0502020204030204"/>
                <a:ea typeface="+mn-ea"/>
                <a:cs typeface="+mn-cs"/>
              </a:rPr>
              <a:t>H3 – Level 8 Maps</a:t>
            </a:r>
          </a:p>
        </p:txBody>
      </p:sp>
      <p:sp>
        <p:nvSpPr>
          <p:cNvPr id="19" name="Parallelogram 18">
            <a:extLst>
              <a:ext uri="{FF2B5EF4-FFF2-40B4-BE49-F238E27FC236}">
                <a16:creationId xmlns:a16="http://schemas.microsoft.com/office/drawing/2014/main" id="{B3A07511-B167-BEBB-125D-D825B842C8FC}"/>
              </a:ext>
            </a:extLst>
          </p:cNvPr>
          <p:cNvSpPr/>
          <p:nvPr/>
        </p:nvSpPr>
        <p:spPr>
          <a:xfrm>
            <a:off x="9533907" y="1277096"/>
            <a:ext cx="2501884" cy="8523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7B28A97E-C3D1-4F5D-2DCE-C8CBA5D4E483}"/>
              </a:ext>
            </a:extLst>
          </p:cNvPr>
          <p:cNvSpPr/>
          <p:nvPr/>
        </p:nvSpPr>
        <p:spPr>
          <a:xfrm>
            <a:off x="9533907" y="1898465"/>
            <a:ext cx="2501884" cy="8523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Parallelogram 20">
            <a:extLst>
              <a:ext uri="{FF2B5EF4-FFF2-40B4-BE49-F238E27FC236}">
                <a16:creationId xmlns:a16="http://schemas.microsoft.com/office/drawing/2014/main" id="{5B9E3193-79B2-21C1-1FFC-9C89909B172A}"/>
              </a:ext>
            </a:extLst>
          </p:cNvPr>
          <p:cNvSpPr/>
          <p:nvPr/>
        </p:nvSpPr>
        <p:spPr>
          <a:xfrm>
            <a:off x="9533907" y="2815883"/>
            <a:ext cx="2501884" cy="8523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Parallelogram 21">
            <a:extLst>
              <a:ext uri="{FF2B5EF4-FFF2-40B4-BE49-F238E27FC236}">
                <a16:creationId xmlns:a16="http://schemas.microsoft.com/office/drawing/2014/main" id="{017A1D22-ADFD-B9F3-B5FD-EC1EC3CC5E63}"/>
              </a:ext>
            </a:extLst>
          </p:cNvPr>
          <p:cNvSpPr/>
          <p:nvPr/>
        </p:nvSpPr>
        <p:spPr>
          <a:xfrm>
            <a:off x="9533907" y="3391314"/>
            <a:ext cx="2501884" cy="8523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Parallelogram 22">
            <a:extLst>
              <a:ext uri="{FF2B5EF4-FFF2-40B4-BE49-F238E27FC236}">
                <a16:creationId xmlns:a16="http://schemas.microsoft.com/office/drawing/2014/main" id="{30440A68-7CE1-DEC3-59D0-DE1C7D1FD1F3}"/>
              </a:ext>
            </a:extLst>
          </p:cNvPr>
          <p:cNvSpPr/>
          <p:nvPr/>
        </p:nvSpPr>
        <p:spPr>
          <a:xfrm>
            <a:off x="9533907" y="4169797"/>
            <a:ext cx="2501884" cy="8523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Parallelogram 23">
            <a:extLst>
              <a:ext uri="{FF2B5EF4-FFF2-40B4-BE49-F238E27FC236}">
                <a16:creationId xmlns:a16="http://schemas.microsoft.com/office/drawing/2014/main" id="{8859CD0B-1833-EAFA-6D1E-70AFAB2AB77D}"/>
              </a:ext>
            </a:extLst>
          </p:cNvPr>
          <p:cNvSpPr/>
          <p:nvPr/>
        </p:nvSpPr>
        <p:spPr>
          <a:xfrm>
            <a:off x="9533907" y="4712229"/>
            <a:ext cx="2501884" cy="8523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Parallelogram 24">
            <a:extLst>
              <a:ext uri="{FF2B5EF4-FFF2-40B4-BE49-F238E27FC236}">
                <a16:creationId xmlns:a16="http://schemas.microsoft.com/office/drawing/2014/main" id="{34A92E7C-A365-E046-F17F-4D5261776BEE}"/>
              </a:ext>
            </a:extLst>
          </p:cNvPr>
          <p:cNvSpPr/>
          <p:nvPr/>
        </p:nvSpPr>
        <p:spPr>
          <a:xfrm>
            <a:off x="9533907" y="5212045"/>
            <a:ext cx="2501884" cy="8523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7" name="Straight Arrow Connector 26">
            <a:extLst>
              <a:ext uri="{FF2B5EF4-FFF2-40B4-BE49-F238E27FC236}">
                <a16:creationId xmlns:a16="http://schemas.microsoft.com/office/drawing/2014/main" id="{D0960FE1-D0F3-3514-0969-03A625F3BC5B}"/>
              </a:ext>
            </a:extLst>
          </p:cNvPr>
          <p:cNvCxnSpPr>
            <a:cxnSpLocks/>
          </p:cNvCxnSpPr>
          <p:nvPr/>
        </p:nvCxnSpPr>
        <p:spPr>
          <a:xfrm>
            <a:off x="8488498" y="1319712"/>
            <a:ext cx="969484" cy="0"/>
          </a:xfrm>
          <a:prstGeom prst="straightConnector1">
            <a:avLst/>
          </a:prstGeom>
          <a:ln w="22225">
            <a:tailEnd type="triangle"/>
          </a:ln>
        </p:spPr>
        <p:style>
          <a:lnRef idx="1">
            <a:schemeClr val="accent3"/>
          </a:lnRef>
          <a:fillRef idx="0">
            <a:schemeClr val="accent3"/>
          </a:fillRef>
          <a:effectRef idx="0">
            <a:schemeClr val="accent3"/>
          </a:effectRef>
          <a:fontRef idx="minor">
            <a:schemeClr val="tx1"/>
          </a:fontRef>
        </p:style>
      </p:cxnSp>
      <p:cxnSp>
        <p:nvCxnSpPr>
          <p:cNvPr id="28" name="Straight Arrow Connector 27">
            <a:extLst>
              <a:ext uri="{FF2B5EF4-FFF2-40B4-BE49-F238E27FC236}">
                <a16:creationId xmlns:a16="http://schemas.microsoft.com/office/drawing/2014/main" id="{6267860A-5E32-745B-3E34-E75F17D17A67}"/>
              </a:ext>
            </a:extLst>
          </p:cNvPr>
          <p:cNvCxnSpPr>
            <a:cxnSpLocks/>
          </p:cNvCxnSpPr>
          <p:nvPr/>
        </p:nvCxnSpPr>
        <p:spPr>
          <a:xfrm>
            <a:off x="8488498" y="1941081"/>
            <a:ext cx="969484" cy="0"/>
          </a:xfrm>
          <a:prstGeom prst="straightConnector1">
            <a:avLst/>
          </a:prstGeom>
          <a:ln w="22225">
            <a:tailEnd type="triangle"/>
          </a:ln>
        </p:spPr>
        <p:style>
          <a:lnRef idx="1">
            <a:schemeClr val="accent3"/>
          </a:lnRef>
          <a:fillRef idx="0">
            <a:schemeClr val="accent3"/>
          </a:fillRef>
          <a:effectRef idx="0">
            <a:schemeClr val="accent3"/>
          </a:effectRef>
          <a:fontRef idx="minor">
            <a:schemeClr val="tx1"/>
          </a:fontRef>
        </p:style>
      </p:cxnSp>
      <p:cxnSp>
        <p:nvCxnSpPr>
          <p:cNvPr id="29" name="Straight Arrow Connector 28">
            <a:extLst>
              <a:ext uri="{FF2B5EF4-FFF2-40B4-BE49-F238E27FC236}">
                <a16:creationId xmlns:a16="http://schemas.microsoft.com/office/drawing/2014/main" id="{CA3C15D4-0F62-F2C1-D8AF-81918875C69A}"/>
              </a:ext>
            </a:extLst>
          </p:cNvPr>
          <p:cNvCxnSpPr>
            <a:cxnSpLocks/>
          </p:cNvCxnSpPr>
          <p:nvPr/>
        </p:nvCxnSpPr>
        <p:spPr>
          <a:xfrm>
            <a:off x="8488498" y="2862671"/>
            <a:ext cx="969484" cy="0"/>
          </a:xfrm>
          <a:prstGeom prst="straightConnector1">
            <a:avLst/>
          </a:prstGeom>
          <a:ln w="22225">
            <a:tailEnd type="triangle"/>
          </a:ln>
        </p:spPr>
        <p:style>
          <a:lnRef idx="1">
            <a:schemeClr val="accent3"/>
          </a:lnRef>
          <a:fillRef idx="0">
            <a:schemeClr val="accent3"/>
          </a:fillRef>
          <a:effectRef idx="0">
            <a:schemeClr val="accent3"/>
          </a:effectRef>
          <a:fontRef idx="minor">
            <a:schemeClr val="tx1"/>
          </a:fontRef>
        </p:style>
      </p:cxnSp>
      <p:cxnSp>
        <p:nvCxnSpPr>
          <p:cNvPr id="30" name="Straight Arrow Connector 29">
            <a:extLst>
              <a:ext uri="{FF2B5EF4-FFF2-40B4-BE49-F238E27FC236}">
                <a16:creationId xmlns:a16="http://schemas.microsoft.com/office/drawing/2014/main" id="{24228739-CC0F-C527-C1A7-89B596D04DB9}"/>
              </a:ext>
            </a:extLst>
          </p:cNvPr>
          <p:cNvCxnSpPr>
            <a:cxnSpLocks/>
          </p:cNvCxnSpPr>
          <p:nvPr/>
        </p:nvCxnSpPr>
        <p:spPr>
          <a:xfrm>
            <a:off x="8488498" y="3429000"/>
            <a:ext cx="969484" cy="0"/>
          </a:xfrm>
          <a:prstGeom prst="straightConnector1">
            <a:avLst/>
          </a:prstGeom>
          <a:ln w="22225">
            <a:tailEnd type="triangle"/>
          </a:ln>
        </p:spPr>
        <p:style>
          <a:lnRef idx="1">
            <a:schemeClr val="accent3"/>
          </a:lnRef>
          <a:fillRef idx="0">
            <a:schemeClr val="accent3"/>
          </a:fillRef>
          <a:effectRef idx="0">
            <a:schemeClr val="accent3"/>
          </a:effectRef>
          <a:fontRef idx="minor">
            <a:schemeClr val="tx1"/>
          </a:fontRef>
        </p:style>
      </p:cxnSp>
      <p:cxnSp>
        <p:nvCxnSpPr>
          <p:cNvPr id="31" name="Straight Arrow Connector 30">
            <a:extLst>
              <a:ext uri="{FF2B5EF4-FFF2-40B4-BE49-F238E27FC236}">
                <a16:creationId xmlns:a16="http://schemas.microsoft.com/office/drawing/2014/main" id="{9DAA7241-2D44-D9FB-3AD0-8B24C526E10E}"/>
              </a:ext>
            </a:extLst>
          </p:cNvPr>
          <p:cNvCxnSpPr>
            <a:cxnSpLocks/>
          </p:cNvCxnSpPr>
          <p:nvPr/>
        </p:nvCxnSpPr>
        <p:spPr>
          <a:xfrm>
            <a:off x="8488498" y="4212413"/>
            <a:ext cx="969484" cy="0"/>
          </a:xfrm>
          <a:prstGeom prst="straightConnector1">
            <a:avLst/>
          </a:prstGeom>
          <a:ln w="22225">
            <a:tailEnd type="triangle"/>
          </a:ln>
        </p:spPr>
        <p:style>
          <a:lnRef idx="1">
            <a:schemeClr val="accent3"/>
          </a:lnRef>
          <a:fillRef idx="0">
            <a:schemeClr val="accent3"/>
          </a:fillRef>
          <a:effectRef idx="0">
            <a:schemeClr val="accent3"/>
          </a:effectRef>
          <a:fontRef idx="minor">
            <a:schemeClr val="tx1"/>
          </a:fontRef>
        </p:style>
      </p:cxnSp>
      <p:cxnSp>
        <p:nvCxnSpPr>
          <p:cNvPr id="32" name="Straight Arrow Connector 31">
            <a:extLst>
              <a:ext uri="{FF2B5EF4-FFF2-40B4-BE49-F238E27FC236}">
                <a16:creationId xmlns:a16="http://schemas.microsoft.com/office/drawing/2014/main" id="{EEAE8F68-4453-46BD-B866-18CD00FDC3A8}"/>
              </a:ext>
            </a:extLst>
          </p:cNvPr>
          <p:cNvCxnSpPr>
            <a:cxnSpLocks/>
          </p:cNvCxnSpPr>
          <p:nvPr/>
        </p:nvCxnSpPr>
        <p:spPr>
          <a:xfrm>
            <a:off x="8488498" y="4742491"/>
            <a:ext cx="969484" cy="0"/>
          </a:xfrm>
          <a:prstGeom prst="straightConnector1">
            <a:avLst/>
          </a:prstGeom>
          <a:ln w="22225">
            <a:tailEnd type="triangle"/>
          </a:ln>
        </p:spPr>
        <p:style>
          <a:lnRef idx="1">
            <a:schemeClr val="accent3"/>
          </a:lnRef>
          <a:fillRef idx="0">
            <a:schemeClr val="accent3"/>
          </a:fillRef>
          <a:effectRef idx="0">
            <a:schemeClr val="accent3"/>
          </a:effectRef>
          <a:fontRef idx="minor">
            <a:schemeClr val="tx1"/>
          </a:fontRef>
        </p:style>
      </p:cxnSp>
      <p:cxnSp>
        <p:nvCxnSpPr>
          <p:cNvPr id="33" name="Straight Arrow Connector 32">
            <a:extLst>
              <a:ext uri="{FF2B5EF4-FFF2-40B4-BE49-F238E27FC236}">
                <a16:creationId xmlns:a16="http://schemas.microsoft.com/office/drawing/2014/main" id="{EE3CED84-CDE0-98C4-8DE7-14EC73F790B5}"/>
              </a:ext>
            </a:extLst>
          </p:cNvPr>
          <p:cNvCxnSpPr>
            <a:cxnSpLocks/>
          </p:cNvCxnSpPr>
          <p:nvPr/>
        </p:nvCxnSpPr>
        <p:spPr>
          <a:xfrm>
            <a:off x="8488498" y="5251488"/>
            <a:ext cx="969484" cy="0"/>
          </a:xfrm>
          <a:prstGeom prst="straightConnector1">
            <a:avLst/>
          </a:prstGeom>
          <a:ln w="22225">
            <a:tailEnd type="triangle"/>
          </a:ln>
        </p:spPr>
        <p:style>
          <a:lnRef idx="1">
            <a:schemeClr val="accent3"/>
          </a:lnRef>
          <a:fillRef idx="0">
            <a:schemeClr val="accent3"/>
          </a:fillRef>
          <a:effectRef idx="0">
            <a:schemeClr val="accent3"/>
          </a:effectRef>
          <a:fontRef idx="minor">
            <a:schemeClr val="tx1"/>
          </a:fontRef>
        </p:style>
      </p:cxnSp>
      <p:sp>
        <p:nvSpPr>
          <p:cNvPr id="34" name="TextBox 33">
            <a:extLst>
              <a:ext uri="{FF2B5EF4-FFF2-40B4-BE49-F238E27FC236}">
                <a16:creationId xmlns:a16="http://schemas.microsoft.com/office/drawing/2014/main" id="{D08BD2AB-A674-159F-71B4-15C8155797BF}"/>
              </a:ext>
            </a:extLst>
          </p:cNvPr>
          <p:cNvSpPr txBox="1"/>
          <p:nvPr/>
        </p:nvSpPr>
        <p:spPr>
          <a:xfrm>
            <a:off x="10610362" y="1347457"/>
            <a:ext cx="4516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050"/>
                </a:solidFill>
                <a:effectLst/>
                <a:uLnTx/>
                <a:uFillTx/>
                <a:latin typeface="Calibri" panose="020F0502020204030204"/>
                <a:ea typeface="+mn-ea"/>
                <a:cs typeface="+mn-cs"/>
              </a:rPr>
              <a:t>+</a:t>
            </a:r>
          </a:p>
        </p:txBody>
      </p:sp>
      <p:sp>
        <p:nvSpPr>
          <p:cNvPr id="36" name="TextBox 35">
            <a:extLst>
              <a:ext uri="{FF2B5EF4-FFF2-40B4-BE49-F238E27FC236}">
                <a16:creationId xmlns:a16="http://schemas.microsoft.com/office/drawing/2014/main" id="{FA916706-ED2C-221B-1711-999E58C99F88}"/>
              </a:ext>
            </a:extLst>
          </p:cNvPr>
          <p:cNvSpPr txBox="1"/>
          <p:nvPr/>
        </p:nvSpPr>
        <p:spPr>
          <a:xfrm>
            <a:off x="10610362" y="2247080"/>
            <a:ext cx="4516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050"/>
                </a:solidFill>
                <a:effectLst/>
                <a:uLnTx/>
                <a:uFillTx/>
                <a:latin typeface="Calibri" panose="020F0502020204030204"/>
                <a:ea typeface="+mn-ea"/>
                <a:cs typeface="+mn-cs"/>
              </a:rPr>
              <a:t>+</a:t>
            </a:r>
          </a:p>
        </p:txBody>
      </p:sp>
      <p:sp>
        <p:nvSpPr>
          <p:cNvPr id="37" name="TextBox 36">
            <a:extLst>
              <a:ext uri="{FF2B5EF4-FFF2-40B4-BE49-F238E27FC236}">
                <a16:creationId xmlns:a16="http://schemas.microsoft.com/office/drawing/2014/main" id="{0C0882A1-84FF-D84C-6577-E0B1485926DF}"/>
              </a:ext>
            </a:extLst>
          </p:cNvPr>
          <p:cNvSpPr txBox="1"/>
          <p:nvPr/>
        </p:nvSpPr>
        <p:spPr>
          <a:xfrm>
            <a:off x="10610362" y="2971222"/>
            <a:ext cx="4516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050"/>
                </a:solidFill>
                <a:effectLst/>
                <a:uLnTx/>
                <a:uFillTx/>
                <a:latin typeface="Calibri" panose="020F0502020204030204"/>
                <a:ea typeface="+mn-ea"/>
                <a:cs typeface="+mn-cs"/>
              </a:rPr>
              <a:t>+</a:t>
            </a:r>
          </a:p>
        </p:txBody>
      </p:sp>
      <p:sp>
        <p:nvSpPr>
          <p:cNvPr id="38" name="TextBox 37">
            <a:extLst>
              <a:ext uri="{FF2B5EF4-FFF2-40B4-BE49-F238E27FC236}">
                <a16:creationId xmlns:a16="http://schemas.microsoft.com/office/drawing/2014/main" id="{051C2BAC-A031-23AC-FE2D-D2AEB53F02E2}"/>
              </a:ext>
            </a:extLst>
          </p:cNvPr>
          <p:cNvSpPr txBox="1"/>
          <p:nvPr/>
        </p:nvSpPr>
        <p:spPr>
          <a:xfrm>
            <a:off x="10610362" y="3675058"/>
            <a:ext cx="4516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050"/>
                </a:solidFill>
                <a:effectLst/>
                <a:uLnTx/>
                <a:uFillTx/>
                <a:latin typeface="Calibri" panose="020F0502020204030204"/>
                <a:ea typeface="+mn-ea"/>
                <a:cs typeface="+mn-cs"/>
              </a:rPr>
              <a:t>+</a:t>
            </a:r>
          </a:p>
        </p:txBody>
      </p:sp>
      <p:sp>
        <p:nvSpPr>
          <p:cNvPr id="39" name="TextBox 38">
            <a:extLst>
              <a:ext uri="{FF2B5EF4-FFF2-40B4-BE49-F238E27FC236}">
                <a16:creationId xmlns:a16="http://schemas.microsoft.com/office/drawing/2014/main" id="{013C1A14-C613-3969-1E9E-EE19FAA77B4F}"/>
              </a:ext>
            </a:extLst>
          </p:cNvPr>
          <p:cNvSpPr txBox="1"/>
          <p:nvPr/>
        </p:nvSpPr>
        <p:spPr>
          <a:xfrm>
            <a:off x="10610362" y="4265851"/>
            <a:ext cx="4516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050"/>
                </a:solidFill>
                <a:effectLst/>
                <a:uLnTx/>
                <a:uFillTx/>
                <a:latin typeface="Calibri" panose="020F0502020204030204"/>
                <a:ea typeface="+mn-ea"/>
                <a:cs typeface="+mn-cs"/>
              </a:rPr>
              <a:t>+</a:t>
            </a:r>
          </a:p>
        </p:txBody>
      </p:sp>
      <p:sp>
        <p:nvSpPr>
          <p:cNvPr id="40" name="TextBox 39">
            <a:extLst>
              <a:ext uri="{FF2B5EF4-FFF2-40B4-BE49-F238E27FC236}">
                <a16:creationId xmlns:a16="http://schemas.microsoft.com/office/drawing/2014/main" id="{B3A6652C-73F9-2FAF-6EF6-BF8773CAB772}"/>
              </a:ext>
            </a:extLst>
          </p:cNvPr>
          <p:cNvSpPr txBox="1"/>
          <p:nvPr/>
        </p:nvSpPr>
        <p:spPr>
          <a:xfrm>
            <a:off x="10610362" y="4840768"/>
            <a:ext cx="4516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050"/>
                </a:solidFill>
                <a:effectLst/>
                <a:uLnTx/>
                <a:uFillTx/>
                <a:latin typeface="Calibri" panose="020F0502020204030204"/>
                <a:ea typeface="+mn-ea"/>
                <a:cs typeface="+mn-cs"/>
              </a:rPr>
              <a:t>+</a:t>
            </a:r>
          </a:p>
        </p:txBody>
      </p:sp>
      <p:sp>
        <p:nvSpPr>
          <p:cNvPr id="41" name="TextBox 40">
            <a:extLst>
              <a:ext uri="{FF2B5EF4-FFF2-40B4-BE49-F238E27FC236}">
                <a16:creationId xmlns:a16="http://schemas.microsoft.com/office/drawing/2014/main" id="{5BA6E63E-8FD4-4FED-3B5C-2799CAF92CF4}"/>
              </a:ext>
            </a:extLst>
          </p:cNvPr>
          <p:cNvSpPr txBox="1"/>
          <p:nvPr/>
        </p:nvSpPr>
        <p:spPr>
          <a:xfrm>
            <a:off x="9515998" y="5300148"/>
            <a:ext cx="25778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050"/>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D505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050"/>
                </a:solidFill>
                <a:effectLst/>
                <a:uLnTx/>
                <a:uFillTx/>
                <a:latin typeface="Calibri Light" panose="020F0302020204030204" pitchFamily="34" charset="0"/>
                <a:cs typeface="Calibri Light" panose="020F0302020204030204" pitchFamily="34" charset="0"/>
              </a:rPr>
              <a:t>One map with energy + power needs</a:t>
            </a:r>
          </a:p>
        </p:txBody>
      </p:sp>
      <p:sp>
        <p:nvSpPr>
          <p:cNvPr id="9" name="TextBox 8">
            <a:extLst>
              <a:ext uri="{FF2B5EF4-FFF2-40B4-BE49-F238E27FC236}">
                <a16:creationId xmlns:a16="http://schemas.microsoft.com/office/drawing/2014/main" id="{2E3C6BF4-A05F-C0DC-02C4-00711837F0E2}"/>
              </a:ext>
            </a:extLst>
          </p:cNvPr>
          <p:cNvSpPr txBox="1"/>
          <p:nvPr/>
        </p:nvSpPr>
        <p:spPr>
          <a:xfrm>
            <a:off x="9893084" y="6456214"/>
            <a:ext cx="1886246" cy="31824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kern="1200" cap="none" spc="0" normalizeH="0" baseline="0" noProof="0" dirty="0">
                <a:ln>
                  <a:noFill/>
                </a:ln>
                <a:solidFill>
                  <a:srgbClr val="262828"/>
                </a:solidFill>
                <a:effectLst/>
                <a:uLnTx/>
                <a:uFillTx/>
                <a:latin typeface="+mj-lt"/>
                <a:ea typeface="+mn-ea"/>
                <a:cs typeface="+mn-cs"/>
              </a:rPr>
              <a:t>*EV Service Providers</a:t>
            </a:r>
            <a:endParaRPr kumimoji="0" lang="en-US" sz="1800" b="0" i="1" u="none" kern="1200" cap="none" spc="0" normalizeH="0" baseline="0" noProof="0" dirty="0">
              <a:ln>
                <a:noFill/>
              </a:ln>
              <a:solidFill>
                <a:srgbClr val="262828"/>
              </a:solidFill>
              <a:effectLst/>
              <a:uLnTx/>
              <a:uFillTx/>
              <a:latin typeface="+mj-lt"/>
              <a:ea typeface="+mn-ea"/>
              <a:cs typeface="+mn-cs"/>
            </a:endParaRPr>
          </a:p>
        </p:txBody>
      </p:sp>
      <p:sp>
        <p:nvSpPr>
          <p:cNvPr id="10" name="TextBox 9">
            <a:extLst>
              <a:ext uri="{FF2B5EF4-FFF2-40B4-BE49-F238E27FC236}">
                <a16:creationId xmlns:a16="http://schemas.microsoft.com/office/drawing/2014/main" id="{1DFA2E8F-E49E-FA1C-D989-0A05BF50C455}"/>
              </a:ext>
            </a:extLst>
          </p:cNvPr>
          <p:cNvSpPr txBox="1"/>
          <p:nvPr/>
        </p:nvSpPr>
        <p:spPr>
          <a:xfrm>
            <a:off x="10168123" y="979847"/>
            <a:ext cx="1423341"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6C2F7"/>
                </a:solidFill>
                <a:effectLst/>
                <a:uLnTx/>
                <a:uFillTx/>
                <a:latin typeface="Calibri" panose="020F0502020204030204"/>
                <a:ea typeface="+mn-ea"/>
                <a:cs typeface="+mn-cs"/>
              </a:rPr>
              <a:t>Individual layer</a:t>
            </a:r>
            <a:endParaRPr kumimoji="0" lang="en-US" sz="1800" b="0" i="1" u="none" strike="noStrike" kern="1200" cap="none" spc="0" normalizeH="0" baseline="0" noProof="0" dirty="0">
              <a:ln>
                <a:noFill/>
              </a:ln>
              <a:solidFill>
                <a:srgbClr val="06C2F7"/>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B0FB9BE-BB12-EF82-82AE-997760EDC0B3}"/>
              </a:ext>
            </a:extLst>
          </p:cNvPr>
          <p:cNvSpPr txBox="1"/>
          <p:nvPr/>
        </p:nvSpPr>
        <p:spPr>
          <a:xfrm>
            <a:off x="10168123" y="1645391"/>
            <a:ext cx="1423341"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6C2F7"/>
                </a:solidFill>
                <a:effectLst/>
                <a:uLnTx/>
                <a:uFillTx/>
                <a:latin typeface="Calibri" panose="020F0502020204030204"/>
                <a:ea typeface="+mn-ea"/>
                <a:cs typeface="+mn-cs"/>
              </a:rPr>
              <a:t>Individual layer…</a:t>
            </a:r>
            <a:endParaRPr kumimoji="0" lang="en-US" sz="1800" b="0" i="1" u="none" strike="noStrike" kern="1200" cap="none" spc="0" normalizeH="0" baseline="0" noProof="0" dirty="0">
              <a:ln>
                <a:noFill/>
              </a:ln>
              <a:solidFill>
                <a:srgbClr val="06C2F7"/>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DEB48DA-7231-82DF-B50B-6669E2C6FC0D}"/>
              </a:ext>
            </a:extLst>
          </p:cNvPr>
          <p:cNvSpPr/>
          <p:nvPr/>
        </p:nvSpPr>
        <p:spPr>
          <a:xfrm>
            <a:off x="9911810" y="307585"/>
            <a:ext cx="2080438" cy="695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CFB6188-7E4E-D461-C2F3-CDF488F985D8}"/>
              </a:ext>
            </a:extLst>
          </p:cNvPr>
          <p:cNvSpPr txBox="1"/>
          <p:nvPr/>
        </p:nvSpPr>
        <p:spPr>
          <a:xfrm>
            <a:off x="3838603" y="20044"/>
            <a:ext cx="8992139" cy="584775"/>
          </a:xfrm>
          <a:prstGeom prst="rect">
            <a:avLst/>
          </a:prstGeom>
          <a:noFill/>
        </p:spPr>
        <p:txBody>
          <a:bodyPr wrap="square" lIns="91440" tIns="45720" rIns="91440" bIns="45720" rtlCol="0" anchor="t">
            <a:spAutoFit/>
          </a:bodyPr>
          <a:lstStyle/>
          <a:p>
            <a:pPr>
              <a:defRPr/>
            </a:pPr>
            <a:r>
              <a:rPr lang="en-US" sz="3200" b="1" spc="300" dirty="0">
                <a:solidFill>
                  <a:schemeClr val="tx2"/>
                </a:solidFill>
                <a:latin typeface="Calibri Light" panose="020F0302020204030204" pitchFamily="34" charset="0"/>
                <a:cs typeface="Calibri Light" panose="020F0302020204030204" pitchFamily="34" charset="0"/>
              </a:rPr>
              <a:t>LAYERED DATA APPROACH</a:t>
            </a:r>
            <a:endParaRPr kumimoji="0" lang="en-US" sz="3200" b="1" i="0" u="none" kern="1200" cap="none" spc="300" normalizeH="0" noProof="0" dirty="0">
              <a:ln>
                <a:noFill/>
              </a:ln>
              <a:solidFill>
                <a:schemeClr val="tx2"/>
              </a:solidFill>
              <a:effectLst/>
              <a:uLnTx/>
              <a:uFillTx/>
              <a:latin typeface="Calibri Light" panose="020F0302020204030204" pitchFamily="34" charset="0"/>
              <a:cs typeface="Calibri Light" panose="020F0302020204030204" pitchFamily="34" charset="0"/>
            </a:endParaRPr>
          </a:p>
        </p:txBody>
      </p:sp>
      <p:pic>
        <p:nvPicPr>
          <p:cNvPr id="18" name="Picture 17">
            <a:extLst>
              <a:ext uri="{FF2B5EF4-FFF2-40B4-BE49-F238E27FC236}">
                <a16:creationId xmlns:a16="http://schemas.microsoft.com/office/drawing/2014/main" id="{D1C91474-3F2C-B874-538F-A2F5032CC441}"/>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3467" b="92533" l="9420" r="90097">
                        <a14:foregroundMark x1="38889" y1="7200" x2="38889" y2="7200"/>
                        <a14:foregroundMark x1="51208" y1="3733" x2="51208" y2="3733"/>
                        <a14:foregroundMark x1="9420" y1="50933" x2="9420" y2="50933"/>
                        <a14:foregroundMark x1="49758" y1="92533" x2="49758" y2="92533"/>
                        <a14:foregroundMark x1="90097" y1="52267" x2="90097" y2="52267"/>
                        <a14:backgroundMark x1="50000" y1="95200" x2="50000" y2="95200"/>
                      </a14:backgroundRemoval>
                    </a14:imgEffect>
                  </a14:imgLayer>
                </a14:imgProps>
              </a:ext>
              <a:ext uri="{28A0092B-C50C-407E-A947-70E740481C1C}">
                <a14:useLocalDpi xmlns:a14="http://schemas.microsoft.com/office/drawing/2010/main" val="0"/>
              </a:ext>
            </a:extLst>
          </a:blip>
          <a:srcRect/>
          <a:stretch/>
        </p:blipFill>
        <p:spPr>
          <a:xfrm>
            <a:off x="632400" y="4635183"/>
            <a:ext cx="2247104" cy="2037090"/>
          </a:xfrm>
          <a:prstGeom prst="rect">
            <a:avLst/>
          </a:prstGeom>
          <a:ln>
            <a:noFill/>
          </a:ln>
        </p:spPr>
      </p:pic>
      <p:sp>
        <p:nvSpPr>
          <p:cNvPr id="35" name="Heptagon 34">
            <a:extLst>
              <a:ext uri="{FF2B5EF4-FFF2-40B4-BE49-F238E27FC236}">
                <a16:creationId xmlns:a16="http://schemas.microsoft.com/office/drawing/2014/main" id="{5C28AA47-B1BD-4CC6-FDB6-349FE7B67102}"/>
              </a:ext>
            </a:extLst>
          </p:cNvPr>
          <p:cNvSpPr/>
          <p:nvPr/>
        </p:nvSpPr>
        <p:spPr>
          <a:xfrm>
            <a:off x="94472" y="127852"/>
            <a:ext cx="457200" cy="457200"/>
          </a:xfrm>
          <a:prstGeom prst="hept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42" name="Heptagon 41">
            <a:extLst>
              <a:ext uri="{FF2B5EF4-FFF2-40B4-BE49-F238E27FC236}">
                <a16:creationId xmlns:a16="http://schemas.microsoft.com/office/drawing/2014/main" id="{E8205622-6BE9-376B-1DF9-A931EE62A659}"/>
              </a:ext>
            </a:extLst>
          </p:cNvPr>
          <p:cNvSpPr/>
          <p:nvPr/>
        </p:nvSpPr>
        <p:spPr>
          <a:xfrm>
            <a:off x="3400129" y="105887"/>
            <a:ext cx="457200" cy="457200"/>
          </a:xfrm>
          <a:prstGeom prst="hept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graphicFrame>
        <p:nvGraphicFramePr>
          <p:cNvPr id="43" name="Table 42">
            <a:extLst>
              <a:ext uri="{FF2B5EF4-FFF2-40B4-BE49-F238E27FC236}">
                <a16:creationId xmlns:a16="http://schemas.microsoft.com/office/drawing/2014/main" id="{B09ED4D5-4C23-7C74-BC14-936E5E725097}"/>
              </a:ext>
            </a:extLst>
          </p:cNvPr>
          <p:cNvGraphicFramePr>
            <a:graphicFrameLocks noGrp="1"/>
          </p:cNvGraphicFramePr>
          <p:nvPr/>
        </p:nvGraphicFramePr>
        <p:xfrm>
          <a:off x="292816" y="1202300"/>
          <a:ext cx="2967909" cy="2957370"/>
        </p:xfrm>
        <a:graphic>
          <a:graphicData uri="http://schemas.openxmlformats.org/drawingml/2006/table">
            <a:tbl>
              <a:tblPr>
                <a:tableStyleId>{073A0DAA-6AF3-43AB-8588-CEC1D06C72B9}</a:tableStyleId>
              </a:tblPr>
              <a:tblGrid>
                <a:gridCol w="597192">
                  <a:extLst>
                    <a:ext uri="{9D8B030D-6E8A-4147-A177-3AD203B41FA5}">
                      <a16:colId xmlns:a16="http://schemas.microsoft.com/office/drawing/2014/main" val="3213144552"/>
                    </a:ext>
                  </a:extLst>
                </a:gridCol>
                <a:gridCol w="1117650">
                  <a:extLst>
                    <a:ext uri="{9D8B030D-6E8A-4147-A177-3AD203B41FA5}">
                      <a16:colId xmlns:a16="http://schemas.microsoft.com/office/drawing/2014/main" val="3132915271"/>
                    </a:ext>
                  </a:extLst>
                </a:gridCol>
                <a:gridCol w="1253067">
                  <a:extLst>
                    <a:ext uri="{9D8B030D-6E8A-4147-A177-3AD203B41FA5}">
                      <a16:colId xmlns:a16="http://schemas.microsoft.com/office/drawing/2014/main" val="1024711338"/>
                    </a:ext>
                  </a:extLst>
                </a:gridCol>
              </a:tblGrid>
              <a:tr h="456105">
                <a:tc>
                  <a:txBody>
                    <a:bodyPr/>
                    <a:lstStyle/>
                    <a:p>
                      <a:pPr algn="ctr" fontAlgn="ctr"/>
                      <a:r>
                        <a:rPr lang="en-US" sz="1200" b="1" u="none" strike="noStrike" dirty="0">
                          <a:effectLst/>
                        </a:rPr>
                        <a:t>Res</a:t>
                      </a:r>
                      <a:endParaRPr lang="en-US" sz="1200" b="1" i="0" u="none" strike="noStrike" dirty="0">
                        <a:solidFill>
                          <a:srgbClr val="1C1E21"/>
                        </a:solidFill>
                        <a:effectLst/>
                        <a:latin typeface="Segoe UI" panose="020B0502040204020203" pitchFamily="34" charset="0"/>
                      </a:endParaRPr>
                    </a:p>
                  </a:txBody>
                  <a:tcPr marL="9525" marR="9525" marT="9525" marB="0"/>
                </a:tc>
                <a:tc>
                  <a:txBody>
                    <a:bodyPr/>
                    <a:lstStyle/>
                    <a:p>
                      <a:pPr algn="ctr" fontAlgn="ctr"/>
                      <a:r>
                        <a:rPr lang="en-US" sz="1200" b="1" u="none" strike="noStrike" dirty="0">
                          <a:effectLst/>
                        </a:rPr>
                        <a:t>Average Hexagon Area (km</a:t>
                      </a:r>
                      <a:r>
                        <a:rPr lang="en-US" sz="1200" b="1" u="none" strike="noStrike" baseline="30000" dirty="0">
                          <a:effectLst/>
                        </a:rPr>
                        <a:t>2</a:t>
                      </a:r>
                      <a:r>
                        <a:rPr lang="en-US" sz="1200" b="1" u="none" strike="noStrike" dirty="0">
                          <a:effectLst/>
                        </a:rPr>
                        <a:t>)</a:t>
                      </a:r>
                      <a:endParaRPr lang="en-US" sz="1200" b="1" i="0" u="none" strike="noStrike" dirty="0">
                        <a:solidFill>
                          <a:srgbClr val="1C1E21"/>
                        </a:solidFill>
                        <a:effectLst/>
                        <a:latin typeface="Segoe UI" panose="020B0502040204020203" pitchFamily="34" charset="0"/>
                      </a:endParaRPr>
                    </a:p>
                  </a:txBody>
                  <a:tcPr marL="9525" marR="9525" marT="9525" marB="0"/>
                </a:tc>
                <a:tc>
                  <a:txBody>
                    <a:bodyPr/>
                    <a:lstStyle/>
                    <a:p>
                      <a:pPr algn="ctr" fontAlgn="ctr"/>
                      <a:r>
                        <a:rPr lang="en-US" sz="1200" b="1" u="none" strike="noStrike" dirty="0">
                          <a:effectLst/>
                        </a:rPr>
                        <a:t>Average Hexagon Area (mi2)</a:t>
                      </a:r>
                      <a:endParaRPr lang="en-US" sz="1200" b="1" i="0" u="none" strike="noStrike" dirty="0">
                        <a:solidFill>
                          <a:srgbClr val="1C1E21"/>
                        </a:solidFill>
                        <a:effectLst/>
                        <a:latin typeface="Segoe UI" panose="020B0502040204020203" pitchFamily="34" charset="0"/>
                      </a:endParaRPr>
                    </a:p>
                  </a:txBody>
                  <a:tcPr marL="9525" marR="9525" marT="9525" marB="0"/>
                </a:tc>
                <a:extLst>
                  <a:ext uri="{0D108BD9-81ED-4DB2-BD59-A6C34878D82A}">
                    <a16:rowId xmlns:a16="http://schemas.microsoft.com/office/drawing/2014/main" val="3695927365"/>
                  </a:ext>
                </a:extLst>
              </a:tr>
              <a:tr h="157224">
                <a:tc>
                  <a:txBody>
                    <a:bodyPr/>
                    <a:lstStyle/>
                    <a:p>
                      <a:pPr algn="ctr" fontAlgn="ctr"/>
                      <a:r>
                        <a:rPr lang="en-US" sz="1200" u="none" strike="noStrike" dirty="0">
                          <a:effectLst/>
                        </a:rPr>
                        <a:t>0</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4,357,449.42</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1,682,419.93</a:t>
                      </a:r>
                      <a:endParaRPr lang="en-US" sz="1200" b="0" i="0" u="none" strike="noStrike" dirty="0">
                        <a:solidFill>
                          <a:srgbClr val="1C1E21"/>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314947016"/>
                  </a:ext>
                </a:extLst>
              </a:tr>
              <a:tr h="157224">
                <a:tc>
                  <a:txBody>
                    <a:bodyPr/>
                    <a:lstStyle/>
                    <a:p>
                      <a:pPr algn="ctr" fontAlgn="ctr"/>
                      <a:r>
                        <a:rPr lang="en-US" sz="1200" u="none" strike="noStrike" dirty="0">
                          <a:effectLst/>
                        </a:rPr>
                        <a:t>1</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609,788.44</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235,440.54</a:t>
                      </a:r>
                      <a:endParaRPr lang="en-US" sz="1200" b="0" i="0" u="none" strike="noStrike" dirty="0">
                        <a:solidFill>
                          <a:srgbClr val="1C1E21"/>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441142083"/>
                  </a:ext>
                </a:extLst>
              </a:tr>
              <a:tr h="157224">
                <a:tc>
                  <a:txBody>
                    <a:bodyPr/>
                    <a:lstStyle/>
                    <a:p>
                      <a:pPr algn="ctr" fontAlgn="ctr"/>
                      <a:r>
                        <a:rPr lang="en-US" sz="1200" u="none" strike="noStrike" dirty="0">
                          <a:effectLst/>
                        </a:rPr>
                        <a:t>2</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86,801.78</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33,514.34</a:t>
                      </a:r>
                      <a:endParaRPr lang="en-US" sz="1200" b="0" i="0" u="none" strike="noStrike" dirty="0">
                        <a:solidFill>
                          <a:srgbClr val="1C1E21"/>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4159170919"/>
                  </a:ext>
                </a:extLst>
              </a:tr>
              <a:tr h="157224">
                <a:tc>
                  <a:txBody>
                    <a:bodyPr/>
                    <a:lstStyle/>
                    <a:p>
                      <a:pPr algn="ctr" fontAlgn="ctr"/>
                      <a:r>
                        <a:rPr lang="en-US" sz="1200" u="none" strike="noStrike" dirty="0">
                          <a:effectLst/>
                        </a:rPr>
                        <a:t>3</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12,393.43</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4,785.13</a:t>
                      </a:r>
                      <a:endParaRPr lang="en-US" sz="1200" b="0" i="0" u="none" strike="noStrike" dirty="0">
                        <a:solidFill>
                          <a:srgbClr val="1C1E21"/>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3747005110"/>
                  </a:ext>
                </a:extLst>
              </a:tr>
              <a:tr h="157224">
                <a:tc>
                  <a:txBody>
                    <a:bodyPr/>
                    <a:lstStyle/>
                    <a:p>
                      <a:pPr algn="ctr" fontAlgn="ctr"/>
                      <a:r>
                        <a:rPr lang="en-US" sz="1200" u="none" strike="noStrike" dirty="0">
                          <a:effectLst/>
                        </a:rPr>
                        <a:t>4</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1,770.35</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683.53</a:t>
                      </a:r>
                      <a:endParaRPr lang="en-US" sz="1200" b="0" i="0" u="none" strike="noStrike" dirty="0">
                        <a:solidFill>
                          <a:srgbClr val="1C1E21"/>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4256065662"/>
                  </a:ext>
                </a:extLst>
              </a:tr>
              <a:tr h="157224">
                <a:tc>
                  <a:txBody>
                    <a:bodyPr/>
                    <a:lstStyle/>
                    <a:p>
                      <a:pPr algn="ctr" fontAlgn="ctr"/>
                      <a:r>
                        <a:rPr lang="en-US" sz="1200" u="none" strike="noStrike" dirty="0">
                          <a:effectLst/>
                        </a:rPr>
                        <a:t>5</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252.90</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97.65</a:t>
                      </a:r>
                      <a:endParaRPr lang="en-US" sz="1200" b="0" i="0" u="none" strike="noStrike" dirty="0">
                        <a:solidFill>
                          <a:srgbClr val="1C1E21"/>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714688139"/>
                  </a:ext>
                </a:extLst>
              </a:tr>
              <a:tr h="157224">
                <a:tc>
                  <a:txBody>
                    <a:bodyPr/>
                    <a:lstStyle/>
                    <a:p>
                      <a:pPr algn="ctr" fontAlgn="ctr"/>
                      <a:r>
                        <a:rPr lang="en-US" sz="1200" u="none" strike="noStrike" dirty="0">
                          <a:effectLst/>
                        </a:rPr>
                        <a:t>6</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36.13</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13.95</a:t>
                      </a:r>
                      <a:endParaRPr lang="en-US" sz="1200" b="0" i="0" u="none" strike="noStrike" dirty="0">
                        <a:solidFill>
                          <a:srgbClr val="1C1E21"/>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942642367"/>
                  </a:ext>
                </a:extLst>
              </a:tr>
              <a:tr h="157224">
                <a:tc>
                  <a:txBody>
                    <a:bodyPr/>
                    <a:lstStyle/>
                    <a:p>
                      <a:pPr algn="ctr" fontAlgn="ctr"/>
                      <a:r>
                        <a:rPr lang="en-US" sz="1200" u="none" strike="noStrike" dirty="0">
                          <a:effectLst/>
                        </a:rPr>
                        <a:t>7</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5.16</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1.99</a:t>
                      </a:r>
                      <a:endParaRPr lang="en-US" sz="1200" b="0" i="0" u="none" strike="noStrike" dirty="0">
                        <a:solidFill>
                          <a:srgbClr val="1C1E21"/>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148447833"/>
                  </a:ext>
                </a:extLst>
              </a:tr>
              <a:tr h="157224">
                <a:tc>
                  <a:txBody>
                    <a:bodyPr/>
                    <a:lstStyle/>
                    <a:p>
                      <a:pPr algn="ctr" fontAlgn="ctr"/>
                      <a:r>
                        <a:rPr lang="en-US" sz="1200" b="1" u="none" strike="noStrike" dirty="0">
                          <a:effectLst/>
                        </a:rPr>
                        <a:t>8</a:t>
                      </a:r>
                      <a:endParaRPr lang="en-US" sz="1200" b="1" i="0" u="none" strike="noStrike">
                        <a:solidFill>
                          <a:srgbClr val="1C1E21"/>
                        </a:solidFill>
                        <a:effectLst/>
                        <a:latin typeface="Segoe UI"/>
                      </a:endParaRPr>
                    </a:p>
                  </a:txBody>
                  <a:tcPr marL="9525" marR="9525" marT="9525" marB="0" anchor="ctr">
                    <a:solidFill>
                      <a:schemeClr val="accent6">
                        <a:lumMod val="20000"/>
                        <a:lumOff val="80000"/>
                      </a:schemeClr>
                    </a:solidFill>
                  </a:tcPr>
                </a:tc>
                <a:tc>
                  <a:txBody>
                    <a:bodyPr/>
                    <a:lstStyle/>
                    <a:p>
                      <a:pPr algn="ctr" fontAlgn="ctr"/>
                      <a:r>
                        <a:rPr lang="en-US" sz="1200" b="1" u="none" strike="noStrike" dirty="0">
                          <a:effectLst/>
                        </a:rPr>
                        <a:t>0.74</a:t>
                      </a:r>
                      <a:endParaRPr lang="en-US" sz="1200" b="1" i="0" u="none" strike="noStrike">
                        <a:solidFill>
                          <a:srgbClr val="1C1E21"/>
                        </a:solidFill>
                        <a:effectLst/>
                        <a:latin typeface="Segoe UI"/>
                      </a:endParaRPr>
                    </a:p>
                  </a:txBody>
                  <a:tcPr marL="9525" marR="9525" marT="9525" marB="0" anchor="ctr">
                    <a:solidFill>
                      <a:schemeClr val="accent6">
                        <a:lumMod val="20000"/>
                        <a:lumOff val="80000"/>
                      </a:schemeClr>
                    </a:solidFill>
                  </a:tcPr>
                </a:tc>
                <a:tc>
                  <a:txBody>
                    <a:bodyPr/>
                    <a:lstStyle/>
                    <a:p>
                      <a:pPr algn="ctr" fontAlgn="ctr"/>
                      <a:r>
                        <a:rPr lang="en-US" sz="1200" b="1" u="none" strike="noStrike" dirty="0">
                          <a:effectLst/>
                        </a:rPr>
                        <a:t>0.28</a:t>
                      </a:r>
                      <a:endParaRPr lang="en-US" sz="1200" b="1" i="0" u="none" strike="noStrike">
                        <a:solidFill>
                          <a:srgbClr val="1C1E21"/>
                        </a:solidFill>
                        <a:effectLst/>
                        <a:latin typeface="Segoe UI"/>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1919597243"/>
                  </a:ext>
                </a:extLst>
              </a:tr>
              <a:tr h="157224">
                <a:tc>
                  <a:txBody>
                    <a:bodyPr/>
                    <a:lstStyle/>
                    <a:p>
                      <a:pPr algn="ctr" fontAlgn="ctr"/>
                      <a:r>
                        <a:rPr lang="en-US" sz="1200" u="none" strike="noStrike" dirty="0">
                          <a:effectLst/>
                        </a:rPr>
                        <a:t>9</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0.11</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0.04</a:t>
                      </a:r>
                      <a:endParaRPr lang="en-US" sz="1200" b="0" i="0" u="none" strike="noStrike" dirty="0">
                        <a:solidFill>
                          <a:srgbClr val="1C1E21"/>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111745890"/>
                  </a:ext>
                </a:extLst>
              </a:tr>
              <a:tr h="157224">
                <a:tc>
                  <a:txBody>
                    <a:bodyPr/>
                    <a:lstStyle/>
                    <a:p>
                      <a:pPr algn="ctr" fontAlgn="ctr"/>
                      <a:r>
                        <a:rPr lang="en-US" sz="1200" u="none" strike="noStrike" dirty="0">
                          <a:effectLst/>
                        </a:rPr>
                        <a:t>10</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0.0150</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0.0058</a:t>
                      </a:r>
                      <a:endParaRPr lang="en-US" sz="1200" b="0" i="0" u="none" strike="noStrike" dirty="0">
                        <a:solidFill>
                          <a:srgbClr val="1C1E21"/>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182853264"/>
                  </a:ext>
                </a:extLst>
              </a:tr>
              <a:tr h="157224">
                <a:tc>
                  <a:txBody>
                    <a:bodyPr/>
                    <a:lstStyle/>
                    <a:p>
                      <a:pPr algn="ctr" fontAlgn="ctr"/>
                      <a:r>
                        <a:rPr lang="en-US" sz="1200" u="none" strike="noStrike" dirty="0">
                          <a:effectLst/>
                        </a:rPr>
                        <a:t>11</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0.0021</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0.0008</a:t>
                      </a:r>
                      <a:endParaRPr lang="en-US" sz="1200" b="0" i="0" u="none" strike="noStrike" dirty="0">
                        <a:solidFill>
                          <a:srgbClr val="1C1E21"/>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2498665024"/>
                  </a:ext>
                </a:extLst>
              </a:tr>
              <a:tr h="157224">
                <a:tc>
                  <a:txBody>
                    <a:bodyPr/>
                    <a:lstStyle/>
                    <a:p>
                      <a:pPr algn="ctr" fontAlgn="ctr"/>
                      <a:r>
                        <a:rPr lang="en-US" sz="1200" u="none" strike="noStrike" dirty="0">
                          <a:effectLst/>
                        </a:rPr>
                        <a:t>12</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0.0003</a:t>
                      </a:r>
                      <a:endParaRPr lang="en-US" sz="1200" b="0" i="0" u="none" strike="noStrike" dirty="0">
                        <a:solidFill>
                          <a:srgbClr val="1C1E21"/>
                        </a:solidFill>
                        <a:effectLst/>
                        <a:latin typeface="Segoe UI" panose="020B0502040204020203" pitchFamily="34" charset="0"/>
                      </a:endParaRPr>
                    </a:p>
                  </a:txBody>
                  <a:tcPr marL="9525" marR="9525" marT="9525" marB="0" anchor="ctr"/>
                </a:tc>
                <a:tc>
                  <a:txBody>
                    <a:bodyPr/>
                    <a:lstStyle/>
                    <a:p>
                      <a:pPr algn="ctr" fontAlgn="ctr"/>
                      <a:r>
                        <a:rPr lang="en-US" sz="1200" u="none" strike="noStrike" dirty="0">
                          <a:effectLst/>
                        </a:rPr>
                        <a:t>0.0001</a:t>
                      </a:r>
                      <a:endParaRPr lang="en-US" sz="1200" b="0" i="0" u="none" strike="noStrike" dirty="0">
                        <a:solidFill>
                          <a:srgbClr val="1C1E21"/>
                        </a:solidFill>
                        <a:effectLst/>
                        <a:latin typeface="Segoe UI" panose="020B0502040204020203" pitchFamily="34" charset="0"/>
                      </a:endParaRPr>
                    </a:p>
                  </a:txBody>
                  <a:tcPr marL="9525" marR="9525" marT="9525" marB="0" anchor="ctr"/>
                </a:tc>
                <a:extLst>
                  <a:ext uri="{0D108BD9-81ED-4DB2-BD59-A6C34878D82A}">
                    <a16:rowId xmlns:a16="http://schemas.microsoft.com/office/drawing/2014/main" val="1673449403"/>
                  </a:ext>
                </a:extLst>
              </a:tr>
            </a:tbl>
          </a:graphicData>
        </a:graphic>
      </p:graphicFrame>
      <p:sp>
        <p:nvSpPr>
          <p:cNvPr id="26" name="TextBox 25">
            <a:extLst>
              <a:ext uri="{FF2B5EF4-FFF2-40B4-BE49-F238E27FC236}">
                <a16:creationId xmlns:a16="http://schemas.microsoft.com/office/drawing/2014/main" id="{29DEAD7F-09A5-46C4-F7ED-83370F886F50}"/>
              </a:ext>
            </a:extLst>
          </p:cNvPr>
          <p:cNvSpPr txBox="1"/>
          <p:nvPr/>
        </p:nvSpPr>
        <p:spPr>
          <a:xfrm>
            <a:off x="304804" y="4247556"/>
            <a:ext cx="2967909" cy="369332"/>
          </a:xfrm>
          <a:prstGeom prst="rect">
            <a:avLst/>
          </a:prstGeom>
          <a:noFill/>
        </p:spPr>
        <p:txBody>
          <a:bodyPr wrap="square" rtlCol="0">
            <a:spAutoFit/>
          </a:bodyPr>
          <a:lstStyle/>
          <a:p>
            <a:r>
              <a:rPr lang="en-US" dirty="0"/>
              <a:t>Where Hex8 ~ 1 or 2 feeders</a:t>
            </a:r>
          </a:p>
        </p:txBody>
      </p:sp>
    </p:spTree>
    <p:extLst>
      <p:ext uri="{BB962C8B-B14F-4D97-AF65-F5344CB8AC3E}">
        <p14:creationId xmlns:p14="http://schemas.microsoft.com/office/powerpoint/2010/main" val="3107302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42A53CC1-2FD4-5B6A-886B-7D2F3900BCFA}"/>
              </a:ext>
            </a:extLst>
          </p:cNvPr>
          <p:cNvSpPr/>
          <p:nvPr/>
        </p:nvSpPr>
        <p:spPr>
          <a:xfrm>
            <a:off x="41986" y="3712498"/>
            <a:ext cx="3982579" cy="1166389"/>
          </a:xfrm>
          <a:prstGeom prst="rect">
            <a:avLst/>
          </a:prstGeom>
          <a:solidFill>
            <a:srgbClr val="9BE7FD">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25E45C63-4A06-4742-1FB3-DF2BE8F69ADC}"/>
              </a:ext>
            </a:extLst>
          </p:cNvPr>
          <p:cNvSpPr/>
          <p:nvPr/>
        </p:nvSpPr>
        <p:spPr>
          <a:xfrm>
            <a:off x="22135" y="2251785"/>
            <a:ext cx="3972442" cy="1375362"/>
          </a:xfrm>
          <a:prstGeom prst="rect">
            <a:avLst/>
          </a:prstGeom>
          <a:solidFill>
            <a:srgbClr val="C2E094">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EDCBECCE-CDD5-B775-79E2-57A9D647F44D}"/>
              </a:ext>
            </a:extLst>
          </p:cNvPr>
          <p:cNvSpPr/>
          <p:nvPr/>
        </p:nvSpPr>
        <p:spPr>
          <a:xfrm>
            <a:off x="41986" y="938248"/>
            <a:ext cx="3943148" cy="1205159"/>
          </a:xfrm>
          <a:prstGeom prst="rect">
            <a:avLst/>
          </a:prstGeom>
          <a:solidFill>
            <a:srgbClr val="FFFF99">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9D01153-F150-76B2-EDE5-0D24860DD17C}"/>
              </a:ext>
            </a:extLst>
          </p:cNvPr>
          <p:cNvSpPr/>
          <p:nvPr/>
        </p:nvSpPr>
        <p:spPr>
          <a:xfrm>
            <a:off x="4097875" y="3714991"/>
            <a:ext cx="6436384" cy="1166389"/>
          </a:xfrm>
          <a:prstGeom prst="rect">
            <a:avLst/>
          </a:prstGeom>
          <a:solidFill>
            <a:srgbClr val="9BE7FD">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9D67ED2-89BF-1A22-9FBE-8873DC12B104}"/>
              </a:ext>
            </a:extLst>
          </p:cNvPr>
          <p:cNvSpPr/>
          <p:nvPr/>
        </p:nvSpPr>
        <p:spPr>
          <a:xfrm>
            <a:off x="4097563" y="2362745"/>
            <a:ext cx="6436695" cy="1205728"/>
          </a:xfrm>
          <a:prstGeom prst="rect">
            <a:avLst/>
          </a:prstGeom>
          <a:solidFill>
            <a:srgbClr val="C2E094">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690DF178-9BA1-7B4F-F17A-77E0CB67A447}"/>
              </a:ext>
            </a:extLst>
          </p:cNvPr>
          <p:cNvSpPr/>
          <p:nvPr/>
        </p:nvSpPr>
        <p:spPr>
          <a:xfrm>
            <a:off x="4123453" y="952613"/>
            <a:ext cx="6392144" cy="1192434"/>
          </a:xfrm>
          <a:prstGeom prst="rect">
            <a:avLst/>
          </a:prstGeom>
          <a:solidFill>
            <a:srgbClr val="FFFF99">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utoShape 4">
            <a:extLst>
              <a:ext uri="{FF2B5EF4-FFF2-40B4-BE49-F238E27FC236}">
                <a16:creationId xmlns:a16="http://schemas.microsoft.com/office/drawing/2014/main" id="{F2678CE6-8C18-0D00-1CB7-D8B8E7157EC5}"/>
              </a:ext>
            </a:extLst>
          </p:cNvPr>
          <p:cNvSpPr>
            <a:spLocks noChangeAspect="1" noChangeArrowheads="1"/>
          </p:cNvSpPr>
          <p:nvPr/>
        </p:nvSpPr>
        <p:spPr bwMode="auto">
          <a:xfrm>
            <a:off x="6060585" y="769919"/>
            <a:ext cx="333888"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505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C7561971-F76C-5361-DE59-CDC5151D694D}"/>
              </a:ext>
            </a:extLst>
          </p:cNvPr>
          <p:cNvSpPr>
            <a:spLocks noGrp="1"/>
          </p:cNvSpPr>
          <p:nvPr>
            <p:ph type="title"/>
          </p:nvPr>
        </p:nvSpPr>
        <p:spPr>
          <a:xfrm>
            <a:off x="584200" y="268941"/>
            <a:ext cx="10515600" cy="660828"/>
          </a:xfrm>
        </p:spPr>
        <p:txBody>
          <a:bodyPr/>
          <a:lstStyle/>
          <a:p>
            <a:r>
              <a:rPr lang="en-US" sz="2400" b="1" spc="300" dirty="0" err="1">
                <a:latin typeface="Arial Nova Cond" panose="020B0506020202020204" pitchFamily="34" charset="0"/>
              </a:rPr>
              <a:t>eRoadMAP</a:t>
            </a:r>
            <a:r>
              <a:rPr lang="en-US" sz="2400" b="1" spc="300" dirty="0">
                <a:latin typeface="Arial Nova Cond" panose="020B0506020202020204" pitchFamily="34" charset="0"/>
              </a:rPr>
              <a:t> Overview | </a:t>
            </a:r>
            <a:r>
              <a:rPr lang="en-US" sz="2400" spc="300" dirty="0">
                <a:latin typeface="Arial Nova Cond" panose="020B0506020202020204" pitchFamily="34" charset="0"/>
              </a:rPr>
              <a:t>Data Sources and Methodology</a:t>
            </a:r>
            <a:endParaRPr lang="en-US" dirty="0">
              <a:latin typeface="Arial Nova Cond" panose="020B0506020202020204" pitchFamily="34" charset="0"/>
            </a:endParaRPr>
          </a:p>
        </p:txBody>
      </p:sp>
      <p:pic>
        <p:nvPicPr>
          <p:cNvPr id="14" name="Picture 14" descr="Experian Logo and symbol, meaning, history, PNG">
            <a:extLst>
              <a:ext uri="{FF2B5EF4-FFF2-40B4-BE49-F238E27FC236}">
                <a16:creationId xmlns:a16="http://schemas.microsoft.com/office/drawing/2014/main" id="{46FB017B-F8E4-C628-9EB0-3EFEC715F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981" y="1494936"/>
            <a:ext cx="1164805" cy="3987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5">
            <a:extLst>
              <a:ext uri="{FF2B5EF4-FFF2-40B4-BE49-F238E27FC236}">
                <a16:creationId xmlns:a16="http://schemas.microsoft.com/office/drawing/2014/main" id="{EEF3E751-E83D-9B88-8B53-412682BF3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9974" y="1497075"/>
            <a:ext cx="1519768" cy="8961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A logo with black text&#10;&#10;Description automatically generated">
            <a:extLst>
              <a:ext uri="{FF2B5EF4-FFF2-40B4-BE49-F238E27FC236}">
                <a16:creationId xmlns:a16="http://schemas.microsoft.com/office/drawing/2014/main" id="{4552687C-10B9-6B04-EC43-0E4CDFF926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5854" y="1844651"/>
            <a:ext cx="1870591" cy="4493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7" descr="A black rectangle with black text&#10;&#10;Description automatically generated with low confidence">
            <a:extLst>
              <a:ext uri="{FF2B5EF4-FFF2-40B4-BE49-F238E27FC236}">
                <a16:creationId xmlns:a16="http://schemas.microsoft.com/office/drawing/2014/main" id="{255A58DC-6924-F1FC-E365-01973C3A69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2556" y="1332126"/>
            <a:ext cx="1205027" cy="4201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aimler Truck AG | LinkedIn">
            <a:extLst>
              <a:ext uri="{FF2B5EF4-FFF2-40B4-BE49-F238E27FC236}">
                <a16:creationId xmlns:a16="http://schemas.microsoft.com/office/drawing/2014/main" id="{A076B0E0-37B5-7A1C-7436-33C7D60AFF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8860" y="1340770"/>
            <a:ext cx="1205026" cy="4387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CAR Stock Price and Chart — NASDAQ:PCAR — TradingView">
            <a:extLst>
              <a:ext uri="{FF2B5EF4-FFF2-40B4-BE49-F238E27FC236}">
                <a16:creationId xmlns:a16="http://schemas.microsoft.com/office/drawing/2014/main" id="{480BD18D-B849-21BC-21BA-64FDD93139C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9262493" y="1773235"/>
            <a:ext cx="921182" cy="2867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9" descr="Volvo Trucks – CharIN">
            <a:extLst>
              <a:ext uri="{FF2B5EF4-FFF2-40B4-BE49-F238E27FC236}">
                <a16:creationId xmlns:a16="http://schemas.microsoft.com/office/drawing/2014/main" id="{44AE3438-9576-9890-BF47-D34CF2D9AE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2557" y="1254934"/>
            <a:ext cx="1410975" cy="5344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2B79D16-310F-539F-8914-2306A1017473}"/>
              </a:ext>
            </a:extLst>
          </p:cNvPr>
          <p:cNvSpPr txBox="1"/>
          <p:nvPr/>
        </p:nvSpPr>
        <p:spPr>
          <a:xfrm>
            <a:off x="10478277" y="1315415"/>
            <a:ext cx="1739345" cy="954107"/>
          </a:xfrm>
          <a:prstGeom prst="rect">
            <a:avLst/>
          </a:prstGeom>
          <a:noFill/>
        </p:spPr>
        <p:txBody>
          <a:bodyPr wrap="square" rtlCol="0">
            <a:spAutoFit/>
          </a:bodyPr>
          <a:lstStyle/>
          <a:p>
            <a:r>
              <a:rPr lang="en-US" sz="1200" b="1" dirty="0"/>
              <a:t>+ Weighting </a:t>
            </a:r>
            <a:r>
              <a:rPr lang="en-US" sz="1100" dirty="0"/>
              <a:t>as needed to supplement and represent the behavior of the full LDV-MDV-HDV U.S. vehicle fleet</a:t>
            </a:r>
          </a:p>
        </p:txBody>
      </p:sp>
      <p:cxnSp>
        <p:nvCxnSpPr>
          <p:cNvPr id="18" name="Straight Connector 17">
            <a:extLst>
              <a:ext uri="{FF2B5EF4-FFF2-40B4-BE49-F238E27FC236}">
                <a16:creationId xmlns:a16="http://schemas.microsoft.com/office/drawing/2014/main" id="{F858639C-50C5-E406-BF42-EFF13B5C2714}"/>
              </a:ext>
            </a:extLst>
          </p:cNvPr>
          <p:cNvCxnSpPr>
            <a:cxnSpLocks/>
          </p:cNvCxnSpPr>
          <p:nvPr/>
        </p:nvCxnSpPr>
        <p:spPr>
          <a:xfrm flipH="1">
            <a:off x="5805101" y="1294514"/>
            <a:ext cx="8336" cy="84889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F0CBA0-14AD-215C-1603-B65E1A7344D5}"/>
              </a:ext>
            </a:extLst>
          </p:cNvPr>
          <p:cNvSpPr txBox="1"/>
          <p:nvPr/>
        </p:nvSpPr>
        <p:spPr>
          <a:xfrm>
            <a:off x="4193270" y="2900836"/>
            <a:ext cx="1505197" cy="461665"/>
          </a:xfrm>
          <a:prstGeom prst="rect">
            <a:avLst/>
          </a:prstGeom>
          <a:noFill/>
        </p:spPr>
        <p:txBody>
          <a:bodyPr wrap="square" rtlCol="0">
            <a:spAutoFit/>
          </a:bodyPr>
          <a:lstStyle/>
          <a:p>
            <a:pPr algn="ctr"/>
            <a:r>
              <a:rPr lang="en-US" sz="1200" b="1" dirty="0"/>
              <a:t>50% LDV sales electric in 2030</a:t>
            </a:r>
          </a:p>
        </p:txBody>
      </p:sp>
      <p:sp>
        <p:nvSpPr>
          <p:cNvPr id="17" name="TextBox 16">
            <a:extLst>
              <a:ext uri="{FF2B5EF4-FFF2-40B4-BE49-F238E27FC236}">
                <a16:creationId xmlns:a16="http://schemas.microsoft.com/office/drawing/2014/main" id="{245ABF2A-BB71-2CC2-A549-E13F8B123CC5}"/>
              </a:ext>
            </a:extLst>
          </p:cNvPr>
          <p:cNvSpPr txBox="1"/>
          <p:nvPr/>
        </p:nvSpPr>
        <p:spPr>
          <a:xfrm>
            <a:off x="10485379" y="2676153"/>
            <a:ext cx="1706763" cy="830997"/>
          </a:xfrm>
          <a:prstGeom prst="rect">
            <a:avLst/>
          </a:prstGeom>
          <a:noFill/>
        </p:spPr>
        <p:txBody>
          <a:bodyPr wrap="square" rtlCol="0">
            <a:spAutoFit/>
          </a:bodyPr>
          <a:lstStyle/>
          <a:p>
            <a:r>
              <a:rPr lang="en-US" sz="1200" b="1" dirty="0"/>
              <a:t>+ Adoption Trajectories </a:t>
            </a:r>
            <a:r>
              <a:rPr lang="en-US" sz="1200" dirty="0"/>
              <a:t>which align with the state and federal goals and mandates</a:t>
            </a:r>
            <a:endParaRPr lang="en-US" sz="1100" dirty="0">
              <a:solidFill>
                <a:srgbClr val="FF0000"/>
              </a:solidFill>
            </a:endParaRPr>
          </a:p>
        </p:txBody>
      </p:sp>
      <p:cxnSp>
        <p:nvCxnSpPr>
          <p:cNvPr id="19" name="Straight Connector 18">
            <a:extLst>
              <a:ext uri="{FF2B5EF4-FFF2-40B4-BE49-F238E27FC236}">
                <a16:creationId xmlns:a16="http://schemas.microsoft.com/office/drawing/2014/main" id="{7D95173A-EB54-82BB-6912-E3B87C381DF7}"/>
              </a:ext>
            </a:extLst>
          </p:cNvPr>
          <p:cNvCxnSpPr>
            <a:cxnSpLocks/>
          </p:cNvCxnSpPr>
          <p:nvPr/>
        </p:nvCxnSpPr>
        <p:spPr>
          <a:xfrm flipH="1">
            <a:off x="5805101" y="2718427"/>
            <a:ext cx="4081" cy="80142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3" name="Picture 8" descr="A logo of a company&#10;&#10;Description automatically generated">
            <a:extLst>
              <a:ext uri="{FF2B5EF4-FFF2-40B4-BE49-F238E27FC236}">
                <a16:creationId xmlns:a16="http://schemas.microsoft.com/office/drawing/2014/main" id="{468C8C73-A698-AC31-121F-6B961F65345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4143752" y="4209011"/>
            <a:ext cx="1435882" cy="51226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a:extLst>
              <a:ext uri="{FF2B5EF4-FFF2-40B4-BE49-F238E27FC236}">
                <a16:creationId xmlns:a16="http://schemas.microsoft.com/office/drawing/2014/main" id="{D71F2B00-4C9A-33FC-4EEA-51CAD72441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07559" y="4187262"/>
            <a:ext cx="2107666" cy="2335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NADA Show - Cardknox">
            <a:extLst>
              <a:ext uri="{FF2B5EF4-FFF2-40B4-BE49-F238E27FC236}">
                <a16:creationId xmlns:a16="http://schemas.microsoft.com/office/drawing/2014/main" id="{C784098A-54CF-B5A7-EC8C-F2830014A1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8428" y="4476773"/>
            <a:ext cx="1660028" cy="4860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World Resources Institute (WRI) - EAT">
            <a:extLst>
              <a:ext uri="{FF2B5EF4-FFF2-40B4-BE49-F238E27FC236}">
                <a16:creationId xmlns:a16="http://schemas.microsoft.com/office/drawing/2014/main" id="{897A2E84-89DD-4F9D-6723-C9E5D457DA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56564" y="4109384"/>
            <a:ext cx="1398649" cy="410852"/>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8B2F86B6-9A8D-6066-5BD8-F009245A737A}"/>
              </a:ext>
            </a:extLst>
          </p:cNvPr>
          <p:cNvGrpSpPr/>
          <p:nvPr/>
        </p:nvGrpSpPr>
        <p:grpSpPr>
          <a:xfrm>
            <a:off x="4910789" y="4959668"/>
            <a:ext cx="4513557" cy="1717374"/>
            <a:chOff x="0" y="1934849"/>
            <a:chExt cx="12192001" cy="4638963"/>
          </a:xfrm>
        </p:grpSpPr>
        <p:pic>
          <p:nvPicPr>
            <p:cNvPr id="41" name="Picture 40">
              <a:extLst>
                <a:ext uri="{FF2B5EF4-FFF2-40B4-BE49-F238E27FC236}">
                  <a16:creationId xmlns:a16="http://schemas.microsoft.com/office/drawing/2014/main" id="{7F96DFD0-C8AC-B8E2-B3BB-BEA8AB05DA30}"/>
                </a:ext>
              </a:extLst>
            </p:cNvPr>
            <p:cNvPicPr>
              <a:picLocks noChangeAspect="1"/>
            </p:cNvPicPr>
            <p:nvPr/>
          </p:nvPicPr>
          <p:blipFill>
            <a:blip r:embed="rId14">
              <a:alphaModFix amt="50000"/>
              <a:extLst>
                <a:ext uri="{28A0092B-C50C-407E-A947-70E740481C1C}">
                  <a14:useLocalDpi xmlns:a14="http://schemas.microsoft.com/office/drawing/2010/main" val="0"/>
                </a:ext>
              </a:extLst>
            </a:blip>
            <a:stretch>
              <a:fillRect/>
            </a:stretch>
          </p:blipFill>
          <p:spPr>
            <a:xfrm rot="10800000">
              <a:off x="0" y="3380567"/>
              <a:ext cx="12192001" cy="3193245"/>
            </a:xfrm>
            <a:prstGeom prst="rect">
              <a:avLst/>
            </a:prstGeom>
          </p:spPr>
        </p:pic>
        <p:pic>
          <p:nvPicPr>
            <p:cNvPr id="42" name="Picture 41">
              <a:extLst>
                <a:ext uri="{FF2B5EF4-FFF2-40B4-BE49-F238E27FC236}">
                  <a16:creationId xmlns:a16="http://schemas.microsoft.com/office/drawing/2014/main" id="{463E7D10-FC1A-E044-B54C-61F3ED5CA56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13607" y="2044792"/>
              <a:ext cx="3176036" cy="4506686"/>
            </a:xfrm>
            <a:prstGeom prst="rect">
              <a:avLst/>
            </a:prstGeom>
          </p:spPr>
        </p:pic>
        <p:sp>
          <p:nvSpPr>
            <p:cNvPr id="43" name="Rectangle 42">
              <a:extLst>
                <a:ext uri="{FF2B5EF4-FFF2-40B4-BE49-F238E27FC236}">
                  <a16:creationId xmlns:a16="http://schemas.microsoft.com/office/drawing/2014/main" id="{15C96A1C-5335-03AD-0D7F-7CA85CD3CE74}"/>
                </a:ext>
              </a:extLst>
            </p:cNvPr>
            <p:cNvSpPr/>
            <p:nvPr/>
          </p:nvSpPr>
          <p:spPr>
            <a:xfrm>
              <a:off x="8248386" y="2044792"/>
              <a:ext cx="3320934" cy="592471"/>
            </a:xfrm>
            <a:prstGeom prst="rect">
              <a:avLst/>
            </a:prstGeom>
            <a:gradFill>
              <a:gsLst>
                <a:gs pos="0">
                  <a:schemeClr val="accent1"/>
                </a:gs>
                <a:gs pos="99000">
                  <a:schemeClr val="accent1">
                    <a:lumMod val="20000"/>
                    <a:lumOff val="80000"/>
                    <a:alpha val="72621"/>
                  </a:scheme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p>
          </p:txBody>
        </p:sp>
        <p:pic>
          <p:nvPicPr>
            <p:cNvPr id="44" name="Picture 43">
              <a:extLst>
                <a:ext uri="{FF2B5EF4-FFF2-40B4-BE49-F238E27FC236}">
                  <a16:creationId xmlns:a16="http://schemas.microsoft.com/office/drawing/2014/main" id="{94DA0AD5-145D-6162-F520-126FA964430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10392" y="2031892"/>
              <a:ext cx="3178284" cy="4506686"/>
            </a:xfrm>
            <a:prstGeom prst="rect">
              <a:avLst/>
            </a:prstGeom>
          </p:spPr>
        </p:pic>
        <p:sp>
          <p:nvSpPr>
            <p:cNvPr id="45" name="Right Arrow 21">
              <a:extLst>
                <a:ext uri="{FF2B5EF4-FFF2-40B4-BE49-F238E27FC236}">
                  <a16:creationId xmlns:a16="http://schemas.microsoft.com/office/drawing/2014/main" id="{E034332B-91F0-758F-0544-806CBBCAF54E}"/>
                </a:ext>
              </a:extLst>
            </p:cNvPr>
            <p:cNvSpPr/>
            <p:nvPr/>
          </p:nvSpPr>
          <p:spPr>
            <a:xfrm>
              <a:off x="4297744" y="1934849"/>
              <a:ext cx="4338876" cy="788294"/>
            </a:xfrm>
            <a:prstGeom prst="rightArrow">
              <a:avLst>
                <a:gd name="adj1" fmla="val 73839"/>
                <a:gd name="adj2" fmla="val 50000"/>
              </a:avLst>
            </a:prstGeom>
            <a:gradFill>
              <a:gsLst>
                <a:gs pos="0">
                  <a:schemeClr val="accent1"/>
                </a:gs>
                <a:gs pos="99000">
                  <a:schemeClr val="accent1">
                    <a:lumMod val="20000"/>
                    <a:lumOff val="80000"/>
                    <a:alpha val="72621"/>
                  </a:scheme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p>
          </p:txBody>
        </p:sp>
        <p:pic>
          <p:nvPicPr>
            <p:cNvPr id="46" name="Picture 45">
              <a:extLst>
                <a:ext uri="{FF2B5EF4-FFF2-40B4-BE49-F238E27FC236}">
                  <a16:creationId xmlns:a16="http://schemas.microsoft.com/office/drawing/2014/main" id="{DFC69EB8-84EF-B7E0-82C5-2359755DC27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9222" y="2031892"/>
              <a:ext cx="3176036" cy="4530116"/>
            </a:xfrm>
            <a:prstGeom prst="rect">
              <a:avLst/>
            </a:prstGeom>
          </p:spPr>
        </p:pic>
        <p:sp>
          <p:nvSpPr>
            <p:cNvPr id="47" name="Right Arrow 18">
              <a:extLst>
                <a:ext uri="{FF2B5EF4-FFF2-40B4-BE49-F238E27FC236}">
                  <a16:creationId xmlns:a16="http://schemas.microsoft.com/office/drawing/2014/main" id="{DC9EC1C6-8A77-A526-379B-60B373D9CB11}"/>
                </a:ext>
              </a:extLst>
            </p:cNvPr>
            <p:cNvSpPr/>
            <p:nvPr/>
          </p:nvSpPr>
          <p:spPr>
            <a:xfrm>
              <a:off x="0" y="1947749"/>
              <a:ext cx="4610975" cy="788294"/>
            </a:xfrm>
            <a:prstGeom prst="rightArrow">
              <a:avLst>
                <a:gd name="adj1" fmla="val 73839"/>
                <a:gd name="adj2" fmla="val 50000"/>
              </a:avLst>
            </a:prstGeom>
            <a:gradFill>
              <a:gsLst>
                <a:gs pos="0">
                  <a:schemeClr val="accent1"/>
                </a:gs>
                <a:gs pos="99000">
                  <a:schemeClr val="accent1">
                    <a:lumMod val="20000"/>
                    <a:lumOff val="80000"/>
                    <a:alpha val="71598"/>
                  </a:scheme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a:p>
          </p:txBody>
        </p:sp>
        <p:sp>
          <p:nvSpPr>
            <p:cNvPr id="48" name="TextBox 47">
              <a:extLst>
                <a:ext uri="{FF2B5EF4-FFF2-40B4-BE49-F238E27FC236}">
                  <a16:creationId xmlns:a16="http://schemas.microsoft.com/office/drawing/2014/main" id="{EB8EA6D0-CD8A-0D7D-1776-C58DF18131DA}"/>
                </a:ext>
              </a:extLst>
            </p:cNvPr>
            <p:cNvSpPr txBox="1"/>
            <p:nvPr/>
          </p:nvSpPr>
          <p:spPr>
            <a:xfrm>
              <a:off x="768508" y="2086295"/>
              <a:ext cx="2944263" cy="557297"/>
            </a:xfrm>
            <a:prstGeom prst="rect">
              <a:avLst/>
            </a:prstGeom>
            <a:noFill/>
            <a:effectLst>
              <a:outerShdw blurRad="50800" dist="38100" dir="2700000" algn="tl" rotWithShape="0">
                <a:prstClr val="black">
                  <a:alpha val="40000"/>
                </a:prstClr>
              </a:outerShdw>
            </a:effectLst>
          </p:spPr>
          <p:txBody>
            <a:bodyPr wrap="square">
              <a:spAutoFit/>
            </a:bodyPr>
            <a:lstStyle/>
            <a:p>
              <a:pPr marR="0" lvl="0" algn="ctr">
                <a:spcBef>
                  <a:spcPts val="0"/>
                </a:spcBef>
                <a:spcAft>
                  <a:spcPts val="0"/>
                </a:spcAft>
              </a:pPr>
              <a:r>
                <a:rPr lang="en-US" sz="600" b="1" spc="300" dirty="0">
                  <a:solidFill>
                    <a:schemeClr val="bg1"/>
                  </a:solidFill>
                  <a:effectLst/>
                  <a:ea typeface="Times New Roman" panose="02020603050405020304" pitchFamily="18" charset="0"/>
                </a:rPr>
                <a:t>2023</a:t>
              </a:r>
              <a:endParaRPr lang="en-US" sz="600" b="1" spc="300" dirty="0">
                <a:solidFill>
                  <a:schemeClr val="bg1"/>
                </a:solidFill>
                <a:effectLst/>
                <a:ea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EEBEF8E7-9B2F-908C-F507-66ED2E214089}"/>
                </a:ext>
              </a:extLst>
            </p:cNvPr>
            <p:cNvSpPr txBox="1"/>
            <p:nvPr/>
          </p:nvSpPr>
          <p:spPr>
            <a:xfrm>
              <a:off x="4779200" y="2018848"/>
              <a:ext cx="3373623" cy="557297"/>
            </a:xfrm>
            <a:prstGeom prst="rect">
              <a:avLst/>
            </a:prstGeom>
            <a:noFill/>
            <a:effectLst>
              <a:outerShdw blurRad="50800" dist="38100" dir="2700000" algn="tl" rotWithShape="0">
                <a:prstClr val="black">
                  <a:alpha val="40000"/>
                </a:prstClr>
              </a:outerShdw>
            </a:effectLst>
          </p:spPr>
          <p:txBody>
            <a:bodyPr wrap="square">
              <a:spAutoFit/>
            </a:bodyPr>
            <a:lstStyle/>
            <a:p>
              <a:pPr marR="0" lvl="0" algn="ctr">
                <a:spcBef>
                  <a:spcPts val="0"/>
                </a:spcBef>
                <a:spcAft>
                  <a:spcPts val="0"/>
                </a:spcAft>
              </a:pPr>
              <a:r>
                <a:rPr lang="en-US" sz="600" b="1" spc="300" dirty="0">
                  <a:solidFill>
                    <a:schemeClr val="bg1"/>
                  </a:solidFill>
                  <a:effectLst/>
                  <a:ea typeface="Times New Roman" panose="02020603050405020304" pitchFamily="18" charset="0"/>
                </a:rPr>
                <a:t>2030 </a:t>
              </a:r>
              <a:r>
                <a:rPr lang="en-US" sz="500" b="1" dirty="0">
                  <a:solidFill>
                    <a:schemeClr val="bg1"/>
                  </a:solidFill>
                  <a:effectLst/>
                  <a:ea typeface="Times New Roman" panose="02020603050405020304" pitchFamily="18" charset="0"/>
                </a:rPr>
                <a:t>(Policy Compliance)</a:t>
              </a:r>
              <a:endParaRPr lang="en-US" sz="500" b="1" dirty="0">
                <a:solidFill>
                  <a:schemeClr val="bg1"/>
                </a:solidFill>
                <a:effectLst/>
                <a:ea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A9818737-6F34-1F94-E869-B4AB0DF032B0}"/>
                </a:ext>
              </a:extLst>
            </p:cNvPr>
            <p:cNvSpPr txBox="1"/>
            <p:nvPr/>
          </p:nvSpPr>
          <p:spPr>
            <a:xfrm>
              <a:off x="8529492" y="2110193"/>
              <a:ext cx="2944263" cy="557297"/>
            </a:xfrm>
            <a:prstGeom prst="rect">
              <a:avLst/>
            </a:prstGeom>
            <a:noFill/>
            <a:effectLst>
              <a:outerShdw blurRad="50800" dist="38100" dir="2700000" algn="tl" rotWithShape="0">
                <a:prstClr val="black">
                  <a:alpha val="40000"/>
                </a:prstClr>
              </a:outerShdw>
            </a:effectLst>
          </p:spPr>
          <p:txBody>
            <a:bodyPr wrap="square">
              <a:spAutoFit/>
            </a:bodyPr>
            <a:lstStyle/>
            <a:p>
              <a:pPr marR="0" lvl="0" algn="ctr">
                <a:spcBef>
                  <a:spcPts val="0"/>
                </a:spcBef>
                <a:spcAft>
                  <a:spcPts val="0"/>
                </a:spcAft>
              </a:pPr>
              <a:r>
                <a:rPr lang="en-US" sz="600" b="1" spc="300" dirty="0">
                  <a:solidFill>
                    <a:schemeClr val="bg1"/>
                  </a:solidFill>
                  <a:effectLst/>
                  <a:ea typeface="Times New Roman" panose="02020603050405020304" pitchFamily="18" charset="0"/>
                </a:rPr>
                <a:t>100% </a:t>
              </a:r>
              <a:r>
                <a:rPr lang="en-US" sz="500" b="1" dirty="0">
                  <a:solidFill>
                    <a:schemeClr val="bg1"/>
                  </a:solidFill>
                  <a:effectLst/>
                  <a:ea typeface="Times New Roman" panose="02020603050405020304" pitchFamily="18" charset="0"/>
                </a:rPr>
                <a:t>ELECTRIFIED</a:t>
              </a:r>
              <a:endParaRPr lang="en-US" sz="500" b="1" dirty="0">
                <a:solidFill>
                  <a:schemeClr val="bg1"/>
                </a:solidFill>
                <a:effectLst/>
                <a:ea typeface="Times New Roman" panose="02020603050405020304" pitchFamily="18" charset="0"/>
                <a:cs typeface="Times New Roman" panose="02020603050405020304" pitchFamily="18" charset="0"/>
              </a:endParaRPr>
            </a:p>
          </p:txBody>
        </p:sp>
      </p:grpSp>
      <p:sp>
        <p:nvSpPr>
          <p:cNvPr id="52" name="Arrow: Down 51">
            <a:extLst>
              <a:ext uri="{FF2B5EF4-FFF2-40B4-BE49-F238E27FC236}">
                <a16:creationId xmlns:a16="http://schemas.microsoft.com/office/drawing/2014/main" id="{EE7E3077-0C27-3813-B303-E22E39291D45}"/>
              </a:ext>
            </a:extLst>
          </p:cNvPr>
          <p:cNvSpPr/>
          <p:nvPr/>
        </p:nvSpPr>
        <p:spPr>
          <a:xfrm>
            <a:off x="1537482" y="2067171"/>
            <a:ext cx="429834" cy="253931"/>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88B33723-135E-59EF-9865-632A596F9584}"/>
              </a:ext>
            </a:extLst>
          </p:cNvPr>
          <p:cNvSpPr txBox="1"/>
          <p:nvPr/>
        </p:nvSpPr>
        <p:spPr>
          <a:xfrm>
            <a:off x="7574284" y="2781538"/>
            <a:ext cx="1557082" cy="70788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5050"/>
                </a:solidFill>
                <a:effectLst/>
                <a:uLnTx/>
                <a:uFillTx/>
                <a:latin typeface="Calibri" panose="020F0502020204030204"/>
                <a:ea typeface="+mn-ea"/>
                <a:cs typeface="+mn-cs"/>
              </a:rPr>
              <a:t>ACF by 2030 (CA):</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4D5050"/>
                </a:solidFill>
                <a:effectLst/>
                <a:uLnTx/>
                <a:uFillTx/>
                <a:latin typeface="Calibri" panose="020F0502020204030204"/>
                <a:ea typeface="+mn-ea"/>
                <a:cs typeface="+mn-cs"/>
              </a:rPr>
              <a:t>Class 2b-3= ~47%</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000" dirty="0">
                <a:solidFill>
                  <a:srgbClr val="4D5050"/>
                </a:solidFill>
                <a:latin typeface="Calibri" panose="020F0502020204030204"/>
              </a:rPr>
              <a:t>Class 7-8 tractors = 100%</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4D5050"/>
                </a:solidFill>
                <a:effectLst/>
                <a:uLnTx/>
                <a:uFillTx/>
                <a:latin typeface="Calibri" panose="020F0502020204030204"/>
                <a:ea typeface="+mn-ea"/>
                <a:cs typeface="+mn-cs"/>
              </a:rPr>
              <a:t>Class 4-8</a:t>
            </a:r>
            <a:r>
              <a:rPr lang="en-US" sz="1000" dirty="0">
                <a:solidFill>
                  <a:srgbClr val="4D5050"/>
                </a:solidFill>
                <a:latin typeface="Calibri" panose="020F0502020204030204"/>
              </a:rPr>
              <a:t>= ~79%</a:t>
            </a:r>
            <a:endParaRPr kumimoji="0" lang="en-US" sz="1000" i="0" u="none" strike="noStrike" kern="1200" cap="none" spc="0" normalizeH="0" baseline="0" noProof="0" dirty="0">
              <a:ln>
                <a:noFill/>
              </a:ln>
              <a:solidFill>
                <a:srgbClr val="4D5050"/>
              </a:solidFill>
              <a:effectLst/>
              <a:uLnTx/>
              <a:uFillTx/>
              <a:latin typeface="Calibri" panose="020F0502020204030204"/>
              <a:ea typeface="+mn-ea"/>
              <a:cs typeface="+mn-cs"/>
            </a:endParaRPr>
          </a:p>
        </p:txBody>
      </p:sp>
      <p:sp>
        <p:nvSpPr>
          <p:cNvPr id="70" name="Arrow: Down 69">
            <a:extLst>
              <a:ext uri="{FF2B5EF4-FFF2-40B4-BE49-F238E27FC236}">
                <a16:creationId xmlns:a16="http://schemas.microsoft.com/office/drawing/2014/main" id="{1505C119-02CC-110A-D6DD-35A22217E89F}"/>
              </a:ext>
            </a:extLst>
          </p:cNvPr>
          <p:cNvSpPr/>
          <p:nvPr/>
        </p:nvSpPr>
        <p:spPr>
          <a:xfrm>
            <a:off x="1537482" y="3625455"/>
            <a:ext cx="429834" cy="28055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Arrow: Bent-Up 71">
            <a:extLst>
              <a:ext uri="{FF2B5EF4-FFF2-40B4-BE49-F238E27FC236}">
                <a16:creationId xmlns:a16="http://schemas.microsoft.com/office/drawing/2014/main" id="{33A83A43-3FCA-DE31-2EDA-5693D981E146}"/>
              </a:ext>
            </a:extLst>
          </p:cNvPr>
          <p:cNvSpPr/>
          <p:nvPr/>
        </p:nvSpPr>
        <p:spPr>
          <a:xfrm rot="5400000">
            <a:off x="2652440" y="3847907"/>
            <a:ext cx="1120697" cy="3182657"/>
          </a:xfrm>
          <a:prstGeom prst="bentUpArrow">
            <a:avLst>
              <a:gd name="adj1" fmla="val 24209"/>
              <a:gd name="adj2" fmla="val 25000"/>
              <a:gd name="adj3" fmla="val 3112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AF594B43-236F-8F48-85D1-9BC02D9CB181}"/>
              </a:ext>
            </a:extLst>
          </p:cNvPr>
          <p:cNvSpPr txBox="1"/>
          <p:nvPr/>
        </p:nvSpPr>
        <p:spPr>
          <a:xfrm>
            <a:off x="4094805" y="3692728"/>
            <a:ext cx="6436384" cy="369332"/>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ELECTRIFICATION PLANS (ongoing)</a:t>
            </a:r>
          </a:p>
        </p:txBody>
      </p:sp>
      <p:sp>
        <p:nvSpPr>
          <p:cNvPr id="80" name="TextBox 79">
            <a:extLst>
              <a:ext uri="{FF2B5EF4-FFF2-40B4-BE49-F238E27FC236}">
                <a16:creationId xmlns:a16="http://schemas.microsoft.com/office/drawing/2014/main" id="{BEF79A5E-B908-9AD2-0393-72E34BFD2B6C}"/>
              </a:ext>
            </a:extLst>
          </p:cNvPr>
          <p:cNvSpPr txBox="1"/>
          <p:nvPr/>
        </p:nvSpPr>
        <p:spPr>
          <a:xfrm>
            <a:off x="4104468" y="931624"/>
            <a:ext cx="1717833" cy="369332"/>
          </a:xfrm>
          <a:prstGeom prst="rect">
            <a:avLst/>
          </a:prstGeom>
          <a:solidFill>
            <a:srgbClr val="00B0F0"/>
          </a:solidFill>
        </p:spPr>
        <p:txBody>
          <a:bodyPr wrap="square">
            <a:spAutoFit/>
          </a:bodyPr>
          <a:lstStyle/>
          <a:p>
            <a:pPr algn="ctr"/>
            <a:r>
              <a:rPr lang="en-US" b="1" dirty="0">
                <a:solidFill>
                  <a:schemeClr val="bg1"/>
                </a:solidFill>
              </a:rPr>
              <a:t>REGISTRATIONS</a:t>
            </a:r>
          </a:p>
        </p:txBody>
      </p:sp>
      <p:sp>
        <p:nvSpPr>
          <p:cNvPr id="84" name="TextBox 83">
            <a:extLst>
              <a:ext uri="{FF2B5EF4-FFF2-40B4-BE49-F238E27FC236}">
                <a16:creationId xmlns:a16="http://schemas.microsoft.com/office/drawing/2014/main" id="{918CDF6B-FBEE-6E54-BD10-4F3170CBB1E8}"/>
              </a:ext>
            </a:extLst>
          </p:cNvPr>
          <p:cNvSpPr txBox="1"/>
          <p:nvPr/>
        </p:nvSpPr>
        <p:spPr>
          <a:xfrm>
            <a:off x="5840963" y="931624"/>
            <a:ext cx="4693295" cy="369332"/>
          </a:xfrm>
          <a:prstGeom prst="rect">
            <a:avLst/>
          </a:prstGeom>
          <a:solidFill>
            <a:srgbClr val="00B0F0"/>
          </a:solidFill>
        </p:spPr>
        <p:txBody>
          <a:bodyPr wrap="square">
            <a:spAutoFit/>
          </a:bodyPr>
          <a:lstStyle/>
          <a:p>
            <a:pPr algn="ctr"/>
            <a:r>
              <a:rPr lang="en-US" b="1" dirty="0">
                <a:solidFill>
                  <a:schemeClr val="bg1"/>
                </a:solidFill>
              </a:rPr>
              <a:t>TRAVEL AND DWELL BEHAVIOR</a:t>
            </a:r>
          </a:p>
        </p:txBody>
      </p:sp>
      <p:sp>
        <p:nvSpPr>
          <p:cNvPr id="86" name="TextBox 85">
            <a:extLst>
              <a:ext uri="{FF2B5EF4-FFF2-40B4-BE49-F238E27FC236}">
                <a16:creationId xmlns:a16="http://schemas.microsoft.com/office/drawing/2014/main" id="{F52681CF-F8CF-18AF-3708-35C27E32C67F}"/>
              </a:ext>
            </a:extLst>
          </p:cNvPr>
          <p:cNvSpPr txBox="1"/>
          <p:nvPr/>
        </p:nvSpPr>
        <p:spPr>
          <a:xfrm>
            <a:off x="4105469" y="2321102"/>
            <a:ext cx="1715850" cy="369332"/>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FEDERAL GOAL</a:t>
            </a:r>
          </a:p>
        </p:txBody>
      </p:sp>
      <p:sp>
        <p:nvSpPr>
          <p:cNvPr id="88" name="TextBox 87">
            <a:extLst>
              <a:ext uri="{FF2B5EF4-FFF2-40B4-BE49-F238E27FC236}">
                <a16:creationId xmlns:a16="http://schemas.microsoft.com/office/drawing/2014/main" id="{17B1C9ED-B765-812C-97B9-C1C9532B08C1}"/>
              </a:ext>
            </a:extLst>
          </p:cNvPr>
          <p:cNvSpPr txBox="1"/>
          <p:nvPr/>
        </p:nvSpPr>
        <p:spPr>
          <a:xfrm>
            <a:off x="5842000" y="2321102"/>
            <a:ext cx="4683815" cy="369332"/>
          </a:xfrm>
          <a:prstGeom prst="rect">
            <a:avLst/>
          </a:prstGeom>
          <a:solidFill>
            <a:srgbClr val="00B0F0"/>
          </a:solidFill>
        </p:spPr>
        <p:txBody>
          <a:bodyPr wrap="square">
            <a:spAutoFit/>
          </a:bodyPr>
          <a:lstStyle/>
          <a:p>
            <a:pPr algn="ctr"/>
            <a:r>
              <a:rPr lang="en-US" sz="1800" b="1" dirty="0">
                <a:solidFill>
                  <a:schemeClr val="bg1"/>
                </a:solidFill>
              </a:rPr>
              <a:t>STATE MANDATES</a:t>
            </a:r>
          </a:p>
        </p:txBody>
      </p:sp>
      <p:sp>
        <p:nvSpPr>
          <p:cNvPr id="94" name="TextBox 93">
            <a:extLst>
              <a:ext uri="{FF2B5EF4-FFF2-40B4-BE49-F238E27FC236}">
                <a16:creationId xmlns:a16="http://schemas.microsoft.com/office/drawing/2014/main" id="{87104BC8-9A5B-FC01-58EF-46EB535FF4B0}"/>
              </a:ext>
            </a:extLst>
          </p:cNvPr>
          <p:cNvSpPr txBox="1"/>
          <p:nvPr/>
        </p:nvSpPr>
        <p:spPr>
          <a:xfrm>
            <a:off x="9137476" y="2783974"/>
            <a:ext cx="1311907" cy="70788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72828"/>
                </a:solidFill>
                <a:effectLst/>
                <a:uLnTx/>
                <a:uFillTx/>
                <a:ea typeface="+mn-ea"/>
                <a:cs typeface="+mn-cs"/>
              </a:rPr>
              <a:t>Rest of U.S.: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72828"/>
                </a:solidFill>
                <a:effectLst/>
                <a:uLnTx/>
                <a:uFillTx/>
                <a:latin typeface="Calibri Light" panose="020F0302020204030204" pitchFamily="34" charset="0"/>
                <a:ea typeface="+mn-ea"/>
                <a:cs typeface="+mn-cs"/>
              </a:rPr>
              <a:t>No policy assumed; some spillover effects from tech advances</a:t>
            </a:r>
            <a:endParaRPr kumimoji="0" lang="en-US" sz="1200" b="0" i="0" u="none" strike="noStrike" kern="1200" cap="none" spc="0" normalizeH="0" baseline="0" noProof="0" dirty="0">
              <a:ln>
                <a:noFill/>
              </a:ln>
              <a:solidFill>
                <a:srgbClr val="4D5050"/>
              </a:solidFill>
              <a:effectLst/>
              <a:uLnTx/>
              <a:uFillTx/>
              <a:latin typeface="Calibri" panose="020F0502020204030204"/>
              <a:ea typeface="+mn-ea"/>
              <a:cs typeface="+mn-cs"/>
            </a:endParaRPr>
          </a:p>
        </p:txBody>
      </p:sp>
      <p:sp>
        <p:nvSpPr>
          <p:cNvPr id="97" name="TextBox 96">
            <a:extLst>
              <a:ext uri="{FF2B5EF4-FFF2-40B4-BE49-F238E27FC236}">
                <a16:creationId xmlns:a16="http://schemas.microsoft.com/office/drawing/2014/main" id="{EC699FF5-EBB1-D27C-85C8-A39E5195A46A}"/>
              </a:ext>
            </a:extLst>
          </p:cNvPr>
          <p:cNvSpPr txBox="1"/>
          <p:nvPr/>
        </p:nvSpPr>
        <p:spPr>
          <a:xfrm>
            <a:off x="9391997" y="5741710"/>
            <a:ext cx="2332653" cy="369332"/>
          </a:xfrm>
          <a:prstGeom prst="rect">
            <a:avLst/>
          </a:prstGeom>
          <a:noFill/>
        </p:spPr>
        <p:txBody>
          <a:bodyPr wrap="square" rtlCol="0">
            <a:spAutoFit/>
          </a:bodyPr>
          <a:lstStyle/>
          <a:p>
            <a:pPr algn="ctr"/>
            <a:r>
              <a:rPr lang="en-US" dirty="0"/>
              <a:t>eRoadMAP.epri.com</a:t>
            </a:r>
          </a:p>
        </p:txBody>
      </p:sp>
      <p:sp>
        <p:nvSpPr>
          <p:cNvPr id="101" name="TextBox 100">
            <a:extLst>
              <a:ext uri="{FF2B5EF4-FFF2-40B4-BE49-F238E27FC236}">
                <a16:creationId xmlns:a16="http://schemas.microsoft.com/office/drawing/2014/main" id="{3F0D423A-90D7-EA69-0200-B3BC4B79FA3C}"/>
              </a:ext>
            </a:extLst>
          </p:cNvPr>
          <p:cNvSpPr txBox="1"/>
          <p:nvPr/>
        </p:nvSpPr>
        <p:spPr>
          <a:xfrm>
            <a:off x="93141" y="1398027"/>
            <a:ext cx="4100129" cy="338554"/>
          </a:xfrm>
          <a:prstGeom prst="rect">
            <a:avLst/>
          </a:prstGeom>
          <a:noFill/>
        </p:spPr>
        <p:txBody>
          <a:bodyPr wrap="square">
            <a:spAutoFit/>
          </a:bodyPr>
          <a:lstStyle/>
          <a:p>
            <a:pPr>
              <a:lnSpc>
                <a:spcPct val="100000"/>
              </a:lnSpc>
              <a:spcAft>
                <a:spcPts val="0"/>
              </a:spcAft>
              <a:buClr>
                <a:schemeClr val="accent1"/>
              </a:buClr>
            </a:pPr>
            <a:r>
              <a:rPr lang="en-US" sz="1600" b="1" dirty="0"/>
              <a:t>Document Conventional Vehicle Behavior</a:t>
            </a:r>
          </a:p>
        </p:txBody>
      </p:sp>
      <p:sp>
        <p:nvSpPr>
          <p:cNvPr id="103" name="TextBox 102">
            <a:extLst>
              <a:ext uri="{FF2B5EF4-FFF2-40B4-BE49-F238E27FC236}">
                <a16:creationId xmlns:a16="http://schemas.microsoft.com/office/drawing/2014/main" id="{9762109C-6E3A-0EEC-E1AE-3F7281664DB7}"/>
              </a:ext>
            </a:extLst>
          </p:cNvPr>
          <p:cNvSpPr txBox="1"/>
          <p:nvPr/>
        </p:nvSpPr>
        <p:spPr>
          <a:xfrm>
            <a:off x="105303" y="2611213"/>
            <a:ext cx="4075075" cy="584775"/>
          </a:xfrm>
          <a:prstGeom prst="rect">
            <a:avLst/>
          </a:prstGeom>
          <a:noFill/>
        </p:spPr>
        <p:txBody>
          <a:bodyPr wrap="square">
            <a:spAutoFit/>
          </a:bodyPr>
          <a:lstStyle/>
          <a:p>
            <a:pPr>
              <a:lnSpc>
                <a:spcPct val="100000"/>
              </a:lnSpc>
              <a:spcAft>
                <a:spcPts val="0"/>
              </a:spcAft>
              <a:buClr>
                <a:schemeClr val="accent1"/>
              </a:buClr>
            </a:pPr>
            <a:r>
              <a:rPr lang="en-US" sz="1600" b="1" dirty="0"/>
              <a:t>Convert to EV Energy Needs to Meet 2030 State and Federal Policy Mandates/Goals</a:t>
            </a:r>
          </a:p>
        </p:txBody>
      </p:sp>
      <p:sp>
        <p:nvSpPr>
          <p:cNvPr id="105" name="TextBox 104">
            <a:extLst>
              <a:ext uri="{FF2B5EF4-FFF2-40B4-BE49-F238E27FC236}">
                <a16:creationId xmlns:a16="http://schemas.microsoft.com/office/drawing/2014/main" id="{C4554D0F-3BA3-0349-CFDC-B7E495B055B0}"/>
              </a:ext>
            </a:extLst>
          </p:cNvPr>
          <p:cNvSpPr txBox="1"/>
          <p:nvPr/>
        </p:nvSpPr>
        <p:spPr>
          <a:xfrm>
            <a:off x="186277" y="4089554"/>
            <a:ext cx="4067075" cy="338554"/>
          </a:xfrm>
          <a:prstGeom prst="rect">
            <a:avLst/>
          </a:prstGeom>
          <a:noFill/>
        </p:spPr>
        <p:txBody>
          <a:bodyPr wrap="square">
            <a:spAutoFit/>
          </a:bodyPr>
          <a:lstStyle/>
          <a:p>
            <a:pPr>
              <a:lnSpc>
                <a:spcPct val="100000"/>
              </a:lnSpc>
              <a:spcAft>
                <a:spcPts val="0"/>
              </a:spcAft>
              <a:buClr>
                <a:schemeClr val="accent1"/>
              </a:buClr>
            </a:pPr>
            <a:r>
              <a:rPr lang="en-US" sz="1600" b="1" dirty="0"/>
              <a:t>Add Fleet Electrification + Charging Plans</a:t>
            </a:r>
          </a:p>
        </p:txBody>
      </p:sp>
      <p:sp>
        <p:nvSpPr>
          <p:cNvPr id="112" name="TextBox 111">
            <a:extLst>
              <a:ext uri="{FF2B5EF4-FFF2-40B4-BE49-F238E27FC236}">
                <a16:creationId xmlns:a16="http://schemas.microsoft.com/office/drawing/2014/main" id="{ED13898A-D60D-9CA9-F4E1-925467D84674}"/>
              </a:ext>
            </a:extLst>
          </p:cNvPr>
          <p:cNvSpPr txBox="1"/>
          <p:nvPr/>
        </p:nvSpPr>
        <p:spPr>
          <a:xfrm>
            <a:off x="5805421" y="2783974"/>
            <a:ext cx="2226959" cy="70788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5050"/>
                </a:solidFill>
                <a:effectLst/>
                <a:uLnTx/>
                <a:uFillTx/>
                <a:latin typeface="Calibri" panose="020F0502020204030204"/>
                <a:ea typeface="+mn-ea"/>
                <a:cs typeface="+mn-cs"/>
              </a:rPr>
              <a:t>ACT by 2030 (CA + 7 States):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D5050"/>
                </a:solidFill>
                <a:effectLst/>
                <a:uLnTx/>
                <a:uFillTx/>
                <a:latin typeface="Calibri" panose="020F0502020204030204"/>
                <a:ea typeface="+mn-ea"/>
                <a:cs typeface="+mn-cs"/>
              </a:rPr>
              <a:t>Class 2b-3 = 30% of sales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D5050"/>
                </a:solidFill>
                <a:effectLst/>
                <a:uLnTx/>
                <a:uFillTx/>
                <a:latin typeface="Calibri" panose="020F0502020204030204"/>
                <a:ea typeface="+mn-ea"/>
                <a:cs typeface="+mn-cs"/>
              </a:rPr>
              <a:t>Class 7-8 tractors = 30% of sales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D5050"/>
                </a:solidFill>
                <a:effectLst/>
                <a:uLnTx/>
                <a:uFillTx/>
                <a:latin typeface="Calibri" panose="020F0502020204030204"/>
                <a:ea typeface="+mn-ea"/>
                <a:cs typeface="+mn-cs"/>
              </a:rPr>
              <a:t>Class 4-8 = 50% of sales</a:t>
            </a:r>
          </a:p>
        </p:txBody>
      </p:sp>
      <p:cxnSp>
        <p:nvCxnSpPr>
          <p:cNvPr id="113" name="Straight Connector 112">
            <a:extLst>
              <a:ext uri="{FF2B5EF4-FFF2-40B4-BE49-F238E27FC236}">
                <a16:creationId xmlns:a16="http://schemas.microsoft.com/office/drawing/2014/main" id="{55714161-5254-7AC4-56AF-F5A3B814D8D3}"/>
              </a:ext>
            </a:extLst>
          </p:cNvPr>
          <p:cNvCxnSpPr>
            <a:cxnSpLocks/>
          </p:cNvCxnSpPr>
          <p:nvPr/>
        </p:nvCxnSpPr>
        <p:spPr>
          <a:xfrm flipH="1">
            <a:off x="7537592" y="2812466"/>
            <a:ext cx="23800" cy="6615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B880C04-309E-D520-4377-4A1212299CDD}"/>
              </a:ext>
            </a:extLst>
          </p:cNvPr>
          <p:cNvCxnSpPr>
            <a:cxnSpLocks/>
          </p:cNvCxnSpPr>
          <p:nvPr/>
        </p:nvCxnSpPr>
        <p:spPr>
          <a:xfrm>
            <a:off x="9137476" y="2821800"/>
            <a:ext cx="0" cy="6072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8C33E76-EAF0-C298-BEA9-2EB524E84E61}"/>
              </a:ext>
            </a:extLst>
          </p:cNvPr>
          <p:cNvSpPr txBox="1"/>
          <p:nvPr/>
        </p:nvSpPr>
        <p:spPr>
          <a:xfrm>
            <a:off x="10485395" y="4045799"/>
            <a:ext cx="1725108" cy="630942"/>
          </a:xfrm>
          <a:prstGeom prst="rect">
            <a:avLst/>
          </a:prstGeom>
          <a:noFill/>
        </p:spPr>
        <p:txBody>
          <a:bodyPr wrap="square" rtlCol="0">
            <a:spAutoFit/>
          </a:bodyPr>
          <a:lstStyle/>
          <a:p>
            <a:r>
              <a:rPr lang="en-US" sz="1200" b="1" dirty="0"/>
              <a:t>- Overlapping Fleet Data </a:t>
            </a:r>
            <a:r>
              <a:rPr lang="en-US" sz="900" b="1" dirty="0"/>
              <a:t>a</a:t>
            </a:r>
            <a:r>
              <a:rPr lang="en-US" sz="900" dirty="0"/>
              <a:t>bove</a:t>
            </a:r>
            <a:r>
              <a:rPr lang="en-US" sz="1200" b="1" dirty="0"/>
              <a:t> </a:t>
            </a:r>
            <a:r>
              <a:rPr lang="en-US" sz="1100" dirty="0"/>
              <a:t>to ensure no double-counting of load data</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612044B1-F3C0-4857-209A-C8E954F9A24A}"/>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424389" y="4440993"/>
            <a:ext cx="1606280" cy="398432"/>
          </a:xfrm>
          <a:prstGeom prst="rect">
            <a:avLst/>
          </a:prstGeom>
        </p:spPr>
      </p:pic>
    </p:spTree>
    <p:extLst>
      <p:ext uri="{BB962C8B-B14F-4D97-AF65-F5344CB8AC3E}">
        <p14:creationId xmlns:p14="http://schemas.microsoft.com/office/powerpoint/2010/main" val="1370833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558EF-B650-EEE5-0280-99B89506EE51}"/>
              </a:ext>
            </a:extLst>
          </p:cNvPr>
          <p:cNvSpPr>
            <a:spLocks noGrp="1"/>
          </p:cNvSpPr>
          <p:nvPr>
            <p:ph type="title"/>
          </p:nvPr>
        </p:nvSpPr>
        <p:spPr/>
        <p:txBody>
          <a:bodyPr/>
          <a:lstStyle/>
          <a:p>
            <a:r>
              <a:rPr lang="en-US" sz="4000" dirty="0" err="1"/>
              <a:t>eRoadMAP</a:t>
            </a:r>
            <a:r>
              <a:rPr lang="en-US" sz="4000" baseline="30000" dirty="0" err="1"/>
              <a:t>TM</a:t>
            </a:r>
            <a:r>
              <a:rPr lang="en-US" sz="4000" baseline="30000" dirty="0"/>
              <a:t> </a:t>
            </a:r>
            <a:r>
              <a:rPr lang="en-US" sz="4000" dirty="0"/>
              <a:t>Updates</a:t>
            </a:r>
            <a:endParaRPr lang="en-US" dirty="0"/>
          </a:p>
        </p:txBody>
      </p:sp>
      <p:sp>
        <p:nvSpPr>
          <p:cNvPr id="3" name="Slide Number Placeholder 2">
            <a:extLst>
              <a:ext uri="{FF2B5EF4-FFF2-40B4-BE49-F238E27FC236}">
                <a16:creationId xmlns:a16="http://schemas.microsoft.com/office/drawing/2014/main" id="{3BDC0B31-5028-C3A6-7333-15769990C195}"/>
              </a:ext>
            </a:extLst>
          </p:cNvPr>
          <p:cNvSpPr>
            <a:spLocks noGrp="1"/>
          </p:cNvSpPr>
          <p:nvPr>
            <p:ph type="sldNum" sz="quarter" idx="10"/>
          </p:nvPr>
        </p:nvSpPr>
        <p:spPr/>
        <p:txBody>
          <a:bodyPr/>
          <a:lstStyle/>
          <a:p>
            <a:fld id="{CB81326D-E794-A84C-8C4F-9DA4A48A00D2}" type="slidenum">
              <a:rPr lang="en-US" smtClean="0"/>
              <a:t>4</a:t>
            </a:fld>
            <a:endParaRPr lang="en-US"/>
          </a:p>
        </p:txBody>
      </p:sp>
    </p:spTree>
    <p:extLst>
      <p:ext uri="{BB962C8B-B14F-4D97-AF65-F5344CB8AC3E}">
        <p14:creationId xmlns:p14="http://schemas.microsoft.com/office/powerpoint/2010/main" val="2627293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77D1B-6786-D6F2-2D03-D80FD70473DE}"/>
              </a:ext>
            </a:extLst>
          </p:cNvPr>
          <p:cNvSpPr>
            <a:spLocks noGrp="1"/>
          </p:cNvSpPr>
          <p:nvPr>
            <p:ph type="title"/>
          </p:nvPr>
        </p:nvSpPr>
        <p:spPr/>
        <p:txBody>
          <a:bodyPr>
            <a:normAutofit/>
          </a:bodyPr>
          <a:lstStyle/>
          <a:p>
            <a:r>
              <a:rPr lang="en-US" dirty="0"/>
              <a:t>Is EV load still coming? – Light-duty </a:t>
            </a:r>
          </a:p>
        </p:txBody>
      </p:sp>
      <p:sp>
        <p:nvSpPr>
          <p:cNvPr id="4" name="Slide Number Placeholder 3">
            <a:extLst>
              <a:ext uri="{FF2B5EF4-FFF2-40B4-BE49-F238E27FC236}">
                <a16:creationId xmlns:a16="http://schemas.microsoft.com/office/drawing/2014/main" id="{A56D8650-CF23-89FC-5FE9-FC5DE3ABBFCC}"/>
              </a:ext>
            </a:extLst>
          </p:cNvPr>
          <p:cNvSpPr>
            <a:spLocks noGrp="1"/>
          </p:cNvSpPr>
          <p:nvPr>
            <p:ph type="sldNum" sz="quarter" idx="10"/>
          </p:nvPr>
        </p:nvSpPr>
        <p:spPr/>
        <p:txBody>
          <a:bodyPr/>
          <a:lstStyle/>
          <a:p>
            <a:fld id="{D0BFFA26-5A0E-9946-AACB-F15E627A5865}" type="slidenum">
              <a:rPr lang="en-US" smtClean="0"/>
              <a:t>5</a:t>
            </a:fld>
            <a:endParaRPr lang="en-US"/>
          </a:p>
        </p:txBody>
      </p:sp>
      <p:sp>
        <p:nvSpPr>
          <p:cNvPr id="5" name="Content Placeholder 2">
            <a:extLst>
              <a:ext uri="{FF2B5EF4-FFF2-40B4-BE49-F238E27FC236}">
                <a16:creationId xmlns:a16="http://schemas.microsoft.com/office/drawing/2014/main" id="{C924E8C5-2EEB-B3BF-79F6-F28EC2046891}"/>
              </a:ext>
            </a:extLst>
          </p:cNvPr>
          <p:cNvSpPr txBox="1">
            <a:spLocks/>
          </p:cNvSpPr>
          <p:nvPr/>
        </p:nvSpPr>
        <p:spPr>
          <a:xfrm>
            <a:off x="195646" y="6226104"/>
            <a:ext cx="7839047" cy="414670"/>
          </a:xfrm>
          <a:prstGeom prst="rect">
            <a:avLst/>
          </a:prstGeom>
        </p:spPr>
        <p:txBody>
          <a:bodyPr/>
          <a:lstStyle>
            <a:lvl1pPr marL="228600" indent="-228600" algn="l" defTabSz="914400" rtl="0" eaLnBrk="1" latinLnBrk="0" hangingPunct="1">
              <a:lnSpc>
                <a:spcPts val="3000"/>
              </a:lnSpc>
              <a:spcBef>
                <a:spcPts val="0"/>
              </a:spcBef>
              <a:spcAft>
                <a:spcPts val="1000"/>
              </a:spcAft>
              <a:buFont typeface="Arial" panose="020B0604020202020204" pitchFamily="34" charset="0"/>
              <a:buChar char="•"/>
              <a:defRPr sz="2400" b="0" i="0" kern="1200">
                <a:solidFill>
                  <a:schemeClr val="tx1"/>
                </a:solidFill>
                <a:latin typeface="Arial Nova Cond Light" panose="020B0306020202020204" pitchFamily="34" charset="0"/>
                <a:ea typeface="+mn-ea"/>
                <a:cs typeface="Arial" panose="020B0604020202020204" pitchFamily="34" charset="0"/>
              </a:defRPr>
            </a:lvl1pPr>
            <a:lvl2pPr marL="685800" indent="-228600" algn="l" defTabSz="914400" rtl="0" eaLnBrk="1" latinLnBrk="0" hangingPunct="1">
              <a:lnSpc>
                <a:spcPts val="3000"/>
              </a:lnSpc>
              <a:spcBef>
                <a:spcPts val="0"/>
              </a:spcBef>
              <a:spcAft>
                <a:spcPts val="1000"/>
              </a:spcAft>
              <a:buFont typeface="Arial" panose="020B0604020202020204" pitchFamily="34" charset="0"/>
              <a:buChar char="•"/>
              <a:defRPr sz="2400" b="0" i="0" kern="1200">
                <a:solidFill>
                  <a:schemeClr val="tx1"/>
                </a:solidFill>
                <a:latin typeface="Arial Nova Cond Light" panose="020B0306020202020204" pitchFamily="34" charset="0"/>
                <a:ea typeface="+mn-ea"/>
                <a:cs typeface="Arial" panose="020B0604020202020204" pitchFamily="34" charset="0"/>
              </a:defRPr>
            </a:lvl2pPr>
            <a:lvl3pPr marL="1143000" indent="-228600" algn="l" defTabSz="914400" rtl="0" eaLnBrk="1" latinLnBrk="0" hangingPunct="1">
              <a:lnSpc>
                <a:spcPts val="3000"/>
              </a:lnSpc>
              <a:spcBef>
                <a:spcPts val="0"/>
              </a:spcBef>
              <a:spcAft>
                <a:spcPts val="1000"/>
              </a:spcAft>
              <a:buFont typeface="Arial" panose="020B0604020202020204" pitchFamily="34" charset="0"/>
              <a:buChar char="•"/>
              <a:defRPr sz="2000" b="0" i="0" kern="1200">
                <a:solidFill>
                  <a:schemeClr val="tx1"/>
                </a:solidFill>
                <a:latin typeface="Arial Nova Cond Light" panose="020B0306020202020204" pitchFamily="34" charset="0"/>
                <a:ea typeface="+mn-ea"/>
                <a:cs typeface="Arial" panose="020B0604020202020204" pitchFamily="34" charset="0"/>
              </a:defRPr>
            </a:lvl3pPr>
            <a:lvl4pPr marL="1600200" indent="-228600" algn="l" defTabSz="914400" rtl="0" eaLnBrk="1" latinLnBrk="0" hangingPunct="1">
              <a:lnSpc>
                <a:spcPts val="3000"/>
              </a:lnSpc>
              <a:spcBef>
                <a:spcPts val="0"/>
              </a:spcBef>
              <a:spcAft>
                <a:spcPts val="1000"/>
              </a:spcAft>
              <a:buFont typeface="Arial" panose="020B0604020202020204" pitchFamily="34" charset="0"/>
              <a:buChar char="•"/>
              <a:defRPr sz="2000" b="0" i="0" kern="1200">
                <a:solidFill>
                  <a:schemeClr val="tx1"/>
                </a:solidFill>
                <a:latin typeface="Arial Nova Cond Light" panose="020B0306020202020204" pitchFamily="34" charset="0"/>
                <a:ea typeface="+mn-ea"/>
                <a:cs typeface="Arial" panose="020B0604020202020204" pitchFamily="34" charset="0"/>
              </a:defRPr>
            </a:lvl4pPr>
            <a:lvl5pPr marL="2057400" indent="-228600" algn="l" defTabSz="914400" rtl="0" eaLnBrk="1" latinLnBrk="0" hangingPunct="1">
              <a:lnSpc>
                <a:spcPts val="3000"/>
              </a:lnSpc>
              <a:spcBef>
                <a:spcPts val="0"/>
              </a:spcBef>
              <a:spcAft>
                <a:spcPts val="1000"/>
              </a:spcAft>
              <a:buFont typeface="Arial" panose="020B0604020202020204" pitchFamily="34" charset="0"/>
              <a:buChar char="•"/>
              <a:defRPr sz="2000" b="0" i="0" kern="1200">
                <a:solidFill>
                  <a:schemeClr val="tx1"/>
                </a:solidFill>
                <a:latin typeface="Arial Nova Cond Light" panose="020B0306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0"/>
              </a:spcAft>
              <a:buFont typeface="Arial" panose="020B0604020202020204" pitchFamily="34" charset="0"/>
              <a:buNone/>
            </a:pPr>
            <a:r>
              <a:rPr lang="en-US" sz="1050" i="1"/>
              <a:t>Source: Alliance for Automotive Innovation, “Get Connected EV Quarterly Report”, Fourth Quarter 2023. </a:t>
            </a:r>
            <a:r>
              <a:rPr lang="en-US" sz="1050" i="1">
                <a:hlinkClick r:id="rId3"/>
              </a:rPr>
              <a:t>https://www.autosinnovate.org/posts/papers-reports/Get%20Connected%20EV%20Quarterly%20Report%202023%20Q4.pdf</a:t>
            </a:r>
            <a:r>
              <a:rPr lang="en-US" sz="1050" i="1"/>
              <a:t> </a:t>
            </a:r>
            <a:endParaRPr lang="en-US" sz="1050" i="1" dirty="0"/>
          </a:p>
        </p:txBody>
      </p:sp>
      <p:pic>
        <p:nvPicPr>
          <p:cNvPr id="6" name="Picture 5">
            <a:extLst>
              <a:ext uri="{FF2B5EF4-FFF2-40B4-BE49-F238E27FC236}">
                <a16:creationId xmlns:a16="http://schemas.microsoft.com/office/drawing/2014/main" id="{0A9A14D5-D71C-716A-5D54-BE4A9832774F}"/>
              </a:ext>
            </a:extLst>
          </p:cNvPr>
          <p:cNvPicPr>
            <a:picLocks noChangeAspect="1"/>
          </p:cNvPicPr>
          <p:nvPr/>
        </p:nvPicPr>
        <p:blipFill rotWithShape="1">
          <a:blip r:embed="rId4"/>
          <a:srcRect l="36563" t="21199" r="14453" b="33750"/>
          <a:stretch/>
        </p:blipFill>
        <p:spPr>
          <a:xfrm>
            <a:off x="300053" y="1402655"/>
            <a:ext cx="7961212" cy="4118600"/>
          </a:xfrm>
          <a:prstGeom prst="rect">
            <a:avLst/>
          </a:prstGeom>
        </p:spPr>
      </p:pic>
      <p:sp>
        <p:nvSpPr>
          <p:cNvPr id="7" name="TextBox 6">
            <a:extLst>
              <a:ext uri="{FF2B5EF4-FFF2-40B4-BE49-F238E27FC236}">
                <a16:creationId xmlns:a16="http://schemas.microsoft.com/office/drawing/2014/main" id="{6B8FF014-E69D-B750-0847-72ABF81A70F7}"/>
              </a:ext>
            </a:extLst>
          </p:cNvPr>
          <p:cNvSpPr txBox="1"/>
          <p:nvPr/>
        </p:nvSpPr>
        <p:spPr>
          <a:xfrm>
            <a:off x="5481279" y="1532069"/>
            <a:ext cx="1590261" cy="379144"/>
          </a:xfrm>
          <a:prstGeom prst="rect">
            <a:avLst/>
          </a:prstGeom>
          <a:noFill/>
        </p:spPr>
        <p:txBody>
          <a:bodyPr wrap="square" rtlCol="0">
            <a:spAutoFit/>
          </a:bodyPr>
          <a:lstStyle/>
          <a:p>
            <a:r>
              <a:rPr lang="en-US" b="1" dirty="0">
                <a:solidFill>
                  <a:schemeClr val="accent6">
                    <a:lumMod val="60000"/>
                    <a:lumOff val="40000"/>
                  </a:schemeClr>
                </a:solidFill>
              </a:rPr>
              <a:t>Light-Duty</a:t>
            </a:r>
          </a:p>
        </p:txBody>
      </p:sp>
      <p:sp>
        <p:nvSpPr>
          <p:cNvPr id="8" name="TextBox 7">
            <a:extLst>
              <a:ext uri="{FF2B5EF4-FFF2-40B4-BE49-F238E27FC236}">
                <a16:creationId xmlns:a16="http://schemas.microsoft.com/office/drawing/2014/main" id="{8BE021DF-AB6C-4E75-E023-4925D997B27A}"/>
              </a:ext>
            </a:extLst>
          </p:cNvPr>
          <p:cNvSpPr txBox="1"/>
          <p:nvPr/>
        </p:nvSpPr>
        <p:spPr>
          <a:xfrm>
            <a:off x="8422106" y="1402655"/>
            <a:ext cx="3585410" cy="3785652"/>
          </a:xfrm>
          <a:prstGeom prst="rect">
            <a:avLst/>
          </a:prstGeom>
          <a:noFill/>
        </p:spPr>
        <p:txBody>
          <a:bodyPr wrap="square" rtlCol="0">
            <a:spAutoFit/>
          </a:bodyPr>
          <a:lstStyle/>
          <a:p>
            <a:r>
              <a:rPr lang="en-US" sz="2400" b="1" u="sng" dirty="0">
                <a:latin typeface="Arial Nova Cond Light" panose="020B0306020202020204" pitchFamily="34" charset="0"/>
              </a:rPr>
              <a:t>To note: </a:t>
            </a:r>
          </a:p>
          <a:p>
            <a:pPr marL="285750" indent="-285750">
              <a:buFont typeface="Arial" panose="020B0604020202020204" pitchFamily="34" charset="0"/>
              <a:buChar char="•"/>
            </a:pPr>
            <a:r>
              <a:rPr lang="en-US" sz="2400" dirty="0">
                <a:latin typeface="Arial Nova Cond Light" panose="020B0306020202020204" pitchFamily="34" charset="0"/>
              </a:rPr>
              <a:t>11 states above 10% market share in 2023.</a:t>
            </a:r>
          </a:p>
          <a:p>
            <a:pPr marL="285750" indent="-285750">
              <a:buFont typeface="Arial" panose="020B0604020202020204" pitchFamily="34" charset="0"/>
              <a:buChar char="•"/>
            </a:pPr>
            <a:r>
              <a:rPr lang="en-US" sz="2400" dirty="0">
                <a:latin typeface="Arial Nova Cond Light" panose="020B0306020202020204" pitchFamily="34" charset="0"/>
              </a:rPr>
              <a:t>26 states above 5% market share in 2023.</a:t>
            </a:r>
          </a:p>
          <a:p>
            <a:pPr marL="285750" indent="-285750">
              <a:buFont typeface="Arial" panose="020B0604020202020204" pitchFamily="34" charset="0"/>
              <a:buChar char="•"/>
            </a:pPr>
            <a:r>
              <a:rPr lang="en-US" sz="2400" dirty="0">
                <a:latin typeface="Arial Nova Cond Light" panose="020B0306020202020204" pitchFamily="34" charset="0"/>
              </a:rPr>
              <a:t>EPA Multi-pollutant LD, MD Emissions standards projected to result in 56% BEVs by 2032.</a:t>
            </a:r>
          </a:p>
          <a:p>
            <a:endParaRPr lang="en-US" sz="2400" dirty="0">
              <a:solidFill>
                <a:srgbClr val="FF0000"/>
              </a:solidFill>
              <a:latin typeface="Arial Nova Cond Light" panose="020B0306020202020204" pitchFamily="34" charset="0"/>
            </a:endParaRPr>
          </a:p>
        </p:txBody>
      </p:sp>
      <p:cxnSp>
        <p:nvCxnSpPr>
          <p:cNvPr id="10" name="Straight Connector 9">
            <a:extLst>
              <a:ext uri="{FF2B5EF4-FFF2-40B4-BE49-F238E27FC236}">
                <a16:creationId xmlns:a16="http://schemas.microsoft.com/office/drawing/2014/main" id="{D2E73FD6-DBDA-78A5-3833-FCF59935F9FF}"/>
              </a:ext>
            </a:extLst>
          </p:cNvPr>
          <p:cNvCxnSpPr>
            <a:cxnSpLocks/>
          </p:cNvCxnSpPr>
          <p:nvPr/>
        </p:nvCxnSpPr>
        <p:spPr>
          <a:xfrm>
            <a:off x="1092200" y="4603120"/>
            <a:ext cx="6942493"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938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77D1B-6786-D6F2-2D03-D80FD70473DE}"/>
              </a:ext>
            </a:extLst>
          </p:cNvPr>
          <p:cNvSpPr>
            <a:spLocks noGrp="1"/>
          </p:cNvSpPr>
          <p:nvPr>
            <p:ph type="title"/>
          </p:nvPr>
        </p:nvSpPr>
        <p:spPr/>
        <p:txBody>
          <a:bodyPr>
            <a:normAutofit/>
          </a:bodyPr>
          <a:lstStyle/>
          <a:p>
            <a:r>
              <a:rPr lang="en-US" dirty="0"/>
              <a:t>Is EV load still coming? – Light-duty </a:t>
            </a:r>
          </a:p>
        </p:txBody>
      </p:sp>
      <p:sp>
        <p:nvSpPr>
          <p:cNvPr id="4" name="Slide Number Placeholder 3">
            <a:extLst>
              <a:ext uri="{FF2B5EF4-FFF2-40B4-BE49-F238E27FC236}">
                <a16:creationId xmlns:a16="http://schemas.microsoft.com/office/drawing/2014/main" id="{A56D8650-CF23-89FC-5FE9-FC5DE3ABBFCC}"/>
              </a:ext>
            </a:extLst>
          </p:cNvPr>
          <p:cNvSpPr>
            <a:spLocks noGrp="1"/>
          </p:cNvSpPr>
          <p:nvPr>
            <p:ph type="sldNum" sz="quarter" idx="10"/>
          </p:nvPr>
        </p:nvSpPr>
        <p:spPr/>
        <p:txBody>
          <a:bodyPr/>
          <a:lstStyle/>
          <a:p>
            <a:fld id="{D0BFFA26-5A0E-9946-AACB-F15E627A5865}" type="slidenum">
              <a:rPr lang="en-US" smtClean="0"/>
              <a:t>6</a:t>
            </a:fld>
            <a:endParaRPr lang="en-US"/>
          </a:p>
        </p:txBody>
      </p:sp>
      <p:sp>
        <p:nvSpPr>
          <p:cNvPr id="8" name="TextBox 7">
            <a:extLst>
              <a:ext uri="{FF2B5EF4-FFF2-40B4-BE49-F238E27FC236}">
                <a16:creationId xmlns:a16="http://schemas.microsoft.com/office/drawing/2014/main" id="{8BE021DF-AB6C-4E75-E023-4925D997B27A}"/>
              </a:ext>
            </a:extLst>
          </p:cNvPr>
          <p:cNvSpPr txBox="1"/>
          <p:nvPr/>
        </p:nvSpPr>
        <p:spPr>
          <a:xfrm>
            <a:off x="8422106" y="1402655"/>
            <a:ext cx="3585410" cy="4154984"/>
          </a:xfrm>
          <a:prstGeom prst="rect">
            <a:avLst/>
          </a:prstGeom>
          <a:noFill/>
        </p:spPr>
        <p:txBody>
          <a:bodyPr wrap="square" rtlCol="0">
            <a:spAutoFit/>
          </a:bodyPr>
          <a:lstStyle/>
          <a:p>
            <a:r>
              <a:rPr lang="en-US" sz="2400" b="1" u="sng" dirty="0">
                <a:latin typeface="Arial Nova Cond Light" panose="020B0306020202020204" pitchFamily="34" charset="0"/>
              </a:rPr>
              <a:t>To note: </a:t>
            </a:r>
          </a:p>
          <a:p>
            <a:pPr marL="285750" indent="-285750">
              <a:buFont typeface="Arial" panose="020B0604020202020204" pitchFamily="34" charset="0"/>
              <a:buChar char="•"/>
            </a:pPr>
            <a:r>
              <a:rPr lang="en-US" sz="2400" dirty="0">
                <a:effectLst/>
                <a:latin typeface="Arial Nova Cond Light" panose="020B0306020202020204" pitchFamily="34" charset="0"/>
                <a:ea typeface="Calibri" panose="020F0502020204030204" pitchFamily="34" charset="0"/>
              </a:rPr>
              <a:t>EVs from Ford, Mercedes-Benz, BMW, Toyota, Rivian, Hyundai and Kia have seen a retail surge.</a:t>
            </a:r>
          </a:p>
          <a:p>
            <a:pPr marL="285750" indent="-285750">
              <a:buFont typeface="Arial" panose="020B0604020202020204" pitchFamily="34" charset="0"/>
              <a:buChar char="•"/>
            </a:pPr>
            <a:r>
              <a:rPr lang="en-US" sz="2400" u="sng" dirty="0">
                <a:solidFill>
                  <a:srgbClr val="0000FF"/>
                </a:solidFill>
                <a:effectLst/>
                <a:latin typeface="Arial Nova Cond Light" panose="020B0306020202020204" pitchFamily="34" charset="0"/>
                <a:ea typeface="Calibri" panose="020F0502020204030204" pitchFamily="34" charset="0"/>
                <a:hlinkClick r:id="rId3"/>
              </a:rPr>
              <a:t>China hits 44% EV sales in April 2024</a:t>
            </a:r>
            <a:r>
              <a:rPr lang="en-US" sz="2400" dirty="0">
                <a:effectLst/>
                <a:latin typeface="Arial Nova Cond Light" panose="020B0306020202020204" pitchFamily="34" charset="0"/>
                <a:ea typeface="Calibri" panose="020F0502020204030204" pitchFamily="34" charset="0"/>
              </a:rPr>
              <a:t>.</a:t>
            </a:r>
          </a:p>
          <a:p>
            <a:pPr marL="285750" marR="0" indent="-285750">
              <a:spcBef>
                <a:spcPts val="0"/>
              </a:spcBef>
              <a:spcAft>
                <a:spcPts val="0"/>
              </a:spcAft>
              <a:buFont typeface="Arial" panose="020B0604020202020204" pitchFamily="34" charset="0"/>
              <a:buChar char="•"/>
            </a:pPr>
            <a:r>
              <a:rPr lang="en-US" sz="2400" u="sng" dirty="0">
                <a:solidFill>
                  <a:srgbClr val="0000FF"/>
                </a:solidFill>
                <a:effectLst/>
                <a:latin typeface="Arial Nova Cond Light" panose="020B0306020202020204" pitchFamily="34" charset="0"/>
                <a:ea typeface="Calibri" panose="020F0502020204030204" pitchFamily="34" charset="0"/>
                <a:hlinkClick r:id="rId4"/>
              </a:rPr>
              <a:t>EV sales in Europe increased 11% in April 2024 (compared to April 2023).</a:t>
            </a:r>
            <a:endParaRPr lang="en-US" sz="2400" dirty="0">
              <a:effectLst/>
              <a:latin typeface="Arial Nova Cond Light" panose="020B0306020202020204" pitchFamily="34" charset="0"/>
              <a:ea typeface="Calibri" panose="020F0502020204030204" pitchFamily="34" charset="0"/>
            </a:endParaRPr>
          </a:p>
          <a:p>
            <a:pPr marL="285750" indent="-285750">
              <a:buFont typeface="Arial" panose="020B0604020202020204" pitchFamily="34" charset="0"/>
              <a:buChar char="•"/>
            </a:pPr>
            <a:endParaRPr lang="en-US" sz="2400" dirty="0">
              <a:solidFill>
                <a:srgbClr val="FF0000"/>
              </a:solidFill>
              <a:latin typeface="Arial Nova Cond Light" panose="020B0306020202020204" pitchFamily="34" charset="0"/>
            </a:endParaRPr>
          </a:p>
        </p:txBody>
      </p:sp>
      <p:pic>
        <p:nvPicPr>
          <p:cNvPr id="2050" name="Picture 3">
            <a:extLst>
              <a:ext uri="{FF2B5EF4-FFF2-40B4-BE49-F238E27FC236}">
                <a16:creationId xmlns:a16="http://schemas.microsoft.com/office/drawing/2014/main" id="{AB6AC9CD-6018-7CE4-9D8B-91E5A7987C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 y="1402654"/>
            <a:ext cx="7856956" cy="489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1246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77D1B-6786-D6F2-2D03-D80FD70473DE}"/>
              </a:ext>
            </a:extLst>
          </p:cNvPr>
          <p:cNvSpPr>
            <a:spLocks noGrp="1"/>
          </p:cNvSpPr>
          <p:nvPr>
            <p:ph type="title"/>
          </p:nvPr>
        </p:nvSpPr>
        <p:spPr/>
        <p:txBody>
          <a:bodyPr/>
          <a:lstStyle/>
          <a:p>
            <a:r>
              <a:rPr lang="en-US" dirty="0"/>
              <a:t>Is EV load still coming? - MHD </a:t>
            </a:r>
          </a:p>
        </p:txBody>
      </p:sp>
      <p:sp>
        <p:nvSpPr>
          <p:cNvPr id="4" name="Slide Number Placeholder 3">
            <a:extLst>
              <a:ext uri="{FF2B5EF4-FFF2-40B4-BE49-F238E27FC236}">
                <a16:creationId xmlns:a16="http://schemas.microsoft.com/office/drawing/2014/main" id="{A56D8650-CF23-89FC-5FE9-FC5DE3ABBFCC}"/>
              </a:ext>
            </a:extLst>
          </p:cNvPr>
          <p:cNvSpPr>
            <a:spLocks noGrp="1"/>
          </p:cNvSpPr>
          <p:nvPr>
            <p:ph type="sldNum" sz="quarter" idx="10"/>
          </p:nvPr>
        </p:nvSpPr>
        <p:spPr/>
        <p:txBody>
          <a:bodyPr/>
          <a:lstStyle/>
          <a:p>
            <a:fld id="{D0BFFA26-5A0E-9946-AACB-F15E627A5865}" type="slidenum">
              <a:rPr lang="en-US" smtClean="0"/>
              <a:t>7</a:t>
            </a:fld>
            <a:endParaRPr lang="en-US"/>
          </a:p>
        </p:txBody>
      </p:sp>
      <p:sp>
        <p:nvSpPr>
          <p:cNvPr id="8" name="TextBox 7">
            <a:extLst>
              <a:ext uri="{FF2B5EF4-FFF2-40B4-BE49-F238E27FC236}">
                <a16:creationId xmlns:a16="http://schemas.microsoft.com/office/drawing/2014/main" id="{332B047F-2D58-F808-A15F-788693524461}"/>
              </a:ext>
            </a:extLst>
          </p:cNvPr>
          <p:cNvSpPr txBox="1"/>
          <p:nvPr/>
        </p:nvSpPr>
        <p:spPr>
          <a:xfrm>
            <a:off x="7435517" y="1496288"/>
            <a:ext cx="4054642" cy="4893647"/>
          </a:xfrm>
          <a:prstGeom prst="rect">
            <a:avLst/>
          </a:prstGeom>
          <a:noFill/>
        </p:spPr>
        <p:txBody>
          <a:bodyPr wrap="square" rtlCol="0">
            <a:spAutoFit/>
          </a:bodyPr>
          <a:lstStyle/>
          <a:p>
            <a:r>
              <a:rPr lang="en-US" sz="2400" b="1" u="sng" dirty="0">
                <a:latin typeface="Arial Nova Cond Light" panose="020B0306020202020204" pitchFamily="34" charset="0"/>
              </a:rPr>
              <a:t>To note: </a:t>
            </a:r>
          </a:p>
          <a:p>
            <a:pPr marL="285750" indent="-285750">
              <a:buFont typeface="Arial" panose="020B0604020202020204" pitchFamily="34" charset="0"/>
              <a:buChar char="•"/>
            </a:pPr>
            <a:r>
              <a:rPr lang="en-US" sz="2400" dirty="0">
                <a:latin typeface="Arial Nova Cond Light" panose="020B0306020202020204" pitchFamily="34" charset="0"/>
              </a:rPr>
              <a:t>EPA GHG Phase 3 numbers final target ZEV adoption rates range from 25% (HHD Sleeper cab trucks)- 60% (light HD trucks) in 2032.  </a:t>
            </a:r>
          </a:p>
          <a:p>
            <a:pPr marL="285750" indent="-285750">
              <a:buFont typeface="Arial" panose="020B0604020202020204" pitchFamily="34" charset="0"/>
              <a:buChar char="•"/>
            </a:pPr>
            <a:r>
              <a:rPr lang="en-US" sz="2400" dirty="0">
                <a:latin typeface="Arial Nova Cond Light" panose="020B0306020202020204" pitchFamily="34" charset="0"/>
              </a:rPr>
              <a:t>Joint Office National Zero-Emission Freight Corridor Strategy launched in March / April.</a:t>
            </a:r>
          </a:p>
          <a:p>
            <a:pPr marL="285750" indent="-285750">
              <a:buFont typeface="Arial" panose="020B0604020202020204" pitchFamily="34" charset="0"/>
              <a:buChar char="•"/>
            </a:pPr>
            <a:r>
              <a:rPr lang="en-US" sz="2400" dirty="0">
                <a:latin typeface="Arial Nova Cond Light" panose="020B0306020202020204" pitchFamily="34" charset="0"/>
              </a:rPr>
              <a:t>EPA Clean HD Grant Program opened: $1 bn for class 6, 7 ZEVs  </a:t>
            </a:r>
          </a:p>
        </p:txBody>
      </p:sp>
      <p:graphicFrame>
        <p:nvGraphicFramePr>
          <p:cNvPr id="9" name="Chart 8">
            <a:extLst>
              <a:ext uri="{FF2B5EF4-FFF2-40B4-BE49-F238E27FC236}">
                <a16:creationId xmlns:a16="http://schemas.microsoft.com/office/drawing/2014/main" id="{BE776B7D-3D17-41B4-A564-5070D5366A76}"/>
              </a:ext>
            </a:extLst>
          </p:cNvPr>
          <p:cNvGraphicFramePr>
            <a:graphicFrameLocks/>
          </p:cNvGraphicFramePr>
          <p:nvPr>
            <p:extLst>
              <p:ext uri="{D42A27DB-BD31-4B8C-83A1-F6EECF244321}">
                <p14:modId xmlns:p14="http://schemas.microsoft.com/office/powerpoint/2010/main" val="3928936468"/>
              </p:ext>
            </p:extLst>
          </p:nvPr>
        </p:nvGraphicFramePr>
        <p:xfrm>
          <a:off x="584200" y="1449304"/>
          <a:ext cx="6297863" cy="39593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9">
            <a:extLst>
              <a:ext uri="{FF2B5EF4-FFF2-40B4-BE49-F238E27FC236}">
                <a16:creationId xmlns:a16="http://schemas.microsoft.com/office/drawing/2014/main" id="{B4C8EC7E-108A-397E-D716-DE883563C920}"/>
              </a:ext>
            </a:extLst>
          </p:cNvPr>
          <p:cNvGraphicFramePr>
            <a:graphicFrameLocks noGrp="1"/>
          </p:cNvGraphicFramePr>
          <p:nvPr>
            <p:extLst>
              <p:ext uri="{D42A27DB-BD31-4B8C-83A1-F6EECF244321}">
                <p14:modId xmlns:p14="http://schemas.microsoft.com/office/powerpoint/2010/main" val="1850739821"/>
              </p:ext>
            </p:extLst>
          </p:nvPr>
        </p:nvGraphicFramePr>
        <p:xfrm>
          <a:off x="804651" y="5494276"/>
          <a:ext cx="6077412" cy="1079933"/>
        </p:xfrm>
        <a:graphic>
          <a:graphicData uri="http://schemas.openxmlformats.org/drawingml/2006/table">
            <a:tbl>
              <a:tblPr>
                <a:tableStyleId>{BC89EF96-8CEA-46FF-86C4-4CE0E7609802}</a:tableStyleId>
              </a:tblPr>
              <a:tblGrid>
                <a:gridCol w="1012903">
                  <a:extLst>
                    <a:ext uri="{9D8B030D-6E8A-4147-A177-3AD203B41FA5}">
                      <a16:colId xmlns:a16="http://schemas.microsoft.com/office/drawing/2014/main" val="3106661784"/>
                    </a:ext>
                  </a:extLst>
                </a:gridCol>
                <a:gridCol w="5064509">
                  <a:extLst>
                    <a:ext uri="{9D8B030D-6E8A-4147-A177-3AD203B41FA5}">
                      <a16:colId xmlns:a16="http://schemas.microsoft.com/office/drawing/2014/main" val="1225413753"/>
                    </a:ext>
                  </a:extLst>
                </a:gridCol>
              </a:tblGrid>
              <a:tr h="342063">
                <a:tc>
                  <a:txBody>
                    <a:bodyPr/>
                    <a:lstStyle/>
                    <a:p>
                      <a:pPr algn="l" fontAlgn="b"/>
                      <a:r>
                        <a:rPr lang="en-US" sz="1600" b="1" u="none" strike="noStrike" dirty="0">
                          <a:effectLst/>
                        </a:rPr>
                        <a:t>ACF zone</a:t>
                      </a:r>
                      <a:endParaRPr lang="en-US" sz="1600" b="1"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1600" b="1" u="none" strike="noStrike" dirty="0">
                          <a:effectLst/>
                        </a:rPr>
                        <a:t>California</a:t>
                      </a:r>
                      <a:endParaRPr lang="en-US" sz="1600" b="1"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287073750"/>
                  </a:ext>
                </a:extLst>
              </a:tr>
              <a:tr h="177383">
                <a:tc>
                  <a:txBody>
                    <a:bodyPr/>
                    <a:lstStyle/>
                    <a:p>
                      <a:pPr algn="l" fontAlgn="b"/>
                      <a:r>
                        <a:rPr lang="en-US" sz="1600" b="1" u="none" strike="noStrike" dirty="0">
                          <a:effectLst/>
                        </a:rPr>
                        <a:t>ACT zone</a:t>
                      </a:r>
                      <a:endParaRPr lang="en-US" sz="1600" b="1"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1600" b="1" u="none" strike="noStrike" dirty="0">
                          <a:effectLst/>
                        </a:rPr>
                        <a:t>Colorado, Maryland, Massachusetts, New Jersey, New Mexico, New York, Oregon, Rhode Island, Vermont, Washington</a:t>
                      </a:r>
                      <a:endParaRPr lang="en-US" sz="1600" b="1"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631847683"/>
                  </a:ext>
                </a:extLst>
              </a:tr>
            </a:tbl>
          </a:graphicData>
        </a:graphic>
      </p:graphicFrame>
    </p:spTree>
    <p:extLst>
      <p:ext uri="{BB962C8B-B14F-4D97-AF65-F5344CB8AC3E}">
        <p14:creationId xmlns:p14="http://schemas.microsoft.com/office/powerpoint/2010/main" val="130970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F642-21EE-C450-DEC0-E181B75E46DB}"/>
              </a:ext>
            </a:extLst>
          </p:cNvPr>
          <p:cNvSpPr>
            <a:spLocks noGrp="1"/>
          </p:cNvSpPr>
          <p:nvPr>
            <p:ph type="title"/>
          </p:nvPr>
        </p:nvSpPr>
        <p:spPr/>
        <p:txBody>
          <a:bodyPr>
            <a:normAutofit/>
          </a:bodyPr>
          <a:lstStyle/>
          <a:p>
            <a:r>
              <a:rPr lang="en-US" sz="3600" dirty="0"/>
              <a:t>EV load is coming! Where and when exactly? </a:t>
            </a:r>
          </a:p>
        </p:txBody>
      </p:sp>
      <p:sp>
        <p:nvSpPr>
          <p:cNvPr id="3" name="Content Placeholder 2">
            <a:extLst>
              <a:ext uri="{FF2B5EF4-FFF2-40B4-BE49-F238E27FC236}">
                <a16:creationId xmlns:a16="http://schemas.microsoft.com/office/drawing/2014/main" id="{A56B144C-9699-1945-59BE-CA1D9059972E}"/>
              </a:ext>
            </a:extLst>
          </p:cNvPr>
          <p:cNvSpPr>
            <a:spLocks noGrp="1"/>
          </p:cNvSpPr>
          <p:nvPr>
            <p:ph idx="1"/>
          </p:nvPr>
        </p:nvSpPr>
        <p:spPr>
          <a:xfrm>
            <a:off x="584200" y="1253331"/>
            <a:ext cx="10769600" cy="5309394"/>
          </a:xfrm>
        </p:spPr>
        <p:txBody>
          <a:bodyPr/>
          <a:lstStyle/>
          <a:p>
            <a:r>
              <a:rPr lang="en-US" dirty="0"/>
              <a:t>We need granular level data from the fleets themselves.</a:t>
            </a:r>
          </a:p>
          <a:p>
            <a:pPr lvl="1"/>
            <a:r>
              <a:rPr lang="en-US" dirty="0"/>
              <a:t>DMV data doesn’t always work. </a:t>
            </a:r>
          </a:p>
          <a:p>
            <a:pPr lvl="2"/>
            <a:r>
              <a:rPr lang="en-US" dirty="0"/>
              <a:t>(Registrations are at a HQ, not where the vehicle is driven, and we don’t know the vehicle behavior.)</a:t>
            </a:r>
          </a:p>
          <a:p>
            <a:pPr lvl="1"/>
            <a:r>
              <a:rPr lang="en-US" dirty="0"/>
              <a:t>Buying data sets aren’t always complete. </a:t>
            </a:r>
          </a:p>
          <a:p>
            <a:pPr lvl="2"/>
            <a:r>
              <a:rPr lang="en-US" dirty="0"/>
              <a:t>(Only certain percentage of the market.)</a:t>
            </a:r>
          </a:p>
          <a:p>
            <a:pPr lvl="1"/>
            <a:r>
              <a:rPr lang="en-US" dirty="0"/>
              <a:t>County level, census tract level data isn’t granular enough. </a:t>
            </a:r>
          </a:p>
          <a:p>
            <a:r>
              <a:rPr lang="en-US" dirty="0"/>
              <a:t>Need a data set that shows where the vehicles are, and the vehicle behavior. </a:t>
            </a:r>
          </a:p>
          <a:p>
            <a:pPr marL="0" indent="0">
              <a:buNone/>
            </a:pPr>
            <a:endParaRPr lang="en-US" dirty="0"/>
          </a:p>
          <a:p>
            <a:r>
              <a:rPr lang="en-US" b="1" dirty="0"/>
              <a:t>The </a:t>
            </a:r>
            <a:r>
              <a:rPr lang="en-US" b="1" dirty="0" err="1"/>
              <a:t>eRoadMAP</a:t>
            </a:r>
            <a:r>
              <a:rPr lang="en-US" b="1" dirty="0"/>
              <a:t> data builds confidence </a:t>
            </a:r>
            <a:r>
              <a:rPr lang="en-US" dirty="0"/>
              <a:t>and </a:t>
            </a:r>
            <a:r>
              <a:rPr lang="en-US" b="1" dirty="0"/>
              <a:t>shows clear signals </a:t>
            </a:r>
            <a:r>
              <a:rPr lang="en-US" dirty="0"/>
              <a:t>for where and when EV load is coming. </a:t>
            </a:r>
          </a:p>
          <a:p>
            <a:pPr marL="457200" lvl="1" indent="0">
              <a:buNone/>
            </a:pPr>
            <a:endParaRPr lang="en-US" dirty="0"/>
          </a:p>
        </p:txBody>
      </p:sp>
      <p:sp>
        <p:nvSpPr>
          <p:cNvPr id="4" name="Slide Number Placeholder 3">
            <a:extLst>
              <a:ext uri="{FF2B5EF4-FFF2-40B4-BE49-F238E27FC236}">
                <a16:creationId xmlns:a16="http://schemas.microsoft.com/office/drawing/2014/main" id="{5376A0E0-4B00-AB66-E1F1-36B24548366F}"/>
              </a:ext>
            </a:extLst>
          </p:cNvPr>
          <p:cNvSpPr>
            <a:spLocks noGrp="1"/>
          </p:cNvSpPr>
          <p:nvPr>
            <p:ph type="sldNum" sz="quarter" idx="10"/>
          </p:nvPr>
        </p:nvSpPr>
        <p:spPr/>
        <p:txBody>
          <a:bodyPr/>
          <a:lstStyle/>
          <a:p>
            <a:fld id="{D0BFFA26-5A0E-9946-AACB-F15E627A5865}" type="slidenum">
              <a:rPr lang="en-US" smtClean="0"/>
              <a:t>8</a:t>
            </a:fld>
            <a:endParaRPr lang="en-US" dirty="0"/>
          </a:p>
        </p:txBody>
      </p:sp>
    </p:spTree>
    <p:extLst>
      <p:ext uri="{BB962C8B-B14F-4D97-AF65-F5344CB8AC3E}">
        <p14:creationId xmlns:p14="http://schemas.microsoft.com/office/powerpoint/2010/main" val="3768154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00C350-79EB-D35E-4290-0836DCEE57A9}"/>
              </a:ext>
            </a:extLst>
          </p:cNvPr>
          <p:cNvSpPr/>
          <p:nvPr/>
        </p:nvSpPr>
        <p:spPr>
          <a:xfrm>
            <a:off x="-7363" y="1"/>
            <a:ext cx="12208155" cy="1236976"/>
          </a:xfrm>
          <a:prstGeom prst="rect">
            <a:avLst/>
          </a:prstGeom>
          <a:gradFill>
            <a:gsLst>
              <a:gs pos="77990">
                <a:schemeClr val="accent4">
                  <a:alpha val="92000"/>
                </a:schemeClr>
              </a:gs>
              <a:gs pos="55000">
                <a:schemeClr val="accent3">
                  <a:alpha val="85789"/>
                </a:schemeClr>
              </a:gs>
              <a:gs pos="27000">
                <a:schemeClr val="accent2">
                  <a:alpha val="93810"/>
                </a:schemeClr>
              </a:gs>
              <a:gs pos="0">
                <a:schemeClr val="accent1"/>
              </a:gs>
              <a:gs pos="100000">
                <a:schemeClr val="accent5">
                  <a:alpha val="88965"/>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8CF091A9-9B1D-E104-350E-887620331D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838" y="49762"/>
            <a:ext cx="3180262" cy="1215983"/>
          </a:xfrm>
          <a:prstGeom prst="rect">
            <a:avLst/>
          </a:prstGeom>
        </p:spPr>
      </p:pic>
      <p:sp>
        <p:nvSpPr>
          <p:cNvPr id="4" name="Rectangle 3">
            <a:extLst>
              <a:ext uri="{FF2B5EF4-FFF2-40B4-BE49-F238E27FC236}">
                <a16:creationId xmlns:a16="http://schemas.microsoft.com/office/drawing/2014/main" id="{C24B1941-A934-7C8A-A3E3-6A075E10E9F4}"/>
              </a:ext>
            </a:extLst>
          </p:cNvPr>
          <p:cNvSpPr/>
          <p:nvPr/>
        </p:nvSpPr>
        <p:spPr>
          <a:xfrm>
            <a:off x="0" y="1281144"/>
            <a:ext cx="12191999" cy="1304708"/>
          </a:xfrm>
          <a:prstGeom prst="rect">
            <a:avLst/>
          </a:prstGeom>
          <a:gradFill>
            <a:gsLst>
              <a:gs pos="9000">
                <a:schemeClr val="bg1">
                  <a:lumMod val="85000"/>
                </a:schemeClr>
              </a:gs>
              <a:gs pos="8700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2">
            <a:extLst>
              <a:ext uri="{FF2B5EF4-FFF2-40B4-BE49-F238E27FC236}">
                <a16:creationId xmlns:a16="http://schemas.microsoft.com/office/drawing/2014/main" id="{F8A815B7-8810-9F05-AD8B-BE211B1984C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95576" y="2037319"/>
            <a:ext cx="946255" cy="988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Lawrence Berkeley National Laboratory Logo | U.S. Geological ...">
            <a:extLst>
              <a:ext uri="{FF2B5EF4-FFF2-40B4-BE49-F238E27FC236}">
                <a16:creationId xmlns:a16="http://schemas.microsoft.com/office/drawing/2014/main" id="{9BF24D5D-CC66-EF0F-328E-9A9FA49882A0}"/>
              </a:ext>
            </a:extLst>
          </p:cNvPr>
          <p:cNvPicPr>
            <a:picLocks noChangeAspect="1" noChangeArrowheads="1"/>
          </p:cNvPicPr>
          <p:nvPr/>
        </p:nvPicPr>
        <p:blipFill>
          <a:blip r:embed="rId5" cstate="email">
            <a:clrChange>
              <a:clrFrom>
                <a:srgbClr val="FEFFFF"/>
              </a:clrFrom>
              <a:clrTo>
                <a:srgbClr val="FEFFFF">
                  <a:alpha val="0"/>
                </a:srgbClr>
              </a:clrTo>
            </a:clrChange>
            <a:extLst>
              <a:ext uri="{28A0092B-C50C-407E-A947-70E740481C1C}">
                <a14:useLocalDpi xmlns:a14="http://schemas.microsoft.com/office/drawing/2010/main"/>
              </a:ext>
            </a:extLst>
          </a:blip>
          <a:srcRect/>
          <a:stretch>
            <a:fillRect/>
          </a:stretch>
        </p:blipFill>
        <p:spPr bwMode="auto">
          <a:xfrm>
            <a:off x="10405513" y="2588235"/>
            <a:ext cx="998363" cy="9983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D1E2071-AC64-747C-270F-5B5E8816613B}"/>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79191" y="2842180"/>
            <a:ext cx="1625718" cy="513456"/>
          </a:xfrm>
          <a:prstGeom prst="rect">
            <a:avLst/>
          </a:prstGeom>
          <a:noFill/>
        </p:spPr>
      </p:pic>
      <p:pic>
        <p:nvPicPr>
          <p:cNvPr id="18" name="Picture 10" descr="icct-logo – RSB">
            <a:extLst>
              <a:ext uri="{FF2B5EF4-FFF2-40B4-BE49-F238E27FC236}">
                <a16:creationId xmlns:a16="http://schemas.microsoft.com/office/drawing/2014/main" id="{EDB00B89-BAB1-2488-E154-ECEB9D08E39E}"/>
              </a:ext>
            </a:extLst>
          </p:cNvPr>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92112" y="1599160"/>
            <a:ext cx="1100337" cy="110033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a:extLst>
              <a:ext uri="{FF2B5EF4-FFF2-40B4-BE49-F238E27FC236}">
                <a16:creationId xmlns:a16="http://schemas.microsoft.com/office/drawing/2014/main" id="{087AEDAC-11B8-0408-AD90-1B3F91F645C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545228" y="2439001"/>
            <a:ext cx="2231002" cy="117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blue and black letter p&#10;&#10;Description automatically generated">
            <a:extLst>
              <a:ext uri="{FF2B5EF4-FFF2-40B4-BE49-F238E27FC236}">
                <a16:creationId xmlns:a16="http://schemas.microsoft.com/office/drawing/2014/main" id="{1C8AA1A5-345E-8BDF-7E43-1DC842CE56F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17212" y="2436029"/>
            <a:ext cx="1443210" cy="288642"/>
          </a:xfrm>
          <a:prstGeom prst="rect">
            <a:avLst/>
          </a:prstGeom>
        </p:spPr>
      </p:pic>
      <p:sp>
        <p:nvSpPr>
          <p:cNvPr id="39" name="Rectangle 38">
            <a:extLst>
              <a:ext uri="{FF2B5EF4-FFF2-40B4-BE49-F238E27FC236}">
                <a16:creationId xmlns:a16="http://schemas.microsoft.com/office/drawing/2014/main" id="{A2D97F4A-E46A-F271-B578-FAE07AA75C34}"/>
              </a:ext>
            </a:extLst>
          </p:cNvPr>
          <p:cNvSpPr/>
          <p:nvPr/>
        </p:nvSpPr>
        <p:spPr>
          <a:xfrm>
            <a:off x="-8078" y="1336529"/>
            <a:ext cx="12208155" cy="320710"/>
          </a:xfrm>
          <a:prstGeom prst="rect">
            <a:avLst/>
          </a:prstGeom>
          <a:gradFill>
            <a:gsLst>
              <a:gs pos="76000">
                <a:schemeClr val="accent2"/>
              </a:gs>
              <a:gs pos="52000">
                <a:schemeClr val="accent1"/>
              </a:gs>
              <a:gs pos="3000">
                <a:schemeClr val="accent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7C77FC79-1880-191D-E364-54F86CC9F838}"/>
              </a:ext>
            </a:extLst>
          </p:cNvPr>
          <p:cNvSpPr/>
          <p:nvPr/>
        </p:nvSpPr>
        <p:spPr>
          <a:xfrm>
            <a:off x="7520" y="3772842"/>
            <a:ext cx="12208155" cy="296852"/>
          </a:xfrm>
          <a:prstGeom prst="rect">
            <a:avLst/>
          </a:prstGeom>
          <a:gradFill>
            <a:gsLst>
              <a:gs pos="53000">
                <a:schemeClr val="accent4">
                  <a:alpha val="92000"/>
                </a:schemeClr>
              </a:gs>
              <a:gs pos="3000">
                <a:schemeClr val="accent3">
                  <a:alpha val="85789"/>
                </a:schemeClr>
              </a:gs>
              <a:gs pos="99000">
                <a:schemeClr val="accent5">
                  <a:alpha val="88965"/>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Title 1">
            <a:extLst>
              <a:ext uri="{FF2B5EF4-FFF2-40B4-BE49-F238E27FC236}">
                <a16:creationId xmlns:a16="http://schemas.microsoft.com/office/drawing/2014/main" id="{69D9A39F-1016-1D61-77FD-C5C0F84C7EDB}"/>
              </a:ext>
            </a:extLst>
          </p:cNvPr>
          <p:cNvSpPr txBox="1">
            <a:spLocks/>
          </p:cNvSpPr>
          <p:nvPr/>
        </p:nvSpPr>
        <p:spPr>
          <a:xfrm>
            <a:off x="354101" y="3538517"/>
            <a:ext cx="6062662" cy="804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300" normalizeH="0" baseline="0" noProof="0" dirty="0">
                <a:ln>
                  <a:noFill/>
                </a:ln>
                <a:solidFill>
                  <a:srgbClr val="FFFFFF">
                    <a:lumMod val="95000"/>
                  </a:srgbClr>
                </a:solidFill>
                <a:effectLst/>
                <a:uLnTx/>
                <a:uFillTx/>
                <a:latin typeface="Arial Nova Cond Light" panose="020B0306020202020204" pitchFamily="34" charset="0"/>
                <a:ea typeface="+mj-ea"/>
                <a:cs typeface="+mj-cs"/>
              </a:rPr>
              <a:t>DATA </a:t>
            </a:r>
          </a:p>
        </p:txBody>
      </p:sp>
      <p:pic>
        <p:nvPicPr>
          <p:cNvPr id="50" name="Picture 4" descr="Department of Energy's New Energy Literacy Series · The NEED ...">
            <a:extLst>
              <a:ext uri="{FF2B5EF4-FFF2-40B4-BE49-F238E27FC236}">
                <a16:creationId xmlns:a16="http://schemas.microsoft.com/office/drawing/2014/main" id="{5801355D-9FB6-31D0-4BB1-F601CAC53196}"/>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32262" y="1549783"/>
            <a:ext cx="1919576" cy="127971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A blue and white logo&#10;&#10;Description automatically generated">
            <a:extLst>
              <a:ext uri="{FF2B5EF4-FFF2-40B4-BE49-F238E27FC236}">
                <a16:creationId xmlns:a16="http://schemas.microsoft.com/office/drawing/2014/main" id="{57CDE859-ABA8-8809-421F-47EAAD41435C}"/>
              </a:ext>
            </a:extLst>
          </p:cNvPr>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71808" y="1885961"/>
            <a:ext cx="1842534" cy="525123"/>
          </a:xfrm>
          <a:prstGeom prst="rect">
            <a:avLst/>
          </a:prstGeom>
        </p:spPr>
      </p:pic>
      <p:sp>
        <p:nvSpPr>
          <p:cNvPr id="67" name="Title 1">
            <a:extLst>
              <a:ext uri="{FF2B5EF4-FFF2-40B4-BE49-F238E27FC236}">
                <a16:creationId xmlns:a16="http://schemas.microsoft.com/office/drawing/2014/main" id="{C914A73A-58A0-CE5B-2D60-4293B11BBCCA}"/>
              </a:ext>
            </a:extLst>
          </p:cNvPr>
          <p:cNvSpPr txBox="1">
            <a:spLocks/>
          </p:cNvSpPr>
          <p:nvPr/>
        </p:nvSpPr>
        <p:spPr>
          <a:xfrm>
            <a:off x="354101" y="1096236"/>
            <a:ext cx="6062662" cy="804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300" normalizeH="0" baseline="0" noProof="0" dirty="0">
                <a:ln>
                  <a:noFill/>
                </a:ln>
                <a:solidFill>
                  <a:srgbClr val="FFFFFF">
                    <a:lumMod val="95000"/>
                  </a:srgbClr>
                </a:solidFill>
                <a:effectLst/>
                <a:uLnTx/>
                <a:uFillTx/>
                <a:latin typeface="Arial Nova Cond Light" panose="020B0306020202020204" pitchFamily="34" charset="0"/>
                <a:ea typeface="+mj-ea"/>
                <a:cs typeface="+mj-cs"/>
              </a:rPr>
              <a:t>ANALYTICS </a:t>
            </a:r>
          </a:p>
        </p:txBody>
      </p:sp>
      <p:pic>
        <p:nvPicPr>
          <p:cNvPr id="9" name="Picture 2" descr="Volvo Trucks – CharIN">
            <a:extLst>
              <a:ext uri="{FF2B5EF4-FFF2-40B4-BE49-F238E27FC236}">
                <a16:creationId xmlns:a16="http://schemas.microsoft.com/office/drawing/2014/main" id="{A1A918AA-327A-9C04-6B2B-44D9133690B1}"/>
              </a:ext>
            </a:extLst>
          </p:cNvPr>
          <p:cNvPicPr>
            <a:picLocks noChangeAspect="1" noChangeArrowheads="1"/>
          </p:cNvPicPr>
          <p:nvPr/>
        </p:nvPicPr>
        <p:blipFill>
          <a:blip r:embed="rId12"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375355" y="5791558"/>
            <a:ext cx="1889943" cy="7874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Daimler Truck AG | LinkedIn">
            <a:extLst>
              <a:ext uri="{FF2B5EF4-FFF2-40B4-BE49-F238E27FC236}">
                <a16:creationId xmlns:a16="http://schemas.microsoft.com/office/drawing/2014/main" id="{76BC6BEE-4A54-03EE-93F2-C9B878FE595E}"/>
              </a:ext>
            </a:extLst>
          </p:cNvPr>
          <p:cNvPicPr>
            <a:picLocks noChangeAspect="1" noChangeArrowheads="1"/>
          </p:cNvPicPr>
          <p:nvPr/>
        </p:nvPicPr>
        <p:blipFill rotWithShape="1">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637867" y="4237290"/>
            <a:ext cx="1682458" cy="6729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World Resources Institute (WRI) - EAT">
            <a:extLst>
              <a:ext uri="{FF2B5EF4-FFF2-40B4-BE49-F238E27FC236}">
                <a16:creationId xmlns:a16="http://schemas.microsoft.com/office/drawing/2014/main" id="{AC81B458-A335-E596-8379-DC08D52DF3C2}"/>
              </a:ext>
            </a:extLst>
          </p:cNvPr>
          <p:cNvPicPr>
            <a:picLocks noChangeAspect="1" noChangeArrowheads="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48975" y="5337343"/>
            <a:ext cx="2027230" cy="6501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Experian Logo and symbol, meaning, history, PNG">
            <a:extLst>
              <a:ext uri="{FF2B5EF4-FFF2-40B4-BE49-F238E27FC236}">
                <a16:creationId xmlns:a16="http://schemas.microsoft.com/office/drawing/2014/main" id="{5FABDFAA-AE0D-69D6-5E87-7E6C194C83B0}"/>
              </a:ext>
            </a:extLst>
          </p:cNvPr>
          <p:cNvPicPr>
            <a:picLocks noChangeAspect="1" noChangeArrowheads="1"/>
          </p:cNvPicPr>
          <p:nvPr/>
        </p:nvPicPr>
        <p:blipFill rotWithShape="1">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t="17129" b="16983"/>
          <a:stretch/>
        </p:blipFill>
        <p:spPr bwMode="auto">
          <a:xfrm>
            <a:off x="10483227" y="4529160"/>
            <a:ext cx="1345878" cy="4988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ack rectangle with black text&#10;&#10;Description automatically generated with low confidence">
            <a:extLst>
              <a:ext uri="{FF2B5EF4-FFF2-40B4-BE49-F238E27FC236}">
                <a16:creationId xmlns:a16="http://schemas.microsoft.com/office/drawing/2014/main" id="{5EF79C5E-0D5D-B6E7-D40A-056CE46A1099}"/>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0741279" y="5606692"/>
            <a:ext cx="946258" cy="362510"/>
          </a:xfrm>
          <a:prstGeom prst="rect">
            <a:avLst/>
          </a:prstGeom>
        </p:spPr>
      </p:pic>
      <p:pic>
        <p:nvPicPr>
          <p:cNvPr id="15" name="Picture 4" descr="PCAR Stock Price and Chart — NASDAQ:PCAR — TradingView">
            <a:extLst>
              <a:ext uri="{FF2B5EF4-FFF2-40B4-BE49-F238E27FC236}">
                <a16:creationId xmlns:a16="http://schemas.microsoft.com/office/drawing/2014/main" id="{DA6EE5E3-3C29-26DD-B22A-493991C36A45}"/>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t="15378" b="19587"/>
          <a:stretch/>
        </p:blipFill>
        <p:spPr bwMode="auto">
          <a:xfrm>
            <a:off x="1727235" y="4941273"/>
            <a:ext cx="1027070" cy="6679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NADA Show - Cardknox">
            <a:extLst>
              <a:ext uri="{FF2B5EF4-FFF2-40B4-BE49-F238E27FC236}">
                <a16:creationId xmlns:a16="http://schemas.microsoft.com/office/drawing/2014/main" id="{206A5D51-4B0D-EAF0-0F77-F33B04DE3CB2}"/>
              </a:ext>
            </a:extLst>
          </p:cNvPr>
          <p:cNvPicPr>
            <a:picLocks noChangeAspect="1" noChangeArrowheads="1"/>
          </p:cNvPicPr>
          <p:nvPr/>
        </p:nvPicPr>
        <p:blipFill rotWithShape="1">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rcRect t="23469" b="20225"/>
          <a:stretch/>
        </p:blipFill>
        <p:spPr bwMode="auto">
          <a:xfrm>
            <a:off x="504463" y="5719728"/>
            <a:ext cx="2131753" cy="6865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logo with black text&#10;&#10;Description automatically generated">
            <a:extLst>
              <a:ext uri="{FF2B5EF4-FFF2-40B4-BE49-F238E27FC236}">
                <a16:creationId xmlns:a16="http://schemas.microsoft.com/office/drawing/2014/main" id="{47E43653-0E68-9584-1511-E6F5362B8FDD}"/>
              </a:ext>
            </a:extLst>
          </p:cNvPr>
          <p:cNvPicPr>
            <a:picLocks noChangeAspect="1"/>
          </p:cNvPicPr>
          <p:nvPr/>
        </p:nvPicPr>
        <p:blipFill rotWithShape="1">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274081" y="5096005"/>
            <a:ext cx="1789386" cy="471906"/>
          </a:xfrm>
          <a:prstGeom prst="rect">
            <a:avLst/>
          </a:prstGeom>
        </p:spPr>
      </p:pic>
      <p:pic>
        <p:nvPicPr>
          <p:cNvPr id="19" name="Picture 18" descr="A logo of a company&#10;&#10;Description automatically generated">
            <a:extLst>
              <a:ext uri="{FF2B5EF4-FFF2-40B4-BE49-F238E27FC236}">
                <a16:creationId xmlns:a16="http://schemas.microsoft.com/office/drawing/2014/main" id="{99F0E9FC-B1A1-697C-70FF-C8088D059924}"/>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54184" y="3857215"/>
            <a:ext cx="1638238" cy="1638238"/>
          </a:xfrm>
          <a:prstGeom prst="rect">
            <a:avLst/>
          </a:prstGeom>
        </p:spPr>
      </p:pic>
      <p:sp>
        <p:nvSpPr>
          <p:cNvPr id="21" name="TextBox 20">
            <a:extLst>
              <a:ext uri="{FF2B5EF4-FFF2-40B4-BE49-F238E27FC236}">
                <a16:creationId xmlns:a16="http://schemas.microsoft.com/office/drawing/2014/main" id="{1BDA94C4-4061-8552-C2FA-523CF1BCC961}"/>
              </a:ext>
            </a:extLst>
          </p:cNvPr>
          <p:cNvSpPr txBox="1"/>
          <p:nvPr/>
        </p:nvSpPr>
        <p:spPr>
          <a:xfrm>
            <a:off x="9674904" y="4169978"/>
            <a:ext cx="7938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D5050"/>
                </a:solidFill>
                <a:latin typeface="Calibri" panose="020F0502020204030204"/>
              </a:rPr>
              <a:t>Other</a:t>
            </a:r>
            <a:r>
              <a:rPr kumimoji="0" lang="en-US" sz="1800" b="0" i="0" u="none" strike="noStrike" kern="1200" cap="none" spc="0" normalizeH="0" baseline="0" noProof="0" dirty="0">
                <a:ln>
                  <a:noFill/>
                </a:ln>
                <a:solidFill>
                  <a:srgbClr val="4D5050"/>
                </a:solidFill>
                <a:effectLst/>
                <a:uLnTx/>
                <a:uFillTx/>
                <a:latin typeface="Calibri" panose="020F0502020204030204"/>
                <a:ea typeface="+mn-ea"/>
                <a:cs typeface="+mn-cs"/>
              </a:rPr>
              <a:t>:</a:t>
            </a:r>
          </a:p>
        </p:txBody>
      </p:sp>
      <p:pic>
        <p:nvPicPr>
          <p:cNvPr id="22" name="Picture 21">
            <a:extLst>
              <a:ext uri="{FF2B5EF4-FFF2-40B4-BE49-F238E27FC236}">
                <a16:creationId xmlns:a16="http://schemas.microsoft.com/office/drawing/2014/main" id="{CAB2CD19-8A9F-C1F6-F9CF-F13D1E47104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748356" y="4609354"/>
            <a:ext cx="2482711" cy="302472"/>
          </a:xfrm>
          <a:prstGeom prst="rect">
            <a:avLst/>
          </a:prstGeom>
        </p:spPr>
      </p:pic>
      <p:pic>
        <p:nvPicPr>
          <p:cNvPr id="23" name="Picture 22">
            <a:extLst>
              <a:ext uri="{FF2B5EF4-FFF2-40B4-BE49-F238E27FC236}">
                <a16:creationId xmlns:a16="http://schemas.microsoft.com/office/drawing/2014/main" id="{47D41A6E-86E3-9594-A01E-648CD29CE57E}"/>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10595151" y="6094385"/>
            <a:ext cx="1092386" cy="402108"/>
          </a:xfrm>
          <a:prstGeom prst="rect">
            <a:avLst/>
          </a:prstGeom>
        </p:spPr>
      </p:pic>
      <p:pic>
        <p:nvPicPr>
          <p:cNvPr id="24" name="Picture 23" descr="A black background with a black square&#10;&#10;Description automatically generated with medium confidence">
            <a:extLst>
              <a:ext uri="{FF2B5EF4-FFF2-40B4-BE49-F238E27FC236}">
                <a16:creationId xmlns:a16="http://schemas.microsoft.com/office/drawing/2014/main" id="{81D80DA7-A07F-A0C8-7768-1E33378A35E9}"/>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922057" y="4775400"/>
            <a:ext cx="2442052" cy="605743"/>
          </a:xfrm>
          <a:prstGeom prst="rect">
            <a:avLst/>
          </a:prstGeom>
        </p:spPr>
      </p:pic>
      <p:sp>
        <p:nvSpPr>
          <p:cNvPr id="2" name="TextBox 1">
            <a:extLst>
              <a:ext uri="{FF2B5EF4-FFF2-40B4-BE49-F238E27FC236}">
                <a16:creationId xmlns:a16="http://schemas.microsoft.com/office/drawing/2014/main" id="{138EF130-F40D-01BC-0A42-A70697DFB4C5}"/>
              </a:ext>
            </a:extLst>
          </p:cNvPr>
          <p:cNvSpPr txBox="1"/>
          <p:nvPr/>
        </p:nvSpPr>
        <p:spPr>
          <a:xfrm>
            <a:off x="3341570" y="387416"/>
            <a:ext cx="40337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ea typeface="Calibri"/>
                <a:cs typeface="Calibri"/>
              </a:rPr>
              <a:t>|   Input Collaborators</a:t>
            </a:r>
            <a:endParaRPr lang="en-US" sz="2400" b="1" dirty="0">
              <a:solidFill>
                <a:schemeClr val="bg1"/>
              </a:solidFill>
            </a:endParaRPr>
          </a:p>
        </p:txBody>
      </p:sp>
      <p:pic>
        <p:nvPicPr>
          <p:cNvPr id="7" name="Picture 6" descr="A red line on a black background&#10;&#10;Description automatically generated">
            <a:extLst>
              <a:ext uri="{FF2B5EF4-FFF2-40B4-BE49-F238E27FC236}">
                <a16:creationId xmlns:a16="http://schemas.microsoft.com/office/drawing/2014/main" id="{357E27F7-A191-E832-5BBE-BF2A6CBC4999}"/>
              </a:ext>
            </a:extLst>
          </p:cNvPr>
          <p:cNvPicPr>
            <a:picLocks noChangeAspect="1"/>
          </p:cNvPicPr>
          <p:nvPr/>
        </p:nvPicPr>
        <p:blipFill>
          <a:blip r:embed="rId24"/>
          <a:stretch>
            <a:fillRect/>
          </a:stretch>
        </p:blipFill>
        <p:spPr>
          <a:xfrm>
            <a:off x="3012769" y="5965805"/>
            <a:ext cx="1805619" cy="462364"/>
          </a:xfrm>
          <a:prstGeom prst="rect">
            <a:avLst/>
          </a:prstGeom>
        </p:spPr>
      </p:pic>
    </p:spTree>
    <p:extLst>
      <p:ext uri="{BB962C8B-B14F-4D97-AF65-F5344CB8AC3E}">
        <p14:creationId xmlns:p14="http://schemas.microsoft.com/office/powerpoint/2010/main" val="3553234726"/>
      </p:ext>
    </p:extLst>
  </p:cSld>
  <p:clrMapOvr>
    <a:masterClrMapping/>
  </p:clrMapOvr>
</p:sld>
</file>

<file path=ppt/theme/theme1.xml><?xml version="1.0" encoding="utf-8"?>
<a:theme xmlns:a="http://schemas.openxmlformats.org/drawingml/2006/main" name="EV2S_2024_v1">
  <a:themeElements>
    <a:clrScheme name="EV2S">
      <a:dk1>
        <a:srgbClr val="4D5050"/>
      </a:dk1>
      <a:lt1>
        <a:srgbClr val="FFFFFF"/>
      </a:lt1>
      <a:dk2>
        <a:srgbClr val="4D5050"/>
      </a:dk2>
      <a:lt2>
        <a:srgbClr val="E7E6E6"/>
      </a:lt2>
      <a:accent1>
        <a:srgbClr val="06C2F7"/>
      </a:accent1>
      <a:accent2>
        <a:srgbClr val="05D1CC"/>
      </a:accent2>
      <a:accent3>
        <a:srgbClr val="2AC287"/>
      </a:accent3>
      <a:accent4>
        <a:srgbClr val="9ACC4D"/>
      </a:accent4>
      <a:accent5>
        <a:srgbClr val="FAB702"/>
      </a:accent5>
      <a:accent6>
        <a:srgbClr val="0071C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V2S_2024_v1" id="{E10B8A4E-18B0-774D-A432-BB49CA8E4FCF}" vid="{5D48465F-B89B-9B41-BB59-4B68EDD8C1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EV2S_2024_v1</Template>
  <TotalTime>18599</TotalTime>
  <Words>3401</Words>
  <Application>Microsoft Office PowerPoint</Application>
  <PresentationFormat>Widescreen</PresentationFormat>
  <Paragraphs>454</Paragraphs>
  <Slides>32</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 Narrow</vt:lpstr>
      <vt:lpstr>Arial</vt:lpstr>
      <vt:lpstr>Arial Narrow</vt:lpstr>
      <vt:lpstr>Arial Nova Cond</vt:lpstr>
      <vt:lpstr>Arial Nova Cond Light</vt:lpstr>
      <vt:lpstr>Calibri</vt:lpstr>
      <vt:lpstr>Calibri Light</vt:lpstr>
      <vt:lpstr>Century Gothic</vt:lpstr>
      <vt:lpstr>Segoe UI</vt:lpstr>
      <vt:lpstr>Times New Roman</vt:lpstr>
      <vt:lpstr>Wingdings</vt:lpstr>
      <vt:lpstr>EV2S_2024_v1</vt:lpstr>
      <vt:lpstr>PowerPoint Presentation</vt:lpstr>
      <vt:lpstr>Addressing the Barriers to Achieving EVs at Scale A Three-Pillar Strategy to Address the Key Industry Gaps</vt:lpstr>
      <vt:lpstr>Addressing the Barriers to Achieving EVs at Scale A Three-Pillar Strategy to Address the Key Industry Gaps</vt:lpstr>
      <vt:lpstr>eRoadMAPTM Updates</vt:lpstr>
      <vt:lpstr>Is EV load still coming? – Light-duty </vt:lpstr>
      <vt:lpstr>Is EV load still coming? – Light-duty </vt:lpstr>
      <vt:lpstr>Is EV load still coming? - MHD </vt:lpstr>
      <vt:lpstr>EV load is coming! Where and when exactly? </vt:lpstr>
      <vt:lpstr>PowerPoint Presentation</vt:lpstr>
      <vt:lpstr>eRoadMAP compared to Google Satellite: MN </vt:lpstr>
      <vt:lpstr>PowerPoint Presentation</vt:lpstr>
      <vt:lpstr>Grid Capacity Maps</vt:lpstr>
      <vt:lpstr>eRoadMAP | Near Term Plans</vt:lpstr>
      <vt:lpstr>How is eRoadMAP currently being used?</vt:lpstr>
      <vt:lpstr>How is eRoadMAP currently being used?</vt:lpstr>
      <vt:lpstr>How is eRoadMAP currently being used?</vt:lpstr>
      <vt:lpstr>How is eRoadMAP currently being used?</vt:lpstr>
      <vt:lpstr>GridFAST</vt:lpstr>
      <vt:lpstr>How might we help EV customers and utilities get actionable information, earlier in this process?</vt:lpstr>
      <vt:lpstr>GridFAST</vt:lpstr>
      <vt:lpstr>GridFAST - a Many-to-Many Platform Which Generates Network Effects </vt:lpstr>
      <vt:lpstr>GridFAST </vt:lpstr>
      <vt:lpstr>Policy / Regulatory </vt:lpstr>
      <vt:lpstr>PUCs starting to address these key areas to be ready for EV load at scale.</vt:lpstr>
      <vt:lpstr>Upcoming </vt:lpstr>
      <vt:lpstr>Upcoming… </vt:lpstr>
      <vt:lpstr>Thank You</vt:lpstr>
      <vt:lpstr>Appendix </vt:lpstr>
      <vt:lpstr>EV Load at Scale – other IOU, NGO, DOE,  Ratepayer advocate, ISO studies and analyses</vt:lpstr>
      <vt:lpstr>EV Load at Scale – other IOU, NGO, DOE,  Ratepayer advocate, ISO studies and analyses</vt:lpstr>
      <vt:lpstr>Improved Data Resolution Techniques </vt:lpstr>
      <vt:lpstr>eRoadMAP Overview | Data Sources and Methodology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A. Ulinski</dc:creator>
  <cp:lastModifiedBy>Stainken, Katherine</cp:lastModifiedBy>
  <cp:revision>83</cp:revision>
  <dcterms:created xsi:type="dcterms:W3CDTF">2023-03-16T21:39:51Z</dcterms:created>
  <dcterms:modified xsi:type="dcterms:W3CDTF">2024-06-10T17:59:34Z</dcterms:modified>
</cp:coreProperties>
</file>