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78" r:id="rId5"/>
  </p:sldMasterIdLst>
  <p:notesMasterIdLst>
    <p:notesMasterId r:id="rId14"/>
  </p:notesMasterIdLst>
  <p:sldIdLst>
    <p:sldId id="669" r:id="rId6"/>
    <p:sldId id="2145705809" r:id="rId7"/>
    <p:sldId id="2145705824" r:id="rId8"/>
    <p:sldId id="2145705778" r:id="rId9"/>
    <p:sldId id="2145705813" r:id="rId10"/>
    <p:sldId id="2145705822" r:id="rId11"/>
    <p:sldId id="2145705823" r:id="rId12"/>
    <p:sldId id="2145705799" r:id="rId13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a, Samar" initials="J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4"/>
    <a:srgbClr val="F8B7B2"/>
    <a:srgbClr val="F3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34837-8F3C-9C5C-8798-DFB3D4BAA5ED}" v="7" dt="2024-06-03T18:40:02.767"/>
    <p1510:client id="{31B29944-B244-BCD5-FFA6-52D4B85107D7}" v="14" dt="2024-06-04T13:39:04.921"/>
    <p1510:client id="{D351C0E1-6B16-6386-BFE4-1FDBCC9D357E}" v="2" dt="2024-06-04T14:05:58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F1BC0BD-C967-46B0-A20D-EF4EA77FA83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3EE99AF-5D6E-4FE9-8889-1272A893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E99AF-5D6E-4FE9-8889-1272A8938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61E6-BB50-435A-AE59-07AAD247FE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4E97EF-6C5D-49FE-9C3B-2AF0B57165D6}"/>
              </a:ext>
            </a:extLst>
          </p:cNvPr>
          <p:cNvSpPr txBox="1"/>
          <p:nvPr userDrawn="1"/>
        </p:nvSpPr>
        <p:spPr>
          <a:xfrm>
            <a:off x="130022" y="5952353"/>
            <a:ext cx="504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Livable Communities 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AARP.org/Livable</a:t>
            </a:r>
            <a:endParaRPr lang="en-US" sz="12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DBE6E-84DF-4B88-AA73-9C1E05BB988C}"/>
              </a:ext>
            </a:extLst>
          </p:cNvPr>
          <p:cNvSpPr txBox="1"/>
          <p:nvPr userDrawn="1"/>
        </p:nvSpPr>
        <p:spPr>
          <a:xfrm>
            <a:off x="130022" y="1634425"/>
            <a:ext cx="11920251" cy="411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32806-E070-4BF0-94EC-83757B103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8" y="405214"/>
            <a:ext cx="2468880" cy="638373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D930B4F-A9F5-4045-8218-E15D8F5D1D44}"/>
              </a:ext>
            </a:extLst>
          </p:cNvPr>
          <p:cNvSpPr txBox="1">
            <a:spLocks/>
          </p:cNvSpPr>
          <p:nvPr userDrawn="1"/>
        </p:nvSpPr>
        <p:spPr>
          <a:xfrm>
            <a:off x="2555253" y="1760243"/>
            <a:ext cx="8710749" cy="678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C6B32F1-5F9C-433B-B21D-7463022CB5B3}"/>
              </a:ext>
            </a:extLst>
          </p:cNvPr>
          <p:cNvSpPr txBox="1">
            <a:spLocks/>
          </p:cNvSpPr>
          <p:nvPr userDrawn="1"/>
        </p:nvSpPr>
        <p:spPr>
          <a:xfrm>
            <a:off x="2651048" y="5839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1C53D-E39F-484D-AD21-B5FA6FB0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63E710D-276A-4E63-8A9F-C8DB4C74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C97E632-7BD2-4975-95C1-B0260DC5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4C5DAD35-37C5-4883-9A10-3A205325B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75" y="1635125"/>
            <a:ext cx="11920098" cy="411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7FAE034-8ECC-4FFE-BD7A-D3076751E4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3907" b="843"/>
          <a:stretch/>
        </p:blipFill>
        <p:spPr bwMode="auto">
          <a:xfrm>
            <a:off x="439974" y="1661402"/>
            <a:ext cx="11300346" cy="40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4C8F-8B2A-45AE-8F70-E382E959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5989-E172-4AA4-8B84-DEC465F1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136E-FB61-4DFB-ADBF-74EEEBD9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6745C-FB56-42D6-9F92-CED0436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B17EF-58A3-42E9-85C9-9484480F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F441-C44E-4355-962A-1C19385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E1C7-E774-4D87-A59E-09933E9B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DAA1-5AE6-4188-B1D4-0B8C8D8DE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3A79D-6836-4AEB-8CDF-5724C2A12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FB000-339A-4FAC-910F-E271DB0E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64461-D3F2-4411-B054-4BFC4E11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8CA7B-38AF-4831-9AAD-D683D965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4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E45-64AF-431E-AAC5-448F0351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13E60-F972-4CF3-94A5-5EBE8566B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C2F3-3E2C-4456-884A-6EC00C80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EA2D-12E8-433F-B630-E4B1413D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78CB0-9D36-478E-9084-4F693A7F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D1A77-E90F-42EA-9DC0-1F4E3D1BA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59FC0-31E0-490E-8BC6-172110CA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2444-C95B-4EA1-B667-01DEF0B8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CDF7B-A4C6-44ED-B063-2727289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B634-E9BB-4884-B96E-5B0901DA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EC26A-1698-D443-9F75-CE83C4C96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85" y="-3943"/>
            <a:ext cx="12200284" cy="22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9A0F7-5321-C148-97D8-849E48F07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5" y="6008920"/>
            <a:ext cx="702587" cy="536608"/>
          </a:xfrm>
          <a:prstGeom prst="rect">
            <a:avLst/>
          </a:prstGeom>
        </p:spPr>
      </p:pic>
      <p:pic>
        <p:nvPicPr>
          <p:cNvPr id="5" name="Picture 4" descr="AARP-RP-aligned-CMYK.png">
            <a:extLst>
              <a:ext uri="{FF2B5EF4-FFF2-40B4-BE49-F238E27FC236}">
                <a16:creationId xmlns:a16="http://schemas.microsoft.com/office/drawing/2014/main" id="{6482F2FA-B0F4-4041-A47D-F0CA0757AB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65" y="6134053"/>
            <a:ext cx="1604763" cy="3072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315810-8B06-AC49-AD0A-112683D11544}"/>
              </a:ext>
            </a:extLst>
          </p:cNvPr>
          <p:cNvCxnSpPr/>
          <p:nvPr userDrawn="1"/>
        </p:nvCxnSpPr>
        <p:spPr>
          <a:xfrm>
            <a:off x="455759" y="960792"/>
            <a:ext cx="1118042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A86DE2-2B17-454D-B3A2-5E5396E26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7" y="6660308"/>
            <a:ext cx="12188043" cy="2188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FCB791-11D6-D245-8F39-11B9624617B3}"/>
              </a:ext>
            </a:extLst>
          </p:cNvPr>
          <p:cNvGrpSpPr/>
          <p:nvPr userDrawn="1"/>
        </p:nvGrpSpPr>
        <p:grpSpPr>
          <a:xfrm flipH="1">
            <a:off x="513483" y="-4964"/>
            <a:ext cx="2224719" cy="230611"/>
            <a:chOff x="7386273" y="3825997"/>
            <a:chExt cx="1768201" cy="4454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5152FB-36E4-A243-BFBF-C3876F68EB1A}"/>
                </a:ext>
              </a:extLst>
            </p:cNvPr>
            <p:cNvSpPr/>
            <p:nvPr/>
          </p:nvSpPr>
          <p:spPr>
            <a:xfrm>
              <a:off x="8709062" y="3825997"/>
              <a:ext cx="445412" cy="445412"/>
            </a:xfrm>
            <a:prstGeom prst="rect">
              <a:avLst/>
            </a:prstGeom>
            <a:solidFill>
              <a:srgbClr val="F6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0770E5-ACAF-B24D-ACC5-314FEB8ED910}"/>
                </a:ext>
              </a:extLst>
            </p:cNvPr>
            <p:cNvSpPr/>
            <p:nvPr/>
          </p:nvSpPr>
          <p:spPr>
            <a:xfrm>
              <a:off x="7822821" y="3825997"/>
              <a:ext cx="445412" cy="445412"/>
            </a:xfrm>
            <a:prstGeom prst="rect">
              <a:avLst/>
            </a:prstGeom>
            <a:solidFill>
              <a:srgbClr val="8E5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EFCCE6-9B7F-3345-BAC4-1B65E9FDDAED}"/>
                </a:ext>
              </a:extLst>
            </p:cNvPr>
            <p:cNvSpPr/>
            <p:nvPr/>
          </p:nvSpPr>
          <p:spPr>
            <a:xfrm>
              <a:off x="7386273" y="3825997"/>
              <a:ext cx="445412" cy="445412"/>
            </a:xfrm>
            <a:prstGeom prst="rect">
              <a:avLst/>
            </a:prstGeom>
            <a:solidFill>
              <a:srgbClr val="8EB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48375A-12A3-8D49-A125-43A5F49914CE}"/>
                </a:ext>
              </a:extLst>
            </p:cNvPr>
            <p:cNvSpPr/>
            <p:nvPr/>
          </p:nvSpPr>
          <p:spPr>
            <a:xfrm>
              <a:off x="8263650" y="3825997"/>
              <a:ext cx="445412" cy="445412"/>
            </a:xfrm>
            <a:prstGeom prst="rect">
              <a:avLst/>
            </a:prstGeom>
            <a:solidFill>
              <a:srgbClr val="00B0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2757F-1DED-7041-8F76-7C7CEE0A5E9A}"/>
              </a:ext>
            </a:extLst>
          </p:cNvPr>
          <p:cNvCxnSpPr/>
          <p:nvPr userDrawn="1"/>
        </p:nvCxnSpPr>
        <p:spPr>
          <a:xfrm>
            <a:off x="-312" y="6610880"/>
            <a:ext cx="1220329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12E44B-8C68-804F-AEC0-A2C1E8AD9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188" y="6628688"/>
            <a:ext cx="555811" cy="269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8440D-9B0D-7044-BC7C-AB0951C47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FE90A56F-2228-6740-A856-4A59020EA11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73150" y="1646238"/>
            <a:ext cx="9980929" cy="37526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59" y="395227"/>
            <a:ext cx="10515600" cy="501757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D9373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89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terio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095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EC1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51099"/>
            <a:ext cx="5386917" cy="35750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7095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EC1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51097"/>
            <a:ext cx="5389033" cy="35750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1819"/>
            <a:ext cx="100922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EF4FBF-511C-E144-924B-587CF87EC0EF}"/>
              </a:ext>
            </a:extLst>
          </p:cNvPr>
          <p:cNvSpPr txBox="1">
            <a:spLocks/>
          </p:cNvSpPr>
          <p:nvPr userDrawn="1"/>
        </p:nvSpPr>
        <p:spPr>
          <a:xfrm>
            <a:off x="609600" y="958117"/>
            <a:ext cx="10972800" cy="6768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C13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733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40E002-3091-324F-931B-24A2C3E6B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4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_Sectio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>
                <a:solidFill>
                  <a:srgbClr val="EC1300"/>
                </a:solidFill>
              </a:rPr>
              <a:pPr/>
              <a:t>‹#›</a:t>
            </a:fld>
            <a:endParaRPr lang="en-US" sz="1200">
              <a:solidFill>
                <a:srgbClr val="EC1300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54F1E5-DAEB-0E42-A6E3-54E2AA515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0" y="499795"/>
            <a:ext cx="1764033" cy="36247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A59D471-9E74-EC4A-897E-32D68068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691" y="6288318"/>
            <a:ext cx="8162432" cy="396876"/>
          </a:xfrm>
        </p:spPr>
        <p:txBody>
          <a:bodyPr/>
          <a:lstStyle>
            <a:lvl1pPr>
              <a:defRPr>
                <a:solidFill>
                  <a:srgbClr val="EC1300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88175-F580-7D43-81BE-7FBFB4B83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47101"/>
            <a:ext cx="8664825" cy="196077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D4E251D-BFBC-AE4A-BAA5-69497CE0A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692" y="3758777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0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065635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terio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20069"/>
            <a:ext cx="10092267" cy="3968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981712" cy="68580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4533" y="356478"/>
            <a:ext cx="4377868" cy="1459327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EC1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7204531" y="2083162"/>
            <a:ext cx="4377869" cy="40504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8940800" y="6320068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7AE90F-13BF-1644-AD39-DEB7E6EFF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itle">
    <p:bg>
      <p:bgPr>
        <a:solidFill>
          <a:srgbClr val="EC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9C5A0-724B-1046-96D2-AC2F6D742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407736" y="-59704"/>
            <a:ext cx="10784264" cy="69129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692" y="1767591"/>
            <a:ext cx="8664825" cy="222472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200" b="1" cap="none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92" y="4110088"/>
            <a:ext cx="8664825" cy="691299"/>
          </a:xfrm>
        </p:spPr>
        <p:txBody>
          <a:bodyPr lIns="91440" tIns="182880" rIns="91440" bIns="0" anchor="b">
            <a:normAutofit/>
          </a:bodyPr>
          <a:lstStyle>
            <a:lvl1pPr marL="0" indent="0">
              <a:lnSpc>
                <a:spcPct val="8000"/>
              </a:lnSpc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9BB137-A1D8-5145-B008-01CCBEA17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2" y="499795"/>
            <a:ext cx="1764033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410B83-DB63-4DF5-AAC9-6B8B44F28738}"/>
              </a:ext>
            </a:extLst>
          </p:cNvPr>
          <p:cNvSpPr txBox="1"/>
          <p:nvPr userDrawn="1"/>
        </p:nvSpPr>
        <p:spPr>
          <a:xfrm>
            <a:off x="358622" y="6130985"/>
            <a:ext cx="504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Livable Communities 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AARP.org/Livable</a:t>
            </a:r>
            <a:endParaRPr lang="en-US" sz="12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DE39D-04CE-4DC2-B81F-AD5665F1B292}"/>
              </a:ext>
            </a:extLst>
          </p:cNvPr>
          <p:cNvSpPr txBox="1"/>
          <p:nvPr userDrawn="1"/>
        </p:nvSpPr>
        <p:spPr>
          <a:xfrm>
            <a:off x="143219" y="150703"/>
            <a:ext cx="11920251" cy="411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F457D-026B-4BEC-A0EC-9E70C95F6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3" y="5773722"/>
            <a:ext cx="2810082" cy="726595"/>
          </a:xfrm>
          <a:prstGeom prst="rect">
            <a:avLst/>
          </a:prstGeom>
        </p:spPr>
      </p:pic>
      <p:sp>
        <p:nvSpPr>
          <p:cNvPr id="11" name="Title 24">
            <a:extLst>
              <a:ext uri="{FF2B5EF4-FFF2-40B4-BE49-F238E27FC236}">
                <a16:creationId xmlns:a16="http://schemas.microsoft.com/office/drawing/2014/main" id="{C4DE1D83-8D33-4F2A-B210-4903E6B64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19" y="4280242"/>
            <a:ext cx="8854440" cy="726595"/>
          </a:xfrm>
        </p:spPr>
        <p:txBody>
          <a:bodyPr/>
          <a:lstStyle>
            <a:lvl1pPr>
              <a:defRPr/>
            </a:lvl1pPr>
          </a:lstStyle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Presentation Title Can Go Here</a:t>
            </a:r>
            <a:endParaRPr lang="en-US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D42F49B6-75B8-459B-8D3E-F465B11E75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219" y="5033525"/>
            <a:ext cx="7354888" cy="521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/>
              <a:t>Date and/or Presenter Info can go here</a:t>
            </a:r>
          </a:p>
        </p:txBody>
      </p:sp>
      <p:sp>
        <p:nvSpPr>
          <p:cNvPr id="16" name="Content Placeholder 35">
            <a:extLst>
              <a:ext uri="{FF2B5EF4-FFF2-40B4-BE49-F238E27FC236}">
                <a16:creationId xmlns:a16="http://schemas.microsoft.com/office/drawing/2014/main" id="{FD994989-A39A-4CA3-A655-D1518E735E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219" y="164047"/>
            <a:ext cx="11892499" cy="41014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F0046B-8753-419F-B102-19665F61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174731"/>
            <a:ext cx="11920251" cy="138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5">
            <a:extLst>
              <a:ext uri="{FF2B5EF4-FFF2-40B4-BE49-F238E27FC236}">
                <a16:creationId xmlns:a16="http://schemas.microsoft.com/office/drawing/2014/main" id="{E1D127D3-CE36-4868-B783-013AFE29A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219" y="1554744"/>
            <a:ext cx="11892499" cy="4623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19A4-C511-4C90-9B3F-25545A39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4E70A-1901-466D-B010-FBFC611CC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088E-C2B8-4ED5-9D93-18C51ED4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036B-E50B-47C6-A7AE-9D0E73F2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1DA49-531E-4845-871B-EBA42100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2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25FF-6BD7-4A7A-9087-4B060DEE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AF8E-5B7E-4E02-B870-77BDC904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39DFE-88DD-4459-BF61-438CBADF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E4E0-4577-4E7C-BC2B-46356C24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B225-5138-458E-8771-9FE92966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C7A2-303F-4410-8741-02B404D7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4C744-E9E9-4BCA-8436-9D89FC88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6B723-DE6C-4080-AFEF-43DDE373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D7D0-AF96-477E-BD27-97CDE479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5BDB-22D2-441D-AEE0-2187EFEA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E698-2CBA-4655-A678-104B42FA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9C4D-BE59-4209-92BE-3104E99C6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14A98-54B2-43DA-8C29-253ED24C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F4105-EF9E-425B-A768-F9015963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91A70-BB78-49A3-AAF2-FA2BC354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5EF42-41C4-4695-8233-14354106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DA5F-50E1-4FFC-8C7F-A835EA3A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FF6C3-6281-4E30-9633-5B5C478BB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C0C3C-2E7E-42A1-8708-01F8D2B2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4C576-2D9B-4611-88AD-DA9B860A1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35E65-34D1-40D3-B59F-1E41A33A3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90EBE-84F0-4878-B085-45403CE6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90596-6661-4CD8-871A-6C502309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25AC0-3DE5-4CF9-9C7B-8B592C73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661E-12F5-44C7-84D3-6FA0AB9B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0CBFE-1669-46B0-A781-A55F53FB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1C643-7315-4909-AB32-86048CB0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617C-0E4C-44F3-8D12-B3D6CE81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BC31F2-F53B-4A53-84A8-B79BEC4AE04E}"/>
              </a:ext>
            </a:extLst>
          </p:cNvPr>
          <p:cNvSpPr txBox="1"/>
          <p:nvPr userDrawn="1"/>
        </p:nvSpPr>
        <p:spPr>
          <a:xfrm>
            <a:off x="143219" y="150703"/>
            <a:ext cx="11920251" cy="60350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672B2-55A0-4979-91DE-A753E95A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174731"/>
            <a:ext cx="11920251" cy="138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8220-EC5C-48D2-B38E-67F807BF8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19" y="1554744"/>
            <a:ext cx="11905562" cy="462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C3E6F-1309-4045-BEAD-3AA8AC89F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4DF9-5B8E-476F-A9D7-B7409E3BFC7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EC26-D67C-4B2D-8D12-69FF29B29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567C8-BA4A-4EF9-B094-9D4E9D9CA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A0ED-18D3-4CF8-9E46-B0AFEC443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4F2BC-23C0-4830-B4EF-9C38A8010C3B}"/>
              </a:ext>
            </a:extLst>
          </p:cNvPr>
          <p:cNvSpPr txBox="1"/>
          <p:nvPr userDrawn="1"/>
        </p:nvSpPr>
        <p:spPr>
          <a:xfrm>
            <a:off x="7149947" y="6321687"/>
            <a:ext cx="504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Livable Communities 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AARP.org/Livable</a:t>
            </a:r>
            <a:endParaRPr lang="en-US" sz="12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80900-7289-47A7-95E9-6786CDBFBC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3" y="6310102"/>
            <a:ext cx="1443211" cy="3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6" r:id="rId11"/>
    <p:sldLayoutId id="2147483677" r:id="rId12"/>
    <p:sldLayoutId id="2147483680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4800" y="6351819"/>
            <a:ext cx="785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E48-FF1E-A440-BFD0-EB736DD0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  <p:sldLayoutId id="2147483685" r:id="rId3"/>
    <p:sldLayoutId id="214748367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morstad@aarp.org" TargetMode="External"/><Relationship Id="rId2" Type="http://schemas.openxmlformats.org/officeDocument/2006/relationships/hyperlink" Target="mailto:wmalcolm@aarp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mailto:John@JohnCoffman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E66E2B6-5A75-134A-96D5-395F48E9E1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1100" y="328613"/>
            <a:ext cx="9270399" cy="1347648"/>
          </a:xfrm>
        </p:spPr>
        <p:txBody>
          <a:bodyPr>
            <a:noAutofit/>
          </a:bodyPr>
          <a:lstStyle/>
          <a:p>
            <a:br>
              <a:rPr lang="en-US" sz="900"/>
            </a:br>
            <a:r>
              <a:rPr lang="en-US" sz="4000" b="1"/>
              <a:t>AARP Utility Advocacy Update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EC418-CA2C-41C8-AA1B-0C422BB7F72B}"/>
              </a:ext>
            </a:extLst>
          </p:cNvPr>
          <p:cNvSpPr txBox="1"/>
          <p:nvPr/>
        </p:nvSpPr>
        <p:spPr>
          <a:xfrm>
            <a:off x="4677527" y="5790723"/>
            <a:ext cx="496721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By Bill Malcolm</a:t>
            </a:r>
          </a:p>
          <a:p>
            <a:pPr algn="ctr"/>
            <a:r>
              <a:rPr lang="en-US" sz="1600" b="1" dirty="0">
                <a:latin typeface="+mj-lt"/>
                <a:cs typeface="Arial"/>
              </a:rPr>
              <a:t>NASUCA Summer Meeting </a:t>
            </a:r>
          </a:p>
          <a:p>
            <a:pPr algn="ctr"/>
            <a:r>
              <a:rPr lang="en-US" sz="1600" b="1" dirty="0">
                <a:latin typeface="+mj-lt"/>
                <a:cs typeface="Arial"/>
              </a:rPr>
              <a:t>Madison, Wisconsin</a:t>
            </a:r>
          </a:p>
          <a:p>
            <a:pPr algn="ctr"/>
            <a:r>
              <a:rPr lang="en-US" sz="1600" b="1" dirty="0">
                <a:latin typeface="+mj-lt"/>
                <a:cs typeface="Arial"/>
              </a:rPr>
              <a:t>June 11, 2024</a:t>
            </a:r>
          </a:p>
          <a:p>
            <a:pPr algn="ctr"/>
            <a:endParaRPr lang="en-US" sz="800" b="1" dirty="0">
              <a:latin typeface="+mj-lt"/>
              <a:cs typeface="Arial"/>
            </a:endParaRPr>
          </a:p>
          <a:p>
            <a:pPr algn="ctr"/>
            <a:endParaRPr lang="en-US" b="1" i="1" dirty="0">
              <a:latin typeface="+mj-lt"/>
              <a:cs typeface="Arial"/>
            </a:endParaRPr>
          </a:p>
        </p:txBody>
      </p:sp>
      <p:pic>
        <p:nvPicPr>
          <p:cNvPr id="6" name="Picture 5" descr="A group of power lines&#10;">
            <a:extLst>
              <a:ext uri="{FF2B5EF4-FFF2-40B4-BE49-F238E27FC236}">
                <a16:creationId xmlns:a16="http://schemas.microsoft.com/office/drawing/2014/main" id="{C9A3887F-A89D-4F92-AF9E-016A05D9F2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31819" r="-28" b="1436"/>
          <a:stretch/>
        </p:blipFill>
        <p:spPr>
          <a:xfrm>
            <a:off x="114781" y="1574156"/>
            <a:ext cx="11969189" cy="41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283E-D509-BAA2-3298-165BF90A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About AARP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F3E2-AAEB-B6F3-31B6-670126BB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45" y="1815351"/>
            <a:ext cx="10515600" cy="3914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i="0" dirty="0">
                <a:solidFill>
                  <a:srgbClr val="323130"/>
                </a:solidFill>
                <a:effectLst/>
              </a:rPr>
              <a:t>AARP is the nation's largest nonprofit, nonpartisan organization dedicated to empowering Americans 50 and older to choose how they live as they age. </a:t>
            </a:r>
          </a:p>
          <a:p>
            <a:r>
              <a:rPr lang="en-US" sz="2400" b="1" i="0" dirty="0">
                <a:solidFill>
                  <a:srgbClr val="323130"/>
                </a:solidFill>
                <a:effectLst/>
              </a:rPr>
              <a:t>With a nationwide presence, AARP strengthens communities and advocates for what matters most to the more than 100 million Americans 50-plus and their families: health and financial security, and personal fulfillment.</a:t>
            </a:r>
            <a:r>
              <a:rPr lang="en-US" sz="2400" b="1" dirty="0">
                <a:solidFill>
                  <a:srgbClr val="323130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323130"/>
                </a:solidFill>
              </a:rPr>
              <a:t>Offices in all 50 states and 3 territories</a:t>
            </a:r>
            <a:endParaRPr lang="en-US" sz="2400" dirty="0"/>
          </a:p>
          <a:p>
            <a:pPr algn="l"/>
            <a:r>
              <a:rPr lang="en-US" sz="2400" b="1" i="0" dirty="0">
                <a:solidFill>
                  <a:srgbClr val="323130"/>
                </a:solidFill>
                <a:effectLst/>
              </a:rPr>
              <a:t>Utility advo</a:t>
            </a:r>
            <a:r>
              <a:rPr lang="en-US" sz="2400" b="1" dirty="0">
                <a:solidFill>
                  <a:srgbClr val="323130"/>
                </a:solidFill>
              </a:rPr>
              <a:t>cacy done by many state offices (electricity, natural gas, water, internet)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b="1" dirty="0"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b="1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7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2774-4095-AFC4-C847-F53304D7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28AB-CE44-F6D0-A1B7-7B5A076E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 years at AARP supporting state office utility work</a:t>
            </a:r>
          </a:p>
          <a:p>
            <a:r>
              <a:rPr lang="en-US" dirty="0"/>
              <a:t>Native of Madison (UW, Vel Phillips H.S.)</a:t>
            </a:r>
          </a:p>
          <a:p>
            <a:r>
              <a:rPr lang="en-US" dirty="0"/>
              <a:t>Previously worked at MISO, ANR Pipeline (now TC Energy), PG&amp;E, Pacific Power, and Seattle City Light</a:t>
            </a:r>
          </a:p>
          <a:p>
            <a:r>
              <a:rPr lang="en-US" dirty="0"/>
              <a:t>M.A. University of Washington, B.A. UC – Santa Cruz</a:t>
            </a:r>
          </a:p>
          <a:p>
            <a:r>
              <a:rPr lang="en-US" dirty="0"/>
              <a:t>Speaker at NEUAC annual meeting in May</a:t>
            </a:r>
          </a:p>
          <a:p>
            <a:r>
              <a:rPr lang="en-US" dirty="0"/>
              <a:t>Covered Wisconsin PSC since 1994 </a:t>
            </a:r>
          </a:p>
          <a:p>
            <a:r>
              <a:rPr lang="en-US" dirty="0"/>
              <a:t>Created state regulatory affairs program at MISO</a:t>
            </a:r>
          </a:p>
          <a:p>
            <a:r>
              <a:rPr lang="en-US" dirty="0"/>
              <a:t>First California Cares program manager--linked LIHEAP enrollment to 35% rate discount program</a:t>
            </a:r>
          </a:p>
        </p:txBody>
      </p:sp>
    </p:spTree>
    <p:extLst>
      <p:ext uri="{BB962C8B-B14F-4D97-AF65-F5344CB8AC3E}">
        <p14:creationId xmlns:p14="http://schemas.microsoft.com/office/powerpoint/2010/main" val="125140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EB36-0034-491E-84C8-0A02D3E7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9" y="640080"/>
            <a:ext cx="5417767" cy="5288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 b="1"/>
          </a:p>
          <a:p>
            <a:pPr marL="0" indent="0">
              <a:buNone/>
            </a:pPr>
            <a:r>
              <a:rPr lang="en-US" sz="2600" b="1" u="sng" dirty="0"/>
              <a:t>Meet Team AARP</a:t>
            </a:r>
            <a:endParaRPr lang="en-US" sz="2600" b="1" u="sng" dirty="0">
              <a:cs typeface="Arial"/>
            </a:endParaRPr>
          </a:p>
          <a:p>
            <a:r>
              <a:rPr lang="en-US" sz="2000" dirty="0" err="1"/>
              <a:t>Coralette</a:t>
            </a:r>
            <a:r>
              <a:rPr lang="en-US" sz="2000" dirty="0"/>
              <a:t> Hannon, Director</a:t>
            </a:r>
            <a:endParaRPr lang="en-US" sz="2000" dirty="0">
              <a:cs typeface="Arial"/>
            </a:endParaRPr>
          </a:p>
          <a:p>
            <a:r>
              <a:rPr lang="en-US" sz="2000" dirty="0"/>
              <a:t>Bill Malcolm</a:t>
            </a:r>
            <a:endParaRPr lang="en-US" sz="2000" dirty="0">
              <a:cs typeface="Arial"/>
            </a:endParaRPr>
          </a:p>
          <a:p>
            <a:r>
              <a:rPr lang="en-US" sz="2000" dirty="0"/>
              <a:t>Tim Morstad (Telecom, Internet)</a:t>
            </a:r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John Coffman, outside counsel</a:t>
            </a:r>
          </a:p>
          <a:p>
            <a:r>
              <a:rPr lang="en-US" sz="2000" dirty="0">
                <a:cs typeface="Arial"/>
              </a:rPr>
              <a:t>Pat Sullivan, Consultant (OG&amp;E and PSO witness)</a:t>
            </a:r>
          </a:p>
          <a:p>
            <a:r>
              <a:rPr lang="en-US" sz="2000" dirty="0">
                <a:cs typeface="Arial"/>
              </a:rPr>
              <a:t>Brad </a:t>
            </a:r>
            <a:r>
              <a:rPr lang="en-US" sz="2000" dirty="0" err="1">
                <a:cs typeface="Arial"/>
              </a:rPr>
              <a:t>Cebulko</a:t>
            </a:r>
            <a:r>
              <a:rPr lang="en-US" sz="2000" dirty="0">
                <a:cs typeface="Arial"/>
              </a:rPr>
              <a:t>, Consultant (MDU and Xcel witness)</a:t>
            </a:r>
          </a:p>
          <a:p>
            <a:r>
              <a:rPr lang="en-US" sz="2000" dirty="0">
                <a:cs typeface="Arial"/>
              </a:rPr>
              <a:t>Ron </a:t>
            </a:r>
            <a:r>
              <a:rPr lang="en-US" sz="2000" dirty="0" err="1">
                <a:cs typeface="Arial"/>
              </a:rPr>
              <a:t>Nelson,Consultant</a:t>
            </a:r>
            <a:r>
              <a:rPr lang="en-US" sz="2000" dirty="0">
                <a:cs typeface="Arial"/>
              </a:rPr>
              <a:t> (Chugach witness)</a:t>
            </a:r>
            <a:endParaRPr lang="en-US" sz="2600" dirty="0">
              <a:cs typeface="Arial"/>
            </a:endParaRPr>
          </a:p>
          <a:p>
            <a:endParaRPr lang="en-US" sz="2600">
              <a:cs typeface="Arial"/>
            </a:endParaRPr>
          </a:p>
        </p:txBody>
      </p:sp>
      <p:pic>
        <p:nvPicPr>
          <p:cNvPr id="4" name="Picture 2" descr="Redeem your Choice Privileges points for AARP Memberships">
            <a:extLst>
              <a:ext uri="{FF2B5EF4-FFF2-40B4-BE49-F238E27FC236}">
                <a16:creationId xmlns:a16="http://schemas.microsoft.com/office/drawing/2014/main" id="{AE29260A-2F87-40FD-8276-0CF6C790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" y="6334737"/>
            <a:ext cx="1628351" cy="3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ky, outdoor, sunset, crane&#10;&#10;Description automatically generated">
            <a:extLst>
              <a:ext uri="{FF2B5EF4-FFF2-40B4-BE49-F238E27FC236}">
                <a16:creationId xmlns:a16="http://schemas.microsoft.com/office/drawing/2014/main" id="{2A6456E6-8FA0-4C7A-8274-F9E56D024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20603"/>
          <a:stretch/>
        </p:blipFill>
        <p:spPr>
          <a:xfrm>
            <a:off x="6107574" y="138895"/>
            <a:ext cx="5965303" cy="60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E769-990F-BB6A-CAA1-4E0932B3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About our members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C816-A357-7C5E-B68F-AF1235EE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100 million over 50s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The over 50s are often on fixed or low incomes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Many live on Social Security alone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41% of those 45 + are concerned about their ability to pay their utility bills in the coming year.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The rise in Wisconsin electric rates is a concern. 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cs typeface="Arial"/>
              </a:rPr>
              <a:t>Wisconsin went from having the lowest electricity rates in the region to having the highest, save for Michigan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400" b="1" dirty="0"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4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74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9B48-5FC1-1EEE-F7EA-2B45141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AARP’s utility concerns/advocacy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887F-0AD9-282F-F484-88DEB3D0B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Oppose increases to customer charge</a:t>
            </a:r>
          </a:p>
          <a:p>
            <a:r>
              <a:rPr lang="en-US" dirty="0"/>
              <a:t>Voluntary TOU</a:t>
            </a:r>
          </a:p>
          <a:p>
            <a:r>
              <a:rPr lang="en-US" dirty="0"/>
              <a:t>Use Federal funds</a:t>
            </a:r>
          </a:p>
          <a:p>
            <a:r>
              <a:rPr lang="en-US" dirty="0"/>
              <a:t>Coordinate benefit verification, enrollment</a:t>
            </a:r>
          </a:p>
          <a:p>
            <a:r>
              <a:rPr lang="en-US" dirty="0"/>
              <a:t>Rate cases (OG&amp;E, PSO, Peoples, Ameren, Chugach, MDU, Xcel ND)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150B7-D542-91B4-5DCC-60485B7B6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Transmission/RTOs</a:t>
            </a:r>
          </a:p>
          <a:p>
            <a:r>
              <a:rPr lang="en-US" dirty="0"/>
              <a:t>ROFR</a:t>
            </a:r>
          </a:p>
          <a:p>
            <a:r>
              <a:rPr lang="en-US" dirty="0"/>
              <a:t>Cost effective spending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3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2AF8-C647-A8B8-DEFD-5C07385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utility advocacy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B001-0EC8-6013-B773-EB6B2FEAD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28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$200 million reduction in PG&amp;E rates as CPUC adopted our meter/pipe plan</a:t>
            </a:r>
          </a:p>
          <a:p>
            <a:r>
              <a:rPr lang="en-US" dirty="0"/>
              <a:t>Helped keep customer charge increases at bay in ND, OK, IL, IN</a:t>
            </a:r>
            <a:endParaRPr lang="en-US" dirty="0">
              <a:cs typeface="Arial"/>
            </a:endParaRPr>
          </a:p>
          <a:p>
            <a:r>
              <a:rPr lang="en-US" dirty="0"/>
              <a:t>New shut off rules in Maine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Alt reg in Maine, OK</a:t>
            </a:r>
            <a:endParaRPr lang="en-US" dirty="0"/>
          </a:p>
          <a:p>
            <a:r>
              <a:rPr lang="en-US" dirty="0"/>
              <a:t>ROFR in IL, WI, IA, MO, 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CE60E-0AF0-AF66-E377-8E831E4A1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6063" y="146028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Supported lead pipe replacement program in Indiana </a:t>
            </a:r>
          </a:p>
          <a:p>
            <a:r>
              <a:rPr lang="en-US" dirty="0"/>
              <a:t>New marketer reforms in Maryland (SB 1)</a:t>
            </a:r>
          </a:p>
          <a:p>
            <a:r>
              <a:rPr lang="en-US" dirty="0"/>
              <a:t>Killed bill gutting regulatory oversight in SC</a:t>
            </a:r>
          </a:p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0AB8-0FAE-4F6B-8704-BE8E89A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6286" cy="1176881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02CA-F6B1-4622-8390-C74E29B0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43" y="1493669"/>
            <a:ext cx="71628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cs typeface="Arial"/>
            </a:endParaRP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2800" dirty="0">
                <a:cs typeface="Arial" panose="020B0604020202020204"/>
              </a:rPr>
              <a:t>Contact Bill Malcolm (</a:t>
            </a:r>
            <a:r>
              <a:rPr lang="en-US" sz="2800" dirty="0">
                <a:cs typeface="Arial" panose="020B0604020202020204"/>
                <a:hlinkClick r:id="rId2"/>
              </a:rPr>
              <a:t>wmalcolm@aarp.org</a:t>
            </a:r>
            <a:r>
              <a:rPr lang="en-US" sz="2800" dirty="0">
                <a:cs typeface="Arial" panose="020B0604020202020204"/>
              </a:rPr>
              <a:t>)</a:t>
            </a:r>
          </a:p>
          <a:p>
            <a:pPr marL="457200" lvl="1" indent="0">
              <a:buNone/>
            </a:pPr>
            <a:endParaRPr lang="en-US" sz="2800">
              <a:cs typeface="Arial" panose="020B0604020202020204"/>
            </a:endParaRPr>
          </a:p>
          <a:p>
            <a:pPr marL="457200" lvl="1" indent="0">
              <a:buNone/>
            </a:pPr>
            <a:r>
              <a:rPr lang="en-US" sz="2800" dirty="0">
                <a:cs typeface="Arial" panose="020B0604020202020204"/>
              </a:rPr>
              <a:t>Tim Morstad (Telecom/Internet)</a:t>
            </a:r>
          </a:p>
          <a:p>
            <a:pPr marL="457200" lvl="1" indent="0">
              <a:buNone/>
            </a:pPr>
            <a:r>
              <a:rPr lang="en-US" sz="2800" dirty="0">
                <a:cs typeface="Arial" panose="020B0604020202020204"/>
              </a:rPr>
              <a:t>(</a:t>
            </a:r>
            <a:r>
              <a:rPr lang="en-US" sz="2800" dirty="0">
                <a:cs typeface="Arial" panose="020B0604020202020204"/>
                <a:hlinkClick r:id="rId3"/>
              </a:rPr>
              <a:t>tmorstad@aarp.org</a:t>
            </a:r>
            <a:r>
              <a:rPr lang="en-US" sz="2800" dirty="0">
                <a:cs typeface="Arial" panose="020B0604020202020204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sz="2800">
              <a:cs typeface="Arial" panose="020B0604020202020204"/>
            </a:endParaRPr>
          </a:p>
          <a:p>
            <a:pPr marL="457200" lvl="1" indent="0">
              <a:buNone/>
            </a:pPr>
            <a:r>
              <a:rPr lang="en-US" sz="2800" dirty="0">
                <a:cs typeface="Arial" panose="020B0604020202020204"/>
              </a:rPr>
              <a:t>John Coffman </a:t>
            </a:r>
          </a:p>
          <a:p>
            <a:pPr marL="457200" lvl="1" indent="0">
              <a:buNone/>
            </a:pPr>
            <a:r>
              <a:rPr lang="en-US" sz="2800" dirty="0">
                <a:cs typeface="Arial" panose="020B0604020202020204"/>
              </a:rPr>
              <a:t>(</a:t>
            </a:r>
            <a:r>
              <a:rPr lang="en-US" sz="2800" dirty="0">
                <a:cs typeface="Arial" panose="020B0604020202020204"/>
                <a:hlinkClick r:id="rId4"/>
              </a:rPr>
              <a:t>John@JohnCoffman.net</a:t>
            </a:r>
            <a:r>
              <a:rPr lang="en-US" sz="2800" dirty="0">
                <a:cs typeface="Arial" panose="020B0604020202020204"/>
              </a:rPr>
              <a:t>)</a:t>
            </a:r>
          </a:p>
          <a:p>
            <a:pPr marL="457200" lvl="1" indent="0">
              <a:buNone/>
            </a:pPr>
            <a:endParaRPr lang="en-US" sz="2800">
              <a:cs typeface="Arial" panose="020B0604020202020204"/>
            </a:endParaRPr>
          </a:p>
          <a:p>
            <a:pPr marL="457200" lvl="1" indent="0">
              <a:buNone/>
            </a:pPr>
            <a:endParaRPr lang="en-US" sz="2800">
              <a:cs typeface="Arial" panose="020B0604020202020204"/>
            </a:endParaRPr>
          </a:p>
          <a:p>
            <a:pPr marL="457200" lvl="1" indent="0">
              <a:buNone/>
            </a:pPr>
            <a:endParaRPr lang="en-US" sz="2800">
              <a:cs typeface="Arial" panose="020B0604020202020204"/>
            </a:endParaRPr>
          </a:p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A51FE-E1D6-4EF9-BFC5-B7074C0FD5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r="3464"/>
          <a:stretch/>
        </p:blipFill>
        <p:spPr>
          <a:xfrm>
            <a:off x="8310623" y="162046"/>
            <a:ext cx="3741516" cy="60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138f893-0c75-4740-8eca-dd034a683bbb"/>
  <p:tag name="SLIDO_EVENT_SECTION_UUID" val="12b15ef1-0d2f-4142-b85b-eb00064e50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AARP">
      <a:dk1>
        <a:srgbClr val="141313"/>
      </a:dk1>
      <a:lt1>
        <a:srgbClr val="F2F2F2"/>
      </a:lt1>
      <a:dk2>
        <a:srgbClr val="D52B1E"/>
      </a:dk2>
      <a:lt2>
        <a:srgbClr val="F2F2F2"/>
      </a:lt2>
      <a:accent1>
        <a:srgbClr val="6C6860"/>
      </a:accent1>
      <a:accent2>
        <a:srgbClr val="1BA5D7"/>
      </a:accent2>
      <a:accent3>
        <a:srgbClr val="7A1600"/>
      </a:accent3>
      <a:accent4>
        <a:srgbClr val="F5C20C"/>
      </a:accent4>
      <a:accent5>
        <a:srgbClr val="A5A6A5"/>
      </a:accent5>
      <a:accent6>
        <a:srgbClr val="A5CE83"/>
      </a:accent6>
      <a:hlink>
        <a:srgbClr val="3C3C3B"/>
      </a:hlink>
      <a:folHlink>
        <a:srgbClr val="0A14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3361b1-dd11-44e7-bea1-249f91dc10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C105678A030438A5618504BF0B1EC" ma:contentTypeVersion="13" ma:contentTypeDescription="Create a new document." ma:contentTypeScope="" ma:versionID="69b12e1f29d1a67dae1b6c7769591038">
  <xsd:schema xmlns:xsd="http://www.w3.org/2001/XMLSchema" xmlns:xs="http://www.w3.org/2001/XMLSchema" xmlns:p="http://schemas.microsoft.com/office/2006/metadata/properties" xmlns:ns3="363361b1-dd11-44e7-bea1-249f91dc10a3" xmlns:ns4="2cd6adf1-3c63-4435-ba2a-b5819f359142" targetNamespace="http://schemas.microsoft.com/office/2006/metadata/properties" ma:root="true" ma:fieldsID="f5279bd2aa8fa904a65d2c932a050e29" ns3:_="" ns4:_="">
    <xsd:import namespace="363361b1-dd11-44e7-bea1-249f91dc10a3"/>
    <xsd:import namespace="2cd6adf1-3c63-4435-ba2a-b5819f3591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361b1-dd11-44e7-bea1-249f91dc1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adf1-3c63-4435-ba2a-b5819f3591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7294B3-9B46-4F3D-8EC1-28ADEA769B45}">
  <ds:schemaRefs>
    <ds:schemaRef ds:uri="2cd6adf1-3c63-4435-ba2a-b5819f359142"/>
    <ds:schemaRef ds:uri="363361b1-dd11-44e7-bea1-249f91dc10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F9174C-BC8A-4864-8528-84561D7E8857}">
  <ds:schemaRefs>
    <ds:schemaRef ds:uri="2cd6adf1-3c63-4435-ba2a-b5819f359142"/>
    <ds:schemaRef ds:uri="363361b1-dd11-44e7-bea1-249f91dc10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8F07A7-9C29-4C3F-91E6-5DEF3B74B3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494</Words>
  <Application>Microsoft Office PowerPoint</Application>
  <PresentationFormat>Widescreen</PresentationFormat>
  <Paragraphs>74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Rockwell</vt:lpstr>
      <vt:lpstr>Office Theme</vt:lpstr>
      <vt:lpstr>1_Custom Design</vt:lpstr>
      <vt:lpstr> AARP Utility Advocacy Update</vt:lpstr>
      <vt:lpstr>About AARP</vt:lpstr>
      <vt:lpstr>About the speaker</vt:lpstr>
      <vt:lpstr>PowerPoint Presentation</vt:lpstr>
      <vt:lpstr>About our members</vt:lpstr>
      <vt:lpstr>AARP’s utility concerns/advocacy</vt:lpstr>
      <vt:lpstr>Recent utility advocacy wins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 State Issues Call: Transportation Advocacy</dc:title>
  <dc:creator>Arigoni, Danielle</dc:creator>
  <cp:lastModifiedBy>Malcolm, William</cp:lastModifiedBy>
  <cp:revision>18</cp:revision>
  <cp:lastPrinted>2023-05-11T16:39:58Z</cp:lastPrinted>
  <dcterms:created xsi:type="dcterms:W3CDTF">2022-02-23T15:50:56Z</dcterms:created>
  <dcterms:modified xsi:type="dcterms:W3CDTF">2024-06-04T14:07:37Z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0x010100715C105678A030438A5618504BF0B1EC</vt:lpwstr>
  </property>
  <property fmtid="{D5CDD505-2E9C-101B-9397-08002B2CF9AE}" pid="3" name="SlidoAppVersion">
    <vt:lpwstr>0.18.2.1721</vt:lpwstr>
  </property>
</Properties>
</file>