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5" r:id="rId1"/>
  </p:sldMasterIdLst>
  <p:notesMasterIdLst>
    <p:notesMasterId r:id="rId14"/>
  </p:notesMasterIdLst>
  <p:sldIdLst>
    <p:sldId id="256" r:id="rId2"/>
    <p:sldId id="257" r:id="rId3"/>
    <p:sldId id="320" r:id="rId4"/>
    <p:sldId id="313" r:id="rId5"/>
    <p:sldId id="314" r:id="rId6"/>
    <p:sldId id="315" r:id="rId7"/>
    <p:sldId id="319" r:id="rId8"/>
    <p:sldId id="316" r:id="rId9"/>
    <p:sldId id="317" r:id="rId10"/>
    <p:sldId id="318" r:id="rId11"/>
    <p:sldId id="321" r:id="rId12"/>
    <p:sldId id="31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552265-0BF3-459A-BE77-AF10CA2B1431}" v="2" dt="2024-06-04T12:27:12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701FF-DBB2-41F6-9757-3294D9115200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CDB49-6BC5-479E-8D08-B3694881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2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4766D48-6B1C-4F81-8E64-36F456C3D545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Duncan &amp; Allen LLP | www.duncanallen.com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8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EC3A-0C73-49EC-9FE4-2C6D3ADBC55E}" type="datetime1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9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A878-C6BD-43D7-A936-4586CA701B92}" type="datetime1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3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9867-0FD2-4319-A310-F75261E25BE0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5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ABFF-2DD1-49F9-A595-63ED7D9115DA}" type="datetime1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6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1AE3A-FA29-4CBE-874F-1F7E3BB72485}" type="datetime1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7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A6D5-175D-4755-94B0-5C83AFB41C3A}" type="datetime1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2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E17525FF-27CF-431E-B756-9C28C3DAEBDD}" type="datetime1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8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80E4-23A4-41BE-99DA-F0339137845E}" type="datetime1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8C0-4022-4AA1-AC71-DC67245BEDE1}" type="datetime1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5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9568-73C3-41AF-8245-AAED4C3E6201}" type="datetime1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8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C5113B8B-A58B-487E-BFC0-3A6821C07DB5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Duncan &amp; Allen LLP | www.duncanallen.com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tg@duncanallen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85AEA58-5A10-44F4-82DC-B26FCDA95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1"/>
            <a:ext cx="5236971" cy="6858000"/>
            <a:chOff x="20829" y="1"/>
            <a:chExt cx="5236971" cy="685799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31B764A7-7C08-4BBD-B1F8-BB1F928FE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2AF11BB-0B0F-4D10-83F3-09651E442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83018268-9FAC-4D8E-B7E6-23850B4D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76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14A81D-6377-4BC6-9AE1-72200DA77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74FA4A-0BB5-4BF4-9DEF-AFF3CFED7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2086" y="4209147"/>
            <a:ext cx="5333999" cy="1640216"/>
          </a:xfrm>
        </p:spPr>
        <p:txBody>
          <a:bodyPr anchor="t"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en-US" dirty="0">
                <a:latin typeface="+mj-lt"/>
                <a:cs typeface="Helvetica" panose="020B0604020202020204" pitchFamily="34" charset="0"/>
              </a:rPr>
              <a:t>Jason Gray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+mj-lt"/>
                <a:cs typeface="Helvetica" panose="020B0604020202020204" pitchFamily="34" charset="0"/>
              </a:rPr>
              <a:t>Duncan &amp; Allen LLP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+mj-lt"/>
                <a:cs typeface="Helvetica" panose="020B0604020202020204" pitchFamily="34" charset="0"/>
                <a:hlinkClick r:id="rId3"/>
              </a:rPr>
              <a:t>jtg@duncanallen.com</a:t>
            </a:r>
            <a:r>
              <a:rPr lang="en-US" sz="1600" dirty="0">
                <a:latin typeface="+mj-lt"/>
                <a:cs typeface="Helvetica" panose="020B0604020202020204" pitchFamily="34" charset="0"/>
              </a:rPr>
              <a:t> </a:t>
            </a:r>
          </a:p>
          <a:p>
            <a:pPr algn="l">
              <a:spcBef>
                <a:spcPts val="0"/>
              </a:spcBef>
            </a:pPr>
            <a:endParaRPr lang="en-US" dirty="0">
              <a:latin typeface="+mj-lt"/>
              <a:cs typeface="Helvetica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dirty="0">
                <a:latin typeface="+mj-lt"/>
                <a:cs typeface="Helvetica" panose="020B0604020202020204" pitchFamily="34" charset="0"/>
              </a:rPr>
              <a:t>June 10,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7FA761-5148-43D7-83E5-E74F5F8A8A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30" r="26195" b="-3"/>
          <a:stretch/>
        </p:blipFill>
        <p:spPr>
          <a:xfrm>
            <a:off x="6789671" y="685800"/>
            <a:ext cx="4735590" cy="54864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EA8D1E6-B536-4F70-8DB9-8D78C0667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086" y="1100831"/>
            <a:ext cx="5236971" cy="2610035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FERC Update: Current Litigation Issues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400" dirty="0"/>
              <a:t>NASUCA Mid-Year Meeting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5446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20A9-E279-59B6-40B3-16E275DA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Order No. 1920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55921-8940-BE70-2157-9618D7F58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429407"/>
            <a:ext cx="11274612" cy="49872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Long-Term Scenario Planning</a:t>
            </a:r>
          </a:p>
          <a:p>
            <a:pPr lvl="1"/>
            <a:r>
              <a:rPr lang="en-US" dirty="0"/>
              <a:t>July 15, 2021 ANOPR in Docket No. RM21-17 on broad-range of issues</a:t>
            </a:r>
          </a:p>
          <a:p>
            <a:pPr lvl="1"/>
            <a:r>
              <a:rPr lang="en-US" dirty="0"/>
              <a:t>April 21, 2022 NOPR on long-term scenario planning</a:t>
            </a:r>
          </a:p>
          <a:p>
            <a:pPr lvl="1"/>
            <a:r>
              <a:rPr lang="en-US" dirty="0"/>
              <a:t>May 13, 2024 final rule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dirty="0"/>
              <a:t>High-Level Overview of Order No .1920</a:t>
            </a:r>
          </a:p>
          <a:p>
            <a:pPr lvl="1"/>
            <a:r>
              <a:rPr lang="en-US" dirty="0"/>
              <a:t>Produce a long-term plan every 5 years for at least a 20-year planning period</a:t>
            </a:r>
          </a:p>
          <a:p>
            <a:pPr lvl="2"/>
            <a:r>
              <a:rPr lang="en-US" dirty="0"/>
              <a:t>Plans must consider 3 scenarios, account for 7 categories of factors, and account for 7 benefits</a:t>
            </a:r>
          </a:p>
          <a:p>
            <a:pPr lvl="1"/>
            <a:r>
              <a:rPr lang="en-US" dirty="0"/>
              <a:t>Develop </a:t>
            </a:r>
            <a:r>
              <a:rPr lang="en-US" i="1" dirty="0"/>
              <a:t>ex ante </a:t>
            </a:r>
            <a:r>
              <a:rPr lang="en-US" dirty="0"/>
              <a:t>cost allocation methodology and allow for alternative state agreements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E9D23-9BA1-CD22-38E9-43701543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20560-E0BF-80AC-758E-5858369E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20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5D55C-7158-CA07-8CB4-72FE4FEC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Reactive Power NOPR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A6619-DA36-48BB-162E-2F0DD0ACF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21, 2024 NOPR in Docket No. RM22-2 re: whether recovering costs of reactive power through transmission rates is just and reasonable</a:t>
            </a:r>
          </a:p>
          <a:p>
            <a:r>
              <a:rPr lang="en-US" dirty="0"/>
              <a:t>Comments received May 28,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7BD46-13DF-3395-B46A-15F36478E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43477-FBDF-2017-AEC5-6362B429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42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5B501-28D9-44B9-8EC6-C2087CAE2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196" y="0"/>
            <a:ext cx="10515600" cy="956441"/>
          </a:xfrm>
        </p:spPr>
        <p:txBody>
          <a:bodyPr/>
          <a:lstStyle/>
          <a:p>
            <a:pPr algn="ctr"/>
            <a:r>
              <a:rPr lang="en-US" dirty="0"/>
              <a:t>Closing Remarks and Questions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9084D-04FE-473C-863F-BEA31C935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>
                <a:latin typeface="Century Schoolbook" panose="02040604050505020304" pitchFamily="18" charset="0"/>
              </a:rPr>
              <a:t>12</a:t>
            </a:fld>
            <a:endParaRPr lang="en-US" dirty="0">
              <a:latin typeface="Century Schoolbook" panose="020406040505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67D166-2A5D-44DF-869B-568335B86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</p:spTree>
    <p:extLst>
      <p:ext uri="{BB962C8B-B14F-4D97-AF65-F5344CB8AC3E}">
        <p14:creationId xmlns:p14="http://schemas.microsoft.com/office/powerpoint/2010/main" val="104137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5229A-82BB-445E-8B08-18F79E4F6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214840"/>
            <a:ext cx="10895106" cy="1325563"/>
          </a:xfrm>
        </p:spPr>
        <p:txBody>
          <a:bodyPr/>
          <a:lstStyle/>
          <a:p>
            <a:pPr algn="ctr"/>
            <a:r>
              <a:rPr lang="en-US" sz="4400" dirty="0">
                <a:latin typeface="Century Schoolbook" panose="02040604050505020304" pitchFamily="18" charset="0"/>
              </a:rPr>
              <a:t>Overview</a:t>
            </a:r>
            <a:endParaRPr lang="en-US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7D03D-AC64-4EF8-9F58-A13CB0454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402672"/>
            <a:ext cx="11274612" cy="4742541"/>
          </a:xfrm>
        </p:spPr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Updates?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ROE Incentives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Base ROE Methodology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Cost Management and Transmission Planning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Notice of Inquiry on Association Dues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Updates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New Nominees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Order Nos. 1920 and 1977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Reactive Power NOPR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FA943-45DA-49FA-8BDB-3663589A3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D1022-612F-4035-864C-7E38B657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</p:spTree>
    <p:extLst>
      <p:ext uri="{BB962C8B-B14F-4D97-AF65-F5344CB8AC3E}">
        <p14:creationId xmlns:p14="http://schemas.microsoft.com/office/powerpoint/2010/main" val="172808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6E9AC-B3B8-70E2-587E-5D84641DE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1352"/>
            <a:ext cx="10515600" cy="2852737"/>
          </a:xfrm>
        </p:spPr>
        <p:txBody>
          <a:bodyPr/>
          <a:lstStyle/>
          <a:p>
            <a:r>
              <a:rPr lang="en-US" dirty="0"/>
              <a:t>Updates?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38ABA-4D97-DD37-23BE-DC4F732000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87ED95-0323-8B7E-01A8-EEDAB2208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103E9-4DCE-B269-0C1C-03E65B00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37476-E593-0BAB-4CE6-43DA618DD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“On Our Radar”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AEA3D-52FE-BCA8-103B-51D83E769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543696"/>
            <a:ext cx="11274612" cy="466325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Base Return on Equity Methodology</a:t>
            </a:r>
          </a:p>
          <a:p>
            <a:pPr lvl="1"/>
            <a:r>
              <a:rPr lang="en-US" b="1" dirty="0"/>
              <a:t>November 12, 2013 </a:t>
            </a:r>
            <a:r>
              <a:rPr lang="en-US" dirty="0"/>
              <a:t>Section 206 Complaint in Docket No. EL14-12 challenged 12.38% return on equity established March 26, 2004</a:t>
            </a:r>
          </a:p>
          <a:p>
            <a:pPr lvl="1"/>
            <a:r>
              <a:rPr lang="en-US" dirty="0"/>
              <a:t>After LOTS of procedures, the DC Circuit’s </a:t>
            </a:r>
            <a:r>
              <a:rPr lang="en-US" b="1" dirty="0"/>
              <a:t>August 9, 2022 </a:t>
            </a:r>
            <a:r>
              <a:rPr lang="en-US" dirty="0"/>
              <a:t>Opinion in Case Nos. 16-1325 </a:t>
            </a:r>
            <a:r>
              <a:rPr lang="en-US" i="1" dirty="0"/>
              <a:t>et al</a:t>
            </a:r>
            <a:r>
              <a:rPr lang="en-US" dirty="0"/>
              <a:t>. </a:t>
            </a:r>
            <a:r>
              <a:rPr lang="en-US" u="sng" dirty="0"/>
              <a:t>vacated</a:t>
            </a:r>
            <a:r>
              <a:rPr lang="en-US" dirty="0"/>
              <a:t> Opinions 569 and 569-A and </a:t>
            </a:r>
            <a:r>
              <a:rPr lang="en-US" u="sng" dirty="0"/>
              <a:t>remanded</a:t>
            </a:r>
            <a:endParaRPr lang="en-US" dirty="0"/>
          </a:p>
          <a:p>
            <a:r>
              <a:rPr lang="en-US" dirty="0"/>
              <a:t>Return on Equity Incentives</a:t>
            </a:r>
          </a:p>
          <a:p>
            <a:pPr lvl="1"/>
            <a:r>
              <a:rPr lang="en-US" b="1" dirty="0"/>
              <a:t>April 15, 2021 </a:t>
            </a:r>
            <a:r>
              <a:rPr lang="en-US" dirty="0"/>
              <a:t>Supplemental Notice of Proposed Rulemaking  on reforming incentives</a:t>
            </a:r>
          </a:p>
          <a:p>
            <a:r>
              <a:rPr lang="en-US" dirty="0"/>
              <a:t>Chairman Phillips stated at his </a:t>
            </a:r>
            <a:r>
              <a:rPr lang="en-US" b="1" dirty="0"/>
              <a:t>May 23, 2024 </a:t>
            </a:r>
            <a:r>
              <a:rPr lang="en-US" dirty="0"/>
              <a:t>press conference that both matters on “on our radar”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418D5-B756-CC35-D6D7-0B9F6CB7F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39161-1474-27CA-DD10-A44ACF333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ED05D-34E8-90A5-334A-56BC7386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“Ongoing Examination”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B8FF3-E138-1388-B3CF-81B417EB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691323"/>
            <a:ext cx="11274612" cy="4195763"/>
          </a:xfrm>
        </p:spPr>
        <p:txBody>
          <a:bodyPr/>
          <a:lstStyle/>
          <a:p>
            <a:r>
              <a:rPr lang="en-US" dirty="0"/>
              <a:t>Cost Management and Transmission Planning</a:t>
            </a:r>
          </a:p>
          <a:p>
            <a:pPr lvl="1"/>
            <a:r>
              <a:rPr lang="en-US" b="1" dirty="0"/>
              <a:t>April 21, 2022 </a:t>
            </a:r>
            <a:r>
              <a:rPr lang="en-US" dirty="0"/>
              <a:t>order in Docket No. AD22-8 establishing technical conference</a:t>
            </a:r>
          </a:p>
          <a:p>
            <a:pPr lvl="1"/>
            <a:r>
              <a:rPr lang="en-US" dirty="0"/>
              <a:t>Technical conference held </a:t>
            </a:r>
            <a:r>
              <a:rPr lang="en-US" b="1" dirty="0"/>
              <a:t>October 6, 2022</a:t>
            </a:r>
          </a:p>
          <a:p>
            <a:pPr lvl="1"/>
            <a:endParaRPr lang="en-US" dirty="0"/>
          </a:p>
          <a:p>
            <a:r>
              <a:rPr lang="en-US" b="1" dirty="0"/>
              <a:t>May 13, 2024 </a:t>
            </a:r>
            <a:r>
              <a:rPr lang="en-US" dirty="0"/>
              <a:t>Order No. 1920 says cost containment issues remain “under examination” and will be considered “in the future”</a:t>
            </a:r>
          </a:p>
          <a:p>
            <a:pPr lvl="1"/>
            <a:r>
              <a:rPr lang="en-US" dirty="0"/>
              <a:t>Footnotes 3231, 3346, 3489, &amp; 3521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FBE59-87D2-021B-187A-CBED3972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36A327-D70C-D416-7E0F-A5086CD47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1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A4CBC-F290-95A6-B5CD-9575A94A2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“Currently Reviewing the Record”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C64F7-C9C0-0A98-C2DA-EBD635F53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December 16, 2021 </a:t>
            </a:r>
            <a:r>
              <a:rPr lang="en-US" dirty="0"/>
              <a:t>Notice of Inquiry Docket No. RM22-5 on recovery of association dues</a:t>
            </a:r>
          </a:p>
          <a:p>
            <a:r>
              <a:rPr lang="en-US" b="1" dirty="0"/>
              <a:t>December 30, 2022 </a:t>
            </a:r>
            <a:r>
              <a:rPr lang="en-US" dirty="0"/>
              <a:t>letter from then-Chairman Glick to various representatives said FERC is “currently reviewing the record” to determine whether regulatory reforms are needed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3E7F2-60B6-9FC1-E1CE-E5508C3F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59923-1672-3CB1-8001-D158EF23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1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4B00C-FF26-127E-DCDD-B105B50A2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01049"/>
            <a:ext cx="10515600" cy="2852737"/>
          </a:xfrm>
        </p:spPr>
        <p:txBody>
          <a:bodyPr/>
          <a:lstStyle/>
          <a:p>
            <a:r>
              <a:rPr lang="en-US" dirty="0"/>
              <a:t>Actual 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98F3A-AD88-FCF7-C0A4-DA02DE8002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F9259-717A-4E1C-345D-CDC3BF73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1D677-FBF1-1415-02DC-BB6BBE2CD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6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5ED5-99DE-0237-F074-B2F26E01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 Nominees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7B4E1-DAC7-F754-E374-6177A5C00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534510"/>
            <a:ext cx="11274612" cy="4610703"/>
          </a:xfrm>
        </p:spPr>
        <p:txBody>
          <a:bodyPr/>
          <a:lstStyle/>
          <a:p>
            <a:r>
              <a:rPr lang="en-US" dirty="0"/>
              <a:t>June 4, 2024 vote of Senate Energy and Natural Resources Committee</a:t>
            </a:r>
          </a:p>
          <a:p>
            <a:r>
              <a:rPr lang="en-US" dirty="0"/>
              <a:t>Floor votes on confirmation expected this week</a:t>
            </a:r>
          </a:p>
          <a:p>
            <a:r>
              <a:rPr lang="en-US" dirty="0"/>
              <a:t>If confirmed</a:t>
            </a:r>
          </a:p>
          <a:p>
            <a:pPr lvl="1"/>
            <a:r>
              <a:rPr lang="en-US" dirty="0"/>
              <a:t>Willie Phillips, Chairman (term expires June 20, 2026)</a:t>
            </a:r>
          </a:p>
          <a:p>
            <a:pPr lvl="1"/>
            <a:r>
              <a:rPr lang="en-US" dirty="0"/>
              <a:t>Mark Christie (term expires June 30, 2025)</a:t>
            </a:r>
          </a:p>
          <a:p>
            <a:pPr lvl="1"/>
            <a:r>
              <a:rPr lang="en-US" dirty="0"/>
              <a:t>Judy Chang (term expires June 30, 2029)</a:t>
            </a:r>
          </a:p>
          <a:p>
            <a:pPr lvl="1"/>
            <a:r>
              <a:rPr lang="en-US" dirty="0"/>
              <a:t>Lindsay See (term expires June 30, 2028)</a:t>
            </a:r>
          </a:p>
          <a:p>
            <a:pPr lvl="1"/>
            <a:r>
              <a:rPr lang="en-US" dirty="0"/>
              <a:t>David Rosner (term expires June 30, 2027)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5BD60-FC3F-30F8-C96C-53B1643FD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F33A6F-0DAC-7AA8-6A9E-A71536B9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07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01C4-13B4-C6A3-D3EA-527ACC6BD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Order No. 1977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89C24-441F-B0D3-320C-ECE9F07D6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545022"/>
            <a:ext cx="11274612" cy="46001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Transmission Siting Under FPA Section 216</a:t>
            </a:r>
          </a:p>
          <a:p>
            <a:endParaRPr lang="en-US" dirty="0"/>
          </a:p>
          <a:p>
            <a:r>
              <a:rPr lang="en-US" dirty="0"/>
              <a:t>December 15, 2022 NOPR in Docket No. RM22-7 to (i) allow simultaneous review of state and federal applications to site facilities in national interest corridors and (ii) add requirements re: information applicants must provide</a:t>
            </a:r>
          </a:p>
          <a:p>
            <a:endParaRPr lang="en-US" dirty="0"/>
          </a:p>
          <a:p>
            <a:r>
              <a:rPr lang="en-US" dirty="0"/>
              <a:t>May 13, 2024 final rule declining to allow for simultaneous review but adopting information requirements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A8EDD4-1848-9BCA-10A4-6900BE099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&amp; Allen LLP | www.duncanallen.com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1B313D-DCB8-47EE-1E1B-C907926E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5645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660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Avenir Next LT Pro</vt:lpstr>
      <vt:lpstr>AvenirNext LT Pro Medium</vt:lpstr>
      <vt:lpstr>Calibri</vt:lpstr>
      <vt:lpstr>Century Schoolbook</vt:lpstr>
      <vt:lpstr>Sabon Next LT</vt:lpstr>
      <vt:lpstr>DappledVTI</vt:lpstr>
      <vt:lpstr>FERC Update: Current Litigation Issues   NASUCA Mid-Year Meeting</vt:lpstr>
      <vt:lpstr>Overview</vt:lpstr>
      <vt:lpstr>Updates?</vt:lpstr>
      <vt:lpstr>“On Our Radar”</vt:lpstr>
      <vt:lpstr>“Ongoing Examination”</vt:lpstr>
      <vt:lpstr>“Currently Reviewing the Record”</vt:lpstr>
      <vt:lpstr>Actual Updates</vt:lpstr>
      <vt:lpstr>New Nominees</vt:lpstr>
      <vt:lpstr>Order No. 1977</vt:lpstr>
      <vt:lpstr>Order No. 1920</vt:lpstr>
      <vt:lpstr>Reactive Power NOPR</vt:lpstr>
      <vt:lpstr>Closing Remarks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Pre-Filing Meeting  Increasing Associated Electric Cooperative, Inc.’s Fuel Supply and System Reliability Following Winter Storm Uri</dc:title>
  <dc:creator>Jason Gray</dc:creator>
  <cp:lastModifiedBy>Jason Gray</cp:lastModifiedBy>
  <cp:revision>5</cp:revision>
  <dcterms:created xsi:type="dcterms:W3CDTF">2022-01-19T06:52:21Z</dcterms:created>
  <dcterms:modified xsi:type="dcterms:W3CDTF">2024-06-13T20:54:19Z</dcterms:modified>
</cp:coreProperties>
</file>