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
  </p:notesMasterIdLst>
  <p:sldIdLst>
    <p:sldId id="258" r:id="rId2"/>
    <p:sldId id="326" r:id="rId3"/>
    <p:sldId id="409" r:id="rId4"/>
    <p:sldId id="323" r:id="rId5"/>
    <p:sldId id="414" r:id="rId6"/>
    <p:sldId id="411" r:id="rId7"/>
    <p:sldId id="415" r:id="rId8"/>
    <p:sldId id="413" r:id="rId9"/>
    <p:sldId id="412" r:id="rId10"/>
    <p:sldId id="416" r:id="rId11"/>
    <p:sldId id="302" r:id="rId12"/>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20" autoAdjust="0"/>
    <p:restoredTop sz="81829" autoAdjust="0"/>
  </p:normalViewPr>
  <p:slideViewPr>
    <p:cSldViewPr snapToGrid="0" snapToObjects="1">
      <p:cViewPr varScale="1">
        <p:scale>
          <a:sx n="93" d="100"/>
          <a:sy n="93" d="100"/>
        </p:scale>
        <p:origin x="238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329" cy="462120"/>
          </a:xfrm>
          <a:prstGeom prst="rect">
            <a:avLst/>
          </a:prstGeom>
        </p:spPr>
        <p:txBody>
          <a:bodyPr vert="horz" lIns="90763" tIns="45382" rIns="90763" bIns="45382" rtlCol="0"/>
          <a:lstStyle>
            <a:lvl1pPr algn="l">
              <a:defRPr sz="1200"/>
            </a:lvl1pPr>
          </a:lstStyle>
          <a:p>
            <a:endParaRPr lang="en-US"/>
          </a:p>
        </p:txBody>
      </p:sp>
      <p:sp>
        <p:nvSpPr>
          <p:cNvPr id="3" name="Date Placeholder 2"/>
          <p:cNvSpPr>
            <a:spLocks noGrp="1"/>
          </p:cNvSpPr>
          <p:nvPr>
            <p:ph type="dt" idx="1"/>
          </p:nvPr>
        </p:nvSpPr>
        <p:spPr>
          <a:xfrm>
            <a:off x="3936173" y="0"/>
            <a:ext cx="3012329" cy="462120"/>
          </a:xfrm>
          <a:prstGeom prst="rect">
            <a:avLst/>
          </a:prstGeom>
        </p:spPr>
        <p:txBody>
          <a:bodyPr vert="horz" lIns="90763" tIns="45382" rIns="90763" bIns="45382" rtlCol="0"/>
          <a:lstStyle>
            <a:lvl1pPr algn="r">
              <a:defRPr sz="1200"/>
            </a:lvl1pPr>
          </a:lstStyle>
          <a:p>
            <a:fld id="{CFE5C320-E04D-4454-B30A-BAA2AB4DA571}" type="datetimeFigureOut">
              <a:rPr lang="en-US" smtClean="0"/>
              <a:t>6/7/2024</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0763" tIns="45382" rIns="90763" bIns="45382" rtlCol="0" anchor="ctr"/>
          <a:lstStyle/>
          <a:p>
            <a:endParaRPr lang="en-US"/>
          </a:p>
        </p:txBody>
      </p:sp>
      <p:sp>
        <p:nvSpPr>
          <p:cNvPr id="5" name="Notes Placeholder 4"/>
          <p:cNvSpPr>
            <a:spLocks noGrp="1"/>
          </p:cNvSpPr>
          <p:nvPr>
            <p:ph type="body" sz="quarter" idx="3"/>
          </p:nvPr>
        </p:nvSpPr>
        <p:spPr>
          <a:xfrm>
            <a:off x="695637" y="4387767"/>
            <a:ext cx="5558801" cy="4155919"/>
          </a:xfrm>
          <a:prstGeom prst="rect">
            <a:avLst/>
          </a:prstGeom>
        </p:spPr>
        <p:txBody>
          <a:bodyPr vert="horz" lIns="90763" tIns="45382" rIns="90763" bIns="453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378"/>
            <a:ext cx="3012329" cy="462120"/>
          </a:xfrm>
          <a:prstGeom prst="rect">
            <a:avLst/>
          </a:prstGeom>
        </p:spPr>
        <p:txBody>
          <a:bodyPr vert="horz" lIns="90763" tIns="45382" rIns="90763" bIns="45382" rtlCol="0" anchor="b"/>
          <a:lstStyle>
            <a:lvl1pPr algn="l">
              <a:defRPr sz="1200"/>
            </a:lvl1pPr>
          </a:lstStyle>
          <a:p>
            <a:endParaRPr lang="en-US"/>
          </a:p>
        </p:txBody>
      </p:sp>
      <p:sp>
        <p:nvSpPr>
          <p:cNvPr id="7" name="Slide Number Placeholder 6"/>
          <p:cNvSpPr>
            <a:spLocks noGrp="1"/>
          </p:cNvSpPr>
          <p:nvPr>
            <p:ph type="sldNum" sz="quarter" idx="5"/>
          </p:nvPr>
        </p:nvSpPr>
        <p:spPr>
          <a:xfrm>
            <a:off x="3936173" y="8772378"/>
            <a:ext cx="3012329" cy="462120"/>
          </a:xfrm>
          <a:prstGeom prst="rect">
            <a:avLst/>
          </a:prstGeom>
        </p:spPr>
        <p:txBody>
          <a:bodyPr vert="horz" lIns="90763" tIns="45382" rIns="90763" bIns="45382" rtlCol="0" anchor="b"/>
          <a:lstStyle>
            <a:lvl1pPr algn="r">
              <a:defRPr sz="1200"/>
            </a:lvl1pPr>
          </a:lstStyle>
          <a:p>
            <a:fld id="{D4EB4364-E9F4-4AC7-B265-D7030486DCD0}" type="slidenum">
              <a:rPr lang="en-US" smtClean="0"/>
              <a:t>‹#›</a:t>
            </a:fld>
            <a:endParaRPr lang="en-US"/>
          </a:p>
        </p:txBody>
      </p:sp>
    </p:spTree>
    <p:extLst>
      <p:ext uri="{BB962C8B-B14F-4D97-AF65-F5344CB8AC3E}">
        <p14:creationId xmlns:p14="http://schemas.microsoft.com/office/powerpoint/2010/main" val="3604223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solidFill>
                  <a:prstClr val="black"/>
                </a:solidFill>
              </a:rPr>
              <a:t>. </a:t>
            </a:r>
          </a:p>
          <a:p>
            <a:endParaRPr lang="en-US" dirty="0"/>
          </a:p>
        </p:txBody>
      </p:sp>
      <p:sp>
        <p:nvSpPr>
          <p:cNvPr id="4" name="Slide Number Placeholder 3"/>
          <p:cNvSpPr>
            <a:spLocks noGrp="1"/>
          </p:cNvSpPr>
          <p:nvPr>
            <p:ph type="sldNum" sz="quarter" idx="10"/>
          </p:nvPr>
        </p:nvSpPr>
        <p:spPr/>
        <p:txBody>
          <a:bodyPr/>
          <a:lstStyle/>
          <a:p>
            <a:fld id="{D4EB4364-E9F4-4AC7-B265-D7030486DCD0}" type="slidenum">
              <a:rPr lang="en-US" smtClean="0"/>
              <a:t>1</a:t>
            </a:fld>
            <a:endParaRPr lang="en-US"/>
          </a:p>
        </p:txBody>
      </p:sp>
    </p:spTree>
    <p:extLst>
      <p:ext uri="{BB962C8B-B14F-4D97-AF65-F5344CB8AC3E}">
        <p14:creationId xmlns:p14="http://schemas.microsoft.com/office/powerpoint/2010/main" val="1894752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a:t>
            </a:r>
          </a:p>
        </p:txBody>
      </p:sp>
      <p:sp>
        <p:nvSpPr>
          <p:cNvPr id="4" name="Slide Number Placeholder 3"/>
          <p:cNvSpPr>
            <a:spLocks noGrp="1"/>
          </p:cNvSpPr>
          <p:nvPr>
            <p:ph type="sldNum" sz="quarter" idx="10"/>
          </p:nvPr>
        </p:nvSpPr>
        <p:spPr/>
        <p:txBody>
          <a:bodyPr/>
          <a:lstStyle/>
          <a:p>
            <a:fld id="{138E1CC3-A4EA-4C03-A7A0-AA2CDB265FFD}" type="slidenum">
              <a:rPr lang="en-US" smtClean="0"/>
              <a:t>4</a:t>
            </a:fld>
            <a:endParaRPr lang="en-US"/>
          </a:p>
        </p:txBody>
      </p:sp>
    </p:spTree>
    <p:extLst>
      <p:ext uri="{BB962C8B-B14F-4D97-AF65-F5344CB8AC3E}">
        <p14:creationId xmlns:p14="http://schemas.microsoft.com/office/powerpoint/2010/main" val="2761258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a:t>
            </a:r>
          </a:p>
        </p:txBody>
      </p:sp>
      <p:sp>
        <p:nvSpPr>
          <p:cNvPr id="4" name="Slide Number Placeholder 3"/>
          <p:cNvSpPr>
            <a:spLocks noGrp="1"/>
          </p:cNvSpPr>
          <p:nvPr>
            <p:ph type="sldNum" sz="quarter" idx="10"/>
          </p:nvPr>
        </p:nvSpPr>
        <p:spPr/>
        <p:txBody>
          <a:bodyPr/>
          <a:lstStyle/>
          <a:p>
            <a:fld id="{138E1CC3-A4EA-4C03-A7A0-AA2CDB265FFD}" type="slidenum">
              <a:rPr lang="en-US" smtClean="0"/>
              <a:t>5</a:t>
            </a:fld>
            <a:endParaRPr lang="en-US"/>
          </a:p>
        </p:txBody>
      </p:sp>
    </p:spTree>
    <p:extLst>
      <p:ext uri="{BB962C8B-B14F-4D97-AF65-F5344CB8AC3E}">
        <p14:creationId xmlns:p14="http://schemas.microsoft.com/office/powerpoint/2010/main" val="39671858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44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6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873E49BE-6E8F-FA45-A5D2-9288AF633B78}" type="slidenum">
              <a:rPr lang="en-US" smtClean="0"/>
              <a:t>‹#›</a:t>
            </a:fld>
            <a:endParaRPr lang="en-US"/>
          </a:p>
        </p:txBody>
      </p:sp>
    </p:spTree>
    <p:extLst>
      <p:ext uri="{BB962C8B-B14F-4D97-AF65-F5344CB8AC3E}">
        <p14:creationId xmlns:p14="http://schemas.microsoft.com/office/powerpoint/2010/main" val="260117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4" name="Rectangle 3"/>
          <p:cNvSpPr/>
          <p:nvPr userDrawn="1"/>
        </p:nvSpPr>
        <p:spPr>
          <a:xfrm>
            <a:off x="2590800" y="3611492"/>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67000" y="3702932"/>
            <a:ext cx="63246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503458"/>
            <a:ext cx="2514600" cy="2456348"/>
          </a:xfrm>
          <a:prstGeom prst="rect">
            <a:avLst/>
          </a:prstGeom>
          <a:noFill/>
          <a:ln>
            <a:noFill/>
          </a:ln>
        </p:spPr>
      </p:pic>
    </p:spTree>
    <p:extLst>
      <p:ext uri="{BB962C8B-B14F-4D97-AF65-F5344CB8AC3E}">
        <p14:creationId xmlns:p14="http://schemas.microsoft.com/office/powerpoint/2010/main" val="856624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73E49BE-6E8F-FA45-A5D2-9288AF633B78}" type="slidenum">
              <a:rPr lang="en-US" smtClean="0"/>
              <a:t>‹#›</a:t>
            </a:fld>
            <a:endParaRPr lang="en-US"/>
          </a:p>
        </p:txBody>
      </p:sp>
    </p:spTree>
    <p:extLst>
      <p:ext uri="{BB962C8B-B14F-4D97-AF65-F5344CB8AC3E}">
        <p14:creationId xmlns:p14="http://schemas.microsoft.com/office/powerpoint/2010/main" val="2210381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873E49BE-6E8F-FA45-A5D2-9288AF633B78}" type="slidenum">
              <a:rPr lang="en-US" smtClean="0"/>
              <a:t>‹#›</a:t>
            </a:fld>
            <a:endParaRPr lang="en-US"/>
          </a:p>
        </p:txBody>
      </p:sp>
    </p:spTree>
    <p:extLst>
      <p:ext uri="{BB962C8B-B14F-4D97-AF65-F5344CB8AC3E}">
        <p14:creationId xmlns:p14="http://schemas.microsoft.com/office/powerpoint/2010/main" val="1665962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45" y="1346200"/>
            <a:ext cx="470361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479636" y="1346200"/>
            <a:ext cx="450272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873E49BE-6E8F-FA45-A5D2-9288AF633B78}" type="slidenum">
              <a:rPr lang="en-US" smtClean="0"/>
              <a:t>‹#›</a:t>
            </a:fld>
            <a:endParaRPr lang="en-US"/>
          </a:p>
        </p:txBody>
      </p:sp>
    </p:spTree>
    <p:extLst>
      <p:ext uri="{BB962C8B-B14F-4D97-AF65-F5344CB8AC3E}">
        <p14:creationId xmlns:p14="http://schemas.microsoft.com/office/powerpoint/2010/main" val="240463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7745" y="1315594"/>
            <a:ext cx="43647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7744" y="1955356"/>
            <a:ext cx="43647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03301" y="1315594"/>
            <a:ext cx="4362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03300" y="1966403"/>
            <a:ext cx="4362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873E49BE-6E8F-FA45-A5D2-9288AF633B78}" type="slidenum">
              <a:rPr lang="en-US" smtClean="0"/>
              <a:t>‹#›</a:t>
            </a:fld>
            <a:endParaRPr lang="en-US"/>
          </a:p>
        </p:txBody>
      </p:sp>
    </p:spTree>
    <p:extLst>
      <p:ext uri="{BB962C8B-B14F-4D97-AF65-F5344CB8AC3E}">
        <p14:creationId xmlns:p14="http://schemas.microsoft.com/office/powerpoint/2010/main" val="405759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73E49BE-6E8F-FA45-A5D2-9288AF633B78}" type="slidenum">
              <a:rPr lang="en-US" smtClean="0"/>
              <a:t>‹#›</a:t>
            </a:fld>
            <a:endParaRPr lang="en-US"/>
          </a:p>
        </p:txBody>
      </p:sp>
    </p:spTree>
    <p:extLst>
      <p:ext uri="{BB962C8B-B14F-4D97-AF65-F5344CB8AC3E}">
        <p14:creationId xmlns:p14="http://schemas.microsoft.com/office/powerpoint/2010/main" val="1958078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73E49BE-6E8F-FA45-A5D2-9288AF633B78}" type="slidenum">
              <a:rPr lang="en-US" smtClean="0"/>
              <a:t>‹#›</a:t>
            </a:fld>
            <a:endParaRPr lang="en-US"/>
          </a:p>
        </p:txBody>
      </p:sp>
    </p:spTree>
    <p:extLst>
      <p:ext uri="{BB962C8B-B14F-4D97-AF65-F5344CB8AC3E}">
        <p14:creationId xmlns:p14="http://schemas.microsoft.com/office/powerpoint/2010/main" val="3867273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87745" y="1097684"/>
            <a:ext cx="8952345" cy="47096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p:cNvSpPr>
            <a:spLocks noGrp="1"/>
          </p:cNvSpPr>
          <p:nvPr>
            <p:ph type="sldNum" sz="quarter" idx="12"/>
          </p:nvPr>
        </p:nvSpPr>
        <p:spPr/>
        <p:txBody>
          <a:bodyPr/>
          <a:lstStyle/>
          <a:p>
            <a:fld id="{873E49BE-6E8F-FA45-A5D2-9288AF633B78}" type="slidenum">
              <a:rPr lang="en-US" smtClean="0"/>
              <a:t>‹#›</a:t>
            </a:fld>
            <a:endParaRPr lang="en-US"/>
          </a:p>
        </p:txBody>
      </p:sp>
    </p:spTree>
    <p:extLst>
      <p:ext uri="{BB962C8B-B14F-4D97-AF65-F5344CB8AC3E}">
        <p14:creationId xmlns:p14="http://schemas.microsoft.com/office/powerpoint/2010/main" val="4272729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73E49BE-6E8F-FA45-A5D2-9288AF633B78}" type="slidenum">
              <a:rPr lang="en-US" smtClean="0"/>
              <a:t>‹#›</a:t>
            </a:fld>
            <a:endParaRPr lang="en-US"/>
          </a:p>
        </p:txBody>
      </p:sp>
    </p:spTree>
    <p:extLst>
      <p:ext uri="{BB962C8B-B14F-4D97-AF65-F5344CB8AC3E}">
        <p14:creationId xmlns:p14="http://schemas.microsoft.com/office/powerpoint/2010/main" val="1277828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46" y="260640"/>
            <a:ext cx="8229600" cy="7105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7745" y="1288473"/>
            <a:ext cx="8848437"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746" y="63627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E49BE-6E8F-FA45-A5D2-9288AF633B78}" type="slidenum">
              <a:rPr lang="en-US" smtClean="0"/>
              <a:t>‹#›</a:t>
            </a:fld>
            <a:endParaRPr lang="en-US" dirty="0"/>
          </a:p>
        </p:txBody>
      </p:sp>
    </p:spTree>
    <p:extLst>
      <p:ext uri="{BB962C8B-B14F-4D97-AF65-F5344CB8AC3E}">
        <p14:creationId xmlns:p14="http://schemas.microsoft.com/office/powerpoint/2010/main" val="630350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Lst>
  <p:hf hdr="0" dt="0"/>
  <p:txStyles>
    <p:titleStyle>
      <a:lvl1pPr algn="l" defTabSz="457200" rtl="0" eaLnBrk="1" latinLnBrk="0" hangingPunct="1">
        <a:spcBef>
          <a:spcPct val="0"/>
        </a:spcBef>
        <a:buNone/>
        <a:defRPr sz="36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254125" indent="-339725" algn="l" defTabSz="457200" rtl="0" eaLnBrk="1" latinLnBrk="0" hangingPunct="1">
        <a:spcBef>
          <a:spcPct val="20000"/>
        </a:spcBef>
        <a:buFont typeface="Lucida Grande"/>
        <a:buChar char="-"/>
        <a:defRPr sz="2800" kern="1200">
          <a:solidFill>
            <a:schemeClr val="tx1"/>
          </a:solidFill>
          <a:latin typeface="Arial"/>
          <a:ea typeface="+mn-ea"/>
          <a:cs typeface="Arial"/>
        </a:defRPr>
      </a:lvl3pPr>
      <a:lvl4pPr marL="1709738" indent="-338138" algn="l" defTabSz="457200" rtl="0" eaLnBrk="1" latinLnBrk="0" hangingPunct="1">
        <a:spcBef>
          <a:spcPct val="20000"/>
        </a:spcBef>
        <a:buFont typeface="Lucida Grande"/>
        <a:buChar char="-"/>
        <a:defRPr sz="2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pa.gov/waterresilience/forms/epas-water-sector-cybersecurity-evaluation-program?utm_medium=email&amp;utm_source=govdelivery" TargetMode="External"/><Relationship Id="rId2" Type="http://schemas.openxmlformats.org/officeDocument/2006/relationships/hyperlink" Target="https://www.epa.gov/system/files/documents/2024-02/cybersecurity-case-study_-medium-drinking-water-system-2_508c.pdf?utm_medium=email&amp;utm_source=govdelivery" TargetMode="External"/><Relationship Id="rId1" Type="http://schemas.openxmlformats.org/officeDocument/2006/relationships/slideLayout" Target="../slideLayouts/slideLayout2.xml"/><Relationship Id="rId6" Type="http://schemas.openxmlformats.org/officeDocument/2006/relationships/hyperlink" Target="https://www.naruc.org/core-sectors/critical-infrastructure-and-cybersecurity/cybersecurity-for-utility-regulators/cybersecurity-manual/" TargetMode="External"/><Relationship Id="rId5" Type="http://schemas.openxmlformats.org/officeDocument/2006/relationships/hyperlink" Target="https://www.cisa.gov/resources-tools/resources/top-cyber-actions-securing-water-systems?utm_medium=email&amp;utm_source=govdelivery" TargetMode="External"/><Relationship Id="rId4" Type="http://schemas.openxmlformats.org/officeDocument/2006/relationships/hyperlink" Target="https://www.epa.gov/waterresilience/forms/cybersecurity-technical-assistance-program-water-sector?utm_medium=email&amp;utm_source=govdeliver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mailto:Quincy.Styke@tn.gov" TargetMode="External"/><Relationship Id="rId1" Type="http://schemas.openxmlformats.org/officeDocument/2006/relationships/slideLayout" Target="../slideLayouts/slideLayout10.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23568" y="4017196"/>
            <a:ext cx="8913340" cy="2840804"/>
          </a:xfrm>
        </p:spPr>
        <p:txBody>
          <a:bodyPr>
            <a:normAutofit fontScale="25000" lnSpcReduction="20000"/>
          </a:bodyPr>
          <a:lstStyle/>
          <a:p>
            <a:r>
              <a:rPr lang="en-US" sz="128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Asking the Right Questions </a:t>
            </a:r>
          </a:p>
          <a:p>
            <a:r>
              <a:rPr lang="en-US" sz="128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About Water Cybersecurity</a:t>
            </a:r>
          </a:p>
          <a:p>
            <a:endParaRPr lang="en-US" sz="5600" b="1" dirty="0">
              <a:latin typeface="Open Sans" panose="020B0606030504020204" pitchFamily="34" charset="0"/>
              <a:ea typeface="Open Sans" panose="020B0606030504020204" pitchFamily="34" charset="0"/>
              <a:cs typeface="Open Sans" panose="020B0606030504020204" pitchFamily="34" charset="0"/>
            </a:endParaRPr>
          </a:p>
          <a:p>
            <a:r>
              <a:rPr lang="en-US" sz="9600" b="1" dirty="0">
                <a:latin typeface="Open Sans" panose="020B0606030504020204" pitchFamily="34" charset="0"/>
                <a:ea typeface="Open Sans" panose="020B0606030504020204" pitchFamily="34" charset="0"/>
                <a:cs typeface="Open Sans" panose="020B0606030504020204" pitchFamily="34" charset="0"/>
              </a:rPr>
              <a:t>Ben Bolton</a:t>
            </a:r>
          </a:p>
          <a:p>
            <a:r>
              <a:rPr lang="en-US" sz="9600" b="1" dirty="0">
                <a:latin typeface="Open Sans" panose="020B0606030504020204" pitchFamily="34" charset="0"/>
                <a:ea typeface="Open Sans" panose="020B0606030504020204" pitchFamily="34" charset="0"/>
                <a:cs typeface="Open Sans" panose="020B0606030504020204" pitchFamily="34" charset="0"/>
              </a:rPr>
              <a:t>Senior Energy Programs Administrator</a:t>
            </a:r>
          </a:p>
          <a:p>
            <a:r>
              <a:rPr lang="en-US" sz="9600" b="1" dirty="0">
                <a:latin typeface="Open Sans" panose="020B0606030504020204" pitchFamily="34" charset="0"/>
                <a:ea typeface="Open Sans" panose="020B0606030504020204" pitchFamily="34" charset="0"/>
                <a:cs typeface="Open Sans" panose="020B0606030504020204" pitchFamily="34" charset="0"/>
              </a:rPr>
              <a:t>Office of Energy Programs</a:t>
            </a:r>
          </a:p>
          <a:p>
            <a:r>
              <a:rPr lang="en-US" sz="6400" dirty="0">
                <a:latin typeface="Open Sans" panose="020B0606030504020204" pitchFamily="34" charset="0"/>
                <a:ea typeface="Open Sans" panose="020B0606030504020204" pitchFamily="34" charset="0"/>
                <a:cs typeface="Open Sans" panose="020B0606030504020204" pitchFamily="34" charset="0"/>
              </a:rPr>
              <a:t>June 10, 2024</a:t>
            </a:r>
          </a:p>
        </p:txBody>
      </p:sp>
      <p:pic>
        <p:nvPicPr>
          <p:cNvPr id="1026" name="Picture 2" descr="C:\Users\bg59010\AppData\Local\Microsoft\Windows\Temporary Internet Files\Content.Outlook\105ZLZX0\TD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017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097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67D9-99EC-45CF-80F2-412878B21125}"/>
              </a:ext>
            </a:extLst>
          </p:cNvPr>
          <p:cNvSpPr>
            <a:spLocks noGrp="1"/>
          </p:cNvSpPr>
          <p:nvPr>
            <p:ph type="title"/>
          </p:nvPr>
        </p:nvSpPr>
        <p:spPr/>
        <p:txBody>
          <a:bodyPr/>
          <a:lstStyle/>
          <a:p>
            <a:r>
              <a:rPr lang="en-US" b="1" dirty="0"/>
              <a:t>Resources</a:t>
            </a:r>
          </a:p>
        </p:txBody>
      </p:sp>
      <p:sp>
        <p:nvSpPr>
          <p:cNvPr id="8" name="Content Placeholder 7">
            <a:extLst>
              <a:ext uri="{FF2B5EF4-FFF2-40B4-BE49-F238E27FC236}">
                <a16:creationId xmlns:a16="http://schemas.microsoft.com/office/drawing/2014/main" id="{294A5761-7938-0A0F-D808-E0651807914E}"/>
              </a:ext>
            </a:extLst>
          </p:cNvPr>
          <p:cNvSpPr>
            <a:spLocks noGrp="1"/>
          </p:cNvSpPr>
          <p:nvPr>
            <p:ph idx="1"/>
          </p:nvPr>
        </p:nvSpPr>
        <p:spPr>
          <a:xfrm>
            <a:off x="0" y="1288473"/>
            <a:ext cx="9143999" cy="5074227"/>
          </a:xfrm>
        </p:spPr>
        <p:txBody>
          <a:bodyPr>
            <a:normAutofit/>
          </a:bodyPr>
          <a:lstStyle/>
          <a:p>
            <a:r>
              <a:rPr lang="en-US" dirty="0"/>
              <a:t>EPA Water Sector Cybersecurity Resources</a:t>
            </a:r>
          </a:p>
          <a:p>
            <a:pPr lvl="1"/>
            <a:r>
              <a:rPr lang="en-US" dirty="0">
                <a:hlinkClick r:id="rId2"/>
              </a:rPr>
              <a:t>Case Study</a:t>
            </a:r>
            <a:endParaRPr lang="en-US" dirty="0"/>
          </a:p>
          <a:p>
            <a:pPr lvl="1"/>
            <a:r>
              <a:rPr lang="en-US" dirty="0">
                <a:hlinkClick r:id="rId3"/>
              </a:rPr>
              <a:t>Evaluation Program</a:t>
            </a:r>
            <a:endParaRPr lang="en-US" dirty="0"/>
          </a:p>
          <a:p>
            <a:pPr lvl="1"/>
            <a:r>
              <a:rPr lang="en-US" dirty="0">
                <a:hlinkClick r:id="rId4"/>
              </a:rPr>
              <a:t>Cybersecurity Technical Assistance Program</a:t>
            </a:r>
            <a:endParaRPr lang="en-US" dirty="0"/>
          </a:p>
          <a:p>
            <a:r>
              <a:rPr lang="en-US" dirty="0"/>
              <a:t>Cybersecurity &amp; Infrastructure Security Agency (CISA)</a:t>
            </a:r>
          </a:p>
          <a:p>
            <a:pPr lvl="1"/>
            <a:r>
              <a:rPr lang="en-US" dirty="0"/>
              <a:t>Cyber Security Advisors </a:t>
            </a:r>
          </a:p>
          <a:p>
            <a:pPr lvl="1"/>
            <a:r>
              <a:rPr lang="en-US" dirty="0">
                <a:hlinkClick r:id="rId5"/>
              </a:rPr>
              <a:t>Top Cyber Actions for Security Water Systems</a:t>
            </a:r>
            <a:endParaRPr lang="en-US" dirty="0"/>
          </a:p>
          <a:p>
            <a:r>
              <a:rPr lang="en-US" dirty="0"/>
              <a:t>NARUC </a:t>
            </a:r>
            <a:r>
              <a:rPr lang="en-US" dirty="0">
                <a:hlinkClick r:id="rId6"/>
              </a:rPr>
              <a:t>Cybersecurity Manual</a:t>
            </a:r>
            <a:endParaRPr lang="en-US" dirty="0"/>
          </a:p>
          <a:p>
            <a:endParaRPr lang="en-US" dirty="0"/>
          </a:p>
          <a:p>
            <a:endParaRPr lang="en-US" dirty="0"/>
          </a:p>
          <a:p>
            <a:endParaRPr lang="en-US" dirty="0"/>
          </a:p>
          <a:p>
            <a:endParaRPr lang="en-US" dirty="0">
              <a:hlinkClick r:id="rId2"/>
            </a:endParaRPr>
          </a:p>
          <a:p>
            <a:endParaRPr lang="en-US" dirty="0"/>
          </a:p>
          <a:p>
            <a:endParaRPr lang="en-US" dirty="0"/>
          </a:p>
        </p:txBody>
      </p:sp>
      <p:sp>
        <p:nvSpPr>
          <p:cNvPr id="3" name="Slide Number Placeholder 2">
            <a:extLst>
              <a:ext uri="{FF2B5EF4-FFF2-40B4-BE49-F238E27FC236}">
                <a16:creationId xmlns:a16="http://schemas.microsoft.com/office/drawing/2014/main" id="{D0679F70-BF0D-F0D6-509A-A3C57A609E90}"/>
              </a:ext>
            </a:extLst>
          </p:cNvPr>
          <p:cNvSpPr>
            <a:spLocks noGrp="1"/>
          </p:cNvSpPr>
          <p:nvPr>
            <p:ph type="sldNum" sz="quarter" idx="12"/>
          </p:nvPr>
        </p:nvSpPr>
        <p:spPr>
          <a:xfrm>
            <a:off x="87746" y="6372974"/>
            <a:ext cx="8131580" cy="365125"/>
          </a:xfrm>
        </p:spPr>
        <p:txBody>
          <a:bodyPr/>
          <a:lstStyle/>
          <a:p>
            <a:pPr algn="ctr"/>
            <a:fld id="{873E49BE-6E8F-FA45-A5D2-9288AF633B78}" type="slidenum">
              <a:rPr lang="en-US" smtClean="0"/>
              <a:pPr algn="ctr"/>
              <a:t>10</a:t>
            </a:fld>
            <a:endParaRPr lang="en-US" dirty="0"/>
          </a:p>
        </p:txBody>
      </p:sp>
    </p:spTree>
    <p:extLst>
      <p:ext uri="{BB962C8B-B14F-4D97-AF65-F5344CB8AC3E}">
        <p14:creationId xmlns:p14="http://schemas.microsoft.com/office/powerpoint/2010/main" val="690523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68674" y="257175"/>
            <a:ext cx="6324600" cy="747713"/>
          </a:xfrm>
        </p:spPr>
        <p:txBody>
          <a:bodyPr rtlCol="0">
            <a:normAutofit/>
          </a:bodyPr>
          <a:lstStyle/>
          <a:p>
            <a:pPr algn="l" eaLnBrk="1" fontAlgn="auto" hangingPunct="1">
              <a:spcAft>
                <a:spcPts val="0"/>
              </a:spcAft>
              <a:defRPr/>
            </a:pPr>
            <a:r>
              <a:rPr lang="en-US" dirty="0">
                <a:latin typeface="Open Sans" panose="020B0606030504020204"/>
              </a:rPr>
              <a:t>Questions?</a:t>
            </a:r>
          </a:p>
        </p:txBody>
      </p:sp>
      <p:sp>
        <p:nvSpPr>
          <p:cNvPr id="50179" name="TextBox 7"/>
          <p:cNvSpPr txBox="1">
            <a:spLocks noChangeArrowheads="1"/>
          </p:cNvSpPr>
          <p:nvPr/>
        </p:nvSpPr>
        <p:spPr bwMode="auto">
          <a:xfrm>
            <a:off x="2520950" y="1004888"/>
            <a:ext cx="66230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800">
                <a:solidFill>
                  <a:schemeClr val="tx1"/>
                </a:solidFill>
                <a:latin typeface="Arial" pitchFamily="34" charset="0"/>
                <a:cs typeface="Arial" pitchFamily="34" charset="0"/>
              </a:defRPr>
            </a:lvl2pPr>
            <a:lvl3pPr marL="1143000" indent="-228600">
              <a:spcBef>
                <a:spcPct val="20000"/>
              </a:spcBef>
              <a:buFont typeface="Lucida Grande"/>
              <a:buChar char="-"/>
              <a:defRPr sz="2800">
                <a:solidFill>
                  <a:schemeClr val="tx1"/>
                </a:solidFill>
                <a:latin typeface="Arial" pitchFamily="34" charset="0"/>
                <a:cs typeface="Arial" pitchFamily="34" charset="0"/>
              </a:defRPr>
            </a:lvl3pPr>
            <a:lvl4pPr marL="1600200" indent="-228600">
              <a:spcBef>
                <a:spcPct val="20000"/>
              </a:spcBef>
              <a:buFont typeface="Lucida Grande"/>
              <a:buChar char="-"/>
              <a:defRPr sz="2800">
                <a:solidFill>
                  <a:schemeClr val="tx1"/>
                </a:solidFill>
                <a:latin typeface="Arial" pitchFamily="34" charset="0"/>
                <a:cs typeface="Arial" pitchFamily="34" charset="0"/>
              </a:defRPr>
            </a:lvl4pPr>
            <a:lvl5pPr marL="2057400" indent="-228600">
              <a:spcBef>
                <a:spcPct val="20000"/>
              </a:spcBef>
              <a:buFont typeface="Arial" pitchFamily="34" charset="0"/>
              <a:buChar char="»"/>
              <a:defRPr sz="2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800">
                <a:solidFill>
                  <a:schemeClr val="tx1"/>
                </a:solidFill>
                <a:latin typeface="Arial" pitchFamily="34" charset="0"/>
                <a:cs typeface="Arial" pitchFamily="34" charset="0"/>
              </a:defRPr>
            </a:lvl9pPr>
          </a:lstStyle>
          <a:p>
            <a:pPr eaLnBrk="1" hangingPunct="1">
              <a:spcBef>
                <a:spcPct val="0"/>
              </a:spcBef>
              <a:buFontTx/>
              <a:buNone/>
            </a:pPr>
            <a:r>
              <a:rPr lang="en-US" altLang="en-US" sz="2400" dirty="0">
                <a:latin typeface="Calibri" pitchFamily="34" charset="0"/>
              </a:rPr>
              <a:t>Ben Bolton</a:t>
            </a:r>
          </a:p>
          <a:p>
            <a:pPr eaLnBrk="1" hangingPunct="1">
              <a:spcBef>
                <a:spcPct val="0"/>
              </a:spcBef>
              <a:buFontTx/>
              <a:buNone/>
            </a:pPr>
            <a:r>
              <a:rPr lang="en-US" altLang="en-US" sz="2400" dirty="0">
                <a:latin typeface="Calibri" pitchFamily="34" charset="0"/>
              </a:rPr>
              <a:t>Senior Energy Programs Administrator</a:t>
            </a:r>
          </a:p>
          <a:p>
            <a:pPr eaLnBrk="1" hangingPunct="1">
              <a:spcBef>
                <a:spcPct val="0"/>
              </a:spcBef>
              <a:buFontTx/>
              <a:buNone/>
            </a:pPr>
            <a:r>
              <a:rPr lang="en-US" altLang="en-US" sz="2400" dirty="0">
                <a:latin typeface="Calibri" pitchFamily="34" charset="0"/>
              </a:rPr>
              <a:t>Office of Energy Programs</a:t>
            </a:r>
          </a:p>
          <a:p>
            <a:pPr eaLnBrk="1" hangingPunct="1">
              <a:spcBef>
                <a:spcPct val="0"/>
              </a:spcBef>
              <a:buFontTx/>
              <a:buNone/>
            </a:pPr>
            <a:r>
              <a:rPr lang="en-US" altLang="en-US" sz="2400" dirty="0">
                <a:latin typeface="Calibri" pitchFamily="34" charset="0"/>
              </a:rPr>
              <a:t>615.306.5908</a:t>
            </a:r>
          </a:p>
          <a:p>
            <a:pPr eaLnBrk="1" hangingPunct="1">
              <a:spcBef>
                <a:spcPct val="0"/>
              </a:spcBef>
              <a:buFontTx/>
              <a:buNone/>
            </a:pPr>
            <a:r>
              <a:rPr lang="en-US" altLang="en-US" sz="2400" dirty="0">
                <a:latin typeface="Calibri" pitchFamily="34" charset="0"/>
                <a:hlinkClick r:id="rId2"/>
              </a:rPr>
              <a:t>Ben.Bolton@tn.gov</a:t>
            </a:r>
            <a:endParaRPr lang="en-US" altLang="en-US" sz="2400" dirty="0">
              <a:latin typeface="Calibri" pitchFamily="34" charset="0"/>
            </a:endParaRPr>
          </a:p>
        </p:txBody>
      </p:sp>
      <p:pic>
        <p:nvPicPr>
          <p:cNvPr id="50180" name="Picture 2"/>
          <p:cNvPicPr>
            <a:picLocks noChangeAspect="1"/>
          </p:cNvPicPr>
          <p:nvPr/>
        </p:nvPicPr>
        <p:blipFill>
          <a:blip r:embed="rId3"/>
          <a:srcRect l="18536" r="18536"/>
          <a:stretch/>
        </p:blipFill>
        <p:spPr bwMode="auto">
          <a:xfrm>
            <a:off x="320675" y="1062037"/>
            <a:ext cx="1985963" cy="21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3"/>
          <p:cNvSpPr txBox="1">
            <a:spLocks noChangeArrowheads="1"/>
          </p:cNvSpPr>
          <p:nvPr/>
        </p:nvSpPr>
        <p:spPr bwMode="auto">
          <a:xfrm>
            <a:off x="2520950" y="5834063"/>
            <a:ext cx="52720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800">
                <a:solidFill>
                  <a:schemeClr val="tx1"/>
                </a:solidFill>
                <a:latin typeface="Arial" pitchFamily="34" charset="0"/>
                <a:cs typeface="Arial" pitchFamily="34" charset="0"/>
              </a:defRPr>
            </a:lvl2pPr>
            <a:lvl3pPr marL="1143000" indent="-228600">
              <a:spcBef>
                <a:spcPct val="20000"/>
              </a:spcBef>
              <a:buFont typeface="Lucida Grande"/>
              <a:buChar char="-"/>
              <a:defRPr sz="2800">
                <a:solidFill>
                  <a:schemeClr val="tx1"/>
                </a:solidFill>
                <a:latin typeface="Arial" pitchFamily="34" charset="0"/>
                <a:cs typeface="Arial" pitchFamily="34" charset="0"/>
              </a:defRPr>
            </a:lvl3pPr>
            <a:lvl4pPr marL="1600200" indent="-228600">
              <a:spcBef>
                <a:spcPct val="20000"/>
              </a:spcBef>
              <a:buFont typeface="Lucida Grande"/>
              <a:buChar char="-"/>
              <a:defRPr sz="2800">
                <a:solidFill>
                  <a:schemeClr val="tx1"/>
                </a:solidFill>
                <a:latin typeface="Arial" pitchFamily="34" charset="0"/>
                <a:cs typeface="Arial" pitchFamily="34" charset="0"/>
              </a:defRPr>
            </a:lvl4pPr>
            <a:lvl5pPr marL="2057400" indent="-228600">
              <a:spcBef>
                <a:spcPct val="20000"/>
              </a:spcBef>
              <a:buFont typeface="Arial" pitchFamily="34" charset="0"/>
              <a:buChar char="»"/>
              <a:defRPr sz="2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800">
                <a:solidFill>
                  <a:schemeClr val="tx1"/>
                </a:solidFill>
                <a:latin typeface="Arial" pitchFamily="34" charset="0"/>
                <a:cs typeface="Arial" pitchFamily="34" charset="0"/>
              </a:defRPr>
            </a:lvl9pPr>
          </a:lstStyle>
          <a:p>
            <a:pPr eaLnBrk="1" hangingPunct="1">
              <a:spcBef>
                <a:spcPct val="0"/>
              </a:spcBef>
              <a:buFontTx/>
              <a:buNone/>
            </a:pPr>
            <a:r>
              <a:rPr lang="en-US" altLang="en-US" sz="1000" dirty="0">
                <a:latin typeface="Open Sans" pitchFamily="34" charset="0"/>
                <a:cs typeface="Open Sans" pitchFamily="34" charset="0"/>
              </a:rPr>
              <a:t>Fall Creek Falls State Park</a:t>
            </a:r>
          </a:p>
        </p:txBody>
      </p:sp>
      <p:sp>
        <p:nvSpPr>
          <p:cNvPr id="8" name="TextBox 3">
            <a:extLst>
              <a:ext uri="{FF2B5EF4-FFF2-40B4-BE49-F238E27FC236}">
                <a16:creationId xmlns:a16="http://schemas.microsoft.com/office/drawing/2014/main" id="{A2964D18-A56F-446D-99E2-B76AC0381F94}"/>
              </a:ext>
            </a:extLst>
          </p:cNvPr>
          <p:cNvSpPr txBox="1">
            <a:spLocks noChangeArrowheads="1"/>
          </p:cNvSpPr>
          <p:nvPr/>
        </p:nvSpPr>
        <p:spPr bwMode="auto">
          <a:xfrm>
            <a:off x="320675" y="3250103"/>
            <a:ext cx="20630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a:spcBef>
                <a:spcPct val="20000"/>
              </a:spcBef>
              <a:buFont typeface="Arial" pitchFamily="34" charset="0"/>
              <a:buChar char="•"/>
              <a:defRPr sz="2800">
                <a:solidFill>
                  <a:schemeClr val="tx1"/>
                </a:solidFill>
                <a:latin typeface="Arial" pitchFamily="34" charset="0"/>
                <a:cs typeface="Arial" pitchFamily="34" charset="0"/>
              </a:defRPr>
            </a:lvl2pPr>
            <a:lvl3pPr marL="1143000" indent="-228600">
              <a:spcBef>
                <a:spcPct val="20000"/>
              </a:spcBef>
              <a:buFont typeface="Lucida Grande"/>
              <a:buChar char="-"/>
              <a:defRPr sz="2800">
                <a:solidFill>
                  <a:schemeClr val="tx1"/>
                </a:solidFill>
                <a:latin typeface="Arial" pitchFamily="34" charset="0"/>
                <a:cs typeface="Arial" pitchFamily="34" charset="0"/>
              </a:defRPr>
            </a:lvl3pPr>
            <a:lvl4pPr marL="1600200" indent="-228600">
              <a:spcBef>
                <a:spcPct val="20000"/>
              </a:spcBef>
              <a:buFont typeface="Lucida Grande"/>
              <a:buChar char="-"/>
              <a:defRPr sz="2800">
                <a:solidFill>
                  <a:schemeClr val="tx1"/>
                </a:solidFill>
                <a:latin typeface="Arial" pitchFamily="34" charset="0"/>
                <a:cs typeface="Arial" pitchFamily="34" charset="0"/>
              </a:defRPr>
            </a:lvl4pPr>
            <a:lvl5pPr marL="2057400" indent="-228600">
              <a:spcBef>
                <a:spcPct val="20000"/>
              </a:spcBef>
              <a:buFont typeface="Arial" pitchFamily="34" charset="0"/>
              <a:buChar char="»"/>
              <a:defRPr sz="28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28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28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28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2800">
                <a:solidFill>
                  <a:schemeClr val="tx1"/>
                </a:solidFill>
                <a:latin typeface="Arial" pitchFamily="34" charset="0"/>
                <a:cs typeface="Arial" pitchFamily="34" charset="0"/>
              </a:defRPr>
            </a:lvl9pPr>
          </a:lstStyle>
          <a:p>
            <a:pPr eaLnBrk="1" hangingPunct="1">
              <a:spcBef>
                <a:spcPct val="0"/>
              </a:spcBef>
              <a:buFontTx/>
              <a:buNone/>
            </a:pPr>
            <a:r>
              <a:rPr lang="en-US" altLang="en-US" sz="1000" dirty="0">
                <a:latin typeface="Open Sans" pitchFamily="34" charset="0"/>
                <a:cs typeface="Open Sans" pitchFamily="34" charset="0"/>
              </a:rPr>
              <a:t>Eagle at Radnor Lake State Park</a:t>
            </a:r>
          </a:p>
          <a:p>
            <a:pPr eaLnBrk="1" hangingPunct="1">
              <a:spcBef>
                <a:spcPct val="0"/>
              </a:spcBef>
              <a:buFontTx/>
              <a:buNone/>
            </a:pPr>
            <a:r>
              <a:rPr lang="en-US" altLang="en-US" sz="1000" dirty="0">
                <a:latin typeface="Open Sans" pitchFamily="34" charset="0"/>
                <a:cs typeface="Open Sans" pitchFamily="34" charset="0"/>
              </a:rPr>
              <a:t>© Steve Ward, State Parks ESC</a:t>
            </a:r>
          </a:p>
        </p:txBody>
      </p:sp>
      <p:pic>
        <p:nvPicPr>
          <p:cNvPr id="2" name="Picture 3">
            <a:extLst>
              <a:ext uri="{FF2B5EF4-FFF2-40B4-BE49-F238E27FC236}">
                <a16:creationId xmlns:a16="http://schemas.microsoft.com/office/drawing/2014/main" id="{2B154C22-66F1-B2CA-BFB0-0713E4E05E88}"/>
              </a:ext>
            </a:extLst>
          </p:cNvPr>
          <p:cNvPicPr>
            <a:picLocks noChangeAspect="1" noChangeArrowheads="1"/>
          </p:cNvPicPr>
          <p:nvPr/>
        </p:nvPicPr>
        <p:blipFill>
          <a:blip r:embed="rId4"/>
          <a:srcRect/>
          <a:stretch/>
        </p:blipFill>
        <p:spPr bwMode="auto">
          <a:xfrm>
            <a:off x="2603318" y="3606228"/>
            <a:ext cx="6495599" cy="2227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786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U.S. Department of Energy Disclaimer</a:t>
            </a:r>
          </a:p>
        </p:txBody>
      </p:sp>
      <p:sp>
        <p:nvSpPr>
          <p:cNvPr id="4" name="Content Placeholder 2"/>
          <p:cNvSpPr>
            <a:spLocks noGrp="1"/>
          </p:cNvSpPr>
          <p:nvPr>
            <p:ph idx="1"/>
          </p:nvPr>
        </p:nvSpPr>
        <p:spPr>
          <a:xfrm>
            <a:off x="147029" y="1065191"/>
            <a:ext cx="8111033" cy="5308887"/>
          </a:xfrm>
        </p:spPr>
        <p:txBody>
          <a:bodyPr>
            <a:noAutofit/>
          </a:bodyPr>
          <a:lstStyle/>
          <a:p>
            <a:pPr marL="0" indent="0">
              <a:spcBef>
                <a:spcPts val="0"/>
              </a:spcBef>
              <a:buClr>
                <a:srgbClr val="002060"/>
              </a:buClr>
              <a:buNone/>
            </a:pPr>
            <a:r>
              <a:rPr lang="en-US" altLang="en-US" sz="1800" dirty="0">
                <a:latin typeface="Open Sans" panose="020B0606030504020204" pitchFamily="34" charset="0"/>
                <a:ea typeface="Open Sans" panose="020B0606030504020204" pitchFamily="34" charset="0"/>
                <a:cs typeface="Open Sans" panose="020B0606030504020204" pitchFamily="34" charset="0"/>
              </a:rPr>
              <a:t>This material is based upon work supported by the U.S. Department of Energy (DOE) Office of Energy Efficiency and Renewable Energy (EERE) under Award Number DE-EE0009487.</a:t>
            </a:r>
            <a:endParaRPr lang="en-US" altLang="en-US" sz="18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Cantarell"/>
            </a:endParaRPr>
          </a:p>
          <a:p>
            <a:pPr marL="0" indent="0">
              <a:spcBef>
                <a:spcPts val="0"/>
              </a:spcBef>
              <a:buClr>
                <a:srgbClr val="002060"/>
              </a:buClr>
              <a:buNone/>
            </a:pPr>
            <a:endParaRPr lang="en-US" altLang="en-US" sz="1800" b="1" dirty="0">
              <a:latin typeface="Open Sans" panose="020B0606030504020204" pitchFamily="34" charset="0"/>
              <a:ea typeface="Open Sans" panose="020B0606030504020204" pitchFamily="34" charset="0"/>
              <a:cs typeface="Open Sans" panose="020B0606030504020204" pitchFamily="34" charset="0"/>
              <a:sym typeface="Cantarell"/>
            </a:endParaRPr>
          </a:p>
          <a:p>
            <a:pPr marL="0" indent="0">
              <a:spcBef>
                <a:spcPts val="0"/>
              </a:spcBef>
              <a:buClr>
                <a:srgbClr val="002060"/>
              </a:buClr>
              <a:buNone/>
            </a:pPr>
            <a:r>
              <a:rPr lang="en-US" altLang="en-US" sz="1800" b="1" dirty="0">
                <a:latin typeface="Open Sans" panose="020B0606030504020204" pitchFamily="34" charset="0"/>
                <a:ea typeface="Open Sans" panose="020B0606030504020204" pitchFamily="34" charset="0"/>
                <a:cs typeface="Open Sans" panose="020B0606030504020204" pitchFamily="34" charset="0"/>
                <a:sym typeface="Cantarell"/>
              </a:rPr>
              <a:t>Disclaimer:</a:t>
            </a:r>
          </a:p>
          <a:p>
            <a:pPr marL="0" indent="0">
              <a:spcBef>
                <a:spcPts val="0"/>
              </a:spcBef>
              <a:buClr>
                <a:srgbClr val="002060"/>
              </a:buClr>
              <a:buNone/>
            </a:pPr>
            <a:r>
              <a:rPr lang="en-US" altLang="en-US" sz="1800" dirty="0">
                <a:latin typeface="Open Sans" panose="020B0606030504020204" pitchFamily="34" charset="0"/>
                <a:ea typeface="Open Sans" panose="020B0606030504020204" pitchFamily="34" charset="0"/>
                <a:cs typeface="Open Sans" panose="020B0606030504020204" pitchFamily="34" charset="0"/>
                <a:sym typeface="Cantarell"/>
              </a:rPr>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p:txBody>
      </p:sp>
      <p:sp>
        <p:nvSpPr>
          <p:cNvPr id="3" name="Slide Number Placeholder 2">
            <a:extLst>
              <a:ext uri="{FF2B5EF4-FFF2-40B4-BE49-F238E27FC236}">
                <a16:creationId xmlns:a16="http://schemas.microsoft.com/office/drawing/2014/main" id="{AE146E0B-3ADE-6E17-29CE-A9E55C344315}"/>
              </a:ext>
            </a:extLst>
          </p:cNvPr>
          <p:cNvSpPr>
            <a:spLocks noGrp="1"/>
          </p:cNvSpPr>
          <p:nvPr>
            <p:ph type="sldNum" sz="quarter" idx="12"/>
          </p:nvPr>
        </p:nvSpPr>
        <p:spPr>
          <a:xfrm>
            <a:off x="87746" y="6362700"/>
            <a:ext cx="8111033" cy="365125"/>
          </a:xfrm>
        </p:spPr>
        <p:txBody>
          <a:bodyPr/>
          <a:lstStyle/>
          <a:p>
            <a:pPr algn="ctr"/>
            <a:fld id="{873E49BE-6E8F-FA45-A5D2-9288AF633B78}" type="slidenum">
              <a:rPr lang="en-US" smtClean="0"/>
              <a:pPr algn="ctr"/>
              <a:t>2</a:t>
            </a:fld>
            <a:endParaRPr lang="en-US" dirty="0"/>
          </a:p>
        </p:txBody>
      </p:sp>
    </p:spTree>
    <p:extLst>
      <p:ext uri="{BB962C8B-B14F-4D97-AF65-F5344CB8AC3E}">
        <p14:creationId xmlns:p14="http://schemas.microsoft.com/office/powerpoint/2010/main" val="1896788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67D9-99EC-45CF-80F2-412878B21125}"/>
              </a:ext>
            </a:extLst>
          </p:cNvPr>
          <p:cNvSpPr>
            <a:spLocks noGrp="1"/>
          </p:cNvSpPr>
          <p:nvPr>
            <p:ph type="title"/>
          </p:nvPr>
        </p:nvSpPr>
        <p:spPr/>
        <p:txBody>
          <a:bodyPr/>
          <a:lstStyle/>
          <a:p>
            <a:r>
              <a:rPr lang="en-US" b="1" dirty="0"/>
              <a:t>State Energy Offices: What We Do</a:t>
            </a:r>
          </a:p>
        </p:txBody>
      </p:sp>
      <p:sp>
        <p:nvSpPr>
          <p:cNvPr id="8" name="Content Placeholder 7">
            <a:extLst>
              <a:ext uri="{FF2B5EF4-FFF2-40B4-BE49-F238E27FC236}">
                <a16:creationId xmlns:a16="http://schemas.microsoft.com/office/drawing/2014/main" id="{294A5761-7938-0A0F-D808-E0651807914E}"/>
              </a:ext>
            </a:extLst>
          </p:cNvPr>
          <p:cNvSpPr>
            <a:spLocks noGrp="1"/>
          </p:cNvSpPr>
          <p:nvPr>
            <p:ph idx="1"/>
          </p:nvPr>
        </p:nvSpPr>
        <p:spPr>
          <a:xfrm>
            <a:off x="87745" y="1288474"/>
            <a:ext cx="8848437" cy="3057496"/>
          </a:xfrm>
        </p:spPr>
        <p:txBody>
          <a:bodyPr/>
          <a:lstStyle/>
          <a:p>
            <a:endParaRPr lang="en-US" dirty="0"/>
          </a:p>
        </p:txBody>
      </p:sp>
      <p:pic>
        <p:nvPicPr>
          <p:cNvPr id="9" name="Picture 8">
            <a:extLst>
              <a:ext uri="{FF2B5EF4-FFF2-40B4-BE49-F238E27FC236}">
                <a16:creationId xmlns:a16="http://schemas.microsoft.com/office/drawing/2014/main" id="{1AEC8E4B-5D80-20B1-2F23-D695F233F901}"/>
              </a:ext>
            </a:extLst>
          </p:cNvPr>
          <p:cNvPicPr>
            <a:picLocks noChangeAspect="1"/>
          </p:cNvPicPr>
          <p:nvPr/>
        </p:nvPicPr>
        <p:blipFill rotWithShape="1">
          <a:blip r:embed="rId2"/>
          <a:srcRect b="8191"/>
          <a:stretch/>
        </p:blipFill>
        <p:spPr>
          <a:xfrm>
            <a:off x="0" y="1109905"/>
            <a:ext cx="9060035" cy="4643623"/>
          </a:xfrm>
          <a:prstGeom prst="rect">
            <a:avLst/>
          </a:prstGeom>
        </p:spPr>
      </p:pic>
      <p:sp>
        <p:nvSpPr>
          <p:cNvPr id="10" name="Slide Number Placeholder 9">
            <a:extLst>
              <a:ext uri="{FF2B5EF4-FFF2-40B4-BE49-F238E27FC236}">
                <a16:creationId xmlns:a16="http://schemas.microsoft.com/office/drawing/2014/main" id="{9B91F4CB-DD60-11FD-BFE2-564560441214}"/>
              </a:ext>
            </a:extLst>
          </p:cNvPr>
          <p:cNvSpPr>
            <a:spLocks noGrp="1"/>
          </p:cNvSpPr>
          <p:nvPr>
            <p:ph type="sldNum" sz="quarter" idx="12"/>
          </p:nvPr>
        </p:nvSpPr>
        <p:spPr>
          <a:xfrm>
            <a:off x="87744" y="6352426"/>
            <a:ext cx="8141855" cy="365125"/>
          </a:xfrm>
        </p:spPr>
        <p:txBody>
          <a:bodyPr/>
          <a:lstStyle/>
          <a:p>
            <a:pPr algn="ctr"/>
            <a:fld id="{873E49BE-6E8F-FA45-A5D2-9288AF633B78}" type="slidenum">
              <a:rPr lang="en-US" smtClean="0"/>
              <a:pPr algn="ctr"/>
              <a:t>3</a:t>
            </a:fld>
            <a:endParaRPr lang="en-US"/>
          </a:p>
        </p:txBody>
      </p:sp>
    </p:spTree>
    <p:extLst>
      <p:ext uri="{BB962C8B-B14F-4D97-AF65-F5344CB8AC3E}">
        <p14:creationId xmlns:p14="http://schemas.microsoft.com/office/powerpoint/2010/main" val="3215923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8610600" cy="1143000"/>
          </a:xfrm>
        </p:spPr>
        <p:txBody>
          <a:bodyPr>
            <a:normAutofit/>
          </a:bodyPr>
          <a:lstStyle/>
          <a:p>
            <a:r>
              <a:rPr lang="en-US" sz="3600" b="1" dirty="0">
                <a:solidFill>
                  <a:schemeClr val="bg1"/>
                </a:solidFill>
                <a:effectLst>
                  <a:outerShdw blurRad="38100" dist="38100" dir="2700000" algn="tl">
                    <a:srgbClr val="000000">
                      <a:alpha val="43137"/>
                    </a:srgbClr>
                  </a:outerShdw>
                </a:effectLst>
              </a:rPr>
              <a:t>Energy Security Planning</a:t>
            </a:r>
          </a:p>
        </p:txBody>
      </p:sp>
      <p:sp>
        <p:nvSpPr>
          <p:cNvPr id="3" name="Content Placeholder 2"/>
          <p:cNvSpPr>
            <a:spLocks noGrp="1"/>
          </p:cNvSpPr>
          <p:nvPr>
            <p:ph idx="1"/>
          </p:nvPr>
        </p:nvSpPr>
        <p:spPr>
          <a:xfrm>
            <a:off x="228602" y="1143000"/>
            <a:ext cx="5562602" cy="5486399"/>
          </a:xfrm>
        </p:spPr>
        <p:txBody>
          <a:bodyPr>
            <a:noAutofit/>
          </a:bodyPr>
          <a:lstStyle/>
          <a:p>
            <a:pPr marL="0" indent="0">
              <a:buNone/>
            </a:pPr>
            <a:r>
              <a:rPr lang="en-US" sz="3200" b="1" dirty="0">
                <a:solidFill>
                  <a:schemeClr val="tx1">
                    <a:lumMod val="85000"/>
                    <a:lumOff val="15000"/>
                  </a:schemeClr>
                </a:solidFill>
              </a:rPr>
              <a:t>State Energy Security Plan </a:t>
            </a:r>
          </a:p>
          <a:p>
            <a:pPr marL="0" indent="0">
              <a:buNone/>
            </a:pPr>
            <a:r>
              <a:rPr lang="en-US" sz="2400" dirty="0">
                <a:solidFill>
                  <a:schemeClr val="tx1">
                    <a:lumMod val="85000"/>
                    <a:lumOff val="15000"/>
                  </a:schemeClr>
                </a:solidFill>
              </a:rPr>
              <a:t>Facilitate energy emergency preparedness and planning to create a rapid response capability for recovery from disasters. </a:t>
            </a:r>
          </a:p>
          <a:p>
            <a:r>
              <a:rPr lang="en-US" sz="2400" dirty="0">
                <a:solidFill>
                  <a:schemeClr val="tx1">
                    <a:lumMod val="85000"/>
                    <a:lumOff val="15000"/>
                  </a:schemeClr>
                </a:solidFill>
              </a:rPr>
              <a:t>Outlines the State’s responsibilities during an energy emergency, and the coordination of federal and State resources, when required.</a:t>
            </a:r>
          </a:p>
          <a:p>
            <a:r>
              <a:rPr lang="en-US" sz="2400" dirty="0">
                <a:solidFill>
                  <a:schemeClr val="tx1">
                    <a:lumMod val="85000"/>
                    <a:lumOff val="15000"/>
                  </a:schemeClr>
                </a:solidFill>
              </a:rPr>
              <a:t>State Energy Profile</a:t>
            </a:r>
          </a:p>
          <a:p>
            <a:r>
              <a:rPr lang="en-US" sz="2400" dirty="0">
                <a:solidFill>
                  <a:schemeClr val="tx1">
                    <a:lumMod val="85000"/>
                    <a:lumOff val="15000"/>
                  </a:schemeClr>
                </a:solidFill>
              </a:rPr>
              <a:t>IIJA-requirements – 6 Elements</a:t>
            </a:r>
          </a:p>
          <a:p>
            <a:r>
              <a:rPr lang="en-US" sz="2400" dirty="0">
                <a:solidFill>
                  <a:schemeClr val="tx1">
                    <a:lumMod val="85000"/>
                    <a:lumOff val="15000"/>
                  </a:schemeClr>
                </a:solidFill>
              </a:rPr>
              <a:t>2022 Revision: Cyber, All Hazards, Mitigation, and Risk Profile </a:t>
            </a:r>
          </a:p>
        </p:txBody>
      </p:sp>
      <p:pic>
        <p:nvPicPr>
          <p:cNvPr id="6" name="Picture 5" descr="Graphical user interface, website&#10;&#10;Description automatically generated">
            <a:extLst>
              <a:ext uri="{FF2B5EF4-FFF2-40B4-BE49-F238E27FC236}">
                <a16:creationId xmlns:a16="http://schemas.microsoft.com/office/drawing/2014/main" id="{D6096AEE-6ABA-4895-ABB7-46ABD628B9ED}"/>
              </a:ext>
            </a:extLst>
          </p:cNvPr>
          <p:cNvPicPr>
            <a:picLocks noChangeAspect="1"/>
          </p:cNvPicPr>
          <p:nvPr/>
        </p:nvPicPr>
        <p:blipFill>
          <a:blip r:embed="rId3"/>
          <a:stretch>
            <a:fillRect/>
          </a:stretch>
        </p:blipFill>
        <p:spPr>
          <a:xfrm>
            <a:off x="5671335" y="1143000"/>
            <a:ext cx="3244063" cy="4259838"/>
          </a:xfrm>
          <a:prstGeom prst="rect">
            <a:avLst/>
          </a:prstGeom>
        </p:spPr>
      </p:pic>
      <p:sp>
        <p:nvSpPr>
          <p:cNvPr id="2" name="Slide Number Placeholder 1">
            <a:extLst>
              <a:ext uri="{FF2B5EF4-FFF2-40B4-BE49-F238E27FC236}">
                <a16:creationId xmlns:a16="http://schemas.microsoft.com/office/drawing/2014/main" id="{475AF69E-8496-E55B-CCCA-D4FD59889A35}"/>
              </a:ext>
            </a:extLst>
          </p:cNvPr>
          <p:cNvSpPr>
            <a:spLocks noGrp="1"/>
          </p:cNvSpPr>
          <p:nvPr>
            <p:ph type="sldNum" sz="quarter" idx="12"/>
          </p:nvPr>
        </p:nvSpPr>
        <p:spPr>
          <a:xfrm>
            <a:off x="76198" y="6396519"/>
            <a:ext cx="8163676" cy="365125"/>
          </a:xfrm>
        </p:spPr>
        <p:txBody>
          <a:bodyPr/>
          <a:lstStyle/>
          <a:p>
            <a:pPr algn="ctr"/>
            <a:fld id="{873E49BE-6E8F-FA45-A5D2-9288AF633B78}" type="slidenum">
              <a:rPr lang="en-US" smtClean="0"/>
              <a:pPr algn="ctr"/>
              <a:t>4</a:t>
            </a:fld>
            <a:endParaRPr lang="en-US" dirty="0"/>
          </a:p>
        </p:txBody>
      </p:sp>
    </p:spTree>
    <p:extLst>
      <p:ext uri="{BB962C8B-B14F-4D97-AF65-F5344CB8AC3E}">
        <p14:creationId xmlns:p14="http://schemas.microsoft.com/office/powerpoint/2010/main" val="1826075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8610600" cy="1143000"/>
          </a:xfrm>
        </p:spPr>
        <p:txBody>
          <a:bodyPr>
            <a:normAutofit/>
          </a:bodyPr>
          <a:lstStyle/>
          <a:p>
            <a:r>
              <a:rPr lang="en-US" sz="3600" b="1" dirty="0">
                <a:solidFill>
                  <a:schemeClr val="bg1"/>
                </a:solidFill>
                <a:effectLst>
                  <a:outerShdw blurRad="38100" dist="38100" dir="2700000" algn="tl">
                    <a:srgbClr val="000000">
                      <a:alpha val="43137"/>
                    </a:srgbClr>
                  </a:outerShdw>
                </a:effectLst>
              </a:rPr>
              <a:t>Cyber Ransomware Attack</a:t>
            </a:r>
          </a:p>
        </p:txBody>
      </p:sp>
      <p:sp>
        <p:nvSpPr>
          <p:cNvPr id="3" name="Content Placeholder 2"/>
          <p:cNvSpPr>
            <a:spLocks noGrp="1"/>
          </p:cNvSpPr>
          <p:nvPr>
            <p:ph idx="1"/>
          </p:nvPr>
        </p:nvSpPr>
        <p:spPr>
          <a:xfrm>
            <a:off x="197778" y="1143001"/>
            <a:ext cx="5562602" cy="5219700"/>
          </a:xfrm>
        </p:spPr>
        <p:txBody>
          <a:bodyPr>
            <a:noAutofit/>
          </a:bodyPr>
          <a:lstStyle/>
          <a:p>
            <a:pPr marL="0" indent="0">
              <a:buNone/>
            </a:pPr>
            <a:r>
              <a:rPr lang="en-US" sz="2400" b="1" dirty="0">
                <a:solidFill>
                  <a:schemeClr val="tx1">
                    <a:lumMod val="85000"/>
                    <a:lumOff val="15000"/>
                  </a:schemeClr>
                </a:solidFill>
              </a:rPr>
              <a:t>Town hit by ransomware attack.</a:t>
            </a:r>
          </a:p>
          <a:p>
            <a:pPr marL="0" indent="0" algn="ctr">
              <a:buNone/>
            </a:pPr>
            <a:endParaRPr lang="en-US" sz="2400" b="1" dirty="0">
              <a:solidFill>
                <a:schemeClr val="tx1">
                  <a:lumMod val="85000"/>
                  <a:lumOff val="15000"/>
                </a:schemeClr>
              </a:solidFill>
            </a:endParaRPr>
          </a:p>
          <a:p>
            <a:pPr marL="0" indent="0">
              <a:buNone/>
            </a:pPr>
            <a:r>
              <a:rPr lang="en-US" sz="2400" b="1" dirty="0">
                <a:solidFill>
                  <a:schemeClr val="tx1">
                    <a:lumMod val="85000"/>
                    <a:lumOff val="15000"/>
                  </a:schemeClr>
                </a:solidFill>
              </a:rPr>
              <a:t>Email News alert          </a:t>
            </a:r>
            <a:r>
              <a:rPr lang="en-US" sz="2400" b="1" dirty="0">
                <a:solidFill>
                  <a:schemeClr val="tx1">
                    <a:lumMod val="85000"/>
                    <a:lumOff val="15000"/>
                  </a:schemeClr>
                </a:solidFill>
                <a:sym typeface="Wingdings" panose="05000000000000000000" pitchFamily="2" charset="2"/>
              </a:rPr>
              <a:t>Actions Taken</a:t>
            </a:r>
            <a:endParaRPr lang="en-US" sz="2400" b="1" dirty="0">
              <a:solidFill>
                <a:schemeClr val="tx1">
                  <a:lumMod val="85000"/>
                  <a:lumOff val="15000"/>
                </a:schemeClr>
              </a:solidFill>
            </a:endParaRPr>
          </a:p>
          <a:p>
            <a:r>
              <a:rPr lang="en-US" sz="2400" dirty="0">
                <a:solidFill>
                  <a:schemeClr val="tx1">
                    <a:lumMod val="85000"/>
                    <a:lumOff val="15000"/>
                  </a:schemeClr>
                </a:solidFill>
              </a:rPr>
              <a:t>Notified TDEC Water inspector to contact water and wastewater systems in impact town(s)</a:t>
            </a:r>
          </a:p>
          <a:p>
            <a:pPr lvl="1"/>
            <a:r>
              <a:rPr lang="en-US" sz="2400" dirty="0">
                <a:solidFill>
                  <a:schemeClr val="tx1">
                    <a:lumMod val="85000"/>
                    <a:lumOff val="15000"/>
                  </a:schemeClr>
                </a:solidFill>
              </a:rPr>
              <a:t>Compliance assistance?</a:t>
            </a:r>
          </a:p>
          <a:p>
            <a:r>
              <a:rPr lang="en-US" sz="2400" dirty="0" err="1">
                <a:solidFill>
                  <a:schemeClr val="tx1">
                    <a:lumMod val="85000"/>
                    <a:lumOff val="15000"/>
                  </a:schemeClr>
                </a:solidFill>
              </a:rPr>
              <a:t>Alterted</a:t>
            </a:r>
            <a:r>
              <a:rPr lang="en-US" sz="2400" dirty="0">
                <a:solidFill>
                  <a:schemeClr val="tx1">
                    <a:lumMod val="85000"/>
                    <a:lumOff val="15000"/>
                  </a:schemeClr>
                </a:solidFill>
              </a:rPr>
              <a:t> TEMA District Coordinator</a:t>
            </a:r>
          </a:p>
          <a:p>
            <a:r>
              <a:rPr lang="en-US" sz="2400" dirty="0">
                <a:solidFill>
                  <a:schemeClr val="tx1">
                    <a:lumMod val="85000"/>
                    <a:lumOff val="15000"/>
                  </a:schemeClr>
                </a:solidFill>
              </a:rPr>
              <a:t>Alerted State Special Agent for Cybersecurity</a:t>
            </a:r>
            <a:endParaRPr lang="en-US" sz="2000" dirty="0">
              <a:solidFill>
                <a:schemeClr val="tx1">
                  <a:lumMod val="85000"/>
                  <a:lumOff val="15000"/>
                </a:schemeClr>
              </a:solidFill>
            </a:endParaRPr>
          </a:p>
        </p:txBody>
      </p:sp>
      <p:sp>
        <p:nvSpPr>
          <p:cNvPr id="2" name="Arrow: Down 1">
            <a:extLst>
              <a:ext uri="{FF2B5EF4-FFF2-40B4-BE49-F238E27FC236}">
                <a16:creationId xmlns:a16="http://schemas.microsoft.com/office/drawing/2014/main" id="{9469F14D-F981-7D52-C480-4F754D2B2C5C}"/>
              </a:ext>
            </a:extLst>
          </p:cNvPr>
          <p:cNvSpPr/>
          <p:nvPr/>
        </p:nvSpPr>
        <p:spPr>
          <a:xfrm>
            <a:off x="2856217" y="1604944"/>
            <a:ext cx="657546" cy="4109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B9A26850-556A-D648-79EE-2D8F7AFE83CC}"/>
              </a:ext>
            </a:extLst>
          </p:cNvPr>
          <p:cNvSpPr/>
          <p:nvPr/>
        </p:nvSpPr>
        <p:spPr>
          <a:xfrm>
            <a:off x="2856216" y="2175553"/>
            <a:ext cx="657547" cy="2106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121477C-6D61-E86C-CA94-25EE82B619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31" r="18965"/>
          <a:stretch/>
        </p:blipFill>
        <p:spPr bwMode="auto">
          <a:xfrm>
            <a:off x="5791204" y="976045"/>
            <a:ext cx="3352796" cy="29281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CEF2820-F336-4635-387A-EBF7609D7322}"/>
              </a:ext>
            </a:extLst>
          </p:cNvPr>
          <p:cNvPicPr>
            <a:picLocks noChangeAspect="1"/>
          </p:cNvPicPr>
          <p:nvPr/>
        </p:nvPicPr>
        <p:blipFill>
          <a:blip r:embed="rId4"/>
          <a:stretch>
            <a:fillRect/>
          </a:stretch>
        </p:blipFill>
        <p:spPr>
          <a:xfrm>
            <a:off x="5791203" y="3883933"/>
            <a:ext cx="3352796" cy="1914121"/>
          </a:xfrm>
          <a:prstGeom prst="rect">
            <a:avLst/>
          </a:prstGeom>
        </p:spPr>
      </p:pic>
      <p:sp>
        <p:nvSpPr>
          <p:cNvPr id="8" name="TextBox 7">
            <a:extLst>
              <a:ext uri="{FF2B5EF4-FFF2-40B4-BE49-F238E27FC236}">
                <a16:creationId xmlns:a16="http://schemas.microsoft.com/office/drawing/2014/main" id="{7340BC16-CD35-35E2-45D4-F4E1173C47D2}"/>
              </a:ext>
            </a:extLst>
          </p:cNvPr>
          <p:cNvSpPr txBox="1"/>
          <p:nvPr/>
        </p:nvSpPr>
        <p:spPr>
          <a:xfrm>
            <a:off x="5791204" y="5798054"/>
            <a:ext cx="2274009" cy="276999"/>
          </a:xfrm>
          <a:prstGeom prst="rect">
            <a:avLst/>
          </a:prstGeom>
          <a:noFill/>
        </p:spPr>
        <p:txBody>
          <a:bodyPr wrap="square" rtlCol="0">
            <a:spAutoFit/>
          </a:bodyPr>
          <a:lstStyle/>
          <a:p>
            <a:r>
              <a:rPr lang="en-US" sz="1200" dirty="0"/>
              <a:t>Oak Ridge National Laboratory</a:t>
            </a:r>
          </a:p>
        </p:txBody>
      </p:sp>
      <p:sp>
        <p:nvSpPr>
          <p:cNvPr id="9" name="Slide Number Placeholder 8">
            <a:extLst>
              <a:ext uri="{FF2B5EF4-FFF2-40B4-BE49-F238E27FC236}">
                <a16:creationId xmlns:a16="http://schemas.microsoft.com/office/drawing/2014/main" id="{B6AE52F9-629F-E753-15C5-47093E6E29D3}"/>
              </a:ext>
            </a:extLst>
          </p:cNvPr>
          <p:cNvSpPr>
            <a:spLocks noGrp="1"/>
          </p:cNvSpPr>
          <p:nvPr>
            <p:ph type="sldNum" sz="quarter" idx="12"/>
          </p:nvPr>
        </p:nvSpPr>
        <p:spPr>
          <a:xfrm>
            <a:off x="0" y="6362701"/>
            <a:ext cx="8260422" cy="365125"/>
          </a:xfrm>
        </p:spPr>
        <p:txBody>
          <a:bodyPr/>
          <a:lstStyle/>
          <a:p>
            <a:pPr algn="ctr"/>
            <a:fld id="{873E49BE-6E8F-FA45-A5D2-9288AF633B78}" type="slidenum">
              <a:rPr lang="en-US" smtClean="0"/>
              <a:pPr algn="ctr"/>
              <a:t>5</a:t>
            </a:fld>
            <a:endParaRPr lang="en-US" dirty="0"/>
          </a:p>
        </p:txBody>
      </p:sp>
    </p:spTree>
    <p:extLst>
      <p:ext uri="{BB962C8B-B14F-4D97-AF65-F5344CB8AC3E}">
        <p14:creationId xmlns:p14="http://schemas.microsoft.com/office/powerpoint/2010/main" val="1014583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67D9-99EC-45CF-80F2-412878B21125}"/>
              </a:ext>
            </a:extLst>
          </p:cNvPr>
          <p:cNvSpPr>
            <a:spLocks noGrp="1"/>
          </p:cNvSpPr>
          <p:nvPr>
            <p:ph type="title"/>
          </p:nvPr>
        </p:nvSpPr>
        <p:spPr>
          <a:xfrm>
            <a:off x="87746" y="260640"/>
            <a:ext cx="9056254" cy="710550"/>
          </a:xfrm>
        </p:spPr>
        <p:txBody>
          <a:bodyPr>
            <a:normAutofit fontScale="90000"/>
          </a:bodyPr>
          <a:lstStyle/>
          <a:p>
            <a:r>
              <a:rPr lang="en-US" b="1" dirty="0"/>
              <a:t>Cybersecurity for PUC-Regulated Systems</a:t>
            </a:r>
          </a:p>
        </p:txBody>
      </p:sp>
      <p:sp>
        <p:nvSpPr>
          <p:cNvPr id="8" name="Content Placeholder 7">
            <a:extLst>
              <a:ext uri="{FF2B5EF4-FFF2-40B4-BE49-F238E27FC236}">
                <a16:creationId xmlns:a16="http://schemas.microsoft.com/office/drawing/2014/main" id="{294A5761-7938-0A0F-D808-E0651807914E}"/>
              </a:ext>
            </a:extLst>
          </p:cNvPr>
          <p:cNvSpPr>
            <a:spLocks noGrp="1"/>
          </p:cNvSpPr>
          <p:nvPr>
            <p:ph idx="1"/>
          </p:nvPr>
        </p:nvSpPr>
        <p:spPr>
          <a:xfrm>
            <a:off x="0" y="1232899"/>
            <a:ext cx="8848437" cy="5236316"/>
          </a:xfrm>
        </p:spPr>
        <p:txBody>
          <a:bodyPr>
            <a:normAutofit fontScale="92500" lnSpcReduction="20000"/>
          </a:bodyPr>
          <a:lstStyle/>
          <a:p>
            <a:pPr marL="0" marR="0" indent="0">
              <a:lnSpc>
                <a:spcPct val="107000"/>
              </a:lnSpc>
              <a:spcBef>
                <a:spcPts val="0"/>
              </a:spcBef>
              <a:spcAft>
                <a:spcPts val="800"/>
              </a:spcAft>
              <a:buNone/>
            </a:pPr>
            <a:r>
              <a:rPr lang="en-US" b="1" kern="0" dirty="0">
                <a:effectLst/>
                <a:latin typeface="Arial" panose="020B0604020202020204" pitchFamily="34" charset="0"/>
                <a:ea typeface="Open Sans" panose="020B0606030504020204" pitchFamily="34" charset="0"/>
                <a:cs typeface="Arial" panose="020B0604020202020204" pitchFamily="34" charset="0"/>
              </a:rPr>
              <a:t>Tennessee Code Annotated</a:t>
            </a:r>
          </a:p>
          <a:p>
            <a:pPr marL="0" marR="0" indent="0">
              <a:lnSpc>
                <a:spcPct val="107000"/>
              </a:lnSpc>
              <a:spcBef>
                <a:spcPts val="0"/>
              </a:spcBef>
              <a:spcAft>
                <a:spcPts val="800"/>
              </a:spcAft>
              <a:buNone/>
            </a:pPr>
            <a:r>
              <a:rPr lang="en-US" sz="2400" b="1" kern="0" dirty="0">
                <a:effectLst/>
                <a:latin typeface="Arial" panose="020B0604020202020204" pitchFamily="34" charset="0"/>
                <a:ea typeface="Open Sans" panose="020B0606030504020204" pitchFamily="34" charset="0"/>
                <a:cs typeface="Arial" panose="020B0604020202020204" pitchFamily="34" charset="0"/>
              </a:rPr>
              <a:t>7-51-2302. Cyber security plan.</a:t>
            </a:r>
            <a:endParaRPr lang="en-US" sz="2400" kern="100" dirty="0">
              <a:effectLst/>
              <a:latin typeface="Arial" panose="020B0604020202020204" pitchFamily="34" charset="0"/>
              <a:ea typeface="Open Sans" panose="020B0606030504020204" pitchFamily="34" charset="0"/>
              <a:cs typeface="Arial" panose="020B0604020202020204" pitchFamily="34" charset="0"/>
            </a:endParaRPr>
          </a:p>
          <a:p>
            <a:pPr marL="400050" lvl="1" indent="0">
              <a:lnSpc>
                <a:spcPct val="107000"/>
              </a:lnSpc>
              <a:spcBef>
                <a:spcPts val="0"/>
              </a:spcBef>
              <a:buNone/>
            </a:pPr>
            <a:r>
              <a:rPr lang="en-US" sz="2400" kern="0" dirty="0">
                <a:effectLst/>
                <a:latin typeface="Arial" panose="020B0604020202020204" pitchFamily="34" charset="0"/>
                <a:ea typeface="Open Sans" panose="020B0606030504020204" pitchFamily="34" charset="0"/>
                <a:cs typeface="Arial" panose="020B0604020202020204" pitchFamily="34" charset="0"/>
              </a:rPr>
              <a:t>(a) By July 1, 2023, or within one (1) year after a utility is formed, whichever is later, a </a:t>
            </a:r>
            <a:r>
              <a:rPr lang="en-US" sz="2400" kern="0" dirty="0">
                <a:effectLst/>
                <a:highlight>
                  <a:srgbClr val="FFFF00"/>
                </a:highlight>
                <a:latin typeface="Arial" panose="020B0604020202020204" pitchFamily="34" charset="0"/>
                <a:ea typeface="Open Sans" panose="020B0606030504020204" pitchFamily="34" charset="0"/>
                <a:cs typeface="Arial" panose="020B0604020202020204" pitchFamily="34" charset="0"/>
              </a:rPr>
              <a:t>utility </a:t>
            </a:r>
            <a:r>
              <a:rPr lang="en-US" sz="2400" b="1" i="1" u="sng" kern="0" dirty="0">
                <a:effectLst/>
                <a:highlight>
                  <a:srgbClr val="FFFF00"/>
                </a:highlight>
                <a:latin typeface="Arial" panose="020B0604020202020204" pitchFamily="34" charset="0"/>
                <a:ea typeface="Open Sans" panose="020B0606030504020204" pitchFamily="34" charset="0"/>
                <a:cs typeface="Arial" panose="020B0604020202020204" pitchFamily="34" charset="0"/>
              </a:rPr>
              <a:t>shall</a:t>
            </a:r>
            <a:r>
              <a:rPr lang="en-US" sz="2400" kern="0" dirty="0">
                <a:effectLst/>
                <a:highlight>
                  <a:srgbClr val="FFFF00"/>
                </a:highlight>
                <a:latin typeface="Arial" panose="020B0604020202020204" pitchFamily="34" charset="0"/>
                <a:ea typeface="Open Sans" panose="020B0606030504020204" pitchFamily="34" charset="0"/>
                <a:cs typeface="Arial" panose="020B0604020202020204" pitchFamily="34" charset="0"/>
              </a:rPr>
              <a:t> prepare and implement a cyber security plan </a:t>
            </a:r>
            <a:r>
              <a:rPr lang="en-US" sz="2400" kern="0" dirty="0">
                <a:effectLst/>
                <a:latin typeface="Arial" panose="020B0604020202020204" pitchFamily="34" charset="0"/>
                <a:ea typeface="Open Sans" panose="020B0606030504020204" pitchFamily="34" charset="0"/>
                <a:cs typeface="Arial" panose="020B0604020202020204" pitchFamily="34" charset="0"/>
              </a:rPr>
              <a:t>to provide for the protection of the utility's facilities from unauthorized use, alteration, ransom, or destruction of electronic data. [my emphasis]</a:t>
            </a:r>
          </a:p>
          <a:p>
            <a:pPr marL="400050" lvl="1" indent="0">
              <a:lnSpc>
                <a:spcPct val="107000"/>
              </a:lnSpc>
              <a:spcBef>
                <a:spcPts val="0"/>
              </a:spcBef>
              <a:buNone/>
            </a:pPr>
            <a:endParaRPr lang="en-US" sz="2400" kern="100" dirty="0">
              <a:effectLst/>
              <a:latin typeface="Arial" panose="020B0604020202020204" pitchFamily="34" charset="0"/>
              <a:ea typeface="Open Sans" panose="020B0606030504020204" pitchFamily="34" charset="0"/>
              <a:cs typeface="Arial" panose="020B0604020202020204" pitchFamily="34" charset="0"/>
            </a:endParaRPr>
          </a:p>
          <a:p>
            <a:pPr marL="400050" lvl="1" indent="0">
              <a:lnSpc>
                <a:spcPct val="107000"/>
              </a:lnSpc>
              <a:spcBef>
                <a:spcPts val="0"/>
              </a:spcBef>
              <a:buNone/>
            </a:pPr>
            <a:r>
              <a:rPr lang="en-US" sz="2400" kern="0" dirty="0">
                <a:effectLst/>
                <a:latin typeface="Arial" panose="020B0604020202020204" pitchFamily="34" charset="0"/>
                <a:ea typeface="Open Sans" panose="020B0606030504020204" pitchFamily="34" charset="0"/>
                <a:cs typeface="Arial" panose="020B0604020202020204" pitchFamily="34" charset="0"/>
              </a:rPr>
              <a:t>(b) A utility shall assess and update the cyber security plan implemented pursuant to this section </a:t>
            </a:r>
            <a:r>
              <a:rPr lang="en-US" sz="2400" kern="0" dirty="0">
                <a:effectLst/>
                <a:highlight>
                  <a:srgbClr val="FFFF00"/>
                </a:highlight>
                <a:latin typeface="Arial" panose="020B0604020202020204" pitchFamily="34" charset="0"/>
                <a:ea typeface="Open Sans" panose="020B0606030504020204" pitchFamily="34" charset="0"/>
                <a:cs typeface="Arial" panose="020B0604020202020204" pitchFamily="34" charset="0"/>
              </a:rPr>
              <a:t>every two (2) years </a:t>
            </a:r>
            <a:r>
              <a:rPr lang="en-US" sz="2400" kern="0" dirty="0">
                <a:effectLst/>
                <a:latin typeface="Arial" panose="020B0604020202020204" pitchFamily="34" charset="0"/>
                <a:ea typeface="Open Sans" panose="020B0606030504020204" pitchFamily="34" charset="0"/>
                <a:cs typeface="Arial" panose="020B0604020202020204" pitchFamily="34" charset="0"/>
              </a:rPr>
              <a:t>to address new threats.</a:t>
            </a:r>
            <a:endParaRPr lang="en-US" sz="2400" kern="100" dirty="0">
              <a:effectLst/>
              <a:latin typeface="Arial" panose="020B0604020202020204" pitchFamily="34" charset="0"/>
              <a:ea typeface="Open Sans" panose="020B0606030504020204" pitchFamily="34" charset="0"/>
              <a:cs typeface="Arial" panose="020B0604020202020204" pitchFamily="34" charset="0"/>
            </a:endParaRPr>
          </a:p>
          <a:p>
            <a:pPr marL="0" marR="0" indent="0">
              <a:lnSpc>
                <a:spcPct val="107000"/>
              </a:lnSpc>
              <a:spcBef>
                <a:spcPts val="0"/>
              </a:spcBef>
              <a:spcAft>
                <a:spcPts val="800"/>
              </a:spcAft>
              <a:buNone/>
            </a:pPr>
            <a:r>
              <a:rPr lang="en-US" sz="2400" kern="100" dirty="0">
                <a:effectLst/>
                <a:latin typeface="Arial" panose="020B0604020202020204" pitchFamily="34" charset="0"/>
                <a:ea typeface="Open Sans" panose="020B0606030504020204" pitchFamily="34" charset="0"/>
                <a:cs typeface="Arial" panose="020B0604020202020204" pitchFamily="34" charset="0"/>
              </a:rPr>
              <a:t> </a:t>
            </a:r>
          </a:p>
          <a:p>
            <a:pPr marL="0" marR="0" indent="0">
              <a:lnSpc>
                <a:spcPct val="107000"/>
              </a:lnSpc>
              <a:spcBef>
                <a:spcPts val="0"/>
              </a:spcBef>
              <a:spcAft>
                <a:spcPts val="800"/>
              </a:spcAft>
              <a:buNone/>
            </a:pPr>
            <a:r>
              <a:rPr lang="en-US" sz="2400" b="1" kern="0" dirty="0">
                <a:effectLst/>
                <a:latin typeface="Arial" panose="020B0604020202020204" pitchFamily="34" charset="0"/>
                <a:ea typeface="Open Sans" panose="020B0606030504020204" pitchFamily="34" charset="0"/>
                <a:cs typeface="Arial" panose="020B0604020202020204" pitchFamily="34" charset="0"/>
              </a:rPr>
              <a:t>7-51-2303. Verification of implementation of cyber security plan.</a:t>
            </a:r>
            <a:endParaRPr lang="en-US" sz="2400" kern="0" dirty="0">
              <a:effectLst/>
              <a:latin typeface="Arial" panose="020B0604020202020204" pitchFamily="34" charset="0"/>
              <a:ea typeface="Open Sans" panose="020B0606030504020204" pitchFamily="34" charset="0"/>
              <a:cs typeface="Arial" panose="020B0604020202020204" pitchFamily="34" charset="0"/>
            </a:endParaRPr>
          </a:p>
          <a:p>
            <a:pPr marL="400050" lvl="1" indent="0">
              <a:lnSpc>
                <a:spcPct val="107000"/>
              </a:lnSpc>
              <a:spcBef>
                <a:spcPts val="0"/>
              </a:spcBef>
              <a:buNone/>
            </a:pPr>
            <a:r>
              <a:rPr lang="en-US" sz="2400" kern="0" dirty="0">
                <a:effectLst/>
                <a:latin typeface="Arial" panose="020B0604020202020204" pitchFamily="34" charset="0"/>
                <a:ea typeface="Open Sans" panose="020B0606030504020204" pitchFamily="34" charset="0"/>
                <a:cs typeface="Arial" panose="020B0604020202020204" pitchFamily="34" charset="0"/>
              </a:rPr>
              <a:t>(a) Each year, the </a:t>
            </a:r>
            <a:r>
              <a:rPr lang="en-US" sz="2400" kern="0" dirty="0">
                <a:effectLst/>
                <a:highlight>
                  <a:srgbClr val="FFFF00"/>
                </a:highlight>
                <a:latin typeface="Arial" panose="020B0604020202020204" pitchFamily="34" charset="0"/>
                <a:ea typeface="Open Sans" panose="020B0606030504020204" pitchFamily="34" charset="0"/>
                <a:cs typeface="Arial" panose="020B0604020202020204" pitchFamily="34" charset="0"/>
              </a:rPr>
              <a:t>comptroller of the treasury</a:t>
            </a:r>
            <a:r>
              <a:rPr lang="en-US" sz="2400" kern="0" dirty="0">
                <a:effectLst/>
                <a:latin typeface="Arial" panose="020B0604020202020204" pitchFamily="34" charset="0"/>
                <a:ea typeface="Open Sans" panose="020B0606030504020204" pitchFamily="34" charset="0"/>
                <a:cs typeface="Arial" panose="020B0604020202020204" pitchFamily="34" charset="0"/>
              </a:rPr>
              <a:t>, or the comptroller's designee, shall verify that a utility has implemented a cyber security plan in accordance with this part.</a:t>
            </a:r>
            <a:endParaRPr lang="en-US" sz="2400" kern="100" dirty="0">
              <a:effectLst/>
              <a:latin typeface="Arial" panose="020B0604020202020204" pitchFamily="34" charset="0"/>
              <a:ea typeface="Open Sans" panose="020B0606030504020204" pitchFamily="34" charset="0"/>
              <a:cs typeface="Arial" panose="020B0604020202020204" pitchFamily="34" charset="0"/>
            </a:endParaRPr>
          </a:p>
          <a:p>
            <a:endParaRPr lang="en-US" dirty="0"/>
          </a:p>
        </p:txBody>
      </p:sp>
      <p:sp>
        <p:nvSpPr>
          <p:cNvPr id="3" name="Slide Number Placeholder 2">
            <a:extLst>
              <a:ext uri="{FF2B5EF4-FFF2-40B4-BE49-F238E27FC236}">
                <a16:creationId xmlns:a16="http://schemas.microsoft.com/office/drawing/2014/main" id="{3E798BC4-9BD2-73EE-A01E-5171ADEEBBC3}"/>
              </a:ext>
            </a:extLst>
          </p:cNvPr>
          <p:cNvSpPr>
            <a:spLocks noGrp="1"/>
          </p:cNvSpPr>
          <p:nvPr>
            <p:ph type="sldNum" sz="quarter" idx="12"/>
          </p:nvPr>
        </p:nvSpPr>
        <p:spPr>
          <a:xfrm>
            <a:off x="87746" y="6362700"/>
            <a:ext cx="8121306" cy="365125"/>
          </a:xfrm>
        </p:spPr>
        <p:txBody>
          <a:bodyPr/>
          <a:lstStyle/>
          <a:p>
            <a:pPr algn="ctr"/>
            <a:fld id="{873E49BE-6E8F-FA45-A5D2-9288AF633B78}" type="slidenum">
              <a:rPr lang="en-US" smtClean="0"/>
              <a:pPr algn="ctr"/>
              <a:t>6</a:t>
            </a:fld>
            <a:endParaRPr lang="en-US" dirty="0"/>
          </a:p>
        </p:txBody>
      </p:sp>
    </p:spTree>
    <p:extLst>
      <p:ext uri="{BB962C8B-B14F-4D97-AF65-F5344CB8AC3E}">
        <p14:creationId xmlns:p14="http://schemas.microsoft.com/office/powerpoint/2010/main" val="1272112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67D9-99EC-45CF-80F2-412878B21125}"/>
              </a:ext>
            </a:extLst>
          </p:cNvPr>
          <p:cNvSpPr>
            <a:spLocks noGrp="1"/>
          </p:cNvSpPr>
          <p:nvPr>
            <p:ph type="title"/>
          </p:nvPr>
        </p:nvSpPr>
        <p:spPr>
          <a:xfrm>
            <a:off x="87746" y="260640"/>
            <a:ext cx="9056254" cy="710550"/>
          </a:xfrm>
        </p:spPr>
        <p:txBody>
          <a:bodyPr>
            <a:normAutofit fontScale="90000"/>
          </a:bodyPr>
          <a:lstStyle/>
          <a:p>
            <a:r>
              <a:rPr lang="en-US" b="1" dirty="0"/>
              <a:t>Cybersecurity for PUC-Regulated Systems</a:t>
            </a:r>
          </a:p>
        </p:txBody>
      </p:sp>
      <p:sp>
        <p:nvSpPr>
          <p:cNvPr id="8" name="Content Placeholder 7">
            <a:extLst>
              <a:ext uri="{FF2B5EF4-FFF2-40B4-BE49-F238E27FC236}">
                <a16:creationId xmlns:a16="http://schemas.microsoft.com/office/drawing/2014/main" id="{294A5761-7938-0A0F-D808-E0651807914E}"/>
              </a:ext>
            </a:extLst>
          </p:cNvPr>
          <p:cNvSpPr>
            <a:spLocks noGrp="1"/>
          </p:cNvSpPr>
          <p:nvPr>
            <p:ph idx="1"/>
          </p:nvPr>
        </p:nvSpPr>
        <p:spPr>
          <a:xfrm>
            <a:off x="87745" y="1288474"/>
            <a:ext cx="8848437" cy="4834924"/>
          </a:xfrm>
        </p:spPr>
        <p:txBody>
          <a:bodyPr>
            <a:normAutofit/>
          </a:bodyPr>
          <a:lstStyle/>
          <a:p>
            <a:pPr marL="0" indent="0">
              <a:buNone/>
            </a:pPr>
            <a:r>
              <a:rPr lang="en-US" b="1" dirty="0"/>
              <a:t>TN Public Utility Commission Rule 1200-04-15</a:t>
            </a:r>
          </a:p>
          <a:p>
            <a:r>
              <a:rPr lang="en-US" dirty="0"/>
              <a:t>Requires utilities to submit, annually by July 1, documentation verifying it has implemented a cybersecurity plan. That statement must include:</a:t>
            </a:r>
          </a:p>
          <a:p>
            <a:pPr lvl="1"/>
            <a:r>
              <a:rPr lang="en-US" dirty="0"/>
              <a:t>Contact info for utility staff responsible for cybersecurity</a:t>
            </a:r>
          </a:p>
          <a:p>
            <a:pPr lvl="1"/>
            <a:r>
              <a:rPr lang="en-US" dirty="0"/>
              <a:t>Statement if utility conducts annual cybersecurity training for utility staff with access to IT and/or Operation Technology (OT) systems</a:t>
            </a:r>
          </a:p>
          <a:p>
            <a:pPr lvl="1"/>
            <a:r>
              <a:rPr lang="en-US" dirty="0"/>
              <a:t>Statement if the utility has cybersecurity insurance</a:t>
            </a:r>
          </a:p>
          <a:p>
            <a:endParaRPr lang="en-US" dirty="0"/>
          </a:p>
        </p:txBody>
      </p:sp>
      <p:sp>
        <p:nvSpPr>
          <p:cNvPr id="3" name="Slide Number Placeholder 2">
            <a:extLst>
              <a:ext uri="{FF2B5EF4-FFF2-40B4-BE49-F238E27FC236}">
                <a16:creationId xmlns:a16="http://schemas.microsoft.com/office/drawing/2014/main" id="{D47D4EF5-548F-6D07-488D-6411854CE2B1}"/>
              </a:ext>
            </a:extLst>
          </p:cNvPr>
          <p:cNvSpPr>
            <a:spLocks noGrp="1"/>
          </p:cNvSpPr>
          <p:nvPr>
            <p:ph type="sldNum" sz="quarter" idx="12"/>
          </p:nvPr>
        </p:nvSpPr>
        <p:spPr>
          <a:xfrm>
            <a:off x="87746" y="6362700"/>
            <a:ext cx="8131580" cy="365125"/>
          </a:xfrm>
        </p:spPr>
        <p:txBody>
          <a:bodyPr/>
          <a:lstStyle/>
          <a:p>
            <a:pPr algn="ctr"/>
            <a:fld id="{873E49BE-6E8F-FA45-A5D2-9288AF633B78}" type="slidenum">
              <a:rPr lang="en-US" smtClean="0"/>
              <a:pPr algn="ctr"/>
              <a:t>7</a:t>
            </a:fld>
            <a:endParaRPr lang="en-US" dirty="0"/>
          </a:p>
        </p:txBody>
      </p:sp>
    </p:spTree>
    <p:extLst>
      <p:ext uri="{BB962C8B-B14F-4D97-AF65-F5344CB8AC3E}">
        <p14:creationId xmlns:p14="http://schemas.microsoft.com/office/powerpoint/2010/main" val="1573312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67D9-99EC-45CF-80F2-412878B21125}"/>
              </a:ext>
            </a:extLst>
          </p:cNvPr>
          <p:cNvSpPr>
            <a:spLocks noGrp="1"/>
          </p:cNvSpPr>
          <p:nvPr>
            <p:ph type="title"/>
          </p:nvPr>
        </p:nvSpPr>
        <p:spPr>
          <a:xfrm>
            <a:off x="87746" y="260640"/>
            <a:ext cx="9088938" cy="710550"/>
          </a:xfrm>
        </p:spPr>
        <p:txBody>
          <a:bodyPr>
            <a:normAutofit/>
          </a:bodyPr>
          <a:lstStyle/>
          <a:p>
            <a:r>
              <a:rPr lang="en-US" b="1" dirty="0"/>
              <a:t>State Revolving Loan Fund Survey</a:t>
            </a:r>
          </a:p>
        </p:txBody>
      </p:sp>
      <p:sp>
        <p:nvSpPr>
          <p:cNvPr id="8" name="Content Placeholder 7">
            <a:extLst>
              <a:ext uri="{FF2B5EF4-FFF2-40B4-BE49-F238E27FC236}">
                <a16:creationId xmlns:a16="http://schemas.microsoft.com/office/drawing/2014/main" id="{294A5761-7938-0A0F-D808-E0651807914E}"/>
              </a:ext>
            </a:extLst>
          </p:cNvPr>
          <p:cNvSpPr>
            <a:spLocks noGrp="1"/>
          </p:cNvSpPr>
          <p:nvPr>
            <p:ph idx="1"/>
          </p:nvPr>
        </p:nvSpPr>
        <p:spPr>
          <a:xfrm>
            <a:off x="87746" y="4778834"/>
            <a:ext cx="7386330" cy="544620"/>
          </a:xfrm>
        </p:spPr>
        <p:txBody>
          <a:bodyPr>
            <a:normAutofit/>
          </a:bodyPr>
          <a:lstStyle/>
          <a:p>
            <a:endParaRPr lang="en-US" dirty="0"/>
          </a:p>
          <a:p>
            <a:endParaRPr lang="en-US" dirty="0"/>
          </a:p>
          <a:p>
            <a:endParaRPr lang="en-US" dirty="0"/>
          </a:p>
        </p:txBody>
      </p:sp>
      <p:pic>
        <p:nvPicPr>
          <p:cNvPr id="2050" name="Picture 3">
            <a:extLst>
              <a:ext uri="{FF2B5EF4-FFF2-40B4-BE49-F238E27FC236}">
                <a16:creationId xmlns:a16="http://schemas.microsoft.com/office/drawing/2014/main" id="{C711590A-E13D-F293-1801-828A9C4CA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71190"/>
            <a:ext cx="9176685" cy="37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29D1745-C356-2CE9-FEEB-3F5D2476D55A}"/>
              </a:ext>
            </a:extLst>
          </p:cNvPr>
          <p:cNvSpPr txBox="1"/>
          <p:nvPr/>
        </p:nvSpPr>
        <p:spPr>
          <a:xfrm>
            <a:off x="87745" y="4778834"/>
            <a:ext cx="6271957" cy="707886"/>
          </a:xfrm>
          <a:prstGeom prst="rect">
            <a:avLst/>
          </a:prstGeom>
          <a:noFill/>
        </p:spPr>
        <p:txBody>
          <a:bodyPr wrap="square" rtlCol="0">
            <a:spAutoFit/>
          </a:bodyPr>
          <a:lstStyle/>
          <a:p>
            <a:r>
              <a:rPr lang="en-US" sz="2000" dirty="0"/>
              <a:t>*Conducted with Tennessee Association of Utility Districts, an affiliate of the Rural Water Association</a:t>
            </a:r>
          </a:p>
        </p:txBody>
      </p:sp>
      <p:sp>
        <p:nvSpPr>
          <p:cNvPr id="4" name="Slide Number Placeholder 3">
            <a:extLst>
              <a:ext uri="{FF2B5EF4-FFF2-40B4-BE49-F238E27FC236}">
                <a16:creationId xmlns:a16="http://schemas.microsoft.com/office/drawing/2014/main" id="{012A682C-1C9E-679F-EAA0-3889A69E7AF9}"/>
              </a:ext>
            </a:extLst>
          </p:cNvPr>
          <p:cNvSpPr>
            <a:spLocks noGrp="1"/>
          </p:cNvSpPr>
          <p:nvPr>
            <p:ph type="sldNum" sz="quarter" idx="12"/>
          </p:nvPr>
        </p:nvSpPr>
        <p:spPr>
          <a:xfrm>
            <a:off x="87745" y="6362700"/>
            <a:ext cx="8141855" cy="365125"/>
          </a:xfrm>
        </p:spPr>
        <p:txBody>
          <a:bodyPr/>
          <a:lstStyle/>
          <a:p>
            <a:pPr algn="ctr"/>
            <a:fld id="{873E49BE-6E8F-FA45-A5D2-9288AF633B78}" type="slidenum">
              <a:rPr lang="en-US" smtClean="0"/>
              <a:pPr algn="ctr"/>
              <a:t>8</a:t>
            </a:fld>
            <a:endParaRPr lang="en-US" dirty="0"/>
          </a:p>
        </p:txBody>
      </p:sp>
    </p:spTree>
    <p:extLst>
      <p:ext uri="{BB962C8B-B14F-4D97-AF65-F5344CB8AC3E}">
        <p14:creationId xmlns:p14="http://schemas.microsoft.com/office/powerpoint/2010/main" val="2092719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67D9-99EC-45CF-80F2-412878B21125}"/>
              </a:ext>
            </a:extLst>
          </p:cNvPr>
          <p:cNvSpPr>
            <a:spLocks noGrp="1"/>
          </p:cNvSpPr>
          <p:nvPr>
            <p:ph type="title"/>
          </p:nvPr>
        </p:nvSpPr>
        <p:spPr/>
        <p:txBody>
          <a:bodyPr/>
          <a:lstStyle/>
          <a:p>
            <a:r>
              <a:rPr lang="en-US" b="1" dirty="0"/>
              <a:t>Questions to Ask</a:t>
            </a:r>
          </a:p>
        </p:txBody>
      </p:sp>
      <p:sp>
        <p:nvSpPr>
          <p:cNvPr id="8" name="Content Placeholder 7">
            <a:extLst>
              <a:ext uri="{FF2B5EF4-FFF2-40B4-BE49-F238E27FC236}">
                <a16:creationId xmlns:a16="http://schemas.microsoft.com/office/drawing/2014/main" id="{294A5761-7938-0A0F-D808-E0651807914E}"/>
              </a:ext>
            </a:extLst>
          </p:cNvPr>
          <p:cNvSpPr>
            <a:spLocks noGrp="1"/>
          </p:cNvSpPr>
          <p:nvPr>
            <p:ph idx="1"/>
          </p:nvPr>
        </p:nvSpPr>
        <p:spPr>
          <a:xfrm>
            <a:off x="87745" y="1288473"/>
            <a:ext cx="8848437" cy="5074227"/>
          </a:xfrm>
        </p:spPr>
        <p:txBody>
          <a:bodyPr>
            <a:normAutofit/>
          </a:bodyPr>
          <a:lstStyle/>
          <a:p>
            <a:r>
              <a:rPr lang="en-US" dirty="0"/>
              <a:t>Does the system have a risk mitigation plan or cybersecurity plan to address cybersecurity vulnerabilities? Does it include specific actions, funding, and responsible personnel needed to implement it? </a:t>
            </a:r>
          </a:p>
          <a:p>
            <a:r>
              <a:rPr lang="en-US" dirty="0"/>
              <a:t>Does the system have an emergency response/incident response plan to prepare for, respond to, and recover from a cyber incident? When was the plan exercised last?</a:t>
            </a:r>
          </a:p>
          <a:p>
            <a:r>
              <a:rPr lang="en-US" dirty="0"/>
              <a:t>EPA and CISA provide free cybersecurity assessments to water and wastewater systems.</a:t>
            </a:r>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D0679F70-BF0D-F0D6-509A-A3C57A609E90}"/>
              </a:ext>
            </a:extLst>
          </p:cNvPr>
          <p:cNvSpPr>
            <a:spLocks noGrp="1"/>
          </p:cNvSpPr>
          <p:nvPr>
            <p:ph type="sldNum" sz="quarter" idx="12"/>
          </p:nvPr>
        </p:nvSpPr>
        <p:spPr>
          <a:xfrm>
            <a:off x="87746" y="6372974"/>
            <a:ext cx="8131580" cy="365125"/>
          </a:xfrm>
        </p:spPr>
        <p:txBody>
          <a:bodyPr/>
          <a:lstStyle/>
          <a:p>
            <a:pPr algn="ctr"/>
            <a:fld id="{873E49BE-6E8F-FA45-A5D2-9288AF633B78}" type="slidenum">
              <a:rPr lang="en-US" smtClean="0"/>
              <a:pPr algn="ctr"/>
              <a:t>9</a:t>
            </a:fld>
            <a:endParaRPr lang="en-US" dirty="0"/>
          </a:p>
        </p:txBody>
      </p:sp>
    </p:spTree>
    <p:extLst>
      <p:ext uri="{BB962C8B-B14F-4D97-AF65-F5344CB8AC3E}">
        <p14:creationId xmlns:p14="http://schemas.microsoft.com/office/powerpoint/2010/main" val="1729185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3767</TotalTime>
  <Words>747</Words>
  <Application>Microsoft Office PowerPoint</Application>
  <PresentationFormat>On-screen Show (4:3)</PresentationFormat>
  <Paragraphs>89</Paragraphs>
  <Slides>11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Lucida Grande</vt:lpstr>
      <vt:lpstr>Open Sans</vt:lpstr>
      <vt:lpstr>PermianSlabSerifTypeface</vt:lpstr>
      <vt:lpstr>Office Theme</vt:lpstr>
      <vt:lpstr>PowerPoint Presentation</vt:lpstr>
      <vt:lpstr>U.S. Department of Energy Disclaimer</vt:lpstr>
      <vt:lpstr>State Energy Offices: What We Do</vt:lpstr>
      <vt:lpstr>Energy Security Planning</vt:lpstr>
      <vt:lpstr>Cyber Ransomware Attack</vt:lpstr>
      <vt:lpstr>Cybersecurity for PUC-Regulated Systems</vt:lpstr>
      <vt:lpstr>Cybersecurity for PUC-Regulated Systems</vt:lpstr>
      <vt:lpstr>State Revolving Loan Fund Survey</vt:lpstr>
      <vt:lpstr>Questions to Ask</vt:lpstr>
      <vt:lpstr>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ESF12 Training - 2017</dc:title>
  <dc:creator>Ben Bolton</dc:creator>
  <cp:keywords>Energy Assurance;ESC12;ESF12;OEP training</cp:keywords>
  <cp:lastModifiedBy>Ben Bolton</cp:lastModifiedBy>
  <cp:revision>137</cp:revision>
  <cp:lastPrinted>2024-06-07T11:56:49Z</cp:lastPrinted>
  <dcterms:created xsi:type="dcterms:W3CDTF">2014-12-08T20:04:59Z</dcterms:created>
  <dcterms:modified xsi:type="dcterms:W3CDTF">2024-06-07T12:15:38Z</dcterms:modified>
</cp:coreProperties>
</file>