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68" r:id="rId6"/>
    <p:sldId id="274" r:id="rId7"/>
    <p:sldId id="267" r:id="rId8"/>
    <p:sldId id="259" r:id="rId9"/>
    <p:sldId id="269" r:id="rId10"/>
    <p:sldId id="257" r:id="rId11"/>
    <p:sldId id="273" r:id="rId12"/>
    <p:sldId id="275" r:id="rId13"/>
    <p:sldId id="266" r:id="rId14"/>
    <p:sldId id="271" r:id="rId15"/>
    <p:sldId id="288" r:id="rId16"/>
    <p:sldId id="289" r:id="rId17"/>
    <p:sldId id="277" r:id="rId18"/>
    <p:sldId id="276" r:id="rId19"/>
    <p:sldId id="278" r:id="rId20"/>
    <p:sldId id="281" r:id="rId21"/>
    <p:sldId id="284" r:id="rId22"/>
    <p:sldId id="286" r:id="rId23"/>
    <p:sldId id="292" r:id="rId24"/>
    <p:sldId id="291" r:id="rId25"/>
    <p:sldId id="293" r:id="rId26"/>
    <p:sldId id="287" r:id="rId27"/>
    <p:sldId id="260" r:id="rId28"/>
    <p:sldId id="290" r:id="rId29"/>
    <p:sldId id="28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DEA8D-05EC-4D48-A3A4-E33454804C5B}" v="5" dt="2020-10-28T18:06:31.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4674"/>
  </p:normalViewPr>
  <p:slideViewPr>
    <p:cSldViewPr snapToGrid="0" snapToObjects="1">
      <p:cViewPr varScale="1">
        <p:scale>
          <a:sx n="108" d="100"/>
          <a:sy n="108" d="100"/>
        </p:scale>
        <p:origin x="18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witchell, Jeremy B" userId="2a12e190-0444-480c-89ba-ca00990188df" providerId="ADAL" clId="{72F5F928-B1C7-40F3-BBB3-1672A5DF481E}"/>
    <pc:docChg chg="addSld delSld modSld sldOrd">
      <pc:chgData name="Twitchell, Jeremy B" userId="2a12e190-0444-480c-89ba-ca00990188df" providerId="ADAL" clId="{72F5F928-B1C7-40F3-BBB3-1672A5DF481E}" dt="2020-10-28T18:06:31.541" v="112"/>
      <pc:docMkLst>
        <pc:docMk/>
      </pc:docMkLst>
      <pc:sldChg chg="ord">
        <pc:chgData name="Twitchell, Jeremy B" userId="2a12e190-0444-480c-89ba-ca00990188df" providerId="ADAL" clId="{72F5F928-B1C7-40F3-BBB3-1672A5DF481E}" dt="2020-10-28T18:01:04.368" v="0"/>
        <pc:sldMkLst>
          <pc:docMk/>
          <pc:sldMk cId="3629494925" sldId="260"/>
        </pc:sldMkLst>
      </pc:sldChg>
      <pc:sldChg chg="del">
        <pc:chgData name="Twitchell, Jeremy B" userId="2a12e190-0444-480c-89ba-ca00990188df" providerId="ADAL" clId="{72F5F928-B1C7-40F3-BBB3-1672A5DF481E}" dt="2020-10-28T18:02:03.933" v="84" actId="2696"/>
        <pc:sldMkLst>
          <pc:docMk/>
          <pc:sldMk cId="1906754686" sldId="279"/>
        </pc:sldMkLst>
      </pc:sldChg>
      <pc:sldChg chg="del">
        <pc:chgData name="Twitchell, Jeremy B" userId="2a12e190-0444-480c-89ba-ca00990188df" providerId="ADAL" clId="{72F5F928-B1C7-40F3-BBB3-1672A5DF481E}" dt="2020-10-28T18:02:05.722" v="85" actId="2696"/>
        <pc:sldMkLst>
          <pc:docMk/>
          <pc:sldMk cId="901816894" sldId="280"/>
        </pc:sldMkLst>
      </pc:sldChg>
      <pc:sldChg chg="del">
        <pc:chgData name="Twitchell, Jeremy B" userId="2a12e190-0444-480c-89ba-ca00990188df" providerId="ADAL" clId="{72F5F928-B1C7-40F3-BBB3-1672A5DF481E}" dt="2020-10-28T18:02:09.486" v="86" actId="2696"/>
        <pc:sldMkLst>
          <pc:docMk/>
          <pc:sldMk cId="3896308934" sldId="282"/>
        </pc:sldMkLst>
      </pc:sldChg>
      <pc:sldChg chg="ord">
        <pc:chgData name="Twitchell, Jeremy B" userId="2a12e190-0444-480c-89ba-ca00990188df" providerId="ADAL" clId="{72F5F928-B1C7-40F3-BBB3-1672A5DF481E}" dt="2020-10-28T18:06:31.541" v="112"/>
        <pc:sldMkLst>
          <pc:docMk/>
          <pc:sldMk cId="3109154194" sldId="283"/>
        </pc:sldMkLst>
      </pc:sldChg>
      <pc:sldChg chg="ord">
        <pc:chgData name="Twitchell, Jeremy B" userId="2a12e190-0444-480c-89ba-ca00990188df" providerId="ADAL" clId="{72F5F928-B1C7-40F3-BBB3-1672A5DF481E}" dt="2020-10-28T18:03:11.468" v="111"/>
        <pc:sldMkLst>
          <pc:docMk/>
          <pc:sldMk cId="2329643388" sldId="287"/>
        </pc:sldMkLst>
      </pc:sldChg>
      <pc:sldChg chg="modSp ord">
        <pc:chgData name="Twitchell, Jeremy B" userId="2a12e190-0444-480c-89ba-ca00990188df" providerId="ADAL" clId="{72F5F928-B1C7-40F3-BBB3-1672A5DF481E}" dt="2020-10-28T18:01:51.162" v="83"/>
        <pc:sldMkLst>
          <pc:docMk/>
          <pc:sldMk cId="3145815549" sldId="290"/>
        </pc:sldMkLst>
        <pc:spChg chg="mod">
          <ac:chgData name="Twitchell, Jeremy B" userId="2a12e190-0444-480c-89ba-ca00990188df" providerId="ADAL" clId="{72F5F928-B1C7-40F3-BBB3-1672A5DF481E}" dt="2020-10-28T18:01:45.553" v="82" actId="20577"/>
          <ac:spMkLst>
            <pc:docMk/>
            <pc:sldMk cId="3145815549" sldId="290"/>
            <ac:spMk id="2" creationId="{969B26B2-DB00-46A8-9338-6C467C4B1DFC}"/>
          </ac:spMkLst>
        </pc:spChg>
      </pc:sldChg>
      <pc:sldChg chg="modSp add">
        <pc:chgData name="Twitchell, Jeremy B" userId="2a12e190-0444-480c-89ba-ca00990188df" providerId="ADAL" clId="{72F5F928-B1C7-40F3-BBB3-1672A5DF481E}" dt="2020-10-28T18:03:06.132" v="110" actId="1076"/>
        <pc:sldMkLst>
          <pc:docMk/>
          <pc:sldMk cId="2575672100" sldId="293"/>
        </pc:sldMkLst>
        <pc:spChg chg="mod">
          <ac:chgData name="Twitchell, Jeremy B" userId="2a12e190-0444-480c-89ba-ca00990188df" providerId="ADAL" clId="{72F5F928-B1C7-40F3-BBB3-1672A5DF481E}" dt="2020-10-28T18:03:06.132" v="110" actId="1076"/>
          <ac:spMkLst>
            <pc:docMk/>
            <pc:sldMk cId="2575672100" sldId="293"/>
            <ac:spMk id="4" creationId="{1F9A5C05-4985-439E-8F27-14CAC6E4752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004364429896344E-2"/>
          <c:y val="1.0555437327090871E-3"/>
          <c:w val="0.9759956355701036"/>
          <c:h val="0.77543350831146107"/>
        </c:manualLayout>
      </c:layout>
      <c:ofPieChart>
        <c:ofPieType val="pie"/>
        <c:varyColors val="1"/>
        <c:ser>
          <c:idx val="0"/>
          <c:order val="0"/>
          <c:tx>
            <c:strRef>
              <c:f>Sheet1!$B$1</c:f>
              <c:strCache>
                <c:ptCount val="1"/>
                <c:pt idx="0">
                  <c:v>Column1</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4153-46D6-86C2-86D21BC70008}"/>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4153-46D6-86C2-86D21BC70008}"/>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4153-46D6-86C2-86D21BC70008}"/>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4153-46D6-86C2-86D21BC70008}"/>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4153-46D6-86C2-86D21BC70008}"/>
              </c:ext>
            </c:extLst>
          </c:dPt>
          <c:dPt>
            <c:idx val="5"/>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4153-46D6-86C2-86D21BC70008}"/>
              </c:ext>
            </c:extLst>
          </c:dPt>
          <c:dPt>
            <c:idx val="6"/>
            <c:bubble3D val="0"/>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4153-46D6-86C2-86D21BC70008}"/>
              </c:ext>
            </c:extLst>
          </c:dPt>
          <c:dPt>
            <c:idx val="7"/>
            <c:bubble3D val="0"/>
            <c:spPr>
              <a:gradFill rotWithShape="1">
                <a:gsLst>
                  <a:gs pos="0">
                    <a:schemeClr val="accent2">
                      <a:lumMod val="60000"/>
                      <a:tint val="100000"/>
                      <a:shade val="100000"/>
                      <a:satMod val="130000"/>
                    </a:schemeClr>
                  </a:gs>
                  <a:gs pos="100000">
                    <a:schemeClr val="accent2">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4153-46D6-86C2-86D21BC70008}"/>
              </c:ext>
            </c:extLst>
          </c:dPt>
          <c:dPt>
            <c:idx val="8"/>
            <c:bubble3D val="0"/>
            <c:spPr>
              <a:gradFill rotWithShape="1">
                <a:gsLst>
                  <a:gs pos="0">
                    <a:schemeClr val="accent3">
                      <a:lumMod val="60000"/>
                      <a:tint val="100000"/>
                      <a:shade val="100000"/>
                      <a:satMod val="130000"/>
                    </a:schemeClr>
                  </a:gs>
                  <a:gs pos="100000">
                    <a:schemeClr val="accent3">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4153-46D6-86C2-86D21BC70008}"/>
              </c:ext>
            </c:extLst>
          </c:dPt>
          <c:dPt>
            <c:idx val="9"/>
            <c:bubble3D val="0"/>
            <c:spPr>
              <a:gradFill rotWithShape="1">
                <a:gsLst>
                  <a:gs pos="0">
                    <a:schemeClr val="accent4">
                      <a:lumMod val="60000"/>
                      <a:tint val="100000"/>
                      <a:shade val="100000"/>
                      <a:satMod val="130000"/>
                    </a:schemeClr>
                  </a:gs>
                  <a:gs pos="100000">
                    <a:schemeClr val="accent4">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3-4153-46D6-86C2-86D21BC70008}"/>
              </c:ext>
            </c:extLst>
          </c:dPt>
          <c:dPt>
            <c:idx val="10"/>
            <c:bubble3D val="0"/>
            <c:spPr>
              <a:gradFill rotWithShape="1">
                <a:gsLst>
                  <a:gs pos="0">
                    <a:schemeClr val="accent5">
                      <a:lumMod val="60000"/>
                      <a:tint val="100000"/>
                      <a:shade val="100000"/>
                      <a:satMod val="130000"/>
                    </a:schemeClr>
                  </a:gs>
                  <a:gs pos="100000">
                    <a:schemeClr val="accent5">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4153-46D6-86C2-86D21BC70008}"/>
              </c:ext>
            </c:extLst>
          </c:dPt>
          <c:dPt>
            <c:idx val="11"/>
            <c:bubble3D val="0"/>
            <c:spPr>
              <a:gradFill rotWithShape="1">
                <a:gsLst>
                  <a:gs pos="0">
                    <a:schemeClr val="accent6">
                      <a:lumMod val="60000"/>
                      <a:tint val="100000"/>
                      <a:shade val="100000"/>
                      <a:satMod val="130000"/>
                    </a:schemeClr>
                  </a:gs>
                  <a:gs pos="100000">
                    <a:schemeClr val="accent6">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7-4153-46D6-86C2-86D21BC70008}"/>
              </c:ext>
            </c:extLst>
          </c:dPt>
          <c:cat>
            <c:strRef>
              <c:f>Sheet1!$A$2:$A$12</c:f>
              <c:strCache>
                <c:ptCount val="10"/>
                <c:pt idx="0">
                  <c:v>Pumped Hydro</c:v>
                </c:pt>
                <c:pt idx="1">
                  <c:v>Thermal</c:v>
                </c:pt>
                <c:pt idx="3">
                  <c:v>CAES</c:v>
                </c:pt>
                <c:pt idx="4">
                  <c:v>Hydrogen</c:v>
                </c:pt>
                <c:pt idx="5">
                  <c:v>Li-ion</c:v>
                </c:pt>
                <c:pt idx="6">
                  <c:v>Lead Acid</c:v>
                </c:pt>
                <c:pt idx="7">
                  <c:v>Nickel</c:v>
                </c:pt>
                <c:pt idx="8">
                  <c:v>Sodium</c:v>
                </c:pt>
                <c:pt idx="9">
                  <c:v>Flow</c:v>
                </c:pt>
              </c:strCache>
            </c:strRef>
          </c:cat>
          <c:val>
            <c:numRef>
              <c:f>Sheet1!$B$2:$B$12</c:f>
              <c:numCache>
                <c:formatCode>General</c:formatCode>
                <c:ptCount val="11"/>
                <c:pt idx="0">
                  <c:v>0.92794317083808608</c:v>
                </c:pt>
                <c:pt idx="1">
                  <c:v>2.7438502227734869E-2</c:v>
                </c:pt>
                <c:pt idx="3">
                  <c:v>4.6683635654089974E-3</c:v>
                </c:pt>
                <c:pt idx="4" formatCode="0.00%">
                  <c:v>9.9999999999999995E-8</c:v>
                </c:pt>
                <c:pt idx="5">
                  <c:v>3.2588056853511439E-2</c:v>
                </c:pt>
                <c:pt idx="6">
                  <c:v>1.9968256772993479E-3</c:v>
                </c:pt>
                <c:pt idx="7">
                  <c:v>1.1140319574370282E-3</c:v>
                </c:pt>
                <c:pt idx="8">
                  <c:v>1.0515129035214186E-3</c:v>
                </c:pt>
                <c:pt idx="9">
                  <c:v>1.7801477983339333E-4</c:v>
                </c:pt>
              </c:numCache>
            </c:numRef>
          </c:val>
          <c:extLst>
            <c:ext xmlns:c16="http://schemas.microsoft.com/office/drawing/2014/chart" uri="{C3380CC4-5D6E-409C-BE32-E72D297353CC}">
              <c16:uniqueId val="{00000018-4153-46D6-86C2-86D21BC70008}"/>
            </c:ext>
          </c:extLst>
        </c:ser>
        <c:ser>
          <c:idx val="1"/>
          <c:order val="1"/>
          <c:tx>
            <c:strRef>
              <c:f>Sheet1!$C$1</c:f>
              <c:strCache>
                <c:ptCount val="1"/>
                <c:pt idx="0">
                  <c:v>Column2</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A-4153-46D6-86C2-86D21BC70008}"/>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C-4153-46D6-86C2-86D21BC70008}"/>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E-4153-46D6-86C2-86D21BC70008}"/>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0-4153-46D6-86C2-86D21BC70008}"/>
              </c:ext>
            </c:extLst>
          </c:dPt>
          <c:dPt>
            <c:idx val="4"/>
            <c:bubble3D val="0"/>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2-4153-46D6-86C2-86D21BC70008}"/>
              </c:ext>
            </c:extLst>
          </c:dPt>
          <c:dPt>
            <c:idx val="5"/>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4-4153-46D6-86C2-86D21BC70008}"/>
              </c:ext>
            </c:extLst>
          </c:dPt>
          <c:dPt>
            <c:idx val="6"/>
            <c:bubble3D val="0"/>
            <c:spPr>
              <a:gradFill rotWithShape="1">
                <a:gsLst>
                  <a:gs pos="0">
                    <a:schemeClr val="accent1">
                      <a:lumMod val="60000"/>
                      <a:tint val="100000"/>
                      <a:shade val="100000"/>
                      <a:satMod val="130000"/>
                    </a:schemeClr>
                  </a:gs>
                  <a:gs pos="100000">
                    <a:schemeClr val="accent1">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6-4153-46D6-86C2-86D21BC70008}"/>
              </c:ext>
            </c:extLst>
          </c:dPt>
          <c:dPt>
            <c:idx val="7"/>
            <c:bubble3D val="0"/>
            <c:spPr>
              <a:gradFill rotWithShape="1">
                <a:gsLst>
                  <a:gs pos="0">
                    <a:schemeClr val="accent2">
                      <a:lumMod val="60000"/>
                      <a:tint val="100000"/>
                      <a:shade val="100000"/>
                      <a:satMod val="130000"/>
                    </a:schemeClr>
                  </a:gs>
                  <a:gs pos="100000">
                    <a:schemeClr val="accent2">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8-4153-46D6-86C2-86D21BC70008}"/>
              </c:ext>
            </c:extLst>
          </c:dPt>
          <c:dPt>
            <c:idx val="8"/>
            <c:bubble3D val="0"/>
            <c:spPr>
              <a:gradFill rotWithShape="1">
                <a:gsLst>
                  <a:gs pos="0">
                    <a:schemeClr val="accent3">
                      <a:lumMod val="60000"/>
                      <a:tint val="100000"/>
                      <a:shade val="100000"/>
                      <a:satMod val="130000"/>
                    </a:schemeClr>
                  </a:gs>
                  <a:gs pos="100000">
                    <a:schemeClr val="accent3">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A-4153-46D6-86C2-86D21BC70008}"/>
              </c:ext>
            </c:extLst>
          </c:dPt>
          <c:dPt>
            <c:idx val="9"/>
            <c:bubble3D val="0"/>
            <c:spPr>
              <a:gradFill rotWithShape="1">
                <a:gsLst>
                  <a:gs pos="0">
                    <a:schemeClr val="accent4">
                      <a:lumMod val="60000"/>
                      <a:tint val="100000"/>
                      <a:shade val="100000"/>
                      <a:satMod val="130000"/>
                    </a:schemeClr>
                  </a:gs>
                  <a:gs pos="100000">
                    <a:schemeClr val="accent4">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C-4153-46D6-86C2-86D21BC70008}"/>
              </c:ext>
            </c:extLst>
          </c:dPt>
          <c:dPt>
            <c:idx val="10"/>
            <c:bubble3D val="0"/>
            <c:spPr>
              <a:gradFill rotWithShape="1">
                <a:gsLst>
                  <a:gs pos="0">
                    <a:schemeClr val="accent5">
                      <a:lumMod val="60000"/>
                      <a:tint val="100000"/>
                      <a:shade val="100000"/>
                      <a:satMod val="130000"/>
                    </a:schemeClr>
                  </a:gs>
                  <a:gs pos="100000">
                    <a:schemeClr val="accent5">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E-4153-46D6-86C2-86D21BC70008}"/>
              </c:ext>
            </c:extLst>
          </c:dPt>
          <c:dPt>
            <c:idx val="11"/>
            <c:bubble3D val="0"/>
            <c:spPr>
              <a:gradFill rotWithShape="1">
                <a:gsLst>
                  <a:gs pos="0">
                    <a:schemeClr val="accent6">
                      <a:lumMod val="60000"/>
                      <a:tint val="100000"/>
                      <a:shade val="100000"/>
                      <a:satMod val="130000"/>
                    </a:schemeClr>
                  </a:gs>
                  <a:gs pos="100000">
                    <a:schemeClr val="accent6">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0-4153-46D6-86C2-86D21BC70008}"/>
              </c:ext>
            </c:extLst>
          </c:dPt>
          <c:cat>
            <c:strRef>
              <c:f>Sheet1!$A$2:$A$12</c:f>
              <c:strCache>
                <c:ptCount val="10"/>
                <c:pt idx="0">
                  <c:v>Pumped Hydro</c:v>
                </c:pt>
                <c:pt idx="1">
                  <c:v>Thermal</c:v>
                </c:pt>
                <c:pt idx="3">
                  <c:v>CAES</c:v>
                </c:pt>
                <c:pt idx="4">
                  <c:v>Hydrogen</c:v>
                </c:pt>
                <c:pt idx="5">
                  <c:v>Li-ion</c:v>
                </c:pt>
                <c:pt idx="6">
                  <c:v>Lead Acid</c:v>
                </c:pt>
                <c:pt idx="7">
                  <c:v>Nickel</c:v>
                </c:pt>
                <c:pt idx="8">
                  <c:v>Sodium</c:v>
                </c:pt>
                <c:pt idx="9">
                  <c:v>Flow</c:v>
                </c:pt>
              </c:strCache>
            </c:strRef>
          </c:cat>
          <c:val>
            <c:numRef>
              <c:f>Sheet1!$C$2:$C$12</c:f>
              <c:numCache>
                <c:formatCode>General</c:formatCode>
                <c:ptCount val="11"/>
              </c:numCache>
            </c:numRef>
          </c:val>
          <c:extLst>
            <c:ext xmlns:c16="http://schemas.microsoft.com/office/drawing/2014/chart" uri="{C3380CC4-5D6E-409C-BE32-E72D297353CC}">
              <c16:uniqueId val="{00000031-4153-46D6-86C2-86D21BC70008}"/>
            </c:ext>
          </c:extLst>
        </c:ser>
        <c:dLbls>
          <c:showLegendKey val="0"/>
          <c:showVal val="0"/>
          <c:showCatName val="0"/>
          <c:showSerName val="0"/>
          <c:showPercent val="0"/>
          <c:showBubbleSize val="0"/>
          <c:showLeaderLines val="1"/>
        </c:dLbls>
        <c:gapWidth val="239"/>
        <c:splitType val="pos"/>
        <c:splitPos val="6"/>
        <c:secondPieSize val="80"/>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0.84299</cdr:x>
      <cdr:y>0.31312</cdr:y>
    </cdr:from>
    <cdr:to>
      <cdr:x>0.93031</cdr:x>
      <cdr:y>0.32081</cdr:y>
    </cdr:to>
    <cdr:cxnSp macro="">
      <cdr:nvCxnSpPr>
        <cdr:cNvPr id="2" name="Straight Connector 1">
          <a:extLst xmlns:a="http://schemas.openxmlformats.org/drawingml/2006/main">
            <a:ext uri="{FF2B5EF4-FFF2-40B4-BE49-F238E27FC236}">
              <a16:creationId xmlns:a16="http://schemas.microsoft.com/office/drawing/2014/main" id="{EBF8D0A0-A323-4D6A-9BA9-41810B8399A0}"/>
            </a:ext>
          </a:extLst>
        </cdr:cNvPr>
        <cdr:cNvCxnSpPr>
          <a:cxnSpLocks xmlns:a="http://schemas.openxmlformats.org/drawingml/2006/main"/>
        </cdr:cNvCxnSpPr>
      </cdr:nvCxnSpPr>
      <cdr:spPr>
        <a:xfrm xmlns:a="http://schemas.openxmlformats.org/drawingml/2006/main" flipH="1" flipV="1">
          <a:off x="7149500" y="1207485"/>
          <a:ext cx="740613" cy="29651"/>
        </a:xfrm>
        <a:prstGeom xmlns:a="http://schemas.openxmlformats.org/drawingml/2006/main" prst="line">
          <a:avLst/>
        </a:prstGeom>
        <a:ln xmlns:a="http://schemas.openxmlformats.org/drawingml/2006/main">
          <a:solidFill>
            <a:schemeClr val="bg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97C1E-7983-43EA-A28A-2BB1D91C0D6E}" type="datetimeFigureOut">
              <a:rPr lang="en-US" smtClean="0"/>
              <a:t>10/28/2020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A6C7E-9969-4A53-9A99-4811F2130BC3}" type="slidenum">
              <a:rPr lang="en-US" smtClean="0"/>
              <a:t>‹#›</a:t>
            </a:fld>
            <a:endParaRPr lang="en-US"/>
          </a:p>
        </p:txBody>
      </p:sp>
    </p:spTree>
    <p:extLst>
      <p:ext uri="{BB962C8B-B14F-4D97-AF65-F5344CB8AC3E}">
        <p14:creationId xmlns:p14="http://schemas.microsoft.com/office/powerpoint/2010/main" val="1626014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1" y="0"/>
            <a:ext cx="9143999" cy="68562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7" y="823"/>
            <a:ext cx="9139426" cy="6854569"/>
          </a:xfrm>
          <a:prstGeom prst="rect">
            <a:avLst/>
          </a:prstGeom>
        </p:spPr>
      </p:pic>
      <p:sp>
        <p:nvSpPr>
          <p:cNvPr id="2" name="Title 1"/>
          <p:cNvSpPr>
            <a:spLocks noGrp="1"/>
          </p:cNvSpPr>
          <p:nvPr>
            <p:ph type="ctrTitle" hasCustomPrompt="1"/>
          </p:nvPr>
        </p:nvSpPr>
        <p:spPr>
          <a:xfrm>
            <a:off x="1" y="2048246"/>
            <a:ext cx="8861629" cy="2202515"/>
          </a:xfrm>
          <a:prstGeom prst="rect">
            <a:avLst/>
          </a:prstGeom>
        </p:spPr>
        <p:txBody>
          <a:bodyPr lIns="274320" tIns="274320" rIns="274320" bIns="274320"/>
          <a:lstStyle>
            <a:lvl1pPr>
              <a:defRPr sz="3600"/>
            </a:lvl1pPr>
          </a:lstStyle>
          <a:p>
            <a:r>
              <a:rPr lang="en-US" dirty="0"/>
              <a:t>Click to edit title</a:t>
            </a:r>
          </a:p>
        </p:txBody>
      </p:sp>
      <p:sp>
        <p:nvSpPr>
          <p:cNvPr id="10"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rgbClr val="7F7F7F"/>
                </a:solidFill>
                <a:latin typeface="Arial"/>
                <a:cs typeface="Arial"/>
              </a:defRPr>
            </a:lvl1pPr>
          </a:lstStyle>
          <a:p>
            <a:endParaRPr lang="en-US" dirty="0"/>
          </a:p>
        </p:txBody>
      </p:sp>
      <p:sp>
        <p:nvSpPr>
          <p:cNvPr id="15" name="Text Placeholder 6"/>
          <p:cNvSpPr>
            <a:spLocks noGrp="1"/>
          </p:cNvSpPr>
          <p:nvPr>
            <p:ph type="body" sz="quarter" idx="14" hasCustomPrompt="1"/>
          </p:nvPr>
        </p:nvSpPr>
        <p:spPr>
          <a:xfrm>
            <a:off x="202834" y="5117898"/>
            <a:ext cx="8658797" cy="274320"/>
          </a:xfrm>
          <a:prstGeom prst="rect">
            <a:avLst/>
          </a:prstGeom>
        </p:spPr>
        <p:txBody>
          <a:bodyPr lIns="0" tIns="0" rIns="0" bIns="0">
            <a:normAutofit/>
          </a:bodyPr>
          <a:lstStyle>
            <a:lvl1pPr marL="0" indent="0">
              <a:spcBef>
                <a:spcPts val="0"/>
              </a:spcBef>
              <a:buNone/>
              <a:defRPr sz="1400" baseline="0">
                <a:solidFill>
                  <a:schemeClr val="bg1">
                    <a:lumMod val="50000"/>
                  </a:schemeClr>
                </a:solidFill>
                <a:latin typeface="Arial"/>
                <a:cs typeface="Arial"/>
              </a:defRPr>
            </a:lvl1pPr>
          </a:lstStyle>
          <a:p>
            <a:pPr lvl="0"/>
            <a:r>
              <a:rPr lang="en-US" dirty="0"/>
              <a:t>Click to add presenter organization</a:t>
            </a:r>
          </a:p>
        </p:txBody>
      </p:sp>
      <p:sp>
        <p:nvSpPr>
          <p:cNvPr id="16" name="Text Placeholder 6"/>
          <p:cNvSpPr>
            <a:spLocks noGrp="1"/>
          </p:cNvSpPr>
          <p:nvPr>
            <p:ph type="body" sz="quarter" idx="15" hasCustomPrompt="1"/>
          </p:nvPr>
        </p:nvSpPr>
        <p:spPr>
          <a:xfrm>
            <a:off x="202835" y="5400575"/>
            <a:ext cx="8658796" cy="274320"/>
          </a:xfrm>
          <a:prstGeom prst="rect">
            <a:avLst/>
          </a:prstGeom>
        </p:spPr>
        <p:txBody>
          <a:bodyPr lIns="0" tIns="0" rIns="0" bIns="0">
            <a:normAutofit/>
          </a:bodyPr>
          <a:lstStyle>
            <a:lvl1pPr marL="0" indent="0">
              <a:spcBef>
                <a:spcPts val="0"/>
              </a:spcBef>
              <a:buNone/>
              <a:defRPr sz="1400" baseline="0">
                <a:solidFill>
                  <a:schemeClr val="bg1">
                    <a:lumMod val="50000"/>
                  </a:schemeClr>
                </a:solidFill>
                <a:latin typeface="Arial"/>
                <a:cs typeface="Arial"/>
              </a:defRPr>
            </a:lvl1pPr>
          </a:lstStyle>
          <a:p>
            <a:pPr lvl="0"/>
            <a:r>
              <a:rPr lang="en-US" dirty="0"/>
              <a:t>Click to add presentation event or location</a:t>
            </a:r>
          </a:p>
        </p:txBody>
      </p:sp>
      <p:sp>
        <p:nvSpPr>
          <p:cNvPr id="18" name="Text Placeholder 6"/>
          <p:cNvSpPr>
            <a:spLocks noGrp="1"/>
          </p:cNvSpPr>
          <p:nvPr>
            <p:ph type="body" sz="quarter" idx="16" hasCustomPrompt="1"/>
          </p:nvPr>
        </p:nvSpPr>
        <p:spPr>
          <a:xfrm>
            <a:off x="201054" y="4661324"/>
            <a:ext cx="8660577" cy="274320"/>
          </a:xfrm>
          <a:prstGeom prst="rect">
            <a:avLst/>
          </a:prstGeom>
        </p:spPr>
        <p:txBody>
          <a:bodyPr lIns="0" tIns="0" rIns="0" bIns="0">
            <a:noAutofit/>
          </a:bodyPr>
          <a:lstStyle>
            <a:lvl1pPr marL="0" indent="0">
              <a:spcBef>
                <a:spcPts val="0"/>
              </a:spcBef>
              <a:buNone/>
              <a:defRPr sz="2000" b="1" baseline="0">
                <a:solidFill>
                  <a:schemeClr val="bg1">
                    <a:lumMod val="50000"/>
                  </a:schemeClr>
                </a:solidFill>
                <a:latin typeface="Arial"/>
                <a:cs typeface="Arial"/>
              </a:defRPr>
            </a:lvl1pPr>
          </a:lstStyle>
          <a:p>
            <a:pPr lvl="0"/>
            <a:r>
              <a:rPr lang="en-US" dirty="0"/>
              <a:t>CLICK TO ADD PRESENTER NAME(S)</a:t>
            </a:r>
          </a:p>
        </p:txBody>
      </p:sp>
      <p:sp>
        <p:nvSpPr>
          <p:cNvPr id="21"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28, 2020</a:t>
            </a:fld>
            <a:endParaRPr lang="en-US" dirty="0">
              <a:solidFill>
                <a:schemeClr val="tx1">
                  <a:lumMod val="50000"/>
                  <a:lumOff val="50000"/>
                </a:schemeClr>
              </a:solidFill>
            </a:endParaRPr>
          </a:p>
        </p:txBody>
      </p:sp>
      <p:cxnSp>
        <p:nvCxnSpPr>
          <p:cNvPr id="22" name="Straight Connector 21"/>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3"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20" name="Picture 19"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94227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8" name="Picture Placeholder 2"/>
          <p:cNvSpPr>
            <a:spLocks noGrp="1"/>
          </p:cNvSpPr>
          <p:nvPr>
            <p:ph type="pic" idx="1"/>
          </p:nvPr>
        </p:nvSpPr>
        <p:spPr>
          <a:xfrm>
            <a:off x="205793" y="1615440"/>
            <a:ext cx="8726708" cy="4307840"/>
          </a:xfrm>
          <a:prstGeom prst="rect">
            <a:avLst/>
          </a:prstGeom>
        </p:spPr>
        <p:txBody>
          <a:bodyPr wrap="square" lIns="0" tIns="0" rIns="0" bIns="0" anchor="ctr">
            <a:no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3943371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Tree>
    <p:extLst>
      <p:ext uri="{BB962C8B-B14F-4D97-AF65-F5344CB8AC3E}">
        <p14:creationId xmlns:p14="http://schemas.microsoft.com/office/powerpoint/2010/main" val="47935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2"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3" name="Content Placeholder 2"/>
          <p:cNvSpPr>
            <a:spLocks noGrp="1"/>
          </p:cNvSpPr>
          <p:nvPr>
            <p:ph idx="1"/>
          </p:nvPr>
        </p:nvSpPr>
        <p:spPr>
          <a:xfrm>
            <a:off x="205794" y="1600202"/>
            <a:ext cx="8655837"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14"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28, 2020</a:t>
            </a:fld>
            <a:endParaRPr lang="en-US" dirty="0">
              <a:solidFill>
                <a:schemeClr val="tx1">
                  <a:lumMod val="50000"/>
                  <a:lumOff val="50000"/>
                </a:schemeClr>
              </a:solidFill>
            </a:endParaRPr>
          </a:p>
        </p:txBody>
      </p:sp>
      <p:cxnSp>
        <p:nvCxnSpPr>
          <p:cNvPr id="15" name="Straight Connector 14"/>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6"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8" name="Picture 17"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313208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6" name="Footer Placeholder 5"/>
          <p:cNvSpPr>
            <a:spLocks noGrp="1"/>
          </p:cNvSpPr>
          <p:nvPr>
            <p:ph type="ftr" sz="quarter" idx="11"/>
          </p:nvPr>
        </p:nvSpPr>
        <p:spPr/>
        <p:txBody>
          <a:bodyPr/>
          <a:lstStyle/>
          <a:p>
            <a:endParaRPr lang="en-US"/>
          </a:p>
        </p:txBody>
      </p:sp>
      <p:sp>
        <p:nvSpPr>
          <p:cNvPr id="11" name="Content Placeholder 2"/>
          <p:cNvSpPr>
            <a:spLocks noGrp="1"/>
          </p:cNvSpPr>
          <p:nvPr>
            <p:ph idx="1"/>
          </p:nvPr>
        </p:nvSpPr>
        <p:spPr>
          <a:xfrm>
            <a:off x="205795"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3"/>
          </p:nvPr>
        </p:nvSpPr>
        <p:spPr>
          <a:xfrm>
            <a:off x="4639283"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9"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28, 2020</a:t>
            </a:fld>
            <a:endParaRPr lang="en-US" dirty="0">
              <a:solidFill>
                <a:schemeClr val="tx1">
                  <a:lumMod val="50000"/>
                  <a:lumOff val="50000"/>
                </a:schemeClr>
              </a:solidFill>
            </a:endParaRPr>
          </a:p>
        </p:txBody>
      </p:sp>
      <p:cxnSp>
        <p:nvCxnSpPr>
          <p:cNvPr id="20" name="Straight Connector 19"/>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8" name="Picture 17"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53539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3" name="Text Placeholder 2"/>
          <p:cNvSpPr>
            <a:spLocks noGrp="1"/>
          </p:cNvSpPr>
          <p:nvPr>
            <p:ph type="body" idx="1"/>
          </p:nvPr>
        </p:nvSpPr>
        <p:spPr>
          <a:xfrm>
            <a:off x="205795" y="1535113"/>
            <a:ext cx="4222348"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7"/>
          <p:cNvSpPr>
            <a:spLocks noGrp="1"/>
          </p:cNvSpPr>
          <p:nvPr>
            <p:ph type="ftr" sz="quarter" idx="11"/>
          </p:nvPr>
        </p:nvSpPr>
        <p:spPr/>
        <p:txBody>
          <a:bodyPr/>
          <a:lstStyle/>
          <a:p>
            <a:endParaRPr lang="en-US"/>
          </a:p>
        </p:txBody>
      </p:sp>
      <p:sp>
        <p:nvSpPr>
          <p:cNvPr id="13"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4" name="Content Placeholder 2"/>
          <p:cNvSpPr>
            <a:spLocks noGrp="1"/>
          </p:cNvSpPr>
          <p:nvPr>
            <p:ph idx="13"/>
          </p:nvPr>
        </p:nvSpPr>
        <p:spPr>
          <a:xfrm>
            <a:off x="205795"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4"/>
          </p:nvPr>
        </p:nvSpPr>
        <p:spPr>
          <a:xfrm>
            <a:off x="4639283"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5"/>
          </p:nvPr>
        </p:nvSpPr>
        <p:spPr>
          <a:xfrm>
            <a:off x="4639284" y="1535113"/>
            <a:ext cx="4222347"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28, 2020</a:t>
            </a:fld>
            <a:endParaRPr lang="en-US" dirty="0">
              <a:solidFill>
                <a:schemeClr val="tx1">
                  <a:lumMod val="50000"/>
                  <a:lumOff val="50000"/>
                </a:schemeClr>
              </a:solidFill>
            </a:endParaRPr>
          </a:p>
        </p:txBody>
      </p:sp>
      <p:cxnSp>
        <p:nvCxnSpPr>
          <p:cNvPr id="23" name="Straight Connector 22"/>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20" name="Picture 19"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45402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5" name="Footer Placeholder 4"/>
          <p:cNvSpPr>
            <a:spLocks noGrp="1"/>
          </p:cNvSpPr>
          <p:nvPr>
            <p:ph type="ftr" sz="quarter" idx="11"/>
          </p:nvPr>
        </p:nvSpPr>
        <p:spPr/>
        <p:txBody>
          <a:bodyPr/>
          <a:lstStyle/>
          <a:p>
            <a:endParaRPr lang="en-US"/>
          </a:p>
        </p:txBody>
      </p:sp>
      <p:sp>
        <p:nvSpPr>
          <p:cNvPr id="13" name="Picture Placeholder 2"/>
          <p:cNvSpPr>
            <a:spLocks noGrp="1"/>
          </p:cNvSpPr>
          <p:nvPr>
            <p:ph type="pic" idx="1"/>
          </p:nvPr>
        </p:nvSpPr>
        <p:spPr>
          <a:xfrm>
            <a:off x="205793" y="1615440"/>
            <a:ext cx="8726708" cy="4307840"/>
          </a:xfrm>
          <a:prstGeom prst="rect">
            <a:avLst/>
          </a:prstGeom>
        </p:spPr>
        <p:txBody>
          <a:bodyPr wrap="square" lIns="0" tIns="0" rIns="0" bIns="0" anchor="ctr">
            <a:no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5"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7"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28, 2020</a:t>
            </a:fld>
            <a:endParaRPr lang="en-US" dirty="0">
              <a:solidFill>
                <a:schemeClr val="tx1">
                  <a:lumMod val="50000"/>
                  <a:lumOff val="50000"/>
                </a:schemeClr>
              </a:solidFill>
            </a:endParaRPr>
          </a:p>
        </p:txBody>
      </p:sp>
      <p:cxnSp>
        <p:nvCxnSpPr>
          <p:cNvPr id="18" name="Straight Connector 17"/>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4" name="Picture 13"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1707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715"/>
            <a:ext cx="9139425" cy="6854568"/>
          </a:xfrm>
          <a:prstGeom prst="rect">
            <a:avLst/>
          </a:prstGeom>
        </p:spPr>
      </p:pic>
      <p:sp>
        <p:nvSpPr>
          <p:cNvPr id="4" name="Footer Placeholder 3"/>
          <p:cNvSpPr>
            <a:spLocks noGrp="1"/>
          </p:cNvSpPr>
          <p:nvPr>
            <p:ph type="ftr" sz="quarter" idx="11"/>
          </p:nvPr>
        </p:nvSpPr>
        <p:spPr/>
        <p:txBody>
          <a:bodyPr/>
          <a:lstStyle/>
          <a:p>
            <a:endParaRPr lang="en-US"/>
          </a:p>
        </p:txBody>
      </p:sp>
      <p:sp>
        <p:nvSpPr>
          <p:cNvPr id="9"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5"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28, 2020</a:t>
            </a:fld>
            <a:endParaRPr lang="en-US" dirty="0">
              <a:solidFill>
                <a:schemeClr val="tx1">
                  <a:lumMod val="50000"/>
                  <a:lumOff val="50000"/>
                </a:schemeClr>
              </a:solidFill>
            </a:endParaRPr>
          </a:p>
        </p:txBody>
      </p:sp>
      <p:cxnSp>
        <p:nvCxnSpPr>
          <p:cNvPr id="16" name="Straight Connector 15"/>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3" name="Picture 12" descr="GMLC_Logo-0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400118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5"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6" name="Content Placeholder 2"/>
          <p:cNvSpPr>
            <a:spLocks noGrp="1"/>
          </p:cNvSpPr>
          <p:nvPr>
            <p:ph idx="1"/>
          </p:nvPr>
        </p:nvSpPr>
        <p:spPr>
          <a:xfrm>
            <a:off x="205794" y="1600202"/>
            <a:ext cx="8655837"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992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8"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9" name="Content Placeholder 2"/>
          <p:cNvSpPr>
            <a:spLocks noGrp="1"/>
          </p:cNvSpPr>
          <p:nvPr>
            <p:ph idx="1"/>
          </p:nvPr>
        </p:nvSpPr>
        <p:spPr>
          <a:xfrm>
            <a:off x="205795"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3"/>
          </p:nvPr>
        </p:nvSpPr>
        <p:spPr>
          <a:xfrm>
            <a:off x="4639283" y="1600202"/>
            <a:ext cx="4222348" cy="4525963"/>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214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8" name="Title 1"/>
          <p:cNvSpPr>
            <a:spLocks noGrp="1"/>
          </p:cNvSpPr>
          <p:nvPr>
            <p:ph type="title"/>
          </p:nvPr>
        </p:nvSpPr>
        <p:spPr>
          <a:xfrm>
            <a:off x="201753" y="274639"/>
            <a:ext cx="6674637" cy="808597"/>
          </a:xfrm>
          <a:prstGeom prst="rect">
            <a:avLst/>
          </a:prstGeom>
        </p:spPr>
        <p:txBody>
          <a:bodyPr anchor="b"/>
          <a:lstStyle/>
          <a:p>
            <a:r>
              <a:rPr lang="en-US" dirty="0"/>
              <a:t>Click to edit Master title style</a:t>
            </a:r>
          </a:p>
        </p:txBody>
      </p:sp>
      <p:sp>
        <p:nvSpPr>
          <p:cNvPr id="13" name="Text Placeholder 2"/>
          <p:cNvSpPr>
            <a:spLocks noGrp="1"/>
          </p:cNvSpPr>
          <p:nvPr>
            <p:ph type="body" idx="1"/>
          </p:nvPr>
        </p:nvSpPr>
        <p:spPr>
          <a:xfrm>
            <a:off x="205795" y="1535113"/>
            <a:ext cx="4222348"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2"/>
          <p:cNvSpPr>
            <a:spLocks noGrp="1"/>
          </p:cNvSpPr>
          <p:nvPr>
            <p:ph idx="13"/>
          </p:nvPr>
        </p:nvSpPr>
        <p:spPr>
          <a:xfrm>
            <a:off x="205795"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4"/>
          </p:nvPr>
        </p:nvSpPr>
        <p:spPr>
          <a:xfrm>
            <a:off x="4639283" y="2062172"/>
            <a:ext cx="4222348" cy="3779204"/>
          </a:xfrm>
          <a:prstGeom prst="rect">
            <a:avLst/>
          </a:prstGeom>
        </p:spPr>
        <p:txBody>
          <a:bodyPr lIns="0" tIns="0" rIns="0" bIns="0"/>
          <a:lstStyle>
            <a:lvl1pPr marL="342900" indent="-342900">
              <a:buClrTx/>
              <a:buSzPct val="90000"/>
              <a:buFont typeface="Lucida Grande"/>
              <a:buChar char="►"/>
              <a:defRPr sz="2000">
                <a:latin typeface="Arial"/>
                <a:cs typeface="Arial"/>
              </a:defRPr>
            </a:lvl1pPr>
            <a:lvl2pPr marL="742950" indent="-285750">
              <a:buClrTx/>
              <a:buFont typeface="Arial"/>
              <a:buChar char="◼"/>
              <a:defRPr sz="1800">
                <a:latin typeface="Arial"/>
                <a:cs typeface="Arial"/>
              </a:defRPr>
            </a:lvl2pPr>
            <a:lvl3pPr marL="1143000" indent="-228600">
              <a:buClrTx/>
              <a:buSzPct val="120000"/>
              <a:buFont typeface="Lucida Grande"/>
              <a:buChar char="•"/>
              <a:defRPr sz="1600">
                <a:latin typeface="Arial"/>
                <a:cs typeface="Arial"/>
              </a:defRPr>
            </a:lvl3pPr>
            <a:lvl4pPr marL="1600200" indent="-228600">
              <a:buClr>
                <a:schemeClr val="tx1"/>
              </a:buClr>
              <a:buSzPct val="85000"/>
              <a:buFont typeface="Wingdings" charset="2"/>
              <a:buChar char="u"/>
              <a:defRPr sz="1400">
                <a:latin typeface="Arial"/>
                <a:cs typeface="Arial"/>
              </a:defRPr>
            </a:lvl4pPr>
            <a:lvl5pPr marL="2057400" indent="-228600">
              <a:buClr>
                <a:schemeClr val="tx1"/>
              </a:buClr>
              <a:buSzPct val="95000"/>
              <a:buFont typeface="Arial"/>
              <a:buChar char="►"/>
              <a:defRPr sz="12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p:cNvSpPr>
            <a:spLocks noGrp="1"/>
          </p:cNvSpPr>
          <p:nvPr>
            <p:ph type="body" idx="15"/>
          </p:nvPr>
        </p:nvSpPr>
        <p:spPr>
          <a:xfrm>
            <a:off x="4639284" y="1535113"/>
            <a:ext cx="4222347" cy="412220"/>
          </a:xfrm>
          <a:prstGeom prst="rect">
            <a:avLst/>
          </a:prstGeom>
        </p:spPr>
        <p:txBody>
          <a:bodyPr lIns="0" tIns="0" rIns="0" bIns="0" anchor="b">
            <a:norm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92454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86" y="1716"/>
            <a:ext cx="9139426" cy="6854569"/>
          </a:xfrm>
          <a:prstGeom prst="rect">
            <a:avLst/>
          </a:prstGeom>
        </p:spPr>
      </p:pic>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rgbClr val="7F7F7F"/>
                </a:solidFill>
                <a:latin typeface="Arial"/>
                <a:cs typeface="Arial"/>
              </a:defRPr>
            </a:lvl1pPr>
          </a:lstStyle>
          <a:p>
            <a:endParaRPr lang="en-US" dirty="0"/>
          </a:p>
        </p:txBody>
      </p:sp>
      <p:sp>
        <p:nvSpPr>
          <p:cNvPr id="8" name="Title Placeholder 1"/>
          <p:cNvSpPr>
            <a:spLocks noGrp="1"/>
          </p:cNvSpPr>
          <p:nvPr>
            <p:ph type="title"/>
          </p:nvPr>
        </p:nvSpPr>
        <p:spPr>
          <a:xfrm>
            <a:off x="205794" y="201168"/>
            <a:ext cx="6775943" cy="868680"/>
          </a:xfrm>
          <a:prstGeom prst="rect">
            <a:avLst/>
          </a:prstGeom>
        </p:spPr>
        <p:txBody>
          <a:bodyPr vert="horz" lIns="0" tIns="0" rIns="0" bIns="0" rtlCol="0" anchor="b" anchorCtr="0">
            <a:noAutofit/>
          </a:bodyPr>
          <a:lstStyle/>
          <a:p>
            <a:r>
              <a:rPr lang="en-US" dirty="0"/>
              <a:t>Click to edit Master title style</a:t>
            </a:r>
          </a:p>
        </p:txBody>
      </p:sp>
      <p:sp>
        <p:nvSpPr>
          <p:cNvPr id="10" name="Date Placeholder 3"/>
          <p:cNvSpPr txBox="1">
            <a:spLocks/>
          </p:cNvSpPr>
          <p:nvPr userDrawn="1"/>
        </p:nvSpPr>
        <p:spPr>
          <a:xfrm>
            <a:off x="7340130" y="6356351"/>
            <a:ext cx="1200463" cy="365125"/>
          </a:xfrm>
          <a:prstGeom prst="rect">
            <a:avLst/>
          </a:prstGeom>
        </p:spPr>
        <p:txBody>
          <a:bodyPr vert="horz" lIns="0" tIns="0" rIns="0" bIns="0" rtlCol="0" anchor="ctr"/>
          <a:lstStyle>
            <a:defPPr>
              <a:defRPr lang="en-US"/>
            </a:defPPr>
            <a:lvl1pPr marL="0" algn="r" defTabSz="457200" rtl="0" eaLnBrk="1" latinLnBrk="0" hangingPunct="1">
              <a:defRPr sz="900"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B0AD-4045-D246-BDAD-F671F36BE5C4}" type="datetime4">
              <a:rPr lang="en-US" smtClean="0">
                <a:solidFill>
                  <a:schemeClr val="tx1">
                    <a:lumMod val="50000"/>
                    <a:lumOff val="50000"/>
                  </a:schemeClr>
                </a:solidFill>
              </a:rPr>
              <a:pPr/>
              <a:t>October 28, 2020</a:t>
            </a:fld>
            <a:endParaRPr lang="en-US" dirty="0">
              <a:solidFill>
                <a:schemeClr val="tx1">
                  <a:lumMod val="50000"/>
                  <a:lumOff val="50000"/>
                </a:schemeClr>
              </a:solidFill>
            </a:endParaRPr>
          </a:p>
        </p:txBody>
      </p:sp>
      <p:cxnSp>
        <p:nvCxnSpPr>
          <p:cNvPr id="11" name="Straight Connector 10"/>
          <p:cNvCxnSpPr/>
          <p:nvPr userDrawn="1"/>
        </p:nvCxnSpPr>
        <p:spPr>
          <a:xfrm>
            <a:off x="8648662" y="6454975"/>
            <a:ext cx="0" cy="182880"/>
          </a:xfrm>
          <a:prstGeom prst="line">
            <a:avLst/>
          </a:prstGeom>
          <a:ln w="127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743456" y="6360083"/>
            <a:ext cx="226373" cy="365125"/>
          </a:xfrm>
          <a:prstGeom prst="rect">
            <a:avLst/>
          </a:prstGeom>
        </p:spPr>
        <p:txBody>
          <a:bodyPr lIns="0" tIns="0" bIns="0" anchor="ctr" anchorCtr="0"/>
          <a:lstStyle>
            <a:defPPr>
              <a:defRPr lang="en-US"/>
            </a:defPPr>
            <a:lvl1pPr marL="0" algn="l" defTabSz="457200" rtl="0" eaLnBrk="1" latinLnBrk="0" hangingPunct="1">
              <a:defRPr sz="900" b="1" kern="1200">
                <a:solidFill>
                  <a:srgbClr val="707276"/>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722D57-58D6-9447-A6D5-A97F6C35A8FB}" type="slidenum">
              <a:rPr lang="en-US" smtClean="0">
                <a:solidFill>
                  <a:schemeClr val="tx1">
                    <a:lumMod val="50000"/>
                    <a:lumOff val="50000"/>
                  </a:schemeClr>
                </a:solidFill>
              </a:rPr>
              <a:pPr/>
              <a:t>‹#›</a:t>
            </a:fld>
            <a:endParaRPr lang="en-US" dirty="0">
              <a:solidFill>
                <a:schemeClr val="tx1">
                  <a:lumMod val="50000"/>
                  <a:lumOff val="50000"/>
                </a:schemeClr>
              </a:solidFill>
            </a:endParaRPr>
          </a:p>
        </p:txBody>
      </p:sp>
      <p:pic>
        <p:nvPicPr>
          <p:cNvPr id="13" name="Picture 12" descr="GMLC_Logo-04.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886433" y="1716"/>
            <a:ext cx="1255279" cy="1591557"/>
          </a:xfrm>
          <a:prstGeom prst="rect">
            <a:avLst/>
          </a:prstGeom>
        </p:spPr>
      </p:pic>
    </p:spTree>
    <p:extLst>
      <p:ext uri="{BB962C8B-B14F-4D97-AF65-F5344CB8AC3E}">
        <p14:creationId xmlns:p14="http://schemas.microsoft.com/office/powerpoint/2010/main" val="1194798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500" b="1" kern="1200">
          <a:solidFill>
            <a:srgbClr val="70727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hyperlink" Target="https://pubs.rsc.org/en/content/articlelanding/2018/ee/c8ee00569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gridarchitecture.pnnl.gov/media/advanced/The_Use_of_Electric_Grid_Storage_for_Resilience_and_Grid_Operations_final_PNNL.pdf" TargetMode="External"/><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s://gridarchitecture.pnnl.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gif"/><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ferc.gov/sites/default/files/2020-04/E-2_34.pdf"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jeremy.twitchell@pnnl.gov"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mp.lbl.gov/staff/lisa-schwartz?s=title&amp;o=asc&amp;f%5Bsearch%5D=grid-interactive" TargetMode="External"/><Relationship Id="rId13" Type="http://schemas.openxmlformats.org/officeDocument/2006/relationships/hyperlink" Target="https://emp.lbl.gov/staff/steven-schiller?s=title&amp;o=asc&amp;f%5Bsearch%5D=grid-interactive" TargetMode="External"/><Relationship Id="rId18" Type="http://schemas.openxmlformats.org/officeDocument/2006/relationships/hyperlink" Target="https://emp.lbl.gov/" TargetMode="External"/><Relationship Id="rId3" Type="http://schemas.openxmlformats.org/officeDocument/2006/relationships/hyperlink" Target="https://www.researchgate.net/profile/Yin_Xu16/publication/305339530_Microgrids_for_Service_Restoration_to_Critical_Load_in_a_Resilient_Distribution_System/links/5c558b43458515a4c75276d4/Microgrids-for-Service-Restoration-to-Critical-Load-in-a-Resilient-Distribution-System.pdf" TargetMode="External"/><Relationship Id="rId7" Type="http://schemas.openxmlformats.org/officeDocument/2006/relationships/hyperlink" Target="https://www.energy.gov/sites/prod/files/2014/12/f19/AdvancedMicrogrid_Integration-Interoperability_March2014.pdf" TargetMode="External"/><Relationship Id="rId12" Type="http://schemas.openxmlformats.org/officeDocument/2006/relationships/hyperlink" Target="https://emp.lbl.gov/publications/determining-utility-system-value" TargetMode="External"/><Relationship Id="rId17" Type="http://schemas.openxmlformats.org/officeDocument/2006/relationships/hyperlink" Target="https://www.sandia.gov/ess-ssl/" TargetMode="External"/><Relationship Id="rId2" Type="http://schemas.openxmlformats.org/officeDocument/2006/relationships/image" Target="../media/image5.png"/><Relationship Id="rId16" Type="http://schemas.openxmlformats.org/officeDocument/2006/relationships/hyperlink" Target="https://www.pnnl.gov/energy-storage" TargetMode="External"/><Relationship Id="rId1" Type="http://schemas.openxmlformats.org/officeDocument/2006/relationships/slideLayout" Target="../slideLayouts/slideLayout2.xml"/><Relationship Id="rId6" Type="http://schemas.openxmlformats.org/officeDocument/2006/relationships/hyperlink" Target="http://energystorage.pnnl.gov/pdf/PNNL-29738.pdf" TargetMode="External"/><Relationship Id="rId11" Type="http://schemas.openxmlformats.org/officeDocument/2006/relationships/hyperlink" Target="https://emp.lbl.gov/publications?s=title&amp;o=asc&amp;f%5Bsearch%5D=grid-interactive&amp;f%5Bauthor%5D=1405" TargetMode="External"/><Relationship Id="rId5" Type="http://schemas.openxmlformats.org/officeDocument/2006/relationships/hyperlink" Target="https://gridintegration.lbl.gov/publications/coordinated-microgrid-investment-and" TargetMode="External"/><Relationship Id="rId15" Type="http://schemas.openxmlformats.org/officeDocument/2006/relationships/hyperlink" Target="https://emp.lbl.gov/publications/performance-assessments-demand" TargetMode="External"/><Relationship Id="rId10" Type="http://schemas.openxmlformats.org/officeDocument/2006/relationships/hyperlink" Target="https://emp.lbl.gov/publications/grid-interactive-efficient-buildings" TargetMode="External"/><Relationship Id="rId4" Type="http://schemas.openxmlformats.org/officeDocument/2006/relationships/hyperlink" Target="https://www.researchgate.net/profile/Matthew_Reno/publication/343510122_Preliminary_Design_Process_for_Networked_Microgrids/links/5f2d6638299bf13404ad7b83/Preliminary-Design-Process-for-Networked-Microgrids.pdf" TargetMode="External"/><Relationship Id="rId9" Type="http://schemas.openxmlformats.org/officeDocument/2006/relationships/hyperlink" Target="https://emp.lbl.gov/staff/greg-leventis?s=title&amp;o=asc&amp;f%5Bsearch%5D=grid-interactive" TargetMode="External"/><Relationship Id="rId14" Type="http://schemas.openxmlformats.org/officeDocument/2006/relationships/hyperlink" Target="https://emp.lbl.gov/staff/sean-murphy?s=title&amp;o=asc&amp;f%5Bsearch%5D=grid-interactiv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nergystorage.pnnl.gov/pdf/PNNL-28866.pdf" TargetMode="External"/><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hyperlink" Target="https://www.sandia.gov/ess-ssl/global-energy-storage-database-home/"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s://www.eia.gov/electricity/data/eia86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ctrTitle"/>
          </p:nvPr>
        </p:nvSpPr>
        <p:spPr/>
        <p:txBody>
          <a:bodyPr/>
          <a:lstStyle/>
          <a:p>
            <a:r>
              <a:rPr lang="en-US" dirty="0"/>
              <a:t>Planning for energy storage and microgrids</a:t>
            </a:r>
          </a:p>
        </p:txBody>
      </p:sp>
      <p:sp>
        <p:nvSpPr>
          <p:cNvPr id="21" name="Text Placeholder 20"/>
          <p:cNvSpPr>
            <a:spLocks noGrp="1"/>
          </p:cNvSpPr>
          <p:nvPr>
            <p:ph type="body" sz="quarter" idx="14"/>
          </p:nvPr>
        </p:nvSpPr>
        <p:spPr/>
        <p:txBody>
          <a:bodyPr/>
          <a:lstStyle/>
          <a:p>
            <a:r>
              <a:rPr lang="en-US" dirty="0"/>
              <a:t>Pacific Northwest National Laboratory </a:t>
            </a:r>
          </a:p>
        </p:txBody>
      </p:sp>
      <p:sp>
        <p:nvSpPr>
          <p:cNvPr id="22" name="Text Placeholder 21"/>
          <p:cNvSpPr>
            <a:spLocks noGrp="1"/>
          </p:cNvSpPr>
          <p:nvPr>
            <p:ph type="body" sz="quarter" idx="15"/>
          </p:nvPr>
        </p:nvSpPr>
        <p:spPr>
          <a:xfrm>
            <a:off x="202835" y="5400575"/>
            <a:ext cx="8658795" cy="700188"/>
          </a:xfrm>
        </p:spPr>
        <p:txBody>
          <a:bodyPr>
            <a:normAutofit/>
          </a:bodyPr>
          <a:lstStyle/>
          <a:p>
            <a:pPr lvl="0"/>
            <a:r>
              <a:rPr lang="en-US" b="1" dirty="0"/>
              <a:t>Distribution Systems and Planning Training </a:t>
            </a:r>
          </a:p>
          <a:p>
            <a:pPr lvl="0"/>
            <a:r>
              <a:rPr lang="en-US" b="1" dirty="0"/>
              <a:t>for NASUCA</a:t>
            </a:r>
          </a:p>
          <a:p>
            <a:pPr lvl="0"/>
            <a:r>
              <a:rPr lang="en-US" b="1" dirty="0"/>
              <a:t>October 30, 2020</a:t>
            </a:r>
          </a:p>
          <a:p>
            <a:pPr lvl="0"/>
            <a:endParaRPr lang="en-US" b="1" dirty="0"/>
          </a:p>
          <a:p>
            <a:pPr lvl="0"/>
            <a:endParaRPr lang="en-US" b="1" dirty="0"/>
          </a:p>
        </p:txBody>
      </p:sp>
      <p:sp>
        <p:nvSpPr>
          <p:cNvPr id="23" name="Text Placeholder 22"/>
          <p:cNvSpPr>
            <a:spLocks noGrp="1"/>
          </p:cNvSpPr>
          <p:nvPr>
            <p:ph type="body" sz="quarter" idx="16"/>
          </p:nvPr>
        </p:nvSpPr>
        <p:spPr/>
        <p:txBody>
          <a:bodyPr/>
          <a:lstStyle/>
          <a:p>
            <a:pPr algn="just"/>
            <a:r>
              <a:rPr lang="en-US" dirty="0"/>
              <a:t>Jeremy Twitchell</a:t>
            </a:r>
          </a:p>
        </p:txBody>
      </p:sp>
    </p:spTree>
    <p:extLst>
      <p:ext uri="{BB962C8B-B14F-4D97-AF65-F5344CB8AC3E}">
        <p14:creationId xmlns:p14="http://schemas.microsoft.com/office/powerpoint/2010/main" val="2626649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Energy Storage Services</a:t>
            </a:r>
          </a:p>
        </p:txBody>
      </p:sp>
      <p:pic>
        <p:nvPicPr>
          <p:cNvPr id="3" name="Picture 2" descr="A close up of text on a white background&#10;&#10;Description generated with high confidence">
            <a:extLst>
              <a:ext uri="{FF2B5EF4-FFF2-40B4-BE49-F238E27FC236}">
                <a16:creationId xmlns:a16="http://schemas.microsoft.com/office/drawing/2014/main" id="{5293DBC4-32ED-4E13-9628-67E7A57C8CE1}"/>
              </a:ext>
            </a:extLst>
          </p:cNvPr>
          <p:cNvPicPr>
            <a:picLocks noChangeAspect="1"/>
          </p:cNvPicPr>
          <p:nvPr/>
        </p:nvPicPr>
        <p:blipFill rotWithShape="1">
          <a:blip r:embed="rId2"/>
          <a:srcRect l="4393" r="4466" b="569"/>
          <a:stretch/>
        </p:blipFill>
        <p:spPr>
          <a:xfrm>
            <a:off x="275783" y="1496061"/>
            <a:ext cx="8448930" cy="3042072"/>
          </a:xfrm>
          <a:prstGeom prst="rect">
            <a:avLst/>
          </a:prstGeom>
        </p:spPr>
      </p:pic>
      <p:sp>
        <p:nvSpPr>
          <p:cNvPr id="7" name="TextBox 6">
            <a:extLst>
              <a:ext uri="{FF2B5EF4-FFF2-40B4-BE49-F238E27FC236}">
                <a16:creationId xmlns:a16="http://schemas.microsoft.com/office/drawing/2014/main" id="{2A3B66D8-E48E-4CAF-9A32-480CDC6BCC03}"/>
              </a:ext>
            </a:extLst>
          </p:cNvPr>
          <p:cNvSpPr txBox="1"/>
          <p:nvPr/>
        </p:nvSpPr>
        <p:spPr>
          <a:xfrm>
            <a:off x="4572000" y="4563533"/>
            <a:ext cx="2343269" cy="2031325"/>
          </a:xfrm>
          <a:prstGeom prst="rect">
            <a:avLst/>
          </a:prstGeom>
          <a:noFill/>
        </p:spPr>
        <p:txBody>
          <a:bodyPr wrap="square" rtlCol="0">
            <a:spAutoFit/>
          </a:bodyPr>
          <a:lstStyle/>
          <a:p>
            <a:pPr defTabSz="914400"/>
            <a:r>
              <a:rPr lang="en-US" sz="1400" b="1" u="sng" dirty="0">
                <a:solidFill>
                  <a:srgbClr val="00B050"/>
                </a:solidFill>
                <a:latin typeface="Arial"/>
              </a:rPr>
              <a:t>Distribution Services</a:t>
            </a:r>
          </a:p>
          <a:p>
            <a:pPr marL="285750" indent="-285750" defTabSz="914400">
              <a:buFont typeface="Arial" panose="020B0604020202020204" pitchFamily="34" charset="0"/>
              <a:buChar char="•"/>
            </a:pPr>
            <a:r>
              <a:rPr lang="en-US" sz="1400" dirty="0">
                <a:solidFill>
                  <a:srgbClr val="00B050"/>
                </a:solidFill>
                <a:latin typeface="Arial"/>
              </a:rPr>
              <a:t>Voltage support</a:t>
            </a:r>
          </a:p>
          <a:p>
            <a:pPr marL="285750" indent="-285750" defTabSz="914400">
              <a:buFont typeface="Arial" panose="020B0604020202020204" pitchFamily="34" charset="0"/>
              <a:buChar char="•"/>
            </a:pPr>
            <a:r>
              <a:rPr lang="en-US" sz="1400" dirty="0">
                <a:solidFill>
                  <a:srgbClr val="00B050"/>
                </a:solidFill>
                <a:latin typeface="Arial"/>
              </a:rPr>
              <a:t>Conservation voltage reduction</a:t>
            </a:r>
          </a:p>
          <a:p>
            <a:pPr marL="285750" indent="-285750" defTabSz="914400">
              <a:buFont typeface="Arial" panose="020B0604020202020204" pitchFamily="34" charset="0"/>
              <a:buChar char="•"/>
            </a:pPr>
            <a:r>
              <a:rPr lang="en-US" sz="1400" dirty="0">
                <a:solidFill>
                  <a:srgbClr val="00B050"/>
                </a:solidFill>
                <a:latin typeface="Arial"/>
              </a:rPr>
              <a:t>DG integration/hosting capacity</a:t>
            </a:r>
          </a:p>
          <a:p>
            <a:pPr marL="285750" indent="-285750" defTabSz="914400">
              <a:buFont typeface="Arial" panose="020B0604020202020204" pitchFamily="34" charset="0"/>
              <a:buChar char="•"/>
            </a:pPr>
            <a:r>
              <a:rPr lang="en-US" sz="1400" dirty="0">
                <a:solidFill>
                  <a:srgbClr val="00B050"/>
                </a:solidFill>
                <a:latin typeface="Arial"/>
              </a:rPr>
              <a:t>Flow management</a:t>
            </a:r>
          </a:p>
          <a:p>
            <a:pPr marL="285750" indent="-285750" defTabSz="914400">
              <a:buFont typeface="Arial" panose="020B0604020202020204" pitchFamily="34" charset="0"/>
              <a:buChar char="•"/>
            </a:pPr>
            <a:r>
              <a:rPr lang="en-US" sz="1400" dirty="0">
                <a:solidFill>
                  <a:srgbClr val="00B050"/>
                </a:solidFill>
                <a:latin typeface="Arial"/>
              </a:rPr>
              <a:t>Infrastructure deferral</a:t>
            </a:r>
          </a:p>
          <a:p>
            <a:pPr marL="285750" indent="-285750" defTabSz="914400">
              <a:buFont typeface="Arial" panose="020B0604020202020204" pitchFamily="34" charset="0"/>
              <a:buChar char="•"/>
            </a:pPr>
            <a:endParaRPr lang="en-US" sz="1400" dirty="0">
              <a:solidFill>
                <a:srgbClr val="00B050"/>
              </a:solidFill>
              <a:latin typeface="Arial"/>
            </a:endParaRPr>
          </a:p>
        </p:txBody>
      </p:sp>
      <p:sp>
        <p:nvSpPr>
          <p:cNvPr id="8" name="TextBox 7">
            <a:extLst>
              <a:ext uri="{FF2B5EF4-FFF2-40B4-BE49-F238E27FC236}">
                <a16:creationId xmlns:a16="http://schemas.microsoft.com/office/drawing/2014/main" id="{22298D67-D894-4581-8AD8-0B470A3F6197}"/>
              </a:ext>
            </a:extLst>
          </p:cNvPr>
          <p:cNvSpPr txBox="1"/>
          <p:nvPr/>
        </p:nvSpPr>
        <p:spPr>
          <a:xfrm>
            <a:off x="2321427" y="4563533"/>
            <a:ext cx="2250573" cy="1384995"/>
          </a:xfrm>
          <a:prstGeom prst="rect">
            <a:avLst/>
          </a:prstGeom>
          <a:noFill/>
        </p:spPr>
        <p:txBody>
          <a:bodyPr wrap="square" rtlCol="0">
            <a:spAutoFit/>
          </a:bodyPr>
          <a:lstStyle/>
          <a:p>
            <a:pPr defTabSz="914400"/>
            <a:r>
              <a:rPr lang="en-US" sz="1400" b="1" u="sng" dirty="0">
                <a:solidFill>
                  <a:srgbClr val="00338E">
                    <a:lumMod val="60000"/>
                    <a:lumOff val="40000"/>
                  </a:srgbClr>
                </a:solidFill>
                <a:latin typeface="Arial"/>
              </a:rPr>
              <a:t>Transmission Services</a:t>
            </a:r>
          </a:p>
          <a:p>
            <a:pPr marL="285750" indent="-285750" defTabSz="914400">
              <a:buFont typeface="Arial" panose="020B0604020202020204" pitchFamily="34" charset="0"/>
              <a:buChar char="•"/>
            </a:pPr>
            <a:r>
              <a:rPr lang="en-US" sz="1400" dirty="0">
                <a:solidFill>
                  <a:srgbClr val="00338E">
                    <a:lumMod val="60000"/>
                    <a:lumOff val="40000"/>
                  </a:srgbClr>
                </a:solidFill>
                <a:latin typeface="Arial"/>
              </a:rPr>
              <a:t>Thermal management</a:t>
            </a:r>
          </a:p>
          <a:p>
            <a:pPr marL="285750" indent="-285750" defTabSz="914400">
              <a:buFont typeface="Arial" panose="020B0604020202020204" pitchFamily="34" charset="0"/>
              <a:buChar char="•"/>
            </a:pPr>
            <a:r>
              <a:rPr lang="en-US" sz="1400" dirty="0">
                <a:solidFill>
                  <a:srgbClr val="00338E">
                    <a:lumMod val="60000"/>
                    <a:lumOff val="40000"/>
                  </a:srgbClr>
                </a:solidFill>
                <a:latin typeface="Arial"/>
              </a:rPr>
              <a:t>Congestion relief</a:t>
            </a:r>
          </a:p>
          <a:p>
            <a:pPr marL="285750" indent="-285750" defTabSz="914400">
              <a:buFont typeface="Arial" panose="020B0604020202020204" pitchFamily="34" charset="0"/>
              <a:buChar char="•"/>
            </a:pPr>
            <a:r>
              <a:rPr lang="en-US" sz="1400" dirty="0">
                <a:solidFill>
                  <a:srgbClr val="00338E">
                    <a:lumMod val="60000"/>
                    <a:lumOff val="40000"/>
                  </a:srgbClr>
                </a:solidFill>
                <a:latin typeface="Arial"/>
              </a:rPr>
              <a:t>Infrastructure deferral</a:t>
            </a:r>
          </a:p>
          <a:p>
            <a:pPr marL="285750" indent="-285750" defTabSz="914400">
              <a:buFont typeface="Wingdings" panose="05000000000000000000" pitchFamily="2" charset="2"/>
              <a:buChar char="Ø"/>
            </a:pPr>
            <a:endParaRPr lang="en-US" sz="1400" dirty="0">
              <a:solidFill>
                <a:srgbClr val="00338E">
                  <a:lumMod val="60000"/>
                  <a:lumOff val="40000"/>
                </a:srgbClr>
              </a:solidFill>
              <a:latin typeface="Arial"/>
            </a:endParaRPr>
          </a:p>
          <a:p>
            <a:pPr marL="285750" indent="-285750" defTabSz="914400">
              <a:buFont typeface="Arial" panose="020B0604020202020204" pitchFamily="34" charset="0"/>
              <a:buChar char="•"/>
            </a:pPr>
            <a:endParaRPr lang="en-US" sz="1400" dirty="0">
              <a:solidFill>
                <a:srgbClr val="00338E">
                  <a:lumMod val="60000"/>
                  <a:lumOff val="40000"/>
                </a:srgbClr>
              </a:solidFill>
              <a:latin typeface="Arial"/>
            </a:endParaRPr>
          </a:p>
        </p:txBody>
      </p:sp>
      <p:sp>
        <p:nvSpPr>
          <p:cNvPr id="9" name="TextBox 8">
            <a:extLst>
              <a:ext uri="{FF2B5EF4-FFF2-40B4-BE49-F238E27FC236}">
                <a16:creationId xmlns:a16="http://schemas.microsoft.com/office/drawing/2014/main" id="{4D24D031-7C08-42EE-B16C-C3461F6F577E}"/>
              </a:ext>
            </a:extLst>
          </p:cNvPr>
          <p:cNvSpPr txBox="1"/>
          <p:nvPr/>
        </p:nvSpPr>
        <p:spPr>
          <a:xfrm>
            <a:off x="275783" y="4563533"/>
            <a:ext cx="2476313" cy="2462213"/>
          </a:xfrm>
          <a:prstGeom prst="rect">
            <a:avLst/>
          </a:prstGeom>
          <a:noFill/>
        </p:spPr>
        <p:txBody>
          <a:bodyPr wrap="square" rtlCol="0">
            <a:spAutoFit/>
          </a:bodyPr>
          <a:lstStyle/>
          <a:p>
            <a:pPr defTabSz="914400"/>
            <a:r>
              <a:rPr lang="en-US" sz="1400" b="1" u="sng" dirty="0">
                <a:solidFill>
                  <a:srgbClr val="616265"/>
                </a:solidFill>
                <a:latin typeface="Arial"/>
              </a:rPr>
              <a:t>Generation Services</a:t>
            </a:r>
          </a:p>
          <a:p>
            <a:pPr marL="285750" indent="-285750" defTabSz="914400">
              <a:buFont typeface="Arial" panose="020B0604020202020204" pitchFamily="34" charset="0"/>
              <a:buChar char="•"/>
            </a:pPr>
            <a:r>
              <a:rPr lang="en-US" sz="1400" dirty="0">
                <a:solidFill>
                  <a:srgbClr val="616265"/>
                </a:solidFill>
                <a:latin typeface="Arial"/>
              </a:rPr>
              <a:t>Capacity</a:t>
            </a:r>
          </a:p>
          <a:p>
            <a:pPr marL="285750" indent="-285750" defTabSz="914400">
              <a:buFont typeface="Arial" panose="020B0604020202020204" pitchFamily="34" charset="0"/>
              <a:buChar char="•"/>
            </a:pPr>
            <a:r>
              <a:rPr lang="en-US" sz="1400" dirty="0">
                <a:solidFill>
                  <a:srgbClr val="616265"/>
                </a:solidFill>
                <a:latin typeface="Arial"/>
              </a:rPr>
              <a:t>Energy</a:t>
            </a:r>
          </a:p>
          <a:p>
            <a:pPr marL="285750" indent="-285750" defTabSz="914400">
              <a:buFont typeface="Arial" panose="020B0604020202020204" pitchFamily="34" charset="0"/>
              <a:buChar char="•"/>
            </a:pPr>
            <a:r>
              <a:rPr lang="en-US" sz="1400" dirty="0">
                <a:solidFill>
                  <a:srgbClr val="616265"/>
                </a:solidFill>
                <a:latin typeface="Arial"/>
              </a:rPr>
              <a:t>Ancillary services</a:t>
            </a:r>
          </a:p>
          <a:p>
            <a:pPr marL="742950" lvl="1" indent="-285750" defTabSz="914400">
              <a:buFont typeface="Arial" panose="020B0604020202020204" pitchFamily="34" charset="0"/>
              <a:buChar char="•"/>
            </a:pPr>
            <a:r>
              <a:rPr lang="en-US" sz="1400" dirty="0">
                <a:solidFill>
                  <a:srgbClr val="616265"/>
                </a:solidFill>
                <a:latin typeface="Arial"/>
              </a:rPr>
              <a:t>Regulation</a:t>
            </a:r>
          </a:p>
          <a:p>
            <a:pPr marL="742950" lvl="1" indent="-285750" defTabSz="914400">
              <a:buFont typeface="Arial" panose="020B0604020202020204" pitchFamily="34" charset="0"/>
              <a:buChar char="•"/>
            </a:pPr>
            <a:r>
              <a:rPr lang="en-US" sz="1400" dirty="0">
                <a:solidFill>
                  <a:srgbClr val="616265"/>
                </a:solidFill>
                <a:latin typeface="Arial"/>
              </a:rPr>
              <a:t>Frequency response</a:t>
            </a:r>
          </a:p>
          <a:p>
            <a:pPr marL="742950" lvl="1" indent="-285750" defTabSz="914400">
              <a:buFont typeface="Arial" panose="020B0604020202020204" pitchFamily="34" charset="0"/>
              <a:buChar char="•"/>
            </a:pPr>
            <a:r>
              <a:rPr lang="en-US" sz="1400" dirty="0">
                <a:solidFill>
                  <a:srgbClr val="616265"/>
                </a:solidFill>
                <a:latin typeface="Arial"/>
              </a:rPr>
              <a:t>Spin/non-spin reserve</a:t>
            </a:r>
          </a:p>
          <a:p>
            <a:pPr marL="742950" lvl="1" indent="-285750" defTabSz="914400">
              <a:buFont typeface="Arial" panose="020B0604020202020204" pitchFamily="34" charset="0"/>
              <a:buChar char="•"/>
            </a:pPr>
            <a:r>
              <a:rPr lang="en-US" sz="1400" dirty="0">
                <a:solidFill>
                  <a:srgbClr val="616265"/>
                </a:solidFill>
                <a:latin typeface="Arial"/>
              </a:rPr>
              <a:t>Etc. …</a:t>
            </a:r>
          </a:p>
          <a:p>
            <a:pPr marL="742950" lvl="1" indent="-285750" defTabSz="914400">
              <a:buFont typeface="Arial" panose="020B0604020202020204" pitchFamily="34" charset="0"/>
              <a:buChar char="•"/>
            </a:pPr>
            <a:endParaRPr lang="en-US" sz="1400" dirty="0">
              <a:solidFill>
                <a:srgbClr val="616265"/>
              </a:solidFill>
              <a:latin typeface="Arial"/>
            </a:endParaRPr>
          </a:p>
        </p:txBody>
      </p:sp>
      <p:sp>
        <p:nvSpPr>
          <p:cNvPr id="10" name="TextBox 9">
            <a:extLst>
              <a:ext uri="{FF2B5EF4-FFF2-40B4-BE49-F238E27FC236}">
                <a16:creationId xmlns:a16="http://schemas.microsoft.com/office/drawing/2014/main" id="{0E4E3A4E-10F6-4E11-8536-7DB15896F195}"/>
              </a:ext>
            </a:extLst>
          </p:cNvPr>
          <p:cNvSpPr txBox="1"/>
          <p:nvPr/>
        </p:nvSpPr>
        <p:spPr>
          <a:xfrm>
            <a:off x="6876390" y="4563533"/>
            <a:ext cx="1895300" cy="2031325"/>
          </a:xfrm>
          <a:prstGeom prst="rect">
            <a:avLst/>
          </a:prstGeom>
          <a:noFill/>
        </p:spPr>
        <p:txBody>
          <a:bodyPr wrap="square" rtlCol="0">
            <a:spAutoFit/>
          </a:bodyPr>
          <a:lstStyle/>
          <a:p>
            <a:pPr defTabSz="914400"/>
            <a:r>
              <a:rPr lang="en-US" sz="1400" b="1" u="sng" dirty="0">
                <a:solidFill>
                  <a:srgbClr val="616265"/>
                </a:solidFill>
                <a:latin typeface="Arial"/>
              </a:rPr>
              <a:t>Customer Services</a:t>
            </a:r>
          </a:p>
          <a:p>
            <a:pPr marL="285750" indent="-285750" defTabSz="914400">
              <a:buFont typeface="Arial" panose="020B0604020202020204" pitchFamily="34" charset="0"/>
              <a:buChar char="•"/>
            </a:pPr>
            <a:r>
              <a:rPr lang="en-US" sz="1400" dirty="0">
                <a:solidFill>
                  <a:srgbClr val="616265"/>
                </a:solidFill>
                <a:latin typeface="Arial"/>
              </a:rPr>
              <a:t>TOU rate management</a:t>
            </a:r>
          </a:p>
          <a:p>
            <a:pPr marL="285750" indent="-285750" defTabSz="914400">
              <a:buFont typeface="Arial" panose="020B0604020202020204" pitchFamily="34" charset="0"/>
              <a:buChar char="•"/>
            </a:pPr>
            <a:r>
              <a:rPr lang="en-US" sz="1400" dirty="0">
                <a:solidFill>
                  <a:srgbClr val="616265"/>
                </a:solidFill>
                <a:latin typeface="Arial"/>
              </a:rPr>
              <a:t>Demand charge reduction</a:t>
            </a:r>
          </a:p>
          <a:p>
            <a:pPr marL="285750" indent="-285750" defTabSz="914400">
              <a:buFont typeface="Arial" panose="020B0604020202020204" pitchFamily="34" charset="0"/>
              <a:buChar char="•"/>
            </a:pPr>
            <a:r>
              <a:rPr lang="en-US" sz="1400" dirty="0">
                <a:solidFill>
                  <a:srgbClr val="616265"/>
                </a:solidFill>
                <a:latin typeface="Arial"/>
              </a:rPr>
              <a:t>Power quality</a:t>
            </a:r>
          </a:p>
          <a:p>
            <a:pPr marL="285750" indent="-285750" defTabSz="914400">
              <a:buFont typeface="Arial" panose="020B0604020202020204" pitchFamily="34" charset="0"/>
              <a:buChar char="•"/>
            </a:pPr>
            <a:r>
              <a:rPr lang="en-US" sz="1400" dirty="0">
                <a:solidFill>
                  <a:srgbClr val="616265"/>
                </a:solidFill>
                <a:latin typeface="Arial"/>
              </a:rPr>
              <a:t>Resilience</a:t>
            </a:r>
          </a:p>
          <a:p>
            <a:pPr marL="285750" indent="-285750" defTabSz="914400">
              <a:buFont typeface="Arial" panose="020B0604020202020204" pitchFamily="34" charset="0"/>
              <a:buChar char="•"/>
            </a:pPr>
            <a:endParaRPr lang="en-US" sz="1400" dirty="0">
              <a:solidFill>
                <a:srgbClr val="616265"/>
              </a:solidFill>
              <a:latin typeface="Arial"/>
            </a:endParaRPr>
          </a:p>
          <a:p>
            <a:pPr marL="742950" lvl="1" indent="-285750" defTabSz="914400">
              <a:buFont typeface="Arial" panose="020B0604020202020204" pitchFamily="34" charset="0"/>
              <a:buChar char="•"/>
            </a:pPr>
            <a:endParaRPr lang="en-US" sz="1400" dirty="0">
              <a:solidFill>
                <a:srgbClr val="616265"/>
              </a:solidFill>
              <a:latin typeface="Arial"/>
            </a:endParaRPr>
          </a:p>
        </p:txBody>
      </p:sp>
      <p:sp>
        <p:nvSpPr>
          <p:cNvPr id="11" name="TextBox 10">
            <a:extLst>
              <a:ext uri="{FF2B5EF4-FFF2-40B4-BE49-F238E27FC236}">
                <a16:creationId xmlns:a16="http://schemas.microsoft.com/office/drawing/2014/main" id="{72DB8742-3ED0-4452-BDA8-A3697B135331}"/>
              </a:ext>
            </a:extLst>
          </p:cNvPr>
          <p:cNvSpPr txBox="1"/>
          <p:nvPr/>
        </p:nvSpPr>
        <p:spPr>
          <a:xfrm>
            <a:off x="2752096" y="6526677"/>
            <a:ext cx="5071944" cy="261610"/>
          </a:xfrm>
          <a:prstGeom prst="rect">
            <a:avLst/>
          </a:prstGeom>
          <a:noFill/>
        </p:spPr>
        <p:txBody>
          <a:bodyPr wrap="square" rtlCol="0">
            <a:spAutoFit/>
          </a:bodyPr>
          <a:lstStyle/>
          <a:p>
            <a:r>
              <a:rPr lang="en-US" sz="1100" i="1" dirty="0"/>
              <a:t>Image: U.S. Department of Energy, “Grid Modernization Multi-Year Program Plan” </a:t>
            </a:r>
          </a:p>
        </p:txBody>
      </p:sp>
    </p:spTree>
    <p:extLst>
      <p:ext uri="{BB962C8B-B14F-4D97-AF65-F5344CB8AC3E}">
        <p14:creationId xmlns:p14="http://schemas.microsoft.com/office/powerpoint/2010/main" val="2402951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D0B6-5A09-4B94-B969-8B8BABA4E97B}"/>
              </a:ext>
            </a:extLst>
          </p:cNvPr>
          <p:cNvSpPr>
            <a:spLocks noGrp="1"/>
          </p:cNvSpPr>
          <p:nvPr>
            <p:ph type="title"/>
          </p:nvPr>
        </p:nvSpPr>
        <p:spPr/>
        <p:txBody>
          <a:bodyPr/>
          <a:lstStyle/>
          <a:p>
            <a:r>
              <a:rPr lang="en-US" dirty="0"/>
              <a:t>Energy Storage Values</a:t>
            </a:r>
          </a:p>
        </p:txBody>
      </p:sp>
      <p:pic>
        <p:nvPicPr>
          <p:cNvPr id="4" name="Picture 3" descr="Chart, scatter chart&#10;&#10;Description automatically generated">
            <a:extLst>
              <a:ext uri="{FF2B5EF4-FFF2-40B4-BE49-F238E27FC236}">
                <a16:creationId xmlns:a16="http://schemas.microsoft.com/office/drawing/2014/main" id="{7FAACD6A-7583-4741-9159-41656F3E4B12}"/>
              </a:ext>
            </a:extLst>
          </p:cNvPr>
          <p:cNvPicPr>
            <a:picLocks noChangeAspect="1"/>
          </p:cNvPicPr>
          <p:nvPr/>
        </p:nvPicPr>
        <p:blipFill>
          <a:blip r:embed="rId2"/>
          <a:stretch>
            <a:fillRect/>
          </a:stretch>
        </p:blipFill>
        <p:spPr>
          <a:xfrm>
            <a:off x="201753" y="1374218"/>
            <a:ext cx="6905086" cy="5360254"/>
          </a:xfrm>
          <a:prstGeom prst="rect">
            <a:avLst/>
          </a:prstGeom>
        </p:spPr>
      </p:pic>
      <p:sp>
        <p:nvSpPr>
          <p:cNvPr id="5" name="Rectangle 4">
            <a:extLst>
              <a:ext uri="{FF2B5EF4-FFF2-40B4-BE49-F238E27FC236}">
                <a16:creationId xmlns:a16="http://schemas.microsoft.com/office/drawing/2014/main" id="{90EB6694-C755-4CF2-A818-96CDF289662C}"/>
              </a:ext>
            </a:extLst>
          </p:cNvPr>
          <p:cNvSpPr/>
          <p:nvPr/>
        </p:nvSpPr>
        <p:spPr>
          <a:xfrm>
            <a:off x="7106839" y="1954209"/>
            <a:ext cx="1928705" cy="2246769"/>
          </a:xfrm>
          <a:prstGeom prst="rect">
            <a:avLst/>
          </a:prstGeom>
        </p:spPr>
        <p:txBody>
          <a:bodyPr wrap="square">
            <a:spAutoFit/>
          </a:bodyPr>
          <a:lstStyle/>
          <a:p>
            <a:pPr lvl="0" defTabSz="609493">
              <a:spcBef>
                <a:spcPct val="20000"/>
              </a:spcBef>
              <a:buSzPct val="100000"/>
              <a:defRPr/>
            </a:pPr>
            <a:r>
              <a:rPr lang="en-US" sz="1400" dirty="0">
                <a:solidFill>
                  <a:srgbClr val="191C1F"/>
                </a:solidFill>
                <a:latin typeface="Arial"/>
                <a:cs typeface="Arial"/>
              </a:rPr>
              <a:t>Storage values are locational, subject to:</a:t>
            </a:r>
          </a:p>
          <a:p>
            <a:pPr marL="342900" lvl="0" indent="-342900" defTabSz="609493">
              <a:spcBef>
                <a:spcPct val="20000"/>
              </a:spcBef>
              <a:buSzPct val="100000"/>
              <a:buBlip>
                <a:blip r:embed="rId3"/>
              </a:buBlip>
              <a:defRPr/>
            </a:pPr>
            <a:r>
              <a:rPr lang="en-US" sz="1400" dirty="0">
                <a:solidFill>
                  <a:srgbClr val="191C1F"/>
                </a:solidFill>
                <a:latin typeface="Arial"/>
                <a:cs typeface="Arial"/>
              </a:rPr>
              <a:t>Resource mix</a:t>
            </a:r>
          </a:p>
          <a:p>
            <a:pPr marL="342900" lvl="0" indent="-342900" defTabSz="609493">
              <a:spcBef>
                <a:spcPct val="20000"/>
              </a:spcBef>
              <a:buSzPct val="100000"/>
              <a:buBlip>
                <a:blip r:embed="rId3"/>
              </a:buBlip>
              <a:defRPr/>
            </a:pPr>
            <a:r>
              <a:rPr lang="en-US" sz="1400" dirty="0">
                <a:solidFill>
                  <a:srgbClr val="191C1F"/>
                </a:solidFill>
                <a:latin typeface="Arial"/>
                <a:cs typeface="Arial"/>
              </a:rPr>
              <a:t>Local infrastructure</a:t>
            </a:r>
          </a:p>
          <a:p>
            <a:pPr marL="342900" lvl="0" indent="-342900" defTabSz="609493">
              <a:spcBef>
                <a:spcPct val="20000"/>
              </a:spcBef>
              <a:buSzPct val="100000"/>
              <a:buBlip>
                <a:blip r:embed="rId3"/>
              </a:buBlip>
              <a:defRPr/>
            </a:pPr>
            <a:r>
              <a:rPr lang="en-US" sz="1400" dirty="0">
                <a:solidFill>
                  <a:srgbClr val="191C1F"/>
                </a:solidFill>
                <a:latin typeface="Arial"/>
                <a:cs typeface="Arial"/>
              </a:rPr>
              <a:t>Contingency conditions</a:t>
            </a:r>
          </a:p>
          <a:p>
            <a:pPr marL="342900" lvl="0" indent="-342900" defTabSz="609493">
              <a:spcBef>
                <a:spcPct val="20000"/>
              </a:spcBef>
              <a:buSzPct val="100000"/>
              <a:buBlip>
                <a:blip r:embed="rId3"/>
              </a:buBlip>
              <a:defRPr/>
            </a:pPr>
            <a:r>
              <a:rPr lang="en-US" sz="1400" dirty="0">
                <a:solidFill>
                  <a:srgbClr val="191C1F"/>
                </a:solidFill>
                <a:latin typeface="Arial"/>
                <a:cs typeface="Arial"/>
              </a:rPr>
              <a:t>Utility tariffs</a:t>
            </a:r>
          </a:p>
          <a:p>
            <a:pPr marL="342900" lvl="0" indent="-342900" defTabSz="609493">
              <a:spcBef>
                <a:spcPct val="20000"/>
              </a:spcBef>
              <a:buSzPct val="100000"/>
              <a:buBlip>
                <a:blip r:embed="rId3"/>
              </a:buBlip>
              <a:defRPr/>
            </a:pPr>
            <a:r>
              <a:rPr lang="en-US" sz="1400" dirty="0">
                <a:solidFill>
                  <a:srgbClr val="191C1F"/>
                </a:solidFill>
                <a:latin typeface="Arial"/>
                <a:cs typeface="Arial"/>
              </a:rPr>
              <a:t>Market structure</a:t>
            </a:r>
          </a:p>
        </p:txBody>
      </p:sp>
      <p:sp>
        <p:nvSpPr>
          <p:cNvPr id="6" name="TextBox 5">
            <a:extLst>
              <a:ext uri="{FF2B5EF4-FFF2-40B4-BE49-F238E27FC236}">
                <a16:creationId xmlns:a16="http://schemas.microsoft.com/office/drawing/2014/main" id="{F1A37367-8E73-4295-8582-E46F3D5F7572}"/>
              </a:ext>
            </a:extLst>
          </p:cNvPr>
          <p:cNvSpPr txBox="1"/>
          <p:nvPr/>
        </p:nvSpPr>
        <p:spPr>
          <a:xfrm>
            <a:off x="7106839" y="4586296"/>
            <a:ext cx="1835408" cy="830997"/>
          </a:xfrm>
          <a:prstGeom prst="rect">
            <a:avLst/>
          </a:prstGeom>
          <a:noFill/>
        </p:spPr>
        <p:txBody>
          <a:bodyPr wrap="square" rtlCol="0">
            <a:spAutoFit/>
          </a:bodyPr>
          <a:lstStyle/>
          <a:p>
            <a:pPr defTabSz="609493"/>
            <a:r>
              <a:rPr lang="en-US" sz="1200" dirty="0">
                <a:solidFill>
                  <a:srgbClr val="707276"/>
                </a:solidFill>
                <a:latin typeface="Calibri"/>
              </a:rPr>
              <a:t>Balducci et al, </a:t>
            </a:r>
            <a:r>
              <a:rPr lang="en-US" sz="1200" dirty="0">
                <a:solidFill>
                  <a:srgbClr val="707276"/>
                </a:solidFill>
                <a:latin typeface="Calibri"/>
                <a:hlinkClick r:id="rId4"/>
              </a:rPr>
              <a:t>“Assigning Value to Energy Storage Systems at Multiple Points in an Electric Grid.” </a:t>
            </a:r>
            <a:endParaRPr lang="en-US" sz="1200" dirty="0">
              <a:solidFill>
                <a:srgbClr val="707276"/>
              </a:solidFill>
              <a:latin typeface="Calibri"/>
            </a:endParaRPr>
          </a:p>
        </p:txBody>
      </p:sp>
    </p:spTree>
    <p:extLst>
      <p:ext uri="{BB962C8B-B14F-4D97-AF65-F5344CB8AC3E}">
        <p14:creationId xmlns:p14="http://schemas.microsoft.com/office/powerpoint/2010/main" val="779284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93DD1-3D60-462B-BE98-4661139A8C07}"/>
              </a:ext>
            </a:extLst>
          </p:cNvPr>
          <p:cNvSpPr>
            <a:spLocks noGrp="1"/>
          </p:cNvSpPr>
          <p:nvPr>
            <p:ph type="title"/>
          </p:nvPr>
        </p:nvSpPr>
        <p:spPr/>
        <p:txBody>
          <a:bodyPr/>
          <a:lstStyle/>
          <a:p>
            <a:r>
              <a:rPr lang="en-US" dirty="0"/>
              <a:t>A Different Paradigm: </a:t>
            </a:r>
            <a:br>
              <a:rPr lang="en-US" dirty="0"/>
            </a:br>
            <a:r>
              <a:rPr lang="en-US" dirty="0"/>
              <a:t>Embedded Energy Storage</a:t>
            </a:r>
          </a:p>
        </p:txBody>
      </p:sp>
      <p:sp>
        <p:nvSpPr>
          <p:cNvPr id="4" name="Rectangle 3">
            <a:extLst>
              <a:ext uri="{FF2B5EF4-FFF2-40B4-BE49-F238E27FC236}">
                <a16:creationId xmlns:a16="http://schemas.microsoft.com/office/drawing/2014/main" id="{C1B2457F-E413-43F1-9F36-9724D097502B}"/>
              </a:ext>
            </a:extLst>
          </p:cNvPr>
          <p:cNvSpPr/>
          <p:nvPr/>
        </p:nvSpPr>
        <p:spPr>
          <a:xfrm>
            <a:off x="201753" y="1665092"/>
            <a:ext cx="8620513" cy="4844403"/>
          </a:xfrm>
          <a:prstGeom prst="rect">
            <a:avLst/>
          </a:prstGeom>
        </p:spPr>
        <p:txBody>
          <a:bodyPr wrap="square">
            <a:spAutoFit/>
          </a:bodyPr>
          <a:lstStyle/>
          <a:p>
            <a:pPr lvl="0" defTabSz="609493">
              <a:lnSpc>
                <a:spcPct val="100000"/>
              </a:lnSpc>
              <a:spcBef>
                <a:spcPct val="20000"/>
              </a:spcBef>
              <a:spcAft>
                <a:spcPts val="1200"/>
              </a:spcAft>
              <a:buSzPct val="100000"/>
            </a:pPr>
            <a:r>
              <a:rPr lang="en-US" b="1" dirty="0">
                <a:solidFill>
                  <a:srgbClr val="242424"/>
                </a:solidFill>
                <a:cs typeface="Arial"/>
              </a:rPr>
              <a:t>Electricity is unique among commodities in that its “supply chain” was developed without a storage component. </a:t>
            </a:r>
          </a:p>
          <a:p>
            <a:pPr marL="434340" indent="-342900" defTabSz="609493">
              <a:spcBef>
                <a:spcPct val="20000"/>
              </a:spcBef>
              <a:spcAft>
                <a:spcPts val="1200"/>
              </a:spcAft>
              <a:buSzPct val="100000"/>
              <a:buBlip>
                <a:blip r:embed="rId2"/>
              </a:buBlip>
            </a:pPr>
            <a:r>
              <a:rPr lang="en-US" sz="1600" dirty="0">
                <a:solidFill>
                  <a:srgbClr val="242424"/>
                </a:solidFill>
                <a:cs typeface="Arial"/>
              </a:rPr>
              <a:t>Every other commodity has the ability to store excess quantities built into its supply chain – warehouses, granaries, reservoirs, etc. </a:t>
            </a:r>
          </a:p>
          <a:p>
            <a:pPr marL="434340" indent="-342900" defTabSz="609493">
              <a:spcBef>
                <a:spcPct val="20000"/>
              </a:spcBef>
              <a:spcAft>
                <a:spcPts val="1200"/>
              </a:spcAft>
              <a:buSzPct val="100000"/>
              <a:buBlip>
                <a:blip r:embed="rId2"/>
              </a:buBlip>
            </a:pPr>
            <a:r>
              <a:rPr lang="en-US" sz="1600" dirty="0">
                <a:solidFill>
                  <a:srgbClr val="242424"/>
                </a:solidFill>
                <a:cs typeface="Arial"/>
              </a:rPr>
              <a:t>Embedded storage creates a buffer between mismatches in supply and demand, stabilizing prices and protecting customers.</a:t>
            </a:r>
          </a:p>
          <a:p>
            <a:pPr defTabSz="609493">
              <a:spcBef>
                <a:spcPct val="20000"/>
              </a:spcBef>
              <a:spcAft>
                <a:spcPts val="1200"/>
              </a:spcAft>
              <a:buSzPct val="100000"/>
            </a:pPr>
            <a:r>
              <a:rPr lang="en-US" b="1" dirty="0">
                <a:solidFill>
                  <a:srgbClr val="242424"/>
                </a:solidFill>
                <a:cs typeface="Arial"/>
              </a:rPr>
              <a:t>Question: Now that we have the technology to store electricity, should we retrofit the grid with it?</a:t>
            </a:r>
          </a:p>
          <a:p>
            <a:pPr marL="434340" indent="-342900" defTabSz="609493">
              <a:spcBef>
                <a:spcPct val="20000"/>
              </a:spcBef>
              <a:spcAft>
                <a:spcPts val="1200"/>
              </a:spcAft>
              <a:buSzPct val="100000"/>
              <a:buBlip>
                <a:blip r:embed="rId2"/>
              </a:buBlip>
            </a:pPr>
            <a:r>
              <a:rPr lang="en-US" sz="1600" dirty="0">
                <a:solidFill>
                  <a:srgbClr val="242424"/>
                </a:solidFill>
                <a:cs typeface="Arial"/>
              </a:rPr>
              <a:t>To date, energy storage has been added “on the margins” to impart flexibility to the grid.</a:t>
            </a:r>
          </a:p>
          <a:p>
            <a:pPr marL="434340" indent="-342900" defTabSz="609493">
              <a:spcBef>
                <a:spcPct val="20000"/>
              </a:spcBef>
              <a:spcAft>
                <a:spcPts val="1200"/>
              </a:spcAft>
              <a:buSzPct val="100000"/>
              <a:buBlip>
                <a:blip r:embed="rId2"/>
              </a:buBlip>
            </a:pPr>
            <a:r>
              <a:rPr lang="en-US" sz="1600" dirty="0">
                <a:solidFill>
                  <a:srgbClr val="242424"/>
                </a:solidFill>
                <a:cs typeface="Arial"/>
              </a:rPr>
              <a:t>If storage were embedded infrastructure, similar to a substation or a transformer, it could act as a natural buffer between mismatches in supply and demand and the grid would </a:t>
            </a:r>
            <a:r>
              <a:rPr lang="en-US" sz="1600" i="1" dirty="0">
                <a:solidFill>
                  <a:srgbClr val="242424"/>
                </a:solidFill>
                <a:cs typeface="Arial"/>
              </a:rPr>
              <a:t>be</a:t>
            </a:r>
            <a:r>
              <a:rPr lang="en-US" sz="1600" dirty="0">
                <a:solidFill>
                  <a:srgbClr val="242424"/>
                </a:solidFill>
                <a:cs typeface="Arial"/>
              </a:rPr>
              <a:t> flexible.</a:t>
            </a:r>
          </a:p>
          <a:p>
            <a:pPr defTabSz="609493">
              <a:spcBef>
                <a:spcPct val="20000"/>
              </a:spcBef>
              <a:spcAft>
                <a:spcPts val="1200"/>
              </a:spcAft>
              <a:buSzPct val="100000"/>
            </a:pPr>
            <a:r>
              <a:rPr lang="en-US" sz="1600" dirty="0">
                <a:solidFill>
                  <a:srgbClr val="242424"/>
                </a:solidFill>
                <a:cs typeface="Arial"/>
              </a:rPr>
              <a:t>First report available </a:t>
            </a:r>
            <a:r>
              <a:rPr lang="en-US" sz="1600" dirty="0">
                <a:solidFill>
                  <a:srgbClr val="242424"/>
                </a:solidFill>
                <a:cs typeface="Arial"/>
                <a:hlinkClick r:id="rId3"/>
              </a:rPr>
              <a:t>here</a:t>
            </a:r>
            <a:r>
              <a:rPr lang="en-US" sz="1600" dirty="0">
                <a:solidFill>
                  <a:srgbClr val="242424"/>
                </a:solidFill>
                <a:cs typeface="Arial"/>
              </a:rPr>
              <a:t>; watch PNNL’s </a:t>
            </a:r>
            <a:r>
              <a:rPr lang="en-US" sz="1600" dirty="0">
                <a:solidFill>
                  <a:srgbClr val="242424"/>
                </a:solidFill>
                <a:cs typeface="Arial"/>
                <a:hlinkClick r:id="rId4"/>
              </a:rPr>
              <a:t>Grid Architecture</a:t>
            </a:r>
            <a:r>
              <a:rPr lang="en-US" sz="1600" dirty="0">
                <a:solidFill>
                  <a:srgbClr val="242424"/>
                </a:solidFill>
                <a:cs typeface="Arial"/>
              </a:rPr>
              <a:t> site for additional reports in the series</a:t>
            </a:r>
          </a:p>
          <a:p>
            <a:pPr marL="891540" lvl="1" indent="-342900" defTabSz="609493">
              <a:spcBef>
                <a:spcPct val="20000"/>
              </a:spcBef>
              <a:spcAft>
                <a:spcPts val="1200"/>
              </a:spcAft>
              <a:buSzPct val="100000"/>
              <a:buBlip>
                <a:blip r:embed="rId2"/>
              </a:buBlip>
            </a:pPr>
            <a:endParaRPr lang="en-US" sz="1600" dirty="0">
              <a:solidFill>
                <a:srgbClr val="242424"/>
              </a:solidFill>
              <a:cs typeface="Arial"/>
            </a:endParaRPr>
          </a:p>
        </p:txBody>
      </p:sp>
    </p:spTree>
    <p:extLst>
      <p:ext uri="{BB962C8B-B14F-4D97-AF65-F5344CB8AC3E}">
        <p14:creationId xmlns:p14="http://schemas.microsoft.com/office/powerpoint/2010/main" val="194237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D9FA-1FFD-4BF5-BC71-6650B42A8E54}"/>
              </a:ext>
            </a:extLst>
          </p:cNvPr>
          <p:cNvSpPr>
            <a:spLocks noGrp="1"/>
          </p:cNvSpPr>
          <p:nvPr>
            <p:ph type="title"/>
          </p:nvPr>
        </p:nvSpPr>
        <p:spPr>
          <a:xfrm>
            <a:off x="201753" y="274639"/>
            <a:ext cx="6969514" cy="808597"/>
          </a:xfrm>
        </p:spPr>
        <p:txBody>
          <a:bodyPr/>
          <a:lstStyle/>
          <a:p>
            <a:r>
              <a:rPr lang="en-US" dirty="0"/>
              <a:t>Embedded Storage in the Natural Gas System</a:t>
            </a:r>
          </a:p>
        </p:txBody>
      </p:sp>
      <p:sp>
        <p:nvSpPr>
          <p:cNvPr id="3" name="Rectangle 2">
            <a:extLst>
              <a:ext uri="{FF2B5EF4-FFF2-40B4-BE49-F238E27FC236}">
                <a16:creationId xmlns:a16="http://schemas.microsoft.com/office/drawing/2014/main" id="{EE23AE49-04A4-4D8A-9A3D-DFAAC42CE2B8}"/>
              </a:ext>
            </a:extLst>
          </p:cNvPr>
          <p:cNvSpPr/>
          <p:nvPr/>
        </p:nvSpPr>
        <p:spPr>
          <a:xfrm>
            <a:off x="201753" y="1469349"/>
            <a:ext cx="8434247" cy="1064907"/>
          </a:xfrm>
          <a:prstGeom prst="rect">
            <a:avLst/>
          </a:prstGeom>
        </p:spPr>
        <p:txBody>
          <a:bodyPr wrap="square">
            <a:spAutoFit/>
          </a:bodyPr>
          <a:lstStyle/>
          <a:p>
            <a:pPr lvl="0" defTabSz="609493">
              <a:lnSpc>
                <a:spcPct val="100000"/>
              </a:lnSpc>
              <a:spcBef>
                <a:spcPct val="20000"/>
              </a:spcBef>
              <a:spcAft>
                <a:spcPts val="1200"/>
              </a:spcAft>
              <a:buSzPct val="100000"/>
            </a:pPr>
            <a:r>
              <a:rPr lang="en-US" b="1" dirty="0">
                <a:solidFill>
                  <a:srgbClr val="242424"/>
                </a:solidFill>
                <a:cs typeface="Arial"/>
              </a:rPr>
              <a:t>A simple comparison: Natural gas and electricity</a:t>
            </a:r>
          </a:p>
          <a:p>
            <a:pPr marL="434340" indent="-342900" defTabSz="609493">
              <a:spcBef>
                <a:spcPct val="20000"/>
              </a:spcBef>
              <a:spcAft>
                <a:spcPts val="1200"/>
              </a:spcAft>
              <a:buSzPct val="100000"/>
              <a:buBlip>
                <a:blip r:embed="rId2"/>
              </a:buBlip>
            </a:pPr>
            <a:r>
              <a:rPr lang="en-US" sz="1600" dirty="0">
                <a:solidFill>
                  <a:srgbClr val="242424"/>
                </a:solidFill>
                <a:cs typeface="Arial"/>
              </a:rPr>
              <a:t>Simple assumptions: City has average daily demand of 1 million cubic feet (CF) of natural gas, peaking to 1.5 million CF; average electricity demand of 100 MW, peaking to 125 MW</a:t>
            </a:r>
          </a:p>
        </p:txBody>
      </p:sp>
      <p:pic>
        <p:nvPicPr>
          <p:cNvPr id="4" name="Picture 3">
            <a:extLst>
              <a:ext uri="{FF2B5EF4-FFF2-40B4-BE49-F238E27FC236}">
                <a16:creationId xmlns:a16="http://schemas.microsoft.com/office/drawing/2014/main" id="{E0E35326-92B3-4A32-8D58-284DABB03906}"/>
              </a:ext>
            </a:extLst>
          </p:cNvPr>
          <p:cNvPicPr>
            <a:picLocks noChangeAspect="1"/>
          </p:cNvPicPr>
          <p:nvPr/>
        </p:nvPicPr>
        <p:blipFill>
          <a:blip r:embed="rId3"/>
          <a:stretch>
            <a:fillRect/>
          </a:stretch>
        </p:blipFill>
        <p:spPr>
          <a:xfrm>
            <a:off x="201752" y="2534256"/>
            <a:ext cx="8129447" cy="2186475"/>
          </a:xfrm>
          <a:prstGeom prst="rect">
            <a:avLst/>
          </a:prstGeom>
        </p:spPr>
      </p:pic>
      <p:sp>
        <p:nvSpPr>
          <p:cNvPr id="5" name="Rectangle 4">
            <a:extLst>
              <a:ext uri="{FF2B5EF4-FFF2-40B4-BE49-F238E27FC236}">
                <a16:creationId xmlns:a16="http://schemas.microsoft.com/office/drawing/2014/main" id="{C8AC20BC-35F8-4C06-9DDA-EAEED2EFA6B3}"/>
              </a:ext>
            </a:extLst>
          </p:cNvPr>
          <p:cNvSpPr/>
          <p:nvPr/>
        </p:nvSpPr>
        <p:spPr>
          <a:xfrm>
            <a:off x="201751" y="5025826"/>
            <a:ext cx="8129447" cy="1618905"/>
          </a:xfrm>
          <a:prstGeom prst="rect">
            <a:avLst/>
          </a:prstGeom>
        </p:spPr>
        <p:txBody>
          <a:bodyPr wrap="square">
            <a:spAutoFit/>
          </a:bodyPr>
          <a:lstStyle/>
          <a:p>
            <a:pPr lvl="0" defTabSz="609493">
              <a:lnSpc>
                <a:spcPct val="100000"/>
              </a:lnSpc>
              <a:spcBef>
                <a:spcPct val="20000"/>
              </a:spcBef>
              <a:spcAft>
                <a:spcPts val="1200"/>
              </a:spcAft>
              <a:buSzPct val="100000"/>
            </a:pPr>
            <a:r>
              <a:rPr lang="en-US" dirty="0">
                <a:solidFill>
                  <a:srgbClr val="242424"/>
                </a:solidFill>
                <a:cs typeface="Arial"/>
              </a:rPr>
              <a:t>Result: Embedded storage on the natural gas system means that pipelines upstream of the storage facility can be sized based on average demand, and only downstream pipelines need to be sized based on peak.</a:t>
            </a:r>
          </a:p>
          <a:p>
            <a:pPr marL="434340" indent="-342900" defTabSz="609493">
              <a:spcBef>
                <a:spcPct val="20000"/>
              </a:spcBef>
              <a:spcAft>
                <a:spcPts val="1200"/>
              </a:spcAft>
              <a:buSzPct val="100000"/>
              <a:buBlip>
                <a:blip r:embed="rId2"/>
              </a:buBlip>
            </a:pPr>
            <a:r>
              <a:rPr lang="en-US" sz="1600" dirty="0">
                <a:solidFill>
                  <a:srgbClr val="242424"/>
                </a:solidFill>
                <a:cs typeface="Arial"/>
              </a:rPr>
              <a:t>On the electric side, the entire system (generation, transmission, and distribution) serving the city must be designed based on peak demand.</a:t>
            </a:r>
          </a:p>
        </p:txBody>
      </p:sp>
      <p:sp>
        <p:nvSpPr>
          <p:cNvPr id="6" name="TextBox 5">
            <a:extLst>
              <a:ext uri="{FF2B5EF4-FFF2-40B4-BE49-F238E27FC236}">
                <a16:creationId xmlns:a16="http://schemas.microsoft.com/office/drawing/2014/main" id="{AFD4EDA0-FCF8-4A08-861F-E53EC05CF2BA}"/>
              </a:ext>
            </a:extLst>
          </p:cNvPr>
          <p:cNvSpPr txBox="1"/>
          <p:nvPr/>
        </p:nvSpPr>
        <p:spPr>
          <a:xfrm>
            <a:off x="5532268" y="4731065"/>
            <a:ext cx="2798931" cy="276999"/>
          </a:xfrm>
          <a:prstGeom prst="rect">
            <a:avLst/>
          </a:prstGeom>
          <a:noFill/>
        </p:spPr>
        <p:txBody>
          <a:bodyPr wrap="square" rtlCol="0">
            <a:spAutoFit/>
          </a:bodyPr>
          <a:lstStyle/>
          <a:p>
            <a:r>
              <a:rPr lang="en-US" sz="1200" i="1" dirty="0"/>
              <a:t>Adapted from Aspen Environmental Group</a:t>
            </a:r>
          </a:p>
        </p:txBody>
      </p:sp>
    </p:spTree>
    <p:extLst>
      <p:ext uri="{BB962C8B-B14F-4D97-AF65-F5344CB8AC3E}">
        <p14:creationId xmlns:p14="http://schemas.microsoft.com/office/powerpoint/2010/main" val="4032895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9A5C05-4985-439E-8F27-14CAC6E47521}"/>
              </a:ext>
            </a:extLst>
          </p:cNvPr>
          <p:cNvSpPr txBox="1"/>
          <p:nvPr/>
        </p:nvSpPr>
        <p:spPr>
          <a:xfrm>
            <a:off x="2234152" y="3233395"/>
            <a:ext cx="4675695" cy="461665"/>
          </a:xfrm>
          <a:prstGeom prst="rect">
            <a:avLst/>
          </a:prstGeom>
          <a:noFill/>
        </p:spPr>
        <p:txBody>
          <a:bodyPr wrap="square" rtlCol="0">
            <a:spAutoFit/>
          </a:bodyPr>
          <a:lstStyle/>
          <a:p>
            <a:r>
              <a:rPr lang="en-US" sz="2400" b="1" dirty="0"/>
              <a:t>Energy Storage in Regional Markets </a:t>
            </a:r>
          </a:p>
        </p:txBody>
      </p:sp>
    </p:spTree>
    <p:extLst>
      <p:ext uri="{BB962C8B-B14F-4D97-AF65-F5344CB8AC3E}">
        <p14:creationId xmlns:p14="http://schemas.microsoft.com/office/powerpoint/2010/main" val="243185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70D7-5B51-41D0-ACAD-4D8F05E9813F}"/>
              </a:ext>
            </a:extLst>
          </p:cNvPr>
          <p:cNvSpPr>
            <a:spLocks noGrp="1"/>
          </p:cNvSpPr>
          <p:nvPr>
            <p:ph type="title"/>
          </p:nvPr>
        </p:nvSpPr>
        <p:spPr/>
        <p:txBody>
          <a:bodyPr/>
          <a:lstStyle/>
          <a:p>
            <a:r>
              <a:rPr lang="en-US" dirty="0"/>
              <a:t>Energy Storage and Regional Markets</a:t>
            </a:r>
          </a:p>
        </p:txBody>
      </p:sp>
      <p:sp>
        <p:nvSpPr>
          <p:cNvPr id="13" name="Content Placeholder 7">
            <a:extLst>
              <a:ext uri="{FF2B5EF4-FFF2-40B4-BE49-F238E27FC236}">
                <a16:creationId xmlns:a16="http://schemas.microsoft.com/office/drawing/2014/main" id="{B1EB3CB8-95EE-4F5A-B89B-A8EBADBABDBC}"/>
              </a:ext>
            </a:extLst>
          </p:cNvPr>
          <p:cNvSpPr txBox="1">
            <a:spLocks/>
          </p:cNvSpPr>
          <p:nvPr/>
        </p:nvSpPr>
        <p:spPr>
          <a:xfrm>
            <a:off x="201753" y="1483430"/>
            <a:ext cx="7881011" cy="457200"/>
          </a:xfrm>
          <a:prstGeom prst="rect">
            <a:avLst/>
          </a:prstGeom>
        </p:spPr>
        <p:txBody>
          <a:bodyPr/>
          <a:lstStyle>
            <a:lvl1pPr marL="457120" indent="-457120" algn="l" defTabSz="609493" rtl="0" eaLnBrk="1" latinLnBrk="0" hangingPunct="1">
              <a:spcBef>
                <a:spcPct val="20000"/>
              </a:spcBef>
              <a:buSzPct val="100000"/>
              <a:buFontTx/>
              <a:buBlip>
                <a:blip r:embed="rId2"/>
              </a:buBlip>
              <a:defRPr sz="2000" kern="1200">
                <a:solidFill>
                  <a:schemeClr val="accent2"/>
                </a:solidFill>
                <a:latin typeface="Arial"/>
                <a:ea typeface="+mn-ea"/>
                <a:cs typeface="Arial"/>
              </a:defRPr>
            </a:lvl1pPr>
            <a:lvl2pPr marL="990427" indent="-380933" algn="l" defTabSz="609493" rtl="0" eaLnBrk="1" latinLnBrk="0" hangingPunct="1">
              <a:spcBef>
                <a:spcPct val="20000"/>
              </a:spcBef>
              <a:buSzPct val="100000"/>
              <a:buFontTx/>
              <a:buBlip>
                <a:blip r:embed="rId3"/>
              </a:buBlip>
              <a:defRPr sz="1800" kern="1200">
                <a:solidFill>
                  <a:schemeClr val="accent2"/>
                </a:solidFill>
                <a:latin typeface="Arial"/>
                <a:ea typeface="+mn-ea"/>
                <a:cs typeface="Arial"/>
              </a:defRPr>
            </a:lvl2pPr>
            <a:lvl3pPr marL="1523733" indent="-304747" algn="l" defTabSz="609493" rtl="0" eaLnBrk="1" latinLnBrk="0" hangingPunct="1">
              <a:spcBef>
                <a:spcPct val="20000"/>
              </a:spcBef>
              <a:buSzPct val="100000"/>
              <a:buFontTx/>
              <a:buBlip>
                <a:blip r:embed="rId4"/>
              </a:buBlip>
              <a:defRPr sz="1600" kern="1200">
                <a:solidFill>
                  <a:schemeClr val="accent2"/>
                </a:solidFill>
                <a:latin typeface="Arial"/>
                <a:ea typeface="+mn-ea"/>
                <a:cs typeface="Arial"/>
              </a:defRPr>
            </a:lvl3pPr>
            <a:lvl4pPr marL="2133227" indent="-304747" algn="l" defTabSz="609493" rtl="0" eaLnBrk="1" latinLnBrk="0" hangingPunct="1">
              <a:spcBef>
                <a:spcPct val="20000"/>
              </a:spcBef>
              <a:buSzPct val="100000"/>
              <a:buFontTx/>
              <a:buBlip>
                <a:blip r:embed="rId5"/>
              </a:buBlip>
              <a:defRPr sz="1400" kern="1200">
                <a:solidFill>
                  <a:schemeClr val="accent2"/>
                </a:solidFill>
                <a:latin typeface="Arial"/>
                <a:ea typeface="+mn-ea"/>
                <a:cs typeface="Arial"/>
              </a:defRPr>
            </a:lvl4pPr>
            <a:lvl5pPr marL="2742720" indent="-304747" algn="l" defTabSz="609493" rtl="0" eaLnBrk="1" latinLnBrk="0" hangingPunct="1">
              <a:spcBef>
                <a:spcPct val="20000"/>
              </a:spcBef>
              <a:buSzPct val="100000"/>
              <a:buFontTx/>
              <a:buBlip>
                <a:blip r:embed="rId2"/>
              </a:buBlip>
              <a:defRPr sz="1400" kern="1200">
                <a:solidFill>
                  <a:schemeClr val="accent2"/>
                </a:solidFill>
                <a:latin typeface="Arial"/>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l" defTabSz="609493" rtl="0" eaLnBrk="1" fontAlgn="auto" latinLnBrk="0" hangingPunct="1">
              <a:lnSpc>
                <a:spcPct val="100000"/>
              </a:lnSpc>
              <a:spcBef>
                <a:spcPct val="20000"/>
              </a:spcBef>
              <a:spcAft>
                <a:spcPts val="1200"/>
              </a:spcAft>
              <a:buClrTx/>
              <a:buSzPct val="100000"/>
              <a:buFontTx/>
              <a:buNone/>
              <a:tabLst/>
              <a:defRPr/>
            </a:pPr>
            <a:r>
              <a:rPr kumimoji="0" lang="en-US" sz="2000" b="1" i="0" u="none" strike="noStrike" kern="1200" cap="none" spc="0" normalizeH="0" baseline="0" noProof="0" dirty="0">
                <a:ln>
                  <a:noFill/>
                </a:ln>
                <a:solidFill>
                  <a:srgbClr val="191C1F"/>
                </a:solidFill>
                <a:effectLst/>
                <a:uLnTx/>
                <a:uFillTx/>
                <a:latin typeface="Arial"/>
                <a:ea typeface="+mn-ea"/>
                <a:cs typeface="Arial"/>
              </a:rPr>
              <a:t>The Federal Energy Regulatory Commission (FERC) has two primary areas of regulatory authority over the electric grid:</a:t>
            </a:r>
          </a:p>
        </p:txBody>
      </p:sp>
      <p:sp>
        <p:nvSpPr>
          <p:cNvPr id="14" name="Content Placeholder 7">
            <a:extLst>
              <a:ext uri="{FF2B5EF4-FFF2-40B4-BE49-F238E27FC236}">
                <a16:creationId xmlns:a16="http://schemas.microsoft.com/office/drawing/2014/main" id="{76C4D6B7-7F60-4335-97FD-569E15EB3743}"/>
              </a:ext>
            </a:extLst>
          </p:cNvPr>
          <p:cNvSpPr txBox="1">
            <a:spLocks/>
          </p:cNvSpPr>
          <p:nvPr/>
        </p:nvSpPr>
        <p:spPr>
          <a:xfrm>
            <a:off x="360871" y="5088982"/>
            <a:ext cx="3781387" cy="830997"/>
          </a:xfrm>
          <a:prstGeom prst="rect">
            <a:avLst/>
          </a:prstGeom>
        </p:spPr>
        <p:txBody>
          <a:bodyPr vert="horz" wrap="square" lIns="0" tIns="0" rIns="0" bIns="0" rtlCol="0">
            <a:spAutoFit/>
          </a:bodyPr>
          <a:lstStyle>
            <a:lvl1pPr marL="342865" indent="-342865" algn="l" defTabSz="457154" rtl="0" eaLnBrk="1" latinLnBrk="0" hangingPunct="1">
              <a:spcBef>
                <a:spcPct val="20000"/>
              </a:spcBef>
              <a:buSzPct val="100000"/>
              <a:buFontTx/>
              <a:buBlip>
                <a:blip r:embed="rId2"/>
              </a:buBlip>
              <a:defRPr sz="2000" b="0" i="0" kern="1200">
                <a:solidFill>
                  <a:schemeClr val="accent2"/>
                </a:solidFill>
                <a:latin typeface="Garamond" panose="02020404030301010803" pitchFamily="18" charset="0"/>
                <a:ea typeface="+mn-ea"/>
                <a:cs typeface="Calibri Regular" charset="0"/>
              </a:defRPr>
            </a:lvl1pPr>
            <a:lvl2pPr marL="742874" indent="-285722" algn="l" defTabSz="457154" rtl="0" eaLnBrk="1" latinLnBrk="0" hangingPunct="1">
              <a:spcBef>
                <a:spcPct val="20000"/>
              </a:spcBef>
              <a:buSzPct val="100000"/>
              <a:buFontTx/>
              <a:buBlip>
                <a:blip r:embed="rId3"/>
              </a:buBlip>
              <a:defRPr sz="1800" b="0" i="0" kern="1200">
                <a:solidFill>
                  <a:schemeClr val="accent2"/>
                </a:solidFill>
                <a:latin typeface="Garamond" panose="02020404030301010803" pitchFamily="18" charset="0"/>
                <a:ea typeface="+mn-ea"/>
                <a:cs typeface="Calibri Regular" charset="0"/>
              </a:defRPr>
            </a:lvl2pPr>
            <a:lvl3pPr marL="1142883" indent="-228576" algn="l" defTabSz="457154" rtl="0" eaLnBrk="1" latinLnBrk="0" hangingPunct="1">
              <a:spcBef>
                <a:spcPct val="20000"/>
              </a:spcBef>
              <a:buSzPct val="100000"/>
              <a:buFontTx/>
              <a:buBlip>
                <a:blip r:embed="rId4"/>
              </a:buBlip>
              <a:defRPr sz="1600" b="0" i="0" kern="1200">
                <a:solidFill>
                  <a:schemeClr val="accent2"/>
                </a:solidFill>
                <a:latin typeface="Garamond" panose="02020404030301010803" pitchFamily="18" charset="0"/>
                <a:ea typeface="+mn-ea"/>
                <a:cs typeface="Calibri Regular" charset="0"/>
              </a:defRPr>
            </a:lvl3pPr>
            <a:lvl4pPr marL="1600036" indent="-228576" algn="l" defTabSz="457154" rtl="0" eaLnBrk="1" latinLnBrk="0" hangingPunct="1">
              <a:spcBef>
                <a:spcPct val="20000"/>
              </a:spcBef>
              <a:buSzPct val="100000"/>
              <a:buFontTx/>
              <a:buBlip>
                <a:blip r:embed="rId5"/>
              </a:buBlip>
              <a:defRPr sz="1400" b="0" i="0" kern="1200">
                <a:solidFill>
                  <a:schemeClr val="accent2"/>
                </a:solidFill>
                <a:latin typeface="Garamond" panose="02020404030301010803" pitchFamily="18" charset="0"/>
                <a:ea typeface="+mn-ea"/>
                <a:cs typeface="Calibri Regular" charset="0"/>
              </a:defRPr>
            </a:lvl4pPr>
            <a:lvl5pPr marL="2057190" indent="-228576" algn="l" defTabSz="457154" rtl="0" eaLnBrk="1" latinLnBrk="0" hangingPunct="1">
              <a:spcBef>
                <a:spcPct val="20000"/>
              </a:spcBef>
              <a:buSzPct val="100000"/>
              <a:buFontTx/>
              <a:buBlip>
                <a:blip r:embed="rId2"/>
              </a:buBlip>
              <a:defRPr sz="1400" b="0" i="0" kern="1200">
                <a:solidFill>
                  <a:schemeClr val="accent2"/>
                </a:solidFill>
                <a:latin typeface="Garamond" panose="02020404030301010803" pitchFamily="18" charset="0"/>
                <a:ea typeface="+mn-ea"/>
                <a:cs typeface="Calibri Regular" charset="0"/>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Tx/>
              <a:buNone/>
            </a:pPr>
            <a:r>
              <a:rPr lang="en-US" sz="1800" b="1" dirty="0">
                <a:solidFill>
                  <a:srgbClr val="242424"/>
                </a:solidFill>
                <a:latin typeface="Arial" panose="020B0604020202020204" pitchFamily="34" charset="0"/>
                <a:cs typeface="Arial" panose="020B0604020202020204" pitchFamily="34" charset="0"/>
              </a:rPr>
              <a:t>Market</a:t>
            </a:r>
            <a:r>
              <a:rPr lang="en-US" sz="1800" dirty="0">
                <a:solidFill>
                  <a:srgbClr val="242424"/>
                </a:solidFill>
                <a:latin typeface="Arial" panose="020B0604020202020204" pitchFamily="34" charset="0"/>
                <a:cs typeface="Arial" panose="020B0604020202020204" pitchFamily="34" charset="0"/>
              </a:rPr>
              <a:t> design and operations in the deregulated market footprints (minus ERCOT)</a:t>
            </a:r>
          </a:p>
        </p:txBody>
      </p:sp>
      <p:pic>
        <p:nvPicPr>
          <p:cNvPr id="15" name="Picture 14">
            <a:extLst>
              <a:ext uri="{FF2B5EF4-FFF2-40B4-BE49-F238E27FC236}">
                <a16:creationId xmlns:a16="http://schemas.microsoft.com/office/drawing/2014/main" id="{4B8F7EC1-F467-4BC4-84A3-95AF7EE205AF}"/>
              </a:ext>
            </a:extLst>
          </p:cNvPr>
          <p:cNvPicPr>
            <a:picLocks noChangeAspect="1"/>
          </p:cNvPicPr>
          <p:nvPr/>
        </p:nvPicPr>
        <p:blipFill>
          <a:blip r:embed="rId6"/>
          <a:stretch>
            <a:fillRect/>
          </a:stretch>
        </p:blipFill>
        <p:spPr>
          <a:xfrm>
            <a:off x="360871" y="2373834"/>
            <a:ext cx="3781387" cy="2510901"/>
          </a:xfrm>
          <a:prstGeom prst="rect">
            <a:avLst/>
          </a:prstGeom>
        </p:spPr>
      </p:pic>
      <p:pic>
        <p:nvPicPr>
          <p:cNvPr id="16" name="Picture 15">
            <a:extLst>
              <a:ext uri="{FF2B5EF4-FFF2-40B4-BE49-F238E27FC236}">
                <a16:creationId xmlns:a16="http://schemas.microsoft.com/office/drawing/2014/main" id="{8938A45C-1381-40FC-BA9E-63E8E38EB91E}"/>
              </a:ext>
            </a:extLst>
          </p:cNvPr>
          <p:cNvPicPr>
            <a:picLocks noChangeAspect="1"/>
          </p:cNvPicPr>
          <p:nvPr/>
        </p:nvPicPr>
        <p:blipFill>
          <a:blip r:embed="rId7"/>
          <a:stretch>
            <a:fillRect/>
          </a:stretch>
        </p:blipFill>
        <p:spPr>
          <a:xfrm>
            <a:off x="4571999" y="2387973"/>
            <a:ext cx="4157218" cy="2508188"/>
          </a:xfrm>
          <a:prstGeom prst="rect">
            <a:avLst/>
          </a:prstGeom>
        </p:spPr>
      </p:pic>
      <p:sp>
        <p:nvSpPr>
          <p:cNvPr id="17" name="Content Placeholder 7">
            <a:extLst>
              <a:ext uri="{FF2B5EF4-FFF2-40B4-BE49-F238E27FC236}">
                <a16:creationId xmlns:a16="http://schemas.microsoft.com/office/drawing/2014/main" id="{B56BD15C-7EF4-4CC2-BC24-234E59DC6CAD}"/>
              </a:ext>
            </a:extLst>
          </p:cNvPr>
          <p:cNvSpPr txBox="1">
            <a:spLocks/>
          </p:cNvSpPr>
          <p:nvPr/>
        </p:nvSpPr>
        <p:spPr>
          <a:xfrm>
            <a:off x="4571999" y="5079031"/>
            <a:ext cx="4157218" cy="830997"/>
          </a:xfrm>
          <a:prstGeom prst="rect">
            <a:avLst/>
          </a:prstGeom>
        </p:spPr>
        <p:txBody>
          <a:bodyPr vert="horz" wrap="square" lIns="0" tIns="0" rIns="0" bIns="0" rtlCol="0">
            <a:spAutoFit/>
          </a:bodyPr>
          <a:lstStyle>
            <a:lvl1pPr marL="342865" indent="-342865" algn="l" defTabSz="457154" rtl="0" eaLnBrk="1" latinLnBrk="0" hangingPunct="1">
              <a:spcBef>
                <a:spcPct val="20000"/>
              </a:spcBef>
              <a:buSzPct val="100000"/>
              <a:buFontTx/>
              <a:buBlip>
                <a:blip r:embed="rId2"/>
              </a:buBlip>
              <a:defRPr sz="2000" b="0" i="0" kern="1200">
                <a:solidFill>
                  <a:schemeClr val="accent2"/>
                </a:solidFill>
                <a:latin typeface="Garamond" panose="02020404030301010803" pitchFamily="18" charset="0"/>
                <a:ea typeface="+mn-ea"/>
                <a:cs typeface="Calibri Regular" charset="0"/>
              </a:defRPr>
            </a:lvl1pPr>
            <a:lvl2pPr marL="742874" indent="-285722" algn="l" defTabSz="457154" rtl="0" eaLnBrk="1" latinLnBrk="0" hangingPunct="1">
              <a:spcBef>
                <a:spcPct val="20000"/>
              </a:spcBef>
              <a:buSzPct val="100000"/>
              <a:buFontTx/>
              <a:buBlip>
                <a:blip r:embed="rId3"/>
              </a:buBlip>
              <a:defRPr sz="1800" b="0" i="0" kern="1200">
                <a:solidFill>
                  <a:schemeClr val="accent2"/>
                </a:solidFill>
                <a:latin typeface="Garamond" panose="02020404030301010803" pitchFamily="18" charset="0"/>
                <a:ea typeface="+mn-ea"/>
                <a:cs typeface="Calibri Regular" charset="0"/>
              </a:defRPr>
            </a:lvl2pPr>
            <a:lvl3pPr marL="1142883" indent="-228576" algn="l" defTabSz="457154" rtl="0" eaLnBrk="1" latinLnBrk="0" hangingPunct="1">
              <a:spcBef>
                <a:spcPct val="20000"/>
              </a:spcBef>
              <a:buSzPct val="100000"/>
              <a:buFontTx/>
              <a:buBlip>
                <a:blip r:embed="rId4"/>
              </a:buBlip>
              <a:defRPr sz="1600" b="0" i="0" kern="1200">
                <a:solidFill>
                  <a:schemeClr val="accent2"/>
                </a:solidFill>
                <a:latin typeface="Garamond" panose="02020404030301010803" pitchFamily="18" charset="0"/>
                <a:ea typeface="+mn-ea"/>
                <a:cs typeface="Calibri Regular" charset="0"/>
              </a:defRPr>
            </a:lvl3pPr>
            <a:lvl4pPr marL="1600036" indent="-228576" algn="l" defTabSz="457154" rtl="0" eaLnBrk="1" latinLnBrk="0" hangingPunct="1">
              <a:spcBef>
                <a:spcPct val="20000"/>
              </a:spcBef>
              <a:buSzPct val="100000"/>
              <a:buFontTx/>
              <a:buBlip>
                <a:blip r:embed="rId5"/>
              </a:buBlip>
              <a:defRPr sz="1400" b="0" i="0" kern="1200">
                <a:solidFill>
                  <a:schemeClr val="accent2"/>
                </a:solidFill>
                <a:latin typeface="Garamond" panose="02020404030301010803" pitchFamily="18" charset="0"/>
                <a:ea typeface="+mn-ea"/>
                <a:cs typeface="Calibri Regular" charset="0"/>
              </a:defRPr>
            </a:lvl4pPr>
            <a:lvl5pPr marL="2057190" indent="-228576" algn="l" defTabSz="457154" rtl="0" eaLnBrk="1" latinLnBrk="0" hangingPunct="1">
              <a:spcBef>
                <a:spcPct val="20000"/>
              </a:spcBef>
              <a:buSzPct val="100000"/>
              <a:buFontTx/>
              <a:buBlip>
                <a:blip r:embed="rId2"/>
              </a:buBlip>
              <a:defRPr sz="1400" b="0" i="0" kern="1200">
                <a:solidFill>
                  <a:schemeClr val="accent2"/>
                </a:solidFill>
                <a:latin typeface="Garamond" panose="02020404030301010803" pitchFamily="18" charset="0"/>
                <a:ea typeface="+mn-ea"/>
                <a:cs typeface="Calibri Regular" charset="0"/>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Tx/>
              <a:buNone/>
            </a:pPr>
            <a:r>
              <a:rPr lang="en-US" sz="1800" b="1" dirty="0">
                <a:solidFill>
                  <a:srgbClr val="242424"/>
                </a:solidFill>
                <a:latin typeface="Arial" panose="020B0604020202020204" pitchFamily="34" charset="0"/>
                <a:cs typeface="Arial" panose="020B0604020202020204" pitchFamily="34" charset="0"/>
              </a:rPr>
              <a:t>Transmission</a:t>
            </a:r>
            <a:r>
              <a:rPr lang="en-US" sz="1800" dirty="0">
                <a:solidFill>
                  <a:srgbClr val="242424"/>
                </a:solidFill>
                <a:latin typeface="Arial" panose="020B0604020202020204" pitchFamily="34" charset="0"/>
                <a:cs typeface="Arial" panose="020B0604020202020204" pitchFamily="34" charset="0"/>
              </a:rPr>
              <a:t> system planning, operations, and ratemaking in all regions with interstate transmission </a:t>
            </a:r>
          </a:p>
        </p:txBody>
      </p:sp>
      <p:sp>
        <p:nvSpPr>
          <p:cNvPr id="18" name="Content Placeholder 7">
            <a:extLst>
              <a:ext uri="{FF2B5EF4-FFF2-40B4-BE49-F238E27FC236}">
                <a16:creationId xmlns:a16="http://schemas.microsoft.com/office/drawing/2014/main" id="{9B4F779B-C3AE-452D-A85F-9B93D943D431}"/>
              </a:ext>
            </a:extLst>
          </p:cNvPr>
          <p:cNvSpPr txBox="1">
            <a:spLocks/>
          </p:cNvSpPr>
          <p:nvPr/>
        </p:nvSpPr>
        <p:spPr>
          <a:xfrm>
            <a:off x="1790399" y="6126161"/>
            <a:ext cx="5563201" cy="457200"/>
          </a:xfrm>
          <a:prstGeom prst="rect">
            <a:avLst/>
          </a:prstGeom>
        </p:spPr>
        <p:txBody>
          <a:bodyPr/>
          <a:lstStyle>
            <a:lvl1pPr marL="457120" indent="-457120" algn="l" defTabSz="609493" rtl="0" eaLnBrk="1" latinLnBrk="0" hangingPunct="1">
              <a:spcBef>
                <a:spcPct val="20000"/>
              </a:spcBef>
              <a:buSzPct val="100000"/>
              <a:buFontTx/>
              <a:buBlip>
                <a:blip r:embed="rId2"/>
              </a:buBlip>
              <a:defRPr sz="2000" kern="1200">
                <a:solidFill>
                  <a:schemeClr val="accent2"/>
                </a:solidFill>
                <a:latin typeface="Arial"/>
                <a:ea typeface="+mn-ea"/>
                <a:cs typeface="Arial"/>
              </a:defRPr>
            </a:lvl1pPr>
            <a:lvl2pPr marL="990427" indent="-380933" algn="l" defTabSz="609493" rtl="0" eaLnBrk="1" latinLnBrk="0" hangingPunct="1">
              <a:spcBef>
                <a:spcPct val="20000"/>
              </a:spcBef>
              <a:buSzPct val="100000"/>
              <a:buFontTx/>
              <a:buBlip>
                <a:blip r:embed="rId3"/>
              </a:buBlip>
              <a:defRPr sz="1800" kern="1200">
                <a:solidFill>
                  <a:schemeClr val="accent2"/>
                </a:solidFill>
                <a:latin typeface="Arial"/>
                <a:ea typeface="+mn-ea"/>
                <a:cs typeface="Arial"/>
              </a:defRPr>
            </a:lvl2pPr>
            <a:lvl3pPr marL="1523733" indent="-304747" algn="l" defTabSz="609493" rtl="0" eaLnBrk="1" latinLnBrk="0" hangingPunct="1">
              <a:spcBef>
                <a:spcPct val="20000"/>
              </a:spcBef>
              <a:buSzPct val="100000"/>
              <a:buFontTx/>
              <a:buBlip>
                <a:blip r:embed="rId4"/>
              </a:buBlip>
              <a:defRPr sz="1600" kern="1200">
                <a:solidFill>
                  <a:schemeClr val="accent2"/>
                </a:solidFill>
                <a:latin typeface="Arial"/>
                <a:ea typeface="+mn-ea"/>
                <a:cs typeface="Arial"/>
              </a:defRPr>
            </a:lvl3pPr>
            <a:lvl4pPr marL="2133227" indent="-304747" algn="l" defTabSz="609493" rtl="0" eaLnBrk="1" latinLnBrk="0" hangingPunct="1">
              <a:spcBef>
                <a:spcPct val="20000"/>
              </a:spcBef>
              <a:buSzPct val="100000"/>
              <a:buFontTx/>
              <a:buBlip>
                <a:blip r:embed="rId5"/>
              </a:buBlip>
              <a:defRPr sz="1400" kern="1200">
                <a:solidFill>
                  <a:schemeClr val="accent2"/>
                </a:solidFill>
                <a:latin typeface="Arial"/>
                <a:ea typeface="+mn-ea"/>
                <a:cs typeface="Arial"/>
              </a:defRPr>
            </a:lvl4pPr>
            <a:lvl5pPr marL="2742720" indent="-304747" algn="l" defTabSz="609493" rtl="0" eaLnBrk="1" latinLnBrk="0" hangingPunct="1">
              <a:spcBef>
                <a:spcPct val="20000"/>
              </a:spcBef>
              <a:buSzPct val="100000"/>
              <a:buFontTx/>
              <a:buBlip>
                <a:blip r:embed="rId2"/>
              </a:buBlip>
              <a:defRPr sz="1400" kern="1200">
                <a:solidFill>
                  <a:schemeClr val="accent2"/>
                </a:solidFill>
                <a:latin typeface="Arial"/>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ctr" defTabSz="609493" rtl="0" eaLnBrk="1" fontAlgn="auto" latinLnBrk="0" hangingPunct="1">
              <a:lnSpc>
                <a:spcPct val="100000"/>
              </a:lnSpc>
              <a:spcBef>
                <a:spcPct val="20000"/>
              </a:spcBef>
              <a:spcAft>
                <a:spcPts val="1200"/>
              </a:spcAft>
              <a:buClrTx/>
              <a:buSzPct val="100000"/>
              <a:buFontTx/>
              <a:buNone/>
              <a:tabLst/>
              <a:defRPr/>
            </a:pPr>
            <a:r>
              <a:rPr kumimoji="0" lang="en-US" sz="1800" i="0" u="none" strike="noStrike" kern="1200" cap="none" spc="0" normalizeH="0" baseline="0" noProof="0" dirty="0">
                <a:ln>
                  <a:noFill/>
                </a:ln>
                <a:solidFill>
                  <a:srgbClr val="191C1F"/>
                </a:solidFill>
                <a:effectLst/>
                <a:uLnTx/>
                <a:uFillTx/>
                <a:latin typeface="Arial"/>
                <a:ea typeface="+mn-ea"/>
                <a:cs typeface="Arial"/>
              </a:rPr>
              <a:t>In recent years, FERC has sought to improve access </a:t>
            </a:r>
            <a:br>
              <a:rPr kumimoji="0" lang="en-US" sz="1800" i="0" u="none" strike="noStrike" kern="1200" cap="none" spc="0" normalizeH="0" baseline="0" noProof="0" dirty="0">
                <a:ln>
                  <a:noFill/>
                </a:ln>
                <a:solidFill>
                  <a:srgbClr val="191C1F"/>
                </a:solidFill>
                <a:effectLst/>
                <a:uLnTx/>
                <a:uFillTx/>
                <a:latin typeface="Arial"/>
                <a:ea typeface="+mn-ea"/>
                <a:cs typeface="Arial"/>
              </a:rPr>
            </a:br>
            <a:r>
              <a:rPr kumimoji="0" lang="en-US" sz="1800" i="0" u="none" strike="noStrike" kern="1200" cap="none" spc="0" normalizeH="0" baseline="0" noProof="0" dirty="0">
                <a:ln>
                  <a:noFill/>
                </a:ln>
                <a:solidFill>
                  <a:srgbClr val="191C1F"/>
                </a:solidFill>
                <a:effectLst/>
                <a:uLnTx/>
                <a:uFillTx/>
                <a:latin typeface="Arial"/>
                <a:ea typeface="+mn-ea"/>
                <a:cs typeface="Arial"/>
              </a:rPr>
              <a:t>for </a:t>
            </a:r>
            <a:r>
              <a:rPr lang="en-US" sz="1800" dirty="0">
                <a:solidFill>
                  <a:srgbClr val="191C1F"/>
                </a:solidFill>
              </a:rPr>
              <a:t>energy storage in both areas. </a:t>
            </a:r>
            <a:endParaRPr kumimoji="0" lang="en-US" sz="1800" i="0" u="none" strike="noStrike" kern="1200" cap="none" spc="0" normalizeH="0" baseline="0" noProof="0" dirty="0">
              <a:ln>
                <a:noFill/>
              </a:ln>
              <a:solidFill>
                <a:srgbClr val="191C1F"/>
              </a:solidFill>
              <a:effectLst/>
              <a:uLnTx/>
              <a:uFillTx/>
              <a:latin typeface="Arial"/>
              <a:ea typeface="+mn-ea"/>
              <a:cs typeface="Arial"/>
            </a:endParaRPr>
          </a:p>
        </p:txBody>
      </p:sp>
    </p:spTree>
    <p:extLst>
      <p:ext uri="{BB962C8B-B14F-4D97-AF65-F5344CB8AC3E}">
        <p14:creationId xmlns:p14="http://schemas.microsoft.com/office/powerpoint/2010/main" val="2720754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4133F-A687-4333-B5E9-305C05FCD3CF}"/>
              </a:ext>
            </a:extLst>
          </p:cNvPr>
          <p:cNvSpPr>
            <a:spLocks noGrp="1"/>
          </p:cNvSpPr>
          <p:nvPr>
            <p:ph type="title"/>
          </p:nvPr>
        </p:nvSpPr>
        <p:spPr/>
        <p:txBody>
          <a:bodyPr/>
          <a:lstStyle/>
          <a:p>
            <a:r>
              <a:rPr lang="en-US" dirty="0"/>
              <a:t>Market Access: FERC Order 841</a:t>
            </a:r>
          </a:p>
        </p:txBody>
      </p:sp>
      <p:sp>
        <p:nvSpPr>
          <p:cNvPr id="5" name="Content Placeholder 7">
            <a:extLst>
              <a:ext uri="{FF2B5EF4-FFF2-40B4-BE49-F238E27FC236}">
                <a16:creationId xmlns:a16="http://schemas.microsoft.com/office/drawing/2014/main" id="{6C9458EB-DBC8-4CE1-B61C-91215D9AE68E}"/>
              </a:ext>
            </a:extLst>
          </p:cNvPr>
          <p:cNvSpPr txBox="1">
            <a:spLocks/>
          </p:cNvSpPr>
          <p:nvPr/>
        </p:nvSpPr>
        <p:spPr>
          <a:xfrm>
            <a:off x="204571" y="1443772"/>
            <a:ext cx="8734857" cy="923330"/>
          </a:xfrm>
          <a:prstGeom prst="rect">
            <a:avLst/>
          </a:prstGeom>
        </p:spPr>
        <p:txBody>
          <a:bodyPr/>
          <a:lstStyle>
            <a:lvl1pPr marL="457120" indent="-457120" algn="l" defTabSz="609493" rtl="0" eaLnBrk="1" latinLnBrk="0" hangingPunct="1">
              <a:spcBef>
                <a:spcPct val="20000"/>
              </a:spcBef>
              <a:buSzPct val="100000"/>
              <a:buFontTx/>
              <a:buBlip>
                <a:blip r:embed="rId2"/>
              </a:buBlip>
              <a:defRPr sz="2000" kern="1200">
                <a:solidFill>
                  <a:schemeClr val="accent2"/>
                </a:solidFill>
                <a:latin typeface="Arial"/>
                <a:ea typeface="+mn-ea"/>
                <a:cs typeface="Arial"/>
              </a:defRPr>
            </a:lvl1pPr>
            <a:lvl2pPr marL="990427" indent="-380933" algn="l" defTabSz="609493" rtl="0" eaLnBrk="1" latinLnBrk="0" hangingPunct="1">
              <a:spcBef>
                <a:spcPct val="20000"/>
              </a:spcBef>
              <a:buSzPct val="100000"/>
              <a:buFontTx/>
              <a:buBlip>
                <a:blip r:embed="rId3"/>
              </a:buBlip>
              <a:defRPr sz="1800" kern="1200">
                <a:solidFill>
                  <a:schemeClr val="accent2"/>
                </a:solidFill>
                <a:latin typeface="Arial"/>
                <a:ea typeface="+mn-ea"/>
                <a:cs typeface="Arial"/>
              </a:defRPr>
            </a:lvl2pPr>
            <a:lvl3pPr marL="1523733" indent="-304747" algn="l" defTabSz="609493" rtl="0" eaLnBrk="1" latinLnBrk="0" hangingPunct="1">
              <a:spcBef>
                <a:spcPct val="20000"/>
              </a:spcBef>
              <a:buSzPct val="100000"/>
              <a:buFontTx/>
              <a:buBlip>
                <a:blip r:embed="rId4"/>
              </a:buBlip>
              <a:defRPr sz="1600" kern="1200">
                <a:solidFill>
                  <a:schemeClr val="accent2"/>
                </a:solidFill>
                <a:latin typeface="Arial"/>
                <a:ea typeface="+mn-ea"/>
                <a:cs typeface="Arial"/>
              </a:defRPr>
            </a:lvl3pPr>
            <a:lvl4pPr marL="2133227" indent="-304747" algn="l" defTabSz="609493" rtl="0" eaLnBrk="1" latinLnBrk="0" hangingPunct="1">
              <a:spcBef>
                <a:spcPct val="20000"/>
              </a:spcBef>
              <a:buSzPct val="100000"/>
              <a:buFontTx/>
              <a:buBlip>
                <a:blip r:embed="rId5"/>
              </a:buBlip>
              <a:defRPr sz="1400" kern="1200">
                <a:solidFill>
                  <a:schemeClr val="accent2"/>
                </a:solidFill>
                <a:latin typeface="Arial"/>
                <a:ea typeface="+mn-ea"/>
                <a:cs typeface="Arial"/>
              </a:defRPr>
            </a:lvl4pPr>
            <a:lvl5pPr marL="2742720" indent="-304747" algn="l" defTabSz="609493" rtl="0" eaLnBrk="1" latinLnBrk="0" hangingPunct="1">
              <a:spcBef>
                <a:spcPct val="20000"/>
              </a:spcBef>
              <a:buSzPct val="100000"/>
              <a:buFontTx/>
              <a:buBlip>
                <a:blip r:embed="rId2"/>
              </a:buBlip>
              <a:defRPr sz="1400" kern="1200">
                <a:solidFill>
                  <a:schemeClr val="accent2"/>
                </a:solidFill>
                <a:latin typeface="Arial"/>
                <a:ea typeface="+mn-ea"/>
                <a:cs typeface="Arial"/>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marR="0" lvl="0" indent="0" algn="l" defTabSz="609493" rtl="0" eaLnBrk="1" fontAlgn="auto" latinLnBrk="0" hangingPunct="1">
              <a:lnSpc>
                <a:spcPct val="100000"/>
              </a:lnSpc>
              <a:spcBef>
                <a:spcPct val="20000"/>
              </a:spcBef>
              <a:spcAft>
                <a:spcPts val="1200"/>
              </a:spcAft>
              <a:buClrTx/>
              <a:buSzPct val="100000"/>
              <a:buFontTx/>
              <a:buNone/>
              <a:tabLst/>
              <a:defRPr/>
            </a:pPr>
            <a:r>
              <a:rPr kumimoji="0" lang="en-US" sz="1800" i="0" u="none" strike="noStrike" kern="1200" cap="none" spc="0" normalizeH="0" baseline="0" noProof="0" dirty="0">
                <a:ln>
                  <a:noFill/>
                </a:ln>
                <a:solidFill>
                  <a:srgbClr val="191C1F"/>
                </a:solidFill>
                <a:effectLst/>
                <a:uLnTx/>
                <a:uFillTx/>
                <a:latin typeface="Arial"/>
                <a:ea typeface="+mn-ea"/>
                <a:cs typeface="Arial"/>
              </a:rPr>
              <a:t>In February 2018, FERC issued Order 841 to “remove barriers to the participation of electric storage resources in the capacity, energy, and ancillary service markets operated by Regional Transmission Organizations (RTO) and Independent System Operators (ISO).” </a:t>
            </a:r>
          </a:p>
        </p:txBody>
      </p:sp>
      <p:sp>
        <p:nvSpPr>
          <p:cNvPr id="6" name="Content Placeholder 7">
            <a:extLst>
              <a:ext uri="{FF2B5EF4-FFF2-40B4-BE49-F238E27FC236}">
                <a16:creationId xmlns:a16="http://schemas.microsoft.com/office/drawing/2014/main" id="{267EA6DB-940E-48D2-A675-093A7CD7F941}"/>
              </a:ext>
            </a:extLst>
          </p:cNvPr>
          <p:cNvSpPr txBox="1">
            <a:spLocks/>
          </p:cNvSpPr>
          <p:nvPr/>
        </p:nvSpPr>
        <p:spPr>
          <a:xfrm>
            <a:off x="292534" y="2727639"/>
            <a:ext cx="8474394" cy="4130361"/>
          </a:xfrm>
          <a:prstGeom prst="rect">
            <a:avLst/>
          </a:prstGeom>
        </p:spPr>
        <p:txBody>
          <a:bodyPr vert="horz" wrap="square" lIns="0" tIns="0" rIns="0" bIns="0" rtlCol="0">
            <a:spAutoFit/>
          </a:bodyPr>
          <a:lstStyle>
            <a:lvl1pPr marL="342865" indent="-342865" algn="l" defTabSz="457154" rtl="0" eaLnBrk="1" latinLnBrk="0" hangingPunct="1">
              <a:spcBef>
                <a:spcPct val="20000"/>
              </a:spcBef>
              <a:buSzPct val="100000"/>
              <a:buFontTx/>
              <a:buBlip>
                <a:blip r:embed="rId2"/>
              </a:buBlip>
              <a:defRPr sz="2000" b="0" i="0" kern="1200">
                <a:solidFill>
                  <a:schemeClr val="accent2"/>
                </a:solidFill>
                <a:latin typeface="Garamond" panose="02020404030301010803" pitchFamily="18" charset="0"/>
                <a:ea typeface="+mn-ea"/>
                <a:cs typeface="Calibri Regular" charset="0"/>
              </a:defRPr>
            </a:lvl1pPr>
            <a:lvl2pPr marL="742874" indent="-285722" algn="l" defTabSz="457154" rtl="0" eaLnBrk="1" latinLnBrk="0" hangingPunct="1">
              <a:spcBef>
                <a:spcPct val="20000"/>
              </a:spcBef>
              <a:buSzPct val="100000"/>
              <a:buFontTx/>
              <a:buBlip>
                <a:blip r:embed="rId3"/>
              </a:buBlip>
              <a:defRPr sz="1800" b="0" i="0" kern="1200">
                <a:solidFill>
                  <a:schemeClr val="accent2"/>
                </a:solidFill>
                <a:latin typeface="Garamond" panose="02020404030301010803" pitchFamily="18" charset="0"/>
                <a:ea typeface="+mn-ea"/>
                <a:cs typeface="Calibri Regular" charset="0"/>
              </a:defRPr>
            </a:lvl2pPr>
            <a:lvl3pPr marL="1142883" indent="-228576" algn="l" defTabSz="457154" rtl="0" eaLnBrk="1" latinLnBrk="0" hangingPunct="1">
              <a:spcBef>
                <a:spcPct val="20000"/>
              </a:spcBef>
              <a:buSzPct val="100000"/>
              <a:buFontTx/>
              <a:buBlip>
                <a:blip r:embed="rId4"/>
              </a:buBlip>
              <a:defRPr sz="1600" b="0" i="0" kern="1200">
                <a:solidFill>
                  <a:schemeClr val="accent2"/>
                </a:solidFill>
                <a:latin typeface="Garamond" panose="02020404030301010803" pitchFamily="18" charset="0"/>
                <a:ea typeface="+mn-ea"/>
                <a:cs typeface="Calibri Regular" charset="0"/>
              </a:defRPr>
            </a:lvl3pPr>
            <a:lvl4pPr marL="1600036" indent="-228576" algn="l" defTabSz="457154" rtl="0" eaLnBrk="1" latinLnBrk="0" hangingPunct="1">
              <a:spcBef>
                <a:spcPct val="20000"/>
              </a:spcBef>
              <a:buSzPct val="100000"/>
              <a:buFontTx/>
              <a:buBlip>
                <a:blip r:embed="rId5"/>
              </a:buBlip>
              <a:defRPr sz="1400" b="0" i="0" kern="1200">
                <a:solidFill>
                  <a:schemeClr val="accent2"/>
                </a:solidFill>
                <a:latin typeface="Garamond" panose="02020404030301010803" pitchFamily="18" charset="0"/>
                <a:ea typeface="+mn-ea"/>
                <a:cs typeface="Calibri Regular" charset="0"/>
              </a:defRPr>
            </a:lvl4pPr>
            <a:lvl5pPr marL="2057190" indent="-228576" algn="l" defTabSz="457154" rtl="0" eaLnBrk="1" latinLnBrk="0" hangingPunct="1">
              <a:spcBef>
                <a:spcPct val="20000"/>
              </a:spcBef>
              <a:buSzPct val="100000"/>
              <a:buFontTx/>
              <a:buBlip>
                <a:blip r:embed="rId2"/>
              </a:buBlip>
              <a:defRPr sz="1400" b="0" i="0" kern="1200">
                <a:solidFill>
                  <a:schemeClr val="accent2"/>
                </a:solidFill>
                <a:latin typeface="Garamond" panose="02020404030301010803" pitchFamily="18" charset="0"/>
                <a:ea typeface="+mn-ea"/>
                <a:cs typeface="Calibri Regular" charset="0"/>
              </a:defRPr>
            </a:lvl5pPr>
            <a:lvl6pPr marL="2514343" indent="-228576"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6" indent="-228576"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0" indent="-228576"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2" indent="-228576" algn="l" defTabSz="457154"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Tx/>
              <a:buNone/>
            </a:pPr>
            <a:r>
              <a:rPr lang="en-US" sz="1600" b="1" dirty="0">
                <a:solidFill>
                  <a:srgbClr val="242424"/>
                </a:solidFill>
                <a:latin typeface="Arial" panose="020B0604020202020204" pitchFamily="34" charset="0"/>
                <a:cs typeface="Arial" panose="020B0604020202020204" pitchFamily="34" charset="0"/>
              </a:rPr>
              <a:t>Filings must meet seven criteria:</a:t>
            </a:r>
          </a:p>
          <a:p>
            <a:pPr>
              <a:spcAft>
                <a:spcPts val="1200"/>
              </a:spcAft>
            </a:pPr>
            <a:r>
              <a:rPr lang="en-US" sz="1600" dirty="0">
                <a:solidFill>
                  <a:srgbClr val="242424"/>
                </a:solidFill>
                <a:latin typeface="Arial" panose="020B0604020202020204" pitchFamily="34" charset="0"/>
                <a:cs typeface="Arial" panose="020B0604020202020204" pitchFamily="34" charset="0"/>
              </a:rPr>
              <a:t>Create a participation model;</a:t>
            </a:r>
          </a:p>
          <a:p>
            <a:pPr>
              <a:spcAft>
                <a:spcPts val="1200"/>
              </a:spcAft>
            </a:pPr>
            <a:r>
              <a:rPr lang="en-US" sz="1600" dirty="0">
                <a:solidFill>
                  <a:srgbClr val="242424"/>
                </a:solidFill>
                <a:latin typeface="Arial" panose="020B0604020202020204" pitchFamily="34" charset="0"/>
                <a:cs typeface="Arial" panose="020B0604020202020204" pitchFamily="34" charset="0"/>
              </a:rPr>
              <a:t>Make storage eligible to participate in all applicable markets;</a:t>
            </a:r>
          </a:p>
          <a:p>
            <a:pPr>
              <a:spcAft>
                <a:spcPts val="1200"/>
              </a:spcAft>
            </a:pPr>
            <a:r>
              <a:rPr lang="en-US" sz="1600" dirty="0">
                <a:solidFill>
                  <a:srgbClr val="242424"/>
                </a:solidFill>
                <a:latin typeface="Arial" panose="020B0604020202020204" pitchFamily="34" charset="0"/>
                <a:cs typeface="Arial" panose="020B0604020202020204" pitchFamily="34" charset="0"/>
              </a:rPr>
              <a:t>Account for the physical and operational characteristics of storage resources; </a:t>
            </a:r>
          </a:p>
          <a:p>
            <a:pPr>
              <a:spcAft>
                <a:spcPts val="1200"/>
              </a:spcAft>
            </a:pPr>
            <a:r>
              <a:rPr lang="en-US" sz="1600" dirty="0">
                <a:solidFill>
                  <a:srgbClr val="242424"/>
                </a:solidFill>
                <a:latin typeface="Arial" panose="020B0604020202020204" pitchFamily="34" charset="0"/>
                <a:cs typeface="Arial" panose="020B0604020202020204" pitchFamily="34" charset="0"/>
              </a:rPr>
              <a:t>Allow storage owners to self-manage their state of charge;</a:t>
            </a:r>
          </a:p>
          <a:p>
            <a:pPr>
              <a:spcAft>
                <a:spcPts val="1200"/>
              </a:spcAft>
            </a:pPr>
            <a:r>
              <a:rPr lang="en-US" sz="1600" dirty="0">
                <a:solidFill>
                  <a:srgbClr val="242424"/>
                </a:solidFill>
                <a:latin typeface="Arial" panose="020B0604020202020204" pitchFamily="34" charset="0"/>
                <a:cs typeface="Arial" panose="020B0604020202020204" pitchFamily="34" charset="0"/>
              </a:rPr>
              <a:t>Establish a minimum size requirement no greater than 100 kW; </a:t>
            </a:r>
          </a:p>
          <a:p>
            <a:pPr>
              <a:spcAft>
                <a:spcPts val="1200"/>
              </a:spcAft>
            </a:pPr>
            <a:r>
              <a:rPr lang="en-US" sz="1600" dirty="0">
                <a:solidFill>
                  <a:srgbClr val="242424"/>
                </a:solidFill>
                <a:latin typeface="Arial" panose="020B0604020202020204" pitchFamily="34" charset="0"/>
                <a:cs typeface="Arial" panose="020B0604020202020204" pitchFamily="34" charset="0"/>
              </a:rPr>
              <a:t>Accurately meter and charge storage devices when charging (wholesale rates, no transmission charges when directed to charge by ISO); and</a:t>
            </a:r>
          </a:p>
          <a:p>
            <a:pPr>
              <a:spcAft>
                <a:spcPts val="1200"/>
              </a:spcAft>
            </a:pPr>
            <a:r>
              <a:rPr lang="en-US" sz="1600" dirty="0">
                <a:solidFill>
                  <a:srgbClr val="242424"/>
                </a:solidFill>
                <a:latin typeface="Arial" panose="020B0604020202020204" pitchFamily="34" charset="0"/>
                <a:cs typeface="Arial" panose="020B0604020202020204" pitchFamily="34" charset="0"/>
              </a:rPr>
              <a:t>Have an effective date within one year of FERC acceptance unless more time is reasonably necessary. </a:t>
            </a:r>
            <a:br>
              <a:rPr lang="en-US" sz="1600" dirty="0">
                <a:solidFill>
                  <a:srgbClr val="242424"/>
                </a:solidFill>
                <a:latin typeface="Arial" panose="020B0604020202020204" pitchFamily="34" charset="0"/>
                <a:cs typeface="Arial" panose="020B0604020202020204" pitchFamily="34" charset="0"/>
              </a:rPr>
            </a:br>
            <a:endParaRPr lang="en-US" sz="1600" dirty="0">
              <a:solidFill>
                <a:srgbClr val="2424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60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BB60-BFA1-47E7-A04E-B217B5F0217A}"/>
              </a:ext>
            </a:extLst>
          </p:cNvPr>
          <p:cNvSpPr>
            <a:spLocks noGrp="1"/>
          </p:cNvSpPr>
          <p:nvPr>
            <p:ph type="title"/>
          </p:nvPr>
        </p:nvSpPr>
        <p:spPr>
          <a:xfrm>
            <a:off x="201753" y="274639"/>
            <a:ext cx="7726189" cy="808597"/>
          </a:xfrm>
        </p:spPr>
        <p:txBody>
          <a:bodyPr/>
          <a:lstStyle/>
          <a:p>
            <a:r>
              <a:rPr lang="en-US" dirty="0"/>
              <a:t>Transmission Access: FERC Policy Statement</a:t>
            </a:r>
          </a:p>
        </p:txBody>
      </p:sp>
      <p:sp>
        <p:nvSpPr>
          <p:cNvPr id="4" name="Rectangle 3">
            <a:extLst>
              <a:ext uri="{FF2B5EF4-FFF2-40B4-BE49-F238E27FC236}">
                <a16:creationId xmlns:a16="http://schemas.microsoft.com/office/drawing/2014/main" id="{07D0C146-2C9E-4231-96AA-E368D97615D6}"/>
              </a:ext>
            </a:extLst>
          </p:cNvPr>
          <p:cNvSpPr/>
          <p:nvPr/>
        </p:nvSpPr>
        <p:spPr>
          <a:xfrm>
            <a:off x="201753" y="1492228"/>
            <a:ext cx="8574602" cy="5556329"/>
          </a:xfrm>
          <a:prstGeom prst="rect">
            <a:avLst/>
          </a:prstGeom>
        </p:spPr>
        <p:txBody>
          <a:bodyPr wrap="square">
            <a:spAutoFit/>
          </a:bodyPr>
          <a:lstStyle/>
          <a:p>
            <a:pPr defTabSz="507891">
              <a:spcBef>
                <a:spcPct val="20000"/>
              </a:spcBef>
              <a:spcAft>
                <a:spcPts val="1000"/>
              </a:spcAft>
              <a:buSzPct val="100000"/>
            </a:pPr>
            <a:r>
              <a:rPr lang="en-US" sz="1667" b="1" dirty="0">
                <a:solidFill>
                  <a:srgbClr val="242424"/>
                </a:solidFill>
                <a:latin typeface="Arial"/>
                <a:cs typeface="Arial"/>
              </a:rPr>
              <a:t>Prompted by two proceedings involving PSH facilities </a:t>
            </a:r>
          </a:p>
          <a:p>
            <a:pPr marL="742920" lvl="1" indent="-285739" defTabSz="507891">
              <a:spcBef>
                <a:spcPct val="20000"/>
              </a:spcBef>
              <a:spcAft>
                <a:spcPts val="1000"/>
              </a:spcAft>
              <a:buSzPct val="100000"/>
              <a:buFontTx/>
              <a:buBlip>
                <a:blip r:embed="rId2"/>
              </a:buBlip>
            </a:pPr>
            <a:r>
              <a:rPr lang="en-US" sz="1667" dirty="0">
                <a:solidFill>
                  <a:srgbClr val="242424"/>
                </a:solidFill>
                <a:latin typeface="Arial"/>
                <a:cs typeface="Arial"/>
              </a:rPr>
              <a:t>Nevada Hydro (2008): FERC </a:t>
            </a:r>
            <a:r>
              <a:rPr lang="en-US" sz="1667" b="1" dirty="0">
                <a:solidFill>
                  <a:srgbClr val="242424"/>
                </a:solidFill>
                <a:latin typeface="Arial"/>
                <a:cs typeface="Arial"/>
              </a:rPr>
              <a:t>rejects</a:t>
            </a:r>
            <a:r>
              <a:rPr lang="en-US" sz="1667" dirty="0">
                <a:solidFill>
                  <a:srgbClr val="242424"/>
                </a:solidFill>
                <a:latin typeface="Arial"/>
                <a:cs typeface="Arial"/>
              </a:rPr>
              <a:t> developer’s petition to build a pumped storage hydro (PSH) project and require California Independent System Operator (CAISO) to assume operational control and operate it as a transmission asset; bid in market at $0</a:t>
            </a:r>
          </a:p>
          <a:p>
            <a:pPr marL="742920" lvl="1" indent="-285739" defTabSz="507891">
              <a:spcBef>
                <a:spcPct val="20000"/>
              </a:spcBef>
              <a:spcAft>
                <a:spcPts val="1000"/>
              </a:spcAft>
              <a:buSzPct val="100000"/>
              <a:buFontTx/>
              <a:buBlip>
                <a:blip r:embed="rId2"/>
              </a:buBlip>
            </a:pPr>
            <a:r>
              <a:rPr lang="en-US" sz="1667" dirty="0">
                <a:solidFill>
                  <a:srgbClr val="242424"/>
                </a:solidFill>
                <a:latin typeface="Arial"/>
                <a:cs typeface="Arial"/>
              </a:rPr>
              <a:t>Western Grid (2010): FERC </a:t>
            </a:r>
            <a:r>
              <a:rPr lang="en-US" sz="1667" b="1" dirty="0">
                <a:solidFill>
                  <a:srgbClr val="242424"/>
                </a:solidFill>
                <a:latin typeface="Arial"/>
                <a:cs typeface="Arial"/>
              </a:rPr>
              <a:t>approves</a:t>
            </a:r>
            <a:r>
              <a:rPr lang="en-US" sz="1667" dirty="0">
                <a:solidFill>
                  <a:srgbClr val="242424"/>
                </a:solidFill>
                <a:latin typeface="Arial"/>
                <a:cs typeface="Arial"/>
              </a:rPr>
              <a:t> developer’s petition to build a PSH project that will be operated as a transmission asset at CAISO’s direction, no market bids</a:t>
            </a:r>
          </a:p>
          <a:p>
            <a:pPr defTabSz="507891">
              <a:spcBef>
                <a:spcPct val="20000"/>
              </a:spcBef>
              <a:spcAft>
                <a:spcPts val="1000"/>
              </a:spcAft>
              <a:buSzPct val="100000"/>
            </a:pPr>
            <a:r>
              <a:rPr lang="en-US" sz="1667" b="1" dirty="0">
                <a:solidFill>
                  <a:srgbClr val="242424"/>
                </a:solidFill>
                <a:latin typeface="Arial"/>
                <a:cs typeface="Arial"/>
                <a:hlinkClick r:id="rId3"/>
              </a:rPr>
              <a:t>Policy Statement</a:t>
            </a:r>
            <a:r>
              <a:rPr lang="en-US" sz="1667" b="1" dirty="0">
                <a:solidFill>
                  <a:srgbClr val="242424"/>
                </a:solidFill>
                <a:latin typeface="Arial"/>
                <a:cs typeface="Arial"/>
              </a:rPr>
              <a:t>: Storage can be a dual-use (transmission and generation) asset, subject to three clarifying principles:</a:t>
            </a:r>
          </a:p>
          <a:p>
            <a:pPr marL="742920" lvl="1" indent="-285739" defTabSz="507891">
              <a:spcBef>
                <a:spcPct val="20000"/>
              </a:spcBef>
              <a:spcAft>
                <a:spcPts val="1000"/>
              </a:spcAft>
              <a:buSzPct val="100000"/>
              <a:buFontTx/>
              <a:buBlip>
                <a:blip r:embed="rId2"/>
              </a:buBlip>
            </a:pPr>
            <a:r>
              <a:rPr lang="en-US" sz="1667" dirty="0">
                <a:solidFill>
                  <a:srgbClr val="242424"/>
                </a:solidFill>
                <a:latin typeface="Arial"/>
                <a:cs typeface="Arial"/>
              </a:rPr>
              <a:t>Avoid double recovery of costs </a:t>
            </a:r>
          </a:p>
          <a:p>
            <a:pPr marL="742920" lvl="1" indent="-285739" defTabSz="507891">
              <a:spcBef>
                <a:spcPct val="20000"/>
              </a:spcBef>
              <a:spcAft>
                <a:spcPts val="1000"/>
              </a:spcAft>
              <a:buSzPct val="100000"/>
              <a:buFontTx/>
              <a:buBlip>
                <a:blip r:embed="rId2"/>
              </a:buBlip>
            </a:pPr>
            <a:r>
              <a:rPr lang="en-US" sz="1667" dirty="0">
                <a:solidFill>
                  <a:srgbClr val="242424"/>
                </a:solidFill>
                <a:latin typeface="Arial"/>
                <a:cs typeface="Arial"/>
              </a:rPr>
              <a:t>Minimize adverse impacts on markets</a:t>
            </a:r>
          </a:p>
          <a:p>
            <a:pPr marL="742920" lvl="1" indent="-285739" defTabSz="507891">
              <a:spcBef>
                <a:spcPct val="20000"/>
              </a:spcBef>
              <a:spcAft>
                <a:spcPts val="1000"/>
              </a:spcAft>
              <a:buSzPct val="100000"/>
              <a:buFontTx/>
              <a:buBlip>
                <a:blip r:embed="rId2"/>
              </a:buBlip>
            </a:pPr>
            <a:r>
              <a:rPr lang="en-US" sz="1667" dirty="0">
                <a:solidFill>
                  <a:srgbClr val="242424"/>
                </a:solidFill>
                <a:latin typeface="Arial"/>
                <a:cs typeface="Arial"/>
              </a:rPr>
              <a:t>ISO/RTO independence must not be compromised</a:t>
            </a:r>
          </a:p>
          <a:p>
            <a:pPr defTabSz="507891">
              <a:spcBef>
                <a:spcPct val="20000"/>
              </a:spcBef>
              <a:spcAft>
                <a:spcPts val="1000"/>
              </a:spcAft>
              <a:buSzPct val="100000"/>
            </a:pPr>
            <a:r>
              <a:rPr lang="en-US" sz="1667" b="1" dirty="0">
                <a:solidFill>
                  <a:srgbClr val="242424"/>
                </a:solidFill>
                <a:latin typeface="Arial"/>
                <a:cs typeface="Arial"/>
              </a:rPr>
              <a:t>A policy statement is a nonbinding document; no action required</a:t>
            </a:r>
          </a:p>
          <a:p>
            <a:pPr marL="742920" lvl="1" indent="-285739" defTabSz="507891">
              <a:spcBef>
                <a:spcPct val="20000"/>
              </a:spcBef>
              <a:spcAft>
                <a:spcPts val="1000"/>
              </a:spcAft>
              <a:buSzPct val="100000"/>
              <a:buFontTx/>
              <a:buBlip>
                <a:blip r:embed="rId2"/>
              </a:buBlip>
            </a:pPr>
            <a:r>
              <a:rPr lang="en-US" sz="1667" dirty="0">
                <a:solidFill>
                  <a:srgbClr val="242424"/>
                </a:solidFill>
                <a:latin typeface="Arial"/>
                <a:cs typeface="Arial"/>
              </a:rPr>
              <a:t>CAISO and MISO were the only entities to initiate a direct response to statement</a:t>
            </a:r>
          </a:p>
          <a:p>
            <a:pPr marL="742920" lvl="1" indent="-285739" defTabSz="507891">
              <a:spcBef>
                <a:spcPct val="20000"/>
              </a:spcBef>
              <a:spcAft>
                <a:spcPts val="1000"/>
              </a:spcAft>
              <a:buSzPct val="100000"/>
              <a:buFontTx/>
              <a:buBlip>
                <a:blip r:embed="rId2"/>
              </a:buBlip>
            </a:pPr>
            <a:endParaRPr lang="en-US" sz="1667" dirty="0">
              <a:solidFill>
                <a:srgbClr val="242424"/>
              </a:solidFill>
              <a:latin typeface="Arial"/>
              <a:cs typeface="Arial"/>
            </a:endParaRPr>
          </a:p>
        </p:txBody>
      </p:sp>
    </p:spTree>
    <p:extLst>
      <p:ext uri="{BB962C8B-B14F-4D97-AF65-F5344CB8AC3E}">
        <p14:creationId xmlns:p14="http://schemas.microsoft.com/office/powerpoint/2010/main" val="4179910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9A5C05-4985-439E-8F27-14CAC6E47521}"/>
              </a:ext>
            </a:extLst>
          </p:cNvPr>
          <p:cNvSpPr txBox="1"/>
          <p:nvPr/>
        </p:nvSpPr>
        <p:spPr>
          <a:xfrm>
            <a:off x="3129698" y="3233395"/>
            <a:ext cx="2884603" cy="461665"/>
          </a:xfrm>
          <a:prstGeom prst="rect">
            <a:avLst/>
          </a:prstGeom>
          <a:noFill/>
        </p:spPr>
        <p:txBody>
          <a:bodyPr wrap="square" rtlCol="0">
            <a:spAutoFit/>
          </a:bodyPr>
          <a:lstStyle/>
          <a:p>
            <a:r>
              <a:rPr lang="en-US" sz="2400" b="1" dirty="0"/>
              <a:t>Storage in Microgrids</a:t>
            </a:r>
          </a:p>
        </p:txBody>
      </p:sp>
    </p:spTree>
    <p:extLst>
      <p:ext uri="{BB962C8B-B14F-4D97-AF65-F5344CB8AC3E}">
        <p14:creationId xmlns:p14="http://schemas.microsoft.com/office/powerpoint/2010/main" val="102494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3EB95-FED8-4DBC-B974-96D7196565CB}"/>
              </a:ext>
            </a:extLst>
          </p:cNvPr>
          <p:cNvSpPr>
            <a:spLocks noGrp="1"/>
          </p:cNvSpPr>
          <p:nvPr>
            <p:ph type="title"/>
          </p:nvPr>
        </p:nvSpPr>
        <p:spPr/>
        <p:txBody>
          <a:bodyPr/>
          <a:lstStyle/>
          <a:p>
            <a:r>
              <a:rPr lang="en-US" dirty="0"/>
              <a:t>Storage and Microgrids: </a:t>
            </a:r>
            <a:br>
              <a:rPr lang="en-US" dirty="0"/>
            </a:br>
            <a:r>
              <a:rPr lang="en-US" dirty="0"/>
              <a:t>A New Resilience Paradigm</a:t>
            </a:r>
          </a:p>
        </p:txBody>
      </p:sp>
      <p:sp>
        <p:nvSpPr>
          <p:cNvPr id="4" name="Rectangle 3">
            <a:extLst>
              <a:ext uri="{FF2B5EF4-FFF2-40B4-BE49-F238E27FC236}">
                <a16:creationId xmlns:a16="http://schemas.microsoft.com/office/drawing/2014/main" id="{67E65F22-2AD3-4336-AF66-4EC31050E8B7}"/>
              </a:ext>
            </a:extLst>
          </p:cNvPr>
          <p:cNvSpPr/>
          <p:nvPr/>
        </p:nvSpPr>
        <p:spPr>
          <a:xfrm>
            <a:off x="3691" y="1641961"/>
            <a:ext cx="8893732" cy="400110"/>
          </a:xfrm>
          <a:prstGeom prst="rect">
            <a:avLst/>
          </a:prstGeom>
        </p:spPr>
        <p:txBody>
          <a:bodyPr wrap="square">
            <a:spAutoFit/>
          </a:bodyPr>
          <a:lstStyle/>
          <a:p>
            <a:pPr algn="ctr" defTabSz="609493"/>
            <a:r>
              <a:rPr lang="en-US" sz="2000" b="1" dirty="0">
                <a:solidFill>
                  <a:prstClr val="black"/>
                </a:solidFill>
                <a:latin typeface="Calibri"/>
              </a:rPr>
              <a:t>The advent of cost-competitive energy storage options has enabled us to go from: </a:t>
            </a:r>
          </a:p>
        </p:txBody>
      </p:sp>
      <p:sp>
        <p:nvSpPr>
          <p:cNvPr id="5" name="Content Placeholder 7">
            <a:extLst>
              <a:ext uri="{FF2B5EF4-FFF2-40B4-BE49-F238E27FC236}">
                <a16:creationId xmlns:a16="http://schemas.microsoft.com/office/drawing/2014/main" id="{40995CEF-4C43-4A2D-B34D-8AF4D3071B48}"/>
              </a:ext>
            </a:extLst>
          </p:cNvPr>
          <p:cNvSpPr txBox="1">
            <a:spLocks/>
          </p:cNvSpPr>
          <p:nvPr/>
        </p:nvSpPr>
        <p:spPr>
          <a:xfrm>
            <a:off x="-93525" y="4889817"/>
            <a:ext cx="4285554" cy="1314951"/>
          </a:xfrm>
          <a:prstGeom prst="rect">
            <a:avLst/>
          </a:prstGeom>
        </p:spPr>
        <p:txBody>
          <a:bodyPr vert="horz" wrap="square" lIns="0" tIns="0" rIns="0" bIns="0" rtlCol="0">
            <a:noAutofit/>
          </a:bodyPr>
          <a:lstStyle>
            <a:lvl1pPr marL="342900" indent="-342900" algn="l" defTabSz="609493" rtl="0" eaLnBrk="1" latinLnBrk="0" hangingPunct="1">
              <a:spcBef>
                <a:spcPct val="20000"/>
              </a:spcBef>
              <a:buSzPct val="100000"/>
              <a:buFontTx/>
              <a:buBlip>
                <a:blip r:embed="rId2"/>
              </a:buBlip>
              <a:defRPr sz="2000" kern="1200">
                <a:solidFill>
                  <a:schemeClr val="tx1"/>
                </a:solidFill>
                <a:latin typeface="Arial"/>
                <a:ea typeface="+mn-ea"/>
                <a:cs typeface="Arial"/>
              </a:defRPr>
            </a:lvl1pPr>
            <a:lvl2pPr marL="742950" indent="-285750" algn="l" defTabSz="609493" rtl="0" eaLnBrk="1" latinLnBrk="0" hangingPunct="1">
              <a:spcBef>
                <a:spcPct val="20000"/>
              </a:spcBef>
              <a:buSzPct val="100000"/>
              <a:buFontTx/>
              <a:buBlip>
                <a:blip r:embed="rId3"/>
              </a:buBlip>
              <a:defRPr sz="1800" kern="1200">
                <a:solidFill>
                  <a:schemeClr val="tx1"/>
                </a:solidFill>
                <a:latin typeface="Arial"/>
                <a:ea typeface="+mn-ea"/>
                <a:cs typeface="Arial"/>
              </a:defRPr>
            </a:lvl2pPr>
            <a:lvl3pPr marL="1143000" indent="-228600" algn="l" defTabSz="609493" rtl="0" eaLnBrk="1" latinLnBrk="0" hangingPunct="1">
              <a:spcBef>
                <a:spcPct val="20000"/>
              </a:spcBef>
              <a:buSzPct val="100000"/>
              <a:buFontTx/>
              <a:buBlip>
                <a:blip r:embed="rId4"/>
              </a:buBlip>
              <a:defRPr sz="1600" kern="1200">
                <a:solidFill>
                  <a:schemeClr val="tx1"/>
                </a:solidFill>
                <a:latin typeface="Arial"/>
                <a:ea typeface="+mn-ea"/>
                <a:cs typeface="Arial"/>
              </a:defRPr>
            </a:lvl3pPr>
            <a:lvl4pPr marL="1600200" indent="-228600" algn="l" defTabSz="609493" rtl="0" eaLnBrk="1" latinLnBrk="0" hangingPunct="1">
              <a:spcBef>
                <a:spcPct val="20000"/>
              </a:spcBef>
              <a:buSzPct val="100000"/>
              <a:buFontTx/>
              <a:buBlip>
                <a:blip r:embed="rId5"/>
              </a:buBlip>
              <a:defRPr sz="1400" kern="1200">
                <a:solidFill>
                  <a:schemeClr val="tx1"/>
                </a:solidFill>
                <a:latin typeface="Arial"/>
                <a:ea typeface="+mn-ea"/>
                <a:cs typeface="Arial"/>
              </a:defRPr>
            </a:lvl4pPr>
            <a:lvl5pPr marL="2057400" indent="-228600" algn="l" defTabSz="609493" rtl="0" eaLnBrk="1" latinLnBrk="0" hangingPunct="1">
              <a:spcBef>
                <a:spcPct val="20000"/>
              </a:spcBef>
              <a:buSzPct val="100000"/>
              <a:buFontTx/>
              <a:buBlip>
                <a:blip r:embed="rId2"/>
              </a:buBlip>
              <a:defRPr sz="1400" kern="1200">
                <a:solidFill>
                  <a:schemeClr val="tx1"/>
                </a:solidFill>
                <a:latin typeface="Arial"/>
                <a:ea typeface="+mn-ea"/>
                <a:cs typeface="Arial"/>
              </a:defRPr>
            </a:lvl5pPr>
            <a:lvl6pPr marL="2286000" indent="0" algn="l" defTabSz="609493" rtl="0" eaLnBrk="1" latinLnBrk="0" hangingPunct="1">
              <a:spcBef>
                <a:spcPct val="20000"/>
              </a:spcBef>
              <a:buFont typeface="Arial"/>
              <a:buNone/>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742950" marR="0" lvl="1" indent="-285750" algn="l" defTabSz="609493" rtl="0" eaLnBrk="1" fontAlgn="auto" latinLnBrk="0" hangingPunct="1">
              <a:lnSpc>
                <a:spcPct val="100000"/>
              </a:lnSpc>
              <a:spcBef>
                <a:spcPct val="20000"/>
              </a:spcBef>
              <a:spcAft>
                <a:spcPts val="0"/>
              </a:spcAft>
              <a:buClrTx/>
              <a:buSzPct val="100000"/>
              <a:buFontTx/>
              <a:buBlip>
                <a:blip r:embed="rId3"/>
              </a:buBlip>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Arial"/>
              </a:rPr>
              <a:t>Limited opportunities for grid participation</a:t>
            </a:r>
          </a:p>
          <a:p>
            <a:pPr marL="742950" marR="0" lvl="1" indent="-285750" algn="l" defTabSz="609493" rtl="0" eaLnBrk="1" fontAlgn="auto" latinLnBrk="0" hangingPunct="1">
              <a:lnSpc>
                <a:spcPct val="100000"/>
              </a:lnSpc>
              <a:spcBef>
                <a:spcPct val="20000"/>
              </a:spcBef>
              <a:spcAft>
                <a:spcPts val="0"/>
              </a:spcAft>
              <a:buClrTx/>
              <a:buSzPct val="100000"/>
              <a:buFontTx/>
              <a:buBlip>
                <a:blip r:embed="rId3"/>
              </a:buBlip>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Arial"/>
              </a:rPr>
              <a:t>High cost</a:t>
            </a:r>
          </a:p>
          <a:p>
            <a:pPr marL="742950" marR="0" lvl="1" indent="-285750" algn="l" defTabSz="609493" rtl="0" eaLnBrk="1" fontAlgn="auto" latinLnBrk="0" hangingPunct="1">
              <a:lnSpc>
                <a:spcPct val="100000"/>
              </a:lnSpc>
              <a:spcBef>
                <a:spcPct val="20000"/>
              </a:spcBef>
              <a:spcAft>
                <a:spcPts val="0"/>
              </a:spcAft>
              <a:buClrTx/>
              <a:buSzPct val="100000"/>
              <a:buFontTx/>
              <a:buBlip>
                <a:blip r:embed="rId3"/>
              </a:buBlip>
              <a:tabLst/>
              <a:defRPr/>
            </a:pPr>
            <a:r>
              <a:rPr kumimoji="0" lang="en-US" sz="1600" b="0" i="0" u="none" strike="noStrike" kern="1200" cap="none" spc="0" normalizeH="0" baseline="0" noProof="0" dirty="0">
                <a:ln>
                  <a:noFill/>
                </a:ln>
                <a:solidFill>
                  <a:sysClr val="windowText" lastClr="000000"/>
                </a:solidFill>
                <a:effectLst/>
                <a:uLnTx/>
                <a:uFillTx/>
                <a:latin typeface="Arial"/>
                <a:ea typeface="+mn-ea"/>
                <a:cs typeface="Arial"/>
              </a:rPr>
              <a:t>Limited to facilities in which resilience is mission critical</a:t>
            </a:r>
          </a:p>
          <a:p>
            <a:pPr marL="342900" marR="0" lvl="0" indent="-342900" algn="l" defTabSz="609493" rtl="0" eaLnBrk="1" fontAlgn="auto" latinLnBrk="0" hangingPunct="1">
              <a:lnSpc>
                <a:spcPct val="100000"/>
              </a:lnSpc>
              <a:spcBef>
                <a:spcPct val="20000"/>
              </a:spcBef>
              <a:spcAft>
                <a:spcPts val="0"/>
              </a:spcAft>
              <a:buClrTx/>
              <a:buSzPct val="100000"/>
              <a:buFontTx/>
              <a:buBlip>
                <a:blip r:embed="rId2"/>
              </a:buBlip>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Arial"/>
            </a:endParaRPr>
          </a:p>
          <a:p>
            <a:pPr marL="457200" marR="0" lvl="1" indent="0" algn="l" defTabSz="609493" rtl="0" eaLnBrk="1" fontAlgn="auto" latinLnBrk="0" hangingPunct="1">
              <a:lnSpc>
                <a:spcPct val="100000"/>
              </a:lnSpc>
              <a:spcBef>
                <a:spcPct val="20000"/>
              </a:spcBef>
              <a:spcAft>
                <a:spcPts val="0"/>
              </a:spcAft>
              <a:buClrTx/>
              <a:buSzPct val="100000"/>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a:ea typeface="+mn-ea"/>
              <a:cs typeface="Arial"/>
            </a:endParaRPr>
          </a:p>
          <a:p>
            <a:pPr marL="457200" marR="0" lvl="1" indent="0" algn="l" defTabSz="609493" rtl="0" eaLnBrk="1" fontAlgn="auto" latinLnBrk="0" hangingPunct="1">
              <a:lnSpc>
                <a:spcPct val="100000"/>
              </a:lnSpc>
              <a:spcBef>
                <a:spcPct val="20000"/>
              </a:spcBef>
              <a:spcAft>
                <a:spcPts val="0"/>
              </a:spcAft>
              <a:buClrTx/>
              <a:buSzPct val="100000"/>
              <a:buFontTx/>
              <a:buNone/>
              <a:tabLst/>
              <a:defRPr/>
            </a:pPr>
            <a:endParaRPr kumimoji="0" lang="en-US" sz="1800" b="0" i="0" u="none" strike="noStrike" kern="1200" cap="none" spc="0" normalizeH="0" baseline="0" noProof="0" dirty="0">
              <a:ln>
                <a:noFill/>
              </a:ln>
              <a:solidFill>
                <a:sysClr val="windowText" lastClr="000000"/>
              </a:solidFill>
              <a:effectLst/>
              <a:uLnTx/>
              <a:uFillTx/>
              <a:latin typeface="Arial"/>
              <a:ea typeface="+mn-ea"/>
              <a:cs typeface="Arial"/>
            </a:endParaRPr>
          </a:p>
          <a:p>
            <a:pPr marL="342900" marR="0" lvl="0" indent="-342900" algn="l" defTabSz="609493" rtl="0" eaLnBrk="1" fontAlgn="auto" latinLnBrk="0" hangingPunct="1">
              <a:lnSpc>
                <a:spcPct val="100000"/>
              </a:lnSpc>
              <a:spcBef>
                <a:spcPct val="20000"/>
              </a:spcBef>
              <a:spcAft>
                <a:spcPts val="0"/>
              </a:spcAft>
              <a:buClrTx/>
              <a:buSzPct val="100000"/>
              <a:buFontTx/>
              <a:buBlip>
                <a:blip r:embed="rId2"/>
              </a:buBlip>
              <a:tabLst/>
              <a:defRPr/>
            </a:pPr>
            <a:endParaRPr kumimoji="0" lang="en-US" sz="2000" b="1" i="0" u="none" strike="noStrike" kern="1200" cap="none" spc="0" normalizeH="0" baseline="0" noProof="0" dirty="0">
              <a:ln>
                <a:noFill/>
              </a:ln>
              <a:solidFill>
                <a:sysClr val="windowText" lastClr="000000"/>
              </a:solidFill>
              <a:effectLst/>
              <a:uLnTx/>
              <a:uFillTx/>
              <a:latin typeface="Arial"/>
              <a:ea typeface="+mn-ea"/>
              <a:cs typeface="Arial"/>
            </a:endParaRPr>
          </a:p>
          <a:p>
            <a:pPr marL="0" marR="0" lvl="0" indent="0" algn="l" defTabSz="609493" rtl="0" eaLnBrk="1" fontAlgn="auto" latinLnBrk="0" hangingPunct="1">
              <a:lnSpc>
                <a:spcPct val="100000"/>
              </a:lnSpc>
              <a:spcBef>
                <a:spcPct val="20000"/>
              </a:spcBef>
              <a:spcAft>
                <a:spcPts val="0"/>
              </a:spcAft>
              <a:buClrTx/>
              <a:buSzPct val="100000"/>
              <a:buFontTx/>
              <a:buNone/>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Arial"/>
            </a:endParaRPr>
          </a:p>
        </p:txBody>
      </p:sp>
      <p:grpSp>
        <p:nvGrpSpPr>
          <p:cNvPr id="6" name="Group 5">
            <a:extLst>
              <a:ext uri="{FF2B5EF4-FFF2-40B4-BE49-F238E27FC236}">
                <a16:creationId xmlns:a16="http://schemas.microsoft.com/office/drawing/2014/main" id="{A4BFAD25-950F-4EC7-9E5E-44E98F4BE66E}"/>
              </a:ext>
            </a:extLst>
          </p:cNvPr>
          <p:cNvGrpSpPr/>
          <p:nvPr/>
        </p:nvGrpSpPr>
        <p:grpSpPr>
          <a:xfrm>
            <a:off x="214148" y="2169199"/>
            <a:ext cx="3726621" cy="2540061"/>
            <a:chOff x="625757" y="1966964"/>
            <a:chExt cx="4780421" cy="3300881"/>
          </a:xfrm>
        </p:grpSpPr>
        <p:sp>
          <p:nvSpPr>
            <p:cNvPr id="7" name="Rectangle 6">
              <a:extLst>
                <a:ext uri="{FF2B5EF4-FFF2-40B4-BE49-F238E27FC236}">
                  <a16:creationId xmlns:a16="http://schemas.microsoft.com/office/drawing/2014/main" id="{8DAADAB0-5F09-4DC4-B9BB-C7F3DB437B94}"/>
                </a:ext>
              </a:extLst>
            </p:cNvPr>
            <p:cNvSpPr/>
            <p:nvPr/>
          </p:nvSpPr>
          <p:spPr>
            <a:xfrm>
              <a:off x="628788" y="1966964"/>
              <a:ext cx="4777390" cy="599947"/>
            </a:xfrm>
            <a:prstGeom prst="rect">
              <a:avLst/>
            </a:prstGeom>
          </p:spPr>
          <p:txBody>
            <a:bodyPr wrap="square">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rPr>
                <a:t>Mission-critical Resilience</a:t>
              </a:r>
            </a:p>
          </p:txBody>
        </p:sp>
        <p:pic>
          <p:nvPicPr>
            <p:cNvPr id="8" name="Picture 7">
              <a:extLst>
                <a:ext uri="{FF2B5EF4-FFF2-40B4-BE49-F238E27FC236}">
                  <a16:creationId xmlns:a16="http://schemas.microsoft.com/office/drawing/2014/main" id="{263BB55B-2D70-482B-BECE-607995559615}"/>
                </a:ext>
              </a:extLst>
            </p:cNvPr>
            <p:cNvPicPr>
              <a:picLocks noChangeAspect="1"/>
            </p:cNvPicPr>
            <p:nvPr/>
          </p:nvPicPr>
          <p:blipFill>
            <a:blip r:embed="rId6"/>
            <a:stretch>
              <a:fillRect/>
            </a:stretch>
          </p:blipFill>
          <p:spPr>
            <a:xfrm>
              <a:off x="625757" y="3019338"/>
              <a:ext cx="1633224" cy="1489863"/>
            </a:xfrm>
            <a:prstGeom prst="rect">
              <a:avLst/>
            </a:prstGeom>
          </p:spPr>
        </p:pic>
        <p:cxnSp>
          <p:nvCxnSpPr>
            <p:cNvPr id="9" name="Straight Arrow Connector 8">
              <a:extLst>
                <a:ext uri="{FF2B5EF4-FFF2-40B4-BE49-F238E27FC236}">
                  <a16:creationId xmlns:a16="http://schemas.microsoft.com/office/drawing/2014/main" id="{715A20F6-1E87-417B-B486-FFA0D7715D16}"/>
                </a:ext>
              </a:extLst>
            </p:cNvPr>
            <p:cNvCxnSpPr/>
            <p:nvPr/>
          </p:nvCxnSpPr>
          <p:spPr>
            <a:xfrm>
              <a:off x="2258981" y="3745416"/>
              <a:ext cx="1084083" cy="0"/>
            </a:xfrm>
            <a:prstGeom prst="straightConnector1">
              <a:avLst/>
            </a:prstGeom>
            <a:noFill/>
            <a:ln w="25400" cap="flat" cmpd="sng" algn="ctr">
              <a:solidFill>
                <a:srgbClr val="F79646"/>
              </a:solidFill>
              <a:prstDash val="solid"/>
              <a:tailEnd type="triangle"/>
            </a:ln>
            <a:effectLst>
              <a:outerShdw blurRad="40000" dist="20000" dir="5400000" rotWithShape="0">
                <a:srgbClr val="000000">
                  <a:alpha val="38000"/>
                </a:srgbClr>
              </a:outerShdw>
            </a:effectLst>
          </p:spPr>
        </p:cxnSp>
        <p:pic>
          <p:nvPicPr>
            <p:cNvPr id="10" name="Picture 9">
              <a:extLst>
                <a:ext uri="{FF2B5EF4-FFF2-40B4-BE49-F238E27FC236}">
                  <a16:creationId xmlns:a16="http://schemas.microsoft.com/office/drawing/2014/main" id="{FB1608CE-F9F7-456F-BD8F-8B295825CF5D}"/>
                </a:ext>
              </a:extLst>
            </p:cNvPr>
            <p:cNvPicPr>
              <a:picLocks noChangeAspect="1"/>
            </p:cNvPicPr>
            <p:nvPr/>
          </p:nvPicPr>
          <p:blipFill>
            <a:blip r:embed="rId7"/>
            <a:stretch>
              <a:fillRect/>
            </a:stretch>
          </p:blipFill>
          <p:spPr>
            <a:xfrm>
              <a:off x="3417251" y="2543499"/>
              <a:ext cx="1744026" cy="2724346"/>
            </a:xfrm>
            <a:prstGeom prst="rect">
              <a:avLst/>
            </a:prstGeom>
          </p:spPr>
        </p:pic>
        <p:sp>
          <p:nvSpPr>
            <p:cNvPr id="11" name="Content Placeholder 7">
              <a:extLst>
                <a:ext uri="{FF2B5EF4-FFF2-40B4-BE49-F238E27FC236}">
                  <a16:creationId xmlns:a16="http://schemas.microsoft.com/office/drawing/2014/main" id="{9B6C931B-09E8-4300-B7DD-9088A4E02ACF}"/>
                </a:ext>
              </a:extLst>
            </p:cNvPr>
            <p:cNvSpPr txBox="1">
              <a:spLocks/>
            </p:cNvSpPr>
            <p:nvPr/>
          </p:nvSpPr>
          <p:spPr>
            <a:xfrm>
              <a:off x="625757" y="4328331"/>
              <a:ext cx="1633224" cy="628817"/>
            </a:xfrm>
            <a:prstGeom prst="rect">
              <a:avLst/>
            </a:prstGeom>
          </p:spPr>
          <p:txBody>
            <a:bodyPr vert="horz" wrap="square" lIns="0" tIns="0" rIns="0" bIns="0" rtlCol="0">
              <a:noAutofit/>
            </a:bodyPr>
            <a:lstStyle>
              <a:lvl1pPr marL="342900" indent="-342900" algn="l" defTabSz="609493" rtl="0" eaLnBrk="1" latinLnBrk="0" hangingPunct="1">
                <a:spcBef>
                  <a:spcPct val="20000"/>
                </a:spcBef>
                <a:buSzPct val="100000"/>
                <a:buFontTx/>
                <a:buBlip>
                  <a:blip r:embed="rId2"/>
                </a:buBlip>
                <a:defRPr sz="2000" kern="1200">
                  <a:solidFill>
                    <a:schemeClr val="tx1"/>
                  </a:solidFill>
                  <a:latin typeface="Arial"/>
                  <a:ea typeface="+mn-ea"/>
                  <a:cs typeface="Arial"/>
                </a:defRPr>
              </a:lvl1pPr>
              <a:lvl2pPr marL="742950" indent="-285750" algn="l" defTabSz="609493" rtl="0" eaLnBrk="1" latinLnBrk="0" hangingPunct="1">
                <a:spcBef>
                  <a:spcPct val="20000"/>
                </a:spcBef>
                <a:buSzPct val="100000"/>
                <a:buFontTx/>
                <a:buBlip>
                  <a:blip r:embed="rId3"/>
                </a:buBlip>
                <a:defRPr sz="1800" kern="1200">
                  <a:solidFill>
                    <a:schemeClr val="tx1"/>
                  </a:solidFill>
                  <a:latin typeface="Arial"/>
                  <a:ea typeface="+mn-ea"/>
                  <a:cs typeface="Arial"/>
                </a:defRPr>
              </a:lvl2pPr>
              <a:lvl3pPr marL="1143000" indent="-228600" algn="l" defTabSz="609493" rtl="0" eaLnBrk="1" latinLnBrk="0" hangingPunct="1">
                <a:spcBef>
                  <a:spcPct val="20000"/>
                </a:spcBef>
                <a:buSzPct val="100000"/>
                <a:buFontTx/>
                <a:buBlip>
                  <a:blip r:embed="rId4"/>
                </a:buBlip>
                <a:defRPr sz="1600" kern="1200">
                  <a:solidFill>
                    <a:schemeClr val="tx1"/>
                  </a:solidFill>
                  <a:latin typeface="Arial"/>
                  <a:ea typeface="+mn-ea"/>
                  <a:cs typeface="Arial"/>
                </a:defRPr>
              </a:lvl3pPr>
              <a:lvl4pPr marL="1600200" indent="-228600" algn="l" defTabSz="609493" rtl="0" eaLnBrk="1" latinLnBrk="0" hangingPunct="1">
                <a:spcBef>
                  <a:spcPct val="20000"/>
                </a:spcBef>
                <a:buSzPct val="100000"/>
                <a:buFontTx/>
                <a:buBlip>
                  <a:blip r:embed="rId5"/>
                </a:buBlip>
                <a:defRPr sz="1400" kern="1200">
                  <a:solidFill>
                    <a:schemeClr val="tx1"/>
                  </a:solidFill>
                  <a:latin typeface="Arial"/>
                  <a:ea typeface="+mn-ea"/>
                  <a:cs typeface="Arial"/>
                </a:defRPr>
              </a:lvl4pPr>
              <a:lvl5pPr marL="2057400" indent="-228600" algn="l" defTabSz="609493" rtl="0" eaLnBrk="1" latinLnBrk="0" hangingPunct="1">
                <a:spcBef>
                  <a:spcPct val="20000"/>
                </a:spcBef>
                <a:buSzPct val="100000"/>
                <a:buFontTx/>
                <a:buBlip>
                  <a:blip r:embed="rId2"/>
                </a:buBlip>
                <a:defRPr sz="1400" kern="1200">
                  <a:solidFill>
                    <a:schemeClr val="tx1"/>
                  </a:solidFill>
                  <a:latin typeface="Arial"/>
                  <a:ea typeface="+mn-ea"/>
                  <a:cs typeface="Arial"/>
                </a:defRPr>
              </a:lvl5pPr>
              <a:lvl6pPr marL="2286000" indent="0" algn="l" defTabSz="609493" rtl="0" eaLnBrk="1" latinLnBrk="0" hangingPunct="1">
                <a:spcBef>
                  <a:spcPct val="20000"/>
                </a:spcBef>
                <a:buFont typeface="Arial"/>
                <a:buNone/>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342900" marR="0" lvl="0" indent="-342900" algn="l" defTabSz="609493"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F79646"/>
                  </a:solidFill>
                  <a:effectLst/>
                  <a:uLnTx/>
                  <a:uFillTx/>
                  <a:latin typeface="Arial"/>
                  <a:ea typeface="+mn-ea"/>
                  <a:cs typeface="Arial"/>
                </a:rPr>
                <a:t>Capacity</a:t>
              </a:r>
            </a:p>
            <a:p>
              <a:pPr marL="342900" marR="0" lvl="0" indent="-342900" algn="l" defTabSz="609493"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F79646"/>
                  </a:solidFill>
                  <a:effectLst/>
                  <a:uLnTx/>
                  <a:uFillTx/>
                  <a:latin typeface="Arial"/>
                  <a:ea typeface="+mn-ea"/>
                  <a:cs typeface="Arial"/>
                </a:rPr>
                <a:t>Energy</a:t>
              </a:r>
            </a:p>
          </p:txBody>
        </p:sp>
      </p:grpSp>
      <p:grpSp>
        <p:nvGrpSpPr>
          <p:cNvPr id="12" name="Group 11">
            <a:extLst>
              <a:ext uri="{FF2B5EF4-FFF2-40B4-BE49-F238E27FC236}">
                <a16:creationId xmlns:a16="http://schemas.microsoft.com/office/drawing/2014/main" id="{9E1E16FE-5144-432C-8E32-24604C3CC37F}"/>
              </a:ext>
            </a:extLst>
          </p:cNvPr>
          <p:cNvGrpSpPr/>
          <p:nvPr/>
        </p:nvGrpSpPr>
        <p:grpSpPr>
          <a:xfrm>
            <a:off x="4499527" y="2175360"/>
            <a:ext cx="4107145" cy="2832007"/>
            <a:chOff x="5833779" y="1860057"/>
            <a:chExt cx="5091049" cy="3692594"/>
          </a:xfrm>
        </p:grpSpPr>
        <p:sp>
          <p:nvSpPr>
            <p:cNvPr id="13" name="Rectangle 12">
              <a:extLst>
                <a:ext uri="{FF2B5EF4-FFF2-40B4-BE49-F238E27FC236}">
                  <a16:creationId xmlns:a16="http://schemas.microsoft.com/office/drawing/2014/main" id="{D01735B8-D656-417F-A1A9-DE7E5A8B28C6}"/>
                </a:ext>
              </a:extLst>
            </p:cNvPr>
            <p:cNvSpPr/>
            <p:nvPr/>
          </p:nvSpPr>
          <p:spPr>
            <a:xfrm>
              <a:off x="6320440" y="1860057"/>
              <a:ext cx="3910550" cy="461664"/>
            </a:xfrm>
            <a:prstGeom prst="rect">
              <a:avLst/>
            </a:prstGeom>
          </p:spPr>
          <p:txBody>
            <a:bodyPr wrap="square">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a:rPr>
                <a:t>Economic Resilience</a:t>
              </a:r>
            </a:p>
          </p:txBody>
        </p:sp>
        <p:pic>
          <p:nvPicPr>
            <p:cNvPr id="15" name="Picture 14">
              <a:extLst>
                <a:ext uri="{FF2B5EF4-FFF2-40B4-BE49-F238E27FC236}">
                  <a16:creationId xmlns:a16="http://schemas.microsoft.com/office/drawing/2014/main" id="{FCA6FD88-65DC-443B-ABBB-AAD6B3B5A18F}"/>
                </a:ext>
              </a:extLst>
            </p:cNvPr>
            <p:cNvPicPr>
              <a:picLocks noChangeAspect="1"/>
            </p:cNvPicPr>
            <p:nvPr/>
          </p:nvPicPr>
          <p:blipFill>
            <a:blip r:embed="rId6"/>
            <a:stretch>
              <a:fillRect/>
            </a:stretch>
          </p:blipFill>
          <p:spPr>
            <a:xfrm>
              <a:off x="7835684" y="2236805"/>
              <a:ext cx="1084085" cy="988924"/>
            </a:xfrm>
            <a:prstGeom prst="rect">
              <a:avLst/>
            </a:prstGeom>
          </p:spPr>
        </p:pic>
        <p:cxnSp>
          <p:nvCxnSpPr>
            <p:cNvPr id="16" name="Straight Arrow Connector 15">
              <a:extLst>
                <a:ext uri="{FF2B5EF4-FFF2-40B4-BE49-F238E27FC236}">
                  <a16:creationId xmlns:a16="http://schemas.microsoft.com/office/drawing/2014/main" id="{747D94AF-A966-447A-B3F2-328E1339DC4C}"/>
                </a:ext>
              </a:extLst>
            </p:cNvPr>
            <p:cNvCxnSpPr>
              <a:cxnSpLocks/>
            </p:cNvCxnSpPr>
            <p:nvPr/>
          </p:nvCxnSpPr>
          <p:spPr>
            <a:xfrm>
              <a:off x="8342716" y="3636430"/>
              <a:ext cx="760862" cy="0"/>
            </a:xfrm>
            <a:prstGeom prst="straightConnector1">
              <a:avLst/>
            </a:prstGeom>
            <a:noFill/>
            <a:ln w="25400" cap="flat" cmpd="sng" algn="ctr">
              <a:solidFill>
                <a:srgbClr val="F79646"/>
              </a:solidFill>
              <a:prstDash val="solid"/>
              <a:tailEnd type="triangle"/>
            </a:ln>
            <a:effectLst>
              <a:outerShdw blurRad="40000" dist="20000" dir="5400000" rotWithShape="0">
                <a:srgbClr val="000000">
                  <a:alpha val="38000"/>
                </a:srgbClr>
              </a:outerShdw>
            </a:effectLst>
          </p:spPr>
        </p:cxnSp>
        <p:pic>
          <p:nvPicPr>
            <p:cNvPr id="17" name="Picture 16">
              <a:extLst>
                <a:ext uri="{FF2B5EF4-FFF2-40B4-BE49-F238E27FC236}">
                  <a16:creationId xmlns:a16="http://schemas.microsoft.com/office/drawing/2014/main" id="{2F80183B-C0AC-4F63-A6F9-829E5439F6BF}"/>
                </a:ext>
              </a:extLst>
            </p:cNvPr>
            <p:cNvPicPr>
              <a:picLocks noChangeAspect="1"/>
            </p:cNvPicPr>
            <p:nvPr/>
          </p:nvPicPr>
          <p:blipFill>
            <a:blip r:embed="rId7"/>
            <a:stretch>
              <a:fillRect/>
            </a:stretch>
          </p:blipFill>
          <p:spPr>
            <a:xfrm>
              <a:off x="9180801" y="2402097"/>
              <a:ext cx="1744027" cy="2724347"/>
            </a:xfrm>
            <a:prstGeom prst="rect">
              <a:avLst/>
            </a:prstGeom>
          </p:spPr>
        </p:pic>
        <p:pic>
          <p:nvPicPr>
            <p:cNvPr id="19" name="Picture 18">
              <a:extLst>
                <a:ext uri="{FF2B5EF4-FFF2-40B4-BE49-F238E27FC236}">
                  <a16:creationId xmlns:a16="http://schemas.microsoft.com/office/drawing/2014/main" id="{D211F5D6-8512-4500-9D86-A2B9B57DF59A}"/>
                </a:ext>
              </a:extLst>
            </p:cNvPr>
            <p:cNvPicPr>
              <a:picLocks noChangeAspect="1"/>
            </p:cNvPicPr>
            <p:nvPr/>
          </p:nvPicPr>
          <p:blipFill>
            <a:blip r:embed="rId8"/>
            <a:stretch>
              <a:fillRect/>
            </a:stretch>
          </p:blipFill>
          <p:spPr>
            <a:xfrm>
              <a:off x="7500502" y="3229702"/>
              <a:ext cx="842213" cy="842213"/>
            </a:xfrm>
            <a:prstGeom prst="rect">
              <a:avLst/>
            </a:prstGeom>
          </p:spPr>
        </p:pic>
        <p:cxnSp>
          <p:nvCxnSpPr>
            <p:cNvPr id="20" name="Straight Arrow Connector 19">
              <a:extLst>
                <a:ext uri="{FF2B5EF4-FFF2-40B4-BE49-F238E27FC236}">
                  <a16:creationId xmlns:a16="http://schemas.microsoft.com/office/drawing/2014/main" id="{D21DD849-ECDB-4EB0-97D9-C53C5492CC62}"/>
                </a:ext>
              </a:extLst>
            </p:cNvPr>
            <p:cNvCxnSpPr>
              <a:cxnSpLocks/>
            </p:cNvCxnSpPr>
            <p:nvPr/>
          </p:nvCxnSpPr>
          <p:spPr>
            <a:xfrm flipH="1">
              <a:off x="8026823" y="3097933"/>
              <a:ext cx="248891" cy="323252"/>
            </a:xfrm>
            <a:prstGeom prst="straightConnector1">
              <a:avLst/>
            </a:prstGeom>
            <a:noFill/>
            <a:ln w="25400" cap="flat" cmpd="sng" algn="ctr">
              <a:solidFill>
                <a:srgbClr val="F79646"/>
              </a:solidFill>
              <a:prstDash val="solid"/>
              <a:tailEnd type="triangle"/>
            </a:ln>
            <a:effectLst>
              <a:outerShdw blurRad="40000" dist="20000" dir="5400000" rotWithShape="0">
                <a:srgbClr val="000000">
                  <a:alpha val="38000"/>
                </a:srgbClr>
              </a:outerShdw>
            </a:effectLst>
          </p:spPr>
        </p:cxnSp>
        <p:sp>
          <p:nvSpPr>
            <p:cNvPr id="21" name="Content Placeholder 7">
              <a:extLst>
                <a:ext uri="{FF2B5EF4-FFF2-40B4-BE49-F238E27FC236}">
                  <a16:creationId xmlns:a16="http://schemas.microsoft.com/office/drawing/2014/main" id="{F2747FD5-F811-4659-9C7C-CB4148E0D677}"/>
                </a:ext>
              </a:extLst>
            </p:cNvPr>
            <p:cNvSpPr txBox="1">
              <a:spLocks/>
            </p:cNvSpPr>
            <p:nvPr/>
          </p:nvSpPr>
          <p:spPr>
            <a:xfrm>
              <a:off x="5833779" y="3119033"/>
              <a:ext cx="2040935" cy="2433618"/>
            </a:xfrm>
            <a:prstGeom prst="rect">
              <a:avLst/>
            </a:prstGeom>
          </p:spPr>
          <p:txBody>
            <a:bodyPr vert="horz" wrap="square" lIns="0" tIns="0" rIns="0" bIns="0" rtlCol="0">
              <a:noAutofit/>
            </a:bodyPr>
            <a:lstStyle>
              <a:lvl1pPr marL="342900" indent="-342900" algn="l" defTabSz="609493" rtl="0" eaLnBrk="1" latinLnBrk="0" hangingPunct="1">
                <a:spcBef>
                  <a:spcPct val="20000"/>
                </a:spcBef>
                <a:buSzPct val="100000"/>
                <a:buFontTx/>
                <a:buBlip>
                  <a:blip r:embed="rId2"/>
                </a:buBlip>
                <a:defRPr sz="2000" kern="1200">
                  <a:solidFill>
                    <a:schemeClr val="tx1"/>
                  </a:solidFill>
                  <a:latin typeface="Arial"/>
                  <a:ea typeface="+mn-ea"/>
                  <a:cs typeface="Arial"/>
                </a:defRPr>
              </a:lvl1pPr>
              <a:lvl2pPr marL="742950" indent="-285750" algn="l" defTabSz="609493" rtl="0" eaLnBrk="1" latinLnBrk="0" hangingPunct="1">
                <a:spcBef>
                  <a:spcPct val="20000"/>
                </a:spcBef>
                <a:buSzPct val="100000"/>
                <a:buFontTx/>
                <a:buBlip>
                  <a:blip r:embed="rId3"/>
                </a:buBlip>
                <a:defRPr sz="1800" kern="1200">
                  <a:solidFill>
                    <a:schemeClr val="tx1"/>
                  </a:solidFill>
                  <a:latin typeface="Arial"/>
                  <a:ea typeface="+mn-ea"/>
                  <a:cs typeface="Arial"/>
                </a:defRPr>
              </a:lvl2pPr>
              <a:lvl3pPr marL="1143000" indent="-228600" algn="l" defTabSz="609493" rtl="0" eaLnBrk="1" latinLnBrk="0" hangingPunct="1">
                <a:spcBef>
                  <a:spcPct val="20000"/>
                </a:spcBef>
                <a:buSzPct val="100000"/>
                <a:buFontTx/>
                <a:buBlip>
                  <a:blip r:embed="rId4"/>
                </a:buBlip>
                <a:defRPr sz="1600" kern="1200">
                  <a:solidFill>
                    <a:schemeClr val="tx1"/>
                  </a:solidFill>
                  <a:latin typeface="Arial"/>
                  <a:ea typeface="+mn-ea"/>
                  <a:cs typeface="Arial"/>
                </a:defRPr>
              </a:lvl3pPr>
              <a:lvl4pPr marL="1600200" indent="-228600" algn="l" defTabSz="609493" rtl="0" eaLnBrk="1" latinLnBrk="0" hangingPunct="1">
                <a:spcBef>
                  <a:spcPct val="20000"/>
                </a:spcBef>
                <a:buSzPct val="100000"/>
                <a:buFontTx/>
                <a:buBlip>
                  <a:blip r:embed="rId5"/>
                </a:buBlip>
                <a:defRPr sz="1400" kern="1200">
                  <a:solidFill>
                    <a:schemeClr val="tx1"/>
                  </a:solidFill>
                  <a:latin typeface="Arial"/>
                  <a:ea typeface="+mn-ea"/>
                  <a:cs typeface="Arial"/>
                </a:defRPr>
              </a:lvl4pPr>
              <a:lvl5pPr marL="2057400" indent="-228600" algn="l" defTabSz="609493" rtl="0" eaLnBrk="1" latinLnBrk="0" hangingPunct="1">
                <a:spcBef>
                  <a:spcPct val="20000"/>
                </a:spcBef>
                <a:buSzPct val="100000"/>
                <a:buFontTx/>
                <a:buBlip>
                  <a:blip r:embed="rId2"/>
                </a:buBlip>
                <a:defRPr sz="1400" kern="1200">
                  <a:solidFill>
                    <a:schemeClr val="tx1"/>
                  </a:solidFill>
                  <a:latin typeface="Arial"/>
                  <a:ea typeface="+mn-ea"/>
                  <a:cs typeface="Arial"/>
                </a:defRPr>
              </a:lvl5pPr>
              <a:lvl6pPr marL="2286000" indent="0" algn="l" defTabSz="609493" rtl="0" eaLnBrk="1" latinLnBrk="0" hangingPunct="1">
                <a:spcBef>
                  <a:spcPct val="20000"/>
                </a:spcBef>
                <a:buFont typeface="Arial"/>
                <a:buNone/>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342900" marR="0" lvl="0" indent="-342900" algn="l" defTabSz="609493"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lang="en-US" sz="1600" b="1" dirty="0">
                  <a:solidFill>
                    <a:srgbClr val="F79646"/>
                  </a:solidFill>
                </a:rPr>
                <a:t>Capacity</a:t>
              </a:r>
            </a:p>
            <a:p>
              <a:pPr marL="342900" marR="0" lvl="0" indent="-342900" algn="l" defTabSz="609493"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F79646"/>
                  </a:solidFill>
                  <a:effectLst/>
                  <a:uLnTx/>
                  <a:uFillTx/>
                  <a:latin typeface="Arial"/>
                  <a:ea typeface="+mn-ea"/>
                  <a:cs typeface="Arial"/>
                </a:rPr>
                <a:t>Energy</a:t>
              </a:r>
            </a:p>
            <a:p>
              <a:pPr marL="342900" marR="0" lvl="0" indent="-342900" algn="l" defTabSz="609493"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F79646"/>
                  </a:solidFill>
                  <a:effectLst/>
                  <a:uLnTx/>
                  <a:uFillTx/>
                  <a:latin typeface="Arial"/>
                  <a:ea typeface="+mn-ea"/>
                  <a:cs typeface="Arial"/>
                </a:rPr>
                <a:t>Regulation</a:t>
              </a:r>
            </a:p>
            <a:p>
              <a:pPr marL="342900" marR="0" lvl="0" indent="-342900" algn="l" defTabSz="609493"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F79646"/>
                  </a:solidFill>
                  <a:effectLst/>
                  <a:uLnTx/>
                  <a:uFillTx/>
                  <a:latin typeface="Arial"/>
                  <a:ea typeface="+mn-ea"/>
                  <a:cs typeface="Arial"/>
                </a:rPr>
                <a:t>Reserves</a:t>
              </a:r>
            </a:p>
            <a:p>
              <a:pPr marL="342900" marR="0" lvl="0" indent="-342900" algn="l" defTabSz="609493"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F79646"/>
                  </a:solidFill>
                  <a:effectLst/>
                  <a:uLnTx/>
                  <a:uFillTx/>
                  <a:latin typeface="Arial"/>
                  <a:ea typeface="+mn-ea"/>
                  <a:cs typeface="Arial"/>
                </a:rPr>
                <a:t>Arbitrage</a:t>
              </a:r>
            </a:p>
            <a:p>
              <a:pPr marL="342900" marR="0" lvl="0" indent="-342900" algn="l" defTabSz="609493" rtl="0" eaLnBrk="1" fontAlgn="auto" latinLnBrk="0" hangingPunct="1">
                <a:lnSpc>
                  <a:spcPct val="100000"/>
                </a:lnSpc>
                <a:spcBef>
                  <a:spcPct val="20000"/>
                </a:spcBef>
                <a:spcAft>
                  <a:spcPts val="0"/>
                </a:spcAft>
                <a:buClrTx/>
                <a:buSzPct val="100000"/>
                <a:buFont typeface="Arial" panose="020B0604020202020204" pitchFamily="34" charset="0"/>
                <a:buChar char="•"/>
                <a:tabLst/>
                <a:defRPr/>
              </a:pPr>
              <a:r>
                <a:rPr kumimoji="0" lang="en-US" sz="1600" b="1" i="0" u="none" strike="noStrike" kern="1200" cap="none" spc="0" normalizeH="0" baseline="0" noProof="0" dirty="0">
                  <a:ln>
                    <a:noFill/>
                  </a:ln>
                  <a:solidFill>
                    <a:srgbClr val="F79646"/>
                  </a:solidFill>
                  <a:effectLst/>
                  <a:uLnTx/>
                  <a:uFillTx/>
                  <a:latin typeface="Arial"/>
                  <a:ea typeface="+mn-ea"/>
                  <a:cs typeface="Arial"/>
                </a:rPr>
                <a:t>…</a:t>
              </a:r>
            </a:p>
          </p:txBody>
        </p:sp>
        <p:pic>
          <p:nvPicPr>
            <p:cNvPr id="22" name="Picture 21">
              <a:extLst>
                <a:ext uri="{FF2B5EF4-FFF2-40B4-BE49-F238E27FC236}">
                  <a16:creationId xmlns:a16="http://schemas.microsoft.com/office/drawing/2014/main" id="{689397D3-14D3-45C4-B738-8F4DD84F2F41}"/>
                </a:ext>
              </a:extLst>
            </p:cNvPr>
            <p:cNvPicPr>
              <a:picLocks noChangeAspect="1"/>
            </p:cNvPicPr>
            <p:nvPr/>
          </p:nvPicPr>
          <p:blipFill>
            <a:blip r:embed="rId9"/>
            <a:stretch>
              <a:fillRect/>
            </a:stretch>
          </p:blipFill>
          <p:spPr>
            <a:xfrm>
              <a:off x="8226861" y="4592831"/>
              <a:ext cx="1069795" cy="748857"/>
            </a:xfrm>
            <a:prstGeom prst="rect">
              <a:avLst/>
            </a:prstGeom>
          </p:spPr>
        </p:pic>
        <p:cxnSp>
          <p:nvCxnSpPr>
            <p:cNvPr id="23" name="Straight Arrow Connector 22">
              <a:extLst>
                <a:ext uri="{FF2B5EF4-FFF2-40B4-BE49-F238E27FC236}">
                  <a16:creationId xmlns:a16="http://schemas.microsoft.com/office/drawing/2014/main" id="{BB4CA991-F30F-4597-B612-1C86C4975D8A}"/>
                </a:ext>
              </a:extLst>
            </p:cNvPr>
            <p:cNvCxnSpPr>
              <a:cxnSpLocks/>
            </p:cNvCxnSpPr>
            <p:nvPr/>
          </p:nvCxnSpPr>
          <p:spPr>
            <a:xfrm flipH="1" flipV="1">
              <a:off x="8026824" y="3874615"/>
              <a:ext cx="596222" cy="710269"/>
            </a:xfrm>
            <a:prstGeom prst="straightConnector1">
              <a:avLst/>
            </a:prstGeom>
            <a:noFill/>
            <a:ln w="25400" cap="flat" cmpd="sng" algn="ctr">
              <a:solidFill>
                <a:srgbClr val="F79646"/>
              </a:solidFill>
              <a:prstDash val="solid"/>
              <a:tailEnd type="triangle"/>
            </a:ln>
            <a:effectLst>
              <a:outerShdw blurRad="40000" dist="20000" dir="5400000" rotWithShape="0">
                <a:srgbClr val="000000">
                  <a:alpha val="38000"/>
                </a:srgbClr>
              </a:outerShdw>
            </a:effectLst>
          </p:spPr>
        </p:cxnSp>
      </p:grpSp>
      <p:sp>
        <p:nvSpPr>
          <p:cNvPr id="35" name="Arrow: Right 34">
            <a:extLst>
              <a:ext uri="{FF2B5EF4-FFF2-40B4-BE49-F238E27FC236}">
                <a16:creationId xmlns:a16="http://schemas.microsoft.com/office/drawing/2014/main" id="{A6DAD208-4126-4C03-9457-CD31D1085FB0}"/>
              </a:ext>
            </a:extLst>
          </p:cNvPr>
          <p:cNvSpPr/>
          <p:nvPr/>
        </p:nvSpPr>
        <p:spPr>
          <a:xfrm>
            <a:off x="3889621" y="3523264"/>
            <a:ext cx="560936" cy="424732"/>
          </a:xfrm>
          <a:prstGeom prst="rightArrow">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3BB42C-2D05-492E-94EA-4D350BBED8B6}"/>
              </a:ext>
            </a:extLst>
          </p:cNvPr>
          <p:cNvSpPr txBox="1"/>
          <p:nvPr/>
        </p:nvSpPr>
        <p:spPr>
          <a:xfrm>
            <a:off x="3940769" y="3550964"/>
            <a:ext cx="485201" cy="369332"/>
          </a:xfrm>
          <a:prstGeom prst="rect">
            <a:avLst/>
          </a:prstGeom>
          <a:noFill/>
        </p:spPr>
        <p:txBody>
          <a:bodyPr wrap="squar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Calibri"/>
              </a:rPr>
              <a:t>to</a:t>
            </a:r>
          </a:p>
        </p:txBody>
      </p:sp>
      <p:sp>
        <p:nvSpPr>
          <p:cNvPr id="39" name="Content Placeholder 7">
            <a:extLst>
              <a:ext uri="{FF2B5EF4-FFF2-40B4-BE49-F238E27FC236}">
                <a16:creationId xmlns:a16="http://schemas.microsoft.com/office/drawing/2014/main" id="{D9C70A6B-FB74-48D0-8AF7-1B49CE0EC290}"/>
              </a:ext>
            </a:extLst>
          </p:cNvPr>
          <p:cNvSpPr txBox="1">
            <a:spLocks/>
          </p:cNvSpPr>
          <p:nvPr/>
        </p:nvSpPr>
        <p:spPr>
          <a:xfrm>
            <a:off x="4192030" y="4981462"/>
            <a:ext cx="4638704" cy="1314951"/>
          </a:xfrm>
          <a:prstGeom prst="rect">
            <a:avLst/>
          </a:prstGeom>
        </p:spPr>
        <p:txBody>
          <a:bodyPr vert="horz" wrap="square" lIns="0" tIns="0" rIns="0" bIns="0" rtlCol="0">
            <a:noAutofit/>
          </a:bodyPr>
          <a:lstStyle>
            <a:lvl1pPr marL="342900" indent="-342900" algn="l" defTabSz="609493" rtl="0" eaLnBrk="1" latinLnBrk="0" hangingPunct="1">
              <a:spcBef>
                <a:spcPct val="20000"/>
              </a:spcBef>
              <a:buSzPct val="100000"/>
              <a:buFontTx/>
              <a:buBlip>
                <a:blip r:embed="rId2"/>
              </a:buBlip>
              <a:defRPr sz="2000" kern="1200">
                <a:solidFill>
                  <a:schemeClr val="tx1"/>
                </a:solidFill>
                <a:latin typeface="Arial"/>
                <a:ea typeface="+mn-ea"/>
                <a:cs typeface="Arial"/>
              </a:defRPr>
            </a:lvl1pPr>
            <a:lvl2pPr marL="742950" indent="-285750" algn="l" defTabSz="609493" rtl="0" eaLnBrk="1" latinLnBrk="0" hangingPunct="1">
              <a:spcBef>
                <a:spcPct val="20000"/>
              </a:spcBef>
              <a:buSzPct val="100000"/>
              <a:buFontTx/>
              <a:buBlip>
                <a:blip r:embed="rId3"/>
              </a:buBlip>
              <a:defRPr sz="1800" kern="1200">
                <a:solidFill>
                  <a:schemeClr val="tx1"/>
                </a:solidFill>
                <a:latin typeface="Arial"/>
                <a:ea typeface="+mn-ea"/>
                <a:cs typeface="Arial"/>
              </a:defRPr>
            </a:lvl2pPr>
            <a:lvl3pPr marL="1143000" indent="-228600" algn="l" defTabSz="609493" rtl="0" eaLnBrk="1" latinLnBrk="0" hangingPunct="1">
              <a:spcBef>
                <a:spcPct val="20000"/>
              </a:spcBef>
              <a:buSzPct val="100000"/>
              <a:buFontTx/>
              <a:buBlip>
                <a:blip r:embed="rId4"/>
              </a:buBlip>
              <a:defRPr sz="1600" kern="1200">
                <a:solidFill>
                  <a:schemeClr val="tx1"/>
                </a:solidFill>
                <a:latin typeface="Arial"/>
                <a:ea typeface="+mn-ea"/>
                <a:cs typeface="Arial"/>
              </a:defRPr>
            </a:lvl3pPr>
            <a:lvl4pPr marL="1600200" indent="-228600" algn="l" defTabSz="609493" rtl="0" eaLnBrk="1" latinLnBrk="0" hangingPunct="1">
              <a:spcBef>
                <a:spcPct val="20000"/>
              </a:spcBef>
              <a:buSzPct val="100000"/>
              <a:buFontTx/>
              <a:buBlip>
                <a:blip r:embed="rId5"/>
              </a:buBlip>
              <a:defRPr sz="1400" kern="1200">
                <a:solidFill>
                  <a:schemeClr val="tx1"/>
                </a:solidFill>
                <a:latin typeface="Arial"/>
                <a:ea typeface="+mn-ea"/>
                <a:cs typeface="Arial"/>
              </a:defRPr>
            </a:lvl4pPr>
            <a:lvl5pPr marL="2057400" indent="-228600" algn="l" defTabSz="609493" rtl="0" eaLnBrk="1" latinLnBrk="0" hangingPunct="1">
              <a:spcBef>
                <a:spcPct val="20000"/>
              </a:spcBef>
              <a:buSzPct val="100000"/>
              <a:buFontTx/>
              <a:buBlip>
                <a:blip r:embed="rId2"/>
              </a:buBlip>
              <a:defRPr sz="1400" kern="1200">
                <a:solidFill>
                  <a:schemeClr val="tx1"/>
                </a:solidFill>
                <a:latin typeface="Arial"/>
                <a:ea typeface="+mn-ea"/>
                <a:cs typeface="Arial"/>
              </a:defRPr>
            </a:lvl5pPr>
            <a:lvl6pPr marL="2286000" indent="0" algn="l" defTabSz="609493" rtl="0" eaLnBrk="1" latinLnBrk="0" hangingPunct="1">
              <a:spcBef>
                <a:spcPct val="20000"/>
              </a:spcBef>
              <a:buFont typeface="Arial"/>
              <a:buNone/>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742950" marR="0" lvl="1" indent="-285750" algn="l" defTabSz="609493" rtl="0" eaLnBrk="1" fontAlgn="auto" latinLnBrk="0" hangingPunct="1">
              <a:lnSpc>
                <a:spcPct val="100000"/>
              </a:lnSpc>
              <a:spcBef>
                <a:spcPct val="20000"/>
              </a:spcBef>
              <a:spcAft>
                <a:spcPts val="0"/>
              </a:spcAft>
              <a:buClrTx/>
              <a:buSzPct val="100000"/>
              <a:buFontTx/>
              <a:buBlip>
                <a:blip r:embed="rId3"/>
              </a:buBlip>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Increased opportunities for grid participation</a:t>
            </a:r>
          </a:p>
          <a:p>
            <a:pPr marL="742950" marR="0" lvl="1" indent="-285750" algn="l" defTabSz="609493" rtl="0" eaLnBrk="1" fontAlgn="auto" latinLnBrk="0" hangingPunct="1">
              <a:lnSpc>
                <a:spcPct val="100000"/>
              </a:lnSpc>
              <a:spcBef>
                <a:spcPct val="20000"/>
              </a:spcBef>
              <a:spcAft>
                <a:spcPts val="0"/>
              </a:spcAft>
              <a:buClrTx/>
              <a:buSzPct val="100000"/>
              <a:buFontTx/>
              <a:buBlip>
                <a:blip r:embed="rId3"/>
              </a:buBlip>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Offsetting revenues reduce system costs</a:t>
            </a:r>
          </a:p>
          <a:p>
            <a:pPr marL="742950" marR="0" lvl="1" indent="-285750" algn="l" defTabSz="609493" rtl="0" eaLnBrk="1" fontAlgn="auto" latinLnBrk="0" hangingPunct="1">
              <a:lnSpc>
                <a:spcPct val="100000"/>
              </a:lnSpc>
              <a:spcBef>
                <a:spcPct val="20000"/>
              </a:spcBef>
              <a:spcAft>
                <a:spcPts val="0"/>
              </a:spcAft>
              <a:buClrTx/>
              <a:buSzPct val="100000"/>
              <a:buFontTx/>
              <a:buBlip>
                <a:blip r:embed="rId3"/>
              </a:buBlip>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Viable resilience for broader range of facilities</a:t>
            </a:r>
          </a:p>
        </p:txBody>
      </p:sp>
    </p:spTree>
    <p:extLst>
      <p:ext uri="{BB962C8B-B14F-4D97-AF65-F5344CB8AC3E}">
        <p14:creationId xmlns:p14="http://schemas.microsoft.com/office/powerpoint/2010/main" val="321618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D7B17-E056-4330-92AA-E1C3302B1A7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1509A8C3-FC6C-4DE7-A760-BB5E7FFA7D76}"/>
              </a:ext>
            </a:extLst>
          </p:cNvPr>
          <p:cNvSpPr>
            <a:spLocks noGrp="1"/>
          </p:cNvSpPr>
          <p:nvPr>
            <p:ph idx="1"/>
          </p:nvPr>
        </p:nvSpPr>
        <p:spPr/>
        <p:txBody>
          <a:bodyPr/>
          <a:lstStyle/>
          <a:p>
            <a:pPr lvl="0" defTabSz="609493">
              <a:buSzPct val="100000"/>
              <a:buBlip>
                <a:blip r:embed="rId2"/>
              </a:buBlip>
              <a:defRPr/>
            </a:pPr>
            <a:endParaRPr lang="en-US" sz="1800" b="1" dirty="0">
              <a:solidFill>
                <a:srgbClr val="191C1F"/>
              </a:solidFill>
            </a:endParaRPr>
          </a:p>
          <a:p>
            <a:pPr lvl="0" defTabSz="609493">
              <a:buSzPct val="100000"/>
              <a:buBlip>
                <a:blip r:embed="rId2"/>
              </a:buBlip>
              <a:defRPr/>
            </a:pPr>
            <a:r>
              <a:rPr lang="en-US" sz="1800" b="1" dirty="0">
                <a:solidFill>
                  <a:srgbClr val="191C1F"/>
                </a:solidFill>
              </a:rPr>
              <a:t>Technology Overview</a:t>
            </a:r>
          </a:p>
          <a:p>
            <a:pPr lvl="0" defTabSz="609493">
              <a:buSzPct val="100000"/>
              <a:buBlip>
                <a:blip r:embed="rId2"/>
              </a:buBlip>
              <a:defRPr/>
            </a:pPr>
            <a:endParaRPr lang="en-US" sz="1800" b="1" dirty="0">
              <a:solidFill>
                <a:srgbClr val="191C1F"/>
              </a:solidFill>
            </a:endParaRPr>
          </a:p>
          <a:p>
            <a:pPr lvl="0" defTabSz="609493">
              <a:buSzPct val="100000"/>
              <a:buBlip>
                <a:blip r:embed="rId2"/>
              </a:buBlip>
              <a:defRPr/>
            </a:pPr>
            <a:r>
              <a:rPr lang="en-US" sz="1800" b="1" dirty="0">
                <a:solidFill>
                  <a:srgbClr val="191C1F"/>
                </a:solidFill>
              </a:rPr>
              <a:t>Services and Valuation</a:t>
            </a:r>
          </a:p>
          <a:p>
            <a:pPr lvl="0" defTabSz="609493">
              <a:buSzPct val="100000"/>
              <a:buBlip>
                <a:blip r:embed="rId2"/>
              </a:buBlip>
              <a:defRPr/>
            </a:pPr>
            <a:endParaRPr lang="en-US" sz="1800" b="1" dirty="0">
              <a:solidFill>
                <a:srgbClr val="191C1F"/>
              </a:solidFill>
            </a:endParaRPr>
          </a:p>
          <a:p>
            <a:pPr lvl="0" defTabSz="609493">
              <a:buSzPct val="100000"/>
              <a:buBlip>
                <a:blip r:embed="rId2"/>
              </a:buBlip>
              <a:defRPr/>
            </a:pPr>
            <a:r>
              <a:rPr lang="en-US" sz="1800" b="1" dirty="0">
                <a:solidFill>
                  <a:srgbClr val="191C1F"/>
                </a:solidFill>
              </a:rPr>
              <a:t>Energy Storage in Regional Markets</a:t>
            </a:r>
          </a:p>
          <a:p>
            <a:pPr marL="0" lvl="0" indent="0" defTabSz="609493">
              <a:buSzPct val="100000"/>
              <a:buNone/>
              <a:defRPr/>
            </a:pPr>
            <a:endParaRPr lang="en-US" sz="1800" b="1" dirty="0">
              <a:solidFill>
                <a:srgbClr val="191C1F"/>
              </a:solidFill>
            </a:endParaRPr>
          </a:p>
          <a:p>
            <a:pPr lvl="0" defTabSz="609493">
              <a:buSzPct val="100000"/>
              <a:buBlip>
                <a:blip r:embed="rId2"/>
              </a:buBlip>
              <a:defRPr/>
            </a:pPr>
            <a:r>
              <a:rPr lang="en-US" sz="1800" b="1" dirty="0">
                <a:solidFill>
                  <a:srgbClr val="191C1F"/>
                </a:solidFill>
              </a:rPr>
              <a:t>Storage in Microgrids </a:t>
            </a:r>
          </a:p>
          <a:p>
            <a:endParaRPr lang="en-US" dirty="0"/>
          </a:p>
        </p:txBody>
      </p:sp>
    </p:spTree>
    <p:extLst>
      <p:ext uri="{BB962C8B-B14F-4D97-AF65-F5344CB8AC3E}">
        <p14:creationId xmlns:p14="http://schemas.microsoft.com/office/powerpoint/2010/main" val="2156945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53D4-A08D-DB47-BCD4-1E0DB3C1A1C1}"/>
              </a:ext>
            </a:extLst>
          </p:cNvPr>
          <p:cNvSpPr>
            <a:spLocks noGrp="1"/>
          </p:cNvSpPr>
          <p:nvPr>
            <p:ph type="title"/>
          </p:nvPr>
        </p:nvSpPr>
        <p:spPr/>
        <p:txBody>
          <a:bodyPr/>
          <a:lstStyle/>
          <a:p>
            <a:r>
              <a:rPr lang="en-US" dirty="0"/>
              <a:t>Questions States Can Ask</a:t>
            </a:r>
          </a:p>
        </p:txBody>
      </p:sp>
      <p:sp>
        <p:nvSpPr>
          <p:cNvPr id="6" name="Rectangle 5">
            <a:extLst>
              <a:ext uri="{FF2B5EF4-FFF2-40B4-BE49-F238E27FC236}">
                <a16:creationId xmlns:a16="http://schemas.microsoft.com/office/drawing/2014/main" id="{C1B7F318-8BFF-41D7-9D1A-DE7B67440BB1}"/>
              </a:ext>
            </a:extLst>
          </p:cNvPr>
          <p:cNvSpPr/>
          <p:nvPr/>
        </p:nvSpPr>
        <p:spPr>
          <a:xfrm>
            <a:off x="183363" y="1516169"/>
            <a:ext cx="8676552" cy="4111895"/>
          </a:xfrm>
          <a:prstGeom prst="rect">
            <a:avLst/>
          </a:prstGeom>
        </p:spPr>
        <p:txBody>
          <a:bodyPr wrap="square">
            <a:spAutoFit/>
          </a:bodyPr>
          <a:lstStyle/>
          <a:p>
            <a:pPr marL="285739" indent="-285739" defTabSz="507891">
              <a:spcBef>
                <a:spcPct val="20000"/>
              </a:spcBef>
              <a:spcAft>
                <a:spcPts val="1000"/>
              </a:spcAft>
              <a:buSzPct val="100000"/>
              <a:buBlip>
                <a:blip r:embed="rId2"/>
              </a:buBlip>
            </a:pPr>
            <a:r>
              <a:rPr lang="en-US" sz="1600" dirty="0">
                <a:solidFill>
                  <a:srgbClr val="242424"/>
                </a:solidFill>
                <a:latin typeface="Arial"/>
                <a:cs typeface="Arial"/>
              </a:rPr>
              <a:t>Are planning tools accounting for the granular values and operational characteristics of energy storage technologies?</a:t>
            </a:r>
          </a:p>
          <a:p>
            <a:pPr marL="285739" indent="-285739" defTabSz="507891">
              <a:spcBef>
                <a:spcPct val="20000"/>
              </a:spcBef>
              <a:spcAft>
                <a:spcPts val="1000"/>
              </a:spcAft>
              <a:buSzPct val="100000"/>
              <a:buBlip>
                <a:blip r:embed="rId2"/>
              </a:buBlip>
            </a:pPr>
            <a:r>
              <a:rPr lang="en-US" sz="1600" dirty="0">
                <a:solidFill>
                  <a:srgbClr val="242424"/>
                </a:solidFill>
                <a:latin typeface="Arial"/>
                <a:cs typeface="Arial"/>
              </a:rPr>
              <a:t>Are tariffs and rates in place to incent customers who deploy storage and other distributed energy resources to use those assets in a way that benefit the grid and reduce system costs?</a:t>
            </a:r>
          </a:p>
          <a:p>
            <a:pPr marL="285739" indent="-285739" defTabSz="507891">
              <a:spcBef>
                <a:spcPct val="20000"/>
              </a:spcBef>
              <a:spcAft>
                <a:spcPts val="1000"/>
              </a:spcAft>
              <a:buSzPct val="100000"/>
              <a:buBlip>
                <a:blip r:embed="rId2"/>
              </a:buBlip>
            </a:pPr>
            <a:r>
              <a:rPr lang="en-US" sz="1600" dirty="0">
                <a:solidFill>
                  <a:srgbClr val="242424"/>
                </a:solidFill>
                <a:latin typeface="Arial"/>
                <a:cs typeface="Arial"/>
              </a:rPr>
              <a:t>Can tariffs be used to incent development and grid-beneficial use of microgrids?</a:t>
            </a:r>
          </a:p>
          <a:p>
            <a:pPr marL="285739" indent="-285739" defTabSz="507891">
              <a:spcBef>
                <a:spcPct val="20000"/>
              </a:spcBef>
              <a:spcAft>
                <a:spcPts val="1000"/>
              </a:spcAft>
              <a:buSzPct val="100000"/>
              <a:buBlip>
                <a:blip r:embed="rId2"/>
              </a:buBlip>
            </a:pPr>
            <a:r>
              <a:rPr lang="en-US" sz="1600" dirty="0">
                <a:solidFill>
                  <a:srgbClr val="242424"/>
                </a:solidFill>
                <a:latin typeface="Arial"/>
                <a:cs typeface="Arial"/>
              </a:rPr>
              <a:t>What plans are in place for end-of-life disposal of battery assets?</a:t>
            </a:r>
          </a:p>
          <a:p>
            <a:pPr marL="285739" indent="-285739" defTabSz="507891">
              <a:spcBef>
                <a:spcPct val="20000"/>
              </a:spcBef>
              <a:spcAft>
                <a:spcPts val="1000"/>
              </a:spcAft>
              <a:buSzPct val="100000"/>
              <a:buBlip>
                <a:blip r:embed="rId2"/>
              </a:buBlip>
            </a:pPr>
            <a:r>
              <a:rPr lang="en-US" sz="1600" dirty="0">
                <a:solidFill>
                  <a:srgbClr val="242424"/>
                </a:solidFill>
                <a:latin typeface="Arial"/>
                <a:cs typeface="Arial"/>
              </a:rPr>
              <a:t>Absent resilience metrics, how can planning processes be adapted to meet resilience goals in a cost-effective manner?</a:t>
            </a:r>
          </a:p>
          <a:p>
            <a:pPr marL="285739" indent="-285739" defTabSz="507891">
              <a:spcBef>
                <a:spcPct val="20000"/>
              </a:spcBef>
              <a:spcAft>
                <a:spcPts val="1000"/>
              </a:spcAft>
              <a:buSzPct val="100000"/>
              <a:buBlip>
                <a:blip r:embed="rId2"/>
              </a:buBlip>
            </a:pPr>
            <a:r>
              <a:rPr lang="en-US" sz="1600" dirty="0">
                <a:solidFill>
                  <a:srgbClr val="242424"/>
                </a:solidFill>
                <a:latin typeface="Arial"/>
                <a:cs typeface="Arial"/>
              </a:rPr>
              <a:t>Are there opportunities for furthering state goals through increased engagement in RTO/ISO processes?</a:t>
            </a:r>
          </a:p>
          <a:p>
            <a:pPr marL="285739" indent="-285739" defTabSz="507891">
              <a:spcBef>
                <a:spcPct val="20000"/>
              </a:spcBef>
              <a:spcAft>
                <a:spcPts val="1000"/>
              </a:spcAft>
              <a:buSzPct val="100000"/>
              <a:buBlip>
                <a:blip r:embed="rId2"/>
              </a:buBlip>
            </a:pPr>
            <a:endParaRPr lang="en-US" sz="1600" dirty="0">
              <a:solidFill>
                <a:srgbClr val="242424"/>
              </a:solidFill>
              <a:latin typeface="Arial"/>
              <a:cs typeface="Arial"/>
            </a:endParaRPr>
          </a:p>
        </p:txBody>
      </p:sp>
    </p:spTree>
    <p:extLst>
      <p:ext uri="{BB962C8B-B14F-4D97-AF65-F5344CB8AC3E}">
        <p14:creationId xmlns:p14="http://schemas.microsoft.com/office/powerpoint/2010/main" val="1535823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9A5C05-4985-439E-8F27-14CAC6E47521}"/>
              </a:ext>
            </a:extLst>
          </p:cNvPr>
          <p:cNvSpPr txBox="1"/>
          <p:nvPr/>
        </p:nvSpPr>
        <p:spPr>
          <a:xfrm>
            <a:off x="3740782" y="3429000"/>
            <a:ext cx="1662435" cy="461665"/>
          </a:xfrm>
          <a:prstGeom prst="rect">
            <a:avLst/>
          </a:prstGeom>
          <a:noFill/>
        </p:spPr>
        <p:txBody>
          <a:bodyPr wrap="square" rtlCol="0">
            <a:spAutoFit/>
          </a:bodyPr>
          <a:lstStyle/>
          <a:p>
            <a:r>
              <a:rPr lang="en-US" sz="2400" b="1" dirty="0"/>
              <a:t>Questions?</a:t>
            </a:r>
          </a:p>
        </p:txBody>
      </p:sp>
      <p:sp>
        <p:nvSpPr>
          <p:cNvPr id="3" name="TextBox 2">
            <a:extLst>
              <a:ext uri="{FF2B5EF4-FFF2-40B4-BE49-F238E27FC236}">
                <a16:creationId xmlns:a16="http://schemas.microsoft.com/office/drawing/2014/main" id="{05339A66-2AD1-4904-AE10-89995E79AA11}"/>
              </a:ext>
            </a:extLst>
          </p:cNvPr>
          <p:cNvSpPr txBox="1"/>
          <p:nvPr/>
        </p:nvSpPr>
        <p:spPr>
          <a:xfrm>
            <a:off x="3026090" y="4334933"/>
            <a:ext cx="3091818" cy="1015663"/>
          </a:xfrm>
          <a:prstGeom prst="rect">
            <a:avLst/>
          </a:prstGeom>
          <a:noFill/>
        </p:spPr>
        <p:txBody>
          <a:bodyPr wrap="square" rtlCol="0">
            <a:spAutoFit/>
          </a:bodyPr>
          <a:lstStyle/>
          <a:p>
            <a:pPr algn="ctr"/>
            <a:r>
              <a:rPr lang="en-US" sz="2000" dirty="0"/>
              <a:t>Jeremy Twitchell</a:t>
            </a:r>
          </a:p>
          <a:p>
            <a:pPr algn="ctr"/>
            <a:r>
              <a:rPr lang="en-US" sz="2000" dirty="0">
                <a:hlinkClick r:id="rId2"/>
              </a:rPr>
              <a:t>jeremy.twitchell@pnnl.gov</a:t>
            </a:r>
            <a:endParaRPr lang="en-US" sz="2000" dirty="0"/>
          </a:p>
          <a:p>
            <a:pPr algn="ctr"/>
            <a:r>
              <a:rPr lang="en-US" sz="2000" dirty="0"/>
              <a:t>971-940-7104</a:t>
            </a:r>
          </a:p>
        </p:txBody>
      </p:sp>
    </p:spTree>
    <p:extLst>
      <p:ext uri="{BB962C8B-B14F-4D97-AF65-F5344CB8AC3E}">
        <p14:creationId xmlns:p14="http://schemas.microsoft.com/office/powerpoint/2010/main" val="3151392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9A5C05-4985-439E-8F27-14CAC6E47521}"/>
              </a:ext>
            </a:extLst>
          </p:cNvPr>
          <p:cNvSpPr txBox="1"/>
          <p:nvPr/>
        </p:nvSpPr>
        <p:spPr>
          <a:xfrm>
            <a:off x="3473548" y="3233395"/>
            <a:ext cx="2196904" cy="461665"/>
          </a:xfrm>
          <a:prstGeom prst="rect">
            <a:avLst/>
          </a:prstGeom>
          <a:noFill/>
        </p:spPr>
        <p:txBody>
          <a:bodyPr wrap="square" rtlCol="0">
            <a:spAutoFit/>
          </a:bodyPr>
          <a:lstStyle/>
          <a:p>
            <a:r>
              <a:rPr lang="en-US" sz="2400" b="1" dirty="0"/>
              <a:t>Appendix Slides</a:t>
            </a:r>
          </a:p>
        </p:txBody>
      </p:sp>
    </p:spTree>
    <p:extLst>
      <p:ext uri="{BB962C8B-B14F-4D97-AF65-F5344CB8AC3E}">
        <p14:creationId xmlns:p14="http://schemas.microsoft.com/office/powerpoint/2010/main" val="257567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715D9-6445-42BC-861C-EB3942B9D41D}"/>
              </a:ext>
            </a:extLst>
          </p:cNvPr>
          <p:cNvSpPr>
            <a:spLocks noGrp="1"/>
          </p:cNvSpPr>
          <p:nvPr>
            <p:ph type="title"/>
          </p:nvPr>
        </p:nvSpPr>
        <p:spPr/>
        <p:txBody>
          <a:bodyPr/>
          <a:lstStyle/>
          <a:p>
            <a:r>
              <a:rPr lang="en-US" dirty="0"/>
              <a:t>Resources for More Information</a:t>
            </a:r>
          </a:p>
        </p:txBody>
      </p:sp>
      <p:sp>
        <p:nvSpPr>
          <p:cNvPr id="4" name="Rectangle 3">
            <a:extLst>
              <a:ext uri="{FF2B5EF4-FFF2-40B4-BE49-F238E27FC236}">
                <a16:creationId xmlns:a16="http://schemas.microsoft.com/office/drawing/2014/main" id="{46F50B2A-176E-46C1-8B87-D8B7191CFC22}"/>
              </a:ext>
            </a:extLst>
          </p:cNvPr>
          <p:cNvSpPr/>
          <p:nvPr/>
        </p:nvSpPr>
        <p:spPr>
          <a:xfrm>
            <a:off x="104934" y="1621299"/>
            <a:ext cx="8603580" cy="5066002"/>
          </a:xfrm>
          <a:prstGeom prst="rect">
            <a:avLst/>
          </a:prstGeom>
        </p:spPr>
        <p:txBody>
          <a:bodyPr wrap="square">
            <a:spAutoFit/>
          </a:bodyPr>
          <a:lstStyle/>
          <a:p>
            <a:pPr marL="285739" indent="-285739" defTabSz="507891">
              <a:spcBef>
                <a:spcPct val="20000"/>
              </a:spcBef>
              <a:buSzPct val="100000"/>
              <a:buFontTx/>
              <a:buBlip>
                <a:blip r:embed="rId2"/>
              </a:buBlip>
            </a:pPr>
            <a:r>
              <a:rPr lang="en-US" sz="1600" dirty="0">
                <a:solidFill>
                  <a:srgbClr val="242424"/>
                </a:solidFill>
                <a:latin typeface="Arial" panose="020B0604020202020204" pitchFamily="34" charset="0"/>
                <a:cs typeface="Arial" panose="020B0604020202020204" pitchFamily="34" charset="0"/>
              </a:rPr>
              <a:t>Y Xu, CC Liu, KP Schneider, FK </a:t>
            </a:r>
            <a:r>
              <a:rPr lang="en-US" sz="1600" dirty="0" err="1">
                <a:solidFill>
                  <a:srgbClr val="242424"/>
                </a:solidFill>
                <a:latin typeface="Arial" panose="020B0604020202020204" pitchFamily="34" charset="0"/>
                <a:cs typeface="Arial" panose="020B0604020202020204" pitchFamily="34" charset="0"/>
              </a:rPr>
              <a:t>Tuffner</a:t>
            </a:r>
            <a:r>
              <a:rPr lang="en-US" sz="1600" dirty="0">
                <a:solidFill>
                  <a:srgbClr val="242424"/>
                </a:solidFill>
                <a:latin typeface="Arial" panose="020B0604020202020204" pitchFamily="34" charset="0"/>
                <a:cs typeface="Arial" panose="020B0604020202020204" pitchFamily="34" charset="0"/>
              </a:rPr>
              <a:t>, DT Ton: </a:t>
            </a:r>
            <a:r>
              <a:rPr lang="en-US" sz="1600" dirty="0">
                <a:solidFill>
                  <a:srgbClr val="242424"/>
                </a:solidFill>
                <a:latin typeface="Arial" panose="020B0604020202020204" pitchFamily="34" charset="0"/>
                <a:cs typeface="Arial" panose="020B0604020202020204" pitchFamily="34" charset="0"/>
                <a:hlinkClick r:id="rId3"/>
              </a:rPr>
              <a:t>Microgrids for Service Restoration to Critical Load in a Resilient Distribution System</a:t>
            </a:r>
            <a:endParaRPr lang="en-US" sz="1600" dirty="0">
              <a:solidFill>
                <a:srgbClr val="242424"/>
              </a:solidFill>
              <a:latin typeface="Arial" panose="020B0604020202020204" pitchFamily="34" charset="0"/>
              <a:cs typeface="Arial" panose="020B0604020202020204" pitchFamily="34" charset="0"/>
            </a:endParaRPr>
          </a:p>
          <a:p>
            <a:pPr marL="285739" indent="-285739" defTabSz="507891">
              <a:spcBef>
                <a:spcPct val="20000"/>
              </a:spcBef>
              <a:buSzPct val="100000"/>
              <a:buFontTx/>
              <a:buBlip>
                <a:blip r:embed="rId2"/>
              </a:buBlip>
            </a:pPr>
            <a:r>
              <a:rPr lang="en-US" sz="1600" dirty="0">
                <a:solidFill>
                  <a:srgbClr val="242424"/>
                </a:solidFill>
                <a:latin typeface="Arial" panose="020B0604020202020204" pitchFamily="34" charset="0"/>
                <a:cs typeface="Arial" panose="020B0604020202020204" pitchFamily="34" charset="0"/>
              </a:rPr>
              <a:t>Schneider et al., </a:t>
            </a:r>
            <a:r>
              <a:rPr lang="en-US" sz="1600" dirty="0">
                <a:solidFill>
                  <a:srgbClr val="242424"/>
                </a:solidFill>
                <a:latin typeface="Arial" panose="020B0604020202020204" pitchFamily="34" charset="0"/>
                <a:cs typeface="Arial" panose="020B0604020202020204" pitchFamily="34" charset="0"/>
                <a:hlinkClick r:id="rId4"/>
              </a:rPr>
              <a:t>Preliminary Design Process for Networked Microgrids</a:t>
            </a:r>
            <a:endParaRPr lang="en-US" sz="1600" dirty="0">
              <a:solidFill>
                <a:srgbClr val="242424"/>
              </a:solidFill>
              <a:latin typeface="Arial" panose="020B0604020202020204" pitchFamily="34" charset="0"/>
              <a:cs typeface="Arial" panose="020B0604020202020204" pitchFamily="34" charset="0"/>
            </a:endParaRPr>
          </a:p>
          <a:p>
            <a:pPr marL="285739" indent="-285739" defTabSz="507891">
              <a:spcBef>
                <a:spcPct val="20000"/>
              </a:spcBef>
              <a:buSzPct val="100000"/>
              <a:buFontTx/>
              <a:buBlip>
                <a:blip r:embed="rId2"/>
              </a:buBlip>
            </a:pPr>
            <a:r>
              <a:rPr lang="en-US" sz="1600" dirty="0">
                <a:solidFill>
                  <a:srgbClr val="242424"/>
                </a:solidFill>
                <a:latin typeface="Arial" panose="020B0604020202020204" pitchFamily="34" charset="0"/>
                <a:cs typeface="Arial" panose="020B0604020202020204" pitchFamily="34" charset="0"/>
              </a:rPr>
              <a:t>M Armendariz et al., </a:t>
            </a:r>
            <a:r>
              <a:rPr lang="en-US" sz="1600" dirty="0">
                <a:solidFill>
                  <a:srgbClr val="242424"/>
                </a:solidFill>
                <a:latin typeface="Arial" panose="020B0604020202020204" pitchFamily="34" charset="0"/>
                <a:cs typeface="Arial" panose="020B0604020202020204" pitchFamily="34" charset="0"/>
                <a:hlinkClick r:id="rId5"/>
              </a:rPr>
              <a:t>Coordinated Microgrid Investment and Planning Processes Considering the System Operator</a:t>
            </a:r>
            <a:endParaRPr lang="en-US" sz="1600" dirty="0">
              <a:solidFill>
                <a:srgbClr val="242424"/>
              </a:solidFill>
              <a:latin typeface="Arial" panose="020B0604020202020204" pitchFamily="34" charset="0"/>
              <a:cs typeface="Arial" panose="020B0604020202020204" pitchFamily="34" charset="0"/>
            </a:endParaRPr>
          </a:p>
          <a:p>
            <a:pPr marL="285739" indent="-285739" defTabSz="507891">
              <a:spcBef>
                <a:spcPct val="20000"/>
              </a:spcBef>
              <a:buSzPct val="100000"/>
              <a:buBlip>
                <a:blip r:embed="rId2"/>
              </a:buBlip>
            </a:pPr>
            <a:r>
              <a:rPr lang="en-US" sz="1600" dirty="0">
                <a:solidFill>
                  <a:srgbClr val="242424"/>
                </a:solidFill>
                <a:latin typeface="Arial" panose="020B0604020202020204" pitchFamily="34" charset="0"/>
                <a:cs typeface="Arial" panose="020B0604020202020204" pitchFamily="34" charset="0"/>
              </a:rPr>
              <a:t>JB Twitchell, RS O’Neil, MT McDonnell, </a:t>
            </a:r>
            <a:r>
              <a:rPr lang="en-US" sz="1600" dirty="0">
                <a:latin typeface="Arial" panose="020B0604020202020204" pitchFamily="34" charset="0"/>
                <a:cs typeface="Arial" panose="020B0604020202020204" pitchFamily="34" charset="0"/>
                <a:hlinkClick r:id="rId6"/>
              </a:rPr>
              <a:t>Report: Planning Considerations for Energy Storage in Resilience Applications</a:t>
            </a:r>
            <a:endParaRPr lang="en-US" sz="1600" dirty="0">
              <a:latin typeface="Arial" panose="020B0604020202020204" pitchFamily="34" charset="0"/>
              <a:cs typeface="Arial" panose="020B0604020202020204" pitchFamily="34" charset="0"/>
            </a:endParaRPr>
          </a:p>
          <a:p>
            <a:pPr marL="285739" indent="-285739" defTabSz="507891">
              <a:spcBef>
                <a:spcPct val="20000"/>
              </a:spcBef>
              <a:buSzPct val="100000"/>
              <a:buBlip>
                <a:blip r:embed="rId2"/>
              </a:buBlip>
            </a:pPr>
            <a:r>
              <a:rPr lang="en-US" sz="1600" dirty="0">
                <a:latin typeface="Arial" panose="020B0604020202020204" pitchFamily="34" charset="0"/>
                <a:cs typeface="Arial" panose="020B0604020202020204" pitchFamily="34" charset="0"/>
              </a:rPr>
              <a:t>B Ward et al., </a:t>
            </a:r>
            <a:r>
              <a:rPr lang="en-US" sz="1600" dirty="0">
                <a:latin typeface="Arial" panose="020B0604020202020204" pitchFamily="34" charset="0"/>
                <a:cs typeface="Arial" panose="020B0604020202020204" pitchFamily="34" charset="0"/>
                <a:hlinkClick r:id="rId7"/>
              </a:rPr>
              <a:t>The Advanced Microgrid: Integration and Operability</a:t>
            </a:r>
            <a:endParaRPr lang="en-US" sz="1600" dirty="0">
              <a:latin typeface="Arial" panose="020B0604020202020204" pitchFamily="34" charset="0"/>
              <a:cs typeface="Arial" panose="020B0604020202020204" pitchFamily="34" charset="0"/>
            </a:endParaRPr>
          </a:p>
          <a:p>
            <a:pPr marL="342900" lvl="0" indent="-342900" defTabSz="609493">
              <a:spcBef>
                <a:spcPct val="20000"/>
              </a:spcBef>
              <a:buSzPct val="100000"/>
              <a:buBlip>
                <a:blip r:embed="rId2"/>
              </a:buBlip>
              <a:defRPr/>
            </a:pPr>
            <a:r>
              <a:rPr lang="en-US" sz="1600" u="sng" dirty="0">
                <a:latin typeface="Arial" panose="020B0604020202020204" pitchFamily="34" charset="0"/>
                <a:cs typeface="Arial" panose="020B0604020202020204" pitchFamily="34" charset="0"/>
                <a:hlinkClick r:id="rId8"/>
              </a:rPr>
              <a:t>Schwartz, Lisa C</a:t>
            </a:r>
            <a:r>
              <a:rPr lang="en-US" sz="1600" dirty="0">
                <a:latin typeface="Arial" panose="020B0604020202020204" pitchFamily="34" charset="0"/>
                <a:cs typeface="Arial" panose="020B0604020202020204" pitchFamily="34" charset="0"/>
              </a:rPr>
              <a:t>, and </a:t>
            </a:r>
            <a:r>
              <a:rPr lang="en-US" sz="1600" u="sng" dirty="0">
                <a:latin typeface="Arial" panose="020B0604020202020204" pitchFamily="34" charset="0"/>
                <a:cs typeface="Arial" panose="020B0604020202020204" pitchFamily="34" charset="0"/>
                <a:hlinkClick r:id="rId9"/>
              </a:rPr>
              <a:t>Greg Leventis</a:t>
            </a:r>
            <a:r>
              <a:rPr lang="en-US" sz="1600" dirty="0">
                <a:latin typeface="Arial" panose="020B0604020202020204" pitchFamily="34" charset="0"/>
                <a:cs typeface="Arial" panose="020B0604020202020204" pitchFamily="34" charset="0"/>
              </a:rPr>
              <a:t>. </a:t>
            </a:r>
            <a:r>
              <a:rPr lang="en-US" sz="1600" i="1" u="sng" dirty="0">
                <a:latin typeface="Arial" panose="020B0604020202020204" pitchFamily="34" charset="0"/>
                <a:cs typeface="Arial" panose="020B0604020202020204" pitchFamily="34" charset="0"/>
                <a:hlinkClick r:id="rId10"/>
              </a:rPr>
              <a:t>Grid-Interactive Efficient Buildings: An Introduction for State and Local Governments</a:t>
            </a:r>
            <a:endParaRPr lang="en-US" sz="1600" dirty="0">
              <a:latin typeface="Arial" panose="020B0604020202020204" pitchFamily="34" charset="0"/>
              <a:cs typeface="Arial" panose="020B0604020202020204" pitchFamily="34" charset="0"/>
            </a:endParaRPr>
          </a:p>
          <a:p>
            <a:pPr marL="342900" lvl="0" indent="-342900" defTabSz="609493">
              <a:spcBef>
                <a:spcPct val="20000"/>
              </a:spcBef>
              <a:buSzPct val="100000"/>
              <a:buBlip>
                <a:blip r:embed="rId2"/>
              </a:buBlip>
              <a:defRPr/>
            </a:pPr>
            <a:r>
              <a:rPr lang="en-US" sz="1600" u="sng" dirty="0">
                <a:latin typeface="Arial" panose="020B0604020202020204" pitchFamily="34" charset="0"/>
                <a:cs typeface="Arial" panose="020B0604020202020204" pitchFamily="34" charset="0"/>
                <a:hlinkClick r:id="rId11"/>
              </a:rPr>
              <a:t>Eckman, Tom</a:t>
            </a: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hlinkClick r:id="rId8"/>
              </a:rPr>
              <a:t>Lisa C Schwartz</a:t>
            </a:r>
            <a:r>
              <a:rPr lang="en-US" sz="1600" dirty="0">
                <a:latin typeface="Arial" panose="020B0604020202020204" pitchFamily="34" charset="0"/>
                <a:cs typeface="Arial" panose="020B0604020202020204" pitchFamily="34" charset="0"/>
              </a:rPr>
              <a:t>, and </a:t>
            </a:r>
            <a:r>
              <a:rPr lang="en-US" sz="1600" u="sng" dirty="0">
                <a:latin typeface="Arial" panose="020B0604020202020204" pitchFamily="34" charset="0"/>
                <a:cs typeface="Arial" panose="020B0604020202020204" pitchFamily="34" charset="0"/>
                <a:hlinkClick r:id="rId9"/>
              </a:rPr>
              <a:t>Greg Leventis</a:t>
            </a:r>
            <a:r>
              <a:rPr lang="en-US" sz="1600" dirty="0">
                <a:latin typeface="Arial" panose="020B0604020202020204" pitchFamily="34" charset="0"/>
                <a:cs typeface="Arial" panose="020B0604020202020204" pitchFamily="34" charset="0"/>
              </a:rPr>
              <a:t>. </a:t>
            </a:r>
            <a:r>
              <a:rPr lang="en-US" sz="1600" i="1" u="sng" dirty="0">
                <a:latin typeface="Arial" panose="020B0604020202020204" pitchFamily="34" charset="0"/>
                <a:cs typeface="Arial" panose="020B0604020202020204" pitchFamily="34" charset="0"/>
                <a:hlinkClick r:id="rId12"/>
              </a:rPr>
              <a:t>Determining Utility System Value of Demand Flexibility From Grid-interactive Efficient Buildings</a:t>
            </a:r>
            <a:endParaRPr lang="en-US" sz="1600" dirty="0">
              <a:latin typeface="Arial" panose="020B0604020202020204" pitchFamily="34" charset="0"/>
              <a:cs typeface="Arial" panose="020B0604020202020204" pitchFamily="34" charset="0"/>
            </a:endParaRPr>
          </a:p>
          <a:p>
            <a:pPr marL="342900" lvl="0" indent="-342900" defTabSz="609493">
              <a:spcBef>
                <a:spcPct val="20000"/>
              </a:spcBef>
              <a:buSzPct val="100000"/>
              <a:buBlip>
                <a:blip r:embed="rId2"/>
              </a:buBlip>
              <a:defRPr/>
            </a:pPr>
            <a:r>
              <a:rPr lang="en-US" sz="1600" u="sng" dirty="0">
                <a:latin typeface="Arial" panose="020B0604020202020204" pitchFamily="34" charset="0"/>
                <a:cs typeface="Arial" panose="020B0604020202020204" pitchFamily="34" charset="0"/>
                <a:hlinkClick r:id="rId13"/>
              </a:rPr>
              <a:t>Schiller, Steven R</a:t>
            </a: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hlinkClick r:id="rId8"/>
              </a:rPr>
              <a:t>Lisa C Schwartz</a:t>
            </a:r>
            <a:r>
              <a:rPr lang="en-US" sz="1600" dirty="0">
                <a:latin typeface="Arial" panose="020B0604020202020204" pitchFamily="34" charset="0"/>
                <a:cs typeface="Arial" panose="020B0604020202020204" pitchFamily="34" charset="0"/>
              </a:rPr>
              <a:t>, and </a:t>
            </a:r>
            <a:r>
              <a:rPr lang="en-US" sz="1600" u="sng" dirty="0">
                <a:latin typeface="Arial" panose="020B0604020202020204" pitchFamily="34" charset="0"/>
                <a:cs typeface="Arial" panose="020B0604020202020204" pitchFamily="34" charset="0"/>
                <a:hlinkClick r:id="rId14"/>
              </a:rPr>
              <a:t>Sean Murphy</a:t>
            </a:r>
            <a:r>
              <a:rPr lang="en-US" sz="1600" dirty="0">
                <a:latin typeface="Arial" panose="020B0604020202020204" pitchFamily="34" charset="0"/>
                <a:cs typeface="Arial" panose="020B0604020202020204" pitchFamily="34" charset="0"/>
              </a:rPr>
              <a:t>. </a:t>
            </a:r>
            <a:r>
              <a:rPr lang="en-US" sz="1600" i="1" u="sng" dirty="0">
                <a:latin typeface="Arial" panose="020B0604020202020204" pitchFamily="34" charset="0"/>
                <a:cs typeface="Arial" panose="020B0604020202020204" pitchFamily="34" charset="0"/>
                <a:hlinkClick r:id="rId15"/>
              </a:rPr>
              <a:t>Performance Assessments of Demand Flexibility from Grid-Interactive Efficient Buildings: Issues and Considerations</a:t>
            </a:r>
            <a:endParaRPr lang="en-US" sz="1600" i="1" u="sng" dirty="0">
              <a:latin typeface="Arial" panose="020B0604020202020204" pitchFamily="34" charset="0"/>
              <a:cs typeface="Arial" panose="020B0604020202020204" pitchFamily="34" charset="0"/>
            </a:endParaRPr>
          </a:p>
          <a:p>
            <a:pPr marL="342900" lvl="0" indent="-342900" defTabSz="609493">
              <a:spcBef>
                <a:spcPct val="20000"/>
              </a:spcBef>
              <a:buSzPct val="100000"/>
              <a:buBlip>
                <a:blip r:embed="rId2"/>
              </a:buBlip>
              <a:defRPr/>
            </a:pPr>
            <a:endParaRPr lang="en-US" sz="1600" i="1" u="sng" dirty="0">
              <a:latin typeface="Arial" panose="020B0604020202020204" pitchFamily="34" charset="0"/>
              <a:cs typeface="Arial" panose="020B0604020202020204" pitchFamily="34" charset="0"/>
            </a:endParaRPr>
          </a:p>
          <a:p>
            <a:pPr marL="342900" lvl="0" indent="-342900" defTabSz="609493">
              <a:spcBef>
                <a:spcPct val="20000"/>
              </a:spcBef>
              <a:buSzPct val="100000"/>
              <a:buBlip>
                <a:blip r:embed="rId2"/>
              </a:buBlip>
              <a:defRPr/>
            </a:pPr>
            <a:r>
              <a:rPr lang="en-US" sz="1600" dirty="0">
                <a:latin typeface="Arial" panose="020B0604020202020204" pitchFamily="34" charset="0"/>
                <a:cs typeface="Arial" panose="020B0604020202020204" pitchFamily="34" charset="0"/>
              </a:rPr>
              <a:t>PNNL energy storage site: </a:t>
            </a:r>
            <a:r>
              <a:rPr lang="en-US" sz="1600" dirty="0">
                <a:latin typeface="Arial" panose="020B0604020202020204" pitchFamily="34" charset="0"/>
                <a:cs typeface="Arial" panose="020B0604020202020204" pitchFamily="34" charset="0"/>
                <a:hlinkClick r:id="rId16"/>
              </a:rPr>
              <a:t>https://www.pnnl.gov/energy-storage</a:t>
            </a:r>
            <a:r>
              <a:rPr lang="en-US" sz="1600" dirty="0">
                <a:latin typeface="Arial" panose="020B0604020202020204" pitchFamily="34" charset="0"/>
                <a:cs typeface="Arial" panose="020B0604020202020204" pitchFamily="34" charset="0"/>
              </a:rPr>
              <a:t> </a:t>
            </a:r>
          </a:p>
          <a:p>
            <a:pPr marL="342900" lvl="0" indent="-342900" defTabSz="609493">
              <a:spcBef>
                <a:spcPct val="20000"/>
              </a:spcBef>
              <a:buSzPct val="100000"/>
              <a:buBlip>
                <a:blip r:embed="rId2"/>
              </a:buBlip>
              <a:defRPr/>
            </a:pPr>
            <a:r>
              <a:rPr lang="en-US" sz="1600" dirty="0">
                <a:latin typeface="Arial" panose="020B0604020202020204" pitchFamily="34" charset="0"/>
                <a:cs typeface="Arial" panose="020B0604020202020204" pitchFamily="34" charset="0"/>
              </a:rPr>
              <a:t>Sandia National Laboratories energy storage site: </a:t>
            </a:r>
            <a:r>
              <a:rPr lang="en-US" sz="1600" dirty="0">
                <a:latin typeface="Arial" panose="020B0604020202020204" pitchFamily="34" charset="0"/>
                <a:cs typeface="Arial" panose="020B0604020202020204" pitchFamily="34" charset="0"/>
                <a:hlinkClick r:id="rId17"/>
              </a:rPr>
              <a:t>https://www.sandia.gov/ess-ssl/</a:t>
            </a:r>
            <a:r>
              <a:rPr lang="en-US" sz="1600" dirty="0">
                <a:latin typeface="Arial" panose="020B0604020202020204" pitchFamily="34" charset="0"/>
                <a:cs typeface="Arial" panose="020B0604020202020204" pitchFamily="34" charset="0"/>
              </a:rPr>
              <a:t> </a:t>
            </a:r>
          </a:p>
          <a:p>
            <a:pPr marL="342900" lvl="0" indent="-342900" defTabSz="609493">
              <a:spcBef>
                <a:spcPct val="20000"/>
              </a:spcBef>
              <a:buSzPct val="100000"/>
              <a:buBlip>
                <a:blip r:embed="rId2"/>
              </a:buBlip>
              <a:defRPr/>
            </a:pPr>
            <a:r>
              <a:rPr lang="en-US" sz="1600" dirty="0">
                <a:latin typeface="Arial" panose="020B0604020202020204" pitchFamily="34" charset="0"/>
                <a:cs typeface="Arial" panose="020B0604020202020204" pitchFamily="34" charset="0"/>
              </a:rPr>
              <a:t>LBNL Electricity Markets &amp; Policy Group: </a:t>
            </a:r>
            <a:r>
              <a:rPr lang="en-US" sz="1600" dirty="0">
                <a:latin typeface="Arial" panose="020B0604020202020204" pitchFamily="34" charset="0"/>
                <a:cs typeface="Arial" panose="020B0604020202020204" pitchFamily="34" charset="0"/>
                <a:hlinkClick r:id="rId18"/>
              </a:rPr>
              <a:t>https://emp.lbl.gov/</a:t>
            </a:r>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29643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201753" y="274639"/>
            <a:ext cx="7167235" cy="808597"/>
          </a:xfrm>
        </p:spPr>
        <p:txBody>
          <a:bodyPr/>
          <a:lstStyle/>
          <a:p>
            <a:r>
              <a:rPr lang="en-US" dirty="0"/>
              <a:t>Storage Technologies: Additional Information</a:t>
            </a:r>
          </a:p>
        </p:txBody>
      </p:sp>
      <p:pic>
        <p:nvPicPr>
          <p:cNvPr id="4" name="Picture 3">
            <a:extLst>
              <a:ext uri="{FF2B5EF4-FFF2-40B4-BE49-F238E27FC236}">
                <a16:creationId xmlns:a16="http://schemas.microsoft.com/office/drawing/2014/main" id="{3799AFCE-E692-4206-94FF-90D8B4030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951" y="1417133"/>
            <a:ext cx="6256994" cy="4887120"/>
          </a:xfrm>
          <a:prstGeom prst="rect">
            <a:avLst/>
          </a:prstGeom>
        </p:spPr>
      </p:pic>
      <p:sp>
        <p:nvSpPr>
          <p:cNvPr id="5" name="TextBox 4">
            <a:extLst>
              <a:ext uri="{FF2B5EF4-FFF2-40B4-BE49-F238E27FC236}">
                <a16:creationId xmlns:a16="http://schemas.microsoft.com/office/drawing/2014/main" id="{94AD1480-BC61-4188-8275-1359E1186D7A}"/>
              </a:ext>
            </a:extLst>
          </p:cNvPr>
          <p:cNvSpPr txBox="1"/>
          <p:nvPr/>
        </p:nvSpPr>
        <p:spPr>
          <a:xfrm>
            <a:off x="1375951" y="6304253"/>
            <a:ext cx="6256994" cy="461665"/>
          </a:xfrm>
          <a:prstGeom prst="rect">
            <a:avLst/>
          </a:prstGeom>
          <a:noFill/>
        </p:spPr>
        <p:txBody>
          <a:bodyPr wrap="square" rtlCol="0">
            <a:spAutoFit/>
          </a:bodyPr>
          <a:lstStyle/>
          <a:p>
            <a:pPr defTabSz="609493"/>
            <a:r>
              <a:rPr lang="en-US" sz="1200" dirty="0">
                <a:solidFill>
                  <a:srgbClr val="707276"/>
                </a:solidFill>
                <a:latin typeface="Calibri"/>
              </a:rPr>
              <a:t>Mongird et al, </a:t>
            </a:r>
            <a:r>
              <a:rPr lang="en-US" sz="1200" i="1" dirty="0">
                <a:solidFill>
                  <a:srgbClr val="707276"/>
                </a:solidFill>
                <a:latin typeface="Calibri"/>
              </a:rPr>
              <a:t>Energy Storage Technology and Cost Characterization Report</a:t>
            </a:r>
            <a:r>
              <a:rPr lang="en-US" sz="1200" dirty="0">
                <a:solidFill>
                  <a:srgbClr val="707276"/>
                </a:solidFill>
                <a:latin typeface="Calibri"/>
              </a:rPr>
              <a:t>. </a:t>
            </a:r>
            <a:r>
              <a:rPr lang="en-US" sz="1200" dirty="0">
                <a:solidFill>
                  <a:srgbClr val="707276"/>
                </a:solidFill>
                <a:latin typeface="Calibri"/>
                <a:hlinkClick r:id="rId3"/>
              </a:rPr>
              <a:t>http://energystorage.pnnl.gov/pdf/PNNL-28866.pdf</a:t>
            </a:r>
            <a:r>
              <a:rPr lang="en-US" sz="1200" dirty="0">
                <a:solidFill>
                  <a:srgbClr val="707276"/>
                </a:solidFill>
                <a:latin typeface="Calibri"/>
              </a:rPr>
              <a:t>. </a:t>
            </a:r>
          </a:p>
        </p:txBody>
      </p:sp>
    </p:spTree>
    <p:extLst>
      <p:ext uri="{BB962C8B-B14F-4D97-AF65-F5344CB8AC3E}">
        <p14:creationId xmlns:p14="http://schemas.microsoft.com/office/powerpoint/2010/main" val="3629494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26B2-DB00-46A8-9338-6C467C4B1DFC}"/>
              </a:ext>
            </a:extLst>
          </p:cNvPr>
          <p:cNvSpPr>
            <a:spLocks noGrp="1"/>
          </p:cNvSpPr>
          <p:nvPr>
            <p:ph type="title"/>
          </p:nvPr>
        </p:nvSpPr>
        <p:spPr/>
        <p:txBody>
          <a:bodyPr/>
          <a:lstStyle/>
          <a:p>
            <a:r>
              <a:rPr lang="en-US" sz="2400" dirty="0"/>
              <a:t>Questions Raised by Embedded Storage</a:t>
            </a:r>
          </a:p>
        </p:txBody>
      </p:sp>
      <p:sp>
        <p:nvSpPr>
          <p:cNvPr id="3" name="Rectangle 2">
            <a:extLst>
              <a:ext uri="{FF2B5EF4-FFF2-40B4-BE49-F238E27FC236}">
                <a16:creationId xmlns:a16="http://schemas.microsoft.com/office/drawing/2014/main" id="{1DC9B2CE-DEAF-49A7-84AC-25D00C5ECEA1}"/>
              </a:ext>
            </a:extLst>
          </p:cNvPr>
          <p:cNvSpPr/>
          <p:nvPr/>
        </p:nvSpPr>
        <p:spPr>
          <a:xfrm>
            <a:off x="201753" y="1503128"/>
            <a:ext cx="8544313" cy="5570756"/>
          </a:xfrm>
          <a:prstGeom prst="rect">
            <a:avLst/>
          </a:prstGeom>
        </p:spPr>
        <p:txBody>
          <a:bodyPr wrap="square">
            <a:spAutoFit/>
          </a:bodyPr>
          <a:lstStyle/>
          <a:p>
            <a:pPr lvl="0" defTabSz="609493">
              <a:lnSpc>
                <a:spcPct val="100000"/>
              </a:lnSpc>
              <a:spcBef>
                <a:spcPct val="20000"/>
              </a:spcBef>
              <a:spcAft>
                <a:spcPts val="1200"/>
              </a:spcAft>
              <a:buSzPct val="100000"/>
            </a:pPr>
            <a:r>
              <a:rPr lang="en-US" sz="1600" dirty="0">
                <a:solidFill>
                  <a:srgbClr val="242424"/>
                </a:solidFill>
                <a:cs typeface="Arial"/>
              </a:rPr>
              <a:t>Theoretically, embedded storage could facilitate more efficient design and use of the electric grid and reduce costs by managing volatility (no daily price swings, reduced need for ancillary services, etc.).</a:t>
            </a:r>
          </a:p>
          <a:p>
            <a:pPr lvl="0" defTabSz="609493">
              <a:lnSpc>
                <a:spcPct val="100000"/>
              </a:lnSpc>
              <a:spcBef>
                <a:spcPct val="20000"/>
              </a:spcBef>
              <a:spcAft>
                <a:spcPts val="1200"/>
              </a:spcAft>
              <a:buSzPct val="100000"/>
            </a:pPr>
            <a:r>
              <a:rPr lang="en-US" sz="1600" b="1" dirty="0">
                <a:solidFill>
                  <a:srgbClr val="242424"/>
                </a:solidFill>
                <a:cs typeface="Arial"/>
              </a:rPr>
              <a:t>Several regulatory barriers exist:</a:t>
            </a:r>
          </a:p>
          <a:p>
            <a:pPr marL="434340" indent="-342900" defTabSz="609493">
              <a:spcBef>
                <a:spcPct val="20000"/>
              </a:spcBef>
              <a:spcAft>
                <a:spcPts val="1200"/>
              </a:spcAft>
              <a:buSzPct val="100000"/>
              <a:buBlip>
                <a:blip r:embed="rId2"/>
              </a:buBlip>
            </a:pPr>
            <a:r>
              <a:rPr lang="en-US" sz="1600" dirty="0">
                <a:solidFill>
                  <a:srgbClr val="242424"/>
                </a:solidFill>
                <a:cs typeface="Arial"/>
              </a:rPr>
              <a:t>Lack of underlying standards (not contemplated in reliability standards; no resilience standards)</a:t>
            </a:r>
          </a:p>
          <a:p>
            <a:pPr marL="434340" indent="-342900" defTabSz="609493">
              <a:spcBef>
                <a:spcPct val="20000"/>
              </a:spcBef>
              <a:spcAft>
                <a:spcPts val="1200"/>
              </a:spcAft>
              <a:buSzPct val="100000"/>
              <a:buBlip>
                <a:blip r:embed="rId2"/>
              </a:buBlip>
            </a:pPr>
            <a:r>
              <a:rPr lang="en-US" sz="1600" dirty="0">
                <a:solidFill>
                  <a:srgbClr val="242424"/>
                </a:solidFill>
                <a:cs typeface="Arial"/>
              </a:rPr>
              <a:t>Inclusion in planning processes (regional transmission planning processes are generally slow to integrate new technologies)</a:t>
            </a:r>
          </a:p>
          <a:p>
            <a:pPr marL="434340" indent="-342900" defTabSz="609493">
              <a:spcBef>
                <a:spcPct val="20000"/>
              </a:spcBef>
              <a:spcAft>
                <a:spcPts val="1200"/>
              </a:spcAft>
              <a:buSzPct val="100000"/>
              <a:buBlip>
                <a:blip r:embed="rId2"/>
              </a:buBlip>
            </a:pPr>
            <a:r>
              <a:rPr lang="en-US" sz="1600" dirty="0">
                <a:solidFill>
                  <a:srgbClr val="242424"/>
                </a:solidFill>
                <a:cs typeface="Arial"/>
              </a:rPr>
              <a:t>Ownership models (security and control issues complicate third-party ownership)</a:t>
            </a:r>
          </a:p>
          <a:p>
            <a:pPr marL="434340" indent="-342900" defTabSz="609493">
              <a:spcBef>
                <a:spcPct val="20000"/>
              </a:spcBef>
              <a:spcAft>
                <a:spcPts val="1200"/>
              </a:spcAft>
              <a:buSzPct val="100000"/>
              <a:buBlip>
                <a:blip r:embed="rId2"/>
              </a:buBlip>
            </a:pPr>
            <a:r>
              <a:rPr lang="en-US" sz="1600" dirty="0">
                <a:solidFill>
                  <a:srgbClr val="242424"/>
                </a:solidFill>
                <a:cs typeface="Arial"/>
              </a:rPr>
              <a:t>Compensation structure (current market structures not designed to value this kind of service; lack of standards means it’s difficult to make a case for it as a regulated asset)</a:t>
            </a:r>
          </a:p>
          <a:p>
            <a:pPr marL="434340" indent="-342900" defTabSz="609493">
              <a:spcBef>
                <a:spcPct val="20000"/>
              </a:spcBef>
              <a:spcAft>
                <a:spcPts val="1200"/>
              </a:spcAft>
              <a:buSzPct val="100000"/>
              <a:buBlip>
                <a:blip r:embed="rId2"/>
              </a:buBlip>
            </a:pPr>
            <a:r>
              <a:rPr lang="en-US" sz="1600" dirty="0">
                <a:solidFill>
                  <a:srgbClr val="242424"/>
                </a:solidFill>
                <a:cs typeface="Arial"/>
              </a:rPr>
              <a:t>Metrics (how do you measure a buffer?)</a:t>
            </a:r>
          </a:p>
          <a:p>
            <a:pPr defTabSz="609493">
              <a:spcBef>
                <a:spcPct val="20000"/>
              </a:spcBef>
              <a:spcAft>
                <a:spcPts val="1200"/>
              </a:spcAft>
              <a:buSzPct val="100000"/>
            </a:pPr>
            <a:r>
              <a:rPr lang="en-US" sz="1600" b="1" dirty="0">
                <a:solidFill>
                  <a:srgbClr val="242424"/>
                </a:solidFill>
                <a:cs typeface="Arial"/>
              </a:rPr>
              <a:t>Valuing this type of asset is something we’re just starting to think about:</a:t>
            </a:r>
          </a:p>
          <a:p>
            <a:pPr marL="434340" indent="-342900" defTabSz="609493">
              <a:spcBef>
                <a:spcPct val="20000"/>
              </a:spcBef>
              <a:spcAft>
                <a:spcPts val="1200"/>
              </a:spcAft>
              <a:buSzPct val="100000"/>
              <a:buBlip>
                <a:blip r:embed="rId2"/>
              </a:buBlip>
            </a:pPr>
            <a:r>
              <a:rPr lang="en-US" sz="1600" dirty="0">
                <a:solidFill>
                  <a:srgbClr val="242424"/>
                </a:solidFill>
                <a:cs typeface="Arial"/>
              </a:rPr>
              <a:t>How would you quantify its impacts on the grid and compensate them?</a:t>
            </a:r>
          </a:p>
          <a:p>
            <a:pPr marL="434340" indent="-342900" defTabSz="609493">
              <a:spcBef>
                <a:spcPct val="20000"/>
              </a:spcBef>
              <a:spcAft>
                <a:spcPts val="1200"/>
              </a:spcAft>
              <a:buSzPct val="100000"/>
              <a:buBlip>
                <a:blip r:embed="rId2"/>
              </a:buBlip>
            </a:pPr>
            <a:r>
              <a:rPr lang="en-US" sz="1600" dirty="0">
                <a:solidFill>
                  <a:srgbClr val="242424"/>
                </a:solidFill>
                <a:cs typeface="Arial"/>
              </a:rPr>
              <a:t>Valuation will be the focus of a forthcoming paper.</a:t>
            </a:r>
          </a:p>
          <a:p>
            <a:pPr marL="891540" lvl="1" indent="-342900" defTabSz="609493">
              <a:spcBef>
                <a:spcPct val="20000"/>
              </a:spcBef>
              <a:spcAft>
                <a:spcPts val="1200"/>
              </a:spcAft>
              <a:buSzPct val="100000"/>
              <a:buBlip>
                <a:blip r:embed="rId2"/>
              </a:buBlip>
            </a:pPr>
            <a:endParaRPr lang="en-US" sz="1600" dirty="0">
              <a:solidFill>
                <a:srgbClr val="242424"/>
              </a:solidFill>
              <a:cs typeface="Arial"/>
            </a:endParaRPr>
          </a:p>
        </p:txBody>
      </p:sp>
    </p:spTree>
    <p:extLst>
      <p:ext uri="{BB962C8B-B14F-4D97-AF65-F5344CB8AC3E}">
        <p14:creationId xmlns:p14="http://schemas.microsoft.com/office/powerpoint/2010/main" val="3145815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B0AE0-F010-41D0-AB6E-0358D2B91596}"/>
              </a:ext>
            </a:extLst>
          </p:cNvPr>
          <p:cNvSpPr>
            <a:spLocks noGrp="1"/>
          </p:cNvSpPr>
          <p:nvPr>
            <p:ph type="title"/>
          </p:nvPr>
        </p:nvSpPr>
        <p:spPr/>
        <p:txBody>
          <a:bodyPr/>
          <a:lstStyle/>
          <a:p>
            <a:r>
              <a:rPr lang="en-US" dirty="0"/>
              <a:t>Storage as Transmission: Case Study</a:t>
            </a:r>
          </a:p>
        </p:txBody>
      </p:sp>
      <p:pic>
        <p:nvPicPr>
          <p:cNvPr id="3" name="Picture 2">
            <a:extLst>
              <a:ext uri="{FF2B5EF4-FFF2-40B4-BE49-F238E27FC236}">
                <a16:creationId xmlns:a16="http://schemas.microsoft.com/office/drawing/2014/main" id="{8B6A42E9-E7EF-478C-A144-F038A32A16B6}"/>
              </a:ext>
            </a:extLst>
          </p:cNvPr>
          <p:cNvPicPr>
            <a:picLocks noChangeAspect="1"/>
          </p:cNvPicPr>
          <p:nvPr/>
        </p:nvPicPr>
        <p:blipFill>
          <a:blip r:embed="rId2"/>
          <a:stretch>
            <a:fillRect/>
          </a:stretch>
        </p:blipFill>
        <p:spPr>
          <a:xfrm>
            <a:off x="4864109" y="1613555"/>
            <a:ext cx="3760083" cy="3401505"/>
          </a:xfrm>
          <a:prstGeom prst="rect">
            <a:avLst/>
          </a:prstGeom>
        </p:spPr>
      </p:pic>
      <p:sp>
        <p:nvSpPr>
          <p:cNvPr id="5" name="Rectangle 4">
            <a:extLst>
              <a:ext uri="{FF2B5EF4-FFF2-40B4-BE49-F238E27FC236}">
                <a16:creationId xmlns:a16="http://schemas.microsoft.com/office/drawing/2014/main" id="{0CA133A9-1F11-4E77-9DFB-141DD84EB57B}"/>
              </a:ext>
            </a:extLst>
          </p:cNvPr>
          <p:cNvSpPr/>
          <p:nvPr/>
        </p:nvSpPr>
        <p:spPr>
          <a:xfrm>
            <a:off x="201754" y="1613555"/>
            <a:ext cx="4511648" cy="4249368"/>
          </a:xfrm>
          <a:prstGeom prst="rect">
            <a:avLst/>
          </a:prstGeom>
        </p:spPr>
        <p:txBody>
          <a:bodyPr wrap="square">
            <a:spAutoFit/>
          </a:bodyPr>
          <a:lstStyle/>
          <a:p>
            <a:pPr marL="285739" indent="-285739" defTabSz="507891">
              <a:spcBef>
                <a:spcPct val="20000"/>
              </a:spcBef>
              <a:spcAft>
                <a:spcPts val="1000"/>
              </a:spcAft>
              <a:buSzPct val="100000"/>
              <a:buBlip>
                <a:blip r:embed="rId3"/>
              </a:buBlip>
            </a:pPr>
            <a:r>
              <a:rPr lang="en-US" sz="1600" b="1" dirty="0">
                <a:solidFill>
                  <a:srgbClr val="242424"/>
                </a:solidFill>
                <a:latin typeface="Arial"/>
                <a:cs typeface="Arial"/>
              </a:rPr>
              <a:t>The 2019 MISO Transmission Expansion Plan (MTEP) was the second regional transmission plan to select energy storage as a transmission asset</a:t>
            </a:r>
          </a:p>
          <a:p>
            <a:pPr marL="285739" indent="-285739" defTabSz="507891">
              <a:spcBef>
                <a:spcPct val="20000"/>
              </a:spcBef>
              <a:spcAft>
                <a:spcPts val="1000"/>
              </a:spcAft>
              <a:buSzPct val="100000"/>
              <a:buBlip>
                <a:blip r:embed="rId3"/>
              </a:buBlip>
            </a:pPr>
            <a:r>
              <a:rPr lang="en-US" sz="1600" b="1" dirty="0">
                <a:solidFill>
                  <a:srgbClr val="242424"/>
                </a:solidFill>
                <a:latin typeface="Arial"/>
                <a:cs typeface="Arial"/>
              </a:rPr>
              <a:t>Storage as Transmission: Waupaca, WI</a:t>
            </a:r>
          </a:p>
          <a:p>
            <a:pPr marL="742920" lvl="1" indent="-285739" defTabSz="507891">
              <a:spcBef>
                <a:spcPct val="20000"/>
              </a:spcBef>
              <a:spcAft>
                <a:spcPts val="1000"/>
              </a:spcAft>
              <a:buSzPct val="100000"/>
              <a:buBlip>
                <a:blip r:embed="rId3"/>
              </a:buBlip>
            </a:pPr>
            <a:r>
              <a:rPr lang="en-US" sz="1600" dirty="0">
                <a:solidFill>
                  <a:srgbClr val="242424"/>
                </a:solidFill>
                <a:latin typeface="Arial"/>
                <a:cs typeface="Arial"/>
              </a:rPr>
              <a:t>Under certain N-1 contingency scenarios, the Waupaca area would be cut off</a:t>
            </a:r>
          </a:p>
          <a:p>
            <a:pPr marL="742920" lvl="1" indent="-285739" defTabSz="507891">
              <a:spcBef>
                <a:spcPct val="20000"/>
              </a:spcBef>
              <a:spcAft>
                <a:spcPts val="1000"/>
              </a:spcAft>
              <a:buSzPct val="100000"/>
              <a:buBlip>
                <a:blip r:embed="rId3"/>
              </a:buBlip>
            </a:pPr>
            <a:r>
              <a:rPr lang="en-US" sz="1600" dirty="0">
                <a:solidFill>
                  <a:srgbClr val="242424"/>
                </a:solidFill>
                <a:latin typeface="Arial"/>
                <a:cs typeface="Arial"/>
              </a:rPr>
              <a:t>At $12.2 million over 40 years, a 2.5 MW/5 MWh energy storage system, coupled with line </a:t>
            </a:r>
            <a:r>
              <a:rPr lang="en-US" sz="1600" dirty="0" err="1">
                <a:solidFill>
                  <a:srgbClr val="242424"/>
                </a:solidFill>
                <a:latin typeface="Arial"/>
                <a:cs typeface="Arial"/>
              </a:rPr>
              <a:t>sectionalization</a:t>
            </a:r>
            <a:r>
              <a:rPr lang="en-US" sz="1600" dirty="0">
                <a:solidFill>
                  <a:srgbClr val="242424"/>
                </a:solidFill>
                <a:latin typeface="Arial"/>
                <a:cs typeface="Arial"/>
              </a:rPr>
              <a:t>, was selected over a $13.1 million project to install an additional circuit</a:t>
            </a:r>
          </a:p>
          <a:p>
            <a:pPr marL="742920" lvl="1" indent="-285739" defTabSz="507891">
              <a:spcBef>
                <a:spcPct val="20000"/>
              </a:spcBef>
              <a:spcAft>
                <a:spcPts val="1000"/>
              </a:spcAft>
              <a:buSzPct val="100000"/>
              <a:buBlip>
                <a:blip r:embed="rId3"/>
              </a:buBlip>
            </a:pPr>
            <a:r>
              <a:rPr lang="en-US" sz="1600" dirty="0">
                <a:solidFill>
                  <a:srgbClr val="242424"/>
                </a:solidFill>
                <a:latin typeface="Arial"/>
                <a:cs typeface="Arial"/>
              </a:rPr>
              <a:t>Expected in-service date: Dec. 2021</a:t>
            </a:r>
          </a:p>
        </p:txBody>
      </p:sp>
      <p:sp>
        <p:nvSpPr>
          <p:cNvPr id="6" name="Rectangle 5">
            <a:extLst>
              <a:ext uri="{FF2B5EF4-FFF2-40B4-BE49-F238E27FC236}">
                <a16:creationId xmlns:a16="http://schemas.microsoft.com/office/drawing/2014/main" id="{A08FDF65-B5EF-4076-AE07-E00A04108E2C}"/>
              </a:ext>
            </a:extLst>
          </p:cNvPr>
          <p:cNvSpPr/>
          <p:nvPr/>
        </p:nvSpPr>
        <p:spPr>
          <a:xfrm>
            <a:off x="279400" y="5863001"/>
            <a:ext cx="8344791" cy="830997"/>
          </a:xfrm>
          <a:prstGeom prst="rect">
            <a:avLst/>
          </a:prstGeom>
        </p:spPr>
        <p:txBody>
          <a:bodyPr wrap="square">
            <a:spAutoFit/>
          </a:bodyPr>
          <a:lstStyle/>
          <a:p>
            <a:pPr marL="285739" indent="-285739" defTabSz="507891">
              <a:spcBef>
                <a:spcPct val="20000"/>
              </a:spcBef>
              <a:spcAft>
                <a:spcPts val="1000"/>
              </a:spcAft>
              <a:buSzPct val="100000"/>
              <a:buBlip>
                <a:blip r:embed="rId3"/>
              </a:buBlip>
            </a:pPr>
            <a:r>
              <a:rPr lang="en-US" sz="1600" dirty="0">
                <a:solidFill>
                  <a:srgbClr val="242424"/>
                </a:solidFill>
                <a:latin typeface="Arial"/>
                <a:cs typeface="Arial"/>
              </a:rPr>
              <a:t>As a transmission asset, the storage system’s costs will be recovered through MISO’s FERC-approved transmission system rates, and it will not participate in energy markets.</a:t>
            </a:r>
          </a:p>
        </p:txBody>
      </p:sp>
    </p:spTree>
    <p:extLst>
      <p:ext uri="{BB962C8B-B14F-4D97-AF65-F5344CB8AC3E}">
        <p14:creationId xmlns:p14="http://schemas.microsoft.com/office/powerpoint/2010/main" val="3109154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9A5C05-4985-439E-8F27-14CAC6E47521}"/>
              </a:ext>
            </a:extLst>
          </p:cNvPr>
          <p:cNvSpPr txBox="1"/>
          <p:nvPr/>
        </p:nvSpPr>
        <p:spPr>
          <a:xfrm>
            <a:off x="3106132" y="3195687"/>
            <a:ext cx="2931736" cy="461665"/>
          </a:xfrm>
          <a:prstGeom prst="rect">
            <a:avLst/>
          </a:prstGeom>
          <a:noFill/>
        </p:spPr>
        <p:txBody>
          <a:bodyPr wrap="square" rtlCol="0">
            <a:spAutoFit/>
          </a:bodyPr>
          <a:lstStyle/>
          <a:p>
            <a:r>
              <a:rPr lang="en-US" sz="2400" b="1" dirty="0"/>
              <a:t>Technology Overview</a:t>
            </a:r>
          </a:p>
        </p:txBody>
      </p:sp>
    </p:spTree>
    <p:extLst>
      <p:ext uri="{BB962C8B-B14F-4D97-AF65-F5344CB8AC3E}">
        <p14:creationId xmlns:p14="http://schemas.microsoft.com/office/powerpoint/2010/main" val="34902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1B51-38D8-4783-8A91-58E1EC8016B4}"/>
              </a:ext>
            </a:extLst>
          </p:cNvPr>
          <p:cNvSpPr>
            <a:spLocks noGrp="1"/>
          </p:cNvSpPr>
          <p:nvPr>
            <p:ph type="title"/>
          </p:nvPr>
        </p:nvSpPr>
        <p:spPr/>
        <p:txBody>
          <a:bodyPr/>
          <a:lstStyle/>
          <a:p>
            <a:r>
              <a:rPr lang="en-US" dirty="0"/>
              <a:t>Storage Technologies: Mechanical </a:t>
            </a:r>
          </a:p>
        </p:txBody>
      </p:sp>
      <p:sp>
        <p:nvSpPr>
          <p:cNvPr id="3" name="Content Placeholder 2">
            <a:extLst>
              <a:ext uri="{FF2B5EF4-FFF2-40B4-BE49-F238E27FC236}">
                <a16:creationId xmlns:a16="http://schemas.microsoft.com/office/drawing/2014/main" id="{F8C6DAF7-B9AC-4A4F-A940-F338CC9050ED}"/>
              </a:ext>
            </a:extLst>
          </p:cNvPr>
          <p:cNvSpPr>
            <a:spLocks noGrp="1"/>
          </p:cNvSpPr>
          <p:nvPr>
            <p:ph idx="1"/>
          </p:nvPr>
        </p:nvSpPr>
        <p:spPr>
          <a:xfrm>
            <a:off x="205794" y="1458798"/>
            <a:ext cx="8655837" cy="290742"/>
          </a:xfrm>
        </p:spPr>
        <p:txBody>
          <a:bodyPr/>
          <a:lstStyle/>
          <a:p>
            <a:pPr marL="0" lvl="0" indent="0" defTabSz="609493">
              <a:buSzPct val="100000"/>
              <a:buNone/>
              <a:defRPr/>
            </a:pPr>
            <a:r>
              <a:rPr lang="en-US" sz="1600" b="1" dirty="0">
                <a:solidFill>
                  <a:srgbClr val="191C1F"/>
                </a:solidFill>
              </a:rPr>
              <a:t>Electricity is stored as potential energy that is later used to generate electricity. </a:t>
            </a:r>
          </a:p>
        </p:txBody>
      </p:sp>
      <p:pic>
        <p:nvPicPr>
          <p:cNvPr id="4" name="Picture 2" descr="Illustration showing open-loop and closed-loop pumped storage hydropower, with the elements of the systems labeled.">
            <a:extLst>
              <a:ext uri="{FF2B5EF4-FFF2-40B4-BE49-F238E27FC236}">
                <a16:creationId xmlns:a16="http://schemas.microsoft.com/office/drawing/2014/main" id="{E6C30C70-4130-4C2D-BA3B-B2885031B6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485"/>
          <a:stretch/>
        </p:blipFill>
        <p:spPr bwMode="auto">
          <a:xfrm>
            <a:off x="205794" y="2125103"/>
            <a:ext cx="2867874" cy="337905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382BDAA5-8C2F-442A-8F98-CC40A237E169}"/>
              </a:ext>
            </a:extLst>
          </p:cNvPr>
          <p:cNvSpPr txBox="1">
            <a:spLocks/>
          </p:cNvSpPr>
          <p:nvPr/>
        </p:nvSpPr>
        <p:spPr>
          <a:xfrm>
            <a:off x="310718" y="1834361"/>
            <a:ext cx="2543710" cy="290742"/>
          </a:xfrm>
          <a:prstGeom prst="rect">
            <a:avLst/>
          </a:prstGeom>
        </p:spPr>
        <p:txBody>
          <a:bodyPr lIns="0" tIns="0" rIns="0" bIns="0"/>
          <a:lstStyle>
            <a:lvl1pPr marL="342900" indent="-342900" algn="l" defTabSz="457200" rtl="0" eaLnBrk="1" latinLnBrk="0" hangingPunct="1">
              <a:spcBef>
                <a:spcPct val="20000"/>
              </a:spcBef>
              <a:buClrTx/>
              <a:buSzPct val="90000"/>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Tx/>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Tx/>
              <a:buSzPct val="120000"/>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85000"/>
              <a:buFont typeface="Wingdings" charset="2"/>
              <a:buChar char="u"/>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95000"/>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93">
              <a:buSzPct val="100000"/>
              <a:buFont typeface="Lucida Grande"/>
              <a:buNone/>
              <a:defRPr/>
            </a:pPr>
            <a:r>
              <a:rPr lang="en-US" sz="1400" b="1" dirty="0">
                <a:solidFill>
                  <a:srgbClr val="191C1F"/>
                </a:solidFill>
              </a:rPr>
              <a:t>Pumped-Storage Hydro (PSH)</a:t>
            </a:r>
          </a:p>
        </p:txBody>
      </p:sp>
      <p:sp>
        <p:nvSpPr>
          <p:cNvPr id="10" name="Rectangle 9">
            <a:extLst>
              <a:ext uri="{FF2B5EF4-FFF2-40B4-BE49-F238E27FC236}">
                <a16:creationId xmlns:a16="http://schemas.microsoft.com/office/drawing/2014/main" id="{D0B012AA-1604-4C6E-9E06-09DAACC63CC2}"/>
              </a:ext>
            </a:extLst>
          </p:cNvPr>
          <p:cNvSpPr/>
          <p:nvPr/>
        </p:nvSpPr>
        <p:spPr>
          <a:xfrm>
            <a:off x="205794" y="5504155"/>
            <a:ext cx="2871915" cy="1298817"/>
          </a:xfrm>
          <a:prstGeom prst="rect">
            <a:avLst/>
          </a:prstGeom>
        </p:spPr>
        <p:txBody>
          <a:bodyPr wrap="square">
            <a:spAutoFit/>
          </a:bodyPr>
          <a:lstStyle/>
          <a:p>
            <a:pPr marL="342900" lvl="0" indent="-342900" defTabSz="609493">
              <a:spcBef>
                <a:spcPct val="20000"/>
              </a:spcBef>
              <a:buSzPct val="100000"/>
              <a:buBlip>
                <a:blip r:embed="rId3"/>
              </a:buBlip>
              <a:defRPr/>
            </a:pPr>
            <a:r>
              <a:rPr lang="en-US" sz="1400" dirty="0">
                <a:solidFill>
                  <a:srgbClr val="191C1F"/>
                </a:solidFill>
                <a:latin typeface="Arial"/>
                <a:cs typeface="Arial"/>
              </a:rPr>
              <a:t>Long duration (8+ hours)</a:t>
            </a:r>
          </a:p>
          <a:p>
            <a:pPr marL="342900" lvl="0" indent="-342900" defTabSz="609493">
              <a:spcBef>
                <a:spcPct val="20000"/>
              </a:spcBef>
              <a:buSzPct val="100000"/>
              <a:buBlip>
                <a:blip r:embed="rId3"/>
              </a:buBlip>
              <a:defRPr/>
            </a:pPr>
            <a:r>
              <a:rPr lang="en-US" sz="1400" dirty="0">
                <a:solidFill>
                  <a:srgbClr val="191C1F"/>
                </a:solidFill>
                <a:latin typeface="Arial"/>
                <a:cs typeface="Arial"/>
              </a:rPr>
              <a:t>Good round-trip efficiency (RTE) – 80%</a:t>
            </a:r>
          </a:p>
          <a:p>
            <a:pPr marL="342900" lvl="0" indent="-342900" defTabSz="609493">
              <a:spcBef>
                <a:spcPct val="20000"/>
              </a:spcBef>
              <a:buSzPct val="100000"/>
              <a:buBlip>
                <a:blip r:embed="rId3"/>
              </a:buBlip>
              <a:defRPr/>
            </a:pPr>
            <a:r>
              <a:rPr lang="en-US" sz="1400" dirty="0">
                <a:solidFill>
                  <a:srgbClr val="191C1F"/>
                </a:solidFill>
                <a:latin typeface="Arial"/>
                <a:cs typeface="Arial"/>
              </a:rPr>
              <a:t>Cycle life: 15,000 (40+ years)</a:t>
            </a:r>
          </a:p>
          <a:p>
            <a:pPr marL="342900" lvl="0" indent="-342900" defTabSz="609493">
              <a:spcBef>
                <a:spcPct val="20000"/>
              </a:spcBef>
              <a:buSzPct val="100000"/>
              <a:buBlip>
                <a:blip r:embed="rId3"/>
              </a:buBlip>
              <a:defRPr/>
            </a:pPr>
            <a:r>
              <a:rPr lang="en-US" sz="1400" dirty="0">
                <a:solidFill>
                  <a:srgbClr val="191C1F"/>
                </a:solidFill>
                <a:latin typeface="Arial"/>
                <a:cs typeface="Arial"/>
              </a:rPr>
              <a:t>Limited flexibility</a:t>
            </a:r>
          </a:p>
        </p:txBody>
      </p:sp>
      <p:pic>
        <p:nvPicPr>
          <p:cNvPr id="1026" name="Picture 2" descr="Compressed Air Energy Storage: Renewable Energy">
            <a:extLst>
              <a:ext uri="{FF2B5EF4-FFF2-40B4-BE49-F238E27FC236}">
                <a16:creationId xmlns:a16="http://schemas.microsoft.com/office/drawing/2014/main" id="{CE1158F2-B735-4A16-B85E-98A9E7CCA5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6090" y="2125103"/>
            <a:ext cx="3534874" cy="2411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C6330E6-3393-44D5-8E7F-7A4F7A478B87}"/>
              </a:ext>
            </a:extLst>
          </p:cNvPr>
          <p:cNvPicPr>
            <a:picLocks noChangeAspect="1"/>
          </p:cNvPicPr>
          <p:nvPr/>
        </p:nvPicPr>
        <p:blipFill>
          <a:blip r:embed="rId5"/>
          <a:stretch>
            <a:fillRect/>
          </a:stretch>
        </p:blipFill>
        <p:spPr>
          <a:xfrm>
            <a:off x="3355068" y="5000826"/>
            <a:ext cx="2215244" cy="1772195"/>
          </a:xfrm>
          <a:prstGeom prst="rect">
            <a:avLst/>
          </a:prstGeom>
        </p:spPr>
      </p:pic>
      <p:sp>
        <p:nvSpPr>
          <p:cNvPr id="13" name="Content Placeholder 2">
            <a:extLst>
              <a:ext uri="{FF2B5EF4-FFF2-40B4-BE49-F238E27FC236}">
                <a16:creationId xmlns:a16="http://schemas.microsoft.com/office/drawing/2014/main" id="{502971DF-B422-4CBD-B2C7-24F1567E066D}"/>
              </a:ext>
            </a:extLst>
          </p:cNvPr>
          <p:cNvSpPr txBox="1">
            <a:spLocks/>
          </p:cNvSpPr>
          <p:nvPr/>
        </p:nvSpPr>
        <p:spPr>
          <a:xfrm>
            <a:off x="3839681" y="1834360"/>
            <a:ext cx="2867873" cy="290742"/>
          </a:xfrm>
          <a:prstGeom prst="rect">
            <a:avLst/>
          </a:prstGeom>
        </p:spPr>
        <p:txBody>
          <a:bodyPr lIns="0" tIns="0" rIns="0" bIns="0"/>
          <a:lstStyle>
            <a:lvl1pPr marL="342900" indent="-342900" algn="l" defTabSz="457200" rtl="0" eaLnBrk="1" latinLnBrk="0" hangingPunct="1">
              <a:spcBef>
                <a:spcPct val="20000"/>
              </a:spcBef>
              <a:buClrTx/>
              <a:buSzPct val="90000"/>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Tx/>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Tx/>
              <a:buSzPct val="120000"/>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85000"/>
              <a:buFont typeface="Wingdings" charset="2"/>
              <a:buChar char="u"/>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95000"/>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93">
              <a:buSzPct val="100000"/>
              <a:buFont typeface="Lucida Grande"/>
              <a:buNone/>
              <a:defRPr/>
            </a:pPr>
            <a:r>
              <a:rPr lang="en-US" sz="1400" b="1" dirty="0">
                <a:solidFill>
                  <a:srgbClr val="191C1F"/>
                </a:solidFill>
              </a:rPr>
              <a:t>Compressed Air Energy Storage</a:t>
            </a:r>
          </a:p>
        </p:txBody>
      </p:sp>
      <p:sp>
        <p:nvSpPr>
          <p:cNvPr id="14" name="Rectangle 13">
            <a:extLst>
              <a:ext uri="{FF2B5EF4-FFF2-40B4-BE49-F238E27FC236}">
                <a16:creationId xmlns:a16="http://schemas.microsoft.com/office/drawing/2014/main" id="{C1B79B27-E683-475B-94C5-773688FA58E0}"/>
              </a:ext>
            </a:extLst>
          </p:cNvPr>
          <p:cNvSpPr/>
          <p:nvPr/>
        </p:nvSpPr>
        <p:spPr>
          <a:xfrm>
            <a:off x="7037539" y="2406948"/>
            <a:ext cx="2029460" cy="1514261"/>
          </a:xfrm>
          <a:prstGeom prst="rect">
            <a:avLst/>
          </a:prstGeom>
        </p:spPr>
        <p:txBody>
          <a:bodyPr wrap="square">
            <a:spAutoFit/>
          </a:bodyPr>
          <a:lstStyle/>
          <a:p>
            <a:pPr marL="342900" lvl="0" indent="-342900" defTabSz="609493">
              <a:spcBef>
                <a:spcPct val="20000"/>
              </a:spcBef>
              <a:buSzPct val="100000"/>
              <a:buBlip>
                <a:blip r:embed="rId3"/>
              </a:buBlip>
              <a:defRPr/>
            </a:pPr>
            <a:r>
              <a:rPr lang="en-US" sz="1400" dirty="0">
                <a:solidFill>
                  <a:srgbClr val="191C1F"/>
                </a:solidFill>
                <a:latin typeface="Arial"/>
                <a:cs typeface="Arial"/>
              </a:rPr>
              <a:t>Long duration </a:t>
            </a:r>
            <a:br>
              <a:rPr lang="en-US" sz="1400" dirty="0">
                <a:solidFill>
                  <a:srgbClr val="191C1F"/>
                </a:solidFill>
                <a:latin typeface="Arial"/>
                <a:cs typeface="Arial"/>
              </a:rPr>
            </a:br>
            <a:r>
              <a:rPr lang="en-US" sz="1400" dirty="0">
                <a:solidFill>
                  <a:srgbClr val="191C1F"/>
                </a:solidFill>
                <a:latin typeface="Arial"/>
                <a:cs typeface="Arial"/>
              </a:rPr>
              <a:t>(8+ hours)</a:t>
            </a:r>
          </a:p>
          <a:p>
            <a:pPr marL="342900" lvl="0" indent="-342900" defTabSz="609493">
              <a:spcBef>
                <a:spcPct val="20000"/>
              </a:spcBef>
              <a:buSzPct val="100000"/>
              <a:buBlip>
                <a:blip r:embed="rId3"/>
              </a:buBlip>
              <a:defRPr/>
            </a:pPr>
            <a:r>
              <a:rPr lang="en-US" sz="1400" dirty="0">
                <a:solidFill>
                  <a:srgbClr val="191C1F"/>
                </a:solidFill>
                <a:latin typeface="Arial"/>
                <a:cs typeface="Arial"/>
              </a:rPr>
              <a:t>Low RTE (~50%)</a:t>
            </a:r>
          </a:p>
          <a:p>
            <a:pPr marL="342900" lvl="0" indent="-342900" defTabSz="609493">
              <a:spcBef>
                <a:spcPct val="20000"/>
              </a:spcBef>
              <a:buSzPct val="100000"/>
              <a:buBlip>
                <a:blip r:embed="rId3"/>
              </a:buBlip>
              <a:defRPr/>
            </a:pPr>
            <a:r>
              <a:rPr lang="en-US" sz="1400" dirty="0">
                <a:solidFill>
                  <a:srgbClr val="191C1F"/>
                </a:solidFill>
                <a:latin typeface="Arial"/>
                <a:cs typeface="Arial"/>
              </a:rPr>
              <a:t>Cycle life: 10,000 (~25 years)</a:t>
            </a:r>
          </a:p>
          <a:p>
            <a:pPr marL="342900" lvl="0" indent="-342900" defTabSz="609493">
              <a:spcBef>
                <a:spcPct val="20000"/>
              </a:spcBef>
              <a:buSzPct val="100000"/>
              <a:buBlip>
                <a:blip r:embed="rId3"/>
              </a:buBlip>
              <a:defRPr/>
            </a:pPr>
            <a:r>
              <a:rPr lang="en-US" sz="1400" dirty="0">
                <a:solidFill>
                  <a:srgbClr val="191C1F"/>
                </a:solidFill>
                <a:latin typeface="Arial"/>
                <a:cs typeface="Arial"/>
              </a:rPr>
              <a:t>Limited flexibility </a:t>
            </a:r>
          </a:p>
        </p:txBody>
      </p:sp>
      <p:sp>
        <p:nvSpPr>
          <p:cNvPr id="15" name="Rectangle 14">
            <a:extLst>
              <a:ext uri="{FF2B5EF4-FFF2-40B4-BE49-F238E27FC236}">
                <a16:creationId xmlns:a16="http://schemas.microsoft.com/office/drawing/2014/main" id="{3A2A935A-97D9-4098-A2AE-35DD5698EC17}"/>
              </a:ext>
            </a:extLst>
          </p:cNvPr>
          <p:cNvSpPr/>
          <p:nvPr/>
        </p:nvSpPr>
        <p:spPr>
          <a:xfrm>
            <a:off x="5525006" y="5188078"/>
            <a:ext cx="3006435" cy="1083374"/>
          </a:xfrm>
          <a:prstGeom prst="rect">
            <a:avLst/>
          </a:prstGeom>
        </p:spPr>
        <p:txBody>
          <a:bodyPr wrap="square">
            <a:spAutoFit/>
          </a:bodyPr>
          <a:lstStyle/>
          <a:p>
            <a:pPr marL="342900" lvl="0" indent="-342900" defTabSz="609493">
              <a:spcBef>
                <a:spcPct val="20000"/>
              </a:spcBef>
              <a:buSzPct val="100000"/>
              <a:buBlip>
                <a:blip r:embed="rId3"/>
              </a:buBlip>
              <a:defRPr/>
            </a:pPr>
            <a:r>
              <a:rPr lang="en-US" sz="1400" dirty="0">
                <a:solidFill>
                  <a:srgbClr val="191C1F"/>
                </a:solidFill>
                <a:latin typeface="Arial"/>
                <a:cs typeface="Arial"/>
              </a:rPr>
              <a:t>Short duration (~15 min)</a:t>
            </a:r>
          </a:p>
          <a:p>
            <a:pPr marL="342900" lvl="0" indent="-342900" defTabSz="609493">
              <a:spcBef>
                <a:spcPct val="20000"/>
              </a:spcBef>
              <a:buSzPct val="100000"/>
              <a:buBlip>
                <a:blip r:embed="rId3"/>
              </a:buBlip>
              <a:defRPr/>
            </a:pPr>
            <a:r>
              <a:rPr lang="en-US" sz="1400" dirty="0">
                <a:solidFill>
                  <a:srgbClr val="191C1F"/>
                </a:solidFill>
                <a:latin typeface="Arial"/>
                <a:cs typeface="Arial"/>
              </a:rPr>
              <a:t>Very good RTE (~85%)</a:t>
            </a:r>
          </a:p>
          <a:p>
            <a:pPr marL="342900" lvl="0" indent="-342900" defTabSz="609493">
              <a:spcBef>
                <a:spcPct val="20000"/>
              </a:spcBef>
              <a:buSzPct val="100000"/>
              <a:buBlip>
                <a:blip r:embed="rId3"/>
              </a:buBlip>
              <a:defRPr/>
            </a:pPr>
            <a:r>
              <a:rPr lang="en-US" sz="1400" dirty="0">
                <a:solidFill>
                  <a:srgbClr val="191C1F"/>
                </a:solidFill>
                <a:latin typeface="Arial"/>
                <a:cs typeface="Arial"/>
              </a:rPr>
              <a:t>Cycle life: 200,000 (~20 years)</a:t>
            </a:r>
          </a:p>
          <a:p>
            <a:pPr marL="342900" lvl="0" indent="-342900" defTabSz="609493">
              <a:spcBef>
                <a:spcPct val="20000"/>
              </a:spcBef>
              <a:buSzPct val="100000"/>
              <a:buBlip>
                <a:blip r:embed="rId3"/>
              </a:buBlip>
              <a:defRPr/>
            </a:pPr>
            <a:r>
              <a:rPr lang="en-US" sz="1400" dirty="0">
                <a:solidFill>
                  <a:srgbClr val="191C1F"/>
                </a:solidFill>
                <a:latin typeface="Arial"/>
                <a:cs typeface="Arial"/>
              </a:rPr>
              <a:t>Highly flexible </a:t>
            </a:r>
          </a:p>
        </p:txBody>
      </p:sp>
      <p:sp>
        <p:nvSpPr>
          <p:cNvPr id="16" name="Content Placeholder 2">
            <a:extLst>
              <a:ext uri="{FF2B5EF4-FFF2-40B4-BE49-F238E27FC236}">
                <a16:creationId xmlns:a16="http://schemas.microsoft.com/office/drawing/2014/main" id="{C2148203-8FD9-4472-8E79-B5B920077FD3}"/>
              </a:ext>
            </a:extLst>
          </p:cNvPr>
          <p:cNvSpPr txBox="1">
            <a:spLocks/>
          </p:cNvSpPr>
          <p:nvPr/>
        </p:nvSpPr>
        <p:spPr>
          <a:xfrm>
            <a:off x="4051666" y="4710084"/>
            <a:ext cx="870613" cy="290742"/>
          </a:xfrm>
          <a:prstGeom prst="rect">
            <a:avLst/>
          </a:prstGeom>
        </p:spPr>
        <p:txBody>
          <a:bodyPr lIns="0" tIns="0" rIns="0" bIns="0"/>
          <a:lstStyle>
            <a:lvl1pPr marL="342900" indent="-342900" algn="l" defTabSz="457200" rtl="0" eaLnBrk="1" latinLnBrk="0" hangingPunct="1">
              <a:spcBef>
                <a:spcPct val="20000"/>
              </a:spcBef>
              <a:buClrTx/>
              <a:buSzPct val="90000"/>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Tx/>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Tx/>
              <a:buSzPct val="120000"/>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85000"/>
              <a:buFont typeface="Wingdings" charset="2"/>
              <a:buChar char="u"/>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95000"/>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93">
              <a:buSzPct val="100000"/>
              <a:buFont typeface="Lucida Grande"/>
              <a:buNone/>
              <a:defRPr/>
            </a:pPr>
            <a:r>
              <a:rPr lang="en-US" sz="1400" b="1" dirty="0">
                <a:solidFill>
                  <a:srgbClr val="191C1F"/>
                </a:solidFill>
              </a:rPr>
              <a:t>Flywheels</a:t>
            </a:r>
          </a:p>
        </p:txBody>
      </p:sp>
      <p:sp>
        <p:nvSpPr>
          <p:cNvPr id="12" name="TextBox 11">
            <a:extLst>
              <a:ext uri="{FF2B5EF4-FFF2-40B4-BE49-F238E27FC236}">
                <a16:creationId xmlns:a16="http://schemas.microsoft.com/office/drawing/2014/main" id="{21086D2A-5548-44C7-AB39-FFFAF4FDF5D5}"/>
              </a:ext>
            </a:extLst>
          </p:cNvPr>
          <p:cNvSpPr txBox="1"/>
          <p:nvPr/>
        </p:nvSpPr>
        <p:spPr>
          <a:xfrm>
            <a:off x="4858532" y="4505780"/>
            <a:ext cx="2423603" cy="246221"/>
          </a:xfrm>
          <a:prstGeom prst="rect">
            <a:avLst/>
          </a:prstGeom>
          <a:noFill/>
        </p:spPr>
        <p:txBody>
          <a:bodyPr wrap="square" rtlCol="0">
            <a:spAutoFit/>
          </a:bodyPr>
          <a:lstStyle/>
          <a:p>
            <a:r>
              <a:rPr lang="en-US" sz="1000" i="1" dirty="0"/>
              <a:t>Ridge Energy Storage &amp; Grid Services LP</a:t>
            </a:r>
          </a:p>
        </p:txBody>
      </p:sp>
    </p:spTree>
    <p:extLst>
      <p:ext uri="{BB962C8B-B14F-4D97-AF65-F5344CB8AC3E}">
        <p14:creationId xmlns:p14="http://schemas.microsoft.com/office/powerpoint/2010/main" val="358418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Storage Technologies: Electrochemical </a:t>
            </a:r>
          </a:p>
        </p:txBody>
      </p:sp>
      <p:pic>
        <p:nvPicPr>
          <p:cNvPr id="41" name="Picture 2" descr="Image result for panasonic 18650">
            <a:extLst>
              <a:ext uri="{FF2B5EF4-FFF2-40B4-BE49-F238E27FC236}">
                <a16:creationId xmlns:a16="http://schemas.microsoft.com/office/drawing/2014/main" id="{562BFAEA-BA21-4AD9-9D20-D9FDEAF306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748" b="24483"/>
          <a:stretch/>
        </p:blipFill>
        <p:spPr bwMode="auto">
          <a:xfrm>
            <a:off x="298925" y="2198654"/>
            <a:ext cx="976881" cy="49596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lithium ion pack">
            <a:extLst>
              <a:ext uri="{FF2B5EF4-FFF2-40B4-BE49-F238E27FC236}">
                <a16:creationId xmlns:a16="http://schemas.microsoft.com/office/drawing/2014/main" id="{69CE2063-C37E-4DCB-B81E-4896BFC88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94" y="2882208"/>
            <a:ext cx="1009454" cy="7561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Image result for lithium ion rack">
            <a:extLst>
              <a:ext uri="{FF2B5EF4-FFF2-40B4-BE49-F238E27FC236}">
                <a16:creationId xmlns:a16="http://schemas.microsoft.com/office/drawing/2014/main" id="{24AC6CB4-0B9F-4D72-85FA-2A3C4F6615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27" t="-1308" r="27750" b="1308"/>
          <a:stretch/>
        </p:blipFill>
        <p:spPr bwMode="auto">
          <a:xfrm>
            <a:off x="1776649" y="2169519"/>
            <a:ext cx="1012714" cy="1616596"/>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Arrow Connector 46">
            <a:extLst>
              <a:ext uri="{FF2B5EF4-FFF2-40B4-BE49-F238E27FC236}">
                <a16:creationId xmlns:a16="http://schemas.microsoft.com/office/drawing/2014/main" id="{745051C4-2250-494C-9A7F-0FC79D65C67B}"/>
              </a:ext>
            </a:extLst>
          </p:cNvPr>
          <p:cNvCxnSpPr>
            <a:cxnSpLocks/>
          </p:cNvCxnSpPr>
          <p:nvPr/>
        </p:nvCxnSpPr>
        <p:spPr>
          <a:xfrm>
            <a:off x="787365" y="2629283"/>
            <a:ext cx="0" cy="27379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8" name="Straight Arrow Connector 47">
            <a:extLst>
              <a:ext uri="{FF2B5EF4-FFF2-40B4-BE49-F238E27FC236}">
                <a16:creationId xmlns:a16="http://schemas.microsoft.com/office/drawing/2014/main" id="{D4F46C22-BDDB-4D04-8DF5-78A0B8B82780}"/>
              </a:ext>
            </a:extLst>
          </p:cNvPr>
          <p:cNvCxnSpPr>
            <a:cxnSpLocks/>
          </p:cNvCxnSpPr>
          <p:nvPr/>
        </p:nvCxnSpPr>
        <p:spPr>
          <a:xfrm>
            <a:off x="1432746" y="3284869"/>
            <a:ext cx="298400"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61" name="Content Placeholder 2">
            <a:extLst>
              <a:ext uri="{FF2B5EF4-FFF2-40B4-BE49-F238E27FC236}">
                <a16:creationId xmlns:a16="http://schemas.microsoft.com/office/drawing/2014/main" id="{4DB4230E-E7AE-4FCB-BC5F-CBD00534FFBF}"/>
              </a:ext>
            </a:extLst>
          </p:cNvPr>
          <p:cNvSpPr txBox="1">
            <a:spLocks/>
          </p:cNvSpPr>
          <p:nvPr/>
        </p:nvSpPr>
        <p:spPr>
          <a:xfrm>
            <a:off x="229002" y="1387398"/>
            <a:ext cx="8655837" cy="290742"/>
          </a:xfrm>
          <a:prstGeom prst="rect">
            <a:avLst/>
          </a:prstGeom>
        </p:spPr>
        <p:txBody>
          <a:bodyPr lIns="0" tIns="0" rIns="0" bIns="0" anchor="b">
            <a:normAutofit/>
          </a:bodyPr>
          <a:lstStyle>
            <a:lvl1pPr marL="0" indent="0" algn="l" defTabSz="457200" rtl="0" eaLnBrk="1" latinLnBrk="0" hangingPunct="1">
              <a:spcBef>
                <a:spcPct val="20000"/>
              </a:spcBef>
              <a:buFont typeface="Arial"/>
              <a:buNone/>
              <a:defRPr sz="2000" b="1"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defTabSz="609493">
              <a:buSzPct val="100000"/>
              <a:defRPr/>
            </a:pPr>
            <a:r>
              <a:rPr lang="en-US" sz="1600" dirty="0">
                <a:solidFill>
                  <a:srgbClr val="191C1F"/>
                </a:solidFill>
              </a:rPr>
              <a:t>Electricity is stored in chemical bonds and later released. </a:t>
            </a:r>
          </a:p>
        </p:txBody>
      </p:sp>
      <p:sp>
        <p:nvSpPr>
          <p:cNvPr id="69" name="Rectangle 68">
            <a:extLst>
              <a:ext uri="{FF2B5EF4-FFF2-40B4-BE49-F238E27FC236}">
                <a16:creationId xmlns:a16="http://schemas.microsoft.com/office/drawing/2014/main" id="{FB958844-6B7F-4C18-8567-CFBDB57B5C7C}"/>
              </a:ext>
            </a:extLst>
          </p:cNvPr>
          <p:cNvSpPr/>
          <p:nvPr/>
        </p:nvSpPr>
        <p:spPr>
          <a:xfrm>
            <a:off x="244548" y="4067001"/>
            <a:ext cx="2544815" cy="2505301"/>
          </a:xfrm>
          <a:prstGeom prst="rect">
            <a:avLst/>
          </a:prstGeom>
        </p:spPr>
        <p:txBody>
          <a:bodyPr wrap="square">
            <a:spAutoFit/>
          </a:bodyPr>
          <a:lstStyle/>
          <a:p>
            <a:pPr marL="342900" lvl="0" indent="-342900" defTabSz="609493">
              <a:spcBef>
                <a:spcPct val="20000"/>
              </a:spcBef>
              <a:buSzPct val="100000"/>
              <a:buBlip>
                <a:blip r:embed="rId5"/>
              </a:buBlip>
              <a:defRPr/>
            </a:pPr>
            <a:r>
              <a:rPr lang="en-US" sz="1400" dirty="0">
                <a:solidFill>
                  <a:srgbClr val="191C1F"/>
                </a:solidFill>
                <a:latin typeface="Arial"/>
                <a:cs typeface="Arial"/>
              </a:rPr>
              <a:t>Short to mid-range duration (0.5 - 4 hours)</a:t>
            </a:r>
          </a:p>
          <a:p>
            <a:pPr marL="342900" lvl="0" indent="-342900" defTabSz="609493">
              <a:spcBef>
                <a:spcPct val="20000"/>
              </a:spcBef>
              <a:buSzPct val="100000"/>
              <a:buBlip>
                <a:blip r:embed="rId5"/>
              </a:buBlip>
              <a:defRPr/>
            </a:pPr>
            <a:r>
              <a:rPr lang="en-US" sz="1400" dirty="0">
                <a:solidFill>
                  <a:srgbClr val="191C1F"/>
                </a:solidFill>
                <a:latin typeface="Arial"/>
                <a:cs typeface="Arial"/>
              </a:rPr>
              <a:t>Very good round-trip efficiency (RTE) – 86%</a:t>
            </a:r>
          </a:p>
          <a:p>
            <a:pPr marL="342900" lvl="0" indent="-342900" defTabSz="609493">
              <a:spcBef>
                <a:spcPct val="20000"/>
              </a:spcBef>
              <a:buSzPct val="100000"/>
              <a:buBlip>
                <a:blip r:embed="rId5"/>
              </a:buBlip>
              <a:defRPr/>
            </a:pPr>
            <a:r>
              <a:rPr lang="en-US" sz="1400" dirty="0">
                <a:solidFill>
                  <a:srgbClr val="191C1F"/>
                </a:solidFill>
                <a:latin typeface="Arial"/>
                <a:cs typeface="Arial"/>
              </a:rPr>
              <a:t>Cycle life: 3,500 </a:t>
            </a:r>
            <a:br>
              <a:rPr lang="en-US" sz="1400" dirty="0">
                <a:solidFill>
                  <a:srgbClr val="191C1F"/>
                </a:solidFill>
                <a:latin typeface="Arial"/>
                <a:cs typeface="Arial"/>
              </a:rPr>
            </a:br>
            <a:r>
              <a:rPr lang="en-US" sz="1400" dirty="0">
                <a:solidFill>
                  <a:srgbClr val="191C1F"/>
                </a:solidFill>
                <a:latin typeface="Arial"/>
                <a:cs typeface="Arial"/>
              </a:rPr>
              <a:t>(7-10 years)</a:t>
            </a:r>
          </a:p>
          <a:p>
            <a:pPr marL="342900" lvl="0" indent="-342900" defTabSz="609493">
              <a:spcBef>
                <a:spcPct val="20000"/>
              </a:spcBef>
              <a:buSzPct val="100000"/>
              <a:buBlip>
                <a:blip r:embed="rId5"/>
              </a:buBlip>
              <a:defRPr/>
            </a:pPr>
            <a:r>
              <a:rPr lang="en-US" sz="1400" dirty="0">
                <a:solidFill>
                  <a:srgbClr val="191C1F"/>
                </a:solidFill>
                <a:latin typeface="Arial"/>
                <a:cs typeface="Arial"/>
              </a:rPr>
              <a:t>Highly flexible</a:t>
            </a:r>
          </a:p>
          <a:p>
            <a:pPr marL="342900" lvl="0" indent="-342900" defTabSz="609493">
              <a:spcBef>
                <a:spcPct val="20000"/>
              </a:spcBef>
              <a:buSzPct val="100000"/>
              <a:buBlip>
                <a:blip r:embed="rId5"/>
              </a:buBlip>
              <a:defRPr/>
            </a:pPr>
            <a:r>
              <a:rPr lang="en-US" sz="1400" dirty="0">
                <a:solidFill>
                  <a:srgbClr val="191C1F"/>
                </a:solidFill>
                <a:latin typeface="Arial"/>
                <a:cs typeface="Arial"/>
              </a:rPr>
              <a:t>Developed supply chain</a:t>
            </a:r>
          </a:p>
          <a:p>
            <a:pPr marL="342900" lvl="0" indent="-342900" defTabSz="609493">
              <a:spcBef>
                <a:spcPct val="20000"/>
              </a:spcBef>
              <a:buSzPct val="100000"/>
              <a:buBlip>
                <a:blip r:embed="rId5"/>
              </a:buBlip>
              <a:defRPr/>
            </a:pPr>
            <a:r>
              <a:rPr lang="en-US" sz="1400" dirty="0">
                <a:solidFill>
                  <a:srgbClr val="191C1F"/>
                </a:solidFill>
                <a:latin typeface="Arial"/>
                <a:cs typeface="Arial"/>
              </a:rPr>
              <a:t>Safety concerns</a:t>
            </a:r>
          </a:p>
          <a:p>
            <a:pPr marL="342900" lvl="0" indent="-342900" defTabSz="609493">
              <a:spcBef>
                <a:spcPct val="20000"/>
              </a:spcBef>
              <a:buSzPct val="100000"/>
              <a:buBlip>
                <a:blip r:embed="rId5"/>
              </a:buBlip>
              <a:defRPr/>
            </a:pPr>
            <a:r>
              <a:rPr lang="en-US" sz="1400" dirty="0">
                <a:solidFill>
                  <a:srgbClr val="191C1F"/>
                </a:solidFill>
                <a:latin typeface="Arial"/>
                <a:cs typeface="Arial"/>
              </a:rPr>
              <a:t>Recycling challenges  </a:t>
            </a:r>
          </a:p>
        </p:txBody>
      </p:sp>
      <p:sp>
        <p:nvSpPr>
          <p:cNvPr id="70" name="Content Placeholder 2">
            <a:extLst>
              <a:ext uri="{FF2B5EF4-FFF2-40B4-BE49-F238E27FC236}">
                <a16:creationId xmlns:a16="http://schemas.microsoft.com/office/drawing/2014/main" id="{8C730B43-076D-4C00-8E9F-61F5AC5A0A7F}"/>
              </a:ext>
            </a:extLst>
          </p:cNvPr>
          <p:cNvSpPr txBox="1">
            <a:spLocks/>
          </p:cNvSpPr>
          <p:nvPr/>
        </p:nvSpPr>
        <p:spPr>
          <a:xfrm>
            <a:off x="898054" y="1888633"/>
            <a:ext cx="1801074" cy="290742"/>
          </a:xfrm>
          <a:prstGeom prst="rect">
            <a:avLst/>
          </a:prstGeom>
        </p:spPr>
        <p:txBody>
          <a:bodyPr lIns="0" tIns="0" rIns="0" bIns="0"/>
          <a:lstStyle>
            <a:lvl1pPr marL="342900" indent="-342900" algn="l" defTabSz="457200" rtl="0" eaLnBrk="1" latinLnBrk="0" hangingPunct="1">
              <a:spcBef>
                <a:spcPct val="20000"/>
              </a:spcBef>
              <a:buClrTx/>
              <a:buSzPct val="90000"/>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Tx/>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Tx/>
              <a:buSzPct val="120000"/>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85000"/>
              <a:buFont typeface="Wingdings" charset="2"/>
              <a:buChar char="u"/>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95000"/>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93">
              <a:buSzPct val="100000"/>
              <a:buFont typeface="Lucida Grande"/>
              <a:buNone/>
              <a:defRPr/>
            </a:pPr>
            <a:r>
              <a:rPr lang="en-US" sz="1400" b="1" dirty="0">
                <a:solidFill>
                  <a:srgbClr val="191C1F"/>
                </a:solidFill>
              </a:rPr>
              <a:t>Lithium-ion Batteries</a:t>
            </a:r>
          </a:p>
        </p:txBody>
      </p:sp>
      <p:pic>
        <p:nvPicPr>
          <p:cNvPr id="71" name="Picture 70">
            <a:extLst>
              <a:ext uri="{FF2B5EF4-FFF2-40B4-BE49-F238E27FC236}">
                <a16:creationId xmlns:a16="http://schemas.microsoft.com/office/drawing/2014/main" id="{A8B6BAC5-A765-4AAA-9D2E-BE0AD98D2975}"/>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3126933" y="2198654"/>
            <a:ext cx="2890133" cy="1772166"/>
          </a:xfrm>
          <a:prstGeom prst="rect">
            <a:avLst/>
          </a:prstGeom>
          <a:noFill/>
          <a:ln>
            <a:noFill/>
          </a:ln>
        </p:spPr>
      </p:pic>
      <p:sp>
        <p:nvSpPr>
          <p:cNvPr id="73" name="Content Placeholder 2">
            <a:extLst>
              <a:ext uri="{FF2B5EF4-FFF2-40B4-BE49-F238E27FC236}">
                <a16:creationId xmlns:a16="http://schemas.microsoft.com/office/drawing/2014/main" id="{9EF6F800-FCAA-4007-BF23-AB7F76C8C711}"/>
              </a:ext>
            </a:extLst>
          </p:cNvPr>
          <p:cNvSpPr txBox="1">
            <a:spLocks/>
          </p:cNvSpPr>
          <p:nvPr/>
        </p:nvSpPr>
        <p:spPr>
          <a:xfrm>
            <a:off x="3925997" y="1908796"/>
            <a:ext cx="1261846" cy="290742"/>
          </a:xfrm>
          <a:prstGeom prst="rect">
            <a:avLst/>
          </a:prstGeom>
        </p:spPr>
        <p:txBody>
          <a:bodyPr lIns="0" tIns="0" rIns="0" bIns="0"/>
          <a:lstStyle>
            <a:lvl1pPr marL="342900" indent="-342900" algn="l" defTabSz="457200" rtl="0" eaLnBrk="1" latinLnBrk="0" hangingPunct="1">
              <a:spcBef>
                <a:spcPct val="20000"/>
              </a:spcBef>
              <a:buClrTx/>
              <a:buSzPct val="90000"/>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Tx/>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Tx/>
              <a:buSzPct val="120000"/>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85000"/>
              <a:buFont typeface="Wingdings" charset="2"/>
              <a:buChar char="u"/>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95000"/>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93">
              <a:buSzPct val="100000"/>
              <a:buFont typeface="Lucida Grande"/>
              <a:buNone/>
              <a:defRPr/>
            </a:pPr>
            <a:r>
              <a:rPr lang="en-US" sz="1400" b="1" dirty="0">
                <a:solidFill>
                  <a:srgbClr val="191C1F"/>
                </a:solidFill>
              </a:rPr>
              <a:t>Flow Batteries</a:t>
            </a:r>
          </a:p>
        </p:txBody>
      </p:sp>
      <p:sp>
        <p:nvSpPr>
          <p:cNvPr id="74" name="Rectangle 73">
            <a:extLst>
              <a:ext uri="{FF2B5EF4-FFF2-40B4-BE49-F238E27FC236}">
                <a16:creationId xmlns:a16="http://schemas.microsoft.com/office/drawing/2014/main" id="{67462041-E879-4C0C-808A-1AD65385D086}"/>
              </a:ext>
            </a:extLst>
          </p:cNvPr>
          <p:cNvSpPr/>
          <p:nvPr/>
        </p:nvSpPr>
        <p:spPr>
          <a:xfrm>
            <a:off x="3126933" y="4121148"/>
            <a:ext cx="2544815" cy="2505301"/>
          </a:xfrm>
          <a:prstGeom prst="rect">
            <a:avLst/>
          </a:prstGeom>
        </p:spPr>
        <p:txBody>
          <a:bodyPr wrap="square">
            <a:spAutoFit/>
          </a:bodyPr>
          <a:lstStyle/>
          <a:p>
            <a:pPr marL="342900" lvl="0" indent="-342900" defTabSz="609493">
              <a:spcBef>
                <a:spcPct val="20000"/>
              </a:spcBef>
              <a:buSzPct val="100000"/>
              <a:buBlip>
                <a:blip r:embed="rId5"/>
              </a:buBlip>
              <a:defRPr/>
            </a:pPr>
            <a:r>
              <a:rPr lang="en-US" sz="1400" dirty="0">
                <a:solidFill>
                  <a:srgbClr val="191C1F"/>
                </a:solidFill>
                <a:latin typeface="Arial"/>
                <a:cs typeface="Arial"/>
              </a:rPr>
              <a:t>Moderate durations </a:t>
            </a:r>
            <a:br>
              <a:rPr lang="en-US" sz="1400" dirty="0">
                <a:solidFill>
                  <a:srgbClr val="191C1F"/>
                </a:solidFill>
                <a:latin typeface="Arial"/>
                <a:cs typeface="Arial"/>
              </a:rPr>
            </a:br>
            <a:r>
              <a:rPr lang="en-US" sz="1400" dirty="0">
                <a:solidFill>
                  <a:srgbClr val="191C1F"/>
                </a:solidFill>
                <a:latin typeface="Arial"/>
                <a:cs typeface="Arial"/>
              </a:rPr>
              <a:t>(4-8 hours)</a:t>
            </a:r>
          </a:p>
          <a:p>
            <a:pPr marL="342900" lvl="0" indent="-342900" defTabSz="609493">
              <a:spcBef>
                <a:spcPct val="20000"/>
              </a:spcBef>
              <a:buSzPct val="100000"/>
              <a:buBlip>
                <a:blip r:embed="rId5"/>
              </a:buBlip>
              <a:defRPr/>
            </a:pPr>
            <a:r>
              <a:rPr lang="en-US" sz="1400" dirty="0">
                <a:solidFill>
                  <a:srgbClr val="191C1F"/>
                </a:solidFill>
                <a:latin typeface="Arial"/>
                <a:cs typeface="Arial"/>
              </a:rPr>
              <a:t>Moderate round-trip efficiency (RTE) – 70%</a:t>
            </a:r>
          </a:p>
          <a:p>
            <a:pPr marL="342900" lvl="0" indent="-342900" defTabSz="609493">
              <a:spcBef>
                <a:spcPct val="20000"/>
              </a:spcBef>
              <a:buSzPct val="100000"/>
              <a:buBlip>
                <a:blip r:embed="rId5"/>
              </a:buBlip>
              <a:defRPr/>
            </a:pPr>
            <a:r>
              <a:rPr lang="en-US" sz="1400" dirty="0">
                <a:solidFill>
                  <a:srgbClr val="191C1F"/>
                </a:solidFill>
                <a:latin typeface="Arial"/>
                <a:cs typeface="Arial"/>
              </a:rPr>
              <a:t>Cycle life: 10,000 </a:t>
            </a:r>
            <a:br>
              <a:rPr lang="en-US" sz="1400" dirty="0">
                <a:solidFill>
                  <a:srgbClr val="191C1F"/>
                </a:solidFill>
                <a:latin typeface="Arial"/>
                <a:cs typeface="Arial"/>
              </a:rPr>
            </a:br>
            <a:r>
              <a:rPr lang="en-US" sz="1400" dirty="0">
                <a:solidFill>
                  <a:srgbClr val="191C1F"/>
                </a:solidFill>
                <a:latin typeface="Arial"/>
                <a:cs typeface="Arial"/>
              </a:rPr>
              <a:t>(15-20 years)</a:t>
            </a:r>
          </a:p>
          <a:p>
            <a:pPr marL="342900" lvl="0" indent="-342900" defTabSz="609493">
              <a:spcBef>
                <a:spcPct val="20000"/>
              </a:spcBef>
              <a:buSzPct val="100000"/>
              <a:buBlip>
                <a:blip r:embed="rId5"/>
              </a:buBlip>
              <a:defRPr/>
            </a:pPr>
            <a:r>
              <a:rPr lang="en-US" sz="1400" dirty="0">
                <a:solidFill>
                  <a:srgbClr val="191C1F"/>
                </a:solidFill>
                <a:latin typeface="Arial"/>
                <a:cs typeface="Arial"/>
              </a:rPr>
              <a:t>Highly flexible</a:t>
            </a:r>
          </a:p>
          <a:p>
            <a:pPr marL="342900" lvl="0" indent="-342900" defTabSz="609493">
              <a:spcBef>
                <a:spcPct val="20000"/>
              </a:spcBef>
              <a:buSzPct val="100000"/>
              <a:buBlip>
                <a:blip r:embed="rId5"/>
              </a:buBlip>
              <a:defRPr/>
            </a:pPr>
            <a:r>
              <a:rPr lang="en-US" sz="1400" dirty="0">
                <a:solidFill>
                  <a:srgbClr val="191C1F"/>
                </a:solidFill>
                <a:latin typeface="Arial"/>
                <a:cs typeface="Arial"/>
              </a:rPr>
              <a:t>Improved safety</a:t>
            </a:r>
          </a:p>
          <a:p>
            <a:pPr marL="342900" lvl="0" indent="-342900" defTabSz="609493">
              <a:spcBef>
                <a:spcPct val="20000"/>
              </a:spcBef>
              <a:buSzPct val="100000"/>
              <a:buBlip>
                <a:blip r:embed="rId5"/>
              </a:buBlip>
              <a:defRPr/>
            </a:pPr>
            <a:r>
              <a:rPr lang="en-US" sz="1400" dirty="0">
                <a:solidFill>
                  <a:srgbClr val="191C1F"/>
                </a:solidFill>
                <a:latin typeface="Arial"/>
                <a:cs typeface="Arial"/>
              </a:rPr>
              <a:t>Highly recyclable</a:t>
            </a:r>
          </a:p>
          <a:p>
            <a:pPr marL="342900" lvl="0" indent="-342900" defTabSz="609493">
              <a:spcBef>
                <a:spcPct val="20000"/>
              </a:spcBef>
              <a:buSzPct val="100000"/>
              <a:buBlip>
                <a:blip r:embed="rId5"/>
              </a:buBlip>
              <a:defRPr/>
            </a:pPr>
            <a:r>
              <a:rPr lang="en-US" sz="1400" dirty="0">
                <a:solidFill>
                  <a:srgbClr val="191C1F"/>
                </a:solidFill>
                <a:latin typeface="Arial"/>
                <a:cs typeface="Arial"/>
              </a:rPr>
              <a:t>Mechanical challenges</a:t>
            </a:r>
          </a:p>
        </p:txBody>
      </p:sp>
      <p:pic>
        <p:nvPicPr>
          <p:cNvPr id="75" name="Picture 26" descr="13Fig">
            <a:extLst>
              <a:ext uri="{FF2B5EF4-FFF2-40B4-BE49-F238E27FC236}">
                <a16:creationId xmlns:a16="http://schemas.microsoft.com/office/drawing/2014/main" id="{C03EC9F9-539C-405B-9146-6B7BC8C9AB8A}"/>
              </a:ext>
            </a:extLst>
          </p:cNvPr>
          <p:cNvPicPr>
            <a:picLocks noChangeAspect="1" noChangeArrowheads="1"/>
          </p:cNvPicPr>
          <p:nvPr/>
        </p:nvPicPr>
        <p:blipFill>
          <a:blip r:embed="rId7" cstate="print"/>
          <a:srcRect/>
          <a:stretch>
            <a:fillRect/>
          </a:stretch>
        </p:blipFill>
        <p:spPr bwMode="auto">
          <a:xfrm>
            <a:off x="6432216" y="2136881"/>
            <a:ext cx="1550327" cy="2246769"/>
          </a:xfrm>
          <a:prstGeom prst="rect">
            <a:avLst/>
          </a:prstGeom>
          <a:noFill/>
          <a:ln w="9525">
            <a:noFill/>
            <a:miter lim="800000"/>
            <a:headEnd/>
            <a:tailEnd/>
          </a:ln>
        </p:spPr>
      </p:pic>
      <p:sp>
        <p:nvSpPr>
          <p:cNvPr id="76" name="Content Placeholder 2">
            <a:extLst>
              <a:ext uri="{FF2B5EF4-FFF2-40B4-BE49-F238E27FC236}">
                <a16:creationId xmlns:a16="http://schemas.microsoft.com/office/drawing/2014/main" id="{5E38A52F-7421-4F73-A589-2B23DF476089}"/>
              </a:ext>
            </a:extLst>
          </p:cNvPr>
          <p:cNvSpPr txBox="1">
            <a:spLocks/>
          </p:cNvSpPr>
          <p:nvPr/>
        </p:nvSpPr>
        <p:spPr>
          <a:xfrm>
            <a:off x="6465145" y="1879111"/>
            <a:ext cx="1484468" cy="290742"/>
          </a:xfrm>
          <a:prstGeom prst="rect">
            <a:avLst/>
          </a:prstGeom>
        </p:spPr>
        <p:txBody>
          <a:bodyPr lIns="0" tIns="0" rIns="0" bIns="0"/>
          <a:lstStyle>
            <a:lvl1pPr marL="342900" indent="-342900" algn="l" defTabSz="457200" rtl="0" eaLnBrk="1" latinLnBrk="0" hangingPunct="1">
              <a:spcBef>
                <a:spcPct val="20000"/>
              </a:spcBef>
              <a:buClrTx/>
              <a:buSzPct val="90000"/>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Tx/>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Tx/>
              <a:buSzPct val="120000"/>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85000"/>
              <a:buFont typeface="Wingdings" charset="2"/>
              <a:buChar char="u"/>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95000"/>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93">
              <a:buSzPct val="100000"/>
              <a:buFont typeface="Lucida Grande"/>
              <a:buNone/>
              <a:defRPr/>
            </a:pPr>
            <a:r>
              <a:rPr lang="en-US" sz="1400" b="1" dirty="0">
                <a:solidFill>
                  <a:srgbClr val="191C1F"/>
                </a:solidFill>
              </a:rPr>
              <a:t>Sodium Batteries</a:t>
            </a:r>
          </a:p>
        </p:txBody>
      </p:sp>
      <p:sp>
        <p:nvSpPr>
          <p:cNvPr id="77" name="Rectangle 76">
            <a:extLst>
              <a:ext uri="{FF2B5EF4-FFF2-40B4-BE49-F238E27FC236}">
                <a16:creationId xmlns:a16="http://schemas.microsoft.com/office/drawing/2014/main" id="{A8E73DB8-C0B0-4F65-A889-E7A4E5F84488}"/>
              </a:ext>
            </a:extLst>
          </p:cNvPr>
          <p:cNvSpPr/>
          <p:nvPr/>
        </p:nvSpPr>
        <p:spPr>
          <a:xfrm>
            <a:off x="6009318" y="4383650"/>
            <a:ext cx="2544815" cy="1988237"/>
          </a:xfrm>
          <a:prstGeom prst="rect">
            <a:avLst/>
          </a:prstGeom>
        </p:spPr>
        <p:txBody>
          <a:bodyPr wrap="square">
            <a:spAutoFit/>
          </a:bodyPr>
          <a:lstStyle/>
          <a:p>
            <a:pPr marL="342900" lvl="0" indent="-342900" defTabSz="609493">
              <a:spcBef>
                <a:spcPct val="20000"/>
              </a:spcBef>
              <a:buSzPct val="100000"/>
              <a:buBlip>
                <a:blip r:embed="rId5"/>
              </a:buBlip>
              <a:defRPr/>
            </a:pPr>
            <a:r>
              <a:rPr lang="en-US" sz="1400" dirty="0">
                <a:solidFill>
                  <a:srgbClr val="191C1F"/>
                </a:solidFill>
                <a:latin typeface="Arial"/>
                <a:cs typeface="Arial"/>
              </a:rPr>
              <a:t>Moderate durations </a:t>
            </a:r>
            <a:br>
              <a:rPr lang="en-US" sz="1400" dirty="0">
                <a:solidFill>
                  <a:srgbClr val="191C1F"/>
                </a:solidFill>
                <a:latin typeface="Arial"/>
                <a:cs typeface="Arial"/>
              </a:rPr>
            </a:br>
            <a:r>
              <a:rPr lang="en-US" sz="1400" dirty="0">
                <a:solidFill>
                  <a:srgbClr val="191C1F"/>
                </a:solidFill>
                <a:latin typeface="Arial"/>
                <a:cs typeface="Arial"/>
              </a:rPr>
              <a:t>(4-6 hours)</a:t>
            </a:r>
          </a:p>
          <a:p>
            <a:pPr marL="342900" lvl="0" indent="-342900" defTabSz="609493">
              <a:spcBef>
                <a:spcPct val="20000"/>
              </a:spcBef>
              <a:buSzPct val="100000"/>
              <a:buBlip>
                <a:blip r:embed="rId5"/>
              </a:buBlip>
              <a:defRPr/>
            </a:pPr>
            <a:r>
              <a:rPr lang="en-US" sz="1400" dirty="0">
                <a:solidFill>
                  <a:srgbClr val="191C1F"/>
                </a:solidFill>
                <a:latin typeface="Arial"/>
                <a:cs typeface="Arial"/>
              </a:rPr>
              <a:t>Good round-trip efficiency (RTE) – 75%</a:t>
            </a:r>
          </a:p>
          <a:p>
            <a:pPr marL="342900" lvl="0" indent="-342900" defTabSz="609493">
              <a:spcBef>
                <a:spcPct val="20000"/>
              </a:spcBef>
              <a:buSzPct val="100000"/>
              <a:buBlip>
                <a:blip r:embed="rId5"/>
              </a:buBlip>
              <a:defRPr/>
            </a:pPr>
            <a:r>
              <a:rPr lang="en-US" sz="1400" dirty="0">
                <a:solidFill>
                  <a:srgbClr val="191C1F"/>
                </a:solidFill>
                <a:latin typeface="Arial"/>
                <a:cs typeface="Arial"/>
              </a:rPr>
              <a:t>Cycle life: 4,000 </a:t>
            </a:r>
            <a:br>
              <a:rPr lang="en-US" sz="1400" dirty="0">
                <a:solidFill>
                  <a:srgbClr val="191C1F"/>
                </a:solidFill>
                <a:latin typeface="Arial"/>
                <a:cs typeface="Arial"/>
              </a:rPr>
            </a:br>
            <a:r>
              <a:rPr lang="en-US" sz="1400" dirty="0">
                <a:solidFill>
                  <a:srgbClr val="191C1F"/>
                </a:solidFill>
                <a:latin typeface="Arial"/>
                <a:cs typeface="Arial"/>
              </a:rPr>
              <a:t>(10-13 years)</a:t>
            </a:r>
          </a:p>
          <a:p>
            <a:pPr marL="342900" lvl="0" indent="-342900" defTabSz="609493">
              <a:spcBef>
                <a:spcPct val="20000"/>
              </a:spcBef>
              <a:buSzPct val="100000"/>
              <a:buBlip>
                <a:blip r:embed="rId5"/>
              </a:buBlip>
              <a:defRPr/>
            </a:pPr>
            <a:r>
              <a:rPr lang="en-US" sz="1400" dirty="0">
                <a:solidFill>
                  <a:srgbClr val="191C1F"/>
                </a:solidFill>
                <a:latin typeface="Arial"/>
                <a:cs typeface="Arial"/>
              </a:rPr>
              <a:t>Highly flexible</a:t>
            </a:r>
          </a:p>
          <a:p>
            <a:pPr marL="342900" lvl="0" indent="-342900" defTabSz="609493">
              <a:spcBef>
                <a:spcPct val="20000"/>
              </a:spcBef>
              <a:buSzPct val="100000"/>
              <a:buBlip>
                <a:blip r:embed="rId5"/>
              </a:buBlip>
              <a:defRPr/>
            </a:pPr>
            <a:r>
              <a:rPr lang="en-US" sz="1400" dirty="0">
                <a:solidFill>
                  <a:srgbClr val="191C1F"/>
                </a:solidFill>
                <a:latin typeface="Arial"/>
                <a:cs typeface="Arial"/>
              </a:rPr>
              <a:t>High-temperature ops</a:t>
            </a:r>
          </a:p>
        </p:txBody>
      </p:sp>
    </p:spTree>
    <p:extLst>
      <p:ext uri="{BB962C8B-B14F-4D97-AF65-F5344CB8AC3E}">
        <p14:creationId xmlns:p14="http://schemas.microsoft.com/office/powerpoint/2010/main" val="3629494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Storage Technologies: Thermal </a:t>
            </a:r>
          </a:p>
        </p:txBody>
      </p:sp>
      <p:sp>
        <p:nvSpPr>
          <p:cNvPr id="61" name="Content Placeholder 2">
            <a:extLst>
              <a:ext uri="{FF2B5EF4-FFF2-40B4-BE49-F238E27FC236}">
                <a16:creationId xmlns:a16="http://schemas.microsoft.com/office/drawing/2014/main" id="{4DB4230E-E7AE-4FCB-BC5F-CBD00534FFBF}"/>
              </a:ext>
            </a:extLst>
          </p:cNvPr>
          <p:cNvSpPr txBox="1">
            <a:spLocks/>
          </p:cNvSpPr>
          <p:nvPr/>
        </p:nvSpPr>
        <p:spPr>
          <a:xfrm>
            <a:off x="229002" y="1387397"/>
            <a:ext cx="8655837" cy="631793"/>
          </a:xfrm>
          <a:prstGeom prst="rect">
            <a:avLst/>
          </a:prstGeom>
        </p:spPr>
        <p:txBody>
          <a:bodyPr lIns="0" tIns="0" rIns="0" bIns="0" anchor="b">
            <a:normAutofit/>
          </a:bodyPr>
          <a:lstStyle>
            <a:lvl1pPr marL="0" indent="0" algn="l" defTabSz="457200" rtl="0" eaLnBrk="1" latinLnBrk="0" hangingPunct="1">
              <a:spcBef>
                <a:spcPct val="20000"/>
              </a:spcBef>
              <a:buFont typeface="Arial"/>
              <a:buNone/>
              <a:defRPr sz="2000" b="1"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defTabSz="609493">
              <a:buSzPct val="100000"/>
              <a:defRPr/>
            </a:pPr>
            <a:r>
              <a:rPr lang="en-US" sz="1600" dirty="0">
                <a:solidFill>
                  <a:srgbClr val="191C1F"/>
                </a:solidFill>
              </a:rPr>
              <a:t>Electricity is stored by heating/cooling air or another medium for energy management or electricity production.  </a:t>
            </a:r>
          </a:p>
        </p:txBody>
      </p:sp>
      <p:sp>
        <p:nvSpPr>
          <p:cNvPr id="69" name="Rectangle 68">
            <a:extLst>
              <a:ext uri="{FF2B5EF4-FFF2-40B4-BE49-F238E27FC236}">
                <a16:creationId xmlns:a16="http://schemas.microsoft.com/office/drawing/2014/main" id="{FB958844-6B7F-4C18-8567-CFBDB57B5C7C}"/>
              </a:ext>
            </a:extLst>
          </p:cNvPr>
          <p:cNvSpPr/>
          <p:nvPr/>
        </p:nvSpPr>
        <p:spPr>
          <a:xfrm>
            <a:off x="276171" y="4838811"/>
            <a:ext cx="2544815" cy="1686616"/>
          </a:xfrm>
          <a:prstGeom prst="rect">
            <a:avLst/>
          </a:prstGeom>
        </p:spPr>
        <p:txBody>
          <a:bodyPr wrap="square">
            <a:spAutoFit/>
          </a:bodyPr>
          <a:lstStyle/>
          <a:p>
            <a:pPr marL="342900" lvl="0" indent="-342900" defTabSz="609493">
              <a:spcBef>
                <a:spcPct val="20000"/>
              </a:spcBef>
              <a:buSzPct val="100000"/>
              <a:buBlip>
                <a:blip r:embed="rId2"/>
              </a:buBlip>
              <a:defRPr/>
            </a:pPr>
            <a:r>
              <a:rPr lang="en-US" sz="1400" dirty="0">
                <a:solidFill>
                  <a:srgbClr val="191C1F"/>
                </a:solidFill>
                <a:latin typeface="Arial"/>
                <a:cs typeface="Arial"/>
              </a:rPr>
              <a:t>Moves energy through time, but does not inject electricity into the grid</a:t>
            </a:r>
          </a:p>
          <a:p>
            <a:pPr marL="342900" lvl="0" indent="-342900" defTabSz="609493">
              <a:spcBef>
                <a:spcPct val="20000"/>
              </a:spcBef>
              <a:buSzPct val="100000"/>
              <a:buBlip>
                <a:blip r:embed="rId2"/>
              </a:buBlip>
              <a:defRPr/>
            </a:pPr>
            <a:r>
              <a:rPr lang="en-US" sz="1400" dirty="0">
                <a:solidFill>
                  <a:srgbClr val="191C1F"/>
                </a:solidFill>
                <a:latin typeface="Arial"/>
                <a:cs typeface="Arial"/>
              </a:rPr>
              <a:t>Moderate duration </a:t>
            </a:r>
            <a:br>
              <a:rPr lang="en-US" sz="1400" dirty="0">
                <a:solidFill>
                  <a:srgbClr val="191C1F"/>
                </a:solidFill>
                <a:latin typeface="Arial"/>
                <a:cs typeface="Arial"/>
              </a:rPr>
            </a:br>
            <a:r>
              <a:rPr lang="en-US" sz="1400" dirty="0">
                <a:solidFill>
                  <a:srgbClr val="191C1F"/>
                </a:solidFill>
                <a:latin typeface="Arial"/>
                <a:cs typeface="Arial"/>
              </a:rPr>
              <a:t>(4-6 hours)</a:t>
            </a:r>
          </a:p>
          <a:p>
            <a:pPr marL="342900" lvl="0" indent="-342900" defTabSz="609493">
              <a:spcBef>
                <a:spcPct val="20000"/>
              </a:spcBef>
              <a:buSzPct val="100000"/>
              <a:buBlip>
                <a:blip r:embed="rId2"/>
              </a:buBlip>
              <a:defRPr/>
            </a:pPr>
            <a:r>
              <a:rPr lang="en-US" sz="1400" dirty="0">
                <a:solidFill>
                  <a:srgbClr val="191C1F"/>
                </a:solidFill>
                <a:latin typeface="Arial"/>
                <a:cs typeface="Arial"/>
              </a:rPr>
              <a:t>Can shift up to 95% of HVAC loads to off-peak</a:t>
            </a:r>
          </a:p>
        </p:txBody>
      </p:sp>
      <p:sp>
        <p:nvSpPr>
          <p:cNvPr id="70" name="Content Placeholder 2">
            <a:extLst>
              <a:ext uri="{FF2B5EF4-FFF2-40B4-BE49-F238E27FC236}">
                <a16:creationId xmlns:a16="http://schemas.microsoft.com/office/drawing/2014/main" id="{8C730B43-076D-4C00-8E9F-61F5AC5A0A7F}"/>
              </a:ext>
            </a:extLst>
          </p:cNvPr>
          <p:cNvSpPr txBox="1">
            <a:spLocks/>
          </p:cNvSpPr>
          <p:nvPr/>
        </p:nvSpPr>
        <p:spPr>
          <a:xfrm>
            <a:off x="898054" y="2120095"/>
            <a:ext cx="1801074" cy="290742"/>
          </a:xfrm>
          <a:prstGeom prst="rect">
            <a:avLst/>
          </a:prstGeom>
        </p:spPr>
        <p:txBody>
          <a:bodyPr lIns="0" tIns="0" rIns="0" bIns="0"/>
          <a:lstStyle>
            <a:lvl1pPr marL="342900" indent="-342900" algn="l" defTabSz="457200" rtl="0" eaLnBrk="1" latinLnBrk="0" hangingPunct="1">
              <a:spcBef>
                <a:spcPct val="20000"/>
              </a:spcBef>
              <a:buClrTx/>
              <a:buSzPct val="90000"/>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Tx/>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Tx/>
              <a:buSzPct val="120000"/>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85000"/>
              <a:buFont typeface="Wingdings" charset="2"/>
              <a:buChar char="u"/>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95000"/>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93">
              <a:buSzPct val="100000"/>
              <a:buFont typeface="Lucida Grande"/>
              <a:buNone/>
              <a:defRPr/>
            </a:pPr>
            <a:r>
              <a:rPr lang="en-US" sz="1400" b="1" dirty="0">
                <a:solidFill>
                  <a:srgbClr val="191C1F"/>
                </a:solidFill>
              </a:rPr>
              <a:t>Ice thermal storage</a:t>
            </a:r>
          </a:p>
        </p:txBody>
      </p:sp>
      <p:sp>
        <p:nvSpPr>
          <p:cNvPr id="73" name="Content Placeholder 2">
            <a:extLst>
              <a:ext uri="{FF2B5EF4-FFF2-40B4-BE49-F238E27FC236}">
                <a16:creationId xmlns:a16="http://schemas.microsoft.com/office/drawing/2014/main" id="{9EF6F800-FCAA-4007-BF23-AB7F76C8C711}"/>
              </a:ext>
            </a:extLst>
          </p:cNvPr>
          <p:cNvSpPr txBox="1">
            <a:spLocks/>
          </p:cNvSpPr>
          <p:nvPr/>
        </p:nvSpPr>
        <p:spPr>
          <a:xfrm>
            <a:off x="5108781" y="2118491"/>
            <a:ext cx="1801073" cy="290742"/>
          </a:xfrm>
          <a:prstGeom prst="rect">
            <a:avLst/>
          </a:prstGeom>
        </p:spPr>
        <p:txBody>
          <a:bodyPr lIns="0" tIns="0" rIns="0" bIns="0"/>
          <a:lstStyle>
            <a:lvl1pPr marL="342900" indent="-342900" algn="l" defTabSz="457200" rtl="0" eaLnBrk="1" latinLnBrk="0" hangingPunct="1">
              <a:spcBef>
                <a:spcPct val="20000"/>
              </a:spcBef>
              <a:buClrTx/>
              <a:buSzPct val="90000"/>
              <a:buFont typeface="Lucida Grande"/>
              <a:buChar char="►"/>
              <a:defRPr sz="2000" kern="1200">
                <a:solidFill>
                  <a:schemeClr val="tx1"/>
                </a:solidFill>
                <a:latin typeface="Arial"/>
                <a:ea typeface="+mn-ea"/>
                <a:cs typeface="Arial"/>
              </a:defRPr>
            </a:lvl1pPr>
            <a:lvl2pPr marL="742950" indent="-285750" algn="l" defTabSz="457200" rtl="0" eaLnBrk="1" latinLnBrk="0" hangingPunct="1">
              <a:spcBef>
                <a:spcPct val="20000"/>
              </a:spcBef>
              <a:buClrTx/>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Tx/>
              <a:buSzPct val="120000"/>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SzPct val="85000"/>
              <a:buFont typeface="Wingdings" charset="2"/>
              <a:buChar char="u"/>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SzPct val="95000"/>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93">
              <a:buSzPct val="100000"/>
              <a:buFont typeface="Lucida Grande"/>
              <a:buNone/>
              <a:defRPr/>
            </a:pPr>
            <a:r>
              <a:rPr lang="en-US" sz="1400" b="1" dirty="0">
                <a:solidFill>
                  <a:srgbClr val="191C1F"/>
                </a:solidFill>
              </a:rPr>
              <a:t>Concentrating Solar</a:t>
            </a:r>
          </a:p>
        </p:txBody>
      </p:sp>
      <p:sp>
        <p:nvSpPr>
          <p:cNvPr id="74" name="Rectangle 73">
            <a:extLst>
              <a:ext uri="{FF2B5EF4-FFF2-40B4-BE49-F238E27FC236}">
                <a16:creationId xmlns:a16="http://schemas.microsoft.com/office/drawing/2014/main" id="{67462041-E879-4C0C-808A-1AD65385D086}"/>
              </a:ext>
            </a:extLst>
          </p:cNvPr>
          <p:cNvSpPr/>
          <p:nvPr/>
        </p:nvSpPr>
        <p:spPr>
          <a:xfrm>
            <a:off x="3656904" y="5179473"/>
            <a:ext cx="4883414" cy="1083374"/>
          </a:xfrm>
          <a:prstGeom prst="rect">
            <a:avLst/>
          </a:prstGeom>
        </p:spPr>
        <p:txBody>
          <a:bodyPr wrap="square">
            <a:spAutoFit/>
          </a:bodyPr>
          <a:lstStyle/>
          <a:p>
            <a:pPr marL="342900" lvl="0" indent="-342900" defTabSz="609493">
              <a:spcBef>
                <a:spcPct val="20000"/>
              </a:spcBef>
              <a:buSzPct val="100000"/>
              <a:buBlip>
                <a:blip r:embed="rId2"/>
              </a:buBlip>
              <a:defRPr/>
            </a:pPr>
            <a:r>
              <a:rPr lang="en-US" sz="1400" dirty="0">
                <a:solidFill>
                  <a:srgbClr val="191C1F"/>
                </a:solidFill>
                <a:latin typeface="Arial"/>
                <a:cs typeface="Arial"/>
              </a:rPr>
              <a:t>Longer duration (6-12 hours)</a:t>
            </a:r>
          </a:p>
          <a:p>
            <a:pPr marL="342900" lvl="0" indent="-342900" defTabSz="609493">
              <a:spcBef>
                <a:spcPct val="20000"/>
              </a:spcBef>
              <a:buSzPct val="100000"/>
              <a:buBlip>
                <a:blip r:embed="rId2"/>
              </a:buBlip>
              <a:defRPr/>
            </a:pPr>
            <a:r>
              <a:rPr lang="en-US" sz="1400" dirty="0">
                <a:solidFill>
                  <a:srgbClr val="191C1F"/>
                </a:solidFill>
                <a:latin typeface="Arial"/>
                <a:cs typeface="Arial"/>
              </a:rPr>
              <a:t>Very good RTE – 86% (</a:t>
            </a:r>
            <a:r>
              <a:rPr lang="en-US" sz="1400" dirty="0" err="1">
                <a:solidFill>
                  <a:srgbClr val="191C1F"/>
                </a:solidFill>
                <a:latin typeface="Arial"/>
                <a:cs typeface="Arial"/>
              </a:rPr>
              <a:t>Hameer</a:t>
            </a:r>
            <a:r>
              <a:rPr lang="en-US" sz="1400" dirty="0">
                <a:solidFill>
                  <a:srgbClr val="191C1F"/>
                </a:solidFill>
                <a:latin typeface="Arial"/>
                <a:cs typeface="Arial"/>
              </a:rPr>
              <a:t> and Van Niekerk 2016)</a:t>
            </a:r>
          </a:p>
          <a:p>
            <a:pPr marL="342900" lvl="0" indent="-342900" defTabSz="609493">
              <a:spcBef>
                <a:spcPct val="20000"/>
              </a:spcBef>
              <a:buSzPct val="100000"/>
              <a:buBlip>
                <a:blip r:embed="rId2"/>
              </a:buBlip>
              <a:defRPr/>
            </a:pPr>
            <a:r>
              <a:rPr lang="en-US" sz="1400" dirty="0">
                <a:solidFill>
                  <a:srgbClr val="191C1F"/>
                </a:solidFill>
                <a:latin typeface="Arial"/>
                <a:cs typeface="Arial"/>
              </a:rPr>
              <a:t>Moderate life (20-30 years)</a:t>
            </a:r>
          </a:p>
          <a:p>
            <a:pPr marL="342900" lvl="0" indent="-342900" defTabSz="609493">
              <a:spcBef>
                <a:spcPct val="20000"/>
              </a:spcBef>
              <a:buSzPct val="100000"/>
              <a:buBlip>
                <a:blip r:embed="rId2"/>
              </a:buBlip>
              <a:defRPr/>
            </a:pPr>
            <a:r>
              <a:rPr lang="en-US" sz="1400" dirty="0">
                <a:solidFill>
                  <a:srgbClr val="191C1F"/>
                </a:solidFill>
                <a:latin typeface="Arial"/>
                <a:cs typeface="Arial"/>
              </a:rPr>
              <a:t>Moderately flexible (turbine generator)</a:t>
            </a:r>
          </a:p>
        </p:txBody>
      </p:sp>
      <p:pic>
        <p:nvPicPr>
          <p:cNvPr id="2" name="Picture 1">
            <a:extLst>
              <a:ext uri="{FF2B5EF4-FFF2-40B4-BE49-F238E27FC236}">
                <a16:creationId xmlns:a16="http://schemas.microsoft.com/office/drawing/2014/main" id="{A04F7338-2624-48D7-AFC6-F922A610684F}"/>
              </a:ext>
            </a:extLst>
          </p:cNvPr>
          <p:cNvPicPr>
            <a:picLocks noChangeAspect="1"/>
          </p:cNvPicPr>
          <p:nvPr/>
        </p:nvPicPr>
        <p:blipFill>
          <a:blip r:embed="rId3"/>
          <a:stretch>
            <a:fillRect/>
          </a:stretch>
        </p:blipFill>
        <p:spPr>
          <a:xfrm>
            <a:off x="416914" y="2410837"/>
            <a:ext cx="2541234" cy="2189832"/>
          </a:xfrm>
          <a:prstGeom prst="rect">
            <a:avLst/>
          </a:prstGeom>
        </p:spPr>
      </p:pic>
      <p:sp>
        <p:nvSpPr>
          <p:cNvPr id="18" name="TextBox 17">
            <a:extLst>
              <a:ext uri="{FF2B5EF4-FFF2-40B4-BE49-F238E27FC236}">
                <a16:creationId xmlns:a16="http://schemas.microsoft.com/office/drawing/2014/main" id="{7A1D0368-3995-478C-A912-9D9F790725E9}"/>
              </a:ext>
            </a:extLst>
          </p:cNvPr>
          <p:cNvSpPr txBox="1"/>
          <p:nvPr/>
        </p:nvSpPr>
        <p:spPr>
          <a:xfrm>
            <a:off x="527661" y="4621259"/>
            <a:ext cx="2423603" cy="246221"/>
          </a:xfrm>
          <a:prstGeom prst="rect">
            <a:avLst/>
          </a:prstGeom>
          <a:noFill/>
        </p:spPr>
        <p:txBody>
          <a:bodyPr wrap="square" rtlCol="0">
            <a:spAutoFit/>
          </a:bodyPr>
          <a:lstStyle/>
          <a:p>
            <a:pPr algn="r"/>
            <a:r>
              <a:rPr lang="en-US" sz="1000" i="1" dirty="0"/>
              <a:t>Ice Energy, Inc.</a:t>
            </a:r>
          </a:p>
        </p:txBody>
      </p:sp>
      <p:pic>
        <p:nvPicPr>
          <p:cNvPr id="3" name="Picture 2">
            <a:extLst>
              <a:ext uri="{FF2B5EF4-FFF2-40B4-BE49-F238E27FC236}">
                <a16:creationId xmlns:a16="http://schemas.microsoft.com/office/drawing/2014/main" id="{014CD1ED-BCE7-424E-A0D7-3728833C4A98}"/>
              </a:ext>
            </a:extLst>
          </p:cNvPr>
          <p:cNvPicPr>
            <a:picLocks noChangeAspect="1"/>
          </p:cNvPicPr>
          <p:nvPr/>
        </p:nvPicPr>
        <p:blipFill>
          <a:blip r:embed="rId4"/>
          <a:stretch>
            <a:fillRect/>
          </a:stretch>
        </p:blipFill>
        <p:spPr>
          <a:xfrm>
            <a:off x="3723318" y="2391381"/>
            <a:ext cx="4572000" cy="2570540"/>
          </a:xfrm>
          <a:prstGeom prst="rect">
            <a:avLst/>
          </a:prstGeom>
        </p:spPr>
      </p:pic>
      <p:sp>
        <p:nvSpPr>
          <p:cNvPr id="20" name="TextBox 19">
            <a:extLst>
              <a:ext uri="{FF2B5EF4-FFF2-40B4-BE49-F238E27FC236}">
                <a16:creationId xmlns:a16="http://schemas.microsoft.com/office/drawing/2014/main" id="{B1EBBEF8-1832-4644-9314-B0E369CB5339}"/>
              </a:ext>
            </a:extLst>
          </p:cNvPr>
          <p:cNvSpPr txBox="1"/>
          <p:nvPr/>
        </p:nvSpPr>
        <p:spPr>
          <a:xfrm>
            <a:off x="5959869" y="4933252"/>
            <a:ext cx="2423603" cy="246221"/>
          </a:xfrm>
          <a:prstGeom prst="rect">
            <a:avLst/>
          </a:prstGeom>
          <a:noFill/>
        </p:spPr>
        <p:txBody>
          <a:bodyPr wrap="square" rtlCol="0">
            <a:spAutoFit/>
          </a:bodyPr>
          <a:lstStyle/>
          <a:p>
            <a:pPr algn="r"/>
            <a:r>
              <a:rPr lang="en-US" sz="1000" i="1" dirty="0"/>
              <a:t>U.S. DOE</a:t>
            </a:r>
          </a:p>
        </p:txBody>
      </p:sp>
    </p:spTree>
    <p:extLst>
      <p:ext uri="{BB962C8B-B14F-4D97-AF65-F5344CB8AC3E}">
        <p14:creationId xmlns:p14="http://schemas.microsoft.com/office/powerpoint/2010/main" val="394751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Current Installed Capacity – U.S.</a:t>
            </a:r>
          </a:p>
        </p:txBody>
      </p:sp>
      <p:graphicFrame>
        <p:nvGraphicFramePr>
          <p:cNvPr id="28" name="Content Placeholder 8">
            <a:extLst>
              <a:ext uri="{FF2B5EF4-FFF2-40B4-BE49-F238E27FC236}">
                <a16:creationId xmlns:a16="http://schemas.microsoft.com/office/drawing/2014/main" id="{08C56A34-09FA-4A04-B351-792E8E453D71}"/>
              </a:ext>
            </a:extLst>
          </p:cNvPr>
          <p:cNvGraphicFramePr>
            <a:graphicFrameLocks/>
          </p:cNvGraphicFramePr>
          <p:nvPr>
            <p:extLst>
              <p:ext uri="{D42A27DB-BD31-4B8C-83A1-F6EECF244321}">
                <p14:modId xmlns:p14="http://schemas.microsoft.com/office/powerpoint/2010/main" val="1122812356"/>
              </p:ext>
            </p:extLst>
          </p:nvPr>
        </p:nvGraphicFramePr>
        <p:xfrm>
          <a:off x="112420" y="1727766"/>
          <a:ext cx="8481164" cy="3856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9" name="Table 28">
            <a:extLst>
              <a:ext uri="{FF2B5EF4-FFF2-40B4-BE49-F238E27FC236}">
                <a16:creationId xmlns:a16="http://schemas.microsoft.com/office/drawing/2014/main" id="{7CE485A3-C81B-4609-991F-73B97363447A}"/>
              </a:ext>
            </a:extLst>
          </p:cNvPr>
          <p:cNvGraphicFramePr>
            <a:graphicFrameLocks noGrp="1"/>
          </p:cNvGraphicFramePr>
          <p:nvPr>
            <p:extLst>
              <p:ext uri="{D42A27DB-BD31-4B8C-83A1-F6EECF244321}">
                <p14:modId xmlns:p14="http://schemas.microsoft.com/office/powerpoint/2010/main" val="303100038"/>
              </p:ext>
            </p:extLst>
          </p:nvPr>
        </p:nvGraphicFramePr>
        <p:xfrm>
          <a:off x="3386494" y="2243416"/>
          <a:ext cx="1948351" cy="1950720"/>
        </p:xfrm>
        <a:graphic>
          <a:graphicData uri="http://schemas.openxmlformats.org/drawingml/2006/table">
            <a:tbl>
              <a:tblPr firstRow="1" bandRow="1"/>
              <a:tblGrid>
                <a:gridCol w="1080731">
                  <a:extLst>
                    <a:ext uri="{9D8B030D-6E8A-4147-A177-3AD203B41FA5}">
                      <a16:colId xmlns:a16="http://schemas.microsoft.com/office/drawing/2014/main" val="634554310"/>
                    </a:ext>
                  </a:extLst>
                </a:gridCol>
                <a:gridCol w="867620">
                  <a:extLst>
                    <a:ext uri="{9D8B030D-6E8A-4147-A177-3AD203B41FA5}">
                      <a16:colId xmlns:a16="http://schemas.microsoft.com/office/drawing/2014/main" val="703418027"/>
                    </a:ext>
                  </a:extLst>
                </a:gridCol>
              </a:tblGrid>
              <a:tr h="229293">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r>
                        <a:rPr lang="en-US" sz="1400" b="0" dirty="0"/>
                        <a:t>Pumped Hydro</a:t>
                      </a:r>
                    </a:p>
                  </a:txBody>
                  <a:tcPr>
                    <a:lnL w="12700" cmpd="sng">
                      <a:solidFill>
                        <a:srgbClr val="A83C0F"/>
                      </a:solidFill>
                    </a:lnL>
                    <a:lnR w="12700" cmpd="sng">
                      <a:solidFill>
                        <a:srgbClr val="A83C0F"/>
                      </a:solidFill>
                    </a:lnR>
                    <a:lnT w="12700" cmpd="sng">
                      <a:solidFill>
                        <a:srgbClr val="A83C0F"/>
                      </a:solidFill>
                    </a:lnT>
                    <a:lnB w="25400" cmpd="sng">
                      <a:solidFill>
                        <a:srgbClr val="A83C0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r>
                        <a:rPr lang="en-US" sz="1400" b="0" dirty="0"/>
                        <a:t>22.6 GW</a:t>
                      </a:r>
                    </a:p>
                  </a:txBody>
                  <a:tcPr>
                    <a:lnL w="12700" cmpd="sng">
                      <a:solidFill>
                        <a:srgbClr val="A83C0F"/>
                      </a:solidFill>
                    </a:lnL>
                    <a:lnR w="12700" cmpd="sng">
                      <a:solidFill>
                        <a:srgbClr val="A83C0F"/>
                      </a:solidFill>
                    </a:lnR>
                    <a:lnT w="12700" cmpd="sng">
                      <a:solidFill>
                        <a:srgbClr val="A83C0F"/>
                      </a:solidFill>
                    </a:lnT>
                    <a:lnB w="25400" cmpd="sng">
                      <a:solidFill>
                        <a:srgbClr val="A83C0F"/>
                      </a:solidFill>
                    </a:lnB>
                    <a:lnTlToBr w="12700" cmpd="sng">
                      <a:noFill/>
                      <a:prstDash val="solid"/>
                    </a:lnTlToBr>
                    <a:lnBlToTr w="12700" cmpd="sng">
                      <a:noFill/>
                      <a:prstDash val="solid"/>
                    </a:lnBlToTr>
                    <a:noFill/>
                  </a:tcPr>
                </a:tc>
                <a:extLst>
                  <a:ext uri="{0D108BD9-81ED-4DB2-BD59-A6C34878D82A}">
                    <a16:rowId xmlns:a16="http://schemas.microsoft.com/office/drawing/2014/main" val="4195155500"/>
                  </a:ext>
                </a:extLst>
              </a:tr>
              <a:tr h="22929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Battery</a:t>
                      </a:r>
                    </a:p>
                  </a:txBody>
                  <a:tcPr>
                    <a:lnL w="12700" cmpd="sng">
                      <a:solidFill>
                        <a:srgbClr val="A83C0F"/>
                      </a:solidFill>
                    </a:lnL>
                    <a:lnR w="12700" cmpd="sng">
                      <a:solidFill>
                        <a:srgbClr val="A83C0F"/>
                      </a:solidFill>
                    </a:lnR>
                    <a:lnT w="25400" cmpd="sng">
                      <a:solidFill>
                        <a:srgbClr val="A83C0F"/>
                      </a:solidFill>
                    </a:lnT>
                    <a:lnB w="12700" cmpd="sng">
                      <a:solidFill>
                        <a:srgbClr val="A83C0F"/>
                      </a:solidFill>
                    </a:lnB>
                    <a:lnTlToBr w="12700" cmpd="sng">
                      <a:noFill/>
                      <a:prstDash val="solid"/>
                    </a:lnTlToBr>
                    <a:lnBlToTr w="12700" cmpd="sng">
                      <a:noFill/>
                      <a:prstDash val="solid"/>
                    </a:lnBlToTr>
                    <a:solidFill>
                      <a:srgbClr val="A83C0F">
                        <a:alpha val="2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0.9 GW</a:t>
                      </a:r>
                    </a:p>
                  </a:txBody>
                  <a:tcPr>
                    <a:lnL w="12700" cmpd="sng">
                      <a:solidFill>
                        <a:srgbClr val="A83C0F"/>
                      </a:solidFill>
                    </a:lnL>
                    <a:lnR w="12700" cmpd="sng">
                      <a:solidFill>
                        <a:srgbClr val="A83C0F"/>
                      </a:solidFill>
                    </a:lnR>
                    <a:lnT w="25400" cmpd="sng">
                      <a:solidFill>
                        <a:srgbClr val="A83C0F"/>
                      </a:solidFill>
                    </a:lnT>
                    <a:lnB w="12700" cmpd="sng">
                      <a:solidFill>
                        <a:srgbClr val="A83C0F"/>
                      </a:solidFill>
                    </a:lnB>
                    <a:lnTlToBr w="12700" cmpd="sng">
                      <a:noFill/>
                      <a:prstDash val="solid"/>
                    </a:lnTlToBr>
                    <a:lnBlToTr w="12700" cmpd="sng">
                      <a:noFill/>
                      <a:prstDash val="solid"/>
                    </a:lnBlToTr>
                    <a:solidFill>
                      <a:srgbClr val="A83C0F">
                        <a:alpha val="20000"/>
                      </a:srgbClr>
                    </a:solidFill>
                  </a:tcPr>
                </a:tc>
                <a:extLst>
                  <a:ext uri="{0D108BD9-81ED-4DB2-BD59-A6C34878D82A}">
                    <a16:rowId xmlns:a16="http://schemas.microsoft.com/office/drawing/2014/main" val="2703899381"/>
                  </a:ext>
                </a:extLst>
              </a:tr>
              <a:tr h="22929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Thermal</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0.7 GW</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noFill/>
                  </a:tcPr>
                </a:tc>
                <a:extLst>
                  <a:ext uri="{0D108BD9-81ED-4DB2-BD59-A6C34878D82A}">
                    <a16:rowId xmlns:a16="http://schemas.microsoft.com/office/drawing/2014/main" val="1346043994"/>
                  </a:ext>
                </a:extLst>
              </a:tr>
              <a:tr h="22929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Compressed Air</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solidFill>
                      <a:srgbClr val="A83C0F">
                        <a:alpha val="2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0.1 GW</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solidFill>
                      <a:srgbClr val="A83C0F">
                        <a:alpha val="20000"/>
                      </a:srgbClr>
                    </a:solidFill>
                  </a:tcPr>
                </a:tc>
                <a:extLst>
                  <a:ext uri="{0D108BD9-81ED-4DB2-BD59-A6C34878D82A}">
                    <a16:rowId xmlns:a16="http://schemas.microsoft.com/office/drawing/2014/main" val="559473525"/>
                  </a:ext>
                </a:extLst>
              </a:tr>
              <a:tr h="22929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b="1" dirty="0"/>
                        <a:t>Total</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b="1" dirty="0"/>
                        <a:t>24.3 GW</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noFill/>
                  </a:tcPr>
                </a:tc>
                <a:extLst>
                  <a:ext uri="{0D108BD9-81ED-4DB2-BD59-A6C34878D82A}">
                    <a16:rowId xmlns:a16="http://schemas.microsoft.com/office/drawing/2014/main" val="2488088183"/>
                  </a:ext>
                </a:extLst>
              </a:tr>
            </a:tbl>
          </a:graphicData>
        </a:graphic>
      </p:graphicFrame>
      <p:graphicFrame>
        <p:nvGraphicFramePr>
          <p:cNvPr id="30" name="Table 29">
            <a:extLst>
              <a:ext uri="{FF2B5EF4-FFF2-40B4-BE49-F238E27FC236}">
                <a16:creationId xmlns:a16="http://schemas.microsoft.com/office/drawing/2014/main" id="{D9B357FA-9E5C-46F8-BE73-1042D8FB5596}"/>
              </a:ext>
            </a:extLst>
          </p:cNvPr>
          <p:cNvGraphicFramePr>
            <a:graphicFrameLocks noGrp="1"/>
          </p:cNvGraphicFramePr>
          <p:nvPr>
            <p:extLst>
              <p:ext uri="{D42A27DB-BD31-4B8C-83A1-F6EECF244321}">
                <p14:modId xmlns:p14="http://schemas.microsoft.com/office/powerpoint/2010/main" val="300245178"/>
              </p:ext>
            </p:extLst>
          </p:nvPr>
        </p:nvGraphicFramePr>
        <p:xfrm>
          <a:off x="5539666" y="4388532"/>
          <a:ext cx="1966983" cy="2133600"/>
        </p:xfrm>
        <a:graphic>
          <a:graphicData uri="http://schemas.openxmlformats.org/drawingml/2006/table">
            <a:tbl>
              <a:tblPr firstRow="1" bandRow="1"/>
              <a:tblGrid>
                <a:gridCol w="1129042">
                  <a:extLst>
                    <a:ext uri="{9D8B030D-6E8A-4147-A177-3AD203B41FA5}">
                      <a16:colId xmlns:a16="http://schemas.microsoft.com/office/drawing/2014/main" val="634554310"/>
                    </a:ext>
                  </a:extLst>
                </a:gridCol>
                <a:gridCol w="837941">
                  <a:extLst>
                    <a:ext uri="{9D8B030D-6E8A-4147-A177-3AD203B41FA5}">
                      <a16:colId xmlns:a16="http://schemas.microsoft.com/office/drawing/2014/main" val="703418027"/>
                    </a:ext>
                  </a:extLst>
                </a:gridCol>
              </a:tblGrid>
              <a:tr h="229293">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r>
                        <a:rPr lang="en-US" sz="1400" b="0" dirty="0"/>
                        <a:t>Lithium-Ion</a:t>
                      </a:r>
                    </a:p>
                  </a:txBody>
                  <a:tcPr>
                    <a:lnL w="12700" cmpd="sng">
                      <a:solidFill>
                        <a:srgbClr val="A83C0F"/>
                      </a:solidFill>
                    </a:lnL>
                    <a:lnR w="12700" cmpd="sng">
                      <a:solidFill>
                        <a:srgbClr val="A83C0F"/>
                      </a:solidFill>
                    </a:lnR>
                    <a:lnT w="12700" cmpd="sng">
                      <a:solidFill>
                        <a:srgbClr val="A83C0F"/>
                      </a:solidFill>
                    </a:lnT>
                    <a:lnB w="25400" cmpd="sng">
                      <a:solidFill>
                        <a:srgbClr val="A83C0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r>
                        <a:rPr lang="en-US" sz="1400" b="0" dirty="0"/>
                        <a:t>792 MW</a:t>
                      </a:r>
                    </a:p>
                  </a:txBody>
                  <a:tcPr>
                    <a:lnL w="12700" cmpd="sng">
                      <a:solidFill>
                        <a:srgbClr val="A83C0F"/>
                      </a:solidFill>
                    </a:lnL>
                    <a:lnR w="12700" cmpd="sng">
                      <a:solidFill>
                        <a:srgbClr val="A83C0F"/>
                      </a:solidFill>
                    </a:lnR>
                    <a:lnT w="12700" cmpd="sng">
                      <a:solidFill>
                        <a:srgbClr val="A83C0F"/>
                      </a:solidFill>
                    </a:lnT>
                    <a:lnB w="25400" cmpd="sng">
                      <a:solidFill>
                        <a:srgbClr val="A83C0F"/>
                      </a:solidFill>
                    </a:lnB>
                    <a:lnTlToBr w="12700" cmpd="sng">
                      <a:noFill/>
                      <a:prstDash val="solid"/>
                    </a:lnTlToBr>
                    <a:lnBlToTr w="12700" cmpd="sng">
                      <a:noFill/>
                      <a:prstDash val="solid"/>
                    </a:lnBlToTr>
                    <a:noFill/>
                  </a:tcPr>
                </a:tc>
                <a:extLst>
                  <a:ext uri="{0D108BD9-81ED-4DB2-BD59-A6C34878D82A}">
                    <a16:rowId xmlns:a16="http://schemas.microsoft.com/office/drawing/2014/main" val="4195155500"/>
                  </a:ext>
                </a:extLst>
              </a:tr>
              <a:tr h="22929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Lead Acid</a:t>
                      </a:r>
                    </a:p>
                  </a:txBody>
                  <a:tcPr>
                    <a:lnL w="12700" cmpd="sng">
                      <a:solidFill>
                        <a:srgbClr val="A83C0F"/>
                      </a:solidFill>
                    </a:lnL>
                    <a:lnR w="12700" cmpd="sng">
                      <a:solidFill>
                        <a:srgbClr val="A83C0F"/>
                      </a:solidFill>
                    </a:lnR>
                    <a:lnT w="25400" cmpd="sng">
                      <a:solidFill>
                        <a:srgbClr val="A83C0F"/>
                      </a:solidFill>
                    </a:lnT>
                    <a:lnB w="12700" cmpd="sng">
                      <a:solidFill>
                        <a:srgbClr val="A83C0F"/>
                      </a:solidFill>
                    </a:lnB>
                    <a:lnTlToBr w="12700" cmpd="sng">
                      <a:noFill/>
                      <a:prstDash val="solid"/>
                    </a:lnTlToBr>
                    <a:lnBlToTr w="12700" cmpd="sng">
                      <a:noFill/>
                      <a:prstDash val="solid"/>
                    </a:lnBlToTr>
                    <a:solidFill>
                      <a:srgbClr val="A83C0F">
                        <a:alpha val="2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49 MW</a:t>
                      </a:r>
                    </a:p>
                  </a:txBody>
                  <a:tcPr>
                    <a:lnL w="12700" cmpd="sng">
                      <a:solidFill>
                        <a:srgbClr val="A83C0F"/>
                      </a:solidFill>
                    </a:lnL>
                    <a:lnR w="12700" cmpd="sng">
                      <a:solidFill>
                        <a:srgbClr val="A83C0F"/>
                      </a:solidFill>
                    </a:lnR>
                    <a:lnT w="25400" cmpd="sng">
                      <a:solidFill>
                        <a:srgbClr val="A83C0F"/>
                      </a:solidFill>
                    </a:lnT>
                    <a:lnB w="12700" cmpd="sng">
                      <a:solidFill>
                        <a:srgbClr val="A83C0F"/>
                      </a:solidFill>
                    </a:lnB>
                    <a:lnTlToBr w="12700" cmpd="sng">
                      <a:noFill/>
                      <a:prstDash val="solid"/>
                    </a:lnTlToBr>
                    <a:lnBlToTr w="12700" cmpd="sng">
                      <a:noFill/>
                      <a:prstDash val="solid"/>
                    </a:lnBlToTr>
                    <a:solidFill>
                      <a:srgbClr val="A83C0F">
                        <a:alpha val="20000"/>
                      </a:srgbClr>
                    </a:solidFill>
                  </a:tcPr>
                </a:tc>
                <a:extLst>
                  <a:ext uri="{0D108BD9-81ED-4DB2-BD59-A6C34878D82A}">
                    <a16:rowId xmlns:a16="http://schemas.microsoft.com/office/drawing/2014/main" val="2703899381"/>
                  </a:ext>
                </a:extLst>
              </a:tr>
              <a:tr h="22929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Nickel</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40 MW</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noFill/>
                  </a:tcPr>
                </a:tc>
                <a:extLst>
                  <a:ext uri="{0D108BD9-81ED-4DB2-BD59-A6C34878D82A}">
                    <a16:rowId xmlns:a16="http://schemas.microsoft.com/office/drawing/2014/main" val="1346043994"/>
                  </a:ext>
                </a:extLst>
              </a:tr>
              <a:tr h="22929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Sodium</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solidFill>
                      <a:srgbClr val="A83C0F">
                        <a:alpha val="2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26 MW</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solidFill>
                      <a:srgbClr val="A83C0F">
                        <a:alpha val="20000"/>
                      </a:srgbClr>
                    </a:solidFill>
                  </a:tcPr>
                </a:tc>
                <a:extLst>
                  <a:ext uri="{0D108BD9-81ED-4DB2-BD59-A6C34878D82A}">
                    <a16:rowId xmlns:a16="http://schemas.microsoft.com/office/drawing/2014/main" val="559473525"/>
                  </a:ext>
                </a:extLst>
              </a:tr>
              <a:tr h="22929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Flow </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dirty="0"/>
                        <a:t>4 MW</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noFill/>
                  </a:tcPr>
                </a:tc>
                <a:extLst>
                  <a:ext uri="{0D108BD9-81ED-4DB2-BD59-A6C34878D82A}">
                    <a16:rowId xmlns:a16="http://schemas.microsoft.com/office/drawing/2014/main" val="2601541612"/>
                  </a:ext>
                </a:extLst>
              </a:tr>
              <a:tr h="22929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b="0" dirty="0"/>
                        <a:t>Flywheel</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solidFill>
                      <a:srgbClr val="A83C0F">
                        <a:alpha val="20000"/>
                      </a:srgb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b="0" dirty="0"/>
                        <a:t>58 MW</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solidFill>
                      <a:srgbClr val="A83C0F">
                        <a:alpha val="20000"/>
                      </a:srgbClr>
                    </a:solidFill>
                  </a:tcPr>
                </a:tc>
                <a:extLst>
                  <a:ext uri="{0D108BD9-81ED-4DB2-BD59-A6C34878D82A}">
                    <a16:rowId xmlns:a16="http://schemas.microsoft.com/office/drawing/2014/main" val="2179219050"/>
                  </a:ext>
                </a:extLst>
              </a:tr>
              <a:tr h="229293">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b="0" dirty="0"/>
                        <a:t>Capacitor</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sz="1400" b="0" dirty="0"/>
                        <a:t>2 MW</a:t>
                      </a:r>
                    </a:p>
                  </a:txBody>
                  <a:tcPr>
                    <a:lnL w="12700" cmpd="sng">
                      <a:solidFill>
                        <a:srgbClr val="A83C0F"/>
                      </a:solidFill>
                    </a:lnL>
                    <a:lnR w="12700" cmpd="sng">
                      <a:solidFill>
                        <a:srgbClr val="A83C0F"/>
                      </a:solidFill>
                    </a:lnR>
                    <a:lnT w="12700" cmpd="sng">
                      <a:solidFill>
                        <a:srgbClr val="A83C0F"/>
                      </a:solidFill>
                    </a:lnT>
                    <a:lnB w="12700" cmpd="sng">
                      <a:solidFill>
                        <a:srgbClr val="A83C0F"/>
                      </a:solidFill>
                    </a:lnB>
                    <a:lnTlToBr w="12700" cmpd="sng">
                      <a:noFill/>
                      <a:prstDash val="solid"/>
                    </a:lnTlToBr>
                    <a:lnBlToTr w="12700" cmpd="sng">
                      <a:noFill/>
                      <a:prstDash val="solid"/>
                    </a:lnBlToTr>
                    <a:noFill/>
                  </a:tcPr>
                </a:tc>
                <a:extLst>
                  <a:ext uri="{0D108BD9-81ED-4DB2-BD59-A6C34878D82A}">
                    <a16:rowId xmlns:a16="http://schemas.microsoft.com/office/drawing/2014/main" val="2488088183"/>
                  </a:ext>
                </a:extLst>
              </a:tr>
            </a:tbl>
          </a:graphicData>
        </a:graphic>
      </p:graphicFrame>
      <p:grpSp>
        <p:nvGrpSpPr>
          <p:cNvPr id="31" name="Group 30">
            <a:extLst>
              <a:ext uri="{FF2B5EF4-FFF2-40B4-BE49-F238E27FC236}">
                <a16:creationId xmlns:a16="http://schemas.microsoft.com/office/drawing/2014/main" id="{53DAB6FA-01E5-44FC-A8DD-F774FEA7F469}"/>
              </a:ext>
            </a:extLst>
          </p:cNvPr>
          <p:cNvGrpSpPr/>
          <p:nvPr/>
        </p:nvGrpSpPr>
        <p:grpSpPr>
          <a:xfrm>
            <a:off x="387516" y="1946681"/>
            <a:ext cx="2368628" cy="2047586"/>
            <a:chOff x="2314974" y="1434406"/>
            <a:chExt cx="3250705" cy="2994051"/>
          </a:xfrm>
        </p:grpSpPr>
        <p:sp>
          <p:nvSpPr>
            <p:cNvPr id="32" name="TextBox 31">
              <a:extLst>
                <a:ext uri="{FF2B5EF4-FFF2-40B4-BE49-F238E27FC236}">
                  <a16:creationId xmlns:a16="http://schemas.microsoft.com/office/drawing/2014/main" id="{F09A7B33-73AA-4705-B873-795971047B75}"/>
                </a:ext>
              </a:extLst>
            </p:cNvPr>
            <p:cNvSpPr txBox="1"/>
            <p:nvPr/>
          </p:nvSpPr>
          <p:spPr>
            <a:xfrm>
              <a:off x="3385615" y="1434406"/>
              <a:ext cx="1431635" cy="923329"/>
            </a:xfrm>
            <a:prstGeom prst="rect">
              <a:avLst/>
            </a:prstGeom>
            <a:noFill/>
          </p:spPr>
          <p:txBody>
            <a:bodyPr wrap="squar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rPr>
                <a:t>Pumped Hydro </a:t>
              </a:r>
              <a:r>
                <a:rPr kumimoji="0" lang="en-US" sz="1800" b="0" i="0" u="none" strike="noStrike" kern="0" cap="none" spc="0" normalizeH="0" baseline="0" noProof="0" dirty="0">
                  <a:ln>
                    <a:noFill/>
                  </a:ln>
                  <a:solidFill>
                    <a:srgbClr val="FFFFFF"/>
                  </a:solidFill>
                  <a:effectLst/>
                  <a:uLnTx/>
                  <a:uFillTx/>
                </a:rPr>
                <a:t>(92.8%)</a:t>
              </a:r>
            </a:p>
          </p:txBody>
        </p:sp>
        <p:sp>
          <p:nvSpPr>
            <p:cNvPr id="33" name="TextBox 32">
              <a:extLst>
                <a:ext uri="{FF2B5EF4-FFF2-40B4-BE49-F238E27FC236}">
                  <a16:creationId xmlns:a16="http://schemas.microsoft.com/office/drawing/2014/main" id="{5BC29853-27B6-4504-A1F0-67B8C381A17A}"/>
                </a:ext>
              </a:extLst>
            </p:cNvPr>
            <p:cNvSpPr txBox="1"/>
            <p:nvPr/>
          </p:nvSpPr>
          <p:spPr>
            <a:xfrm>
              <a:off x="2348381" y="2702526"/>
              <a:ext cx="1828169" cy="369333"/>
            </a:xfrm>
            <a:prstGeom prst="rect">
              <a:avLst/>
            </a:prstGeom>
            <a:noFill/>
          </p:spPr>
          <p:txBody>
            <a:bodyPr wrap="squar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Thermal (2.7%)</a:t>
              </a:r>
            </a:p>
          </p:txBody>
        </p:sp>
        <p:sp>
          <p:nvSpPr>
            <p:cNvPr id="34" name="TextBox 33">
              <a:extLst>
                <a:ext uri="{FF2B5EF4-FFF2-40B4-BE49-F238E27FC236}">
                  <a16:creationId xmlns:a16="http://schemas.microsoft.com/office/drawing/2014/main" id="{99ACBE6E-6276-4FB4-AAFE-15255380F343}"/>
                </a:ext>
              </a:extLst>
            </p:cNvPr>
            <p:cNvSpPr txBox="1"/>
            <p:nvPr/>
          </p:nvSpPr>
          <p:spPr>
            <a:xfrm>
              <a:off x="3689303" y="4006475"/>
              <a:ext cx="1828169" cy="369332"/>
            </a:xfrm>
            <a:prstGeom prst="rect">
              <a:avLst/>
            </a:prstGeom>
            <a:noFill/>
          </p:spPr>
          <p:txBody>
            <a:bodyPr wrap="squar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Battery (4%)</a:t>
              </a:r>
            </a:p>
          </p:txBody>
        </p:sp>
        <p:sp>
          <p:nvSpPr>
            <p:cNvPr id="35" name="TextBox 34">
              <a:extLst>
                <a:ext uri="{FF2B5EF4-FFF2-40B4-BE49-F238E27FC236}">
                  <a16:creationId xmlns:a16="http://schemas.microsoft.com/office/drawing/2014/main" id="{753E4C47-F9A3-4AD1-8991-0875BB187033}"/>
                </a:ext>
              </a:extLst>
            </p:cNvPr>
            <p:cNvSpPr txBox="1"/>
            <p:nvPr/>
          </p:nvSpPr>
          <p:spPr>
            <a:xfrm>
              <a:off x="2314974" y="3483369"/>
              <a:ext cx="1953598" cy="945088"/>
            </a:xfrm>
            <a:prstGeom prst="rect">
              <a:avLst/>
            </a:prstGeom>
            <a:noFill/>
          </p:spPr>
          <p:txBody>
            <a:bodyPr wrap="squar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rPr>
                <a:t>Compressed Air (0.5%)</a:t>
              </a:r>
            </a:p>
          </p:txBody>
        </p:sp>
        <p:cxnSp>
          <p:nvCxnSpPr>
            <p:cNvPr id="36" name="Straight Connector 35">
              <a:extLst>
                <a:ext uri="{FF2B5EF4-FFF2-40B4-BE49-F238E27FC236}">
                  <a16:creationId xmlns:a16="http://schemas.microsoft.com/office/drawing/2014/main" id="{909A3A41-E9CE-42DA-A3EE-0496FB6B9739}"/>
                </a:ext>
              </a:extLst>
            </p:cNvPr>
            <p:cNvCxnSpPr>
              <a:cxnSpLocks/>
            </p:cNvCxnSpPr>
            <p:nvPr/>
          </p:nvCxnSpPr>
          <p:spPr>
            <a:xfrm flipV="1">
              <a:off x="3861612" y="2991646"/>
              <a:ext cx="1411873" cy="177944"/>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37" name="Straight Connector 36">
              <a:extLst>
                <a:ext uri="{FF2B5EF4-FFF2-40B4-BE49-F238E27FC236}">
                  <a16:creationId xmlns:a16="http://schemas.microsoft.com/office/drawing/2014/main" id="{09378F6A-01C3-4315-B43A-85613C9C4D48}"/>
                </a:ext>
              </a:extLst>
            </p:cNvPr>
            <p:cNvCxnSpPr>
              <a:cxnSpLocks/>
              <a:stCxn id="34" idx="0"/>
            </p:cNvCxnSpPr>
            <p:nvPr/>
          </p:nvCxnSpPr>
          <p:spPr>
            <a:xfrm flipV="1">
              <a:off x="4603388" y="3245733"/>
              <a:ext cx="962291" cy="760742"/>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38" name="Straight Connector 37">
              <a:extLst>
                <a:ext uri="{FF2B5EF4-FFF2-40B4-BE49-F238E27FC236}">
                  <a16:creationId xmlns:a16="http://schemas.microsoft.com/office/drawing/2014/main" id="{7B10DD73-4734-4448-AE3B-6FF540B4BCBF}"/>
                </a:ext>
              </a:extLst>
            </p:cNvPr>
            <p:cNvCxnSpPr>
              <a:cxnSpLocks/>
            </p:cNvCxnSpPr>
            <p:nvPr/>
          </p:nvCxnSpPr>
          <p:spPr>
            <a:xfrm flipV="1">
              <a:off x="4116519" y="3121032"/>
              <a:ext cx="1198440" cy="734226"/>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grpSp>
      <p:sp>
        <p:nvSpPr>
          <p:cNvPr id="39" name="TextBox 38">
            <a:extLst>
              <a:ext uri="{FF2B5EF4-FFF2-40B4-BE49-F238E27FC236}">
                <a16:creationId xmlns:a16="http://schemas.microsoft.com/office/drawing/2014/main" id="{DF305C1D-5B4B-4D74-A172-B6C8067B5846}"/>
              </a:ext>
            </a:extLst>
          </p:cNvPr>
          <p:cNvSpPr txBox="1"/>
          <p:nvPr/>
        </p:nvSpPr>
        <p:spPr>
          <a:xfrm>
            <a:off x="6032543" y="1702717"/>
            <a:ext cx="2895530" cy="400110"/>
          </a:xfrm>
          <a:prstGeom prst="rect">
            <a:avLst/>
          </a:prstGeom>
          <a:noFill/>
        </p:spPr>
        <p:txBody>
          <a:bodyPr wrap="square" rtlCol="0">
            <a:spAutoFit/>
          </a:bodyPr>
          <a:lstStyle/>
          <a:p>
            <a:pPr defTabSz="609493"/>
            <a:r>
              <a:rPr lang="en-US" sz="2000" b="1" dirty="0">
                <a:solidFill>
                  <a:srgbClr val="707276"/>
                </a:solidFill>
                <a:latin typeface="Arial" panose="020B0604020202020204" pitchFamily="34" charset="0"/>
                <a:cs typeface="Arial" panose="020B0604020202020204" pitchFamily="34" charset="0"/>
              </a:rPr>
              <a:t>Total Battery Capacity</a:t>
            </a:r>
          </a:p>
        </p:txBody>
      </p:sp>
      <p:grpSp>
        <p:nvGrpSpPr>
          <p:cNvPr id="40" name="Group 39">
            <a:extLst>
              <a:ext uri="{FF2B5EF4-FFF2-40B4-BE49-F238E27FC236}">
                <a16:creationId xmlns:a16="http://schemas.microsoft.com/office/drawing/2014/main" id="{F4993552-03CF-4578-AC76-4C68E1A5D707}"/>
              </a:ext>
            </a:extLst>
          </p:cNvPr>
          <p:cNvGrpSpPr/>
          <p:nvPr/>
        </p:nvGrpSpPr>
        <p:grpSpPr>
          <a:xfrm>
            <a:off x="6338094" y="2191563"/>
            <a:ext cx="1966988" cy="1859726"/>
            <a:chOff x="8378965" y="2107593"/>
            <a:chExt cx="2699494" cy="2719356"/>
          </a:xfrm>
        </p:grpSpPr>
        <p:sp>
          <p:nvSpPr>
            <p:cNvPr id="41" name="TextBox 40">
              <a:extLst>
                <a:ext uri="{FF2B5EF4-FFF2-40B4-BE49-F238E27FC236}">
                  <a16:creationId xmlns:a16="http://schemas.microsoft.com/office/drawing/2014/main" id="{8DF75509-966D-46D4-BAC5-2649FE94637E}"/>
                </a:ext>
              </a:extLst>
            </p:cNvPr>
            <p:cNvSpPr txBox="1"/>
            <p:nvPr/>
          </p:nvSpPr>
          <p:spPr>
            <a:xfrm>
              <a:off x="9225295" y="2107593"/>
              <a:ext cx="1431637" cy="765071"/>
            </a:xfrm>
            <a:prstGeom prst="rect">
              <a:avLst/>
            </a:prstGeom>
            <a:noFill/>
          </p:spPr>
          <p:txBody>
            <a:bodyPr wrap="squar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rPr>
                <a:t>Lithium-Ion</a:t>
              </a:r>
            </a:p>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(88.2%)</a:t>
              </a:r>
            </a:p>
          </p:txBody>
        </p:sp>
        <p:sp>
          <p:nvSpPr>
            <p:cNvPr id="42" name="TextBox 41">
              <a:extLst>
                <a:ext uri="{FF2B5EF4-FFF2-40B4-BE49-F238E27FC236}">
                  <a16:creationId xmlns:a16="http://schemas.microsoft.com/office/drawing/2014/main" id="{2416B4F8-216D-4033-A30D-3409A656090B}"/>
                </a:ext>
              </a:extLst>
            </p:cNvPr>
            <p:cNvSpPr txBox="1"/>
            <p:nvPr/>
          </p:nvSpPr>
          <p:spPr>
            <a:xfrm>
              <a:off x="8514181" y="4008667"/>
              <a:ext cx="1640409" cy="450042"/>
            </a:xfrm>
            <a:prstGeom prst="rect">
              <a:avLst/>
            </a:prstGeom>
            <a:noFill/>
          </p:spPr>
          <p:txBody>
            <a:bodyPr wrap="squar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Sodium(2.8%)</a:t>
              </a:r>
            </a:p>
          </p:txBody>
        </p:sp>
        <p:sp>
          <p:nvSpPr>
            <p:cNvPr id="43" name="TextBox 42">
              <a:extLst>
                <a:ext uri="{FF2B5EF4-FFF2-40B4-BE49-F238E27FC236}">
                  <a16:creationId xmlns:a16="http://schemas.microsoft.com/office/drawing/2014/main" id="{CF8B1517-A398-48B4-A8D4-BFFADB355859}"/>
                </a:ext>
              </a:extLst>
            </p:cNvPr>
            <p:cNvSpPr txBox="1"/>
            <p:nvPr/>
          </p:nvSpPr>
          <p:spPr>
            <a:xfrm>
              <a:off x="8378965" y="3508400"/>
              <a:ext cx="1431635" cy="450042"/>
            </a:xfrm>
            <a:prstGeom prst="rect">
              <a:avLst/>
            </a:prstGeom>
            <a:noFill/>
          </p:spPr>
          <p:txBody>
            <a:bodyPr wrap="squar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Nickel (3%)</a:t>
              </a:r>
            </a:p>
          </p:txBody>
        </p:sp>
        <p:sp>
          <p:nvSpPr>
            <p:cNvPr id="44" name="TextBox 43">
              <a:extLst>
                <a:ext uri="{FF2B5EF4-FFF2-40B4-BE49-F238E27FC236}">
                  <a16:creationId xmlns:a16="http://schemas.microsoft.com/office/drawing/2014/main" id="{0FAEDB90-B9AC-4905-AB3A-A608F107B5E8}"/>
                </a:ext>
              </a:extLst>
            </p:cNvPr>
            <p:cNvSpPr txBox="1"/>
            <p:nvPr/>
          </p:nvSpPr>
          <p:spPr>
            <a:xfrm>
              <a:off x="9646824" y="4376907"/>
              <a:ext cx="1431635" cy="450042"/>
            </a:xfrm>
            <a:prstGeom prst="rect">
              <a:avLst/>
            </a:prstGeom>
            <a:noFill/>
          </p:spPr>
          <p:txBody>
            <a:bodyPr wrap="squar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Flow (0.5%)</a:t>
              </a:r>
            </a:p>
          </p:txBody>
        </p:sp>
        <p:sp>
          <p:nvSpPr>
            <p:cNvPr id="45" name="TextBox 44">
              <a:extLst>
                <a:ext uri="{FF2B5EF4-FFF2-40B4-BE49-F238E27FC236}">
                  <a16:creationId xmlns:a16="http://schemas.microsoft.com/office/drawing/2014/main" id="{0B98B837-E41D-4C15-A4CC-372D0566BF12}"/>
                </a:ext>
              </a:extLst>
            </p:cNvPr>
            <p:cNvSpPr txBox="1"/>
            <p:nvPr/>
          </p:nvSpPr>
          <p:spPr>
            <a:xfrm>
              <a:off x="8439673" y="2812505"/>
              <a:ext cx="1431637" cy="765071"/>
            </a:xfrm>
            <a:prstGeom prst="rect">
              <a:avLst/>
            </a:prstGeom>
            <a:noFill/>
          </p:spPr>
          <p:txBody>
            <a:bodyPr wrap="square" rtlCol="0">
              <a:spAutoFit/>
            </a:bodyPr>
            <a:lstStyle/>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Lead Acid</a:t>
              </a:r>
            </a:p>
            <a:p>
              <a:pPr marL="0" marR="0" lvl="0" indent="0" algn="ctr" defTabSz="609493"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rPr>
                <a:t>(5.4%)</a:t>
              </a:r>
            </a:p>
          </p:txBody>
        </p:sp>
        <p:cxnSp>
          <p:nvCxnSpPr>
            <p:cNvPr id="46" name="Straight Connector 45">
              <a:extLst>
                <a:ext uri="{FF2B5EF4-FFF2-40B4-BE49-F238E27FC236}">
                  <a16:creationId xmlns:a16="http://schemas.microsoft.com/office/drawing/2014/main" id="{0EC4D9BC-3309-4644-B4FB-73E1FE374496}"/>
                </a:ext>
              </a:extLst>
            </p:cNvPr>
            <p:cNvCxnSpPr>
              <a:cxnSpLocks/>
            </p:cNvCxnSpPr>
            <p:nvPr/>
          </p:nvCxnSpPr>
          <p:spPr>
            <a:xfrm flipH="1">
              <a:off x="9646824" y="3477314"/>
              <a:ext cx="907458" cy="217325"/>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47" name="Straight Connector 46">
              <a:extLst>
                <a:ext uri="{FF2B5EF4-FFF2-40B4-BE49-F238E27FC236}">
                  <a16:creationId xmlns:a16="http://schemas.microsoft.com/office/drawing/2014/main" id="{90B875CB-D281-4E53-948A-289871216D49}"/>
                </a:ext>
              </a:extLst>
            </p:cNvPr>
            <p:cNvCxnSpPr>
              <a:cxnSpLocks/>
            </p:cNvCxnSpPr>
            <p:nvPr/>
          </p:nvCxnSpPr>
          <p:spPr>
            <a:xfrm flipH="1">
              <a:off x="9946539" y="3612697"/>
              <a:ext cx="710393" cy="485609"/>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cxnSp>
          <p:nvCxnSpPr>
            <p:cNvPr id="48" name="Straight Connector 47">
              <a:extLst>
                <a:ext uri="{FF2B5EF4-FFF2-40B4-BE49-F238E27FC236}">
                  <a16:creationId xmlns:a16="http://schemas.microsoft.com/office/drawing/2014/main" id="{9F644A0F-A2D5-44DF-9B2B-0572E72E04A6}"/>
                </a:ext>
              </a:extLst>
            </p:cNvPr>
            <p:cNvCxnSpPr>
              <a:cxnSpLocks/>
              <a:endCxn id="44" idx="0"/>
            </p:cNvCxnSpPr>
            <p:nvPr/>
          </p:nvCxnSpPr>
          <p:spPr>
            <a:xfrm flipH="1">
              <a:off x="10362641" y="3751176"/>
              <a:ext cx="629108" cy="625731"/>
            </a:xfrm>
            <a:prstGeom prst="line">
              <a:avLst/>
            </a:prstGeom>
            <a:noFill/>
            <a:ln w="25400" cap="flat" cmpd="sng" algn="ctr">
              <a:solidFill>
                <a:srgbClr val="FFFFFF"/>
              </a:solidFill>
              <a:prstDash val="solid"/>
            </a:ln>
            <a:effectLst>
              <a:outerShdw blurRad="40000" dist="20000" dir="5400000" rotWithShape="0">
                <a:srgbClr val="000000">
                  <a:alpha val="38000"/>
                </a:srgbClr>
              </a:outerShdw>
            </a:effectLst>
          </p:spPr>
        </p:cxnSp>
      </p:grpSp>
      <p:sp>
        <p:nvSpPr>
          <p:cNvPr id="49" name="TextBox 48">
            <a:extLst>
              <a:ext uri="{FF2B5EF4-FFF2-40B4-BE49-F238E27FC236}">
                <a16:creationId xmlns:a16="http://schemas.microsoft.com/office/drawing/2014/main" id="{5F8380BE-9860-4849-8215-1D56C7ECC048}"/>
              </a:ext>
            </a:extLst>
          </p:cNvPr>
          <p:cNvSpPr txBox="1"/>
          <p:nvPr/>
        </p:nvSpPr>
        <p:spPr>
          <a:xfrm>
            <a:off x="393289" y="5158301"/>
            <a:ext cx="4811888" cy="830997"/>
          </a:xfrm>
          <a:prstGeom prst="rect">
            <a:avLst/>
          </a:prstGeom>
          <a:noFill/>
        </p:spPr>
        <p:txBody>
          <a:bodyPr wrap="square" rtlCol="0">
            <a:spAutoFit/>
          </a:bodyPr>
          <a:lstStyle/>
          <a:p>
            <a:pPr marL="0" marR="0" lvl="0" indent="0" defTabSz="60949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Sources: </a:t>
            </a:r>
          </a:p>
          <a:p>
            <a:pPr marL="0" marR="0" lvl="0" indent="0" defTabSz="60949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DOE Global Energy Storage Database  (</a:t>
            </a:r>
            <a:r>
              <a:rPr kumimoji="0" lang="en-US" sz="1200" b="0" i="0" u="none" strike="noStrike" kern="0" cap="none" spc="0" normalizeH="0" baseline="0" noProof="0" dirty="0">
                <a:ln>
                  <a:noFill/>
                </a:ln>
                <a:solidFill>
                  <a:srgbClr val="707276"/>
                </a:solidFill>
                <a:effectLst/>
                <a:uLnTx/>
                <a:uFillTx/>
                <a:hlinkClick r:id="rId3"/>
              </a:rPr>
              <a:t>https://www.sandia.gov/ess-ssl/global-energy-storage-database-home/</a:t>
            </a:r>
            <a:r>
              <a:rPr kumimoji="0" lang="en-US" sz="1200" b="0" i="0" u="none" strike="noStrike" kern="0" cap="none" spc="0" normalizeH="0" baseline="0" noProof="0" dirty="0">
                <a:ln>
                  <a:noFill/>
                </a:ln>
                <a:solidFill>
                  <a:srgbClr val="707276"/>
                </a:solidFill>
                <a:effectLst/>
                <a:uLnTx/>
                <a:uFillTx/>
              </a:rPr>
              <a:t>); </a:t>
            </a:r>
          </a:p>
          <a:p>
            <a:pPr marL="0" marR="0" lvl="0" indent="0" defTabSz="609493"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707276">
                    <a:lumMod val="50000"/>
                  </a:srgbClr>
                </a:solidFill>
                <a:effectLst/>
                <a:uLnTx/>
                <a:uFillTx/>
              </a:rPr>
              <a:t>EIA Form 860 Data </a:t>
            </a:r>
            <a:r>
              <a:rPr kumimoji="0" lang="en-US" sz="1200" b="0" i="0" u="none" strike="noStrike" kern="0" cap="none" spc="0" normalizeH="0" baseline="0" noProof="0" dirty="0">
                <a:ln>
                  <a:noFill/>
                </a:ln>
                <a:solidFill>
                  <a:srgbClr val="707276"/>
                </a:solidFill>
                <a:effectLst/>
                <a:uLnTx/>
                <a:uFillTx/>
              </a:rPr>
              <a:t>(</a:t>
            </a:r>
            <a:r>
              <a:rPr kumimoji="0" lang="en-US" sz="1200" b="0" i="0" u="none" strike="noStrike" kern="0" cap="none" spc="0" normalizeH="0" baseline="0" noProof="0" dirty="0">
                <a:ln>
                  <a:noFill/>
                </a:ln>
                <a:solidFill>
                  <a:srgbClr val="707276"/>
                </a:solidFill>
                <a:effectLst/>
                <a:uLnTx/>
                <a:uFillTx/>
                <a:hlinkClick r:id="rId4"/>
              </a:rPr>
              <a:t>https://www.eia.gov/electricity/data/eia860/</a:t>
            </a:r>
            <a:r>
              <a:rPr kumimoji="0" lang="en-US" sz="1200" b="0" i="0" u="none" strike="noStrike" kern="0" cap="none" spc="0" normalizeH="0" baseline="0" noProof="0" dirty="0">
                <a:ln>
                  <a:noFill/>
                </a:ln>
                <a:solidFill>
                  <a:srgbClr val="707276"/>
                </a:solidFill>
                <a:effectLst/>
                <a:uLnTx/>
                <a:uFillTx/>
              </a:rPr>
              <a:t>)</a:t>
            </a:r>
            <a:endParaRPr kumimoji="0" lang="en-US" sz="1200" b="0" i="0" u="none" strike="noStrike" kern="0" cap="none" spc="0" normalizeH="0" baseline="0" noProof="0" dirty="0">
              <a:ln>
                <a:noFill/>
              </a:ln>
              <a:solidFill>
                <a:srgbClr val="000000"/>
              </a:solidFill>
              <a:effectLst/>
              <a:uLnTx/>
              <a:uFillTx/>
            </a:endParaRPr>
          </a:p>
        </p:txBody>
      </p:sp>
      <p:sp>
        <p:nvSpPr>
          <p:cNvPr id="57" name="TextBox 56">
            <a:extLst>
              <a:ext uri="{FF2B5EF4-FFF2-40B4-BE49-F238E27FC236}">
                <a16:creationId xmlns:a16="http://schemas.microsoft.com/office/drawing/2014/main" id="{93CF71C4-1F30-4B57-A960-4348838B3635}"/>
              </a:ext>
            </a:extLst>
          </p:cNvPr>
          <p:cNvSpPr txBox="1"/>
          <p:nvPr/>
        </p:nvSpPr>
        <p:spPr>
          <a:xfrm>
            <a:off x="1033591" y="1401117"/>
            <a:ext cx="3908682" cy="400110"/>
          </a:xfrm>
          <a:prstGeom prst="rect">
            <a:avLst/>
          </a:prstGeom>
          <a:noFill/>
        </p:spPr>
        <p:txBody>
          <a:bodyPr wrap="square" rtlCol="0">
            <a:spAutoFit/>
          </a:bodyPr>
          <a:lstStyle/>
          <a:p>
            <a:pPr defTabSz="609493"/>
            <a:r>
              <a:rPr lang="en-US" sz="2000" b="1" dirty="0">
                <a:solidFill>
                  <a:srgbClr val="707276"/>
                </a:solidFill>
                <a:latin typeface="Arial" panose="020B0604020202020204" pitchFamily="34" charset="0"/>
                <a:cs typeface="Arial" panose="020B0604020202020204" pitchFamily="34" charset="0"/>
              </a:rPr>
              <a:t>Total Energy Storage Capacity</a:t>
            </a:r>
          </a:p>
        </p:txBody>
      </p:sp>
    </p:spTree>
    <p:extLst>
      <p:ext uri="{BB962C8B-B14F-4D97-AF65-F5344CB8AC3E}">
        <p14:creationId xmlns:p14="http://schemas.microsoft.com/office/powerpoint/2010/main" val="3629494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9AD1B2-CBC4-4312-A576-31AED7247B92}"/>
              </a:ext>
            </a:extLst>
          </p:cNvPr>
          <p:cNvSpPr>
            <a:spLocks noGrp="1"/>
          </p:cNvSpPr>
          <p:nvPr>
            <p:ph type="title"/>
          </p:nvPr>
        </p:nvSpPr>
        <p:spPr/>
        <p:txBody>
          <a:bodyPr/>
          <a:lstStyle/>
          <a:p>
            <a:r>
              <a:rPr lang="en-US" dirty="0"/>
              <a:t>Interconnection and Control Infrastructure</a:t>
            </a:r>
          </a:p>
        </p:txBody>
      </p:sp>
      <p:pic>
        <p:nvPicPr>
          <p:cNvPr id="7" name="Picture 6">
            <a:extLst>
              <a:ext uri="{FF2B5EF4-FFF2-40B4-BE49-F238E27FC236}">
                <a16:creationId xmlns:a16="http://schemas.microsoft.com/office/drawing/2014/main" id="{F8BE7F7B-DE02-4585-80D4-1EC894B77AB3}"/>
              </a:ext>
            </a:extLst>
          </p:cNvPr>
          <p:cNvPicPr>
            <a:picLocks noChangeAspect="1"/>
          </p:cNvPicPr>
          <p:nvPr/>
        </p:nvPicPr>
        <p:blipFill>
          <a:blip r:embed="rId2"/>
          <a:stretch>
            <a:fillRect/>
          </a:stretch>
        </p:blipFill>
        <p:spPr>
          <a:xfrm>
            <a:off x="2158738" y="2463676"/>
            <a:ext cx="5060284" cy="3437503"/>
          </a:xfrm>
          <a:prstGeom prst="rect">
            <a:avLst/>
          </a:prstGeom>
        </p:spPr>
      </p:pic>
      <p:sp>
        <p:nvSpPr>
          <p:cNvPr id="8" name="Content Placeholder 2">
            <a:extLst>
              <a:ext uri="{FF2B5EF4-FFF2-40B4-BE49-F238E27FC236}">
                <a16:creationId xmlns:a16="http://schemas.microsoft.com/office/drawing/2014/main" id="{9AC2B1A0-68FC-482F-AB37-E44143547A89}"/>
              </a:ext>
            </a:extLst>
          </p:cNvPr>
          <p:cNvSpPr txBox="1">
            <a:spLocks/>
          </p:cNvSpPr>
          <p:nvPr/>
        </p:nvSpPr>
        <p:spPr>
          <a:xfrm>
            <a:off x="229002" y="1503167"/>
            <a:ext cx="8655837" cy="808597"/>
          </a:xfrm>
          <a:prstGeom prst="rect">
            <a:avLst/>
          </a:prstGeom>
        </p:spPr>
        <p:txBody>
          <a:bodyPr lIns="0" tIns="0" rIns="0" bIns="0" anchor="b">
            <a:normAutofit/>
          </a:bodyPr>
          <a:lstStyle>
            <a:lvl1pPr marL="0" indent="0" algn="l" defTabSz="457200" rtl="0" eaLnBrk="1" latinLnBrk="0" hangingPunct="1">
              <a:spcBef>
                <a:spcPct val="20000"/>
              </a:spcBef>
              <a:buFont typeface="Arial"/>
              <a:buNone/>
              <a:defRPr sz="2000" b="1"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2000" b="1"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defTabSz="609493">
              <a:buSzPct val="100000"/>
              <a:defRPr/>
            </a:pPr>
            <a:r>
              <a:rPr lang="en-US" sz="1600" b="0" dirty="0">
                <a:solidFill>
                  <a:srgbClr val="191C1F"/>
                </a:solidFill>
              </a:rPr>
              <a:t>Battery storage prices are generally given based on the battery itself, but interconnecting the device to the grid and allowing for control and interoperability requires additional infrastructure (and cost):</a:t>
            </a:r>
          </a:p>
        </p:txBody>
      </p:sp>
      <p:sp>
        <p:nvSpPr>
          <p:cNvPr id="9" name="TextBox 8">
            <a:extLst>
              <a:ext uri="{FF2B5EF4-FFF2-40B4-BE49-F238E27FC236}">
                <a16:creationId xmlns:a16="http://schemas.microsoft.com/office/drawing/2014/main" id="{DDDF1C34-6906-4703-B0F8-E5C49C6B35D0}"/>
              </a:ext>
            </a:extLst>
          </p:cNvPr>
          <p:cNvSpPr txBox="1"/>
          <p:nvPr/>
        </p:nvSpPr>
        <p:spPr>
          <a:xfrm>
            <a:off x="313843" y="4608829"/>
            <a:ext cx="1750627" cy="861774"/>
          </a:xfrm>
          <a:prstGeom prst="rect">
            <a:avLst/>
          </a:prstGeom>
          <a:noFill/>
          <a:ln>
            <a:solidFill>
              <a:schemeClr val="tx1"/>
            </a:solidFill>
          </a:ln>
        </p:spPr>
        <p:txBody>
          <a:bodyPr wrap="square" rtlCol="0">
            <a:spAutoFit/>
          </a:bodyPr>
          <a:lstStyle/>
          <a:p>
            <a:pPr algn="ctr"/>
            <a:r>
              <a:rPr lang="en-US" sz="1600" b="1" dirty="0"/>
              <a:t>Battery capacity:</a:t>
            </a:r>
          </a:p>
          <a:p>
            <a:pPr algn="ctr"/>
            <a:r>
              <a:rPr lang="en-US" sz="1600" dirty="0"/>
              <a:t> $271/kWh</a:t>
            </a:r>
          </a:p>
          <a:p>
            <a:pPr algn="ctr"/>
            <a:r>
              <a:rPr lang="en-US" sz="1600" dirty="0"/>
              <a:t>($1,084/kW)</a:t>
            </a:r>
          </a:p>
        </p:txBody>
      </p:sp>
      <p:sp>
        <p:nvSpPr>
          <p:cNvPr id="10" name="TextBox 9">
            <a:extLst>
              <a:ext uri="{FF2B5EF4-FFF2-40B4-BE49-F238E27FC236}">
                <a16:creationId xmlns:a16="http://schemas.microsoft.com/office/drawing/2014/main" id="{8776E2C8-4645-43E5-8EC1-AA4C65DA4F8D}"/>
              </a:ext>
            </a:extLst>
          </p:cNvPr>
          <p:cNvSpPr txBox="1"/>
          <p:nvPr/>
        </p:nvSpPr>
        <p:spPr>
          <a:xfrm>
            <a:off x="2997773" y="2167827"/>
            <a:ext cx="3846430" cy="369332"/>
          </a:xfrm>
          <a:prstGeom prst="rect">
            <a:avLst/>
          </a:prstGeom>
          <a:noFill/>
        </p:spPr>
        <p:txBody>
          <a:bodyPr wrap="square" rtlCol="0">
            <a:spAutoFit/>
          </a:bodyPr>
          <a:lstStyle/>
          <a:p>
            <a:r>
              <a:rPr lang="en-US" b="1" dirty="0"/>
              <a:t>Example 4-hour lithium-ion project</a:t>
            </a:r>
          </a:p>
        </p:txBody>
      </p:sp>
      <p:sp>
        <p:nvSpPr>
          <p:cNvPr id="11" name="TextBox 10">
            <a:extLst>
              <a:ext uri="{FF2B5EF4-FFF2-40B4-BE49-F238E27FC236}">
                <a16:creationId xmlns:a16="http://schemas.microsoft.com/office/drawing/2014/main" id="{687C85C5-E7BF-46FB-8963-8524B6637801}"/>
              </a:ext>
            </a:extLst>
          </p:cNvPr>
          <p:cNvSpPr txBox="1"/>
          <p:nvPr/>
        </p:nvSpPr>
        <p:spPr>
          <a:xfrm>
            <a:off x="7466029" y="4393385"/>
            <a:ext cx="1364128" cy="1077218"/>
          </a:xfrm>
          <a:prstGeom prst="rect">
            <a:avLst/>
          </a:prstGeom>
          <a:noFill/>
          <a:ln>
            <a:solidFill>
              <a:schemeClr val="tx1"/>
            </a:solidFill>
          </a:ln>
        </p:spPr>
        <p:txBody>
          <a:bodyPr wrap="square" rtlCol="0">
            <a:spAutoFit/>
          </a:bodyPr>
          <a:lstStyle/>
          <a:p>
            <a:pPr algn="ctr"/>
            <a:r>
              <a:rPr lang="en-US" sz="1600" b="1" dirty="0"/>
              <a:t>Power Conversion: </a:t>
            </a:r>
            <a:r>
              <a:rPr lang="en-US" sz="1600" dirty="0"/>
              <a:t>$288/kW ($72/kWh)</a:t>
            </a:r>
          </a:p>
        </p:txBody>
      </p:sp>
      <p:sp>
        <p:nvSpPr>
          <p:cNvPr id="12" name="TextBox 11">
            <a:extLst>
              <a:ext uri="{FF2B5EF4-FFF2-40B4-BE49-F238E27FC236}">
                <a16:creationId xmlns:a16="http://schemas.microsoft.com/office/drawing/2014/main" id="{0CE97FFE-9427-4BD7-B7E2-A67E0EC76B45}"/>
              </a:ext>
            </a:extLst>
          </p:cNvPr>
          <p:cNvSpPr txBox="1"/>
          <p:nvPr/>
        </p:nvSpPr>
        <p:spPr>
          <a:xfrm>
            <a:off x="154619" y="2876039"/>
            <a:ext cx="1956985" cy="1323439"/>
          </a:xfrm>
          <a:prstGeom prst="rect">
            <a:avLst/>
          </a:prstGeom>
          <a:noFill/>
          <a:ln>
            <a:solidFill>
              <a:schemeClr val="tx1"/>
            </a:solidFill>
          </a:ln>
        </p:spPr>
        <p:txBody>
          <a:bodyPr wrap="square" rtlCol="0">
            <a:spAutoFit/>
          </a:bodyPr>
          <a:lstStyle/>
          <a:p>
            <a:pPr algn="ctr"/>
            <a:r>
              <a:rPr lang="en-US" sz="1600" b="1" dirty="0"/>
              <a:t>Balance of Plant (controls, switches, HVAC, etc.):</a:t>
            </a:r>
          </a:p>
          <a:p>
            <a:pPr algn="ctr"/>
            <a:r>
              <a:rPr lang="en-US" sz="1600" dirty="0"/>
              <a:t> $100/kW</a:t>
            </a:r>
          </a:p>
          <a:p>
            <a:pPr algn="ctr"/>
            <a:r>
              <a:rPr lang="en-US" sz="1600" dirty="0"/>
              <a:t>($25/kWh)</a:t>
            </a:r>
          </a:p>
        </p:txBody>
      </p:sp>
      <p:sp>
        <p:nvSpPr>
          <p:cNvPr id="13" name="TextBox 12">
            <a:extLst>
              <a:ext uri="{FF2B5EF4-FFF2-40B4-BE49-F238E27FC236}">
                <a16:creationId xmlns:a16="http://schemas.microsoft.com/office/drawing/2014/main" id="{46FC67B1-B9B5-4988-AF6E-11D21A46973A}"/>
              </a:ext>
            </a:extLst>
          </p:cNvPr>
          <p:cNvSpPr txBox="1"/>
          <p:nvPr/>
        </p:nvSpPr>
        <p:spPr>
          <a:xfrm>
            <a:off x="7386416" y="2567226"/>
            <a:ext cx="1523353" cy="1077218"/>
          </a:xfrm>
          <a:prstGeom prst="rect">
            <a:avLst/>
          </a:prstGeom>
          <a:noFill/>
          <a:ln>
            <a:solidFill>
              <a:schemeClr val="tx1"/>
            </a:solidFill>
          </a:ln>
        </p:spPr>
        <p:txBody>
          <a:bodyPr wrap="square" rtlCol="0">
            <a:spAutoFit/>
          </a:bodyPr>
          <a:lstStyle/>
          <a:p>
            <a:pPr algn="ctr"/>
            <a:r>
              <a:rPr lang="en-US" sz="1600" b="1" dirty="0"/>
              <a:t>Construction &amp; Commissioning:</a:t>
            </a:r>
          </a:p>
          <a:p>
            <a:pPr algn="ctr"/>
            <a:r>
              <a:rPr lang="en-US" sz="1600" dirty="0"/>
              <a:t>$101/kW</a:t>
            </a:r>
          </a:p>
          <a:p>
            <a:pPr algn="ctr"/>
            <a:r>
              <a:rPr lang="en-US" sz="1600" dirty="0"/>
              <a:t>($25/kWh)</a:t>
            </a:r>
          </a:p>
        </p:txBody>
      </p:sp>
      <p:sp>
        <p:nvSpPr>
          <p:cNvPr id="14" name="TextBox 13">
            <a:extLst>
              <a:ext uri="{FF2B5EF4-FFF2-40B4-BE49-F238E27FC236}">
                <a16:creationId xmlns:a16="http://schemas.microsoft.com/office/drawing/2014/main" id="{5F8E3756-F823-42DE-97CB-8AD243251B41}"/>
              </a:ext>
            </a:extLst>
          </p:cNvPr>
          <p:cNvSpPr txBox="1"/>
          <p:nvPr/>
        </p:nvSpPr>
        <p:spPr>
          <a:xfrm>
            <a:off x="1457381" y="6125864"/>
            <a:ext cx="6462998" cy="369332"/>
          </a:xfrm>
          <a:prstGeom prst="rect">
            <a:avLst/>
          </a:prstGeom>
          <a:noFill/>
        </p:spPr>
        <p:txBody>
          <a:bodyPr wrap="square" rtlCol="0">
            <a:spAutoFit/>
          </a:bodyPr>
          <a:lstStyle/>
          <a:p>
            <a:r>
              <a:rPr lang="en-US" b="1" dirty="0"/>
              <a:t>Total all-in cost for a 4-hour li-ion battery: </a:t>
            </a:r>
            <a:r>
              <a:rPr lang="en-US" dirty="0"/>
              <a:t>$469/kWh, $1,876/kW</a:t>
            </a:r>
            <a:endParaRPr lang="en-US" b="1" dirty="0"/>
          </a:p>
        </p:txBody>
      </p:sp>
      <p:sp>
        <p:nvSpPr>
          <p:cNvPr id="16" name="Rectangle 15">
            <a:extLst>
              <a:ext uri="{FF2B5EF4-FFF2-40B4-BE49-F238E27FC236}">
                <a16:creationId xmlns:a16="http://schemas.microsoft.com/office/drawing/2014/main" id="{40AE6D41-7D05-4DF8-87DE-1E73D07D6FFF}"/>
              </a:ext>
            </a:extLst>
          </p:cNvPr>
          <p:cNvSpPr/>
          <p:nvPr/>
        </p:nvSpPr>
        <p:spPr>
          <a:xfrm>
            <a:off x="2814416" y="5675484"/>
            <a:ext cx="4572000" cy="400110"/>
          </a:xfrm>
          <a:prstGeom prst="rect">
            <a:avLst/>
          </a:prstGeom>
        </p:spPr>
        <p:txBody>
          <a:bodyPr>
            <a:spAutoFit/>
          </a:bodyPr>
          <a:lstStyle/>
          <a:p>
            <a:endParaRPr lang="en-US" sz="1000" i="1" dirty="0">
              <a:solidFill>
                <a:srgbClr val="000000"/>
              </a:solidFill>
              <a:latin typeface="Arial" panose="020B0604020202020204" pitchFamily="34" charset="0"/>
            </a:endParaRPr>
          </a:p>
          <a:p>
            <a:r>
              <a:rPr lang="en-US" sz="1000" i="1" dirty="0">
                <a:solidFill>
                  <a:srgbClr val="000000"/>
                </a:solidFill>
                <a:latin typeface="Arial" panose="020B0604020202020204" pitchFamily="34" charset="0"/>
              </a:rPr>
              <a:t> DOE/EPRI 2013 Electricity Storage Handbook in Collaboration with NRECA </a:t>
            </a:r>
            <a:endParaRPr lang="en-US" sz="1000" i="1" dirty="0"/>
          </a:p>
        </p:txBody>
      </p:sp>
    </p:spTree>
    <p:extLst>
      <p:ext uri="{BB962C8B-B14F-4D97-AF65-F5344CB8AC3E}">
        <p14:creationId xmlns:p14="http://schemas.microsoft.com/office/powerpoint/2010/main" val="345051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9A5C05-4985-439E-8F27-14CAC6E47521}"/>
              </a:ext>
            </a:extLst>
          </p:cNvPr>
          <p:cNvSpPr txBox="1"/>
          <p:nvPr/>
        </p:nvSpPr>
        <p:spPr>
          <a:xfrm>
            <a:off x="3023647" y="3195687"/>
            <a:ext cx="3096705" cy="461665"/>
          </a:xfrm>
          <a:prstGeom prst="rect">
            <a:avLst/>
          </a:prstGeom>
          <a:noFill/>
        </p:spPr>
        <p:txBody>
          <a:bodyPr wrap="square" rtlCol="0">
            <a:spAutoFit/>
          </a:bodyPr>
          <a:lstStyle/>
          <a:p>
            <a:r>
              <a:rPr lang="en-US" sz="2400" b="1" dirty="0"/>
              <a:t>Services and Valuation</a:t>
            </a:r>
          </a:p>
        </p:txBody>
      </p:sp>
    </p:spTree>
    <p:extLst>
      <p:ext uri="{BB962C8B-B14F-4D97-AF65-F5344CB8AC3E}">
        <p14:creationId xmlns:p14="http://schemas.microsoft.com/office/powerpoint/2010/main" val="3838840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NNL Brand Theme 2">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8622A3A5FD0342974F50CA8143EF72" ma:contentTypeVersion="10" ma:contentTypeDescription="Create a new document." ma:contentTypeScope="" ma:versionID="ee1feeec0340224f354275b0f01ea901">
  <xsd:schema xmlns:xsd="http://www.w3.org/2001/XMLSchema" xmlns:xs="http://www.w3.org/2001/XMLSchema" xmlns:p="http://schemas.microsoft.com/office/2006/metadata/properties" xmlns:ns3="0102aeb2-439c-495d-9d87-5e28d92e9783" xmlns:ns4="fa60371f-4dd5-4e73-9a46-2e4f6ce8ccbf" targetNamespace="http://schemas.microsoft.com/office/2006/metadata/properties" ma:root="true" ma:fieldsID="6c5dba45e6a37bb1e0d031a66c865ecb" ns3:_="" ns4:_="">
    <xsd:import namespace="0102aeb2-439c-495d-9d87-5e28d92e9783"/>
    <xsd:import namespace="fa60371f-4dd5-4e73-9a46-2e4f6ce8ccb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02aeb2-439c-495d-9d87-5e28d92e97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60371f-4dd5-4e73-9a46-2e4f6ce8ccb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2F3B58-2B0E-4185-91A3-1C1AF43D6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02aeb2-439c-495d-9d87-5e28d92e9783"/>
    <ds:schemaRef ds:uri="fa60371f-4dd5-4e73-9a46-2e4f6ce8cc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F91756-5FC6-4FE0-A580-7702514AAC27}">
  <ds:schemaRefs>
    <ds:schemaRef ds:uri="http://www.w3.org/XML/1998/namespace"/>
    <ds:schemaRef ds:uri="http://purl.org/dc/elements/1.1/"/>
    <ds:schemaRef ds:uri="http://schemas.microsoft.com/office/2006/documentManagement/types"/>
    <ds:schemaRef ds:uri="fa60371f-4dd5-4e73-9a46-2e4f6ce8ccbf"/>
    <ds:schemaRef ds:uri="http://purl.org/dc/dcmitype/"/>
    <ds:schemaRef ds:uri="http://purl.org/dc/terms/"/>
    <ds:schemaRef ds:uri="http://schemas.microsoft.com/office/infopath/2007/PartnerControls"/>
    <ds:schemaRef ds:uri="http://schemas.openxmlformats.org/package/2006/metadata/core-properties"/>
    <ds:schemaRef ds:uri="0102aeb2-439c-495d-9d87-5e28d92e9783"/>
    <ds:schemaRef ds:uri="http://schemas.microsoft.com/office/2006/metadata/properties"/>
  </ds:schemaRefs>
</ds:datastoreItem>
</file>

<file path=customXml/itemProps3.xml><?xml version="1.0" encoding="utf-8"?>
<ds:datastoreItem xmlns:ds="http://schemas.openxmlformats.org/officeDocument/2006/customXml" ds:itemID="{05FDC8BD-B53B-4A9C-88E0-B07C3BC49B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2220</TotalTime>
  <Words>2110</Words>
  <Application>Microsoft Office PowerPoint</Application>
  <PresentationFormat>On-screen Show (4:3)</PresentationFormat>
  <Paragraphs>270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Lucida Grande</vt:lpstr>
      <vt:lpstr>Wingdings</vt:lpstr>
      <vt:lpstr>Office Theme</vt:lpstr>
      <vt:lpstr>Planning for energy storage and microgrids</vt:lpstr>
      <vt:lpstr>Agenda</vt:lpstr>
      <vt:lpstr>PowerPoint Presentation</vt:lpstr>
      <vt:lpstr>Storage Technologies: Mechanical </vt:lpstr>
      <vt:lpstr>Storage Technologies: Electrochemical </vt:lpstr>
      <vt:lpstr>Storage Technologies: Thermal </vt:lpstr>
      <vt:lpstr>Current Installed Capacity – U.S.</vt:lpstr>
      <vt:lpstr>Interconnection and Control Infrastructure</vt:lpstr>
      <vt:lpstr>PowerPoint Presentation</vt:lpstr>
      <vt:lpstr>Energy Storage Services</vt:lpstr>
      <vt:lpstr>Energy Storage Values</vt:lpstr>
      <vt:lpstr>A Different Paradigm:  Embedded Energy Storage</vt:lpstr>
      <vt:lpstr>Embedded Storage in the Natural Gas System</vt:lpstr>
      <vt:lpstr>PowerPoint Presentation</vt:lpstr>
      <vt:lpstr>Energy Storage and Regional Markets</vt:lpstr>
      <vt:lpstr>Market Access: FERC Order 841</vt:lpstr>
      <vt:lpstr>Transmission Access: FERC Policy Statement</vt:lpstr>
      <vt:lpstr>PowerPoint Presentation</vt:lpstr>
      <vt:lpstr>Storage and Microgrids:  A New Resilience Paradigm</vt:lpstr>
      <vt:lpstr>Questions States Can Ask</vt:lpstr>
      <vt:lpstr>PowerPoint Presentation</vt:lpstr>
      <vt:lpstr>PowerPoint Presentation</vt:lpstr>
      <vt:lpstr>Resources for More Information</vt:lpstr>
      <vt:lpstr>Storage Technologies: Additional Information</vt:lpstr>
      <vt:lpstr>Questions Raised by Embedded Storage</vt:lpstr>
      <vt:lpstr>Storage as Transmission: Case Study</vt:lpstr>
    </vt:vector>
  </TitlesOfParts>
  <Company>PNNL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London</dc:creator>
  <cp:lastModifiedBy>Twitchell, Jeremy B</cp:lastModifiedBy>
  <cp:revision>63</cp:revision>
  <dcterms:created xsi:type="dcterms:W3CDTF">2016-09-19T20:28:28Z</dcterms:created>
  <dcterms:modified xsi:type="dcterms:W3CDTF">2020-10-28T18:06:40Z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0x010100C88622A3A5FD0342974F50CA8143EF72</vt:lpwstr>
  </property>
</Properties>
</file>