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0.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1.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2.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68" r:id="rId4"/>
    <p:sldId id="270" r:id="rId5"/>
    <p:sldId id="271" r:id="rId6"/>
    <p:sldId id="274" r:id="rId7"/>
    <p:sldId id="295" r:id="rId8"/>
    <p:sldId id="275" r:id="rId9"/>
    <p:sldId id="290" r:id="rId10"/>
    <p:sldId id="276" r:id="rId11"/>
    <p:sldId id="277" r:id="rId12"/>
    <p:sldId id="296" r:id="rId13"/>
    <p:sldId id="291" r:id="rId14"/>
    <p:sldId id="279" r:id="rId15"/>
    <p:sldId id="292" r:id="rId16"/>
    <p:sldId id="293" r:id="rId17"/>
    <p:sldId id="282" r:id="rId18"/>
    <p:sldId id="283" r:id="rId19"/>
    <p:sldId id="286"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AD52B18-5AFD-4F45-A06B-7F8C64404078}">
          <p14:sldIdLst>
            <p14:sldId id="256"/>
            <p14:sldId id="257"/>
            <p14:sldId id="268"/>
            <p14:sldId id="270"/>
            <p14:sldId id="271"/>
            <p14:sldId id="274"/>
            <p14:sldId id="295"/>
            <p14:sldId id="275"/>
            <p14:sldId id="290"/>
            <p14:sldId id="276"/>
            <p14:sldId id="277"/>
            <p14:sldId id="296"/>
            <p14:sldId id="291"/>
            <p14:sldId id="279"/>
            <p14:sldId id="292"/>
            <p14:sldId id="293"/>
            <p14:sldId id="282"/>
            <p14:sldId id="283"/>
          </p14:sldIdLst>
        </p14:section>
        <p14:section name="Untitled Section" id="{1DF9330B-0654-8247-9E50-C860899E4E6F}">
          <p14:sldIdLst>
            <p14:sldId id="28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 Deason" initials="JAD" lastIdx="53" clrIdx="0">
    <p:extLst>
      <p:ext uri="{19B8F6BF-5375-455C-9EA6-DF929625EA0E}">
        <p15:presenceInfo xmlns:p15="http://schemas.microsoft.com/office/powerpoint/2012/main" userId="Jeff Deason" providerId="None"/>
      </p:ext>
    </p:extLst>
  </p:cmAuthor>
  <p:cmAuthor id="2" name="Chandler Miller" initials="CM" lastIdx="39" clrIdx="1">
    <p:extLst>
      <p:ext uri="{19B8F6BF-5375-455C-9EA6-DF929625EA0E}">
        <p15:presenceInfo xmlns:p15="http://schemas.microsoft.com/office/powerpoint/2012/main" userId="Chandler Miller" providerId="None"/>
      </p:ext>
    </p:extLst>
  </p:cmAuthor>
  <p:cmAuthor id="3" name="Lisa Schwartz" initials="LCS" lastIdx="102" clrIdx="2">
    <p:extLst>
      <p:ext uri="{19B8F6BF-5375-455C-9EA6-DF929625EA0E}">
        <p15:presenceInfo xmlns:p15="http://schemas.microsoft.com/office/powerpoint/2012/main" userId="Lisa Schwart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7276"/>
    <a:srgbClr val="595959"/>
    <a:srgbClr val="8D8D8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2" autoAdjust="0"/>
    <p:restoredTop sz="89728" autoAdjust="0"/>
  </p:normalViewPr>
  <p:slideViewPr>
    <p:cSldViewPr snapToGrid="0" snapToObjects="1">
      <p:cViewPr varScale="1">
        <p:scale>
          <a:sx n="104" d="100"/>
          <a:sy n="104" d="100"/>
        </p:scale>
        <p:origin x="154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Individual Demand</a:t>
            </a:r>
            <a:r>
              <a:rPr lang="en-US" sz="1600" baseline="0" dirty="0"/>
              <a:t> of 6 Homes</a:t>
            </a:r>
            <a:endParaRPr lang="en-US" sz="1600" dirty="0"/>
          </a:p>
        </c:rich>
      </c:tx>
      <c:layout>
        <c:manualLayout>
          <c:xMode val="edge"/>
          <c:yMode val="edge"/>
          <c:x val="0.1232929398973099"/>
          <c:y val="2.7698643987802127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984035844156742"/>
          <c:y val="0.26857070992145721"/>
          <c:w val="0.83991217582351729"/>
          <c:h val="0.61304914199731431"/>
        </c:manualLayout>
      </c:layout>
      <c:lineChart>
        <c:grouping val="standard"/>
        <c:varyColors val="0"/>
        <c:ser>
          <c:idx val="0"/>
          <c:order val="0"/>
          <c:tx>
            <c:strRef>
              <c:f>Sheet1!$B$1</c:f>
              <c:strCache>
                <c:ptCount val="1"/>
                <c:pt idx="0">
                  <c:v>1450</c:v>
                </c:pt>
              </c:strCache>
            </c:strRef>
          </c:tx>
          <c:spPr>
            <a:ln w="28575" cap="rnd">
              <a:solidFill>
                <a:schemeClr val="accent1"/>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Sheet1!$B$2:$B$25</c:f>
              <c:numCache>
                <c:formatCode>General</c:formatCode>
                <c:ptCount val="24"/>
                <c:pt idx="0">
                  <c:v>0.92949999999999999</c:v>
                </c:pt>
                <c:pt idx="1">
                  <c:v>0.73499999999999999</c:v>
                </c:pt>
                <c:pt idx="2">
                  <c:v>0.71074999999999999</c:v>
                </c:pt>
                <c:pt idx="3">
                  <c:v>0.96950000000000003</c:v>
                </c:pt>
                <c:pt idx="4">
                  <c:v>0.43325000000000002</c:v>
                </c:pt>
                <c:pt idx="5">
                  <c:v>0.90049999999999997</c:v>
                </c:pt>
                <c:pt idx="6">
                  <c:v>0.40400000000000003</c:v>
                </c:pt>
                <c:pt idx="7">
                  <c:v>0.87050000000000005</c:v>
                </c:pt>
                <c:pt idx="8">
                  <c:v>1.3565</c:v>
                </c:pt>
                <c:pt idx="9">
                  <c:v>1.4737499999999999</c:v>
                </c:pt>
                <c:pt idx="10">
                  <c:v>1.8022499999999999</c:v>
                </c:pt>
                <c:pt idx="11">
                  <c:v>0.92249999999999999</c:v>
                </c:pt>
                <c:pt idx="12">
                  <c:v>0.58374999999999999</c:v>
                </c:pt>
                <c:pt idx="13">
                  <c:v>0.89200000000000002</c:v>
                </c:pt>
                <c:pt idx="14">
                  <c:v>3.778</c:v>
                </c:pt>
                <c:pt idx="15">
                  <c:v>3.8872499999999999</c:v>
                </c:pt>
                <c:pt idx="16">
                  <c:v>2.6312500000000001</c:v>
                </c:pt>
                <c:pt idx="17">
                  <c:v>1.69425</c:v>
                </c:pt>
                <c:pt idx="18">
                  <c:v>1.72</c:v>
                </c:pt>
                <c:pt idx="19">
                  <c:v>1.6652499999999999</c:v>
                </c:pt>
                <c:pt idx="20">
                  <c:v>1.927</c:v>
                </c:pt>
                <c:pt idx="21">
                  <c:v>2.6255000000000002</c:v>
                </c:pt>
                <c:pt idx="22">
                  <c:v>1.9770000000000001</c:v>
                </c:pt>
                <c:pt idx="23">
                  <c:v>1.3129999999999999</c:v>
                </c:pt>
              </c:numCache>
            </c:numRef>
          </c:val>
          <c:smooth val="0"/>
          <c:extLst>
            <c:ext xmlns:c16="http://schemas.microsoft.com/office/drawing/2014/chart" uri="{C3380CC4-5D6E-409C-BE32-E72D297353CC}">
              <c16:uniqueId val="{00000000-5C35-4991-B8AA-5E53B3216ABC}"/>
            </c:ext>
          </c:extLst>
        </c:ser>
        <c:ser>
          <c:idx val="1"/>
          <c:order val="1"/>
          <c:tx>
            <c:strRef>
              <c:f>Sheet1!$C$1</c:f>
              <c:strCache>
                <c:ptCount val="1"/>
                <c:pt idx="0">
                  <c:v>2606</c:v>
                </c:pt>
              </c:strCache>
            </c:strRef>
          </c:tx>
          <c:spPr>
            <a:ln w="28575" cap="rnd">
              <a:solidFill>
                <a:schemeClr val="accent2"/>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Sheet1!$C$2:$C$25</c:f>
              <c:numCache>
                <c:formatCode>General</c:formatCode>
                <c:ptCount val="24"/>
                <c:pt idx="0">
                  <c:v>1.2057500000000001</c:v>
                </c:pt>
                <c:pt idx="1">
                  <c:v>0.40175</c:v>
                </c:pt>
                <c:pt idx="2">
                  <c:v>0.1885</c:v>
                </c:pt>
                <c:pt idx="3">
                  <c:v>0.43525000000000003</c:v>
                </c:pt>
                <c:pt idx="4">
                  <c:v>0.1525</c:v>
                </c:pt>
                <c:pt idx="5">
                  <c:v>0.22850000000000001</c:v>
                </c:pt>
                <c:pt idx="6">
                  <c:v>0.126</c:v>
                </c:pt>
                <c:pt idx="7">
                  <c:v>0.30875000000000002</c:v>
                </c:pt>
                <c:pt idx="8">
                  <c:v>0.45350000000000001</c:v>
                </c:pt>
                <c:pt idx="9">
                  <c:v>0.58025000000000004</c:v>
                </c:pt>
                <c:pt idx="10">
                  <c:v>0.26650000000000001</c:v>
                </c:pt>
                <c:pt idx="11">
                  <c:v>0.71825000000000006</c:v>
                </c:pt>
                <c:pt idx="12">
                  <c:v>0.39274999999999999</c:v>
                </c:pt>
                <c:pt idx="13">
                  <c:v>0.85750000000000004</c:v>
                </c:pt>
                <c:pt idx="14">
                  <c:v>0.72599999999999998</c:v>
                </c:pt>
                <c:pt idx="15">
                  <c:v>1.04575</c:v>
                </c:pt>
                <c:pt idx="16">
                  <c:v>1.234</c:v>
                </c:pt>
                <c:pt idx="17">
                  <c:v>1.7262500000000001</c:v>
                </c:pt>
                <c:pt idx="18">
                  <c:v>1.63</c:v>
                </c:pt>
                <c:pt idx="19">
                  <c:v>1.6637500000000001</c:v>
                </c:pt>
                <c:pt idx="20">
                  <c:v>1.157</c:v>
                </c:pt>
                <c:pt idx="21">
                  <c:v>1.0805</c:v>
                </c:pt>
                <c:pt idx="22">
                  <c:v>0.80900000000000005</c:v>
                </c:pt>
                <c:pt idx="23">
                  <c:v>0.97624999999999995</c:v>
                </c:pt>
              </c:numCache>
            </c:numRef>
          </c:val>
          <c:smooth val="0"/>
          <c:extLst>
            <c:ext xmlns:c16="http://schemas.microsoft.com/office/drawing/2014/chart" uri="{C3380CC4-5D6E-409C-BE32-E72D297353CC}">
              <c16:uniqueId val="{00000001-5C35-4991-B8AA-5E53B3216ABC}"/>
            </c:ext>
          </c:extLst>
        </c:ser>
        <c:ser>
          <c:idx val="2"/>
          <c:order val="2"/>
          <c:tx>
            <c:strRef>
              <c:f>Sheet1!$D$1</c:f>
              <c:strCache>
                <c:ptCount val="1"/>
                <c:pt idx="0">
                  <c:v>3687</c:v>
                </c:pt>
              </c:strCache>
            </c:strRef>
          </c:tx>
          <c:spPr>
            <a:ln w="28575" cap="rnd">
              <a:solidFill>
                <a:schemeClr val="accent3"/>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Sheet1!$D$2:$D$25</c:f>
              <c:numCache>
                <c:formatCode>General</c:formatCode>
                <c:ptCount val="24"/>
                <c:pt idx="0">
                  <c:v>0.754</c:v>
                </c:pt>
                <c:pt idx="1">
                  <c:v>0.57950000000000002</c:v>
                </c:pt>
                <c:pt idx="2">
                  <c:v>0.50124999999999997</c:v>
                </c:pt>
                <c:pt idx="3">
                  <c:v>0.48325000000000001</c:v>
                </c:pt>
                <c:pt idx="4">
                  <c:v>0.45750000000000002</c:v>
                </c:pt>
                <c:pt idx="5">
                  <c:v>0.43924999999999997</c:v>
                </c:pt>
                <c:pt idx="6">
                  <c:v>0.46124999999999999</c:v>
                </c:pt>
                <c:pt idx="7">
                  <c:v>1.00725</c:v>
                </c:pt>
                <c:pt idx="8">
                  <c:v>0.98275000000000001</c:v>
                </c:pt>
                <c:pt idx="9">
                  <c:v>1.472</c:v>
                </c:pt>
                <c:pt idx="10">
                  <c:v>1.4650000000000001</c:v>
                </c:pt>
                <c:pt idx="11">
                  <c:v>0.61724999999999997</c:v>
                </c:pt>
                <c:pt idx="12">
                  <c:v>0.85124999999999995</c:v>
                </c:pt>
                <c:pt idx="13">
                  <c:v>0.49975000000000003</c:v>
                </c:pt>
                <c:pt idx="14">
                  <c:v>0.4975</c:v>
                </c:pt>
                <c:pt idx="15">
                  <c:v>0.58975</c:v>
                </c:pt>
                <c:pt idx="16">
                  <c:v>0.77424999999999999</c:v>
                </c:pt>
                <c:pt idx="17">
                  <c:v>0.49175000000000002</c:v>
                </c:pt>
                <c:pt idx="18">
                  <c:v>0.35749999999999998</c:v>
                </c:pt>
                <c:pt idx="19">
                  <c:v>0.86424999999999996</c:v>
                </c:pt>
                <c:pt idx="20">
                  <c:v>2.1387499999999999</c:v>
                </c:pt>
                <c:pt idx="21">
                  <c:v>1.518</c:v>
                </c:pt>
                <c:pt idx="22">
                  <c:v>1.07775</c:v>
                </c:pt>
                <c:pt idx="23">
                  <c:v>1.18875</c:v>
                </c:pt>
              </c:numCache>
            </c:numRef>
          </c:val>
          <c:smooth val="0"/>
          <c:extLst>
            <c:ext xmlns:c16="http://schemas.microsoft.com/office/drawing/2014/chart" uri="{C3380CC4-5D6E-409C-BE32-E72D297353CC}">
              <c16:uniqueId val="{00000002-5C35-4991-B8AA-5E53B3216ABC}"/>
            </c:ext>
          </c:extLst>
        </c:ser>
        <c:ser>
          <c:idx val="3"/>
          <c:order val="3"/>
          <c:tx>
            <c:strRef>
              <c:f>Sheet1!$E$1</c:f>
              <c:strCache>
                <c:ptCount val="1"/>
                <c:pt idx="0">
                  <c:v>7114</c:v>
                </c:pt>
              </c:strCache>
            </c:strRef>
          </c:tx>
          <c:spPr>
            <a:ln w="28575" cap="rnd">
              <a:solidFill>
                <a:schemeClr val="accent4"/>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Sheet1!$E$2:$E$25</c:f>
              <c:numCache>
                <c:formatCode>General</c:formatCode>
                <c:ptCount val="24"/>
                <c:pt idx="0">
                  <c:v>0.37524999999999997</c:v>
                </c:pt>
                <c:pt idx="1">
                  <c:v>0.3175</c:v>
                </c:pt>
                <c:pt idx="2">
                  <c:v>0.3</c:v>
                </c:pt>
                <c:pt idx="3">
                  <c:v>0.25824999999999998</c:v>
                </c:pt>
                <c:pt idx="4">
                  <c:v>0.23300000000000001</c:v>
                </c:pt>
                <c:pt idx="5">
                  <c:v>0.23250000000000001</c:v>
                </c:pt>
                <c:pt idx="6">
                  <c:v>0.25374999999999998</c:v>
                </c:pt>
                <c:pt idx="7">
                  <c:v>0.36349999999999999</c:v>
                </c:pt>
                <c:pt idx="8">
                  <c:v>0.25900000000000001</c:v>
                </c:pt>
                <c:pt idx="9">
                  <c:v>0.48225000000000001</c:v>
                </c:pt>
                <c:pt idx="10">
                  <c:v>0.62150000000000005</c:v>
                </c:pt>
                <c:pt idx="11">
                  <c:v>0.69374999999999998</c:v>
                </c:pt>
                <c:pt idx="12">
                  <c:v>0.67874999999999996</c:v>
                </c:pt>
                <c:pt idx="13">
                  <c:v>2.8707500000000001</c:v>
                </c:pt>
                <c:pt idx="14">
                  <c:v>1.3447499999999999</c:v>
                </c:pt>
                <c:pt idx="15">
                  <c:v>2.1207500000000001</c:v>
                </c:pt>
                <c:pt idx="16">
                  <c:v>1.2250000000000001</c:v>
                </c:pt>
                <c:pt idx="17">
                  <c:v>1.1214999999999999</c:v>
                </c:pt>
                <c:pt idx="18">
                  <c:v>1.0582499999999999</c:v>
                </c:pt>
                <c:pt idx="19">
                  <c:v>1.7224999999999999</c:v>
                </c:pt>
                <c:pt idx="20">
                  <c:v>1.163</c:v>
                </c:pt>
                <c:pt idx="21">
                  <c:v>0.86124999999999996</c:v>
                </c:pt>
                <c:pt idx="22">
                  <c:v>0.65874999999999995</c:v>
                </c:pt>
                <c:pt idx="23">
                  <c:v>1.1267499999999999</c:v>
                </c:pt>
              </c:numCache>
            </c:numRef>
          </c:val>
          <c:smooth val="0"/>
          <c:extLst>
            <c:ext xmlns:c16="http://schemas.microsoft.com/office/drawing/2014/chart" uri="{C3380CC4-5D6E-409C-BE32-E72D297353CC}">
              <c16:uniqueId val="{00000003-5C35-4991-B8AA-5E53B3216ABC}"/>
            </c:ext>
          </c:extLst>
        </c:ser>
        <c:ser>
          <c:idx val="4"/>
          <c:order val="4"/>
          <c:tx>
            <c:strRef>
              <c:f>Sheet1!$F$1</c:f>
              <c:strCache>
                <c:ptCount val="1"/>
                <c:pt idx="0">
                  <c:v>9612</c:v>
                </c:pt>
              </c:strCache>
            </c:strRef>
          </c:tx>
          <c:spPr>
            <a:ln w="28575" cap="rnd">
              <a:solidFill>
                <a:schemeClr val="accent5"/>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Sheet1!$F$2:$F$25</c:f>
              <c:numCache>
                <c:formatCode>General</c:formatCode>
                <c:ptCount val="24"/>
                <c:pt idx="0">
                  <c:v>1.79375</c:v>
                </c:pt>
                <c:pt idx="1">
                  <c:v>1.1777500000000001</c:v>
                </c:pt>
                <c:pt idx="2">
                  <c:v>0.83599999999999997</c:v>
                </c:pt>
                <c:pt idx="3">
                  <c:v>1.9924999999999999</c:v>
                </c:pt>
                <c:pt idx="4">
                  <c:v>0.93899999999999995</c:v>
                </c:pt>
                <c:pt idx="5">
                  <c:v>1.01525</c:v>
                </c:pt>
                <c:pt idx="6">
                  <c:v>0.63224999999999998</c:v>
                </c:pt>
                <c:pt idx="7">
                  <c:v>0.92849999999999999</c:v>
                </c:pt>
                <c:pt idx="8">
                  <c:v>0.57699999999999996</c:v>
                </c:pt>
                <c:pt idx="9">
                  <c:v>0.82625000000000004</c:v>
                </c:pt>
                <c:pt idx="10">
                  <c:v>0.42825000000000002</c:v>
                </c:pt>
                <c:pt idx="11">
                  <c:v>0.96924999999999994</c:v>
                </c:pt>
                <c:pt idx="12">
                  <c:v>1.2965</c:v>
                </c:pt>
                <c:pt idx="13">
                  <c:v>2.0274999999999999</c:v>
                </c:pt>
                <c:pt idx="14">
                  <c:v>1.1279999999999999</c:v>
                </c:pt>
                <c:pt idx="15">
                  <c:v>0.36425000000000002</c:v>
                </c:pt>
                <c:pt idx="16">
                  <c:v>0.47349999999999998</c:v>
                </c:pt>
                <c:pt idx="17">
                  <c:v>1.14175</c:v>
                </c:pt>
                <c:pt idx="18">
                  <c:v>1.5065</c:v>
                </c:pt>
                <c:pt idx="19">
                  <c:v>1.075</c:v>
                </c:pt>
                <c:pt idx="20">
                  <c:v>0.19600000000000001</c:v>
                </c:pt>
                <c:pt idx="21">
                  <c:v>0.84225000000000005</c:v>
                </c:pt>
                <c:pt idx="22">
                  <c:v>0.77775000000000005</c:v>
                </c:pt>
                <c:pt idx="23">
                  <c:v>0.19850000000000001</c:v>
                </c:pt>
              </c:numCache>
            </c:numRef>
          </c:val>
          <c:smooth val="0"/>
          <c:extLst>
            <c:ext xmlns:c16="http://schemas.microsoft.com/office/drawing/2014/chart" uri="{C3380CC4-5D6E-409C-BE32-E72D297353CC}">
              <c16:uniqueId val="{00000004-5C35-4991-B8AA-5E53B3216ABC}"/>
            </c:ext>
          </c:extLst>
        </c:ser>
        <c:ser>
          <c:idx val="5"/>
          <c:order val="5"/>
          <c:tx>
            <c:strRef>
              <c:f>Sheet1!$G$1</c:f>
              <c:strCache>
                <c:ptCount val="1"/>
                <c:pt idx="0">
                  <c:v>8733</c:v>
                </c:pt>
              </c:strCache>
            </c:strRef>
          </c:tx>
          <c:spPr>
            <a:ln w="28575" cap="rnd">
              <a:solidFill>
                <a:schemeClr val="accent6"/>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Sheet1!$G$2:$G$25</c:f>
              <c:numCache>
                <c:formatCode>General</c:formatCode>
                <c:ptCount val="24"/>
                <c:pt idx="0">
                  <c:v>0.8135</c:v>
                </c:pt>
                <c:pt idx="1">
                  <c:v>0.42599999999999999</c:v>
                </c:pt>
                <c:pt idx="2">
                  <c:v>0.54249999999999998</c:v>
                </c:pt>
                <c:pt idx="3">
                  <c:v>0.53225</c:v>
                </c:pt>
                <c:pt idx="4">
                  <c:v>0.41949999999999998</c:v>
                </c:pt>
                <c:pt idx="5">
                  <c:v>0.48525000000000001</c:v>
                </c:pt>
                <c:pt idx="6">
                  <c:v>0.56374999999999997</c:v>
                </c:pt>
                <c:pt idx="7">
                  <c:v>0.92249999999999999</c:v>
                </c:pt>
                <c:pt idx="8">
                  <c:v>0.90500000000000003</c:v>
                </c:pt>
                <c:pt idx="9">
                  <c:v>0.70850000000000002</c:v>
                </c:pt>
                <c:pt idx="10">
                  <c:v>0.58674999999999999</c:v>
                </c:pt>
                <c:pt idx="11">
                  <c:v>0.64349999999999996</c:v>
                </c:pt>
                <c:pt idx="12">
                  <c:v>0.74550000000000005</c:v>
                </c:pt>
                <c:pt idx="13">
                  <c:v>0.76949999999999996</c:v>
                </c:pt>
                <c:pt idx="14">
                  <c:v>0.74399999999999999</c:v>
                </c:pt>
                <c:pt idx="15">
                  <c:v>0.83574999999999999</c:v>
                </c:pt>
                <c:pt idx="16">
                  <c:v>2.56325</c:v>
                </c:pt>
                <c:pt idx="17">
                  <c:v>1.861</c:v>
                </c:pt>
                <c:pt idx="18">
                  <c:v>3.4624999999999999</c:v>
                </c:pt>
                <c:pt idx="19">
                  <c:v>2.6532499999999999</c:v>
                </c:pt>
                <c:pt idx="20">
                  <c:v>2.1825000000000001</c:v>
                </c:pt>
                <c:pt idx="21">
                  <c:v>1.31975</c:v>
                </c:pt>
                <c:pt idx="22">
                  <c:v>0.52749999999999997</c:v>
                </c:pt>
                <c:pt idx="23">
                  <c:v>0.41049999999999998</c:v>
                </c:pt>
              </c:numCache>
            </c:numRef>
          </c:val>
          <c:smooth val="0"/>
          <c:extLst>
            <c:ext xmlns:c16="http://schemas.microsoft.com/office/drawing/2014/chart" uri="{C3380CC4-5D6E-409C-BE32-E72D297353CC}">
              <c16:uniqueId val="{00000005-5C35-4991-B8AA-5E53B3216ABC}"/>
            </c:ext>
          </c:extLst>
        </c:ser>
        <c:dLbls>
          <c:showLegendKey val="0"/>
          <c:showVal val="0"/>
          <c:showCatName val="0"/>
          <c:showSerName val="0"/>
          <c:showPercent val="0"/>
          <c:showBubbleSize val="0"/>
        </c:dLbls>
        <c:smooth val="0"/>
        <c:axId val="345780559"/>
        <c:axId val="360532127"/>
      </c:lineChart>
      <c:catAx>
        <c:axId val="3457805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60532127"/>
        <c:crosses val="autoZero"/>
        <c:auto val="1"/>
        <c:lblAlgn val="ctr"/>
        <c:lblOffset val="100"/>
        <c:tickLblSkip val="4"/>
        <c:tickMarkSkip val="4"/>
        <c:noMultiLvlLbl val="0"/>
      </c:catAx>
      <c:valAx>
        <c:axId val="360532127"/>
        <c:scaling>
          <c:orientation val="minMax"/>
          <c:max val="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57805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US" sz="1000" dirty="0"/>
              <a:t>Winter Week</a:t>
            </a:r>
            <a:r>
              <a:rPr lang="en-US" sz="1000" baseline="0" dirty="0"/>
              <a:t> D</a:t>
            </a:r>
            <a:r>
              <a:rPr lang="en-US" sz="1000" dirty="0"/>
              <a:t>ay: California with 50% PV</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989692197566213"/>
          <c:y val="0.10900343642611685"/>
          <c:w val="0.85677014979913135"/>
          <c:h val="0.66826179367386274"/>
        </c:manualLayout>
      </c:layout>
      <c:barChart>
        <c:barDir val="col"/>
        <c:grouping val="clustered"/>
        <c:varyColors val="0"/>
        <c:ser>
          <c:idx val="6"/>
          <c:order val="6"/>
          <c:tx>
            <c:strRef>
              <c:f>Sheet1!$H$1</c:f>
              <c:strCache>
                <c:ptCount val="1"/>
                <c:pt idx="0">
                  <c:v>50% Dispatch</c:v>
                </c:pt>
              </c:strCache>
            </c:strRef>
          </c:tx>
          <c:spPr>
            <a:solidFill>
              <a:schemeClr val="accent1">
                <a:shade val="88000"/>
              </a:schemeClr>
            </a:solidFill>
            <a:ln>
              <a:noFill/>
            </a:ln>
            <a:effectLst/>
          </c:spPr>
          <c:invertIfNegative val="0"/>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Sheet1!$H$2:$H$25</c:f>
              <c:numCache>
                <c:formatCode>General</c:formatCode>
                <c:ptCount val="2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numCache>
            </c:numRef>
          </c:val>
          <c:extLst xmlns:c15="http://schemas.microsoft.com/office/drawing/2012/chart">
            <c:ext xmlns:c16="http://schemas.microsoft.com/office/drawing/2014/chart" uri="{C3380CC4-5D6E-409C-BE32-E72D297353CC}">
              <c16:uniqueId val="{00000006-F8EF-42E8-83AB-8331B94D43C6}"/>
            </c:ext>
          </c:extLst>
        </c:ser>
        <c:dLbls>
          <c:showLegendKey val="0"/>
          <c:showVal val="0"/>
          <c:showCatName val="0"/>
          <c:showSerName val="0"/>
          <c:showPercent val="0"/>
          <c:showBubbleSize val="0"/>
        </c:dLbls>
        <c:gapWidth val="150"/>
        <c:axId val="273423279"/>
        <c:axId val="281942079"/>
        <c:extLst>
          <c:ext xmlns:c15="http://schemas.microsoft.com/office/drawing/2012/chart" uri="{02D57815-91ED-43cb-92C2-25804820EDAC}">
            <c15:filteredBarSeries>
              <c15:ser>
                <c:idx val="5"/>
                <c:order val="5"/>
                <c:tx>
                  <c:strRef>
                    <c:extLst>
                      <c:ext uri="{02D57815-91ED-43cb-92C2-25804820EDAC}">
                        <c15:formulaRef>
                          <c15:sqref>Sheet1!$G$1</c15:sqref>
                        </c15:formulaRef>
                      </c:ext>
                    </c:extLst>
                    <c:strCache>
                      <c:ptCount val="1"/>
                      <c:pt idx="0">
                        <c:v>100%</c:v>
                      </c:pt>
                    </c:strCache>
                  </c:strRef>
                </c:tx>
                <c:spPr>
                  <a:solidFill>
                    <a:schemeClr val="accent1"/>
                  </a:solidFill>
                  <a:ln>
                    <a:noFill/>
                  </a:ln>
                  <a:effectLst/>
                </c:spPr>
                <c:invertIfNegative val="0"/>
                <c:cat>
                  <c:numRef>
                    <c:extLst>
                      <c:ext uri="{02D57815-91ED-43cb-92C2-25804820EDAC}">
                        <c15:formulaRef>
                          <c15:sqref>Sheet1!$A$2:$A$25</c15:sqref>
                        </c15:formulaRef>
                      </c:ext>
                    </c:extLst>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extLst>
                      <c:ext uri="{02D57815-91ED-43cb-92C2-25804820EDAC}">
                        <c15:formulaRef>
                          <c15:sqref>Sheet1!$G$2:$G$25</c15:sqref>
                        </c15:formulaRef>
                      </c:ext>
                    </c:extLst>
                    <c:numCache>
                      <c:formatCode>General</c:formatCode>
                      <c:ptCount val="24"/>
                    </c:numCache>
                  </c:numRef>
                </c:val>
                <c:extLst>
                  <c:ext xmlns:c16="http://schemas.microsoft.com/office/drawing/2014/chart" uri="{C3380CC4-5D6E-409C-BE32-E72D297353CC}">
                    <c16:uniqueId val="{00000005-F8EF-42E8-83AB-8331B94D43C6}"/>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Sheet1!$I$1</c15:sqref>
                        </c15:formulaRef>
                      </c:ext>
                    </c:extLst>
                    <c:strCache>
                      <c:ptCount val="1"/>
                      <c:pt idx="0">
                        <c:v>Column3</c:v>
                      </c:pt>
                    </c:strCache>
                  </c:strRef>
                </c:tx>
                <c:spPr>
                  <a:solidFill>
                    <a:schemeClr val="accent1">
                      <a:shade val="76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Sheet1!$A$2:$A$25</c15:sqref>
                        </c15:formulaRef>
                      </c:ext>
                    </c:extLst>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extLst xmlns:c15="http://schemas.microsoft.com/office/drawing/2012/chart">
                      <c:ext xmlns:c15="http://schemas.microsoft.com/office/drawing/2012/chart" uri="{02D57815-91ED-43cb-92C2-25804820EDAC}">
                        <c15:formulaRef>
                          <c15:sqref>Sheet1!$I$2:$I$25</c15:sqref>
                        </c15:formulaRef>
                      </c:ext>
                    </c:extLst>
                    <c:numCache>
                      <c:formatCode>General</c:formatCode>
                      <c:ptCount val="24"/>
                    </c:numCache>
                  </c:numRef>
                </c:val>
                <c:extLst xmlns:c15="http://schemas.microsoft.com/office/drawing/2012/chart">
                  <c:ext xmlns:c16="http://schemas.microsoft.com/office/drawing/2014/chart" uri="{C3380CC4-5D6E-409C-BE32-E72D297353CC}">
                    <c16:uniqueId val="{00000007-F8EF-42E8-83AB-8331B94D43C6}"/>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Sheet1!$J$1</c15:sqref>
                        </c15:formulaRef>
                      </c:ext>
                    </c:extLst>
                    <c:strCache>
                      <c:ptCount val="1"/>
                      <c:pt idx="0">
                        <c:v>Column4</c:v>
                      </c:pt>
                    </c:strCache>
                  </c:strRef>
                </c:tx>
                <c:spPr>
                  <a:solidFill>
                    <a:schemeClr val="accent1">
                      <a:shade val="65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Sheet1!$A$2:$A$25</c15:sqref>
                        </c15:formulaRef>
                      </c:ext>
                    </c:extLst>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extLst xmlns:c15="http://schemas.microsoft.com/office/drawing/2012/chart">
                      <c:ext xmlns:c15="http://schemas.microsoft.com/office/drawing/2012/chart" uri="{02D57815-91ED-43cb-92C2-25804820EDAC}">
                        <c15:formulaRef>
                          <c15:sqref>Sheet1!$J$2:$J$25</c15:sqref>
                        </c15:formulaRef>
                      </c:ext>
                    </c:extLst>
                    <c:numCache>
                      <c:formatCode>General</c:formatCode>
                      <c:ptCount val="24"/>
                    </c:numCache>
                  </c:numRef>
                </c:val>
                <c:extLst xmlns:c15="http://schemas.microsoft.com/office/drawing/2012/chart">
                  <c:ext xmlns:c16="http://schemas.microsoft.com/office/drawing/2014/chart" uri="{C3380CC4-5D6E-409C-BE32-E72D297353CC}">
                    <c16:uniqueId val="{00000008-F8EF-42E8-83AB-8331B94D43C6}"/>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Sheet1!$K$1</c15:sqref>
                        </c15:formulaRef>
                      </c:ext>
                    </c:extLst>
                    <c:strCache>
                      <c:ptCount val="1"/>
                      <c:pt idx="0">
                        <c:v>Column5</c:v>
                      </c:pt>
                    </c:strCache>
                  </c:strRef>
                </c:tx>
                <c:spPr>
                  <a:solidFill>
                    <a:schemeClr val="accent1">
                      <a:shade val="53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Sheet1!$A$2:$A$25</c15:sqref>
                        </c15:formulaRef>
                      </c:ext>
                    </c:extLst>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extLst xmlns:c15="http://schemas.microsoft.com/office/drawing/2012/chart">
                      <c:ext xmlns:c15="http://schemas.microsoft.com/office/drawing/2012/chart" uri="{02D57815-91ED-43cb-92C2-25804820EDAC}">
                        <c15:formulaRef>
                          <c15:sqref>Sheet1!$K$2:$K$25</c15:sqref>
                        </c15:formulaRef>
                      </c:ext>
                    </c:extLst>
                    <c:numCache>
                      <c:formatCode>General</c:formatCode>
                      <c:ptCount val="24"/>
                    </c:numCache>
                  </c:numRef>
                </c:val>
                <c:extLst xmlns:c15="http://schemas.microsoft.com/office/drawing/2012/chart">
                  <c:ext xmlns:c16="http://schemas.microsoft.com/office/drawing/2014/chart" uri="{C3380CC4-5D6E-409C-BE32-E72D297353CC}">
                    <c16:uniqueId val="{00000009-F8EF-42E8-83AB-8331B94D43C6}"/>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Sheet1!$L$1</c15:sqref>
                        </c15:formulaRef>
                      </c:ext>
                    </c:extLst>
                    <c:strCache>
                      <c:ptCount val="1"/>
                      <c:pt idx="0">
                        <c:v>Column6</c:v>
                      </c:pt>
                    </c:strCache>
                  </c:strRef>
                </c:tx>
                <c:spPr>
                  <a:solidFill>
                    <a:schemeClr val="accent1">
                      <a:shade val="41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Sheet1!$A$2:$A$25</c15:sqref>
                        </c15:formulaRef>
                      </c:ext>
                    </c:extLst>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extLst xmlns:c15="http://schemas.microsoft.com/office/drawing/2012/chart">
                      <c:ext xmlns:c15="http://schemas.microsoft.com/office/drawing/2012/chart" uri="{02D57815-91ED-43cb-92C2-25804820EDAC}">
                        <c15:formulaRef>
                          <c15:sqref>Sheet1!$L$2:$L$25</c15:sqref>
                        </c15:formulaRef>
                      </c:ext>
                    </c:extLst>
                    <c:numCache>
                      <c:formatCode>General</c:formatCode>
                      <c:ptCount val="24"/>
                    </c:numCache>
                  </c:numRef>
                </c:val>
                <c:extLst xmlns:c15="http://schemas.microsoft.com/office/drawing/2012/chart">
                  <c:ext xmlns:c16="http://schemas.microsoft.com/office/drawing/2014/chart" uri="{C3380CC4-5D6E-409C-BE32-E72D297353CC}">
                    <c16:uniqueId val="{0000000A-F8EF-42E8-83AB-8331B94D43C6}"/>
                  </c:ext>
                </c:extLst>
              </c15:ser>
            </c15:filteredBarSeries>
          </c:ext>
        </c:extLst>
      </c:barChart>
      <c:lineChart>
        <c:grouping val="standard"/>
        <c:varyColors val="0"/>
        <c:ser>
          <c:idx val="0"/>
          <c:order val="0"/>
          <c:tx>
            <c:strRef>
              <c:f>Sheet1!$B$1</c:f>
              <c:strCache>
                <c:ptCount val="1"/>
                <c:pt idx="0">
                  <c:v>No Storage</c:v>
                </c:pt>
              </c:strCache>
            </c:strRef>
          </c:tx>
          <c:spPr>
            <a:ln w="28575" cap="rnd">
              <a:solidFill>
                <a:schemeClr val="accent1">
                  <a:tint val="42000"/>
                </a:schemeClr>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Sheet1!$B$2:$B$25</c:f>
              <c:numCache>
                <c:formatCode>General</c:formatCode>
                <c:ptCount val="24"/>
                <c:pt idx="0">
                  <c:v>36.944999999999993</c:v>
                </c:pt>
                <c:pt idx="1">
                  <c:v>28.181249999999981</c:v>
                </c:pt>
                <c:pt idx="2">
                  <c:v>23.505000000000003</c:v>
                </c:pt>
                <c:pt idx="3">
                  <c:v>20.422500000000003</c:v>
                </c:pt>
                <c:pt idx="4">
                  <c:v>20.189999999999994</c:v>
                </c:pt>
                <c:pt idx="5">
                  <c:v>21.72750000000001</c:v>
                </c:pt>
                <c:pt idx="6">
                  <c:v>20.966249999999985</c:v>
                </c:pt>
                <c:pt idx="7">
                  <c:v>25.635329328224131</c:v>
                </c:pt>
                <c:pt idx="8">
                  <c:v>14.222208542049776</c:v>
                </c:pt>
                <c:pt idx="9">
                  <c:v>6.2309108692874453</c:v>
                </c:pt>
                <c:pt idx="10">
                  <c:v>-9.0504052405183124</c:v>
                </c:pt>
                <c:pt idx="11">
                  <c:v>-23.61903853276355</c:v>
                </c:pt>
                <c:pt idx="12">
                  <c:v>-34.142296483426804</c:v>
                </c:pt>
                <c:pt idx="13">
                  <c:v>-38.114286216429882</c:v>
                </c:pt>
                <c:pt idx="14">
                  <c:v>-22.38041871371458</c:v>
                </c:pt>
                <c:pt idx="15">
                  <c:v>-14.200946630961363</c:v>
                </c:pt>
                <c:pt idx="16">
                  <c:v>20.340550933004462</c:v>
                </c:pt>
                <c:pt idx="17">
                  <c:v>22.552500000000006</c:v>
                </c:pt>
                <c:pt idx="18">
                  <c:v>57.232499999999995</c:v>
                </c:pt>
                <c:pt idx="19">
                  <c:v>75.446249999999935</c:v>
                </c:pt>
                <c:pt idx="20">
                  <c:v>85.181249999999963</c:v>
                </c:pt>
                <c:pt idx="21">
                  <c:v>66.12</c:v>
                </c:pt>
                <c:pt idx="22">
                  <c:v>44.557500000000012</c:v>
                </c:pt>
                <c:pt idx="23">
                  <c:v>45.483749999999972</c:v>
                </c:pt>
              </c:numCache>
            </c:numRef>
          </c:val>
          <c:smooth val="0"/>
          <c:extLst>
            <c:ext xmlns:c16="http://schemas.microsoft.com/office/drawing/2014/chart" uri="{C3380CC4-5D6E-409C-BE32-E72D297353CC}">
              <c16:uniqueId val="{00000000-F8EF-42E8-83AB-8331B94D43C6}"/>
            </c:ext>
          </c:extLst>
        </c:ser>
        <c:ser>
          <c:idx val="1"/>
          <c:order val="1"/>
          <c:tx>
            <c:strRef>
              <c:f>Sheet1!$C$1</c:f>
              <c:strCache>
                <c:ptCount val="1"/>
                <c:pt idx="0">
                  <c:v>5%</c:v>
                </c:pt>
              </c:strCache>
            </c:strRef>
          </c:tx>
          <c:spPr>
            <a:ln w="28575" cap="rnd">
              <a:solidFill>
                <a:schemeClr val="accent1">
                  <a:tint val="54000"/>
                </a:schemeClr>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Sheet1!$C$2:$C$25</c:f>
              <c:numCache>
                <c:formatCode>General</c:formatCode>
                <c:ptCount val="24"/>
                <c:pt idx="0">
                  <c:v>36.944999999999993</c:v>
                </c:pt>
                <c:pt idx="1">
                  <c:v>28.181249999999981</c:v>
                </c:pt>
                <c:pt idx="2">
                  <c:v>23.505000000000003</c:v>
                </c:pt>
                <c:pt idx="3">
                  <c:v>20.422500000000003</c:v>
                </c:pt>
                <c:pt idx="4">
                  <c:v>20.189999999999994</c:v>
                </c:pt>
                <c:pt idx="5">
                  <c:v>21.72750000000001</c:v>
                </c:pt>
                <c:pt idx="6">
                  <c:v>20.966249999999985</c:v>
                </c:pt>
                <c:pt idx="7">
                  <c:v>25.635329328224131</c:v>
                </c:pt>
                <c:pt idx="8">
                  <c:v>14.222245519642669</c:v>
                </c:pt>
                <c:pt idx="9">
                  <c:v>6.2309293580838894</c:v>
                </c:pt>
                <c:pt idx="10">
                  <c:v>-9.0503682629254172</c:v>
                </c:pt>
                <c:pt idx="11">
                  <c:v>-23.619020043967094</c:v>
                </c:pt>
                <c:pt idx="12">
                  <c:v>-34.142259505833906</c:v>
                </c:pt>
                <c:pt idx="13">
                  <c:v>-38.114267727633433</c:v>
                </c:pt>
                <c:pt idx="14">
                  <c:v>-22.380381736121681</c:v>
                </c:pt>
                <c:pt idx="15">
                  <c:v>-14.200484374070813</c:v>
                </c:pt>
                <c:pt idx="16">
                  <c:v>20.340550933004462</c:v>
                </c:pt>
                <c:pt idx="17">
                  <c:v>22.552500000000006</c:v>
                </c:pt>
                <c:pt idx="18">
                  <c:v>57.232499999999995</c:v>
                </c:pt>
                <c:pt idx="19">
                  <c:v>75.446249999999935</c:v>
                </c:pt>
                <c:pt idx="20">
                  <c:v>85.181249999999963</c:v>
                </c:pt>
                <c:pt idx="21">
                  <c:v>66.12</c:v>
                </c:pt>
                <c:pt idx="22">
                  <c:v>44.557500000000012</c:v>
                </c:pt>
                <c:pt idx="23">
                  <c:v>45.483749999999972</c:v>
                </c:pt>
              </c:numCache>
            </c:numRef>
          </c:val>
          <c:smooth val="0"/>
          <c:extLst>
            <c:ext xmlns:c16="http://schemas.microsoft.com/office/drawing/2014/chart" uri="{C3380CC4-5D6E-409C-BE32-E72D297353CC}">
              <c16:uniqueId val="{00000001-F8EF-42E8-83AB-8331B94D43C6}"/>
            </c:ext>
          </c:extLst>
        </c:ser>
        <c:ser>
          <c:idx val="2"/>
          <c:order val="2"/>
          <c:tx>
            <c:strRef>
              <c:f>Sheet1!$D$1</c:f>
              <c:strCache>
                <c:ptCount val="1"/>
                <c:pt idx="0">
                  <c:v>10%</c:v>
                </c:pt>
              </c:strCache>
            </c:strRef>
          </c:tx>
          <c:spPr>
            <a:ln w="28575" cap="rnd">
              <a:solidFill>
                <a:schemeClr val="accent1">
                  <a:tint val="65000"/>
                </a:schemeClr>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Sheet1!$D$2:$D$25</c:f>
              <c:numCache>
                <c:formatCode>General</c:formatCode>
                <c:ptCount val="24"/>
                <c:pt idx="0">
                  <c:v>36.944999999999993</c:v>
                </c:pt>
                <c:pt idx="1">
                  <c:v>28.181249999999981</c:v>
                </c:pt>
                <c:pt idx="2">
                  <c:v>23.505000000000003</c:v>
                </c:pt>
                <c:pt idx="3">
                  <c:v>20.422500000000003</c:v>
                </c:pt>
                <c:pt idx="4">
                  <c:v>20.189999999999994</c:v>
                </c:pt>
                <c:pt idx="5">
                  <c:v>21.72750000000001</c:v>
                </c:pt>
                <c:pt idx="6">
                  <c:v>20.966249999999985</c:v>
                </c:pt>
                <c:pt idx="7">
                  <c:v>25.635329328224131</c:v>
                </c:pt>
                <c:pt idx="8">
                  <c:v>14.222264008439115</c:v>
                </c:pt>
                <c:pt idx="9">
                  <c:v>6.2309663356767793</c:v>
                </c:pt>
                <c:pt idx="10">
                  <c:v>-9.0503497741289713</c:v>
                </c:pt>
                <c:pt idx="11">
                  <c:v>-23.618983066374202</c:v>
                </c:pt>
                <c:pt idx="12">
                  <c:v>-34.142241017037449</c:v>
                </c:pt>
                <c:pt idx="13">
                  <c:v>-38.114230750040527</c:v>
                </c:pt>
                <c:pt idx="14">
                  <c:v>-22.380363247325231</c:v>
                </c:pt>
                <c:pt idx="15">
                  <c:v>-14.200003626904595</c:v>
                </c:pt>
                <c:pt idx="16">
                  <c:v>20.340550933004462</c:v>
                </c:pt>
                <c:pt idx="17">
                  <c:v>22.552500000000006</c:v>
                </c:pt>
                <c:pt idx="18">
                  <c:v>57.232499999999995</c:v>
                </c:pt>
                <c:pt idx="19">
                  <c:v>75.446249999999935</c:v>
                </c:pt>
                <c:pt idx="20">
                  <c:v>85.181249999999963</c:v>
                </c:pt>
                <c:pt idx="21">
                  <c:v>66.12</c:v>
                </c:pt>
                <c:pt idx="22">
                  <c:v>44.557500000000012</c:v>
                </c:pt>
                <c:pt idx="23">
                  <c:v>45.483749999999972</c:v>
                </c:pt>
              </c:numCache>
            </c:numRef>
          </c:val>
          <c:smooth val="0"/>
          <c:extLst>
            <c:ext xmlns:c16="http://schemas.microsoft.com/office/drawing/2014/chart" uri="{C3380CC4-5D6E-409C-BE32-E72D297353CC}">
              <c16:uniqueId val="{00000002-F8EF-42E8-83AB-8331B94D43C6}"/>
            </c:ext>
          </c:extLst>
        </c:ser>
        <c:ser>
          <c:idx val="3"/>
          <c:order val="3"/>
          <c:tx>
            <c:strRef>
              <c:f>Sheet1!$E$1</c:f>
              <c:strCache>
                <c:ptCount val="1"/>
                <c:pt idx="0">
                  <c:v>20%</c:v>
                </c:pt>
              </c:strCache>
            </c:strRef>
          </c:tx>
          <c:spPr>
            <a:ln w="28575" cap="rnd">
              <a:solidFill>
                <a:schemeClr val="accent1">
                  <a:tint val="77000"/>
                </a:schemeClr>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Sheet1!$E$2:$E$25</c:f>
              <c:numCache>
                <c:formatCode>General</c:formatCode>
                <c:ptCount val="24"/>
                <c:pt idx="0">
                  <c:v>36.944999999999993</c:v>
                </c:pt>
                <c:pt idx="1">
                  <c:v>28.181249999999981</c:v>
                </c:pt>
                <c:pt idx="2">
                  <c:v>23.505000000000003</c:v>
                </c:pt>
                <c:pt idx="3">
                  <c:v>20.422500000000003</c:v>
                </c:pt>
                <c:pt idx="4">
                  <c:v>20.189999999999994</c:v>
                </c:pt>
                <c:pt idx="5">
                  <c:v>21.72750000000001</c:v>
                </c:pt>
                <c:pt idx="6">
                  <c:v>20.966249999999985</c:v>
                </c:pt>
                <c:pt idx="7">
                  <c:v>25.635329328224131</c:v>
                </c:pt>
                <c:pt idx="8">
                  <c:v>14.222319474828453</c:v>
                </c:pt>
                <c:pt idx="9">
                  <c:v>6.231021802066115</c:v>
                </c:pt>
                <c:pt idx="10">
                  <c:v>-9.0502943077396267</c:v>
                </c:pt>
                <c:pt idx="11">
                  <c:v>-23.618927599984861</c:v>
                </c:pt>
                <c:pt idx="12">
                  <c:v>-34.142185550648101</c:v>
                </c:pt>
                <c:pt idx="13">
                  <c:v>-38.114175283651178</c:v>
                </c:pt>
                <c:pt idx="14">
                  <c:v>-22.380307780935883</c:v>
                </c:pt>
                <c:pt idx="15">
                  <c:v>-14.199060622847822</c:v>
                </c:pt>
                <c:pt idx="16">
                  <c:v>20.340550933004462</c:v>
                </c:pt>
                <c:pt idx="17">
                  <c:v>22.552500000000006</c:v>
                </c:pt>
                <c:pt idx="18">
                  <c:v>57.232499999999995</c:v>
                </c:pt>
                <c:pt idx="19">
                  <c:v>75.446249999999935</c:v>
                </c:pt>
                <c:pt idx="20">
                  <c:v>85.181249999999963</c:v>
                </c:pt>
                <c:pt idx="21">
                  <c:v>66.12</c:v>
                </c:pt>
                <c:pt idx="22">
                  <c:v>44.557500000000012</c:v>
                </c:pt>
                <c:pt idx="23">
                  <c:v>45.483749999999972</c:v>
                </c:pt>
              </c:numCache>
            </c:numRef>
          </c:val>
          <c:smooth val="0"/>
          <c:extLst>
            <c:ext xmlns:c16="http://schemas.microsoft.com/office/drawing/2014/chart" uri="{C3380CC4-5D6E-409C-BE32-E72D297353CC}">
              <c16:uniqueId val="{00000003-F8EF-42E8-83AB-8331B94D43C6}"/>
            </c:ext>
          </c:extLst>
        </c:ser>
        <c:ser>
          <c:idx val="4"/>
          <c:order val="4"/>
          <c:tx>
            <c:strRef>
              <c:f>Sheet1!$F$1</c:f>
              <c:strCache>
                <c:ptCount val="1"/>
                <c:pt idx="0">
                  <c:v>50%</c:v>
                </c:pt>
              </c:strCache>
            </c:strRef>
          </c:tx>
          <c:spPr>
            <a:ln w="28575" cap="rnd">
              <a:solidFill>
                <a:schemeClr val="accent1">
                  <a:tint val="89000"/>
                </a:schemeClr>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Sheet1!$F$2:$F$25</c:f>
              <c:numCache>
                <c:formatCode>General</c:formatCode>
                <c:ptCount val="24"/>
                <c:pt idx="0">
                  <c:v>36.944999999999993</c:v>
                </c:pt>
                <c:pt idx="1">
                  <c:v>28.181249999999981</c:v>
                </c:pt>
                <c:pt idx="2">
                  <c:v>23.505000000000003</c:v>
                </c:pt>
                <c:pt idx="3">
                  <c:v>20.422500000000003</c:v>
                </c:pt>
                <c:pt idx="4">
                  <c:v>20.189999999999994</c:v>
                </c:pt>
                <c:pt idx="5">
                  <c:v>21.72750000000001</c:v>
                </c:pt>
                <c:pt idx="6">
                  <c:v>20.966249999999985</c:v>
                </c:pt>
                <c:pt idx="7">
                  <c:v>25.635329328224131</c:v>
                </c:pt>
                <c:pt idx="8">
                  <c:v>14.222485873996467</c:v>
                </c:pt>
                <c:pt idx="9">
                  <c:v>6.2311882012341133</c:v>
                </c:pt>
                <c:pt idx="10">
                  <c:v>-9.0501279085715893</c:v>
                </c:pt>
                <c:pt idx="11">
                  <c:v>-23.618761200816824</c:v>
                </c:pt>
                <c:pt idx="12">
                  <c:v>-34.142019151480056</c:v>
                </c:pt>
                <c:pt idx="13">
                  <c:v>-38.114008884483134</c:v>
                </c:pt>
                <c:pt idx="14">
                  <c:v>-22.38014138176781</c:v>
                </c:pt>
                <c:pt idx="15">
                  <c:v>-14.196231610677499</c:v>
                </c:pt>
                <c:pt idx="16">
                  <c:v>20.340550933004462</c:v>
                </c:pt>
                <c:pt idx="17">
                  <c:v>22.552500000000006</c:v>
                </c:pt>
                <c:pt idx="18">
                  <c:v>57.232499999999995</c:v>
                </c:pt>
                <c:pt idx="19">
                  <c:v>75.446249999999935</c:v>
                </c:pt>
                <c:pt idx="20">
                  <c:v>85.181249999999963</c:v>
                </c:pt>
                <c:pt idx="21">
                  <c:v>66.12</c:v>
                </c:pt>
                <c:pt idx="22">
                  <c:v>44.557500000000012</c:v>
                </c:pt>
                <c:pt idx="23">
                  <c:v>45.483749999999972</c:v>
                </c:pt>
              </c:numCache>
            </c:numRef>
          </c:val>
          <c:smooth val="0"/>
          <c:extLst>
            <c:ext xmlns:c16="http://schemas.microsoft.com/office/drawing/2014/chart" uri="{C3380CC4-5D6E-409C-BE32-E72D297353CC}">
              <c16:uniqueId val="{00000004-F8EF-42E8-83AB-8331B94D43C6}"/>
            </c:ext>
          </c:extLst>
        </c:ser>
        <c:dLbls>
          <c:showLegendKey val="0"/>
          <c:showVal val="0"/>
          <c:showCatName val="0"/>
          <c:showSerName val="0"/>
          <c:showPercent val="0"/>
          <c:showBubbleSize val="0"/>
        </c:dLbls>
        <c:marker val="1"/>
        <c:smooth val="0"/>
        <c:axId val="273423279"/>
        <c:axId val="281942079"/>
      </c:lineChart>
      <c:catAx>
        <c:axId val="273423279"/>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a:t>Hour of Day</a:t>
                </a:r>
              </a:p>
            </c:rich>
          </c:tx>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rgbClr val="FF0000"/>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81942079"/>
        <c:crosses val="autoZero"/>
        <c:auto val="1"/>
        <c:lblAlgn val="ctr"/>
        <c:lblOffset val="100"/>
        <c:noMultiLvlLbl val="0"/>
      </c:catAx>
      <c:valAx>
        <c:axId val="281942079"/>
        <c:scaling>
          <c:orientation val="minMax"/>
          <c:min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baseline="0" dirty="0"/>
                  <a:t>Grid Load</a:t>
                </a:r>
                <a:r>
                  <a:rPr lang="en-US" dirty="0"/>
                  <a:t> (kW)</a:t>
                </a:r>
              </a:p>
            </c:rich>
          </c:tx>
          <c:layout>
            <c:manualLayout>
              <c:xMode val="edge"/>
              <c:yMode val="edge"/>
              <c:x val="1.2121212121212121E-2"/>
              <c:y val="0.36517276835240958"/>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73423279"/>
        <c:crosses val="autoZero"/>
        <c:crossBetween val="between"/>
      </c:valAx>
      <c:spPr>
        <a:noFill/>
        <a:ln>
          <a:noFill/>
        </a:ln>
        <a:effectLst/>
      </c:spPr>
    </c:plotArea>
    <c:legend>
      <c:legendPos val="b"/>
      <c:layout>
        <c:manualLayout>
          <c:xMode val="edge"/>
          <c:yMode val="edge"/>
          <c:x val="1.5452985666799183E-2"/>
          <c:y val="0.88004143046591121"/>
          <c:w val="0.9845470143332008"/>
          <c:h val="0.1199585707044571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US" sz="1000" dirty="0"/>
              <a:t>Summer Week</a:t>
            </a:r>
            <a:r>
              <a:rPr lang="en-US" sz="1000" baseline="0" dirty="0"/>
              <a:t> D</a:t>
            </a:r>
            <a:r>
              <a:rPr lang="en-US" sz="1000" dirty="0"/>
              <a:t>ay – San Diego Gas &amp; Electric Pilot</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989692197566213"/>
          <c:y val="0.10900343642611685"/>
          <c:w val="0.85677014979913135"/>
          <c:h val="0.66826179367386274"/>
        </c:manualLayout>
      </c:layout>
      <c:barChart>
        <c:barDir val="col"/>
        <c:grouping val="clustered"/>
        <c:varyColors val="0"/>
        <c:dLbls>
          <c:showLegendKey val="0"/>
          <c:showVal val="0"/>
          <c:showCatName val="0"/>
          <c:showSerName val="0"/>
          <c:showPercent val="0"/>
          <c:showBubbleSize val="0"/>
        </c:dLbls>
        <c:gapWidth val="150"/>
        <c:axId val="273423279"/>
        <c:axId val="281942079"/>
        <c:extLst>
          <c:ext xmlns:c15="http://schemas.microsoft.com/office/drawing/2012/chart" uri="{02D57815-91ED-43cb-92C2-25804820EDAC}">
            <c15:filteredBarSeries>
              <c15:ser>
                <c:idx val="5"/>
                <c:order val="5"/>
                <c:tx>
                  <c:strRef>
                    <c:extLst>
                      <c:ext uri="{02D57815-91ED-43cb-92C2-25804820EDAC}">
                        <c15:formulaRef>
                          <c15:sqref>Sheet1!$G$1</c15:sqref>
                        </c15:formulaRef>
                      </c:ext>
                    </c:extLst>
                    <c:strCache>
                      <c:ptCount val="1"/>
                      <c:pt idx="0">
                        <c:v>Column1</c:v>
                      </c:pt>
                    </c:strCache>
                  </c:strRef>
                </c:tx>
                <c:spPr>
                  <a:solidFill>
                    <a:schemeClr val="accent1"/>
                  </a:solidFill>
                  <a:ln>
                    <a:noFill/>
                  </a:ln>
                  <a:effectLst/>
                </c:spPr>
                <c:invertIfNegative val="0"/>
                <c:cat>
                  <c:numRef>
                    <c:extLst>
                      <c:ext uri="{02D57815-91ED-43cb-92C2-25804820EDAC}">
                        <c15:formulaRef>
                          <c15:sqref>Sheet1!$A$2:$A$25</c15:sqref>
                        </c15:formulaRef>
                      </c:ext>
                    </c:extLst>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extLst>
                      <c:ext uri="{02D57815-91ED-43cb-92C2-25804820EDAC}">
                        <c15:formulaRef>
                          <c15:sqref>Sheet1!$G$2:$G$25</c15:sqref>
                        </c15:formulaRef>
                      </c:ext>
                    </c:extLst>
                    <c:numCache>
                      <c:formatCode>General</c:formatCode>
                      <c:ptCount val="24"/>
                    </c:numCache>
                  </c:numRef>
                </c:val>
                <c:extLst>
                  <c:ext xmlns:c16="http://schemas.microsoft.com/office/drawing/2014/chart" uri="{C3380CC4-5D6E-409C-BE32-E72D297353CC}">
                    <c16:uniqueId val="{00000005-0364-4EAA-9983-50268C892BE2}"/>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Column2</c:v>
                      </c:pt>
                    </c:strCache>
                  </c:strRef>
                </c:tx>
                <c:spPr>
                  <a:solidFill>
                    <a:schemeClr val="accent1">
                      <a:shade val="88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Sheet1!$A$2:$A$25</c15:sqref>
                        </c15:formulaRef>
                      </c:ext>
                    </c:extLst>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extLst xmlns:c15="http://schemas.microsoft.com/office/drawing/2012/chart">
                      <c:ext xmlns:c15="http://schemas.microsoft.com/office/drawing/2012/chart" uri="{02D57815-91ED-43cb-92C2-25804820EDAC}">
                        <c15:formulaRef>
                          <c15:sqref>Sheet1!$H$2:$H$25</c15:sqref>
                        </c15:formulaRef>
                      </c:ext>
                    </c:extLst>
                    <c:numCache>
                      <c:formatCode>General</c:formatCode>
                      <c:ptCount val="24"/>
                    </c:numCache>
                  </c:numRef>
                </c:val>
                <c:extLst xmlns:c15="http://schemas.microsoft.com/office/drawing/2012/chart">
                  <c:ext xmlns:c16="http://schemas.microsoft.com/office/drawing/2014/chart" uri="{C3380CC4-5D6E-409C-BE32-E72D297353CC}">
                    <c16:uniqueId val="{00000006-0364-4EAA-9983-50268C892BE2}"/>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Sheet1!$I$1</c15:sqref>
                        </c15:formulaRef>
                      </c:ext>
                    </c:extLst>
                    <c:strCache>
                      <c:ptCount val="1"/>
                      <c:pt idx="0">
                        <c:v>Column3</c:v>
                      </c:pt>
                    </c:strCache>
                  </c:strRef>
                </c:tx>
                <c:spPr>
                  <a:solidFill>
                    <a:schemeClr val="accent1">
                      <a:shade val="76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Sheet1!$A$2:$A$25</c15:sqref>
                        </c15:formulaRef>
                      </c:ext>
                    </c:extLst>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extLst xmlns:c15="http://schemas.microsoft.com/office/drawing/2012/chart">
                      <c:ext xmlns:c15="http://schemas.microsoft.com/office/drawing/2012/chart" uri="{02D57815-91ED-43cb-92C2-25804820EDAC}">
                        <c15:formulaRef>
                          <c15:sqref>Sheet1!$I$2:$I$25</c15:sqref>
                        </c15:formulaRef>
                      </c:ext>
                    </c:extLst>
                    <c:numCache>
                      <c:formatCode>General</c:formatCode>
                      <c:ptCount val="24"/>
                    </c:numCache>
                  </c:numRef>
                </c:val>
                <c:extLst xmlns:c15="http://schemas.microsoft.com/office/drawing/2012/chart">
                  <c:ext xmlns:c16="http://schemas.microsoft.com/office/drawing/2014/chart" uri="{C3380CC4-5D6E-409C-BE32-E72D297353CC}">
                    <c16:uniqueId val="{00000007-0364-4EAA-9983-50268C892BE2}"/>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Sheet1!$J$1</c15:sqref>
                        </c15:formulaRef>
                      </c:ext>
                    </c:extLst>
                    <c:strCache>
                      <c:ptCount val="1"/>
                      <c:pt idx="0">
                        <c:v>Column4</c:v>
                      </c:pt>
                    </c:strCache>
                  </c:strRef>
                </c:tx>
                <c:spPr>
                  <a:solidFill>
                    <a:schemeClr val="accent1">
                      <a:shade val="65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Sheet1!$A$2:$A$25</c15:sqref>
                        </c15:formulaRef>
                      </c:ext>
                    </c:extLst>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extLst xmlns:c15="http://schemas.microsoft.com/office/drawing/2012/chart">
                      <c:ext xmlns:c15="http://schemas.microsoft.com/office/drawing/2012/chart" uri="{02D57815-91ED-43cb-92C2-25804820EDAC}">
                        <c15:formulaRef>
                          <c15:sqref>Sheet1!$J$2:$J$25</c15:sqref>
                        </c15:formulaRef>
                      </c:ext>
                    </c:extLst>
                    <c:numCache>
                      <c:formatCode>General</c:formatCode>
                      <c:ptCount val="24"/>
                    </c:numCache>
                  </c:numRef>
                </c:val>
                <c:extLst xmlns:c15="http://schemas.microsoft.com/office/drawing/2012/chart">
                  <c:ext xmlns:c16="http://schemas.microsoft.com/office/drawing/2014/chart" uri="{C3380CC4-5D6E-409C-BE32-E72D297353CC}">
                    <c16:uniqueId val="{00000008-0364-4EAA-9983-50268C892BE2}"/>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Sheet1!$K$1</c15:sqref>
                        </c15:formulaRef>
                      </c:ext>
                    </c:extLst>
                    <c:strCache>
                      <c:ptCount val="1"/>
                      <c:pt idx="0">
                        <c:v>Column5</c:v>
                      </c:pt>
                    </c:strCache>
                  </c:strRef>
                </c:tx>
                <c:spPr>
                  <a:solidFill>
                    <a:schemeClr val="accent1">
                      <a:shade val="53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Sheet1!$A$2:$A$25</c15:sqref>
                        </c15:formulaRef>
                      </c:ext>
                    </c:extLst>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extLst xmlns:c15="http://schemas.microsoft.com/office/drawing/2012/chart">
                      <c:ext xmlns:c15="http://schemas.microsoft.com/office/drawing/2012/chart" uri="{02D57815-91ED-43cb-92C2-25804820EDAC}">
                        <c15:formulaRef>
                          <c15:sqref>Sheet1!$K$2:$K$25</c15:sqref>
                        </c15:formulaRef>
                      </c:ext>
                    </c:extLst>
                    <c:numCache>
                      <c:formatCode>General</c:formatCode>
                      <c:ptCount val="24"/>
                    </c:numCache>
                  </c:numRef>
                </c:val>
                <c:extLst xmlns:c15="http://schemas.microsoft.com/office/drawing/2012/chart">
                  <c:ext xmlns:c16="http://schemas.microsoft.com/office/drawing/2014/chart" uri="{C3380CC4-5D6E-409C-BE32-E72D297353CC}">
                    <c16:uniqueId val="{00000009-0364-4EAA-9983-50268C892BE2}"/>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Sheet1!$L$1</c15:sqref>
                        </c15:formulaRef>
                      </c:ext>
                    </c:extLst>
                    <c:strCache>
                      <c:ptCount val="1"/>
                      <c:pt idx="0">
                        <c:v>Column6</c:v>
                      </c:pt>
                    </c:strCache>
                  </c:strRef>
                </c:tx>
                <c:spPr>
                  <a:solidFill>
                    <a:schemeClr val="accent1">
                      <a:shade val="41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Sheet1!$A$2:$A$25</c15:sqref>
                        </c15:formulaRef>
                      </c:ext>
                    </c:extLst>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extLst xmlns:c15="http://schemas.microsoft.com/office/drawing/2012/chart">
                      <c:ext xmlns:c15="http://schemas.microsoft.com/office/drawing/2012/chart" uri="{02D57815-91ED-43cb-92C2-25804820EDAC}">
                        <c15:formulaRef>
                          <c15:sqref>Sheet1!$L$2:$L$25</c15:sqref>
                        </c15:formulaRef>
                      </c:ext>
                    </c:extLst>
                    <c:numCache>
                      <c:formatCode>General</c:formatCode>
                      <c:ptCount val="24"/>
                    </c:numCache>
                  </c:numRef>
                </c:val>
                <c:extLst xmlns:c15="http://schemas.microsoft.com/office/drawing/2012/chart">
                  <c:ext xmlns:c16="http://schemas.microsoft.com/office/drawing/2014/chart" uri="{C3380CC4-5D6E-409C-BE32-E72D297353CC}">
                    <c16:uniqueId val="{0000000A-0364-4EAA-9983-50268C892BE2}"/>
                  </c:ext>
                </c:extLst>
              </c15:ser>
            </c15:filteredBarSeries>
          </c:ext>
        </c:extLst>
      </c:barChart>
      <c:lineChart>
        <c:grouping val="standard"/>
        <c:varyColors val="0"/>
        <c:ser>
          <c:idx val="0"/>
          <c:order val="0"/>
          <c:tx>
            <c:strRef>
              <c:f>Sheet1!$B$1</c:f>
              <c:strCache>
                <c:ptCount val="1"/>
                <c:pt idx="0">
                  <c:v>No TOU</c:v>
                </c:pt>
              </c:strCache>
            </c:strRef>
          </c:tx>
          <c:spPr>
            <a:ln w="28575" cap="rnd">
              <a:solidFill>
                <a:schemeClr val="accent1">
                  <a:tint val="42000"/>
                </a:schemeClr>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Sheet1!$B$2:$B$25</c:f>
              <c:numCache>
                <c:formatCode>General</c:formatCode>
                <c:ptCount val="24"/>
                <c:pt idx="0">
                  <c:v>48.992999999999995</c:v>
                </c:pt>
                <c:pt idx="1">
                  <c:v>36.710999999999999</c:v>
                </c:pt>
                <c:pt idx="2">
                  <c:v>28.183500000000006</c:v>
                </c:pt>
                <c:pt idx="3">
                  <c:v>37.534500000000008</c:v>
                </c:pt>
                <c:pt idx="4">
                  <c:v>25.316999999999993</c:v>
                </c:pt>
                <c:pt idx="5">
                  <c:v>28.558500000000013</c:v>
                </c:pt>
                <c:pt idx="6">
                  <c:v>25.456499999999995</c:v>
                </c:pt>
                <c:pt idx="7">
                  <c:v>39.013499999999986</c:v>
                </c:pt>
                <c:pt idx="8">
                  <c:v>37.287000000000006</c:v>
                </c:pt>
                <c:pt idx="9">
                  <c:v>46.291500000000028</c:v>
                </c:pt>
                <c:pt idx="10">
                  <c:v>39.612000000000016</c:v>
                </c:pt>
                <c:pt idx="11">
                  <c:v>36.046499999999995</c:v>
                </c:pt>
                <c:pt idx="12">
                  <c:v>41.32350000000001</c:v>
                </c:pt>
                <c:pt idx="13">
                  <c:v>58.714499999999994</c:v>
                </c:pt>
                <c:pt idx="14">
                  <c:v>58.382999999999996</c:v>
                </c:pt>
                <c:pt idx="15">
                  <c:v>64.747499999999974</c:v>
                </c:pt>
                <c:pt idx="16">
                  <c:v>64.212000000000003</c:v>
                </c:pt>
                <c:pt idx="17">
                  <c:v>59.625</c:v>
                </c:pt>
                <c:pt idx="18">
                  <c:v>70.119000000000014</c:v>
                </c:pt>
                <c:pt idx="19">
                  <c:v>71.317499999999995</c:v>
                </c:pt>
                <c:pt idx="20">
                  <c:v>69.373499999999979</c:v>
                </c:pt>
                <c:pt idx="21">
                  <c:v>62.767500000000013</c:v>
                </c:pt>
                <c:pt idx="22">
                  <c:v>49.453499999999984</c:v>
                </c:pt>
                <c:pt idx="23">
                  <c:v>45.421500000000009</c:v>
                </c:pt>
              </c:numCache>
            </c:numRef>
          </c:val>
          <c:smooth val="0"/>
          <c:extLst>
            <c:ext xmlns:c16="http://schemas.microsoft.com/office/drawing/2014/chart" uri="{C3380CC4-5D6E-409C-BE32-E72D297353CC}">
              <c16:uniqueId val="{00000000-0364-4EAA-9983-50268C892BE2}"/>
            </c:ext>
          </c:extLst>
        </c:ser>
        <c:ser>
          <c:idx val="1"/>
          <c:order val="1"/>
          <c:tx>
            <c:strRef>
              <c:f>Sheet1!$C$1</c:f>
              <c:strCache>
                <c:ptCount val="1"/>
                <c:pt idx="0">
                  <c:v>10% TOU</c:v>
                </c:pt>
              </c:strCache>
            </c:strRef>
          </c:tx>
          <c:spPr>
            <a:ln w="28575" cap="rnd">
              <a:solidFill>
                <a:schemeClr val="accent1">
                  <a:tint val="54000"/>
                </a:schemeClr>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Sheet1!$C$2:$C$25</c:f>
              <c:numCache>
                <c:formatCode>General</c:formatCode>
                <c:ptCount val="24"/>
                <c:pt idx="0">
                  <c:v>49.303310499999988</c:v>
                </c:pt>
                <c:pt idx="1">
                  <c:v>36.948045999999998</c:v>
                </c:pt>
                <c:pt idx="2">
                  <c:v>28.345539500000001</c:v>
                </c:pt>
                <c:pt idx="3">
                  <c:v>37.724043000000009</c:v>
                </c:pt>
                <c:pt idx="4">
                  <c:v>25.445790749999993</c:v>
                </c:pt>
                <c:pt idx="5">
                  <c:v>28.71874725000001</c:v>
                </c:pt>
                <c:pt idx="6">
                  <c:v>25.456499999999991</c:v>
                </c:pt>
                <c:pt idx="7">
                  <c:v>39.013499999999986</c:v>
                </c:pt>
                <c:pt idx="8" formatCode="0.00E+00">
                  <c:v>37.287000000000006</c:v>
                </c:pt>
                <c:pt idx="9" formatCode="0.00E+00">
                  <c:v>46.291500000000028</c:v>
                </c:pt>
                <c:pt idx="10">
                  <c:v>39.612000000000016</c:v>
                </c:pt>
                <c:pt idx="11" formatCode="0.00E+00">
                  <c:v>36.046499999999995</c:v>
                </c:pt>
                <c:pt idx="12">
                  <c:v>41.32350000000001</c:v>
                </c:pt>
                <c:pt idx="13">
                  <c:v>58.714499999999994</c:v>
                </c:pt>
                <c:pt idx="14">
                  <c:v>58.382999999999996</c:v>
                </c:pt>
                <c:pt idx="15">
                  <c:v>64.747499999999974</c:v>
                </c:pt>
                <c:pt idx="16">
                  <c:v>63.9300225</c:v>
                </c:pt>
                <c:pt idx="17">
                  <c:v>59.376857749999992</c:v>
                </c:pt>
                <c:pt idx="18">
                  <c:v>69.88123075</c:v>
                </c:pt>
                <c:pt idx="19">
                  <c:v>71.03136099999999</c:v>
                </c:pt>
                <c:pt idx="20">
                  <c:v>69.053043999999986</c:v>
                </c:pt>
                <c:pt idx="21">
                  <c:v>62.767500000000013</c:v>
                </c:pt>
                <c:pt idx="22">
                  <c:v>49.453499999999977</c:v>
                </c:pt>
                <c:pt idx="23">
                  <c:v>45.421500000000009</c:v>
                </c:pt>
              </c:numCache>
            </c:numRef>
          </c:val>
          <c:smooth val="0"/>
          <c:extLst>
            <c:ext xmlns:c16="http://schemas.microsoft.com/office/drawing/2014/chart" uri="{C3380CC4-5D6E-409C-BE32-E72D297353CC}">
              <c16:uniqueId val="{00000001-0364-4EAA-9983-50268C892BE2}"/>
            </c:ext>
          </c:extLst>
        </c:ser>
        <c:ser>
          <c:idx val="2"/>
          <c:order val="2"/>
          <c:tx>
            <c:strRef>
              <c:f>Sheet1!$D$1</c:f>
              <c:strCache>
                <c:ptCount val="1"/>
                <c:pt idx="0">
                  <c:v>20% TOU</c:v>
                </c:pt>
              </c:strCache>
            </c:strRef>
          </c:tx>
          <c:spPr>
            <a:ln w="28575" cap="rnd">
              <a:solidFill>
                <a:schemeClr val="accent1">
                  <a:tint val="65000"/>
                </a:schemeClr>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Sheet1!$D$2:$D$25</c:f>
              <c:numCache>
                <c:formatCode>General</c:formatCode>
                <c:ptCount val="24"/>
                <c:pt idx="0">
                  <c:v>49.654105749999992</c:v>
                </c:pt>
                <c:pt idx="1">
                  <c:v>37.243951500000001</c:v>
                </c:pt>
                <c:pt idx="2">
                  <c:v>28.559336500000001</c:v>
                </c:pt>
                <c:pt idx="3">
                  <c:v>38.032410500000012</c:v>
                </c:pt>
                <c:pt idx="4">
                  <c:v>25.642904749999982</c:v>
                </c:pt>
                <c:pt idx="5">
                  <c:v>28.952359500000011</c:v>
                </c:pt>
                <c:pt idx="6">
                  <c:v>25.456499999999991</c:v>
                </c:pt>
                <c:pt idx="7">
                  <c:v>39.013499999999986</c:v>
                </c:pt>
                <c:pt idx="8">
                  <c:v>37.287000000000006</c:v>
                </c:pt>
                <c:pt idx="9">
                  <c:v>46.291500000000028</c:v>
                </c:pt>
                <c:pt idx="10">
                  <c:v>39.612000000000016</c:v>
                </c:pt>
                <c:pt idx="11">
                  <c:v>36.046499999999995</c:v>
                </c:pt>
                <c:pt idx="12">
                  <c:v>41.32350000000001</c:v>
                </c:pt>
                <c:pt idx="13">
                  <c:v>58.714499999999994</c:v>
                </c:pt>
                <c:pt idx="14">
                  <c:v>58.382999999999996</c:v>
                </c:pt>
                <c:pt idx="15">
                  <c:v>64.747499999999974</c:v>
                </c:pt>
                <c:pt idx="16">
                  <c:v>63.645215999999998</c:v>
                </c:pt>
                <c:pt idx="17">
                  <c:v>59.128387499999981</c:v>
                </c:pt>
                <c:pt idx="18">
                  <c:v>69.548495249999988</c:v>
                </c:pt>
                <c:pt idx="19">
                  <c:v>70.741193749999979</c:v>
                </c:pt>
                <c:pt idx="20">
                  <c:v>68.785723999999988</c:v>
                </c:pt>
                <c:pt idx="21">
                  <c:v>62.767500000000013</c:v>
                </c:pt>
                <c:pt idx="22">
                  <c:v>49.453499999999963</c:v>
                </c:pt>
                <c:pt idx="23">
                  <c:v>45.421500000000009</c:v>
                </c:pt>
              </c:numCache>
            </c:numRef>
          </c:val>
          <c:smooth val="0"/>
          <c:extLst>
            <c:ext xmlns:c16="http://schemas.microsoft.com/office/drawing/2014/chart" uri="{C3380CC4-5D6E-409C-BE32-E72D297353CC}">
              <c16:uniqueId val="{00000002-0364-4EAA-9983-50268C892BE2}"/>
            </c:ext>
          </c:extLst>
        </c:ser>
        <c:ser>
          <c:idx val="3"/>
          <c:order val="3"/>
          <c:tx>
            <c:strRef>
              <c:f>Sheet1!$E$1</c:f>
              <c:strCache>
                <c:ptCount val="1"/>
                <c:pt idx="0">
                  <c:v>50% TOU</c:v>
                </c:pt>
              </c:strCache>
            </c:strRef>
          </c:tx>
          <c:spPr>
            <a:ln w="28575" cap="rnd">
              <a:solidFill>
                <a:schemeClr val="accent1">
                  <a:tint val="77000"/>
                </a:schemeClr>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Sheet1!$E$2:$E$25</c:f>
              <c:numCache>
                <c:formatCode>General</c:formatCode>
                <c:ptCount val="24"/>
                <c:pt idx="0">
                  <c:v>50.634265499999998</c:v>
                </c:pt>
                <c:pt idx="1">
                  <c:v>37.940818499999999</c:v>
                </c:pt>
                <c:pt idx="2">
                  <c:v>29.127647249999995</c:v>
                </c:pt>
                <c:pt idx="3">
                  <c:v>38.791905749999998</c:v>
                </c:pt>
                <c:pt idx="4">
                  <c:v>26.16511949999996</c:v>
                </c:pt>
                <c:pt idx="5">
                  <c:v>29.515209750000007</c:v>
                </c:pt>
                <c:pt idx="6">
                  <c:v>25.456499999999988</c:v>
                </c:pt>
                <c:pt idx="7">
                  <c:v>39.013499999999986</c:v>
                </c:pt>
                <c:pt idx="8">
                  <c:v>37.287000000000006</c:v>
                </c:pt>
                <c:pt idx="9">
                  <c:v>46.291500000000028</c:v>
                </c:pt>
                <c:pt idx="10">
                  <c:v>39.612000000000016</c:v>
                </c:pt>
                <c:pt idx="11">
                  <c:v>36.046499999999995</c:v>
                </c:pt>
                <c:pt idx="12">
                  <c:v>41.32350000000001</c:v>
                </c:pt>
                <c:pt idx="13">
                  <c:v>58.714499999999994</c:v>
                </c:pt>
                <c:pt idx="14">
                  <c:v>58.382999999999996</c:v>
                </c:pt>
                <c:pt idx="15">
                  <c:v>64.747499999999974</c:v>
                </c:pt>
                <c:pt idx="16">
                  <c:v>62.895654</c:v>
                </c:pt>
                <c:pt idx="17">
                  <c:v>58.402687499999942</c:v>
                </c:pt>
                <c:pt idx="18">
                  <c:v>68.681560499999975</c:v>
                </c:pt>
                <c:pt idx="19">
                  <c:v>69.855491249999957</c:v>
                </c:pt>
                <c:pt idx="20">
                  <c:v>67.951343249999979</c:v>
                </c:pt>
                <c:pt idx="21">
                  <c:v>62.767500000000013</c:v>
                </c:pt>
                <c:pt idx="22">
                  <c:v>49.453499999999956</c:v>
                </c:pt>
                <c:pt idx="23">
                  <c:v>45.421500000000009</c:v>
                </c:pt>
              </c:numCache>
            </c:numRef>
          </c:val>
          <c:smooth val="0"/>
          <c:extLst>
            <c:ext xmlns:c16="http://schemas.microsoft.com/office/drawing/2014/chart" uri="{C3380CC4-5D6E-409C-BE32-E72D297353CC}">
              <c16:uniqueId val="{00000003-0364-4EAA-9983-50268C892BE2}"/>
            </c:ext>
          </c:extLst>
        </c:ser>
        <c:ser>
          <c:idx val="4"/>
          <c:order val="4"/>
          <c:tx>
            <c:strRef>
              <c:f>Sheet1!$F$1</c:f>
              <c:strCache>
                <c:ptCount val="1"/>
                <c:pt idx="0">
                  <c:v>90% TOU</c:v>
                </c:pt>
              </c:strCache>
            </c:strRef>
          </c:tx>
          <c:spPr>
            <a:ln w="28575" cap="rnd">
              <a:solidFill>
                <a:schemeClr val="accent1">
                  <a:tint val="89000"/>
                </a:schemeClr>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Sheet1!$F$2:$F$25</c:f>
              <c:numCache>
                <c:formatCode>General</c:formatCode>
                <c:ptCount val="24"/>
                <c:pt idx="0">
                  <c:v>51.973762999999991</c:v>
                </c:pt>
                <c:pt idx="1">
                  <c:v>38.949453249999998</c:v>
                </c:pt>
                <c:pt idx="2">
                  <c:v>29.864412749999978</c:v>
                </c:pt>
                <c:pt idx="3">
                  <c:v>39.770490999999978</c:v>
                </c:pt>
                <c:pt idx="4">
                  <c:v>26.814600749999936</c:v>
                </c:pt>
                <c:pt idx="5">
                  <c:v>30.272711749999981</c:v>
                </c:pt>
                <c:pt idx="6">
                  <c:v>25.456499999999984</c:v>
                </c:pt>
                <c:pt idx="7">
                  <c:v>39.013499999999986</c:v>
                </c:pt>
                <c:pt idx="8">
                  <c:v>37.287000000000006</c:v>
                </c:pt>
                <c:pt idx="9">
                  <c:v>46.291500000000028</c:v>
                </c:pt>
                <c:pt idx="10">
                  <c:v>39.612000000000016</c:v>
                </c:pt>
                <c:pt idx="11">
                  <c:v>36.046499999999995</c:v>
                </c:pt>
                <c:pt idx="12">
                  <c:v>41.32350000000001</c:v>
                </c:pt>
                <c:pt idx="13">
                  <c:v>58.714499999999994</c:v>
                </c:pt>
                <c:pt idx="14">
                  <c:v>58.382999999999996</c:v>
                </c:pt>
                <c:pt idx="15">
                  <c:v>64.747499999999974</c:v>
                </c:pt>
                <c:pt idx="16">
                  <c:v>61.807749750000006</c:v>
                </c:pt>
                <c:pt idx="17">
                  <c:v>57.407699499999886</c:v>
                </c:pt>
                <c:pt idx="18">
                  <c:v>67.550421749999941</c:v>
                </c:pt>
                <c:pt idx="19">
                  <c:v>68.688200749999893</c:v>
                </c:pt>
                <c:pt idx="20">
                  <c:v>66.754389250000017</c:v>
                </c:pt>
                <c:pt idx="21">
                  <c:v>62.767500000000013</c:v>
                </c:pt>
                <c:pt idx="22">
                  <c:v>49.453499999999927</c:v>
                </c:pt>
                <c:pt idx="23">
                  <c:v>45.421500000000009</c:v>
                </c:pt>
              </c:numCache>
            </c:numRef>
          </c:val>
          <c:smooth val="0"/>
          <c:extLst>
            <c:ext xmlns:c16="http://schemas.microsoft.com/office/drawing/2014/chart" uri="{C3380CC4-5D6E-409C-BE32-E72D297353CC}">
              <c16:uniqueId val="{00000004-0364-4EAA-9983-50268C892BE2}"/>
            </c:ext>
          </c:extLst>
        </c:ser>
        <c:dLbls>
          <c:showLegendKey val="0"/>
          <c:showVal val="0"/>
          <c:showCatName val="0"/>
          <c:showSerName val="0"/>
          <c:showPercent val="0"/>
          <c:showBubbleSize val="0"/>
        </c:dLbls>
        <c:marker val="1"/>
        <c:smooth val="0"/>
        <c:axId val="273423279"/>
        <c:axId val="281942079"/>
      </c:lineChart>
      <c:catAx>
        <c:axId val="273423279"/>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a:t>Hour of Day</a:t>
                </a:r>
              </a:p>
            </c:rich>
          </c:tx>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rgbClr val="FF0000"/>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81942079"/>
        <c:crosses val="autoZero"/>
        <c:auto val="1"/>
        <c:lblAlgn val="ctr"/>
        <c:lblOffset val="100"/>
        <c:noMultiLvlLbl val="0"/>
      </c:catAx>
      <c:valAx>
        <c:axId val="281942079"/>
        <c:scaling>
          <c:orientation val="minMax"/>
          <c:min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baseline="0" dirty="0"/>
                  <a:t>Grid Load</a:t>
                </a:r>
                <a:r>
                  <a:rPr lang="en-US" dirty="0"/>
                  <a:t> (kW)</a:t>
                </a:r>
              </a:p>
            </c:rich>
          </c:tx>
          <c:layout>
            <c:manualLayout>
              <c:xMode val="edge"/>
              <c:yMode val="edge"/>
              <c:x val="1.2121212121212121E-2"/>
              <c:y val="0.36517276835240958"/>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73423279"/>
        <c:crosses val="autoZero"/>
        <c:crossBetween val="between"/>
      </c:valAx>
      <c:spPr>
        <a:noFill/>
        <a:ln>
          <a:noFill/>
        </a:ln>
        <a:effectLst/>
      </c:spPr>
    </c:plotArea>
    <c:legend>
      <c:legendPos val="b"/>
      <c:layout>
        <c:manualLayout>
          <c:xMode val="edge"/>
          <c:yMode val="edge"/>
          <c:x val="1.5452985666799183E-2"/>
          <c:y val="0.88004143046591121"/>
          <c:w val="0.9845470143332008"/>
          <c:h val="0.1199585707044571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US" sz="1000" dirty="0"/>
              <a:t>Winter Week Day </a:t>
            </a:r>
            <a:r>
              <a:rPr lang="en-US" sz="1000" b="0" i="0" u="none" strike="noStrike" baseline="0" dirty="0">
                <a:effectLst/>
              </a:rPr>
              <a:t>– San Diego Gas &amp; Electric Pilot</a:t>
            </a:r>
            <a:r>
              <a:rPr lang="en-US" sz="1000" b="0" i="0" u="none" strike="noStrike" baseline="0" dirty="0"/>
              <a:t> </a:t>
            </a:r>
            <a:endParaRPr lang="en-US" sz="1000" dirty="0"/>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989692197566213"/>
          <c:y val="0.10900343642611685"/>
          <c:w val="0.85677014979913135"/>
          <c:h val="0.65723324209883571"/>
        </c:manualLayout>
      </c:layout>
      <c:barChart>
        <c:barDir val="col"/>
        <c:grouping val="clustered"/>
        <c:varyColors val="0"/>
        <c:dLbls>
          <c:showLegendKey val="0"/>
          <c:showVal val="0"/>
          <c:showCatName val="0"/>
          <c:showSerName val="0"/>
          <c:showPercent val="0"/>
          <c:showBubbleSize val="0"/>
        </c:dLbls>
        <c:gapWidth val="150"/>
        <c:axId val="273423279"/>
        <c:axId val="281942079"/>
        <c:extLst>
          <c:ext xmlns:c15="http://schemas.microsoft.com/office/drawing/2012/chart" uri="{02D57815-91ED-43cb-92C2-25804820EDAC}">
            <c15:filteredBarSeries>
              <c15:ser>
                <c:idx val="5"/>
                <c:order val="5"/>
                <c:tx>
                  <c:strRef>
                    <c:extLst>
                      <c:ext uri="{02D57815-91ED-43cb-92C2-25804820EDAC}">
                        <c15:formulaRef>
                          <c15:sqref>Sheet1!$G$1</c15:sqref>
                        </c15:formulaRef>
                      </c:ext>
                    </c:extLst>
                    <c:strCache>
                      <c:ptCount val="1"/>
                      <c:pt idx="0">
                        <c:v>10% Storage: Charge</c:v>
                      </c:pt>
                    </c:strCache>
                  </c:strRef>
                </c:tx>
                <c:spPr>
                  <a:solidFill>
                    <a:schemeClr val="accent1"/>
                  </a:solidFill>
                  <a:ln>
                    <a:noFill/>
                  </a:ln>
                  <a:effectLst/>
                </c:spPr>
                <c:invertIfNegative val="0"/>
                <c:cat>
                  <c:numRef>
                    <c:extLst>
                      <c:ext uri="{02D57815-91ED-43cb-92C2-25804820EDAC}">
                        <c15:formulaRef>
                          <c15:sqref>Sheet1!$A$2:$A$25</c15:sqref>
                        </c15:formulaRef>
                      </c:ext>
                    </c:extLst>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extLst>
                      <c:ext uri="{02D57815-91ED-43cb-92C2-25804820EDAC}">
                        <c15:formulaRef>
                          <c15:sqref>Sheet1!$G$2:$G$25</c15:sqref>
                        </c15:formulaRef>
                      </c:ext>
                    </c:extLst>
                    <c:numCache>
                      <c:formatCode>General</c:formatCode>
                      <c:ptCount val="24"/>
                    </c:numCache>
                  </c:numRef>
                </c:val>
                <c:extLst>
                  <c:ext xmlns:c16="http://schemas.microsoft.com/office/drawing/2014/chart" uri="{C3380CC4-5D6E-409C-BE32-E72D297353CC}">
                    <c16:uniqueId val="{00000005-4378-42D5-B999-7D1E9204D56E}"/>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10% Storage: Discharge</c:v>
                      </c:pt>
                    </c:strCache>
                  </c:strRef>
                </c:tx>
                <c:spPr>
                  <a:solidFill>
                    <a:schemeClr val="accent1">
                      <a:shade val="88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Sheet1!$A$2:$A$25</c15:sqref>
                        </c15:formulaRef>
                      </c:ext>
                    </c:extLst>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extLst xmlns:c15="http://schemas.microsoft.com/office/drawing/2012/chart">
                      <c:ext xmlns:c15="http://schemas.microsoft.com/office/drawing/2012/chart" uri="{02D57815-91ED-43cb-92C2-25804820EDAC}">
                        <c15:formulaRef>
                          <c15:sqref>Sheet1!$H$2:$H$25</c15:sqref>
                        </c15:formulaRef>
                      </c:ext>
                    </c:extLst>
                    <c:numCache>
                      <c:formatCode>General</c:formatCode>
                      <c:ptCount val="24"/>
                    </c:numCache>
                  </c:numRef>
                </c:val>
                <c:extLst xmlns:c15="http://schemas.microsoft.com/office/drawing/2012/chart">
                  <c:ext xmlns:c16="http://schemas.microsoft.com/office/drawing/2014/chart" uri="{C3380CC4-5D6E-409C-BE32-E72D297353CC}">
                    <c16:uniqueId val="{00000006-4378-42D5-B999-7D1E9204D56E}"/>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Sheet1!$I$1</c15:sqref>
                        </c15:formulaRef>
                      </c:ext>
                    </c:extLst>
                    <c:strCache>
                      <c:ptCount val="1"/>
                      <c:pt idx="0">
                        <c:v>30% Storage: Charge</c:v>
                      </c:pt>
                    </c:strCache>
                  </c:strRef>
                </c:tx>
                <c:spPr>
                  <a:solidFill>
                    <a:schemeClr val="accent1">
                      <a:shade val="76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Sheet1!$A$2:$A$25</c15:sqref>
                        </c15:formulaRef>
                      </c:ext>
                    </c:extLst>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extLst xmlns:c15="http://schemas.microsoft.com/office/drawing/2012/chart">
                      <c:ext xmlns:c15="http://schemas.microsoft.com/office/drawing/2012/chart" uri="{02D57815-91ED-43cb-92C2-25804820EDAC}">
                        <c15:formulaRef>
                          <c15:sqref>Sheet1!$I$2:$I$25</c15:sqref>
                        </c15:formulaRef>
                      </c:ext>
                    </c:extLst>
                    <c:numCache>
                      <c:formatCode>General</c:formatCode>
                      <c:ptCount val="24"/>
                    </c:numCache>
                  </c:numRef>
                </c:val>
                <c:extLst xmlns:c15="http://schemas.microsoft.com/office/drawing/2012/chart">
                  <c:ext xmlns:c16="http://schemas.microsoft.com/office/drawing/2014/chart" uri="{C3380CC4-5D6E-409C-BE32-E72D297353CC}">
                    <c16:uniqueId val="{00000007-4378-42D5-B999-7D1E9204D56E}"/>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Sheet1!$J$1</c15:sqref>
                        </c15:formulaRef>
                      </c:ext>
                    </c:extLst>
                    <c:strCache>
                      <c:ptCount val="1"/>
                      <c:pt idx="0">
                        <c:v>30% Storage: Discharge</c:v>
                      </c:pt>
                    </c:strCache>
                  </c:strRef>
                </c:tx>
                <c:spPr>
                  <a:solidFill>
                    <a:schemeClr val="accent1">
                      <a:shade val="65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Sheet1!$A$2:$A$25</c15:sqref>
                        </c15:formulaRef>
                      </c:ext>
                    </c:extLst>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extLst xmlns:c15="http://schemas.microsoft.com/office/drawing/2012/chart">
                      <c:ext xmlns:c15="http://schemas.microsoft.com/office/drawing/2012/chart" uri="{02D57815-91ED-43cb-92C2-25804820EDAC}">
                        <c15:formulaRef>
                          <c15:sqref>Sheet1!$J$2:$J$25</c15:sqref>
                        </c15:formulaRef>
                      </c:ext>
                    </c:extLst>
                    <c:numCache>
                      <c:formatCode>General</c:formatCode>
                      <c:ptCount val="24"/>
                    </c:numCache>
                  </c:numRef>
                </c:val>
                <c:extLst xmlns:c15="http://schemas.microsoft.com/office/drawing/2012/chart">
                  <c:ext xmlns:c16="http://schemas.microsoft.com/office/drawing/2014/chart" uri="{C3380CC4-5D6E-409C-BE32-E72D297353CC}">
                    <c16:uniqueId val="{00000008-4378-42D5-B999-7D1E9204D56E}"/>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Sheet1!$K$1</c15:sqref>
                        </c15:formulaRef>
                      </c:ext>
                    </c:extLst>
                    <c:strCache>
                      <c:ptCount val="1"/>
                      <c:pt idx="0">
                        <c:v>100% Storage: Charge</c:v>
                      </c:pt>
                    </c:strCache>
                  </c:strRef>
                </c:tx>
                <c:spPr>
                  <a:solidFill>
                    <a:schemeClr val="accent1">
                      <a:shade val="53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Sheet1!$A$2:$A$25</c15:sqref>
                        </c15:formulaRef>
                      </c:ext>
                    </c:extLst>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extLst xmlns:c15="http://schemas.microsoft.com/office/drawing/2012/chart">
                      <c:ext xmlns:c15="http://schemas.microsoft.com/office/drawing/2012/chart" uri="{02D57815-91ED-43cb-92C2-25804820EDAC}">
                        <c15:formulaRef>
                          <c15:sqref>Sheet1!$K$2:$K$25</c15:sqref>
                        </c15:formulaRef>
                      </c:ext>
                    </c:extLst>
                    <c:numCache>
                      <c:formatCode>General</c:formatCode>
                      <c:ptCount val="24"/>
                    </c:numCache>
                  </c:numRef>
                </c:val>
                <c:extLst xmlns:c15="http://schemas.microsoft.com/office/drawing/2012/chart">
                  <c:ext xmlns:c16="http://schemas.microsoft.com/office/drawing/2014/chart" uri="{C3380CC4-5D6E-409C-BE32-E72D297353CC}">
                    <c16:uniqueId val="{00000009-4378-42D5-B999-7D1E9204D56E}"/>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Sheet1!$L$1</c15:sqref>
                        </c15:formulaRef>
                      </c:ext>
                    </c:extLst>
                    <c:strCache>
                      <c:ptCount val="1"/>
                      <c:pt idx="0">
                        <c:v>100% Storage: Discharge</c:v>
                      </c:pt>
                    </c:strCache>
                  </c:strRef>
                </c:tx>
                <c:spPr>
                  <a:solidFill>
                    <a:schemeClr val="accent1">
                      <a:shade val="41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Sheet1!$A$2:$A$25</c15:sqref>
                        </c15:formulaRef>
                      </c:ext>
                    </c:extLst>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extLst xmlns:c15="http://schemas.microsoft.com/office/drawing/2012/chart">
                      <c:ext xmlns:c15="http://schemas.microsoft.com/office/drawing/2012/chart" uri="{02D57815-91ED-43cb-92C2-25804820EDAC}">
                        <c15:formulaRef>
                          <c15:sqref>Sheet1!$L$2:$L$25</c15:sqref>
                        </c15:formulaRef>
                      </c:ext>
                    </c:extLst>
                    <c:numCache>
                      <c:formatCode>General</c:formatCode>
                      <c:ptCount val="24"/>
                    </c:numCache>
                  </c:numRef>
                </c:val>
                <c:extLst xmlns:c15="http://schemas.microsoft.com/office/drawing/2012/chart">
                  <c:ext xmlns:c16="http://schemas.microsoft.com/office/drawing/2014/chart" uri="{C3380CC4-5D6E-409C-BE32-E72D297353CC}">
                    <c16:uniqueId val="{0000000A-4378-42D5-B999-7D1E9204D56E}"/>
                  </c:ext>
                </c:extLst>
              </c15:ser>
            </c15:filteredBarSeries>
          </c:ext>
        </c:extLst>
      </c:barChart>
      <c:lineChart>
        <c:grouping val="standard"/>
        <c:varyColors val="0"/>
        <c:ser>
          <c:idx val="0"/>
          <c:order val="0"/>
          <c:tx>
            <c:strRef>
              <c:f>Sheet1!$B$1</c:f>
              <c:strCache>
                <c:ptCount val="1"/>
                <c:pt idx="0">
                  <c:v>No TOU</c:v>
                </c:pt>
              </c:strCache>
            </c:strRef>
          </c:tx>
          <c:spPr>
            <a:ln w="28575" cap="rnd">
              <a:solidFill>
                <a:schemeClr val="accent1">
                  <a:tint val="42000"/>
                </a:schemeClr>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Sheet1!$B$2:$B$25</c:f>
              <c:numCache>
                <c:formatCode>General</c:formatCode>
                <c:ptCount val="24"/>
                <c:pt idx="0">
                  <c:v>36.224999999999987</c:v>
                </c:pt>
                <c:pt idx="1">
                  <c:v>27.722999999999999</c:v>
                </c:pt>
                <c:pt idx="2">
                  <c:v>21.84</c:v>
                </c:pt>
                <c:pt idx="3">
                  <c:v>17.958000000000002</c:v>
                </c:pt>
                <c:pt idx="4">
                  <c:v>19.861499999999999</c:v>
                </c:pt>
                <c:pt idx="5">
                  <c:v>18.409500000000005</c:v>
                </c:pt>
                <c:pt idx="6">
                  <c:v>17.951999999999988</c:v>
                </c:pt>
                <c:pt idx="7">
                  <c:v>22.716000000000001</c:v>
                </c:pt>
                <c:pt idx="8">
                  <c:v>32.385000000000012</c:v>
                </c:pt>
                <c:pt idx="9">
                  <c:v>33.921000000000006</c:v>
                </c:pt>
                <c:pt idx="10">
                  <c:v>32.287500000000001</c:v>
                </c:pt>
                <c:pt idx="11">
                  <c:v>30.147000000000009</c:v>
                </c:pt>
                <c:pt idx="12">
                  <c:v>28.548000000000002</c:v>
                </c:pt>
                <c:pt idx="13">
                  <c:v>22.478999999999999</c:v>
                </c:pt>
                <c:pt idx="14">
                  <c:v>31.95300000000001</c:v>
                </c:pt>
                <c:pt idx="15">
                  <c:v>31.489499999999989</c:v>
                </c:pt>
                <c:pt idx="16">
                  <c:v>25.395000000000007</c:v>
                </c:pt>
                <c:pt idx="17">
                  <c:v>21.568500000000004</c:v>
                </c:pt>
                <c:pt idx="18">
                  <c:v>42.852000000000004</c:v>
                </c:pt>
                <c:pt idx="19">
                  <c:v>50.107500000000002</c:v>
                </c:pt>
                <c:pt idx="20">
                  <c:v>63.370499999999964</c:v>
                </c:pt>
                <c:pt idx="21">
                  <c:v>55.905000000000015</c:v>
                </c:pt>
                <c:pt idx="22">
                  <c:v>48.410999999999987</c:v>
                </c:pt>
                <c:pt idx="23">
                  <c:v>41.056499999999978</c:v>
                </c:pt>
              </c:numCache>
            </c:numRef>
          </c:val>
          <c:smooth val="0"/>
          <c:extLst>
            <c:ext xmlns:c16="http://schemas.microsoft.com/office/drawing/2014/chart" uri="{C3380CC4-5D6E-409C-BE32-E72D297353CC}">
              <c16:uniqueId val="{00000000-4378-42D5-B999-7D1E9204D56E}"/>
            </c:ext>
          </c:extLst>
        </c:ser>
        <c:ser>
          <c:idx val="1"/>
          <c:order val="1"/>
          <c:tx>
            <c:strRef>
              <c:f>Sheet1!$C$1</c:f>
              <c:strCache>
                <c:ptCount val="1"/>
                <c:pt idx="0">
                  <c:v>10% TOU</c:v>
                </c:pt>
              </c:strCache>
            </c:strRef>
          </c:tx>
          <c:spPr>
            <a:ln w="28575" cap="rnd">
              <a:solidFill>
                <a:schemeClr val="accent1">
                  <a:tint val="54000"/>
                </a:schemeClr>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Sheet1!$C$2:$C$25</c:f>
              <c:numCache>
                <c:formatCode>General</c:formatCode>
                <c:ptCount val="24"/>
                <c:pt idx="0">
                  <c:v>36.394476499999982</c:v>
                </c:pt>
                <c:pt idx="1">
                  <c:v>27.87627925</c:v>
                </c:pt>
                <c:pt idx="2">
                  <c:v>21.979309749999999</c:v>
                </c:pt>
                <c:pt idx="3">
                  <c:v>18.081983500000003</c:v>
                </c:pt>
                <c:pt idx="4">
                  <c:v>19.982987749999999</c:v>
                </c:pt>
                <c:pt idx="5">
                  <c:v>18.531909000000002</c:v>
                </c:pt>
                <c:pt idx="6">
                  <c:v>17.951999999999988</c:v>
                </c:pt>
                <c:pt idx="7">
                  <c:v>22.716000000000001</c:v>
                </c:pt>
                <c:pt idx="8">
                  <c:v>32.385000000000012</c:v>
                </c:pt>
                <c:pt idx="9">
                  <c:v>33.921000000000006</c:v>
                </c:pt>
                <c:pt idx="10">
                  <c:v>32.287500000000001</c:v>
                </c:pt>
                <c:pt idx="11">
                  <c:v>30.147000000000009</c:v>
                </c:pt>
                <c:pt idx="12">
                  <c:v>28.548000000000002</c:v>
                </c:pt>
                <c:pt idx="13">
                  <c:v>22.478999999999999</c:v>
                </c:pt>
                <c:pt idx="14">
                  <c:v>31.95300000000001</c:v>
                </c:pt>
                <c:pt idx="15">
                  <c:v>31.489499999999989</c:v>
                </c:pt>
                <c:pt idx="16">
                  <c:v>25.285007250000003</c:v>
                </c:pt>
                <c:pt idx="17">
                  <c:v>21.477305750000003</c:v>
                </c:pt>
                <c:pt idx="18">
                  <c:v>42.645247250000011</c:v>
                </c:pt>
                <c:pt idx="19">
                  <c:v>49.90256149999999</c:v>
                </c:pt>
                <c:pt idx="20">
                  <c:v>63.084535249999973</c:v>
                </c:pt>
                <c:pt idx="21">
                  <c:v>55.905000000000015</c:v>
                </c:pt>
                <c:pt idx="22">
                  <c:v>48.410999999999987</c:v>
                </c:pt>
                <c:pt idx="23">
                  <c:v>41.056499999999978</c:v>
                </c:pt>
              </c:numCache>
            </c:numRef>
          </c:val>
          <c:smooth val="0"/>
          <c:extLst>
            <c:ext xmlns:c16="http://schemas.microsoft.com/office/drawing/2014/chart" uri="{C3380CC4-5D6E-409C-BE32-E72D297353CC}">
              <c16:uniqueId val="{00000001-4378-42D5-B999-7D1E9204D56E}"/>
            </c:ext>
          </c:extLst>
        </c:ser>
        <c:ser>
          <c:idx val="2"/>
          <c:order val="2"/>
          <c:tx>
            <c:strRef>
              <c:f>Sheet1!$D$1</c:f>
              <c:strCache>
                <c:ptCount val="1"/>
                <c:pt idx="0">
                  <c:v>20% TOU</c:v>
                </c:pt>
              </c:strCache>
            </c:strRef>
          </c:tx>
          <c:spPr>
            <a:ln w="28575" cap="rnd">
              <a:solidFill>
                <a:schemeClr val="accent1">
                  <a:tint val="65000"/>
                </a:schemeClr>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Sheet1!$D$2:$D$25</c:f>
              <c:numCache>
                <c:formatCode>General</c:formatCode>
                <c:ptCount val="24"/>
                <c:pt idx="0">
                  <c:v>36.707064999999972</c:v>
                </c:pt>
                <c:pt idx="1">
                  <c:v>28.093861749999995</c:v>
                </c:pt>
                <c:pt idx="2">
                  <c:v>22.146625499999999</c:v>
                </c:pt>
                <c:pt idx="3">
                  <c:v>18.209283500000005</c:v>
                </c:pt>
                <c:pt idx="4">
                  <c:v>20.128561999999999</c:v>
                </c:pt>
                <c:pt idx="5">
                  <c:v>18.662190500000001</c:v>
                </c:pt>
                <c:pt idx="6">
                  <c:v>17.951999999999988</c:v>
                </c:pt>
                <c:pt idx="7">
                  <c:v>22.716000000000001</c:v>
                </c:pt>
                <c:pt idx="8">
                  <c:v>32.385000000000012</c:v>
                </c:pt>
                <c:pt idx="9">
                  <c:v>33.921000000000006</c:v>
                </c:pt>
                <c:pt idx="10">
                  <c:v>32.287500000000001</c:v>
                </c:pt>
                <c:pt idx="11">
                  <c:v>30.147000000000009</c:v>
                </c:pt>
                <c:pt idx="12">
                  <c:v>28.548000000000002</c:v>
                </c:pt>
                <c:pt idx="13">
                  <c:v>22.478999999999999</c:v>
                </c:pt>
                <c:pt idx="14">
                  <c:v>31.95300000000001</c:v>
                </c:pt>
                <c:pt idx="15">
                  <c:v>31.489499999999989</c:v>
                </c:pt>
                <c:pt idx="16">
                  <c:v>25.189323500000004</c:v>
                </c:pt>
                <c:pt idx="17">
                  <c:v>21.390508749999999</c:v>
                </c:pt>
                <c:pt idx="18">
                  <c:v>42.526244750000004</c:v>
                </c:pt>
                <c:pt idx="19">
                  <c:v>49.69058124999998</c:v>
                </c:pt>
                <c:pt idx="20">
                  <c:v>62.848662249999961</c:v>
                </c:pt>
                <c:pt idx="21">
                  <c:v>55.905000000000015</c:v>
                </c:pt>
                <c:pt idx="22">
                  <c:v>48.410999999999987</c:v>
                </c:pt>
                <c:pt idx="23">
                  <c:v>41.056499999999978</c:v>
                </c:pt>
              </c:numCache>
            </c:numRef>
          </c:val>
          <c:smooth val="0"/>
          <c:extLst>
            <c:ext xmlns:c16="http://schemas.microsoft.com/office/drawing/2014/chart" uri="{C3380CC4-5D6E-409C-BE32-E72D297353CC}">
              <c16:uniqueId val="{00000002-4378-42D5-B999-7D1E9204D56E}"/>
            </c:ext>
          </c:extLst>
        </c:ser>
        <c:ser>
          <c:idx val="3"/>
          <c:order val="3"/>
          <c:tx>
            <c:strRef>
              <c:f>Sheet1!$E$1</c:f>
              <c:strCache>
                <c:ptCount val="1"/>
                <c:pt idx="0">
                  <c:v>50% TOU</c:v>
                </c:pt>
              </c:strCache>
            </c:strRef>
          </c:tx>
          <c:spPr>
            <a:ln w="28575" cap="rnd">
              <a:solidFill>
                <a:schemeClr val="accent1">
                  <a:tint val="77000"/>
                </a:schemeClr>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Sheet1!$E$2:$E$25</c:f>
              <c:numCache>
                <c:formatCode>General</c:formatCode>
                <c:ptCount val="24"/>
                <c:pt idx="0">
                  <c:v>37.43853749999996</c:v>
                </c:pt>
                <c:pt idx="1">
                  <c:v>28.651720499999989</c:v>
                </c:pt>
                <c:pt idx="2">
                  <c:v>22.571639999999999</c:v>
                </c:pt>
                <c:pt idx="3">
                  <c:v>18.559593000000003</c:v>
                </c:pt>
                <c:pt idx="4">
                  <c:v>20.526860249999995</c:v>
                </c:pt>
                <c:pt idx="5">
                  <c:v>19.026218249999996</c:v>
                </c:pt>
                <c:pt idx="6">
                  <c:v>17.951999999999988</c:v>
                </c:pt>
                <c:pt idx="7">
                  <c:v>22.716000000000001</c:v>
                </c:pt>
                <c:pt idx="8">
                  <c:v>32.385000000000012</c:v>
                </c:pt>
                <c:pt idx="9">
                  <c:v>33.921000000000006</c:v>
                </c:pt>
                <c:pt idx="10">
                  <c:v>32.287500000000001</c:v>
                </c:pt>
                <c:pt idx="11">
                  <c:v>30.147000000000009</c:v>
                </c:pt>
                <c:pt idx="12">
                  <c:v>28.548000000000002</c:v>
                </c:pt>
                <c:pt idx="13">
                  <c:v>22.478999999999999</c:v>
                </c:pt>
                <c:pt idx="14">
                  <c:v>31.953000000000003</c:v>
                </c:pt>
                <c:pt idx="15">
                  <c:v>31.489499999999989</c:v>
                </c:pt>
                <c:pt idx="16">
                  <c:v>24.874402499999999</c:v>
                </c:pt>
                <c:pt idx="17">
                  <c:v>21.126345749999995</c:v>
                </c:pt>
                <c:pt idx="18">
                  <c:v>41.973534000000015</c:v>
                </c:pt>
                <c:pt idx="19">
                  <c:v>49.080296249999947</c:v>
                </c:pt>
                <c:pt idx="20">
                  <c:v>62.071404749999942</c:v>
                </c:pt>
                <c:pt idx="21">
                  <c:v>55.905000000000015</c:v>
                </c:pt>
                <c:pt idx="22">
                  <c:v>48.410999999999987</c:v>
                </c:pt>
                <c:pt idx="23">
                  <c:v>41.056499999999978</c:v>
                </c:pt>
              </c:numCache>
            </c:numRef>
          </c:val>
          <c:smooth val="0"/>
          <c:extLst>
            <c:ext xmlns:c16="http://schemas.microsoft.com/office/drawing/2014/chart" uri="{C3380CC4-5D6E-409C-BE32-E72D297353CC}">
              <c16:uniqueId val="{00000003-4378-42D5-B999-7D1E9204D56E}"/>
            </c:ext>
          </c:extLst>
        </c:ser>
        <c:ser>
          <c:idx val="4"/>
          <c:order val="4"/>
          <c:tx>
            <c:strRef>
              <c:f>Sheet1!$F$1</c:f>
              <c:strCache>
                <c:ptCount val="1"/>
                <c:pt idx="0">
                  <c:v>90% TOU</c:v>
                </c:pt>
              </c:strCache>
            </c:strRef>
          </c:tx>
          <c:spPr>
            <a:ln w="28575" cap="rnd">
              <a:solidFill>
                <a:schemeClr val="accent1">
                  <a:tint val="89000"/>
                </a:schemeClr>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Sheet1!$F$2:$F$25</c:f>
              <c:numCache>
                <c:formatCode>General</c:formatCode>
                <c:ptCount val="24"/>
                <c:pt idx="0">
                  <c:v>38.374795499999955</c:v>
                </c:pt>
                <c:pt idx="1">
                  <c:v>29.373109499999984</c:v>
                </c:pt>
                <c:pt idx="2">
                  <c:v>23.158325499999993</c:v>
                </c:pt>
                <c:pt idx="3">
                  <c:v>19.047202249999998</c:v>
                </c:pt>
                <c:pt idx="4">
                  <c:v>21.054250749999998</c:v>
                </c:pt>
                <c:pt idx="5">
                  <c:v>19.520946249999991</c:v>
                </c:pt>
                <c:pt idx="6">
                  <c:v>17.951999999999988</c:v>
                </c:pt>
                <c:pt idx="7">
                  <c:v>22.716000000000001</c:v>
                </c:pt>
                <c:pt idx="8">
                  <c:v>32.385000000000012</c:v>
                </c:pt>
                <c:pt idx="9">
                  <c:v>33.921000000000006</c:v>
                </c:pt>
                <c:pt idx="10">
                  <c:v>32.287500000000001</c:v>
                </c:pt>
                <c:pt idx="11">
                  <c:v>30.147000000000009</c:v>
                </c:pt>
                <c:pt idx="12">
                  <c:v>28.548000000000002</c:v>
                </c:pt>
                <c:pt idx="13">
                  <c:v>22.478999999999999</c:v>
                </c:pt>
                <c:pt idx="14">
                  <c:v>31.952999999999989</c:v>
                </c:pt>
                <c:pt idx="15">
                  <c:v>31.489499999999989</c:v>
                </c:pt>
                <c:pt idx="16">
                  <c:v>24.467713249999996</c:v>
                </c:pt>
                <c:pt idx="17">
                  <c:v>20.778419749999983</c:v>
                </c:pt>
                <c:pt idx="18">
                  <c:v>41.255695750000015</c:v>
                </c:pt>
                <c:pt idx="19">
                  <c:v>48.212756749999919</c:v>
                </c:pt>
                <c:pt idx="20">
                  <c:v>60.982424249999951</c:v>
                </c:pt>
                <c:pt idx="21">
                  <c:v>55.905000000000015</c:v>
                </c:pt>
                <c:pt idx="22">
                  <c:v>48.410999999999987</c:v>
                </c:pt>
                <c:pt idx="23">
                  <c:v>41.056499999999978</c:v>
                </c:pt>
              </c:numCache>
            </c:numRef>
          </c:val>
          <c:smooth val="0"/>
          <c:extLst>
            <c:ext xmlns:c16="http://schemas.microsoft.com/office/drawing/2014/chart" uri="{C3380CC4-5D6E-409C-BE32-E72D297353CC}">
              <c16:uniqueId val="{00000004-4378-42D5-B999-7D1E9204D56E}"/>
            </c:ext>
          </c:extLst>
        </c:ser>
        <c:dLbls>
          <c:showLegendKey val="0"/>
          <c:showVal val="0"/>
          <c:showCatName val="0"/>
          <c:showSerName val="0"/>
          <c:showPercent val="0"/>
          <c:showBubbleSize val="0"/>
        </c:dLbls>
        <c:marker val="1"/>
        <c:smooth val="0"/>
        <c:axId val="273423279"/>
        <c:axId val="281942079"/>
      </c:lineChart>
      <c:catAx>
        <c:axId val="273423279"/>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a:t>Hour of Day</a:t>
                </a:r>
              </a:p>
            </c:rich>
          </c:tx>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rgbClr val="FF0000"/>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81942079"/>
        <c:crosses val="autoZero"/>
        <c:auto val="1"/>
        <c:lblAlgn val="ctr"/>
        <c:lblOffset val="100"/>
        <c:noMultiLvlLbl val="0"/>
      </c:catAx>
      <c:valAx>
        <c:axId val="281942079"/>
        <c:scaling>
          <c:orientation val="minMax"/>
          <c:min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baseline="0" dirty="0"/>
                  <a:t>Grid Load</a:t>
                </a:r>
                <a:r>
                  <a:rPr lang="en-US" dirty="0"/>
                  <a:t> (kW)</a:t>
                </a:r>
              </a:p>
            </c:rich>
          </c:tx>
          <c:layout>
            <c:manualLayout>
              <c:xMode val="edge"/>
              <c:yMode val="edge"/>
              <c:x val="1.2121212121212121E-2"/>
              <c:y val="0.36517276835240958"/>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73423279"/>
        <c:crosses val="autoZero"/>
        <c:crossBetween val="between"/>
      </c:valAx>
      <c:spPr>
        <a:noFill/>
        <a:ln>
          <a:noFill/>
        </a:ln>
        <a:effectLst/>
      </c:spPr>
    </c:plotArea>
    <c:legend>
      <c:legendPos val="b"/>
      <c:layout>
        <c:manualLayout>
          <c:xMode val="edge"/>
          <c:yMode val="edge"/>
          <c:x val="1.5452985666799183E-2"/>
          <c:y val="0.88004143046591121"/>
          <c:w val="0.9845470143332008"/>
          <c:h val="0.1199585707044571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US" sz="1000" dirty="0"/>
              <a:t>Peak Summer Day – San Diego</a:t>
            </a:r>
            <a:r>
              <a:rPr lang="en-US" sz="1000" baseline="0" dirty="0"/>
              <a:t> Gas &amp; Electric</a:t>
            </a:r>
            <a:endParaRPr lang="en-US" sz="1000" dirty="0"/>
          </a:p>
        </c:rich>
      </c:tx>
      <c:layout>
        <c:manualLayout>
          <c:xMode val="edge"/>
          <c:yMode val="edge"/>
          <c:x val="0.25674364121574056"/>
          <c:y val="0"/>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989692197566213"/>
          <c:y val="0.10900343642611685"/>
          <c:w val="0.85677014979913135"/>
          <c:h val="0.64676798736258689"/>
        </c:manualLayout>
      </c:layout>
      <c:barChart>
        <c:barDir val="col"/>
        <c:grouping val="clustered"/>
        <c:varyColors val="0"/>
        <c:dLbls>
          <c:showLegendKey val="0"/>
          <c:showVal val="0"/>
          <c:showCatName val="0"/>
          <c:showSerName val="0"/>
          <c:showPercent val="0"/>
          <c:showBubbleSize val="0"/>
        </c:dLbls>
        <c:gapWidth val="150"/>
        <c:axId val="273423279"/>
        <c:axId val="281942079"/>
        <c:extLst>
          <c:ext xmlns:c15="http://schemas.microsoft.com/office/drawing/2012/chart" uri="{02D57815-91ED-43cb-92C2-25804820EDAC}">
            <c15:filteredBarSeries>
              <c15:ser>
                <c:idx val="5"/>
                <c:order val="5"/>
                <c:tx>
                  <c:strRef>
                    <c:extLst>
                      <c:ext uri="{02D57815-91ED-43cb-92C2-25804820EDAC}">
                        <c15:formulaRef>
                          <c15:sqref>Sheet1!$G$1</c15:sqref>
                        </c15:formulaRef>
                      </c:ext>
                    </c:extLst>
                    <c:strCache>
                      <c:ptCount val="1"/>
                      <c:pt idx="0">
                        <c:v>10% Storage: Charge</c:v>
                      </c:pt>
                    </c:strCache>
                  </c:strRef>
                </c:tx>
                <c:spPr>
                  <a:solidFill>
                    <a:schemeClr val="accent1"/>
                  </a:solidFill>
                  <a:ln>
                    <a:noFill/>
                  </a:ln>
                  <a:effectLst/>
                </c:spPr>
                <c:invertIfNegative val="0"/>
                <c:cat>
                  <c:numRef>
                    <c:extLst>
                      <c:ext uri="{02D57815-91ED-43cb-92C2-25804820EDAC}">
                        <c15:formulaRef>
                          <c15:sqref>Sheet1!$A$2:$A$25</c15:sqref>
                        </c15:formulaRef>
                      </c:ext>
                    </c:extLst>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extLst>
                      <c:ext uri="{02D57815-91ED-43cb-92C2-25804820EDAC}">
                        <c15:formulaRef>
                          <c15:sqref>Sheet1!$G$2:$G$25</c15:sqref>
                        </c15:formulaRef>
                      </c:ext>
                    </c:extLst>
                    <c:numCache>
                      <c:formatCode>General</c:formatCode>
                      <c:ptCount val="24"/>
                    </c:numCache>
                  </c:numRef>
                </c:val>
                <c:extLst>
                  <c:ext xmlns:c16="http://schemas.microsoft.com/office/drawing/2014/chart" uri="{C3380CC4-5D6E-409C-BE32-E72D297353CC}">
                    <c16:uniqueId val="{00000005-4378-42D5-B999-7D1E9204D56E}"/>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10% Storage: Discharge</c:v>
                      </c:pt>
                    </c:strCache>
                  </c:strRef>
                </c:tx>
                <c:spPr>
                  <a:solidFill>
                    <a:schemeClr val="accent1">
                      <a:shade val="88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Sheet1!$A$2:$A$25</c15:sqref>
                        </c15:formulaRef>
                      </c:ext>
                    </c:extLst>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extLst xmlns:c15="http://schemas.microsoft.com/office/drawing/2012/chart">
                      <c:ext xmlns:c15="http://schemas.microsoft.com/office/drawing/2012/chart" uri="{02D57815-91ED-43cb-92C2-25804820EDAC}">
                        <c15:formulaRef>
                          <c15:sqref>Sheet1!$H$2:$H$25</c15:sqref>
                        </c15:formulaRef>
                      </c:ext>
                    </c:extLst>
                    <c:numCache>
                      <c:formatCode>General</c:formatCode>
                      <c:ptCount val="24"/>
                    </c:numCache>
                  </c:numRef>
                </c:val>
                <c:extLst xmlns:c15="http://schemas.microsoft.com/office/drawing/2012/chart">
                  <c:ext xmlns:c16="http://schemas.microsoft.com/office/drawing/2014/chart" uri="{C3380CC4-5D6E-409C-BE32-E72D297353CC}">
                    <c16:uniqueId val="{00000006-4378-42D5-B999-7D1E9204D56E}"/>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Sheet1!$I$1</c15:sqref>
                        </c15:formulaRef>
                      </c:ext>
                    </c:extLst>
                    <c:strCache>
                      <c:ptCount val="1"/>
                      <c:pt idx="0">
                        <c:v>30% Storage: Charge</c:v>
                      </c:pt>
                    </c:strCache>
                  </c:strRef>
                </c:tx>
                <c:spPr>
                  <a:solidFill>
                    <a:schemeClr val="accent1">
                      <a:shade val="76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Sheet1!$A$2:$A$25</c15:sqref>
                        </c15:formulaRef>
                      </c:ext>
                    </c:extLst>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extLst xmlns:c15="http://schemas.microsoft.com/office/drawing/2012/chart">
                      <c:ext xmlns:c15="http://schemas.microsoft.com/office/drawing/2012/chart" uri="{02D57815-91ED-43cb-92C2-25804820EDAC}">
                        <c15:formulaRef>
                          <c15:sqref>Sheet1!$I$2:$I$25</c15:sqref>
                        </c15:formulaRef>
                      </c:ext>
                    </c:extLst>
                    <c:numCache>
                      <c:formatCode>General</c:formatCode>
                      <c:ptCount val="24"/>
                    </c:numCache>
                  </c:numRef>
                </c:val>
                <c:extLst xmlns:c15="http://schemas.microsoft.com/office/drawing/2012/chart">
                  <c:ext xmlns:c16="http://schemas.microsoft.com/office/drawing/2014/chart" uri="{C3380CC4-5D6E-409C-BE32-E72D297353CC}">
                    <c16:uniqueId val="{00000007-4378-42D5-B999-7D1E9204D56E}"/>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Sheet1!$J$1</c15:sqref>
                        </c15:formulaRef>
                      </c:ext>
                    </c:extLst>
                    <c:strCache>
                      <c:ptCount val="1"/>
                      <c:pt idx="0">
                        <c:v>30% Storage: Discharge</c:v>
                      </c:pt>
                    </c:strCache>
                  </c:strRef>
                </c:tx>
                <c:spPr>
                  <a:solidFill>
                    <a:schemeClr val="accent1">
                      <a:shade val="65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Sheet1!$A$2:$A$25</c15:sqref>
                        </c15:formulaRef>
                      </c:ext>
                    </c:extLst>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extLst xmlns:c15="http://schemas.microsoft.com/office/drawing/2012/chart">
                      <c:ext xmlns:c15="http://schemas.microsoft.com/office/drawing/2012/chart" uri="{02D57815-91ED-43cb-92C2-25804820EDAC}">
                        <c15:formulaRef>
                          <c15:sqref>Sheet1!$J$2:$J$25</c15:sqref>
                        </c15:formulaRef>
                      </c:ext>
                    </c:extLst>
                    <c:numCache>
                      <c:formatCode>General</c:formatCode>
                      <c:ptCount val="24"/>
                    </c:numCache>
                  </c:numRef>
                </c:val>
                <c:extLst xmlns:c15="http://schemas.microsoft.com/office/drawing/2012/chart">
                  <c:ext xmlns:c16="http://schemas.microsoft.com/office/drawing/2014/chart" uri="{C3380CC4-5D6E-409C-BE32-E72D297353CC}">
                    <c16:uniqueId val="{00000008-4378-42D5-B999-7D1E9204D56E}"/>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Sheet1!$K$1</c15:sqref>
                        </c15:formulaRef>
                      </c:ext>
                    </c:extLst>
                    <c:strCache>
                      <c:ptCount val="1"/>
                      <c:pt idx="0">
                        <c:v>100% Storage: Charge</c:v>
                      </c:pt>
                    </c:strCache>
                  </c:strRef>
                </c:tx>
                <c:spPr>
                  <a:solidFill>
                    <a:schemeClr val="accent1">
                      <a:shade val="53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Sheet1!$A$2:$A$25</c15:sqref>
                        </c15:formulaRef>
                      </c:ext>
                    </c:extLst>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extLst xmlns:c15="http://schemas.microsoft.com/office/drawing/2012/chart">
                      <c:ext xmlns:c15="http://schemas.microsoft.com/office/drawing/2012/chart" uri="{02D57815-91ED-43cb-92C2-25804820EDAC}">
                        <c15:formulaRef>
                          <c15:sqref>Sheet1!$K$2:$K$25</c15:sqref>
                        </c15:formulaRef>
                      </c:ext>
                    </c:extLst>
                    <c:numCache>
                      <c:formatCode>General</c:formatCode>
                      <c:ptCount val="24"/>
                    </c:numCache>
                  </c:numRef>
                </c:val>
                <c:extLst xmlns:c15="http://schemas.microsoft.com/office/drawing/2012/chart">
                  <c:ext xmlns:c16="http://schemas.microsoft.com/office/drawing/2014/chart" uri="{C3380CC4-5D6E-409C-BE32-E72D297353CC}">
                    <c16:uniqueId val="{00000009-4378-42D5-B999-7D1E9204D56E}"/>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Sheet1!$L$1</c15:sqref>
                        </c15:formulaRef>
                      </c:ext>
                    </c:extLst>
                    <c:strCache>
                      <c:ptCount val="1"/>
                      <c:pt idx="0">
                        <c:v>100% Storage: Discharge</c:v>
                      </c:pt>
                    </c:strCache>
                  </c:strRef>
                </c:tx>
                <c:spPr>
                  <a:solidFill>
                    <a:schemeClr val="accent1">
                      <a:shade val="41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Sheet1!$A$2:$A$25</c15:sqref>
                        </c15:formulaRef>
                      </c:ext>
                    </c:extLst>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extLst xmlns:c15="http://schemas.microsoft.com/office/drawing/2012/chart">
                      <c:ext xmlns:c15="http://schemas.microsoft.com/office/drawing/2012/chart" uri="{02D57815-91ED-43cb-92C2-25804820EDAC}">
                        <c15:formulaRef>
                          <c15:sqref>Sheet1!$L$2:$L$25</c15:sqref>
                        </c15:formulaRef>
                      </c:ext>
                    </c:extLst>
                    <c:numCache>
                      <c:formatCode>General</c:formatCode>
                      <c:ptCount val="24"/>
                    </c:numCache>
                  </c:numRef>
                </c:val>
                <c:extLst xmlns:c15="http://schemas.microsoft.com/office/drawing/2012/chart">
                  <c:ext xmlns:c16="http://schemas.microsoft.com/office/drawing/2014/chart" uri="{C3380CC4-5D6E-409C-BE32-E72D297353CC}">
                    <c16:uniqueId val="{0000000A-4378-42D5-B999-7D1E9204D56E}"/>
                  </c:ext>
                </c:extLst>
              </c15:ser>
            </c15:filteredBarSeries>
          </c:ext>
        </c:extLst>
      </c:barChart>
      <c:lineChart>
        <c:grouping val="standard"/>
        <c:varyColors val="0"/>
        <c:ser>
          <c:idx val="0"/>
          <c:order val="0"/>
          <c:tx>
            <c:strRef>
              <c:f>Sheet1!$B$1</c:f>
              <c:strCache>
                <c:ptCount val="1"/>
                <c:pt idx="0">
                  <c:v>No CPP</c:v>
                </c:pt>
              </c:strCache>
            </c:strRef>
          </c:tx>
          <c:spPr>
            <a:ln w="28575" cap="rnd">
              <a:solidFill>
                <a:schemeClr val="accent1">
                  <a:tint val="42000"/>
                </a:schemeClr>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Sheet1!$B$2:$B$25</c:f>
              <c:numCache>
                <c:formatCode>General</c:formatCode>
                <c:ptCount val="24"/>
                <c:pt idx="0">
                  <c:v>43.436999999999976</c:v>
                </c:pt>
                <c:pt idx="1">
                  <c:v>40.702500000000001</c:v>
                </c:pt>
                <c:pt idx="2">
                  <c:v>29.127000000000002</c:v>
                </c:pt>
                <c:pt idx="3">
                  <c:v>24.712500000000006</c:v>
                </c:pt>
                <c:pt idx="4">
                  <c:v>32.868000000000002</c:v>
                </c:pt>
                <c:pt idx="5">
                  <c:v>24.063000000000002</c:v>
                </c:pt>
                <c:pt idx="6">
                  <c:v>29.696999999999981</c:v>
                </c:pt>
                <c:pt idx="7">
                  <c:v>31.688999999999943</c:v>
                </c:pt>
                <c:pt idx="8">
                  <c:v>40.916999999999994</c:v>
                </c:pt>
                <c:pt idx="9">
                  <c:v>46.001999999999981</c:v>
                </c:pt>
                <c:pt idx="10">
                  <c:v>57.316499999999984</c:v>
                </c:pt>
                <c:pt idx="11">
                  <c:v>58.204499999999996</c:v>
                </c:pt>
                <c:pt idx="12">
                  <c:v>91.096500000000049</c:v>
                </c:pt>
                <c:pt idx="13">
                  <c:v>72.81299999999996</c:v>
                </c:pt>
                <c:pt idx="14">
                  <c:v>102.21150000000004</c:v>
                </c:pt>
                <c:pt idx="15">
                  <c:v>135.79049999999998</c:v>
                </c:pt>
                <c:pt idx="16">
                  <c:v>167.09100000000004</c:v>
                </c:pt>
                <c:pt idx="17">
                  <c:v>131.71350000000001</c:v>
                </c:pt>
                <c:pt idx="18">
                  <c:v>100.12949999999999</c:v>
                </c:pt>
                <c:pt idx="19">
                  <c:v>91.396500000000017</c:v>
                </c:pt>
                <c:pt idx="20">
                  <c:v>118.73699999999998</c:v>
                </c:pt>
                <c:pt idx="21">
                  <c:v>98.09850000000003</c:v>
                </c:pt>
                <c:pt idx="22">
                  <c:v>93.080999999999989</c:v>
                </c:pt>
                <c:pt idx="23">
                  <c:v>90.353999999999957</c:v>
                </c:pt>
              </c:numCache>
            </c:numRef>
          </c:val>
          <c:smooth val="0"/>
          <c:extLst>
            <c:ext xmlns:c16="http://schemas.microsoft.com/office/drawing/2014/chart" uri="{C3380CC4-5D6E-409C-BE32-E72D297353CC}">
              <c16:uniqueId val="{00000000-4378-42D5-B999-7D1E9204D56E}"/>
            </c:ext>
          </c:extLst>
        </c:ser>
        <c:ser>
          <c:idx val="1"/>
          <c:order val="1"/>
          <c:tx>
            <c:strRef>
              <c:f>Sheet1!$C$1</c:f>
              <c:strCache>
                <c:ptCount val="1"/>
                <c:pt idx="0">
                  <c:v>10% CPP</c:v>
                </c:pt>
              </c:strCache>
            </c:strRef>
          </c:tx>
          <c:spPr>
            <a:ln w="28575" cap="rnd">
              <a:solidFill>
                <a:schemeClr val="accent1">
                  <a:tint val="54000"/>
                </a:schemeClr>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Sheet1!$C$2:$C$25</c:f>
              <c:numCache>
                <c:formatCode>General</c:formatCode>
                <c:ptCount val="24"/>
                <c:pt idx="0">
                  <c:v>43.436999999999976</c:v>
                </c:pt>
                <c:pt idx="1">
                  <c:v>40.702500000000001</c:v>
                </c:pt>
                <c:pt idx="2">
                  <c:v>29.127000000000002</c:v>
                </c:pt>
                <c:pt idx="3">
                  <c:v>24.712500000000006</c:v>
                </c:pt>
                <c:pt idx="4">
                  <c:v>32.868000000000002</c:v>
                </c:pt>
                <c:pt idx="5">
                  <c:v>24.063000000000002</c:v>
                </c:pt>
                <c:pt idx="6">
                  <c:v>29.696999999999981</c:v>
                </c:pt>
                <c:pt idx="7">
                  <c:v>31.688999999999943</c:v>
                </c:pt>
                <c:pt idx="8" formatCode="0.00E+00">
                  <c:v>40.916999999999994</c:v>
                </c:pt>
                <c:pt idx="9" formatCode="0.00E+00">
                  <c:v>46.001999999999981</c:v>
                </c:pt>
                <c:pt idx="10">
                  <c:v>57.316499999999984</c:v>
                </c:pt>
                <c:pt idx="11" formatCode="0.00E+00">
                  <c:v>58.204499999999996</c:v>
                </c:pt>
                <c:pt idx="12">
                  <c:v>91.096500000000049</c:v>
                </c:pt>
                <c:pt idx="13">
                  <c:v>72.81299999999996</c:v>
                </c:pt>
                <c:pt idx="14">
                  <c:v>100.72290000000004</c:v>
                </c:pt>
                <c:pt idx="15">
                  <c:v>134.16836249999994</c:v>
                </c:pt>
                <c:pt idx="16">
                  <c:v>164.68582500000002</c:v>
                </c:pt>
                <c:pt idx="17">
                  <c:v>129.98865000000001</c:v>
                </c:pt>
                <c:pt idx="18">
                  <c:v>100.12949999999999</c:v>
                </c:pt>
                <c:pt idx="19">
                  <c:v>91.396500000000017</c:v>
                </c:pt>
                <c:pt idx="20">
                  <c:v>118.73699999999998</c:v>
                </c:pt>
                <c:pt idx="21">
                  <c:v>98.09850000000003</c:v>
                </c:pt>
                <c:pt idx="22">
                  <c:v>93.080999999999989</c:v>
                </c:pt>
                <c:pt idx="23">
                  <c:v>90.353999999999957</c:v>
                </c:pt>
              </c:numCache>
            </c:numRef>
          </c:val>
          <c:smooth val="0"/>
          <c:extLst>
            <c:ext xmlns:c16="http://schemas.microsoft.com/office/drawing/2014/chart" uri="{C3380CC4-5D6E-409C-BE32-E72D297353CC}">
              <c16:uniqueId val="{00000001-4378-42D5-B999-7D1E9204D56E}"/>
            </c:ext>
          </c:extLst>
        </c:ser>
        <c:ser>
          <c:idx val="2"/>
          <c:order val="2"/>
          <c:tx>
            <c:strRef>
              <c:f>Sheet1!$D$1</c:f>
              <c:strCache>
                <c:ptCount val="1"/>
                <c:pt idx="0">
                  <c:v>20% CPP</c:v>
                </c:pt>
              </c:strCache>
            </c:strRef>
          </c:tx>
          <c:spPr>
            <a:ln w="28575" cap="rnd">
              <a:solidFill>
                <a:schemeClr val="accent1">
                  <a:tint val="65000"/>
                </a:schemeClr>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Sheet1!$D$2:$D$25</c:f>
              <c:numCache>
                <c:formatCode>General</c:formatCode>
                <c:ptCount val="24"/>
                <c:pt idx="0">
                  <c:v>43.436999999999976</c:v>
                </c:pt>
                <c:pt idx="1">
                  <c:v>40.702500000000001</c:v>
                </c:pt>
                <c:pt idx="2">
                  <c:v>29.127000000000002</c:v>
                </c:pt>
                <c:pt idx="3">
                  <c:v>24.712500000000006</c:v>
                </c:pt>
                <c:pt idx="4">
                  <c:v>32.868000000000002</c:v>
                </c:pt>
                <c:pt idx="5">
                  <c:v>24.063000000000002</c:v>
                </c:pt>
                <c:pt idx="6">
                  <c:v>29.696999999999981</c:v>
                </c:pt>
                <c:pt idx="7">
                  <c:v>31.688999999999943</c:v>
                </c:pt>
                <c:pt idx="8">
                  <c:v>40.916999999999994</c:v>
                </c:pt>
                <c:pt idx="9">
                  <c:v>46.001999999999981</c:v>
                </c:pt>
                <c:pt idx="10">
                  <c:v>57.316499999999984</c:v>
                </c:pt>
                <c:pt idx="11">
                  <c:v>58.204499999999996</c:v>
                </c:pt>
                <c:pt idx="12">
                  <c:v>91.096500000000049</c:v>
                </c:pt>
                <c:pt idx="13">
                  <c:v>72.81299999999996</c:v>
                </c:pt>
                <c:pt idx="14">
                  <c:v>99.250837500000031</c:v>
                </c:pt>
                <c:pt idx="15">
                  <c:v>131.83413749999994</c:v>
                </c:pt>
                <c:pt idx="16">
                  <c:v>161.95181250000002</c:v>
                </c:pt>
                <c:pt idx="17">
                  <c:v>128.00186250000002</c:v>
                </c:pt>
                <c:pt idx="18">
                  <c:v>100.12949999999999</c:v>
                </c:pt>
                <c:pt idx="19">
                  <c:v>91.396500000000017</c:v>
                </c:pt>
                <c:pt idx="20">
                  <c:v>118.73699999999998</c:v>
                </c:pt>
                <c:pt idx="21">
                  <c:v>98.09850000000003</c:v>
                </c:pt>
                <c:pt idx="22">
                  <c:v>93.080999999999989</c:v>
                </c:pt>
                <c:pt idx="23">
                  <c:v>90.353999999999957</c:v>
                </c:pt>
              </c:numCache>
            </c:numRef>
          </c:val>
          <c:smooth val="0"/>
          <c:extLst>
            <c:ext xmlns:c16="http://schemas.microsoft.com/office/drawing/2014/chart" uri="{C3380CC4-5D6E-409C-BE32-E72D297353CC}">
              <c16:uniqueId val="{00000002-4378-42D5-B999-7D1E9204D56E}"/>
            </c:ext>
          </c:extLst>
        </c:ser>
        <c:ser>
          <c:idx val="3"/>
          <c:order val="3"/>
          <c:tx>
            <c:strRef>
              <c:f>Sheet1!$E$1</c:f>
              <c:strCache>
                <c:ptCount val="1"/>
                <c:pt idx="0">
                  <c:v>50% CPP</c:v>
                </c:pt>
              </c:strCache>
            </c:strRef>
          </c:tx>
          <c:spPr>
            <a:ln w="28575" cap="rnd">
              <a:solidFill>
                <a:schemeClr val="accent1">
                  <a:tint val="77000"/>
                </a:schemeClr>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Sheet1!$E$2:$E$25</c:f>
              <c:numCache>
                <c:formatCode>General</c:formatCode>
                <c:ptCount val="24"/>
                <c:pt idx="0">
                  <c:v>43.436999999999976</c:v>
                </c:pt>
                <c:pt idx="1">
                  <c:v>40.702500000000001</c:v>
                </c:pt>
                <c:pt idx="2">
                  <c:v>29.127000000000002</c:v>
                </c:pt>
                <c:pt idx="3">
                  <c:v>24.712500000000006</c:v>
                </c:pt>
                <c:pt idx="4">
                  <c:v>32.868000000000002</c:v>
                </c:pt>
                <c:pt idx="5">
                  <c:v>24.063000000000002</c:v>
                </c:pt>
                <c:pt idx="6">
                  <c:v>29.696999999999981</c:v>
                </c:pt>
                <c:pt idx="7">
                  <c:v>31.688999999999943</c:v>
                </c:pt>
                <c:pt idx="8">
                  <c:v>40.916999999999994</c:v>
                </c:pt>
                <c:pt idx="9">
                  <c:v>46.001999999999981</c:v>
                </c:pt>
                <c:pt idx="10">
                  <c:v>57.316499999999984</c:v>
                </c:pt>
                <c:pt idx="11">
                  <c:v>58.204499999999996</c:v>
                </c:pt>
                <c:pt idx="12">
                  <c:v>91.096500000000049</c:v>
                </c:pt>
                <c:pt idx="13">
                  <c:v>72.81299999999996</c:v>
                </c:pt>
                <c:pt idx="14">
                  <c:v>94.545637500000012</c:v>
                </c:pt>
                <c:pt idx="15">
                  <c:v>125.60621249999994</c:v>
                </c:pt>
                <c:pt idx="16">
                  <c:v>154.55917499999995</c:v>
                </c:pt>
                <c:pt idx="17">
                  <c:v>121.83498750000004</c:v>
                </c:pt>
                <c:pt idx="18">
                  <c:v>100.12949999999999</c:v>
                </c:pt>
                <c:pt idx="19">
                  <c:v>91.396500000000017</c:v>
                </c:pt>
                <c:pt idx="20">
                  <c:v>118.73699999999998</c:v>
                </c:pt>
                <c:pt idx="21">
                  <c:v>98.09850000000003</c:v>
                </c:pt>
                <c:pt idx="22">
                  <c:v>93.080999999999989</c:v>
                </c:pt>
                <c:pt idx="23">
                  <c:v>90.353999999999957</c:v>
                </c:pt>
              </c:numCache>
            </c:numRef>
          </c:val>
          <c:smooth val="0"/>
          <c:extLst>
            <c:ext xmlns:c16="http://schemas.microsoft.com/office/drawing/2014/chart" uri="{C3380CC4-5D6E-409C-BE32-E72D297353CC}">
              <c16:uniqueId val="{00000003-4378-42D5-B999-7D1E9204D56E}"/>
            </c:ext>
          </c:extLst>
        </c:ser>
        <c:ser>
          <c:idx val="4"/>
          <c:order val="4"/>
          <c:tx>
            <c:strRef>
              <c:f>Sheet1!$F$1</c:f>
              <c:strCache>
                <c:ptCount val="1"/>
                <c:pt idx="0">
                  <c:v>90% CPP</c:v>
                </c:pt>
              </c:strCache>
            </c:strRef>
          </c:tx>
          <c:spPr>
            <a:ln w="28575" cap="rnd">
              <a:solidFill>
                <a:schemeClr val="accent1">
                  <a:tint val="89000"/>
                </a:schemeClr>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Sheet1!$F$2:$F$25</c:f>
              <c:numCache>
                <c:formatCode>General</c:formatCode>
                <c:ptCount val="24"/>
                <c:pt idx="0">
                  <c:v>43.436999999999976</c:v>
                </c:pt>
                <c:pt idx="1">
                  <c:v>40.702500000000001</c:v>
                </c:pt>
                <c:pt idx="2">
                  <c:v>29.127000000000002</c:v>
                </c:pt>
                <c:pt idx="3">
                  <c:v>24.712500000000006</c:v>
                </c:pt>
                <c:pt idx="4">
                  <c:v>32.868000000000002</c:v>
                </c:pt>
                <c:pt idx="5">
                  <c:v>24.063000000000002</c:v>
                </c:pt>
                <c:pt idx="6">
                  <c:v>29.696999999999981</c:v>
                </c:pt>
                <c:pt idx="7">
                  <c:v>31.688999999999943</c:v>
                </c:pt>
                <c:pt idx="8">
                  <c:v>40.916999999999994</c:v>
                </c:pt>
                <c:pt idx="9">
                  <c:v>46.001999999999981</c:v>
                </c:pt>
                <c:pt idx="10">
                  <c:v>57.316499999999984</c:v>
                </c:pt>
                <c:pt idx="11">
                  <c:v>58.204499999999996</c:v>
                </c:pt>
                <c:pt idx="12">
                  <c:v>91.096500000000049</c:v>
                </c:pt>
                <c:pt idx="13">
                  <c:v>72.81299999999996</c:v>
                </c:pt>
                <c:pt idx="14">
                  <c:v>88.542562500000017</c:v>
                </c:pt>
                <c:pt idx="15">
                  <c:v>117.70214999999989</c:v>
                </c:pt>
                <c:pt idx="16">
                  <c:v>144.34023749999986</c:v>
                </c:pt>
                <c:pt idx="17">
                  <c:v>113.84595000000004</c:v>
                </c:pt>
                <c:pt idx="18">
                  <c:v>100.12949999999998</c:v>
                </c:pt>
                <c:pt idx="19">
                  <c:v>91.396500000000017</c:v>
                </c:pt>
                <c:pt idx="20">
                  <c:v>118.73699999999998</c:v>
                </c:pt>
                <c:pt idx="21">
                  <c:v>98.09850000000003</c:v>
                </c:pt>
                <c:pt idx="22">
                  <c:v>93.080999999999989</c:v>
                </c:pt>
                <c:pt idx="23">
                  <c:v>90.353999999999957</c:v>
                </c:pt>
              </c:numCache>
            </c:numRef>
          </c:val>
          <c:smooth val="0"/>
          <c:extLst>
            <c:ext xmlns:c16="http://schemas.microsoft.com/office/drawing/2014/chart" uri="{C3380CC4-5D6E-409C-BE32-E72D297353CC}">
              <c16:uniqueId val="{00000004-4378-42D5-B999-7D1E9204D56E}"/>
            </c:ext>
          </c:extLst>
        </c:ser>
        <c:dLbls>
          <c:showLegendKey val="0"/>
          <c:showVal val="0"/>
          <c:showCatName val="0"/>
          <c:showSerName val="0"/>
          <c:showPercent val="0"/>
          <c:showBubbleSize val="0"/>
        </c:dLbls>
        <c:marker val="1"/>
        <c:smooth val="0"/>
        <c:axId val="273423279"/>
        <c:axId val="281942079"/>
      </c:lineChart>
      <c:catAx>
        <c:axId val="273423279"/>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a:t>Hour of Day</a:t>
                </a:r>
              </a:p>
            </c:rich>
          </c:tx>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rgbClr val="FF0000"/>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81942079"/>
        <c:crosses val="autoZero"/>
        <c:auto val="1"/>
        <c:lblAlgn val="ctr"/>
        <c:lblOffset val="100"/>
        <c:noMultiLvlLbl val="0"/>
      </c:catAx>
      <c:valAx>
        <c:axId val="2819420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baseline="0" dirty="0"/>
                  <a:t>Grid Load</a:t>
                </a:r>
                <a:r>
                  <a:rPr lang="en-US" dirty="0"/>
                  <a:t> (kW)</a:t>
                </a:r>
              </a:p>
            </c:rich>
          </c:tx>
          <c:layout>
            <c:manualLayout>
              <c:xMode val="edge"/>
              <c:yMode val="edge"/>
              <c:x val="1.2121212121212121E-2"/>
              <c:y val="0.36517276835240958"/>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73423279"/>
        <c:crosses val="autoZero"/>
        <c:crossBetween val="between"/>
      </c:valAx>
      <c:spPr>
        <a:noFill/>
        <a:ln>
          <a:noFill/>
        </a:ln>
        <a:effectLst/>
      </c:spPr>
    </c:plotArea>
    <c:legend>
      <c:legendPos val="b"/>
      <c:layout>
        <c:manualLayout>
          <c:xMode val="edge"/>
          <c:yMode val="edge"/>
          <c:x val="1.5452985666799183E-2"/>
          <c:y val="0.88004143046591121"/>
          <c:w val="0.9845470143332008"/>
          <c:h val="0.1199585707044571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US" sz="1000" dirty="0"/>
              <a:t>Peak Summer Day – San Diego Gas &amp; Electric</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989692197566213"/>
          <c:y val="0.10900343642611685"/>
          <c:w val="0.85677014979913135"/>
          <c:h val="0.64676798736258689"/>
        </c:manualLayout>
      </c:layout>
      <c:barChart>
        <c:barDir val="col"/>
        <c:grouping val="clustered"/>
        <c:varyColors val="0"/>
        <c:dLbls>
          <c:showLegendKey val="0"/>
          <c:showVal val="0"/>
          <c:showCatName val="0"/>
          <c:showSerName val="0"/>
          <c:showPercent val="0"/>
          <c:showBubbleSize val="0"/>
        </c:dLbls>
        <c:gapWidth val="150"/>
        <c:axId val="273423279"/>
        <c:axId val="281942079"/>
        <c:extLst>
          <c:ext xmlns:c15="http://schemas.microsoft.com/office/drawing/2012/chart" uri="{02D57815-91ED-43cb-92C2-25804820EDAC}">
            <c15:filteredBarSeries>
              <c15:ser>
                <c:idx val="5"/>
                <c:order val="5"/>
                <c:tx>
                  <c:strRef>
                    <c:extLst>
                      <c:ext uri="{02D57815-91ED-43cb-92C2-25804820EDAC}">
                        <c15:formulaRef>
                          <c15:sqref>Sheet1!$G$1</c15:sqref>
                        </c15:formulaRef>
                      </c:ext>
                    </c:extLst>
                    <c:strCache>
                      <c:ptCount val="1"/>
                      <c:pt idx="0">
                        <c:v>10% Storage: Discharge</c:v>
                      </c:pt>
                    </c:strCache>
                  </c:strRef>
                </c:tx>
                <c:spPr>
                  <a:solidFill>
                    <a:schemeClr val="accent1"/>
                  </a:solidFill>
                  <a:ln>
                    <a:noFill/>
                  </a:ln>
                  <a:effectLst/>
                </c:spPr>
                <c:invertIfNegative val="0"/>
                <c:cat>
                  <c:numRef>
                    <c:extLst>
                      <c:ext uri="{02D57815-91ED-43cb-92C2-25804820EDAC}">
                        <c15:formulaRef>
                          <c15:sqref>Sheet1!$A$2:$A$25</c15:sqref>
                        </c15:formulaRef>
                      </c:ext>
                    </c:extLst>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extLst>
                      <c:ext uri="{02D57815-91ED-43cb-92C2-25804820EDAC}">
                        <c15:formulaRef>
                          <c15:sqref>Sheet1!$G$2:$G$25</c15:sqref>
                        </c15:formulaRef>
                      </c:ext>
                    </c:extLst>
                    <c:numCache>
                      <c:formatCode>General</c:formatCode>
                      <c:ptCount val="24"/>
                    </c:numCache>
                  </c:numRef>
                </c:val>
                <c:extLst>
                  <c:ext xmlns:c16="http://schemas.microsoft.com/office/drawing/2014/chart" uri="{C3380CC4-5D6E-409C-BE32-E72D297353CC}">
                    <c16:uniqueId val="{00000005-4378-42D5-B999-7D1E9204D56E}"/>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30% Storage: Charge</c:v>
                      </c:pt>
                    </c:strCache>
                  </c:strRef>
                </c:tx>
                <c:spPr>
                  <a:solidFill>
                    <a:schemeClr val="accent1">
                      <a:shade val="88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Sheet1!$A$2:$A$25</c15:sqref>
                        </c15:formulaRef>
                      </c:ext>
                    </c:extLst>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extLst xmlns:c15="http://schemas.microsoft.com/office/drawing/2012/chart">
                      <c:ext xmlns:c15="http://schemas.microsoft.com/office/drawing/2012/chart" uri="{02D57815-91ED-43cb-92C2-25804820EDAC}">
                        <c15:formulaRef>
                          <c15:sqref>Sheet1!$H$2:$H$25</c15:sqref>
                        </c15:formulaRef>
                      </c:ext>
                    </c:extLst>
                    <c:numCache>
                      <c:formatCode>General</c:formatCode>
                      <c:ptCount val="24"/>
                    </c:numCache>
                  </c:numRef>
                </c:val>
                <c:extLst xmlns:c15="http://schemas.microsoft.com/office/drawing/2012/chart">
                  <c:ext xmlns:c16="http://schemas.microsoft.com/office/drawing/2014/chart" uri="{C3380CC4-5D6E-409C-BE32-E72D297353CC}">
                    <c16:uniqueId val="{00000006-4378-42D5-B999-7D1E9204D56E}"/>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Sheet1!$I$1</c15:sqref>
                        </c15:formulaRef>
                      </c:ext>
                    </c:extLst>
                    <c:strCache>
                      <c:ptCount val="1"/>
                      <c:pt idx="0">
                        <c:v>30% Storage: Discharge</c:v>
                      </c:pt>
                    </c:strCache>
                  </c:strRef>
                </c:tx>
                <c:spPr>
                  <a:solidFill>
                    <a:schemeClr val="accent1">
                      <a:shade val="76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Sheet1!$A$2:$A$25</c15:sqref>
                        </c15:formulaRef>
                      </c:ext>
                    </c:extLst>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extLst xmlns:c15="http://schemas.microsoft.com/office/drawing/2012/chart">
                      <c:ext xmlns:c15="http://schemas.microsoft.com/office/drawing/2012/chart" uri="{02D57815-91ED-43cb-92C2-25804820EDAC}">
                        <c15:formulaRef>
                          <c15:sqref>Sheet1!$I$2:$I$25</c15:sqref>
                        </c15:formulaRef>
                      </c:ext>
                    </c:extLst>
                    <c:numCache>
                      <c:formatCode>General</c:formatCode>
                      <c:ptCount val="24"/>
                    </c:numCache>
                  </c:numRef>
                </c:val>
                <c:extLst xmlns:c15="http://schemas.microsoft.com/office/drawing/2012/chart">
                  <c:ext xmlns:c16="http://schemas.microsoft.com/office/drawing/2014/chart" uri="{C3380CC4-5D6E-409C-BE32-E72D297353CC}">
                    <c16:uniqueId val="{00000007-4378-42D5-B999-7D1E9204D56E}"/>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Sheet1!$J$1</c15:sqref>
                        </c15:formulaRef>
                      </c:ext>
                    </c:extLst>
                    <c:strCache>
                      <c:ptCount val="1"/>
                      <c:pt idx="0">
                        <c:v>100% Storage: Charge</c:v>
                      </c:pt>
                    </c:strCache>
                  </c:strRef>
                </c:tx>
                <c:spPr>
                  <a:solidFill>
                    <a:schemeClr val="accent1">
                      <a:shade val="65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Sheet1!$A$2:$A$25</c15:sqref>
                        </c15:formulaRef>
                      </c:ext>
                    </c:extLst>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extLst xmlns:c15="http://schemas.microsoft.com/office/drawing/2012/chart">
                      <c:ext xmlns:c15="http://schemas.microsoft.com/office/drawing/2012/chart" uri="{02D57815-91ED-43cb-92C2-25804820EDAC}">
                        <c15:formulaRef>
                          <c15:sqref>Sheet1!$J$2:$J$25</c15:sqref>
                        </c15:formulaRef>
                      </c:ext>
                    </c:extLst>
                    <c:numCache>
                      <c:formatCode>General</c:formatCode>
                      <c:ptCount val="24"/>
                    </c:numCache>
                  </c:numRef>
                </c:val>
                <c:extLst xmlns:c15="http://schemas.microsoft.com/office/drawing/2012/chart">
                  <c:ext xmlns:c16="http://schemas.microsoft.com/office/drawing/2014/chart" uri="{C3380CC4-5D6E-409C-BE32-E72D297353CC}">
                    <c16:uniqueId val="{00000008-4378-42D5-B999-7D1E9204D56E}"/>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Sheet1!$K$1</c15:sqref>
                        </c15:formulaRef>
                      </c:ext>
                    </c:extLst>
                    <c:strCache>
                      <c:ptCount val="1"/>
                      <c:pt idx="0">
                        <c:v>100% Storage: Discharge</c:v>
                      </c:pt>
                    </c:strCache>
                  </c:strRef>
                </c:tx>
                <c:spPr>
                  <a:solidFill>
                    <a:schemeClr val="accent1">
                      <a:shade val="53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Sheet1!$A$2:$A$25</c15:sqref>
                        </c15:formulaRef>
                      </c:ext>
                    </c:extLst>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extLst xmlns:c15="http://schemas.microsoft.com/office/drawing/2012/chart">
                      <c:ext xmlns:c15="http://schemas.microsoft.com/office/drawing/2012/chart" uri="{02D57815-91ED-43cb-92C2-25804820EDAC}">
                        <c15:formulaRef>
                          <c15:sqref>Sheet1!$K$2:$K$25</c15:sqref>
                        </c15:formulaRef>
                      </c:ext>
                    </c:extLst>
                    <c:numCache>
                      <c:formatCode>General</c:formatCode>
                      <c:ptCount val="24"/>
                    </c:numCache>
                  </c:numRef>
                </c:val>
                <c:extLst xmlns:c15="http://schemas.microsoft.com/office/drawing/2012/chart">
                  <c:ext xmlns:c16="http://schemas.microsoft.com/office/drawing/2014/chart" uri="{C3380CC4-5D6E-409C-BE32-E72D297353CC}">
                    <c16:uniqueId val="{00000009-4378-42D5-B999-7D1E9204D56E}"/>
                  </c:ext>
                </c:extLst>
              </c15:ser>
            </c15:filteredBarSeries>
          </c:ext>
        </c:extLst>
      </c:barChart>
      <c:lineChart>
        <c:grouping val="standard"/>
        <c:varyColors val="0"/>
        <c:ser>
          <c:idx val="0"/>
          <c:order val="0"/>
          <c:tx>
            <c:strRef>
              <c:f>Sheet1!$B$1</c:f>
              <c:strCache>
                <c:ptCount val="1"/>
                <c:pt idx="0">
                  <c:v>No DLC</c:v>
                </c:pt>
              </c:strCache>
            </c:strRef>
          </c:tx>
          <c:spPr>
            <a:ln w="28575" cap="rnd">
              <a:solidFill>
                <a:schemeClr val="accent1">
                  <a:tint val="43000"/>
                </a:schemeClr>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Sheet1!$B$2:$B$25</c:f>
              <c:numCache>
                <c:formatCode>General</c:formatCode>
                <c:ptCount val="24"/>
                <c:pt idx="0">
                  <c:v>43.436999999999976</c:v>
                </c:pt>
                <c:pt idx="1">
                  <c:v>40.702500000000001</c:v>
                </c:pt>
                <c:pt idx="2">
                  <c:v>29.127000000000002</c:v>
                </c:pt>
                <c:pt idx="3">
                  <c:v>24.712500000000006</c:v>
                </c:pt>
                <c:pt idx="4">
                  <c:v>32.868000000000002</c:v>
                </c:pt>
                <c:pt idx="5">
                  <c:v>24.063000000000002</c:v>
                </c:pt>
                <c:pt idx="6">
                  <c:v>29.696999999999981</c:v>
                </c:pt>
                <c:pt idx="7">
                  <c:v>31.688999999999943</c:v>
                </c:pt>
                <c:pt idx="8">
                  <c:v>40.916999999999994</c:v>
                </c:pt>
                <c:pt idx="9">
                  <c:v>46.001999999999981</c:v>
                </c:pt>
                <c:pt idx="10">
                  <c:v>57.316499999999984</c:v>
                </c:pt>
                <c:pt idx="11">
                  <c:v>58.204499999999996</c:v>
                </c:pt>
                <c:pt idx="12">
                  <c:v>91.096500000000049</c:v>
                </c:pt>
                <c:pt idx="13">
                  <c:v>72.81299999999996</c:v>
                </c:pt>
                <c:pt idx="14">
                  <c:v>102.21150000000004</c:v>
                </c:pt>
                <c:pt idx="15">
                  <c:v>135.79049999999998</c:v>
                </c:pt>
                <c:pt idx="16">
                  <c:v>167.09100000000004</c:v>
                </c:pt>
                <c:pt idx="17">
                  <c:v>131.71350000000001</c:v>
                </c:pt>
                <c:pt idx="18">
                  <c:v>100.12949999999999</c:v>
                </c:pt>
                <c:pt idx="19">
                  <c:v>91.396500000000017</c:v>
                </c:pt>
                <c:pt idx="20">
                  <c:v>118.73699999999998</c:v>
                </c:pt>
                <c:pt idx="21">
                  <c:v>98.09850000000003</c:v>
                </c:pt>
                <c:pt idx="22">
                  <c:v>93.080999999999989</c:v>
                </c:pt>
                <c:pt idx="23">
                  <c:v>90.353999999999957</c:v>
                </c:pt>
              </c:numCache>
            </c:numRef>
          </c:val>
          <c:smooth val="0"/>
          <c:extLst>
            <c:ext xmlns:c16="http://schemas.microsoft.com/office/drawing/2014/chart" uri="{C3380CC4-5D6E-409C-BE32-E72D297353CC}">
              <c16:uniqueId val="{00000000-4378-42D5-B999-7D1E9204D56E}"/>
            </c:ext>
          </c:extLst>
        </c:ser>
        <c:ser>
          <c:idx val="1"/>
          <c:order val="1"/>
          <c:tx>
            <c:strRef>
              <c:f>Sheet1!$C$1</c:f>
              <c:strCache>
                <c:ptCount val="1"/>
                <c:pt idx="0">
                  <c:v>10% DLC</c:v>
                </c:pt>
              </c:strCache>
            </c:strRef>
          </c:tx>
          <c:spPr>
            <a:ln w="28575" cap="rnd">
              <a:solidFill>
                <a:schemeClr val="accent1">
                  <a:tint val="56000"/>
                </a:schemeClr>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Sheet1!$C$2:$C$25</c:f>
              <c:numCache>
                <c:formatCode>General</c:formatCode>
                <c:ptCount val="24"/>
                <c:pt idx="0">
                  <c:v>43.436999999999976</c:v>
                </c:pt>
                <c:pt idx="1">
                  <c:v>40.702500000000001</c:v>
                </c:pt>
                <c:pt idx="2">
                  <c:v>29.127000000000002</c:v>
                </c:pt>
                <c:pt idx="3">
                  <c:v>24.712500000000006</c:v>
                </c:pt>
                <c:pt idx="4">
                  <c:v>32.868000000000002</c:v>
                </c:pt>
                <c:pt idx="5">
                  <c:v>24.063000000000002</c:v>
                </c:pt>
                <c:pt idx="6">
                  <c:v>29.696999999999981</c:v>
                </c:pt>
                <c:pt idx="7">
                  <c:v>31.688999999999943</c:v>
                </c:pt>
                <c:pt idx="8" formatCode="0.00E+00">
                  <c:v>40.916999999999994</c:v>
                </c:pt>
                <c:pt idx="9" formatCode="0.00E+00">
                  <c:v>46.001999999999981</c:v>
                </c:pt>
                <c:pt idx="10">
                  <c:v>57.316499999999984</c:v>
                </c:pt>
                <c:pt idx="11" formatCode="0.00E+00">
                  <c:v>58.204499999999996</c:v>
                </c:pt>
                <c:pt idx="12">
                  <c:v>91.096500000000049</c:v>
                </c:pt>
                <c:pt idx="13">
                  <c:v>72.81299999999996</c:v>
                </c:pt>
                <c:pt idx="14">
                  <c:v>102.21150000000004</c:v>
                </c:pt>
                <c:pt idx="15">
                  <c:v>135.79049999999998</c:v>
                </c:pt>
                <c:pt idx="16">
                  <c:v>162.97237500000003</c:v>
                </c:pt>
                <c:pt idx="17">
                  <c:v>126.73825000000001</c:v>
                </c:pt>
                <c:pt idx="18">
                  <c:v>95.398250000000004</c:v>
                </c:pt>
                <c:pt idx="19">
                  <c:v>87.16362500000001</c:v>
                </c:pt>
                <c:pt idx="20">
                  <c:v>118.73699999999998</c:v>
                </c:pt>
                <c:pt idx="21">
                  <c:v>98.09850000000003</c:v>
                </c:pt>
                <c:pt idx="22">
                  <c:v>93.080999999999989</c:v>
                </c:pt>
                <c:pt idx="23">
                  <c:v>90.353999999999957</c:v>
                </c:pt>
              </c:numCache>
            </c:numRef>
          </c:val>
          <c:smooth val="0"/>
          <c:extLst>
            <c:ext xmlns:c16="http://schemas.microsoft.com/office/drawing/2014/chart" uri="{C3380CC4-5D6E-409C-BE32-E72D297353CC}">
              <c16:uniqueId val="{00000001-4378-42D5-B999-7D1E9204D56E}"/>
            </c:ext>
          </c:extLst>
        </c:ser>
        <c:ser>
          <c:idx val="2"/>
          <c:order val="2"/>
          <c:tx>
            <c:strRef>
              <c:f>Sheet1!$D$1</c:f>
              <c:strCache>
                <c:ptCount val="1"/>
                <c:pt idx="0">
                  <c:v>20% DLC</c:v>
                </c:pt>
              </c:strCache>
            </c:strRef>
          </c:tx>
          <c:spPr>
            <a:ln w="28575" cap="rnd">
              <a:solidFill>
                <a:schemeClr val="accent1">
                  <a:tint val="69000"/>
                </a:schemeClr>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Sheet1!$D$2:$D$25</c:f>
              <c:numCache>
                <c:formatCode>General</c:formatCode>
                <c:ptCount val="24"/>
                <c:pt idx="0">
                  <c:v>43.436999999999976</c:v>
                </c:pt>
                <c:pt idx="1">
                  <c:v>40.702500000000001</c:v>
                </c:pt>
                <c:pt idx="2">
                  <c:v>29.127000000000002</c:v>
                </c:pt>
                <c:pt idx="3">
                  <c:v>24.712500000000006</c:v>
                </c:pt>
                <c:pt idx="4">
                  <c:v>32.868000000000002</c:v>
                </c:pt>
                <c:pt idx="5">
                  <c:v>24.063000000000002</c:v>
                </c:pt>
                <c:pt idx="6">
                  <c:v>29.696999999999981</c:v>
                </c:pt>
                <c:pt idx="7">
                  <c:v>31.688999999999943</c:v>
                </c:pt>
                <c:pt idx="8">
                  <c:v>40.916999999999994</c:v>
                </c:pt>
                <c:pt idx="9">
                  <c:v>46.001999999999981</c:v>
                </c:pt>
                <c:pt idx="10">
                  <c:v>57.316499999999984</c:v>
                </c:pt>
                <c:pt idx="11">
                  <c:v>58.204499999999996</c:v>
                </c:pt>
                <c:pt idx="12">
                  <c:v>91.096500000000049</c:v>
                </c:pt>
                <c:pt idx="13">
                  <c:v>72.81299999999996</c:v>
                </c:pt>
                <c:pt idx="14">
                  <c:v>102.21150000000004</c:v>
                </c:pt>
                <c:pt idx="15">
                  <c:v>135.79049999999998</c:v>
                </c:pt>
                <c:pt idx="16">
                  <c:v>158.56012500000003</c:v>
                </c:pt>
                <c:pt idx="17">
                  <c:v>122.89750000000001</c:v>
                </c:pt>
                <c:pt idx="18">
                  <c:v>91.84262499999997</c:v>
                </c:pt>
                <c:pt idx="19">
                  <c:v>84.91425000000001</c:v>
                </c:pt>
                <c:pt idx="20">
                  <c:v>118.73699999999998</c:v>
                </c:pt>
                <c:pt idx="21">
                  <c:v>98.09850000000003</c:v>
                </c:pt>
                <c:pt idx="22">
                  <c:v>93.080999999999989</c:v>
                </c:pt>
                <c:pt idx="23">
                  <c:v>90.353999999999957</c:v>
                </c:pt>
              </c:numCache>
            </c:numRef>
          </c:val>
          <c:smooth val="0"/>
          <c:extLst>
            <c:ext xmlns:c16="http://schemas.microsoft.com/office/drawing/2014/chart" uri="{C3380CC4-5D6E-409C-BE32-E72D297353CC}">
              <c16:uniqueId val="{00000002-4378-42D5-B999-7D1E9204D56E}"/>
            </c:ext>
          </c:extLst>
        </c:ser>
        <c:ser>
          <c:idx val="3"/>
          <c:order val="3"/>
          <c:tx>
            <c:strRef>
              <c:f>Sheet1!$E$1</c:f>
              <c:strCache>
                <c:ptCount val="1"/>
                <c:pt idx="0">
                  <c:v>50% DLC</c:v>
                </c:pt>
              </c:strCache>
            </c:strRef>
          </c:tx>
          <c:spPr>
            <a:ln w="28575" cap="rnd">
              <a:solidFill>
                <a:schemeClr val="accent1">
                  <a:tint val="81000"/>
                </a:schemeClr>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Sheet1!$E$2:$E$25</c:f>
              <c:numCache>
                <c:formatCode>General</c:formatCode>
                <c:ptCount val="24"/>
                <c:pt idx="0">
                  <c:v>43.436999999999976</c:v>
                </c:pt>
                <c:pt idx="1">
                  <c:v>40.702500000000001</c:v>
                </c:pt>
                <c:pt idx="2">
                  <c:v>29.127000000000002</c:v>
                </c:pt>
                <c:pt idx="3">
                  <c:v>24.712500000000006</c:v>
                </c:pt>
                <c:pt idx="4">
                  <c:v>32.868000000000002</c:v>
                </c:pt>
                <c:pt idx="5">
                  <c:v>24.063000000000002</c:v>
                </c:pt>
                <c:pt idx="6">
                  <c:v>29.696999999999981</c:v>
                </c:pt>
                <c:pt idx="7">
                  <c:v>31.688999999999943</c:v>
                </c:pt>
                <c:pt idx="8">
                  <c:v>40.916999999999994</c:v>
                </c:pt>
                <c:pt idx="9">
                  <c:v>46.001999999999981</c:v>
                </c:pt>
                <c:pt idx="10">
                  <c:v>57.316499999999984</c:v>
                </c:pt>
                <c:pt idx="11">
                  <c:v>58.204499999999996</c:v>
                </c:pt>
                <c:pt idx="12">
                  <c:v>91.096500000000049</c:v>
                </c:pt>
                <c:pt idx="13">
                  <c:v>72.81299999999996</c:v>
                </c:pt>
                <c:pt idx="14">
                  <c:v>102.21150000000004</c:v>
                </c:pt>
                <c:pt idx="15">
                  <c:v>135.79049999999998</c:v>
                </c:pt>
                <c:pt idx="16">
                  <c:v>144.70574999999999</c:v>
                </c:pt>
                <c:pt idx="17">
                  <c:v>109.062375</c:v>
                </c:pt>
                <c:pt idx="18">
                  <c:v>78.893999999999949</c:v>
                </c:pt>
                <c:pt idx="19">
                  <c:v>74.418375000000012</c:v>
                </c:pt>
                <c:pt idx="20">
                  <c:v>118.73699999999998</c:v>
                </c:pt>
                <c:pt idx="21">
                  <c:v>98.09850000000003</c:v>
                </c:pt>
                <c:pt idx="22">
                  <c:v>93.080999999999989</c:v>
                </c:pt>
                <c:pt idx="23">
                  <c:v>90.353999999999957</c:v>
                </c:pt>
              </c:numCache>
            </c:numRef>
          </c:val>
          <c:smooth val="0"/>
          <c:extLst>
            <c:ext xmlns:c16="http://schemas.microsoft.com/office/drawing/2014/chart" uri="{C3380CC4-5D6E-409C-BE32-E72D297353CC}">
              <c16:uniqueId val="{00000003-4378-42D5-B999-7D1E9204D56E}"/>
            </c:ext>
          </c:extLst>
        </c:ser>
        <c:ser>
          <c:idx val="4"/>
          <c:order val="4"/>
          <c:tx>
            <c:strRef>
              <c:f>Sheet1!$F$1</c:f>
              <c:strCache>
                <c:ptCount val="1"/>
                <c:pt idx="0">
                  <c:v>90% DLC</c:v>
                </c:pt>
              </c:strCache>
            </c:strRef>
          </c:tx>
          <c:spPr>
            <a:ln w="28575" cap="rnd">
              <a:solidFill>
                <a:schemeClr val="accent1">
                  <a:tint val="94000"/>
                </a:schemeClr>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Sheet1!$F$2:$F$25</c:f>
              <c:numCache>
                <c:formatCode>General</c:formatCode>
                <c:ptCount val="24"/>
                <c:pt idx="0">
                  <c:v>43.436999999999976</c:v>
                </c:pt>
                <c:pt idx="1">
                  <c:v>40.702500000000001</c:v>
                </c:pt>
                <c:pt idx="2">
                  <c:v>29.127000000000002</c:v>
                </c:pt>
                <c:pt idx="3">
                  <c:v>24.712500000000006</c:v>
                </c:pt>
                <c:pt idx="4">
                  <c:v>32.868000000000002</c:v>
                </c:pt>
                <c:pt idx="5">
                  <c:v>24.063000000000002</c:v>
                </c:pt>
                <c:pt idx="6">
                  <c:v>29.696999999999981</c:v>
                </c:pt>
                <c:pt idx="7">
                  <c:v>31.688999999999943</c:v>
                </c:pt>
                <c:pt idx="8">
                  <c:v>40.916999999999994</c:v>
                </c:pt>
                <c:pt idx="9">
                  <c:v>46.001999999999981</c:v>
                </c:pt>
                <c:pt idx="10">
                  <c:v>57.316499999999984</c:v>
                </c:pt>
                <c:pt idx="11">
                  <c:v>58.204499999999996</c:v>
                </c:pt>
                <c:pt idx="12">
                  <c:v>91.096500000000049</c:v>
                </c:pt>
                <c:pt idx="13">
                  <c:v>72.81299999999996</c:v>
                </c:pt>
                <c:pt idx="14">
                  <c:v>102.21150000000004</c:v>
                </c:pt>
                <c:pt idx="15">
                  <c:v>135.79049999999998</c:v>
                </c:pt>
                <c:pt idx="16">
                  <c:v>127.31937500000001</c:v>
                </c:pt>
                <c:pt idx="17">
                  <c:v>90.752999999999986</c:v>
                </c:pt>
                <c:pt idx="18">
                  <c:v>61.593874999999919</c:v>
                </c:pt>
                <c:pt idx="19">
                  <c:v>60.331249999999997</c:v>
                </c:pt>
                <c:pt idx="20">
                  <c:v>118.73699999999998</c:v>
                </c:pt>
                <c:pt idx="21">
                  <c:v>98.09850000000003</c:v>
                </c:pt>
                <c:pt idx="22">
                  <c:v>93.080999999999989</c:v>
                </c:pt>
                <c:pt idx="23">
                  <c:v>90.353999999999957</c:v>
                </c:pt>
              </c:numCache>
            </c:numRef>
          </c:val>
          <c:smooth val="0"/>
          <c:extLst>
            <c:ext xmlns:c16="http://schemas.microsoft.com/office/drawing/2014/chart" uri="{C3380CC4-5D6E-409C-BE32-E72D297353CC}">
              <c16:uniqueId val="{00000004-4378-42D5-B999-7D1E9204D56E}"/>
            </c:ext>
          </c:extLst>
        </c:ser>
        <c:dLbls>
          <c:showLegendKey val="0"/>
          <c:showVal val="0"/>
          <c:showCatName val="0"/>
          <c:showSerName val="0"/>
          <c:showPercent val="0"/>
          <c:showBubbleSize val="0"/>
        </c:dLbls>
        <c:marker val="1"/>
        <c:smooth val="0"/>
        <c:axId val="273423279"/>
        <c:axId val="281942079"/>
      </c:lineChart>
      <c:catAx>
        <c:axId val="273423279"/>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a:t>Hour of Day</a:t>
                </a:r>
              </a:p>
            </c:rich>
          </c:tx>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rgbClr val="FF0000"/>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81942079"/>
        <c:crosses val="autoZero"/>
        <c:auto val="1"/>
        <c:lblAlgn val="ctr"/>
        <c:lblOffset val="100"/>
        <c:noMultiLvlLbl val="0"/>
      </c:catAx>
      <c:valAx>
        <c:axId val="2819420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baseline="0" dirty="0"/>
                  <a:t>Grid Load</a:t>
                </a:r>
                <a:r>
                  <a:rPr lang="en-US" dirty="0"/>
                  <a:t> (kW)</a:t>
                </a:r>
              </a:p>
            </c:rich>
          </c:tx>
          <c:layout>
            <c:manualLayout>
              <c:xMode val="edge"/>
              <c:yMode val="edge"/>
              <c:x val="1.212121786266788E-2"/>
              <c:y val="0.31320315654315239"/>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73423279"/>
        <c:crosses val="autoZero"/>
        <c:crossBetween val="between"/>
      </c:valAx>
      <c:spPr>
        <a:noFill/>
        <a:ln>
          <a:noFill/>
        </a:ln>
        <a:effectLst/>
      </c:spPr>
    </c:plotArea>
    <c:legend>
      <c:legendPos val="b"/>
      <c:layout>
        <c:manualLayout>
          <c:xMode val="edge"/>
          <c:yMode val="edge"/>
          <c:x val="1.5452985666799183E-2"/>
          <c:y val="0.88004143046591121"/>
          <c:w val="0.9845470143332008"/>
          <c:h val="0.1199585707044571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US" sz="1000" baseline="0" dirty="0"/>
              <a:t>MISO Utilities with Highest Direct Load Control </a:t>
            </a:r>
            <a:r>
              <a:rPr lang="en-US" sz="1000" dirty="0"/>
              <a:t>Adoption</a:t>
            </a:r>
            <a:r>
              <a:rPr lang="en-US" sz="1000" baseline="30000" dirty="0"/>
              <a:t>2</a:t>
            </a:r>
          </a:p>
        </c:rich>
      </c:tx>
      <c:layout>
        <c:manualLayout>
          <c:xMode val="edge"/>
          <c:yMode val="edge"/>
          <c:x val="0.18178761647700922"/>
          <c:y val="1.83946810789011E-2"/>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925956293852438"/>
          <c:y val="0.1068551381648017"/>
          <c:w val="0.66366008925371123"/>
          <c:h val="0.41991015811481586"/>
        </c:manualLayout>
      </c:layout>
      <c:barChart>
        <c:barDir val="col"/>
        <c:grouping val="clustered"/>
        <c:varyColors val="0"/>
        <c:ser>
          <c:idx val="0"/>
          <c:order val="0"/>
          <c:tx>
            <c:strRef>
              <c:f>Sheet1!$B$1</c:f>
              <c:strCache>
                <c:ptCount val="1"/>
                <c:pt idx="0">
                  <c:v>Customers Enrolled</c:v>
                </c:pt>
              </c:strCache>
            </c:strRef>
          </c:tx>
          <c:spPr>
            <a:solidFill>
              <a:schemeClr val="accent1"/>
            </a:solidFill>
            <a:ln>
              <a:noFill/>
            </a:ln>
            <a:effectLst/>
          </c:spPr>
          <c:invertIfNegative val="0"/>
          <c:cat>
            <c:strRef>
              <c:f>Sheet1!$A$2:$A$21</c:f>
              <c:strCache>
                <c:ptCount val="10"/>
                <c:pt idx="0">
                  <c:v>Southwest Mississippi</c:v>
                </c:pt>
                <c:pt idx="1">
                  <c:v>Brown County Rural</c:v>
                </c:pt>
                <c:pt idx="2">
                  <c:v>Agralite Electric Coop</c:v>
                </c:pt>
                <c:pt idx="3">
                  <c:v>Jackson Electric Coop</c:v>
                </c:pt>
                <c:pt idx="4">
                  <c:v>Renville-Sibley Coop</c:v>
                </c:pt>
                <c:pt idx="5">
                  <c:v>Eau Claire Electric Coop</c:v>
                </c:pt>
                <c:pt idx="6">
                  <c:v>City of Olivia (MN)</c:v>
                </c:pt>
                <c:pt idx="7">
                  <c:v>City of Austin (MN)</c:v>
                </c:pt>
                <c:pt idx="8">
                  <c:v>Chippewa Valley Coop</c:v>
                </c:pt>
                <c:pt idx="9">
                  <c:v>Jump River Electric Coop</c:v>
                </c:pt>
              </c:strCache>
            </c:strRef>
          </c:cat>
          <c:val>
            <c:numRef>
              <c:f>Sheet1!$B$2:$B$21</c:f>
              <c:numCache>
                <c:formatCode>General</c:formatCode>
                <c:ptCount val="10"/>
                <c:pt idx="0">
                  <c:v>25364</c:v>
                </c:pt>
                <c:pt idx="1">
                  <c:v>3481</c:v>
                </c:pt>
                <c:pt idx="2">
                  <c:v>3507</c:v>
                </c:pt>
                <c:pt idx="3">
                  <c:v>4879</c:v>
                </c:pt>
                <c:pt idx="4">
                  <c:v>1156</c:v>
                </c:pt>
                <c:pt idx="5">
                  <c:v>6783</c:v>
                </c:pt>
                <c:pt idx="6">
                  <c:v>818</c:v>
                </c:pt>
                <c:pt idx="7">
                  <c:v>6683</c:v>
                </c:pt>
                <c:pt idx="8">
                  <c:v>3987</c:v>
                </c:pt>
                <c:pt idx="9">
                  <c:v>4655</c:v>
                </c:pt>
              </c:numCache>
            </c:numRef>
          </c:val>
          <c:extLst>
            <c:ext xmlns:c16="http://schemas.microsoft.com/office/drawing/2014/chart" uri="{C3380CC4-5D6E-409C-BE32-E72D297353CC}">
              <c16:uniqueId val="{00000000-18AD-4D65-99FB-0A93FB675F63}"/>
            </c:ext>
          </c:extLst>
        </c:ser>
        <c:ser>
          <c:idx val="3"/>
          <c:order val="4"/>
          <c:tx>
            <c:strRef>
              <c:f>Sheet1!$E$1</c:f>
              <c:strCache>
                <c:ptCount val="1"/>
                <c:pt idx="0">
                  <c:v>Primary dummy</c:v>
                </c:pt>
              </c:strCache>
            </c:strRef>
          </c:tx>
          <c:spPr>
            <a:solidFill>
              <a:schemeClr val="accent4"/>
            </a:solidFill>
            <a:ln>
              <a:noFill/>
            </a:ln>
            <a:effectLst/>
          </c:spPr>
          <c:invertIfNegative val="0"/>
          <c:cat>
            <c:strRef>
              <c:f>Sheet1!$A$2:$A$21</c:f>
              <c:strCache>
                <c:ptCount val="10"/>
                <c:pt idx="0">
                  <c:v>Southwest Mississippi</c:v>
                </c:pt>
                <c:pt idx="1">
                  <c:v>Brown County Rural</c:v>
                </c:pt>
                <c:pt idx="2">
                  <c:v>Agralite Electric Coop</c:v>
                </c:pt>
                <c:pt idx="3">
                  <c:v>Jackson Electric Coop</c:v>
                </c:pt>
                <c:pt idx="4">
                  <c:v>Renville-Sibley Coop</c:v>
                </c:pt>
                <c:pt idx="5">
                  <c:v>Eau Claire Electric Coop</c:v>
                </c:pt>
                <c:pt idx="6">
                  <c:v>City of Olivia (MN)</c:v>
                </c:pt>
                <c:pt idx="7">
                  <c:v>City of Austin (MN)</c:v>
                </c:pt>
                <c:pt idx="8">
                  <c:v>Chippewa Valley Coop</c:v>
                </c:pt>
                <c:pt idx="9">
                  <c:v>Jump River Electric Coop</c:v>
                </c:pt>
              </c:strCache>
            </c:strRef>
          </c:cat>
          <c:val>
            <c:numRef>
              <c:f>Sheet1!$E$2:$E$21</c:f>
              <c:numCache>
                <c:formatCode>General</c:formatCode>
                <c:ptCount val="10"/>
                <c:pt idx="0">
                  <c:v>0</c:v>
                </c:pt>
                <c:pt idx="1">
                  <c:v>0</c:v>
                </c:pt>
                <c:pt idx="2">
                  <c:v>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1-18AD-4D65-99FB-0A93FB675F63}"/>
            </c:ext>
          </c:extLst>
        </c:ser>
        <c:dLbls>
          <c:showLegendKey val="0"/>
          <c:showVal val="0"/>
          <c:showCatName val="0"/>
          <c:showSerName val="0"/>
          <c:showPercent val="0"/>
          <c:showBubbleSize val="0"/>
        </c:dLbls>
        <c:gapWidth val="200"/>
        <c:axId val="818480640"/>
        <c:axId val="813195024"/>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Total Customers</c:v>
                      </c:pt>
                    </c:strCache>
                  </c:strRef>
                </c:tx>
                <c:spPr>
                  <a:solidFill>
                    <a:schemeClr val="accent2"/>
                  </a:solidFill>
                  <a:ln>
                    <a:noFill/>
                  </a:ln>
                  <a:effectLst/>
                </c:spPr>
                <c:invertIfNegative val="0"/>
                <c:cat>
                  <c:strRef>
                    <c:extLst>
                      <c:ext uri="{02D57815-91ED-43cb-92C2-25804820EDAC}">
                        <c15:formulaRef>
                          <c15:sqref>Sheet1!$A$2:$A$21</c15:sqref>
                        </c15:formulaRef>
                      </c:ext>
                    </c:extLst>
                    <c:strCache>
                      <c:ptCount val="10"/>
                      <c:pt idx="0">
                        <c:v>Southwest Mississippi</c:v>
                      </c:pt>
                      <c:pt idx="1">
                        <c:v>Brown County Rural</c:v>
                      </c:pt>
                      <c:pt idx="2">
                        <c:v>Agralite Electric Coop</c:v>
                      </c:pt>
                      <c:pt idx="3">
                        <c:v>Jackson Electric Coop</c:v>
                      </c:pt>
                      <c:pt idx="4">
                        <c:v>Renville-Sibley Coop</c:v>
                      </c:pt>
                      <c:pt idx="5">
                        <c:v>Eau Claire Electric Coop</c:v>
                      </c:pt>
                      <c:pt idx="6">
                        <c:v>City of Olivia (MN)</c:v>
                      </c:pt>
                      <c:pt idx="7">
                        <c:v>City of Austin (MN)</c:v>
                      </c:pt>
                      <c:pt idx="8">
                        <c:v>Chippewa Valley Coop</c:v>
                      </c:pt>
                      <c:pt idx="9">
                        <c:v>Jump River Electric Coop</c:v>
                      </c:pt>
                    </c:strCache>
                  </c:strRef>
                </c:cat>
                <c:val>
                  <c:numRef>
                    <c:extLst>
                      <c:ext uri="{02D57815-91ED-43cb-92C2-25804820EDAC}">
                        <c15:formulaRef>
                          <c15:sqref>Sheet1!$C$2:$C$21</c15:sqref>
                        </c15:formulaRef>
                      </c:ext>
                    </c:extLst>
                    <c:numCache>
                      <c:formatCode>General</c:formatCode>
                      <c:ptCount val="10"/>
                    </c:numCache>
                  </c:numRef>
                </c:val>
                <c:extLst>
                  <c:ext xmlns:c16="http://schemas.microsoft.com/office/drawing/2014/chart" uri="{C3380CC4-5D6E-409C-BE32-E72D297353CC}">
                    <c16:uniqueId val="{00000004-18AD-4D65-99FB-0A93FB675F63}"/>
                  </c:ext>
                </c:extLst>
              </c15:ser>
            </c15:filteredBarSeries>
          </c:ext>
        </c:extLst>
      </c:barChart>
      <c:barChart>
        <c:barDir val="col"/>
        <c:grouping val="clustered"/>
        <c:varyColors val="0"/>
        <c:ser>
          <c:idx val="4"/>
          <c:order val="2"/>
          <c:tx>
            <c:strRef>
              <c:f>Sheet1!$F$1</c:f>
              <c:strCache>
                <c:ptCount val="1"/>
                <c:pt idx="0">
                  <c:v>Secondary Dummy</c:v>
                </c:pt>
              </c:strCache>
            </c:strRef>
          </c:tx>
          <c:spPr>
            <a:solidFill>
              <a:schemeClr val="accent5"/>
            </a:solidFill>
            <a:ln>
              <a:noFill/>
            </a:ln>
            <a:effectLst/>
          </c:spPr>
          <c:invertIfNegative val="0"/>
          <c:cat>
            <c:strRef>
              <c:f>Sheet1!$A$2:$A$21</c:f>
              <c:strCache>
                <c:ptCount val="10"/>
                <c:pt idx="0">
                  <c:v>Southwest Mississippi</c:v>
                </c:pt>
                <c:pt idx="1">
                  <c:v>Brown County Rural</c:v>
                </c:pt>
                <c:pt idx="2">
                  <c:v>Agralite Electric Coop</c:v>
                </c:pt>
                <c:pt idx="3">
                  <c:v>Jackson Electric Coop</c:v>
                </c:pt>
                <c:pt idx="4">
                  <c:v>Renville-Sibley Coop</c:v>
                </c:pt>
                <c:pt idx="5">
                  <c:v>Eau Claire Electric Coop</c:v>
                </c:pt>
                <c:pt idx="6">
                  <c:v>City of Olivia (MN)</c:v>
                </c:pt>
                <c:pt idx="7">
                  <c:v>City of Austin (MN)</c:v>
                </c:pt>
                <c:pt idx="8">
                  <c:v>Chippewa Valley Coop</c:v>
                </c:pt>
                <c:pt idx="9">
                  <c:v>Jump River Electric Coop</c:v>
                </c:pt>
              </c:strCache>
            </c:strRef>
          </c:cat>
          <c:val>
            <c:numRef>
              <c:f>Sheet1!$F$2:$F$21</c:f>
              <c:numCache>
                <c:formatCode>0%</c:formatCode>
                <c:ptCount val="10"/>
                <c:pt idx="0">
                  <c:v>0</c:v>
                </c:pt>
                <c:pt idx="1">
                  <c:v>0</c:v>
                </c:pt>
                <c:pt idx="2">
                  <c:v>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2-18AD-4D65-99FB-0A93FB675F63}"/>
            </c:ext>
          </c:extLst>
        </c:ser>
        <c:ser>
          <c:idx val="2"/>
          <c:order val="3"/>
          <c:tx>
            <c:strRef>
              <c:f>Sheet1!$D$1</c:f>
              <c:strCache>
                <c:ptCount val="1"/>
                <c:pt idx="0">
                  <c:v>Customer Adoption (% of total customers)</c:v>
                </c:pt>
              </c:strCache>
            </c:strRef>
          </c:tx>
          <c:spPr>
            <a:solidFill>
              <a:schemeClr val="accent3"/>
            </a:solidFill>
            <a:ln>
              <a:noFill/>
            </a:ln>
            <a:effectLst/>
          </c:spPr>
          <c:invertIfNegative val="0"/>
          <c:cat>
            <c:strRef>
              <c:f>Sheet1!$A$2:$A$21</c:f>
              <c:strCache>
                <c:ptCount val="10"/>
                <c:pt idx="0">
                  <c:v>Southwest Mississippi</c:v>
                </c:pt>
                <c:pt idx="1">
                  <c:v>Brown County Rural</c:v>
                </c:pt>
                <c:pt idx="2">
                  <c:v>Agralite Electric Coop</c:v>
                </c:pt>
                <c:pt idx="3">
                  <c:v>Jackson Electric Coop</c:v>
                </c:pt>
                <c:pt idx="4">
                  <c:v>Renville-Sibley Coop</c:v>
                </c:pt>
                <c:pt idx="5">
                  <c:v>Eau Claire Electric Coop</c:v>
                </c:pt>
                <c:pt idx="6">
                  <c:v>City of Olivia (MN)</c:v>
                </c:pt>
                <c:pt idx="7">
                  <c:v>City of Austin (MN)</c:v>
                </c:pt>
                <c:pt idx="8">
                  <c:v>Chippewa Valley Coop</c:v>
                </c:pt>
                <c:pt idx="9">
                  <c:v>Jump River Electric Coop</c:v>
                </c:pt>
              </c:strCache>
            </c:strRef>
          </c:cat>
          <c:val>
            <c:numRef>
              <c:f>Sheet1!$D$2:$D$21</c:f>
              <c:numCache>
                <c:formatCode>0.00%</c:formatCode>
                <c:ptCount val="10"/>
                <c:pt idx="0">
                  <c:v>0.9999211543010329</c:v>
                </c:pt>
                <c:pt idx="1">
                  <c:v>0.77030316441690638</c:v>
                </c:pt>
                <c:pt idx="2">
                  <c:v>0.67017007452703992</c:v>
                </c:pt>
                <c:pt idx="3">
                  <c:v>0.63036175710594311</c:v>
                </c:pt>
                <c:pt idx="4">
                  <c:v>0.61554845580404682</c:v>
                </c:pt>
                <c:pt idx="5">
                  <c:v>0.60752351097178681</c:v>
                </c:pt>
                <c:pt idx="6">
                  <c:v>0.60682492581602376</c:v>
                </c:pt>
                <c:pt idx="7">
                  <c:v>0.57148965281340858</c:v>
                </c:pt>
                <c:pt idx="8">
                  <c:v>0.52927120669056149</c:v>
                </c:pt>
                <c:pt idx="9">
                  <c:v>0.48943328777205342</c:v>
                </c:pt>
              </c:numCache>
            </c:numRef>
          </c:val>
          <c:extLst>
            <c:ext xmlns:c16="http://schemas.microsoft.com/office/drawing/2014/chart" uri="{C3380CC4-5D6E-409C-BE32-E72D297353CC}">
              <c16:uniqueId val="{00000003-18AD-4D65-99FB-0A93FB675F63}"/>
            </c:ext>
          </c:extLst>
        </c:ser>
        <c:dLbls>
          <c:showLegendKey val="0"/>
          <c:showVal val="0"/>
          <c:showCatName val="0"/>
          <c:showSerName val="0"/>
          <c:showPercent val="0"/>
          <c:showBubbleSize val="0"/>
        </c:dLbls>
        <c:gapWidth val="200"/>
        <c:axId val="1232311088"/>
        <c:axId val="1273907696"/>
      </c:barChart>
      <c:catAx>
        <c:axId val="818480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813195024"/>
        <c:crosses val="autoZero"/>
        <c:auto val="1"/>
        <c:lblAlgn val="ctr"/>
        <c:lblOffset val="100"/>
        <c:noMultiLvlLbl val="0"/>
      </c:catAx>
      <c:valAx>
        <c:axId val="813195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dirty="0"/>
                  <a:t>Customers Enrolled</a:t>
                </a:r>
              </a:p>
            </c:rich>
          </c:tx>
          <c:layout>
            <c:manualLayout>
              <c:xMode val="edge"/>
              <c:yMode val="edge"/>
              <c:x val="2.6178340229100559E-2"/>
              <c:y val="0.1584628271535292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818480640"/>
        <c:crosses val="autoZero"/>
        <c:crossBetween val="between"/>
      </c:valAx>
      <c:valAx>
        <c:axId val="1273907696"/>
        <c:scaling>
          <c:orientation val="minMax"/>
          <c:max val="1"/>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dirty="0"/>
                  <a:t>Customer</a:t>
                </a:r>
                <a:r>
                  <a:rPr lang="en-US" sz="1000" baseline="0" dirty="0"/>
                  <a:t> Adoption (%)</a:t>
                </a:r>
                <a:endParaRPr lang="en-US" sz="1000" dirty="0"/>
              </a:p>
            </c:rich>
          </c:tx>
          <c:layout>
            <c:manualLayout>
              <c:xMode val="edge"/>
              <c:yMode val="edge"/>
              <c:x val="0.93532484159584806"/>
              <c:y val="0.114798748244972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232311088"/>
        <c:crosses val="max"/>
        <c:crossBetween val="between"/>
        <c:majorUnit val="0.2"/>
      </c:valAx>
      <c:catAx>
        <c:axId val="1232311088"/>
        <c:scaling>
          <c:orientation val="minMax"/>
        </c:scaling>
        <c:delete val="1"/>
        <c:axPos val="b"/>
        <c:numFmt formatCode="General" sourceLinked="1"/>
        <c:majorTickMark val="out"/>
        <c:minorTickMark val="none"/>
        <c:tickLblPos val="nextTo"/>
        <c:crossAx val="1273907696"/>
        <c:crosses val="autoZero"/>
        <c:auto val="1"/>
        <c:lblAlgn val="ctr"/>
        <c:lblOffset val="100"/>
        <c:noMultiLvlLbl val="0"/>
      </c:catAx>
      <c:spPr>
        <a:noFill/>
        <a:ln>
          <a:noFill/>
        </a:ln>
        <a:effectLst/>
      </c:spPr>
    </c:plotArea>
    <c:legend>
      <c:legendPos val="b"/>
      <c:legendEntry>
        <c:idx val="1"/>
        <c:delete val="1"/>
      </c:legendEntry>
      <c:legendEntry>
        <c:idx val="2"/>
        <c:delete val="1"/>
      </c:legendEntry>
      <c:layout>
        <c:manualLayout>
          <c:xMode val="edge"/>
          <c:yMode val="edge"/>
          <c:x val="7.4580556799325737E-2"/>
          <c:y val="0.82665966517112666"/>
          <c:w val="0.87992570206850107"/>
          <c:h val="9.2072876337655804E-2"/>
        </c:manualLayout>
      </c:layout>
      <c:overlay val="0"/>
      <c:spPr>
        <a:noFill/>
        <a:ln>
          <a:noFill/>
        </a:ln>
        <a:effectLst/>
      </c:spPr>
      <c:txPr>
        <a:bodyPr rot="0" spcFirstLastPara="1" vertOverflow="ellipsis" vert="horz" wrap="square" anchor="ctr" anchorCtr="1"/>
        <a:lstStyle/>
        <a:p>
          <a:pPr>
            <a:defRPr sz="1000" b="0" i="0" u="none" strike="noStrike" kern="8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US" sz="1000" dirty="0"/>
              <a:t>Summer Peak</a:t>
            </a:r>
            <a:r>
              <a:rPr lang="en-US" sz="1000" baseline="0" dirty="0"/>
              <a:t> D</a:t>
            </a:r>
            <a:r>
              <a:rPr lang="en-US" sz="1000" dirty="0"/>
              <a:t>ay: Critical</a:t>
            </a:r>
            <a:r>
              <a:rPr lang="en-US" sz="1000" baseline="0" dirty="0"/>
              <a:t> Peak Pricing</a:t>
            </a:r>
            <a:r>
              <a:rPr lang="en-US" sz="1000" dirty="0"/>
              <a:t>, Solar</a:t>
            </a:r>
            <a:r>
              <a:rPr lang="en-US" sz="1000" baseline="0" dirty="0"/>
              <a:t> PV, and Storage</a:t>
            </a:r>
            <a:endParaRPr lang="en-US" sz="1000" dirty="0"/>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989692197566213"/>
          <c:y val="0.10900343642611685"/>
          <c:w val="0.85677014979913135"/>
          <c:h val="0.59894686531228358"/>
        </c:manualLayout>
      </c:layout>
      <c:barChart>
        <c:barDir val="col"/>
        <c:grouping val="clustered"/>
        <c:varyColors val="0"/>
        <c:dLbls>
          <c:showLegendKey val="0"/>
          <c:showVal val="0"/>
          <c:showCatName val="0"/>
          <c:showSerName val="0"/>
          <c:showPercent val="0"/>
          <c:showBubbleSize val="0"/>
        </c:dLbls>
        <c:gapWidth val="150"/>
        <c:axId val="273423279"/>
        <c:axId val="281942079"/>
        <c:extLst>
          <c:ext xmlns:c15="http://schemas.microsoft.com/office/drawing/2012/chart" uri="{02D57815-91ED-43cb-92C2-25804820EDAC}">
            <c15:filteredBarSeries>
              <c15:ser>
                <c:idx val="6"/>
                <c:order val="6"/>
                <c:tx>
                  <c:strRef>
                    <c:extLst>
                      <c:ext uri="{02D57815-91ED-43cb-92C2-25804820EDAC}">
                        <c15:formulaRef>
                          <c15:sqref>Sheet1!$H$1</c15:sqref>
                        </c15:formulaRef>
                      </c:ext>
                    </c:extLst>
                    <c:strCache>
                      <c:ptCount val="1"/>
                      <c:pt idx="0">
                        <c:v>20% Dispatch</c:v>
                      </c:pt>
                    </c:strCache>
                  </c:strRef>
                </c:tx>
                <c:spPr>
                  <a:solidFill>
                    <a:schemeClr val="accent1">
                      <a:shade val="72000"/>
                    </a:schemeClr>
                  </a:solidFill>
                  <a:ln>
                    <a:noFill/>
                  </a:ln>
                  <a:effectLst/>
                </c:spPr>
                <c:invertIfNegative val="0"/>
                <c:cat>
                  <c:numRef>
                    <c:extLst>
                      <c:ext uri="{02D57815-91ED-43cb-92C2-25804820EDAC}">
                        <c15:formulaRef>
                          <c15:sqref>Sheet1!$A$2:$A$25</c15:sqref>
                        </c15:formulaRef>
                      </c:ext>
                    </c:extLst>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extLst>
                      <c:ext uri="{02D57815-91ED-43cb-92C2-25804820EDAC}">
                        <c15:formulaRef>
                          <c15:sqref>Sheet1!$H$2:$H$25</c15:sqref>
                        </c15:formulaRef>
                      </c:ext>
                    </c:extLst>
                    <c:numCache>
                      <c:formatCode>General</c:formatCode>
                      <c:ptCount val="24"/>
                    </c:numCache>
                  </c:numRef>
                </c:val>
                <c:extLst>
                  <c:ext xmlns:c16="http://schemas.microsoft.com/office/drawing/2014/chart" uri="{C3380CC4-5D6E-409C-BE32-E72D297353CC}">
                    <c16:uniqueId val="{00000007-21F2-4301-A87C-75A9A9A42188}"/>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Sheet1!$I$1</c15:sqref>
                        </c15:formulaRef>
                      </c:ext>
                    </c:extLst>
                    <c:strCache>
                      <c:ptCount val="1"/>
                      <c:pt idx="0">
                        <c:v>50% Dispatch</c:v>
                      </c:pt>
                    </c:strCache>
                  </c:strRef>
                </c:tx>
                <c:spPr>
                  <a:solidFill>
                    <a:schemeClr val="accent1">
                      <a:shade val="76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Sheet1!$A$2:$A$25</c15:sqref>
                        </c15:formulaRef>
                      </c:ext>
                    </c:extLst>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extLst xmlns:c15="http://schemas.microsoft.com/office/drawing/2012/chart">
                      <c:ext xmlns:c15="http://schemas.microsoft.com/office/drawing/2012/chart" uri="{02D57815-91ED-43cb-92C2-25804820EDAC}">
                        <c15:formulaRef>
                          <c15:sqref>Sheet1!$I$2:$I$25</c15:sqref>
                        </c15:formulaRef>
                      </c:ext>
                    </c:extLst>
                    <c:numCache>
                      <c:formatCode>General</c:formatCode>
                      <c:ptCount val="24"/>
                    </c:numCache>
                  </c:numRef>
                </c:val>
                <c:extLst xmlns:c15="http://schemas.microsoft.com/office/drawing/2012/chart">
                  <c:ext xmlns:c16="http://schemas.microsoft.com/office/drawing/2014/chart" uri="{C3380CC4-5D6E-409C-BE32-E72D297353CC}">
                    <c16:uniqueId val="{00000008-21F2-4301-A87C-75A9A9A42188}"/>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Sheet1!$J$1</c15:sqref>
                        </c15:formulaRef>
                      </c:ext>
                    </c:extLst>
                    <c:strCache>
                      <c:ptCount val="1"/>
                      <c:pt idx="0">
                        <c:v>100% Dispatch</c:v>
                      </c:pt>
                    </c:strCache>
                  </c:strRef>
                </c:tx>
                <c:spPr>
                  <a:solidFill>
                    <a:schemeClr val="accent1">
                      <a:shade val="65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Sheet1!$A$2:$A$25</c15:sqref>
                        </c15:formulaRef>
                      </c:ext>
                    </c:extLst>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extLst xmlns:c15="http://schemas.microsoft.com/office/drawing/2012/chart">
                      <c:ext xmlns:c15="http://schemas.microsoft.com/office/drawing/2012/chart" uri="{02D57815-91ED-43cb-92C2-25804820EDAC}">
                        <c15:formulaRef>
                          <c15:sqref>Sheet1!$J$2:$J$25</c15:sqref>
                        </c15:formulaRef>
                      </c:ext>
                    </c:extLst>
                    <c:numCache>
                      <c:formatCode>General</c:formatCode>
                      <c:ptCount val="24"/>
                    </c:numCache>
                  </c:numRef>
                </c:val>
                <c:extLst xmlns:c15="http://schemas.microsoft.com/office/drawing/2012/chart">
                  <c:ext xmlns:c16="http://schemas.microsoft.com/office/drawing/2014/chart" uri="{C3380CC4-5D6E-409C-BE32-E72D297353CC}">
                    <c16:uniqueId val="{00000009-21F2-4301-A87C-75A9A9A42188}"/>
                  </c:ext>
                </c:extLst>
              </c15:ser>
            </c15:filteredBarSeries>
          </c:ext>
        </c:extLst>
      </c:barChart>
      <c:lineChart>
        <c:grouping val="standard"/>
        <c:varyColors val="0"/>
        <c:ser>
          <c:idx val="0"/>
          <c:order val="0"/>
          <c:tx>
            <c:strRef>
              <c:f>Sheet1!$B$1</c:f>
              <c:strCache>
                <c:ptCount val="1"/>
                <c:pt idx="0">
                  <c:v>Original Load</c:v>
                </c:pt>
              </c:strCache>
            </c:strRef>
          </c:tx>
          <c:spPr>
            <a:ln w="28575" cap="rnd">
              <a:solidFill>
                <a:schemeClr val="accent1">
                  <a:tint val="44000"/>
                </a:schemeClr>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Sheet1!$B$2:$B$25</c:f>
              <c:numCache>
                <c:formatCode>0.00</c:formatCode>
                <c:ptCount val="24"/>
                <c:pt idx="0">
                  <c:v>50.047499999999978</c:v>
                </c:pt>
                <c:pt idx="1">
                  <c:v>41.037500000000009</c:v>
                </c:pt>
                <c:pt idx="2">
                  <c:v>37.024999999999999</c:v>
                </c:pt>
                <c:pt idx="3">
                  <c:v>25.962500000000002</c:v>
                </c:pt>
                <c:pt idx="4">
                  <c:v>32.677500000000002</c:v>
                </c:pt>
                <c:pt idx="5">
                  <c:v>24.845000000000006</c:v>
                </c:pt>
                <c:pt idx="6">
                  <c:v>31.559999999999974</c:v>
                </c:pt>
                <c:pt idx="7">
                  <c:v>26.497500000000006</c:v>
                </c:pt>
                <c:pt idx="8">
                  <c:v>43.762499999999989</c:v>
                </c:pt>
                <c:pt idx="9">
                  <c:v>49.349999999999973</c:v>
                </c:pt>
                <c:pt idx="10">
                  <c:v>41.152499999999989</c:v>
                </c:pt>
                <c:pt idx="11">
                  <c:v>51.962499999999984</c:v>
                </c:pt>
                <c:pt idx="12">
                  <c:v>91.450000000000031</c:v>
                </c:pt>
                <c:pt idx="13">
                  <c:v>82.112499999999983</c:v>
                </c:pt>
                <c:pt idx="14">
                  <c:v>103.24000000000005</c:v>
                </c:pt>
                <c:pt idx="15">
                  <c:v>183.72499999999994</c:v>
                </c:pt>
                <c:pt idx="16">
                  <c:v>219.48250000000002</c:v>
                </c:pt>
                <c:pt idx="17">
                  <c:v>152.22000000000003</c:v>
                </c:pt>
                <c:pt idx="18">
                  <c:v>95.140000000000043</c:v>
                </c:pt>
                <c:pt idx="19">
                  <c:v>88.75</c:v>
                </c:pt>
                <c:pt idx="20">
                  <c:v>134.69999999999999</c:v>
                </c:pt>
                <c:pt idx="21">
                  <c:v>125.33</c:v>
                </c:pt>
                <c:pt idx="22">
                  <c:v>111.17749999999994</c:v>
                </c:pt>
                <c:pt idx="23">
                  <c:v>108.01000000000006</c:v>
                </c:pt>
              </c:numCache>
            </c:numRef>
          </c:val>
          <c:smooth val="0"/>
          <c:extLst>
            <c:ext xmlns:c16="http://schemas.microsoft.com/office/drawing/2014/chart" uri="{C3380CC4-5D6E-409C-BE32-E72D297353CC}">
              <c16:uniqueId val="{00000001-21F2-4301-A87C-75A9A9A42188}"/>
            </c:ext>
          </c:extLst>
        </c:ser>
        <c:ser>
          <c:idx val="1"/>
          <c:order val="1"/>
          <c:tx>
            <c:strRef>
              <c:f>Sheet1!$C$1</c:f>
              <c:strCache>
                <c:ptCount val="1"/>
                <c:pt idx="0">
                  <c:v>With CPP</c:v>
                </c:pt>
              </c:strCache>
            </c:strRef>
          </c:tx>
          <c:spPr>
            <a:ln w="28575" cap="rnd">
              <a:solidFill>
                <a:schemeClr val="tx2"/>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Sheet1!$C$2:$C$25</c:f>
              <c:numCache>
                <c:formatCode>0.00</c:formatCode>
                <c:ptCount val="24"/>
                <c:pt idx="0">
                  <c:v>50.047499999999978</c:v>
                </c:pt>
                <c:pt idx="1">
                  <c:v>41.037500000000009</c:v>
                </c:pt>
                <c:pt idx="2">
                  <c:v>37.024999999999999</c:v>
                </c:pt>
                <c:pt idx="3">
                  <c:v>25.962500000000002</c:v>
                </c:pt>
                <c:pt idx="4">
                  <c:v>32.677500000000002</c:v>
                </c:pt>
                <c:pt idx="5">
                  <c:v>24.845000000000006</c:v>
                </c:pt>
                <c:pt idx="6">
                  <c:v>31.559999999999974</c:v>
                </c:pt>
                <c:pt idx="7">
                  <c:v>26.497500000000006</c:v>
                </c:pt>
                <c:pt idx="8">
                  <c:v>43.762499999999989</c:v>
                </c:pt>
                <c:pt idx="9">
                  <c:v>49.349999999999973</c:v>
                </c:pt>
                <c:pt idx="10">
                  <c:v>41.152499999999989</c:v>
                </c:pt>
                <c:pt idx="11">
                  <c:v>51.962499999999984</c:v>
                </c:pt>
                <c:pt idx="12">
                  <c:v>91.450000000000031</c:v>
                </c:pt>
                <c:pt idx="13">
                  <c:v>82.112499999999983</c:v>
                </c:pt>
                <c:pt idx="14">
                  <c:v>87.753999999999991</c:v>
                </c:pt>
                <c:pt idx="15">
                  <c:v>156.16624999999993</c:v>
                </c:pt>
                <c:pt idx="16">
                  <c:v>186.56012499999997</c:v>
                </c:pt>
                <c:pt idx="17">
                  <c:v>129.38700000000006</c:v>
                </c:pt>
                <c:pt idx="18">
                  <c:v>80.869</c:v>
                </c:pt>
                <c:pt idx="19">
                  <c:v>88.75</c:v>
                </c:pt>
                <c:pt idx="20">
                  <c:v>134.69999999999999</c:v>
                </c:pt>
                <c:pt idx="21">
                  <c:v>125.33</c:v>
                </c:pt>
                <c:pt idx="22">
                  <c:v>111.17749999999994</c:v>
                </c:pt>
                <c:pt idx="23">
                  <c:v>108.01000000000006</c:v>
                </c:pt>
              </c:numCache>
            </c:numRef>
          </c:val>
          <c:smooth val="0"/>
          <c:extLst>
            <c:ext xmlns:c16="http://schemas.microsoft.com/office/drawing/2014/chart" uri="{C3380CC4-5D6E-409C-BE32-E72D297353CC}">
              <c16:uniqueId val="{00000002-21F2-4301-A87C-75A9A9A42188}"/>
            </c:ext>
          </c:extLst>
        </c:ser>
        <c:ser>
          <c:idx val="2"/>
          <c:order val="2"/>
          <c:tx>
            <c:strRef>
              <c:f>Sheet1!$D$1</c:f>
              <c:strCache>
                <c:ptCount val="1"/>
                <c:pt idx="0">
                  <c:v>With CPP, PV</c:v>
                </c:pt>
              </c:strCache>
            </c:strRef>
          </c:tx>
          <c:spPr>
            <a:ln w="28575" cap="rnd">
              <a:solidFill>
                <a:schemeClr val="accent2"/>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Sheet1!$D$2:$D$25</c:f>
              <c:numCache>
                <c:formatCode>0.00</c:formatCode>
                <c:ptCount val="24"/>
                <c:pt idx="0">
                  <c:v>50.047499999999978</c:v>
                </c:pt>
                <c:pt idx="1">
                  <c:v>41.037500000000009</c:v>
                </c:pt>
                <c:pt idx="2">
                  <c:v>37.024999999999999</c:v>
                </c:pt>
                <c:pt idx="3">
                  <c:v>25.962500000000002</c:v>
                </c:pt>
                <c:pt idx="4">
                  <c:v>32.677500000000002</c:v>
                </c:pt>
                <c:pt idx="5">
                  <c:v>24.845000000000006</c:v>
                </c:pt>
                <c:pt idx="6">
                  <c:v>21.063984787777315</c:v>
                </c:pt>
                <c:pt idx="7">
                  <c:v>-12.539862306565038</c:v>
                </c:pt>
                <c:pt idx="8">
                  <c:v>-25.243592480739554</c:v>
                </c:pt>
                <c:pt idx="9">
                  <c:v>-43.852414402723092</c:v>
                </c:pt>
                <c:pt idx="10">
                  <c:v>-77.449940605198236</c:v>
                </c:pt>
                <c:pt idx="11">
                  <c:v>-83.094722282009343</c:v>
                </c:pt>
                <c:pt idx="12">
                  <c:v>-46.08207076767885</c:v>
                </c:pt>
                <c:pt idx="13">
                  <c:v>-55.73771152607442</c:v>
                </c:pt>
                <c:pt idx="14">
                  <c:v>-34.561974720846102</c:v>
                </c:pt>
                <c:pt idx="15">
                  <c:v>59.954271556146132</c:v>
                </c:pt>
                <c:pt idx="16">
                  <c:v>121.79467216225639</c:v>
                </c:pt>
                <c:pt idx="17">
                  <c:v>99.294617914866635</c:v>
                </c:pt>
                <c:pt idx="18">
                  <c:v>72.786743624784819</c:v>
                </c:pt>
                <c:pt idx="19">
                  <c:v>88.75</c:v>
                </c:pt>
                <c:pt idx="20">
                  <c:v>134.69999999999999</c:v>
                </c:pt>
                <c:pt idx="21">
                  <c:v>125.33</c:v>
                </c:pt>
                <c:pt idx="22">
                  <c:v>111.17749999999994</c:v>
                </c:pt>
                <c:pt idx="23">
                  <c:v>108.01000000000006</c:v>
                </c:pt>
              </c:numCache>
            </c:numRef>
          </c:val>
          <c:smooth val="0"/>
          <c:extLst>
            <c:ext xmlns:c16="http://schemas.microsoft.com/office/drawing/2014/chart" uri="{C3380CC4-5D6E-409C-BE32-E72D297353CC}">
              <c16:uniqueId val="{00000003-21F2-4301-A87C-75A9A9A42188}"/>
            </c:ext>
          </c:extLst>
        </c:ser>
        <c:ser>
          <c:idx val="3"/>
          <c:order val="3"/>
          <c:tx>
            <c:strRef>
              <c:f>Sheet1!$E$1</c:f>
              <c:strCache>
                <c:ptCount val="1"/>
                <c:pt idx="0">
                  <c:v>With CPP, PV, Storage</c:v>
                </c:pt>
              </c:strCache>
            </c:strRef>
          </c:tx>
          <c:spPr>
            <a:ln w="28575" cap="rnd">
              <a:solidFill>
                <a:schemeClr val="accent4"/>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Sheet1!$E$2:$E$25</c:f>
              <c:numCache>
                <c:formatCode>0.00</c:formatCode>
                <c:ptCount val="24"/>
                <c:pt idx="0">
                  <c:v>50.048054664817791</c:v>
                </c:pt>
                <c:pt idx="1">
                  <c:v>41.037500000000009</c:v>
                </c:pt>
                <c:pt idx="2">
                  <c:v>37.025739551857868</c:v>
                </c:pt>
                <c:pt idx="3">
                  <c:v>25.962500000000002</c:v>
                </c:pt>
                <c:pt idx="4">
                  <c:v>32.6782395518578</c:v>
                </c:pt>
                <c:pt idx="5">
                  <c:v>24.84518488888888</c:v>
                </c:pt>
                <c:pt idx="6">
                  <c:v>21.064539451670683</c:v>
                </c:pt>
                <c:pt idx="7">
                  <c:v>-4.4247692142239075</c:v>
                </c:pt>
                <c:pt idx="8">
                  <c:v>-13.560361352405316</c:v>
                </c:pt>
                <c:pt idx="9">
                  <c:v>-15.665880988824178</c:v>
                </c:pt>
                <c:pt idx="10">
                  <c:v>-17.346888546235384</c:v>
                </c:pt>
                <c:pt idx="11">
                  <c:v>-20.861388917371784</c:v>
                </c:pt>
                <c:pt idx="12">
                  <c:v>-2.041537462900159</c:v>
                </c:pt>
                <c:pt idx="13">
                  <c:v>82.112499999999969</c:v>
                </c:pt>
                <c:pt idx="14">
                  <c:v>4.9759498344669488</c:v>
                </c:pt>
                <c:pt idx="15">
                  <c:v>29.307900529326105</c:v>
                </c:pt>
                <c:pt idx="16">
                  <c:v>52.352339270021389</c:v>
                </c:pt>
                <c:pt idx="17">
                  <c:v>-7.7362244766671751</c:v>
                </c:pt>
                <c:pt idx="18">
                  <c:v>2.281864376062245</c:v>
                </c:pt>
                <c:pt idx="19">
                  <c:v>57.897497236292324</c:v>
                </c:pt>
                <c:pt idx="20">
                  <c:v>134.70027733333325</c:v>
                </c:pt>
                <c:pt idx="21">
                  <c:v>125.33027733240883</c:v>
                </c:pt>
                <c:pt idx="22">
                  <c:v>111.17796222037327</c:v>
                </c:pt>
                <c:pt idx="23">
                  <c:v>108.01027733240889</c:v>
                </c:pt>
              </c:numCache>
            </c:numRef>
          </c:val>
          <c:smooth val="0"/>
          <c:extLst>
            <c:ext xmlns:c16="http://schemas.microsoft.com/office/drawing/2014/chart" uri="{C3380CC4-5D6E-409C-BE32-E72D297353CC}">
              <c16:uniqueId val="{00000004-21F2-4301-A87C-75A9A9A42188}"/>
            </c:ext>
          </c:extLst>
        </c:ser>
        <c:ser>
          <c:idx val="4"/>
          <c:order val="4"/>
          <c:tx>
            <c:strRef>
              <c:f>Sheet1!$F$1</c:f>
              <c:strCache>
                <c:ptCount val="1"/>
                <c:pt idx="0">
                  <c:v>With PV, Storage</c:v>
                </c:pt>
              </c:strCache>
            </c:strRef>
          </c:tx>
          <c:spPr>
            <a:ln w="28575" cap="rnd">
              <a:solidFill>
                <a:schemeClr val="accent3"/>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Sheet1!$F$2:$F$25</c:f>
              <c:numCache>
                <c:formatCode>0.00</c:formatCode>
                <c:ptCount val="24"/>
                <c:pt idx="0">
                  <c:v>50.047869775928888</c:v>
                </c:pt>
                <c:pt idx="1">
                  <c:v>41.037500000000009</c:v>
                </c:pt>
                <c:pt idx="2">
                  <c:v>37.025369775928958</c:v>
                </c:pt>
                <c:pt idx="3">
                  <c:v>25.962500000000002</c:v>
                </c:pt>
                <c:pt idx="4">
                  <c:v>32.67786977592889</c:v>
                </c:pt>
                <c:pt idx="5">
                  <c:v>24.845000000000006</c:v>
                </c:pt>
                <c:pt idx="6">
                  <c:v>21.064354563706218</c:v>
                </c:pt>
                <c:pt idx="7">
                  <c:v>-9.2116686525188847</c:v>
                </c:pt>
                <c:pt idx="8">
                  <c:v>-22.599061653826372</c:v>
                </c:pt>
                <c:pt idx="9">
                  <c:v>-21.147498447111325</c:v>
                </c:pt>
                <c:pt idx="10">
                  <c:v>-28.384146868399441</c:v>
                </c:pt>
                <c:pt idx="11">
                  <c:v>-27.229908058814793</c:v>
                </c:pt>
                <c:pt idx="12">
                  <c:v>0.61031934526764786</c:v>
                </c:pt>
                <c:pt idx="13">
                  <c:v>12.225612856765267</c:v>
                </c:pt>
                <c:pt idx="14">
                  <c:v>27.341897144161752</c:v>
                </c:pt>
                <c:pt idx="15">
                  <c:v>88.915851071787614</c:v>
                </c:pt>
                <c:pt idx="16">
                  <c:v>219.48250000000002</c:v>
                </c:pt>
                <c:pt idx="17">
                  <c:v>-23.288339165578179</c:v>
                </c:pt>
                <c:pt idx="18">
                  <c:v>-4.9915672156546691</c:v>
                </c:pt>
                <c:pt idx="19">
                  <c:v>34.946324625369691</c:v>
                </c:pt>
                <c:pt idx="20">
                  <c:v>134.70018488888883</c:v>
                </c:pt>
                <c:pt idx="21">
                  <c:v>125.33</c:v>
                </c:pt>
                <c:pt idx="22">
                  <c:v>111.17786977592885</c:v>
                </c:pt>
                <c:pt idx="23">
                  <c:v>108.01000000000006</c:v>
                </c:pt>
              </c:numCache>
            </c:numRef>
          </c:val>
          <c:smooth val="0"/>
          <c:extLst>
            <c:ext xmlns:c16="http://schemas.microsoft.com/office/drawing/2014/chart" uri="{C3380CC4-5D6E-409C-BE32-E72D297353CC}">
              <c16:uniqueId val="{00000005-21F2-4301-A87C-75A9A9A42188}"/>
            </c:ext>
          </c:extLst>
        </c:ser>
        <c:ser>
          <c:idx val="5"/>
          <c:order val="5"/>
          <c:tx>
            <c:strRef>
              <c:f>Sheet1!$G$1</c:f>
              <c:strCache>
                <c:ptCount val="1"/>
                <c:pt idx="0">
                  <c:v>10% Dispatch</c:v>
                </c:pt>
              </c:strCache>
            </c:strRef>
          </c:tx>
          <c:spPr>
            <a:ln w="28575" cap="rnd">
              <a:solidFill>
                <a:schemeClr val="accent1">
                  <a:shade val="86000"/>
                </a:schemeClr>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Sheet1!$G$2:$G$25</c:f>
              <c:numCache>
                <c:formatCode>General</c:formatCode>
                <c:ptCount val="24"/>
              </c:numCache>
            </c:numRef>
          </c:val>
          <c:smooth val="0"/>
          <c:extLst xmlns:c15="http://schemas.microsoft.com/office/drawing/2012/chart">
            <c:ext xmlns:c16="http://schemas.microsoft.com/office/drawing/2014/chart" uri="{C3380CC4-5D6E-409C-BE32-E72D297353CC}">
              <c16:uniqueId val="{00000006-21F2-4301-A87C-75A9A9A42188}"/>
            </c:ext>
          </c:extLst>
        </c:ser>
        <c:dLbls>
          <c:showLegendKey val="0"/>
          <c:showVal val="0"/>
          <c:showCatName val="0"/>
          <c:showSerName val="0"/>
          <c:showPercent val="0"/>
          <c:showBubbleSize val="0"/>
        </c:dLbls>
        <c:marker val="1"/>
        <c:smooth val="0"/>
        <c:axId val="273423279"/>
        <c:axId val="281942079"/>
      </c:lineChart>
      <c:catAx>
        <c:axId val="273423279"/>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a:t>Hour of Day</a:t>
                </a:r>
              </a:p>
            </c:rich>
          </c:tx>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rgbClr val="FF0000"/>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81942079"/>
        <c:crosses val="autoZero"/>
        <c:auto val="1"/>
        <c:lblAlgn val="ctr"/>
        <c:lblOffset val="100"/>
        <c:noMultiLvlLbl val="0"/>
      </c:catAx>
      <c:valAx>
        <c:axId val="2819420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baseline="0" dirty="0"/>
                  <a:t>Grid Load</a:t>
                </a:r>
                <a:r>
                  <a:rPr lang="en-US" dirty="0"/>
                  <a:t> (kW)</a:t>
                </a:r>
              </a:p>
            </c:rich>
          </c:tx>
          <c:layout>
            <c:manualLayout>
              <c:xMode val="edge"/>
              <c:yMode val="edge"/>
              <c:x val="1.2121212121212121E-2"/>
              <c:y val="0.36517276835240958"/>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73423279"/>
        <c:crosses val="autoZero"/>
        <c:crossBetween val="between"/>
      </c:valAx>
      <c:spPr>
        <a:noFill/>
        <a:ln>
          <a:noFill/>
        </a:ln>
        <a:effectLst/>
      </c:spPr>
    </c:plotArea>
    <c:legend>
      <c:legendPos val="b"/>
      <c:legendEntry>
        <c:idx val="5"/>
        <c:delete val="1"/>
      </c:legendEntry>
      <c:layout>
        <c:manualLayout>
          <c:xMode val="edge"/>
          <c:yMode val="edge"/>
          <c:x val="1.5452985666799183E-2"/>
          <c:y val="0.85033511311822052"/>
          <c:w val="0.9845470143332008"/>
          <c:h val="0.1496648868817794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US" sz="1000" dirty="0"/>
              <a:t>Summer Peak</a:t>
            </a:r>
            <a:r>
              <a:rPr lang="en-US" sz="1000" baseline="0" dirty="0"/>
              <a:t> D</a:t>
            </a:r>
            <a:r>
              <a:rPr lang="en-US" sz="1000" dirty="0"/>
              <a:t>ay: Storage Dispatch Comparison</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989692197566213"/>
          <c:y val="0.10900343642611685"/>
          <c:w val="0.85677014979913135"/>
          <c:h val="0.59894686531228358"/>
        </c:manualLayout>
      </c:layout>
      <c:barChart>
        <c:barDir val="col"/>
        <c:grouping val="clustered"/>
        <c:varyColors val="0"/>
        <c:ser>
          <c:idx val="5"/>
          <c:order val="5"/>
          <c:tx>
            <c:strRef>
              <c:f>Sheet1!$G$1</c:f>
              <c:strCache>
                <c:ptCount val="1"/>
                <c:pt idx="0">
                  <c:v>Dispatch without CPP</c:v>
                </c:pt>
              </c:strCache>
            </c:strRef>
          </c:tx>
          <c:spPr>
            <a:solidFill>
              <a:schemeClr val="accent1">
                <a:shade val="86000"/>
              </a:schemeClr>
            </a:solidFill>
            <a:ln>
              <a:noFill/>
            </a:ln>
            <a:effectLst/>
          </c:spPr>
          <c:invertIfNegative val="0"/>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Sheet1!$G$2:$G$25</c:f>
              <c:numCache>
                <c:formatCode>0.00</c:formatCode>
                <c:ptCount val="24"/>
                <c:pt idx="0">
                  <c:v>0</c:v>
                </c:pt>
                <c:pt idx="1">
                  <c:v>0</c:v>
                </c:pt>
                <c:pt idx="2">
                  <c:v>0</c:v>
                </c:pt>
                <c:pt idx="3">
                  <c:v>0</c:v>
                </c:pt>
                <c:pt idx="4">
                  <c:v>0</c:v>
                </c:pt>
                <c:pt idx="5">
                  <c:v>0</c:v>
                </c:pt>
                <c:pt idx="6">
                  <c:v>0</c:v>
                </c:pt>
                <c:pt idx="7">
                  <c:v>3.3000000000000003</c:v>
                </c:pt>
                <c:pt idx="8">
                  <c:v>2.6</c:v>
                </c:pt>
                <c:pt idx="9">
                  <c:v>22.700000000000003</c:v>
                </c:pt>
                <c:pt idx="10">
                  <c:v>49</c:v>
                </c:pt>
                <c:pt idx="11">
                  <c:v>55.800000000000004</c:v>
                </c:pt>
                <c:pt idx="12">
                  <c:v>46.6</c:v>
                </c:pt>
                <c:pt idx="13">
                  <c:v>67.900000000000006</c:v>
                </c:pt>
                <c:pt idx="14">
                  <c:v>46.400000000000006</c:v>
                </c:pt>
                <c:pt idx="15">
                  <c:v>1.4000000000000001</c:v>
                </c:pt>
                <c:pt idx="16">
                  <c:v>64.770724701531776</c:v>
                </c:pt>
                <c:pt idx="17">
                  <c:v>-145.45635356964243</c:v>
                </c:pt>
                <c:pt idx="18">
                  <c:v>-91.956353569642431</c:v>
                </c:pt>
                <c:pt idx="19">
                  <c:v>-53.756353569642421</c:v>
                </c:pt>
                <c:pt idx="20">
                  <c:v>0</c:v>
                </c:pt>
                <c:pt idx="21">
                  <c:v>0</c:v>
                </c:pt>
                <c:pt idx="22">
                  <c:v>0</c:v>
                </c:pt>
                <c:pt idx="23">
                  <c:v>0</c:v>
                </c:pt>
              </c:numCache>
            </c:numRef>
          </c:val>
          <c:extLst xmlns:c15="http://schemas.microsoft.com/office/drawing/2012/chart">
            <c:ext xmlns:c16="http://schemas.microsoft.com/office/drawing/2014/chart" uri="{C3380CC4-5D6E-409C-BE32-E72D297353CC}">
              <c16:uniqueId val="{00000005-366D-49A5-B6BC-0065878D0A9F}"/>
            </c:ext>
          </c:extLst>
        </c:ser>
        <c:ser>
          <c:idx val="6"/>
          <c:order val="6"/>
          <c:tx>
            <c:strRef>
              <c:f>Sheet1!$H$1</c:f>
              <c:strCache>
                <c:ptCount val="1"/>
                <c:pt idx="0">
                  <c:v>Dispatch with CPP</c:v>
                </c:pt>
              </c:strCache>
            </c:strRef>
          </c:tx>
          <c:spPr>
            <a:solidFill>
              <a:schemeClr val="accent6"/>
            </a:solidFill>
            <a:ln>
              <a:noFill/>
            </a:ln>
            <a:effectLst/>
          </c:spPr>
          <c:invertIfNegative val="0"/>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Sheet1!$H$2:$H$25</c:f>
              <c:numCache>
                <c:formatCode>0.00</c:formatCode>
                <c:ptCount val="24"/>
                <c:pt idx="0">
                  <c:v>0</c:v>
                </c:pt>
                <c:pt idx="1">
                  <c:v>0</c:v>
                </c:pt>
                <c:pt idx="2">
                  <c:v>0</c:v>
                </c:pt>
                <c:pt idx="3">
                  <c:v>0</c:v>
                </c:pt>
                <c:pt idx="4">
                  <c:v>0</c:v>
                </c:pt>
                <c:pt idx="5">
                  <c:v>0</c:v>
                </c:pt>
                <c:pt idx="6">
                  <c:v>0</c:v>
                </c:pt>
                <c:pt idx="7">
                  <c:v>8.1</c:v>
                </c:pt>
                <c:pt idx="8">
                  <c:v>11.600000000000001</c:v>
                </c:pt>
                <c:pt idx="9">
                  <c:v>28.1</c:v>
                </c:pt>
                <c:pt idx="10">
                  <c:v>60.1</c:v>
                </c:pt>
                <c:pt idx="11">
                  <c:v>62.2</c:v>
                </c:pt>
                <c:pt idx="12">
                  <c:v>44</c:v>
                </c:pt>
                <c:pt idx="13">
                  <c:v>137.84781386914364</c:v>
                </c:pt>
                <c:pt idx="14">
                  <c:v>39.575949834467167</c:v>
                </c:pt>
                <c:pt idx="15">
                  <c:v>-30.724050165532844</c:v>
                </c:pt>
                <c:pt idx="16">
                  <c:v>-69.424050165532847</c:v>
                </c:pt>
                <c:pt idx="17">
                  <c:v>-107.02405016553284</c:v>
                </c:pt>
                <c:pt idx="18">
                  <c:v>-70.424050165532847</c:v>
                </c:pt>
                <c:pt idx="19">
                  <c:v>-30.824050165532842</c:v>
                </c:pt>
                <c:pt idx="20">
                  <c:v>0</c:v>
                </c:pt>
                <c:pt idx="21">
                  <c:v>0</c:v>
                </c:pt>
                <c:pt idx="22">
                  <c:v>0</c:v>
                </c:pt>
                <c:pt idx="23">
                  <c:v>0</c:v>
                </c:pt>
              </c:numCache>
            </c:numRef>
          </c:val>
          <c:extLst xmlns:c15="http://schemas.microsoft.com/office/drawing/2012/chart">
            <c:ext xmlns:c16="http://schemas.microsoft.com/office/drawing/2014/chart" uri="{C3380CC4-5D6E-409C-BE32-E72D297353CC}">
              <c16:uniqueId val="{00000006-366D-49A5-B6BC-0065878D0A9F}"/>
            </c:ext>
          </c:extLst>
        </c:ser>
        <c:dLbls>
          <c:showLegendKey val="0"/>
          <c:showVal val="0"/>
          <c:showCatName val="0"/>
          <c:showSerName val="0"/>
          <c:showPercent val="0"/>
          <c:showBubbleSize val="0"/>
        </c:dLbls>
        <c:gapWidth val="150"/>
        <c:axId val="273423279"/>
        <c:axId val="281942079"/>
        <c:extLst>
          <c:ext xmlns:c15="http://schemas.microsoft.com/office/drawing/2012/chart" uri="{02D57815-91ED-43cb-92C2-25804820EDAC}">
            <c15:filteredBarSeries>
              <c15:ser>
                <c:idx val="7"/>
                <c:order val="7"/>
                <c:tx>
                  <c:strRef>
                    <c:extLst>
                      <c:ext uri="{02D57815-91ED-43cb-92C2-25804820EDAC}">
                        <c15:formulaRef>
                          <c15:sqref>Sheet1!$I$1</c15:sqref>
                        </c15:formulaRef>
                      </c:ext>
                    </c:extLst>
                    <c:strCache>
                      <c:ptCount val="1"/>
                      <c:pt idx="0">
                        <c:v>50% Dispatch</c:v>
                      </c:pt>
                    </c:strCache>
                  </c:strRef>
                </c:tx>
                <c:spPr>
                  <a:solidFill>
                    <a:schemeClr val="accent1">
                      <a:shade val="76000"/>
                    </a:schemeClr>
                  </a:solidFill>
                  <a:ln>
                    <a:noFill/>
                  </a:ln>
                  <a:effectLst/>
                </c:spPr>
                <c:invertIfNegative val="0"/>
                <c:cat>
                  <c:numRef>
                    <c:extLst>
                      <c:ext uri="{02D57815-91ED-43cb-92C2-25804820EDAC}">
                        <c15:formulaRef>
                          <c15:sqref>Sheet1!$A$2:$A$25</c15:sqref>
                        </c15:formulaRef>
                      </c:ext>
                    </c:extLst>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extLst>
                      <c:ext uri="{02D57815-91ED-43cb-92C2-25804820EDAC}">
                        <c15:formulaRef>
                          <c15:sqref>Sheet1!$I$2:$I$25</c15:sqref>
                        </c15:formulaRef>
                      </c:ext>
                    </c:extLst>
                    <c:numCache>
                      <c:formatCode>General</c:formatCode>
                      <c:ptCount val="24"/>
                    </c:numCache>
                  </c:numRef>
                </c:val>
                <c:extLst>
                  <c:ext xmlns:c16="http://schemas.microsoft.com/office/drawing/2014/chart" uri="{C3380CC4-5D6E-409C-BE32-E72D297353CC}">
                    <c16:uniqueId val="{00000007-366D-49A5-B6BC-0065878D0A9F}"/>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Sheet1!$J$1</c15:sqref>
                        </c15:formulaRef>
                      </c:ext>
                    </c:extLst>
                    <c:strCache>
                      <c:ptCount val="1"/>
                      <c:pt idx="0">
                        <c:v>100% Dispatch</c:v>
                      </c:pt>
                    </c:strCache>
                  </c:strRef>
                </c:tx>
                <c:spPr>
                  <a:solidFill>
                    <a:schemeClr val="accent1">
                      <a:shade val="65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Sheet1!$A$2:$A$25</c15:sqref>
                        </c15:formulaRef>
                      </c:ext>
                    </c:extLst>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extLst xmlns:c15="http://schemas.microsoft.com/office/drawing/2012/chart">
                      <c:ext xmlns:c15="http://schemas.microsoft.com/office/drawing/2012/chart" uri="{02D57815-91ED-43cb-92C2-25804820EDAC}">
                        <c15:formulaRef>
                          <c15:sqref>Sheet1!$J$2:$J$25</c15:sqref>
                        </c15:formulaRef>
                      </c:ext>
                    </c:extLst>
                    <c:numCache>
                      <c:formatCode>General</c:formatCode>
                      <c:ptCount val="24"/>
                    </c:numCache>
                  </c:numRef>
                </c:val>
                <c:extLst xmlns:c15="http://schemas.microsoft.com/office/drawing/2012/chart">
                  <c:ext xmlns:c16="http://schemas.microsoft.com/office/drawing/2014/chart" uri="{C3380CC4-5D6E-409C-BE32-E72D297353CC}">
                    <c16:uniqueId val="{00000008-366D-49A5-B6BC-0065878D0A9F}"/>
                  </c:ext>
                </c:extLst>
              </c15:ser>
            </c15:filteredBarSeries>
          </c:ext>
        </c:extLst>
      </c:barChart>
      <c:lineChart>
        <c:grouping val="standard"/>
        <c:varyColors val="0"/>
        <c:ser>
          <c:idx val="0"/>
          <c:order val="0"/>
          <c:tx>
            <c:strRef>
              <c:f>Sheet1!$B$1</c:f>
              <c:strCache>
                <c:ptCount val="1"/>
                <c:pt idx="0">
                  <c:v>Original Load</c:v>
                </c:pt>
              </c:strCache>
            </c:strRef>
          </c:tx>
          <c:spPr>
            <a:ln w="28575" cap="rnd">
              <a:solidFill>
                <a:schemeClr val="accent1">
                  <a:tint val="44000"/>
                </a:schemeClr>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Sheet1!$B$2:$B$25</c:f>
              <c:numCache>
                <c:formatCode>0.00</c:formatCode>
                <c:ptCount val="24"/>
                <c:pt idx="0">
                  <c:v>50.047499999999978</c:v>
                </c:pt>
                <c:pt idx="1">
                  <c:v>41.037500000000009</c:v>
                </c:pt>
                <c:pt idx="2">
                  <c:v>37.024999999999999</c:v>
                </c:pt>
                <c:pt idx="3">
                  <c:v>25.962500000000002</c:v>
                </c:pt>
                <c:pt idx="4">
                  <c:v>32.677500000000002</c:v>
                </c:pt>
                <c:pt idx="5">
                  <c:v>24.845000000000006</c:v>
                </c:pt>
                <c:pt idx="6">
                  <c:v>31.559999999999974</c:v>
                </c:pt>
                <c:pt idx="7">
                  <c:v>26.497500000000006</c:v>
                </c:pt>
                <c:pt idx="8">
                  <c:v>43.762499999999989</c:v>
                </c:pt>
                <c:pt idx="9">
                  <c:v>49.349999999999973</c:v>
                </c:pt>
                <c:pt idx="10">
                  <c:v>41.152499999999989</c:v>
                </c:pt>
                <c:pt idx="11">
                  <c:v>51.962499999999984</c:v>
                </c:pt>
                <c:pt idx="12">
                  <c:v>91.450000000000031</c:v>
                </c:pt>
                <c:pt idx="13">
                  <c:v>82.112499999999983</c:v>
                </c:pt>
                <c:pt idx="14">
                  <c:v>103.24000000000005</c:v>
                </c:pt>
                <c:pt idx="15">
                  <c:v>183.72499999999994</c:v>
                </c:pt>
                <c:pt idx="16">
                  <c:v>219.48250000000002</c:v>
                </c:pt>
                <c:pt idx="17">
                  <c:v>152.22000000000003</c:v>
                </c:pt>
                <c:pt idx="18">
                  <c:v>95.140000000000043</c:v>
                </c:pt>
                <c:pt idx="19">
                  <c:v>88.75</c:v>
                </c:pt>
                <c:pt idx="20">
                  <c:v>134.69999999999999</c:v>
                </c:pt>
                <c:pt idx="21">
                  <c:v>125.33</c:v>
                </c:pt>
                <c:pt idx="22">
                  <c:v>111.17749999999994</c:v>
                </c:pt>
                <c:pt idx="23">
                  <c:v>108.01000000000006</c:v>
                </c:pt>
              </c:numCache>
            </c:numRef>
          </c:val>
          <c:smooth val="0"/>
          <c:extLst>
            <c:ext xmlns:c16="http://schemas.microsoft.com/office/drawing/2014/chart" uri="{C3380CC4-5D6E-409C-BE32-E72D297353CC}">
              <c16:uniqueId val="{00000000-366D-49A5-B6BC-0065878D0A9F}"/>
            </c:ext>
          </c:extLst>
        </c:ser>
        <c:dLbls>
          <c:showLegendKey val="0"/>
          <c:showVal val="0"/>
          <c:showCatName val="0"/>
          <c:showSerName val="0"/>
          <c:showPercent val="0"/>
          <c:showBubbleSize val="0"/>
        </c:dLbls>
        <c:marker val="1"/>
        <c:smooth val="0"/>
        <c:axId val="273423279"/>
        <c:axId val="281942079"/>
        <c:extLst>
          <c:ext xmlns:c15="http://schemas.microsoft.com/office/drawing/2012/chart" uri="{02D57815-91ED-43cb-92C2-25804820EDAC}">
            <c15:filteredLineSeries>
              <c15:ser>
                <c:idx val="1"/>
                <c:order val="1"/>
                <c:tx>
                  <c:strRef>
                    <c:extLst>
                      <c:ext uri="{02D57815-91ED-43cb-92C2-25804820EDAC}">
                        <c15:formulaRef>
                          <c15:sqref>Sheet1!$C$1</c15:sqref>
                        </c15:formulaRef>
                      </c:ext>
                    </c:extLst>
                    <c:strCache>
                      <c:ptCount val="1"/>
                      <c:pt idx="0">
                        <c:v>With CPP</c:v>
                      </c:pt>
                    </c:strCache>
                  </c:strRef>
                </c:tx>
                <c:spPr>
                  <a:ln w="28575" cap="rnd">
                    <a:solidFill>
                      <a:schemeClr val="tx2"/>
                    </a:solidFill>
                    <a:round/>
                  </a:ln>
                  <a:effectLst/>
                </c:spPr>
                <c:marker>
                  <c:symbol val="none"/>
                </c:marker>
                <c:cat>
                  <c:numRef>
                    <c:extLst>
                      <c:ext uri="{02D57815-91ED-43cb-92C2-25804820EDAC}">
                        <c15:formulaRef>
                          <c15:sqref>Sheet1!$A$2:$A$25</c15:sqref>
                        </c15:formulaRef>
                      </c:ext>
                    </c:extLst>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extLst>
                      <c:ext uri="{02D57815-91ED-43cb-92C2-25804820EDAC}">
                        <c15:formulaRef>
                          <c15:sqref>Sheet1!$C$2:$C$25</c15:sqref>
                        </c15:formulaRef>
                      </c:ext>
                    </c:extLst>
                    <c:numCache>
                      <c:formatCode>0.00</c:formatCode>
                      <c:ptCount val="24"/>
                      <c:pt idx="0">
                        <c:v>50.047499999999978</c:v>
                      </c:pt>
                      <c:pt idx="1">
                        <c:v>41.037500000000009</c:v>
                      </c:pt>
                      <c:pt idx="2">
                        <c:v>37.024999999999999</c:v>
                      </c:pt>
                      <c:pt idx="3">
                        <c:v>25.962500000000002</c:v>
                      </c:pt>
                      <c:pt idx="4">
                        <c:v>32.677500000000002</c:v>
                      </c:pt>
                      <c:pt idx="5">
                        <c:v>24.845000000000006</c:v>
                      </c:pt>
                      <c:pt idx="6">
                        <c:v>31.559999999999974</c:v>
                      </c:pt>
                      <c:pt idx="7">
                        <c:v>26.497500000000006</c:v>
                      </c:pt>
                      <c:pt idx="8">
                        <c:v>43.762499999999989</c:v>
                      </c:pt>
                      <c:pt idx="9">
                        <c:v>49.349999999999973</c:v>
                      </c:pt>
                      <c:pt idx="10">
                        <c:v>41.152499999999989</c:v>
                      </c:pt>
                      <c:pt idx="11">
                        <c:v>51.962499999999984</c:v>
                      </c:pt>
                      <c:pt idx="12">
                        <c:v>91.450000000000031</c:v>
                      </c:pt>
                      <c:pt idx="13">
                        <c:v>82.112499999999983</c:v>
                      </c:pt>
                      <c:pt idx="14">
                        <c:v>87.753999999999991</c:v>
                      </c:pt>
                      <c:pt idx="15">
                        <c:v>156.16624999999993</c:v>
                      </c:pt>
                      <c:pt idx="16">
                        <c:v>186.56012499999997</c:v>
                      </c:pt>
                      <c:pt idx="17">
                        <c:v>129.38700000000006</c:v>
                      </c:pt>
                      <c:pt idx="18">
                        <c:v>80.869</c:v>
                      </c:pt>
                      <c:pt idx="19">
                        <c:v>88.75</c:v>
                      </c:pt>
                      <c:pt idx="20">
                        <c:v>134.69999999999999</c:v>
                      </c:pt>
                      <c:pt idx="21">
                        <c:v>125.33</c:v>
                      </c:pt>
                      <c:pt idx="22">
                        <c:v>111.17749999999994</c:v>
                      </c:pt>
                      <c:pt idx="23">
                        <c:v>108.01000000000006</c:v>
                      </c:pt>
                    </c:numCache>
                  </c:numRef>
                </c:val>
                <c:smooth val="0"/>
                <c:extLst>
                  <c:ext xmlns:c16="http://schemas.microsoft.com/office/drawing/2014/chart" uri="{C3380CC4-5D6E-409C-BE32-E72D297353CC}">
                    <c16:uniqueId val="{00000001-366D-49A5-B6BC-0065878D0A9F}"/>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With CPP, PV</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Sheet1!$A$2:$A$25</c15:sqref>
                        </c15:formulaRef>
                      </c:ext>
                    </c:extLst>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extLst xmlns:c15="http://schemas.microsoft.com/office/drawing/2012/chart">
                      <c:ext xmlns:c15="http://schemas.microsoft.com/office/drawing/2012/chart" uri="{02D57815-91ED-43cb-92C2-25804820EDAC}">
                        <c15:formulaRef>
                          <c15:sqref>Sheet1!$D$2:$D$25</c15:sqref>
                        </c15:formulaRef>
                      </c:ext>
                    </c:extLst>
                    <c:numCache>
                      <c:formatCode>0.00</c:formatCode>
                      <c:ptCount val="24"/>
                      <c:pt idx="0">
                        <c:v>50.047499999999978</c:v>
                      </c:pt>
                      <c:pt idx="1">
                        <c:v>41.037500000000009</c:v>
                      </c:pt>
                      <c:pt idx="2">
                        <c:v>37.024999999999999</c:v>
                      </c:pt>
                      <c:pt idx="3">
                        <c:v>25.962500000000002</c:v>
                      </c:pt>
                      <c:pt idx="4">
                        <c:v>32.677500000000002</c:v>
                      </c:pt>
                      <c:pt idx="5">
                        <c:v>24.845000000000006</c:v>
                      </c:pt>
                      <c:pt idx="6">
                        <c:v>21.063984787777315</c:v>
                      </c:pt>
                      <c:pt idx="7">
                        <c:v>-12.539862306565038</c:v>
                      </c:pt>
                      <c:pt idx="8">
                        <c:v>-25.243592480739554</c:v>
                      </c:pt>
                      <c:pt idx="9">
                        <c:v>-43.852414402723092</c:v>
                      </c:pt>
                      <c:pt idx="10">
                        <c:v>-77.449940605198236</c:v>
                      </c:pt>
                      <c:pt idx="11">
                        <c:v>-83.094722282009343</c:v>
                      </c:pt>
                      <c:pt idx="12">
                        <c:v>-46.08207076767885</c:v>
                      </c:pt>
                      <c:pt idx="13">
                        <c:v>-55.73771152607442</c:v>
                      </c:pt>
                      <c:pt idx="14">
                        <c:v>-34.561974720846102</c:v>
                      </c:pt>
                      <c:pt idx="15">
                        <c:v>59.954271556146132</c:v>
                      </c:pt>
                      <c:pt idx="16">
                        <c:v>121.79467216225639</c:v>
                      </c:pt>
                      <c:pt idx="17">
                        <c:v>99.294617914866635</c:v>
                      </c:pt>
                      <c:pt idx="18">
                        <c:v>72.786743624784819</c:v>
                      </c:pt>
                      <c:pt idx="19">
                        <c:v>88.75</c:v>
                      </c:pt>
                      <c:pt idx="20">
                        <c:v>134.69999999999999</c:v>
                      </c:pt>
                      <c:pt idx="21">
                        <c:v>125.33</c:v>
                      </c:pt>
                      <c:pt idx="22">
                        <c:v>111.17749999999994</c:v>
                      </c:pt>
                      <c:pt idx="23">
                        <c:v>108.01000000000006</c:v>
                      </c:pt>
                    </c:numCache>
                  </c:numRef>
                </c:val>
                <c:smooth val="0"/>
                <c:extLst xmlns:c15="http://schemas.microsoft.com/office/drawing/2012/chart">
                  <c:ext xmlns:c16="http://schemas.microsoft.com/office/drawing/2014/chart" uri="{C3380CC4-5D6E-409C-BE32-E72D297353CC}">
                    <c16:uniqueId val="{00000002-366D-49A5-B6BC-0065878D0A9F}"/>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With CPP, PV, Storage</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Sheet1!$A$2:$A$25</c15:sqref>
                        </c15:formulaRef>
                      </c:ext>
                    </c:extLst>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extLst xmlns:c15="http://schemas.microsoft.com/office/drawing/2012/chart">
                      <c:ext xmlns:c15="http://schemas.microsoft.com/office/drawing/2012/chart" uri="{02D57815-91ED-43cb-92C2-25804820EDAC}">
                        <c15:formulaRef>
                          <c15:sqref>Sheet1!$E$2:$E$25</c15:sqref>
                        </c15:formulaRef>
                      </c:ext>
                    </c:extLst>
                    <c:numCache>
                      <c:formatCode>0.00</c:formatCode>
                      <c:ptCount val="24"/>
                      <c:pt idx="0">
                        <c:v>50.048054664817791</c:v>
                      </c:pt>
                      <c:pt idx="1">
                        <c:v>41.037500000000009</c:v>
                      </c:pt>
                      <c:pt idx="2">
                        <c:v>37.025739551857868</c:v>
                      </c:pt>
                      <c:pt idx="3">
                        <c:v>25.962500000000002</c:v>
                      </c:pt>
                      <c:pt idx="4">
                        <c:v>32.6782395518578</c:v>
                      </c:pt>
                      <c:pt idx="5">
                        <c:v>24.84518488888888</c:v>
                      </c:pt>
                      <c:pt idx="6">
                        <c:v>21.064539451670683</c:v>
                      </c:pt>
                      <c:pt idx="7">
                        <c:v>-4.4247692142239075</c:v>
                      </c:pt>
                      <c:pt idx="8">
                        <c:v>-13.560361352405316</c:v>
                      </c:pt>
                      <c:pt idx="9">
                        <c:v>-15.665880988824178</c:v>
                      </c:pt>
                      <c:pt idx="10">
                        <c:v>-17.346888546235384</c:v>
                      </c:pt>
                      <c:pt idx="11">
                        <c:v>-20.861388917371784</c:v>
                      </c:pt>
                      <c:pt idx="12">
                        <c:v>-2.041537462900159</c:v>
                      </c:pt>
                      <c:pt idx="13">
                        <c:v>82.112499999999969</c:v>
                      </c:pt>
                      <c:pt idx="14">
                        <c:v>4.9759498344669488</c:v>
                      </c:pt>
                      <c:pt idx="15">
                        <c:v>29.307900529326105</c:v>
                      </c:pt>
                      <c:pt idx="16">
                        <c:v>52.352339270021389</c:v>
                      </c:pt>
                      <c:pt idx="17">
                        <c:v>-7.7362244766671751</c:v>
                      </c:pt>
                      <c:pt idx="18">
                        <c:v>2.281864376062245</c:v>
                      </c:pt>
                      <c:pt idx="19">
                        <c:v>57.897497236292324</c:v>
                      </c:pt>
                      <c:pt idx="20">
                        <c:v>134.70027733333325</c:v>
                      </c:pt>
                      <c:pt idx="21">
                        <c:v>125.33027733240883</c:v>
                      </c:pt>
                      <c:pt idx="22">
                        <c:v>111.17796222037327</c:v>
                      </c:pt>
                      <c:pt idx="23">
                        <c:v>108.01027733240889</c:v>
                      </c:pt>
                    </c:numCache>
                  </c:numRef>
                </c:val>
                <c:smooth val="0"/>
                <c:extLst xmlns:c15="http://schemas.microsoft.com/office/drawing/2012/chart">
                  <c:ext xmlns:c16="http://schemas.microsoft.com/office/drawing/2014/chart" uri="{C3380CC4-5D6E-409C-BE32-E72D297353CC}">
                    <c16:uniqueId val="{00000003-366D-49A5-B6BC-0065878D0A9F}"/>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With PV, Storage</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Sheet1!$A$2:$A$25</c15:sqref>
                        </c15:formulaRef>
                      </c:ext>
                    </c:extLst>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extLst xmlns:c15="http://schemas.microsoft.com/office/drawing/2012/chart">
                      <c:ext xmlns:c15="http://schemas.microsoft.com/office/drawing/2012/chart" uri="{02D57815-91ED-43cb-92C2-25804820EDAC}">
                        <c15:formulaRef>
                          <c15:sqref>Sheet1!$F$2:$F$25</c15:sqref>
                        </c15:formulaRef>
                      </c:ext>
                    </c:extLst>
                    <c:numCache>
                      <c:formatCode>0.00</c:formatCode>
                      <c:ptCount val="24"/>
                      <c:pt idx="0">
                        <c:v>50.047869775928888</c:v>
                      </c:pt>
                      <c:pt idx="1">
                        <c:v>41.037500000000009</c:v>
                      </c:pt>
                      <c:pt idx="2">
                        <c:v>37.025369775928958</c:v>
                      </c:pt>
                      <c:pt idx="3">
                        <c:v>25.962500000000002</c:v>
                      </c:pt>
                      <c:pt idx="4">
                        <c:v>32.67786977592889</c:v>
                      </c:pt>
                      <c:pt idx="5">
                        <c:v>24.845000000000006</c:v>
                      </c:pt>
                      <c:pt idx="6">
                        <c:v>21.064354563706218</c:v>
                      </c:pt>
                      <c:pt idx="7">
                        <c:v>-9.2116686525188847</c:v>
                      </c:pt>
                      <c:pt idx="8">
                        <c:v>-22.599061653826372</c:v>
                      </c:pt>
                      <c:pt idx="9">
                        <c:v>-21.147498447111325</c:v>
                      </c:pt>
                      <c:pt idx="10">
                        <c:v>-28.384146868399441</c:v>
                      </c:pt>
                      <c:pt idx="11">
                        <c:v>-27.229908058814793</c:v>
                      </c:pt>
                      <c:pt idx="12">
                        <c:v>0.61031934526764786</c:v>
                      </c:pt>
                      <c:pt idx="13">
                        <c:v>12.225612856765267</c:v>
                      </c:pt>
                      <c:pt idx="14">
                        <c:v>27.341897144161752</c:v>
                      </c:pt>
                      <c:pt idx="15">
                        <c:v>88.915851071787614</c:v>
                      </c:pt>
                      <c:pt idx="16">
                        <c:v>219.48250000000002</c:v>
                      </c:pt>
                      <c:pt idx="17">
                        <c:v>-23.288339165578179</c:v>
                      </c:pt>
                      <c:pt idx="18">
                        <c:v>-4.9915672156546691</c:v>
                      </c:pt>
                      <c:pt idx="19">
                        <c:v>34.946324625369691</c:v>
                      </c:pt>
                      <c:pt idx="20">
                        <c:v>134.70018488888883</c:v>
                      </c:pt>
                      <c:pt idx="21">
                        <c:v>125.33</c:v>
                      </c:pt>
                      <c:pt idx="22">
                        <c:v>111.17786977592885</c:v>
                      </c:pt>
                      <c:pt idx="23">
                        <c:v>108.01000000000006</c:v>
                      </c:pt>
                    </c:numCache>
                  </c:numRef>
                </c:val>
                <c:smooth val="0"/>
                <c:extLst xmlns:c15="http://schemas.microsoft.com/office/drawing/2012/chart">
                  <c:ext xmlns:c16="http://schemas.microsoft.com/office/drawing/2014/chart" uri="{C3380CC4-5D6E-409C-BE32-E72D297353CC}">
                    <c16:uniqueId val="{00000004-366D-49A5-B6BC-0065878D0A9F}"/>
                  </c:ext>
                </c:extLst>
              </c15:ser>
            </c15:filteredLineSeries>
          </c:ext>
        </c:extLst>
      </c:lineChart>
      <c:catAx>
        <c:axId val="273423279"/>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a:t>Hour of Day</a:t>
                </a:r>
              </a:p>
            </c:rich>
          </c:tx>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rgbClr val="FF0000"/>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81942079"/>
        <c:crosses val="autoZero"/>
        <c:auto val="1"/>
        <c:lblAlgn val="ctr"/>
        <c:lblOffset val="100"/>
        <c:noMultiLvlLbl val="0"/>
      </c:catAx>
      <c:valAx>
        <c:axId val="2819420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baseline="0" dirty="0"/>
                  <a:t>Grid Load</a:t>
                </a:r>
                <a:r>
                  <a:rPr lang="en-US" dirty="0"/>
                  <a:t> (kW)</a:t>
                </a:r>
              </a:p>
            </c:rich>
          </c:tx>
          <c:layout>
            <c:manualLayout>
              <c:xMode val="edge"/>
              <c:yMode val="edge"/>
              <c:x val="1.2121212121212121E-2"/>
              <c:y val="0.36517276835240958"/>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73423279"/>
        <c:crosses val="autoZero"/>
        <c:crossBetween val="between"/>
      </c:valAx>
      <c:spPr>
        <a:noFill/>
        <a:ln>
          <a:noFill/>
        </a:ln>
        <a:effectLst/>
      </c:spPr>
    </c:plotArea>
    <c:legend>
      <c:legendPos val="b"/>
      <c:layout>
        <c:manualLayout>
          <c:xMode val="edge"/>
          <c:yMode val="edge"/>
          <c:x val="1.5452985666799183E-2"/>
          <c:y val="0.85033511311822052"/>
          <c:w val="0.9845470143332008"/>
          <c:h val="0.1496648868817794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43876016911918"/>
          <c:y val="9.0960206001229296E-2"/>
          <c:w val="0.79785418526043828"/>
          <c:h val="0.56943286799903148"/>
        </c:manualLayout>
      </c:layout>
      <c:lineChart>
        <c:grouping val="standard"/>
        <c:varyColors val="0"/>
        <c:ser>
          <c:idx val="0"/>
          <c:order val="0"/>
          <c:tx>
            <c:strRef>
              <c:f>Sheet1!$B$1</c:f>
              <c:strCache>
                <c:ptCount val="1"/>
                <c:pt idx="0">
                  <c:v>Original</c:v>
                </c:pt>
              </c:strCache>
            </c:strRef>
          </c:tx>
          <c:spPr>
            <a:ln w="28575" cap="rnd">
              <a:solidFill>
                <a:schemeClr val="accent1"/>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Sheet1!$B$2:$B$25</c:f>
              <c:numCache>
                <c:formatCode>General</c:formatCode>
                <c:ptCount val="24"/>
                <c:pt idx="0">
                  <c:v>5.8717500000000005</c:v>
                </c:pt>
                <c:pt idx="1">
                  <c:v>3.6375000000000002</c:v>
                </c:pt>
                <c:pt idx="2">
                  <c:v>3.0790000000000002</c:v>
                </c:pt>
                <c:pt idx="3">
                  <c:v>4.6710000000000003</c:v>
                </c:pt>
                <c:pt idx="4">
                  <c:v>2.6347500000000004</c:v>
                </c:pt>
                <c:pt idx="5">
                  <c:v>3.30125</c:v>
                </c:pt>
                <c:pt idx="6">
                  <c:v>2.4409999999999998</c:v>
                </c:pt>
                <c:pt idx="7">
                  <c:v>4.4010000000000007</c:v>
                </c:pt>
                <c:pt idx="8">
                  <c:v>4.5337499999999995</c:v>
                </c:pt>
                <c:pt idx="9">
                  <c:v>5.5429999999999993</c:v>
                </c:pt>
                <c:pt idx="10">
                  <c:v>5.1702500000000011</c:v>
                </c:pt>
                <c:pt idx="11">
                  <c:v>4.5645000000000007</c:v>
                </c:pt>
                <c:pt idx="12">
                  <c:v>4.5484999999999998</c:v>
                </c:pt>
                <c:pt idx="13">
                  <c:v>7.9169999999999998</c:v>
                </c:pt>
                <c:pt idx="14">
                  <c:v>8.2182499999999994</c:v>
                </c:pt>
                <c:pt idx="15">
                  <c:v>8.8434999999999988</c:v>
                </c:pt>
                <c:pt idx="16">
                  <c:v>8.9012499999999992</c:v>
                </c:pt>
                <c:pt idx="17">
                  <c:v>8.0365000000000002</c:v>
                </c:pt>
                <c:pt idx="18">
                  <c:v>9.73475</c:v>
                </c:pt>
                <c:pt idx="19">
                  <c:v>9.6440000000000001</c:v>
                </c:pt>
                <c:pt idx="20">
                  <c:v>8.7642500000000005</c:v>
                </c:pt>
                <c:pt idx="21">
                  <c:v>8.2472500000000011</c:v>
                </c:pt>
                <c:pt idx="22">
                  <c:v>5.82775</c:v>
                </c:pt>
                <c:pt idx="23">
                  <c:v>5.2137499999999992</c:v>
                </c:pt>
              </c:numCache>
            </c:numRef>
          </c:val>
          <c:smooth val="0"/>
          <c:extLst>
            <c:ext xmlns:c16="http://schemas.microsoft.com/office/drawing/2014/chart" uri="{C3380CC4-5D6E-409C-BE32-E72D297353CC}">
              <c16:uniqueId val="{00000000-FCD6-4369-9B27-E8479DC44030}"/>
            </c:ext>
          </c:extLst>
        </c:ser>
        <c:dLbls>
          <c:showLegendKey val="0"/>
          <c:showVal val="0"/>
          <c:showCatName val="0"/>
          <c:showSerName val="0"/>
          <c:showPercent val="0"/>
          <c:showBubbleSize val="0"/>
        </c:dLbls>
        <c:smooth val="0"/>
        <c:axId val="345780559"/>
        <c:axId val="360532127"/>
      </c:lineChart>
      <c:catAx>
        <c:axId val="34578055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Hour</a:t>
                </a:r>
              </a:p>
            </c:rich>
          </c:tx>
          <c:layout>
            <c:manualLayout>
              <c:xMode val="edge"/>
              <c:yMode val="edge"/>
              <c:x val="0.49939257330077969"/>
              <c:y val="0.82085192031887355"/>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0532127"/>
        <c:crosses val="autoZero"/>
        <c:auto val="1"/>
        <c:lblAlgn val="ctr"/>
        <c:lblOffset val="100"/>
        <c:tickLblSkip val="4"/>
        <c:noMultiLvlLbl val="0"/>
      </c:catAx>
      <c:valAx>
        <c:axId val="360532127"/>
        <c:scaling>
          <c:orientation val="minMax"/>
          <c:max val="10"/>
          <c:min val="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Demand</a:t>
                </a:r>
                <a:r>
                  <a:rPr lang="en-US" baseline="0" dirty="0"/>
                  <a:t> (kW)</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57805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18164941623097"/>
          <c:y val="7.991789026670322E-2"/>
          <c:w val="0.81011129601332643"/>
          <c:h val="0.7237137369133777"/>
        </c:manualLayout>
      </c:layout>
      <c:lineChart>
        <c:grouping val="standard"/>
        <c:varyColors val="0"/>
        <c:ser>
          <c:idx val="0"/>
          <c:order val="0"/>
          <c:tx>
            <c:strRef>
              <c:f>Sheet1!$B$1</c:f>
              <c:strCache>
                <c:ptCount val="1"/>
                <c:pt idx="0">
                  <c:v>Original</c:v>
                </c:pt>
              </c:strCache>
            </c:strRef>
          </c:tx>
          <c:spPr>
            <a:ln w="28575" cap="rnd">
              <a:solidFill>
                <a:schemeClr val="accent1"/>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Sheet1!$B$2:$B$25</c:f>
              <c:numCache>
                <c:formatCode>General</c:formatCode>
                <c:ptCount val="24"/>
                <c:pt idx="0">
                  <c:v>5.8717500000000005</c:v>
                </c:pt>
                <c:pt idx="1">
                  <c:v>3.6375369775928892</c:v>
                </c:pt>
                <c:pt idx="2">
                  <c:v>3.0790000000000002</c:v>
                </c:pt>
                <c:pt idx="3">
                  <c:v>4.6710369775928902</c:v>
                </c:pt>
                <c:pt idx="4">
                  <c:v>2.6347500000000004</c:v>
                </c:pt>
                <c:pt idx="5">
                  <c:v>3.3012869775928886</c:v>
                </c:pt>
                <c:pt idx="6">
                  <c:v>1.3913984787777309</c:v>
                </c:pt>
                <c:pt idx="7">
                  <c:v>0.49731923573283193</c:v>
                </c:pt>
                <c:pt idx="8">
                  <c:v>-2.3668407592775149</c:v>
                </c:pt>
                <c:pt idx="9">
                  <c:v>-3.512594687085262</c:v>
                </c:pt>
                <c:pt idx="10">
                  <c:v>-4.1727113777919485</c:v>
                </c:pt>
                <c:pt idx="11">
                  <c:v>-2.8866175787961903</c:v>
                </c:pt>
                <c:pt idx="12">
                  <c:v>-1.44095118096131</c:v>
                </c:pt>
                <c:pt idx="13">
                  <c:v>-1.2248589398504819</c:v>
                </c:pt>
                <c:pt idx="14">
                  <c:v>0.99371882027770808</c:v>
                </c:pt>
                <c:pt idx="15">
                  <c:v>2.8009340428715088</c:v>
                </c:pt>
                <c:pt idx="16">
                  <c:v>4.9097117606746536</c:v>
                </c:pt>
                <c:pt idx="17">
                  <c:v>-2.5031985595935753</c:v>
                </c:pt>
                <c:pt idx="18">
                  <c:v>-0.67352136460122003</c:v>
                </c:pt>
                <c:pt idx="19">
                  <c:v>0.60230277649251596</c:v>
                </c:pt>
                <c:pt idx="20">
                  <c:v>8.7642592444444301</c:v>
                </c:pt>
                <c:pt idx="21">
                  <c:v>8.2472684887964505</c:v>
                </c:pt>
                <c:pt idx="22">
                  <c:v>5.8277684887964352</c:v>
                </c:pt>
                <c:pt idx="23">
                  <c:v>5.2137777332408941</c:v>
                </c:pt>
              </c:numCache>
            </c:numRef>
          </c:val>
          <c:smooth val="0"/>
          <c:extLst>
            <c:ext xmlns:c16="http://schemas.microsoft.com/office/drawing/2014/chart" uri="{C3380CC4-5D6E-409C-BE32-E72D297353CC}">
              <c16:uniqueId val="{00000000-DF92-4809-B312-CE7CEB4ED981}"/>
            </c:ext>
          </c:extLst>
        </c:ser>
        <c:dLbls>
          <c:showLegendKey val="0"/>
          <c:showVal val="0"/>
          <c:showCatName val="0"/>
          <c:showSerName val="0"/>
          <c:showPercent val="0"/>
          <c:showBubbleSize val="0"/>
        </c:dLbls>
        <c:smooth val="0"/>
        <c:axId val="345780559"/>
        <c:axId val="360532127"/>
      </c:lineChart>
      <c:catAx>
        <c:axId val="34578055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Hour</a:t>
                </a:r>
              </a:p>
            </c:rich>
          </c:tx>
          <c:layout>
            <c:manualLayout>
              <c:xMode val="edge"/>
              <c:yMode val="edge"/>
              <c:x val="0.4779426294832253"/>
              <c:y val="0.85558945542468356"/>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0532127"/>
        <c:crosses val="autoZero"/>
        <c:auto val="1"/>
        <c:lblAlgn val="ctr"/>
        <c:lblOffset val="100"/>
        <c:tickLblSkip val="4"/>
        <c:noMultiLvlLbl val="0"/>
      </c:catAx>
      <c:valAx>
        <c:axId val="36053212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Demand (kW)</a:t>
                </a:r>
              </a:p>
            </c:rich>
          </c:tx>
          <c:layout>
            <c:manualLayout>
              <c:xMode val="edge"/>
              <c:yMode val="edge"/>
              <c:x val="1.2257110752888203E-2"/>
              <c:y val="0.26523192829001468"/>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57805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dirty="0"/>
              <a:t>Annual</a:t>
            </a:r>
            <a:r>
              <a:rPr lang="en-US" sz="1400" baseline="0" dirty="0"/>
              <a:t> PV Generation in US </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733272181269989"/>
          <c:y val="0.19584774759406634"/>
          <c:w val="0.69944100936427533"/>
          <c:h val="0.6404379042026549"/>
        </c:manualLayout>
      </c:layout>
      <c:lineChart>
        <c:grouping val="standard"/>
        <c:varyColors val="0"/>
        <c:ser>
          <c:idx val="0"/>
          <c:order val="0"/>
          <c:tx>
            <c:strRef>
              <c:f>Sheet1!$B$1</c:f>
              <c:strCache>
                <c:ptCount val="1"/>
                <c:pt idx="0">
                  <c:v>Small-scale solar</c:v>
                </c:pt>
              </c:strCache>
            </c:strRef>
          </c:tx>
          <c:spPr>
            <a:ln w="28575" cap="rnd">
              <a:solidFill>
                <a:schemeClr val="accent1"/>
              </a:solidFill>
              <a:round/>
            </a:ln>
            <a:effectLst/>
          </c:spPr>
          <c:marker>
            <c:symbol val="none"/>
          </c:marker>
          <c:cat>
            <c:numRef>
              <c:f>Sheet1!$A$2:$A$7</c:f>
              <c:numCache>
                <c:formatCode>General</c:formatCode>
                <c:ptCount val="6"/>
                <c:pt idx="0">
                  <c:v>2014</c:v>
                </c:pt>
                <c:pt idx="1">
                  <c:v>2015</c:v>
                </c:pt>
                <c:pt idx="2">
                  <c:v>2016</c:v>
                </c:pt>
                <c:pt idx="3">
                  <c:v>2017</c:v>
                </c:pt>
                <c:pt idx="4">
                  <c:v>2018</c:v>
                </c:pt>
                <c:pt idx="5">
                  <c:v>2019</c:v>
                </c:pt>
              </c:numCache>
            </c:numRef>
          </c:cat>
          <c:val>
            <c:numRef>
              <c:f>Sheet1!$B$2:$B$7</c:f>
              <c:numCache>
                <c:formatCode>General</c:formatCode>
                <c:ptCount val="6"/>
                <c:pt idx="0">
                  <c:v>11233</c:v>
                </c:pt>
                <c:pt idx="1">
                  <c:v>14139</c:v>
                </c:pt>
                <c:pt idx="2">
                  <c:v>18812</c:v>
                </c:pt>
                <c:pt idx="3">
                  <c:v>23990</c:v>
                </c:pt>
                <c:pt idx="4">
                  <c:v>29539</c:v>
                </c:pt>
                <c:pt idx="5">
                  <c:v>35041</c:v>
                </c:pt>
              </c:numCache>
            </c:numRef>
          </c:val>
          <c:smooth val="0"/>
          <c:extLst>
            <c:ext xmlns:c16="http://schemas.microsoft.com/office/drawing/2014/chart" uri="{C3380CC4-5D6E-409C-BE32-E72D297353CC}">
              <c16:uniqueId val="{00000000-9BDD-49C0-87C7-FB32E32827ED}"/>
            </c:ext>
          </c:extLst>
        </c:ser>
        <c:ser>
          <c:idx val="2"/>
          <c:order val="1"/>
          <c:tx>
            <c:strRef>
              <c:f>Sheet1!$D$1</c:f>
              <c:strCache>
                <c:ptCount val="1"/>
                <c:pt idx="0">
                  <c:v>Total Generation</c:v>
                </c:pt>
              </c:strCache>
            </c:strRef>
          </c:tx>
          <c:spPr>
            <a:ln w="28575" cap="rnd">
              <a:solidFill>
                <a:schemeClr val="accent3"/>
              </a:solidFill>
              <a:round/>
            </a:ln>
            <a:effectLst/>
          </c:spPr>
          <c:marker>
            <c:symbol val="none"/>
          </c:marker>
          <c:cat>
            <c:numRef>
              <c:f>Sheet1!$A$2:$A$7</c:f>
              <c:numCache>
                <c:formatCode>General</c:formatCode>
                <c:ptCount val="6"/>
                <c:pt idx="0">
                  <c:v>2014</c:v>
                </c:pt>
                <c:pt idx="1">
                  <c:v>2015</c:v>
                </c:pt>
                <c:pt idx="2">
                  <c:v>2016</c:v>
                </c:pt>
                <c:pt idx="3">
                  <c:v>2017</c:v>
                </c:pt>
                <c:pt idx="4">
                  <c:v>2018</c:v>
                </c:pt>
                <c:pt idx="5">
                  <c:v>2019</c:v>
                </c:pt>
              </c:numCache>
            </c:numRef>
          </c:cat>
          <c:val>
            <c:numRef>
              <c:f>Sheet1!$D$2:$D$7</c:f>
              <c:numCache>
                <c:formatCode>General</c:formatCode>
                <c:ptCount val="6"/>
              </c:numCache>
            </c:numRef>
          </c:val>
          <c:smooth val="0"/>
          <c:extLst>
            <c:ext xmlns:c16="http://schemas.microsoft.com/office/drawing/2014/chart" uri="{C3380CC4-5D6E-409C-BE32-E72D297353CC}">
              <c16:uniqueId val="{00000000-ACDD-4A06-B3C0-26BEB46FD969}"/>
            </c:ext>
          </c:extLst>
        </c:ser>
        <c:dLbls>
          <c:showLegendKey val="0"/>
          <c:showVal val="0"/>
          <c:showCatName val="0"/>
          <c:showSerName val="0"/>
          <c:showPercent val="0"/>
          <c:showBubbleSize val="0"/>
        </c:dLbls>
        <c:smooth val="0"/>
        <c:axId val="345780159"/>
        <c:axId val="378276383"/>
      </c:lineChart>
      <c:catAx>
        <c:axId val="3457801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8276383"/>
        <c:crosses val="autoZero"/>
        <c:auto val="1"/>
        <c:lblAlgn val="ctr"/>
        <c:lblOffset val="100"/>
        <c:noMultiLvlLbl val="0"/>
      </c:catAx>
      <c:valAx>
        <c:axId val="3782763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Energy (GWh)</a:t>
                </a:r>
              </a:p>
            </c:rich>
          </c:tx>
          <c:layout>
            <c:manualLayout>
              <c:xMode val="edge"/>
              <c:yMode val="edge"/>
              <c:x val="2.346385045818317E-2"/>
              <c:y val="0.30759202313619965"/>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5780159"/>
        <c:crosses val="autoZero"/>
        <c:crossBetween val="between"/>
      </c:valAx>
      <c:spPr>
        <a:noFill/>
        <a:ln>
          <a:noFill/>
        </a:ln>
        <a:effectLst/>
      </c:spPr>
    </c:plotArea>
    <c:legend>
      <c:legendPos val="b"/>
      <c:legendEntry>
        <c:idx val="1"/>
        <c:delete val="1"/>
      </c:legendEntry>
      <c:layout>
        <c:manualLayout>
          <c:xMode val="edge"/>
          <c:yMode val="edge"/>
          <c:x val="0.24064308126024153"/>
          <c:y val="0.21168480684701055"/>
          <c:w val="0.40859541480087569"/>
          <c:h val="0.1986873460672325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dirty="0"/>
              <a:t>Installed</a:t>
            </a:r>
            <a:r>
              <a:rPr lang="en-US" sz="1400" baseline="0" dirty="0"/>
              <a:t> Distributed Solar PV </a:t>
            </a:r>
          </a:p>
          <a:p>
            <a:pPr>
              <a:defRPr sz="1400"/>
            </a:pPr>
            <a:r>
              <a:rPr lang="en-US" sz="1400" baseline="0" dirty="0"/>
              <a:t>in MISO as of 2018</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9055953625631411"/>
          <c:y val="0.25009593863246482"/>
          <c:w val="0.59219344946011465"/>
          <c:h val="0.34993061303230388"/>
        </c:manualLayout>
      </c:layout>
      <c:barChart>
        <c:barDir val="col"/>
        <c:grouping val="clustered"/>
        <c:varyColors val="0"/>
        <c:ser>
          <c:idx val="0"/>
          <c:order val="0"/>
          <c:tx>
            <c:strRef>
              <c:f>Sheet1!$B$1</c:f>
              <c:strCache>
                <c:ptCount val="1"/>
                <c:pt idx="0">
                  <c:v>Installed Solar (MW)</c:v>
                </c:pt>
              </c:strCache>
            </c:strRef>
          </c:tx>
          <c:spPr>
            <a:solidFill>
              <a:schemeClr val="accent1"/>
            </a:solidFill>
            <a:ln>
              <a:noFill/>
            </a:ln>
            <a:effectLst/>
          </c:spPr>
          <c:invertIfNegative val="0"/>
          <c:cat>
            <c:strRef>
              <c:f>Sheet1!$A$2:$A$5</c:f>
              <c:strCache>
                <c:ptCount val="4"/>
                <c:pt idx="0">
                  <c:v>Residential</c:v>
                </c:pt>
                <c:pt idx="1">
                  <c:v>Commercial</c:v>
                </c:pt>
                <c:pt idx="2">
                  <c:v>Industrial</c:v>
                </c:pt>
                <c:pt idx="3">
                  <c:v>Total</c:v>
                </c:pt>
              </c:strCache>
            </c:strRef>
          </c:cat>
          <c:val>
            <c:numRef>
              <c:f>Sheet1!$B$2:$B$5</c:f>
              <c:numCache>
                <c:formatCode>General</c:formatCode>
                <c:ptCount val="4"/>
                <c:pt idx="0">
                  <c:v>291.387</c:v>
                </c:pt>
                <c:pt idx="1">
                  <c:v>204</c:v>
                </c:pt>
                <c:pt idx="2">
                  <c:v>19.196999999999999</c:v>
                </c:pt>
                <c:pt idx="3">
                  <c:v>514.58399999999995</c:v>
                </c:pt>
              </c:numCache>
            </c:numRef>
          </c:val>
          <c:extLst>
            <c:ext xmlns:c16="http://schemas.microsoft.com/office/drawing/2014/chart" uri="{C3380CC4-5D6E-409C-BE32-E72D297353CC}">
              <c16:uniqueId val="{00000000-2F1A-4265-8D34-4607D2497F41}"/>
            </c:ext>
          </c:extLst>
        </c:ser>
        <c:ser>
          <c:idx val="3"/>
          <c:order val="4"/>
          <c:tx>
            <c:strRef>
              <c:f>Sheet1!$E$1</c:f>
              <c:strCache>
                <c:ptCount val="1"/>
                <c:pt idx="0">
                  <c:v>Primary dummy</c:v>
                </c:pt>
              </c:strCache>
            </c:strRef>
          </c:tx>
          <c:spPr>
            <a:solidFill>
              <a:schemeClr val="accent4"/>
            </a:solidFill>
            <a:ln>
              <a:noFill/>
            </a:ln>
            <a:effectLst/>
          </c:spPr>
          <c:invertIfNegative val="0"/>
          <c:cat>
            <c:strRef>
              <c:f>Sheet1!$A$2:$A$5</c:f>
              <c:strCache>
                <c:ptCount val="4"/>
                <c:pt idx="0">
                  <c:v>Residential</c:v>
                </c:pt>
                <c:pt idx="1">
                  <c:v>Commercial</c:v>
                </c:pt>
                <c:pt idx="2">
                  <c:v>Industrial</c:v>
                </c:pt>
                <c:pt idx="3">
                  <c:v>Total</c:v>
                </c:pt>
              </c:strCache>
            </c:strRef>
          </c:cat>
          <c:val>
            <c:numRef>
              <c:f>Sheet1!$E$2:$E$5</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1-2F1A-4265-8D34-4607D2497F41}"/>
            </c:ext>
          </c:extLst>
        </c:ser>
        <c:dLbls>
          <c:showLegendKey val="0"/>
          <c:showVal val="0"/>
          <c:showCatName val="0"/>
          <c:showSerName val="0"/>
          <c:showPercent val="0"/>
          <c:showBubbleSize val="0"/>
        </c:dLbls>
        <c:gapWidth val="200"/>
        <c:axId val="818480640"/>
        <c:axId val="813195024"/>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Customer (#)</c:v>
                      </c:pt>
                    </c:strCache>
                  </c:strRef>
                </c:tx>
                <c:spPr>
                  <a:solidFill>
                    <a:schemeClr val="accent2"/>
                  </a:solidFill>
                  <a:ln>
                    <a:noFill/>
                  </a:ln>
                  <a:effectLst/>
                </c:spPr>
                <c:invertIfNegative val="0"/>
                <c:cat>
                  <c:strRef>
                    <c:extLst>
                      <c:ext uri="{02D57815-91ED-43cb-92C2-25804820EDAC}">
                        <c15:formulaRef>
                          <c15:sqref>Sheet1!$A$2:$A$5</c15:sqref>
                        </c15:formulaRef>
                      </c:ext>
                    </c:extLst>
                    <c:strCache>
                      <c:ptCount val="4"/>
                      <c:pt idx="0">
                        <c:v>Residential</c:v>
                      </c:pt>
                      <c:pt idx="1">
                        <c:v>Commercial</c:v>
                      </c:pt>
                      <c:pt idx="2">
                        <c:v>Industrial</c:v>
                      </c:pt>
                      <c:pt idx="3">
                        <c:v>Total</c:v>
                      </c:pt>
                    </c:strCache>
                  </c:strRef>
                </c:cat>
                <c:val>
                  <c:numRef>
                    <c:extLst>
                      <c:ext uri="{02D57815-91ED-43cb-92C2-25804820EDAC}">
                        <c15:formulaRef>
                          <c15:sqref>Sheet1!$C$2:$C$5</c15:sqref>
                        </c15:formulaRef>
                      </c:ext>
                    </c:extLst>
                    <c:numCache>
                      <c:formatCode>General</c:formatCode>
                      <c:ptCount val="4"/>
                      <c:pt idx="0">
                        <c:v>47758</c:v>
                      </c:pt>
                      <c:pt idx="1">
                        <c:v>7428</c:v>
                      </c:pt>
                      <c:pt idx="2">
                        <c:v>369</c:v>
                      </c:pt>
                      <c:pt idx="3">
                        <c:v>55555</c:v>
                      </c:pt>
                    </c:numCache>
                  </c:numRef>
                </c:val>
                <c:extLst>
                  <c:ext xmlns:c16="http://schemas.microsoft.com/office/drawing/2014/chart" uri="{C3380CC4-5D6E-409C-BE32-E72D297353CC}">
                    <c16:uniqueId val="{00000004-2F1A-4265-8D34-4607D2497F41}"/>
                  </c:ext>
                </c:extLst>
              </c15:ser>
            </c15:filteredBarSeries>
          </c:ext>
        </c:extLst>
      </c:barChart>
      <c:barChart>
        <c:barDir val="col"/>
        <c:grouping val="clustered"/>
        <c:varyColors val="0"/>
        <c:ser>
          <c:idx val="4"/>
          <c:order val="2"/>
          <c:tx>
            <c:strRef>
              <c:f>Sheet1!$F$1</c:f>
              <c:strCache>
                <c:ptCount val="1"/>
                <c:pt idx="0">
                  <c:v>Secondary Dummy</c:v>
                </c:pt>
              </c:strCache>
            </c:strRef>
          </c:tx>
          <c:spPr>
            <a:solidFill>
              <a:schemeClr val="accent5"/>
            </a:solidFill>
            <a:ln>
              <a:noFill/>
            </a:ln>
            <a:effectLst/>
          </c:spPr>
          <c:invertIfNegative val="0"/>
          <c:cat>
            <c:strRef>
              <c:f>Sheet1!$A$2:$A$5</c:f>
              <c:strCache>
                <c:ptCount val="4"/>
                <c:pt idx="0">
                  <c:v>Residential</c:v>
                </c:pt>
                <c:pt idx="1">
                  <c:v>Commercial</c:v>
                </c:pt>
                <c:pt idx="2">
                  <c:v>Industrial</c:v>
                </c:pt>
                <c:pt idx="3">
                  <c:v>Total</c:v>
                </c:pt>
              </c:strCache>
            </c:strRef>
          </c:cat>
          <c:val>
            <c:numRef>
              <c:f>Sheet1!$F$2:$F$5</c:f>
              <c:numCache>
                <c:formatCode>0%</c:formatCode>
                <c:ptCount val="4"/>
                <c:pt idx="0">
                  <c:v>0</c:v>
                </c:pt>
                <c:pt idx="1">
                  <c:v>0</c:v>
                </c:pt>
                <c:pt idx="2">
                  <c:v>0</c:v>
                </c:pt>
                <c:pt idx="3">
                  <c:v>0</c:v>
                </c:pt>
              </c:numCache>
            </c:numRef>
          </c:val>
          <c:extLst>
            <c:ext xmlns:c16="http://schemas.microsoft.com/office/drawing/2014/chart" uri="{C3380CC4-5D6E-409C-BE32-E72D297353CC}">
              <c16:uniqueId val="{00000002-2F1A-4265-8D34-4607D2497F41}"/>
            </c:ext>
          </c:extLst>
        </c:ser>
        <c:ser>
          <c:idx val="2"/>
          <c:order val="3"/>
          <c:tx>
            <c:strRef>
              <c:f>Sheet1!$D$1</c:f>
              <c:strCache>
                <c:ptCount val="1"/>
                <c:pt idx="0">
                  <c:v>Customer Adoption (% of total customers)</c:v>
                </c:pt>
              </c:strCache>
            </c:strRef>
          </c:tx>
          <c:spPr>
            <a:solidFill>
              <a:schemeClr val="accent3"/>
            </a:solidFill>
            <a:ln>
              <a:noFill/>
            </a:ln>
            <a:effectLst/>
          </c:spPr>
          <c:invertIfNegative val="0"/>
          <c:cat>
            <c:strRef>
              <c:f>Sheet1!$A$2:$A$5</c:f>
              <c:strCache>
                <c:ptCount val="4"/>
                <c:pt idx="0">
                  <c:v>Residential</c:v>
                </c:pt>
                <c:pt idx="1">
                  <c:v>Commercial</c:v>
                </c:pt>
                <c:pt idx="2">
                  <c:v>Industrial</c:v>
                </c:pt>
                <c:pt idx="3">
                  <c:v>Total</c:v>
                </c:pt>
              </c:strCache>
            </c:strRef>
          </c:cat>
          <c:val>
            <c:numRef>
              <c:f>Sheet1!$D$2:$D$5</c:f>
              <c:numCache>
                <c:formatCode>0.00%</c:formatCode>
                <c:ptCount val="4"/>
                <c:pt idx="0">
                  <c:v>2.3E-3</c:v>
                </c:pt>
                <c:pt idx="1">
                  <c:v>2.5999999999999999E-3</c:v>
                </c:pt>
                <c:pt idx="2">
                  <c:v>3.2000000000000002E-3</c:v>
                </c:pt>
                <c:pt idx="3">
                  <c:v>2.3E-3</c:v>
                </c:pt>
              </c:numCache>
            </c:numRef>
          </c:val>
          <c:extLst>
            <c:ext xmlns:c16="http://schemas.microsoft.com/office/drawing/2014/chart" uri="{C3380CC4-5D6E-409C-BE32-E72D297353CC}">
              <c16:uniqueId val="{00000003-2F1A-4265-8D34-4607D2497F41}"/>
            </c:ext>
          </c:extLst>
        </c:ser>
        <c:dLbls>
          <c:showLegendKey val="0"/>
          <c:showVal val="0"/>
          <c:showCatName val="0"/>
          <c:showSerName val="0"/>
          <c:showPercent val="0"/>
          <c:showBubbleSize val="0"/>
        </c:dLbls>
        <c:gapWidth val="200"/>
        <c:axId val="1232311088"/>
        <c:axId val="1273907696"/>
      </c:barChart>
      <c:catAx>
        <c:axId val="818480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13195024"/>
        <c:crosses val="autoZero"/>
        <c:auto val="1"/>
        <c:lblAlgn val="ctr"/>
        <c:lblOffset val="100"/>
        <c:noMultiLvlLbl val="0"/>
      </c:catAx>
      <c:valAx>
        <c:axId val="813195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Installed Solar (MW)</a:t>
                </a:r>
              </a:p>
            </c:rich>
          </c:tx>
          <c:layout>
            <c:manualLayout>
              <c:xMode val="edge"/>
              <c:yMode val="edge"/>
              <c:x val="3.1995749168900682E-2"/>
              <c:y val="0.16586708787603657"/>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18480640"/>
        <c:crosses val="autoZero"/>
        <c:crossBetween val="between"/>
      </c:valAx>
      <c:valAx>
        <c:axId val="1273907696"/>
        <c:scaling>
          <c:orientation val="minMax"/>
          <c:max val="3.0000000000000009E-3"/>
          <c:min val="0"/>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Customer</a:t>
                </a:r>
                <a:r>
                  <a:rPr lang="en-US" sz="1200" baseline="0" dirty="0"/>
                  <a:t> Adoption (%)</a:t>
                </a:r>
                <a:endParaRPr lang="en-US" sz="1200" dirty="0"/>
              </a:p>
            </c:rich>
          </c:tx>
          <c:layout>
            <c:manualLayout>
              <c:xMode val="edge"/>
              <c:yMode val="edge"/>
              <c:x val="0.92369002371624775"/>
              <c:y val="9.4925507043240001E-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32311088"/>
        <c:crosses val="max"/>
        <c:crossBetween val="between"/>
        <c:majorUnit val="1.0000000000000002E-3"/>
      </c:valAx>
      <c:catAx>
        <c:axId val="1232311088"/>
        <c:scaling>
          <c:orientation val="minMax"/>
        </c:scaling>
        <c:delete val="1"/>
        <c:axPos val="b"/>
        <c:numFmt formatCode="General" sourceLinked="1"/>
        <c:majorTickMark val="out"/>
        <c:minorTickMark val="none"/>
        <c:tickLblPos val="nextTo"/>
        <c:crossAx val="1273907696"/>
        <c:crosses val="autoZero"/>
        <c:auto val="1"/>
        <c:lblAlgn val="ctr"/>
        <c:lblOffset val="100"/>
        <c:noMultiLvlLbl val="0"/>
      </c:catAx>
      <c:spPr>
        <a:noFill/>
        <a:ln>
          <a:noFill/>
        </a:ln>
        <a:effectLst/>
      </c:spPr>
    </c:plotArea>
    <c:legend>
      <c:legendPos val="b"/>
      <c:legendEntry>
        <c:idx val="1"/>
        <c:delete val="1"/>
      </c:legendEntry>
      <c:legendEntry>
        <c:idx val="2"/>
        <c:delete val="1"/>
      </c:legendEntry>
      <c:layout>
        <c:manualLayout>
          <c:xMode val="edge"/>
          <c:yMode val="edge"/>
          <c:x val="0"/>
          <c:y val="0.90376598026464539"/>
          <c:w val="0.99918258533440363"/>
          <c:h val="9.510468717169108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US" sz="1000" dirty="0"/>
              <a:t>Summer Week</a:t>
            </a:r>
            <a:r>
              <a:rPr lang="en-US" sz="1000" baseline="0" dirty="0"/>
              <a:t> D</a:t>
            </a:r>
            <a:r>
              <a:rPr lang="en-US" sz="1000" dirty="0"/>
              <a:t>ay: California</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989692197566213"/>
          <c:y val="0.10900343642611685"/>
          <c:w val="0.85677014979913135"/>
          <c:h val="0.66826179367386274"/>
        </c:manualLayout>
      </c:layout>
      <c:barChart>
        <c:barDir val="col"/>
        <c:grouping val="clustered"/>
        <c:varyColors val="0"/>
        <c:dLbls>
          <c:showLegendKey val="0"/>
          <c:showVal val="0"/>
          <c:showCatName val="0"/>
          <c:showSerName val="0"/>
          <c:showPercent val="0"/>
          <c:showBubbleSize val="0"/>
        </c:dLbls>
        <c:gapWidth val="150"/>
        <c:axId val="273423279"/>
        <c:axId val="281942079"/>
        <c:extLst>
          <c:ext xmlns:c15="http://schemas.microsoft.com/office/drawing/2012/chart" uri="{02D57815-91ED-43cb-92C2-25804820EDAC}">
            <c15:filteredBarSeries>
              <c15:ser>
                <c:idx val="5"/>
                <c:order val="5"/>
                <c:tx>
                  <c:strRef>
                    <c:extLst>
                      <c:ext uri="{02D57815-91ED-43cb-92C2-25804820EDAC}">
                        <c15:formulaRef>
                          <c15:sqref>Sheet1!$G$1</c15:sqref>
                        </c15:formulaRef>
                      </c:ext>
                    </c:extLst>
                    <c:strCache>
                      <c:ptCount val="1"/>
                      <c:pt idx="0">
                        <c:v>100%</c:v>
                      </c:pt>
                    </c:strCache>
                  </c:strRef>
                </c:tx>
                <c:spPr>
                  <a:solidFill>
                    <a:schemeClr val="accent1"/>
                  </a:solidFill>
                  <a:ln>
                    <a:noFill/>
                  </a:ln>
                  <a:effectLst/>
                </c:spPr>
                <c:invertIfNegative val="0"/>
                <c:cat>
                  <c:numRef>
                    <c:extLst>
                      <c:ext uri="{02D57815-91ED-43cb-92C2-25804820EDAC}">
                        <c15:formulaRef>
                          <c15:sqref>Sheet1!$A$2:$A$25</c15:sqref>
                        </c15:formulaRef>
                      </c:ext>
                    </c:extLst>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extLst>
                      <c:ext uri="{02D57815-91ED-43cb-92C2-25804820EDAC}">
                        <c15:formulaRef>
                          <c15:sqref>Sheet1!$G$2:$G$25</c15:sqref>
                        </c15:formulaRef>
                      </c:ext>
                    </c:extLst>
                    <c:numCache>
                      <c:formatCode>General</c:formatCode>
                      <c:ptCount val="24"/>
                      <c:pt idx="0">
                        <c:v>43.562942499999998</c:v>
                      </c:pt>
                      <c:pt idx="1">
                        <c:v>32.647753111111101</c:v>
                      </c:pt>
                      <c:pt idx="2">
                        <c:v>25.059828805690032</c:v>
                      </c:pt>
                      <c:pt idx="3">
                        <c:v>33.374426249773613</c:v>
                      </c:pt>
                      <c:pt idx="4">
                        <c:v>22.511032500192368</c:v>
                      </c:pt>
                      <c:pt idx="5">
                        <c:v>25.426601027541661</c:v>
                      </c:pt>
                      <c:pt idx="6">
                        <c:v>9.5380110103054072</c:v>
                      </c:pt>
                      <c:pt idx="7">
                        <c:v>-10.863597007294475</c:v>
                      </c:pt>
                      <c:pt idx="8">
                        <c:v>-45.600936089710629</c:v>
                      </c:pt>
                      <c:pt idx="9">
                        <c:v>-64.981988225248045</c:v>
                      </c:pt>
                      <c:pt idx="10">
                        <c:v>-98.770489561331047</c:v>
                      </c:pt>
                      <c:pt idx="11">
                        <c:v>-120.03717611581301</c:v>
                      </c:pt>
                      <c:pt idx="12">
                        <c:v>-118.37716206408747</c:v>
                      </c:pt>
                      <c:pt idx="13">
                        <c:v>-104.25049762156394</c:v>
                      </c:pt>
                      <c:pt idx="14">
                        <c:v>-87.285620519744015</c:v>
                      </c:pt>
                      <c:pt idx="15">
                        <c:v>-52.918169404332495</c:v>
                      </c:pt>
                      <c:pt idx="16">
                        <c:v>-20.666869886628209</c:v>
                      </c:pt>
                      <c:pt idx="17">
                        <c:v>14.260831795418078</c:v>
                      </c:pt>
                      <c:pt idx="18">
                        <c:v>47.033982953645875</c:v>
                      </c:pt>
                      <c:pt idx="19">
                        <c:v>56.994568749999985</c:v>
                      </c:pt>
                      <c:pt idx="20">
                        <c:v>55.440988749999896</c:v>
                      </c:pt>
                      <c:pt idx="21">
                        <c:v>52.306250000000006</c:v>
                      </c:pt>
                      <c:pt idx="22">
                        <c:v>41.21125000023121</c:v>
                      </c:pt>
                      <c:pt idx="23">
                        <c:v>37.851250000121944</c:v>
                      </c:pt>
                    </c:numCache>
                  </c:numRef>
                </c:val>
                <c:extLst>
                  <c:ext xmlns:c16="http://schemas.microsoft.com/office/drawing/2014/chart" uri="{C3380CC4-5D6E-409C-BE32-E72D297353CC}">
                    <c16:uniqueId val="{00000005-616E-402F-A578-1FA64551268B}"/>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Column2</c:v>
                      </c:pt>
                    </c:strCache>
                  </c:strRef>
                </c:tx>
                <c:spPr>
                  <a:solidFill>
                    <a:schemeClr val="accent1">
                      <a:shade val="88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Sheet1!$A$2:$A$25</c15:sqref>
                        </c15:formulaRef>
                      </c:ext>
                    </c:extLst>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extLst xmlns:c15="http://schemas.microsoft.com/office/drawing/2012/chart">
                      <c:ext xmlns:c15="http://schemas.microsoft.com/office/drawing/2012/chart" uri="{02D57815-91ED-43cb-92C2-25804820EDAC}">
                        <c15:formulaRef>
                          <c15:sqref>Sheet1!$H$2:$H$25</c15:sqref>
                        </c15:formulaRef>
                      </c:ext>
                    </c:extLst>
                    <c:numCache>
                      <c:formatCode>General</c:formatCode>
                      <c:ptCount val="24"/>
                    </c:numCache>
                  </c:numRef>
                </c:val>
                <c:extLst xmlns:c15="http://schemas.microsoft.com/office/drawing/2012/chart">
                  <c:ext xmlns:c16="http://schemas.microsoft.com/office/drawing/2014/chart" uri="{C3380CC4-5D6E-409C-BE32-E72D297353CC}">
                    <c16:uniqueId val="{00000006-616E-402F-A578-1FA64551268B}"/>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Sheet1!$I$1</c15:sqref>
                        </c15:formulaRef>
                      </c:ext>
                    </c:extLst>
                    <c:strCache>
                      <c:ptCount val="1"/>
                      <c:pt idx="0">
                        <c:v>Column3</c:v>
                      </c:pt>
                    </c:strCache>
                  </c:strRef>
                </c:tx>
                <c:spPr>
                  <a:solidFill>
                    <a:schemeClr val="accent1">
                      <a:shade val="76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Sheet1!$A$2:$A$25</c15:sqref>
                        </c15:formulaRef>
                      </c:ext>
                    </c:extLst>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extLst xmlns:c15="http://schemas.microsoft.com/office/drawing/2012/chart">
                      <c:ext xmlns:c15="http://schemas.microsoft.com/office/drawing/2012/chart" uri="{02D57815-91ED-43cb-92C2-25804820EDAC}">
                        <c15:formulaRef>
                          <c15:sqref>Sheet1!$I$2:$I$25</c15:sqref>
                        </c15:formulaRef>
                      </c:ext>
                    </c:extLst>
                    <c:numCache>
                      <c:formatCode>General</c:formatCode>
                      <c:ptCount val="24"/>
                    </c:numCache>
                  </c:numRef>
                </c:val>
                <c:extLst xmlns:c15="http://schemas.microsoft.com/office/drawing/2012/chart">
                  <c:ext xmlns:c16="http://schemas.microsoft.com/office/drawing/2014/chart" uri="{C3380CC4-5D6E-409C-BE32-E72D297353CC}">
                    <c16:uniqueId val="{00000007-616E-402F-A578-1FA64551268B}"/>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Sheet1!$J$1</c15:sqref>
                        </c15:formulaRef>
                      </c:ext>
                    </c:extLst>
                    <c:strCache>
                      <c:ptCount val="1"/>
                      <c:pt idx="0">
                        <c:v>Column4</c:v>
                      </c:pt>
                    </c:strCache>
                  </c:strRef>
                </c:tx>
                <c:spPr>
                  <a:solidFill>
                    <a:schemeClr val="accent1">
                      <a:shade val="65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Sheet1!$A$2:$A$25</c15:sqref>
                        </c15:formulaRef>
                      </c:ext>
                    </c:extLst>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extLst xmlns:c15="http://schemas.microsoft.com/office/drawing/2012/chart">
                      <c:ext xmlns:c15="http://schemas.microsoft.com/office/drawing/2012/chart" uri="{02D57815-91ED-43cb-92C2-25804820EDAC}">
                        <c15:formulaRef>
                          <c15:sqref>Sheet1!$J$2:$J$25</c15:sqref>
                        </c15:formulaRef>
                      </c:ext>
                    </c:extLst>
                    <c:numCache>
                      <c:formatCode>General</c:formatCode>
                      <c:ptCount val="24"/>
                    </c:numCache>
                  </c:numRef>
                </c:val>
                <c:extLst xmlns:c15="http://schemas.microsoft.com/office/drawing/2012/chart">
                  <c:ext xmlns:c16="http://schemas.microsoft.com/office/drawing/2014/chart" uri="{C3380CC4-5D6E-409C-BE32-E72D297353CC}">
                    <c16:uniqueId val="{00000008-616E-402F-A578-1FA64551268B}"/>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Sheet1!$K$1</c15:sqref>
                        </c15:formulaRef>
                      </c:ext>
                    </c:extLst>
                    <c:strCache>
                      <c:ptCount val="1"/>
                      <c:pt idx="0">
                        <c:v>Column5</c:v>
                      </c:pt>
                    </c:strCache>
                  </c:strRef>
                </c:tx>
                <c:spPr>
                  <a:solidFill>
                    <a:schemeClr val="accent1">
                      <a:shade val="53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Sheet1!$A$2:$A$25</c15:sqref>
                        </c15:formulaRef>
                      </c:ext>
                    </c:extLst>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extLst xmlns:c15="http://schemas.microsoft.com/office/drawing/2012/chart">
                      <c:ext xmlns:c15="http://schemas.microsoft.com/office/drawing/2012/chart" uri="{02D57815-91ED-43cb-92C2-25804820EDAC}">
                        <c15:formulaRef>
                          <c15:sqref>Sheet1!$K$2:$K$25</c15:sqref>
                        </c15:formulaRef>
                      </c:ext>
                    </c:extLst>
                    <c:numCache>
                      <c:formatCode>General</c:formatCode>
                      <c:ptCount val="24"/>
                    </c:numCache>
                  </c:numRef>
                </c:val>
                <c:extLst xmlns:c15="http://schemas.microsoft.com/office/drawing/2012/chart">
                  <c:ext xmlns:c16="http://schemas.microsoft.com/office/drawing/2014/chart" uri="{C3380CC4-5D6E-409C-BE32-E72D297353CC}">
                    <c16:uniqueId val="{00000009-616E-402F-A578-1FA64551268B}"/>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Sheet1!$L$1</c15:sqref>
                        </c15:formulaRef>
                      </c:ext>
                    </c:extLst>
                    <c:strCache>
                      <c:ptCount val="1"/>
                      <c:pt idx="0">
                        <c:v>Column6</c:v>
                      </c:pt>
                    </c:strCache>
                  </c:strRef>
                </c:tx>
                <c:spPr>
                  <a:solidFill>
                    <a:schemeClr val="accent1">
                      <a:shade val="41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Sheet1!$A$2:$A$25</c15:sqref>
                        </c15:formulaRef>
                      </c:ext>
                    </c:extLst>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extLst xmlns:c15="http://schemas.microsoft.com/office/drawing/2012/chart">
                      <c:ext xmlns:c15="http://schemas.microsoft.com/office/drawing/2012/chart" uri="{02D57815-91ED-43cb-92C2-25804820EDAC}">
                        <c15:formulaRef>
                          <c15:sqref>Sheet1!$L$2:$L$25</c15:sqref>
                        </c15:formulaRef>
                      </c:ext>
                    </c:extLst>
                    <c:numCache>
                      <c:formatCode>General</c:formatCode>
                      <c:ptCount val="24"/>
                    </c:numCache>
                  </c:numRef>
                </c:val>
                <c:extLst xmlns:c15="http://schemas.microsoft.com/office/drawing/2012/chart">
                  <c:ext xmlns:c16="http://schemas.microsoft.com/office/drawing/2014/chart" uri="{C3380CC4-5D6E-409C-BE32-E72D297353CC}">
                    <c16:uniqueId val="{0000000A-616E-402F-A578-1FA64551268B}"/>
                  </c:ext>
                </c:extLst>
              </c15:ser>
            </c15:filteredBarSeries>
          </c:ext>
        </c:extLst>
      </c:barChart>
      <c:lineChart>
        <c:grouping val="standard"/>
        <c:varyColors val="0"/>
        <c:ser>
          <c:idx val="0"/>
          <c:order val="0"/>
          <c:tx>
            <c:strRef>
              <c:f>Sheet1!$B$1</c:f>
              <c:strCache>
                <c:ptCount val="1"/>
                <c:pt idx="0">
                  <c:v>No PV</c:v>
                </c:pt>
              </c:strCache>
            </c:strRef>
          </c:tx>
          <c:spPr>
            <a:ln w="28575" cap="rnd">
              <a:solidFill>
                <a:schemeClr val="accent1">
                  <a:tint val="42000"/>
                </a:schemeClr>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Sheet1!$B$2:$B$25</c:f>
              <c:numCache>
                <c:formatCode>General</c:formatCode>
                <c:ptCount val="24"/>
                <c:pt idx="0">
                  <c:v>43.562942499999991</c:v>
                </c:pt>
                <c:pt idx="1">
                  <c:v>32.642197499999988</c:v>
                </c:pt>
                <c:pt idx="2">
                  <c:v>25.05982874999998</c:v>
                </c:pt>
                <c:pt idx="3">
                  <c:v>33.374426249999985</c:v>
                </c:pt>
                <c:pt idx="4">
                  <c:v>22.511032499999942</c:v>
                </c:pt>
                <c:pt idx="5">
                  <c:v>25.393266249999986</c:v>
                </c:pt>
                <c:pt idx="6">
                  <c:v>21.213749999999987</c:v>
                </c:pt>
                <c:pt idx="7">
                  <c:v>32.511249999999983</c:v>
                </c:pt>
                <c:pt idx="8">
                  <c:v>31.072500000000002</c:v>
                </c:pt>
                <c:pt idx="9">
                  <c:v>38.576250000000016</c:v>
                </c:pt>
                <c:pt idx="10">
                  <c:v>33.010000000000005</c:v>
                </c:pt>
                <c:pt idx="11">
                  <c:v>30.038749999999993</c:v>
                </c:pt>
                <c:pt idx="12">
                  <c:v>34.436250000000008</c:v>
                </c:pt>
                <c:pt idx="13">
                  <c:v>48.928750000000001</c:v>
                </c:pt>
                <c:pt idx="14">
                  <c:v>48.652499999999996</c:v>
                </c:pt>
                <c:pt idx="15">
                  <c:v>53.956249999999983</c:v>
                </c:pt>
                <c:pt idx="16">
                  <c:v>51.316090000000003</c:v>
                </c:pt>
                <c:pt idx="17">
                  <c:v>47.650312499999885</c:v>
                </c:pt>
                <c:pt idx="18">
                  <c:v>56.036767499999939</c:v>
                </c:pt>
                <c:pt idx="19">
                  <c:v>56.994568749999921</c:v>
                </c:pt>
                <c:pt idx="20">
                  <c:v>55.44098875000001</c:v>
                </c:pt>
                <c:pt idx="21">
                  <c:v>52.306250000000006</c:v>
                </c:pt>
                <c:pt idx="22">
                  <c:v>41.211249999999943</c:v>
                </c:pt>
                <c:pt idx="23">
                  <c:v>37.85125</c:v>
                </c:pt>
              </c:numCache>
            </c:numRef>
          </c:val>
          <c:smooth val="0"/>
          <c:extLst>
            <c:ext xmlns:c16="http://schemas.microsoft.com/office/drawing/2014/chart" uri="{C3380CC4-5D6E-409C-BE32-E72D297353CC}">
              <c16:uniqueId val="{00000000-616E-402F-A578-1FA64551268B}"/>
            </c:ext>
          </c:extLst>
        </c:ser>
        <c:ser>
          <c:idx val="1"/>
          <c:order val="1"/>
          <c:tx>
            <c:strRef>
              <c:f>Sheet1!$C$1</c:f>
              <c:strCache>
                <c:ptCount val="1"/>
                <c:pt idx="0">
                  <c:v>10%</c:v>
                </c:pt>
              </c:strCache>
            </c:strRef>
          </c:tx>
          <c:spPr>
            <a:ln w="28575" cap="rnd">
              <a:solidFill>
                <a:schemeClr val="accent1">
                  <a:tint val="54000"/>
                </a:schemeClr>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Sheet1!$C$2:$C$25</c:f>
              <c:numCache>
                <c:formatCode>General</c:formatCode>
                <c:ptCount val="24"/>
                <c:pt idx="0">
                  <c:v>43.562942499999991</c:v>
                </c:pt>
                <c:pt idx="1">
                  <c:v>32.642197499999988</c:v>
                </c:pt>
                <c:pt idx="2">
                  <c:v>25.059828750026877</c:v>
                </c:pt>
                <c:pt idx="3">
                  <c:v>33.374426249954709</c:v>
                </c:pt>
                <c:pt idx="4">
                  <c:v>22.511032500038425</c:v>
                </c:pt>
                <c:pt idx="5">
                  <c:v>25.396599727724432</c:v>
                </c:pt>
                <c:pt idx="6">
                  <c:v>20.047526087530802</c:v>
                </c:pt>
                <c:pt idx="7">
                  <c:v>28.173765299270539</c:v>
                </c:pt>
                <c:pt idx="8" formatCode="0.00E+00">
                  <c:v>23.405156391028935</c:v>
                </c:pt>
                <c:pt idx="9" formatCode="0.00E+00">
                  <c:v>28.220426177475197</c:v>
                </c:pt>
                <c:pt idx="10">
                  <c:v>19.831951043866894</c:v>
                </c:pt>
                <c:pt idx="11" formatCode="0.00E+00">
                  <c:v>15.031157388418702</c:v>
                </c:pt>
                <c:pt idx="12">
                  <c:v>19.154908793591257</c:v>
                </c:pt>
                <c:pt idx="13">
                  <c:v>33.610825237843606</c:v>
                </c:pt>
                <c:pt idx="14">
                  <c:v>35.059243514663791</c:v>
                </c:pt>
                <c:pt idx="15">
                  <c:v>43.267141487339515</c:v>
                </c:pt>
                <c:pt idx="16">
                  <c:v>44.117794020337229</c:v>
                </c:pt>
                <c:pt idx="17">
                  <c:v>44.310914429541704</c:v>
                </c:pt>
                <c:pt idx="18">
                  <c:v>55.136939031864721</c:v>
                </c:pt>
                <c:pt idx="19">
                  <c:v>56.994568749999935</c:v>
                </c:pt>
                <c:pt idx="20">
                  <c:v>55.440988749999995</c:v>
                </c:pt>
                <c:pt idx="21">
                  <c:v>52.306250000000006</c:v>
                </c:pt>
                <c:pt idx="22">
                  <c:v>41.211250000046192</c:v>
                </c:pt>
                <c:pt idx="23">
                  <c:v>37.851250000024386</c:v>
                </c:pt>
              </c:numCache>
            </c:numRef>
          </c:val>
          <c:smooth val="0"/>
          <c:extLst>
            <c:ext xmlns:c16="http://schemas.microsoft.com/office/drawing/2014/chart" uri="{C3380CC4-5D6E-409C-BE32-E72D297353CC}">
              <c16:uniqueId val="{00000001-616E-402F-A578-1FA64551268B}"/>
            </c:ext>
          </c:extLst>
        </c:ser>
        <c:ser>
          <c:idx val="2"/>
          <c:order val="2"/>
          <c:tx>
            <c:strRef>
              <c:f>Sheet1!$D$1</c:f>
              <c:strCache>
                <c:ptCount val="1"/>
                <c:pt idx="0">
                  <c:v>20%</c:v>
                </c:pt>
              </c:strCache>
            </c:strRef>
          </c:tx>
          <c:spPr>
            <a:ln w="28575" cap="rnd">
              <a:solidFill>
                <a:schemeClr val="accent1">
                  <a:tint val="65000"/>
                </a:schemeClr>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Sheet1!$D$2:$D$25</c:f>
              <c:numCache>
                <c:formatCode>General</c:formatCode>
                <c:ptCount val="24"/>
                <c:pt idx="0">
                  <c:v>43.562942499999991</c:v>
                </c:pt>
                <c:pt idx="1">
                  <c:v>32.643308622222207</c:v>
                </c:pt>
                <c:pt idx="2">
                  <c:v>25.059828761137993</c:v>
                </c:pt>
                <c:pt idx="3">
                  <c:v>33.374426249954709</c:v>
                </c:pt>
                <c:pt idx="4">
                  <c:v>22.511032500038425</c:v>
                </c:pt>
                <c:pt idx="5">
                  <c:v>25.399933205508322</c:v>
                </c:pt>
                <c:pt idx="6">
                  <c:v>18.878602202061071</c:v>
                </c:pt>
                <c:pt idx="7">
                  <c:v>23.836280598541098</c:v>
                </c:pt>
                <c:pt idx="8">
                  <c:v>15.737812782057876</c:v>
                </c:pt>
                <c:pt idx="9">
                  <c:v>17.864602354950392</c:v>
                </c:pt>
                <c:pt idx="10">
                  <c:v>6.6539020877337967</c:v>
                </c:pt>
                <c:pt idx="11">
                  <c:v>2.3564776837398216E-2</c:v>
                </c:pt>
                <c:pt idx="12">
                  <c:v>3.8735675871824995</c:v>
                </c:pt>
                <c:pt idx="13">
                  <c:v>18.292900475687208</c:v>
                </c:pt>
                <c:pt idx="14">
                  <c:v>21.4648758960512</c:v>
                </c:pt>
                <c:pt idx="15">
                  <c:v>32.581366119133506</c:v>
                </c:pt>
                <c:pt idx="16">
                  <c:v>36.919498022674361</c:v>
                </c:pt>
                <c:pt idx="17">
                  <c:v>40.972416359083525</c:v>
                </c:pt>
                <c:pt idx="18">
                  <c:v>54.236210590729137</c:v>
                </c:pt>
                <c:pt idx="19">
                  <c:v>56.994568749999935</c:v>
                </c:pt>
                <c:pt idx="20">
                  <c:v>55.440988749999981</c:v>
                </c:pt>
                <c:pt idx="21">
                  <c:v>52.306250000000006</c:v>
                </c:pt>
                <c:pt idx="22">
                  <c:v>41.211250000046192</c:v>
                </c:pt>
                <c:pt idx="23">
                  <c:v>37.851250000024386</c:v>
                </c:pt>
              </c:numCache>
            </c:numRef>
          </c:val>
          <c:smooth val="0"/>
          <c:extLst>
            <c:ext xmlns:c16="http://schemas.microsoft.com/office/drawing/2014/chart" uri="{C3380CC4-5D6E-409C-BE32-E72D297353CC}">
              <c16:uniqueId val="{00000002-616E-402F-A578-1FA64551268B}"/>
            </c:ext>
          </c:extLst>
        </c:ser>
        <c:ser>
          <c:idx val="3"/>
          <c:order val="3"/>
          <c:tx>
            <c:strRef>
              <c:f>Sheet1!$E$1</c:f>
              <c:strCache>
                <c:ptCount val="1"/>
                <c:pt idx="0">
                  <c:v>50%</c:v>
                </c:pt>
              </c:strCache>
            </c:strRef>
          </c:tx>
          <c:spPr>
            <a:ln w="28575" cap="rnd">
              <a:solidFill>
                <a:schemeClr val="accent1">
                  <a:tint val="77000"/>
                </a:schemeClr>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Sheet1!$E$2:$E$25</c:f>
              <c:numCache>
                <c:formatCode>General</c:formatCode>
                <c:ptCount val="24"/>
                <c:pt idx="0">
                  <c:v>43.562942499999991</c:v>
                </c:pt>
                <c:pt idx="1">
                  <c:v>32.644419744444427</c:v>
                </c:pt>
                <c:pt idx="2">
                  <c:v>25.059828772302897</c:v>
                </c:pt>
                <c:pt idx="3">
                  <c:v>33.374426249864165</c:v>
                </c:pt>
                <c:pt idx="4">
                  <c:v>22.511032500115398</c:v>
                </c:pt>
                <c:pt idx="5">
                  <c:v>25.409933638741098</c:v>
                </c:pt>
                <c:pt idx="6">
                  <c:v>15.377230491652975</c:v>
                </c:pt>
                <c:pt idx="7">
                  <c:v>10.823826496352762</c:v>
                </c:pt>
                <c:pt idx="8">
                  <c:v>-7.2642180448553049</c:v>
                </c:pt>
                <c:pt idx="9">
                  <c:v>-13.202869112624015</c:v>
                </c:pt>
                <c:pt idx="10">
                  <c:v>-32.880244780665492</c:v>
                </c:pt>
                <c:pt idx="11">
                  <c:v>-44.999213057906488</c:v>
                </c:pt>
                <c:pt idx="12">
                  <c:v>-41.970456032043735</c:v>
                </c:pt>
                <c:pt idx="13">
                  <c:v>-27.660873810781986</c:v>
                </c:pt>
                <c:pt idx="14">
                  <c:v>-19.316004693233808</c:v>
                </c:pt>
                <c:pt idx="15">
                  <c:v>0.51737372560653827</c:v>
                </c:pt>
                <c:pt idx="16">
                  <c:v>15.32461006568594</c:v>
                </c:pt>
                <c:pt idx="17">
                  <c:v>30.955122147708991</c:v>
                </c:pt>
                <c:pt idx="18">
                  <c:v>51.535825213323101</c:v>
                </c:pt>
                <c:pt idx="19">
                  <c:v>56.994568749999956</c:v>
                </c:pt>
                <c:pt idx="20">
                  <c:v>55.440988749999967</c:v>
                </c:pt>
                <c:pt idx="21">
                  <c:v>52.306250000000006</c:v>
                </c:pt>
                <c:pt idx="22">
                  <c:v>41.211250000138698</c:v>
                </c:pt>
                <c:pt idx="23">
                  <c:v>37.851250000073172</c:v>
                </c:pt>
              </c:numCache>
            </c:numRef>
          </c:val>
          <c:smooth val="0"/>
          <c:extLst>
            <c:ext xmlns:c16="http://schemas.microsoft.com/office/drawing/2014/chart" uri="{C3380CC4-5D6E-409C-BE32-E72D297353CC}">
              <c16:uniqueId val="{00000003-616E-402F-A578-1FA64551268B}"/>
            </c:ext>
          </c:extLst>
        </c:ser>
        <c:ser>
          <c:idx val="4"/>
          <c:order val="4"/>
          <c:tx>
            <c:strRef>
              <c:f>Sheet1!$F$1</c:f>
              <c:strCache>
                <c:ptCount val="1"/>
                <c:pt idx="0">
                  <c:v>90%</c:v>
                </c:pt>
              </c:strCache>
            </c:strRef>
          </c:tx>
          <c:spPr>
            <a:ln w="28575" cap="rnd">
              <a:solidFill>
                <a:schemeClr val="accent1">
                  <a:tint val="89000"/>
                </a:schemeClr>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Sheet1!$F$2:$F$25</c:f>
              <c:numCache>
                <c:formatCode>General</c:formatCode>
                <c:ptCount val="24"/>
                <c:pt idx="0">
                  <c:v>43.562942499999991</c:v>
                </c:pt>
                <c:pt idx="1">
                  <c:v>32.646641988888874</c:v>
                </c:pt>
                <c:pt idx="2">
                  <c:v>25.059828794578916</c:v>
                </c:pt>
                <c:pt idx="3">
                  <c:v>33.374426249773613</c:v>
                </c:pt>
                <c:pt idx="4">
                  <c:v>22.511032500192368</c:v>
                </c:pt>
                <c:pt idx="5">
                  <c:v>25.423267549757771</c:v>
                </c:pt>
                <c:pt idx="6">
                  <c:v>10.70693489577514</c:v>
                </c:pt>
                <c:pt idx="7">
                  <c:v>-6.5261123065650271</c:v>
                </c:pt>
                <c:pt idx="8">
                  <c:v>-37.933592480739556</c:v>
                </c:pt>
                <c:pt idx="9">
                  <c:v>-54.626164402723234</c:v>
                </c:pt>
                <c:pt idx="10">
                  <c:v>-85.59244060519795</c:v>
                </c:pt>
                <c:pt idx="11">
                  <c:v>-105.02958350423171</c:v>
                </c:pt>
                <c:pt idx="12">
                  <c:v>-103.09582085767873</c:v>
                </c:pt>
                <c:pt idx="13">
                  <c:v>-88.932572859407543</c:v>
                </c:pt>
                <c:pt idx="14">
                  <c:v>-73.691252901131406</c:v>
                </c:pt>
                <c:pt idx="15">
                  <c:v>-42.232394036126472</c:v>
                </c:pt>
                <c:pt idx="16">
                  <c:v>-13.468573888965347</c:v>
                </c:pt>
                <c:pt idx="17">
                  <c:v>17.599329865876257</c:v>
                </c:pt>
                <c:pt idx="18">
                  <c:v>47.934711394781466</c:v>
                </c:pt>
                <c:pt idx="19">
                  <c:v>56.994568749999985</c:v>
                </c:pt>
                <c:pt idx="20">
                  <c:v>55.44098874999991</c:v>
                </c:pt>
                <c:pt idx="21">
                  <c:v>52.306250000000006</c:v>
                </c:pt>
                <c:pt idx="22">
                  <c:v>41.21125000023121</c:v>
                </c:pt>
                <c:pt idx="23">
                  <c:v>37.851250000121944</c:v>
                </c:pt>
              </c:numCache>
            </c:numRef>
          </c:val>
          <c:smooth val="0"/>
          <c:extLst>
            <c:ext xmlns:c16="http://schemas.microsoft.com/office/drawing/2014/chart" uri="{C3380CC4-5D6E-409C-BE32-E72D297353CC}">
              <c16:uniqueId val="{00000004-616E-402F-A578-1FA64551268B}"/>
            </c:ext>
          </c:extLst>
        </c:ser>
        <c:dLbls>
          <c:showLegendKey val="0"/>
          <c:showVal val="0"/>
          <c:showCatName val="0"/>
          <c:showSerName val="0"/>
          <c:showPercent val="0"/>
          <c:showBubbleSize val="0"/>
        </c:dLbls>
        <c:marker val="1"/>
        <c:smooth val="0"/>
        <c:axId val="273423279"/>
        <c:axId val="281942079"/>
      </c:lineChart>
      <c:catAx>
        <c:axId val="273423279"/>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a:t>Hour of Day</a:t>
                </a:r>
              </a:p>
            </c:rich>
          </c:tx>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rgbClr val="FF0000"/>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81942079"/>
        <c:crosses val="autoZero"/>
        <c:auto val="1"/>
        <c:lblAlgn val="ctr"/>
        <c:lblOffset val="100"/>
        <c:noMultiLvlLbl val="0"/>
      </c:catAx>
      <c:valAx>
        <c:axId val="2819420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baseline="0" dirty="0"/>
                  <a:t>Grid Load</a:t>
                </a:r>
                <a:r>
                  <a:rPr lang="en-US" dirty="0"/>
                  <a:t> (kW)</a:t>
                </a:r>
              </a:p>
            </c:rich>
          </c:tx>
          <c:layout>
            <c:manualLayout>
              <c:xMode val="edge"/>
              <c:yMode val="edge"/>
              <c:x val="1.2121212121212121E-2"/>
              <c:y val="0.36517276835240958"/>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73423279"/>
        <c:crosses val="autoZero"/>
        <c:crossBetween val="between"/>
      </c:valAx>
      <c:spPr>
        <a:noFill/>
        <a:ln>
          <a:noFill/>
        </a:ln>
        <a:effectLst/>
      </c:spPr>
    </c:plotArea>
    <c:legend>
      <c:legendPos val="b"/>
      <c:layout>
        <c:manualLayout>
          <c:xMode val="edge"/>
          <c:yMode val="edge"/>
          <c:x val="1.5452985666799183E-2"/>
          <c:y val="0.88004143046591121"/>
          <c:w val="0.9845470143332008"/>
          <c:h val="0.1199585707044571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US" sz="1000" dirty="0"/>
              <a:t>Summer Week Day: Texas with </a:t>
            </a:r>
          </a:p>
          <a:p>
            <a:pPr>
              <a:defRPr sz="1000"/>
            </a:pPr>
            <a:r>
              <a:rPr lang="en-US" sz="1000" dirty="0"/>
              <a:t>100% PV and Storage</a:t>
            </a:r>
            <a:r>
              <a:rPr lang="en-US" sz="1000" baseline="0" dirty="0"/>
              <a:t> </a:t>
            </a:r>
            <a:r>
              <a:rPr lang="en-US" sz="1000" dirty="0"/>
              <a:t>Austin</a:t>
            </a:r>
            <a:r>
              <a:rPr lang="en-US" sz="1000" baseline="0" dirty="0"/>
              <a:t> Energy</a:t>
            </a:r>
            <a:endParaRPr lang="en-US" sz="1000" dirty="0"/>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989692197566213"/>
          <c:y val="0.10900343642611685"/>
          <c:w val="0.85677014979913135"/>
          <c:h val="0.65723324209883571"/>
        </c:manualLayout>
      </c:layout>
      <c:barChart>
        <c:barDir val="col"/>
        <c:grouping val="clustered"/>
        <c:varyColors val="0"/>
        <c:ser>
          <c:idx val="9"/>
          <c:order val="9"/>
          <c:tx>
            <c:strRef>
              <c:f>Sheet1!$K$1</c:f>
              <c:strCache>
                <c:ptCount val="1"/>
                <c:pt idx="0">
                  <c:v>100% dispatch</c:v>
                </c:pt>
              </c:strCache>
            </c:strRef>
          </c:tx>
          <c:spPr>
            <a:solidFill>
              <a:schemeClr val="accent1">
                <a:shade val="53000"/>
              </a:schemeClr>
            </a:solidFill>
            <a:ln>
              <a:noFill/>
            </a:ln>
            <a:effectLst/>
          </c:spPr>
          <c:invertIfNegative val="0"/>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Sheet1!$K$2:$K$25</c:f>
              <c:numCache>
                <c:formatCode>General</c:formatCode>
                <c:ptCount val="24"/>
                <c:pt idx="0">
                  <c:v>0</c:v>
                </c:pt>
                <c:pt idx="1">
                  <c:v>0</c:v>
                </c:pt>
                <c:pt idx="2">
                  <c:v>0</c:v>
                </c:pt>
                <c:pt idx="3">
                  <c:v>0</c:v>
                </c:pt>
                <c:pt idx="4">
                  <c:v>0</c:v>
                </c:pt>
                <c:pt idx="5">
                  <c:v>0</c:v>
                </c:pt>
                <c:pt idx="6">
                  <c:v>0</c:v>
                </c:pt>
                <c:pt idx="7">
                  <c:v>0</c:v>
                </c:pt>
                <c:pt idx="8">
                  <c:v>29.400000000000002</c:v>
                </c:pt>
                <c:pt idx="9">
                  <c:v>56.4</c:v>
                </c:pt>
                <c:pt idx="10">
                  <c:v>117.10000000000001</c:v>
                </c:pt>
                <c:pt idx="11">
                  <c:v>136.4</c:v>
                </c:pt>
                <c:pt idx="12">
                  <c:v>83.7</c:v>
                </c:pt>
                <c:pt idx="13">
                  <c:v>90.000000000000014</c:v>
                </c:pt>
                <c:pt idx="14">
                  <c:v>37.200000000000003</c:v>
                </c:pt>
                <c:pt idx="15">
                  <c:v>45.000000000000007</c:v>
                </c:pt>
                <c:pt idx="16">
                  <c:v>4.3999999999999986</c:v>
                </c:pt>
                <c:pt idx="17">
                  <c:v>-131.29999999999998</c:v>
                </c:pt>
                <c:pt idx="18">
                  <c:v>-168.8</c:v>
                </c:pt>
                <c:pt idx="19">
                  <c:v>-94.2</c:v>
                </c:pt>
                <c:pt idx="20">
                  <c:v>-52.900000000000006</c:v>
                </c:pt>
                <c:pt idx="21">
                  <c:v>-12.100000000000001</c:v>
                </c:pt>
                <c:pt idx="22">
                  <c:v>-7.7</c:v>
                </c:pt>
                <c:pt idx="23">
                  <c:v>0</c:v>
                </c:pt>
              </c:numCache>
            </c:numRef>
          </c:val>
          <c:extLst xmlns:c15="http://schemas.microsoft.com/office/drawing/2012/chart">
            <c:ext xmlns:c16="http://schemas.microsoft.com/office/drawing/2014/chart" uri="{C3380CC4-5D6E-409C-BE32-E72D297353CC}">
              <c16:uniqueId val="{00000009-6AC9-429C-B9FB-52C8FA68B56F}"/>
            </c:ext>
          </c:extLst>
        </c:ser>
        <c:dLbls>
          <c:showLegendKey val="0"/>
          <c:showVal val="0"/>
          <c:showCatName val="0"/>
          <c:showSerName val="0"/>
          <c:showPercent val="0"/>
          <c:showBubbleSize val="0"/>
        </c:dLbls>
        <c:gapWidth val="150"/>
        <c:axId val="273423279"/>
        <c:axId val="281942079"/>
        <c:extLst>
          <c:ext xmlns:c15="http://schemas.microsoft.com/office/drawing/2012/chart" uri="{02D57815-91ED-43cb-92C2-25804820EDAC}">
            <c15:filteredBarSeries>
              <c15:ser>
                <c:idx val="6"/>
                <c:order val="6"/>
                <c:tx>
                  <c:strRef>
                    <c:extLst>
                      <c:ext uri="{02D57815-91ED-43cb-92C2-25804820EDAC}">
                        <c15:formulaRef>
                          <c15:sqref>Sheet1!$H$1</c15:sqref>
                        </c15:formulaRef>
                      </c:ext>
                    </c:extLst>
                    <c:strCache>
                      <c:ptCount val="1"/>
                      <c:pt idx="0">
                        <c:v>5% dispatch</c:v>
                      </c:pt>
                    </c:strCache>
                  </c:strRef>
                </c:tx>
                <c:spPr>
                  <a:solidFill>
                    <a:schemeClr val="accent1">
                      <a:shade val="88000"/>
                    </a:schemeClr>
                  </a:solidFill>
                  <a:ln>
                    <a:noFill/>
                  </a:ln>
                  <a:effectLst/>
                </c:spPr>
                <c:invertIfNegative val="0"/>
                <c:cat>
                  <c:numRef>
                    <c:extLst>
                      <c:ext uri="{02D57815-91ED-43cb-92C2-25804820EDAC}">
                        <c15:formulaRef>
                          <c15:sqref>Sheet1!$A$2:$A$25</c15:sqref>
                        </c15:formulaRef>
                      </c:ext>
                    </c:extLst>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extLst>
                      <c:ext uri="{02D57815-91ED-43cb-92C2-25804820EDAC}">
                        <c15:formulaRef>
                          <c15:sqref>Sheet1!$H$2:$H$25</c15:sqref>
                        </c15:formulaRef>
                      </c:ext>
                    </c:extLst>
                    <c:numCache>
                      <c:formatCode>General</c:formatCode>
                      <c:ptCount val="24"/>
                    </c:numCache>
                  </c:numRef>
                </c:val>
                <c:extLst>
                  <c:ext xmlns:c16="http://schemas.microsoft.com/office/drawing/2014/chart" uri="{C3380CC4-5D6E-409C-BE32-E72D297353CC}">
                    <c16:uniqueId val="{00000006-6AC9-429C-B9FB-52C8FA68B56F}"/>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Sheet1!$I$1</c15:sqref>
                        </c15:formulaRef>
                      </c:ext>
                    </c:extLst>
                    <c:strCache>
                      <c:ptCount val="1"/>
                      <c:pt idx="0">
                        <c:v>30% Storage: Charge</c:v>
                      </c:pt>
                    </c:strCache>
                  </c:strRef>
                </c:tx>
                <c:spPr>
                  <a:solidFill>
                    <a:schemeClr val="accent1">
                      <a:shade val="76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Sheet1!$A$2:$A$25</c15:sqref>
                        </c15:formulaRef>
                      </c:ext>
                    </c:extLst>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extLst xmlns:c15="http://schemas.microsoft.com/office/drawing/2012/chart">
                      <c:ext xmlns:c15="http://schemas.microsoft.com/office/drawing/2012/chart" uri="{02D57815-91ED-43cb-92C2-25804820EDAC}">
                        <c15:formulaRef>
                          <c15:sqref>Sheet1!$I$2:$I$25</c15:sqref>
                        </c15:formulaRef>
                      </c:ext>
                    </c:extLst>
                    <c:numCache>
                      <c:formatCode>General</c:formatCode>
                      <c:ptCount val="24"/>
                    </c:numCache>
                  </c:numRef>
                </c:val>
                <c:extLst xmlns:c15="http://schemas.microsoft.com/office/drawing/2012/chart">
                  <c:ext xmlns:c16="http://schemas.microsoft.com/office/drawing/2014/chart" uri="{C3380CC4-5D6E-409C-BE32-E72D297353CC}">
                    <c16:uniqueId val="{00000007-6AC9-429C-B9FB-52C8FA68B56F}"/>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Sheet1!$J$1</c15:sqref>
                        </c15:formulaRef>
                      </c:ext>
                    </c:extLst>
                    <c:strCache>
                      <c:ptCount val="1"/>
                      <c:pt idx="0">
                        <c:v>10% dispatch</c:v>
                      </c:pt>
                    </c:strCache>
                  </c:strRef>
                </c:tx>
                <c:spPr>
                  <a:solidFill>
                    <a:schemeClr val="accent1">
                      <a:shade val="65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Sheet1!$A$2:$A$25</c15:sqref>
                        </c15:formulaRef>
                      </c:ext>
                    </c:extLst>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extLst xmlns:c15="http://schemas.microsoft.com/office/drawing/2012/chart">
                      <c:ext xmlns:c15="http://schemas.microsoft.com/office/drawing/2012/chart" uri="{02D57815-91ED-43cb-92C2-25804820EDAC}">
                        <c15:formulaRef>
                          <c15:sqref>Sheet1!$J$2:$J$25</c15:sqref>
                        </c15:formulaRef>
                      </c:ext>
                    </c:extLst>
                    <c:numCache>
                      <c:formatCode>General</c:formatCode>
                      <c:ptCount val="24"/>
                    </c:numCache>
                  </c:numRef>
                </c:val>
                <c:extLst xmlns:c15="http://schemas.microsoft.com/office/drawing/2012/chart">
                  <c:ext xmlns:c16="http://schemas.microsoft.com/office/drawing/2014/chart" uri="{C3380CC4-5D6E-409C-BE32-E72D297353CC}">
                    <c16:uniqueId val="{00000008-6AC9-429C-B9FB-52C8FA68B56F}"/>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Sheet1!$L$1</c15:sqref>
                        </c15:formulaRef>
                      </c:ext>
                    </c:extLst>
                    <c:strCache>
                      <c:ptCount val="1"/>
                      <c:pt idx="0">
                        <c:v>50% dispatch</c:v>
                      </c:pt>
                    </c:strCache>
                  </c:strRef>
                </c:tx>
                <c:spPr>
                  <a:solidFill>
                    <a:schemeClr val="accent1">
                      <a:shade val="41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Sheet1!$A$2:$A$25</c15:sqref>
                        </c15:formulaRef>
                      </c:ext>
                    </c:extLst>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extLst xmlns:c15="http://schemas.microsoft.com/office/drawing/2012/chart">
                      <c:ext xmlns:c15="http://schemas.microsoft.com/office/drawing/2012/chart" uri="{02D57815-91ED-43cb-92C2-25804820EDAC}">
                        <c15:formulaRef>
                          <c15:sqref>Sheet1!$L$2:$L$25</c15:sqref>
                        </c15:formulaRef>
                      </c:ext>
                    </c:extLst>
                    <c:numCache>
                      <c:formatCode>General</c:formatCode>
                      <c:ptCount val="24"/>
                      <c:pt idx="0">
                        <c:v>0</c:v>
                      </c:pt>
                      <c:pt idx="1">
                        <c:v>0</c:v>
                      </c:pt>
                      <c:pt idx="2">
                        <c:v>0</c:v>
                      </c:pt>
                      <c:pt idx="3">
                        <c:v>0</c:v>
                      </c:pt>
                      <c:pt idx="4">
                        <c:v>0</c:v>
                      </c:pt>
                      <c:pt idx="5">
                        <c:v>0</c:v>
                      </c:pt>
                      <c:pt idx="6">
                        <c:v>0</c:v>
                      </c:pt>
                      <c:pt idx="7">
                        <c:v>0</c:v>
                      </c:pt>
                      <c:pt idx="8">
                        <c:v>14.700000000000001</c:v>
                      </c:pt>
                      <c:pt idx="9">
                        <c:v>28.2</c:v>
                      </c:pt>
                      <c:pt idx="10">
                        <c:v>58.5</c:v>
                      </c:pt>
                      <c:pt idx="11">
                        <c:v>68.2</c:v>
                      </c:pt>
                      <c:pt idx="12">
                        <c:v>41.8</c:v>
                      </c:pt>
                      <c:pt idx="13">
                        <c:v>45.000000000000007</c:v>
                      </c:pt>
                      <c:pt idx="14">
                        <c:v>18.600000000000001</c:v>
                      </c:pt>
                      <c:pt idx="15">
                        <c:v>22.500000000000004</c:v>
                      </c:pt>
                      <c:pt idx="16">
                        <c:v>2.2000000000000011</c:v>
                      </c:pt>
                      <c:pt idx="17">
                        <c:v>-65.7</c:v>
                      </c:pt>
                      <c:pt idx="18">
                        <c:v>-84.4</c:v>
                      </c:pt>
                      <c:pt idx="19">
                        <c:v>-47.1</c:v>
                      </c:pt>
                      <c:pt idx="20">
                        <c:v>-26.400000000000002</c:v>
                      </c:pt>
                      <c:pt idx="21">
                        <c:v>-6</c:v>
                      </c:pt>
                      <c:pt idx="22">
                        <c:v>-3.8000000000000003</c:v>
                      </c:pt>
                      <c:pt idx="23">
                        <c:v>0</c:v>
                      </c:pt>
                    </c:numCache>
                  </c:numRef>
                </c:val>
                <c:extLst xmlns:c15="http://schemas.microsoft.com/office/drawing/2012/chart">
                  <c:ext xmlns:c16="http://schemas.microsoft.com/office/drawing/2014/chart" uri="{C3380CC4-5D6E-409C-BE32-E72D297353CC}">
                    <c16:uniqueId val="{0000000A-6AC9-429C-B9FB-52C8FA68B56F}"/>
                  </c:ext>
                </c:extLst>
              </c15:ser>
            </c15:filteredBarSeries>
          </c:ext>
        </c:extLst>
      </c:barChart>
      <c:lineChart>
        <c:grouping val="standard"/>
        <c:varyColors val="0"/>
        <c:ser>
          <c:idx val="0"/>
          <c:order val="0"/>
          <c:tx>
            <c:strRef>
              <c:f>Sheet1!$B$1</c:f>
              <c:strCache>
                <c:ptCount val="1"/>
                <c:pt idx="0">
                  <c:v>No Storage</c:v>
                </c:pt>
              </c:strCache>
            </c:strRef>
          </c:tx>
          <c:spPr>
            <a:ln w="28575" cap="rnd">
              <a:solidFill>
                <a:schemeClr val="accent1">
                  <a:tint val="42000"/>
                </a:schemeClr>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Sheet1!$B$2:$B$25</c:f>
              <c:numCache>
                <c:formatCode>General</c:formatCode>
                <c:ptCount val="24"/>
                <c:pt idx="0">
                  <c:v>123.11100000000005</c:v>
                </c:pt>
                <c:pt idx="1">
                  <c:v>107.17500000000004</c:v>
                </c:pt>
                <c:pt idx="2">
                  <c:v>111.50399999999993</c:v>
                </c:pt>
                <c:pt idx="3">
                  <c:v>63.953999999999972</c:v>
                </c:pt>
                <c:pt idx="4">
                  <c:v>82.887000000000015</c:v>
                </c:pt>
                <c:pt idx="5">
                  <c:v>65.756999999999977</c:v>
                </c:pt>
                <c:pt idx="6">
                  <c:v>66.459000000000032</c:v>
                </c:pt>
                <c:pt idx="7">
                  <c:v>75.429000000000016</c:v>
                </c:pt>
                <c:pt idx="8">
                  <c:v>58.536000000000001</c:v>
                </c:pt>
                <c:pt idx="9">
                  <c:v>79.484999999999985</c:v>
                </c:pt>
                <c:pt idx="10">
                  <c:v>80.50500000000001</c:v>
                </c:pt>
                <c:pt idx="11">
                  <c:v>88.706999999999979</c:v>
                </c:pt>
                <c:pt idx="12">
                  <c:v>145.58399999999995</c:v>
                </c:pt>
                <c:pt idx="13">
                  <c:v>139.75500000000002</c:v>
                </c:pt>
                <c:pt idx="14">
                  <c:v>173.98200000000006</c:v>
                </c:pt>
                <c:pt idx="15">
                  <c:v>115.3920000000001</c:v>
                </c:pt>
                <c:pt idx="16">
                  <c:v>103.491</c:v>
                </c:pt>
                <c:pt idx="17">
                  <c:v>222.81899999999999</c:v>
                </c:pt>
                <c:pt idx="18">
                  <c:v>241.13699999999989</c:v>
                </c:pt>
                <c:pt idx="19">
                  <c:v>203.36699999999985</c:v>
                </c:pt>
                <c:pt idx="20">
                  <c:v>191.04300000000006</c:v>
                </c:pt>
                <c:pt idx="21">
                  <c:v>165.74699999999996</c:v>
                </c:pt>
                <c:pt idx="22">
                  <c:v>185.45400000000018</c:v>
                </c:pt>
                <c:pt idx="23">
                  <c:v>135.38699999999992</c:v>
                </c:pt>
              </c:numCache>
            </c:numRef>
          </c:val>
          <c:smooth val="0"/>
          <c:extLst>
            <c:ext xmlns:c16="http://schemas.microsoft.com/office/drawing/2014/chart" uri="{C3380CC4-5D6E-409C-BE32-E72D297353CC}">
              <c16:uniqueId val="{00000000-6AC9-429C-B9FB-52C8FA68B56F}"/>
            </c:ext>
          </c:extLst>
        </c:ser>
        <c:ser>
          <c:idx val="1"/>
          <c:order val="1"/>
          <c:tx>
            <c:strRef>
              <c:f>Sheet1!$C$1</c:f>
              <c:strCache>
                <c:ptCount val="1"/>
                <c:pt idx="0">
                  <c:v>5%</c:v>
                </c:pt>
              </c:strCache>
            </c:strRef>
          </c:tx>
          <c:spPr>
            <a:ln w="28575" cap="rnd">
              <a:solidFill>
                <a:schemeClr val="accent1">
                  <a:tint val="54000"/>
                </a:schemeClr>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Sheet1!$C$2:$C$25</c:f>
              <c:numCache>
                <c:formatCode>0.00</c:formatCode>
                <c:ptCount val="24"/>
                <c:pt idx="0">
                  <c:v>123.11100051300097</c:v>
                </c:pt>
                <c:pt idx="1">
                  <c:v>107.17500100802067</c:v>
                </c:pt>
                <c:pt idx="2">
                  <c:v>111.50400041399995</c:v>
                </c:pt>
                <c:pt idx="3">
                  <c:v>63.954000413999985</c:v>
                </c:pt>
                <c:pt idx="4">
                  <c:v>82.887000413999985</c:v>
                </c:pt>
                <c:pt idx="5">
                  <c:v>65.757000513000975</c:v>
                </c:pt>
                <c:pt idx="6">
                  <c:v>48.965641629369713</c:v>
                </c:pt>
                <c:pt idx="7">
                  <c:v>10.366729797246609</c:v>
                </c:pt>
                <c:pt idx="8">
                  <c:v>-54.242645202702391</c:v>
                </c:pt>
                <c:pt idx="9">
                  <c:v>-73.293088723961219</c:v>
                </c:pt>
                <c:pt idx="10">
                  <c:v>-111.72119749249795</c:v>
                </c:pt>
                <c:pt idx="11">
                  <c:v>-130.19944312740819</c:v>
                </c:pt>
                <c:pt idx="12">
                  <c:v>-81.499960263772437</c:v>
                </c:pt>
                <c:pt idx="13">
                  <c:v>-85.945775523834129</c:v>
                </c:pt>
                <c:pt idx="14">
                  <c:v>-29.903665340971273</c:v>
                </c:pt>
                <c:pt idx="15">
                  <c:v>-43.503980307096072</c:v>
                </c:pt>
                <c:pt idx="16">
                  <c:v>-3.9231897516253325</c:v>
                </c:pt>
                <c:pt idx="17">
                  <c:v>165.77582018935146</c:v>
                </c:pt>
                <c:pt idx="18">
                  <c:v>218.77023754845092</c:v>
                </c:pt>
                <c:pt idx="19">
                  <c:v>200.81487064157054</c:v>
                </c:pt>
                <c:pt idx="20">
                  <c:v>191.04300031500011</c:v>
                </c:pt>
                <c:pt idx="21">
                  <c:v>165.74700029699986</c:v>
                </c:pt>
                <c:pt idx="22">
                  <c:v>185.45400040500004</c:v>
                </c:pt>
                <c:pt idx="23">
                  <c:v>135.38700061200092</c:v>
                </c:pt>
              </c:numCache>
            </c:numRef>
          </c:val>
          <c:smooth val="0"/>
          <c:extLst>
            <c:ext xmlns:c16="http://schemas.microsoft.com/office/drawing/2014/chart" uri="{C3380CC4-5D6E-409C-BE32-E72D297353CC}">
              <c16:uniqueId val="{00000001-6AC9-429C-B9FB-52C8FA68B56F}"/>
            </c:ext>
          </c:extLst>
        </c:ser>
        <c:ser>
          <c:idx val="2"/>
          <c:order val="2"/>
          <c:tx>
            <c:strRef>
              <c:f>Sheet1!$D$1</c:f>
              <c:strCache>
                <c:ptCount val="1"/>
                <c:pt idx="0">
                  <c:v>10%</c:v>
                </c:pt>
              </c:strCache>
            </c:strRef>
          </c:tx>
          <c:spPr>
            <a:ln w="28575" cap="rnd">
              <a:solidFill>
                <a:schemeClr val="accent1">
                  <a:tint val="65000"/>
                </a:schemeClr>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Sheet1!$D$2:$D$25</c:f>
              <c:numCache>
                <c:formatCode>0.00</c:formatCode>
                <c:ptCount val="24"/>
                <c:pt idx="0">
                  <c:v>123.11100047700087</c:v>
                </c:pt>
                <c:pt idx="1">
                  <c:v>107.17500099002069</c:v>
                </c:pt>
                <c:pt idx="2">
                  <c:v>111.50400038699995</c:v>
                </c:pt>
                <c:pt idx="3">
                  <c:v>63.954000386999986</c:v>
                </c:pt>
                <c:pt idx="4">
                  <c:v>82.887000386999986</c:v>
                </c:pt>
                <c:pt idx="5">
                  <c:v>65.757000477000886</c:v>
                </c:pt>
                <c:pt idx="6">
                  <c:v>48.965641611252416</c:v>
                </c:pt>
                <c:pt idx="7">
                  <c:v>10.366744445730914</c:v>
                </c:pt>
                <c:pt idx="8">
                  <c:v>-52.812185042917989</c:v>
                </c:pt>
                <c:pt idx="9">
                  <c:v>-69.503395088325377</c:v>
                </c:pt>
                <c:pt idx="10">
                  <c:v>-104.8456607864314</c:v>
                </c:pt>
                <c:pt idx="11">
                  <c:v>-122.35924881306131</c:v>
                </c:pt>
                <c:pt idx="12">
                  <c:v>-78.011854367568048</c:v>
                </c:pt>
                <c:pt idx="13">
                  <c:v>-80.140082029532024</c:v>
                </c:pt>
                <c:pt idx="14">
                  <c:v>-24.765389793887167</c:v>
                </c:pt>
                <c:pt idx="15">
                  <c:v>-43.782465534548578</c:v>
                </c:pt>
                <c:pt idx="16">
                  <c:v>-3.6132928976271277</c:v>
                </c:pt>
                <c:pt idx="17">
                  <c:v>161.77336858396808</c:v>
                </c:pt>
                <c:pt idx="18">
                  <c:v>209.45935887751813</c:v>
                </c:pt>
                <c:pt idx="19">
                  <c:v>193.24594949464412</c:v>
                </c:pt>
                <c:pt idx="20">
                  <c:v>186.62850029700013</c:v>
                </c:pt>
                <c:pt idx="21">
                  <c:v>164.73745037723478</c:v>
                </c:pt>
                <c:pt idx="22">
                  <c:v>184.81195769105395</c:v>
                </c:pt>
                <c:pt idx="23">
                  <c:v>135.38700058500095</c:v>
                </c:pt>
              </c:numCache>
            </c:numRef>
          </c:val>
          <c:smooth val="0"/>
          <c:extLst>
            <c:ext xmlns:c16="http://schemas.microsoft.com/office/drawing/2014/chart" uri="{C3380CC4-5D6E-409C-BE32-E72D297353CC}">
              <c16:uniqueId val="{00000002-6AC9-429C-B9FB-52C8FA68B56F}"/>
            </c:ext>
          </c:extLst>
        </c:ser>
        <c:ser>
          <c:idx val="3"/>
          <c:order val="3"/>
          <c:tx>
            <c:strRef>
              <c:f>Sheet1!$E$1</c:f>
              <c:strCache>
                <c:ptCount val="1"/>
                <c:pt idx="0">
                  <c:v>20%</c:v>
                </c:pt>
              </c:strCache>
            </c:strRef>
          </c:tx>
          <c:spPr>
            <a:ln w="28575" cap="rnd">
              <a:solidFill>
                <a:schemeClr val="accent1">
                  <a:tint val="77000"/>
                </a:schemeClr>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Sheet1!$E$2:$E$25</c:f>
              <c:numCache>
                <c:formatCode>0.00</c:formatCode>
                <c:ptCount val="24"/>
                <c:pt idx="0">
                  <c:v>123.11100043200079</c:v>
                </c:pt>
                <c:pt idx="1">
                  <c:v>107.17500089101878</c:v>
                </c:pt>
                <c:pt idx="2">
                  <c:v>111.50400034199993</c:v>
                </c:pt>
                <c:pt idx="3">
                  <c:v>63.954000341999986</c:v>
                </c:pt>
                <c:pt idx="4">
                  <c:v>82.887000341999979</c:v>
                </c:pt>
                <c:pt idx="5">
                  <c:v>65.757000423000804</c:v>
                </c:pt>
                <c:pt idx="6">
                  <c:v>48.965641575135116</c:v>
                </c:pt>
                <c:pt idx="7">
                  <c:v>10.366759076215219</c:v>
                </c:pt>
                <c:pt idx="8">
                  <c:v>-49.937717287516392</c:v>
                </c:pt>
                <c:pt idx="9">
                  <c:v>-63.827483639240143</c:v>
                </c:pt>
                <c:pt idx="10">
                  <c:v>-92.639837363264959</c:v>
                </c:pt>
                <c:pt idx="11">
                  <c:v>-108.12536004002845</c:v>
                </c:pt>
                <c:pt idx="12">
                  <c:v>-68.164492766556108</c:v>
                </c:pt>
                <c:pt idx="13">
                  <c:v>-70.648595203834972</c:v>
                </c:pt>
                <c:pt idx="14">
                  <c:v>-22.204467316978224</c:v>
                </c:pt>
                <c:pt idx="15">
                  <c:v>-38.342286091402109</c:v>
                </c:pt>
                <c:pt idx="16">
                  <c:v>-4.1911491968540728</c:v>
                </c:pt>
                <c:pt idx="17">
                  <c:v>146.59960638319515</c:v>
                </c:pt>
                <c:pt idx="18">
                  <c:v>190.6504944226528</c:v>
                </c:pt>
                <c:pt idx="19">
                  <c:v>185.10811105170956</c:v>
                </c:pt>
                <c:pt idx="20">
                  <c:v>182.2140002700001</c:v>
                </c:pt>
                <c:pt idx="21">
                  <c:v>163.72790043046973</c:v>
                </c:pt>
                <c:pt idx="22">
                  <c:v>184.16991495010782</c:v>
                </c:pt>
                <c:pt idx="23">
                  <c:v>135.38700051300077</c:v>
                </c:pt>
              </c:numCache>
            </c:numRef>
          </c:val>
          <c:smooth val="0"/>
          <c:extLst>
            <c:ext xmlns:c16="http://schemas.microsoft.com/office/drawing/2014/chart" uri="{C3380CC4-5D6E-409C-BE32-E72D297353CC}">
              <c16:uniqueId val="{00000003-6AC9-429C-B9FB-52C8FA68B56F}"/>
            </c:ext>
          </c:extLst>
        </c:ser>
        <c:ser>
          <c:idx val="4"/>
          <c:order val="4"/>
          <c:tx>
            <c:strRef>
              <c:f>Sheet1!$F$1</c:f>
              <c:strCache>
                <c:ptCount val="1"/>
                <c:pt idx="0">
                  <c:v>50%</c:v>
                </c:pt>
              </c:strCache>
            </c:strRef>
          </c:tx>
          <c:spPr>
            <a:ln w="28575" cap="rnd">
              <a:solidFill>
                <a:schemeClr val="accent1">
                  <a:tint val="89000"/>
                </a:schemeClr>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Sheet1!$F$2:$F$25</c:f>
              <c:numCache>
                <c:formatCode>0.00</c:formatCode>
                <c:ptCount val="24"/>
                <c:pt idx="0">
                  <c:v>123.11100027000052</c:v>
                </c:pt>
                <c:pt idx="1">
                  <c:v>107.17500054001124</c:v>
                </c:pt>
                <c:pt idx="2">
                  <c:v>111.50400021599988</c:v>
                </c:pt>
                <c:pt idx="3">
                  <c:v>63.95400021599999</c:v>
                </c:pt>
                <c:pt idx="4">
                  <c:v>82.88700021599999</c:v>
                </c:pt>
                <c:pt idx="5">
                  <c:v>65.757000270000532</c:v>
                </c:pt>
                <c:pt idx="6">
                  <c:v>48.965641475665926</c:v>
                </c:pt>
                <c:pt idx="7">
                  <c:v>10.366817652152434</c:v>
                </c:pt>
                <c:pt idx="8">
                  <c:v>-41.665361679366626</c:v>
                </c:pt>
                <c:pt idx="9">
                  <c:v>-47.698823465575899</c:v>
                </c:pt>
                <c:pt idx="10">
                  <c:v>-58.582867104798936</c:v>
                </c:pt>
                <c:pt idx="11">
                  <c:v>-68.143443720825189</c:v>
                </c:pt>
                <c:pt idx="12">
                  <c:v>-41.806657996456501</c:v>
                </c:pt>
                <c:pt idx="13">
                  <c:v>-44.995534477614562</c:v>
                </c:pt>
                <c:pt idx="14">
                  <c:v>-11.306328681150296</c:v>
                </c:pt>
                <c:pt idx="15">
                  <c:v>-22.409247539903102</c:v>
                </c:pt>
                <c:pt idx="16">
                  <c:v>-2.2121683026445798</c:v>
                </c:pt>
                <c:pt idx="17">
                  <c:v>107.10116057202747</c:v>
                </c:pt>
                <c:pt idx="18">
                  <c:v>143.21014394598933</c:v>
                </c:pt>
                <c:pt idx="19">
                  <c:v>156.24672163541806</c:v>
                </c:pt>
                <c:pt idx="20">
                  <c:v>164.55600016200009</c:v>
                </c:pt>
                <c:pt idx="21">
                  <c:v>159.68970069740948</c:v>
                </c:pt>
                <c:pt idx="22">
                  <c:v>181.60174404032333</c:v>
                </c:pt>
                <c:pt idx="23">
                  <c:v>135.38700032400055</c:v>
                </c:pt>
              </c:numCache>
            </c:numRef>
          </c:val>
          <c:smooth val="0"/>
          <c:extLst>
            <c:ext xmlns:c16="http://schemas.microsoft.com/office/drawing/2014/chart" uri="{C3380CC4-5D6E-409C-BE32-E72D297353CC}">
              <c16:uniqueId val="{00000004-6AC9-429C-B9FB-52C8FA68B56F}"/>
            </c:ext>
          </c:extLst>
        </c:ser>
        <c:ser>
          <c:idx val="5"/>
          <c:order val="5"/>
          <c:tx>
            <c:strRef>
              <c:f>Sheet1!$G$1</c:f>
              <c:strCache>
                <c:ptCount val="1"/>
                <c:pt idx="0">
                  <c:v>100%</c:v>
                </c:pt>
              </c:strCache>
            </c:strRef>
          </c:tx>
          <c:spPr>
            <a:ln w="28575" cap="rnd">
              <a:solidFill>
                <a:schemeClr val="accent1"/>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Sheet1!$G$2:$G$25</c:f>
              <c:numCache>
                <c:formatCode>0.00</c:formatCode>
                <c:ptCount val="24"/>
                <c:pt idx="0">
                  <c:v>123.11100000000005</c:v>
                </c:pt>
                <c:pt idx="1">
                  <c:v>107.17500000000004</c:v>
                </c:pt>
                <c:pt idx="2">
                  <c:v>111.50399999999993</c:v>
                </c:pt>
                <c:pt idx="3">
                  <c:v>63.953999999999972</c:v>
                </c:pt>
                <c:pt idx="4">
                  <c:v>82.887000000000015</c:v>
                </c:pt>
                <c:pt idx="5">
                  <c:v>65.756999999999977</c:v>
                </c:pt>
                <c:pt idx="6">
                  <c:v>48.965641312962148</c:v>
                </c:pt>
                <c:pt idx="7">
                  <c:v>10.366905489058261</c:v>
                </c:pt>
                <c:pt idx="8">
                  <c:v>-26.97657056041367</c:v>
                </c:pt>
                <c:pt idx="9">
                  <c:v>-19.448090371519079</c:v>
                </c:pt>
                <c:pt idx="10">
                  <c:v>0</c:v>
                </c:pt>
                <c:pt idx="11">
                  <c:v>0</c:v>
                </c:pt>
                <c:pt idx="12">
                  <c:v>0</c:v>
                </c:pt>
                <c:pt idx="13">
                  <c:v>0</c:v>
                </c:pt>
                <c:pt idx="14">
                  <c:v>7.2980548063844024</c:v>
                </c:pt>
                <c:pt idx="15">
                  <c:v>0</c:v>
                </c:pt>
                <c:pt idx="16">
                  <c:v>0</c:v>
                </c:pt>
                <c:pt idx="17">
                  <c:v>41.52169024820293</c:v>
                </c:pt>
                <c:pt idx="18">
                  <c:v>58.850914541595131</c:v>
                </c:pt>
                <c:pt idx="19">
                  <c:v>109.12644283883505</c:v>
                </c:pt>
                <c:pt idx="20">
                  <c:v>138.06900000000005</c:v>
                </c:pt>
                <c:pt idx="21">
                  <c:v>153.63240107081913</c:v>
                </c:pt>
                <c:pt idx="22">
                  <c:v>177.74948764864672</c:v>
                </c:pt>
                <c:pt idx="23">
                  <c:v>135.38699999999992</c:v>
                </c:pt>
              </c:numCache>
            </c:numRef>
          </c:val>
          <c:smooth val="0"/>
          <c:extLst xmlns:c15="http://schemas.microsoft.com/office/drawing/2012/chart">
            <c:ext xmlns:c16="http://schemas.microsoft.com/office/drawing/2014/chart" uri="{C3380CC4-5D6E-409C-BE32-E72D297353CC}">
              <c16:uniqueId val="{00000005-6AC9-429C-B9FB-52C8FA68B56F}"/>
            </c:ext>
          </c:extLst>
        </c:ser>
        <c:dLbls>
          <c:showLegendKey val="0"/>
          <c:showVal val="0"/>
          <c:showCatName val="0"/>
          <c:showSerName val="0"/>
          <c:showPercent val="0"/>
          <c:showBubbleSize val="0"/>
        </c:dLbls>
        <c:marker val="1"/>
        <c:smooth val="0"/>
        <c:axId val="273423279"/>
        <c:axId val="281942079"/>
      </c:lineChart>
      <c:catAx>
        <c:axId val="273423279"/>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a:t>Hour of Day</a:t>
                </a:r>
              </a:p>
            </c:rich>
          </c:tx>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rgbClr val="FF0000"/>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81942079"/>
        <c:crosses val="autoZero"/>
        <c:auto val="1"/>
        <c:lblAlgn val="ctr"/>
        <c:lblOffset val="100"/>
        <c:noMultiLvlLbl val="0"/>
      </c:catAx>
      <c:valAx>
        <c:axId val="2819420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baseline="0" dirty="0"/>
                  <a:t>Grid Load</a:t>
                </a:r>
                <a:r>
                  <a:rPr lang="en-US" dirty="0"/>
                  <a:t> (kW)</a:t>
                </a:r>
              </a:p>
            </c:rich>
          </c:tx>
          <c:layout>
            <c:manualLayout>
              <c:xMode val="edge"/>
              <c:yMode val="edge"/>
              <c:x val="1.2121212121212121E-2"/>
              <c:y val="0.36517276835240958"/>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73423279"/>
        <c:crosses val="autoZero"/>
        <c:crossBetween val="between"/>
      </c:valAx>
      <c:spPr>
        <a:noFill/>
        <a:ln>
          <a:noFill/>
        </a:ln>
        <a:effectLst/>
      </c:spPr>
    </c:plotArea>
    <c:legend>
      <c:legendPos val="b"/>
      <c:layout>
        <c:manualLayout>
          <c:xMode val="edge"/>
          <c:yMode val="edge"/>
          <c:x val="1.5452985666799183E-2"/>
          <c:y val="0.88004143046591121"/>
          <c:w val="0.967554545480382"/>
          <c:h val="0.119958600441106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US" sz="1000" dirty="0"/>
              <a:t>Summer Week</a:t>
            </a:r>
            <a:r>
              <a:rPr lang="en-US" sz="1000" baseline="0" dirty="0"/>
              <a:t> D</a:t>
            </a:r>
            <a:r>
              <a:rPr lang="en-US" sz="1000" dirty="0"/>
              <a:t>ay: California with </a:t>
            </a:r>
          </a:p>
          <a:p>
            <a:pPr>
              <a:defRPr sz="1000"/>
            </a:pPr>
            <a:r>
              <a:rPr lang="en-US" sz="1000" dirty="0"/>
              <a:t>100% PV and Storage</a:t>
            </a:r>
            <a:r>
              <a:rPr lang="en-US" sz="1000" baseline="0" dirty="0"/>
              <a:t> </a:t>
            </a:r>
            <a:r>
              <a:rPr lang="en-US" sz="1000" dirty="0"/>
              <a:t>PG&amp;E</a:t>
            </a:r>
          </a:p>
        </c:rich>
      </c:tx>
      <c:layout>
        <c:manualLayout>
          <c:xMode val="edge"/>
          <c:yMode val="edge"/>
          <c:x val="0.24360711149341549"/>
          <c:y val="4.9510663115413644E-3"/>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989692197566213"/>
          <c:y val="0.10900343642611685"/>
          <c:w val="0.85677014979913135"/>
          <c:h val="0.66826179367386274"/>
        </c:manualLayout>
      </c:layout>
      <c:barChart>
        <c:barDir val="col"/>
        <c:grouping val="clustered"/>
        <c:varyColors val="0"/>
        <c:ser>
          <c:idx val="10"/>
          <c:order val="10"/>
          <c:tx>
            <c:strRef>
              <c:f>Sheet1!$L$1</c:f>
              <c:strCache>
                <c:ptCount val="1"/>
                <c:pt idx="0">
                  <c:v>100% Dispatch</c:v>
                </c:pt>
              </c:strCache>
            </c:strRef>
          </c:tx>
          <c:spPr>
            <a:solidFill>
              <a:schemeClr val="accent1">
                <a:shade val="41000"/>
              </a:schemeClr>
            </a:solidFill>
            <a:ln>
              <a:noFill/>
            </a:ln>
            <a:effectLst/>
          </c:spPr>
          <c:invertIfNegative val="0"/>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Sheet1!$L$2:$L$25</c:f>
              <c:numCache>
                <c:formatCode>0.00</c:formatCode>
                <c:ptCount val="24"/>
                <c:pt idx="0">
                  <c:v>0</c:v>
                </c:pt>
                <c:pt idx="1">
                  <c:v>0</c:v>
                </c:pt>
                <c:pt idx="2">
                  <c:v>0</c:v>
                </c:pt>
                <c:pt idx="3">
                  <c:v>0</c:v>
                </c:pt>
                <c:pt idx="4">
                  <c:v>0</c:v>
                </c:pt>
                <c:pt idx="5">
                  <c:v>0</c:v>
                </c:pt>
                <c:pt idx="6">
                  <c:v>0</c:v>
                </c:pt>
                <c:pt idx="7">
                  <c:v>0</c:v>
                </c:pt>
                <c:pt idx="8">
                  <c:v>0</c:v>
                </c:pt>
                <c:pt idx="9">
                  <c:v>2.6</c:v>
                </c:pt>
                <c:pt idx="10">
                  <c:v>25.1</c:v>
                </c:pt>
                <c:pt idx="11">
                  <c:v>60.5</c:v>
                </c:pt>
                <c:pt idx="12">
                  <c:v>77.600000000000009</c:v>
                </c:pt>
                <c:pt idx="13">
                  <c:v>46.400000000000006</c:v>
                </c:pt>
                <c:pt idx="14">
                  <c:v>50.1</c:v>
                </c:pt>
                <c:pt idx="15">
                  <c:v>35.700000000000003</c:v>
                </c:pt>
                <c:pt idx="16">
                  <c:v>24.8</c:v>
                </c:pt>
                <c:pt idx="17">
                  <c:v>-75.3</c:v>
                </c:pt>
                <c:pt idx="18">
                  <c:v>-96</c:v>
                </c:pt>
                <c:pt idx="19">
                  <c:v>-90.4</c:v>
                </c:pt>
                <c:pt idx="20">
                  <c:v>0</c:v>
                </c:pt>
                <c:pt idx="21">
                  <c:v>0</c:v>
                </c:pt>
                <c:pt idx="22">
                  <c:v>0</c:v>
                </c:pt>
                <c:pt idx="23">
                  <c:v>0</c:v>
                </c:pt>
              </c:numCache>
            </c:numRef>
          </c:val>
          <c:extLst>
            <c:ext xmlns:c16="http://schemas.microsoft.com/office/drawing/2014/chart" uri="{C3380CC4-5D6E-409C-BE32-E72D297353CC}">
              <c16:uniqueId val="{00000000-5CF0-4E3F-8C1C-506B6BCA1A19}"/>
            </c:ext>
          </c:extLst>
        </c:ser>
        <c:dLbls>
          <c:showLegendKey val="0"/>
          <c:showVal val="0"/>
          <c:showCatName val="0"/>
          <c:showSerName val="0"/>
          <c:showPercent val="0"/>
          <c:showBubbleSize val="0"/>
        </c:dLbls>
        <c:gapWidth val="150"/>
        <c:axId val="273423279"/>
        <c:axId val="281942079"/>
        <c:extLst>
          <c:ext xmlns:c15="http://schemas.microsoft.com/office/drawing/2012/chart" uri="{02D57815-91ED-43cb-92C2-25804820EDAC}">
            <c15:filteredBarSeries>
              <c15:ser>
                <c:idx val="6"/>
                <c:order val="6"/>
                <c:tx>
                  <c:strRef>
                    <c:extLst>
                      <c:ext uri="{02D57815-91ED-43cb-92C2-25804820EDAC}">
                        <c15:formulaRef>
                          <c15:sqref>Sheet1!$H$1</c15:sqref>
                        </c15:formulaRef>
                      </c:ext>
                    </c:extLst>
                    <c:strCache>
                      <c:ptCount val="1"/>
                      <c:pt idx="0">
                        <c:v>5% Dispatch</c:v>
                      </c:pt>
                    </c:strCache>
                  </c:strRef>
                </c:tx>
                <c:spPr>
                  <a:solidFill>
                    <a:schemeClr val="accent1">
                      <a:shade val="88000"/>
                    </a:schemeClr>
                  </a:solidFill>
                  <a:ln>
                    <a:noFill/>
                  </a:ln>
                  <a:effectLst/>
                </c:spPr>
                <c:invertIfNegative val="0"/>
                <c:cat>
                  <c:numRef>
                    <c:extLst>
                      <c:ext uri="{02D57815-91ED-43cb-92C2-25804820EDAC}">
                        <c15:formulaRef>
                          <c15:sqref>Sheet1!$A$2:$A$25</c15:sqref>
                        </c15:formulaRef>
                      </c:ext>
                    </c:extLst>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extLst>
                      <c:ext uri="{02D57815-91ED-43cb-92C2-25804820EDAC}">
                        <c15:formulaRef>
                          <c15:sqref>Sheet1!$H$2:$H$25</c15:sqref>
                        </c15:formulaRef>
                      </c:ext>
                    </c:extLst>
                    <c:numCache>
                      <c:formatCode>0.00</c:formatCode>
                      <c:ptCount val="24"/>
                      <c:pt idx="0">
                        <c:v>0</c:v>
                      </c:pt>
                      <c:pt idx="1">
                        <c:v>0</c:v>
                      </c:pt>
                      <c:pt idx="2">
                        <c:v>0</c:v>
                      </c:pt>
                      <c:pt idx="3">
                        <c:v>0</c:v>
                      </c:pt>
                      <c:pt idx="4">
                        <c:v>0</c:v>
                      </c:pt>
                      <c:pt idx="5">
                        <c:v>0</c:v>
                      </c:pt>
                      <c:pt idx="6">
                        <c:v>0</c:v>
                      </c:pt>
                      <c:pt idx="7">
                        <c:v>0</c:v>
                      </c:pt>
                      <c:pt idx="8">
                        <c:v>0</c:v>
                      </c:pt>
                      <c:pt idx="9">
                        <c:v>0</c:v>
                      </c:pt>
                      <c:pt idx="10">
                        <c:v>0.1</c:v>
                      </c:pt>
                      <c:pt idx="11">
                        <c:v>2.3000000000000003</c:v>
                      </c:pt>
                      <c:pt idx="12">
                        <c:v>3.6</c:v>
                      </c:pt>
                      <c:pt idx="13">
                        <c:v>2.9000000000000004</c:v>
                      </c:pt>
                      <c:pt idx="14">
                        <c:v>2.2000000000000002</c:v>
                      </c:pt>
                      <c:pt idx="15">
                        <c:v>1.7000000000000002</c:v>
                      </c:pt>
                      <c:pt idx="16">
                        <c:v>2</c:v>
                      </c:pt>
                      <c:pt idx="17">
                        <c:v>-4.3</c:v>
                      </c:pt>
                      <c:pt idx="18">
                        <c:v>-3.7</c:v>
                      </c:pt>
                      <c:pt idx="19">
                        <c:v>-4.1000000000000005</c:v>
                      </c:pt>
                      <c:pt idx="20">
                        <c:v>0</c:v>
                      </c:pt>
                      <c:pt idx="21">
                        <c:v>0</c:v>
                      </c:pt>
                      <c:pt idx="22">
                        <c:v>0</c:v>
                      </c:pt>
                      <c:pt idx="23">
                        <c:v>0</c:v>
                      </c:pt>
                    </c:numCache>
                  </c:numRef>
                </c:val>
                <c:extLst>
                  <c:ext xmlns:c16="http://schemas.microsoft.com/office/drawing/2014/chart" uri="{C3380CC4-5D6E-409C-BE32-E72D297353CC}">
                    <c16:uniqueId val="{00000007-5CF0-4E3F-8C1C-506B6BCA1A19}"/>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Sheet1!$I$1</c15:sqref>
                        </c15:formulaRef>
                      </c:ext>
                    </c:extLst>
                    <c:strCache>
                      <c:ptCount val="1"/>
                      <c:pt idx="0">
                        <c:v>10% Dispatch</c:v>
                      </c:pt>
                    </c:strCache>
                  </c:strRef>
                </c:tx>
                <c:spPr>
                  <a:solidFill>
                    <a:schemeClr val="accent1">
                      <a:shade val="76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Sheet1!$A$2:$A$25</c15:sqref>
                        </c15:formulaRef>
                      </c:ext>
                    </c:extLst>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extLst xmlns:c15="http://schemas.microsoft.com/office/drawing/2012/chart">
                      <c:ext xmlns:c15="http://schemas.microsoft.com/office/drawing/2012/chart" uri="{02D57815-91ED-43cb-92C2-25804820EDAC}">
                        <c15:formulaRef>
                          <c15:sqref>Sheet1!$I$2:$I$25</c15:sqref>
                        </c15:formulaRef>
                      </c:ext>
                    </c:extLst>
                    <c:numCache>
                      <c:formatCode>0.00</c:formatCode>
                      <c:ptCount val="24"/>
                      <c:pt idx="0">
                        <c:v>0</c:v>
                      </c:pt>
                      <c:pt idx="1">
                        <c:v>0</c:v>
                      </c:pt>
                      <c:pt idx="2">
                        <c:v>0</c:v>
                      </c:pt>
                      <c:pt idx="3">
                        <c:v>0</c:v>
                      </c:pt>
                      <c:pt idx="4">
                        <c:v>0</c:v>
                      </c:pt>
                      <c:pt idx="5">
                        <c:v>0</c:v>
                      </c:pt>
                      <c:pt idx="6">
                        <c:v>0</c:v>
                      </c:pt>
                      <c:pt idx="7">
                        <c:v>0</c:v>
                      </c:pt>
                      <c:pt idx="8">
                        <c:v>0</c:v>
                      </c:pt>
                      <c:pt idx="9">
                        <c:v>0.2</c:v>
                      </c:pt>
                      <c:pt idx="10">
                        <c:v>2.5</c:v>
                      </c:pt>
                      <c:pt idx="11">
                        <c:v>6</c:v>
                      </c:pt>
                      <c:pt idx="12">
                        <c:v>7.7</c:v>
                      </c:pt>
                      <c:pt idx="13">
                        <c:v>4.7</c:v>
                      </c:pt>
                      <c:pt idx="14">
                        <c:v>5.1000000000000005</c:v>
                      </c:pt>
                      <c:pt idx="15">
                        <c:v>3.7</c:v>
                      </c:pt>
                      <c:pt idx="16">
                        <c:v>2.6</c:v>
                      </c:pt>
                      <c:pt idx="17">
                        <c:v>-7.9</c:v>
                      </c:pt>
                      <c:pt idx="18">
                        <c:v>-9.6000000000000014</c:v>
                      </c:pt>
                      <c:pt idx="19">
                        <c:v>-9</c:v>
                      </c:pt>
                      <c:pt idx="20">
                        <c:v>0</c:v>
                      </c:pt>
                      <c:pt idx="21">
                        <c:v>0</c:v>
                      </c:pt>
                      <c:pt idx="22">
                        <c:v>0</c:v>
                      </c:pt>
                      <c:pt idx="23">
                        <c:v>0</c:v>
                      </c:pt>
                    </c:numCache>
                  </c:numRef>
                </c:val>
                <c:extLst xmlns:c15="http://schemas.microsoft.com/office/drawing/2012/chart">
                  <c:ext xmlns:c16="http://schemas.microsoft.com/office/drawing/2014/chart" uri="{C3380CC4-5D6E-409C-BE32-E72D297353CC}">
                    <c16:uniqueId val="{00000008-5CF0-4E3F-8C1C-506B6BCA1A19}"/>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Sheet1!$J$1</c15:sqref>
                        </c15:formulaRef>
                      </c:ext>
                    </c:extLst>
                    <c:strCache>
                      <c:ptCount val="1"/>
                      <c:pt idx="0">
                        <c:v>20% Dispatch</c:v>
                      </c:pt>
                    </c:strCache>
                  </c:strRef>
                </c:tx>
                <c:spPr>
                  <a:solidFill>
                    <a:schemeClr val="accent1">
                      <a:shade val="65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Sheet1!$A$2:$A$25</c15:sqref>
                        </c15:formulaRef>
                      </c:ext>
                    </c:extLst>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extLst xmlns:c15="http://schemas.microsoft.com/office/drawing/2012/chart">
                      <c:ext xmlns:c15="http://schemas.microsoft.com/office/drawing/2012/chart" uri="{02D57815-91ED-43cb-92C2-25804820EDAC}">
                        <c15:formulaRef>
                          <c15:sqref>Sheet1!$J$2:$J$25</c15:sqref>
                        </c15:formulaRef>
                      </c:ext>
                    </c:extLst>
                    <c:numCache>
                      <c:formatCode>0.00</c:formatCode>
                      <c:ptCount val="24"/>
                      <c:pt idx="0">
                        <c:v>0</c:v>
                      </c:pt>
                      <c:pt idx="1">
                        <c:v>0</c:v>
                      </c:pt>
                      <c:pt idx="2">
                        <c:v>0</c:v>
                      </c:pt>
                      <c:pt idx="3">
                        <c:v>0</c:v>
                      </c:pt>
                      <c:pt idx="4">
                        <c:v>0</c:v>
                      </c:pt>
                      <c:pt idx="5">
                        <c:v>0</c:v>
                      </c:pt>
                      <c:pt idx="6">
                        <c:v>0</c:v>
                      </c:pt>
                      <c:pt idx="7">
                        <c:v>0</c:v>
                      </c:pt>
                      <c:pt idx="8">
                        <c:v>0</c:v>
                      </c:pt>
                      <c:pt idx="9">
                        <c:v>0.5</c:v>
                      </c:pt>
                      <c:pt idx="10">
                        <c:v>5</c:v>
                      </c:pt>
                      <c:pt idx="11">
                        <c:v>12.100000000000001</c:v>
                      </c:pt>
                      <c:pt idx="12">
                        <c:v>15.5</c:v>
                      </c:pt>
                      <c:pt idx="13">
                        <c:v>9.3000000000000007</c:v>
                      </c:pt>
                      <c:pt idx="14">
                        <c:v>10.100000000000001</c:v>
                      </c:pt>
                      <c:pt idx="15">
                        <c:v>7.3000000000000007</c:v>
                      </c:pt>
                      <c:pt idx="16">
                        <c:v>5.1000000000000005</c:v>
                      </c:pt>
                      <c:pt idx="17">
                        <c:v>-15.3</c:v>
                      </c:pt>
                      <c:pt idx="18">
                        <c:v>-19.200000000000003</c:v>
                      </c:pt>
                      <c:pt idx="19">
                        <c:v>-18</c:v>
                      </c:pt>
                      <c:pt idx="20">
                        <c:v>0</c:v>
                      </c:pt>
                      <c:pt idx="21">
                        <c:v>0</c:v>
                      </c:pt>
                      <c:pt idx="22">
                        <c:v>0</c:v>
                      </c:pt>
                      <c:pt idx="23">
                        <c:v>0</c:v>
                      </c:pt>
                    </c:numCache>
                  </c:numRef>
                </c:val>
                <c:extLst xmlns:c15="http://schemas.microsoft.com/office/drawing/2012/chart">
                  <c:ext xmlns:c16="http://schemas.microsoft.com/office/drawing/2014/chart" uri="{C3380CC4-5D6E-409C-BE32-E72D297353CC}">
                    <c16:uniqueId val="{00000009-5CF0-4E3F-8C1C-506B6BCA1A19}"/>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Sheet1!$K$1</c15:sqref>
                        </c15:formulaRef>
                      </c:ext>
                    </c:extLst>
                    <c:strCache>
                      <c:ptCount val="1"/>
                      <c:pt idx="0">
                        <c:v>50% Dispatch</c:v>
                      </c:pt>
                    </c:strCache>
                  </c:strRef>
                </c:tx>
                <c:spPr>
                  <a:solidFill>
                    <a:schemeClr val="accent1">
                      <a:shade val="53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Sheet1!$A$2:$A$25</c15:sqref>
                        </c15:formulaRef>
                      </c:ext>
                    </c:extLst>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extLst xmlns:c15="http://schemas.microsoft.com/office/drawing/2012/chart">
                      <c:ext xmlns:c15="http://schemas.microsoft.com/office/drawing/2012/chart" uri="{02D57815-91ED-43cb-92C2-25804820EDAC}">
                        <c15:formulaRef>
                          <c15:sqref>Sheet1!$K$2:$K$25</c15:sqref>
                        </c15:formulaRef>
                      </c:ext>
                    </c:extLst>
                    <c:numCache>
                      <c:formatCode>0.00</c:formatCode>
                      <c:ptCount val="24"/>
                      <c:pt idx="0">
                        <c:v>0</c:v>
                      </c:pt>
                      <c:pt idx="1">
                        <c:v>0</c:v>
                      </c:pt>
                      <c:pt idx="2">
                        <c:v>0</c:v>
                      </c:pt>
                      <c:pt idx="3">
                        <c:v>0</c:v>
                      </c:pt>
                      <c:pt idx="4">
                        <c:v>0</c:v>
                      </c:pt>
                      <c:pt idx="5">
                        <c:v>0</c:v>
                      </c:pt>
                      <c:pt idx="6">
                        <c:v>0</c:v>
                      </c:pt>
                      <c:pt idx="7">
                        <c:v>0</c:v>
                      </c:pt>
                      <c:pt idx="8">
                        <c:v>0</c:v>
                      </c:pt>
                      <c:pt idx="9">
                        <c:v>1.3</c:v>
                      </c:pt>
                      <c:pt idx="10">
                        <c:v>12.5</c:v>
                      </c:pt>
                      <c:pt idx="11">
                        <c:v>30.200000000000003</c:v>
                      </c:pt>
                      <c:pt idx="12">
                        <c:v>38.800000000000004</c:v>
                      </c:pt>
                      <c:pt idx="13">
                        <c:v>23.200000000000003</c:v>
                      </c:pt>
                      <c:pt idx="14">
                        <c:v>25.1</c:v>
                      </c:pt>
                      <c:pt idx="15">
                        <c:v>17.900000000000002</c:v>
                      </c:pt>
                      <c:pt idx="16">
                        <c:v>12.5</c:v>
                      </c:pt>
                      <c:pt idx="17">
                        <c:v>-37.800000000000004</c:v>
                      </c:pt>
                      <c:pt idx="18">
                        <c:v>-48</c:v>
                      </c:pt>
                      <c:pt idx="19">
                        <c:v>-45.2</c:v>
                      </c:pt>
                      <c:pt idx="20">
                        <c:v>0</c:v>
                      </c:pt>
                      <c:pt idx="21">
                        <c:v>0</c:v>
                      </c:pt>
                      <c:pt idx="22">
                        <c:v>0</c:v>
                      </c:pt>
                      <c:pt idx="23">
                        <c:v>0</c:v>
                      </c:pt>
                    </c:numCache>
                  </c:numRef>
                </c:val>
                <c:extLst xmlns:c15="http://schemas.microsoft.com/office/drawing/2012/chart">
                  <c:ext xmlns:c16="http://schemas.microsoft.com/office/drawing/2014/chart" uri="{C3380CC4-5D6E-409C-BE32-E72D297353CC}">
                    <c16:uniqueId val="{0000000A-5CF0-4E3F-8C1C-506B6BCA1A19}"/>
                  </c:ext>
                </c:extLst>
              </c15:ser>
            </c15:filteredBarSeries>
          </c:ext>
        </c:extLst>
      </c:barChart>
      <c:lineChart>
        <c:grouping val="standard"/>
        <c:varyColors val="0"/>
        <c:ser>
          <c:idx val="0"/>
          <c:order val="0"/>
          <c:tx>
            <c:strRef>
              <c:f>Sheet1!$B$1</c:f>
              <c:strCache>
                <c:ptCount val="1"/>
                <c:pt idx="0">
                  <c:v>No Storage</c:v>
                </c:pt>
              </c:strCache>
            </c:strRef>
          </c:tx>
          <c:spPr>
            <a:ln w="28575" cap="rnd">
              <a:solidFill>
                <a:schemeClr val="accent1">
                  <a:tint val="42000"/>
                </a:schemeClr>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Sheet1!$B$2:$B$25</c:f>
              <c:numCache>
                <c:formatCode>0.00</c:formatCode>
                <c:ptCount val="24"/>
                <c:pt idx="0">
                  <c:v>58.717500000000008</c:v>
                </c:pt>
                <c:pt idx="1">
                  <c:v>36.374999999999993</c:v>
                </c:pt>
                <c:pt idx="2">
                  <c:v>30.790000000000003</c:v>
                </c:pt>
                <c:pt idx="3">
                  <c:v>46.709999999999994</c:v>
                </c:pt>
                <c:pt idx="4">
                  <c:v>26.347499999999997</c:v>
                </c:pt>
                <c:pt idx="5">
                  <c:v>33.012500000000017</c:v>
                </c:pt>
                <c:pt idx="6">
                  <c:v>24.409999999999993</c:v>
                </c:pt>
                <c:pt idx="7">
                  <c:v>44.01</c:v>
                </c:pt>
                <c:pt idx="8">
                  <c:v>45.337500000000013</c:v>
                </c:pt>
                <c:pt idx="9">
                  <c:v>55.430000000000035</c:v>
                </c:pt>
                <c:pt idx="10">
                  <c:v>51.702500000000008</c:v>
                </c:pt>
                <c:pt idx="11">
                  <c:v>45.645000000000003</c:v>
                </c:pt>
                <c:pt idx="12">
                  <c:v>45.485000000000007</c:v>
                </c:pt>
                <c:pt idx="13">
                  <c:v>79.170000000000016</c:v>
                </c:pt>
                <c:pt idx="14">
                  <c:v>82.182500000000005</c:v>
                </c:pt>
                <c:pt idx="15">
                  <c:v>88.434999999999974</c:v>
                </c:pt>
                <c:pt idx="16">
                  <c:v>89.012499999999946</c:v>
                </c:pt>
                <c:pt idx="17">
                  <c:v>80.364999999999966</c:v>
                </c:pt>
                <c:pt idx="18">
                  <c:v>97.347500000000039</c:v>
                </c:pt>
                <c:pt idx="19">
                  <c:v>96.439999999999955</c:v>
                </c:pt>
                <c:pt idx="20">
                  <c:v>87.64249999999997</c:v>
                </c:pt>
                <c:pt idx="21">
                  <c:v>82.472500000000025</c:v>
                </c:pt>
                <c:pt idx="22">
                  <c:v>58.277499999999982</c:v>
                </c:pt>
                <c:pt idx="23">
                  <c:v>52.13750000000001</c:v>
                </c:pt>
              </c:numCache>
            </c:numRef>
          </c:val>
          <c:smooth val="0"/>
          <c:extLst>
            <c:ext xmlns:c16="http://schemas.microsoft.com/office/drawing/2014/chart" uri="{C3380CC4-5D6E-409C-BE32-E72D297353CC}">
              <c16:uniqueId val="{00000001-5CF0-4E3F-8C1C-506B6BCA1A19}"/>
            </c:ext>
          </c:extLst>
        </c:ser>
        <c:ser>
          <c:idx val="1"/>
          <c:order val="1"/>
          <c:tx>
            <c:strRef>
              <c:f>Sheet1!$C$1</c:f>
              <c:strCache>
                <c:ptCount val="1"/>
                <c:pt idx="0">
                  <c:v>5%</c:v>
                </c:pt>
              </c:strCache>
            </c:strRef>
          </c:tx>
          <c:spPr>
            <a:ln w="28575" cap="rnd">
              <a:solidFill>
                <a:schemeClr val="accent1">
                  <a:tint val="54000"/>
                </a:schemeClr>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Sheet1!$C$2:$C$25</c:f>
              <c:numCache>
                <c:formatCode>0.00</c:formatCode>
                <c:ptCount val="24"/>
                <c:pt idx="0">
                  <c:v>58.717500000000008</c:v>
                </c:pt>
                <c:pt idx="1">
                  <c:v>36.375018488796435</c:v>
                </c:pt>
                <c:pt idx="2">
                  <c:v>30.790000000000003</c:v>
                </c:pt>
                <c:pt idx="3">
                  <c:v>46.710019044340825</c:v>
                </c:pt>
                <c:pt idx="4">
                  <c:v>26.347499999999997</c:v>
                </c:pt>
                <c:pt idx="5">
                  <c:v>33.012518488796459</c:v>
                </c:pt>
                <c:pt idx="6">
                  <c:v>13.913984787777309</c:v>
                </c:pt>
                <c:pt idx="7">
                  <c:v>4.9726746710278604</c:v>
                </c:pt>
                <c:pt idx="8">
                  <c:v>-23.668591280805611</c:v>
                </c:pt>
                <c:pt idx="9">
                  <c:v>-37.692753851751732</c:v>
                </c:pt>
                <c:pt idx="10">
                  <c:v>-66.725483261778251</c:v>
                </c:pt>
                <c:pt idx="11">
                  <c:v>-87.107213030294346</c:v>
                </c:pt>
                <c:pt idx="12">
                  <c:v>-88.439168495755908</c:v>
                </c:pt>
                <c:pt idx="13">
                  <c:v>-55.755421131025912</c:v>
                </c:pt>
                <c:pt idx="14">
                  <c:v>-37.957120096796665</c:v>
                </c:pt>
                <c:pt idx="15">
                  <c:v>-6.0154061902348337</c:v>
                </c:pt>
                <c:pt idx="16">
                  <c:v>26.305857183455835</c:v>
                </c:pt>
                <c:pt idx="17">
                  <c:v>46.025568787879571</c:v>
                </c:pt>
                <c:pt idx="18">
                  <c:v>85.484843876785121</c:v>
                </c:pt>
                <c:pt idx="19">
                  <c:v>92.246750512999995</c:v>
                </c:pt>
                <c:pt idx="20">
                  <c:v>87.642500211111013</c:v>
                </c:pt>
                <c:pt idx="21">
                  <c:v>82.472518488796467</c:v>
                </c:pt>
                <c:pt idx="22">
                  <c:v>58.277500333329897</c:v>
                </c:pt>
                <c:pt idx="23">
                  <c:v>52.137518488796459</c:v>
                </c:pt>
              </c:numCache>
            </c:numRef>
          </c:val>
          <c:smooth val="0"/>
          <c:extLst>
            <c:ext xmlns:c16="http://schemas.microsoft.com/office/drawing/2014/chart" uri="{C3380CC4-5D6E-409C-BE32-E72D297353CC}">
              <c16:uniqueId val="{00000002-5CF0-4E3F-8C1C-506B6BCA1A19}"/>
            </c:ext>
          </c:extLst>
        </c:ser>
        <c:ser>
          <c:idx val="2"/>
          <c:order val="2"/>
          <c:tx>
            <c:strRef>
              <c:f>Sheet1!$D$1</c:f>
              <c:strCache>
                <c:ptCount val="1"/>
                <c:pt idx="0">
                  <c:v>10%</c:v>
                </c:pt>
              </c:strCache>
            </c:strRef>
          </c:tx>
          <c:spPr>
            <a:ln w="28575" cap="rnd">
              <a:solidFill>
                <a:schemeClr val="accent1">
                  <a:tint val="65000"/>
                </a:schemeClr>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Sheet1!$D$2:$D$25</c:f>
              <c:numCache>
                <c:formatCode>0.00</c:formatCode>
                <c:ptCount val="24"/>
                <c:pt idx="0">
                  <c:v>58.717500000000008</c:v>
                </c:pt>
                <c:pt idx="1">
                  <c:v>36.375036977592885</c:v>
                </c:pt>
                <c:pt idx="2">
                  <c:v>30.790000000000003</c:v>
                </c:pt>
                <c:pt idx="3">
                  <c:v>46.71003747758283</c:v>
                </c:pt>
                <c:pt idx="4">
                  <c:v>26.347499999999997</c:v>
                </c:pt>
                <c:pt idx="5">
                  <c:v>33.012536977592909</c:v>
                </c:pt>
                <c:pt idx="6">
                  <c:v>13.913984787777309</c:v>
                </c:pt>
                <c:pt idx="7">
                  <c:v>4.9726931598243054</c:v>
                </c:pt>
                <c:pt idx="8">
                  <c:v>-23.668572792009165</c:v>
                </c:pt>
                <c:pt idx="9">
                  <c:v>-37.507767649536277</c:v>
                </c:pt>
                <c:pt idx="10">
                  <c:v>-64.382657922470358</c:v>
                </c:pt>
                <c:pt idx="11">
                  <c:v>-83.367616132724933</c:v>
                </c:pt>
                <c:pt idx="12">
                  <c:v>-84.283314952871976</c:v>
                </c:pt>
                <c:pt idx="13">
                  <c:v>-53.9570438134851</c:v>
                </c:pt>
                <c:pt idx="14">
                  <c:v>-35.066405090627313</c:v>
                </c:pt>
                <c:pt idx="15">
                  <c:v>-4.0183404997734744</c:v>
                </c:pt>
                <c:pt idx="16">
                  <c:v>26.902058806677495</c:v>
                </c:pt>
                <c:pt idx="17">
                  <c:v>42.426258454798109</c:v>
                </c:pt>
                <c:pt idx="18">
                  <c:v>79.592298140705395</c:v>
                </c:pt>
                <c:pt idx="19">
                  <c:v>87.398303262492504</c:v>
                </c:pt>
                <c:pt idx="20">
                  <c:v>87.642509444444343</c:v>
                </c:pt>
                <c:pt idx="21">
                  <c:v>82.472518488796467</c:v>
                </c:pt>
                <c:pt idx="22">
                  <c:v>58.277518788793344</c:v>
                </c:pt>
                <c:pt idx="23">
                  <c:v>52.137527733240901</c:v>
                </c:pt>
              </c:numCache>
            </c:numRef>
          </c:val>
          <c:smooth val="0"/>
          <c:extLst>
            <c:ext xmlns:c16="http://schemas.microsoft.com/office/drawing/2014/chart" uri="{C3380CC4-5D6E-409C-BE32-E72D297353CC}">
              <c16:uniqueId val="{00000003-5CF0-4E3F-8C1C-506B6BCA1A19}"/>
            </c:ext>
          </c:extLst>
        </c:ser>
        <c:ser>
          <c:idx val="3"/>
          <c:order val="3"/>
          <c:tx>
            <c:strRef>
              <c:f>Sheet1!$E$1</c:f>
              <c:strCache>
                <c:ptCount val="1"/>
                <c:pt idx="0">
                  <c:v>20%</c:v>
                </c:pt>
              </c:strCache>
            </c:strRef>
          </c:tx>
          <c:spPr>
            <a:ln w="28575" cap="rnd">
              <a:solidFill>
                <a:schemeClr val="accent1">
                  <a:tint val="77000"/>
                </a:schemeClr>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Sheet1!$E$2:$E$25</c:f>
              <c:numCache>
                <c:formatCode>0.00</c:formatCode>
                <c:ptCount val="24"/>
                <c:pt idx="0">
                  <c:v>58.717500000000008</c:v>
                </c:pt>
                <c:pt idx="1">
                  <c:v>36.375073955185776</c:v>
                </c:pt>
                <c:pt idx="2">
                  <c:v>30.790000000000003</c:v>
                </c:pt>
                <c:pt idx="3">
                  <c:v>46.710074399621277</c:v>
                </c:pt>
                <c:pt idx="4">
                  <c:v>26.347499999999997</c:v>
                </c:pt>
                <c:pt idx="5">
                  <c:v>33.012573955185793</c:v>
                </c:pt>
                <c:pt idx="6">
                  <c:v>13.913984787777309</c:v>
                </c:pt>
                <c:pt idx="7">
                  <c:v>4.9727486262136402</c:v>
                </c:pt>
                <c:pt idx="8">
                  <c:v>-23.66855443653872</c:v>
                </c:pt>
                <c:pt idx="9">
                  <c:v>-37.243120896349197</c:v>
                </c:pt>
                <c:pt idx="10">
                  <c:v>-61.865375239742484</c:v>
                </c:pt>
                <c:pt idx="11">
                  <c:v>-77.311900538862375</c:v>
                </c:pt>
                <c:pt idx="12">
                  <c:v>-76.519559048065432</c:v>
                </c:pt>
                <c:pt idx="13">
                  <c:v>-49.322771100709524</c:v>
                </c:pt>
                <c:pt idx="14">
                  <c:v>-30.06600583580461</c:v>
                </c:pt>
                <c:pt idx="15">
                  <c:v>-0.45970928549697121</c:v>
                </c:pt>
                <c:pt idx="16">
                  <c:v>29.368176451129614</c:v>
                </c:pt>
                <c:pt idx="17">
                  <c:v>34.930898004716553</c:v>
                </c:pt>
                <c:pt idx="18">
                  <c:v>70.00035238662565</c:v>
                </c:pt>
                <c:pt idx="19">
                  <c:v>78.356605984985038</c:v>
                </c:pt>
                <c:pt idx="20">
                  <c:v>87.642518666666561</c:v>
                </c:pt>
                <c:pt idx="21">
                  <c:v>82.472536977592924</c:v>
                </c:pt>
                <c:pt idx="22">
                  <c:v>58.277537244256784</c:v>
                </c:pt>
                <c:pt idx="23">
                  <c:v>52.1375554664818</c:v>
                </c:pt>
              </c:numCache>
            </c:numRef>
          </c:val>
          <c:smooth val="0"/>
          <c:extLst>
            <c:ext xmlns:c16="http://schemas.microsoft.com/office/drawing/2014/chart" uri="{C3380CC4-5D6E-409C-BE32-E72D297353CC}">
              <c16:uniqueId val="{00000004-5CF0-4E3F-8C1C-506B6BCA1A19}"/>
            </c:ext>
          </c:extLst>
        </c:ser>
        <c:ser>
          <c:idx val="4"/>
          <c:order val="4"/>
          <c:tx>
            <c:strRef>
              <c:f>Sheet1!$F$1</c:f>
              <c:strCache>
                <c:ptCount val="1"/>
                <c:pt idx="0">
                  <c:v>50%</c:v>
                </c:pt>
              </c:strCache>
            </c:strRef>
          </c:tx>
          <c:spPr>
            <a:ln w="28575" cap="rnd">
              <a:solidFill>
                <a:schemeClr val="accent1">
                  <a:tint val="89000"/>
                </a:schemeClr>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Sheet1!$F$2:$F$25</c:f>
              <c:numCache>
                <c:formatCode>0.00</c:formatCode>
                <c:ptCount val="24"/>
                <c:pt idx="0">
                  <c:v>58.717500000000008</c:v>
                </c:pt>
                <c:pt idx="1">
                  <c:v>36.375184887964437</c:v>
                </c:pt>
                <c:pt idx="2">
                  <c:v>30.790000000000003</c:v>
                </c:pt>
                <c:pt idx="3">
                  <c:v>46.710185165736618</c:v>
                </c:pt>
                <c:pt idx="4">
                  <c:v>26.347499999999997</c:v>
                </c:pt>
                <c:pt idx="5">
                  <c:v>33.012684887964461</c:v>
                </c:pt>
                <c:pt idx="6">
                  <c:v>13.913984787777309</c:v>
                </c:pt>
                <c:pt idx="7">
                  <c:v>4.9729150253816448</c:v>
                </c:pt>
                <c:pt idx="8">
                  <c:v>-23.668499370127385</c:v>
                </c:pt>
                <c:pt idx="9">
                  <c:v>-36.449180636787986</c:v>
                </c:pt>
                <c:pt idx="10">
                  <c:v>-54.313527191558862</c:v>
                </c:pt>
                <c:pt idx="11">
                  <c:v>-59.1447537572747</c:v>
                </c:pt>
                <c:pt idx="12">
                  <c:v>-53.228291333645814</c:v>
                </c:pt>
                <c:pt idx="13">
                  <c:v>-35.419952962382752</c:v>
                </c:pt>
                <c:pt idx="14">
                  <c:v>-15.06480807133647</c:v>
                </c:pt>
                <c:pt idx="15">
                  <c:v>10.216184357332549</c:v>
                </c:pt>
                <c:pt idx="16">
                  <c:v>36.766529384485956</c:v>
                </c:pt>
                <c:pt idx="17">
                  <c:v>12.444816654471943</c:v>
                </c:pt>
                <c:pt idx="18">
                  <c:v>41.22451512438645</c:v>
                </c:pt>
                <c:pt idx="19">
                  <c:v>51.231514152462573</c:v>
                </c:pt>
                <c:pt idx="20">
                  <c:v>87.642546333333215</c:v>
                </c:pt>
                <c:pt idx="21">
                  <c:v>82.472592443982279</c:v>
                </c:pt>
                <c:pt idx="22">
                  <c:v>58.277592610647126</c:v>
                </c:pt>
                <c:pt idx="23">
                  <c:v>52.137638666204488</c:v>
                </c:pt>
              </c:numCache>
            </c:numRef>
          </c:val>
          <c:smooth val="0"/>
          <c:extLst>
            <c:ext xmlns:c16="http://schemas.microsoft.com/office/drawing/2014/chart" uri="{C3380CC4-5D6E-409C-BE32-E72D297353CC}">
              <c16:uniqueId val="{00000005-5CF0-4E3F-8C1C-506B6BCA1A19}"/>
            </c:ext>
          </c:extLst>
        </c:ser>
        <c:ser>
          <c:idx val="5"/>
          <c:order val="5"/>
          <c:tx>
            <c:strRef>
              <c:f>Sheet1!$G$1</c:f>
              <c:strCache>
                <c:ptCount val="1"/>
                <c:pt idx="0">
                  <c:v>100%</c:v>
                </c:pt>
              </c:strCache>
            </c:strRef>
          </c:tx>
          <c:spPr>
            <a:ln w="28575" cap="rnd">
              <a:solidFill>
                <a:schemeClr val="accent1"/>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Sheet1!$G$2:$G$25</c:f>
              <c:numCache>
                <c:formatCode>0.00</c:formatCode>
                <c:ptCount val="24"/>
                <c:pt idx="0">
                  <c:v>58.717500000000008</c:v>
                </c:pt>
                <c:pt idx="1">
                  <c:v>36.375369775928888</c:v>
                </c:pt>
                <c:pt idx="2">
                  <c:v>30.790000000000003</c:v>
                </c:pt>
                <c:pt idx="3">
                  <c:v>46.71036977592891</c:v>
                </c:pt>
                <c:pt idx="4">
                  <c:v>26.347499999999997</c:v>
                </c:pt>
                <c:pt idx="5">
                  <c:v>33.012869775928884</c:v>
                </c:pt>
                <c:pt idx="6">
                  <c:v>13.913984787777309</c:v>
                </c:pt>
                <c:pt idx="7">
                  <c:v>4.973192357328319</c:v>
                </c:pt>
                <c:pt idx="8">
                  <c:v>-23.668407592775161</c:v>
                </c:pt>
                <c:pt idx="9">
                  <c:v>-35.125946870852637</c:v>
                </c:pt>
                <c:pt idx="10">
                  <c:v>-41.727113777919463</c:v>
                </c:pt>
                <c:pt idx="11">
                  <c:v>-28.866175787961904</c:v>
                </c:pt>
                <c:pt idx="12">
                  <c:v>-14.4095118096131</c:v>
                </c:pt>
                <c:pt idx="13">
                  <c:v>-12.248589398504823</c:v>
                </c:pt>
                <c:pt idx="14">
                  <c:v>9.9371882027770813</c:v>
                </c:pt>
                <c:pt idx="15">
                  <c:v>28.009340428715081</c:v>
                </c:pt>
                <c:pt idx="16">
                  <c:v>49.097117606746536</c:v>
                </c:pt>
                <c:pt idx="17">
                  <c:v>-25.031985595935769</c:v>
                </c:pt>
                <c:pt idx="18">
                  <c:v>-6.7352136460121956</c:v>
                </c:pt>
                <c:pt idx="19">
                  <c:v>6.0230277649251605</c:v>
                </c:pt>
                <c:pt idx="20">
                  <c:v>87.642592444444304</c:v>
                </c:pt>
                <c:pt idx="21">
                  <c:v>82.472684887964505</c:v>
                </c:pt>
                <c:pt idx="22">
                  <c:v>58.277684887964327</c:v>
                </c:pt>
                <c:pt idx="23">
                  <c:v>52.137777332408952</c:v>
                </c:pt>
              </c:numCache>
            </c:numRef>
          </c:val>
          <c:smooth val="0"/>
          <c:extLst xmlns:c15="http://schemas.microsoft.com/office/drawing/2012/chart">
            <c:ext xmlns:c16="http://schemas.microsoft.com/office/drawing/2014/chart" uri="{C3380CC4-5D6E-409C-BE32-E72D297353CC}">
              <c16:uniqueId val="{00000006-5CF0-4E3F-8C1C-506B6BCA1A19}"/>
            </c:ext>
          </c:extLst>
        </c:ser>
        <c:dLbls>
          <c:showLegendKey val="0"/>
          <c:showVal val="0"/>
          <c:showCatName val="0"/>
          <c:showSerName val="0"/>
          <c:showPercent val="0"/>
          <c:showBubbleSize val="0"/>
        </c:dLbls>
        <c:marker val="1"/>
        <c:smooth val="0"/>
        <c:axId val="273423279"/>
        <c:axId val="281942079"/>
      </c:lineChart>
      <c:catAx>
        <c:axId val="273423279"/>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a:t>Hour of Day</a:t>
                </a:r>
              </a:p>
            </c:rich>
          </c:tx>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rgbClr val="FF0000"/>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81942079"/>
        <c:crosses val="autoZero"/>
        <c:auto val="1"/>
        <c:lblAlgn val="ctr"/>
        <c:lblOffset val="100"/>
        <c:noMultiLvlLbl val="0"/>
      </c:catAx>
      <c:valAx>
        <c:axId val="2819420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baseline="0" dirty="0"/>
                  <a:t>Grid Load</a:t>
                </a:r>
                <a:r>
                  <a:rPr lang="en-US" dirty="0"/>
                  <a:t> (kW)</a:t>
                </a:r>
              </a:p>
            </c:rich>
          </c:tx>
          <c:layout>
            <c:manualLayout>
              <c:xMode val="edge"/>
              <c:yMode val="edge"/>
              <c:x val="1.2121212121212121E-2"/>
              <c:y val="0.36517276835240958"/>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73423279"/>
        <c:crosses val="autoZero"/>
        <c:crossBetween val="between"/>
      </c:valAx>
      <c:spPr>
        <a:noFill/>
        <a:ln>
          <a:noFill/>
        </a:ln>
        <a:effectLst/>
      </c:spPr>
    </c:plotArea>
    <c:legend>
      <c:legendPos val="b"/>
      <c:layout>
        <c:manualLayout>
          <c:xMode val="edge"/>
          <c:yMode val="edge"/>
          <c:x val="1.5452985666799183E-2"/>
          <c:y val="0.85033511311822052"/>
          <c:w val="0.9845470143332008"/>
          <c:h val="0.1496648868817794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US" sz="1000" dirty="0"/>
              <a:t>Summer Week</a:t>
            </a:r>
            <a:r>
              <a:rPr lang="en-US" sz="1000" baseline="0" dirty="0"/>
              <a:t> D</a:t>
            </a:r>
            <a:r>
              <a:rPr lang="en-US" sz="1000" dirty="0"/>
              <a:t>ay: California with 50% PV</a:t>
            </a:r>
            <a:br>
              <a:rPr lang="en-US" sz="1000" dirty="0"/>
            </a:br>
            <a:r>
              <a:rPr lang="en-US" sz="1000" dirty="0"/>
              <a:t>San Diego Gas &amp; Electric</a:t>
            </a:r>
          </a:p>
        </c:rich>
      </c:tx>
      <c:layout>
        <c:manualLayout>
          <c:xMode val="edge"/>
          <c:yMode val="edge"/>
          <c:x val="0.22866589868954426"/>
          <c:y val="0"/>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989692197566213"/>
          <c:y val="0.1326681886584038"/>
          <c:w val="0.85677014979913135"/>
          <c:h val="0.64459704113477079"/>
        </c:manualLayout>
      </c:layout>
      <c:barChart>
        <c:barDir val="col"/>
        <c:grouping val="clustered"/>
        <c:varyColors val="0"/>
        <c:ser>
          <c:idx val="6"/>
          <c:order val="6"/>
          <c:tx>
            <c:strRef>
              <c:f>Sheet1!$H$1</c:f>
              <c:strCache>
                <c:ptCount val="1"/>
                <c:pt idx="0">
                  <c:v>50% Dispatch</c:v>
                </c:pt>
              </c:strCache>
            </c:strRef>
          </c:tx>
          <c:spPr>
            <a:solidFill>
              <a:schemeClr val="accent1">
                <a:shade val="88000"/>
              </a:schemeClr>
            </a:solidFill>
            <a:ln>
              <a:noFill/>
            </a:ln>
            <a:effectLst/>
          </c:spPr>
          <c:invertIfNegative val="0"/>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Sheet1!$H$2:$H$25</c:f>
              <c:numCache>
                <c:formatCode>General</c:formatCode>
                <c:ptCount val="24"/>
                <c:pt idx="0">
                  <c:v>0</c:v>
                </c:pt>
                <c:pt idx="1">
                  <c:v>0</c:v>
                </c:pt>
                <c:pt idx="2">
                  <c:v>0</c:v>
                </c:pt>
                <c:pt idx="3">
                  <c:v>32.1</c:v>
                </c:pt>
                <c:pt idx="4">
                  <c:v>34.4</c:v>
                </c:pt>
                <c:pt idx="5">
                  <c:v>164.70000000000002</c:v>
                </c:pt>
                <c:pt idx="6">
                  <c:v>0</c:v>
                </c:pt>
                <c:pt idx="7">
                  <c:v>0</c:v>
                </c:pt>
                <c:pt idx="8">
                  <c:v>0</c:v>
                </c:pt>
                <c:pt idx="9">
                  <c:v>0</c:v>
                </c:pt>
                <c:pt idx="10">
                  <c:v>0</c:v>
                </c:pt>
                <c:pt idx="11">
                  <c:v>0</c:v>
                </c:pt>
                <c:pt idx="12">
                  <c:v>0</c:v>
                </c:pt>
                <c:pt idx="13">
                  <c:v>0</c:v>
                </c:pt>
                <c:pt idx="14">
                  <c:v>0</c:v>
                </c:pt>
                <c:pt idx="15">
                  <c:v>0</c:v>
                </c:pt>
                <c:pt idx="16">
                  <c:v>-32.6</c:v>
                </c:pt>
                <c:pt idx="17">
                  <c:v>-29.8</c:v>
                </c:pt>
                <c:pt idx="18">
                  <c:v>-49.400000000000006</c:v>
                </c:pt>
                <c:pt idx="19">
                  <c:v>-40.6</c:v>
                </c:pt>
                <c:pt idx="20">
                  <c:v>-34.700000000000003</c:v>
                </c:pt>
                <c:pt idx="21">
                  <c:v>0</c:v>
                </c:pt>
                <c:pt idx="22">
                  <c:v>0</c:v>
                </c:pt>
                <c:pt idx="23">
                  <c:v>0</c:v>
                </c:pt>
              </c:numCache>
            </c:numRef>
          </c:val>
          <c:extLst xmlns:c15="http://schemas.microsoft.com/office/drawing/2012/chart">
            <c:ext xmlns:c16="http://schemas.microsoft.com/office/drawing/2014/chart" uri="{C3380CC4-5D6E-409C-BE32-E72D297353CC}">
              <c16:uniqueId val="{00000006-E7F3-45F9-A4D1-3DA4CD73E9F2}"/>
            </c:ext>
          </c:extLst>
        </c:ser>
        <c:dLbls>
          <c:showLegendKey val="0"/>
          <c:showVal val="0"/>
          <c:showCatName val="0"/>
          <c:showSerName val="0"/>
          <c:showPercent val="0"/>
          <c:showBubbleSize val="0"/>
        </c:dLbls>
        <c:gapWidth val="150"/>
        <c:axId val="273423279"/>
        <c:axId val="281942079"/>
        <c:extLst>
          <c:ext xmlns:c15="http://schemas.microsoft.com/office/drawing/2012/chart" uri="{02D57815-91ED-43cb-92C2-25804820EDAC}">
            <c15:filteredBarSeries>
              <c15:ser>
                <c:idx val="5"/>
                <c:order val="5"/>
                <c:tx>
                  <c:strRef>
                    <c:extLst>
                      <c:ext uri="{02D57815-91ED-43cb-92C2-25804820EDAC}">
                        <c15:formulaRef>
                          <c15:sqref>Sheet1!$G$1</c15:sqref>
                        </c15:formulaRef>
                      </c:ext>
                    </c:extLst>
                    <c:strCache>
                      <c:ptCount val="1"/>
                      <c:pt idx="0">
                        <c:v>100%</c:v>
                      </c:pt>
                    </c:strCache>
                  </c:strRef>
                </c:tx>
                <c:spPr>
                  <a:solidFill>
                    <a:schemeClr val="accent1"/>
                  </a:solidFill>
                  <a:ln>
                    <a:noFill/>
                  </a:ln>
                  <a:effectLst/>
                </c:spPr>
                <c:invertIfNegative val="0"/>
                <c:cat>
                  <c:numRef>
                    <c:extLst>
                      <c:ext uri="{02D57815-91ED-43cb-92C2-25804820EDAC}">
                        <c15:formulaRef>
                          <c15:sqref>Sheet1!$A$2:$A$25</c15:sqref>
                        </c15:formulaRef>
                      </c:ext>
                    </c:extLst>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extLst>
                      <c:ext uri="{02D57815-91ED-43cb-92C2-25804820EDAC}">
                        <c15:formulaRef>
                          <c15:sqref>Sheet1!$G$2:$G$25</c15:sqref>
                        </c15:formulaRef>
                      </c:ext>
                    </c:extLst>
                    <c:numCache>
                      <c:formatCode>General</c:formatCode>
                      <c:ptCount val="24"/>
                    </c:numCache>
                  </c:numRef>
                </c:val>
                <c:extLst>
                  <c:ext xmlns:c16="http://schemas.microsoft.com/office/drawing/2014/chart" uri="{C3380CC4-5D6E-409C-BE32-E72D297353CC}">
                    <c16:uniqueId val="{00000005-E7F3-45F9-A4D1-3DA4CD73E9F2}"/>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Sheet1!$I$1</c15:sqref>
                        </c15:formulaRef>
                      </c:ext>
                    </c:extLst>
                    <c:strCache>
                      <c:ptCount val="1"/>
                      <c:pt idx="0">
                        <c:v>Column3</c:v>
                      </c:pt>
                    </c:strCache>
                  </c:strRef>
                </c:tx>
                <c:spPr>
                  <a:solidFill>
                    <a:schemeClr val="accent1">
                      <a:shade val="76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Sheet1!$A$2:$A$25</c15:sqref>
                        </c15:formulaRef>
                      </c:ext>
                    </c:extLst>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extLst xmlns:c15="http://schemas.microsoft.com/office/drawing/2012/chart">
                      <c:ext xmlns:c15="http://schemas.microsoft.com/office/drawing/2012/chart" uri="{02D57815-91ED-43cb-92C2-25804820EDAC}">
                        <c15:formulaRef>
                          <c15:sqref>Sheet1!$I$2:$I$25</c15:sqref>
                        </c15:formulaRef>
                      </c:ext>
                    </c:extLst>
                    <c:numCache>
                      <c:formatCode>General</c:formatCode>
                      <c:ptCount val="24"/>
                    </c:numCache>
                  </c:numRef>
                </c:val>
                <c:extLst xmlns:c15="http://schemas.microsoft.com/office/drawing/2012/chart">
                  <c:ext xmlns:c16="http://schemas.microsoft.com/office/drawing/2014/chart" uri="{C3380CC4-5D6E-409C-BE32-E72D297353CC}">
                    <c16:uniqueId val="{00000007-E7F3-45F9-A4D1-3DA4CD73E9F2}"/>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Sheet1!$J$1</c15:sqref>
                        </c15:formulaRef>
                      </c:ext>
                    </c:extLst>
                    <c:strCache>
                      <c:ptCount val="1"/>
                      <c:pt idx="0">
                        <c:v>Column4</c:v>
                      </c:pt>
                    </c:strCache>
                  </c:strRef>
                </c:tx>
                <c:spPr>
                  <a:solidFill>
                    <a:schemeClr val="accent1">
                      <a:shade val="65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Sheet1!$A$2:$A$25</c15:sqref>
                        </c15:formulaRef>
                      </c:ext>
                    </c:extLst>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extLst xmlns:c15="http://schemas.microsoft.com/office/drawing/2012/chart">
                      <c:ext xmlns:c15="http://schemas.microsoft.com/office/drawing/2012/chart" uri="{02D57815-91ED-43cb-92C2-25804820EDAC}">
                        <c15:formulaRef>
                          <c15:sqref>Sheet1!$J$2:$J$25</c15:sqref>
                        </c15:formulaRef>
                      </c:ext>
                    </c:extLst>
                    <c:numCache>
                      <c:formatCode>General</c:formatCode>
                      <c:ptCount val="24"/>
                    </c:numCache>
                  </c:numRef>
                </c:val>
                <c:extLst xmlns:c15="http://schemas.microsoft.com/office/drawing/2012/chart">
                  <c:ext xmlns:c16="http://schemas.microsoft.com/office/drawing/2014/chart" uri="{C3380CC4-5D6E-409C-BE32-E72D297353CC}">
                    <c16:uniqueId val="{00000008-E7F3-45F9-A4D1-3DA4CD73E9F2}"/>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Sheet1!$K$1</c15:sqref>
                        </c15:formulaRef>
                      </c:ext>
                    </c:extLst>
                    <c:strCache>
                      <c:ptCount val="1"/>
                      <c:pt idx="0">
                        <c:v>Column5</c:v>
                      </c:pt>
                    </c:strCache>
                  </c:strRef>
                </c:tx>
                <c:spPr>
                  <a:solidFill>
                    <a:schemeClr val="accent1">
                      <a:shade val="53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Sheet1!$A$2:$A$25</c15:sqref>
                        </c15:formulaRef>
                      </c:ext>
                    </c:extLst>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extLst xmlns:c15="http://schemas.microsoft.com/office/drawing/2012/chart">
                      <c:ext xmlns:c15="http://schemas.microsoft.com/office/drawing/2012/chart" uri="{02D57815-91ED-43cb-92C2-25804820EDAC}">
                        <c15:formulaRef>
                          <c15:sqref>Sheet1!$K$2:$K$25</c15:sqref>
                        </c15:formulaRef>
                      </c:ext>
                    </c:extLst>
                    <c:numCache>
                      <c:formatCode>General</c:formatCode>
                      <c:ptCount val="24"/>
                    </c:numCache>
                  </c:numRef>
                </c:val>
                <c:extLst xmlns:c15="http://schemas.microsoft.com/office/drawing/2012/chart">
                  <c:ext xmlns:c16="http://schemas.microsoft.com/office/drawing/2014/chart" uri="{C3380CC4-5D6E-409C-BE32-E72D297353CC}">
                    <c16:uniqueId val="{00000009-E7F3-45F9-A4D1-3DA4CD73E9F2}"/>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Sheet1!$L$1</c15:sqref>
                        </c15:formulaRef>
                      </c:ext>
                    </c:extLst>
                    <c:strCache>
                      <c:ptCount val="1"/>
                      <c:pt idx="0">
                        <c:v>Column6</c:v>
                      </c:pt>
                    </c:strCache>
                  </c:strRef>
                </c:tx>
                <c:spPr>
                  <a:solidFill>
                    <a:schemeClr val="accent1">
                      <a:shade val="41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Sheet1!$A$2:$A$25</c15:sqref>
                        </c15:formulaRef>
                      </c:ext>
                    </c:extLst>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extLst xmlns:c15="http://schemas.microsoft.com/office/drawing/2012/chart">
                      <c:ext xmlns:c15="http://schemas.microsoft.com/office/drawing/2012/chart" uri="{02D57815-91ED-43cb-92C2-25804820EDAC}">
                        <c15:formulaRef>
                          <c15:sqref>Sheet1!$L$2:$L$25</c15:sqref>
                        </c15:formulaRef>
                      </c:ext>
                    </c:extLst>
                    <c:numCache>
                      <c:formatCode>General</c:formatCode>
                      <c:ptCount val="24"/>
                    </c:numCache>
                  </c:numRef>
                </c:val>
                <c:extLst xmlns:c15="http://schemas.microsoft.com/office/drawing/2012/chart">
                  <c:ext xmlns:c16="http://schemas.microsoft.com/office/drawing/2014/chart" uri="{C3380CC4-5D6E-409C-BE32-E72D297353CC}">
                    <c16:uniqueId val="{0000000A-E7F3-45F9-A4D1-3DA4CD73E9F2}"/>
                  </c:ext>
                </c:extLst>
              </c15:ser>
            </c15:filteredBarSeries>
          </c:ext>
        </c:extLst>
      </c:barChart>
      <c:lineChart>
        <c:grouping val="standard"/>
        <c:varyColors val="0"/>
        <c:ser>
          <c:idx val="0"/>
          <c:order val="0"/>
          <c:tx>
            <c:strRef>
              <c:f>Sheet1!$B$1</c:f>
              <c:strCache>
                <c:ptCount val="1"/>
                <c:pt idx="0">
                  <c:v>No Storage</c:v>
                </c:pt>
              </c:strCache>
            </c:strRef>
          </c:tx>
          <c:spPr>
            <a:ln w="28575" cap="rnd">
              <a:solidFill>
                <a:schemeClr val="accent1">
                  <a:tint val="42000"/>
                </a:schemeClr>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Sheet1!$B$2:$B$25</c:f>
              <c:numCache>
                <c:formatCode>General</c:formatCode>
                <c:ptCount val="24"/>
                <c:pt idx="0">
                  <c:v>55.54124999999997</c:v>
                </c:pt>
                <c:pt idx="1">
                  <c:v>32.133749999999978</c:v>
                </c:pt>
                <c:pt idx="2">
                  <c:v>29.145000000379984</c:v>
                </c:pt>
                <c:pt idx="3">
                  <c:v>36.303750000000022</c:v>
                </c:pt>
                <c:pt idx="4">
                  <c:v>21.94124999957047</c:v>
                </c:pt>
                <c:pt idx="5">
                  <c:v>30.835835722325573</c:v>
                </c:pt>
                <c:pt idx="6">
                  <c:v>16.327657173210788</c:v>
                </c:pt>
                <c:pt idx="7">
                  <c:v>20.610091795623305</c:v>
                </c:pt>
                <c:pt idx="8">
                  <c:v>9.4621883461735941</c:v>
                </c:pt>
                <c:pt idx="9">
                  <c:v>1.3825570648511663</c:v>
                </c:pt>
                <c:pt idx="10">
                  <c:v>-17.260793736798632</c:v>
                </c:pt>
                <c:pt idx="11">
                  <c:v>-46.523055669487817</c:v>
                </c:pt>
                <c:pt idx="12">
                  <c:v>-53.089297238452481</c:v>
                </c:pt>
                <c:pt idx="13">
                  <c:v>-46.626298572938381</c:v>
                </c:pt>
                <c:pt idx="14">
                  <c:v>4.6162942883243172</c:v>
                </c:pt>
                <c:pt idx="15">
                  <c:v>31.236181335200548</c:v>
                </c:pt>
                <c:pt idx="16">
                  <c:v>64.843374032022766</c:v>
                </c:pt>
                <c:pt idx="17">
                  <c:v>66.565961523251389</c:v>
                </c:pt>
                <c:pt idx="18">
                  <c:v>102.15552920918839</c:v>
                </c:pt>
                <c:pt idx="19">
                  <c:v>102.69749999999995</c:v>
                </c:pt>
                <c:pt idx="20">
                  <c:v>111.07874999999999</c:v>
                </c:pt>
                <c:pt idx="21">
                  <c:v>98.156250000000028</c:v>
                </c:pt>
                <c:pt idx="22">
                  <c:v>65.86874999999992</c:v>
                </c:pt>
                <c:pt idx="23">
                  <c:v>58.327499999999993</c:v>
                </c:pt>
              </c:numCache>
            </c:numRef>
          </c:val>
          <c:smooth val="0"/>
          <c:extLst>
            <c:ext xmlns:c16="http://schemas.microsoft.com/office/drawing/2014/chart" uri="{C3380CC4-5D6E-409C-BE32-E72D297353CC}">
              <c16:uniqueId val="{00000000-E7F3-45F9-A4D1-3DA4CD73E9F2}"/>
            </c:ext>
          </c:extLst>
        </c:ser>
        <c:ser>
          <c:idx val="1"/>
          <c:order val="1"/>
          <c:tx>
            <c:strRef>
              <c:f>Sheet1!$C$1</c:f>
              <c:strCache>
                <c:ptCount val="1"/>
                <c:pt idx="0">
                  <c:v>5%</c:v>
                </c:pt>
              </c:strCache>
            </c:strRef>
          </c:tx>
          <c:spPr>
            <a:ln w="28575" cap="rnd">
              <a:solidFill>
                <a:schemeClr val="accent1">
                  <a:tint val="54000"/>
                </a:schemeClr>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Sheet1!$C$2:$C$25</c:f>
              <c:numCache>
                <c:formatCode>General</c:formatCode>
                <c:ptCount val="24"/>
                <c:pt idx="0">
                  <c:v>55.541268488796412</c:v>
                </c:pt>
                <c:pt idx="1">
                  <c:v>32.13376848879642</c:v>
                </c:pt>
                <c:pt idx="2">
                  <c:v>29.145018489176426</c:v>
                </c:pt>
                <c:pt idx="3">
                  <c:v>40.322478292769688</c:v>
                </c:pt>
                <c:pt idx="4">
                  <c:v>26.242737536838288</c:v>
                </c:pt>
                <c:pt idx="5">
                  <c:v>44.865270307561246</c:v>
                </c:pt>
                <c:pt idx="6">
                  <c:v>16.327657092207545</c:v>
                </c:pt>
                <c:pt idx="7">
                  <c:v>20.610091795623305</c:v>
                </c:pt>
                <c:pt idx="8">
                  <c:v>9.4621883461735941</c:v>
                </c:pt>
                <c:pt idx="9">
                  <c:v>1.3825570648511663</c:v>
                </c:pt>
                <c:pt idx="10">
                  <c:v>-17.260793736798632</c:v>
                </c:pt>
                <c:pt idx="11">
                  <c:v>-46.523055669487817</c:v>
                </c:pt>
                <c:pt idx="12">
                  <c:v>-53.089297238452481</c:v>
                </c:pt>
                <c:pt idx="13">
                  <c:v>-46.625559043266492</c:v>
                </c:pt>
                <c:pt idx="14">
                  <c:v>4.6162942883243172</c:v>
                </c:pt>
                <c:pt idx="15">
                  <c:v>31.237382994577587</c:v>
                </c:pt>
                <c:pt idx="16">
                  <c:v>61.644253224355339</c:v>
                </c:pt>
                <c:pt idx="17">
                  <c:v>63.814500423196407</c:v>
                </c:pt>
                <c:pt idx="18">
                  <c:v>98.808140585642647</c:v>
                </c:pt>
                <c:pt idx="19">
                  <c:v>98.504249999999956</c:v>
                </c:pt>
                <c:pt idx="20">
                  <c:v>106.46812655536783</c:v>
                </c:pt>
                <c:pt idx="21">
                  <c:v>98.15625924444447</c:v>
                </c:pt>
                <c:pt idx="22">
                  <c:v>65.868768488796363</c:v>
                </c:pt>
                <c:pt idx="23">
                  <c:v>58.327527733240885</c:v>
                </c:pt>
              </c:numCache>
            </c:numRef>
          </c:val>
          <c:smooth val="0"/>
          <c:extLst>
            <c:ext xmlns:c16="http://schemas.microsoft.com/office/drawing/2014/chart" uri="{C3380CC4-5D6E-409C-BE32-E72D297353CC}">
              <c16:uniqueId val="{00000001-E7F3-45F9-A4D1-3DA4CD73E9F2}"/>
            </c:ext>
          </c:extLst>
        </c:ser>
        <c:ser>
          <c:idx val="2"/>
          <c:order val="2"/>
          <c:tx>
            <c:strRef>
              <c:f>Sheet1!$D$1</c:f>
              <c:strCache>
                <c:ptCount val="1"/>
                <c:pt idx="0">
                  <c:v>10%</c:v>
                </c:pt>
              </c:strCache>
            </c:strRef>
          </c:tx>
          <c:spPr>
            <a:ln w="28575" cap="rnd">
              <a:solidFill>
                <a:schemeClr val="accent1">
                  <a:tint val="65000"/>
                </a:schemeClr>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Sheet1!$D$2:$D$25</c:f>
              <c:numCache>
                <c:formatCode>General</c:formatCode>
                <c:ptCount val="24"/>
                <c:pt idx="0">
                  <c:v>55.541268488796412</c:v>
                </c:pt>
                <c:pt idx="1">
                  <c:v>32.133805466389312</c:v>
                </c:pt>
                <c:pt idx="2">
                  <c:v>29.145018489176426</c:v>
                </c:pt>
                <c:pt idx="3">
                  <c:v>44.34122507433581</c:v>
                </c:pt>
                <c:pt idx="4">
                  <c:v>30.544215829754112</c:v>
                </c:pt>
                <c:pt idx="5">
                  <c:v>61.502121607517353</c:v>
                </c:pt>
                <c:pt idx="6">
                  <c:v>16.327657011204305</c:v>
                </c:pt>
                <c:pt idx="7">
                  <c:v>20.610091795623305</c:v>
                </c:pt>
                <c:pt idx="8">
                  <c:v>9.4621883461735941</c:v>
                </c:pt>
                <c:pt idx="9">
                  <c:v>1.3825570648511663</c:v>
                </c:pt>
                <c:pt idx="10">
                  <c:v>-17.260793736798632</c:v>
                </c:pt>
                <c:pt idx="11">
                  <c:v>-46.523055669487817</c:v>
                </c:pt>
                <c:pt idx="12">
                  <c:v>-53.089297238452481</c:v>
                </c:pt>
                <c:pt idx="13">
                  <c:v>-46.624819513594602</c:v>
                </c:pt>
                <c:pt idx="14">
                  <c:v>4.6162942883243172</c:v>
                </c:pt>
                <c:pt idx="15">
                  <c:v>31.239509112355051</c:v>
                </c:pt>
                <c:pt idx="16">
                  <c:v>58.0965116180205</c:v>
                </c:pt>
                <c:pt idx="17">
                  <c:v>60.361308939033059</c:v>
                </c:pt>
                <c:pt idx="18">
                  <c:v>92.534457677323616</c:v>
                </c:pt>
                <c:pt idx="19">
                  <c:v>94.036344686816818</c:v>
                </c:pt>
                <c:pt idx="20">
                  <c:v>103.99625311073569</c:v>
                </c:pt>
                <c:pt idx="21">
                  <c:v>98.156268488888898</c:v>
                </c:pt>
                <c:pt idx="22">
                  <c:v>65.868805466389261</c:v>
                </c:pt>
                <c:pt idx="23">
                  <c:v>58.327564710926225</c:v>
                </c:pt>
              </c:numCache>
            </c:numRef>
          </c:val>
          <c:smooth val="0"/>
          <c:extLst>
            <c:ext xmlns:c16="http://schemas.microsoft.com/office/drawing/2014/chart" uri="{C3380CC4-5D6E-409C-BE32-E72D297353CC}">
              <c16:uniqueId val="{00000002-E7F3-45F9-A4D1-3DA4CD73E9F2}"/>
            </c:ext>
          </c:extLst>
        </c:ser>
        <c:ser>
          <c:idx val="3"/>
          <c:order val="3"/>
          <c:tx>
            <c:strRef>
              <c:f>Sheet1!$E$1</c:f>
              <c:strCache>
                <c:ptCount val="1"/>
                <c:pt idx="0">
                  <c:v>20%</c:v>
                </c:pt>
              </c:strCache>
            </c:strRef>
          </c:tx>
          <c:spPr>
            <a:ln w="28575" cap="rnd">
              <a:solidFill>
                <a:schemeClr val="accent1">
                  <a:tint val="77000"/>
                </a:schemeClr>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Sheet1!$E$2:$E$25</c:f>
              <c:numCache>
                <c:formatCode>General</c:formatCode>
                <c:ptCount val="24"/>
                <c:pt idx="0">
                  <c:v>55.541305466389304</c:v>
                </c:pt>
                <c:pt idx="1">
                  <c:v>32.133860932778646</c:v>
                </c:pt>
                <c:pt idx="2">
                  <c:v>29.145055466769318</c:v>
                </c:pt>
                <c:pt idx="3">
                  <c:v>48.359990344698389</c:v>
                </c:pt>
                <c:pt idx="4">
                  <c:v>34.845740344707288</c:v>
                </c:pt>
                <c:pt idx="5">
                  <c:v>97.881083111347536</c:v>
                </c:pt>
                <c:pt idx="6">
                  <c:v>16.327656930201066</c:v>
                </c:pt>
                <c:pt idx="7">
                  <c:v>20.610091795623305</c:v>
                </c:pt>
                <c:pt idx="8">
                  <c:v>9.4621883461735941</c:v>
                </c:pt>
                <c:pt idx="9">
                  <c:v>1.3825570648511663</c:v>
                </c:pt>
                <c:pt idx="10">
                  <c:v>-17.260793736798632</c:v>
                </c:pt>
                <c:pt idx="11">
                  <c:v>-46.523055669487817</c:v>
                </c:pt>
                <c:pt idx="12">
                  <c:v>-53.089297238452481</c:v>
                </c:pt>
                <c:pt idx="13">
                  <c:v>-46.624079983922712</c:v>
                </c:pt>
                <c:pt idx="14">
                  <c:v>4.6162942883243172</c:v>
                </c:pt>
                <c:pt idx="15">
                  <c:v>31.24255952186958</c:v>
                </c:pt>
                <c:pt idx="16">
                  <c:v>51.877399213018236</c:v>
                </c:pt>
                <c:pt idx="17">
                  <c:v>54.731137070761321</c:v>
                </c:pt>
                <c:pt idx="18">
                  <c:v>82.264680430232119</c:v>
                </c:pt>
                <c:pt idx="19">
                  <c:v>86.701034060450581</c:v>
                </c:pt>
                <c:pt idx="20">
                  <c:v>97.246879666103538</c:v>
                </c:pt>
                <c:pt idx="21">
                  <c:v>98.15627773333334</c:v>
                </c:pt>
                <c:pt idx="22">
                  <c:v>65.868860932778588</c:v>
                </c:pt>
                <c:pt idx="23">
                  <c:v>58.327610933056008</c:v>
                </c:pt>
              </c:numCache>
            </c:numRef>
          </c:val>
          <c:smooth val="0"/>
          <c:extLst>
            <c:ext xmlns:c16="http://schemas.microsoft.com/office/drawing/2014/chart" uri="{C3380CC4-5D6E-409C-BE32-E72D297353CC}">
              <c16:uniqueId val="{00000003-E7F3-45F9-A4D1-3DA4CD73E9F2}"/>
            </c:ext>
          </c:extLst>
        </c:ser>
        <c:ser>
          <c:idx val="4"/>
          <c:order val="4"/>
          <c:tx>
            <c:strRef>
              <c:f>Sheet1!$F$1</c:f>
              <c:strCache>
                <c:ptCount val="1"/>
                <c:pt idx="0">
                  <c:v>50%</c:v>
                </c:pt>
              </c:strCache>
            </c:strRef>
          </c:tx>
          <c:spPr>
            <a:ln w="28575" cap="rnd">
              <a:solidFill>
                <a:schemeClr val="accent1">
                  <a:tint val="89000"/>
                </a:schemeClr>
              </a:solidFill>
              <a:round/>
            </a:ln>
            <a:effectLst/>
          </c:spPr>
          <c:marker>
            <c:symbol val="none"/>
          </c:marker>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Sheet1!$F$2:$F$25</c:f>
              <c:numCache>
                <c:formatCode>General</c:formatCode>
                <c:ptCount val="24"/>
                <c:pt idx="0">
                  <c:v>55.54137942157508</c:v>
                </c:pt>
                <c:pt idx="1">
                  <c:v>32.134027331946641</c:v>
                </c:pt>
                <c:pt idx="2">
                  <c:v>29.14512942195509</c:v>
                </c:pt>
                <c:pt idx="3">
                  <c:v>68.453705763732586</c:v>
                </c:pt>
                <c:pt idx="4">
                  <c:v>56.353196520027772</c:v>
                </c:pt>
                <c:pt idx="5">
                  <c:v>195.59261638556134</c:v>
                </c:pt>
                <c:pt idx="6">
                  <c:v>16.327656525184867</c:v>
                </c:pt>
                <c:pt idx="7">
                  <c:v>20.610091795623305</c:v>
                </c:pt>
                <c:pt idx="8">
                  <c:v>9.4621883461735941</c:v>
                </c:pt>
                <c:pt idx="9">
                  <c:v>1.3825570648511663</c:v>
                </c:pt>
                <c:pt idx="10">
                  <c:v>-17.260793736798632</c:v>
                </c:pt>
                <c:pt idx="11">
                  <c:v>-46.523055669487817</c:v>
                </c:pt>
                <c:pt idx="12">
                  <c:v>-53.089297238452481</c:v>
                </c:pt>
                <c:pt idx="13">
                  <c:v>-46.620382335563264</c:v>
                </c:pt>
                <c:pt idx="14">
                  <c:v>4.6162942883243172</c:v>
                </c:pt>
                <c:pt idx="15">
                  <c:v>31.252265485693108</c:v>
                </c:pt>
                <c:pt idx="16">
                  <c:v>32.164561980011435</c:v>
                </c:pt>
                <c:pt idx="17">
                  <c:v>36.691660034052916</c:v>
                </c:pt>
                <c:pt idx="18">
                  <c:v>52.752760119411057</c:v>
                </c:pt>
                <c:pt idx="19">
                  <c:v>62.043412807718084</c:v>
                </c:pt>
                <c:pt idx="20">
                  <c:v>76.3325124429428</c:v>
                </c:pt>
                <c:pt idx="21">
                  <c:v>98.156323955555536</c:v>
                </c:pt>
                <c:pt idx="22">
                  <c:v>65.869027331946583</c:v>
                </c:pt>
                <c:pt idx="23">
                  <c:v>58.327786577038246</c:v>
                </c:pt>
              </c:numCache>
            </c:numRef>
          </c:val>
          <c:smooth val="0"/>
          <c:extLst>
            <c:ext xmlns:c16="http://schemas.microsoft.com/office/drawing/2014/chart" uri="{C3380CC4-5D6E-409C-BE32-E72D297353CC}">
              <c16:uniqueId val="{00000004-E7F3-45F9-A4D1-3DA4CD73E9F2}"/>
            </c:ext>
          </c:extLst>
        </c:ser>
        <c:dLbls>
          <c:showLegendKey val="0"/>
          <c:showVal val="0"/>
          <c:showCatName val="0"/>
          <c:showSerName val="0"/>
          <c:showPercent val="0"/>
          <c:showBubbleSize val="0"/>
        </c:dLbls>
        <c:marker val="1"/>
        <c:smooth val="0"/>
        <c:axId val="273423279"/>
        <c:axId val="281942079"/>
      </c:lineChart>
      <c:catAx>
        <c:axId val="273423279"/>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a:t>Hour of Day</a:t>
                </a:r>
              </a:p>
            </c:rich>
          </c:tx>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rgbClr val="FF0000"/>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81942079"/>
        <c:crosses val="autoZero"/>
        <c:auto val="1"/>
        <c:lblAlgn val="ctr"/>
        <c:lblOffset val="100"/>
        <c:noMultiLvlLbl val="0"/>
      </c:catAx>
      <c:valAx>
        <c:axId val="2819420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baseline="0" dirty="0"/>
                  <a:t>Grid Load</a:t>
                </a:r>
                <a:r>
                  <a:rPr lang="en-US" dirty="0"/>
                  <a:t> (kW)</a:t>
                </a:r>
              </a:p>
            </c:rich>
          </c:tx>
          <c:layout>
            <c:manualLayout>
              <c:xMode val="edge"/>
              <c:yMode val="edge"/>
              <c:x val="1.2121212121212121E-2"/>
              <c:y val="0.36517276835240958"/>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73423279"/>
        <c:crosses val="autoZero"/>
        <c:crossBetween val="between"/>
      </c:valAx>
      <c:spPr>
        <a:noFill/>
        <a:ln>
          <a:noFill/>
        </a:ln>
        <a:effectLst/>
      </c:spPr>
    </c:plotArea>
    <c:legend>
      <c:legendPos val="b"/>
      <c:layout>
        <c:manualLayout>
          <c:xMode val="edge"/>
          <c:yMode val="edge"/>
          <c:x val="1.5452985666799183E-2"/>
          <c:y val="0.88004143046591121"/>
          <c:w val="0.9845470143332008"/>
          <c:h val="0.1199585707044571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Reversed" id="21">
  <a:schemeClr val="accent1"/>
</cs:colorStyle>
</file>

<file path=ppt/charts/colors11.xml><?xml version="1.0" encoding="utf-8"?>
<cs:colorStyle xmlns:cs="http://schemas.microsoft.com/office/drawing/2012/chartStyle" xmlns:a="http://schemas.openxmlformats.org/drawingml/2006/main" meth="withinLinearReversed" id="21">
  <a:schemeClr val="accent1"/>
</cs:colorStyle>
</file>

<file path=ppt/charts/colors12.xml><?xml version="1.0" encoding="utf-8"?>
<cs:colorStyle xmlns:cs="http://schemas.microsoft.com/office/drawing/2012/chartStyle" xmlns:a="http://schemas.openxmlformats.org/drawingml/2006/main" meth="withinLinearReversed" id="21">
  <a:schemeClr val="accent1"/>
</cs:colorStyle>
</file>

<file path=ppt/charts/colors13.xml><?xml version="1.0" encoding="utf-8"?>
<cs:colorStyle xmlns:cs="http://schemas.microsoft.com/office/drawing/2012/chartStyle" xmlns:a="http://schemas.openxmlformats.org/drawingml/2006/main" meth="withinLinearReversed" id="21">
  <a:schemeClr val="accent1"/>
</cs:colorStyle>
</file>

<file path=ppt/charts/colors14.xml><?xml version="1.0" encoding="utf-8"?>
<cs:colorStyle xmlns:cs="http://schemas.microsoft.com/office/drawing/2012/chartStyle" xmlns:a="http://schemas.openxmlformats.org/drawingml/2006/main" meth="withinLinearReversed" id="21">
  <a:schemeClr val="accent1"/>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withinLinearReversed" id="21">
  <a:schemeClr val="accent1"/>
</cs:colorStyle>
</file>

<file path=ppt/charts/colors17.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Reversed" id="21">
  <a:schemeClr val="accent1"/>
</cs:colorStyle>
</file>

<file path=ppt/charts/colors7.xml><?xml version="1.0" encoding="utf-8"?>
<cs:colorStyle xmlns:cs="http://schemas.microsoft.com/office/drawing/2012/chartStyle" xmlns:a="http://schemas.openxmlformats.org/drawingml/2006/main" meth="withinLinearReversed" id="21">
  <a:schemeClr val="accent1"/>
</cs:colorStyle>
</file>

<file path=ppt/charts/colors8.xml><?xml version="1.0" encoding="utf-8"?>
<cs:colorStyle xmlns:cs="http://schemas.microsoft.com/office/drawing/2012/chartStyle" xmlns:a="http://schemas.openxmlformats.org/drawingml/2006/main" meth="withinLinearReversed" id="21">
  <a:schemeClr val="accent1"/>
</cs:colorStyle>
</file>

<file path=ppt/charts/colors9.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92F938-BE3B-45CF-BD37-F5F0E6BF1C23}" type="datetimeFigureOut">
              <a:rPr lang="en-US" smtClean="0"/>
              <a:t>10/22/2020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38BBED-D043-43C4-9EE3-9C152A05A60A}" type="slidenum">
              <a:rPr lang="en-US" smtClean="0"/>
              <a:t>‹#›</a:t>
            </a:fld>
            <a:endParaRPr lang="en-US"/>
          </a:p>
        </p:txBody>
      </p:sp>
    </p:spTree>
    <p:extLst>
      <p:ext uri="{BB962C8B-B14F-4D97-AF65-F5344CB8AC3E}">
        <p14:creationId xmlns:p14="http://schemas.microsoft.com/office/powerpoint/2010/main" val="2465953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uhero.hawaii.edu/estimating-the-opportunity-for-load-shifting-in-hawaii-an-analysis-of-proposed-residential-time-of-use-rate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38BBED-D043-43C4-9EE3-9C152A05A60A}" type="slidenum">
              <a:rPr lang="en-US" smtClean="0"/>
              <a:t>3</a:t>
            </a:fld>
            <a:endParaRPr lang="en-US"/>
          </a:p>
        </p:txBody>
      </p:sp>
    </p:spTree>
    <p:extLst>
      <p:ext uri="{BB962C8B-B14F-4D97-AF65-F5344CB8AC3E}">
        <p14:creationId xmlns:p14="http://schemas.microsoft.com/office/powerpoint/2010/main" val="2185848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9E38BBED-D043-43C4-9EE3-9C152A05A60A}" type="slidenum">
              <a:rPr lang="en-US" smtClean="0"/>
              <a:t>15</a:t>
            </a:fld>
            <a:endParaRPr lang="en-US"/>
          </a:p>
        </p:txBody>
      </p:sp>
    </p:spTree>
    <p:extLst>
      <p:ext uri="{BB962C8B-B14F-4D97-AF65-F5344CB8AC3E}">
        <p14:creationId xmlns:p14="http://schemas.microsoft.com/office/powerpoint/2010/main" val="456589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Customers receives notice, but adjustment is made by utility during event period</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9E38BBED-D043-43C4-9EE3-9C152A05A60A}" type="slidenum">
              <a:rPr lang="en-US" smtClean="0"/>
              <a:t>16</a:t>
            </a:fld>
            <a:endParaRPr lang="en-US"/>
          </a:p>
        </p:txBody>
      </p:sp>
    </p:spTree>
    <p:extLst>
      <p:ext uri="{BB962C8B-B14F-4D97-AF65-F5344CB8AC3E}">
        <p14:creationId xmlns:p14="http://schemas.microsoft.com/office/powerpoint/2010/main" val="137403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38BBED-D043-43C4-9EE3-9C152A05A60A}" type="slidenum">
              <a:rPr lang="en-US" smtClean="0"/>
              <a:t>17</a:t>
            </a:fld>
            <a:endParaRPr lang="en-US"/>
          </a:p>
        </p:txBody>
      </p:sp>
    </p:spTree>
    <p:extLst>
      <p:ext uri="{BB962C8B-B14F-4D97-AF65-F5344CB8AC3E}">
        <p14:creationId xmlns:p14="http://schemas.microsoft.com/office/powerpoint/2010/main" val="4025290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9E38BBED-D043-43C4-9EE3-9C152A05A60A}" type="slidenum">
              <a:rPr lang="en-US" smtClean="0"/>
              <a:t>18</a:t>
            </a:fld>
            <a:endParaRPr lang="en-US"/>
          </a:p>
        </p:txBody>
      </p:sp>
    </p:spTree>
    <p:extLst>
      <p:ext uri="{BB962C8B-B14F-4D97-AF65-F5344CB8AC3E}">
        <p14:creationId xmlns:p14="http://schemas.microsoft.com/office/powerpoint/2010/main" val="4218245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9E38BBED-D043-43C4-9EE3-9C152A05A60A}" type="slidenum">
              <a:rPr lang="en-US" smtClean="0"/>
              <a:t>4</a:t>
            </a:fld>
            <a:endParaRPr lang="en-US"/>
          </a:p>
        </p:txBody>
      </p:sp>
    </p:spTree>
    <p:extLst>
      <p:ext uri="{BB962C8B-B14F-4D97-AF65-F5344CB8AC3E}">
        <p14:creationId xmlns:p14="http://schemas.microsoft.com/office/powerpoint/2010/main" val="1160663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EIA Electric Power Monthly Table 1.1.A</a:t>
            </a:r>
          </a:p>
          <a:p>
            <a:pPr marL="228600" indent="-228600">
              <a:buAutoNum type="arabicPeriod"/>
            </a:pPr>
            <a:r>
              <a:rPr lang="en-US" dirty="0"/>
              <a:t>http://view.ceros.com/miso-energy/misoforward2020/p/1</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9E38BBED-D043-43C4-9EE3-9C152A05A60A}" type="slidenum">
              <a:rPr lang="en-US" smtClean="0"/>
              <a:t>5</a:t>
            </a:fld>
            <a:endParaRPr lang="en-US"/>
          </a:p>
        </p:txBody>
      </p:sp>
    </p:spTree>
    <p:extLst>
      <p:ext uri="{BB962C8B-B14F-4D97-AF65-F5344CB8AC3E}">
        <p14:creationId xmlns:p14="http://schemas.microsoft.com/office/powerpoint/2010/main" val="647716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dirty="0" err="1"/>
              <a:t>Neukomm</a:t>
            </a:r>
            <a:r>
              <a:rPr lang="en-US" dirty="0"/>
              <a:t> et al. </a:t>
            </a:r>
            <a:r>
              <a:rPr lang="en-US" sz="1200" b="0" i="0" u="none" strike="noStrike" kern="1200" baseline="0" dirty="0">
                <a:solidFill>
                  <a:schemeClr val="tx1"/>
                </a:solidFill>
                <a:latin typeface="+mn-lt"/>
                <a:ea typeface="+mn-ea"/>
                <a:cs typeface="+mn-cs"/>
              </a:rPr>
              <a:t>Grid-interactive Efficient Buildings. 2019.</a:t>
            </a:r>
            <a:endParaRPr lang="en-US" dirty="0"/>
          </a:p>
        </p:txBody>
      </p:sp>
      <p:sp>
        <p:nvSpPr>
          <p:cNvPr id="4" name="Slide Number Placeholder 3"/>
          <p:cNvSpPr>
            <a:spLocks noGrp="1"/>
          </p:cNvSpPr>
          <p:nvPr>
            <p:ph type="sldNum" sz="quarter" idx="5"/>
          </p:nvPr>
        </p:nvSpPr>
        <p:spPr/>
        <p:txBody>
          <a:bodyPr/>
          <a:lstStyle/>
          <a:p>
            <a:fld id="{9E38BBED-D043-43C4-9EE3-9C152A05A60A}" type="slidenum">
              <a:rPr lang="en-US" smtClean="0"/>
              <a:t>6</a:t>
            </a:fld>
            <a:endParaRPr lang="en-US"/>
          </a:p>
        </p:txBody>
      </p:sp>
    </p:spTree>
    <p:extLst>
      <p:ext uri="{BB962C8B-B14F-4D97-AF65-F5344CB8AC3E}">
        <p14:creationId xmlns:p14="http://schemas.microsoft.com/office/powerpoint/2010/main" val="3396897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“Estimating the Opportunity for Load-Shifting in Hawaii: An Analysis of Proposed Residential Time-of-Use Rates” from UHERO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HECO - over 90% of installed solar was distributed residential or commercial as of 2014</a:t>
            </a:r>
            <a:r>
              <a:rPr lang="en-US" sz="1200" baseline="30000" dirty="0">
                <a:hlinkClick r:id="rId3"/>
              </a:rPr>
              <a:t>2</a:t>
            </a:r>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9E38BBED-D043-43C4-9EE3-9C152A05A60A}" type="slidenum">
              <a:rPr lang="en-US" smtClean="0"/>
              <a:t>8</a:t>
            </a:fld>
            <a:endParaRPr lang="en-US"/>
          </a:p>
        </p:txBody>
      </p:sp>
    </p:spTree>
    <p:extLst>
      <p:ext uri="{BB962C8B-B14F-4D97-AF65-F5344CB8AC3E}">
        <p14:creationId xmlns:p14="http://schemas.microsoft.com/office/powerpoint/2010/main" val="3123454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TOU rates are period-based pricing, where retail rates vary based on time, season, and day of week</a:t>
            </a:r>
          </a:p>
          <a:p>
            <a:endParaRPr lang="en-US" dirty="0"/>
          </a:p>
        </p:txBody>
      </p:sp>
      <p:sp>
        <p:nvSpPr>
          <p:cNvPr id="4" name="Slide Number Placeholder 3"/>
          <p:cNvSpPr>
            <a:spLocks noGrp="1"/>
          </p:cNvSpPr>
          <p:nvPr>
            <p:ph type="sldNum" sz="quarter" idx="5"/>
          </p:nvPr>
        </p:nvSpPr>
        <p:spPr/>
        <p:txBody>
          <a:bodyPr/>
          <a:lstStyle/>
          <a:p>
            <a:fld id="{9E38BBED-D043-43C4-9EE3-9C152A05A60A}" type="slidenum">
              <a:rPr lang="en-US" smtClean="0"/>
              <a:t>9</a:t>
            </a:fld>
            <a:endParaRPr lang="en-US"/>
          </a:p>
        </p:txBody>
      </p:sp>
    </p:spTree>
    <p:extLst>
      <p:ext uri="{BB962C8B-B14F-4D97-AF65-F5344CB8AC3E}">
        <p14:creationId xmlns:p14="http://schemas.microsoft.com/office/powerpoint/2010/main" val="3663414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9E38BBED-D043-43C4-9EE3-9C152A05A60A}" type="slidenum">
              <a:rPr lang="en-US" smtClean="0"/>
              <a:t>11</a:t>
            </a:fld>
            <a:endParaRPr lang="en-US"/>
          </a:p>
        </p:txBody>
      </p:sp>
    </p:spTree>
    <p:extLst>
      <p:ext uri="{BB962C8B-B14F-4D97-AF65-F5344CB8AC3E}">
        <p14:creationId xmlns:p14="http://schemas.microsoft.com/office/powerpoint/2010/main" val="686697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Upper-figure: Berkeley Lab work in progress</a:t>
            </a:r>
          </a:p>
          <a:p>
            <a:r>
              <a:rPr lang="en-US" dirty="0"/>
              <a:t>Lower-figure: LBNL Memo “Status update on modeling EE and DR load interactions: </a:t>
            </a:r>
          </a:p>
          <a:p>
            <a:r>
              <a:rPr lang="en-US" dirty="0"/>
              <a:t>1. </a:t>
            </a:r>
            <a:r>
              <a:rPr lang="en-US" i="1" dirty="0"/>
              <a:t>Electricity end uses, energy efficiency, and distributed energy resources baseline </a:t>
            </a:r>
          </a:p>
        </p:txBody>
      </p:sp>
      <p:sp>
        <p:nvSpPr>
          <p:cNvPr id="4" name="Slide Number Placeholder 3"/>
          <p:cNvSpPr>
            <a:spLocks noGrp="1"/>
          </p:cNvSpPr>
          <p:nvPr>
            <p:ph type="sldNum" sz="quarter" idx="5"/>
          </p:nvPr>
        </p:nvSpPr>
        <p:spPr/>
        <p:txBody>
          <a:bodyPr/>
          <a:lstStyle/>
          <a:p>
            <a:fld id="{9E38BBED-D043-43C4-9EE3-9C152A05A60A}" type="slidenum">
              <a:rPr lang="en-US" smtClean="0"/>
              <a:t>13</a:t>
            </a:fld>
            <a:endParaRPr lang="en-US"/>
          </a:p>
        </p:txBody>
      </p:sp>
    </p:spTree>
    <p:extLst>
      <p:ext uri="{BB962C8B-B14F-4D97-AF65-F5344CB8AC3E}">
        <p14:creationId xmlns:p14="http://schemas.microsoft.com/office/powerpoint/2010/main" val="370691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9E38BBED-D043-43C4-9EE3-9C152A05A60A}" type="slidenum">
              <a:rPr lang="en-US" smtClean="0"/>
              <a:t>14</a:t>
            </a:fld>
            <a:endParaRPr lang="en-US"/>
          </a:p>
        </p:txBody>
      </p:sp>
    </p:spTree>
    <p:extLst>
      <p:ext uri="{BB962C8B-B14F-4D97-AF65-F5344CB8AC3E}">
        <p14:creationId xmlns:p14="http://schemas.microsoft.com/office/powerpoint/2010/main" val="24648881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1" y="0"/>
            <a:ext cx="9143999" cy="68562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7" y="823"/>
            <a:ext cx="9139426" cy="6854569"/>
          </a:xfrm>
          <a:prstGeom prst="rect">
            <a:avLst/>
          </a:prstGeom>
        </p:spPr>
      </p:pic>
      <p:sp>
        <p:nvSpPr>
          <p:cNvPr id="2" name="Title 1"/>
          <p:cNvSpPr>
            <a:spLocks noGrp="1"/>
          </p:cNvSpPr>
          <p:nvPr>
            <p:ph type="ctrTitle" hasCustomPrompt="1"/>
          </p:nvPr>
        </p:nvSpPr>
        <p:spPr>
          <a:xfrm>
            <a:off x="1" y="2048246"/>
            <a:ext cx="8861629" cy="2202515"/>
          </a:xfrm>
          <a:prstGeom prst="rect">
            <a:avLst/>
          </a:prstGeom>
        </p:spPr>
        <p:txBody>
          <a:bodyPr lIns="274320" tIns="274320" rIns="274320" bIns="274320"/>
          <a:lstStyle>
            <a:lvl1pPr>
              <a:defRPr sz="3600"/>
            </a:lvl1pPr>
          </a:lstStyle>
          <a:p>
            <a:r>
              <a:rPr lang="en-US" dirty="0"/>
              <a:t>Click to edit title</a:t>
            </a:r>
          </a:p>
        </p:txBody>
      </p:sp>
      <p:sp>
        <p:nvSpPr>
          <p:cNvPr id="10"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rgbClr val="7F7F7F"/>
                </a:solidFill>
                <a:latin typeface="Arial"/>
                <a:cs typeface="Arial"/>
              </a:defRPr>
            </a:lvl1pPr>
          </a:lstStyle>
          <a:p>
            <a:endParaRPr lang="en-US" dirty="0"/>
          </a:p>
        </p:txBody>
      </p:sp>
      <p:sp>
        <p:nvSpPr>
          <p:cNvPr id="15" name="Text Placeholder 6"/>
          <p:cNvSpPr>
            <a:spLocks noGrp="1"/>
          </p:cNvSpPr>
          <p:nvPr>
            <p:ph type="body" sz="quarter" idx="14" hasCustomPrompt="1"/>
          </p:nvPr>
        </p:nvSpPr>
        <p:spPr>
          <a:xfrm>
            <a:off x="202834" y="5117898"/>
            <a:ext cx="8658797" cy="274320"/>
          </a:xfrm>
          <a:prstGeom prst="rect">
            <a:avLst/>
          </a:prstGeom>
        </p:spPr>
        <p:txBody>
          <a:bodyPr lIns="0" tIns="0" rIns="0" bIns="0">
            <a:normAutofit/>
          </a:bodyPr>
          <a:lstStyle>
            <a:lvl1pPr marL="0" indent="0">
              <a:spcBef>
                <a:spcPts val="0"/>
              </a:spcBef>
              <a:buNone/>
              <a:defRPr sz="1400" baseline="0">
                <a:solidFill>
                  <a:schemeClr val="bg1">
                    <a:lumMod val="50000"/>
                  </a:schemeClr>
                </a:solidFill>
                <a:latin typeface="Arial"/>
                <a:cs typeface="Arial"/>
              </a:defRPr>
            </a:lvl1pPr>
          </a:lstStyle>
          <a:p>
            <a:pPr lvl="0"/>
            <a:r>
              <a:rPr lang="en-US" dirty="0"/>
              <a:t>Click to add presenter organization</a:t>
            </a:r>
          </a:p>
        </p:txBody>
      </p:sp>
      <p:sp>
        <p:nvSpPr>
          <p:cNvPr id="16" name="Text Placeholder 6"/>
          <p:cNvSpPr>
            <a:spLocks noGrp="1"/>
          </p:cNvSpPr>
          <p:nvPr>
            <p:ph type="body" sz="quarter" idx="15" hasCustomPrompt="1"/>
          </p:nvPr>
        </p:nvSpPr>
        <p:spPr>
          <a:xfrm>
            <a:off x="202835" y="5400575"/>
            <a:ext cx="8658796" cy="274320"/>
          </a:xfrm>
          <a:prstGeom prst="rect">
            <a:avLst/>
          </a:prstGeom>
        </p:spPr>
        <p:txBody>
          <a:bodyPr lIns="0" tIns="0" rIns="0" bIns="0">
            <a:normAutofit/>
          </a:bodyPr>
          <a:lstStyle>
            <a:lvl1pPr marL="0" indent="0">
              <a:spcBef>
                <a:spcPts val="0"/>
              </a:spcBef>
              <a:buNone/>
              <a:defRPr sz="1400" baseline="0">
                <a:solidFill>
                  <a:schemeClr val="bg1">
                    <a:lumMod val="50000"/>
                  </a:schemeClr>
                </a:solidFill>
                <a:latin typeface="Arial"/>
                <a:cs typeface="Arial"/>
              </a:defRPr>
            </a:lvl1pPr>
          </a:lstStyle>
          <a:p>
            <a:pPr lvl="0"/>
            <a:r>
              <a:rPr lang="en-US" dirty="0"/>
              <a:t>Click to add presentation event or location</a:t>
            </a:r>
          </a:p>
        </p:txBody>
      </p:sp>
      <p:sp>
        <p:nvSpPr>
          <p:cNvPr id="18" name="Text Placeholder 6"/>
          <p:cNvSpPr>
            <a:spLocks noGrp="1"/>
          </p:cNvSpPr>
          <p:nvPr>
            <p:ph type="body" sz="quarter" idx="16" hasCustomPrompt="1"/>
          </p:nvPr>
        </p:nvSpPr>
        <p:spPr>
          <a:xfrm>
            <a:off x="201054" y="4661324"/>
            <a:ext cx="8660577" cy="274320"/>
          </a:xfrm>
          <a:prstGeom prst="rect">
            <a:avLst/>
          </a:prstGeom>
        </p:spPr>
        <p:txBody>
          <a:bodyPr lIns="0" tIns="0" rIns="0" bIns="0">
            <a:noAutofit/>
          </a:bodyPr>
          <a:lstStyle>
            <a:lvl1pPr marL="0" indent="0">
              <a:spcBef>
                <a:spcPts val="0"/>
              </a:spcBef>
              <a:buNone/>
              <a:defRPr sz="2000" b="1" baseline="0">
                <a:solidFill>
                  <a:schemeClr val="bg1">
                    <a:lumMod val="50000"/>
                  </a:schemeClr>
                </a:solidFill>
                <a:latin typeface="Arial"/>
                <a:cs typeface="Arial"/>
              </a:defRPr>
            </a:lvl1pPr>
          </a:lstStyle>
          <a:p>
            <a:pPr lvl="0"/>
            <a:r>
              <a:rPr lang="en-US" dirty="0"/>
              <a:t>CLICK TO ADD PRESENTER NAME(S)</a:t>
            </a:r>
          </a:p>
        </p:txBody>
      </p:sp>
      <p:sp>
        <p:nvSpPr>
          <p:cNvPr id="21" name="Date Placeholder 3"/>
          <p:cNvSpPr txBox="1">
            <a:spLocks/>
          </p:cNvSpPr>
          <p:nvPr userDrawn="1"/>
        </p:nvSpPr>
        <p:spPr>
          <a:xfrm>
            <a:off x="7340130" y="6356351"/>
            <a:ext cx="1200463" cy="365125"/>
          </a:xfrm>
          <a:prstGeom prst="rect">
            <a:avLst/>
          </a:prstGeom>
        </p:spPr>
        <p:txBody>
          <a:bodyPr vert="horz" lIns="0" tIns="0" rIns="0" bIns="0" rtlCol="0" anchor="ctr"/>
          <a:lstStyle>
            <a:defPPr>
              <a:defRPr lang="en-US"/>
            </a:defPPr>
            <a:lvl1pPr marL="0" algn="r" defTabSz="457200" rtl="0" eaLnBrk="1" latinLnBrk="0" hangingPunct="1">
              <a:defRPr sz="900"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847B0AD-4045-D246-BDAD-F671F36BE5C4}" type="datetime4">
              <a:rPr lang="en-US" smtClean="0">
                <a:solidFill>
                  <a:schemeClr val="tx1">
                    <a:lumMod val="50000"/>
                    <a:lumOff val="50000"/>
                  </a:schemeClr>
                </a:solidFill>
              </a:rPr>
              <a:pPr/>
              <a:t>October 22, 2020</a:t>
            </a:fld>
            <a:endParaRPr lang="en-US" dirty="0">
              <a:solidFill>
                <a:schemeClr val="tx1">
                  <a:lumMod val="50000"/>
                  <a:lumOff val="50000"/>
                </a:schemeClr>
              </a:solidFill>
            </a:endParaRPr>
          </a:p>
        </p:txBody>
      </p:sp>
      <p:cxnSp>
        <p:nvCxnSpPr>
          <p:cNvPr id="22" name="Straight Connector 21"/>
          <p:cNvCxnSpPr/>
          <p:nvPr userDrawn="1"/>
        </p:nvCxnSpPr>
        <p:spPr>
          <a:xfrm>
            <a:off x="8648662" y="6454975"/>
            <a:ext cx="0" cy="18288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3" name="Slide Number Placeholder 5"/>
          <p:cNvSpPr txBox="1">
            <a:spLocks/>
          </p:cNvSpPr>
          <p:nvPr userDrawn="1"/>
        </p:nvSpPr>
        <p:spPr>
          <a:xfrm>
            <a:off x="8743456" y="6360083"/>
            <a:ext cx="226373" cy="365125"/>
          </a:xfrm>
          <a:prstGeom prst="rect">
            <a:avLst/>
          </a:prstGeom>
        </p:spPr>
        <p:txBody>
          <a:bodyPr lIns="0" tIns="0" bIns="0" anchor="ctr" anchorCtr="0"/>
          <a:lstStyle>
            <a:defPPr>
              <a:defRPr lang="en-US"/>
            </a:defPPr>
            <a:lvl1pPr marL="0" algn="l" defTabSz="457200" rtl="0" eaLnBrk="1" latinLnBrk="0" hangingPunct="1">
              <a:defRPr sz="900" b="1"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722D57-58D6-9447-A6D5-A97F6C35A8FB}" type="slidenum">
              <a:rPr lang="en-US" smtClean="0">
                <a:solidFill>
                  <a:schemeClr val="tx1">
                    <a:lumMod val="50000"/>
                    <a:lumOff val="50000"/>
                  </a:schemeClr>
                </a:solidFill>
              </a:rPr>
              <a:pPr/>
              <a:t>‹#›</a:t>
            </a:fld>
            <a:endParaRPr lang="en-US" dirty="0">
              <a:solidFill>
                <a:schemeClr val="tx1">
                  <a:lumMod val="50000"/>
                  <a:lumOff val="50000"/>
                </a:schemeClr>
              </a:solidFill>
            </a:endParaRPr>
          </a:p>
        </p:txBody>
      </p:sp>
      <p:pic>
        <p:nvPicPr>
          <p:cNvPr id="20" name="Picture 19" descr="GMLC_Logo-0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6433" y="1716"/>
            <a:ext cx="1255279" cy="1591557"/>
          </a:xfrm>
          <a:prstGeom prst="rect">
            <a:avLst/>
          </a:prstGeom>
        </p:spPr>
      </p:pic>
    </p:spTree>
    <p:extLst>
      <p:ext uri="{BB962C8B-B14F-4D97-AF65-F5344CB8AC3E}">
        <p14:creationId xmlns:p14="http://schemas.microsoft.com/office/powerpoint/2010/main" val="1942272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7" name="Title 1"/>
          <p:cNvSpPr>
            <a:spLocks noGrp="1"/>
          </p:cNvSpPr>
          <p:nvPr>
            <p:ph type="title"/>
          </p:nvPr>
        </p:nvSpPr>
        <p:spPr>
          <a:xfrm>
            <a:off x="201753" y="274639"/>
            <a:ext cx="6674637" cy="808597"/>
          </a:xfrm>
          <a:prstGeom prst="rect">
            <a:avLst/>
          </a:prstGeom>
        </p:spPr>
        <p:txBody>
          <a:bodyPr anchor="b"/>
          <a:lstStyle/>
          <a:p>
            <a:r>
              <a:rPr lang="en-US" dirty="0"/>
              <a:t>Click to edit Master title style</a:t>
            </a:r>
          </a:p>
        </p:txBody>
      </p:sp>
      <p:sp>
        <p:nvSpPr>
          <p:cNvPr id="8" name="Picture Placeholder 2"/>
          <p:cNvSpPr>
            <a:spLocks noGrp="1"/>
          </p:cNvSpPr>
          <p:nvPr>
            <p:ph type="pic" idx="1"/>
          </p:nvPr>
        </p:nvSpPr>
        <p:spPr>
          <a:xfrm>
            <a:off x="205793" y="1615440"/>
            <a:ext cx="8726708" cy="4307840"/>
          </a:xfrm>
          <a:prstGeom prst="rect">
            <a:avLst/>
          </a:prstGeom>
        </p:spPr>
        <p:txBody>
          <a:bodyPr wrap="square" lIns="0" tIns="0" rIns="0" bIns="0" anchor="ctr">
            <a:noAutofit/>
          </a:bodyPr>
          <a:lstStyle>
            <a:lvl1pPr marL="0" indent="0" algn="ctr">
              <a:buNone/>
              <a:defRPr sz="1800" i="1">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Tree>
    <p:extLst>
      <p:ext uri="{BB962C8B-B14F-4D97-AF65-F5344CB8AC3E}">
        <p14:creationId xmlns:p14="http://schemas.microsoft.com/office/powerpoint/2010/main" val="3943371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7" name="Title 1"/>
          <p:cNvSpPr>
            <a:spLocks noGrp="1"/>
          </p:cNvSpPr>
          <p:nvPr>
            <p:ph type="title"/>
          </p:nvPr>
        </p:nvSpPr>
        <p:spPr>
          <a:xfrm>
            <a:off x="201753" y="274639"/>
            <a:ext cx="6674637" cy="808597"/>
          </a:xfrm>
          <a:prstGeom prst="rect">
            <a:avLst/>
          </a:prstGeom>
        </p:spPr>
        <p:txBody>
          <a:bodyPr anchor="b"/>
          <a:lstStyle/>
          <a:p>
            <a:r>
              <a:rPr lang="en-US" dirty="0"/>
              <a:t>Click to edit Master title style</a:t>
            </a:r>
          </a:p>
        </p:txBody>
      </p:sp>
    </p:spTree>
    <p:extLst>
      <p:ext uri="{BB962C8B-B14F-4D97-AF65-F5344CB8AC3E}">
        <p14:creationId xmlns:p14="http://schemas.microsoft.com/office/powerpoint/2010/main" val="479354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 y="1715"/>
            <a:ext cx="9139425" cy="6854568"/>
          </a:xfrm>
          <a:prstGeom prst="rect">
            <a:avLst/>
          </a:prstGeom>
        </p:spPr>
      </p:pic>
      <p:sp>
        <p:nvSpPr>
          <p:cNvPr id="2" name="Title 1"/>
          <p:cNvSpPr>
            <a:spLocks noGrp="1"/>
          </p:cNvSpPr>
          <p:nvPr>
            <p:ph type="title"/>
          </p:nvPr>
        </p:nvSpPr>
        <p:spPr>
          <a:xfrm>
            <a:off x="201753" y="274639"/>
            <a:ext cx="6674637" cy="808597"/>
          </a:xfrm>
          <a:prstGeom prst="rect">
            <a:avLst/>
          </a:prstGeom>
        </p:spPr>
        <p:txBody>
          <a:bodyPr anchor="b"/>
          <a:lstStyle/>
          <a:p>
            <a:r>
              <a:rPr lang="en-US" dirty="0"/>
              <a:t>Click to edit Master title style</a:t>
            </a:r>
          </a:p>
        </p:txBody>
      </p:sp>
      <p:sp>
        <p:nvSpPr>
          <p:cNvPr id="3" name="Content Placeholder 2"/>
          <p:cNvSpPr>
            <a:spLocks noGrp="1"/>
          </p:cNvSpPr>
          <p:nvPr>
            <p:ph idx="1"/>
          </p:nvPr>
        </p:nvSpPr>
        <p:spPr>
          <a:xfrm>
            <a:off x="205794" y="1600202"/>
            <a:ext cx="8655837" cy="4525963"/>
          </a:xfrm>
          <a:prstGeom prst="rect">
            <a:avLst/>
          </a:prstGeom>
        </p:spPr>
        <p:txBody>
          <a:bodyPr lIns="0" tIns="0" rIns="0" bIns="0"/>
          <a:lstStyle>
            <a:lvl1pPr marL="342900" indent="-342900">
              <a:buClrTx/>
              <a:buSzPct val="90000"/>
              <a:buFont typeface="Lucida Grande"/>
              <a:buChar char="►"/>
              <a:defRPr sz="2000">
                <a:latin typeface="Arial"/>
                <a:cs typeface="Arial"/>
              </a:defRPr>
            </a:lvl1pPr>
            <a:lvl2pPr marL="742950" indent="-285750">
              <a:buClrTx/>
              <a:buFont typeface="Arial"/>
              <a:buChar char="◼"/>
              <a:defRPr sz="1800">
                <a:latin typeface="Arial"/>
                <a:cs typeface="Arial"/>
              </a:defRPr>
            </a:lvl2pPr>
            <a:lvl3pPr marL="1143000" indent="-228600">
              <a:buClrTx/>
              <a:buSzPct val="120000"/>
              <a:buFont typeface="Lucida Grande"/>
              <a:buChar char="•"/>
              <a:defRPr sz="1600">
                <a:latin typeface="Arial"/>
                <a:cs typeface="Arial"/>
              </a:defRPr>
            </a:lvl3pPr>
            <a:lvl4pPr marL="1600200" indent="-228600">
              <a:buClr>
                <a:schemeClr val="tx1"/>
              </a:buClr>
              <a:buSzPct val="85000"/>
              <a:buFont typeface="Wingdings" charset="2"/>
              <a:buChar char="u"/>
              <a:defRPr sz="1400">
                <a:latin typeface="Arial"/>
                <a:cs typeface="Arial"/>
              </a:defRPr>
            </a:lvl4pPr>
            <a:lvl5pPr marL="2057400" indent="-228600">
              <a:buClr>
                <a:schemeClr val="tx1"/>
              </a:buClr>
              <a:buSzPct val="95000"/>
              <a:buFont typeface="Arial"/>
              <a:buChar char="►"/>
              <a:defRPr sz="12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14" name="Date Placeholder 3"/>
          <p:cNvSpPr txBox="1">
            <a:spLocks/>
          </p:cNvSpPr>
          <p:nvPr userDrawn="1"/>
        </p:nvSpPr>
        <p:spPr>
          <a:xfrm>
            <a:off x="7340130" y="6356351"/>
            <a:ext cx="1200463" cy="365125"/>
          </a:xfrm>
          <a:prstGeom prst="rect">
            <a:avLst/>
          </a:prstGeom>
        </p:spPr>
        <p:txBody>
          <a:bodyPr vert="horz" lIns="0" tIns="0" rIns="0" bIns="0" rtlCol="0" anchor="ctr"/>
          <a:lstStyle>
            <a:defPPr>
              <a:defRPr lang="en-US"/>
            </a:defPPr>
            <a:lvl1pPr marL="0" algn="r" defTabSz="457200" rtl="0" eaLnBrk="1" latinLnBrk="0" hangingPunct="1">
              <a:defRPr sz="900"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847B0AD-4045-D246-BDAD-F671F36BE5C4}" type="datetime4">
              <a:rPr lang="en-US" smtClean="0">
                <a:solidFill>
                  <a:schemeClr val="tx1">
                    <a:lumMod val="50000"/>
                    <a:lumOff val="50000"/>
                  </a:schemeClr>
                </a:solidFill>
              </a:rPr>
              <a:pPr/>
              <a:t>October 22, 2020</a:t>
            </a:fld>
            <a:endParaRPr lang="en-US" dirty="0">
              <a:solidFill>
                <a:schemeClr val="tx1">
                  <a:lumMod val="50000"/>
                  <a:lumOff val="50000"/>
                </a:schemeClr>
              </a:solidFill>
            </a:endParaRPr>
          </a:p>
        </p:txBody>
      </p:sp>
      <p:cxnSp>
        <p:nvCxnSpPr>
          <p:cNvPr id="15" name="Straight Connector 14"/>
          <p:cNvCxnSpPr/>
          <p:nvPr userDrawn="1"/>
        </p:nvCxnSpPr>
        <p:spPr>
          <a:xfrm>
            <a:off x="8648662" y="6454975"/>
            <a:ext cx="0" cy="18288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Slide Number Placeholder 5"/>
          <p:cNvSpPr txBox="1">
            <a:spLocks/>
          </p:cNvSpPr>
          <p:nvPr userDrawn="1"/>
        </p:nvSpPr>
        <p:spPr>
          <a:xfrm>
            <a:off x="8743456" y="6360083"/>
            <a:ext cx="226373" cy="365125"/>
          </a:xfrm>
          <a:prstGeom prst="rect">
            <a:avLst/>
          </a:prstGeom>
        </p:spPr>
        <p:txBody>
          <a:bodyPr lIns="0" tIns="0" bIns="0" anchor="ctr" anchorCtr="0"/>
          <a:lstStyle>
            <a:defPPr>
              <a:defRPr lang="en-US"/>
            </a:defPPr>
            <a:lvl1pPr marL="0" algn="l" defTabSz="457200" rtl="0" eaLnBrk="1" latinLnBrk="0" hangingPunct="1">
              <a:defRPr sz="900" b="1"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722D57-58D6-9447-A6D5-A97F6C35A8FB}" type="slidenum">
              <a:rPr lang="en-US" smtClean="0">
                <a:solidFill>
                  <a:schemeClr val="tx1">
                    <a:lumMod val="50000"/>
                    <a:lumOff val="50000"/>
                  </a:schemeClr>
                </a:solidFill>
              </a:rPr>
              <a:pPr/>
              <a:t>‹#›</a:t>
            </a:fld>
            <a:endParaRPr lang="en-US" dirty="0">
              <a:solidFill>
                <a:schemeClr val="tx1">
                  <a:lumMod val="50000"/>
                  <a:lumOff val="50000"/>
                </a:schemeClr>
              </a:solidFill>
            </a:endParaRPr>
          </a:p>
        </p:txBody>
      </p:sp>
      <p:pic>
        <p:nvPicPr>
          <p:cNvPr id="18" name="Picture 17" descr="GMLC_Logo-0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6433" y="1716"/>
            <a:ext cx="1255279" cy="1591557"/>
          </a:xfrm>
          <a:prstGeom prst="rect">
            <a:avLst/>
          </a:prstGeom>
        </p:spPr>
      </p:pic>
    </p:spTree>
    <p:extLst>
      <p:ext uri="{BB962C8B-B14F-4D97-AF65-F5344CB8AC3E}">
        <p14:creationId xmlns:p14="http://schemas.microsoft.com/office/powerpoint/2010/main" val="3132087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 y="1715"/>
            <a:ext cx="9139425" cy="6854568"/>
          </a:xfrm>
          <a:prstGeom prst="rect">
            <a:avLst/>
          </a:prstGeom>
        </p:spPr>
      </p:pic>
      <p:sp>
        <p:nvSpPr>
          <p:cNvPr id="6" name="Footer Placeholder 5"/>
          <p:cNvSpPr>
            <a:spLocks noGrp="1"/>
          </p:cNvSpPr>
          <p:nvPr>
            <p:ph type="ftr" sz="quarter" idx="11"/>
          </p:nvPr>
        </p:nvSpPr>
        <p:spPr/>
        <p:txBody>
          <a:bodyPr/>
          <a:lstStyle/>
          <a:p>
            <a:endParaRPr lang="en-US"/>
          </a:p>
        </p:txBody>
      </p:sp>
      <p:sp>
        <p:nvSpPr>
          <p:cNvPr id="11" name="Content Placeholder 2"/>
          <p:cNvSpPr>
            <a:spLocks noGrp="1"/>
          </p:cNvSpPr>
          <p:nvPr>
            <p:ph idx="1"/>
          </p:nvPr>
        </p:nvSpPr>
        <p:spPr>
          <a:xfrm>
            <a:off x="205795" y="1600202"/>
            <a:ext cx="4222348" cy="4525963"/>
          </a:xfrm>
          <a:prstGeom prst="rect">
            <a:avLst/>
          </a:prstGeom>
        </p:spPr>
        <p:txBody>
          <a:bodyPr lIns="0" tIns="0" rIns="0" bIns="0"/>
          <a:lstStyle>
            <a:lvl1pPr marL="342900" indent="-342900">
              <a:buClrTx/>
              <a:buSzPct val="90000"/>
              <a:buFont typeface="Lucida Grande"/>
              <a:buChar char="►"/>
              <a:defRPr sz="2000">
                <a:latin typeface="Arial"/>
                <a:cs typeface="Arial"/>
              </a:defRPr>
            </a:lvl1pPr>
            <a:lvl2pPr marL="742950" indent="-285750">
              <a:buClrTx/>
              <a:buFont typeface="Arial"/>
              <a:buChar char="◼"/>
              <a:defRPr sz="1800">
                <a:latin typeface="Arial"/>
                <a:cs typeface="Arial"/>
              </a:defRPr>
            </a:lvl2pPr>
            <a:lvl3pPr marL="1143000" indent="-228600">
              <a:buClrTx/>
              <a:buSzPct val="120000"/>
              <a:buFont typeface="Lucida Grande"/>
              <a:buChar char="•"/>
              <a:defRPr sz="1600">
                <a:latin typeface="Arial"/>
                <a:cs typeface="Arial"/>
              </a:defRPr>
            </a:lvl3pPr>
            <a:lvl4pPr marL="1600200" indent="-228600">
              <a:buClr>
                <a:schemeClr val="tx1"/>
              </a:buClr>
              <a:buSzPct val="85000"/>
              <a:buFont typeface="Wingdings" charset="2"/>
              <a:buChar char="u"/>
              <a:defRPr sz="1400">
                <a:latin typeface="Arial"/>
                <a:cs typeface="Arial"/>
              </a:defRPr>
            </a:lvl4pPr>
            <a:lvl5pPr marL="2057400" indent="-228600">
              <a:buClr>
                <a:schemeClr val="tx1"/>
              </a:buClr>
              <a:buSzPct val="95000"/>
              <a:buFont typeface="Arial"/>
              <a:buChar char="►"/>
              <a:defRPr sz="12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3"/>
          </p:nvPr>
        </p:nvSpPr>
        <p:spPr>
          <a:xfrm>
            <a:off x="4639283" y="1600202"/>
            <a:ext cx="4222348" cy="4525963"/>
          </a:xfrm>
          <a:prstGeom prst="rect">
            <a:avLst/>
          </a:prstGeom>
        </p:spPr>
        <p:txBody>
          <a:bodyPr lIns="0" tIns="0" rIns="0" bIns="0"/>
          <a:lstStyle>
            <a:lvl1pPr marL="342900" indent="-342900">
              <a:buClrTx/>
              <a:buSzPct val="90000"/>
              <a:buFont typeface="Lucida Grande"/>
              <a:buChar char="►"/>
              <a:defRPr sz="2000">
                <a:latin typeface="Arial"/>
                <a:cs typeface="Arial"/>
              </a:defRPr>
            </a:lvl1pPr>
            <a:lvl2pPr marL="742950" indent="-285750">
              <a:buClrTx/>
              <a:buFont typeface="Arial"/>
              <a:buChar char="◼"/>
              <a:defRPr sz="1800">
                <a:latin typeface="Arial"/>
                <a:cs typeface="Arial"/>
              </a:defRPr>
            </a:lvl2pPr>
            <a:lvl3pPr marL="1143000" indent="-228600">
              <a:buClrTx/>
              <a:buSzPct val="120000"/>
              <a:buFont typeface="Lucida Grande"/>
              <a:buChar char="•"/>
              <a:defRPr sz="1600">
                <a:latin typeface="Arial"/>
                <a:cs typeface="Arial"/>
              </a:defRPr>
            </a:lvl3pPr>
            <a:lvl4pPr marL="1600200" indent="-228600">
              <a:buClr>
                <a:schemeClr val="tx1"/>
              </a:buClr>
              <a:buSzPct val="85000"/>
              <a:buFont typeface="Wingdings" charset="2"/>
              <a:buChar char="u"/>
              <a:defRPr sz="1400">
                <a:latin typeface="Arial"/>
                <a:cs typeface="Arial"/>
              </a:defRPr>
            </a:lvl4pPr>
            <a:lvl5pPr marL="2057400" indent="-228600">
              <a:buClr>
                <a:schemeClr val="tx1"/>
              </a:buClr>
              <a:buSzPct val="95000"/>
              <a:buFont typeface="Arial"/>
              <a:buChar char="►"/>
              <a:defRPr sz="12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title"/>
          </p:nvPr>
        </p:nvSpPr>
        <p:spPr>
          <a:xfrm>
            <a:off x="201753" y="274639"/>
            <a:ext cx="6674637" cy="808597"/>
          </a:xfrm>
          <a:prstGeom prst="rect">
            <a:avLst/>
          </a:prstGeom>
        </p:spPr>
        <p:txBody>
          <a:bodyPr anchor="b"/>
          <a:lstStyle/>
          <a:p>
            <a:r>
              <a:rPr lang="en-US" dirty="0"/>
              <a:t>Click to edit Master title style</a:t>
            </a:r>
          </a:p>
        </p:txBody>
      </p:sp>
      <p:sp>
        <p:nvSpPr>
          <p:cNvPr id="19" name="Date Placeholder 3"/>
          <p:cNvSpPr txBox="1">
            <a:spLocks/>
          </p:cNvSpPr>
          <p:nvPr userDrawn="1"/>
        </p:nvSpPr>
        <p:spPr>
          <a:xfrm>
            <a:off x="7340130" y="6356351"/>
            <a:ext cx="1200463" cy="365125"/>
          </a:xfrm>
          <a:prstGeom prst="rect">
            <a:avLst/>
          </a:prstGeom>
        </p:spPr>
        <p:txBody>
          <a:bodyPr vert="horz" lIns="0" tIns="0" rIns="0" bIns="0" rtlCol="0" anchor="ctr"/>
          <a:lstStyle>
            <a:defPPr>
              <a:defRPr lang="en-US"/>
            </a:defPPr>
            <a:lvl1pPr marL="0" algn="r" defTabSz="457200" rtl="0" eaLnBrk="1" latinLnBrk="0" hangingPunct="1">
              <a:defRPr sz="900"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847B0AD-4045-D246-BDAD-F671F36BE5C4}" type="datetime4">
              <a:rPr lang="en-US" smtClean="0">
                <a:solidFill>
                  <a:schemeClr val="tx1">
                    <a:lumMod val="50000"/>
                    <a:lumOff val="50000"/>
                  </a:schemeClr>
                </a:solidFill>
              </a:rPr>
              <a:pPr/>
              <a:t>October 22, 2020</a:t>
            </a:fld>
            <a:endParaRPr lang="en-US" dirty="0">
              <a:solidFill>
                <a:schemeClr val="tx1">
                  <a:lumMod val="50000"/>
                  <a:lumOff val="50000"/>
                </a:schemeClr>
              </a:solidFill>
            </a:endParaRPr>
          </a:p>
        </p:txBody>
      </p:sp>
      <p:cxnSp>
        <p:nvCxnSpPr>
          <p:cNvPr id="20" name="Straight Connector 19"/>
          <p:cNvCxnSpPr/>
          <p:nvPr userDrawn="1"/>
        </p:nvCxnSpPr>
        <p:spPr>
          <a:xfrm>
            <a:off x="8648662" y="6454975"/>
            <a:ext cx="0" cy="18288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Slide Number Placeholder 5"/>
          <p:cNvSpPr txBox="1">
            <a:spLocks/>
          </p:cNvSpPr>
          <p:nvPr userDrawn="1"/>
        </p:nvSpPr>
        <p:spPr>
          <a:xfrm>
            <a:off x="8743456" y="6360083"/>
            <a:ext cx="226373" cy="365125"/>
          </a:xfrm>
          <a:prstGeom prst="rect">
            <a:avLst/>
          </a:prstGeom>
        </p:spPr>
        <p:txBody>
          <a:bodyPr lIns="0" tIns="0" bIns="0" anchor="ctr" anchorCtr="0"/>
          <a:lstStyle>
            <a:defPPr>
              <a:defRPr lang="en-US"/>
            </a:defPPr>
            <a:lvl1pPr marL="0" algn="l" defTabSz="457200" rtl="0" eaLnBrk="1" latinLnBrk="0" hangingPunct="1">
              <a:defRPr sz="900" b="1"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722D57-58D6-9447-A6D5-A97F6C35A8FB}" type="slidenum">
              <a:rPr lang="en-US" smtClean="0">
                <a:solidFill>
                  <a:schemeClr val="tx1">
                    <a:lumMod val="50000"/>
                    <a:lumOff val="50000"/>
                  </a:schemeClr>
                </a:solidFill>
              </a:rPr>
              <a:pPr/>
              <a:t>‹#›</a:t>
            </a:fld>
            <a:endParaRPr lang="en-US" dirty="0">
              <a:solidFill>
                <a:schemeClr val="tx1">
                  <a:lumMod val="50000"/>
                  <a:lumOff val="50000"/>
                </a:schemeClr>
              </a:solidFill>
            </a:endParaRPr>
          </a:p>
        </p:txBody>
      </p:sp>
      <p:pic>
        <p:nvPicPr>
          <p:cNvPr id="18" name="Picture 17" descr="GMLC_Logo-0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6433" y="1716"/>
            <a:ext cx="1255279" cy="1591557"/>
          </a:xfrm>
          <a:prstGeom prst="rect">
            <a:avLst/>
          </a:prstGeom>
        </p:spPr>
      </p:pic>
    </p:spTree>
    <p:extLst>
      <p:ext uri="{BB962C8B-B14F-4D97-AF65-F5344CB8AC3E}">
        <p14:creationId xmlns:p14="http://schemas.microsoft.com/office/powerpoint/2010/main" val="1535398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 y="1715"/>
            <a:ext cx="9139425" cy="6854568"/>
          </a:xfrm>
          <a:prstGeom prst="rect">
            <a:avLst/>
          </a:prstGeom>
        </p:spPr>
      </p:pic>
      <p:sp>
        <p:nvSpPr>
          <p:cNvPr id="3" name="Text Placeholder 2"/>
          <p:cNvSpPr>
            <a:spLocks noGrp="1"/>
          </p:cNvSpPr>
          <p:nvPr>
            <p:ph type="body" idx="1"/>
          </p:nvPr>
        </p:nvSpPr>
        <p:spPr>
          <a:xfrm>
            <a:off x="205795" y="1535113"/>
            <a:ext cx="4222348" cy="412220"/>
          </a:xfrm>
          <a:prstGeom prst="rect">
            <a:avLst/>
          </a:prstGeom>
        </p:spPr>
        <p:txBody>
          <a:bodyPr lIns="0" tIns="0" rIns="0" bIns="0" anchor="b">
            <a:norm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Footer Placeholder 7"/>
          <p:cNvSpPr>
            <a:spLocks noGrp="1"/>
          </p:cNvSpPr>
          <p:nvPr>
            <p:ph type="ftr" sz="quarter" idx="11"/>
          </p:nvPr>
        </p:nvSpPr>
        <p:spPr/>
        <p:txBody>
          <a:bodyPr/>
          <a:lstStyle/>
          <a:p>
            <a:endParaRPr lang="en-US"/>
          </a:p>
        </p:txBody>
      </p:sp>
      <p:sp>
        <p:nvSpPr>
          <p:cNvPr id="13" name="Title 1"/>
          <p:cNvSpPr>
            <a:spLocks noGrp="1"/>
          </p:cNvSpPr>
          <p:nvPr>
            <p:ph type="title"/>
          </p:nvPr>
        </p:nvSpPr>
        <p:spPr>
          <a:xfrm>
            <a:off x="201753" y="274639"/>
            <a:ext cx="6674637" cy="808597"/>
          </a:xfrm>
          <a:prstGeom prst="rect">
            <a:avLst/>
          </a:prstGeom>
        </p:spPr>
        <p:txBody>
          <a:bodyPr anchor="b"/>
          <a:lstStyle/>
          <a:p>
            <a:r>
              <a:rPr lang="en-US" dirty="0"/>
              <a:t>Click to edit Master title style</a:t>
            </a:r>
          </a:p>
        </p:txBody>
      </p:sp>
      <p:sp>
        <p:nvSpPr>
          <p:cNvPr id="14" name="Content Placeholder 2"/>
          <p:cNvSpPr>
            <a:spLocks noGrp="1"/>
          </p:cNvSpPr>
          <p:nvPr>
            <p:ph idx="13"/>
          </p:nvPr>
        </p:nvSpPr>
        <p:spPr>
          <a:xfrm>
            <a:off x="205795" y="2062172"/>
            <a:ext cx="4222348" cy="3779204"/>
          </a:xfrm>
          <a:prstGeom prst="rect">
            <a:avLst/>
          </a:prstGeom>
        </p:spPr>
        <p:txBody>
          <a:bodyPr lIns="0" tIns="0" rIns="0" bIns="0"/>
          <a:lstStyle>
            <a:lvl1pPr marL="342900" indent="-342900">
              <a:buClrTx/>
              <a:buSzPct val="90000"/>
              <a:buFont typeface="Lucida Grande"/>
              <a:buChar char="►"/>
              <a:defRPr sz="2000">
                <a:latin typeface="Arial"/>
                <a:cs typeface="Arial"/>
              </a:defRPr>
            </a:lvl1pPr>
            <a:lvl2pPr marL="742950" indent="-285750">
              <a:buClrTx/>
              <a:buFont typeface="Arial"/>
              <a:buChar char="◼"/>
              <a:defRPr sz="1800">
                <a:latin typeface="Arial"/>
                <a:cs typeface="Arial"/>
              </a:defRPr>
            </a:lvl2pPr>
            <a:lvl3pPr marL="1143000" indent="-228600">
              <a:buClrTx/>
              <a:buSzPct val="120000"/>
              <a:buFont typeface="Lucida Grande"/>
              <a:buChar char="•"/>
              <a:defRPr sz="1600">
                <a:latin typeface="Arial"/>
                <a:cs typeface="Arial"/>
              </a:defRPr>
            </a:lvl3pPr>
            <a:lvl4pPr marL="1600200" indent="-228600">
              <a:buClr>
                <a:schemeClr val="tx1"/>
              </a:buClr>
              <a:buSzPct val="85000"/>
              <a:buFont typeface="Wingdings" charset="2"/>
              <a:buChar char="u"/>
              <a:defRPr sz="1400">
                <a:latin typeface="Arial"/>
                <a:cs typeface="Arial"/>
              </a:defRPr>
            </a:lvl4pPr>
            <a:lvl5pPr marL="2057400" indent="-228600">
              <a:buClr>
                <a:schemeClr val="tx1"/>
              </a:buClr>
              <a:buSzPct val="95000"/>
              <a:buFont typeface="Arial"/>
              <a:buChar char="►"/>
              <a:defRPr sz="12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4"/>
          </p:nvPr>
        </p:nvSpPr>
        <p:spPr>
          <a:xfrm>
            <a:off x="4639283" y="2062172"/>
            <a:ext cx="4222348" cy="3779204"/>
          </a:xfrm>
          <a:prstGeom prst="rect">
            <a:avLst/>
          </a:prstGeom>
        </p:spPr>
        <p:txBody>
          <a:bodyPr lIns="0" tIns="0" rIns="0" bIns="0"/>
          <a:lstStyle>
            <a:lvl1pPr marL="342900" indent="-342900">
              <a:buClrTx/>
              <a:buSzPct val="90000"/>
              <a:buFont typeface="Lucida Grande"/>
              <a:buChar char="►"/>
              <a:defRPr sz="2000">
                <a:latin typeface="Arial"/>
                <a:cs typeface="Arial"/>
              </a:defRPr>
            </a:lvl1pPr>
            <a:lvl2pPr marL="742950" indent="-285750">
              <a:buClrTx/>
              <a:buFont typeface="Arial"/>
              <a:buChar char="◼"/>
              <a:defRPr sz="1800">
                <a:latin typeface="Arial"/>
                <a:cs typeface="Arial"/>
              </a:defRPr>
            </a:lvl2pPr>
            <a:lvl3pPr marL="1143000" indent="-228600">
              <a:buClrTx/>
              <a:buSzPct val="120000"/>
              <a:buFont typeface="Lucida Grande"/>
              <a:buChar char="•"/>
              <a:defRPr sz="1600">
                <a:latin typeface="Arial"/>
                <a:cs typeface="Arial"/>
              </a:defRPr>
            </a:lvl3pPr>
            <a:lvl4pPr marL="1600200" indent="-228600">
              <a:buClr>
                <a:schemeClr val="tx1"/>
              </a:buClr>
              <a:buSzPct val="85000"/>
              <a:buFont typeface="Wingdings" charset="2"/>
              <a:buChar char="u"/>
              <a:defRPr sz="1400">
                <a:latin typeface="Arial"/>
                <a:cs typeface="Arial"/>
              </a:defRPr>
            </a:lvl4pPr>
            <a:lvl5pPr marL="2057400" indent="-228600">
              <a:buClr>
                <a:schemeClr val="tx1"/>
              </a:buClr>
              <a:buSzPct val="95000"/>
              <a:buFont typeface="Arial"/>
              <a:buChar char="►"/>
              <a:defRPr sz="12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
          <p:cNvSpPr>
            <a:spLocks noGrp="1"/>
          </p:cNvSpPr>
          <p:nvPr>
            <p:ph type="body" idx="15"/>
          </p:nvPr>
        </p:nvSpPr>
        <p:spPr>
          <a:xfrm>
            <a:off x="4639284" y="1535113"/>
            <a:ext cx="4222347" cy="412220"/>
          </a:xfrm>
          <a:prstGeom prst="rect">
            <a:avLst/>
          </a:prstGeom>
        </p:spPr>
        <p:txBody>
          <a:bodyPr lIns="0" tIns="0" rIns="0" bIns="0" anchor="b">
            <a:norm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Date Placeholder 3"/>
          <p:cNvSpPr txBox="1">
            <a:spLocks/>
          </p:cNvSpPr>
          <p:nvPr userDrawn="1"/>
        </p:nvSpPr>
        <p:spPr>
          <a:xfrm>
            <a:off x="7340130" y="6356351"/>
            <a:ext cx="1200463" cy="365125"/>
          </a:xfrm>
          <a:prstGeom prst="rect">
            <a:avLst/>
          </a:prstGeom>
        </p:spPr>
        <p:txBody>
          <a:bodyPr vert="horz" lIns="0" tIns="0" rIns="0" bIns="0" rtlCol="0" anchor="ctr"/>
          <a:lstStyle>
            <a:defPPr>
              <a:defRPr lang="en-US"/>
            </a:defPPr>
            <a:lvl1pPr marL="0" algn="r" defTabSz="457200" rtl="0" eaLnBrk="1" latinLnBrk="0" hangingPunct="1">
              <a:defRPr sz="900"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847B0AD-4045-D246-BDAD-F671F36BE5C4}" type="datetime4">
              <a:rPr lang="en-US" smtClean="0">
                <a:solidFill>
                  <a:schemeClr val="tx1">
                    <a:lumMod val="50000"/>
                    <a:lumOff val="50000"/>
                  </a:schemeClr>
                </a:solidFill>
              </a:rPr>
              <a:pPr/>
              <a:t>October 22, 2020</a:t>
            </a:fld>
            <a:endParaRPr lang="en-US" dirty="0">
              <a:solidFill>
                <a:schemeClr val="tx1">
                  <a:lumMod val="50000"/>
                  <a:lumOff val="50000"/>
                </a:schemeClr>
              </a:solidFill>
            </a:endParaRPr>
          </a:p>
        </p:txBody>
      </p:sp>
      <p:cxnSp>
        <p:nvCxnSpPr>
          <p:cNvPr id="23" name="Straight Connector 22"/>
          <p:cNvCxnSpPr/>
          <p:nvPr userDrawn="1"/>
        </p:nvCxnSpPr>
        <p:spPr>
          <a:xfrm>
            <a:off x="8648662" y="6454975"/>
            <a:ext cx="0" cy="18288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4" name="Slide Number Placeholder 5"/>
          <p:cNvSpPr txBox="1">
            <a:spLocks/>
          </p:cNvSpPr>
          <p:nvPr userDrawn="1"/>
        </p:nvSpPr>
        <p:spPr>
          <a:xfrm>
            <a:off x="8743456" y="6360083"/>
            <a:ext cx="226373" cy="365125"/>
          </a:xfrm>
          <a:prstGeom prst="rect">
            <a:avLst/>
          </a:prstGeom>
        </p:spPr>
        <p:txBody>
          <a:bodyPr lIns="0" tIns="0" bIns="0" anchor="ctr" anchorCtr="0"/>
          <a:lstStyle>
            <a:defPPr>
              <a:defRPr lang="en-US"/>
            </a:defPPr>
            <a:lvl1pPr marL="0" algn="l" defTabSz="457200" rtl="0" eaLnBrk="1" latinLnBrk="0" hangingPunct="1">
              <a:defRPr sz="900" b="1"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722D57-58D6-9447-A6D5-A97F6C35A8FB}" type="slidenum">
              <a:rPr lang="en-US" smtClean="0">
                <a:solidFill>
                  <a:schemeClr val="tx1">
                    <a:lumMod val="50000"/>
                    <a:lumOff val="50000"/>
                  </a:schemeClr>
                </a:solidFill>
              </a:rPr>
              <a:pPr/>
              <a:t>‹#›</a:t>
            </a:fld>
            <a:endParaRPr lang="en-US" dirty="0">
              <a:solidFill>
                <a:schemeClr val="tx1">
                  <a:lumMod val="50000"/>
                  <a:lumOff val="50000"/>
                </a:schemeClr>
              </a:solidFill>
            </a:endParaRPr>
          </a:p>
        </p:txBody>
      </p:sp>
      <p:pic>
        <p:nvPicPr>
          <p:cNvPr id="20" name="Picture 19" descr="GMLC_Logo-0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6433" y="1716"/>
            <a:ext cx="1255279" cy="1591557"/>
          </a:xfrm>
          <a:prstGeom prst="rect">
            <a:avLst/>
          </a:prstGeom>
        </p:spPr>
      </p:pic>
    </p:spTree>
    <p:extLst>
      <p:ext uri="{BB962C8B-B14F-4D97-AF65-F5344CB8AC3E}">
        <p14:creationId xmlns:p14="http://schemas.microsoft.com/office/powerpoint/2010/main" val="454029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 y="1715"/>
            <a:ext cx="9139425" cy="6854568"/>
          </a:xfrm>
          <a:prstGeom prst="rect">
            <a:avLst/>
          </a:prstGeom>
        </p:spPr>
      </p:pic>
      <p:sp>
        <p:nvSpPr>
          <p:cNvPr id="5" name="Footer Placeholder 4"/>
          <p:cNvSpPr>
            <a:spLocks noGrp="1"/>
          </p:cNvSpPr>
          <p:nvPr>
            <p:ph type="ftr" sz="quarter" idx="11"/>
          </p:nvPr>
        </p:nvSpPr>
        <p:spPr/>
        <p:txBody>
          <a:bodyPr/>
          <a:lstStyle/>
          <a:p>
            <a:endParaRPr lang="en-US"/>
          </a:p>
        </p:txBody>
      </p:sp>
      <p:sp>
        <p:nvSpPr>
          <p:cNvPr id="13" name="Picture Placeholder 2"/>
          <p:cNvSpPr>
            <a:spLocks noGrp="1"/>
          </p:cNvSpPr>
          <p:nvPr>
            <p:ph type="pic" idx="1"/>
          </p:nvPr>
        </p:nvSpPr>
        <p:spPr>
          <a:xfrm>
            <a:off x="205793" y="1615440"/>
            <a:ext cx="8726708" cy="4307840"/>
          </a:xfrm>
          <a:prstGeom prst="rect">
            <a:avLst/>
          </a:prstGeom>
        </p:spPr>
        <p:txBody>
          <a:bodyPr wrap="square" lIns="0" tIns="0" rIns="0" bIns="0" anchor="ctr">
            <a:noAutofit/>
          </a:bodyPr>
          <a:lstStyle>
            <a:lvl1pPr marL="0" indent="0" algn="ctr">
              <a:buNone/>
              <a:defRPr sz="1800" i="1">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15" name="Title 1"/>
          <p:cNvSpPr>
            <a:spLocks noGrp="1"/>
          </p:cNvSpPr>
          <p:nvPr>
            <p:ph type="title"/>
          </p:nvPr>
        </p:nvSpPr>
        <p:spPr>
          <a:xfrm>
            <a:off x="201753" y="274639"/>
            <a:ext cx="6674637" cy="808597"/>
          </a:xfrm>
          <a:prstGeom prst="rect">
            <a:avLst/>
          </a:prstGeom>
        </p:spPr>
        <p:txBody>
          <a:bodyPr anchor="b"/>
          <a:lstStyle/>
          <a:p>
            <a:r>
              <a:rPr lang="en-US" dirty="0"/>
              <a:t>Click to edit Master title style</a:t>
            </a:r>
          </a:p>
        </p:txBody>
      </p:sp>
      <p:sp>
        <p:nvSpPr>
          <p:cNvPr id="17" name="Date Placeholder 3"/>
          <p:cNvSpPr txBox="1">
            <a:spLocks/>
          </p:cNvSpPr>
          <p:nvPr userDrawn="1"/>
        </p:nvSpPr>
        <p:spPr>
          <a:xfrm>
            <a:off x="7340130" y="6356351"/>
            <a:ext cx="1200463" cy="365125"/>
          </a:xfrm>
          <a:prstGeom prst="rect">
            <a:avLst/>
          </a:prstGeom>
        </p:spPr>
        <p:txBody>
          <a:bodyPr vert="horz" lIns="0" tIns="0" rIns="0" bIns="0" rtlCol="0" anchor="ctr"/>
          <a:lstStyle>
            <a:defPPr>
              <a:defRPr lang="en-US"/>
            </a:defPPr>
            <a:lvl1pPr marL="0" algn="r" defTabSz="457200" rtl="0" eaLnBrk="1" latinLnBrk="0" hangingPunct="1">
              <a:defRPr sz="900"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847B0AD-4045-D246-BDAD-F671F36BE5C4}" type="datetime4">
              <a:rPr lang="en-US" smtClean="0">
                <a:solidFill>
                  <a:schemeClr val="tx1">
                    <a:lumMod val="50000"/>
                    <a:lumOff val="50000"/>
                  </a:schemeClr>
                </a:solidFill>
              </a:rPr>
              <a:pPr/>
              <a:t>October 22, 2020</a:t>
            </a:fld>
            <a:endParaRPr lang="en-US" dirty="0">
              <a:solidFill>
                <a:schemeClr val="tx1">
                  <a:lumMod val="50000"/>
                  <a:lumOff val="50000"/>
                </a:schemeClr>
              </a:solidFill>
            </a:endParaRPr>
          </a:p>
        </p:txBody>
      </p:sp>
      <p:cxnSp>
        <p:nvCxnSpPr>
          <p:cNvPr id="18" name="Straight Connector 17"/>
          <p:cNvCxnSpPr/>
          <p:nvPr userDrawn="1"/>
        </p:nvCxnSpPr>
        <p:spPr>
          <a:xfrm>
            <a:off x="8648662" y="6454975"/>
            <a:ext cx="0" cy="18288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9" name="Slide Number Placeholder 5"/>
          <p:cNvSpPr txBox="1">
            <a:spLocks/>
          </p:cNvSpPr>
          <p:nvPr userDrawn="1"/>
        </p:nvSpPr>
        <p:spPr>
          <a:xfrm>
            <a:off x="8743456" y="6360083"/>
            <a:ext cx="226373" cy="365125"/>
          </a:xfrm>
          <a:prstGeom prst="rect">
            <a:avLst/>
          </a:prstGeom>
        </p:spPr>
        <p:txBody>
          <a:bodyPr lIns="0" tIns="0" bIns="0" anchor="ctr" anchorCtr="0"/>
          <a:lstStyle>
            <a:defPPr>
              <a:defRPr lang="en-US"/>
            </a:defPPr>
            <a:lvl1pPr marL="0" algn="l" defTabSz="457200" rtl="0" eaLnBrk="1" latinLnBrk="0" hangingPunct="1">
              <a:defRPr sz="900" b="1"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722D57-58D6-9447-A6D5-A97F6C35A8FB}" type="slidenum">
              <a:rPr lang="en-US" smtClean="0">
                <a:solidFill>
                  <a:schemeClr val="tx1">
                    <a:lumMod val="50000"/>
                    <a:lumOff val="50000"/>
                  </a:schemeClr>
                </a:solidFill>
              </a:rPr>
              <a:pPr/>
              <a:t>‹#›</a:t>
            </a:fld>
            <a:endParaRPr lang="en-US" dirty="0">
              <a:solidFill>
                <a:schemeClr val="tx1">
                  <a:lumMod val="50000"/>
                  <a:lumOff val="50000"/>
                </a:schemeClr>
              </a:solidFill>
            </a:endParaRPr>
          </a:p>
        </p:txBody>
      </p:sp>
      <p:pic>
        <p:nvPicPr>
          <p:cNvPr id="14" name="Picture 13" descr="GMLC_Logo-0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6433" y="1716"/>
            <a:ext cx="1255279" cy="1591557"/>
          </a:xfrm>
          <a:prstGeom prst="rect">
            <a:avLst/>
          </a:prstGeom>
        </p:spPr>
      </p:pic>
    </p:spTree>
    <p:extLst>
      <p:ext uri="{BB962C8B-B14F-4D97-AF65-F5344CB8AC3E}">
        <p14:creationId xmlns:p14="http://schemas.microsoft.com/office/powerpoint/2010/main" val="117079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 y="1715"/>
            <a:ext cx="9139425" cy="6854568"/>
          </a:xfrm>
          <a:prstGeom prst="rect">
            <a:avLst/>
          </a:prstGeom>
        </p:spPr>
      </p:pic>
      <p:sp>
        <p:nvSpPr>
          <p:cNvPr id="4" name="Footer Placeholder 3"/>
          <p:cNvSpPr>
            <a:spLocks noGrp="1"/>
          </p:cNvSpPr>
          <p:nvPr>
            <p:ph type="ftr" sz="quarter" idx="11"/>
          </p:nvPr>
        </p:nvSpPr>
        <p:spPr/>
        <p:txBody>
          <a:bodyPr/>
          <a:lstStyle/>
          <a:p>
            <a:endParaRPr lang="en-US"/>
          </a:p>
        </p:txBody>
      </p:sp>
      <p:sp>
        <p:nvSpPr>
          <p:cNvPr id="9" name="Title 1"/>
          <p:cNvSpPr>
            <a:spLocks noGrp="1"/>
          </p:cNvSpPr>
          <p:nvPr>
            <p:ph type="title"/>
          </p:nvPr>
        </p:nvSpPr>
        <p:spPr>
          <a:xfrm>
            <a:off x="201753" y="274639"/>
            <a:ext cx="6674637" cy="808597"/>
          </a:xfrm>
          <a:prstGeom prst="rect">
            <a:avLst/>
          </a:prstGeom>
        </p:spPr>
        <p:txBody>
          <a:bodyPr anchor="b"/>
          <a:lstStyle/>
          <a:p>
            <a:r>
              <a:rPr lang="en-US" dirty="0"/>
              <a:t>Click to edit Master title style</a:t>
            </a:r>
          </a:p>
        </p:txBody>
      </p:sp>
      <p:sp>
        <p:nvSpPr>
          <p:cNvPr id="15" name="Date Placeholder 3"/>
          <p:cNvSpPr txBox="1">
            <a:spLocks/>
          </p:cNvSpPr>
          <p:nvPr userDrawn="1"/>
        </p:nvSpPr>
        <p:spPr>
          <a:xfrm>
            <a:off x="7340130" y="6356351"/>
            <a:ext cx="1200463" cy="365125"/>
          </a:xfrm>
          <a:prstGeom prst="rect">
            <a:avLst/>
          </a:prstGeom>
        </p:spPr>
        <p:txBody>
          <a:bodyPr vert="horz" lIns="0" tIns="0" rIns="0" bIns="0" rtlCol="0" anchor="ctr"/>
          <a:lstStyle>
            <a:defPPr>
              <a:defRPr lang="en-US"/>
            </a:defPPr>
            <a:lvl1pPr marL="0" algn="r" defTabSz="457200" rtl="0" eaLnBrk="1" latinLnBrk="0" hangingPunct="1">
              <a:defRPr sz="900"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847B0AD-4045-D246-BDAD-F671F36BE5C4}" type="datetime4">
              <a:rPr lang="en-US" smtClean="0">
                <a:solidFill>
                  <a:schemeClr val="tx1">
                    <a:lumMod val="50000"/>
                    <a:lumOff val="50000"/>
                  </a:schemeClr>
                </a:solidFill>
              </a:rPr>
              <a:pPr/>
              <a:t>October 22, 2020</a:t>
            </a:fld>
            <a:endParaRPr lang="en-US" dirty="0">
              <a:solidFill>
                <a:schemeClr val="tx1">
                  <a:lumMod val="50000"/>
                  <a:lumOff val="50000"/>
                </a:schemeClr>
              </a:solidFill>
            </a:endParaRPr>
          </a:p>
        </p:txBody>
      </p:sp>
      <p:cxnSp>
        <p:nvCxnSpPr>
          <p:cNvPr id="16" name="Straight Connector 15"/>
          <p:cNvCxnSpPr/>
          <p:nvPr userDrawn="1"/>
        </p:nvCxnSpPr>
        <p:spPr>
          <a:xfrm>
            <a:off x="8648662" y="6454975"/>
            <a:ext cx="0" cy="18288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Slide Number Placeholder 5"/>
          <p:cNvSpPr txBox="1">
            <a:spLocks/>
          </p:cNvSpPr>
          <p:nvPr userDrawn="1"/>
        </p:nvSpPr>
        <p:spPr>
          <a:xfrm>
            <a:off x="8743456" y="6360083"/>
            <a:ext cx="226373" cy="365125"/>
          </a:xfrm>
          <a:prstGeom prst="rect">
            <a:avLst/>
          </a:prstGeom>
        </p:spPr>
        <p:txBody>
          <a:bodyPr lIns="0" tIns="0" bIns="0" anchor="ctr" anchorCtr="0"/>
          <a:lstStyle>
            <a:defPPr>
              <a:defRPr lang="en-US"/>
            </a:defPPr>
            <a:lvl1pPr marL="0" algn="l" defTabSz="457200" rtl="0" eaLnBrk="1" latinLnBrk="0" hangingPunct="1">
              <a:defRPr sz="900" b="1"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722D57-58D6-9447-A6D5-A97F6C35A8FB}" type="slidenum">
              <a:rPr lang="en-US" smtClean="0">
                <a:solidFill>
                  <a:schemeClr val="tx1">
                    <a:lumMod val="50000"/>
                    <a:lumOff val="50000"/>
                  </a:schemeClr>
                </a:solidFill>
              </a:rPr>
              <a:pPr/>
              <a:t>‹#›</a:t>
            </a:fld>
            <a:endParaRPr lang="en-US" dirty="0">
              <a:solidFill>
                <a:schemeClr val="tx1">
                  <a:lumMod val="50000"/>
                  <a:lumOff val="50000"/>
                </a:schemeClr>
              </a:solidFill>
            </a:endParaRPr>
          </a:p>
        </p:txBody>
      </p:sp>
      <p:pic>
        <p:nvPicPr>
          <p:cNvPr id="13" name="Picture 12" descr="GMLC_Logo-0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6433" y="1716"/>
            <a:ext cx="1255279" cy="1591557"/>
          </a:xfrm>
          <a:prstGeom prst="rect">
            <a:avLst/>
          </a:prstGeom>
        </p:spPr>
      </p:pic>
    </p:spTree>
    <p:extLst>
      <p:ext uri="{BB962C8B-B14F-4D97-AF65-F5344CB8AC3E}">
        <p14:creationId xmlns:p14="http://schemas.microsoft.com/office/powerpoint/2010/main" val="4001186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5" name="Title 1"/>
          <p:cNvSpPr>
            <a:spLocks noGrp="1"/>
          </p:cNvSpPr>
          <p:nvPr>
            <p:ph type="title"/>
          </p:nvPr>
        </p:nvSpPr>
        <p:spPr>
          <a:xfrm>
            <a:off x="201753" y="274639"/>
            <a:ext cx="6674637" cy="808597"/>
          </a:xfrm>
          <a:prstGeom prst="rect">
            <a:avLst/>
          </a:prstGeom>
        </p:spPr>
        <p:txBody>
          <a:bodyPr anchor="b"/>
          <a:lstStyle/>
          <a:p>
            <a:r>
              <a:rPr lang="en-US" dirty="0"/>
              <a:t>Click to edit Master title style</a:t>
            </a:r>
          </a:p>
        </p:txBody>
      </p:sp>
      <p:sp>
        <p:nvSpPr>
          <p:cNvPr id="6" name="Content Placeholder 2"/>
          <p:cNvSpPr>
            <a:spLocks noGrp="1"/>
          </p:cNvSpPr>
          <p:nvPr>
            <p:ph idx="1"/>
          </p:nvPr>
        </p:nvSpPr>
        <p:spPr>
          <a:xfrm>
            <a:off x="205794" y="1600202"/>
            <a:ext cx="8655837" cy="4525963"/>
          </a:xfrm>
          <a:prstGeom prst="rect">
            <a:avLst/>
          </a:prstGeom>
        </p:spPr>
        <p:txBody>
          <a:bodyPr lIns="0" tIns="0" rIns="0" bIns="0"/>
          <a:lstStyle>
            <a:lvl1pPr marL="342900" indent="-342900">
              <a:buClrTx/>
              <a:buSzPct val="90000"/>
              <a:buFont typeface="Lucida Grande"/>
              <a:buChar char="►"/>
              <a:defRPr sz="2000">
                <a:latin typeface="Arial"/>
                <a:cs typeface="Arial"/>
              </a:defRPr>
            </a:lvl1pPr>
            <a:lvl2pPr marL="742950" indent="-285750">
              <a:buClrTx/>
              <a:buFont typeface="Arial"/>
              <a:buChar char="◼"/>
              <a:defRPr sz="1800">
                <a:latin typeface="Arial"/>
                <a:cs typeface="Arial"/>
              </a:defRPr>
            </a:lvl2pPr>
            <a:lvl3pPr marL="1143000" indent="-228600">
              <a:buClrTx/>
              <a:buSzPct val="120000"/>
              <a:buFont typeface="Lucida Grande"/>
              <a:buChar char="•"/>
              <a:defRPr sz="1600">
                <a:latin typeface="Arial"/>
                <a:cs typeface="Arial"/>
              </a:defRPr>
            </a:lvl3pPr>
            <a:lvl4pPr marL="1600200" indent="-228600">
              <a:buClr>
                <a:schemeClr val="tx1"/>
              </a:buClr>
              <a:buSzPct val="85000"/>
              <a:buFont typeface="Wingdings" charset="2"/>
              <a:buChar char="u"/>
              <a:defRPr sz="1400">
                <a:latin typeface="Arial"/>
                <a:cs typeface="Arial"/>
              </a:defRPr>
            </a:lvl4pPr>
            <a:lvl5pPr marL="2057400" indent="-228600">
              <a:buClr>
                <a:schemeClr val="tx1"/>
              </a:buClr>
              <a:buSzPct val="95000"/>
              <a:buFont typeface="Arial"/>
              <a:buChar char="►"/>
              <a:defRPr sz="12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89926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a:p>
        </p:txBody>
      </p:sp>
      <p:sp>
        <p:nvSpPr>
          <p:cNvPr id="8" name="Title 1"/>
          <p:cNvSpPr>
            <a:spLocks noGrp="1"/>
          </p:cNvSpPr>
          <p:nvPr>
            <p:ph type="title"/>
          </p:nvPr>
        </p:nvSpPr>
        <p:spPr>
          <a:xfrm>
            <a:off x="201753" y="274639"/>
            <a:ext cx="6674637" cy="808597"/>
          </a:xfrm>
          <a:prstGeom prst="rect">
            <a:avLst/>
          </a:prstGeom>
        </p:spPr>
        <p:txBody>
          <a:bodyPr anchor="b"/>
          <a:lstStyle/>
          <a:p>
            <a:r>
              <a:rPr lang="en-US" dirty="0"/>
              <a:t>Click to edit Master title style</a:t>
            </a:r>
          </a:p>
        </p:txBody>
      </p:sp>
      <p:sp>
        <p:nvSpPr>
          <p:cNvPr id="9" name="Content Placeholder 2"/>
          <p:cNvSpPr>
            <a:spLocks noGrp="1"/>
          </p:cNvSpPr>
          <p:nvPr>
            <p:ph idx="1"/>
          </p:nvPr>
        </p:nvSpPr>
        <p:spPr>
          <a:xfrm>
            <a:off x="205795" y="1600202"/>
            <a:ext cx="4222348" cy="4525963"/>
          </a:xfrm>
          <a:prstGeom prst="rect">
            <a:avLst/>
          </a:prstGeom>
        </p:spPr>
        <p:txBody>
          <a:bodyPr lIns="0" tIns="0" rIns="0" bIns="0"/>
          <a:lstStyle>
            <a:lvl1pPr marL="342900" indent="-342900">
              <a:buClrTx/>
              <a:buSzPct val="90000"/>
              <a:buFont typeface="Lucida Grande"/>
              <a:buChar char="►"/>
              <a:defRPr sz="2000">
                <a:latin typeface="Arial"/>
                <a:cs typeface="Arial"/>
              </a:defRPr>
            </a:lvl1pPr>
            <a:lvl2pPr marL="742950" indent="-285750">
              <a:buClrTx/>
              <a:buFont typeface="Arial"/>
              <a:buChar char="◼"/>
              <a:defRPr sz="1800">
                <a:latin typeface="Arial"/>
                <a:cs typeface="Arial"/>
              </a:defRPr>
            </a:lvl2pPr>
            <a:lvl3pPr marL="1143000" indent="-228600">
              <a:buClrTx/>
              <a:buSzPct val="120000"/>
              <a:buFont typeface="Lucida Grande"/>
              <a:buChar char="•"/>
              <a:defRPr sz="1600">
                <a:latin typeface="Arial"/>
                <a:cs typeface="Arial"/>
              </a:defRPr>
            </a:lvl3pPr>
            <a:lvl4pPr marL="1600200" indent="-228600">
              <a:buClr>
                <a:schemeClr val="tx1"/>
              </a:buClr>
              <a:buSzPct val="85000"/>
              <a:buFont typeface="Wingdings" charset="2"/>
              <a:buChar char="u"/>
              <a:defRPr sz="1400">
                <a:latin typeface="Arial"/>
                <a:cs typeface="Arial"/>
              </a:defRPr>
            </a:lvl4pPr>
            <a:lvl5pPr marL="2057400" indent="-228600">
              <a:buClr>
                <a:schemeClr val="tx1"/>
              </a:buClr>
              <a:buSzPct val="95000"/>
              <a:buFont typeface="Arial"/>
              <a:buChar char="►"/>
              <a:defRPr sz="12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3"/>
          </p:nvPr>
        </p:nvSpPr>
        <p:spPr>
          <a:xfrm>
            <a:off x="4639283" y="1600202"/>
            <a:ext cx="4222348" cy="4525963"/>
          </a:xfrm>
          <a:prstGeom prst="rect">
            <a:avLst/>
          </a:prstGeom>
        </p:spPr>
        <p:txBody>
          <a:bodyPr lIns="0" tIns="0" rIns="0" bIns="0"/>
          <a:lstStyle>
            <a:lvl1pPr marL="342900" indent="-342900">
              <a:buClrTx/>
              <a:buSzPct val="90000"/>
              <a:buFont typeface="Lucida Grande"/>
              <a:buChar char="►"/>
              <a:defRPr sz="2000">
                <a:latin typeface="Arial"/>
                <a:cs typeface="Arial"/>
              </a:defRPr>
            </a:lvl1pPr>
            <a:lvl2pPr marL="742950" indent="-285750">
              <a:buClrTx/>
              <a:buFont typeface="Arial"/>
              <a:buChar char="◼"/>
              <a:defRPr sz="1800">
                <a:latin typeface="Arial"/>
                <a:cs typeface="Arial"/>
              </a:defRPr>
            </a:lvl2pPr>
            <a:lvl3pPr marL="1143000" indent="-228600">
              <a:buClrTx/>
              <a:buSzPct val="120000"/>
              <a:buFont typeface="Lucida Grande"/>
              <a:buChar char="•"/>
              <a:defRPr sz="1600">
                <a:latin typeface="Arial"/>
                <a:cs typeface="Arial"/>
              </a:defRPr>
            </a:lvl3pPr>
            <a:lvl4pPr marL="1600200" indent="-228600">
              <a:buClr>
                <a:schemeClr val="tx1"/>
              </a:buClr>
              <a:buSzPct val="85000"/>
              <a:buFont typeface="Wingdings" charset="2"/>
              <a:buChar char="u"/>
              <a:defRPr sz="1400">
                <a:latin typeface="Arial"/>
                <a:cs typeface="Arial"/>
              </a:defRPr>
            </a:lvl4pPr>
            <a:lvl5pPr marL="2057400" indent="-228600">
              <a:buClr>
                <a:schemeClr val="tx1"/>
              </a:buClr>
              <a:buSzPct val="95000"/>
              <a:buFont typeface="Arial"/>
              <a:buChar char="►"/>
              <a:defRPr sz="12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32145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a:p>
        </p:txBody>
      </p:sp>
      <p:sp>
        <p:nvSpPr>
          <p:cNvPr id="8" name="Title 1"/>
          <p:cNvSpPr>
            <a:spLocks noGrp="1"/>
          </p:cNvSpPr>
          <p:nvPr>
            <p:ph type="title"/>
          </p:nvPr>
        </p:nvSpPr>
        <p:spPr>
          <a:xfrm>
            <a:off x="201753" y="274639"/>
            <a:ext cx="6674637" cy="808597"/>
          </a:xfrm>
          <a:prstGeom prst="rect">
            <a:avLst/>
          </a:prstGeom>
        </p:spPr>
        <p:txBody>
          <a:bodyPr anchor="b"/>
          <a:lstStyle/>
          <a:p>
            <a:r>
              <a:rPr lang="en-US" dirty="0"/>
              <a:t>Click to edit Master title style</a:t>
            </a:r>
          </a:p>
        </p:txBody>
      </p:sp>
      <p:sp>
        <p:nvSpPr>
          <p:cNvPr id="13" name="Text Placeholder 2"/>
          <p:cNvSpPr>
            <a:spLocks noGrp="1"/>
          </p:cNvSpPr>
          <p:nvPr>
            <p:ph type="body" idx="1"/>
          </p:nvPr>
        </p:nvSpPr>
        <p:spPr>
          <a:xfrm>
            <a:off x="205795" y="1535113"/>
            <a:ext cx="4222348" cy="412220"/>
          </a:xfrm>
          <a:prstGeom prst="rect">
            <a:avLst/>
          </a:prstGeom>
        </p:spPr>
        <p:txBody>
          <a:bodyPr lIns="0" tIns="0" rIns="0" bIns="0" anchor="b">
            <a:norm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2"/>
          <p:cNvSpPr>
            <a:spLocks noGrp="1"/>
          </p:cNvSpPr>
          <p:nvPr>
            <p:ph idx="13"/>
          </p:nvPr>
        </p:nvSpPr>
        <p:spPr>
          <a:xfrm>
            <a:off x="205795" y="2062172"/>
            <a:ext cx="4222348" cy="3779204"/>
          </a:xfrm>
          <a:prstGeom prst="rect">
            <a:avLst/>
          </a:prstGeom>
        </p:spPr>
        <p:txBody>
          <a:bodyPr lIns="0" tIns="0" rIns="0" bIns="0"/>
          <a:lstStyle>
            <a:lvl1pPr marL="342900" indent="-342900">
              <a:buClrTx/>
              <a:buSzPct val="90000"/>
              <a:buFont typeface="Lucida Grande"/>
              <a:buChar char="►"/>
              <a:defRPr sz="2000">
                <a:latin typeface="Arial"/>
                <a:cs typeface="Arial"/>
              </a:defRPr>
            </a:lvl1pPr>
            <a:lvl2pPr marL="742950" indent="-285750">
              <a:buClrTx/>
              <a:buFont typeface="Arial"/>
              <a:buChar char="◼"/>
              <a:defRPr sz="1800">
                <a:latin typeface="Arial"/>
                <a:cs typeface="Arial"/>
              </a:defRPr>
            </a:lvl2pPr>
            <a:lvl3pPr marL="1143000" indent="-228600">
              <a:buClrTx/>
              <a:buSzPct val="120000"/>
              <a:buFont typeface="Lucida Grande"/>
              <a:buChar char="•"/>
              <a:defRPr sz="1600">
                <a:latin typeface="Arial"/>
                <a:cs typeface="Arial"/>
              </a:defRPr>
            </a:lvl3pPr>
            <a:lvl4pPr marL="1600200" indent="-228600">
              <a:buClr>
                <a:schemeClr val="tx1"/>
              </a:buClr>
              <a:buSzPct val="85000"/>
              <a:buFont typeface="Wingdings" charset="2"/>
              <a:buChar char="u"/>
              <a:defRPr sz="1400">
                <a:latin typeface="Arial"/>
                <a:cs typeface="Arial"/>
              </a:defRPr>
            </a:lvl4pPr>
            <a:lvl5pPr marL="2057400" indent="-228600">
              <a:buClr>
                <a:schemeClr val="tx1"/>
              </a:buClr>
              <a:buSzPct val="95000"/>
              <a:buFont typeface="Arial"/>
              <a:buChar char="►"/>
              <a:defRPr sz="12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4"/>
          </p:nvPr>
        </p:nvSpPr>
        <p:spPr>
          <a:xfrm>
            <a:off x="4639283" y="2062172"/>
            <a:ext cx="4222348" cy="3779204"/>
          </a:xfrm>
          <a:prstGeom prst="rect">
            <a:avLst/>
          </a:prstGeom>
        </p:spPr>
        <p:txBody>
          <a:bodyPr lIns="0" tIns="0" rIns="0" bIns="0"/>
          <a:lstStyle>
            <a:lvl1pPr marL="342900" indent="-342900">
              <a:buClrTx/>
              <a:buSzPct val="90000"/>
              <a:buFont typeface="Lucida Grande"/>
              <a:buChar char="►"/>
              <a:defRPr sz="2000">
                <a:latin typeface="Arial"/>
                <a:cs typeface="Arial"/>
              </a:defRPr>
            </a:lvl1pPr>
            <a:lvl2pPr marL="742950" indent="-285750">
              <a:buClrTx/>
              <a:buFont typeface="Arial"/>
              <a:buChar char="◼"/>
              <a:defRPr sz="1800">
                <a:latin typeface="Arial"/>
                <a:cs typeface="Arial"/>
              </a:defRPr>
            </a:lvl2pPr>
            <a:lvl3pPr marL="1143000" indent="-228600">
              <a:buClrTx/>
              <a:buSzPct val="120000"/>
              <a:buFont typeface="Lucida Grande"/>
              <a:buChar char="•"/>
              <a:defRPr sz="1600">
                <a:latin typeface="Arial"/>
                <a:cs typeface="Arial"/>
              </a:defRPr>
            </a:lvl3pPr>
            <a:lvl4pPr marL="1600200" indent="-228600">
              <a:buClr>
                <a:schemeClr val="tx1"/>
              </a:buClr>
              <a:buSzPct val="85000"/>
              <a:buFont typeface="Wingdings" charset="2"/>
              <a:buChar char="u"/>
              <a:defRPr sz="1400">
                <a:latin typeface="Arial"/>
                <a:cs typeface="Arial"/>
              </a:defRPr>
            </a:lvl4pPr>
            <a:lvl5pPr marL="2057400" indent="-228600">
              <a:buClr>
                <a:schemeClr val="tx1"/>
              </a:buClr>
              <a:buSzPct val="95000"/>
              <a:buFont typeface="Arial"/>
              <a:buChar char="►"/>
              <a:defRPr sz="12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
          <p:cNvSpPr>
            <a:spLocks noGrp="1"/>
          </p:cNvSpPr>
          <p:nvPr>
            <p:ph type="body" idx="15"/>
          </p:nvPr>
        </p:nvSpPr>
        <p:spPr>
          <a:xfrm>
            <a:off x="4639284" y="1535113"/>
            <a:ext cx="4222347" cy="412220"/>
          </a:xfrm>
          <a:prstGeom prst="rect">
            <a:avLst/>
          </a:prstGeom>
        </p:spPr>
        <p:txBody>
          <a:bodyPr lIns="0" tIns="0" rIns="0" bIns="0" anchor="b">
            <a:norm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924541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286" y="1716"/>
            <a:ext cx="9139426" cy="6854569"/>
          </a:xfrm>
          <a:prstGeom prst="rect">
            <a:avLst/>
          </a:prstGeom>
        </p:spPr>
      </p:pic>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rgbClr val="7F7F7F"/>
                </a:solidFill>
                <a:latin typeface="Arial"/>
                <a:cs typeface="Arial"/>
              </a:defRPr>
            </a:lvl1pPr>
          </a:lstStyle>
          <a:p>
            <a:endParaRPr lang="en-US" dirty="0"/>
          </a:p>
        </p:txBody>
      </p:sp>
      <p:sp>
        <p:nvSpPr>
          <p:cNvPr id="8" name="Title Placeholder 1"/>
          <p:cNvSpPr>
            <a:spLocks noGrp="1"/>
          </p:cNvSpPr>
          <p:nvPr>
            <p:ph type="title"/>
          </p:nvPr>
        </p:nvSpPr>
        <p:spPr>
          <a:xfrm>
            <a:off x="205794" y="201168"/>
            <a:ext cx="6775943" cy="868680"/>
          </a:xfrm>
          <a:prstGeom prst="rect">
            <a:avLst/>
          </a:prstGeom>
        </p:spPr>
        <p:txBody>
          <a:bodyPr vert="horz" lIns="0" tIns="0" rIns="0" bIns="0" rtlCol="0" anchor="b" anchorCtr="0">
            <a:noAutofit/>
          </a:bodyPr>
          <a:lstStyle/>
          <a:p>
            <a:r>
              <a:rPr lang="en-US" dirty="0"/>
              <a:t>Click to edit Master title style</a:t>
            </a:r>
          </a:p>
        </p:txBody>
      </p:sp>
      <p:sp>
        <p:nvSpPr>
          <p:cNvPr id="10" name="Date Placeholder 3"/>
          <p:cNvSpPr txBox="1">
            <a:spLocks/>
          </p:cNvSpPr>
          <p:nvPr userDrawn="1"/>
        </p:nvSpPr>
        <p:spPr>
          <a:xfrm>
            <a:off x="7340130" y="6356351"/>
            <a:ext cx="1200463" cy="365125"/>
          </a:xfrm>
          <a:prstGeom prst="rect">
            <a:avLst/>
          </a:prstGeom>
        </p:spPr>
        <p:txBody>
          <a:bodyPr vert="horz" lIns="0" tIns="0" rIns="0" bIns="0" rtlCol="0" anchor="ctr"/>
          <a:lstStyle>
            <a:defPPr>
              <a:defRPr lang="en-US"/>
            </a:defPPr>
            <a:lvl1pPr marL="0" algn="r" defTabSz="457200" rtl="0" eaLnBrk="1" latinLnBrk="0" hangingPunct="1">
              <a:defRPr sz="900"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847B0AD-4045-D246-BDAD-F671F36BE5C4}" type="datetime4">
              <a:rPr lang="en-US" smtClean="0">
                <a:solidFill>
                  <a:schemeClr val="tx1">
                    <a:lumMod val="50000"/>
                    <a:lumOff val="50000"/>
                  </a:schemeClr>
                </a:solidFill>
              </a:rPr>
              <a:pPr/>
              <a:t>October 22, 2020</a:t>
            </a:fld>
            <a:endParaRPr lang="en-US" dirty="0">
              <a:solidFill>
                <a:schemeClr val="tx1">
                  <a:lumMod val="50000"/>
                  <a:lumOff val="50000"/>
                </a:schemeClr>
              </a:solidFill>
            </a:endParaRPr>
          </a:p>
        </p:txBody>
      </p:sp>
      <p:cxnSp>
        <p:nvCxnSpPr>
          <p:cNvPr id="11" name="Straight Connector 10"/>
          <p:cNvCxnSpPr/>
          <p:nvPr userDrawn="1"/>
        </p:nvCxnSpPr>
        <p:spPr>
          <a:xfrm>
            <a:off x="8648662" y="6454975"/>
            <a:ext cx="0" cy="18288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743456" y="6360083"/>
            <a:ext cx="226373" cy="365125"/>
          </a:xfrm>
          <a:prstGeom prst="rect">
            <a:avLst/>
          </a:prstGeom>
        </p:spPr>
        <p:txBody>
          <a:bodyPr lIns="0" tIns="0" bIns="0" anchor="ctr" anchorCtr="0"/>
          <a:lstStyle>
            <a:defPPr>
              <a:defRPr lang="en-US"/>
            </a:defPPr>
            <a:lvl1pPr marL="0" algn="l" defTabSz="457200" rtl="0" eaLnBrk="1" latinLnBrk="0" hangingPunct="1">
              <a:defRPr sz="900" b="1"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722D57-58D6-9447-A6D5-A97F6C35A8FB}" type="slidenum">
              <a:rPr lang="en-US" smtClean="0">
                <a:solidFill>
                  <a:schemeClr val="tx1">
                    <a:lumMod val="50000"/>
                    <a:lumOff val="50000"/>
                  </a:schemeClr>
                </a:solidFill>
              </a:rPr>
              <a:pPr/>
              <a:t>‹#›</a:t>
            </a:fld>
            <a:endParaRPr lang="en-US" dirty="0">
              <a:solidFill>
                <a:schemeClr val="tx1">
                  <a:lumMod val="50000"/>
                  <a:lumOff val="50000"/>
                </a:schemeClr>
              </a:solidFill>
            </a:endParaRPr>
          </a:p>
        </p:txBody>
      </p:sp>
      <p:pic>
        <p:nvPicPr>
          <p:cNvPr id="13" name="Picture 12" descr="GMLC_Logo-04.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886433" y="1716"/>
            <a:ext cx="1255279" cy="1591557"/>
          </a:xfrm>
          <a:prstGeom prst="rect">
            <a:avLst/>
          </a:prstGeom>
        </p:spPr>
      </p:pic>
    </p:spTree>
    <p:extLst>
      <p:ext uri="{BB962C8B-B14F-4D97-AF65-F5344CB8AC3E}">
        <p14:creationId xmlns:p14="http://schemas.microsoft.com/office/powerpoint/2010/main" val="1194798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500" b="1" kern="1200">
          <a:solidFill>
            <a:srgbClr val="707276"/>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emp.lbl.gov/publications/implications-rate-design-customer"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hyperlink" Target="https://emp.lbl.gov/publications/current-developments-retail-rate"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hyperlink" Target="https://emp.lbl.gov/publications/american-recovery-and-reinvestment-1"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emp.lbl.gov/publications/american-recovery-and-reinvestment-1" TargetMode="External"/><Relationship Id="rId5" Type="http://schemas.openxmlformats.org/officeDocument/2006/relationships/hyperlink" Target="http://files.brattle.com/files/12658_the_national_landscape_of_residential_tou_rates_a_preliminary_summary.pdf" TargetMode="External"/><Relationship Id="rId4" Type="http://schemas.openxmlformats.org/officeDocument/2006/relationships/hyperlink" Target="https://rmi.org/insight/review-alternative-rate-designs/" TargetMode="Externa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chart" Target="../charts/chart15.xml"/><Relationship Id="rId4" Type="http://schemas.openxmlformats.org/officeDocument/2006/relationships/hyperlink" Target="https://www.eia.gov/electricity/data/eia861/" TargetMode="External"/></Relationships>
</file>

<file path=ppt/slides/_rels/slide1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chart" Target="../charts/chart17.xml"/></Relationships>
</file>

<file path=ppt/slides/_rels/slide18.xml.rels><?xml version="1.0" encoding="UTF-8" standalone="yes"?>
<Relationships xmlns="http://schemas.openxmlformats.org/package/2006/relationships"><Relationship Id="rId3" Type="http://schemas.openxmlformats.org/officeDocument/2006/relationships/hyperlink" Target="https://leginfo.legislature.ca.gov/faces/billTextClient.xhtml?bill_id=201920200SB49"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austinenergy.com/ae/green-power/austin-shines/austin-shines-innovations-energy-storage" TargetMode="External"/><Relationship Id="rId5" Type="http://schemas.openxmlformats.org/officeDocument/2006/relationships/hyperlink" Target="https://www.sce.com/sites/default/files/inline-files/2019_PRP_AnnualReport.pdf" TargetMode="External"/><Relationship Id="rId4" Type="http://schemas.openxmlformats.org/officeDocument/2006/relationships/hyperlink" Target="https://www.portlandgeneral.com/our-company/energy-strategy/smart-grid/smart-grid-test-bed"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emp.lbl.gov/publications/barriers-and-opportunities-broader" TargetMode="External"/><Relationship Id="rId3" Type="http://schemas.openxmlformats.org/officeDocument/2006/relationships/hyperlink" Target="https://emp.lbl.gov/publications/implications-rate-design-customer" TargetMode="External"/><Relationship Id="rId7" Type="http://schemas.openxmlformats.org/officeDocument/2006/relationships/hyperlink" Target="https://emp.lbl.gov/publications/california-demand-response-potential" TargetMode="External"/><Relationship Id="rId2" Type="http://schemas.openxmlformats.org/officeDocument/2006/relationships/hyperlink" Target="https://emp.lbl.gov/publications/electricity-end-uses-energy" TargetMode="External"/><Relationship Id="rId1" Type="http://schemas.openxmlformats.org/officeDocument/2006/relationships/slideLayout" Target="../slideLayouts/slideLayout2.xml"/><Relationship Id="rId6" Type="http://schemas.openxmlformats.org/officeDocument/2006/relationships/hyperlink" Target="https://emp.lbl.gov/publications/american-recovery-and-reinvestment-1" TargetMode="External"/><Relationship Id="rId5" Type="http://schemas.openxmlformats.org/officeDocument/2006/relationships/hyperlink" Target="https://emp.lbl.gov/publications/conceptual-framework-describe-energy" TargetMode="External"/><Relationship Id="rId4" Type="http://schemas.openxmlformats.org/officeDocument/2006/relationships/hyperlink" Target="https://emp.lbl.gov/publications/current-developments-retail-rat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hyperlink" Target="https://emp.lbl.gov/publications/impacts-variable-renewable-energy"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emp.lbl.gov/publications/impacts-high-variable-renewabl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eia.gov/electricity/monthly/epm_table_grapher.php?t=table_1_01_a" TargetMode="External"/><Relationship Id="rId7" Type="http://schemas.openxmlformats.org/officeDocument/2006/relationships/hyperlink" Target="https://www.eia.gov/electricity/data/eia861/"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hyperlink" Target="http://view.ceros.com/miso-energy/misoforward2020/p/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osti.gov/biblio/1508212"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uhero.hawaii.edu/estimating-the-opportunity-for-load-shifting-in-hawaii-an-analysis-of-proposed-residential-time-of-use-rates/"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www.nrel.gov/state-local-tribal/basics-value-of-solar-tariffs.html"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chart" Target="../charts/chart8.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ctrTitle"/>
          </p:nvPr>
        </p:nvSpPr>
        <p:spPr/>
        <p:txBody>
          <a:bodyPr/>
          <a:lstStyle/>
          <a:p>
            <a:r>
              <a:rPr lang="en-US" dirty="0"/>
              <a:t>Impacts of DERs on net loads and approaches for actively managing load shapes</a:t>
            </a:r>
          </a:p>
        </p:txBody>
      </p:sp>
      <p:sp>
        <p:nvSpPr>
          <p:cNvPr id="21" name="Text Placeholder 20"/>
          <p:cNvSpPr>
            <a:spLocks noGrp="1"/>
          </p:cNvSpPr>
          <p:nvPr>
            <p:ph type="body" sz="quarter" idx="14"/>
          </p:nvPr>
        </p:nvSpPr>
        <p:spPr>
          <a:xfrm>
            <a:off x="202833" y="5030949"/>
            <a:ext cx="8658797" cy="1443742"/>
          </a:xfrm>
        </p:spPr>
        <p:txBody>
          <a:bodyPr>
            <a:normAutofit/>
          </a:bodyPr>
          <a:lstStyle/>
          <a:p>
            <a:r>
              <a:rPr lang="en-US" dirty="0"/>
              <a:t>Lawrence Berkeley National Laboratory</a:t>
            </a:r>
          </a:p>
          <a:p>
            <a:endParaRPr lang="en-US" dirty="0"/>
          </a:p>
          <a:p>
            <a:r>
              <a:rPr lang="en-US" dirty="0"/>
              <a:t>Prepared for National Association of State Utility Consumer Advocates</a:t>
            </a:r>
          </a:p>
          <a:p>
            <a:r>
              <a:rPr lang="en-US" dirty="0"/>
              <a:t>October 22, 2020</a:t>
            </a:r>
          </a:p>
        </p:txBody>
      </p:sp>
      <p:sp>
        <p:nvSpPr>
          <p:cNvPr id="23" name="Text Placeholder 22"/>
          <p:cNvSpPr>
            <a:spLocks noGrp="1"/>
          </p:cNvSpPr>
          <p:nvPr>
            <p:ph type="body" sz="quarter" idx="16"/>
          </p:nvPr>
        </p:nvSpPr>
        <p:spPr/>
        <p:txBody>
          <a:bodyPr/>
          <a:lstStyle/>
          <a:p>
            <a:r>
              <a:rPr lang="en-US" dirty="0"/>
              <a:t>Chandler Miller</a:t>
            </a:r>
          </a:p>
        </p:txBody>
      </p:sp>
    </p:spTree>
    <p:extLst>
      <p:ext uri="{BB962C8B-B14F-4D97-AF65-F5344CB8AC3E}">
        <p14:creationId xmlns:p14="http://schemas.microsoft.com/office/powerpoint/2010/main" val="2626649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BDB6C5-F29D-4FCC-A975-E949073D7B61}"/>
              </a:ext>
            </a:extLst>
          </p:cNvPr>
          <p:cNvSpPr>
            <a:spLocks noGrp="1"/>
          </p:cNvSpPr>
          <p:nvPr>
            <p:ph idx="1"/>
          </p:nvPr>
        </p:nvSpPr>
        <p:spPr>
          <a:xfrm>
            <a:off x="212070" y="1344615"/>
            <a:ext cx="4222348" cy="4983159"/>
          </a:xfrm>
        </p:spPr>
        <p:txBody>
          <a:bodyPr/>
          <a:lstStyle/>
          <a:p>
            <a:r>
              <a:rPr lang="en-US" sz="1600" dirty="0"/>
              <a:t>With net energy metering 2.0, solar export rates are slightly lower than retail rates due to non-</a:t>
            </a:r>
            <a:r>
              <a:rPr lang="en-US" sz="1600" dirty="0" err="1"/>
              <a:t>bypassable</a:t>
            </a:r>
            <a:r>
              <a:rPr lang="en-US" sz="1600" dirty="0"/>
              <a:t> charge </a:t>
            </a:r>
            <a:r>
              <a:rPr lang="en-US" sz="1200" dirty="0"/>
              <a:t>(~$0.02/kWh).</a:t>
            </a:r>
          </a:p>
          <a:p>
            <a:pPr marL="630238" lvl="1" indent="-288925"/>
            <a:r>
              <a:rPr lang="en-US" sz="1200" dirty="0"/>
              <a:t>Figures show impact of seasonal electricity price variation on modeled net load for 60 homes with TOU pricing and net energy metering 2.0.</a:t>
            </a:r>
          </a:p>
          <a:p>
            <a:r>
              <a:rPr lang="en-US" sz="1600" dirty="0"/>
              <a:t>Storage can create value for customer by charging from grid during off-peak, leading to new net load peaks if not managed.</a:t>
            </a:r>
          </a:p>
          <a:p>
            <a:pPr marL="630238" lvl="1" indent="-288925"/>
            <a:r>
              <a:rPr lang="en-US" sz="1400" dirty="0"/>
              <a:t>Top figure shows storage charging during morning super off-peak period in summer despite solar availability because of greater value to customer</a:t>
            </a:r>
          </a:p>
          <a:p>
            <a:r>
              <a:rPr lang="en-US" sz="1600" dirty="0"/>
              <a:t>Smaller difference in winter TOU prices eliminates an incentive to dispatch through grid or solar charging (bottom figure)</a:t>
            </a:r>
          </a:p>
          <a:p>
            <a:pPr marL="630238" lvl="1" indent="-288925"/>
            <a:r>
              <a:rPr lang="en-US" sz="1400" dirty="0"/>
              <a:t>Storage will not discharge if price differential of charging and discharging periods is too small.</a:t>
            </a:r>
          </a:p>
          <a:p>
            <a:pPr marL="630238" lvl="1" indent="-288925"/>
            <a:r>
              <a:rPr lang="en-US" sz="1400" dirty="0"/>
              <a:t>Although price differential is positive, storage must overcome roundtrip efficiency losses in order to provide value through dispatch. </a:t>
            </a:r>
          </a:p>
        </p:txBody>
      </p:sp>
      <p:sp>
        <p:nvSpPr>
          <p:cNvPr id="2" name="Title 1">
            <a:extLst>
              <a:ext uri="{FF2B5EF4-FFF2-40B4-BE49-F238E27FC236}">
                <a16:creationId xmlns:a16="http://schemas.microsoft.com/office/drawing/2014/main" id="{C5B817F8-6E8E-40AA-B031-EE0669978AC9}"/>
              </a:ext>
            </a:extLst>
          </p:cNvPr>
          <p:cNvSpPr>
            <a:spLocks noGrp="1"/>
          </p:cNvSpPr>
          <p:nvPr>
            <p:ph type="title"/>
          </p:nvPr>
        </p:nvSpPr>
        <p:spPr/>
        <p:txBody>
          <a:bodyPr/>
          <a:lstStyle/>
          <a:p>
            <a:r>
              <a:rPr lang="en-US" dirty="0"/>
              <a:t>Storage behavior is sensitive to electricity prices, rate schedule, and efficiency losses.</a:t>
            </a:r>
          </a:p>
        </p:txBody>
      </p:sp>
      <p:graphicFrame>
        <p:nvGraphicFramePr>
          <p:cNvPr id="5" name="Chart 4">
            <a:extLst>
              <a:ext uri="{FF2B5EF4-FFF2-40B4-BE49-F238E27FC236}">
                <a16:creationId xmlns:a16="http://schemas.microsoft.com/office/drawing/2014/main" id="{2903F68E-67F0-4BE1-9FDC-DB10B1149247}"/>
              </a:ext>
            </a:extLst>
          </p:cNvPr>
          <p:cNvGraphicFramePr/>
          <p:nvPr>
            <p:extLst>
              <p:ext uri="{D42A27DB-BD31-4B8C-83A1-F6EECF244321}">
                <p14:modId xmlns:p14="http://schemas.microsoft.com/office/powerpoint/2010/main" val="2278756846"/>
              </p:ext>
            </p:extLst>
          </p:nvPr>
        </p:nvGraphicFramePr>
        <p:xfrm>
          <a:off x="4765216" y="1432892"/>
          <a:ext cx="4222348" cy="26833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762EE703-9B38-42E4-86EC-62971ABE7218}"/>
              </a:ext>
            </a:extLst>
          </p:cNvPr>
          <p:cNvGraphicFramePr/>
          <p:nvPr>
            <p:extLst>
              <p:ext uri="{D42A27DB-BD31-4B8C-83A1-F6EECF244321}">
                <p14:modId xmlns:p14="http://schemas.microsoft.com/office/powerpoint/2010/main" val="1232942085"/>
              </p:ext>
            </p:extLst>
          </p:nvPr>
        </p:nvGraphicFramePr>
        <p:xfrm>
          <a:off x="4765216" y="4003867"/>
          <a:ext cx="4222348" cy="2565104"/>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Straight Connector 12">
            <a:extLst>
              <a:ext uri="{FF2B5EF4-FFF2-40B4-BE49-F238E27FC236}">
                <a16:creationId xmlns:a16="http://schemas.microsoft.com/office/drawing/2014/main" id="{8F3B432F-E217-4DE1-A675-A6C0133ECB0E}"/>
              </a:ext>
            </a:extLst>
          </p:cNvPr>
          <p:cNvCxnSpPr>
            <a:cxnSpLocks/>
          </p:cNvCxnSpPr>
          <p:nvPr/>
        </p:nvCxnSpPr>
        <p:spPr>
          <a:xfrm>
            <a:off x="5239307" y="2057994"/>
            <a:ext cx="1035476" cy="0"/>
          </a:xfrm>
          <a:prstGeom prst="line">
            <a:avLst/>
          </a:prstGeom>
          <a:ln w="222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535F15-E3AB-43FD-901C-BE822BC76F83}"/>
              </a:ext>
            </a:extLst>
          </p:cNvPr>
          <p:cNvCxnSpPr>
            <a:cxnSpLocks/>
          </p:cNvCxnSpPr>
          <p:nvPr/>
        </p:nvCxnSpPr>
        <p:spPr>
          <a:xfrm>
            <a:off x="6277073" y="1986695"/>
            <a:ext cx="0" cy="152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77AFF13-D638-4473-986A-CA18FCF48518}"/>
              </a:ext>
            </a:extLst>
          </p:cNvPr>
          <p:cNvCxnSpPr>
            <a:cxnSpLocks/>
          </p:cNvCxnSpPr>
          <p:nvPr/>
        </p:nvCxnSpPr>
        <p:spPr>
          <a:xfrm>
            <a:off x="5236943" y="1974101"/>
            <a:ext cx="0" cy="152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2402DCC-657A-4B99-B5CD-DA03E2F43FA2}"/>
              </a:ext>
            </a:extLst>
          </p:cNvPr>
          <p:cNvCxnSpPr>
            <a:cxnSpLocks/>
          </p:cNvCxnSpPr>
          <p:nvPr/>
        </p:nvCxnSpPr>
        <p:spPr>
          <a:xfrm>
            <a:off x="7690064" y="2030286"/>
            <a:ext cx="729006" cy="0"/>
          </a:xfrm>
          <a:prstGeom prst="line">
            <a:avLst/>
          </a:prstGeom>
          <a:ln w="222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5FFB058-F721-483A-B710-01935ECD30C6}"/>
              </a:ext>
            </a:extLst>
          </p:cNvPr>
          <p:cNvCxnSpPr>
            <a:cxnSpLocks/>
          </p:cNvCxnSpPr>
          <p:nvPr/>
        </p:nvCxnSpPr>
        <p:spPr>
          <a:xfrm>
            <a:off x="8439500" y="1958987"/>
            <a:ext cx="0" cy="152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8CC2C4-E2AE-4480-99AF-0F1E0E652042}"/>
              </a:ext>
            </a:extLst>
          </p:cNvPr>
          <p:cNvCxnSpPr>
            <a:cxnSpLocks/>
          </p:cNvCxnSpPr>
          <p:nvPr/>
        </p:nvCxnSpPr>
        <p:spPr>
          <a:xfrm>
            <a:off x="7687700" y="1946393"/>
            <a:ext cx="0" cy="152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760FB4C-5696-4AC9-BFB7-B94F88D128D3}"/>
              </a:ext>
            </a:extLst>
          </p:cNvPr>
          <p:cNvSpPr txBox="1"/>
          <p:nvPr/>
        </p:nvSpPr>
        <p:spPr>
          <a:xfrm>
            <a:off x="5299428" y="1708338"/>
            <a:ext cx="995785" cy="400110"/>
          </a:xfrm>
          <a:prstGeom prst="rect">
            <a:avLst/>
          </a:prstGeom>
          <a:noFill/>
        </p:spPr>
        <p:txBody>
          <a:bodyPr wrap="none" rtlCol="0">
            <a:spAutoFit/>
          </a:bodyPr>
          <a:lstStyle/>
          <a:p>
            <a:r>
              <a:rPr lang="en-US" sz="1000" dirty="0"/>
              <a:t>Super Off-peak </a:t>
            </a:r>
          </a:p>
          <a:p>
            <a:r>
              <a:rPr lang="en-US" sz="1000" dirty="0"/>
              <a:t>Rate: $0.25</a:t>
            </a:r>
          </a:p>
        </p:txBody>
      </p:sp>
      <p:sp>
        <p:nvSpPr>
          <p:cNvPr id="23" name="TextBox 22">
            <a:extLst>
              <a:ext uri="{FF2B5EF4-FFF2-40B4-BE49-F238E27FC236}">
                <a16:creationId xmlns:a16="http://schemas.microsoft.com/office/drawing/2014/main" id="{6298FBD9-BAA0-41D4-865C-A07674AF074C}"/>
              </a:ext>
            </a:extLst>
          </p:cNvPr>
          <p:cNvSpPr txBox="1"/>
          <p:nvPr/>
        </p:nvSpPr>
        <p:spPr>
          <a:xfrm>
            <a:off x="6555454" y="1717155"/>
            <a:ext cx="779381" cy="400110"/>
          </a:xfrm>
          <a:prstGeom prst="rect">
            <a:avLst/>
          </a:prstGeom>
          <a:noFill/>
        </p:spPr>
        <p:txBody>
          <a:bodyPr wrap="none" rtlCol="0">
            <a:spAutoFit/>
          </a:bodyPr>
          <a:lstStyle/>
          <a:p>
            <a:r>
              <a:rPr lang="en-US" sz="1000" dirty="0"/>
              <a:t>Off-peak </a:t>
            </a:r>
          </a:p>
          <a:p>
            <a:r>
              <a:rPr lang="en-US" sz="1000" dirty="0"/>
              <a:t>Rate: $0.30</a:t>
            </a:r>
          </a:p>
        </p:txBody>
      </p:sp>
      <p:sp>
        <p:nvSpPr>
          <p:cNvPr id="24" name="TextBox 23">
            <a:extLst>
              <a:ext uri="{FF2B5EF4-FFF2-40B4-BE49-F238E27FC236}">
                <a16:creationId xmlns:a16="http://schemas.microsoft.com/office/drawing/2014/main" id="{4D366668-34EC-476F-B297-C32A1EC775CF}"/>
              </a:ext>
            </a:extLst>
          </p:cNvPr>
          <p:cNvSpPr txBox="1"/>
          <p:nvPr/>
        </p:nvSpPr>
        <p:spPr>
          <a:xfrm>
            <a:off x="7532635" y="1731238"/>
            <a:ext cx="1056700" cy="246221"/>
          </a:xfrm>
          <a:prstGeom prst="rect">
            <a:avLst/>
          </a:prstGeom>
          <a:noFill/>
        </p:spPr>
        <p:txBody>
          <a:bodyPr wrap="none" rtlCol="0">
            <a:spAutoFit/>
          </a:bodyPr>
          <a:lstStyle/>
          <a:p>
            <a:r>
              <a:rPr lang="en-US" sz="1000" dirty="0"/>
              <a:t>Peak Rate: $0.51</a:t>
            </a:r>
          </a:p>
        </p:txBody>
      </p:sp>
      <p:cxnSp>
        <p:nvCxnSpPr>
          <p:cNvPr id="25" name="Straight Connector 24">
            <a:extLst>
              <a:ext uri="{FF2B5EF4-FFF2-40B4-BE49-F238E27FC236}">
                <a16:creationId xmlns:a16="http://schemas.microsoft.com/office/drawing/2014/main" id="{613C9DB3-5E48-491E-A861-1990032874BB}"/>
              </a:ext>
            </a:extLst>
          </p:cNvPr>
          <p:cNvCxnSpPr>
            <a:cxnSpLocks/>
          </p:cNvCxnSpPr>
          <p:nvPr/>
        </p:nvCxnSpPr>
        <p:spPr>
          <a:xfrm>
            <a:off x="5295418" y="4519088"/>
            <a:ext cx="1035476" cy="0"/>
          </a:xfrm>
          <a:prstGeom prst="line">
            <a:avLst/>
          </a:prstGeom>
          <a:ln w="222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73EAE71-AC82-41D9-97CC-EF15078B9283}"/>
              </a:ext>
            </a:extLst>
          </p:cNvPr>
          <p:cNvCxnSpPr>
            <a:cxnSpLocks/>
          </p:cNvCxnSpPr>
          <p:nvPr/>
        </p:nvCxnSpPr>
        <p:spPr>
          <a:xfrm>
            <a:off x="6333184" y="4447789"/>
            <a:ext cx="0" cy="152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6D9C9EF-0D44-4DA6-AF5E-ABA79DD50E0C}"/>
              </a:ext>
            </a:extLst>
          </p:cNvPr>
          <p:cNvCxnSpPr>
            <a:cxnSpLocks/>
          </p:cNvCxnSpPr>
          <p:nvPr/>
        </p:nvCxnSpPr>
        <p:spPr>
          <a:xfrm>
            <a:off x="5293054" y="4435195"/>
            <a:ext cx="0" cy="152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122383B-5370-4ED9-82D6-B4AF98CB73C8}"/>
              </a:ext>
            </a:extLst>
          </p:cNvPr>
          <p:cNvCxnSpPr>
            <a:cxnSpLocks/>
          </p:cNvCxnSpPr>
          <p:nvPr/>
        </p:nvCxnSpPr>
        <p:spPr>
          <a:xfrm>
            <a:off x="7746175" y="4510850"/>
            <a:ext cx="729006" cy="0"/>
          </a:xfrm>
          <a:prstGeom prst="line">
            <a:avLst/>
          </a:prstGeom>
          <a:ln w="222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64FB3AE-4CC8-4AEB-9EB0-F95504005F8B}"/>
              </a:ext>
            </a:extLst>
          </p:cNvPr>
          <p:cNvCxnSpPr>
            <a:cxnSpLocks/>
          </p:cNvCxnSpPr>
          <p:nvPr/>
        </p:nvCxnSpPr>
        <p:spPr>
          <a:xfrm>
            <a:off x="8495611" y="4439551"/>
            <a:ext cx="0" cy="152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F37FB33-67F3-42B0-BA1C-C6F2DA708E4B}"/>
              </a:ext>
            </a:extLst>
          </p:cNvPr>
          <p:cNvCxnSpPr>
            <a:cxnSpLocks/>
          </p:cNvCxnSpPr>
          <p:nvPr/>
        </p:nvCxnSpPr>
        <p:spPr>
          <a:xfrm>
            <a:off x="7743811" y="4426957"/>
            <a:ext cx="0" cy="152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E3C4997D-48AB-4979-9AC8-04630334AA4C}"/>
              </a:ext>
            </a:extLst>
          </p:cNvPr>
          <p:cNvSpPr txBox="1"/>
          <p:nvPr/>
        </p:nvSpPr>
        <p:spPr>
          <a:xfrm>
            <a:off x="5355539" y="4169432"/>
            <a:ext cx="995785" cy="400110"/>
          </a:xfrm>
          <a:prstGeom prst="rect">
            <a:avLst/>
          </a:prstGeom>
          <a:noFill/>
        </p:spPr>
        <p:txBody>
          <a:bodyPr wrap="none" rtlCol="0">
            <a:spAutoFit/>
          </a:bodyPr>
          <a:lstStyle/>
          <a:p>
            <a:r>
              <a:rPr lang="en-US" sz="1000" dirty="0"/>
              <a:t>Super Off-peak </a:t>
            </a:r>
          </a:p>
          <a:p>
            <a:r>
              <a:rPr lang="en-US" sz="1000" dirty="0"/>
              <a:t>Rate: $0.25</a:t>
            </a:r>
          </a:p>
        </p:txBody>
      </p:sp>
      <p:sp>
        <p:nvSpPr>
          <p:cNvPr id="32" name="TextBox 31">
            <a:extLst>
              <a:ext uri="{FF2B5EF4-FFF2-40B4-BE49-F238E27FC236}">
                <a16:creationId xmlns:a16="http://schemas.microsoft.com/office/drawing/2014/main" id="{01D8F500-F98A-43FE-A3EF-9896E866E731}"/>
              </a:ext>
            </a:extLst>
          </p:cNvPr>
          <p:cNvSpPr txBox="1"/>
          <p:nvPr/>
        </p:nvSpPr>
        <p:spPr>
          <a:xfrm>
            <a:off x="6611565" y="4187485"/>
            <a:ext cx="779381" cy="400110"/>
          </a:xfrm>
          <a:prstGeom prst="rect">
            <a:avLst/>
          </a:prstGeom>
          <a:noFill/>
        </p:spPr>
        <p:txBody>
          <a:bodyPr wrap="none" rtlCol="0">
            <a:spAutoFit/>
          </a:bodyPr>
          <a:lstStyle/>
          <a:p>
            <a:r>
              <a:rPr lang="en-US" sz="1000" dirty="0"/>
              <a:t>Off-peak </a:t>
            </a:r>
          </a:p>
          <a:p>
            <a:r>
              <a:rPr lang="en-US" sz="1000" dirty="0"/>
              <a:t>Rate: $0.26</a:t>
            </a:r>
          </a:p>
        </p:txBody>
      </p:sp>
      <p:sp>
        <p:nvSpPr>
          <p:cNvPr id="33" name="TextBox 32">
            <a:extLst>
              <a:ext uri="{FF2B5EF4-FFF2-40B4-BE49-F238E27FC236}">
                <a16:creationId xmlns:a16="http://schemas.microsoft.com/office/drawing/2014/main" id="{61A63579-2218-45C7-BE08-95A4EE4A09A8}"/>
              </a:ext>
            </a:extLst>
          </p:cNvPr>
          <p:cNvSpPr txBox="1"/>
          <p:nvPr/>
        </p:nvSpPr>
        <p:spPr>
          <a:xfrm>
            <a:off x="7588746" y="4201568"/>
            <a:ext cx="1056700" cy="246221"/>
          </a:xfrm>
          <a:prstGeom prst="rect">
            <a:avLst/>
          </a:prstGeom>
          <a:noFill/>
        </p:spPr>
        <p:txBody>
          <a:bodyPr wrap="none" rtlCol="0">
            <a:spAutoFit/>
          </a:bodyPr>
          <a:lstStyle/>
          <a:p>
            <a:r>
              <a:rPr lang="en-US" sz="1000" dirty="0"/>
              <a:t>Peak Rate: $0.27</a:t>
            </a:r>
          </a:p>
        </p:txBody>
      </p:sp>
      <p:sp>
        <p:nvSpPr>
          <p:cNvPr id="37" name="TextBox 36">
            <a:extLst>
              <a:ext uri="{FF2B5EF4-FFF2-40B4-BE49-F238E27FC236}">
                <a16:creationId xmlns:a16="http://schemas.microsoft.com/office/drawing/2014/main" id="{4C66B8F0-549E-4902-A447-6D908BD93F99}"/>
              </a:ext>
            </a:extLst>
          </p:cNvPr>
          <p:cNvSpPr txBox="1"/>
          <p:nvPr/>
        </p:nvSpPr>
        <p:spPr>
          <a:xfrm>
            <a:off x="4873443" y="6480183"/>
            <a:ext cx="2214068" cy="246221"/>
          </a:xfrm>
          <a:prstGeom prst="rect">
            <a:avLst/>
          </a:prstGeom>
          <a:noFill/>
        </p:spPr>
        <p:txBody>
          <a:bodyPr wrap="none" rtlCol="0">
            <a:spAutoFit/>
          </a:bodyPr>
          <a:lstStyle/>
          <a:p>
            <a:r>
              <a:rPr lang="en-US" sz="1000" dirty="0"/>
              <a:t>Source: Ongoing Berkeley Lab research</a:t>
            </a:r>
          </a:p>
        </p:txBody>
      </p:sp>
    </p:spTree>
    <p:extLst>
      <p:ext uri="{BB962C8B-B14F-4D97-AF65-F5344CB8AC3E}">
        <p14:creationId xmlns:p14="http://schemas.microsoft.com/office/powerpoint/2010/main" val="641381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758B63-8BCD-4D52-AD97-8A5275FF8883}"/>
              </a:ext>
            </a:extLst>
          </p:cNvPr>
          <p:cNvSpPr>
            <a:spLocks noGrp="1"/>
          </p:cNvSpPr>
          <p:nvPr>
            <p:ph idx="1"/>
          </p:nvPr>
        </p:nvSpPr>
        <p:spPr>
          <a:xfrm>
            <a:off x="188866" y="1325563"/>
            <a:ext cx="4222348" cy="5257798"/>
          </a:xfrm>
        </p:spPr>
        <p:txBody>
          <a:bodyPr/>
          <a:lstStyle/>
          <a:p>
            <a:r>
              <a:rPr lang="en-US" sz="1600" dirty="0"/>
              <a:t>Large commercial customers with demand charges ($/kW) are adopting standalone storage to target daily peak shaving.</a:t>
            </a:r>
          </a:p>
          <a:p>
            <a:pPr marL="630238" lvl="1" indent="-288925"/>
            <a:r>
              <a:rPr lang="en-US" sz="1300" dirty="0"/>
              <a:t>Non-coincident demand charges apply to the customer’s highest demand any time during billing period. Coincident demand charges apply only to defined periods.</a:t>
            </a:r>
          </a:p>
          <a:p>
            <a:r>
              <a:rPr lang="en-US" sz="1600" dirty="0"/>
              <a:t>Storage charges when customer demand is low and discharges when demand exceeds target.</a:t>
            </a:r>
          </a:p>
          <a:p>
            <a:pPr marL="630238" lvl="1" indent="-288925"/>
            <a:r>
              <a:rPr lang="en-US" sz="1300" dirty="0"/>
              <a:t>Behavior is dependent on storage dispatch algorithm’s ability to predict time, duration, and amplitude of peak. </a:t>
            </a:r>
          </a:p>
          <a:p>
            <a:r>
              <a:rPr lang="en-US" sz="1600" dirty="0"/>
              <a:t>Storage shaves peak throughout day for non-coincident demand charges, but only dispatches during peak with TOU demand charges (see figure).</a:t>
            </a:r>
          </a:p>
          <a:p>
            <a:pPr marL="576263" lvl="1" indent="-227013"/>
            <a:r>
              <a:rPr lang="en-US" sz="1300" dirty="0"/>
              <a:t>For TOU demand charges, demand reduction is more significant as the same amount of energy is discharged from storage in a shorter period.</a:t>
            </a:r>
          </a:p>
          <a:p>
            <a:pPr marL="576263" lvl="1" indent="-227013"/>
            <a:r>
              <a:rPr lang="en-US" sz="1300" dirty="0"/>
              <a:t>Peak shaving with non-coincident demand charge creates a flat net load throughout the day. With TOU demand charges, it creates a large ramp between the peak period and other hours.</a:t>
            </a:r>
          </a:p>
          <a:p>
            <a:endParaRPr lang="en-US" sz="1200" dirty="0"/>
          </a:p>
        </p:txBody>
      </p:sp>
      <p:sp>
        <p:nvSpPr>
          <p:cNvPr id="2" name="Title 1">
            <a:extLst>
              <a:ext uri="{FF2B5EF4-FFF2-40B4-BE49-F238E27FC236}">
                <a16:creationId xmlns:a16="http://schemas.microsoft.com/office/drawing/2014/main" id="{1220B055-DB01-43A3-BA18-747F8BD6A70A}"/>
              </a:ext>
            </a:extLst>
          </p:cNvPr>
          <p:cNvSpPr>
            <a:spLocks noGrp="1"/>
          </p:cNvSpPr>
          <p:nvPr>
            <p:ph type="title"/>
          </p:nvPr>
        </p:nvSpPr>
        <p:spPr>
          <a:xfrm>
            <a:off x="201752" y="274639"/>
            <a:ext cx="7488585" cy="808597"/>
          </a:xfrm>
        </p:spPr>
        <p:txBody>
          <a:bodyPr/>
          <a:lstStyle/>
          <a:p>
            <a:r>
              <a:rPr lang="en-US" dirty="0"/>
              <a:t>For large commercial customers, storage behavior is driven by demand charges.</a:t>
            </a:r>
          </a:p>
        </p:txBody>
      </p:sp>
      <p:pic>
        <p:nvPicPr>
          <p:cNvPr id="6" name="Picture 5">
            <a:extLst>
              <a:ext uri="{FF2B5EF4-FFF2-40B4-BE49-F238E27FC236}">
                <a16:creationId xmlns:a16="http://schemas.microsoft.com/office/drawing/2014/main" id="{56FE7FA2-6819-420C-9502-5F150C20D4A7}"/>
              </a:ext>
            </a:extLst>
          </p:cNvPr>
          <p:cNvPicPr>
            <a:picLocks noChangeAspect="1"/>
          </p:cNvPicPr>
          <p:nvPr/>
        </p:nvPicPr>
        <p:blipFill rotWithShape="1">
          <a:blip r:embed="rId3"/>
          <a:srcRect l="13228" r="6114" b="9332"/>
          <a:stretch/>
        </p:blipFill>
        <p:spPr>
          <a:xfrm>
            <a:off x="4899556" y="2352314"/>
            <a:ext cx="4153792" cy="3005819"/>
          </a:xfrm>
          <a:prstGeom prst="rect">
            <a:avLst/>
          </a:prstGeom>
        </p:spPr>
      </p:pic>
      <p:graphicFrame>
        <p:nvGraphicFramePr>
          <p:cNvPr id="8" name="Table 7">
            <a:extLst>
              <a:ext uri="{FF2B5EF4-FFF2-40B4-BE49-F238E27FC236}">
                <a16:creationId xmlns:a16="http://schemas.microsoft.com/office/drawing/2014/main" id="{AFE823C7-26E8-4015-8E9F-663777B7370D}"/>
              </a:ext>
            </a:extLst>
          </p:cNvPr>
          <p:cNvGraphicFramePr>
            <a:graphicFrameLocks noGrp="1"/>
          </p:cNvGraphicFramePr>
          <p:nvPr>
            <p:extLst>
              <p:ext uri="{D42A27DB-BD31-4B8C-83A1-F6EECF244321}">
                <p14:modId xmlns:p14="http://schemas.microsoft.com/office/powerpoint/2010/main" val="1308429392"/>
              </p:ext>
            </p:extLst>
          </p:nvPr>
        </p:nvGraphicFramePr>
        <p:xfrm>
          <a:off x="4899556" y="5335273"/>
          <a:ext cx="4038648" cy="370840"/>
        </p:xfrm>
        <a:graphic>
          <a:graphicData uri="http://schemas.openxmlformats.org/drawingml/2006/table">
            <a:tbl>
              <a:tblPr firstRow="1" bandRow="1">
                <a:tableStyleId>{5C22544A-7EE6-4342-B048-85BDC9FD1C3A}</a:tableStyleId>
              </a:tblPr>
              <a:tblGrid>
                <a:gridCol w="673108">
                  <a:extLst>
                    <a:ext uri="{9D8B030D-6E8A-4147-A177-3AD203B41FA5}">
                      <a16:colId xmlns:a16="http://schemas.microsoft.com/office/drawing/2014/main" val="4027415756"/>
                    </a:ext>
                  </a:extLst>
                </a:gridCol>
                <a:gridCol w="673108">
                  <a:extLst>
                    <a:ext uri="{9D8B030D-6E8A-4147-A177-3AD203B41FA5}">
                      <a16:colId xmlns:a16="http://schemas.microsoft.com/office/drawing/2014/main" val="553128483"/>
                    </a:ext>
                  </a:extLst>
                </a:gridCol>
                <a:gridCol w="673108">
                  <a:extLst>
                    <a:ext uri="{9D8B030D-6E8A-4147-A177-3AD203B41FA5}">
                      <a16:colId xmlns:a16="http://schemas.microsoft.com/office/drawing/2014/main" val="3641892974"/>
                    </a:ext>
                  </a:extLst>
                </a:gridCol>
                <a:gridCol w="673108">
                  <a:extLst>
                    <a:ext uri="{9D8B030D-6E8A-4147-A177-3AD203B41FA5}">
                      <a16:colId xmlns:a16="http://schemas.microsoft.com/office/drawing/2014/main" val="683443624"/>
                    </a:ext>
                  </a:extLst>
                </a:gridCol>
                <a:gridCol w="673108">
                  <a:extLst>
                    <a:ext uri="{9D8B030D-6E8A-4147-A177-3AD203B41FA5}">
                      <a16:colId xmlns:a16="http://schemas.microsoft.com/office/drawing/2014/main" val="2699230124"/>
                    </a:ext>
                  </a:extLst>
                </a:gridCol>
                <a:gridCol w="673108">
                  <a:extLst>
                    <a:ext uri="{9D8B030D-6E8A-4147-A177-3AD203B41FA5}">
                      <a16:colId xmlns:a16="http://schemas.microsoft.com/office/drawing/2014/main" val="3576491453"/>
                    </a:ext>
                  </a:extLst>
                </a:gridCol>
              </a:tblGrid>
              <a:tr h="370840">
                <a:tc>
                  <a:txBody>
                    <a:bodyPr/>
                    <a:lstStyle/>
                    <a:p>
                      <a:r>
                        <a:rPr lang="en-US" sz="1200" b="0" dirty="0">
                          <a:ln>
                            <a:noFill/>
                          </a:ln>
                          <a:solidFill>
                            <a:sysClr val="windowText" lastClr="000000"/>
                          </a:solidFill>
                        </a:rPr>
                        <a:t>0</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200" b="0" dirty="0">
                          <a:ln>
                            <a:noFill/>
                          </a:ln>
                          <a:solidFill>
                            <a:sysClr val="windowText" lastClr="000000"/>
                          </a:solidFill>
                        </a:rPr>
                        <a:t>4</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200" b="0" dirty="0">
                          <a:ln>
                            <a:noFill/>
                          </a:ln>
                          <a:solidFill>
                            <a:sysClr val="windowText" lastClr="000000"/>
                          </a:solidFill>
                        </a:rPr>
                        <a:t>8</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200" b="0" dirty="0">
                          <a:ln>
                            <a:noFill/>
                          </a:ln>
                          <a:solidFill>
                            <a:sysClr val="windowText" lastClr="000000"/>
                          </a:solidFill>
                        </a:rPr>
                        <a:t>12</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200" b="0" dirty="0">
                          <a:ln>
                            <a:noFill/>
                          </a:ln>
                          <a:solidFill>
                            <a:sysClr val="windowText" lastClr="000000"/>
                          </a:solidFill>
                        </a:rPr>
                        <a:t>16</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200" b="0" dirty="0">
                          <a:ln>
                            <a:noFill/>
                          </a:ln>
                          <a:solidFill>
                            <a:sysClr val="windowText" lastClr="000000"/>
                          </a:solidFill>
                        </a:rPr>
                        <a:t>20</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8580162"/>
                  </a:ext>
                </a:extLst>
              </a:tr>
            </a:tbl>
          </a:graphicData>
        </a:graphic>
      </p:graphicFrame>
      <p:graphicFrame>
        <p:nvGraphicFramePr>
          <p:cNvPr id="9" name="Table 8">
            <a:extLst>
              <a:ext uri="{FF2B5EF4-FFF2-40B4-BE49-F238E27FC236}">
                <a16:creationId xmlns:a16="http://schemas.microsoft.com/office/drawing/2014/main" id="{60405102-C504-45C5-9C85-11CC02DBE585}"/>
              </a:ext>
            </a:extLst>
          </p:cNvPr>
          <p:cNvGraphicFramePr>
            <a:graphicFrameLocks noGrp="1"/>
          </p:cNvGraphicFramePr>
          <p:nvPr>
            <p:extLst>
              <p:ext uri="{D42A27DB-BD31-4B8C-83A1-F6EECF244321}">
                <p14:modId xmlns:p14="http://schemas.microsoft.com/office/powerpoint/2010/main" val="3534321412"/>
              </p:ext>
            </p:extLst>
          </p:nvPr>
        </p:nvGraphicFramePr>
        <p:xfrm>
          <a:off x="4564601" y="2413484"/>
          <a:ext cx="370380" cy="3211978"/>
        </p:xfrm>
        <a:graphic>
          <a:graphicData uri="http://schemas.openxmlformats.org/drawingml/2006/table">
            <a:tbl>
              <a:tblPr>
                <a:tableStyleId>{5C22544A-7EE6-4342-B048-85BDC9FD1C3A}</a:tableStyleId>
              </a:tblPr>
              <a:tblGrid>
                <a:gridCol w="370380">
                  <a:extLst>
                    <a:ext uri="{9D8B030D-6E8A-4147-A177-3AD203B41FA5}">
                      <a16:colId xmlns:a16="http://schemas.microsoft.com/office/drawing/2014/main" val="4060554231"/>
                    </a:ext>
                  </a:extLst>
                </a:gridCol>
              </a:tblGrid>
              <a:tr h="458854">
                <a:tc>
                  <a:txBody>
                    <a:bodyPr/>
                    <a:lstStyle/>
                    <a:p>
                      <a:pPr algn="r"/>
                      <a:r>
                        <a:rPr lang="en-US" sz="1200" dirty="0"/>
                        <a:t>300</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6544431"/>
                  </a:ext>
                </a:extLst>
              </a:tr>
              <a:tr h="458854">
                <a:tc>
                  <a:txBody>
                    <a:bodyPr/>
                    <a:lstStyle/>
                    <a:p>
                      <a:pPr algn="r"/>
                      <a:r>
                        <a:rPr lang="en-US" sz="1200" dirty="0"/>
                        <a:t>250</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3264056"/>
                  </a:ext>
                </a:extLst>
              </a:tr>
              <a:tr h="458854">
                <a:tc>
                  <a:txBody>
                    <a:bodyPr/>
                    <a:lstStyle/>
                    <a:p>
                      <a:pPr algn="r"/>
                      <a:r>
                        <a:rPr lang="en-US" sz="1200" dirty="0"/>
                        <a:t>200</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04075179"/>
                  </a:ext>
                </a:extLst>
              </a:tr>
              <a:tr h="458854">
                <a:tc>
                  <a:txBody>
                    <a:bodyPr/>
                    <a:lstStyle/>
                    <a:p>
                      <a:pPr algn="r"/>
                      <a:r>
                        <a:rPr lang="en-US" sz="1200" dirty="0"/>
                        <a:t>150</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19360245"/>
                  </a:ext>
                </a:extLst>
              </a:tr>
              <a:tr h="458854">
                <a:tc>
                  <a:txBody>
                    <a:bodyPr/>
                    <a:lstStyle/>
                    <a:p>
                      <a:pPr algn="r"/>
                      <a:r>
                        <a:rPr lang="en-US" sz="1200" dirty="0"/>
                        <a:t>100</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6189951"/>
                  </a:ext>
                </a:extLst>
              </a:tr>
              <a:tr h="458854">
                <a:tc>
                  <a:txBody>
                    <a:bodyPr/>
                    <a:lstStyle/>
                    <a:p>
                      <a:pPr algn="r"/>
                      <a:r>
                        <a:rPr lang="en-US" sz="1200" dirty="0"/>
                        <a:t>50</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0647239"/>
                  </a:ext>
                </a:extLst>
              </a:tr>
              <a:tr h="458854">
                <a:tc>
                  <a:txBody>
                    <a:bodyPr/>
                    <a:lstStyle/>
                    <a:p>
                      <a:pPr algn="r"/>
                      <a:r>
                        <a:rPr lang="en-US" sz="1200" dirty="0"/>
                        <a:t>0</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0245068"/>
                  </a:ext>
                </a:extLst>
              </a:tr>
            </a:tbl>
          </a:graphicData>
        </a:graphic>
      </p:graphicFrame>
      <p:sp>
        <p:nvSpPr>
          <p:cNvPr id="10" name="TextBox 9">
            <a:extLst>
              <a:ext uri="{FF2B5EF4-FFF2-40B4-BE49-F238E27FC236}">
                <a16:creationId xmlns:a16="http://schemas.microsoft.com/office/drawing/2014/main" id="{82CB53AB-A5E5-47D0-B2E7-D426381E0EC0}"/>
              </a:ext>
            </a:extLst>
          </p:cNvPr>
          <p:cNvSpPr txBox="1"/>
          <p:nvPr/>
        </p:nvSpPr>
        <p:spPr>
          <a:xfrm rot="16200000">
            <a:off x="4143783" y="3865584"/>
            <a:ext cx="926857" cy="307777"/>
          </a:xfrm>
          <a:prstGeom prst="rect">
            <a:avLst/>
          </a:prstGeom>
          <a:noFill/>
        </p:spPr>
        <p:txBody>
          <a:bodyPr wrap="none" rtlCol="0">
            <a:spAutoFit/>
          </a:bodyPr>
          <a:lstStyle/>
          <a:p>
            <a:r>
              <a:rPr lang="en-US" sz="1400" dirty="0"/>
              <a:t>Load (kW)</a:t>
            </a:r>
          </a:p>
        </p:txBody>
      </p:sp>
      <p:sp>
        <p:nvSpPr>
          <p:cNvPr id="11" name="TextBox 10">
            <a:extLst>
              <a:ext uri="{FF2B5EF4-FFF2-40B4-BE49-F238E27FC236}">
                <a16:creationId xmlns:a16="http://schemas.microsoft.com/office/drawing/2014/main" id="{F0EB0417-B077-4363-9DA2-8ECA833F4084}"/>
              </a:ext>
            </a:extLst>
          </p:cNvPr>
          <p:cNvSpPr txBox="1"/>
          <p:nvPr/>
        </p:nvSpPr>
        <p:spPr>
          <a:xfrm>
            <a:off x="6393122" y="5442026"/>
            <a:ext cx="1053365" cy="307777"/>
          </a:xfrm>
          <a:prstGeom prst="rect">
            <a:avLst/>
          </a:prstGeom>
          <a:noFill/>
        </p:spPr>
        <p:txBody>
          <a:bodyPr wrap="none" rtlCol="0">
            <a:spAutoFit/>
          </a:bodyPr>
          <a:lstStyle/>
          <a:p>
            <a:r>
              <a:rPr lang="en-US" sz="1400" dirty="0"/>
              <a:t>Hour of Day</a:t>
            </a:r>
          </a:p>
        </p:txBody>
      </p:sp>
      <p:cxnSp>
        <p:nvCxnSpPr>
          <p:cNvPr id="13" name="Straight Connector 12">
            <a:extLst>
              <a:ext uri="{FF2B5EF4-FFF2-40B4-BE49-F238E27FC236}">
                <a16:creationId xmlns:a16="http://schemas.microsoft.com/office/drawing/2014/main" id="{19E0B700-0D17-4AB2-8A1A-657800C1F0B3}"/>
              </a:ext>
            </a:extLst>
          </p:cNvPr>
          <p:cNvCxnSpPr>
            <a:cxnSpLocks/>
          </p:cNvCxnSpPr>
          <p:nvPr/>
        </p:nvCxnSpPr>
        <p:spPr>
          <a:xfrm>
            <a:off x="6961015" y="2438698"/>
            <a:ext cx="1035476" cy="0"/>
          </a:xfrm>
          <a:prstGeom prst="line">
            <a:avLst/>
          </a:prstGeom>
          <a:ln w="222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9D601C8-B322-4D3B-B0D9-08FEEEE75CB3}"/>
              </a:ext>
            </a:extLst>
          </p:cNvPr>
          <p:cNvCxnSpPr>
            <a:cxnSpLocks/>
          </p:cNvCxnSpPr>
          <p:nvPr/>
        </p:nvCxnSpPr>
        <p:spPr>
          <a:xfrm>
            <a:off x="7998781" y="2367399"/>
            <a:ext cx="0" cy="152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939EDD0-F3BC-41AA-838A-EF9BA8455407}"/>
              </a:ext>
            </a:extLst>
          </p:cNvPr>
          <p:cNvCxnSpPr>
            <a:cxnSpLocks/>
          </p:cNvCxnSpPr>
          <p:nvPr/>
        </p:nvCxnSpPr>
        <p:spPr>
          <a:xfrm>
            <a:off x="6958651" y="2354805"/>
            <a:ext cx="0" cy="152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89FCB43-B55A-4127-9135-68836F1510C7}"/>
              </a:ext>
            </a:extLst>
          </p:cNvPr>
          <p:cNvSpPr txBox="1"/>
          <p:nvPr/>
        </p:nvSpPr>
        <p:spPr>
          <a:xfrm>
            <a:off x="6953801" y="2143858"/>
            <a:ext cx="1049903" cy="307777"/>
          </a:xfrm>
          <a:prstGeom prst="rect">
            <a:avLst/>
          </a:prstGeom>
          <a:noFill/>
        </p:spPr>
        <p:txBody>
          <a:bodyPr wrap="none" rtlCol="0">
            <a:spAutoFit/>
          </a:bodyPr>
          <a:lstStyle/>
          <a:p>
            <a:r>
              <a:rPr lang="en-US" sz="1400" dirty="0"/>
              <a:t>Peak period</a:t>
            </a:r>
          </a:p>
        </p:txBody>
      </p:sp>
      <p:sp>
        <p:nvSpPr>
          <p:cNvPr id="4" name="TextBox 3">
            <a:extLst>
              <a:ext uri="{FF2B5EF4-FFF2-40B4-BE49-F238E27FC236}">
                <a16:creationId xmlns:a16="http://schemas.microsoft.com/office/drawing/2014/main" id="{89023C89-2DE0-4F5C-B853-18498DDDA5B7}"/>
              </a:ext>
            </a:extLst>
          </p:cNvPr>
          <p:cNvSpPr txBox="1"/>
          <p:nvPr/>
        </p:nvSpPr>
        <p:spPr>
          <a:xfrm>
            <a:off x="4572000" y="5681759"/>
            <a:ext cx="4575619" cy="553998"/>
          </a:xfrm>
          <a:prstGeom prst="rect">
            <a:avLst/>
          </a:prstGeom>
          <a:noFill/>
        </p:spPr>
        <p:txBody>
          <a:bodyPr wrap="square" rtlCol="0">
            <a:spAutoFit/>
          </a:bodyPr>
          <a:lstStyle/>
          <a:p>
            <a:r>
              <a:rPr lang="en-US" sz="1000" dirty="0"/>
              <a:t>Source: </a:t>
            </a:r>
            <a:r>
              <a:rPr lang="en-US" sz="1000" dirty="0" err="1"/>
              <a:t>Darghouth</a:t>
            </a:r>
            <a:r>
              <a:rPr lang="en-US" sz="1000" dirty="0"/>
              <a:t>, N., G. </a:t>
            </a:r>
            <a:r>
              <a:rPr lang="en-US" sz="1000" dirty="0" err="1"/>
              <a:t>Barbose</a:t>
            </a:r>
            <a:r>
              <a:rPr lang="en-US" sz="1000" dirty="0"/>
              <a:t>, and A. Mills. </a:t>
            </a:r>
            <a:r>
              <a:rPr lang="en-US" sz="1000" i="1" dirty="0">
                <a:hlinkClick r:id="rId4"/>
              </a:rPr>
              <a:t>Implications of Rate Design for the Customer-Economics of Behind-the-Meter Storage</a:t>
            </a:r>
            <a:r>
              <a:rPr lang="en-US" sz="1000" i="1" dirty="0"/>
              <a:t>. </a:t>
            </a:r>
            <a:r>
              <a:rPr lang="en-US" sz="1000" dirty="0"/>
              <a:t>2019.</a:t>
            </a:r>
          </a:p>
          <a:p>
            <a:endParaRPr lang="en-US" sz="1000" dirty="0"/>
          </a:p>
        </p:txBody>
      </p:sp>
      <p:sp>
        <p:nvSpPr>
          <p:cNvPr id="16" name="TextBox 15">
            <a:extLst>
              <a:ext uri="{FF2B5EF4-FFF2-40B4-BE49-F238E27FC236}">
                <a16:creationId xmlns:a16="http://schemas.microsoft.com/office/drawing/2014/main" id="{D876F480-D409-4FA7-9216-CF033E264C35}"/>
              </a:ext>
            </a:extLst>
          </p:cNvPr>
          <p:cNvSpPr txBox="1"/>
          <p:nvPr/>
        </p:nvSpPr>
        <p:spPr>
          <a:xfrm>
            <a:off x="5538127" y="1810385"/>
            <a:ext cx="2676525" cy="400110"/>
          </a:xfrm>
          <a:prstGeom prst="rect">
            <a:avLst/>
          </a:prstGeom>
          <a:noFill/>
        </p:spPr>
        <p:txBody>
          <a:bodyPr wrap="square" rtlCol="0">
            <a:spAutoFit/>
          </a:bodyPr>
          <a:lstStyle/>
          <a:p>
            <a:pPr algn="ctr"/>
            <a:r>
              <a:rPr lang="en-US" sz="1000" dirty="0">
                <a:solidFill>
                  <a:srgbClr val="595959"/>
                </a:solidFill>
              </a:rPr>
              <a:t>Energy Storage Peak Shaving Behavior for Non-Coincident and Time-of-use Demand Charges</a:t>
            </a:r>
          </a:p>
        </p:txBody>
      </p:sp>
    </p:spTree>
    <p:extLst>
      <p:ext uri="{BB962C8B-B14F-4D97-AF65-F5344CB8AC3E}">
        <p14:creationId xmlns:p14="http://schemas.microsoft.com/office/powerpoint/2010/main" val="1116888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C4798-1403-4233-8C16-7EA202624FCB}"/>
              </a:ext>
            </a:extLst>
          </p:cNvPr>
          <p:cNvSpPr>
            <a:spLocks noGrp="1"/>
          </p:cNvSpPr>
          <p:nvPr>
            <p:ph type="title"/>
          </p:nvPr>
        </p:nvSpPr>
        <p:spPr/>
        <p:txBody>
          <a:bodyPr/>
          <a:lstStyle/>
          <a:p>
            <a:r>
              <a:rPr lang="en-US" dirty="0"/>
              <a:t>What can utilities do to manage net load impacts from storage?</a:t>
            </a:r>
          </a:p>
        </p:txBody>
      </p:sp>
      <p:sp>
        <p:nvSpPr>
          <p:cNvPr id="3" name="Content Placeholder 2">
            <a:extLst>
              <a:ext uri="{FF2B5EF4-FFF2-40B4-BE49-F238E27FC236}">
                <a16:creationId xmlns:a16="http://schemas.microsoft.com/office/drawing/2014/main" id="{2EFC2679-C3B2-4006-8B1C-A112D3511979}"/>
              </a:ext>
            </a:extLst>
          </p:cNvPr>
          <p:cNvSpPr>
            <a:spLocks noGrp="1"/>
          </p:cNvSpPr>
          <p:nvPr>
            <p:ph idx="1"/>
          </p:nvPr>
        </p:nvSpPr>
        <p:spPr/>
        <p:txBody>
          <a:bodyPr/>
          <a:lstStyle/>
          <a:p>
            <a:r>
              <a:rPr lang="en-US" dirty="0"/>
              <a:t>Paired solar and storage provides load reduction and load opportunities only when price signals incentivize storage dispatch.</a:t>
            </a:r>
          </a:p>
          <a:p>
            <a:pPr lvl="1"/>
            <a:r>
              <a:rPr lang="en-US" dirty="0"/>
              <a:t>For example, winter TOU prices with smaller price differentials may lead to inactive storage.</a:t>
            </a:r>
          </a:p>
          <a:p>
            <a:pPr lvl="1"/>
            <a:r>
              <a:rPr lang="en-US" dirty="0"/>
              <a:t>Standalone storage can provide load shifting through grid charging, but may also create new net load peaks.</a:t>
            </a:r>
          </a:p>
          <a:p>
            <a:r>
              <a:rPr lang="en-US" dirty="0"/>
              <a:t>Utilities can design rate structures that incentivize when storage charges and discharges based on desired impact. </a:t>
            </a:r>
          </a:p>
          <a:p>
            <a:pPr lvl="1"/>
            <a:r>
              <a:rPr lang="en-US" dirty="0"/>
              <a:t>For example, non-coincident demand charges target daily reduction of consumption, while TOU demand charges cause higher reduction only during peak demand.</a:t>
            </a:r>
          </a:p>
          <a:p>
            <a:r>
              <a:rPr lang="en-US" dirty="0"/>
              <a:t>Utilities can design value of solar tariffs to incentivize maximizing self-consumption of solar generation or solar export.</a:t>
            </a:r>
          </a:p>
          <a:p>
            <a:pPr marL="0" indent="0">
              <a:buNone/>
            </a:pPr>
            <a:endParaRPr lang="en-US" dirty="0"/>
          </a:p>
        </p:txBody>
      </p:sp>
    </p:spTree>
    <p:extLst>
      <p:ext uri="{BB962C8B-B14F-4D97-AF65-F5344CB8AC3E}">
        <p14:creationId xmlns:p14="http://schemas.microsoft.com/office/powerpoint/2010/main" val="1456631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674C86-0CCF-4204-A52C-F7404D0DCEB3}"/>
              </a:ext>
            </a:extLst>
          </p:cNvPr>
          <p:cNvSpPr>
            <a:spLocks noGrp="1"/>
          </p:cNvSpPr>
          <p:nvPr>
            <p:ph idx="1"/>
          </p:nvPr>
        </p:nvSpPr>
        <p:spPr>
          <a:xfrm>
            <a:off x="276866" y="1392380"/>
            <a:ext cx="4222348" cy="5148941"/>
          </a:xfrm>
        </p:spPr>
        <p:txBody>
          <a:bodyPr/>
          <a:lstStyle/>
          <a:p>
            <a:r>
              <a:rPr lang="en-US" sz="1600" dirty="0"/>
              <a:t>Energy efficiency impacts vary based on applied measure, generally decreasing net load shape in line with customer’s usage.</a:t>
            </a:r>
          </a:p>
          <a:p>
            <a:r>
              <a:rPr lang="en-US" sz="1600" dirty="0"/>
              <a:t>Efficiency programs to upgrade buildings target common equipment like lighting, cooling, heating, water heating, envelope, and large appliances.</a:t>
            </a:r>
          </a:p>
          <a:p>
            <a:r>
              <a:rPr lang="en-US" sz="1600" dirty="0"/>
              <a:t>Improved building performance can reduce system peak demand — e.g., during peak hours for space heating or cooling.</a:t>
            </a:r>
          </a:p>
          <a:p>
            <a:pPr marL="630238" lvl="1" indent="-288925"/>
            <a:r>
              <a:rPr lang="en-US" sz="1400" dirty="0"/>
              <a:t>Top figure: </a:t>
            </a:r>
            <a:r>
              <a:rPr lang="en-US" sz="1400" dirty="0" err="1"/>
              <a:t>avr</a:t>
            </a:r>
            <a:r>
              <a:rPr lang="en-US" sz="1400" dirty="0"/>
              <a:t>. measured impact of cooling equipment replacements in CA homes</a:t>
            </a:r>
          </a:p>
          <a:p>
            <a:r>
              <a:rPr lang="en-US" sz="1600" dirty="0"/>
              <a:t>Efficiency upgrades affect different time and seasonal periods of net load.</a:t>
            </a:r>
          </a:p>
          <a:p>
            <a:pPr marL="630238" lvl="1" indent="-288925"/>
            <a:r>
              <a:rPr lang="en-US" sz="1400" dirty="0"/>
              <a:t>Bottom figure: simulated impact of other equipment upgrades for CA homes</a:t>
            </a:r>
          </a:p>
          <a:p>
            <a:r>
              <a:rPr lang="en-US" sz="1600" dirty="0"/>
              <a:t>Diversity of efficiency measures provides opportunities for specific demand reduction</a:t>
            </a:r>
          </a:p>
          <a:p>
            <a:pPr marL="576263" lvl="1" indent="-288925"/>
            <a:r>
              <a:rPr lang="en-US" sz="1400" dirty="0"/>
              <a:t>Utilities can strategically design programs to target reduction by period, season, and customer sector.</a:t>
            </a:r>
          </a:p>
        </p:txBody>
      </p:sp>
      <p:sp>
        <p:nvSpPr>
          <p:cNvPr id="2" name="Title 1">
            <a:extLst>
              <a:ext uri="{FF2B5EF4-FFF2-40B4-BE49-F238E27FC236}">
                <a16:creationId xmlns:a16="http://schemas.microsoft.com/office/drawing/2014/main" id="{534C9AC4-4BCE-45FE-B4F3-1A4797A5FAE4}"/>
              </a:ext>
            </a:extLst>
          </p:cNvPr>
          <p:cNvSpPr>
            <a:spLocks noGrp="1"/>
          </p:cNvSpPr>
          <p:nvPr>
            <p:ph type="title"/>
          </p:nvPr>
        </p:nvSpPr>
        <p:spPr/>
        <p:txBody>
          <a:bodyPr/>
          <a:lstStyle/>
          <a:p>
            <a:r>
              <a:rPr lang="en-US" dirty="0"/>
              <a:t>Energy efficiency measures affect net loads without active management.</a:t>
            </a:r>
          </a:p>
        </p:txBody>
      </p:sp>
      <p:sp>
        <p:nvSpPr>
          <p:cNvPr id="4" name="Rectangle 3">
            <a:extLst>
              <a:ext uri="{FF2B5EF4-FFF2-40B4-BE49-F238E27FC236}">
                <a16:creationId xmlns:a16="http://schemas.microsoft.com/office/drawing/2014/main" id="{7E1124F3-EA2E-4B44-BD9C-6879321003F0}"/>
              </a:ext>
            </a:extLst>
          </p:cNvPr>
          <p:cNvSpPr/>
          <p:nvPr/>
        </p:nvSpPr>
        <p:spPr>
          <a:xfrm>
            <a:off x="8165805" y="4008474"/>
            <a:ext cx="132907" cy="2232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151B977-A00B-4D43-B22E-BB583D484FCD}"/>
              </a:ext>
            </a:extLst>
          </p:cNvPr>
          <p:cNvPicPr>
            <a:picLocks noChangeAspect="1"/>
          </p:cNvPicPr>
          <p:nvPr/>
        </p:nvPicPr>
        <p:blipFill rotWithShape="1">
          <a:blip r:embed="rId3"/>
          <a:srcRect l="524" t="1297" r="65495" b="51641"/>
          <a:stretch/>
        </p:blipFill>
        <p:spPr>
          <a:xfrm>
            <a:off x="4615602" y="4415246"/>
            <a:ext cx="2138263" cy="2002965"/>
          </a:xfrm>
          <a:prstGeom prst="rect">
            <a:avLst/>
          </a:prstGeom>
        </p:spPr>
      </p:pic>
      <p:sp>
        <p:nvSpPr>
          <p:cNvPr id="7" name="TextBox 6">
            <a:extLst>
              <a:ext uri="{FF2B5EF4-FFF2-40B4-BE49-F238E27FC236}">
                <a16:creationId xmlns:a16="http://schemas.microsoft.com/office/drawing/2014/main" id="{5FF8CC7D-253F-41E9-9147-2277BE4BC4CC}"/>
              </a:ext>
            </a:extLst>
          </p:cNvPr>
          <p:cNvSpPr txBox="1"/>
          <p:nvPr/>
        </p:nvSpPr>
        <p:spPr>
          <a:xfrm>
            <a:off x="5177440" y="1626293"/>
            <a:ext cx="3170269" cy="461665"/>
          </a:xfrm>
          <a:prstGeom prst="rect">
            <a:avLst/>
          </a:prstGeom>
          <a:noFill/>
        </p:spPr>
        <p:txBody>
          <a:bodyPr wrap="square" rtlCol="0">
            <a:spAutoFit/>
          </a:bodyPr>
          <a:lstStyle/>
          <a:p>
            <a:r>
              <a:rPr lang="en-US" sz="1200" dirty="0">
                <a:solidFill>
                  <a:srgbClr val="595959"/>
                </a:solidFill>
              </a:rPr>
              <a:t>Measured Impact of Residential Energy Efficiency Upgrades for Summer Day</a:t>
            </a:r>
          </a:p>
        </p:txBody>
      </p:sp>
      <p:pic>
        <p:nvPicPr>
          <p:cNvPr id="11" name="Picture 10">
            <a:extLst>
              <a:ext uri="{FF2B5EF4-FFF2-40B4-BE49-F238E27FC236}">
                <a16:creationId xmlns:a16="http://schemas.microsoft.com/office/drawing/2014/main" id="{A6570FD2-CF81-4979-913C-9236D9D032F7}"/>
              </a:ext>
            </a:extLst>
          </p:cNvPr>
          <p:cNvPicPr>
            <a:picLocks noChangeAspect="1"/>
          </p:cNvPicPr>
          <p:nvPr/>
        </p:nvPicPr>
        <p:blipFill rotWithShape="1">
          <a:blip r:embed="rId4"/>
          <a:srcRect l="3614" t="63437" r="17739" b="1505"/>
          <a:stretch/>
        </p:blipFill>
        <p:spPr>
          <a:xfrm>
            <a:off x="5177440" y="2134656"/>
            <a:ext cx="3205935" cy="1759472"/>
          </a:xfrm>
          <a:prstGeom prst="rect">
            <a:avLst/>
          </a:prstGeom>
        </p:spPr>
      </p:pic>
      <p:sp>
        <p:nvSpPr>
          <p:cNvPr id="13" name="TextBox 12">
            <a:extLst>
              <a:ext uri="{FF2B5EF4-FFF2-40B4-BE49-F238E27FC236}">
                <a16:creationId xmlns:a16="http://schemas.microsoft.com/office/drawing/2014/main" id="{607BAA99-4FC9-421A-A0AC-0EECD2B9F577}"/>
              </a:ext>
            </a:extLst>
          </p:cNvPr>
          <p:cNvSpPr txBox="1"/>
          <p:nvPr/>
        </p:nvSpPr>
        <p:spPr>
          <a:xfrm>
            <a:off x="4967289" y="4029138"/>
            <a:ext cx="3882705" cy="276999"/>
          </a:xfrm>
          <a:prstGeom prst="rect">
            <a:avLst/>
          </a:prstGeom>
          <a:noFill/>
        </p:spPr>
        <p:txBody>
          <a:bodyPr wrap="square" rtlCol="0">
            <a:spAutoFit/>
          </a:bodyPr>
          <a:lstStyle/>
          <a:p>
            <a:r>
              <a:rPr lang="en-US" sz="1200" dirty="0">
                <a:solidFill>
                  <a:srgbClr val="595959"/>
                </a:solidFill>
              </a:rPr>
              <a:t>Simulated Impact of Residential Energy Efficiency Upgrades</a:t>
            </a:r>
          </a:p>
        </p:txBody>
      </p:sp>
      <p:pic>
        <p:nvPicPr>
          <p:cNvPr id="15" name="Picture 14">
            <a:extLst>
              <a:ext uri="{FF2B5EF4-FFF2-40B4-BE49-F238E27FC236}">
                <a16:creationId xmlns:a16="http://schemas.microsoft.com/office/drawing/2014/main" id="{7FBC0DDB-28B0-49F2-9EBD-D89AB6F25709}"/>
              </a:ext>
            </a:extLst>
          </p:cNvPr>
          <p:cNvPicPr>
            <a:picLocks noChangeAspect="1"/>
          </p:cNvPicPr>
          <p:nvPr/>
        </p:nvPicPr>
        <p:blipFill rotWithShape="1">
          <a:blip r:embed="rId4"/>
          <a:srcRect l="80531" t="45777" b="45790"/>
          <a:stretch/>
        </p:blipFill>
        <p:spPr>
          <a:xfrm>
            <a:off x="5681994" y="2331498"/>
            <a:ext cx="768671" cy="409912"/>
          </a:xfrm>
          <a:prstGeom prst="rect">
            <a:avLst/>
          </a:prstGeom>
        </p:spPr>
      </p:pic>
      <p:pic>
        <p:nvPicPr>
          <p:cNvPr id="9" name="Picture 8">
            <a:extLst>
              <a:ext uri="{FF2B5EF4-FFF2-40B4-BE49-F238E27FC236}">
                <a16:creationId xmlns:a16="http://schemas.microsoft.com/office/drawing/2014/main" id="{8C3D7BD6-5953-4CDC-9930-78BFF01536A7}"/>
              </a:ext>
            </a:extLst>
          </p:cNvPr>
          <p:cNvPicPr>
            <a:picLocks noChangeAspect="1"/>
          </p:cNvPicPr>
          <p:nvPr/>
        </p:nvPicPr>
        <p:blipFill rotWithShape="1">
          <a:blip r:embed="rId5"/>
          <a:srcRect l="1621" t="1901" r="2659"/>
          <a:stretch/>
        </p:blipFill>
        <p:spPr>
          <a:xfrm>
            <a:off x="6715415" y="4415245"/>
            <a:ext cx="2134579" cy="2002965"/>
          </a:xfrm>
          <a:prstGeom prst="rect">
            <a:avLst/>
          </a:prstGeom>
        </p:spPr>
      </p:pic>
      <p:pic>
        <p:nvPicPr>
          <p:cNvPr id="8" name="Picture 7">
            <a:extLst>
              <a:ext uri="{FF2B5EF4-FFF2-40B4-BE49-F238E27FC236}">
                <a16:creationId xmlns:a16="http://schemas.microsoft.com/office/drawing/2014/main" id="{2A78962F-BD96-4B20-B31D-A892CA303BED}"/>
              </a:ext>
            </a:extLst>
          </p:cNvPr>
          <p:cNvPicPr>
            <a:picLocks noChangeAspect="1"/>
          </p:cNvPicPr>
          <p:nvPr/>
        </p:nvPicPr>
        <p:blipFill rotWithShape="1">
          <a:blip r:embed="rId3"/>
          <a:srcRect l="80570" t="63679" r="5136" b="9788"/>
          <a:stretch/>
        </p:blipFill>
        <p:spPr>
          <a:xfrm>
            <a:off x="4967289" y="4533900"/>
            <a:ext cx="637334" cy="800100"/>
          </a:xfrm>
          <a:prstGeom prst="rect">
            <a:avLst/>
          </a:prstGeom>
        </p:spPr>
      </p:pic>
      <p:sp>
        <p:nvSpPr>
          <p:cNvPr id="14" name="TextBox 13">
            <a:extLst>
              <a:ext uri="{FF2B5EF4-FFF2-40B4-BE49-F238E27FC236}">
                <a16:creationId xmlns:a16="http://schemas.microsoft.com/office/drawing/2014/main" id="{F004F8DE-E803-4DB0-A41F-614160966CEE}"/>
              </a:ext>
            </a:extLst>
          </p:cNvPr>
          <p:cNvSpPr txBox="1"/>
          <p:nvPr/>
        </p:nvSpPr>
        <p:spPr>
          <a:xfrm>
            <a:off x="5360082" y="4259129"/>
            <a:ext cx="1146772" cy="215444"/>
          </a:xfrm>
          <a:prstGeom prst="rect">
            <a:avLst/>
          </a:prstGeom>
          <a:noFill/>
        </p:spPr>
        <p:txBody>
          <a:bodyPr wrap="square" rtlCol="0">
            <a:spAutoFit/>
          </a:bodyPr>
          <a:lstStyle/>
          <a:p>
            <a:r>
              <a:rPr lang="en-US" sz="800" dirty="0">
                <a:solidFill>
                  <a:srgbClr val="595959"/>
                </a:solidFill>
              </a:rPr>
              <a:t>Summer Peak Day</a:t>
            </a:r>
          </a:p>
        </p:txBody>
      </p:sp>
      <p:sp>
        <p:nvSpPr>
          <p:cNvPr id="16" name="TextBox 15">
            <a:extLst>
              <a:ext uri="{FF2B5EF4-FFF2-40B4-BE49-F238E27FC236}">
                <a16:creationId xmlns:a16="http://schemas.microsoft.com/office/drawing/2014/main" id="{8DDBFB2E-F5DF-434B-A17D-D02072E25DE7}"/>
              </a:ext>
            </a:extLst>
          </p:cNvPr>
          <p:cNvSpPr txBox="1"/>
          <p:nvPr/>
        </p:nvSpPr>
        <p:spPr>
          <a:xfrm>
            <a:off x="7496155" y="4259129"/>
            <a:ext cx="1146772" cy="215444"/>
          </a:xfrm>
          <a:prstGeom prst="rect">
            <a:avLst/>
          </a:prstGeom>
          <a:noFill/>
        </p:spPr>
        <p:txBody>
          <a:bodyPr wrap="square" rtlCol="0">
            <a:spAutoFit/>
          </a:bodyPr>
          <a:lstStyle/>
          <a:p>
            <a:r>
              <a:rPr lang="en-US" sz="800" dirty="0">
                <a:solidFill>
                  <a:srgbClr val="595959"/>
                </a:solidFill>
              </a:rPr>
              <a:t>Winter Peak Day</a:t>
            </a:r>
          </a:p>
        </p:txBody>
      </p:sp>
      <p:sp>
        <p:nvSpPr>
          <p:cNvPr id="10" name="TextBox 9">
            <a:extLst>
              <a:ext uri="{FF2B5EF4-FFF2-40B4-BE49-F238E27FC236}">
                <a16:creationId xmlns:a16="http://schemas.microsoft.com/office/drawing/2014/main" id="{66C82A1C-DDA0-4FE7-B0D3-47F85BF17780}"/>
              </a:ext>
            </a:extLst>
          </p:cNvPr>
          <p:cNvSpPr txBox="1"/>
          <p:nvPr/>
        </p:nvSpPr>
        <p:spPr>
          <a:xfrm>
            <a:off x="4549916" y="6418211"/>
            <a:ext cx="2510624" cy="246221"/>
          </a:xfrm>
          <a:prstGeom prst="rect">
            <a:avLst/>
          </a:prstGeom>
          <a:noFill/>
        </p:spPr>
        <p:txBody>
          <a:bodyPr wrap="none" rtlCol="0">
            <a:spAutoFit/>
          </a:bodyPr>
          <a:lstStyle/>
          <a:p>
            <a:r>
              <a:rPr lang="en-US" sz="1000" dirty="0"/>
              <a:t>Source: Figures from ongoing LBNL research </a:t>
            </a:r>
          </a:p>
        </p:txBody>
      </p:sp>
    </p:spTree>
    <p:extLst>
      <p:ext uri="{BB962C8B-B14F-4D97-AF65-F5344CB8AC3E}">
        <p14:creationId xmlns:p14="http://schemas.microsoft.com/office/powerpoint/2010/main" val="1127481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2CACE0-8F5F-4200-A49A-2AB4BAA6CC78}"/>
              </a:ext>
            </a:extLst>
          </p:cNvPr>
          <p:cNvSpPr>
            <a:spLocks noGrp="1"/>
          </p:cNvSpPr>
          <p:nvPr>
            <p:ph idx="1"/>
          </p:nvPr>
        </p:nvSpPr>
        <p:spPr>
          <a:xfrm>
            <a:off x="205795" y="1382623"/>
            <a:ext cx="4222348" cy="4983159"/>
          </a:xfrm>
        </p:spPr>
        <p:txBody>
          <a:bodyPr/>
          <a:lstStyle/>
          <a:p>
            <a:r>
              <a:rPr lang="en-US" sz="1600" dirty="0"/>
              <a:t>TOU pricing growing due to increase in:</a:t>
            </a:r>
            <a:r>
              <a:rPr lang="en-US" sz="1600" baseline="30000" dirty="0">
                <a:hlinkClick r:id="rId3"/>
              </a:rPr>
              <a:t>1</a:t>
            </a:r>
            <a:endParaRPr lang="en-US" sz="1600" baseline="30000" dirty="0"/>
          </a:p>
          <a:p>
            <a:pPr marL="630238" lvl="1" indent="-288925"/>
            <a:r>
              <a:rPr lang="en-US" sz="1400" dirty="0"/>
              <a:t>Advanced metering infrastructure</a:t>
            </a:r>
          </a:p>
          <a:p>
            <a:pPr marL="630238" lvl="1" indent="-288925"/>
            <a:r>
              <a:rPr lang="en-US" sz="1400" dirty="0"/>
              <a:t>Increased DER penetration</a:t>
            </a:r>
          </a:p>
          <a:p>
            <a:pPr marL="630238" lvl="1" indent="-288925"/>
            <a:r>
              <a:rPr lang="en-US" sz="1400" dirty="0"/>
              <a:t>Surplus DER generation during midday</a:t>
            </a:r>
          </a:p>
          <a:p>
            <a:r>
              <a:rPr lang="en-US" sz="1600" dirty="0"/>
              <a:t>TOU rate design can impact net load by influencing changes in customer behavior, even absent enabling technologies.</a:t>
            </a:r>
          </a:p>
          <a:p>
            <a:pPr marL="630238" lvl="1" indent="-288925"/>
            <a:r>
              <a:rPr lang="en-US" sz="1400" dirty="0"/>
              <a:t>Despite behavior diversity, customers consistently reduced or shifted peak period consumption in utility pilots</a:t>
            </a:r>
            <a:r>
              <a:rPr lang="en-US" sz="1400" baseline="30000" dirty="0">
                <a:hlinkClick r:id="rId4"/>
              </a:rPr>
              <a:t>2</a:t>
            </a:r>
            <a:endParaRPr lang="en-US" sz="1400" baseline="30000" dirty="0"/>
          </a:p>
          <a:p>
            <a:r>
              <a:rPr lang="en-US" sz="1600" dirty="0"/>
              <a:t>Example: modeled customer response to TOU pricing based on measured response (see figures showing 60 homes)</a:t>
            </a:r>
          </a:p>
          <a:p>
            <a:pPr marL="576263" lvl="1" indent="-234950"/>
            <a:r>
              <a:rPr lang="en-US" sz="1400" dirty="0"/>
              <a:t>For 3-period pricing, customers decreased usage during peak period and slightly increased usage during super off-peak.</a:t>
            </a:r>
          </a:p>
          <a:p>
            <a:pPr marL="576263" lvl="1" indent="-288925"/>
            <a:r>
              <a:rPr lang="en-US" sz="1400" dirty="0"/>
              <a:t>Increase in off-peak usage near zero for 2-period rates (not shown), despite decrease in on-peak usage</a:t>
            </a:r>
          </a:p>
          <a:p>
            <a:pPr marL="292100" indent="-287338"/>
            <a:r>
              <a:rPr lang="en-US" sz="1600" dirty="0"/>
              <a:t>Studies show high retention rate for opt-in and opt-out groups, with opt-in recruitment 15% on average</a:t>
            </a:r>
            <a:r>
              <a:rPr lang="en-US" sz="1600" baseline="30000" dirty="0">
                <a:hlinkClick r:id="rId4"/>
              </a:rPr>
              <a:t>2</a:t>
            </a:r>
            <a:endParaRPr lang="en-US" sz="1600" baseline="30000" dirty="0"/>
          </a:p>
          <a:p>
            <a:pPr marL="692150" lvl="1" indent="-287338"/>
            <a:endParaRPr lang="en-US" sz="1400" dirty="0"/>
          </a:p>
          <a:p>
            <a:endParaRPr lang="en-US" sz="1200" dirty="0"/>
          </a:p>
          <a:p>
            <a:endParaRPr lang="en-US" sz="1200" dirty="0"/>
          </a:p>
          <a:p>
            <a:endParaRPr lang="en-US" sz="1200" dirty="0"/>
          </a:p>
          <a:p>
            <a:pPr lvl="1"/>
            <a:endParaRPr lang="en-US" sz="1200" baseline="30000" dirty="0"/>
          </a:p>
        </p:txBody>
      </p:sp>
      <p:sp>
        <p:nvSpPr>
          <p:cNvPr id="2" name="Title 1">
            <a:extLst>
              <a:ext uri="{FF2B5EF4-FFF2-40B4-BE49-F238E27FC236}">
                <a16:creationId xmlns:a16="http://schemas.microsoft.com/office/drawing/2014/main" id="{1B01A4BF-10A2-4DD6-98B9-895246224624}"/>
              </a:ext>
            </a:extLst>
          </p:cNvPr>
          <p:cNvSpPr>
            <a:spLocks noGrp="1"/>
          </p:cNvSpPr>
          <p:nvPr>
            <p:ph type="title"/>
          </p:nvPr>
        </p:nvSpPr>
        <p:spPr/>
        <p:txBody>
          <a:bodyPr/>
          <a:lstStyle/>
          <a:p>
            <a:r>
              <a:rPr lang="en-US" dirty="0"/>
              <a:t>TOU rates provide demand response through price responsiveness.</a:t>
            </a:r>
            <a:endParaRPr lang="en-US" strike="sngStrike" dirty="0"/>
          </a:p>
        </p:txBody>
      </p:sp>
      <p:graphicFrame>
        <p:nvGraphicFramePr>
          <p:cNvPr id="6" name="Chart 5">
            <a:extLst>
              <a:ext uri="{FF2B5EF4-FFF2-40B4-BE49-F238E27FC236}">
                <a16:creationId xmlns:a16="http://schemas.microsoft.com/office/drawing/2014/main" id="{4C9DF47A-D6C5-4185-A765-767365176311}"/>
              </a:ext>
            </a:extLst>
          </p:cNvPr>
          <p:cNvGraphicFramePr/>
          <p:nvPr>
            <p:extLst>
              <p:ext uri="{D42A27DB-BD31-4B8C-83A1-F6EECF244321}">
                <p14:modId xmlns:p14="http://schemas.microsoft.com/office/powerpoint/2010/main" val="2087938982"/>
              </p:ext>
            </p:extLst>
          </p:nvPr>
        </p:nvGraphicFramePr>
        <p:xfrm>
          <a:off x="4715858" y="1495698"/>
          <a:ext cx="4222348" cy="25651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a:extLst>
              <a:ext uri="{FF2B5EF4-FFF2-40B4-BE49-F238E27FC236}">
                <a16:creationId xmlns:a16="http://schemas.microsoft.com/office/drawing/2014/main" id="{F8531DF2-E601-43F0-9611-44A068308FC1}"/>
              </a:ext>
            </a:extLst>
          </p:cNvPr>
          <p:cNvGraphicFramePr/>
          <p:nvPr>
            <p:extLst>
              <p:ext uri="{D42A27DB-BD31-4B8C-83A1-F6EECF244321}">
                <p14:modId xmlns:p14="http://schemas.microsoft.com/office/powerpoint/2010/main" val="3882694100"/>
              </p:ext>
            </p:extLst>
          </p:nvPr>
        </p:nvGraphicFramePr>
        <p:xfrm>
          <a:off x="4715858" y="4060807"/>
          <a:ext cx="4222348" cy="2427079"/>
        </p:xfrm>
        <a:graphic>
          <a:graphicData uri="http://schemas.openxmlformats.org/drawingml/2006/chart">
            <c:chart xmlns:c="http://schemas.openxmlformats.org/drawingml/2006/chart" xmlns:r="http://schemas.openxmlformats.org/officeDocument/2006/relationships" r:id="rId6"/>
          </a:graphicData>
        </a:graphic>
      </p:graphicFrame>
      <p:cxnSp>
        <p:nvCxnSpPr>
          <p:cNvPr id="18" name="Straight Connector 17">
            <a:extLst>
              <a:ext uri="{FF2B5EF4-FFF2-40B4-BE49-F238E27FC236}">
                <a16:creationId xmlns:a16="http://schemas.microsoft.com/office/drawing/2014/main" id="{DEF2D278-4199-4C1C-B033-8AE2A1CCD967}"/>
              </a:ext>
            </a:extLst>
          </p:cNvPr>
          <p:cNvCxnSpPr>
            <a:cxnSpLocks/>
          </p:cNvCxnSpPr>
          <p:nvPr/>
        </p:nvCxnSpPr>
        <p:spPr>
          <a:xfrm>
            <a:off x="5239307" y="1974870"/>
            <a:ext cx="1035476" cy="0"/>
          </a:xfrm>
          <a:prstGeom prst="line">
            <a:avLst/>
          </a:prstGeom>
          <a:ln w="222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4CEEE95-2BE9-4697-BE3E-6C27B091A73F}"/>
              </a:ext>
            </a:extLst>
          </p:cNvPr>
          <p:cNvCxnSpPr>
            <a:cxnSpLocks/>
          </p:cNvCxnSpPr>
          <p:nvPr/>
        </p:nvCxnSpPr>
        <p:spPr>
          <a:xfrm>
            <a:off x="6277073" y="1903571"/>
            <a:ext cx="0" cy="152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B3CDB4E-1AAC-492D-BFB9-17CABD02AAFC}"/>
              </a:ext>
            </a:extLst>
          </p:cNvPr>
          <p:cNvCxnSpPr>
            <a:cxnSpLocks/>
          </p:cNvCxnSpPr>
          <p:nvPr/>
        </p:nvCxnSpPr>
        <p:spPr>
          <a:xfrm>
            <a:off x="5236943" y="1890977"/>
            <a:ext cx="0" cy="152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1DD9804-E2F3-408F-A1DF-2CCA57433A26}"/>
              </a:ext>
            </a:extLst>
          </p:cNvPr>
          <p:cNvCxnSpPr>
            <a:cxnSpLocks/>
          </p:cNvCxnSpPr>
          <p:nvPr/>
        </p:nvCxnSpPr>
        <p:spPr>
          <a:xfrm>
            <a:off x="7690064" y="1974870"/>
            <a:ext cx="729006" cy="0"/>
          </a:xfrm>
          <a:prstGeom prst="line">
            <a:avLst/>
          </a:prstGeom>
          <a:ln w="222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099A795-2963-499C-824F-24AFE052E89F}"/>
              </a:ext>
            </a:extLst>
          </p:cNvPr>
          <p:cNvCxnSpPr>
            <a:cxnSpLocks/>
          </p:cNvCxnSpPr>
          <p:nvPr/>
        </p:nvCxnSpPr>
        <p:spPr>
          <a:xfrm>
            <a:off x="8439500" y="1903571"/>
            <a:ext cx="0" cy="152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E4B43CD-CFA9-4EA2-AC4A-E81C0CAEFA48}"/>
              </a:ext>
            </a:extLst>
          </p:cNvPr>
          <p:cNvCxnSpPr>
            <a:cxnSpLocks/>
          </p:cNvCxnSpPr>
          <p:nvPr/>
        </p:nvCxnSpPr>
        <p:spPr>
          <a:xfrm>
            <a:off x="7687700" y="1890977"/>
            <a:ext cx="0" cy="152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F52571D-1E3C-482E-9C1E-9377AA17F3CD}"/>
              </a:ext>
            </a:extLst>
          </p:cNvPr>
          <p:cNvCxnSpPr>
            <a:cxnSpLocks/>
          </p:cNvCxnSpPr>
          <p:nvPr/>
        </p:nvCxnSpPr>
        <p:spPr>
          <a:xfrm>
            <a:off x="5295418" y="4500616"/>
            <a:ext cx="1035476" cy="0"/>
          </a:xfrm>
          <a:prstGeom prst="line">
            <a:avLst/>
          </a:prstGeom>
          <a:ln w="222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96302F0-88C0-417D-A30C-FE1F1DF03960}"/>
              </a:ext>
            </a:extLst>
          </p:cNvPr>
          <p:cNvCxnSpPr>
            <a:cxnSpLocks/>
          </p:cNvCxnSpPr>
          <p:nvPr/>
        </p:nvCxnSpPr>
        <p:spPr>
          <a:xfrm>
            <a:off x="6333184" y="4429317"/>
            <a:ext cx="0" cy="152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5796805-D51F-4186-8821-5A5AA2DB914A}"/>
              </a:ext>
            </a:extLst>
          </p:cNvPr>
          <p:cNvCxnSpPr>
            <a:cxnSpLocks/>
          </p:cNvCxnSpPr>
          <p:nvPr/>
        </p:nvCxnSpPr>
        <p:spPr>
          <a:xfrm>
            <a:off x="5293054" y="4416723"/>
            <a:ext cx="0" cy="152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1BE0E69-DC61-4BE4-B3BE-4780AA68F083}"/>
              </a:ext>
            </a:extLst>
          </p:cNvPr>
          <p:cNvCxnSpPr>
            <a:cxnSpLocks/>
          </p:cNvCxnSpPr>
          <p:nvPr/>
        </p:nvCxnSpPr>
        <p:spPr>
          <a:xfrm>
            <a:off x="7746175" y="4510850"/>
            <a:ext cx="729006" cy="0"/>
          </a:xfrm>
          <a:prstGeom prst="line">
            <a:avLst/>
          </a:prstGeom>
          <a:ln w="222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F6ECAEB-5F69-403B-A720-2C5EB4048F2E}"/>
              </a:ext>
            </a:extLst>
          </p:cNvPr>
          <p:cNvCxnSpPr>
            <a:cxnSpLocks/>
          </p:cNvCxnSpPr>
          <p:nvPr/>
        </p:nvCxnSpPr>
        <p:spPr>
          <a:xfrm>
            <a:off x="8495611" y="4439551"/>
            <a:ext cx="0" cy="152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3062088-E471-40B1-AADE-3E198B01011C}"/>
              </a:ext>
            </a:extLst>
          </p:cNvPr>
          <p:cNvCxnSpPr>
            <a:cxnSpLocks/>
          </p:cNvCxnSpPr>
          <p:nvPr/>
        </p:nvCxnSpPr>
        <p:spPr>
          <a:xfrm>
            <a:off x="7743811" y="4426957"/>
            <a:ext cx="0" cy="152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54DB681-FFD1-46EC-BA37-29232C358E23}"/>
              </a:ext>
            </a:extLst>
          </p:cNvPr>
          <p:cNvSpPr txBox="1"/>
          <p:nvPr/>
        </p:nvSpPr>
        <p:spPr>
          <a:xfrm>
            <a:off x="5337399" y="4282353"/>
            <a:ext cx="995785" cy="246221"/>
          </a:xfrm>
          <a:prstGeom prst="rect">
            <a:avLst/>
          </a:prstGeom>
          <a:noFill/>
        </p:spPr>
        <p:txBody>
          <a:bodyPr wrap="none" rtlCol="0">
            <a:spAutoFit/>
          </a:bodyPr>
          <a:lstStyle/>
          <a:p>
            <a:r>
              <a:rPr lang="en-US" sz="1000" dirty="0"/>
              <a:t>Super Off-peak </a:t>
            </a:r>
          </a:p>
        </p:txBody>
      </p:sp>
      <p:sp>
        <p:nvSpPr>
          <p:cNvPr id="34" name="TextBox 33">
            <a:extLst>
              <a:ext uri="{FF2B5EF4-FFF2-40B4-BE49-F238E27FC236}">
                <a16:creationId xmlns:a16="http://schemas.microsoft.com/office/drawing/2014/main" id="{91E4B851-9E4D-4917-ADB7-22DB75B29535}"/>
              </a:ext>
            </a:extLst>
          </p:cNvPr>
          <p:cNvSpPr txBox="1"/>
          <p:nvPr/>
        </p:nvSpPr>
        <p:spPr>
          <a:xfrm>
            <a:off x="6657888" y="4282887"/>
            <a:ext cx="663964" cy="246221"/>
          </a:xfrm>
          <a:prstGeom prst="rect">
            <a:avLst/>
          </a:prstGeom>
          <a:noFill/>
        </p:spPr>
        <p:txBody>
          <a:bodyPr wrap="none" rtlCol="0">
            <a:spAutoFit/>
          </a:bodyPr>
          <a:lstStyle/>
          <a:p>
            <a:r>
              <a:rPr lang="en-US" sz="1000" dirty="0"/>
              <a:t>Off-peak </a:t>
            </a:r>
          </a:p>
        </p:txBody>
      </p:sp>
      <p:sp>
        <p:nvSpPr>
          <p:cNvPr id="35" name="TextBox 34">
            <a:extLst>
              <a:ext uri="{FF2B5EF4-FFF2-40B4-BE49-F238E27FC236}">
                <a16:creationId xmlns:a16="http://schemas.microsoft.com/office/drawing/2014/main" id="{64763E89-7CE3-4C50-94F2-86CCB9B35EF2}"/>
              </a:ext>
            </a:extLst>
          </p:cNvPr>
          <p:cNvSpPr txBox="1"/>
          <p:nvPr/>
        </p:nvSpPr>
        <p:spPr>
          <a:xfrm>
            <a:off x="7903145" y="4292542"/>
            <a:ext cx="433132" cy="246221"/>
          </a:xfrm>
          <a:prstGeom prst="rect">
            <a:avLst/>
          </a:prstGeom>
          <a:noFill/>
        </p:spPr>
        <p:txBody>
          <a:bodyPr wrap="none" rtlCol="0">
            <a:spAutoFit/>
          </a:bodyPr>
          <a:lstStyle/>
          <a:p>
            <a:r>
              <a:rPr lang="en-US" sz="1000" dirty="0"/>
              <a:t>Peak</a:t>
            </a:r>
          </a:p>
        </p:txBody>
      </p:sp>
      <p:sp>
        <p:nvSpPr>
          <p:cNvPr id="36" name="TextBox 35">
            <a:extLst>
              <a:ext uri="{FF2B5EF4-FFF2-40B4-BE49-F238E27FC236}">
                <a16:creationId xmlns:a16="http://schemas.microsoft.com/office/drawing/2014/main" id="{5AEB9E98-AD0D-483B-9BE7-C05630551E1F}"/>
              </a:ext>
            </a:extLst>
          </p:cNvPr>
          <p:cNvSpPr txBox="1"/>
          <p:nvPr/>
        </p:nvSpPr>
        <p:spPr>
          <a:xfrm>
            <a:off x="5308942" y="1758712"/>
            <a:ext cx="995785" cy="246221"/>
          </a:xfrm>
          <a:prstGeom prst="rect">
            <a:avLst/>
          </a:prstGeom>
          <a:noFill/>
        </p:spPr>
        <p:txBody>
          <a:bodyPr wrap="none" rtlCol="0">
            <a:spAutoFit/>
          </a:bodyPr>
          <a:lstStyle/>
          <a:p>
            <a:r>
              <a:rPr lang="en-US" sz="1000" dirty="0"/>
              <a:t>Super Off-peak </a:t>
            </a:r>
          </a:p>
        </p:txBody>
      </p:sp>
      <p:sp>
        <p:nvSpPr>
          <p:cNvPr id="37" name="TextBox 36">
            <a:extLst>
              <a:ext uri="{FF2B5EF4-FFF2-40B4-BE49-F238E27FC236}">
                <a16:creationId xmlns:a16="http://schemas.microsoft.com/office/drawing/2014/main" id="{3DD6B96E-31BA-450E-8DA5-2148366E3B7F}"/>
              </a:ext>
            </a:extLst>
          </p:cNvPr>
          <p:cNvSpPr txBox="1"/>
          <p:nvPr/>
        </p:nvSpPr>
        <p:spPr>
          <a:xfrm>
            <a:off x="6629431" y="1768482"/>
            <a:ext cx="663964" cy="246221"/>
          </a:xfrm>
          <a:prstGeom prst="rect">
            <a:avLst/>
          </a:prstGeom>
          <a:noFill/>
        </p:spPr>
        <p:txBody>
          <a:bodyPr wrap="none" rtlCol="0">
            <a:spAutoFit/>
          </a:bodyPr>
          <a:lstStyle/>
          <a:p>
            <a:r>
              <a:rPr lang="en-US" sz="1000" dirty="0"/>
              <a:t>Off-peak </a:t>
            </a:r>
          </a:p>
        </p:txBody>
      </p:sp>
      <p:sp>
        <p:nvSpPr>
          <p:cNvPr id="38" name="TextBox 37">
            <a:extLst>
              <a:ext uri="{FF2B5EF4-FFF2-40B4-BE49-F238E27FC236}">
                <a16:creationId xmlns:a16="http://schemas.microsoft.com/office/drawing/2014/main" id="{5FE299AF-8587-4370-BB9A-2A0482EF10BF}"/>
              </a:ext>
            </a:extLst>
          </p:cNvPr>
          <p:cNvSpPr txBox="1"/>
          <p:nvPr/>
        </p:nvSpPr>
        <p:spPr>
          <a:xfrm>
            <a:off x="7874688" y="1768901"/>
            <a:ext cx="433132" cy="246221"/>
          </a:xfrm>
          <a:prstGeom prst="rect">
            <a:avLst/>
          </a:prstGeom>
          <a:noFill/>
        </p:spPr>
        <p:txBody>
          <a:bodyPr wrap="none" rtlCol="0">
            <a:spAutoFit/>
          </a:bodyPr>
          <a:lstStyle/>
          <a:p>
            <a:r>
              <a:rPr lang="en-US" sz="1000" dirty="0"/>
              <a:t>Peak</a:t>
            </a:r>
          </a:p>
        </p:txBody>
      </p:sp>
      <p:sp>
        <p:nvSpPr>
          <p:cNvPr id="39" name="TextBox 38">
            <a:extLst>
              <a:ext uri="{FF2B5EF4-FFF2-40B4-BE49-F238E27FC236}">
                <a16:creationId xmlns:a16="http://schemas.microsoft.com/office/drawing/2014/main" id="{F8AD409D-D8CD-425D-A66E-75E4D0ABBA9D}"/>
              </a:ext>
            </a:extLst>
          </p:cNvPr>
          <p:cNvSpPr txBox="1"/>
          <p:nvPr/>
        </p:nvSpPr>
        <p:spPr>
          <a:xfrm>
            <a:off x="4873443" y="6511739"/>
            <a:ext cx="2242922" cy="246221"/>
          </a:xfrm>
          <a:prstGeom prst="rect">
            <a:avLst/>
          </a:prstGeom>
          <a:noFill/>
        </p:spPr>
        <p:txBody>
          <a:bodyPr wrap="none" rtlCol="0">
            <a:spAutoFit/>
          </a:bodyPr>
          <a:lstStyle/>
          <a:p>
            <a:r>
              <a:rPr lang="en-US" sz="1000" dirty="0"/>
              <a:t>Source: Ongoing Berkeley Lab research</a:t>
            </a:r>
          </a:p>
        </p:txBody>
      </p:sp>
    </p:spTree>
    <p:extLst>
      <p:ext uri="{BB962C8B-B14F-4D97-AF65-F5344CB8AC3E}">
        <p14:creationId xmlns:p14="http://schemas.microsoft.com/office/powerpoint/2010/main" val="1678215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F8531DF2-E601-43F0-9611-44A068308FC1}"/>
              </a:ext>
            </a:extLst>
          </p:cNvPr>
          <p:cNvGraphicFramePr/>
          <p:nvPr>
            <p:extLst>
              <p:ext uri="{D42A27DB-BD31-4B8C-83A1-F6EECF244321}">
                <p14:modId xmlns:p14="http://schemas.microsoft.com/office/powerpoint/2010/main" val="3599899519"/>
              </p:ext>
            </p:extLst>
          </p:nvPr>
        </p:nvGraphicFramePr>
        <p:xfrm>
          <a:off x="4711933" y="1633486"/>
          <a:ext cx="4222348" cy="2203528"/>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a:extLst>
              <a:ext uri="{FF2B5EF4-FFF2-40B4-BE49-F238E27FC236}">
                <a16:creationId xmlns:a16="http://schemas.microsoft.com/office/drawing/2014/main" id="{682CACE0-8F5F-4200-A49A-2AB4BAA6CC78}"/>
              </a:ext>
            </a:extLst>
          </p:cNvPr>
          <p:cNvSpPr>
            <a:spLocks noGrp="1"/>
          </p:cNvSpPr>
          <p:nvPr>
            <p:ph idx="1"/>
          </p:nvPr>
        </p:nvSpPr>
        <p:spPr>
          <a:xfrm>
            <a:off x="235799" y="1345434"/>
            <a:ext cx="4222348" cy="4983159"/>
          </a:xfrm>
        </p:spPr>
        <p:txBody>
          <a:bodyPr/>
          <a:lstStyle/>
          <a:p>
            <a:r>
              <a:rPr lang="en-US" sz="1600" dirty="0"/>
              <a:t>Under critical peak pricing (CPP), customers pay a higher price for energy during a pre-defined period during critical event days (i.e., days with high demand).</a:t>
            </a:r>
          </a:p>
          <a:p>
            <a:r>
              <a:rPr lang="en-US" sz="1600" dirty="0"/>
              <a:t>CPP provides a day-ahead net load management for targeted peak reduction.</a:t>
            </a:r>
          </a:p>
          <a:p>
            <a:r>
              <a:rPr lang="en-US" sz="1600" dirty="0"/>
              <a:t>Critical peak period prices are generally much higher than TOU peak prices and only occur when called (typically 5-22 days per year</a:t>
            </a:r>
            <a:r>
              <a:rPr lang="en-US" sz="1600" baseline="30000" dirty="0">
                <a:hlinkClick r:id="rId4"/>
              </a:rPr>
              <a:t>1</a:t>
            </a:r>
            <a:r>
              <a:rPr lang="en-US" sz="1600" dirty="0"/>
              <a:t>)</a:t>
            </a:r>
          </a:p>
          <a:p>
            <a:pPr marL="576263" lvl="1" indent="-288925"/>
            <a:r>
              <a:rPr lang="en-US" sz="1300" dirty="0"/>
              <a:t>Median on-peak to off-peak price ratio is 2.7 to 1 for TOU</a:t>
            </a:r>
            <a:r>
              <a:rPr lang="en-US" sz="1300" baseline="30000" dirty="0">
                <a:hlinkClick r:id="rId5"/>
              </a:rPr>
              <a:t>2</a:t>
            </a:r>
            <a:r>
              <a:rPr lang="en-US" sz="1300" baseline="30000" dirty="0"/>
              <a:t> </a:t>
            </a:r>
            <a:r>
              <a:rPr lang="en-US" sz="1300" dirty="0"/>
              <a:t>compared to lowest critical peak price ratios around 4 to 1</a:t>
            </a:r>
            <a:r>
              <a:rPr lang="en-US" sz="1300" baseline="30000" dirty="0">
                <a:hlinkClick r:id="rId4"/>
              </a:rPr>
              <a:t>1</a:t>
            </a:r>
            <a:endParaRPr lang="en-US" sz="1300" dirty="0"/>
          </a:p>
          <a:p>
            <a:pPr marL="576263" lvl="1" indent="-288925"/>
            <a:r>
              <a:rPr lang="en-US" sz="1300" dirty="0"/>
              <a:t>Customers incentivized to enroll through slight price reduction for non-peak periods</a:t>
            </a:r>
          </a:p>
          <a:p>
            <a:r>
              <a:rPr lang="en-US" sz="1600" dirty="0"/>
              <a:t>Figure shows net load with modeled customer response to a critical peak period on a peak summer day</a:t>
            </a:r>
          </a:p>
          <a:p>
            <a:r>
              <a:rPr lang="en-US" sz="1600" dirty="0"/>
              <a:t>Combination of higher price signal and advance notification to customers leads to higher reduction during critical peak period</a:t>
            </a:r>
          </a:p>
          <a:p>
            <a:pPr marL="0" indent="0">
              <a:buNone/>
            </a:pPr>
            <a:endParaRPr lang="en-US" sz="1200" dirty="0"/>
          </a:p>
          <a:p>
            <a:endParaRPr lang="en-US" sz="1200" dirty="0"/>
          </a:p>
          <a:p>
            <a:endParaRPr lang="en-US" sz="1200" dirty="0"/>
          </a:p>
          <a:p>
            <a:pPr lvl="1"/>
            <a:endParaRPr lang="en-US" sz="1200" baseline="30000" dirty="0"/>
          </a:p>
        </p:txBody>
      </p:sp>
      <p:sp>
        <p:nvSpPr>
          <p:cNvPr id="2" name="Title 1">
            <a:extLst>
              <a:ext uri="{FF2B5EF4-FFF2-40B4-BE49-F238E27FC236}">
                <a16:creationId xmlns:a16="http://schemas.microsoft.com/office/drawing/2014/main" id="{1B01A4BF-10A2-4DD6-98B9-895246224624}"/>
              </a:ext>
            </a:extLst>
          </p:cNvPr>
          <p:cNvSpPr>
            <a:spLocks noGrp="1"/>
          </p:cNvSpPr>
          <p:nvPr>
            <p:ph type="title"/>
          </p:nvPr>
        </p:nvSpPr>
        <p:spPr/>
        <p:txBody>
          <a:bodyPr/>
          <a:lstStyle/>
          <a:p>
            <a:r>
              <a:rPr lang="en-US" dirty="0"/>
              <a:t>Critical peak pricing provides more control through customer response on peak days.</a:t>
            </a:r>
          </a:p>
        </p:txBody>
      </p:sp>
      <p:graphicFrame>
        <p:nvGraphicFramePr>
          <p:cNvPr id="4" name="Table 3">
            <a:extLst>
              <a:ext uri="{FF2B5EF4-FFF2-40B4-BE49-F238E27FC236}">
                <a16:creationId xmlns:a16="http://schemas.microsoft.com/office/drawing/2014/main" id="{979328AD-8B3A-48D6-AA40-B53481644BE3}"/>
              </a:ext>
            </a:extLst>
          </p:cNvPr>
          <p:cNvGraphicFramePr>
            <a:graphicFrameLocks noGrp="1"/>
          </p:cNvGraphicFramePr>
          <p:nvPr>
            <p:extLst>
              <p:ext uri="{D42A27DB-BD31-4B8C-83A1-F6EECF244321}">
                <p14:modId xmlns:p14="http://schemas.microsoft.com/office/powerpoint/2010/main" val="3427458118"/>
              </p:ext>
            </p:extLst>
          </p:nvPr>
        </p:nvGraphicFramePr>
        <p:xfrm>
          <a:off x="4711933" y="4148259"/>
          <a:ext cx="4222348" cy="2331720"/>
        </p:xfrm>
        <a:graphic>
          <a:graphicData uri="http://schemas.openxmlformats.org/drawingml/2006/table">
            <a:tbl>
              <a:tblPr firstRow="1" bandRow="1">
                <a:tableStyleId>{5C22544A-7EE6-4342-B048-85BDC9FD1C3A}</a:tableStyleId>
              </a:tblPr>
              <a:tblGrid>
                <a:gridCol w="826718">
                  <a:extLst>
                    <a:ext uri="{9D8B030D-6E8A-4147-A177-3AD203B41FA5}">
                      <a16:colId xmlns:a16="http://schemas.microsoft.com/office/drawing/2014/main" val="2166369457"/>
                    </a:ext>
                  </a:extLst>
                </a:gridCol>
                <a:gridCol w="3395630">
                  <a:extLst>
                    <a:ext uri="{9D8B030D-6E8A-4147-A177-3AD203B41FA5}">
                      <a16:colId xmlns:a16="http://schemas.microsoft.com/office/drawing/2014/main" val="1137246899"/>
                    </a:ext>
                  </a:extLst>
                </a:gridCol>
              </a:tblGrid>
              <a:tr h="212865">
                <a:tc>
                  <a:txBody>
                    <a:bodyPr/>
                    <a:lstStyle/>
                    <a:p>
                      <a:r>
                        <a:rPr lang="en-US" sz="900" dirty="0">
                          <a:latin typeface="Arial" panose="020B0604020202020204" pitchFamily="34" charset="0"/>
                          <a:cs typeface="Arial" panose="020B0604020202020204" pitchFamily="34" charset="0"/>
                        </a:rPr>
                        <a:t>Program</a:t>
                      </a:r>
                    </a:p>
                  </a:txBody>
                  <a:tcPr/>
                </a:tc>
                <a:tc>
                  <a:txBody>
                    <a:bodyPr/>
                    <a:lstStyle/>
                    <a:p>
                      <a:r>
                        <a:rPr lang="en-US" sz="900" dirty="0">
                          <a:latin typeface="Arial" panose="020B0604020202020204" pitchFamily="34" charset="0"/>
                          <a:cs typeface="Arial" panose="020B0604020202020204" pitchFamily="34" charset="0"/>
                        </a:rPr>
                        <a:t>Definition</a:t>
                      </a:r>
                    </a:p>
                  </a:txBody>
                  <a:tcPr/>
                </a:tc>
                <a:extLst>
                  <a:ext uri="{0D108BD9-81ED-4DB2-BD59-A6C34878D82A}">
                    <a16:rowId xmlns:a16="http://schemas.microsoft.com/office/drawing/2014/main" val="3107439884"/>
                  </a:ext>
                </a:extLst>
              </a:tr>
              <a:tr h="468303">
                <a:tc>
                  <a:txBody>
                    <a:bodyPr/>
                    <a:lstStyle/>
                    <a:p>
                      <a:r>
                        <a:rPr lang="en-US" sz="900" dirty="0">
                          <a:latin typeface="Arial" panose="020B0604020202020204" pitchFamily="34" charset="0"/>
                          <a:cs typeface="Arial" panose="020B0604020202020204" pitchFamily="34" charset="0"/>
                        </a:rPr>
                        <a:t>Time-of-use</a:t>
                      </a:r>
                    </a:p>
                  </a:txBody>
                  <a:tcPr/>
                </a:tc>
                <a:tc>
                  <a:txBody>
                    <a:bodyPr/>
                    <a:lstStyle/>
                    <a:p>
                      <a:r>
                        <a:rPr lang="en-US" sz="900" dirty="0">
                          <a:latin typeface="Arial" panose="020B0604020202020204" pitchFamily="34" charset="0"/>
                          <a:cs typeface="Arial" panose="020B0604020202020204" pitchFamily="34" charset="0"/>
                        </a:rPr>
                        <a:t>Fixed, pre-set retail rates vary by time of day, season, and day type. Generally, period are defined as peak, off-peak, and potentially others.</a:t>
                      </a:r>
                    </a:p>
                  </a:txBody>
                  <a:tcPr/>
                </a:tc>
                <a:extLst>
                  <a:ext uri="{0D108BD9-81ED-4DB2-BD59-A6C34878D82A}">
                    <a16:rowId xmlns:a16="http://schemas.microsoft.com/office/drawing/2014/main" val="1617092368"/>
                  </a:ext>
                </a:extLst>
              </a:tr>
              <a:tr h="340584">
                <a:tc>
                  <a:txBody>
                    <a:bodyPr/>
                    <a:lstStyle/>
                    <a:p>
                      <a:r>
                        <a:rPr lang="en-US" sz="900" dirty="0">
                          <a:latin typeface="Arial" panose="020B0604020202020204" pitchFamily="34" charset="0"/>
                          <a:cs typeface="Arial" panose="020B0604020202020204" pitchFamily="34" charset="0"/>
                        </a:rPr>
                        <a:t>Critical Peak Pricing</a:t>
                      </a:r>
                    </a:p>
                  </a:txBody>
                  <a:tcPr/>
                </a:tc>
                <a:tc>
                  <a:txBody>
                    <a:bodyPr/>
                    <a:lstStyle/>
                    <a:p>
                      <a:r>
                        <a:rPr lang="en-US" sz="900" dirty="0">
                          <a:latin typeface="Arial" panose="020B0604020202020204" pitchFamily="34" charset="0"/>
                          <a:cs typeface="Arial" panose="020B0604020202020204" pitchFamily="34" charset="0"/>
                        </a:rPr>
                        <a:t>Event is called day-ahead, and infrequently, where customers pay a pre-defined electricity price premium during event period.</a:t>
                      </a:r>
                    </a:p>
                  </a:txBody>
                  <a:tcPr/>
                </a:tc>
                <a:extLst>
                  <a:ext uri="{0D108BD9-81ED-4DB2-BD59-A6C34878D82A}">
                    <a16:rowId xmlns:a16="http://schemas.microsoft.com/office/drawing/2014/main" val="1358207385"/>
                  </a:ext>
                </a:extLst>
              </a:tr>
              <a:tr h="468303">
                <a:tc>
                  <a:txBody>
                    <a:bodyPr/>
                    <a:lstStyle/>
                    <a:p>
                      <a:r>
                        <a:rPr lang="en-US" sz="900" dirty="0">
                          <a:latin typeface="Arial" panose="020B0604020202020204" pitchFamily="34" charset="0"/>
                          <a:cs typeface="Arial" panose="020B0604020202020204" pitchFamily="34" charset="0"/>
                        </a:rPr>
                        <a:t>Critical Peak Rebate</a:t>
                      </a:r>
                    </a:p>
                  </a:txBody>
                  <a:tcPr/>
                </a:tc>
                <a:tc>
                  <a:txBody>
                    <a:bodyPr/>
                    <a:lstStyle/>
                    <a:p>
                      <a:r>
                        <a:rPr lang="en-US" sz="900" dirty="0">
                          <a:latin typeface="Arial" panose="020B0604020202020204" pitchFamily="34" charset="0"/>
                          <a:cs typeface="Arial" panose="020B0604020202020204" pitchFamily="34" charset="0"/>
                        </a:rPr>
                        <a:t>Like critical peak, event is called day-ahead and infrequently. Unlike critical peak pricing, customer received a rebate for reducing during event.</a:t>
                      </a:r>
                    </a:p>
                  </a:txBody>
                  <a:tcPr/>
                </a:tc>
                <a:extLst>
                  <a:ext uri="{0D108BD9-81ED-4DB2-BD59-A6C34878D82A}">
                    <a16:rowId xmlns:a16="http://schemas.microsoft.com/office/drawing/2014/main" val="940585112"/>
                  </a:ext>
                </a:extLst>
              </a:tr>
              <a:tr h="340584">
                <a:tc>
                  <a:txBody>
                    <a:bodyPr/>
                    <a:lstStyle/>
                    <a:p>
                      <a:r>
                        <a:rPr lang="en-US" sz="900" dirty="0">
                          <a:latin typeface="Arial" panose="020B0604020202020204" pitchFamily="34" charset="0"/>
                          <a:cs typeface="Arial" panose="020B0604020202020204" pitchFamily="34" charset="0"/>
                        </a:rPr>
                        <a:t>Variable Peak Pricing</a:t>
                      </a:r>
                    </a:p>
                  </a:txBody>
                  <a:tcPr/>
                </a:tc>
                <a:tc>
                  <a:txBody>
                    <a:bodyPr/>
                    <a:lstStyle/>
                    <a:p>
                      <a:r>
                        <a:rPr lang="en-US" sz="900" dirty="0">
                          <a:latin typeface="Arial" panose="020B0604020202020204" pitchFamily="34" charset="0"/>
                          <a:cs typeface="Arial" panose="020B0604020202020204" pitchFamily="34" charset="0"/>
                        </a:rPr>
                        <a:t>Peak hours are defined, like TOU, but peak price is adjusted daily based on wholesale market prices.</a:t>
                      </a:r>
                    </a:p>
                  </a:txBody>
                  <a:tcPr/>
                </a:tc>
                <a:extLst>
                  <a:ext uri="{0D108BD9-81ED-4DB2-BD59-A6C34878D82A}">
                    <a16:rowId xmlns:a16="http://schemas.microsoft.com/office/drawing/2014/main" val="4170300942"/>
                  </a:ext>
                </a:extLst>
              </a:tr>
              <a:tr h="340584">
                <a:tc>
                  <a:txBody>
                    <a:bodyPr/>
                    <a:lstStyle/>
                    <a:p>
                      <a:r>
                        <a:rPr lang="en-US" sz="900" dirty="0">
                          <a:latin typeface="Arial" panose="020B0604020202020204" pitchFamily="34" charset="0"/>
                          <a:cs typeface="Arial" panose="020B0604020202020204" pitchFamily="34" charset="0"/>
                        </a:rPr>
                        <a:t>Real-time Pricing</a:t>
                      </a:r>
                    </a:p>
                  </a:txBody>
                  <a:tcPr/>
                </a:tc>
                <a:tc>
                  <a:txBody>
                    <a:bodyPr/>
                    <a:lstStyle/>
                    <a:p>
                      <a:r>
                        <a:rPr lang="en-US" sz="900" dirty="0">
                          <a:latin typeface="Arial" panose="020B0604020202020204" pitchFamily="34" charset="0"/>
                          <a:cs typeface="Arial" panose="020B0604020202020204" pitchFamily="34" charset="0"/>
                        </a:rPr>
                        <a:t>Customers are charged prices that vary over short time intervals, typically hourly, that are set one day in advance.</a:t>
                      </a:r>
                      <a:endParaRPr lang="en-US" sz="900" baseline="30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01943371"/>
                  </a:ext>
                </a:extLst>
              </a:tr>
            </a:tbl>
          </a:graphicData>
        </a:graphic>
      </p:graphicFrame>
      <p:sp>
        <p:nvSpPr>
          <p:cNvPr id="5" name="TextBox 4">
            <a:extLst>
              <a:ext uri="{FF2B5EF4-FFF2-40B4-BE49-F238E27FC236}">
                <a16:creationId xmlns:a16="http://schemas.microsoft.com/office/drawing/2014/main" id="{29AAB449-3908-49A0-9408-CD43EF9BBDCF}"/>
              </a:ext>
            </a:extLst>
          </p:cNvPr>
          <p:cNvSpPr txBox="1"/>
          <p:nvPr/>
        </p:nvSpPr>
        <p:spPr>
          <a:xfrm>
            <a:off x="6084346" y="3935436"/>
            <a:ext cx="1938351" cy="246221"/>
          </a:xfrm>
          <a:prstGeom prst="rect">
            <a:avLst/>
          </a:prstGeom>
          <a:noFill/>
        </p:spPr>
        <p:txBody>
          <a:bodyPr wrap="none" rtlCol="0">
            <a:spAutoFit/>
          </a:bodyPr>
          <a:lstStyle/>
          <a:p>
            <a:r>
              <a:rPr lang="en-US" sz="1000" dirty="0">
                <a:solidFill>
                  <a:srgbClr val="595959"/>
                </a:solidFill>
                <a:latin typeface="Arial" panose="020B0604020202020204" pitchFamily="34" charset="0"/>
                <a:cs typeface="Arial" panose="020B0604020202020204" pitchFamily="34" charset="0"/>
              </a:rPr>
              <a:t>Time-Based Pricing Programs</a:t>
            </a:r>
            <a:r>
              <a:rPr lang="en-US" sz="1000" baseline="30000" dirty="0">
                <a:solidFill>
                  <a:srgbClr val="595959"/>
                </a:solidFill>
                <a:latin typeface="Arial" panose="020B0604020202020204" pitchFamily="34" charset="0"/>
                <a:cs typeface="Arial" panose="020B0604020202020204" pitchFamily="34" charset="0"/>
                <a:hlinkClick r:id="rId6"/>
              </a:rPr>
              <a:t>3</a:t>
            </a:r>
            <a:endParaRPr lang="en-US" sz="1000" baseline="30000" dirty="0">
              <a:solidFill>
                <a:srgbClr val="595959"/>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F616DB8F-B142-47C3-BB4E-01986F987C41}"/>
              </a:ext>
            </a:extLst>
          </p:cNvPr>
          <p:cNvCxnSpPr>
            <a:cxnSpLocks/>
          </p:cNvCxnSpPr>
          <p:nvPr/>
        </p:nvCxnSpPr>
        <p:spPr>
          <a:xfrm flipV="1">
            <a:off x="7266168" y="3245405"/>
            <a:ext cx="729006" cy="1"/>
          </a:xfrm>
          <a:prstGeom prst="line">
            <a:avLst/>
          </a:prstGeom>
          <a:ln w="222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159B5CB-530B-423A-A106-E9DACBD46C89}"/>
              </a:ext>
            </a:extLst>
          </p:cNvPr>
          <p:cNvCxnSpPr>
            <a:cxnSpLocks/>
          </p:cNvCxnSpPr>
          <p:nvPr/>
        </p:nvCxnSpPr>
        <p:spPr>
          <a:xfrm>
            <a:off x="8006368" y="3174106"/>
            <a:ext cx="0" cy="152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BE6EF95-9697-4775-8B99-C7DBD2F99E98}"/>
              </a:ext>
            </a:extLst>
          </p:cNvPr>
          <p:cNvCxnSpPr>
            <a:cxnSpLocks/>
          </p:cNvCxnSpPr>
          <p:nvPr/>
        </p:nvCxnSpPr>
        <p:spPr>
          <a:xfrm>
            <a:off x="7263804" y="3170748"/>
            <a:ext cx="0" cy="152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09839E2-899E-416B-9658-0BE644782EF4}"/>
              </a:ext>
            </a:extLst>
          </p:cNvPr>
          <p:cNvSpPr txBox="1"/>
          <p:nvPr/>
        </p:nvSpPr>
        <p:spPr>
          <a:xfrm>
            <a:off x="7230943" y="2878331"/>
            <a:ext cx="780983" cy="400110"/>
          </a:xfrm>
          <a:prstGeom prst="rect">
            <a:avLst/>
          </a:prstGeom>
          <a:noFill/>
        </p:spPr>
        <p:txBody>
          <a:bodyPr wrap="none" rtlCol="0">
            <a:spAutoFit/>
          </a:bodyPr>
          <a:lstStyle/>
          <a:p>
            <a:r>
              <a:rPr lang="en-US" sz="1000" dirty="0"/>
              <a:t>CPP Period </a:t>
            </a:r>
          </a:p>
          <a:p>
            <a:r>
              <a:rPr lang="en-US" sz="1000" dirty="0"/>
              <a:t>Rate: $1.16</a:t>
            </a:r>
          </a:p>
        </p:txBody>
      </p:sp>
      <p:sp>
        <p:nvSpPr>
          <p:cNvPr id="17" name="TextBox 16">
            <a:extLst>
              <a:ext uri="{FF2B5EF4-FFF2-40B4-BE49-F238E27FC236}">
                <a16:creationId xmlns:a16="http://schemas.microsoft.com/office/drawing/2014/main" id="{F3630A37-EEAE-4BF1-A896-614CFE710441}"/>
              </a:ext>
            </a:extLst>
          </p:cNvPr>
          <p:cNvSpPr txBox="1"/>
          <p:nvPr/>
        </p:nvSpPr>
        <p:spPr>
          <a:xfrm>
            <a:off x="4685854" y="3699111"/>
            <a:ext cx="2214068" cy="246221"/>
          </a:xfrm>
          <a:prstGeom prst="rect">
            <a:avLst/>
          </a:prstGeom>
          <a:noFill/>
        </p:spPr>
        <p:txBody>
          <a:bodyPr wrap="none" rtlCol="0">
            <a:spAutoFit/>
          </a:bodyPr>
          <a:lstStyle/>
          <a:p>
            <a:r>
              <a:rPr lang="en-US" sz="1000" dirty="0"/>
              <a:t>Source: Ongoing Berkeley Lab research</a:t>
            </a:r>
          </a:p>
        </p:txBody>
      </p:sp>
      <p:sp>
        <p:nvSpPr>
          <p:cNvPr id="6" name="TextBox 5">
            <a:extLst>
              <a:ext uri="{FF2B5EF4-FFF2-40B4-BE49-F238E27FC236}">
                <a16:creationId xmlns:a16="http://schemas.microsoft.com/office/drawing/2014/main" id="{72531401-A65F-4A1E-8C31-941BABC4E40C}"/>
              </a:ext>
            </a:extLst>
          </p:cNvPr>
          <p:cNvSpPr txBox="1"/>
          <p:nvPr/>
        </p:nvSpPr>
        <p:spPr>
          <a:xfrm>
            <a:off x="4711932" y="6428857"/>
            <a:ext cx="4135083" cy="400110"/>
          </a:xfrm>
          <a:prstGeom prst="rect">
            <a:avLst/>
          </a:prstGeom>
          <a:noFill/>
        </p:spPr>
        <p:txBody>
          <a:bodyPr wrap="square" rtlCol="0">
            <a:spAutoFit/>
          </a:bodyPr>
          <a:lstStyle/>
          <a:p>
            <a:r>
              <a:rPr lang="en-US" sz="1000" dirty="0"/>
              <a:t>Source: Cappers, R. and R. Scheer. 2016.</a:t>
            </a:r>
          </a:p>
          <a:p>
            <a:endParaRPr lang="en-US" sz="1000" dirty="0"/>
          </a:p>
        </p:txBody>
      </p:sp>
    </p:spTree>
    <p:extLst>
      <p:ext uri="{BB962C8B-B14F-4D97-AF65-F5344CB8AC3E}">
        <p14:creationId xmlns:p14="http://schemas.microsoft.com/office/powerpoint/2010/main" val="1087240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F8531DF2-E601-43F0-9611-44A068308FC1}"/>
              </a:ext>
            </a:extLst>
          </p:cNvPr>
          <p:cNvGraphicFramePr/>
          <p:nvPr>
            <p:extLst>
              <p:ext uri="{D42A27DB-BD31-4B8C-83A1-F6EECF244321}">
                <p14:modId xmlns:p14="http://schemas.microsoft.com/office/powerpoint/2010/main" val="1680674674"/>
              </p:ext>
            </p:extLst>
          </p:nvPr>
        </p:nvGraphicFramePr>
        <p:xfrm>
          <a:off x="4715856" y="1533236"/>
          <a:ext cx="4222348" cy="2299856"/>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a:extLst>
              <a:ext uri="{FF2B5EF4-FFF2-40B4-BE49-F238E27FC236}">
                <a16:creationId xmlns:a16="http://schemas.microsoft.com/office/drawing/2014/main" id="{682CACE0-8F5F-4200-A49A-2AB4BAA6CC78}"/>
              </a:ext>
            </a:extLst>
          </p:cNvPr>
          <p:cNvSpPr>
            <a:spLocks noGrp="1"/>
          </p:cNvSpPr>
          <p:nvPr>
            <p:ph idx="1"/>
          </p:nvPr>
        </p:nvSpPr>
        <p:spPr>
          <a:xfrm>
            <a:off x="205795" y="1379365"/>
            <a:ext cx="4222348" cy="4983159"/>
          </a:xfrm>
        </p:spPr>
        <p:txBody>
          <a:bodyPr/>
          <a:lstStyle/>
          <a:p>
            <a:r>
              <a:rPr lang="en-US" sz="1600" dirty="0"/>
              <a:t>Direct load control (DLC) allows utilities to remotely cycle air conditioners and water heaters, or adjust thermostat settings, during events for pre-established periods.</a:t>
            </a:r>
          </a:p>
          <a:p>
            <a:pPr marL="630238" lvl="1" indent="-288925"/>
            <a:r>
              <a:rPr lang="en-US" sz="1400" dirty="0"/>
              <a:t>Equipment cycled between 50%-100% during event depending on program</a:t>
            </a:r>
          </a:p>
          <a:p>
            <a:r>
              <a:rPr lang="en-US" sz="1600" dirty="0"/>
              <a:t>Like CPP rates, there’s a cap on the number of events per year.</a:t>
            </a:r>
          </a:p>
          <a:p>
            <a:pPr marL="630238" lvl="1" indent="-288925"/>
            <a:r>
              <a:rPr lang="en-US" sz="1400" dirty="0"/>
              <a:t>Customer can opt out for single events.</a:t>
            </a:r>
          </a:p>
          <a:p>
            <a:r>
              <a:rPr lang="en-US" sz="1600" dirty="0"/>
              <a:t>Customer receives an annual credit or enrollment incentive.</a:t>
            </a:r>
          </a:p>
          <a:p>
            <a:r>
              <a:rPr lang="en-US" sz="1600" dirty="0"/>
              <a:t>Top figure shows modeled net load impact of air conditioning DLC during a peak summer day for varying levels of DLC enrollment</a:t>
            </a:r>
          </a:p>
          <a:p>
            <a:r>
              <a:rPr lang="en-US" sz="1600" dirty="0"/>
              <a:t>Programs largely target residential (4M enrolled in U.S. as of 2018); small C&amp;I customers enroll to a smaller extent (84,000 as of 2018)</a:t>
            </a:r>
            <a:r>
              <a:rPr lang="en-US" sz="1600" baseline="30000" dirty="0">
                <a:hlinkClick r:id="rId4"/>
              </a:rPr>
              <a:t>1</a:t>
            </a:r>
            <a:endParaRPr lang="en-US" sz="1600" baseline="30000" dirty="0"/>
          </a:p>
          <a:p>
            <a:pPr lvl="1"/>
            <a:r>
              <a:rPr lang="en-US" sz="1400" dirty="0"/>
              <a:t>Bottom figure shows top 10 utilities in MISO by customer enrollment in DLC</a:t>
            </a:r>
          </a:p>
          <a:p>
            <a:endParaRPr lang="en-US" sz="1200" dirty="0"/>
          </a:p>
          <a:p>
            <a:pPr lvl="1"/>
            <a:endParaRPr lang="en-US" sz="1200" baseline="30000" dirty="0"/>
          </a:p>
        </p:txBody>
      </p:sp>
      <p:sp>
        <p:nvSpPr>
          <p:cNvPr id="2" name="Title 1">
            <a:extLst>
              <a:ext uri="{FF2B5EF4-FFF2-40B4-BE49-F238E27FC236}">
                <a16:creationId xmlns:a16="http://schemas.microsoft.com/office/drawing/2014/main" id="{1B01A4BF-10A2-4DD6-98B9-895246224624}"/>
              </a:ext>
            </a:extLst>
          </p:cNvPr>
          <p:cNvSpPr>
            <a:spLocks noGrp="1"/>
          </p:cNvSpPr>
          <p:nvPr>
            <p:ph type="title"/>
          </p:nvPr>
        </p:nvSpPr>
        <p:spPr/>
        <p:txBody>
          <a:bodyPr/>
          <a:lstStyle/>
          <a:p>
            <a:r>
              <a:rPr lang="en-US" dirty="0"/>
              <a:t>Direct load control provides predictable impact on peak days.</a:t>
            </a:r>
          </a:p>
        </p:txBody>
      </p:sp>
      <p:graphicFrame>
        <p:nvGraphicFramePr>
          <p:cNvPr id="16" name="Chart 15">
            <a:extLst>
              <a:ext uri="{FF2B5EF4-FFF2-40B4-BE49-F238E27FC236}">
                <a16:creationId xmlns:a16="http://schemas.microsoft.com/office/drawing/2014/main" id="{71E7CAA8-A855-42F5-B36D-D7A79AA48085}"/>
              </a:ext>
            </a:extLst>
          </p:cNvPr>
          <p:cNvGraphicFramePr/>
          <p:nvPr>
            <p:extLst>
              <p:ext uri="{D42A27DB-BD31-4B8C-83A1-F6EECF244321}">
                <p14:modId xmlns:p14="http://schemas.microsoft.com/office/powerpoint/2010/main" val="1854618405"/>
              </p:ext>
            </p:extLst>
          </p:nvPr>
        </p:nvGraphicFramePr>
        <p:xfrm>
          <a:off x="4571999" y="4004654"/>
          <a:ext cx="4366205" cy="2719419"/>
        </p:xfrm>
        <a:graphic>
          <a:graphicData uri="http://schemas.openxmlformats.org/drawingml/2006/chart">
            <c:chart xmlns:c="http://schemas.openxmlformats.org/drawingml/2006/chart" xmlns:r="http://schemas.openxmlformats.org/officeDocument/2006/relationships" r:id="rId5"/>
          </a:graphicData>
        </a:graphic>
      </p:graphicFrame>
      <p:cxnSp>
        <p:nvCxnSpPr>
          <p:cNvPr id="17" name="Straight Connector 16">
            <a:extLst>
              <a:ext uri="{FF2B5EF4-FFF2-40B4-BE49-F238E27FC236}">
                <a16:creationId xmlns:a16="http://schemas.microsoft.com/office/drawing/2014/main" id="{835A8958-6094-415D-8BF2-C2033490B19D}"/>
              </a:ext>
            </a:extLst>
          </p:cNvPr>
          <p:cNvCxnSpPr>
            <a:cxnSpLocks/>
          </p:cNvCxnSpPr>
          <p:nvPr/>
        </p:nvCxnSpPr>
        <p:spPr>
          <a:xfrm flipV="1">
            <a:off x="7478605" y="3072511"/>
            <a:ext cx="777144" cy="1"/>
          </a:xfrm>
          <a:prstGeom prst="line">
            <a:avLst/>
          </a:prstGeom>
          <a:ln w="222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15B0697-F210-459C-9DED-BC338A3DC7A3}"/>
              </a:ext>
            </a:extLst>
          </p:cNvPr>
          <p:cNvCxnSpPr>
            <a:cxnSpLocks/>
          </p:cNvCxnSpPr>
          <p:nvPr/>
        </p:nvCxnSpPr>
        <p:spPr>
          <a:xfrm>
            <a:off x="8255749" y="3001211"/>
            <a:ext cx="0" cy="152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F64D2C6-11A0-491B-8B23-05F20217A559}"/>
              </a:ext>
            </a:extLst>
          </p:cNvPr>
          <p:cNvCxnSpPr>
            <a:cxnSpLocks/>
          </p:cNvCxnSpPr>
          <p:nvPr/>
        </p:nvCxnSpPr>
        <p:spPr>
          <a:xfrm>
            <a:off x="7476241" y="2997853"/>
            <a:ext cx="0" cy="152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3D9EFEE-8A22-42BF-ADF7-BB0A3CC34E7C}"/>
              </a:ext>
            </a:extLst>
          </p:cNvPr>
          <p:cNvSpPr txBox="1"/>
          <p:nvPr/>
        </p:nvSpPr>
        <p:spPr>
          <a:xfrm>
            <a:off x="7478605" y="2826291"/>
            <a:ext cx="755335" cy="246221"/>
          </a:xfrm>
          <a:prstGeom prst="rect">
            <a:avLst/>
          </a:prstGeom>
          <a:noFill/>
        </p:spPr>
        <p:txBody>
          <a:bodyPr wrap="none" rtlCol="0">
            <a:spAutoFit/>
          </a:bodyPr>
          <a:lstStyle/>
          <a:p>
            <a:r>
              <a:rPr lang="en-US" sz="1000" dirty="0"/>
              <a:t>DLC period</a:t>
            </a:r>
          </a:p>
        </p:txBody>
      </p:sp>
      <p:sp>
        <p:nvSpPr>
          <p:cNvPr id="12" name="TextBox 11">
            <a:extLst>
              <a:ext uri="{FF2B5EF4-FFF2-40B4-BE49-F238E27FC236}">
                <a16:creationId xmlns:a16="http://schemas.microsoft.com/office/drawing/2014/main" id="{6F937CC4-CE7F-4404-B9F6-423DC034BF96}"/>
              </a:ext>
            </a:extLst>
          </p:cNvPr>
          <p:cNvSpPr txBox="1"/>
          <p:nvPr/>
        </p:nvSpPr>
        <p:spPr>
          <a:xfrm>
            <a:off x="4715856" y="3758433"/>
            <a:ext cx="2214068" cy="246221"/>
          </a:xfrm>
          <a:prstGeom prst="rect">
            <a:avLst/>
          </a:prstGeom>
          <a:noFill/>
        </p:spPr>
        <p:txBody>
          <a:bodyPr wrap="none" rtlCol="0">
            <a:spAutoFit/>
          </a:bodyPr>
          <a:lstStyle/>
          <a:p>
            <a:r>
              <a:rPr lang="en-US" sz="1000" dirty="0"/>
              <a:t>Source: Ongoing Berkeley Lab research</a:t>
            </a:r>
          </a:p>
        </p:txBody>
      </p:sp>
      <p:sp>
        <p:nvSpPr>
          <p:cNvPr id="13" name="TextBox 12">
            <a:extLst>
              <a:ext uri="{FF2B5EF4-FFF2-40B4-BE49-F238E27FC236}">
                <a16:creationId xmlns:a16="http://schemas.microsoft.com/office/drawing/2014/main" id="{F70EBB11-5D0E-4051-AF7C-A24EDBC3F944}"/>
              </a:ext>
            </a:extLst>
          </p:cNvPr>
          <p:cNvSpPr txBox="1"/>
          <p:nvPr/>
        </p:nvSpPr>
        <p:spPr>
          <a:xfrm>
            <a:off x="4715856" y="6460250"/>
            <a:ext cx="1561646" cy="246221"/>
          </a:xfrm>
          <a:prstGeom prst="rect">
            <a:avLst/>
          </a:prstGeom>
          <a:noFill/>
        </p:spPr>
        <p:txBody>
          <a:bodyPr wrap="none" rtlCol="0">
            <a:spAutoFit/>
          </a:bodyPr>
          <a:lstStyle/>
          <a:p>
            <a:r>
              <a:rPr lang="en-US" sz="1000" dirty="0"/>
              <a:t>Source: 2018 EIA-861 data</a:t>
            </a:r>
          </a:p>
        </p:txBody>
      </p:sp>
    </p:spTree>
    <p:extLst>
      <p:ext uri="{BB962C8B-B14F-4D97-AF65-F5344CB8AC3E}">
        <p14:creationId xmlns:p14="http://schemas.microsoft.com/office/powerpoint/2010/main" val="186146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6A65289-9821-4290-BBFD-39AE35A36D86}"/>
              </a:ext>
            </a:extLst>
          </p:cNvPr>
          <p:cNvSpPr>
            <a:spLocks noGrp="1"/>
          </p:cNvSpPr>
          <p:nvPr>
            <p:ph idx="1"/>
          </p:nvPr>
        </p:nvSpPr>
        <p:spPr>
          <a:xfrm>
            <a:off x="205795" y="1361313"/>
            <a:ext cx="4222348" cy="4997337"/>
          </a:xfrm>
        </p:spPr>
        <p:txBody>
          <a:bodyPr/>
          <a:lstStyle/>
          <a:p>
            <a:r>
              <a:rPr lang="en-US" sz="1600" dirty="0"/>
              <a:t>Combining DERs provides utilities with a menu of options that allow them to generate, shift, and shed.</a:t>
            </a:r>
          </a:p>
          <a:p>
            <a:r>
              <a:rPr lang="en-US" sz="1600" dirty="0"/>
              <a:t>On peak days, solar and storage provide additional benefit by responding to changes in net load profile from DLC and peak period rate for CPP.</a:t>
            </a:r>
          </a:p>
          <a:p>
            <a:r>
              <a:rPr lang="en-US" sz="1600" dirty="0"/>
              <a:t>Top figure shows changes in net load as DERs are sequentially applied for a peak day (for Pacific Gas and Electric).</a:t>
            </a:r>
          </a:p>
          <a:p>
            <a:pPr marL="630238" lvl="1" indent="-288925"/>
            <a:r>
              <a:rPr lang="en-US" sz="1400" dirty="0"/>
              <a:t>CPP alone: est. 15% reduction in customer usage during event period (2 pm to 7 pm)</a:t>
            </a:r>
          </a:p>
          <a:p>
            <a:pPr marL="630238" lvl="1" indent="-288925"/>
            <a:r>
              <a:rPr lang="en-US" sz="1400" dirty="0"/>
              <a:t>With solar PV: Reduces midday net load; generation overlaps with CPP in afternoon</a:t>
            </a:r>
          </a:p>
          <a:p>
            <a:pPr marL="630238" lvl="1" indent="-288925"/>
            <a:r>
              <a:rPr lang="en-US" sz="1400" dirty="0"/>
              <a:t>With storage: Charges from solar, absorbing all generation at 1 pm and fully discharges during CPP period</a:t>
            </a:r>
          </a:p>
          <a:p>
            <a:pPr marL="230188" indent="-223838"/>
            <a:r>
              <a:rPr lang="en-US" sz="1600" dirty="0"/>
              <a:t>Without critical peak period, storage would have dispatched only during peak period from 5 pm to 8 pm (bottom figure).</a:t>
            </a:r>
          </a:p>
        </p:txBody>
      </p:sp>
      <p:sp>
        <p:nvSpPr>
          <p:cNvPr id="2" name="Title 1">
            <a:extLst>
              <a:ext uri="{FF2B5EF4-FFF2-40B4-BE49-F238E27FC236}">
                <a16:creationId xmlns:a16="http://schemas.microsoft.com/office/drawing/2014/main" id="{153CDDCE-CEEA-4B17-AFDC-19BEA5FB9DF5}"/>
              </a:ext>
            </a:extLst>
          </p:cNvPr>
          <p:cNvSpPr>
            <a:spLocks noGrp="1"/>
          </p:cNvSpPr>
          <p:nvPr>
            <p:ph type="title"/>
          </p:nvPr>
        </p:nvSpPr>
        <p:spPr/>
        <p:txBody>
          <a:bodyPr/>
          <a:lstStyle/>
          <a:p>
            <a:r>
              <a:rPr lang="en-US" dirty="0"/>
              <a:t>Combined DERs provide strategies for managing different net load needs.</a:t>
            </a:r>
          </a:p>
        </p:txBody>
      </p:sp>
      <p:graphicFrame>
        <p:nvGraphicFramePr>
          <p:cNvPr id="11" name="Chart 10">
            <a:extLst>
              <a:ext uri="{FF2B5EF4-FFF2-40B4-BE49-F238E27FC236}">
                <a16:creationId xmlns:a16="http://schemas.microsoft.com/office/drawing/2014/main" id="{A9FDFC53-596C-4107-B152-D8218FC48F5A}"/>
              </a:ext>
            </a:extLst>
          </p:cNvPr>
          <p:cNvGraphicFramePr/>
          <p:nvPr>
            <p:extLst>
              <p:ext uri="{D42A27DB-BD31-4B8C-83A1-F6EECF244321}">
                <p14:modId xmlns:p14="http://schemas.microsoft.com/office/powerpoint/2010/main" val="2746581120"/>
              </p:ext>
            </p:extLst>
          </p:nvPr>
        </p:nvGraphicFramePr>
        <p:xfrm>
          <a:off x="4715859" y="1436809"/>
          <a:ext cx="4222348" cy="24549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1D0C0425-E4C4-432E-8E0A-E8C54ADBD92E}"/>
              </a:ext>
            </a:extLst>
          </p:cNvPr>
          <p:cNvGraphicFramePr/>
          <p:nvPr>
            <p:extLst>
              <p:ext uri="{D42A27DB-BD31-4B8C-83A1-F6EECF244321}">
                <p14:modId xmlns:p14="http://schemas.microsoft.com/office/powerpoint/2010/main" val="1066095706"/>
              </p:ext>
            </p:extLst>
          </p:nvPr>
        </p:nvGraphicFramePr>
        <p:xfrm>
          <a:off x="4644396" y="3891758"/>
          <a:ext cx="4222348" cy="2565104"/>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84F58759-AD30-424B-9EE7-2470FDF8D756}"/>
              </a:ext>
            </a:extLst>
          </p:cNvPr>
          <p:cNvSpPr txBox="1"/>
          <p:nvPr/>
        </p:nvSpPr>
        <p:spPr>
          <a:xfrm>
            <a:off x="4873443" y="6319573"/>
            <a:ext cx="2214068" cy="246221"/>
          </a:xfrm>
          <a:prstGeom prst="rect">
            <a:avLst/>
          </a:prstGeom>
          <a:noFill/>
        </p:spPr>
        <p:txBody>
          <a:bodyPr wrap="none" rtlCol="0">
            <a:spAutoFit/>
          </a:bodyPr>
          <a:lstStyle/>
          <a:p>
            <a:r>
              <a:rPr lang="en-US" sz="1000" dirty="0"/>
              <a:t>Source: Ongoing Berkeley Lab research</a:t>
            </a:r>
          </a:p>
        </p:txBody>
      </p:sp>
      <p:sp>
        <p:nvSpPr>
          <p:cNvPr id="3" name="TextBox 2">
            <a:extLst>
              <a:ext uri="{FF2B5EF4-FFF2-40B4-BE49-F238E27FC236}">
                <a16:creationId xmlns:a16="http://schemas.microsoft.com/office/drawing/2014/main" id="{6060DE07-6A33-C642-BD8F-7E29CE3AA0AE}"/>
              </a:ext>
            </a:extLst>
          </p:cNvPr>
          <p:cNvSpPr txBox="1"/>
          <p:nvPr/>
        </p:nvSpPr>
        <p:spPr>
          <a:xfrm>
            <a:off x="0" y="6561780"/>
            <a:ext cx="8484913" cy="276999"/>
          </a:xfrm>
          <a:prstGeom prst="rect">
            <a:avLst/>
          </a:prstGeom>
          <a:noFill/>
        </p:spPr>
        <p:txBody>
          <a:bodyPr wrap="square" rtlCol="0">
            <a:spAutoFit/>
          </a:bodyPr>
          <a:lstStyle/>
          <a:p>
            <a:r>
              <a:rPr lang="en-US" sz="1200" i="1" dirty="0">
                <a:latin typeface="Arial" panose="020B0604020202020204" pitchFamily="34" charset="0"/>
                <a:cs typeface="Arial" panose="020B0604020202020204" pitchFamily="34" charset="0"/>
              </a:rPr>
              <a:t>Figures demonstrate interaction of DERs with 100% customer adoption. </a:t>
            </a:r>
            <a:endParaRPr lang="en-US" dirty="0"/>
          </a:p>
        </p:txBody>
      </p:sp>
    </p:spTree>
    <p:extLst>
      <p:ext uri="{BB962C8B-B14F-4D97-AF65-F5344CB8AC3E}">
        <p14:creationId xmlns:p14="http://schemas.microsoft.com/office/powerpoint/2010/main" val="3917900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00E7E2-1D02-489F-B77A-7AD496B2B68F}"/>
              </a:ext>
            </a:extLst>
          </p:cNvPr>
          <p:cNvSpPr>
            <a:spLocks noGrp="1"/>
          </p:cNvSpPr>
          <p:nvPr>
            <p:ph idx="1"/>
          </p:nvPr>
        </p:nvSpPr>
        <p:spPr>
          <a:xfrm>
            <a:off x="205795" y="1467341"/>
            <a:ext cx="7727714" cy="4525963"/>
          </a:xfrm>
        </p:spPr>
        <p:txBody>
          <a:bodyPr/>
          <a:lstStyle/>
          <a:p>
            <a:r>
              <a:rPr lang="en-US" sz="1600" dirty="0"/>
              <a:t>Utilities are exploring how to have more visibility and control for better DER management.</a:t>
            </a:r>
          </a:p>
          <a:p>
            <a:r>
              <a:rPr lang="en-US" sz="1600" dirty="0"/>
              <a:t>In California, Rule 21 requires all distributed solar to use inverters with remote communication and grid service capabilities. </a:t>
            </a:r>
          </a:p>
          <a:p>
            <a:pPr lvl="1"/>
            <a:r>
              <a:rPr lang="en-US" sz="1400" dirty="0"/>
              <a:t>While platforms are still developing, distributed solar PV installations will be capable of utility control without requiring additional technological upgrades.</a:t>
            </a:r>
          </a:p>
          <a:p>
            <a:pPr lvl="1"/>
            <a:r>
              <a:rPr lang="en-US" sz="1400" dirty="0"/>
              <a:t>CA passed a bill in 2019 that will foster higher adoption of demand response-ready appliances.</a:t>
            </a:r>
            <a:r>
              <a:rPr lang="en-US" sz="1400" baseline="30000" dirty="0">
                <a:hlinkClick r:id="rId3"/>
              </a:rPr>
              <a:t>2</a:t>
            </a:r>
            <a:endParaRPr lang="en-US" sz="1400" baseline="30000" dirty="0"/>
          </a:p>
          <a:p>
            <a:pPr lvl="1"/>
            <a:r>
              <a:rPr lang="en-US" sz="1400" dirty="0"/>
              <a:t>Such regulations enable technologies that provide utilities with more visibility and control.</a:t>
            </a:r>
          </a:p>
          <a:p>
            <a:r>
              <a:rPr lang="en-US" sz="1600" dirty="0"/>
              <a:t>Some utilities are creating centralized platforms for aggregating dispatchable DERs to control net load, such as “virtual power plants” (VPPs), that can potentially operate DERs synchronously, provide grid services, and participate in wholesale markets.</a:t>
            </a:r>
          </a:p>
          <a:p>
            <a:pPr lvl="1"/>
            <a:r>
              <a:rPr lang="en-US" sz="1400" dirty="0"/>
              <a:t>Like direct load control, utilities can schedule and dispatch other DERs, such as energy storage systems.</a:t>
            </a:r>
          </a:p>
          <a:p>
            <a:pPr lvl="1"/>
            <a:r>
              <a:rPr lang="en-US" sz="1400" dirty="0"/>
              <a:t>By aggregating smaller resources, VPPs facilitate a unified approach to providing demand response and other grid functions for greater impact.</a:t>
            </a:r>
          </a:p>
          <a:p>
            <a:r>
              <a:rPr lang="en-US" sz="1400" dirty="0"/>
              <a:t>Some utilities testing VPPs through pilots:</a:t>
            </a:r>
          </a:p>
          <a:p>
            <a:pPr lvl="1"/>
            <a:r>
              <a:rPr lang="en-US" sz="1400" dirty="0">
                <a:hlinkClick r:id="rId4"/>
              </a:rPr>
              <a:t>Portland General Electric</a:t>
            </a:r>
            <a:r>
              <a:rPr lang="en-US" sz="1400" dirty="0"/>
              <a:t>, </a:t>
            </a:r>
            <a:r>
              <a:rPr lang="en-US" sz="1400" dirty="0">
                <a:hlinkClick r:id="rId5"/>
              </a:rPr>
              <a:t>Southern California Edison</a:t>
            </a:r>
            <a:r>
              <a:rPr lang="en-US" sz="1400" dirty="0"/>
              <a:t>, </a:t>
            </a:r>
            <a:r>
              <a:rPr lang="en-US" sz="1400" dirty="0">
                <a:hlinkClick r:id="rId6"/>
              </a:rPr>
              <a:t>Austin Energy</a:t>
            </a:r>
            <a:r>
              <a:rPr lang="en-US" sz="1400" dirty="0"/>
              <a:t>, California Community Choice Aggregators</a:t>
            </a:r>
          </a:p>
          <a:p>
            <a:endParaRPr lang="en-US" sz="1400" dirty="0"/>
          </a:p>
          <a:p>
            <a:endParaRPr lang="en-US" sz="1400" dirty="0"/>
          </a:p>
        </p:txBody>
      </p:sp>
      <p:sp>
        <p:nvSpPr>
          <p:cNvPr id="2" name="Title 1">
            <a:extLst>
              <a:ext uri="{FF2B5EF4-FFF2-40B4-BE49-F238E27FC236}">
                <a16:creationId xmlns:a16="http://schemas.microsoft.com/office/drawing/2014/main" id="{48B64AF8-99E8-48BE-8A5E-7FE6C309B65C}"/>
              </a:ext>
            </a:extLst>
          </p:cNvPr>
          <p:cNvSpPr>
            <a:spLocks noGrp="1"/>
          </p:cNvSpPr>
          <p:nvPr>
            <p:ph type="title"/>
          </p:nvPr>
        </p:nvSpPr>
        <p:spPr/>
        <p:txBody>
          <a:bodyPr/>
          <a:lstStyle/>
          <a:p>
            <a:r>
              <a:rPr lang="en-US" dirty="0"/>
              <a:t>Looking forward: Utilities are designing platforms to tap into DER flexibility.</a:t>
            </a:r>
          </a:p>
        </p:txBody>
      </p:sp>
    </p:spTree>
    <p:extLst>
      <p:ext uri="{BB962C8B-B14F-4D97-AF65-F5344CB8AC3E}">
        <p14:creationId xmlns:p14="http://schemas.microsoft.com/office/powerpoint/2010/main" val="2672115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0317A-79DC-4AD6-A7F3-88006E2DCE7F}"/>
              </a:ext>
            </a:extLst>
          </p:cNvPr>
          <p:cNvSpPr>
            <a:spLocks noGrp="1"/>
          </p:cNvSpPr>
          <p:nvPr>
            <p:ph type="title"/>
          </p:nvPr>
        </p:nvSpPr>
        <p:spPr/>
        <p:txBody>
          <a:bodyPr/>
          <a:lstStyle/>
          <a:p>
            <a:r>
              <a:rPr lang="en-US" dirty="0"/>
              <a:t>Resources for more information</a:t>
            </a:r>
          </a:p>
        </p:txBody>
      </p:sp>
      <p:sp>
        <p:nvSpPr>
          <p:cNvPr id="3" name="Content Placeholder 2">
            <a:extLst>
              <a:ext uri="{FF2B5EF4-FFF2-40B4-BE49-F238E27FC236}">
                <a16:creationId xmlns:a16="http://schemas.microsoft.com/office/drawing/2014/main" id="{BCB0F1E9-319F-492A-BE57-343EA281FF31}"/>
              </a:ext>
            </a:extLst>
          </p:cNvPr>
          <p:cNvSpPr>
            <a:spLocks noGrp="1"/>
          </p:cNvSpPr>
          <p:nvPr>
            <p:ph idx="1"/>
          </p:nvPr>
        </p:nvSpPr>
        <p:spPr>
          <a:xfrm>
            <a:off x="205794" y="1600202"/>
            <a:ext cx="8655837" cy="5076823"/>
          </a:xfrm>
        </p:spPr>
        <p:txBody>
          <a:bodyPr/>
          <a:lstStyle/>
          <a:p>
            <a:r>
              <a:rPr lang="en-US" sz="1400" dirty="0"/>
              <a:t>Schwartz, L., M. Wei, W. Morrow, J. </a:t>
            </a:r>
            <a:r>
              <a:rPr lang="en-US" sz="1400" dirty="0" err="1"/>
              <a:t>Deason</a:t>
            </a:r>
            <a:r>
              <a:rPr lang="en-US" sz="1400" dirty="0"/>
              <a:t>, S. Schiller, G. </a:t>
            </a:r>
            <a:r>
              <a:rPr lang="en-US" sz="1400" dirty="0" err="1"/>
              <a:t>Leventis</a:t>
            </a:r>
            <a:r>
              <a:rPr lang="en-US" sz="1400" dirty="0"/>
              <a:t>, S. J. Smith, W. L. </a:t>
            </a:r>
            <a:r>
              <a:rPr lang="en-US" sz="1400" dirty="0" err="1"/>
              <a:t>Leow</a:t>
            </a:r>
            <a:r>
              <a:rPr lang="en-US" sz="1400" dirty="0"/>
              <a:t>, T. Levin, S. Plotkin, Y. Zhou, and J. Teng. </a:t>
            </a:r>
            <a:r>
              <a:rPr lang="en-US" sz="1400" i="1" dirty="0">
                <a:hlinkClick r:id="rId2"/>
              </a:rPr>
              <a:t>Electricity End Uses, Energy Efficiency, and Distributed Energy Resources Baseline</a:t>
            </a:r>
            <a:r>
              <a:rPr lang="en-US" sz="1400" dirty="0"/>
              <a:t>. 2017.</a:t>
            </a:r>
          </a:p>
          <a:p>
            <a:r>
              <a:rPr lang="en-US" sz="1400" dirty="0" err="1"/>
              <a:t>Darghouth</a:t>
            </a:r>
            <a:r>
              <a:rPr lang="en-US" sz="1400" dirty="0"/>
              <a:t>, N., G. </a:t>
            </a:r>
            <a:r>
              <a:rPr lang="en-US" sz="1400" dirty="0" err="1"/>
              <a:t>Barbose</a:t>
            </a:r>
            <a:r>
              <a:rPr lang="en-US" sz="1400" dirty="0"/>
              <a:t>, and A. Mills. </a:t>
            </a:r>
            <a:r>
              <a:rPr lang="en-US" sz="1400" i="1" dirty="0">
                <a:hlinkClick r:id="rId3"/>
              </a:rPr>
              <a:t>Implications of Rate Design for the Customer-Economics of Behind-the-Meter Storage</a:t>
            </a:r>
            <a:r>
              <a:rPr lang="en-US" sz="1400" i="1" dirty="0"/>
              <a:t>. </a:t>
            </a:r>
            <a:r>
              <a:rPr lang="en-US" sz="1400" dirty="0"/>
              <a:t>2019.</a:t>
            </a:r>
          </a:p>
          <a:p>
            <a:r>
              <a:rPr lang="en-US" sz="1400" dirty="0" err="1"/>
              <a:t>Satchwell</a:t>
            </a:r>
            <a:r>
              <a:rPr lang="en-US" sz="1400" dirty="0"/>
              <a:t>, A., P. Cappers, and G. </a:t>
            </a:r>
            <a:r>
              <a:rPr lang="en-US" sz="1400" dirty="0" err="1"/>
              <a:t>Barbose</a:t>
            </a:r>
            <a:r>
              <a:rPr lang="en-US" sz="1400" dirty="0"/>
              <a:t>. </a:t>
            </a:r>
            <a:r>
              <a:rPr lang="en-US" sz="1400" i="1" dirty="0">
                <a:hlinkClick r:id="rId4"/>
              </a:rPr>
              <a:t>Current Developments in Retail Rate Design: Implications for Solar and Other Distributed Energy Resources</a:t>
            </a:r>
            <a:r>
              <a:rPr lang="en-US" sz="1400" dirty="0"/>
              <a:t>. 2019. </a:t>
            </a:r>
          </a:p>
          <a:p>
            <a:r>
              <a:rPr lang="en-US" sz="1400" dirty="0" err="1"/>
              <a:t>Satchwell</a:t>
            </a:r>
            <a:r>
              <a:rPr lang="en-US" sz="1400" dirty="0"/>
              <a:t>, A., P. Cappers, J. </a:t>
            </a:r>
            <a:r>
              <a:rPr lang="en-US" sz="1400" dirty="0" err="1"/>
              <a:t>Deason</a:t>
            </a:r>
            <a:r>
              <a:rPr lang="en-US" sz="1400" dirty="0"/>
              <a:t>, S. Forrester, N. M. Frick, B. F. </a:t>
            </a:r>
            <a:r>
              <a:rPr lang="en-US" sz="1400" dirty="0" err="1"/>
              <a:t>Gerke</a:t>
            </a:r>
            <a:r>
              <a:rPr lang="en-US" sz="1400" dirty="0"/>
              <a:t>, and M. A. </a:t>
            </a:r>
            <a:r>
              <a:rPr lang="en-US" sz="1400" dirty="0" err="1"/>
              <a:t>Piette</a:t>
            </a:r>
            <a:r>
              <a:rPr lang="en-US" sz="1400" dirty="0"/>
              <a:t>. </a:t>
            </a:r>
            <a:r>
              <a:rPr lang="en-US" sz="1400" i="1" dirty="0">
                <a:hlinkClick r:id="rId5"/>
              </a:rPr>
              <a:t>A Conceptual Framework to Describe Energy Efficiency and Demand Response Interactions</a:t>
            </a:r>
            <a:r>
              <a:rPr lang="en-US" sz="1400" dirty="0"/>
              <a:t>. 2020.</a:t>
            </a:r>
          </a:p>
          <a:p>
            <a:r>
              <a:rPr lang="en-US" sz="1400" dirty="0"/>
              <a:t>Cappers, R. and R. Scheer. </a:t>
            </a:r>
            <a:r>
              <a:rPr lang="en-US" sz="1400" i="1" dirty="0">
                <a:hlinkClick r:id="rId6"/>
              </a:rPr>
              <a:t>American Recovery and Reinvestment Act of 2009: Final Report on Customer Acceptance, Retention, and Response to Time-Based Rates from Consumer Behavior Studies</a:t>
            </a:r>
            <a:r>
              <a:rPr lang="en-US" sz="1400" dirty="0"/>
              <a:t>. 2016.</a:t>
            </a:r>
            <a:endParaRPr lang="en-US" sz="1400" i="1" dirty="0"/>
          </a:p>
          <a:p>
            <a:r>
              <a:rPr lang="en-US" sz="1400" dirty="0" err="1"/>
              <a:t>Gerke</a:t>
            </a:r>
            <a:r>
              <a:rPr lang="en-US" sz="1400" dirty="0"/>
              <a:t>, B., G. Gallo, S. J. Smith, J. Liu, S. V. Raghavan, P. Schwartz, M. A. </a:t>
            </a:r>
            <a:r>
              <a:rPr lang="en-US" sz="1400" dirty="0" err="1"/>
              <a:t>Piette</a:t>
            </a:r>
            <a:r>
              <a:rPr lang="en-US" sz="1400" dirty="0"/>
              <a:t>, R. Yin, and S. </a:t>
            </a:r>
            <a:r>
              <a:rPr lang="en-US" sz="1400" dirty="0" err="1"/>
              <a:t>Stensson</a:t>
            </a:r>
            <a:r>
              <a:rPr lang="en-US" sz="1400" dirty="0"/>
              <a:t>. </a:t>
            </a:r>
            <a:r>
              <a:rPr lang="en-US" sz="1400" i="1" dirty="0">
                <a:hlinkClick r:id="rId7"/>
              </a:rPr>
              <a:t>The California Demand Response Potential Study, Phase 3: Final Report on the Shift Resource through 2030</a:t>
            </a:r>
            <a:r>
              <a:rPr lang="en-US" sz="1400" dirty="0"/>
              <a:t>. 2020.</a:t>
            </a:r>
          </a:p>
          <a:p>
            <a:r>
              <a:rPr lang="en-US" sz="1400" dirty="0"/>
              <a:t>Potter, J., E. Stuart, and P. Cappers. </a:t>
            </a:r>
            <a:r>
              <a:rPr lang="en-US" sz="1400" i="1" dirty="0">
                <a:hlinkClick r:id="rId8"/>
              </a:rPr>
              <a:t>Barriers and Opportunities to Broader Adoption of Integrated Demand Side Management at Electric Utilities: A Scoping Study</a:t>
            </a:r>
            <a:r>
              <a:rPr lang="en-US" sz="1400" i="1" dirty="0"/>
              <a:t>. </a:t>
            </a:r>
            <a:r>
              <a:rPr lang="en-US" sz="1400" dirty="0"/>
              <a:t>2018.</a:t>
            </a:r>
            <a:endParaRPr lang="en-US" sz="1400" i="1" dirty="0"/>
          </a:p>
          <a:p>
            <a:pPr marL="0" indent="0">
              <a:buNone/>
            </a:pPr>
            <a:endParaRPr lang="en-US" sz="1400" dirty="0"/>
          </a:p>
          <a:p>
            <a:endParaRPr lang="en-US" sz="1400" dirty="0"/>
          </a:p>
        </p:txBody>
      </p:sp>
    </p:spTree>
    <p:extLst>
      <p:ext uri="{BB962C8B-B14F-4D97-AF65-F5344CB8AC3E}">
        <p14:creationId xmlns:p14="http://schemas.microsoft.com/office/powerpoint/2010/main" val="2004587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Agenda</a:t>
            </a:r>
          </a:p>
        </p:txBody>
      </p:sp>
      <p:sp>
        <p:nvSpPr>
          <p:cNvPr id="7" name="Content Placeholder 6"/>
          <p:cNvSpPr>
            <a:spLocks noGrp="1"/>
          </p:cNvSpPr>
          <p:nvPr>
            <p:ph idx="1"/>
          </p:nvPr>
        </p:nvSpPr>
        <p:spPr>
          <a:xfrm>
            <a:off x="205794" y="1600202"/>
            <a:ext cx="8655837" cy="4983159"/>
          </a:xfrm>
        </p:spPr>
        <p:txBody>
          <a:bodyPr/>
          <a:lstStyle/>
          <a:p>
            <a:r>
              <a:rPr lang="en-US" sz="1400" dirty="0"/>
              <a:t>Overview</a:t>
            </a:r>
          </a:p>
          <a:p>
            <a:pPr lvl="1"/>
            <a:r>
              <a:rPr lang="en-US" sz="1400" dirty="0"/>
              <a:t>Definition of net load</a:t>
            </a:r>
          </a:p>
          <a:p>
            <a:pPr lvl="1"/>
            <a:r>
              <a:rPr lang="en-US" sz="1400" dirty="0"/>
              <a:t>Importance of net load shape management</a:t>
            </a:r>
          </a:p>
          <a:p>
            <a:pPr lvl="1"/>
            <a:r>
              <a:rPr lang="en-US" sz="1400" dirty="0"/>
              <a:t>Current trends in net load shapes</a:t>
            </a:r>
          </a:p>
          <a:p>
            <a:r>
              <a:rPr lang="en-US" sz="1400" dirty="0"/>
              <a:t>Impact of individual distributed energy resources (DERs) on net load</a:t>
            </a:r>
          </a:p>
          <a:p>
            <a:pPr lvl="1"/>
            <a:r>
              <a:rPr lang="en-US" sz="1400" dirty="0"/>
              <a:t>Solar</a:t>
            </a:r>
          </a:p>
          <a:p>
            <a:pPr lvl="1"/>
            <a:r>
              <a:rPr lang="en-US" sz="1400" dirty="0"/>
              <a:t>Energy storage</a:t>
            </a:r>
          </a:p>
          <a:p>
            <a:pPr lvl="1"/>
            <a:r>
              <a:rPr lang="en-US" sz="1400" dirty="0"/>
              <a:t>Energy efficiency</a:t>
            </a:r>
          </a:p>
          <a:p>
            <a:pPr lvl="1"/>
            <a:r>
              <a:rPr lang="en-US" sz="1400" dirty="0"/>
              <a:t>Demand response</a:t>
            </a:r>
          </a:p>
          <a:p>
            <a:pPr lvl="2"/>
            <a:r>
              <a:rPr lang="en-US" sz="1400" dirty="0"/>
              <a:t>Time-of-use</a:t>
            </a:r>
          </a:p>
          <a:p>
            <a:pPr lvl="2"/>
            <a:r>
              <a:rPr lang="en-US" sz="1400" dirty="0"/>
              <a:t>Critical peak pricing</a:t>
            </a:r>
          </a:p>
          <a:p>
            <a:pPr lvl="2"/>
            <a:r>
              <a:rPr lang="en-US" sz="1400" dirty="0"/>
              <a:t>Direct load control</a:t>
            </a:r>
          </a:p>
          <a:p>
            <a:r>
              <a:rPr lang="en-US" sz="1400" dirty="0"/>
              <a:t>Combined impact of multiple DER strategies</a:t>
            </a:r>
          </a:p>
          <a:p>
            <a:r>
              <a:rPr lang="en-US" sz="1400" dirty="0"/>
              <a:t>Utility strategies for managing net load shapes</a:t>
            </a:r>
          </a:p>
          <a:p>
            <a:r>
              <a:rPr lang="en-US" sz="1400" dirty="0"/>
              <a:t>Resources for more information</a:t>
            </a:r>
          </a:p>
          <a:p>
            <a:endParaRPr lang="en-US" sz="1400" dirty="0"/>
          </a:p>
          <a:p>
            <a:pPr marL="0" indent="0">
              <a:buNone/>
            </a:pPr>
            <a:endParaRPr lang="en-US" sz="1400" dirty="0"/>
          </a:p>
          <a:p>
            <a:pPr lvl="1"/>
            <a:endParaRPr lang="en-US" sz="1400" dirty="0"/>
          </a:p>
          <a:p>
            <a:endParaRPr lang="en-US" sz="1400" dirty="0"/>
          </a:p>
        </p:txBody>
      </p:sp>
    </p:spTree>
    <p:extLst>
      <p:ext uri="{BB962C8B-B14F-4D97-AF65-F5344CB8AC3E}">
        <p14:creationId xmlns:p14="http://schemas.microsoft.com/office/powerpoint/2010/main" val="3629494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0F3AE-958E-4A23-8078-FB7238B7F5CE}"/>
              </a:ext>
            </a:extLst>
          </p:cNvPr>
          <p:cNvSpPr>
            <a:spLocks noGrp="1"/>
          </p:cNvSpPr>
          <p:nvPr>
            <p:ph type="title"/>
          </p:nvPr>
        </p:nvSpPr>
        <p:spPr/>
        <p:txBody>
          <a:bodyPr/>
          <a:lstStyle/>
          <a:p>
            <a:r>
              <a:rPr lang="en-US" dirty="0"/>
              <a:t>What are net load shapes?</a:t>
            </a:r>
          </a:p>
        </p:txBody>
      </p:sp>
      <p:sp>
        <p:nvSpPr>
          <p:cNvPr id="3" name="Content Placeholder 2">
            <a:extLst>
              <a:ext uri="{FF2B5EF4-FFF2-40B4-BE49-F238E27FC236}">
                <a16:creationId xmlns:a16="http://schemas.microsoft.com/office/drawing/2014/main" id="{E7A84529-6675-44FA-AFC4-5520244F587A}"/>
              </a:ext>
            </a:extLst>
          </p:cNvPr>
          <p:cNvSpPr>
            <a:spLocks noGrp="1"/>
          </p:cNvSpPr>
          <p:nvPr>
            <p:ph idx="1"/>
          </p:nvPr>
        </p:nvSpPr>
        <p:spPr>
          <a:xfrm>
            <a:off x="201753" y="1434673"/>
            <a:ext cx="8655837" cy="4525963"/>
          </a:xfrm>
        </p:spPr>
        <p:txBody>
          <a:bodyPr/>
          <a:lstStyle/>
          <a:p>
            <a:r>
              <a:rPr lang="en-US" sz="1800" dirty="0"/>
              <a:t>The profile of a customer’s grid electricity demand over time as affected </a:t>
            </a:r>
            <a:br>
              <a:rPr lang="en-US" sz="1800" dirty="0"/>
            </a:br>
            <a:r>
              <a:rPr lang="en-US" sz="1800" dirty="0"/>
              <a:t>by behind-the-meter generation and other DER technologies</a:t>
            </a:r>
          </a:p>
          <a:p>
            <a:endParaRPr lang="en-US" sz="1800" dirty="0">
              <a:solidFill>
                <a:srgbClr val="FF0000"/>
              </a:solidFill>
            </a:endParaRPr>
          </a:p>
          <a:p>
            <a:r>
              <a:rPr lang="en-US" sz="1800" dirty="0"/>
              <a:t>Net load lessens the impact of idiosyncrasies in individual load shapes but accentuates shared patterns of behavior.</a:t>
            </a:r>
          </a:p>
          <a:p>
            <a:endParaRPr lang="en-US" sz="1800" dirty="0"/>
          </a:p>
          <a:p>
            <a:endParaRPr lang="en-US" sz="1800" dirty="0"/>
          </a:p>
          <a:p>
            <a:endParaRPr lang="en-US" sz="1800" dirty="0"/>
          </a:p>
        </p:txBody>
      </p:sp>
      <p:graphicFrame>
        <p:nvGraphicFramePr>
          <p:cNvPr id="8" name="Chart 7">
            <a:extLst>
              <a:ext uri="{FF2B5EF4-FFF2-40B4-BE49-F238E27FC236}">
                <a16:creationId xmlns:a16="http://schemas.microsoft.com/office/drawing/2014/main" id="{766E7BF4-C010-4A7A-B111-894E27044DAC}"/>
              </a:ext>
            </a:extLst>
          </p:cNvPr>
          <p:cNvGraphicFramePr/>
          <p:nvPr>
            <p:extLst>
              <p:ext uri="{D42A27DB-BD31-4B8C-83A1-F6EECF244321}">
                <p14:modId xmlns:p14="http://schemas.microsoft.com/office/powerpoint/2010/main" val="1147972217"/>
              </p:ext>
            </p:extLst>
          </p:nvPr>
        </p:nvGraphicFramePr>
        <p:xfrm>
          <a:off x="300687" y="3314317"/>
          <a:ext cx="3471026" cy="26875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0B149B03-7353-4A3D-BDE1-9AC8D0DC6CB2}"/>
              </a:ext>
            </a:extLst>
          </p:cNvPr>
          <p:cNvGraphicFramePr/>
          <p:nvPr>
            <p:extLst>
              <p:ext uri="{D42A27DB-BD31-4B8C-83A1-F6EECF244321}">
                <p14:modId xmlns:p14="http://schemas.microsoft.com/office/powerpoint/2010/main" val="4067069328"/>
              </p:ext>
            </p:extLst>
          </p:nvPr>
        </p:nvGraphicFramePr>
        <p:xfrm>
          <a:off x="4635014" y="3187276"/>
          <a:ext cx="4144533" cy="1718048"/>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FC1EC0FF-C449-4425-8EB0-856DDE5CD4AD}"/>
              </a:ext>
            </a:extLst>
          </p:cNvPr>
          <p:cNvSpPr txBox="1"/>
          <p:nvPr/>
        </p:nvSpPr>
        <p:spPr>
          <a:xfrm>
            <a:off x="3668560" y="3436045"/>
            <a:ext cx="1167307" cy="523220"/>
          </a:xfrm>
          <a:prstGeom prst="rect">
            <a:avLst/>
          </a:prstGeom>
          <a:noFill/>
        </p:spPr>
        <p:txBody>
          <a:bodyPr wrap="none" rtlCol="0">
            <a:spAutoFit/>
          </a:bodyPr>
          <a:lstStyle/>
          <a:p>
            <a:r>
              <a:rPr lang="en-US" sz="1400" dirty="0"/>
              <a:t>Aggregated </a:t>
            </a:r>
          </a:p>
          <a:p>
            <a:r>
              <a:rPr lang="en-US" sz="1400" dirty="0"/>
              <a:t>without DERs</a:t>
            </a:r>
          </a:p>
        </p:txBody>
      </p:sp>
      <p:sp>
        <p:nvSpPr>
          <p:cNvPr id="17" name="TextBox 16">
            <a:extLst>
              <a:ext uri="{FF2B5EF4-FFF2-40B4-BE49-F238E27FC236}">
                <a16:creationId xmlns:a16="http://schemas.microsoft.com/office/drawing/2014/main" id="{AE7A4596-D64E-4A66-8152-3A689C40FB3C}"/>
              </a:ext>
            </a:extLst>
          </p:cNvPr>
          <p:cNvSpPr txBox="1"/>
          <p:nvPr/>
        </p:nvSpPr>
        <p:spPr>
          <a:xfrm>
            <a:off x="3771713" y="5517599"/>
            <a:ext cx="1255280" cy="523220"/>
          </a:xfrm>
          <a:prstGeom prst="rect">
            <a:avLst/>
          </a:prstGeom>
          <a:noFill/>
        </p:spPr>
        <p:txBody>
          <a:bodyPr wrap="square" rtlCol="0">
            <a:spAutoFit/>
          </a:bodyPr>
          <a:lstStyle/>
          <a:p>
            <a:r>
              <a:rPr lang="en-US" sz="1400" dirty="0"/>
              <a:t>Aggregated </a:t>
            </a:r>
          </a:p>
          <a:p>
            <a:r>
              <a:rPr lang="en-US" sz="1400" dirty="0"/>
              <a:t>with DERs</a:t>
            </a:r>
          </a:p>
        </p:txBody>
      </p:sp>
      <p:cxnSp>
        <p:nvCxnSpPr>
          <p:cNvPr id="19" name="Straight Arrow Connector 18">
            <a:extLst>
              <a:ext uri="{FF2B5EF4-FFF2-40B4-BE49-F238E27FC236}">
                <a16:creationId xmlns:a16="http://schemas.microsoft.com/office/drawing/2014/main" id="{9E48979A-9562-43D4-91EE-29B0F1548E4E}"/>
              </a:ext>
            </a:extLst>
          </p:cNvPr>
          <p:cNvCxnSpPr/>
          <p:nvPr/>
        </p:nvCxnSpPr>
        <p:spPr>
          <a:xfrm flipV="1">
            <a:off x="3829968" y="4003792"/>
            <a:ext cx="850492" cy="400595"/>
          </a:xfrm>
          <a:prstGeom prst="straightConnector1">
            <a:avLst/>
          </a:prstGeom>
          <a:ln w="38100">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ABAC6E0A-35A4-44E9-9A19-4E63875F092C}"/>
              </a:ext>
            </a:extLst>
          </p:cNvPr>
          <p:cNvCxnSpPr>
            <a:cxnSpLocks/>
          </p:cNvCxnSpPr>
          <p:nvPr/>
        </p:nvCxnSpPr>
        <p:spPr>
          <a:xfrm>
            <a:off x="3857447" y="5073900"/>
            <a:ext cx="850492" cy="400595"/>
          </a:xfrm>
          <a:prstGeom prst="straightConnector1">
            <a:avLst/>
          </a:prstGeom>
          <a:ln w="38100">
            <a:tailEnd type="triangle" w="med" len="lg"/>
          </a:ln>
          <a:effectLst/>
        </p:spPr>
        <p:style>
          <a:lnRef idx="2">
            <a:schemeClr val="accent1"/>
          </a:lnRef>
          <a:fillRef idx="0">
            <a:schemeClr val="accent1"/>
          </a:fillRef>
          <a:effectRef idx="1">
            <a:schemeClr val="accent1"/>
          </a:effectRef>
          <a:fontRef idx="minor">
            <a:schemeClr val="tx1"/>
          </a:fontRef>
        </p:style>
      </p:cxnSp>
      <p:graphicFrame>
        <p:nvGraphicFramePr>
          <p:cNvPr id="26" name="Chart 25">
            <a:extLst>
              <a:ext uri="{FF2B5EF4-FFF2-40B4-BE49-F238E27FC236}">
                <a16:creationId xmlns:a16="http://schemas.microsoft.com/office/drawing/2014/main" id="{6E2AA8EE-5916-4910-AD98-4576EF9536B7}"/>
              </a:ext>
            </a:extLst>
          </p:cNvPr>
          <p:cNvGraphicFramePr/>
          <p:nvPr>
            <p:extLst>
              <p:ext uri="{D42A27DB-BD31-4B8C-83A1-F6EECF244321}">
                <p14:modId xmlns:p14="http://schemas.microsoft.com/office/powerpoint/2010/main" val="3674565072"/>
              </p:ext>
            </p:extLst>
          </p:nvPr>
        </p:nvGraphicFramePr>
        <p:xfrm>
          <a:off x="4793673" y="4779833"/>
          <a:ext cx="4144533" cy="1803528"/>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a:extLst>
              <a:ext uri="{FF2B5EF4-FFF2-40B4-BE49-F238E27FC236}">
                <a16:creationId xmlns:a16="http://schemas.microsoft.com/office/drawing/2014/main" id="{04A2B411-81E0-465F-99D0-3B234E2A77E0}"/>
              </a:ext>
            </a:extLst>
          </p:cNvPr>
          <p:cNvSpPr txBox="1"/>
          <p:nvPr/>
        </p:nvSpPr>
        <p:spPr>
          <a:xfrm>
            <a:off x="201753" y="6396910"/>
            <a:ext cx="2214068" cy="246221"/>
          </a:xfrm>
          <a:prstGeom prst="rect">
            <a:avLst/>
          </a:prstGeom>
          <a:noFill/>
        </p:spPr>
        <p:txBody>
          <a:bodyPr wrap="none" rtlCol="0">
            <a:spAutoFit/>
          </a:bodyPr>
          <a:lstStyle/>
          <a:p>
            <a:r>
              <a:rPr lang="en-US" sz="1000" dirty="0"/>
              <a:t>Source: Ongoing Berkeley Lab research</a:t>
            </a:r>
          </a:p>
        </p:txBody>
      </p:sp>
    </p:spTree>
    <p:extLst>
      <p:ext uri="{BB962C8B-B14F-4D97-AF65-F5344CB8AC3E}">
        <p14:creationId xmlns:p14="http://schemas.microsoft.com/office/powerpoint/2010/main" val="121067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FE8ED17-BC07-4CC1-86A4-7C5A364E427D}"/>
              </a:ext>
            </a:extLst>
          </p:cNvPr>
          <p:cNvSpPr>
            <a:spLocks noGrp="1"/>
          </p:cNvSpPr>
          <p:nvPr>
            <p:ph idx="1"/>
          </p:nvPr>
        </p:nvSpPr>
        <p:spPr>
          <a:xfrm>
            <a:off x="216560" y="1411521"/>
            <a:ext cx="4222348" cy="5312552"/>
          </a:xfrm>
        </p:spPr>
        <p:txBody>
          <a:bodyPr/>
          <a:lstStyle/>
          <a:p>
            <a:pPr marL="233363" indent="-233363"/>
            <a:r>
              <a:rPr lang="en-US" sz="1600" dirty="0"/>
              <a:t>More flexible electricity systems are more reliable and resilient.</a:t>
            </a:r>
            <a:r>
              <a:rPr lang="en-US" sz="1600" baseline="30000" dirty="0">
                <a:hlinkClick r:id="rId3"/>
              </a:rPr>
              <a:t>1</a:t>
            </a:r>
            <a:endParaRPr lang="en-US" sz="1600" baseline="30000" dirty="0"/>
          </a:p>
          <a:p>
            <a:pPr marL="517525" lvl="1" indent="-317500"/>
            <a:r>
              <a:rPr lang="en-US" sz="1400" dirty="0"/>
              <a:t>DERs offer the opportunity for utilities and customers to control electricity loads during periods of high system demand and costs</a:t>
            </a:r>
            <a:r>
              <a:rPr lang="en-US" sz="1400" dirty="0">
                <a:solidFill>
                  <a:srgbClr val="FF0000"/>
                </a:solidFill>
              </a:rPr>
              <a:t>.</a:t>
            </a:r>
          </a:p>
          <a:p>
            <a:pPr marL="517525" lvl="1" indent="-317500"/>
            <a:r>
              <a:rPr lang="en-US" sz="1400" dirty="0"/>
              <a:t>Top figure shows energy price curves that demonstrate how a small portion of hours during the year have much higher prices.</a:t>
            </a:r>
          </a:p>
          <a:p>
            <a:r>
              <a:rPr lang="en-US" sz="1600" dirty="0"/>
              <a:t>Variable renewable energy (VRE) increases the need for more flexible loads and more opportunities to shift load to periods with lower energy prices.</a:t>
            </a:r>
            <a:endParaRPr lang="en-US" sz="1600" baseline="30000" dirty="0"/>
          </a:p>
          <a:p>
            <a:pPr marL="635000" lvl="1" indent="-317500"/>
            <a:r>
              <a:rPr lang="en-US" sz="1400" dirty="0"/>
              <a:t>Bottom figure shows simulated diurnal energy prices and energy price duration curves with increased VRE penetration.</a:t>
            </a:r>
            <a:r>
              <a:rPr lang="en-US" sz="1400" baseline="30000" dirty="0">
                <a:hlinkClick r:id="rId4"/>
              </a:rPr>
              <a:t>2</a:t>
            </a:r>
            <a:endParaRPr lang="en-US" sz="1400" dirty="0">
              <a:solidFill>
                <a:srgbClr val="FF0000"/>
              </a:solidFill>
            </a:endParaRPr>
          </a:p>
          <a:p>
            <a:pPr marL="635000" lvl="1" indent="-317500"/>
            <a:r>
              <a:rPr lang="en-US" sz="1400" dirty="0"/>
              <a:t>Potential for better alignment of solar and demand during summers, when energy prices typically are higher</a:t>
            </a:r>
          </a:p>
          <a:p>
            <a:pPr marL="635000" lvl="1" indent="-317500"/>
            <a:r>
              <a:rPr lang="en-US" sz="1400" dirty="0"/>
              <a:t>VRE-generated electricity can be stored and dispatched when there is more need. </a:t>
            </a:r>
          </a:p>
          <a:p>
            <a:r>
              <a:rPr lang="en-US" sz="1600" dirty="0"/>
              <a:t>State climate goals also will require flexible resources to balance generation and load.</a:t>
            </a:r>
          </a:p>
        </p:txBody>
      </p:sp>
      <p:sp>
        <p:nvSpPr>
          <p:cNvPr id="2" name="Title 1">
            <a:extLst>
              <a:ext uri="{FF2B5EF4-FFF2-40B4-BE49-F238E27FC236}">
                <a16:creationId xmlns:a16="http://schemas.microsoft.com/office/drawing/2014/main" id="{5379F6C3-56B8-43A1-AFD6-BBA137336AE9}"/>
              </a:ext>
            </a:extLst>
          </p:cNvPr>
          <p:cNvSpPr>
            <a:spLocks noGrp="1"/>
          </p:cNvSpPr>
          <p:nvPr>
            <p:ph type="title"/>
          </p:nvPr>
        </p:nvSpPr>
        <p:spPr/>
        <p:txBody>
          <a:bodyPr/>
          <a:lstStyle/>
          <a:p>
            <a:r>
              <a:rPr lang="en-US" dirty="0"/>
              <a:t>DERs are a growing opportunity for net load shape management.</a:t>
            </a:r>
          </a:p>
        </p:txBody>
      </p:sp>
      <p:grpSp>
        <p:nvGrpSpPr>
          <p:cNvPr id="15" name="Group 14">
            <a:extLst>
              <a:ext uri="{FF2B5EF4-FFF2-40B4-BE49-F238E27FC236}">
                <a16:creationId xmlns:a16="http://schemas.microsoft.com/office/drawing/2014/main" id="{E7D2085D-62C1-48D7-A9C2-AD8F2C0E8D06}"/>
              </a:ext>
            </a:extLst>
          </p:cNvPr>
          <p:cNvGrpSpPr/>
          <p:nvPr/>
        </p:nvGrpSpPr>
        <p:grpSpPr>
          <a:xfrm>
            <a:off x="4620177" y="4155980"/>
            <a:ext cx="4102737" cy="1993147"/>
            <a:chOff x="4620177" y="1830794"/>
            <a:chExt cx="4102737" cy="1993147"/>
          </a:xfrm>
        </p:grpSpPr>
        <p:pic>
          <p:nvPicPr>
            <p:cNvPr id="14" name="Picture 13">
              <a:extLst>
                <a:ext uri="{FF2B5EF4-FFF2-40B4-BE49-F238E27FC236}">
                  <a16:creationId xmlns:a16="http://schemas.microsoft.com/office/drawing/2014/main" id="{E391952D-3F9C-45F1-AECE-62E233E1AA63}"/>
                </a:ext>
              </a:extLst>
            </p:cNvPr>
            <p:cNvPicPr>
              <a:picLocks noChangeAspect="1"/>
            </p:cNvPicPr>
            <p:nvPr/>
          </p:nvPicPr>
          <p:blipFill rotWithShape="1">
            <a:blip r:embed="rId5"/>
            <a:srcRect l="21976" t="82903" r="36280" b="13292"/>
            <a:stretch/>
          </p:blipFill>
          <p:spPr>
            <a:xfrm>
              <a:off x="4620177" y="3613591"/>
              <a:ext cx="4102737" cy="210350"/>
            </a:xfrm>
            <a:prstGeom prst="rect">
              <a:avLst/>
            </a:prstGeom>
          </p:spPr>
        </p:pic>
        <p:pic>
          <p:nvPicPr>
            <p:cNvPr id="8" name="Picture 7">
              <a:extLst>
                <a:ext uri="{FF2B5EF4-FFF2-40B4-BE49-F238E27FC236}">
                  <a16:creationId xmlns:a16="http://schemas.microsoft.com/office/drawing/2014/main" id="{7DCF8BFF-ED1E-4D97-9043-3FC64A10F987}"/>
                </a:ext>
              </a:extLst>
            </p:cNvPr>
            <p:cNvPicPr>
              <a:picLocks noChangeAspect="1"/>
            </p:cNvPicPr>
            <p:nvPr/>
          </p:nvPicPr>
          <p:blipFill rotWithShape="1">
            <a:blip r:embed="rId5"/>
            <a:srcRect l="21976" t="17236" r="36280" b="49511"/>
            <a:stretch/>
          </p:blipFill>
          <p:spPr>
            <a:xfrm>
              <a:off x="4620177" y="1830794"/>
              <a:ext cx="4102737" cy="1838454"/>
            </a:xfrm>
            <a:prstGeom prst="rect">
              <a:avLst/>
            </a:prstGeom>
          </p:spPr>
        </p:pic>
      </p:grpSp>
      <p:sp>
        <p:nvSpPr>
          <p:cNvPr id="10" name="TextBox 9">
            <a:extLst>
              <a:ext uri="{FF2B5EF4-FFF2-40B4-BE49-F238E27FC236}">
                <a16:creationId xmlns:a16="http://schemas.microsoft.com/office/drawing/2014/main" id="{7F809706-DC43-4C42-9D0C-35855B9E76E3}"/>
              </a:ext>
            </a:extLst>
          </p:cNvPr>
          <p:cNvSpPr txBox="1"/>
          <p:nvPr/>
        </p:nvSpPr>
        <p:spPr>
          <a:xfrm>
            <a:off x="5192090" y="3903101"/>
            <a:ext cx="3221203" cy="276999"/>
          </a:xfrm>
          <a:prstGeom prst="rect">
            <a:avLst/>
          </a:prstGeom>
          <a:noFill/>
        </p:spPr>
        <p:txBody>
          <a:bodyPr wrap="none" rtlCol="0">
            <a:spAutoFit/>
          </a:bodyPr>
          <a:lstStyle/>
          <a:p>
            <a:r>
              <a:rPr lang="en-US" sz="1200" dirty="0">
                <a:solidFill>
                  <a:srgbClr val="595959"/>
                </a:solidFill>
              </a:rPr>
              <a:t>Mean Diurnal Energy Price Profiles for Weekdays</a:t>
            </a:r>
          </a:p>
        </p:txBody>
      </p:sp>
      <p:sp>
        <p:nvSpPr>
          <p:cNvPr id="16" name="TextBox 15">
            <a:extLst>
              <a:ext uri="{FF2B5EF4-FFF2-40B4-BE49-F238E27FC236}">
                <a16:creationId xmlns:a16="http://schemas.microsoft.com/office/drawing/2014/main" id="{7092B5C0-F5F3-4BC1-867B-196C41B838CA}"/>
              </a:ext>
            </a:extLst>
          </p:cNvPr>
          <p:cNvSpPr txBox="1"/>
          <p:nvPr/>
        </p:nvSpPr>
        <p:spPr>
          <a:xfrm>
            <a:off x="5806424" y="1585068"/>
            <a:ext cx="1992533" cy="276999"/>
          </a:xfrm>
          <a:prstGeom prst="rect">
            <a:avLst/>
          </a:prstGeom>
          <a:noFill/>
        </p:spPr>
        <p:txBody>
          <a:bodyPr wrap="none" rtlCol="0">
            <a:spAutoFit/>
          </a:bodyPr>
          <a:lstStyle/>
          <a:p>
            <a:r>
              <a:rPr lang="en-US" sz="1200" dirty="0">
                <a:solidFill>
                  <a:srgbClr val="595959"/>
                </a:solidFill>
              </a:rPr>
              <a:t>Energy Price Duration Curves</a:t>
            </a:r>
          </a:p>
        </p:txBody>
      </p:sp>
      <p:grpSp>
        <p:nvGrpSpPr>
          <p:cNvPr id="17" name="Group 16">
            <a:extLst>
              <a:ext uri="{FF2B5EF4-FFF2-40B4-BE49-F238E27FC236}">
                <a16:creationId xmlns:a16="http://schemas.microsoft.com/office/drawing/2014/main" id="{3CB24389-6B05-4D5E-B84B-0A6150253A75}"/>
              </a:ext>
            </a:extLst>
          </p:cNvPr>
          <p:cNvGrpSpPr/>
          <p:nvPr/>
        </p:nvGrpSpPr>
        <p:grpSpPr>
          <a:xfrm>
            <a:off x="4572000" y="1843646"/>
            <a:ext cx="4206404" cy="2018434"/>
            <a:chOff x="4572000" y="4280598"/>
            <a:chExt cx="4206404" cy="2018434"/>
          </a:xfrm>
        </p:grpSpPr>
        <p:pic>
          <p:nvPicPr>
            <p:cNvPr id="18" name="Picture 17">
              <a:extLst>
                <a:ext uri="{FF2B5EF4-FFF2-40B4-BE49-F238E27FC236}">
                  <a16:creationId xmlns:a16="http://schemas.microsoft.com/office/drawing/2014/main" id="{845159A6-9643-4FEE-B239-E5C4C2EC7292}"/>
                </a:ext>
              </a:extLst>
            </p:cNvPr>
            <p:cNvPicPr>
              <a:picLocks noChangeAspect="1"/>
            </p:cNvPicPr>
            <p:nvPr/>
          </p:nvPicPr>
          <p:blipFill rotWithShape="1">
            <a:blip r:embed="rId6"/>
            <a:srcRect l="13238" t="72785" r="65905" b="24150"/>
            <a:stretch/>
          </p:blipFill>
          <p:spPr>
            <a:xfrm>
              <a:off x="4579985" y="6088682"/>
              <a:ext cx="4198419" cy="210350"/>
            </a:xfrm>
            <a:prstGeom prst="rect">
              <a:avLst/>
            </a:prstGeom>
          </p:spPr>
        </p:pic>
        <p:pic>
          <p:nvPicPr>
            <p:cNvPr id="19" name="Picture 18">
              <a:extLst>
                <a:ext uri="{FF2B5EF4-FFF2-40B4-BE49-F238E27FC236}">
                  <a16:creationId xmlns:a16="http://schemas.microsoft.com/office/drawing/2014/main" id="{52A9C853-F4A4-49A7-8C5B-C67AC28D7276}"/>
                </a:ext>
              </a:extLst>
            </p:cNvPr>
            <p:cNvPicPr>
              <a:picLocks noChangeAspect="1"/>
            </p:cNvPicPr>
            <p:nvPr/>
          </p:nvPicPr>
          <p:blipFill rotWithShape="1">
            <a:blip r:embed="rId6"/>
            <a:srcRect l="13238" t="19621" r="65905" b="53837"/>
            <a:stretch/>
          </p:blipFill>
          <p:spPr>
            <a:xfrm>
              <a:off x="4572000" y="4280598"/>
              <a:ext cx="4198419" cy="1821446"/>
            </a:xfrm>
            <a:prstGeom prst="rect">
              <a:avLst/>
            </a:prstGeom>
          </p:spPr>
        </p:pic>
      </p:grpSp>
      <p:sp>
        <p:nvSpPr>
          <p:cNvPr id="21" name="TextBox 20">
            <a:extLst>
              <a:ext uri="{FF2B5EF4-FFF2-40B4-BE49-F238E27FC236}">
                <a16:creationId xmlns:a16="http://schemas.microsoft.com/office/drawing/2014/main" id="{A94789BE-E738-405C-9D8F-F6E03347C297}"/>
              </a:ext>
            </a:extLst>
          </p:cNvPr>
          <p:cNvSpPr txBox="1"/>
          <p:nvPr/>
        </p:nvSpPr>
        <p:spPr>
          <a:xfrm>
            <a:off x="4665571" y="6131819"/>
            <a:ext cx="4198420" cy="707886"/>
          </a:xfrm>
          <a:prstGeom prst="rect">
            <a:avLst/>
          </a:prstGeom>
          <a:noFill/>
        </p:spPr>
        <p:txBody>
          <a:bodyPr wrap="square" rtlCol="0">
            <a:spAutoFit/>
          </a:bodyPr>
          <a:lstStyle/>
          <a:p>
            <a:r>
              <a:rPr lang="en-US" sz="1000" dirty="0"/>
              <a:t>Source: </a:t>
            </a:r>
            <a:r>
              <a:rPr lang="en-US" sz="1000" dirty="0" err="1"/>
              <a:t>Seel</a:t>
            </a:r>
            <a:r>
              <a:rPr lang="en-US" sz="1000" dirty="0"/>
              <a:t>, J., A. D. Mills, and R. Wiser. </a:t>
            </a:r>
            <a:r>
              <a:rPr lang="en-US" sz="1000" i="1" dirty="0">
                <a:hlinkClick r:id="rId4"/>
              </a:rPr>
              <a:t>Impacts of High Variable Renewable Energy Futures on Wholesale Electricity Prices, and on Electric-Sector Decision Making</a:t>
            </a:r>
            <a:r>
              <a:rPr lang="en-US" sz="1000" dirty="0"/>
              <a:t>. 2018.</a:t>
            </a:r>
          </a:p>
          <a:p>
            <a:endParaRPr lang="en-US" sz="1000" dirty="0"/>
          </a:p>
        </p:txBody>
      </p:sp>
    </p:spTree>
    <p:extLst>
      <p:ext uri="{BB962C8B-B14F-4D97-AF65-F5344CB8AC3E}">
        <p14:creationId xmlns:p14="http://schemas.microsoft.com/office/powerpoint/2010/main" val="1916204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6D813F-82E2-4FCB-AF83-8D26A730625B}"/>
              </a:ext>
            </a:extLst>
          </p:cNvPr>
          <p:cNvSpPr>
            <a:spLocks noGrp="1"/>
          </p:cNvSpPr>
          <p:nvPr>
            <p:ph idx="1"/>
          </p:nvPr>
        </p:nvSpPr>
        <p:spPr>
          <a:xfrm>
            <a:off x="205795" y="1600202"/>
            <a:ext cx="4222348" cy="4983159"/>
          </a:xfrm>
        </p:spPr>
        <p:txBody>
          <a:bodyPr/>
          <a:lstStyle/>
          <a:p>
            <a:r>
              <a:rPr lang="en-US" sz="1400" dirty="0"/>
              <a:t>The upper-right figure shows how annual generation of small-scale solar (i.e., residential and commercial) is increasing each year, as estimated by EIA.</a:t>
            </a:r>
            <a:r>
              <a:rPr lang="en-US" sz="1400" baseline="30000" dirty="0">
                <a:hlinkClick r:id="rId3"/>
              </a:rPr>
              <a:t>1</a:t>
            </a:r>
            <a:endParaRPr lang="en-US" sz="1400" baseline="30000" dirty="0"/>
          </a:p>
          <a:p>
            <a:r>
              <a:rPr lang="en-US" sz="1400" dirty="0"/>
              <a:t>As solar capital costs decrease, customers will continue to install more distributed solar.</a:t>
            </a:r>
          </a:p>
          <a:p>
            <a:r>
              <a:rPr lang="en-US" sz="1400" dirty="0"/>
              <a:t>Distributed solar adoption levels in MISO are not high, as shown in the lower-right figure, but emerging regulatory goals indicate that may change.</a:t>
            </a:r>
          </a:p>
          <a:p>
            <a:pPr lvl="1"/>
            <a:r>
              <a:rPr lang="en-US" sz="1400" dirty="0"/>
              <a:t>4 states working towards plans for 100% clean energy goals by 2050 (MN, WI, IL, MI),</a:t>
            </a:r>
            <a:r>
              <a:rPr lang="en-US" sz="1400" baseline="30000" dirty="0">
                <a:hlinkClick r:id="rId4"/>
              </a:rPr>
              <a:t>2</a:t>
            </a:r>
            <a:r>
              <a:rPr lang="en-US" sz="1400" dirty="0"/>
              <a:t>  with many cities also establishing decarbonization goals </a:t>
            </a:r>
            <a:endParaRPr lang="en-US" sz="1400" baseline="30000" dirty="0"/>
          </a:p>
          <a:p>
            <a:r>
              <a:rPr lang="en-US" sz="1400" dirty="0"/>
              <a:t>Many large utilities in MISO’s footprint have set clean energy and decarbonization targets:</a:t>
            </a:r>
          </a:p>
          <a:p>
            <a:pPr lvl="1"/>
            <a:r>
              <a:rPr lang="en-US" sz="1400" dirty="0"/>
              <a:t>Xcel Energy, Ameren, Duke, and Alliant have net-zero carbon by 2050 goals.</a:t>
            </a:r>
          </a:p>
          <a:p>
            <a:pPr lvl="1"/>
            <a:r>
              <a:rPr lang="en-US" sz="1400" dirty="0"/>
              <a:t>Other utilities in the region also are working towards carbon reduction targets.</a:t>
            </a:r>
          </a:p>
          <a:p>
            <a:pPr lvl="1"/>
            <a:endParaRPr lang="en-US" sz="1400" dirty="0"/>
          </a:p>
        </p:txBody>
      </p:sp>
      <p:sp>
        <p:nvSpPr>
          <p:cNvPr id="2" name="Title 1">
            <a:extLst>
              <a:ext uri="{FF2B5EF4-FFF2-40B4-BE49-F238E27FC236}">
                <a16:creationId xmlns:a16="http://schemas.microsoft.com/office/drawing/2014/main" id="{94984FE0-61AD-46D1-AD22-DB869FBB712F}"/>
              </a:ext>
            </a:extLst>
          </p:cNvPr>
          <p:cNvSpPr>
            <a:spLocks noGrp="1"/>
          </p:cNvSpPr>
          <p:nvPr>
            <p:ph type="title"/>
          </p:nvPr>
        </p:nvSpPr>
        <p:spPr>
          <a:xfrm>
            <a:off x="201753" y="274639"/>
            <a:ext cx="7275288" cy="808597"/>
          </a:xfrm>
        </p:spPr>
        <p:txBody>
          <a:bodyPr/>
          <a:lstStyle/>
          <a:p>
            <a:r>
              <a:rPr lang="en-US" dirty="0"/>
              <a:t>Net load shapes are changing — for example, with increasing penetration of distributed solar.</a:t>
            </a:r>
          </a:p>
        </p:txBody>
      </p:sp>
      <p:graphicFrame>
        <p:nvGraphicFramePr>
          <p:cNvPr id="14" name="Chart 13">
            <a:extLst>
              <a:ext uri="{FF2B5EF4-FFF2-40B4-BE49-F238E27FC236}">
                <a16:creationId xmlns:a16="http://schemas.microsoft.com/office/drawing/2014/main" id="{D1FFFA0E-325A-4BCB-8A93-FD3692B3D25B}"/>
              </a:ext>
            </a:extLst>
          </p:cNvPr>
          <p:cNvGraphicFramePr/>
          <p:nvPr>
            <p:extLst>
              <p:ext uri="{D42A27DB-BD31-4B8C-83A1-F6EECF244321}">
                <p14:modId xmlns:p14="http://schemas.microsoft.com/office/powerpoint/2010/main" val="2786141590"/>
              </p:ext>
            </p:extLst>
          </p:nvPr>
        </p:nvGraphicFramePr>
        <p:xfrm>
          <a:off x="4715859" y="1598190"/>
          <a:ext cx="3981332" cy="241039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a:extLst>
              <a:ext uri="{FF2B5EF4-FFF2-40B4-BE49-F238E27FC236}">
                <a16:creationId xmlns:a16="http://schemas.microsoft.com/office/drawing/2014/main" id="{DE338331-FCE0-44F2-A971-170B007D620E}"/>
              </a:ext>
            </a:extLst>
          </p:cNvPr>
          <p:cNvGraphicFramePr/>
          <p:nvPr>
            <p:extLst>
              <p:ext uri="{D42A27DB-BD31-4B8C-83A1-F6EECF244321}">
                <p14:modId xmlns:p14="http://schemas.microsoft.com/office/powerpoint/2010/main" val="2347535410"/>
              </p:ext>
            </p:extLst>
          </p:nvPr>
        </p:nvGraphicFramePr>
        <p:xfrm>
          <a:off x="4571999" y="4083488"/>
          <a:ext cx="4366205" cy="2410395"/>
        </p:xfrm>
        <a:graphic>
          <a:graphicData uri="http://schemas.openxmlformats.org/drawingml/2006/chart">
            <c:chart xmlns:c="http://schemas.openxmlformats.org/drawingml/2006/chart" xmlns:r="http://schemas.openxmlformats.org/officeDocument/2006/relationships" r:id="rId6"/>
          </a:graphicData>
        </a:graphic>
      </p:graphicFrame>
      <p:sp>
        <p:nvSpPr>
          <p:cNvPr id="8" name="TextBox 7">
            <a:extLst>
              <a:ext uri="{FF2B5EF4-FFF2-40B4-BE49-F238E27FC236}">
                <a16:creationId xmlns:a16="http://schemas.microsoft.com/office/drawing/2014/main" id="{018983B9-527C-4011-A688-B55E55BAD85B}"/>
              </a:ext>
            </a:extLst>
          </p:cNvPr>
          <p:cNvSpPr txBox="1"/>
          <p:nvPr/>
        </p:nvSpPr>
        <p:spPr>
          <a:xfrm>
            <a:off x="4655891" y="3855990"/>
            <a:ext cx="4198420" cy="400110"/>
          </a:xfrm>
          <a:prstGeom prst="rect">
            <a:avLst/>
          </a:prstGeom>
          <a:noFill/>
        </p:spPr>
        <p:txBody>
          <a:bodyPr wrap="square" rtlCol="0">
            <a:spAutoFit/>
          </a:bodyPr>
          <a:lstStyle/>
          <a:p>
            <a:r>
              <a:rPr lang="en-US" sz="1000" dirty="0"/>
              <a:t>Source: EIA Electric Power Monthly</a:t>
            </a:r>
          </a:p>
          <a:p>
            <a:endParaRPr lang="en-US" sz="1000" dirty="0"/>
          </a:p>
        </p:txBody>
      </p:sp>
      <p:sp>
        <p:nvSpPr>
          <p:cNvPr id="12" name="TextBox 11">
            <a:extLst>
              <a:ext uri="{FF2B5EF4-FFF2-40B4-BE49-F238E27FC236}">
                <a16:creationId xmlns:a16="http://schemas.microsoft.com/office/drawing/2014/main" id="{4E84E624-5EC7-401C-B0A3-C90A35E791F5}"/>
              </a:ext>
            </a:extLst>
          </p:cNvPr>
          <p:cNvSpPr txBox="1"/>
          <p:nvPr/>
        </p:nvSpPr>
        <p:spPr>
          <a:xfrm>
            <a:off x="4571999" y="6445675"/>
            <a:ext cx="1561646" cy="246221"/>
          </a:xfrm>
          <a:prstGeom prst="rect">
            <a:avLst/>
          </a:prstGeom>
          <a:noFill/>
        </p:spPr>
        <p:txBody>
          <a:bodyPr wrap="none" rtlCol="0">
            <a:spAutoFit/>
          </a:bodyPr>
          <a:lstStyle/>
          <a:p>
            <a:r>
              <a:rPr lang="en-US" sz="1000" dirty="0"/>
              <a:t>Source: </a:t>
            </a:r>
            <a:r>
              <a:rPr lang="en-US" sz="1000" dirty="0">
                <a:hlinkClick r:id="rId7"/>
              </a:rPr>
              <a:t>2018 EIA-861 data</a:t>
            </a:r>
            <a:endParaRPr lang="en-US" sz="1000" dirty="0"/>
          </a:p>
        </p:txBody>
      </p:sp>
    </p:spTree>
    <p:extLst>
      <p:ext uri="{BB962C8B-B14F-4D97-AF65-F5344CB8AC3E}">
        <p14:creationId xmlns:p14="http://schemas.microsoft.com/office/powerpoint/2010/main" val="2906537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8189CD-5174-40EB-8643-E4DCF5BB2D59}"/>
              </a:ext>
            </a:extLst>
          </p:cNvPr>
          <p:cNvSpPr>
            <a:spLocks noGrp="1"/>
          </p:cNvSpPr>
          <p:nvPr>
            <p:ph idx="1"/>
          </p:nvPr>
        </p:nvSpPr>
        <p:spPr>
          <a:xfrm>
            <a:off x="205795" y="1600202"/>
            <a:ext cx="8263950" cy="4525963"/>
          </a:xfrm>
        </p:spPr>
        <p:txBody>
          <a:bodyPr/>
          <a:lstStyle/>
          <a:p>
            <a:r>
              <a:rPr lang="en-US" sz="1600" dirty="0"/>
              <a:t>DERs can impact net load in the following ways:</a:t>
            </a:r>
          </a:p>
          <a:p>
            <a:pPr lvl="1"/>
            <a:r>
              <a:rPr lang="en-US" sz="1400" dirty="0"/>
              <a:t>Generation: Provide electricity onsite, behind-the-meter, from sources such as solar or storage discharge. Reduce grid demand and potentially export electricity back to the grid.</a:t>
            </a:r>
          </a:p>
          <a:p>
            <a:pPr lvl="1"/>
            <a:r>
              <a:rPr lang="en-US" sz="1400" dirty="0"/>
              <a:t>Energy efficiency: Long-term reduction in energy usage with changes in customer end-uses.</a:t>
            </a:r>
          </a:p>
          <a:p>
            <a:pPr lvl="1"/>
            <a:r>
              <a:rPr lang="en-US" sz="1400" dirty="0"/>
              <a:t>Load shifting: Change the timing of electricity usage using DERs such as storage or behavioral demand response</a:t>
            </a:r>
          </a:p>
          <a:p>
            <a:pPr lvl="1"/>
            <a:r>
              <a:rPr lang="en-US" sz="1400" dirty="0"/>
              <a:t>Load shedding: Reduce intended electricity usage, usually for a scheduled period, using DERs such as demand response</a:t>
            </a:r>
          </a:p>
          <a:p>
            <a:endParaRPr lang="en-US" sz="1600" dirty="0"/>
          </a:p>
        </p:txBody>
      </p:sp>
      <p:sp>
        <p:nvSpPr>
          <p:cNvPr id="2" name="Title 1">
            <a:extLst>
              <a:ext uri="{FF2B5EF4-FFF2-40B4-BE49-F238E27FC236}">
                <a16:creationId xmlns:a16="http://schemas.microsoft.com/office/drawing/2014/main" id="{B30669F7-FDE8-446B-BCD3-32DB4A4F4965}"/>
              </a:ext>
            </a:extLst>
          </p:cNvPr>
          <p:cNvSpPr>
            <a:spLocks noGrp="1"/>
          </p:cNvSpPr>
          <p:nvPr>
            <p:ph type="title"/>
          </p:nvPr>
        </p:nvSpPr>
        <p:spPr/>
        <p:txBody>
          <a:bodyPr/>
          <a:lstStyle/>
          <a:p>
            <a:r>
              <a:rPr lang="en-US" dirty="0"/>
              <a:t>Impact of individual DERs on net load</a:t>
            </a:r>
          </a:p>
        </p:txBody>
      </p:sp>
      <p:pic>
        <p:nvPicPr>
          <p:cNvPr id="4" name="Picture 3">
            <a:extLst>
              <a:ext uri="{FF2B5EF4-FFF2-40B4-BE49-F238E27FC236}">
                <a16:creationId xmlns:a16="http://schemas.microsoft.com/office/drawing/2014/main" id="{4D025299-DCA0-4D7F-BAA0-AC09CEC0EC03}"/>
              </a:ext>
            </a:extLst>
          </p:cNvPr>
          <p:cNvPicPr>
            <a:picLocks noChangeAspect="1"/>
          </p:cNvPicPr>
          <p:nvPr/>
        </p:nvPicPr>
        <p:blipFill>
          <a:blip r:embed="rId3"/>
          <a:stretch>
            <a:fillRect/>
          </a:stretch>
        </p:blipFill>
        <p:spPr>
          <a:xfrm>
            <a:off x="360594" y="4056225"/>
            <a:ext cx="8109151" cy="2212497"/>
          </a:xfrm>
          <a:prstGeom prst="rect">
            <a:avLst/>
          </a:prstGeom>
        </p:spPr>
      </p:pic>
      <p:sp>
        <p:nvSpPr>
          <p:cNvPr id="6" name="TextBox 5">
            <a:extLst>
              <a:ext uri="{FF2B5EF4-FFF2-40B4-BE49-F238E27FC236}">
                <a16:creationId xmlns:a16="http://schemas.microsoft.com/office/drawing/2014/main" id="{4D91D7EC-535F-4A26-867A-E46E2880B1AE}"/>
              </a:ext>
            </a:extLst>
          </p:cNvPr>
          <p:cNvSpPr txBox="1"/>
          <p:nvPr/>
        </p:nvSpPr>
        <p:spPr>
          <a:xfrm>
            <a:off x="2820366" y="3678517"/>
            <a:ext cx="3503267" cy="369332"/>
          </a:xfrm>
          <a:prstGeom prst="rect">
            <a:avLst/>
          </a:prstGeom>
          <a:noFill/>
        </p:spPr>
        <p:txBody>
          <a:bodyPr wrap="none" rtlCol="0">
            <a:spAutoFit/>
          </a:bodyPr>
          <a:lstStyle/>
          <a:p>
            <a:r>
              <a:rPr lang="en-US" dirty="0">
                <a:solidFill>
                  <a:srgbClr val="595959"/>
                </a:solidFill>
              </a:rPr>
              <a:t>Impact of DERs on Net Load Shape</a:t>
            </a:r>
            <a:r>
              <a:rPr lang="en-US" baseline="30000" dirty="0">
                <a:solidFill>
                  <a:srgbClr val="595959"/>
                </a:solidFill>
                <a:hlinkClick r:id="rId4">
                  <a:extLst>
                    <a:ext uri="{A12FA001-AC4F-418D-AE19-62706E023703}">
                      <ahyp:hlinkClr xmlns:ahyp="http://schemas.microsoft.com/office/drawing/2018/hyperlinkcolor" val="tx"/>
                    </a:ext>
                  </a:extLst>
                </a:hlinkClick>
              </a:rPr>
              <a:t>1</a:t>
            </a:r>
            <a:endParaRPr lang="en-US" baseline="30000" dirty="0">
              <a:solidFill>
                <a:srgbClr val="595959"/>
              </a:solidFill>
            </a:endParaRPr>
          </a:p>
        </p:txBody>
      </p:sp>
      <p:sp>
        <p:nvSpPr>
          <p:cNvPr id="9" name="TextBox 8">
            <a:extLst>
              <a:ext uri="{FF2B5EF4-FFF2-40B4-BE49-F238E27FC236}">
                <a16:creationId xmlns:a16="http://schemas.microsoft.com/office/drawing/2014/main" id="{8D7BADB0-F643-4976-9460-866696A2B4A9}"/>
              </a:ext>
            </a:extLst>
          </p:cNvPr>
          <p:cNvSpPr txBox="1"/>
          <p:nvPr/>
        </p:nvSpPr>
        <p:spPr>
          <a:xfrm>
            <a:off x="480427" y="6253761"/>
            <a:ext cx="3647152" cy="246221"/>
          </a:xfrm>
          <a:prstGeom prst="rect">
            <a:avLst/>
          </a:prstGeom>
          <a:noFill/>
        </p:spPr>
        <p:txBody>
          <a:bodyPr wrap="none" rtlCol="0">
            <a:spAutoFit/>
          </a:bodyPr>
          <a:lstStyle/>
          <a:p>
            <a:r>
              <a:rPr lang="en-US" sz="1000" dirty="0"/>
              <a:t>Source: </a:t>
            </a:r>
            <a:r>
              <a:rPr lang="en-US" sz="1000" dirty="0" err="1"/>
              <a:t>Neukomm</a:t>
            </a:r>
            <a:r>
              <a:rPr lang="en-US" sz="1000" dirty="0"/>
              <a:t>, et al. </a:t>
            </a:r>
            <a:r>
              <a:rPr lang="en-US" sz="1000" i="1" dirty="0">
                <a:hlinkClick r:id="rId4"/>
              </a:rPr>
              <a:t>Grid-Interactive Efficiency Buildings</a:t>
            </a:r>
            <a:r>
              <a:rPr lang="en-US" sz="1000" i="1" dirty="0"/>
              <a:t>. </a:t>
            </a:r>
            <a:r>
              <a:rPr lang="en-US" sz="1000" dirty="0"/>
              <a:t>2019.</a:t>
            </a:r>
          </a:p>
        </p:txBody>
      </p:sp>
    </p:spTree>
    <p:extLst>
      <p:ext uri="{BB962C8B-B14F-4D97-AF65-F5344CB8AC3E}">
        <p14:creationId xmlns:p14="http://schemas.microsoft.com/office/powerpoint/2010/main" val="1981897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16B08-42D3-4C14-960E-0DAFDF657644}"/>
              </a:ext>
            </a:extLst>
          </p:cNvPr>
          <p:cNvSpPr>
            <a:spLocks noGrp="1"/>
          </p:cNvSpPr>
          <p:nvPr>
            <p:ph type="title"/>
          </p:nvPr>
        </p:nvSpPr>
        <p:spPr/>
        <p:txBody>
          <a:bodyPr/>
          <a:lstStyle/>
          <a:p>
            <a:r>
              <a:rPr lang="en-US" dirty="0"/>
              <a:t>How DERs affect net load shapes: Illustrative examples</a:t>
            </a:r>
          </a:p>
        </p:txBody>
      </p:sp>
      <p:sp>
        <p:nvSpPr>
          <p:cNvPr id="3" name="Content Placeholder 2">
            <a:extLst>
              <a:ext uri="{FF2B5EF4-FFF2-40B4-BE49-F238E27FC236}">
                <a16:creationId xmlns:a16="http://schemas.microsoft.com/office/drawing/2014/main" id="{D31DCF0B-E9AC-4D8A-B41F-F0757AE74C95}"/>
              </a:ext>
            </a:extLst>
          </p:cNvPr>
          <p:cNvSpPr>
            <a:spLocks noGrp="1"/>
          </p:cNvSpPr>
          <p:nvPr>
            <p:ph idx="1"/>
          </p:nvPr>
        </p:nvSpPr>
        <p:spPr/>
        <p:txBody>
          <a:bodyPr/>
          <a:lstStyle/>
          <a:p>
            <a:pPr>
              <a:lnSpc>
                <a:spcPct val="150000"/>
              </a:lnSpc>
            </a:pPr>
            <a:r>
              <a:rPr lang="en-US" dirty="0"/>
              <a:t>Distributed solar</a:t>
            </a:r>
          </a:p>
          <a:p>
            <a:pPr>
              <a:lnSpc>
                <a:spcPct val="150000"/>
              </a:lnSpc>
            </a:pPr>
            <a:r>
              <a:rPr lang="en-US" dirty="0"/>
              <a:t>Energy storage</a:t>
            </a:r>
          </a:p>
          <a:p>
            <a:pPr>
              <a:lnSpc>
                <a:spcPct val="150000"/>
              </a:lnSpc>
            </a:pPr>
            <a:r>
              <a:rPr lang="en-US" dirty="0"/>
              <a:t>Energy efficiency</a:t>
            </a:r>
          </a:p>
          <a:p>
            <a:pPr>
              <a:lnSpc>
                <a:spcPct val="150000"/>
              </a:lnSpc>
            </a:pPr>
            <a:r>
              <a:rPr lang="en-US" dirty="0"/>
              <a:t>Demand response</a:t>
            </a:r>
          </a:p>
          <a:p>
            <a:pPr lvl="1">
              <a:lnSpc>
                <a:spcPct val="150000"/>
              </a:lnSpc>
            </a:pPr>
            <a:r>
              <a:rPr lang="en-US" dirty="0"/>
              <a:t>Time-of-use</a:t>
            </a:r>
          </a:p>
          <a:p>
            <a:pPr lvl="1">
              <a:lnSpc>
                <a:spcPct val="150000"/>
              </a:lnSpc>
            </a:pPr>
            <a:r>
              <a:rPr lang="en-US" dirty="0"/>
              <a:t>Critical peak pricing</a:t>
            </a:r>
          </a:p>
          <a:p>
            <a:pPr lvl="1">
              <a:lnSpc>
                <a:spcPct val="150000"/>
              </a:lnSpc>
            </a:pPr>
            <a:r>
              <a:rPr lang="en-US" dirty="0"/>
              <a:t>Direct load control</a:t>
            </a:r>
          </a:p>
          <a:p>
            <a:endParaRPr lang="en-US" dirty="0"/>
          </a:p>
        </p:txBody>
      </p:sp>
    </p:spTree>
    <p:extLst>
      <p:ext uri="{BB962C8B-B14F-4D97-AF65-F5344CB8AC3E}">
        <p14:creationId xmlns:p14="http://schemas.microsoft.com/office/powerpoint/2010/main" val="2018001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53B100-AB65-42A8-86A9-86F875CC7C68}"/>
              </a:ext>
            </a:extLst>
          </p:cNvPr>
          <p:cNvSpPr>
            <a:spLocks noGrp="1"/>
          </p:cNvSpPr>
          <p:nvPr>
            <p:ph idx="1"/>
          </p:nvPr>
        </p:nvSpPr>
        <p:spPr>
          <a:xfrm>
            <a:off x="205795" y="1434745"/>
            <a:ext cx="4222348" cy="4983159"/>
          </a:xfrm>
        </p:spPr>
        <p:txBody>
          <a:bodyPr/>
          <a:lstStyle/>
          <a:p>
            <a:r>
              <a:rPr lang="en-US" sz="1600" dirty="0"/>
              <a:t>Customers use onsite solar PV for self-consumption, reducing electricity purchased from the grid. </a:t>
            </a:r>
          </a:p>
          <a:p>
            <a:pPr marL="577850" lvl="1" indent="-265113"/>
            <a:r>
              <a:rPr lang="en-US" sz="1400" dirty="0"/>
              <a:t>Solar PV lowers net load while generating during midday.</a:t>
            </a:r>
          </a:p>
          <a:p>
            <a:pPr marL="577850" lvl="1" indent="-265113"/>
            <a:r>
              <a:rPr lang="en-US" sz="1400" dirty="0"/>
              <a:t>Excess solar PV is exported to the grid through net metering and other programs.</a:t>
            </a:r>
          </a:p>
          <a:p>
            <a:pPr marL="577850" lvl="1" indent="-265113"/>
            <a:r>
              <a:rPr lang="en-US" sz="1400" dirty="0"/>
              <a:t>The top figure shows the modeled impact of increasing solar penetration on an aggregate load of 60 homes in California.</a:t>
            </a:r>
          </a:p>
          <a:p>
            <a:pPr marL="577850" lvl="1" indent="-265113"/>
            <a:r>
              <a:rPr lang="en-US" sz="1400" dirty="0"/>
              <a:t>The bottom figure shows historical average daily load for Hawaiian Electric Company. </a:t>
            </a:r>
          </a:p>
          <a:p>
            <a:r>
              <a:rPr lang="en-US" sz="1600" dirty="0"/>
              <a:t>Utilities can use several strategies to manage net load impacts from solar PV.</a:t>
            </a:r>
          </a:p>
          <a:p>
            <a:pPr marL="577850" lvl="1" indent="-249238"/>
            <a:r>
              <a:rPr lang="en-US" sz="1400" dirty="0"/>
              <a:t>Set late-in-day peak periods (for time-of-use) that promote west-facing solar installations</a:t>
            </a:r>
          </a:p>
          <a:p>
            <a:pPr marL="577850" lvl="1" indent="-249238"/>
            <a:r>
              <a:rPr lang="en-US" sz="1400" dirty="0"/>
              <a:t>Change compensation for solar exports </a:t>
            </a:r>
          </a:p>
          <a:p>
            <a:pPr marL="577850" lvl="1" indent="-249238"/>
            <a:r>
              <a:rPr lang="en-US" sz="1400" dirty="0"/>
              <a:t>Establish time-based rates to shift demand to midday </a:t>
            </a:r>
          </a:p>
          <a:p>
            <a:pPr marL="577850" lvl="1" indent="-249238"/>
            <a:r>
              <a:rPr lang="en-US" sz="1400" dirty="0"/>
              <a:t>Promote technologies that smooth midday curve (e.g., energy storage)</a:t>
            </a:r>
          </a:p>
          <a:p>
            <a:endParaRPr lang="en-US" sz="1200" dirty="0"/>
          </a:p>
        </p:txBody>
      </p:sp>
      <p:sp>
        <p:nvSpPr>
          <p:cNvPr id="2" name="Title 1">
            <a:extLst>
              <a:ext uri="{FF2B5EF4-FFF2-40B4-BE49-F238E27FC236}">
                <a16:creationId xmlns:a16="http://schemas.microsoft.com/office/drawing/2014/main" id="{07924DD8-CE2A-4E74-AAB6-5FBFC8B22986}"/>
              </a:ext>
            </a:extLst>
          </p:cNvPr>
          <p:cNvSpPr>
            <a:spLocks noGrp="1"/>
          </p:cNvSpPr>
          <p:nvPr>
            <p:ph type="title"/>
          </p:nvPr>
        </p:nvSpPr>
        <p:spPr/>
        <p:txBody>
          <a:bodyPr/>
          <a:lstStyle/>
          <a:p>
            <a:r>
              <a:rPr lang="en-US" dirty="0"/>
              <a:t>Distributed solar PV lowers midday net load through self-consumption and export. </a:t>
            </a:r>
          </a:p>
        </p:txBody>
      </p:sp>
      <p:graphicFrame>
        <p:nvGraphicFramePr>
          <p:cNvPr id="5" name="Chart 4">
            <a:extLst>
              <a:ext uri="{FF2B5EF4-FFF2-40B4-BE49-F238E27FC236}">
                <a16:creationId xmlns:a16="http://schemas.microsoft.com/office/drawing/2014/main" id="{3D181978-DE31-4980-8620-0951E6FD5AC3}"/>
              </a:ext>
            </a:extLst>
          </p:cNvPr>
          <p:cNvGraphicFramePr/>
          <p:nvPr>
            <p:extLst>
              <p:ext uri="{D42A27DB-BD31-4B8C-83A1-F6EECF244321}">
                <p14:modId xmlns:p14="http://schemas.microsoft.com/office/powerpoint/2010/main" val="337999895"/>
              </p:ext>
            </p:extLst>
          </p:nvPr>
        </p:nvGraphicFramePr>
        <p:xfrm>
          <a:off x="4572000" y="1480002"/>
          <a:ext cx="4222348" cy="2258990"/>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a:extLst>
              <a:ext uri="{FF2B5EF4-FFF2-40B4-BE49-F238E27FC236}">
                <a16:creationId xmlns:a16="http://schemas.microsoft.com/office/drawing/2014/main" id="{0247C1D4-71DC-4634-9D88-63271E50B5F9}"/>
              </a:ext>
            </a:extLst>
          </p:cNvPr>
          <p:cNvPicPr>
            <a:picLocks noChangeAspect="1"/>
          </p:cNvPicPr>
          <p:nvPr/>
        </p:nvPicPr>
        <p:blipFill rotWithShape="1">
          <a:blip r:embed="rId4"/>
          <a:srcRect l="58958" t="24639" r="15834" b="31971"/>
          <a:stretch/>
        </p:blipFill>
        <p:spPr>
          <a:xfrm>
            <a:off x="5023682" y="4168698"/>
            <a:ext cx="3232044" cy="1896490"/>
          </a:xfrm>
          <a:prstGeom prst="rect">
            <a:avLst/>
          </a:prstGeom>
        </p:spPr>
      </p:pic>
      <p:sp>
        <p:nvSpPr>
          <p:cNvPr id="9" name="TextBox 8">
            <a:extLst>
              <a:ext uri="{FF2B5EF4-FFF2-40B4-BE49-F238E27FC236}">
                <a16:creationId xmlns:a16="http://schemas.microsoft.com/office/drawing/2014/main" id="{A6CD6401-9B8C-4C4F-8796-08CB2F2AE3E0}"/>
              </a:ext>
            </a:extLst>
          </p:cNvPr>
          <p:cNvSpPr txBox="1"/>
          <p:nvPr/>
        </p:nvSpPr>
        <p:spPr>
          <a:xfrm>
            <a:off x="5335555" y="3981365"/>
            <a:ext cx="3081669" cy="246221"/>
          </a:xfrm>
          <a:prstGeom prst="rect">
            <a:avLst/>
          </a:prstGeom>
          <a:noFill/>
        </p:spPr>
        <p:txBody>
          <a:bodyPr wrap="square" rtlCol="0">
            <a:spAutoFit/>
          </a:bodyPr>
          <a:lstStyle/>
          <a:p>
            <a:pPr algn="ctr"/>
            <a:r>
              <a:rPr lang="en-US" sz="1000" dirty="0">
                <a:solidFill>
                  <a:srgbClr val="595959"/>
                </a:solidFill>
              </a:rPr>
              <a:t>Oahu Average Daily Net Load by Year </a:t>
            </a:r>
          </a:p>
        </p:txBody>
      </p:sp>
      <p:sp>
        <p:nvSpPr>
          <p:cNvPr id="10" name="TextBox 9">
            <a:extLst>
              <a:ext uri="{FF2B5EF4-FFF2-40B4-BE49-F238E27FC236}">
                <a16:creationId xmlns:a16="http://schemas.microsoft.com/office/drawing/2014/main" id="{387AB8FD-ACF9-4FE2-BE29-347DB5515AD2}"/>
              </a:ext>
            </a:extLst>
          </p:cNvPr>
          <p:cNvSpPr txBox="1"/>
          <p:nvPr/>
        </p:nvSpPr>
        <p:spPr>
          <a:xfrm>
            <a:off x="4715858" y="3680104"/>
            <a:ext cx="2214068" cy="246221"/>
          </a:xfrm>
          <a:prstGeom prst="rect">
            <a:avLst/>
          </a:prstGeom>
          <a:noFill/>
        </p:spPr>
        <p:txBody>
          <a:bodyPr wrap="none" rtlCol="0">
            <a:spAutoFit/>
          </a:bodyPr>
          <a:lstStyle/>
          <a:p>
            <a:r>
              <a:rPr lang="en-US" sz="1000" dirty="0"/>
              <a:t>Source: Ongoing Berkeley Lab research</a:t>
            </a:r>
          </a:p>
        </p:txBody>
      </p:sp>
      <p:sp>
        <p:nvSpPr>
          <p:cNvPr id="11" name="TextBox 10">
            <a:extLst>
              <a:ext uri="{FF2B5EF4-FFF2-40B4-BE49-F238E27FC236}">
                <a16:creationId xmlns:a16="http://schemas.microsoft.com/office/drawing/2014/main" id="{288CF549-5971-4BF9-B395-FCD6A39F2C55}"/>
              </a:ext>
            </a:extLst>
          </p:cNvPr>
          <p:cNvSpPr txBox="1"/>
          <p:nvPr/>
        </p:nvSpPr>
        <p:spPr>
          <a:xfrm>
            <a:off x="4962722" y="5988707"/>
            <a:ext cx="3731385" cy="707886"/>
          </a:xfrm>
          <a:prstGeom prst="rect">
            <a:avLst/>
          </a:prstGeom>
          <a:noFill/>
        </p:spPr>
        <p:txBody>
          <a:bodyPr wrap="square" rtlCol="0">
            <a:spAutoFit/>
          </a:bodyPr>
          <a:lstStyle/>
          <a:p>
            <a:r>
              <a:rPr lang="en-US" sz="1000" dirty="0"/>
              <a:t>Source: The Economic Research Organization at the University of Hawai’i. </a:t>
            </a:r>
            <a:r>
              <a:rPr lang="en-US" sz="1000" i="1" dirty="0">
                <a:hlinkClick r:id="rId5"/>
              </a:rPr>
              <a:t>Estimating the Opportunity for Load-Shifting in Hawaii: An Analysis of Proposed Residential Time-of-Use Rates</a:t>
            </a:r>
            <a:r>
              <a:rPr lang="en-US" sz="1000" dirty="0"/>
              <a:t>. 2016.</a:t>
            </a:r>
          </a:p>
          <a:p>
            <a:endParaRPr lang="en-US" sz="1000" dirty="0"/>
          </a:p>
        </p:txBody>
      </p:sp>
    </p:spTree>
    <p:extLst>
      <p:ext uri="{BB962C8B-B14F-4D97-AF65-F5344CB8AC3E}">
        <p14:creationId xmlns:p14="http://schemas.microsoft.com/office/powerpoint/2010/main" val="373780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BDB6C5-F29D-4FCC-A975-E949073D7B61}"/>
              </a:ext>
            </a:extLst>
          </p:cNvPr>
          <p:cNvSpPr>
            <a:spLocks noGrp="1"/>
          </p:cNvSpPr>
          <p:nvPr>
            <p:ph idx="1"/>
          </p:nvPr>
        </p:nvSpPr>
        <p:spPr>
          <a:xfrm>
            <a:off x="245294" y="1329272"/>
            <a:ext cx="4222348" cy="5105398"/>
          </a:xfrm>
        </p:spPr>
        <p:txBody>
          <a:bodyPr/>
          <a:lstStyle/>
          <a:p>
            <a:r>
              <a:rPr lang="en-US" sz="1600" dirty="0"/>
              <a:t>Energy storage can charge from solar PV generation and discharge during other periods, reducing the impact of solar PV on midday net load.</a:t>
            </a:r>
          </a:p>
          <a:p>
            <a:r>
              <a:rPr lang="en-US" sz="1600" dirty="0"/>
              <a:t>Storage has incentive to dispatch:</a:t>
            </a:r>
          </a:p>
          <a:p>
            <a:pPr marL="577850" lvl="1" indent="-233363"/>
            <a:r>
              <a:rPr lang="en-US" sz="1400" dirty="0"/>
              <a:t>When exporting solar is less valuable than offsetting net load at other periods (top figure)</a:t>
            </a:r>
          </a:p>
          <a:p>
            <a:pPr marL="577850" lvl="1" indent="-233363"/>
            <a:r>
              <a:rPr lang="en-US" sz="1400" dirty="0"/>
              <a:t>When it can offset positive net load during peak period (top figure) with TOU pricing</a:t>
            </a:r>
          </a:p>
          <a:p>
            <a:r>
              <a:rPr lang="en-US" sz="1600" dirty="0"/>
              <a:t>With </a:t>
            </a:r>
            <a:r>
              <a:rPr lang="en-US" sz="1600" dirty="0">
                <a:hlinkClick r:id="rId3"/>
              </a:rPr>
              <a:t>value-of-solar tariff</a:t>
            </a:r>
            <a:r>
              <a:rPr lang="en-US" sz="1600" dirty="0"/>
              <a:t>, storage dispatch is always more economic than solar PV export.</a:t>
            </a:r>
          </a:p>
          <a:p>
            <a:pPr marL="576263" lvl="1" indent="-227013"/>
            <a:r>
              <a:rPr lang="en-US" sz="1400" dirty="0"/>
              <a:t>Bottom figure shows modeled impact of solar and storage on net load for 60 homes with flat-rate pricing and a value-of-solar tariff.</a:t>
            </a:r>
          </a:p>
          <a:p>
            <a:pPr marL="576263" lvl="1" indent="-227013"/>
            <a:r>
              <a:rPr lang="en-US" sz="1400" dirty="0"/>
              <a:t>Storage absorbs more generation, with larger impacts on midday and evening loads.</a:t>
            </a:r>
          </a:p>
          <a:p>
            <a:r>
              <a:rPr lang="en-US" sz="1600" dirty="0"/>
              <a:t>With TOU rates and net metering, storage only discharges during peak period.</a:t>
            </a:r>
          </a:p>
          <a:p>
            <a:pPr marL="630238" lvl="1" indent="-288925"/>
            <a:r>
              <a:rPr lang="en-US" sz="1400" dirty="0"/>
              <a:t>New peak from storage discharge as peak period begins; excess solar exported (bottom figure)</a:t>
            </a:r>
          </a:p>
        </p:txBody>
      </p:sp>
      <p:sp>
        <p:nvSpPr>
          <p:cNvPr id="2" name="Title 1">
            <a:extLst>
              <a:ext uri="{FF2B5EF4-FFF2-40B4-BE49-F238E27FC236}">
                <a16:creationId xmlns:a16="http://schemas.microsoft.com/office/drawing/2014/main" id="{C5B817F8-6E8E-40AA-B031-EE0669978AC9}"/>
              </a:ext>
            </a:extLst>
          </p:cNvPr>
          <p:cNvSpPr>
            <a:spLocks noGrp="1"/>
          </p:cNvSpPr>
          <p:nvPr>
            <p:ph type="title"/>
          </p:nvPr>
        </p:nvSpPr>
        <p:spPr/>
        <p:txBody>
          <a:bodyPr/>
          <a:lstStyle/>
          <a:p>
            <a:r>
              <a:rPr lang="en-US" dirty="0"/>
              <a:t>Customers can use storage with solar PV to increase system value, smoothing peaks.</a:t>
            </a:r>
          </a:p>
        </p:txBody>
      </p:sp>
      <p:graphicFrame>
        <p:nvGraphicFramePr>
          <p:cNvPr id="6" name="Chart 5">
            <a:extLst>
              <a:ext uri="{FF2B5EF4-FFF2-40B4-BE49-F238E27FC236}">
                <a16:creationId xmlns:a16="http://schemas.microsoft.com/office/drawing/2014/main" id="{967A0407-0104-4716-A335-0285DEAE9885}"/>
              </a:ext>
            </a:extLst>
          </p:cNvPr>
          <p:cNvGraphicFramePr/>
          <p:nvPr>
            <p:extLst>
              <p:ext uri="{D42A27DB-BD31-4B8C-83A1-F6EECF244321}">
                <p14:modId xmlns:p14="http://schemas.microsoft.com/office/powerpoint/2010/main" val="445296585"/>
              </p:ext>
            </p:extLst>
          </p:nvPr>
        </p:nvGraphicFramePr>
        <p:xfrm>
          <a:off x="4614951" y="4147046"/>
          <a:ext cx="4222348" cy="24270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e 3">
            <a:extLst>
              <a:ext uri="{FF2B5EF4-FFF2-40B4-BE49-F238E27FC236}">
                <a16:creationId xmlns:a16="http://schemas.microsoft.com/office/drawing/2014/main" id="{18038A2A-CD4D-4097-A925-C2E6E0E21A65}"/>
              </a:ext>
            </a:extLst>
          </p:cNvPr>
          <p:cNvGraphicFramePr>
            <a:graphicFrameLocks noGrp="1"/>
          </p:cNvGraphicFramePr>
          <p:nvPr>
            <p:extLst>
              <p:ext uri="{D42A27DB-BD31-4B8C-83A1-F6EECF244321}">
                <p14:modId xmlns:p14="http://schemas.microsoft.com/office/powerpoint/2010/main" val="2575713108"/>
              </p:ext>
            </p:extLst>
          </p:nvPr>
        </p:nvGraphicFramePr>
        <p:xfrm>
          <a:off x="5125801" y="5606754"/>
          <a:ext cx="1342440" cy="371774"/>
        </p:xfrm>
        <a:graphic>
          <a:graphicData uri="http://schemas.openxmlformats.org/drawingml/2006/table">
            <a:tbl>
              <a:tblPr>
                <a:tableStyleId>{5C22544A-7EE6-4342-B048-85BDC9FD1C3A}</a:tableStyleId>
              </a:tblPr>
              <a:tblGrid>
                <a:gridCol w="671220">
                  <a:extLst>
                    <a:ext uri="{9D8B030D-6E8A-4147-A177-3AD203B41FA5}">
                      <a16:colId xmlns:a16="http://schemas.microsoft.com/office/drawing/2014/main" val="1160839988"/>
                    </a:ext>
                  </a:extLst>
                </a:gridCol>
                <a:gridCol w="671220">
                  <a:extLst>
                    <a:ext uri="{9D8B030D-6E8A-4147-A177-3AD203B41FA5}">
                      <a16:colId xmlns:a16="http://schemas.microsoft.com/office/drawing/2014/main" val="2111943514"/>
                    </a:ext>
                  </a:extLst>
                </a:gridCol>
              </a:tblGrid>
              <a:tr h="185887">
                <a:tc>
                  <a:txBody>
                    <a:bodyPr/>
                    <a:lstStyle/>
                    <a:p>
                      <a:pPr algn="l"/>
                      <a:r>
                        <a:rPr lang="en-US" sz="1000" dirty="0">
                          <a:solidFill>
                            <a:schemeClr val="tx1"/>
                          </a:solidFill>
                        </a:rPr>
                        <a:t>Retail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dirty="0">
                          <a:solidFill>
                            <a:schemeClr val="tx1"/>
                          </a:solidFill>
                        </a:rPr>
                        <a:t>$0.12417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5304142"/>
                  </a:ext>
                </a:extLst>
              </a:tr>
              <a:tr h="185887">
                <a:tc>
                  <a:txBody>
                    <a:bodyPr/>
                    <a:lstStyle/>
                    <a:p>
                      <a:pPr algn="l"/>
                      <a:r>
                        <a:rPr lang="en-US" sz="1000" dirty="0">
                          <a:solidFill>
                            <a:schemeClr val="tx1"/>
                          </a:solidFill>
                        </a:rPr>
                        <a:t>Export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dirty="0">
                          <a:solidFill>
                            <a:schemeClr val="tx1"/>
                          </a:solidFill>
                        </a:rPr>
                        <a:t>$0.097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9877031"/>
                  </a:ext>
                </a:extLst>
              </a:tr>
            </a:tbl>
          </a:graphicData>
        </a:graphic>
      </p:graphicFrame>
      <p:graphicFrame>
        <p:nvGraphicFramePr>
          <p:cNvPr id="16" name="Chart 15">
            <a:extLst>
              <a:ext uri="{FF2B5EF4-FFF2-40B4-BE49-F238E27FC236}">
                <a16:creationId xmlns:a16="http://schemas.microsoft.com/office/drawing/2014/main" id="{E38263A8-03B2-436E-9858-E31CC8A77F7B}"/>
              </a:ext>
            </a:extLst>
          </p:cNvPr>
          <p:cNvGraphicFramePr/>
          <p:nvPr>
            <p:extLst>
              <p:ext uri="{D42A27DB-BD31-4B8C-83A1-F6EECF244321}">
                <p14:modId xmlns:p14="http://schemas.microsoft.com/office/powerpoint/2010/main" val="1771934683"/>
              </p:ext>
            </p:extLst>
          </p:nvPr>
        </p:nvGraphicFramePr>
        <p:xfrm>
          <a:off x="4715858" y="1600176"/>
          <a:ext cx="4222348" cy="2565104"/>
        </p:xfrm>
        <a:graphic>
          <a:graphicData uri="http://schemas.openxmlformats.org/drawingml/2006/chart">
            <c:chart xmlns:c="http://schemas.openxmlformats.org/drawingml/2006/chart" xmlns:r="http://schemas.openxmlformats.org/officeDocument/2006/relationships" r:id="rId5"/>
          </a:graphicData>
        </a:graphic>
      </p:graphicFrame>
      <p:cxnSp>
        <p:nvCxnSpPr>
          <p:cNvPr id="19" name="Straight Connector 18">
            <a:extLst>
              <a:ext uri="{FF2B5EF4-FFF2-40B4-BE49-F238E27FC236}">
                <a16:creationId xmlns:a16="http://schemas.microsoft.com/office/drawing/2014/main" id="{64A41804-71B6-4CE7-9786-F438380DE5A2}"/>
              </a:ext>
            </a:extLst>
          </p:cNvPr>
          <p:cNvCxnSpPr>
            <a:cxnSpLocks/>
          </p:cNvCxnSpPr>
          <p:nvPr/>
        </p:nvCxnSpPr>
        <p:spPr>
          <a:xfrm>
            <a:off x="7750487" y="2074325"/>
            <a:ext cx="495589" cy="0"/>
          </a:xfrm>
          <a:prstGeom prst="line">
            <a:avLst/>
          </a:prstGeom>
          <a:ln w="222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A2BB1D5-9F3F-47F2-884C-C352DCACD5A6}"/>
              </a:ext>
            </a:extLst>
          </p:cNvPr>
          <p:cNvCxnSpPr>
            <a:cxnSpLocks/>
          </p:cNvCxnSpPr>
          <p:nvPr/>
        </p:nvCxnSpPr>
        <p:spPr>
          <a:xfrm>
            <a:off x="8244556" y="2003026"/>
            <a:ext cx="0" cy="152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642E515-85F9-49A8-B273-CBE3C5F69914}"/>
              </a:ext>
            </a:extLst>
          </p:cNvPr>
          <p:cNvCxnSpPr>
            <a:cxnSpLocks/>
          </p:cNvCxnSpPr>
          <p:nvPr/>
        </p:nvCxnSpPr>
        <p:spPr>
          <a:xfrm>
            <a:off x="7748123" y="1998670"/>
            <a:ext cx="0" cy="152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E4A4F0B-D55D-4FC5-91FF-238B30F6A6E8}"/>
              </a:ext>
            </a:extLst>
          </p:cNvPr>
          <p:cNvSpPr txBox="1"/>
          <p:nvPr/>
        </p:nvSpPr>
        <p:spPr>
          <a:xfrm>
            <a:off x="7481953" y="1816280"/>
            <a:ext cx="1032655" cy="246221"/>
          </a:xfrm>
          <a:prstGeom prst="rect">
            <a:avLst/>
          </a:prstGeom>
          <a:noFill/>
        </p:spPr>
        <p:txBody>
          <a:bodyPr wrap="none" rtlCol="0">
            <a:spAutoFit/>
          </a:bodyPr>
          <a:lstStyle/>
          <a:p>
            <a:r>
              <a:rPr lang="en-US" sz="1000" dirty="0"/>
              <a:t>Peak rate: $0.36</a:t>
            </a:r>
          </a:p>
        </p:txBody>
      </p:sp>
      <p:sp>
        <p:nvSpPr>
          <p:cNvPr id="23" name="TextBox 22">
            <a:extLst>
              <a:ext uri="{FF2B5EF4-FFF2-40B4-BE49-F238E27FC236}">
                <a16:creationId xmlns:a16="http://schemas.microsoft.com/office/drawing/2014/main" id="{26C6463E-59B1-45ED-9286-5D5E00F12E40}"/>
              </a:ext>
            </a:extLst>
          </p:cNvPr>
          <p:cNvSpPr txBox="1"/>
          <p:nvPr/>
        </p:nvSpPr>
        <p:spPr>
          <a:xfrm>
            <a:off x="5354435" y="2027198"/>
            <a:ext cx="1258678" cy="246221"/>
          </a:xfrm>
          <a:prstGeom prst="rect">
            <a:avLst/>
          </a:prstGeom>
          <a:noFill/>
        </p:spPr>
        <p:txBody>
          <a:bodyPr wrap="none" rtlCol="0">
            <a:spAutoFit/>
          </a:bodyPr>
          <a:lstStyle/>
          <a:p>
            <a:r>
              <a:rPr lang="en-US" sz="1000" dirty="0"/>
              <a:t>Off-peak rate: $0.27</a:t>
            </a:r>
          </a:p>
        </p:txBody>
      </p:sp>
      <p:sp>
        <p:nvSpPr>
          <p:cNvPr id="24" name="TextBox 23">
            <a:extLst>
              <a:ext uri="{FF2B5EF4-FFF2-40B4-BE49-F238E27FC236}">
                <a16:creationId xmlns:a16="http://schemas.microsoft.com/office/drawing/2014/main" id="{2B76F344-BB3E-404E-BA68-59A929C5B1DE}"/>
              </a:ext>
            </a:extLst>
          </p:cNvPr>
          <p:cNvSpPr txBox="1"/>
          <p:nvPr/>
        </p:nvSpPr>
        <p:spPr>
          <a:xfrm>
            <a:off x="4662322" y="6599932"/>
            <a:ext cx="2214068" cy="246221"/>
          </a:xfrm>
          <a:prstGeom prst="rect">
            <a:avLst/>
          </a:prstGeom>
          <a:noFill/>
        </p:spPr>
        <p:txBody>
          <a:bodyPr wrap="none" rtlCol="0">
            <a:spAutoFit/>
          </a:bodyPr>
          <a:lstStyle/>
          <a:p>
            <a:r>
              <a:rPr lang="en-US" sz="1000" dirty="0"/>
              <a:t>Source: Ongoing Berkeley Lab research</a:t>
            </a:r>
          </a:p>
        </p:txBody>
      </p:sp>
    </p:spTree>
    <p:extLst>
      <p:ext uri="{BB962C8B-B14F-4D97-AF65-F5344CB8AC3E}">
        <p14:creationId xmlns:p14="http://schemas.microsoft.com/office/powerpoint/2010/main" val="24262779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27043</TotalTime>
  <Words>3486</Words>
  <Application>Microsoft Office PowerPoint</Application>
  <PresentationFormat>On-screen Show (4:3)</PresentationFormat>
  <Paragraphs>332</Paragraphs>
  <Slides>19</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Lucida Grande</vt:lpstr>
      <vt:lpstr>Wingdings</vt:lpstr>
      <vt:lpstr>Office Theme</vt:lpstr>
      <vt:lpstr>Impacts of DERs on net loads and approaches for actively managing load shapes</vt:lpstr>
      <vt:lpstr>Agenda</vt:lpstr>
      <vt:lpstr>What are net load shapes?</vt:lpstr>
      <vt:lpstr>DERs are a growing opportunity for net load shape management.</vt:lpstr>
      <vt:lpstr>Net load shapes are changing — for example, with increasing penetration of distributed solar.</vt:lpstr>
      <vt:lpstr>Impact of individual DERs on net load</vt:lpstr>
      <vt:lpstr>How DERs affect net load shapes: Illustrative examples</vt:lpstr>
      <vt:lpstr>Distributed solar PV lowers midday net load through self-consumption and export. </vt:lpstr>
      <vt:lpstr>Customers can use storage with solar PV to increase system value, smoothing peaks.</vt:lpstr>
      <vt:lpstr>Storage behavior is sensitive to electricity prices, rate schedule, and efficiency losses.</vt:lpstr>
      <vt:lpstr>For large commercial customers, storage behavior is driven by demand charges.</vt:lpstr>
      <vt:lpstr>What can utilities do to manage net load impacts from storage?</vt:lpstr>
      <vt:lpstr>Energy efficiency measures affect net loads without active management.</vt:lpstr>
      <vt:lpstr>TOU rates provide demand response through price responsiveness.</vt:lpstr>
      <vt:lpstr>Critical peak pricing provides more control through customer response on peak days.</vt:lpstr>
      <vt:lpstr>Direct load control provides predictable impact on peak days.</vt:lpstr>
      <vt:lpstr>Combined DERs provide strategies for managing different net load needs.</vt:lpstr>
      <vt:lpstr>Looking forward: Utilities are designing platforms to tap into DER flexibility.</vt:lpstr>
      <vt:lpstr>Resources for more information</vt:lpstr>
    </vt:vector>
  </TitlesOfParts>
  <Company>PNNL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Jeffrey London</dc:creator>
  <cp:lastModifiedBy>Chandler Miller</cp:lastModifiedBy>
  <cp:revision>539</cp:revision>
  <dcterms:created xsi:type="dcterms:W3CDTF">2016-09-19T20:28:28Z</dcterms:created>
  <dcterms:modified xsi:type="dcterms:W3CDTF">2020-10-22T17:22:30Z</dcterms:modified>
</cp:coreProperties>
</file>