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9"/>
  </p:notesMasterIdLst>
  <p:sldIdLst>
    <p:sldId id="256" r:id="rId2"/>
    <p:sldId id="258" r:id="rId3"/>
    <p:sldId id="261" r:id="rId4"/>
    <p:sldId id="263" r:id="rId5"/>
    <p:sldId id="273" r:id="rId6"/>
    <p:sldId id="274" r:id="rId7"/>
    <p:sldId id="283" r:id="rId8"/>
  </p:sldIdLst>
  <p:sldSz cx="18288000" cy="10287000"/>
  <p:notesSz cx="6858000" cy="9144000"/>
  <p:embeddedFontLst>
    <p:embeddedFont>
      <p:font typeface="Poppins Light" panose="020B0604020202020204" charset="0"/>
      <p:regular r:id="rId10"/>
    </p:embeddedFont>
    <p:embeddedFont>
      <p:font typeface="Arimo" panose="020B0604020202020204" charset="0"/>
      <p:regular r:id="rId11"/>
    </p:embeddedFont>
    <p:embeddedFont>
      <p:font typeface="Bodoni MT" panose="02070603080606020203" pitchFamily="18" charset="0"/>
      <p:regular r:id="rId12"/>
      <p:bold r:id="rId13"/>
      <p:italic r:id="rId14"/>
      <p:boldItalic r:id="rId15"/>
    </p:embeddedFont>
    <p:embeddedFont>
      <p:font typeface="Poppins Light Bold" panose="020B0604020202020204" charset="0"/>
      <p:regular r:id="rId16"/>
    </p:embeddedFont>
    <p:embeddedFont>
      <p:font typeface="Old Standard Italics" panose="020B0604020202020204" charset="0"/>
      <p:regular r:id="rId17"/>
    </p:embeddedFont>
    <p:embeddedFont>
      <p:font typeface="Calibri" panose="020F0502020204030204" pitchFamily="34" charset="0"/>
      <p:regular r:id="rId18"/>
      <p:bold r:id="rId19"/>
      <p:italic r:id="rId20"/>
      <p:boldItalic r:id="rId21"/>
    </p:embeddedFont>
    <p:embeddedFont>
      <p:font typeface="Poppins Medium" panose="020B0604020202020204" charset="0"/>
      <p:regular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5" d="100"/>
          <a:sy n="75" d="100"/>
        </p:scale>
        <p:origin x="420" y="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18" Type="http://schemas.openxmlformats.org/officeDocument/2006/relationships/font" Target="fonts/font9.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12.fntdata"/><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6.fntdata"/><Relationship Id="rId23" Type="http://schemas.openxmlformats.org/officeDocument/2006/relationships/presProps" Target="presProps.xml"/><Relationship Id="rId10" Type="http://schemas.openxmlformats.org/officeDocument/2006/relationships/font" Target="fonts/font1.fntdata"/><Relationship Id="rId19"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font" Target="fonts/font1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10.11.2020</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10.11.2020</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 Existing water problems that everyone in the industry is aware of, but there are a number of reasons they were not being addressed.</a:t>
            </a:r>
          </a:p>
          <a:p>
            <a:pPr lvl="0"/>
            <a:r>
              <a:rPr lang="en-US" dirty="0"/>
              <a:t>* Standing committees for years to explore solutions, but competing with power struggles and territorial disputes to get any action in place.</a:t>
            </a:r>
          </a:p>
          <a:p>
            <a:pPr lvl="0"/>
            <a:r>
              <a:rPr lang="en-US" dirty="0"/>
              <a:t>* Practically, PSC had case after case of utilities coming in with catastrophic system failures and dismal financials.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10.11.2020</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dirty="0"/>
              <a:t>Jimmy Don Kerr: “...Go to your local supermarket and walk in and look at all the stuff they have, and (imagine) every single day they take 70 percent of that, take it out to the parking lot, and set it on fire,” said Jimmy Don Kerr, chairman of the Martin County Water District Board. “That’s what we do every day.”</a:t>
            </a:r>
            <a:endParaRPr lang="en-US" dirty="0"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11/10/2020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FF3F4"/>
        </a:solidFill>
        <a:effectLst/>
      </p:bgPr>
    </p:bg>
    <p:spTree>
      <p:nvGrpSpPr>
        <p:cNvPr id="1" name=""/>
        <p:cNvGrpSpPr/>
        <p:nvPr/>
      </p:nvGrpSpPr>
      <p:grpSpPr>
        <a:xfrm>
          <a:off x="0" y="0"/>
          <a:ext cx="0" cy="0"/>
          <a:chOff x="0" y="0"/>
          <a:chExt cx="0" cy="0"/>
        </a:xfrm>
      </p:grpSpPr>
      <p:sp>
        <p:nvSpPr>
          <p:cNvPr id="2" name="AutoShape 2"/>
          <p:cNvSpPr/>
          <p:nvPr/>
        </p:nvSpPr>
        <p:spPr>
          <a:xfrm>
            <a:off x="3276600" y="0"/>
            <a:ext cx="7391400" cy="10439400"/>
          </a:xfrm>
          <a:prstGeom prst="rect">
            <a:avLst/>
          </a:prstGeom>
          <a:solidFill>
            <a:srgbClr val="3B2D9B"/>
          </a:solidFill>
        </p:spPr>
      </p:sp>
      <p:pic>
        <p:nvPicPr>
          <p:cNvPr id="3" name="Picture 3"/>
          <p:cNvPicPr>
            <a:picLocks noChangeAspect="1"/>
          </p:cNvPicPr>
          <p:nvPr/>
        </p:nvPicPr>
        <p:blipFill>
          <a:blip r:embed="rId2"/>
          <a:srcRect t="3555" b="3555"/>
          <a:stretch>
            <a:fillRect/>
          </a:stretch>
        </p:blipFill>
        <p:spPr>
          <a:xfrm>
            <a:off x="0" y="-327367"/>
            <a:ext cx="3090275" cy="3827363"/>
          </a:xfrm>
          <a:prstGeom prst="rect">
            <a:avLst/>
          </a:prstGeom>
        </p:spPr>
      </p:pic>
      <p:sp>
        <p:nvSpPr>
          <p:cNvPr id="4" name="AutoShape 4"/>
          <p:cNvSpPr/>
          <p:nvPr/>
        </p:nvSpPr>
        <p:spPr>
          <a:xfrm>
            <a:off x="-186325" y="3638550"/>
            <a:ext cx="3276600" cy="3009900"/>
          </a:xfrm>
          <a:prstGeom prst="rect">
            <a:avLst/>
          </a:prstGeom>
          <a:solidFill>
            <a:srgbClr val="3B2D9B"/>
          </a:solidFill>
        </p:spPr>
      </p:sp>
      <p:grpSp>
        <p:nvGrpSpPr>
          <p:cNvPr id="5" name="Group 5"/>
          <p:cNvGrpSpPr/>
          <p:nvPr/>
        </p:nvGrpSpPr>
        <p:grpSpPr>
          <a:xfrm>
            <a:off x="3972720" y="2828460"/>
            <a:ext cx="5922961" cy="5594230"/>
            <a:chOff x="0" y="-19050"/>
            <a:chExt cx="7897281" cy="7458973"/>
          </a:xfrm>
        </p:grpSpPr>
        <p:sp>
          <p:nvSpPr>
            <p:cNvPr id="6" name="TextBox 6"/>
            <p:cNvSpPr txBox="1"/>
            <p:nvPr/>
          </p:nvSpPr>
          <p:spPr>
            <a:xfrm>
              <a:off x="0" y="1697931"/>
              <a:ext cx="7897281" cy="3867298"/>
            </a:xfrm>
            <a:prstGeom prst="rect">
              <a:avLst/>
            </a:prstGeom>
          </p:spPr>
          <p:txBody>
            <a:bodyPr lIns="0" tIns="0" rIns="0" bIns="0" rtlCol="0" anchor="t">
              <a:spAutoFit/>
            </a:bodyPr>
            <a:lstStyle/>
            <a:p>
              <a:pPr algn="ctr">
                <a:lnSpc>
                  <a:spcPts val="4452"/>
                </a:lnSpc>
              </a:pPr>
              <a:r>
                <a:rPr lang="en-US" sz="4400" i="1" spc="-71" dirty="0">
                  <a:solidFill>
                    <a:srgbClr val="EFF3F4"/>
                  </a:solidFill>
                  <a:latin typeface="Bodoni MT" panose="02070603080606020203" pitchFamily="18" charset="0"/>
                </a:rPr>
                <a:t>Confronting the Problems Plaguing Kentucky's Water </a:t>
              </a:r>
              <a:r>
                <a:rPr lang="en-US" sz="4400" i="1" spc="-71" dirty="0" smtClean="0">
                  <a:solidFill>
                    <a:srgbClr val="EFF3F4"/>
                  </a:solidFill>
                  <a:latin typeface="Bodoni MT" panose="02070603080606020203" pitchFamily="18" charset="0"/>
                </a:rPr>
                <a:t>Utilities</a:t>
              </a:r>
            </a:p>
            <a:p>
              <a:pPr algn="ctr">
                <a:lnSpc>
                  <a:spcPts val="4452"/>
                </a:lnSpc>
              </a:pPr>
              <a:r>
                <a:rPr lang="en-US" sz="2800" spc="-71" dirty="0" smtClean="0">
                  <a:solidFill>
                    <a:srgbClr val="EFF3F4"/>
                  </a:solidFill>
                  <a:latin typeface="Bodoni MT" panose="02070603080606020203" pitchFamily="18" charset="0"/>
                </a:rPr>
                <a:t>Case No. 2019-00041</a:t>
              </a:r>
            </a:p>
            <a:p>
              <a:pPr algn="ctr">
                <a:lnSpc>
                  <a:spcPts val="4452"/>
                </a:lnSpc>
              </a:pPr>
              <a:r>
                <a:rPr lang="en-US" sz="2800" spc="-71" dirty="0" smtClean="0">
                  <a:solidFill>
                    <a:srgbClr val="EFF3F4"/>
                  </a:solidFill>
                  <a:latin typeface="Bodoni MT" panose="02070603080606020203" pitchFamily="18" charset="0"/>
                </a:rPr>
                <a:t>www.psc.ky.gov</a:t>
              </a:r>
              <a:endParaRPr lang="en-US" sz="2800" spc="-71" dirty="0">
                <a:solidFill>
                  <a:srgbClr val="EFF3F4"/>
                </a:solidFill>
                <a:latin typeface="Bodoni MT" panose="02070603080606020203" pitchFamily="18" charset="0"/>
              </a:endParaRPr>
            </a:p>
          </p:txBody>
        </p:sp>
        <p:sp>
          <p:nvSpPr>
            <p:cNvPr id="7" name="TextBox 7"/>
            <p:cNvSpPr txBox="1"/>
            <p:nvPr/>
          </p:nvSpPr>
          <p:spPr>
            <a:xfrm>
              <a:off x="0" y="-19050"/>
              <a:ext cx="7897281" cy="1424065"/>
            </a:xfrm>
            <a:prstGeom prst="rect">
              <a:avLst/>
            </a:prstGeom>
          </p:spPr>
          <p:txBody>
            <a:bodyPr lIns="0" tIns="0" rIns="0" bIns="0" rtlCol="0" anchor="t">
              <a:spAutoFit/>
            </a:bodyPr>
            <a:lstStyle/>
            <a:p>
              <a:pPr algn="ctr">
                <a:lnSpc>
                  <a:spcPts val="2730"/>
                </a:lnSpc>
              </a:pPr>
              <a:r>
                <a:rPr lang="en-US" sz="3200" spc="105" dirty="0">
                  <a:solidFill>
                    <a:srgbClr val="EFF3F4"/>
                  </a:solidFill>
                  <a:latin typeface="Bodoni MT" panose="02070603080606020203" pitchFamily="18" charset="0"/>
                </a:rPr>
                <a:t>An Investigative Report by the </a:t>
              </a:r>
              <a:r>
                <a:rPr lang="en-US" sz="3200" u="sng" spc="105" dirty="0">
                  <a:solidFill>
                    <a:srgbClr val="EFF3F4"/>
                  </a:solidFill>
                  <a:latin typeface="Bodoni MT" panose="02070603080606020203" pitchFamily="18" charset="0"/>
                </a:rPr>
                <a:t>Kentucky Public Service Commission</a:t>
              </a:r>
            </a:p>
          </p:txBody>
        </p:sp>
        <p:sp>
          <p:nvSpPr>
            <p:cNvPr id="8" name="TextBox 8"/>
            <p:cNvSpPr txBox="1"/>
            <p:nvPr/>
          </p:nvSpPr>
          <p:spPr>
            <a:xfrm>
              <a:off x="0" y="6824370"/>
              <a:ext cx="7897281" cy="615553"/>
            </a:xfrm>
            <a:prstGeom prst="rect">
              <a:avLst/>
            </a:prstGeom>
          </p:spPr>
          <p:txBody>
            <a:bodyPr lIns="0" tIns="0" rIns="0" bIns="0" rtlCol="0" anchor="t">
              <a:spAutoFit/>
            </a:bodyPr>
            <a:lstStyle/>
            <a:p>
              <a:pPr algn="ctr">
                <a:lnSpc>
                  <a:spcPts val="3640"/>
                </a:lnSpc>
              </a:pPr>
              <a:r>
                <a:rPr lang="en-US" sz="2800" spc="392" dirty="0" smtClean="0">
                  <a:solidFill>
                    <a:srgbClr val="EFF3F4"/>
                  </a:solidFill>
                  <a:latin typeface="Bodoni MT" panose="02070603080606020203" pitchFamily="18" charset="0"/>
                </a:rPr>
                <a:t>November </a:t>
              </a:r>
              <a:r>
                <a:rPr lang="en-US" sz="2800" spc="392" dirty="0">
                  <a:solidFill>
                    <a:srgbClr val="EFF3F4"/>
                  </a:solidFill>
                  <a:latin typeface="Bodoni MT" panose="02070603080606020203" pitchFamily="18" charset="0"/>
                </a:rPr>
                <a:t>2020</a:t>
              </a:r>
            </a:p>
          </p:txBody>
        </p:sp>
        <p:sp>
          <p:nvSpPr>
            <p:cNvPr id="9" name="AutoShape 9"/>
            <p:cNvSpPr/>
            <p:nvPr/>
          </p:nvSpPr>
          <p:spPr>
            <a:xfrm>
              <a:off x="3186641" y="5586333"/>
              <a:ext cx="1524000" cy="152400"/>
            </a:xfrm>
            <a:prstGeom prst="rect">
              <a:avLst/>
            </a:prstGeom>
            <a:solidFill>
              <a:srgbClr val="EFF3F4"/>
            </a:solidFill>
          </p:spPr>
        </p:sp>
      </p:grpSp>
      <p:grpSp>
        <p:nvGrpSpPr>
          <p:cNvPr id="10" name="Group 10"/>
          <p:cNvGrpSpPr/>
          <p:nvPr/>
        </p:nvGrpSpPr>
        <p:grpSpPr>
          <a:xfrm>
            <a:off x="10782300" y="0"/>
            <a:ext cx="5372100" cy="10287000"/>
            <a:chOff x="0" y="0"/>
            <a:chExt cx="7162800" cy="13716000"/>
          </a:xfrm>
        </p:grpSpPr>
        <p:pic>
          <p:nvPicPr>
            <p:cNvPr id="11" name="Picture 11"/>
            <p:cNvPicPr>
              <a:picLocks noChangeAspect="1"/>
            </p:cNvPicPr>
            <p:nvPr/>
          </p:nvPicPr>
          <p:blipFill>
            <a:blip r:embed="rId3"/>
            <a:srcRect l="20098" r="20098"/>
            <a:stretch>
              <a:fillRect/>
            </a:stretch>
          </p:blipFill>
          <p:spPr>
            <a:xfrm>
              <a:off x="0" y="0"/>
              <a:ext cx="7162800" cy="8983133"/>
            </a:xfrm>
            <a:prstGeom prst="rect">
              <a:avLst/>
            </a:prstGeom>
          </p:spPr>
        </p:pic>
        <p:pic>
          <p:nvPicPr>
            <p:cNvPr id="12" name="Picture 12"/>
            <p:cNvPicPr>
              <a:picLocks noChangeAspect="1"/>
            </p:cNvPicPr>
            <p:nvPr/>
          </p:nvPicPr>
          <p:blipFill>
            <a:blip r:embed="rId4"/>
            <a:srcRect l="5347" r="5347"/>
            <a:stretch>
              <a:fillRect/>
            </a:stretch>
          </p:blipFill>
          <p:spPr>
            <a:xfrm>
              <a:off x="0" y="9224433"/>
              <a:ext cx="7162800" cy="4491567"/>
            </a:xfrm>
            <a:prstGeom prst="rect">
              <a:avLst/>
            </a:prstGeom>
          </p:spPr>
        </p:pic>
      </p:grpSp>
      <p:pic>
        <p:nvPicPr>
          <p:cNvPr id="13" name="Picture 13"/>
          <p:cNvPicPr>
            <a:picLocks noChangeAspect="1"/>
          </p:cNvPicPr>
          <p:nvPr/>
        </p:nvPicPr>
        <p:blipFill>
          <a:blip r:embed="rId5"/>
          <a:srcRect l="18245" r="18245"/>
          <a:stretch>
            <a:fillRect/>
          </a:stretch>
        </p:blipFill>
        <p:spPr>
          <a:xfrm>
            <a:off x="0" y="6800850"/>
            <a:ext cx="3090275" cy="3827363"/>
          </a:xfrm>
          <a:prstGeom prst="rect">
            <a:avLst/>
          </a:prstGeom>
        </p:spPr>
      </p:pic>
      <p:grpSp>
        <p:nvGrpSpPr>
          <p:cNvPr id="14" name="Group 14"/>
          <p:cNvGrpSpPr>
            <a:grpSpLocks noChangeAspect="1"/>
          </p:cNvGrpSpPr>
          <p:nvPr/>
        </p:nvGrpSpPr>
        <p:grpSpPr>
          <a:xfrm>
            <a:off x="16306800" y="0"/>
            <a:ext cx="3748195" cy="3748195"/>
            <a:chOff x="0" y="0"/>
            <a:chExt cx="2653030" cy="2653030"/>
          </a:xfrm>
        </p:grpSpPr>
        <p:sp>
          <p:nvSpPr>
            <p:cNvPr id="15" name="Freeform 15"/>
            <p:cNvSpPr/>
            <p:nvPr/>
          </p:nvSpPr>
          <p:spPr>
            <a:xfrm>
              <a:off x="0" y="0"/>
              <a:ext cx="2653030" cy="2654300"/>
            </a:xfrm>
            <a:custGeom>
              <a:avLst/>
              <a:gdLst/>
              <a:ahLst/>
              <a:cxnLst/>
              <a:rect l="l" t="t" r="r" b="b"/>
              <a:pathLst>
                <a:path w="2653030" h="2654300">
                  <a:moveTo>
                    <a:pt x="0" y="1535430"/>
                  </a:moveTo>
                  <a:lnTo>
                    <a:pt x="0" y="1463040"/>
                  </a:lnTo>
                  <a:lnTo>
                    <a:pt x="1463040" y="0"/>
                  </a:lnTo>
                  <a:lnTo>
                    <a:pt x="1535430" y="0"/>
                  </a:lnTo>
                  <a:lnTo>
                    <a:pt x="0" y="1535430"/>
                  </a:lnTo>
                  <a:close/>
                  <a:moveTo>
                    <a:pt x="1681480" y="0"/>
                  </a:moveTo>
                  <a:lnTo>
                    <a:pt x="1609090" y="0"/>
                  </a:lnTo>
                  <a:lnTo>
                    <a:pt x="0" y="1607820"/>
                  </a:lnTo>
                  <a:lnTo>
                    <a:pt x="0" y="1680210"/>
                  </a:lnTo>
                  <a:lnTo>
                    <a:pt x="1681480" y="0"/>
                  </a:lnTo>
                  <a:close/>
                  <a:moveTo>
                    <a:pt x="1390650" y="0"/>
                  </a:moveTo>
                  <a:lnTo>
                    <a:pt x="1318260" y="0"/>
                  </a:lnTo>
                  <a:lnTo>
                    <a:pt x="0" y="1318260"/>
                  </a:lnTo>
                  <a:lnTo>
                    <a:pt x="0" y="1390650"/>
                  </a:lnTo>
                  <a:lnTo>
                    <a:pt x="1390650" y="0"/>
                  </a:lnTo>
                  <a:close/>
                  <a:moveTo>
                    <a:pt x="1245870" y="0"/>
                  </a:moveTo>
                  <a:lnTo>
                    <a:pt x="1173480" y="0"/>
                  </a:lnTo>
                  <a:lnTo>
                    <a:pt x="0" y="1173480"/>
                  </a:lnTo>
                  <a:lnTo>
                    <a:pt x="0" y="1245870"/>
                  </a:lnTo>
                  <a:lnTo>
                    <a:pt x="1245870" y="0"/>
                  </a:lnTo>
                  <a:close/>
                  <a:moveTo>
                    <a:pt x="1826260" y="0"/>
                  </a:moveTo>
                  <a:lnTo>
                    <a:pt x="1753870" y="0"/>
                  </a:lnTo>
                  <a:lnTo>
                    <a:pt x="0" y="1753870"/>
                  </a:lnTo>
                  <a:lnTo>
                    <a:pt x="0" y="1826260"/>
                  </a:lnTo>
                  <a:lnTo>
                    <a:pt x="1826260" y="0"/>
                  </a:lnTo>
                  <a:close/>
                  <a:moveTo>
                    <a:pt x="2260600" y="0"/>
                  </a:moveTo>
                  <a:lnTo>
                    <a:pt x="2188210" y="0"/>
                  </a:lnTo>
                  <a:lnTo>
                    <a:pt x="0" y="2188210"/>
                  </a:lnTo>
                  <a:lnTo>
                    <a:pt x="0" y="2260600"/>
                  </a:lnTo>
                  <a:lnTo>
                    <a:pt x="2260600" y="0"/>
                  </a:lnTo>
                  <a:close/>
                  <a:moveTo>
                    <a:pt x="2551430" y="0"/>
                  </a:moveTo>
                  <a:lnTo>
                    <a:pt x="2479040" y="0"/>
                  </a:lnTo>
                  <a:lnTo>
                    <a:pt x="0" y="2479040"/>
                  </a:lnTo>
                  <a:lnTo>
                    <a:pt x="0" y="2551430"/>
                  </a:lnTo>
                  <a:lnTo>
                    <a:pt x="2551430" y="0"/>
                  </a:lnTo>
                  <a:close/>
                  <a:moveTo>
                    <a:pt x="2405380" y="0"/>
                  </a:moveTo>
                  <a:lnTo>
                    <a:pt x="2332990" y="0"/>
                  </a:lnTo>
                  <a:lnTo>
                    <a:pt x="0" y="2332990"/>
                  </a:lnTo>
                  <a:lnTo>
                    <a:pt x="0" y="2405380"/>
                  </a:lnTo>
                  <a:lnTo>
                    <a:pt x="2405380" y="0"/>
                  </a:lnTo>
                  <a:close/>
                  <a:moveTo>
                    <a:pt x="2115820" y="0"/>
                  </a:moveTo>
                  <a:lnTo>
                    <a:pt x="2043430" y="0"/>
                  </a:lnTo>
                  <a:lnTo>
                    <a:pt x="0" y="2043430"/>
                  </a:lnTo>
                  <a:lnTo>
                    <a:pt x="0" y="2115820"/>
                  </a:lnTo>
                  <a:lnTo>
                    <a:pt x="2115820" y="0"/>
                  </a:lnTo>
                  <a:close/>
                  <a:moveTo>
                    <a:pt x="375920" y="0"/>
                  </a:moveTo>
                  <a:lnTo>
                    <a:pt x="303530" y="0"/>
                  </a:lnTo>
                  <a:lnTo>
                    <a:pt x="0" y="303530"/>
                  </a:lnTo>
                  <a:lnTo>
                    <a:pt x="0" y="375920"/>
                  </a:lnTo>
                  <a:lnTo>
                    <a:pt x="375920" y="0"/>
                  </a:lnTo>
                  <a:close/>
                  <a:moveTo>
                    <a:pt x="1101090" y="0"/>
                  </a:moveTo>
                  <a:lnTo>
                    <a:pt x="1028700" y="0"/>
                  </a:lnTo>
                  <a:lnTo>
                    <a:pt x="0" y="1028700"/>
                  </a:lnTo>
                  <a:lnTo>
                    <a:pt x="0" y="1101090"/>
                  </a:lnTo>
                  <a:lnTo>
                    <a:pt x="1101090" y="0"/>
                  </a:lnTo>
                  <a:close/>
                  <a:moveTo>
                    <a:pt x="2653030" y="0"/>
                  </a:moveTo>
                  <a:lnTo>
                    <a:pt x="2623820" y="0"/>
                  </a:lnTo>
                  <a:lnTo>
                    <a:pt x="0" y="2623820"/>
                  </a:lnTo>
                  <a:lnTo>
                    <a:pt x="0" y="2653030"/>
                  </a:lnTo>
                  <a:lnTo>
                    <a:pt x="43180" y="2653030"/>
                  </a:lnTo>
                  <a:lnTo>
                    <a:pt x="2653030" y="43180"/>
                  </a:lnTo>
                  <a:lnTo>
                    <a:pt x="2653030" y="0"/>
                  </a:lnTo>
                  <a:close/>
                  <a:moveTo>
                    <a:pt x="520700" y="0"/>
                  </a:moveTo>
                  <a:lnTo>
                    <a:pt x="448310" y="0"/>
                  </a:lnTo>
                  <a:lnTo>
                    <a:pt x="0" y="448310"/>
                  </a:lnTo>
                  <a:lnTo>
                    <a:pt x="0" y="520700"/>
                  </a:lnTo>
                  <a:lnTo>
                    <a:pt x="520700" y="0"/>
                  </a:lnTo>
                  <a:close/>
                  <a:moveTo>
                    <a:pt x="85090" y="0"/>
                  </a:moveTo>
                  <a:lnTo>
                    <a:pt x="12700" y="0"/>
                  </a:lnTo>
                  <a:lnTo>
                    <a:pt x="0" y="12700"/>
                  </a:lnTo>
                  <a:lnTo>
                    <a:pt x="0" y="85090"/>
                  </a:lnTo>
                  <a:lnTo>
                    <a:pt x="85090" y="0"/>
                  </a:lnTo>
                  <a:close/>
                  <a:moveTo>
                    <a:pt x="231140" y="0"/>
                  </a:moveTo>
                  <a:lnTo>
                    <a:pt x="158750" y="0"/>
                  </a:lnTo>
                  <a:lnTo>
                    <a:pt x="0" y="157480"/>
                  </a:lnTo>
                  <a:lnTo>
                    <a:pt x="0" y="229870"/>
                  </a:lnTo>
                  <a:lnTo>
                    <a:pt x="231140" y="0"/>
                  </a:lnTo>
                  <a:close/>
                  <a:moveTo>
                    <a:pt x="0" y="956310"/>
                  </a:moveTo>
                  <a:lnTo>
                    <a:pt x="956310" y="0"/>
                  </a:lnTo>
                  <a:lnTo>
                    <a:pt x="883920" y="0"/>
                  </a:lnTo>
                  <a:lnTo>
                    <a:pt x="0" y="882650"/>
                  </a:lnTo>
                  <a:lnTo>
                    <a:pt x="0" y="956310"/>
                  </a:lnTo>
                  <a:close/>
                  <a:moveTo>
                    <a:pt x="665480" y="0"/>
                  </a:moveTo>
                  <a:lnTo>
                    <a:pt x="593090" y="0"/>
                  </a:lnTo>
                  <a:lnTo>
                    <a:pt x="0" y="593090"/>
                  </a:lnTo>
                  <a:lnTo>
                    <a:pt x="0" y="665480"/>
                  </a:lnTo>
                  <a:lnTo>
                    <a:pt x="665480" y="0"/>
                  </a:lnTo>
                  <a:close/>
                  <a:moveTo>
                    <a:pt x="810260" y="0"/>
                  </a:moveTo>
                  <a:lnTo>
                    <a:pt x="737870" y="0"/>
                  </a:lnTo>
                  <a:lnTo>
                    <a:pt x="0" y="737870"/>
                  </a:lnTo>
                  <a:lnTo>
                    <a:pt x="0" y="810260"/>
                  </a:lnTo>
                  <a:lnTo>
                    <a:pt x="810260" y="0"/>
                  </a:lnTo>
                  <a:close/>
                  <a:moveTo>
                    <a:pt x="1971040" y="0"/>
                  </a:moveTo>
                  <a:lnTo>
                    <a:pt x="1898650" y="0"/>
                  </a:lnTo>
                  <a:lnTo>
                    <a:pt x="0" y="1898650"/>
                  </a:lnTo>
                  <a:lnTo>
                    <a:pt x="0" y="1971040"/>
                  </a:lnTo>
                  <a:lnTo>
                    <a:pt x="1971040" y="0"/>
                  </a:lnTo>
                  <a:close/>
                  <a:moveTo>
                    <a:pt x="2653030" y="1783080"/>
                  </a:moveTo>
                  <a:lnTo>
                    <a:pt x="2653030" y="1710690"/>
                  </a:lnTo>
                  <a:lnTo>
                    <a:pt x="1710690" y="2653030"/>
                  </a:lnTo>
                  <a:lnTo>
                    <a:pt x="1783080" y="2653030"/>
                  </a:lnTo>
                  <a:lnTo>
                    <a:pt x="2653030" y="1783080"/>
                  </a:lnTo>
                  <a:close/>
                  <a:moveTo>
                    <a:pt x="2653030" y="1927860"/>
                  </a:moveTo>
                  <a:lnTo>
                    <a:pt x="2653030" y="1855470"/>
                  </a:lnTo>
                  <a:lnTo>
                    <a:pt x="1855470" y="2653030"/>
                  </a:lnTo>
                  <a:lnTo>
                    <a:pt x="1927860" y="2653030"/>
                  </a:lnTo>
                  <a:lnTo>
                    <a:pt x="2653030" y="1927860"/>
                  </a:lnTo>
                  <a:close/>
                  <a:moveTo>
                    <a:pt x="2653030" y="2072640"/>
                  </a:moveTo>
                  <a:lnTo>
                    <a:pt x="2653030" y="2000250"/>
                  </a:lnTo>
                  <a:lnTo>
                    <a:pt x="2000250" y="2653030"/>
                  </a:lnTo>
                  <a:lnTo>
                    <a:pt x="2072640" y="2653030"/>
                  </a:lnTo>
                  <a:lnTo>
                    <a:pt x="2653030" y="2072640"/>
                  </a:lnTo>
                  <a:close/>
                  <a:moveTo>
                    <a:pt x="2653030" y="1638300"/>
                  </a:moveTo>
                  <a:lnTo>
                    <a:pt x="2653030" y="1565910"/>
                  </a:lnTo>
                  <a:lnTo>
                    <a:pt x="1564640" y="2654300"/>
                  </a:lnTo>
                  <a:lnTo>
                    <a:pt x="1637030" y="2654300"/>
                  </a:lnTo>
                  <a:lnTo>
                    <a:pt x="2653030" y="1638300"/>
                  </a:lnTo>
                  <a:close/>
                  <a:moveTo>
                    <a:pt x="2217420" y="2653030"/>
                  </a:moveTo>
                  <a:lnTo>
                    <a:pt x="2653030" y="2217420"/>
                  </a:lnTo>
                  <a:lnTo>
                    <a:pt x="2653030" y="2145030"/>
                  </a:lnTo>
                  <a:lnTo>
                    <a:pt x="2145030" y="2653030"/>
                  </a:lnTo>
                  <a:lnTo>
                    <a:pt x="2217420" y="2653030"/>
                  </a:lnTo>
                  <a:close/>
                  <a:moveTo>
                    <a:pt x="2653030" y="2580640"/>
                  </a:moveTo>
                  <a:lnTo>
                    <a:pt x="2580640" y="2653030"/>
                  </a:lnTo>
                  <a:lnTo>
                    <a:pt x="2653030" y="2653030"/>
                  </a:lnTo>
                  <a:lnTo>
                    <a:pt x="2653030" y="2580640"/>
                  </a:lnTo>
                  <a:close/>
                  <a:moveTo>
                    <a:pt x="2653030" y="2508250"/>
                  </a:moveTo>
                  <a:lnTo>
                    <a:pt x="2653030" y="2435860"/>
                  </a:lnTo>
                  <a:lnTo>
                    <a:pt x="2435860" y="2653030"/>
                  </a:lnTo>
                  <a:lnTo>
                    <a:pt x="2508250" y="2653030"/>
                  </a:lnTo>
                  <a:lnTo>
                    <a:pt x="2653030" y="2508250"/>
                  </a:lnTo>
                  <a:close/>
                  <a:moveTo>
                    <a:pt x="2653030" y="2363470"/>
                  </a:moveTo>
                  <a:lnTo>
                    <a:pt x="2653030" y="2291080"/>
                  </a:lnTo>
                  <a:lnTo>
                    <a:pt x="2291080" y="2653030"/>
                  </a:lnTo>
                  <a:lnTo>
                    <a:pt x="2363470" y="2653030"/>
                  </a:lnTo>
                  <a:lnTo>
                    <a:pt x="2653030" y="2363470"/>
                  </a:lnTo>
                  <a:close/>
                  <a:moveTo>
                    <a:pt x="2653030" y="1492250"/>
                  </a:moveTo>
                  <a:lnTo>
                    <a:pt x="2653030" y="1419860"/>
                  </a:lnTo>
                  <a:lnTo>
                    <a:pt x="1419860" y="2653030"/>
                  </a:lnTo>
                  <a:lnTo>
                    <a:pt x="1492250" y="2653030"/>
                  </a:lnTo>
                  <a:lnTo>
                    <a:pt x="2653030" y="1492250"/>
                  </a:lnTo>
                  <a:close/>
                  <a:moveTo>
                    <a:pt x="2653030" y="187960"/>
                  </a:moveTo>
                  <a:lnTo>
                    <a:pt x="2653030" y="115570"/>
                  </a:lnTo>
                  <a:lnTo>
                    <a:pt x="115570" y="2653030"/>
                  </a:lnTo>
                  <a:lnTo>
                    <a:pt x="187960" y="2653030"/>
                  </a:lnTo>
                  <a:lnTo>
                    <a:pt x="2653030" y="187960"/>
                  </a:lnTo>
                  <a:close/>
                  <a:moveTo>
                    <a:pt x="2653030" y="622300"/>
                  </a:moveTo>
                  <a:lnTo>
                    <a:pt x="2653030" y="549910"/>
                  </a:lnTo>
                  <a:lnTo>
                    <a:pt x="549910" y="2653030"/>
                  </a:lnTo>
                  <a:lnTo>
                    <a:pt x="622300" y="2653030"/>
                  </a:lnTo>
                  <a:lnTo>
                    <a:pt x="2653030" y="622300"/>
                  </a:lnTo>
                  <a:close/>
                  <a:moveTo>
                    <a:pt x="2653030" y="477520"/>
                  </a:moveTo>
                  <a:lnTo>
                    <a:pt x="2653030" y="405130"/>
                  </a:lnTo>
                  <a:lnTo>
                    <a:pt x="405130" y="2653030"/>
                  </a:lnTo>
                  <a:lnTo>
                    <a:pt x="477520" y="2653030"/>
                  </a:lnTo>
                  <a:lnTo>
                    <a:pt x="2653030" y="477520"/>
                  </a:lnTo>
                  <a:close/>
                  <a:moveTo>
                    <a:pt x="2653030" y="1347470"/>
                  </a:moveTo>
                  <a:lnTo>
                    <a:pt x="2653030" y="1275080"/>
                  </a:lnTo>
                  <a:lnTo>
                    <a:pt x="1275080" y="2653030"/>
                  </a:lnTo>
                  <a:lnTo>
                    <a:pt x="1347470" y="2653030"/>
                  </a:lnTo>
                  <a:lnTo>
                    <a:pt x="2653030" y="1347470"/>
                  </a:lnTo>
                  <a:close/>
                  <a:moveTo>
                    <a:pt x="2653030" y="767080"/>
                  </a:moveTo>
                  <a:lnTo>
                    <a:pt x="2653030" y="694690"/>
                  </a:lnTo>
                  <a:lnTo>
                    <a:pt x="694690" y="2653030"/>
                  </a:lnTo>
                  <a:lnTo>
                    <a:pt x="767080" y="2653030"/>
                  </a:lnTo>
                  <a:lnTo>
                    <a:pt x="2653030" y="767080"/>
                  </a:lnTo>
                  <a:close/>
                  <a:moveTo>
                    <a:pt x="2653030" y="332740"/>
                  </a:moveTo>
                  <a:lnTo>
                    <a:pt x="2653030" y="260350"/>
                  </a:lnTo>
                  <a:lnTo>
                    <a:pt x="260350" y="2653030"/>
                  </a:lnTo>
                  <a:lnTo>
                    <a:pt x="332740" y="2653030"/>
                  </a:lnTo>
                  <a:lnTo>
                    <a:pt x="2653030" y="332740"/>
                  </a:lnTo>
                  <a:close/>
                  <a:moveTo>
                    <a:pt x="2653030" y="1202690"/>
                  </a:moveTo>
                  <a:lnTo>
                    <a:pt x="2653030" y="1130300"/>
                  </a:lnTo>
                  <a:lnTo>
                    <a:pt x="1130300" y="2653030"/>
                  </a:lnTo>
                  <a:lnTo>
                    <a:pt x="1202690" y="2653030"/>
                  </a:lnTo>
                  <a:lnTo>
                    <a:pt x="2653030" y="1202690"/>
                  </a:lnTo>
                  <a:close/>
                  <a:moveTo>
                    <a:pt x="2653030" y="913130"/>
                  </a:moveTo>
                  <a:lnTo>
                    <a:pt x="2653030" y="840740"/>
                  </a:lnTo>
                  <a:lnTo>
                    <a:pt x="840740" y="2653030"/>
                  </a:lnTo>
                  <a:lnTo>
                    <a:pt x="913130" y="2653030"/>
                  </a:lnTo>
                  <a:lnTo>
                    <a:pt x="2653030" y="913130"/>
                  </a:lnTo>
                  <a:close/>
                  <a:moveTo>
                    <a:pt x="2653030" y="1057910"/>
                  </a:moveTo>
                  <a:lnTo>
                    <a:pt x="2653030" y="985520"/>
                  </a:lnTo>
                  <a:lnTo>
                    <a:pt x="985520" y="2653030"/>
                  </a:lnTo>
                  <a:lnTo>
                    <a:pt x="1057910" y="2653030"/>
                  </a:lnTo>
                  <a:lnTo>
                    <a:pt x="2653030" y="1057910"/>
                  </a:lnTo>
                  <a:close/>
                </a:path>
              </a:pathLst>
            </a:custGeom>
            <a:solidFill>
              <a:srgbClr val="3B2D9B"/>
            </a:solidFill>
          </p:spPr>
        </p:sp>
      </p:grpSp>
      <p:sp>
        <p:nvSpPr>
          <p:cNvPr id="16" name="AutoShape 16"/>
          <p:cNvSpPr/>
          <p:nvPr/>
        </p:nvSpPr>
        <p:spPr>
          <a:xfrm>
            <a:off x="16306800" y="3924300"/>
            <a:ext cx="2781300" cy="8229600"/>
          </a:xfrm>
          <a:prstGeom prst="rect">
            <a:avLst/>
          </a:prstGeom>
          <a:solidFill>
            <a:srgbClr val="3B2D9B"/>
          </a:solidFill>
        </p:spPr>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FF3F4"/>
        </a:solidFill>
        <a:effectLst/>
      </p:bgPr>
    </p:bg>
    <p:spTree>
      <p:nvGrpSpPr>
        <p:cNvPr id="1" name=""/>
        <p:cNvGrpSpPr/>
        <p:nvPr/>
      </p:nvGrpSpPr>
      <p:grpSpPr>
        <a:xfrm>
          <a:off x="0" y="0"/>
          <a:ext cx="0" cy="0"/>
          <a:chOff x="0" y="0"/>
          <a:chExt cx="0" cy="0"/>
        </a:xfrm>
      </p:grpSpPr>
      <p:grpSp>
        <p:nvGrpSpPr>
          <p:cNvPr id="2" name="Group 2"/>
          <p:cNvGrpSpPr/>
          <p:nvPr/>
        </p:nvGrpSpPr>
        <p:grpSpPr>
          <a:xfrm>
            <a:off x="9862255" y="-114300"/>
            <a:ext cx="5372100" cy="10515600"/>
            <a:chOff x="0" y="0"/>
            <a:chExt cx="7162800" cy="14020800"/>
          </a:xfrm>
        </p:grpSpPr>
        <p:pic>
          <p:nvPicPr>
            <p:cNvPr id="3" name="Picture 3"/>
            <p:cNvPicPr>
              <a:picLocks noChangeAspect="1"/>
            </p:cNvPicPr>
            <p:nvPr/>
          </p:nvPicPr>
          <p:blipFill>
            <a:blip r:embed="rId3"/>
            <a:srcRect l="19334" r="19334"/>
            <a:stretch>
              <a:fillRect/>
            </a:stretch>
          </p:blipFill>
          <p:spPr>
            <a:xfrm>
              <a:off x="0" y="4834467"/>
              <a:ext cx="7162800" cy="9186333"/>
            </a:xfrm>
            <a:prstGeom prst="rect">
              <a:avLst/>
            </a:prstGeom>
          </p:spPr>
        </p:pic>
        <p:pic>
          <p:nvPicPr>
            <p:cNvPr id="4" name="Picture 4"/>
            <p:cNvPicPr>
              <a:picLocks noChangeAspect="1"/>
            </p:cNvPicPr>
            <p:nvPr/>
          </p:nvPicPr>
          <p:blipFill>
            <a:blip r:embed="rId4"/>
            <a:srcRect t="28598" b="28598"/>
            <a:stretch>
              <a:fillRect/>
            </a:stretch>
          </p:blipFill>
          <p:spPr>
            <a:xfrm>
              <a:off x="0" y="0"/>
              <a:ext cx="7162800" cy="4593167"/>
            </a:xfrm>
            <a:prstGeom prst="rect">
              <a:avLst/>
            </a:prstGeom>
          </p:spPr>
        </p:pic>
      </p:grpSp>
      <p:sp>
        <p:nvSpPr>
          <p:cNvPr id="5" name="AutoShape 5"/>
          <p:cNvSpPr/>
          <p:nvPr/>
        </p:nvSpPr>
        <p:spPr>
          <a:xfrm>
            <a:off x="-914400" y="-285750"/>
            <a:ext cx="10591800" cy="10858500"/>
          </a:xfrm>
          <a:prstGeom prst="rect">
            <a:avLst/>
          </a:prstGeom>
          <a:solidFill>
            <a:srgbClr val="3B2D9B"/>
          </a:solidFill>
        </p:spPr>
      </p:sp>
      <p:grpSp>
        <p:nvGrpSpPr>
          <p:cNvPr id="6" name="Group 6"/>
          <p:cNvGrpSpPr/>
          <p:nvPr/>
        </p:nvGrpSpPr>
        <p:grpSpPr>
          <a:xfrm>
            <a:off x="1028700" y="796782"/>
            <a:ext cx="7576255" cy="5457825"/>
            <a:chOff x="0" y="0"/>
            <a:chExt cx="10101673" cy="7277100"/>
          </a:xfrm>
        </p:grpSpPr>
        <p:sp>
          <p:nvSpPr>
            <p:cNvPr id="7" name="TextBox 7"/>
            <p:cNvSpPr txBox="1"/>
            <p:nvPr/>
          </p:nvSpPr>
          <p:spPr>
            <a:xfrm>
              <a:off x="0" y="0"/>
              <a:ext cx="10101673" cy="2940976"/>
            </a:xfrm>
            <a:prstGeom prst="rect">
              <a:avLst/>
            </a:prstGeom>
          </p:spPr>
          <p:txBody>
            <a:bodyPr lIns="0" tIns="0" rIns="0" bIns="0" rtlCol="0" anchor="t">
              <a:spAutoFit/>
            </a:bodyPr>
            <a:lstStyle/>
            <a:p>
              <a:pPr>
                <a:lnSpc>
                  <a:spcPts val="8640"/>
                </a:lnSpc>
              </a:pPr>
              <a:r>
                <a:rPr lang="en-US" sz="7200" dirty="0">
                  <a:solidFill>
                    <a:srgbClr val="EFF3F4"/>
                  </a:solidFill>
                  <a:latin typeface="Bodoni MT" panose="02070603080606020203" pitchFamily="18" charset="0"/>
                </a:rPr>
                <a:t>About Kentucky's Water Systems</a:t>
              </a:r>
            </a:p>
          </p:txBody>
        </p:sp>
        <p:sp>
          <p:nvSpPr>
            <p:cNvPr id="8" name="TextBox 8"/>
            <p:cNvSpPr txBox="1"/>
            <p:nvPr/>
          </p:nvSpPr>
          <p:spPr>
            <a:xfrm>
              <a:off x="0" y="4907764"/>
              <a:ext cx="9492077" cy="1304925"/>
            </a:xfrm>
            <a:prstGeom prst="rect">
              <a:avLst/>
            </a:prstGeom>
          </p:spPr>
          <p:txBody>
            <a:bodyPr lIns="0" tIns="0" rIns="0" bIns="0" rtlCol="0" anchor="t">
              <a:spAutoFit/>
            </a:bodyPr>
            <a:lstStyle/>
            <a:p>
              <a:pPr>
                <a:lnSpc>
                  <a:spcPts val="3840"/>
                </a:lnSpc>
              </a:pPr>
              <a:r>
                <a:rPr lang="en-US" sz="3200" spc="128" dirty="0">
                  <a:solidFill>
                    <a:srgbClr val="EFF3F4"/>
                  </a:solidFill>
                  <a:latin typeface="Bodoni MT" panose="02070603080606020203" pitchFamily="18" charset="0"/>
                </a:rPr>
                <a:t>PSC REGULATES RATES &amp; SERVICES</a:t>
              </a:r>
            </a:p>
          </p:txBody>
        </p:sp>
        <p:sp>
          <p:nvSpPr>
            <p:cNvPr id="9" name="AutoShape 9"/>
            <p:cNvSpPr/>
            <p:nvPr/>
          </p:nvSpPr>
          <p:spPr>
            <a:xfrm>
              <a:off x="0" y="7124700"/>
              <a:ext cx="1524000" cy="152400"/>
            </a:xfrm>
            <a:prstGeom prst="rect">
              <a:avLst/>
            </a:prstGeom>
            <a:solidFill>
              <a:srgbClr val="EFF3F4"/>
            </a:solidFill>
          </p:spPr>
        </p:sp>
      </p:grpSp>
      <p:grpSp>
        <p:nvGrpSpPr>
          <p:cNvPr id="10" name="Group 10"/>
          <p:cNvGrpSpPr>
            <a:grpSpLocks noChangeAspect="1"/>
          </p:cNvGrpSpPr>
          <p:nvPr/>
        </p:nvGrpSpPr>
        <p:grpSpPr>
          <a:xfrm>
            <a:off x="15423302" y="7384202"/>
            <a:ext cx="3748195" cy="3748195"/>
            <a:chOff x="0" y="0"/>
            <a:chExt cx="2653030" cy="2653030"/>
          </a:xfrm>
        </p:grpSpPr>
        <p:sp>
          <p:nvSpPr>
            <p:cNvPr id="11" name="Freeform 11"/>
            <p:cNvSpPr/>
            <p:nvPr/>
          </p:nvSpPr>
          <p:spPr>
            <a:xfrm>
              <a:off x="0" y="0"/>
              <a:ext cx="2653030" cy="2654300"/>
            </a:xfrm>
            <a:custGeom>
              <a:avLst/>
              <a:gdLst/>
              <a:ahLst/>
              <a:cxnLst/>
              <a:rect l="l" t="t" r="r" b="b"/>
              <a:pathLst>
                <a:path w="2653030" h="2654300">
                  <a:moveTo>
                    <a:pt x="0" y="1535430"/>
                  </a:moveTo>
                  <a:lnTo>
                    <a:pt x="0" y="1463040"/>
                  </a:lnTo>
                  <a:lnTo>
                    <a:pt x="1463040" y="0"/>
                  </a:lnTo>
                  <a:lnTo>
                    <a:pt x="1535430" y="0"/>
                  </a:lnTo>
                  <a:lnTo>
                    <a:pt x="0" y="1535430"/>
                  </a:lnTo>
                  <a:close/>
                  <a:moveTo>
                    <a:pt x="1681480" y="0"/>
                  </a:moveTo>
                  <a:lnTo>
                    <a:pt x="1609090" y="0"/>
                  </a:lnTo>
                  <a:lnTo>
                    <a:pt x="0" y="1607820"/>
                  </a:lnTo>
                  <a:lnTo>
                    <a:pt x="0" y="1680210"/>
                  </a:lnTo>
                  <a:lnTo>
                    <a:pt x="1681480" y="0"/>
                  </a:lnTo>
                  <a:close/>
                  <a:moveTo>
                    <a:pt x="1390650" y="0"/>
                  </a:moveTo>
                  <a:lnTo>
                    <a:pt x="1318260" y="0"/>
                  </a:lnTo>
                  <a:lnTo>
                    <a:pt x="0" y="1318260"/>
                  </a:lnTo>
                  <a:lnTo>
                    <a:pt x="0" y="1390650"/>
                  </a:lnTo>
                  <a:lnTo>
                    <a:pt x="1390650" y="0"/>
                  </a:lnTo>
                  <a:close/>
                  <a:moveTo>
                    <a:pt x="1245870" y="0"/>
                  </a:moveTo>
                  <a:lnTo>
                    <a:pt x="1173480" y="0"/>
                  </a:lnTo>
                  <a:lnTo>
                    <a:pt x="0" y="1173480"/>
                  </a:lnTo>
                  <a:lnTo>
                    <a:pt x="0" y="1245870"/>
                  </a:lnTo>
                  <a:lnTo>
                    <a:pt x="1245870" y="0"/>
                  </a:lnTo>
                  <a:close/>
                  <a:moveTo>
                    <a:pt x="1826260" y="0"/>
                  </a:moveTo>
                  <a:lnTo>
                    <a:pt x="1753870" y="0"/>
                  </a:lnTo>
                  <a:lnTo>
                    <a:pt x="0" y="1753870"/>
                  </a:lnTo>
                  <a:lnTo>
                    <a:pt x="0" y="1826260"/>
                  </a:lnTo>
                  <a:lnTo>
                    <a:pt x="1826260" y="0"/>
                  </a:lnTo>
                  <a:close/>
                  <a:moveTo>
                    <a:pt x="2260600" y="0"/>
                  </a:moveTo>
                  <a:lnTo>
                    <a:pt x="2188210" y="0"/>
                  </a:lnTo>
                  <a:lnTo>
                    <a:pt x="0" y="2188210"/>
                  </a:lnTo>
                  <a:lnTo>
                    <a:pt x="0" y="2260600"/>
                  </a:lnTo>
                  <a:lnTo>
                    <a:pt x="2260600" y="0"/>
                  </a:lnTo>
                  <a:close/>
                  <a:moveTo>
                    <a:pt x="2551430" y="0"/>
                  </a:moveTo>
                  <a:lnTo>
                    <a:pt x="2479040" y="0"/>
                  </a:lnTo>
                  <a:lnTo>
                    <a:pt x="0" y="2479040"/>
                  </a:lnTo>
                  <a:lnTo>
                    <a:pt x="0" y="2551430"/>
                  </a:lnTo>
                  <a:lnTo>
                    <a:pt x="2551430" y="0"/>
                  </a:lnTo>
                  <a:close/>
                  <a:moveTo>
                    <a:pt x="2405380" y="0"/>
                  </a:moveTo>
                  <a:lnTo>
                    <a:pt x="2332990" y="0"/>
                  </a:lnTo>
                  <a:lnTo>
                    <a:pt x="0" y="2332990"/>
                  </a:lnTo>
                  <a:lnTo>
                    <a:pt x="0" y="2405380"/>
                  </a:lnTo>
                  <a:lnTo>
                    <a:pt x="2405380" y="0"/>
                  </a:lnTo>
                  <a:close/>
                  <a:moveTo>
                    <a:pt x="2115820" y="0"/>
                  </a:moveTo>
                  <a:lnTo>
                    <a:pt x="2043430" y="0"/>
                  </a:lnTo>
                  <a:lnTo>
                    <a:pt x="0" y="2043430"/>
                  </a:lnTo>
                  <a:lnTo>
                    <a:pt x="0" y="2115820"/>
                  </a:lnTo>
                  <a:lnTo>
                    <a:pt x="2115820" y="0"/>
                  </a:lnTo>
                  <a:close/>
                  <a:moveTo>
                    <a:pt x="375920" y="0"/>
                  </a:moveTo>
                  <a:lnTo>
                    <a:pt x="303530" y="0"/>
                  </a:lnTo>
                  <a:lnTo>
                    <a:pt x="0" y="303530"/>
                  </a:lnTo>
                  <a:lnTo>
                    <a:pt x="0" y="375920"/>
                  </a:lnTo>
                  <a:lnTo>
                    <a:pt x="375920" y="0"/>
                  </a:lnTo>
                  <a:close/>
                  <a:moveTo>
                    <a:pt x="1101090" y="0"/>
                  </a:moveTo>
                  <a:lnTo>
                    <a:pt x="1028700" y="0"/>
                  </a:lnTo>
                  <a:lnTo>
                    <a:pt x="0" y="1028700"/>
                  </a:lnTo>
                  <a:lnTo>
                    <a:pt x="0" y="1101090"/>
                  </a:lnTo>
                  <a:lnTo>
                    <a:pt x="1101090" y="0"/>
                  </a:lnTo>
                  <a:close/>
                  <a:moveTo>
                    <a:pt x="2653030" y="0"/>
                  </a:moveTo>
                  <a:lnTo>
                    <a:pt x="2623820" y="0"/>
                  </a:lnTo>
                  <a:lnTo>
                    <a:pt x="0" y="2623820"/>
                  </a:lnTo>
                  <a:lnTo>
                    <a:pt x="0" y="2653030"/>
                  </a:lnTo>
                  <a:lnTo>
                    <a:pt x="43180" y="2653030"/>
                  </a:lnTo>
                  <a:lnTo>
                    <a:pt x="2653030" y="43180"/>
                  </a:lnTo>
                  <a:lnTo>
                    <a:pt x="2653030" y="0"/>
                  </a:lnTo>
                  <a:close/>
                  <a:moveTo>
                    <a:pt x="520700" y="0"/>
                  </a:moveTo>
                  <a:lnTo>
                    <a:pt x="448310" y="0"/>
                  </a:lnTo>
                  <a:lnTo>
                    <a:pt x="0" y="448310"/>
                  </a:lnTo>
                  <a:lnTo>
                    <a:pt x="0" y="520700"/>
                  </a:lnTo>
                  <a:lnTo>
                    <a:pt x="520700" y="0"/>
                  </a:lnTo>
                  <a:close/>
                  <a:moveTo>
                    <a:pt x="85090" y="0"/>
                  </a:moveTo>
                  <a:lnTo>
                    <a:pt x="12700" y="0"/>
                  </a:lnTo>
                  <a:lnTo>
                    <a:pt x="0" y="12700"/>
                  </a:lnTo>
                  <a:lnTo>
                    <a:pt x="0" y="85090"/>
                  </a:lnTo>
                  <a:lnTo>
                    <a:pt x="85090" y="0"/>
                  </a:lnTo>
                  <a:close/>
                  <a:moveTo>
                    <a:pt x="231140" y="0"/>
                  </a:moveTo>
                  <a:lnTo>
                    <a:pt x="158750" y="0"/>
                  </a:lnTo>
                  <a:lnTo>
                    <a:pt x="0" y="157480"/>
                  </a:lnTo>
                  <a:lnTo>
                    <a:pt x="0" y="229870"/>
                  </a:lnTo>
                  <a:lnTo>
                    <a:pt x="231140" y="0"/>
                  </a:lnTo>
                  <a:close/>
                  <a:moveTo>
                    <a:pt x="0" y="956310"/>
                  </a:moveTo>
                  <a:lnTo>
                    <a:pt x="956310" y="0"/>
                  </a:lnTo>
                  <a:lnTo>
                    <a:pt x="883920" y="0"/>
                  </a:lnTo>
                  <a:lnTo>
                    <a:pt x="0" y="882650"/>
                  </a:lnTo>
                  <a:lnTo>
                    <a:pt x="0" y="956310"/>
                  </a:lnTo>
                  <a:close/>
                  <a:moveTo>
                    <a:pt x="665480" y="0"/>
                  </a:moveTo>
                  <a:lnTo>
                    <a:pt x="593090" y="0"/>
                  </a:lnTo>
                  <a:lnTo>
                    <a:pt x="0" y="593090"/>
                  </a:lnTo>
                  <a:lnTo>
                    <a:pt x="0" y="665480"/>
                  </a:lnTo>
                  <a:lnTo>
                    <a:pt x="665480" y="0"/>
                  </a:lnTo>
                  <a:close/>
                  <a:moveTo>
                    <a:pt x="810260" y="0"/>
                  </a:moveTo>
                  <a:lnTo>
                    <a:pt x="737870" y="0"/>
                  </a:lnTo>
                  <a:lnTo>
                    <a:pt x="0" y="737870"/>
                  </a:lnTo>
                  <a:lnTo>
                    <a:pt x="0" y="810260"/>
                  </a:lnTo>
                  <a:lnTo>
                    <a:pt x="810260" y="0"/>
                  </a:lnTo>
                  <a:close/>
                  <a:moveTo>
                    <a:pt x="1971040" y="0"/>
                  </a:moveTo>
                  <a:lnTo>
                    <a:pt x="1898650" y="0"/>
                  </a:lnTo>
                  <a:lnTo>
                    <a:pt x="0" y="1898650"/>
                  </a:lnTo>
                  <a:lnTo>
                    <a:pt x="0" y="1971040"/>
                  </a:lnTo>
                  <a:lnTo>
                    <a:pt x="1971040" y="0"/>
                  </a:lnTo>
                  <a:close/>
                  <a:moveTo>
                    <a:pt x="2653030" y="1783080"/>
                  </a:moveTo>
                  <a:lnTo>
                    <a:pt x="2653030" y="1710690"/>
                  </a:lnTo>
                  <a:lnTo>
                    <a:pt x="1710690" y="2653030"/>
                  </a:lnTo>
                  <a:lnTo>
                    <a:pt x="1783080" y="2653030"/>
                  </a:lnTo>
                  <a:lnTo>
                    <a:pt x="2653030" y="1783080"/>
                  </a:lnTo>
                  <a:close/>
                  <a:moveTo>
                    <a:pt x="2653030" y="1927860"/>
                  </a:moveTo>
                  <a:lnTo>
                    <a:pt x="2653030" y="1855470"/>
                  </a:lnTo>
                  <a:lnTo>
                    <a:pt x="1855470" y="2653030"/>
                  </a:lnTo>
                  <a:lnTo>
                    <a:pt x="1927860" y="2653030"/>
                  </a:lnTo>
                  <a:lnTo>
                    <a:pt x="2653030" y="1927860"/>
                  </a:lnTo>
                  <a:close/>
                  <a:moveTo>
                    <a:pt x="2653030" y="2072640"/>
                  </a:moveTo>
                  <a:lnTo>
                    <a:pt x="2653030" y="2000250"/>
                  </a:lnTo>
                  <a:lnTo>
                    <a:pt x="2000250" y="2653030"/>
                  </a:lnTo>
                  <a:lnTo>
                    <a:pt x="2072640" y="2653030"/>
                  </a:lnTo>
                  <a:lnTo>
                    <a:pt x="2653030" y="2072640"/>
                  </a:lnTo>
                  <a:close/>
                  <a:moveTo>
                    <a:pt x="2653030" y="1638300"/>
                  </a:moveTo>
                  <a:lnTo>
                    <a:pt x="2653030" y="1565910"/>
                  </a:lnTo>
                  <a:lnTo>
                    <a:pt x="1564640" y="2654300"/>
                  </a:lnTo>
                  <a:lnTo>
                    <a:pt x="1637030" y="2654300"/>
                  </a:lnTo>
                  <a:lnTo>
                    <a:pt x="2653030" y="1638300"/>
                  </a:lnTo>
                  <a:close/>
                  <a:moveTo>
                    <a:pt x="2217420" y="2653030"/>
                  </a:moveTo>
                  <a:lnTo>
                    <a:pt x="2653030" y="2217420"/>
                  </a:lnTo>
                  <a:lnTo>
                    <a:pt x="2653030" y="2145030"/>
                  </a:lnTo>
                  <a:lnTo>
                    <a:pt x="2145030" y="2653030"/>
                  </a:lnTo>
                  <a:lnTo>
                    <a:pt x="2217420" y="2653030"/>
                  </a:lnTo>
                  <a:close/>
                  <a:moveTo>
                    <a:pt x="2653030" y="2580640"/>
                  </a:moveTo>
                  <a:lnTo>
                    <a:pt x="2580640" y="2653030"/>
                  </a:lnTo>
                  <a:lnTo>
                    <a:pt x="2653030" y="2653030"/>
                  </a:lnTo>
                  <a:lnTo>
                    <a:pt x="2653030" y="2580640"/>
                  </a:lnTo>
                  <a:close/>
                  <a:moveTo>
                    <a:pt x="2653030" y="2508250"/>
                  </a:moveTo>
                  <a:lnTo>
                    <a:pt x="2653030" y="2435860"/>
                  </a:lnTo>
                  <a:lnTo>
                    <a:pt x="2435860" y="2653030"/>
                  </a:lnTo>
                  <a:lnTo>
                    <a:pt x="2508250" y="2653030"/>
                  </a:lnTo>
                  <a:lnTo>
                    <a:pt x="2653030" y="2508250"/>
                  </a:lnTo>
                  <a:close/>
                  <a:moveTo>
                    <a:pt x="2653030" y="2363470"/>
                  </a:moveTo>
                  <a:lnTo>
                    <a:pt x="2653030" y="2291080"/>
                  </a:lnTo>
                  <a:lnTo>
                    <a:pt x="2291080" y="2653030"/>
                  </a:lnTo>
                  <a:lnTo>
                    <a:pt x="2363470" y="2653030"/>
                  </a:lnTo>
                  <a:lnTo>
                    <a:pt x="2653030" y="2363470"/>
                  </a:lnTo>
                  <a:close/>
                  <a:moveTo>
                    <a:pt x="2653030" y="1492250"/>
                  </a:moveTo>
                  <a:lnTo>
                    <a:pt x="2653030" y="1419860"/>
                  </a:lnTo>
                  <a:lnTo>
                    <a:pt x="1419860" y="2653030"/>
                  </a:lnTo>
                  <a:lnTo>
                    <a:pt x="1492250" y="2653030"/>
                  </a:lnTo>
                  <a:lnTo>
                    <a:pt x="2653030" y="1492250"/>
                  </a:lnTo>
                  <a:close/>
                  <a:moveTo>
                    <a:pt x="2653030" y="187960"/>
                  </a:moveTo>
                  <a:lnTo>
                    <a:pt x="2653030" y="115570"/>
                  </a:lnTo>
                  <a:lnTo>
                    <a:pt x="115570" y="2653030"/>
                  </a:lnTo>
                  <a:lnTo>
                    <a:pt x="187960" y="2653030"/>
                  </a:lnTo>
                  <a:lnTo>
                    <a:pt x="2653030" y="187960"/>
                  </a:lnTo>
                  <a:close/>
                  <a:moveTo>
                    <a:pt x="2653030" y="622300"/>
                  </a:moveTo>
                  <a:lnTo>
                    <a:pt x="2653030" y="549910"/>
                  </a:lnTo>
                  <a:lnTo>
                    <a:pt x="549910" y="2653030"/>
                  </a:lnTo>
                  <a:lnTo>
                    <a:pt x="622300" y="2653030"/>
                  </a:lnTo>
                  <a:lnTo>
                    <a:pt x="2653030" y="622300"/>
                  </a:lnTo>
                  <a:close/>
                  <a:moveTo>
                    <a:pt x="2653030" y="477520"/>
                  </a:moveTo>
                  <a:lnTo>
                    <a:pt x="2653030" y="405130"/>
                  </a:lnTo>
                  <a:lnTo>
                    <a:pt x="405130" y="2653030"/>
                  </a:lnTo>
                  <a:lnTo>
                    <a:pt x="477520" y="2653030"/>
                  </a:lnTo>
                  <a:lnTo>
                    <a:pt x="2653030" y="477520"/>
                  </a:lnTo>
                  <a:close/>
                  <a:moveTo>
                    <a:pt x="2653030" y="1347470"/>
                  </a:moveTo>
                  <a:lnTo>
                    <a:pt x="2653030" y="1275080"/>
                  </a:lnTo>
                  <a:lnTo>
                    <a:pt x="1275080" y="2653030"/>
                  </a:lnTo>
                  <a:lnTo>
                    <a:pt x="1347470" y="2653030"/>
                  </a:lnTo>
                  <a:lnTo>
                    <a:pt x="2653030" y="1347470"/>
                  </a:lnTo>
                  <a:close/>
                  <a:moveTo>
                    <a:pt x="2653030" y="767080"/>
                  </a:moveTo>
                  <a:lnTo>
                    <a:pt x="2653030" y="694690"/>
                  </a:lnTo>
                  <a:lnTo>
                    <a:pt x="694690" y="2653030"/>
                  </a:lnTo>
                  <a:lnTo>
                    <a:pt x="767080" y="2653030"/>
                  </a:lnTo>
                  <a:lnTo>
                    <a:pt x="2653030" y="767080"/>
                  </a:lnTo>
                  <a:close/>
                  <a:moveTo>
                    <a:pt x="2653030" y="332740"/>
                  </a:moveTo>
                  <a:lnTo>
                    <a:pt x="2653030" y="260350"/>
                  </a:lnTo>
                  <a:lnTo>
                    <a:pt x="260350" y="2653030"/>
                  </a:lnTo>
                  <a:lnTo>
                    <a:pt x="332740" y="2653030"/>
                  </a:lnTo>
                  <a:lnTo>
                    <a:pt x="2653030" y="332740"/>
                  </a:lnTo>
                  <a:close/>
                  <a:moveTo>
                    <a:pt x="2653030" y="1202690"/>
                  </a:moveTo>
                  <a:lnTo>
                    <a:pt x="2653030" y="1130300"/>
                  </a:lnTo>
                  <a:lnTo>
                    <a:pt x="1130300" y="2653030"/>
                  </a:lnTo>
                  <a:lnTo>
                    <a:pt x="1202690" y="2653030"/>
                  </a:lnTo>
                  <a:lnTo>
                    <a:pt x="2653030" y="1202690"/>
                  </a:lnTo>
                  <a:close/>
                  <a:moveTo>
                    <a:pt x="2653030" y="913130"/>
                  </a:moveTo>
                  <a:lnTo>
                    <a:pt x="2653030" y="840740"/>
                  </a:lnTo>
                  <a:lnTo>
                    <a:pt x="840740" y="2653030"/>
                  </a:lnTo>
                  <a:lnTo>
                    <a:pt x="913130" y="2653030"/>
                  </a:lnTo>
                  <a:lnTo>
                    <a:pt x="2653030" y="913130"/>
                  </a:lnTo>
                  <a:close/>
                  <a:moveTo>
                    <a:pt x="2653030" y="1057910"/>
                  </a:moveTo>
                  <a:lnTo>
                    <a:pt x="2653030" y="985520"/>
                  </a:lnTo>
                  <a:lnTo>
                    <a:pt x="985520" y="2653030"/>
                  </a:lnTo>
                  <a:lnTo>
                    <a:pt x="1057910" y="2653030"/>
                  </a:lnTo>
                  <a:lnTo>
                    <a:pt x="2653030" y="1057910"/>
                  </a:lnTo>
                  <a:close/>
                </a:path>
              </a:pathLst>
            </a:custGeom>
            <a:solidFill>
              <a:srgbClr val="3B2D9B"/>
            </a:solidFill>
          </p:spPr>
        </p:sp>
      </p:grpSp>
      <p:sp>
        <p:nvSpPr>
          <p:cNvPr id="12" name="AutoShape 12"/>
          <p:cNvSpPr/>
          <p:nvPr/>
        </p:nvSpPr>
        <p:spPr>
          <a:xfrm>
            <a:off x="15423302" y="-1028700"/>
            <a:ext cx="3048000" cy="8229600"/>
          </a:xfrm>
          <a:prstGeom prst="rect">
            <a:avLst/>
          </a:prstGeom>
          <a:solidFill>
            <a:srgbClr val="3B2D9B"/>
          </a:solidFill>
        </p:spPr>
      </p:sp>
      <p:grpSp>
        <p:nvGrpSpPr>
          <p:cNvPr id="13" name="Group 13"/>
          <p:cNvGrpSpPr/>
          <p:nvPr/>
        </p:nvGrpSpPr>
        <p:grpSpPr>
          <a:xfrm>
            <a:off x="1028700" y="6345137"/>
            <a:ext cx="5400543" cy="2925126"/>
            <a:chOff x="0" y="0"/>
            <a:chExt cx="7200724" cy="3900168"/>
          </a:xfrm>
        </p:grpSpPr>
        <p:sp>
          <p:nvSpPr>
            <p:cNvPr id="14" name="TextBox 14"/>
            <p:cNvSpPr txBox="1"/>
            <p:nvPr/>
          </p:nvSpPr>
          <p:spPr>
            <a:xfrm>
              <a:off x="0" y="0"/>
              <a:ext cx="7200724" cy="1935983"/>
            </a:xfrm>
            <a:prstGeom prst="rect">
              <a:avLst/>
            </a:prstGeom>
          </p:spPr>
          <p:txBody>
            <a:bodyPr lIns="0" tIns="0" rIns="0" bIns="0" rtlCol="0" anchor="t">
              <a:spAutoFit/>
            </a:bodyPr>
            <a:lstStyle/>
            <a:p>
              <a:pPr algn="l">
                <a:lnSpc>
                  <a:spcPts val="3819"/>
                </a:lnSpc>
              </a:pPr>
              <a:r>
                <a:rPr lang="en-US" sz="3300" spc="468" dirty="0">
                  <a:solidFill>
                    <a:srgbClr val="EFF3F4"/>
                  </a:solidFill>
                  <a:latin typeface="Bodoni MT" panose="02070603080606020203" pitchFamily="18" charset="0"/>
                </a:rPr>
                <a:t>4</a:t>
              </a:r>
              <a:r>
                <a:rPr lang="en-US" sz="3236" spc="459" dirty="0">
                  <a:solidFill>
                    <a:srgbClr val="EFF3F4"/>
                  </a:solidFill>
                  <a:latin typeface="Bodoni MT" panose="02070603080606020203" pitchFamily="18" charset="0"/>
                </a:rPr>
                <a:t>26 WATER UTILITIES IN THE STATE (137-PSC)</a:t>
              </a:r>
            </a:p>
          </p:txBody>
        </p:sp>
        <p:sp>
          <p:nvSpPr>
            <p:cNvPr id="15" name="TextBox 15"/>
            <p:cNvSpPr txBox="1"/>
            <p:nvPr/>
          </p:nvSpPr>
          <p:spPr>
            <a:xfrm>
              <a:off x="2786951" y="2409846"/>
              <a:ext cx="4413773" cy="1490322"/>
            </a:xfrm>
            <a:prstGeom prst="rect">
              <a:avLst/>
            </a:prstGeom>
          </p:spPr>
          <p:txBody>
            <a:bodyPr lIns="0" tIns="0" rIns="0" bIns="0" rtlCol="0" anchor="t">
              <a:spAutoFit/>
            </a:bodyPr>
            <a:lstStyle/>
            <a:p>
              <a:pPr algn="l">
                <a:lnSpc>
                  <a:spcPts val="2194"/>
                </a:lnSpc>
              </a:pPr>
              <a:r>
                <a:rPr lang="en-US" sz="1650" spc="36" dirty="0">
                  <a:solidFill>
                    <a:srgbClr val="EFF3F4"/>
                  </a:solidFill>
                  <a:latin typeface="Bodoni MT" panose="02070603080606020203" pitchFamily="18" charset="0"/>
                </a:rPr>
                <a:t>Of the pipeline in Kentucky is regulated by the PSC and needing to be replaced or maintained with $$ many small water districts lack.</a:t>
              </a:r>
            </a:p>
          </p:txBody>
        </p:sp>
        <p:sp>
          <p:nvSpPr>
            <p:cNvPr id="16" name="TextBox 16"/>
            <p:cNvSpPr txBox="1"/>
            <p:nvPr/>
          </p:nvSpPr>
          <p:spPr>
            <a:xfrm>
              <a:off x="0" y="2131754"/>
              <a:ext cx="2646439" cy="1553218"/>
            </a:xfrm>
            <a:prstGeom prst="rect">
              <a:avLst/>
            </a:prstGeom>
          </p:spPr>
          <p:txBody>
            <a:bodyPr lIns="0" tIns="0" rIns="0" bIns="0" rtlCol="0" anchor="t">
              <a:spAutoFit/>
            </a:bodyPr>
            <a:lstStyle/>
            <a:p>
              <a:pPr algn="l">
                <a:lnSpc>
                  <a:spcPts val="7574"/>
                </a:lnSpc>
              </a:pPr>
              <a:r>
                <a:rPr lang="en-US" sz="7499" dirty="0">
                  <a:solidFill>
                    <a:srgbClr val="EFF3F4"/>
                  </a:solidFill>
                  <a:latin typeface="Old Standard Italics"/>
                </a:rPr>
                <a:t>62%</a:t>
              </a: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FF3F4"/>
        </a:solidFill>
        <a:effectLst/>
      </p:bgPr>
    </p:bg>
    <p:spTree>
      <p:nvGrpSpPr>
        <p:cNvPr id="1" name=""/>
        <p:cNvGrpSpPr/>
        <p:nvPr/>
      </p:nvGrpSpPr>
      <p:grpSpPr>
        <a:xfrm>
          <a:off x="0" y="0"/>
          <a:ext cx="0" cy="0"/>
          <a:chOff x="0" y="0"/>
          <a:chExt cx="0" cy="0"/>
        </a:xfrm>
      </p:grpSpPr>
      <p:grpSp>
        <p:nvGrpSpPr>
          <p:cNvPr id="2" name="Group 2"/>
          <p:cNvGrpSpPr/>
          <p:nvPr/>
        </p:nvGrpSpPr>
        <p:grpSpPr>
          <a:xfrm>
            <a:off x="1028700" y="1596882"/>
            <a:ext cx="6357055" cy="7093237"/>
            <a:chOff x="0" y="0"/>
            <a:chExt cx="8476073" cy="9457649"/>
          </a:xfrm>
        </p:grpSpPr>
        <p:sp>
          <p:nvSpPr>
            <p:cNvPr id="3" name="TextBox 3"/>
            <p:cNvSpPr txBox="1"/>
            <p:nvPr/>
          </p:nvSpPr>
          <p:spPr>
            <a:xfrm>
              <a:off x="0" y="0"/>
              <a:ext cx="8476073" cy="1470488"/>
            </a:xfrm>
            <a:prstGeom prst="rect">
              <a:avLst/>
            </a:prstGeom>
          </p:spPr>
          <p:txBody>
            <a:bodyPr lIns="0" tIns="0" rIns="0" bIns="0" rtlCol="0" anchor="t">
              <a:spAutoFit/>
            </a:bodyPr>
            <a:lstStyle/>
            <a:p>
              <a:pPr>
                <a:lnSpc>
                  <a:spcPts val="8640"/>
                </a:lnSpc>
              </a:pPr>
              <a:r>
                <a:rPr lang="en-US" sz="7200" dirty="0">
                  <a:solidFill>
                    <a:srgbClr val="3B2D9B"/>
                  </a:solidFill>
                  <a:latin typeface="Bodoni MT" panose="02070603080606020203" pitchFamily="18" charset="0"/>
                </a:rPr>
                <a:t>Martin County</a:t>
              </a:r>
            </a:p>
          </p:txBody>
        </p:sp>
        <p:sp>
          <p:nvSpPr>
            <p:cNvPr id="4" name="TextBox 4"/>
            <p:cNvSpPr txBox="1"/>
            <p:nvPr/>
          </p:nvSpPr>
          <p:spPr>
            <a:xfrm>
              <a:off x="0" y="3456789"/>
              <a:ext cx="8018877" cy="4069491"/>
            </a:xfrm>
            <a:prstGeom prst="rect">
              <a:avLst/>
            </a:prstGeom>
          </p:spPr>
          <p:txBody>
            <a:bodyPr lIns="0" tIns="0" rIns="0" bIns="0" rtlCol="0" anchor="t">
              <a:spAutoFit/>
            </a:bodyPr>
            <a:lstStyle/>
            <a:p>
              <a:pPr>
                <a:lnSpc>
                  <a:spcPts val="3360"/>
                </a:lnSpc>
              </a:pPr>
              <a:r>
                <a:rPr lang="en-US" sz="2800" spc="112" dirty="0">
                  <a:solidFill>
                    <a:srgbClr val="3B2D9B"/>
                  </a:solidFill>
                  <a:latin typeface="Bodoni MT" panose="02070603080606020203" pitchFamily="18" charset="0"/>
                </a:rPr>
                <a:t>WATER LOSS-70%</a:t>
              </a:r>
            </a:p>
            <a:p>
              <a:pPr>
                <a:lnSpc>
                  <a:spcPts val="3360"/>
                </a:lnSpc>
              </a:pPr>
              <a:r>
                <a:rPr lang="en-US" sz="2800" spc="112" dirty="0">
                  <a:solidFill>
                    <a:srgbClr val="3B2D9B"/>
                  </a:solidFill>
                  <a:latin typeface="Bodoni MT" panose="02070603080606020203" pitchFamily="18" charset="0"/>
                </a:rPr>
                <a:t>LOCAL POLITICS</a:t>
              </a:r>
            </a:p>
            <a:p>
              <a:pPr>
                <a:lnSpc>
                  <a:spcPts val="3360"/>
                </a:lnSpc>
              </a:pPr>
              <a:r>
                <a:rPr lang="en-US" sz="2800" spc="112" dirty="0">
                  <a:solidFill>
                    <a:srgbClr val="3B2D9B"/>
                  </a:solidFill>
                  <a:latin typeface="Bodoni MT" panose="02070603080606020203" pitchFamily="18" charset="0"/>
                </a:rPr>
                <a:t>MISMANAGEMENT</a:t>
              </a:r>
            </a:p>
            <a:p>
              <a:pPr>
                <a:lnSpc>
                  <a:spcPts val="3360"/>
                </a:lnSpc>
              </a:pPr>
              <a:r>
                <a:rPr lang="en-US" sz="2800" spc="112" dirty="0">
                  <a:solidFill>
                    <a:srgbClr val="3B2D9B"/>
                  </a:solidFill>
                  <a:latin typeface="Bodoni MT" panose="02070603080606020203" pitchFamily="18" charset="0"/>
                </a:rPr>
                <a:t>NO INTERNAL CONTROLS</a:t>
              </a:r>
            </a:p>
            <a:p>
              <a:pPr>
                <a:lnSpc>
                  <a:spcPts val="3360"/>
                </a:lnSpc>
              </a:pPr>
              <a:r>
                <a:rPr lang="en-US" sz="2800" spc="112" dirty="0">
                  <a:solidFill>
                    <a:srgbClr val="3B2D9B"/>
                  </a:solidFill>
                  <a:latin typeface="Bodoni MT" panose="02070603080606020203" pitchFamily="18" charset="0"/>
                </a:rPr>
                <a:t>LACK OF BASIC BEST </a:t>
              </a:r>
              <a:r>
                <a:rPr lang="en-US" sz="2800" spc="112" dirty="0" smtClean="0">
                  <a:solidFill>
                    <a:srgbClr val="3B2D9B"/>
                  </a:solidFill>
                  <a:latin typeface="Bodoni MT" panose="02070603080606020203" pitchFamily="18" charset="0"/>
                </a:rPr>
                <a:t>PRACTICES</a:t>
              </a:r>
            </a:p>
            <a:p>
              <a:pPr>
                <a:lnSpc>
                  <a:spcPts val="3360"/>
                </a:lnSpc>
              </a:pPr>
              <a:r>
                <a:rPr lang="en-US" sz="2000" b="1" spc="112" dirty="0" smtClean="0">
                  <a:solidFill>
                    <a:srgbClr val="3B2D9B"/>
                  </a:solidFill>
                  <a:latin typeface="Bodoni MT" panose="02070603080606020203" pitchFamily="18" charset="0"/>
                </a:rPr>
                <a:t>Case No. 2018-00017 (Ky. PSC Nov. 5, 2018)</a:t>
              </a:r>
              <a:endParaRPr lang="en-US" sz="2000" b="1" spc="112" dirty="0">
                <a:solidFill>
                  <a:srgbClr val="3B2D9B"/>
                </a:solidFill>
                <a:latin typeface="Bodoni MT" panose="02070603080606020203" pitchFamily="18" charset="0"/>
              </a:endParaRPr>
            </a:p>
          </p:txBody>
        </p:sp>
        <p:sp>
          <p:nvSpPr>
            <p:cNvPr id="5" name="TextBox 5"/>
            <p:cNvSpPr txBox="1"/>
            <p:nvPr/>
          </p:nvSpPr>
          <p:spPr>
            <a:xfrm>
              <a:off x="0" y="8802964"/>
              <a:ext cx="8018877" cy="654685"/>
            </a:xfrm>
            <a:prstGeom prst="rect">
              <a:avLst/>
            </a:prstGeom>
          </p:spPr>
          <p:txBody>
            <a:bodyPr lIns="0" tIns="0" rIns="0" bIns="0" rtlCol="0" anchor="t">
              <a:spAutoFit/>
            </a:bodyPr>
            <a:lstStyle/>
            <a:p>
              <a:pPr>
                <a:lnSpc>
                  <a:spcPts val="4200"/>
                </a:lnSpc>
              </a:pPr>
              <a:endParaRPr/>
            </a:p>
          </p:txBody>
        </p:sp>
        <p:sp>
          <p:nvSpPr>
            <p:cNvPr id="6" name="AutoShape 6"/>
            <p:cNvSpPr/>
            <p:nvPr/>
          </p:nvSpPr>
          <p:spPr>
            <a:xfrm>
              <a:off x="0" y="7772400"/>
              <a:ext cx="1524000" cy="152400"/>
            </a:xfrm>
            <a:prstGeom prst="rect">
              <a:avLst/>
            </a:prstGeom>
            <a:solidFill>
              <a:srgbClr val="3B2D9B"/>
            </a:solidFill>
          </p:spPr>
        </p:sp>
      </p:grpSp>
      <p:pic>
        <p:nvPicPr>
          <p:cNvPr id="7" name="Picture 7"/>
          <p:cNvPicPr>
            <a:picLocks noChangeAspect="1"/>
          </p:cNvPicPr>
          <p:nvPr/>
        </p:nvPicPr>
        <p:blipFill>
          <a:blip r:embed="rId3"/>
          <a:srcRect l="10539" r="10539"/>
          <a:stretch>
            <a:fillRect/>
          </a:stretch>
        </p:blipFill>
        <p:spPr>
          <a:xfrm>
            <a:off x="8459869" y="3739008"/>
            <a:ext cx="9828131" cy="6547992"/>
          </a:xfrm>
          <a:prstGeom prst="rect">
            <a:avLst/>
          </a:prstGeom>
        </p:spPr>
      </p:pic>
      <p:grpSp>
        <p:nvGrpSpPr>
          <p:cNvPr id="8" name="Group 8"/>
          <p:cNvGrpSpPr>
            <a:grpSpLocks noChangeAspect="1"/>
          </p:cNvGrpSpPr>
          <p:nvPr/>
        </p:nvGrpSpPr>
        <p:grpSpPr>
          <a:xfrm>
            <a:off x="8459869" y="-199688"/>
            <a:ext cx="3748195" cy="3748195"/>
            <a:chOff x="0" y="0"/>
            <a:chExt cx="2653030" cy="2653030"/>
          </a:xfrm>
        </p:grpSpPr>
        <p:sp>
          <p:nvSpPr>
            <p:cNvPr id="9" name="Freeform 9"/>
            <p:cNvSpPr/>
            <p:nvPr/>
          </p:nvSpPr>
          <p:spPr>
            <a:xfrm>
              <a:off x="0" y="0"/>
              <a:ext cx="2653030" cy="2654300"/>
            </a:xfrm>
            <a:custGeom>
              <a:avLst/>
              <a:gdLst/>
              <a:ahLst/>
              <a:cxnLst/>
              <a:rect l="l" t="t" r="r" b="b"/>
              <a:pathLst>
                <a:path w="2653030" h="2654300">
                  <a:moveTo>
                    <a:pt x="0" y="1535430"/>
                  </a:moveTo>
                  <a:lnTo>
                    <a:pt x="0" y="1463040"/>
                  </a:lnTo>
                  <a:lnTo>
                    <a:pt x="1463040" y="0"/>
                  </a:lnTo>
                  <a:lnTo>
                    <a:pt x="1535430" y="0"/>
                  </a:lnTo>
                  <a:lnTo>
                    <a:pt x="0" y="1535430"/>
                  </a:lnTo>
                  <a:close/>
                  <a:moveTo>
                    <a:pt x="1681480" y="0"/>
                  </a:moveTo>
                  <a:lnTo>
                    <a:pt x="1609090" y="0"/>
                  </a:lnTo>
                  <a:lnTo>
                    <a:pt x="0" y="1607820"/>
                  </a:lnTo>
                  <a:lnTo>
                    <a:pt x="0" y="1680210"/>
                  </a:lnTo>
                  <a:lnTo>
                    <a:pt x="1681480" y="0"/>
                  </a:lnTo>
                  <a:close/>
                  <a:moveTo>
                    <a:pt x="1390650" y="0"/>
                  </a:moveTo>
                  <a:lnTo>
                    <a:pt x="1318260" y="0"/>
                  </a:lnTo>
                  <a:lnTo>
                    <a:pt x="0" y="1318260"/>
                  </a:lnTo>
                  <a:lnTo>
                    <a:pt x="0" y="1390650"/>
                  </a:lnTo>
                  <a:lnTo>
                    <a:pt x="1390650" y="0"/>
                  </a:lnTo>
                  <a:close/>
                  <a:moveTo>
                    <a:pt x="1245870" y="0"/>
                  </a:moveTo>
                  <a:lnTo>
                    <a:pt x="1173480" y="0"/>
                  </a:lnTo>
                  <a:lnTo>
                    <a:pt x="0" y="1173480"/>
                  </a:lnTo>
                  <a:lnTo>
                    <a:pt x="0" y="1245870"/>
                  </a:lnTo>
                  <a:lnTo>
                    <a:pt x="1245870" y="0"/>
                  </a:lnTo>
                  <a:close/>
                  <a:moveTo>
                    <a:pt x="1826260" y="0"/>
                  </a:moveTo>
                  <a:lnTo>
                    <a:pt x="1753870" y="0"/>
                  </a:lnTo>
                  <a:lnTo>
                    <a:pt x="0" y="1753870"/>
                  </a:lnTo>
                  <a:lnTo>
                    <a:pt x="0" y="1826260"/>
                  </a:lnTo>
                  <a:lnTo>
                    <a:pt x="1826260" y="0"/>
                  </a:lnTo>
                  <a:close/>
                  <a:moveTo>
                    <a:pt x="2260600" y="0"/>
                  </a:moveTo>
                  <a:lnTo>
                    <a:pt x="2188210" y="0"/>
                  </a:lnTo>
                  <a:lnTo>
                    <a:pt x="0" y="2188210"/>
                  </a:lnTo>
                  <a:lnTo>
                    <a:pt x="0" y="2260600"/>
                  </a:lnTo>
                  <a:lnTo>
                    <a:pt x="2260600" y="0"/>
                  </a:lnTo>
                  <a:close/>
                  <a:moveTo>
                    <a:pt x="2551430" y="0"/>
                  </a:moveTo>
                  <a:lnTo>
                    <a:pt x="2479040" y="0"/>
                  </a:lnTo>
                  <a:lnTo>
                    <a:pt x="0" y="2479040"/>
                  </a:lnTo>
                  <a:lnTo>
                    <a:pt x="0" y="2551430"/>
                  </a:lnTo>
                  <a:lnTo>
                    <a:pt x="2551430" y="0"/>
                  </a:lnTo>
                  <a:close/>
                  <a:moveTo>
                    <a:pt x="2405380" y="0"/>
                  </a:moveTo>
                  <a:lnTo>
                    <a:pt x="2332990" y="0"/>
                  </a:lnTo>
                  <a:lnTo>
                    <a:pt x="0" y="2332990"/>
                  </a:lnTo>
                  <a:lnTo>
                    <a:pt x="0" y="2405380"/>
                  </a:lnTo>
                  <a:lnTo>
                    <a:pt x="2405380" y="0"/>
                  </a:lnTo>
                  <a:close/>
                  <a:moveTo>
                    <a:pt x="2115820" y="0"/>
                  </a:moveTo>
                  <a:lnTo>
                    <a:pt x="2043430" y="0"/>
                  </a:lnTo>
                  <a:lnTo>
                    <a:pt x="0" y="2043430"/>
                  </a:lnTo>
                  <a:lnTo>
                    <a:pt x="0" y="2115820"/>
                  </a:lnTo>
                  <a:lnTo>
                    <a:pt x="2115820" y="0"/>
                  </a:lnTo>
                  <a:close/>
                  <a:moveTo>
                    <a:pt x="375920" y="0"/>
                  </a:moveTo>
                  <a:lnTo>
                    <a:pt x="303530" y="0"/>
                  </a:lnTo>
                  <a:lnTo>
                    <a:pt x="0" y="303530"/>
                  </a:lnTo>
                  <a:lnTo>
                    <a:pt x="0" y="375920"/>
                  </a:lnTo>
                  <a:lnTo>
                    <a:pt x="375920" y="0"/>
                  </a:lnTo>
                  <a:close/>
                  <a:moveTo>
                    <a:pt x="1101090" y="0"/>
                  </a:moveTo>
                  <a:lnTo>
                    <a:pt x="1028700" y="0"/>
                  </a:lnTo>
                  <a:lnTo>
                    <a:pt x="0" y="1028700"/>
                  </a:lnTo>
                  <a:lnTo>
                    <a:pt x="0" y="1101090"/>
                  </a:lnTo>
                  <a:lnTo>
                    <a:pt x="1101090" y="0"/>
                  </a:lnTo>
                  <a:close/>
                  <a:moveTo>
                    <a:pt x="2653030" y="0"/>
                  </a:moveTo>
                  <a:lnTo>
                    <a:pt x="2623820" y="0"/>
                  </a:lnTo>
                  <a:lnTo>
                    <a:pt x="0" y="2623820"/>
                  </a:lnTo>
                  <a:lnTo>
                    <a:pt x="0" y="2653030"/>
                  </a:lnTo>
                  <a:lnTo>
                    <a:pt x="43180" y="2653030"/>
                  </a:lnTo>
                  <a:lnTo>
                    <a:pt x="2653030" y="43180"/>
                  </a:lnTo>
                  <a:lnTo>
                    <a:pt x="2653030" y="0"/>
                  </a:lnTo>
                  <a:close/>
                  <a:moveTo>
                    <a:pt x="520700" y="0"/>
                  </a:moveTo>
                  <a:lnTo>
                    <a:pt x="448310" y="0"/>
                  </a:lnTo>
                  <a:lnTo>
                    <a:pt x="0" y="448310"/>
                  </a:lnTo>
                  <a:lnTo>
                    <a:pt x="0" y="520700"/>
                  </a:lnTo>
                  <a:lnTo>
                    <a:pt x="520700" y="0"/>
                  </a:lnTo>
                  <a:close/>
                  <a:moveTo>
                    <a:pt x="85090" y="0"/>
                  </a:moveTo>
                  <a:lnTo>
                    <a:pt x="12700" y="0"/>
                  </a:lnTo>
                  <a:lnTo>
                    <a:pt x="0" y="12700"/>
                  </a:lnTo>
                  <a:lnTo>
                    <a:pt x="0" y="85090"/>
                  </a:lnTo>
                  <a:lnTo>
                    <a:pt x="85090" y="0"/>
                  </a:lnTo>
                  <a:close/>
                  <a:moveTo>
                    <a:pt x="231140" y="0"/>
                  </a:moveTo>
                  <a:lnTo>
                    <a:pt x="158750" y="0"/>
                  </a:lnTo>
                  <a:lnTo>
                    <a:pt x="0" y="157480"/>
                  </a:lnTo>
                  <a:lnTo>
                    <a:pt x="0" y="229870"/>
                  </a:lnTo>
                  <a:lnTo>
                    <a:pt x="231140" y="0"/>
                  </a:lnTo>
                  <a:close/>
                  <a:moveTo>
                    <a:pt x="0" y="956310"/>
                  </a:moveTo>
                  <a:lnTo>
                    <a:pt x="956310" y="0"/>
                  </a:lnTo>
                  <a:lnTo>
                    <a:pt x="883920" y="0"/>
                  </a:lnTo>
                  <a:lnTo>
                    <a:pt x="0" y="882650"/>
                  </a:lnTo>
                  <a:lnTo>
                    <a:pt x="0" y="956310"/>
                  </a:lnTo>
                  <a:close/>
                  <a:moveTo>
                    <a:pt x="665480" y="0"/>
                  </a:moveTo>
                  <a:lnTo>
                    <a:pt x="593090" y="0"/>
                  </a:lnTo>
                  <a:lnTo>
                    <a:pt x="0" y="593090"/>
                  </a:lnTo>
                  <a:lnTo>
                    <a:pt x="0" y="665480"/>
                  </a:lnTo>
                  <a:lnTo>
                    <a:pt x="665480" y="0"/>
                  </a:lnTo>
                  <a:close/>
                  <a:moveTo>
                    <a:pt x="810260" y="0"/>
                  </a:moveTo>
                  <a:lnTo>
                    <a:pt x="737870" y="0"/>
                  </a:lnTo>
                  <a:lnTo>
                    <a:pt x="0" y="737870"/>
                  </a:lnTo>
                  <a:lnTo>
                    <a:pt x="0" y="810260"/>
                  </a:lnTo>
                  <a:lnTo>
                    <a:pt x="810260" y="0"/>
                  </a:lnTo>
                  <a:close/>
                  <a:moveTo>
                    <a:pt x="1971040" y="0"/>
                  </a:moveTo>
                  <a:lnTo>
                    <a:pt x="1898650" y="0"/>
                  </a:lnTo>
                  <a:lnTo>
                    <a:pt x="0" y="1898650"/>
                  </a:lnTo>
                  <a:lnTo>
                    <a:pt x="0" y="1971040"/>
                  </a:lnTo>
                  <a:lnTo>
                    <a:pt x="1971040" y="0"/>
                  </a:lnTo>
                  <a:close/>
                  <a:moveTo>
                    <a:pt x="2653030" y="1783080"/>
                  </a:moveTo>
                  <a:lnTo>
                    <a:pt x="2653030" y="1710690"/>
                  </a:lnTo>
                  <a:lnTo>
                    <a:pt x="1710690" y="2653030"/>
                  </a:lnTo>
                  <a:lnTo>
                    <a:pt x="1783080" y="2653030"/>
                  </a:lnTo>
                  <a:lnTo>
                    <a:pt x="2653030" y="1783080"/>
                  </a:lnTo>
                  <a:close/>
                  <a:moveTo>
                    <a:pt x="2653030" y="1927860"/>
                  </a:moveTo>
                  <a:lnTo>
                    <a:pt x="2653030" y="1855470"/>
                  </a:lnTo>
                  <a:lnTo>
                    <a:pt x="1855470" y="2653030"/>
                  </a:lnTo>
                  <a:lnTo>
                    <a:pt x="1927860" y="2653030"/>
                  </a:lnTo>
                  <a:lnTo>
                    <a:pt x="2653030" y="1927860"/>
                  </a:lnTo>
                  <a:close/>
                  <a:moveTo>
                    <a:pt x="2653030" y="2072640"/>
                  </a:moveTo>
                  <a:lnTo>
                    <a:pt x="2653030" y="2000250"/>
                  </a:lnTo>
                  <a:lnTo>
                    <a:pt x="2000250" y="2653030"/>
                  </a:lnTo>
                  <a:lnTo>
                    <a:pt x="2072640" y="2653030"/>
                  </a:lnTo>
                  <a:lnTo>
                    <a:pt x="2653030" y="2072640"/>
                  </a:lnTo>
                  <a:close/>
                  <a:moveTo>
                    <a:pt x="2653030" y="1638300"/>
                  </a:moveTo>
                  <a:lnTo>
                    <a:pt x="2653030" y="1565910"/>
                  </a:lnTo>
                  <a:lnTo>
                    <a:pt x="1564640" y="2654300"/>
                  </a:lnTo>
                  <a:lnTo>
                    <a:pt x="1637030" y="2654300"/>
                  </a:lnTo>
                  <a:lnTo>
                    <a:pt x="2653030" y="1638300"/>
                  </a:lnTo>
                  <a:close/>
                  <a:moveTo>
                    <a:pt x="2217420" y="2653030"/>
                  </a:moveTo>
                  <a:lnTo>
                    <a:pt x="2653030" y="2217420"/>
                  </a:lnTo>
                  <a:lnTo>
                    <a:pt x="2653030" y="2145030"/>
                  </a:lnTo>
                  <a:lnTo>
                    <a:pt x="2145030" y="2653030"/>
                  </a:lnTo>
                  <a:lnTo>
                    <a:pt x="2217420" y="2653030"/>
                  </a:lnTo>
                  <a:close/>
                  <a:moveTo>
                    <a:pt x="2653030" y="2580640"/>
                  </a:moveTo>
                  <a:lnTo>
                    <a:pt x="2580640" y="2653030"/>
                  </a:lnTo>
                  <a:lnTo>
                    <a:pt x="2653030" y="2653030"/>
                  </a:lnTo>
                  <a:lnTo>
                    <a:pt x="2653030" y="2580640"/>
                  </a:lnTo>
                  <a:close/>
                  <a:moveTo>
                    <a:pt x="2653030" y="2508250"/>
                  </a:moveTo>
                  <a:lnTo>
                    <a:pt x="2653030" y="2435860"/>
                  </a:lnTo>
                  <a:lnTo>
                    <a:pt x="2435860" y="2653030"/>
                  </a:lnTo>
                  <a:lnTo>
                    <a:pt x="2508250" y="2653030"/>
                  </a:lnTo>
                  <a:lnTo>
                    <a:pt x="2653030" y="2508250"/>
                  </a:lnTo>
                  <a:close/>
                  <a:moveTo>
                    <a:pt x="2653030" y="2363470"/>
                  </a:moveTo>
                  <a:lnTo>
                    <a:pt x="2653030" y="2291080"/>
                  </a:lnTo>
                  <a:lnTo>
                    <a:pt x="2291080" y="2653030"/>
                  </a:lnTo>
                  <a:lnTo>
                    <a:pt x="2363470" y="2653030"/>
                  </a:lnTo>
                  <a:lnTo>
                    <a:pt x="2653030" y="2363470"/>
                  </a:lnTo>
                  <a:close/>
                  <a:moveTo>
                    <a:pt x="2653030" y="1492250"/>
                  </a:moveTo>
                  <a:lnTo>
                    <a:pt x="2653030" y="1419860"/>
                  </a:lnTo>
                  <a:lnTo>
                    <a:pt x="1419860" y="2653030"/>
                  </a:lnTo>
                  <a:lnTo>
                    <a:pt x="1492250" y="2653030"/>
                  </a:lnTo>
                  <a:lnTo>
                    <a:pt x="2653030" y="1492250"/>
                  </a:lnTo>
                  <a:close/>
                  <a:moveTo>
                    <a:pt x="2653030" y="187960"/>
                  </a:moveTo>
                  <a:lnTo>
                    <a:pt x="2653030" y="115570"/>
                  </a:lnTo>
                  <a:lnTo>
                    <a:pt x="115570" y="2653030"/>
                  </a:lnTo>
                  <a:lnTo>
                    <a:pt x="187960" y="2653030"/>
                  </a:lnTo>
                  <a:lnTo>
                    <a:pt x="2653030" y="187960"/>
                  </a:lnTo>
                  <a:close/>
                  <a:moveTo>
                    <a:pt x="2653030" y="622300"/>
                  </a:moveTo>
                  <a:lnTo>
                    <a:pt x="2653030" y="549910"/>
                  </a:lnTo>
                  <a:lnTo>
                    <a:pt x="549910" y="2653030"/>
                  </a:lnTo>
                  <a:lnTo>
                    <a:pt x="622300" y="2653030"/>
                  </a:lnTo>
                  <a:lnTo>
                    <a:pt x="2653030" y="622300"/>
                  </a:lnTo>
                  <a:close/>
                  <a:moveTo>
                    <a:pt x="2653030" y="477520"/>
                  </a:moveTo>
                  <a:lnTo>
                    <a:pt x="2653030" y="405130"/>
                  </a:lnTo>
                  <a:lnTo>
                    <a:pt x="405130" y="2653030"/>
                  </a:lnTo>
                  <a:lnTo>
                    <a:pt x="477520" y="2653030"/>
                  </a:lnTo>
                  <a:lnTo>
                    <a:pt x="2653030" y="477520"/>
                  </a:lnTo>
                  <a:close/>
                  <a:moveTo>
                    <a:pt x="2653030" y="1347470"/>
                  </a:moveTo>
                  <a:lnTo>
                    <a:pt x="2653030" y="1275080"/>
                  </a:lnTo>
                  <a:lnTo>
                    <a:pt x="1275080" y="2653030"/>
                  </a:lnTo>
                  <a:lnTo>
                    <a:pt x="1347470" y="2653030"/>
                  </a:lnTo>
                  <a:lnTo>
                    <a:pt x="2653030" y="1347470"/>
                  </a:lnTo>
                  <a:close/>
                  <a:moveTo>
                    <a:pt x="2653030" y="767080"/>
                  </a:moveTo>
                  <a:lnTo>
                    <a:pt x="2653030" y="694690"/>
                  </a:lnTo>
                  <a:lnTo>
                    <a:pt x="694690" y="2653030"/>
                  </a:lnTo>
                  <a:lnTo>
                    <a:pt x="767080" y="2653030"/>
                  </a:lnTo>
                  <a:lnTo>
                    <a:pt x="2653030" y="767080"/>
                  </a:lnTo>
                  <a:close/>
                  <a:moveTo>
                    <a:pt x="2653030" y="332740"/>
                  </a:moveTo>
                  <a:lnTo>
                    <a:pt x="2653030" y="260350"/>
                  </a:lnTo>
                  <a:lnTo>
                    <a:pt x="260350" y="2653030"/>
                  </a:lnTo>
                  <a:lnTo>
                    <a:pt x="332740" y="2653030"/>
                  </a:lnTo>
                  <a:lnTo>
                    <a:pt x="2653030" y="332740"/>
                  </a:lnTo>
                  <a:close/>
                  <a:moveTo>
                    <a:pt x="2653030" y="1202690"/>
                  </a:moveTo>
                  <a:lnTo>
                    <a:pt x="2653030" y="1130300"/>
                  </a:lnTo>
                  <a:lnTo>
                    <a:pt x="1130300" y="2653030"/>
                  </a:lnTo>
                  <a:lnTo>
                    <a:pt x="1202690" y="2653030"/>
                  </a:lnTo>
                  <a:lnTo>
                    <a:pt x="2653030" y="1202690"/>
                  </a:lnTo>
                  <a:close/>
                  <a:moveTo>
                    <a:pt x="2653030" y="913130"/>
                  </a:moveTo>
                  <a:lnTo>
                    <a:pt x="2653030" y="840740"/>
                  </a:lnTo>
                  <a:lnTo>
                    <a:pt x="840740" y="2653030"/>
                  </a:lnTo>
                  <a:lnTo>
                    <a:pt x="913130" y="2653030"/>
                  </a:lnTo>
                  <a:lnTo>
                    <a:pt x="2653030" y="913130"/>
                  </a:lnTo>
                  <a:close/>
                  <a:moveTo>
                    <a:pt x="2653030" y="1057910"/>
                  </a:moveTo>
                  <a:lnTo>
                    <a:pt x="2653030" y="985520"/>
                  </a:lnTo>
                  <a:lnTo>
                    <a:pt x="985520" y="2653030"/>
                  </a:lnTo>
                  <a:lnTo>
                    <a:pt x="1057910" y="2653030"/>
                  </a:lnTo>
                  <a:lnTo>
                    <a:pt x="2653030" y="1057910"/>
                  </a:lnTo>
                  <a:close/>
                </a:path>
              </a:pathLst>
            </a:custGeom>
            <a:solidFill>
              <a:srgbClr val="3B2D9B"/>
            </a:solidFill>
          </p:spPr>
        </p:sp>
      </p:grpSp>
      <p:sp>
        <p:nvSpPr>
          <p:cNvPr id="10" name="AutoShape 10"/>
          <p:cNvSpPr/>
          <p:nvPr/>
        </p:nvSpPr>
        <p:spPr>
          <a:xfrm>
            <a:off x="12398564" y="-223392"/>
            <a:ext cx="6324600" cy="3771900"/>
          </a:xfrm>
          <a:prstGeom prst="rect">
            <a:avLst/>
          </a:prstGeom>
          <a:solidFill>
            <a:srgbClr val="3B2D9B"/>
          </a:solidFill>
        </p:spPr>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FF3F4"/>
        </a:solidFill>
        <a:effectLst/>
      </p:bgPr>
    </p:bg>
    <p:spTree>
      <p:nvGrpSpPr>
        <p:cNvPr id="1" name=""/>
        <p:cNvGrpSpPr/>
        <p:nvPr/>
      </p:nvGrpSpPr>
      <p:grpSpPr>
        <a:xfrm>
          <a:off x="0" y="0"/>
          <a:ext cx="0" cy="0"/>
          <a:chOff x="0" y="0"/>
          <a:chExt cx="0" cy="0"/>
        </a:xfrm>
      </p:grpSpPr>
      <p:grpSp>
        <p:nvGrpSpPr>
          <p:cNvPr id="2" name="Group 2"/>
          <p:cNvGrpSpPr/>
          <p:nvPr/>
        </p:nvGrpSpPr>
        <p:grpSpPr>
          <a:xfrm>
            <a:off x="1028700" y="2616729"/>
            <a:ext cx="6090358" cy="3093272"/>
            <a:chOff x="0" y="-38100"/>
            <a:chExt cx="8120477" cy="4124362"/>
          </a:xfrm>
        </p:grpSpPr>
        <p:sp>
          <p:nvSpPr>
            <p:cNvPr id="3" name="TextBox 3"/>
            <p:cNvSpPr txBox="1"/>
            <p:nvPr/>
          </p:nvSpPr>
          <p:spPr>
            <a:xfrm>
              <a:off x="0" y="-38100"/>
              <a:ext cx="8120477" cy="1308100"/>
            </a:xfrm>
            <a:prstGeom prst="rect">
              <a:avLst/>
            </a:prstGeom>
          </p:spPr>
          <p:txBody>
            <a:bodyPr lIns="0" tIns="0" rIns="0" bIns="0" rtlCol="0" anchor="t">
              <a:spAutoFit/>
            </a:bodyPr>
            <a:lstStyle/>
            <a:p>
              <a:pPr>
                <a:lnSpc>
                  <a:spcPts val="3900"/>
                </a:lnSpc>
              </a:pPr>
              <a:r>
                <a:rPr lang="en-US" sz="3000" spc="240" dirty="0">
                  <a:solidFill>
                    <a:srgbClr val="3B2D9B"/>
                  </a:solidFill>
                  <a:latin typeface="Bodoni MT" panose="02070603080606020203" pitchFamily="18" charset="0"/>
                </a:rPr>
                <a:t>INADEQUATE OVERSIGHT &amp; MANAGEMENT</a:t>
              </a:r>
            </a:p>
          </p:txBody>
        </p:sp>
        <p:sp>
          <p:nvSpPr>
            <p:cNvPr id="4" name="TextBox 4"/>
            <p:cNvSpPr txBox="1"/>
            <p:nvPr/>
          </p:nvSpPr>
          <p:spPr>
            <a:xfrm>
              <a:off x="0" y="1652348"/>
              <a:ext cx="8120477" cy="2433914"/>
            </a:xfrm>
            <a:prstGeom prst="rect">
              <a:avLst/>
            </a:prstGeom>
          </p:spPr>
          <p:txBody>
            <a:bodyPr lIns="0" tIns="0" rIns="0" bIns="0" rtlCol="0" anchor="t">
              <a:spAutoFit/>
            </a:bodyPr>
            <a:lstStyle/>
            <a:p>
              <a:pPr>
                <a:lnSpc>
                  <a:spcPts val="3640"/>
                </a:lnSpc>
              </a:pPr>
              <a:r>
                <a:rPr lang="en-US" sz="2600" dirty="0">
                  <a:solidFill>
                    <a:srgbClr val="3B2D9B"/>
                  </a:solidFill>
                  <a:latin typeface="Bodoni MT" panose="02070603080606020203" pitchFamily="18" charset="0"/>
                </a:rPr>
                <a:t>Boards &amp; managers-untrained to oversee capital planning, avoid financial distress, and to set policies for sufficient daily operations and maintenance.</a:t>
              </a:r>
            </a:p>
          </p:txBody>
        </p:sp>
      </p:grpSp>
      <p:grpSp>
        <p:nvGrpSpPr>
          <p:cNvPr id="5" name="Group 5"/>
          <p:cNvGrpSpPr>
            <a:grpSpLocks noChangeAspect="1"/>
          </p:cNvGrpSpPr>
          <p:nvPr/>
        </p:nvGrpSpPr>
        <p:grpSpPr>
          <a:xfrm>
            <a:off x="16413902" y="0"/>
            <a:ext cx="3748195" cy="3748195"/>
            <a:chOff x="0" y="0"/>
            <a:chExt cx="2653030" cy="2653030"/>
          </a:xfrm>
        </p:grpSpPr>
        <p:sp>
          <p:nvSpPr>
            <p:cNvPr id="6" name="Freeform 6"/>
            <p:cNvSpPr/>
            <p:nvPr/>
          </p:nvSpPr>
          <p:spPr>
            <a:xfrm>
              <a:off x="0" y="0"/>
              <a:ext cx="2653030" cy="2654300"/>
            </a:xfrm>
            <a:custGeom>
              <a:avLst/>
              <a:gdLst/>
              <a:ahLst/>
              <a:cxnLst/>
              <a:rect l="l" t="t" r="r" b="b"/>
              <a:pathLst>
                <a:path w="2653030" h="2654300">
                  <a:moveTo>
                    <a:pt x="0" y="1535430"/>
                  </a:moveTo>
                  <a:lnTo>
                    <a:pt x="0" y="1463040"/>
                  </a:lnTo>
                  <a:lnTo>
                    <a:pt x="1463040" y="0"/>
                  </a:lnTo>
                  <a:lnTo>
                    <a:pt x="1535430" y="0"/>
                  </a:lnTo>
                  <a:lnTo>
                    <a:pt x="0" y="1535430"/>
                  </a:lnTo>
                  <a:close/>
                  <a:moveTo>
                    <a:pt x="1681480" y="0"/>
                  </a:moveTo>
                  <a:lnTo>
                    <a:pt x="1609090" y="0"/>
                  </a:lnTo>
                  <a:lnTo>
                    <a:pt x="0" y="1607820"/>
                  </a:lnTo>
                  <a:lnTo>
                    <a:pt x="0" y="1680210"/>
                  </a:lnTo>
                  <a:lnTo>
                    <a:pt x="1681480" y="0"/>
                  </a:lnTo>
                  <a:close/>
                  <a:moveTo>
                    <a:pt x="1390650" y="0"/>
                  </a:moveTo>
                  <a:lnTo>
                    <a:pt x="1318260" y="0"/>
                  </a:lnTo>
                  <a:lnTo>
                    <a:pt x="0" y="1318260"/>
                  </a:lnTo>
                  <a:lnTo>
                    <a:pt x="0" y="1390650"/>
                  </a:lnTo>
                  <a:lnTo>
                    <a:pt x="1390650" y="0"/>
                  </a:lnTo>
                  <a:close/>
                  <a:moveTo>
                    <a:pt x="1245870" y="0"/>
                  </a:moveTo>
                  <a:lnTo>
                    <a:pt x="1173480" y="0"/>
                  </a:lnTo>
                  <a:lnTo>
                    <a:pt x="0" y="1173480"/>
                  </a:lnTo>
                  <a:lnTo>
                    <a:pt x="0" y="1245870"/>
                  </a:lnTo>
                  <a:lnTo>
                    <a:pt x="1245870" y="0"/>
                  </a:lnTo>
                  <a:close/>
                  <a:moveTo>
                    <a:pt x="1826260" y="0"/>
                  </a:moveTo>
                  <a:lnTo>
                    <a:pt x="1753870" y="0"/>
                  </a:lnTo>
                  <a:lnTo>
                    <a:pt x="0" y="1753870"/>
                  </a:lnTo>
                  <a:lnTo>
                    <a:pt x="0" y="1826260"/>
                  </a:lnTo>
                  <a:lnTo>
                    <a:pt x="1826260" y="0"/>
                  </a:lnTo>
                  <a:close/>
                  <a:moveTo>
                    <a:pt x="2260600" y="0"/>
                  </a:moveTo>
                  <a:lnTo>
                    <a:pt x="2188210" y="0"/>
                  </a:lnTo>
                  <a:lnTo>
                    <a:pt x="0" y="2188210"/>
                  </a:lnTo>
                  <a:lnTo>
                    <a:pt x="0" y="2260600"/>
                  </a:lnTo>
                  <a:lnTo>
                    <a:pt x="2260600" y="0"/>
                  </a:lnTo>
                  <a:close/>
                  <a:moveTo>
                    <a:pt x="2551430" y="0"/>
                  </a:moveTo>
                  <a:lnTo>
                    <a:pt x="2479040" y="0"/>
                  </a:lnTo>
                  <a:lnTo>
                    <a:pt x="0" y="2479040"/>
                  </a:lnTo>
                  <a:lnTo>
                    <a:pt x="0" y="2551430"/>
                  </a:lnTo>
                  <a:lnTo>
                    <a:pt x="2551430" y="0"/>
                  </a:lnTo>
                  <a:close/>
                  <a:moveTo>
                    <a:pt x="2405380" y="0"/>
                  </a:moveTo>
                  <a:lnTo>
                    <a:pt x="2332990" y="0"/>
                  </a:lnTo>
                  <a:lnTo>
                    <a:pt x="0" y="2332990"/>
                  </a:lnTo>
                  <a:lnTo>
                    <a:pt x="0" y="2405380"/>
                  </a:lnTo>
                  <a:lnTo>
                    <a:pt x="2405380" y="0"/>
                  </a:lnTo>
                  <a:close/>
                  <a:moveTo>
                    <a:pt x="2115820" y="0"/>
                  </a:moveTo>
                  <a:lnTo>
                    <a:pt x="2043430" y="0"/>
                  </a:lnTo>
                  <a:lnTo>
                    <a:pt x="0" y="2043430"/>
                  </a:lnTo>
                  <a:lnTo>
                    <a:pt x="0" y="2115820"/>
                  </a:lnTo>
                  <a:lnTo>
                    <a:pt x="2115820" y="0"/>
                  </a:lnTo>
                  <a:close/>
                  <a:moveTo>
                    <a:pt x="375920" y="0"/>
                  </a:moveTo>
                  <a:lnTo>
                    <a:pt x="303530" y="0"/>
                  </a:lnTo>
                  <a:lnTo>
                    <a:pt x="0" y="303530"/>
                  </a:lnTo>
                  <a:lnTo>
                    <a:pt x="0" y="375920"/>
                  </a:lnTo>
                  <a:lnTo>
                    <a:pt x="375920" y="0"/>
                  </a:lnTo>
                  <a:close/>
                  <a:moveTo>
                    <a:pt x="1101090" y="0"/>
                  </a:moveTo>
                  <a:lnTo>
                    <a:pt x="1028700" y="0"/>
                  </a:lnTo>
                  <a:lnTo>
                    <a:pt x="0" y="1028700"/>
                  </a:lnTo>
                  <a:lnTo>
                    <a:pt x="0" y="1101090"/>
                  </a:lnTo>
                  <a:lnTo>
                    <a:pt x="1101090" y="0"/>
                  </a:lnTo>
                  <a:close/>
                  <a:moveTo>
                    <a:pt x="2653030" y="0"/>
                  </a:moveTo>
                  <a:lnTo>
                    <a:pt x="2623820" y="0"/>
                  </a:lnTo>
                  <a:lnTo>
                    <a:pt x="0" y="2623820"/>
                  </a:lnTo>
                  <a:lnTo>
                    <a:pt x="0" y="2653030"/>
                  </a:lnTo>
                  <a:lnTo>
                    <a:pt x="43180" y="2653030"/>
                  </a:lnTo>
                  <a:lnTo>
                    <a:pt x="2653030" y="43180"/>
                  </a:lnTo>
                  <a:lnTo>
                    <a:pt x="2653030" y="0"/>
                  </a:lnTo>
                  <a:close/>
                  <a:moveTo>
                    <a:pt x="520700" y="0"/>
                  </a:moveTo>
                  <a:lnTo>
                    <a:pt x="448310" y="0"/>
                  </a:lnTo>
                  <a:lnTo>
                    <a:pt x="0" y="448310"/>
                  </a:lnTo>
                  <a:lnTo>
                    <a:pt x="0" y="520700"/>
                  </a:lnTo>
                  <a:lnTo>
                    <a:pt x="520700" y="0"/>
                  </a:lnTo>
                  <a:close/>
                  <a:moveTo>
                    <a:pt x="85090" y="0"/>
                  </a:moveTo>
                  <a:lnTo>
                    <a:pt x="12700" y="0"/>
                  </a:lnTo>
                  <a:lnTo>
                    <a:pt x="0" y="12700"/>
                  </a:lnTo>
                  <a:lnTo>
                    <a:pt x="0" y="85090"/>
                  </a:lnTo>
                  <a:lnTo>
                    <a:pt x="85090" y="0"/>
                  </a:lnTo>
                  <a:close/>
                  <a:moveTo>
                    <a:pt x="231140" y="0"/>
                  </a:moveTo>
                  <a:lnTo>
                    <a:pt x="158750" y="0"/>
                  </a:lnTo>
                  <a:lnTo>
                    <a:pt x="0" y="157480"/>
                  </a:lnTo>
                  <a:lnTo>
                    <a:pt x="0" y="229870"/>
                  </a:lnTo>
                  <a:lnTo>
                    <a:pt x="231140" y="0"/>
                  </a:lnTo>
                  <a:close/>
                  <a:moveTo>
                    <a:pt x="0" y="956310"/>
                  </a:moveTo>
                  <a:lnTo>
                    <a:pt x="956310" y="0"/>
                  </a:lnTo>
                  <a:lnTo>
                    <a:pt x="883920" y="0"/>
                  </a:lnTo>
                  <a:lnTo>
                    <a:pt x="0" y="882650"/>
                  </a:lnTo>
                  <a:lnTo>
                    <a:pt x="0" y="956310"/>
                  </a:lnTo>
                  <a:close/>
                  <a:moveTo>
                    <a:pt x="665480" y="0"/>
                  </a:moveTo>
                  <a:lnTo>
                    <a:pt x="593090" y="0"/>
                  </a:lnTo>
                  <a:lnTo>
                    <a:pt x="0" y="593090"/>
                  </a:lnTo>
                  <a:lnTo>
                    <a:pt x="0" y="665480"/>
                  </a:lnTo>
                  <a:lnTo>
                    <a:pt x="665480" y="0"/>
                  </a:lnTo>
                  <a:close/>
                  <a:moveTo>
                    <a:pt x="810260" y="0"/>
                  </a:moveTo>
                  <a:lnTo>
                    <a:pt x="737870" y="0"/>
                  </a:lnTo>
                  <a:lnTo>
                    <a:pt x="0" y="737870"/>
                  </a:lnTo>
                  <a:lnTo>
                    <a:pt x="0" y="810260"/>
                  </a:lnTo>
                  <a:lnTo>
                    <a:pt x="810260" y="0"/>
                  </a:lnTo>
                  <a:close/>
                  <a:moveTo>
                    <a:pt x="1971040" y="0"/>
                  </a:moveTo>
                  <a:lnTo>
                    <a:pt x="1898650" y="0"/>
                  </a:lnTo>
                  <a:lnTo>
                    <a:pt x="0" y="1898650"/>
                  </a:lnTo>
                  <a:lnTo>
                    <a:pt x="0" y="1971040"/>
                  </a:lnTo>
                  <a:lnTo>
                    <a:pt x="1971040" y="0"/>
                  </a:lnTo>
                  <a:close/>
                  <a:moveTo>
                    <a:pt x="2653030" y="1783080"/>
                  </a:moveTo>
                  <a:lnTo>
                    <a:pt x="2653030" y="1710690"/>
                  </a:lnTo>
                  <a:lnTo>
                    <a:pt x="1710690" y="2653030"/>
                  </a:lnTo>
                  <a:lnTo>
                    <a:pt x="1783080" y="2653030"/>
                  </a:lnTo>
                  <a:lnTo>
                    <a:pt x="2653030" y="1783080"/>
                  </a:lnTo>
                  <a:close/>
                  <a:moveTo>
                    <a:pt x="2653030" y="1927860"/>
                  </a:moveTo>
                  <a:lnTo>
                    <a:pt x="2653030" y="1855470"/>
                  </a:lnTo>
                  <a:lnTo>
                    <a:pt x="1855470" y="2653030"/>
                  </a:lnTo>
                  <a:lnTo>
                    <a:pt x="1927860" y="2653030"/>
                  </a:lnTo>
                  <a:lnTo>
                    <a:pt x="2653030" y="1927860"/>
                  </a:lnTo>
                  <a:close/>
                  <a:moveTo>
                    <a:pt x="2653030" y="2072640"/>
                  </a:moveTo>
                  <a:lnTo>
                    <a:pt x="2653030" y="2000250"/>
                  </a:lnTo>
                  <a:lnTo>
                    <a:pt x="2000250" y="2653030"/>
                  </a:lnTo>
                  <a:lnTo>
                    <a:pt x="2072640" y="2653030"/>
                  </a:lnTo>
                  <a:lnTo>
                    <a:pt x="2653030" y="2072640"/>
                  </a:lnTo>
                  <a:close/>
                  <a:moveTo>
                    <a:pt x="2653030" y="1638300"/>
                  </a:moveTo>
                  <a:lnTo>
                    <a:pt x="2653030" y="1565910"/>
                  </a:lnTo>
                  <a:lnTo>
                    <a:pt x="1564640" y="2654300"/>
                  </a:lnTo>
                  <a:lnTo>
                    <a:pt x="1637030" y="2654300"/>
                  </a:lnTo>
                  <a:lnTo>
                    <a:pt x="2653030" y="1638300"/>
                  </a:lnTo>
                  <a:close/>
                  <a:moveTo>
                    <a:pt x="2217420" y="2653030"/>
                  </a:moveTo>
                  <a:lnTo>
                    <a:pt x="2653030" y="2217420"/>
                  </a:lnTo>
                  <a:lnTo>
                    <a:pt x="2653030" y="2145030"/>
                  </a:lnTo>
                  <a:lnTo>
                    <a:pt x="2145030" y="2653030"/>
                  </a:lnTo>
                  <a:lnTo>
                    <a:pt x="2217420" y="2653030"/>
                  </a:lnTo>
                  <a:close/>
                  <a:moveTo>
                    <a:pt x="2653030" y="2580640"/>
                  </a:moveTo>
                  <a:lnTo>
                    <a:pt x="2580640" y="2653030"/>
                  </a:lnTo>
                  <a:lnTo>
                    <a:pt x="2653030" y="2653030"/>
                  </a:lnTo>
                  <a:lnTo>
                    <a:pt x="2653030" y="2580640"/>
                  </a:lnTo>
                  <a:close/>
                  <a:moveTo>
                    <a:pt x="2653030" y="2508250"/>
                  </a:moveTo>
                  <a:lnTo>
                    <a:pt x="2653030" y="2435860"/>
                  </a:lnTo>
                  <a:lnTo>
                    <a:pt x="2435860" y="2653030"/>
                  </a:lnTo>
                  <a:lnTo>
                    <a:pt x="2508250" y="2653030"/>
                  </a:lnTo>
                  <a:lnTo>
                    <a:pt x="2653030" y="2508250"/>
                  </a:lnTo>
                  <a:close/>
                  <a:moveTo>
                    <a:pt x="2653030" y="2363470"/>
                  </a:moveTo>
                  <a:lnTo>
                    <a:pt x="2653030" y="2291080"/>
                  </a:lnTo>
                  <a:lnTo>
                    <a:pt x="2291080" y="2653030"/>
                  </a:lnTo>
                  <a:lnTo>
                    <a:pt x="2363470" y="2653030"/>
                  </a:lnTo>
                  <a:lnTo>
                    <a:pt x="2653030" y="2363470"/>
                  </a:lnTo>
                  <a:close/>
                  <a:moveTo>
                    <a:pt x="2653030" y="1492250"/>
                  </a:moveTo>
                  <a:lnTo>
                    <a:pt x="2653030" y="1419860"/>
                  </a:lnTo>
                  <a:lnTo>
                    <a:pt x="1419860" y="2653030"/>
                  </a:lnTo>
                  <a:lnTo>
                    <a:pt x="1492250" y="2653030"/>
                  </a:lnTo>
                  <a:lnTo>
                    <a:pt x="2653030" y="1492250"/>
                  </a:lnTo>
                  <a:close/>
                  <a:moveTo>
                    <a:pt x="2653030" y="187960"/>
                  </a:moveTo>
                  <a:lnTo>
                    <a:pt x="2653030" y="115570"/>
                  </a:lnTo>
                  <a:lnTo>
                    <a:pt x="115570" y="2653030"/>
                  </a:lnTo>
                  <a:lnTo>
                    <a:pt x="187960" y="2653030"/>
                  </a:lnTo>
                  <a:lnTo>
                    <a:pt x="2653030" y="187960"/>
                  </a:lnTo>
                  <a:close/>
                  <a:moveTo>
                    <a:pt x="2653030" y="622300"/>
                  </a:moveTo>
                  <a:lnTo>
                    <a:pt x="2653030" y="549910"/>
                  </a:lnTo>
                  <a:lnTo>
                    <a:pt x="549910" y="2653030"/>
                  </a:lnTo>
                  <a:lnTo>
                    <a:pt x="622300" y="2653030"/>
                  </a:lnTo>
                  <a:lnTo>
                    <a:pt x="2653030" y="622300"/>
                  </a:lnTo>
                  <a:close/>
                  <a:moveTo>
                    <a:pt x="2653030" y="477520"/>
                  </a:moveTo>
                  <a:lnTo>
                    <a:pt x="2653030" y="405130"/>
                  </a:lnTo>
                  <a:lnTo>
                    <a:pt x="405130" y="2653030"/>
                  </a:lnTo>
                  <a:lnTo>
                    <a:pt x="477520" y="2653030"/>
                  </a:lnTo>
                  <a:lnTo>
                    <a:pt x="2653030" y="477520"/>
                  </a:lnTo>
                  <a:close/>
                  <a:moveTo>
                    <a:pt x="2653030" y="1347470"/>
                  </a:moveTo>
                  <a:lnTo>
                    <a:pt x="2653030" y="1275080"/>
                  </a:lnTo>
                  <a:lnTo>
                    <a:pt x="1275080" y="2653030"/>
                  </a:lnTo>
                  <a:lnTo>
                    <a:pt x="1347470" y="2653030"/>
                  </a:lnTo>
                  <a:lnTo>
                    <a:pt x="2653030" y="1347470"/>
                  </a:lnTo>
                  <a:close/>
                  <a:moveTo>
                    <a:pt x="2653030" y="767080"/>
                  </a:moveTo>
                  <a:lnTo>
                    <a:pt x="2653030" y="694690"/>
                  </a:lnTo>
                  <a:lnTo>
                    <a:pt x="694690" y="2653030"/>
                  </a:lnTo>
                  <a:lnTo>
                    <a:pt x="767080" y="2653030"/>
                  </a:lnTo>
                  <a:lnTo>
                    <a:pt x="2653030" y="767080"/>
                  </a:lnTo>
                  <a:close/>
                  <a:moveTo>
                    <a:pt x="2653030" y="332740"/>
                  </a:moveTo>
                  <a:lnTo>
                    <a:pt x="2653030" y="260350"/>
                  </a:lnTo>
                  <a:lnTo>
                    <a:pt x="260350" y="2653030"/>
                  </a:lnTo>
                  <a:lnTo>
                    <a:pt x="332740" y="2653030"/>
                  </a:lnTo>
                  <a:lnTo>
                    <a:pt x="2653030" y="332740"/>
                  </a:lnTo>
                  <a:close/>
                  <a:moveTo>
                    <a:pt x="2653030" y="1202690"/>
                  </a:moveTo>
                  <a:lnTo>
                    <a:pt x="2653030" y="1130300"/>
                  </a:lnTo>
                  <a:lnTo>
                    <a:pt x="1130300" y="2653030"/>
                  </a:lnTo>
                  <a:lnTo>
                    <a:pt x="1202690" y="2653030"/>
                  </a:lnTo>
                  <a:lnTo>
                    <a:pt x="2653030" y="1202690"/>
                  </a:lnTo>
                  <a:close/>
                  <a:moveTo>
                    <a:pt x="2653030" y="913130"/>
                  </a:moveTo>
                  <a:lnTo>
                    <a:pt x="2653030" y="840740"/>
                  </a:lnTo>
                  <a:lnTo>
                    <a:pt x="840740" y="2653030"/>
                  </a:lnTo>
                  <a:lnTo>
                    <a:pt x="913130" y="2653030"/>
                  </a:lnTo>
                  <a:lnTo>
                    <a:pt x="2653030" y="913130"/>
                  </a:lnTo>
                  <a:close/>
                  <a:moveTo>
                    <a:pt x="2653030" y="1057910"/>
                  </a:moveTo>
                  <a:lnTo>
                    <a:pt x="2653030" y="985520"/>
                  </a:lnTo>
                  <a:lnTo>
                    <a:pt x="985520" y="2653030"/>
                  </a:lnTo>
                  <a:lnTo>
                    <a:pt x="1057910" y="2653030"/>
                  </a:lnTo>
                  <a:lnTo>
                    <a:pt x="2653030" y="1057910"/>
                  </a:lnTo>
                  <a:close/>
                </a:path>
              </a:pathLst>
            </a:custGeom>
            <a:solidFill>
              <a:srgbClr val="3B2D9B"/>
            </a:solidFill>
          </p:spPr>
        </p:sp>
      </p:grpSp>
      <p:sp>
        <p:nvSpPr>
          <p:cNvPr id="7" name="AutoShape 7"/>
          <p:cNvSpPr/>
          <p:nvPr/>
        </p:nvSpPr>
        <p:spPr>
          <a:xfrm>
            <a:off x="16413902" y="3960040"/>
            <a:ext cx="2362200" cy="6705600"/>
          </a:xfrm>
          <a:prstGeom prst="rect">
            <a:avLst/>
          </a:prstGeom>
          <a:solidFill>
            <a:srgbClr val="3B2D9B"/>
          </a:solidFill>
        </p:spPr>
      </p:sp>
      <p:grpSp>
        <p:nvGrpSpPr>
          <p:cNvPr id="8" name="Group 8"/>
          <p:cNvGrpSpPr/>
          <p:nvPr/>
        </p:nvGrpSpPr>
        <p:grpSpPr>
          <a:xfrm>
            <a:off x="1028700" y="907256"/>
            <a:ext cx="14015158" cy="1551638"/>
            <a:chOff x="0" y="-161925"/>
            <a:chExt cx="18686877" cy="2068851"/>
          </a:xfrm>
        </p:grpSpPr>
        <p:sp>
          <p:nvSpPr>
            <p:cNvPr id="9" name="TextBox 9"/>
            <p:cNvSpPr txBox="1"/>
            <p:nvPr/>
          </p:nvSpPr>
          <p:spPr>
            <a:xfrm>
              <a:off x="0" y="-161925"/>
              <a:ext cx="18686877" cy="1329938"/>
            </a:xfrm>
            <a:prstGeom prst="rect">
              <a:avLst/>
            </a:prstGeom>
          </p:spPr>
          <p:txBody>
            <a:bodyPr lIns="0" tIns="0" rIns="0" bIns="0" rtlCol="0" anchor="t">
              <a:spAutoFit/>
            </a:bodyPr>
            <a:lstStyle/>
            <a:p>
              <a:pPr>
                <a:lnSpc>
                  <a:spcPts val="8250"/>
                </a:lnSpc>
              </a:pPr>
              <a:r>
                <a:rPr lang="en-US" sz="5500" spc="165" dirty="0">
                  <a:solidFill>
                    <a:srgbClr val="3B2D9B"/>
                  </a:solidFill>
                  <a:latin typeface="Bodoni MT" panose="02070603080606020203" pitchFamily="18" charset="0"/>
                </a:rPr>
                <a:t>Common Characteristics</a:t>
              </a:r>
            </a:p>
          </p:txBody>
        </p:sp>
        <p:sp>
          <p:nvSpPr>
            <p:cNvPr id="10" name="AutoShape 10"/>
            <p:cNvSpPr/>
            <p:nvPr/>
          </p:nvSpPr>
          <p:spPr>
            <a:xfrm>
              <a:off x="0" y="1754526"/>
              <a:ext cx="1524000" cy="152400"/>
            </a:xfrm>
            <a:prstGeom prst="rect">
              <a:avLst/>
            </a:prstGeom>
            <a:solidFill>
              <a:srgbClr val="3B2D9B"/>
            </a:solidFill>
          </p:spPr>
        </p:sp>
      </p:grpSp>
      <p:grpSp>
        <p:nvGrpSpPr>
          <p:cNvPr id="11" name="Group 11"/>
          <p:cNvGrpSpPr/>
          <p:nvPr/>
        </p:nvGrpSpPr>
        <p:grpSpPr>
          <a:xfrm>
            <a:off x="1028700" y="6352609"/>
            <a:ext cx="6090358" cy="3093272"/>
            <a:chOff x="0" y="-38100"/>
            <a:chExt cx="8120477" cy="4124362"/>
          </a:xfrm>
        </p:grpSpPr>
        <p:sp>
          <p:nvSpPr>
            <p:cNvPr id="12" name="TextBox 12"/>
            <p:cNvSpPr txBox="1"/>
            <p:nvPr/>
          </p:nvSpPr>
          <p:spPr>
            <a:xfrm>
              <a:off x="0" y="-38100"/>
              <a:ext cx="8120477" cy="1308100"/>
            </a:xfrm>
            <a:prstGeom prst="rect">
              <a:avLst/>
            </a:prstGeom>
          </p:spPr>
          <p:txBody>
            <a:bodyPr lIns="0" tIns="0" rIns="0" bIns="0" rtlCol="0" anchor="t">
              <a:spAutoFit/>
            </a:bodyPr>
            <a:lstStyle/>
            <a:p>
              <a:pPr>
                <a:lnSpc>
                  <a:spcPts val="3900"/>
                </a:lnSpc>
              </a:pPr>
              <a:r>
                <a:rPr lang="en-US" sz="3000" spc="240" dirty="0">
                  <a:solidFill>
                    <a:srgbClr val="3B2D9B"/>
                  </a:solidFill>
                  <a:latin typeface="Bodoni MT" panose="02070603080606020203" pitchFamily="18" charset="0"/>
                </a:rPr>
                <a:t>DETRIMENTAL EXTRANEOUS INFLUENCES</a:t>
              </a:r>
            </a:p>
          </p:txBody>
        </p:sp>
        <p:sp>
          <p:nvSpPr>
            <p:cNvPr id="13" name="TextBox 13"/>
            <p:cNvSpPr txBox="1"/>
            <p:nvPr/>
          </p:nvSpPr>
          <p:spPr>
            <a:xfrm>
              <a:off x="0" y="1652348"/>
              <a:ext cx="8120477" cy="2433914"/>
            </a:xfrm>
            <a:prstGeom prst="rect">
              <a:avLst/>
            </a:prstGeom>
          </p:spPr>
          <p:txBody>
            <a:bodyPr lIns="0" tIns="0" rIns="0" bIns="0" rtlCol="0" anchor="t">
              <a:spAutoFit/>
            </a:bodyPr>
            <a:lstStyle/>
            <a:p>
              <a:pPr>
                <a:lnSpc>
                  <a:spcPts val="3640"/>
                </a:lnSpc>
              </a:pPr>
              <a:r>
                <a:rPr lang="en-US" sz="2600" dirty="0">
                  <a:solidFill>
                    <a:srgbClr val="3B2D9B"/>
                  </a:solidFill>
                  <a:latin typeface="Bodoni MT" panose="02070603080606020203" pitchFamily="18" charset="0"/>
                </a:rPr>
                <a:t>Boards and Managers are misguided by local politicians and community pressure to avoid rate increases, avoid cost-saving merger, consolidation or sale.</a:t>
              </a:r>
            </a:p>
          </p:txBody>
        </p:sp>
      </p:grpSp>
      <p:grpSp>
        <p:nvGrpSpPr>
          <p:cNvPr id="14" name="Group 14"/>
          <p:cNvGrpSpPr/>
          <p:nvPr/>
        </p:nvGrpSpPr>
        <p:grpSpPr>
          <a:xfrm>
            <a:off x="8534400" y="2616729"/>
            <a:ext cx="6090358" cy="3554935"/>
            <a:chOff x="0" y="-38100"/>
            <a:chExt cx="8120477" cy="4739913"/>
          </a:xfrm>
        </p:grpSpPr>
        <p:sp>
          <p:nvSpPr>
            <p:cNvPr id="15" name="TextBox 15"/>
            <p:cNvSpPr txBox="1"/>
            <p:nvPr/>
          </p:nvSpPr>
          <p:spPr>
            <a:xfrm>
              <a:off x="0" y="-38100"/>
              <a:ext cx="8120477" cy="1308100"/>
            </a:xfrm>
            <a:prstGeom prst="rect">
              <a:avLst/>
            </a:prstGeom>
          </p:spPr>
          <p:txBody>
            <a:bodyPr lIns="0" tIns="0" rIns="0" bIns="0" rtlCol="0" anchor="t">
              <a:spAutoFit/>
            </a:bodyPr>
            <a:lstStyle/>
            <a:p>
              <a:pPr>
                <a:lnSpc>
                  <a:spcPts val="3900"/>
                </a:lnSpc>
              </a:pPr>
              <a:r>
                <a:rPr lang="en-US" sz="3000" spc="240" dirty="0">
                  <a:solidFill>
                    <a:srgbClr val="3B2D9B"/>
                  </a:solidFill>
                  <a:latin typeface="Bodoni MT" panose="02070603080606020203" pitchFamily="18" charset="0"/>
                </a:rPr>
                <a:t>POOR FINANCIAL AND ACCOUNTING PRACTICES</a:t>
              </a:r>
            </a:p>
          </p:txBody>
        </p:sp>
        <p:sp>
          <p:nvSpPr>
            <p:cNvPr id="16" name="TextBox 16"/>
            <p:cNvSpPr txBox="1"/>
            <p:nvPr/>
          </p:nvSpPr>
          <p:spPr>
            <a:xfrm>
              <a:off x="0" y="1652346"/>
              <a:ext cx="8120477" cy="3049467"/>
            </a:xfrm>
            <a:prstGeom prst="rect">
              <a:avLst/>
            </a:prstGeom>
          </p:spPr>
          <p:txBody>
            <a:bodyPr lIns="0" tIns="0" rIns="0" bIns="0" rtlCol="0" anchor="t">
              <a:spAutoFit/>
            </a:bodyPr>
            <a:lstStyle/>
            <a:p>
              <a:pPr>
                <a:lnSpc>
                  <a:spcPts val="3640"/>
                </a:lnSpc>
              </a:pPr>
              <a:r>
                <a:rPr lang="en-US" sz="2600" dirty="0">
                  <a:solidFill>
                    <a:srgbClr val="3B2D9B"/>
                  </a:solidFill>
                  <a:latin typeface="Bodoni MT" panose="02070603080606020203" pitchFamily="18" charset="0"/>
                </a:rPr>
                <a:t>Many water utilities use capital projects to increase rates through a loan approval process rather than participate in a traditional base rate adjustment where staff can evaluate rate sufficiency.</a:t>
              </a: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FF3F4"/>
        </a:solidFill>
        <a:effectLst/>
      </p:bgPr>
    </p:bg>
    <p:spTree>
      <p:nvGrpSpPr>
        <p:cNvPr id="1" name=""/>
        <p:cNvGrpSpPr/>
        <p:nvPr/>
      </p:nvGrpSpPr>
      <p:grpSpPr>
        <a:xfrm>
          <a:off x="0" y="0"/>
          <a:ext cx="0" cy="0"/>
          <a:chOff x="0" y="0"/>
          <a:chExt cx="0" cy="0"/>
        </a:xfrm>
      </p:grpSpPr>
      <p:sp>
        <p:nvSpPr>
          <p:cNvPr id="2" name="AutoShape 2"/>
          <p:cNvSpPr/>
          <p:nvPr/>
        </p:nvSpPr>
        <p:spPr>
          <a:xfrm>
            <a:off x="-533400" y="-457200"/>
            <a:ext cx="10248900" cy="8229600"/>
          </a:xfrm>
          <a:prstGeom prst="rect">
            <a:avLst/>
          </a:prstGeom>
          <a:solidFill>
            <a:srgbClr val="3B2D9B"/>
          </a:solidFill>
        </p:spPr>
      </p:sp>
      <p:grpSp>
        <p:nvGrpSpPr>
          <p:cNvPr id="3" name="Group 3"/>
          <p:cNvGrpSpPr>
            <a:grpSpLocks noChangeAspect="1"/>
          </p:cNvGrpSpPr>
          <p:nvPr/>
        </p:nvGrpSpPr>
        <p:grpSpPr>
          <a:xfrm>
            <a:off x="5967305" y="7999556"/>
            <a:ext cx="3748195" cy="3748195"/>
            <a:chOff x="0" y="0"/>
            <a:chExt cx="2653030" cy="2653030"/>
          </a:xfrm>
        </p:grpSpPr>
        <p:sp>
          <p:nvSpPr>
            <p:cNvPr id="4" name="Freeform 4"/>
            <p:cNvSpPr/>
            <p:nvPr/>
          </p:nvSpPr>
          <p:spPr>
            <a:xfrm>
              <a:off x="0" y="0"/>
              <a:ext cx="2653030" cy="2654300"/>
            </a:xfrm>
            <a:custGeom>
              <a:avLst/>
              <a:gdLst/>
              <a:ahLst/>
              <a:cxnLst/>
              <a:rect l="l" t="t" r="r" b="b"/>
              <a:pathLst>
                <a:path w="2653030" h="2654300">
                  <a:moveTo>
                    <a:pt x="0" y="1535430"/>
                  </a:moveTo>
                  <a:lnTo>
                    <a:pt x="0" y="1463040"/>
                  </a:lnTo>
                  <a:lnTo>
                    <a:pt x="1463040" y="0"/>
                  </a:lnTo>
                  <a:lnTo>
                    <a:pt x="1535430" y="0"/>
                  </a:lnTo>
                  <a:lnTo>
                    <a:pt x="0" y="1535430"/>
                  </a:lnTo>
                  <a:close/>
                  <a:moveTo>
                    <a:pt x="1681480" y="0"/>
                  </a:moveTo>
                  <a:lnTo>
                    <a:pt x="1609090" y="0"/>
                  </a:lnTo>
                  <a:lnTo>
                    <a:pt x="0" y="1607820"/>
                  </a:lnTo>
                  <a:lnTo>
                    <a:pt x="0" y="1680210"/>
                  </a:lnTo>
                  <a:lnTo>
                    <a:pt x="1681480" y="0"/>
                  </a:lnTo>
                  <a:close/>
                  <a:moveTo>
                    <a:pt x="1390650" y="0"/>
                  </a:moveTo>
                  <a:lnTo>
                    <a:pt x="1318260" y="0"/>
                  </a:lnTo>
                  <a:lnTo>
                    <a:pt x="0" y="1318260"/>
                  </a:lnTo>
                  <a:lnTo>
                    <a:pt x="0" y="1390650"/>
                  </a:lnTo>
                  <a:lnTo>
                    <a:pt x="1390650" y="0"/>
                  </a:lnTo>
                  <a:close/>
                  <a:moveTo>
                    <a:pt x="1245870" y="0"/>
                  </a:moveTo>
                  <a:lnTo>
                    <a:pt x="1173480" y="0"/>
                  </a:lnTo>
                  <a:lnTo>
                    <a:pt x="0" y="1173480"/>
                  </a:lnTo>
                  <a:lnTo>
                    <a:pt x="0" y="1245870"/>
                  </a:lnTo>
                  <a:lnTo>
                    <a:pt x="1245870" y="0"/>
                  </a:lnTo>
                  <a:close/>
                  <a:moveTo>
                    <a:pt x="1826260" y="0"/>
                  </a:moveTo>
                  <a:lnTo>
                    <a:pt x="1753870" y="0"/>
                  </a:lnTo>
                  <a:lnTo>
                    <a:pt x="0" y="1753870"/>
                  </a:lnTo>
                  <a:lnTo>
                    <a:pt x="0" y="1826260"/>
                  </a:lnTo>
                  <a:lnTo>
                    <a:pt x="1826260" y="0"/>
                  </a:lnTo>
                  <a:close/>
                  <a:moveTo>
                    <a:pt x="2260600" y="0"/>
                  </a:moveTo>
                  <a:lnTo>
                    <a:pt x="2188210" y="0"/>
                  </a:lnTo>
                  <a:lnTo>
                    <a:pt x="0" y="2188210"/>
                  </a:lnTo>
                  <a:lnTo>
                    <a:pt x="0" y="2260600"/>
                  </a:lnTo>
                  <a:lnTo>
                    <a:pt x="2260600" y="0"/>
                  </a:lnTo>
                  <a:close/>
                  <a:moveTo>
                    <a:pt x="2551430" y="0"/>
                  </a:moveTo>
                  <a:lnTo>
                    <a:pt x="2479040" y="0"/>
                  </a:lnTo>
                  <a:lnTo>
                    <a:pt x="0" y="2479040"/>
                  </a:lnTo>
                  <a:lnTo>
                    <a:pt x="0" y="2551430"/>
                  </a:lnTo>
                  <a:lnTo>
                    <a:pt x="2551430" y="0"/>
                  </a:lnTo>
                  <a:close/>
                  <a:moveTo>
                    <a:pt x="2405380" y="0"/>
                  </a:moveTo>
                  <a:lnTo>
                    <a:pt x="2332990" y="0"/>
                  </a:lnTo>
                  <a:lnTo>
                    <a:pt x="0" y="2332990"/>
                  </a:lnTo>
                  <a:lnTo>
                    <a:pt x="0" y="2405380"/>
                  </a:lnTo>
                  <a:lnTo>
                    <a:pt x="2405380" y="0"/>
                  </a:lnTo>
                  <a:close/>
                  <a:moveTo>
                    <a:pt x="2115820" y="0"/>
                  </a:moveTo>
                  <a:lnTo>
                    <a:pt x="2043430" y="0"/>
                  </a:lnTo>
                  <a:lnTo>
                    <a:pt x="0" y="2043430"/>
                  </a:lnTo>
                  <a:lnTo>
                    <a:pt x="0" y="2115820"/>
                  </a:lnTo>
                  <a:lnTo>
                    <a:pt x="2115820" y="0"/>
                  </a:lnTo>
                  <a:close/>
                  <a:moveTo>
                    <a:pt x="375920" y="0"/>
                  </a:moveTo>
                  <a:lnTo>
                    <a:pt x="303530" y="0"/>
                  </a:lnTo>
                  <a:lnTo>
                    <a:pt x="0" y="303530"/>
                  </a:lnTo>
                  <a:lnTo>
                    <a:pt x="0" y="375920"/>
                  </a:lnTo>
                  <a:lnTo>
                    <a:pt x="375920" y="0"/>
                  </a:lnTo>
                  <a:close/>
                  <a:moveTo>
                    <a:pt x="1101090" y="0"/>
                  </a:moveTo>
                  <a:lnTo>
                    <a:pt x="1028700" y="0"/>
                  </a:lnTo>
                  <a:lnTo>
                    <a:pt x="0" y="1028700"/>
                  </a:lnTo>
                  <a:lnTo>
                    <a:pt x="0" y="1101090"/>
                  </a:lnTo>
                  <a:lnTo>
                    <a:pt x="1101090" y="0"/>
                  </a:lnTo>
                  <a:close/>
                  <a:moveTo>
                    <a:pt x="2653030" y="0"/>
                  </a:moveTo>
                  <a:lnTo>
                    <a:pt x="2623820" y="0"/>
                  </a:lnTo>
                  <a:lnTo>
                    <a:pt x="0" y="2623820"/>
                  </a:lnTo>
                  <a:lnTo>
                    <a:pt x="0" y="2653030"/>
                  </a:lnTo>
                  <a:lnTo>
                    <a:pt x="43180" y="2653030"/>
                  </a:lnTo>
                  <a:lnTo>
                    <a:pt x="2653030" y="43180"/>
                  </a:lnTo>
                  <a:lnTo>
                    <a:pt x="2653030" y="0"/>
                  </a:lnTo>
                  <a:close/>
                  <a:moveTo>
                    <a:pt x="520700" y="0"/>
                  </a:moveTo>
                  <a:lnTo>
                    <a:pt x="448310" y="0"/>
                  </a:lnTo>
                  <a:lnTo>
                    <a:pt x="0" y="448310"/>
                  </a:lnTo>
                  <a:lnTo>
                    <a:pt x="0" y="520700"/>
                  </a:lnTo>
                  <a:lnTo>
                    <a:pt x="520700" y="0"/>
                  </a:lnTo>
                  <a:close/>
                  <a:moveTo>
                    <a:pt x="85090" y="0"/>
                  </a:moveTo>
                  <a:lnTo>
                    <a:pt x="12700" y="0"/>
                  </a:lnTo>
                  <a:lnTo>
                    <a:pt x="0" y="12700"/>
                  </a:lnTo>
                  <a:lnTo>
                    <a:pt x="0" y="85090"/>
                  </a:lnTo>
                  <a:lnTo>
                    <a:pt x="85090" y="0"/>
                  </a:lnTo>
                  <a:close/>
                  <a:moveTo>
                    <a:pt x="231140" y="0"/>
                  </a:moveTo>
                  <a:lnTo>
                    <a:pt x="158750" y="0"/>
                  </a:lnTo>
                  <a:lnTo>
                    <a:pt x="0" y="157480"/>
                  </a:lnTo>
                  <a:lnTo>
                    <a:pt x="0" y="229870"/>
                  </a:lnTo>
                  <a:lnTo>
                    <a:pt x="231140" y="0"/>
                  </a:lnTo>
                  <a:close/>
                  <a:moveTo>
                    <a:pt x="0" y="956310"/>
                  </a:moveTo>
                  <a:lnTo>
                    <a:pt x="956310" y="0"/>
                  </a:lnTo>
                  <a:lnTo>
                    <a:pt x="883920" y="0"/>
                  </a:lnTo>
                  <a:lnTo>
                    <a:pt x="0" y="882650"/>
                  </a:lnTo>
                  <a:lnTo>
                    <a:pt x="0" y="956310"/>
                  </a:lnTo>
                  <a:close/>
                  <a:moveTo>
                    <a:pt x="665480" y="0"/>
                  </a:moveTo>
                  <a:lnTo>
                    <a:pt x="593090" y="0"/>
                  </a:lnTo>
                  <a:lnTo>
                    <a:pt x="0" y="593090"/>
                  </a:lnTo>
                  <a:lnTo>
                    <a:pt x="0" y="665480"/>
                  </a:lnTo>
                  <a:lnTo>
                    <a:pt x="665480" y="0"/>
                  </a:lnTo>
                  <a:close/>
                  <a:moveTo>
                    <a:pt x="810260" y="0"/>
                  </a:moveTo>
                  <a:lnTo>
                    <a:pt x="737870" y="0"/>
                  </a:lnTo>
                  <a:lnTo>
                    <a:pt x="0" y="737870"/>
                  </a:lnTo>
                  <a:lnTo>
                    <a:pt x="0" y="810260"/>
                  </a:lnTo>
                  <a:lnTo>
                    <a:pt x="810260" y="0"/>
                  </a:lnTo>
                  <a:close/>
                  <a:moveTo>
                    <a:pt x="1971040" y="0"/>
                  </a:moveTo>
                  <a:lnTo>
                    <a:pt x="1898650" y="0"/>
                  </a:lnTo>
                  <a:lnTo>
                    <a:pt x="0" y="1898650"/>
                  </a:lnTo>
                  <a:lnTo>
                    <a:pt x="0" y="1971040"/>
                  </a:lnTo>
                  <a:lnTo>
                    <a:pt x="1971040" y="0"/>
                  </a:lnTo>
                  <a:close/>
                  <a:moveTo>
                    <a:pt x="2653030" y="1783080"/>
                  </a:moveTo>
                  <a:lnTo>
                    <a:pt x="2653030" y="1710690"/>
                  </a:lnTo>
                  <a:lnTo>
                    <a:pt x="1710690" y="2653030"/>
                  </a:lnTo>
                  <a:lnTo>
                    <a:pt x="1783080" y="2653030"/>
                  </a:lnTo>
                  <a:lnTo>
                    <a:pt x="2653030" y="1783080"/>
                  </a:lnTo>
                  <a:close/>
                  <a:moveTo>
                    <a:pt x="2653030" y="1927860"/>
                  </a:moveTo>
                  <a:lnTo>
                    <a:pt x="2653030" y="1855470"/>
                  </a:lnTo>
                  <a:lnTo>
                    <a:pt x="1855470" y="2653030"/>
                  </a:lnTo>
                  <a:lnTo>
                    <a:pt x="1927860" y="2653030"/>
                  </a:lnTo>
                  <a:lnTo>
                    <a:pt x="2653030" y="1927860"/>
                  </a:lnTo>
                  <a:close/>
                  <a:moveTo>
                    <a:pt x="2653030" y="2072640"/>
                  </a:moveTo>
                  <a:lnTo>
                    <a:pt x="2653030" y="2000250"/>
                  </a:lnTo>
                  <a:lnTo>
                    <a:pt x="2000250" y="2653030"/>
                  </a:lnTo>
                  <a:lnTo>
                    <a:pt x="2072640" y="2653030"/>
                  </a:lnTo>
                  <a:lnTo>
                    <a:pt x="2653030" y="2072640"/>
                  </a:lnTo>
                  <a:close/>
                  <a:moveTo>
                    <a:pt x="2653030" y="1638300"/>
                  </a:moveTo>
                  <a:lnTo>
                    <a:pt x="2653030" y="1565910"/>
                  </a:lnTo>
                  <a:lnTo>
                    <a:pt x="1564640" y="2654300"/>
                  </a:lnTo>
                  <a:lnTo>
                    <a:pt x="1637030" y="2654300"/>
                  </a:lnTo>
                  <a:lnTo>
                    <a:pt x="2653030" y="1638300"/>
                  </a:lnTo>
                  <a:close/>
                  <a:moveTo>
                    <a:pt x="2217420" y="2653030"/>
                  </a:moveTo>
                  <a:lnTo>
                    <a:pt x="2653030" y="2217420"/>
                  </a:lnTo>
                  <a:lnTo>
                    <a:pt x="2653030" y="2145030"/>
                  </a:lnTo>
                  <a:lnTo>
                    <a:pt x="2145030" y="2653030"/>
                  </a:lnTo>
                  <a:lnTo>
                    <a:pt x="2217420" y="2653030"/>
                  </a:lnTo>
                  <a:close/>
                  <a:moveTo>
                    <a:pt x="2653030" y="2580640"/>
                  </a:moveTo>
                  <a:lnTo>
                    <a:pt x="2580640" y="2653030"/>
                  </a:lnTo>
                  <a:lnTo>
                    <a:pt x="2653030" y="2653030"/>
                  </a:lnTo>
                  <a:lnTo>
                    <a:pt x="2653030" y="2580640"/>
                  </a:lnTo>
                  <a:close/>
                  <a:moveTo>
                    <a:pt x="2653030" y="2508250"/>
                  </a:moveTo>
                  <a:lnTo>
                    <a:pt x="2653030" y="2435860"/>
                  </a:lnTo>
                  <a:lnTo>
                    <a:pt x="2435860" y="2653030"/>
                  </a:lnTo>
                  <a:lnTo>
                    <a:pt x="2508250" y="2653030"/>
                  </a:lnTo>
                  <a:lnTo>
                    <a:pt x="2653030" y="2508250"/>
                  </a:lnTo>
                  <a:close/>
                  <a:moveTo>
                    <a:pt x="2653030" y="2363470"/>
                  </a:moveTo>
                  <a:lnTo>
                    <a:pt x="2653030" y="2291080"/>
                  </a:lnTo>
                  <a:lnTo>
                    <a:pt x="2291080" y="2653030"/>
                  </a:lnTo>
                  <a:lnTo>
                    <a:pt x="2363470" y="2653030"/>
                  </a:lnTo>
                  <a:lnTo>
                    <a:pt x="2653030" y="2363470"/>
                  </a:lnTo>
                  <a:close/>
                  <a:moveTo>
                    <a:pt x="2653030" y="1492250"/>
                  </a:moveTo>
                  <a:lnTo>
                    <a:pt x="2653030" y="1419860"/>
                  </a:lnTo>
                  <a:lnTo>
                    <a:pt x="1419860" y="2653030"/>
                  </a:lnTo>
                  <a:lnTo>
                    <a:pt x="1492250" y="2653030"/>
                  </a:lnTo>
                  <a:lnTo>
                    <a:pt x="2653030" y="1492250"/>
                  </a:lnTo>
                  <a:close/>
                  <a:moveTo>
                    <a:pt x="2653030" y="187960"/>
                  </a:moveTo>
                  <a:lnTo>
                    <a:pt x="2653030" y="115570"/>
                  </a:lnTo>
                  <a:lnTo>
                    <a:pt x="115570" y="2653030"/>
                  </a:lnTo>
                  <a:lnTo>
                    <a:pt x="187960" y="2653030"/>
                  </a:lnTo>
                  <a:lnTo>
                    <a:pt x="2653030" y="187960"/>
                  </a:lnTo>
                  <a:close/>
                  <a:moveTo>
                    <a:pt x="2653030" y="622300"/>
                  </a:moveTo>
                  <a:lnTo>
                    <a:pt x="2653030" y="549910"/>
                  </a:lnTo>
                  <a:lnTo>
                    <a:pt x="549910" y="2653030"/>
                  </a:lnTo>
                  <a:lnTo>
                    <a:pt x="622300" y="2653030"/>
                  </a:lnTo>
                  <a:lnTo>
                    <a:pt x="2653030" y="622300"/>
                  </a:lnTo>
                  <a:close/>
                  <a:moveTo>
                    <a:pt x="2653030" y="477520"/>
                  </a:moveTo>
                  <a:lnTo>
                    <a:pt x="2653030" y="405130"/>
                  </a:lnTo>
                  <a:lnTo>
                    <a:pt x="405130" y="2653030"/>
                  </a:lnTo>
                  <a:lnTo>
                    <a:pt x="477520" y="2653030"/>
                  </a:lnTo>
                  <a:lnTo>
                    <a:pt x="2653030" y="477520"/>
                  </a:lnTo>
                  <a:close/>
                  <a:moveTo>
                    <a:pt x="2653030" y="1347470"/>
                  </a:moveTo>
                  <a:lnTo>
                    <a:pt x="2653030" y="1275080"/>
                  </a:lnTo>
                  <a:lnTo>
                    <a:pt x="1275080" y="2653030"/>
                  </a:lnTo>
                  <a:lnTo>
                    <a:pt x="1347470" y="2653030"/>
                  </a:lnTo>
                  <a:lnTo>
                    <a:pt x="2653030" y="1347470"/>
                  </a:lnTo>
                  <a:close/>
                  <a:moveTo>
                    <a:pt x="2653030" y="767080"/>
                  </a:moveTo>
                  <a:lnTo>
                    <a:pt x="2653030" y="694690"/>
                  </a:lnTo>
                  <a:lnTo>
                    <a:pt x="694690" y="2653030"/>
                  </a:lnTo>
                  <a:lnTo>
                    <a:pt x="767080" y="2653030"/>
                  </a:lnTo>
                  <a:lnTo>
                    <a:pt x="2653030" y="767080"/>
                  </a:lnTo>
                  <a:close/>
                  <a:moveTo>
                    <a:pt x="2653030" y="332740"/>
                  </a:moveTo>
                  <a:lnTo>
                    <a:pt x="2653030" y="260350"/>
                  </a:lnTo>
                  <a:lnTo>
                    <a:pt x="260350" y="2653030"/>
                  </a:lnTo>
                  <a:lnTo>
                    <a:pt x="332740" y="2653030"/>
                  </a:lnTo>
                  <a:lnTo>
                    <a:pt x="2653030" y="332740"/>
                  </a:lnTo>
                  <a:close/>
                  <a:moveTo>
                    <a:pt x="2653030" y="1202690"/>
                  </a:moveTo>
                  <a:lnTo>
                    <a:pt x="2653030" y="1130300"/>
                  </a:lnTo>
                  <a:lnTo>
                    <a:pt x="1130300" y="2653030"/>
                  </a:lnTo>
                  <a:lnTo>
                    <a:pt x="1202690" y="2653030"/>
                  </a:lnTo>
                  <a:lnTo>
                    <a:pt x="2653030" y="1202690"/>
                  </a:lnTo>
                  <a:close/>
                  <a:moveTo>
                    <a:pt x="2653030" y="913130"/>
                  </a:moveTo>
                  <a:lnTo>
                    <a:pt x="2653030" y="840740"/>
                  </a:lnTo>
                  <a:lnTo>
                    <a:pt x="840740" y="2653030"/>
                  </a:lnTo>
                  <a:lnTo>
                    <a:pt x="913130" y="2653030"/>
                  </a:lnTo>
                  <a:lnTo>
                    <a:pt x="2653030" y="913130"/>
                  </a:lnTo>
                  <a:close/>
                  <a:moveTo>
                    <a:pt x="2653030" y="1057910"/>
                  </a:moveTo>
                  <a:lnTo>
                    <a:pt x="2653030" y="985520"/>
                  </a:lnTo>
                  <a:lnTo>
                    <a:pt x="985520" y="2653030"/>
                  </a:lnTo>
                  <a:lnTo>
                    <a:pt x="1057910" y="2653030"/>
                  </a:lnTo>
                  <a:lnTo>
                    <a:pt x="2653030" y="1057910"/>
                  </a:lnTo>
                  <a:close/>
                </a:path>
              </a:pathLst>
            </a:custGeom>
            <a:solidFill>
              <a:srgbClr val="3B2D9B"/>
            </a:solidFill>
          </p:spPr>
        </p:sp>
      </p:grpSp>
      <p:sp>
        <p:nvSpPr>
          <p:cNvPr id="5" name="AutoShape 5"/>
          <p:cNvSpPr/>
          <p:nvPr/>
        </p:nvSpPr>
        <p:spPr>
          <a:xfrm>
            <a:off x="-2071795" y="7999556"/>
            <a:ext cx="7810500" cy="2552700"/>
          </a:xfrm>
          <a:prstGeom prst="rect">
            <a:avLst/>
          </a:prstGeom>
          <a:solidFill>
            <a:srgbClr val="3B2D9B"/>
          </a:solidFill>
        </p:spPr>
      </p:sp>
      <p:grpSp>
        <p:nvGrpSpPr>
          <p:cNvPr id="6" name="Group 6"/>
          <p:cNvGrpSpPr/>
          <p:nvPr/>
        </p:nvGrpSpPr>
        <p:grpSpPr>
          <a:xfrm>
            <a:off x="10902245" y="882507"/>
            <a:ext cx="6357055" cy="8095624"/>
            <a:chOff x="0" y="0"/>
            <a:chExt cx="8476073" cy="10794165"/>
          </a:xfrm>
        </p:grpSpPr>
        <p:sp>
          <p:nvSpPr>
            <p:cNvPr id="7" name="TextBox 7"/>
            <p:cNvSpPr txBox="1"/>
            <p:nvPr/>
          </p:nvSpPr>
          <p:spPr>
            <a:xfrm>
              <a:off x="0" y="0"/>
              <a:ext cx="8476073" cy="1460500"/>
            </a:xfrm>
            <a:prstGeom prst="rect">
              <a:avLst/>
            </a:prstGeom>
          </p:spPr>
          <p:txBody>
            <a:bodyPr lIns="0" tIns="0" rIns="0" bIns="0" rtlCol="0" anchor="t">
              <a:spAutoFit/>
            </a:bodyPr>
            <a:lstStyle/>
            <a:p>
              <a:pPr>
                <a:lnSpc>
                  <a:spcPts val="8640"/>
                </a:lnSpc>
              </a:pPr>
              <a:r>
                <a:rPr lang="en-US" sz="7200" dirty="0">
                  <a:solidFill>
                    <a:srgbClr val="3B2D9B"/>
                  </a:solidFill>
                  <a:latin typeface="Bodoni MT" panose="02070603080606020203" pitchFamily="18" charset="0"/>
                </a:rPr>
                <a:t>Obstacles</a:t>
              </a:r>
            </a:p>
          </p:txBody>
        </p:sp>
        <p:sp>
          <p:nvSpPr>
            <p:cNvPr id="8" name="TextBox 8"/>
            <p:cNvSpPr txBox="1"/>
            <p:nvPr/>
          </p:nvSpPr>
          <p:spPr>
            <a:xfrm>
              <a:off x="0" y="1986764"/>
              <a:ext cx="8018877" cy="2600325"/>
            </a:xfrm>
            <a:prstGeom prst="rect">
              <a:avLst/>
            </a:prstGeom>
          </p:spPr>
          <p:txBody>
            <a:bodyPr lIns="0" tIns="0" rIns="0" bIns="0" rtlCol="0" anchor="t">
              <a:spAutoFit/>
            </a:bodyPr>
            <a:lstStyle/>
            <a:p>
              <a:pPr>
                <a:lnSpc>
                  <a:spcPts val="3840"/>
                </a:lnSpc>
              </a:pPr>
              <a:r>
                <a:rPr lang="en-US" sz="3200" spc="128" dirty="0">
                  <a:solidFill>
                    <a:srgbClr val="3B2D9B"/>
                  </a:solidFill>
                  <a:latin typeface="Bodoni MT" panose="02070603080606020203" pitchFamily="18" charset="0"/>
                </a:rPr>
                <a:t>A. BEYOND UTILITY CONTROL</a:t>
              </a:r>
            </a:p>
            <a:p>
              <a:pPr>
                <a:lnSpc>
                  <a:spcPts val="3840"/>
                </a:lnSpc>
              </a:pPr>
              <a:r>
                <a:rPr lang="en-US" sz="3200" spc="128" dirty="0">
                  <a:solidFill>
                    <a:srgbClr val="3B2D9B"/>
                  </a:solidFill>
                  <a:latin typeface="Bodoni MT" panose="02070603080606020203" pitchFamily="18" charset="0"/>
                </a:rPr>
                <a:t>B. WITHIN UTILITY CONTROL</a:t>
              </a:r>
            </a:p>
          </p:txBody>
        </p:sp>
        <p:sp>
          <p:nvSpPr>
            <p:cNvPr id="9" name="TextBox 9"/>
            <p:cNvSpPr txBox="1"/>
            <p:nvPr/>
          </p:nvSpPr>
          <p:spPr>
            <a:xfrm>
              <a:off x="0" y="6529664"/>
              <a:ext cx="8018877" cy="4264501"/>
            </a:xfrm>
            <a:prstGeom prst="rect">
              <a:avLst/>
            </a:prstGeom>
          </p:spPr>
          <p:txBody>
            <a:bodyPr lIns="0" tIns="0" rIns="0" bIns="0" rtlCol="0" anchor="t">
              <a:spAutoFit/>
            </a:bodyPr>
            <a:lstStyle/>
            <a:p>
              <a:pPr>
                <a:lnSpc>
                  <a:spcPts val="4200"/>
                </a:lnSpc>
              </a:pPr>
              <a:r>
                <a:rPr lang="en-US" sz="2800" spc="56" dirty="0">
                  <a:solidFill>
                    <a:srgbClr val="3B2D9B"/>
                  </a:solidFill>
                  <a:latin typeface="Bodoni MT" panose="02070603080606020203" pitchFamily="18" charset="0"/>
                </a:rPr>
                <a:t>Proper Rate Case Planning could allow for additional personnel, equipment, and proper management could plan for investment to affect meter placement, valves, and infrastructure repair.</a:t>
              </a:r>
            </a:p>
          </p:txBody>
        </p:sp>
        <p:sp>
          <p:nvSpPr>
            <p:cNvPr id="10" name="AutoShape 10"/>
            <p:cNvSpPr/>
            <p:nvPr/>
          </p:nvSpPr>
          <p:spPr>
            <a:xfrm>
              <a:off x="0" y="5499100"/>
              <a:ext cx="1524000" cy="152400"/>
            </a:xfrm>
            <a:prstGeom prst="rect">
              <a:avLst/>
            </a:prstGeom>
            <a:solidFill>
              <a:srgbClr val="3B2D9B"/>
            </a:solidFill>
          </p:spPr>
        </p:sp>
      </p:grpSp>
      <p:grpSp>
        <p:nvGrpSpPr>
          <p:cNvPr id="11" name="Group 11"/>
          <p:cNvGrpSpPr/>
          <p:nvPr/>
        </p:nvGrpSpPr>
        <p:grpSpPr>
          <a:xfrm>
            <a:off x="263639" y="314523"/>
            <a:ext cx="9039720" cy="5995828"/>
            <a:chOff x="0" y="0"/>
            <a:chExt cx="12052961" cy="7994437"/>
          </a:xfrm>
        </p:grpSpPr>
        <p:sp>
          <p:nvSpPr>
            <p:cNvPr id="12" name="TextBox 12"/>
            <p:cNvSpPr txBox="1"/>
            <p:nvPr/>
          </p:nvSpPr>
          <p:spPr>
            <a:xfrm>
              <a:off x="9637654" y="2546106"/>
              <a:ext cx="2415307" cy="744617"/>
            </a:xfrm>
            <a:prstGeom prst="rect">
              <a:avLst/>
            </a:prstGeom>
          </p:spPr>
          <p:txBody>
            <a:bodyPr lIns="0" tIns="0" rIns="0" bIns="0" rtlCol="0" anchor="t">
              <a:spAutoFit/>
            </a:bodyPr>
            <a:lstStyle/>
            <a:p>
              <a:pPr algn="ctr">
                <a:lnSpc>
                  <a:spcPts val="2259"/>
                </a:lnSpc>
              </a:pPr>
              <a:r>
                <a:rPr lang="en-US" sz="1614">
                  <a:solidFill>
                    <a:srgbClr val="EFF3F4"/>
                  </a:solidFill>
                  <a:latin typeface="Arimo"/>
                </a:rPr>
                <a:t>System Age/Terrain</a:t>
              </a:r>
            </a:p>
            <a:p>
              <a:pPr algn="ctr">
                <a:lnSpc>
                  <a:spcPts val="2259"/>
                </a:lnSpc>
              </a:pPr>
              <a:r>
                <a:rPr lang="en-US" sz="1614">
                  <a:solidFill>
                    <a:srgbClr val="EFF3F4"/>
                  </a:solidFill>
                  <a:latin typeface="Arimo"/>
                </a:rPr>
                <a:t>40%</a:t>
              </a:r>
            </a:p>
          </p:txBody>
        </p:sp>
        <p:sp>
          <p:nvSpPr>
            <p:cNvPr id="13" name="TextBox 13"/>
            <p:cNvSpPr txBox="1"/>
            <p:nvPr/>
          </p:nvSpPr>
          <p:spPr>
            <a:xfrm>
              <a:off x="0" y="2546106"/>
              <a:ext cx="2415307" cy="744617"/>
            </a:xfrm>
            <a:prstGeom prst="rect">
              <a:avLst/>
            </a:prstGeom>
          </p:spPr>
          <p:txBody>
            <a:bodyPr lIns="0" tIns="0" rIns="0" bIns="0" rtlCol="0" anchor="t">
              <a:spAutoFit/>
            </a:bodyPr>
            <a:lstStyle/>
            <a:p>
              <a:pPr algn="ctr">
                <a:lnSpc>
                  <a:spcPts val="2259"/>
                </a:lnSpc>
              </a:pPr>
              <a:r>
                <a:rPr lang="en-US" sz="1614">
                  <a:solidFill>
                    <a:srgbClr val="EFF3F4"/>
                  </a:solidFill>
                  <a:latin typeface="Arimo"/>
                </a:rPr>
                <a:t>Meters, Valves, AC </a:t>
              </a:r>
            </a:p>
            <a:p>
              <a:pPr algn="ctr">
                <a:lnSpc>
                  <a:spcPts val="2259"/>
                </a:lnSpc>
              </a:pPr>
              <a:r>
                <a:rPr lang="en-US" sz="1614">
                  <a:solidFill>
                    <a:srgbClr val="EFF3F4"/>
                  </a:solidFill>
                  <a:latin typeface="Arimo"/>
                </a:rPr>
                <a:t>32%</a:t>
              </a:r>
            </a:p>
          </p:txBody>
        </p:sp>
        <p:sp>
          <p:nvSpPr>
            <p:cNvPr id="14" name="TextBox 14"/>
            <p:cNvSpPr txBox="1"/>
            <p:nvPr/>
          </p:nvSpPr>
          <p:spPr>
            <a:xfrm>
              <a:off x="4036135" y="7249820"/>
              <a:ext cx="1185143" cy="744617"/>
            </a:xfrm>
            <a:prstGeom prst="rect">
              <a:avLst/>
            </a:prstGeom>
          </p:spPr>
          <p:txBody>
            <a:bodyPr lIns="0" tIns="0" rIns="0" bIns="0" rtlCol="0" anchor="t">
              <a:spAutoFit/>
            </a:bodyPr>
            <a:lstStyle/>
            <a:p>
              <a:pPr algn="ctr">
                <a:lnSpc>
                  <a:spcPts val="2259"/>
                </a:lnSpc>
              </a:pPr>
              <a:r>
                <a:rPr lang="en-US" sz="1614">
                  <a:solidFill>
                    <a:srgbClr val="EFF3F4"/>
                  </a:solidFill>
                  <a:latin typeface="Arimo"/>
                </a:rPr>
                <a:t>No Funds</a:t>
              </a:r>
            </a:p>
            <a:p>
              <a:pPr algn="ctr">
                <a:lnSpc>
                  <a:spcPts val="2259"/>
                </a:lnSpc>
              </a:pPr>
              <a:r>
                <a:rPr lang="en-US" sz="1614">
                  <a:solidFill>
                    <a:srgbClr val="EFF3F4"/>
                  </a:solidFill>
                  <a:latin typeface="Arimo"/>
                </a:rPr>
                <a:t>16%</a:t>
              </a:r>
            </a:p>
          </p:txBody>
        </p:sp>
        <p:sp>
          <p:nvSpPr>
            <p:cNvPr id="15" name="TextBox 15"/>
            <p:cNvSpPr txBox="1"/>
            <p:nvPr/>
          </p:nvSpPr>
          <p:spPr>
            <a:xfrm>
              <a:off x="7424254" y="7249820"/>
              <a:ext cx="2324197" cy="744617"/>
            </a:xfrm>
            <a:prstGeom prst="rect">
              <a:avLst/>
            </a:prstGeom>
          </p:spPr>
          <p:txBody>
            <a:bodyPr lIns="0" tIns="0" rIns="0" bIns="0" rtlCol="0" anchor="t">
              <a:spAutoFit/>
            </a:bodyPr>
            <a:lstStyle/>
            <a:p>
              <a:pPr algn="ctr">
                <a:lnSpc>
                  <a:spcPts val="2259"/>
                </a:lnSpc>
              </a:pPr>
              <a:r>
                <a:rPr lang="en-US" sz="1614">
                  <a:solidFill>
                    <a:srgbClr val="EFF3F4"/>
                  </a:solidFill>
                  <a:latin typeface="Arimo"/>
                </a:rPr>
                <a:t>Customer Make-up</a:t>
              </a:r>
            </a:p>
            <a:p>
              <a:pPr algn="ctr">
                <a:lnSpc>
                  <a:spcPts val="2259"/>
                </a:lnSpc>
              </a:pPr>
              <a:r>
                <a:rPr lang="en-US" sz="1614">
                  <a:solidFill>
                    <a:srgbClr val="EFF3F4"/>
                  </a:solidFill>
                  <a:latin typeface="Arimo"/>
                </a:rPr>
                <a:t>8%</a:t>
              </a:r>
            </a:p>
          </p:txBody>
        </p:sp>
        <p:sp>
          <p:nvSpPr>
            <p:cNvPr id="16" name="TextBox 16"/>
            <p:cNvSpPr txBox="1"/>
            <p:nvPr/>
          </p:nvSpPr>
          <p:spPr>
            <a:xfrm>
              <a:off x="4418564" y="-47625"/>
              <a:ext cx="2264050" cy="744617"/>
            </a:xfrm>
            <a:prstGeom prst="rect">
              <a:avLst/>
            </a:prstGeom>
          </p:spPr>
          <p:txBody>
            <a:bodyPr lIns="0" tIns="0" rIns="0" bIns="0" rtlCol="0" anchor="t">
              <a:spAutoFit/>
            </a:bodyPr>
            <a:lstStyle/>
            <a:p>
              <a:pPr algn="ctr">
                <a:lnSpc>
                  <a:spcPts val="2259"/>
                </a:lnSpc>
              </a:pPr>
              <a:r>
                <a:rPr lang="en-US" sz="1614">
                  <a:solidFill>
                    <a:srgbClr val="EFF3F4"/>
                  </a:solidFill>
                  <a:latin typeface="Arimo"/>
                </a:rPr>
                <a:t>Lack of Equipment</a:t>
              </a:r>
            </a:p>
            <a:p>
              <a:pPr algn="ctr">
                <a:lnSpc>
                  <a:spcPts val="2259"/>
                </a:lnSpc>
              </a:pPr>
              <a:r>
                <a:rPr lang="en-US" sz="1614">
                  <a:solidFill>
                    <a:srgbClr val="EFF3F4"/>
                  </a:solidFill>
                  <a:latin typeface="Arimo"/>
                </a:rPr>
                <a:t>4%</a:t>
              </a:r>
            </a:p>
          </p:txBody>
        </p:sp>
        <p:grpSp>
          <p:nvGrpSpPr>
            <p:cNvPr id="17" name="Group 17"/>
            <p:cNvGrpSpPr>
              <a:grpSpLocks noChangeAspect="1"/>
            </p:cNvGrpSpPr>
            <p:nvPr/>
          </p:nvGrpSpPr>
          <p:grpSpPr>
            <a:xfrm>
              <a:off x="2803461" y="892549"/>
              <a:ext cx="6446038" cy="6446038"/>
              <a:chOff x="0" y="0"/>
              <a:chExt cx="2540000" cy="2540000"/>
            </a:xfrm>
          </p:grpSpPr>
          <p:sp>
            <p:nvSpPr>
              <p:cNvPr id="18" name="Freeform 18"/>
              <p:cNvSpPr/>
              <p:nvPr/>
            </p:nvSpPr>
            <p:spPr>
              <a:xfrm>
                <a:off x="1270000" y="0"/>
                <a:ext cx="1377505" cy="2333476"/>
              </a:xfrm>
              <a:custGeom>
                <a:avLst/>
                <a:gdLst/>
                <a:ahLst/>
                <a:cxnLst/>
                <a:rect l="l" t="t" r="r" b="b"/>
                <a:pathLst>
                  <a:path w="1377505" h="2333476">
                    <a:moveTo>
                      <a:pt x="0" y="0"/>
                    </a:moveTo>
                    <a:lnTo>
                      <a:pt x="0" y="0"/>
                    </a:lnTo>
                    <a:cubicBezTo>
                      <a:pt x="561922" y="0"/>
                      <a:pt x="1057045" y="369271"/>
                      <a:pt x="1217275" y="907864"/>
                    </a:cubicBezTo>
                    <a:cubicBezTo>
                      <a:pt x="1377505" y="1446457"/>
                      <a:pt x="1164747" y="2026321"/>
                      <a:pt x="694203" y="2333476"/>
                    </a:cubicBezTo>
                    <a:lnTo>
                      <a:pt x="0" y="1270000"/>
                    </a:lnTo>
                    <a:close/>
                  </a:path>
                </a:pathLst>
              </a:custGeom>
              <a:solidFill>
                <a:srgbClr val="EFF3F4"/>
              </a:solidFill>
            </p:spPr>
          </p:sp>
          <p:sp>
            <p:nvSpPr>
              <p:cNvPr id="19" name="Freeform 19"/>
              <p:cNvSpPr/>
              <p:nvPr/>
            </p:nvSpPr>
            <p:spPr>
              <a:xfrm>
                <a:off x="1270000" y="1270000"/>
                <a:ext cx="746487" cy="1266366"/>
              </a:xfrm>
              <a:custGeom>
                <a:avLst/>
                <a:gdLst/>
                <a:ahLst/>
                <a:cxnLst/>
                <a:rect l="l" t="t" r="r" b="b"/>
                <a:pathLst>
                  <a:path w="746487" h="1266366">
                    <a:moveTo>
                      <a:pt x="746487" y="1027452"/>
                    </a:moveTo>
                    <a:cubicBezTo>
                      <a:pt x="555998" y="1165850"/>
                      <a:pt x="330785" y="1248568"/>
                      <a:pt x="96001" y="1266366"/>
                    </a:cubicBezTo>
                    <a:lnTo>
                      <a:pt x="0" y="0"/>
                    </a:lnTo>
                    <a:close/>
                  </a:path>
                </a:pathLst>
              </a:custGeom>
              <a:solidFill>
                <a:srgbClr val="CED1D3"/>
              </a:solidFill>
            </p:spPr>
          </p:sp>
          <p:sp>
            <p:nvSpPr>
              <p:cNvPr id="20" name="Freeform 20"/>
              <p:cNvSpPr/>
              <p:nvPr/>
            </p:nvSpPr>
            <p:spPr>
              <a:xfrm>
                <a:off x="252212" y="1270000"/>
                <a:ext cx="1176962" cy="1317314"/>
              </a:xfrm>
              <a:custGeom>
                <a:avLst/>
                <a:gdLst/>
                <a:ahLst/>
                <a:cxnLst/>
                <a:rect l="l" t="t" r="r" b="b"/>
                <a:pathLst>
                  <a:path w="1176962" h="1317314">
                    <a:moveTo>
                      <a:pt x="1176961" y="1259986"/>
                    </a:moveTo>
                    <a:cubicBezTo>
                      <a:pt x="723158" y="1317314"/>
                      <a:pt x="273585" y="1126182"/>
                      <a:pt x="0" y="759610"/>
                    </a:cubicBezTo>
                    <a:lnTo>
                      <a:pt x="1017788" y="0"/>
                    </a:lnTo>
                    <a:close/>
                  </a:path>
                </a:pathLst>
              </a:custGeom>
              <a:solidFill>
                <a:srgbClr val="ADB0B2"/>
              </a:solidFill>
            </p:spPr>
          </p:sp>
          <p:sp>
            <p:nvSpPr>
              <p:cNvPr id="21" name="Freeform 21"/>
              <p:cNvSpPr/>
              <p:nvPr/>
            </p:nvSpPr>
            <p:spPr>
              <a:xfrm>
                <a:off x="-76060" y="25651"/>
                <a:ext cx="1346060" cy="2053877"/>
              </a:xfrm>
              <a:custGeom>
                <a:avLst/>
                <a:gdLst/>
                <a:ahLst/>
                <a:cxnLst/>
                <a:rect l="l" t="t" r="r" b="b"/>
                <a:pathLst>
                  <a:path w="1346060" h="2053877">
                    <a:moveTo>
                      <a:pt x="367508" y="2053877"/>
                    </a:moveTo>
                    <a:cubicBezTo>
                      <a:pt x="83170" y="1710172"/>
                      <a:pt x="0" y="1242490"/>
                      <a:pt x="148406" y="821827"/>
                    </a:cubicBezTo>
                    <a:cubicBezTo>
                      <a:pt x="296812" y="401164"/>
                      <a:pt x="655034" y="89202"/>
                      <a:pt x="1092098" y="0"/>
                    </a:cubicBezTo>
                    <a:lnTo>
                      <a:pt x="1346060" y="1244349"/>
                    </a:lnTo>
                    <a:close/>
                  </a:path>
                </a:pathLst>
              </a:custGeom>
              <a:solidFill>
                <a:srgbClr val="8F8F93"/>
              </a:solidFill>
            </p:spPr>
          </p:sp>
          <p:sp>
            <p:nvSpPr>
              <p:cNvPr id="22" name="Freeform 22"/>
              <p:cNvSpPr/>
              <p:nvPr/>
            </p:nvSpPr>
            <p:spPr>
              <a:xfrm>
                <a:off x="954164" y="0"/>
                <a:ext cx="315836" cy="1270000"/>
              </a:xfrm>
              <a:custGeom>
                <a:avLst/>
                <a:gdLst/>
                <a:ahLst/>
                <a:cxnLst/>
                <a:rect l="l" t="t" r="r" b="b"/>
                <a:pathLst>
                  <a:path w="315836" h="1270000">
                    <a:moveTo>
                      <a:pt x="0" y="39899"/>
                    </a:moveTo>
                    <a:cubicBezTo>
                      <a:pt x="103147" y="13416"/>
                      <a:pt x="209216" y="11"/>
                      <a:pt x="315709" y="0"/>
                    </a:cubicBezTo>
                    <a:lnTo>
                      <a:pt x="315836" y="1270000"/>
                    </a:lnTo>
                    <a:close/>
                  </a:path>
                </a:pathLst>
              </a:custGeom>
              <a:solidFill>
                <a:srgbClr val="717074"/>
              </a:solidFill>
            </p:spPr>
          </p:sp>
          <p:sp>
            <p:nvSpPr>
              <p:cNvPr id="23" name="Freeform 23"/>
              <p:cNvSpPr/>
              <p:nvPr/>
            </p:nvSpPr>
            <p:spPr>
              <a:xfrm>
                <a:off x="1270000" y="0"/>
                <a:ext cx="127" cy="1270000"/>
              </a:xfrm>
              <a:custGeom>
                <a:avLst/>
                <a:gdLst/>
                <a:ahLst/>
                <a:cxnLst/>
                <a:rect l="l" t="t" r="r" b="b"/>
                <a:pathLst>
                  <a:path w="127" h="1270000">
                    <a:moveTo>
                      <a:pt x="0" y="0"/>
                    </a:moveTo>
                    <a:cubicBezTo>
                      <a:pt x="42" y="0"/>
                      <a:pt x="85" y="0"/>
                      <a:pt x="127" y="0"/>
                    </a:cubicBezTo>
                    <a:lnTo>
                      <a:pt x="0" y="1270000"/>
                    </a:lnTo>
                    <a:close/>
                  </a:path>
                </a:pathLst>
              </a:custGeom>
              <a:solidFill>
                <a:srgbClr val="555356"/>
              </a:solidFill>
            </p:spPr>
          </p:sp>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FF3F4"/>
        </a:solidFill>
        <a:effectLst/>
      </p:bgPr>
    </p:bg>
    <p:spTree>
      <p:nvGrpSpPr>
        <p:cNvPr id="1" name=""/>
        <p:cNvGrpSpPr/>
        <p:nvPr/>
      </p:nvGrpSpPr>
      <p:grpSpPr>
        <a:xfrm>
          <a:off x="0" y="0"/>
          <a:ext cx="0" cy="0"/>
          <a:chOff x="0" y="0"/>
          <a:chExt cx="0" cy="0"/>
        </a:xfrm>
      </p:grpSpPr>
      <p:sp>
        <p:nvSpPr>
          <p:cNvPr id="2" name="TextBox 2"/>
          <p:cNvSpPr txBox="1"/>
          <p:nvPr/>
        </p:nvSpPr>
        <p:spPr>
          <a:xfrm>
            <a:off x="2253542" y="694845"/>
            <a:ext cx="14782124" cy="990600"/>
          </a:xfrm>
          <a:prstGeom prst="rect">
            <a:avLst/>
          </a:prstGeom>
        </p:spPr>
        <p:txBody>
          <a:bodyPr lIns="0" tIns="0" rIns="0" bIns="0" rtlCol="0" anchor="t">
            <a:spAutoFit/>
          </a:bodyPr>
          <a:lstStyle/>
          <a:p>
            <a:pPr>
              <a:lnSpc>
                <a:spcPts val="8250"/>
              </a:lnSpc>
            </a:pPr>
            <a:r>
              <a:rPr lang="en-US" sz="5500" spc="165" dirty="0">
                <a:solidFill>
                  <a:srgbClr val="3B2D9B"/>
                </a:solidFill>
                <a:latin typeface="Bodoni MT" panose="02070603080606020203" pitchFamily="18" charset="0"/>
              </a:rPr>
              <a:t>Augmented Regulatory Oversight</a:t>
            </a:r>
          </a:p>
        </p:txBody>
      </p:sp>
      <p:grpSp>
        <p:nvGrpSpPr>
          <p:cNvPr id="3" name="Group 3"/>
          <p:cNvGrpSpPr/>
          <p:nvPr/>
        </p:nvGrpSpPr>
        <p:grpSpPr>
          <a:xfrm>
            <a:off x="2253542" y="6262394"/>
            <a:ext cx="4071058" cy="3963754"/>
            <a:chOff x="0" y="-38100"/>
            <a:chExt cx="5428077" cy="5285005"/>
          </a:xfrm>
        </p:grpSpPr>
        <p:sp>
          <p:nvSpPr>
            <p:cNvPr id="4" name="AutoShape 4"/>
            <p:cNvSpPr/>
            <p:nvPr/>
          </p:nvSpPr>
          <p:spPr>
            <a:xfrm>
              <a:off x="0" y="2617277"/>
              <a:ext cx="1524000" cy="152400"/>
            </a:xfrm>
            <a:prstGeom prst="rect">
              <a:avLst/>
            </a:prstGeom>
            <a:solidFill>
              <a:srgbClr val="3B2D9B"/>
            </a:solidFill>
          </p:spPr>
        </p:sp>
        <p:sp>
          <p:nvSpPr>
            <p:cNvPr id="5" name="TextBox 5"/>
            <p:cNvSpPr txBox="1"/>
            <p:nvPr/>
          </p:nvSpPr>
          <p:spPr>
            <a:xfrm>
              <a:off x="0" y="-38100"/>
              <a:ext cx="5428077" cy="1308100"/>
            </a:xfrm>
            <a:prstGeom prst="rect">
              <a:avLst/>
            </a:prstGeom>
          </p:spPr>
          <p:txBody>
            <a:bodyPr lIns="0" tIns="0" rIns="0" bIns="0" rtlCol="0" anchor="t">
              <a:spAutoFit/>
            </a:bodyPr>
            <a:lstStyle/>
            <a:p>
              <a:pPr>
                <a:lnSpc>
                  <a:spcPts val="3900"/>
                </a:lnSpc>
              </a:pPr>
              <a:r>
                <a:rPr lang="en-US" sz="3000" spc="240" dirty="0">
                  <a:solidFill>
                    <a:srgbClr val="3B2D9B"/>
                  </a:solidFill>
                  <a:latin typeface="Bodoni MT" panose="02070603080606020203" pitchFamily="18" charset="0"/>
                </a:rPr>
                <a:t>INFRASTRUCTURE ENGINEER</a:t>
              </a:r>
            </a:p>
          </p:txBody>
        </p:sp>
        <p:sp>
          <p:nvSpPr>
            <p:cNvPr id="6" name="TextBox 6"/>
            <p:cNvSpPr txBox="1"/>
            <p:nvPr/>
          </p:nvSpPr>
          <p:spPr>
            <a:xfrm>
              <a:off x="0" y="1311040"/>
              <a:ext cx="5428077" cy="673775"/>
            </a:xfrm>
            <a:prstGeom prst="rect">
              <a:avLst/>
            </a:prstGeom>
          </p:spPr>
          <p:txBody>
            <a:bodyPr lIns="0" tIns="0" rIns="0" bIns="0" rtlCol="0" anchor="t">
              <a:spAutoFit/>
            </a:bodyPr>
            <a:lstStyle/>
            <a:p>
              <a:pPr>
                <a:lnSpc>
                  <a:spcPts val="4200"/>
                </a:lnSpc>
              </a:pPr>
              <a:r>
                <a:rPr lang="en-US" sz="2800" spc="56" dirty="0">
                  <a:solidFill>
                    <a:srgbClr val="3B2D9B"/>
                  </a:solidFill>
                  <a:latin typeface="Bodoni MT" panose="02070603080606020203" pitchFamily="18" charset="0"/>
                </a:rPr>
                <a:t>Commission Staff</a:t>
              </a:r>
            </a:p>
          </p:txBody>
        </p:sp>
        <p:sp>
          <p:nvSpPr>
            <p:cNvPr id="7" name="TextBox 7"/>
            <p:cNvSpPr txBox="1"/>
            <p:nvPr/>
          </p:nvSpPr>
          <p:spPr>
            <a:xfrm>
              <a:off x="0" y="3428544"/>
              <a:ext cx="5428077" cy="1818361"/>
            </a:xfrm>
            <a:prstGeom prst="rect">
              <a:avLst/>
            </a:prstGeom>
          </p:spPr>
          <p:txBody>
            <a:bodyPr lIns="0" tIns="0" rIns="0" bIns="0" rtlCol="0" anchor="t">
              <a:spAutoFit/>
            </a:bodyPr>
            <a:lstStyle/>
            <a:p>
              <a:pPr>
                <a:lnSpc>
                  <a:spcPts val="3640"/>
                </a:lnSpc>
              </a:pPr>
              <a:r>
                <a:rPr lang="en-US" sz="2600" dirty="0">
                  <a:solidFill>
                    <a:srgbClr val="3B2D9B"/>
                  </a:solidFill>
                  <a:latin typeface="Bodoni MT" panose="02070603080606020203" pitchFamily="18" charset="0"/>
                </a:rPr>
                <a:t>Position to oversee Qualified Infrastructure Improvement Plans</a:t>
              </a:r>
            </a:p>
          </p:txBody>
        </p:sp>
      </p:grpSp>
      <p:grpSp>
        <p:nvGrpSpPr>
          <p:cNvPr id="8" name="Group 8"/>
          <p:cNvGrpSpPr/>
          <p:nvPr/>
        </p:nvGrpSpPr>
        <p:grpSpPr>
          <a:xfrm>
            <a:off x="7799913" y="6262394"/>
            <a:ext cx="4071058" cy="3703931"/>
            <a:chOff x="0" y="-38100"/>
            <a:chExt cx="5428077" cy="4938574"/>
          </a:xfrm>
        </p:grpSpPr>
        <p:sp>
          <p:nvSpPr>
            <p:cNvPr id="9" name="AutoShape 9"/>
            <p:cNvSpPr/>
            <p:nvPr/>
          </p:nvSpPr>
          <p:spPr>
            <a:xfrm>
              <a:off x="0" y="2617277"/>
              <a:ext cx="1524000" cy="152400"/>
            </a:xfrm>
            <a:prstGeom prst="rect">
              <a:avLst/>
            </a:prstGeom>
            <a:solidFill>
              <a:srgbClr val="3B2D9B"/>
            </a:solidFill>
          </p:spPr>
        </p:sp>
        <p:sp>
          <p:nvSpPr>
            <p:cNvPr id="10" name="TextBox 10"/>
            <p:cNvSpPr txBox="1"/>
            <p:nvPr/>
          </p:nvSpPr>
          <p:spPr>
            <a:xfrm>
              <a:off x="0" y="-38100"/>
              <a:ext cx="5428077" cy="1308100"/>
            </a:xfrm>
            <a:prstGeom prst="rect">
              <a:avLst/>
            </a:prstGeom>
          </p:spPr>
          <p:txBody>
            <a:bodyPr lIns="0" tIns="0" rIns="0" bIns="0" rtlCol="0" anchor="t">
              <a:spAutoFit/>
            </a:bodyPr>
            <a:lstStyle/>
            <a:p>
              <a:pPr>
                <a:lnSpc>
                  <a:spcPts val="3900"/>
                </a:lnSpc>
              </a:pPr>
              <a:r>
                <a:rPr lang="en-US" sz="3000" spc="240" dirty="0">
                  <a:solidFill>
                    <a:srgbClr val="3B2D9B"/>
                  </a:solidFill>
                  <a:latin typeface="Bodoni MT" panose="02070603080606020203" pitchFamily="18" charset="0"/>
                </a:rPr>
                <a:t>INFRASTRUCTURE PLAN COMMITTEE</a:t>
              </a:r>
            </a:p>
          </p:txBody>
        </p:sp>
        <p:sp>
          <p:nvSpPr>
            <p:cNvPr id="11" name="TextBox 11"/>
            <p:cNvSpPr txBox="1"/>
            <p:nvPr/>
          </p:nvSpPr>
          <p:spPr>
            <a:xfrm>
              <a:off x="0" y="1311040"/>
              <a:ext cx="5428077" cy="673775"/>
            </a:xfrm>
            <a:prstGeom prst="rect">
              <a:avLst/>
            </a:prstGeom>
          </p:spPr>
          <p:txBody>
            <a:bodyPr lIns="0" tIns="0" rIns="0" bIns="0" rtlCol="0" anchor="t">
              <a:spAutoFit/>
            </a:bodyPr>
            <a:lstStyle/>
            <a:p>
              <a:pPr>
                <a:lnSpc>
                  <a:spcPts val="4200"/>
                </a:lnSpc>
              </a:pPr>
              <a:r>
                <a:rPr lang="en-US" sz="2800" spc="56" dirty="0">
                  <a:solidFill>
                    <a:srgbClr val="3B2D9B"/>
                  </a:solidFill>
                  <a:latin typeface="Bodoni MT" panose="02070603080606020203" pitchFamily="18" charset="0"/>
                </a:rPr>
                <a:t>Multi-Agency</a:t>
              </a:r>
            </a:p>
          </p:txBody>
        </p:sp>
        <p:sp>
          <p:nvSpPr>
            <p:cNvPr id="12" name="TextBox 12"/>
            <p:cNvSpPr txBox="1"/>
            <p:nvPr/>
          </p:nvSpPr>
          <p:spPr>
            <a:xfrm>
              <a:off x="0" y="3447594"/>
              <a:ext cx="5428077" cy="1452880"/>
            </a:xfrm>
            <a:prstGeom prst="rect">
              <a:avLst/>
            </a:prstGeom>
          </p:spPr>
          <p:txBody>
            <a:bodyPr lIns="0" tIns="0" rIns="0" bIns="0" rtlCol="0" anchor="t">
              <a:spAutoFit/>
            </a:bodyPr>
            <a:lstStyle/>
            <a:p>
              <a:pPr>
                <a:lnSpc>
                  <a:spcPts val="2940"/>
                </a:lnSpc>
              </a:pPr>
              <a:r>
                <a:rPr lang="en-US" sz="2100" dirty="0">
                  <a:solidFill>
                    <a:srgbClr val="3B2D9B"/>
                  </a:solidFill>
                  <a:latin typeface="Bodoni MT" panose="02070603080606020203" pitchFamily="18" charset="0"/>
                </a:rPr>
                <a:t>PSC, DOW, KIA, RD, KRWFC, joint committee to promote infrastructure planning</a:t>
              </a:r>
            </a:p>
          </p:txBody>
        </p:sp>
      </p:grpSp>
      <p:grpSp>
        <p:nvGrpSpPr>
          <p:cNvPr id="13" name="Group 13"/>
          <p:cNvGrpSpPr/>
          <p:nvPr/>
        </p:nvGrpSpPr>
        <p:grpSpPr>
          <a:xfrm>
            <a:off x="13563600" y="6262394"/>
            <a:ext cx="4071058" cy="3963754"/>
            <a:chOff x="0" y="-38100"/>
            <a:chExt cx="5428077" cy="5285005"/>
          </a:xfrm>
        </p:grpSpPr>
        <p:sp>
          <p:nvSpPr>
            <p:cNvPr id="14" name="AutoShape 14"/>
            <p:cNvSpPr/>
            <p:nvPr/>
          </p:nvSpPr>
          <p:spPr>
            <a:xfrm>
              <a:off x="0" y="2617277"/>
              <a:ext cx="1524000" cy="152400"/>
            </a:xfrm>
            <a:prstGeom prst="rect">
              <a:avLst/>
            </a:prstGeom>
            <a:solidFill>
              <a:srgbClr val="3B2D9B"/>
            </a:solidFill>
          </p:spPr>
        </p:sp>
        <p:sp>
          <p:nvSpPr>
            <p:cNvPr id="15" name="TextBox 15"/>
            <p:cNvSpPr txBox="1"/>
            <p:nvPr/>
          </p:nvSpPr>
          <p:spPr>
            <a:xfrm>
              <a:off x="0" y="-38100"/>
              <a:ext cx="5428077" cy="1308100"/>
            </a:xfrm>
            <a:prstGeom prst="rect">
              <a:avLst/>
            </a:prstGeom>
          </p:spPr>
          <p:txBody>
            <a:bodyPr lIns="0" tIns="0" rIns="0" bIns="0" rtlCol="0" anchor="t">
              <a:spAutoFit/>
            </a:bodyPr>
            <a:lstStyle/>
            <a:p>
              <a:pPr>
                <a:lnSpc>
                  <a:spcPts val="3900"/>
                </a:lnSpc>
              </a:pPr>
              <a:r>
                <a:rPr lang="en-US" sz="3000" spc="240" dirty="0">
                  <a:solidFill>
                    <a:srgbClr val="3B2D9B"/>
                  </a:solidFill>
                  <a:latin typeface="Bodoni MT" panose="02070603080606020203" pitchFamily="18" charset="0"/>
                </a:rPr>
                <a:t>REGIONAL WATER BOARDS</a:t>
              </a:r>
            </a:p>
          </p:txBody>
        </p:sp>
        <p:sp>
          <p:nvSpPr>
            <p:cNvPr id="16" name="TextBox 16"/>
            <p:cNvSpPr txBox="1"/>
            <p:nvPr/>
          </p:nvSpPr>
          <p:spPr>
            <a:xfrm>
              <a:off x="0" y="1311040"/>
              <a:ext cx="5428077" cy="673775"/>
            </a:xfrm>
            <a:prstGeom prst="rect">
              <a:avLst/>
            </a:prstGeom>
          </p:spPr>
          <p:txBody>
            <a:bodyPr lIns="0" tIns="0" rIns="0" bIns="0" rtlCol="0" anchor="t">
              <a:spAutoFit/>
            </a:bodyPr>
            <a:lstStyle/>
            <a:p>
              <a:pPr>
                <a:lnSpc>
                  <a:spcPts val="4200"/>
                </a:lnSpc>
              </a:pPr>
              <a:r>
                <a:rPr lang="en-US" sz="2800" spc="56" dirty="0">
                  <a:solidFill>
                    <a:srgbClr val="3B2D9B"/>
                  </a:solidFill>
                  <a:latin typeface="Bodoni MT" panose="02070603080606020203" pitchFamily="18" charset="0"/>
                </a:rPr>
                <a:t>Multi-Utility</a:t>
              </a:r>
            </a:p>
          </p:txBody>
        </p:sp>
        <p:sp>
          <p:nvSpPr>
            <p:cNvPr id="17" name="TextBox 17"/>
            <p:cNvSpPr txBox="1"/>
            <p:nvPr/>
          </p:nvSpPr>
          <p:spPr>
            <a:xfrm>
              <a:off x="0" y="3428544"/>
              <a:ext cx="5428077" cy="1818361"/>
            </a:xfrm>
            <a:prstGeom prst="rect">
              <a:avLst/>
            </a:prstGeom>
          </p:spPr>
          <p:txBody>
            <a:bodyPr lIns="0" tIns="0" rIns="0" bIns="0" rtlCol="0" anchor="t">
              <a:spAutoFit/>
            </a:bodyPr>
            <a:lstStyle/>
            <a:p>
              <a:pPr>
                <a:lnSpc>
                  <a:spcPts val="3640"/>
                </a:lnSpc>
              </a:pPr>
              <a:r>
                <a:rPr lang="en-US" sz="2600" dirty="0">
                  <a:solidFill>
                    <a:srgbClr val="3B2D9B"/>
                  </a:solidFill>
                  <a:latin typeface="Bodoni MT" panose="02070603080606020203" pitchFamily="18" charset="0"/>
                </a:rPr>
                <a:t>Alt. to Merger, economies of scale, attract better qualified management</a:t>
              </a:r>
            </a:p>
          </p:txBody>
        </p:sp>
      </p:grpSp>
      <p:grpSp>
        <p:nvGrpSpPr>
          <p:cNvPr id="18" name="Group 18"/>
          <p:cNvGrpSpPr/>
          <p:nvPr/>
        </p:nvGrpSpPr>
        <p:grpSpPr>
          <a:xfrm>
            <a:off x="1600200" y="2434294"/>
            <a:ext cx="16687800" cy="3193100"/>
            <a:chOff x="0" y="0"/>
            <a:chExt cx="22250400" cy="4257467"/>
          </a:xfrm>
        </p:grpSpPr>
        <p:pic>
          <p:nvPicPr>
            <p:cNvPr id="19" name="Picture 19"/>
            <p:cNvPicPr>
              <a:picLocks noChangeAspect="1"/>
            </p:cNvPicPr>
            <p:nvPr/>
          </p:nvPicPr>
          <p:blipFill>
            <a:blip r:embed="rId2"/>
            <a:srcRect l="5475" r="5475"/>
            <a:stretch>
              <a:fillRect/>
            </a:stretch>
          </p:blipFill>
          <p:spPr>
            <a:xfrm>
              <a:off x="0" y="0"/>
              <a:ext cx="7255933" cy="4257467"/>
            </a:xfrm>
            <a:prstGeom prst="rect">
              <a:avLst/>
            </a:prstGeom>
          </p:spPr>
        </p:pic>
        <p:pic>
          <p:nvPicPr>
            <p:cNvPr id="20" name="Picture 20"/>
            <p:cNvPicPr>
              <a:picLocks noChangeAspect="1"/>
            </p:cNvPicPr>
            <p:nvPr/>
          </p:nvPicPr>
          <p:blipFill>
            <a:blip r:embed="rId3"/>
            <a:srcRect t="8927" b="8927"/>
            <a:stretch>
              <a:fillRect/>
            </a:stretch>
          </p:blipFill>
          <p:spPr>
            <a:xfrm>
              <a:off x="7497233" y="0"/>
              <a:ext cx="7255933" cy="4257467"/>
            </a:xfrm>
            <a:prstGeom prst="rect">
              <a:avLst/>
            </a:prstGeom>
          </p:spPr>
        </p:pic>
        <p:pic>
          <p:nvPicPr>
            <p:cNvPr id="21" name="Picture 21"/>
            <p:cNvPicPr>
              <a:picLocks noChangeAspect="1"/>
            </p:cNvPicPr>
            <p:nvPr/>
          </p:nvPicPr>
          <p:blipFill>
            <a:blip r:embed="rId4"/>
            <a:srcRect t="5297" b="18746"/>
            <a:stretch>
              <a:fillRect/>
            </a:stretch>
          </p:blipFill>
          <p:spPr>
            <a:xfrm>
              <a:off x="14994467" y="0"/>
              <a:ext cx="7255933" cy="4257467"/>
            </a:xfrm>
            <a:prstGeom prst="rect">
              <a:avLst/>
            </a:prstGeom>
          </p:spPr>
        </p:pic>
      </p:grpSp>
      <p:sp>
        <p:nvSpPr>
          <p:cNvPr id="22" name="AutoShape 22"/>
          <p:cNvSpPr/>
          <p:nvPr/>
        </p:nvSpPr>
        <p:spPr>
          <a:xfrm>
            <a:off x="-390916" y="8128253"/>
            <a:ext cx="1752600" cy="2552700"/>
          </a:xfrm>
          <a:prstGeom prst="rect">
            <a:avLst/>
          </a:prstGeom>
          <a:solidFill>
            <a:srgbClr val="3B2D9B"/>
          </a:solidFill>
        </p:spPr>
      </p:sp>
      <p:sp>
        <p:nvSpPr>
          <p:cNvPr id="23" name="AutoShape 23"/>
          <p:cNvSpPr/>
          <p:nvPr/>
        </p:nvSpPr>
        <p:spPr>
          <a:xfrm>
            <a:off x="-390916" y="-203453"/>
            <a:ext cx="1752600" cy="4234298"/>
          </a:xfrm>
          <a:prstGeom prst="rect">
            <a:avLst/>
          </a:prstGeom>
          <a:solidFill>
            <a:srgbClr val="3B2D9B"/>
          </a:solidFill>
        </p:spPr>
      </p:sp>
      <p:grpSp>
        <p:nvGrpSpPr>
          <p:cNvPr id="24" name="Group 24"/>
          <p:cNvGrpSpPr>
            <a:grpSpLocks noChangeAspect="1"/>
          </p:cNvGrpSpPr>
          <p:nvPr/>
        </p:nvGrpSpPr>
        <p:grpSpPr>
          <a:xfrm>
            <a:off x="-2386511" y="4215941"/>
            <a:ext cx="3748195" cy="3748195"/>
            <a:chOff x="0" y="0"/>
            <a:chExt cx="2653030" cy="2653030"/>
          </a:xfrm>
        </p:grpSpPr>
        <p:sp>
          <p:nvSpPr>
            <p:cNvPr id="25" name="Freeform 25"/>
            <p:cNvSpPr/>
            <p:nvPr/>
          </p:nvSpPr>
          <p:spPr>
            <a:xfrm>
              <a:off x="0" y="0"/>
              <a:ext cx="2653030" cy="2654300"/>
            </a:xfrm>
            <a:custGeom>
              <a:avLst/>
              <a:gdLst/>
              <a:ahLst/>
              <a:cxnLst/>
              <a:rect l="l" t="t" r="r" b="b"/>
              <a:pathLst>
                <a:path w="2653030" h="2654300">
                  <a:moveTo>
                    <a:pt x="0" y="1535430"/>
                  </a:moveTo>
                  <a:lnTo>
                    <a:pt x="0" y="1463040"/>
                  </a:lnTo>
                  <a:lnTo>
                    <a:pt x="1463040" y="0"/>
                  </a:lnTo>
                  <a:lnTo>
                    <a:pt x="1535430" y="0"/>
                  </a:lnTo>
                  <a:lnTo>
                    <a:pt x="0" y="1535430"/>
                  </a:lnTo>
                  <a:close/>
                  <a:moveTo>
                    <a:pt x="1681480" y="0"/>
                  </a:moveTo>
                  <a:lnTo>
                    <a:pt x="1609090" y="0"/>
                  </a:lnTo>
                  <a:lnTo>
                    <a:pt x="0" y="1607820"/>
                  </a:lnTo>
                  <a:lnTo>
                    <a:pt x="0" y="1680210"/>
                  </a:lnTo>
                  <a:lnTo>
                    <a:pt x="1681480" y="0"/>
                  </a:lnTo>
                  <a:close/>
                  <a:moveTo>
                    <a:pt x="1390650" y="0"/>
                  </a:moveTo>
                  <a:lnTo>
                    <a:pt x="1318260" y="0"/>
                  </a:lnTo>
                  <a:lnTo>
                    <a:pt x="0" y="1318260"/>
                  </a:lnTo>
                  <a:lnTo>
                    <a:pt x="0" y="1390650"/>
                  </a:lnTo>
                  <a:lnTo>
                    <a:pt x="1390650" y="0"/>
                  </a:lnTo>
                  <a:close/>
                  <a:moveTo>
                    <a:pt x="1245870" y="0"/>
                  </a:moveTo>
                  <a:lnTo>
                    <a:pt x="1173480" y="0"/>
                  </a:lnTo>
                  <a:lnTo>
                    <a:pt x="0" y="1173480"/>
                  </a:lnTo>
                  <a:lnTo>
                    <a:pt x="0" y="1245870"/>
                  </a:lnTo>
                  <a:lnTo>
                    <a:pt x="1245870" y="0"/>
                  </a:lnTo>
                  <a:close/>
                  <a:moveTo>
                    <a:pt x="1826260" y="0"/>
                  </a:moveTo>
                  <a:lnTo>
                    <a:pt x="1753870" y="0"/>
                  </a:lnTo>
                  <a:lnTo>
                    <a:pt x="0" y="1753870"/>
                  </a:lnTo>
                  <a:lnTo>
                    <a:pt x="0" y="1826260"/>
                  </a:lnTo>
                  <a:lnTo>
                    <a:pt x="1826260" y="0"/>
                  </a:lnTo>
                  <a:close/>
                  <a:moveTo>
                    <a:pt x="2260600" y="0"/>
                  </a:moveTo>
                  <a:lnTo>
                    <a:pt x="2188210" y="0"/>
                  </a:lnTo>
                  <a:lnTo>
                    <a:pt x="0" y="2188210"/>
                  </a:lnTo>
                  <a:lnTo>
                    <a:pt x="0" y="2260600"/>
                  </a:lnTo>
                  <a:lnTo>
                    <a:pt x="2260600" y="0"/>
                  </a:lnTo>
                  <a:close/>
                  <a:moveTo>
                    <a:pt x="2551430" y="0"/>
                  </a:moveTo>
                  <a:lnTo>
                    <a:pt x="2479040" y="0"/>
                  </a:lnTo>
                  <a:lnTo>
                    <a:pt x="0" y="2479040"/>
                  </a:lnTo>
                  <a:lnTo>
                    <a:pt x="0" y="2551430"/>
                  </a:lnTo>
                  <a:lnTo>
                    <a:pt x="2551430" y="0"/>
                  </a:lnTo>
                  <a:close/>
                  <a:moveTo>
                    <a:pt x="2405380" y="0"/>
                  </a:moveTo>
                  <a:lnTo>
                    <a:pt x="2332990" y="0"/>
                  </a:lnTo>
                  <a:lnTo>
                    <a:pt x="0" y="2332990"/>
                  </a:lnTo>
                  <a:lnTo>
                    <a:pt x="0" y="2405380"/>
                  </a:lnTo>
                  <a:lnTo>
                    <a:pt x="2405380" y="0"/>
                  </a:lnTo>
                  <a:close/>
                  <a:moveTo>
                    <a:pt x="2115820" y="0"/>
                  </a:moveTo>
                  <a:lnTo>
                    <a:pt x="2043430" y="0"/>
                  </a:lnTo>
                  <a:lnTo>
                    <a:pt x="0" y="2043430"/>
                  </a:lnTo>
                  <a:lnTo>
                    <a:pt x="0" y="2115820"/>
                  </a:lnTo>
                  <a:lnTo>
                    <a:pt x="2115820" y="0"/>
                  </a:lnTo>
                  <a:close/>
                  <a:moveTo>
                    <a:pt x="375920" y="0"/>
                  </a:moveTo>
                  <a:lnTo>
                    <a:pt x="303530" y="0"/>
                  </a:lnTo>
                  <a:lnTo>
                    <a:pt x="0" y="303530"/>
                  </a:lnTo>
                  <a:lnTo>
                    <a:pt x="0" y="375920"/>
                  </a:lnTo>
                  <a:lnTo>
                    <a:pt x="375920" y="0"/>
                  </a:lnTo>
                  <a:close/>
                  <a:moveTo>
                    <a:pt x="1101090" y="0"/>
                  </a:moveTo>
                  <a:lnTo>
                    <a:pt x="1028700" y="0"/>
                  </a:lnTo>
                  <a:lnTo>
                    <a:pt x="0" y="1028700"/>
                  </a:lnTo>
                  <a:lnTo>
                    <a:pt x="0" y="1101090"/>
                  </a:lnTo>
                  <a:lnTo>
                    <a:pt x="1101090" y="0"/>
                  </a:lnTo>
                  <a:close/>
                  <a:moveTo>
                    <a:pt x="2653030" y="0"/>
                  </a:moveTo>
                  <a:lnTo>
                    <a:pt x="2623820" y="0"/>
                  </a:lnTo>
                  <a:lnTo>
                    <a:pt x="0" y="2623820"/>
                  </a:lnTo>
                  <a:lnTo>
                    <a:pt x="0" y="2653030"/>
                  </a:lnTo>
                  <a:lnTo>
                    <a:pt x="43180" y="2653030"/>
                  </a:lnTo>
                  <a:lnTo>
                    <a:pt x="2653030" y="43180"/>
                  </a:lnTo>
                  <a:lnTo>
                    <a:pt x="2653030" y="0"/>
                  </a:lnTo>
                  <a:close/>
                  <a:moveTo>
                    <a:pt x="520700" y="0"/>
                  </a:moveTo>
                  <a:lnTo>
                    <a:pt x="448310" y="0"/>
                  </a:lnTo>
                  <a:lnTo>
                    <a:pt x="0" y="448310"/>
                  </a:lnTo>
                  <a:lnTo>
                    <a:pt x="0" y="520700"/>
                  </a:lnTo>
                  <a:lnTo>
                    <a:pt x="520700" y="0"/>
                  </a:lnTo>
                  <a:close/>
                  <a:moveTo>
                    <a:pt x="85090" y="0"/>
                  </a:moveTo>
                  <a:lnTo>
                    <a:pt x="12700" y="0"/>
                  </a:lnTo>
                  <a:lnTo>
                    <a:pt x="0" y="12700"/>
                  </a:lnTo>
                  <a:lnTo>
                    <a:pt x="0" y="85090"/>
                  </a:lnTo>
                  <a:lnTo>
                    <a:pt x="85090" y="0"/>
                  </a:lnTo>
                  <a:close/>
                  <a:moveTo>
                    <a:pt x="231140" y="0"/>
                  </a:moveTo>
                  <a:lnTo>
                    <a:pt x="158750" y="0"/>
                  </a:lnTo>
                  <a:lnTo>
                    <a:pt x="0" y="157480"/>
                  </a:lnTo>
                  <a:lnTo>
                    <a:pt x="0" y="229870"/>
                  </a:lnTo>
                  <a:lnTo>
                    <a:pt x="231140" y="0"/>
                  </a:lnTo>
                  <a:close/>
                  <a:moveTo>
                    <a:pt x="0" y="956310"/>
                  </a:moveTo>
                  <a:lnTo>
                    <a:pt x="956310" y="0"/>
                  </a:lnTo>
                  <a:lnTo>
                    <a:pt x="883920" y="0"/>
                  </a:lnTo>
                  <a:lnTo>
                    <a:pt x="0" y="882650"/>
                  </a:lnTo>
                  <a:lnTo>
                    <a:pt x="0" y="956310"/>
                  </a:lnTo>
                  <a:close/>
                  <a:moveTo>
                    <a:pt x="665480" y="0"/>
                  </a:moveTo>
                  <a:lnTo>
                    <a:pt x="593090" y="0"/>
                  </a:lnTo>
                  <a:lnTo>
                    <a:pt x="0" y="593090"/>
                  </a:lnTo>
                  <a:lnTo>
                    <a:pt x="0" y="665480"/>
                  </a:lnTo>
                  <a:lnTo>
                    <a:pt x="665480" y="0"/>
                  </a:lnTo>
                  <a:close/>
                  <a:moveTo>
                    <a:pt x="810260" y="0"/>
                  </a:moveTo>
                  <a:lnTo>
                    <a:pt x="737870" y="0"/>
                  </a:lnTo>
                  <a:lnTo>
                    <a:pt x="0" y="737870"/>
                  </a:lnTo>
                  <a:lnTo>
                    <a:pt x="0" y="810260"/>
                  </a:lnTo>
                  <a:lnTo>
                    <a:pt x="810260" y="0"/>
                  </a:lnTo>
                  <a:close/>
                  <a:moveTo>
                    <a:pt x="1971040" y="0"/>
                  </a:moveTo>
                  <a:lnTo>
                    <a:pt x="1898650" y="0"/>
                  </a:lnTo>
                  <a:lnTo>
                    <a:pt x="0" y="1898650"/>
                  </a:lnTo>
                  <a:lnTo>
                    <a:pt x="0" y="1971040"/>
                  </a:lnTo>
                  <a:lnTo>
                    <a:pt x="1971040" y="0"/>
                  </a:lnTo>
                  <a:close/>
                  <a:moveTo>
                    <a:pt x="2653030" y="1783080"/>
                  </a:moveTo>
                  <a:lnTo>
                    <a:pt x="2653030" y="1710690"/>
                  </a:lnTo>
                  <a:lnTo>
                    <a:pt x="1710690" y="2653030"/>
                  </a:lnTo>
                  <a:lnTo>
                    <a:pt x="1783080" y="2653030"/>
                  </a:lnTo>
                  <a:lnTo>
                    <a:pt x="2653030" y="1783080"/>
                  </a:lnTo>
                  <a:close/>
                  <a:moveTo>
                    <a:pt x="2653030" y="1927860"/>
                  </a:moveTo>
                  <a:lnTo>
                    <a:pt x="2653030" y="1855470"/>
                  </a:lnTo>
                  <a:lnTo>
                    <a:pt x="1855470" y="2653030"/>
                  </a:lnTo>
                  <a:lnTo>
                    <a:pt x="1927860" y="2653030"/>
                  </a:lnTo>
                  <a:lnTo>
                    <a:pt x="2653030" y="1927860"/>
                  </a:lnTo>
                  <a:close/>
                  <a:moveTo>
                    <a:pt x="2653030" y="2072640"/>
                  </a:moveTo>
                  <a:lnTo>
                    <a:pt x="2653030" y="2000250"/>
                  </a:lnTo>
                  <a:lnTo>
                    <a:pt x="2000250" y="2653030"/>
                  </a:lnTo>
                  <a:lnTo>
                    <a:pt x="2072640" y="2653030"/>
                  </a:lnTo>
                  <a:lnTo>
                    <a:pt x="2653030" y="2072640"/>
                  </a:lnTo>
                  <a:close/>
                  <a:moveTo>
                    <a:pt x="2653030" y="1638300"/>
                  </a:moveTo>
                  <a:lnTo>
                    <a:pt x="2653030" y="1565910"/>
                  </a:lnTo>
                  <a:lnTo>
                    <a:pt x="1564640" y="2654300"/>
                  </a:lnTo>
                  <a:lnTo>
                    <a:pt x="1637030" y="2654300"/>
                  </a:lnTo>
                  <a:lnTo>
                    <a:pt x="2653030" y="1638300"/>
                  </a:lnTo>
                  <a:close/>
                  <a:moveTo>
                    <a:pt x="2217420" y="2653030"/>
                  </a:moveTo>
                  <a:lnTo>
                    <a:pt x="2653030" y="2217420"/>
                  </a:lnTo>
                  <a:lnTo>
                    <a:pt x="2653030" y="2145030"/>
                  </a:lnTo>
                  <a:lnTo>
                    <a:pt x="2145030" y="2653030"/>
                  </a:lnTo>
                  <a:lnTo>
                    <a:pt x="2217420" y="2653030"/>
                  </a:lnTo>
                  <a:close/>
                  <a:moveTo>
                    <a:pt x="2653030" y="2580640"/>
                  </a:moveTo>
                  <a:lnTo>
                    <a:pt x="2580640" y="2653030"/>
                  </a:lnTo>
                  <a:lnTo>
                    <a:pt x="2653030" y="2653030"/>
                  </a:lnTo>
                  <a:lnTo>
                    <a:pt x="2653030" y="2580640"/>
                  </a:lnTo>
                  <a:close/>
                  <a:moveTo>
                    <a:pt x="2653030" y="2508250"/>
                  </a:moveTo>
                  <a:lnTo>
                    <a:pt x="2653030" y="2435860"/>
                  </a:lnTo>
                  <a:lnTo>
                    <a:pt x="2435860" y="2653030"/>
                  </a:lnTo>
                  <a:lnTo>
                    <a:pt x="2508250" y="2653030"/>
                  </a:lnTo>
                  <a:lnTo>
                    <a:pt x="2653030" y="2508250"/>
                  </a:lnTo>
                  <a:close/>
                  <a:moveTo>
                    <a:pt x="2653030" y="2363470"/>
                  </a:moveTo>
                  <a:lnTo>
                    <a:pt x="2653030" y="2291080"/>
                  </a:lnTo>
                  <a:lnTo>
                    <a:pt x="2291080" y="2653030"/>
                  </a:lnTo>
                  <a:lnTo>
                    <a:pt x="2363470" y="2653030"/>
                  </a:lnTo>
                  <a:lnTo>
                    <a:pt x="2653030" y="2363470"/>
                  </a:lnTo>
                  <a:close/>
                  <a:moveTo>
                    <a:pt x="2653030" y="1492250"/>
                  </a:moveTo>
                  <a:lnTo>
                    <a:pt x="2653030" y="1419860"/>
                  </a:lnTo>
                  <a:lnTo>
                    <a:pt x="1419860" y="2653030"/>
                  </a:lnTo>
                  <a:lnTo>
                    <a:pt x="1492250" y="2653030"/>
                  </a:lnTo>
                  <a:lnTo>
                    <a:pt x="2653030" y="1492250"/>
                  </a:lnTo>
                  <a:close/>
                  <a:moveTo>
                    <a:pt x="2653030" y="187960"/>
                  </a:moveTo>
                  <a:lnTo>
                    <a:pt x="2653030" y="115570"/>
                  </a:lnTo>
                  <a:lnTo>
                    <a:pt x="115570" y="2653030"/>
                  </a:lnTo>
                  <a:lnTo>
                    <a:pt x="187960" y="2653030"/>
                  </a:lnTo>
                  <a:lnTo>
                    <a:pt x="2653030" y="187960"/>
                  </a:lnTo>
                  <a:close/>
                  <a:moveTo>
                    <a:pt x="2653030" y="622300"/>
                  </a:moveTo>
                  <a:lnTo>
                    <a:pt x="2653030" y="549910"/>
                  </a:lnTo>
                  <a:lnTo>
                    <a:pt x="549910" y="2653030"/>
                  </a:lnTo>
                  <a:lnTo>
                    <a:pt x="622300" y="2653030"/>
                  </a:lnTo>
                  <a:lnTo>
                    <a:pt x="2653030" y="622300"/>
                  </a:lnTo>
                  <a:close/>
                  <a:moveTo>
                    <a:pt x="2653030" y="477520"/>
                  </a:moveTo>
                  <a:lnTo>
                    <a:pt x="2653030" y="405130"/>
                  </a:lnTo>
                  <a:lnTo>
                    <a:pt x="405130" y="2653030"/>
                  </a:lnTo>
                  <a:lnTo>
                    <a:pt x="477520" y="2653030"/>
                  </a:lnTo>
                  <a:lnTo>
                    <a:pt x="2653030" y="477520"/>
                  </a:lnTo>
                  <a:close/>
                  <a:moveTo>
                    <a:pt x="2653030" y="1347470"/>
                  </a:moveTo>
                  <a:lnTo>
                    <a:pt x="2653030" y="1275080"/>
                  </a:lnTo>
                  <a:lnTo>
                    <a:pt x="1275080" y="2653030"/>
                  </a:lnTo>
                  <a:lnTo>
                    <a:pt x="1347470" y="2653030"/>
                  </a:lnTo>
                  <a:lnTo>
                    <a:pt x="2653030" y="1347470"/>
                  </a:lnTo>
                  <a:close/>
                  <a:moveTo>
                    <a:pt x="2653030" y="767080"/>
                  </a:moveTo>
                  <a:lnTo>
                    <a:pt x="2653030" y="694690"/>
                  </a:lnTo>
                  <a:lnTo>
                    <a:pt x="694690" y="2653030"/>
                  </a:lnTo>
                  <a:lnTo>
                    <a:pt x="767080" y="2653030"/>
                  </a:lnTo>
                  <a:lnTo>
                    <a:pt x="2653030" y="767080"/>
                  </a:lnTo>
                  <a:close/>
                  <a:moveTo>
                    <a:pt x="2653030" y="332740"/>
                  </a:moveTo>
                  <a:lnTo>
                    <a:pt x="2653030" y="260350"/>
                  </a:lnTo>
                  <a:lnTo>
                    <a:pt x="260350" y="2653030"/>
                  </a:lnTo>
                  <a:lnTo>
                    <a:pt x="332740" y="2653030"/>
                  </a:lnTo>
                  <a:lnTo>
                    <a:pt x="2653030" y="332740"/>
                  </a:lnTo>
                  <a:close/>
                  <a:moveTo>
                    <a:pt x="2653030" y="1202690"/>
                  </a:moveTo>
                  <a:lnTo>
                    <a:pt x="2653030" y="1130300"/>
                  </a:lnTo>
                  <a:lnTo>
                    <a:pt x="1130300" y="2653030"/>
                  </a:lnTo>
                  <a:lnTo>
                    <a:pt x="1202690" y="2653030"/>
                  </a:lnTo>
                  <a:lnTo>
                    <a:pt x="2653030" y="1202690"/>
                  </a:lnTo>
                  <a:close/>
                  <a:moveTo>
                    <a:pt x="2653030" y="913130"/>
                  </a:moveTo>
                  <a:lnTo>
                    <a:pt x="2653030" y="840740"/>
                  </a:lnTo>
                  <a:lnTo>
                    <a:pt x="840740" y="2653030"/>
                  </a:lnTo>
                  <a:lnTo>
                    <a:pt x="913130" y="2653030"/>
                  </a:lnTo>
                  <a:lnTo>
                    <a:pt x="2653030" y="913130"/>
                  </a:lnTo>
                  <a:close/>
                  <a:moveTo>
                    <a:pt x="2653030" y="1057910"/>
                  </a:moveTo>
                  <a:lnTo>
                    <a:pt x="2653030" y="985520"/>
                  </a:lnTo>
                  <a:lnTo>
                    <a:pt x="985520" y="2653030"/>
                  </a:lnTo>
                  <a:lnTo>
                    <a:pt x="1057910" y="2653030"/>
                  </a:lnTo>
                  <a:lnTo>
                    <a:pt x="2653030" y="1057910"/>
                  </a:lnTo>
                  <a:close/>
                </a:path>
              </a:pathLst>
            </a:custGeom>
            <a:solidFill>
              <a:srgbClr val="3B2D9B"/>
            </a:solidFill>
          </p:spPr>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FF3F4"/>
        </a:solidFill>
        <a:effectLst/>
      </p:bgPr>
    </p:bg>
    <p:spTree>
      <p:nvGrpSpPr>
        <p:cNvPr id="1" name=""/>
        <p:cNvGrpSpPr/>
        <p:nvPr/>
      </p:nvGrpSpPr>
      <p:grpSpPr>
        <a:xfrm>
          <a:off x="0" y="0"/>
          <a:ext cx="0" cy="0"/>
          <a:chOff x="0" y="0"/>
          <a:chExt cx="0" cy="0"/>
        </a:xfrm>
      </p:grpSpPr>
      <p:sp>
        <p:nvSpPr>
          <p:cNvPr id="2" name="AutoShape 2"/>
          <p:cNvSpPr/>
          <p:nvPr/>
        </p:nvSpPr>
        <p:spPr>
          <a:xfrm>
            <a:off x="-811849" y="5600698"/>
            <a:ext cx="16230600" cy="5117500"/>
          </a:xfrm>
          <a:prstGeom prst="rect">
            <a:avLst/>
          </a:prstGeom>
          <a:solidFill>
            <a:srgbClr val="3B2D9B"/>
          </a:solidFill>
        </p:spPr>
      </p:sp>
      <p:sp>
        <p:nvSpPr>
          <p:cNvPr id="3" name="AutoShape 3"/>
          <p:cNvSpPr/>
          <p:nvPr/>
        </p:nvSpPr>
        <p:spPr>
          <a:xfrm>
            <a:off x="0" y="-204326"/>
            <a:ext cx="5021900" cy="5638800"/>
          </a:xfrm>
          <a:prstGeom prst="rect">
            <a:avLst/>
          </a:prstGeom>
          <a:solidFill>
            <a:srgbClr val="3B2D9B"/>
          </a:solidFill>
        </p:spPr>
      </p:sp>
      <p:grpSp>
        <p:nvGrpSpPr>
          <p:cNvPr id="4" name="Group 4"/>
          <p:cNvGrpSpPr>
            <a:grpSpLocks noChangeAspect="1"/>
          </p:cNvGrpSpPr>
          <p:nvPr/>
        </p:nvGrpSpPr>
        <p:grpSpPr>
          <a:xfrm>
            <a:off x="15603547" y="-204326"/>
            <a:ext cx="3748195" cy="3748195"/>
            <a:chOff x="0" y="0"/>
            <a:chExt cx="2653030" cy="2653030"/>
          </a:xfrm>
        </p:grpSpPr>
        <p:sp>
          <p:nvSpPr>
            <p:cNvPr id="5" name="Freeform 5"/>
            <p:cNvSpPr/>
            <p:nvPr/>
          </p:nvSpPr>
          <p:spPr>
            <a:xfrm>
              <a:off x="0" y="0"/>
              <a:ext cx="2653030" cy="2654300"/>
            </a:xfrm>
            <a:custGeom>
              <a:avLst/>
              <a:gdLst/>
              <a:ahLst/>
              <a:cxnLst/>
              <a:rect l="l" t="t" r="r" b="b"/>
              <a:pathLst>
                <a:path w="2653030" h="2654300">
                  <a:moveTo>
                    <a:pt x="0" y="1535430"/>
                  </a:moveTo>
                  <a:lnTo>
                    <a:pt x="0" y="1463040"/>
                  </a:lnTo>
                  <a:lnTo>
                    <a:pt x="1463040" y="0"/>
                  </a:lnTo>
                  <a:lnTo>
                    <a:pt x="1535430" y="0"/>
                  </a:lnTo>
                  <a:lnTo>
                    <a:pt x="0" y="1535430"/>
                  </a:lnTo>
                  <a:close/>
                  <a:moveTo>
                    <a:pt x="1681480" y="0"/>
                  </a:moveTo>
                  <a:lnTo>
                    <a:pt x="1609090" y="0"/>
                  </a:lnTo>
                  <a:lnTo>
                    <a:pt x="0" y="1607820"/>
                  </a:lnTo>
                  <a:lnTo>
                    <a:pt x="0" y="1680210"/>
                  </a:lnTo>
                  <a:lnTo>
                    <a:pt x="1681480" y="0"/>
                  </a:lnTo>
                  <a:close/>
                  <a:moveTo>
                    <a:pt x="1390650" y="0"/>
                  </a:moveTo>
                  <a:lnTo>
                    <a:pt x="1318260" y="0"/>
                  </a:lnTo>
                  <a:lnTo>
                    <a:pt x="0" y="1318260"/>
                  </a:lnTo>
                  <a:lnTo>
                    <a:pt x="0" y="1390650"/>
                  </a:lnTo>
                  <a:lnTo>
                    <a:pt x="1390650" y="0"/>
                  </a:lnTo>
                  <a:close/>
                  <a:moveTo>
                    <a:pt x="1245870" y="0"/>
                  </a:moveTo>
                  <a:lnTo>
                    <a:pt x="1173480" y="0"/>
                  </a:lnTo>
                  <a:lnTo>
                    <a:pt x="0" y="1173480"/>
                  </a:lnTo>
                  <a:lnTo>
                    <a:pt x="0" y="1245870"/>
                  </a:lnTo>
                  <a:lnTo>
                    <a:pt x="1245870" y="0"/>
                  </a:lnTo>
                  <a:close/>
                  <a:moveTo>
                    <a:pt x="1826260" y="0"/>
                  </a:moveTo>
                  <a:lnTo>
                    <a:pt x="1753870" y="0"/>
                  </a:lnTo>
                  <a:lnTo>
                    <a:pt x="0" y="1753870"/>
                  </a:lnTo>
                  <a:lnTo>
                    <a:pt x="0" y="1826260"/>
                  </a:lnTo>
                  <a:lnTo>
                    <a:pt x="1826260" y="0"/>
                  </a:lnTo>
                  <a:close/>
                  <a:moveTo>
                    <a:pt x="2260600" y="0"/>
                  </a:moveTo>
                  <a:lnTo>
                    <a:pt x="2188210" y="0"/>
                  </a:lnTo>
                  <a:lnTo>
                    <a:pt x="0" y="2188210"/>
                  </a:lnTo>
                  <a:lnTo>
                    <a:pt x="0" y="2260600"/>
                  </a:lnTo>
                  <a:lnTo>
                    <a:pt x="2260600" y="0"/>
                  </a:lnTo>
                  <a:close/>
                  <a:moveTo>
                    <a:pt x="2551430" y="0"/>
                  </a:moveTo>
                  <a:lnTo>
                    <a:pt x="2479040" y="0"/>
                  </a:lnTo>
                  <a:lnTo>
                    <a:pt x="0" y="2479040"/>
                  </a:lnTo>
                  <a:lnTo>
                    <a:pt x="0" y="2551430"/>
                  </a:lnTo>
                  <a:lnTo>
                    <a:pt x="2551430" y="0"/>
                  </a:lnTo>
                  <a:close/>
                  <a:moveTo>
                    <a:pt x="2405380" y="0"/>
                  </a:moveTo>
                  <a:lnTo>
                    <a:pt x="2332990" y="0"/>
                  </a:lnTo>
                  <a:lnTo>
                    <a:pt x="0" y="2332990"/>
                  </a:lnTo>
                  <a:lnTo>
                    <a:pt x="0" y="2405380"/>
                  </a:lnTo>
                  <a:lnTo>
                    <a:pt x="2405380" y="0"/>
                  </a:lnTo>
                  <a:close/>
                  <a:moveTo>
                    <a:pt x="2115820" y="0"/>
                  </a:moveTo>
                  <a:lnTo>
                    <a:pt x="2043430" y="0"/>
                  </a:lnTo>
                  <a:lnTo>
                    <a:pt x="0" y="2043430"/>
                  </a:lnTo>
                  <a:lnTo>
                    <a:pt x="0" y="2115820"/>
                  </a:lnTo>
                  <a:lnTo>
                    <a:pt x="2115820" y="0"/>
                  </a:lnTo>
                  <a:close/>
                  <a:moveTo>
                    <a:pt x="375920" y="0"/>
                  </a:moveTo>
                  <a:lnTo>
                    <a:pt x="303530" y="0"/>
                  </a:lnTo>
                  <a:lnTo>
                    <a:pt x="0" y="303530"/>
                  </a:lnTo>
                  <a:lnTo>
                    <a:pt x="0" y="375920"/>
                  </a:lnTo>
                  <a:lnTo>
                    <a:pt x="375920" y="0"/>
                  </a:lnTo>
                  <a:close/>
                  <a:moveTo>
                    <a:pt x="1101090" y="0"/>
                  </a:moveTo>
                  <a:lnTo>
                    <a:pt x="1028700" y="0"/>
                  </a:lnTo>
                  <a:lnTo>
                    <a:pt x="0" y="1028700"/>
                  </a:lnTo>
                  <a:lnTo>
                    <a:pt x="0" y="1101090"/>
                  </a:lnTo>
                  <a:lnTo>
                    <a:pt x="1101090" y="0"/>
                  </a:lnTo>
                  <a:close/>
                  <a:moveTo>
                    <a:pt x="2653030" y="0"/>
                  </a:moveTo>
                  <a:lnTo>
                    <a:pt x="2623820" y="0"/>
                  </a:lnTo>
                  <a:lnTo>
                    <a:pt x="0" y="2623820"/>
                  </a:lnTo>
                  <a:lnTo>
                    <a:pt x="0" y="2653030"/>
                  </a:lnTo>
                  <a:lnTo>
                    <a:pt x="43180" y="2653030"/>
                  </a:lnTo>
                  <a:lnTo>
                    <a:pt x="2653030" y="43180"/>
                  </a:lnTo>
                  <a:lnTo>
                    <a:pt x="2653030" y="0"/>
                  </a:lnTo>
                  <a:close/>
                  <a:moveTo>
                    <a:pt x="520700" y="0"/>
                  </a:moveTo>
                  <a:lnTo>
                    <a:pt x="448310" y="0"/>
                  </a:lnTo>
                  <a:lnTo>
                    <a:pt x="0" y="448310"/>
                  </a:lnTo>
                  <a:lnTo>
                    <a:pt x="0" y="520700"/>
                  </a:lnTo>
                  <a:lnTo>
                    <a:pt x="520700" y="0"/>
                  </a:lnTo>
                  <a:close/>
                  <a:moveTo>
                    <a:pt x="85090" y="0"/>
                  </a:moveTo>
                  <a:lnTo>
                    <a:pt x="12700" y="0"/>
                  </a:lnTo>
                  <a:lnTo>
                    <a:pt x="0" y="12700"/>
                  </a:lnTo>
                  <a:lnTo>
                    <a:pt x="0" y="85090"/>
                  </a:lnTo>
                  <a:lnTo>
                    <a:pt x="85090" y="0"/>
                  </a:lnTo>
                  <a:close/>
                  <a:moveTo>
                    <a:pt x="231140" y="0"/>
                  </a:moveTo>
                  <a:lnTo>
                    <a:pt x="158750" y="0"/>
                  </a:lnTo>
                  <a:lnTo>
                    <a:pt x="0" y="157480"/>
                  </a:lnTo>
                  <a:lnTo>
                    <a:pt x="0" y="229870"/>
                  </a:lnTo>
                  <a:lnTo>
                    <a:pt x="231140" y="0"/>
                  </a:lnTo>
                  <a:close/>
                  <a:moveTo>
                    <a:pt x="0" y="956310"/>
                  </a:moveTo>
                  <a:lnTo>
                    <a:pt x="956310" y="0"/>
                  </a:lnTo>
                  <a:lnTo>
                    <a:pt x="883920" y="0"/>
                  </a:lnTo>
                  <a:lnTo>
                    <a:pt x="0" y="882650"/>
                  </a:lnTo>
                  <a:lnTo>
                    <a:pt x="0" y="956310"/>
                  </a:lnTo>
                  <a:close/>
                  <a:moveTo>
                    <a:pt x="665480" y="0"/>
                  </a:moveTo>
                  <a:lnTo>
                    <a:pt x="593090" y="0"/>
                  </a:lnTo>
                  <a:lnTo>
                    <a:pt x="0" y="593090"/>
                  </a:lnTo>
                  <a:lnTo>
                    <a:pt x="0" y="665480"/>
                  </a:lnTo>
                  <a:lnTo>
                    <a:pt x="665480" y="0"/>
                  </a:lnTo>
                  <a:close/>
                  <a:moveTo>
                    <a:pt x="810260" y="0"/>
                  </a:moveTo>
                  <a:lnTo>
                    <a:pt x="737870" y="0"/>
                  </a:lnTo>
                  <a:lnTo>
                    <a:pt x="0" y="737870"/>
                  </a:lnTo>
                  <a:lnTo>
                    <a:pt x="0" y="810260"/>
                  </a:lnTo>
                  <a:lnTo>
                    <a:pt x="810260" y="0"/>
                  </a:lnTo>
                  <a:close/>
                  <a:moveTo>
                    <a:pt x="1971040" y="0"/>
                  </a:moveTo>
                  <a:lnTo>
                    <a:pt x="1898650" y="0"/>
                  </a:lnTo>
                  <a:lnTo>
                    <a:pt x="0" y="1898650"/>
                  </a:lnTo>
                  <a:lnTo>
                    <a:pt x="0" y="1971040"/>
                  </a:lnTo>
                  <a:lnTo>
                    <a:pt x="1971040" y="0"/>
                  </a:lnTo>
                  <a:close/>
                  <a:moveTo>
                    <a:pt x="2653030" y="1783080"/>
                  </a:moveTo>
                  <a:lnTo>
                    <a:pt x="2653030" y="1710690"/>
                  </a:lnTo>
                  <a:lnTo>
                    <a:pt x="1710690" y="2653030"/>
                  </a:lnTo>
                  <a:lnTo>
                    <a:pt x="1783080" y="2653030"/>
                  </a:lnTo>
                  <a:lnTo>
                    <a:pt x="2653030" y="1783080"/>
                  </a:lnTo>
                  <a:close/>
                  <a:moveTo>
                    <a:pt x="2653030" y="1927860"/>
                  </a:moveTo>
                  <a:lnTo>
                    <a:pt x="2653030" y="1855470"/>
                  </a:lnTo>
                  <a:lnTo>
                    <a:pt x="1855470" y="2653030"/>
                  </a:lnTo>
                  <a:lnTo>
                    <a:pt x="1927860" y="2653030"/>
                  </a:lnTo>
                  <a:lnTo>
                    <a:pt x="2653030" y="1927860"/>
                  </a:lnTo>
                  <a:close/>
                  <a:moveTo>
                    <a:pt x="2653030" y="2072640"/>
                  </a:moveTo>
                  <a:lnTo>
                    <a:pt x="2653030" y="2000250"/>
                  </a:lnTo>
                  <a:lnTo>
                    <a:pt x="2000250" y="2653030"/>
                  </a:lnTo>
                  <a:lnTo>
                    <a:pt x="2072640" y="2653030"/>
                  </a:lnTo>
                  <a:lnTo>
                    <a:pt x="2653030" y="2072640"/>
                  </a:lnTo>
                  <a:close/>
                  <a:moveTo>
                    <a:pt x="2653030" y="1638300"/>
                  </a:moveTo>
                  <a:lnTo>
                    <a:pt x="2653030" y="1565910"/>
                  </a:lnTo>
                  <a:lnTo>
                    <a:pt x="1564640" y="2654300"/>
                  </a:lnTo>
                  <a:lnTo>
                    <a:pt x="1637030" y="2654300"/>
                  </a:lnTo>
                  <a:lnTo>
                    <a:pt x="2653030" y="1638300"/>
                  </a:lnTo>
                  <a:close/>
                  <a:moveTo>
                    <a:pt x="2217420" y="2653030"/>
                  </a:moveTo>
                  <a:lnTo>
                    <a:pt x="2653030" y="2217420"/>
                  </a:lnTo>
                  <a:lnTo>
                    <a:pt x="2653030" y="2145030"/>
                  </a:lnTo>
                  <a:lnTo>
                    <a:pt x="2145030" y="2653030"/>
                  </a:lnTo>
                  <a:lnTo>
                    <a:pt x="2217420" y="2653030"/>
                  </a:lnTo>
                  <a:close/>
                  <a:moveTo>
                    <a:pt x="2653030" y="2580640"/>
                  </a:moveTo>
                  <a:lnTo>
                    <a:pt x="2580640" y="2653030"/>
                  </a:lnTo>
                  <a:lnTo>
                    <a:pt x="2653030" y="2653030"/>
                  </a:lnTo>
                  <a:lnTo>
                    <a:pt x="2653030" y="2580640"/>
                  </a:lnTo>
                  <a:close/>
                  <a:moveTo>
                    <a:pt x="2653030" y="2508250"/>
                  </a:moveTo>
                  <a:lnTo>
                    <a:pt x="2653030" y="2435860"/>
                  </a:lnTo>
                  <a:lnTo>
                    <a:pt x="2435860" y="2653030"/>
                  </a:lnTo>
                  <a:lnTo>
                    <a:pt x="2508250" y="2653030"/>
                  </a:lnTo>
                  <a:lnTo>
                    <a:pt x="2653030" y="2508250"/>
                  </a:lnTo>
                  <a:close/>
                  <a:moveTo>
                    <a:pt x="2653030" y="2363470"/>
                  </a:moveTo>
                  <a:lnTo>
                    <a:pt x="2653030" y="2291080"/>
                  </a:lnTo>
                  <a:lnTo>
                    <a:pt x="2291080" y="2653030"/>
                  </a:lnTo>
                  <a:lnTo>
                    <a:pt x="2363470" y="2653030"/>
                  </a:lnTo>
                  <a:lnTo>
                    <a:pt x="2653030" y="2363470"/>
                  </a:lnTo>
                  <a:close/>
                  <a:moveTo>
                    <a:pt x="2653030" y="1492250"/>
                  </a:moveTo>
                  <a:lnTo>
                    <a:pt x="2653030" y="1419860"/>
                  </a:lnTo>
                  <a:lnTo>
                    <a:pt x="1419860" y="2653030"/>
                  </a:lnTo>
                  <a:lnTo>
                    <a:pt x="1492250" y="2653030"/>
                  </a:lnTo>
                  <a:lnTo>
                    <a:pt x="2653030" y="1492250"/>
                  </a:lnTo>
                  <a:close/>
                  <a:moveTo>
                    <a:pt x="2653030" y="187960"/>
                  </a:moveTo>
                  <a:lnTo>
                    <a:pt x="2653030" y="115570"/>
                  </a:lnTo>
                  <a:lnTo>
                    <a:pt x="115570" y="2653030"/>
                  </a:lnTo>
                  <a:lnTo>
                    <a:pt x="187960" y="2653030"/>
                  </a:lnTo>
                  <a:lnTo>
                    <a:pt x="2653030" y="187960"/>
                  </a:lnTo>
                  <a:close/>
                  <a:moveTo>
                    <a:pt x="2653030" y="622300"/>
                  </a:moveTo>
                  <a:lnTo>
                    <a:pt x="2653030" y="549910"/>
                  </a:lnTo>
                  <a:lnTo>
                    <a:pt x="549910" y="2653030"/>
                  </a:lnTo>
                  <a:lnTo>
                    <a:pt x="622300" y="2653030"/>
                  </a:lnTo>
                  <a:lnTo>
                    <a:pt x="2653030" y="622300"/>
                  </a:lnTo>
                  <a:close/>
                  <a:moveTo>
                    <a:pt x="2653030" y="477520"/>
                  </a:moveTo>
                  <a:lnTo>
                    <a:pt x="2653030" y="405130"/>
                  </a:lnTo>
                  <a:lnTo>
                    <a:pt x="405130" y="2653030"/>
                  </a:lnTo>
                  <a:lnTo>
                    <a:pt x="477520" y="2653030"/>
                  </a:lnTo>
                  <a:lnTo>
                    <a:pt x="2653030" y="477520"/>
                  </a:lnTo>
                  <a:close/>
                  <a:moveTo>
                    <a:pt x="2653030" y="1347470"/>
                  </a:moveTo>
                  <a:lnTo>
                    <a:pt x="2653030" y="1275080"/>
                  </a:lnTo>
                  <a:lnTo>
                    <a:pt x="1275080" y="2653030"/>
                  </a:lnTo>
                  <a:lnTo>
                    <a:pt x="1347470" y="2653030"/>
                  </a:lnTo>
                  <a:lnTo>
                    <a:pt x="2653030" y="1347470"/>
                  </a:lnTo>
                  <a:close/>
                  <a:moveTo>
                    <a:pt x="2653030" y="767080"/>
                  </a:moveTo>
                  <a:lnTo>
                    <a:pt x="2653030" y="694690"/>
                  </a:lnTo>
                  <a:lnTo>
                    <a:pt x="694690" y="2653030"/>
                  </a:lnTo>
                  <a:lnTo>
                    <a:pt x="767080" y="2653030"/>
                  </a:lnTo>
                  <a:lnTo>
                    <a:pt x="2653030" y="767080"/>
                  </a:lnTo>
                  <a:close/>
                  <a:moveTo>
                    <a:pt x="2653030" y="332740"/>
                  </a:moveTo>
                  <a:lnTo>
                    <a:pt x="2653030" y="260350"/>
                  </a:lnTo>
                  <a:lnTo>
                    <a:pt x="260350" y="2653030"/>
                  </a:lnTo>
                  <a:lnTo>
                    <a:pt x="332740" y="2653030"/>
                  </a:lnTo>
                  <a:lnTo>
                    <a:pt x="2653030" y="332740"/>
                  </a:lnTo>
                  <a:close/>
                  <a:moveTo>
                    <a:pt x="2653030" y="1202690"/>
                  </a:moveTo>
                  <a:lnTo>
                    <a:pt x="2653030" y="1130300"/>
                  </a:lnTo>
                  <a:lnTo>
                    <a:pt x="1130300" y="2653030"/>
                  </a:lnTo>
                  <a:lnTo>
                    <a:pt x="1202690" y="2653030"/>
                  </a:lnTo>
                  <a:lnTo>
                    <a:pt x="2653030" y="1202690"/>
                  </a:lnTo>
                  <a:close/>
                  <a:moveTo>
                    <a:pt x="2653030" y="913130"/>
                  </a:moveTo>
                  <a:lnTo>
                    <a:pt x="2653030" y="840740"/>
                  </a:lnTo>
                  <a:lnTo>
                    <a:pt x="840740" y="2653030"/>
                  </a:lnTo>
                  <a:lnTo>
                    <a:pt x="913130" y="2653030"/>
                  </a:lnTo>
                  <a:lnTo>
                    <a:pt x="2653030" y="913130"/>
                  </a:lnTo>
                  <a:close/>
                  <a:moveTo>
                    <a:pt x="2653030" y="1057910"/>
                  </a:moveTo>
                  <a:lnTo>
                    <a:pt x="2653030" y="985520"/>
                  </a:lnTo>
                  <a:lnTo>
                    <a:pt x="985520" y="2653030"/>
                  </a:lnTo>
                  <a:lnTo>
                    <a:pt x="1057910" y="2653030"/>
                  </a:lnTo>
                  <a:lnTo>
                    <a:pt x="2653030" y="1057910"/>
                  </a:lnTo>
                  <a:close/>
                </a:path>
              </a:pathLst>
            </a:custGeom>
            <a:solidFill>
              <a:srgbClr val="3B2D9B"/>
            </a:solidFill>
          </p:spPr>
        </p:sp>
      </p:grpSp>
      <p:sp>
        <p:nvSpPr>
          <p:cNvPr id="6" name="AutoShape 6"/>
          <p:cNvSpPr/>
          <p:nvPr/>
        </p:nvSpPr>
        <p:spPr>
          <a:xfrm>
            <a:off x="5192551" y="-204326"/>
            <a:ext cx="5021900" cy="5638800"/>
          </a:xfrm>
          <a:prstGeom prst="rect">
            <a:avLst/>
          </a:prstGeom>
          <a:solidFill>
            <a:srgbClr val="3B2D9B"/>
          </a:solidFill>
        </p:spPr>
      </p:sp>
      <p:sp>
        <p:nvSpPr>
          <p:cNvPr id="7" name="AutoShape 7"/>
          <p:cNvSpPr/>
          <p:nvPr/>
        </p:nvSpPr>
        <p:spPr>
          <a:xfrm>
            <a:off x="10396851" y="-204326"/>
            <a:ext cx="5021900" cy="5638800"/>
          </a:xfrm>
          <a:prstGeom prst="rect">
            <a:avLst/>
          </a:prstGeom>
          <a:solidFill>
            <a:srgbClr val="3B2D9B"/>
          </a:solidFill>
        </p:spPr>
      </p:sp>
      <p:pic>
        <p:nvPicPr>
          <p:cNvPr id="8" name="Picture 8"/>
          <p:cNvPicPr>
            <a:picLocks noChangeAspect="1"/>
          </p:cNvPicPr>
          <p:nvPr/>
        </p:nvPicPr>
        <p:blipFill>
          <a:blip r:embed="rId2"/>
          <a:srcRect l="33523" r="33523"/>
          <a:stretch>
            <a:fillRect/>
          </a:stretch>
        </p:blipFill>
        <p:spPr>
          <a:xfrm>
            <a:off x="15603547" y="3751401"/>
            <a:ext cx="2888896" cy="6566398"/>
          </a:xfrm>
          <a:prstGeom prst="rect">
            <a:avLst/>
          </a:prstGeom>
        </p:spPr>
      </p:pic>
      <p:pic>
        <p:nvPicPr>
          <p:cNvPr id="9" name="Picture 9"/>
          <p:cNvPicPr>
            <a:picLocks noChangeAspect="1"/>
          </p:cNvPicPr>
          <p:nvPr/>
        </p:nvPicPr>
        <p:blipFill>
          <a:blip r:embed="rId3"/>
          <a:srcRect/>
          <a:stretch>
            <a:fillRect/>
          </a:stretch>
        </p:blipFill>
        <p:spPr>
          <a:xfrm>
            <a:off x="1591734" y="761162"/>
            <a:ext cx="1838431" cy="1838431"/>
          </a:xfrm>
          <a:prstGeom prst="rect">
            <a:avLst/>
          </a:prstGeom>
        </p:spPr>
      </p:pic>
      <p:pic>
        <p:nvPicPr>
          <p:cNvPr id="10" name="Picture 10"/>
          <p:cNvPicPr>
            <a:picLocks noChangeAspect="1"/>
          </p:cNvPicPr>
          <p:nvPr/>
        </p:nvPicPr>
        <p:blipFill>
          <a:blip r:embed="rId4"/>
          <a:srcRect/>
          <a:stretch>
            <a:fillRect/>
          </a:stretch>
        </p:blipFill>
        <p:spPr>
          <a:xfrm>
            <a:off x="6784285" y="750556"/>
            <a:ext cx="1838431" cy="1838431"/>
          </a:xfrm>
          <a:prstGeom prst="rect">
            <a:avLst/>
          </a:prstGeom>
        </p:spPr>
      </p:pic>
      <p:grpSp>
        <p:nvGrpSpPr>
          <p:cNvPr id="11" name="Group 11"/>
          <p:cNvGrpSpPr/>
          <p:nvPr/>
        </p:nvGrpSpPr>
        <p:grpSpPr>
          <a:xfrm>
            <a:off x="1028700" y="6711222"/>
            <a:ext cx="12617465" cy="4568968"/>
            <a:chOff x="0" y="0"/>
            <a:chExt cx="16823287" cy="6091959"/>
          </a:xfrm>
        </p:grpSpPr>
        <p:sp>
          <p:nvSpPr>
            <p:cNvPr id="12" name="TextBox 12"/>
            <p:cNvSpPr txBox="1"/>
            <p:nvPr/>
          </p:nvSpPr>
          <p:spPr>
            <a:xfrm>
              <a:off x="0" y="733226"/>
              <a:ext cx="16823287" cy="5358733"/>
            </a:xfrm>
            <a:prstGeom prst="rect">
              <a:avLst/>
            </a:prstGeom>
          </p:spPr>
          <p:txBody>
            <a:bodyPr lIns="0" tIns="0" rIns="0" bIns="0" rtlCol="0" anchor="t">
              <a:spAutoFit/>
            </a:bodyPr>
            <a:lstStyle/>
            <a:p>
              <a:r>
                <a:rPr lang="en-US" sz="3200" b="1" u="sng" spc="225" dirty="0" smtClean="0">
                  <a:solidFill>
                    <a:srgbClr val="EFF3F4"/>
                  </a:solidFill>
                  <a:latin typeface="Bodoni MT" panose="02070603080606020203" pitchFamily="18" charset="0"/>
                </a:rPr>
                <a:t>BRITTANY </a:t>
              </a:r>
              <a:r>
                <a:rPr lang="en-US" sz="3200" b="1" u="sng" spc="225" dirty="0">
                  <a:solidFill>
                    <a:srgbClr val="EFF3F4"/>
                  </a:solidFill>
                  <a:latin typeface="Bodoni MT" panose="02070603080606020203" pitchFamily="18" charset="0"/>
                </a:rPr>
                <a:t>H. KOENIG</a:t>
              </a:r>
            </a:p>
            <a:p>
              <a:r>
                <a:rPr lang="en-US" sz="3200" b="1" spc="225" dirty="0">
                  <a:solidFill>
                    <a:srgbClr val="EFF3F4"/>
                  </a:solidFill>
                  <a:latin typeface="Bodoni MT" panose="02070603080606020203" pitchFamily="18" charset="0"/>
                </a:rPr>
                <a:t>Staff Attorney III</a:t>
              </a:r>
              <a:br>
                <a:rPr lang="en-US" sz="3200" b="1" spc="225" dirty="0">
                  <a:solidFill>
                    <a:srgbClr val="EFF3F4"/>
                  </a:solidFill>
                  <a:latin typeface="Bodoni MT" panose="02070603080606020203" pitchFamily="18" charset="0"/>
                </a:rPr>
              </a:br>
              <a:r>
                <a:rPr lang="en-US" sz="3200" b="1" spc="225" dirty="0">
                  <a:solidFill>
                    <a:srgbClr val="EFF3F4"/>
                  </a:solidFill>
                  <a:latin typeface="Bodoni MT" panose="02070603080606020203" pitchFamily="18" charset="0"/>
                </a:rPr>
                <a:t>(502) 782-2591</a:t>
              </a:r>
            </a:p>
            <a:p>
              <a:r>
                <a:rPr lang="en-US" sz="3200" b="1" spc="225" dirty="0" smtClean="0">
                  <a:solidFill>
                    <a:srgbClr val="EFF3F4"/>
                  </a:solidFill>
                  <a:latin typeface="Bodoni MT" panose="02070603080606020203" pitchFamily="18" charset="0"/>
                </a:rPr>
                <a:t>Brittany.Koenig@ky.gov</a:t>
              </a:r>
            </a:p>
            <a:p>
              <a:r>
                <a:rPr lang="en-US" sz="3200" spc="165" dirty="0">
                  <a:solidFill>
                    <a:srgbClr val="EFF3F4"/>
                  </a:solidFill>
                  <a:latin typeface="Bodoni MT" panose="02070603080606020203" pitchFamily="18" charset="0"/>
                </a:rPr>
                <a:t>Kentucky Public Service Commission</a:t>
              </a:r>
            </a:p>
            <a:p>
              <a:endParaRPr lang="en-US" sz="3200" b="1" spc="225" dirty="0">
                <a:solidFill>
                  <a:srgbClr val="EFF3F4"/>
                </a:solidFill>
                <a:latin typeface="Bodoni MT" panose="02070603080606020203" pitchFamily="18" charset="0"/>
              </a:endParaRPr>
            </a:p>
            <a:p>
              <a:pPr>
                <a:lnSpc>
                  <a:spcPts val="8250"/>
                </a:lnSpc>
              </a:pPr>
              <a:endParaRPr lang="en-US" sz="5500" spc="165" dirty="0">
                <a:solidFill>
                  <a:srgbClr val="EFF3F4"/>
                </a:solidFill>
                <a:latin typeface="Poppins Medium"/>
              </a:endParaRPr>
            </a:p>
          </p:txBody>
        </p:sp>
        <p:sp>
          <p:nvSpPr>
            <p:cNvPr id="13" name="AutoShape 13"/>
            <p:cNvSpPr/>
            <p:nvPr/>
          </p:nvSpPr>
          <p:spPr>
            <a:xfrm>
              <a:off x="0" y="0"/>
              <a:ext cx="1524000" cy="152400"/>
            </a:xfrm>
            <a:prstGeom prst="rect">
              <a:avLst/>
            </a:prstGeom>
            <a:solidFill>
              <a:srgbClr val="EFF3F4"/>
            </a:solidFill>
          </p:spPr>
        </p:sp>
      </p:grpSp>
      <p:grpSp>
        <p:nvGrpSpPr>
          <p:cNvPr id="14" name="Group 14"/>
          <p:cNvGrpSpPr/>
          <p:nvPr/>
        </p:nvGrpSpPr>
        <p:grpSpPr>
          <a:xfrm>
            <a:off x="11925023" y="761162"/>
            <a:ext cx="1965556" cy="1853912"/>
            <a:chOff x="0" y="0"/>
            <a:chExt cx="6350000" cy="5989320"/>
          </a:xfrm>
        </p:grpSpPr>
        <p:sp>
          <p:nvSpPr>
            <p:cNvPr id="15" name="Freeform 15"/>
            <p:cNvSpPr/>
            <p:nvPr/>
          </p:nvSpPr>
          <p:spPr>
            <a:xfrm>
              <a:off x="0" y="0"/>
              <a:ext cx="6350000" cy="5989320"/>
            </a:xfrm>
            <a:custGeom>
              <a:avLst/>
              <a:gdLst/>
              <a:ahLst/>
              <a:cxnLst/>
              <a:rect l="l" t="t" r="r" b="b"/>
              <a:pathLst>
                <a:path w="6350000" h="5989320">
                  <a:moveTo>
                    <a:pt x="5332730" y="0"/>
                  </a:moveTo>
                  <a:lnTo>
                    <a:pt x="1017270" y="0"/>
                  </a:lnTo>
                  <a:cubicBezTo>
                    <a:pt x="455930" y="0"/>
                    <a:pt x="0" y="455930"/>
                    <a:pt x="0" y="1017270"/>
                  </a:cubicBezTo>
                  <a:lnTo>
                    <a:pt x="0" y="3679190"/>
                  </a:lnTo>
                  <a:cubicBezTo>
                    <a:pt x="0" y="4240530"/>
                    <a:pt x="455930" y="4696460"/>
                    <a:pt x="1017270" y="4696460"/>
                  </a:cubicBezTo>
                  <a:lnTo>
                    <a:pt x="1800860" y="4696460"/>
                  </a:lnTo>
                  <a:lnTo>
                    <a:pt x="1800860" y="5989320"/>
                  </a:lnTo>
                  <a:lnTo>
                    <a:pt x="2532380" y="4696460"/>
                  </a:lnTo>
                  <a:lnTo>
                    <a:pt x="5332730" y="4696460"/>
                  </a:lnTo>
                  <a:cubicBezTo>
                    <a:pt x="5894070" y="4696460"/>
                    <a:pt x="6350000" y="4240530"/>
                    <a:pt x="6350000" y="3679190"/>
                  </a:cubicBezTo>
                  <a:lnTo>
                    <a:pt x="6350000" y="1017270"/>
                  </a:lnTo>
                  <a:cubicBezTo>
                    <a:pt x="6350000" y="455930"/>
                    <a:pt x="5895340" y="0"/>
                    <a:pt x="5332730" y="0"/>
                  </a:cubicBezTo>
                  <a:lnTo>
                    <a:pt x="5332730" y="0"/>
                  </a:lnTo>
                  <a:close/>
                </a:path>
              </a:pathLst>
            </a:custGeom>
            <a:solidFill>
              <a:srgbClr val="C7D0D8"/>
            </a:solidFill>
          </p:spPr>
        </p:sp>
      </p:grpSp>
      <p:pic>
        <p:nvPicPr>
          <p:cNvPr id="16" name="Picture 16"/>
          <p:cNvPicPr>
            <a:picLocks noChangeAspect="1"/>
          </p:cNvPicPr>
          <p:nvPr/>
        </p:nvPicPr>
        <p:blipFill>
          <a:blip r:embed="rId5"/>
          <a:srcRect/>
          <a:stretch>
            <a:fillRect/>
          </a:stretch>
        </p:blipFill>
        <p:spPr>
          <a:xfrm>
            <a:off x="10673463" y="5799855"/>
            <a:ext cx="4468675" cy="4369811"/>
          </a:xfrm>
          <a:prstGeom prst="rect">
            <a:avLst/>
          </a:prstGeom>
        </p:spPr>
      </p:pic>
      <p:grpSp>
        <p:nvGrpSpPr>
          <p:cNvPr id="17" name="Group 17"/>
          <p:cNvGrpSpPr/>
          <p:nvPr/>
        </p:nvGrpSpPr>
        <p:grpSpPr>
          <a:xfrm>
            <a:off x="711283" y="3071917"/>
            <a:ext cx="3599333" cy="1086564"/>
            <a:chOff x="0" y="0"/>
            <a:chExt cx="4799111" cy="1448752"/>
          </a:xfrm>
        </p:grpSpPr>
        <p:sp>
          <p:nvSpPr>
            <p:cNvPr id="18" name="TextBox 18"/>
            <p:cNvSpPr txBox="1"/>
            <p:nvPr/>
          </p:nvSpPr>
          <p:spPr>
            <a:xfrm>
              <a:off x="0" y="-38100"/>
              <a:ext cx="4799111" cy="647700"/>
            </a:xfrm>
            <a:prstGeom prst="rect">
              <a:avLst/>
            </a:prstGeom>
          </p:spPr>
          <p:txBody>
            <a:bodyPr lIns="0" tIns="0" rIns="0" bIns="0" rtlCol="0" anchor="t">
              <a:spAutoFit/>
            </a:bodyPr>
            <a:lstStyle/>
            <a:p>
              <a:pPr algn="ctr">
                <a:lnSpc>
                  <a:spcPts val="3900"/>
                </a:lnSpc>
              </a:pPr>
              <a:r>
                <a:rPr lang="en-US" sz="3000" spc="240">
                  <a:solidFill>
                    <a:srgbClr val="EFF3F4"/>
                  </a:solidFill>
                  <a:latin typeface="Poppins Light Bold"/>
                </a:rPr>
                <a:t>FACEBOOK</a:t>
              </a:r>
            </a:p>
          </p:txBody>
        </p:sp>
        <p:sp>
          <p:nvSpPr>
            <p:cNvPr id="19" name="TextBox 19"/>
            <p:cNvSpPr txBox="1"/>
            <p:nvPr/>
          </p:nvSpPr>
          <p:spPr>
            <a:xfrm>
              <a:off x="0" y="870056"/>
              <a:ext cx="4799111" cy="578697"/>
            </a:xfrm>
            <a:prstGeom prst="rect">
              <a:avLst/>
            </a:prstGeom>
          </p:spPr>
          <p:txBody>
            <a:bodyPr lIns="0" tIns="0" rIns="0" bIns="0" rtlCol="0" anchor="t">
              <a:spAutoFit/>
            </a:bodyPr>
            <a:lstStyle/>
            <a:p>
              <a:pPr algn="ctr">
                <a:lnSpc>
                  <a:spcPts val="3640"/>
                </a:lnSpc>
              </a:pPr>
              <a:r>
                <a:rPr lang="en-US" sz="2600">
                  <a:solidFill>
                    <a:srgbClr val="EFF3F4"/>
                  </a:solidFill>
                  <a:latin typeface="Poppins Light"/>
                </a:rPr>
                <a:t>@kypscregulations</a:t>
              </a:r>
            </a:p>
          </p:txBody>
        </p:sp>
      </p:grpSp>
      <p:grpSp>
        <p:nvGrpSpPr>
          <p:cNvPr id="20" name="Group 20"/>
          <p:cNvGrpSpPr/>
          <p:nvPr/>
        </p:nvGrpSpPr>
        <p:grpSpPr>
          <a:xfrm>
            <a:off x="5903834" y="3087838"/>
            <a:ext cx="3599333" cy="1543764"/>
            <a:chOff x="0" y="0"/>
            <a:chExt cx="4799111" cy="2058352"/>
          </a:xfrm>
        </p:grpSpPr>
        <p:sp>
          <p:nvSpPr>
            <p:cNvPr id="21" name="TextBox 21"/>
            <p:cNvSpPr txBox="1"/>
            <p:nvPr/>
          </p:nvSpPr>
          <p:spPr>
            <a:xfrm>
              <a:off x="0" y="-38100"/>
              <a:ext cx="4799111" cy="647700"/>
            </a:xfrm>
            <a:prstGeom prst="rect">
              <a:avLst/>
            </a:prstGeom>
          </p:spPr>
          <p:txBody>
            <a:bodyPr lIns="0" tIns="0" rIns="0" bIns="0" rtlCol="0" anchor="t">
              <a:spAutoFit/>
            </a:bodyPr>
            <a:lstStyle/>
            <a:p>
              <a:pPr algn="ctr">
                <a:lnSpc>
                  <a:spcPts val="3900"/>
                </a:lnSpc>
              </a:pPr>
              <a:r>
                <a:rPr lang="en-US" sz="3000" spc="240">
                  <a:solidFill>
                    <a:srgbClr val="EFF3F4"/>
                  </a:solidFill>
                  <a:latin typeface="Poppins Light Bold"/>
                </a:rPr>
                <a:t>TWITTER</a:t>
              </a:r>
            </a:p>
          </p:txBody>
        </p:sp>
        <p:sp>
          <p:nvSpPr>
            <p:cNvPr id="22" name="TextBox 22"/>
            <p:cNvSpPr txBox="1"/>
            <p:nvPr/>
          </p:nvSpPr>
          <p:spPr>
            <a:xfrm>
              <a:off x="0" y="870056"/>
              <a:ext cx="4799111" cy="1188297"/>
            </a:xfrm>
            <a:prstGeom prst="rect">
              <a:avLst/>
            </a:prstGeom>
          </p:spPr>
          <p:txBody>
            <a:bodyPr lIns="0" tIns="0" rIns="0" bIns="0" rtlCol="0" anchor="t">
              <a:spAutoFit/>
            </a:bodyPr>
            <a:lstStyle/>
            <a:p>
              <a:pPr algn="ctr">
                <a:lnSpc>
                  <a:spcPts val="3640"/>
                </a:lnSpc>
              </a:pPr>
              <a:r>
                <a:rPr lang="en-US" sz="2600">
                  <a:solidFill>
                    <a:srgbClr val="EFF3F4"/>
                  </a:solidFill>
                  <a:latin typeface="Poppins Light"/>
                </a:rPr>
                <a:t>Kentucky PSC @KYPSC</a:t>
              </a:r>
            </a:p>
          </p:txBody>
        </p:sp>
      </p:grpSp>
      <p:grpSp>
        <p:nvGrpSpPr>
          <p:cNvPr id="23" name="Group 23"/>
          <p:cNvGrpSpPr/>
          <p:nvPr/>
        </p:nvGrpSpPr>
        <p:grpSpPr>
          <a:xfrm>
            <a:off x="11108134" y="3103758"/>
            <a:ext cx="3599333" cy="1086564"/>
            <a:chOff x="0" y="0"/>
            <a:chExt cx="4799111" cy="1448752"/>
          </a:xfrm>
        </p:grpSpPr>
        <p:sp>
          <p:nvSpPr>
            <p:cNvPr id="24" name="TextBox 24"/>
            <p:cNvSpPr txBox="1"/>
            <p:nvPr/>
          </p:nvSpPr>
          <p:spPr>
            <a:xfrm>
              <a:off x="0" y="-38100"/>
              <a:ext cx="4799111" cy="647700"/>
            </a:xfrm>
            <a:prstGeom prst="rect">
              <a:avLst/>
            </a:prstGeom>
          </p:spPr>
          <p:txBody>
            <a:bodyPr lIns="0" tIns="0" rIns="0" bIns="0" rtlCol="0" anchor="t">
              <a:spAutoFit/>
            </a:bodyPr>
            <a:lstStyle/>
            <a:p>
              <a:pPr algn="ctr">
                <a:lnSpc>
                  <a:spcPts val="3900"/>
                </a:lnSpc>
              </a:pPr>
              <a:r>
                <a:rPr lang="en-US" sz="3000" spc="240">
                  <a:solidFill>
                    <a:srgbClr val="EFF3F4"/>
                  </a:solidFill>
                  <a:latin typeface="Poppins Light Bold"/>
                </a:rPr>
                <a:t>WEBSITE</a:t>
              </a:r>
            </a:p>
          </p:txBody>
        </p:sp>
        <p:sp>
          <p:nvSpPr>
            <p:cNvPr id="25" name="TextBox 25"/>
            <p:cNvSpPr txBox="1"/>
            <p:nvPr/>
          </p:nvSpPr>
          <p:spPr>
            <a:xfrm>
              <a:off x="0" y="870056"/>
              <a:ext cx="4799111" cy="578697"/>
            </a:xfrm>
            <a:prstGeom prst="rect">
              <a:avLst/>
            </a:prstGeom>
          </p:spPr>
          <p:txBody>
            <a:bodyPr lIns="0" tIns="0" rIns="0" bIns="0" rtlCol="0" anchor="t">
              <a:spAutoFit/>
            </a:bodyPr>
            <a:lstStyle/>
            <a:p>
              <a:pPr algn="ctr">
                <a:lnSpc>
                  <a:spcPts val="3640"/>
                </a:lnSpc>
              </a:pPr>
              <a:r>
                <a:rPr lang="en-US" sz="2600">
                  <a:solidFill>
                    <a:srgbClr val="EFF3F4"/>
                  </a:solidFill>
                  <a:latin typeface="Poppins Light"/>
                </a:rPr>
                <a:t>psc.ky.gov</a:t>
              </a: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8542</TotalTime>
  <Words>479</Words>
  <Application>Microsoft Office PowerPoint</Application>
  <PresentationFormat>Custom</PresentationFormat>
  <Paragraphs>66</Paragraphs>
  <Slides>7</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Poppins Light</vt:lpstr>
      <vt:lpstr>Arimo</vt:lpstr>
      <vt:lpstr>Bodoni MT</vt:lpstr>
      <vt:lpstr>Arial</vt:lpstr>
      <vt:lpstr>Poppins Light Bold</vt:lpstr>
      <vt:lpstr>Old Standard Italics</vt:lpstr>
      <vt:lpstr>Calibri</vt:lpstr>
      <vt:lpstr>Poppins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July 2020 Investigation Presentation</dc:title>
  <dc:creator>Koenig, Brittany H (PSC)</dc:creator>
  <cp:lastModifiedBy>Koenig, Brittany H (PSC)</cp:lastModifiedBy>
  <cp:revision>13</cp:revision>
  <dcterms:created xsi:type="dcterms:W3CDTF">2006-08-16T00:00:00Z</dcterms:created>
  <dcterms:modified xsi:type="dcterms:W3CDTF">2020-11-10T17:18:33Z</dcterms:modified>
  <dc:identifier>DAD01mHKYAw</dc:identifier>
</cp:coreProperties>
</file>