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2" r:id="rId4"/>
    <p:sldMasterId id="2147483727" r:id="rId5"/>
  </p:sldMasterIdLst>
  <p:notesMasterIdLst>
    <p:notesMasterId r:id="rId19"/>
  </p:notesMasterIdLst>
  <p:handoutMasterIdLst>
    <p:handoutMasterId r:id="rId20"/>
  </p:handoutMasterIdLst>
  <p:sldIdLst>
    <p:sldId id="256" r:id="rId6"/>
    <p:sldId id="470" r:id="rId7"/>
    <p:sldId id="566" r:id="rId8"/>
    <p:sldId id="761" r:id="rId9"/>
    <p:sldId id="760" r:id="rId10"/>
    <p:sldId id="739" r:id="rId11"/>
    <p:sldId id="712" r:id="rId12"/>
    <p:sldId id="707" r:id="rId13"/>
    <p:sldId id="705" r:id="rId14"/>
    <p:sldId id="599" r:id="rId15"/>
    <p:sldId id="757" r:id="rId16"/>
    <p:sldId id="704" r:id="rId17"/>
    <p:sldId id="641" r:id="rId18"/>
  </p:sldIdLst>
  <p:sldSz cx="12192000" cy="6858000"/>
  <p:notesSz cx="6858000" cy="9144000"/>
  <p:embeddedFontLst>
    <p:embeddedFont>
      <p:font typeface="Atlas Public Policy" panose="02020600050405020304" pitchFamily="18" charset="0"/>
      <p:regular r:id="rId21"/>
    </p:embeddedFont>
    <p:embeddedFont>
      <p:font typeface="Calibri" panose="020F0502020204030204" pitchFamily="34" charset="0"/>
      <p:regular r:id="rId22"/>
      <p:bold r:id="rId23"/>
      <p:italic r:id="rId24"/>
      <p:boldItalic r:id="rId25"/>
    </p:embeddedFont>
    <p:embeddedFont>
      <p:font typeface="Open Sans" panose="020B060402020202020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Nigro" initials="NN" lastIdx="89" clrIdx="0">
    <p:extLst>
      <p:ext uri="{19B8F6BF-5375-455C-9EA6-DF929625EA0E}">
        <p15:presenceInfo xmlns:p15="http://schemas.microsoft.com/office/powerpoint/2012/main" userId="Nick Nigro" providerId="None"/>
      </p:ext>
    </p:extLst>
  </p:cmAuthor>
  <p:cmAuthor id="2" name="Alexander Walsh" initials="AW" lastIdx="32" clrIdx="1">
    <p:extLst>
      <p:ext uri="{19B8F6BF-5375-455C-9EA6-DF929625EA0E}">
        <p15:presenceInfo xmlns:p15="http://schemas.microsoft.com/office/powerpoint/2012/main" userId="Alexander Walsh" providerId="None"/>
      </p:ext>
    </p:extLst>
  </p:cmAuthor>
  <p:cmAuthor id="3" name="Nick Nigro" initials="NN [2]" lastIdx="17" clrIdx="2">
    <p:extLst>
      <p:ext uri="{19B8F6BF-5375-455C-9EA6-DF929625EA0E}">
        <p15:presenceInfo xmlns:p15="http://schemas.microsoft.com/office/powerpoint/2012/main" userId="S-1-5-21-846829215-3009820562-1031023079-1001" providerId="AD"/>
      </p:ext>
    </p:extLst>
  </p:cmAuthor>
  <p:cmAuthor id="4" name="Stephanie Seki" initials="SS" lastIdx="28" clrIdx="3">
    <p:extLst>
      <p:ext uri="{19B8F6BF-5375-455C-9EA6-DF929625EA0E}">
        <p15:presenceInfo xmlns:p15="http://schemas.microsoft.com/office/powerpoint/2012/main" userId="S-1-12-1-3905499616-1153906128-1837222563-3545977388" providerId="AD"/>
      </p:ext>
    </p:extLst>
  </p:cmAuthor>
  <p:cmAuthor id="5" name="Nick Nigro" initials="NN [3]" lastIdx="3" clrIdx="4">
    <p:extLst>
      <p:ext uri="{19B8F6BF-5375-455C-9EA6-DF929625EA0E}">
        <p15:presenceInfo xmlns:p15="http://schemas.microsoft.com/office/powerpoint/2012/main" userId="S-1-5-21-724239507-3000660870-2000187351-1001" providerId="AD"/>
      </p:ext>
    </p:extLst>
  </p:cmAuthor>
  <p:cmAuthor id="6" name="Nick Nigro" initials="NN [4]" lastIdx="5" clrIdx="5">
    <p:extLst>
      <p:ext uri="{19B8F6BF-5375-455C-9EA6-DF929625EA0E}">
        <p15:presenceInfo xmlns:p15="http://schemas.microsoft.com/office/powerpoint/2012/main" userId="S-1-5-21-3921467041-3145925389-4144879947-1002" providerId="AD"/>
      </p:ext>
    </p:extLst>
  </p:cmAuthor>
  <p:cmAuthor id="7" name="Nick Nigro" initials="NN [5]" lastIdx="40" clrIdx="6">
    <p:extLst>
      <p:ext uri="{19B8F6BF-5375-455C-9EA6-DF929625EA0E}">
        <p15:presenceInfo xmlns:p15="http://schemas.microsoft.com/office/powerpoint/2012/main" userId="S::nick.nigro@atlaspolicy.com::ca49dcfe-9d65-40ea-b3ba-6633520bc3d4" providerId="AD"/>
      </p:ext>
    </p:extLst>
  </p:cmAuthor>
  <p:cmAuthor id="8" name="Lauren Davis" initials="LD" lastIdx="27" clrIdx="7">
    <p:extLst>
      <p:ext uri="{19B8F6BF-5375-455C-9EA6-DF929625EA0E}">
        <p15:presenceInfo xmlns:p15="http://schemas.microsoft.com/office/powerpoint/2012/main" userId="S::lauren.davis@atlaspolicy.com::ece07cc8-984e-4bff-a8fd-ae44b194d84d" providerId="AD"/>
      </p:ext>
    </p:extLst>
  </p:cmAuthor>
  <p:cmAuthor id="9" name="Stephanie Seki" initials="SS [2]" lastIdx="8" clrIdx="8">
    <p:extLst>
      <p:ext uri="{19B8F6BF-5375-455C-9EA6-DF929625EA0E}">
        <p15:presenceInfo xmlns:p15="http://schemas.microsoft.com/office/powerpoint/2012/main" userId="S::stephanie.seki@atlaspolicy.com::e8c931e0-35d0-44c7-a3ca-816d2c525bd3" providerId="AD"/>
      </p:ext>
    </p:extLst>
  </p:cmAuthor>
  <p:cmAuthor id="10" name="David DeSmet" initials="DD" lastIdx="5" clrIdx="9">
    <p:extLst>
      <p:ext uri="{19B8F6BF-5375-455C-9EA6-DF929625EA0E}">
        <p15:presenceInfo xmlns:p15="http://schemas.microsoft.com/office/powerpoint/2012/main" userId="S::david.desmet@atlaspolicy.com::c5d9630c-aa58-4d71-afc5-6c9073c0a27c" providerId="AD"/>
      </p:ext>
    </p:extLst>
  </p:cmAuthor>
  <p:cmAuthor id="11" name="Conner Smith" initials="CS" lastIdx="29" clrIdx="10">
    <p:extLst>
      <p:ext uri="{19B8F6BF-5375-455C-9EA6-DF929625EA0E}">
        <p15:presenceInfo xmlns:p15="http://schemas.microsoft.com/office/powerpoint/2012/main" userId="S::conner.smith@atlaspolicy.com::8d4f401d-8ace-40df-936d-8134381e5e01" providerId="AD"/>
      </p:ext>
    </p:extLst>
  </p:cmAuthor>
  <p:cmAuthor id="12" name="Charles Satterfield" initials="CS" lastIdx="53" clrIdx="11">
    <p:extLst>
      <p:ext uri="{19B8F6BF-5375-455C-9EA6-DF929625EA0E}">
        <p15:presenceInfo xmlns:p15="http://schemas.microsoft.com/office/powerpoint/2012/main" userId="S::charles.satterfield@atlaspolicy.com::88747f43-2ed9-4416-86b8-8245209d58c3" providerId="AD"/>
      </p:ext>
    </p:extLst>
  </p:cmAuthor>
  <p:cmAuthor id="13" name="Nicole Lepre" initials="NL" lastIdx="18" clrIdx="12">
    <p:extLst>
      <p:ext uri="{19B8F6BF-5375-455C-9EA6-DF929625EA0E}">
        <p15:presenceInfo xmlns:p15="http://schemas.microsoft.com/office/powerpoint/2012/main" userId="S::nicole.lepre@atlaspolicy.com::76e42162-f553-433b-a722-55248b469b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FF"/>
    <a:srgbClr val="69D8FF"/>
    <a:srgbClr val="5C8E26"/>
    <a:srgbClr val="FFD9D9"/>
    <a:srgbClr val="EBF6DE"/>
    <a:srgbClr val="7CBF33"/>
    <a:srgbClr val="DDF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0C6FD-FCF9-481F-9E63-EF0D1BE7149D}" v="119" dt="2020-11-10T13:09:07.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632"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Nigro" userId="ca49dcfe-9d65-40ea-b3ba-6633520bc3d4" providerId="ADAL" clId="{2790C6FD-FCF9-481F-9E63-EF0D1BE7149D}"/>
    <pc:docChg chg="undo custSel mod addSld delSld modSld addMainMaster">
      <pc:chgData name="Nick Nigro" userId="ca49dcfe-9d65-40ea-b3ba-6633520bc3d4" providerId="ADAL" clId="{2790C6FD-FCF9-481F-9E63-EF0D1BE7149D}" dt="2020-11-10T13:11:14.045" v="985" actId="12789"/>
      <pc:docMkLst>
        <pc:docMk/>
      </pc:docMkLst>
      <pc:sldChg chg="modSp mod">
        <pc:chgData name="Nick Nigro" userId="ca49dcfe-9d65-40ea-b3ba-6633520bc3d4" providerId="ADAL" clId="{2790C6FD-FCF9-481F-9E63-EF0D1BE7149D}" dt="2020-11-09T16:38:43.307" v="10" actId="20577"/>
        <pc:sldMkLst>
          <pc:docMk/>
          <pc:sldMk cId="1653089175" sldId="256"/>
        </pc:sldMkLst>
        <pc:spChg chg="mod">
          <ac:chgData name="Nick Nigro" userId="ca49dcfe-9d65-40ea-b3ba-6633520bc3d4" providerId="ADAL" clId="{2790C6FD-FCF9-481F-9E63-EF0D1BE7149D}" dt="2020-11-09T16:38:43.307" v="10" actId="20577"/>
          <ac:spMkLst>
            <pc:docMk/>
            <pc:sldMk cId="1653089175" sldId="256"/>
            <ac:spMk id="29" creationId="{C7180BA1-B9F4-4F7A-83D1-788BAD71896C}"/>
          </ac:spMkLst>
        </pc:spChg>
      </pc:sldChg>
      <pc:sldChg chg="del">
        <pc:chgData name="Nick Nigro" userId="ca49dcfe-9d65-40ea-b3ba-6633520bc3d4" providerId="ADAL" clId="{2790C6FD-FCF9-481F-9E63-EF0D1BE7149D}" dt="2020-11-09T16:57:24.054" v="930" actId="47"/>
        <pc:sldMkLst>
          <pc:docMk/>
          <pc:sldMk cId="1520168672" sldId="613"/>
        </pc:sldMkLst>
      </pc:sldChg>
      <pc:sldChg chg="del">
        <pc:chgData name="Nick Nigro" userId="ca49dcfe-9d65-40ea-b3ba-6633520bc3d4" providerId="ADAL" clId="{2790C6FD-FCF9-481F-9E63-EF0D1BE7149D}" dt="2020-11-09T16:57:06.339" v="927" actId="47"/>
        <pc:sldMkLst>
          <pc:docMk/>
          <pc:sldMk cId="901417531" sldId="628"/>
        </pc:sldMkLst>
      </pc:sldChg>
      <pc:sldChg chg="del">
        <pc:chgData name="Nick Nigro" userId="ca49dcfe-9d65-40ea-b3ba-6633520bc3d4" providerId="ADAL" clId="{2790C6FD-FCF9-481F-9E63-EF0D1BE7149D}" dt="2020-11-09T16:57:19.778" v="928" actId="47"/>
        <pc:sldMkLst>
          <pc:docMk/>
          <pc:sldMk cId="621158937" sldId="629"/>
        </pc:sldMkLst>
      </pc:sldChg>
      <pc:sldChg chg="del">
        <pc:chgData name="Nick Nigro" userId="ca49dcfe-9d65-40ea-b3ba-6633520bc3d4" providerId="ADAL" clId="{2790C6FD-FCF9-481F-9E63-EF0D1BE7149D}" dt="2020-11-09T16:57:44.459" v="931" actId="47"/>
        <pc:sldMkLst>
          <pc:docMk/>
          <pc:sldMk cId="2855300245" sldId="631"/>
        </pc:sldMkLst>
      </pc:sldChg>
      <pc:sldChg chg="modSp add del mod">
        <pc:chgData name="Nick Nigro" userId="ca49dcfe-9d65-40ea-b3ba-6633520bc3d4" providerId="ADAL" clId="{2790C6FD-FCF9-481F-9E63-EF0D1BE7149D}" dt="2020-11-10T12:22:49.580" v="971" actId="20577"/>
        <pc:sldMkLst>
          <pc:docMk/>
          <pc:sldMk cId="4042311926" sldId="641"/>
        </pc:sldMkLst>
        <pc:spChg chg="mod">
          <ac:chgData name="Nick Nigro" userId="ca49dcfe-9d65-40ea-b3ba-6633520bc3d4" providerId="ADAL" clId="{2790C6FD-FCF9-481F-9E63-EF0D1BE7149D}" dt="2020-11-10T12:22:49.580" v="971" actId="20577"/>
          <ac:spMkLst>
            <pc:docMk/>
            <pc:sldMk cId="4042311926" sldId="641"/>
            <ac:spMk id="2" creationId="{E12CFD4E-6B9C-4D97-99C1-09506D43B68D}"/>
          </ac:spMkLst>
        </pc:spChg>
      </pc:sldChg>
      <pc:sldChg chg="del">
        <pc:chgData name="Nick Nigro" userId="ca49dcfe-9d65-40ea-b3ba-6633520bc3d4" providerId="ADAL" clId="{2790C6FD-FCF9-481F-9E63-EF0D1BE7149D}" dt="2020-11-09T16:58:09.489" v="932" actId="47"/>
        <pc:sldMkLst>
          <pc:docMk/>
          <pc:sldMk cId="1565848819" sldId="700"/>
        </pc:sldMkLst>
      </pc:sldChg>
      <pc:sldChg chg="delSp modSp mod">
        <pc:chgData name="Nick Nigro" userId="ca49dcfe-9d65-40ea-b3ba-6633520bc3d4" providerId="ADAL" clId="{2790C6FD-FCF9-481F-9E63-EF0D1BE7149D}" dt="2020-11-10T13:09:07.166" v="980" actId="20577"/>
        <pc:sldMkLst>
          <pc:docMk/>
          <pc:sldMk cId="1745766119" sldId="707"/>
        </pc:sldMkLst>
        <pc:spChg chg="del">
          <ac:chgData name="Nick Nigro" userId="ca49dcfe-9d65-40ea-b3ba-6633520bc3d4" providerId="ADAL" clId="{2790C6FD-FCF9-481F-9E63-EF0D1BE7149D}" dt="2020-11-10T13:08:21.494" v="972" actId="478"/>
          <ac:spMkLst>
            <pc:docMk/>
            <pc:sldMk cId="1745766119" sldId="707"/>
            <ac:spMk id="2" creationId="{4BAC8AF0-E0AA-410F-BE1A-8B4BE8373E03}"/>
          </ac:spMkLst>
        </pc:spChg>
        <pc:graphicFrameChg chg="mod">
          <ac:chgData name="Nick Nigro" userId="ca49dcfe-9d65-40ea-b3ba-6633520bc3d4" providerId="ADAL" clId="{2790C6FD-FCF9-481F-9E63-EF0D1BE7149D}" dt="2020-11-10T13:09:07.166" v="980" actId="20577"/>
          <ac:graphicFrameMkLst>
            <pc:docMk/>
            <pc:sldMk cId="1745766119" sldId="707"/>
            <ac:graphicFrameMk id="5" creationId="{E76B9CC3-0F61-46DC-81F6-1A142D15F0AA}"/>
          </ac:graphicFrameMkLst>
        </pc:graphicFrameChg>
      </pc:sldChg>
      <pc:sldChg chg="del">
        <pc:chgData name="Nick Nigro" userId="ca49dcfe-9d65-40ea-b3ba-6633520bc3d4" providerId="ADAL" clId="{2790C6FD-FCF9-481F-9E63-EF0D1BE7149D}" dt="2020-11-09T16:57:05.427" v="926" actId="47"/>
        <pc:sldMkLst>
          <pc:docMk/>
          <pc:sldMk cId="2079133314" sldId="713"/>
        </pc:sldMkLst>
      </pc:sldChg>
      <pc:sldChg chg="del">
        <pc:chgData name="Nick Nigro" userId="ca49dcfe-9d65-40ea-b3ba-6633520bc3d4" providerId="ADAL" clId="{2790C6FD-FCF9-481F-9E63-EF0D1BE7149D}" dt="2020-11-09T16:57:20.775" v="929" actId="47"/>
        <pc:sldMkLst>
          <pc:docMk/>
          <pc:sldMk cId="661811419" sldId="755"/>
        </pc:sldMkLst>
      </pc:sldChg>
      <pc:sldChg chg="modSp mod">
        <pc:chgData name="Nick Nigro" userId="ca49dcfe-9d65-40ea-b3ba-6633520bc3d4" providerId="ADAL" clId="{2790C6FD-FCF9-481F-9E63-EF0D1BE7149D}" dt="2020-11-10T13:11:14.045" v="985" actId="12789"/>
        <pc:sldMkLst>
          <pc:docMk/>
          <pc:sldMk cId="3349648368" sldId="757"/>
        </pc:sldMkLst>
        <pc:picChg chg="mod">
          <ac:chgData name="Nick Nigro" userId="ca49dcfe-9d65-40ea-b3ba-6633520bc3d4" providerId="ADAL" clId="{2790C6FD-FCF9-481F-9E63-EF0D1BE7149D}" dt="2020-11-10T13:11:14.045" v="985" actId="12789"/>
          <ac:picMkLst>
            <pc:docMk/>
            <pc:sldMk cId="3349648368" sldId="757"/>
            <ac:picMk id="8" creationId="{402D5035-1357-4865-AFA9-C7810E306EF0}"/>
          </ac:picMkLst>
        </pc:picChg>
      </pc:sldChg>
      <pc:sldChg chg="del">
        <pc:chgData name="Nick Nigro" userId="ca49dcfe-9d65-40ea-b3ba-6633520bc3d4" providerId="ADAL" clId="{2790C6FD-FCF9-481F-9E63-EF0D1BE7149D}" dt="2020-11-10T12:22:42.262" v="942" actId="47"/>
        <pc:sldMkLst>
          <pc:docMk/>
          <pc:sldMk cId="3588875567" sldId="758"/>
        </pc:sldMkLst>
      </pc:sldChg>
      <pc:sldChg chg="del">
        <pc:chgData name="Nick Nigro" userId="ca49dcfe-9d65-40ea-b3ba-6633520bc3d4" providerId="ADAL" clId="{2790C6FD-FCF9-481F-9E63-EF0D1BE7149D}" dt="2020-11-09T16:58:22.652" v="933" actId="47"/>
        <pc:sldMkLst>
          <pc:docMk/>
          <pc:sldMk cId="849112052" sldId="759"/>
        </pc:sldMkLst>
      </pc:sldChg>
      <pc:sldChg chg="addSp delSp modSp new mod setBg modClrScheme delDesignElem chgLayout">
        <pc:chgData name="Nick Nigro" userId="ca49dcfe-9d65-40ea-b3ba-6633520bc3d4" providerId="ADAL" clId="{2790C6FD-FCF9-481F-9E63-EF0D1BE7149D}" dt="2020-11-09T16:56:59.269" v="925" actId="14100"/>
        <pc:sldMkLst>
          <pc:docMk/>
          <pc:sldMk cId="834829770" sldId="760"/>
        </pc:sldMkLst>
        <pc:spChg chg="mod ord">
          <ac:chgData name="Nick Nigro" userId="ca49dcfe-9d65-40ea-b3ba-6633520bc3d4" providerId="ADAL" clId="{2790C6FD-FCF9-481F-9E63-EF0D1BE7149D}" dt="2020-11-09T16:55:32.149" v="858" actId="404"/>
          <ac:spMkLst>
            <pc:docMk/>
            <pc:sldMk cId="834829770" sldId="760"/>
            <ac:spMk id="2" creationId="{5E6BDFF1-3013-402E-AE71-EF80EB10A349}"/>
          </ac:spMkLst>
        </pc:spChg>
        <pc:spChg chg="del mod ord">
          <ac:chgData name="Nick Nigro" userId="ca49dcfe-9d65-40ea-b3ba-6633520bc3d4" providerId="ADAL" clId="{2790C6FD-FCF9-481F-9E63-EF0D1BE7149D}" dt="2020-11-09T16:50:53.605" v="802" actId="1032"/>
          <ac:spMkLst>
            <pc:docMk/>
            <pc:sldMk cId="834829770" sldId="760"/>
            <ac:spMk id="3" creationId="{487C37F9-7B30-498D-BD4F-B83CE3600712}"/>
          </ac:spMkLst>
        </pc:spChg>
        <pc:spChg chg="del">
          <ac:chgData name="Nick Nigro" userId="ca49dcfe-9d65-40ea-b3ba-6633520bc3d4" providerId="ADAL" clId="{2790C6FD-FCF9-481F-9E63-EF0D1BE7149D}" dt="2020-11-09T16:47:03.811" v="611" actId="700"/>
          <ac:spMkLst>
            <pc:docMk/>
            <pc:sldMk cId="834829770" sldId="760"/>
            <ac:spMk id="4" creationId="{DBC36B9B-56E7-419B-A3E7-87576679FAD1}"/>
          </ac:spMkLst>
        </pc:spChg>
        <pc:spChg chg="add del mod">
          <ac:chgData name="Nick Nigro" userId="ca49dcfe-9d65-40ea-b3ba-6633520bc3d4" providerId="ADAL" clId="{2790C6FD-FCF9-481F-9E63-EF0D1BE7149D}" dt="2020-11-09T16:51:05.283" v="814"/>
          <ac:spMkLst>
            <pc:docMk/>
            <pc:sldMk cId="834829770" sldId="760"/>
            <ac:spMk id="7" creationId="{4C1CBD6D-CD6B-4946-A46E-8B6F1E96A7F5}"/>
          </ac:spMkLst>
        </pc:spChg>
        <pc:spChg chg="add del">
          <ac:chgData name="Nick Nigro" userId="ca49dcfe-9d65-40ea-b3ba-6633520bc3d4" providerId="ADAL" clId="{2790C6FD-FCF9-481F-9E63-EF0D1BE7149D}" dt="2020-11-09T16:50:37.157" v="800" actId="26606"/>
          <ac:spMkLst>
            <pc:docMk/>
            <pc:sldMk cId="834829770" sldId="760"/>
            <ac:spMk id="8" creationId="{907EF6B7-1338-4443-8C46-6A318D952DFD}"/>
          </ac:spMkLst>
        </pc:spChg>
        <pc:spChg chg="add del mod">
          <ac:chgData name="Nick Nigro" userId="ca49dcfe-9d65-40ea-b3ba-6633520bc3d4" providerId="ADAL" clId="{2790C6FD-FCF9-481F-9E63-EF0D1BE7149D}" dt="2020-11-09T16:51:16.269" v="815" actId="6264"/>
          <ac:spMkLst>
            <pc:docMk/>
            <pc:sldMk cId="834829770" sldId="760"/>
            <ac:spMk id="9" creationId="{3A1E0E2A-A5F5-4641-A968-A01F3AE626F2}"/>
          </ac:spMkLst>
        </pc:spChg>
        <pc:spChg chg="add del">
          <ac:chgData name="Nick Nigro" userId="ca49dcfe-9d65-40ea-b3ba-6633520bc3d4" providerId="ADAL" clId="{2790C6FD-FCF9-481F-9E63-EF0D1BE7149D}" dt="2020-11-09T16:50:37.157" v="800" actId="26606"/>
          <ac:spMkLst>
            <pc:docMk/>
            <pc:sldMk cId="834829770" sldId="760"/>
            <ac:spMk id="10" creationId="{DAAE4CDD-124C-4DCF-9584-B6033B545DD5}"/>
          </ac:spMkLst>
        </pc:spChg>
        <pc:spChg chg="add del mod">
          <ac:chgData name="Nick Nigro" userId="ca49dcfe-9d65-40ea-b3ba-6633520bc3d4" providerId="ADAL" clId="{2790C6FD-FCF9-481F-9E63-EF0D1BE7149D}" dt="2020-11-09T16:51:16.269" v="815" actId="6264"/>
          <ac:spMkLst>
            <pc:docMk/>
            <pc:sldMk cId="834829770" sldId="760"/>
            <ac:spMk id="11" creationId="{3CC3C0B9-7910-4F21-90C6-18FBE8EBED64}"/>
          </ac:spMkLst>
        </pc:spChg>
        <pc:spChg chg="add del">
          <ac:chgData name="Nick Nigro" userId="ca49dcfe-9d65-40ea-b3ba-6633520bc3d4" providerId="ADAL" clId="{2790C6FD-FCF9-481F-9E63-EF0D1BE7149D}" dt="2020-11-09T16:50:37.157" v="800" actId="26606"/>
          <ac:spMkLst>
            <pc:docMk/>
            <pc:sldMk cId="834829770" sldId="760"/>
            <ac:spMk id="12" creationId="{081E4A58-353D-44AE-B2FC-2A74E2E400F7}"/>
          </ac:spMkLst>
        </pc:spChg>
        <pc:spChg chg="add del mod">
          <ac:chgData name="Nick Nigro" userId="ca49dcfe-9d65-40ea-b3ba-6633520bc3d4" providerId="ADAL" clId="{2790C6FD-FCF9-481F-9E63-EF0D1BE7149D}" dt="2020-11-09T16:55:23.952" v="856"/>
          <ac:spMkLst>
            <pc:docMk/>
            <pc:sldMk cId="834829770" sldId="760"/>
            <ac:spMk id="15" creationId="{71D55969-85CE-4D4D-9437-3FD63E4932CB}"/>
          </ac:spMkLst>
        </pc:spChg>
        <pc:spChg chg="add del">
          <ac:chgData name="Nick Nigro" userId="ca49dcfe-9d65-40ea-b3ba-6633520bc3d4" providerId="ADAL" clId="{2790C6FD-FCF9-481F-9E63-EF0D1BE7149D}" dt="2020-11-09T16:51:16.269" v="815" actId="6264"/>
          <ac:spMkLst>
            <pc:docMk/>
            <pc:sldMk cId="834829770" sldId="760"/>
            <ac:spMk id="17" creationId="{B775CD93-9DF2-48CB-9F57-1BCA9A46C7FA}"/>
          </ac:spMkLst>
        </pc:spChg>
        <pc:spChg chg="add del">
          <ac:chgData name="Nick Nigro" userId="ca49dcfe-9d65-40ea-b3ba-6633520bc3d4" providerId="ADAL" clId="{2790C6FD-FCF9-481F-9E63-EF0D1BE7149D}" dt="2020-11-09T16:51:16.269" v="815" actId="6264"/>
          <ac:spMkLst>
            <pc:docMk/>
            <pc:sldMk cId="834829770" sldId="760"/>
            <ac:spMk id="19" creationId="{6166C6D1-23AC-49C4-BA07-238E4E9F8CEB}"/>
          </ac:spMkLst>
        </pc:spChg>
        <pc:spChg chg="add del">
          <ac:chgData name="Nick Nigro" userId="ca49dcfe-9d65-40ea-b3ba-6633520bc3d4" providerId="ADAL" clId="{2790C6FD-FCF9-481F-9E63-EF0D1BE7149D}" dt="2020-11-09T16:55:14.742" v="851" actId="26606"/>
          <ac:spMkLst>
            <pc:docMk/>
            <pc:sldMk cId="834829770" sldId="760"/>
            <ac:spMk id="20" creationId="{6BEF4656-0683-4420-BED2-A1C88CED7D80}"/>
          </ac:spMkLst>
        </pc:spChg>
        <pc:spChg chg="add del">
          <ac:chgData name="Nick Nigro" userId="ca49dcfe-9d65-40ea-b3ba-6633520bc3d4" providerId="ADAL" clId="{2790C6FD-FCF9-481F-9E63-EF0D1BE7149D}" dt="2020-11-09T16:51:16.269" v="815" actId="6264"/>
          <ac:spMkLst>
            <pc:docMk/>
            <pc:sldMk cId="834829770" sldId="760"/>
            <ac:spMk id="21" creationId="{1C091803-41C2-48E0-9228-5148460C7479}"/>
          </ac:spMkLst>
        </pc:spChg>
        <pc:spChg chg="add">
          <ac:chgData name="Nick Nigro" userId="ca49dcfe-9d65-40ea-b3ba-6633520bc3d4" providerId="ADAL" clId="{2790C6FD-FCF9-481F-9E63-EF0D1BE7149D}" dt="2020-11-09T16:55:19.751" v="855" actId="26606"/>
          <ac:spMkLst>
            <pc:docMk/>
            <pc:sldMk cId="834829770" sldId="760"/>
            <ac:spMk id="24" creationId="{E1B96AD6-92A9-4273-A62B-96A1C3E0BA95}"/>
          </ac:spMkLst>
        </pc:spChg>
        <pc:spChg chg="add">
          <ac:chgData name="Nick Nigro" userId="ca49dcfe-9d65-40ea-b3ba-6633520bc3d4" providerId="ADAL" clId="{2790C6FD-FCF9-481F-9E63-EF0D1BE7149D}" dt="2020-11-09T16:55:19.751" v="855" actId="26606"/>
          <ac:spMkLst>
            <pc:docMk/>
            <pc:sldMk cId="834829770" sldId="760"/>
            <ac:spMk id="26" creationId="{463EEC44-1BA3-44ED-81FC-A644B04B2A44}"/>
          </ac:spMkLst>
        </pc:spChg>
        <pc:spChg chg="add del">
          <ac:chgData name="Nick Nigro" userId="ca49dcfe-9d65-40ea-b3ba-6633520bc3d4" providerId="ADAL" clId="{2790C6FD-FCF9-481F-9E63-EF0D1BE7149D}" dt="2020-11-09T16:55:14.742" v="851" actId="26606"/>
          <ac:spMkLst>
            <pc:docMk/>
            <pc:sldMk cId="834829770" sldId="760"/>
            <ac:spMk id="45" creationId="{C4CCB850-8E75-43A0-AE24-BEE25764B197}"/>
          </ac:spMkLst>
        </pc:spChg>
        <pc:spChg chg="add del">
          <ac:chgData name="Nick Nigro" userId="ca49dcfe-9d65-40ea-b3ba-6633520bc3d4" providerId="ADAL" clId="{2790C6FD-FCF9-481F-9E63-EF0D1BE7149D}" dt="2020-11-09T16:55:19.733" v="854" actId="26606"/>
          <ac:spMkLst>
            <pc:docMk/>
            <pc:sldMk cId="834829770" sldId="760"/>
            <ac:spMk id="49" creationId="{15911E3A-C35B-4EF7-A355-B84E9A14AF4D}"/>
          </ac:spMkLst>
        </pc:spChg>
        <pc:spChg chg="add">
          <ac:chgData name="Nick Nigro" userId="ca49dcfe-9d65-40ea-b3ba-6633520bc3d4" providerId="ADAL" clId="{2790C6FD-FCF9-481F-9E63-EF0D1BE7149D}" dt="2020-11-09T16:55:19.751" v="855" actId="26606"/>
          <ac:spMkLst>
            <pc:docMk/>
            <pc:sldMk cId="834829770" sldId="760"/>
            <ac:spMk id="55" creationId="{1C799903-48D5-4A31-A1A2-541072D9771E}"/>
          </ac:spMkLst>
        </pc:spChg>
        <pc:spChg chg="add">
          <ac:chgData name="Nick Nigro" userId="ca49dcfe-9d65-40ea-b3ba-6633520bc3d4" providerId="ADAL" clId="{2790C6FD-FCF9-481F-9E63-EF0D1BE7149D}" dt="2020-11-09T16:55:19.751" v="855" actId="26606"/>
          <ac:spMkLst>
            <pc:docMk/>
            <pc:sldMk cId="834829770" sldId="760"/>
            <ac:spMk id="56" creationId="{8EFFF109-FC58-4FD3-BE05-9775A1310F55}"/>
          </ac:spMkLst>
        </pc:spChg>
        <pc:grpChg chg="add del">
          <ac:chgData name="Nick Nigro" userId="ca49dcfe-9d65-40ea-b3ba-6633520bc3d4" providerId="ADAL" clId="{2790C6FD-FCF9-481F-9E63-EF0D1BE7149D}" dt="2020-11-09T16:55:14.742" v="851" actId="26606"/>
          <ac:grpSpMkLst>
            <pc:docMk/>
            <pc:sldMk cId="834829770" sldId="760"/>
            <ac:grpSpMk id="22" creationId="{C40C6DFE-A65D-4403-B6BC-B3955D185AF4}"/>
          </ac:grpSpMkLst>
        </pc:grpChg>
        <pc:grpChg chg="add del">
          <ac:chgData name="Nick Nigro" userId="ca49dcfe-9d65-40ea-b3ba-6633520bc3d4" providerId="ADAL" clId="{2790C6FD-FCF9-481F-9E63-EF0D1BE7149D}" dt="2020-11-09T16:55:19.733" v="854" actId="26606"/>
          <ac:grpSpMkLst>
            <pc:docMk/>
            <pc:sldMk cId="834829770" sldId="760"/>
            <ac:grpSpMk id="50" creationId="{E21ADB3D-AD65-44B4-847D-5E90E90A5D16}"/>
          </ac:grpSpMkLst>
        </pc:grpChg>
        <pc:grpChg chg="add del">
          <ac:chgData name="Nick Nigro" userId="ca49dcfe-9d65-40ea-b3ba-6633520bc3d4" providerId="ADAL" clId="{2790C6FD-FCF9-481F-9E63-EF0D1BE7149D}" dt="2020-11-09T16:55:19.733" v="854" actId="26606"/>
          <ac:grpSpMkLst>
            <pc:docMk/>
            <pc:sldMk cId="834829770" sldId="760"/>
            <ac:grpSpMk id="52" creationId="{5F8A7F7F-DD1A-4F41-98AC-B9CE2A620CDC}"/>
          </ac:grpSpMkLst>
        </pc:grpChg>
        <pc:graphicFrameChg chg="add del mod modGraphic">
          <ac:chgData name="Nick Nigro" userId="ca49dcfe-9d65-40ea-b3ba-6633520bc3d4" providerId="ADAL" clId="{2790C6FD-FCF9-481F-9E63-EF0D1BE7149D}" dt="2020-11-09T16:51:03.295" v="813" actId="21"/>
          <ac:graphicFrameMkLst>
            <pc:docMk/>
            <pc:sldMk cId="834829770" sldId="760"/>
            <ac:graphicFrameMk id="5" creationId="{BE10022F-E7AF-4698-BACE-1EDC2FD26F9D}"/>
          </ac:graphicFrameMkLst>
        </pc:graphicFrameChg>
        <pc:graphicFrameChg chg="add del mod ord">
          <ac:chgData name="Nick Nigro" userId="ca49dcfe-9d65-40ea-b3ba-6633520bc3d4" providerId="ADAL" clId="{2790C6FD-FCF9-481F-9E63-EF0D1BE7149D}" dt="2020-11-09T16:54:47.363" v="849" actId="21"/>
          <ac:graphicFrameMkLst>
            <pc:docMk/>
            <pc:sldMk cId="834829770" sldId="760"/>
            <ac:graphicFrameMk id="14" creationId="{ACDCC07D-9D11-4123-9DD7-3ADCA16025A6}"/>
          </ac:graphicFrameMkLst>
        </pc:graphicFrameChg>
        <pc:graphicFrameChg chg="add mod modGraphic">
          <ac:chgData name="Nick Nigro" userId="ca49dcfe-9d65-40ea-b3ba-6633520bc3d4" providerId="ADAL" clId="{2790C6FD-FCF9-481F-9E63-EF0D1BE7149D}" dt="2020-11-09T16:56:59.269" v="925" actId="14100"/>
          <ac:graphicFrameMkLst>
            <pc:docMk/>
            <pc:sldMk cId="834829770" sldId="760"/>
            <ac:graphicFrameMk id="54" creationId="{12B27046-D13A-493D-8529-123CBF1E85EB}"/>
          </ac:graphicFrameMkLst>
        </pc:graphicFrameChg>
        <pc:cxnChg chg="add del">
          <ac:chgData name="Nick Nigro" userId="ca49dcfe-9d65-40ea-b3ba-6633520bc3d4" providerId="ADAL" clId="{2790C6FD-FCF9-481F-9E63-EF0D1BE7149D}" dt="2020-11-09T16:55:14.742" v="851" actId="26606"/>
          <ac:cxnSpMkLst>
            <pc:docMk/>
            <pc:sldMk cId="834829770" sldId="760"/>
            <ac:cxnSpMk id="47" creationId="{3E2D009B-70F6-4703-A06F-6829E40A1156}"/>
          </ac:cxnSpMkLst>
        </pc:cxnChg>
      </pc:sldChg>
      <pc:sldChg chg="add">
        <pc:chgData name="Nick Nigro" userId="ca49dcfe-9d65-40ea-b3ba-6633520bc3d4" providerId="ADAL" clId="{2790C6FD-FCF9-481F-9E63-EF0D1BE7149D}" dt="2020-11-10T13:09:59.192" v="981" actId="22"/>
        <pc:sldMkLst>
          <pc:docMk/>
          <pc:sldMk cId="1520168672" sldId="761"/>
        </pc:sldMkLst>
      </pc:sldChg>
      <pc:sldMasterChg chg="delSldLayout">
        <pc:chgData name="Nick Nigro" userId="ca49dcfe-9d65-40ea-b3ba-6633520bc3d4" providerId="ADAL" clId="{2790C6FD-FCF9-481F-9E63-EF0D1BE7149D}" dt="2020-11-09T16:57:05.427" v="926" actId="47"/>
        <pc:sldMasterMkLst>
          <pc:docMk/>
          <pc:sldMasterMk cId="142134753" sldId="2147483672"/>
        </pc:sldMasterMkLst>
        <pc:sldLayoutChg chg="del">
          <pc:chgData name="Nick Nigro" userId="ca49dcfe-9d65-40ea-b3ba-6633520bc3d4" providerId="ADAL" clId="{2790C6FD-FCF9-481F-9E63-EF0D1BE7149D}" dt="2020-11-09T16:57:05.427" v="926" actId="47"/>
          <pc:sldLayoutMkLst>
            <pc:docMk/>
            <pc:sldMasterMk cId="142134753" sldId="2147483672"/>
            <pc:sldLayoutMk cId="2342870228" sldId="2147483725"/>
          </pc:sldLayoutMkLst>
        </pc:sldLayoutChg>
      </pc:sldMasterChg>
      <pc:sldMasterChg chg="add addSldLayout">
        <pc:chgData name="Nick Nigro" userId="ca49dcfe-9d65-40ea-b3ba-6633520bc3d4" providerId="ADAL" clId="{2790C6FD-FCF9-481F-9E63-EF0D1BE7149D}" dt="2020-11-10T12:22:39.610" v="941" actId="22"/>
        <pc:sldMasterMkLst>
          <pc:docMk/>
          <pc:sldMasterMk cId="3627940030" sldId="2147483727"/>
        </pc:sldMasterMkLst>
        <pc:sldLayoutChg chg="add">
          <pc:chgData name="Nick Nigro" userId="ca49dcfe-9d65-40ea-b3ba-6633520bc3d4" providerId="ADAL" clId="{2790C6FD-FCF9-481F-9E63-EF0D1BE7149D}" dt="2020-11-10T12:22:39.610" v="941" actId="22"/>
          <pc:sldLayoutMkLst>
            <pc:docMk/>
            <pc:sldMasterMk cId="3627940030" sldId="2147483727"/>
            <pc:sldLayoutMk cId="2378805023" sldId="2147483728"/>
          </pc:sldLayoutMkLst>
        </pc:sldLayoutChg>
        <pc:sldLayoutChg chg="add">
          <pc:chgData name="Nick Nigro" userId="ca49dcfe-9d65-40ea-b3ba-6633520bc3d4" providerId="ADAL" clId="{2790C6FD-FCF9-481F-9E63-EF0D1BE7149D}" dt="2020-11-10T12:22:39.610" v="941" actId="22"/>
          <pc:sldLayoutMkLst>
            <pc:docMk/>
            <pc:sldMasterMk cId="3627940030" sldId="2147483727"/>
            <pc:sldLayoutMk cId="2798435157" sldId="2147483729"/>
          </pc:sldLayoutMkLst>
        </pc:sldLayoutChg>
        <pc:sldLayoutChg chg="add">
          <pc:chgData name="Nick Nigro" userId="ca49dcfe-9d65-40ea-b3ba-6633520bc3d4" providerId="ADAL" clId="{2790C6FD-FCF9-481F-9E63-EF0D1BE7149D}" dt="2020-11-10T12:22:39.610" v="941" actId="22"/>
          <pc:sldLayoutMkLst>
            <pc:docMk/>
            <pc:sldMasterMk cId="3627940030" sldId="2147483727"/>
            <pc:sldLayoutMk cId="2265847813" sldId="2147483730"/>
          </pc:sldLayoutMkLst>
        </pc:sldLayoutChg>
        <pc:sldLayoutChg chg="add">
          <pc:chgData name="Nick Nigro" userId="ca49dcfe-9d65-40ea-b3ba-6633520bc3d4" providerId="ADAL" clId="{2790C6FD-FCF9-481F-9E63-EF0D1BE7149D}" dt="2020-11-10T12:22:39.610" v="941" actId="22"/>
          <pc:sldLayoutMkLst>
            <pc:docMk/>
            <pc:sldMasterMk cId="3627940030" sldId="2147483727"/>
            <pc:sldLayoutMk cId="2702529233" sldId="2147483731"/>
          </pc:sldLayoutMkLst>
        </pc:sldLayoutChg>
        <pc:sldLayoutChg chg="add">
          <pc:chgData name="Nick Nigro" userId="ca49dcfe-9d65-40ea-b3ba-6633520bc3d4" providerId="ADAL" clId="{2790C6FD-FCF9-481F-9E63-EF0D1BE7149D}" dt="2020-11-10T12:22:39.610" v="941" actId="22"/>
          <pc:sldLayoutMkLst>
            <pc:docMk/>
            <pc:sldMasterMk cId="3627940030" sldId="2147483727"/>
            <pc:sldLayoutMk cId="1971060210" sldId="2147483732"/>
          </pc:sldLayoutMkLst>
        </pc:sldLayoutChg>
        <pc:sldLayoutChg chg="add">
          <pc:chgData name="Nick Nigro" userId="ca49dcfe-9d65-40ea-b3ba-6633520bc3d4" providerId="ADAL" clId="{2790C6FD-FCF9-481F-9E63-EF0D1BE7149D}" dt="2020-11-10T12:22:39.610" v="941" actId="22"/>
          <pc:sldLayoutMkLst>
            <pc:docMk/>
            <pc:sldMasterMk cId="3627940030" sldId="2147483727"/>
            <pc:sldLayoutMk cId="621447059" sldId="2147483733"/>
          </pc:sldLayoutMkLst>
        </pc:sldLayoutChg>
        <pc:sldLayoutChg chg="add">
          <pc:chgData name="Nick Nigro" userId="ca49dcfe-9d65-40ea-b3ba-6633520bc3d4" providerId="ADAL" clId="{2790C6FD-FCF9-481F-9E63-EF0D1BE7149D}" dt="2020-11-10T12:22:39.610" v="941" actId="22"/>
          <pc:sldLayoutMkLst>
            <pc:docMk/>
            <pc:sldMasterMk cId="3627940030" sldId="2147483727"/>
            <pc:sldLayoutMk cId="1231570040" sldId="2147483734"/>
          </pc:sldLayoutMkLst>
        </pc:sldLayoutChg>
        <pc:sldLayoutChg chg="add">
          <pc:chgData name="Nick Nigro" userId="ca49dcfe-9d65-40ea-b3ba-6633520bc3d4" providerId="ADAL" clId="{2790C6FD-FCF9-481F-9E63-EF0D1BE7149D}" dt="2020-11-10T12:22:39.610" v="941" actId="22"/>
          <pc:sldLayoutMkLst>
            <pc:docMk/>
            <pc:sldMasterMk cId="3627940030" sldId="2147483727"/>
            <pc:sldLayoutMk cId="1163722160" sldId="2147483735"/>
          </pc:sldLayoutMkLst>
        </pc:sldLayoutChg>
        <pc:sldLayoutChg chg="add">
          <pc:chgData name="Nick Nigro" userId="ca49dcfe-9d65-40ea-b3ba-6633520bc3d4" providerId="ADAL" clId="{2790C6FD-FCF9-481F-9E63-EF0D1BE7149D}" dt="2020-11-10T12:22:39.610" v="941" actId="22"/>
          <pc:sldLayoutMkLst>
            <pc:docMk/>
            <pc:sldMasterMk cId="3627940030" sldId="2147483727"/>
            <pc:sldLayoutMk cId="1039559860" sldId="2147483736"/>
          </pc:sldLayoutMkLst>
        </pc:sldLayoutChg>
        <pc:sldLayoutChg chg="add">
          <pc:chgData name="Nick Nigro" userId="ca49dcfe-9d65-40ea-b3ba-6633520bc3d4" providerId="ADAL" clId="{2790C6FD-FCF9-481F-9E63-EF0D1BE7149D}" dt="2020-11-10T12:22:39.610" v="941" actId="22"/>
          <pc:sldLayoutMkLst>
            <pc:docMk/>
            <pc:sldMasterMk cId="3627940030" sldId="2147483727"/>
            <pc:sldLayoutMk cId="617043122" sldId="2147483737"/>
          </pc:sldLayoutMkLst>
        </pc:sldLayoutChg>
        <pc:sldLayoutChg chg="add">
          <pc:chgData name="Nick Nigro" userId="ca49dcfe-9d65-40ea-b3ba-6633520bc3d4" providerId="ADAL" clId="{2790C6FD-FCF9-481F-9E63-EF0D1BE7149D}" dt="2020-11-10T12:22:39.610" v="941" actId="22"/>
          <pc:sldLayoutMkLst>
            <pc:docMk/>
            <pc:sldMasterMk cId="3627940030" sldId="2147483727"/>
            <pc:sldLayoutMk cId="952820893" sldId="2147483738"/>
          </pc:sldLayoutMkLst>
        </pc:sldLayoutChg>
        <pc:sldLayoutChg chg="add">
          <pc:chgData name="Nick Nigro" userId="ca49dcfe-9d65-40ea-b3ba-6633520bc3d4" providerId="ADAL" clId="{2790C6FD-FCF9-481F-9E63-EF0D1BE7149D}" dt="2020-11-10T12:22:39.610" v="941" actId="22"/>
          <pc:sldLayoutMkLst>
            <pc:docMk/>
            <pc:sldMasterMk cId="3627940030" sldId="2147483727"/>
            <pc:sldLayoutMk cId="1065769027" sldId="2147483739"/>
          </pc:sldLayoutMkLst>
        </pc:sldLayoutChg>
        <pc:sldLayoutChg chg="add">
          <pc:chgData name="Nick Nigro" userId="ca49dcfe-9d65-40ea-b3ba-6633520bc3d4" providerId="ADAL" clId="{2790C6FD-FCF9-481F-9E63-EF0D1BE7149D}" dt="2020-11-10T12:22:39.610" v="941" actId="22"/>
          <pc:sldLayoutMkLst>
            <pc:docMk/>
            <pc:sldMasterMk cId="3627940030" sldId="2147483727"/>
            <pc:sldLayoutMk cId="2234634414" sldId="214748374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40" b="0" i="0" u="none" strike="noStrike" kern="1200" cap="none" spc="50" baseline="0">
                <a:solidFill>
                  <a:schemeClr val="tx1"/>
                </a:solidFill>
                <a:latin typeface="+mn-lt"/>
                <a:ea typeface="+mn-ea"/>
                <a:cs typeface="+mn-cs"/>
              </a:defRPr>
            </a:pPr>
            <a:r>
              <a:rPr lang="en-US" sz="1600">
                <a:solidFill>
                  <a:schemeClr val="tx1"/>
                </a:solidFill>
              </a:rPr>
              <a:t>Vehicle cost per mile of battery range</a:t>
            </a:r>
          </a:p>
        </c:rich>
      </c:tx>
      <c:layout>
        <c:manualLayout>
          <c:xMode val="edge"/>
          <c:yMode val="edge"/>
          <c:x val="0"/>
          <c:y val="2.9876939942645699E-2"/>
        </c:manualLayout>
      </c:layout>
      <c:overlay val="0"/>
      <c:spPr>
        <a:noFill/>
        <a:ln>
          <a:noFill/>
        </a:ln>
        <a:effectLst/>
      </c:spPr>
      <c:txPr>
        <a:bodyPr rot="0" spcFirstLastPara="1" vertOverflow="ellipsis" vert="horz" wrap="square" anchor="ctr" anchorCtr="1"/>
        <a:lstStyle/>
        <a:p>
          <a:pPr>
            <a:defRPr sz="1440" b="0" i="0" u="none" strike="noStrike" kern="1200" cap="none" spc="5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Vehicle cost per mile of battery range</c:v>
                </c:pt>
              </c:strCache>
            </c:strRef>
          </c:tx>
          <c:spPr>
            <a:noFill/>
            <a:ln w="25400" cap="flat" cmpd="sng" algn="ctr">
              <a:solidFill>
                <a:schemeClr val="bg1">
                  <a:lumMod val="50000"/>
                </a:schemeClr>
              </a:solidFill>
              <a:miter lim="800000"/>
            </a:ln>
            <a:effectLst/>
          </c:spPr>
          <c:invertIfNegative val="0"/>
          <c:dPt>
            <c:idx val="9"/>
            <c:invertIfNegative val="0"/>
            <c:bubble3D val="0"/>
            <c:spPr>
              <a:noFill/>
              <a:ln w="25400" cap="flat" cmpd="sng" algn="ctr">
                <a:solidFill>
                  <a:schemeClr val="bg1">
                    <a:lumMod val="50000"/>
                  </a:schemeClr>
                </a:solidFill>
                <a:miter lim="800000"/>
              </a:ln>
              <a:effectLst/>
            </c:spPr>
            <c:extLst>
              <c:ext xmlns:c16="http://schemas.microsoft.com/office/drawing/2014/chart" uri="{C3380CC4-5D6E-409C-BE32-E72D297353CC}">
                <c16:uniqueId val="{00000003-BE0B-4EBD-ABBA-A152964D7F41}"/>
              </c:ext>
            </c:extLst>
          </c:dPt>
          <c:dPt>
            <c:idx val="10"/>
            <c:invertIfNegative val="0"/>
            <c:bubble3D val="0"/>
            <c:spPr>
              <a:solidFill>
                <a:schemeClr val="accent2"/>
              </a:solidFill>
              <a:ln w="25400" cap="flat" cmpd="sng" algn="ctr">
                <a:solidFill>
                  <a:schemeClr val="accent2"/>
                </a:solidFill>
                <a:miter lim="800000"/>
              </a:ln>
              <a:effectLst/>
            </c:spPr>
            <c:extLst>
              <c:ext xmlns:c16="http://schemas.microsoft.com/office/drawing/2014/chart" uri="{C3380CC4-5D6E-409C-BE32-E72D297353CC}">
                <c16:uniqueId val="{00000002-079E-4C4B-A5BE-3A671DC5EB5F}"/>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2012 Ford Focus Electric</c:v>
                </c:pt>
                <c:pt idx="1">
                  <c:v>2014 BMW i3</c:v>
                </c:pt>
                <c:pt idx="2">
                  <c:v>2011 Nissan LEAF</c:v>
                </c:pt>
                <c:pt idx="3">
                  <c:v>2016 Ford Focus Electric</c:v>
                </c:pt>
                <c:pt idx="4">
                  <c:v>2017 BMW i3</c:v>
                </c:pt>
                <c:pt idx="5">
                  <c:v>2016 Tesla Model X</c:v>
                </c:pt>
                <c:pt idx="6">
                  <c:v>2017 Nissan LEAF</c:v>
                </c:pt>
                <c:pt idx="7">
                  <c:v>2016 Tesla Model S</c:v>
                </c:pt>
                <c:pt idx="8">
                  <c:v>2020 Tesla Model 3</c:v>
                </c:pt>
                <c:pt idx="9">
                  <c:v>2017 Chevy Bolt</c:v>
                </c:pt>
                <c:pt idx="10">
                  <c:v>2020 Chevy Bolt</c:v>
                </c:pt>
              </c:strCache>
            </c:strRef>
          </c:cat>
          <c:val>
            <c:numRef>
              <c:f>Sheet1!$B$2:$B$12</c:f>
              <c:numCache>
                <c:formatCode>"$"#,##0</c:formatCode>
                <c:ptCount val="11"/>
                <c:pt idx="0">
                  <c:v>515.78947368421052</c:v>
                </c:pt>
                <c:pt idx="1">
                  <c:v>510.49382716049382</c:v>
                </c:pt>
                <c:pt idx="2">
                  <c:v>442.97297297297297</c:v>
                </c:pt>
                <c:pt idx="3">
                  <c:v>383.81578947368422</c:v>
                </c:pt>
                <c:pt idx="4">
                  <c:v>382.45614035087721</c:v>
                </c:pt>
                <c:pt idx="5">
                  <c:v>348.73949579831935</c:v>
                </c:pt>
                <c:pt idx="6">
                  <c:v>345.35714285714283</c:v>
                </c:pt>
                <c:pt idx="7">
                  <c:v>306.94980694980694</c:v>
                </c:pt>
                <c:pt idx="8">
                  <c:v>159.96</c:v>
                </c:pt>
                <c:pt idx="9">
                  <c:v>153.22175732217573</c:v>
                </c:pt>
                <c:pt idx="10">
                  <c:v>144.76833976833976</c:v>
                </c:pt>
              </c:numCache>
            </c:numRef>
          </c:val>
          <c:extLst>
            <c:ext xmlns:c16="http://schemas.microsoft.com/office/drawing/2014/chart" uri="{C3380CC4-5D6E-409C-BE32-E72D297353CC}">
              <c16:uniqueId val="{00000004-BE0B-4EBD-ABBA-A152964D7F41}"/>
            </c:ext>
          </c:extLst>
        </c:ser>
        <c:dLbls>
          <c:showLegendKey val="0"/>
          <c:showVal val="0"/>
          <c:showCatName val="0"/>
          <c:showSerName val="0"/>
          <c:showPercent val="0"/>
          <c:showBubbleSize val="0"/>
        </c:dLbls>
        <c:gapWidth val="227"/>
        <c:overlap val="-48"/>
        <c:axId val="-1898610928"/>
        <c:axId val="-189860817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Range</c:v>
                      </c:pt>
                    </c:strCache>
                  </c:strRef>
                </c:tx>
                <c:spPr>
                  <a:noFill/>
                  <a:ln w="25400" cap="flat" cmpd="sng" algn="ctr">
                    <a:solidFill>
                      <a:schemeClr val="accent4"/>
                    </a:solidFill>
                    <a:miter lim="800000"/>
                  </a:ln>
                  <a:effectLst/>
                </c:spPr>
                <c:invertIfNegative val="0"/>
                <c:cat>
                  <c:strRef>
                    <c:extLst>
                      <c:ext uri="{02D57815-91ED-43cb-92C2-25804820EDAC}">
                        <c15:formulaRef>
                          <c15:sqref>Sheet1!$A$2:$A$12</c15:sqref>
                        </c15:formulaRef>
                      </c:ext>
                    </c:extLst>
                    <c:strCache>
                      <c:ptCount val="11"/>
                      <c:pt idx="0">
                        <c:v>2012 Ford Focus Electric</c:v>
                      </c:pt>
                      <c:pt idx="1">
                        <c:v>2014 BMW i3</c:v>
                      </c:pt>
                      <c:pt idx="2">
                        <c:v>2011 Nissan LEAF</c:v>
                      </c:pt>
                      <c:pt idx="3">
                        <c:v>2016 Ford Focus Electric</c:v>
                      </c:pt>
                      <c:pt idx="4">
                        <c:v>2017 BMW i3</c:v>
                      </c:pt>
                      <c:pt idx="5">
                        <c:v>2016 Tesla Model X</c:v>
                      </c:pt>
                      <c:pt idx="6">
                        <c:v>2017 Nissan LEAF</c:v>
                      </c:pt>
                      <c:pt idx="7">
                        <c:v>2016 Tesla Model S</c:v>
                      </c:pt>
                      <c:pt idx="8">
                        <c:v>2020 Tesla Model 3</c:v>
                      </c:pt>
                      <c:pt idx="9">
                        <c:v>2017 Chevy Bolt</c:v>
                      </c:pt>
                      <c:pt idx="10">
                        <c:v>2020 Chevy Bolt</c:v>
                      </c:pt>
                    </c:strCache>
                  </c:strRef>
                </c:cat>
                <c:val>
                  <c:numRef>
                    <c:extLst>
                      <c:ext uri="{02D57815-91ED-43cb-92C2-25804820EDAC}">
                        <c15:formulaRef>
                          <c15:sqref>Sheet1!$C$2:$C$12</c15:sqref>
                        </c15:formulaRef>
                      </c:ext>
                    </c:extLst>
                    <c:numCache>
                      <c:formatCode>General</c:formatCode>
                      <c:ptCount val="11"/>
                      <c:pt idx="0">
                        <c:v>76</c:v>
                      </c:pt>
                      <c:pt idx="1">
                        <c:v>81</c:v>
                      </c:pt>
                      <c:pt idx="2">
                        <c:v>74</c:v>
                      </c:pt>
                      <c:pt idx="3">
                        <c:v>76</c:v>
                      </c:pt>
                      <c:pt idx="4">
                        <c:v>114</c:v>
                      </c:pt>
                      <c:pt idx="5">
                        <c:v>238</c:v>
                      </c:pt>
                      <c:pt idx="6">
                        <c:v>84</c:v>
                      </c:pt>
                      <c:pt idx="7">
                        <c:v>259</c:v>
                      </c:pt>
                      <c:pt idx="8">
                        <c:v>250</c:v>
                      </c:pt>
                      <c:pt idx="9">
                        <c:v>239</c:v>
                      </c:pt>
                      <c:pt idx="10">
                        <c:v>259</c:v>
                      </c:pt>
                    </c:numCache>
                  </c:numRef>
                </c:val>
                <c:extLst>
                  <c:ext xmlns:c16="http://schemas.microsoft.com/office/drawing/2014/chart" uri="{C3380CC4-5D6E-409C-BE32-E72D297353CC}">
                    <c16:uniqueId val="{00000005-BE0B-4EBD-ABBA-A152964D7F4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MSRP</c:v>
                      </c:pt>
                    </c:strCache>
                  </c:strRef>
                </c:tx>
                <c:spPr>
                  <a:noFill/>
                  <a:ln w="25400" cap="flat" cmpd="sng" algn="ctr">
                    <a:solidFill>
                      <a:schemeClr val="accent4">
                        <a:tint val="65000"/>
                      </a:schemeClr>
                    </a:solidFill>
                    <a:miter lim="800000"/>
                  </a:ln>
                  <a:effectLst/>
                </c:spPr>
                <c:invertIfNegative val="0"/>
                <c:cat>
                  <c:strRef>
                    <c:extLst xmlns:c15="http://schemas.microsoft.com/office/drawing/2012/chart">
                      <c:ext xmlns:c15="http://schemas.microsoft.com/office/drawing/2012/chart" uri="{02D57815-91ED-43cb-92C2-25804820EDAC}">
                        <c15:formulaRef>
                          <c15:sqref>Sheet1!$A$2:$A$12</c15:sqref>
                        </c15:formulaRef>
                      </c:ext>
                    </c:extLst>
                    <c:strCache>
                      <c:ptCount val="11"/>
                      <c:pt idx="0">
                        <c:v>2012 Ford Focus Electric</c:v>
                      </c:pt>
                      <c:pt idx="1">
                        <c:v>2014 BMW i3</c:v>
                      </c:pt>
                      <c:pt idx="2">
                        <c:v>2011 Nissan LEAF</c:v>
                      </c:pt>
                      <c:pt idx="3">
                        <c:v>2016 Ford Focus Electric</c:v>
                      </c:pt>
                      <c:pt idx="4">
                        <c:v>2017 BMW i3</c:v>
                      </c:pt>
                      <c:pt idx="5">
                        <c:v>2016 Tesla Model X</c:v>
                      </c:pt>
                      <c:pt idx="6">
                        <c:v>2017 Nissan LEAF</c:v>
                      </c:pt>
                      <c:pt idx="7">
                        <c:v>2016 Tesla Model S</c:v>
                      </c:pt>
                      <c:pt idx="8">
                        <c:v>2020 Tesla Model 3</c:v>
                      </c:pt>
                      <c:pt idx="9">
                        <c:v>2017 Chevy Bolt</c:v>
                      </c:pt>
                      <c:pt idx="10">
                        <c:v>2020 Chevy Bolt</c:v>
                      </c:pt>
                    </c:strCache>
                  </c:strRef>
                </c:cat>
                <c:val>
                  <c:numRef>
                    <c:extLst xmlns:c15="http://schemas.microsoft.com/office/drawing/2012/chart">
                      <c:ext xmlns:c15="http://schemas.microsoft.com/office/drawing/2012/chart" uri="{02D57815-91ED-43cb-92C2-25804820EDAC}">
                        <c15:formulaRef>
                          <c15:sqref>Sheet1!$D$2:$D$12</c15:sqref>
                        </c15:formulaRef>
                      </c:ext>
                    </c:extLst>
                    <c:numCache>
                      <c:formatCode>"$"#,##0</c:formatCode>
                      <c:ptCount val="11"/>
                      <c:pt idx="0">
                        <c:v>39200</c:v>
                      </c:pt>
                      <c:pt idx="1">
                        <c:v>41350</c:v>
                      </c:pt>
                      <c:pt idx="2">
                        <c:v>32780</c:v>
                      </c:pt>
                      <c:pt idx="3">
                        <c:v>29170</c:v>
                      </c:pt>
                      <c:pt idx="4">
                        <c:v>43600</c:v>
                      </c:pt>
                      <c:pt idx="5">
                        <c:v>83000</c:v>
                      </c:pt>
                      <c:pt idx="6">
                        <c:v>29010</c:v>
                      </c:pt>
                      <c:pt idx="7">
                        <c:v>79500</c:v>
                      </c:pt>
                      <c:pt idx="8">
                        <c:v>39990</c:v>
                      </c:pt>
                      <c:pt idx="9">
                        <c:v>36620</c:v>
                      </c:pt>
                      <c:pt idx="10">
                        <c:v>37495</c:v>
                      </c:pt>
                    </c:numCache>
                  </c:numRef>
                </c:val>
                <c:extLst xmlns:c15="http://schemas.microsoft.com/office/drawing/2012/chart">
                  <c:ext xmlns:c16="http://schemas.microsoft.com/office/drawing/2014/chart" uri="{C3380CC4-5D6E-409C-BE32-E72D297353CC}">
                    <c16:uniqueId val="{00000006-BE0B-4EBD-ABBA-A152964D7F41}"/>
                  </c:ext>
                </c:extLst>
              </c15:ser>
            </c15:filteredBarSeries>
          </c:ext>
        </c:extLst>
      </c:barChart>
      <c:catAx>
        <c:axId val="-1898610928"/>
        <c:scaling>
          <c:orientation val="minMax"/>
        </c:scaling>
        <c:delete val="0"/>
        <c:axPos val="l"/>
        <c:majorGridlines>
          <c:spPr>
            <a:ln w="9525">
              <a:solidFill>
                <a:schemeClr val="tx1">
                  <a:lumMod val="15000"/>
                  <a:lumOff val="85000"/>
                </a:schemeClr>
              </a:solidFill>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98608176"/>
        <c:crosses val="autoZero"/>
        <c:auto val="1"/>
        <c:lblAlgn val="ctr"/>
        <c:lblOffset val="100"/>
        <c:noMultiLvlLbl val="0"/>
      </c:catAx>
      <c:valAx>
        <c:axId val="-1898608176"/>
        <c:scaling>
          <c:orientation val="minMax"/>
          <c:max val="1100"/>
          <c:min val="0"/>
        </c:scaling>
        <c:delete val="1"/>
        <c:axPos val="b"/>
        <c:numFmt formatCode="&quot;$&quot;#,##0" sourceLinked="1"/>
        <c:majorTickMark val="out"/>
        <c:minorTickMark val="none"/>
        <c:tickLblPos val="nextTo"/>
        <c:crossAx val="-189861092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hyperlink" Target="https://www.bloomberg.com/news/articles/2020-09-22/musk-says-tesla-plans-25-000-electric-car-in-about-three-years"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JP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hyperlink" Target="https://www.bloomberg.com/news/articles/2020-09-22/musk-says-tesla-plans-25-000-electric-car-in-about-three-years"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JP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BB6D3-EA18-4DBC-B95F-0AC6A0BE238B}" type="doc">
      <dgm:prSet loTypeId="urn:microsoft.com/office/officeart/2005/8/layout/vList4" loCatId="picture" qsTypeId="urn:microsoft.com/office/officeart/2005/8/quickstyle/simple1" qsCatId="simple" csTypeId="urn:microsoft.com/office/officeart/2005/8/colors/accent2_1" csCatId="accent2" phldr="1"/>
      <dgm:spPr/>
    </dgm:pt>
    <dgm:pt modelId="{D6424C91-4352-47E8-BFB2-F5FCEA737613}">
      <dgm:prSet phldrT="[Text]"/>
      <dgm:spPr/>
      <dgm:t>
        <a:bodyPr/>
        <a:lstStyle/>
        <a:p>
          <a:r>
            <a:rPr lang="en-US" b="1">
              <a:hlinkClick xmlns:r="http://schemas.openxmlformats.org/officeDocument/2006/relationships" r:id="rId1">
                <a:extLst>
                  <a:ext uri="{A12FA001-AC4F-418D-AE19-62706E023703}">
                    <ahyp:hlinkClr xmlns:ahyp="http://schemas.microsoft.com/office/drawing/2018/hyperlinkcolor" val="tx"/>
                  </a:ext>
                </a:extLst>
              </a:hlinkClick>
            </a:rPr>
            <a:t>Tesla announces 56% decline (~56 kWh) in battery costs by 2023</a:t>
          </a:r>
          <a:endParaRPr lang="en-US"/>
        </a:p>
      </dgm:t>
    </dgm:pt>
    <dgm:pt modelId="{A982C8D1-33FB-441F-899C-388413423B10}" type="parTrans" cxnId="{54BA0F9A-A925-4F14-AF2E-EE1CA8EADA10}">
      <dgm:prSet/>
      <dgm:spPr/>
      <dgm:t>
        <a:bodyPr/>
        <a:lstStyle/>
        <a:p>
          <a:endParaRPr lang="en-US"/>
        </a:p>
      </dgm:t>
    </dgm:pt>
    <dgm:pt modelId="{999CB0C5-E3F8-4A95-92C0-37712908A44D}" type="sibTrans" cxnId="{54BA0F9A-A925-4F14-AF2E-EE1CA8EADA10}">
      <dgm:prSet/>
      <dgm:spPr/>
      <dgm:t>
        <a:bodyPr/>
        <a:lstStyle/>
        <a:p>
          <a:endParaRPr lang="en-US"/>
        </a:p>
      </dgm:t>
    </dgm:pt>
    <dgm:pt modelId="{BC51E5BF-5563-43F8-ACCD-9275405242F8}" type="pres">
      <dgm:prSet presAssocID="{6CCBB6D3-EA18-4DBC-B95F-0AC6A0BE238B}" presName="linear" presStyleCnt="0">
        <dgm:presLayoutVars>
          <dgm:dir/>
          <dgm:resizeHandles val="exact"/>
        </dgm:presLayoutVars>
      </dgm:prSet>
      <dgm:spPr/>
    </dgm:pt>
    <dgm:pt modelId="{ABAEDE79-02A4-4CE8-97B7-7FD572612C69}" type="pres">
      <dgm:prSet presAssocID="{D6424C91-4352-47E8-BFB2-F5FCEA737613}" presName="comp" presStyleCnt="0"/>
      <dgm:spPr/>
    </dgm:pt>
    <dgm:pt modelId="{30AE9B01-90DD-4F61-9848-9D31FACAB112}" type="pres">
      <dgm:prSet presAssocID="{D6424C91-4352-47E8-BFB2-F5FCEA737613}" presName="box" presStyleLbl="node1" presStyleIdx="0" presStyleCnt="1"/>
      <dgm:spPr/>
    </dgm:pt>
    <dgm:pt modelId="{05AE258E-7E15-45D3-A860-382688119B76}" type="pres">
      <dgm:prSet presAssocID="{D6424C91-4352-47E8-BFB2-F5FCEA737613}" presName="img" presStyleLbl="fgImgPlace1" presStyleIdx="0" presStyleCnt="1"/>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Full battery"/>
        </a:ext>
      </dgm:extLst>
    </dgm:pt>
    <dgm:pt modelId="{6152DDC9-E5C6-4696-9252-5D1EB3EDF0B5}" type="pres">
      <dgm:prSet presAssocID="{D6424C91-4352-47E8-BFB2-F5FCEA737613}" presName="text" presStyleLbl="node1" presStyleIdx="0" presStyleCnt="1">
        <dgm:presLayoutVars>
          <dgm:bulletEnabled val="1"/>
        </dgm:presLayoutVars>
      </dgm:prSet>
      <dgm:spPr/>
    </dgm:pt>
  </dgm:ptLst>
  <dgm:cxnLst>
    <dgm:cxn modelId="{335E472A-146B-4CBF-9603-CDAFA0000016}" type="presOf" srcId="{6CCBB6D3-EA18-4DBC-B95F-0AC6A0BE238B}" destId="{BC51E5BF-5563-43F8-ACCD-9275405242F8}" srcOrd="0" destOrd="0" presId="urn:microsoft.com/office/officeart/2005/8/layout/vList4"/>
    <dgm:cxn modelId="{0F67512E-6BAF-4F42-99D4-C37010C86C2C}" type="presOf" srcId="{D6424C91-4352-47E8-BFB2-F5FCEA737613}" destId="{6152DDC9-E5C6-4696-9252-5D1EB3EDF0B5}" srcOrd="1" destOrd="0" presId="urn:microsoft.com/office/officeart/2005/8/layout/vList4"/>
    <dgm:cxn modelId="{7944BB78-2B12-48C8-9FDA-2BE835CE435C}" type="presOf" srcId="{D6424C91-4352-47E8-BFB2-F5FCEA737613}" destId="{30AE9B01-90DD-4F61-9848-9D31FACAB112}" srcOrd="0" destOrd="0" presId="urn:microsoft.com/office/officeart/2005/8/layout/vList4"/>
    <dgm:cxn modelId="{54BA0F9A-A925-4F14-AF2E-EE1CA8EADA10}" srcId="{6CCBB6D3-EA18-4DBC-B95F-0AC6A0BE238B}" destId="{D6424C91-4352-47E8-BFB2-F5FCEA737613}" srcOrd="0" destOrd="0" parTransId="{A982C8D1-33FB-441F-899C-388413423B10}" sibTransId="{999CB0C5-E3F8-4A95-92C0-37712908A44D}"/>
    <dgm:cxn modelId="{37491B37-EC3C-4877-80C6-4A4AB7009A6C}" type="presParOf" srcId="{BC51E5BF-5563-43F8-ACCD-9275405242F8}" destId="{ABAEDE79-02A4-4CE8-97B7-7FD572612C69}" srcOrd="0" destOrd="0" presId="urn:microsoft.com/office/officeart/2005/8/layout/vList4"/>
    <dgm:cxn modelId="{DAACD440-E956-4620-A412-2E2218B3759D}" type="presParOf" srcId="{ABAEDE79-02A4-4CE8-97B7-7FD572612C69}" destId="{30AE9B01-90DD-4F61-9848-9D31FACAB112}" srcOrd="0" destOrd="0" presId="urn:microsoft.com/office/officeart/2005/8/layout/vList4"/>
    <dgm:cxn modelId="{C0538872-03C4-480F-8BEB-10CA8112754F}" type="presParOf" srcId="{ABAEDE79-02A4-4CE8-97B7-7FD572612C69}" destId="{05AE258E-7E15-45D3-A860-382688119B76}" srcOrd="1" destOrd="0" presId="urn:microsoft.com/office/officeart/2005/8/layout/vList4"/>
    <dgm:cxn modelId="{40B389B4-7F74-44F3-89D3-90D047398848}" type="presParOf" srcId="{ABAEDE79-02A4-4CE8-97B7-7FD572612C69}" destId="{6152DDC9-E5C6-4696-9252-5D1EB3EDF0B5}"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4333B5-824A-4E30-933F-4732C3FA3400}" type="doc">
      <dgm:prSet loTypeId="urn:microsoft.com/office/officeart/2005/8/layout/vList3" loCatId="picture" qsTypeId="urn:microsoft.com/office/officeart/2005/8/quickstyle/simple1" qsCatId="simple" csTypeId="urn:microsoft.com/office/officeart/2005/8/colors/accent4_1" csCatId="accent4" phldr="1"/>
      <dgm:spPr/>
      <dgm:t>
        <a:bodyPr/>
        <a:lstStyle/>
        <a:p>
          <a:endParaRPr lang="en-US"/>
        </a:p>
      </dgm:t>
    </dgm:pt>
    <dgm:pt modelId="{D1BD110D-F321-478B-81E6-91C926C66250}">
      <dgm:prSet phldrT="[Text]"/>
      <dgm:spPr/>
      <dgm:t>
        <a:bodyPr/>
        <a:lstStyle/>
        <a:p>
          <a:r>
            <a:rPr lang="en-US"/>
            <a:t>Immediate Executive action very likely</a:t>
          </a:r>
        </a:p>
      </dgm:t>
    </dgm:pt>
    <dgm:pt modelId="{ECE6C2A9-48DB-4C92-BF19-AC957709C6F0}" type="parTrans" cxnId="{693BF227-80B6-4392-92BF-85322783437F}">
      <dgm:prSet/>
      <dgm:spPr/>
      <dgm:t>
        <a:bodyPr/>
        <a:lstStyle/>
        <a:p>
          <a:endParaRPr lang="en-US"/>
        </a:p>
      </dgm:t>
    </dgm:pt>
    <dgm:pt modelId="{8F9903E3-21E1-447E-969E-5138B74ED7D5}" type="sibTrans" cxnId="{693BF227-80B6-4392-92BF-85322783437F}">
      <dgm:prSet/>
      <dgm:spPr/>
      <dgm:t>
        <a:bodyPr/>
        <a:lstStyle/>
        <a:p>
          <a:endParaRPr lang="en-US"/>
        </a:p>
      </dgm:t>
    </dgm:pt>
    <dgm:pt modelId="{795D9D2B-08F1-482A-B895-FF0708B60E81}">
      <dgm:prSet/>
      <dgm:spPr/>
      <dgm:t>
        <a:bodyPr/>
        <a:lstStyle/>
        <a:p>
          <a:r>
            <a:rPr lang="en-US" dirty="0"/>
            <a:t>Vehicle standards for light-, medium-, and heavy-duty</a:t>
          </a:r>
        </a:p>
      </dgm:t>
    </dgm:pt>
    <dgm:pt modelId="{D22F9867-EE68-489D-8021-F19676B59F5D}" type="parTrans" cxnId="{8A883B74-F328-47CA-81ED-F94D7F9F3339}">
      <dgm:prSet/>
      <dgm:spPr/>
      <dgm:t>
        <a:bodyPr/>
        <a:lstStyle/>
        <a:p>
          <a:endParaRPr lang="en-US"/>
        </a:p>
      </dgm:t>
    </dgm:pt>
    <dgm:pt modelId="{F90E6027-D024-413B-8E43-7C02BCD43B45}" type="sibTrans" cxnId="{8A883B74-F328-47CA-81ED-F94D7F9F3339}">
      <dgm:prSet/>
      <dgm:spPr/>
      <dgm:t>
        <a:bodyPr/>
        <a:lstStyle/>
        <a:p>
          <a:endParaRPr lang="en-US"/>
        </a:p>
      </dgm:t>
    </dgm:pt>
    <dgm:pt modelId="{07CE51BE-4293-416E-8F0C-5E888174804A}">
      <dgm:prSet/>
      <dgm:spPr/>
      <dgm:t>
        <a:bodyPr/>
        <a:lstStyle/>
        <a:p>
          <a:r>
            <a:rPr lang="en-US" dirty="0"/>
            <a:t>Public fleet vehicle purchasing</a:t>
          </a:r>
        </a:p>
      </dgm:t>
    </dgm:pt>
    <dgm:pt modelId="{CF67FAD3-CEB0-4F8A-978D-226B3945E81B}" type="parTrans" cxnId="{B5147CD9-BA54-4198-91CC-762E242D6B53}">
      <dgm:prSet/>
      <dgm:spPr/>
      <dgm:t>
        <a:bodyPr/>
        <a:lstStyle/>
        <a:p>
          <a:endParaRPr lang="en-US"/>
        </a:p>
      </dgm:t>
    </dgm:pt>
    <dgm:pt modelId="{8818BF9A-89EB-4505-8CCD-8FE88DFF5328}" type="sibTrans" cxnId="{B5147CD9-BA54-4198-91CC-762E242D6B53}">
      <dgm:prSet/>
      <dgm:spPr/>
      <dgm:t>
        <a:bodyPr/>
        <a:lstStyle/>
        <a:p>
          <a:endParaRPr lang="en-US"/>
        </a:p>
      </dgm:t>
    </dgm:pt>
    <dgm:pt modelId="{EDEEC61E-93BD-4AEB-8E5A-9883A7539C81}">
      <dgm:prSet/>
      <dgm:spPr/>
      <dgm:t>
        <a:bodyPr/>
        <a:lstStyle/>
        <a:p>
          <a:r>
            <a:rPr lang="en-US" dirty="0"/>
            <a:t>California waiver for state vehicle standards</a:t>
          </a:r>
        </a:p>
      </dgm:t>
    </dgm:pt>
    <dgm:pt modelId="{465F9458-7E0E-4541-A4E8-F7FAE6D76DB3}" type="parTrans" cxnId="{4FA06FF5-17BD-4E3B-A55B-E32417137B8C}">
      <dgm:prSet/>
      <dgm:spPr/>
      <dgm:t>
        <a:bodyPr/>
        <a:lstStyle/>
        <a:p>
          <a:endParaRPr lang="en-US"/>
        </a:p>
      </dgm:t>
    </dgm:pt>
    <dgm:pt modelId="{0ACFE199-D541-44DD-A2B5-FC13CD43A413}" type="sibTrans" cxnId="{4FA06FF5-17BD-4E3B-A55B-E32417137B8C}">
      <dgm:prSet/>
      <dgm:spPr/>
      <dgm:t>
        <a:bodyPr/>
        <a:lstStyle/>
        <a:p>
          <a:endParaRPr lang="en-US"/>
        </a:p>
      </dgm:t>
    </dgm:pt>
    <dgm:pt modelId="{7CD8DB6A-80A1-4466-A55B-ABAD442022E3}">
      <dgm:prSet/>
      <dgm:spPr/>
      <dgm:t>
        <a:bodyPr/>
        <a:lstStyle/>
        <a:p>
          <a:r>
            <a:rPr lang="en-US"/>
            <a:t>U.S. Congress action uncertain</a:t>
          </a:r>
          <a:endParaRPr lang="en-US" dirty="0"/>
        </a:p>
      </dgm:t>
    </dgm:pt>
    <dgm:pt modelId="{F148E78B-BC5C-40CE-9761-FB3B78F7CCAF}" type="parTrans" cxnId="{9725A4D6-641C-41A5-BF20-CAFB6194432B}">
      <dgm:prSet/>
      <dgm:spPr/>
      <dgm:t>
        <a:bodyPr/>
        <a:lstStyle/>
        <a:p>
          <a:endParaRPr lang="en-US"/>
        </a:p>
      </dgm:t>
    </dgm:pt>
    <dgm:pt modelId="{7EBAB20C-C718-4A4E-95B6-E814E497B9DF}" type="sibTrans" cxnId="{9725A4D6-641C-41A5-BF20-CAFB6194432B}">
      <dgm:prSet/>
      <dgm:spPr/>
      <dgm:t>
        <a:bodyPr/>
        <a:lstStyle/>
        <a:p>
          <a:endParaRPr lang="en-US"/>
        </a:p>
      </dgm:t>
    </dgm:pt>
    <dgm:pt modelId="{315A61E2-FD69-44A2-927A-7E72C02CBBC0}">
      <dgm:prSet/>
      <dgm:spPr/>
      <dgm:t>
        <a:bodyPr/>
        <a:lstStyle/>
        <a:p>
          <a:r>
            <a:rPr lang="en-US" dirty="0"/>
            <a:t>Reform of federal EV tax credit for passenger vehicles</a:t>
          </a:r>
        </a:p>
      </dgm:t>
    </dgm:pt>
    <dgm:pt modelId="{92151C7A-0D67-4118-9498-615D762D384D}" type="parTrans" cxnId="{4AF76D97-4CDD-4F5F-9B7A-7E3693BD2F83}">
      <dgm:prSet/>
      <dgm:spPr/>
      <dgm:t>
        <a:bodyPr/>
        <a:lstStyle/>
        <a:p>
          <a:endParaRPr lang="en-US"/>
        </a:p>
      </dgm:t>
    </dgm:pt>
    <dgm:pt modelId="{91BAC57F-237C-421B-9F31-F96E8D30A9AF}" type="sibTrans" cxnId="{4AF76D97-4CDD-4F5F-9B7A-7E3693BD2F83}">
      <dgm:prSet/>
      <dgm:spPr/>
      <dgm:t>
        <a:bodyPr/>
        <a:lstStyle/>
        <a:p>
          <a:endParaRPr lang="en-US"/>
        </a:p>
      </dgm:t>
    </dgm:pt>
    <dgm:pt modelId="{FCA70F51-8375-416D-9EBA-D70E531E48B6}">
      <dgm:prSet/>
      <dgm:spPr/>
      <dgm:t>
        <a:bodyPr/>
        <a:lstStyle/>
        <a:p>
          <a:r>
            <a:rPr lang="en-US" dirty="0"/>
            <a:t>Stimulus for EV infrastructure</a:t>
          </a:r>
        </a:p>
      </dgm:t>
    </dgm:pt>
    <dgm:pt modelId="{D797B08E-D4D5-4711-9ED8-639160BF18A1}" type="parTrans" cxnId="{14D4CF6C-5C02-4B4B-B1DC-F70264E9156F}">
      <dgm:prSet/>
      <dgm:spPr/>
      <dgm:t>
        <a:bodyPr/>
        <a:lstStyle/>
        <a:p>
          <a:endParaRPr lang="en-US"/>
        </a:p>
      </dgm:t>
    </dgm:pt>
    <dgm:pt modelId="{B404A2A4-6F1E-4EF5-BC0D-7453CB9FD9D0}" type="sibTrans" cxnId="{14D4CF6C-5C02-4B4B-B1DC-F70264E9156F}">
      <dgm:prSet/>
      <dgm:spPr/>
      <dgm:t>
        <a:bodyPr/>
        <a:lstStyle/>
        <a:p>
          <a:endParaRPr lang="en-US"/>
        </a:p>
      </dgm:t>
    </dgm:pt>
    <dgm:pt modelId="{9388A190-C93C-4B40-AE97-48F4F6FACA4C}">
      <dgm:prSet/>
      <dgm:spPr/>
      <dgm:t>
        <a:bodyPr/>
        <a:lstStyle/>
        <a:p>
          <a:r>
            <a:rPr lang="en-US" dirty="0"/>
            <a:t>2021 “cash for clunkers”</a:t>
          </a:r>
        </a:p>
      </dgm:t>
    </dgm:pt>
    <dgm:pt modelId="{385E098B-6D27-41B7-B4E3-DA9B65EA5A14}" type="parTrans" cxnId="{F46689BE-1307-48FB-98EB-FEC97AEF0511}">
      <dgm:prSet/>
      <dgm:spPr/>
      <dgm:t>
        <a:bodyPr/>
        <a:lstStyle/>
        <a:p>
          <a:endParaRPr lang="en-US"/>
        </a:p>
      </dgm:t>
    </dgm:pt>
    <dgm:pt modelId="{035883DC-A7D4-4AB5-A71D-3A948147BF95}" type="sibTrans" cxnId="{F46689BE-1307-48FB-98EB-FEC97AEF0511}">
      <dgm:prSet/>
      <dgm:spPr/>
      <dgm:t>
        <a:bodyPr/>
        <a:lstStyle/>
        <a:p>
          <a:endParaRPr lang="en-US"/>
        </a:p>
      </dgm:t>
    </dgm:pt>
    <dgm:pt modelId="{65CBE3AE-5236-46DE-89C7-70510A87A05E}">
      <dgm:prSet/>
      <dgm:spPr/>
      <dgm:t>
        <a:bodyPr/>
        <a:lstStyle/>
        <a:p>
          <a:r>
            <a:rPr lang="en-US" dirty="0"/>
            <a:t>States continue to push with funding and new policies</a:t>
          </a:r>
        </a:p>
      </dgm:t>
    </dgm:pt>
    <dgm:pt modelId="{FDE59A5C-DF5A-4269-BF5D-658D4BE5D2BE}" type="parTrans" cxnId="{9B507BBB-FF2E-491C-9183-92CE0C208430}">
      <dgm:prSet/>
      <dgm:spPr/>
      <dgm:t>
        <a:bodyPr/>
        <a:lstStyle/>
        <a:p>
          <a:endParaRPr lang="en-US"/>
        </a:p>
      </dgm:t>
    </dgm:pt>
    <dgm:pt modelId="{631FD469-FED5-4D2B-8131-A71BF3EE8ED2}" type="sibTrans" cxnId="{9B507BBB-FF2E-491C-9183-92CE0C208430}">
      <dgm:prSet/>
      <dgm:spPr/>
      <dgm:t>
        <a:bodyPr/>
        <a:lstStyle/>
        <a:p>
          <a:endParaRPr lang="en-US"/>
        </a:p>
      </dgm:t>
    </dgm:pt>
    <dgm:pt modelId="{654D4E86-3593-4EF8-A524-A616CF6B1455}">
      <dgm:prSet/>
      <dgm:spPr/>
      <dgm:t>
        <a:bodyPr/>
        <a:lstStyle/>
        <a:p>
          <a:r>
            <a:rPr lang="en-US" dirty="0"/>
            <a:t>ZEV states expand into trucks and buses</a:t>
          </a:r>
        </a:p>
      </dgm:t>
    </dgm:pt>
    <dgm:pt modelId="{DA6FD51E-36F2-46E8-9B4F-408D3ACBD6DC}" type="parTrans" cxnId="{514E8657-B5D8-485D-9254-68F7D2CAB284}">
      <dgm:prSet/>
      <dgm:spPr/>
      <dgm:t>
        <a:bodyPr/>
        <a:lstStyle/>
        <a:p>
          <a:endParaRPr lang="en-US"/>
        </a:p>
      </dgm:t>
    </dgm:pt>
    <dgm:pt modelId="{88D18053-9650-483D-BC38-A1B416CDD539}" type="sibTrans" cxnId="{514E8657-B5D8-485D-9254-68F7D2CAB284}">
      <dgm:prSet/>
      <dgm:spPr/>
      <dgm:t>
        <a:bodyPr/>
        <a:lstStyle/>
        <a:p>
          <a:endParaRPr lang="en-US"/>
        </a:p>
      </dgm:t>
    </dgm:pt>
    <dgm:pt modelId="{D2684186-4B46-4D41-83F6-64600E2F319A}">
      <dgm:prSet/>
      <dgm:spPr/>
      <dgm:t>
        <a:bodyPr/>
        <a:lstStyle/>
        <a:p>
          <a:r>
            <a:rPr lang="en-US" dirty="0"/>
            <a:t>VW Settlement funds drive deployment for school buses </a:t>
          </a:r>
        </a:p>
      </dgm:t>
    </dgm:pt>
    <dgm:pt modelId="{40019039-071A-4EDC-A676-792462B04F21}" type="parTrans" cxnId="{1122A4B7-6696-45D1-B991-4CB329B4C332}">
      <dgm:prSet/>
      <dgm:spPr/>
      <dgm:t>
        <a:bodyPr/>
        <a:lstStyle/>
        <a:p>
          <a:endParaRPr lang="en-US"/>
        </a:p>
      </dgm:t>
    </dgm:pt>
    <dgm:pt modelId="{2A23DA3A-3931-47FF-99C4-4EEE40C81C12}" type="sibTrans" cxnId="{1122A4B7-6696-45D1-B991-4CB329B4C332}">
      <dgm:prSet/>
      <dgm:spPr/>
      <dgm:t>
        <a:bodyPr/>
        <a:lstStyle/>
        <a:p>
          <a:endParaRPr lang="en-US"/>
        </a:p>
      </dgm:t>
    </dgm:pt>
    <dgm:pt modelId="{26FE6E3C-FC2F-4906-8DAF-9153D9119B9F}">
      <dgm:prSet/>
      <dgm:spPr/>
      <dgm:t>
        <a:bodyPr/>
        <a:lstStyle/>
        <a:p>
          <a:r>
            <a:rPr lang="en-US" dirty="0"/>
            <a:t>Federal grants and VW drive transit buses</a:t>
          </a:r>
        </a:p>
      </dgm:t>
    </dgm:pt>
    <dgm:pt modelId="{194A445E-8393-4700-928F-BDFF40E2C510}" type="parTrans" cxnId="{84AB8DB7-0984-497A-9DC0-C4535FDB1EC2}">
      <dgm:prSet/>
      <dgm:spPr/>
      <dgm:t>
        <a:bodyPr/>
        <a:lstStyle/>
        <a:p>
          <a:endParaRPr lang="en-US"/>
        </a:p>
      </dgm:t>
    </dgm:pt>
    <dgm:pt modelId="{EAEC86D9-A93C-4DEB-8A40-6264B1024E82}" type="sibTrans" cxnId="{84AB8DB7-0984-497A-9DC0-C4535FDB1EC2}">
      <dgm:prSet/>
      <dgm:spPr/>
      <dgm:t>
        <a:bodyPr/>
        <a:lstStyle/>
        <a:p>
          <a:endParaRPr lang="en-US"/>
        </a:p>
      </dgm:t>
    </dgm:pt>
    <dgm:pt modelId="{E741632A-7C73-4327-85EE-6DEC24199212}" type="pres">
      <dgm:prSet presAssocID="{694333B5-824A-4E30-933F-4732C3FA3400}" presName="linearFlow" presStyleCnt="0">
        <dgm:presLayoutVars>
          <dgm:dir/>
          <dgm:resizeHandles val="exact"/>
        </dgm:presLayoutVars>
      </dgm:prSet>
      <dgm:spPr/>
    </dgm:pt>
    <dgm:pt modelId="{236790E4-2C10-4C4E-AEA0-8AB25AF78A9A}" type="pres">
      <dgm:prSet presAssocID="{D1BD110D-F321-478B-81E6-91C926C66250}" presName="composite" presStyleCnt="0"/>
      <dgm:spPr/>
    </dgm:pt>
    <dgm:pt modelId="{6594E524-6C0F-42D1-A159-D184AA138574}" type="pres">
      <dgm:prSet presAssocID="{D1BD110D-F321-478B-81E6-91C926C66250}" presName="imgShp"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7492" r="-17492"/>
          </a:stretch>
        </a:blipFill>
      </dgm:spPr>
    </dgm:pt>
    <dgm:pt modelId="{2D4BAF9B-90C4-45EE-A738-25B8F82AECDD}" type="pres">
      <dgm:prSet presAssocID="{D1BD110D-F321-478B-81E6-91C926C66250}" presName="txShp" presStyleLbl="node1" presStyleIdx="0" presStyleCnt="3">
        <dgm:presLayoutVars>
          <dgm:bulletEnabled val="1"/>
        </dgm:presLayoutVars>
      </dgm:prSet>
      <dgm:spPr/>
    </dgm:pt>
    <dgm:pt modelId="{10758B7B-A931-4908-B772-B0DED4F452BD}" type="pres">
      <dgm:prSet presAssocID="{8F9903E3-21E1-447E-969E-5138B74ED7D5}" presName="spacing" presStyleCnt="0"/>
      <dgm:spPr/>
    </dgm:pt>
    <dgm:pt modelId="{8FDF3FC3-576A-4FF9-9D04-26A934E5BC75}" type="pres">
      <dgm:prSet presAssocID="{7CD8DB6A-80A1-4466-A55B-ABAD442022E3}" presName="composite" presStyleCnt="0"/>
      <dgm:spPr/>
    </dgm:pt>
    <dgm:pt modelId="{88D1E52A-D2D2-47D1-A5FA-A4BF3779519F}" type="pres">
      <dgm:prSet presAssocID="{7CD8DB6A-80A1-4466-A55B-ABAD442022E3}" presName="imgShp"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5206" r="-25206"/>
          </a:stretch>
        </a:blipFill>
      </dgm:spPr>
    </dgm:pt>
    <dgm:pt modelId="{D8CFE467-7DF7-4A3F-929A-B87A879B1498}" type="pres">
      <dgm:prSet presAssocID="{7CD8DB6A-80A1-4466-A55B-ABAD442022E3}" presName="txShp" presStyleLbl="node1" presStyleIdx="1" presStyleCnt="3">
        <dgm:presLayoutVars>
          <dgm:bulletEnabled val="1"/>
        </dgm:presLayoutVars>
      </dgm:prSet>
      <dgm:spPr/>
    </dgm:pt>
    <dgm:pt modelId="{2CF7CBD9-F8FB-4A78-8D64-B312948D3225}" type="pres">
      <dgm:prSet presAssocID="{7EBAB20C-C718-4A4E-95B6-E814E497B9DF}" presName="spacing" presStyleCnt="0"/>
      <dgm:spPr/>
    </dgm:pt>
    <dgm:pt modelId="{EA7CEAFC-D01F-4F82-BCC9-F9033CE8F157}" type="pres">
      <dgm:prSet presAssocID="{65CBE3AE-5236-46DE-89C7-70510A87A05E}" presName="composite" presStyleCnt="0"/>
      <dgm:spPr/>
    </dgm:pt>
    <dgm:pt modelId="{70044B3C-ED85-4A1B-AC05-ED0C85F9FD9C}" type="pres">
      <dgm:prSet presAssocID="{65CBE3AE-5236-46DE-89C7-70510A87A05E}" presName="imgShp"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2287" r="-32287"/>
          </a:stretch>
        </a:blipFill>
      </dgm:spPr>
    </dgm:pt>
    <dgm:pt modelId="{0E8536D6-693D-4556-89E6-C1F7845C6701}" type="pres">
      <dgm:prSet presAssocID="{65CBE3AE-5236-46DE-89C7-70510A87A05E}" presName="txShp" presStyleLbl="node1" presStyleIdx="2" presStyleCnt="3">
        <dgm:presLayoutVars>
          <dgm:bulletEnabled val="1"/>
        </dgm:presLayoutVars>
      </dgm:prSet>
      <dgm:spPr/>
    </dgm:pt>
  </dgm:ptLst>
  <dgm:cxnLst>
    <dgm:cxn modelId="{53F46A00-A5C5-4B30-A31F-DE36FCC5D81C}" type="presOf" srcId="{65CBE3AE-5236-46DE-89C7-70510A87A05E}" destId="{0E8536D6-693D-4556-89E6-C1F7845C6701}" srcOrd="0" destOrd="0" presId="urn:microsoft.com/office/officeart/2005/8/layout/vList3"/>
    <dgm:cxn modelId="{08ACB201-5874-46D8-9D8B-95108D052689}" type="presOf" srcId="{EDEEC61E-93BD-4AEB-8E5A-9883A7539C81}" destId="{2D4BAF9B-90C4-45EE-A738-25B8F82AECDD}" srcOrd="0" destOrd="3" presId="urn:microsoft.com/office/officeart/2005/8/layout/vList3"/>
    <dgm:cxn modelId="{3AA31309-5517-4A68-899F-A2E863E07B2E}" type="presOf" srcId="{654D4E86-3593-4EF8-A524-A616CF6B1455}" destId="{0E8536D6-693D-4556-89E6-C1F7845C6701}" srcOrd="0" destOrd="1" presId="urn:microsoft.com/office/officeart/2005/8/layout/vList3"/>
    <dgm:cxn modelId="{C6E75510-10B7-41A9-BE52-8B5CA0389556}" type="presOf" srcId="{D2684186-4B46-4D41-83F6-64600E2F319A}" destId="{0E8536D6-693D-4556-89E6-C1F7845C6701}" srcOrd="0" destOrd="2" presId="urn:microsoft.com/office/officeart/2005/8/layout/vList3"/>
    <dgm:cxn modelId="{16405F1A-AC27-4D73-9CCF-C841BC7BC436}" type="presOf" srcId="{FCA70F51-8375-416D-9EBA-D70E531E48B6}" destId="{D8CFE467-7DF7-4A3F-929A-B87A879B1498}" srcOrd="0" destOrd="2" presId="urn:microsoft.com/office/officeart/2005/8/layout/vList3"/>
    <dgm:cxn modelId="{588B0E22-E467-45F7-8E31-BF3AD5313DF5}" type="presOf" srcId="{315A61E2-FD69-44A2-927A-7E72C02CBBC0}" destId="{D8CFE467-7DF7-4A3F-929A-B87A879B1498}" srcOrd="0" destOrd="1" presId="urn:microsoft.com/office/officeart/2005/8/layout/vList3"/>
    <dgm:cxn modelId="{693BF227-80B6-4392-92BF-85322783437F}" srcId="{694333B5-824A-4E30-933F-4732C3FA3400}" destId="{D1BD110D-F321-478B-81E6-91C926C66250}" srcOrd="0" destOrd="0" parTransId="{ECE6C2A9-48DB-4C92-BF19-AC957709C6F0}" sibTransId="{8F9903E3-21E1-447E-969E-5138B74ED7D5}"/>
    <dgm:cxn modelId="{1CC0BE5C-55AE-44E6-A68D-5357D6713EF8}" type="presOf" srcId="{7CD8DB6A-80A1-4466-A55B-ABAD442022E3}" destId="{D8CFE467-7DF7-4A3F-929A-B87A879B1498}" srcOrd="0" destOrd="0" presId="urn:microsoft.com/office/officeart/2005/8/layout/vList3"/>
    <dgm:cxn modelId="{1B2A6565-93B7-479E-AF7E-D10F361577F1}" type="presOf" srcId="{07CE51BE-4293-416E-8F0C-5E888174804A}" destId="{2D4BAF9B-90C4-45EE-A738-25B8F82AECDD}" srcOrd="0" destOrd="2" presId="urn:microsoft.com/office/officeart/2005/8/layout/vList3"/>
    <dgm:cxn modelId="{14D4CF6C-5C02-4B4B-B1DC-F70264E9156F}" srcId="{7CD8DB6A-80A1-4466-A55B-ABAD442022E3}" destId="{FCA70F51-8375-416D-9EBA-D70E531E48B6}" srcOrd="1" destOrd="0" parTransId="{D797B08E-D4D5-4711-9ED8-639160BF18A1}" sibTransId="{B404A2A4-6F1E-4EF5-BC0D-7453CB9FD9D0}"/>
    <dgm:cxn modelId="{8A883B74-F328-47CA-81ED-F94D7F9F3339}" srcId="{D1BD110D-F321-478B-81E6-91C926C66250}" destId="{795D9D2B-08F1-482A-B895-FF0708B60E81}" srcOrd="0" destOrd="0" parTransId="{D22F9867-EE68-489D-8021-F19676B59F5D}" sibTransId="{F90E6027-D024-413B-8E43-7C02BCD43B45}"/>
    <dgm:cxn modelId="{514E8657-B5D8-485D-9254-68F7D2CAB284}" srcId="{65CBE3AE-5236-46DE-89C7-70510A87A05E}" destId="{654D4E86-3593-4EF8-A524-A616CF6B1455}" srcOrd="0" destOrd="0" parTransId="{DA6FD51E-36F2-46E8-9B4F-408D3ACBD6DC}" sibTransId="{88D18053-9650-483D-BC38-A1B416CDD539}"/>
    <dgm:cxn modelId="{251E5C59-A692-4E25-AAF8-A8D566B865AD}" type="presOf" srcId="{795D9D2B-08F1-482A-B895-FF0708B60E81}" destId="{2D4BAF9B-90C4-45EE-A738-25B8F82AECDD}" srcOrd="0" destOrd="1" presId="urn:microsoft.com/office/officeart/2005/8/layout/vList3"/>
    <dgm:cxn modelId="{473C2D8D-44C5-4C8D-A6DD-28369152EEF4}" type="presOf" srcId="{26FE6E3C-FC2F-4906-8DAF-9153D9119B9F}" destId="{0E8536D6-693D-4556-89E6-C1F7845C6701}" srcOrd="0" destOrd="3" presId="urn:microsoft.com/office/officeart/2005/8/layout/vList3"/>
    <dgm:cxn modelId="{4AF76D97-4CDD-4F5F-9B7A-7E3693BD2F83}" srcId="{7CD8DB6A-80A1-4466-A55B-ABAD442022E3}" destId="{315A61E2-FD69-44A2-927A-7E72C02CBBC0}" srcOrd="0" destOrd="0" parTransId="{92151C7A-0D67-4118-9498-615D762D384D}" sibTransId="{91BAC57F-237C-421B-9F31-F96E8D30A9AF}"/>
    <dgm:cxn modelId="{84AB8DB7-0984-497A-9DC0-C4535FDB1EC2}" srcId="{65CBE3AE-5236-46DE-89C7-70510A87A05E}" destId="{26FE6E3C-FC2F-4906-8DAF-9153D9119B9F}" srcOrd="2" destOrd="0" parTransId="{194A445E-8393-4700-928F-BDFF40E2C510}" sibTransId="{EAEC86D9-A93C-4DEB-8A40-6264B1024E82}"/>
    <dgm:cxn modelId="{1122A4B7-6696-45D1-B991-4CB329B4C332}" srcId="{65CBE3AE-5236-46DE-89C7-70510A87A05E}" destId="{D2684186-4B46-4D41-83F6-64600E2F319A}" srcOrd="1" destOrd="0" parTransId="{40019039-071A-4EDC-A676-792462B04F21}" sibTransId="{2A23DA3A-3931-47FF-99C4-4EEE40C81C12}"/>
    <dgm:cxn modelId="{9B507BBB-FF2E-491C-9183-92CE0C208430}" srcId="{694333B5-824A-4E30-933F-4732C3FA3400}" destId="{65CBE3AE-5236-46DE-89C7-70510A87A05E}" srcOrd="2" destOrd="0" parTransId="{FDE59A5C-DF5A-4269-BF5D-658D4BE5D2BE}" sibTransId="{631FD469-FED5-4D2B-8131-A71BF3EE8ED2}"/>
    <dgm:cxn modelId="{F46689BE-1307-48FB-98EB-FEC97AEF0511}" srcId="{7CD8DB6A-80A1-4466-A55B-ABAD442022E3}" destId="{9388A190-C93C-4B40-AE97-48F4F6FACA4C}" srcOrd="2" destOrd="0" parTransId="{385E098B-6D27-41B7-B4E3-DA9B65EA5A14}" sibTransId="{035883DC-A7D4-4AB5-A71D-3A948147BF95}"/>
    <dgm:cxn modelId="{F403DDC1-E67F-453F-A92C-AE2FD09A6297}" type="presOf" srcId="{9388A190-C93C-4B40-AE97-48F4F6FACA4C}" destId="{D8CFE467-7DF7-4A3F-929A-B87A879B1498}" srcOrd="0" destOrd="3" presId="urn:microsoft.com/office/officeart/2005/8/layout/vList3"/>
    <dgm:cxn modelId="{06F457D6-6715-46F6-ADDF-31DDDA347394}" type="presOf" srcId="{694333B5-824A-4E30-933F-4732C3FA3400}" destId="{E741632A-7C73-4327-85EE-6DEC24199212}" srcOrd="0" destOrd="0" presId="urn:microsoft.com/office/officeart/2005/8/layout/vList3"/>
    <dgm:cxn modelId="{9725A4D6-641C-41A5-BF20-CAFB6194432B}" srcId="{694333B5-824A-4E30-933F-4732C3FA3400}" destId="{7CD8DB6A-80A1-4466-A55B-ABAD442022E3}" srcOrd="1" destOrd="0" parTransId="{F148E78B-BC5C-40CE-9761-FB3B78F7CCAF}" sibTransId="{7EBAB20C-C718-4A4E-95B6-E814E497B9DF}"/>
    <dgm:cxn modelId="{B5147CD9-BA54-4198-91CC-762E242D6B53}" srcId="{D1BD110D-F321-478B-81E6-91C926C66250}" destId="{07CE51BE-4293-416E-8F0C-5E888174804A}" srcOrd="1" destOrd="0" parTransId="{CF67FAD3-CEB0-4F8A-978D-226B3945E81B}" sibTransId="{8818BF9A-89EB-4505-8CCD-8FE88DFF5328}"/>
    <dgm:cxn modelId="{4FA06FF5-17BD-4E3B-A55B-E32417137B8C}" srcId="{D1BD110D-F321-478B-81E6-91C926C66250}" destId="{EDEEC61E-93BD-4AEB-8E5A-9883A7539C81}" srcOrd="2" destOrd="0" parTransId="{465F9458-7E0E-4541-A4E8-F7FAE6D76DB3}" sibTransId="{0ACFE199-D541-44DD-A2B5-FC13CD43A413}"/>
    <dgm:cxn modelId="{B108A3FF-3E09-4AD9-8CAF-46D656CB6F3A}" type="presOf" srcId="{D1BD110D-F321-478B-81E6-91C926C66250}" destId="{2D4BAF9B-90C4-45EE-A738-25B8F82AECDD}" srcOrd="0" destOrd="0" presId="urn:microsoft.com/office/officeart/2005/8/layout/vList3"/>
    <dgm:cxn modelId="{A15674B0-2764-4EF8-9EAD-2A2DDEAFCDE3}" type="presParOf" srcId="{E741632A-7C73-4327-85EE-6DEC24199212}" destId="{236790E4-2C10-4C4E-AEA0-8AB25AF78A9A}" srcOrd="0" destOrd="0" presId="urn:microsoft.com/office/officeart/2005/8/layout/vList3"/>
    <dgm:cxn modelId="{EE9D1014-D30E-4CF4-8A15-05D2B903184A}" type="presParOf" srcId="{236790E4-2C10-4C4E-AEA0-8AB25AF78A9A}" destId="{6594E524-6C0F-42D1-A159-D184AA138574}" srcOrd="0" destOrd="0" presId="urn:microsoft.com/office/officeart/2005/8/layout/vList3"/>
    <dgm:cxn modelId="{F21A1ABE-33AC-49CE-822A-7387F3E84165}" type="presParOf" srcId="{236790E4-2C10-4C4E-AEA0-8AB25AF78A9A}" destId="{2D4BAF9B-90C4-45EE-A738-25B8F82AECDD}" srcOrd="1" destOrd="0" presId="urn:microsoft.com/office/officeart/2005/8/layout/vList3"/>
    <dgm:cxn modelId="{FF0B9BE9-A009-461B-AB0C-93F273EF6027}" type="presParOf" srcId="{E741632A-7C73-4327-85EE-6DEC24199212}" destId="{10758B7B-A931-4908-B772-B0DED4F452BD}" srcOrd="1" destOrd="0" presId="urn:microsoft.com/office/officeart/2005/8/layout/vList3"/>
    <dgm:cxn modelId="{2CA31425-C716-4322-8010-CD128754663B}" type="presParOf" srcId="{E741632A-7C73-4327-85EE-6DEC24199212}" destId="{8FDF3FC3-576A-4FF9-9D04-26A934E5BC75}" srcOrd="2" destOrd="0" presId="urn:microsoft.com/office/officeart/2005/8/layout/vList3"/>
    <dgm:cxn modelId="{6329ABD6-4D5F-454E-A4B8-C5D67CFE840D}" type="presParOf" srcId="{8FDF3FC3-576A-4FF9-9D04-26A934E5BC75}" destId="{88D1E52A-D2D2-47D1-A5FA-A4BF3779519F}" srcOrd="0" destOrd="0" presId="urn:microsoft.com/office/officeart/2005/8/layout/vList3"/>
    <dgm:cxn modelId="{286249E5-44F4-4E59-A485-4CFFD8FD80AA}" type="presParOf" srcId="{8FDF3FC3-576A-4FF9-9D04-26A934E5BC75}" destId="{D8CFE467-7DF7-4A3F-929A-B87A879B1498}" srcOrd="1" destOrd="0" presId="urn:microsoft.com/office/officeart/2005/8/layout/vList3"/>
    <dgm:cxn modelId="{24232115-8C7C-4EA7-BA4C-323BDC3BE0FF}" type="presParOf" srcId="{E741632A-7C73-4327-85EE-6DEC24199212}" destId="{2CF7CBD9-F8FB-4A78-8D64-B312948D3225}" srcOrd="3" destOrd="0" presId="urn:microsoft.com/office/officeart/2005/8/layout/vList3"/>
    <dgm:cxn modelId="{51F14FFD-DAEC-4DED-A5D3-A35407AE8876}" type="presParOf" srcId="{E741632A-7C73-4327-85EE-6DEC24199212}" destId="{EA7CEAFC-D01F-4F82-BCC9-F9033CE8F157}" srcOrd="4" destOrd="0" presId="urn:microsoft.com/office/officeart/2005/8/layout/vList3"/>
    <dgm:cxn modelId="{BC0B5922-85DF-49DA-8E2E-1814BD27E19A}" type="presParOf" srcId="{EA7CEAFC-D01F-4F82-BCC9-F9033CE8F157}" destId="{70044B3C-ED85-4A1B-AC05-ED0C85F9FD9C}" srcOrd="0" destOrd="0" presId="urn:microsoft.com/office/officeart/2005/8/layout/vList3"/>
    <dgm:cxn modelId="{8D1400D2-58C5-4139-A2B2-A74FB1047F66}" type="presParOf" srcId="{EA7CEAFC-D01F-4F82-BCC9-F9033CE8F157}" destId="{0E8536D6-693D-4556-89E6-C1F7845C670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37CCF-5221-4C41-8CEC-270CABB5004E}" type="doc">
      <dgm:prSet loTypeId="urn:microsoft.com/office/officeart/2008/layout/TitlePictureLineup" loCatId="picture" qsTypeId="urn:microsoft.com/office/officeart/2005/8/quickstyle/simple1" qsCatId="simple" csTypeId="urn:microsoft.com/office/officeart/2005/8/colors/colorful1" csCatId="colorful" phldr="1"/>
      <dgm:spPr/>
      <dgm:t>
        <a:bodyPr/>
        <a:lstStyle/>
        <a:p>
          <a:endParaRPr lang="en-US"/>
        </a:p>
      </dgm:t>
    </dgm:pt>
    <dgm:pt modelId="{6447AECC-3F1C-4C47-8C17-C20C53AEFE9A}">
      <dgm:prSet/>
      <dgm:spPr/>
      <dgm:t>
        <a:bodyPr/>
        <a:lstStyle/>
        <a:p>
          <a:pPr rtl="0"/>
          <a:r>
            <a:rPr lang="en-US" dirty="0"/>
            <a:t>U.S. sales struggling but EV investments continue</a:t>
          </a:r>
        </a:p>
      </dgm:t>
    </dgm:pt>
    <dgm:pt modelId="{ED37A39F-8900-4DE4-96C5-BE385CE5A7F5}" type="parTrans" cxnId="{5186F8C9-F29A-42D9-8CB9-5DFAE5FE0BB7}">
      <dgm:prSet/>
      <dgm:spPr/>
      <dgm:t>
        <a:bodyPr/>
        <a:lstStyle/>
        <a:p>
          <a:endParaRPr lang="en-US"/>
        </a:p>
      </dgm:t>
    </dgm:pt>
    <dgm:pt modelId="{190FEF7B-3F3A-482D-B3B8-5B0543974D7D}" type="sibTrans" cxnId="{5186F8C9-F29A-42D9-8CB9-5DFAE5FE0BB7}">
      <dgm:prSet/>
      <dgm:spPr/>
      <dgm:t>
        <a:bodyPr/>
        <a:lstStyle/>
        <a:p>
          <a:endParaRPr lang="en-US"/>
        </a:p>
      </dgm:t>
    </dgm:pt>
    <dgm:pt modelId="{DBDA41C6-1DC7-4035-B27C-D6BCF0065F5D}">
      <dgm:prSet/>
      <dgm:spPr/>
      <dgm:t>
        <a:bodyPr/>
        <a:lstStyle/>
        <a:p>
          <a:r>
            <a:rPr lang="en-US" dirty="0"/>
            <a:t>Charging deployment gaining</a:t>
          </a:r>
        </a:p>
      </dgm:t>
    </dgm:pt>
    <dgm:pt modelId="{D2D9339F-BC97-467B-A49A-7D923EC8B59B}" type="parTrans" cxnId="{7968B9D7-FDE7-4730-8E91-C8551B2B493A}">
      <dgm:prSet/>
      <dgm:spPr/>
      <dgm:t>
        <a:bodyPr/>
        <a:lstStyle/>
        <a:p>
          <a:endParaRPr lang="en-US"/>
        </a:p>
      </dgm:t>
    </dgm:pt>
    <dgm:pt modelId="{32A8A753-26BE-4884-9B0D-6C3448FD30AE}" type="sibTrans" cxnId="{7968B9D7-FDE7-4730-8E91-C8551B2B493A}">
      <dgm:prSet/>
      <dgm:spPr/>
      <dgm:t>
        <a:bodyPr/>
        <a:lstStyle/>
        <a:p>
          <a:endParaRPr lang="en-US"/>
        </a:p>
      </dgm:t>
    </dgm:pt>
    <dgm:pt modelId="{B61914D8-067C-4B66-9A42-AA8646021A03}">
      <dgm:prSet/>
      <dgm:spPr/>
      <dgm:t>
        <a:bodyPr/>
        <a:lstStyle/>
        <a:p>
          <a:r>
            <a:rPr lang="en-US" dirty="0"/>
            <a:t>Government programs progressing for now </a:t>
          </a:r>
        </a:p>
      </dgm:t>
    </dgm:pt>
    <dgm:pt modelId="{8A97A45F-FD24-4E97-877B-2E105BA52E19}" type="parTrans" cxnId="{91A628F2-67D9-4DA9-9073-67B65C4501EF}">
      <dgm:prSet/>
      <dgm:spPr/>
      <dgm:t>
        <a:bodyPr/>
        <a:lstStyle/>
        <a:p>
          <a:endParaRPr lang="en-US"/>
        </a:p>
      </dgm:t>
    </dgm:pt>
    <dgm:pt modelId="{CE4FBD30-605E-4345-B61B-CC0F8CA78AD9}" type="sibTrans" cxnId="{91A628F2-67D9-4DA9-9073-67B65C4501EF}">
      <dgm:prSet/>
      <dgm:spPr/>
      <dgm:t>
        <a:bodyPr/>
        <a:lstStyle/>
        <a:p>
          <a:endParaRPr lang="en-US"/>
        </a:p>
      </dgm:t>
    </dgm:pt>
    <dgm:pt modelId="{B8C0515F-5A98-4555-8E2D-AAE38552DB8F}">
      <dgm:prSet/>
      <dgm:spPr/>
      <dgm:t>
        <a:bodyPr/>
        <a:lstStyle/>
        <a:p>
          <a:r>
            <a:rPr lang="en-US" dirty="0"/>
            <a:t>Volkswagen Settlement awards continue to be made</a:t>
          </a:r>
        </a:p>
      </dgm:t>
    </dgm:pt>
    <dgm:pt modelId="{F051469B-6A83-44AD-A715-29CFB46B27A7}" type="parTrans" cxnId="{453E255E-974F-4EDF-B5ED-174F2AF8807C}">
      <dgm:prSet/>
      <dgm:spPr/>
      <dgm:t>
        <a:bodyPr/>
        <a:lstStyle/>
        <a:p>
          <a:endParaRPr lang="en-US"/>
        </a:p>
      </dgm:t>
    </dgm:pt>
    <dgm:pt modelId="{EAE95C38-89EB-4973-AB02-72E016966DA3}" type="sibTrans" cxnId="{453E255E-974F-4EDF-B5ED-174F2AF8807C}">
      <dgm:prSet/>
      <dgm:spPr/>
      <dgm:t>
        <a:bodyPr/>
        <a:lstStyle/>
        <a:p>
          <a:endParaRPr lang="en-US"/>
        </a:p>
      </dgm:t>
    </dgm:pt>
    <dgm:pt modelId="{8DEBD0F0-F28F-41F0-A81C-B1A2FFE6F255}">
      <dgm:prSet/>
      <dgm:spPr/>
      <dgm:t>
        <a:bodyPr/>
        <a:lstStyle/>
        <a:p>
          <a:r>
            <a:rPr lang="en-US" dirty="0"/>
            <a:t>Budgetary challenges and transportation revenue shortfalls persist</a:t>
          </a:r>
        </a:p>
      </dgm:t>
    </dgm:pt>
    <dgm:pt modelId="{8AC6AEB5-88C6-4575-92EF-0B1E2B362F02}" type="parTrans" cxnId="{72F6912E-82C5-42D9-963E-70AA99442647}">
      <dgm:prSet/>
      <dgm:spPr/>
      <dgm:t>
        <a:bodyPr/>
        <a:lstStyle/>
        <a:p>
          <a:endParaRPr lang="en-US"/>
        </a:p>
      </dgm:t>
    </dgm:pt>
    <dgm:pt modelId="{56045DEE-C4AC-48FC-B17B-6BD32A0DE3A3}" type="sibTrans" cxnId="{72F6912E-82C5-42D9-963E-70AA99442647}">
      <dgm:prSet/>
      <dgm:spPr/>
      <dgm:t>
        <a:bodyPr/>
        <a:lstStyle/>
        <a:p>
          <a:endParaRPr lang="en-US"/>
        </a:p>
      </dgm:t>
    </dgm:pt>
    <dgm:pt modelId="{510D7EF8-1EF5-4142-8B16-FDC7300643AA}">
      <dgm:prSet/>
      <dgm:spPr/>
      <dgm:t>
        <a:bodyPr/>
        <a:lstStyle/>
        <a:p>
          <a:r>
            <a:rPr lang="en-US" dirty="0"/>
            <a:t>EV sales faltering (25% decline in U.S. through August)</a:t>
          </a:r>
        </a:p>
      </dgm:t>
    </dgm:pt>
    <dgm:pt modelId="{5AF18D74-392B-445A-8A59-A2809C101C96}" type="parTrans" cxnId="{B8B0E2F6-BFD9-41DC-954D-23ABA86E807E}">
      <dgm:prSet/>
      <dgm:spPr/>
      <dgm:t>
        <a:bodyPr/>
        <a:lstStyle/>
        <a:p>
          <a:endParaRPr lang="en-US"/>
        </a:p>
      </dgm:t>
    </dgm:pt>
    <dgm:pt modelId="{949808D6-73FB-4FBF-820B-7D96BC2C318F}" type="sibTrans" cxnId="{B8B0E2F6-BFD9-41DC-954D-23ABA86E807E}">
      <dgm:prSet/>
      <dgm:spPr/>
      <dgm:t>
        <a:bodyPr/>
        <a:lstStyle/>
        <a:p>
          <a:endParaRPr lang="en-US"/>
        </a:p>
      </dgm:t>
    </dgm:pt>
    <dgm:pt modelId="{DA8FB008-11A9-48C6-9156-DBCCA7B3823F}">
      <dgm:prSet/>
      <dgm:spPr/>
      <dgm:t>
        <a:bodyPr/>
        <a:lstStyle/>
        <a:p>
          <a:r>
            <a:rPr lang="en-US" dirty="0"/>
            <a:t>Large announcements of new investments in EVs in Q3</a:t>
          </a:r>
        </a:p>
      </dgm:t>
    </dgm:pt>
    <dgm:pt modelId="{7E371247-963F-432E-AA08-5956F81CB056}" type="parTrans" cxnId="{7CAD9ADB-A968-4DB9-874E-3CE2D1F2423F}">
      <dgm:prSet/>
      <dgm:spPr/>
      <dgm:t>
        <a:bodyPr/>
        <a:lstStyle/>
        <a:p>
          <a:endParaRPr lang="en-US"/>
        </a:p>
      </dgm:t>
    </dgm:pt>
    <dgm:pt modelId="{F7D56164-663E-4E97-B179-4B371223169A}" type="sibTrans" cxnId="{7CAD9ADB-A968-4DB9-874E-3CE2D1F2423F}">
      <dgm:prSet/>
      <dgm:spPr/>
      <dgm:t>
        <a:bodyPr/>
        <a:lstStyle/>
        <a:p>
          <a:endParaRPr lang="en-US"/>
        </a:p>
      </dgm:t>
    </dgm:pt>
    <dgm:pt modelId="{7F10E287-CEDA-4A6B-9145-FA1912EB45B2}">
      <dgm:prSet/>
      <dgm:spPr/>
      <dgm:t>
        <a:bodyPr/>
        <a:lstStyle/>
        <a:p>
          <a:r>
            <a:rPr lang="en-US" dirty="0"/>
            <a:t>Very large utility investments being led by California and New York</a:t>
          </a:r>
        </a:p>
      </dgm:t>
    </dgm:pt>
    <dgm:pt modelId="{CBBA51FC-AF5E-4481-9D46-BA3805E64B23}" type="parTrans" cxnId="{29BE3784-741E-4575-9E80-30E2BEB8674B}">
      <dgm:prSet/>
      <dgm:spPr/>
      <dgm:t>
        <a:bodyPr/>
        <a:lstStyle/>
        <a:p>
          <a:endParaRPr lang="en-US"/>
        </a:p>
      </dgm:t>
    </dgm:pt>
    <dgm:pt modelId="{5F3CE427-B7CF-44CE-8FA4-83152BD60F87}" type="sibTrans" cxnId="{29BE3784-741E-4575-9E80-30E2BEB8674B}">
      <dgm:prSet/>
      <dgm:spPr/>
      <dgm:t>
        <a:bodyPr/>
        <a:lstStyle/>
        <a:p>
          <a:endParaRPr lang="en-US"/>
        </a:p>
      </dgm:t>
    </dgm:pt>
    <dgm:pt modelId="{1FD9C3D4-9077-4D4C-BC37-F0318E049100}">
      <dgm:prSet/>
      <dgm:spPr/>
      <dgm:t>
        <a:bodyPr/>
        <a:lstStyle/>
        <a:p>
          <a:r>
            <a:rPr lang="en-US" dirty="0"/>
            <a:t>Station deployment continuing in 2020</a:t>
          </a:r>
        </a:p>
      </dgm:t>
    </dgm:pt>
    <dgm:pt modelId="{9B8C46B5-65E1-4C3A-AE71-84FE005F543C}" type="parTrans" cxnId="{5F854AE6-784A-4C3F-A045-60C9D32601C1}">
      <dgm:prSet/>
      <dgm:spPr/>
      <dgm:t>
        <a:bodyPr/>
        <a:lstStyle/>
        <a:p>
          <a:endParaRPr lang="en-US"/>
        </a:p>
      </dgm:t>
    </dgm:pt>
    <dgm:pt modelId="{911F6468-8203-4316-9937-7556F49F15F1}" type="sibTrans" cxnId="{5F854AE6-784A-4C3F-A045-60C9D32601C1}">
      <dgm:prSet/>
      <dgm:spPr/>
      <dgm:t>
        <a:bodyPr/>
        <a:lstStyle/>
        <a:p>
          <a:endParaRPr lang="en-US"/>
        </a:p>
      </dgm:t>
    </dgm:pt>
    <dgm:pt modelId="{886071B2-C0C7-458B-B19A-6C31AB0F0959}">
      <dgm:prSet/>
      <dgm:spPr/>
      <dgm:t>
        <a:bodyPr/>
        <a:lstStyle/>
        <a:p>
          <a:r>
            <a:rPr lang="en-US"/>
            <a:t>Trucks and buses continue to receive support</a:t>
          </a:r>
        </a:p>
      </dgm:t>
    </dgm:pt>
    <dgm:pt modelId="{E744EF8E-33FD-4405-87B5-163261BCCF1E}" type="parTrans" cxnId="{AD10A8BB-23B5-4422-8779-637E7D1AE8D6}">
      <dgm:prSet/>
      <dgm:spPr/>
      <dgm:t>
        <a:bodyPr/>
        <a:lstStyle/>
        <a:p>
          <a:endParaRPr lang="en-US"/>
        </a:p>
      </dgm:t>
    </dgm:pt>
    <dgm:pt modelId="{165DF9EB-6630-4C4C-8DCE-3CA7E03775EA}" type="sibTrans" cxnId="{AD10A8BB-23B5-4422-8779-637E7D1AE8D6}">
      <dgm:prSet/>
      <dgm:spPr/>
      <dgm:t>
        <a:bodyPr/>
        <a:lstStyle/>
        <a:p>
          <a:endParaRPr lang="en-US"/>
        </a:p>
      </dgm:t>
    </dgm:pt>
    <dgm:pt modelId="{058689D1-8DCB-4EA1-8916-62A003BAB44E}">
      <dgm:prSet/>
      <dgm:spPr/>
      <dgm:t>
        <a:bodyPr/>
        <a:lstStyle/>
        <a:p>
          <a:r>
            <a:rPr lang="en-US" dirty="0"/>
            <a:t>Electric transit buses received the largest Low-No allocation yet with $133 million in new funding</a:t>
          </a:r>
        </a:p>
      </dgm:t>
    </dgm:pt>
    <dgm:pt modelId="{B4EDE31E-3805-472C-A7E9-670513648AF6}" type="parTrans" cxnId="{3C0D4528-6C41-4840-B28F-51F757094994}">
      <dgm:prSet/>
      <dgm:spPr/>
      <dgm:t>
        <a:bodyPr/>
        <a:lstStyle/>
        <a:p>
          <a:endParaRPr lang="en-US"/>
        </a:p>
      </dgm:t>
    </dgm:pt>
    <dgm:pt modelId="{7F2B3351-179B-41FB-8D1B-5593B462792A}" type="sibTrans" cxnId="{3C0D4528-6C41-4840-B28F-51F757094994}">
      <dgm:prSet/>
      <dgm:spPr/>
      <dgm:t>
        <a:bodyPr/>
        <a:lstStyle/>
        <a:p>
          <a:endParaRPr lang="en-US"/>
        </a:p>
      </dgm:t>
    </dgm:pt>
    <dgm:pt modelId="{0ED6B464-792C-4CB0-B3B1-21BCF574C6BB}">
      <dgm:prSet/>
      <dgm:spPr/>
      <dgm:t>
        <a:bodyPr/>
        <a:lstStyle/>
        <a:p>
          <a:r>
            <a:rPr lang="en-US" dirty="0"/>
            <a:t>New models delayed earlier in year due to COVID-19</a:t>
          </a:r>
        </a:p>
      </dgm:t>
    </dgm:pt>
    <dgm:pt modelId="{711F46D7-D1CD-4B79-9659-54E846567FE4}" type="parTrans" cxnId="{EB356D94-DD4C-4363-A78A-62E21A60E4F2}">
      <dgm:prSet/>
      <dgm:spPr/>
      <dgm:t>
        <a:bodyPr/>
        <a:lstStyle/>
        <a:p>
          <a:endParaRPr lang="en-US"/>
        </a:p>
      </dgm:t>
    </dgm:pt>
    <dgm:pt modelId="{1229C08B-8EEE-4AC9-A689-5F20DACE0923}" type="sibTrans" cxnId="{EB356D94-DD4C-4363-A78A-62E21A60E4F2}">
      <dgm:prSet/>
      <dgm:spPr/>
      <dgm:t>
        <a:bodyPr/>
        <a:lstStyle/>
        <a:p>
          <a:endParaRPr lang="en-US"/>
        </a:p>
      </dgm:t>
    </dgm:pt>
    <dgm:pt modelId="{8727EEE5-77C7-4DAA-8486-9F102B1265CA}">
      <dgm:prSet/>
      <dgm:spPr/>
      <dgm:t>
        <a:bodyPr/>
        <a:lstStyle/>
        <a:p>
          <a:r>
            <a:rPr lang="en-US" dirty="0"/>
            <a:t>Advanced Clean Trucks rule adopted in California in the second quarter </a:t>
          </a:r>
        </a:p>
      </dgm:t>
    </dgm:pt>
    <dgm:pt modelId="{B357A35B-9EAA-4424-9C4C-65CA375BC8E8}" type="parTrans" cxnId="{94D42E30-15C8-4815-A69D-9750CE9B13A1}">
      <dgm:prSet/>
      <dgm:spPr/>
      <dgm:t>
        <a:bodyPr/>
        <a:lstStyle/>
        <a:p>
          <a:endParaRPr lang="en-US"/>
        </a:p>
      </dgm:t>
    </dgm:pt>
    <dgm:pt modelId="{FBAC07C1-CC68-4CBA-9856-5235E394AAED}" type="sibTrans" cxnId="{94D42E30-15C8-4815-A69D-9750CE9B13A1}">
      <dgm:prSet/>
      <dgm:spPr/>
      <dgm:t>
        <a:bodyPr/>
        <a:lstStyle/>
        <a:p>
          <a:endParaRPr lang="en-US"/>
        </a:p>
      </dgm:t>
    </dgm:pt>
    <dgm:pt modelId="{F5069347-5229-4F4B-86EA-2BB428D30623}">
      <dgm:prSet/>
      <dgm:spPr/>
      <dgm:t>
        <a:bodyPr/>
        <a:lstStyle/>
        <a:p>
          <a:r>
            <a:rPr lang="en-US" dirty="0"/>
            <a:t>Government funding for EVs passed the $2 billion mark in Q2</a:t>
          </a:r>
        </a:p>
      </dgm:t>
    </dgm:pt>
    <dgm:pt modelId="{11505091-C980-4128-B330-13EF08D11BE0}" type="parTrans" cxnId="{5D73E980-7FB2-4CC7-AE20-061CE97041E5}">
      <dgm:prSet/>
      <dgm:spPr/>
      <dgm:t>
        <a:bodyPr/>
        <a:lstStyle/>
        <a:p>
          <a:endParaRPr lang="en-US"/>
        </a:p>
      </dgm:t>
    </dgm:pt>
    <dgm:pt modelId="{BA5095AA-8CDE-4211-BBA8-1C4F6E6AA33C}" type="sibTrans" cxnId="{5D73E980-7FB2-4CC7-AE20-061CE97041E5}">
      <dgm:prSet/>
      <dgm:spPr/>
      <dgm:t>
        <a:bodyPr/>
        <a:lstStyle/>
        <a:p>
          <a:endParaRPr lang="en-US"/>
        </a:p>
      </dgm:t>
    </dgm:pt>
    <dgm:pt modelId="{F7B485F3-AAC5-4694-899F-E599A9E216F2}">
      <dgm:prSet/>
      <dgm:spPr/>
      <dgm:t>
        <a:bodyPr/>
        <a:lstStyle/>
        <a:p>
          <a:r>
            <a:rPr lang="en-US" dirty="0"/>
            <a:t>DCFC charging deployment already in 2020 already higher than in 2019</a:t>
          </a:r>
        </a:p>
      </dgm:t>
    </dgm:pt>
    <dgm:pt modelId="{B40327FA-FD55-4973-B89B-D38F80D08CA0}" type="parTrans" cxnId="{900F444E-F7C5-4268-9394-64F1B2DCD158}">
      <dgm:prSet/>
      <dgm:spPr/>
      <dgm:t>
        <a:bodyPr/>
        <a:lstStyle/>
        <a:p>
          <a:endParaRPr lang="en-US"/>
        </a:p>
      </dgm:t>
    </dgm:pt>
    <dgm:pt modelId="{326B1423-45C2-4ABA-85A6-9CD24926F97E}" type="sibTrans" cxnId="{900F444E-F7C5-4268-9394-64F1B2DCD158}">
      <dgm:prSet/>
      <dgm:spPr/>
      <dgm:t>
        <a:bodyPr/>
        <a:lstStyle/>
        <a:p>
          <a:endParaRPr lang="en-US"/>
        </a:p>
      </dgm:t>
    </dgm:pt>
    <dgm:pt modelId="{3ACFD312-D054-43C9-87A1-37CF7C50C25F}" type="pres">
      <dgm:prSet presAssocID="{9B137CCF-5221-4C41-8CEC-270CABB5004E}" presName="Name0" presStyleCnt="0">
        <dgm:presLayoutVars>
          <dgm:dir/>
        </dgm:presLayoutVars>
      </dgm:prSet>
      <dgm:spPr/>
    </dgm:pt>
    <dgm:pt modelId="{E4BBDA9D-2444-4F72-A513-5FD2DF2E323D}" type="pres">
      <dgm:prSet presAssocID="{6447AECC-3F1C-4C47-8C17-C20C53AEFE9A}" presName="composite" presStyleCnt="0"/>
      <dgm:spPr/>
    </dgm:pt>
    <dgm:pt modelId="{BC273E3C-DCBB-4FC0-9EED-9EF8920C85F6}" type="pres">
      <dgm:prSet presAssocID="{6447AECC-3F1C-4C47-8C17-C20C53AEFE9A}" presName="Accent" presStyleLbl="alignAcc1" presStyleIdx="0" presStyleCnt="4"/>
      <dgm:spPr/>
    </dgm:pt>
    <dgm:pt modelId="{2E26D24E-83BB-4E5F-ABF8-EAF243926607}" type="pres">
      <dgm:prSet presAssocID="{6447AECC-3F1C-4C47-8C17-C20C53AEFE9A}"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Electric car"/>
        </a:ext>
      </dgm:extLst>
    </dgm:pt>
    <dgm:pt modelId="{C2D1E170-8139-422A-B0FC-86F677C7F78D}" type="pres">
      <dgm:prSet presAssocID="{6447AECC-3F1C-4C47-8C17-C20C53AEFE9A}" presName="Child" presStyleLbl="revTx" presStyleIdx="0" presStyleCnt="4">
        <dgm:presLayoutVars>
          <dgm:bulletEnabled val="1"/>
        </dgm:presLayoutVars>
      </dgm:prSet>
      <dgm:spPr/>
    </dgm:pt>
    <dgm:pt modelId="{E29322D1-D5B6-4A1E-9AC7-B43F682DAB53}" type="pres">
      <dgm:prSet presAssocID="{6447AECC-3F1C-4C47-8C17-C20C53AEFE9A}" presName="Parent" presStyleLbl="alignNode1" presStyleIdx="0" presStyleCnt="4">
        <dgm:presLayoutVars>
          <dgm:bulletEnabled val="1"/>
        </dgm:presLayoutVars>
      </dgm:prSet>
      <dgm:spPr/>
    </dgm:pt>
    <dgm:pt modelId="{00497BDC-AC97-4EB7-B00D-4581B7A4EE95}" type="pres">
      <dgm:prSet presAssocID="{190FEF7B-3F3A-482D-B3B8-5B0543974D7D}" presName="sibTrans" presStyleCnt="0"/>
      <dgm:spPr/>
    </dgm:pt>
    <dgm:pt modelId="{61F4F1DC-0DA8-4E34-AC66-79F2580DF2CD}" type="pres">
      <dgm:prSet presAssocID="{DBDA41C6-1DC7-4035-B27C-D6BCF0065F5D}" presName="composite" presStyleCnt="0"/>
      <dgm:spPr/>
    </dgm:pt>
    <dgm:pt modelId="{EEAC98AE-76A1-4450-A87D-3AC42F0BB471}" type="pres">
      <dgm:prSet presAssocID="{DBDA41C6-1DC7-4035-B27C-D6BCF0065F5D}" presName="Accent" presStyleLbl="alignAcc1" presStyleIdx="1" presStyleCnt="4"/>
      <dgm:spPr/>
    </dgm:pt>
    <dgm:pt modelId="{F84909E3-EFD9-4AE7-B4A5-6DCE48668FAE}" type="pres">
      <dgm:prSet presAssocID="{DBDA41C6-1DC7-4035-B27C-D6BCF0065F5D}" presName="Image"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Battery charging"/>
        </a:ext>
      </dgm:extLst>
    </dgm:pt>
    <dgm:pt modelId="{B83ED2FB-8BA9-4754-B61F-BBF96E3B083F}" type="pres">
      <dgm:prSet presAssocID="{DBDA41C6-1DC7-4035-B27C-D6BCF0065F5D}" presName="Child" presStyleLbl="revTx" presStyleIdx="1" presStyleCnt="4">
        <dgm:presLayoutVars>
          <dgm:bulletEnabled val="1"/>
        </dgm:presLayoutVars>
      </dgm:prSet>
      <dgm:spPr/>
    </dgm:pt>
    <dgm:pt modelId="{55F2942A-4798-426E-AE29-66FAC0B081E3}" type="pres">
      <dgm:prSet presAssocID="{DBDA41C6-1DC7-4035-B27C-D6BCF0065F5D}" presName="Parent" presStyleLbl="alignNode1" presStyleIdx="1" presStyleCnt="4">
        <dgm:presLayoutVars>
          <dgm:bulletEnabled val="1"/>
        </dgm:presLayoutVars>
      </dgm:prSet>
      <dgm:spPr/>
    </dgm:pt>
    <dgm:pt modelId="{7CF15DC5-25C9-4820-8EF4-7041C0A6B17D}" type="pres">
      <dgm:prSet presAssocID="{32A8A753-26BE-4884-9B0D-6C3448FD30AE}" presName="sibTrans" presStyleCnt="0"/>
      <dgm:spPr/>
    </dgm:pt>
    <dgm:pt modelId="{938B024D-F7B6-410B-95AF-78FB3613F784}" type="pres">
      <dgm:prSet presAssocID="{B61914D8-067C-4B66-9A42-AA8646021A03}" presName="composite" presStyleCnt="0"/>
      <dgm:spPr/>
    </dgm:pt>
    <dgm:pt modelId="{91222B7D-489C-4161-8A8B-05A1C54F19EB}" type="pres">
      <dgm:prSet presAssocID="{B61914D8-067C-4B66-9A42-AA8646021A03}" presName="Accent" presStyleLbl="alignAcc1" presStyleIdx="2" presStyleCnt="4"/>
      <dgm:spPr/>
    </dgm:pt>
    <dgm:pt modelId="{CF0D66B1-99CF-4995-8EB0-9EA9FB0FEC79}" type="pres">
      <dgm:prSet presAssocID="{B61914D8-067C-4B66-9A42-AA8646021A03}" presName="Image"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Bank"/>
        </a:ext>
      </dgm:extLst>
    </dgm:pt>
    <dgm:pt modelId="{65BE137B-4A4A-49E8-99D6-FC4C4A232891}" type="pres">
      <dgm:prSet presAssocID="{B61914D8-067C-4B66-9A42-AA8646021A03}" presName="Child" presStyleLbl="revTx" presStyleIdx="2" presStyleCnt="4">
        <dgm:presLayoutVars>
          <dgm:bulletEnabled val="1"/>
        </dgm:presLayoutVars>
      </dgm:prSet>
      <dgm:spPr/>
    </dgm:pt>
    <dgm:pt modelId="{512D2CAF-6E88-4125-BF97-C149A1463896}" type="pres">
      <dgm:prSet presAssocID="{B61914D8-067C-4B66-9A42-AA8646021A03}" presName="Parent" presStyleLbl="alignNode1" presStyleIdx="2" presStyleCnt="4">
        <dgm:presLayoutVars>
          <dgm:bulletEnabled val="1"/>
        </dgm:presLayoutVars>
      </dgm:prSet>
      <dgm:spPr/>
    </dgm:pt>
    <dgm:pt modelId="{6DAB597E-1B84-43FF-83B7-B324FB8B28A7}" type="pres">
      <dgm:prSet presAssocID="{CE4FBD30-605E-4345-B61B-CC0F8CA78AD9}" presName="sibTrans" presStyleCnt="0"/>
      <dgm:spPr/>
    </dgm:pt>
    <dgm:pt modelId="{0E336AF2-3D78-4EA6-917D-AD2B10FBB73B}" type="pres">
      <dgm:prSet presAssocID="{886071B2-C0C7-458B-B19A-6C31AB0F0959}" presName="composite" presStyleCnt="0"/>
      <dgm:spPr/>
    </dgm:pt>
    <dgm:pt modelId="{0BB0AD30-658F-4255-917F-2B45A837DA42}" type="pres">
      <dgm:prSet presAssocID="{886071B2-C0C7-458B-B19A-6C31AB0F0959}" presName="Accent" presStyleLbl="alignAcc1" presStyleIdx="3" presStyleCnt="4"/>
      <dgm:spPr/>
    </dgm:pt>
    <dgm:pt modelId="{E58F1F84-BB49-4DFF-8B5E-F16C1FA9DA93}" type="pres">
      <dgm:prSet presAssocID="{886071B2-C0C7-458B-B19A-6C31AB0F0959}" presName="Image"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Bus"/>
        </a:ext>
      </dgm:extLst>
    </dgm:pt>
    <dgm:pt modelId="{6A748092-7479-4983-9D15-F34B78EEAAD1}" type="pres">
      <dgm:prSet presAssocID="{886071B2-C0C7-458B-B19A-6C31AB0F0959}" presName="Child" presStyleLbl="revTx" presStyleIdx="3" presStyleCnt="4">
        <dgm:presLayoutVars>
          <dgm:bulletEnabled val="1"/>
        </dgm:presLayoutVars>
      </dgm:prSet>
      <dgm:spPr/>
    </dgm:pt>
    <dgm:pt modelId="{8E7A7436-9709-43EB-8D6C-DFD5AD115BFB}" type="pres">
      <dgm:prSet presAssocID="{886071B2-C0C7-458B-B19A-6C31AB0F0959}" presName="Parent" presStyleLbl="alignNode1" presStyleIdx="3" presStyleCnt="4">
        <dgm:presLayoutVars>
          <dgm:bulletEnabled val="1"/>
        </dgm:presLayoutVars>
      </dgm:prSet>
      <dgm:spPr/>
    </dgm:pt>
  </dgm:ptLst>
  <dgm:cxnLst>
    <dgm:cxn modelId="{28938E16-1BD2-411D-BD68-609F0FBE866E}" type="presOf" srcId="{DBDA41C6-1DC7-4035-B27C-D6BCF0065F5D}" destId="{55F2942A-4798-426E-AE29-66FAC0B081E3}" srcOrd="0" destOrd="0" presId="urn:microsoft.com/office/officeart/2008/layout/TitlePictureLineup"/>
    <dgm:cxn modelId="{706CC018-D87B-454B-B707-ED51E3BF3E59}" type="presOf" srcId="{B61914D8-067C-4B66-9A42-AA8646021A03}" destId="{512D2CAF-6E88-4125-BF97-C149A1463896}" srcOrd="0" destOrd="0" presId="urn:microsoft.com/office/officeart/2008/layout/TitlePictureLineup"/>
    <dgm:cxn modelId="{E73AEA21-D1F7-4CA6-A356-B5315054D269}" type="presOf" srcId="{1FD9C3D4-9077-4D4C-BC37-F0318E049100}" destId="{B83ED2FB-8BA9-4754-B61F-BBF96E3B083F}" srcOrd="0" destOrd="0" presId="urn:microsoft.com/office/officeart/2008/layout/TitlePictureLineup"/>
    <dgm:cxn modelId="{3C0D4528-6C41-4840-B28F-51F757094994}" srcId="{886071B2-C0C7-458B-B19A-6C31AB0F0959}" destId="{058689D1-8DCB-4EA1-8916-62A003BAB44E}" srcOrd="1" destOrd="0" parTransId="{B4EDE31E-3805-472C-A7E9-670513648AF6}" sibTransId="{7F2B3351-179B-41FB-8D1B-5593B462792A}"/>
    <dgm:cxn modelId="{94400D2D-CE38-4C71-B613-76618ACD82F7}" type="presOf" srcId="{510D7EF8-1EF5-4142-8B16-FDC7300643AA}" destId="{C2D1E170-8139-422A-B0FC-86F677C7F78D}" srcOrd="0" destOrd="0" presId="urn:microsoft.com/office/officeart/2008/layout/TitlePictureLineup"/>
    <dgm:cxn modelId="{72F6912E-82C5-42D9-963E-70AA99442647}" srcId="{B61914D8-067C-4B66-9A42-AA8646021A03}" destId="{8DEBD0F0-F28F-41F0-A81C-B1A2FFE6F255}" srcOrd="2" destOrd="0" parTransId="{8AC6AEB5-88C6-4575-92EF-0B1E2B362F02}" sibTransId="{56045DEE-C4AC-48FC-B17B-6BD32A0DE3A3}"/>
    <dgm:cxn modelId="{94D42E30-15C8-4815-A69D-9750CE9B13A1}" srcId="{886071B2-C0C7-458B-B19A-6C31AB0F0959}" destId="{8727EEE5-77C7-4DAA-8486-9F102B1265CA}" srcOrd="0" destOrd="0" parTransId="{B357A35B-9EAA-4424-9C4C-65CA375BC8E8}" sibTransId="{FBAC07C1-CC68-4CBA-9856-5235E394AAED}"/>
    <dgm:cxn modelId="{FCBAE434-FE9A-4D2E-8AE1-11D6F209E743}" type="presOf" srcId="{7F10E287-CEDA-4A6B-9145-FA1912EB45B2}" destId="{B83ED2FB-8BA9-4754-B61F-BBF96E3B083F}" srcOrd="0" destOrd="2" presId="urn:microsoft.com/office/officeart/2008/layout/TitlePictureLineup"/>
    <dgm:cxn modelId="{4043F33B-AA86-45E4-B413-187EACBC6B49}" type="presOf" srcId="{DA8FB008-11A9-48C6-9156-DBCCA7B3823F}" destId="{C2D1E170-8139-422A-B0FC-86F677C7F78D}" srcOrd="0" destOrd="1" presId="urn:microsoft.com/office/officeart/2008/layout/TitlePictureLineup"/>
    <dgm:cxn modelId="{453E255E-974F-4EDF-B5ED-174F2AF8807C}" srcId="{B61914D8-067C-4B66-9A42-AA8646021A03}" destId="{B8C0515F-5A98-4555-8E2D-AAE38552DB8F}" srcOrd="0" destOrd="0" parTransId="{F051469B-6A83-44AD-A715-29CFB46B27A7}" sibTransId="{EAE95C38-89EB-4973-AB02-72E016966DA3}"/>
    <dgm:cxn modelId="{08827164-D465-4C1F-89A2-C8E41BB82EAF}" type="presOf" srcId="{9B137CCF-5221-4C41-8CEC-270CABB5004E}" destId="{3ACFD312-D054-43C9-87A1-37CF7C50C25F}" srcOrd="0" destOrd="0" presId="urn:microsoft.com/office/officeart/2008/layout/TitlePictureLineup"/>
    <dgm:cxn modelId="{123DC744-779D-41DC-BE49-02E0AE8093C6}" type="presOf" srcId="{F7B485F3-AAC5-4694-899F-E599A9E216F2}" destId="{B83ED2FB-8BA9-4754-B61F-BBF96E3B083F}" srcOrd="0" destOrd="1" presId="urn:microsoft.com/office/officeart/2008/layout/TitlePictureLineup"/>
    <dgm:cxn modelId="{900F444E-F7C5-4268-9394-64F1B2DCD158}" srcId="{DBDA41C6-1DC7-4035-B27C-D6BCF0065F5D}" destId="{F7B485F3-AAC5-4694-899F-E599A9E216F2}" srcOrd="1" destOrd="0" parTransId="{B40327FA-FD55-4973-B89B-D38F80D08CA0}" sibTransId="{326B1423-45C2-4ABA-85A6-9CD24926F97E}"/>
    <dgm:cxn modelId="{A4AB8871-5053-4712-816B-AA305F74B1ED}" type="presOf" srcId="{886071B2-C0C7-458B-B19A-6C31AB0F0959}" destId="{8E7A7436-9709-43EB-8D6C-DFD5AD115BFB}" srcOrd="0" destOrd="0" presId="urn:microsoft.com/office/officeart/2008/layout/TitlePictureLineup"/>
    <dgm:cxn modelId="{E501EB55-4847-445A-B5BA-076E1BB0BE49}" type="presOf" srcId="{B8C0515F-5A98-4555-8E2D-AAE38552DB8F}" destId="{65BE137B-4A4A-49E8-99D6-FC4C4A232891}" srcOrd="0" destOrd="0" presId="urn:microsoft.com/office/officeart/2008/layout/TitlePictureLineup"/>
    <dgm:cxn modelId="{5D73E980-7FB2-4CC7-AE20-061CE97041E5}" srcId="{B61914D8-067C-4B66-9A42-AA8646021A03}" destId="{F5069347-5229-4F4B-86EA-2BB428D30623}" srcOrd="1" destOrd="0" parTransId="{11505091-C980-4128-B330-13EF08D11BE0}" sibTransId="{BA5095AA-8CDE-4211-BBA8-1C4F6E6AA33C}"/>
    <dgm:cxn modelId="{29BE3784-741E-4575-9E80-30E2BEB8674B}" srcId="{DBDA41C6-1DC7-4035-B27C-D6BCF0065F5D}" destId="{7F10E287-CEDA-4A6B-9145-FA1912EB45B2}" srcOrd="2" destOrd="0" parTransId="{CBBA51FC-AF5E-4481-9D46-BA3805E64B23}" sibTransId="{5F3CE427-B7CF-44CE-8FA4-83152BD60F87}"/>
    <dgm:cxn modelId="{EB356D94-DD4C-4363-A78A-62E21A60E4F2}" srcId="{6447AECC-3F1C-4C47-8C17-C20C53AEFE9A}" destId="{0ED6B464-792C-4CB0-B3B1-21BCF574C6BB}" srcOrd="2" destOrd="0" parTransId="{711F46D7-D1CD-4B79-9659-54E846567FE4}" sibTransId="{1229C08B-8EEE-4AC9-A689-5F20DACE0923}"/>
    <dgm:cxn modelId="{D9027FB4-B17E-4065-8F82-0C25F661BD5F}" type="presOf" srcId="{6447AECC-3F1C-4C47-8C17-C20C53AEFE9A}" destId="{E29322D1-D5B6-4A1E-9AC7-B43F682DAB53}" srcOrd="0" destOrd="0" presId="urn:microsoft.com/office/officeart/2008/layout/TitlePictureLineup"/>
    <dgm:cxn modelId="{AD10A8BB-23B5-4422-8779-637E7D1AE8D6}" srcId="{9B137CCF-5221-4C41-8CEC-270CABB5004E}" destId="{886071B2-C0C7-458B-B19A-6C31AB0F0959}" srcOrd="3" destOrd="0" parTransId="{E744EF8E-33FD-4405-87B5-163261BCCF1E}" sibTransId="{165DF9EB-6630-4C4C-8DCE-3CA7E03775EA}"/>
    <dgm:cxn modelId="{5FD4F8BF-0424-4266-8DEC-8D2CD5960B47}" type="presOf" srcId="{8727EEE5-77C7-4DAA-8486-9F102B1265CA}" destId="{6A748092-7479-4983-9D15-F34B78EEAAD1}" srcOrd="0" destOrd="0" presId="urn:microsoft.com/office/officeart/2008/layout/TitlePictureLineup"/>
    <dgm:cxn modelId="{5186F8C9-F29A-42D9-8CB9-5DFAE5FE0BB7}" srcId="{9B137CCF-5221-4C41-8CEC-270CABB5004E}" destId="{6447AECC-3F1C-4C47-8C17-C20C53AEFE9A}" srcOrd="0" destOrd="0" parTransId="{ED37A39F-8900-4DE4-96C5-BE385CE5A7F5}" sibTransId="{190FEF7B-3F3A-482D-B3B8-5B0543974D7D}"/>
    <dgm:cxn modelId="{7968B9D7-FDE7-4730-8E91-C8551B2B493A}" srcId="{9B137CCF-5221-4C41-8CEC-270CABB5004E}" destId="{DBDA41C6-1DC7-4035-B27C-D6BCF0065F5D}" srcOrd="1" destOrd="0" parTransId="{D2D9339F-BC97-467B-A49A-7D923EC8B59B}" sibTransId="{32A8A753-26BE-4884-9B0D-6C3448FD30AE}"/>
    <dgm:cxn modelId="{1BFBE7D7-16C9-497E-866F-1E490DDF19E8}" type="presOf" srcId="{8DEBD0F0-F28F-41F0-A81C-B1A2FFE6F255}" destId="{65BE137B-4A4A-49E8-99D6-FC4C4A232891}" srcOrd="0" destOrd="2" presId="urn:microsoft.com/office/officeart/2008/layout/TitlePictureLineup"/>
    <dgm:cxn modelId="{7CAD9ADB-A968-4DB9-874E-3CE2D1F2423F}" srcId="{6447AECC-3F1C-4C47-8C17-C20C53AEFE9A}" destId="{DA8FB008-11A9-48C6-9156-DBCCA7B3823F}" srcOrd="1" destOrd="0" parTransId="{7E371247-963F-432E-AA08-5956F81CB056}" sibTransId="{F7D56164-663E-4E97-B179-4B371223169A}"/>
    <dgm:cxn modelId="{BB0482E1-2CAD-44E3-9615-4D42E88DC4A7}" type="presOf" srcId="{058689D1-8DCB-4EA1-8916-62A003BAB44E}" destId="{6A748092-7479-4983-9D15-F34B78EEAAD1}" srcOrd="0" destOrd="1" presId="urn:microsoft.com/office/officeart/2008/layout/TitlePictureLineup"/>
    <dgm:cxn modelId="{5F854AE6-784A-4C3F-A045-60C9D32601C1}" srcId="{DBDA41C6-1DC7-4035-B27C-D6BCF0065F5D}" destId="{1FD9C3D4-9077-4D4C-BC37-F0318E049100}" srcOrd="0" destOrd="0" parTransId="{9B8C46B5-65E1-4C3A-AE71-84FE005F543C}" sibTransId="{911F6468-8203-4316-9937-7556F49F15F1}"/>
    <dgm:cxn modelId="{CDFCD7E7-3F5C-4AF4-9FFB-19E0F4A088CB}" type="presOf" srcId="{0ED6B464-792C-4CB0-B3B1-21BCF574C6BB}" destId="{C2D1E170-8139-422A-B0FC-86F677C7F78D}" srcOrd="0" destOrd="2" presId="urn:microsoft.com/office/officeart/2008/layout/TitlePictureLineup"/>
    <dgm:cxn modelId="{91A628F2-67D9-4DA9-9073-67B65C4501EF}" srcId="{9B137CCF-5221-4C41-8CEC-270CABB5004E}" destId="{B61914D8-067C-4B66-9A42-AA8646021A03}" srcOrd="2" destOrd="0" parTransId="{8A97A45F-FD24-4E97-877B-2E105BA52E19}" sibTransId="{CE4FBD30-605E-4345-B61B-CC0F8CA78AD9}"/>
    <dgm:cxn modelId="{B8B0E2F6-BFD9-41DC-954D-23ABA86E807E}" srcId="{6447AECC-3F1C-4C47-8C17-C20C53AEFE9A}" destId="{510D7EF8-1EF5-4142-8B16-FDC7300643AA}" srcOrd="0" destOrd="0" parTransId="{5AF18D74-392B-445A-8A59-A2809C101C96}" sibTransId="{949808D6-73FB-4FBF-820B-7D96BC2C318F}"/>
    <dgm:cxn modelId="{2B629AF7-6308-43EB-8528-8C420D1F60D9}" type="presOf" srcId="{F5069347-5229-4F4B-86EA-2BB428D30623}" destId="{65BE137B-4A4A-49E8-99D6-FC4C4A232891}" srcOrd="0" destOrd="1" presId="urn:microsoft.com/office/officeart/2008/layout/TitlePictureLineup"/>
    <dgm:cxn modelId="{DAF83713-B718-43F5-9F85-F26BF655FBE7}" type="presParOf" srcId="{3ACFD312-D054-43C9-87A1-37CF7C50C25F}" destId="{E4BBDA9D-2444-4F72-A513-5FD2DF2E323D}" srcOrd="0" destOrd="0" presId="urn:microsoft.com/office/officeart/2008/layout/TitlePictureLineup"/>
    <dgm:cxn modelId="{47BEB539-8959-4E39-9F96-4ADC0AEE44D2}" type="presParOf" srcId="{E4BBDA9D-2444-4F72-A513-5FD2DF2E323D}" destId="{BC273E3C-DCBB-4FC0-9EED-9EF8920C85F6}" srcOrd="0" destOrd="0" presId="urn:microsoft.com/office/officeart/2008/layout/TitlePictureLineup"/>
    <dgm:cxn modelId="{129DF91C-40F3-45DD-8DF3-6D103A04DE93}" type="presParOf" srcId="{E4BBDA9D-2444-4F72-A513-5FD2DF2E323D}" destId="{2E26D24E-83BB-4E5F-ABF8-EAF243926607}" srcOrd="1" destOrd="0" presId="urn:microsoft.com/office/officeart/2008/layout/TitlePictureLineup"/>
    <dgm:cxn modelId="{59D42062-F2AB-4E93-AE4C-B8E5A98E043E}" type="presParOf" srcId="{E4BBDA9D-2444-4F72-A513-5FD2DF2E323D}" destId="{C2D1E170-8139-422A-B0FC-86F677C7F78D}" srcOrd="2" destOrd="0" presId="urn:microsoft.com/office/officeart/2008/layout/TitlePictureLineup"/>
    <dgm:cxn modelId="{25BCBB06-9599-48B0-B301-DADDB3730019}" type="presParOf" srcId="{E4BBDA9D-2444-4F72-A513-5FD2DF2E323D}" destId="{E29322D1-D5B6-4A1E-9AC7-B43F682DAB53}" srcOrd="3" destOrd="0" presId="urn:microsoft.com/office/officeart/2008/layout/TitlePictureLineup"/>
    <dgm:cxn modelId="{C7C079B3-4BBD-4687-A3E4-24886ADDBF9F}" type="presParOf" srcId="{3ACFD312-D054-43C9-87A1-37CF7C50C25F}" destId="{00497BDC-AC97-4EB7-B00D-4581B7A4EE95}" srcOrd="1" destOrd="0" presId="urn:microsoft.com/office/officeart/2008/layout/TitlePictureLineup"/>
    <dgm:cxn modelId="{1773BCF6-BC32-41B7-9CA6-111BE9819551}" type="presParOf" srcId="{3ACFD312-D054-43C9-87A1-37CF7C50C25F}" destId="{61F4F1DC-0DA8-4E34-AC66-79F2580DF2CD}" srcOrd="2" destOrd="0" presId="urn:microsoft.com/office/officeart/2008/layout/TitlePictureLineup"/>
    <dgm:cxn modelId="{31D14A89-DA31-4DD1-89D2-7F0C180799ED}" type="presParOf" srcId="{61F4F1DC-0DA8-4E34-AC66-79F2580DF2CD}" destId="{EEAC98AE-76A1-4450-A87D-3AC42F0BB471}" srcOrd="0" destOrd="0" presId="urn:microsoft.com/office/officeart/2008/layout/TitlePictureLineup"/>
    <dgm:cxn modelId="{A8B39638-255E-4523-A7B5-AE831B8F832B}" type="presParOf" srcId="{61F4F1DC-0DA8-4E34-AC66-79F2580DF2CD}" destId="{F84909E3-EFD9-4AE7-B4A5-6DCE48668FAE}" srcOrd="1" destOrd="0" presId="urn:microsoft.com/office/officeart/2008/layout/TitlePictureLineup"/>
    <dgm:cxn modelId="{590738C7-47D1-4DD2-8794-194171E39A8E}" type="presParOf" srcId="{61F4F1DC-0DA8-4E34-AC66-79F2580DF2CD}" destId="{B83ED2FB-8BA9-4754-B61F-BBF96E3B083F}" srcOrd="2" destOrd="0" presId="urn:microsoft.com/office/officeart/2008/layout/TitlePictureLineup"/>
    <dgm:cxn modelId="{6C25545B-C7C8-4A03-92F8-A2962FE3E3D7}" type="presParOf" srcId="{61F4F1DC-0DA8-4E34-AC66-79F2580DF2CD}" destId="{55F2942A-4798-426E-AE29-66FAC0B081E3}" srcOrd="3" destOrd="0" presId="urn:microsoft.com/office/officeart/2008/layout/TitlePictureLineup"/>
    <dgm:cxn modelId="{16D0A9C7-4461-4826-9447-40F011A75497}" type="presParOf" srcId="{3ACFD312-D054-43C9-87A1-37CF7C50C25F}" destId="{7CF15DC5-25C9-4820-8EF4-7041C0A6B17D}" srcOrd="3" destOrd="0" presId="urn:microsoft.com/office/officeart/2008/layout/TitlePictureLineup"/>
    <dgm:cxn modelId="{9E6C3381-BC32-4B62-884E-9EB263C215C4}" type="presParOf" srcId="{3ACFD312-D054-43C9-87A1-37CF7C50C25F}" destId="{938B024D-F7B6-410B-95AF-78FB3613F784}" srcOrd="4" destOrd="0" presId="urn:microsoft.com/office/officeart/2008/layout/TitlePictureLineup"/>
    <dgm:cxn modelId="{53E14F84-BB3F-454B-82A2-1F2C06EAE217}" type="presParOf" srcId="{938B024D-F7B6-410B-95AF-78FB3613F784}" destId="{91222B7D-489C-4161-8A8B-05A1C54F19EB}" srcOrd="0" destOrd="0" presId="urn:microsoft.com/office/officeart/2008/layout/TitlePictureLineup"/>
    <dgm:cxn modelId="{D24D556B-1353-4F07-AFBF-1CA8C25696B3}" type="presParOf" srcId="{938B024D-F7B6-410B-95AF-78FB3613F784}" destId="{CF0D66B1-99CF-4995-8EB0-9EA9FB0FEC79}" srcOrd="1" destOrd="0" presId="urn:microsoft.com/office/officeart/2008/layout/TitlePictureLineup"/>
    <dgm:cxn modelId="{1DA8528C-095B-4AC2-96C2-07590BE56D78}" type="presParOf" srcId="{938B024D-F7B6-410B-95AF-78FB3613F784}" destId="{65BE137B-4A4A-49E8-99D6-FC4C4A232891}" srcOrd="2" destOrd="0" presId="urn:microsoft.com/office/officeart/2008/layout/TitlePictureLineup"/>
    <dgm:cxn modelId="{FFE2CDA8-A928-4FE8-A89D-B19D8A215FD5}" type="presParOf" srcId="{938B024D-F7B6-410B-95AF-78FB3613F784}" destId="{512D2CAF-6E88-4125-BF97-C149A1463896}" srcOrd="3" destOrd="0" presId="urn:microsoft.com/office/officeart/2008/layout/TitlePictureLineup"/>
    <dgm:cxn modelId="{D5B2A2DD-27A9-4156-BF77-6CAD2C7F9854}" type="presParOf" srcId="{3ACFD312-D054-43C9-87A1-37CF7C50C25F}" destId="{6DAB597E-1B84-43FF-83B7-B324FB8B28A7}" srcOrd="5" destOrd="0" presId="urn:microsoft.com/office/officeart/2008/layout/TitlePictureLineup"/>
    <dgm:cxn modelId="{1AEAB8C6-AAB7-4D5E-8D5E-79D00A0CC9C9}" type="presParOf" srcId="{3ACFD312-D054-43C9-87A1-37CF7C50C25F}" destId="{0E336AF2-3D78-4EA6-917D-AD2B10FBB73B}" srcOrd="6" destOrd="0" presId="urn:microsoft.com/office/officeart/2008/layout/TitlePictureLineup"/>
    <dgm:cxn modelId="{2B91ABDB-F793-4677-BBE0-58C421565D28}" type="presParOf" srcId="{0E336AF2-3D78-4EA6-917D-AD2B10FBB73B}" destId="{0BB0AD30-658F-4255-917F-2B45A837DA42}" srcOrd="0" destOrd="0" presId="urn:microsoft.com/office/officeart/2008/layout/TitlePictureLineup"/>
    <dgm:cxn modelId="{CD30C01A-5E95-4988-8177-357EC6E59B59}" type="presParOf" srcId="{0E336AF2-3D78-4EA6-917D-AD2B10FBB73B}" destId="{E58F1F84-BB49-4DFF-8B5E-F16C1FA9DA93}" srcOrd="1" destOrd="0" presId="urn:microsoft.com/office/officeart/2008/layout/TitlePictureLineup"/>
    <dgm:cxn modelId="{25B4FFF5-D6B2-408C-BCA0-50EB0C3DAE94}" type="presParOf" srcId="{0E336AF2-3D78-4EA6-917D-AD2B10FBB73B}" destId="{6A748092-7479-4983-9D15-F34B78EEAAD1}" srcOrd="2" destOrd="0" presId="urn:microsoft.com/office/officeart/2008/layout/TitlePictureLineup"/>
    <dgm:cxn modelId="{9EE61861-3C67-4910-8BEC-492CC9FAA5EC}" type="presParOf" srcId="{0E336AF2-3D78-4EA6-917D-AD2B10FBB73B}" destId="{8E7A7436-9709-43EB-8D6C-DFD5AD115BFB}"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E9B01-90DD-4F61-9848-9D31FACAB112}">
      <dsp:nvSpPr>
        <dsp:cNvPr id="0" name=""/>
        <dsp:cNvSpPr/>
      </dsp:nvSpPr>
      <dsp:spPr>
        <a:xfrm>
          <a:off x="0" y="0"/>
          <a:ext cx="4512610" cy="91440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hlinkClick xmlns:r="http://schemas.openxmlformats.org/officeDocument/2006/relationships" r:id="rId1">
                <a:extLst>
                  <a:ext uri="{A12FA001-AC4F-418D-AE19-62706E023703}">
                    <ahyp:hlinkClr xmlns:ahyp="http://schemas.microsoft.com/office/drawing/2018/hyperlinkcolor" val="tx"/>
                  </a:ext>
                </a:extLst>
              </a:hlinkClick>
            </a:rPr>
            <a:t>Tesla announces 56% decline (~56 kWh) in battery costs by 2023</a:t>
          </a:r>
          <a:endParaRPr lang="en-US" sz="1600" kern="1200"/>
        </a:p>
      </dsp:txBody>
      <dsp:txXfrm>
        <a:off x="993961" y="0"/>
        <a:ext cx="3518648" cy="914400"/>
      </dsp:txXfrm>
    </dsp:sp>
    <dsp:sp modelId="{05AE258E-7E15-45D3-A860-382688119B76}">
      <dsp:nvSpPr>
        <dsp:cNvPr id="0" name=""/>
        <dsp:cNvSpPr/>
      </dsp:nvSpPr>
      <dsp:spPr>
        <a:xfrm>
          <a:off x="91439" y="91440"/>
          <a:ext cx="902522" cy="73152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BAF9B-90C4-45EE-A738-25B8F82AECDD}">
      <dsp:nvSpPr>
        <dsp:cNvPr id="0" name=""/>
        <dsp:cNvSpPr/>
      </dsp:nvSpPr>
      <dsp:spPr>
        <a:xfrm rot="10800000">
          <a:off x="1643222" y="3600"/>
          <a:ext cx="4823400" cy="1713222"/>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5483" tIns="64770" rIns="120904" bIns="64770" numCol="1" spcCol="1270" anchor="t" anchorCtr="0">
          <a:noAutofit/>
        </a:bodyPr>
        <a:lstStyle/>
        <a:p>
          <a:pPr marL="0" lvl="0" indent="0" algn="l" defTabSz="755650">
            <a:lnSpc>
              <a:spcPct val="90000"/>
            </a:lnSpc>
            <a:spcBef>
              <a:spcPct val="0"/>
            </a:spcBef>
            <a:spcAft>
              <a:spcPct val="35000"/>
            </a:spcAft>
            <a:buNone/>
          </a:pPr>
          <a:r>
            <a:rPr lang="en-US" sz="1700" kern="1200"/>
            <a:t>Immediate Executive action very likely</a:t>
          </a:r>
        </a:p>
        <a:p>
          <a:pPr marL="114300" lvl="1" indent="-114300" algn="l" defTabSz="577850">
            <a:lnSpc>
              <a:spcPct val="90000"/>
            </a:lnSpc>
            <a:spcBef>
              <a:spcPct val="0"/>
            </a:spcBef>
            <a:spcAft>
              <a:spcPct val="15000"/>
            </a:spcAft>
            <a:buChar char="•"/>
          </a:pPr>
          <a:r>
            <a:rPr lang="en-US" sz="1300" kern="1200" dirty="0"/>
            <a:t>Vehicle standards for light-, medium-, and heavy-duty</a:t>
          </a:r>
        </a:p>
        <a:p>
          <a:pPr marL="114300" lvl="1" indent="-114300" algn="l" defTabSz="577850">
            <a:lnSpc>
              <a:spcPct val="90000"/>
            </a:lnSpc>
            <a:spcBef>
              <a:spcPct val="0"/>
            </a:spcBef>
            <a:spcAft>
              <a:spcPct val="15000"/>
            </a:spcAft>
            <a:buChar char="•"/>
          </a:pPr>
          <a:r>
            <a:rPr lang="en-US" sz="1300" kern="1200" dirty="0"/>
            <a:t>Public fleet vehicle purchasing</a:t>
          </a:r>
        </a:p>
        <a:p>
          <a:pPr marL="114300" lvl="1" indent="-114300" algn="l" defTabSz="577850">
            <a:lnSpc>
              <a:spcPct val="90000"/>
            </a:lnSpc>
            <a:spcBef>
              <a:spcPct val="0"/>
            </a:spcBef>
            <a:spcAft>
              <a:spcPct val="15000"/>
            </a:spcAft>
            <a:buChar char="•"/>
          </a:pPr>
          <a:r>
            <a:rPr lang="en-US" sz="1300" kern="1200" dirty="0"/>
            <a:t>California waiver for state vehicle standards</a:t>
          </a:r>
        </a:p>
      </dsp:txBody>
      <dsp:txXfrm rot="10800000">
        <a:off x="2071527" y="3600"/>
        <a:ext cx="4395095" cy="1713222"/>
      </dsp:txXfrm>
    </dsp:sp>
    <dsp:sp modelId="{6594E524-6C0F-42D1-A159-D184AA138574}">
      <dsp:nvSpPr>
        <dsp:cNvPr id="0" name=""/>
        <dsp:cNvSpPr/>
      </dsp:nvSpPr>
      <dsp:spPr>
        <a:xfrm>
          <a:off x="786611" y="3600"/>
          <a:ext cx="1713222" cy="1713222"/>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7492" r="-17492"/>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CFE467-7DF7-4A3F-929A-B87A879B1498}">
      <dsp:nvSpPr>
        <dsp:cNvPr id="0" name=""/>
        <dsp:cNvSpPr/>
      </dsp:nvSpPr>
      <dsp:spPr>
        <a:xfrm rot="10800000">
          <a:off x="1643222" y="2228232"/>
          <a:ext cx="4823400" cy="1713222"/>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5483" tIns="64770" rIns="120904" bIns="64770" numCol="1" spcCol="1270" anchor="t" anchorCtr="0">
          <a:noAutofit/>
        </a:bodyPr>
        <a:lstStyle/>
        <a:p>
          <a:pPr marL="0" lvl="0" indent="0" algn="l" defTabSz="755650">
            <a:lnSpc>
              <a:spcPct val="90000"/>
            </a:lnSpc>
            <a:spcBef>
              <a:spcPct val="0"/>
            </a:spcBef>
            <a:spcAft>
              <a:spcPct val="35000"/>
            </a:spcAft>
            <a:buNone/>
          </a:pPr>
          <a:r>
            <a:rPr lang="en-US" sz="1700" kern="1200"/>
            <a:t>U.S. Congress action uncertain</a:t>
          </a:r>
          <a:endParaRPr lang="en-US" sz="1700" kern="1200" dirty="0"/>
        </a:p>
        <a:p>
          <a:pPr marL="114300" lvl="1" indent="-114300" algn="l" defTabSz="577850">
            <a:lnSpc>
              <a:spcPct val="90000"/>
            </a:lnSpc>
            <a:spcBef>
              <a:spcPct val="0"/>
            </a:spcBef>
            <a:spcAft>
              <a:spcPct val="15000"/>
            </a:spcAft>
            <a:buChar char="•"/>
          </a:pPr>
          <a:r>
            <a:rPr lang="en-US" sz="1300" kern="1200" dirty="0"/>
            <a:t>Reform of federal EV tax credit for passenger vehicles</a:t>
          </a:r>
        </a:p>
        <a:p>
          <a:pPr marL="114300" lvl="1" indent="-114300" algn="l" defTabSz="577850">
            <a:lnSpc>
              <a:spcPct val="90000"/>
            </a:lnSpc>
            <a:spcBef>
              <a:spcPct val="0"/>
            </a:spcBef>
            <a:spcAft>
              <a:spcPct val="15000"/>
            </a:spcAft>
            <a:buChar char="•"/>
          </a:pPr>
          <a:r>
            <a:rPr lang="en-US" sz="1300" kern="1200" dirty="0"/>
            <a:t>Stimulus for EV infrastructure</a:t>
          </a:r>
        </a:p>
        <a:p>
          <a:pPr marL="114300" lvl="1" indent="-114300" algn="l" defTabSz="577850">
            <a:lnSpc>
              <a:spcPct val="90000"/>
            </a:lnSpc>
            <a:spcBef>
              <a:spcPct val="0"/>
            </a:spcBef>
            <a:spcAft>
              <a:spcPct val="15000"/>
            </a:spcAft>
            <a:buChar char="•"/>
          </a:pPr>
          <a:r>
            <a:rPr lang="en-US" sz="1300" kern="1200" dirty="0"/>
            <a:t>2021 “cash for clunkers”</a:t>
          </a:r>
        </a:p>
      </dsp:txBody>
      <dsp:txXfrm rot="10800000">
        <a:off x="2071527" y="2228232"/>
        <a:ext cx="4395095" cy="1713222"/>
      </dsp:txXfrm>
    </dsp:sp>
    <dsp:sp modelId="{88D1E52A-D2D2-47D1-A5FA-A4BF3779519F}">
      <dsp:nvSpPr>
        <dsp:cNvPr id="0" name=""/>
        <dsp:cNvSpPr/>
      </dsp:nvSpPr>
      <dsp:spPr>
        <a:xfrm>
          <a:off x="786611" y="2228232"/>
          <a:ext cx="1713222" cy="1713222"/>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5206" r="-25206"/>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8536D6-693D-4556-89E6-C1F7845C6701}">
      <dsp:nvSpPr>
        <dsp:cNvPr id="0" name=""/>
        <dsp:cNvSpPr/>
      </dsp:nvSpPr>
      <dsp:spPr>
        <a:xfrm rot="10800000">
          <a:off x="1643222" y="4452864"/>
          <a:ext cx="4823400" cy="1713222"/>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5483" tIns="64770"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States continue to push with funding and new policies</a:t>
          </a:r>
        </a:p>
        <a:p>
          <a:pPr marL="114300" lvl="1" indent="-114300" algn="l" defTabSz="577850">
            <a:lnSpc>
              <a:spcPct val="90000"/>
            </a:lnSpc>
            <a:spcBef>
              <a:spcPct val="0"/>
            </a:spcBef>
            <a:spcAft>
              <a:spcPct val="15000"/>
            </a:spcAft>
            <a:buChar char="•"/>
          </a:pPr>
          <a:r>
            <a:rPr lang="en-US" sz="1300" kern="1200" dirty="0"/>
            <a:t>ZEV states expand into trucks and buses</a:t>
          </a:r>
        </a:p>
        <a:p>
          <a:pPr marL="114300" lvl="1" indent="-114300" algn="l" defTabSz="577850">
            <a:lnSpc>
              <a:spcPct val="90000"/>
            </a:lnSpc>
            <a:spcBef>
              <a:spcPct val="0"/>
            </a:spcBef>
            <a:spcAft>
              <a:spcPct val="15000"/>
            </a:spcAft>
            <a:buChar char="•"/>
          </a:pPr>
          <a:r>
            <a:rPr lang="en-US" sz="1300" kern="1200" dirty="0"/>
            <a:t>VW Settlement funds drive deployment for school buses </a:t>
          </a:r>
        </a:p>
        <a:p>
          <a:pPr marL="114300" lvl="1" indent="-114300" algn="l" defTabSz="577850">
            <a:lnSpc>
              <a:spcPct val="90000"/>
            </a:lnSpc>
            <a:spcBef>
              <a:spcPct val="0"/>
            </a:spcBef>
            <a:spcAft>
              <a:spcPct val="15000"/>
            </a:spcAft>
            <a:buChar char="•"/>
          </a:pPr>
          <a:r>
            <a:rPr lang="en-US" sz="1300" kern="1200" dirty="0"/>
            <a:t>Federal grants and VW drive transit buses</a:t>
          </a:r>
        </a:p>
      </dsp:txBody>
      <dsp:txXfrm rot="10800000">
        <a:off x="2071527" y="4452864"/>
        <a:ext cx="4395095" cy="1713222"/>
      </dsp:txXfrm>
    </dsp:sp>
    <dsp:sp modelId="{70044B3C-ED85-4A1B-AC05-ED0C85F9FD9C}">
      <dsp:nvSpPr>
        <dsp:cNvPr id="0" name=""/>
        <dsp:cNvSpPr/>
      </dsp:nvSpPr>
      <dsp:spPr>
        <a:xfrm>
          <a:off x="786611" y="4452864"/>
          <a:ext cx="1713222" cy="1713222"/>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2287" r="-32287"/>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73E3C-DCBB-4FC0-9EED-9EF8920C85F6}">
      <dsp:nvSpPr>
        <dsp:cNvPr id="0" name=""/>
        <dsp:cNvSpPr/>
      </dsp:nvSpPr>
      <dsp:spPr>
        <a:xfrm>
          <a:off x="5412" y="541387"/>
          <a:ext cx="0" cy="4350432"/>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26D24E-83BB-4E5F-ABF8-EAF243926607}">
      <dsp:nvSpPr>
        <dsp:cNvPr id="0" name=""/>
        <dsp:cNvSpPr/>
      </dsp:nvSpPr>
      <dsp:spPr>
        <a:xfrm>
          <a:off x="126257" y="686401"/>
          <a:ext cx="2288085" cy="19576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1E170-8139-422A-B0FC-86F677C7F78D}">
      <dsp:nvSpPr>
        <dsp:cNvPr id="0" name=""/>
        <dsp:cNvSpPr/>
      </dsp:nvSpPr>
      <dsp:spPr>
        <a:xfrm>
          <a:off x="126257" y="2644095"/>
          <a:ext cx="2288085" cy="224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EV sales faltering (25% decline in U.S. through August)</a:t>
          </a:r>
        </a:p>
        <a:p>
          <a:pPr marL="114300" lvl="1" indent="-114300" algn="l" defTabSz="577850">
            <a:lnSpc>
              <a:spcPct val="90000"/>
            </a:lnSpc>
            <a:spcBef>
              <a:spcPct val="0"/>
            </a:spcBef>
            <a:spcAft>
              <a:spcPct val="15000"/>
            </a:spcAft>
            <a:buChar char="•"/>
          </a:pPr>
          <a:r>
            <a:rPr lang="en-US" sz="1300" kern="1200" dirty="0"/>
            <a:t>Large announcements of new investments in EVs in Q3</a:t>
          </a:r>
        </a:p>
        <a:p>
          <a:pPr marL="114300" lvl="1" indent="-114300" algn="l" defTabSz="577850">
            <a:lnSpc>
              <a:spcPct val="90000"/>
            </a:lnSpc>
            <a:spcBef>
              <a:spcPct val="0"/>
            </a:spcBef>
            <a:spcAft>
              <a:spcPct val="15000"/>
            </a:spcAft>
            <a:buChar char="•"/>
          </a:pPr>
          <a:r>
            <a:rPr lang="en-US" sz="1300" kern="1200" dirty="0"/>
            <a:t>New models delayed earlier in year due to COVID-19</a:t>
          </a:r>
        </a:p>
      </dsp:txBody>
      <dsp:txXfrm>
        <a:off x="126257" y="2644095"/>
        <a:ext cx="2288085" cy="2247723"/>
      </dsp:txXfrm>
    </dsp:sp>
    <dsp:sp modelId="{E29322D1-D5B6-4A1E-9AC7-B43F682DAB53}">
      <dsp:nvSpPr>
        <dsp:cNvPr id="0" name=""/>
        <dsp:cNvSpPr/>
      </dsp:nvSpPr>
      <dsp:spPr>
        <a:xfrm>
          <a:off x="5412" y="58005"/>
          <a:ext cx="2416906" cy="48338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rtl="0">
            <a:lnSpc>
              <a:spcPct val="90000"/>
            </a:lnSpc>
            <a:spcBef>
              <a:spcPct val="0"/>
            </a:spcBef>
            <a:spcAft>
              <a:spcPct val="35000"/>
            </a:spcAft>
            <a:buNone/>
          </a:pPr>
          <a:r>
            <a:rPr lang="en-US" sz="1300" kern="1200" dirty="0"/>
            <a:t>U.S. sales struggling but EV investments continue</a:t>
          </a:r>
        </a:p>
      </dsp:txBody>
      <dsp:txXfrm>
        <a:off x="5412" y="58005"/>
        <a:ext cx="2416906" cy="483381"/>
      </dsp:txXfrm>
    </dsp:sp>
    <dsp:sp modelId="{EEAC98AE-76A1-4450-A87D-3AC42F0BB471}">
      <dsp:nvSpPr>
        <dsp:cNvPr id="0" name=""/>
        <dsp:cNvSpPr/>
      </dsp:nvSpPr>
      <dsp:spPr>
        <a:xfrm>
          <a:off x="2976006" y="541387"/>
          <a:ext cx="0" cy="4350432"/>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909E3-EFD9-4AE7-B4A5-6DCE48668FAE}">
      <dsp:nvSpPr>
        <dsp:cNvPr id="0" name=""/>
        <dsp:cNvSpPr/>
      </dsp:nvSpPr>
      <dsp:spPr>
        <a:xfrm>
          <a:off x="3096851" y="686401"/>
          <a:ext cx="2288085" cy="19576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ED2FB-8BA9-4754-B61F-BBF96E3B083F}">
      <dsp:nvSpPr>
        <dsp:cNvPr id="0" name=""/>
        <dsp:cNvSpPr/>
      </dsp:nvSpPr>
      <dsp:spPr>
        <a:xfrm>
          <a:off x="3096851" y="2644095"/>
          <a:ext cx="2288085" cy="224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Station deployment continuing in 2020</a:t>
          </a:r>
        </a:p>
        <a:p>
          <a:pPr marL="114300" lvl="1" indent="-114300" algn="l" defTabSz="577850">
            <a:lnSpc>
              <a:spcPct val="90000"/>
            </a:lnSpc>
            <a:spcBef>
              <a:spcPct val="0"/>
            </a:spcBef>
            <a:spcAft>
              <a:spcPct val="15000"/>
            </a:spcAft>
            <a:buChar char="•"/>
          </a:pPr>
          <a:r>
            <a:rPr lang="en-US" sz="1300" kern="1200" dirty="0"/>
            <a:t>DCFC charging deployment already in 2020 already higher than in 2019</a:t>
          </a:r>
        </a:p>
        <a:p>
          <a:pPr marL="114300" lvl="1" indent="-114300" algn="l" defTabSz="577850">
            <a:lnSpc>
              <a:spcPct val="90000"/>
            </a:lnSpc>
            <a:spcBef>
              <a:spcPct val="0"/>
            </a:spcBef>
            <a:spcAft>
              <a:spcPct val="15000"/>
            </a:spcAft>
            <a:buChar char="•"/>
          </a:pPr>
          <a:r>
            <a:rPr lang="en-US" sz="1300" kern="1200" dirty="0"/>
            <a:t>Very large utility investments being led by California and New York</a:t>
          </a:r>
        </a:p>
      </dsp:txBody>
      <dsp:txXfrm>
        <a:off x="3096851" y="2644095"/>
        <a:ext cx="2288085" cy="2247723"/>
      </dsp:txXfrm>
    </dsp:sp>
    <dsp:sp modelId="{55F2942A-4798-426E-AE29-66FAC0B081E3}">
      <dsp:nvSpPr>
        <dsp:cNvPr id="0" name=""/>
        <dsp:cNvSpPr/>
      </dsp:nvSpPr>
      <dsp:spPr>
        <a:xfrm>
          <a:off x="2976006" y="58005"/>
          <a:ext cx="2416906" cy="48338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Charging deployment gaining</a:t>
          </a:r>
        </a:p>
      </dsp:txBody>
      <dsp:txXfrm>
        <a:off x="2976006" y="58005"/>
        <a:ext cx="2416906" cy="483381"/>
      </dsp:txXfrm>
    </dsp:sp>
    <dsp:sp modelId="{91222B7D-489C-4161-8A8B-05A1C54F19EB}">
      <dsp:nvSpPr>
        <dsp:cNvPr id="0" name=""/>
        <dsp:cNvSpPr/>
      </dsp:nvSpPr>
      <dsp:spPr>
        <a:xfrm>
          <a:off x="5946600" y="541387"/>
          <a:ext cx="0" cy="4350432"/>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0D66B1-99CF-4995-8EB0-9EA9FB0FEC79}">
      <dsp:nvSpPr>
        <dsp:cNvPr id="0" name=""/>
        <dsp:cNvSpPr/>
      </dsp:nvSpPr>
      <dsp:spPr>
        <a:xfrm>
          <a:off x="6067445" y="686401"/>
          <a:ext cx="2288085" cy="19576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BE137B-4A4A-49E8-99D6-FC4C4A232891}">
      <dsp:nvSpPr>
        <dsp:cNvPr id="0" name=""/>
        <dsp:cNvSpPr/>
      </dsp:nvSpPr>
      <dsp:spPr>
        <a:xfrm>
          <a:off x="6067445" y="2644095"/>
          <a:ext cx="2288085" cy="224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Volkswagen Settlement awards continue to be made</a:t>
          </a:r>
        </a:p>
        <a:p>
          <a:pPr marL="114300" lvl="1" indent="-114300" algn="l" defTabSz="577850">
            <a:lnSpc>
              <a:spcPct val="90000"/>
            </a:lnSpc>
            <a:spcBef>
              <a:spcPct val="0"/>
            </a:spcBef>
            <a:spcAft>
              <a:spcPct val="15000"/>
            </a:spcAft>
            <a:buChar char="•"/>
          </a:pPr>
          <a:r>
            <a:rPr lang="en-US" sz="1300" kern="1200" dirty="0"/>
            <a:t>Government funding for EVs passed the $2 billion mark in Q2</a:t>
          </a:r>
        </a:p>
        <a:p>
          <a:pPr marL="114300" lvl="1" indent="-114300" algn="l" defTabSz="577850">
            <a:lnSpc>
              <a:spcPct val="90000"/>
            </a:lnSpc>
            <a:spcBef>
              <a:spcPct val="0"/>
            </a:spcBef>
            <a:spcAft>
              <a:spcPct val="15000"/>
            </a:spcAft>
            <a:buChar char="•"/>
          </a:pPr>
          <a:r>
            <a:rPr lang="en-US" sz="1300" kern="1200" dirty="0"/>
            <a:t>Budgetary challenges and transportation revenue shortfalls persist</a:t>
          </a:r>
        </a:p>
      </dsp:txBody>
      <dsp:txXfrm>
        <a:off x="6067445" y="2644095"/>
        <a:ext cx="2288085" cy="2247723"/>
      </dsp:txXfrm>
    </dsp:sp>
    <dsp:sp modelId="{512D2CAF-6E88-4125-BF97-C149A1463896}">
      <dsp:nvSpPr>
        <dsp:cNvPr id="0" name=""/>
        <dsp:cNvSpPr/>
      </dsp:nvSpPr>
      <dsp:spPr>
        <a:xfrm>
          <a:off x="5946600" y="58005"/>
          <a:ext cx="2416906" cy="48338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Government programs progressing for now </a:t>
          </a:r>
        </a:p>
      </dsp:txBody>
      <dsp:txXfrm>
        <a:off x="5946600" y="58005"/>
        <a:ext cx="2416906" cy="483381"/>
      </dsp:txXfrm>
    </dsp:sp>
    <dsp:sp modelId="{0BB0AD30-658F-4255-917F-2B45A837DA42}">
      <dsp:nvSpPr>
        <dsp:cNvPr id="0" name=""/>
        <dsp:cNvSpPr/>
      </dsp:nvSpPr>
      <dsp:spPr>
        <a:xfrm>
          <a:off x="8917193" y="541387"/>
          <a:ext cx="0" cy="4350432"/>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F1F84-BB49-4DFF-8B5E-F16C1FA9DA93}">
      <dsp:nvSpPr>
        <dsp:cNvPr id="0" name=""/>
        <dsp:cNvSpPr/>
      </dsp:nvSpPr>
      <dsp:spPr>
        <a:xfrm>
          <a:off x="9038039" y="686401"/>
          <a:ext cx="2288085" cy="19576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748092-7479-4983-9D15-F34B78EEAAD1}">
      <dsp:nvSpPr>
        <dsp:cNvPr id="0" name=""/>
        <dsp:cNvSpPr/>
      </dsp:nvSpPr>
      <dsp:spPr>
        <a:xfrm>
          <a:off x="9038039" y="2644095"/>
          <a:ext cx="2288085" cy="224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Advanced Clean Trucks rule adopted in California in the second quarter </a:t>
          </a:r>
        </a:p>
        <a:p>
          <a:pPr marL="114300" lvl="1" indent="-114300" algn="l" defTabSz="577850">
            <a:lnSpc>
              <a:spcPct val="90000"/>
            </a:lnSpc>
            <a:spcBef>
              <a:spcPct val="0"/>
            </a:spcBef>
            <a:spcAft>
              <a:spcPct val="15000"/>
            </a:spcAft>
            <a:buChar char="•"/>
          </a:pPr>
          <a:r>
            <a:rPr lang="en-US" sz="1300" kern="1200" dirty="0"/>
            <a:t>Electric transit buses received the largest Low-No allocation yet with $133 million in new funding</a:t>
          </a:r>
        </a:p>
      </dsp:txBody>
      <dsp:txXfrm>
        <a:off x="9038039" y="2644095"/>
        <a:ext cx="2288085" cy="2247723"/>
      </dsp:txXfrm>
    </dsp:sp>
    <dsp:sp modelId="{8E7A7436-9709-43EB-8D6C-DFD5AD115BFB}">
      <dsp:nvSpPr>
        <dsp:cNvPr id="0" name=""/>
        <dsp:cNvSpPr/>
      </dsp:nvSpPr>
      <dsp:spPr>
        <a:xfrm>
          <a:off x="8917193" y="58005"/>
          <a:ext cx="2416906" cy="48338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a:t>Trucks and buses continue to receive support</a:t>
          </a:r>
        </a:p>
      </dsp:txBody>
      <dsp:txXfrm>
        <a:off x="8917193" y="58005"/>
        <a:ext cx="2416906" cy="483381"/>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58D3DF-243B-4BAB-A176-75E152591861}" type="datetimeFigureOut">
              <a:rPr lang="en-US" smtClean="0"/>
              <a:t>11/10/2020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C724F-2E18-4362-A9A3-85081B678278}"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25B8D-9C2B-4DCE-A132-FD1D9B413F68}" type="datetimeFigureOut">
              <a:rPr lang="en-US" smtClean="0"/>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83DF8-8DE8-47E0-9C51-18845BAFBE61}"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A83DF8-8DE8-47E0-9C51-18845BAFBE61}" type="slidenum">
              <a:rPr lang="en-US" smtClean="0"/>
              <a:t>2</a:t>
            </a:fld>
            <a:endParaRPr lang="en-US"/>
          </a:p>
        </p:txBody>
      </p:sp>
    </p:spTree>
    <p:extLst>
      <p:ext uri="{BB962C8B-B14F-4D97-AF65-F5344CB8AC3E}">
        <p14:creationId xmlns:p14="http://schemas.microsoft.com/office/powerpoint/2010/main" val="423462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37 Unique Datasets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83DF8-8DE8-47E0-9C51-18845BAFBE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07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Most analysts claimed lithium-ion battery technology was not capable of powering a robust market for long range vehicles. The belief was that new chemistries with much higher energy densities were needed for EVs to reach their full potential. While this may still be true for batteries to power all vehicles, the cost per kilowatt-hour of batteries has declined far faster than expected and resulted in long range EVs being introduced many years ahead of expert opinions. A good example is the 2012 and 2017 California Air Resources Board analyses for its ZEV program. The 2012 analysis assumed 100-mile BEVs would be the norm out to 2025 while the 2017 analysis assumes vehicles capable of traveling over 200 miles on a charge will be common in that timeframe. According to Bloomberg New Energy Finance, prices have declined over 70% from 2010 to 2016. </a:t>
            </a:r>
          </a:p>
          <a:p>
            <a:endParaRPr lang="en-US"/>
          </a:p>
        </p:txBody>
      </p:sp>
      <p:sp>
        <p:nvSpPr>
          <p:cNvPr id="4" name="Slide Number Placeholder 3"/>
          <p:cNvSpPr>
            <a:spLocks noGrp="1"/>
          </p:cNvSpPr>
          <p:nvPr>
            <p:ph type="sldNum" sz="quarter" idx="10"/>
          </p:nvPr>
        </p:nvSpPr>
        <p:spPr/>
        <p:txBody>
          <a:bodyPr/>
          <a:lstStyle/>
          <a:p>
            <a:fld id="{8FA83DF8-8DE8-47E0-9C51-18845BAFBE61}" type="slidenum">
              <a:rPr lang="en-US" smtClean="0"/>
              <a:t>4</a:t>
            </a:fld>
            <a:endParaRPr lang="en-US"/>
          </a:p>
        </p:txBody>
      </p:sp>
    </p:spTree>
    <p:extLst>
      <p:ext uri="{BB962C8B-B14F-4D97-AF65-F5344CB8AC3E}">
        <p14:creationId xmlns:p14="http://schemas.microsoft.com/office/powerpoint/2010/main" val="124057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A83DF8-8DE8-47E0-9C51-18845BAFBE61}" type="slidenum">
              <a:rPr lang="en-US" smtClean="0"/>
              <a:t>7</a:t>
            </a:fld>
            <a:endParaRPr lang="en-US"/>
          </a:p>
        </p:txBody>
      </p:sp>
    </p:spTree>
    <p:extLst>
      <p:ext uri="{BB962C8B-B14F-4D97-AF65-F5344CB8AC3E}">
        <p14:creationId xmlns:p14="http://schemas.microsoft.com/office/powerpoint/2010/main" val="300512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A83DF8-8DE8-47E0-9C51-18845BAFBE61}" type="slidenum">
              <a:rPr lang="en-US" smtClean="0"/>
              <a:t>8</a:t>
            </a:fld>
            <a:endParaRPr lang="en-US"/>
          </a:p>
        </p:txBody>
      </p:sp>
    </p:spTree>
    <p:extLst>
      <p:ext uri="{BB962C8B-B14F-4D97-AF65-F5344CB8AC3E}">
        <p14:creationId xmlns:p14="http://schemas.microsoft.com/office/powerpoint/2010/main" val="75958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A83DF8-8DE8-47E0-9C51-18845BAFBE61}" type="slidenum">
              <a:rPr lang="en-US" smtClean="0"/>
              <a:t>9</a:t>
            </a:fld>
            <a:endParaRPr lang="en-US"/>
          </a:p>
        </p:txBody>
      </p:sp>
    </p:spTree>
    <p:extLst>
      <p:ext uri="{BB962C8B-B14F-4D97-AF65-F5344CB8AC3E}">
        <p14:creationId xmlns:p14="http://schemas.microsoft.com/office/powerpoint/2010/main" val="334442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A83DF8-8DE8-47E0-9C51-18845BAFBE61}" type="slidenum">
              <a:rPr lang="en-US" smtClean="0"/>
              <a:t>10</a:t>
            </a:fld>
            <a:endParaRPr lang="en-US"/>
          </a:p>
        </p:txBody>
      </p:sp>
    </p:spTree>
    <p:extLst>
      <p:ext uri="{BB962C8B-B14F-4D97-AF65-F5344CB8AC3E}">
        <p14:creationId xmlns:p14="http://schemas.microsoft.com/office/powerpoint/2010/main" val="2921117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3046" y="2513463"/>
            <a:ext cx="6510969" cy="1618270"/>
          </a:xfrm>
          <a:prstGeom prst="rect">
            <a:avLst/>
          </a:prstGeom>
        </p:spPr>
        <p:txBody>
          <a:bodyPr vert="horz" lIns="91440" tIns="45720" rIns="91440" bIns="45720" rtlCol="0" anchor="ctr">
            <a:normAutofit/>
          </a:bodyPr>
          <a:lstStyle>
            <a:lvl1pPr>
              <a:defRPr sz="4000"/>
            </a:lvl1pPr>
          </a:lstStyle>
          <a:p>
            <a:r>
              <a:rPr lang="en-US"/>
              <a:t>Click to edit Master title style</a:t>
            </a:r>
          </a:p>
        </p:txBody>
      </p:sp>
      <p:pic>
        <p:nvPicPr>
          <p:cNvPr id="6" name="Picture 5">
            <a:extLst>
              <a:ext uri="{FF2B5EF4-FFF2-40B4-BE49-F238E27FC236}">
                <a16:creationId xmlns:a16="http://schemas.microsoft.com/office/drawing/2014/main" id="{3F8F97F3-D63E-4A10-AF8B-4793879A389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029709" y="304468"/>
            <a:ext cx="3674611" cy="1160562"/>
          </a:xfrm>
          <a:prstGeom prst="rect">
            <a:avLst/>
          </a:prstGeom>
        </p:spPr>
      </p:pic>
      <p:sp>
        <p:nvSpPr>
          <p:cNvPr id="14" name="Text Placeholder 13">
            <a:extLst>
              <a:ext uri="{FF2B5EF4-FFF2-40B4-BE49-F238E27FC236}">
                <a16:creationId xmlns:a16="http://schemas.microsoft.com/office/drawing/2014/main" id="{F0B35178-0400-4DAA-9A23-603084AC22A6}"/>
              </a:ext>
            </a:extLst>
          </p:cNvPr>
          <p:cNvSpPr>
            <a:spLocks noGrp="1"/>
          </p:cNvSpPr>
          <p:nvPr>
            <p:ph type="body" sz="quarter" idx="14" hasCustomPrompt="1"/>
          </p:nvPr>
        </p:nvSpPr>
        <p:spPr>
          <a:xfrm>
            <a:off x="8525495" y="5828167"/>
            <a:ext cx="3178825" cy="753979"/>
          </a:xfrm>
        </p:spPr>
        <p:txBody>
          <a:bodyPr>
            <a:noAutofit/>
          </a:bodyPr>
          <a:lstStyle>
            <a:lvl1pPr marL="0" indent="0" algn="r">
              <a:spcBef>
                <a:spcPts val="0"/>
              </a:spcBef>
              <a:buNone/>
              <a:defRPr sz="1700">
                <a:solidFill>
                  <a:schemeClr val="accent1"/>
                </a:solidFill>
              </a:defRPr>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dirty="0"/>
              <a:t>Name, Company</a:t>
            </a:r>
          </a:p>
          <a:p>
            <a:pPr lvl="0"/>
            <a:r>
              <a:rPr lang="en-US" dirty="0"/>
              <a:t>Date</a:t>
            </a:r>
          </a:p>
        </p:txBody>
      </p:sp>
      <p:sp>
        <p:nvSpPr>
          <p:cNvPr id="16" name="Text Placeholder 15">
            <a:extLst>
              <a:ext uri="{FF2B5EF4-FFF2-40B4-BE49-F238E27FC236}">
                <a16:creationId xmlns:a16="http://schemas.microsoft.com/office/drawing/2014/main" id="{6D77932B-CD27-4220-876B-2F2499C21B20}"/>
              </a:ext>
            </a:extLst>
          </p:cNvPr>
          <p:cNvSpPr>
            <a:spLocks noGrp="1"/>
          </p:cNvSpPr>
          <p:nvPr>
            <p:ph type="body" sz="quarter" idx="15" hasCustomPrompt="1"/>
          </p:nvPr>
        </p:nvSpPr>
        <p:spPr>
          <a:xfrm>
            <a:off x="682625" y="4772025"/>
            <a:ext cx="6511925" cy="105568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sz="2400"/>
              <a:t>Subtitle</a:t>
            </a:r>
            <a:endParaRPr lang="en-US"/>
          </a:p>
        </p:txBody>
      </p:sp>
    </p:spTree>
    <p:extLst>
      <p:ext uri="{BB962C8B-B14F-4D97-AF65-F5344CB8AC3E}">
        <p14:creationId xmlns:p14="http://schemas.microsoft.com/office/powerpoint/2010/main" val="166934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A132FC6-C612-4589-BD49-B98E190BD64A}"/>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422575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987229" y="5559833"/>
            <a:ext cx="4068896" cy="1114253"/>
          </a:xfrm>
        </p:spPr>
        <p:txBody>
          <a:bodyPr anchor="b">
            <a:normAutofit/>
          </a:bodyPr>
          <a:lstStyle>
            <a:lvl1pPr marL="0" indent="0" algn="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text</a:t>
            </a:r>
          </a:p>
        </p:txBody>
      </p:sp>
      <p:sp>
        <p:nvSpPr>
          <p:cNvPr id="8" name="TextBox 7"/>
          <p:cNvSpPr txBox="1"/>
          <p:nvPr userDrawn="1"/>
        </p:nvSpPr>
        <p:spPr>
          <a:xfrm>
            <a:off x="1" y="262443"/>
            <a:ext cx="1293962" cy="1090496"/>
          </a:xfrm>
          <a:prstGeom prst="rect">
            <a:avLst/>
          </a:prstGeom>
          <a:solidFill>
            <a:schemeClr val="bg1"/>
          </a:solidFill>
        </p:spPr>
        <p:txBody>
          <a:bodyPr wrap="square" rtlCol="0">
            <a:spAutoFit/>
          </a:bodyPr>
          <a:lstStyle/>
          <a:p>
            <a:endParaRPr lang="en-US" sz="1800"/>
          </a:p>
        </p:txBody>
      </p:sp>
      <p:grpSp>
        <p:nvGrpSpPr>
          <p:cNvPr id="11" name="Group 10">
            <a:extLst>
              <a:ext uri="{FF2B5EF4-FFF2-40B4-BE49-F238E27FC236}">
                <a16:creationId xmlns:a16="http://schemas.microsoft.com/office/drawing/2014/main" id="{BA9889AB-132F-4CEB-912C-47ABF5EE8BE1}"/>
              </a:ext>
            </a:extLst>
          </p:cNvPr>
          <p:cNvGrpSpPr/>
          <p:nvPr userDrawn="1"/>
        </p:nvGrpSpPr>
        <p:grpSpPr>
          <a:xfrm>
            <a:off x="4543332" y="1870408"/>
            <a:ext cx="3105337" cy="3117184"/>
            <a:chOff x="4543331" y="2286000"/>
            <a:chExt cx="3105337" cy="3117184"/>
          </a:xfrm>
        </p:grpSpPr>
        <p:pic>
          <p:nvPicPr>
            <p:cNvPr id="7" name="Picture 6">
              <a:extLst>
                <a:ext uri="{FF2B5EF4-FFF2-40B4-BE49-F238E27FC236}">
                  <a16:creationId xmlns:a16="http://schemas.microsoft.com/office/drawing/2014/main" id="{83820066-66B2-4A93-8295-7FB28F546AC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296463" y="2286000"/>
              <a:ext cx="1599073" cy="2286000"/>
            </a:xfrm>
            <a:prstGeom prst="rect">
              <a:avLst/>
            </a:prstGeom>
          </p:spPr>
        </p:pic>
        <p:sp>
          <p:nvSpPr>
            <p:cNvPr id="10" name="TextBox 9">
              <a:extLst>
                <a:ext uri="{FF2B5EF4-FFF2-40B4-BE49-F238E27FC236}">
                  <a16:creationId xmlns:a16="http://schemas.microsoft.com/office/drawing/2014/main" id="{FEA33F41-750C-4263-AF40-92CB1CC37E7A}"/>
                </a:ext>
              </a:extLst>
            </p:cNvPr>
            <p:cNvSpPr txBox="1"/>
            <p:nvPr userDrawn="1"/>
          </p:nvSpPr>
          <p:spPr>
            <a:xfrm>
              <a:off x="4543331" y="4756853"/>
              <a:ext cx="3105337" cy="646331"/>
            </a:xfrm>
            <a:prstGeom prst="rect">
              <a:avLst/>
            </a:prstGeom>
            <a:noFill/>
          </p:spPr>
          <p:txBody>
            <a:bodyPr wrap="none" rtlCol="0">
              <a:spAutoFit/>
            </a:bodyPr>
            <a:lstStyle/>
            <a:p>
              <a:pPr algn="ctr"/>
              <a:r>
                <a:rPr lang="en-US" cap="all" baseline="0">
                  <a:latin typeface="+mj-lt"/>
                </a:rPr>
                <a:t>www.atlaspolicy.com</a:t>
              </a:r>
            </a:p>
            <a:p>
              <a:pPr algn="ctr"/>
              <a:r>
                <a:rPr lang="en-US" cap="all" baseline="0">
                  <a:latin typeface="+mj-lt"/>
                </a:rPr>
                <a:t>Washington, dc USA</a:t>
              </a:r>
            </a:p>
          </p:txBody>
        </p:sp>
      </p:grpSp>
    </p:spTree>
    <p:extLst>
      <p:ext uri="{BB962C8B-B14F-4D97-AF65-F5344CB8AC3E}">
        <p14:creationId xmlns:p14="http://schemas.microsoft.com/office/powerpoint/2010/main" val="71148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ng Title, Text 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463039"/>
            <a:ext cx="3474720" cy="50344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4800" y="1463039"/>
            <a:ext cx="7589520" cy="50344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374077" y="365127"/>
            <a:ext cx="11330244" cy="9135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65155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cked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4076" y="4536831"/>
            <a:ext cx="11330243" cy="1960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076" y="1463039"/>
            <a:ext cx="11330243" cy="2880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374077" y="365127"/>
            <a:ext cx="11330244" cy="9135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466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A52DBE-04C9-4A4A-B489-ABBEBE29C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4" name="Content Placeholder 5" descr="Colorful and modern freeway intersections">
            <a:extLst>
              <a:ext uri="{FF2B5EF4-FFF2-40B4-BE49-F238E27FC236}">
                <a16:creationId xmlns:a16="http://schemas.microsoft.com/office/drawing/2014/main" id="{21300A34-6153-4D51-BE52-80E3B849DCE2}"/>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t="14444" b="2363"/>
          <a:stretch/>
        </p:blipFill>
        <p:spPr>
          <a:xfrm>
            <a:off x="128585" y="115194"/>
            <a:ext cx="11934817" cy="6627613"/>
          </a:xfrm>
          <a:prstGeom prst="rect">
            <a:avLst/>
          </a:prstGeom>
        </p:spPr>
      </p:pic>
      <p:sp>
        <p:nvSpPr>
          <p:cNvPr id="6" name="Rectangle 5">
            <a:extLst>
              <a:ext uri="{FF2B5EF4-FFF2-40B4-BE49-F238E27FC236}">
                <a16:creationId xmlns:a16="http://schemas.microsoft.com/office/drawing/2014/main" id="{651015A8-1136-48EA-B8E1-66AF23F73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7" name="Picture 5">
            <a:extLst>
              <a:ext uri="{FF2B5EF4-FFF2-40B4-BE49-F238E27FC236}">
                <a16:creationId xmlns:a16="http://schemas.microsoft.com/office/drawing/2014/main" id="{5C95945F-2B1B-4390-B038-6ECF08FA4BA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42921" y="5281416"/>
            <a:ext cx="3674610" cy="1160562"/>
          </a:xfrm>
          <a:prstGeom prst="rect">
            <a:avLst/>
          </a:prstGeom>
        </p:spPr>
      </p:pic>
      <p:sp>
        <p:nvSpPr>
          <p:cNvPr id="10" name="Title Placeholder 1">
            <a:extLst>
              <a:ext uri="{FF2B5EF4-FFF2-40B4-BE49-F238E27FC236}">
                <a16:creationId xmlns:a16="http://schemas.microsoft.com/office/drawing/2014/main" id="{86A70FBE-66DB-45A6-AFF8-2B239BDE8DFE}"/>
              </a:ext>
            </a:extLst>
          </p:cNvPr>
          <p:cNvSpPr>
            <a:spLocks noGrp="1"/>
          </p:cNvSpPr>
          <p:nvPr>
            <p:ph type="title"/>
          </p:nvPr>
        </p:nvSpPr>
        <p:spPr>
          <a:xfrm>
            <a:off x="683046" y="938463"/>
            <a:ext cx="6510969" cy="2760133"/>
          </a:xfrm>
          <a:prstGeom prst="rect">
            <a:avLst/>
          </a:prstGeom>
        </p:spPr>
        <p:txBody>
          <a:bodyPr vert="horz" lIns="91440" tIns="45720" rIns="91440" bIns="45720" rtlCol="0" anchor="b">
            <a:normAutofit/>
          </a:bodyPr>
          <a:lstStyle>
            <a:lvl1pPr>
              <a:defRPr sz="4800">
                <a:solidFill>
                  <a:schemeClr val="bg1"/>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50F67670-2195-45DB-BD6E-CC6B45ED6C00}"/>
              </a:ext>
            </a:extLst>
          </p:cNvPr>
          <p:cNvSpPr>
            <a:spLocks noGrp="1"/>
          </p:cNvSpPr>
          <p:nvPr>
            <p:ph type="body" sz="quarter" idx="15" hasCustomPrompt="1"/>
          </p:nvPr>
        </p:nvSpPr>
        <p:spPr>
          <a:xfrm>
            <a:off x="682090" y="3992433"/>
            <a:ext cx="6511925" cy="1058863"/>
          </a:xfrm>
        </p:spPr>
        <p:txBody>
          <a:bodyPr>
            <a:normAutofit/>
          </a:bodyPr>
          <a:lstStyle>
            <a:lvl1pPr marL="0" indent="0">
              <a:lnSpc>
                <a:spcPct val="100000"/>
              </a:lnSpc>
              <a:buNone/>
              <a:defRPr sz="2400">
                <a:solidFill>
                  <a:schemeClr val="bg1"/>
                </a:solidFill>
              </a:defRPr>
            </a:lvl1pPr>
          </a:lstStyle>
          <a:p>
            <a:pPr lvl="0"/>
            <a:r>
              <a:rPr lang="en-US"/>
              <a:t>Subtitle</a:t>
            </a:r>
          </a:p>
        </p:txBody>
      </p:sp>
      <p:sp>
        <p:nvSpPr>
          <p:cNvPr id="16" name="Text Placeholder 15">
            <a:extLst>
              <a:ext uri="{FF2B5EF4-FFF2-40B4-BE49-F238E27FC236}">
                <a16:creationId xmlns:a16="http://schemas.microsoft.com/office/drawing/2014/main" id="{A99AB8CE-DED2-46B2-87E8-25AA5E1CE7A0}"/>
              </a:ext>
            </a:extLst>
          </p:cNvPr>
          <p:cNvSpPr>
            <a:spLocks noGrp="1"/>
          </p:cNvSpPr>
          <p:nvPr>
            <p:ph type="body" sz="quarter" idx="16" hasCustomPrompt="1"/>
          </p:nvPr>
        </p:nvSpPr>
        <p:spPr>
          <a:xfrm>
            <a:off x="682625" y="5743574"/>
            <a:ext cx="4362450" cy="698501"/>
          </a:xfrm>
        </p:spPr>
        <p:txBody>
          <a:bodyPr>
            <a:noAutofit/>
          </a:bodyPr>
          <a:lstStyle>
            <a:lvl1pPr marL="0" indent="0">
              <a:lnSpc>
                <a:spcPct val="100000"/>
              </a:lnSpc>
              <a:buNone/>
              <a:defRPr sz="1800">
                <a:solidFill>
                  <a:schemeClr val="bg1"/>
                </a:solidFill>
              </a:defRPr>
            </a:lvl1pPr>
          </a:lstStyle>
          <a:p>
            <a:pPr lvl="0"/>
            <a:r>
              <a:rPr lang="en-US"/>
              <a:t>Name, Company</a:t>
            </a:r>
          </a:p>
          <a:p>
            <a:pPr lvl="0"/>
            <a:r>
              <a:rPr lang="en-US"/>
              <a:t>Date</a:t>
            </a:r>
          </a:p>
        </p:txBody>
      </p:sp>
    </p:spTree>
    <p:extLst>
      <p:ext uri="{BB962C8B-B14F-4D97-AF65-F5344CB8AC3E}">
        <p14:creationId xmlns:p14="http://schemas.microsoft.com/office/powerpoint/2010/main" val="2378805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4076" y="365127"/>
            <a:ext cx="11363495" cy="913583"/>
          </a:xfrm>
          <a:prstGeom prst="rect">
            <a:avLst/>
          </a:prstGeom>
        </p:spPr>
        <p:txBody>
          <a:bodyPr vert="horz" lIns="91440" tIns="45720" rIns="91440" bIns="45720" rtlCol="0" anchor="ctr">
            <a:normAutofit/>
          </a:bodyPr>
          <a:lstStyle/>
          <a:p>
            <a:r>
              <a:rPr lang="en-US"/>
              <a:t>Click to edit Master title style</a:t>
            </a:r>
          </a:p>
        </p:txBody>
      </p:sp>
      <p:sp>
        <p:nvSpPr>
          <p:cNvPr id="13" name="Content Placeholder 12"/>
          <p:cNvSpPr>
            <a:spLocks noGrp="1"/>
          </p:cNvSpPr>
          <p:nvPr>
            <p:ph sz="quarter" idx="13"/>
          </p:nvPr>
        </p:nvSpPr>
        <p:spPr>
          <a:xfrm>
            <a:off x="365760" y="1463040"/>
            <a:ext cx="11338560" cy="4950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43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6875" y="1709740"/>
            <a:ext cx="10200576"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146875" y="4589465"/>
            <a:ext cx="1020057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5847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463039"/>
            <a:ext cx="5608320" cy="5078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463039"/>
            <a:ext cx="5486400" cy="5078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374077" y="365127"/>
            <a:ext cx="11330244" cy="9135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02529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629400" y="325315"/>
            <a:ext cx="5074920" cy="622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146875" y="325315"/>
            <a:ext cx="5368225" cy="6224954"/>
          </a:xfrm>
        </p:spPr>
        <p:txBody>
          <a:bodyPr anchor="ctr"/>
          <a:lstStyle>
            <a:lvl1pPr>
              <a:defRPr sz="6000"/>
            </a:lvl1pPr>
          </a:lstStyle>
          <a:p>
            <a:r>
              <a:rPr lang="en-US"/>
              <a:t>Click to edit Master title style</a:t>
            </a:r>
          </a:p>
        </p:txBody>
      </p:sp>
    </p:spTree>
    <p:extLst>
      <p:ext uri="{BB962C8B-B14F-4D97-AF65-F5344CB8AC3E}">
        <p14:creationId xmlns:p14="http://schemas.microsoft.com/office/powerpoint/2010/main" val="1971060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463039"/>
            <a:ext cx="3474720" cy="5034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4800" y="1463039"/>
            <a:ext cx="7589520" cy="5034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374077" y="365127"/>
            <a:ext cx="11330244" cy="9135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62144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4076" y="365127"/>
            <a:ext cx="11363495" cy="913583"/>
          </a:xfrm>
          <a:prstGeom prst="rect">
            <a:avLst/>
          </a:prstGeom>
        </p:spPr>
        <p:txBody>
          <a:bodyPr vert="horz" lIns="91440" tIns="45720" rIns="91440" bIns="45720" rtlCol="0" anchor="ctr">
            <a:normAutofit/>
          </a:bodyPr>
          <a:lstStyle/>
          <a:p>
            <a:r>
              <a:rPr lang="en-US"/>
              <a:t>Click to edit Master title style</a:t>
            </a:r>
          </a:p>
        </p:txBody>
      </p:sp>
      <p:sp>
        <p:nvSpPr>
          <p:cNvPr id="13" name="Content Placeholder 12"/>
          <p:cNvSpPr>
            <a:spLocks noGrp="1"/>
          </p:cNvSpPr>
          <p:nvPr>
            <p:ph sz="quarter" idx="13"/>
          </p:nvPr>
        </p:nvSpPr>
        <p:spPr>
          <a:xfrm>
            <a:off x="365760" y="1463040"/>
            <a:ext cx="11338560" cy="49504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3688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463039"/>
            <a:ext cx="7589520" cy="5078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463039"/>
            <a:ext cx="3474720" cy="5078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374077" y="365127"/>
            <a:ext cx="11330244" cy="913583"/>
          </a:xfrm>
          <a:prstGeom prst="rect">
            <a:avLst/>
          </a:prstGeom>
        </p:spPr>
        <p:txBody>
          <a:bodyPr vert="horz" lIns="91440" tIns="45720" rIns="91440" bIns="45720" rtlCol="0" anchor="ctr">
            <a:normAutofit/>
          </a:bodyPr>
          <a:lstStyle>
            <a:lvl1pPr>
              <a:defRPr cap="all" baseline="0"/>
            </a:lvl1pPr>
          </a:lstStyle>
          <a:p>
            <a:r>
              <a:rPr lang="en-US"/>
              <a:t>Click to edit Master title style</a:t>
            </a:r>
          </a:p>
        </p:txBody>
      </p:sp>
    </p:spTree>
    <p:extLst>
      <p:ext uri="{BB962C8B-B14F-4D97-AF65-F5344CB8AC3E}">
        <p14:creationId xmlns:p14="http://schemas.microsoft.com/office/powerpoint/2010/main" val="1231570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D7D9-5866-4BD0-9154-7C9E07E33CF7}"/>
              </a:ext>
            </a:extLst>
          </p:cNvPr>
          <p:cNvSpPr>
            <a:spLocks noGrp="1"/>
          </p:cNvSpPr>
          <p:nvPr>
            <p:ph type="title"/>
          </p:nvPr>
        </p:nvSpPr>
        <p:spPr>
          <a:xfrm>
            <a:off x="6708617" y="211218"/>
            <a:ext cx="5251011" cy="1188720"/>
          </a:xfrm>
        </p:spPr>
        <p:txBody>
          <a:bodyPr>
            <a:noAutofit/>
          </a:bodyPr>
          <a:lstStyle>
            <a:lvl1pPr>
              <a:defRPr sz="3600"/>
            </a:lvl1pPr>
          </a:lstStyle>
          <a:p>
            <a:r>
              <a:rPr lang="en-US"/>
              <a:t>Click to edit Master title style</a:t>
            </a:r>
          </a:p>
        </p:txBody>
      </p:sp>
      <p:sp>
        <p:nvSpPr>
          <p:cNvPr id="4" name="Content Placeholder 3">
            <a:extLst>
              <a:ext uri="{FF2B5EF4-FFF2-40B4-BE49-F238E27FC236}">
                <a16:creationId xmlns:a16="http://schemas.microsoft.com/office/drawing/2014/main" id="{A7AF4DA4-8FB5-450B-B64C-C0668FDFAA0F}"/>
              </a:ext>
            </a:extLst>
          </p:cNvPr>
          <p:cNvSpPr>
            <a:spLocks noGrp="1"/>
          </p:cNvSpPr>
          <p:nvPr>
            <p:ph sz="quarter" idx="10"/>
          </p:nvPr>
        </p:nvSpPr>
        <p:spPr>
          <a:xfrm>
            <a:off x="6708775" y="1765426"/>
            <a:ext cx="5250853" cy="4879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16F174A-D186-4F22-8DA8-18C4813F99D5}"/>
              </a:ext>
            </a:extLst>
          </p:cNvPr>
          <p:cNvSpPr>
            <a:spLocks noGrp="1"/>
          </p:cNvSpPr>
          <p:nvPr>
            <p:ph sz="quarter" idx="11"/>
          </p:nvPr>
        </p:nvSpPr>
        <p:spPr>
          <a:xfrm>
            <a:off x="0" y="0"/>
            <a:ext cx="64643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3722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Righ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7982" y="2219036"/>
            <a:ext cx="4952538" cy="4302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1627" y="0"/>
            <a:ext cx="6317673"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477982" y="398318"/>
            <a:ext cx="4952538" cy="1200727"/>
          </a:xfrm>
          <a:prstGeom prst="rect">
            <a:avLst/>
          </a:prstGeom>
        </p:spPr>
        <p:txBody>
          <a:bodyPr vert="horz" lIns="91440" tIns="45720" rIns="91440" bIns="45720" rtlCol="0" anchor="ctr">
            <a:noAutofit/>
          </a:bodyPr>
          <a:lstStyle>
            <a:lvl1pPr>
              <a:defRPr sz="3600">
                <a:latin typeface="Atlas Public Policy" panose="02020600050405020304" pitchFamily="18" charset="0"/>
              </a:defRPr>
            </a:lvl1pPr>
          </a:lstStyle>
          <a:p>
            <a:r>
              <a:rPr lang="en-US"/>
              <a:t>Click to edit Master title style</a:t>
            </a:r>
          </a:p>
        </p:txBody>
      </p:sp>
    </p:spTree>
    <p:extLst>
      <p:ext uri="{BB962C8B-B14F-4D97-AF65-F5344CB8AC3E}">
        <p14:creationId xmlns:p14="http://schemas.microsoft.com/office/powerpoint/2010/main" val="1039559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A132FC6-C612-4589-BD49-B98E190BD64A}"/>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617043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D8245FBC-4EA6-4112-946C-A9A6F68A2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6" name="Picture 5" descr="Graph">
            <a:extLst>
              <a:ext uri="{FF2B5EF4-FFF2-40B4-BE49-F238E27FC236}">
                <a16:creationId xmlns:a16="http://schemas.microsoft.com/office/drawing/2014/main" id="{3671E517-5202-4CFD-A5EF-1FD967B5843D}"/>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3674" b="6326"/>
          <a:stretch/>
        </p:blipFill>
        <p:spPr>
          <a:xfrm>
            <a:off x="20" y="1"/>
            <a:ext cx="12191980" cy="6857999"/>
          </a:xfrm>
          <a:prstGeom prst="rect">
            <a:avLst/>
          </a:prstGeom>
        </p:spPr>
      </p:pic>
      <p:sp>
        <p:nvSpPr>
          <p:cNvPr id="13" name="TextBox 12">
            <a:extLst>
              <a:ext uri="{FF2B5EF4-FFF2-40B4-BE49-F238E27FC236}">
                <a16:creationId xmlns:a16="http://schemas.microsoft.com/office/drawing/2014/main" id="{17F62605-F132-437C-831D-D1475A6890B7}"/>
              </a:ext>
            </a:extLst>
          </p:cNvPr>
          <p:cNvSpPr txBox="1"/>
          <p:nvPr userDrawn="1"/>
        </p:nvSpPr>
        <p:spPr>
          <a:xfrm>
            <a:off x="6439989" y="500743"/>
            <a:ext cx="5538651" cy="5704463"/>
          </a:xfrm>
          <a:prstGeom prst="roundRect">
            <a:avLst/>
          </a:prstGeom>
          <a:solidFill>
            <a:srgbClr val="000000">
              <a:alpha val="50196"/>
            </a:srgbClr>
          </a:solidFill>
        </p:spPr>
        <p:style>
          <a:lnRef idx="2">
            <a:schemeClr val="accent4"/>
          </a:lnRef>
          <a:fillRef idx="1">
            <a:schemeClr val="lt1"/>
          </a:fillRef>
          <a:effectRef idx="0">
            <a:schemeClr val="accent4"/>
          </a:effectRef>
          <a:fontRef idx="minor">
            <a:schemeClr val="dk1"/>
          </a:fontRef>
        </p:style>
        <p:txBody>
          <a:bodyPr wrap="square" lIns="0" rIns="0" rtlCol="0">
            <a:spAutoFit/>
          </a:bodyPr>
          <a:lstStyle/>
          <a:p>
            <a:pPr marL="0" indent="0" algn="ctr">
              <a:buNone/>
            </a:pPr>
            <a:r>
              <a:rPr lang="en-US" sz="3200" b="1" u="none">
                <a:solidFill>
                  <a:schemeClr val="bg1"/>
                </a:solidFill>
              </a:rPr>
              <a:t>Our Key Focus Areas</a:t>
            </a:r>
          </a:p>
          <a:p>
            <a:pPr marL="457200" indent="-457200">
              <a:buFont typeface="Arial" panose="020B0604020202020204" pitchFamily="34" charset="0"/>
              <a:buChar char="•"/>
            </a:pPr>
            <a:r>
              <a:rPr lang="en-US" sz="2500" b="1">
                <a:solidFill>
                  <a:schemeClr val="bg1"/>
                </a:solidFill>
              </a:rPr>
              <a:t>Access</a:t>
            </a:r>
            <a:r>
              <a:rPr lang="en-US" sz="2500" b="0">
                <a:solidFill>
                  <a:schemeClr val="bg1"/>
                </a:solidFill>
              </a:rPr>
              <a:t>: Collect and disseminate publicly available information.</a:t>
            </a:r>
          </a:p>
          <a:p>
            <a:pPr marL="457200" indent="-457200">
              <a:buFont typeface="Arial" panose="020B0604020202020204" pitchFamily="34" charset="0"/>
              <a:buChar char="•"/>
            </a:pPr>
            <a:r>
              <a:rPr lang="en-US" sz="2500" b="1">
                <a:solidFill>
                  <a:schemeClr val="bg1"/>
                </a:solidFill>
              </a:rPr>
              <a:t>Interpret</a:t>
            </a:r>
            <a:r>
              <a:rPr lang="en-US" sz="2500" b="0">
                <a:solidFill>
                  <a:schemeClr val="bg1"/>
                </a:solidFill>
              </a:rPr>
              <a:t>: Create technology to spur insights and conduct data-driven analyses.</a:t>
            </a:r>
          </a:p>
          <a:p>
            <a:pPr marL="457200" indent="-457200">
              <a:buFont typeface="Arial" panose="020B0604020202020204" pitchFamily="34" charset="0"/>
              <a:buChar char="•"/>
            </a:pPr>
            <a:r>
              <a:rPr lang="en-US" sz="2500" b="1">
                <a:solidFill>
                  <a:schemeClr val="bg1"/>
                </a:solidFill>
              </a:rPr>
              <a:t>Empower</a:t>
            </a:r>
            <a:r>
              <a:rPr lang="en-US" sz="2500" b="0">
                <a:solidFill>
                  <a:schemeClr val="bg1"/>
                </a:solidFill>
              </a:rPr>
              <a:t>: Strengthen policymakers, businesses, and non-profits’ ability to meet emerging challenges and identify and seize opportunities.</a:t>
            </a:r>
          </a:p>
        </p:txBody>
      </p:sp>
      <p:sp>
        <p:nvSpPr>
          <p:cNvPr id="14" name="TextBox 13">
            <a:extLst>
              <a:ext uri="{FF2B5EF4-FFF2-40B4-BE49-F238E27FC236}">
                <a16:creationId xmlns:a16="http://schemas.microsoft.com/office/drawing/2014/main" id="{01E8CF58-59D1-411B-BA94-2587784970FA}"/>
              </a:ext>
            </a:extLst>
          </p:cNvPr>
          <p:cNvSpPr txBox="1"/>
          <p:nvPr userDrawn="1"/>
        </p:nvSpPr>
        <p:spPr>
          <a:xfrm>
            <a:off x="164011" y="2917371"/>
            <a:ext cx="6188892" cy="2677656"/>
          </a:xfrm>
          <a:prstGeom prst="rect">
            <a:avLst/>
          </a:prstGeom>
          <a:noFill/>
        </p:spPr>
        <p:txBody>
          <a:bodyPr wrap="square" rtlCol="0">
            <a:spAutoFit/>
          </a:bodyPr>
          <a:lstStyle/>
          <a:p>
            <a:r>
              <a:rPr lang="en-US" sz="2400">
                <a:solidFill>
                  <a:schemeClr val="bg1"/>
                </a:solidFill>
              </a:rPr>
              <a:t>DC-based policy tech firm started in 2015</a:t>
            </a:r>
          </a:p>
          <a:p>
            <a:pPr>
              <a:buClr>
                <a:schemeClr val="tx1"/>
              </a:buClr>
            </a:pPr>
            <a:endParaRPr lang="en-US" sz="2400">
              <a:solidFill>
                <a:schemeClr val="bg1"/>
              </a:solidFill>
            </a:endParaRPr>
          </a:p>
          <a:p>
            <a:pPr>
              <a:buClr>
                <a:schemeClr val="tx1"/>
              </a:buClr>
            </a:pPr>
            <a:r>
              <a:rPr lang="en-US" sz="2400">
                <a:solidFill>
                  <a:schemeClr val="bg1"/>
                </a:solidFill>
              </a:rPr>
              <a:t>We equip businesses and policymakers to make strategic, informed decisions through the greater use of technology that aggregates publicly available information</a:t>
            </a:r>
          </a:p>
        </p:txBody>
      </p:sp>
      <p:sp>
        <p:nvSpPr>
          <p:cNvPr id="15" name="TextBox 14">
            <a:extLst>
              <a:ext uri="{FF2B5EF4-FFF2-40B4-BE49-F238E27FC236}">
                <a16:creationId xmlns:a16="http://schemas.microsoft.com/office/drawing/2014/main" id="{2D550674-6626-49B2-B0AE-2853822FDAA2}"/>
              </a:ext>
            </a:extLst>
          </p:cNvPr>
          <p:cNvSpPr txBox="1"/>
          <p:nvPr userDrawn="1"/>
        </p:nvSpPr>
        <p:spPr>
          <a:xfrm>
            <a:off x="213360" y="877521"/>
            <a:ext cx="5882640" cy="1323439"/>
          </a:xfrm>
          <a:prstGeom prst="rect">
            <a:avLst/>
          </a:prstGeom>
          <a:noFill/>
        </p:spPr>
        <p:txBody>
          <a:bodyPr wrap="square" rtlCol="0">
            <a:spAutoFit/>
          </a:bodyPr>
          <a:lstStyle/>
          <a:p>
            <a:r>
              <a:rPr lang="en-US" sz="4000" cap="all" baseline="0">
                <a:solidFill>
                  <a:srgbClr val="FFFFFF"/>
                </a:solidFill>
                <a:latin typeface="+mj-lt"/>
              </a:rPr>
              <a:t>About </a:t>
            </a:r>
            <a:br>
              <a:rPr lang="en-US" sz="4000" cap="all" baseline="0">
                <a:solidFill>
                  <a:srgbClr val="FFFFFF"/>
                </a:solidFill>
                <a:latin typeface="+mj-lt"/>
              </a:rPr>
            </a:br>
            <a:r>
              <a:rPr lang="en-US" sz="4000" cap="all" baseline="0">
                <a:solidFill>
                  <a:srgbClr val="FFFFFF"/>
                </a:solidFill>
                <a:latin typeface="+mj-lt"/>
              </a:rPr>
              <a:t>Atlas Public Policy</a:t>
            </a:r>
            <a:endParaRPr lang="en-US" sz="4000" cap="all" baseline="0"/>
          </a:p>
        </p:txBody>
      </p:sp>
    </p:spTree>
    <p:extLst>
      <p:ext uri="{BB962C8B-B14F-4D97-AF65-F5344CB8AC3E}">
        <p14:creationId xmlns:p14="http://schemas.microsoft.com/office/powerpoint/2010/main" val="952820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descr="A picture containing text, map&#10;&#10;Description automatically generated">
            <a:extLst>
              <a:ext uri="{FF2B5EF4-FFF2-40B4-BE49-F238E27FC236}">
                <a16:creationId xmlns:a16="http://schemas.microsoft.com/office/drawing/2014/main" id="{E45CBC91-BF7A-4052-89D8-3C0A84455A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34"/>
          <a:stretch/>
        </p:blipFill>
        <p:spPr>
          <a:xfrm>
            <a:off x="0" y="-1"/>
            <a:ext cx="12192000" cy="6858001"/>
          </a:xfrm>
          <a:prstGeom prst="rect">
            <a:avLst/>
          </a:prstGeom>
        </p:spPr>
      </p:pic>
      <p:sp>
        <p:nvSpPr>
          <p:cNvPr id="5" name="Rectangle 4">
            <a:extLst>
              <a:ext uri="{FF2B5EF4-FFF2-40B4-BE49-F238E27FC236}">
                <a16:creationId xmlns:a16="http://schemas.microsoft.com/office/drawing/2014/main" id="{48A2A0E7-F798-472C-8955-2BCDF25018B7}"/>
              </a:ext>
            </a:extLst>
          </p:cNvPr>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7987229" y="5559833"/>
            <a:ext cx="4068896" cy="1114253"/>
          </a:xfrm>
        </p:spPr>
        <p:txBody>
          <a:bodyPr anchor="b">
            <a:normAutofit/>
          </a:bodyPr>
          <a:lstStyle>
            <a:lvl1pPr marL="0" indent="0" algn="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text</a:t>
            </a:r>
          </a:p>
        </p:txBody>
      </p:sp>
      <p:grpSp>
        <p:nvGrpSpPr>
          <p:cNvPr id="11" name="Group 10">
            <a:extLst>
              <a:ext uri="{FF2B5EF4-FFF2-40B4-BE49-F238E27FC236}">
                <a16:creationId xmlns:a16="http://schemas.microsoft.com/office/drawing/2014/main" id="{BA9889AB-132F-4CEB-912C-47ABF5EE8BE1}"/>
              </a:ext>
            </a:extLst>
          </p:cNvPr>
          <p:cNvGrpSpPr/>
          <p:nvPr userDrawn="1"/>
        </p:nvGrpSpPr>
        <p:grpSpPr>
          <a:xfrm>
            <a:off x="4543332" y="1870408"/>
            <a:ext cx="3105337" cy="3117184"/>
            <a:chOff x="4543331" y="2286000"/>
            <a:chExt cx="3105337" cy="3117184"/>
          </a:xfrm>
        </p:grpSpPr>
        <p:pic>
          <p:nvPicPr>
            <p:cNvPr id="7" name="Picture 6">
              <a:extLst>
                <a:ext uri="{FF2B5EF4-FFF2-40B4-BE49-F238E27FC236}">
                  <a16:creationId xmlns:a16="http://schemas.microsoft.com/office/drawing/2014/main" id="{83820066-66B2-4A93-8295-7FB28F546AC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296463" y="2286000"/>
              <a:ext cx="1599073" cy="2286000"/>
            </a:xfrm>
            <a:prstGeom prst="rect">
              <a:avLst/>
            </a:prstGeom>
          </p:spPr>
        </p:pic>
        <p:sp>
          <p:nvSpPr>
            <p:cNvPr id="10" name="TextBox 9">
              <a:extLst>
                <a:ext uri="{FF2B5EF4-FFF2-40B4-BE49-F238E27FC236}">
                  <a16:creationId xmlns:a16="http://schemas.microsoft.com/office/drawing/2014/main" id="{FEA33F41-750C-4263-AF40-92CB1CC37E7A}"/>
                </a:ext>
              </a:extLst>
            </p:cNvPr>
            <p:cNvSpPr txBox="1"/>
            <p:nvPr userDrawn="1"/>
          </p:nvSpPr>
          <p:spPr>
            <a:xfrm>
              <a:off x="4543331" y="4756853"/>
              <a:ext cx="3105337" cy="646331"/>
            </a:xfrm>
            <a:prstGeom prst="rect">
              <a:avLst/>
            </a:prstGeom>
            <a:noFill/>
          </p:spPr>
          <p:txBody>
            <a:bodyPr wrap="none" rtlCol="0">
              <a:spAutoFit/>
            </a:bodyPr>
            <a:lstStyle/>
            <a:p>
              <a:pPr algn="ctr"/>
              <a:r>
                <a:rPr lang="en-US" cap="all" baseline="0">
                  <a:latin typeface="+mj-lt"/>
                </a:rPr>
                <a:t>www.atlaspolicy.com</a:t>
              </a:r>
            </a:p>
            <a:p>
              <a:pPr algn="ctr"/>
              <a:r>
                <a:rPr lang="en-US" cap="all" baseline="0">
                  <a:latin typeface="+mj-lt"/>
                </a:rPr>
                <a:t>Washington, dc USA</a:t>
              </a:r>
            </a:p>
          </p:txBody>
        </p:sp>
      </p:grpSp>
    </p:spTree>
    <p:extLst>
      <p:ext uri="{BB962C8B-B14F-4D97-AF65-F5344CB8AC3E}">
        <p14:creationId xmlns:p14="http://schemas.microsoft.com/office/powerpoint/2010/main" val="1065769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ng Title, Text 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463039"/>
            <a:ext cx="3474720" cy="5034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4800" y="1463039"/>
            <a:ext cx="7589520" cy="5034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374077" y="365127"/>
            <a:ext cx="11330244" cy="9135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3463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6875" y="1709740"/>
            <a:ext cx="10200576"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146875" y="4589465"/>
            <a:ext cx="1020057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2243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463039"/>
            <a:ext cx="5608320" cy="507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463039"/>
            <a:ext cx="5486400" cy="507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374077" y="365127"/>
            <a:ext cx="11330244" cy="9135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3103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629400" y="325315"/>
            <a:ext cx="5074920" cy="62249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146875" y="325315"/>
            <a:ext cx="5368225" cy="6224954"/>
          </a:xfrm>
        </p:spPr>
        <p:txBody>
          <a:bodyPr anchor="ctr"/>
          <a:lstStyle>
            <a:lvl1pPr>
              <a:defRPr sz="6000"/>
            </a:lvl1pPr>
          </a:lstStyle>
          <a:p>
            <a:r>
              <a:rPr lang="en-US"/>
              <a:t>Click to edit Master title style</a:t>
            </a:r>
          </a:p>
        </p:txBody>
      </p:sp>
    </p:spTree>
    <p:extLst>
      <p:ext uri="{BB962C8B-B14F-4D97-AF65-F5344CB8AC3E}">
        <p14:creationId xmlns:p14="http://schemas.microsoft.com/office/powerpoint/2010/main" val="99397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463039"/>
            <a:ext cx="3474720" cy="50344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4800" y="1463039"/>
            <a:ext cx="7589520" cy="50344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374077" y="365127"/>
            <a:ext cx="11330244" cy="9135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6656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463039"/>
            <a:ext cx="7589520" cy="507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463039"/>
            <a:ext cx="3474720" cy="507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374077" y="365127"/>
            <a:ext cx="11330244" cy="913583"/>
          </a:xfrm>
          <a:prstGeom prst="rect">
            <a:avLst/>
          </a:prstGeom>
        </p:spPr>
        <p:txBody>
          <a:bodyPr vert="horz" lIns="91440" tIns="45720" rIns="91440" bIns="45720" rtlCol="0" anchor="ctr">
            <a:normAutofit/>
          </a:bodyPr>
          <a:lstStyle>
            <a:lvl1pPr>
              <a:defRPr cap="all" baseline="0"/>
            </a:lvl1pPr>
          </a:lstStyle>
          <a:p>
            <a:r>
              <a:rPr lang="en-US"/>
              <a:t>Click to edit Master title style</a:t>
            </a:r>
          </a:p>
        </p:txBody>
      </p:sp>
    </p:spTree>
    <p:extLst>
      <p:ext uri="{BB962C8B-B14F-4D97-AF65-F5344CB8AC3E}">
        <p14:creationId xmlns:p14="http://schemas.microsoft.com/office/powerpoint/2010/main" val="103430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D7D9-5866-4BD0-9154-7C9E07E33CF7}"/>
              </a:ext>
            </a:extLst>
          </p:cNvPr>
          <p:cNvSpPr>
            <a:spLocks noGrp="1"/>
          </p:cNvSpPr>
          <p:nvPr>
            <p:ph type="title"/>
          </p:nvPr>
        </p:nvSpPr>
        <p:spPr>
          <a:xfrm>
            <a:off x="6708617" y="211218"/>
            <a:ext cx="5251011" cy="1188720"/>
          </a:xfrm>
        </p:spPr>
        <p:txBody>
          <a:bodyPr>
            <a:noAutofit/>
          </a:bodyPr>
          <a:lstStyle>
            <a:lvl1pPr>
              <a:defRPr sz="3600"/>
            </a:lvl1pPr>
          </a:lstStyle>
          <a:p>
            <a:r>
              <a:rPr lang="en-US"/>
              <a:t>Click to edit Master title style</a:t>
            </a:r>
          </a:p>
        </p:txBody>
      </p:sp>
      <p:sp>
        <p:nvSpPr>
          <p:cNvPr id="4" name="Content Placeholder 3">
            <a:extLst>
              <a:ext uri="{FF2B5EF4-FFF2-40B4-BE49-F238E27FC236}">
                <a16:creationId xmlns:a16="http://schemas.microsoft.com/office/drawing/2014/main" id="{A7AF4DA4-8FB5-450B-B64C-C0668FDFAA0F}"/>
              </a:ext>
            </a:extLst>
          </p:cNvPr>
          <p:cNvSpPr>
            <a:spLocks noGrp="1"/>
          </p:cNvSpPr>
          <p:nvPr>
            <p:ph sz="quarter" idx="10"/>
          </p:nvPr>
        </p:nvSpPr>
        <p:spPr>
          <a:xfrm>
            <a:off x="6708775" y="1765426"/>
            <a:ext cx="5250853" cy="48798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16F174A-D186-4F22-8DA8-18C4813F99D5}"/>
              </a:ext>
            </a:extLst>
          </p:cNvPr>
          <p:cNvSpPr>
            <a:spLocks noGrp="1"/>
          </p:cNvSpPr>
          <p:nvPr>
            <p:ph sz="quarter" idx="11"/>
          </p:nvPr>
        </p:nvSpPr>
        <p:spPr>
          <a:xfrm>
            <a:off x="0" y="0"/>
            <a:ext cx="6464300" cy="685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32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Righ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7982" y="2219036"/>
            <a:ext cx="4952538" cy="43029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1627" y="0"/>
            <a:ext cx="6317673" cy="685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477982" y="398318"/>
            <a:ext cx="4952538" cy="1200727"/>
          </a:xfrm>
          <a:prstGeom prst="rect">
            <a:avLst/>
          </a:prstGeom>
        </p:spPr>
        <p:txBody>
          <a:bodyPr vert="horz" lIns="91440" tIns="45720" rIns="91440" bIns="45720" rtlCol="0" anchor="ctr">
            <a:noAutofit/>
          </a:bodyPr>
          <a:lstStyle>
            <a:lvl1pPr>
              <a:defRPr sz="3600">
                <a:latin typeface="Atlas Public Policy" panose="02020600050405020304" pitchFamily="18" charset="0"/>
              </a:defRPr>
            </a:lvl1pPr>
          </a:lstStyle>
          <a:p>
            <a:r>
              <a:rPr lang="en-US"/>
              <a:t>Click to edit Master title style</a:t>
            </a:r>
          </a:p>
        </p:txBody>
      </p:sp>
    </p:spTree>
    <p:extLst>
      <p:ext uri="{BB962C8B-B14F-4D97-AF65-F5344CB8AC3E}">
        <p14:creationId xmlns:p14="http://schemas.microsoft.com/office/powerpoint/2010/main" val="418201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4077" y="365127"/>
            <a:ext cx="11330244" cy="9135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1463040"/>
            <a:ext cx="11338560" cy="50520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34753"/>
      </p:ext>
    </p:extLst>
  </p:cSld>
  <p:clrMap bg1="lt1" tx1="dk1" bg2="lt2" tx2="dk2" accent1="accent1" accent2="accent2" accent3="accent3" accent4="accent4" accent5="accent5" accent6="accent6" hlink="hlink" folHlink="folHlink"/>
  <p:sldLayoutIdLst>
    <p:sldLayoutId id="2147483678" r:id="rId1"/>
    <p:sldLayoutId id="2147483674" r:id="rId2"/>
    <p:sldLayoutId id="2147483675" r:id="rId3"/>
    <p:sldLayoutId id="2147483676" r:id="rId4"/>
    <p:sldLayoutId id="2147483719" r:id="rId5"/>
    <p:sldLayoutId id="2147483717" r:id="rId6"/>
    <p:sldLayoutId id="2147483718" r:id="rId7"/>
    <p:sldLayoutId id="2147483723" r:id="rId8"/>
    <p:sldLayoutId id="2147483722" r:id="rId9"/>
    <p:sldLayoutId id="2147483721" r:id="rId10"/>
    <p:sldLayoutId id="2147483685" r:id="rId11"/>
    <p:sldLayoutId id="2147483724" r:id="rId12"/>
    <p:sldLayoutId id="2147483726" r:id="rId13"/>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Atlas Public Policy" panose="02020600050405020304" pitchFamily="18" charset="0"/>
          <a:ea typeface="+mj-ea"/>
          <a:cs typeface="+mj-cs"/>
        </a:defRPr>
      </a:lvl1pPr>
    </p:titleStyle>
    <p:bodyStyle>
      <a:lvl1pPr marL="228600" indent="-228600" algn="l" defTabSz="914400" rtl="0" eaLnBrk="1" latinLnBrk="0" hangingPunct="1">
        <a:lnSpc>
          <a:spcPct val="11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4077" y="365127"/>
            <a:ext cx="11330244" cy="9135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1463040"/>
            <a:ext cx="11338560" cy="50520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94003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Atlas Public Policy" panose="02020600050405020304" pitchFamily="18" charset="0"/>
          <a:ea typeface="+mj-ea"/>
          <a:cs typeface="+mj-cs"/>
        </a:defRPr>
      </a:lvl1pPr>
    </p:titleStyle>
    <p:bodyStyle>
      <a:lvl1pPr marL="228600" indent="-228600" algn="l" defTabSz="914400" rtl="0" eaLnBrk="1" latinLnBrk="0" hangingPunct="1">
        <a:lnSpc>
          <a:spcPct val="11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atlasevhub.com/" TargetMode="External"/><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atlasevhub.com/"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about.bnef.com/blog/battery-pack-prices-fall-as-market-ramps-up-with-market-average-at-156-kwh-in-2019/" TargetMode="External"/><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chart" Target="../charts/chart1.xml"/><Relationship Id="rId10" Type="http://schemas.microsoft.com/office/2007/relationships/diagramDrawing" Target="../diagrams/drawing1.xml"/><Relationship Id="rId4" Type="http://schemas.openxmlformats.org/officeDocument/2006/relationships/image" Target="../media/image14.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e19bf4fc-3617-4d32-9bc4-5bcdc39f4510/reports/eb73e0b3-bd02-4786-916b-565e085b7eae/ReportSection926aa4997bb91e0deabb?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ww2.arb.ca.gov/news/california-takes-bold-step-reduce-truck-pollution?utm_source=EV+Hub+Newsletter&amp;utm_campaign=13f83a454b-EMAIL_CAMPAIGN_2019_01_07_05_37_COPY_01&amp;utm_medium=email&amp;utm_term=0_173e047b1f-13f83a454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olorful and modern freeway intersections">
            <a:extLst>
              <a:ext uri="{FF2B5EF4-FFF2-40B4-BE49-F238E27FC236}">
                <a16:creationId xmlns:a16="http://schemas.microsoft.com/office/drawing/2014/main" id="{33979B81-6F78-4F73-89EF-4D03F45181E2}"/>
              </a:ext>
            </a:extLst>
          </p:cNvPr>
          <p:cNvPicPr>
            <a:picLocks noGrp="1" noChangeAspect="1"/>
          </p:cNvPicPr>
          <p:nvPr>
            <p:ph sz="quarter" idx="13"/>
          </p:nvPr>
        </p:nvPicPr>
        <p:blipFill rotWithShape="1">
          <a:blip r:embed="rId2">
            <a:alphaModFix amt="40000"/>
            <a:extLst>
              <a:ext uri="{28A0092B-C50C-407E-A947-70E740481C1C}">
                <a14:useLocalDpi xmlns:a14="http://schemas.microsoft.com/office/drawing/2010/main" val="0"/>
              </a:ext>
            </a:extLst>
          </a:blip>
          <a:srcRect t="14444" b="2363"/>
          <a:stretch/>
        </p:blipFill>
        <p:spPr>
          <a:xfrm>
            <a:off x="128585" y="115194"/>
            <a:ext cx="11934817" cy="6627613"/>
          </a:xfrm>
          <a:prstGeom prst="rect">
            <a:avLst/>
          </a:prstGeom>
        </p:spPr>
      </p:pic>
      <p:sp>
        <p:nvSpPr>
          <p:cNvPr id="2" name="Title 1"/>
          <p:cNvSpPr>
            <a:spLocks noGrp="1"/>
          </p:cNvSpPr>
          <p:nvPr>
            <p:ph type="title"/>
          </p:nvPr>
        </p:nvSpPr>
        <p:spPr>
          <a:xfrm>
            <a:off x="728663" y="1422400"/>
            <a:ext cx="5505449" cy="2387600"/>
          </a:xfrm>
        </p:spPr>
        <p:txBody>
          <a:bodyPr vert="horz" lIns="91440" tIns="45720" rIns="91440" bIns="45720" rtlCol="0" anchor="b">
            <a:normAutofit/>
          </a:bodyPr>
          <a:lstStyle/>
          <a:p>
            <a:r>
              <a:rPr lang="en-US" sz="5000" dirty="0">
                <a:solidFill>
                  <a:schemeClr val="bg1"/>
                </a:solidFill>
                <a:latin typeface="+mj-lt"/>
              </a:rPr>
              <a:t>EV State of Play</a:t>
            </a:r>
          </a:p>
        </p:txBody>
      </p:sp>
      <p:sp>
        <p:nvSpPr>
          <p:cNvPr id="13" name="Rectangle 12">
            <a:extLst>
              <a:ext uri="{FF2B5EF4-FFF2-40B4-BE49-F238E27FC236}">
                <a16:creationId xmlns:a16="http://schemas.microsoft.com/office/drawing/2014/main" id="{1A89CBBC-7743-43D9-A324-25CB472E9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5">
            <a:extLst>
              <a:ext uri="{FF2B5EF4-FFF2-40B4-BE49-F238E27FC236}">
                <a16:creationId xmlns:a16="http://schemas.microsoft.com/office/drawing/2014/main" id="{689F2E92-CD3B-47FD-A333-1B9B283D0A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42921" y="5281416"/>
            <a:ext cx="3674611" cy="1160562"/>
          </a:xfrm>
          <a:prstGeom prst="rect">
            <a:avLst/>
          </a:prstGeom>
        </p:spPr>
      </p:pic>
      <p:sp>
        <p:nvSpPr>
          <p:cNvPr id="29" name="TextBox 28">
            <a:extLst>
              <a:ext uri="{FF2B5EF4-FFF2-40B4-BE49-F238E27FC236}">
                <a16:creationId xmlns:a16="http://schemas.microsoft.com/office/drawing/2014/main" id="{C7180BA1-B9F4-4F7A-83D1-788BAD71896C}"/>
              </a:ext>
            </a:extLst>
          </p:cNvPr>
          <p:cNvSpPr txBox="1"/>
          <p:nvPr/>
        </p:nvSpPr>
        <p:spPr>
          <a:xfrm>
            <a:off x="374468" y="5861697"/>
            <a:ext cx="6095184" cy="646331"/>
          </a:xfrm>
          <a:prstGeom prst="rect">
            <a:avLst/>
          </a:prstGeom>
          <a:noFill/>
        </p:spPr>
        <p:txBody>
          <a:bodyPr wrap="square">
            <a:spAutoFit/>
          </a:bodyPr>
          <a:lstStyle/>
          <a:p>
            <a:r>
              <a:rPr lang="en-US" dirty="0">
                <a:solidFill>
                  <a:schemeClr val="bg1"/>
                </a:solidFill>
              </a:rPr>
              <a:t>Nick Nigro, Atlas Public Policy</a:t>
            </a:r>
          </a:p>
          <a:p>
            <a:r>
              <a:rPr lang="en-US" dirty="0">
                <a:solidFill>
                  <a:schemeClr val="bg1"/>
                </a:solidFill>
              </a:rPr>
              <a:t>November 10, 2020</a:t>
            </a:r>
            <a:endParaRPr lang="en-US" dirty="0">
              <a:solidFill>
                <a:schemeClr val="bg1"/>
              </a:solidFill>
              <a:ea typeface="Open Sans"/>
              <a:cs typeface="Open Sans"/>
            </a:endParaRPr>
          </a:p>
        </p:txBody>
      </p:sp>
      <p:sp>
        <p:nvSpPr>
          <p:cNvPr id="30" name="Text Placeholder 3">
            <a:extLst>
              <a:ext uri="{FF2B5EF4-FFF2-40B4-BE49-F238E27FC236}">
                <a16:creationId xmlns:a16="http://schemas.microsoft.com/office/drawing/2014/main" id="{7F52B2A6-D05F-4010-818F-4D06E0ECFBA7}"/>
              </a:ext>
            </a:extLst>
          </p:cNvPr>
          <p:cNvSpPr txBox="1">
            <a:spLocks/>
          </p:cNvSpPr>
          <p:nvPr/>
        </p:nvSpPr>
        <p:spPr>
          <a:xfrm>
            <a:off x="728663" y="4061518"/>
            <a:ext cx="6511925" cy="1055688"/>
          </a:xfrm>
          <a:prstGeom prst="rect">
            <a:avLst/>
          </a:prstGeom>
        </p:spPr>
        <p:txBody>
          <a:bodyPr>
            <a:normAutofit/>
          </a:bodyPr>
          <a:lstStyle>
            <a:lvl1pPr marL="228600" indent="-228600" algn="l" defTabSz="914400" rtl="0" eaLnBrk="1" latinLnBrk="0" hangingPunct="1">
              <a:lnSpc>
                <a:spcPct val="11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EV market and public policy update</a:t>
            </a:r>
          </a:p>
        </p:txBody>
      </p:sp>
    </p:spTree>
    <p:extLst>
      <p:ext uri="{BB962C8B-B14F-4D97-AF65-F5344CB8AC3E}">
        <p14:creationId xmlns:p14="http://schemas.microsoft.com/office/powerpoint/2010/main" val="1653089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8" name="Group 8">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9"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7" name="Isosceles Triangle 39" hidden="1">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F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4257FF-2CB1-46F5-9C6D-097B6A882C81}"/>
              </a:ext>
            </a:extLst>
          </p:cNvPr>
          <p:cNvSpPr>
            <a:spLocks noGrp="1"/>
          </p:cNvSpPr>
          <p:nvPr>
            <p:ph type="title"/>
          </p:nvPr>
        </p:nvSpPr>
        <p:spPr>
          <a:xfrm>
            <a:off x="2061355" y="5054679"/>
            <a:ext cx="8083296" cy="1146357"/>
          </a:xfrm>
        </p:spPr>
        <p:txBody>
          <a:bodyPr vert="horz" lIns="91440" tIns="45720" rIns="91440" bIns="45720" rtlCol="0" anchor="b">
            <a:normAutofit/>
          </a:bodyPr>
          <a:lstStyle/>
          <a:p>
            <a:pPr algn="ctr"/>
            <a:r>
              <a:rPr lang="en-US" sz="3200" dirty="0">
                <a:latin typeface="+mj-lt"/>
              </a:rPr>
              <a:t>Utility Filings Status </a:t>
            </a:r>
            <a:br>
              <a:rPr lang="en-US" sz="3200" dirty="0">
                <a:latin typeface="+mj-lt"/>
              </a:rPr>
            </a:br>
            <a:r>
              <a:rPr lang="en-US" sz="3200" dirty="0">
                <a:latin typeface="+mj-lt"/>
              </a:rPr>
              <a:t>(2012 through September 2020)</a:t>
            </a:r>
          </a:p>
        </p:txBody>
      </p:sp>
      <p:sp>
        <p:nvSpPr>
          <p:cNvPr id="78" name="Rectangle 31" hidden="1">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F901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742414F-B9C7-4FD8-8627-CE46AADA7E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73979" y="511952"/>
            <a:ext cx="8261837" cy="4274443"/>
          </a:xfrm>
          <a:prstGeom prst="rect">
            <a:avLst/>
          </a:prstGeom>
        </p:spPr>
      </p:pic>
    </p:spTree>
    <p:extLst>
      <p:ext uri="{BB962C8B-B14F-4D97-AF65-F5344CB8AC3E}">
        <p14:creationId xmlns:p14="http://schemas.microsoft.com/office/powerpoint/2010/main" val="226795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Content Placeholder 7">
            <a:extLst>
              <a:ext uri="{FF2B5EF4-FFF2-40B4-BE49-F238E27FC236}">
                <a16:creationId xmlns:a16="http://schemas.microsoft.com/office/drawing/2014/main" id="{402D5035-1357-4865-AFA9-C7810E306EF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81" r="-181"/>
          <a:stretch/>
        </p:blipFill>
        <p:spPr>
          <a:xfrm>
            <a:off x="106680" y="41372"/>
            <a:ext cx="11978640" cy="6775256"/>
          </a:xfrm>
          <a:prstGeom prst="rect">
            <a:avLst/>
          </a:prstGeom>
        </p:spPr>
      </p:pic>
    </p:spTree>
    <p:extLst>
      <p:ext uri="{BB962C8B-B14F-4D97-AF65-F5344CB8AC3E}">
        <p14:creationId xmlns:p14="http://schemas.microsoft.com/office/powerpoint/2010/main" val="334964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76">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2" name="Rectangle 78">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1148213-E2B3-4AC9-8F7C-A958DDB496A2}"/>
              </a:ext>
            </a:extLst>
          </p:cNvPr>
          <p:cNvSpPr>
            <a:spLocks noGrp="1"/>
          </p:cNvSpPr>
          <p:nvPr>
            <p:ph type="title"/>
          </p:nvPr>
        </p:nvSpPr>
        <p:spPr>
          <a:xfrm>
            <a:off x="1051560" y="586822"/>
            <a:ext cx="3657600" cy="1645920"/>
          </a:xfrm>
        </p:spPr>
        <p:txBody>
          <a:bodyPr vert="horz" lIns="91440" tIns="45720" rIns="91440" bIns="45720" rtlCol="0" anchor="ctr">
            <a:normAutofit fontScale="90000"/>
          </a:bodyPr>
          <a:lstStyle/>
          <a:p>
            <a:r>
              <a:rPr lang="en-US" sz="2700">
                <a:latin typeface="+mj-lt"/>
              </a:rPr>
              <a:t>Total VW Settlement Funding Awards for ZEV Technology</a:t>
            </a:r>
          </a:p>
        </p:txBody>
      </p:sp>
      <p:sp>
        <p:nvSpPr>
          <p:cNvPr id="113" name="Rectangle 80">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4" name="Rectangle 82">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3CF1D74-0D22-43F3-9A37-BD6B675A4BDA}"/>
              </a:ext>
            </a:extLst>
          </p:cNvPr>
          <p:cNvSpPr>
            <a:spLocks noGrp="1"/>
          </p:cNvSpPr>
          <p:nvPr>
            <p:ph sz="half" idx="2"/>
          </p:nvPr>
        </p:nvSpPr>
        <p:spPr>
          <a:xfrm>
            <a:off x="5250106" y="586822"/>
            <a:ext cx="6106742" cy="1645920"/>
          </a:xfrm>
        </p:spPr>
        <p:txBody>
          <a:bodyPr vert="horz" lIns="91440" tIns="45720" rIns="91440" bIns="45720" rtlCol="0" anchor="ctr">
            <a:normAutofit/>
          </a:bodyPr>
          <a:lstStyle/>
          <a:p>
            <a:pPr>
              <a:lnSpc>
                <a:spcPct val="90000"/>
              </a:lnSpc>
            </a:pPr>
            <a:r>
              <a:rPr lang="en-US" sz="1800" dirty="0"/>
              <a:t>ZEV makes up 46% of total funding awards</a:t>
            </a:r>
          </a:p>
          <a:p>
            <a:pPr lvl="1">
              <a:lnSpc>
                <a:spcPct val="90000"/>
              </a:lnSpc>
            </a:pPr>
            <a:r>
              <a:rPr lang="en-US" sz="1800" dirty="0"/>
              <a:t>$275m out of $600m</a:t>
            </a:r>
          </a:p>
          <a:p>
            <a:pPr>
              <a:lnSpc>
                <a:spcPct val="90000"/>
              </a:lnSpc>
            </a:pPr>
            <a:r>
              <a:rPr lang="en-US" sz="1800" dirty="0"/>
              <a:t>Transit buses and light-duty charging dominating awards</a:t>
            </a:r>
          </a:p>
          <a:p>
            <a:pPr>
              <a:lnSpc>
                <a:spcPct val="90000"/>
              </a:lnSpc>
            </a:pPr>
            <a:r>
              <a:rPr lang="en-US" sz="1800" dirty="0"/>
              <a:t>Funding awards for electric trucks increasing</a:t>
            </a:r>
          </a:p>
        </p:txBody>
      </p:sp>
      <p:pic>
        <p:nvPicPr>
          <p:cNvPr id="13" name="Picture 12">
            <a:extLst>
              <a:ext uri="{FF2B5EF4-FFF2-40B4-BE49-F238E27FC236}">
                <a16:creationId xmlns:a16="http://schemas.microsoft.com/office/drawing/2014/main" id="{4AFDFA0D-2906-47A7-B172-A1B03DC8F164}"/>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221409" y="2965269"/>
            <a:ext cx="5781856" cy="3165565"/>
          </a:xfrm>
          <a:prstGeom prst="rect">
            <a:avLst/>
          </a:prstGeom>
        </p:spPr>
      </p:pic>
      <p:sp>
        <p:nvSpPr>
          <p:cNvPr id="6" name="Rectangle 5">
            <a:extLst>
              <a:ext uri="{FF2B5EF4-FFF2-40B4-BE49-F238E27FC236}">
                <a16:creationId xmlns:a16="http://schemas.microsoft.com/office/drawing/2014/main" id="{DEEBAEF8-6089-44DA-8629-3B6DB689690B}"/>
              </a:ext>
            </a:extLst>
          </p:cNvPr>
          <p:cNvSpPr/>
          <p:nvPr/>
        </p:nvSpPr>
        <p:spPr>
          <a:xfrm>
            <a:off x="0" y="6581001"/>
            <a:ext cx="3331753" cy="276999"/>
          </a:xfrm>
          <a:prstGeom prst="rect">
            <a:avLst/>
          </a:prstGeom>
        </p:spPr>
        <p:txBody>
          <a:bodyPr wrap="square">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Open Sans"/>
                <a:ea typeface="+mn-ea"/>
                <a:cs typeface="+mn-cs"/>
              </a:rPr>
              <a:t>Source: Atlas EV Hub (</a:t>
            </a:r>
            <a:r>
              <a:rPr kumimoji="0" lang="en-US" sz="1200" b="0" i="1" u="none" strike="noStrike" kern="1200" cap="none" spc="0" normalizeH="0" baseline="0" noProof="0" dirty="0">
                <a:ln>
                  <a:noFill/>
                </a:ln>
                <a:solidFill>
                  <a:prstClr val="black"/>
                </a:solidFill>
                <a:effectLst/>
                <a:uLnTx/>
                <a:uFillTx/>
                <a:latin typeface="Open Sans"/>
                <a:ea typeface="+mn-ea"/>
                <a:cs typeface="+mn-cs"/>
                <a:hlinkClick r:id="rId3"/>
              </a:rPr>
              <a:t>www.atlasevhub.com</a:t>
            </a:r>
            <a:r>
              <a:rPr kumimoji="0" lang="en-US" sz="1200" b="0" i="1" u="none" strike="noStrike" kern="1200" cap="none" spc="0" normalizeH="0" baseline="0" noProof="0" dirty="0">
                <a:ln>
                  <a:noFill/>
                </a:ln>
                <a:solidFill>
                  <a:prstClr val="black"/>
                </a:solidFill>
                <a:effectLst/>
                <a:uLnTx/>
                <a:uFillTx/>
                <a:latin typeface="Open Sans"/>
                <a:ea typeface="+mn-ea"/>
                <a:cs typeface="+mn-cs"/>
              </a:rPr>
              <a:t>) </a:t>
            </a:r>
          </a:p>
        </p:txBody>
      </p:sp>
      <p:graphicFrame>
        <p:nvGraphicFramePr>
          <p:cNvPr id="11" name="Table 11">
            <a:extLst>
              <a:ext uri="{FF2B5EF4-FFF2-40B4-BE49-F238E27FC236}">
                <a16:creationId xmlns:a16="http://schemas.microsoft.com/office/drawing/2014/main" id="{0F8C34A4-1688-474B-B3C1-E43CB49D2535}"/>
              </a:ext>
            </a:extLst>
          </p:cNvPr>
          <p:cNvGraphicFramePr>
            <a:graphicFrameLocks noGrp="1"/>
          </p:cNvGraphicFramePr>
          <p:nvPr>
            <p:ph sz="half" idx="1"/>
            <p:extLst>
              <p:ext uri="{D42A27DB-BD31-4B8C-83A1-F6EECF244321}">
                <p14:modId xmlns:p14="http://schemas.microsoft.com/office/powerpoint/2010/main" val="1703896457"/>
              </p:ext>
            </p:extLst>
          </p:nvPr>
        </p:nvGraphicFramePr>
        <p:xfrm>
          <a:off x="6198781" y="2927939"/>
          <a:ext cx="5523084" cy="3086784"/>
        </p:xfrm>
        <a:graphic>
          <a:graphicData uri="http://schemas.openxmlformats.org/drawingml/2006/table">
            <a:tbl>
              <a:tblPr firstRow="1" lastRow="1" bandRow="1">
                <a:tableStyleId>{69012ECD-51FC-41F1-AA8D-1B2483CD663E}</a:tableStyleId>
              </a:tblPr>
              <a:tblGrid>
                <a:gridCol w="692879">
                  <a:extLst>
                    <a:ext uri="{9D8B030D-6E8A-4147-A177-3AD203B41FA5}">
                      <a16:colId xmlns:a16="http://schemas.microsoft.com/office/drawing/2014/main" val="2031559598"/>
                    </a:ext>
                  </a:extLst>
                </a:gridCol>
                <a:gridCol w="567195">
                  <a:extLst>
                    <a:ext uri="{9D8B030D-6E8A-4147-A177-3AD203B41FA5}">
                      <a16:colId xmlns:a16="http://schemas.microsoft.com/office/drawing/2014/main" val="35140322"/>
                    </a:ext>
                  </a:extLst>
                </a:gridCol>
                <a:gridCol w="1231471">
                  <a:extLst>
                    <a:ext uri="{9D8B030D-6E8A-4147-A177-3AD203B41FA5}">
                      <a16:colId xmlns:a16="http://schemas.microsoft.com/office/drawing/2014/main" val="2675079357"/>
                    </a:ext>
                  </a:extLst>
                </a:gridCol>
                <a:gridCol w="3031539">
                  <a:extLst>
                    <a:ext uri="{9D8B030D-6E8A-4147-A177-3AD203B41FA5}">
                      <a16:colId xmlns:a16="http://schemas.microsoft.com/office/drawing/2014/main" val="1141266610"/>
                    </a:ext>
                  </a:extLst>
                </a:gridCol>
              </a:tblGrid>
              <a:tr h="277206">
                <a:tc>
                  <a:txBody>
                    <a:bodyPr/>
                    <a:lstStyle/>
                    <a:p>
                      <a:pPr algn="ctr" fontAlgn="b"/>
                      <a:r>
                        <a:rPr lang="en-US" sz="1000"/>
                        <a:t>Projects</a:t>
                      </a:r>
                    </a:p>
                  </a:txBody>
                  <a:tcPr marL="41039" marR="41039" marT="41039" marB="41039" anchor="ctr"/>
                </a:tc>
                <a:tc>
                  <a:txBody>
                    <a:bodyPr/>
                    <a:lstStyle/>
                    <a:p>
                      <a:pPr algn="ctr" fontAlgn="b"/>
                      <a:r>
                        <a:rPr lang="en-US" sz="1000"/>
                        <a:t>States</a:t>
                      </a:r>
                    </a:p>
                  </a:txBody>
                  <a:tcPr marL="41039" marR="41039" marT="41039" marB="41039" anchor="ctr"/>
                </a:tc>
                <a:tc>
                  <a:txBody>
                    <a:bodyPr/>
                    <a:lstStyle/>
                    <a:p>
                      <a:pPr algn="ctr" fontAlgn="b"/>
                      <a:r>
                        <a:rPr lang="en-US" sz="1000"/>
                        <a:t>Funding Amount</a:t>
                      </a:r>
                    </a:p>
                  </a:txBody>
                  <a:tcPr marL="41039" marR="41039" marT="41039" marB="41039" anchor="ctr"/>
                </a:tc>
                <a:tc>
                  <a:txBody>
                    <a:bodyPr/>
                    <a:lstStyle/>
                    <a:p>
                      <a:pPr algn="l" fontAlgn="b"/>
                      <a:r>
                        <a:rPr lang="en-US" sz="1000" dirty="0"/>
                        <a:t>VW Settlement Eligible Mitigation Action</a:t>
                      </a:r>
                    </a:p>
                  </a:txBody>
                  <a:tcPr marL="41039" marR="41039" marT="41039" marB="41039" anchor="ctr"/>
                </a:tc>
                <a:extLst>
                  <a:ext uri="{0D108BD9-81ED-4DB2-BD59-A6C34878D82A}">
                    <a16:rowId xmlns:a16="http://schemas.microsoft.com/office/drawing/2014/main" val="426896293"/>
                  </a:ext>
                </a:extLst>
              </a:tr>
              <a:tr h="277206">
                <a:tc>
                  <a:txBody>
                    <a:bodyPr/>
                    <a:lstStyle/>
                    <a:p>
                      <a:pPr algn="ctr" fontAlgn="b"/>
                      <a:r>
                        <a:rPr lang="en-US" sz="1000"/>
                        <a:t>73</a:t>
                      </a:r>
                    </a:p>
                  </a:txBody>
                  <a:tcPr marL="41039" marR="41039" marT="41039" marB="41039" anchor="b"/>
                </a:tc>
                <a:tc>
                  <a:txBody>
                    <a:bodyPr/>
                    <a:lstStyle/>
                    <a:p>
                      <a:pPr algn="ctr" fontAlgn="b"/>
                      <a:r>
                        <a:rPr lang="en-US" sz="1000"/>
                        <a:t>28</a:t>
                      </a:r>
                    </a:p>
                  </a:txBody>
                  <a:tcPr marL="41039" marR="41039" marT="41039" marB="41039" anchor="b"/>
                </a:tc>
                <a:tc>
                  <a:txBody>
                    <a:bodyPr/>
                    <a:lstStyle/>
                    <a:p>
                      <a:pPr algn="ctr" fontAlgn="b"/>
                      <a:r>
                        <a:rPr lang="en-US" sz="1000"/>
                        <a:t>$171,611,067 </a:t>
                      </a:r>
                    </a:p>
                  </a:txBody>
                  <a:tcPr marL="41039" marR="41039" marT="41039" marB="41039" anchor="b"/>
                </a:tc>
                <a:tc>
                  <a:txBody>
                    <a:bodyPr/>
                    <a:lstStyle/>
                    <a:p>
                      <a:pPr algn="l" fontAlgn="b"/>
                      <a:r>
                        <a:rPr lang="en-US" sz="1000"/>
                        <a:t>Class 4-8 School Bus, Shuttle Bus, or Transit Bus</a:t>
                      </a:r>
                    </a:p>
                  </a:txBody>
                  <a:tcPr marL="41039" marR="41039" marT="41039" marB="41039" anchor="b"/>
                </a:tc>
                <a:extLst>
                  <a:ext uri="{0D108BD9-81ED-4DB2-BD59-A6C34878D82A}">
                    <a16:rowId xmlns:a16="http://schemas.microsoft.com/office/drawing/2014/main" val="947552510"/>
                  </a:ext>
                </a:extLst>
              </a:tr>
              <a:tr h="434568">
                <a:tc>
                  <a:txBody>
                    <a:bodyPr/>
                    <a:lstStyle/>
                    <a:p>
                      <a:pPr algn="ctr" fontAlgn="b"/>
                      <a:r>
                        <a:rPr lang="en-US" sz="1000"/>
                        <a:t>25</a:t>
                      </a:r>
                    </a:p>
                  </a:txBody>
                  <a:tcPr marL="41039" marR="41039" marT="41039" marB="41039" anchor="b"/>
                </a:tc>
                <a:tc>
                  <a:txBody>
                    <a:bodyPr/>
                    <a:lstStyle/>
                    <a:p>
                      <a:pPr algn="ctr" fontAlgn="b"/>
                      <a:r>
                        <a:rPr lang="en-US" sz="1000"/>
                        <a:t>16</a:t>
                      </a:r>
                    </a:p>
                  </a:txBody>
                  <a:tcPr marL="41039" marR="41039" marT="41039" marB="41039" anchor="b"/>
                </a:tc>
                <a:tc>
                  <a:txBody>
                    <a:bodyPr/>
                    <a:lstStyle/>
                    <a:p>
                      <a:pPr algn="ctr" fontAlgn="b"/>
                      <a:r>
                        <a:rPr lang="en-US" sz="1000"/>
                        <a:t>$74,455,668 </a:t>
                      </a:r>
                    </a:p>
                  </a:txBody>
                  <a:tcPr marL="41039" marR="41039" marT="41039" marB="41039" anchor="b"/>
                </a:tc>
                <a:tc>
                  <a:txBody>
                    <a:bodyPr/>
                    <a:lstStyle/>
                    <a:p>
                      <a:pPr algn="l" fontAlgn="b"/>
                      <a:r>
                        <a:rPr lang="en-US" sz="1000"/>
                        <a:t>Light-Duty Zero Emission Vehicle Supply Equipment</a:t>
                      </a:r>
                    </a:p>
                  </a:txBody>
                  <a:tcPr marL="41039" marR="41039" marT="41039" marB="41039" anchor="b"/>
                </a:tc>
                <a:extLst>
                  <a:ext uri="{0D108BD9-81ED-4DB2-BD59-A6C34878D82A}">
                    <a16:rowId xmlns:a16="http://schemas.microsoft.com/office/drawing/2014/main" val="5125108"/>
                  </a:ext>
                </a:extLst>
              </a:tr>
              <a:tr h="277206">
                <a:tc>
                  <a:txBody>
                    <a:bodyPr/>
                    <a:lstStyle/>
                    <a:p>
                      <a:pPr algn="ctr" fontAlgn="b"/>
                      <a:r>
                        <a:rPr lang="en-US" sz="1000"/>
                        <a:t>12</a:t>
                      </a:r>
                    </a:p>
                  </a:txBody>
                  <a:tcPr marL="41039" marR="41039" marT="41039" marB="41039" anchor="b"/>
                </a:tc>
                <a:tc>
                  <a:txBody>
                    <a:bodyPr/>
                    <a:lstStyle/>
                    <a:p>
                      <a:pPr algn="ctr" fontAlgn="b"/>
                      <a:r>
                        <a:rPr lang="en-US" sz="1000"/>
                        <a:t>5</a:t>
                      </a:r>
                    </a:p>
                  </a:txBody>
                  <a:tcPr marL="41039" marR="41039" marT="41039" marB="41039" anchor="b"/>
                </a:tc>
                <a:tc>
                  <a:txBody>
                    <a:bodyPr/>
                    <a:lstStyle/>
                    <a:p>
                      <a:pPr algn="ctr" fontAlgn="b"/>
                      <a:r>
                        <a:rPr lang="en-US" sz="1000"/>
                        <a:t>$12,397,322 </a:t>
                      </a:r>
                    </a:p>
                  </a:txBody>
                  <a:tcPr marL="41039" marR="41039" marT="41039" marB="41039" anchor="b"/>
                </a:tc>
                <a:tc>
                  <a:txBody>
                    <a:bodyPr/>
                    <a:lstStyle/>
                    <a:p>
                      <a:pPr algn="l" fontAlgn="b"/>
                      <a:r>
                        <a:rPr lang="en-US" sz="1000"/>
                        <a:t>Airport Ground Support Equipment</a:t>
                      </a:r>
                    </a:p>
                  </a:txBody>
                  <a:tcPr marL="41039" marR="41039" marT="41039" marB="41039" anchor="b"/>
                </a:tc>
                <a:extLst>
                  <a:ext uri="{0D108BD9-81ED-4DB2-BD59-A6C34878D82A}">
                    <a16:rowId xmlns:a16="http://schemas.microsoft.com/office/drawing/2014/main" val="2013642880"/>
                  </a:ext>
                </a:extLst>
              </a:tr>
              <a:tr h="434568">
                <a:tc>
                  <a:txBody>
                    <a:bodyPr/>
                    <a:lstStyle/>
                    <a:p>
                      <a:pPr algn="ctr" fontAlgn="b"/>
                      <a:r>
                        <a:rPr lang="en-US" sz="1000"/>
                        <a:t>10</a:t>
                      </a:r>
                    </a:p>
                  </a:txBody>
                  <a:tcPr marL="41039" marR="41039" marT="41039" marB="41039" anchor="b"/>
                </a:tc>
                <a:tc>
                  <a:txBody>
                    <a:bodyPr/>
                    <a:lstStyle/>
                    <a:p>
                      <a:pPr algn="ctr" fontAlgn="b"/>
                      <a:r>
                        <a:rPr lang="en-US" sz="1000"/>
                        <a:t>4</a:t>
                      </a:r>
                    </a:p>
                  </a:txBody>
                  <a:tcPr marL="41039" marR="41039" marT="41039" marB="41039" anchor="b"/>
                </a:tc>
                <a:tc>
                  <a:txBody>
                    <a:bodyPr/>
                    <a:lstStyle/>
                    <a:p>
                      <a:pPr algn="ctr" fontAlgn="b"/>
                      <a:r>
                        <a:rPr lang="en-US" sz="1000"/>
                        <a:t>$8,336,829 </a:t>
                      </a:r>
                    </a:p>
                  </a:txBody>
                  <a:tcPr marL="41039" marR="41039" marT="41039" marB="41039" anchor="b"/>
                </a:tc>
                <a:tc>
                  <a:txBody>
                    <a:bodyPr/>
                    <a:lstStyle/>
                    <a:p>
                      <a:pPr algn="l" fontAlgn="b"/>
                      <a:r>
                        <a:rPr lang="en-US" sz="1000"/>
                        <a:t>Class 8 Local Freight Trucks and Port Drayage Trucks (Large Trucks)</a:t>
                      </a:r>
                    </a:p>
                  </a:txBody>
                  <a:tcPr marL="41039" marR="41039" marT="41039" marB="41039" anchor="b"/>
                </a:tc>
                <a:extLst>
                  <a:ext uri="{0D108BD9-81ED-4DB2-BD59-A6C34878D82A}">
                    <a16:rowId xmlns:a16="http://schemas.microsoft.com/office/drawing/2014/main" val="2799122645"/>
                  </a:ext>
                </a:extLst>
              </a:tr>
              <a:tr h="277206">
                <a:tc>
                  <a:txBody>
                    <a:bodyPr/>
                    <a:lstStyle/>
                    <a:p>
                      <a:pPr algn="ctr" fontAlgn="b"/>
                      <a:r>
                        <a:rPr lang="en-US" sz="1000"/>
                        <a:t>4</a:t>
                      </a:r>
                    </a:p>
                  </a:txBody>
                  <a:tcPr marL="41039" marR="41039" marT="41039" marB="41039" anchor="b"/>
                </a:tc>
                <a:tc>
                  <a:txBody>
                    <a:bodyPr/>
                    <a:lstStyle/>
                    <a:p>
                      <a:pPr algn="ctr" fontAlgn="b"/>
                      <a:r>
                        <a:rPr lang="en-US" sz="1000"/>
                        <a:t>2</a:t>
                      </a:r>
                    </a:p>
                  </a:txBody>
                  <a:tcPr marL="41039" marR="41039" marT="41039" marB="41039" anchor="b"/>
                </a:tc>
                <a:tc>
                  <a:txBody>
                    <a:bodyPr/>
                    <a:lstStyle/>
                    <a:p>
                      <a:pPr algn="ctr" fontAlgn="b"/>
                      <a:r>
                        <a:rPr lang="en-US" sz="1000"/>
                        <a:t>$4,727,365 </a:t>
                      </a:r>
                    </a:p>
                  </a:txBody>
                  <a:tcPr marL="41039" marR="41039" marT="41039" marB="41039" anchor="b"/>
                </a:tc>
                <a:tc>
                  <a:txBody>
                    <a:bodyPr/>
                    <a:lstStyle/>
                    <a:p>
                      <a:pPr algn="l" fontAlgn="b"/>
                      <a:r>
                        <a:rPr lang="en-US" sz="1000"/>
                        <a:t>Forklifts and Port Cargo Handling Equipment</a:t>
                      </a:r>
                    </a:p>
                  </a:txBody>
                  <a:tcPr marL="41039" marR="41039" marT="41039" marB="41039" anchor="b"/>
                </a:tc>
                <a:extLst>
                  <a:ext uri="{0D108BD9-81ED-4DB2-BD59-A6C34878D82A}">
                    <a16:rowId xmlns:a16="http://schemas.microsoft.com/office/drawing/2014/main" val="396204393"/>
                  </a:ext>
                </a:extLst>
              </a:tr>
              <a:tr h="277206">
                <a:tc>
                  <a:txBody>
                    <a:bodyPr/>
                    <a:lstStyle/>
                    <a:p>
                      <a:pPr algn="ctr" fontAlgn="b"/>
                      <a:r>
                        <a:rPr lang="en-US" sz="1000"/>
                        <a:t>5</a:t>
                      </a:r>
                    </a:p>
                  </a:txBody>
                  <a:tcPr marL="41039" marR="41039" marT="41039" marB="41039" anchor="b"/>
                </a:tc>
                <a:tc>
                  <a:txBody>
                    <a:bodyPr/>
                    <a:lstStyle/>
                    <a:p>
                      <a:pPr algn="ctr" fontAlgn="b"/>
                      <a:r>
                        <a:rPr lang="en-US" sz="1000"/>
                        <a:t>4</a:t>
                      </a:r>
                    </a:p>
                  </a:txBody>
                  <a:tcPr marL="41039" marR="41039" marT="41039" marB="41039" anchor="b"/>
                </a:tc>
                <a:tc>
                  <a:txBody>
                    <a:bodyPr/>
                    <a:lstStyle/>
                    <a:p>
                      <a:pPr algn="ctr" fontAlgn="b"/>
                      <a:r>
                        <a:rPr lang="en-US" sz="1000"/>
                        <a:t>$1,876,848 </a:t>
                      </a:r>
                    </a:p>
                  </a:txBody>
                  <a:tcPr marL="41039" marR="41039" marT="41039" marB="41039" anchor="b"/>
                </a:tc>
                <a:tc>
                  <a:txBody>
                    <a:bodyPr/>
                    <a:lstStyle/>
                    <a:p>
                      <a:pPr algn="l" fontAlgn="b"/>
                      <a:r>
                        <a:rPr lang="en-US" sz="1000"/>
                        <a:t>Freight Switchers</a:t>
                      </a:r>
                    </a:p>
                  </a:txBody>
                  <a:tcPr marL="41039" marR="41039" marT="41039" marB="41039" anchor="b"/>
                </a:tc>
                <a:extLst>
                  <a:ext uri="{0D108BD9-81ED-4DB2-BD59-A6C34878D82A}">
                    <a16:rowId xmlns:a16="http://schemas.microsoft.com/office/drawing/2014/main" val="4255989081"/>
                  </a:ext>
                </a:extLst>
              </a:tr>
              <a:tr h="277206">
                <a:tc>
                  <a:txBody>
                    <a:bodyPr/>
                    <a:lstStyle/>
                    <a:p>
                      <a:pPr algn="ctr" fontAlgn="b"/>
                      <a:r>
                        <a:rPr lang="en-US" sz="1000"/>
                        <a:t>4</a:t>
                      </a:r>
                    </a:p>
                  </a:txBody>
                  <a:tcPr marL="41039" marR="41039" marT="41039" marB="41039" anchor="b"/>
                </a:tc>
                <a:tc>
                  <a:txBody>
                    <a:bodyPr/>
                    <a:lstStyle/>
                    <a:p>
                      <a:pPr algn="ctr" fontAlgn="b"/>
                      <a:r>
                        <a:rPr lang="en-US" sz="1000"/>
                        <a:t>3</a:t>
                      </a:r>
                    </a:p>
                  </a:txBody>
                  <a:tcPr marL="41039" marR="41039" marT="41039" marB="41039" anchor="b"/>
                </a:tc>
                <a:tc>
                  <a:txBody>
                    <a:bodyPr/>
                    <a:lstStyle/>
                    <a:p>
                      <a:pPr algn="ctr" fontAlgn="b"/>
                      <a:r>
                        <a:rPr lang="en-US" sz="1000"/>
                        <a:t>$1,235,500 </a:t>
                      </a:r>
                    </a:p>
                  </a:txBody>
                  <a:tcPr marL="41039" marR="41039" marT="41039" marB="41039" anchor="b"/>
                </a:tc>
                <a:tc>
                  <a:txBody>
                    <a:bodyPr/>
                    <a:lstStyle/>
                    <a:p>
                      <a:pPr algn="l" fontAlgn="b"/>
                      <a:r>
                        <a:rPr lang="en-US" sz="1000"/>
                        <a:t>Class 4-7 Local Freight Trucks (Medium Trucks)</a:t>
                      </a:r>
                    </a:p>
                  </a:txBody>
                  <a:tcPr marL="41039" marR="41039" marT="41039" marB="41039" anchor="b"/>
                </a:tc>
                <a:extLst>
                  <a:ext uri="{0D108BD9-81ED-4DB2-BD59-A6C34878D82A}">
                    <a16:rowId xmlns:a16="http://schemas.microsoft.com/office/drawing/2014/main" val="548941092"/>
                  </a:ext>
                </a:extLst>
              </a:tr>
              <a:tr h="277206">
                <a:tc>
                  <a:txBody>
                    <a:bodyPr/>
                    <a:lstStyle/>
                    <a:p>
                      <a:pPr algn="ctr" fontAlgn="b"/>
                      <a:r>
                        <a:rPr lang="en-US" sz="1000"/>
                        <a:t>2</a:t>
                      </a:r>
                    </a:p>
                  </a:txBody>
                  <a:tcPr marL="41039" marR="41039" marT="41039" marB="41039" anchor="b"/>
                </a:tc>
                <a:tc>
                  <a:txBody>
                    <a:bodyPr/>
                    <a:lstStyle/>
                    <a:p>
                      <a:pPr algn="ctr" fontAlgn="b"/>
                      <a:r>
                        <a:rPr lang="en-US" sz="1000"/>
                        <a:t>1</a:t>
                      </a:r>
                    </a:p>
                  </a:txBody>
                  <a:tcPr marL="41039" marR="41039" marT="41039" marB="41039" anchor="b"/>
                </a:tc>
                <a:tc>
                  <a:txBody>
                    <a:bodyPr/>
                    <a:lstStyle/>
                    <a:p>
                      <a:pPr algn="ctr" fontAlgn="b"/>
                      <a:r>
                        <a:rPr lang="en-US" sz="1000"/>
                        <a:t>$631,034 </a:t>
                      </a:r>
                    </a:p>
                  </a:txBody>
                  <a:tcPr marL="41039" marR="41039" marT="41039" marB="41039" anchor="b"/>
                </a:tc>
                <a:tc>
                  <a:txBody>
                    <a:bodyPr/>
                    <a:lstStyle/>
                    <a:p>
                      <a:pPr algn="l" fontAlgn="b"/>
                      <a:r>
                        <a:rPr lang="en-US" sz="1000"/>
                        <a:t>Diesel Emission Reduction Act (DERA) Option</a:t>
                      </a:r>
                    </a:p>
                  </a:txBody>
                  <a:tcPr marL="41039" marR="41039" marT="41039" marB="41039" anchor="b"/>
                </a:tc>
                <a:extLst>
                  <a:ext uri="{0D108BD9-81ED-4DB2-BD59-A6C34878D82A}">
                    <a16:rowId xmlns:a16="http://schemas.microsoft.com/office/drawing/2014/main" val="145653438"/>
                  </a:ext>
                </a:extLst>
              </a:tr>
              <a:tr h="277206">
                <a:tc>
                  <a:txBody>
                    <a:bodyPr/>
                    <a:lstStyle/>
                    <a:p>
                      <a:pPr algn="ctr" fontAlgn="b"/>
                      <a:r>
                        <a:rPr lang="en-US" sz="1000"/>
                        <a:t>135</a:t>
                      </a:r>
                    </a:p>
                  </a:txBody>
                  <a:tcPr marL="41039" marR="41039" marT="41039" marB="41039" anchor="b"/>
                </a:tc>
                <a:tc>
                  <a:txBody>
                    <a:bodyPr/>
                    <a:lstStyle/>
                    <a:p>
                      <a:pPr algn="ctr" fontAlgn="b"/>
                      <a:r>
                        <a:rPr lang="en-US" sz="1000"/>
                        <a:t>36</a:t>
                      </a:r>
                    </a:p>
                  </a:txBody>
                  <a:tcPr marL="41039" marR="41039" marT="41039" marB="41039" anchor="b"/>
                </a:tc>
                <a:tc>
                  <a:txBody>
                    <a:bodyPr/>
                    <a:lstStyle/>
                    <a:p>
                      <a:pPr algn="ctr" fontAlgn="b"/>
                      <a:r>
                        <a:rPr lang="en-US" sz="1000"/>
                        <a:t>$275,271,633 </a:t>
                      </a:r>
                    </a:p>
                  </a:txBody>
                  <a:tcPr marL="41039" marR="41039" marT="41039" marB="41039" anchor="b"/>
                </a:tc>
                <a:tc>
                  <a:txBody>
                    <a:bodyPr/>
                    <a:lstStyle/>
                    <a:p>
                      <a:pPr algn="l" fontAlgn="b"/>
                      <a:endParaRPr lang="en-US" sz="1000" dirty="0"/>
                    </a:p>
                  </a:txBody>
                  <a:tcPr marL="41039" marR="41039" marT="41039" marB="41039" anchor="b"/>
                </a:tc>
                <a:extLst>
                  <a:ext uri="{0D108BD9-81ED-4DB2-BD59-A6C34878D82A}">
                    <a16:rowId xmlns:a16="http://schemas.microsoft.com/office/drawing/2014/main" val="2031587833"/>
                  </a:ext>
                </a:extLst>
              </a:tr>
            </a:tbl>
          </a:graphicData>
        </a:graphic>
      </p:graphicFrame>
    </p:spTree>
    <p:extLst>
      <p:ext uri="{BB962C8B-B14F-4D97-AF65-F5344CB8AC3E}">
        <p14:creationId xmlns:p14="http://schemas.microsoft.com/office/powerpoint/2010/main" val="336124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12CFD4E-6B9C-4D97-99C1-09506D43B68D}"/>
              </a:ext>
            </a:extLst>
          </p:cNvPr>
          <p:cNvSpPr>
            <a:spLocks noGrp="1"/>
          </p:cNvSpPr>
          <p:nvPr>
            <p:ph type="subTitle" idx="1"/>
          </p:nvPr>
        </p:nvSpPr>
        <p:spPr/>
        <p:txBody>
          <a:bodyPr/>
          <a:lstStyle/>
          <a:p>
            <a:r>
              <a:rPr lang="en-US" dirty="0"/>
              <a:t>nick.nigro@atlaspolicy.com</a:t>
            </a:r>
          </a:p>
        </p:txBody>
      </p:sp>
    </p:spTree>
    <p:extLst>
      <p:ext uri="{BB962C8B-B14F-4D97-AF65-F5344CB8AC3E}">
        <p14:creationId xmlns:p14="http://schemas.microsoft.com/office/powerpoint/2010/main" val="404231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
            <a:extLst>
              <a:ext uri="{FF2B5EF4-FFF2-40B4-BE49-F238E27FC236}">
                <a16:creationId xmlns:a16="http://schemas.microsoft.com/office/drawing/2014/main" id="{8AD5DEF9-8936-4030-8F23-F4C7231C52B3}"/>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674" b="6326"/>
          <a:stretch/>
        </p:blipFill>
        <p:spPr>
          <a:xfrm>
            <a:off x="20" y="1"/>
            <a:ext cx="12191980" cy="6857999"/>
          </a:xfrm>
          <a:prstGeom prst="rect">
            <a:avLst/>
          </a:prstGeom>
        </p:spPr>
      </p:pic>
      <p:sp>
        <p:nvSpPr>
          <p:cNvPr id="4" name="Title 3"/>
          <p:cNvSpPr>
            <a:spLocks noGrp="1"/>
          </p:cNvSpPr>
          <p:nvPr>
            <p:ph type="title"/>
          </p:nvPr>
        </p:nvSpPr>
        <p:spPr>
          <a:xfrm>
            <a:off x="164012" y="364170"/>
            <a:ext cx="5782032" cy="1921830"/>
          </a:xfrm>
        </p:spPr>
        <p:txBody>
          <a:bodyPr vert="horz" lIns="91440" tIns="45720" rIns="91440" bIns="45720" rtlCol="0" anchor="ctr">
            <a:normAutofit/>
          </a:bodyPr>
          <a:lstStyle/>
          <a:p>
            <a:r>
              <a:rPr lang="en-US" sz="4000" dirty="0">
                <a:solidFill>
                  <a:srgbClr val="FFFFFF"/>
                </a:solidFill>
                <a:latin typeface="+mj-lt"/>
              </a:rPr>
              <a:t>About </a:t>
            </a:r>
            <a:br>
              <a:rPr lang="en-US" sz="4000" dirty="0">
                <a:solidFill>
                  <a:srgbClr val="FFFFFF"/>
                </a:solidFill>
                <a:latin typeface="+mj-lt"/>
              </a:rPr>
            </a:br>
            <a:r>
              <a:rPr lang="en-US" sz="4000" dirty="0">
                <a:solidFill>
                  <a:srgbClr val="FFFFFF"/>
                </a:solidFill>
                <a:latin typeface="+mj-lt"/>
              </a:rPr>
              <a:t>Atlas Public Policy</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1"/>
          </p:nvPr>
        </p:nvSpPr>
        <p:spPr>
          <a:xfrm>
            <a:off x="164011" y="3335727"/>
            <a:ext cx="5782023" cy="2379273"/>
          </a:xfrm>
        </p:spPr>
        <p:txBody>
          <a:bodyPr vert="horz" lIns="91440" tIns="45720" rIns="91440" bIns="45720" rtlCol="0" anchor="ctr">
            <a:normAutofit fontScale="77500" lnSpcReduction="20000"/>
          </a:bodyPr>
          <a:lstStyle/>
          <a:p>
            <a:r>
              <a:rPr lang="en-US" dirty="0"/>
              <a:t>DC-based policy tech firm started in 2015</a:t>
            </a:r>
          </a:p>
          <a:p>
            <a:pPr>
              <a:buClr>
                <a:schemeClr val="tx1"/>
              </a:buClr>
            </a:pPr>
            <a:r>
              <a:rPr lang="en-US" dirty="0"/>
              <a:t>We equip businesses and policymakers to make strategic, informed decisions through the greater use of technology that aggregates publicly available information</a:t>
            </a:r>
          </a:p>
        </p:txBody>
      </p:sp>
      <p:sp>
        <p:nvSpPr>
          <p:cNvPr id="13" name="Content Placeholder 9">
            <a:extLst>
              <a:ext uri="{FF2B5EF4-FFF2-40B4-BE49-F238E27FC236}">
                <a16:creationId xmlns:a16="http://schemas.microsoft.com/office/drawing/2014/main" id="{CCE8FB07-110B-432E-845A-D0FCD2F07B98}"/>
              </a:ext>
            </a:extLst>
          </p:cNvPr>
          <p:cNvSpPr>
            <a:spLocks noGrp="1"/>
          </p:cNvSpPr>
          <p:nvPr>
            <p:ph sz="half" idx="2"/>
          </p:nvPr>
        </p:nvSpPr>
        <p:spPr>
          <a:xfrm>
            <a:off x="6110035" y="417759"/>
            <a:ext cx="5953189" cy="6022483"/>
          </a:xfrm>
          <a:prstGeom prst="roundRect">
            <a:avLst/>
          </a:prstGeom>
          <a:solidFill>
            <a:srgbClr val="F8F8F8">
              <a:alpha val="25098"/>
            </a:srgbClr>
          </a:solid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a:normAutofit fontScale="92500"/>
          </a:bodyPr>
          <a:lstStyle/>
          <a:p>
            <a:pPr marL="0" indent="0" algn="ctr">
              <a:buNone/>
            </a:pPr>
            <a:r>
              <a:rPr lang="en-US" b="1" dirty="0">
                <a:solidFill>
                  <a:schemeClr val="tx1"/>
                </a:solidFill>
              </a:rPr>
              <a:t>Our Key Focus Areas</a:t>
            </a:r>
          </a:p>
          <a:p>
            <a:r>
              <a:rPr lang="en-US" b="1" dirty="0">
                <a:solidFill>
                  <a:schemeClr val="tx1"/>
                </a:solidFill>
              </a:rPr>
              <a:t>Access</a:t>
            </a:r>
            <a:r>
              <a:rPr lang="en-US" dirty="0">
                <a:solidFill>
                  <a:schemeClr val="tx1"/>
                </a:solidFill>
              </a:rPr>
              <a:t>: Collect and disseminate publicly available information.</a:t>
            </a:r>
          </a:p>
          <a:p>
            <a:r>
              <a:rPr lang="en-US" b="1" dirty="0">
                <a:solidFill>
                  <a:schemeClr val="tx1"/>
                </a:solidFill>
              </a:rPr>
              <a:t>Interpret</a:t>
            </a:r>
            <a:r>
              <a:rPr lang="en-US" dirty="0">
                <a:solidFill>
                  <a:schemeClr val="tx1"/>
                </a:solidFill>
              </a:rPr>
              <a:t>:</a:t>
            </a:r>
            <a:r>
              <a:rPr lang="en-US" b="1" dirty="0">
                <a:solidFill>
                  <a:schemeClr val="tx1"/>
                </a:solidFill>
              </a:rPr>
              <a:t> </a:t>
            </a:r>
            <a:r>
              <a:rPr lang="en-US" dirty="0">
                <a:solidFill>
                  <a:schemeClr val="tx1"/>
                </a:solidFill>
              </a:rPr>
              <a:t>Create technology to spur insights and conduct data-driven analyses.</a:t>
            </a:r>
            <a:endParaRPr lang="en-US" b="1" dirty="0">
              <a:solidFill>
                <a:schemeClr val="tx1"/>
              </a:solidFill>
            </a:endParaRPr>
          </a:p>
          <a:p>
            <a:r>
              <a:rPr lang="en-US" b="1" dirty="0">
                <a:solidFill>
                  <a:schemeClr val="tx1"/>
                </a:solidFill>
              </a:rPr>
              <a:t>Empower</a:t>
            </a:r>
            <a:r>
              <a:rPr lang="en-US" dirty="0">
                <a:solidFill>
                  <a:schemeClr val="tx1"/>
                </a:solidFill>
              </a:rPr>
              <a:t>: Strengthen policymakers, businesses, and non-profits’ ability to meet emerging challenges and identify and seize opportunities.</a:t>
            </a:r>
          </a:p>
        </p:txBody>
      </p:sp>
    </p:spTree>
    <p:extLst>
      <p:ext uri="{BB962C8B-B14F-4D97-AF65-F5344CB8AC3E}">
        <p14:creationId xmlns:p14="http://schemas.microsoft.com/office/powerpoint/2010/main" val="226737950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9176" y="298360"/>
            <a:ext cx="5663846" cy="1188720"/>
          </a:xfrm>
        </p:spPr>
        <p:txBody>
          <a:bodyPr/>
          <a:lstStyle/>
          <a:p>
            <a:r>
              <a:rPr lang="en-US" sz="3200"/>
              <a:t>ABOUT THE ATLAS EV HUB</a:t>
            </a:r>
          </a:p>
        </p:txBody>
      </p:sp>
      <p:sp>
        <p:nvSpPr>
          <p:cNvPr id="12" name="Content Placeholder 11"/>
          <p:cNvSpPr>
            <a:spLocks noGrp="1"/>
          </p:cNvSpPr>
          <p:nvPr>
            <p:ph sz="quarter" idx="10"/>
          </p:nvPr>
        </p:nvSpPr>
        <p:spPr>
          <a:xfrm>
            <a:off x="6099176" y="1487080"/>
            <a:ext cx="5663846" cy="4216733"/>
          </a:xfrm>
        </p:spPr>
        <p:txBody>
          <a:bodyPr vert="horz" lIns="91440" tIns="45720" rIns="91440" bIns="45720" rtlCol="0" anchor="t">
            <a:normAutofit fontScale="85000" lnSpcReduction="20000"/>
          </a:bodyPr>
          <a:lstStyle/>
          <a:p>
            <a:r>
              <a:rPr lang="en-US"/>
              <a:t>The EV Hub gives stakeholders from across the EV industry quick access to key data and information on the market, policies and regulations, and activities by the EV community</a:t>
            </a:r>
          </a:p>
          <a:p>
            <a:r>
              <a:rPr lang="en-US"/>
              <a:t>A one-stop shop for businesses, policy professionals, and the advocacy community to learn more about what’s going on in the EV market</a:t>
            </a:r>
            <a:endParaRPr lang="en-US">
              <a:ea typeface="Open Sans"/>
              <a:cs typeface="Open Sans"/>
            </a:endParaRPr>
          </a:p>
          <a:p>
            <a:r>
              <a:rPr lang="en-US"/>
              <a:t>A comprehensive platform for the EV community: </a:t>
            </a:r>
            <a:r>
              <a:rPr lang="en-US">
                <a:hlinkClick r:id="rId3"/>
              </a:rPr>
              <a:t>www.atlasevhub.com</a:t>
            </a:r>
            <a:r>
              <a:rPr lang="en-US"/>
              <a:t> </a:t>
            </a:r>
          </a:p>
        </p:txBody>
      </p:sp>
      <p:sp>
        <p:nvSpPr>
          <p:cNvPr id="10" name="TextBox 9">
            <a:extLst>
              <a:ext uri="{FF2B5EF4-FFF2-40B4-BE49-F238E27FC236}">
                <a16:creationId xmlns:a16="http://schemas.microsoft.com/office/drawing/2014/main" id="{B07FBCD1-E4BA-43BA-AFF9-F26AEE9FBBE1}"/>
              </a:ext>
            </a:extLst>
          </p:cNvPr>
          <p:cNvSpPr txBox="1"/>
          <p:nvPr/>
        </p:nvSpPr>
        <p:spPr>
          <a:xfrm>
            <a:off x="5359548" y="6027248"/>
            <a:ext cx="6731306" cy="369332"/>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07C10"/>
                </a:solidFill>
                <a:effectLst/>
                <a:uLnTx/>
                <a:uFillTx/>
                <a:latin typeface="Open Sans"/>
                <a:ea typeface="+mn-ea"/>
                <a:cs typeface="+mn-cs"/>
              </a:rPr>
              <a:t>Free access for public agencies and Clean Cities Coordinators!</a:t>
            </a:r>
          </a:p>
        </p:txBody>
      </p:sp>
      <p:pic>
        <p:nvPicPr>
          <p:cNvPr id="14" name="Content Placeholder 8">
            <a:extLst>
              <a:ext uri="{FF2B5EF4-FFF2-40B4-BE49-F238E27FC236}">
                <a16:creationId xmlns:a16="http://schemas.microsoft.com/office/drawing/2014/main" id="{293EACF6-F30B-4478-83D0-C02EF7E89DFC}"/>
              </a:ext>
            </a:extLst>
          </p:cNvPr>
          <p:cNvPicPr>
            <a:picLocks noGrp="1" noChangeAspect="1"/>
          </p:cNvPicPr>
          <p:nvPr>
            <p:ph sz="quarter" idx="11"/>
          </p:nvPr>
        </p:nvPicPr>
        <p:blipFill rotWithShape="1">
          <a:blip r:embed="rId4" cstate="print">
            <a:extLst>
              <a:ext uri="{28A0092B-C50C-407E-A947-70E740481C1C}">
                <a14:useLocalDpi xmlns:a14="http://schemas.microsoft.com/office/drawing/2010/main" val="0"/>
              </a:ext>
            </a:extLst>
          </a:blip>
          <a:srcRect/>
          <a:stretch/>
        </p:blipFill>
        <p:spPr>
          <a:xfrm>
            <a:off x="0" y="68115"/>
            <a:ext cx="5108546" cy="6721770"/>
          </a:xfrm>
        </p:spPr>
      </p:pic>
    </p:spTree>
    <p:extLst>
      <p:ext uri="{BB962C8B-B14F-4D97-AF65-F5344CB8AC3E}">
        <p14:creationId xmlns:p14="http://schemas.microsoft.com/office/powerpoint/2010/main" val="325429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937BC0-BA8E-41EE-BE71-F2E71F9B5E98}"/>
              </a:ext>
            </a:extLst>
          </p:cNvPr>
          <p:cNvSpPr>
            <a:spLocks noGrp="1"/>
          </p:cNvSpPr>
          <p:nvPr>
            <p:ph type="title"/>
          </p:nvPr>
        </p:nvSpPr>
        <p:spPr/>
        <p:txBody>
          <a:bodyPr>
            <a:normAutofit fontScale="90000"/>
          </a:bodyPr>
          <a:lstStyle/>
          <a:p>
            <a:r>
              <a:rPr lang="en-US"/>
              <a:t>Battery Advances are Making All-Electrics Affordable</a:t>
            </a:r>
          </a:p>
        </p:txBody>
      </p:sp>
      <p:sp>
        <p:nvSpPr>
          <p:cNvPr id="8" name="TextBox 7">
            <a:extLst>
              <a:ext uri="{FF2B5EF4-FFF2-40B4-BE49-F238E27FC236}">
                <a16:creationId xmlns:a16="http://schemas.microsoft.com/office/drawing/2014/main" id="{2DB5F2B4-D20C-4B2D-9442-79DB2C624484}"/>
              </a:ext>
            </a:extLst>
          </p:cNvPr>
          <p:cNvSpPr txBox="1"/>
          <p:nvPr/>
        </p:nvSpPr>
        <p:spPr>
          <a:xfrm>
            <a:off x="558023" y="4877155"/>
            <a:ext cx="3827266" cy="307777"/>
          </a:xfrm>
          <a:prstGeom prst="rect">
            <a:avLst/>
          </a:prstGeom>
          <a:noFill/>
        </p:spPr>
        <p:txBody>
          <a:bodyPr wrap="none" rtlCol="0">
            <a:spAutoFit/>
          </a:bodyPr>
          <a:lstStyle/>
          <a:p>
            <a:r>
              <a:rPr lang="en-US" sz="1400" i="1"/>
              <a:t>Source: </a:t>
            </a:r>
            <a:r>
              <a:rPr lang="en-US" sz="1400" i="1">
                <a:hlinkClick r:id="rId3"/>
              </a:rPr>
              <a:t>Bloomberg New Energy Finance (2020)</a:t>
            </a:r>
            <a:endParaRPr lang="en-US" sz="1400" i="1"/>
          </a:p>
        </p:txBody>
      </p:sp>
      <p:pic>
        <p:nvPicPr>
          <p:cNvPr id="9" name="Content Placeholder 13">
            <a:extLst>
              <a:ext uri="{FF2B5EF4-FFF2-40B4-BE49-F238E27FC236}">
                <a16:creationId xmlns:a16="http://schemas.microsoft.com/office/drawing/2014/main" id="{EEB85FFB-4F09-4669-9CCC-9DC47586A848}"/>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t="28" b="460"/>
          <a:stretch/>
        </p:blipFill>
        <p:spPr>
          <a:xfrm>
            <a:off x="429861" y="1941804"/>
            <a:ext cx="4870071" cy="2942166"/>
          </a:xfrm>
        </p:spPr>
      </p:pic>
      <p:sp>
        <p:nvSpPr>
          <p:cNvPr id="12" name="Oval 11">
            <a:extLst>
              <a:ext uri="{FF2B5EF4-FFF2-40B4-BE49-F238E27FC236}">
                <a16:creationId xmlns:a16="http://schemas.microsoft.com/office/drawing/2014/main" id="{69B9ACE1-C40C-4B39-85FF-EF728F2A8EA9}"/>
              </a:ext>
            </a:extLst>
          </p:cNvPr>
          <p:cNvSpPr/>
          <p:nvPr/>
        </p:nvSpPr>
        <p:spPr>
          <a:xfrm>
            <a:off x="2651379" y="1876323"/>
            <a:ext cx="1909288" cy="1333948"/>
          </a:xfrm>
          <a:prstGeom prst="ellipse">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t>87% decline from 2010-2019</a:t>
            </a:r>
          </a:p>
        </p:txBody>
      </p:sp>
      <p:graphicFrame>
        <p:nvGraphicFramePr>
          <p:cNvPr id="15" name="Content Placeholder 14">
            <a:extLst>
              <a:ext uri="{FF2B5EF4-FFF2-40B4-BE49-F238E27FC236}">
                <a16:creationId xmlns:a16="http://schemas.microsoft.com/office/drawing/2014/main" id="{083FA6F2-30C2-46A5-A331-510937BC2A3D}"/>
              </a:ext>
            </a:extLst>
          </p:cNvPr>
          <p:cNvGraphicFramePr>
            <a:graphicFrameLocks noGrp="1"/>
          </p:cNvGraphicFramePr>
          <p:nvPr>
            <p:ph sz="half" idx="2"/>
          </p:nvPr>
        </p:nvGraphicFramePr>
        <p:xfrm>
          <a:off x="6039198" y="1537125"/>
          <a:ext cx="5971094" cy="50784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Table 15">
            <a:extLst>
              <a:ext uri="{FF2B5EF4-FFF2-40B4-BE49-F238E27FC236}">
                <a16:creationId xmlns:a16="http://schemas.microsoft.com/office/drawing/2014/main" id="{4BEC2B5F-215D-4E4D-997C-33EDEFBA2E91}"/>
              </a:ext>
            </a:extLst>
          </p:cNvPr>
          <p:cNvGraphicFramePr>
            <a:graphicFrameLocks noGrp="1"/>
          </p:cNvGraphicFramePr>
          <p:nvPr/>
        </p:nvGraphicFramePr>
        <p:xfrm>
          <a:off x="10307477" y="1537126"/>
          <a:ext cx="1596533" cy="4975008"/>
        </p:xfrm>
        <a:graphic>
          <a:graphicData uri="http://schemas.openxmlformats.org/drawingml/2006/table">
            <a:tbl>
              <a:tblPr firstRow="1" bandRow="1">
                <a:tableStyleId>{2D5ABB26-0587-4C30-8999-92F81FD0307C}</a:tableStyleId>
              </a:tblPr>
              <a:tblGrid>
                <a:gridCol w="903642">
                  <a:extLst>
                    <a:ext uri="{9D8B030D-6E8A-4147-A177-3AD203B41FA5}">
                      <a16:colId xmlns:a16="http://schemas.microsoft.com/office/drawing/2014/main" val="3107426698"/>
                    </a:ext>
                  </a:extLst>
                </a:gridCol>
                <a:gridCol w="692891">
                  <a:extLst>
                    <a:ext uri="{9D8B030D-6E8A-4147-A177-3AD203B41FA5}">
                      <a16:colId xmlns:a16="http://schemas.microsoft.com/office/drawing/2014/main" val="3772602186"/>
                    </a:ext>
                  </a:extLst>
                </a:gridCol>
              </a:tblGrid>
              <a:tr h="498903">
                <a:tc>
                  <a:txBody>
                    <a:bodyPr/>
                    <a:lstStyle/>
                    <a:p>
                      <a:pPr algn="ctr"/>
                      <a:r>
                        <a:rPr lang="en-US" sz="1400" b="1">
                          <a:solidFill>
                            <a:schemeClr val="tx1"/>
                          </a:solidFill>
                        </a:rPr>
                        <a:t>Range in miles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a:solidFill>
                            <a:schemeClr val="tx1"/>
                          </a:solidFill>
                        </a:rPr>
                        <a:t>MSRP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0110185"/>
                  </a:ext>
                </a:extLst>
              </a:tr>
              <a:tr h="405168">
                <a:tc>
                  <a:txBody>
                    <a:bodyPr/>
                    <a:lstStyle/>
                    <a:p>
                      <a:pPr algn="ctr" fontAlgn="b"/>
                      <a:r>
                        <a:rPr lang="en-US" sz="1400">
                          <a:solidFill>
                            <a:schemeClr val="tx1"/>
                          </a:solidFill>
                        </a:rPr>
                        <a:t>259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$37,495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1748404"/>
                  </a:ext>
                </a:extLst>
              </a:tr>
              <a:tr h="405168">
                <a:tc>
                  <a:txBody>
                    <a:bodyPr/>
                    <a:lstStyle/>
                    <a:p>
                      <a:pPr algn="ctr" fontAlgn="b"/>
                      <a:r>
                        <a:rPr lang="en-US" sz="1400">
                          <a:solidFill>
                            <a:schemeClr val="tx1"/>
                          </a:solidFill>
                        </a:rPr>
                        <a:t>238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$36,620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0412795"/>
                  </a:ext>
                </a:extLst>
              </a:tr>
              <a:tr h="405168">
                <a:tc>
                  <a:txBody>
                    <a:bodyPr/>
                    <a:lstStyle/>
                    <a:p>
                      <a:pPr algn="ctr" fontAlgn="b"/>
                      <a:r>
                        <a:rPr lang="en-US" sz="1400">
                          <a:solidFill>
                            <a:schemeClr val="tx1"/>
                          </a:solidFill>
                        </a:rPr>
                        <a:t>250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$39,990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9180123"/>
                  </a:ext>
                </a:extLst>
              </a:tr>
              <a:tr h="405168">
                <a:tc>
                  <a:txBody>
                    <a:bodyPr/>
                    <a:lstStyle/>
                    <a:p>
                      <a:pPr algn="ctr" fontAlgn="b"/>
                      <a:r>
                        <a:rPr lang="en-US" sz="1400">
                          <a:solidFill>
                            <a:schemeClr val="tx1"/>
                          </a:solidFill>
                        </a:rPr>
                        <a:t>259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$79,500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2838195"/>
                  </a:ext>
                </a:extLst>
              </a:tr>
              <a:tr h="405168">
                <a:tc>
                  <a:txBody>
                    <a:bodyPr/>
                    <a:lstStyle/>
                    <a:p>
                      <a:pPr algn="ctr" fontAlgn="b"/>
                      <a:r>
                        <a:rPr lang="en-US" sz="1400">
                          <a:solidFill>
                            <a:schemeClr val="tx1"/>
                          </a:solidFill>
                        </a:rPr>
                        <a:t>84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$29,010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7694182"/>
                  </a:ext>
                </a:extLst>
              </a:tr>
              <a:tr h="405168">
                <a:tc>
                  <a:txBody>
                    <a:bodyPr/>
                    <a:lstStyle/>
                    <a:p>
                      <a:pPr algn="ctr" fontAlgn="b"/>
                      <a:r>
                        <a:rPr lang="en-US" sz="1400">
                          <a:solidFill>
                            <a:schemeClr val="tx1"/>
                          </a:solidFill>
                        </a:rPr>
                        <a:t>238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$83,000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8559121"/>
                  </a:ext>
                </a:extLst>
              </a:tr>
              <a:tr h="405168">
                <a:tc>
                  <a:txBody>
                    <a:bodyPr/>
                    <a:lstStyle/>
                    <a:p>
                      <a:pPr algn="ctr" fontAlgn="b"/>
                      <a:r>
                        <a:rPr lang="en-US" sz="1400">
                          <a:solidFill>
                            <a:schemeClr val="tx1"/>
                          </a:solidFill>
                        </a:rPr>
                        <a:t>114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$43,600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4087774"/>
                  </a:ext>
                </a:extLst>
              </a:tr>
              <a:tr h="405168">
                <a:tc>
                  <a:txBody>
                    <a:bodyPr/>
                    <a:lstStyle/>
                    <a:p>
                      <a:pPr algn="ctr" fontAlgn="b"/>
                      <a:r>
                        <a:rPr lang="en-US" sz="1400">
                          <a:solidFill>
                            <a:schemeClr val="tx1"/>
                          </a:solidFill>
                        </a:rPr>
                        <a:t>76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$29,170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39170"/>
                  </a:ext>
                </a:extLst>
              </a:tr>
              <a:tr h="405168">
                <a:tc>
                  <a:txBody>
                    <a:bodyPr/>
                    <a:lstStyle/>
                    <a:p>
                      <a:pPr algn="ctr" fontAlgn="b"/>
                      <a:r>
                        <a:rPr lang="en-US" sz="1400">
                          <a:solidFill>
                            <a:schemeClr val="tx1"/>
                          </a:solidFill>
                        </a:rPr>
                        <a:t>74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$32,780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9635669"/>
                  </a:ext>
                </a:extLst>
              </a:tr>
              <a:tr h="405168">
                <a:tc>
                  <a:txBody>
                    <a:bodyPr/>
                    <a:lstStyle/>
                    <a:p>
                      <a:pPr algn="ctr" fontAlgn="b"/>
                      <a:r>
                        <a:rPr lang="en-US" sz="1400">
                          <a:solidFill>
                            <a:schemeClr val="tx1"/>
                          </a:solidFill>
                        </a:rPr>
                        <a:t>81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$41,350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3345045"/>
                  </a:ext>
                </a:extLst>
              </a:tr>
              <a:tr h="405168">
                <a:tc>
                  <a:txBody>
                    <a:bodyPr/>
                    <a:lstStyle/>
                    <a:p>
                      <a:pPr algn="ctr" fontAlgn="b"/>
                      <a:r>
                        <a:rPr lang="en-US" sz="1400">
                          <a:solidFill>
                            <a:schemeClr val="tx1"/>
                          </a:solidFill>
                        </a:rPr>
                        <a:t>76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$39,200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5597663"/>
                  </a:ext>
                </a:extLst>
              </a:tr>
            </a:tbl>
          </a:graphicData>
        </a:graphic>
      </p:graphicFrame>
      <p:graphicFrame>
        <p:nvGraphicFramePr>
          <p:cNvPr id="3" name="Diagram 2">
            <a:extLst>
              <a:ext uri="{FF2B5EF4-FFF2-40B4-BE49-F238E27FC236}">
                <a16:creationId xmlns:a16="http://schemas.microsoft.com/office/drawing/2014/main" id="{82ABAFD2-4306-4839-9BB5-AE01E47E277F}"/>
              </a:ext>
            </a:extLst>
          </p:cNvPr>
          <p:cNvGraphicFramePr/>
          <p:nvPr/>
        </p:nvGraphicFramePr>
        <p:xfrm>
          <a:off x="552807" y="5597734"/>
          <a:ext cx="4512610" cy="914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2016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19">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Freeform: Shape 21">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6BDFF1-3013-402E-AE71-EF80EB10A349}"/>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2800" kern="1200" dirty="0">
                <a:solidFill>
                  <a:schemeClr val="tx1"/>
                </a:solidFill>
                <a:latin typeface="+mj-lt"/>
                <a:ea typeface="+mj-ea"/>
                <a:cs typeface="+mj-cs"/>
              </a:rPr>
              <a:t>2020 Election Summary for electric transportation</a:t>
            </a:r>
          </a:p>
        </p:txBody>
      </p:sp>
      <p:sp>
        <p:nvSpPr>
          <p:cNvPr id="26" name="Rectangle 2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4" name="Content Placeholder 4">
            <a:extLst>
              <a:ext uri="{FF2B5EF4-FFF2-40B4-BE49-F238E27FC236}">
                <a16:creationId xmlns:a16="http://schemas.microsoft.com/office/drawing/2014/main" id="{12B27046-D13A-493D-8529-123CBF1E85EB}"/>
              </a:ext>
            </a:extLst>
          </p:cNvPr>
          <p:cNvGraphicFramePr>
            <a:graphicFrameLocks noGrp="1"/>
          </p:cNvGraphicFramePr>
          <p:nvPr>
            <p:ph sz="quarter" idx="13"/>
            <p:extLst>
              <p:ext uri="{D42A27DB-BD31-4B8C-83A1-F6EECF244321}">
                <p14:modId xmlns:p14="http://schemas.microsoft.com/office/powerpoint/2010/main" val="2154417073"/>
              </p:ext>
            </p:extLst>
          </p:nvPr>
        </p:nvGraphicFramePr>
        <p:xfrm>
          <a:off x="4938766" y="366765"/>
          <a:ext cx="7253234" cy="6169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82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D0915AD-0755-4F8D-B425-120A789AF755}"/>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3100" dirty="0">
                <a:latin typeface="+mj-lt"/>
              </a:rPr>
              <a:t>$439 Billion of private investment announced </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ACD8D709-7967-45B4-AB48-4E7146DC2CE2}"/>
              </a:ext>
            </a:extLst>
          </p:cNvPr>
          <p:cNvSpPr>
            <a:spLocks noGrp="1"/>
          </p:cNvSpPr>
          <p:nvPr>
            <p:ph sz="half" idx="1"/>
          </p:nvPr>
        </p:nvSpPr>
        <p:spPr>
          <a:xfrm>
            <a:off x="590719" y="2330505"/>
            <a:ext cx="4559425" cy="3979585"/>
          </a:xfrm>
        </p:spPr>
        <p:txBody>
          <a:bodyPr vert="horz" lIns="91440" tIns="45720" rIns="91440" bIns="45720" rtlCol="0" anchor="ctr">
            <a:normAutofit fontScale="70000" lnSpcReduction="20000"/>
          </a:bodyPr>
          <a:lstStyle/>
          <a:p>
            <a:r>
              <a:rPr lang="en-US" dirty="0"/>
              <a:t>U.S. investment up but still lags China, Germany, and South Korea</a:t>
            </a:r>
          </a:p>
          <a:p>
            <a:pPr lvl="1"/>
            <a:r>
              <a:rPr lang="en-US" dirty="0"/>
              <a:t>U.S. expected to get about 16% of total investments</a:t>
            </a:r>
          </a:p>
          <a:p>
            <a:pPr lvl="1"/>
            <a:r>
              <a:rPr lang="en-US" dirty="0"/>
              <a:t>$9.24B of $11B in Q3 expected to be in U.S.</a:t>
            </a:r>
          </a:p>
          <a:p>
            <a:r>
              <a:rPr lang="en-US" dirty="0"/>
              <a:t>$11B announced in Q3</a:t>
            </a:r>
          </a:p>
          <a:p>
            <a:pPr lvl="1"/>
            <a:r>
              <a:rPr lang="en-US" dirty="0" err="1"/>
              <a:t>Fisker</a:t>
            </a:r>
            <a:r>
              <a:rPr lang="en-US" dirty="0"/>
              <a:t>: $2.9B</a:t>
            </a:r>
          </a:p>
          <a:p>
            <a:pPr lvl="1"/>
            <a:r>
              <a:rPr lang="en-US" dirty="0" err="1"/>
              <a:t>Rivan</a:t>
            </a:r>
            <a:r>
              <a:rPr lang="en-US" dirty="0"/>
              <a:t>: $2.5B</a:t>
            </a:r>
          </a:p>
          <a:p>
            <a:pPr lvl="1"/>
            <a:r>
              <a:rPr lang="en-US" dirty="0"/>
              <a:t>General Motors/Nikola: $2B</a:t>
            </a:r>
          </a:p>
          <a:p>
            <a:r>
              <a:rPr lang="en-US" dirty="0"/>
              <a:t>$459M announce in October so far</a:t>
            </a:r>
          </a:p>
          <a:p>
            <a:pPr lvl="1"/>
            <a:r>
              <a:rPr lang="en-US" dirty="0"/>
              <a:t>Arrival: $164M</a:t>
            </a:r>
          </a:p>
          <a:p>
            <a:pPr lvl="1"/>
            <a:r>
              <a:rPr lang="en-US" dirty="0"/>
              <a:t>Hyundai: $295M</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AF33AE2-72EA-4C03-91AB-34B9A3522A40}"/>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5984861" y="806571"/>
            <a:ext cx="5490315" cy="5244857"/>
          </a:xfrm>
          <a:prstGeom prst="rect">
            <a:avLst/>
          </a:prstGeom>
        </p:spPr>
      </p:pic>
    </p:spTree>
    <p:extLst>
      <p:ext uri="{BB962C8B-B14F-4D97-AF65-F5344CB8AC3E}">
        <p14:creationId xmlns:p14="http://schemas.microsoft.com/office/powerpoint/2010/main" val="112074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2">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18B8EAD-4A05-49A5-B341-34CFCC4D2C9F}"/>
              </a:ext>
            </a:extLst>
          </p:cNvPr>
          <p:cNvSpPr>
            <a:spLocks noGrp="1"/>
          </p:cNvSpPr>
          <p:nvPr>
            <p:ph type="title"/>
          </p:nvPr>
        </p:nvSpPr>
        <p:spPr>
          <a:xfrm>
            <a:off x="517889" y="4883544"/>
            <a:ext cx="3876086" cy="1556907"/>
          </a:xfrm>
        </p:spPr>
        <p:txBody>
          <a:bodyPr vert="horz" lIns="91440" tIns="45720" rIns="91440" bIns="45720" rtlCol="0" anchor="ctr">
            <a:normAutofit/>
          </a:bodyPr>
          <a:lstStyle/>
          <a:p>
            <a:pPr lvl="0"/>
            <a:r>
              <a:rPr lang="en-US" sz="3200" dirty="0">
                <a:latin typeface="+mj-lt"/>
              </a:rPr>
              <a:t>More than 1.5m EV sales in U.S.</a:t>
            </a:r>
          </a:p>
        </p:txBody>
      </p:sp>
      <p:sp>
        <p:nvSpPr>
          <p:cNvPr id="60" name="Rectangle 54">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a:hlinkClick r:id="rId3"/>
            <a:extLst>
              <a:ext uri="{FF2B5EF4-FFF2-40B4-BE49-F238E27FC236}">
                <a16:creationId xmlns:a16="http://schemas.microsoft.com/office/drawing/2014/main" id="{88B87740-EAF0-4173-8DB6-3BEE51E64305}"/>
              </a:ext>
            </a:extLst>
          </p:cNvPr>
          <p:cNvPicPr>
            <a:picLocks noChangeAspect="1"/>
          </p:cNvPicPr>
          <p:nvPr/>
        </p:nvPicPr>
        <p:blipFill rotWithShape="1">
          <a:blip r:embed="rId4">
            <a:extLst>
              <a:ext uri="{28A0092B-C50C-407E-A947-70E740481C1C}">
                <a14:useLocalDpi xmlns:a14="http://schemas.microsoft.com/office/drawing/2010/main" val="0"/>
              </a:ext>
            </a:extLst>
          </a:blip>
          <a:srcRect t="-5860" b="-5860"/>
          <a:stretch/>
        </p:blipFill>
        <p:spPr>
          <a:xfrm>
            <a:off x="911176" y="101829"/>
            <a:ext cx="9418320" cy="4433039"/>
          </a:xfrm>
          <a:prstGeom prst="rect">
            <a:avLst/>
          </a:prstGeom>
          <a:noFill/>
        </p:spPr>
      </p:pic>
      <p:sp>
        <p:nvSpPr>
          <p:cNvPr id="59" name="Rectangle 58">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3B9B367-15D5-4669-A34C-B16285C469BE}"/>
              </a:ext>
            </a:extLst>
          </p:cNvPr>
          <p:cNvSpPr>
            <a:spLocks noGrp="1"/>
          </p:cNvSpPr>
          <p:nvPr>
            <p:ph sz="half" idx="1"/>
          </p:nvPr>
        </p:nvSpPr>
        <p:spPr>
          <a:xfrm>
            <a:off x="5162719" y="4879062"/>
            <a:ext cx="6586915" cy="1556907"/>
          </a:xfrm>
        </p:spPr>
        <p:txBody>
          <a:bodyPr vert="horz" lIns="91440" tIns="45720" rIns="91440" bIns="45720" rtlCol="0" anchor="ctr">
            <a:normAutofit/>
          </a:bodyPr>
          <a:lstStyle/>
          <a:p>
            <a:pPr>
              <a:lnSpc>
                <a:spcPct val="90000"/>
              </a:lnSpc>
            </a:pPr>
            <a:r>
              <a:rPr lang="en-US" sz="1500" dirty="0"/>
              <a:t>Tesla has more than 40% of total sales and 61% since January 2019</a:t>
            </a:r>
          </a:p>
          <a:p>
            <a:pPr>
              <a:lnSpc>
                <a:spcPct val="90000"/>
              </a:lnSpc>
            </a:pPr>
            <a:r>
              <a:rPr lang="en-US" sz="1500" dirty="0"/>
              <a:t>5 models make up 58% of total sales; 70 total models sold</a:t>
            </a:r>
          </a:p>
          <a:p>
            <a:pPr>
              <a:lnSpc>
                <a:spcPct val="90000"/>
              </a:lnSpc>
            </a:pPr>
            <a:r>
              <a:rPr lang="en-US" sz="1600" dirty="0"/>
              <a:t>2020 sales down 25% from 2019 levels through August</a:t>
            </a:r>
          </a:p>
          <a:p>
            <a:pPr>
              <a:lnSpc>
                <a:spcPct val="90000"/>
              </a:lnSpc>
            </a:pPr>
            <a:r>
              <a:rPr lang="en-US" sz="1600" dirty="0"/>
              <a:t>EV market share for passenger cars steadily above 6% (~2% including light trucks and SUVs) since January 2019</a:t>
            </a:r>
          </a:p>
        </p:txBody>
      </p:sp>
    </p:spTree>
    <p:extLst>
      <p:ext uri="{BB962C8B-B14F-4D97-AF65-F5344CB8AC3E}">
        <p14:creationId xmlns:p14="http://schemas.microsoft.com/office/powerpoint/2010/main" val="11107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7A72C1-1EEE-455C-9439-C407EC622C46}"/>
              </a:ext>
            </a:extLst>
          </p:cNvPr>
          <p:cNvSpPr>
            <a:spLocks noGrp="1"/>
          </p:cNvSpPr>
          <p:nvPr>
            <p:ph type="title"/>
          </p:nvPr>
        </p:nvSpPr>
        <p:spPr>
          <a:xfrm>
            <a:off x="374076" y="360645"/>
            <a:ext cx="11363495" cy="913583"/>
          </a:xfrm>
        </p:spPr>
        <p:txBody>
          <a:bodyPr>
            <a:normAutofit fontScale="90000"/>
          </a:bodyPr>
          <a:lstStyle/>
          <a:p>
            <a:r>
              <a:rPr lang="en-US" dirty="0"/>
              <a:t>COVID-19 Has Hurt but Not Wounded EV Market</a:t>
            </a:r>
          </a:p>
        </p:txBody>
      </p:sp>
      <p:graphicFrame>
        <p:nvGraphicFramePr>
          <p:cNvPr id="5" name="Content Placeholder 4">
            <a:extLst>
              <a:ext uri="{FF2B5EF4-FFF2-40B4-BE49-F238E27FC236}">
                <a16:creationId xmlns:a16="http://schemas.microsoft.com/office/drawing/2014/main" id="{E76B9CC3-0F61-46DC-81F6-1A142D15F0AA}"/>
              </a:ext>
            </a:extLst>
          </p:cNvPr>
          <p:cNvGraphicFramePr>
            <a:graphicFrameLocks noGrp="1"/>
          </p:cNvGraphicFramePr>
          <p:nvPr>
            <p:ph sz="quarter" idx="13"/>
            <p:extLst>
              <p:ext uri="{D42A27DB-BD31-4B8C-83A1-F6EECF244321}">
                <p14:modId xmlns:p14="http://schemas.microsoft.com/office/powerpoint/2010/main" val="248968829"/>
              </p:ext>
            </p:extLst>
          </p:nvPr>
        </p:nvGraphicFramePr>
        <p:xfrm>
          <a:off x="365125" y="1463675"/>
          <a:ext cx="11339513" cy="494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576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Large truck on a highway">
            <a:extLst>
              <a:ext uri="{FF2B5EF4-FFF2-40B4-BE49-F238E27FC236}">
                <a16:creationId xmlns:a16="http://schemas.microsoft.com/office/drawing/2014/main" id="{4D423441-AD69-4325-BD83-57B4E574A91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538" t="9091" r="16047"/>
          <a:stretch/>
        </p:blipFill>
        <p:spPr>
          <a:xfrm>
            <a:off x="3523488" y="10"/>
            <a:ext cx="8668512" cy="6857990"/>
          </a:xfrm>
          <a:prstGeom prst="rect">
            <a:avLst/>
          </a:prstGeom>
        </p:spPr>
      </p:pic>
      <p:sp>
        <p:nvSpPr>
          <p:cNvPr id="40" name="Rectangle 3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99A74E0-8B72-451A-8174-50DC1FBE75BE}"/>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400">
                <a:latin typeface="+mj-lt"/>
              </a:rPr>
              <a:t>California adopts the Advanced Clean Trucks Rule</a:t>
            </a:r>
          </a:p>
        </p:txBody>
      </p:sp>
      <p:sp>
        <p:nvSpPr>
          <p:cNvPr id="42" name="Rectangle 4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3A9000EE-07C5-42A0-A6C3-29AE1794C4B6}"/>
              </a:ext>
            </a:extLst>
          </p:cNvPr>
          <p:cNvSpPr>
            <a:spLocks noGrp="1"/>
          </p:cNvSpPr>
          <p:nvPr>
            <p:ph sz="half" idx="1"/>
          </p:nvPr>
        </p:nvSpPr>
        <p:spPr>
          <a:xfrm>
            <a:off x="371094" y="2718054"/>
            <a:ext cx="3438906" cy="3207258"/>
          </a:xfrm>
        </p:spPr>
        <p:txBody>
          <a:bodyPr vert="horz" lIns="91440" tIns="45720" rIns="91440" bIns="45720" rtlCol="0" anchor="t">
            <a:normAutofit lnSpcReduction="10000"/>
          </a:bodyPr>
          <a:lstStyle/>
          <a:p>
            <a:pPr>
              <a:lnSpc>
                <a:spcPct val="90000"/>
              </a:lnSpc>
            </a:pPr>
            <a:r>
              <a:rPr lang="en-US" sz="1700"/>
              <a:t>Target to reach 100% ZEV truck sales by 2045</a:t>
            </a:r>
          </a:p>
          <a:p>
            <a:pPr>
              <a:lnSpc>
                <a:spcPct val="90000"/>
              </a:lnSpc>
            </a:pPr>
            <a:r>
              <a:rPr lang="en-US" sz="1700"/>
              <a:t>Rules increase every year, reaching midpoint of 50 percent of new vehicle sales in 2030. </a:t>
            </a:r>
          </a:p>
          <a:p>
            <a:pPr>
              <a:lnSpc>
                <a:spcPct val="90000"/>
              </a:lnSpc>
            </a:pPr>
            <a:r>
              <a:rPr lang="en-US" sz="1700"/>
              <a:t>Rule applies to all truck classes and use types.</a:t>
            </a:r>
          </a:p>
          <a:p>
            <a:pPr>
              <a:lnSpc>
                <a:spcPct val="90000"/>
              </a:lnSpc>
            </a:pPr>
            <a:r>
              <a:rPr lang="en-US" sz="1700"/>
              <a:t>Recognition of emissions burden borne by underserved communities was a key driver behind the adoption of the rule </a:t>
            </a:r>
          </a:p>
        </p:txBody>
      </p:sp>
      <p:sp>
        <p:nvSpPr>
          <p:cNvPr id="19" name="Rectangle 18">
            <a:extLst>
              <a:ext uri="{FF2B5EF4-FFF2-40B4-BE49-F238E27FC236}">
                <a16:creationId xmlns:a16="http://schemas.microsoft.com/office/drawing/2014/main" id="{97A09C89-2726-4278-A7EF-55764CFCA8CE}"/>
              </a:ext>
            </a:extLst>
          </p:cNvPr>
          <p:cNvSpPr/>
          <p:nvPr/>
        </p:nvSpPr>
        <p:spPr>
          <a:xfrm>
            <a:off x="424815" y="6326768"/>
            <a:ext cx="2781987" cy="230832"/>
          </a:xfrm>
          <a:prstGeom prst="rect">
            <a:avLst/>
          </a:prstGeom>
        </p:spPr>
        <p:txBody>
          <a:bodyPr wrap="square">
            <a:spAutoFit/>
          </a:bodyPr>
          <a:lstStyle/>
          <a:p>
            <a:pPr>
              <a:spcAft>
                <a:spcPts val="600"/>
              </a:spcAft>
            </a:pPr>
            <a:r>
              <a:rPr lang="en-US" sz="900" i="1"/>
              <a:t>Source: </a:t>
            </a:r>
            <a:r>
              <a:rPr lang="en-US" sz="900" i="1">
                <a:hlinkClick r:id="rId4"/>
              </a:rPr>
              <a:t>CARB</a:t>
            </a:r>
            <a:endParaRPr lang="en-US" sz="900" i="1"/>
          </a:p>
        </p:txBody>
      </p:sp>
    </p:spTree>
    <p:extLst>
      <p:ext uri="{BB962C8B-B14F-4D97-AF65-F5344CB8AC3E}">
        <p14:creationId xmlns:p14="http://schemas.microsoft.com/office/powerpoint/2010/main" val="1890797259"/>
      </p:ext>
    </p:extLst>
  </p:cSld>
  <p:clrMapOvr>
    <a:masterClrMapping/>
  </p:clrMapOvr>
</p:sld>
</file>

<file path=ppt/theme/theme1.xml><?xml version="1.0" encoding="utf-8"?>
<a:theme xmlns:a="http://schemas.openxmlformats.org/drawingml/2006/main" name="Office Theme">
  <a:themeElements>
    <a:clrScheme name="Atlas Public Policy v2">
      <a:dk1>
        <a:sysClr val="windowText" lastClr="000000"/>
      </a:dk1>
      <a:lt1>
        <a:sysClr val="window" lastClr="FFFFFF"/>
      </a:lt1>
      <a:dk2>
        <a:srgbClr val="373545"/>
      </a:dk2>
      <a:lt2>
        <a:srgbClr val="CEDBE6"/>
      </a:lt2>
      <a:accent1>
        <a:srgbClr val="2683C6"/>
      </a:accent1>
      <a:accent2>
        <a:srgbClr val="107C10"/>
      </a:accent2>
      <a:accent3>
        <a:srgbClr val="E81123"/>
      </a:accent3>
      <a:accent4>
        <a:srgbClr val="5C2D91"/>
      </a:accent4>
      <a:accent5>
        <a:srgbClr val="FF8C00"/>
      </a:accent5>
      <a:accent6>
        <a:srgbClr val="E3008C"/>
      </a:accent6>
      <a:hlink>
        <a:srgbClr val="002060"/>
      </a:hlink>
      <a:folHlink>
        <a:srgbClr val="9F6715"/>
      </a:folHlink>
    </a:clrScheme>
    <a:fontScheme name="Atlas Public Policy Presentation">
      <a:majorFont>
        <a:latin typeface="Atlas Public Policy"/>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09-05_About_The_EV_Hub.pptx" id="{B910500D-27A9-4E9C-A8E8-5EFFA8FD2898}" vid="{4B552F76-C89E-490B-93E7-BCE9BC32829F}"/>
    </a:ext>
  </a:extLst>
</a:theme>
</file>

<file path=ppt/theme/theme2.xml><?xml version="1.0" encoding="utf-8"?>
<a:theme xmlns:a="http://schemas.openxmlformats.org/drawingml/2006/main" name="1_Office Theme">
  <a:themeElements>
    <a:clrScheme name="Atlas Public Policy 2017">
      <a:dk1>
        <a:sysClr val="windowText" lastClr="000000"/>
      </a:dk1>
      <a:lt1>
        <a:sysClr val="window" lastClr="FFFFFF"/>
      </a:lt1>
      <a:dk2>
        <a:srgbClr val="373545"/>
      </a:dk2>
      <a:lt2>
        <a:srgbClr val="CEDBE6"/>
      </a:lt2>
      <a:accent1>
        <a:srgbClr val="2683C6"/>
      </a:accent1>
      <a:accent2>
        <a:srgbClr val="107C10"/>
      </a:accent2>
      <a:accent3>
        <a:srgbClr val="E81123"/>
      </a:accent3>
      <a:accent4>
        <a:srgbClr val="5C2D91"/>
      </a:accent4>
      <a:accent5>
        <a:srgbClr val="FF8C00"/>
      </a:accent5>
      <a:accent6>
        <a:srgbClr val="E3008C"/>
      </a:accent6>
      <a:hlink>
        <a:srgbClr val="002060"/>
      </a:hlink>
      <a:folHlink>
        <a:srgbClr val="9F6715"/>
      </a:folHlink>
    </a:clrScheme>
    <a:fontScheme name="Atlas Public Policy Presentation">
      <a:majorFont>
        <a:latin typeface="Atlas Public Policy"/>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las 16x9.potx" id="{684128FE-563E-4131-AFC9-DC4F004A0AFF}" vid="{7FFACE52-5D06-4411-97E0-1DC7EA18BA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Hyperlink xmlns="5ad5df25-c75c-4a73-8dab-a9a97aced2a3">
      <Url xsi:nil="true"/>
      <Description xsi:nil="true"/>
    </Hyper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90369F1E4D3741807DF1D152B6EBB2" ma:contentTypeVersion="17" ma:contentTypeDescription="Create a new document." ma:contentTypeScope="" ma:versionID="f8ebab23005ecdf7650e55c5e39433ab">
  <xsd:schema xmlns:xsd="http://www.w3.org/2001/XMLSchema" xmlns:xs="http://www.w3.org/2001/XMLSchema" xmlns:p="http://schemas.microsoft.com/office/2006/metadata/properties" xmlns:ns1="http://schemas.microsoft.com/sharepoint/v3" xmlns:ns2="27e99fb7-8894-440e-b04c-01525d95f946" xmlns:ns3="5ad5df25-c75c-4a73-8dab-a9a97aced2a3" targetNamespace="http://schemas.microsoft.com/office/2006/metadata/properties" ma:root="true" ma:fieldsID="25b29eafa439f74a204a3544de94bea8" ns1:_="" ns2:_="" ns3:_="">
    <xsd:import namespace="http://schemas.microsoft.com/sharepoint/v3"/>
    <xsd:import namespace="27e99fb7-8894-440e-b04c-01525d95f946"/>
    <xsd:import namespace="5ad5df25-c75c-4a73-8dab-a9a97aced2a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Hyperlink" minOccurs="0"/>
                <xsd:element ref="ns1:_ip_UnifiedCompliancePolicyProperties" minOccurs="0"/>
                <xsd:element ref="ns1:_ip_UnifiedCompliancePolicyUIActio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description="" ma:hidden="true" ma:internalName="_ip_UnifiedCompliancePolicyProperties">
      <xsd:simpleType>
        <xsd:restriction base="dms:Note"/>
      </xsd:simpleType>
    </xsd:element>
    <xsd:element name="_ip_UnifiedCompliancePolicyUIAction" ma:index="18"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e99fb7-8894-440e-b04c-01525d95f9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ad5df25-c75c-4a73-8dab-a9a97aced2a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Hyperlink" ma:index="16"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4439C2-5926-430F-8A0C-7012C2230FB3}">
  <ds:schemaRefs>
    <ds:schemaRef ds:uri="http://schemas.microsoft.com/office/2006/metadata/properties"/>
    <ds:schemaRef ds:uri="http://schemas.microsoft.com/office/infopath/2007/PartnerControls"/>
    <ds:schemaRef ds:uri="http://schemas.microsoft.com/sharepoint/v3"/>
    <ds:schemaRef ds:uri="5ad5df25-c75c-4a73-8dab-a9a97aced2a3"/>
  </ds:schemaRefs>
</ds:datastoreItem>
</file>

<file path=customXml/itemProps2.xml><?xml version="1.0" encoding="utf-8"?>
<ds:datastoreItem xmlns:ds="http://schemas.openxmlformats.org/officeDocument/2006/customXml" ds:itemID="{B1E9829C-FFBC-4255-A078-22545CEB0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7e99fb7-8894-440e-b04c-01525d95f946"/>
    <ds:schemaRef ds:uri="5ad5df25-c75c-4a73-8dab-a9a97aced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10030B-BF8D-42C8-A48B-075E3820D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TotalTime>
  <Words>1046</Words>
  <Application>Microsoft Office PowerPoint</Application>
  <PresentationFormat>Widescreen</PresentationFormat>
  <Paragraphs>152</Paragraphs>
  <Slides>13</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Open Sans</vt:lpstr>
      <vt:lpstr>Calibri</vt:lpstr>
      <vt:lpstr>Arial</vt:lpstr>
      <vt:lpstr>Atlas Public Policy</vt:lpstr>
      <vt:lpstr>Office Theme</vt:lpstr>
      <vt:lpstr>1_Office Theme</vt:lpstr>
      <vt:lpstr>EV State of Play</vt:lpstr>
      <vt:lpstr>About  Atlas Public Policy</vt:lpstr>
      <vt:lpstr>ABOUT THE ATLAS EV HUB</vt:lpstr>
      <vt:lpstr>Battery Advances are Making All-Electrics Affordable</vt:lpstr>
      <vt:lpstr>2020 Election Summary for electric transportation</vt:lpstr>
      <vt:lpstr>$439 Billion of private investment announced </vt:lpstr>
      <vt:lpstr>More than 1.5m EV sales in U.S.</vt:lpstr>
      <vt:lpstr>COVID-19 Has Hurt but Not Wounded EV Market</vt:lpstr>
      <vt:lpstr>California adopts the Advanced Clean Trucks Rule</vt:lpstr>
      <vt:lpstr>Utility Filings Status  (2012 through September 2020)</vt:lpstr>
      <vt:lpstr>PowerPoint Presentation</vt:lpstr>
      <vt:lpstr>Total VW Settlement Funding Awards for ZEV Technology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 State of Play</dc:title>
  <dc:creator>Nick Nigro</dc:creator>
  <cp:lastModifiedBy>Nick Nigro</cp:lastModifiedBy>
  <cp:revision>1</cp:revision>
  <dcterms:created xsi:type="dcterms:W3CDTF">2020-11-09T16:55:19Z</dcterms:created>
  <dcterms:modified xsi:type="dcterms:W3CDTF">2020-11-10T13:11:16Z</dcterms:modified>
</cp:coreProperties>
</file>