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448" r:id="rId3"/>
    <p:sldId id="526" r:id="rId4"/>
    <p:sldId id="264" r:id="rId5"/>
    <p:sldId id="257" r:id="rId6"/>
    <p:sldId id="527" r:id="rId7"/>
    <p:sldId id="52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FD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6D4B3C-4DCA-4C45-8FF1-F42769F66D4E}" v="60" dt="2020-11-09T17:05:15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95683" autoAdjust="0"/>
  </p:normalViewPr>
  <p:slideViewPr>
    <p:cSldViewPr snapToGrid="0">
      <p:cViewPr varScale="1">
        <p:scale>
          <a:sx n="62" d="100"/>
          <a:sy n="62" d="100"/>
        </p:scale>
        <p:origin x="972" y="76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CD820-EF1C-4A93-9ED2-161CEE6841A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3AE57-838C-4888-8F05-69C1E56E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4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339" y="6083300"/>
            <a:ext cx="2054459" cy="740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12192000" cy="598491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12191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3733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6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CAD-36FF-4D23-890E-0DC478ED92B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643" y="5475819"/>
            <a:ext cx="5486400" cy="915835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9" y="5475819"/>
            <a:ext cx="5463447" cy="915835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5" y="1894417"/>
            <a:ext cx="5364480" cy="35814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278733" y="1894417"/>
            <a:ext cx="5364480" cy="35814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465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2058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02173" y="1889396"/>
            <a:ext cx="5053832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02173" y="5675246"/>
            <a:ext cx="5120640" cy="585031"/>
          </a:xfrm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CFABCAD-36FF-4D23-890E-0DC478ED92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465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353507" y="1888617"/>
            <a:ext cx="5053832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353507" y="5674467"/>
            <a:ext cx="5120640" cy="585031"/>
          </a:xfrm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3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CAD-36FF-4D23-890E-0DC478ED92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61172" y="3806613"/>
            <a:ext cx="3287445" cy="2146611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08115" y="3806613"/>
            <a:ext cx="3287445" cy="2146611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0772" y="1887594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17715" y="1887594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8348928" y="3809112"/>
            <a:ext cx="3287445" cy="2146611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358528" y="1890093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6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1891973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0980" y="1891973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51121" y="1891973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029" y="1891973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896695"/>
            <a:ext cx="11246069" cy="1448440"/>
          </a:xfrm>
          <a:noFill/>
        </p:spPr>
        <p:txBody>
          <a:bodyPr lIns="0" tIns="91440"/>
          <a:lstStyle>
            <a:lvl1pPr>
              <a:defRPr sz="2667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667">
                <a:solidFill>
                  <a:srgbClr val="000000"/>
                </a:solidFill>
              </a:defRPr>
            </a:lvl3pPr>
            <a:lvl4pPr>
              <a:defRPr sz="2667">
                <a:solidFill>
                  <a:srgbClr val="000000"/>
                </a:solidFill>
              </a:defRPr>
            </a:lvl4pPr>
            <a:lvl5pPr>
              <a:defRPr sz="2667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609585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733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90838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56794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41420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207377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CFABCAD-36FF-4D23-890E-0DC478ED92B6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52375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CFABCAD-36FF-4D23-890E-0DC478ED92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50"/>
            <a:ext cx="11163868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9916" y="1894418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9916" y="3763178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549909" y="1894418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549909" y="3763178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49916" y="4130201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49916" y="6003566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549909" y="4130201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549909" y="6007357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141409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2" y="1890105"/>
            <a:ext cx="11163868" cy="402985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CAD-36FF-4D23-890E-0DC478ED92B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91431" y="5943817"/>
            <a:ext cx="4948052" cy="320995"/>
          </a:xfrm>
        </p:spPr>
        <p:txBody>
          <a:bodyPr bIns="0" anchor="t" anchorCtr="0"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406564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339" y="6083300"/>
            <a:ext cx="2054459" cy="740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erial view of Argonne with APS in front 5730-0006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12192000" cy="5984917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12191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3733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321339" y="-2421176"/>
            <a:ext cx="5042667" cy="210346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Suggested</a:t>
            </a:r>
            <a:r>
              <a:rPr lang="en-US" sz="1867" b="1" baseline="0" dirty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867" b="1" baseline="0" dirty="0">
              <a:solidFill>
                <a:schemeClr val="bg1"/>
              </a:solidFill>
            </a:endParaRPr>
          </a:p>
          <a:p>
            <a:pPr lvl="0"/>
            <a:r>
              <a:rPr lang="en-US" sz="1867" b="1" dirty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600"/>
              </a:spcAft>
            </a:pPr>
            <a:r>
              <a:rPr lang="en-US" sz="1867" b="1" dirty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867" b="1" dirty="0">
                <a:solidFill>
                  <a:schemeClr val="bg1"/>
                </a:solidFill>
              </a:rPr>
              <a:t>DO YOU HAVE ANY BIG QUESTIONS?</a:t>
            </a:r>
            <a:endParaRPr lang="en-US" sz="1867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5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3"/>
            <a:ext cx="12192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515940"/>
            <a:ext cx="11163868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114685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40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625061" y="766261"/>
            <a:ext cx="7580467" cy="40620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2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752" y="544589"/>
            <a:ext cx="2382461" cy="858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9" y="1689100"/>
            <a:ext cx="5707033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37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689100"/>
            <a:ext cx="319619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3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3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8480263" y="6094281"/>
            <a:ext cx="3590496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867" baseline="0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358552" y="-1972722"/>
            <a:ext cx="4670533" cy="13236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Suggested</a:t>
            </a:r>
            <a:r>
              <a:rPr lang="en-US" sz="1867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867" b="1" baseline="0" dirty="0">
              <a:solidFill>
                <a:schemeClr val="bg1"/>
              </a:solidFill>
            </a:endParaRPr>
          </a:p>
          <a:p>
            <a:r>
              <a:rPr lang="en-US" sz="1867" b="1" baseline="0" dirty="0">
                <a:solidFill>
                  <a:schemeClr val="bg1"/>
                </a:solidFill>
              </a:rPr>
              <a:t>WE START WITH YES.</a:t>
            </a:r>
            <a:endParaRPr lang="en-US" sz="1867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sz="3200"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2" y="1631092"/>
            <a:ext cx="11163868" cy="4669479"/>
          </a:xfrm>
        </p:spPr>
        <p:txBody>
          <a:bodyPr/>
          <a:lstStyle>
            <a:lvl1pPr>
              <a:defRPr baseline="0"/>
            </a:lvl1pPr>
            <a:lvl2pPr>
              <a:defRPr sz="2300"/>
            </a:lvl2pPr>
            <a:lvl3pPr>
              <a:defRPr sz="22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FABCAD-36FF-4D23-890E-0DC478ED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1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969" y="6060003"/>
            <a:ext cx="2076449" cy="748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7020"/>
            <a:ext cx="12192000" cy="6011939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12192000" cy="6011939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9" y="1689100"/>
            <a:ext cx="5707033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37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3"/>
            <a:ext cx="7802035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3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3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689100"/>
            <a:ext cx="319619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969" y="109775"/>
            <a:ext cx="2076449" cy="748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945566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5323001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945566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5323001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899575"/>
            <a:ext cx="11901165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726367"/>
            <a:ext cx="11270539" cy="862880"/>
          </a:xfrm>
        </p:spPr>
        <p:txBody>
          <a:bodyPr lIns="0" rIns="91440" anchor="b">
            <a:normAutofit/>
          </a:bodyPr>
          <a:lstStyle>
            <a:lvl1pPr>
              <a:defRPr sz="3733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480263" y="4945566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8480263" y="5323001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26533" y="4589247"/>
            <a:ext cx="11313219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" y="899573"/>
            <a:ext cx="299452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70984" y="401282"/>
            <a:ext cx="7979531" cy="441436"/>
          </a:xfrm>
        </p:spPr>
        <p:txBody>
          <a:bodyPr/>
          <a:lstStyle>
            <a:lvl1pPr marL="0" indent="0">
              <a:buNone/>
              <a:defRPr sz="1333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333" b="0" cap="all" dirty="0">
                <a:solidFill>
                  <a:srgbClr val="000000"/>
                </a:solidFill>
              </a:rPr>
              <a:t>Type in Name of </a:t>
            </a:r>
            <a:r>
              <a:rPr lang="en-US" sz="1333" b="0" cap="all" dirty="0" err="1">
                <a:solidFill>
                  <a:srgbClr val="000000"/>
                </a:solidFill>
              </a:rPr>
              <a:t>fACILITY</a:t>
            </a:r>
            <a:r>
              <a:rPr lang="en-US" sz="1333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333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8480263" y="6094281"/>
            <a:ext cx="3590496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867" baseline="0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1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969" y="227511"/>
            <a:ext cx="2076449" cy="748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4959068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4959068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1681607"/>
            <a:ext cx="11901165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110360"/>
            <a:ext cx="9034837" cy="1119235"/>
          </a:xfrm>
        </p:spPr>
        <p:txBody>
          <a:bodyPr lIns="0" rIns="91440" anchor="b">
            <a:normAutofit/>
          </a:bodyPr>
          <a:lstStyle>
            <a:lvl1pPr>
              <a:defRPr sz="3733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480263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8480263" y="4959068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26533" y="1229594"/>
            <a:ext cx="11313219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" y="1681605"/>
            <a:ext cx="299452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8480263" y="6094281"/>
            <a:ext cx="3590496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867" baseline="0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0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7" y="9304"/>
            <a:ext cx="11901164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12192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5042975"/>
            <a:ext cx="11094720" cy="1373592"/>
          </a:xfrm>
        </p:spPr>
        <p:txBody>
          <a:bodyPr lIns="0" anchor="t"/>
          <a:lstStyle>
            <a:lvl1pPr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FABCAD-36FF-4D23-890E-0DC478ED92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12192000" cy="320187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5191519"/>
            <a:ext cx="11246069" cy="1813035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7" y="-1"/>
            <a:ext cx="11901164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4353384"/>
            <a:ext cx="11565467" cy="787099"/>
          </a:xfrm>
        </p:spPr>
        <p:txBody>
          <a:bodyPr lIns="0"/>
          <a:lstStyle>
            <a:lvl1pPr>
              <a:defRPr sz="3733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FABCAD-36FF-4D23-890E-0DC478ED92B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4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12192000" cy="320187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1"/>
            <a:ext cx="5974080" cy="3663951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243367" y="1"/>
            <a:ext cx="5974080" cy="3663951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4340684"/>
            <a:ext cx="11565467" cy="787099"/>
          </a:xfrm>
        </p:spPr>
        <p:txBody>
          <a:bodyPr lIns="0"/>
          <a:lstStyle>
            <a:lvl1pPr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5178819"/>
            <a:ext cx="11246069" cy="1813035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FABCAD-36FF-4D23-890E-0DC478ED92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2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12192000" cy="320187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0"/>
            <a:ext cx="3986784" cy="367364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258983" y="0"/>
            <a:ext cx="3986784" cy="367364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248149" y="0"/>
            <a:ext cx="3943851" cy="367364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5191519"/>
            <a:ext cx="11246069" cy="1813035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4353384"/>
            <a:ext cx="11565467" cy="787099"/>
          </a:xfrm>
        </p:spPr>
        <p:txBody>
          <a:bodyPr lIns="0"/>
          <a:lstStyle>
            <a:lvl1pPr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FABCAD-36FF-4D23-890E-0DC478ED92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1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2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1654175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0980" y="1654175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51121" y="1654175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029" y="1654175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90838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56794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41420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207377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FABCAD-36FF-4D23-890E-0DC478ED92B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3048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4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0B2C3-E41A-4A24-A0BC-B14823227B8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BCAD-36FF-4D23-890E-0DC478ED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07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0" y="3810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63000" y="3810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34000" y="36195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0" y="36195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24765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000" y="57150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0" y="24765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0" y="57150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661915" y="6477000"/>
            <a:ext cx="377685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75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1912939"/>
            <a:ext cx="38100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225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</p:spPr>
        <p:txBody>
          <a:bodyPr/>
          <a:lstStyle>
            <a:lvl1pPr>
              <a:defRPr sz="1750"/>
            </a:lvl1pPr>
            <a:lvl2pPr marL="514350" indent="-171450">
              <a:buFont typeface="Wingdings" panose="05000000000000000000" pitchFamily="2" charset="2"/>
              <a:buChar char="§"/>
              <a:defRPr sz="1500"/>
            </a:lvl2pPr>
            <a:lvl3pPr marL="857250" indent="-171450">
              <a:buFont typeface="Wingdings" panose="05000000000000000000" pitchFamily="2" charset="2"/>
              <a:buChar char="ü"/>
              <a:defRPr sz="1250"/>
            </a:lvl3pPr>
            <a:lvl4pPr>
              <a:defRPr sz="1125"/>
            </a:lvl4pPr>
            <a:lvl5pPr marL="1543050" indent="-171450">
              <a:buFont typeface="Wingdings" panose="05000000000000000000" pitchFamily="2" charset="2"/>
              <a:buChar char="§"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8" y="6495963"/>
            <a:ext cx="2590005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1"/>
            <a:ext cx="10006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0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490538"/>
            <a:ext cx="11163868" cy="82894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4467" y="144556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FABCAD-36FF-4D23-890E-0DC478ED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9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CAD-36FF-4D23-890E-0DC478ED92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73717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904965"/>
            <a:ext cx="5364480" cy="4422775"/>
          </a:xfrm>
        </p:spPr>
        <p:txBody>
          <a:bodyPr/>
          <a:lstStyle>
            <a:lvl1pPr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67451" y="1890677"/>
            <a:ext cx="5364480" cy="4422775"/>
          </a:xfrm>
        </p:spPr>
        <p:txBody>
          <a:bodyPr/>
          <a:lstStyle>
            <a:lvl1pPr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218794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4527" y="2454269"/>
            <a:ext cx="5486400" cy="3835883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2400"/>
            </a:lvl1pPr>
            <a:lvl2pPr marL="609585" indent="-230712"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500" y="2454269"/>
            <a:ext cx="5486400" cy="3835883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2400"/>
            </a:lvl1pPr>
            <a:lvl2pPr marL="609585" indent="-230712"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0" y="1874730"/>
            <a:ext cx="5486400" cy="62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609585" indent="-230712">
              <a:defRPr sz="2133"/>
            </a:lvl2pPr>
            <a:lvl3pPr marL="836063" indent="-171446">
              <a:defRPr sz="1867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CAD-36FF-4D23-890E-0DC478ED92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4527" y="1874730"/>
            <a:ext cx="5486400" cy="62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609585" indent="-230712">
              <a:defRPr sz="2133"/>
            </a:lvl2pPr>
            <a:lvl3pPr marL="836063" indent="-171446">
              <a:defRPr sz="1867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60351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CAD-36FF-4D23-890E-0DC478ED92B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04767" y="1890496"/>
            <a:ext cx="5759667" cy="2054443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8" y="1890495"/>
            <a:ext cx="4972641" cy="2087843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60908" y="4271088"/>
            <a:ext cx="4972641" cy="2087843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04767" y="4257459"/>
            <a:ext cx="5759667" cy="2054443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2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CAD-36FF-4D23-890E-0DC478ED92B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60412" y="1934727"/>
            <a:ext cx="7753216" cy="1303379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52525" y="1923615"/>
            <a:ext cx="2698328" cy="118681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49354" y="3493608"/>
            <a:ext cx="2704676" cy="118681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719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060412" y="3507968"/>
            <a:ext cx="7753216" cy="1303379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49353" y="5076181"/>
            <a:ext cx="2704676" cy="118681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060412" y="5059321"/>
            <a:ext cx="7753216" cy="1303379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4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CAD-36FF-4D23-890E-0DC478ED92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643" y="4188849"/>
            <a:ext cx="5486400" cy="2129163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9" y="4188849"/>
            <a:ext cx="5463447" cy="2129163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5" y="189049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278733" y="189049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CAD-36FF-4D23-890E-0DC478ED92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5853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877797"/>
            <a:ext cx="5486400" cy="1717079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7" y="1877797"/>
            <a:ext cx="5486400" cy="1717079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8861" y="361511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307819" y="361511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35022" y="5912892"/>
            <a:ext cx="5327631" cy="47876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333721" y="5925592"/>
            <a:ext cx="5327631" cy="47876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6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20" y="6399990"/>
            <a:ext cx="1034357" cy="372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477838"/>
            <a:ext cx="11163868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858435"/>
            <a:ext cx="11163868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200" y="6473709"/>
            <a:ext cx="6096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3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CFABCAD-36FF-4D23-890E-0DC478ED92B6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-3"/>
            <a:ext cx="304800" cy="6858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33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6436112"/>
            <a:ext cx="1891671" cy="24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7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609585" rtl="0" eaLnBrk="1" latinLnBrk="0" hangingPunct="1">
        <a:lnSpc>
          <a:spcPct val="95000"/>
        </a:lnSpc>
        <a:spcBef>
          <a:spcPct val="0"/>
        </a:spcBef>
        <a:buNone/>
        <a:defRPr sz="3733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30712" indent="-230712" algn="l" defTabSz="609585" rtl="0" eaLnBrk="1" latinLnBrk="0" hangingPunct="1">
        <a:spcBef>
          <a:spcPts val="800"/>
        </a:spcBef>
        <a:spcAft>
          <a:spcPts val="0"/>
        </a:spcAft>
        <a:buFont typeface="Wingdings" pitchFamily="2" charset="2"/>
        <a:buChar char="§"/>
        <a:defRPr sz="24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94249" indent="-315376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071007" indent="-249760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449881" indent="-228594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828754" indent="-228594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2" y="1689100"/>
            <a:ext cx="7915735" cy="2706624"/>
          </a:xfrm>
        </p:spPr>
        <p:txBody>
          <a:bodyPr>
            <a:normAutofit/>
          </a:bodyPr>
          <a:lstStyle/>
          <a:p>
            <a:r>
              <a:rPr lang="en-US" sz="3200" dirty="0"/>
              <a:t>Using analytics to remove barriers to storage adoption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7"/>
          </p:nvPr>
        </p:nvSpPr>
        <p:spPr>
          <a:xfrm>
            <a:off x="626535" y="4582947"/>
            <a:ext cx="8898465" cy="393700"/>
          </a:xfrm>
        </p:spPr>
        <p:txBody>
          <a:bodyPr>
            <a:normAutofit/>
          </a:bodyPr>
          <a:lstStyle/>
          <a:p>
            <a:r>
              <a:rPr lang="en-US" sz="1600" dirty="0"/>
              <a:t>Patrick balducci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626535" y="5034502"/>
            <a:ext cx="3590495" cy="388103"/>
          </a:xfrm>
        </p:spPr>
        <p:txBody>
          <a:bodyPr>
            <a:normAutofit/>
          </a:bodyPr>
          <a:lstStyle/>
          <a:p>
            <a:r>
              <a:rPr lang="en-US" dirty="0"/>
              <a:t>Argonne National Laboratory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67F53CA-DED9-4E83-B89D-77207B8EF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737" y="1689100"/>
            <a:ext cx="4276263" cy="2706624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27"/>
          </p:nvPr>
        </p:nvSpPr>
        <p:spPr>
          <a:xfrm>
            <a:off x="575734" y="5480460"/>
            <a:ext cx="9801165" cy="510363"/>
          </a:xfrm>
        </p:spPr>
        <p:txBody>
          <a:bodyPr>
            <a:noAutofit/>
          </a:bodyPr>
          <a:lstStyle/>
          <a:p>
            <a:r>
              <a:rPr lang="en-US" sz="1600" dirty="0"/>
              <a:t>NATIONAL ASSOCIATION OF STATE UTILITY CONSUMER ADVOCATES 2020 Annual Meeting</a:t>
            </a:r>
            <a:br>
              <a:rPr lang="en-US" sz="1600" dirty="0"/>
            </a:br>
            <a:r>
              <a:rPr lang="en-US" sz="1600" dirty="0"/>
              <a:t>November 10, 2020</a:t>
            </a:r>
          </a:p>
        </p:txBody>
      </p:sp>
    </p:spTree>
    <p:extLst>
      <p:ext uri="{BB962C8B-B14F-4D97-AF65-F5344CB8AC3E}">
        <p14:creationId xmlns:p14="http://schemas.microsoft.com/office/powerpoint/2010/main" val="40806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energy storage assessments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5F3989C-4B1E-4C68-B6E3-4BEC5CDA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527" y="1630783"/>
            <a:ext cx="7882542" cy="518709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066EC07-0B4B-4615-88CB-5CA226947954}"/>
              </a:ext>
            </a:extLst>
          </p:cNvPr>
          <p:cNvSpPr/>
          <p:nvPr/>
        </p:nvSpPr>
        <p:spPr>
          <a:xfrm>
            <a:off x="6368268" y="6683795"/>
            <a:ext cx="4572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252389-64DD-4282-B99D-A55CBD2175E3}"/>
              </a:ext>
            </a:extLst>
          </p:cNvPr>
          <p:cNvSpPr/>
          <p:nvPr/>
        </p:nvSpPr>
        <p:spPr>
          <a:xfrm>
            <a:off x="624629" y="2343622"/>
            <a:ext cx="3343272" cy="46221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F8CBA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E4AF48-0BCF-4E8B-A233-A79B792BA759}"/>
              </a:ext>
            </a:extLst>
          </p:cNvPr>
          <p:cNvSpPr txBox="1"/>
          <p:nvPr/>
        </p:nvSpPr>
        <p:spPr>
          <a:xfrm>
            <a:off x="1247726" y="3729559"/>
            <a:ext cx="2454619" cy="461665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rgbClr val="ED7D31">
                <a:lumMod val="40000"/>
                <a:lumOff val="60000"/>
              </a:srgb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 Economic Analysis and Identification of Use Cases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57E882-DBAD-40C7-B454-B839479EF8CA}"/>
              </a:ext>
            </a:extLst>
          </p:cNvPr>
          <p:cNvSpPr txBox="1"/>
          <p:nvPr/>
        </p:nvSpPr>
        <p:spPr>
          <a:xfrm>
            <a:off x="1246649" y="4330578"/>
            <a:ext cx="2454619" cy="461665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rgbClr val="ED7D31">
                <a:lumMod val="40000"/>
                <a:lumOff val="60000"/>
              </a:srgb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Baseline Testing to Evaluate Ratings etc.</a:t>
            </a:r>
          </a:p>
        </p:txBody>
      </p:sp>
      <p:sp>
        <p:nvSpPr>
          <p:cNvPr id="23" name="Rectangle: Rounded Corners 48">
            <a:extLst>
              <a:ext uri="{FF2B5EF4-FFF2-40B4-BE49-F238E27FC236}">
                <a16:creationId xmlns:a16="http://schemas.microsoft.com/office/drawing/2014/main" id="{D1558D39-6735-4CF6-BD00-2B207AE73A4B}"/>
              </a:ext>
            </a:extLst>
          </p:cNvPr>
          <p:cNvSpPr/>
          <p:nvPr/>
        </p:nvSpPr>
        <p:spPr>
          <a:xfrm>
            <a:off x="3111428" y="2412404"/>
            <a:ext cx="386656" cy="313648"/>
          </a:xfrm>
          <a:prstGeom prst="roundRect">
            <a:avLst/>
          </a:prstGeom>
          <a:solidFill>
            <a:srgbClr val="D46C1B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333ECA-9FAD-43AE-9845-60335581DF4F}"/>
              </a:ext>
            </a:extLst>
          </p:cNvPr>
          <p:cNvSpPr txBox="1"/>
          <p:nvPr/>
        </p:nvSpPr>
        <p:spPr>
          <a:xfrm>
            <a:off x="1246649" y="4945399"/>
            <a:ext cx="2454619" cy="461665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rgbClr val="ED7D31">
                <a:lumMod val="40000"/>
                <a:lumOff val="60000"/>
              </a:srgb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Case Testing and Analysis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EE3430-792C-48A9-8CA1-67C21EFAB6D0}"/>
              </a:ext>
            </a:extLst>
          </p:cNvPr>
          <p:cNvSpPr txBox="1"/>
          <p:nvPr/>
        </p:nvSpPr>
        <p:spPr>
          <a:xfrm>
            <a:off x="1246649" y="5560220"/>
            <a:ext cx="2454619" cy="461665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rgbClr val="ED7D31">
                <a:lumMod val="40000"/>
                <a:lumOff val="60000"/>
              </a:srgb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 Techno-Economic Analysis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1562D1-654D-40C1-9113-65823FA09D6D}"/>
              </a:ext>
            </a:extLst>
          </p:cNvPr>
          <p:cNvSpPr txBox="1"/>
          <p:nvPr/>
        </p:nvSpPr>
        <p:spPr>
          <a:xfrm>
            <a:off x="939923" y="3298144"/>
            <a:ext cx="3027976" cy="338554"/>
          </a:xfrm>
          <a:prstGeom prst="rect">
            <a:avLst/>
          </a:prstGeom>
          <a:solidFill>
            <a:srgbClr val="D46C1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Analytics Task-flow</a:t>
            </a:r>
          </a:p>
        </p:txBody>
      </p:sp>
      <p:sp>
        <p:nvSpPr>
          <p:cNvPr id="27" name="Arrow: Curved Down 53">
            <a:extLst>
              <a:ext uri="{FF2B5EF4-FFF2-40B4-BE49-F238E27FC236}">
                <a16:creationId xmlns:a16="http://schemas.microsoft.com/office/drawing/2014/main" id="{CFD33E9B-42DD-4B1F-9973-815A5CF82494}"/>
              </a:ext>
            </a:extLst>
          </p:cNvPr>
          <p:cNvSpPr/>
          <p:nvPr/>
        </p:nvSpPr>
        <p:spPr>
          <a:xfrm rot="16200000">
            <a:off x="603206" y="4463414"/>
            <a:ext cx="705462" cy="557471"/>
          </a:xfrm>
          <a:prstGeom prst="curvedDownArrow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DB37EC-9212-475B-A0AA-6AA25FBCC2C8}"/>
              </a:ext>
            </a:extLst>
          </p:cNvPr>
          <p:cNvSpPr/>
          <p:nvPr/>
        </p:nvSpPr>
        <p:spPr>
          <a:xfrm>
            <a:off x="1251086" y="2451144"/>
            <a:ext cx="4516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MW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Rectangle: Rounded Corners 57">
            <a:extLst>
              <a:ext uri="{FF2B5EF4-FFF2-40B4-BE49-F238E27FC236}">
                <a16:creationId xmlns:a16="http://schemas.microsoft.com/office/drawing/2014/main" id="{1B855B0B-BD7F-4F3A-9DD1-7DF2F7D8C9CF}"/>
              </a:ext>
            </a:extLst>
          </p:cNvPr>
          <p:cNvSpPr/>
          <p:nvPr/>
        </p:nvSpPr>
        <p:spPr>
          <a:xfrm>
            <a:off x="1791098" y="2412833"/>
            <a:ext cx="595828" cy="313648"/>
          </a:xfrm>
          <a:prstGeom prst="roundRect">
            <a:avLst/>
          </a:prstGeom>
          <a:solidFill>
            <a:srgbClr val="D46C1B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439111-5C20-4590-A187-C80234927207}"/>
              </a:ext>
            </a:extLst>
          </p:cNvPr>
          <p:cNvSpPr/>
          <p:nvPr/>
        </p:nvSpPr>
        <p:spPr>
          <a:xfrm>
            <a:off x="1793666" y="2443945"/>
            <a:ext cx="653834" cy="2769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anose="020F0502020204030204"/>
              </a:rPr>
              <a:t>18,248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B03AEAF-7C56-441C-992C-86D422632409}"/>
              </a:ext>
            </a:extLst>
          </p:cNvPr>
          <p:cNvSpPr/>
          <p:nvPr/>
        </p:nvSpPr>
        <p:spPr>
          <a:xfrm>
            <a:off x="2404603" y="2456888"/>
            <a:ext cx="8620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MWh at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1D0EA0-D181-4B1E-95A5-A5CCC2D5BB20}"/>
              </a:ext>
            </a:extLst>
          </p:cNvPr>
          <p:cNvSpPr/>
          <p:nvPr/>
        </p:nvSpPr>
        <p:spPr>
          <a:xfrm>
            <a:off x="3488625" y="2456889"/>
            <a:ext cx="4792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Sites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BA0FAAF-AEA6-434D-940A-B30AF0FD0244}"/>
              </a:ext>
            </a:extLst>
          </p:cNvPr>
          <p:cNvSpPr/>
          <p:nvPr/>
        </p:nvSpPr>
        <p:spPr>
          <a:xfrm>
            <a:off x="3147931" y="2437472"/>
            <a:ext cx="381062" cy="2769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34" name="Rectangle: Rounded Corners 62">
            <a:extLst>
              <a:ext uri="{FF2B5EF4-FFF2-40B4-BE49-F238E27FC236}">
                <a16:creationId xmlns:a16="http://schemas.microsoft.com/office/drawing/2014/main" id="{3F159710-BD1B-4DB2-9983-E27DA2AB0927}"/>
              </a:ext>
            </a:extLst>
          </p:cNvPr>
          <p:cNvSpPr/>
          <p:nvPr/>
        </p:nvSpPr>
        <p:spPr>
          <a:xfrm>
            <a:off x="754431" y="2421160"/>
            <a:ext cx="496655" cy="313648"/>
          </a:xfrm>
          <a:prstGeom prst="roundRect">
            <a:avLst/>
          </a:prstGeom>
          <a:solidFill>
            <a:srgbClr val="D46C1B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5E710D0-963F-48C0-BFF2-3B17236FB961}"/>
              </a:ext>
            </a:extLst>
          </p:cNvPr>
          <p:cNvSpPr/>
          <p:nvPr/>
        </p:nvSpPr>
        <p:spPr>
          <a:xfrm>
            <a:off x="743549" y="2444479"/>
            <a:ext cx="624291" cy="2769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1,626</a:t>
            </a:r>
          </a:p>
        </p:txBody>
      </p:sp>
      <p:sp>
        <p:nvSpPr>
          <p:cNvPr id="36" name="Arrow: Curved Down 65">
            <a:extLst>
              <a:ext uri="{FF2B5EF4-FFF2-40B4-BE49-F238E27FC236}">
                <a16:creationId xmlns:a16="http://schemas.microsoft.com/office/drawing/2014/main" id="{C8AB8A2E-F457-4699-9213-8CF652CB6282}"/>
              </a:ext>
            </a:extLst>
          </p:cNvPr>
          <p:cNvSpPr/>
          <p:nvPr/>
        </p:nvSpPr>
        <p:spPr>
          <a:xfrm rot="5400000">
            <a:off x="3678501" y="5296874"/>
            <a:ext cx="705462" cy="557471"/>
          </a:xfrm>
          <a:prstGeom prst="curvedDownArrow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Arrow: Curved Down 52">
            <a:extLst>
              <a:ext uri="{FF2B5EF4-FFF2-40B4-BE49-F238E27FC236}">
                <a16:creationId xmlns:a16="http://schemas.microsoft.com/office/drawing/2014/main" id="{BDBB7D18-69BE-4F39-85B4-C1799E7B0549}"/>
              </a:ext>
            </a:extLst>
          </p:cNvPr>
          <p:cNvSpPr/>
          <p:nvPr/>
        </p:nvSpPr>
        <p:spPr>
          <a:xfrm rot="5400000">
            <a:off x="3678501" y="4667611"/>
            <a:ext cx="705462" cy="557471"/>
          </a:xfrm>
          <a:prstGeom prst="curvedDownArrow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Arrow: Curved Down 64">
            <a:extLst>
              <a:ext uri="{FF2B5EF4-FFF2-40B4-BE49-F238E27FC236}">
                <a16:creationId xmlns:a16="http://schemas.microsoft.com/office/drawing/2014/main" id="{701266EF-6C70-4883-A7ED-F3B9B0B0EB1A}"/>
              </a:ext>
            </a:extLst>
          </p:cNvPr>
          <p:cNvSpPr/>
          <p:nvPr/>
        </p:nvSpPr>
        <p:spPr>
          <a:xfrm rot="5400000">
            <a:off x="3678501" y="4077674"/>
            <a:ext cx="705462" cy="557471"/>
          </a:xfrm>
          <a:prstGeom prst="curvedDownArrow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17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Valuation taxonomy and meta-analysis 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66EC07-0B4B-4615-88CB-5CA226947954}"/>
              </a:ext>
            </a:extLst>
          </p:cNvPr>
          <p:cNvSpPr/>
          <p:nvPr/>
        </p:nvSpPr>
        <p:spPr>
          <a:xfrm>
            <a:off x="6368268" y="6683795"/>
            <a:ext cx="4572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1" descr="image001">
            <a:extLst>
              <a:ext uri="{FF2B5EF4-FFF2-40B4-BE49-F238E27FC236}">
                <a16:creationId xmlns:a16="http://schemas.microsoft.com/office/drawing/2014/main" id="{2AEC3ABB-1C59-486E-8B2C-A6DF2B621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667672"/>
            <a:ext cx="5138026" cy="371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C58F910-F038-4394-9D3A-851E69491F61}"/>
              </a:ext>
            </a:extLst>
          </p:cNvPr>
          <p:cNvPicPr/>
          <p:nvPr/>
        </p:nvPicPr>
        <p:blipFill rotWithShape="1">
          <a:blip r:embed="rId3"/>
          <a:srcRect l="2136" t="4476" r="8120"/>
          <a:stretch/>
        </p:blipFill>
        <p:spPr bwMode="auto">
          <a:xfrm>
            <a:off x="5938830" y="1667672"/>
            <a:ext cx="5799695" cy="3833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57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Placeholder 48">
            <a:extLst>
              <a:ext uri="{FF2B5EF4-FFF2-40B4-BE49-F238E27FC236}">
                <a16:creationId xmlns:a16="http://schemas.microsoft.com/office/drawing/2014/main" id="{A6EF4D81-02A0-47AF-BAE1-B5038B01762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103" r="1210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E9834E24-178B-4E40-B751-15963C2830F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7" r="14287"/>
          <a:stretch>
            <a:fillRect/>
          </a:stretch>
        </p:blipFill>
        <p:spPr bwMode="auto">
          <a:xfrm>
            <a:off x="5334000" y="3619500"/>
            <a:ext cx="3048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04241FD2-5B64-4DF4-8092-BC412291D6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785" r="785"/>
          <a:stretch>
            <a:fillRect/>
          </a:stretch>
        </p:blipFill>
        <p:spPr>
          <a:xfrm>
            <a:off x="8763000" y="3619500"/>
            <a:ext cx="3048000" cy="2857500"/>
          </a:xfrm>
          <a:prstGeom prst="rect">
            <a:avLst/>
          </a:prstGeo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1D355333-B9D2-4F18-A6D3-165FC803AD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17724" r="17724"/>
          <a:stretch>
            <a:fillRect/>
          </a:stretch>
        </p:blipFill>
        <p:spPr>
          <a:xfrm>
            <a:off x="5334000" y="381000"/>
            <a:ext cx="3048000" cy="28575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0AA4DD-644C-457B-B7BF-3849348DD3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dirty="0"/>
              <a:t>Co-Optimization of Services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A42366-D4D3-4052-BD81-F0D50208F8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Optimizing Storage System Scale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28AC1F-B255-4A70-99B6-ACCFF522D7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n-US" dirty="0"/>
              <a:t>Avoiding Overestimation of Benefits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98DDEE-FF26-4BE7-A075-3151BA002E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en-US" dirty="0"/>
              <a:t>Market Complexities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C45736-DBF3-4B6D-B0EF-D4D42B46E0B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4191B07-B02A-47CA-BB95-2F96DEBD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91" y="457203"/>
            <a:ext cx="4270577" cy="1325563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Challenges to accurately estimating economic benefits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EAD260C-A997-4E15-B99F-7B967E97D58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37191" y="1988177"/>
            <a:ext cx="4368209" cy="4229982"/>
          </a:xfrm>
        </p:spPr>
        <p:txBody>
          <a:bodyPr/>
          <a:lstStyle/>
          <a:p>
            <a:pPr marL="238115" indent="-238115"/>
            <a:r>
              <a:rPr lang="en-US" sz="1667" dirty="0">
                <a:latin typeface="Arial" panose="020B0604020202020204" pitchFamily="34" charset="0"/>
                <a:cs typeface="Arial" panose="020B0604020202020204" pitchFamily="34" charset="0"/>
              </a:rPr>
              <a:t>Multidimensional competition for energy – not all services can be provided simultaneously and there exists intertemporal competition for energy</a:t>
            </a:r>
          </a:p>
          <a:p>
            <a:pPr marL="238115" indent="-238115"/>
            <a:r>
              <a:rPr lang="en-US" sz="1667" dirty="0">
                <a:latin typeface="Arial" panose="020B0604020202020204" pitchFamily="34" charset="0"/>
                <a:cs typeface="Arial" panose="020B0604020202020204" pitchFamily="34" charset="0"/>
              </a:rPr>
              <a:t>Economic results are sensitive to sizing of energy storage system in terms of power and energy capacities</a:t>
            </a:r>
          </a:p>
          <a:p>
            <a:pPr marL="238115" indent="-238115"/>
            <a:r>
              <a:rPr lang="en-US" sz="1667" dirty="0">
                <a:latin typeface="Arial" panose="020B0604020202020204" pitchFamily="34" charset="0"/>
                <a:cs typeface="Arial" panose="020B0604020202020204" pitchFamily="34" charset="0"/>
              </a:rPr>
              <a:t>Markets are complex and common practices of assuming perfect foresight into prices, price-taker position, and consistent performance lead to overestimation</a:t>
            </a:r>
          </a:p>
          <a:p>
            <a:pPr marL="238115" indent="-238115"/>
            <a:r>
              <a:rPr lang="en-US" sz="1667" dirty="0">
                <a:latin typeface="Arial" panose="020B0604020202020204" pitchFamily="34" charset="0"/>
                <a:cs typeface="Arial" panose="020B0604020202020204" pitchFamily="34" charset="0"/>
              </a:rPr>
              <a:t>Battery performance is dynamic and there are challenges in capturing real-time value</a:t>
            </a:r>
          </a:p>
          <a:p>
            <a:pPr marL="238115" indent="-238115"/>
            <a:r>
              <a:rPr lang="en-US" sz="1667" dirty="0">
                <a:latin typeface="Arial" panose="020B0604020202020204" pitchFamily="34" charset="0"/>
                <a:cs typeface="Arial" panose="020B0604020202020204" pitchFamily="34" charset="0"/>
              </a:rPr>
              <a:t>Battery degradation is an important consideration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3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2" y="651574"/>
            <a:ext cx="11396470" cy="500570"/>
          </a:xfrm>
        </p:spPr>
        <p:txBody>
          <a:bodyPr/>
          <a:lstStyle/>
          <a:p>
            <a:r>
              <a:rPr lang="en-US" dirty="0"/>
              <a:t>Importance of Operational Knowledge in capturing energy storage value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2" y="1631092"/>
            <a:ext cx="5571742" cy="4669479"/>
          </a:xfrm>
        </p:spPr>
        <p:txBody>
          <a:bodyPr/>
          <a:lstStyle/>
          <a:p>
            <a:r>
              <a:rPr lang="en-US" cap="all" dirty="0"/>
              <a:t>Non-linear Performance Modeling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Model estimates state of charge (SOC) change during operation based on operating mode, power, SOC, and temperature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Model has been validated with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Actual battery performance can be anticipated, thus providing a high degree of flexibility to the energy storage system owner/operator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Self-learning model applicable to any type of storage system</a:t>
            </a:r>
          </a:p>
          <a:p>
            <a:r>
              <a:rPr lang="en-US" cap="all" dirty="0"/>
              <a:t>Modeling State of Health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1A6C52B9-07C5-476E-A000-FB8EC2B9F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1216" y="1631092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692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effective control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1" y="1631092"/>
            <a:ext cx="5228895" cy="4669479"/>
          </a:xfrm>
        </p:spPr>
        <p:txBody>
          <a:bodyPr/>
          <a:lstStyle/>
          <a:p>
            <a:r>
              <a:rPr lang="en-US" sz="2200" dirty="0"/>
              <a:t>Field deployed commercially sourced optimizers – generally no dedicated process to keep track of the difference between ‘anticipated’ vs. ‘generated’ value – essentially an open loop process</a:t>
            </a:r>
          </a:p>
          <a:p>
            <a:r>
              <a:rPr lang="en-US" sz="2200" dirty="0"/>
              <a:t>Reasons could be lack of adequate information/approach (logic, forecast error, lack of operational knowledge of energy storage system) </a:t>
            </a:r>
          </a:p>
          <a:p>
            <a:r>
              <a:rPr lang="en-US" sz="2200" dirty="0"/>
              <a:t>Analytics to determine the reasons could close the loop and help improve the value generated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CE602C-8DAD-46CA-818F-1F548C775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216" y="1543822"/>
            <a:ext cx="4778591" cy="466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1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18452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6977731-C412-3943-B741-04857B423370}" vid="{1CB93506-B23E-0946-9F6E-16BB195DC3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AE80B23-6C14-43D6-8D59-76AFFB73FA9C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Argonne presentation_16x9</Template>
  <TotalTime>36568</TotalTime>
  <Words>317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presentation_16x9</vt:lpstr>
      <vt:lpstr>Using analytics to remove barriers to storage adoption</vt:lpstr>
      <vt:lpstr>Recent energy storage assessments</vt:lpstr>
      <vt:lpstr>Valuation taxonomy and meta-analysis results</vt:lpstr>
      <vt:lpstr>Challenges to accurately estimating economic benefits</vt:lpstr>
      <vt:lpstr>Importance of Operational Knowledge in capturing energy storage value</vt:lpstr>
      <vt:lpstr>Development of effective control systems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Market Analysis for The Goldendale and Banner Mountain Projects</dc:title>
  <dc:creator>Jonghwan Kwon</dc:creator>
  <cp:lastModifiedBy>Balducci, Patrick Joseph</cp:lastModifiedBy>
  <cp:revision>312</cp:revision>
  <dcterms:created xsi:type="dcterms:W3CDTF">2019-07-30T16:50:34Z</dcterms:created>
  <dcterms:modified xsi:type="dcterms:W3CDTF">2020-11-10T01:20:50Z</dcterms:modified>
</cp:coreProperties>
</file>