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4"/>
    <p:sldMasterId id="2147483685" r:id="rId5"/>
    <p:sldMasterId id="2147483694" r:id="rId6"/>
    <p:sldMasterId id="2147483703" r:id="rId7"/>
  </p:sldMasterIdLst>
  <p:notesMasterIdLst>
    <p:notesMasterId r:id="rId20"/>
  </p:notesMasterIdLst>
  <p:handoutMasterIdLst>
    <p:handoutMasterId r:id="rId21"/>
  </p:handoutMasterIdLst>
  <p:sldIdLst>
    <p:sldId id="256" r:id="rId8"/>
    <p:sldId id="307" r:id="rId9"/>
    <p:sldId id="294" r:id="rId10"/>
    <p:sldId id="296" r:id="rId11"/>
    <p:sldId id="309" r:id="rId12"/>
    <p:sldId id="310" r:id="rId13"/>
    <p:sldId id="311" r:id="rId14"/>
    <p:sldId id="301" r:id="rId15"/>
    <p:sldId id="299" r:id="rId16"/>
    <p:sldId id="305" r:id="rId17"/>
    <p:sldId id="306" r:id="rId18"/>
    <p:sldId id="30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698"/>
    <a:srgbClr val="000000"/>
    <a:srgbClr val="E0601D"/>
    <a:srgbClr val="E05F1D"/>
    <a:srgbClr val="7A615A"/>
    <a:srgbClr val="8D756D"/>
    <a:srgbClr val="978981"/>
    <a:srgbClr val="8C8C8C"/>
    <a:srgbClr val="005872"/>
    <a:srgbClr val="FF5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3E1708-9AF4-4F17-B442-49BB3F5C19AD}" v="18" dt="2020-11-09T13:34:32.4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31" autoAdjust="0"/>
    <p:restoredTop sz="95817" autoAdjust="0"/>
  </p:normalViewPr>
  <p:slideViewPr>
    <p:cSldViewPr>
      <p:cViewPr varScale="1">
        <p:scale>
          <a:sx n="61" d="100"/>
          <a:sy n="61" d="100"/>
        </p:scale>
        <p:origin x="157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Thormeyer" userId="c6cf7f23-ccb9-48cf-9866-5ce9bb8115fe" providerId="ADAL" clId="{123E1708-9AF4-4F17-B442-49BB3F5C19AD}"/>
    <pc:docChg chg="undo custSel addSld delSld modSld sldOrd">
      <pc:chgData name="Robert Thormeyer" userId="c6cf7f23-ccb9-48cf-9866-5ce9bb8115fe" providerId="ADAL" clId="{123E1708-9AF4-4F17-B442-49BB3F5C19AD}" dt="2020-11-09T13:34:32.454" v="1529"/>
      <pc:docMkLst>
        <pc:docMk/>
      </pc:docMkLst>
      <pc:sldChg chg="modSp">
        <pc:chgData name="Robert Thormeyer" userId="c6cf7f23-ccb9-48cf-9866-5ce9bb8115fe" providerId="ADAL" clId="{123E1708-9AF4-4F17-B442-49BB3F5C19AD}" dt="2020-11-06T23:29:19.960" v="1516" actId="20577"/>
        <pc:sldMkLst>
          <pc:docMk/>
          <pc:sldMk cId="3229899536" sldId="294"/>
        </pc:sldMkLst>
        <pc:spChg chg="mod">
          <ac:chgData name="Robert Thormeyer" userId="c6cf7f23-ccb9-48cf-9866-5ce9bb8115fe" providerId="ADAL" clId="{123E1708-9AF4-4F17-B442-49BB3F5C19AD}" dt="2020-11-06T23:29:19.960" v="1516" actId="20577"/>
          <ac:spMkLst>
            <pc:docMk/>
            <pc:sldMk cId="3229899536" sldId="294"/>
            <ac:spMk id="2" creationId="{026DF25A-809C-4560-8DBA-B4B01AE48BB0}"/>
          </ac:spMkLst>
        </pc:spChg>
        <pc:spChg chg="mod">
          <ac:chgData name="Robert Thormeyer" userId="c6cf7f23-ccb9-48cf-9866-5ce9bb8115fe" providerId="ADAL" clId="{123E1708-9AF4-4F17-B442-49BB3F5C19AD}" dt="2020-11-06T21:43:31.216" v="449" actId="20577"/>
          <ac:spMkLst>
            <pc:docMk/>
            <pc:sldMk cId="3229899536" sldId="294"/>
            <ac:spMk id="3" creationId="{D7552C34-DE49-4EEB-AA48-ED3B1E742C27}"/>
          </ac:spMkLst>
        </pc:spChg>
      </pc:sldChg>
      <pc:sldChg chg="modSp">
        <pc:chgData name="Robert Thormeyer" userId="c6cf7f23-ccb9-48cf-9866-5ce9bb8115fe" providerId="ADAL" clId="{123E1708-9AF4-4F17-B442-49BB3F5C19AD}" dt="2020-11-06T22:50:54.992" v="1497" actId="20577"/>
        <pc:sldMkLst>
          <pc:docMk/>
          <pc:sldMk cId="561654157" sldId="296"/>
        </pc:sldMkLst>
        <pc:spChg chg="mod">
          <ac:chgData name="Robert Thormeyer" userId="c6cf7f23-ccb9-48cf-9866-5ce9bb8115fe" providerId="ADAL" clId="{123E1708-9AF4-4F17-B442-49BB3F5C19AD}" dt="2020-11-06T22:50:54.992" v="1497" actId="20577"/>
          <ac:spMkLst>
            <pc:docMk/>
            <pc:sldMk cId="561654157" sldId="296"/>
            <ac:spMk id="3" creationId="{B94516FE-5B43-4D3B-A807-75018F5D36FF}"/>
          </ac:spMkLst>
        </pc:spChg>
      </pc:sldChg>
      <pc:sldChg chg="ord">
        <pc:chgData name="Robert Thormeyer" userId="c6cf7f23-ccb9-48cf-9866-5ce9bb8115fe" providerId="ADAL" clId="{123E1708-9AF4-4F17-B442-49BB3F5C19AD}" dt="2020-11-09T13:34:32.454" v="1529"/>
        <pc:sldMkLst>
          <pc:docMk/>
          <pc:sldMk cId="2028845478" sldId="299"/>
        </pc:sldMkLst>
      </pc:sldChg>
      <pc:sldChg chg="modSp ord">
        <pc:chgData name="Robert Thormeyer" userId="c6cf7f23-ccb9-48cf-9866-5ce9bb8115fe" providerId="ADAL" clId="{123E1708-9AF4-4F17-B442-49BB3F5C19AD}" dt="2020-11-06T22:40:12.193" v="889"/>
        <pc:sldMkLst>
          <pc:docMk/>
          <pc:sldMk cId="3203334390" sldId="301"/>
        </pc:sldMkLst>
        <pc:spChg chg="mod">
          <ac:chgData name="Robert Thormeyer" userId="c6cf7f23-ccb9-48cf-9866-5ce9bb8115fe" providerId="ADAL" clId="{123E1708-9AF4-4F17-B442-49BB3F5C19AD}" dt="2020-11-06T21:58:40.545" v="888" actId="20577"/>
          <ac:spMkLst>
            <pc:docMk/>
            <pc:sldMk cId="3203334390" sldId="301"/>
            <ac:spMk id="3" creationId="{00000000-0000-0000-0000-000000000000}"/>
          </ac:spMkLst>
        </pc:spChg>
      </pc:sldChg>
      <pc:sldChg chg="modSp">
        <pc:chgData name="Robert Thormeyer" userId="c6cf7f23-ccb9-48cf-9866-5ce9bb8115fe" providerId="ADAL" clId="{123E1708-9AF4-4F17-B442-49BB3F5C19AD}" dt="2020-11-09T13:34:15.078" v="1528"/>
        <pc:sldMkLst>
          <pc:docMk/>
          <pc:sldMk cId="2129556296" sldId="302"/>
        </pc:sldMkLst>
        <pc:spChg chg="mod">
          <ac:chgData name="Robert Thormeyer" userId="c6cf7f23-ccb9-48cf-9866-5ce9bb8115fe" providerId="ADAL" clId="{123E1708-9AF4-4F17-B442-49BB3F5C19AD}" dt="2020-11-09T13:34:15.078" v="1528"/>
          <ac:spMkLst>
            <pc:docMk/>
            <pc:sldMk cId="2129556296" sldId="302"/>
            <ac:spMk id="3" creationId="{00000000-0000-0000-0000-000000000000}"/>
          </ac:spMkLst>
        </pc:spChg>
      </pc:sldChg>
      <pc:sldChg chg="ord">
        <pc:chgData name="Robert Thormeyer" userId="c6cf7f23-ccb9-48cf-9866-5ce9bb8115fe" providerId="ADAL" clId="{123E1708-9AF4-4F17-B442-49BB3F5C19AD}" dt="2020-11-09T13:34:32.454" v="1529"/>
        <pc:sldMkLst>
          <pc:docMk/>
          <pc:sldMk cId="1142004914" sldId="305"/>
        </pc:sldMkLst>
      </pc:sldChg>
      <pc:sldChg chg="ord">
        <pc:chgData name="Robert Thormeyer" userId="c6cf7f23-ccb9-48cf-9866-5ce9bb8115fe" providerId="ADAL" clId="{123E1708-9AF4-4F17-B442-49BB3F5C19AD}" dt="2020-11-09T13:34:32.454" v="1529"/>
        <pc:sldMkLst>
          <pc:docMk/>
          <pc:sldMk cId="1778280037" sldId="306"/>
        </pc:sldMkLst>
      </pc:sldChg>
      <pc:sldChg chg="modSp add">
        <pc:chgData name="Robert Thormeyer" userId="c6cf7f23-ccb9-48cf-9866-5ce9bb8115fe" providerId="ADAL" clId="{123E1708-9AF4-4F17-B442-49BB3F5C19AD}" dt="2020-11-06T21:41:05.199" v="243" actId="404"/>
        <pc:sldMkLst>
          <pc:docMk/>
          <pc:sldMk cId="2073674605" sldId="309"/>
        </pc:sldMkLst>
        <pc:spChg chg="mod">
          <ac:chgData name="Robert Thormeyer" userId="c6cf7f23-ccb9-48cf-9866-5ce9bb8115fe" providerId="ADAL" clId="{123E1708-9AF4-4F17-B442-49BB3F5C19AD}" dt="2020-11-06T21:39:31.214" v="177" actId="20577"/>
          <ac:spMkLst>
            <pc:docMk/>
            <pc:sldMk cId="2073674605" sldId="309"/>
            <ac:spMk id="2" creationId="{ACB30ADC-B99E-40D7-966D-69133579664D}"/>
          </ac:spMkLst>
        </pc:spChg>
        <pc:spChg chg="mod">
          <ac:chgData name="Robert Thormeyer" userId="c6cf7f23-ccb9-48cf-9866-5ce9bb8115fe" providerId="ADAL" clId="{123E1708-9AF4-4F17-B442-49BB3F5C19AD}" dt="2020-11-06T21:41:05.199" v="243" actId="404"/>
          <ac:spMkLst>
            <pc:docMk/>
            <pc:sldMk cId="2073674605" sldId="309"/>
            <ac:spMk id="3" creationId="{B94516FE-5B43-4D3B-A807-75018F5D36FF}"/>
          </ac:spMkLst>
        </pc:spChg>
      </pc:sldChg>
      <pc:sldChg chg="addSp delSp modSp add">
        <pc:chgData name="Robert Thormeyer" userId="c6cf7f23-ccb9-48cf-9866-5ce9bb8115fe" providerId="ADAL" clId="{123E1708-9AF4-4F17-B442-49BB3F5C19AD}" dt="2020-11-06T21:54:36.979" v="840" actId="12"/>
        <pc:sldMkLst>
          <pc:docMk/>
          <pc:sldMk cId="3886379537" sldId="310"/>
        </pc:sldMkLst>
        <pc:spChg chg="mod">
          <ac:chgData name="Robert Thormeyer" userId="c6cf7f23-ccb9-48cf-9866-5ce9bb8115fe" providerId="ADAL" clId="{123E1708-9AF4-4F17-B442-49BB3F5C19AD}" dt="2020-11-06T21:46:05.865" v="540" actId="6549"/>
          <ac:spMkLst>
            <pc:docMk/>
            <pc:sldMk cId="3886379537" sldId="310"/>
            <ac:spMk id="2" creationId="{ACB30ADC-B99E-40D7-966D-69133579664D}"/>
          </ac:spMkLst>
        </pc:spChg>
        <pc:spChg chg="del mod">
          <ac:chgData name="Robert Thormeyer" userId="c6cf7f23-ccb9-48cf-9866-5ce9bb8115fe" providerId="ADAL" clId="{123E1708-9AF4-4F17-B442-49BB3F5C19AD}" dt="2020-11-06T21:54:09.558" v="830" actId="478"/>
          <ac:spMkLst>
            <pc:docMk/>
            <pc:sldMk cId="3886379537" sldId="310"/>
            <ac:spMk id="3" creationId="{B94516FE-5B43-4D3B-A807-75018F5D36FF}"/>
          </ac:spMkLst>
        </pc:spChg>
        <pc:spChg chg="add del mod">
          <ac:chgData name="Robert Thormeyer" userId="c6cf7f23-ccb9-48cf-9866-5ce9bb8115fe" providerId="ADAL" clId="{123E1708-9AF4-4F17-B442-49BB3F5C19AD}" dt="2020-11-06T21:51:29.587" v="723"/>
          <ac:spMkLst>
            <pc:docMk/>
            <pc:sldMk cId="3886379537" sldId="310"/>
            <ac:spMk id="7" creationId="{28876C77-2F27-47C2-900B-EFA941C779B4}"/>
          </ac:spMkLst>
        </pc:spChg>
        <pc:spChg chg="add mod">
          <ac:chgData name="Robert Thormeyer" userId="c6cf7f23-ccb9-48cf-9866-5ce9bb8115fe" providerId="ADAL" clId="{123E1708-9AF4-4F17-B442-49BB3F5C19AD}" dt="2020-11-06T21:54:36.979" v="840" actId="12"/>
          <ac:spMkLst>
            <pc:docMk/>
            <pc:sldMk cId="3886379537" sldId="310"/>
            <ac:spMk id="9" creationId="{F8AEAD88-0A58-4CA0-BA38-2CE694070996}"/>
          </ac:spMkLst>
        </pc:spChg>
        <pc:graphicFrameChg chg="add del mod ord modGraphic">
          <ac:chgData name="Robert Thormeyer" userId="c6cf7f23-ccb9-48cf-9866-5ce9bb8115fe" providerId="ADAL" clId="{123E1708-9AF4-4F17-B442-49BB3F5C19AD}" dt="2020-11-06T21:49:49.259" v="679" actId="478"/>
          <ac:graphicFrameMkLst>
            <pc:docMk/>
            <pc:sldMk cId="3886379537" sldId="310"/>
            <ac:graphicFrameMk id="4" creationId="{C6EA7934-6C5E-4EEB-AB45-F8775E908C71}"/>
          </ac:graphicFrameMkLst>
        </pc:graphicFrameChg>
        <pc:graphicFrameChg chg="add del">
          <ac:chgData name="Robert Thormeyer" userId="c6cf7f23-ccb9-48cf-9866-5ce9bb8115fe" providerId="ADAL" clId="{123E1708-9AF4-4F17-B442-49BB3F5C19AD}" dt="2020-11-06T21:50:03.643" v="682" actId="478"/>
          <ac:graphicFrameMkLst>
            <pc:docMk/>
            <pc:sldMk cId="3886379537" sldId="310"/>
            <ac:graphicFrameMk id="5" creationId="{F69B87AB-15A8-47A3-8267-690AAAC801C7}"/>
          </ac:graphicFrameMkLst>
        </pc:graphicFrameChg>
        <pc:picChg chg="add mod">
          <ac:chgData name="Robert Thormeyer" userId="c6cf7f23-ccb9-48cf-9866-5ce9bb8115fe" providerId="ADAL" clId="{123E1708-9AF4-4F17-B442-49BB3F5C19AD}" dt="2020-11-06T21:54:26.180" v="837" actId="1035"/>
          <ac:picMkLst>
            <pc:docMk/>
            <pc:sldMk cId="3886379537" sldId="310"/>
            <ac:picMk id="6" creationId="{1FB30AA8-E4B2-43C9-96CE-0126B8B82CF6}"/>
          </ac:picMkLst>
        </pc:picChg>
      </pc:sldChg>
      <pc:sldChg chg="delSp modSp add">
        <pc:chgData name="Robert Thormeyer" userId="c6cf7f23-ccb9-48cf-9866-5ce9bb8115fe" providerId="ADAL" clId="{123E1708-9AF4-4F17-B442-49BB3F5C19AD}" dt="2020-11-09T13:30:11.191" v="1520" actId="6549"/>
        <pc:sldMkLst>
          <pc:docMk/>
          <pc:sldMk cId="3957488679" sldId="311"/>
        </pc:sldMkLst>
        <pc:spChg chg="mod">
          <ac:chgData name="Robert Thormeyer" userId="c6cf7f23-ccb9-48cf-9866-5ce9bb8115fe" providerId="ADAL" clId="{123E1708-9AF4-4F17-B442-49BB3F5C19AD}" dt="2020-11-06T22:41:45.142" v="1074" actId="14100"/>
          <ac:spMkLst>
            <pc:docMk/>
            <pc:sldMk cId="3957488679" sldId="311"/>
            <ac:spMk id="2" creationId="{ACB30ADC-B99E-40D7-966D-69133579664D}"/>
          </ac:spMkLst>
        </pc:spChg>
        <pc:spChg chg="mod">
          <ac:chgData name="Robert Thormeyer" userId="c6cf7f23-ccb9-48cf-9866-5ce9bb8115fe" providerId="ADAL" clId="{123E1708-9AF4-4F17-B442-49BB3F5C19AD}" dt="2020-11-09T13:30:11.191" v="1520" actId="6549"/>
          <ac:spMkLst>
            <pc:docMk/>
            <pc:sldMk cId="3957488679" sldId="311"/>
            <ac:spMk id="9" creationId="{F8AEAD88-0A58-4CA0-BA38-2CE694070996}"/>
          </ac:spMkLst>
        </pc:spChg>
        <pc:picChg chg="del">
          <ac:chgData name="Robert Thormeyer" userId="c6cf7f23-ccb9-48cf-9866-5ce9bb8115fe" providerId="ADAL" clId="{123E1708-9AF4-4F17-B442-49BB3F5C19AD}" dt="2020-11-06T22:40:20.852" v="891" actId="478"/>
          <ac:picMkLst>
            <pc:docMk/>
            <pc:sldMk cId="3957488679" sldId="311"/>
            <ac:picMk id="6" creationId="{1FB30AA8-E4B2-43C9-96CE-0126B8B82CF6}"/>
          </ac:picMkLst>
        </pc:picChg>
      </pc:sldChg>
    </pc:docChg>
  </pc:docChgLst>
  <pc:docChgLst>
    <pc:chgData name="Robert Thormeyer" userId="c6cf7f23-ccb9-48cf-9866-5ce9bb8115fe" providerId="ADAL" clId="{541C77D6-F909-43CC-852B-6D5DD0416AF9}"/>
    <pc:docChg chg="modSld">
      <pc:chgData name="Robert Thormeyer" userId="c6cf7f23-ccb9-48cf-9866-5ce9bb8115fe" providerId="ADAL" clId="{541C77D6-F909-43CC-852B-6D5DD0416AF9}" dt="2020-11-06T20:34:57.311" v="0" actId="20577"/>
      <pc:docMkLst>
        <pc:docMk/>
      </pc:docMkLst>
      <pc:sldChg chg="modSp mod">
        <pc:chgData name="Robert Thormeyer" userId="c6cf7f23-ccb9-48cf-9866-5ce9bb8115fe" providerId="ADAL" clId="{541C77D6-F909-43CC-852B-6D5DD0416AF9}" dt="2020-11-06T20:34:57.311" v="0" actId="20577"/>
        <pc:sldMkLst>
          <pc:docMk/>
          <pc:sldMk cId="2129556296" sldId="302"/>
        </pc:sldMkLst>
        <pc:spChg chg="mod">
          <ac:chgData name="Robert Thormeyer" userId="c6cf7f23-ccb9-48cf-9866-5ce9bb8115fe" providerId="ADAL" clId="{541C77D6-F909-43CC-852B-6D5DD0416AF9}" dt="2020-11-06T20:34:57.311" v="0" actId="20577"/>
          <ac:spMkLst>
            <pc:docMk/>
            <pc:sldMk cId="2129556296" sldId="302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7961F5-B47D-AE42-8957-4967B6F302E9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626CF4-24EB-3A4C-8609-A8AD0576D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3628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17-11-03T19:23:52.740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17-11-03T19:23:53.657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17-11-03T19:23:52.740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62.13592" units="1/cm"/>
          <inkml:channelProperty channel="Y" name="resolution" value="62.42775" units="1/cm"/>
          <inkml:channelProperty channel="T" name="resolution" value="1" units="1/dev"/>
        </inkml:channelProperties>
      </inkml:inkSource>
      <inkml:timestamp xml:id="ts0" timeString="2017-11-03T19:23:53.657"/>
    </inkml:context>
    <inkml:brush xml:id="br0">
      <inkml:brushProperty name="width" value="0.05" units="cm"/>
      <inkml:brushProperty name="height" value="0.05" units="cm"/>
      <inkml:brushProperty name="fitToCurve" value="1"/>
    </inkml:brush>
  </inkml:definitions>
  <inkml:trace contextRef="#ctx0" brushRef="#br0">0 0 0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074C2-6EB8-46C8-ABE7-F44A2C92BCE7}" type="datetimeFigureOut">
              <a:rPr lang="en-US" smtClean="0"/>
              <a:t>11/9/2020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5C834-1324-40DD-A280-B9ED6D0992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6333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/>
              <a:t>• Our mission is simple: 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To advocate for our members in their pursuit of strong, reliable, and resilient  telecom and IT networks 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To be their voice before Congress, federal agencies, and state and local governments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To identify and capitalize on emerging technologies and regulatory trends 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And to provide networking opportunities between and among the utilities and telecommunications sectors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	• Where else can you get this kind of access?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5C834-1324-40DD-A280-B9ED6D0992D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686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/>
              <a:t>• Our mission is simple: 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To advocate for our members in their pursuit of strong, reliable, and resilient  telecom and IT networks 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To be their voice before Congress, federal agencies, and state and local governments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To identify and capitalize on emerging technologies and regulatory trends 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• And to provide networking opportunities between and among the utilities and telecommunications sectors</a:t>
            </a:r>
          </a:p>
          <a:p>
            <a:r>
              <a:rPr lang="en-US" sz="1300" dirty="0"/>
              <a:t> </a:t>
            </a:r>
          </a:p>
          <a:p>
            <a:r>
              <a:rPr lang="en-US" sz="1300" dirty="0"/>
              <a:t>	• Where else can you get this kind of access?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5C834-1324-40DD-A280-B9ED6D0992D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351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04" y="6926"/>
            <a:ext cx="9151104" cy="5098473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166751" y="1154401"/>
            <a:ext cx="6858000" cy="2057400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154401"/>
            <a:ext cx="6858000" cy="1300163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11438"/>
            <a:ext cx="6858000" cy="60036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5715000"/>
            <a:ext cx="2362200" cy="72663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7239000" y="589364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rgbClr val="007698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rgbClr val="007698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614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633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"/>
            <a:ext cx="7886700" cy="32766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00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9240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10150" y="5867400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22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756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2797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117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048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112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2895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766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indmill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17"/>
            <a:ext cx="9144000" cy="50945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094514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166751" y="1154401"/>
            <a:ext cx="6858000" cy="2057400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154401"/>
            <a:ext cx="6858000" cy="1300163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11438"/>
            <a:ext cx="6858000" cy="60036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5715000"/>
            <a:ext cx="2362200" cy="72663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7239000" y="589364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rgbClr val="007698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rgbClr val="007698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5094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16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847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16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"/>
            <a:ext cx="7886700" cy="32766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00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340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892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16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915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16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7935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16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5970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16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117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048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5921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60160"/>
            <a:ext cx="9144000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2895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3462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indmill Templ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3538" cy="510540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166751" y="1154401"/>
            <a:ext cx="6858000" cy="2057400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154401"/>
            <a:ext cx="6858000" cy="1300163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11438"/>
            <a:ext cx="6858000" cy="60036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5715000"/>
            <a:ext cx="2362200" cy="72663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7239000" y="589364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rgbClr val="007698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rgbClr val="007698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9399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55920"/>
            <a:ext cx="9144001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1639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55920"/>
            <a:ext cx="9144001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"/>
            <a:ext cx="7886700" cy="32766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00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807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55920"/>
            <a:ext cx="9144001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4702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55920"/>
            <a:ext cx="9144001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99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"/>
            <a:ext cx="7886700" cy="32766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29000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88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55920"/>
            <a:ext cx="9144001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4763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55920"/>
            <a:ext cx="9144001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117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048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42313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455920"/>
            <a:ext cx="9144001" cy="14020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2895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960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3203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764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25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5029200" y="5893649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54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26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1179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048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17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2895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5920"/>
            <a:ext cx="9144000" cy="14020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51" y="5766816"/>
            <a:ext cx="2308737" cy="71018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029200" y="5893649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830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0" y="0"/>
            <a:ext cx="9146969" cy="5096168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166751" y="1154401"/>
            <a:ext cx="6858000" cy="2057400"/>
          </a:xfrm>
          <a:prstGeom prst="rect">
            <a:avLst/>
          </a:prstGeom>
          <a:solidFill>
            <a:srgbClr val="000000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154401"/>
            <a:ext cx="6858000" cy="1300163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611438"/>
            <a:ext cx="6858000" cy="600363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5715000"/>
            <a:ext cx="2362200" cy="72663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7239000" y="589364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4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dirty="0" err="1">
                <a:solidFill>
                  <a:srgbClr val="007698"/>
                </a:solidFill>
                <a:latin typeface="Century Gothic" charset="0"/>
                <a:ea typeface="Century Gothic" charset="0"/>
                <a:cs typeface="Century Gothic" charset="0"/>
              </a:rPr>
              <a:t>utc.org</a:t>
            </a:r>
            <a:endParaRPr lang="en-US" sz="1800" b="0" i="0" dirty="0">
              <a:solidFill>
                <a:srgbClr val="007698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930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9951" y="1825625"/>
            <a:ext cx="7886700" cy="3279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5197475"/>
            <a:ext cx="9139278" cy="136525"/>
          </a:xfrm>
          <a:prstGeom prst="rect">
            <a:avLst/>
          </a:prstGeom>
          <a:solidFill>
            <a:srgbClr val="0076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26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3" r:id="rId7"/>
    <p:sldLayoutId id="214748368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9951" y="1825625"/>
            <a:ext cx="7886700" cy="3279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5197475"/>
            <a:ext cx="9139278" cy="136525"/>
          </a:xfrm>
          <a:prstGeom prst="rect">
            <a:avLst/>
          </a:prstGeom>
          <a:solidFill>
            <a:srgbClr val="0076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9951" y="1825625"/>
            <a:ext cx="7886700" cy="3279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5197475"/>
            <a:ext cx="9139278" cy="136525"/>
          </a:xfrm>
          <a:prstGeom prst="rect">
            <a:avLst/>
          </a:prstGeom>
          <a:solidFill>
            <a:srgbClr val="0076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164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9951" y="1825625"/>
            <a:ext cx="7886700" cy="3279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5197475"/>
            <a:ext cx="9139278" cy="136525"/>
          </a:xfrm>
          <a:prstGeom prst="rect">
            <a:avLst/>
          </a:prstGeom>
          <a:solidFill>
            <a:srgbClr val="00769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643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rgbClr val="007698"/>
          </a:solidFill>
          <a:latin typeface="Century Gothic" charset="0"/>
          <a:ea typeface="Century Gothic" charset="0"/>
          <a:cs typeface="Century 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hyperlink" Target="mailto:Brett.Kilbourne@utc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5" Type="http://schemas.openxmlformats.org/officeDocument/2006/relationships/hyperlink" Target="mailto:Sharla.artz@utc.org" TargetMode="External"/><Relationship Id="rId4" Type="http://schemas.openxmlformats.org/officeDocument/2006/relationships/hyperlink" Target="mailto:Rob.Thormeyer@utc.org" TargetMode="External"/><Relationship Id="rId9" Type="http://schemas.openxmlformats.org/officeDocument/2006/relationships/customXml" Target="../ink/ink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ustomXml" Target="../ink/ink2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F361A-3CC0-4D9E-9966-3E85CCB258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528637"/>
            <a:ext cx="6858000" cy="1300163"/>
          </a:xfrm>
        </p:spPr>
        <p:txBody>
          <a:bodyPr>
            <a:normAutofit/>
          </a:bodyPr>
          <a:lstStyle/>
          <a:p>
            <a:r>
              <a:rPr lang="en-US" sz="4000" dirty="0"/>
              <a:t>Utility Broadband Trends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ABB429-CAB9-4A51-AC93-83B01C979A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057400"/>
            <a:ext cx="6858000" cy="115440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Rob Thormeyer, </a:t>
            </a:r>
            <a:r>
              <a:rPr lang="en-US" b="0" dirty="0"/>
              <a:t>Senior Director, Communications and Advocacy</a:t>
            </a:r>
          </a:p>
          <a:p>
            <a:r>
              <a:rPr lang="en-US" b="0" dirty="0"/>
              <a:t>Utilities Technology Council</a:t>
            </a:r>
          </a:p>
        </p:txBody>
      </p:sp>
    </p:spTree>
    <p:extLst>
      <p:ext uri="{BB962C8B-B14F-4D97-AF65-F5344CB8AC3E}">
        <p14:creationId xmlns:p14="http://schemas.microsoft.com/office/powerpoint/2010/main" val="16456181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D10C89-704D-4978-A352-4DFC288C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" y="152400"/>
            <a:ext cx="8895036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/>
              <a:t>Utility Broadband Networks*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C581F6-442F-4B9E-B475-D10531A84820}"/>
              </a:ext>
            </a:extLst>
          </p:cNvPr>
          <p:cNvSpPr txBox="1"/>
          <p:nvPr/>
        </p:nvSpPr>
        <p:spPr>
          <a:xfrm>
            <a:off x="0" y="381000"/>
            <a:ext cx="8705850" cy="5778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Massachusetts:  </a:t>
            </a:r>
            <a:r>
              <a:rPr lang="en-US" sz="1550" dirty="0"/>
              <a:t>HG&amp;E Telecom (Holyoke Gas &amp; Electric Department), Shutesbury Municipal Light Plant, Taunton Municipal Lighting Plant, Whip City Fiber (Westfield Gas &amp; Electric), Windsor Municipal Light Plant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Michigan:  </a:t>
            </a:r>
            <a:r>
              <a:rPr lang="en-US" sz="1550" dirty="0"/>
              <a:t>Cloverland Electric Cooperative (Cloverland Electric Cooperative Internet), Great Lakes Energy (</a:t>
            </a:r>
            <a:r>
              <a:rPr lang="en-US" sz="1550" dirty="0" err="1"/>
              <a:t>TrueStream</a:t>
            </a:r>
            <a:r>
              <a:rPr lang="en-US" sz="1550" dirty="0"/>
              <a:t>), Midwest Connections (Midwest Energy Cooperative)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Missouri</a:t>
            </a:r>
            <a:r>
              <a:rPr lang="en-US" sz="1550" dirty="0"/>
              <a:t>: Barry Electric Cooperative (</a:t>
            </a:r>
            <a:r>
              <a:rPr lang="en-US" sz="1550" dirty="0" err="1"/>
              <a:t>goBEC</a:t>
            </a:r>
            <a:r>
              <a:rPr lang="en-US" sz="1550" dirty="0"/>
              <a:t>), Callaway Electric Cooperative (</a:t>
            </a:r>
            <a:r>
              <a:rPr lang="en-US" sz="1550" dirty="0" err="1"/>
              <a:t>Callabyte</a:t>
            </a:r>
            <a:r>
              <a:rPr lang="en-US" sz="1550" dirty="0"/>
              <a:t> Technology), Co-Mo Electric Cooperative (Co-Mo Connect), Pemiscot-Dunklin Electric Cooperative, Ralls County Electric Cooperative, SEMO Electric Cooperative, </a:t>
            </a:r>
            <a:r>
              <a:rPr lang="en-US" sz="1550" dirty="0" err="1"/>
              <a:t>Sho</a:t>
            </a:r>
            <a:r>
              <a:rPr lang="en-US" sz="1550" dirty="0"/>
              <a:t>-Me Electric Cooperative (</a:t>
            </a:r>
            <a:r>
              <a:rPr lang="en-US" sz="1550" dirty="0" err="1"/>
              <a:t>Sho</a:t>
            </a:r>
            <a:r>
              <a:rPr lang="en-US" sz="1550" dirty="0"/>
              <a:t>-Me Technologies), United Electric Cooperative (United Fiber), </a:t>
            </a:r>
            <a:r>
              <a:rPr lang="en-US" sz="1550" dirty="0" err="1"/>
              <a:t>SpringNet</a:t>
            </a:r>
            <a:r>
              <a:rPr lang="en-US" sz="1550" dirty="0"/>
              <a:t> (City Utilities of Springfield)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Minnesota:  </a:t>
            </a:r>
            <a:r>
              <a:rPr lang="en-US" sz="1550" dirty="0"/>
              <a:t>Mille Lacs Energy Cooperative (MLEC Internet)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Mississippi: </a:t>
            </a:r>
            <a:r>
              <a:rPr lang="en-US" sz="1550" dirty="0"/>
              <a:t>Entergy/C Spire partnership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New Mexico:  </a:t>
            </a:r>
            <a:r>
              <a:rPr lang="en-US" sz="1550" dirty="0"/>
              <a:t>Continental Divide Electric Cooperative (Red Bolt Broadband), Kit Carson Electric Cooperative (Kit Carson Internet)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Nevada:  </a:t>
            </a:r>
            <a:r>
              <a:rPr lang="en-US" sz="1550" dirty="0"/>
              <a:t>Valley Electric Cooperative Association (Valley Communications Association)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New York:  </a:t>
            </a:r>
            <a:r>
              <a:rPr lang="en-US" sz="1550" dirty="0"/>
              <a:t>Delaware County Electric Cooperative (Delaware County Broadband Initiative (DCBI)), </a:t>
            </a:r>
            <a:r>
              <a:rPr lang="en-US" sz="1550" dirty="0" err="1"/>
              <a:t>OEConnect</a:t>
            </a:r>
            <a:r>
              <a:rPr lang="en-US" sz="1550" dirty="0"/>
              <a:t> (Otsego Electric Cooperative)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North Carolina:  </a:t>
            </a:r>
            <a:r>
              <a:rPr lang="en-US" sz="1550" dirty="0"/>
              <a:t>French Broad Electric Membership Corporation (French Broad Fiber), Lumbee River EMC (Bluewave Communications)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Ohio: </a:t>
            </a:r>
            <a:r>
              <a:rPr lang="en-US" sz="1550" dirty="0"/>
              <a:t>Consolidated Cooperative (</a:t>
            </a:r>
            <a:r>
              <a:rPr lang="en-US" sz="1550" dirty="0" err="1"/>
              <a:t>Enlight</a:t>
            </a:r>
            <a:r>
              <a:rPr lang="en-US" sz="1550" dirty="0"/>
              <a:t>)</a:t>
            </a:r>
          </a:p>
          <a:p>
            <a:r>
              <a:rPr lang="en-US" sz="1550" i="1" u="sng" dirty="0"/>
              <a:t>* Not exhaustive</a:t>
            </a:r>
          </a:p>
          <a:p>
            <a:endParaRPr lang="en-US" sz="155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endParaRPr lang="en-US" sz="1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004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D10C89-704D-4978-A352-4DFC288C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" y="152400"/>
            <a:ext cx="8895036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/>
              <a:t>Utility Broadband Networks*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C581F6-442F-4B9E-B475-D10531A84820}"/>
              </a:ext>
            </a:extLst>
          </p:cNvPr>
          <p:cNvSpPr txBox="1"/>
          <p:nvPr/>
        </p:nvSpPr>
        <p:spPr>
          <a:xfrm>
            <a:off x="0" y="533400"/>
            <a:ext cx="9144000" cy="5686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Oklahoma: 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Lake Region Electric Cooperative (Lake Region Technology &amp; Communications), Northeast Oklahoma Electric Cooperative (Bolt Fiber Optic Services) OEC Fiber (Oklahoma Electric Cooperative)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Oregon: 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Douglas Electric Cooperative (Douglas Fast Net), </a:t>
            </a:r>
            <a:r>
              <a:rPr lang="en-US" sz="1600" dirty="0" err="1">
                <a:latin typeface="Calibri (Body)"/>
                <a:cs typeface="Calibri" panose="020F0502020204030204" pitchFamily="34" charset="0"/>
              </a:rPr>
              <a:t>EUGNet</a:t>
            </a:r>
            <a:r>
              <a:rPr lang="en-US" sz="1600" dirty="0">
                <a:latin typeface="Calibri (Body)"/>
                <a:cs typeface="Calibri" panose="020F0502020204030204" pitchFamily="34" charset="0"/>
              </a:rPr>
              <a:t> (Eugene Water and Electric Board),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Hood River Electric Cooperative (Communications Access Cooperative, CACHE)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South Carolina: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Mid-Carolina Electric Cooperative (Carolina Connect), Tri-County EMC,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South Dakota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:  </a:t>
            </a:r>
            <a:r>
              <a:rPr lang="en-US" sz="1600" dirty="0" err="1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Swiftel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 Communications (Brookings Municipal Utilities)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Tennessee:  </a:t>
            </a:r>
            <a:r>
              <a:rPr lang="en-US" sz="1600" dirty="0" err="1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BrightRidge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 (Body)"/>
                <a:cs typeface="Calibri" panose="020F0502020204030204" pitchFamily="34" charset="0"/>
              </a:rPr>
              <a:t>(Johnson City Power Board), EPB Fiber Optics,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Gibson Electric Membership Corporation (Gibson Connect), Holston Electric Cooperative (Holston Connect), Jackson County REMC (Jackson Connect), Middle </a:t>
            </a:r>
            <a:r>
              <a:rPr lang="en-US" sz="1600" dirty="0">
                <a:latin typeface="Calibri (Body)"/>
                <a:cs typeface="Calibri" panose="020F0502020204030204" pitchFamily="34" charset="0"/>
              </a:rPr>
              <a:t>NU Connect (Newport Utilities</a:t>
            </a:r>
            <a:r>
              <a:rPr lang="en-US" sz="1600" b="1" dirty="0">
                <a:latin typeface="Calibri (Body)"/>
                <a:cs typeface="Calibri" panose="020F0502020204030204" pitchFamily="34" charset="0"/>
              </a:rPr>
              <a:t>)</a:t>
            </a:r>
            <a:r>
              <a:rPr lang="en-US" sz="1600" dirty="0">
                <a:latin typeface="Calibri (Body)"/>
                <a:cs typeface="Calibri" panose="020F0502020204030204" pitchFamily="34" charset="0"/>
              </a:rPr>
              <a:t>,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Tennessee Electric Membership Corporation, </a:t>
            </a:r>
            <a:r>
              <a:rPr lang="en-US" sz="1600" dirty="0" err="1">
                <a:latin typeface="Calibri (Body)"/>
                <a:cs typeface="Calibri" panose="020F0502020204030204" pitchFamily="34" charset="0"/>
              </a:rPr>
              <a:t>LightTUBe</a:t>
            </a:r>
            <a:r>
              <a:rPr lang="en-US" sz="1600" dirty="0">
                <a:latin typeface="Calibri (Body)"/>
                <a:cs typeface="Calibri" panose="020F0502020204030204" pitchFamily="34" charset="0"/>
              </a:rPr>
              <a:t> (Tullahoma Utilities Board),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Volunteer Electric Cooperative (VEC)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Texas: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Bandera Electric Cooperative (BEC Fiber), Grayson-Collin Electric Cooperative (GCEC Telecom), Guadalupe Valley Electric Co-op (GVEC.net), Taylor Electric Cooperative (Access Fiber)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Wisconsin: 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Chippewa Falls Electric Cooperative (</a:t>
            </a:r>
            <a:r>
              <a:rPr lang="en-US" sz="1600" dirty="0" err="1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Ntera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),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Virginia: 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BARC Electric Cooperative (BARC Connects), </a:t>
            </a:r>
            <a:r>
              <a:rPr lang="en-US" sz="1600" dirty="0">
                <a:latin typeface="Calibri (Body)"/>
                <a:cs typeface="Calibri" panose="020F0502020204030204" pitchFamily="34" charset="0"/>
              </a:rPr>
              <a:t>BVU </a:t>
            </a:r>
            <a:r>
              <a:rPr lang="en-US" sz="1600" dirty="0" err="1">
                <a:latin typeface="Calibri (Body)"/>
                <a:cs typeface="Calibri" panose="020F0502020204030204" pitchFamily="34" charset="0"/>
              </a:rPr>
              <a:t>OptiNet</a:t>
            </a:r>
            <a:r>
              <a:rPr lang="en-US" sz="1600" dirty="0">
                <a:latin typeface="Calibri (Body)"/>
                <a:cs typeface="Calibri" panose="020F0502020204030204" pitchFamily="34" charset="0"/>
              </a:rPr>
              <a:t> (BVU Authority</a:t>
            </a:r>
            <a:r>
              <a:rPr lang="en-US" sz="1600" b="1" dirty="0">
                <a:latin typeface="Calibri (Body)"/>
                <a:cs typeface="Calibri" panose="020F0502020204030204" pitchFamily="34" charset="0"/>
              </a:rPr>
              <a:t>),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Central Virginia Electric Cooperative (Firefly), Mecklenburg Electric Cooperative, Prince George Electric Cooperative (</a:t>
            </a:r>
            <a:r>
              <a:rPr lang="en-US" sz="1600" dirty="0" err="1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RuralBand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), Roanoke Electric Cooperative; Dominion Energy Virginia-Prince George Electric Cooperative; Appalachian Power-</a:t>
            </a:r>
            <a:r>
              <a:rPr lang="en-US" sz="1600" dirty="0" err="1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GigaBeam</a:t>
            </a:r>
            <a:endParaRPr lang="en-US" sz="1600" dirty="0">
              <a:solidFill>
                <a:schemeClr val="tx1"/>
              </a:solidFill>
              <a:latin typeface="Calibri (Body)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Washington:  </a:t>
            </a:r>
            <a:r>
              <a:rPr lang="en-US" sz="1600" dirty="0">
                <a:solidFill>
                  <a:schemeClr val="tx1"/>
                </a:solidFill>
                <a:latin typeface="Calibri (Body)"/>
                <a:cs typeface="Calibri" panose="020F0502020204030204" pitchFamily="34" charset="0"/>
              </a:rPr>
              <a:t>Orcas Power and Light Cooperative (OPALCO)(Rock Island Communications)</a:t>
            </a:r>
          </a:p>
          <a:p>
            <a:r>
              <a:rPr lang="en-US" sz="1600" i="1" u="sng" dirty="0"/>
              <a:t>* Not exhaustive</a:t>
            </a:r>
          </a:p>
          <a:p>
            <a:endParaRPr lang="en-US" sz="1600" dirty="0">
              <a:solidFill>
                <a:schemeClr val="tx1"/>
              </a:solidFill>
              <a:latin typeface="Calibri (Body)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endParaRPr lang="en-US" sz="1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280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65125"/>
            <a:ext cx="8686800" cy="1325563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951" y="1600200"/>
            <a:ext cx="7886700" cy="3657600"/>
          </a:xfrm>
        </p:spPr>
        <p:txBody>
          <a:bodyPr>
            <a:normAutofit/>
          </a:bodyPr>
          <a:lstStyle/>
          <a:p>
            <a:r>
              <a:rPr lang="en-US" dirty="0"/>
              <a:t>Contact info</a:t>
            </a:r>
          </a:p>
          <a:p>
            <a:pPr lvl="1"/>
            <a:r>
              <a:rPr lang="en-US" dirty="0">
                <a:hlinkClick r:id="rId3"/>
              </a:rPr>
              <a:t>Brett.Kilbourne@utc.org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Rob.Thormeyer@utc.org</a:t>
            </a:r>
            <a:endParaRPr lang="en-US" dirty="0"/>
          </a:p>
          <a:p>
            <a:pPr lvl="1"/>
            <a:r>
              <a:rPr lang="en-US" dirty="0">
                <a:hlinkClick r:id="rId5"/>
              </a:rPr>
              <a:t>Sharla.artz@utc.org</a:t>
            </a:r>
            <a:endParaRPr lang="en-US" dirty="0"/>
          </a:p>
          <a:p>
            <a:pPr lvl="1"/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CCA2ACF-69B0-4AA6-80D9-ED21EC8E1677}"/>
                  </a:ext>
                </a:extLst>
              </p14:cNvPr>
              <p14:cNvContentPartPr/>
              <p14:nvPr/>
            </p14:nvContentPartPr>
            <p14:xfrm>
              <a:off x="7722736" y="2117207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CCA2ACF-69B0-4AA6-80D9-ED21EC8E167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13736" y="210820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5AC2812-D1A4-47C2-80CB-277B3C1F184E}"/>
                  </a:ext>
                </a:extLst>
              </p14:cNvPr>
              <p14:cNvContentPartPr/>
              <p14:nvPr/>
            </p14:nvContentPartPr>
            <p14:xfrm>
              <a:off x="7682776" y="1977887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5AC2812-D1A4-47C2-80CB-277B3C1F184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673776" y="196888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29556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About UTC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950" y="1371601"/>
            <a:ext cx="8086850" cy="3733800"/>
          </a:xfrm>
        </p:spPr>
        <p:txBody>
          <a:bodyPr>
            <a:normAutofit fontScale="92500"/>
          </a:bodyPr>
          <a:lstStyle/>
          <a:p>
            <a:r>
              <a:rPr lang="en-US" dirty="0"/>
              <a:t>Established in 1948 to advocate for electric utilities’ radio communications and telecom interests</a:t>
            </a:r>
          </a:p>
          <a:p>
            <a:pPr lvl="1"/>
            <a:r>
              <a:rPr lang="en-US" dirty="0"/>
              <a:t>Membership expanded to include all types of services: gas, water, electricity, pipelines by all kinds of utilities: investor-owned, cooperatively-organized, and government-owned</a:t>
            </a:r>
          </a:p>
          <a:p>
            <a:r>
              <a:rPr lang="en-US" dirty="0"/>
              <a:t>Utility communications networks must meet high standards for reliability, coverage, security</a:t>
            </a:r>
          </a:p>
          <a:p>
            <a:pPr lvl="1"/>
            <a:r>
              <a:rPr lang="en-US" dirty="0"/>
              <a:t>Commercial networks lack same reliability, resiliency 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288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DF25A-809C-4560-8DBA-B4B01AE48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b="1"/>
              <a:t>Utility Broadband Big </a:t>
            </a:r>
            <a:r>
              <a:rPr lang="en-US" b="1" dirty="0"/>
              <a:t>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52C34-DE49-4EEB-AA48-ED3B1E742C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951" y="1295400"/>
            <a:ext cx="7886700" cy="327977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Numerous utilities are deploying fiber networks to support internal operations/grid modernization</a:t>
            </a:r>
          </a:p>
          <a:p>
            <a:r>
              <a:rPr lang="en-US" dirty="0"/>
              <a:t>Many are leveraging existing infrastructure to provide broadband on either a wholesale or retail basis</a:t>
            </a:r>
          </a:p>
          <a:p>
            <a:r>
              <a:rPr lang="en-US" dirty="0"/>
              <a:t>Utilities awarded more than $260 million over 10 years in CAFII; and many more are participating in RDOF $20.4 billion auction</a:t>
            </a:r>
          </a:p>
          <a:p>
            <a:r>
              <a:rPr lang="en-US" dirty="0"/>
              <a:t>Pre-COVID!</a:t>
            </a:r>
          </a:p>
        </p:txBody>
      </p:sp>
    </p:spTree>
    <p:extLst>
      <p:ext uri="{BB962C8B-B14F-4D97-AF65-F5344CB8AC3E}">
        <p14:creationId xmlns:p14="http://schemas.microsoft.com/office/powerpoint/2010/main" val="3229899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30ADC-B99E-40D7-966D-691335796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Utility Broadband Trends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516FE-5B43-4D3B-A807-75018F5D3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951" y="1524001"/>
            <a:ext cx="7915400" cy="35814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Last Mile/Direct Service</a:t>
            </a:r>
          </a:p>
          <a:p>
            <a:pPr lvl="1"/>
            <a:r>
              <a:rPr lang="en-US" dirty="0"/>
              <a:t>Cooperative, public power utilities</a:t>
            </a:r>
          </a:p>
          <a:p>
            <a:r>
              <a:rPr lang="en-US" dirty="0"/>
              <a:t>Middle Mile</a:t>
            </a:r>
          </a:p>
          <a:p>
            <a:pPr lvl="1"/>
            <a:r>
              <a:rPr lang="en-US" dirty="0"/>
              <a:t>Dual-purpose: IOUs offering to lease new fiber investments for grid modernization to third-parties</a:t>
            </a:r>
          </a:p>
          <a:p>
            <a:pPr lvl="1"/>
            <a:r>
              <a:rPr lang="en-US" dirty="0"/>
              <a:t>Revenue can be shared with utility ratepayers</a:t>
            </a:r>
          </a:p>
          <a:p>
            <a:r>
              <a:rPr lang="en-US" dirty="0"/>
              <a:t>Smart-Meter Mile</a:t>
            </a:r>
          </a:p>
          <a:p>
            <a:pPr lvl="1"/>
            <a:r>
              <a:rPr lang="en-US" dirty="0"/>
              <a:t>Entergy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654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30ADC-B99E-40D7-966D-691335796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IOU Hurdles—Middle Mile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516FE-5B43-4D3B-A807-75018F5D3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951" y="1524001"/>
            <a:ext cx="7915400" cy="358140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Restrictions imposed by existing easement and rights-of-way land use</a:t>
            </a:r>
            <a:endParaRPr lang="en-US" sz="3200" dirty="0"/>
          </a:p>
          <a:p>
            <a:pPr lvl="0"/>
            <a:r>
              <a:rPr lang="en-US" dirty="0"/>
              <a:t>Treatment of communications investments</a:t>
            </a:r>
          </a:p>
          <a:p>
            <a:pPr lvl="0"/>
            <a:r>
              <a:rPr lang="en-US" dirty="0"/>
              <a:t>Concerns over the regulatory structure</a:t>
            </a:r>
            <a:endParaRPr lang="en-US" sz="3200" dirty="0"/>
          </a:p>
          <a:p>
            <a:pPr lvl="0"/>
            <a:r>
              <a:rPr lang="en-US" dirty="0"/>
              <a:t>Differences between the utility and broadband industries</a:t>
            </a:r>
            <a:endParaRPr lang="en-US" sz="32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674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30ADC-B99E-40D7-966D-691335796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Rural Broadband Take Rates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B30AA8-E4B2-43C9-96CE-0126B8B82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451" y="1295400"/>
            <a:ext cx="5622349" cy="2457450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8AEAD88-0A58-4CA0-BA38-2CE694070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951" y="3886200"/>
            <a:ext cx="7886700" cy="132556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b="1" u="sng" dirty="0"/>
              <a:t>Utility B</a:t>
            </a:r>
          </a:p>
          <a:p>
            <a:r>
              <a:rPr lang="en-US" dirty="0"/>
              <a:t>100Mb: 75% take rate</a:t>
            </a:r>
          </a:p>
          <a:p>
            <a:r>
              <a:rPr lang="en-US" dirty="0"/>
              <a:t>500 Mb: 17% take rate</a:t>
            </a:r>
          </a:p>
          <a:p>
            <a:r>
              <a:rPr lang="en-US" dirty="0"/>
              <a:t>1Gb: 8% take rate</a:t>
            </a:r>
          </a:p>
        </p:txBody>
      </p:sp>
    </p:spTree>
    <p:extLst>
      <p:ext uri="{BB962C8B-B14F-4D97-AF65-F5344CB8AC3E}">
        <p14:creationId xmlns:p14="http://schemas.microsoft.com/office/powerpoint/2010/main" val="3886379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30ADC-B99E-40D7-966D-691335796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365125"/>
            <a:ext cx="8382000" cy="1325563"/>
          </a:xfrm>
        </p:spPr>
        <p:txBody>
          <a:bodyPr/>
          <a:lstStyle/>
          <a:p>
            <a:r>
              <a:rPr lang="en-US" b="1" dirty="0"/>
              <a:t>Why Utility Broadband Matters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8AEAD88-0A58-4CA0-BA38-2CE694070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951" y="1690688"/>
            <a:ext cx="7886700" cy="352107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/>
              <a:t>Grid Modernization</a:t>
            </a:r>
          </a:p>
          <a:p>
            <a:pPr lvl="1"/>
            <a:r>
              <a:rPr lang="en-US" dirty="0"/>
              <a:t>Utilities are making these investments anyway</a:t>
            </a:r>
          </a:p>
          <a:p>
            <a:pPr lvl="2"/>
            <a:r>
              <a:rPr lang="en-US" dirty="0"/>
              <a:t>Smart Meters, Smart Grid</a:t>
            </a:r>
          </a:p>
          <a:p>
            <a:pPr marL="0" indent="0">
              <a:buNone/>
            </a:pPr>
            <a:r>
              <a:rPr lang="en-US" dirty="0"/>
              <a:t>Spectrum Crunch=Fiber </a:t>
            </a:r>
          </a:p>
          <a:p>
            <a:pPr lvl="1"/>
            <a:r>
              <a:rPr lang="en-US" dirty="0"/>
              <a:t>Federal policies limiting utility access to spectrum</a:t>
            </a:r>
          </a:p>
          <a:p>
            <a:pPr lvl="2"/>
            <a:r>
              <a:rPr lang="en-US" dirty="0"/>
              <a:t>IOU comms investments can be monetized, revenues shared with ratepayers/consumers</a:t>
            </a:r>
          </a:p>
          <a:p>
            <a:pPr marL="0" indent="0">
              <a:buNone/>
            </a:pPr>
            <a:r>
              <a:rPr lang="en-US" dirty="0"/>
              <a:t>Infrastructure</a:t>
            </a:r>
          </a:p>
          <a:p>
            <a:pPr lvl="1"/>
            <a:r>
              <a:rPr lang="en-US" dirty="0"/>
              <a:t>Electric utility infrastructure is already in place</a:t>
            </a:r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488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-76200"/>
            <a:ext cx="8686800" cy="1325563"/>
          </a:xfrm>
        </p:spPr>
        <p:txBody>
          <a:bodyPr/>
          <a:lstStyle/>
          <a:p>
            <a:r>
              <a:rPr lang="en-US" b="1" dirty="0"/>
              <a:t>Opportunities for Engagement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9951" y="990600"/>
            <a:ext cx="7886700" cy="4343400"/>
          </a:xfrm>
        </p:spPr>
        <p:txBody>
          <a:bodyPr>
            <a:normAutofit/>
          </a:bodyPr>
          <a:lstStyle/>
          <a:p>
            <a:r>
              <a:rPr lang="en-US" dirty="0"/>
              <a:t>UTC Resources</a:t>
            </a:r>
          </a:p>
          <a:p>
            <a:pPr lvl="1"/>
            <a:r>
              <a:rPr lang="en-US" dirty="0"/>
              <a:t>Webinars</a:t>
            </a:r>
          </a:p>
          <a:p>
            <a:pPr lvl="2"/>
            <a:r>
              <a:rPr lang="en-US" dirty="0"/>
              <a:t>Virginia IOUs</a:t>
            </a:r>
          </a:p>
          <a:p>
            <a:pPr lvl="2"/>
            <a:r>
              <a:rPr lang="en-US" dirty="0"/>
              <a:t>Utility Broadband portal—www.utc.org/utility-broadband-deployment </a:t>
            </a:r>
          </a:p>
          <a:p>
            <a:pPr lvl="1"/>
            <a:r>
              <a:rPr lang="en-US" dirty="0"/>
              <a:t>Pole-attachments portal—www.utc.org/utility-poles</a:t>
            </a:r>
          </a:p>
          <a:p>
            <a:pPr lvl="1"/>
            <a:r>
              <a:rPr lang="en-US" dirty="0"/>
              <a:t>UTC Journal</a:t>
            </a:r>
          </a:p>
          <a:p>
            <a:pPr lvl="2"/>
            <a:r>
              <a:rPr lang="en-US" dirty="0"/>
              <a:t>Interview-op/ed opportunities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CCA2ACF-69B0-4AA6-80D9-ED21EC8E1677}"/>
                  </a:ext>
                </a:extLst>
              </p14:cNvPr>
              <p14:cNvContentPartPr/>
              <p14:nvPr/>
            </p14:nvContentPartPr>
            <p14:xfrm>
              <a:off x="7722736" y="2117207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CCA2ACF-69B0-4AA6-80D9-ED21EC8E167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13736" y="2108207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5AC2812-D1A4-47C2-80CB-277B3C1F184E}"/>
                  </a:ext>
                </a:extLst>
              </p14:cNvPr>
              <p14:cNvContentPartPr/>
              <p14:nvPr/>
            </p14:nvContentPartPr>
            <p14:xfrm>
              <a:off x="7682776" y="1977887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5AC2812-D1A4-47C2-80CB-277B3C1F184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3776" y="1968887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03334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D10C89-704D-4978-A352-4DFC288CB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64" y="152400"/>
            <a:ext cx="8895036" cy="381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400" b="1" dirty="0"/>
              <a:t>Utility Broadband Networks*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C581F6-442F-4B9E-B475-D10531A84820}"/>
              </a:ext>
            </a:extLst>
          </p:cNvPr>
          <p:cNvSpPr txBox="1"/>
          <p:nvPr/>
        </p:nvSpPr>
        <p:spPr>
          <a:xfrm>
            <a:off x="0" y="533400"/>
            <a:ext cx="8705850" cy="530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Alabama:  </a:t>
            </a:r>
            <a:r>
              <a:rPr lang="en-US" sz="1550" dirty="0"/>
              <a:t>Alabama Power/C-Spire Partnership, Central Alabama Electric Cooperative (Central Access), Cullman Electric Cooperative (Sprout Broadband), Huntsville Utilities, Sylacauga Utilities Board</a:t>
            </a:r>
            <a:r>
              <a:rPr lang="en-US" sz="1550" b="1" dirty="0"/>
              <a:t>, </a:t>
            </a:r>
            <a:r>
              <a:rPr lang="en-US" sz="1550" dirty="0"/>
              <a:t>Tombigbee Electric Cooperative (Freedom Fiber), North Alabama Electric Cooperative.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Arkansas:  </a:t>
            </a:r>
            <a:r>
              <a:rPr lang="en-US" sz="1550" dirty="0"/>
              <a:t>Clarksville Connected Utilities, Craighead Electric Cooperative (Empower), North Arkansas Electric Cooperative (NEXT), Ouachita Electric Cooperative (Arkansas Rural Internet Service), Ozarks Electric Cooperative (</a:t>
            </a:r>
            <a:r>
              <a:rPr lang="en-US" sz="1550" dirty="0" err="1"/>
              <a:t>OzarksGO</a:t>
            </a:r>
            <a:r>
              <a:rPr lang="en-US" sz="1550" dirty="0"/>
              <a:t>), South Central Connect (South Central Arkansas Electric Cooperative)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California: </a:t>
            </a:r>
            <a:r>
              <a:rPr lang="en-US" sz="1550" dirty="0"/>
              <a:t>Anza Electrical Cooperative (</a:t>
            </a:r>
            <a:r>
              <a:rPr lang="en-US" sz="1550" dirty="0" err="1"/>
              <a:t>ConnectAnza</a:t>
            </a:r>
            <a:r>
              <a:rPr lang="en-US" sz="1550" dirty="0"/>
              <a:t>), ONE Burbank (Burbank Water and Power), Plumas-Sierra Telecommunications, San Luis Valley Rural Electric Coop (</a:t>
            </a:r>
            <a:r>
              <a:rPr lang="en-US" sz="1550" dirty="0" err="1"/>
              <a:t>Ciello</a:t>
            </a:r>
            <a:r>
              <a:rPr lang="en-US" sz="155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Colorado:  </a:t>
            </a:r>
            <a:r>
              <a:rPr lang="en-US" sz="1550" dirty="0"/>
              <a:t>Delta-Montrose Electric Association, DMEA (Elevate Fiber), Southeast Colorado Power Association (SECOM)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Florida:  </a:t>
            </a:r>
            <a:r>
              <a:rPr lang="en-US" sz="1550" dirty="0" err="1"/>
              <a:t>GRUCom</a:t>
            </a:r>
            <a:r>
              <a:rPr lang="en-US" sz="1550" dirty="0"/>
              <a:t> Fiber Optics (Gainesville Regional Utilities)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Georgia</a:t>
            </a:r>
            <a:r>
              <a:rPr lang="en-US" sz="1550" dirty="0"/>
              <a:t>:  Habersham Electric Membership Cooperative (</a:t>
            </a:r>
            <a:r>
              <a:rPr lang="en-US" sz="1550" dirty="0" err="1"/>
              <a:t>Trailwave</a:t>
            </a:r>
            <a:r>
              <a:rPr lang="en-US" sz="155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Illinois:  </a:t>
            </a:r>
            <a:r>
              <a:rPr lang="en-US" sz="1550" dirty="0"/>
              <a:t>Illinois Electric Cooperative (IllinoisNet.com)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Indiana:  </a:t>
            </a:r>
            <a:r>
              <a:rPr lang="en-US" sz="1550" dirty="0" err="1"/>
              <a:t>NineStar</a:t>
            </a:r>
            <a:r>
              <a:rPr lang="en-US" sz="1550" dirty="0"/>
              <a:t> Connect (Central Indiana Power), South Central Indiana Rural Electric Membership Corp., (SCI Fiber), </a:t>
            </a:r>
            <a:r>
              <a:rPr lang="en-US" sz="1550" dirty="0" err="1"/>
              <a:t>Tipmont</a:t>
            </a:r>
            <a:r>
              <a:rPr lang="en-US" sz="1550" dirty="0"/>
              <a:t> Rural EMC,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Iowa:  </a:t>
            </a:r>
            <a:r>
              <a:rPr lang="en-US" sz="1550" dirty="0"/>
              <a:t>Cedar Falls Utilities, Maquoketa Valley Electric Cooperative (</a:t>
            </a:r>
            <a:r>
              <a:rPr lang="en-US" sz="1550" dirty="0" err="1"/>
              <a:t>MVLink</a:t>
            </a:r>
            <a:r>
              <a:rPr lang="en-US" sz="1550" b="1" dirty="0"/>
              <a:t>), </a:t>
            </a:r>
            <a:r>
              <a:rPr lang="en-US" sz="1550" dirty="0"/>
              <a:t>Spencer Municipal Utilities, Waverly Utilities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550" b="1" dirty="0"/>
              <a:t>Kentucky:  </a:t>
            </a:r>
            <a:r>
              <a:rPr lang="en-US" sz="1550" dirty="0"/>
              <a:t>OMU Fibernet (Owensboro Municipal Utilities)</a:t>
            </a:r>
          </a:p>
          <a:p>
            <a:r>
              <a:rPr lang="en-US" sz="1550" i="1" u="sng" dirty="0"/>
              <a:t>* Not exhaustive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endParaRPr lang="en-US" sz="1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45478"/>
      </p:ext>
    </p:extLst>
  </p:cSld>
  <p:clrMapOvr>
    <a:masterClrMapping/>
  </p:clrMapOvr>
</p:sld>
</file>

<file path=ppt/theme/theme1.xml><?xml version="1.0" encoding="utf-8"?>
<a:theme xmlns:a="http://schemas.openxmlformats.org/drawingml/2006/main" name="Sky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m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indmill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ires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2193911C665844A03198D88F2CA548" ma:contentTypeVersion="13" ma:contentTypeDescription="Create a new document." ma:contentTypeScope="" ma:versionID="7b557f74146c66f1bbbb4cf948bea783">
  <xsd:schema xmlns:xsd="http://www.w3.org/2001/XMLSchema" xmlns:xs="http://www.w3.org/2001/XMLSchema" xmlns:p="http://schemas.microsoft.com/office/2006/metadata/properties" xmlns:ns3="a707144d-06a8-4db5-8076-67069f876948" xmlns:ns4="f361024a-66df-4000-9ab2-28d3014d2e38" targetNamespace="http://schemas.microsoft.com/office/2006/metadata/properties" ma:root="true" ma:fieldsID="14926760eef8924a2e6825c86c27d616" ns3:_="" ns4:_="">
    <xsd:import namespace="a707144d-06a8-4db5-8076-67069f876948"/>
    <xsd:import namespace="f361024a-66df-4000-9ab2-28d3014d2e3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07144d-06a8-4db5-8076-67069f8769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61024a-66df-4000-9ab2-28d3014d2e3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C3DBB4-A34E-4D85-870D-55F5AE4CD08F}">
  <ds:schemaRefs>
    <ds:schemaRef ds:uri="http://schemas.microsoft.com/office/2006/documentManagement/types"/>
    <ds:schemaRef ds:uri="f361024a-66df-4000-9ab2-28d3014d2e38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a707144d-06a8-4db5-8076-67069f876948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7FCC563-49BA-4563-9826-4C5AD1427B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07144d-06a8-4db5-8076-67069f876948"/>
    <ds:schemaRef ds:uri="f361024a-66df-4000-9ab2-28d3014d2e3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6F43374-7677-4401-8626-69AB148BFDE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2512</TotalTime>
  <Words>1044</Words>
  <Application>Microsoft Office PowerPoint</Application>
  <PresentationFormat>On-screen Show (4:3)</PresentationFormat>
  <Paragraphs>118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(Body)</vt:lpstr>
      <vt:lpstr>Century Gothic</vt:lpstr>
      <vt:lpstr>Sky_Template</vt:lpstr>
      <vt:lpstr>Dam_Template</vt:lpstr>
      <vt:lpstr>Windmill_Template</vt:lpstr>
      <vt:lpstr>Wires_Template</vt:lpstr>
      <vt:lpstr>Utility Broadband Trends</vt:lpstr>
      <vt:lpstr>About UTC</vt:lpstr>
      <vt:lpstr>Utility Broadband Big Picture</vt:lpstr>
      <vt:lpstr>Utility Broadband Trends</vt:lpstr>
      <vt:lpstr>IOU Hurdles—Middle Mile</vt:lpstr>
      <vt:lpstr>Rural Broadband Take Rates</vt:lpstr>
      <vt:lpstr>Why Utility Broadband Matters</vt:lpstr>
      <vt:lpstr>Opportunities for Engagement</vt:lpstr>
      <vt:lpstr>Utility Broadband Networks*</vt:lpstr>
      <vt:lpstr>Utility Broadband Networks*</vt:lpstr>
      <vt:lpstr>Utility Broadband Networks*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</dc:creator>
  <cp:lastModifiedBy>Robert Thormeyer</cp:lastModifiedBy>
  <cp:revision>145</cp:revision>
  <dcterms:created xsi:type="dcterms:W3CDTF">2012-09-17T13:25:13Z</dcterms:created>
  <dcterms:modified xsi:type="dcterms:W3CDTF">2020-11-09T13:34:40Z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0x010100582193911C665844A03198D88F2CA548</vt:lpwstr>
  </property>
</Properties>
</file>