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slideMasters/slideMaster2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 autoCompressPictures="0">
  <p:sldMasterIdLst>
    <p:sldMasterId id="2147483672" r:id="rId1"/>
    <p:sldMasterId id="2147483675" r:id="rId2"/>
  </p:sldMasterIdLst>
  <p:notesMasterIdLst>
    <p:notesMasterId r:id="rId15"/>
  </p:notesMasterIdLst>
  <p:sldIdLst>
    <p:sldId id="256" r:id="rId3"/>
    <p:sldId id="291" r:id="rId4"/>
    <p:sldId id="303" r:id="rId5"/>
    <p:sldId id="307" r:id="rId6"/>
    <p:sldId id="312" r:id="rId7"/>
    <p:sldId id="308" r:id="rId8"/>
    <p:sldId id="285" r:id="rId9"/>
    <p:sldId id="286" r:id="rId10"/>
    <p:sldId id="310" r:id="rId11"/>
    <p:sldId id="298" r:id="rId12"/>
    <p:sldId id="309" r:id="rId13"/>
    <p:sldId id="305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mc="http://schemas.openxmlformats.org/markup-compatibility/2006" xmlns:mv="urn:schemas-microsoft-com:mac:vml"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  <p:clrMru>
    <a:srgbClr val="F8B100"/>
    <a:srgbClr val="BBD0A3"/>
    <a:srgbClr val="FD5F60"/>
    <a:srgbClr val="FFD500"/>
    <a:srgbClr val="FFE000"/>
    <a:srgbClr val="00A962"/>
    <a:srgbClr val="125783"/>
    <a:srgbClr val="0F4293"/>
    <a:srgbClr val="FF7D00"/>
  </p:clrMru>
  <p:extLst>
    <p:ext uri="{E76CE94A-603C-4142-B9EB-6D1370010A27}">
      <p14:discardImageEditData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FD5EFAAD-0ECE-453E-9831-46B23BE46B34}">
      <p15:chartTrackingRefBased xmlns:mc="http://schemas.openxmlformats.org/markup-compatibility/2006" xmlns:mv="urn:schemas-microsoft-com:mac:vml" xmlns:p15="http://schemas.microsoft.com/office/powerpoint/2012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29366"/>
    <p:restoredTop sz="94549"/>
  </p:normalViewPr>
  <p:slideViewPr>
    <p:cSldViewPr snapToGrid="0" snapToObjects="1">
      <p:cViewPr>
        <p:scale>
          <a:sx n="91" d="100"/>
          <a:sy n="91" d="100"/>
        </p:scale>
        <p:origin x="-272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notesMaster" Target="notesMasters/notes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charset="0"/>
              </a:defRPr>
            </a:lvl1pPr>
          </a:lstStyle>
          <a:p>
            <a:fld id="{BFB214A3-1A65-9F44-A79A-E5065DAF2ABC}" type="datetimeFigureOut">
              <a:rPr lang="en-US" smtClean="0"/>
              <a:pPr/>
              <a:t>11/10/20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charset="0"/>
              </a:defRPr>
            </a:lvl1pPr>
          </a:lstStyle>
          <a:p>
            <a:fld id="{25861824-880C-7D4B-BDBD-F32014F42A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468495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861824-880C-7D4B-BDBD-F32014F42AC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87306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861824-880C-7D4B-BDBD-F32014F42AC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873911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861824-880C-7D4B-BDBD-F32014F42AC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62318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b="0" i="0" dirty="0">
              <a:latin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9144" y="5158408"/>
            <a:ext cx="2292096" cy="16995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b="0" i="0" dirty="0"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59152" y="5158408"/>
            <a:ext cx="6793992" cy="1699591"/>
          </a:xfrm>
          <a:prstGeom prst="rect">
            <a:avLst/>
          </a:prstGeom>
          <a:solidFill>
            <a:schemeClr val="accent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b="0" i="0" dirty="0">
              <a:latin typeface="Arial" charset="0"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59152" y="5869939"/>
            <a:ext cx="6784848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0" y="5971031"/>
            <a:ext cx="2282952" cy="685800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2000" b="0" i="0">
                <a:solidFill>
                  <a:srgbClr val="FFFFFF"/>
                </a:solidFill>
                <a:latin typeface="Arial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BEFC21B-8671-DE46-8184-2F22DB8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1E27705-3E09-074E-80D0-925EC938CB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FE817EE-CCDD-BE40-81F6-2F4B6D459F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0467EDC-8F7A-8B46-AE3E-62EA1AEFA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DECCA3A-451B-9940-90FB-9FC8143E8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0157EB2-BBA6-AD43-82A9-387272D8C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73B5B-9D8B-6B49-B11E-16A4760401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780974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099405F-63B0-0E4D-B894-C1EA9E5B3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D7F8FF7-AF9D-054F-A572-5AD97D18D7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E063AF0-061B-0342-A13D-49550AE171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BE6FEF0-5761-E340-B8A4-3DB782968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929479D-D87B-A24E-92CB-F998C0F40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1D62428-413A-9B45-9F13-C27348078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73B5B-9D8B-6B49-B11E-16A4760401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019373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C1DF36E-B54A-784D-A3E8-9F8CBF98F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0B34A38-449D-FA4F-B2DD-E24B237963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1B8A94B-C097-6940-A9DC-48F4423EB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F771BE9-A263-C04A-B054-FE3022F4D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911FFC2-6557-8949-9161-D636127AC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73B5B-9D8B-6B49-B11E-16A4760401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895537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3FA6341-943F-074C-AD4C-2868319171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B79CA21-3776-664E-A557-A954B826CA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CF14511-7038-5E4D-88EA-772FD8067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2A1FEFE-F5F4-D847-8710-85707A045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46C17F1-C46E-9D4F-ACCF-6B55CBCE8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73B5B-9D8B-6B49-B11E-16A4760401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69230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610600" cy="1047787"/>
          </a:xfrm>
          <a:noFill/>
          <a:ln>
            <a:noFill/>
          </a:ln>
        </p:spPr>
        <p:txBody>
          <a:bodyPr/>
          <a:lstStyle>
            <a:lvl1pPr>
              <a:defRPr b="0" i="0">
                <a:latin typeface="Arial Regular"/>
                <a:ea typeface="Arial Regular"/>
                <a:cs typeface="Arial Regular"/>
              </a:defRPr>
            </a:lvl1pPr>
          </a:lstStyle>
          <a:p>
            <a:r>
              <a:rPr kumimoji="0"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0" y="6248400"/>
            <a:ext cx="2512786" cy="365125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1135062"/>
            <a:ext cx="533400" cy="244476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CE185D-12BF-CA4A-B453-54B382411C3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480457"/>
            <a:ext cx="7996138" cy="4615543"/>
          </a:xfrm>
        </p:spPr>
        <p:txBody>
          <a:bodyPr/>
          <a:lstStyle>
            <a:lvl1pPr>
              <a:defRPr b="0" i="0">
                <a:solidFill>
                  <a:schemeClr val="tx1"/>
                </a:solidFill>
                <a:latin typeface="Arial Regular"/>
                <a:ea typeface="Arial Regular"/>
                <a:cs typeface="Arial Regular"/>
              </a:defRPr>
            </a:lvl1pPr>
            <a:lvl2pPr>
              <a:defRPr b="0" i="0">
                <a:solidFill>
                  <a:schemeClr val="tx1"/>
                </a:solidFill>
                <a:latin typeface="Arial Regular"/>
                <a:ea typeface="Arial Regular"/>
                <a:cs typeface="Arial Regular"/>
              </a:defRPr>
            </a:lvl2pPr>
            <a:lvl3pPr>
              <a:defRPr b="0" i="0">
                <a:solidFill>
                  <a:schemeClr val="tx1"/>
                </a:solidFill>
                <a:latin typeface="Arial Regular"/>
                <a:ea typeface="Arial Regular"/>
                <a:cs typeface="Arial Regular"/>
              </a:defRPr>
            </a:lvl3pPr>
            <a:lvl4pPr>
              <a:defRPr b="0" i="0">
                <a:solidFill>
                  <a:schemeClr val="tx1"/>
                </a:solidFill>
                <a:latin typeface="Arial Regular"/>
                <a:ea typeface="Arial Regular"/>
                <a:cs typeface="Arial Regular"/>
              </a:defRPr>
            </a:lvl4pPr>
            <a:lvl5pPr>
              <a:defRPr b="0" i="0">
                <a:solidFill>
                  <a:schemeClr val="tx1"/>
                </a:solidFill>
                <a:latin typeface="Arial Regular"/>
                <a:ea typeface="Arial Regular"/>
                <a:cs typeface="Arial Regular"/>
              </a:defRPr>
            </a:lvl5pPr>
          </a:lstStyle>
          <a:p>
            <a:pPr lvl="0" eaLnBrk="1" latinLnBrk="0" hangingPunct="1"/>
            <a:r>
              <a:rPr lang="en-US" dirty="0"/>
              <a:t>Click to edit Master text styles</a:t>
            </a:r>
          </a:p>
          <a:p>
            <a:pPr lvl="1" eaLnBrk="1" latinLnBrk="0" hangingPunct="1"/>
            <a:r>
              <a:rPr lang="en-US" dirty="0"/>
              <a:t>Second level</a:t>
            </a:r>
          </a:p>
          <a:p>
            <a:pPr lvl="2" eaLnBrk="1" latinLnBrk="0" hangingPunct="1"/>
            <a:r>
              <a:rPr lang="en-US" dirty="0"/>
              <a:t>Third level</a:t>
            </a:r>
          </a:p>
          <a:p>
            <a:pPr lvl="3" eaLnBrk="1" latinLnBrk="0" hangingPunct="1"/>
            <a:r>
              <a:rPr lang="en-US" dirty="0"/>
              <a:t>Fourth level</a:t>
            </a:r>
          </a:p>
          <a:p>
            <a:pPr lvl="4" eaLnBrk="1" latinLnBrk="0" hangingPunct="1"/>
            <a:r>
              <a:rPr lang="en-US" dirty="0"/>
              <a:t>Fifth level</a:t>
            </a:r>
            <a:endParaRPr kumimoji="0"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17569E0-8D8B-CE4D-831F-D1E3B31AFD2D}"/>
              </a:ext>
            </a:extLst>
          </p:cNvPr>
          <p:cNvSpPr/>
          <p:nvPr userDrawn="1"/>
        </p:nvSpPr>
        <p:spPr>
          <a:xfrm>
            <a:off x="4113469" y="1148706"/>
            <a:ext cx="495399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900" dirty="0">
                <a:solidFill>
                  <a:schemeClr val="bg1">
                    <a:lumMod val="95000"/>
                  </a:schemeClr>
                </a:solidFill>
                <a:latin typeface="Arial Regular"/>
                <a:ea typeface="Helvetica" charset="0"/>
                <a:cs typeface="Helvetica" charset="0"/>
              </a:rPr>
              <a:t>Company Confidential, not to be reproduced or transmitted without prior express permission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3EFEB5E-9F15-5C42-B980-E3C81D883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C68ECDA-9DEA-6443-B4E6-83C1ACB8E2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C302EB5-A56D-6C42-A868-85CAB5A00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192ED07-8748-4141-A40E-6C34E27D7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CDF202D-3752-5045-9E3D-ADB59E26C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73B5B-9D8B-6B49-B11E-16A4760401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41396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C52C613-2C37-D143-AA80-8C9FD10B11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18212CC-50E9-B347-842C-9985F69B44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2B84A4B-5F52-C546-937D-F8DB1710B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738E185-5078-B041-AB63-A55F7FE77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3A65846-5F62-9343-AAF1-BFCD89DA0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73B5B-9D8B-6B49-B11E-16A4760401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06079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3F0CFF9-62B3-714E-AED4-37E30B4253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9ED4FAF-1C4F-5C4C-96A7-DC476ED934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FD0C8A9-9C92-564C-B8DB-C7E9D7C47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4CD86CB-FB8B-DC4C-AD54-7B1FCDDCB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97130DE-6A82-4F43-BED4-1534D54CC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73B5B-9D8B-6B49-B11E-16A4760401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33560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3AB85F5-52BF-F345-BEB9-1D16CD34B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22B7D63-F5D4-754E-AD5C-0B57609B3C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CADC433-A470-8547-A621-5148412208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1CEB456-B6E7-9843-BA68-DEE1A6030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47F3D92-2577-DA44-83C1-5CA788D22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E474516-43D1-834F-B83B-81358DE12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73B5B-9D8B-6B49-B11E-16A4760401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89475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1981E5E-EAEE-4D4F-9B07-396B87F77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E260C54-4C27-B744-8A45-B4A1A844CA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5F41B73-80BD-E84D-A7D5-C3A9B33891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3A061DC-AE8E-9446-A3F8-910D2ACABA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938B0D0-9338-C048-8046-263783F71F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AD4B542-5602-B249-A5B1-097EC1EF9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C130504-DF93-344C-A191-E5CC67181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73C3C46-F6E3-F149-AC82-9A2E7E4EF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73B5B-9D8B-6B49-B11E-16A4760401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245177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57C9D1A-8332-C442-B14E-631175CF4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E5FDC84-EA38-F242-8376-A1A3D6A16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4DA0BE0-6A96-8541-8AEB-45715EF8D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618135B-492A-4F4E-B01F-3CE2D8B7F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73B5B-9D8B-6B49-B11E-16A4760401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01875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0AD262C-A0C7-8849-A49D-088C3ED37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287B477-C48F-6045-9FA7-08713C153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7E1D2D8-3DE5-0A4E-BFDF-20ADF0BAE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73B5B-9D8B-6B49-B11E-16A4760401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935755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2" Type="http://schemas.openxmlformats.org/officeDocument/2006/relationships/slideLayout" Target="../slideLayouts/slideLayout4.xml"/><Relationship Id="rId3" Type="http://schemas.openxmlformats.org/officeDocument/2006/relationships/slideLayout" Target="../slideLayouts/slideLayout5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slideLayout" Target="../slideLayouts/slideLayout8.xml"/><Relationship Id="rId7" Type="http://schemas.openxmlformats.org/officeDocument/2006/relationships/slideLayout" Target="../slideLayouts/slideLayout9.xml"/><Relationship Id="rId8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533400" y="0"/>
            <a:ext cx="8610600" cy="1081033"/>
          </a:xfrm>
          <a:prstGeom prst="rect">
            <a:avLst/>
          </a:prstGeom>
          <a:noFill/>
          <a:ln>
            <a:solidFill>
              <a:srgbClr val="B2BDBC"/>
            </a:solidFill>
          </a:ln>
        </p:spPr>
        <p:txBody>
          <a:bodyPr vert="horz" anchor="ctr">
            <a:normAutofit/>
          </a:bodyPr>
          <a:lstStyle/>
          <a:p>
            <a:r>
              <a:rPr kumimoji="0" lang="en-US" dirty="0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7996138" cy="463550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/>
              <a:t>Click to edit Master text styles</a:t>
            </a:r>
          </a:p>
          <a:p>
            <a:pPr lvl="1" eaLnBrk="1" latinLnBrk="0" hangingPunct="1"/>
            <a:r>
              <a:rPr kumimoji="0" lang="en-US" dirty="0"/>
              <a:t>Second level</a:t>
            </a:r>
          </a:p>
          <a:p>
            <a:pPr lvl="2" eaLnBrk="1" latinLnBrk="0" hangingPunct="1"/>
            <a:r>
              <a:rPr kumimoji="0" lang="en-US" dirty="0"/>
              <a:t>Third level</a:t>
            </a:r>
          </a:p>
          <a:p>
            <a:pPr lvl="3" eaLnBrk="1" latinLnBrk="0" hangingPunct="1"/>
            <a:r>
              <a:rPr kumimoji="0" lang="en-US" dirty="0"/>
              <a:t>Fourth level</a:t>
            </a:r>
          </a:p>
          <a:p>
            <a:pPr lvl="4" eaLnBrk="1" latinLnBrk="0" hangingPunct="1"/>
            <a:r>
              <a:rPr kumimoji="0" lang="en-US" dirty="0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337106"/>
            <a:ext cx="7999186" cy="365125"/>
          </a:xfrm>
          <a:prstGeom prst="rect">
            <a:avLst/>
          </a:prstGeom>
          <a:noFill/>
          <a:ln w="9525" cmpd="sng">
            <a:noFill/>
          </a:ln>
        </p:spPr>
        <p:txBody>
          <a:bodyPr vert="horz" anchor="ctr"/>
          <a:lstStyle>
            <a:lvl1pPr algn="r" eaLnBrk="1" latinLnBrk="0" hangingPunct="1">
              <a:defRPr kumimoji="0" sz="1400" b="0" i="0">
                <a:solidFill>
                  <a:schemeClr val="accent1"/>
                </a:solidFill>
                <a:latin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0" y="1118815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b="0" i="0" dirty="0"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164535"/>
            <a:ext cx="533400" cy="228600"/>
          </a:xfrm>
          <a:prstGeom prst="rect">
            <a:avLst/>
          </a:prstGeom>
          <a:solidFill>
            <a:schemeClr val="accent4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b="0" i="0" dirty="0"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0550" y="1164535"/>
            <a:ext cx="8553450" cy="228600"/>
          </a:xfrm>
          <a:prstGeom prst="rect">
            <a:avLst/>
          </a:prstGeom>
          <a:solidFill>
            <a:schemeClr val="accent1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b="0" i="0" dirty="0">
              <a:latin typeface="Arial" charset="0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156597"/>
            <a:ext cx="533400" cy="244476"/>
          </a:xfrm>
          <a:prstGeom prst="rect">
            <a:avLst/>
          </a:prstGeom>
          <a:ln>
            <a:noFill/>
          </a:ln>
        </p:spPr>
        <p:txBody>
          <a:bodyPr vert="horz" anchor="ctr" anchorCtr="0">
            <a:noAutofit/>
          </a:bodyPr>
          <a:lstStyle>
            <a:lvl1pPr algn="ctr" eaLnBrk="1" latinLnBrk="0" hangingPunct="1">
              <a:defRPr kumimoji="0" sz="1200" b="0" i="0">
                <a:solidFill>
                  <a:srgbClr val="FFFFFF"/>
                </a:solidFill>
                <a:latin typeface="Arial" charset="0"/>
              </a:defRPr>
            </a:lvl1pPr>
          </a:lstStyle>
          <a:p>
            <a:fld id="{B1F50D0D-58F4-8549-A917-59819768D540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7872652" y="268357"/>
            <a:ext cx="1207284" cy="684757"/>
          </a:xfrm>
          <a:prstGeom prst="rect">
            <a:avLst/>
          </a:prstGeom>
        </p:spPr>
      </p:pic>
      <p:sp>
        <p:nvSpPr>
          <p:cNvPr id="14" name="Footer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BBD813A-B3C7-2A4A-A46E-4CA2EADB0939}"/>
              </a:ext>
            </a:extLst>
          </p:cNvPr>
          <p:cNvSpPr txBox="1">
            <a:spLocks/>
          </p:cNvSpPr>
          <p:nvPr userDrawn="1"/>
        </p:nvSpPr>
        <p:spPr>
          <a:xfrm>
            <a:off x="3348111" y="6570720"/>
            <a:ext cx="5795887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Company Confidential, not to be reproduced or transmitted without prior express permission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2400" b="0" i="0" kern="1200">
          <a:solidFill>
            <a:schemeClr val="tx1"/>
          </a:solidFill>
          <a:latin typeface="Arial Regular"/>
          <a:ea typeface="Arial Regular"/>
          <a:cs typeface="Arial Regular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1"/>
        </a:buClr>
        <a:buSzPct val="80000"/>
        <a:buFont typeface="Lucida Grande"/>
        <a:buChar char="►"/>
        <a:defRPr kumimoji="0" sz="2000" b="0" i="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80000"/>
        <a:buFont typeface="Lucida Grande"/>
        <a:buChar char="►"/>
        <a:defRPr kumimoji="0" sz="1800" b="0" i="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1"/>
        </a:buClr>
        <a:buSzPct val="80000"/>
        <a:buFont typeface="Lucida Grande"/>
        <a:buChar char="►"/>
        <a:defRPr kumimoji="0" sz="1600" b="0" i="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1"/>
        </a:buClr>
        <a:buSzPct val="80000"/>
        <a:buFont typeface="Lucida Grande"/>
        <a:buChar char="►"/>
        <a:defRPr kumimoji="0" sz="1400" b="0" i="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1"/>
        </a:buClr>
        <a:buSzPct val="80000"/>
        <a:buFont typeface="Lucida Grande"/>
        <a:buChar char="►"/>
        <a:defRPr kumimoji="0" sz="2000" b="0" i="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13398ED-0924-034F-BFA2-7E7340EB2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CECFA90-7EF0-7547-B47E-DF8A00BE3A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C651D40-4E47-354B-BA19-6E667AAF1E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27DA74A-917E-E643-BDFF-F8F2D01195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806043A-49AB-1B4F-BA1C-EB3A81ADC8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E73B5B-9D8B-6B49-B11E-16A4760401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677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3" Type="http://schemas.openxmlformats.org/officeDocument/2006/relationships/hyperlink" Target="https://www.facilitiesnet.com/maintenanceoperations/article/Paying-the-Price-for-Deferred-Maintenance--17407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2.png"/><Relationship Id="rId12" Type="http://schemas.openxmlformats.org/officeDocument/2006/relationships/image" Target="../media/image23.png"/><Relationship Id="rId13" Type="http://schemas.openxmlformats.org/officeDocument/2006/relationships/image" Target="../media/image24.png"/><Relationship Id="rId14" Type="http://schemas.openxmlformats.org/officeDocument/2006/relationships/image" Target="../media/image25.png"/><Relationship Id="rId15" Type="http://schemas.openxmlformats.org/officeDocument/2006/relationships/image" Target="../media/image26.png"/><Relationship Id="rId16" Type="http://schemas.openxmlformats.org/officeDocument/2006/relationships/image" Target="../media/image27.png"/><Relationship Id="rId17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jpeg"/><Relationship Id="rId6" Type="http://schemas.openxmlformats.org/officeDocument/2006/relationships/image" Target="../media/image17.png"/><Relationship Id="rId7" Type="http://schemas.openxmlformats.org/officeDocument/2006/relationships/image" Target="../media/image18.jpeg"/><Relationship Id="rId8" Type="http://schemas.openxmlformats.org/officeDocument/2006/relationships/image" Target="../media/image19.jpeg"/><Relationship Id="rId9" Type="http://schemas.openxmlformats.org/officeDocument/2006/relationships/image" Target="../media/image20.jpeg"/><Relationship Id="rId10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water.jpg"/>
          <p:cNvPicPr>
            <a:picLocks noChangeAspect="1"/>
          </p:cNvPicPr>
          <p:nvPr/>
        </p:nvPicPr>
        <p:blipFill>
          <a:blip r:embed="rId3"/>
          <a:srcRect b="25333"/>
          <a:stretch>
            <a:fillRect/>
          </a:stretch>
        </p:blipFill>
        <p:spPr>
          <a:xfrm>
            <a:off x="0" y="0"/>
            <a:ext cx="9144000" cy="5120647"/>
          </a:xfrm>
          <a:prstGeom prst="rect">
            <a:avLst/>
          </a:prstGeom>
        </p:spPr>
      </p:pic>
      <p:sp>
        <p:nvSpPr>
          <p:cNvPr id="9" name="Footer Placeholder 2"/>
          <p:cNvSpPr txBox="1">
            <a:spLocks/>
          </p:cNvSpPr>
          <p:nvPr/>
        </p:nvSpPr>
        <p:spPr>
          <a:xfrm>
            <a:off x="2377439" y="6570720"/>
            <a:ext cx="676655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Company Confidential, not to be reproduced or transmitted without prior express permission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4C6A9A1-64C6-4B4E-A40D-D28C44C181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>
            <a:off x="6973068" y="399392"/>
            <a:ext cx="1794605" cy="101676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5904A87-EDF3-0440-82B0-8341BF3E393D}"/>
              </a:ext>
            </a:extLst>
          </p:cNvPr>
          <p:cNvSpPr txBox="1"/>
          <p:nvPr/>
        </p:nvSpPr>
        <p:spPr>
          <a:xfrm>
            <a:off x="3911598" y="5620639"/>
            <a:ext cx="36982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Infrastructure Investment Disparity</a:t>
            </a:r>
            <a:endParaRPr lang="en-US" sz="2000" dirty="0" smtClean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0" y="1879709"/>
            <a:ext cx="3810000" cy="9271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37235" y="5840740"/>
            <a:ext cx="19012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November 2020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0691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1- Fix The Cash Register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E185D-12BF-CA4A-B453-54B382411C38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Content Placeholder 4" descr="watermeter cash register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7500" t="46000" r="3000" b="8000"/>
          <a:stretch>
            <a:fillRect/>
          </a:stretch>
        </p:blipFill>
        <p:spPr>
          <a:xfrm>
            <a:off x="1635843" y="1424621"/>
            <a:ext cx="5506995" cy="2123153"/>
          </a:xfrm>
          <a:ln>
            <a:noFill/>
          </a:ln>
        </p:spPr>
      </p:pic>
      <p:sp>
        <p:nvSpPr>
          <p:cNvPr id="7" name="Content Placeholder 3"/>
          <p:cNvSpPr txBox="1">
            <a:spLocks/>
          </p:cNvSpPr>
          <p:nvPr/>
        </p:nvSpPr>
        <p:spPr>
          <a:xfrm>
            <a:off x="1060578" y="3489188"/>
            <a:ext cx="6740255" cy="298674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>
            <a:normAutofit/>
          </a:bodyPr>
          <a:lstStyle/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Lucida Grande"/>
              <a:buChar char="►"/>
              <a:tabLst/>
              <a:defRPr/>
            </a:pPr>
            <a:r>
              <a:rPr lang="en-US" sz="2000" noProof="0" dirty="0" smtClean="0">
                <a:latin typeface="Arial Regular"/>
                <a:ea typeface="Arial Regular"/>
                <a:cs typeface="Arial Regular"/>
              </a:rPr>
              <a:t>Products, Materials and Installation For 726 Meters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egular"/>
              <a:ea typeface="Arial Regular"/>
              <a:cs typeface="Arial Regular"/>
            </a:endParaRPr>
          </a:p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Lucida Grande"/>
              <a:buChar char="►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egular"/>
                <a:ea typeface="Arial Regular"/>
                <a:cs typeface="Arial Regular"/>
              </a:rPr>
              <a:t>Residential Meter Monthly Rate ~ $3.05 Per Meter</a:t>
            </a:r>
          </a:p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Lucida Grande"/>
              <a:buChar char="►"/>
              <a:tabLst/>
              <a:defRPr/>
            </a:pPr>
            <a:r>
              <a:rPr lang="en-US" sz="2000" noProof="0" dirty="0" smtClean="0">
                <a:latin typeface="Arial Regular"/>
                <a:ea typeface="Arial Regular"/>
                <a:cs typeface="Arial Regular"/>
              </a:rPr>
              <a:t>The </a:t>
            </a:r>
            <a:r>
              <a:rPr lang="en-US" sz="2000" dirty="0" smtClean="0">
                <a:latin typeface="Arial Regular"/>
                <a:ea typeface="Arial Regular"/>
                <a:cs typeface="Arial Regular"/>
              </a:rPr>
              <a:t>highest on record amount of customers paid = trust</a:t>
            </a:r>
          </a:p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Lucida Grande"/>
              <a:buChar char="►"/>
              <a:tabLst/>
              <a:defRPr/>
            </a:pPr>
            <a:r>
              <a:rPr lang="en-US" sz="2000" noProof="0" dirty="0" smtClean="0">
                <a:latin typeface="Arial Regular"/>
                <a:ea typeface="Arial Regular"/>
                <a:cs typeface="Arial Regular"/>
              </a:rPr>
              <a:t>Labor Resources Re-Directed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egular"/>
              <a:ea typeface="Arial Regular"/>
              <a:cs typeface="Arial Regular"/>
            </a:endParaRPr>
          </a:p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Lucida Grande"/>
              <a:buChar char="►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egular"/>
                <a:ea typeface="Arial Regular"/>
                <a:cs typeface="Arial Regular"/>
              </a:rPr>
              <a:t>Instant ROI- 46.7% Revenue Increase</a:t>
            </a:r>
          </a:p>
          <a:p>
            <a:pPr marL="777240" lvl="1" indent="-320040" defTabSz="914400">
              <a:spcBef>
                <a:spcPts val="700"/>
              </a:spcBef>
              <a:buClr>
                <a:schemeClr val="accent1"/>
              </a:buClr>
              <a:buSzPct val="80000"/>
              <a:buFont typeface="Lucida Grande"/>
              <a:buChar char="►"/>
            </a:pPr>
            <a:r>
              <a:rPr lang="en-US" sz="2000" dirty="0" smtClean="0">
                <a:latin typeface="Arial Regular"/>
                <a:ea typeface="Arial Regular"/>
                <a:cs typeface="Arial Regular"/>
              </a:rPr>
              <a:t>Accurate Meters- changed from mechanical to ultrasonic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2- Continue The Good Work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E185D-12BF-CA4A-B453-54B382411C38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1186173" y="2107470"/>
            <a:ext cx="6740255" cy="360084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>
            <a:normAutofit/>
          </a:bodyPr>
          <a:lstStyle/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Lucida Grande"/>
              <a:buChar char="►"/>
              <a:tabLst/>
              <a:defRPr/>
            </a:pPr>
            <a:r>
              <a:rPr lang="en-US" sz="2000" noProof="0" dirty="0" smtClean="0">
                <a:latin typeface="Arial Regular"/>
                <a:ea typeface="Arial Regular"/>
                <a:cs typeface="Arial Regular"/>
              </a:rPr>
              <a:t>Current </a:t>
            </a:r>
            <a:r>
              <a:rPr lang="en-US" sz="2000" noProof="0" dirty="0" smtClean="0">
                <a:latin typeface="Arial Regular"/>
                <a:ea typeface="Arial Regular"/>
                <a:cs typeface="Arial Regular"/>
              </a:rPr>
              <a:t>step is ~ $3.75m in waste water system upgrades to a treatment plant </a:t>
            </a:r>
            <a:r>
              <a:rPr lang="en-US" sz="2000" dirty="0" smtClean="0">
                <a:latin typeface="Arial Regular"/>
                <a:ea typeface="Arial Regular"/>
                <a:cs typeface="Arial Regular"/>
              </a:rPr>
              <a:t>commissioned in 1987.</a:t>
            </a:r>
            <a:endParaRPr lang="en-US" sz="2000" dirty="0" smtClean="0">
              <a:latin typeface="Arial Regular"/>
              <a:ea typeface="Arial Regular"/>
              <a:cs typeface="Arial Regular"/>
            </a:endParaRPr>
          </a:p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Lucida Grande"/>
              <a:buChar char="►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egular"/>
                <a:ea typeface="Arial Regular"/>
                <a:cs typeface="Arial Regular"/>
              </a:rPr>
              <a:t>Capital Recovery Service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egular"/>
                <a:ea typeface="Arial Regular"/>
                <a:cs typeface="Arial Regular"/>
              </a:rPr>
              <a:t> agreement wiped 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egular"/>
                <a:ea typeface="Arial Regular"/>
                <a:cs typeface="Arial Regular"/>
              </a:rPr>
              <a:t>out $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egular"/>
                <a:ea typeface="Arial Regular"/>
                <a:cs typeface="Arial Regular"/>
              </a:rPr>
              <a:t>650,000 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egular"/>
                <a:ea typeface="Arial Regular"/>
                <a:cs typeface="Arial Regular"/>
              </a:rPr>
              <a:t>in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egular"/>
                <a:ea typeface="Arial Regular"/>
                <a:cs typeface="Arial Regular"/>
              </a:rPr>
              <a:t> </a:t>
            </a:r>
            <a:r>
              <a:rPr lang="en-US" sz="2000" noProof="0" dirty="0" smtClean="0">
                <a:latin typeface="Arial Regular"/>
                <a:ea typeface="Arial Regular"/>
                <a:cs typeface="Arial Regular"/>
              </a:rPr>
              <a:t>Long </a:t>
            </a:r>
            <a:r>
              <a:rPr lang="en-US" sz="2000" noProof="0" dirty="0" smtClean="0">
                <a:latin typeface="Arial Regular"/>
                <a:ea typeface="Arial Regular"/>
                <a:cs typeface="Arial Regular"/>
              </a:rPr>
              <a:t>Term </a:t>
            </a:r>
            <a:r>
              <a:rPr lang="en-US" sz="2000" noProof="0" dirty="0" smtClean="0">
                <a:latin typeface="Arial Regular"/>
                <a:ea typeface="Arial Regular"/>
                <a:cs typeface="Arial Regular"/>
              </a:rPr>
              <a:t>Debt and Payables.</a:t>
            </a:r>
            <a:endParaRPr lang="en-US" sz="2000" dirty="0" smtClean="0">
              <a:latin typeface="Arial Regular"/>
              <a:ea typeface="Arial Regular"/>
              <a:cs typeface="Arial Regular"/>
            </a:endParaRPr>
          </a:p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Lucida Grande"/>
              <a:buChar char="►"/>
              <a:tabLst/>
              <a:defRPr/>
            </a:pPr>
            <a:r>
              <a:rPr lang="en-US" sz="2000" dirty="0" smtClean="0">
                <a:latin typeface="Arial Regular"/>
                <a:ea typeface="Arial Regular"/>
                <a:cs typeface="Arial Regular"/>
              </a:rPr>
              <a:t>Enabling the city to escape the Run To Fail Model</a:t>
            </a:r>
          </a:p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Lucida Grande"/>
              <a:buChar char="►"/>
              <a:tabLst/>
              <a:defRPr/>
            </a:pPr>
            <a:r>
              <a:rPr lang="en-US" sz="2000" dirty="0" smtClean="0">
                <a:latin typeface="Arial Regular"/>
                <a:ea typeface="Arial Regular"/>
                <a:cs typeface="Arial Regular"/>
              </a:rPr>
              <a:t>End Result- Instant and dramatic improvement in the Balance Sheet, monthly use fees match revenue source, and newly found trust from their customers</a:t>
            </a:r>
            <a:endParaRPr lang="en-US" sz="2000" dirty="0" smtClean="0">
              <a:latin typeface="Arial Regular"/>
              <a:ea typeface="Arial Regular"/>
              <a:cs typeface="Arial Regular"/>
            </a:endParaRPr>
          </a:p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Lucida Grande"/>
              <a:buChar char="►"/>
              <a:tabLst/>
              <a:defRPr/>
            </a:pPr>
            <a:r>
              <a:rPr lang="en-US" sz="2000" dirty="0" smtClean="0">
                <a:latin typeface="Arial Regular"/>
                <a:ea typeface="Arial Regular"/>
                <a:cs typeface="Arial Regular"/>
              </a:rPr>
              <a:t>Winner of the Community Achievement Award from the Louisiana Municipal Association for this effort.</a:t>
            </a:r>
          </a:p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Lucida Grande"/>
              <a:buChar char="►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egular"/>
              <a:ea typeface="Arial Regular"/>
              <a:cs typeface="Arial Regular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/>
              </a:ext>
            </a:extLst>
          </a:blip>
          <a:stretch>
            <a:fillRect/>
          </a:stretch>
        </p:blipFill>
        <p:spPr>
          <a:xfrm>
            <a:off x="0" y="1594131"/>
            <a:ext cx="9144000" cy="533213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10000"/>
          </a:bodyPr>
          <a:lstStyle/>
          <a:p>
            <a:fld id="{1ACE185D-12BF-CA4A-B453-54B382411C3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="http://schemas.openxmlformats.org/drawingml/2006/main" xmlns:r="http://schemas.openxmlformats.org/officeDocument/2006/relationships" xmlns:p="http://schemas.openxmlformats.org/presentationml/2006/main" xmlns:a16="http://schemas.microsoft.com/office/drawing/2014/main" xmlns:mv="urn:schemas-microsoft-com:mac:vml" xmlns:mc="http://schemas.openxmlformats.org/markup-compatibility/2006" id="{328DD3AA-3A69-4420-AC10-703E59EA7973}"/>
              </a:ext>
            </a:extLst>
          </p:cNvPr>
          <p:cNvSpPr/>
          <p:nvPr/>
        </p:nvSpPr>
        <p:spPr>
          <a:xfrm>
            <a:off x="815754" y="1970152"/>
            <a:ext cx="3302064" cy="1569660"/>
          </a:xfrm>
          <a:prstGeom prst="rect">
            <a:avLst/>
          </a:prstGeom>
          <a:solidFill>
            <a:schemeClr val="bg1">
              <a:alpha val="94000"/>
            </a:schemeClr>
          </a:solidFill>
        </p:spPr>
        <p:txBody>
          <a:bodyPr wrap="square" anchor="ctr">
            <a:spAutoFit/>
          </a:bodyPr>
          <a:lstStyle/>
          <a:p>
            <a:r>
              <a:rPr lang="en-US" sz="1600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Jason Hewitt</a:t>
            </a:r>
          </a:p>
          <a:p>
            <a:r>
              <a:rPr lang="en-US" sz="1600" dirty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Sustainability Partners LLC</a:t>
            </a:r>
            <a:endParaRPr lang="en-US" sz="1600" dirty="0" smtClean="0">
              <a:solidFill>
                <a:schemeClr val="accent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1600" dirty="0" err="1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jhewitt@</a:t>
            </a:r>
            <a:r>
              <a:rPr lang="en-US" sz="1600" dirty="0" err="1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s.partners</a:t>
            </a:r>
            <a:endParaRPr lang="en-US" sz="1600" dirty="0" smtClean="0">
              <a:solidFill>
                <a:schemeClr val="accent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1600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480-845-0400 Office</a:t>
            </a:r>
          </a:p>
          <a:p>
            <a:r>
              <a:rPr lang="en-US" sz="1600" dirty="0" smtClean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225-281-2965 Mobile</a:t>
            </a:r>
          </a:p>
          <a:p>
            <a:r>
              <a:rPr lang="en-US" sz="1600" dirty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www.sustainability.partners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5934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 up of an animal&#10;&#10;Description automatically generated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7FE323D-126E-5344-A213-A638288DF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480602"/>
            <a:ext cx="3250223" cy="27115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CA2267F-83CA-964B-ACB0-756D67EC3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Universal Problem- Aging Infrastructure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399AC03-4F26-854B-8269-18F1ADEB9385}"/>
              </a:ext>
            </a:extLst>
          </p:cNvPr>
          <p:cNvSpPr txBox="1"/>
          <p:nvPr/>
        </p:nvSpPr>
        <p:spPr>
          <a:xfrm>
            <a:off x="3692770" y="2330780"/>
            <a:ext cx="5216768" cy="3801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Maintaining, operating, replacing and upgrading the nation’s water infrastructure could cost $2.8 trillion to $4.8 trillion through 2028, according to the U.S. Conference of Mayors. Replacing and expanding water pipes alone could cost $1 trillion through 2035, according to the American Water Works Association.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The American Society of Civil Engineers (ASCE) gives the U.S. water infrastructure a D grade.</a:t>
            </a:r>
          </a:p>
          <a:p>
            <a:endParaRPr lang="en-US" sz="9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u="sng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https://www.facilitiesnet.com/maintenanceoperations/article/Paying-the-Price-for-Deferred-Maintenance--17407</a:t>
            </a:r>
            <a:endParaRPr lang="en-US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lide Number Placeholder 10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5D49751-7602-9E47-86EB-C5C0FB2C6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E185D-12BF-CA4A-B453-54B382411C38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1400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CA2267F-83CA-964B-ACB0-756D67EC3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490" y="0"/>
            <a:ext cx="8610600" cy="1047787"/>
          </a:xfrm>
        </p:spPr>
        <p:txBody>
          <a:bodyPr/>
          <a:lstStyle/>
          <a:p>
            <a:r>
              <a:rPr lang="en-US" dirty="0" smtClean="0"/>
              <a:t>Infrastructure Investment Is Positive on Multiple Fronts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5D49751-7602-9E47-86EB-C5C0FB2C6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E185D-12BF-CA4A-B453-54B382411C38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48" y="3130905"/>
            <a:ext cx="8128000" cy="3175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04886" y="1800394"/>
            <a:ext cx="49819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 2015, the nonpartisan Congressional Budget Office estimated that every dollar spent on infrastructure brought an economic benefit of up to $2.20.</a:t>
            </a:r>
            <a:endParaRPr lang="en-US" sz="2400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61400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 Why Can’t Communities Access Capital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E185D-12BF-CA4A-B453-54B382411C3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>
          <a:xfrm>
            <a:off x="948940" y="1578156"/>
            <a:ext cx="7659846" cy="4615543"/>
          </a:xfrm>
        </p:spPr>
        <p:txBody>
          <a:bodyPr>
            <a:normAutofit/>
          </a:bodyPr>
          <a:lstStyle/>
          <a:p>
            <a:r>
              <a:rPr lang="en-US" dirty="0" smtClean="0"/>
              <a:t>Often owners/operators have</a:t>
            </a:r>
            <a:r>
              <a:rPr lang="en-US" dirty="0" smtClean="0"/>
              <a:t> had challenges- </a:t>
            </a:r>
            <a:r>
              <a:rPr lang="en-US" dirty="0" smtClean="0"/>
              <a:t>mismanagement, </a:t>
            </a:r>
            <a:r>
              <a:rPr lang="en-US" dirty="0" smtClean="0"/>
              <a:t>underfunded, shrinking qualified labor pool</a:t>
            </a:r>
          </a:p>
          <a:p>
            <a:r>
              <a:rPr lang="en-US" dirty="0" smtClean="0"/>
              <a:t>Erosion of customer base or stagnant growth</a:t>
            </a:r>
          </a:p>
          <a:p>
            <a:r>
              <a:rPr lang="en-US" dirty="0" smtClean="0"/>
              <a:t>Stuck in the debt </a:t>
            </a:r>
            <a:r>
              <a:rPr lang="en-US" dirty="0" smtClean="0"/>
              <a:t>cycle</a:t>
            </a:r>
          </a:p>
          <a:p>
            <a:r>
              <a:rPr lang="en-US" dirty="0" smtClean="0"/>
              <a:t>Limited State and Federal Grants</a:t>
            </a:r>
          </a:p>
          <a:p>
            <a:r>
              <a:rPr lang="en-US" dirty="0" smtClean="0"/>
              <a:t>Federal and State Loan Processes are complicated and take extended periods of time often up to 4 years and often require payment reserves. </a:t>
            </a:r>
          </a:p>
          <a:p>
            <a:r>
              <a:rPr lang="en-US" dirty="0" smtClean="0"/>
              <a:t>Infrastructure Investors typically like large deals because of costs and upside potential as well as </a:t>
            </a:r>
            <a:r>
              <a:rPr lang="en-US" dirty="0" smtClean="0"/>
              <a:t>commissions </a:t>
            </a:r>
            <a:r>
              <a:rPr lang="en-US" dirty="0" smtClean="0"/>
              <a:t>and </a:t>
            </a:r>
            <a:r>
              <a:rPr lang="en-US" dirty="0" smtClean="0"/>
              <a:t>fees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Believe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E185D-12BF-CA4A-B453-54B382411C3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Content Placeholder 6"/>
          <p:cNvSpPr txBox="1">
            <a:spLocks/>
          </p:cNvSpPr>
          <p:nvPr/>
        </p:nvSpPr>
        <p:spPr>
          <a:xfrm>
            <a:off x="533400" y="1480457"/>
            <a:ext cx="8075385" cy="461554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>
            <a:normAutofit/>
          </a:bodyPr>
          <a:lstStyle/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Lucida Grande"/>
              <a:buChar char="►"/>
              <a:tabLst/>
              <a:defRPr/>
            </a:pP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egular"/>
              <a:ea typeface="Arial Regular"/>
              <a:cs typeface="Arial Regular"/>
            </a:endParaRPr>
          </a:p>
          <a:p>
            <a:pPr marL="320040" indent="-320040" defTabSz="914400">
              <a:spcBef>
                <a:spcPts val="700"/>
              </a:spcBef>
              <a:buClr>
                <a:schemeClr val="accent1"/>
              </a:buClr>
              <a:buSzPct val="80000"/>
              <a:buFont typeface="Lucida Grande"/>
              <a:buChar char="►"/>
              <a:defRPr/>
            </a:pPr>
            <a:r>
              <a:rPr lang="en-US" sz="2000" dirty="0" smtClean="0">
                <a:latin typeface="Arial Regular"/>
                <a:ea typeface="Arial Regular"/>
                <a:cs typeface="Arial Regular"/>
              </a:rPr>
              <a:t>Every American no matter where they live deserves the right to safe</a:t>
            </a:r>
            <a:r>
              <a:rPr lang="en-US" sz="2000" dirty="0" smtClean="0">
                <a:latin typeface="Arial Regular"/>
                <a:ea typeface="Arial Regular"/>
                <a:cs typeface="Arial Regular"/>
              </a:rPr>
              <a:t> clean drinking </a:t>
            </a:r>
            <a:r>
              <a:rPr lang="en-US" sz="2000" dirty="0" smtClean="0">
                <a:latin typeface="Arial Regular"/>
                <a:ea typeface="Arial Regular"/>
                <a:cs typeface="Arial Regular"/>
              </a:rPr>
              <a:t>water and reliable sewer services</a:t>
            </a:r>
            <a:r>
              <a:rPr lang="en-US" sz="2000" dirty="0" smtClean="0">
                <a:latin typeface="Arial Regular"/>
                <a:ea typeface="Arial Regular"/>
                <a:cs typeface="Arial Regular"/>
              </a:rPr>
              <a:t> </a:t>
            </a:r>
            <a:endParaRPr lang="en-US" sz="2000" dirty="0" smtClean="0">
              <a:latin typeface="Arial Regular"/>
              <a:ea typeface="Arial Regular"/>
              <a:cs typeface="Arial Regular"/>
            </a:endParaRPr>
          </a:p>
          <a:p>
            <a:pPr marL="320040" indent="-320040" defTabSz="914400">
              <a:spcBef>
                <a:spcPts val="700"/>
              </a:spcBef>
              <a:buClr>
                <a:schemeClr val="accent1"/>
              </a:buClr>
              <a:buSzPct val="80000"/>
              <a:buFont typeface="Lucida Grande"/>
              <a:buChar char="►"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egular"/>
                <a:ea typeface="Arial Regular"/>
                <a:cs typeface="Arial Regular"/>
              </a:rPr>
              <a:t>The Utility Model-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egular"/>
                <a:ea typeface="Arial Regular"/>
                <a:cs typeface="Arial Regular"/>
              </a:rPr>
              <a:t> Pay for What You Use has worked very well</a:t>
            </a:r>
          </a:p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Lucida Grande"/>
              <a:buChar char="►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egular"/>
                <a:ea typeface="Arial Regular"/>
                <a:cs typeface="Arial Regular"/>
              </a:rPr>
              <a:t>Cost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egular"/>
                <a:ea typeface="Arial Regular"/>
                <a:cs typeface="Arial Regular"/>
              </a:rPr>
              <a:t> </a:t>
            </a:r>
            <a:r>
              <a:rPr lang="en-US" sz="2000" dirty="0" err="1" smtClean="0">
                <a:latin typeface="Arial Regular"/>
                <a:ea typeface="Arial Regular"/>
                <a:cs typeface="Arial Regular"/>
              </a:rPr>
              <a:t>o</a:t>
            </a:r>
            <a:r>
              <a:rPr kumimoji="0" lang="en-US" sz="2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egular"/>
                <a:ea typeface="Arial Regular"/>
                <a:cs typeface="Arial Regular"/>
              </a:rPr>
              <a:t>f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egular"/>
                <a:ea typeface="Arial Regular"/>
                <a:cs typeface="Arial Regular"/>
              </a:rPr>
              <a:t> capital for improvements should be fair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egular"/>
              <a:ea typeface="Arial Regular"/>
              <a:cs typeface="Arial Regular"/>
            </a:endParaRPr>
          </a:p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Lucida Grande"/>
              <a:buChar char="►"/>
              <a:tabLst/>
              <a:defRPr/>
            </a:pPr>
            <a:r>
              <a:rPr lang="en-US" sz="2000" dirty="0" smtClean="0">
                <a:latin typeface="Arial Regular"/>
                <a:ea typeface="Arial Regular"/>
                <a:cs typeface="Arial Regular"/>
              </a:rPr>
              <a:t>Small communities and operators should have the same access to capital as larger ones.</a:t>
            </a:r>
          </a:p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Lucida Grande"/>
              <a:buChar char="►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egular"/>
                <a:ea typeface="Arial Regular"/>
                <a:cs typeface="Arial Regular"/>
              </a:rPr>
              <a:t>If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Regular"/>
                <a:ea typeface="Arial Regular"/>
                <a:cs typeface="Arial Regular"/>
              </a:rPr>
              <a:t> we do not take action small communities will </a:t>
            </a:r>
            <a:r>
              <a:rPr lang="en-US" sz="2000" dirty="0" smtClean="0">
                <a:latin typeface="Arial Regular"/>
                <a:ea typeface="Arial Regular"/>
                <a:cs typeface="Arial Regular"/>
              </a:rPr>
              <a:t>continue to shrink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egular"/>
              <a:ea typeface="Arial Regular"/>
              <a:cs typeface="Arial Regular"/>
            </a:endParaRPr>
          </a:p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Lucida Grande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Regular"/>
              <a:ea typeface="Arial Regular"/>
              <a:cs typeface="Arial Regular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MUSA- Master Utility Service Agreement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E185D-12BF-CA4A-B453-54B382411C38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 rot="20702485">
            <a:off x="3565580" y="4273686"/>
            <a:ext cx="1464547" cy="191282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 rot="20675393">
            <a:off x="2699564" y="4239675"/>
            <a:ext cx="1533696" cy="198512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 rot="20618090">
            <a:off x="2015197" y="4160307"/>
            <a:ext cx="1533695" cy="198512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 rot="20666503">
            <a:off x="1138510" y="4211094"/>
            <a:ext cx="1533697" cy="198512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/>
              </a:ext>
            </a:extLst>
          </a:blip>
          <a:stretch>
            <a:fillRect/>
          </a:stretch>
        </p:blipFill>
        <p:spPr>
          <a:xfrm rot="20631082">
            <a:off x="248531" y="4212090"/>
            <a:ext cx="1534299" cy="200481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3" name="Picture 12" descr="Final-logo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" y="1769465"/>
            <a:ext cx="3523166" cy="1995211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4814467" y="1506505"/>
            <a:ext cx="4116719" cy="5122953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10 Pages</a:t>
            </a:r>
          </a:p>
          <a:p>
            <a:r>
              <a:rPr lang="en-US" dirty="0" smtClean="0"/>
              <a:t>Zero Capital Required</a:t>
            </a:r>
          </a:p>
          <a:p>
            <a:r>
              <a:rPr lang="en-US" dirty="0" smtClean="0"/>
              <a:t>Usage-based Billing aligned with revenue sources</a:t>
            </a:r>
          </a:p>
          <a:p>
            <a:r>
              <a:rPr lang="en-US" dirty="0" smtClean="0"/>
              <a:t>Protects Bond/Credit Ratings, Not </a:t>
            </a:r>
            <a:r>
              <a:rPr lang="en-US" dirty="0" smtClean="0"/>
              <a:t>Debt, and No Rating Required</a:t>
            </a:r>
          </a:p>
          <a:p>
            <a:r>
              <a:rPr lang="en-US" dirty="0" smtClean="0"/>
              <a:t>30 Days Termination- No Fees, no penalties, anytime purchase option</a:t>
            </a:r>
          </a:p>
          <a:p>
            <a:r>
              <a:rPr lang="en-US" dirty="0" smtClean="0"/>
              <a:t>No mark up on products or services</a:t>
            </a:r>
          </a:p>
          <a:p>
            <a:r>
              <a:rPr lang="en-US" dirty="0" smtClean="0"/>
              <a:t>Maintenance And Replacement Reserves</a:t>
            </a:r>
          </a:p>
          <a:p>
            <a:r>
              <a:rPr lang="en-US" dirty="0" smtClean="0"/>
              <a:t>No payments due on non-functioning items</a:t>
            </a:r>
          </a:p>
          <a:p>
            <a:r>
              <a:rPr lang="en-US" dirty="0" smtClean="0"/>
              <a:t>Super Fast 1 - 4 </a:t>
            </a:r>
            <a:r>
              <a:rPr lang="en-US" dirty="0" smtClean="0"/>
              <a:t>months</a:t>
            </a:r>
            <a:endParaRPr lang="en-US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023422F-D534-0A42-8A9B-9FEC6AF3B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Non-Capitalized Infrastructure Service Provider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EB88E99-A8B5-4047-B8F2-747DD62BC407}"/>
              </a:ext>
            </a:extLst>
          </p:cNvPr>
          <p:cNvSpPr/>
          <p:nvPr/>
        </p:nvSpPr>
        <p:spPr>
          <a:xfrm>
            <a:off x="5744308" y="2074985"/>
            <a:ext cx="313299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 </a:t>
            </a:r>
            <a:r>
              <a:rPr lang="en-US" sz="14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invest</a:t>
            </a:r>
            <a:r>
              <a:rPr lang="en-US" sz="1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in infrastructure with a mandate to deliver reliable, safe and efficient devices in a manner that protects tax-payers and the institutions that serve them.</a:t>
            </a:r>
          </a:p>
          <a:p>
            <a:endParaRPr lang="en-US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Our clients are Municipalities, Universities, Schools,  Hospitals, Water/Rail/Power Districts, and Ports. We partner with these  important institutions to replace unreliable, unsafe and costly infrastructure with modern solutions, robustly engineered with embedded long-term support. We pay for 100% of design, materials,  installation, maintenance and upgrades.</a:t>
            </a:r>
          </a:p>
        </p:txBody>
      </p:sp>
      <p:sp>
        <p:nvSpPr>
          <p:cNvPr id="9" name="object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FC13620-04D8-8142-A13C-41FEE2A3E34F}"/>
              </a:ext>
            </a:extLst>
          </p:cNvPr>
          <p:cNvSpPr/>
          <p:nvPr/>
        </p:nvSpPr>
        <p:spPr>
          <a:xfrm>
            <a:off x="266700" y="1606061"/>
            <a:ext cx="5395546" cy="49119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FB6C09A6-0D83-464F-9015-0ED1E847A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E185D-12BF-CA4A-B453-54B382411C38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10508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BDBEE325-A7F6-7646-82F0-F34FACA0E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 Projects &amp; Solutions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A723C20-15C1-7844-8A47-08105BD18E63}"/>
              </a:ext>
            </a:extLst>
          </p:cNvPr>
          <p:cNvSpPr txBox="1"/>
          <p:nvPr/>
        </p:nvSpPr>
        <p:spPr>
          <a:xfrm>
            <a:off x="0" y="139284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Run-to-fail &amp; deferred maintenance solved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0D71909-15E4-CB4D-A336-8F4850228455}"/>
              </a:ext>
            </a:extLst>
          </p:cNvPr>
          <p:cNvSpPr/>
          <p:nvPr/>
        </p:nvSpPr>
        <p:spPr>
          <a:xfrm>
            <a:off x="266872" y="1869756"/>
            <a:ext cx="2452368" cy="47449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sz="1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Customers:</a:t>
            </a:r>
          </a:p>
          <a:p>
            <a:pPr algn="ctr"/>
            <a:endParaRPr lang="en-US" sz="1400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  <a:p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Airports, Ports, Train Stations</a:t>
            </a:r>
          </a:p>
          <a:p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Correctional Facilities</a:t>
            </a:r>
          </a:p>
          <a:p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Distribution Centers</a:t>
            </a:r>
          </a:p>
          <a:p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Federal Agencies</a:t>
            </a:r>
          </a:p>
          <a:p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Large HOA’s</a:t>
            </a:r>
          </a:p>
          <a:p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Hospitals</a:t>
            </a:r>
          </a:p>
          <a:p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Hotels &amp; Resorts</a:t>
            </a:r>
          </a:p>
          <a:p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Large Multi-Family Complexes</a:t>
            </a:r>
          </a:p>
          <a:p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Municipalities</a:t>
            </a:r>
          </a:p>
          <a:p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Non-Profits</a:t>
            </a:r>
          </a:p>
          <a:p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Parks &amp; Libraries</a:t>
            </a:r>
          </a:p>
          <a:p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Parking Garages, Street Lights </a:t>
            </a:r>
          </a:p>
          <a:p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Police &amp; Fire Stations</a:t>
            </a:r>
          </a:p>
          <a:p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Rail</a:t>
            </a:r>
          </a:p>
          <a:p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Schools &amp; Universities</a:t>
            </a:r>
          </a:p>
          <a:p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State Agencies</a:t>
            </a:r>
          </a:p>
          <a:p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Utilities</a:t>
            </a:r>
          </a:p>
          <a:p>
            <a:r>
              <a:rPr lang="en-US" sz="1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Wastewater &amp; Water Treatment </a:t>
            </a:r>
          </a:p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  <a:ea typeface="Arial" charset="0"/>
              <a:cs typeface="Arial" charset="0"/>
            </a:endParaRPr>
          </a:p>
          <a:p>
            <a:pPr algn="ctr"/>
            <a:endParaRPr lang="en-US" dirty="0"/>
          </a:p>
        </p:txBody>
      </p:sp>
      <p:sp>
        <p:nvSpPr>
          <p:cNvPr id="53" name="Slide Number Placeholder 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79907F4-9988-7149-B729-E8C0CF457742}"/>
              </a:ext>
            </a:extLst>
          </p:cNvPr>
          <p:cNvSpPr txBox="1">
            <a:spLocks/>
          </p:cNvSpPr>
          <p:nvPr/>
        </p:nvSpPr>
        <p:spPr>
          <a:xfrm>
            <a:off x="7215554" y="6245648"/>
            <a:ext cx="2743200" cy="365125"/>
          </a:xfrm>
          <a:prstGeom prst="rect">
            <a:avLst/>
          </a:prstGeom>
          <a:ln>
            <a:noFill/>
          </a:ln>
        </p:spPr>
        <p:txBody>
          <a:bodyPr vert="horz" anchor="ctr" anchorCtr="0">
            <a:noAutofit/>
          </a:bodyPr>
          <a:lstStyle>
            <a:defPPr>
              <a:defRPr lang="en-US"/>
            </a:defPPr>
            <a:lvl1pPr marL="0" algn="ctr" defTabSz="457200" rtl="0" eaLnBrk="1" latinLnBrk="0" hangingPunct="1">
              <a:defRPr kumimoji="0" sz="1200" b="0" i="0" kern="1200">
                <a:solidFill>
                  <a:srgbClr val="FFFFFF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CE185D-12BF-CA4A-B453-54B382411C38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4" name="object 9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74446B3-14FB-3F4C-AD9C-F3002441FE7B}"/>
              </a:ext>
            </a:extLst>
          </p:cNvPr>
          <p:cNvSpPr txBox="1"/>
          <p:nvPr/>
        </p:nvSpPr>
        <p:spPr>
          <a:xfrm>
            <a:off x="3521036" y="1996542"/>
            <a:ext cx="1747783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sz="1100" spc="-20" dirty="0">
                <a:latin typeface="Arial"/>
                <a:cs typeface="Arial"/>
              </a:rPr>
              <a:t>Facility &amp; Exterior </a:t>
            </a:r>
            <a:r>
              <a:rPr sz="1100" spc="-20" dirty="0">
                <a:latin typeface="Arial"/>
                <a:cs typeface="Arial"/>
              </a:rPr>
              <a:t>Lighting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55" name="object 10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BBE280B-8144-BF4F-B5F5-16BC5EF60FEE}"/>
              </a:ext>
            </a:extLst>
          </p:cNvPr>
          <p:cNvSpPr/>
          <p:nvPr/>
        </p:nvSpPr>
        <p:spPr>
          <a:xfrm>
            <a:off x="2985094" y="1871897"/>
            <a:ext cx="460336" cy="4625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6" name="object 1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99FE65C-C0A2-4346-8A5F-A426659AE4C1}"/>
              </a:ext>
            </a:extLst>
          </p:cNvPr>
          <p:cNvSpPr/>
          <p:nvPr/>
        </p:nvSpPr>
        <p:spPr>
          <a:xfrm>
            <a:off x="2983039" y="1871896"/>
            <a:ext cx="462915" cy="462915"/>
          </a:xfrm>
          <a:custGeom>
            <a:avLst/>
            <a:gdLst/>
            <a:ahLst/>
            <a:cxnLst/>
            <a:rect l="l" t="t" r="r" b="b"/>
            <a:pathLst>
              <a:path w="462915" h="462914">
                <a:moveTo>
                  <a:pt x="0" y="0"/>
                </a:moveTo>
                <a:lnTo>
                  <a:pt x="462392" y="0"/>
                </a:lnTo>
                <a:lnTo>
                  <a:pt x="462392" y="462569"/>
                </a:lnTo>
                <a:lnTo>
                  <a:pt x="0" y="462569"/>
                </a:lnTo>
                <a:lnTo>
                  <a:pt x="0" y="0"/>
                </a:lnTo>
                <a:close/>
              </a:path>
            </a:pathLst>
          </a:custGeom>
          <a:ln w="6350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7" name="object 1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79615AA-F231-5046-B702-C75B87621092}"/>
              </a:ext>
            </a:extLst>
          </p:cNvPr>
          <p:cNvSpPr txBox="1"/>
          <p:nvPr/>
        </p:nvSpPr>
        <p:spPr>
          <a:xfrm>
            <a:off x="3521036" y="2499461"/>
            <a:ext cx="2107565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spc="-20" dirty="0">
                <a:latin typeface="Arial"/>
                <a:cs typeface="Arial"/>
              </a:rPr>
              <a:t>Boilers, </a:t>
            </a:r>
            <a:r>
              <a:rPr sz="1100" spc="-15" dirty="0">
                <a:latin typeface="Arial"/>
                <a:cs typeface="Arial"/>
              </a:rPr>
              <a:t>Chillers</a:t>
            </a:r>
            <a:r>
              <a:rPr lang="en-US" sz="1100" spc="-15" dirty="0">
                <a:latin typeface="Arial"/>
                <a:cs typeface="Arial"/>
              </a:rPr>
              <a:t>, Cooling Towers, Air Handlers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58" name="object 1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F4E0090-13C3-524D-B927-6A3CAF067C07}"/>
              </a:ext>
            </a:extLst>
          </p:cNvPr>
          <p:cNvSpPr/>
          <p:nvPr/>
        </p:nvSpPr>
        <p:spPr>
          <a:xfrm>
            <a:off x="2983039" y="2472547"/>
            <a:ext cx="462391" cy="4625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9" name="object 1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547E965-09EA-154F-8A69-47760B25A7B3}"/>
              </a:ext>
            </a:extLst>
          </p:cNvPr>
          <p:cNvSpPr/>
          <p:nvPr/>
        </p:nvSpPr>
        <p:spPr>
          <a:xfrm>
            <a:off x="2983039" y="2472548"/>
            <a:ext cx="462915" cy="462915"/>
          </a:xfrm>
          <a:custGeom>
            <a:avLst/>
            <a:gdLst/>
            <a:ahLst/>
            <a:cxnLst/>
            <a:rect l="l" t="t" r="r" b="b"/>
            <a:pathLst>
              <a:path w="462915" h="462914">
                <a:moveTo>
                  <a:pt x="0" y="0"/>
                </a:moveTo>
                <a:lnTo>
                  <a:pt x="462392" y="0"/>
                </a:lnTo>
                <a:lnTo>
                  <a:pt x="462392" y="462569"/>
                </a:lnTo>
                <a:lnTo>
                  <a:pt x="0" y="462569"/>
                </a:lnTo>
                <a:lnTo>
                  <a:pt x="0" y="0"/>
                </a:lnTo>
                <a:close/>
              </a:path>
            </a:pathLst>
          </a:custGeom>
          <a:ln w="12702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0" name="object 1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21FCE0A-D42F-9548-9FBC-1CCC03400201}"/>
              </a:ext>
            </a:extLst>
          </p:cNvPr>
          <p:cNvSpPr txBox="1"/>
          <p:nvPr/>
        </p:nvSpPr>
        <p:spPr>
          <a:xfrm>
            <a:off x="3521036" y="3127351"/>
            <a:ext cx="2613660" cy="333375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2700" marR="5080">
              <a:lnSpc>
                <a:spcPts val="1100"/>
              </a:lnSpc>
              <a:spcBef>
                <a:spcPts val="320"/>
              </a:spcBef>
            </a:pPr>
            <a:r>
              <a:rPr sz="1100" spc="-20" dirty="0">
                <a:latin typeface="Arial"/>
                <a:cs typeface="Arial"/>
              </a:rPr>
              <a:t>HVAC</a:t>
            </a:r>
            <a:r>
              <a:rPr sz="1100" spc="-15" dirty="0">
                <a:latin typeface="Arial"/>
                <a:cs typeface="Arial"/>
              </a:rPr>
              <a:t>; Building </a:t>
            </a:r>
            <a:r>
              <a:rPr sz="1100" spc="-20" dirty="0">
                <a:latin typeface="Arial"/>
                <a:cs typeface="Arial"/>
              </a:rPr>
              <a:t>Envelope; Energy  </a:t>
            </a:r>
            <a:r>
              <a:rPr sz="1100" spc="-15" dirty="0">
                <a:latin typeface="Arial"/>
                <a:cs typeface="Arial"/>
              </a:rPr>
              <a:t>Efficiency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61" name="object 1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6C0C4FF-5126-4846-A523-7E1E7E3A5A6D}"/>
              </a:ext>
            </a:extLst>
          </p:cNvPr>
          <p:cNvSpPr/>
          <p:nvPr/>
        </p:nvSpPr>
        <p:spPr>
          <a:xfrm>
            <a:off x="2983039" y="3073197"/>
            <a:ext cx="462391" cy="46256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2" name="object 17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9D526D9-2AEE-B440-AC3E-FE57127E12F4}"/>
              </a:ext>
            </a:extLst>
          </p:cNvPr>
          <p:cNvSpPr/>
          <p:nvPr/>
        </p:nvSpPr>
        <p:spPr>
          <a:xfrm>
            <a:off x="2983039" y="3073198"/>
            <a:ext cx="462915" cy="462915"/>
          </a:xfrm>
          <a:custGeom>
            <a:avLst/>
            <a:gdLst/>
            <a:ahLst/>
            <a:cxnLst/>
            <a:rect l="l" t="t" r="r" b="b"/>
            <a:pathLst>
              <a:path w="462915" h="462914">
                <a:moveTo>
                  <a:pt x="0" y="0"/>
                </a:moveTo>
                <a:lnTo>
                  <a:pt x="462392" y="0"/>
                </a:lnTo>
                <a:lnTo>
                  <a:pt x="462392" y="462569"/>
                </a:lnTo>
                <a:lnTo>
                  <a:pt x="0" y="462569"/>
                </a:lnTo>
                <a:lnTo>
                  <a:pt x="0" y="0"/>
                </a:lnTo>
                <a:close/>
              </a:path>
            </a:pathLst>
          </a:custGeom>
          <a:ln w="12702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3" name="object 18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8DA8FBF3-5586-AC4D-996D-FABFADF80B6D}"/>
              </a:ext>
            </a:extLst>
          </p:cNvPr>
          <p:cNvSpPr txBox="1"/>
          <p:nvPr/>
        </p:nvSpPr>
        <p:spPr>
          <a:xfrm>
            <a:off x="3521036" y="3797910"/>
            <a:ext cx="256032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sz="1100" spc="-20" dirty="0">
                <a:latin typeface="Arial"/>
                <a:cs typeface="Arial"/>
              </a:rPr>
              <a:t>Water Distribution, Storage &amp; Treatment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64" name="object 19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56D35CE-AF05-FF4B-AD5F-8EE595AD51FA}"/>
              </a:ext>
            </a:extLst>
          </p:cNvPr>
          <p:cNvSpPr/>
          <p:nvPr/>
        </p:nvSpPr>
        <p:spPr>
          <a:xfrm>
            <a:off x="2981881" y="3672997"/>
            <a:ext cx="466344" cy="46329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5" name="object 20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BBED0C6-808B-8548-B180-ACB456692444}"/>
              </a:ext>
            </a:extLst>
          </p:cNvPr>
          <p:cNvSpPr/>
          <p:nvPr/>
        </p:nvSpPr>
        <p:spPr>
          <a:xfrm>
            <a:off x="2983039" y="3673849"/>
            <a:ext cx="462915" cy="462915"/>
          </a:xfrm>
          <a:custGeom>
            <a:avLst/>
            <a:gdLst/>
            <a:ahLst/>
            <a:cxnLst/>
            <a:rect l="l" t="t" r="r" b="b"/>
            <a:pathLst>
              <a:path w="462915" h="462914">
                <a:moveTo>
                  <a:pt x="0" y="0"/>
                </a:moveTo>
                <a:lnTo>
                  <a:pt x="462392" y="0"/>
                </a:lnTo>
                <a:lnTo>
                  <a:pt x="462392" y="462569"/>
                </a:lnTo>
                <a:lnTo>
                  <a:pt x="0" y="462569"/>
                </a:lnTo>
                <a:lnTo>
                  <a:pt x="0" y="0"/>
                </a:lnTo>
                <a:close/>
              </a:path>
            </a:pathLst>
          </a:custGeom>
          <a:ln w="12702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6" name="object 2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45ABBDC9-DF6B-2C4E-A23F-B07E1DD4669B}"/>
              </a:ext>
            </a:extLst>
          </p:cNvPr>
          <p:cNvSpPr txBox="1"/>
          <p:nvPr/>
        </p:nvSpPr>
        <p:spPr>
          <a:xfrm>
            <a:off x="3516044" y="4308099"/>
            <a:ext cx="2037757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sz="1100" spc="-20" dirty="0">
                <a:latin typeface="Arial"/>
                <a:cs typeface="Arial"/>
              </a:rPr>
              <a:t>Electrical Distribution, Storage, Optimization &amp; </a:t>
            </a:r>
            <a:r>
              <a:rPr sz="1100" spc="-20" dirty="0">
                <a:latin typeface="Arial"/>
                <a:cs typeface="Arial"/>
              </a:rPr>
              <a:t>Generat</a:t>
            </a:r>
            <a:r>
              <a:rPr lang="en-US" sz="1100" spc="-20" dirty="0">
                <a:latin typeface="Arial"/>
                <a:cs typeface="Arial"/>
              </a:rPr>
              <a:t>ion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67" name="object 2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6368907C-06E3-F348-A0EC-EA91E90FCA0A}"/>
              </a:ext>
            </a:extLst>
          </p:cNvPr>
          <p:cNvSpPr/>
          <p:nvPr/>
        </p:nvSpPr>
        <p:spPr>
          <a:xfrm>
            <a:off x="2983039" y="4274499"/>
            <a:ext cx="462391" cy="46256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8" name="object 2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A33BE71-E46C-E242-9CC4-46A298B5A418}"/>
              </a:ext>
            </a:extLst>
          </p:cNvPr>
          <p:cNvSpPr/>
          <p:nvPr/>
        </p:nvSpPr>
        <p:spPr>
          <a:xfrm>
            <a:off x="2983039" y="4274499"/>
            <a:ext cx="462915" cy="462915"/>
          </a:xfrm>
          <a:custGeom>
            <a:avLst/>
            <a:gdLst/>
            <a:ahLst/>
            <a:cxnLst/>
            <a:rect l="l" t="t" r="r" b="b"/>
            <a:pathLst>
              <a:path w="462915" h="462914">
                <a:moveTo>
                  <a:pt x="0" y="0"/>
                </a:moveTo>
                <a:lnTo>
                  <a:pt x="462392" y="0"/>
                </a:lnTo>
                <a:lnTo>
                  <a:pt x="462392" y="462569"/>
                </a:lnTo>
                <a:lnTo>
                  <a:pt x="0" y="462569"/>
                </a:lnTo>
                <a:lnTo>
                  <a:pt x="0" y="0"/>
                </a:lnTo>
                <a:close/>
              </a:path>
            </a:pathLst>
          </a:custGeom>
          <a:ln w="12702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69" name="object 2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BD9B7C8-275E-CD48-BA9D-C443DC2EA7EB}"/>
              </a:ext>
            </a:extLst>
          </p:cNvPr>
          <p:cNvSpPr txBox="1"/>
          <p:nvPr/>
        </p:nvSpPr>
        <p:spPr>
          <a:xfrm>
            <a:off x="3521036" y="4928718"/>
            <a:ext cx="2184400" cy="323165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2700" marR="5080">
              <a:lnSpc>
                <a:spcPts val="1100"/>
              </a:lnSpc>
              <a:spcBef>
                <a:spcPts val="320"/>
              </a:spcBef>
            </a:pPr>
            <a:r>
              <a:rPr sz="1100" spc="-20" dirty="0">
                <a:latin typeface="Arial"/>
                <a:cs typeface="Arial"/>
              </a:rPr>
              <a:t>Plumbing</a:t>
            </a:r>
            <a:r>
              <a:rPr lang="en-US" sz="1100" spc="-20" dirty="0">
                <a:latin typeface="Arial"/>
                <a:cs typeface="Arial"/>
              </a:rPr>
              <a:t> –</a:t>
            </a:r>
            <a:r>
              <a:rPr sz="1100" spc="-20" dirty="0">
                <a:latin typeface="Arial"/>
                <a:cs typeface="Arial"/>
              </a:rPr>
              <a:t> Controls</a:t>
            </a:r>
            <a:r>
              <a:rPr lang="en-US" sz="1100" spc="-20" dirty="0">
                <a:latin typeface="Arial"/>
                <a:cs typeface="Arial"/>
              </a:rPr>
              <a:t>, Conditioners,</a:t>
            </a:r>
            <a:r>
              <a:rPr sz="1100" spc="-20" dirty="0">
                <a:latin typeface="Arial"/>
                <a:cs typeface="Arial"/>
              </a:rPr>
              <a:t> </a:t>
            </a:r>
            <a:r>
              <a:rPr lang="en-US" sz="1100" spc="-20" dirty="0">
                <a:latin typeface="Arial"/>
                <a:cs typeface="Arial"/>
              </a:rPr>
              <a:t>Pumps, Manifolds, Fixtures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70" name="object 2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745F7D1F-AF66-0A48-8D85-CFDFF5707020}"/>
              </a:ext>
            </a:extLst>
          </p:cNvPr>
          <p:cNvSpPr/>
          <p:nvPr/>
        </p:nvSpPr>
        <p:spPr>
          <a:xfrm>
            <a:off x="2983039" y="4875150"/>
            <a:ext cx="462391" cy="46256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1" name="object 2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165911A-89DF-E54F-9960-DFAE4119D196}"/>
              </a:ext>
            </a:extLst>
          </p:cNvPr>
          <p:cNvSpPr/>
          <p:nvPr/>
        </p:nvSpPr>
        <p:spPr>
          <a:xfrm>
            <a:off x="2983039" y="4875149"/>
            <a:ext cx="462915" cy="462915"/>
          </a:xfrm>
          <a:custGeom>
            <a:avLst/>
            <a:gdLst/>
            <a:ahLst/>
            <a:cxnLst/>
            <a:rect l="l" t="t" r="r" b="b"/>
            <a:pathLst>
              <a:path w="462915" h="462914">
                <a:moveTo>
                  <a:pt x="0" y="0"/>
                </a:moveTo>
                <a:lnTo>
                  <a:pt x="462392" y="0"/>
                </a:lnTo>
                <a:lnTo>
                  <a:pt x="462392" y="462569"/>
                </a:lnTo>
                <a:lnTo>
                  <a:pt x="0" y="462569"/>
                </a:lnTo>
                <a:lnTo>
                  <a:pt x="0" y="0"/>
                </a:lnTo>
                <a:close/>
              </a:path>
            </a:pathLst>
          </a:custGeom>
          <a:ln w="12702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2" name="object 27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3BB1BF3-0D61-DC45-9B11-CC91DF8CE241}"/>
              </a:ext>
            </a:extLst>
          </p:cNvPr>
          <p:cNvSpPr txBox="1"/>
          <p:nvPr/>
        </p:nvSpPr>
        <p:spPr>
          <a:xfrm>
            <a:off x="3518726" y="5538963"/>
            <a:ext cx="2107565" cy="3359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spc="-15" dirty="0">
                <a:latin typeface="Arial"/>
                <a:cs typeface="Arial"/>
              </a:rPr>
              <a:t>Irrigation</a:t>
            </a:r>
            <a:r>
              <a:rPr sz="1100" spc="-6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Systems</a:t>
            </a:r>
            <a:r>
              <a:rPr lang="en-US" sz="1100" spc="-20" dirty="0">
                <a:latin typeface="Arial"/>
                <a:cs typeface="Arial"/>
              </a:rPr>
              <a:t> – </a:t>
            </a:r>
            <a:r>
              <a:rPr lang="en-US" sz="1000" spc="-20" dirty="0">
                <a:latin typeface="Arial"/>
                <a:cs typeface="Arial"/>
              </a:rPr>
              <a:t>Controllers, Pipes, Pumps, Valves, Emitters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73" name="object 28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614CBCF-F586-744B-A55D-A2AFF987BDD6}"/>
              </a:ext>
            </a:extLst>
          </p:cNvPr>
          <p:cNvSpPr/>
          <p:nvPr/>
        </p:nvSpPr>
        <p:spPr>
          <a:xfrm>
            <a:off x="2983039" y="5475800"/>
            <a:ext cx="462391" cy="46256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4" name="object 29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31774CC-18EB-EB4F-AC1F-FA686B0614BC}"/>
              </a:ext>
            </a:extLst>
          </p:cNvPr>
          <p:cNvSpPr/>
          <p:nvPr/>
        </p:nvSpPr>
        <p:spPr>
          <a:xfrm>
            <a:off x="2983039" y="5475799"/>
            <a:ext cx="462915" cy="462915"/>
          </a:xfrm>
          <a:custGeom>
            <a:avLst/>
            <a:gdLst/>
            <a:ahLst/>
            <a:cxnLst/>
            <a:rect l="l" t="t" r="r" b="b"/>
            <a:pathLst>
              <a:path w="462915" h="462915">
                <a:moveTo>
                  <a:pt x="0" y="0"/>
                </a:moveTo>
                <a:lnTo>
                  <a:pt x="462392" y="0"/>
                </a:lnTo>
                <a:lnTo>
                  <a:pt x="462392" y="462569"/>
                </a:lnTo>
                <a:lnTo>
                  <a:pt x="0" y="462569"/>
                </a:lnTo>
                <a:lnTo>
                  <a:pt x="0" y="0"/>
                </a:lnTo>
                <a:close/>
              </a:path>
            </a:pathLst>
          </a:custGeom>
          <a:ln w="12702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5" name="object 30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EBF5DF31-50F6-A34B-B688-5B1AE365F026}"/>
              </a:ext>
            </a:extLst>
          </p:cNvPr>
          <p:cNvSpPr txBox="1"/>
          <p:nvPr/>
        </p:nvSpPr>
        <p:spPr>
          <a:xfrm>
            <a:off x="3528919" y="6088912"/>
            <a:ext cx="1739900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sz="1100" spc="-15" dirty="0">
                <a:latin typeface="Arial"/>
                <a:cs typeface="Arial"/>
              </a:rPr>
              <a:t>Roofs, Windows, Elevators</a:t>
            </a:r>
            <a:r>
              <a:rPr lang="en-US" sz="1100" spc="-90" dirty="0">
                <a:latin typeface="Arial"/>
                <a:cs typeface="Arial"/>
              </a:rPr>
              <a:t>, Escalators, People Movers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76" name="object 3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4DC472E-FD32-A64B-AA66-89DCBD1B93BD}"/>
              </a:ext>
            </a:extLst>
          </p:cNvPr>
          <p:cNvSpPr/>
          <p:nvPr/>
        </p:nvSpPr>
        <p:spPr>
          <a:xfrm>
            <a:off x="2985094" y="6076450"/>
            <a:ext cx="460336" cy="46256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7" name="object 3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C66588F-863C-144C-8B31-24747C61EA3B}"/>
              </a:ext>
            </a:extLst>
          </p:cNvPr>
          <p:cNvSpPr/>
          <p:nvPr/>
        </p:nvSpPr>
        <p:spPr>
          <a:xfrm>
            <a:off x="2983039" y="6076450"/>
            <a:ext cx="462915" cy="462915"/>
          </a:xfrm>
          <a:custGeom>
            <a:avLst/>
            <a:gdLst/>
            <a:ahLst/>
            <a:cxnLst/>
            <a:rect l="l" t="t" r="r" b="b"/>
            <a:pathLst>
              <a:path w="462915" h="462915">
                <a:moveTo>
                  <a:pt x="0" y="0"/>
                </a:moveTo>
                <a:lnTo>
                  <a:pt x="462392" y="0"/>
                </a:lnTo>
                <a:lnTo>
                  <a:pt x="462392" y="462569"/>
                </a:lnTo>
                <a:lnTo>
                  <a:pt x="0" y="462569"/>
                </a:lnTo>
                <a:lnTo>
                  <a:pt x="0" y="0"/>
                </a:lnTo>
                <a:close/>
              </a:path>
            </a:pathLst>
          </a:custGeom>
          <a:ln w="12702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8" name="object 3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28CA69B-A029-7C48-9C36-F2CD8741B02E}"/>
              </a:ext>
            </a:extLst>
          </p:cNvPr>
          <p:cNvSpPr txBox="1"/>
          <p:nvPr/>
        </p:nvSpPr>
        <p:spPr>
          <a:xfrm>
            <a:off x="6764959" y="1987399"/>
            <a:ext cx="969644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spc="-20" dirty="0">
                <a:latin typeface="Arial"/>
                <a:cs typeface="Arial"/>
              </a:rPr>
              <a:t>Waste</a:t>
            </a:r>
            <a:r>
              <a:rPr sz="1100" spc="-8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Systems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79" name="object 3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6A4EBD3-D36B-7A4C-AFAA-4F59FE3B296A}"/>
              </a:ext>
            </a:extLst>
          </p:cNvPr>
          <p:cNvSpPr/>
          <p:nvPr/>
        </p:nvSpPr>
        <p:spPr>
          <a:xfrm>
            <a:off x="6239544" y="1869756"/>
            <a:ext cx="451829" cy="45200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0" name="object 3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AFF2FAD-C2E9-B04E-935B-C667F3597DA2}"/>
              </a:ext>
            </a:extLst>
          </p:cNvPr>
          <p:cNvSpPr/>
          <p:nvPr/>
        </p:nvSpPr>
        <p:spPr>
          <a:xfrm>
            <a:off x="6239543" y="1869755"/>
            <a:ext cx="452120" cy="452120"/>
          </a:xfrm>
          <a:custGeom>
            <a:avLst/>
            <a:gdLst/>
            <a:ahLst/>
            <a:cxnLst/>
            <a:rect l="l" t="t" r="r" b="b"/>
            <a:pathLst>
              <a:path w="452120" h="452120">
                <a:moveTo>
                  <a:pt x="0" y="0"/>
                </a:moveTo>
                <a:lnTo>
                  <a:pt x="451829" y="0"/>
                </a:lnTo>
                <a:lnTo>
                  <a:pt x="451829" y="452002"/>
                </a:lnTo>
                <a:lnTo>
                  <a:pt x="0" y="452002"/>
                </a:lnTo>
                <a:lnTo>
                  <a:pt x="0" y="0"/>
                </a:lnTo>
                <a:close/>
              </a:path>
            </a:pathLst>
          </a:custGeom>
          <a:ln w="12702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1" name="object 3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4CCE6BD-6634-7A41-B5FC-94D73EE3520A}"/>
              </a:ext>
            </a:extLst>
          </p:cNvPr>
          <p:cNvSpPr txBox="1"/>
          <p:nvPr/>
        </p:nvSpPr>
        <p:spPr>
          <a:xfrm>
            <a:off x="6758516" y="2528142"/>
            <a:ext cx="1400124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spc="-20" dirty="0">
                <a:latin typeface="Arial"/>
                <a:cs typeface="Arial"/>
              </a:rPr>
              <a:t>Controls</a:t>
            </a:r>
            <a:r>
              <a:rPr lang="en-US" sz="1100" spc="-20" dirty="0">
                <a:latin typeface="Arial"/>
                <a:cs typeface="Arial"/>
              </a:rPr>
              <a:t>, Sensors.</a:t>
            </a:r>
            <a:r>
              <a:rPr sz="1100" spc="-70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Switches</a:t>
            </a:r>
            <a:r>
              <a:rPr lang="en-US" sz="1100" spc="-20" dirty="0">
                <a:latin typeface="Arial"/>
                <a:cs typeface="Arial"/>
              </a:rPr>
              <a:t> &amp; Monitoring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82" name="object 37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4273C08-D6B3-C747-8272-CEFF978EA0F9}"/>
              </a:ext>
            </a:extLst>
          </p:cNvPr>
          <p:cNvSpPr/>
          <p:nvPr/>
        </p:nvSpPr>
        <p:spPr>
          <a:xfrm>
            <a:off x="6243559" y="2458695"/>
            <a:ext cx="447812" cy="44999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3" name="object 38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8EBD2F7-D8C0-3B46-91AE-66F051863382}"/>
              </a:ext>
            </a:extLst>
          </p:cNvPr>
          <p:cNvSpPr/>
          <p:nvPr/>
        </p:nvSpPr>
        <p:spPr>
          <a:xfrm>
            <a:off x="6239543" y="2456686"/>
            <a:ext cx="452120" cy="452120"/>
          </a:xfrm>
          <a:custGeom>
            <a:avLst/>
            <a:gdLst/>
            <a:ahLst/>
            <a:cxnLst/>
            <a:rect l="l" t="t" r="r" b="b"/>
            <a:pathLst>
              <a:path w="452120" h="452120">
                <a:moveTo>
                  <a:pt x="0" y="0"/>
                </a:moveTo>
                <a:lnTo>
                  <a:pt x="451829" y="0"/>
                </a:lnTo>
                <a:lnTo>
                  <a:pt x="451829" y="452002"/>
                </a:lnTo>
                <a:lnTo>
                  <a:pt x="0" y="452002"/>
                </a:lnTo>
                <a:lnTo>
                  <a:pt x="0" y="0"/>
                </a:lnTo>
                <a:close/>
              </a:path>
            </a:pathLst>
          </a:custGeom>
          <a:ln w="12702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4" name="object 39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E68BCA8-7065-AD42-AAA4-6E3903DAEE81}"/>
              </a:ext>
            </a:extLst>
          </p:cNvPr>
          <p:cNvSpPr txBox="1"/>
          <p:nvPr/>
        </p:nvSpPr>
        <p:spPr>
          <a:xfrm>
            <a:off x="6764960" y="3066390"/>
            <a:ext cx="720725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100" spc="-20" dirty="0">
                <a:latin typeface="Arial"/>
                <a:cs typeface="Arial"/>
              </a:rPr>
              <a:t>Micro</a:t>
            </a:r>
            <a:r>
              <a:rPr sz="1100" spc="-6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Grids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85" name="object 40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AFE4AD5-B48C-A048-B493-DAE09A25F640}"/>
              </a:ext>
            </a:extLst>
          </p:cNvPr>
          <p:cNvSpPr/>
          <p:nvPr/>
        </p:nvSpPr>
        <p:spPr>
          <a:xfrm>
            <a:off x="6249338" y="3078637"/>
            <a:ext cx="432816" cy="36576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6" name="object 4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170C9075-E4A1-FA49-AF13-BACDCAC74131}"/>
              </a:ext>
            </a:extLst>
          </p:cNvPr>
          <p:cNvSpPr/>
          <p:nvPr/>
        </p:nvSpPr>
        <p:spPr>
          <a:xfrm>
            <a:off x="6239543" y="3043614"/>
            <a:ext cx="452120" cy="452120"/>
          </a:xfrm>
          <a:custGeom>
            <a:avLst/>
            <a:gdLst/>
            <a:ahLst/>
            <a:cxnLst/>
            <a:rect l="l" t="t" r="r" b="b"/>
            <a:pathLst>
              <a:path w="452120" h="452120">
                <a:moveTo>
                  <a:pt x="0" y="0"/>
                </a:moveTo>
                <a:lnTo>
                  <a:pt x="451829" y="0"/>
                </a:lnTo>
                <a:lnTo>
                  <a:pt x="451829" y="452002"/>
                </a:lnTo>
                <a:lnTo>
                  <a:pt x="0" y="452002"/>
                </a:lnTo>
                <a:lnTo>
                  <a:pt x="0" y="0"/>
                </a:lnTo>
                <a:close/>
              </a:path>
            </a:pathLst>
          </a:custGeom>
          <a:ln w="12702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7" name="object 4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7D642AA-10ED-D546-AEFE-B800C5030DF0}"/>
              </a:ext>
            </a:extLst>
          </p:cNvPr>
          <p:cNvSpPr txBox="1"/>
          <p:nvPr/>
        </p:nvSpPr>
        <p:spPr>
          <a:xfrm>
            <a:off x="6764960" y="3679039"/>
            <a:ext cx="1692275" cy="182101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2700" marR="5080">
              <a:lnSpc>
                <a:spcPts val="1100"/>
              </a:lnSpc>
              <a:spcBef>
                <a:spcPts val="320"/>
              </a:spcBef>
            </a:pPr>
            <a:r>
              <a:rPr sz="1100" spc="-15" dirty="0">
                <a:latin typeface="Arial"/>
                <a:cs typeface="Arial"/>
              </a:rPr>
              <a:t>Rolling </a:t>
            </a:r>
            <a:r>
              <a:rPr sz="1100" spc="-20" dirty="0">
                <a:latin typeface="Arial"/>
                <a:cs typeface="Arial"/>
              </a:rPr>
              <a:t>Stock (cars,  buses)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88" name="object 4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0A7E395-9B53-0242-A054-468EDE67F943}"/>
              </a:ext>
            </a:extLst>
          </p:cNvPr>
          <p:cNvSpPr/>
          <p:nvPr/>
        </p:nvSpPr>
        <p:spPr>
          <a:xfrm>
            <a:off x="6239544" y="3630543"/>
            <a:ext cx="451829" cy="45200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9" name="object 44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56B82EA-11A6-684A-BEC4-E1CE56A98152}"/>
              </a:ext>
            </a:extLst>
          </p:cNvPr>
          <p:cNvSpPr/>
          <p:nvPr/>
        </p:nvSpPr>
        <p:spPr>
          <a:xfrm>
            <a:off x="6239543" y="3630542"/>
            <a:ext cx="452120" cy="452120"/>
          </a:xfrm>
          <a:custGeom>
            <a:avLst/>
            <a:gdLst/>
            <a:ahLst/>
            <a:cxnLst/>
            <a:rect l="l" t="t" r="r" b="b"/>
            <a:pathLst>
              <a:path w="452120" h="452120">
                <a:moveTo>
                  <a:pt x="0" y="0"/>
                </a:moveTo>
                <a:lnTo>
                  <a:pt x="451829" y="0"/>
                </a:lnTo>
                <a:lnTo>
                  <a:pt x="451829" y="452002"/>
                </a:lnTo>
                <a:lnTo>
                  <a:pt x="0" y="452002"/>
                </a:lnTo>
                <a:lnTo>
                  <a:pt x="0" y="0"/>
                </a:lnTo>
                <a:close/>
              </a:path>
            </a:pathLst>
          </a:custGeom>
          <a:ln w="12702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0" name="object 45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2A1D005D-0CE5-1F43-B12D-8501891DEEED}"/>
              </a:ext>
            </a:extLst>
          </p:cNvPr>
          <p:cNvSpPr txBox="1"/>
          <p:nvPr/>
        </p:nvSpPr>
        <p:spPr>
          <a:xfrm>
            <a:off x="6764960" y="4337406"/>
            <a:ext cx="2163571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sz="1100" spc="-20" dirty="0">
                <a:latin typeface="Arial"/>
                <a:cs typeface="Arial"/>
              </a:rPr>
              <a:t>Inter-modals and </a:t>
            </a:r>
            <a:r>
              <a:rPr sz="1100" spc="-20" dirty="0">
                <a:latin typeface="Arial"/>
                <a:cs typeface="Arial"/>
              </a:rPr>
              <a:t>Switching</a:t>
            </a:r>
            <a:r>
              <a:rPr sz="1100" spc="-70" dirty="0">
                <a:latin typeface="Arial"/>
                <a:cs typeface="Arial"/>
              </a:rPr>
              <a:t> </a:t>
            </a:r>
            <a:r>
              <a:rPr sz="1100" spc="-15" dirty="0">
                <a:latin typeface="Arial"/>
                <a:cs typeface="Arial"/>
              </a:rPr>
              <a:t>Stations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91" name="object 46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B950C4F-13E3-144E-B6DA-28B650290AD6}"/>
              </a:ext>
            </a:extLst>
          </p:cNvPr>
          <p:cNvSpPr/>
          <p:nvPr/>
        </p:nvSpPr>
        <p:spPr>
          <a:xfrm>
            <a:off x="6243243" y="4215541"/>
            <a:ext cx="451103" cy="454151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2" name="object 47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395B918A-0855-B645-8F8C-252550AAD203}"/>
              </a:ext>
            </a:extLst>
          </p:cNvPr>
          <p:cNvSpPr/>
          <p:nvPr/>
        </p:nvSpPr>
        <p:spPr>
          <a:xfrm>
            <a:off x="6239543" y="4217471"/>
            <a:ext cx="452120" cy="452120"/>
          </a:xfrm>
          <a:custGeom>
            <a:avLst/>
            <a:gdLst/>
            <a:ahLst/>
            <a:cxnLst/>
            <a:rect l="l" t="t" r="r" b="b"/>
            <a:pathLst>
              <a:path w="452120" h="452120">
                <a:moveTo>
                  <a:pt x="0" y="0"/>
                </a:moveTo>
                <a:lnTo>
                  <a:pt x="451829" y="0"/>
                </a:lnTo>
                <a:lnTo>
                  <a:pt x="451829" y="452002"/>
                </a:lnTo>
                <a:lnTo>
                  <a:pt x="0" y="452002"/>
                </a:lnTo>
                <a:lnTo>
                  <a:pt x="0" y="0"/>
                </a:lnTo>
                <a:close/>
              </a:path>
            </a:pathLst>
          </a:custGeom>
          <a:ln w="12702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3" name="object 48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C1C1B14A-F46F-9849-A130-FD17A8D98A14}"/>
              </a:ext>
            </a:extLst>
          </p:cNvPr>
          <p:cNvSpPr txBox="1"/>
          <p:nvPr/>
        </p:nvSpPr>
        <p:spPr>
          <a:xfrm>
            <a:off x="6764959" y="4855566"/>
            <a:ext cx="1648460" cy="330835"/>
          </a:xfrm>
          <a:prstGeom prst="rect">
            <a:avLst/>
          </a:prstGeom>
        </p:spPr>
        <p:txBody>
          <a:bodyPr vert="horz" wrap="square" lIns="0" tIns="42545" rIns="0" bIns="0" rtlCol="0">
            <a:spAutoFit/>
          </a:bodyPr>
          <a:lstStyle/>
          <a:p>
            <a:pPr marL="12700" marR="5080">
              <a:lnSpc>
                <a:spcPts val="1080"/>
              </a:lnSpc>
              <a:spcBef>
                <a:spcPts val="335"/>
              </a:spcBef>
            </a:pPr>
            <a:r>
              <a:rPr sz="1100" spc="-20" dirty="0">
                <a:latin typeface="Arial"/>
                <a:cs typeface="Arial"/>
              </a:rPr>
              <a:t>Central </a:t>
            </a:r>
            <a:r>
              <a:rPr sz="1100" spc="-15" dirty="0">
                <a:latin typeface="Arial"/>
                <a:cs typeface="Arial"/>
              </a:rPr>
              <a:t>Station </a:t>
            </a:r>
            <a:r>
              <a:rPr sz="1100" spc="-10" dirty="0">
                <a:latin typeface="Arial"/>
                <a:cs typeface="Arial"/>
              </a:rPr>
              <a:t>to </a:t>
            </a:r>
            <a:r>
              <a:rPr sz="1100" spc="-20" dirty="0">
                <a:latin typeface="Arial"/>
                <a:cs typeface="Arial"/>
              </a:rPr>
              <a:t>Operator  Communication</a:t>
            </a:r>
            <a:r>
              <a:rPr sz="1100" spc="-45" dirty="0">
                <a:latin typeface="Arial"/>
                <a:cs typeface="Arial"/>
              </a:rPr>
              <a:t> </a:t>
            </a:r>
            <a:r>
              <a:rPr sz="1100" spc="-20" dirty="0">
                <a:latin typeface="Arial"/>
                <a:cs typeface="Arial"/>
              </a:rPr>
              <a:t>Systems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94" name="object 49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09D78379-F988-B342-A1B8-2C92F66E8CD3}"/>
              </a:ext>
            </a:extLst>
          </p:cNvPr>
          <p:cNvSpPr/>
          <p:nvPr/>
        </p:nvSpPr>
        <p:spPr>
          <a:xfrm>
            <a:off x="6237146" y="4831238"/>
            <a:ext cx="451103" cy="33832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5" name="object 50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AAC6BCB4-2CA5-A042-9A8C-CF7FE115149D}"/>
              </a:ext>
            </a:extLst>
          </p:cNvPr>
          <p:cNvSpPr/>
          <p:nvPr/>
        </p:nvSpPr>
        <p:spPr>
          <a:xfrm>
            <a:off x="6239543" y="4804399"/>
            <a:ext cx="452120" cy="452120"/>
          </a:xfrm>
          <a:custGeom>
            <a:avLst/>
            <a:gdLst/>
            <a:ahLst/>
            <a:cxnLst/>
            <a:rect l="l" t="t" r="r" b="b"/>
            <a:pathLst>
              <a:path w="452120" h="452120">
                <a:moveTo>
                  <a:pt x="0" y="0"/>
                </a:moveTo>
                <a:lnTo>
                  <a:pt x="451829" y="0"/>
                </a:lnTo>
                <a:lnTo>
                  <a:pt x="451829" y="452002"/>
                </a:lnTo>
                <a:lnTo>
                  <a:pt x="0" y="452002"/>
                </a:lnTo>
                <a:lnTo>
                  <a:pt x="0" y="0"/>
                </a:lnTo>
                <a:close/>
              </a:path>
            </a:pathLst>
          </a:custGeom>
          <a:ln w="12702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6" name="object 51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DCB0E93E-0F1A-7042-A6FB-D9750852B911}"/>
              </a:ext>
            </a:extLst>
          </p:cNvPr>
          <p:cNvSpPr txBox="1"/>
          <p:nvPr/>
        </p:nvSpPr>
        <p:spPr>
          <a:xfrm>
            <a:off x="6764960" y="5395063"/>
            <a:ext cx="2091689" cy="1079783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2700" marR="5080">
              <a:lnSpc>
                <a:spcPts val="1100"/>
              </a:lnSpc>
              <a:spcBef>
                <a:spcPts val="320"/>
              </a:spcBef>
            </a:pPr>
            <a:r>
              <a:rPr sz="1100" spc="-20" dirty="0">
                <a:latin typeface="Arial"/>
                <a:cs typeface="Arial"/>
              </a:rPr>
              <a:t>Water Systems</a:t>
            </a:r>
            <a:endParaRPr lang="en-US" sz="1100" spc="-20" dirty="0">
              <a:latin typeface="Arial"/>
              <a:cs typeface="Arial"/>
            </a:endParaRPr>
          </a:p>
          <a:p>
            <a:pPr marL="641350" marR="5080" lvl="1" indent="-171450">
              <a:lnSpc>
                <a:spcPts val="1100"/>
              </a:lnSpc>
              <a:spcBef>
                <a:spcPts val="320"/>
              </a:spcBef>
              <a:buFont typeface="Arial" panose="020B0604020202020204" pitchFamily="34" charset="0"/>
              <a:buChar char="•"/>
            </a:pPr>
            <a:r>
              <a:rPr lang="en-US" sz="900" spc="-20" dirty="0">
                <a:latin typeface="Arial"/>
                <a:cs typeface="Arial"/>
              </a:rPr>
              <a:t>Distribution</a:t>
            </a:r>
          </a:p>
          <a:p>
            <a:pPr marL="641350" marR="5080" lvl="1" indent="-171450">
              <a:lnSpc>
                <a:spcPts val="1100"/>
              </a:lnSpc>
              <a:spcBef>
                <a:spcPts val="320"/>
              </a:spcBef>
              <a:buFont typeface="Arial" panose="020B0604020202020204" pitchFamily="34" charset="0"/>
              <a:buChar char="•"/>
            </a:pPr>
            <a:r>
              <a:rPr lang="en-US" sz="900" spc="-20" dirty="0">
                <a:latin typeface="Arial"/>
                <a:cs typeface="Arial"/>
              </a:rPr>
              <a:t>Monitoring</a:t>
            </a:r>
          </a:p>
          <a:p>
            <a:pPr marL="641350" marR="5080" lvl="1" indent="-171450">
              <a:lnSpc>
                <a:spcPts val="1100"/>
              </a:lnSpc>
              <a:spcBef>
                <a:spcPts val="320"/>
              </a:spcBef>
              <a:buFont typeface="Arial" panose="020B0604020202020204" pitchFamily="34" charset="0"/>
              <a:buChar char="•"/>
            </a:pPr>
            <a:r>
              <a:rPr lang="en-US" sz="900" spc="-20" dirty="0">
                <a:latin typeface="Arial"/>
                <a:cs typeface="Arial"/>
              </a:rPr>
              <a:t>Waste Treatment</a:t>
            </a:r>
          </a:p>
          <a:p>
            <a:pPr marL="641350" marR="5080" lvl="1" indent="-171450">
              <a:lnSpc>
                <a:spcPts val="1100"/>
              </a:lnSpc>
              <a:spcBef>
                <a:spcPts val="320"/>
              </a:spcBef>
              <a:buFont typeface="Arial" panose="020B0604020202020204" pitchFamily="34" charset="0"/>
              <a:buChar char="•"/>
            </a:pPr>
            <a:r>
              <a:rPr lang="en-US" sz="900" spc="-20" dirty="0">
                <a:latin typeface="Arial"/>
                <a:cs typeface="Arial"/>
              </a:rPr>
              <a:t>Water Purification</a:t>
            </a:r>
          </a:p>
          <a:p>
            <a:pPr marL="641350" marR="5080" lvl="1" indent="-171450">
              <a:lnSpc>
                <a:spcPts val="1100"/>
              </a:lnSpc>
              <a:spcBef>
                <a:spcPts val="320"/>
              </a:spcBef>
              <a:buFont typeface="Arial" panose="020B0604020202020204" pitchFamily="34" charset="0"/>
              <a:buChar char="•"/>
            </a:pPr>
            <a:r>
              <a:rPr lang="en-US" sz="900" spc="-20" dirty="0">
                <a:latin typeface="Arial"/>
                <a:cs typeface="Arial"/>
              </a:rPr>
              <a:t>Desalinization</a:t>
            </a:r>
          </a:p>
        </p:txBody>
      </p:sp>
      <p:sp>
        <p:nvSpPr>
          <p:cNvPr id="97" name="object 52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510E1C85-3E3E-234A-8173-49F5E2A19E66}"/>
              </a:ext>
            </a:extLst>
          </p:cNvPr>
          <p:cNvSpPr/>
          <p:nvPr/>
        </p:nvSpPr>
        <p:spPr>
          <a:xfrm>
            <a:off x="6241552" y="5393337"/>
            <a:ext cx="449821" cy="44999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98" name="object 5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4D2FB0B-AF12-4249-A652-2BDF20B5B249}"/>
              </a:ext>
            </a:extLst>
          </p:cNvPr>
          <p:cNvSpPr/>
          <p:nvPr/>
        </p:nvSpPr>
        <p:spPr>
          <a:xfrm>
            <a:off x="6239543" y="5391328"/>
            <a:ext cx="452120" cy="452120"/>
          </a:xfrm>
          <a:custGeom>
            <a:avLst/>
            <a:gdLst/>
            <a:ahLst/>
            <a:cxnLst/>
            <a:rect l="l" t="t" r="r" b="b"/>
            <a:pathLst>
              <a:path w="452120" h="452120">
                <a:moveTo>
                  <a:pt x="0" y="0"/>
                </a:moveTo>
                <a:lnTo>
                  <a:pt x="451829" y="0"/>
                </a:lnTo>
                <a:lnTo>
                  <a:pt x="451829" y="452002"/>
                </a:lnTo>
                <a:lnTo>
                  <a:pt x="0" y="452002"/>
                </a:lnTo>
                <a:lnTo>
                  <a:pt x="0" y="0"/>
                </a:lnTo>
                <a:close/>
              </a:path>
            </a:pathLst>
          </a:custGeom>
          <a:ln w="12702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mc="http://schemas.openxmlformats.org/markup-compatibility/2006" xmlns:mv="urn:schemas-microsoft-com:mac:vml" xmlns:a16="http://schemas.microsoft.com/office/drawing/2014/main" xmlns:p="http://schemas.openxmlformats.org/presentationml/2006/main" xmlns:r="http://schemas.openxmlformats.org/officeDocument/2006/relationships" xmlns:a="http://schemas.openxmlformats.org/drawingml/2006/main" xmlns="" id="{9FE5CF78-F7D7-A643-B807-A5703CC23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E185D-12BF-CA4A-B453-54B382411C38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2032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Study- </a:t>
            </a:r>
            <a:r>
              <a:rPr lang="en-US" dirty="0" err="1" smtClean="0"/>
              <a:t>Simmesport</a:t>
            </a:r>
            <a:r>
              <a:rPr lang="en-US" dirty="0" smtClean="0"/>
              <a:t>, LA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E185D-12BF-CA4A-B453-54B382411C38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4702827" y="2614017"/>
            <a:ext cx="4116719" cy="2215021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Simmesport</a:t>
            </a:r>
            <a:r>
              <a:rPr lang="en-US" dirty="0" smtClean="0"/>
              <a:t>, LA</a:t>
            </a:r>
          </a:p>
          <a:p>
            <a:r>
              <a:rPr lang="en-US" dirty="0" smtClean="0"/>
              <a:t>Mayor Leslie Draper</a:t>
            </a:r>
          </a:p>
          <a:p>
            <a:r>
              <a:rPr lang="en-US" dirty="0" smtClean="0"/>
              <a:t>Population est. 2100</a:t>
            </a:r>
          </a:p>
          <a:p>
            <a:r>
              <a:rPr lang="en-US" dirty="0" smtClean="0"/>
              <a:t>Municipal Utility- Water &amp; Sewer</a:t>
            </a:r>
          </a:p>
          <a:p>
            <a:r>
              <a:rPr lang="en-US" dirty="0" smtClean="0"/>
              <a:t>675 residential customers</a:t>
            </a:r>
          </a:p>
          <a:p>
            <a:r>
              <a:rPr lang="en-US" dirty="0" smtClean="0"/>
              <a:t>29 business customers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483" y="2069702"/>
            <a:ext cx="3556000" cy="35560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Ranger">
  <a:themeElements>
    <a:clrScheme name="Custom 178">
      <a:dk1>
        <a:srgbClr val="000000"/>
      </a:dk1>
      <a:lt1>
        <a:srgbClr val="FFFFFF"/>
      </a:lt1>
      <a:dk2>
        <a:srgbClr val="605D64"/>
      </a:dk2>
      <a:lt2>
        <a:srgbClr val="EBE7F5"/>
      </a:lt2>
      <a:accent1>
        <a:srgbClr val="00549D"/>
      </a:accent1>
      <a:accent2>
        <a:srgbClr val="FB7300"/>
      </a:accent2>
      <a:accent3>
        <a:srgbClr val="00AB3E"/>
      </a:accent3>
      <a:accent4>
        <a:srgbClr val="9DB5D5"/>
      </a:accent4>
      <a:accent5>
        <a:srgbClr val="F9CB0A"/>
      </a:accent5>
      <a:accent6>
        <a:srgbClr val="0D5C95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a="http://schemas.openxmlformats.org/drawingml/2006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a="http://schemas.openxmlformats.org/drawingml/2006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Ranger.thmx</Template>
  <TotalTime>15918</TotalTime>
  <Words>856</Words>
  <Application>Microsoft Macintosh PowerPoint</Application>
  <PresentationFormat>On-screen Show (4:3)</PresentationFormat>
  <Paragraphs>124</Paragraphs>
  <Slides>12</Slides>
  <Notes>3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Ranger</vt:lpstr>
      <vt:lpstr>Custom Design</vt:lpstr>
      <vt:lpstr>Slide 1</vt:lpstr>
      <vt:lpstr>The Universal Problem- Aging Infrastructure</vt:lpstr>
      <vt:lpstr>Infrastructure Investment Is Positive on Multiple Fronts</vt:lpstr>
      <vt:lpstr>So Why Can’t Communities Access Capital</vt:lpstr>
      <vt:lpstr>What We Believe</vt:lpstr>
      <vt:lpstr>MUSA- Master Utility Service Agreement</vt:lpstr>
      <vt:lpstr>Non-Capitalized Infrastructure Service Provider</vt:lpstr>
      <vt:lpstr>SP Projects &amp; Solutions</vt:lpstr>
      <vt:lpstr>Case Study- Simmesport, LA</vt:lpstr>
      <vt:lpstr>Step 1- Fix The Cash Register</vt:lpstr>
      <vt:lpstr>Step 2- Continue The Good Work</vt:lpstr>
      <vt:lpstr>Slide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. .</dc:creator>
  <cp:lastModifiedBy>Jason Hewitt</cp:lastModifiedBy>
  <cp:revision>666</cp:revision>
  <cp:lastPrinted>2020-04-09T02:17:56Z</cp:lastPrinted>
  <dcterms:created xsi:type="dcterms:W3CDTF">2020-11-10T14:23:25Z</dcterms:created>
  <dcterms:modified xsi:type="dcterms:W3CDTF">2020-11-10T14:52:41Z</dcterms:modified>
</cp:coreProperties>
</file>