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4" r:id="rId2"/>
    <p:sldId id="266" r:id="rId3"/>
    <p:sldId id="267" r:id="rId4"/>
    <p:sldId id="257" r:id="rId5"/>
    <p:sldId id="258" r:id="rId6"/>
    <p:sldId id="26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90" y="3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3B640B-3EBE-4636-8D66-40AE579BCEEE}" type="datetimeFigureOut">
              <a:rPr lang="en-US" smtClean="0"/>
              <a:t>11/6/2020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A5568-1AEA-4402-AC33-2474F2ECEE16}" type="slidenum">
              <a:rPr lang="en-US" smtClean="0"/>
              <a:t>‹#›</a:t>
            </a:fld>
            <a:endParaRPr lang="en-US"/>
          </a:p>
        </p:txBody>
      </p:sp>
    </p:spTree>
    <p:extLst>
      <p:ext uri="{BB962C8B-B14F-4D97-AF65-F5344CB8AC3E}">
        <p14:creationId xmlns:p14="http://schemas.microsoft.com/office/powerpoint/2010/main" val="2252836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02A94-D350-445B-BF5E-34501E1B051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A6C3EC-099F-44DC-8911-720B9675E1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7365677-D89B-4810-A895-3EA313300C7A}"/>
              </a:ext>
            </a:extLst>
          </p:cNvPr>
          <p:cNvSpPr>
            <a:spLocks noGrp="1"/>
          </p:cNvSpPr>
          <p:nvPr>
            <p:ph type="dt" sz="half" idx="10"/>
          </p:nvPr>
        </p:nvSpPr>
        <p:spPr/>
        <p:txBody>
          <a:bodyPr/>
          <a:lstStyle/>
          <a:p>
            <a:fld id="{BEAE0D46-B9FA-439D-999B-4B8C9D32C168}" type="datetime1">
              <a:rPr lang="en-US" smtClean="0"/>
              <a:t>11/6/2020</a:t>
            </a:fld>
            <a:endParaRPr lang="en-US"/>
          </a:p>
        </p:txBody>
      </p:sp>
      <p:sp>
        <p:nvSpPr>
          <p:cNvPr id="5" name="Footer Placeholder 4">
            <a:extLst>
              <a:ext uri="{FF2B5EF4-FFF2-40B4-BE49-F238E27FC236}">
                <a16:creationId xmlns:a16="http://schemas.microsoft.com/office/drawing/2014/main" id="{F2A02E9E-593B-4716-81DE-594BC22A4B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068F99-ED70-4AD1-BD7C-E80AEACBE3ED}"/>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56341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62746-40B2-4167-AFB3-2D1E4CB608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0F7250-704D-459C-B42E-1C8D5183A85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F1A9F6-7872-4197-BDB2-7C9CE7021D1F}"/>
              </a:ext>
            </a:extLst>
          </p:cNvPr>
          <p:cNvSpPr>
            <a:spLocks noGrp="1"/>
          </p:cNvSpPr>
          <p:nvPr>
            <p:ph type="dt" sz="half" idx="10"/>
          </p:nvPr>
        </p:nvSpPr>
        <p:spPr/>
        <p:txBody>
          <a:bodyPr/>
          <a:lstStyle/>
          <a:p>
            <a:fld id="{D146F502-F20A-48CC-B602-C04031DF3732}" type="datetime1">
              <a:rPr lang="en-US" smtClean="0"/>
              <a:t>11/6/2020</a:t>
            </a:fld>
            <a:endParaRPr lang="en-US"/>
          </a:p>
        </p:txBody>
      </p:sp>
      <p:sp>
        <p:nvSpPr>
          <p:cNvPr id="5" name="Footer Placeholder 4">
            <a:extLst>
              <a:ext uri="{FF2B5EF4-FFF2-40B4-BE49-F238E27FC236}">
                <a16:creationId xmlns:a16="http://schemas.microsoft.com/office/drawing/2014/main" id="{8B56916C-FC68-40D6-B6D9-EB4D02422C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9D672D-B510-4DAC-AECC-334728C5CDC5}"/>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3755786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B0DE8C-9732-4855-A4F4-B87195DF0DB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EDFB227-9607-49F3-8C1B-EF348FA4E0F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DC8C1-7C5F-4916-AF84-2649EA3DB368}"/>
              </a:ext>
            </a:extLst>
          </p:cNvPr>
          <p:cNvSpPr>
            <a:spLocks noGrp="1"/>
          </p:cNvSpPr>
          <p:nvPr>
            <p:ph type="dt" sz="half" idx="10"/>
          </p:nvPr>
        </p:nvSpPr>
        <p:spPr/>
        <p:txBody>
          <a:bodyPr/>
          <a:lstStyle/>
          <a:p>
            <a:fld id="{F1568360-25B5-41AD-B0E9-B502413DA3D1}" type="datetime1">
              <a:rPr lang="en-US" smtClean="0"/>
              <a:t>11/6/2020</a:t>
            </a:fld>
            <a:endParaRPr lang="en-US"/>
          </a:p>
        </p:txBody>
      </p:sp>
      <p:sp>
        <p:nvSpPr>
          <p:cNvPr id="5" name="Footer Placeholder 4">
            <a:extLst>
              <a:ext uri="{FF2B5EF4-FFF2-40B4-BE49-F238E27FC236}">
                <a16:creationId xmlns:a16="http://schemas.microsoft.com/office/drawing/2014/main" id="{44DE987E-1ABA-4D4F-BB6C-758CE22E48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2EF676-6664-46A2-B6F6-43A1F030FBA7}"/>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4016601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F2B80-ADC4-450C-A5FF-2E0959D7A7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A81001-BD85-4988-A485-B9638CBDC73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1460E3-1DB9-4B47-8C1C-57E5E235F9DA}"/>
              </a:ext>
            </a:extLst>
          </p:cNvPr>
          <p:cNvSpPr>
            <a:spLocks noGrp="1"/>
          </p:cNvSpPr>
          <p:nvPr>
            <p:ph type="dt" sz="half" idx="10"/>
          </p:nvPr>
        </p:nvSpPr>
        <p:spPr/>
        <p:txBody>
          <a:bodyPr/>
          <a:lstStyle/>
          <a:p>
            <a:fld id="{28D67BBD-2879-4F9B-B5EB-771681FF23A0}" type="datetime1">
              <a:rPr lang="en-US" smtClean="0"/>
              <a:t>11/6/2020</a:t>
            </a:fld>
            <a:endParaRPr lang="en-US"/>
          </a:p>
        </p:txBody>
      </p:sp>
      <p:sp>
        <p:nvSpPr>
          <p:cNvPr id="5" name="Footer Placeholder 4">
            <a:extLst>
              <a:ext uri="{FF2B5EF4-FFF2-40B4-BE49-F238E27FC236}">
                <a16:creationId xmlns:a16="http://schemas.microsoft.com/office/drawing/2014/main" id="{FDC284BD-53FB-4191-AEE3-CB02DECD18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BB1D6D-4806-4C78-BE4E-D47396674242}"/>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1064810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D5BF9-F2C7-4DC6-A948-D22E665FD9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DF7472-17D9-405F-B347-118495AC58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20B4FA1-B9E2-406A-8DFA-3559594872FB}"/>
              </a:ext>
            </a:extLst>
          </p:cNvPr>
          <p:cNvSpPr>
            <a:spLocks noGrp="1"/>
          </p:cNvSpPr>
          <p:nvPr>
            <p:ph type="dt" sz="half" idx="10"/>
          </p:nvPr>
        </p:nvSpPr>
        <p:spPr/>
        <p:txBody>
          <a:bodyPr/>
          <a:lstStyle/>
          <a:p>
            <a:fld id="{C9DCC74F-AD22-4312-98E1-E2CBD31CCEC9}" type="datetime1">
              <a:rPr lang="en-US" smtClean="0"/>
              <a:t>11/6/2020</a:t>
            </a:fld>
            <a:endParaRPr lang="en-US"/>
          </a:p>
        </p:txBody>
      </p:sp>
      <p:sp>
        <p:nvSpPr>
          <p:cNvPr id="5" name="Footer Placeholder 4">
            <a:extLst>
              <a:ext uri="{FF2B5EF4-FFF2-40B4-BE49-F238E27FC236}">
                <a16:creationId xmlns:a16="http://schemas.microsoft.com/office/drawing/2014/main" id="{3248478D-5E1B-431D-9D7F-C1355792DC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818C26-8EF3-420A-9C94-212FA5A61DA7}"/>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1603265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A29D8-2786-4910-84BA-AA7D17523B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0E8FFC-1878-4AA1-A16C-54CA5C651A0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D8257C-D435-4B57-8B9D-45E30342DFD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80AAC55-B986-4A78-B02C-B2A86150A7E4}"/>
              </a:ext>
            </a:extLst>
          </p:cNvPr>
          <p:cNvSpPr>
            <a:spLocks noGrp="1"/>
          </p:cNvSpPr>
          <p:nvPr>
            <p:ph type="dt" sz="half" idx="10"/>
          </p:nvPr>
        </p:nvSpPr>
        <p:spPr/>
        <p:txBody>
          <a:bodyPr/>
          <a:lstStyle/>
          <a:p>
            <a:fld id="{0E9F6EF9-24E0-4009-BE13-62A11ED0D6CF}" type="datetime1">
              <a:rPr lang="en-US" smtClean="0"/>
              <a:t>11/6/2020</a:t>
            </a:fld>
            <a:endParaRPr lang="en-US"/>
          </a:p>
        </p:txBody>
      </p:sp>
      <p:sp>
        <p:nvSpPr>
          <p:cNvPr id="6" name="Footer Placeholder 5">
            <a:extLst>
              <a:ext uri="{FF2B5EF4-FFF2-40B4-BE49-F238E27FC236}">
                <a16:creationId xmlns:a16="http://schemas.microsoft.com/office/drawing/2014/main" id="{ECA52914-C008-46ED-A2B2-C41A7D3AF4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3B7933-1C43-4408-9ABA-7D75A1110B2E}"/>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1386211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639BE-3B19-458C-9F00-8B7A68DAC5D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972174E-F732-4BB6-991B-041A29557A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DE36423-7DED-4087-B108-78A3C3BC3D7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84A7B9-C077-450F-96C2-461649F804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090B8A3-4C36-4328-9FEA-88A856D48C5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838EAD-E48D-4E77-B775-622238300B09}"/>
              </a:ext>
            </a:extLst>
          </p:cNvPr>
          <p:cNvSpPr>
            <a:spLocks noGrp="1"/>
          </p:cNvSpPr>
          <p:nvPr>
            <p:ph type="dt" sz="half" idx="10"/>
          </p:nvPr>
        </p:nvSpPr>
        <p:spPr/>
        <p:txBody>
          <a:bodyPr/>
          <a:lstStyle/>
          <a:p>
            <a:fld id="{0D21D912-5592-419E-A388-944FFABA185C}" type="datetime1">
              <a:rPr lang="en-US" smtClean="0"/>
              <a:t>11/6/2020</a:t>
            </a:fld>
            <a:endParaRPr lang="en-US"/>
          </a:p>
        </p:txBody>
      </p:sp>
      <p:sp>
        <p:nvSpPr>
          <p:cNvPr id="8" name="Footer Placeholder 7">
            <a:extLst>
              <a:ext uri="{FF2B5EF4-FFF2-40B4-BE49-F238E27FC236}">
                <a16:creationId xmlns:a16="http://schemas.microsoft.com/office/drawing/2014/main" id="{455DB215-CF5A-4D40-9B61-41908780626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D5295C-1A2A-4EC8-8047-1D4FA53191E1}"/>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3918435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19561-85C5-4E03-AA23-3E086E2726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64CAFB-B13E-4C7C-8025-6D5E6E8863BA}"/>
              </a:ext>
            </a:extLst>
          </p:cNvPr>
          <p:cNvSpPr>
            <a:spLocks noGrp="1"/>
          </p:cNvSpPr>
          <p:nvPr>
            <p:ph type="dt" sz="half" idx="10"/>
          </p:nvPr>
        </p:nvSpPr>
        <p:spPr/>
        <p:txBody>
          <a:bodyPr/>
          <a:lstStyle/>
          <a:p>
            <a:fld id="{E17FFBF6-83D2-4890-95D5-4D85E55A717F}" type="datetime1">
              <a:rPr lang="en-US" smtClean="0"/>
              <a:t>11/6/2020</a:t>
            </a:fld>
            <a:endParaRPr lang="en-US"/>
          </a:p>
        </p:txBody>
      </p:sp>
      <p:sp>
        <p:nvSpPr>
          <p:cNvPr id="4" name="Footer Placeholder 3">
            <a:extLst>
              <a:ext uri="{FF2B5EF4-FFF2-40B4-BE49-F238E27FC236}">
                <a16:creationId xmlns:a16="http://schemas.microsoft.com/office/drawing/2014/main" id="{2187C6B3-5290-4FD9-861A-89D7C5C1AC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874A2AB-F3D0-4B32-AE73-FB228D68267A}"/>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1604759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B16C28-E966-4FD3-A0C0-389A39FBB8A7}"/>
              </a:ext>
            </a:extLst>
          </p:cNvPr>
          <p:cNvSpPr>
            <a:spLocks noGrp="1"/>
          </p:cNvSpPr>
          <p:nvPr>
            <p:ph type="dt" sz="half" idx="10"/>
          </p:nvPr>
        </p:nvSpPr>
        <p:spPr/>
        <p:txBody>
          <a:bodyPr/>
          <a:lstStyle/>
          <a:p>
            <a:fld id="{C71F3BCB-1AEF-41E7-88F6-9B4C5EB0A82C}" type="datetime1">
              <a:rPr lang="en-US" smtClean="0"/>
              <a:t>11/6/2020</a:t>
            </a:fld>
            <a:endParaRPr lang="en-US"/>
          </a:p>
        </p:txBody>
      </p:sp>
      <p:sp>
        <p:nvSpPr>
          <p:cNvPr id="3" name="Footer Placeholder 2">
            <a:extLst>
              <a:ext uri="{FF2B5EF4-FFF2-40B4-BE49-F238E27FC236}">
                <a16:creationId xmlns:a16="http://schemas.microsoft.com/office/drawing/2014/main" id="{CA7FEFB0-69FB-4631-845F-D1CD07D9D99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F20D03-D519-452B-B7F2-AA45AE3E4FB0}"/>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2793595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17FB4-BBDC-4B64-92F4-1C7CEFA1FB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BC088FF-3B75-4EBC-AB98-A16B3126C1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D3400EE-F9DD-4B52-A74B-D2333538E2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7AE434C-FE7F-4D28-9CC2-566F348ECC53}"/>
              </a:ext>
            </a:extLst>
          </p:cNvPr>
          <p:cNvSpPr>
            <a:spLocks noGrp="1"/>
          </p:cNvSpPr>
          <p:nvPr>
            <p:ph type="dt" sz="half" idx="10"/>
          </p:nvPr>
        </p:nvSpPr>
        <p:spPr/>
        <p:txBody>
          <a:bodyPr/>
          <a:lstStyle/>
          <a:p>
            <a:fld id="{01176FF6-618C-4362-A4C5-C5BA7EAB7469}" type="datetime1">
              <a:rPr lang="en-US" smtClean="0"/>
              <a:t>11/6/2020</a:t>
            </a:fld>
            <a:endParaRPr lang="en-US"/>
          </a:p>
        </p:txBody>
      </p:sp>
      <p:sp>
        <p:nvSpPr>
          <p:cNvPr id="6" name="Footer Placeholder 5">
            <a:extLst>
              <a:ext uri="{FF2B5EF4-FFF2-40B4-BE49-F238E27FC236}">
                <a16:creationId xmlns:a16="http://schemas.microsoft.com/office/drawing/2014/main" id="{14526867-4822-4F1A-88BF-EC251F0318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7E4AC6-5658-4F64-AAE9-CBE45262A921}"/>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54839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5FAB9-29E2-4E41-A8C6-A9CCD8B611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88165F-B0DD-4B27-B07B-08E412719A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DD243D-1425-4207-8CBE-472D6F79F3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3F665F3-A79A-41C7-81D8-B3CC0DBD117F}"/>
              </a:ext>
            </a:extLst>
          </p:cNvPr>
          <p:cNvSpPr>
            <a:spLocks noGrp="1"/>
          </p:cNvSpPr>
          <p:nvPr>
            <p:ph type="dt" sz="half" idx="10"/>
          </p:nvPr>
        </p:nvSpPr>
        <p:spPr/>
        <p:txBody>
          <a:bodyPr/>
          <a:lstStyle/>
          <a:p>
            <a:fld id="{89A46D06-7CC6-4BFA-9107-C3DB143984BA}" type="datetime1">
              <a:rPr lang="en-US" smtClean="0"/>
              <a:t>11/6/2020</a:t>
            </a:fld>
            <a:endParaRPr lang="en-US"/>
          </a:p>
        </p:txBody>
      </p:sp>
      <p:sp>
        <p:nvSpPr>
          <p:cNvPr id="6" name="Footer Placeholder 5">
            <a:extLst>
              <a:ext uri="{FF2B5EF4-FFF2-40B4-BE49-F238E27FC236}">
                <a16:creationId xmlns:a16="http://schemas.microsoft.com/office/drawing/2014/main" id="{9A32563B-E6F2-4E60-BADB-73D1990ABD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9DC7DC-75D9-4510-8233-A21C0B2E89C6}"/>
              </a:ext>
            </a:extLst>
          </p:cNvPr>
          <p:cNvSpPr>
            <a:spLocks noGrp="1"/>
          </p:cNvSpPr>
          <p:nvPr>
            <p:ph type="sldNum" sz="quarter" idx="12"/>
          </p:nvPr>
        </p:nvSpPr>
        <p:spPr/>
        <p:txBody>
          <a:bodyPr/>
          <a:lstStyle/>
          <a:p>
            <a:fld id="{68AE4E20-6484-4030-8EE6-0E3BE0CB21B4}" type="slidenum">
              <a:rPr lang="en-US" smtClean="0"/>
              <a:t>‹#›</a:t>
            </a:fld>
            <a:endParaRPr lang="en-US"/>
          </a:p>
        </p:txBody>
      </p:sp>
    </p:spTree>
    <p:extLst>
      <p:ext uri="{BB962C8B-B14F-4D97-AF65-F5344CB8AC3E}">
        <p14:creationId xmlns:p14="http://schemas.microsoft.com/office/powerpoint/2010/main" val="4284490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4936B0-53D6-4A8A-856D-80ACDECA73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79B25E-F161-4F64-AC0B-173954CFF7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322090-F5C2-4B32-BE1A-81EB5B2E86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99C529-B200-4359-9C83-FF8EBBADE537}" type="datetime1">
              <a:rPr lang="en-US" smtClean="0"/>
              <a:t>11/6/2020</a:t>
            </a:fld>
            <a:endParaRPr lang="en-US"/>
          </a:p>
        </p:txBody>
      </p:sp>
      <p:sp>
        <p:nvSpPr>
          <p:cNvPr id="5" name="Footer Placeholder 4">
            <a:extLst>
              <a:ext uri="{FF2B5EF4-FFF2-40B4-BE49-F238E27FC236}">
                <a16:creationId xmlns:a16="http://schemas.microsoft.com/office/drawing/2014/main" id="{AA7D9B2C-8E20-4EAD-A6CB-FC250F4734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9384D26-5F6E-4694-AE52-2094510B8A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E4E20-6484-4030-8EE6-0E3BE0CB21B4}" type="slidenum">
              <a:rPr lang="en-US" smtClean="0"/>
              <a:t>‹#›</a:t>
            </a:fld>
            <a:endParaRPr lang="en-US"/>
          </a:p>
        </p:txBody>
      </p:sp>
    </p:spTree>
    <p:extLst>
      <p:ext uri="{BB962C8B-B14F-4D97-AF65-F5344CB8AC3E}">
        <p14:creationId xmlns:p14="http://schemas.microsoft.com/office/powerpoint/2010/main" val="3400783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poulos@pjm-advocates.org" TargetMode="External"/><Relationship Id="rId1" Type="http://schemas.openxmlformats.org/officeDocument/2006/relationships/slideLayout" Target="../slideLayouts/slideLayout2.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2843" y="1611086"/>
            <a:ext cx="11579157" cy="2525485"/>
          </a:xfrm>
        </p:spPr>
        <p:txBody>
          <a:bodyPr anchor="b">
            <a:normAutofit/>
          </a:bodyPr>
          <a:lstStyle/>
          <a:p>
            <a:pPr algn="l"/>
            <a:r>
              <a:rPr lang="en-US" sz="3600" dirty="0"/>
              <a:t>Customer Views on Improving RTO Governance and Function</a:t>
            </a:r>
            <a:br>
              <a:rPr lang="en-US" sz="4800" dirty="0">
                <a:solidFill>
                  <a:schemeClr val="bg1"/>
                </a:solidFill>
              </a:rPr>
            </a:br>
            <a:r>
              <a:rPr lang="en-US" sz="4800" dirty="0">
                <a:solidFill>
                  <a:schemeClr val="bg1"/>
                </a:solidFill>
              </a:rPr>
              <a:t>Cost Causation &amp; Beneficiary </a:t>
            </a:r>
            <a:r>
              <a:rPr lang="en-US" sz="3100" dirty="0">
                <a:solidFill>
                  <a:schemeClr val="bg1"/>
                </a:solidFill>
              </a:rPr>
              <a:t>A</a:t>
            </a:r>
            <a:br>
              <a:rPr lang="en-US" sz="4800" dirty="0"/>
            </a:br>
            <a:endParaRPr lang="en-US" sz="4800" dirty="0">
              <a:solidFill>
                <a:schemeClr val="bg1"/>
              </a:solidFill>
            </a:endParaRPr>
          </a:p>
        </p:txBody>
      </p:sp>
      <p:sp>
        <p:nvSpPr>
          <p:cNvPr id="7" name="Subtitle 6">
            <a:extLst>
              <a:ext uri="{FF2B5EF4-FFF2-40B4-BE49-F238E27FC236}">
                <a16:creationId xmlns:a16="http://schemas.microsoft.com/office/drawing/2014/main" id="{923EC506-3695-4881-9961-5EF72FAC2A41}"/>
              </a:ext>
            </a:extLst>
          </p:cNvPr>
          <p:cNvSpPr>
            <a:spLocks noGrp="1"/>
          </p:cNvSpPr>
          <p:nvPr>
            <p:ph type="subTitle" idx="1"/>
          </p:nvPr>
        </p:nvSpPr>
        <p:spPr>
          <a:xfrm>
            <a:off x="7402748" y="5564221"/>
            <a:ext cx="3832699" cy="894945"/>
          </a:xfrm>
        </p:spPr>
        <p:txBody>
          <a:bodyPr>
            <a:normAutofit/>
          </a:bodyPr>
          <a:lstStyle/>
          <a:p>
            <a:pPr algn="l"/>
            <a:r>
              <a:rPr lang="en-US" dirty="0"/>
              <a:t>Greg Poulos</a:t>
            </a:r>
          </a:p>
          <a:p>
            <a:pPr algn="l"/>
            <a:r>
              <a:rPr lang="en-US" dirty="0"/>
              <a:t>November 9, 2020</a:t>
            </a:r>
          </a:p>
        </p:txBody>
      </p:sp>
    </p:spTree>
    <p:extLst>
      <p:ext uri="{BB962C8B-B14F-4D97-AF65-F5344CB8AC3E}">
        <p14:creationId xmlns:p14="http://schemas.microsoft.com/office/powerpoint/2010/main" val="1235433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11A87-3EBA-426E-9051-699FDC4CE7E8}"/>
              </a:ext>
            </a:extLst>
          </p:cNvPr>
          <p:cNvSpPr>
            <a:spLocks noGrp="1"/>
          </p:cNvSpPr>
          <p:nvPr>
            <p:ph type="title"/>
          </p:nvPr>
        </p:nvSpPr>
        <p:spPr/>
        <p:txBody>
          <a:bodyPr/>
          <a:lstStyle/>
          <a:p>
            <a:r>
              <a:rPr lang="en-US" dirty="0"/>
              <a:t>Keys to Effective RTO Governance*</a:t>
            </a:r>
          </a:p>
        </p:txBody>
      </p:sp>
      <p:sp>
        <p:nvSpPr>
          <p:cNvPr id="3" name="Content Placeholder 2">
            <a:extLst>
              <a:ext uri="{FF2B5EF4-FFF2-40B4-BE49-F238E27FC236}">
                <a16:creationId xmlns:a16="http://schemas.microsoft.com/office/drawing/2014/main" id="{B85A2581-3602-4ACD-A9A5-11CF0901EBC8}"/>
              </a:ext>
            </a:extLst>
          </p:cNvPr>
          <p:cNvSpPr>
            <a:spLocks noGrp="1"/>
          </p:cNvSpPr>
          <p:nvPr>
            <p:ph idx="1"/>
          </p:nvPr>
        </p:nvSpPr>
        <p:spPr>
          <a:xfrm>
            <a:off x="838200" y="1825625"/>
            <a:ext cx="10515600" cy="4224979"/>
          </a:xfrm>
        </p:spPr>
        <p:txBody>
          <a:bodyPr>
            <a:normAutofit lnSpcReduction="10000"/>
          </a:bodyPr>
          <a:lstStyle/>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Transmission Owners are voluntary members of RTOs.  Establish some specific requirements and timeframes around membership;  (e.g. significant exit fees)</a:t>
            </a:r>
            <a:endParaRPr lang="en-US" sz="1800" dirty="0">
              <a:solidFill>
                <a:srgbClr val="000000"/>
              </a:solidFill>
              <a:effectLst/>
              <a:latin typeface="Calibri" panose="020F0502020204030204" pitchFamily="34" charset="0"/>
              <a:ea typeface="Calibri" panose="020F0502020204030204" pitchFamily="34" charset="0"/>
            </a:endParaRPr>
          </a:p>
          <a:p>
            <a:pPr marL="365760" marR="0" algn="just">
              <a:spcBef>
                <a:spcPts val="0"/>
              </a:spcBef>
              <a:spcAft>
                <a:spcPts val="0"/>
              </a:spcAft>
            </a:pP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Tie incentives/adders for RTOs and transmission owners to documented benefits for consumers.  Potentially, require that corporate RTO goals/compensation benefits align with benefits for consumers;</a:t>
            </a:r>
            <a:endParaRPr lang="en-US" sz="1800" dirty="0">
              <a:solidFill>
                <a:srgbClr val="000000"/>
              </a:solidFill>
              <a:effectLst/>
              <a:latin typeface="Calibri" panose="020F0502020204030204" pitchFamily="34" charset="0"/>
              <a:ea typeface="Calibri" panose="020F0502020204030204" pitchFamily="34" charset="0"/>
            </a:endParaRPr>
          </a:p>
          <a:p>
            <a:pPr marL="137160" marR="0" indent="0" algn="just">
              <a:spcBef>
                <a:spcPts val="0"/>
              </a:spcBef>
              <a:spcAft>
                <a:spcPts val="0"/>
              </a:spcAft>
              <a:buNone/>
            </a:pPr>
            <a:r>
              <a:rPr lang="en-US" sz="1800" dirty="0">
                <a:solidFill>
                  <a:srgbClr val="000000"/>
                </a:solidFill>
                <a:effectLst/>
                <a:latin typeface="Times New Roman" panose="02020603050405020304" pitchFamily="18" charset="0"/>
                <a:ea typeface="Calibri" panose="020F0502020204030204" pitchFamily="34" charset="0"/>
              </a:rPr>
              <a:t> </a:t>
            </a: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Times New Roman" panose="02020603050405020304" pitchFamily="18" charset="0"/>
              </a:rPr>
              <a:t>Establish stable funding mechanisms for consumer advocate organizations to participate in stakeholder processes at the RTOs;</a:t>
            </a:r>
            <a:endParaRPr lang="en-US" sz="1800" dirty="0">
              <a:solidFill>
                <a:srgbClr val="000000"/>
              </a:solidFill>
              <a:effectLst/>
              <a:latin typeface="Calibri" panose="020F0502020204030204" pitchFamily="34" charset="0"/>
              <a:ea typeface="Calibri" panose="020F0502020204030204" pitchFamily="34" charset="0"/>
            </a:endParaRPr>
          </a:p>
          <a:p>
            <a:pPr marL="137160" marR="0" indent="0" algn="just">
              <a:spcBef>
                <a:spcPts val="0"/>
              </a:spcBef>
              <a:spcAft>
                <a:spcPts val="0"/>
              </a:spcAft>
              <a:buNone/>
            </a:pPr>
            <a:r>
              <a:rPr lang="en-US" sz="1800" dirty="0">
                <a:solidFill>
                  <a:srgbClr val="000000"/>
                </a:solidFill>
                <a:effectLst/>
                <a:latin typeface="Times New Roman" panose="02020603050405020304" pitchFamily="18" charset="0"/>
                <a:ea typeface="Calibri" panose="020F0502020204030204" pitchFamily="34" charset="0"/>
              </a:rPr>
              <a:t> </a:t>
            </a: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Times New Roman" panose="02020603050405020304" pitchFamily="18" charset="0"/>
              </a:rPr>
              <a:t>Make consideration of the reasonableness of costs part of the RTO’s mission;</a:t>
            </a:r>
            <a:endParaRPr lang="en-US" sz="1800" dirty="0">
              <a:solidFill>
                <a:srgbClr val="000000"/>
              </a:solidFill>
              <a:effectLst/>
              <a:latin typeface="Calibri" panose="020F0502020204030204" pitchFamily="34" charset="0"/>
              <a:ea typeface="Calibri" panose="020F0502020204030204" pitchFamily="34" charset="0"/>
            </a:endParaRPr>
          </a:p>
          <a:p>
            <a:pPr marR="0" indent="0" algn="just">
              <a:lnSpc>
                <a:spcPct val="107000"/>
              </a:lnSpc>
              <a:spcBef>
                <a:spcPts val="0"/>
              </a:spcBef>
              <a:spcAft>
                <a:spcPts val="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Ensure that burdens of proof are appropriately aligned with consumer interests.  For example, the burden of proof should be on the RTO and TOs - not on consumers;</a:t>
            </a:r>
            <a:endParaRPr lang="en-US" sz="1800" dirty="0">
              <a:solidFill>
                <a:srgbClr val="000000"/>
              </a:solidFill>
              <a:effectLst/>
              <a:latin typeface="Calibri" panose="020F0502020204030204" pitchFamily="34" charset="0"/>
              <a:ea typeface="Calibri" panose="020F0502020204030204" pitchFamily="34" charset="0"/>
            </a:endParaRPr>
          </a:p>
          <a:p>
            <a:pPr marR="0" indent="0" algn="just">
              <a:lnSpc>
                <a:spcPct val="107000"/>
              </a:lnSpc>
              <a:spcBef>
                <a:spcPts val="0"/>
              </a:spcBef>
              <a:spcAft>
                <a:spcPts val="0"/>
              </a:spcAft>
              <a:buNone/>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Times New Roman" panose="02020603050405020304" pitchFamily="18" charset="0"/>
              </a:rPr>
              <a:t>Require at least one member of each RTO Board be a representative of [direct] consumer interests;</a:t>
            </a:r>
            <a:endParaRPr lang="en-US" sz="1800" dirty="0">
              <a:solidFill>
                <a:srgbClr val="000000"/>
              </a:solidFill>
              <a:effectLst/>
              <a:latin typeface="Calibri" panose="020F0502020204030204" pitchFamily="34" charset="0"/>
              <a:ea typeface="Calibri" panose="020F0502020204030204" pitchFamily="34" charset="0"/>
            </a:endParaRPr>
          </a:p>
          <a:p>
            <a:pPr marL="0" marR="0" indent="0" algn="just">
              <a:spcBef>
                <a:spcPts val="0"/>
              </a:spcBef>
              <a:spcAft>
                <a:spcPts val="0"/>
              </a:spcAft>
              <a:buNone/>
            </a:pP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Ensure that RTO workforce is diverse across all aspects – including work experience, race, gender, etc.</a:t>
            </a:r>
            <a:endParaRPr lang="en-US" sz="1800" dirty="0">
              <a:solidFill>
                <a:srgbClr val="000000"/>
              </a:solidFill>
              <a:effectLst/>
              <a:latin typeface="Calibri" panose="020F050202020403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7DA2902B-66DE-4DFB-A5C3-CEC1268D313E}"/>
              </a:ext>
            </a:extLst>
          </p:cNvPr>
          <p:cNvSpPr>
            <a:spLocks noGrp="1"/>
          </p:cNvSpPr>
          <p:nvPr>
            <p:ph type="sldNum" sz="quarter" idx="12"/>
          </p:nvPr>
        </p:nvSpPr>
        <p:spPr/>
        <p:txBody>
          <a:bodyPr/>
          <a:lstStyle/>
          <a:p>
            <a:fld id="{68AE4E20-6484-4030-8EE6-0E3BE0CB21B4}" type="slidenum">
              <a:rPr lang="en-US" smtClean="0"/>
              <a:t>2</a:t>
            </a:fld>
            <a:endParaRPr lang="en-US" dirty="0"/>
          </a:p>
        </p:txBody>
      </p:sp>
      <p:sp>
        <p:nvSpPr>
          <p:cNvPr id="5" name="TextBox 4">
            <a:extLst>
              <a:ext uri="{FF2B5EF4-FFF2-40B4-BE49-F238E27FC236}">
                <a16:creationId xmlns:a16="http://schemas.microsoft.com/office/drawing/2014/main" id="{05FFBD88-B0C1-4525-A64F-8E437B58FF66}"/>
              </a:ext>
            </a:extLst>
          </p:cNvPr>
          <p:cNvSpPr txBox="1"/>
          <p:nvPr/>
        </p:nvSpPr>
        <p:spPr>
          <a:xfrm>
            <a:off x="838200" y="6254885"/>
            <a:ext cx="8675451" cy="369332"/>
          </a:xfrm>
          <a:prstGeom prst="rect">
            <a:avLst/>
          </a:prstGeom>
          <a:noFill/>
        </p:spPr>
        <p:txBody>
          <a:bodyPr wrap="square" rtlCol="0">
            <a:spAutoFit/>
          </a:bodyPr>
          <a:lstStyle/>
          <a:p>
            <a:r>
              <a:rPr lang="en-US" dirty="0"/>
              <a:t>*</a:t>
            </a:r>
            <a:r>
              <a:rPr lang="en-US" sz="1600" dirty="0"/>
              <a:t>The bullet points on these pages are still in draft form and they are my personal perspective! </a:t>
            </a:r>
          </a:p>
        </p:txBody>
      </p:sp>
    </p:spTree>
    <p:extLst>
      <p:ext uri="{BB962C8B-B14F-4D97-AF65-F5344CB8AC3E}">
        <p14:creationId xmlns:p14="http://schemas.microsoft.com/office/powerpoint/2010/main" val="1325883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11A87-3EBA-426E-9051-699FDC4CE7E8}"/>
              </a:ext>
            </a:extLst>
          </p:cNvPr>
          <p:cNvSpPr>
            <a:spLocks noGrp="1"/>
          </p:cNvSpPr>
          <p:nvPr>
            <p:ph type="title"/>
          </p:nvPr>
        </p:nvSpPr>
        <p:spPr>
          <a:xfrm>
            <a:off x="838200" y="365125"/>
            <a:ext cx="10515600" cy="1016203"/>
          </a:xfrm>
        </p:spPr>
        <p:txBody>
          <a:bodyPr/>
          <a:lstStyle/>
          <a:p>
            <a:r>
              <a:rPr lang="en-US" dirty="0"/>
              <a:t>Keys Continued</a:t>
            </a:r>
          </a:p>
        </p:txBody>
      </p:sp>
      <p:sp>
        <p:nvSpPr>
          <p:cNvPr id="3" name="Content Placeholder 2">
            <a:extLst>
              <a:ext uri="{FF2B5EF4-FFF2-40B4-BE49-F238E27FC236}">
                <a16:creationId xmlns:a16="http://schemas.microsoft.com/office/drawing/2014/main" id="{B85A2581-3602-4ACD-A9A5-11CF0901EBC8}"/>
              </a:ext>
            </a:extLst>
          </p:cNvPr>
          <p:cNvSpPr>
            <a:spLocks noGrp="1"/>
          </p:cNvSpPr>
          <p:nvPr>
            <p:ph idx="1"/>
          </p:nvPr>
        </p:nvSpPr>
        <p:spPr>
          <a:xfrm>
            <a:off x="838200" y="1254868"/>
            <a:ext cx="10515600" cy="5350213"/>
          </a:xfrm>
        </p:spPr>
        <p:txBody>
          <a:bodyPr>
            <a:normAutofit/>
          </a:bodyPr>
          <a:lstStyle/>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Explore ways to minimize administrative rule changes and maximize competition in RTOs and resist efforts to direct the market results to non-competitive outcomes;</a:t>
            </a:r>
            <a:endParaRPr lang="en-US" sz="1800" dirty="0">
              <a:solidFill>
                <a:srgbClr val="000000"/>
              </a:solidFill>
              <a:effectLst/>
              <a:latin typeface="Calibri" panose="020F0502020204030204" pitchFamily="34" charset="0"/>
              <a:ea typeface="Calibri" panose="020F0502020204030204" pitchFamily="34" charset="0"/>
            </a:endParaRPr>
          </a:p>
          <a:p>
            <a:pPr marL="137160" marR="0" indent="0" algn="just">
              <a:spcBef>
                <a:spcPts val="0"/>
              </a:spcBef>
              <a:spcAft>
                <a:spcPts val="0"/>
              </a:spcAft>
              <a:buNone/>
            </a:pPr>
            <a:r>
              <a:rPr lang="en-US" sz="1800" dirty="0">
                <a:solidFill>
                  <a:srgbClr val="000000"/>
                </a:solidFill>
                <a:effectLst/>
                <a:latin typeface="Times New Roman" panose="02020603050405020304" pitchFamily="18" charset="0"/>
                <a:ea typeface="Calibri" panose="020F0502020204030204" pitchFamily="34" charset="0"/>
              </a:rPr>
              <a:t> </a:t>
            </a: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Mandate effective and independent market monitoring in all RTOs;</a:t>
            </a:r>
            <a:endParaRPr lang="en-US" sz="1800" dirty="0">
              <a:solidFill>
                <a:srgbClr val="000000"/>
              </a:solidFill>
              <a:effectLst/>
              <a:latin typeface="Calibri" panose="020F0502020204030204" pitchFamily="34" charset="0"/>
              <a:ea typeface="Calibri" panose="020F0502020204030204" pitchFamily="34" charset="0"/>
            </a:endParaRPr>
          </a:p>
          <a:p>
            <a:pPr marL="137160" marR="0" indent="0" algn="just">
              <a:spcBef>
                <a:spcPts val="0"/>
              </a:spcBef>
              <a:spcAft>
                <a:spcPts val="0"/>
              </a:spcAft>
              <a:buNone/>
            </a:pPr>
            <a:r>
              <a:rPr lang="en-US" sz="1800" dirty="0">
                <a:solidFill>
                  <a:srgbClr val="000000"/>
                </a:solidFill>
                <a:effectLst/>
                <a:latin typeface="Times New Roman" panose="02020603050405020304" pitchFamily="18" charset="0"/>
                <a:ea typeface="Calibri" panose="020F0502020204030204" pitchFamily="34" charset="0"/>
              </a:rPr>
              <a:t> </a:t>
            </a: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Initiate efforts to increase transparency and consumer participation at FERC;</a:t>
            </a:r>
            <a:endParaRPr lang="en-US" sz="1800" dirty="0">
              <a:solidFill>
                <a:srgbClr val="000000"/>
              </a:solidFill>
              <a:effectLst/>
              <a:latin typeface="Calibri" panose="020F0502020204030204" pitchFamily="34" charset="0"/>
              <a:ea typeface="Calibri" panose="020F0502020204030204" pitchFamily="34" charset="0"/>
            </a:endParaRPr>
          </a:p>
          <a:p>
            <a:pPr marR="0" indent="0" algn="just">
              <a:lnSpc>
                <a:spcPct val="107000"/>
              </a:lnSpc>
              <a:spcBef>
                <a:spcPts val="0"/>
              </a:spcBef>
              <a:spcAft>
                <a:spcPts val="0"/>
              </a:spcAft>
              <a:buNone/>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Establish metrics (or methods) to evaluate and verify the independence of RTOs;</a:t>
            </a:r>
          </a:p>
          <a:p>
            <a:pPr marL="0" marR="0" lvl="0" indent="0" algn="just">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Establish expected levels of accountability and oversight from each RTO as a quasi-regulatory body.  For example, establish robust measurement and verification expectations to assess whether actions achieved the desired outcomes;</a:t>
            </a:r>
          </a:p>
          <a:p>
            <a:pPr marL="342900" marR="0" lvl="0" indent="-342900" algn="just">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Review voting and/or membership structures to ensure that retail customers have appropriate say;</a:t>
            </a:r>
          </a:p>
          <a:p>
            <a:pPr marL="342900" marR="0" lvl="0" indent="-342900" algn="just">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Board meetings should be public and available to stream remotely; </a:t>
            </a:r>
          </a:p>
          <a:p>
            <a:pPr marL="342900" marR="0" lvl="0" indent="-342900" algn="just">
              <a:spcBef>
                <a:spcPts val="0"/>
              </a:spcBef>
              <a:spcAft>
                <a:spcPts val="0"/>
              </a:spcAft>
              <a:buFont typeface="Symbol" panose="05050102010706020507" pitchFamily="18" charset="2"/>
              <a:buChar char=""/>
            </a:pPr>
            <a:endParaRPr lang="en-US" sz="1800" dirty="0">
              <a:solidFill>
                <a:srgbClr val="000000"/>
              </a:solidFill>
              <a:effectLst/>
              <a:latin typeface="Times New Roman" panose="02020603050405020304" pitchFamily="18"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RTO mission statements should include a statement how their actions ultimately affect consumer prices; and</a:t>
            </a:r>
          </a:p>
          <a:p>
            <a:pPr marL="342900" marR="0" lvl="0" indent="-342900" algn="just">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spcBef>
                <a:spcPts val="0"/>
              </a:spcBef>
              <a:spcAft>
                <a:spcPts val="0"/>
              </a:spcAft>
              <a:buFont typeface="Symbol" panose="05050102010706020507" pitchFamily="18" charset="2"/>
              <a:buChar char=""/>
            </a:pPr>
            <a:r>
              <a:rPr lang="en-US" sz="1800" dirty="0">
                <a:solidFill>
                  <a:srgbClr val="000000"/>
                </a:solidFill>
                <a:effectLst/>
                <a:latin typeface="Times New Roman" panose="02020603050405020304" pitchFamily="18" charset="0"/>
                <a:ea typeface="Calibri" panose="020F0502020204030204" pitchFamily="34" charset="0"/>
              </a:rPr>
              <a:t>RTOs should strongly consider term limits for CEOs and board members.</a:t>
            </a:r>
            <a:endParaRPr lang="en-US" sz="1800" dirty="0">
              <a:solidFill>
                <a:srgbClr val="000000"/>
              </a:solidFill>
              <a:effectLst/>
              <a:latin typeface="Calibri" panose="020F0502020204030204" pitchFamily="34" charset="0"/>
              <a:ea typeface="Calibri" panose="020F0502020204030204" pitchFamily="34" charset="0"/>
            </a:endParaRPr>
          </a:p>
          <a:p>
            <a:pPr marL="342900" marR="0" lvl="0" indent="-342900" algn="just">
              <a:spcBef>
                <a:spcPts val="0"/>
              </a:spcBef>
              <a:spcAft>
                <a:spcPts val="0"/>
              </a:spcAft>
              <a:buFont typeface="Symbol" panose="05050102010706020507" pitchFamily="18" charset="2"/>
              <a:buChar char=""/>
            </a:pPr>
            <a:endParaRPr lang="en-US" sz="1800" dirty="0">
              <a:solidFill>
                <a:srgbClr val="000000"/>
              </a:solidFill>
              <a:effectLst/>
              <a:latin typeface="Calibri" panose="020F0502020204030204" pitchFamily="34" charset="0"/>
              <a:ea typeface="Calibri" panose="020F0502020204030204" pitchFamily="34" charset="0"/>
            </a:endParaRPr>
          </a:p>
          <a:p>
            <a:pPr marL="0" marR="0" lvl="0" indent="0" algn="just">
              <a:spcBef>
                <a:spcPts val="0"/>
              </a:spcBef>
              <a:spcAft>
                <a:spcPts val="0"/>
              </a:spcAft>
              <a:buNone/>
            </a:pPr>
            <a:endParaRPr lang="en-US" sz="1800" dirty="0">
              <a:solidFill>
                <a:srgbClr val="000000"/>
              </a:solidFill>
              <a:effectLst/>
              <a:latin typeface="Calibri" panose="020F050202020403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7DA2902B-66DE-4DFB-A5C3-CEC1268D313E}"/>
              </a:ext>
            </a:extLst>
          </p:cNvPr>
          <p:cNvSpPr>
            <a:spLocks noGrp="1"/>
          </p:cNvSpPr>
          <p:nvPr>
            <p:ph type="sldNum" sz="quarter" idx="12"/>
          </p:nvPr>
        </p:nvSpPr>
        <p:spPr/>
        <p:txBody>
          <a:bodyPr/>
          <a:lstStyle/>
          <a:p>
            <a:fld id="{68AE4E20-6484-4030-8EE6-0E3BE0CB21B4}" type="slidenum">
              <a:rPr lang="en-US" smtClean="0"/>
              <a:t>3</a:t>
            </a:fld>
            <a:endParaRPr lang="en-US"/>
          </a:p>
        </p:txBody>
      </p:sp>
    </p:spTree>
    <p:extLst>
      <p:ext uri="{BB962C8B-B14F-4D97-AF65-F5344CB8AC3E}">
        <p14:creationId xmlns:p14="http://schemas.microsoft.com/office/powerpoint/2010/main" val="308148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98ED85F-DCEE-4B50-802E-71A6E3E12B0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0000"/>
            </a:schemeClr>
          </a:solidFill>
          <a:ln w="127000" cap="sq" cmpd="thinThick">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5BFA409-27EA-4963-B9A0-6A61A96C9C31}"/>
              </a:ext>
            </a:extLst>
          </p:cNvPr>
          <p:cNvSpPr>
            <a:spLocks noGrp="1"/>
          </p:cNvSpPr>
          <p:nvPr>
            <p:ph type="title"/>
          </p:nvPr>
        </p:nvSpPr>
        <p:spPr>
          <a:xfrm>
            <a:off x="838200" y="631825"/>
            <a:ext cx="10515600" cy="1325563"/>
          </a:xfrm>
        </p:spPr>
        <p:txBody>
          <a:bodyPr>
            <a:normAutofit/>
          </a:bodyPr>
          <a:lstStyle/>
          <a:p>
            <a:r>
              <a:rPr lang="en-US" b="1"/>
              <a:t>The 16 Member Offices of CAPS</a:t>
            </a:r>
            <a:br>
              <a:rPr lang="en-US"/>
            </a:br>
            <a:endParaRPr lang="en-US" dirty="0"/>
          </a:p>
        </p:txBody>
      </p:sp>
      <p:sp>
        <p:nvSpPr>
          <p:cNvPr id="4" name="Content Placeholder 3">
            <a:extLst>
              <a:ext uri="{FF2B5EF4-FFF2-40B4-BE49-F238E27FC236}">
                <a16:creationId xmlns:a16="http://schemas.microsoft.com/office/drawing/2014/main" id="{EB525712-423E-4E35-9D6E-659D76990C62}"/>
              </a:ext>
            </a:extLst>
          </p:cNvPr>
          <p:cNvSpPr>
            <a:spLocks noGrp="1"/>
          </p:cNvSpPr>
          <p:nvPr>
            <p:ph idx="1"/>
          </p:nvPr>
        </p:nvSpPr>
        <p:spPr>
          <a:xfrm>
            <a:off x="838200" y="1330960"/>
            <a:ext cx="10515600" cy="5207000"/>
          </a:xfrm>
        </p:spPr>
        <p:txBody>
          <a:bodyPr>
            <a:normAutofit/>
          </a:bodyPr>
          <a:lstStyle/>
          <a:p>
            <a:pPr marL="0" indent="0">
              <a:buNone/>
            </a:pPr>
            <a:r>
              <a:rPr lang="en-US" sz="600" dirty="0"/>
              <a:t> </a:t>
            </a:r>
          </a:p>
          <a:p>
            <a:pPr marL="0" indent="0">
              <a:buNone/>
            </a:pPr>
            <a:r>
              <a:rPr lang="en-US" sz="1100" dirty="0"/>
              <a:t>Delaware    		Division of the Public Advocate</a:t>
            </a:r>
          </a:p>
          <a:p>
            <a:pPr marL="0" indent="0">
              <a:buNone/>
            </a:pPr>
            <a:r>
              <a:rPr lang="en-US" sz="1100" dirty="0"/>
              <a:t>District of Columbia  	Office of the People’s Counsel</a:t>
            </a:r>
          </a:p>
          <a:p>
            <a:pPr marL="0" indent="0">
              <a:buNone/>
            </a:pPr>
            <a:r>
              <a:rPr lang="en-US" sz="1100" dirty="0"/>
              <a:t>Illinois		Citizens Utility Board</a:t>
            </a:r>
          </a:p>
          <a:p>
            <a:pPr marL="0" indent="0">
              <a:buNone/>
            </a:pPr>
            <a:r>
              <a:rPr lang="en-US" sz="1100" dirty="0"/>
              <a:t>		Office of the IL AG (Public Utilities Bureau)</a:t>
            </a:r>
          </a:p>
          <a:p>
            <a:pPr marL="0" indent="0">
              <a:buNone/>
            </a:pPr>
            <a:r>
              <a:rPr lang="en-US" sz="1100" dirty="0"/>
              <a:t>Indiana		Office of Utility Consumer Counselor</a:t>
            </a:r>
          </a:p>
          <a:p>
            <a:pPr marL="0" indent="0">
              <a:buNone/>
            </a:pPr>
            <a:r>
              <a:rPr lang="en-US" sz="1100" dirty="0"/>
              <a:t>Kentucky		Office of Rate Intervention</a:t>
            </a:r>
          </a:p>
          <a:p>
            <a:pPr marL="0" indent="0">
              <a:buNone/>
            </a:pPr>
            <a:r>
              <a:rPr lang="en-US" sz="1100" dirty="0"/>
              <a:t>Maryland		Office of People’s Counsel</a:t>
            </a:r>
          </a:p>
          <a:p>
            <a:pPr marL="0" indent="0">
              <a:buNone/>
            </a:pPr>
            <a:r>
              <a:rPr lang="en-US" sz="1100" dirty="0"/>
              <a:t>Michigan		Michigan Department of Attorney General</a:t>
            </a:r>
          </a:p>
          <a:p>
            <a:pPr marL="0" indent="0">
              <a:buNone/>
            </a:pPr>
            <a:r>
              <a:rPr lang="en-US" sz="1100" dirty="0"/>
              <a:t>New Jersey		Division of Rate Counsel</a:t>
            </a:r>
          </a:p>
          <a:p>
            <a:pPr marL="0" indent="0">
              <a:buNone/>
            </a:pPr>
            <a:r>
              <a:rPr lang="en-US" sz="1100" dirty="0"/>
              <a:t>North Carolina		Office of Attorney General, Utilities Section</a:t>
            </a:r>
          </a:p>
          <a:p>
            <a:pPr marL="0" indent="0">
              <a:buNone/>
            </a:pPr>
            <a:r>
              <a:rPr lang="en-US" sz="1100" dirty="0"/>
              <a:t>		Public Staff – North Carolina Utilities Comm.</a:t>
            </a:r>
          </a:p>
          <a:p>
            <a:pPr marL="0" indent="0">
              <a:buNone/>
            </a:pPr>
            <a:r>
              <a:rPr lang="en-US" sz="1100" dirty="0"/>
              <a:t>Ohio		Office of the Ohio Consumers’ Counsel</a:t>
            </a:r>
          </a:p>
          <a:p>
            <a:pPr marL="0" indent="0">
              <a:buNone/>
            </a:pPr>
            <a:r>
              <a:rPr lang="en-US" sz="1100" dirty="0"/>
              <a:t>Pennsylvania		Office of the Consumer Advocate</a:t>
            </a:r>
          </a:p>
          <a:p>
            <a:pPr marL="0" indent="0">
              <a:buNone/>
            </a:pPr>
            <a:r>
              <a:rPr lang="en-US" sz="1100" dirty="0"/>
              <a:t>Tennessee		Office of the Tennessee Attorney General - Consumer Advocate &amp; Protection Division</a:t>
            </a:r>
          </a:p>
          <a:p>
            <a:pPr marL="0" indent="0">
              <a:buNone/>
            </a:pPr>
            <a:r>
              <a:rPr lang="en-US" sz="1100" dirty="0"/>
              <a:t>Virginia		Office of the Attorney General – Insurance &amp; Utilities Reg. Section</a:t>
            </a:r>
          </a:p>
          <a:p>
            <a:pPr marL="0" indent="0">
              <a:buNone/>
            </a:pPr>
            <a:r>
              <a:rPr lang="en-US" sz="1100" dirty="0"/>
              <a:t>West Virginia		Consumer Advocate Division</a:t>
            </a:r>
          </a:p>
          <a:p>
            <a:endParaRPr lang="en-US" sz="600" dirty="0"/>
          </a:p>
        </p:txBody>
      </p:sp>
      <p:sp>
        <p:nvSpPr>
          <p:cNvPr id="2" name="Slide Number Placeholder 1">
            <a:extLst>
              <a:ext uri="{FF2B5EF4-FFF2-40B4-BE49-F238E27FC236}">
                <a16:creationId xmlns:a16="http://schemas.microsoft.com/office/drawing/2014/main" id="{AB260DA7-A57B-4128-86DD-8D5D7A7E7D98}"/>
              </a:ext>
            </a:extLst>
          </p:cNvPr>
          <p:cNvSpPr>
            <a:spLocks noGrp="1"/>
          </p:cNvSpPr>
          <p:nvPr>
            <p:ph type="sldNum" sz="quarter" idx="12"/>
          </p:nvPr>
        </p:nvSpPr>
        <p:spPr/>
        <p:txBody>
          <a:bodyPr/>
          <a:lstStyle/>
          <a:p>
            <a:fld id="{68AE4E20-6484-4030-8EE6-0E3BE0CB21B4}" type="slidenum">
              <a:rPr lang="en-US" smtClean="0"/>
              <a:t>4</a:t>
            </a:fld>
            <a:endParaRPr lang="en-US"/>
          </a:p>
        </p:txBody>
      </p:sp>
    </p:spTree>
    <p:extLst>
      <p:ext uri="{BB962C8B-B14F-4D97-AF65-F5344CB8AC3E}">
        <p14:creationId xmlns:p14="http://schemas.microsoft.com/office/powerpoint/2010/main" val="689774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2D72A2C9-F3CA-4216-8BAD-FA4C970C3C4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B16445C-6F6D-47E2-A29F-FE23CA7C8003}"/>
              </a:ext>
            </a:extLst>
          </p:cNvPr>
          <p:cNvSpPr>
            <a:spLocks noGrp="1"/>
          </p:cNvSpPr>
          <p:nvPr>
            <p:ph type="title"/>
          </p:nvPr>
        </p:nvSpPr>
        <p:spPr>
          <a:xfrm>
            <a:off x="838200" y="963877"/>
            <a:ext cx="3494362" cy="4930246"/>
          </a:xfrm>
        </p:spPr>
        <p:txBody>
          <a:bodyPr>
            <a:normAutofit/>
          </a:bodyPr>
          <a:lstStyle/>
          <a:p>
            <a:pPr algn="r"/>
            <a:r>
              <a:rPr lang="en-US">
                <a:solidFill>
                  <a:schemeClr val="accent1"/>
                </a:solidFill>
              </a:rPr>
              <a:t>What is CAPS?</a:t>
            </a:r>
          </a:p>
        </p:txBody>
      </p:sp>
      <p:sp>
        <p:nvSpPr>
          <p:cNvPr id="3" name="Content Placeholder 2">
            <a:extLst>
              <a:ext uri="{FF2B5EF4-FFF2-40B4-BE49-F238E27FC236}">
                <a16:creationId xmlns:a16="http://schemas.microsoft.com/office/drawing/2014/main" id="{42132EC3-CB54-4813-AC3D-3D61330E6568}"/>
              </a:ext>
            </a:extLst>
          </p:cNvPr>
          <p:cNvSpPr>
            <a:spLocks noGrp="1"/>
          </p:cNvSpPr>
          <p:nvPr>
            <p:ph idx="1"/>
          </p:nvPr>
        </p:nvSpPr>
        <p:spPr>
          <a:xfrm>
            <a:off x="4976031" y="963877"/>
            <a:ext cx="6377769" cy="4930246"/>
          </a:xfrm>
        </p:spPr>
        <p:txBody>
          <a:bodyPr anchor="ctr">
            <a:normAutofit/>
          </a:bodyPr>
          <a:lstStyle/>
          <a:p>
            <a:pPr marL="0" indent="0" fontAlgn="t">
              <a:buNone/>
            </a:pPr>
            <a:r>
              <a:rPr lang="en-US" sz="1900" b="1" dirty="0">
                <a:effectLst/>
              </a:rPr>
              <a:t>Who We Are</a:t>
            </a:r>
          </a:p>
          <a:p>
            <a:pPr marL="0" indent="0" fontAlgn="t">
              <a:buNone/>
            </a:pPr>
            <a:r>
              <a:rPr lang="en-US" sz="1900" dirty="0">
                <a:effectLst/>
              </a:rPr>
              <a:t>Established in 2013, Consumer Advocates of the PJM States, Inc., (CAPS) is a nonprofit organization whose members represent over 61-million consumers in the 13 PJM states and the District of Columbia. Regulatory rules vary greatly across our jurisdictions, but in each the electricity costs paid by consumers is at least partly determined by the tariff and rules under which PJM operates. PJM and its stakeholders set those rules and CAPS’ engagement is necessary to ensure that consumers’ voices are heard.</a:t>
            </a:r>
          </a:p>
          <a:p>
            <a:pPr marL="0" indent="0" fontAlgn="t">
              <a:buNone/>
            </a:pPr>
            <a:br>
              <a:rPr lang="en-US" sz="1900" dirty="0">
                <a:effectLst/>
              </a:rPr>
            </a:br>
            <a:br>
              <a:rPr lang="en-US" sz="1900" dirty="0">
                <a:effectLst/>
              </a:rPr>
            </a:br>
            <a:r>
              <a:rPr lang="en-US" sz="1900" b="1" dirty="0">
                <a:effectLst/>
              </a:rPr>
              <a:t>Mission</a:t>
            </a:r>
          </a:p>
          <a:p>
            <a:pPr marL="0" indent="0" fontAlgn="t">
              <a:buNone/>
            </a:pPr>
            <a:r>
              <a:rPr lang="en-US" sz="1900" dirty="0">
                <a:effectLst/>
              </a:rPr>
              <a:t>Our mission is to actively engage in the PJM stakeholder process and at the Federal Energy Regulatory Commission to ensure that the prices we pay for reliable, wholesale electric service are reasonable.</a:t>
            </a:r>
          </a:p>
          <a:p>
            <a:endParaRPr lang="en-US" sz="1900" dirty="0"/>
          </a:p>
        </p:txBody>
      </p:sp>
      <p:sp>
        <p:nvSpPr>
          <p:cNvPr id="4" name="Slide Number Placeholder 3">
            <a:extLst>
              <a:ext uri="{FF2B5EF4-FFF2-40B4-BE49-F238E27FC236}">
                <a16:creationId xmlns:a16="http://schemas.microsoft.com/office/drawing/2014/main" id="{AC37FC12-3794-4EBC-8A80-BD19F29629AB}"/>
              </a:ext>
            </a:extLst>
          </p:cNvPr>
          <p:cNvSpPr>
            <a:spLocks noGrp="1"/>
          </p:cNvSpPr>
          <p:nvPr>
            <p:ph type="sldNum" sz="quarter" idx="12"/>
          </p:nvPr>
        </p:nvSpPr>
        <p:spPr/>
        <p:txBody>
          <a:bodyPr/>
          <a:lstStyle/>
          <a:p>
            <a:fld id="{68AE4E20-6484-4030-8EE6-0E3BE0CB21B4}" type="slidenum">
              <a:rPr lang="en-US" smtClean="0"/>
              <a:t>5</a:t>
            </a:fld>
            <a:endParaRPr lang="en-US"/>
          </a:p>
        </p:txBody>
      </p:sp>
    </p:spTree>
    <p:extLst>
      <p:ext uri="{BB962C8B-B14F-4D97-AF65-F5344CB8AC3E}">
        <p14:creationId xmlns:p14="http://schemas.microsoft.com/office/powerpoint/2010/main" val="3801119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1F32EBA-ED97-466E-8CFA-8382584155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16445C-6F6D-47E2-A29F-FE23CA7C8003}"/>
              </a:ext>
            </a:extLst>
          </p:cNvPr>
          <p:cNvSpPr>
            <a:spLocks noGrp="1"/>
          </p:cNvSpPr>
          <p:nvPr>
            <p:ph type="title"/>
          </p:nvPr>
        </p:nvSpPr>
        <p:spPr>
          <a:xfrm>
            <a:off x="965199" y="851517"/>
            <a:ext cx="5130795" cy="1461778"/>
          </a:xfrm>
        </p:spPr>
        <p:txBody>
          <a:bodyPr>
            <a:normAutofit/>
          </a:bodyPr>
          <a:lstStyle/>
          <a:p>
            <a:r>
              <a:rPr lang="en-US" sz="4000"/>
              <a:t>Contact information</a:t>
            </a:r>
          </a:p>
        </p:txBody>
      </p:sp>
      <p:sp>
        <p:nvSpPr>
          <p:cNvPr id="3" name="Content Placeholder 2">
            <a:extLst>
              <a:ext uri="{FF2B5EF4-FFF2-40B4-BE49-F238E27FC236}">
                <a16:creationId xmlns:a16="http://schemas.microsoft.com/office/drawing/2014/main" id="{42132EC3-CB54-4813-AC3D-3D61330E6568}"/>
              </a:ext>
            </a:extLst>
          </p:cNvPr>
          <p:cNvSpPr>
            <a:spLocks noGrp="1"/>
          </p:cNvSpPr>
          <p:nvPr>
            <p:ph idx="1"/>
          </p:nvPr>
        </p:nvSpPr>
        <p:spPr>
          <a:xfrm>
            <a:off x="406400" y="2470248"/>
            <a:ext cx="4607144" cy="3536236"/>
          </a:xfrm>
        </p:spPr>
        <p:txBody>
          <a:bodyPr>
            <a:normAutofit/>
          </a:bodyPr>
          <a:lstStyle/>
          <a:p>
            <a:pPr marL="0" indent="0">
              <a:buNone/>
            </a:pPr>
            <a:endParaRPr lang="en-US" sz="2400" dirty="0"/>
          </a:p>
          <a:p>
            <a:pPr marL="0" lvl="0" indent="0">
              <a:buNone/>
            </a:pPr>
            <a:r>
              <a:rPr lang="en-US" sz="2400" dirty="0"/>
              <a:t>Greg Poulos,</a:t>
            </a:r>
          </a:p>
          <a:p>
            <a:pPr marL="0" lvl="0" indent="0">
              <a:buNone/>
            </a:pPr>
            <a:r>
              <a:rPr lang="en-US" sz="2400" dirty="0"/>
              <a:t>Executive Director, CAPS</a:t>
            </a:r>
          </a:p>
          <a:p>
            <a:pPr marL="0" lvl="0" indent="0">
              <a:buNone/>
            </a:pPr>
            <a:endParaRPr lang="en-US" sz="2400" dirty="0"/>
          </a:p>
          <a:p>
            <a:pPr marL="0" lvl="0" indent="0">
              <a:buNone/>
            </a:pPr>
            <a:r>
              <a:rPr lang="en-US" sz="2400" dirty="0"/>
              <a:t>Phone: 614-507-7377</a:t>
            </a:r>
          </a:p>
          <a:p>
            <a:pPr marL="0" lvl="0" indent="0">
              <a:buNone/>
            </a:pPr>
            <a:r>
              <a:rPr lang="en-US" sz="2400" dirty="0"/>
              <a:t>E-mail: </a:t>
            </a:r>
            <a:r>
              <a:rPr lang="en-US" sz="2400" dirty="0">
                <a:hlinkClick r:id="rId2"/>
              </a:rPr>
              <a:t>poulos@pjm-advocates.org</a:t>
            </a:r>
            <a:endParaRPr lang="en-US" sz="2400" dirty="0"/>
          </a:p>
          <a:p>
            <a:pPr marL="0" lvl="0" indent="0">
              <a:buNone/>
            </a:pPr>
            <a:endParaRPr lang="en-US" sz="2400" dirty="0"/>
          </a:p>
          <a:p>
            <a:endParaRPr lang="en-US" sz="2400" dirty="0"/>
          </a:p>
        </p:txBody>
      </p:sp>
      <p:sp>
        <p:nvSpPr>
          <p:cNvPr id="13" name="Freeform: Shape 12">
            <a:extLst>
              <a:ext uri="{FF2B5EF4-FFF2-40B4-BE49-F238E27FC236}">
                <a16:creationId xmlns:a16="http://schemas.microsoft.com/office/drawing/2014/main" id="{62A38935-BB53-4DF7-A56E-48DD25B685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0370" y="851518"/>
            <a:ext cx="6184806" cy="5154967"/>
          </a:xfrm>
          <a:custGeom>
            <a:avLst/>
            <a:gdLst>
              <a:gd name="connsiteX0" fmla="*/ 363179 w 6184806"/>
              <a:gd name="connsiteY0" fmla="*/ 3125191 h 5154967"/>
              <a:gd name="connsiteX1" fmla="*/ 898270 w 6184806"/>
              <a:gd name="connsiteY1" fmla="*/ 3125191 h 5154967"/>
              <a:gd name="connsiteX2" fmla="*/ 980326 w 6184806"/>
              <a:gd name="connsiteY2" fmla="*/ 3173551 h 5154967"/>
              <a:gd name="connsiteX3" fmla="*/ 1248448 w 6184806"/>
              <a:gd name="connsiteY3" fmla="*/ 3635277 h 5154967"/>
              <a:gd name="connsiteX4" fmla="*/ 1248448 w 6184806"/>
              <a:gd name="connsiteY4" fmla="*/ 3729695 h 5154967"/>
              <a:gd name="connsiteX5" fmla="*/ 980326 w 6184806"/>
              <a:gd name="connsiteY5" fmla="*/ 4191421 h 5154967"/>
              <a:gd name="connsiteX6" fmla="*/ 898270 w 6184806"/>
              <a:gd name="connsiteY6" fmla="*/ 4239781 h 5154967"/>
              <a:gd name="connsiteX7" fmla="*/ 363179 w 6184806"/>
              <a:gd name="connsiteY7" fmla="*/ 4239781 h 5154967"/>
              <a:gd name="connsiteX8" fmla="*/ 279969 w 6184806"/>
              <a:gd name="connsiteY8" fmla="*/ 4191421 h 5154967"/>
              <a:gd name="connsiteX9" fmla="*/ 13002 w 6184806"/>
              <a:gd name="connsiteY9" fmla="*/ 3729695 h 5154967"/>
              <a:gd name="connsiteX10" fmla="*/ 13002 w 6184806"/>
              <a:gd name="connsiteY10" fmla="*/ 3635277 h 5154967"/>
              <a:gd name="connsiteX11" fmla="*/ 279969 w 6184806"/>
              <a:gd name="connsiteY11" fmla="*/ 3173551 h 5154967"/>
              <a:gd name="connsiteX12" fmla="*/ 363179 w 6184806"/>
              <a:gd name="connsiteY12" fmla="*/ 3125191 h 5154967"/>
              <a:gd name="connsiteX13" fmla="*/ 2489721 w 6184806"/>
              <a:gd name="connsiteY13" fmla="*/ 570035 h 5154967"/>
              <a:gd name="connsiteX14" fmla="*/ 2764862 w 6184806"/>
              <a:gd name="connsiteY14" fmla="*/ 570035 h 5154967"/>
              <a:gd name="connsiteX15" fmla="*/ 2796959 w 6184806"/>
              <a:gd name="connsiteY15" fmla="*/ 570035 h 5154967"/>
              <a:gd name="connsiteX16" fmla="*/ 2827587 w 6184806"/>
              <a:gd name="connsiteY16" fmla="*/ 622777 h 5154967"/>
              <a:gd name="connsiteX17" fmla="*/ 2977604 w 6184806"/>
              <a:gd name="connsiteY17" fmla="*/ 881117 h 5154967"/>
              <a:gd name="connsiteX18" fmla="*/ 2977604 w 6184806"/>
              <a:gd name="connsiteY18" fmla="*/ 1025720 h 5154967"/>
              <a:gd name="connsiteX19" fmla="*/ 2566968 w 6184806"/>
              <a:gd name="connsiteY19" fmla="*/ 1732863 h 5154967"/>
              <a:gd name="connsiteX20" fmla="*/ 2441299 w 6184806"/>
              <a:gd name="connsiteY20" fmla="*/ 1806927 h 5154967"/>
              <a:gd name="connsiteX21" fmla="*/ 1621798 w 6184806"/>
              <a:gd name="connsiteY21" fmla="*/ 1806927 h 5154967"/>
              <a:gd name="connsiteX22" fmla="*/ 1583218 w 6184806"/>
              <a:gd name="connsiteY22" fmla="*/ 1801802 h 5154967"/>
              <a:gd name="connsiteX23" fmla="*/ 1556683 w 6184806"/>
              <a:gd name="connsiteY23" fmla="*/ 1790677 h 5154967"/>
              <a:gd name="connsiteX24" fmla="*/ 1572899 w 6184806"/>
              <a:gd name="connsiteY24" fmla="*/ 1762631 h 5154967"/>
              <a:gd name="connsiteX25" fmla="*/ 2147429 w 6184806"/>
              <a:gd name="connsiteY25" fmla="*/ 768968 h 5154967"/>
              <a:gd name="connsiteX26" fmla="*/ 2489721 w 6184806"/>
              <a:gd name="connsiteY26" fmla="*/ 570035 h 5154967"/>
              <a:gd name="connsiteX27" fmla="*/ 1573268 w 6184806"/>
              <a:gd name="connsiteY27" fmla="*/ 0 h 5154967"/>
              <a:gd name="connsiteX28" fmla="*/ 2497662 w 6184806"/>
              <a:gd name="connsiteY28" fmla="*/ 0 h 5154967"/>
              <a:gd name="connsiteX29" fmla="*/ 2639415 w 6184806"/>
              <a:gd name="connsiteY29" fmla="*/ 83546 h 5154967"/>
              <a:gd name="connsiteX30" fmla="*/ 2887862 w 6184806"/>
              <a:gd name="connsiteY30" fmla="*/ 511387 h 5154967"/>
              <a:gd name="connsiteX31" fmla="*/ 2915928 w 6184806"/>
              <a:gd name="connsiteY31" fmla="*/ 559720 h 5154967"/>
              <a:gd name="connsiteX32" fmla="*/ 2893844 w 6184806"/>
              <a:gd name="connsiteY32" fmla="*/ 559720 h 5154967"/>
              <a:gd name="connsiteX33" fmla="*/ 2789466 w 6184806"/>
              <a:gd name="connsiteY33" fmla="*/ 559720 h 5154967"/>
              <a:gd name="connsiteX34" fmla="*/ 2744122 w 6184806"/>
              <a:gd name="connsiteY34" fmla="*/ 481634 h 5154967"/>
              <a:gd name="connsiteX35" fmla="*/ 2570885 w 6184806"/>
              <a:gd name="connsiteY35" fmla="*/ 183309 h 5154967"/>
              <a:gd name="connsiteX36" fmla="*/ 2445216 w 6184806"/>
              <a:gd name="connsiteY36" fmla="*/ 109244 h 5154967"/>
              <a:gd name="connsiteX37" fmla="*/ 1625714 w 6184806"/>
              <a:gd name="connsiteY37" fmla="*/ 109244 h 5154967"/>
              <a:gd name="connsiteX38" fmla="*/ 1498276 w 6184806"/>
              <a:gd name="connsiteY38" fmla="*/ 183309 h 5154967"/>
              <a:gd name="connsiteX39" fmla="*/ 1089410 w 6184806"/>
              <a:gd name="connsiteY39" fmla="*/ 890450 h 5154967"/>
              <a:gd name="connsiteX40" fmla="*/ 1089410 w 6184806"/>
              <a:gd name="connsiteY40" fmla="*/ 1035054 h 5154967"/>
              <a:gd name="connsiteX41" fmla="*/ 1498276 w 6184806"/>
              <a:gd name="connsiteY41" fmla="*/ 1742196 h 5154967"/>
              <a:gd name="connsiteX42" fmla="*/ 1552039 w 6184806"/>
              <a:gd name="connsiteY42" fmla="*/ 1796421 h 5154967"/>
              <a:gd name="connsiteX43" fmla="*/ 1558260 w 6184806"/>
              <a:gd name="connsiteY43" fmla="*/ 1799029 h 5154967"/>
              <a:gd name="connsiteX44" fmla="*/ 1524911 w 6184806"/>
              <a:gd name="connsiteY44" fmla="*/ 1856707 h 5154967"/>
              <a:gd name="connsiteX45" fmla="*/ 1500108 w 6184806"/>
              <a:gd name="connsiteY45" fmla="*/ 1899604 h 5154967"/>
              <a:gd name="connsiteX46" fmla="*/ 1525834 w 6184806"/>
              <a:gd name="connsiteY46" fmla="*/ 1910390 h 5154967"/>
              <a:gd name="connsiteX47" fmla="*/ 1569352 w 6184806"/>
              <a:gd name="connsiteY47" fmla="*/ 1916170 h 5154967"/>
              <a:gd name="connsiteX48" fmla="*/ 2493745 w 6184806"/>
              <a:gd name="connsiteY48" fmla="*/ 1916170 h 5154967"/>
              <a:gd name="connsiteX49" fmla="*/ 2635498 w 6184806"/>
              <a:gd name="connsiteY49" fmla="*/ 1832627 h 5154967"/>
              <a:gd name="connsiteX50" fmla="*/ 3098693 w 6184806"/>
              <a:gd name="connsiteY50" fmla="*/ 1034974 h 5154967"/>
              <a:gd name="connsiteX51" fmla="*/ 3098693 w 6184806"/>
              <a:gd name="connsiteY51" fmla="*/ 871863 h 5154967"/>
              <a:gd name="connsiteX52" fmla="*/ 2945803 w 6184806"/>
              <a:gd name="connsiteY52" fmla="*/ 608576 h 5154967"/>
              <a:gd name="connsiteX53" fmla="*/ 2923422 w 6184806"/>
              <a:gd name="connsiteY53" fmla="*/ 570035 h 5154967"/>
              <a:gd name="connsiteX54" fmla="*/ 3027104 w 6184806"/>
              <a:gd name="connsiteY54" fmla="*/ 570035 h 5154967"/>
              <a:gd name="connsiteX55" fmla="*/ 4690846 w 6184806"/>
              <a:gd name="connsiteY55" fmla="*/ 570035 h 5154967"/>
              <a:gd name="connsiteX56" fmla="*/ 5028384 w 6184806"/>
              <a:gd name="connsiteY56" fmla="*/ 768968 h 5154967"/>
              <a:gd name="connsiteX57" fmla="*/ 6131323 w 6184806"/>
              <a:gd name="connsiteY57" fmla="*/ 2668304 h 5154967"/>
              <a:gd name="connsiteX58" fmla="*/ 6131323 w 6184806"/>
              <a:gd name="connsiteY58" fmla="*/ 3056698 h 5154967"/>
              <a:gd name="connsiteX59" fmla="*/ 5028384 w 6184806"/>
              <a:gd name="connsiteY59" fmla="*/ 4956035 h 5154967"/>
              <a:gd name="connsiteX60" fmla="*/ 4690846 w 6184806"/>
              <a:gd name="connsiteY60" fmla="*/ 5154967 h 5154967"/>
              <a:gd name="connsiteX61" fmla="*/ 2489721 w 6184806"/>
              <a:gd name="connsiteY61" fmla="*/ 5154967 h 5154967"/>
              <a:gd name="connsiteX62" fmla="*/ 2147429 w 6184806"/>
              <a:gd name="connsiteY62" fmla="*/ 4956035 h 5154967"/>
              <a:gd name="connsiteX63" fmla="*/ 1049243 w 6184806"/>
              <a:gd name="connsiteY63" fmla="*/ 3056698 h 5154967"/>
              <a:gd name="connsiteX64" fmla="*/ 1049243 w 6184806"/>
              <a:gd name="connsiteY64" fmla="*/ 2668304 h 5154967"/>
              <a:gd name="connsiteX65" fmla="*/ 1457007 w 6184806"/>
              <a:gd name="connsiteY65" fmla="*/ 1963067 h 5154967"/>
              <a:gd name="connsiteX66" fmla="*/ 1491373 w 6184806"/>
              <a:gd name="connsiteY66" fmla="*/ 1903634 h 5154967"/>
              <a:gd name="connsiteX67" fmla="*/ 1490164 w 6184806"/>
              <a:gd name="connsiteY67" fmla="*/ 1903127 h 5154967"/>
              <a:gd name="connsiteX68" fmla="*/ 1429519 w 6184806"/>
              <a:gd name="connsiteY68" fmla="*/ 1841960 h 5154967"/>
              <a:gd name="connsiteX69" fmla="*/ 968320 w 6184806"/>
              <a:gd name="connsiteY69" fmla="*/ 1044307 h 5154967"/>
              <a:gd name="connsiteX70" fmla="*/ 968320 w 6184806"/>
              <a:gd name="connsiteY70" fmla="*/ 881196 h 5154967"/>
              <a:gd name="connsiteX71" fmla="*/ 1429519 w 6184806"/>
              <a:gd name="connsiteY71" fmla="*/ 83546 h 5154967"/>
              <a:gd name="connsiteX72" fmla="*/ 1573268 w 6184806"/>
              <a:gd name="connsiteY72" fmla="*/ 0 h 515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184806" h="5154967">
                <a:moveTo>
                  <a:pt x="363179" y="3125191"/>
                </a:moveTo>
                <a:cubicBezTo>
                  <a:pt x="363179" y="3125191"/>
                  <a:pt x="363179" y="3125191"/>
                  <a:pt x="898270" y="3125191"/>
                </a:cubicBezTo>
                <a:cubicBezTo>
                  <a:pt x="931786" y="3125191"/>
                  <a:pt x="964145" y="3143614"/>
                  <a:pt x="980326" y="3173551"/>
                </a:cubicBezTo>
                <a:cubicBezTo>
                  <a:pt x="980326" y="3173551"/>
                  <a:pt x="980326" y="3173551"/>
                  <a:pt x="1248448" y="3635277"/>
                </a:cubicBezTo>
                <a:cubicBezTo>
                  <a:pt x="1265784" y="3664063"/>
                  <a:pt x="1265784" y="3700909"/>
                  <a:pt x="1248448" y="3729695"/>
                </a:cubicBezTo>
                <a:cubicBezTo>
                  <a:pt x="1248448" y="3729695"/>
                  <a:pt x="1248448" y="3729695"/>
                  <a:pt x="980326" y="4191421"/>
                </a:cubicBezTo>
                <a:cubicBezTo>
                  <a:pt x="964145" y="4221358"/>
                  <a:pt x="931786" y="4239781"/>
                  <a:pt x="898270" y="4239781"/>
                </a:cubicBezTo>
                <a:cubicBezTo>
                  <a:pt x="898270" y="4239781"/>
                  <a:pt x="898270" y="4239781"/>
                  <a:pt x="363179" y="4239781"/>
                </a:cubicBezTo>
                <a:cubicBezTo>
                  <a:pt x="328508" y="4239781"/>
                  <a:pt x="297305" y="4221358"/>
                  <a:pt x="279969" y="4191421"/>
                </a:cubicBezTo>
                <a:cubicBezTo>
                  <a:pt x="279969" y="4191421"/>
                  <a:pt x="279969" y="4191421"/>
                  <a:pt x="13002" y="3729695"/>
                </a:cubicBezTo>
                <a:cubicBezTo>
                  <a:pt x="-4334" y="3700909"/>
                  <a:pt x="-4334" y="3664063"/>
                  <a:pt x="13002" y="3635277"/>
                </a:cubicBezTo>
                <a:cubicBezTo>
                  <a:pt x="13002" y="3635277"/>
                  <a:pt x="13002" y="3635277"/>
                  <a:pt x="279969" y="3173551"/>
                </a:cubicBezTo>
                <a:cubicBezTo>
                  <a:pt x="297305" y="3143614"/>
                  <a:pt x="328508" y="3125191"/>
                  <a:pt x="363179" y="3125191"/>
                </a:cubicBezTo>
                <a:close/>
                <a:moveTo>
                  <a:pt x="2489721" y="570035"/>
                </a:moveTo>
                <a:cubicBezTo>
                  <a:pt x="2489721" y="570035"/>
                  <a:pt x="2489721" y="570035"/>
                  <a:pt x="2764862" y="570035"/>
                </a:cubicBezTo>
                <a:lnTo>
                  <a:pt x="2796959" y="570035"/>
                </a:lnTo>
                <a:lnTo>
                  <a:pt x="2827587" y="622777"/>
                </a:lnTo>
                <a:cubicBezTo>
                  <a:pt x="2870233" y="696217"/>
                  <a:pt x="2919858" y="781675"/>
                  <a:pt x="2977604" y="881117"/>
                </a:cubicBezTo>
                <a:cubicBezTo>
                  <a:pt x="3004153" y="925204"/>
                  <a:pt x="3004153" y="981634"/>
                  <a:pt x="2977604" y="1025720"/>
                </a:cubicBezTo>
                <a:cubicBezTo>
                  <a:pt x="2977604" y="1025720"/>
                  <a:pt x="2977604" y="1025720"/>
                  <a:pt x="2566968" y="1732863"/>
                </a:cubicBezTo>
                <a:cubicBezTo>
                  <a:pt x="2542188" y="1778712"/>
                  <a:pt x="2492629" y="1806927"/>
                  <a:pt x="2441299" y="1806927"/>
                </a:cubicBezTo>
                <a:cubicBezTo>
                  <a:pt x="2441299" y="1806927"/>
                  <a:pt x="2441299" y="1806927"/>
                  <a:pt x="1621798" y="1806927"/>
                </a:cubicBezTo>
                <a:cubicBezTo>
                  <a:pt x="1608523" y="1806927"/>
                  <a:pt x="1595580" y="1805163"/>
                  <a:pt x="1583218" y="1801802"/>
                </a:cubicBezTo>
                <a:lnTo>
                  <a:pt x="1556683" y="1790677"/>
                </a:lnTo>
                <a:lnTo>
                  <a:pt x="1572899" y="1762631"/>
                </a:lnTo>
                <a:cubicBezTo>
                  <a:pt x="1719523" y="1509042"/>
                  <a:pt x="1907201" y="1184448"/>
                  <a:pt x="2147429" y="768968"/>
                </a:cubicBezTo>
                <a:cubicBezTo>
                  <a:pt x="2218739" y="645819"/>
                  <a:pt x="2347099" y="570035"/>
                  <a:pt x="2489721" y="570035"/>
                </a:cubicBezTo>
                <a:close/>
                <a:moveTo>
                  <a:pt x="1573268" y="0"/>
                </a:moveTo>
                <a:cubicBezTo>
                  <a:pt x="1573268" y="0"/>
                  <a:pt x="1573268" y="0"/>
                  <a:pt x="2497662" y="0"/>
                </a:cubicBezTo>
                <a:cubicBezTo>
                  <a:pt x="2555561" y="0"/>
                  <a:pt x="2611463" y="31828"/>
                  <a:pt x="2639415" y="83546"/>
                </a:cubicBezTo>
                <a:cubicBezTo>
                  <a:pt x="2639415" y="83546"/>
                  <a:pt x="2639415" y="83546"/>
                  <a:pt x="2887862" y="511387"/>
                </a:cubicBezTo>
                <a:lnTo>
                  <a:pt x="2915928" y="559720"/>
                </a:lnTo>
                <a:lnTo>
                  <a:pt x="2893844" y="559720"/>
                </a:lnTo>
                <a:lnTo>
                  <a:pt x="2789466" y="559720"/>
                </a:lnTo>
                <a:lnTo>
                  <a:pt x="2744122" y="481634"/>
                </a:lnTo>
                <a:cubicBezTo>
                  <a:pt x="2570885" y="183309"/>
                  <a:pt x="2570885" y="183309"/>
                  <a:pt x="2570885" y="183309"/>
                </a:cubicBezTo>
                <a:cubicBezTo>
                  <a:pt x="2546104" y="137459"/>
                  <a:pt x="2496545" y="109244"/>
                  <a:pt x="2445216" y="109244"/>
                </a:cubicBezTo>
                <a:cubicBezTo>
                  <a:pt x="1625714" y="109244"/>
                  <a:pt x="1625714" y="109244"/>
                  <a:pt x="1625714" y="109244"/>
                </a:cubicBezTo>
                <a:cubicBezTo>
                  <a:pt x="1572615" y="109244"/>
                  <a:pt x="1524825" y="137459"/>
                  <a:pt x="1498276" y="183309"/>
                </a:cubicBezTo>
                <a:cubicBezTo>
                  <a:pt x="1089410" y="890450"/>
                  <a:pt x="1089410" y="890450"/>
                  <a:pt x="1089410" y="890450"/>
                </a:cubicBezTo>
                <a:cubicBezTo>
                  <a:pt x="1062860" y="934537"/>
                  <a:pt x="1062860" y="990968"/>
                  <a:pt x="1089410" y="1035054"/>
                </a:cubicBezTo>
                <a:cubicBezTo>
                  <a:pt x="1498276" y="1742196"/>
                  <a:pt x="1498276" y="1742196"/>
                  <a:pt x="1498276" y="1742196"/>
                </a:cubicBezTo>
                <a:cubicBezTo>
                  <a:pt x="1511551" y="1765121"/>
                  <a:pt x="1530135" y="1783637"/>
                  <a:pt x="1552039" y="1796421"/>
                </a:cubicBezTo>
                <a:lnTo>
                  <a:pt x="1558260" y="1799029"/>
                </a:lnTo>
                <a:lnTo>
                  <a:pt x="1524911" y="1856707"/>
                </a:lnTo>
                <a:lnTo>
                  <a:pt x="1500108" y="1899604"/>
                </a:lnTo>
                <a:lnTo>
                  <a:pt x="1525834" y="1910390"/>
                </a:lnTo>
                <a:cubicBezTo>
                  <a:pt x="1539779" y="1914181"/>
                  <a:pt x="1554378" y="1916170"/>
                  <a:pt x="1569352" y="1916170"/>
                </a:cubicBezTo>
                <a:cubicBezTo>
                  <a:pt x="2493745" y="1916170"/>
                  <a:pt x="2493745" y="1916170"/>
                  <a:pt x="2493745" y="1916170"/>
                </a:cubicBezTo>
                <a:cubicBezTo>
                  <a:pt x="2551645" y="1916170"/>
                  <a:pt x="2607546" y="1884345"/>
                  <a:pt x="2635498" y="1832627"/>
                </a:cubicBezTo>
                <a:cubicBezTo>
                  <a:pt x="3098693" y="1034974"/>
                  <a:pt x="3098693" y="1034974"/>
                  <a:pt x="3098693" y="1034974"/>
                </a:cubicBezTo>
                <a:cubicBezTo>
                  <a:pt x="3128641" y="985246"/>
                  <a:pt x="3128641" y="921593"/>
                  <a:pt x="3098693" y="871863"/>
                </a:cubicBezTo>
                <a:cubicBezTo>
                  <a:pt x="3040794" y="772157"/>
                  <a:pt x="2990132" y="684914"/>
                  <a:pt x="2945803" y="608576"/>
                </a:cubicBezTo>
                <a:lnTo>
                  <a:pt x="2923422" y="570035"/>
                </a:lnTo>
                <a:lnTo>
                  <a:pt x="3027104" y="570035"/>
                </a:lnTo>
                <a:cubicBezTo>
                  <a:pt x="3349535" y="570035"/>
                  <a:pt x="3865424" y="570035"/>
                  <a:pt x="4690846" y="570035"/>
                </a:cubicBezTo>
                <a:cubicBezTo>
                  <a:pt x="4828714" y="570035"/>
                  <a:pt x="4961827" y="645819"/>
                  <a:pt x="5028384" y="768968"/>
                </a:cubicBezTo>
                <a:cubicBezTo>
                  <a:pt x="5028384" y="768968"/>
                  <a:pt x="5028384" y="768968"/>
                  <a:pt x="6131323" y="2668304"/>
                </a:cubicBezTo>
                <a:cubicBezTo>
                  <a:pt x="6202634" y="2786717"/>
                  <a:pt x="6202634" y="2938285"/>
                  <a:pt x="6131323" y="3056698"/>
                </a:cubicBezTo>
                <a:cubicBezTo>
                  <a:pt x="6131323" y="3056698"/>
                  <a:pt x="6131323" y="3056698"/>
                  <a:pt x="5028384" y="4956035"/>
                </a:cubicBezTo>
                <a:cubicBezTo>
                  <a:pt x="4961827" y="5079184"/>
                  <a:pt x="4828714" y="5154967"/>
                  <a:pt x="4690846" y="5154967"/>
                </a:cubicBezTo>
                <a:cubicBezTo>
                  <a:pt x="4690846" y="5154967"/>
                  <a:pt x="4690846" y="5154967"/>
                  <a:pt x="2489721" y="5154967"/>
                </a:cubicBezTo>
                <a:cubicBezTo>
                  <a:pt x="2347099" y="5154967"/>
                  <a:pt x="2218739" y="5079184"/>
                  <a:pt x="2147429" y="4956035"/>
                </a:cubicBezTo>
                <a:cubicBezTo>
                  <a:pt x="2147429" y="4956035"/>
                  <a:pt x="2147429" y="4956035"/>
                  <a:pt x="1049243" y="3056698"/>
                </a:cubicBezTo>
                <a:cubicBezTo>
                  <a:pt x="977932" y="2938285"/>
                  <a:pt x="977932" y="2786717"/>
                  <a:pt x="1049243" y="2668304"/>
                </a:cubicBezTo>
                <a:cubicBezTo>
                  <a:pt x="1049243" y="2668304"/>
                  <a:pt x="1049243" y="2668304"/>
                  <a:pt x="1457007" y="1963067"/>
                </a:cubicBezTo>
                <a:lnTo>
                  <a:pt x="1491373" y="1903634"/>
                </a:lnTo>
                <a:lnTo>
                  <a:pt x="1490164" y="1903127"/>
                </a:lnTo>
                <a:cubicBezTo>
                  <a:pt x="1465456" y="1888705"/>
                  <a:pt x="1444493" y="1867820"/>
                  <a:pt x="1429519" y="1841960"/>
                </a:cubicBezTo>
                <a:cubicBezTo>
                  <a:pt x="1429519" y="1841960"/>
                  <a:pt x="1429519" y="1841960"/>
                  <a:pt x="968320" y="1044307"/>
                </a:cubicBezTo>
                <a:cubicBezTo>
                  <a:pt x="938371" y="994579"/>
                  <a:pt x="938371" y="930926"/>
                  <a:pt x="968320" y="881196"/>
                </a:cubicBezTo>
                <a:cubicBezTo>
                  <a:pt x="968320" y="881196"/>
                  <a:pt x="968320" y="881196"/>
                  <a:pt x="1429519" y="83546"/>
                </a:cubicBezTo>
                <a:cubicBezTo>
                  <a:pt x="1459466" y="31828"/>
                  <a:pt x="1513373" y="0"/>
                  <a:pt x="1573268" y="0"/>
                </a:cubicBezTo>
                <a:close/>
              </a:path>
            </a:pathLst>
          </a:custGeom>
          <a:solidFill>
            <a:schemeClr val="tx1">
              <a:lumMod val="50000"/>
              <a:lumOff val="5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Graphic 7" descr="Envelope">
            <a:extLst>
              <a:ext uri="{FF2B5EF4-FFF2-40B4-BE49-F238E27FC236}">
                <a16:creationId xmlns:a16="http://schemas.microsoft.com/office/drawing/2014/main" id="{37A97AB1-9C49-48C4-BA89-CCDE17C244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35330" y="2105470"/>
            <a:ext cx="3217333" cy="3217333"/>
          </a:xfrm>
          <a:prstGeom prst="rect">
            <a:avLst/>
          </a:prstGeom>
        </p:spPr>
      </p:pic>
      <p:sp>
        <p:nvSpPr>
          <p:cNvPr id="4" name="Slide Number Placeholder 3">
            <a:extLst>
              <a:ext uri="{FF2B5EF4-FFF2-40B4-BE49-F238E27FC236}">
                <a16:creationId xmlns:a16="http://schemas.microsoft.com/office/drawing/2014/main" id="{AC37FC12-3794-4EBC-8A80-BD19F29629AB}"/>
              </a:ext>
            </a:extLst>
          </p:cNvPr>
          <p:cNvSpPr>
            <a:spLocks noGrp="1"/>
          </p:cNvSpPr>
          <p:nvPr>
            <p:ph type="sldNum" sz="quarter" idx="12"/>
          </p:nvPr>
        </p:nvSpPr>
        <p:spPr>
          <a:xfrm>
            <a:off x="11146536" y="6035040"/>
            <a:ext cx="548640" cy="548640"/>
          </a:xfrm>
          <a:prstGeom prst="ellipse">
            <a:avLst/>
          </a:prstGeom>
          <a:solidFill>
            <a:schemeClr val="tx1">
              <a:alpha val="80000"/>
            </a:schemeClr>
          </a:solidFill>
        </p:spPr>
        <p:txBody>
          <a:bodyPr anchor="ctr">
            <a:normAutofit/>
          </a:bodyPr>
          <a:lstStyle/>
          <a:p>
            <a:pPr algn="ctr">
              <a:spcAft>
                <a:spcPts val="600"/>
              </a:spcAft>
            </a:pPr>
            <a:fld id="{68AE4E20-6484-4030-8EE6-0E3BE0CB21B4}" type="slidenum">
              <a:rPr lang="en-US">
                <a:solidFill>
                  <a:schemeClr val="bg1"/>
                </a:solidFill>
              </a:rPr>
              <a:pPr algn="ctr">
                <a:spcAft>
                  <a:spcPts val="600"/>
                </a:spcAft>
              </a:pPr>
              <a:t>6</a:t>
            </a:fld>
            <a:endParaRPr lang="en-US">
              <a:solidFill>
                <a:schemeClr val="bg1"/>
              </a:solidFill>
            </a:endParaRPr>
          </a:p>
        </p:txBody>
      </p:sp>
    </p:spTree>
    <p:extLst>
      <p:ext uri="{BB962C8B-B14F-4D97-AF65-F5344CB8AC3E}">
        <p14:creationId xmlns:p14="http://schemas.microsoft.com/office/powerpoint/2010/main" val="36972218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964</TotalTime>
  <Words>676</Words>
  <Application>Microsoft Office PowerPoint</Application>
  <PresentationFormat>Widescreen</PresentationFormat>
  <Paragraphs>71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Symbol</vt:lpstr>
      <vt:lpstr>Times New Roman</vt:lpstr>
      <vt:lpstr>Office Theme</vt:lpstr>
      <vt:lpstr>Customer Views on Improving RTO Governance and Function Cost Causation &amp; Beneficiary A </vt:lpstr>
      <vt:lpstr>Keys to Effective RTO Governance*</vt:lpstr>
      <vt:lpstr>Keys Continued</vt:lpstr>
      <vt:lpstr>The 16 Member Offices of CAPS </vt:lpstr>
      <vt:lpstr>What is CAPS?</vt:lpstr>
      <vt:lpstr>Contact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Consumer Advocates of the PJM States (CAPS)</dc:title>
  <dc:creator>gregorypoulos11@gmail.com</dc:creator>
  <cp:lastModifiedBy>Greg Poulos</cp:lastModifiedBy>
  <cp:revision>46</cp:revision>
  <dcterms:created xsi:type="dcterms:W3CDTF">2017-12-18T02:33:58Z</dcterms:created>
  <dcterms:modified xsi:type="dcterms:W3CDTF">2020-11-06T18:51:35Z</dcterms:modified>
</cp:coreProperties>
</file>