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1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ryn Baker" initials="BB" lastIdx="9" clrIdx="0">
    <p:extLst>
      <p:ext uri="{19B8F6BF-5375-455C-9EA6-DF929625EA0E}">
        <p15:presenceInfo xmlns:p15="http://schemas.microsoft.com/office/powerpoint/2012/main" userId="S::BBaker@rebuyers.org::0b34ad5b-7fba-4e39-b9cd-e01dae6c387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99" d="100"/>
          <a:sy n="99" d="100"/>
        </p:scale>
        <p:origin x="90" y="4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commentAuthors" Target="commentAuthors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ryn Baker" userId="0b34ad5b-7fba-4e39-b9cd-e01dae6c3873" providerId="ADAL" clId="{45540CD8-E882-4C3A-B4AE-10E5D973C359}"/>
    <pc:docChg chg="custSel">
      <pc:chgData name="Bryn Baker" userId="0b34ad5b-7fba-4e39-b9cd-e01dae6c3873" providerId="ADAL" clId="{45540CD8-E882-4C3A-B4AE-10E5D973C359}" dt="2020-11-06T19:14:42.867" v="0" actId="1592"/>
      <pc:docMkLst>
        <pc:docMk/>
      </pc:docMkLst>
      <pc:sldChg chg="delCm">
        <pc:chgData name="Bryn Baker" userId="0b34ad5b-7fba-4e39-b9cd-e01dae6c3873" providerId="ADAL" clId="{45540CD8-E882-4C3A-B4AE-10E5D973C359}" dt="2020-11-06T19:14:42.867" v="0" actId="1592"/>
        <pc:sldMkLst>
          <pc:docMk/>
          <pc:sldMk cId="1768508371" sldId="33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DBC688-D367-47E7-B499-9F1CBB20B9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FE7AAF2-857C-4F0D-BA10-7E57C763352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B952F6D-CDB0-4557-8D2D-2240E771FD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ACC716-4CF5-4B0E-AA6A-D8F42B9972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25E2916-EE2D-41B8-92BE-07B762C618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8151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B19E2-5365-43F1-8D35-26F2C7E210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0A8DDC-08B1-41F5-9CFD-40186272CD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0CC97B-711E-4BFD-8021-E647C5738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06A655-AAAA-453B-859D-DDA150CE65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0706ED-CB76-4FC3-95FA-97EFCF97DD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643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46D77DF-44EB-46B8-A818-B3C6F2BF5A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144C070-3C5E-43DB-8A0B-546C202D91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8DFC220-327A-43CB-B23D-DD6487C1E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EB57B0-365F-4E4D-A241-A5C00D330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7C63A6-8904-4274-990B-6FB0D96A73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16362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&amp; Content L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bkg gradient dk gray">
            <a:extLst>
              <a:ext uri="{FF2B5EF4-FFF2-40B4-BE49-F238E27FC236}">
                <a16:creationId xmlns:a16="http://schemas.microsoft.com/office/drawing/2014/main" id="{AD3D4AC3-ED42-4C2E-8C2C-BBB765A52FD3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bkg gradient white">
            <a:extLst>
              <a:ext uri="{FF2B5EF4-FFF2-40B4-BE49-F238E27FC236}">
                <a16:creationId xmlns:a16="http://schemas.microsoft.com/office/drawing/2014/main" id="{7A20FA56-B89E-4EA5-9E22-6279CD126D1A}"/>
              </a:ext>
            </a:extLst>
          </p:cNvPr>
          <p:cNvSpPr/>
          <p:nvPr userDrawn="1"/>
        </p:nvSpPr>
        <p:spPr>
          <a:xfrm>
            <a:off x="0" y="1055942"/>
            <a:ext cx="12192000" cy="58521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103BE86-5448-4836-9C76-540C86F7D0EA}"/>
              </a:ext>
            </a:extLst>
          </p:cNvPr>
          <p:cNvSpPr/>
          <p:nvPr userDrawn="1"/>
        </p:nvSpPr>
        <p:spPr>
          <a:xfrm rot="10800000">
            <a:off x="1" y="3624575"/>
            <a:ext cx="12192000" cy="3283527"/>
          </a:xfrm>
          <a:prstGeom prst="rect">
            <a:avLst/>
          </a:prstGeom>
          <a:gradFill>
            <a:gsLst>
              <a:gs pos="0">
                <a:srgbClr val="C6C6C6"/>
              </a:gs>
              <a:gs pos="57000">
                <a:srgbClr val="C6C6C6">
                  <a:alpha val="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C86D11-FA74-4AD2-A1AA-BCD4122729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59568" y="1588168"/>
            <a:ext cx="9472864" cy="4422328"/>
          </a:xfrm>
        </p:spPr>
        <p:txBody>
          <a:bodyPr anchor="ctr"/>
          <a:lstStyle>
            <a:lvl1pPr>
              <a:spcAft>
                <a:spcPts val="2000"/>
              </a:spcAft>
              <a:defRPr>
                <a:solidFill>
                  <a:schemeClr val="tx2"/>
                </a:solidFill>
              </a:defRPr>
            </a:lvl1pPr>
            <a:lvl2pPr>
              <a:spcAft>
                <a:spcPts val="2000"/>
              </a:spcAft>
              <a:defRPr>
                <a:solidFill>
                  <a:schemeClr val="tx2"/>
                </a:solidFill>
              </a:defRPr>
            </a:lvl2pPr>
            <a:lvl3pPr>
              <a:buClr>
                <a:schemeClr val="accent2"/>
              </a:buCl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540E9B53-483A-4490-9BD9-9CDC72F35C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7175"/>
            <a:ext cx="9144000" cy="657839"/>
          </a:xfrm>
        </p:spPr>
        <p:txBody>
          <a:bodyPr/>
          <a:lstStyle>
            <a:lvl1pPr>
              <a:defRPr>
                <a:solidFill>
                  <a:srgbClr val="F9BE26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3A7406C6-961A-4BA1-9A6D-11C11803711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3E3C4EE-FDD0-454C-AEF9-31EA1D81468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4" name="REBA lockup pos" descr="Logo&#10;&#10;Description automatically generated">
            <a:extLst>
              <a:ext uri="{FF2B5EF4-FFF2-40B4-BE49-F238E27FC236}">
                <a16:creationId xmlns:a16="http://schemas.microsoft.com/office/drawing/2014/main" id="{F5636AEE-715C-4EB0-AF1F-253323882E4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346" y="6096667"/>
            <a:ext cx="1541243" cy="649224"/>
          </a:xfrm>
          <a:prstGeom prst="rect">
            <a:avLst/>
          </a:prstGeom>
        </p:spPr>
      </p:pic>
      <p:pic>
        <p:nvPicPr>
          <p:cNvPr id="5" name="HEX" descr="A picture containing honeycomb, object, indoor, green&#10;&#10;Description automatically generated">
            <a:extLst>
              <a:ext uri="{FF2B5EF4-FFF2-40B4-BE49-F238E27FC236}">
                <a16:creationId xmlns:a16="http://schemas.microsoft.com/office/drawing/2014/main" id="{963BBC61-145F-4D8C-B66B-BE37A073BA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42" r="18081" b="53649"/>
          <a:stretch/>
        </p:blipFill>
        <p:spPr>
          <a:xfrm rot="10800000" flipV="1">
            <a:off x="8835655" y="4788106"/>
            <a:ext cx="3356345" cy="2069894"/>
          </a:xfrm>
          <a:prstGeom prst="rect">
            <a:avLst/>
          </a:prstGeom>
        </p:spPr>
      </p:pic>
      <p:sp>
        <p:nvSpPr>
          <p:cNvPr id="17" name="bkg gradient dk gray">
            <a:extLst>
              <a:ext uri="{FF2B5EF4-FFF2-40B4-BE49-F238E27FC236}">
                <a16:creationId xmlns:a16="http://schemas.microsoft.com/office/drawing/2014/main" id="{04641888-1185-4878-970D-E4BAF299184D}"/>
              </a:ext>
            </a:extLst>
          </p:cNvPr>
          <p:cNvSpPr/>
          <p:nvPr userDrawn="1"/>
        </p:nvSpPr>
        <p:spPr>
          <a:xfrm>
            <a:off x="0" y="1017637"/>
            <a:ext cx="12188952" cy="36576"/>
          </a:xfrm>
          <a:prstGeom prst="rect">
            <a:avLst/>
          </a:prstGeom>
          <a:solidFill>
            <a:srgbClr val="F9BE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20295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B5BE7-5887-44DA-B1BF-56C898021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6428BA2-C972-40A3-85F2-8F1AA21CAE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F8F695-DA8C-4A86-A956-30939E2AFD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C431C2-8402-4AC3-8D8D-8115C75B8B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1FF1E18-8B72-486A-AFD7-DFA8F206D1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949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2E6EE3-4B0A-4C64-9B34-EF2AE35217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67F91D-7C34-44A4-9079-770C9F4B495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E44D56-0011-4221-B5F8-DC5187201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751667-20A0-4BAD-A97B-5F260954D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C730A7D-B5F0-4809-A213-738E7CF499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5150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207433-9C33-40BC-9C1D-14869D1FEF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547DE2-91AC-4989-B9A3-7F4D1E79DF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4E3988B-B5AD-4FF6-8146-34C3D80E312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EF82ED-BDC2-49B7-B6AE-041305DEF2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47BD82C-F0DE-4067-86A6-A07D4CE8D1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06B4BD-2C9B-4F1F-858C-91517000A3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93891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7ECF67-09CF-4E2B-9E46-6E81AB3FA6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6B3747-479C-4DDB-A4ED-217F9947C8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AF96F9A-3258-4209-8734-8C47CAEA60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CDBF3D-C539-4E8A-B357-610D06AB6F6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A846114-5C0A-4AD1-A56D-8786A2D474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52A063-79E5-48E0-B2CF-75A9383366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A959F88-507B-4AC1-B6F8-CD42F6389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B6CDB6A-81DD-4786-BCB2-BBBB56056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859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4FD19F-76C2-4676-B064-A86293320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D681568-1B32-4B9B-A964-D90586287A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960CD1-1003-4E7A-9440-310EC27843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C60552-D039-4D07-BB54-59A65AB185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752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7819B19-7E52-435B-891B-D362FBDE1F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B1402-C957-4EBE-8236-DEE4737E1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32FDC8-F9F7-4091-B712-E8833B0FEC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0602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8B9E3C-EC04-490B-A2B5-20472C8F02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46CD670-D788-4175-96B0-EAE3893B31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7A8C2C-568E-419C-960F-2484E0DA18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AEB2BAE-D08D-4899-91AC-714493CC2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7B137-591B-4633-B047-E9F44CA477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D24E4E4-D400-4D72-8119-30D10314F2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1255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15A3BC-DCC2-460A-866B-16A305DFF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C83728E-61F0-446D-AA3D-8972D9D05C5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7F1D4D4-0210-42AF-B767-19013940D0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73ACB19-9504-4EEC-BD7E-1E83D61377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27F6D36-13DF-42C3-8513-C0FEB53528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692A78-F06E-4B9D-9B75-380A379EAD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52458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64900EB-BB8A-465F-B745-EA516267A0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7B4CF1-6544-40A9-9D19-15DFBAFB3F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3ABD638-CCDF-436A-8DBF-1DBC231A683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BD8313-6F51-43F0-87F7-C87FF1DAE878}" type="datetimeFigureOut">
              <a:rPr lang="en-US" smtClean="0"/>
              <a:t>11/6/2020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7C0065-6510-4673-832D-B6BF8726AAD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F4D0D47-FEA9-48C0-B4FE-F4864E560D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E233F4-7602-4329-9812-3063A84D9E1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82049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BEE9CE6-769D-4599-A764-C1202F874C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/>
              <a:t>Energy Buyer Organized Wholesale Market Design Principles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FAAE32-A682-4D60-9A5F-9A36C216EB6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3E3C4EE-FDD0-454C-AEF9-31EA1D814683}" type="slidenum">
              <a:rPr lang="en-US" smtClean="0"/>
              <a:pPr/>
              <a:t>1</a:t>
            </a:fld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4B994B4-A5C4-4861-8C4C-490176ABFF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9381" r="88600" b="36153"/>
          <a:stretch/>
        </p:blipFill>
        <p:spPr>
          <a:xfrm>
            <a:off x="2990850" y="2895600"/>
            <a:ext cx="542925" cy="676275"/>
          </a:xfrm>
          <a:prstGeom prst="rect">
            <a:avLst/>
          </a:prstGeom>
        </p:spPr>
      </p:pic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8C10FE4-7BDD-4376-B896-787CF3B3D9DF}"/>
              </a:ext>
            </a:extLst>
          </p:cNvPr>
          <p:cNvSpPr txBox="1">
            <a:spLocks/>
          </p:cNvSpPr>
          <p:nvPr/>
        </p:nvSpPr>
        <p:spPr>
          <a:xfrm>
            <a:off x="2800350" y="1374572"/>
            <a:ext cx="9070072" cy="512465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0"/>
              </a:spcAft>
              <a:buFont typeface="Arial" panose="020B0604020202020204" pitchFamily="34" charset="0"/>
              <a:buNone/>
              <a:defRPr sz="3600" kern="120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2000"/>
              </a:spcAft>
              <a:buFont typeface="Arial" panose="020B0604020202020204" pitchFamily="34" charset="0"/>
              <a:buNone/>
              <a:defRPr sz="2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457200" indent="-18288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914400" lvl="2" indent="0">
              <a:buNone/>
            </a:pPr>
            <a:r>
              <a:rPr lang="en-US" sz="2100" u="sng" dirty="0">
                <a:solidFill>
                  <a:srgbClr val="6BC7B8"/>
                </a:solidFill>
                <a:cs typeface="Calibri"/>
              </a:rPr>
              <a:t>Theme I:  Unlock Competition to Catalyze Clean Energy</a:t>
            </a:r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1. An open and level playing field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2. A role for demand participation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3. Services that provide actual value to customers</a:t>
            </a:r>
            <a:endParaRPr lang="en-US" dirty="0"/>
          </a:p>
          <a:p>
            <a:pPr marL="914400" lvl="2" indent="0">
              <a:buNone/>
            </a:pPr>
            <a:endParaRPr lang="en-US" b="0" u="sng" dirty="0">
              <a:solidFill>
                <a:srgbClr val="6BC7B8"/>
              </a:solidFill>
              <a:latin typeface="+mn-lt"/>
              <a:cs typeface="Calibri"/>
            </a:endParaRPr>
          </a:p>
          <a:p>
            <a:pPr marL="914400" lvl="2" indent="0">
              <a:buNone/>
            </a:pPr>
            <a:r>
              <a:rPr lang="en-US" b="0" u="sng" dirty="0">
                <a:solidFill>
                  <a:srgbClr val="6BC7B8"/>
                </a:solidFill>
                <a:latin typeface="+mn-lt"/>
                <a:cs typeface="Calibri"/>
              </a:rPr>
              <a:t>Theme II: Safeguard Market Integrity</a:t>
            </a:r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4. Independent &amp; responsive grid governance, management, &amp; operation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5. Transparency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6. Broad stakeholder engagement and representation</a:t>
            </a:r>
            <a:endParaRPr lang="en-US" dirty="0"/>
          </a:p>
          <a:p>
            <a:pPr marL="914400" lvl="2" indent="0">
              <a:buNone/>
            </a:pPr>
            <a:endParaRPr lang="en-US" b="0" u="sng" dirty="0">
              <a:solidFill>
                <a:srgbClr val="6BC7B8"/>
              </a:solidFill>
              <a:latin typeface="+mn-lt"/>
              <a:cs typeface="Calibri"/>
            </a:endParaRPr>
          </a:p>
          <a:p>
            <a:pPr marL="914400" lvl="2" indent="0">
              <a:buNone/>
            </a:pPr>
            <a:r>
              <a:rPr lang="en-US" b="0" u="sng" dirty="0">
                <a:solidFill>
                  <a:srgbClr val="6BC7B8"/>
                </a:solidFill>
                <a:latin typeface="+mn-lt"/>
                <a:cs typeface="Calibri"/>
              </a:rPr>
              <a:t>Theme III: Design to scale to the future</a:t>
            </a:r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7. Largest efficient operational scale available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8. Opportunity and choice for customers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9. Respect for state and federal public policy</a:t>
            </a:r>
            <a:endParaRPr lang="en-US" dirty="0"/>
          </a:p>
          <a:p>
            <a:pPr marL="914400" lvl="2" indent="0">
              <a:buFont typeface="Arial" panose="020B0604020202020204" pitchFamily="34" charset="0"/>
              <a:buNone/>
            </a:pPr>
            <a:r>
              <a:rPr lang="en-US" dirty="0">
                <a:cs typeface="Calibri"/>
              </a:rPr>
              <a:t>10. Predictable investment decisions</a:t>
            </a:r>
            <a:endParaRPr lang="en-US" dirty="0"/>
          </a:p>
          <a:p>
            <a:pPr lvl="2"/>
            <a:endParaRPr lang="en-US" dirty="0">
              <a:latin typeface="Proxima Nova"/>
              <a:cs typeface="Calibri"/>
            </a:endParaRPr>
          </a:p>
          <a:p>
            <a:endParaRPr lang="en-US" dirty="0">
              <a:latin typeface="Proxima Nova"/>
              <a:cs typeface="Calibri"/>
            </a:endParaRPr>
          </a:p>
          <a:p>
            <a:endParaRPr lang="en-US" dirty="0"/>
          </a:p>
          <a:p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E9DAD2F-BB43-4DB6-923A-D32CA210C06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783" r="88600"/>
          <a:stretch/>
        </p:blipFill>
        <p:spPr>
          <a:xfrm>
            <a:off x="3028950" y="4646510"/>
            <a:ext cx="542925" cy="789110"/>
          </a:xfrm>
          <a:prstGeom prst="rect">
            <a:avLst/>
          </a:prstGeom>
          <a:effectLst>
            <a:softEdge rad="88900"/>
          </a:effec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5F24353-6B01-44E0-9D8D-83C7F1D1A4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8600" b="65534"/>
          <a:stretch/>
        </p:blipFill>
        <p:spPr>
          <a:xfrm>
            <a:off x="3047999" y="1251554"/>
            <a:ext cx="542925" cy="676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8508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889F6B7DD32B54FBA72C992CC1E7B70" ma:contentTypeVersion="11" ma:contentTypeDescription="Create a new document." ma:contentTypeScope="" ma:versionID="648d0aa2ed5db0a5cf7e06c1f463ed80">
  <xsd:schema xmlns:xsd="http://www.w3.org/2001/XMLSchema" xmlns:xs="http://www.w3.org/2001/XMLSchema" xmlns:p="http://schemas.microsoft.com/office/2006/metadata/properties" xmlns:ns2="38ab5b92-f62b-4fc5-b27a-5894f5a99a90" xmlns:ns3="9690326f-4a6f-4872-8349-5848de3a00cf" targetNamespace="http://schemas.microsoft.com/office/2006/metadata/properties" ma:root="true" ma:fieldsID="97c6730666e51eed6dc01cce043a9979" ns2:_="" ns3:_="">
    <xsd:import namespace="38ab5b92-f62b-4fc5-b27a-5894f5a99a90"/>
    <xsd:import namespace="9690326f-4a6f-4872-8349-5848de3a00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8ab5b92-f62b-4fc5-b27a-5894f5a99a9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690326f-4a6f-4872-8349-5848de3a00cf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9547D8-F6E1-45C3-8C6C-CC672AD36FEE}"/>
</file>

<file path=customXml/itemProps2.xml><?xml version="1.0" encoding="utf-8"?>
<ds:datastoreItem xmlns:ds="http://schemas.openxmlformats.org/officeDocument/2006/customXml" ds:itemID="{B1F844A9-54BE-4DD9-8861-6EAED729BA4E}"/>
</file>

<file path=customXml/itemProps3.xml><?xml version="1.0" encoding="utf-8"?>
<ds:datastoreItem xmlns:ds="http://schemas.openxmlformats.org/officeDocument/2006/customXml" ds:itemID="{9A60FE1F-02E2-4269-9416-87A71825B920}"/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106</Words>
  <Application>Microsoft Office PowerPoint</Application>
  <PresentationFormat>Widescreen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Proxima Nova</vt:lpstr>
      <vt:lpstr>Office Theme</vt:lpstr>
      <vt:lpstr>Energy Buyer Organized Wholesale Market Design Principles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Energy Buyer Organized Wholesale Market Design Principles</dc:title>
  <dc:creator>Bryn Baker</dc:creator>
  <cp:lastModifiedBy>Bryn Baker</cp:lastModifiedBy>
  <cp:revision>1</cp:revision>
  <dcterms:created xsi:type="dcterms:W3CDTF">2020-11-06T19:07:12Z</dcterms:created>
  <dcterms:modified xsi:type="dcterms:W3CDTF">2020-11-06T19:14:44Z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0x010100F889F6B7DD32B54FBA72C992CC1E7B70</vt:lpwstr>
  </property>
</Properties>
</file>