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0"/>
  </p:notesMasterIdLst>
  <p:sldIdLst>
    <p:sldId id="256" r:id="rId5"/>
    <p:sldId id="359" r:id="rId6"/>
    <p:sldId id="358" r:id="rId7"/>
    <p:sldId id="360" r:id="rId8"/>
    <p:sldId id="337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DB89C"/>
    <a:srgbClr val="E00004"/>
    <a:srgbClr val="C00000"/>
    <a:srgbClr val="3B526F"/>
    <a:srgbClr val="4472C4"/>
    <a:srgbClr val="152233"/>
    <a:srgbClr val="141548"/>
    <a:srgbClr val="974618"/>
    <a:srgbClr val="FFFFFF"/>
    <a:srgbClr val="3C527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5A4F24-7A94-4841-8397-94E8786F126A}" v="1" dt="2020-11-10T18:12:07.22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065"/>
    <p:restoredTop sz="86496"/>
  </p:normalViewPr>
  <p:slideViewPr>
    <p:cSldViewPr snapToGrid="0" snapToObjects="1">
      <p:cViewPr varScale="1">
        <p:scale>
          <a:sx n="82" d="100"/>
          <a:sy n="82" d="100"/>
        </p:scale>
        <p:origin x="67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5/10/relationships/revisionInfo" Target="revisionInfo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1A92870-41DF-B642-ADDC-86773B4C0BB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7FC885-884E-A747-84BB-BE081B1F18F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9942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7FC885-884E-A747-84BB-BE081B1F18F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318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dirty="0"/>
              <a:t>Cooperative Advantage -  Contract Services + Population Impacted/Meters</a:t>
            </a:r>
          </a:p>
          <a:p>
            <a:pPr marL="171450" indent="-171450">
              <a:buFontTx/>
              <a:buChar char="-"/>
            </a:pPr>
            <a:r>
              <a:rPr lang="en-US" dirty="0"/>
              <a:t>Billing Customer Service, Accounting, O&amp;M (Field Service/Contract Water Sewer Operating) – Outsourcing</a:t>
            </a:r>
          </a:p>
          <a:p>
            <a:pPr marL="171450" indent="-171450">
              <a:buFontTx/>
              <a:buChar char="-"/>
            </a:pPr>
            <a:r>
              <a:rPr lang="en-US" dirty="0"/>
              <a:t>Savings could be anywhere from 20%-40% for each community. Based upon the technology and highly trained workforce. </a:t>
            </a:r>
          </a:p>
          <a:p>
            <a:pPr marL="171450" indent="-171450">
              <a:buFontTx/>
              <a:buChar char="-"/>
            </a:pPr>
            <a:r>
              <a:rPr lang="en-US" dirty="0"/>
              <a:t>Overstaffed/Understaffed In small Communities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A7FC885-884E-A747-84BB-BE081B1F18FF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75251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55A4EC-DCED-DB4F-BB99-4AE716F4532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5057B0-13FF-B643-B84C-31E692DABE8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1BAB4C-A89D-B14A-AE25-F7EC382A51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B9DC-B273-B345-B0F6-C0D10C7B7B7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D965FF-7B15-DB48-8147-C534BFF21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9B1558-7383-FC49-B66A-67B982F03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0F6B7-311C-264F-A067-90C1B220B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9885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DA50CE-08BC-594A-8AC9-42F1B23A3F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78EFBF-3808-FA43-90C3-208CAF1000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B9F1B1-B957-AF4E-B649-03ACD15A5B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B9DC-B273-B345-B0F6-C0D10C7B7B7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03C6B3-9898-F343-93E3-08A91049EB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8127583-1A6D-1749-8947-0BBF9A471D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0F6B7-311C-264F-A067-90C1B220B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8794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FF82664-EF8D-D942-A131-4AA681EC9F1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116CCC-98C5-4C44-9ED1-4BD69A620F1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7E99854-A43A-6448-9A59-5D8A93D8E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B9DC-B273-B345-B0F6-C0D10C7B7B7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916E81-A396-E746-8213-0CE321CAE8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E24470E-87BD-1C47-B7B5-A49C16E4D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0F6B7-311C-264F-A067-90C1B220B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8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08202B-A73C-B94A-92D5-8A1EC0D07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D7F70D-945E-C64F-B257-9A827B46C2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D02F61-E6E0-8043-BD82-E67176A2E9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B9DC-B273-B345-B0F6-C0D10C7B7B7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A48CAE-32D1-124F-A467-0040CF8F2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87BF2F0-3CA2-2F44-8365-1B734147F6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0F6B7-311C-264F-A067-90C1B220B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46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31248A-481C-8746-B57B-60C6ABBA31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353057-3DB4-5647-9B9B-4F9E9F4F4B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CA259F2-36E7-7741-90B6-557CC27B81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B9DC-B273-B345-B0F6-C0D10C7B7B7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D833E0-71ED-424D-87B1-136E7F8658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4AFF362-24DB-0245-B9BE-AD97DAD49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0F6B7-311C-264F-A067-90C1B220B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6414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BD81-FB4A-AE4E-AFB2-385413B036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1E4DB6-9FF6-914D-8954-868707514FA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15E85AE-2932-684C-B18C-C02A717B76C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403A42-09CC-B14D-9327-81E5D19A4D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B9DC-B273-B345-B0F6-C0D10C7B7B7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5E83108-A12C-404A-B0E8-B4CB1F20DA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4F7C321-723D-F545-9348-C6786FD3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0F6B7-311C-264F-A067-90C1B220B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1797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E0ECFB-134E-BB4E-BB5D-B9C524B56F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76BB7D-457A-0F49-90AE-137E58C985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0B64AD-2209-AF4E-8CB2-F9E2A815A1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A0AF751-1322-C240-A5D3-49C7E1CD52A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671C619-4EF5-6E4E-ABA1-B25BCFEBA1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555CA1B-2DDE-1D41-98D9-180A7F648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B9DC-B273-B345-B0F6-C0D10C7B7B7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56A7A26-852B-0148-855C-8544669D3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E59903-874F-3E4B-8CD5-3CDB25267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0F6B7-311C-264F-A067-90C1B220B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6410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02DA64-9C97-834F-B08A-D1AB84144B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A31F7C-46FD-C14E-A3D3-D368BA3E9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B9DC-B273-B345-B0F6-C0D10C7B7B7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97C0CC-CCF6-1F47-96C3-125E556E4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544119D-451B-5246-A467-97586BFB7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0F6B7-311C-264F-A067-90C1B220B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8854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C442935-54B4-D945-A41B-3AA1DC7F9E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B9DC-B273-B345-B0F6-C0D10C7B7B7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5307117-CF27-224C-8A16-CD74A9833C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67F470E-7050-6C47-84A5-D7D11EDC84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0F6B7-311C-264F-A067-90C1B220B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1467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E9DD3-44F5-2F45-AA20-E88BE9F3A7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85EA38E-C9A7-9949-A531-6AB2CBC617B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5739C7-1EDB-4140-BE4D-9D9E794998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566DB4-41BB-3549-B3DF-662BAC41B9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B9DC-B273-B345-B0F6-C0D10C7B7B7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F837887-88A0-9545-9115-30AEAA3832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52E402-50E0-124A-A8B8-36B728753D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0F6B7-311C-264F-A067-90C1B220B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9256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4658C5-5715-354B-8195-E821DCF078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765AC6B-CFAF-124F-8933-6B4B2E91B7C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51CC70-AA03-9148-A066-A01C37EBB4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E5DE84-9E86-4141-8484-D1B77B06FA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6FB9DC-B273-B345-B0F6-C0D10C7B7B7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2191D5-F973-114A-999F-B77FFAC91A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B6273D-D41B-B445-A493-3DF09573C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C0F6B7-311C-264F-A067-90C1B220B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6722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6D06B3D-56BD-1546-BD85-E62ADCD162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BA4DC64-5DB5-F148-9617-9ACAB1899E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FFADC3-D4CD-EC49-A17D-20AB5E429D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6FB9DC-B273-B345-B0F6-C0D10C7B7B78}" type="datetimeFigureOut">
              <a:rPr lang="en-US" smtClean="0"/>
              <a:t>11/10/2020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F01E24-4C40-1945-AF7F-DE512F18FDA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55C832-EE45-8645-8340-39FA243ED9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C0F6B7-311C-264F-A067-90C1B220BE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753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Water next to the ocean&#10;&#10;Description automatically generated">
            <a:extLst>
              <a:ext uri="{FF2B5EF4-FFF2-40B4-BE49-F238E27FC236}">
                <a16:creationId xmlns:a16="http://schemas.microsoft.com/office/drawing/2014/main" id="{1A658E85-B74E-BF4D-BCB7-1B09826EFF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4465" b="19285"/>
          <a:stretch/>
        </p:blipFill>
        <p:spPr>
          <a:xfrm>
            <a:off x="-7213" y="-1"/>
            <a:ext cx="12191980" cy="685800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E5BF143-811A-8445-9666-72F15DA1D3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263" y="1245463"/>
            <a:ext cx="11675474" cy="4158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7646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Water next to the ocean&#10;&#10;Description automatically generated">
            <a:extLst>
              <a:ext uri="{FF2B5EF4-FFF2-40B4-BE49-F238E27FC236}">
                <a16:creationId xmlns:a16="http://schemas.microsoft.com/office/drawing/2014/main" id="{4F711652-2926-4EAE-A7C5-0F450290A7A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4465" b="19285"/>
          <a:stretch/>
        </p:blipFill>
        <p:spPr>
          <a:xfrm>
            <a:off x="643" y="-1"/>
            <a:ext cx="12191980" cy="6858001"/>
          </a:xfrm>
          <a:prstGeom prst="rect">
            <a:avLst/>
          </a:prstGeom>
        </p:spPr>
      </p:pic>
      <p:pic>
        <p:nvPicPr>
          <p:cNvPr id="4" name="Picture 4">
            <a:extLst>
              <a:ext uri="{FF2B5EF4-FFF2-40B4-BE49-F238E27FC236}">
                <a16:creationId xmlns:a16="http://schemas.microsoft.com/office/drawing/2014/main" id="{6701BA7C-81FA-4957-A73B-9076888CA3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5077" y="416877"/>
            <a:ext cx="6099856" cy="6207215"/>
          </a:xfrm>
          <a:prstGeom prst="rect">
            <a:avLst/>
          </a:prstGeom>
        </p:spPr>
      </p:pic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AAE4D857-3FF0-4876-B326-436E80EE85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3933" y="514886"/>
            <a:ext cx="3992629" cy="1424614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6F76C202-A755-4E49-A4DA-DC874D354102}"/>
              </a:ext>
            </a:extLst>
          </p:cNvPr>
          <p:cNvSpPr/>
          <p:nvPr/>
        </p:nvSpPr>
        <p:spPr>
          <a:xfrm>
            <a:off x="9414197" y="694383"/>
            <a:ext cx="2506435" cy="1015663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4000" b="1">
                <a:solidFill>
                  <a:srgbClr val="141548"/>
                </a:solidFill>
              </a:rPr>
              <a:t>3,200+ </a:t>
            </a:r>
            <a:endParaRPr lang="en-US" sz="4000" b="1">
              <a:solidFill>
                <a:srgbClr val="141548"/>
              </a:solidFill>
              <a:cs typeface="Calibri"/>
            </a:endParaRPr>
          </a:p>
          <a:p>
            <a:pPr algn="ctr"/>
            <a:r>
              <a:rPr lang="en-US" sz="2000" b="1">
                <a:solidFill>
                  <a:srgbClr val="141548"/>
                </a:solidFill>
              </a:rPr>
              <a:t>SQUARE MILES</a:t>
            </a:r>
            <a:endParaRPr lang="en-US" sz="2000" b="1">
              <a:solidFill>
                <a:srgbClr val="141548"/>
              </a:solidFill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64142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5441E10-B8A3-3348-98AC-278C92CEEB13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40C4BFB-CBA3-FA4B-A133-80EBAE9956C1}"/>
              </a:ext>
            </a:extLst>
          </p:cNvPr>
          <p:cNvSpPr/>
          <p:nvPr/>
        </p:nvSpPr>
        <p:spPr>
          <a:xfrm>
            <a:off x="503384" y="649366"/>
            <a:ext cx="5511863" cy="2615213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close up of a map&#10;&#10;Description automatically generated">
            <a:extLst>
              <a:ext uri="{FF2B5EF4-FFF2-40B4-BE49-F238E27FC236}">
                <a16:creationId xmlns:a16="http://schemas.microsoft.com/office/drawing/2014/main" id="{BC07935F-6B69-6A47-B807-398F5D5C924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035" r="702" b="16963"/>
          <a:stretch/>
        </p:blipFill>
        <p:spPr>
          <a:xfrm>
            <a:off x="654187" y="810195"/>
            <a:ext cx="5210259" cy="230204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62E79FAC-6B87-CF4B-A457-F59CD83B2B7E}"/>
              </a:ext>
            </a:extLst>
          </p:cNvPr>
          <p:cNvSpPr/>
          <p:nvPr/>
        </p:nvSpPr>
        <p:spPr>
          <a:xfrm>
            <a:off x="1118789" y="2531654"/>
            <a:ext cx="3590796" cy="5847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b="1">
                <a:solidFill>
                  <a:srgbClr val="C00000"/>
                </a:solidFill>
              </a:rPr>
              <a:t>Gas</a:t>
            </a:r>
          </a:p>
        </p:txBody>
      </p:sp>
      <p:sp>
        <p:nvSpPr>
          <p:cNvPr id="2" name="Rounded Rectangle 8">
            <a:extLst>
              <a:ext uri="{FF2B5EF4-FFF2-40B4-BE49-F238E27FC236}">
                <a16:creationId xmlns:a16="http://schemas.microsoft.com/office/drawing/2014/main" id="{D20233CA-C923-4F6F-9498-00A2A8E3DE65}"/>
              </a:ext>
            </a:extLst>
          </p:cNvPr>
          <p:cNvSpPr/>
          <p:nvPr/>
        </p:nvSpPr>
        <p:spPr>
          <a:xfrm>
            <a:off x="6252459" y="630780"/>
            <a:ext cx="5518056" cy="261521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Content Placeholder 13" descr="A close up of a map&#10;&#10;Description automatically generated">
            <a:extLst>
              <a:ext uri="{FF2B5EF4-FFF2-40B4-BE49-F238E27FC236}">
                <a16:creationId xmlns:a16="http://schemas.microsoft.com/office/drawing/2014/main" id="{70E79D25-E47F-413D-9168-359B275FE87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876" t="21628" r="851" b="17153"/>
          <a:stretch/>
        </p:blipFill>
        <p:spPr>
          <a:xfrm>
            <a:off x="6419654" y="794279"/>
            <a:ext cx="5183664" cy="228582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456F9964-82F3-47CA-9001-91B6DEC0FF4C}"/>
              </a:ext>
            </a:extLst>
          </p:cNvPr>
          <p:cNvSpPr/>
          <p:nvPr/>
        </p:nvSpPr>
        <p:spPr>
          <a:xfrm>
            <a:off x="6781255" y="2491314"/>
            <a:ext cx="3530175" cy="584775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r>
              <a:rPr lang="en-US" sz="3200" b="1">
                <a:solidFill>
                  <a:schemeClr val="accent6">
                    <a:lumMod val="50000"/>
                  </a:schemeClr>
                </a:solidFill>
              </a:rPr>
              <a:t>Electric</a:t>
            </a:r>
            <a:endParaRPr lang="en-US" sz="3200" b="1">
              <a:solidFill>
                <a:schemeClr val="accent6">
                  <a:lumMod val="50000"/>
                </a:schemeClr>
              </a:solidFill>
              <a:cs typeface="Calibri"/>
            </a:endParaRPr>
          </a:p>
        </p:txBody>
      </p:sp>
      <p:sp>
        <p:nvSpPr>
          <p:cNvPr id="5" name="Rounded Rectangle 6">
            <a:extLst>
              <a:ext uri="{FF2B5EF4-FFF2-40B4-BE49-F238E27FC236}">
                <a16:creationId xmlns:a16="http://schemas.microsoft.com/office/drawing/2014/main" id="{B26D6A35-554F-493E-8BEA-34E369CA51FB}"/>
              </a:ext>
            </a:extLst>
          </p:cNvPr>
          <p:cNvSpPr/>
          <p:nvPr/>
        </p:nvSpPr>
        <p:spPr>
          <a:xfrm>
            <a:off x="3439873" y="3641608"/>
            <a:ext cx="5381765" cy="255326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 descr="A picture containing text, map&#10;&#10;Description automatically generated">
            <a:extLst>
              <a:ext uri="{FF2B5EF4-FFF2-40B4-BE49-F238E27FC236}">
                <a16:creationId xmlns:a16="http://schemas.microsoft.com/office/drawing/2014/main" id="{FC247B4F-A632-414E-AC9F-6E8B1193305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111" r="1055" b="17599"/>
          <a:stretch/>
        </p:blipFill>
        <p:spPr>
          <a:xfrm>
            <a:off x="3662959" y="3877187"/>
            <a:ext cx="4897056" cy="2094599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4A8127CC-6EDA-4A59-8A0C-487102C57D99}"/>
              </a:ext>
            </a:extLst>
          </p:cNvPr>
          <p:cNvSpPr/>
          <p:nvPr/>
        </p:nvSpPr>
        <p:spPr>
          <a:xfrm>
            <a:off x="3844642" y="5424776"/>
            <a:ext cx="1536703" cy="677108"/>
          </a:xfrm>
          <a:prstGeom prst="rect">
            <a:avLst/>
          </a:prstGeom>
        </p:spPr>
        <p:txBody>
          <a:bodyPr wrap="none" lIns="91440" tIns="45720" rIns="91440" bIns="45720" anchor="t">
            <a:spAutoFit/>
          </a:bodyPr>
          <a:lstStyle/>
          <a:p>
            <a:r>
              <a:rPr lang="en-US" sz="3800" b="1">
                <a:solidFill>
                  <a:schemeClr val="accent1"/>
                </a:solidFill>
              </a:rPr>
              <a:t>Water </a:t>
            </a:r>
          </a:p>
        </p:txBody>
      </p:sp>
    </p:spTree>
    <p:extLst>
      <p:ext uri="{BB962C8B-B14F-4D97-AF65-F5344CB8AC3E}">
        <p14:creationId xmlns:p14="http://schemas.microsoft.com/office/powerpoint/2010/main" val="20616387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A person riding a wave in the ocean&#10;&#10;Description automatically generated">
            <a:extLst>
              <a:ext uri="{FF2B5EF4-FFF2-40B4-BE49-F238E27FC236}">
                <a16:creationId xmlns:a16="http://schemas.microsoft.com/office/drawing/2014/main" id="{31C951C2-6271-48A4-AE49-01C1DF7CCB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1" y="-2721"/>
            <a:ext cx="12193360" cy="8094889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A7A9A8B-D030-4288-8B1C-2E6F2E06C67E}"/>
              </a:ext>
            </a:extLst>
          </p:cNvPr>
          <p:cNvSpPr/>
          <p:nvPr/>
        </p:nvSpPr>
        <p:spPr>
          <a:xfrm>
            <a:off x="1729408" y="1166190"/>
            <a:ext cx="8735391" cy="45278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C06D364-F8EB-4EFB-88AC-25DBAD9F942F}"/>
              </a:ext>
            </a:extLst>
          </p:cNvPr>
          <p:cNvSpPr/>
          <p:nvPr/>
        </p:nvSpPr>
        <p:spPr>
          <a:xfrm>
            <a:off x="-70677" y="2447234"/>
            <a:ext cx="12269302" cy="911087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7AC9F02-CEBE-42CC-8F5B-E949A0074D5A}"/>
              </a:ext>
            </a:extLst>
          </p:cNvPr>
          <p:cNvSpPr txBox="1"/>
          <p:nvPr/>
        </p:nvSpPr>
        <p:spPr>
          <a:xfrm>
            <a:off x="2447971" y="2461086"/>
            <a:ext cx="7302956" cy="273921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800" b="1" dirty="0">
                <a:solidFill>
                  <a:schemeClr val="bg1"/>
                </a:solidFill>
                <a:cs typeface="Calibri"/>
              </a:rPr>
              <a:t>Regionalization Helps Community Sustainability </a:t>
            </a:r>
            <a:endParaRPr lang="en-US" sz="2800" dirty="0">
              <a:solidFill>
                <a:schemeClr val="bg1"/>
              </a:solidFill>
              <a:cs typeface="Calibri"/>
            </a:endParaRPr>
          </a:p>
          <a:p>
            <a:pPr algn="ctr"/>
            <a:r>
              <a:rPr lang="en-US" b="1" dirty="0">
                <a:solidFill>
                  <a:schemeClr val="bg1"/>
                </a:solidFill>
                <a:cs typeface="Calibri"/>
              </a:rPr>
              <a:t>Contract Services | </a:t>
            </a:r>
            <a:r>
              <a:rPr lang="en-US" b="1" dirty="0" err="1">
                <a:solidFill>
                  <a:schemeClr val="bg1"/>
                </a:solidFill>
                <a:cs typeface="Calibri"/>
              </a:rPr>
              <a:t>Regionalizaing</a:t>
            </a:r>
            <a:r>
              <a:rPr lang="en-US" b="1" dirty="0">
                <a:solidFill>
                  <a:schemeClr val="bg1"/>
                </a:solidFill>
                <a:cs typeface="Calibri"/>
              </a:rPr>
              <a:t> </a:t>
            </a:r>
            <a:r>
              <a:rPr lang="en-US" b="1" dirty="0" err="1">
                <a:solidFill>
                  <a:schemeClr val="bg1"/>
                </a:solidFill>
                <a:cs typeface="Calibri"/>
              </a:rPr>
              <a:t>Treatement</a:t>
            </a:r>
            <a:r>
              <a:rPr lang="en-US" b="1" dirty="0">
                <a:solidFill>
                  <a:schemeClr val="bg1"/>
                </a:solidFill>
                <a:cs typeface="Calibri"/>
              </a:rPr>
              <a:t> | Mergers &amp; Acquisitions</a:t>
            </a:r>
            <a:endParaRPr lang="en-US" dirty="0">
              <a:solidFill>
                <a:schemeClr val="bg1"/>
              </a:solidFill>
              <a:cs typeface="Calibri"/>
            </a:endParaRPr>
          </a:p>
          <a:p>
            <a:endParaRPr lang="en-US" dirty="0">
              <a:cs typeface="Calibri"/>
            </a:endParaRPr>
          </a:p>
          <a:p>
            <a:pPr algn="ctr"/>
            <a:r>
              <a:rPr lang="en-US" b="1" dirty="0">
                <a:cs typeface="Calibri"/>
              </a:rPr>
              <a:t>Community Benefits:</a:t>
            </a:r>
          </a:p>
          <a:p>
            <a:pPr marL="114300" indent="-114300">
              <a:buFontTx/>
              <a:buChar char="-"/>
            </a:pPr>
            <a:r>
              <a:rPr lang="en-US" dirty="0">
                <a:cs typeface="Calibri"/>
              </a:rPr>
              <a:t>Shared infrastructure costs across a larger user base</a:t>
            </a:r>
          </a:p>
          <a:p>
            <a:pPr marL="114300" indent="-114300">
              <a:buFontTx/>
              <a:buChar char="-"/>
            </a:pPr>
            <a:r>
              <a:rPr lang="en-US" dirty="0">
                <a:cs typeface="Calibri"/>
              </a:rPr>
              <a:t>Access to Highly Trained Team Members</a:t>
            </a:r>
          </a:p>
          <a:p>
            <a:r>
              <a:rPr lang="en-US" dirty="0">
                <a:cs typeface="Calibri"/>
              </a:rPr>
              <a:t>- Access to cutting-edge technology that streamlines office and O&amp;M</a:t>
            </a:r>
          </a:p>
          <a:p>
            <a:r>
              <a:rPr lang="en-US" dirty="0">
                <a:cs typeface="Calibri"/>
              </a:rPr>
              <a:t>- Access to unique funding opportunities through EJ's not-for-profit </a:t>
            </a:r>
            <a:r>
              <a:rPr lang="en-US" dirty="0" err="1">
                <a:cs typeface="Calibri"/>
              </a:rPr>
              <a:t>statu</a:t>
            </a:r>
            <a:endParaRPr lang="en-US" dirty="0">
              <a:cs typeface="Calibri"/>
            </a:endParaRPr>
          </a:p>
          <a:p>
            <a:r>
              <a:rPr lang="en-US" dirty="0">
                <a:cs typeface="Calibri"/>
              </a:rPr>
              <a:t>- Communities typically range between 20-2,500 connections</a:t>
            </a:r>
          </a:p>
        </p:txBody>
      </p:sp>
      <p:pic>
        <p:nvPicPr>
          <p:cNvPr id="6" name="Picture 5" descr="A close up of a sign&#10;&#10;Description automatically generated">
            <a:extLst>
              <a:ext uri="{FF2B5EF4-FFF2-40B4-BE49-F238E27FC236}">
                <a16:creationId xmlns:a16="http://schemas.microsoft.com/office/drawing/2014/main" id="{C474DF41-5D0D-4729-A8C6-FE571D9F85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70019" y="1430259"/>
            <a:ext cx="659299" cy="901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727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view of a city at sunset&#10;&#10;Description automatically generated">
            <a:extLst>
              <a:ext uri="{FF2B5EF4-FFF2-40B4-BE49-F238E27FC236}">
                <a16:creationId xmlns:a16="http://schemas.microsoft.com/office/drawing/2014/main" id="{79825994-DE23-8F46-BA3B-579AB08AB2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0293" r="-1" b="14616"/>
          <a:stretch/>
        </p:blipFill>
        <p:spPr>
          <a:xfrm>
            <a:off x="-50104" y="0"/>
            <a:ext cx="12320362" cy="6901841"/>
          </a:xfrm>
          <a:prstGeom prst="rect">
            <a:avLst/>
          </a:prstGeom>
        </p:spPr>
      </p:pic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1B85311C-F629-084D-BCD7-9DDD305FE241}"/>
              </a:ext>
            </a:extLst>
          </p:cNvPr>
          <p:cNvSpPr/>
          <p:nvPr/>
        </p:nvSpPr>
        <p:spPr>
          <a:xfrm>
            <a:off x="2083509" y="1687741"/>
            <a:ext cx="8098971" cy="3797300"/>
          </a:xfrm>
          <a:prstGeom prst="roundRect">
            <a:avLst/>
          </a:prstGeom>
          <a:solidFill>
            <a:srgbClr val="3B526F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F8B713-A513-1A4E-9C9F-2BF41922CF93}"/>
              </a:ext>
            </a:extLst>
          </p:cNvPr>
          <p:cNvSpPr/>
          <p:nvPr/>
        </p:nvSpPr>
        <p:spPr>
          <a:xfrm>
            <a:off x="-62494" y="2595705"/>
            <a:ext cx="12320362" cy="2092881"/>
          </a:xfrm>
          <a:prstGeom prst="rect">
            <a:avLst/>
          </a:prstGeom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en-US" sz="3400" b="1" dirty="0">
                <a:solidFill>
                  <a:schemeClr val="bg1"/>
                </a:solidFill>
              </a:rPr>
              <a:t>Cooperative Advantage (</a:t>
            </a:r>
            <a:r>
              <a:rPr lang="en-US" sz="3400" dirty="0">
                <a:solidFill>
                  <a:schemeClr val="bg1"/>
                </a:solidFill>
              </a:rPr>
              <a:t>Contract Services)</a:t>
            </a:r>
          </a:p>
          <a:p>
            <a:pPr algn="ctr"/>
            <a:r>
              <a:rPr lang="en-US" sz="2400" b="1" dirty="0">
                <a:solidFill>
                  <a:schemeClr val="bg1"/>
                </a:solidFill>
              </a:rPr>
              <a:t>Population Serviced: </a:t>
            </a:r>
            <a:r>
              <a:rPr lang="en-US" sz="2400" dirty="0">
                <a:solidFill>
                  <a:schemeClr val="bg1"/>
                </a:solidFill>
              </a:rPr>
              <a:t>25,560 People </a:t>
            </a:r>
          </a:p>
          <a:p>
            <a:pPr algn="ctr"/>
            <a:endParaRPr lang="en-US" sz="2400" dirty="0">
              <a:solidFill>
                <a:schemeClr val="bg1"/>
              </a:solidFill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Billing | Customer Service | Reporting | Accounting &amp; Budgeting</a:t>
            </a: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Asset Management | Mapping | On-Call Services | License Operators (Water &amp; Wastewater)</a:t>
            </a:r>
            <a:endParaRPr lang="en-US" sz="1600" dirty="0">
              <a:solidFill>
                <a:schemeClr val="bg1"/>
              </a:solidFill>
              <a:cs typeface="Calibri"/>
            </a:endParaRPr>
          </a:p>
          <a:p>
            <a:pPr algn="ctr"/>
            <a:r>
              <a:rPr lang="en-US" sz="1600" dirty="0">
                <a:solidFill>
                  <a:schemeClr val="bg1"/>
                </a:solidFill>
              </a:rPr>
              <a:t>Routine Samples | Field Service Technicians| ROW Easements</a:t>
            </a:r>
            <a:endParaRPr lang="en-US" sz="1600" dirty="0">
              <a:solidFill>
                <a:schemeClr val="bg1"/>
              </a:solidFill>
              <a:cs typeface="Calibri"/>
            </a:endParaRPr>
          </a:p>
        </p:txBody>
      </p:sp>
      <p:pic>
        <p:nvPicPr>
          <p:cNvPr id="16" name="Picture 15" descr="A close up of a logo&#10;&#10;Description automatically generated">
            <a:extLst>
              <a:ext uri="{FF2B5EF4-FFF2-40B4-BE49-F238E27FC236}">
                <a16:creationId xmlns:a16="http://schemas.microsoft.com/office/drawing/2014/main" id="{86D0FFA5-6F26-7048-A0F9-9F0FAD5AD9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84442" y="1045928"/>
            <a:ext cx="1251270" cy="126396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208F855B-16E1-B049-9FB6-E51F2A0FE87A}"/>
              </a:ext>
            </a:extLst>
          </p:cNvPr>
          <p:cNvSpPr/>
          <p:nvPr/>
        </p:nvSpPr>
        <p:spPr>
          <a:xfrm>
            <a:off x="11291303" y="5987440"/>
            <a:ext cx="638827" cy="914401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8" name="Picture 17" descr="A close up of a sign&#10;&#10;Description automatically generated">
            <a:extLst>
              <a:ext uri="{FF2B5EF4-FFF2-40B4-BE49-F238E27FC236}">
                <a16:creationId xmlns:a16="http://schemas.microsoft.com/office/drawing/2014/main" id="{A1DF0F1A-B71B-C644-9978-78C8377E08C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69063" y="6118215"/>
            <a:ext cx="493647" cy="680668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A58D4168-E8EF-8842-8BE6-CE45BA9D586B}"/>
              </a:ext>
            </a:extLst>
          </p:cNvPr>
          <p:cNvSpPr/>
          <p:nvPr/>
        </p:nvSpPr>
        <p:spPr>
          <a:xfrm>
            <a:off x="665644" y="5606890"/>
            <a:ext cx="109347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000" b="1" dirty="0">
                <a:solidFill>
                  <a:schemeClr val="bg1"/>
                </a:solidFill>
              </a:rPr>
              <a:t>Savings could be anywhere from 20%-40% for each community</a:t>
            </a:r>
          </a:p>
          <a:p>
            <a:pPr algn="ctr"/>
            <a:r>
              <a:rPr lang="en-US" sz="3000" b="1" dirty="0">
                <a:solidFill>
                  <a:schemeClr val="bg1"/>
                </a:solidFill>
              </a:rPr>
              <a:t>due to technology and highly trained workforce.</a:t>
            </a:r>
          </a:p>
        </p:txBody>
      </p:sp>
    </p:spTree>
    <p:extLst>
      <p:ext uri="{BB962C8B-B14F-4D97-AF65-F5344CB8AC3E}">
        <p14:creationId xmlns:p14="http://schemas.microsoft.com/office/powerpoint/2010/main" val="10122110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CBB92712E9C8F40AD707A93BB87B01C" ma:contentTypeVersion="13" ma:contentTypeDescription="Create a new document." ma:contentTypeScope="" ma:versionID="ea7f2ff252aa7a758bfbddf8ebb31d43">
  <xsd:schema xmlns:xsd="http://www.w3.org/2001/XMLSchema" xmlns:xs="http://www.w3.org/2001/XMLSchema" xmlns:p="http://schemas.microsoft.com/office/2006/metadata/properties" xmlns:ns3="208e1edc-36d4-4816-a31a-637296ef2fa3" xmlns:ns4="f27094d0-32ec-4237-8174-9e42fec1c4a4" targetNamespace="http://schemas.microsoft.com/office/2006/metadata/properties" ma:root="true" ma:fieldsID="bee3977ebd6f534e7427d33fff7cd069" ns3:_="" ns4:_="">
    <xsd:import namespace="208e1edc-36d4-4816-a31a-637296ef2fa3"/>
    <xsd:import namespace="f27094d0-32ec-4237-8174-9e42fec1c4a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  <xsd:element ref="ns3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8e1edc-36d4-4816-a31a-637296ef2fa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27094d0-32ec-4237-8174-9e42fec1c4a4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5F22C30-DA9A-4090-BFC4-071D5EC73E1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08e1edc-36d4-4816-a31a-637296ef2fa3"/>
    <ds:schemaRef ds:uri="f27094d0-32ec-4237-8174-9e42fec1c4a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9B1D1B5-2FC0-411B-9837-2C9C0F95488F}">
  <ds:schemaRefs>
    <ds:schemaRef ds:uri="http://purl.org/dc/elements/1.1/"/>
    <ds:schemaRef ds:uri="http://schemas.microsoft.com/office/2006/documentManagement/types"/>
    <ds:schemaRef ds:uri="208e1edc-36d4-4816-a31a-637296ef2fa3"/>
    <ds:schemaRef ds:uri="http://purl.org/dc/dcmitype/"/>
    <ds:schemaRef ds:uri="http://schemas.openxmlformats.org/package/2006/metadata/core-properties"/>
    <ds:schemaRef ds:uri="http://schemas.microsoft.com/office/infopath/2007/PartnerControls"/>
    <ds:schemaRef ds:uri="f27094d0-32ec-4237-8174-9e42fec1c4a4"/>
    <ds:schemaRef ds:uri="http://schemas.microsoft.com/office/2006/metadata/properties"/>
    <ds:schemaRef ds:uri="http://www.w3.org/XML/1998/namespace"/>
    <ds:schemaRef ds:uri="http://purl.org/dc/terms/"/>
  </ds:schemaRefs>
</ds:datastoreItem>
</file>

<file path=customXml/itemProps3.xml><?xml version="1.0" encoding="utf-8"?>
<ds:datastoreItem xmlns:ds="http://schemas.openxmlformats.org/officeDocument/2006/customXml" ds:itemID="{B52A3FC3-B9B4-4EF1-B007-E9F7B114ECF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3994</TotalTime>
  <Words>191</Words>
  <Application>Microsoft Office PowerPoint</Application>
  <PresentationFormat>Widescreen</PresentationFormat>
  <Paragraphs>28</Paragraphs>
  <Slides>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Astrid Hutchison</dc:creator>
  <cp:lastModifiedBy>Jackson Haslup</cp:lastModifiedBy>
  <cp:revision>5</cp:revision>
  <dcterms:created xsi:type="dcterms:W3CDTF">2019-03-25T21:40:45Z</dcterms:created>
  <dcterms:modified xsi:type="dcterms:W3CDTF">2020-11-10T20:53:56Z</dcterms:modified>
  <cp:contentStatus>Final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0x0101003CBB92712E9C8F40AD707A93BB87B01C</vt:lpwstr>
  </property>
  <property fmtid="{D5CDD505-2E9C-101B-9397-08002B2CF9AE}" pid="3" name="_MarkAsFinal">
    <vt:bool>true</vt:bool>
  </property>
</Properties>
</file>