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359" r:id="rId6"/>
    <p:sldId id="358" r:id="rId7"/>
    <p:sldId id="360" r:id="rId8"/>
    <p:sldId id="33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89C"/>
    <a:srgbClr val="E00004"/>
    <a:srgbClr val="C00000"/>
    <a:srgbClr val="3B526F"/>
    <a:srgbClr val="4472C4"/>
    <a:srgbClr val="152233"/>
    <a:srgbClr val="141548"/>
    <a:srgbClr val="974618"/>
    <a:srgbClr val="FFFFFF"/>
    <a:srgbClr val="3C5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A4F24-7A94-4841-8397-94E8786F126A}" v="1" dt="2020-11-10T18:12:07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5"/>
    <p:restoredTop sz="86496"/>
  </p:normalViewPr>
  <p:slideViewPr>
    <p:cSldViewPr snapToGrid="0" snapToObjects="1">
      <p:cViewPr varScale="1">
        <p:scale>
          <a:sx n="82" d="100"/>
          <a:sy n="82" d="100"/>
        </p:scale>
        <p:origin x="67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92870-41DF-B642-ADDC-86773B4C0BB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FC885-884E-A747-84BB-BE081B1F1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9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FC885-884E-A747-84BB-BE081B1F1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Cooperative Advantage -  Contract Services + Population Impacted/Meters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Billing Customer Service, Accounting, O&amp;M (Field Service/Contract Water Sewer Operating) – Outsourcing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Savings could be anywhere from 20%-40% for each community. Based upon the technology and highly trained workforce.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Overstaffed/Understaffed In small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FC885-884E-A747-84BB-BE081B1F1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2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5A4EC-DCED-DB4F-BB99-4AE716F45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057B0-13FF-B643-B84C-31E692DAB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BAB4C-A89D-B14A-AE25-F7EC382A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965FF-7B15-DB48-8147-C534BFF2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B1558-7383-FC49-B66A-67B982F0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8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50CE-08BC-594A-8AC9-42F1B23A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8EFBF-3808-FA43-90C3-208CAF100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9F1B1-B957-AF4E-B649-03ACD15A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3C6B3-9898-F343-93E3-08A91049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27583-1A6D-1749-8947-0BBF9A47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9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82664-EF8D-D942-A131-4AA681EC9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16CCC-98C5-4C44-9ED1-4BD69A62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99854-A43A-6448-9A59-5D8A93D8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16E81-A396-E746-8213-0CE321CA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4470E-87BD-1C47-B7B5-A49C16E4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202B-A73C-B94A-92D5-8A1EC0D0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F70D-945E-C64F-B257-9A827B46C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02F61-E6E0-8043-BD82-E67176A2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48CAE-32D1-124F-A467-0040CF8F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BF2F0-3CA2-2F44-8365-1B734147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248A-481C-8746-B57B-60C6ABBA3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53057-3DB4-5647-9B9B-4F9E9F4F4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259F2-36E7-7741-90B6-557CC27B8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33E0-71ED-424D-87B1-136E7F86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F362-24DB-0245-B9BE-AD97DAD4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4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BD81-FB4A-AE4E-AFB2-385413B0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E4DB6-9FF6-914D-8954-868707514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E85AE-2932-684C-B18C-C02A717B7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03A42-09CC-B14D-9327-81E5D19A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83108-A12C-404A-B0E8-B4CB1F20D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7C321-723D-F545-9348-C6786FD3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9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ECFB-134E-BB4E-BB5D-B9C524B5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BB7D-457A-0F49-90AE-137E58C98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B64AD-2209-AF4E-8CB2-F9E2A815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AF751-1322-C240-A5D3-49C7E1CD5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71C619-4EF5-6E4E-ABA1-B25BCFEBA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55CA1B-2DDE-1D41-98D9-180A7F64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A7A26-852B-0148-855C-8544669D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59903-874F-3E4B-8CD5-3CDB2526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DA64-9C97-834F-B08A-D1AB8414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31F7C-46FD-C14E-A3D3-D368BA3E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7C0CC-CCF6-1F47-96C3-125E556E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4119D-451B-5246-A467-97586BFB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42935-54B4-D945-A41B-3AA1DC7F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07117-CF27-224C-8A16-CD74A983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F470E-7050-6C47-84A5-D7D11EDC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9DD3-44F5-2F45-AA20-E88BE9F3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A38E-C9A7-9949-A531-6AB2CBC6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739C7-1EDB-4140-BE4D-9D9E7949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66DB4-41BB-3549-B3DF-662BAC41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37887-88A0-9545-9115-30AEAA38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2E402-50E0-124A-A8B8-36B72875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58C5-5715-354B-8195-E821DCF0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5AC6B-CFAF-124F-8933-6B4B2E91B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1CC70-AA03-9148-A066-A01C37EBB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5DE84-9E86-4141-8484-D1B77B06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191D5-F973-114A-999F-B77FFAC9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6273D-D41B-B445-A493-3DF09573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2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D06B3D-56BD-1546-BD85-E62ADCD1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4DC64-5DB5-F148-9617-9ACAB1899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FADC3-D4CD-EC49-A17D-20AB5E429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B9DC-B273-B345-B0F6-C0D10C7B7B78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01E24-4C40-1945-AF7F-DE512F18F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5C832-EE45-8645-8340-39FA243ED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F6B7-311C-264F-A067-90C1B220B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ter next to the ocean&#10;&#10;Description automatically generated">
            <a:extLst>
              <a:ext uri="{FF2B5EF4-FFF2-40B4-BE49-F238E27FC236}">
                <a16:creationId xmlns:a16="http://schemas.microsoft.com/office/drawing/2014/main" id="{1A658E85-B74E-BF4D-BCB7-1B09826E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65" b="19285"/>
          <a:stretch/>
        </p:blipFill>
        <p:spPr>
          <a:xfrm>
            <a:off x="-7213" y="-1"/>
            <a:ext cx="1219198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BF143-811A-8445-9666-72F15DA1D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63" y="1245463"/>
            <a:ext cx="11675474" cy="41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6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next to the ocean&#10;&#10;Description automatically generated">
            <a:extLst>
              <a:ext uri="{FF2B5EF4-FFF2-40B4-BE49-F238E27FC236}">
                <a16:creationId xmlns:a16="http://schemas.microsoft.com/office/drawing/2014/main" id="{4F711652-2926-4EAE-A7C5-0F450290A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5" b="19285"/>
          <a:stretch/>
        </p:blipFill>
        <p:spPr>
          <a:xfrm>
            <a:off x="643" y="-1"/>
            <a:ext cx="12191980" cy="685800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701BA7C-81FA-4957-A73B-9076888C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77" y="416877"/>
            <a:ext cx="6099856" cy="620721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AE4D857-3FF0-4876-B326-436E80EE8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33" y="514886"/>
            <a:ext cx="3992629" cy="14246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76C202-A755-4E49-A4DA-DC874D354102}"/>
              </a:ext>
            </a:extLst>
          </p:cNvPr>
          <p:cNvSpPr/>
          <p:nvPr/>
        </p:nvSpPr>
        <p:spPr>
          <a:xfrm>
            <a:off x="9414197" y="694383"/>
            <a:ext cx="2506435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>
                <a:solidFill>
                  <a:srgbClr val="141548"/>
                </a:solidFill>
              </a:rPr>
              <a:t>3,200+ </a:t>
            </a:r>
            <a:endParaRPr lang="en-US" sz="4000" b="1">
              <a:solidFill>
                <a:srgbClr val="141548"/>
              </a:solidFill>
              <a:cs typeface="Calibri"/>
            </a:endParaRPr>
          </a:p>
          <a:p>
            <a:pPr algn="ctr"/>
            <a:r>
              <a:rPr lang="en-US" sz="2000" b="1">
                <a:solidFill>
                  <a:srgbClr val="141548"/>
                </a:solidFill>
              </a:rPr>
              <a:t>SQUARE MILES</a:t>
            </a:r>
            <a:endParaRPr lang="en-US" sz="2000" b="1">
              <a:solidFill>
                <a:srgbClr val="141548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41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441E10-B8A3-3348-98AC-278C92CEEB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0C4BFB-CBA3-FA4B-A133-80EBAE9956C1}"/>
              </a:ext>
            </a:extLst>
          </p:cNvPr>
          <p:cNvSpPr/>
          <p:nvPr/>
        </p:nvSpPr>
        <p:spPr>
          <a:xfrm>
            <a:off x="503384" y="649366"/>
            <a:ext cx="5511863" cy="2615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C07935F-6B69-6A47-B807-398F5D5C9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5" r="702" b="16963"/>
          <a:stretch/>
        </p:blipFill>
        <p:spPr>
          <a:xfrm>
            <a:off x="654187" y="810195"/>
            <a:ext cx="5210259" cy="2302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E79FAC-6B87-CF4B-A457-F59CD83B2B7E}"/>
              </a:ext>
            </a:extLst>
          </p:cNvPr>
          <p:cNvSpPr/>
          <p:nvPr/>
        </p:nvSpPr>
        <p:spPr>
          <a:xfrm>
            <a:off x="1118789" y="2531654"/>
            <a:ext cx="359079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Gas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D20233CA-C923-4F6F-9498-00A2A8E3DE65}"/>
              </a:ext>
            </a:extLst>
          </p:cNvPr>
          <p:cNvSpPr/>
          <p:nvPr/>
        </p:nvSpPr>
        <p:spPr>
          <a:xfrm>
            <a:off x="6252459" y="630780"/>
            <a:ext cx="5518056" cy="26152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3" descr="A close up of a map&#10;&#10;Description automatically generated">
            <a:extLst>
              <a:ext uri="{FF2B5EF4-FFF2-40B4-BE49-F238E27FC236}">
                <a16:creationId xmlns:a16="http://schemas.microsoft.com/office/drawing/2014/main" id="{70E79D25-E47F-413D-9168-359B275FE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6" t="21628" r="851" b="17153"/>
          <a:stretch/>
        </p:blipFill>
        <p:spPr>
          <a:xfrm>
            <a:off x="6419654" y="794279"/>
            <a:ext cx="5183664" cy="228582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6F9964-82F3-47CA-9001-91B6DEC0FF4C}"/>
              </a:ext>
            </a:extLst>
          </p:cNvPr>
          <p:cNvSpPr/>
          <p:nvPr/>
        </p:nvSpPr>
        <p:spPr>
          <a:xfrm>
            <a:off x="6781255" y="2491314"/>
            <a:ext cx="353017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Electric</a:t>
            </a:r>
            <a:endParaRPr lang="en-US" sz="3200" b="1">
              <a:solidFill>
                <a:schemeClr val="accent6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26D6A35-554F-493E-8BEA-34E369CA51FB}"/>
              </a:ext>
            </a:extLst>
          </p:cNvPr>
          <p:cNvSpPr/>
          <p:nvPr/>
        </p:nvSpPr>
        <p:spPr>
          <a:xfrm>
            <a:off x="3439873" y="3641608"/>
            <a:ext cx="5381765" cy="2553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C247B4F-A632-414E-AC9F-6E8B11933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11" r="1055" b="17599"/>
          <a:stretch/>
        </p:blipFill>
        <p:spPr>
          <a:xfrm>
            <a:off x="3662959" y="3877187"/>
            <a:ext cx="4897056" cy="20945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8127CC-6EDA-4A59-8A0C-487102C57D99}"/>
              </a:ext>
            </a:extLst>
          </p:cNvPr>
          <p:cNvSpPr/>
          <p:nvPr/>
        </p:nvSpPr>
        <p:spPr>
          <a:xfrm>
            <a:off x="3844642" y="5424776"/>
            <a:ext cx="1536703" cy="67710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800" b="1">
                <a:solidFill>
                  <a:schemeClr val="accent1"/>
                </a:solidFill>
              </a:rPr>
              <a:t>Water </a:t>
            </a:r>
          </a:p>
        </p:txBody>
      </p:sp>
    </p:spTree>
    <p:extLst>
      <p:ext uri="{BB962C8B-B14F-4D97-AF65-F5344CB8AC3E}">
        <p14:creationId xmlns:p14="http://schemas.microsoft.com/office/powerpoint/2010/main" val="206163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riding a wave in the ocean&#10;&#10;Description automatically generated">
            <a:extLst>
              <a:ext uri="{FF2B5EF4-FFF2-40B4-BE49-F238E27FC236}">
                <a16:creationId xmlns:a16="http://schemas.microsoft.com/office/drawing/2014/main" id="{31C951C2-6271-48A4-AE49-01C1DF7C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-2721"/>
            <a:ext cx="12193360" cy="80948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7A9A8B-D030-4288-8B1C-2E6F2E06C67E}"/>
              </a:ext>
            </a:extLst>
          </p:cNvPr>
          <p:cNvSpPr/>
          <p:nvPr/>
        </p:nvSpPr>
        <p:spPr>
          <a:xfrm>
            <a:off x="1729408" y="1166190"/>
            <a:ext cx="8735391" cy="4527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6D364-F8EB-4EFB-88AC-25DBAD9F942F}"/>
              </a:ext>
            </a:extLst>
          </p:cNvPr>
          <p:cNvSpPr/>
          <p:nvPr/>
        </p:nvSpPr>
        <p:spPr>
          <a:xfrm>
            <a:off x="-70677" y="2447234"/>
            <a:ext cx="12269302" cy="91108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C9F02-CEBE-42CC-8F5B-E949A0074D5A}"/>
              </a:ext>
            </a:extLst>
          </p:cNvPr>
          <p:cNvSpPr txBox="1"/>
          <p:nvPr/>
        </p:nvSpPr>
        <p:spPr>
          <a:xfrm>
            <a:off x="2447971" y="2461086"/>
            <a:ext cx="7302956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Calibri"/>
              </a:rPr>
              <a:t>Regionalization Helps Community Sustainability 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Contract Services | </a:t>
            </a:r>
            <a:r>
              <a:rPr lang="en-US" b="1" dirty="0" err="1">
                <a:solidFill>
                  <a:schemeClr val="bg1"/>
                </a:solidFill>
                <a:cs typeface="Calibri"/>
              </a:rPr>
              <a:t>Regionalizaing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Calibri"/>
              </a:rPr>
              <a:t>Treatement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 | Mergers &amp; Acquisitions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cs typeface="Calibri"/>
            </a:endParaRPr>
          </a:p>
          <a:p>
            <a:pPr algn="ctr"/>
            <a:r>
              <a:rPr lang="en-US" b="1" dirty="0">
                <a:cs typeface="Calibri"/>
              </a:rPr>
              <a:t>Community Benefits:</a:t>
            </a:r>
          </a:p>
          <a:p>
            <a:pPr marL="114300" indent="-114300">
              <a:buFontTx/>
              <a:buChar char="-"/>
            </a:pPr>
            <a:r>
              <a:rPr lang="en-US" dirty="0">
                <a:cs typeface="Calibri"/>
              </a:rPr>
              <a:t>Shared infrastructure costs across a larger user base</a:t>
            </a:r>
          </a:p>
          <a:p>
            <a:pPr marL="114300" indent="-114300">
              <a:buFontTx/>
              <a:buChar char="-"/>
            </a:pPr>
            <a:r>
              <a:rPr lang="en-US" dirty="0">
                <a:cs typeface="Calibri"/>
              </a:rPr>
              <a:t>Access to Highly Trained Team Members</a:t>
            </a:r>
          </a:p>
          <a:p>
            <a:r>
              <a:rPr lang="en-US" dirty="0">
                <a:cs typeface="Calibri"/>
              </a:rPr>
              <a:t>- Access to cutting-edge technology that streamlines office and O&amp;M</a:t>
            </a:r>
          </a:p>
          <a:p>
            <a:r>
              <a:rPr lang="en-US" dirty="0">
                <a:cs typeface="Calibri"/>
              </a:rPr>
              <a:t>- Access to unique funding opportunities through EJ's not-for-profit </a:t>
            </a:r>
            <a:r>
              <a:rPr lang="en-US" dirty="0" err="1">
                <a:cs typeface="Calibri"/>
              </a:rPr>
              <a:t>statu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Communities typically range between 20-2,500 connections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474DF41-5D0D-4729-A8C6-FE571D9F8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019" y="1430259"/>
            <a:ext cx="659299" cy="9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 at sunset&#10;&#10;Description automatically generated">
            <a:extLst>
              <a:ext uri="{FF2B5EF4-FFF2-40B4-BE49-F238E27FC236}">
                <a16:creationId xmlns:a16="http://schemas.microsoft.com/office/drawing/2014/main" id="{79825994-DE23-8F46-BA3B-579AB08AB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3" r="-1" b="14616"/>
          <a:stretch/>
        </p:blipFill>
        <p:spPr>
          <a:xfrm>
            <a:off x="-50104" y="0"/>
            <a:ext cx="12320362" cy="690184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85311C-F629-084D-BCD7-9DDD305FE241}"/>
              </a:ext>
            </a:extLst>
          </p:cNvPr>
          <p:cNvSpPr/>
          <p:nvPr/>
        </p:nvSpPr>
        <p:spPr>
          <a:xfrm>
            <a:off x="2083509" y="1687741"/>
            <a:ext cx="8098971" cy="3797300"/>
          </a:xfrm>
          <a:prstGeom prst="roundRect">
            <a:avLst/>
          </a:prstGeom>
          <a:solidFill>
            <a:srgbClr val="3B52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F8B713-A513-1A4E-9C9F-2BF41922CF93}"/>
              </a:ext>
            </a:extLst>
          </p:cNvPr>
          <p:cNvSpPr/>
          <p:nvPr/>
        </p:nvSpPr>
        <p:spPr>
          <a:xfrm>
            <a:off x="-62494" y="2595705"/>
            <a:ext cx="12320362" cy="20928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Cooperative Advantage (</a:t>
            </a:r>
            <a:r>
              <a:rPr lang="en-US" sz="3400" dirty="0">
                <a:solidFill>
                  <a:schemeClr val="bg1"/>
                </a:solidFill>
              </a:rPr>
              <a:t>Contract Services)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Population Serviced: </a:t>
            </a:r>
            <a:r>
              <a:rPr lang="en-US" sz="2400" dirty="0">
                <a:solidFill>
                  <a:schemeClr val="bg1"/>
                </a:solidFill>
              </a:rPr>
              <a:t>25,560 People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Billing | Customer Service | Reporting | Accounting &amp; Budgeting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Asset Management | Mapping | On-Call Services | License Operators (Water &amp; Wastewater)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Routine Samples | Field Service Technicians| ROW Easements</a:t>
            </a:r>
            <a:endParaRPr lang="en-US" sz="1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6D0FFA5-6F26-7048-A0F9-9F0FAD5AD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442" y="1045928"/>
            <a:ext cx="1251270" cy="12639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8F855B-16E1-B049-9FB6-E51F2A0FE87A}"/>
              </a:ext>
            </a:extLst>
          </p:cNvPr>
          <p:cNvSpPr/>
          <p:nvPr/>
        </p:nvSpPr>
        <p:spPr>
          <a:xfrm>
            <a:off x="11291303" y="5987440"/>
            <a:ext cx="638827" cy="91440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1DF0F1A-B71B-C644-9978-78C8377E0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9063" y="6118215"/>
            <a:ext cx="493647" cy="6806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D4168-E8EF-8842-8BE6-CE45BA9D586B}"/>
              </a:ext>
            </a:extLst>
          </p:cNvPr>
          <p:cNvSpPr/>
          <p:nvPr/>
        </p:nvSpPr>
        <p:spPr>
          <a:xfrm>
            <a:off x="665644" y="5606890"/>
            <a:ext cx="1093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Savings could be anywhere from 20%-40% for each community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due to technology and highly trained workforce.</a:t>
            </a:r>
          </a:p>
        </p:txBody>
      </p:sp>
    </p:spTree>
    <p:extLst>
      <p:ext uri="{BB962C8B-B14F-4D97-AF65-F5344CB8AC3E}">
        <p14:creationId xmlns:p14="http://schemas.microsoft.com/office/powerpoint/2010/main" val="1012211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BB92712E9C8F40AD707A93BB87B01C" ma:contentTypeVersion="13" ma:contentTypeDescription="Create a new document." ma:contentTypeScope="" ma:versionID="ea7f2ff252aa7a758bfbddf8ebb31d43">
  <xsd:schema xmlns:xsd="http://www.w3.org/2001/XMLSchema" xmlns:xs="http://www.w3.org/2001/XMLSchema" xmlns:p="http://schemas.microsoft.com/office/2006/metadata/properties" xmlns:ns3="208e1edc-36d4-4816-a31a-637296ef2fa3" xmlns:ns4="f27094d0-32ec-4237-8174-9e42fec1c4a4" targetNamespace="http://schemas.microsoft.com/office/2006/metadata/properties" ma:root="true" ma:fieldsID="bee3977ebd6f534e7427d33fff7cd069" ns3:_="" ns4:_="">
    <xsd:import namespace="208e1edc-36d4-4816-a31a-637296ef2fa3"/>
    <xsd:import namespace="f27094d0-32ec-4237-8174-9e42fec1c4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e1edc-36d4-4816-a31a-637296ef2f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094d0-32ec-4237-8174-9e42fec1c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F22C30-DA9A-4090-BFC4-071D5EC73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e1edc-36d4-4816-a31a-637296ef2fa3"/>
    <ds:schemaRef ds:uri="f27094d0-32ec-4237-8174-9e42fec1c4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1D1B5-2FC0-411B-9837-2C9C0F95488F}">
  <ds:schemaRefs>
    <ds:schemaRef ds:uri="http://purl.org/dc/elements/1.1/"/>
    <ds:schemaRef ds:uri="http://schemas.microsoft.com/office/2006/documentManagement/types"/>
    <ds:schemaRef ds:uri="208e1edc-36d4-4816-a31a-637296ef2fa3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27094d0-32ec-4237-8174-9e42fec1c4a4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52A3FC3-B9B4-4EF1-B007-E9F7B114EC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3994</TotalTime>
  <Words>191</Words>
  <Application>Microsoft Office PowerPoint</Application>
  <PresentationFormat>Widescreen</PresentationFormat>
  <Paragraphs>28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Astrid Hutchison</dc:creator>
  <cp:lastModifiedBy>Jackson Haslup</cp:lastModifiedBy>
  <cp:revision>5</cp:revision>
  <dcterms:created xsi:type="dcterms:W3CDTF">2019-03-25T21:40:45Z</dcterms:created>
  <dcterms:modified xsi:type="dcterms:W3CDTF">2020-11-10T20:53:56Z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0x0101003CBB92712E9C8F40AD707A93BB87B01C</vt:lpwstr>
  </property>
  <property fmtid="{D5CDD505-2E9C-101B-9397-08002B2CF9AE}" pid="3" name="_MarkAsFinal">
    <vt:bool>true</vt:bool>
  </property>
</Properties>
</file>