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4"/>
  </p:sldMasterIdLst>
  <p:notesMasterIdLst>
    <p:notesMasterId r:id="rId28"/>
  </p:notesMasterIdLst>
  <p:handoutMasterIdLst>
    <p:handoutMasterId r:id="rId29"/>
  </p:handoutMasterIdLst>
  <p:sldIdLst>
    <p:sldId id="266" r:id="rId5"/>
    <p:sldId id="257" r:id="rId6"/>
    <p:sldId id="262" r:id="rId7"/>
    <p:sldId id="270" r:id="rId8"/>
    <p:sldId id="269" r:id="rId9"/>
    <p:sldId id="261" r:id="rId10"/>
    <p:sldId id="291" r:id="rId11"/>
    <p:sldId id="298" r:id="rId12"/>
    <p:sldId id="293" r:id="rId13"/>
    <p:sldId id="294" r:id="rId14"/>
    <p:sldId id="290" r:id="rId15"/>
    <p:sldId id="303" r:id="rId16"/>
    <p:sldId id="545" r:id="rId17"/>
    <p:sldId id="296" r:id="rId18"/>
    <p:sldId id="295" r:id="rId19"/>
    <p:sldId id="306" r:id="rId20"/>
    <p:sldId id="304" r:id="rId21"/>
    <p:sldId id="300" r:id="rId22"/>
    <p:sldId id="307" r:id="rId23"/>
    <p:sldId id="302" r:id="rId24"/>
    <p:sldId id="288" r:id="rId25"/>
    <p:sldId id="305" r:id="rId26"/>
    <p:sldId id="544" r:id="rId2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cia, Noah" initials="GN" lastIdx="11" clrIdx="0">
    <p:extLst>
      <p:ext uri="{19B8F6BF-5375-455C-9EA6-DF929625EA0E}">
        <p15:presenceInfo xmlns:p15="http://schemas.microsoft.com/office/powerpoint/2012/main" userId="S-1-5-21-770378813-640892753-142223018-449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A8A5"/>
    <a:srgbClr val="0DBF77"/>
    <a:srgbClr val="FFFFCC"/>
    <a:srgbClr val="F8DB08"/>
    <a:srgbClr val="C0DE5E"/>
    <a:srgbClr val="00549D"/>
    <a:srgbClr val="005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3635" autoAdjust="0"/>
  </p:normalViewPr>
  <p:slideViewPr>
    <p:cSldViewPr snapToGrid="0">
      <p:cViewPr varScale="1">
        <p:scale>
          <a:sx n="114" d="100"/>
          <a:sy n="114" d="100"/>
        </p:scale>
        <p:origin x="15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4098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hited\Box\Staff\Melissa%20Whited\EV-REDI%20(20190618)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hited\Box%20Sync\Lib-Docs\Electric%20Vehicles%20(EVs)\UCS%20EV%20Workshop\Research\EV%20Background%20Info\Appliance%20Load%20Comparisons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hited\Desktop\MISO%20Modeling%20Assumption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hited\Desktop\MISO%20Modeling%20Assumption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hited\AppData\Local\Box\Box%20Edit\Documents\4R5yLYOYFU+_gmpfMD70AQ==\Rate%20and%20Bill%20Model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cat>
            <c:numRef>
              <c:f>EVModel!$AB$6:$AI$6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EVModel!$AB$170:$AI$170</c:f>
              <c:numCache>
                <c:formatCode>0.0</c:formatCode>
                <c:ptCount val="8"/>
                <c:pt idx="0">
                  <c:v>1.8061376554066567E-2</c:v>
                </c:pt>
                <c:pt idx="1">
                  <c:v>5.8895720400450609E-2</c:v>
                </c:pt>
                <c:pt idx="2">
                  <c:v>0.13219418191963062</c:v>
                </c:pt>
                <c:pt idx="3">
                  <c:v>0.22607148455037787</c:v>
                </c:pt>
                <c:pt idx="4">
                  <c:v>0.31490552791855364</c:v>
                </c:pt>
                <c:pt idx="5">
                  <c:v>0.44212923527575371</c:v>
                </c:pt>
                <c:pt idx="6">
                  <c:v>0.61738213724947966</c:v>
                </c:pt>
                <c:pt idx="7">
                  <c:v>0.96785298500120642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CA-40FF-9126-19EEC6AB0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055104"/>
        <c:axId val="43104480"/>
      </c:lineChart>
      <c:catAx>
        <c:axId val="17405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04480"/>
        <c:crosses val="autoZero"/>
        <c:auto val="1"/>
        <c:lblAlgn val="ctr"/>
        <c:lblOffset val="100"/>
        <c:noMultiLvlLbl val="0"/>
      </c:catAx>
      <c:valAx>
        <c:axId val="431044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EVs in United States (Millions)</a:t>
                </a:r>
              </a:p>
            </c:rich>
          </c:tx>
          <c:layout>
            <c:manualLayout>
              <c:xMode val="edge"/>
              <c:yMode val="edge"/>
              <c:x val="1.1882958658344728E-2"/>
              <c:y val="7.499241839642327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0551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Charts!$AK$4:$AK$14</c:f>
              <c:strCache>
                <c:ptCount val="11"/>
                <c:pt idx="0">
                  <c:v>Level 2 Charger</c:v>
                </c:pt>
                <c:pt idx="1">
                  <c:v>Typical On-Board Charger</c:v>
                </c:pt>
                <c:pt idx="2">
                  <c:v>Electric Water Heater</c:v>
                </c:pt>
                <c:pt idx="3">
                  <c:v>Central Air Conditioner</c:v>
                </c:pt>
                <c:pt idx="4">
                  <c:v>Electric Range</c:v>
                </c:pt>
                <c:pt idx="5">
                  <c:v>Clothes Dryer</c:v>
                </c:pt>
                <c:pt idx="6">
                  <c:v>Low-End On-Board Charger</c:v>
                </c:pt>
                <c:pt idx="7">
                  <c:v>Pool Pump</c:v>
                </c:pt>
                <c:pt idx="8">
                  <c:v>Dishwasher</c:v>
                </c:pt>
                <c:pt idx="9">
                  <c:v>Hair Dryer</c:v>
                </c:pt>
                <c:pt idx="10">
                  <c:v>Level 1 Charger</c:v>
                </c:pt>
              </c:strCache>
            </c:strRef>
          </c:cat>
          <c:val>
            <c:numRef>
              <c:f>Charts!$AM$4:$AM$14</c:f>
              <c:numCache>
                <c:formatCode>#,##0</c:formatCode>
                <c:ptCount val="11"/>
                <c:pt idx="0">
                  <c:v>7200</c:v>
                </c:pt>
                <c:pt idx="1">
                  <c:v>6600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3300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4-447C-98E1-8F37261FE065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Charts!$AK$4:$AK$14</c:f>
              <c:strCache>
                <c:ptCount val="11"/>
                <c:pt idx="0">
                  <c:v>Level 2 Charger</c:v>
                </c:pt>
                <c:pt idx="1">
                  <c:v>Typical On-Board Charger</c:v>
                </c:pt>
                <c:pt idx="2">
                  <c:v>Electric Water Heater</c:v>
                </c:pt>
                <c:pt idx="3">
                  <c:v>Central Air Conditioner</c:v>
                </c:pt>
                <c:pt idx="4">
                  <c:v>Electric Range</c:v>
                </c:pt>
                <c:pt idx="5">
                  <c:v>Clothes Dryer</c:v>
                </c:pt>
                <c:pt idx="6">
                  <c:v>Low-End On-Board Charger</c:v>
                </c:pt>
                <c:pt idx="7">
                  <c:v>Pool Pump</c:v>
                </c:pt>
                <c:pt idx="8">
                  <c:v>Dishwasher</c:v>
                </c:pt>
                <c:pt idx="9">
                  <c:v>Hair Dryer</c:v>
                </c:pt>
                <c:pt idx="10">
                  <c:v>Level 1 Charger</c:v>
                </c:pt>
              </c:strCache>
            </c:strRef>
          </c:cat>
          <c:val>
            <c:numRef>
              <c:f>Charts!$AN$4:$AN$14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5000</c:v>
                </c:pt>
                <c:pt idx="3">
                  <c:v>5000</c:v>
                </c:pt>
                <c:pt idx="4">
                  <c:v>4500</c:v>
                </c:pt>
                <c:pt idx="5">
                  <c:v>3400</c:v>
                </c:pt>
                <c:pt idx="6">
                  <c:v>0</c:v>
                </c:pt>
                <c:pt idx="7">
                  <c:v>2000</c:v>
                </c:pt>
                <c:pt idx="8">
                  <c:v>1800</c:v>
                </c:pt>
                <c:pt idx="9">
                  <c:v>1600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4-447C-98E1-8F37261FE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506633584"/>
        <c:axId val="509356416"/>
      </c:barChart>
      <c:catAx>
        <c:axId val="506633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356416"/>
        <c:crosses val="autoZero"/>
        <c:auto val="1"/>
        <c:lblAlgn val="ctr"/>
        <c:lblOffset val="100"/>
        <c:noMultiLvlLbl val="0"/>
      </c:catAx>
      <c:valAx>
        <c:axId val="509356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Maximum Load (Watts)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63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99236153173161"/>
          <c:y val="0.10207130358705162"/>
          <c:w val="0.71891076115485564"/>
          <c:h val="0.75545111548556432"/>
        </c:manualLayout>
      </c:layout>
      <c:lineChart>
        <c:grouping val="standard"/>
        <c:varyColors val="0"/>
        <c:ser>
          <c:idx val="0"/>
          <c:order val="0"/>
          <c:tx>
            <c:v>Mid Case, Light Duty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'EV Trajectories'!$BB$25:$CF$25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'EV Trajectories'!$BB$6:$CF$6</c:f>
              <c:numCache>
                <c:formatCode>0%</c:formatCode>
                <c:ptCount val="11"/>
                <c:pt idx="0">
                  <c:v>1.7594231333593204E-2</c:v>
                </c:pt>
                <c:pt idx="1">
                  <c:v>2.5068954877956504E-2</c:v>
                </c:pt>
                <c:pt idx="2">
                  <c:v>3.5604147954154813E-2</c:v>
                </c:pt>
                <c:pt idx="3">
                  <c:v>5.0338143314612546E-2</c:v>
                </c:pt>
                <c:pt idx="4">
                  <c:v>7.0722341162519617E-2</c:v>
                </c:pt>
                <c:pt idx="5">
                  <c:v>9.8504818919740403E-2</c:v>
                </c:pt>
                <c:pt idx="6">
                  <c:v>0.13560865589151486</c:v>
                </c:pt>
                <c:pt idx="7">
                  <c:v>0.18383835261557374</c:v>
                </c:pt>
                <c:pt idx="8">
                  <c:v>0.24437177498156168</c:v>
                </c:pt>
                <c:pt idx="9">
                  <c:v>0.31709335689956586</c:v>
                </c:pt>
                <c:pt idx="10">
                  <c:v>0.40000000000000929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DF-458A-ADCF-500A2988714B}"/>
            </c:ext>
          </c:extLst>
        </c:ser>
        <c:ser>
          <c:idx val="2"/>
          <c:order val="1"/>
          <c:tx>
            <c:v>High Case, Light Duty</c:v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'EV Trajectories'!$BB$25:$CF$25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'EV Trajectories'!$BB$16:$CF$16</c:f>
              <c:numCache>
                <c:formatCode>0%</c:formatCode>
                <c:ptCount val="11"/>
                <c:pt idx="0">
                  <c:v>2.3572798218269121E-2</c:v>
                </c:pt>
                <c:pt idx="1">
                  <c:v>3.868699170477774E-2</c:v>
                </c:pt>
                <c:pt idx="2">
                  <c:v>6.2868018561740818E-2</c:v>
                </c:pt>
                <c:pt idx="3">
                  <c:v>0.10058183200581902</c:v>
                </c:pt>
                <c:pt idx="4">
                  <c:v>0.15712641493140581</c:v>
                </c:pt>
                <c:pt idx="5">
                  <c:v>0.23707987992677923</c:v>
                </c:pt>
                <c:pt idx="6">
                  <c:v>0.34124610264124072</c:v>
                </c:pt>
                <c:pt idx="7">
                  <c:v>0.46338168580411643</c:v>
                </c:pt>
                <c:pt idx="8">
                  <c:v>0.59007468650685047</c:v>
                </c:pt>
                <c:pt idx="9">
                  <c:v>0.70584404924145672</c:v>
                </c:pt>
                <c:pt idx="10">
                  <c:v>0.79999999999999616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DF-458A-ADCF-500A2988714B}"/>
            </c:ext>
          </c:extLst>
        </c:ser>
        <c:ser>
          <c:idx val="4"/>
          <c:order val="2"/>
          <c:tx>
            <c:v>AEO Case, Light Duty</c:v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'EV Trajectories'!$BB$25:$CF$25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'EV Trajectories'!$BB$26:$CF$26</c:f>
              <c:numCache>
                <c:formatCode>0%</c:formatCode>
                <c:ptCount val="11"/>
                <c:pt idx="0">
                  <c:v>1.3111596171773151E-2</c:v>
                </c:pt>
                <c:pt idx="1">
                  <c:v>1.6163940835180038E-2</c:v>
                </c:pt>
                <c:pt idx="2">
                  <c:v>1.9912525822775359E-2</c:v>
                </c:pt>
                <c:pt idx="3">
                  <c:v>2.4508790006028375E-2</c:v>
                </c:pt>
                <c:pt idx="4">
                  <c:v>3.0133357902832489E-2</c:v>
                </c:pt>
                <c:pt idx="5">
                  <c:v>3.6999759430181245E-2</c:v>
                </c:pt>
                <c:pt idx="6">
                  <c:v>4.535761541321566E-2</c:v>
                </c:pt>
                <c:pt idx="7">
                  <c:v>5.5494626420030564E-2</c:v>
                </c:pt>
                <c:pt idx="8">
                  <c:v>6.7736416352883841E-2</c:v>
                </c:pt>
                <c:pt idx="9">
                  <c:v>8.2442958079456091E-2</c:v>
                </c:pt>
                <c:pt idx="10">
                  <c:v>0.10000000000000023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DF-458A-ADCF-500A29887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5393471"/>
        <c:axId val="1301877279"/>
      </c:lineChart>
      <c:catAx>
        <c:axId val="1295393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1877279"/>
        <c:crosses val="autoZero"/>
        <c:auto val="1"/>
        <c:lblAlgn val="ctr"/>
        <c:lblOffset val="100"/>
        <c:tickLblSkip val="1"/>
        <c:noMultiLvlLbl val="0"/>
      </c:catAx>
      <c:valAx>
        <c:axId val="1301877279"/>
        <c:scaling>
          <c:orientation val="minMax"/>
          <c:max val="1.0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EV Sales</a:t>
                </a:r>
              </a:p>
            </c:rich>
          </c:tx>
          <c:layout>
            <c:manualLayout>
              <c:xMode val="edge"/>
              <c:yMode val="edge"/>
              <c:x val="4.1463759337775088E-2"/>
              <c:y val="0.310248250218722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53934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6869308726538"/>
          <c:y val="7.2857144223043568E-2"/>
          <c:w val="0.77045871780504804"/>
          <c:h val="0.7415125070645668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[4]Sheet1!$AK$6:$AK$29</c:f>
              <c:numCache>
                <c:formatCode>General</c:formatCode>
                <c:ptCount val="2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4</c:v>
                </c:pt>
                <c:pt idx="21">
                  <c:v>5</c:v>
                </c:pt>
                <c:pt idx="22">
                  <c:v>6</c:v>
                </c:pt>
                <c:pt idx="23">
                  <c:v>7</c:v>
                </c:pt>
              </c:numCache>
            </c:numRef>
          </c:cat>
          <c:val>
            <c:numRef>
              <c:f>[4]Sheet1!$AP$6:$AP$29</c:f>
              <c:numCache>
                <c:formatCode>General</c:formatCode>
                <c:ptCount val="24"/>
                <c:pt idx="0">
                  <c:v>8.5989217225141811E-3</c:v>
                </c:pt>
                <c:pt idx="1">
                  <c:v>1.0236811574421557E-2</c:v>
                </c:pt>
                <c:pt idx="2">
                  <c:v>1.6651880161059191E-2</c:v>
                </c:pt>
                <c:pt idx="3">
                  <c:v>1.9108714938920315E-2</c:v>
                </c:pt>
                <c:pt idx="4">
                  <c:v>1.7607315908005194E-2</c:v>
                </c:pt>
                <c:pt idx="5">
                  <c:v>2.279396710571218E-2</c:v>
                </c:pt>
                <c:pt idx="6">
                  <c:v>2.579676516754251E-2</c:v>
                </c:pt>
                <c:pt idx="7">
                  <c:v>3.1119907186241726E-2</c:v>
                </c:pt>
                <c:pt idx="8">
                  <c:v>4.1629700402647934E-2</c:v>
                </c:pt>
                <c:pt idx="9">
                  <c:v>5.8008598921722568E-2</c:v>
                </c:pt>
                <c:pt idx="10">
                  <c:v>6.9473827885074863E-2</c:v>
                </c:pt>
                <c:pt idx="11">
                  <c:v>7.6912577629154572E-2</c:v>
                </c:pt>
                <c:pt idx="12">
                  <c:v>8.4351327373234281E-2</c:v>
                </c:pt>
                <c:pt idx="13">
                  <c:v>8.8855524465979108E-2</c:v>
                </c:pt>
                <c:pt idx="14">
                  <c:v>9.0902886780863529E-2</c:v>
                </c:pt>
                <c:pt idx="15">
                  <c:v>8.4487818194226599E-2</c:v>
                </c:pt>
                <c:pt idx="16">
                  <c:v>7.5752405650720084E-2</c:v>
                </c:pt>
                <c:pt idx="17">
                  <c:v>5.937350713164545E-2</c:v>
                </c:pt>
                <c:pt idx="18">
                  <c:v>4.4768989285470594E-2</c:v>
                </c:pt>
                <c:pt idx="19">
                  <c:v>2.7434655019449954E-2</c:v>
                </c:pt>
                <c:pt idx="20">
                  <c:v>1.4741008667167097E-2</c:v>
                </c:pt>
                <c:pt idx="21">
                  <c:v>1.5013990309151745E-2</c:v>
                </c:pt>
                <c:pt idx="22">
                  <c:v>9.554357469460201E-3</c:v>
                </c:pt>
                <c:pt idx="23">
                  <c:v>6.8245410496144392E-3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DF-4769-8913-C0E91AD2554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[4]Sheet1!$AK$6:$AK$29</c:f>
              <c:numCache>
                <c:formatCode>General</c:formatCode>
                <c:ptCount val="2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4</c:v>
                </c:pt>
                <c:pt idx="21">
                  <c:v>5</c:v>
                </c:pt>
                <c:pt idx="22">
                  <c:v>6</c:v>
                </c:pt>
                <c:pt idx="23">
                  <c:v>7</c:v>
                </c:pt>
              </c:numCache>
            </c:numRef>
          </c:cat>
          <c:val>
            <c:numRef>
              <c:f>[4]Sheet1!$AQ$6:$AQ$29</c:f>
              <c:numCache>
                <c:formatCode>General</c:formatCode>
                <c:ptCount val="24"/>
                <c:pt idx="0">
                  <c:v>8.3027517217631377E-3</c:v>
                </c:pt>
                <c:pt idx="1">
                  <c:v>7.2963575736706351E-3</c:v>
                </c:pt>
                <c:pt idx="2">
                  <c:v>6.2899634255781014E-3</c:v>
                </c:pt>
                <c:pt idx="3">
                  <c:v>6.7931604996243847E-3</c:v>
                </c:pt>
                <c:pt idx="4">
                  <c:v>8.3027517217631377E-3</c:v>
                </c:pt>
                <c:pt idx="5">
                  <c:v>1.0315540017948124E-2</c:v>
                </c:pt>
                <c:pt idx="6">
                  <c:v>1.10703356290175E-2</c:v>
                </c:pt>
                <c:pt idx="7">
                  <c:v>1.2328328314133125E-2</c:v>
                </c:pt>
                <c:pt idx="8">
                  <c:v>1.4341116610318162E-2</c:v>
                </c:pt>
                <c:pt idx="9">
                  <c:v>2.0379481498873055E-2</c:v>
                </c:pt>
                <c:pt idx="10">
                  <c:v>2.792743760956682E-2</c:v>
                </c:pt>
                <c:pt idx="11">
                  <c:v>3.245621127598311E-2</c:v>
                </c:pt>
                <c:pt idx="12">
                  <c:v>3.9500970312630654E-2</c:v>
                </c:pt>
                <c:pt idx="13">
                  <c:v>3.8746174701561241E-2</c:v>
                </c:pt>
                <c:pt idx="14">
                  <c:v>4.0507364460723089E-2</c:v>
                </c:pt>
                <c:pt idx="15">
                  <c:v>4.0758962997746277E-2</c:v>
                </c:pt>
                <c:pt idx="16">
                  <c:v>0.14290796902913508</c:v>
                </c:pt>
                <c:pt idx="17">
                  <c:v>0.15473310026922193</c:v>
                </c:pt>
                <c:pt idx="18">
                  <c:v>0.12569508384464065</c:v>
                </c:pt>
                <c:pt idx="19">
                  <c:v>9.7620232364972512E-2</c:v>
                </c:pt>
                <c:pt idx="20">
                  <c:v>6.4409225477919996E-2</c:v>
                </c:pt>
                <c:pt idx="21">
                  <c:v>4.5287736664162408E-2</c:v>
                </c:pt>
                <c:pt idx="22">
                  <c:v>2.9940225905751849E-2</c:v>
                </c:pt>
                <c:pt idx="23">
                  <c:v>1.4089518073295037E-2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DF-4769-8913-C0E91AD25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1985039"/>
        <c:axId val="1518077439"/>
      </c:lineChart>
      <c:catAx>
        <c:axId val="17819850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>
            <c:manualLayout>
              <c:xMode val="edge"/>
              <c:yMode val="edge"/>
              <c:x val="0.46903349903461422"/>
              <c:y val="0.887414233235788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077439"/>
        <c:crosses val="autoZero"/>
        <c:auto val="1"/>
        <c:lblAlgn val="ctr"/>
        <c:lblOffset val="100"/>
        <c:noMultiLvlLbl val="0"/>
      </c:catAx>
      <c:valAx>
        <c:axId val="151807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dirty="0"/>
                  <a:t>Share of total daily</a:t>
                </a:r>
                <a:r>
                  <a:rPr lang="en-US" sz="1000" baseline="0" dirty="0"/>
                  <a:t> </a:t>
                </a:r>
                <a:r>
                  <a:rPr lang="en-US" sz="1000" dirty="0"/>
                  <a:t>EV electricity demand</a:t>
                </a:r>
              </a:p>
            </c:rich>
          </c:tx>
          <c:layout>
            <c:manualLayout>
              <c:xMode val="edge"/>
              <c:yMode val="edge"/>
              <c:x val="4.2671392033846768E-2"/>
              <c:y val="6.737207254485132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198503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06474190726156"/>
          <c:y val="7.0763779527559065E-2"/>
          <c:w val="0.64682003553165401"/>
          <c:h val="0.82576213910761154"/>
        </c:manualLayout>
      </c:layout>
      <c:lineChart>
        <c:grouping val="standard"/>
        <c:varyColors val="0"/>
        <c:ser>
          <c:idx val="4"/>
          <c:order val="0"/>
          <c:tx>
            <c:v>BAU Rates</c:v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'Res. Non-EV-Owner Results'!$D$1:$O$1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'Res. Non-EV-Owner Results'!$D$2:$O$2</c:f>
              <c:numCache>
                <c:formatCode>"$"#,##0.000</c:formatCode>
                <c:ptCount val="12"/>
                <c:pt idx="0">
                  <c:v>0.11294088458333941</c:v>
                </c:pt>
                <c:pt idx="1">
                  <c:v>0.10847688731047056</c:v>
                </c:pt>
                <c:pt idx="2">
                  <c:v>0.10533906054160494</c:v>
                </c:pt>
                <c:pt idx="3">
                  <c:v>0.10253909785329703</c:v>
                </c:pt>
                <c:pt idx="4">
                  <c:v>0.10910068417844009</c:v>
                </c:pt>
                <c:pt idx="5">
                  <c:v>0.12048167808176652</c:v>
                </c:pt>
                <c:pt idx="6">
                  <c:v>0.12219102636841896</c:v>
                </c:pt>
                <c:pt idx="7">
                  <c:v>0.12392780651528262</c:v>
                </c:pt>
                <c:pt idx="8">
                  <c:v>0.12624019622586891</c:v>
                </c:pt>
                <c:pt idx="9">
                  <c:v>0.12873215044569683</c:v>
                </c:pt>
                <c:pt idx="10">
                  <c:v>0.1315015051569442</c:v>
                </c:pt>
                <c:pt idx="11">
                  <c:v>0.13437728285361344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CE-4A93-B22C-D71E50559F9F}"/>
            </c:ext>
          </c:extLst>
        </c:ser>
        <c:ser>
          <c:idx val="0"/>
          <c:order val="1"/>
          <c:tx>
            <c:strRef>
              <c:f>'Res. Non-EV-Owner Results'!$B$9</c:f>
              <c:strCache>
                <c:ptCount val="1"/>
                <c:pt idx="0">
                  <c:v>RES Low EV - Flat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'Res. Non-EV-Owner Results'!$D$1:$O$1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'Res. Non-EV-Owner Results'!$D$9:$O$9</c:f>
              <c:numCache>
                <c:formatCode>"$"#,##0.000</c:formatCode>
                <c:ptCount val="12"/>
                <c:pt idx="0">
                  <c:v>0.11293361769400678</c:v>
                </c:pt>
                <c:pt idx="1">
                  <c:v>0.10844955617508016</c:v>
                </c:pt>
                <c:pt idx="2">
                  <c:v>0.10528339657160182</c:v>
                </c:pt>
                <c:pt idx="3">
                  <c:v>0.10243306125689029</c:v>
                </c:pt>
                <c:pt idx="4">
                  <c:v>0.10892703056171263</c:v>
                </c:pt>
                <c:pt idx="5">
                  <c:v>0.12019471576892719</c:v>
                </c:pt>
                <c:pt idx="6">
                  <c:v>0.12224655407654922</c:v>
                </c:pt>
                <c:pt idx="7">
                  <c:v>0.12475700262766182</c:v>
                </c:pt>
                <c:pt idx="8">
                  <c:v>0.12595846237255237</c:v>
                </c:pt>
                <c:pt idx="9">
                  <c:v>0.12642683193839785</c:v>
                </c:pt>
                <c:pt idx="10">
                  <c:v>0.12930074060271052</c:v>
                </c:pt>
                <c:pt idx="11">
                  <c:v>0.13158610639104887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CE-4A93-B22C-D71E50559F9F}"/>
            </c:ext>
          </c:extLst>
        </c:ser>
        <c:ser>
          <c:idx val="1"/>
          <c:order val="2"/>
          <c:tx>
            <c:strRef>
              <c:f>'Res. Non-EV-Owner Results'!$B$27</c:f>
              <c:strCache>
                <c:ptCount val="1"/>
                <c:pt idx="0">
                  <c:v>RES Low EV - TOU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'Res. Non-EV-Owner Results'!$D$1:$O$1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'Res. Non-EV-Owner Results'!$D$27:$O$27</c:f>
              <c:numCache>
                <c:formatCode>"$"#,##0.000</c:formatCode>
                <c:ptCount val="12"/>
                <c:pt idx="0">
                  <c:v>0.11293464125213015</c:v>
                </c:pt>
                <c:pt idx="1">
                  <c:v>0.10845317647563285</c:v>
                </c:pt>
                <c:pt idx="2">
                  <c:v>0.10528657948651279</c:v>
                </c:pt>
                <c:pt idx="3">
                  <c:v>0.10243460545125289</c:v>
                </c:pt>
                <c:pt idx="4">
                  <c:v>0.10895051479536284</c:v>
                </c:pt>
                <c:pt idx="5">
                  <c:v>0.12026916273764451</c:v>
                </c:pt>
                <c:pt idx="6">
                  <c:v>0.12238926762168267</c:v>
                </c:pt>
                <c:pt idx="7">
                  <c:v>0.12460528852006093</c:v>
                </c:pt>
                <c:pt idx="8">
                  <c:v>0.1266015574827066</c:v>
                </c:pt>
                <c:pt idx="9">
                  <c:v>0.1277571425514524</c:v>
                </c:pt>
                <c:pt idx="10">
                  <c:v>0.12906566198579966</c:v>
                </c:pt>
                <c:pt idx="11">
                  <c:v>0.13024205991020885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CE-4A93-B22C-D71E50559F9F}"/>
            </c:ext>
          </c:extLst>
        </c:ser>
        <c:ser>
          <c:idx val="2"/>
          <c:order val="3"/>
          <c:tx>
            <c:strRef>
              <c:f>'Res. Non-EV-Owner Results'!$B$81</c:f>
              <c:strCache>
                <c:ptCount val="1"/>
                <c:pt idx="0">
                  <c:v>RES High EV - TOU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'Res. Non-EV-Owner Results'!$D$1:$O$1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'Res. Non-EV-Owner Results'!$D$81:$O$81</c:f>
              <c:numCache>
                <c:formatCode>"$"#,##0.000</c:formatCode>
                <c:ptCount val="12"/>
                <c:pt idx="0">
                  <c:v>0.11292903913842892</c:v>
                </c:pt>
                <c:pt idx="1">
                  <c:v>0.10843616004731153</c:v>
                </c:pt>
                <c:pt idx="2">
                  <c:v>0.10523271534878875</c:v>
                </c:pt>
                <c:pt idx="3">
                  <c:v>0.10231762497758168</c:v>
                </c:pt>
                <c:pt idx="4">
                  <c:v>0.10873529036271953</c:v>
                </c:pt>
                <c:pt idx="5">
                  <c:v>0.11990573871704514</c:v>
                </c:pt>
                <c:pt idx="6">
                  <c:v>0.12165145961877974</c:v>
                </c:pt>
                <c:pt idx="7">
                  <c:v>0.12366746668606277</c:v>
                </c:pt>
                <c:pt idx="8">
                  <c:v>0.12484545837095021</c:v>
                </c:pt>
                <c:pt idx="9">
                  <c:v>0.12490885467309837</c:v>
                </c:pt>
                <c:pt idx="10">
                  <c:v>0.12671935718747912</c:v>
                </c:pt>
                <c:pt idx="11">
                  <c:v>0.12894705790741923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CE-4A93-B22C-D71E50559F9F}"/>
            </c:ext>
          </c:extLst>
        </c:ser>
        <c:ser>
          <c:idx val="5"/>
          <c:order val="5"/>
          <c:tx>
            <c:strRef>
              <c:f>'Res. Non-EV-Owner Results'!$B$99</c:f>
              <c:strCache>
                <c:ptCount val="1"/>
                <c:pt idx="0">
                  <c:v>RES High EV - Alt. TOU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'Res. Non-EV-Owner Results'!$D$99:$O$99</c:f>
              <c:numCache>
                <c:formatCode>"$"#,##0.000</c:formatCode>
                <c:ptCount val="12"/>
                <c:pt idx="0">
                  <c:v>0.11292500653504818</c:v>
                </c:pt>
                <c:pt idx="1">
                  <c:v>0.10842105124678793</c:v>
                </c:pt>
                <c:pt idx="2">
                  <c:v>0.10519581217811422</c:v>
                </c:pt>
                <c:pt idx="3">
                  <c:v>0.10224071477695021</c:v>
                </c:pt>
                <c:pt idx="4">
                  <c:v>0.10859020195176268</c:v>
                </c:pt>
                <c:pt idx="5">
                  <c:v>0.11962835110566289</c:v>
                </c:pt>
                <c:pt idx="6">
                  <c:v>0.12113508274941215</c:v>
                </c:pt>
                <c:pt idx="7">
                  <c:v>0.12284084071378493</c:v>
                </c:pt>
                <c:pt idx="8">
                  <c:v>0.12360254626981657</c:v>
                </c:pt>
                <c:pt idx="9">
                  <c:v>0.12316943900621817</c:v>
                </c:pt>
                <c:pt idx="10">
                  <c:v>0.12444642527983087</c:v>
                </c:pt>
                <c:pt idx="11">
                  <c:v>0.12608603948135538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8CE-4A93-B22C-D71E50559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5170544"/>
        <c:axId val="489089728"/>
        <c:extLst>
          <c:ext xmlns:c15="http://schemas.microsoft.com/office/drawing/2012/chart" uri="{02D57815-91ED-43cb-92C2-25804820EDAC}">
            <c15:filteredLineSeries>
              <c15:ser>
                <c:idx val="3"/>
                <c:order val="4"/>
                <c:tx>
                  <c:strRef>
                    <c:extLst>
                      <c:ext uri="{02D57815-91ED-43cb-92C2-25804820EDAC}">
                        <c15:formulaRef>
                          <c15:sqref>'Res. Non-EV-Owner Results'!$B$63</c15:sqref>
                        </c15:formulaRef>
                      </c:ext>
                    </c:extLst>
                    <c:strCache>
                      <c:ptCount val="1"/>
                      <c:pt idx="0">
                        <c:v>RES High EV - Flat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'Res. Non-EV-Owner Results'!$D$1:$O$1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2019</c:v>
                      </c:pt>
                      <c:pt idx="1">
                        <c:v>2020</c:v>
                      </c:pt>
                      <c:pt idx="2">
                        <c:v>2021</c:v>
                      </c:pt>
                      <c:pt idx="3">
                        <c:v>2022</c:v>
                      </c:pt>
                      <c:pt idx="4">
                        <c:v>2023</c:v>
                      </c:pt>
                      <c:pt idx="5">
                        <c:v>2024</c:v>
                      </c:pt>
                      <c:pt idx="6">
                        <c:v>2025</c:v>
                      </c:pt>
                      <c:pt idx="7">
                        <c:v>2026</c:v>
                      </c:pt>
                      <c:pt idx="8">
                        <c:v>2027</c:v>
                      </c:pt>
                      <c:pt idx="9">
                        <c:v>2028</c:v>
                      </c:pt>
                      <c:pt idx="10">
                        <c:v>2029</c:v>
                      </c:pt>
                      <c:pt idx="11">
                        <c:v>2030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'Res. Non-EV-Owner Results'!$D$63:$O$63</c15:sqref>
                        </c15:formulaRef>
                      </c:ext>
                    </c:extLst>
                    <c:numCache>
                      <c:formatCode>"$"#,##0.000</c:formatCode>
                      <c:ptCount val="12"/>
                      <c:pt idx="0">
                        <c:v>0.11292579668264881</c:v>
                      </c:pt>
                      <c:pt idx="1">
                        <c:v>0.10842113337912195</c:v>
                      </c:pt>
                      <c:pt idx="2">
                        <c:v>0.10519804389834186</c:v>
                      </c:pt>
                      <c:pt idx="3">
                        <c:v>0.1022391396347026</c:v>
                      </c:pt>
                      <c:pt idx="4">
                        <c:v>0.10860101906000916</c:v>
                      </c:pt>
                      <c:pt idx="5">
                        <c:v>0.11964559546424988</c:v>
                      </c:pt>
                      <c:pt idx="6">
                        <c:v>0.12071251229826682</c:v>
                      </c:pt>
                      <c:pt idx="7">
                        <c:v>0.12272883174906324</c:v>
                      </c:pt>
                      <c:pt idx="8">
                        <c:v>0.12416324001604141</c:v>
                      </c:pt>
                      <c:pt idx="9">
                        <c:v>0.12348447622110949</c:v>
                      </c:pt>
                      <c:pt idx="10">
                        <c:v>0.12479600673363406</c:v>
                      </c:pt>
                      <c:pt idx="11">
                        <c:v>0.12648945970329081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78CE-4A93-B22C-D71E50559F9F}"/>
                  </c:ext>
                </c:extLst>
              </c15:ser>
            </c15:filteredLineSeries>
          </c:ext>
        </c:extLst>
      </c:lineChart>
      <c:catAx>
        <c:axId val="6751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089728"/>
        <c:crosses val="autoZero"/>
        <c:auto val="1"/>
        <c:lblAlgn val="ctr"/>
        <c:lblOffset val="100"/>
        <c:noMultiLvlLbl val="0"/>
      </c:catAx>
      <c:valAx>
        <c:axId val="489089728"/>
        <c:scaling>
          <c:orientation val="minMax"/>
          <c:max val="0.14000000000000001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Residential</a:t>
                </a:r>
                <a:r>
                  <a:rPr lang="en-US" baseline="0"/>
                  <a:t> electric rate </a:t>
                </a:r>
              </a:p>
              <a:p>
                <a:pPr>
                  <a:defRPr/>
                </a:pPr>
                <a:r>
                  <a:rPr lang="en-US" baseline="0"/>
                  <a:t>(2018 </a:t>
                </a:r>
                <a:r>
                  <a:rPr lang="en-US"/>
                  <a:t>$/kWh)</a:t>
                </a:r>
              </a:p>
            </c:rich>
          </c:tx>
          <c:layout>
            <c:manualLayout>
              <c:xMode val="edge"/>
              <c:yMode val="edge"/>
              <c:x val="3.603630381038455E-2"/>
              <c:y val="0.267205052493438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170544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uidinginstincts.com/2012/07/wind-energy-for-your-home.html" TargetMode="External"/><Relationship Id="rId1" Type="http://schemas.openxmlformats.org/officeDocument/2006/relationships/image" Target="../media/image10.jpeg"/><Relationship Id="rId4" Type="http://schemas.openxmlformats.org/officeDocument/2006/relationships/hyperlink" Target="https://www.flickr.com/photos/sounderbruce/31880109950/in/pool-apta/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uidinginstincts.com/2012/07/wind-energy-for-your-home.html" TargetMode="External"/><Relationship Id="rId1" Type="http://schemas.openxmlformats.org/officeDocument/2006/relationships/image" Target="../media/image10.jpeg"/><Relationship Id="rId4" Type="http://schemas.openxmlformats.org/officeDocument/2006/relationships/hyperlink" Target="https://www.flickr.com/photos/sounderbruce/31880109950/in/pool-apta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F2C1F-31B4-4923-BE22-3EA668F0BD26}" type="doc">
      <dgm:prSet loTypeId="urn:diagrams.loki3.com/VaryingWidthList" loCatId="list" qsTypeId="urn:microsoft.com/office/officeart/2005/8/quickstyle/simple1" qsCatId="simple" csTypeId="urn:microsoft.com/office/officeart/2005/8/colors/colorful4" csCatId="colorful" phldr="1"/>
      <dgm:spPr/>
    </dgm:pt>
    <dgm:pt modelId="{888285AA-B941-401A-BB5F-502C67770B2E}">
      <dgm:prSet phldrT="[Text]"/>
      <dgm:spPr/>
      <dgm:t>
        <a:bodyPr/>
        <a:lstStyle/>
        <a:p>
          <a:r>
            <a:rPr lang="en-US" dirty="0"/>
            <a:t>Background</a:t>
          </a:r>
        </a:p>
      </dgm:t>
    </dgm:pt>
    <dgm:pt modelId="{0260AA94-8421-4551-B40F-4431EFC6EF9C}" type="parTrans" cxnId="{49758C0A-A6B3-42F1-AC17-42F87D82F461}">
      <dgm:prSet/>
      <dgm:spPr/>
      <dgm:t>
        <a:bodyPr/>
        <a:lstStyle/>
        <a:p>
          <a:endParaRPr lang="en-US"/>
        </a:p>
      </dgm:t>
    </dgm:pt>
    <dgm:pt modelId="{2AA3BFA5-BDA5-4E18-8DC1-7F4866EDC1E5}" type="sibTrans" cxnId="{49758C0A-A6B3-42F1-AC17-42F87D82F461}">
      <dgm:prSet/>
      <dgm:spPr/>
      <dgm:t>
        <a:bodyPr/>
        <a:lstStyle/>
        <a:p>
          <a:endParaRPr lang="en-US"/>
        </a:p>
      </dgm:t>
    </dgm:pt>
    <dgm:pt modelId="{E3F92029-0164-4F49-A5B9-EF4DD463A4EC}">
      <dgm:prSet phldrT="[Text]"/>
      <dgm:spPr/>
      <dgm:t>
        <a:bodyPr/>
        <a:lstStyle/>
        <a:p>
          <a:r>
            <a:rPr lang="en-US" dirty="0"/>
            <a:t>Shaping</a:t>
          </a:r>
        </a:p>
      </dgm:t>
    </dgm:pt>
    <dgm:pt modelId="{47DC0956-6C93-43EF-8065-0F791358376D}" type="parTrans" cxnId="{790DA955-798C-48BE-833E-00FFAEDE556A}">
      <dgm:prSet/>
      <dgm:spPr/>
      <dgm:t>
        <a:bodyPr/>
        <a:lstStyle/>
        <a:p>
          <a:endParaRPr lang="en-US"/>
        </a:p>
      </dgm:t>
    </dgm:pt>
    <dgm:pt modelId="{B9D46BBD-9D4F-449E-A9B8-E0A8D9A9AEE7}" type="sibTrans" cxnId="{790DA955-798C-48BE-833E-00FFAEDE556A}">
      <dgm:prSet/>
      <dgm:spPr/>
      <dgm:t>
        <a:bodyPr/>
        <a:lstStyle/>
        <a:p>
          <a:endParaRPr lang="en-US"/>
        </a:p>
      </dgm:t>
    </dgm:pt>
    <dgm:pt modelId="{277B5363-3659-4887-A117-70FCB1393123}">
      <dgm:prSet phldrT="[Text]"/>
      <dgm:spPr/>
      <dgm:t>
        <a:bodyPr/>
        <a:lstStyle/>
        <a:p>
          <a:r>
            <a:rPr lang="en-US" dirty="0"/>
            <a:t>Evaluating</a:t>
          </a:r>
        </a:p>
      </dgm:t>
    </dgm:pt>
    <dgm:pt modelId="{E30FAF08-3AF1-4B68-BD5C-EFC444039754}" type="parTrans" cxnId="{4EF1AAC8-A698-4623-B383-EB068692C3A2}">
      <dgm:prSet/>
      <dgm:spPr/>
      <dgm:t>
        <a:bodyPr/>
        <a:lstStyle/>
        <a:p>
          <a:endParaRPr lang="en-US"/>
        </a:p>
      </dgm:t>
    </dgm:pt>
    <dgm:pt modelId="{9D08DD5D-23CD-4840-BE7B-32EF11517C13}" type="sibTrans" cxnId="{4EF1AAC8-A698-4623-B383-EB068692C3A2}">
      <dgm:prSet/>
      <dgm:spPr/>
      <dgm:t>
        <a:bodyPr/>
        <a:lstStyle/>
        <a:p>
          <a:endParaRPr lang="en-US"/>
        </a:p>
      </dgm:t>
    </dgm:pt>
    <dgm:pt modelId="{D0E27B00-760B-48E8-B512-4702E7A2C15E}" type="pres">
      <dgm:prSet presAssocID="{E06F2C1F-31B4-4923-BE22-3EA668F0BD26}" presName="Name0" presStyleCnt="0">
        <dgm:presLayoutVars>
          <dgm:resizeHandles/>
        </dgm:presLayoutVars>
      </dgm:prSet>
      <dgm:spPr/>
    </dgm:pt>
    <dgm:pt modelId="{040D8E7B-8BB5-45CD-8C11-664EEFB590F8}" type="pres">
      <dgm:prSet presAssocID="{888285AA-B941-401A-BB5F-502C67770B2E}" presName="text" presStyleLbl="node1" presStyleIdx="0" presStyleCnt="3" custScaleX="93147" custScaleY="25392">
        <dgm:presLayoutVars>
          <dgm:bulletEnabled val="1"/>
        </dgm:presLayoutVars>
      </dgm:prSet>
      <dgm:spPr/>
    </dgm:pt>
    <dgm:pt modelId="{C6E6D139-B1F9-4FCF-BF83-80438E7EAE37}" type="pres">
      <dgm:prSet presAssocID="{2AA3BFA5-BDA5-4E18-8DC1-7F4866EDC1E5}" presName="space" presStyleCnt="0"/>
      <dgm:spPr/>
    </dgm:pt>
    <dgm:pt modelId="{9D5AAC02-9B73-461F-8BAB-1F60A9315FB2}" type="pres">
      <dgm:prSet presAssocID="{277B5363-3659-4887-A117-70FCB1393123}" presName="text" presStyleLbl="node1" presStyleIdx="1" presStyleCnt="3" custScaleX="115346" custScaleY="79213" custLinFactNeighborX="-48" custLinFactNeighborY="-51600">
        <dgm:presLayoutVars>
          <dgm:bulletEnabled val="1"/>
        </dgm:presLayoutVars>
      </dgm:prSet>
      <dgm:spPr/>
    </dgm:pt>
    <dgm:pt modelId="{7D5D9E11-781B-443E-8E12-4A1355B21F26}" type="pres">
      <dgm:prSet presAssocID="{9D08DD5D-23CD-4840-BE7B-32EF11517C13}" presName="space" presStyleCnt="0"/>
      <dgm:spPr/>
    </dgm:pt>
    <dgm:pt modelId="{18E9903A-6F31-425C-8D2C-BB1C5EB8D19A}" type="pres">
      <dgm:prSet presAssocID="{E3F92029-0164-4F49-A5B9-EF4DD463A4EC}" presName="text" presStyleLbl="node1" presStyleIdx="2" presStyleCnt="3" custScaleX="145250" custScaleY="42298" custLinFactY="-482" custLinFactNeighborY="-100000">
        <dgm:presLayoutVars>
          <dgm:bulletEnabled val="1"/>
        </dgm:presLayoutVars>
      </dgm:prSet>
      <dgm:spPr/>
    </dgm:pt>
  </dgm:ptLst>
  <dgm:cxnLst>
    <dgm:cxn modelId="{49758C0A-A6B3-42F1-AC17-42F87D82F461}" srcId="{E06F2C1F-31B4-4923-BE22-3EA668F0BD26}" destId="{888285AA-B941-401A-BB5F-502C67770B2E}" srcOrd="0" destOrd="0" parTransId="{0260AA94-8421-4551-B40F-4431EFC6EF9C}" sibTransId="{2AA3BFA5-BDA5-4E18-8DC1-7F4866EDC1E5}"/>
    <dgm:cxn modelId="{790DA955-798C-48BE-833E-00FFAEDE556A}" srcId="{E06F2C1F-31B4-4923-BE22-3EA668F0BD26}" destId="{E3F92029-0164-4F49-A5B9-EF4DD463A4EC}" srcOrd="2" destOrd="0" parTransId="{47DC0956-6C93-43EF-8065-0F791358376D}" sibTransId="{B9D46BBD-9D4F-449E-A9B8-E0A8D9A9AEE7}"/>
    <dgm:cxn modelId="{0C0E717D-CE29-484A-98A5-40A512E2F395}" type="presOf" srcId="{277B5363-3659-4887-A117-70FCB1393123}" destId="{9D5AAC02-9B73-461F-8BAB-1F60A9315FB2}" srcOrd="0" destOrd="0" presId="urn:diagrams.loki3.com/VaryingWidthList"/>
    <dgm:cxn modelId="{152150A4-B068-4BD4-AA16-CA4FF1B034F8}" type="presOf" srcId="{E3F92029-0164-4F49-A5B9-EF4DD463A4EC}" destId="{18E9903A-6F31-425C-8D2C-BB1C5EB8D19A}" srcOrd="0" destOrd="0" presId="urn:diagrams.loki3.com/VaryingWidthList"/>
    <dgm:cxn modelId="{627F31B8-C8EC-4984-8A1D-C80A36A52BCF}" type="presOf" srcId="{E06F2C1F-31B4-4923-BE22-3EA668F0BD26}" destId="{D0E27B00-760B-48E8-B512-4702E7A2C15E}" srcOrd="0" destOrd="0" presId="urn:diagrams.loki3.com/VaryingWidthList"/>
    <dgm:cxn modelId="{4EF1AAC8-A698-4623-B383-EB068692C3A2}" srcId="{E06F2C1F-31B4-4923-BE22-3EA668F0BD26}" destId="{277B5363-3659-4887-A117-70FCB1393123}" srcOrd="1" destOrd="0" parTransId="{E30FAF08-3AF1-4B68-BD5C-EFC444039754}" sibTransId="{9D08DD5D-23CD-4840-BE7B-32EF11517C13}"/>
    <dgm:cxn modelId="{2F8671DD-5EE4-417E-8202-53DADBC23A19}" type="presOf" srcId="{888285AA-B941-401A-BB5F-502C67770B2E}" destId="{040D8E7B-8BB5-45CD-8C11-664EEFB590F8}" srcOrd="0" destOrd="0" presId="urn:diagrams.loki3.com/VaryingWidthList"/>
    <dgm:cxn modelId="{7B0C10F8-9AF0-496E-8710-99AD17CECBF8}" type="presParOf" srcId="{D0E27B00-760B-48E8-B512-4702E7A2C15E}" destId="{040D8E7B-8BB5-45CD-8C11-664EEFB590F8}" srcOrd="0" destOrd="0" presId="urn:diagrams.loki3.com/VaryingWidthList"/>
    <dgm:cxn modelId="{8C6D5000-B4AA-4C80-BEE2-FD0FCAF993FF}" type="presParOf" srcId="{D0E27B00-760B-48E8-B512-4702E7A2C15E}" destId="{C6E6D139-B1F9-4FCF-BF83-80438E7EAE37}" srcOrd="1" destOrd="0" presId="urn:diagrams.loki3.com/VaryingWidthList"/>
    <dgm:cxn modelId="{67249294-9AA9-4095-941E-EA863AC35338}" type="presParOf" srcId="{D0E27B00-760B-48E8-B512-4702E7A2C15E}" destId="{9D5AAC02-9B73-461F-8BAB-1F60A9315FB2}" srcOrd="2" destOrd="0" presId="urn:diagrams.loki3.com/VaryingWidthList"/>
    <dgm:cxn modelId="{D28763EF-38F1-495F-89EC-499ACC0EB36F}" type="presParOf" srcId="{D0E27B00-760B-48E8-B512-4702E7A2C15E}" destId="{7D5D9E11-781B-443E-8E12-4A1355B21F26}" srcOrd="3" destOrd="0" presId="urn:diagrams.loki3.com/VaryingWidthList"/>
    <dgm:cxn modelId="{69C3195D-5C09-4385-B596-704DE1A91A50}" type="presParOf" srcId="{D0E27B00-760B-48E8-B512-4702E7A2C15E}" destId="{18E9903A-6F31-425C-8D2C-BB1C5EB8D19A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BF97C1-EF03-4A23-8932-9522CDB6B40A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2DB184-5B69-49FD-859B-B6F4641CC37A}">
      <dgm:prSet phldrT="[Text]"/>
      <dgm:spPr/>
      <dgm:t>
        <a:bodyPr/>
        <a:lstStyle/>
        <a:p>
          <a:r>
            <a:rPr lang="en-US" b="1" dirty="0"/>
            <a:t>Utility system costs</a:t>
          </a:r>
        </a:p>
      </dgm:t>
    </dgm:pt>
    <dgm:pt modelId="{143E3DF9-54F1-4250-A2F5-44D115D895E7}" type="parTrans" cxnId="{94B05CAB-181C-4575-B682-FC76915F805A}">
      <dgm:prSet/>
      <dgm:spPr/>
      <dgm:t>
        <a:bodyPr/>
        <a:lstStyle/>
        <a:p>
          <a:endParaRPr lang="en-US"/>
        </a:p>
      </dgm:t>
    </dgm:pt>
    <dgm:pt modelId="{4CF7642B-A870-40B3-93F9-8AE67029360E}" type="sibTrans" cxnId="{94B05CAB-181C-4575-B682-FC76915F805A}">
      <dgm:prSet/>
      <dgm:spPr/>
      <dgm:t>
        <a:bodyPr/>
        <a:lstStyle/>
        <a:p>
          <a:endParaRPr lang="en-US"/>
        </a:p>
      </dgm:t>
    </dgm:pt>
    <dgm:pt modelId="{155A1BA5-376B-4FE3-8105-1BB7D0EF93FC}">
      <dgm:prSet phldrT="[Text]"/>
      <dgm:spPr/>
      <dgm:t>
        <a:bodyPr/>
        <a:lstStyle/>
        <a:p>
          <a:r>
            <a:rPr lang="en-US" b="1" dirty="0"/>
            <a:t>Total cost of ownership</a:t>
          </a:r>
        </a:p>
      </dgm:t>
    </dgm:pt>
    <dgm:pt modelId="{E7F2E005-63C1-4ACF-931E-360E451B3F11}" type="parTrans" cxnId="{8855DCEC-E024-4151-8813-82AD99440471}">
      <dgm:prSet/>
      <dgm:spPr/>
      <dgm:t>
        <a:bodyPr/>
        <a:lstStyle/>
        <a:p>
          <a:endParaRPr lang="en-US"/>
        </a:p>
      </dgm:t>
    </dgm:pt>
    <dgm:pt modelId="{FB81194A-ED66-410E-AC5A-E70869DEE414}" type="sibTrans" cxnId="{8855DCEC-E024-4151-8813-82AD99440471}">
      <dgm:prSet/>
      <dgm:spPr/>
      <dgm:t>
        <a:bodyPr/>
        <a:lstStyle/>
        <a:p>
          <a:endParaRPr lang="en-US"/>
        </a:p>
      </dgm:t>
    </dgm:pt>
    <dgm:pt modelId="{E5AD865C-B38C-43AD-8F15-EB6FD4B5E513}">
      <dgm:prSet phldrT="[Text]"/>
      <dgm:spPr/>
      <dgm:t>
        <a:bodyPr/>
        <a:lstStyle/>
        <a:p>
          <a:r>
            <a:rPr lang="en-US" b="1" dirty="0"/>
            <a:t>Health &amp; pollution impacts</a:t>
          </a:r>
        </a:p>
      </dgm:t>
    </dgm:pt>
    <dgm:pt modelId="{59894B51-F392-4A37-995B-297DBA3909A1}" type="parTrans" cxnId="{F1C9FE6A-1572-4710-B7E0-95CED0C7EC51}">
      <dgm:prSet/>
      <dgm:spPr/>
      <dgm:t>
        <a:bodyPr/>
        <a:lstStyle/>
        <a:p>
          <a:endParaRPr lang="en-US"/>
        </a:p>
      </dgm:t>
    </dgm:pt>
    <dgm:pt modelId="{C767251E-2ACE-45EE-95D8-0ED467E770C8}" type="sibTrans" cxnId="{F1C9FE6A-1572-4710-B7E0-95CED0C7EC51}">
      <dgm:prSet/>
      <dgm:spPr/>
      <dgm:t>
        <a:bodyPr/>
        <a:lstStyle/>
        <a:p>
          <a:endParaRPr lang="en-US"/>
        </a:p>
      </dgm:t>
    </dgm:pt>
    <dgm:pt modelId="{45A722F3-0228-4D7A-A635-E0ABB986EED3}">
      <dgm:prSet phldrT="[Text]"/>
      <dgm:spPr/>
      <dgm:t>
        <a:bodyPr/>
        <a:lstStyle/>
        <a:p>
          <a:r>
            <a:rPr lang="en-US" b="1" dirty="0"/>
            <a:t>Rate impacts</a:t>
          </a:r>
        </a:p>
      </dgm:t>
    </dgm:pt>
    <dgm:pt modelId="{2CFD183C-67AF-405B-8FB5-CF88F6B490E7}" type="parTrans" cxnId="{88B08362-6AAB-48A8-A4C5-DCCCEDBED584}">
      <dgm:prSet/>
      <dgm:spPr/>
      <dgm:t>
        <a:bodyPr/>
        <a:lstStyle/>
        <a:p>
          <a:endParaRPr lang="en-US"/>
        </a:p>
      </dgm:t>
    </dgm:pt>
    <dgm:pt modelId="{64BD17F9-AA6D-498E-BC8A-0D4B5F5655EB}" type="sibTrans" cxnId="{88B08362-6AAB-48A8-A4C5-DCCCEDBED584}">
      <dgm:prSet/>
      <dgm:spPr/>
      <dgm:t>
        <a:bodyPr/>
        <a:lstStyle/>
        <a:p>
          <a:endParaRPr lang="en-US"/>
        </a:p>
      </dgm:t>
    </dgm:pt>
    <dgm:pt modelId="{CEB17424-3473-458F-BEFF-3F6186DA659A}">
      <dgm:prSet/>
      <dgm:spPr/>
      <dgm:t>
        <a:bodyPr/>
        <a:lstStyle/>
        <a:p>
          <a:r>
            <a:rPr lang="en-US" dirty="0"/>
            <a:t>Production cost models, capacity expansion models, transmission and distribution planning studies</a:t>
          </a:r>
        </a:p>
      </dgm:t>
    </dgm:pt>
    <dgm:pt modelId="{2CE8860E-7138-4B5A-B01A-DD5B58878B2E}" type="parTrans" cxnId="{200916FF-B175-4D05-9454-3BFF55B81C52}">
      <dgm:prSet/>
      <dgm:spPr/>
      <dgm:t>
        <a:bodyPr/>
        <a:lstStyle/>
        <a:p>
          <a:endParaRPr lang="en-US"/>
        </a:p>
      </dgm:t>
    </dgm:pt>
    <dgm:pt modelId="{8E36A784-155E-4937-AA8F-4C4D4F7AE54B}" type="sibTrans" cxnId="{200916FF-B175-4D05-9454-3BFF55B81C52}">
      <dgm:prSet/>
      <dgm:spPr/>
      <dgm:t>
        <a:bodyPr/>
        <a:lstStyle/>
        <a:p>
          <a:endParaRPr lang="en-US"/>
        </a:p>
      </dgm:t>
    </dgm:pt>
    <dgm:pt modelId="{57E4E148-FFFE-462E-962B-0A83CC7CAF7D}">
      <dgm:prSet/>
      <dgm:spPr/>
      <dgm:t>
        <a:bodyPr/>
        <a:lstStyle/>
        <a:p>
          <a:r>
            <a:rPr lang="en-US" dirty="0"/>
            <a:t>Revenue requirements, electricity sales, rate designs</a:t>
          </a:r>
        </a:p>
      </dgm:t>
    </dgm:pt>
    <dgm:pt modelId="{CBB23342-9840-45AB-9E89-9907FA5C7ED6}" type="parTrans" cxnId="{D27074FD-051F-4D94-B173-85A2927449CA}">
      <dgm:prSet/>
      <dgm:spPr/>
      <dgm:t>
        <a:bodyPr/>
        <a:lstStyle/>
        <a:p>
          <a:endParaRPr lang="en-US"/>
        </a:p>
      </dgm:t>
    </dgm:pt>
    <dgm:pt modelId="{1FF0D0D1-FD4A-4AD0-90D1-424A8552959F}" type="sibTrans" cxnId="{D27074FD-051F-4D94-B173-85A2927449CA}">
      <dgm:prSet/>
      <dgm:spPr/>
      <dgm:t>
        <a:bodyPr/>
        <a:lstStyle/>
        <a:p>
          <a:endParaRPr lang="en-US"/>
        </a:p>
      </dgm:t>
    </dgm:pt>
    <dgm:pt modelId="{78CDABF4-0AE2-4898-AB19-921467006160}">
      <dgm:prSet/>
      <dgm:spPr/>
      <dgm:t>
        <a:bodyPr/>
        <a:lstStyle/>
        <a:p>
          <a:r>
            <a:rPr lang="en-US" dirty="0"/>
            <a:t>Up-front costs, financing costs, rebates/incentives, fuel costs, maintenance costs</a:t>
          </a:r>
        </a:p>
      </dgm:t>
    </dgm:pt>
    <dgm:pt modelId="{01603233-502E-4938-A4E3-1E9DB4208955}" type="parTrans" cxnId="{9AD64673-DCE6-4BE8-8C91-A86D0BBFA04A}">
      <dgm:prSet/>
      <dgm:spPr/>
      <dgm:t>
        <a:bodyPr/>
        <a:lstStyle/>
        <a:p>
          <a:endParaRPr lang="en-US"/>
        </a:p>
      </dgm:t>
    </dgm:pt>
    <dgm:pt modelId="{0D333145-4FE0-4CFE-A88C-3745D653A609}" type="sibTrans" cxnId="{9AD64673-DCE6-4BE8-8C91-A86D0BBFA04A}">
      <dgm:prSet/>
      <dgm:spPr/>
      <dgm:t>
        <a:bodyPr/>
        <a:lstStyle/>
        <a:p>
          <a:endParaRPr lang="en-US"/>
        </a:p>
      </dgm:t>
    </dgm:pt>
    <dgm:pt modelId="{2ED0376A-AECC-4CE8-ADD0-7B063BC0F36F}">
      <dgm:prSet/>
      <dgm:spPr/>
      <dgm:t>
        <a:bodyPr/>
        <a:lstStyle/>
        <a:p>
          <a:r>
            <a:rPr lang="en-US" dirty="0"/>
            <a:t>Emissions from vehicles, emissions from electric grid, health impacts (</a:t>
          </a:r>
          <a:r>
            <a:rPr lang="en-US" dirty="0" err="1"/>
            <a:t>BenMAP</a:t>
          </a:r>
          <a:r>
            <a:rPr lang="en-US" dirty="0"/>
            <a:t>, COBRA)</a:t>
          </a:r>
        </a:p>
      </dgm:t>
    </dgm:pt>
    <dgm:pt modelId="{B6AA4F06-AEAA-4197-B3AD-2DC747544536}" type="parTrans" cxnId="{A7978E6C-91D0-4B24-B8F6-D60E07701066}">
      <dgm:prSet/>
      <dgm:spPr/>
      <dgm:t>
        <a:bodyPr/>
        <a:lstStyle/>
        <a:p>
          <a:endParaRPr lang="en-US"/>
        </a:p>
      </dgm:t>
    </dgm:pt>
    <dgm:pt modelId="{C6437AE5-795B-48AE-A52C-57D75371142F}" type="sibTrans" cxnId="{A7978E6C-91D0-4B24-B8F6-D60E07701066}">
      <dgm:prSet/>
      <dgm:spPr/>
      <dgm:t>
        <a:bodyPr/>
        <a:lstStyle/>
        <a:p>
          <a:endParaRPr lang="en-US"/>
        </a:p>
      </dgm:t>
    </dgm:pt>
    <dgm:pt modelId="{8842FD62-43AB-4878-BF54-9DBD679CD3F1}" type="pres">
      <dgm:prSet presAssocID="{9BBF97C1-EF03-4A23-8932-9522CDB6B40A}" presName="linear" presStyleCnt="0">
        <dgm:presLayoutVars>
          <dgm:dir/>
          <dgm:animLvl val="lvl"/>
          <dgm:resizeHandles val="exact"/>
        </dgm:presLayoutVars>
      </dgm:prSet>
      <dgm:spPr/>
    </dgm:pt>
    <dgm:pt modelId="{72725CE3-27D8-45F9-A9A5-7226014DE633}" type="pres">
      <dgm:prSet presAssocID="{562DB184-5B69-49FD-859B-B6F4641CC37A}" presName="parentLin" presStyleCnt="0"/>
      <dgm:spPr/>
    </dgm:pt>
    <dgm:pt modelId="{EAA92718-B7A6-4D8B-80AE-E04E633C4F52}" type="pres">
      <dgm:prSet presAssocID="{562DB184-5B69-49FD-859B-B6F4641CC37A}" presName="parentLeftMargin" presStyleLbl="node1" presStyleIdx="0" presStyleCnt="4"/>
      <dgm:spPr/>
    </dgm:pt>
    <dgm:pt modelId="{3D41A959-16BA-464A-A070-2D69A155D228}" type="pres">
      <dgm:prSet presAssocID="{562DB184-5B69-49FD-859B-B6F4641CC37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0882A3E-86BF-4D12-9403-8C3466810582}" type="pres">
      <dgm:prSet presAssocID="{562DB184-5B69-49FD-859B-B6F4641CC37A}" presName="negativeSpace" presStyleCnt="0"/>
      <dgm:spPr/>
    </dgm:pt>
    <dgm:pt modelId="{69794A28-6EB5-4FFB-A863-D778FE1D5379}" type="pres">
      <dgm:prSet presAssocID="{562DB184-5B69-49FD-859B-B6F4641CC37A}" presName="childText" presStyleLbl="conFgAcc1" presStyleIdx="0" presStyleCnt="4">
        <dgm:presLayoutVars>
          <dgm:bulletEnabled val="1"/>
        </dgm:presLayoutVars>
      </dgm:prSet>
      <dgm:spPr/>
    </dgm:pt>
    <dgm:pt modelId="{3C1C16B6-2843-48B5-BEF0-3FB94685C552}" type="pres">
      <dgm:prSet presAssocID="{4CF7642B-A870-40B3-93F9-8AE67029360E}" presName="spaceBetweenRectangles" presStyleCnt="0"/>
      <dgm:spPr/>
    </dgm:pt>
    <dgm:pt modelId="{30E338A4-EF06-4C5F-9815-EE8DCAAF7998}" type="pres">
      <dgm:prSet presAssocID="{45A722F3-0228-4D7A-A635-E0ABB986EED3}" presName="parentLin" presStyleCnt="0"/>
      <dgm:spPr/>
    </dgm:pt>
    <dgm:pt modelId="{3B61679A-1A61-4B65-91F7-CB490A1D2BE1}" type="pres">
      <dgm:prSet presAssocID="{45A722F3-0228-4D7A-A635-E0ABB986EED3}" presName="parentLeftMargin" presStyleLbl="node1" presStyleIdx="0" presStyleCnt="4"/>
      <dgm:spPr/>
    </dgm:pt>
    <dgm:pt modelId="{B31A365E-8811-41BA-AF16-1E80D961F34D}" type="pres">
      <dgm:prSet presAssocID="{45A722F3-0228-4D7A-A635-E0ABB986EED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7D60422-E6E1-4B3A-91A3-9999545B9371}" type="pres">
      <dgm:prSet presAssocID="{45A722F3-0228-4D7A-A635-E0ABB986EED3}" presName="negativeSpace" presStyleCnt="0"/>
      <dgm:spPr/>
    </dgm:pt>
    <dgm:pt modelId="{2932DBE3-8B11-442B-911A-2EC329FEAD07}" type="pres">
      <dgm:prSet presAssocID="{45A722F3-0228-4D7A-A635-E0ABB986EED3}" presName="childText" presStyleLbl="conFgAcc1" presStyleIdx="1" presStyleCnt="4">
        <dgm:presLayoutVars>
          <dgm:bulletEnabled val="1"/>
        </dgm:presLayoutVars>
      </dgm:prSet>
      <dgm:spPr/>
    </dgm:pt>
    <dgm:pt modelId="{46CAC1DF-4C00-4BF0-927A-8E7491583C4B}" type="pres">
      <dgm:prSet presAssocID="{64BD17F9-AA6D-498E-BC8A-0D4B5F5655EB}" presName="spaceBetweenRectangles" presStyleCnt="0"/>
      <dgm:spPr/>
    </dgm:pt>
    <dgm:pt modelId="{1AC7A84D-C208-4EDC-9242-D6408D80E50D}" type="pres">
      <dgm:prSet presAssocID="{155A1BA5-376B-4FE3-8105-1BB7D0EF93FC}" presName="parentLin" presStyleCnt="0"/>
      <dgm:spPr/>
    </dgm:pt>
    <dgm:pt modelId="{B18ED465-FCA2-44EB-8436-A6A862FF3616}" type="pres">
      <dgm:prSet presAssocID="{155A1BA5-376B-4FE3-8105-1BB7D0EF93FC}" presName="parentLeftMargin" presStyleLbl="node1" presStyleIdx="1" presStyleCnt="4"/>
      <dgm:spPr/>
    </dgm:pt>
    <dgm:pt modelId="{E8BD80E4-A43D-474B-AE4F-048B6C83FDA6}" type="pres">
      <dgm:prSet presAssocID="{155A1BA5-376B-4FE3-8105-1BB7D0EF93F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A7C31B1-ABDB-4CE9-95A3-BC98435EDF44}" type="pres">
      <dgm:prSet presAssocID="{155A1BA5-376B-4FE3-8105-1BB7D0EF93FC}" presName="negativeSpace" presStyleCnt="0"/>
      <dgm:spPr/>
    </dgm:pt>
    <dgm:pt modelId="{37BE81ED-DBB5-4ACC-8ED7-BCBBAD134C6A}" type="pres">
      <dgm:prSet presAssocID="{155A1BA5-376B-4FE3-8105-1BB7D0EF93FC}" presName="childText" presStyleLbl="conFgAcc1" presStyleIdx="2" presStyleCnt="4">
        <dgm:presLayoutVars>
          <dgm:bulletEnabled val="1"/>
        </dgm:presLayoutVars>
      </dgm:prSet>
      <dgm:spPr/>
    </dgm:pt>
    <dgm:pt modelId="{9E98B017-C3D6-4876-8A01-79CC22531363}" type="pres">
      <dgm:prSet presAssocID="{FB81194A-ED66-410E-AC5A-E70869DEE414}" presName="spaceBetweenRectangles" presStyleCnt="0"/>
      <dgm:spPr/>
    </dgm:pt>
    <dgm:pt modelId="{8F4B2F9A-8DBE-4895-B321-FFD600A0256C}" type="pres">
      <dgm:prSet presAssocID="{E5AD865C-B38C-43AD-8F15-EB6FD4B5E513}" presName="parentLin" presStyleCnt="0"/>
      <dgm:spPr/>
    </dgm:pt>
    <dgm:pt modelId="{9FFC83EB-BD2B-449B-A8D8-BBAAF8577B4E}" type="pres">
      <dgm:prSet presAssocID="{E5AD865C-B38C-43AD-8F15-EB6FD4B5E513}" presName="parentLeftMargin" presStyleLbl="node1" presStyleIdx="2" presStyleCnt="4"/>
      <dgm:spPr/>
    </dgm:pt>
    <dgm:pt modelId="{7CD43D4A-C1BD-45E6-9C08-6341FF3D7E46}" type="pres">
      <dgm:prSet presAssocID="{E5AD865C-B38C-43AD-8F15-EB6FD4B5E51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B749CD1-2706-4185-85E7-F6B78F9D8B07}" type="pres">
      <dgm:prSet presAssocID="{E5AD865C-B38C-43AD-8F15-EB6FD4B5E513}" presName="negativeSpace" presStyleCnt="0"/>
      <dgm:spPr/>
    </dgm:pt>
    <dgm:pt modelId="{901D997F-E24F-42F2-A1A7-8C421BA10702}" type="pres">
      <dgm:prSet presAssocID="{E5AD865C-B38C-43AD-8F15-EB6FD4B5E51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D64A800-6838-45F0-9217-4F7788058046}" type="presOf" srcId="{2ED0376A-AECC-4CE8-ADD0-7B063BC0F36F}" destId="{901D997F-E24F-42F2-A1A7-8C421BA10702}" srcOrd="0" destOrd="0" presId="urn:microsoft.com/office/officeart/2005/8/layout/list1"/>
    <dgm:cxn modelId="{64BDEA1B-3B3F-4E4C-B609-E250813AB453}" type="presOf" srcId="{155A1BA5-376B-4FE3-8105-1BB7D0EF93FC}" destId="{E8BD80E4-A43D-474B-AE4F-048B6C83FDA6}" srcOrd="1" destOrd="0" presId="urn:microsoft.com/office/officeart/2005/8/layout/list1"/>
    <dgm:cxn modelId="{88B08362-6AAB-48A8-A4C5-DCCCEDBED584}" srcId="{9BBF97C1-EF03-4A23-8932-9522CDB6B40A}" destId="{45A722F3-0228-4D7A-A635-E0ABB986EED3}" srcOrd="1" destOrd="0" parTransId="{2CFD183C-67AF-405B-8FB5-CF88F6B490E7}" sibTransId="{64BD17F9-AA6D-498E-BC8A-0D4B5F5655EB}"/>
    <dgm:cxn modelId="{004EB068-847C-4A18-BD8F-CB15F0C20D72}" type="presOf" srcId="{78CDABF4-0AE2-4898-AB19-921467006160}" destId="{37BE81ED-DBB5-4ACC-8ED7-BCBBAD134C6A}" srcOrd="0" destOrd="0" presId="urn:microsoft.com/office/officeart/2005/8/layout/list1"/>
    <dgm:cxn modelId="{F1C9FE6A-1572-4710-B7E0-95CED0C7EC51}" srcId="{9BBF97C1-EF03-4A23-8932-9522CDB6B40A}" destId="{E5AD865C-B38C-43AD-8F15-EB6FD4B5E513}" srcOrd="3" destOrd="0" parTransId="{59894B51-F392-4A37-995B-297DBA3909A1}" sibTransId="{C767251E-2ACE-45EE-95D8-0ED467E770C8}"/>
    <dgm:cxn modelId="{A7978E6C-91D0-4B24-B8F6-D60E07701066}" srcId="{E5AD865C-B38C-43AD-8F15-EB6FD4B5E513}" destId="{2ED0376A-AECC-4CE8-ADD0-7B063BC0F36F}" srcOrd="0" destOrd="0" parTransId="{B6AA4F06-AEAA-4197-B3AD-2DC747544536}" sibTransId="{C6437AE5-795B-48AE-A52C-57D75371142F}"/>
    <dgm:cxn modelId="{9AD64673-DCE6-4BE8-8C91-A86D0BBFA04A}" srcId="{155A1BA5-376B-4FE3-8105-1BB7D0EF93FC}" destId="{78CDABF4-0AE2-4898-AB19-921467006160}" srcOrd="0" destOrd="0" parTransId="{01603233-502E-4938-A4E3-1E9DB4208955}" sibTransId="{0D333145-4FE0-4CFE-A88C-3745D653A609}"/>
    <dgm:cxn modelId="{5FE6BD76-0AD4-453D-B678-453CCABB29F6}" type="presOf" srcId="{E5AD865C-B38C-43AD-8F15-EB6FD4B5E513}" destId="{7CD43D4A-C1BD-45E6-9C08-6341FF3D7E46}" srcOrd="1" destOrd="0" presId="urn:microsoft.com/office/officeart/2005/8/layout/list1"/>
    <dgm:cxn modelId="{EB761E80-087D-4517-B671-38A7A3074286}" type="presOf" srcId="{155A1BA5-376B-4FE3-8105-1BB7D0EF93FC}" destId="{B18ED465-FCA2-44EB-8436-A6A862FF3616}" srcOrd="0" destOrd="0" presId="urn:microsoft.com/office/officeart/2005/8/layout/list1"/>
    <dgm:cxn modelId="{65455680-9FC1-4213-8F88-A3BEF7646559}" type="presOf" srcId="{CEB17424-3473-458F-BEFF-3F6186DA659A}" destId="{69794A28-6EB5-4FFB-A863-D778FE1D5379}" srcOrd="0" destOrd="0" presId="urn:microsoft.com/office/officeart/2005/8/layout/list1"/>
    <dgm:cxn modelId="{7E40E696-8092-4383-9ED8-40015940818E}" type="presOf" srcId="{562DB184-5B69-49FD-859B-B6F4641CC37A}" destId="{EAA92718-B7A6-4D8B-80AE-E04E633C4F52}" srcOrd="0" destOrd="0" presId="urn:microsoft.com/office/officeart/2005/8/layout/list1"/>
    <dgm:cxn modelId="{94B05CAB-181C-4575-B682-FC76915F805A}" srcId="{9BBF97C1-EF03-4A23-8932-9522CDB6B40A}" destId="{562DB184-5B69-49FD-859B-B6F4641CC37A}" srcOrd="0" destOrd="0" parTransId="{143E3DF9-54F1-4250-A2F5-44D115D895E7}" sibTransId="{4CF7642B-A870-40B3-93F9-8AE67029360E}"/>
    <dgm:cxn modelId="{C02CEAB4-21D6-473B-821D-94F3AAD3F324}" type="presOf" srcId="{45A722F3-0228-4D7A-A635-E0ABB986EED3}" destId="{B31A365E-8811-41BA-AF16-1E80D961F34D}" srcOrd="1" destOrd="0" presId="urn:microsoft.com/office/officeart/2005/8/layout/list1"/>
    <dgm:cxn modelId="{58132BBC-4D72-4873-BC9C-79FFE2CE935C}" type="presOf" srcId="{562DB184-5B69-49FD-859B-B6F4641CC37A}" destId="{3D41A959-16BA-464A-A070-2D69A155D228}" srcOrd="1" destOrd="0" presId="urn:microsoft.com/office/officeart/2005/8/layout/list1"/>
    <dgm:cxn modelId="{1785DABE-A2DA-4CA4-BD85-94E6C4805E8A}" type="presOf" srcId="{45A722F3-0228-4D7A-A635-E0ABB986EED3}" destId="{3B61679A-1A61-4B65-91F7-CB490A1D2BE1}" srcOrd="0" destOrd="0" presId="urn:microsoft.com/office/officeart/2005/8/layout/list1"/>
    <dgm:cxn modelId="{2B7CDEC9-75BF-43B5-91F6-C7A9A2DABBBB}" type="presOf" srcId="{9BBF97C1-EF03-4A23-8932-9522CDB6B40A}" destId="{8842FD62-43AB-4878-BF54-9DBD679CD3F1}" srcOrd="0" destOrd="0" presId="urn:microsoft.com/office/officeart/2005/8/layout/list1"/>
    <dgm:cxn modelId="{D8BAB5DC-7EE8-4E26-AA62-25FACCB5EF22}" type="presOf" srcId="{E5AD865C-B38C-43AD-8F15-EB6FD4B5E513}" destId="{9FFC83EB-BD2B-449B-A8D8-BBAAF8577B4E}" srcOrd="0" destOrd="0" presId="urn:microsoft.com/office/officeart/2005/8/layout/list1"/>
    <dgm:cxn modelId="{8855DCEC-E024-4151-8813-82AD99440471}" srcId="{9BBF97C1-EF03-4A23-8932-9522CDB6B40A}" destId="{155A1BA5-376B-4FE3-8105-1BB7D0EF93FC}" srcOrd="2" destOrd="0" parTransId="{E7F2E005-63C1-4ACF-931E-360E451B3F11}" sibTransId="{FB81194A-ED66-410E-AC5A-E70869DEE414}"/>
    <dgm:cxn modelId="{F096F8FB-7B83-478B-A2C4-0746D318920B}" type="presOf" srcId="{57E4E148-FFFE-462E-962B-0A83CC7CAF7D}" destId="{2932DBE3-8B11-442B-911A-2EC329FEAD07}" srcOrd="0" destOrd="0" presId="urn:microsoft.com/office/officeart/2005/8/layout/list1"/>
    <dgm:cxn modelId="{D27074FD-051F-4D94-B173-85A2927449CA}" srcId="{45A722F3-0228-4D7A-A635-E0ABB986EED3}" destId="{57E4E148-FFFE-462E-962B-0A83CC7CAF7D}" srcOrd="0" destOrd="0" parTransId="{CBB23342-9840-45AB-9E89-9907FA5C7ED6}" sibTransId="{1FF0D0D1-FD4A-4AD0-90D1-424A8552959F}"/>
    <dgm:cxn modelId="{200916FF-B175-4D05-9454-3BFF55B81C52}" srcId="{562DB184-5B69-49FD-859B-B6F4641CC37A}" destId="{CEB17424-3473-458F-BEFF-3F6186DA659A}" srcOrd="0" destOrd="0" parTransId="{2CE8860E-7138-4B5A-B01A-DD5B58878B2E}" sibTransId="{8E36A784-155E-4937-AA8F-4C4D4F7AE54B}"/>
    <dgm:cxn modelId="{17742B4D-091D-4F7C-8CC6-F0CAF641B6F8}" type="presParOf" srcId="{8842FD62-43AB-4878-BF54-9DBD679CD3F1}" destId="{72725CE3-27D8-45F9-A9A5-7226014DE633}" srcOrd="0" destOrd="0" presId="urn:microsoft.com/office/officeart/2005/8/layout/list1"/>
    <dgm:cxn modelId="{CF7C44A2-7A5E-4ED1-8989-680FF9778597}" type="presParOf" srcId="{72725CE3-27D8-45F9-A9A5-7226014DE633}" destId="{EAA92718-B7A6-4D8B-80AE-E04E633C4F52}" srcOrd="0" destOrd="0" presId="urn:microsoft.com/office/officeart/2005/8/layout/list1"/>
    <dgm:cxn modelId="{B058E1E5-CE19-45B6-ADE7-2ED741000DCC}" type="presParOf" srcId="{72725CE3-27D8-45F9-A9A5-7226014DE633}" destId="{3D41A959-16BA-464A-A070-2D69A155D228}" srcOrd="1" destOrd="0" presId="urn:microsoft.com/office/officeart/2005/8/layout/list1"/>
    <dgm:cxn modelId="{52ABE615-7497-4B8E-ACA4-06D7B9AF9DF9}" type="presParOf" srcId="{8842FD62-43AB-4878-BF54-9DBD679CD3F1}" destId="{40882A3E-86BF-4D12-9403-8C3466810582}" srcOrd="1" destOrd="0" presId="urn:microsoft.com/office/officeart/2005/8/layout/list1"/>
    <dgm:cxn modelId="{AFA65CB1-4E25-4F41-800C-E8A324E88BB7}" type="presParOf" srcId="{8842FD62-43AB-4878-BF54-9DBD679CD3F1}" destId="{69794A28-6EB5-4FFB-A863-D778FE1D5379}" srcOrd="2" destOrd="0" presId="urn:microsoft.com/office/officeart/2005/8/layout/list1"/>
    <dgm:cxn modelId="{FD65DC02-C16C-44E7-A4F4-B068DBEACF12}" type="presParOf" srcId="{8842FD62-43AB-4878-BF54-9DBD679CD3F1}" destId="{3C1C16B6-2843-48B5-BEF0-3FB94685C552}" srcOrd="3" destOrd="0" presId="urn:microsoft.com/office/officeart/2005/8/layout/list1"/>
    <dgm:cxn modelId="{B87FF47B-DAD0-408F-BDC9-2EF2C1EE9EAF}" type="presParOf" srcId="{8842FD62-43AB-4878-BF54-9DBD679CD3F1}" destId="{30E338A4-EF06-4C5F-9815-EE8DCAAF7998}" srcOrd="4" destOrd="0" presId="urn:microsoft.com/office/officeart/2005/8/layout/list1"/>
    <dgm:cxn modelId="{C3C6F488-4719-4363-8A73-5C381928653F}" type="presParOf" srcId="{30E338A4-EF06-4C5F-9815-EE8DCAAF7998}" destId="{3B61679A-1A61-4B65-91F7-CB490A1D2BE1}" srcOrd="0" destOrd="0" presId="urn:microsoft.com/office/officeart/2005/8/layout/list1"/>
    <dgm:cxn modelId="{27DF7DAD-5AE6-4389-AF9F-B975D6975A40}" type="presParOf" srcId="{30E338A4-EF06-4C5F-9815-EE8DCAAF7998}" destId="{B31A365E-8811-41BA-AF16-1E80D961F34D}" srcOrd="1" destOrd="0" presId="urn:microsoft.com/office/officeart/2005/8/layout/list1"/>
    <dgm:cxn modelId="{3A619367-F7C3-48E6-8EF4-F7FDA130B5FD}" type="presParOf" srcId="{8842FD62-43AB-4878-BF54-9DBD679CD3F1}" destId="{D7D60422-E6E1-4B3A-91A3-9999545B9371}" srcOrd="5" destOrd="0" presId="urn:microsoft.com/office/officeart/2005/8/layout/list1"/>
    <dgm:cxn modelId="{C61A3291-D243-4679-B278-5DF6DBD9F2E8}" type="presParOf" srcId="{8842FD62-43AB-4878-BF54-9DBD679CD3F1}" destId="{2932DBE3-8B11-442B-911A-2EC329FEAD07}" srcOrd="6" destOrd="0" presId="urn:microsoft.com/office/officeart/2005/8/layout/list1"/>
    <dgm:cxn modelId="{53626D0E-25A5-44A1-8C70-6B56C7996BAA}" type="presParOf" srcId="{8842FD62-43AB-4878-BF54-9DBD679CD3F1}" destId="{46CAC1DF-4C00-4BF0-927A-8E7491583C4B}" srcOrd="7" destOrd="0" presId="urn:microsoft.com/office/officeart/2005/8/layout/list1"/>
    <dgm:cxn modelId="{88C774CE-830E-41F2-A85C-B3CB75C365C9}" type="presParOf" srcId="{8842FD62-43AB-4878-BF54-9DBD679CD3F1}" destId="{1AC7A84D-C208-4EDC-9242-D6408D80E50D}" srcOrd="8" destOrd="0" presId="urn:microsoft.com/office/officeart/2005/8/layout/list1"/>
    <dgm:cxn modelId="{F2E4A092-F6B7-4B45-B5F5-44C25D98D910}" type="presParOf" srcId="{1AC7A84D-C208-4EDC-9242-D6408D80E50D}" destId="{B18ED465-FCA2-44EB-8436-A6A862FF3616}" srcOrd="0" destOrd="0" presId="urn:microsoft.com/office/officeart/2005/8/layout/list1"/>
    <dgm:cxn modelId="{00607963-EF5A-468C-A17D-516165438CCB}" type="presParOf" srcId="{1AC7A84D-C208-4EDC-9242-D6408D80E50D}" destId="{E8BD80E4-A43D-474B-AE4F-048B6C83FDA6}" srcOrd="1" destOrd="0" presId="urn:microsoft.com/office/officeart/2005/8/layout/list1"/>
    <dgm:cxn modelId="{DC304B98-ACB8-4E50-A327-34696605BA6A}" type="presParOf" srcId="{8842FD62-43AB-4878-BF54-9DBD679CD3F1}" destId="{2A7C31B1-ABDB-4CE9-95A3-BC98435EDF44}" srcOrd="9" destOrd="0" presId="urn:microsoft.com/office/officeart/2005/8/layout/list1"/>
    <dgm:cxn modelId="{E33AB0ED-E4C8-4424-854D-CB7FB093FEE0}" type="presParOf" srcId="{8842FD62-43AB-4878-BF54-9DBD679CD3F1}" destId="{37BE81ED-DBB5-4ACC-8ED7-BCBBAD134C6A}" srcOrd="10" destOrd="0" presId="urn:microsoft.com/office/officeart/2005/8/layout/list1"/>
    <dgm:cxn modelId="{AC3E8229-00C8-4A95-BDD1-322969A06675}" type="presParOf" srcId="{8842FD62-43AB-4878-BF54-9DBD679CD3F1}" destId="{9E98B017-C3D6-4876-8A01-79CC22531363}" srcOrd="11" destOrd="0" presId="urn:microsoft.com/office/officeart/2005/8/layout/list1"/>
    <dgm:cxn modelId="{40E07BD6-F08D-47B9-B92F-A203DC623F11}" type="presParOf" srcId="{8842FD62-43AB-4878-BF54-9DBD679CD3F1}" destId="{8F4B2F9A-8DBE-4895-B321-FFD600A0256C}" srcOrd="12" destOrd="0" presId="urn:microsoft.com/office/officeart/2005/8/layout/list1"/>
    <dgm:cxn modelId="{717D47E9-099F-4A0C-8A6E-773F232FF15B}" type="presParOf" srcId="{8F4B2F9A-8DBE-4895-B321-FFD600A0256C}" destId="{9FFC83EB-BD2B-449B-A8D8-BBAAF8577B4E}" srcOrd="0" destOrd="0" presId="urn:microsoft.com/office/officeart/2005/8/layout/list1"/>
    <dgm:cxn modelId="{4FC0A99D-3DA8-4326-80F8-A8F3C4109E00}" type="presParOf" srcId="{8F4B2F9A-8DBE-4895-B321-FFD600A0256C}" destId="{7CD43D4A-C1BD-45E6-9C08-6341FF3D7E46}" srcOrd="1" destOrd="0" presId="urn:microsoft.com/office/officeart/2005/8/layout/list1"/>
    <dgm:cxn modelId="{ECE29614-E7F2-4F6F-9CC4-6A52B321E8EB}" type="presParOf" srcId="{8842FD62-43AB-4878-BF54-9DBD679CD3F1}" destId="{6B749CD1-2706-4185-85E7-F6B78F9D8B07}" srcOrd="13" destOrd="0" presId="urn:microsoft.com/office/officeart/2005/8/layout/list1"/>
    <dgm:cxn modelId="{A4B27507-6B21-44DF-B0C3-537123363106}" type="presParOf" srcId="{8842FD62-43AB-4878-BF54-9DBD679CD3F1}" destId="{901D997F-E24F-42F2-A1A7-8C421BA1070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12E46E-B0C9-403D-B13B-3653B71021B7}" type="doc">
      <dgm:prSet loTypeId="urn:microsoft.com/office/officeart/2009/layout/CircleArrowProcess" loCatId="cycle" qsTypeId="urn:microsoft.com/office/officeart/2005/8/quickstyle/simple4" qsCatId="simple" csTypeId="urn:microsoft.com/office/officeart/2005/8/colors/colorful4" csCatId="colorful" phldr="1"/>
      <dgm:spPr/>
    </dgm:pt>
    <dgm:pt modelId="{5CED9861-1E69-4534-B166-8D3C94CCE838}">
      <dgm:prSet phldrT="[Text]"/>
      <dgm:spPr/>
      <dgm:t>
        <a:bodyPr/>
        <a:lstStyle/>
        <a:p>
          <a:r>
            <a:rPr lang="en-US" b="1" dirty="0"/>
            <a:t>Electric System</a:t>
          </a:r>
        </a:p>
      </dgm:t>
    </dgm:pt>
    <dgm:pt modelId="{44D882CC-4829-483A-A412-D5BE99CE5E45}" type="parTrans" cxnId="{8EA3BDBB-DE70-458D-A01A-A65209DBC31F}">
      <dgm:prSet/>
      <dgm:spPr/>
      <dgm:t>
        <a:bodyPr/>
        <a:lstStyle/>
        <a:p>
          <a:endParaRPr lang="en-US"/>
        </a:p>
      </dgm:t>
    </dgm:pt>
    <dgm:pt modelId="{891B0DEF-2ED0-4B4D-B8B3-76948A5889C9}" type="sibTrans" cxnId="{8EA3BDBB-DE70-458D-A01A-A65209DBC31F}">
      <dgm:prSet/>
      <dgm:spPr/>
      <dgm:t>
        <a:bodyPr/>
        <a:lstStyle/>
        <a:p>
          <a:endParaRPr lang="en-US"/>
        </a:p>
      </dgm:t>
    </dgm:pt>
    <dgm:pt modelId="{8EBF631C-28E4-4DC5-98C9-4D2F0784AAB3}">
      <dgm:prSet phldrT="[Text]"/>
      <dgm:spPr/>
      <dgm:t>
        <a:bodyPr/>
        <a:lstStyle/>
        <a:p>
          <a:r>
            <a:rPr lang="en-US" b="1" dirty="0"/>
            <a:t>Rates &amp; rate design</a:t>
          </a:r>
        </a:p>
      </dgm:t>
    </dgm:pt>
    <dgm:pt modelId="{31CFBC55-5315-4BE5-A23E-CF0C4D723763}" type="parTrans" cxnId="{0A2DAEB6-2EF1-4291-95B4-C9D6BA7F719A}">
      <dgm:prSet/>
      <dgm:spPr/>
      <dgm:t>
        <a:bodyPr/>
        <a:lstStyle/>
        <a:p>
          <a:endParaRPr lang="en-US"/>
        </a:p>
      </dgm:t>
    </dgm:pt>
    <dgm:pt modelId="{D0C57F79-D3CF-4292-A083-42D015E56999}" type="sibTrans" cxnId="{0A2DAEB6-2EF1-4291-95B4-C9D6BA7F719A}">
      <dgm:prSet/>
      <dgm:spPr/>
      <dgm:t>
        <a:bodyPr/>
        <a:lstStyle/>
        <a:p>
          <a:endParaRPr lang="en-US"/>
        </a:p>
      </dgm:t>
    </dgm:pt>
    <dgm:pt modelId="{AF136675-C635-4B80-A75D-8F5A5E258A79}">
      <dgm:prSet phldrT="[Text]"/>
      <dgm:spPr/>
      <dgm:t>
        <a:bodyPr/>
        <a:lstStyle/>
        <a:p>
          <a:r>
            <a:rPr lang="en-US" b="1" dirty="0"/>
            <a:t>Total cost of ownership</a:t>
          </a:r>
        </a:p>
      </dgm:t>
    </dgm:pt>
    <dgm:pt modelId="{8DFB4F62-4A2D-43C6-8638-B6AD826CF149}" type="parTrans" cxnId="{5A2AC3EF-DAEB-469E-A251-78EC7A219498}">
      <dgm:prSet/>
      <dgm:spPr/>
      <dgm:t>
        <a:bodyPr/>
        <a:lstStyle/>
        <a:p>
          <a:endParaRPr lang="en-US"/>
        </a:p>
      </dgm:t>
    </dgm:pt>
    <dgm:pt modelId="{E0DC3899-9423-413D-8A41-43F23FD7A382}" type="sibTrans" cxnId="{5A2AC3EF-DAEB-469E-A251-78EC7A219498}">
      <dgm:prSet/>
      <dgm:spPr/>
      <dgm:t>
        <a:bodyPr/>
        <a:lstStyle/>
        <a:p>
          <a:endParaRPr lang="en-US"/>
        </a:p>
      </dgm:t>
    </dgm:pt>
    <dgm:pt modelId="{CDE52E23-537A-4AED-B196-00A857E4BCB5}">
      <dgm:prSet phldrT="[Text]"/>
      <dgm:spPr/>
      <dgm:t>
        <a:bodyPr/>
        <a:lstStyle/>
        <a:p>
          <a:r>
            <a:rPr lang="en-US" b="1" dirty="0"/>
            <a:t>Health impacts</a:t>
          </a:r>
        </a:p>
      </dgm:t>
    </dgm:pt>
    <dgm:pt modelId="{85CFAD35-5AAB-4683-9F99-85E80B1B7DE5}" type="parTrans" cxnId="{C7978BF7-C012-4779-8607-5DAEB765CAF8}">
      <dgm:prSet/>
      <dgm:spPr/>
      <dgm:t>
        <a:bodyPr/>
        <a:lstStyle/>
        <a:p>
          <a:endParaRPr lang="en-US"/>
        </a:p>
      </dgm:t>
    </dgm:pt>
    <dgm:pt modelId="{42D9E819-0B94-4025-A9EB-DC8DDA6F5900}" type="sibTrans" cxnId="{C7978BF7-C012-4779-8607-5DAEB765CAF8}">
      <dgm:prSet/>
      <dgm:spPr/>
      <dgm:t>
        <a:bodyPr/>
        <a:lstStyle/>
        <a:p>
          <a:endParaRPr lang="en-US"/>
        </a:p>
      </dgm:t>
    </dgm:pt>
    <dgm:pt modelId="{EDDC77B7-7E66-45A0-A972-2BE12BE032A2}">
      <dgm:prSet phldrT="[Text]"/>
      <dgm:spPr/>
      <dgm:t>
        <a:bodyPr/>
        <a:lstStyle/>
        <a:p>
          <a:r>
            <a:rPr lang="en-US" b="1" dirty="0"/>
            <a:t>EV charging habits</a:t>
          </a:r>
        </a:p>
      </dgm:t>
    </dgm:pt>
    <dgm:pt modelId="{99C45FEC-E2B6-4818-88C5-D1303DE19260}" type="parTrans" cxnId="{30228074-D08D-432C-B4F3-2D644EA28E66}">
      <dgm:prSet/>
      <dgm:spPr/>
      <dgm:t>
        <a:bodyPr/>
        <a:lstStyle/>
        <a:p>
          <a:endParaRPr lang="en-US"/>
        </a:p>
      </dgm:t>
    </dgm:pt>
    <dgm:pt modelId="{BFA01D7F-939C-4A58-9229-4F8C2F0FCC5B}" type="sibTrans" cxnId="{30228074-D08D-432C-B4F3-2D644EA28E66}">
      <dgm:prSet/>
      <dgm:spPr/>
      <dgm:t>
        <a:bodyPr/>
        <a:lstStyle/>
        <a:p>
          <a:endParaRPr lang="en-US"/>
        </a:p>
      </dgm:t>
    </dgm:pt>
    <dgm:pt modelId="{743D5B24-1CBA-47A5-B42C-68F554A5A84E}" type="pres">
      <dgm:prSet presAssocID="{9612E46E-B0C9-403D-B13B-3653B71021B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11E9734-AF4F-4D4D-80F3-8E2FB3737B89}" type="pres">
      <dgm:prSet presAssocID="{EDDC77B7-7E66-45A0-A972-2BE12BE032A2}" presName="Accent1" presStyleCnt="0"/>
      <dgm:spPr/>
    </dgm:pt>
    <dgm:pt modelId="{9EAD9047-9377-43E4-A302-05C143F2AA3F}" type="pres">
      <dgm:prSet presAssocID="{EDDC77B7-7E66-45A0-A972-2BE12BE032A2}" presName="Accent" presStyleLbl="node1" presStyleIdx="0" presStyleCnt="5"/>
      <dgm:spPr/>
    </dgm:pt>
    <dgm:pt modelId="{430E2D23-42F3-4D04-89C7-5A46073CAB2D}" type="pres">
      <dgm:prSet presAssocID="{EDDC77B7-7E66-45A0-A972-2BE12BE032A2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1F347F41-7F94-4C28-9C42-B5C04A875E90}" type="pres">
      <dgm:prSet presAssocID="{5CED9861-1E69-4534-B166-8D3C94CCE838}" presName="Accent2" presStyleCnt="0"/>
      <dgm:spPr/>
    </dgm:pt>
    <dgm:pt modelId="{4DFC7330-4B33-48E0-BE1B-FFD15F262500}" type="pres">
      <dgm:prSet presAssocID="{5CED9861-1E69-4534-B166-8D3C94CCE838}" presName="Accent" presStyleLbl="node1" presStyleIdx="1" presStyleCnt="5"/>
      <dgm:spPr/>
    </dgm:pt>
    <dgm:pt modelId="{5746C975-283E-4C3B-845B-8815F233D1D5}" type="pres">
      <dgm:prSet presAssocID="{5CED9861-1E69-4534-B166-8D3C94CCE838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0EE22AED-6FD2-42D1-943F-324CCA553538}" type="pres">
      <dgm:prSet presAssocID="{8EBF631C-28E4-4DC5-98C9-4D2F0784AAB3}" presName="Accent3" presStyleCnt="0"/>
      <dgm:spPr/>
    </dgm:pt>
    <dgm:pt modelId="{AD36EBB8-4B99-4AA5-B556-F729A2072879}" type="pres">
      <dgm:prSet presAssocID="{8EBF631C-28E4-4DC5-98C9-4D2F0784AAB3}" presName="Accent" presStyleLbl="node1" presStyleIdx="2" presStyleCnt="5" custAng="2576270" custLinFactNeighborX="-21836" custLinFactNeighborY="19356"/>
      <dgm:spPr/>
    </dgm:pt>
    <dgm:pt modelId="{6932A85F-4F6B-4F7B-A2FE-441254CDEC92}" type="pres">
      <dgm:prSet presAssocID="{8EBF631C-28E4-4DC5-98C9-4D2F0784AAB3}" presName="Parent3" presStyleLbl="revTx" presStyleIdx="2" presStyleCnt="5" custLinFactNeighborX="-45254" custLinFactNeighborY="74202">
        <dgm:presLayoutVars>
          <dgm:chMax val="1"/>
          <dgm:chPref val="1"/>
          <dgm:bulletEnabled val="1"/>
        </dgm:presLayoutVars>
      </dgm:prSet>
      <dgm:spPr/>
    </dgm:pt>
    <dgm:pt modelId="{E4346C9F-D157-4016-B40C-F24C877CDC80}" type="pres">
      <dgm:prSet presAssocID="{AF136675-C635-4B80-A75D-8F5A5E258A79}" presName="Accent4" presStyleCnt="0"/>
      <dgm:spPr/>
    </dgm:pt>
    <dgm:pt modelId="{27B613A3-9F06-4D07-B592-AD1DBAC64F74}" type="pres">
      <dgm:prSet presAssocID="{AF136675-C635-4B80-A75D-8F5A5E258A79}" presName="Accent" presStyleLbl="node1" presStyleIdx="3" presStyleCnt="5" custAng="19428604" custLinFactNeighborX="-39421" custLinFactNeighborY="27296"/>
      <dgm:spPr/>
    </dgm:pt>
    <dgm:pt modelId="{2AEBA748-0634-4E4E-9628-09F40DFC26D1}" type="pres">
      <dgm:prSet presAssocID="{AF136675-C635-4B80-A75D-8F5A5E258A79}" presName="Parent4" presStyleLbl="revTx" presStyleIdx="3" presStyleCnt="5" custLinFactNeighborX="-57450" custLinFactNeighborY="95428">
        <dgm:presLayoutVars>
          <dgm:chMax val="1"/>
          <dgm:chPref val="1"/>
          <dgm:bulletEnabled val="1"/>
        </dgm:presLayoutVars>
      </dgm:prSet>
      <dgm:spPr/>
    </dgm:pt>
    <dgm:pt modelId="{ACD3295D-7819-43C8-A4F0-DD517E83B737}" type="pres">
      <dgm:prSet presAssocID="{CDE52E23-537A-4AED-B196-00A857E4BCB5}" presName="Accent5" presStyleCnt="0"/>
      <dgm:spPr/>
    </dgm:pt>
    <dgm:pt modelId="{817A0272-A920-4DF6-B705-0219BFB7F104}" type="pres">
      <dgm:prSet presAssocID="{CDE52E23-537A-4AED-B196-00A857E4BCB5}" presName="Accent" presStyleLbl="node1" presStyleIdx="4" presStyleCnt="5" custAng="2186055" custLinFactX="2475" custLinFactNeighborX="100000" custLinFactNeighborY="-19936"/>
      <dgm:spPr>
        <a:noFill/>
      </dgm:spPr>
    </dgm:pt>
    <dgm:pt modelId="{7F1BCC83-D360-4225-9FE3-1718F5E1C245}" type="pres">
      <dgm:prSet presAssocID="{CDE52E23-537A-4AED-B196-00A857E4BCB5}" presName="Parent5" presStyleLbl="revTx" presStyleIdx="4" presStyleCnt="5" custLinFactY="-223681" custLinFactNeighborX="57963" custLinFactNeighborY="-300000">
        <dgm:presLayoutVars>
          <dgm:chMax val="1"/>
          <dgm:chPref val="1"/>
          <dgm:bulletEnabled val="1"/>
        </dgm:presLayoutVars>
      </dgm:prSet>
      <dgm:spPr/>
    </dgm:pt>
  </dgm:ptLst>
  <dgm:cxnLst>
    <dgm:cxn modelId="{0C5BEB28-4573-42F6-ABC1-BC2B9388BC3C}" type="presOf" srcId="{EDDC77B7-7E66-45A0-A972-2BE12BE032A2}" destId="{430E2D23-42F3-4D04-89C7-5A46073CAB2D}" srcOrd="0" destOrd="0" presId="urn:microsoft.com/office/officeart/2009/layout/CircleArrowProcess"/>
    <dgm:cxn modelId="{FFD1B749-4C9B-43A7-A6E9-F6F49571F015}" type="presOf" srcId="{9612E46E-B0C9-403D-B13B-3653B71021B7}" destId="{743D5B24-1CBA-47A5-B42C-68F554A5A84E}" srcOrd="0" destOrd="0" presId="urn:microsoft.com/office/officeart/2009/layout/CircleArrowProcess"/>
    <dgm:cxn modelId="{B341B869-5C73-43FE-B335-9D71EA210E8D}" type="presOf" srcId="{8EBF631C-28E4-4DC5-98C9-4D2F0784AAB3}" destId="{6932A85F-4F6B-4F7B-A2FE-441254CDEC92}" srcOrd="0" destOrd="0" presId="urn:microsoft.com/office/officeart/2009/layout/CircleArrowProcess"/>
    <dgm:cxn modelId="{BF47E04C-4A3F-40E6-AED5-9C1596152F75}" type="presOf" srcId="{CDE52E23-537A-4AED-B196-00A857E4BCB5}" destId="{7F1BCC83-D360-4225-9FE3-1718F5E1C245}" srcOrd="0" destOrd="0" presId="urn:microsoft.com/office/officeart/2009/layout/CircleArrowProcess"/>
    <dgm:cxn modelId="{30228074-D08D-432C-B4F3-2D644EA28E66}" srcId="{9612E46E-B0C9-403D-B13B-3653B71021B7}" destId="{EDDC77B7-7E66-45A0-A972-2BE12BE032A2}" srcOrd="0" destOrd="0" parTransId="{99C45FEC-E2B6-4818-88C5-D1303DE19260}" sibTransId="{BFA01D7F-939C-4A58-9229-4F8C2F0FCC5B}"/>
    <dgm:cxn modelId="{4A801577-9AD6-4B84-BA95-F4257B6F7C2E}" type="presOf" srcId="{5CED9861-1E69-4534-B166-8D3C94CCE838}" destId="{5746C975-283E-4C3B-845B-8815F233D1D5}" srcOrd="0" destOrd="0" presId="urn:microsoft.com/office/officeart/2009/layout/CircleArrowProcess"/>
    <dgm:cxn modelId="{C27F32AC-5534-4C51-8945-8E5B19261C0D}" type="presOf" srcId="{AF136675-C635-4B80-A75D-8F5A5E258A79}" destId="{2AEBA748-0634-4E4E-9628-09F40DFC26D1}" srcOrd="0" destOrd="0" presId="urn:microsoft.com/office/officeart/2009/layout/CircleArrowProcess"/>
    <dgm:cxn modelId="{0A2DAEB6-2EF1-4291-95B4-C9D6BA7F719A}" srcId="{9612E46E-B0C9-403D-B13B-3653B71021B7}" destId="{8EBF631C-28E4-4DC5-98C9-4D2F0784AAB3}" srcOrd="2" destOrd="0" parTransId="{31CFBC55-5315-4BE5-A23E-CF0C4D723763}" sibTransId="{D0C57F79-D3CF-4292-A083-42D015E56999}"/>
    <dgm:cxn modelId="{8EA3BDBB-DE70-458D-A01A-A65209DBC31F}" srcId="{9612E46E-B0C9-403D-B13B-3653B71021B7}" destId="{5CED9861-1E69-4534-B166-8D3C94CCE838}" srcOrd="1" destOrd="0" parTransId="{44D882CC-4829-483A-A412-D5BE99CE5E45}" sibTransId="{891B0DEF-2ED0-4B4D-B8B3-76948A5889C9}"/>
    <dgm:cxn modelId="{5A2AC3EF-DAEB-469E-A251-78EC7A219498}" srcId="{9612E46E-B0C9-403D-B13B-3653B71021B7}" destId="{AF136675-C635-4B80-A75D-8F5A5E258A79}" srcOrd="3" destOrd="0" parTransId="{8DFB4F62-4A2D-43C6-8638-B6AD826CF149}" sibTransId="{E0DC3899-9423-413D-8A41-43F23FD7A382}"/>
    <dgm:cxn modelId="{C7978BF7-C012-4779-8607-5DAEB765CAF8}" srcId="{9612E46E-B0C9-403D-B13B-3653B71021B7}" destId="{CDE52E23-537A-4AED-B196-00A857E4BCB5}" srcOrd="4" destOrd="0" parTransId="{85CFAD35-5AAB-4683-9F99-85E80B1B7DE5}" sibTransId="{42D9E819-0B94-4025-A9EB-DC8DDA6F5900}"/>
    <dgm:cxn modelId="{7E9BEA8B-64AC-4BA8-A4C3-96C3FFD47CA8}" type="presParOf" srcId="{743D5B24-1CBA-47A5-B42C-68F554A5A84E}" destId="{C11E9734-AF4F-4D4D-80F3-8E2FB3737B89}" srcOrd="0" destOrd="0" presId="urn:microsoft.com/office/officeart/2009/layout/CircleArrowProcess"/>
    <dgm:cxn modelId="{DCD55D91-E9D1-4D32-BB14-C55854B71A1B}" type="presParOf" srcId="{C11E9734-AF4F-4D4D-80F3-8E2FB3737B89}" destId="{9EAD9047-9377-43E4-A302-05C143F2AA3F}" srcOrd="0" destOrd="0" presId="urn:microsoft.com/office/officeart/2009/layout/CircleArrowProcess"/>
    <dgm:cxn modelId="{B1F8729F-A87B-43BE-9785-456F69107C71}" type="presParOf" srcId="{743D5B24-1CBA-47A5-B42C-68F554A5A84E}" destId="{430E2D23-42F3-4D04-89C7-5A46073CAB2D}" srcOrd="1" destOrd="0" presId="urn:microsoft.com/office/officeart/2009/layout/CircleArrowProcess"/>
    <dgm:cxn modelId="{52D57D17-268F-4853-B303-BB3E6497C9F6}" type="presParOf" srcId="{743D5B24-1CBA-47A5-B42C-68F554A5A84E}" destId="{1F347F41-7F94-4C28-9C42-B5C04A875E90}" srcOrd="2" destOrd="0" presId="urn:microsoft.com/office/officeart/2009/layout/CircleArrowProcess"/>
    <dgm:cxn modelId="{123D091D-8192-4088-8662-14CDE6C7A277}" type="presParOf" srcId="{1F347F41-7F94-4C28-9C42-B5C04A875E90}" destId="{4DFC7330-4B33-48E0-BE1B-FFD15F262500}" srcOrd="0" destOrd="0" presId="urn:microsoft.com/office/officeart/2009/layout/CircleArrowProcess"/>
    <dgm:cxn modelId="{1D83AAB0-E2B9-4E51-B4FA-06811EC6ADD6}" type="presParOf" srcId="{743D5B24-1CBA-47A5-B42C-68F554A5A84E}" destId="{5746C975-283E-4C3B-845B-8815F233D1D5}" srcOrd="3" destOrd="0" presId="urn:microsoft.com/office/officeart/2009/layout/CircleArrowProcess"/>
    <dgm:cxn modelId="{EC365804-E5E4-4613-841C-26B172BA459A}" type="presParOf" srcId="{743D5B24-1CBA-47A5-B42C-68F554A5A84E}" destId="{0EE22AED-6FD2-42D1-943F-324CCA553538}" srcOrd="4" destOrd="0" presId="urn:microsoft.com/office/officeart/2009/layout/CircleArrowProcess"/>
    <dgm:cxn modelId="{19CF66FF-924F-430D-B370-B475AE7F3BD3}" type="presParOf" srcId="{0EE22AED-6FD2-42D1-943F-324CCA553538}" destId="{AD36EBB8-4B99-4AA5-B556-F729A2072879}" srcOrd="0" destOrd="0" presId="urn:microsoft.com/office/officeart/2009/layout/CircleArrowProcess"/>
    <dgm:cxn modelId="{7DF0017D-D883-4D6D-AB38-30A4C9198FE4}" type="presParOf" srcId="{743D5B24-1CBA-47A5-B42C-68F554A5A84E}" destId="{6932A85F-4F6B-4F7B-A2FE-441254CDEC92}" srcOrd="5" destOrd="0" presId="urn:microsoft.com/office/officeart/2009/layout/CircleArrowProcess"/>
    <dgm:cxn modelId="{AE99A1F7-4F85-4D19-89A8-89F403DB75C6}" type="presParOf" srcId="{743D5B24-1CBA-47A5-B42C-68F554A5A84E}" destId="{E4346C9F-D157-4016-B40C-F24C877CDC80}" srcOrd="6" destOrd="0" presId="urn:microsoft.com/office/officeart/2009/layout/CircleArrowProcess"/>
    <dgm:cxn modelId="{B8684E8B-CEFD-4E4F-8AA3-BC7F225228C6}" type="presParOf" srcId="{E4346C9F-D157-4016-B40C-F24C877CDC80}" destId="{27B613A3-9F06-4D07-B592-AD1DBAC64F74}" srcOrd="0" destOrd="0" presId="urn:microsoft.com/office/officeart/2009/layout/CircleArrowProcess"/>
    <dgm:cxn modelId="{E0233F87-82E1-47EB-88FA-686CF3D019FE}" type="presParOf" srcId="{743D5B24-1CBA-47A5-B42C-68F554A5A84E}" destId="{2AEBA748-0634-4E4E-9628-09F40DFC26D1}" srcOrd="7" destOrd="0" presId="urn:microsoft.com/office/officeart/2009/layout/CircleArrowProcess"/>
    <dgm:cxn modelId="{D455B710-5B6D-484A-B3E8-2D9BF6EA474F}" type="presParOf" srcId="{743D5B24-1CBA-47A5-B42C-68F554A5A84E}" destId="{ACD3295D-7819-43C8-A4F0-DD517E83B737}" srcOrd="8" destOrd="0" presId="urn:microsoft.com/office/officeart/2009/layout/CircleArrowProcess"/>
    <dgm:cxn modelId="{6061D270-F683-4659-930A-83263028716D}" type="presParOf" srcId="{ACD3295D-7819-43C8-A4F0-DD517E83B737}" destId="{817A0272-A920-4DF6-B705-0219BFB7F104}" srcOrd="0" destOrd="0" presId="urn:microsoft.com/office/officeart/2009/layout/CircleArrowProcess"/>
    <dgm:cxn modelId="{10E26A97-D345-456F-8424-94E185804171}" type="presParOf" srcId="{743D5B24-1CBA-47A5-B42C-68F554A5A84E}" destId="{7F1BCC83-D360-4225-9FE3-1718F5E1C245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23782F-9290-4EB6-A342-C11FACB8D7B5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555CEA-5CBA-4144-88E8-28C328DA02FE}">
      <dgm:prSet phldrT="[Text]" custT="1"/>
      <dgm:spPr/>
      <dgm:t>
        <a:bodyPr/>
        <a:lstStyle/>
        <a:p>
          <a:r>
            <a:rPr lang="en-US" sz="2000" b="1" dirty="0"/>
            <a:t>Maximize benefits while minimizing costs</a:t>
          </a:r>
        </a:p>
      </dgm:t>
    </dgm:pt>
    <dgm:pt modelId="{CDF1A56B-EDC8-4A58-9612-0B74BBE422EE}" type="parTrans" cxnId="{32A6E571-A068-44E7-81DD-26642DEF7195}">
      <dgm:prSet/>
      <dgm:spPr/>
      <dgm:t>
        <a:bodyPr/>
        <a:lstStyle/>
        <a:p>
          <a:endParaRPr lang="en-US"/>
        </a:p>
      </dgm:t>
    </dgm:pt>
    <dgm:pt modelId="{A5680DFF-A055-4B51-B6DF-6C3637C0064E}" type="sibTrans" cxnId="{32A6E571-A068-44E7-81DD-26642DEF7195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en-US"/>
        </a:p>
      </dgm:t>
    </dgm:pt>
    <dgm:pt modelId="{8D6F774A-C458-41A6-BC93-6A90AED9A75E}">
      <dgm:prSet phldrT="[Text]" custT="1"/>
      <dgm:spPr/>
      <dgm:t>
        <a:bodyPr/>
        <a:lstStyle/>
        <a:p>
          <a:r>
            <a:rPr lang="en-US" sz="2000" b="1" dirty="0"/>
            <a:t>Promote equitable distribution of the benefits </a:t>
          </a:r>
        </a:p>
      </dgm:t>
    </dgm:pt>
    <dgm:pt modelId="{C5CD94D2-1287-4BA0-AEB4-663A4ED8B740}" type="parTrans" cxnId="{6F5E0A3D-525B-4693-ABE8-BD29FEC5DE46}">
      <dgm:prSet/>
      <dgm:spPr/>
      <dgm:t>
        <a:bodyPr/>
        <a:lstStyle/>
        <a:p>
          <a:endParaRPr lang="en-US"/>
        </a:p>
      </dgm:t>
    </dgm:pt>
    <dgm:pt modelId="{22CBE616-C27F-44F6-87A5-65C0631DFE97}" type="sibTrans" cxnId="{6F5E0A3D-525B-4693-ABE8-BD29FEC5DE46}">
      <dgm:prSet/>
      <dgm:spPr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0997" t="603" r="-4769" b="603"/>
          </a:stretch>
        </a:blipFill>
      </dgm:spPr>
      <dgm:t>
        <a:bodyPr bIns="91440"/>
        <a:lstStyle/>
        <a:p>
          <a:endParaRPr lang="en-US"/>
        </a:p>
      </dgm:t>
    </dgm:pt>
    <dgm:pt modelId="{9A2C3C26-EE64-43A1-9216-C388B9B228CA}" type="pres">
      <dgm:prSet presAssocID="{B323782F-9290-4EB6-A342-C11FACB8D7B5}" presName="Name0" presStyleCnt="0">
        <dgm:presLayoutVars>
          <dgm:chMax val="21"/>
          <dgm:chPref val="21"/>
        </dgm:presLayoutVars>
      </dgm:prSet>
      <dgm:spPr/>
    </dgm:pt>
    <dgm:pt modelId="{09BC7DE3-2F52-4BA8-B96E-BCF2FF50B730}" type="pres">
      <dgm:prSet presAssocID="{B9555CEA-5CBA-4144-88E8-28C328DA02FE}" presName="text1" presStyleCnt="0"/>
      <dgm:spPr/>
    </dgm:pt>
    <dgm:pt modelId="{B82B5D0E-717F-4216-91B6-0E294B2F6502}" type="pres">
      <dgm:prSet presAssocID="{B9555CEA-5CBA-4144-88E8-28C328DA02FE}" presName="textRepeatNode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A55C8D7-D9C9-4C09-B9D8-FDB3D8EF49C2}" type="pres">
      <dgm:prSet presAssocID="{B9555CEA-5CBA-4144-88E8-28C328DA02FE}" presName="textaccent1" presStyleCnt="0"/>
      <dgm:spPr/>
    </dgm:pt>
    <dgm:pt modelId="{BAA1CB3E-120E-425B-9802-520CB761E9A1}" type="pres">
      <dgm:prSet presAssocID="{B9555CEA-5CBA-4144-88E8-28C328DA02FE}" presName="accentRepeatNode" presStyleLbl="solidAlignAcc1" presStyleIdx="0" presStyleCnt="4"/>
      <dgm:spPr/>
    </dgm:pt>
    <dgm:pt modelId="{B7CC31DA-44F7-4A8F-B644-FA11C0837C07}" type="pres">
      <dgm:prSet presAssocID="{A5680DFF-A055-4B51-B6DF-6C3637C0064E}" presName="image1" presStyleCnt="0"/>
      <dgm:spPr/>
    </dgm:pt>
    <dgm:pt modelId="{1C0DC6DE-B0BF-41B6-AF76-B99260F645CE}" type="pres">
      <dgm:prSet presAssocID="{A5680DFF-A055-4B51-B6DF-6C3637C0064E}" presName="imageRepeatNode" presStyleLbl="alignAcc1" presStyleIdx="0" presStyleCnt="2"/>
      <dgm:spPr/>
    </dgm:pt>
    <dgm:pt modelId="{B1881345-9899-464F-903A-E46CAABB6655}" type="pres">
      <dgm:prSet presAssocID="{A5680DFF-A055-4B51-B6DF-6C3637C0064E}" presName="imageaccent1" presStyleCnt="0"/>
      <dgm:spPr/>
    </dgm:pt>
    <dgm:pt modelId="{7306C0E8-903B-448F-B7ED-CA4D8D6288C2}" type="pres">
      <dgm:prSet presAssocID="{A5680DFF-A055-4B51-B6DF-6C3637C0064E}" presName="accentRepeatNode" presStyleLbl="solidAlignAcc1" presStyleIdx="1" presStyleCnt="4"/>
      <dgm:spPr/>
    </dgm:pt>
    <dgm:pt modelId="{15443F50-4D75-44B7-A672-34121D74BB4F}" type="pres">
      <dgm:prSet presAssocID="{8D6F774A-C458-41A6-BC93-6A90AED9A75E}" presName="text2" presStyleCnt="0"/>
      <dgm:spPr/>
    </dgm:pt>
    <dgm:pt modelId="{21271B33-075C-4610-84D1-6972C3BC8A9D}" type="pres">
      <dgm:prSet presAssocID="{8D6F774A-C458-41A6-BC93-6A90AED9A75E}" presName="textRepeatNode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91B877B-2089-4626-9648-E472DD03ED86}" type="pres">
      <dgm:prSet presAssocID="{8D6F774A-C458-41A6-BC93-6A90AED9A75E}" presName="textaccent2" presStyleCnt="0"/>
      <dgm:spPr/>
    </dgm:pt>
    <dgm:pt modelId="{1BB059C3-E9C1-498C-BBE0-CDA8BC69B15A}" type="pres">
      <dgm:prSet presAssocID="{8D6F774A-C458-41A6-BC93-6A90AED9A75E}" presName="accentRepeatNode" presStyleLbl="solidAlignAcc1" presStyleIdx="2" presStyleCnt="4"/>
      <dgm:spPr/>
    </dgm:pt>
    <dgm:pt modelId="{CB3E027E-F575-45C6-86C0-174C725577C1}" type="pres">
      <dgm:prSet presAssocID="{22CBE616-C27F-44F6-87A5-65C0631DFE97}" presName="image2" presStyleCnt="0"/>
      <dgm:spPr/>
    </dgm:pt>
    <dgm:pt modelId="{1040E5CF-E8A4-489A-87BA-F2FF2278147F}" type="pres">
      <dgm:prSet presAssocID="{22CBE616-C27F-44F6-87A5-65C0631DFE97}" presName="imageRepeatNode" presStyleLbl="alignAcc1" presStyleIdx="1" presStyleCnt="2"/>
      <dgm:spPr/>
    </dgm:pt>
    <dgm:pt modelId="{CAB69F76-0DC2-4399-8963-C1D802F5DEE7}" type="pres">
      <dgm:prSet presAssocID="{22CBE616-C27F-44F6-87A5-65C0631DFE97}" presName="imageaccent2" presStyleCnt="0"/>
      <dgm:spPr/>
    </dgm:pt>
    <dgm:pt modelId="{E41FC7DE-1093-424E-A4E9-9A38DADA7A59}" type="pres">
      <dgm:prSet presAssocID="{22CBE616-C27F-44F6-87A5-65C0631DFE97}" presName="accentRepeatNode" presStyleLbl="solidAlignAcc1" presStyleIdx="3" presStyleCnt="4"/>
      <dgm:spPr/>
    </dgm:pt>
  </dgm:ptLst>
  <dgm:cxnLst>
    <dgm:cxn modelId="{6F5E0A3D-525B-4693-ABE8-BD29FEC5DE46}" srcId="{B323782F-9290-4EB6-A342-C11FACB8D7B5}" destId="{8D6F774A-C458-41A6-BC93-6A90AED9A75E}" srcOrd="1" destOrd="0" parTransId="{C5CD94D2-1287-4BA0-AEB4-663A4ED8B740}" sibTransId="{22CBE616-C27F-44F6-87A5-65C0631DFE97}"/>
    <dgm:cxn modelId="{FCB8D360-5C64-4891-AE11-A702EA1DAE5E}" type="presOf" srcId="{B9555CEA-5CBA-4144-88E8-28C328DA02FE}" destId="{B82B5D0E-717F-4216-91B6-0E294B2F6502}" srcOrd="0" destOrd="0" presId="urn:microsoft.com/office/officeart/2008/layout/HexagonCluster"/>
    <dgm:cxn modelId="{32A6E571-A068-44E7-81DD-26642DEF7195}" srcId="{B323782F-9290-4EB6-A342-C11FACB8D7B5}" destId="{B9555CEA-5CBA-4144-88E8-28C328DA02FE}" srcOrd="0" destOrd="0" parTransId="{CDF1A56B-EDC8-4A58-9612-0B74BBE422EE}" sibTransId="{A5680DFF-A055-4B51-B6DF-6C3637C0064E}"/>
    <dgm:cxn modelId="{69F11EB7-32A1-40A5-ABE2-8843E9F6CD5B}" type="presOf" srcId="{A5680DFF-A055-4B51-B6DF-6C3637C0064E}" destId="{1C0DC6DE-B0BF-41B6-AF76-B99260F645CE}" srcOrd="0" destOrd="0" presId="urn:microsoft.com/office/officeart/2008/layout/HexagonCluster"/>
    <dgm:cxn modelId="{7DE294CC-2C84-4C6D-B33D-5665A0DEAA1D}" type="presOf" srcId="{8D6F774A-C458-41A6-BC93-6A90AED9A75E}" destId="{21271B33-075C-4610-84D1-6972C3BC8A9D}" srcOrd="0" destOrd="0" presId="urn:microsoft.com/office/officeart/2008/layout/HexagonCluster"/>
    <dgm:cxn modelId="{31259AE6-C11F-472F-A03E-9A3C71811FC0}" type="presOf" srcId="{22CBE616-C27F-44F6-87A5-65C0631DFE97}" destId="{1040E5CF-E8A4-489A-87BA-F2FF2278147F}" srcOrd="0" destOrd="0" presId="urn:microsoft.com/office/officeart/2008/layout/HexagonCluster"/>
    <dgm:cxn modelId="{4B6139F4-03C7-41A8-B0C8-8C06EC797F3E}" type="presOf" srcId="{B323782F-9290-4EB6-A342-C11FACB8D7B5}" destId="{9A2C3C26-EE64-43A1-9216-C388B9B228CA}" srcOrd="0" destOrd="0" presId="urn:microsoft.com/office/officeart/2008/layout/HexagonCluster"/>
    <dgm:cxn modelId="{FC6E6D2E-451A-479B-BD22-4EC03C6DCE0D}" type="presParOf" srcId="{9A2C3C26-EE64-43A1-9216-C388B9B228CA}" destId="{09BC7DE3-2F52-4BA8-B96E-BCF2FF50B730}" srcOrd="0" destOrd="0" presId="urn:microsoft.com/office/officeart/2008/layout/HexagonCluster"/>
    <dgm:cxn modelId="{0216DDF2-F13B-4102-B9AB-F116FC4AA409}" type="presParOf" srcId="{09BC7DE3-2F52-4BA8-B96E-BCF2FF50B730}" destId="{B82B5D0E-717F-4216-91B6-0E294B2F6502}" srcOrd="0" destOrd="0" presId="urn:microsoft.com/office/officeart/2008/layout/HexagonCluster"/>
    <dgm:cxn modelId="{236A27C4-27FD-4A6D-9D2A-E35868CF8E43}" type="presParOf" srcId="{9A2C3C26-EE64-43A1-9216-C388B9B228CA}" destId="{8A55C8D7-D9C9-4C09-B9D8-FDB3D8EF49C2}" srcOrd="1" destOrd="0" presId="urn:microsoft.com/office/officeart/2008/layout/HexagonCluster"/>
    <dgm:cxn modelId="{163ED566-E26A-41D5-B854-0187D284D8BE}" type="presParOf" srcId="{8A55C8D7-D9C9-4C09-B9D8-FDB3D8EF49C2}" destId="{BAA1CB3E-120E-425B-9802-520CB761E9A1}" srcOrd="0" destOrd="0" presId="urn:microsoft.com/office/officeart/2008/layout/HexagonCluster"/>
    <dgm:cxn modelId="{23EFCAD5-6229-4ADD-8690-8F53D8554E3C}" type="presParOf" srcId="{9A2C3C26-EE64-43A1-9216-C388B9B228CA}" destId="{B7CC31DA-44F7-4A8F-B644-FA11C0837C07}" srcOrd="2" destOrd="0" presId="urn:microsoft.com/office/officeart/2008/layout/HexagonCluster"/>
    <dgm:cxn modelId="{88A9E3BE-A477-4AEB-95CA-6F4EA19055DC}" type="presParOf" srcId="{B7CC31DA-44F7-4A8F-B644-FA11C0837C07}" destId="{1C0DC6DE-B0BF-41B6-AF76-B99260F645CE}" srcOrd="0" destOrd="0" presId="urn:microsoft.com/office/officeart/2008/layout/HexagonCluster"/>
    <dgm:cxn modelId="{5FCD42C5-F246-45AD-9541-116433709587}" type="presParOf" srcId="{9A2C3C26-EE64-43A1-9216-C388B9B228CA}" destId="{B1881345-9899-464F-903A-E46CAABB6655}" srcOrd="3" destOrd="0" presId="urn:microsoft.com/office/officeart/2008/layout/HexagonCluster"/>
    <dgm:cxn modelId="{D22FF44B-494D-49D3-A1BF-57D493AABA1B}" type="presParOf" srcId="{B1881345-9899-464F-903A-E46CAABB6655}" destId="{7306C0E8-903B-448F-B7ED-CA4D8D6288C2}" srcOrd="0" destOrd="0" presId="urn:microsoft.com/office/officeart/2008/layout/HexagonCluster"/>
    <dgm:cxn modelId="{F056622C-0636-463E-B382-CFD88F26353F}" type="presParOf" srcId="{9A2C3C26-EE64-43A1-9216-C388B9B228CA}" destId="{15443F50-4D75-44B7-A672-34121D74BB4F}" srcOrd="4" destOrd="0" presId="urn:microsoft.com/office/officeart/2008/layout/HexagonCluster"/>
    <dgm:cxn modelId="{AF78116F-B5DE-49BD-96A2-BC2B5562EA48}" type="presParOf" srcId="{15443F50-4D75-44B7-A672-34121D74BB4F}" destId="{21271B33-075C-4610-84D1-6972C3BC8A9D}" srcOrd="0" destOrd="0" presId="urn:microsoft.com/office/officeart/2008/layout/HexagonCluster"/>
    <dgm:cxn modelId="{EE52B7BF-A00E-466B-94F1-2FEBDFBF5D30}" type="presParOf" srcId="{9A2C3C26-EE64-43A1-9216-C388B9B228CA}" destId="{891B877B-2089-4626-9648-E472DD03ED86}" srcOrd="5" destOrd="0" presId="urn:microsoft.com/office/officeart/2008/layout/HexagonCluster"/>
    <dgm:cxn modelId="{CAD2FF28-C316-49D4-AF3C-C88E625BD8BE}" type="presParOf" srcId="{891B877B-2089-4626-9648-E472DD03ED86}" destId="{1BB059C3-E9C1-498C-BBE0-CDA8BC69B15A}" srcOrd="0" destOrd="0" presId="urn:microsoft.com/office/officeart/2008/layout/HexagonCluster"/>
    <dgm:cxn modelId="{779453EC-B5C2-48EC-A6B7-79B2681F463A}" type="presParOf" srcId="{9A2C3C26-EE64-43A1-9216-C388B9B228CA}" destId="{CB3E027E-F575-45C6-86C0-174C725577C1}" srcOrd="6" destOrd="0" presId="urn:microsoft.com/office/officeart/2008/layout/HexagonCluster"/>
    <dgm:cxn modelId="{F26F9A82-1845-4F94-9414-F8DC4D6E845C}" type="presParOf" srcId="{CB3E027E-F575-45C6-86C0-174C725577C1}" destId="{1040E5CF-E8A4-489A-87BA-F2FF2278147F}" srcOrd="0" destOrd="0" presId="urn:microsoft.com/office/officeart/2008/layout/HexagonCluster"/>
    <dgm:cxn modelId="{9972E089-D162-479B-80A5-D39F2415378D}" type="presParOf" srcId="{9A2C3C26-EE64-43A1-9216-C388B9B228CA}" destId="{CAB69F76-0DC2-4399-8963-C1D802F5DEE7}" srcOrd="7" destOrd="0" presId="urn:microsoft.com/office/officeart/2008/layout/HexagonCluster"/>
    <dgm:cxn modelId="{31F3F875-9261-4533-94DC-355C84E7C8A3}" type="presParOf" srcId="{CAB69F76-0DC2-4399-8963-C1D802F5DEE7}" destId="{E41FC7DE-1093-424E-A4E9-9A38DADA7A59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D8E7B-8BB5-45CD-8C11-664EEFB590F8}">
      <dsp:nvSpPr>
        <dsp:cNvPr id="0" name=""/>
        <dsp:cNvSpPr/>
      </dsp:nvSpPr>
      <dsp:spPr>
        <a:xfrm>
          <a:off x="520722" y="1649"/>
          <a:ext cx="1760478" cy="5503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Background</a:t>
          </a:r>
        </a:p>
      </dsp:txBody>
      <dsp:txXfrm>
        <a:off x="520722" y="1649"/>
        <a:ext cx="1760478" cy="550308"/>
      </dsp:txXfrm>
    </dsp:sp>
    <dsp:sp modelId="{9D5AAC02-9B73-461F-8BAB-1F60A9315FB2}">
      <dsp:nvSpPr>
        <dsp:cNvPr id="0" name=""/>
        <dsp:cNvSpPr/>
      </dsp:nvSpPr>
      <dsp:spPr>
        <a:xfrm>
          <a:off x="517830" y="604405"/>
          <a:ext cx="1764793" cy="1716744"/>
        </a:xfrm>
        <a:prstGeom prst="rect">
          <a:avLst/>
        </a:prstGeom>
        <a:solidFill>
          <a:schemeClr val="accent4">
            <a:hueOff val="4939859"/>
            <a:satOff val="6667"/>
            <a:lumOff val="-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Evaluating</a:t>
          </a:r>
        </a:p>
      </dsp:txBody>
      <dsp:txXfrm>
        <a:off x="517830" y="604405"/>
        <a:ext cx="1764793" cy="1716744"/>
      </dsp:txXfrm>
    </dsp:sp>
    <dsp:sp modelId="{18E9903A-6F31-425C-8D2C-BB1C5EB8D19A}">
      <dsp:nvSpPr>
        <dsp:cNvPr id="0" name=""/>
        <dsp:cNvSpPr/>
      </dsp:nvSpPr>
      <dsp:spPr>
        <a:xfrm>
          <a:off x="518567" y="2366618"/>
          <a:ext cx="1764787" cy="916703"/>
        </a:xfrm>
        <a:prstGeom prst="rect">
          <a:avLst/>
        </a:prstGeom>
        <a:solidFill>
          <a:schemeClr val="accent4">
            <a:hueOff val="9879717"/>
            <a:satOff val="13334"/>
            <a:lumOff val="-190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Shaping</a:t>
          </a:r>
        </a:p>
      </dsp:txBody>
      <dsp:txXfrm>
        <a:off x="518567" y="2366618"/>
        <a:ext cx="1764787" cy="9167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94A28-6EB5-4FFB-A863-D778FE1D5379}">
      <dsp:nvSpPr>
        <dsp:cNvPr id="0" name=""/>
        <dsp:cNvSpPr/>
      </dsp:nvSpPr>
      <dsp:spPr>
        <a:xfrm>
          <a:off x="0" y="362114"/>
          <a:ext cx="7611143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709" tIns="333248" rIns="59070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Production cost models, capacity expansion models, transmission and distribution planning studies</a:t>
          </a:r>
        </a:p>
      </dsp:txBody>
      <dsp:txXfrm>
        <a:off x="0" y="362114"/>
        <a:ext cx="7611143" cy="907200"/>
      </dsp:txXfrm>
    </dsp:sp>
    <dsp:sp modelId="{3D41A959-16BA-464A-A070-2D69A155D228}">
      <dsp:nvSpPr>
        <dsp:cNvPr id="0" name=""/>
        <dsp:cNvSpPr/>
      </dsp:nvSpPr>
      <dsp:spPr>
        <a:xfrm>
          <a:off x="380557" y="125954"/>
          <a:ext cx="5327800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78" tIns="0" rIns="2013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Utility system costs</a:t>
          </a:r>
        </a:p>
      </dsp:txBody>
      <dsp:txXfrm>
        <a:off x="403614" y="149011"/>
        <a:ext cx="5281686" cy="426206"/>
      </dsp:txXfrm>
    </dsp:sp>
    <dsp:sp modelId="{2932DBE3-8B11-442B-911A-2EC329FEAD07}">
      <dsp:nvSpPr>
        <dsp:cNvPr id="0" name=""/>
        <dsp:cNvSpPr/>
      </dsp:nvSpPr>
      <dsp:spPr>
        <a:xfrm>
          <a:off x="0" y="1591874"/>
          <a:ext cx="761114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93239"/>
              <a:satOff val="4445"/>
              <a:lumOff val="-63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709" tIns="333248" rIns="59070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Revenue requirements, electricity sales, rate designs</a:t>
          </a:r>
        </a:p>
      </dsp:txBody>
      <dsp:txXfrm>
        <a:off x="0" y="1591874"/>
        <a:ext cx="7611143" cy="680400"/>
      </dsp:txXfrm>
    </dsp:sp>
    <dsp:sp modelId="{B31A365E-8811-41BA-AF16-1E80D961F34D}">
      <dsp:nvSpPr>
        <dsp:cNvPr id="0" name=""/>
        <dsp:cNvSpPr/>
      </dsp:nvSpPr>
      <dsp:spPr>
        <a:xfrm>
          <a:off x="380557" y="1355714"/>
          <a:ext cx="5327800" cy="472320"/>
        </a:xfrm>
        <a:prstGeom prst="roundRect">
          <a:avLst/>
        </a:prstGeom>
        <a:solidFill>
          <a:schemeClr val="accent4">
            <a:hueOff val="3293239"/>
            <a:satOff val="4445"/>
            <a:lumOff val="-63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78" tIns="0" rIns="2013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Rate impacts</a:t>
          </a:r>
        </a:p>
      </dsp:txBody>
      <dsp:txXfrm>
        <a:off x="403614" y="1378771"/>
        <a:ext cx="5281686" cy="426206"/>
      </dsp:txXfrm>
    </dsp:sp>
    <dsp:sp modelId="{37BE81ED-DBB5-4ACC-8ED7-BCBBAD134C6A}">
      <dsp:nvSpPr>
        <dsp:cNvPr id="0" name=""/>
        <dsp:cNvSpPr/>
      </dsp:nvSpPr>
      <dsp:spPr>
        <a:xfrm>
          <a:off x="0" y="2594834"/>
          <a:ext cx="7611143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86479"/>
              <a:satOff val="8889"/>
              <a:lumOff val="-12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709" tIns="333248" rIns="59070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Up-front costs, financing costs, rebates/incentives, fuel costs, maintenance costs</a:t>
          </a:r>
        </a:p>
      </dsp:txBody>
      <dsp:txXfrm>
        <a:off x="0" y="2594834"/>
        <a:ext cx="7611143" cy="907200"/>
      </dsp:txXfrm>
    </dsp:sp>
    <dsp:sp modelId="{E8BD80E4-A43D-474B-AE4F-048B6C83FDA6}">
      <dsp:nvSpPr>
        <dsp:cNvPr id="0" name=""/>
        <dsp:cNvSpPr/>
      </dsp:nvSpPr>
      <dsp:spPr>
        <a:xfrm>
          <a:off x="380557" y="2358675"/>
          <a:ext cx="5327800" cy="472320"/>
        </a:xfrm>
        <a:prstGeom prst="roundRect">
          <a:avLst/>
        </a:prstGeom>
        <a:solidFill>
          <a:schemeClr val="accent4">
            <a:hueOff val="6586479"/>
            <a:satOff val="8889"/>
            <a:lumOff val="-12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78" tIns="0" rIns="2013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Total cost of ownership</a:t>
          </a:r>
        </a:p>
      </dsp:txBody>
      <dsp:txXfrm>
        <a:off x="403614" y="2381732"/>
        <a:ext cx="5281686" cy="426206"/>
      </dsp:txXfrm>
    </dsp:sp>
    <dsp:sp modelId="{901D997F-E24F-42F2-A1A7-8C421BA10702}">
      <dsp:nvSpPr>
        <dsp:cNvPr id="0" name=""/>
        <dsp:cNvSpPr/>
      </dsp:nvSpPr>
      <dsp:spPr>
        <a:xfrm>
          <a:off x="0" y="3824595"/>
          <a:ext cx="7611143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79717"/>
              <a:satOff val="13334"/>
              <a:lumOff val="-190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709" tIns="333248" rIns="59070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Emissions from vehicles, emissions from electric grid, health impacts (</a:t>
          </a:r>
          <a:r>
            <a:rPr lang="en-US" sz="1600" kern="1200" dirty="0" err="1"/>
            <a:t>BenMAP</a:t>
          </a:r>
          <a:r>
            <a:rPr lang="en-US" sz="1600" kern="1200" dirty="0"/>
            <a:t>, COBRA)</a:t>
          </a:r>
        </a:p>
      </dsp:txBody>
      <dsp:txXfrm>
        <a:off x="0" y="3824595"/>
        <a:ext cx="7611143" cy="907200"/>
      </dsp:txXfrm>
    </dsp:sp>
    <dsp:sp modelId="{7CD43D4A-C1BD-45E6-9C08-6341FF3D7E46}">
      <dsp:nvSpPr>
        <dsp:cNvPr id="0" name=""/>
        <dsp:cNvSpPr/>
      </dsp:nvSpPr>
      <dsp:spPr>
        <a:xfrm>
          <a:off x="380557" y="3588435"/>
          <a:ext cx="5327800" cy="472320"/>
        </a:xfrm>
        <a:prstGeom prst="roundRect">
          <a:avLst/>
        </a:prstGeom>
        <a:solidFill>
          <a:schemeClr val="accent4">
            <a:hueOff val="9879717"/>
            <a:satOff val="13334"/>
            <a:lumOff val="-190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78" tIns="0" rIns="20137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Health &amp; pollution impacts</a:t>
          </a:r>
        </a:p>
      </dsp:txBody>
      <dsp:txXfrm>
        <a:off x="403614" y="3611492"/>
        <a:ext cx="5281686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D9047-9377-43E4-A302-05C143F2AA3F}">
      <dsp:nvSpPr>
        <dsp:cNvPr id="0" name=""/>
        <dsp:cNvSpPr/>
      </dsp:nvSpPr>
      <dsp:spPr>
        <a:xfrm>
          <a:off x="2635881" y="0"/>
          <a:ext cx="1621430" cy="162151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0E2D23-42F3-4D04-89C7-5A46073CAB2D}">
      <dsp:nvSpPr>
        <dsp:cNvPr id="0" name=""/>
        <dsp:cNvSpPr/>
      </dsp:nvSpPr>
      <dsp:spPr>
        <a:xfrm>
          <a:off x="2993867" y="587261"/>
          <a:ext cx="904850" cy="452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EV charging habits</a:t>
          </a:r>
        </a:p>
      </dsp:txBody>
      <dsp:txXfrm>
        <a:off x="2993867" y="587261"/>
        <a:ext cx="904850" cy="452222"/>
      </dsp:txXfrm>
    </dsp:sp>
    <dsp:sp modelId="{4DFC7330-4B33-48E0-BE1B-FFD15F262500}">
      <dsp:nvSpPr>
        <dsp:cNvPr id="0" name=""/>
        <dsp:cNvSpPr/>
      </dsp:nvSpPr>
      <dsp:spPr>
        <a:xfrm>
          <a:off x="2185433" y="931663"/>
          <a:ext cx="1621430" cy="16215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4">
                <a:hueOff val="2469929"/>
                <a:satOff val="3334"/>
                <a:lumOff val="-475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469929"/>
                <a:satOff val="3334"/>
                <a:lumOff val="-475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469929"/>
                <a:satOff val="3334"/>
                <a:lumOff val="-475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46C975-283E-4C3B-845B-8815F233D1D5}">
      <dsp:nvSpPr>
        <dsp:cNvPr id="0" name=""/>
        <dsp:cNvSpPr/>
      </dsp:nvSpPr>
      <dsp:spPr>
        <a:xfrm>
          <a:off x="2541594" y="1521018"/>
          <a:ext cx="904850" cy="452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Electric System</a:t>
          </a:r>
        </a:p>
      </dsp:txBody>
      <dsp:txXfrm>
        <a:off x="2541594" y="1521018"/>
        <a:ext cx="904850" cy="452222"/>
      </dsp:txXfrm>
    </dsp:sp>
    <dsp:sp modelId="{AD36EBB8-4B99-4AA5-B556-F729A2072879}">
      <dsp:nvSpPr>
        <dsp:cNvPr id="0" name=""/>
        <dsp:cNvSpPr/>
      </dsp:nvSpPr>
      <dsp:spPr>
        <a:xfrm rot="2576270">
          <a:off x="2281825" y="2181373"/>
          <a:ext cx="1621430" cy="162151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4939859"/>
                <a:satOff val="6667"/>
                <a:lumOff val="-95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39859"/>
                <a:satOff val="6667"/>
                <a:lumOff val="-95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39859"/>
                <a:satOff val="6667"/>
                <a:lumOff val="-95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32A85F-4F6B-4F7B-A2FE-441254CDEC92}">
      <dsp:nvSpPr>
        <dsp:cNvPr id="0" name=""/>
        <dsp:cNvSpPr/>
      </dsp:nvSpPr>
      <dsp:spPr>
        <a:xfrm>
          <a:off x="2584386" y="2789810"/>
          <a:ext cx="904850" cy="452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Rates &amp; rate design</a:t>
          </a:r>
        </a:p>
      </dsp:txBody>
      <dsp:txXfrm>
        <a:off x="2584386" y="2789810"/>
        <a:ext cx="904850" cy="452222"/>
      </dsp:txXfrm>
    </dsp:sp>
    <dsp:sp modelId="{27B613A3-9F06-4D07-B592-AD1DBAC64F74}">
      <dsp:nvSpPr>
        <dsp:cNvPr id="0" name=""/>
        <dsp:cNvSpPr/>
      </dsp:nvSpPr>
      <dsp:spPr>
        <a:xfrm rot="19428604">
          <a:off x="1546248" y="3243354"/>
          <a:ext cx="1621430" cy="16215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4">
                <a:hueOff val="7409788"/>
                <a:satOff val="10001"/>
                <a:lumOff val="-1426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409788"/>
                <a:satOff val="10001"/>
                <a:lumOff val="-1426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409788"/>
                <a:satOff val="10001"/>
                <a:lumOff val="-1426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EBA748-0634-4E4E-9628-09F40DFC26D1}">
      <dsp:nvSpPr>
        <dsp:cNvPr id="0" name=""/>
        <dsp:cNvSpPr/>
      </dsp:nvSpPr>
      <dsp:spPr>
        <a:xfrm>
          <a:off x="2021757" y="3819555"/>
          <a:ext cx="904850" cy="452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Total cost of ownership</a:t>
          </a:r>
        </a:p>
      </dsp:txBody>
      <dsp:txXfrm>
        <a:off x="2021757" y="3819555"/>
        <a:ext cx="904850" cy="452222"/>
      </dsp:txXfrm>
    </dsp:sp>
    <dsp:sp modelId="{817A0272-A920-4DF6-B705-0219BFB7F104}">
      <dsp:nvSpPr>
        <dsp:cNvPr id="0" name=""/>
        <dsp:cNvSpPr/>
      </dsp:nvSpPr>
      <dsp:spPr>
        <a:xfrm rot="2186055">
          <a:off x="4178644" y="3562357"/>
          <a:ext cx="1393013" cy="139383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BCC83-D360-4225-9FE3-1718F5E1C245}">
      <dsp:nvSpPr>
        <dsp:cNvPr id="0" name=""/>
        <dsp:cNvSpPr/>
      </dsp:nvSpPr>
      <dsp:spPr>
        <a:xfrm>
          <a:off x="3518345" y="1953559"/>
          <a:ext cx="904850" cy="452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Health impacts</a:t>
          </a:r>
        </a:p>
      </dsp:txBody>
      <dsp:txXfrm>
        <a:off x="3518345" y="1953559"/>
        <a:ext cx="904850" cy="4522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B5D0E-717F-4216-91B6-0E294B2F6502}">
      <dsp:nvSpPr>
        <dsp:cNvPr id="0" name=""/>
        <dsp:cNvSpPr/>
      </dsp:nvSpPr>
      <dsp:spPr>
        <a:xfrm>
          <a:off x="1884581" y="2242420"/>
          <a:ext cx="2253906" cy="19436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Maximize benefits while minimizing costs</a:t>
          </a:r>
        </a:p>
      </dsp:txBody>
      <dsp:txXfrm>
        <a:off x="2234381" y="2544075"/>
        <a:ext cx="1554306" cy="1340379"/>
      </dsp:txXfrm>
    </dsp:sp>
    <dsp:sp modelId="{BAA1CB3E-120E-425B-9802-520CB761E9A1}">
      <dsp:nvSpPr>
        <dsp:cNvPr id="0" name=""/>
        <dsp:cNvSpPr/>
      </dsp:nvSpPr>
      <dsp:spPr>
        <a:xfrm>
          <a:off x="1954967" y="3100766"/>
          <a:ext cx="263351" cy="22729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0DC6DE-B0BF-41B6-AF76-B99260F645CE}">
      <dsp:nvSpPr>
        <dsp:cNvPr id="0" name=""/>
        <dsp:cNvSpPr/>
      </dsp:nvSpPr>
      <dsp:spPr>
        <a:xfrm>
          <a:off x="0" y="1195358"/>
          <a:ext cx="2253906" cy="194368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6C0E8-903B-448F-B7ED-CA4D8D6288C2}">
      <dsp:nvSpPr>
        <dsp:cNvPr id="0" name=""/>
        <dsp:cNvSpPr/>
      </dsp:nvSpPr>
      <dsp:spPr>
        <a:xfrm>
          <a:off x="1535819" y="2870777"/>
          <a:ext cx="263351" cy="22729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71B33-075C-4610-84D1-6972C3BC8A9D}">
      <dsp:nvSpPr>
        <dsp:cNvPr id="0" name=""/>
        <dsp:cNvSpPr/>
      </dsp:nvSpPr>
      <dsp:spPr>
        <a:xfrm>
          <a:off x="3769954" y="1195358"/>
          <a:ext cx="2253906" cy="19436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Promote equitable distribution of the benefits </a:t>
          </a:r>
        </a:p>
      </dsp:txBody>
      <dsp:txXfrm>
        <a:off x="4119754" y="1497013"/>
        <a:ext cx="1554306" cy="1340379"/>
      </dsp:txXfrm>
    </dsp:sp>
    <dsp:sp modelId="{1BB059C3-E9C1-498C-BBE0-CDA8BC69B15A}">
      <dsp:nvSpPr>
        <dsp:cNvPr id="0" name=""/>
        <dsp:cNvSpPr/>
      </dsp:nvSpPr>
      <dsp:spPr>
        <a:xfrm>
          <a:off x="5305774" y="2870777"/>
          <a:ext cx="263351" cy="22729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0E5CF-E8A4-489A-87BA-F2FF2278147F}">
      <dsp:nvSpPr>
        <dsp:cNvPr id="0" name=""/>
        <dsp:cNvSpPr/>
      </dsp:nvSpPr>
      <dsp:spPr>
        <a:xfrm>
          <a:off x="5654536" y="2242420"/>
          <a:ext cx="2253906" cy="1943689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0997" t="603" r="-4769" b="603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FC7DE-1093-424E-A4E9-9A38DADA7A59}">
      <dsp:nvSpPr>
        <dsp:cNvPr id="0" name=""/>
        <dsp:cNvSpPr/>
      </dsp:nvSpPr>
      <dsp:spPr>
        <a:xfrm>
          <a:off x="5724921" y="3100766"/>
          <a:ext cx="263351" cy="22729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0.88889</cdr:x>
      <cdr:y>0.06493</cdr:y>
    </cdr:from>
    <cdr:to>
      <cdr:x>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29C518D-A1F0-4EC8-9CE1-0FE22B0DDB05}"/>
            </a:ext>
          </a:extLst>
        </cdr:cNvPr>
        <cdr:cNvSpPr txBox="1"/>
      </cdr:nvSpPr>
      <cdr:spPr>
        <a:xfrm xmlns:a="http://schemas.openxmlformats.org/drawingml/2006/main">
          <a:off x="4101293" y="156708"/>
          <a:ext cx="512656" cy="2256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i="1" dirty="0">
            <a:solidFill>
              <a:schemeClr val="accent1">
                <a:lumMod val="75000"/>
              </a:schemeClr>
            </a:solidFill>
          </a:endParaRPr>
        </a:p>
        <a:p xmlns:a="http://schemas.openxmlformats.org/drawingml/2006/main">
          <a:endParaRPr lang="en-US" sz="1100" i="1" dirty="0">
            <a:solidFill>
              <a:schemeClr val="accent1">
                <a:lumMod val="75000"/>
              </a:schemeClr>
            </a:solidFill>
          </a:endParaRPr>
        </a:p>
        <a:p xmlns:a="http://schemas.openxmlformats.org/drawingml/2006/main">
          <a:r>
            <a:rPr lang="en-US" sz="1100" i="1" dirty="0">
              <a:solidFill>
                <a:schemeClr val="accent1">
                  <a:lumMod val="75000"/>
                </a:schemeClr>
              </a:solidFill>
            </a:rPr>
            <a:t>High</a:t>
          </a:r>
          <a:r>
            <a:rPr lang="en-US" sz="1100" i="1" dirty="0"/>
            <a:t> </a:t>
          </a:r>
        </a:p>
        <a:p xmlns:a="http://schemas.openxmlformats.org/drawingml/2006/main">
          <a:endParaRPr lang="en-US" sz="1100" i="1" dirty="0">
            <a:solidFill>
              <a:schemeClr val="accent1"/>
            </a:solidFill>
          </a:endParaRPr>
        </a:p>
        <a:p xmlns:a="http://schemas.openxmlformats.org/drawingml/2006/main">
          <a:endParaRPr lang="en-US" sz="1100" i="1" dirty="0">
            <a:solidFill>
              <a:schemeClr val="accent1"/>
            </a:solidFill>
          </a:endParaRPr>
        </a:p>
        <a:p xmlns:a="http://schemas.openxmlformats.org/drawingml/2006/main">
          <a:endParaRPr lang="en-US" sz="1100" i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100" i="1" dirty="0">
              <a:solidFill>
                <a:schemeClr val="accent1"/>
              </a:solidFill>
            </a:rPr>
            <a:t>Med</a:t>
          </a:r>
          <a:endParaRPr lang="en-US" sz="800" i="1" dirty="0">
            <a:solidFill>
              <a:schemeClr val="accent1"/>
            </a:solidFill>
          </a:endParaRPr>
        </a:p>
        <a:p xmlns:a="http://schemas.openxmlformats.org/drawingml/2006/main">
          <a:endParaRPr lang="en-US" sz="2000" i="1" dirty="0">
            <a:solidFill>
              <a:schemeClr val="accent1">
                <a:lumMod val="60000"/>
                <a:lumOff val="40000"/>
              </a:schemeClr>
            </a:solidFill>
          </a:endParaRPr>
        </a:p>
        <a:p xmlns:a="http://schemas.openxmlformats.org/drawingml/2006/main">
          <a:endParaRPr lang="en-US" sz="1000" i="1" dirty="0">
            <a:solidFill>
              <a:schemeClr val="accent1">
                <a:lumMod val="60000"/>
                <a:lumOff val="40000"/>
              </a:schemeClr>
            </a:solidFill>
          </a:endParaRPr>
        </a:p>
        <a:p xmlns:a="http://schemas.openxmlformats.org/drawingml/2006/main">
          <a:r>
            <a:rPr lang="en-US" i="1" dirty="0">
              <a:solidFill>
                <a:schemeClr val="accent1"/>
              </a:solidFill>
            </a:rPr>
            <a:t>Low</a:t>
          </a:r>
          <a:endParaRPr lang="en-US" sz="1100" i="1" dirty="0">
            <a:solidFill>
              <a:schemeClr val="accent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0.32722</cdr:x>
      <cdr:y>0.397</cdr:y>
    </cdr:from>
    <cdr:to>
      <cdr:x>0.54414</cdr:x>
      <cdr:y>0.59513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B4DC381-EF99-4108-84C1-5C6D2E4B8699}"/>
            </a:ext>
          </a:extLst>
        </cdr:cNvPr>
        <cdr:cNvSpPr txBox="1"/>
      </cdr:nvSpPr>
      <cdr:spPr>
        <a:xfrm xmlns:a="http://schemas.openxmlformats.org/drawingml/2006/main">
          <a:off x="1440733" y="1115852"/>
          <a:ext cx="955077" cy="556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i="1" dirty="0">
              <a:solidFill>
                <a:schemeClr val="accent1"/>
              </a:solidFill>
            </a:rPr>
            <a:t>No TOU charging</a:t>
          </a:r>
        </a:p>
      </cdr:txBody>
    </cdr:sp>
  </cdr:relSizeAnchor>
  <cdr:relSizeAnchor xmlns:cdr="http://schemas.openxmlformats.org/drawingml/2006/chartDrawing">
    <cdr:from>
      <cdr:x>0.58272</cdr:x>
      <cdr:y>0.67898</cdr:y>
    </cdr:from>
    <cdr:to>
      <cdr:x>0.78125</cdr:x>
      <cdr:y>0.80365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F83F8E74-56BA-40DD-9B42-2117E46D8132}"/>
            </a:ext>
          </a:extLst>
        </cdr:cNvPr>
        <cdr:cNvSpPr txBox="1"/>
      </cdr:nvSpPr>
      <cdr:spPr>
        <a:xfrm xmlns:a="http://schemas.openxmlformats.org/drawingml/2006/main">
          <a:off x="3552266" y="2441201"/>
          <a:ext cx="1210234" cy="448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i="1">
              <a:solidFill>
                <a:schemeClr val="accent2"/>
              </a:solidFill>
            </a:rPr>
            <a:t>TOU charging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0.8204</cdr:x>
      <cdr:y>0.08659</cdr:y>
    </cdr:from>
    <cdr:to>
      <cdr:x>1</cdr:x>
      <cdr:y>0.41193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2A17D12-CB5B-41ED-B81B-9EDE112F6ACF}"/>
            </a:ext>
          </a:extLst>
        </cdr:cNvPr>
        <cdr:cNvSpPr txBox="1"/>
      </cdr:nvSpPr>
      <cdr:spPr>
        <a:xfrm xmlns:a="http://schemas.openxmlformats.org/drawingml/2006/main">
          <a:off x="4981763" y="237552"/>
          <a:ext cx="1090569" cy="892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0" i="1" dirty="0">
              <a:solidFill>
                <a:schemeClr val="tx1">
                  <a:lumMod val="65000"/>
                  <a:lumOff val="35000"/>
                </a:schemeClr>
              </a:solidFill>
            </a:rPr>
            <a:t>Low EV (BAU)</a:t>
          </a:r>
        </a:p>
        <a:p xmlns:a="http://schemas.openxmlformats.org/drawingml/2006/main">
          <a:r>
            <a:rPr lang="en-US" sz="1000" i="1" dirty="0">
              <a:solidFill>
                <a:schemeClr val="accent1"/>
              </a:solidFill>
            </a:rPr>
            <a:t>Med</a:t>
          </a:r>
          <a:r>
            <a:rPr lang="en-US" sz="1000" b="0" i="1" dirty="0">
              <a:solidFill>
                <a:schemeClr val="accent1"/>
              </a:solidFill>
            </a:rPr>
            <a:t> EV</a:t>
          </a:r>
          <a:r>
            <a:rPr lang="en-US" sz="1000" b="0" i="1" baseline="0" dirty="0">
              <a:solidFill>
                <a:schemeClr val="accent1"/>
              </a:solidFill>
            </a:rPr>
            <a:t> Flat</a:t>
          </a:r>
        </a:p>
        <a:p xmlns:a="http://schemas.openxmlformats.org/drawingml/2006/main">
          <a:r>
            <a:rPr lang="en-US" sz="1000" i="1" dirty="0">
              <a:solidFill>
                <a:schemeClr val="accent2">
                  <a:lumMod val="75000"/>
                </a:schemeClr>
              </a:solidFill>
            </a:rPr>
            <a:t>Med</a:t>
          </a:r>
          <a:r>
            <a:rPr lang="en-US" sz="1000" b="0" i="1" baseline="0" dirty="0">
              <a:solidFill>
                <a:schemeClr val="accent2">
                  <a:lumMod val="75000"/>
                </a:schemeClr>
              </a:solidFill>
            </a:rPr>
            <a:t> EV TOU</a:t>
          </a:r>
        </a:p>
        <a:p xmlns:a="http://schemas.openxmlformats.org/drawingml/2006/main">
          <a:r>
            <a:rPr lang="en-US" sz="1000" b="0" i="1" baseline="0" dirty="0">
              <a:solidFill>
                <a:schemeClr val="accent3">
                  <a:lumMod val="75000"/>
                </a:schemeClr>
              </a:solidFill>
            </a:rPr>
            <a:t>High EV TOU</a:t>
          </a:r>
        </a:p>
        <a:p xmlns:a="http://schemas.openxmlformats.org/drawingml/2006/main">
          <a:r>
            <a:rPr lang="en-US" sz="1000" b="0" i="1" baseline="0" dirty="0">
              <a:solidFill>
                <a:schemeClr val="accent6"/>
              </a:solidFill>
            </a:rPr>
            <a:t>High EV Alt. TOU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9A255-1DCD-4688-9567-E1A82B1939F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D2611-1AFE-4393-917A-CC9F702A3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43BA7-AF45-40CF-97D4-30A2EB505A0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5335-C87C-48DB-8FB6-BDFFED20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3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16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02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55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8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42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10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0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87437"/>
          </a:xfrm>
        </p:spPr>
        <p:txBody>
          <a:bodyPr anchor="b">
            <a:noAutofit/>
          </a:bodyPr>
          <a:lstStyle>
            <a:lvl1pPr algn="l">
              <a:lnSpc>
                <a:spcPts val="3120"/>
              </a:lnSpc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98078"/>
            <a:ext cx="7787640" cy="1056322"/>
          </a:xfrm>
        </p:spPr>
        <p:txBody>
          <a:bodyPr>
            <a:noAutofit/>
          </a:bodyPr>
          <a:lstStyle>
            <a:lvl1pPr marL="0" indent="0" algn="l">
              <a:lnSpc>
                <a:spcPts val="3200"/>
              </a:lnSpc>
              <a:buNone/>
              <a:defRPr lang="en-US" sz="24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1" y="6498992"/>
            <a:ext cx="5060950" cy="393192"/>
          </a:xfrm>
        </p:spPr>
        <p:txBody>
          <a:bodyPr/>
          <a:lstStyle>
            <a:lvl1pPr algn="r">
              <a:defRPr lang="en-US" sz="1000" b="0" i="0" u="none" strike="noStrike" baseline="0" smtClean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99270" y="6458672"/>
            <a:ext cx="419433" cy="393192"/>
          </a:xfrm>
        </p:spPr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76645" y="3674377"/>
            <a:ext cx="7811530" cy="518683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32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76645" y="4205718"/>
            <a:ext cx="7811530" cy="1503104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32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81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923785" y="297974"/>
            <a:ext cx="2113124" cy="653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7017" y="6498992"/>
            <a:ext cx="395222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6" y="365127"/>
            <a:ext cx="6344318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325" y="1319753"/>
            <a:ext cx="8284456" cy="48572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881" y="273260"/>
            <a:ext cx="2290118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9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924" y="2547257"/>
            <a:ext cx="8392305" cy="1665515"/>
          </a:xfrm>
        </p:spPr>
        <p:txBody>
          <a:bodyPr>
            <a:normAutofit/>
          </a:bodyPr>
          <a:lstStyle>
            <a:lvl1pPr marL="171450" indent="-171450">
              <a:lnSpc>
                <a:spcPts val="3200"/>
              </a:lnSpc>
              <a:buFont typeface="Arial" panose="020B0604020202020204" pitchFamily="34" charset="0"/>
              <a:buChar char=" "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7017" y="6498992"/>
            <a:ext cx="395222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84695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087" y="365127"/>
            <a:ext cx="4256313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970" y="1319753"/>
            <a:ext cx="4256315" cy="485721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7017" y="6498992"/>
            <a:ext cx="395222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163286" y="359229"/>
            <a:ext cx="4354285" cy="583474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411561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932023" y="296091"/>
            <a:ext cx="2211978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6" y="365127"/>
            <a:ext cx="6336079" cy="653446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08" y="1941534"/>
            <a:ext cx="2287529" cy="3989390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2143" y="1418116"/>
            <a:ext cx="5676907" cy="539523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6329" y="1959278"/>
            <a:ext cx="5856516" cy="3958092"/>
          </a:xfrm>
        </p:spPr>
        <p:txBody>
          <a:bodyPr>
            <a:noAutofit/>
          </a:bodyPr>
          <a:lstStyle>
            <a:lvl1pPr marL="119063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 "/>
              <a:defRPr sz="1800"/>
            </a:lvl1pPr>
            <a:lvl2pPr marL="347663" indent="-173038">
              <a:lnSpc>
                <a:spcPts val="2400"/>
              </a:lnSpc>
              <a:spcBef>
                <a:spcPts val="0"/>
              </a:spcBef>
              <a:defRPr sz="1600" i="1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882" y="273260"/>
            <a:ext cx="2290118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11367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842" y="1937916"/>
            <a:ext cx="3868340" cy="42313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37916"/>
            <a:ext cx="3887391" cy="42313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643" y="273260"/>
            <a:ext cx="2298356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0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97183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1400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37916"/>
            <a:ext cx="3868340" cy="42313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1400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37916"/>
            <a:ext cx="3887391" cy="42313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23" y="273260"/>
            <a:ext cx="2211976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9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6" y="365127"/>
            <a:ext cx="6303128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87330" y="1303409"/>
            <a:ext cx="8142669" cy="4828450"/>
          </a:xfrm>
        </p:spPr>
        <p:txBody>
          <a:bodyPr>
            <a:noAutofit/>
          </a:bodyPr>
          <a:lstStyle>
            <a:lvl1pPr marL="119063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 "/>
              <a:defRPr sz="1800"/>
            </a:lvl1pPr>
            <a:lvl2pPr marL="347663" indent="-173038">
              <a:lnSpc>
                <a:spcPts val="2400"/>
              </a:lnSpc>
              <a:spcBef>
                <a:spcPts val="0"/>
              </a:spcBef>
              <a:buClr>
                <a:schemeClr val="tx2"/>
              </a:buClr>
              <a:defRPr sz="1600" i="1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405" y="273260"/>
            <a:ext cx="2306594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6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97183" cy="6534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325" y="1145894"/>
            <a:ext cx="8284456" cy="5031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381" y="6498993"/>
            <a:ext cx="5577840" cy="390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7017" y="6498992"/>
            <a:ext cx="395222" cy="393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9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4" r:id="rId4"/>
    <p:sldLayoutId id="2147483665" r:id="rId5"/>
    <p:sldLayoutId id="2147483663" r:id="rId6"/>
    <p:sldLayoutId id="2147483664" r:id="rId7"/>
    <p:sldLayoutId id="2147483675" r:id="rId8"/>
    <p:sldLayoutId id="2147483666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ts val="26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Evaluating and Shaping the Impacts of EVs on Customers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Tools for Consumer Advocates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91326" y="3642678"/>
            <a:ext cx="7811530" cy="518683"/>
          </a:xfrm>
        </p:spPr>
        <p:txBody>
          <a:bodyPr/>
          <a:lstStyle/>
          <a:p>
            <a:r>
              <a:rPr lang="en-US" dirty="0"/>
              <a:t>June 19, 2019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Bruce Biewald, Melissa Whited</a:t>
            </a:r>
          </a:p>
        </p:txBody>
      </p:sp>
    </p:spTree>
    <p:extLst>
      <p:ext uri="{BB962C8B-B14F-4D97-AF65-F5344CB8AC3E}">
        <p14:creationId xmlns:p14="http://schemas.microsoft.com/office/powerpoint/2010/main" val="7988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8D43B0-ECBE-4694-9173-B09CA62B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07F64A-0753-475C-A0B1-733F68D8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Synapse’s EV-REDI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DA8FB-E73D-4BA9-9CF3-38D4EBA65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EV adoption curves</a:t>
            </a:r>
          </a:p>
          <a:p>
            <a:pPr lvl="1"/>
            <a:r>
              <a:rPr lang="en-US" sz="2000" dirty="0"/>
              <a:t>Six types of EVs</a:t>
            </a:r>
          </a:p>
          <a:p>
            <a:pPr lvl="1"/>
            <a:r>
              <a:rPr lang="en-US" sz="2000" dirty="0"/>
              <a:t>Electricity consumption from EVs</a:t>
            </a:r>
          </a:p>
          <a:p>
            <a:pPr lvl="1"/>
            <a:r>
              <a:rPr lang="en-US" sz="2000" dirty="0"/>
              <a:t>Avoided fossil fuels</a:t>
            </a:r>
          </a:p>
          <a:p>
            <a:pPr lvl="1"/>
            <a:r>
              <a:rPr lang="en-US" sz="2000" dirty="0"/>
              <a:t>Emissions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2A8C1-B921-4F10-A35B-08D60C7D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3AF41-53DD-4B84-873C-A9FBA8A4A8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25CB92-FCD7-4A26-89B8-A14A6336B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29" y="1319753"/>
            <a:ext cx="3341688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399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E4A6E71D-B316-4623-B29D-038E2C606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58" y="3820202"/>
            <a:ext cx="3316288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399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4101192-C36D-4362-8FC0-A36E67363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269" y="4254898"/>
            <a:ext cx="3206750" cy="18161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2D3991"/>
                </a:solidFill>
              </a14:hiddenFill>
            </a:ext>
            <a:ext uri="{91240B29-F687-4F45-9708-019B960494DF}">
              <a14:hiddenLine xmlns:a14="http://schemas.microsoft.com/office/drawing/2010/main" w="88900" algn="ctr">
                <a:solidFill>
                  <a:srgbClr val="FFFFFF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71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B9F8-9ACC-4A3A-BF07-A03E710B2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Intertwined impacts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1A266-454D-43A6-B393-008C0DDD2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554" y="1425456"/>
            <a:ext cx="3299883" cy="466665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When do EVs charge?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Additional generation, T&amp;D?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Which generation resources are deployed?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is the impact on rates?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What’s the cost to charge EVs?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What’s the total ownership cost?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do emissions change?</a:t>
            </a:r>
          </a:p>
          <a:p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A31DB62-3DEF-4682-969B-96412F2F67C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65540309"/>
              </p:ext>
            </p:extLst>
          </p:nvPr>
        </p:nvGraphicFramePr>
        <p:xfrm>
          <a:off x="2457974" y="1099626"/>
          <a:ext cx="6442745" cy="5234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EC3B9-693F-48E4-B0E4-34A2B4C30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3EEF4-DC60-4B6D-96AD-FA1006A7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11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5B5B738-D1D8-44E3-AB81-1273686580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Arrow: Circular 10">
            <a:extLst>
              <a:ext uri="{FF2B5EF4-FFF2-40B4-BE49-F238E27FC236}">
                <a16:creationId xmlns:a16="http://schemas.microsoft.com/office/drawing/2014/main" id="{CA5478D9-BDA7-41FF-B360-848CBD01DD48}"/>
              </a:ext>
            </a:extLst>
          </p:cNvPr>
          <p:cNvSpPr/>
          <p:nvPr/>
        </p:nvSpPr>
        <p:spPr>
          <a:xfrm>
            <a:off x="5648808" y="2509187"/>
            <a:ext cx="1621430" cy="1621512"/>
          </a:xfrm>
          <a:prstGeom prst="circularArrow">
            <a:avLst>
              <a:gd name="adj1" fmla="val 10980"/>
              <a:gd name="adj2" fmla="val 25652"/>
              <a:gd name="adj3" fmla="val 4500000"/>
              <a:gd name="adj4" fmla="val 10800000"/>
              <a:gd name="adj5" fmla="val 10466"/>
            </a:avLst>
          </a:prstGeom>
          <a:gradFill>
            <a:gsLst>
              <a:gs pos="0">
                <a:srgbClr val="C0DE5E"/>
              </a:gs>
              <a:gs pos="50000">
                <a:srgbClr val="F8DB08"/>
              </a:gs>
              <a:gs pos="100000">
                <a:schemeClr val="accent4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Arrow: Circular 9">
            <a:extLst>
              <a:ext uri="{FF2B5EF4-FFF2-40B4-BE49-F238E27FC236}">
                <a16:creationId xmlns:a16="http://schemas.microsoft.com/office/drawing/2014/main" id="{99C94937-20C4-494D-A799-CB1C17C527F3}"/>
              </a:ext>
            </a:extLst>
          </p:cNvPr>
          <p:cNvSpPr/>
          <p:nvPr/>
        </p:nvSpPr>
        <p:spPr>
          <a:xfrm rot="11741343">
            <a:off x="3624605" y="1901150"/>
            <a:ext cx="2563857" cy="2854363"/>
          </a:xfrm>
          <a:prstGeom prst="circularArrow">
            <a:avLst>
              <a:gd name="adj1" fmla="val 7800"/>
              <a:gd name="adj2" fmla="val 649221"/>
              <a:gd name="adj3" fmla="val 4663639"/>
              <a:gd name="adj4" fmla="val 15271369"/>
              <a:gd name="adj5" fmla="val 7726"/>
            </a:avLst>
          </a:prstGeom>
          <a:gradFill>
            <a:gsLst>
              <a:gs pos="0">
                <a:srgbClr val="0DBF77"/>
              </a:gs>
              <a:gs pos="50000">
                <a:srgbClr val="F8DB08"/>
              </a:gs>
              <a:gs pos="100000">
                <a:schemeClr val="accent4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2121048E-E834-4A38-AD20-59605222EC1E}"/>
              </a:ext>
            </a:extLst>
          </p:cNvPr>
          <p:cNvSpPr/>
          <p:nvPr/>
        </p:nvSpPr>
        <p:spPr>
          <a:xfrm rot="10800000" flipH="1">
            <a:off x="4202884" y="2295090"/>
            <a:ext cx="4185837" cy="3688980"/>
          </a:xfrm>
          <a:prstGeom prst="circularArrow">
            <a:avLst>
              <a:gd name="adj1" fmla="val 5543"/>
              <a:gd name="adj2" fmla="val 504660"/>
              <a:gd name="adj3" fmla="val 4563515"/>
              <a:gd name="adj4" fmla="val 14441891"/>
              <a:gd name="adj5" fmla="val 4696"/>
            </a:avLst>
          </a:prstGeom>
          <a:gradFill>
            <a:gsLst>
              <a:gs pos="0">
                <a:srgbClr val="24A8A5"/>
              </a:gs>
              <a:gs pos="50000">
                <a:schemeClr val="accent5"/>
              </a:gs>
              <a:gs pos="100000">
                <a:srgbClr val="00B0F0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A55E43-E9DF-4B06-9FD7-69CF8C77C7C4}"/>
              </a:ext>
            </a:extLst>
          </p:cNvPr>
          <p:cNvSpPr txBox="1"/>
          <p:nvPr/>
        </p:nvSpPr>
        <p:spPr>
          <a:xfrm>
            <a:off x="6837405" y="4377056"/>
            <a:ext cx="1621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EV adoption</a:t>
            </a:r>
          </a:p>
        </p:txBody>
      </p:sp>
    </p:spTree>
    <p:extLst>
      <p:ext uri="{BB962C8B-B14F-4D97-AF65-F5344CB8AC3E}">
        <p14:creationId xmlns:p14="http://schemas.microsoft.com/office/powerpoint/2010/main" val="889074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22641A-40D1-4B33-BE1A-4D90049C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the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9B514-07C4-42C1-B111-7EBBB1C9C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5" y="1319753"/>
            <a:ext cx="3500224" cy="4857210"/>
          </a:xfrm>
        </p:spPr>
        <p:txBody>
          <a:bodyPr/>
          <a:lstStyle/>
          <a:p>
            <a:r>
              <a:rPr lang="en-US" dirty="0"/>
              <a:t>Analysis timeframe</a:t>
            </a:r>
          </a:p>
          <a:p>
            <a:pPr lvl="1"/>
            <a:r>
              <a:rPr lang="en-US" dirty="0"/>
              <a:t>10-15 years, or longer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EV adoption scenarios</a:t>
            </a:r>
          </a:p>
          <a:p>
            <a:pPr lvl="1"/>
            <a:r>
              <a:rPr lang="en-US" dirty="0"/>
              <a:t>E.g., High/med/low</a:t>
            </a:r>
          </a:p>
          <a:p>
            <a:endParaRPr lang="en-US" dirty="0"/>
          </a:p>
          <a:p>
            <a:r>
              <a:rPr lang="en-US" dirty="0"/>
              <a:t>EV charging scenarios</a:t>
            </a:r>
          </a:p>
          <a:p>
            <a:pPr lvl="1"/>
            <a:r>
              <a:rPr lang="en-US" dirty="0"/>
              <a:t>E.g., TOU vs. flat rates</a:t>
            </a:r>
          </a:p>
          <a:p>
            <a:pPr lvl="1"/>
            <a:endParaRPr lang="en-US" dirty="0"/>
          </a:p>
          <a:p>
            <a:r>
              <a:rPr lang="en-US" dirty="0"/>
              <a:t>Ratepayer-funded EV programs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1311C0-B75B-495A-BA2B-EF84729723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C8AC32-9B74-48FF-81D3-45BB5D1A66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915956"/>
              </p:ext>
            </p:extLst>
          </p:nvPr>
        </p:nvGraphicFramePr>
        <p:xfrm>
          <a:off x="3823876" y="1319753"/>
          <a:ext cx="4613949" cy="241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C6FCFB9-105E-4384-95AD-6E4C18AB70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056482"/>
              </p:ext>
            </p:extLst>
          </p:nvPr>
        </p:nvGraphicFramePr>
        <p:xfrm>
          <a:off x="3823876" y="3865517"/>
          <a:ext cx="4402903" cy="281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189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9300BA-8501-4713-84EA-15CCF7B8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F57CF5-D394-43B9-8C77-9CDF1CD8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9A962-7149-4E54-8BE0-694DBA42B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6" y="1563033"/>
            <a:ext cx="2308987" cy="4857210"/>
          </a:xfrm>
        </p:spPr>
        <p:txBody>
          <a:bodyPr/>
          <a:lstStyle/>
          <a:p>
            <a:r>
              <a:rPr lang="en-US" dirty="0"/>
              <a:t>How do rates change over time?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What are the health impacts relative to BAU?</a:t>
            </a:r>
            <a:endParaRPr lang="en-US" sz="800" dirty="0"/>
          </a:p>
          <a:p>
            <a:r>
              <a:rPr lang="en-US" dirty="0"/>
              <a:t>What are the cost of ownership impacts?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68A7C-C11C-4F10-9D80-5DAAE146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A1F939-48F1-40E4-9521-EC9889D8C9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746A3B7-03A8-426D-B248-EECC67ED3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950771"/>
              </p:ext>
            </p:extLst>
          </p:nvPr>
        </p:nvGraphicFramePr>
        <p:xfrm>
          <a:off x="2698639" y="3828031"/>
          <a:ext cx="5943600" cy="99166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2335725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0115839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1785901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8143432"/>
                    </a:ext>
                  </a:extLst>
                </a:gridCol>
              </a:tblGrid>
              <a:tr h="50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Avoided Deaths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Avoided Work Loss Days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Monetized Health Impact (2018 $M)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0363278"/>
                  </a:ext>
                </a:extLst>
              </a:tr>
              <a:tr h="244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Med EV Scenario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8,600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$178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1008932"/>
                  </a:ext>
                </a:extLst>
              </a:tr>
              <a:tr h="244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EV Scenario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44,000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$920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15884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2FE8B7F-3802-4F81-AB66-FF8218872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235603"/>
              </p:ext>
            </p:extLst>
          </p:nvPr>
        </p:nvGraphicFramePr>
        <p:xfrm>
          <a:off x="2692866" y="5033394"/>
          <a:ext cx="5949372" cy="11449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57091">
                  <a:extLst>
                    <a:ext uri="{9D8B030D-6E8A-4147-A177-3AD203B41FA5}">
                      <a16:colId xmlns:a16="http://schemas.microsoft.com/office/drawing/2014/main" val="1823997950"/>
                    </a:ext>
                  </a:extLst>
                </a:gridCol>
                <a:gridCol w="972897">
                  <a:extLst>
                    <a:ext uri="{9D8B030D-6E8A-4147-A177-3AD203B41FA5}">
                      <a16:colId xmlns:a16="http://schemas.microsoft.com/office/drawing/2014/main" val="3268589354"/>
                    </a:ext>
                  </a:extLst>
                </a:gridCol>
                <a:gridCol w="1025074">
                  <a:extLst>
                    <a:ext uri="{9D8B030D-6E8A-4147-A177-3AD203B41FA5}">
                      <a16:colId xmlns:a16="http://schemas.microsoft.com/office/drawing/2014/main" val="426160027"/>
                    </a:ext>
                  </a:extLst>
                </a:gridCol>
                <a:gridCol w="1028892">
                  <a:extLst>
                    <a:ext uri="{9D8B030D-6E8A-4147-A177-3AD203B41FA5}">
                      <a16:colId xmlns:a16="http://schemas.microsoft.com/office/drawing/2014/main" val="156250813"/>
                    </a:ext>
                  </a:extLst>
                </a:gridCol>
                <a:gridCol w="1032709">
                  <a:extLst>
                    <a:ext uri="{9D8B030D-6E8A-4147-A177-3AD203B41FA5}">
                      <a16:colId xmlns:a16="http://schemas.microsoft.com/office/drawing/2014/main" val="62234970"/>
                    </a:ext>
                  </a:extLst>
                </a:gridCol>
                <a:gridCol w="1032709">
                  <a:extLst>
                    <a:ext uri="{9D8B030D-6E8A-4147-A177-3AD203B41FA5}">
                      <a16:colId xmlns:a16="http://schemas.microsoft.com/office/drawing/2014/main" val="2992800807"/>
                    </a:ext>
                  </a:extLst>
                </a:gridCol>
              </a:tblGrid>
              <a:tr h="245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EV - BAU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Med. EV &amp; Flat Rates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Med EV &amp; TOU Rates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EV &amp; Flat Rates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EV &amp; TOU Rates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007387"/>
                  </a:ext>
                </a:extLst>
              </a:tr>
              <a:tr h="245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-$3,700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-$3,100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-$3,600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-$3,100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-$3,700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6020322"/>
                  </a:ext>
                </a:extLst>
              </a:tr>
              <a:tr h="245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SUV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-$7,000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-$5,900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-$7,000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-$6,000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-$7,000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2948754"/>
                  </a:ext>
                </a:extLst>
              </a:tr>
              <a:tr h="245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-$139,300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-$114,500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-$137,600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-$116,900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-$139,300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883826"/>
                  </a:ext>
                </a:extLst>
              </a:tr>
            </a:tbl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403F1E9A-B34F-4F6F-857B-F018F9C25E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600195"/>
              </p:ext>
            </p:extLst>
          </p:nvPr>
        </p:nvGraphicFramePr>
        <p:xfrm>
          <a:off x="2692866" y="1018573"/>
          <a:ext cx="6274965" cy="2743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7950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580546" cy="2852737"/>
          </a:xfrm>
        </p:spPr>
        <p:txBody>
          <a:bodyPr>
            <a:normAutofit/>
          </a:bodyPr>
          <a:lstStyle/>
          <a:p>
            <a:r>
              <a:rPr lang="en-US" dirty="0"/>
              <a:t>Policies to shape transportation electrification</a:t>
            </a:r>
          </a:p>
        </p:txBody>
      </p:sp>
    </p:spTree>
    <p:extLst>
      <p:ext uri="{BB962C8B-B14F-4D97-AF65-F5344CB8AC3E}">
        <p14:creationId xmlns:p14="http://schemas.microsoft.com/office/powerpoint/2010/main" val="3529613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415E8-2090-4D6B-BE60-BA9454A1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E9ADC-AE37-4D42-8650-DB8D6376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4793A0-B6F5-4E8E-983D-FCE2E072C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693CE6D-6C78-42A3-A06B-609EA0CF35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8627620"/>
              </p:ext>
            </p:extLst>
          </p:nvPr>
        </p:nvGraphicFramePr>
        <p:xfrm>
          <a:off x="529381" y="742013"/>
          <a:ext cx="7908443" cy="5381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198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415E8-2090-4D6B-BE60-BA9454A1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54B2DC-D990-4F0B-9DB7-A08ECCB2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25" y="365127"/>
            <a:ext cx="7745691" cy="653446"/>
          </a:xfrm>
        </p:spPr>
        <p:txBody>
          <a:bodyPr>
            <a:normAutofit fontScale="90000"/>
          </a:bodyPr>
          <a:lstStyle/>
          <a:p>
            <a:r>
              <a:rPr lang="en-US" dirty="0"/>
              <a:t>1. Policies to maximize benefits &amp; minimize costs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626EA-9695-47EB-B0CB-ACD25F075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Implement </a:t>
            </a:r>
            <a:r>
              <a:rPr lang="en-US" b="1" dirty="0"/>
              <a:t>sound rate design principles</a:t>
            </a:r>
            <a:r>
              <a:rPr lang="en-US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Shift new EV load toward the least-constrained hours, minimizing the costs that are imposed on the utility system and maximizing the positive impact that increased energy sales have on rates and bills.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Time-of-use rates, critical peak pricing, etc.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Designing rates is not enough – must ensure enrollment</a:t>
            </a:r>
          </a:p>
          <a:p>
            <a:pPr marL="342900" lvl="1" indent="0">
              <a:buNone/>
            </a:pPr>
            <a:endParaRPr lang="en-US" dirty="0"/>
          </a:p>
          <a:p>
            <a:pPr lvl="0"/>
            <a:r>
              <a:rPr lang="en-US" dirty="0"/>
              <a:t>Use </a:t>
            </a:r>
            <a:r>
              <a:rPr lang="en-US" b="1" dirty="0"/>
              <a:t>demand response</a:t>
            </a:r>
            <a:r>
              <a:rPr lang="en-US" dirty="0"/>
              <a:t> programs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Reduce peak demand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Help balance supply and demand to optimize the use of zero-emitting resources or to avoid use of expensive or highly polluting peak resources.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E9ADC-AE37-4D42-8650-DB8D6376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4793A0-B6F5-4E8E-983D-FCE2E072C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47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415E8-2090-4D6B-BE60-BA9454A1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54B2DC-D990-4F0B-9DB7-A08ECCB2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25" y="365127"/>
            <a:ext cx="7745691" cy="653446"/>
          </a:xfrm>
        </p:spPr>
        <p:txBody>
          <a:bodyPr>
            <a:normAutofit fontScale="90000"/>
          </a:bodyPr>
          <a:lstStyle/>
          <a:p>
            <a:r>
              <a:rPr lang="en-US" dirty="0"/>
              <a:t>1. Policies to maximize benefits &amp; minimize costs (cont.)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626EA-9695-47EB-B0CB-ACD25F075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Site public charging infrastructure</a:t>
            </a:r>
            <a:r>
              <a:rPr lang="en-US" dirty="0"/>
              <a:t> in locations that minimize the need for distribution system upgrades.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 utilities providing this information to charging station developers?</a:t>
            </a:r>
          </a:p>
          <a:p>
            <a:pPr marL="342900" lvl="1" indent="0">
              <a:buNone/>
            </a:pPr>
            <a:endParaRPr lang="en-US" dirty="0"/>
          </a:p>
          <a:p>
            <a:pPr lvl="0"/>
            <a:r>
              <a:rPr lang="en-US" dirty="0"/>
              <a:t>Ensure costs of ratepayer-funded EV programs </a:t>
            </a:r>
            <a:r>
              <a:rPr lang="en-US" b="1" dirty="0"/>
              <a:t>do not outweigh benefits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Leverage other funding sources where possible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Ensure utility investments are providing value, not redundant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Collaboration in program design among utilities, consumer advocates, other government agencies can lead to greatest benefits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E.g., federal funds for transit electrification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E9ADC-AE37-4D42-8650-DB8D6376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4793A0-B6F5-4E8E-983D-FCE2E072C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ngtnews.com/wp-content/uploads/2016/04/FTA_Logo-01.png">
            <a:extLst>
              <a:ext uri="{FF2B5EF4-FFF2-40B4-BE49-F238E27FC236}">
                <a16:creationId xmlns:a16="http://schemas.microsoft.com/office/drawing/2014/main" id="{04E920D6-F66E-43FB-A0BB-51FFA9F12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740" y="4558371"/>
            <a:ext cx="1444781" cy="153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159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415E8-2090-4D6B-BE60-BA9454A1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54B2DC-D990-4F0B-9DB7-A08ECCB2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26" y="365127"/>
            <a:ext cx="7839786" cy="653446"/>
          </a:xfrm>
        </p:spPr>
        <p:txBody>
          <a:bodyPr>
            <a:normAutofit fontScale="90000"/>
          </a:bodyPr>
          <a:lstStyle/>
          <a:p>
            <a:r>
              <a:rPr lang="en-US" dirty="0"/>
              <a:t>2. Promote equitable distribution of the benefits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626EA-9695-47EB-B0CB-ACD25F075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Design utility EV incentives to benefit low-income customers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Low-income customers may not be able to take advantage of tax incentives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Up-front rebates more helpful for low- &amp; moderate-income customers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Incentives can target lower cost EVs, used EVs, or vehicle leases (as opposed to only new car purchases)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Income guidelines to provide larger rebates for those with lower incomes </a:t>
            </a:r>
          </a:p>
          <a:p>
            <a:pPr lvl="1"/>
            <a:endParaRPr lang="en-US" dirty="0"/>
          </a:p>
          <a:p>
            <a:r>
              <a:rPr lang="en-US" b="1" dirty="0"/>
              <a:t>Collaborative </a:t>
            </a:r>
            <a:r>
              <a:rPr lang="en-US" dirty="0"/>
              <a:t>process with underserved communities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their specific needs?</a:t>
            </a:r>
          </a:p>
          <a:p>
            <a:pPr lvl="2"/>
            <a:r>
              <a:rPr lang="en-US" dirty="0"/>
              <a:t>Varies by community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 they want to own/lease vehicles? Or is transit a better option?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E9ADC-AE37-4D42-8650-DB8D6376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4793A0-B6F5-4E8E-983D-FCE2E072C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87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415E8-2090-4D6B-BE60-BA9454A1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54B2DC-D990-4F0B-9DB7-A08ECCB2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26" y="365127"/>
            <a:ext cx="7839786" cy="653446"/>
          </a:xfrm>
        </p:spPr>
        <p:txBody>
          <a:bodyPr>
            <a:normAutofit fontScale="90000"/>
          </a:bodyPr>
          <a:lstStyle/>
          <a:p>
            <a:r>
              <a:rPr lang="en-US" dirty="0"/>
              <a:t>2. Promote equitable distribution of the benefits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626EA-9695-47EB-B0CB-ACD25F075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Direct EV investments to services relied on by lower-income customers</a:t>
            </a:r>
          </a:p>
          <a:p>
            <a:pPr lvl="1"/>
            <a:r>
              <a:rPr lang="en-US" dirty="0"/>
              <a:t>Target services that low-income or non-driving customers may rely on, such as public transit, school buses, mobility services </a:t>
            </a:r>
          </a:p>
          <a:p>
            <a:pPr lvl="1"/>
            <a:r>
              <a:rPr lang="en-US" dirty="0"/>
              <a:t>Public charging infrastructure that serves multi-unit dwellings, mobility service drivers, and low-income areas. </a:t>
            </a:r>
          </a:p>
          <a:p>
            <a:pPr lvl="1"/>
            <a:r>
              <a:rPr lang="en-US" dirty="0"/>
              <a:t>Ride-hailing services (Uber/Lyft):</a:t>
            </a:r>
          </a:p>
          <a:p>
            <a:pPr lvl="2"/>
            <a:r>
              <a:rPr lang="en-US" dirty="0"/>
              <a:t>Drivers disproportionately low-income</a:t>
            </a:r>
          </a:p>
          <a:p>
            <a:pPr lvl="2"/>
            <a:r>
              <a:rPr lang="en-US" dirty="0"/>
              <a:t>Lower operational costs can benefit underserved communities</a:t>
            </a:r>
          </a:p>
          <a:p>
            <a:pPr lvl="1"/>
            <a:endParaRPr lang="en-US" dirty="0"/>
          </a:p>
          <a:p>
            <a:r>
              <a:rPr lang="en-US" b="1" dirty="0"/>
              <a:t>Electrify vehicles</a:t>
            </a:r>
            <a:r>
              <a:rPr lang="en-US" dirty="0"/>
              <a:t> </a:t>
            </a:r>
            <a:r>
              <a:rPr lang="en-US" b="1" dirty="0"/>
              <a:t>with greatest health impacts in lower-income communities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School buses, yard trucks at ports, delivery trucks in urban areas, or heavy trucking on freeways</a:t>
            </a:r>
          </a:p>
          <a:p>
            <a:pPr lvl="1"/>
            <a:r>
              <a:rPr lang="en-US" dirty="0"/>
              <a:t>Ride-hailing vehicles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E9ADC-AE37-4D42-8650-DB8D6376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4793A0-B6F5-4E8E-983D-FCE2E072C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3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4477" y="1481177"/>
            <a:ext cx="5957762" cy="3680273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focus on EVs?</a:t>
            </a:r>
          </a:p>
          <a:p>
            <a:pPr marL="342900" marR="0" lvl="0" indent="-34290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impacts of EVs on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 utility customers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marR="0" lvl="0" indent="-34290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broader public interest impacts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transportation electrification?</a:t>
            </a:r>
          </a:p>
          <a:p>
            <a:pPr marL="342900" marR="0" lvl="0" indent="-34290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actions and policies can help maximize the benefits of EVs for all customers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including non-EV owners?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C7CE945-3324-4E0C-BAC1-C5CB42153F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B3E9706-C7FE-494E-9721-037344BE11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368279"/>
              </p:ext>
            </p:extLst>
          </p:nvPr>
        </p:nvGraphicFramePr>
        <p:xfrm>
          <a:off x="209725" y="1428278"/>
          <a:ext cx="2801923" cy="3403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39C1E1A-90FB-4AC9-BB91-EE3E80C3A700}"/>
              </a:ext>
            </a:extLst>
          </p:cNvPr>
          <p:cNvSpPr txBox="1"/>
          <p:nvPr/>
        </p:nvSpPr>
        <p:spPr>
          <a:xfrm>
            <a:off x="796954" y="5161450"/>
            <a:ext cx="7845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our forthcoming publication: “</a:t>
            </a:r>
            <a:r>
              <a:rPr lang="en-US" i="1" dirty="0"/>
              <a:t>Analyzing the Customer Impacts of Electric Vehicles: A Guidebook for Consumer Advocates”</a:t>
            </a:r>
          </a:p>
        </p:txBody>
      </p:sp>
    </p:spTree>
    <p:extLst>
      <p:ext uri="{BB962C8B-B14F-4D97-AF65-F5344CB8AC3E}">
        <p14:creationId xmlns:p14="http://schemas.microsoft.com/office/powerpoint/2010/main" val="2491327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354042" cy="2852737"/>
          </a:xfrm>
        </p:spPr>
        <p:txBody>
          <a:bodyPr/>
          <a:lstStyle/>
          <a:p>
            <a:r>
              <a:rPr lang="en-US" dirty="0"/>
              <a:t>Real world example</a:t>
            </a:r>
          </a:p>
        </p:txBody>
      </p:sp>
    </p:spTree>
    <p:extLst>
      <p:ext uri="{BB962C8B-B14F-4D97-AF65-F5344CB8AC3E}">
        <p14:creationId xmlns:p14="http://schemas.microsoft.com/office/powerpoint/2010/main" val="1312060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7F9700-E406-471A-953C-3BCCD2F1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D02B67-B5B8-4CD0-899C-C93AFF10E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66ED9-6025-4E40-9CC9-DFB7D0F2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DDCA1E-87D7-4D3F-86C5-94A8589207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5F91729-C56C-45C0-875A-6CE95E3FE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4" y="1253835"/>
            <a:ext cx="7570879" cy="3972506"/>
          </a:xfrm>
        </p:spPr>
        <p:txBody>
          <a:bodyPr>
            <a:normAutofit fontScale="92500"/>
          </a:bodyPr>
          <a:lstStyle/>
          <a:p>
            <a:r>
              <a:rPr lang="en-US" dirty="0"/>
              <a:t>By far the most EVs in the country</a:t>
            </a:r>
          </a:p>
          <a:p>
            <a:pPr lvl="1"/>
            <a:r>
              <a:rPr lang="en-US" dirty="0"/>
              <a:t>Approximately half of EVs in the United States </a:t>
            </a:r>
          </a:p>
          <a:p>
            <a:pPr lvl="1"/>
            <a:r>
              <a:rPr lang="en-US" dirty="0"/>
              <a:t>Nearly 10% of new cars purchased are EVs</a:t>
            </a:r>
          </a:p>
          <a:p>
            <a:r>
              <a:rPr lang="en-US" dirty="0"/>
              <a:t>Commission requires utilities to report data regarding EV customer load profiles and system upgrades to accommodate EVs</a:t>
            </a:r>
          </a:p>
          <a:p>
            <a:r>
              <a:rPr lang="en-US" dirty="0"/>
              <a:t>EV TOU rates have effectively encouraged off-peak charging in California</a:t>
            </a:r>
          </a:p>
          <a:p>
            <a:pPr lvl="1"/>
            <a:r>
              <a:rPr lang="en-US" sz="1600" dirty="0"/>
              <a:t>85% - 90% of charging on TOU rates is off-peak</a:t>
            </a:r>
          </a:p>
          <a:p>
            <a:pPr lvl="1"/>
            <a:r>
              <a:rPr lang="en-US" dirty="0"/>
              <a:t>Only ~25% of EV drivers are on TOU rates currently.</a:t>
            </a:r>
          </a:p>
          <a:p>
            <a:r>
              <a:rPr lang="en-US" dirty="0"/>
              <a:t>From 2011-2018, only one out of every 670 EVs (0.01%) has resulted in a distribution system or service line upgrade.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38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7F9700-E406-471A-953C-3BCCD2F1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D02B67-B5B8-4CD0-899C-C93AFF10E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66ED9-6025-4E40-9CC9-DFB7D0F2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DDCA1E-87D7-4D3F-86C5-94A8589207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5F91729-C56C-45C0-875A-6CE95E3FE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4" y="1253835"/>
            <a:ext cx="7570879" cy="3972506"/>
          </a:xfrm>
        </p:spPr>
        <p:txBody>
          <a:bodyPr>
            <a:normAutofit/>
          </a:bodyPr>
          <a:lstStyle/>
          <a:p>
            <a:r>
              <a:rPr lang="en-US" sz="1800" dirty="0"/>
              <a:t>To date, EV drivers have provided far more revenues than costs</a:t>
            </a:r>
          </a:p>
          <a:p>
            <a:pPr lvl="1"/>
            <a:r>
              <a:rPr lang="en-US" sz="1600" dirty="0"/>
              <a:t>Most drivers currently paying high tiered rates</a:t>
            </a:r>
          </a:p>
          <a:p>
            <a:pPr lvl="1"/>
            <a:r>
              <a:rPr lang="en-US" sz="1600" dirty="0"/>
              <a:t>But finding holds if we assume 75% of EV drivers pay mostly low, off-peak rates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7F57F88-AE93-4C1D-9FC4-B728837AF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644" y="2291224"/>
            <a:ext cx="7375628" cy="397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23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191" y="4199859"/>
            <a:ext cx="8284456" cy="2179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i="1" dirty="0"/>
              <a:t>About Synapse Energy Economics</a:t>
            </a:r>
          </a:p>
          <a:p>
            <a:pPr lvl="1"/>
            <a:r>
              <a:rPr lang="en-US" dirty="0"/>
              <a:t>Synapse Energy Economics is a research and consulting firm specializing in energy, economic, and environmental topics. Since its inception in 1996, Synapse has grown to become a leader in providing rigorous analysis of the electric power sector for public interest and governmental clients.</a:t>
            </a:r>
            <a:endParaRPr lang="en-US" sz="2400" dirty="0"/>
          </a:p>
          <a:p>
            <a:pPr lvl="1"/>
            <a:r>
              <a:rPr lang="en-US" dirty="0"/>
              <a:t>Staff of 30+ experts </a:t>
            </a:r>
          </a:p>
          <a:p>
            <a:pPr lvl="1"/>
            <a:r>
              <a:rPr lang="en-US" dirty="0"/>
              <a:t>Located in Cambridge, Massachusetts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-  Melissa Whited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Melissa Whited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1629" y="1446027"/>
            <a:ext cx="8229600" cy="243485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95047" y="1536404"/>
            <a:ext cx="8262764" cy="22541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914400" rtl="0" eaLnBrk="1" latinLnBrk="0" hangingPunct="1">
              <a:lnSpc>
                <a:spcPts val="2600"/>
              </a:lnSpc>
              <a:spcBef>
                <a:spcPts val="12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70000"/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1714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bg1"/>
                </a:solidFill>
              </a:rPr>
              <a:t>Melissa Whited</a:t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2600" b="1" dirty="0">
                <a:solidFill>
                  <a:schemeClr val="bg1"/>
                </a:solidFill>
              </a:rPr>
              <a:t>Synapse Energy Economics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b="1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617-661-3248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mwhited@synapse-energy.com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www.synapse-energy.com</a:t>
            </a:r>
          </a:p>
        </p:txBody>
      </p:sp>
    </p:spTree>
    <p:extLst>
      <p:ext uri="{BB962C8B-B14F-4D97-AF65-F5344CB8AC3E}">
        <p14:creationId xmlns:p14="http://schemas.microsoft.com/office/powerpoint/2010/main" val="2938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EVs?</a:t>
            </a:r>
          </a:p>
        </p:txBody>
      </p:sp>
    </p:spTree>
    <p:extLst>
      <p:ext uri="{BB962C8B-B14F-4D97-AF65-F5344CB8AC3E}">
        <p14:creationId xmlns:p14="http://schemas.microsoft.com/office/powerpoint/2010/main" val="103448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7A5456-E68E-4FB2-8557-8FDDCD42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75D761-1A4D-45E2-BD4A-B07A6D67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#1: They’re coming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22F46-A18F-467F-BD8B-211478557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6" y="1248899"/>
            <a:ext cx="8284456" cy="4857210"/>
          </a:xfrm>
        </p:spPr>
        <p:txBody>
          <a:bodyPr/>
          <a:lstStyle/>
          <a:p>
            <a:r>
              <a:rPr lang="en-US" dirty="0"/>
              <a:t>EV sales increased by ~80% in 2018  </a:t>
            </a:r>
          </a:p>
          <a:p>
            <a:r>
              <a:rPr lang="en-US" dirty="0"/>
              <a:t>We need to have good policies in place to manage the additional load</a:t>
            </a:r>
          </a:p>
          <a:p>
            <a:r>
              <a:rPr lang="en-US" dirty="0"/>
              <a:t>We need to make sure the benefits and costs are felt equitably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26082-702A-475F-BC7D-EADF3F4A9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AB38C9-0581-4605-99BB-5986019998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C1A04B5-14CB-4A52-B0F2-C00F5A8269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897677"/>
              </p:ext>
            </p:extLst>
          </p:nvPr>
        </p:nvGraphicFramePr>
        <p:xfrm>
          <a:off x="1941433" y="2720736"/>
          <a:ext cx="5142204" cy="3330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961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6AEB33-A230-4E5F-979C-210AEF9E7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114B3D-6F5B-4B4B-971A-3B9B48B7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25" y="365127"/>
            <a:ext cx="8919512" cy="653446"/>
          </a:xfrm>
        </p:spPr>
        <p:txBody>
          <a:bodyPr>
            <a:normAutofit/>
          </a:bodyPr>
          <a:lstStyle/>
          <a:p>
            <a:r>
              <a:rPr lang="en-US" dirty="0"/>
              <a:t>#2: Can significantly increase peak demand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C5EB7-E8B7-499C-951A-05D685A59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0A76BB-7948-4159-B866-642CBB6E93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655185"/>
              </p:ext>
            </p:extLst>
          </p:nvPr>
        </p:nvGraphicFramePr>
        <p:xfrm>
          <a:off x="501325" y="1239700"/>
          <a:ext cx="8283575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69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6" y="365127"/>
            <a:ext cx="7745691" cy="653446"/>
          </a:xfrm>
        </p:spPr>
        <p:txBody>
          <a:bodyPr/>
          <a:lstStyle/>
          <a:p>
            <a:r>
              <a:rPr lang="en-US" dirty="0"/>
              <a:t>#3: Potential for large customer benefits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72448"/>
              </p:ext>
            </p:extLst>
          </p:nvPr>
        </p:nvGraphicFramePr>
        <p:xfrm>
          <a:off x="511626" y="1386108"/>
          <a:ext cx="8360231" cy="514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8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Rate reductions for ALL customers</a:t>
                      </a:r>
                    </a:p>
                  </a:txBody>
                  <a:tcPr marT="109728" marB="109728"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More efficient use of grid capacity (spread out the fixed costs)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Better use of low-cost renewables during off-peak hours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Cost-effective way to meet state environmental goals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109728" marB="10972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Lower total cost of ownership</a:t>
                      </a:r>
                    </a:p>
                  </a:txBody>
                  <a:tcPr marT="109728" marB="109728"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Reduced maintenance and fuel costs can save customers money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Reduced public transit costs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 marT="109728" marB="10972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Health and environmental benefits</a:t>
                      </a:r>
                    </a:p>
                    <a:p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for all customers</a:t>
                      </a:r>
                    </a:p>
                  </a:txBody>
                  <a:tcPr marT="109728" marB="109728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Lower criteria pollutants &amp; mercury = reduced health impacts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Reduced greenhouse gases</a:t>
                      </a:r>
                      <a:endParaRPr lang="en-US" sz="16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09728" marB="10972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09728" marB="109728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09728" marB="10972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9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the impacts</a:t>
            </a:r>
          </a:p>
        </p:txBody>
      </p:sp>
    </p:spTree>
    <p:extLst>
      <p:ext uri="{BB962C8B-B14F-4D97-AF65-F5344CB8AC3E}">
        <p14:creationId xmlns:p14="http://schemas.microsoft.com/office/powerpoint/2010/main" val="47134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7A5456-E68E-4FB2-8557-8FDDCD42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75D761-1A4D-45E2-BD4A-B07A6D67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Evaluating the Impacts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26082-702A-475F-BC7D-EADF3F4A9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AB38C9-0581-4605-99BB-5986019998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35A367-2338-4989-AA98-51F0C7924B72}"/>
              </a:ext>
            </a:extLst>
          </p:cNvPr>
          <p:cNvSpPr/>
          <p:nvPr/>
        </p:nvSpPr>
        <p:spPr>
          <a:xfrm>
            <a:off x="864705" y="1580360"/>
            <a:ext cx="7399729" cy="3160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impacts of EVs on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 utility customers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(particularly non-EV owners)?</a:t>
            </a:r>
          </a:p>
          <a:p>
            <a:pPr marL="800100" lvl="1" indent="-342900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impacts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broader public interest impacts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transportation electrification?</a:t>
            </a:r>
          </a:p>
          <a:p>
            <a:pPr marL="800100" lvl="1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impacts</a:t>
            </a:r>
          </a:p>
          <a:p>
            <a:pPr marL="800100" lvl="1" indent="-342900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impacts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9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53B3D-196E-41B9-81F1-11C3C9F5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9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8B705B8-3F7A-460E-BD2B-DA17957EC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tools, data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CD3CBC6A-3F8A-45FB-91DC-25ED948A7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887756"/>
              </p:ext>
            </p:extLst>
          </p:nvPr>
        </p:nvGraphicFramePr>
        <p:xfrm>
          <a:off x="635874" y="1151433"/>
          <a:ext cx="7611143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21420-7BB9-44E6-BF0F-9DA43C50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049C1CD-ABDA-4A84-9FE4-21BBDD1279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44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- PPT">
  <a:themeElements>
    <a:clrScheme name="Custom 27">
      <a:dk1>
        <a:sysClr val="windowText" lastClr="000000"/>
      </a:dk1>
      <a:lt1>
        <a:sysClr val="window" lastClr="FFFFFF"/>
      </a:lt1>
      <a:dk2>
        <a:srgbClr val="2D3991"/>
      </a:dk2>
      <a:lt2>
        <a:srgbClr val="717073"/>
      </a:lt2>
      <a:accent1>
        <a:srgbClr val="5B9BD5"/>
      </a:accent1>
      <a:accent2>
        <a:srgbClr val="ED7D31"/>
      </a:accent2>
      <a:accent3>
        <a:srgbClr val="595959"/>
      </a:accent3>
      <a:accent4>
        <a:srgbClr val="EEB111"/>
      </a:accent4>
      <a:accent5>
        <a:srgbClr val="00549E"/>
      </a:accent5>
      <a:accent6>
        <a:srgbClr val="70AD47"/>
      </a:accent6>
      <a:hlink>
        <a:srgbClr val="0563C1"/>
      </a:hlink>
      <a:folHlink>
        <a:srgbClr val="954F72"/>
      </a:folHlink>
    </a:clrScheme>
    <a:fontScheme name="Energy Guides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PPT" id="{A5B8D670-BC1A-4C18-8B30-882E721AC688}" vid="{C7DBF5E3-4F2F-4FB5-BDE1-C62908C318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5F78587022F4419013A8A07848007E" ma:contentTypeVersion="1" ma:contentTypeDescription="Create a new document." ma:contentTypeScope="" ma:versionID="117763a7aba4069641c326733236adf9">
  <xsd:schema xmlns:xsd="http://www.w3.org/2001/XMLSchema" xmlns:xs="http://www.w3.org/2001/XMLSchema" xmlns:p="http://schemas.microsoft.com/office/2006/metadata/properties" xmlns:ns2="4b54f95a-c392-4915-b50c-618f44f31247" targetNamespace="http://schemas.microsoft.com/office/2006/metadata/properties" ma:root="true" ma:fieldsID="1fbff1f4a39622302fe098e13c6d823d" ns2:_="">
    <xsd:import namespace="4b54f95a-c392-4915-b50c-618f44f31247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4f95a-c392-4915-b50c-618f44f31247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internalName="Document_x0020_Typ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Pre-review Notes"/>
                        <xsd:enumeration value="Completed Review Forms"/>
                        <xsd:enumeration value="Completed Review Notes"/>
                        <xsd:enumeration value="Planning"/>
                        <xsd:enumeration value="Analysis"/>
                        <xsd:enumeration value="Orientation Scheduling and Tracking"/>
                        <xsd:enumeration value="Orientation Materials"/>
                        <xsd:enumeration value="Orientation Process Planning"/>
                        <xsd:enumeration value="Consulting Skills"/>
                        <xsd:enumeration value="Newbie Buddy Program"/>
                        <xsd:enumeration value="Consulting Skills Training"/>
                        <xsd:enumeration value="Excel Training"/>
                        <xsd:enumeration value="First Day Schedule"/>
                        <xsd:enumeration value="Admin Logistic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4b54f95a-c392-4915-b50c-618f44f31247"/>
  </documentManagement>
</p:properties>
</file>

<file path=customXml/itemProps1.xml><?xml version="1.0" encoding="utf-8"?>
<ds:datastoreItem xmlns:ds="http://schemas.openxmlformats.org/officeDocument/2006/customXml" ds:itemID="{B3D6E978-C854-4E3F-A2FE-C0BAB0373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54f95a-c392-4915-b50c-618f44f312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4BCE88-2A84-4744-B719-B2F802A6AD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8F8960-D074-4426-8C35-83A9A987A364}">
  <ds:schemaRefs>
    <ds:schemaRef ds:uri="http://www.w3.org/XML/1998/namespace"/>
    <ds:schemaRef ds:uri="4b54f95a-c392-4915-b50c-618f44f31247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- PPT</Template>
  <TotalTime>1199</TotalTime>
  <Words>1551</Words>
  <Application>Microsoft Office PowerPoint</Application>
  <PresentationFormat>On-screen Show (4:3)</PresentationFormat>
  <Paragraphs>264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template - PPT</vt:lpstr>
      <vt:lpstr>Evaluating and Shaping the Impacts of EVs on Customers</vt:lpstr>
      <vt:lpstr>Agenda</vt:lpstr>
      <vt:lpstr>Why EVs?</vt:lpstr>
      <vt:lpstr>#1: They’re coming</vt:lpstr>
      <vt:lpstr>#2: Can significantly increase peak demand</vt:lpstr>
      <vt:lpstr>#3: Potential for large customer benefits</vt:lpstr>
      <vt:lpstr>Evaluating the impacts</vt:lpstr>
      <vt:lpstr>Evaluating the Impacts</vt:lpstr>
      <vt:lpstr>Analysis tools, data</vt:lpstr>
      <vt:lpstr>Synapse’s EV-REDI</vt:lpstr>
      <vt:lpstr>Intertwined impacts</vt:lpstr>
      <vt:lpstr>Setting up the analysis</vt:lpstr>
      <vt:lpstr>Example Results</vt:lpstr>
      <vt:lpstr>Policies to shape transportation electrification</vt:lpstr>
      <vt:lpstr>PowerPoint Presentation</vt:lpstr>
      <vt:lpstr>1. Policies to maximize benefits &amp; minimize costs</vt:lpstr>
      <vt:lpstr>1. Policies to maximize benefits &amp; minimize costs (cont.)</vt:lpstr>
      <vt:lpstr>2. Promote equitable distribution of the benefits</vt:lpstr>
      <vt:lpstr>2. Promote equitable distribution of the benefits</vt:lpstr>
      <vt:lpstr>Real world example</vt:lpstr>
      <vt:lpstr>California</vt:lpstr>
      <vt:lpstr>California</vt:lpstr>
      <vt:lpstr>Contact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Melissa Whited</dc:creator>
  <cp:lastModifiedBy>Melissa Whited</cp:lastModifiedBy>
  <cp:revision>122</cp:revision>
  <dcterms:created xsi:type="dcterms:W3CDTF">2018-03-18T23:28:00Z</dcterms:created>
  <dcterms:modified xsi:type="dcterms:W3CDTF">2019-06-19T18:39:05Z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0x010100695F78587022F4419013A8A07848007E</vt:lpwstr>
  </property>
</Properties>
</file>