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3" r:id="rId4"/>
    <p:sldId id="257" r:id="rId5"/>
    <p:sldId id="259" r:id="rId6"/>
    <p:sldId id="261" r:id="rId7"/>
    <p:sldId id="262" r:id="rId8"/>
    <p:sldId id="266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8"/>
  </p:normalViewPr>
  <p:slideViewPr>
    <p:cSldViewPr snapToGrid="0" snapToObjects="1">
      <p:cViewPr varScale="1">
        <p:scale>
          <a:sx n="54" d="100"/>
          <a:sy n="54" d="100"/>
        </p:scale>
        <p:origin x="1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Complexity and uncertainty</a:t>
            </a:r>
          </a:p>
        </p:txBody>
      </p:sp>
    </p:spTree>
    <p:extLst>
      <p:ext uri="{BB962C8B-B14F-4D97-AF65-F5344CB8AC3E}">
        <p14:creationId xmlns:p14="http://schemas.microsoft.com/office/powerpoint/2010/main" val="323800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participation by 17 parties (original proceeding), 13 additional for the CEP (retirement) supplemental portion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1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Market-driven</a:t>
            </a:r>
            <a:r>
              <a:rPr lang="en-US" baseline="0" dirty="0" smtClean="0"/>
              <a:t> transition to renewables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0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660</a:t>
            </a:r>
            <a:r>
              <a:rPr lang="en-US" baseline="0" dirty="0" smtClean="0"/>
              <a:t> MW retirement; all new capacity and energy via NEW wind, solar, </a:t>
            </a:r>
            <a:r>
              <a:rPr lang="en-US" baseline="0" dirty="0" err="1" smtClean="0"/>
              <a:t>solar+storage</a:t>
            </a:r>
            <a:r>
              <a:rPr lang="en-US" baseline="0" dirty="0" smtClean="0"/>
              <a:t> and purchasing existing PPA gas assets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participation by 17 parties (original proceeding), 13 additional for the CEP (retirement) supplemental portion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3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9;p1" descr="Google Shape;9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059" y="8574991"/>
            <a:ext cx="2435378" cy="819797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975359" y="3023615"/>
            <a:ext cx="11054082" cy="2048256"/>
          </a:xfrm>
          <a:prstGeom prst="rect">
            <a:avLst/>
          </a:prstGeom>
        </p:spPr>
        <p:txBody>
          <a:bodyPr lIns="0" tIns="0" rIns="0" bIns="0" anchor="t"/>
          <a:lstStyle>
            <a:lvl1pPr algn="l" defTabSz="1300480">
              <a:defRPr sz="50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0719" y="5462015"/>
            <a:ext cx="9103360" cy="2438401"/>
          </a:xfrm>
          <a:prstGeom prst="rect">
            <a:avLst/>
          </a:prstGeom>
        </p:spPr>
        <p:txBody>
          <a:bodyPr lIns="0" tIns="0" rIns="0" bIns="0" anchor="t"/>
          <a:lstStyle>
            <a:lvl1pPr marL="571500" indent="-457200" defTabSz="130048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400"/>
              <a:buFont typeface="Helvetica"/>
              <a:buChar char="●"/>
              <a:defRPr sz="24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1141185" indent="-544285" defTabSz="130048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400"/>
              <a:buFont typeface="Helvetica"/>
              <a:buChar char="○"/>
              <a:defRPr sz="24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598385" indent="-544285" defTabSz="130048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400"/>
              <a:buFont typeface="Helvetica"/>
              <a:buChar char="■"/>
              <a:defRPr sz="24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2055585" indent="-544285" defTabSz="130048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400"/>
              <a:buFont typeface="Helvetica"/>
              <a:buChar char="●"/>
              <a:defRPr sz="24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512785" indent="-544285" defTabSz="130048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400"/>
              <a:buFont typeface="Helvetica"/>
              <a:buChar char="○"/>
              <a:defRPr sz="24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19623" y="9117340"/>
            <a:ext cx="210469" cy="197384"/>
          </a:xfrm>
          <a:prstGeom prst="rect">
            <a:avLst/>
          </a:prstGeom>
        </p:spPr>
        <p:txBody>
          <a:bodyPr lIns="0" tIns="0" rIns="0" bIns="0" anchor="ctr"/>
          <a:lstStyle>
            <a:lvl1pPr algn="r" defTabSz="1300480"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9;p1" descr="Google Shape;9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059" y="8574991"/>
            <a:ext cx="2435378" cy="81979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443306" y="843899"/>
            <a:ext cx="12118188" cy="1086010"/>
          </a:xfrm>
          <a:prstGeom prst="rect">
            <a:avLst/>
          </a:prstGeom>
        </p:spPr>
        <p:txBody>
          <a:bodyPr lIns="0" tIns="0" rIns="0" bIns="0" anchor="t"/>
          <a:lstStyle>
            <a:lvl1pPr algn="l"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19623" y="9117340"/>
            <a:ext cx="210469" cy="197384"/>
          </a:xfrm>
          <a:prstGeom prst="rect">
            <a:avLst/>
          </a:prstGeom>
        </p:spPr>
        <p:txBody>
          <a:bodyPr lIns="0" tIns="0" rIns="0" bIns="0" anchor="ctr"/>
          <a:lstStyle>
            <a:lvl1pPr algn="r" defTabSz="1300480"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9;p1" descr="Google Shape;9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059" y="8574991"/>
            <a:ext cx="2435378" cy="81979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19623" y="9117340"/>
            <a:ext cx="210469" cy="197384"/>
          </a:xfrm>
          <a:prstGeom prst="rect">
            <a:avLst/>
          </a:prstGeom>
        </p:spPr>
        <p:txBody>
          <a:bodyPr lIns="0" tIns="0" rIns="0" bIns="0" anchor="ctr"/>
          <a:lstStyle>
            <a:lvl1pPr algn="r" defTabSz="1300480"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olorado.gov/dora/puc" TargetMode="External"/><Relationship Id="rId5" Type="http://schemas.openxmlformats.org/officeDocument/2006/relationships/hyperlink" Target="mailto:jeffrey.ackermann@state.co.us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404"/>
          <p:cNvSpPr txBox="1">
            <a:spLocks noGrp="1"/>
          </p:cNvSpPr>
          <p:nvPr>
            <p:ph type="body" sz="quarter" idx="1"/>
          </p:nvPr>
        </p:nvSpPr>
        <p:spPr>
          <a:xfrm>
            <a:off x="35272" y="5093546"/>
            <a:ext cx="13022104" cy="1192108"/>
          </a:xfrm>
          <a:prstGeom prst="rect">
            <a:avLst/>
          </a:prstGeom>
        </p:spPr>
        <p:txBody>
          <a:bodyPr lIns="64995" tIns="64995" rIns="64995" bIns="64995"/>
          <a:lstStyle/>
          <a:p>
            <a:pPr marL="0" indent="0" algn="ctr" defTabSz="1118412">
              <a:lnSpc>
                <a:spcPct val="100000"/>
              </a:lnSpc>
              <a:buSzTx/>
              <a:buNone/>
              <a:defRPr sz="2924">
                <a:solidFill>
                  <a:srgbClr val="101E8E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Jeffrey Ackermann, Chair</a:t>
            </a:r>
          </a:p>
          <a:p>
            <a:pPr marL="0" indent="0" algn="ctr" defTabSz="1118412">
              <a:lnSpc>
                <a:spcPct val="100000"/>
              </a:lnSpc>
              <a:buSzTx/>
              <a:buNone/>
              <a:defRPr sz="2924">
                <a:solidFill>
                  <a:srgbClr val="101E8E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Colorado Public Utilities Commission</a:t>
            </a:r>
          </a:p>
        </p:txBody>
      </p:sp>
      <p:sp>
        <p:nvSpPr>
          <p:cNvPr id="157" name="Straight Connector 5"/>
          <p:cNvSpPr/>
          <p:nvPr/>
        </p:nvSpPr>
        <p:spPr>
          <a:xfrm>
            <a:off x="433493" y="4226559"/>
            <a:ext cx="12571308" cy="1"/>
          </a:xfrm>
          <a:prstGeom prst="line">
            <a:avLst/>
          </a:prstGeom>
          <a:ln w="63500" cap="rnd">
            <a:solidFill>
              <a:srgbClr val="D0D2D3"/>
            </a:solidFill>
            <a:prstDash val="sysDot"/>
          </a:ln>
        </p:spPr>
        <p:txBody>
          <a:bodyPr lIns="65023" tIns="65023" rIns="65023" bIns="65023"/>
          <a:lstStyle/>
          <a:p>
            <a:pPr algn="l" defTabSz="1300480"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5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413" y="6394026"/>
            <a:ext cx="2245909" cy="2245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2" y="0"/>
            <a:ext cx="13004801" cy="2593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50" y="114140"/>
            <a:ext cx="11930099" cy="216746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ectangle 12"/>
          <p:cNvSpPr txBox="1"/>
          <p:nvPr/>
        </p:nvSpPr>
        <p:spPr>
          <a:xfrm>
            <a:off x="2126364" y="455109"/>
            <a:ext cx="8824401" cy="148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1300480">
              <a:defRPr sz="4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Renewables </a:t>
            </a:r>
            <a:r>
              <a:rPr lang="en-US" dirty="0" smtClean="0"/>
              <a:t>Up/Carbon </a:t>
            </a:r>
            <a:r>
              <a:rPr lang="en-US" dirty="0"/>
              <a:t>Down and</a:t>
            </a:r>
          </a:p>
          <a:p>
            <a:pPr defTabSz="1300480">
              <a:defRPr sz="4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Electrify Everything</a:t>
            </a:r>
            <a:endParaRPr dirty="0"/>
          </a:p>
        </p:txBody>
      </p:sp>
      <p:sp>
        <p:nvSpPr>
          <p:cNvPr id="162" name="TextBox 2"/>
          <p:cNvSpPr txBox="1"/>
          <p:nvPr/>
        </p:nvSpPr>
        <p:spPr>
          <a:xfrm>
            <a:off x="1257129" y="3387716"/>
            <a:ext cx="10490540" cy="1177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sz="3400" b="0">
                <a:solidFill>
                  <a:srgbClr val="101E8E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dirty="0"/>
              <a:t>NASUCA</a:t>
            </a:r>
            <a:endParaRPr dirty="0"/>
          </a:p>
          <a:p>
            <a:pPr defTabSz="1300480">
              <a:defRPr sz="3400" b="0">
                <a:solidFill>
                  <a:srgbClr val="101E8E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dirty="0"/>
              <a:t>November 18</a:t>
            </a:r>
            <a:r>
              <a:rPr dirty="0"/>
              <a:t>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08081-0871-1A4C-8C50-034E3BD26783}"/>
              </a:ext>
            </a:extLst>
          </p:cNvPr>
          <p:cNvSpPr txBox="1"/>
          <p:nvPr/>
        </p:nvSpPr>
        <p:spPr>
          <a:xfrm>
            <a:off x="3904724" y="2399672"/>
            <a:ext cx="569647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You good with that?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A137-CF9D-9940-BB82-F9812498A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06" y="344754"/>
            <a:ext cx="12118188" cy="1086010"/>
          </a:xfrm>
        </p:spPr>
        <p:txBody>
          <a:bodyPr>
            <a:normAutofit fontScale="90000"/>
          </a:bodyPr>
          <a:lstStyle/>
          <a:p>
            <a:r>
              <a:rPr lang="en-US" dirty="0"/>
              <a:t>The Three Circles of Consumer Advocacy</a:t>
            </a: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224C2FA7-2E17-CC4E-8651-EFE4F760949A}"/>
              </a:ext>
            </a:extLst>
          </p:cNvPr>
          <p:cNvSpPr/>
          <p:nvPr/>
        </p:nvSpPr>
        <p:spPr>
          <a:xfrm>
            <a:off x="2704664" y="2852577"/>
            <a:ext cx="7595472" cy="6523020"/>
          </a:xfrm>
          <a:prstGeom prst="donu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69A38-9859-364F-807C-07CA88547A15}"/>
              </a:ext>
            </a:extLst>
          </p:cNvPr>
          <p:cNvSpPr txBox="1"/>
          <p:nvPr/>
        </p:nvSpPr>
        <p:spPr>
          <a:xfrm>
            <a:off x="5035673" y="5193321"/>
            <a:ext cx="3015461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Growth &amp; Decay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-Bill Impact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-Fairness/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Equity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C00C6-DFFF-E84F-BAF9-4776B2946C82}"/>
              </a:ext>
            </a:extLst>
          </p:cNvPr>
          <p:cNvSpPr txBox="1"/>
          <p:nvPr/>
        </p:nvSpPr>
        <p:spPr>
          <a:xfrm>
            <a:off x="4892404" y="2954277"/>
            <a:ext cx="33020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Disruption &amp; Chaos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-Managing Options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-Rethink/Reinforce Regulation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FF27B-247C-3C43-BCDF-638E7AE8E226}"/>
              </a:ext>
            </a:extLst>
          </p:cNvPr>
          <p:cNvSpPr txBox="1"/>
          <p:nvPr/>
        </p:nvSpPr>
        <p:spPr>
          <a:xfrm>
            <a:off x="3916581" y="1497093"/>
            <a:ext cx="525364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Existential Threat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- “Choose </a:t>
            </a:r>
            <a:r>
              <a:rPr lang="en-US" dirty="0"/>
              <a:t>Your Own Adventure”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“</a:t>
            </a: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Public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Interest” redefined</a:t>
            </a:r>
          </a:p>
        </p:txBody>
      </p:sp>
    </p:spTree>
    <p:extLst>
      <p:ext uri="{BB962C8B-B14F-4D97-AF65-F5344CB8AC3E}">
        <p14:creationId xmlns:p14="http://schemas.microsoft.com/office/powerpoint/2010/main" val="2553408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6952F-0DC2-5C40-A13E-B79F85F5A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633" y="2081490"/>
            <a:ext cx="11099800" cy="7214910"/>
          </a:xfrm>
        </p:spPr>
        <p:txBody>
          <a:bodyPr>
            <a:normAutofit/>
          </a:bodyPr>
          <a:lstStyle/>
          <a:p>
            <a:r>
              <a:rPr lang="en-US" dirty="0"/>
              <a:t>Early Retirement:</a:t>
            </a:r>
          </a:p>
          <a:p>
            <a:pPr lvl="1"/>
            <a:r>
              <a:rPr lang="en-US" dirty="0"/>
              <a:t>All futures have rate impacts</a:t>
            </a:r>
          </a:p>
          <a:p>
            <a:pPr lvl="2"/>
            <a:r>
              <a:rPr lang="en-US" dirty="0"/>
              <a:t>Financing (securitization)</a:t>
            </a:r>
          </a:p>
          <a:p>
            <a:pPr lvl="2"/>
            <a:r>
              <a:rPr lang="en-US" dirty="0"/>
              <a:t>Identify/isolate (“hold harmless”) most vulnerable</a:t>
            </a:r>
          </a:p>
          <a:p>
            <a:r>
              <a:rPr lang="en-US" dirty="0"/>
              <a:t>Incorporating “Existential Threat-Based” Public Policy</a:t>
            </a:r>
          </a:p>
          <a:p>
            <a:pPr lvl="1"/>
            <a:r>
              <a:rPr lang="en-US" dirty="0"/>
              <a:t>Status Quo not an option</a:t>
            </a:r>
          </a:p>
          <a:p>
            <a:pPr lvl="1"/>
            <a:r>
              <a:rPr lang="en-US" dirty="0"/>
              <a:t>Evolving regulatory processes</a:t>
            </a:r>
          </a:p>
        </p:txBody>
      </p:sp>
      <p:sp>
        <p:nvSpPr>
          <p:cNvPr id="164" name="Slide Number Placeholder 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6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3004801" cy="1264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19" y="144600"/>
            <a:ext cx="11930100" cy="111965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 6"/>
          <p:cNvSpPr txBox="1"/>
          <p:nvPr/>
        </p:nvSpPr>
        <p:spPr>
          <a:xfrm>
            <a:off x="2153445" y="176857"/>
            <a:ext cx="8704176" cy="216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sz="4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Pursuing RE, </a:t>
            </a:r>
            <a:r>
              <a:rPr lang="en-US" dirty="0" smtClean="0"/>
              <a:t>Reducing CO</a:t>
            </a:r>
            <a:r>
              <a:rPr lang="en-US" sz="2400" dirty="0" smtClean="0"/>
              <a:t>2 </a:t>
            </a:r>
            <a:r>
              <a:rPr lang="en-US" dirty="0" smtClean="0"/>
              <a:t>&amp; </a:t>
            </a:r>
            <a:r>
              <a:rPr lang="en-US" dirty="0"/>
              <a:t>BE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Charting a Course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30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2703091" y="9117340"/>
            <a:ext cx="127001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6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3004801" cy="1264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19" y="144600"/>
            <a:ext cx="11930100" cy="111965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 6"/>
          <p:cNvSpPr txBox="1"/>
          <p:nvPr/>
        </p:nvSpPr>
        <p:spPr>
          <a:xfrm>
            <a:off x="1790486" y="176857"/>
            <a:ext cx="9430070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sz="4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2016-18: “Clean Energy Plan” Parties</a:t>
            </a:r>
          </a:p>
        </p:txBody>
      </p:sp>
      <p:pic>
        <p:nvPicPr>
          <p:cNvPr id="168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60" y="1517226"/>
            <a:ext cx="12555502" cy="7890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6" y="676053"/>
            <a:ext cx="11921068" cy="788544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2703091" y="9117340"/>
            <a:ext cx="127001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2703091" y="9117340"/>
            <a:ext cx="127001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8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6" y="866986"/>
            <a:ext cx="12101690" cy="7261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800" dirty="0"/>
              <a:t>Decision: Retire 660 MW of Coal Generation</a:t>
            </a:r>
            <a:br>
              <a:rPr lang="en-US" sz="4800" dirty="0"/>
            </a:br>
            <a:r>
              <a:rPr lang="en-US" sz="4800" dirty="0"/>
              <a:t>(CO Energy Plan – CEP)</a:t>
            </a:r>
            <a:endParaRPr sz="4800" dirty="0"/>
          </a:p>
        </p:txBody>
      </p:sp>
      <p:sp>
        <p:nvSpPr>
          <p:cNvPr id="187" name="“…we determine that the costs are comparable of the CEP Portfolio,…"/>
          <p:cNvSpPr txBox="1">
            <a:spLocks noGrp="1"/>
          </p:cNvSpPr>
          <p:nvPr>
            <p:ph type="body" idx="1"/>
          </p:nvPr>
        </p:nvSpPr>
        <p:spPr>
          <a:xfrm>
            <a:off x="952500" y="2607733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 defTabSz="452627">
              <a:spcBef>
                <a:spcPts val="0"/>
              </a:spcBef>
              <a:buSzTx/>
              <a:buNone/>
              <a:defRPr sz="2772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2627">
              <a:spcBef>
                <a:spcPts val="0"/>
              </a:spcBef>
              <a:buSzTx/>
              <a:buNone/>
              <a:defRPr sz="2772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“…we determine that the </a:t>
            </a:r>
            <a:r>
              <a:rPr dirty="0">
                <a:highlight>
                  <a:srgbClr val="FFFF00"/>
                </a:highlight>
              </a:rPr>
              <a:t>costs are comparable </a:t>
            </a:r>
            <a:r>
              <a:rPr dirty="0"/>
              <a:t>of the CEP Portfolio,</a:t>
            </a:r>
          </a:p>
          <a:p>
            <a:pPr marL="0" indent="0" defTabSz="452627">
              <a:spcBef>
                <a:spcPts val="0"/>
              </a:spcBef>
              <a:buSzTx/>
              <a:buNone/>
              <a:defRPr sz="2772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which embodies the early retirement of Comanche units 1 and 2, and the costs of the Preferred ERP Portfolio, which assumes the continued operation of the Comanche units through their expected retirement dates. </a:t>
            </a:r>
            <a:r>
              <a:rPr dirty="0">
                <a:solidFill>
                  <a:srgbClr val="FF0000"/>
                </a:solidFill>
              </a:rPr>
              <a:t>Given the comparability of the costs of these two portfolios, we focus on the relative benefits of the two options</a:t>
            </a:r>
            <a:r>
              <a:rPr dirty="0"/>
              <a:t>.”</a:t>
            </a:r>
          </a:p>
          <a:p>
            <a:pPr marL="0" indent="0" defTabSz="452627">
              <a:spcBef>
                <a:spcPts val="0"/>
              </a:spcBef>
              <a:buSzTx/>
              <a:buNone/>
              <a:defRPr sz="2772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2627">
              <a:spcBef>
                <a:spcPts val="0"/>
              </a:spcBef>
              <a:buSzTx/>
              <a:buNone/>
              <a:defRPr sz="2772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“…we conclude that the CEP Portfolio can be acquired at a </a:t>
            </a:r>
            <a:r>
              <a:rPr dirty="0">
                <a:solidFill>
                  <a:schemeClr val="tx1"/>
                </a:solidFill>
                <a:highlight>
                  <a:srgbClr val="FFFF00"/>
                </a:highlight>
              </a:rPr>
              <a:t>reasonable cost and rate impact </a:t>
            </a:r>
            <a:r>
              <a:rPr dirty="0"/>
              <a:t>due to the </a:t>
            </a:r>
            <a:r>
              <a:rPr dirty="0">
                <a:solidFill>
                  <a:srgbClr val="FF0000"/>
                </a:solidFill>
              </a:rPr>
              <a:t>abundant competitively priced bids for new utility resources</a:t>
            </a:r>
            <a:r>
              <a:rPr dirty="0"/>
              <a:t> available to Public Service and due to the </a:t>
            </a:r>
            <a:r>
              <a:rPr dirty="0">
                <a:solidFill>
                  <a:srgbClr val="FF0000"/>
                </a:solidFill>
              </a:rPr>
              <a:t>ratepayer protections </a:t>
            </a:r>
            <a:r>
              <a:rPr dirty="0"/>
              <a:t>we adopt for the new wind resources that the Company proposes to own.”</a:t>
            </a:r>
          </a:p>
          <a:p>
            <a:pPr marL="0" indent="0" defTabSz="452627">
              <a:spcBef>
                <a:spcPts val="0"/>
              </a:spcBef>
              <a:buSzTx/>
              <a:buNone/>
              <a:defRPr sz="2772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2703091" y="9117340"/>
            <a:ext cx="127001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6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3004801" cy="1264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19" y="144600"/>
            <a:ext cx="11930100" cy="111965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 6"/>
          <p:cNvSpPr txBox="1"/>
          <p:nvPr/>
        </p:nvSpPr>
        <p:spPr>
          <a:xfrm>
            <a:off x="5042847" y="176857"/>
            <a:ext cx="2925351" cy="808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sz="44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Thank you.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1347537" y="3285423"/>
            <a:ext cx="10091428" cy="4229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/>
              <a:t>Jeffrey Ackermann, Chairman</a:t>
            </a:r>
          </a:p>
          <a:p>
            <a:r>
              <a:rPr lang="en-US" sz="2987" dirty="0">
                <a:hlinkClick r:id="rId5"/>
              </a:rPr>
              <a:t>jeffrey.ackermann@state.co.us</a:t>
            </a:r>
            <a:endParaRPr lang="en-US" sz="2987" dirty="0"/>
          </a:p>
          <a:p>
            <a:r>
              <a:rPr lang="en-US" sz="2987" dirty="0"/>
              <a:t>303-894-2007</a:t>
            </a:r>
          </a:p>
          <a:p>
            <a:endParaRPr lang="en-US" sz="2987" dirty="0"/>
          </a:p>
          <a:p>
            <a:endParaRPr lang="en-US" sz="2987" dirty="0"/>
          </a:p>
          <a:p>
            <a:r>
              <a:rPr lang="en-US" sz="2987" dirty="0"/>
              <a:t>Colorado Public Utilities Commission</a:t>
            </a:r>
          </a:p>
          <a:p>
            <a:r>
              <a:rPr lang="en-US" sz="2987" dirty="0">
                <a:hlinkClick r:id="rId6"/>
              </a:rPr>
              <a:t>https://</a:t>
            </a:r>
            <a:r>
              <a:rPr lang="en-US" sz="2987" dirty="0">
                <a:hlinkClick r:id="rId6"/>
              </a:rPr>
              <a:t>www.colorado.gov/dora/puc</a:t>
            </a:r>
            <a:endParaRPr lang="en-US" sz="2987" dirty="0"/>
          </a:p>
          <a:p>
            <a:endParaRPr lang="en-US" sz="2987" dirty="0"/>
          </a:p>
          <a:p>
            <a:endParaRPr lang="en-US" sz="2987" dirty="0"/>
          </a:p>
        </p:txBody>
      </p:sp>
    </p:spTree>
    <p:extLst>
      <p:ext uri="{BB962C8B-B14F-4D97-AF65-F5344CB8AC3E}">
        <p14:creationId xmlns:p14="http://schemas.microsoft.com/office/powerpoint/2010/main" val="1403003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336</Words>
  <Application>Microsoft Office PowerPoint</Application>
  <PresentationFormat>Custom</PresentationFormat>
  <Paragraphs>53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 Black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Roboto Slab</vt:lpstr>
      <vt:lpstr>Trebuchet MS</vt:lpstr>
      <vt:lpstr>White</vt:lpstr>
      <vt:lpstr>PowerPoint Presentation</vt:lpstr>
      <vt:lpstr>The Three Circles of Consumer Advocacy</vt:lpstr>
      <vt:lpstr>PowerPoint Presentation</vt:lpstr>
      <vt:lpstr>PowerPoint Presentation</vt:lpstr>
      <vt:lpstr>PowerPoint Presentation</vt:lpstr>
      <vt:lpstr>PowerPoint Presentation</vt:lpstr>
      <vt:lpstr>Decision: Retire 660 MW of Coal Generation (CO Energy Plan – CEP)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Ackermann, Jeffrey</dc:creator>
  <cp:lastModifiedBy>Jeffrey Ackermann</cp:lastModifiedBy>
  <cp:revision>17</cp:revision>
  <dcterms:modified xsi:type="dcterms:W3CDTF">2019-11-13T17:25:45Z</dcterms:modified>
</cp:coreProperties>
</file>