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74" r:id="rId2"/>
    <p:sldId id="371" r:id="rId3"/>
    <p:sldId id="361" r:id="rId4"/>
    <p:sldId id="389" r:id="rId5"/>
    <p:sldId id="256" r:id="rId6"/>
    <p:sldId id="390" r:id="rId7"/>
    <p:sldId id="391" r:id="rId8"/>
    <p:sldId id="3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487AD1"/>
    <a:srgbClr val="666262"/>
    <a:srgbClr val="7E7A7A"/>
    <a:srgbClr val="407879"/>
    <a:srgbClr val="D36012"/>
    <a:srgbClr val="EA48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B6CEB-5A05-4D9D-A2D8-786E73CA3DA2}" v="18" dt="2019-06-05T20:29:23.524"/>
    <p1510:client id="{4E22CB34-D432-CFAB-4966-7F036BA52068}" v="161" dt="2019-06-05T20:59:41.567"/>
    <p1510:client id="{53A4D860-9F50-4B84-928A-F60062BEE03D}" v="65" dt="2019-06-05T23:09:31.843"/>
    <p1510:client id="{7830CFE1-9481-6D0A-9C33-FFA3E2B1AB82}" v="1025" dt="2019-06-05T23:12:17.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23" y="22"/>
      </p:cViewPr>
      <p:guideLst>
        <p:guide orient="horz" pos="648"/>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AFD70-CB74-9948-8009-997674B4DCE7}" type="doc">
      <dgm:prSet loTypeId="urn:microsoft.com/office/officeart/2005/8/layout/arrow2" loCatId="" qsTypeId="urn:microsoft.com/office/officeart/2005/8/quickstyle/simple1" qsCatId="simple" csTypeId="urn:microsoft.com/office/officeart/2005/8/colors/accent1_2" csCatId="accent1" phldr="1"/>
      <dgm:spPr/>
      <dgm:t>
        <a:bodyPr/>
        <a:lstStyle/>
        <a:p>
          <a:endParaRPr lang="en-US"/>
        </a:p>
      </dgm:t>
    </dgm:pt>
    <dgm:pt modelId="{CD836EAB-6E93-8749-BD9D-6F021C3B4095}">
      <dgm:prSet phldrT="[Text]" custT="1"/>
      <dgm:spPr/>
      <dgm:t>
        <a:bodyPr/>
        <a:lstStyle/>
        <a:p>
          <a:pPr>
            <a:lnSpc>
              <a:spcPct val="100000"/>
            </a:lnSpc>
            <a:spcAft>
              <a:spcPts val="0"/>
            </a:spcAft>
          </a:pPr>
          <a:r>
            <a:rPr lang="en-US" sz="1400" b="1" i="0" dirty="0">
              <a:latin typeface="Avenir Light" panose="020B0402020203020204" pitchFamily="34" charset="77"/>
            </a:rPr>
            <a:t>Foundational Activity: </a:t>
          </a:r>
        </a:p>
        <a:p>
          <a:pPr>
            <a:lnSpc>
              <a:spcPct val="100000"/>
            </a:lnSpc>
            <a:spcAft>
              <a:spcPts val="0"/>
            </a:spcAft>
          </a:pPr>
          <a:r>
            <a:rPr lang="en-US" sz="1400" b="0" i="0" dirty="0">
              <a:latin typeface="Avenir Light" panose="020B0402020203020204" pitchFamily="34" charset="77"/>
            </a:rPr>
            <a:t>Engage diverse stakeholders from free market groups to NGOs and consumer advocates</a:t>
          </a:r>
        </a:p>
      </dgm:t>
    </dgm:pt>
    <dgm:pt modelId="{F2C468F1-9CF6-B84A-A03B-63B65BD9ADE0}" type="parTrans" cxnId="{E391298B-07AA-4B42-9271-65348FD3487A}">
      <dgm:prSet/>
      <dgm:spPr/>
      <dgm:t>
        <a:bodyPr/>
        <a:lstStyle/>
        <a:p>
          <a:endParaRPr lang="en-US" sz="1400" b="0" i="0">
            <a:latin typeface="Avenir Light" panose="020B0402020203020204" pitchFamily="34" charset="77"/>
          </a:endParaRPr>
        </a:p>
      </dgm:t>
    </dgm:pt>
    <dgm:pt modelId="{5126A4E2-3182-1E41-A423-587008EA452E}" type="sibTrans" cxnId="{E391298B-07AA-4B42-9271-65348FD3487A}">
      <dgm:prSet/>
      <dgm:spPr/>
      <dgm:t>
        <a:bodyPr/>
        <a:lstStyle/>
        <a:p>
          <a:endParaRPr lang="en-US" sz="1400" b="0" i="0">
            <a:latin typeface="Avenir Light" panose="020B0402020203020204" pitchFamily="34" charset="77"/>
          </a:endParaRPr>
        </a:p>
      </dgm:t>
    </dgm:pt>
    <dgm:pt modelId="{51B5C7D6-89A1-B44D-A4D2-1957CD73A1D0}">
      <dgm:prSet phldrT="[Text]" custT="1"/>
      <dgm:spPr/>
      <dgm:t>
        <a:bodyPr/>
        <a:lstStyle/>
        <a:p>
          <a:pPr algn="r">
            <a:lnSpc>
              <a:spcPct val="100000"/>
            </a:lnSpc>
            <a:spcAft>
              <a:spcPts val="0"/>
            </a:spcAft>
          </a:pPr>
          <a:r>
            <a:rPr lang="en-US" sz="1400" b="1" i="0" dirty="0">
              <a:latin typeface="Avenir Light" panose="020B0402020203020204" pitchFamily="34" charset="77"/>
            </a:rPr>
            <a:t>Research &amp; Analysis: </a:t>
          </a:r>
        </a:p>
        <a:p>
          <a:pPr algn="r">
            <a:lnSpc>
              <a:spcPct val="100000"/>
            </a:lnSpc>
            <a:spcAft>
              <a:spcPts val="0"/>
            </a:spcAft>
          </a:pPr>
          <a:r>
            <a:rPr lang="en-US" sz="1400" b="0" i="0" dirty="0">
              <a:latin typeface="Avenir Light" panose="020B0402020203020204" pitchFamily="34" charset="77"/>
            </a:rPr>
            <a:t>Produce and build off  “Foundational Principles of Good Governance” with white papers to tee up remedies discussions</a:t>
          </a:r>
        </a:p>
      </dgm:t>
    </dgm:pt>
    <dgm:pt modelId="{5E89609A-D139-AC4E-A0DA-8F9683B93C9C}" type="parTrans" cxnId="{E37D4720-22AB-4747-9BB1-D8BCD3F1CCD3}">
      <dgm:prSet/>
      <dgm:spPr/>
      <dgm:t>
        <a:bodyPr/>
        <a:lstStyle/>
        <a:p>
          <a:endParaRPr lang="en-US" sz="1400" b="0" i="0">
            <a:latin typeface="Avenir Light" panose="020B0402020203020204" pitchFamily="34" charset="77"/>
          </a:endParaRPr>
        </a:p>
      </dgm:t>
    </dgm:pt>
    <dgm:pt modelId="{FA7462FC-43C4-644D-86FB-B559D51BB6CF}" type="sibTrans" cxnId="{E37D4720-22AB-4747-9BB1-D8BCD3F1CCD3}">
      <dgm:prSet/>
      <dgm:spPr/>
      <dgm:t>
        <a:bodyPr/>
        <a:lstStyle/>
        <a:p>
          <a:endParaRPr lang="en-US" sz="1400" b="0" i="0">
            <a:latin typeface="Avenir Light" panose="020B0402020203020204" pitchFamily="34" charset="77"/>
          </a:endParaRPr>
        </a:p>
      </dgm:t>
    </dgm:pt>
    <dgm:pt modelId="{2E5C7FCB-A780-174B-B2F1-04365716D3F2}">
      <dgm:prSet phldrT="[Text]" custT="1"/>
      <dgm:spPr/>
      <dgm:t>
        <a:bodyPr/>
        <a:lstStyle/>
        <a:p>
          <a:pPr algn="r">
            <a:lnSpc>
              <a:spcPct val="100000"/>
            </a:lnSpc>
            <a:spcAft>
              <a:spcPts val="0"/>
            </a:spcAft>
          </a:pPr>
          <a:r>
            <a:rPr lang="en-US" sz="1400" b="1" i="0" dirty="0">
              <a:latin typeface="Avenir Light" panose="020B0402020203020204" pitchFamily="34" charset="77"/>
            </a:rPr>
            <a:t>Communication:</a:t>
          </a:r>
        </a:p>
        <a:p>
          <a:pPr algn="r">
            <a:lnSpc>
              <a:spcPct val="100000"/>
            </a:lnSpc>
            <a:spcAft>
              <a:spcPts val="0"/>
            </a:spcAft>
          </a:pPr>
          <a:r>
            <a:rPr lang="en-US" sz="1400" b="0" i="0" dirty="0">
              <a:latin typeface="Avenir Light" panose="020B0402020203020204" pitchFamily="34" charset="77"/>
            </a:rPr>
            <a:t>Content Products &amp;  Joint “Position Products” with Ecosystem Participants </a:t>
          </a:r>
        </a:p>
      </dgm:t>
    </dgm:pt>
    <dgm:pt modelId="{DD4600D8-3D51-994E-ADE1-1F71E4679A79}" type="parTrans" cxnId="{8A6F1C72-E4C7-5245-8CF9-916F32C2C588}">
      <dgm:prSet/>
      <dgm:spPr/>
      <dgm:t>
        <a:bodyPr/>
        <a:lstStyle/>
        <a:p>
          <a:endParaRPr lang="en-US" sz="1400" b="0" i="0">
            <a:latin typeface="Avenir Light" panose="020B0402020203020204" pitchFamily="34" charset="77"/>
          </a:endParaRPr>
        </a:p>
      </dgm:t>
    </dgm:pt>
    <dgm:pt modelId="{F66E9C99-D351-CD4A-A43E-9E474F0B3D52}" type="sibTrans" cxnId="{8A6F1C72-E4C7-5245-8CF9-916F32C2C588}">
      <dgm:prSet/>
      <dgm:spPr/>
      <dgm:t>
        <a:bodyPr/>
        <a:lstStyle/>
        <a:p>
          <a:endParaRPr lang="en-US" sz="1400" b="0" i="0">
            <a:latin typeface="Avenir Light" panose="020B0402020203020204" pitchFamily="34" charset="77"/>
          </a:endParaRPr>
        </a:p>
      </dgm:t>
    </dgm:pt>
    <dgm:pt modelId="{5DAA8221-6AF4-C84E-B494-4F45DF7960EA}">
      <dgm:prSet phldrT="[Text]" custT="1"/>
      <dgm:spPr/>
      <dgm:t>
        <a:bodyPr/>
        <a:lstStyle/>
        <a:p>
          <a:pPr>
            <a:lnSpc>
              <a:spcPct val="100000"/>
            </a:lnSpc>
            <a:spcAft>
              <a:spcPts val="0"/>
            </a:spcAft>
          </a:pPr>
          <a:r>
            <a:rPr lang="en-US" sz="1400" b="1" i="0" dirty="0">
              <a:latin typeface="Avenir Light" panose="020B0402020203020204" pitchFamily="34" charset="77"/>
            </a:rPr>
            <a:t>Engagement:</a:t>
          </a:r>
        </a:p>
        <a:p>
          <a:pPr>
            <a:lnSpc>
              <a:spcPct val="100000"/>
            </a:lnSpc>
            <a:spcAft>
              <a:spcPts val="0"/>
            </a:spcAft>
          </a:pPr>
          <a:r>
            <a:rPr lang="en-US" sz="1400" b="0" i="0" dirty="0">
              <a:latin typeface="Avenir Light" panose="020B0402020203020204" pitchFamily="34" charset="77"/>
            </a:rPr>
            <a:t>Internal &amp; external capacity building and advocacy meetings, build momentum through oversight, FERC action, and legislation </a:t>
          </a:r>
          <a:endParaRPr lang="en-US" sz="1400" dirty="0"/>
        </a:p>
      </dgm:t>
    </dgm:pt>
    <dgm:pt modelId="{2F52757F-ACD3-9342-A05C-02D001EC0383}" type="parTrans" cxnId="{6F30F537-CBDF-F042-A43F-660531BFDCD5}">
      <dgm:prSet/>
      <dgm:spPr/>
      <dgm:t>
        <a:bodyPr/>
        <a:lstStyle/>
        <a:p>
          <a:endParaRPr lang="en-US"/>
        </a:p>
      </dgm:t>
    </dgm:pt>
    <dgm:pt modelId="{15DD793E-BA87-B443-ABAD-29B331DC3B2A}" type="sibTrans" cxnId="{6F30F537-CBDF-F042-A43F-660531BFDCD5}">
      <dgm:prSet/>
      <dgm:spPr/>
      <dgm:t>
        <a:bodyPr/>
        <a:lstStyle/>
        <a:p>
          <a:endParaRPr lang="en-US"/>
        </a:p>
      </dgm:t>
    </dgm:pt>
    <dgm:pt modelId="{45E51DA9-A3B0-E14E-9C68-746AA4E9721A}" type="pres">
      <dgm:prSet presAssocID="{655AFD70-CB74-9948-8009-997674B4DCE7}" presName="arrowDiagram" presStyleCnt="0">
        <dgm:presLayoutVars>
          <dgm:chMax val="5"/>
          <dgm:dir/>
          <dgm:resizeHandles val="exact"/>
        </dgm:presLayoutVars>
      </dgm:prSet>
      <dgm:spPr/>
    </dgm:pt>
    <dgm:pt modelId="{FA417AA2-12B1-3E49-AEC9-86B26AA0CE19}" type="pres">
      <dgm:prSet presAssocID="{655AFD70-CB74-9948-8009-997674B4DCE7}" presName="arrow" presStyleLbl="bgShp" presStyleIdx="0" presStyleCnt="1" custAng="0" custScaleX="112116" custScaleY="91630" custLinFactNeighborX="-133" custLinFactNeighborY="8692"/>
      <dgm:spPr>
        <a:solidFill>
          <a:schemeClr val="bg1">
            <a:lumMod val="85000"/>
          </a:schemeClr>
        </a:solidFill>
      </dgm:spPr>
    </dgm:pt>
    <dgm:pt modelId="{6E9E789D-4612-BA45-B129-24A6AA20BEF1}" type="pres">
      <dgm:prSet presAssocID="{655AFD70-CB74-9948-8009-997674B4DCE7}" presName="arrowDiagram4" presStyleCnt="0"/>
      <dgm:spPr/>
    </dgm:pt>
    <dgm:pt modelId="{50B5FE9D-EEB1-4348-9313-6CF2AB20698B}" type="pres">
      <dgm:prSet presAssocID="{CD836EAB-6E93-8749-BD9D-6F021C3B4095}" presName="bullet4a" presStyleLbl="node1" presStyleIdx="0" presStyleCnt="4" custScaleX="215292" custScaleY="187838" custLinFactX="100000" custLinFactY="-100000" custLinFactNeighborX="126559" custLinFactNeighborY="-128616"/>
      <dgm:spPr/>
    </dgm:pt>
    <dgm:pt modelId="{E3C3FADF-6A02-9F4F-B759-870B2985687B}" type="pres">
      <dgm:prSet presAssocID="{CD836EAB-6E93-8749-BD9D-6F021C3B4095}" presName="textBox4a" presStyleLbl="revTx" presStyleIdx="0" presStyleCnt="4" custScaleX="210234" custScaleY="93295" custLinFactNeighborX="72953" custLinFactNeighborY="486">
        <dgm:presLayoutVars>
          <dgm:bulletEnabled val="1"/>
        </dgm:presLayoutVars>
      </dgm:prSet>
      <dgm:spPr/>
    </dgm:pt>
    <dgm:pt modelId="{E737A861-A0A4-CA45-9626-47AEF3654696}" type="pres">
      <dgm:prSet presAssocID="{51B5C7D6-89A1-B44D-A4D2-1957CD73A1D0}" presName="bullet4b" presStyleLbl="node1" presStyleIdx="1" presStyleCnt="4" custScaleX="181259" custScaleY="169727" custLinFactX="85222" custLinFactNeighborX="100000" custLinFactNeighborY="-13189"/>
      <dgm:spPr/>
    </dgm:pt>
    <dgm:pt modelId="{A2459649-AD3F-9740-9CE6-DB76F04D8A43}" type="pres">
      <dgm:prSet presAssocID="{51B5C7D6-89A1-B44D-A4D2-1957CD73A1D0}" presName="textBox4b" presStyleLbl="revTx" presStyleIdx="1" presStyleCnt="4" custScaleX="235115" custScaleY="60630" custLinFactX="-31490" custLinFactNeighborX="-100000" custLinFactNeighborY="-86929">
        <dgm:presLayoutVars>
          <dgm:bulletEnabled val="1"/>
        </dgm:presLayoutVars>
      </dgm:prSet>
      <dgm:spPr/>
    </dgm:pt>
    <dgm:pt modelId="{5F4E8AD3-CB90-9543-B6D3-6314A01FDC56}" type="pres">
      <dgm:prSet presAssocID="{5DAA8221-6AF4-C84E-B494-4F45DF7960EA}" presName="bullet4c" presStyleLbl="node1" presStyleIdx="2" presStyleCnt="4" custScaleX="153737" custScaleY="162148" custLinFactX="87681" custLinFactNeighborX="100000" custLinFactNeighborY="36613"/>
      <dgm:spPr/>
    </dgm:pt>
    <dgm:pt modelId="{C63BF028-FC14-8E48-942B-357F841A3C17}" type="pres">
      <dgm:prSet presAssocID="{5DAA8221-6AF4-C84E-B494-4F45DF7960EA}" presName="textBox4c" presStyleLbl="revTx" presStyleIdx="2" presStyleCnt="4" custScaleX="149377" custScaleY="60719" custLinFactNeighborX="54289" custLinFactNeighborY="7224">
        <dgm:presLayoutVars>
          <dgm:bulletEnabled val="1"/>
        </dgm:presLayoutVars>
      </dgm:prSet>
      <dgm:spPr/>
    </dgm:pt>
    <dgm:pt modelId="{20C885A1-70CE-EA41-BAF4-3D4119F131DF}" type="pres">
      <dgm:prSet presAssocID="{2E5C7FCB-A780-174B-B2F1-04365716D3F2}" presName="bullet4d" presStyleLbl="node1" presStyleIdx="3" presStyleCnt="4" custScaleX="128253" custScaleY="139761" custLinFactX="100000" custLinFactNeighborX="100369" custLinFactNeighborY="51611"/>
      <dgm:spPr/>
    </dgm:pt>
    <dgm:pt modelId="{704E0F59-B1A3-A44C-A387-1BE33DADCA54}" type="pres">
      <dgm:prSet presAssocID="{2E5C7FCB-A780-174B-B2F1-04365716D3F2}" presName="textBox4d" presStyleLbl="revTx" presStyleIdx="3" presStyleCnt="4" custScaleX="211155" custScaleY="31300" custLinFactNeighborX="-86018" custLinFactNeighborY="-68757">
        <dgm:presLayoutVars>
          <dgm:bulletEnabled val="1"/>
        </dgm:presLayoutVars>
      </dgm:prSet>
      <dgm:spPr/>
    </dgm:pt>
  </dgm:ptLst>
  <dgm:cxnLst>
    <dgm:cxn modelId="{1C923219-651B-8742-8525-D49DCCDAFB17}" type="presOf" srcId="{2E5C7FCB-A780-174B-B2F1-04365716D3F2}" destId="{704E0F59-B1A3-A44C-A387-1BE33DADCA54}" srcOrd="0" destOrd="0" presId="urn:microsoft.com/office/officeart/2005/8/layout/arrow2"/>
    <dgm:cxn modelId="{E37D4720-22AB-4747-9BB1-D8BCD3F1CCD3}" srcId="{655AFD70-CB74-9948-8009-997674B4DCE7}" destId="{51B5C7D6-89A1-B44D-A4D2-1957CD73A1D0}" srcOrd="1" destOrd="0" parTransId="{5E89609A-D139-AC4E-A0DA-8F9683B93C9C}" sibTransId="{FA7462FC-43C4-644D-86FB-B559D51BB6CF}"/>
    <dgm:cxn modelId="{6F30F537-CBDF-F042-A43F-660531BFDCD5}" srcId="{655AFD70-CB74-9948-8009-997674B4DCE7}" destId="{5DAA8221-6AF4-C84E-B494-4F45DF7960EA}" srcOrd="2" destOrd="0" parTransId="{2F52757F-ACD3-9342-A05C-02D001EC0383}" sibTransId="{15DD793E-BA87-B443-ABAD-29B331DC3B2A}"/>
    <dgm:cxn modelId="{AEB7AF5E-B6C3-7F4C-9ECB-0785AB8A8E06}" type="presOf" srcId="{655AFD70-CB74-9948-8009-997674B4DCE7}" destId="{45E51DA9-A3B0-E14E-9C68-746AA4E9721A}" srcOrd="0" destOrd="0" presId="urn:microsoft.com/office/officeart/2005/8/layout/arrow2"/>
    <dgm:cxn modelId="{00EDBD4B-3BCD-1144-BF2B-41F41E8F1C8B}" type="presOf" srcId="{CD836EAB-6E93-8749-BD9D-6F021C3B4095}" destId="{E3C3FADF-6A02-9F4F-B759-870B2985687B}" srcOrd="0" destOrd="0" presId="urn:microsoft.com/office/officeart/2005/8/layout/arrow2"/>
    <dgm:cxn modelId="{DE911550-E162-8A4D-9B91-62B8485735C4}" type="presOf" srcId="{51B5C7D6-89A1-B44D-A4D2-1957CD73A1D0}" destId="{A2459649-AD3F-9740-9CE6-DB76F04D8A43}" srcOrd="0" destOrd="0" presId="urn:microsoft.com/office/officeart/2005/8/layout/arrow2"/>
    <dgm:cxn modelId="{8A6F1C72-E4C7-5245-8CF9-916F32C2C588}" srcId="{655AFD70-CB74-9948-8009-997674B4DCE7}" destId="{2E5C7FCB-A780-174B-B2F1-04365716D3F2}" srcOrd="3" destOrd="0" parTransId="{DD4600D8-3D51-994E-ADE1-1F71E4679A79}" sibTransId="{F66E9C99-D351-CD4A-A43E-9E474F0B3D52}"/>
    <dgm:cxn modelId="{6463627B-DB98-FC48-8BF7-A0DD47319CB3}" type="presOf" srcId="{5DAA8221-6AF4-C84E-B494-4F45DF7960EA}" destId="{C63BF028-FC14-8E48-942B-357F841A3C17}" srcOrd="0" destOrd="0" presId="urn:microsoft.com/office/officeart/2005/8/layout/arrow2"/>
    <dgm:cxn modelId="{E391298B-07AA-4B42-9271-65348FD3487A}" srcId="{655AFD70-CB74-9948-8009-997674B4DCE7}" destId="{CD836EAB-6E93-8749-BD9D-6F021C3B4095}" srcOrd="0" destOrd="0" parTransId="{F2C468F1-9CF6-B84A-A03B-63B65BD9ADE0}" sibTransId="{5126A4E2-3182-1E41-A423-587008EA452E}"/>
    <dgm:cxn modelId="{E5373CA6-345D-EF41-9D2E-EE2933BEC164}" type="presParOf" srcId="{45E51DA9-A3B0-E14E-9C68-746AA4E9721A}" destId="{FA417AA2-12B1-3E49-AEC9-86B26AA0CE19}" srcOrd="0" destOrd="0" presId="urn:microsoft.com/office/officeart/2005/8/layout/arrow2"/>
    <dgm:cxn modelId="{AB47D313-1A91-D247-86D2-A8202E34031E}" type="presParOf" srcId="{45E51DA9-A3B0-E14E-9C68-746AA4E9721A}" destId="{6E9E789D-4612-BA45-B129-24A6AA20BEF1}" srcOrd="1" destOrd="0" presId="urn:microsoft.com/office/officeart/2005/8/layout/arrow2"/>
    <dgm:cxn modelId="{3297DE3B-DF55-AD48-93C9-AC62BBD4DA21}" type="presParOf" srcId="{6E9E789D-4612-BA45-B129-24A6AA20BEF1}" destId="{50B5FE9D-EEB1-4348-9313-6CF2AB20698B}" srcOrd="0" destOrd="0" presId="urn:microsoft.com/office/officeart/2005/8/layout/arrow2"/>
    <dgm:cxn modelId="{B658BF66-849D-DE4A-9C9E-68C4867DEABF}" type="presParOf" srcId="{6E9E789D-4612-BA45-B129-24A6AA20BEF1}" destId="{E3C3FADF-6A02-9F4F-B759-870B2985687B}" srcOrd="1" destOrd="0" presId="urn:microsoft.com/office/officeart/2005/8/layout/arrow2"/>
    <dgm:cxn modelId="{F5B12659-346D-A042-9373-6D96F511063C}" type="presParOf" srcId="{6E9E789D-4612-BA45-B129-24A6AA20BEF1}" destId="{E737A861-A0A4-CA45-9626-47AEF3654696}" srcOrd="2" destOrd="0" presId="urn:microsoft.com/office/officeart/2005/8/layout/arrow2"/>
    <dgm:cxn modelId="{C9B917E6-FAEE-3B4E-A636-A67A8878C6F1}" type="presParOf" srcId="{6E9E789D-4612-BA45-B129-24A6AA20BEF1}" destId="{A2459649-AD3F-9740-9CE6-DB76F04D8A43}" srcOrd="3" destOrd="0" presId="urn:microsoft.com/office/officeart/2005/8/layout/arrow2"/>
    <dgm:cxn modelId="{F4BE467F-CB63-CC43-A751-823C6F3D6F0B}" type="presParOf" srcId="{6E9E789D-4612-BA45-B129-24A6AA20BEF1}" destId="{5F4E8AD3-CB90-9543-B6D3-6314A01FDC56}" srcOrd="4" destOrd="0" presId="urn:microsoft.com/office/officeart/2005/8/layout/arrow2"/>
    <dgm:cxn modelId="{A7936203-ACA9-C344-8414-9A66CBCBBE12}" type="presParOf" srcId="{6E9E789D-4612-BA45-B129-24A6AA20BEF1}" destId="{C63BF028-FC14-8E48-942B-357F841A3C17}" srcOrd="5" destOrd="0" presId="urn:microsoft.com/office/officeart/2005/8/layout/arrow2"/>
    <dgm:cxn modelId="{274E2631-6ACA-7542-98AB-AB9270907FC9}" type="presParOf" srcId="{6E9E789D-4612-BA45-B129-24A6AA20BEF1}" destId="{20C885A1-70CE-EA41-BAF4-3D4119F131DF}" srcOrd="6" destOrd="0" presId="urn:microsoft.com/office/officeart/2005/8/layout/arrow2"/>
    <dgm:cxn modelId="{DBF42740-2E3B-804C-BF8A-761072B35ECB}" type="presParOf" srcId="{6E9E789D-4612-BA45-B129-24A6AA20BEF1}" destId="{704E0F59-B1A3-A44C-A387-1BE33DADCA5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17AA2-12B1-3E49-AEC9-86B26AA0CE19}">
      <dsp:nvSpPr>
        <dsp:cNvPr id="0" name=""/>
        <dsp:cNvSpPr/>
      </dsp:nvSpPr>
      <dsp:spPr>
        <a:xfrm>
          <a:off x="746355" y="396657"/>
          <a:ext cx="8501151" cy="4342380"/>
        </a:xfrm>
        <a:prstGeom prst="swooshArrow">
          <a:avLst>
            <a:gd name="adj1" fmla="val 25000"/>
            <a:gd name="adj2" fmla="val 25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50B5FE9D-EEB1-4348-9313-6CF2AB20698B}">
      <dsp:nvSpPr>
        <dsp:cNvPr id="0" name=""/>
        <dsp:cNvSpPr/>
      </dsp:nvSpPr>
      <dsp:spPr>
        <a:xfrm>
          <a:off x="2257236" y="2968398"/>
          <a:ext cx="375461" cy="3275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3FADF-6A02-9F4F-B759-870B2985687B}">
      <dsp:nvSpPr>
        <dsp:cNvPr id="0" name=""/>
        <dsp:cNvSpPr/>
      </dsp:nvSpPr>
      <dsp:spPr>
        <a:xfrm>
          <a:off x="2281118" y="3574182"/>
          <a:ext cx="2725895" cy="105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9" tIns="0" rIns="0" bIns="0" numCol="1" spcCol="1270" anchor="t" anchorCtr="0">
          <a:noAutofit/>
        </a:bodyPr>
        <a:lstStyle/>
        <a:p>
          <a:pPr marL="0" lvl="0" indent="0" algn="l" defTabSz="622300">
            <a:lnSpc>
              <a:spcPct val="100000"/>
            </a:lnSpc>
            <a:spcBef>
              <a:spcPct val="0"/>
            </a:spcBef>
            <a:spcAft>
              <a:spcPts val="0"/>
            </a:spcAft>
            <a:buNone/>
          </a:pPr>
          <a:r>
            <a:rPr lang="en-US" sz="1400" b="1" i="0" kern="1200" dirty="0">
              <a:latin typeface="Avenir Light" panose="020B0402020203020204" pitchFamily="34" charset="77"/>
            </a:rPr>
            <a:t>Foundational Activity: </a:t>
          </a:r>
        </a:p>
        <a:p>
          <a:pPr marL="0" lvl="0" indent="0" algn="l" defTabSz="622300">
            <a:lnSpc>
              <a:spcPct val="100000"/>
            </a:lnSpc>
            <a:spcBef>
              <a:spcPct val="0"/>
            </a:spcBef>
            <a:spcAft>
              <a:spcPts val="0"/>
            </a:spcAft>
            <a:buNone/>
          </a:pPr>
          <a:r>
            <a:rPr lang="en-US" sz="1400" b="0" i="0" kern="1200" dirty="0">
              <a:latin typeface="Avenir Light" panose="020B0402020203020204" pitchFamily="34" charset="77"/>
            </a:rPr>
            <a:t>Engage diverse stakeholders from free market groups to NGOs and consumer advocates</a:t>
          </a:r>
        </a:p>
      </dsp:txBody>
      <dsp:txXfrm>
        <a:off x="2281118" y="3574182"/>
        <a:ext cx="2725895" cy="1052265"/>
      </dsp:txXfrm>
    </dsp:sp>
    <dsp:sp modelId="{E737A861-A0A4-CA45-9626-47AEF3654696}">
      <dsp:nvSpPr>
        <dsp:cNvPr id="0" name=""/>
        <dsp:cNvSpPr/>
      </dsp:nvSpPr>
      <dsp:spPr>
        <a:xfrm>
          <a:off x="3633354" y="2195647"/>
          <a:ext cx="549755" cy="514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59649-AD3F-9740-9CE6-DB76F04D8A43}">
      <dsp:nvSpPr>
        <dsp:cNvPr id="0" name=""/>
        <dsp:cNvSpPr/>
      </dsp:nvSpPr>
      <dsp:spPr>
        <a:xfrm>
          <a:off x="176990" y="1036709"/>
          <a:ext cx="3743775" cy="131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2" tIns="0" rIns="0" bIns="0" numCol="1" spcCol="1270" anchor="t" anchorCtr="0">
          <a:noAutofit/>
        </a:bodyPr>
        <a:lstStyle/>
        <a:p>
          <a:pPr marL="0" lvl="0" indent="0" algn="r" defTabSz="622300">
            <a:lnSpc>
              <a:spcPct val="100000"/>
            </a:lnSpc>
            <a:spcBef>
              <a:spcPct val="0"/>
            </a:spcBef>
            <a:spcAft>
              <a:spcPts val="0"/>
            </a:spcAft>
            <a:buNone/>
          </a:pPr>
          <a:r>
            <a:rPr lang="en-US" sz="1400" b="1" i="0" kern="1200" dirty="0">
              <a:latin typeface="Avenir Light" panose="020B0402020203020204" pitchFamily="34" charset="77"/>
            </a:rPr>
            <a:t>Research &amp; Analysis: </a:t>
          </a:r>
        </a:p>
        <a:p>
          <a:pPr marL="0" lvl="0" indent="0" algn="r" defTabSz="622300">
            <a:lnSpc>
              <a:spcPct val="100000"/>
            </a:lnSpc>
            <a:spcBef>
              <a:spcPct val="0"/>
            </a:spcBef>
            <a:spcAft>
              <a:spcPts val="0"/>
            </a:spcAft>
            <a:buNone/>
          </a:pPr>
          <a:r>
            <a:rPr lang="en-US" sz="1400" b="0" i="0" kern="1200" dirty="0">
              <a:latin typeface="Avenir Light" panose="020B0402020203020204" pitchFamily="34" charset="77"/>
            </a:rPr>
            <a:t>Produce and build off  “Foundational Principles of Good Governance” with white papers to tee up remedies discussions</a:t>
          </a:r>
        </a:p>
      </dsp:txBody>
      <dsp:txXfrm>
        <a:off x="176990" y="1036709"/>
        <a:ext cx="3743775" cy="1313088"/>
      </dsp:txXfrm>
    </dsp:sp>
    <dsp:sp modelId="{5F4E8AD3-CB90-9543-B6D3-6314A01FDC56}">
      <dsp:nvSpPr>
        <dsp:cNvPr id="0" name=""/>
        <dsp:cNvSpPr/>
      </dsp:nvSpPr>
      <dsp:spPr>
        <a:xfrm>
          <a:off x="5414426" y="1551378"/>
          <a:ext cx="617823" cy="651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BF028-FC14-8E48-942B-357F841A3C17}">
      <dsp:nvSpPr>
        <dsp:cNvPr id="0" name=""/>
        <dsp:cNvSpPr/>
      </dsp:nvSpPr>
      <dsp:spPr>
        <a:xfrm>
          <a:off x="5440437" y="2516841"/>
          <a:ext cx="2378555" cy="177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43" tIns="0" rIns="0" bIns="0" numCol="1" spcCol="1270" anchor="t" anchorCtr="0">
          <a:noAutofit/>
        </a:bodyPr>
        <a:lstStyle/>
        <a:p>
          <a:pPr marL="0" lvl="0" indent="0" algn="l" defTabSz="622300">
            <a:lnSpc>
              <a:spcPct val="100000"/>
            </a:lnSpc>
            <a:spcBef>
              <a:spcPct val="0"/>
            </a:spcBef>
            <a:spcAft>
              <a:spcPts val="0"/>
            </a:spcAft>
            <a:buNone/>
          </a:pPr>
          <a:r>
            <a:rPr lang="en-US" sz="1400" b="1" i="0" kern="1200" dirty="0">
              <a:latin typeface="Avenir Light" panose="020B0402020203020204" pitchFamily="34" charset="77"/>
            </a:rPr>
            <a:t>Engagement:</a:t>
          </a:r>
        </a:p>
        <a:p>
          <a:pPr marL="0" lvl="0" indent="0" algn="l" defTabSz="622300">
            <a:lnSpc>
              <a:spcPct val="100000"/>
            </a:lnSpc>
            <a:spcBef>
              <a:spcPct val="0"/>
            </a:spcBef>
            <a:spcAft>
              <a:spcPts val="0"/>
            </a:spcAft>
            <a:buNone/>
          </a:pPr>
          <a:r>
            <a:rPr lang="en-US" sz="1400" b="0" i="0" kern="1200" dirty="0">
              <a:latin typeface="Avenir Light" panose="020B0402020203020204" pitchFamily="34" charset="77"/>
            </a:rPr>
            <a:t>Internal &amp; external capacity building and advocacy meetings, build momentum through oversight, FERC action, and legislation </a:t>
          </a:r>
          <a:endParaRPr lang="en-US" sz="1400" kern="1200" dirty="0"/>
        </a:p>
      </dsp:txBody>
      <dsp:txXfrm>
        <a:off x="5440437" y="2516841"/>
        <a:ext cx="2378555" cy="1778292"/>
      </dsp:txXfrm>
    </dsp:sp>
    <dsp:sp modelId="{20C885A1-70CE-EA41-BAF4-3D4119F131DF}">
      <dsp:nvSpPr>
        <dsp:cNvPr id="0" name=""/>
        <dsp:cNvSpPr/>
      </dsp:nvSpPr>
      <dsp:spPr>
        <a:xfrm>
          <a:off x="7484449" y="1162534"/>
          <a:ext cx="690456" cy="752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E0F59-B1A3-A44C-A387-1BE33DADCA54}">
      <dsp:nvSpPr>
        <dsp:cNvPr id="0" name=""/>
        <dsp:cNvSpPr/>
      </dsp:nvSpPr>
      <dsp:spPr>
        <a:xfrm>
          <a:off x="4496333" y="91777"/>
          <a:ext cx="3362256" cy="1063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263" tIns="0" rIns="0" bIns="0" numCol="1" spcCol="1270" anchor="t" anchorCtr="0">
          <a:noAutofit/>
        </a:bodyPr>
        <a:lstStyle/>
        <a:p>
          <a:pPr marL="0" lvl="0" indent="0" algn="r" defTabSz="622300">
            <a:lnSpc>
              <a:spcPct val="100000"/>
            </a:lnSpc>
            <a:spcBef>
              <a:spcPct val="0"/>
            </a:spcBef>
            <a:spcAft>
              <a:spcPts val="0"/>
            </a:spcAft>
            <a:buNone/>
          </a:pPr>
          <a:r>
            <a:rPr lang="en-US" sz="1400" b="1" i="0" kern="1200" dirty="0">
              <a:latin typeface="Avenir Light" panose="020B0402020203020204" pitchFamily="34" charset="77"/>
            </a:rPr>
            <a:t>Communication:</a:t>
          </a:r>
        </a:p>
        <a:p>
          <a:pPr marL="0" lvl="0" indent="0" algn="r" defTabSz="622300">
            <a:lnSpc>
              <a:spcPct val="100000"/>
            </a:lnSpc>
            <a:spcBef>
              <a:spcPct val="0"/>
            </a:spcBef>
            <a:spcAft>
              <a:spcPts val="0"/>
            </a:spcAft>
            <a:buNone/>
          </a:pPr>
          <a:r>
            <a:rPr lang="en-US" sz="1400" b="0" i="0" kern="1200" dirty="0">
              <a:latin typeface="Avenir Light" panose="020B0402020203020204" pitchFamily="34" charset="77"/>
            </a:rPr>
            <a:t>Content Products &amp;  Joint “Position Products” with Ecosystem Participants </a:t>
          </a:r>
        </a:p>
      </dsp:txBody>
      <dsp:txXfrm>
        <a:off x="4496333" y="91777"/>
        <a:ext cx="3362256" cy="106353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5F4DD-F07B-5A44-9644-FADD10B77C91}" type="datetimeFigureOut">
              <a:rPr lang="en-US" smtClean="0"/>
              <a:t>6/20/2019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2BD97-7731-D241-AF58-642A8DF0FB66}" type="slidenum">
              <a:rPr lang="en-US" smtClean="0"/>
              <a:t>‹#›</a:t>
            </a:fld>
            <a:endParaRPr lang="en-US" dirty="0"/>
          </a:p>
        </p:txBody>
      </p:sp>
    </p:spTree>
    <p:extLst>
      <p:ext uri="{BB962C8B-B14F-4D97-AF65-F5344CB8AC3E}">
        <p14:creationId xmlns:p14="http://schemas.microsoft.com/office/powerpoint/2010/main" val="308242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B654F-75E5-754C-8DE5-6D3DD9C40AF2}" type="slidenum">
              <a:rPr lang="en-US" smtClean="0"/>
              <a:t>1</a:t>
            </a:fld>
            <a:endParaRPr lang="en-US" dirty="0"/>
          </a:p>
        </p:txBody>
      </p:sp>
    </p:spTree>
    <p:extLst>
      <p:ext uri="{BB962C8B-B14F-4D97-AF65-F5344CB8AC3E}">
        <p14:creationId xmlns:p14="http://schemas.microsoft.com/office/powerpoint/2010/main" val="255503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A12F4-FB21-0543-8E45-B13B3FFD0E9D}" type="slidenum">
              <a:rPr lang="en-US" smtClean="0"/>
              <a:t>2</a:t>
            </a:fld>
            <a:endParaRPr lang="en-US" dirty="0"/>
          </a:p>
        </p:txBody>
      </p:sp>
    </p:spTree>
    <p:extLst>
      <p:ext uri="{BB962C8B-B14F-4D97-AF65-F5344CB8AC3E}">
        <p14:creationId xmlns:p14="http://schemas.microsoft.com/office/powerpoint/2010/main" val="180937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A12F4-FB21-0543-8E45-B13B3FFD0E9D}" type="slidenum">
              <a:rPr lang="en-US" smtClean="0"/>
              <a:t>3</a:t>
            </a:fld>
            <a:endParaRPr lang="en-US" dirty="0"/>
          </a:p>
        </p:txBody>
      </p:sp>
    </p:spTree>
    <p:extLst>
      <p:ext uri="{BB962C8B-B14F-4D97-AF65-F5344CB8AC3E}">
        <p14:creationId xmlns:p14="http://schemas.microsoft.com/office/powerpoint/2010/main" val="269064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A12F4-FB21-0543-8E45-B13B3FFD0E9D}" type="slidenum">
              <a:rPr lang="en-US" smtClean="0"/>
              <a:t>4</a:t>
            </a:fld>
            <a:endParaRPr lang="en-US" dirty="0"/>
          </a:p>
        </p:txBody>
      </p:sp>
    </p:spTree>
    <p:extLst>
      <p:ext uri="{BB962C8B-B14F-4D97-AF65-F5344CB8AC3E}">
        <p14:creationId xmlns:p14="http://schemas.microsoft.com/office/powerpoint/2010/main" val="116241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A12F4-FB21-0543-8E45-B13B3FFD0E9D}" type="slidenum">
              <a:rPr lang="en-US" smtClean="0"/>
              <a:t>6</a:t>
            </a:fld>
            <a:endParaRPr lang="en-US" dirty="0"/>
          </a:p>
        </p:txBody>
      </p:sp>
    </p:spTree>
    <p:extLst>
      <p:ext uri="{BB962C8B-B14F-4D97-AF65-F5344CB8AC3E}">
        <p14:creationId xmlns:p14="http://schemas.microsoft.com/office/powerpoint/2010/main" val="4494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A12F4-FB21-0543-8E45-B13B3FFD0E9D}" type="slidenum">
              <a:rPr lang="en-US" smtClean="0"/>
              <a:t>7</a:t>
            </a:fld>
            <a:endParaRPr lang="en-US" dirty="0"/>
          </a:p>
        </p:txBody>
      </p:sp>
    </p:spTree>
    <p:extLst>
      <p:ext uri="{BB962C8B-B14F-4D97-AF65-F5344CB8AC3E}">
        <p14:creationId xmlns:p14="http://schemas.microsoft.com/office/powerpoint/2010/main" val="336183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A12F4-FB21-0543-8E45-B13B3FFD0E9D}" type="slidenum">
              <a:rPr lang="en-US" smtClean="0"/>
              <a:t>8</a:t>
            </a:fld>
            <a:endParaRPr lang="en-US" dirty="0"/>
          </a:p>
        </p:txBody>
      </p:sp>
    </p:spTree>
    <p:extLst>
      <p:ext uri="{BB962C8B-B14F-4D97-AF65-F5344CB8AC3E}">
        <p14:creationId xmlns:p14="http://schemas.microsoft.com/office/powerpoint/2010/main" val="2019451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98BB-6EB2-1943-B3D8-F821E31B0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F37DF2-B32A-BC48-8E28-3006171F8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275EB-4C02-3840-8209-F77D4FC97B33}"/>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5" name="Footer Placeholder 4">
            <a:extLst>
              <a:ext uri="{FF2B5EF4-FFF2-40B4-BE49-F238E27FC236}">
                <a16:creationId xmlns:a16="http://schemas.microsoft.com/office/drawing/2014/main" id="{CF1C8CE0-3072-1F42-A52C-31E282DC61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F9249-5C83-9D48-A737-C79A81A1ECDB}"/>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23474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0106-0F5D-CD4C-8BF7-26FB23860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4C731-F596-6E44-89B3-A0F679DCF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90C37-1116-064D-AAD1-D10C819543A1}"/>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5" name="Footer Placeholder 4">
            <a:extLst>
              <a:ext uri="{FF2B5EF4-FFF2-40B4-BE49-F238E27FC236}">
                <a16:creationId xmlns:a16="http://schemas.microsoft.com/office/drawing/2014/main" id="{E41E1E45-BD5F-4341-8000-C0F49CDA6F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803D0D-9C94-6241-B677-70C4359D68A3}"/>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190677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DC3A5-29E6-EF44-B735-A100D6B8D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7398E8-5EAA-0C48-9B0B-32944F69F4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D701A-EB1E-D44C-950A-664EA598E836}"/>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5" name="Footer Placeholder 4">
            <a:extLst>
              <a:ext uri="{FF2B5EF4-FFF2-40B4-BE49-F238E27FC236}">
                <a16:creationId xmlns:a16="http://schemas.microsoft.com/office/drawing/2014/main" id="{61F891E4-E9A2-1146-BEEB-B6A54AE333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DD13ED-0540-AD41-8A2B-EC84C4680EB7}"/>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17148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9F14-0834-6A45-97FB-76E0787B9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97A23-492E-7F47-9002-C0BE6BDC1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8706F-21A3-F546-8B9A-AA70B62030AD}"/>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5" name="Footer Placeholder 4">
            <a:extLst>
              <a:ext uri="{FF2B5EF4-FFF2-40B4-BE49-F238E27FC236}">
                <a16:creationId xmlns:a16="http://schemas.microsoft.com/office/drawing/2014/main" id="{D383CCBD-3008-CE4E-9EBA-7EDABABCA7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CC6070-70EC-944C-95C7-071823AD2A99}"/>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4758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DF93-5431-8C40-A98C-D1718A7CF8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C9BAB6-9225-134B-9C8F-598CE9523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83C72-F71B-C14F-A559-AD3D10E61173}"/>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5" name="Footer Placeholder 4">
            <a:extLst>
              <a:ext uri="{FF2B5EF4-FFF2-40B4-BE49-F238E27FC236}">
                <a16:creationId xmlns:a16="http://schemas.microsoft.com/office/drawing/2014/main" id="{FDFB2FEA-F175-B742-8D63-D453A82B73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A6597A-9F0D-E04B-B389-D5A29992B337}"/>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51835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0B78-8C27-4044-AE86-77EA50919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7E693-A6C2-F545-8AB5-5B9F5EC54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A15F8-22B9-874B-9EA3-34CB454C0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DA9E2-E72C-3143-8EA1-6AA1A983EA51}"/>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6" name="Footer Placeholder 5">
            <a:extLst>
              <a:ext uri="{FF2B5EF4-FFF2-40B4-BE49-F238E27FC236}">
                <a16:creationId xmlns:a16="http://schemas.microsoft.com/office/drawing/2014/main" id="{2B675F4F-7342-AB4F-B942-D9C0DDC5E6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1C8DBF-05FE-BF4C-AF87-29F37EE4930B}"/>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318726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6A3A-531B-7349-8B04-1970E05BEB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9511EB-9940-794B-ADF1-CBD50DBB0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07D57-AE9D-B241-AD4A-EE89CF350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F710BA-1430-2944-A42F-5F411DB05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05053-B6C2-E049-A5E6-EB4B99ABF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1FC791-BA67-A74B-AE88-55EBBA5CD1F7}"/>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8" name="Footer Placeholder 7">
            <a:extLst>
              <a:ext uri="{FF2B5EF4-FFF2-40B4-BE49-F238E27FC236}">
                <a16:creationId xmlns:a16="http://schemas.microsoft.com/office/drawing/2014/main" id="{B75E83B0-A864-4544-9C45-BD56AEF5024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1F679D-5881-6B45-A56D-3B11707EA1CA}"/>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116790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576D-FD19-3C4A-ADDC-BAE3067C2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651E3-EE01-1B40-B2E4-847E1FD3911B}"/>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4" name="Footer Placeholder 3">
            <a:extLst>
              <a:ext uri="{FF2B5EF4-FFF2-40B4-BE49-F238E27FC236}">
                <a16:creationId xmlns:a16="http://schemas.microsoft.com/office/drawing/2014/main" id="{B94139D8-234D-9745-B6D9-F9B04344BB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D5027F-2E9C-AE43-9A33-FC5A012522E1}"/>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139354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D1519-47F8-F943-AE03-DF52C9B565AB}"/>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3" name="Footer Placeholder 2">
            <a:extLst>
              <a:ext uri="{FF2B5EF4-FFF2-40B4-BE49-F238E27FC236}">
                <a16:creationId xmlns:a16="http://schemas.microsoft.com/office/drawing/2014/main" id="{ACDEA267-0DAC-604C-A2CF-3318E512E0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2FDDB7-B73F-BF4B-9C32-754057DD1CA4}"/>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429042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BD55-BF36-FA4B-8159-2B33B8059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A44476-FE59-304E-A037-CF344A1AB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FCEF9F-0038-2248-B5B7-F0CF24DC8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33AF6-37E3-D940-BC68-95EB4419B2F1}"/>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6" name="Footer Placeholder 5">
            <a:extLst>
              <a:ext uri="{FF2B5EF4-FFF2-40B4-BE49-F238E27FC236}">
                <a16:creationId xmlns:a16="http://schemas.microsoft.com/office/drawing/2014/main" id="{2B1DD289-532D-FF42-8823-BA265EEAAE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A00153-9990-0342-9D97-9D2A8155CB75}"/>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334542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424E-689F-A04D-8A7F-DA4EF52E2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8FD1E8-B557-5242-91A5-84A5C4568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D7D465-23E5-234B-8610-D9EA7D007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62295-2763-504C-98D8-08A9DB6EC4D3}"/>
              </a:ext>
            </a:extLst>
          </p:cNvPr>
          <p:cNvSpPr>
            <a:spLocks noGrp="1"/>
          </p:cNvSpPr>
          <p:nvPr>
            <p:ph type="dt" sz="half" idx="10"/>
          </p:nvPr>
        </p:nvSpPr>
        <p:spPr/>
        <p:txBody>
          <a:bodyPr/>
          <a:lstStyle/>
          <a:p>
            <a:fld id="{CCEAC946-766A-4A4F-A96F-5E7642969968}" type="datetimeFigureOut">
              <a:rPr lang="en-US" smtClean="0"/>
              <a:t>6/20/2019</a:t>
            </a:fld>
            <a:endParaRPr lang="en-US" dirty="0"/>
          </a:p>
        </p:txBody>
      </p:sp>
      <p:sp>
        <p:nvSpPr>
          <p:cNvPr id="6" name="Footer Placeholder 5">
            <a:extLst>
              <a:ext uri="{FF2B5EF4-FFF2-40B4-BE49-F238E27FC236}">
                <a16:creationId xmlns:a16="http://schemas.microsoft.com/office/drawing/2014/main" id="{BE39BEA1-FF42-9546-91C5-89D420C50F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E1142D-FDFF-A840-BA8B-86918B5695EB}"/>
              </a:ext>
            </a:extLst>
          </p:cNvPr>
          <p:cNvSpPr>
            <a:spLocks noGrp="1"/>
          </p:cNvSpPr>
          <p:nvPr>
            <p:ph type="sldNum" sz="quarter" idx="12"/>
          </p:nvPr>
        </p:nvSpPr>
        <p:spPr/>
        <p:txBody>
          <a:bodyPr/>
          <a:lstStyle/>
          <a:p>
            <a:fld id="{740DDAD4-B76B-0D4A-9638-87B6411E215D}" type="slidenum">
              <a:rPr lang="en-US" smtClean="0"/>
              <a:t>‹#›</a:t>
            </a:fld>
            <a:endParaRPr lang="en-US" dirty="0"/>
          </a:p>
        </p:txBody>
      </p:sp>
    </p:spTree>
    <p:extLst>
      <p:ext uri="{BB962C8B-B14F-4D97-AF65-F5344CB8AC3E}">
        <p14:creationId xmlns:p14="http://schemas.microsoft.com/office/powerpoint/2010/main" val="27895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CDBE0-2EA3-1D40-9C1E-1DAB74E3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C5E65-416D-D64E-9517-06F2AD922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0E90C-FD44-9D43-AEB9-4D86C1447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AC946-766A-4A4F-A96F-5E7642969968}" type="datetimeFigureOut">
              <a:rPr lang="en-US" smtClean="0"/>
              <a:t>6/20/2019</a:t>
            </a:fld>
            <a:endParaRPr lang="en-US" dirty="0"/>
          </a:p>
        </p:txBody>
      </p:sp>
      <p:sp>
        <p:nvSpPr>
          <p:cNvPr id="5" name="Footer Placeholder 4">
            <a:extLst>
              <a:ext uri="{FF2B5EF4-FFF2-40B4-BE49-F238E27FC236}">
                <a16:creationId xmlns:a16="http://schemas.microsoft.com/office/drawing/2014/main" id="{EDC56888-2DB6-A945-94A9-311722A06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1BAA31-827A-8040-8F36-61F188B43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DAD4-B76B-0D4A-9638-87B6411E215D}" type="slidenum">
              <a:rPr lang="en-US" smtClean="0"/>
              <a:t>‹#›</a:t>
            </a:fld>
            <a:endParaRPr lang="en-US" dirty="0"/>
          </a:p>
        </p:txBody>
      </p:sp>
    </p:spTree>
    <p:extLst>
      <p:ext uri="{BB962C8B-B14F-4D97-AF65-F5344CB8AC3E}">
        <p14:creationId xmlns:p14="http://schemas.microsoft.com/office/powerpoint/2010/main" val="337571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0.wp.com/rtoinsider.com/wp-content/uploads/FERC-Oversight-Hearing-2019-06-12-RTO-Insider-Alt-FI-1.jpg?ssl=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i1.wp.com/rtoinsider.com/wp-content/uploads/Chatterjee-McNamee-Griffith-2019-06-12-RTO-Insider-Alt-FI-1.jpg?ssl=1"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go.politicoemail.com/?qs=81a516090ffe8b2a1a883056ec7db8a0baa5f844000a275475c16cb97199e918ba578f5b3b94882eb50f94483fdf671d"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rtoinsider.com/rto-pjm/" TargetMode="External"/><Relationship Id="rId4" Type="http://schemas.openxmlformats.org/officeDocument/2006/relationships/hyperlink" Target="https://rtoinsider.com/ferc/"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8469E4-39D5-7445-BDFB-541CA0FDF619}"/>
              </a:ext>
            </a:extLst>
          </p:cNvPr>
          <p:cNvSpPr/>
          <p:nvPr/>
        </p:nvSpPr>
        <p:spPr>
          <a:xfrm>
            <a:off x="4587445" y="3307319"/>
            <a:ext cx="3108102" cy="2308324"/>
          </a:xfrm>
          <a:prstGeom prst="rect">
            <a:avLst/>
          </a:prstGeom>
        </p:spPr>
        <p:txBody>
          <a:bodyPr wrap="square" anchor="t">
            <a:spAutoFit/>
          </a:bodyPr>
          <a:lstStyle/>
          <a:p>
            <a:pPr algn="ctr"/>
            <a:r>
              <a:rPr lang="en-US" dirty="0">
                <a:latin typeface="Avenir Light" panose="020B0402020203020204" pitchFamily="34" charset="77"/>
              </a:rPr>
              <a:t>June 20th, 2019</a:t>
            </a:r>
          </a:p>
          <a:p>
            <a:pPr algn="ctr"/>
            <a:endParaRPr lang="en-US" dirty="0">
              <a:latin typeface="Avenir Light" panose="020B0402020203020204" pitchFamily="34" charset="77"/>
            </a:endParaRPr>
          </a:p>
          <a:p>
            <a:pPr algn="ctr"/>
            <a:endParaRPr lang="en-US" dirty="0">
              <a:latin typeface="Avenir Light" panose="020B0402020203020204" pitchFamily="34" charset="77"/>
            </a:endParaRPr>
          </a:p>
          <a:p>
            <a:pPr algn="ctr"/>
            <a:endParaRPr lang="en-US" dirty="0">
              <a:latin typeface="Avenir Light" panose="020B0402020203020204" pitchFamily="34" charset="77"/>
            </a:endParaRPr>
          </a:p>
          <a:p>
            <a:pPr algn="ctr"/>
            <a:r>
              <a:rPr lang="en-US" dirty="0">
                <a:latin typeface="Avenir Light" panose="020B0402020203020204" pitchFamily="34" charset="77"/>
              </a:rPr>
              <a:t>Tom Hassenboehler </a:t>
            </a:r>
          </a:p>
          <a:p>
            <a:pPr algn="ctr"/>
            <a:r>
              <a:rPr lang="en-US" dirty="0">
                <a:latin typeface="Avenir Light" panose="020B0402020203020204" pitchFamily="34" charset="77"/>
              </a:rPr>
              <a:t>The Coefficient Group </a:t>
            </a:r>
          </a:p>
          <a:p>
            <a:pPr algn="ctr"/>
            <a:endParaRPr lang="en-US" dirty="0">
              <a:latin typeface="Avenir Light" panose="020B0402020203020204" pitchFamily="34" charset="77"/>
            </a:endParaRPr>
          </a:p>
          <a:p>
            <a:pPr algn="ctr"/>
            <a:endParaRPr lang="en-US" dirty="0">
              <a:latin typeface="Avenir Light" panose="020B0402020203020204" pitchFamily="34" charset="77"/>
            </a:endParaRPr>
          </a:p>
        </p:txBody>
      </p:sp>
      <p:grpSp>
        <p:nvGrpSpPr>
          <p:cNvPr id="14" name="Group 13">
            <a:extLst>
              <a:ext uri="{FF2B5EF4-FFF2-40B4-BE49-F238E27FC236}">
                <a16:creationId xmlns:a16="http://schemas.microsoft.com/office/drawing/2014/main" id="{DF15C892-D575-DD45-B158-A965D8F2662D}"/>
              </a:ext>
            </a:extLst>
          </p:cNvPr>
          <p:cNvGrpSpPr/>
          <p:nvPr/>
        </p:nvGrpSpPr>
        <p:grpSpPr>
          <a:xfrm>
            <a:off x="1124193" y="819364"/>
            <a:ext cx="9942490" cy="1101072"/>
            <a:chOff x="1124193" y="1803042"/>
            <a:chExt cx="9942490" cy="1101072"/>
          </a:xfrm>
        </p:grpSpPr>
        <p:grpSp>
          <p:nvGrpSpPr>
            <p:cNvPr id="5" name="Group 4">
              <a:extLst>
                <a:ext uri="{FF2B5EF4-FFF2-40B4-BE49-F238E27FC236}">
                  <a16:creationId xmlns:a16="http://schemas.microsoft.com/office/drawing/2014/main" id="{5F0E96DA-6D7F-4244-BC73-195B254B3CD3}"/>
                </a:ext>
              </a:extLst>
            </p:cNvPr>
            <p:cNvGrpSpPr/>
            <p:nvPr/>
          </p:nvGrpSpPr>
          <p:grpSpPr>
            <a:xfrm>
              <a:off x="1124193" y="1803042"/>
              <a:ext cx="9942490" cy="180303"/>
              <a:chOff x="2241803" y="3748250"/>
              <a:chExt cx="6208395" cy="63500"/>
            </a:xfrm>
          </p:grpSpPr>
          <p:grpSp>
            <p:nvGrpSpPr>
              <p:cNvPr id="6" name="Group 5">
                <a:extLst>
                  <a:ext uri="{FF2B5EF4-FFF2-40B4-BE49-F238E27FC236}">
                    <a16:creationId xmlns:a16="http://schemas.microsoft.com/office/drawing/2014/main" id="{C5A7C244-8A11-9548-8BD5-FA228DA9DF83}"/>
                  </a:ext>
                </a:extLst>
              </p:cNvPr>
              <p:cNvGrpSpPr/>
              <p:nvPr/>
            </p:nvGrpSpPr>
            <p:grpSpPr>
              <a:xfrm>
                <a:off x="2241803" y="3748250"/>
                <a:ext cx="6208395" cy="63500"/>
                <a:chOff x="0" y="0"/>
                <a:chExt cx="6209000" cy="63500"/>
              </a:xfrm>
            </p:grpSpPr>
            <p:sp>
              <p:nvSpPr>
                <p:cNvPr id="7" name="Rectangle 6">
                  <a:extLst>
                    <a:ext uri="{FF2B5EF4-FFF2-40B4-BE49-F238E27FC236}">
                      <a16:creationId xmlns:a16="http://schemas.microsoft.com/office/drawing/2014/main" id="{394BCB23-DD3F-2745-8D06-168685E505A2}"/>
                    </a:ext>
                  </a:extLst>
                </p:cNvPr>
                <p:cNvSpPr/>
                <p:nvPr/>
              </p:nvSpPr>
              <p:spPr>
                <a:xfrm>
                  <a:off x="0" y="0"/>
                  <a:ext cx="6209000" cy="63500"/>
                </a:xfrm>
                <a:prstGeom prst="rect">
                  <a:avLst/>
                </a:prstGeom>
                <a:noFill/>
                <a:ln>
                  <a:noFill/>
                </a:ln>
              </p:spPr>
              <p:txBody>
                <a:bodyPr spcFirstLastPara="1" wrap="square" lIns="91425" tIns="91425" rIns="91425" bIns="91425" anchor="ctr"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06AE8563-31A6-0B4B-81E6-684C72551EF7}"/>
                    </a:ext>
                  </a:extLst>
                </p:cNvPr>
                <p:cNvSpPr/>
                <p:nvPr/>
              </p:nvSpPr>
              <p:spPr>
                <a:xfrm>
                  <a:off x="0" y="0"/>
                  <a:ext cx="2009140" cy="63500"/>
                </a:xfrm>
                <a:prstGeom prst="rect">
                  <a:avLst/>
                </a:prstGeom>
                <a:solidFill>
                  <a:schemeClr val="accent1"/>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41DA2D8B-77F1-B240-9876-FEFE2E026D07}"/>
                    </a:ext>
                  </a:extLst>
                </p:cNvPr>
                <p:cNvSpPr/>
                <p:nvPr/>
              </p:nvSpPr>
              <p:spPr>
                <a:xfrm>
                  <a:off x="2094614" y="0"/>
                  <a:ext cx="2009140" cy="6350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93F5CE3C-BD55-B944-AED4-C16407AEE07C}"/>
                    </a:ext>
                  </a:extLst>
                </p:cNvPr>
                <p:cNvSpPr/>
                <p:nvPr/>
              </p:nvSpPr>
              <p:spPr>
                <a:xfrm>
                  <a:off x="4199860" y="0"/>
                  <a:ext cx="2009140" cy="6350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grpSp>
        </p:grpSp>
        <p:sp>
          <p:nvSpPr>
            <p:cNvPr id="11" name="Rectangle 10">
              <a:extLst>
                <a:ext uri="{FF2B5EF4-FFF2-40B4-BE49-F238E27FC236}">
                  <a16:creationId xmlns:a16="http://schemas.microsoft.com/office/drawing/2014/main" id="{65A8EFCC-89F3-A34B-806B-46D18062D3D6}"/>
                </a:ext>
              </a:extLst>
            </p:cNvPr>
            <p:cNvSpPr/>
            <p:nvPr/>
          </p:nvSpPr>
          <p:spPr>
            <a:xfrm>
              <a:off x="2679076" y="2142929"/>
              <a:ext cx="6832724" cy="523220"/>
            </a:xfrm>
            <a:prstGeom prst="rect">
              <a:avLst/>
            </a:prstGeom>
          </p:spPr>
          <p:txBody>
            <a:bodyPr wrap="square" anchor="t">
              <a:spAutoFit/>
            </a:bodyPr>
            <a:lstStyle/>
            <a:p>
              <a:pPr algn="ctr">
                <a:spcAft>
                  <a:spcPts val="600"/>
                </a:spcAft>
              </a:pPr>
              <a:r>
                <a:rPr lang="en-US" sz="2800" b="1" dirty="0">
                  <a:latin typeface="Avenir Heavy" panose="02000503020000020003" pitchFamily="2" charset="0"/>
                  <a:ea typeface="Avenir" panose="02000503020000020003" pitchFamily="2" charset="0"/>
                  <a:cs typeface="Avenir" panose="02000503020000020003" pitchFamily="2" charset="0"/>
                </a:rPr>
                <a:t>ELECTRICITY REFORM PROJECT</a:t>
              </a:r>
              <a:endParaRPr lang="en-US" sz="2800" b="1" dirty="0">
                <a:effectLst/>
                <a:latin typeface="Avenir Heavy" panose="02000503020000020003" pitchFamily="2" charset="0"/>
                <a:ea typeface="Times New Roman" panose="02020603050405020304" pitchFamily="18" charset="0"/>
              </a:endParaRPr>
            </a:p>
          </p:txBody>
        </p:sp>
        <p:sp>
          <p:nvSpPr>
            <p:cNvPr id="13" name="Rectangle 12">
              <a:extLst>
                <a:ext uri="{FF2B5EF4-FFF2-40B4-BE49-F238E27FC236}">
                  <a16:creationId xmlns:a16="http://schemas.microsoft.com/office/drawing/2014/main" id="{1B10D2A1-9F80-4F47-9D6B-10F3C36CE3E0}"/>
                </a:ext>
              </a:extLst>
            </p:cNvPr>
            <p:cNvSpPr/>
            <p:nvPr/>
          </p:nvSpPr>
          <p:spPr>
            <a:xfrm>
              <a:off x="1133035" y="2723810"/>
              <a:ext cx="9924807" cy="180304"/>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3" name="Rectangle 2">
            <a:extLst>
              <a:ext uri="{FF2B5EF4-FFF2-40B4-BE49-F238E27FC236}">
                <a16:creationId xmlns:a16="http://schemas.microsoft.com/office/drawing/2014/main" id="{CEB233B6-91CD-8942-ABA6-3498231409DD}"/>
              </a:ext>
            </a:extLst>
          </p:cNvPr>
          <p:cNvSpPr/>
          <p:nvPr/>
        </p:nvSpPr>
        <p:spPr>
          <a:xfrm>
            <a:off x="2384525" y="2660901"/>
            <a:ext cx="7477176" cy="461665"/>
          </a:xfrm>
          <a:prstGeom prst="rect">
            <a:avLst/>
          </a:prstGeom>
        </p:spPr>
        <p:txBody>
          <a:bodyPr wrap="none">
            <a:spAutoFit/>
          </a:bodyPr>
          <a:lstStyle/>
          <a:p>
            <a:pPr algn="ctr">
              <a:spcAft>
                <a:spcPts val="600"/>
              </a:spcAft>
            </a:pPr>
            <a:r>
              <a:rPr lang="en-US" sz="2400" b="1" dirty="0">
                <a:latin typeface="Avenir Heavy" panose="02000503020000020003" pitchFamily="2" charset="0"/>
                <a:ea typeface="Times New Roman" panose="02020603050405020304" pitchFamily="18" charset="0"/>
              </a:rPr>
              <a:t>National Association of State Utility Consumer Advocates</a:t>
            </a:r>
          </a:p>
        </p:txBody>
      </p:sp>
    </p:spTree>
    <p:extLst>
      <p:ext uri="{BB962C8B-B14F-4D97-AF65-F5344CB8AC3E}">
        <p14:creationId xmlns:p14="http://schemas.microsoft.com/office/powerpoint/2010/main" val="61346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D2EEB3-86E7-9E4A-AE75-4DD00799CC46}"/>
              </a:ext>
            </a:extLst>
          </p:cNvPr>
          <p:cNvGrpSpPr/>
          <p:nvPr/>
        </p:nvGrpSpPr>
        <p:grpSpPr>
          <a:xfrm>
            <a:off x="728524" y="467255"/>
            <a:ext cx="5457098" cy="648670"/>
            <a:chOff x="890103" y="156823"/>
            <a:chExt cx="5457098" cy="648670"/>
          </a:xfrm>
        </p:grpSpPr>
        <p:sp>
          <p:nvSpPr>
            <p:cNvPr id="65" name="Rectangle 64">
              <a:extLst>
                <a:ext uri="{FF2B5EF4-FFF2-40B4-BE49-F238E27FC236}">
                  <a16:creationId xmlns:a16="http://schemas.microsoft.com/office/drawing/2014/main" id="{E10A462A-74A8-9C4D-B973-100DAB406C68}"/>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6" name="Rectangle 65">
              <a:extLst>
                <a:ext uri="{FF2B5EF4-FFF2-40B4-BE49-F238E27FC236}">
                  <a16:creationId xmlns:a16="http://schemas.microsoft.com/office/drawing/2014/main" id="{130AE822-5BBB-BD44-8CC4-CDBBB60D2AB1}"/>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7" name="Rectangle 66">
              <a:extLst>
                <a:ext uri="{FF2B5EF4-FFF2-40B4-BE49-F238E27FC236}">
                  <a16:creationId xmlns:a16="http://schemas.microsoft.com/office/drawing/2014/main" id="{EC9190EF-5B09-2B4E-9B62-B38234405E91}"/>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1" name="Rectangle 60">
              <a:extLst>
                <a:ext uri="{FF2B5EF4-FFF2-40B4-BE49-F238E27FC236}">
                  <a16:creationId xmlns:a16="http://schemas.microsoft.com/office/drawing/2014/main" id="{2CC96BE0-0789-C441-AF18-CB173BDFB89C}"/>
                </a:ext>
              </a:extLst>
            </p:cNvPr>
            <p:cNvSpPr/>
            <p:nvPr/>
          </p:nvSpPr>
          <p:spPr>
            <a:xfrm>
              <a:off x="890103" y="294381"/>
              <a:ext cx="5457098" cy="400110"/>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latin typeface="Avenir Heavy" panose="02000503020000020003" pitchFamily="2" charset="0"/>
                  <a:ea typeface="Avenir" panose="02000503020000020003" pitchFamily="2" charset="0"/>
                  <a:cs typeface="Avenir" panose="02000503020000020003" pitchFamily="2" charset="0"/>
                </a:rPr>
                <a:t>Lens of the Electricity Consumer</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62" name="Rectangle 61">
              <a:extLst>
                <a:ext uri="{FF2B5EF4-FFF2-40B4-BE49-F238E27FC236}">
                  <a16:creationId xmlns:a16="http://schemas.microsoft.com/office/drawing/2014/main" id="{82E424CD-8E60-9D41-9D8C-B53B4F70B25F}"/>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13" name="TextBox 12">
            <a:extLst>
              <a:ext uri="{FF2B5EF4-FFF2-40B4-BE49-F238E27FC236}">
                <a16:creationId xmlns:a16="http://schemas.microsoft.com/office/drawing/2014/main" id="{CF16ED9C-0860-F543-AED8-3BE4426342AD}"/>
              </a:ext>
            </a:extLst>
          </p:cNvPr>
          <p:cNvSpPr txBox="1"/>
          <p:nvPr/>
        </p:nvSpPr>
        <p:spPr>
          <a:xfrm flipH="1">
            <a:off x="609706" y="1331521"/>
            <a:ext cx="10599686" cy="646331"/>
          </a:xfrm>
          <a:prstGeom prst="rect">
            <a:avLst/>
          </a:prstGeom>
          <a:solidFill>
            <a:schemeClr val="bg1">
              <a:lumMod val="95000"/>
            </a:schemeClr>
          </a:solidFill>
        </p:spPr>
        <p:txBody>
          <a:bodyPr wrap="square" rtlCol="0">
            <a:spAutoFit/>
          </a:bodyPr>
          <a:lstStyle/>
          <a:p>
            <a:r>
              <a:rPr lang="en-US" dirty="0">
                <a:solidFill>
                  <a:schemeClr val="tx1">
                    <a:lumMod val="95000"/>
                    <a:lumOff val="5000"/>
                  </a:schemeClr>
                </a:solidFill>
                <a:latin typeface="Avenir Medium" panose="02000503020000020003" pitchFamily="2" charset="0"/>
              </a:rPr>
              <a:t>We are focusing our collective knowledge and voice to place U.S. consumers squarely at the center of the electricity industry’s business model.</a:t>
            </a:r>
          </a:p>
        </p:txBody>
      </p:sp>
      <p:pic>
        <p:nvPicPr>
          <p:cNvPr id="3" name="Picture 2">
            <a:extLst>
              <a:ext uri="{FF2B5EF4-FFF2-40B4-BE49-F238E27FC236}">
                <a16:creationId xmlns:a16="http://schemas.microsoft.com/office/drawing/2014/main" id="{4FF953DE-315B-4CE5-88BC-6ABE6FD23FF4}"/>
              </a:ext>
            </a:extLst>
          </p:cNvPr>
          <p:cNvPicPr>
            <a:picLocks noChangeAspect="1"/>
          </p:cNvPicPr>
          <p:nvPr/>
        </p:nvPicPr>
        <p:blipFill>
          <a:blip r:embed="rId3"/>
          <a:stretch>
            <a:fillRect/>
          </a:stretch>
        </p:blipFill>
        <p:spPr>
          <a:xfrm>
            <a:off x="1406967" y="1924793"/>
            <a:ext cx="9378065" cy="4900114"/>
          </a:xfrm>
          <a:prstGeom prst="rect">
            <a:avLst/>
          </a:prstGeom>
        </p:spPr>
      </p:pic>
      <p:sp>
        <p:nvSpPr>
          <p:cNvPr id="11" name="Slide Number Placeholder 3">
            <a:extLst>
              <a:ext uri="{FF2B5EF4-FFF2-40B4-BE49-F238E27FC236}">
                <a16:creationId xmlns:a16="http://schemas.microsoft.com/office/drawing/2014/main" id="{5769C456-8578-F040-99E2-A7215E0A1B85}"/>
              </a:ext>
            </a:extLst>
          </p:cNvPr>
          <p:cNvSpPr>
            <a:spLocks noGrp="1"/>
          </p:cNvSpPr>
          <p:nvPr>
            <p:ph type="sldNum" sz="quarter" idx="12"/>
          </p:nvPr>
        </p:nvSpPr>
        <p:spPr>
          <a:xfrm>
            <a:off x="11418081" y="6264442"/>
            <a:ext cx="645583" cy="609600"/>
          </a:xfrm>
        </p:spPr>
        <p:txBody>
          <a:bodyPr/>
          <a:lstStyle/>
          <a:p>
            <a:fld id="{3CB0E626-2655-4AE5-95ED-980D40538914}" type="slidenum">
              <a:rPr lang="en-US" altLang="en-US" sz="1400" smtClean="0">
                <a:latin typeface="Avenir Medium" panose="02000503020000020003" pitchFamily="2" charset="0"/>
              </a:rPr>
              <a:pPr/>
              <a:t>2</a:t>
            </a:fld>
            <a:endParaRPr lang="en-US" altLang="en-US" sz="1400" dirty="0">
              <a:latin typeface="Avenir Medium" panose="02000503020000020003" pitchFamily="2" charset="0"/>
            </a:endParaRPr>
          </a:p>
        </p:txBody>
      </p:sp>
    </p:spTree>
    <p:extLst>
      <p:ext uri="{BB962C8B-B14F-4D97-AF65-F5344CB8AC3E}">
        <p14:creationId xmlns:p14="http://schemas.microsoft.com/office/powerpoint/2010/main" val="400095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F81F8B-8EF3-EE49-8D56-23379E518018}"/>
              </a:ext>
            </a:extLst>
          </p:cNvPr>
          <p:cNvSpPr/>
          <p:nvPr/>
        </p:nvSpPr>
        <p:spPr>
          <a:xfrm>
            <a:off x="684364" y="172255"/>
            <a:ext cx="10792712" cy="954107"/>
          </a:xfrm>
          <a:prstGeom prst="rect">
            <a:avLst/>
          </a:prstGeom>
        </p:spPr>
        <p:txBody>
          <a:bodyPr wrap="square">
            <a:spAutoFit/>
          </a:bodyPr>
          <a:lstStyle/>
          <a:p>
            <a:pPr algn="ctr"/>
            <a:r>
              <a:rPr lang="en-US" sz="2800" b="1" dirty="0">
                <a:solidFill>
                  <a:schemeClr val="bg1"/>
                </a:solidFill>
                <a:latin typeface="Avenir Heavy" panose="02000503020000020003" pitchFamily="2" charset="0"/>
                <a:cs typeface="Times New Roman" panose="02020603050405020304" pitchFamily="18" charset="0"/>
              </a:rPr>
              <a:t>Join a diverse ecosystem of stakeholders </a:t>
            </a:r>
          </a:p>
          <a:p>
            <a:pPr algn="ctr"/>
            <a:r>
              <a:rPr lang="en-US" sz="2800" b="1" dirty="0">
                <a:solidFill>
                  <a:schemeClr val="bg1"/>
                </a:solidFill>
                <a:latin typeface="Avenir Heavy" panose="02000503020000020003" pitchFamily="2" charset="0"/>
                <a:cs typeface="Times New Roman" panose="02020603050405020304" pitchFamily="18" charset="0"/>
              </a:rPr>
              <a:t>interested in partnering with EC-MAP!</a:t>
            </a:r>
            <a:endParaRPr lang="en-US" sz="2800" b="1" dirty="0">
              <a:solidFill>
                <a:schemeClr val="bg1"/>
              </a:solidFill>
              <a:latin typeface="Avenir Heavy" panose="02000503020000020003" pitchFamily="2" charset="0"/>
            </a:endParaRPr>
          </a:p>
        </p:txBody>
      </p:sp>
      <p:sp>
        <p:nvSpPr>
          <p:cNvPr id="7" name="Slide Number Placeholder 1">
            <a:extLst>
              <a:ext uri="{FF2B5EF4-FFF2-40B4-BE49-F238E27FC236}">
                <a16:creationId xmlns:a16="http://schemas.microsoft.com/office/drawing/2014/main" id="{3A281B35-4036-594F-9EE9-16565C5AA0E9}"/>
              </a:ext>
            </a:extLst>
          </p:cNvPr>
          <p:cNvSpPr txBox="1">
            <a:spLocks/>
          </p:cNvSpPr>
          <p:nvPr/>
        </p:nvSpPr>
        <p:spPr>
          <a:xfrm>
            <a:off x="11904800" y="6514881"/>
            <a:ext cx="2485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62841C-7592-534B-A640-7254E80AD5BC}" type="slidenum">
              <a:rPr lang="en-US" smtClean="0"/>
              <a:pPr/>
              <a:t>3</a:t>
            </a:fld>
            <a:endParaRPr lang="en-US" dirty="0"/>
          </a:p>
        </p:txBody>
      </p:sp>
      <p:pic>
        <p:nvPicPr>
          <p:cNvPr id="14" name="Picture 13">
            <a:extLst>
              <a:ext uri="{FF2B5EF4-FFF2-40B4-BE49-F238E27FC236}">
                <a16:creationId xmlns:a16="http://schemas.microsoft.com/office/drawing/2014/main" id="{16CF8529-BA19-CA44-9EE2-C75432304CC5}"/>
              </a:ext>
            </a:extLst>
          </p:cNvPr>
          <p:cNvPicPr>
            <a:picLocks noChangeAspect="1"/>
          </p:cNvPicPr>
          <p:nvPr/>
        </p:nvPicPr>
        <p:blipFill>
          <a:blip r:embed="rId3"/>
          <a:stretch>
            <a:fillRect/>
          </a:stretch>
        </p:blipFill>
        <p:spPr>
          <a:xfrm>
            <a:off x="5775228" y="5323820"/>
            <a:ext cx="1869113" cy="623037"/>
          </a:xfrm>
          <a:prstGeom prst="rect">
            <a:avLst/>
          </a:prstGeom>
        </p:spPr>
      </p:pic>
      <p:pic>
        <p:nvPicPr>
          <p:cNvPr id="13" name="Picture 12">
            <a:extLst>
              <a:ext uri="{FF2B5EF4-FFF2-40B4-BE49-F238E27FC236}">
                <a16:creationId xmlns:a16="http://schemas.microsoft.com/office/drawing/2014/main" id="{DB1592C4-4529-DD40-B1E0-F2B2D077A328}"/>
              </a:ext>
            </a:extLst>
          </p:cNvPr>
          <p:cNvPicPr>
            <a:picLocks noChangeAspect="1"/>
          </p:cNvPicPr>
          <p:nvPr/>
        </p:nvPicPr>
        <p:blipFill>
          <a:blip r:embed="rId4"/>
          <a:stretch>
            <a:fillRect/>
          </a:stretch>
        </p:blipFill>
        <p:spPr>
          <a:xfrm>
            <a:off x="2453403" y="5321126"/>
            <a:ext cx="935584" cy="628424"/>
          </a:xfrm>
          <a:prstGeom prst="rect">
            <a:avLst/>
          </a:prstGeom>
        </p:spPr>
      </p:pic>
      <p:pic>
        <p:nvPicPr>
          <p:cNvPr id="12" name="Picture 11">
            <a:extLst>
              <a:ext uri="{FF2B5EF4-FFF2-40B4-BE49-F238E27FC236}">
                <a16:creationId xmlns:a16="http://schemas.microsoft.com/office/drawing/2014/main" id="{D2F6D0A7-2729-B04A-90A9-EDD141B05ED4}"/>
              </a:ext>
            </a:extLst>
          </p:cNvPr>
          <p:cNvPicPr>
            <a:picLocks noChangeAspect="1"/>
          </p:cNvPicPr>
          <p:nvPr/>
        </p:nvPicPr>
        <p:blipFill>
          <a:blip r:embed="rId5"/>
          <a:stretch>
            <a:fillRect/>
          </a:stretch>
        </p:blipFill>
        <p:spPr>
          <a:xfrm>
            <a:off x="3688465" y="5371994"/>
            <a:ext cx="1787285" cy="526688"/>
          </a:xfrm>
          <a:prstGeom prst="rect">
            <a:avLst/>
          </a:prstGeom>
        </p:spPr>
      </p:pic>
      <p:sp>
        <p:nvSpPr>
          <p:cNvPr id="42" name="Rectangle 41">
            <a:extLst>
              <a:ext uri="{FF2B5EF4-FFF2-40B4-BE49-F238E27FC236}">
                <a16:creationId xmlns:a16="http://schemas.microsoft.com/office/drawing/2014/main" id="{17E50BDF-E2C0-F24A-84E0-353410E5D6F5}"/>
              </a:ext>
            </a:extLst>
          </p:cNvPr>
          <p:cNvSpPr/>
          <p:nvPr/>
        </p:nvSpPr>
        <p:spPr>
          <a:xfrm>
            <a:off x="731679" y="2429899"/>
            <a:ext cx="10087098" cy="1477328"/>
          </a:xfrm>
          <a:prstGeom prst="rect">
            <a:avLst/>
          </a:prstGeom>
        </p:spPr>
        <p:txBody>
          <a:bodyPr wrap="square">
            <a:spAutoFit/>
          </a:bodyPr>
          <a:lstStyle/>
          <a:p>
            <a:pPr marL="342900" marR="0" lvl="0" indent="-342900" algn="just">
              <a:spcBef>
                <a:spcPts val="0"/>
              </a:spcBef>
              <a:spcAft>
                <a:spcPts val="0"/>
              </a:spcAft>
              <a:buSzPts val="1100"/>
              <a:buFont typeface="Symbol" pitchFamily="2" charset="2"/>
              <a:buChar char=""/>
            </a:pPr>
            <a:r>
              <a:rPr lang="en-US" dirty="0">
                <a:solidFill>
                  <a:srgbClr val="262626"/>
                </a:solidFill>
                <a:latin typeface="Avenir Light" panose="020B0402020203020204" pitchFamily="34" charset="77"/>
                <a:ea typeface="Avenir" panose="02000503020000020003" pitchFamily="2" charset="0"/>
                <a:cs typeface="Avenir" panose="02000503020000020003" pitchFamily="2" charset="0"/>
              </a:rPr>
              <a:t>Third party think tanks on the left and right who will serve as problem validators</a:t>
            </a:r>
          </a:p>
          <a:p>
            <a:pPr marL="342900" marR="0" lvl="0" indent="-342900" algn="just">
              <a:spcBef>
                <a:spcPts val="0"/>
              </a:spcBef>
              <a:spcAft>
                <a:spcPts val="0"/>
              </a:spcAft>
              <a:buSzPts val="1100"/>
              <a:buFont typeface="Symbol" pitchFamily="2" charset="2"/>
              <a:buChar char=""/>
            </a:pPr>
            <a:endParaRPr lang="en-US" dirty="0">
              <a:solidFill>
                <a:srgbClr val="262626"/>
              </a:solidFill>
              <a:latin typeface="Calibri" panose="020F0502020204030204" pitchFamily="34" charset="0"/>
              <a:ea typeface="Calibri" panose="020F0502020204030204" pitchFamily="34" charset="0"/>
            </a:endParaRPr>
          </a:p>
          <a:p>
            <a:pPr marL="342900" marR="0" lvl="0" indent="-342900" algn="just">
              <a:spcBef>
                <a:spcPts val="0"/>
              </a:spcBef>
              <a:spcAft>
                <a:spcPts val="0"/>
              </a:spcAft>
              <a:buSzPts val="1100"/>
              <a:buFont typeface="Symbol" pitchFamily="2" charset="2"/>
              <a:buChar char=""/>
            </a:pPr>
            <a:r>
              <a:rPr lang="en-US" dirty="0">
                <a:solidFill>
                  <a:srgbClr val="262626"/>
                </a:solidFill>
                <a:latin typeface="Avenir Light" panose="020B0402020203020204" pitchFamily="34" charset="77"/>
                <a:ea typeface="Avenir" panose="02000503020000020003" pitchFamily="2" charset="0"/>
                <a:cs typeface="Avenir" panose="02000503020000020003" pitchFamily="2" charset="0"/>
              </a:rPr>
              <a:t>Diverse industrial, tech and commercial companies and associations and</a:t>
            </a:r>
          </a:p>
          <a:p>
            <a:pPr marL="342900" marR="0" lvl="0" indent="-342900" algn="just">
              <a:spcBef>
                <a:spcPts val="0"/>
              </a:spcBef>
              <a:spcAft>
                <a:spcPts val="0"/>
              </a:spcAft>
              <a:buSzPts val="1100"/>
              <a:buFont typeface="Symbol" pitchFamily="2" charset="2"/>
              <a:buChar char=""/>
            </a:pPr>
            <a:endParaRPr lang="en-US" dirty="0">
              <a:solidFill>
                <a:srgbClr val="262626"/>
              </a:solidFill>
              <a:latin typeface="Calibri" panose="020F0502020204030204" pitchFamily="34" charset="0"/>
              <a:ea typeface="Calibri" panose="020F0502020204030204" pitchFamily="34" charset="0"/>
            </a:endParaRPr>
          </a:p>
          <a:p>
            <a:pPr marL="342900" marR="0" lvl="0" indent="-342900" algn="just">
              <a:spcBef>
                <a:spcPts val="0"/>
              </a:spcBef>
              <a:spcAft>
                <a:spcPts val="0"/>
              </a:spcAft>
              <a:buSzPts val="1100"/>
              <a:buFont typeface="Symbol" pitchFamily="2" charset="2"/>
              <a:buChar char=""/>
            </a:pPr>
            <a:r>
              <a:rPr lang="en-US" dirty="0">
                <a:solidFill>
                  <a:srgbClr val="262626"/>
                </a:solidFill>
                <a:latin typeface="Avenir Light" panose="020B0402020203020204" pitchFamily="34" charset="77"/>
                <a:ea typeface="Avenir" panose="02000503020000020003" pitchFamily="2" charset="0"/>
                <a:cs typeface="Avenir" panose="02000503020000020003" pitchFamily="2" charset="0"/>
              </a:rPr>
              <a:t>Public interest and residential consumer advocates</a:t>
            </a:r>
            <a:endParaRPr lang="en-US" dirty="0">
              <a:latin typeface="Calibri" panose="020F0502020204030204" pitchFamily="34" charset="0"/>
              <a:ea typeface="Calibri" panose="020F0502020204030204" pitchFamily="34" charset="0"/>
            </a:endParaRPr>
          </a:p>
        </p:txBody>
      </p:sp>
      <p:grpSp>
        <p:nvGrpSpPr>
          <p:cNvPr id="43" name="Group 42">
            <a:extLst>
              <a:ext uri="{FF2B5EF4-FFF2-40B4-BE49-F238E27FC236}">
                <a16:creationId xmlns:a16="http://schemas.microsoft.com/office/drawing/2014/main" id="{E7D1A10E-22FE-CA4A-9620-BB3E0DF385FC}"/>
              </a:ext>
            </a:extLst>
          </p:cNvPr>
          <p:cNvGrpSpPr/>
          <p:nvPr/>
        </p:nvGrpSpPr>
        <p:grpSpPr>
          <a:xfrm>
            <a:off x="888944" y="467255"/>
            <a:ext cx="5457098" cy="648670"/>
            <a:chOff x="890103" y="156823"/>
            <a:chExt cx="5457098" cy="648670"/>
          </a:xfrm>
        </p:grpSpPr>
        <p:sp>
          <p:nvSpPr>
            <p:cNvPr id="44" name="Rectangle 43">
              <a:extLst>
                <a:ext uri="{FF2B5EF4-FFF2-40B4-BE49-F238E27FC236}">
                  <a16:creationId xmlns:a16="http://schemas.microsoft.com/office/drawing/2014/main" id="{586C14CC-2511-0B4D-8577-5F9BFA87E959}"/>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5" name="Rectangle 44">
              <a:extLst>
                <a:ext uri="{FF2B5EF4-FFF2-40B4-BE49-F238E27FC236}">
                  <a16:creationId xmlns:a16="http://schemas.microsoft.com/office/drawing/2014/main" id="{AAB6CC8E-6A68-1E42-A663-11BF1AEC30F4}"/>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6" name="Rectangle 45">
              <a:extLst>
                <a:ext uri="{FF2B5EF4-FFF2-40B4-BE49-F238E27FC236}">
                  <a16:creationId xmlns:a16="http://schemas.microsoft.com/office/drawing/2014/main" id="{C2126231-B011-3042-AF6C-CA3A77242860}"/>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7" name="Rectangle 46">
              <a:extLst>
                <a:ext uri="{FF2B5EF4-FFF2-40B4-BE49-F238E27FC236}">
                  <a16:creationId xmlns:a16="http://schemas.microsoft.com/office/drawing/2014/main" id="{2F22B66E-0E2D-9041-BD0C-17BD95461B49}"/>
                </a:ext>
              </a:extLst>
            </p:cNvPr>
            <p:cNvSpPr/>
            <p:nvPr/>
          </p:nvSpPr>
          <p:spPr>
            <a:xfrm>
              <a:off x="890103" y="294381"/>
              <a:ext cx="5457098" cy="400110"/>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rPr>
                <a:t>Wholesale Market Campaign</a:t>
              </a: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 </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48" name="Rectangle 47">
              <a:extLst>
                <a:ext uri="{FF2B5EF4-FFF2-40B4-BE49-F238E27FC236}">
                  <a16:creationId xmlns:a16="http://schemas.microsoft.com/office/drawing/2014/main" id="{C834A270-4275-DE4C-871E-4A498E158062}"/>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49" name="Rectangle 48">
            <a:extLst>
              <a:ext uri="{FF2B5EF4-FFF2-40B4-BE49-F238E27FC236}">
                <a16:creationId xmlns:a16="http://schemas.microsoft.com/office/drawing/2014/main" id="{0C060CB1-4B3B-2043-B22A-3F5711FC0BC1}"/>
              </a:ext>
            </a:extLst>
          </p:cNvPr>
          <p:cNvSpPr/>
          <p:nvPr/>
        </p:nvSpPr>
        <p:spPr>
          <a:xfrm>
            <a:off x="802669" y="1469417"/>
            <a:ext cx="11086746" cy="1015663"/>
          </a:xfrm>
          <a:prstGeom prst="rect">
            <a:avLst/>
          </a:prstGeom>
        </p:spPr>
        <p:txBody>
          <a:bodyPr wrap="square">
            <a:spAutoFit/>
          </a:bodyPr>
          <a:lstStyle/>
          <a:p>
            <a:pPr algn="just"/>
            <a:r>
              <a:rPr lang="en-US" sz="2000" b="1" dirty="0">
                <a:latin typeface="Avenir Black" panose="02000503020000020003" pitchFamily="2" charset="0"/>
                <a:ea typeface="Calibri" panose="020F0502020204030204" pitchFamily="34" charset="0"/>
                <a:cs typeface="Times New Roman" panose="02020603050405020304" pitchFamily="18" charset="0"/>
              </a:rPr>
              <a:t>Ecosystem Partners include consumer aligned interests who are supportive of our action plan</a:t>
            </a:r>
          </a:p>
          <a:p>
            <a:pPr algn="just"/>
            <a:r>
              <a:rPr lang="en-US" sz="2000" b="1" dirty="0">
                <a:latin typeface="Avenir Black" panose="02000503020000020003" pitchFamily="2" charset="0"/>
                <a:ea typeface="Calibri" panose="020F0502020204030204" pitchFamily="34" charset="0"/>
                <a:cs typeface="Times New Roman" panose="02020603050405020304" pitchFamily="18" charset="0"/>
              </a:rPr>
              <a:t> </a:t>
            </a:r>
          </a:p>
          <a:p>
            <a:pPr algn="just"/>
            <a:endParaRPr lang="en-US" sz="2000" b="1" dirty="0">
              <a:latin typeface="Avenir Black" panose="02000503020000020003" pitchFamily="2" charset="0"/>
              <a:ea typeface="Calibri" panose="020F0502020204030204" pitchFamily="34" charset="0"/>
              <a:cs typeface="Times New Roman" panose="02020603050405020304" pitchFamily="18" charset="0"/>
            </a:endParaRPr>
          </a:p>
        </p:txBody>
      </p:sp>
      <p:pic>
        <p:nvPicPr>
          <p:cNvPr id="50" name="Picture 49">
            <a:extLst>
              <a:ext uri="{FF2B5EF4-FFF2-40B4-BE49-F238E27FC236}">
                <a16:creationId xmlns:a16="http://schemas.microsoft.com/office/drawing/2014/main" id="{B8988AD1-D8F9-F84E-AF50-A48891FD87AD}"/>
              </a:ext>
            </a:extLst>
          </p:cNvPr>
          <p:cNvPicPr>
            <a:picLocks noChangeAspect="1"/>
          </p:cNvPicPr>
          <p:nvPr/>
        </p:nvPicPr>
        <p:blipFill>
          <a:blip r:embed="rId6"/>
          <a:stretch>
            <a:fillRect/>
          </a:stretch>
        </p:blipFill>
        <p:spPr>
          <a:xfrm>
            <a:off x="880033" y="4998392"/>
            <a:ext cx="1273892" cy="1273892"/>
          </a:xfrm>
          <a:prstGeom prst="rect">
            <a:avLst/>
          </a:prstGeom>
        </p:spPr>
      </p:pic>
      <p:pic>
        <p:nvPicPr>
          <p:cNvPr id="51" name="Picture 50">
            <a:extLst>
              <a:ext uri="{FF2B5EF4-FFF2-40B4-BE49-F238E27FC236}">
                <a16:creationId xmlns:a16="http://schemas.microsoft.com/office/drawing/2014/main" id="{A31F01ED-4B26-5741-A106-CB47E600CD7E}"/>
              </a:ext>
            </a:extLst>
          </p:cNvPr>
          <p:cNvPicPr>
            <a:picLocks noChangeAspect="1"/>
          </p:cNvPicPr>
          <p:nvPr/>
        </p:nvPicPr>
        <p:blipFill>
          <a:blip r:embed="rId7"/>
          <a:stretch>
            <a:fillRect/>
          </a:stretch>
        </p:blipFill>
        <p:spPr>
          <a:xfrm>
            <a:off x="7943819" y="5137424"/>
            <a:ext cx="1700950" cy="995829"/>
          </a:xfrm>
          <a:prstGeom prst="rect">
            <a:avLst/>
          </a:prstGeom>
        </p:spPr>
      </p:pic>
      <p:pic>
        <p:nvPicPr>
          <p:cNvPr id="52" name="Picture 51">
            <a:extLst>
              <a:ext uri="{FF2B5EF4-FFF2-40B4-BE49-F238E27FC236}">
                <a16:creationId xmlns:a16="http://schemas.microsoft.com/office/drawing/2014/main" id="{01690B22-76E6-BD42-AE14-14FC64C93592}"/>
              </a:ext>
            </a:extLst>
          </p:cNvPr>
          <p:cNvPicPr>
            <a:picLocks noChangeAspect="1"/>
          </p:cNvPicPr>
          <p:nvPr/>
        </p:nvPicPr>
        <p:blipFill>
          <a:blip r:embed="rId8"/>
          <a:stretch>
            <a:fillRect/>
          </a:stretch>
        </p:blipFill>
        <p:spPr>
          <a:xfrm>
            <a:off x="9944249" y="5130877"/>
            <a:ext cx="1273892" cy="1008923"/>
          </a:xfrm>
          <a:prstGeom prst="rect">
            <a:avLst/>
          </a:prstGeom>
        </p:spPr>
      </p:pic>
    </p:spTree>
    <p:extLst>
      <p:ext uri="{BB962C8B-B14F-4D97-AF65-F5344CB8AC3E}">
        <p14:creationId xmlns:p14="http://schemas.microsoft.com/office/powerpoint/2010/main" val="41546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78CED-78DD-CA47-920D-0E219AE0532A}"/>
              </a:ext>
            </a:extLst>
          </p:cNvPr>
          <p:cNvGrpSpPr/>
          <p:nvPr/>
        </p:nvGrpSpPr>
        <p:grpSpPr>
          <a:xfrm>
            <a:off x="888944" y="467255"/>
            <a:ext cx="5457098" cy="648670"/>
            <a:chOff x="890103" y="156823"/>
            <a:chExt cx="5457098" cy="648670"/>
          </a:xfrm>
        </p:grpSpPr>
        <p:sp>
          <p:nvSpPr>
            <p:cNvPr id="3" name="Rectangle 2">
              <a:extLst>
                <a:ext uri="{FF2B5EF4-FFF2-40B4-BE49-F238E27FC236}">
                  <a16:creationId xmlns:a16="http://schemas.microsoft.com/office/drawing/2014/main" id="{5E6470B0-0E61-034E-838D-0E3C7ACA5E4D}"/>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 name="Rectangle 3">
              <a:extLst>
                <a:ext uri="{FF2B5EF4-FFF2-40B4-BE49-F238E27FC236}">
                  <a16:creationId xmlns:a16="http://schemas.microsoft.com/office/drawing/2014/main" id="{4EE162B6-B1EC-0E49-94FF-829B6B8CBC03}"/>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5" name="Rectangle 4">
              <a:extLst>
                <a:ext uri="{FF2B5EF4-FFF2-40B4-BE49-F238E27FC236}">
                  <a16:creationId xmlns:a16="http://schemas.microsoft.com/office/drawing/2014/main" id="{FF1F7A3E-1529-DB43-9BA4-141231A6815B}"/>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EFC58917-C29D-6248-A423-91A190F260B3}"/>
                </a:ext>
              </a:extLst>
            </p:cNvPr>
            <p:cNvSpPr/>
            <p:nvPr/>
          </p:nvSpPr>
          <p:spPr>
            <a:xfrm>
              <a:off x="890103" y="294381"/>
              <a:ext cx="5457098" cy="400110"/>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rPr>
                <a:t>Wholesale Market Campaign</a:t>
              </a: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 </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6006CB4E-11EB-FF43-8293-BBB73F49ADD6}"/>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8" name="Rectangle 7">
            <a:extLst>
              <a:ext uri="{FF2B5EF4-FFF2-40B4-BE49-F238E27FC236}">
                <a16:creationId xmlns:a16="http://schemas.microsoft.com/office/drawing/2014/main" id="{AAA6CD3B-A6B8-A243-B076-2A0B96B37A51}"/>
              </a:ext>
            </a:extLst>
          </p:cNvPr>
          <p:cNvSpPr/>
          <p:nvPr/>
        </p:nvSpPr>
        <p:spPr>
          <a:xfrm>
            <a:off x="1110170" y="2198790"/>
            <a:ext cx="9626656" cy="3308598"/>
          </a:xfrm>
          <a:prstGeom prst="rect">
            <a:avLst/>
          </a:prstGeom>
        </p:spPr>
        <p:txBody>
          <a:bodyPr wrap="square">
            <a:spAutoFit/>
          </a:bodyPr>
          <a:lstStyle/>
          <a:p>
            <a:pPr algn="just"/>
            <a:r>
              <a:rPr lang="en-US" sz="1100" dirty="0">
                <a:effectLst/>
                <a:latin typeface="Avenir Light" panose="020B0402020203020204" pitchFamily="34" charset="77"/>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a:p>
            <a:pPr marL="342900" lvl="0" indent="-342900" algn="just">
              <a:buClr>
                <a:srgbClr val="002060"/>
              </a:buClr>
              <a:buFont typeface="Symbol" pitchFamily="2" charset="2"/>
              <a:buChar char=""/>
            </a:pPr>
            <a:r>
              <a:rPr lang="en-US" b="1" dirty="0">
                <a:solidFill>
                  <a:srgbClr val="0070C0"/>
                </a:solidFill>
                <a:effectLst/>
                <a:latin typeface="Avenir Light" panose="020B0402020203020204" pitchFamily="34" charset="77"/>
                <a:cs typeface="Times New Roman" panose="02020603050405020304" pitchFamily="18" charset="0"/>
              </a:rPr>
              <a:t>Fair Representation.</a:t>
            </a:r>
            <a:r>
              <a:rPr lang="en-US" dirty="0">
                <a:solidFill>
                  <a:srgbClr val="0070C0"/>
                </a:solidFill>
                <a:effectLst/>
                <a:latin typeface="Avenir Light" panose="020B0402020203020204" pitchFamily="34" charset="77"/>
              </a:rPr>
              <a:t> </a:t>
            </a:r>
            <a:r>
              <a:rPr lang="en-US" dirty="0">
                <a:effectLst/>
                <a:latin typeface="Avenir Light" panose="020B0402020203020204" pitchFamily="34" charset="77"/>
              </a:rPr>
              <a:t>Accessible to all types of stakeholders, with added emphasis on balancing diverse interests, and ensuring adequate consideration of minority positions.</a:t>
            </a:r>
            <a:endParaRPr lang="en-US" dirty="0">
              <a:effectLst/>
            </a:endParaRPr>
          </a:p>
          <a:p>
            <a:pPr marL="342900" lvl="0" indent="-342900" algn="just">
              <a:buClr>
                <a:srgbClr val="002060"/>
              </a:buClr>
              <a:buFont typeface="Symbol" pitchFamily="2" charset="2"/>
              <a:buChar char=""/>
            </a:pPr>
            <a:endParaRPr lang="en-US" b="1" dirty="0">
              <a:effectLst/>
              <a:latin typeface="Avenir Light" panose="020B0402020203020204" pitchFamily="34" charset="77"/>
              <a:cs typeface="Times New Roman" panose="02020603050405020304" pitchFamily="18" charset="0"/>
            </a:endParaRPr>
          </a:p>
          <a:p>
            <a:pPr marL="342900" lvl="0" indent="-342900" algn="just">
              <a:buClr>
                <a:srgbClr val="002060"/>
              </a:buClr>
              <a:buFont typeface="Symbol" pitchFamily="2" charset="2"/>
              <a:buChar char=""/>
            </a:pPr>
            <a:r>
              <a:rPr lang="en-US" b="1" dirty="0">
                <a:solidFill>
                  <a:srgbClr val="0070C0"/>
                </a:solidFill>
                <a:effectLst/>
                <a:latin typeface="Avenir Light" panose="020B0402020203020204" pitchFamily="34" charset="77"/>
                <a:cs typeface="Times New Roman" panose="02020603050405020304" pitchFamily="18" charset="0"/>
              </a:rPr>
              <a:t>Transparency.</a:t>
            </a:r>
            <a:r>
              <a:rPr lang="en-US" dirty="0">
                <a:solidFill>
                  <a:srgbClr val="0070C0"/>
                </a:solidFill>
                <a:effectLst/>
                <a:latin typeface="Avenir Light" panose="020B0402020203020204" pitchFamily="34" charset="77"/>
                <a:cs typeface="Times New Roman" panose="02020603050405020304" pitchFamily="18" charset="0"/>
              </a:rPr>
              <a:t> </a:t>
            </a:r>
            <a:r>
              <a:rPr lang="en-US" dirty="0">
                <a:effectLst/>
                <a:latin typeface="Avenir Light" panose="020B0402020203020204" pitchFamily="34" charset="77"/>
              </a:rPr>
              <a:t>Both the operations of RTO and stakeholder process must adhere to the highest level of transparency to bring greater accountability.</a:t>
            </a:r>
            <a:endParaRPr lang="en-US" dirty="0">
              <a:effectLst/>
            </a:endParaRPr>
          </a:p>
          <a:p>
            <a:pPr marL="342900" lvl="0" indent="-342900" algn="just">
              <a:buClr>
                <a:srgbClr val="002060"/>
              </a:buClr>
              <a:buFont typeface="Symbol" pitchFamily="2" charset="2"/>
              <a:buChar char=""/>
            </a:pPr>
            <a:endParaRPr lang="en-US" b="1" dirty="0">
              <a:effectLst/>
              <a:latin typeface="Avenir Light" panose="020B0402020203020204" pitchFamily="34" charset="77"/>
              <a:cs typeface="Times New Roman" panose="02020603050405020304" pitchFamily="18" charset="0"/>
            </a:endParaRPr>
          </a:p>
          <a:p>
            <a:pPr marL="342900" lvl="0" indent="-342900" algn="just">
              <a:buClr>
                <a:srgbClr val="002060"/>
              </a:buClr>
              <a:buFont typeface="Symbol" pitchFamily="2" charset="2"/>
              <a:buChar char=""/>
            </a:pPr>
            <a:r>
              <a:rPr lang="en-US" b="1" dirty="0">
                <a:solidFill>
                  <a:srgbClr val="0070C0"/>
                </a:solidFill>
                <a:effectLst/>
                <a:latin typeface="Avenir Light" panose="020B0402020203020204" pitchFamily="34" charset="77"/>
                <a:cs typeface="Times New Roman" panose="02020603050405020304" pitchFamily="18" charset="0"/>
              </a:rPr>
              <a:t>Independence</a:t>
            </a:r>
            <a:r>
              <a:rPr lang="en-US" b="1" dirty="0">
                <a:solidFill>
                  <a:srgbClr val="0070C0"/>
                </a:solidFill>
                <a:effectLst/>
                <a:latin typeface="Avenir Light" panose="020B0402020203020204" pitchFamily="34" charset="77"/>
              </a:rPr>
              <a:t>.</a:t>
            </a:r>
            <a:r>
              <a:rPr lang="en-US" dirty="0">
                <a:solidFill>
                  <a:srgbClr val="0070C0"/>
                </a:solidFill>
                <a:effectLst/>
                <a:latin typeface="Avenir Light" panose="020B0402020203020204" pitchFamily="34" charset="77"/>
              </a:rPr>
              <a:t> </a:t>
            </a:r>
            <a:r>
              <a:rPr lang="en-US" dirty="0">
                <a:effectLst/>
                <a:latin typeface="Avenir Light" panose="020B0402020203020204" pitchFamily="34" charset="77"/>
              </a:rPr>
              <a:t>RTOs should function as independent and neutral organizations and should not be Impacted by external political interference .</a:t>
            </a:r>
            <a:endParaRPr lang="en-US" dirty="0">
              <a:effectLst/>
            </a:endParaRPr>
          </a:p>
          <a:p>
            <a:pPr marL="342900" lvl="0" indent="-342900" algn="just">
              <a:buClr>
                <a:srgbClr val="002060"/>
              </a:buClr>
              <a:buFont typeface="Symbol" pitchFamily="2" charset="2"/>
              <a:buChar char=""/>
            </a:pPr>
            <a:endParaRPr lang="en-US" b="1" dirty="0">
              <a:effectLst/>
              <a:latin typeface="Avenir Light" panose="020B0402020203020204" pitchFamily="34" charset="77"/>
              <a:cs typeface="Times New Roman" panose="02020603050405020304" pitchFamily="18" charset="0"/>
            </a:endParaRPr>
          </a:p>
          <a:p>
            <a:pPr marL="342900" lvl="0" indent="-342900" algn="just">
              <a:buClr>
                <a:srgbClr val="002060"/>
              </a:buClr>
              <a:buFont typeface="Symbol" pitchFamily="2" charset="2"/>
              <a:buChar char=""/>
            </a:pPr>
            <a:r>
              <a:rPr lang="en-US" b="1" dirty="0">
                <a:solidFill>
                  <a:srgbClr val="0070C0"/>
                </a:solidFill>
                <a:effectLst/>
                <a:latin typeface="Avenir Light" panose="020B0402020203020204" pitchFamily="34" charset="77"/>
                <a:cs typeface="Times New Roman" panose="02020603050405020304" pitchFamily="18" charset="0"/>
              </a:rPr>
              <a:t>Oversight.</a:t>
            </a:r>
            <a:r>
              <a:rPr lang="en-US" dirty="0">
                <a:solidFill>
                  <a:srgbClr val="0070C0"/>
                </a:solidFill>
                <a:effectLst/>
                <a:latin typeface="Avenir Light" panose="020B0402020203020204" pitchFamily="34" charset="77"/>
              </a:rPr>
              <a:t> </a:t>
            </a:r>
            <a:r>
              <a:rPr lang="en-US" dirty="0">
                <a:effectLst/>
                <a:latin typeface="Avenir Light" panose="020B0402020203020204" pitchFamily="34" charset="77"/>
              </a:rPr>
              <a:t>Improved role for FERC in oversight. (FERC has not been checking in on them/regularly updating process from Order 719.)</a:t>
            </a:r>
            <a:endParaRPr lang="en-US" dirty="0">
              <a:effectLst/>
            </a:endParaRPr>
          </a:p>
        </p:txBody>
      </p:sp>
      <p:sp>
        <p:nvSpPr>
          <p:cNvPr id="10" name="Slide Number Placeholder 1">
            <a:extLst>
              <a:ext uri="{FF2B5EF4-FFF2-40B4-BE49-F238E27FC236}">
                <a16:creationId xmlns:a16="http://schemas.microsoft.com/office/drawing/2014/main" id="{F84B8B6B-0360-6448-A9E6-2111E3E0DB30}"/>
              </a:ext>
            </a:extLst>
          </p:cNvPr>
          <p:cNvSpPr>
            <a:spLocks noGrp="1"/>
          </p:cNvSpPr>
          <p:nvPr>
            <p:ph type="sldNum" sz="quarter" idx="12"/>
          </p:nvPr>
        </p:nvSpPr>
        <p:spPr>
          <a:xfrm>
            <a:off x="11546417" y="6419359"/>
            <a:ext cx="645583" cy="609600"/>
          </a:xfrm>
        </p:spPr>
        <p:txBody>
          <a:bodyPr/>
          <a:lstStyle/>
          <a:p>
            <a:fld id="{3CB0E626-2655-4AE5-95ED-980D40538914}" type="slidenum">
              <a:rPr lang="en-US" altLang="en-US" smtClean="0"/>
              <a:pPr/>
              <a:t>4</a:t>
            </a:fld>
            <a:endParaRPr lang="en-US" altLang="en-US" dirty="0"/>
          </a:p>
        </p:txBody>
      </p:sp>
      <p:sp>
        <p:nvSpPr>
          <p:cNvPr id="11" name="Rectangle 10">
            <a:extLst>
              <a:ext uri="{FF2B5EF4-FFF2-40B4-BE49-F238E27FC236}">
                <a16:creationId xmlns:a16="http://schemas.microsoft.com/office/drawing/2014/main" id="{F86EA944-9AAE-7345-B88E-399247F15803}"/>
              </a:ext>
            </a:extLst>
          </p:cNvPr>
          <p:cNvSpPr/>
          <p:nvPr/>
        </p:nvSpPr>
        <p:spPr>
          <a:xfrm>
            <a:off x="782462" y="1681333"/>
            <a:ext cx="11086746" cy="400110"/>
          </a:xfrm>
          <a:prstGeom prst="rect">
            <a:avLst/>
          </a:prstGeom>
        </p:spPr>
        <p:txBody>
          <a:bodyPr wrap="square">
            <a:spAutoFit/>
          </a:bodyPr>
          <a:lstStyle/>
          <a:p>
            <a:pPr algn="just"/>
            <a:r>
              <a:rPr lang="en-US" sz="2000" b="1" dirty="0">
                <a:latin typeface="Avenir Black" panose="02000503020000020003" pitchFamily="2" charset="0"/>
                <a:ea typeface="Calibri" panose="020F0502020204030204" pitchFamily="34" charset="0"/>
                <a:cs typeface="Times New Roman" panose="02020603050405020304" pitchFamily="18" charset="0"/>
              </a:rPr>
              <a:t>“Foundational Principles of Good Governance for Wholesale Electricity Markets” include:</a:t>
            </a:r>
          </a:p>
        </p:txBody>
      </p:sp>
    </p:spTree>
    <p:extLst>
      <p:ext uri="{BB962C8B-B14F-4D97-AF65-F5344CB8AC3E}">
        <p14:creationId xmlns:p14="http://schemas.microsoft.com/office/powerpoint/2010/main" val="196009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lti-trade electricity consumer letter to FERC -FINAL.pdf - Adobe Acrobat Pro DC">
            <a:extLst>
              <a:ext uri="{FF2B5EF4-FFF2-40B4-BE49-F238E27FC236}">
                <a16:creationId xmlns:a16="http://schemas.microsoft.com/office/drawing/2014/main" id="{C1ED77DC-4F84-41FA-A8FB-3BA0C077AE1C}"/>
              </a:ext>
            </a:extLst>
          </p:cNvPr>
          <p:cNvPicPr>
            <a:picLocks noChangeAspect="1"/>
          </p:cNvPicPr>
          <p:nvPr/>
        </p:nvPicPr>
        <p:blipFill rotWithShape="1">
          <a:blip r:embed="rId2">
            <a:extLst>
              <a:ext uri="{28A0092B-C50C-407E-A947-70E740481C1C}">
                <a14:useLocalDpi xmlns:a14="http://schemas.microsoft.com/office/drawing/2010/main" val="0"/>
              </a:ext>
            </a:extLst>
          </a:blip>
          <a:srcRect l="28666" r="28417"/>
          <a:stretch/>
        </p:blipFill>
        <p:spPr>
          <a:xfrm>
            <a:off x="0" y="1"/>
            <a:ext cx="5232400" cy="6857999"/>
          </a:xfrm>
          <a:prstGeom prst="rect">
            <a:avLst/>
          </a:prstGeom>
        </p:spPr>
      </p:pic>
      <p:pic>
        <p:nvPicPr>
          <p:cNvPr id="7" name="Picture 6" descr="Multi-trade electricity consumer letter to FERC -FINAL.pdf - Adobe Acrobat Pro DC">
            <a:extLst>
              <a:ext uri="{FF2B5EF4-FFF2-40B4-BE49-F238E27FC236}">
                <a16:creationId xmlns:a16="http://schemas.microsoft.com/office/drawing/2014/main" id="{1DF461CB-E408-44AB-9832-72715B1D69F7}"/>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r="28751"/>
          <a:stretch/>
        </p:blipFill>
        <p:spPr>
          <a:xfrm>
            <a:off x="6471920" y="1"/>
            <a:ext cx="5232400" cy="6857999"/>
          </a:xfrm>
          <a:prstGeom prst="rect">
            <a:avLst/>
          </a:prstGeom>
        </p:spPr>
      </p:pic>
      <p:grpSp>
        <p:nvGrpSpPr>
          <p:cNvPr id="4" name="Group 3">
            <a:extLst>
              <a:ext uri="{FF2B5EF4-FFF2-40B4-BE49-F238E27FC236}">
                <a16:creationId xmlns:a16="http://schemas.microsoft.com/office/drawing/2014/main" id="{16429415-D4BB-4E3F-A2C0-C22BA86BCF4C}"/>
              </a:ext>
            </a:extLst>
          </p:cNvPr>
          <p:cNvGrpSpPr/>
          <p:nvPr/>
        </p:nvGrpSpPr>
        <p:grpSpPr>
          <a:xfrm>
            <a:off x="901528" y="114917"/>
            <a:ext cx="5411188" cy="619120"/>
            <a:chOff x="890103" y="156823"/>
            <a:chExt cx="5457098" cy="648670"/>
          </a:xfrm>
        </p:grpSpPr>
        <p:sp>
          <p:nvSpPr>
            <p:cNvPr id="6" name="Rectangle 5">
              <a:extLst>
                <a:ext uri="{FF2B5EF4-FFF2-40B4-BE49-F238E27FC236}">
                  <a16:creationId xmlns:a16="http://schemas.microsoft.com/office/drawing/2014/main" id="{CEEE1778-052F-47CB-9EE7-1BD7F704B802}"/>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4845A62C-8F57-4CBD-B0D7-427FB57B33E8}"/>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221C8FFA-1B66-4041-8F88-D12D5B1B61B3}"/>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20CA8DBB-3B18-4E29-9F14-E06B16471552}"/>
                </a:ext>
              </a:extLst>
            </p:cNvPr>
            <p:cNvSpPr/>
            <p:nvPr/>
          </p:nvSpPr>
          <p:spPr>
            <a:xfrm>
              <a:off x="890103" y="294381"/>
              <a:ext cx="5457098" cy="419207"/>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Multi-Trade Consumer Letter  </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11" name="Rectangle 10">
              <a:extLst>
                <a:ext uri="{FF2B5EF4-FFF2-40B4-BE49-F238E27FC236}">
                  <a16:creationId xmlns:a16="http://schemas.microsoft.com/office/drawing/2014/main" id="{6374F956-7B14-468B-BFF3-7BA401F9A1D5}"/>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Tree>
    <p:extLst>
      <p:ext uri="{BB962C8B-B14F-4D97-AF65-F5344CB8AC3E}">
        <p14:creationId xmlns:p14="http://schemas.microsoft.com/office/powerpoint/2010/main" val="159186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78CED-78DD-CA47-920D-0E219AE0532A}"/>
              </a:ext>
            </a:extLst>
          </p:cNvPr>
          <p:cNvGrpSpPr/>
          <p:nvPr/>
        </p:nvGrpSpPr>
        <p:grpSpPr>
          <a:xfrm>
            <a:off x="888944" y="467255"/>
            <a:ext cx="5457098" cy="648670"/>
            <a:chOff x="890103" y="156823"/>
            <a:chExt cx="5457098" cy="648670"/>
          </a:xfrm>
        </p:grpSpPr>
        <p:sp>
          <p:nvSpPr>
            <p:cNvPr id="3" name="Rectangle 2">
              <a:extLst>
                <a:ext uri="{FF2B5EF4-FFF2-40B4-BE49-F238E27FC236}">
                  <a16:creationId xmlns:a16="http://schemas.microsoft.com/office/drawing/2014/main" id="{5E6470B0-0E61-034E-838D-0E3C7ACA5E4D}"/>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 name="Rectangle 3">
              <a:extLst>
                <a:ext uri="{FF2B5EF4-FFF2-40B4-BE49-F238E27FC236}">
                  <a16:creationId xmlns:a16="http://schemas.microsoft.com/office/drawing/2014/main" id="{4EE162B6-B1EC-0E49-94FF-829B6B8CBC03}"/>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5" name="Rectangle 4">
              <a:extLst>
                <a:ext uri="{FF2B5EF4-FFF2-40B4-BE49-F238E27FC236}">
                  <a16:creationId xmlns:a16="http://schemas.microsoft.com/office/drawing/2014/main" id="{FF1F7A3E-1529-DB43-9BA4-141231A6815B}"/>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EFC58917-C29D-6248-A423-91A190F260B3}"/>
                </a:ext>
              </a:extLst>
            </p:cNvPr>
            <p:cNvSpPr/>
            <p:nvPr/>
          </p:nvSpPr>
          <p:spPr>
            <a:xfrm>
              <a:off x="890103" y="294381"/>
              <a:ext cx="5457098" cy="400110"/>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June 12</a:t>
              </a:r>
              <a:r>
                <a:rPr lang="en-US" sz="2000" b="1" baseline="30000" dirty="0">
                  <a:solidFill>
                    <a:schemeClr val="tx1">
                      <a:lumMod val="85000"/>
                      <a:lumOff val="15000"/>
                    </a:schemeClr>
                  </a:solidFill>
                  <a:latin typeface="Avenir Heavy" panose="02000503020000020003" pitchFamily="2" charset="0"/>
                  <a:ea typeface="Times New Roman" panose="02020603050405020304" pitchFamily="18" charset="0"/>
                </a:rPr>
                <a:t>th</a:t>
              </a: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 U.S. House FERC Oversight Hearing   </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6006CB4E-11EB-FF43-8293-BBB73F49ADD6}"/>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10" name="Slide Number Placeholder 1">
            <a:extLst>
              <a:ext uri="{FF2B5EF4-FFF2-40B4-BE49-F238E27FC236}">
                <a16:creationId xmlns:a16="http://schemas.microsoft.com/office/drawing/2014/main" id="{F84B8B6B-0360-6448-A9E6-2111E3E0DB30}"/>
              </a:ext>
            </a:extLst>
          </p:cNvPr>
          <p:cNvSpPr>
            <a:spLocks noGrp="1"/>
          </p:cNvSpPr>
          <p:nvPr>
            <p:ph type="sldNum" sz="quarter" idx="12"/>
          </p:nvPr>
        </p:nvSpPr>
        <p:spPr>
          <a:xfrm>
            <a:off x="11546417" y="6419359"/>
            <a:ext cx="645583" cy="609600"/>
          </a:xfrm>
        </p:spPr>
        <p:txBody>
          <a:bodyPr/>
          <a:lstStyle/>
          <a:p>
            <a:fld id="{3CB0E626-2655-4AE5-95ED-980D40538914}" type="slidenum">
              <a:rPr lang="en-US" altLang="en-US" smtClean="0"/>
              <a:pPr/>
              <a:t>6</a:t>
            </a:fld>
            <a:endParaRPr lang="en-US" altLang="en-US" dirty="0"/>
          </a:p>
        </p:txBody>
      </p:sp>
      <p:pic>
        <p:nvPicPr>
          <p:cNvPr id="12" name="Picture 11" descr="FERC">
            <a:hlinkClick r:id="rId3"/>
            <a:extLst>
              <a:ext uri="{FF2B5EF4-FFF2-40B4-BE49-F238E27FC236}">
                <a16:creationId xmlns:a16="http://schemas.microsoft.com/office/drawing/2014/main" id="{923AE73D-8DC7-4207-890F-8E8B2F0B73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36771" y="1375969"/>
            <a:ext cx="5410200" cy="2705100"/>
          </a:xfrm>
          <a:prstGeom prst="rect">
            <a:avLst/>
          </a:prstGeom>
          <a:noFill/>
          <a:ln>
            <a:noFill/>
          </a:ln>
        </p:spPr>
      </p:pic>
      <p:pic>
        <p:nvPicPr>
          <p:cNvPr id="13" name="Picture 12" descr="FERC">
            <a:hlinkClick r:id="rId5"/>
            <a:extLst>
              <a:ext uri="{FF2B5EF4-FFF2-40B4-BE49-F238E27FC236}">
                <a16:creationId xmlns:a16="http://schemas.microsoft.com/office/drawing/2014/main" id="{93BD09CA-8065-42D6-A676-E5C17367BB7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5842" y="3800388"/>
            <a:ext cx="5410200" cy="2705100"/>
          </a:xfrm>
          <a:prstGeom prst="rect">
            <a:avLst/>
          </a:prstGeom>
          <a:noFill/>
          <a:ln>
            <a:noFill/>
          </a:ln>
        </p:spPr>
      </p:pic>
    </p:spTree>
    <p:extLst>
      <p:ext uri="{BB962C8B-B14F-4D97-AF65-F5344CB8AC3E}">
        <p14:creationId xmlns:p14="http://schemas.microsoft.com/office/powerpoint/2010/main" val="390412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78CED-78DD-CA47-920D-0E219AE0532A}"/>
              </a:ext>
            </a:extLst>
          </p:cNvPr>
          <p:cNvGrpSpPr/>
          <p:nvPr/>
        </p:nvGrpSpPr>
        <p:grpSpPr>
          <a:xfrm>
            <a:off x="888944" y="467255"/>
            <a:ext cx="5457098" cy="648670"/>
            <a:chOff x="890103" y="156823"/>
            <a:chExt cx="5457098" cy="648670"/>
          </a:xfrm>
        </p:grpSpPr>
        <p:sp>
          <p:nvSpPr>
            <p:cNvPr id="3" name="Rectangle 2">
              <a:extLst>
                <a:ext uri="{FF2B5EF4-FFF2-40B4-BE49-F238E27FC236}">
                  <a16:creationId xmlns:a16="http://schemas.microsoft.com/office/drawing/2014/main" id="{5E6470B0-0E61-034E-838D-0E3C7ACA5E4D}"/>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 name="Rectangle 3">
              <a:extLst>
                <a:ext uri="{FF2B5EF4-FFF2-40B4-BE49-F238E27FC236}">
                  <a16:creationId xmlns:a16="http://schemas.microsoft.com/office/drawing/2014/main" id="{4EE162B6-B1EC-0E49-94FF-829B6B8CBC03}"/>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5" name="Rectangle 4">
              <a:extLst>
                <a:ext uri="{FF2B5EF4-FFF2-40B4-BE49-F238E27FC236}">
                  <a16:creationId xmlns:a16="http://schemas.microsoft.com/office/drawing/2014/main" id="{FF1F7A3E-1529-DB43-9BA4-141231A6815B}"/>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EFC58917-C29D-6248-A423-91A190F260B3}"/>
                </a:ext>
              </a:extLst>
            </p:cNvPr>
            <p:cNvSpPr/>
            <p:nvPr/>
          </p:nvSpPr>
          <p:spPr>
            <a:xfrm>
              <a:off x="890103" y="294381"/>
              <a:ext cx="5457098" cy="400110"/>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Hearing Results   </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6006CB4E-11EB-FF43-8293-BBB73F49ADD6}"/>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10" name="Slide Number Placeholder 1">
            <a:extLst>
              <a:ext uri="{FF2B5EF4-FFF2-40B4-BE49-F238E27FC236}">
                <a16:creationId xmlns:a16="http://schemas.microsoft.com/office/drawing/2014/main" id="{F84B8B6B-0360-6448-A9E6-2111E3E0DB30}"/>
              </a:ext>
            </a:extLst>
          </p:cNvPr>
          <p:cNvSpPr>
            <a:spLocks noGrp="1"/>
          </p:cNvSpPr>
          <p:nvPr>
            <p:ph type="sldNum" sz="quarter" idx="12"/>
          </p:nvPr>
        </p:nvSpPr>
        <p:spPr>
          <a:xfrm>
            <a:off x="11546417" y="6419359"/>
            <a:ext cx="645583" cy="609600"/>
          </a:xfrm>
        </p:spPr>
        <p:txBody>
          <a:bodyPr/>
          <a:lstStyle/>
          <a:p>
            <a:fld id="{3CB0E626-2655-4AE5-95ED-980D40538914}" type="slidenum">
              <a:rPr lang="en-US" altLang="en-US" smtClean="0"/>
              <a:pPr/>
              <a:t>7</a:t>
            </a:fld>
            <a:endParaRPr lang="en-US" altLang="en-US" dirty="0"/>
          </a:p>
        </p:txBody>
      </p:sp>
      <p:sp>
        <p:nvSpPr>
          <p:cNvPr id="8" name="TextBox 7">
            <a:extLst>
              <a:ext uri="{FF2B5EF4-FFF2-40B4-BE49-F238E27FC236}">
                <a16:creationId xmlns:a16="http://schemas.microsoft.com/office/drawing/2014/main" id="{5F343283-0407-45B8-80A0-C5219A938F7E}"/>
              </a:ext>
            </a:extLst>
          </p:cNvPr>
          <p:cNvSpPr txBox="1"/>
          <p:nvPr/>
        </p:nvSpPr>
        <p:spPr>
          <a:xfrm>
            <a:off x="723900" y="857741"/>
            <a:ext cx="10942982" cy="2308324"/>
          </a:xfrm>
          <a:prstGeom prst="rect">
            <a:avLst/>
          </a:prstGeom>
          <a:noFill/>
        </p:spPr>
        <p:txBody>
          <a:bodyPr wrap="square" rtlCol="0">
            <a:spAutoFit/>
          </a:bodyPr>
          <a:lstStyle/>
          <a:p>
            <a:r>
              <a:rPr lang="en-US" b="1" dirty="0"/>
              <a:t> </a:t>
            </a:r>
            <a:endParaRPr lang="en-US" dirty="0"/>
          </a:p>
          <a:p>
            <a:r>
              <a:rPr lang="en-US" b="1" dirty="0"/>
              <a:t>Democrats, consumer groups urge FERC to review grid operator rule-making </a:t>
            </a:r>
            <a:endParaRPr lang="en-US" dirty="0"/>
          </a:p>
          <a:p>
            <a:r>
              <a:rPr lang="en-US" dirty="0"/>
              <a:t>By Gavin Bade, Politico  </a:t>
            </a:r>
          </a:p>
          <a:p>
            <a:r>
              <a:rPr lang="en-US" dirty="0"/>
              <a:t>House Democrats on Wednesday urged FERC commissioners to review the rule-making processes used by regional power grid operators, saying current procedures give large utilities more power than consumers. </a:t>
            </a:r>
          </a:p>
          <a:p>
            <a:r>
              <a:rPr lang="en-US" dirty="0"/>
              <a:t>"Consumer voices are often overlooked, ignored, or cut out of the [grid operator rule-making] process entirely," Rep. </a:t>
            </a:r>
            <a:r>
              <a:rPr lang="en-US" u="sng" dirty="0">
                <a:hlinkClick r:id="rId3"/>
              </a:rPr>
              <a:t>Bobby Rush</a:t>
            </a:r>
            <a:r>
              <a:rPr lang="en-US" dirty="0"/>
              <a:t>, chairman of the House Energy and Commerce Energy Subcommittee told the regulators an oversight hearing.</a:t>
            </a:r>
          </a:p>
        </p:txBody>
      </p:sp>
      <p:sp>
        <p:nvSpPr>
          <p:cNvPr id="9" name="TextBox 8">
            <a:extLst>
              <a:ext uri="{FF2B5EF4-FFF2-40B4-BE49-F238E27FC236}">
                <a16:creationId xmlns:a16="http://schemas.microsoft.com/office/drawing/2014/main" id="{270CB973-AD65-4BD3-AC90-92377FA9EE32}"/>
              </a:ext>
            </a:extLst>
          </p:cNvPr>
          <p:cNvSpPr txBox="1"/>
          <p:nvPr/>
        </p:nvSpPr>
        <p:spPr>
          <a:xfrm>
            <a:off x="2131943" y="3166065"/>
            <a:ext cx="10172700" cy="2031325"/>
          </a:xfrm>
          <a:prstGeom prst="rect">
            <a:avLst/>
          </a:prstGeom>
          <a:noFill/>
        </p:spPr>
        <p:txBody>
          <a:bodyPr wrap="square" rtlCol="0">
            <a:spAutoFit/>
          </a:bodyPr>
          <a:lstStyle/>
          <a:p>
            <a:r>
              <a:rPr lang="en-US" b="1" dirty="0"/>
              <a:t>House committee chair: Time for FERC to revisit RTO governance</a:t>
            </a:r>
            <a:endParaRPr lang="en-US" dirty="0"/>
          </a:p>
          <a:p>
            <a:r>
              <a:rPr lang="en-US" dirty="0"/>
              <a:t>BY GEORGE LOBSENZ, Energy Daily </a:t>
            </a:r>
          </a:p>
          <a:p>
            <a:r>
              <a:rPr lang="en-US" dirty="0"/>
              <a:t>The Democratic chairman of the House Energy and Commerce Committee Wednesday urged the Federal Energy Regulatory Commission to revisit its governance rules for regional transmission organizations, prompting FERC’s chairman and other commissioners to agree that there are increasing concerns about transparency and decision-making at the FERC-regulated grid operators on key transmission expansion projects and power market rule changes.</a:t>
            </a:r>
          </a:p>
        </p:txBody>
      </p:sp>
      <p:sp>
        <p:nvSpPr>
          <p:cNvPr id="11" name="TextBox 10">
            <a:extLst>
              <a:ext uri="{FF2B5EF4-FFF2-40B4-BE49-F238E27FC236}">
                <a16:creationId xmlns:a16="http://schemas.microsoft.com/office/drawing/2014/main" id="{7E6D8F74-4710-4F33-93C1-1F746C7C1833}"/>
              </a:ext>
            </a:extLst>
          </p:cNvPr>
          <p:cNvSpPr txBox="1"/>
          <p:nvPr/>
        </p:nvSpPr>
        <p:spPr>
          <a:xfrm>
            <a:off x="979005" y="5307650"/>
            <a:ext cx="10813774" cy="1477328"/>
          </a:xfrm>
          <a:prstGeom prst="rect">
            <a:avLst/>
          </a:prstGeom>
          <a:noFill/>
        </p:spPr>
        <p:txBody>
          <a:bodyPr wrap="square" rtlCol="0">
            <a:spAutoFit/>
          </a:bodyPr>
          <a:lstStyle/>
          <a:p>
            <a:r>
              <a:rPr lang="en-US" b="1" dirty="0"/>
              <a:t>FERC Probed on RTO Governance, Market Issues</a:t>
            </a:r>
          </a:p>
          <a:p>
            <a:r>
              <a:rPr lang="en-US" i="1" dirty="0"/>
              <a:t>By Michael Brooks</a:t>
            </a:r>
            <a:endParaRPr lang="en-US" dirty="0"/>
          </a:p>
          <a:p>
            <a:r>
              <a:rPr lang="en-US" dirty="0"/>
              <a:t>WASHINGTON — Several members of the House Energy and Commerce Committee’s Subcommittee on Energy on Wednesday urged </a:t>
            </a:r>
            <a:r>
              <a:rPr lang="en-US" i="1" dirty="0">
                <a:hlinkClick r:id="rId4"/>
              </a:rPr>
              <a:t>FERC</a:t>
            </a:r>
            <a:r>
              <a:rPr lang="en-US" dirty="0"/>
              <a:t> commissioners to holistically review RTO and ISO governance rules, while also pressing them on when to expect decisions on languishing dockets — including </a:t>
            </a:r>
            <a:r>
              <a:rPr lang="en-US" i="1" dirty="0">
                <a:hlinkClick r:id="rId5"/>
              </a:rPr>
              <a:t>PJM</a:t>
            </a:r>
            <a:r>
              <a:rPr lang="en-US" dirty="0"/>
              <a:t>’s capacity market proposal.</a:t>
            </a:r>
          </a:p>
        </p:txBody>
      </p:sp>
    </p:spTree>
    <p:extLst>
      <p:ext uri="{BB962C8B-B14F-4D97-AF65-F5344CB8AC3E}">
        <p14:creationId xmlns:p14="http://schemas.microsoft.com/office/powerpoint/2010/main" val="146447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78CED-78DD-CA47-920D-0E219AE0532A}"/>
              </a:ext>
            </a:extLst>
          </p:cNvPr>
          <p:cNvGrpSpPr/>
          <p:nvPr/>
        </p:nvGrpSpPr>
        <p:grpSpPr>
          <a:xfrm>
            <a:off x="888944" y="467255"/>
            <a:ext cx="5457098" cy="648670"/>
            <a:chOff x="890103" y="156823"/>
            <a:chExt cx="5457098" cy="648670"/>
          </a:xfrm>
        </p:grpSpPr>
        <p:sp>
          <p:nvSpPr>
            <p:cNvPr id="3" name="Rectangle 2">
              <a:extLst>
                <a:ext uri="{FF2B5EF4-FFF2-40B4-BE49-F238E27FC236}">
                  <a16:creationId xmlns:a16="http://schemas.microsoft.com/office/drawing/2014/main" id="{5E6470B0-0E61-034E-838D-0E3C7ACA5E4D}"/>
                </a:ext>
              </a:extLst>
            </p:cNvPr>
            <p:cNvSpPr/>
            <p:nvPr/>
          </p:nvSpPr>
          <p:spPr>
            <a:xfrm>
              <a:off x="890103" y="175431"/>
              <a:ext cx="1674954" cy="91440"/>
            </a:xfrm>
            <a:prstGeom prst="rect">
              <a:avLst/>
            </a:prstGeom>
            <a:solidFill>
              <a:srgbClr val="4472C4"/>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 name="Rectangle 3">
              <a:extLst>
                <a:ext uri="{FF2B5EF4-FFF2-40B4-BE49-F238E27FC236}">
                  <a16:creationId xmlns:a16="http://schemas.microsoft.com/office/drawing/2014/main" id="{4EE162B6-B1EC-0E49-94FF-829B6B8CBC03}"/>
                </a:ext>
              </a:extLst>
            </p:cNvPr>
            <p:cNvSpPr/>
            <p:nvPr/>
          </p:nvSpPr>
          <p:spPr>
            <a:xfrm>
              <a:off x="2781175" y="156823"/>
              <a:ext cx="1674954" cy="91440"/>
            </a:xfrm>
            <a:prstGeom prst="rect">
              <a:avLst/>
            </a:prstGeom>
            <a:solidFill>
              <a:srgbClr val="FF4C00"/>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5" name="Rectangle 4">
              <a:extLst>
                <a:ext uri="{FF2B5EF4-FFF2-40B4-BE49-F238E27FC236}">
                  <a16:creationId xmlns:a16="http://schemas.microsoft.com/office/drawing/2014/main" id="{FF1F7A3E-1529-DB43-9BA4-141231A6815B}"/>
                </a:ext>
              </a:extLst>
            </p:cNvPr>
            <p:cNvSpPr/>
            <p:nvPr/>
          </p:nvSpPr>
          <p:spPr>
            <a:xfrm>
              <a:off x="4672247" y="175431"/>
              <a:ext cx="1674954" cy="91440"/>
            </a:xfrm>
            <a:prstGeom prst="rect">
              <a:avLst/>
            </a:prstGeom>
            <a:solidFill>
              <a:srgbClr val="407879"/>
            </a:solidFill>
            <a:ln>
              <a:noFill/>
            </a:ln>
          </p:spPr>
          <p:txBody>
            <a:bodyPr spcFirstLastPara="1" wrap="square" lIns="91425" tIns="45700" rIns="91425" bIns="45700" anchor="t" anchorCtr="0"/>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EFC58917-C29D-6248-A423-91A190F260B3}"/>
                </a:ext>
              </a:extLst>
            </p:cNvPr>
            <p:cNvSpPr/>
            <p:nvPr/>
          </p:nvSpPr>
          <p:spPr>
            <a:xfrm>
              <a:off x="890103" y="294381"/>
              <a:ext cx="5457098" cy="400110"/>
            </a:xfrm>
            <a:prstGeom prst="rect">
              <a:avLst/>
            </a:prstGeom>
          </p:spPr>
          <p:txBody>
            <a:bodyPr wrap="square" anchor="t">
              <a:spAutoFit/>
            </a:bodyPr>
            <a:lstStyle/>
            <a:p>
              <a:pPr algn="ctr">
                <a:spcAft>
                  <a:spcPts val="600"/>
                </a:spcAft>
              </a:pPr>
              <a:r>
                <a:rPr lang="en-US" sz="2000" b="1" dirty="0">
                  <a:solidFill>
                    <a:schemeClr val="tx1">
                      <a:lumMod val="85000"/>
                      <a:lumOff val="15000"/>
                    </a:schemeClr>
                  </a:solidFill>
                  <a:latin typeface="Avenir Heavy" panose="02000503020000020003" pitchFamily="2" charset="0"/>
                  <a:ea typeface="Times New Roman" panose="02020603050405020304" pitchFamily="18" charset="0"/>
                </a:rPr>
                <a:t>Next Steps, Gaining Momentum    </a:t>
              </a:r>
              <a:endParaRPr lang="en-US" sz="2000" b="1" dirty="0">
                <a:solidFill>
                  <a:schemeClr val="tx1">
                    <a:lumMod val="85000"/>
                    <a:lumOff val="15000"/>
                  </a:schemeClr>
                </a:solidFill>
                <a:effectLst/>
                <a:latin typeface="Avenir Heavy" panose="02000503020000020003" pitchFamily="2" charset="0"/>
                <a:ea typeface="Times New Roman" panose="02020603050405020304" pitchFamily="18" charset="0"/>
              </a:endParaRPr>
            </a:p>
          </p:txBody>
        </p:sp>
        <p:sp>
          <p:nvSpPr>
            <p:cNvPr id="7" name="Rectangle 6">
              <a:extLst>
                <a:ext uri="{FF2B5EF4-FFF2-40B4-BE49-F238E27FC236}">
                  <a16:creationId xmlns:a16="http://schemas.microsoft.com/office/drawing/2014/main" id="{6006CB4E-11EB-FF43-8293-BBB73F49ADD6}"/>
                </a:ext>
              </a:extLst>
            </p:cNvPr>
            <p:cNvSpPr/>
            <p:nvPr/>
          </p:nvSpPr>
          <p:spPr>
            <a:xfrm>
              <a:off x="890104" y="708703"/>
              <a:ext cx="5457097" cy="96790"/>
            </a:xfrm>
            <a:prstGeom prst="rect">
              <a:avLst/>
            </a:prstGeom>
            <a:solidFill>
              <a:srgbClr val="595959"/>
            </a:solid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 </a:t>
              </a:r>
            </a:p>
          </p:txBody>
        </p:sp>
      </p:grpSp>
      <p:sp>
        <p:nvSpPr>
          <p:cNvPr id="10" name="Slide Number Placeholder 1">
            <a:extLst>
              <a:ext uri="{FF2B5EF4-FFF2-40B4-BE49-F238E27FC236}">
                <a16:creationId xmlns:a16="http://schemas.microsoft.com/office/drawing/2014/main" id="{F84B8B6B-0360-6448-A9E6-2111E3E0DB30}"/>
              </a:ext>
            </a:extLst>
          </p:cNvPr>
          <p:cNvSpPr>
            <a:spLocks noGrp="1"/>
          </p:cNvSpPr>
          <p:nvPr>
            <p:ph type="sldNum" sz="quarter" idx="12"/>
          </p:nvPr>
        </p:nvSpPr>
        <p:spPr>
          <a:xfrm>
            <a:off x="11546417" y="6419359"/>
            <a:ext cx="645583" cy="609600"/>
          </a:xfrm>
        </p:spPr>
        <p:txBody>
          <a:bodyPr/>
          <a:lstStyle/>
          <a:p>
            <a:fld id="{3CB0E626-2655-4AE5-95ED-980D40538914}" type="slidenum">
              <a:rPr lang="en-US" altLang="en-US" smtClean="0"/>
              <a:pPr/>
              <a:t>8</a:t>
            </a:fld>
            <a:endParaRPr lang="en-US" altLang="en-US" dirty="0"/>
          </a:p>
        </p:txBody>
      </p:sp>
      <p:graphicFrame>
        <p:nvGraphicFramePr>
          <p:cNvPr id="11" name="Diagram 10">
            <a:extLst>
              <a:ext uri="{FF2B5EF4-FFF2-40B4-BE49-F238E27FC236}">
                <a16:creationId xmlns:a16="http://schemas.microsoft.com/office/drawing/2014/main" id="{B6F89C1F-BA57-4947-9A52-8CB0D9AB1404}"/>
              </a:ext>
            </a:extLst>
          </p:cNvPr>
          <p:cNvGraphicFramePr/>
          <p:nvPr>
            <p:extLst>
              <p:ext uri="{D42A27DB-BD31-4B8C-83A1-F6EECF244321}">
                <p14:modId xmlns:p14="http://schemas.microsoft.com/office/powerpoint/2010/main" val="1984827853"/>
              </p:ext>
            </p:extLst>
          </p:nvPr>
        </p:nvGraphicFramePr>
        <p:xfrm>
          <a:off x="1138679" y="1651707"/>
          <a:ext cx="10014032" cy="473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26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366</Words>
  <Application>Microsoft Office PowerPoint</Application>
  <PresentationFormat>Widescreen</PresentationFormat>
  <Paragraphs>99</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Avenir Black</vt:lpstr>
      <vt:lpstr>Avenir Heavy</vt:lpstr>
      <vt:lpstr>Avenir Light</vt:lpstr>
      <vt:lpstr>Avenir Medium</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Lawler</dc:creator>
  <cp:lastModifiedBy>Tom Hassenboehler</cp:lastModifiedBy>
  <cp:revision>12</cp:revision>
  <dcterms:created xsi:type="dcterms:W3CDTF">2019-06-05T18:56:51Z</dcterms:created>
  <dcterms:modified xsi:type="dcterms:W3CDTF">2019-06-20T15:30:11Z</dcterms:modified>
</cp:coreProperties>
</file>