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487" r:id="rId2"/>
    <p:sldId id="365" r:id="rId3"/>
    <p:sldId id="364" r:id="rId4"/>
    <p:sldId id="367" r:id="rId5"/>
    <p:sldId id="567" r:id="rId6"/>
    <p:sldId id="350" r:id="rId7"/>
    <p:sldId id="376" r:id="rId8"/>
    <p:sldId id="377" r:id="rId9"/>
    <p:sldId id="378" r:id="rId10"/>
    <p:sldId id="375" r:id="rId11"/>
    <p:sldId id="379" r:id="rId12"/>
    <p:sldId id="380" r:id="rId13"/>
    <p:sldId id="382" r:id="rId14"/>
    <p:sldId id="383" r:id="rId15"/>
    <p:sldId id="384" r:id="rId16"/>
    <p:sldId id="397" r:id="rId17"/>
    <p:sldId id="572" r:id="rId18"/>
    <p:sldId id="388" r:id="rId19"/>
    <p:sldId id="390" r:id="rId20"/>
    <p:sldId id="39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p15:clr>
            <a:srgbClr val="A4A3A4"/>
          </p15:clr>
        </p15:guide>
        <p15:guide id="2" pos="35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owley, Annie" initials="HA" lastIdx="7" clrIdx="6"/>
  <p:cmAuthor id="1" name="Konieczny, Katherine" initials="KK" lastIdx="3" clrIdx="0"/>
  <p:cmAuthor id="8" name="De Martini, Paul" initials="DMP [2]" lastIdx="1" clrIdx="7"/>
  <p:cmAuthor id="2" name="Smith, Julie A (OE)" initials="SJA(" lastIdx="6" clrIdx="1"/>
  <p:cmAuthor id="3" name="Chew, Brenda" initials="CB" lastIdx="8" clrIdx="2"/>
  <p:cmAuthor id="4" name="Anne Howley" initials="AH" lastIdx="1" clrIdx="3"/>
  <p:cmAuthor id="5" name="Don Mak" initials="DM" lastIdx="7" clrIdx="4"/>
  <p:cmAuthor id="6" name="De Martini, Paul" initials="DMP" lastIdx="2"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70C0"/>
    <a:srgbClr val="00437A"/>
    <a:srgbClr val="003399"/>
    <a:srgbClr val="B2DCFF"/>
    <a:srgbClr val="33CC33"/>
    <a:srgbClr val="99FF33"/>
    <a:srgbClr val="CCFF99"/>
    <a:srgbClr val="E7BF01"/>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9" autoAdjust="0"/>
    <p:restoredTop sz="97477" autoAdjust="0"/>
  </p:normalViewPr>
  <p:slideViewPr>
    <p:cSldViewPr snapToGrid="0">
      <p:cViewPr varScale="1">
        <p:scale>
          <a:sx n="82" d="100"/>
          <a:sy n="82" d="100"/>
        </p:scale>
        <p:origin x="1675" y="58"/>
      </p:cViewPr>
      <p:guideLst>
        <p:guide orient="horz" pos="1956"/>
        <p:guide pos="358"/>
      </p:guideLst>
    </p:cSldViewPr>
  </p:slideViewPr>
  <p:notesTextViewPr>
    <p:cViewPr>
      <p:scale>
        <a:sx n="100" d="100"/>
        <a:sy n="100" d="100"/>
      </p:scale>
      <p:origin x="0" y="0"/>
    </p:cViewPr>
  </p:notesTextViewPr>
  <p:sorterViewPr>
    <p:cViewPr varScale="1">
      <p:scale>
        <a:sx n="1" d="1"/>
        <a:sy n="1" d="1"/>
      </p:scale>
      <p:origin x="0" y="-6060"/>
    </p:cViewPr>
  </p:sorterViewPr>
  <p:notesViewPr>
    <p:cSldViewPr snapToGrid="0">
      <p:cViewPr varScale="1">
        <p:scale>
          <a:sx n="84" d="100"/>
          <a:sy n="84" d="100"/>
        </p:scale>
        <p:origin x="29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499A53-A390-4DCA-B352-E29273632299}" type="datetimeFigureOut">
              <a:rPr lang="en-US" smtClean="0"/>
              <a:t>11/17/2019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8DE0F9-1D72-4BD0-888A-B4A992056F64}" type="slidenum">
              <a:rPr lang="en-US" smtClean="0"/>
              <a:t>‹#›</a:t>
            </a:fld>
            <a:endParaRPr lang="en-US" dirty="0"/>
          </a:p>
        </p:txBody>
      </p:sp>
    </p:spTree>
    <p:extLst>
      <p:ext uri="{BB962C8B-B14F-4D97-AF65-F5344CB8AC3E}">
        <p14:creationId xmlns:p14="http://schemas.microsoft.com/office/powerpoint/2010/main" val="17596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DE0F9-1D72-4BD0-888A-B4A992056F64}" type="slidenum">
              <a:rPr lang="en-US" smtClean="0"/>
              <a:t>1</a:t>
            </a:fld>
            <a:endParaRPr lang="en-US" dirty="0"/>
          </a:p>
        </p:txBody>
      </p:sp>
    </p:spTree>
    <p:extLst>
      <p:ext uri="{BB962C8B-B14F-4D97-AF65-F5344CB8AC3E}">
        <p14:creationId xmlns:p14="http://schemas.microsoft.com/office/powerpoint/2010/main" val="94459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b="1" dirty="0">
                <a:solidFill>
                  <a:srgbClr val="0070C0"/>
                </a:solidFill>
                <a:ea typeface="ＭＳ Ｐゴシック" charset="0"/>
              </a:rPr>
              <a:t>The potential of high penetrations of mixed DERs presents an entirely new problem in control, coordination and value-determination within distribution systems </a:t>
            </a:r>
          </a:p>
          <a:p>
            <a:endParaRPr lang="en-US" sz="900" b="1" dirty="0">
              <a:solidFill>
                <a:srgbClr val="0070C0"/>
              </a:solidFill>
              <a:ea typeface="ＭＳ Ｐゴシック" charset="0"/>
            </a:endParaRPr>
          </a:p>
          <a:p>
            <a:pPr lvl="0" defTabSz="457200" fontAlgn="base">
              <a:spcBef>
                <a:spcPct val="0"/>
              </a:spcBef>
              <a:spcAft>
                <a:spcPct val="0"/>
              </a:spcAft>
            </a:pPr>
            <a:r>
              <a:rPr lang="en-US" b="1" u="sng" dirty="0">
                <a:solidFill>
                  <a:srgbClr val="0070C0"/>
                </a:solidFill>
                <a:ea typeface="ＭＳ Ｐゴシック" charset="0"/>
              </a:rPr>
              <a:t>Considerations</a:t>
            </a:r>
            <a:r>
              <a:rPr lang="en-US" b="1" dirty="0">
                <a:solidFill>
                  <a:srgbClr val="0070C0"/>
                </a:solidFill>
                <a:ea typeface="ＭＳ Ｐゴシック" charset="0"/>
              </a:rPr>
              <a:t>:</a:t>
            </a:r>
            <a:r>
              <a:rPr lang="en-US" b="1" dirty="0">
                <a:solidFill>
                  <a:prstClr val="black"/>
                </a:solidFill>
                <a:ea typeface="ＭＳ Ｐゴシック" charset="0"/>
              </a:rPr>
              <a:t> </a:t>
            </a:r>
            <a:r>
              <a:rPr lang="en-US" dirty="0">
                <a:solidFill>
                  <a:prstClr val="black"/>
                </a:solidFill>
                <a:ea typeface="ＭＳ Ｐゴシック" charset="0"/>
              </a:rPr>
              <a:t>Scalability, security and optimization (selfish and system)</a:t>
            </a:r>
          </a:p>
          <a:p>
            <a:endParaRPr lang="en-US" sz="900" b="1" dirty="0">
              <a:solidFill>
                <a:srgbClr val="0070C0"/>
              </a:solidFill>
              <a:ea typeface="ＭＳ Ｐゴシック" charset="0"/>
            </a:endParaRPr>
          </a:p>
          <a:p>
            <a:pPr lvl="0"/>
            <a:r>
              <a:rPr lang="en-US" dirty="0">
                <a:solidFill>
                  <a:srgbClr val="000000"/>
                </a:solidFill>
                <a:latin typeface="Arial"/>
              </a:rPr>
              <a:t>GE estimate that there will be over 7 billion devices installed by 2020 (representing a 26% annual growth from 2014) and the devices will generate 24 exabytes of data, with 50% stored in clouds (representing a 32% annual growth rate from 2014)</a:t>
            </a:r>
          </a:p>
          <a:p>
            <a:endParaRPr lang="en-US" sz="900" b="1" dirty="0">
              <a:solidFill>
                <a:srgbClr val="0070C0"/>
              </a:solidFill>
              <a:ea typeface="ＭＳ Ｐゴシック" charset="0"/>
            </a:endParaRPr>
          </a:p>
          <a:p>
            <a:endParaRPr lang="en-US" sz="900" b="1" dirty="0">
              <a:solidFill>
                <a:srgbClr val="0070C0"/>
              </a:solidFill>
              <a:ea typeface="ＭＳ Ｐゴシック" charset="0"/>
            </a:endParaRPr>
          </a:p>
          <a:p>
            <a:endParaRPr lang="en-US" sz="900" b="1" dirty="0">
              <a:solidFill>
                <a:srgbClr val="0070C0"/>
              </a:solidFill>
              <a:ea typeface="ＭＳ Ｐゴシック" charset="0"/>
            </a:endParaRPr>
          </a:p>
          <a:p>
            <a:endParaRPr lang="en-US" sz="900" b="1" dirty="0">
              <a:solidFill>
                <a:srgbClr val="0070C0"/>
              </a:solidFill>
              <a:ea typeface="ＭＳ Ｐゴシック" charset="0"/>
            </a:endParaRPr>
          </a:p>
          <a:p>
            <a:endParaRPr lang="en-US" sz="900" b="1" dirty="0">
              <a:solidFill>
                <a:srgbClr val="0070C0"/>
              </a:solidFill>
              <a:ea typeface="ＭＳ Ｐゴシック" charset="0"/>
            </a:endParaRPr>
          </a:p>
          <a:p>
            <a:endParaRPr lang="en-US" sz="900" b="1" dirty="0">
              <a:solidFill>
                <a:srgbClr val="0070C0"/>
              </a:solidFill>
              <a:ea typeface="ＭＳ Ｐゴシック" charset="0"/>
            </a:endParaRPr>
          </a:p>
          <a:p>
            <a:endParaRPr lang="en-US" sz="900" dirty="0"/>
          </a:p>
          <a:p>
            <a:endParaRPr lang="en-US" dirty="0"/>
          </a:p>
          <a:p>
            <a:endParaRPr lang="en-US" dirty="0"/>
          </a:p>
        </p:txBody>
      </p:sp>
      <p:sp>
        <p:nvSpPr>
          <p:cNvPr id="4" name="Slide Number Placeholder 3"/>
          <p:cNvSpPr>
            <a:spLocks noGrp="1"/>
          </p:cNvSpPr>
          <p:nvPr>
            <p:ph type="sldNum" sz="quarter" idx="10"/>
          </p:nvPr>
        </p:nvSpPr>
        <p:spPr/>
        <p:txBody>
          <a:bodyPr/>
          <a:lstStyle/>
          <a:p>
            <a:fld id="{348DE0F9-1D72-4BD0-888A-B4A992056F64}" type="slidenum">
              <a:rPr lang="en-US" smtClean="0"/>
              <a:t>13</a:t>
            </a:fld>
            <a:endParaRPr lang="en-US" dirty="0"/>
          </a:p>
        </p:txBody>
      </p:sp>
    </p:spTree>
    <p:extLst>
      <p:ext uri="{BB962C8B-B14F-4D97-AF65-F5344CB8AC3E}">
        <p14:creationId xmlns:p14="http://schemas.microsoft.com/office/powerpoint/2010/main" val="137856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DE0F9-1D72-4BD0-888A-B4A992056F64}" type="slidenum">
              <a:rPr lang="en-US" smtClean="0"/>
              <a:t>14</a:t>
            </a:fld>
            <a:endParaRPr lang="en-US" dirty="0"/>
          </a:p>
        </p:txBody>
      </p:sp>
      <p:pic>
        <p:nvPicPr>
          <p:cNvPr id="5" name="Picture 4"/>
          <p:cNvPicPr>
            <a:picLocks noChangeAspect="1"/>
          </p:cNvPicPr>
          <p:nvPr/>
        </p:nvPicPr>
        <p:blipFill>
          <a:blip r:embed="rId3"/>
          <a:stretch>
            <a:fillRect/>
          </a:stretch>
        </p:blipFill>
        <p:spPr>
          <a:xfrm>
            <a:off x="1611011" y="4703503"/>
            <a:ext cx="3566779" cy="3220667"/>
          </a:xfrm>
          <a:prstGeom prst="rect">
            <a:avLst/>
          </a:prstGeom>
        </p:spPr>
      </p:pic>
    </p:spTree>
    <p:extLst>
      <p:ext uri="{BB962C8B-B14F-4D97-AF65-F5344CB8AC3E}">
        <p14:creationId xmlns:p14="http://schemas.microsoft.com/office/powerpoint/2010/main" val="72125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a:p>
            <a:pPr marL="174708" indent="-174708">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48DE0F9-1D72-4BD0-888A-B4A992056F64}" type="slidenum">
              <a:rPr lang="en-US" smtClean="0"/>
              <a:t>16</a:t>
            </a:fld>
            <a:endParaRPr lang="en-US" dirty="0"/>
          </a:p>
        </p:txBody>
      </p:sp>
    </p:spTree>
    <p:extLst>
      <p:ext uri="{BB962C8B-B14F-4D97-AF65-F5344CB8AC3E}">
        <p14:creationId xmlns:p14="http://schemas.microsoft.com/office/powerpoint/2010/main" val="218415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17</a:t>
            </a:fld>
            <a:endParaRPr lang="en-US" sz="1200">
              <a:latin typeface="Calibri"/>
              <a:ea typeface="Calibri"/>
              <a:cs typeface="Calibri"/>
              <a:sym typeface="Calibri"/>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9199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DE0F9-1D72-4BD0-888A-B4A992056F64}" type="slidenum">
              <a:rPr lang="en-US" smtClean="0"/>
              <a:t>18</a:t>
            </a:fld>
            <a:endParaRPr lang="en-US" dirty="0"/>
          </a:p>
        </p:txBody>
      </p:sp>
    </p:spTree>
    <p:extLst>
      <p:ext uri="{BB962C8B-B14F-4D97-AF65-F5344CB8AC3E}">
        <p14:creationId xmlns:p14="http://schemas.microsoft.com/office/powerpoint/2010/main" val="175551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DE0F9-1D72-4BD0-888A-B4A992056F64}" type="slidenum">
              <a:rPr lang="en-US" smtClean="0"/>
              <a:t>20</a:t>
            </a:fld>
            <a:endParaRPr lang="en-US" dirty="0"/>
          </a:p>
        </p:txBody>
      </p:sp>
    </p:spTree>
    <p:extLst>
      <p:ext uri="{BB962C8B-B14F-4D97-AF65-F5344CB8AC3E}">
        <p14:creationId xmlns:p14="http://schemas.microsoft.com/office/powerpoint/2010/main" val="99453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79634"/>
          </a:xfrm>
        </p:spPr>
        <p:txBody>
          <a:bodyPr/>
          <a:lstStyle/>
          <a:p>
            <a:pPr marL="171450" indent="-171450">
              <a:buFont typeface="Arial" panose="020B0604020202020204" pitchFamily="34" charset="0"/>
              <a:buChar char="•"/>
            </a:pPr>
            <a:r>
              <a:rPr lang="en-US" sz="1000" dirty="0"/>
              <a:t>There are a variety of factors influencing the future direction of grid modernization.</a:t>
            </a:r>
          </a:p>
          <a:p>
            <a:pPr marL="171450" indent="-171450">
              <a:buFont typeface="Arial" panose="020B0604020202020204" pitchFamily="34" charset="0"/>
              <a:buChar char="•"/>
            </a:pPr>
            <a:r>
              <a:rPr lang="en-US" sz="1000" dirty="0"/>
              <a:t>The electric grid is at an early stage of undergoing a fundamental structural transformation prompted by the advent of digital technology, the evolution and availability of renewable and distributed energy resources, and the emerging participation of customers and third-party merchants in providing grid resources (either through the generation of electricity or via load management).</a:t>
            </a:r>
          </a:p>
          <a:p>
            <a:pPr marL="171450" indent="-171450">
              <a:buFont typeface="Arial" panose="020B0604020202020204" pitchFamily="34" charset="0"/>
              <a:buChar char="•"/>
            </a:pPr>
            <a:r>
              <a:rPr lang="en-US" sz="1000" dirty="0"/>
              <a:t>Perhaps, the three main factors are:</a:t>
            </a:r>
          </a:p>
          <a:p>
            <a:pPr lvl="1" indent="-228600">
              <a:buFont typeface="Courier New" panose="02070309020205020404" pitchFamily="49" charset="0"/>
              <a:buChar char="o"/>
            </a:pPr>
            <a:r>
              <a:rPr lang="en-US" sz="1000" dirty="0"/>
              <a:t>Federal, state and local government policies that are driving the grid to adopt increasing amounts renewable and energy efficient technologies, including:</a:t>
            </a:r>
          </a:p>
          <a:p>
            <a:pPr lvl="2" indent="-228600">
              <a:buFont typeface="+mj-lt"/>
              <a:buAutoNum type="alphaLcParenR"/>
            </a:pPr>
            <a:r>
              <a:rPr lang="en-US" sz="1000" dirty="0"/>
              <a:t>Increased concerns about reliability and resilience.</a:t>
            </a:r>
          </a:p>
          <a:p>
            <a:pPr lvl="2" indent="-228600">
              <a:buFont typeface="+mj-lt"/>
              <a:buAutoNum type="alphaLcParenR"/>
            </a:pPr>
            <a:r>
              <a:rPr lang="en-US" sz="1000" dirty="0"/>
              <a:t>RPS, renewable energy goals, energy storage mandates, federal and state tax credits, etc. that are driving investments in both renewable and distributed energy resources.</a:t>
            </a:r>
          </a:p>
          <a:p>
            <a:pPr lvl="1" indent="-228600">
              <a:buFont typeface="Courier New" panose="02070309020205020404" pitchFamily="49" charset="0"/>
              <a:buChar char="o"/>
            </a:pPr>
            <a:r>
              <a:rPr lang="en-US" sz="1000" dirty="0"/>
              <a:t>The availability of new technology due to reduced costs and an increase in commercial/business technology/service providers and practical application.  The technologies include digital information management and communications technology.  (should probably get a factoid in the decreasing cost of computing power and/or information storage and/or bandwidth and latecy improvements over time.)  They also include distrbuted resources such as solar, energy storage, microgrids, EVs, energy management systems for buildings.</a:t>
            </a:r>
          </a:p>
          <a:p>
            <a:pPr lvl="1" indent="-228600">
              <a:buFont typeface="Courier New" panose="02070309020205020404" pitchFamily="49" charset="0"/>
              <a:buChar char="o"/>
            </a:pPr>
            <a:r>
              <a:rPr lang="en-US" sz="1000" dirty="0"/>
              <a:t>The emergence of customers (residential, commercial and industrial) and 3</a:t>
            </a:r>
            <a:r>
              <a:rPr lang="en-US" sz="1000" baseline="30000" dirty="0"/>
              <a:t>rd</a:t>
            </a:r>
            <a:r>
              <a:rPr lang="en-US" sz="1000" dirty="0"/>
              <a:t>-party merchants, enabled by technology providers, that are become increasingly involved in the generation and management of electricity.  These new participants are able to provide services (e.g., energy, capacity, frequency response) back to the grid.  Such services provide value that need to be factored into grid planning, operations and markets.  Concept of non-wires alternatives; see notes on slide 5 (Customers, as prosumers, are those that can deliver energy or any of these services back to the grid.)</a:t>
            </a:r>
          </a:p>
          <a:p>
            <a:pPr marL="171450" indent="-171450">
              <a:buFont typeface="Arial" panose="020B0604020202020204" pitchFamily="34" charset="0"/>
              <a:buChar char="•"/>
            </a:pPr>
            <a:r>
              <a:rPr lang="en-US" sz="1000" dirty="0"/>
              <a:t>Perhaps, we should mention the observed reduction in natural gas prices as a major contributing factor.</a:t>
            </a:r>
          </a:p>
          <a:p>
            <a:pPr marL="171450" indent="-171450">
              <a:buFont typeface="Arial" panose="020B0604020202020204" pitchFamily="34" charset="0"/>
              <a:buChar char="•"/>
            </a:pPr>
            <a:r>
              <a:rPr lang="en-US" sz="1000" dirty="0"/>
              <a:t>Distribution System will evolve in response to both top-down (public policy) and bottom-up (customer choice and technology availability) drivers.  Even in the absence of state policies (e.g. in Florida), we are seeing uptake of solar technology due to its commercial availability.  When these forces come together there is rapid acceleration, as witnessed in Hawaii.</a:t>
            </a:r>
          </a:p>
        </p:txBody>
      </p:sp>
    </p:spTree>
    <p:extLst>
      <p:ext uri="{BB962C8B-B14F-4D97-AF65-F5344CB8AC3E}">
        <p14:creationId xmlns:p14="http://schemas.microsoft.com/office/powerpoint/2010/main" val="229438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driving the need for IDP?</a:t>
            </a:r>
          </a:p>
        </p:txBody>
      </p:sp>
      <p:sp>
        <p:nvSpPr>
          <p:cNvPr id="4" name="Slide Number Placeholder 3"/>
          <p:cNvSpPr>
            <a:spLocks noGrp="1"/>
          </p:cNvSpPr>
          <p:nvPr>
            <p:ph type="sldNum" sz="quarter" idx="10"/>
          </p:nvPr>
        </p:nvSpPr>
        <p:spPr/>
        <p:txBody>
          <a:bodyPr/>
          <a:lstStyle/>
          <a:p>
            <a:fld id="{825291B8-0E70-468B-9438-CC62F3849AEF}" type="slidenum">
              <a:rPr lang="en-US" smtClean="0"/>
              <a:pPr/>
              <a:t>3</a:t>
            </a:fld>
            <a:endParaRPr lang="en-US"/>
          </a:p>
        </p:txBody>
      </p:sp>
    </p:spTree>
    <p:extLst>
      <p:ext uri="{BB962C8B-B14F-4D97-AF65-F5344CB8AC3E}">
        <p14:creationId xmlns:p14="http://schemas.microsoft.com/office/powerpoint/2010/main" val="323643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36544"/>
          </a:xfrm>
        </p:spPr>
        <p:txBody>
          <a:bodyPr/>
          <a:lstStyle/>
          <a:p>
            <a:pPr marL="171450" indent="-171450">
              <a:buFont typeface="Arial" panose="020B0604020202020204" pitchFamily="34" charset="0"/>
              <a:buChar char="•"/>
            </a:pPr>
            <a:r>
              <a:rPr lang="en-US" dirty="0"/>
              <a:t>In stage 1, DER adoption is low and can be accommodated within existing distribution systems without material changes to infrastructure or operations.  However, we need to anticipate DER adoption rates and implications for growth in interconnection requests and needed changes in distribution planning.  We might also begin to consider hosting capacity analysis and locational value assessments (where the addition of DERs would profit the system).</a:t>
            </a:r>
          </a:p>
          <a:p>
            <a:pPr marL="171450" indent="-171450">
              <a:buFont typeface="Arial" panose="020B0604020202020204" pitchFamily="34" charset="0"/>
              <a:buChar char="•"/>
            </a:pPr>
            <a:r>
              <a:rPr lang="en-US" dirty="0"/>
              <a:t>In stage 2, DER adoption levels become material and reach a level that requires enhanced functional capabilities for reliable and flexible operations.  Rule of thumb: we enter stage 2 when DERs can provide 5% of the system-wide peak load.  In this stage we need to modify planning approaches and operations.</a:t>
            </a:r>
          </a:p>
          <a:p>
            <a:pPr marL="628650" lvl="1" indent="-171450">
              <a:buFont typeface="Arial" panose="020B0604020202020204" pitchFamily="34" charset="0"/>
              <a:buChar char="•"/>
            </a:pPr>
            <a:r>
              <a:rPr lang="en-US" dirty="0"/>
              <a:t>Need to manage for bi-directional power flows</a:t>
            </a:r>
          </a:p>
          <a:p>
            <a:pPr marL="628650" lvl="1" indent="-171450">
              <a:buFont typeface="Arial" panose="020B0604020202020204" pitchFamily="34" charset="0"/>
              <a:buChar char="•"/>
            </a:pPr>
            <a:r>
              <a:rPr lang="en-US" dirty="0"/>
              <a:t>Need more advanced protection and control technologies</a:t>
            </a:r>
          </a:p>
          <a:p>
            <a:pPr marL="628650" lvl="1" indent="-171450">
              <a:buFont typeface="Arial" panose="020B0604020202020204" pitchFamily="34" charset="0"/>
              <a:buChar char="•"/>
            </a:pPr>
            <a:r>
              <a:rPr lang="en-US" dirty="0"/>
              <a:t>DERs can effectively play in bulk system markets</a:t>
            </a:r>
          </a:p>
          <a:p>
            <a:pPr marL="628650" lvl="1" indent="-171450">
              <a:buFont typeface="Arial" panose="020B0604020202020204" pitchFamily="34" charset="0"/>
              <a:buChar char="•"/>
            </a:pPr>
            <a:r>
              <a:rPr lang="en-US" dirty="0"/>
              <a:t>Opportunities for sourcing at the distribution system level</a:t>
            </a:r>
          </a:p>
          <a:p>
            <a:pPr marL="171450" indent="-171450">
              <a:buFont typeface="Arial" panose="020B0604020202020204" pitchFamily="34" charset="0"/>
              <a:buChar char="•"/>
            </a:pPr>
            <a:r>
              <a:rPr lang="en-US" dirty="0"/>
              <a:t>In stage 3, combination of high DER adoption and enabling policy decisions (sale-for-resale) to create distribution-level energy markets for multi-sided (“many-to-many” and “peer-to-peer”) transactions across the distribution system.</a:t>
            </a:r>
          </a:p>
          <a:p>
            <a:pPr marL="171450" indent="-171450">
              <a:buFont typeface="Arial" panose="020B0604020202020204" pitchFamily="34" charset="0"/>
              <a:buChar char="•"/>
            </a:pPr>
            <a:r>
              <a:rPr lang="en-US" dirty="0"/>
              <a:t>In a DOE-sponsored project we call “DSPx”  we focused on grid modenization efforts at Stage 1  and movement from Stage 1 into Stage 2.</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48DE0F9-1D72-4BD0-888A-B4A992056F64}" type="slidenum">
              <a:rPr lang="en-US" smtClean="0"/>
              <a:t>4</a:t>
            </a:fld>
            <a:endParaRPr lang="en-US" dirty="0"/>
          </a:p>
        </p:txBody>
      </p:sp>
    </p:spTree>
    <p:extLst>
      <p:ext uri="{BB962C8B-B14F-4D97-AF65-F5344CB8AC3E}">
        <p14:creationId xmlns:p14="http://schemas.microsoft.com/office/powerpoint/2010/main" val="280525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Initial value streams for NWAs are typically capacity deferment or elimination and improved reliability or resilience.</a:t>
            </a:r>
          </a:p>
          <a:p>
            <a:pPr marL="174708" indent="-174708">
              <a:buFontTx/>
              <a:buChar char="-"/>
            </a:pPr>
            <a:r>
              <a:rPr lang="en-US" dirty="0"/>
              <a:t>Performance attributes of NWAs include: availability, intermittency (predictability), dispatchability, and coincidence (with local of system peaks)</a:t>
            </a:r>
          </a:p>
          <a:p>
            <a:pPr marL="174708" indent="-174708">
              <a:buFontTx/>
              <a:buChar char="-"/>
            </a:pPr>
            <a:r>
              <a:rPr lang="en-US" dirty="0"/>
              <a:t>System data includes grid information such as real and reactive power consumption, calculated hosting capacity, power quality, and reliability, which can be collected at specific granularities including circuit, feeder, substation, and system level.</a:t>
            </a:r>
          </a:p>
          <a:p>
            <a:pPr marL="174708" indent="-174708">
              <a:buFontTx/>
              <a:buChar char="-"/>
            </a:pPr>
            <a:r>
              <a:rPr lang="en-US" dirty="0"/>
              <a:t>The availability of system data is closely linked to the presence of monitoring and sensing technologies and AMI.</a:t>
            </a:r>
          </a:p>
          <a:p>
            <a:pPr marL="174708" indent="-174708">
              <a:buFontTx/>
              <a:buChar char="-"/>
            </a:pPr>
            <a:r>
              <a:rPr lang="en-US" dirty="0"/>
              <a:t>Customer information includes customer energy usage data, customer-sited generation data, and account and load profile information</a:t>
            </a:r>
          </a:p>
          <a:p>
            <a:pPr marL="174708" indent="-174708">
              <a:buFontTx/>
              <a:buChar char="-"/>
            </a:pPr>
            <a:r>
              <a:rPr lang="en-US" dirty="0"/>
              <a:t>Data privacy is important</a:t>
            </a:r>
          </a:p>
          <a:p>
            <a:pPr marL="174708" indent="-174708">
              <a:buFontTx/>
              <a:buChar char="-"/>
            </a:pPr>
            <a:endParaRPr lang="en-US" dirty="0"/>
          </a:p>
          <a:p>
            <a:pPr marL="174708" indent="-174708">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48DE0F9-1D72-4BD0-888A-B4A992056F64}" type="slidenum">
              <a:rPr lang="en-US" smtClean="0"/>
              <a:t>5</a:t>
            </a:fld>
            <a:endParaRPr lang="en-US" dirty="0"/>
          </a:p>
        </p:txBody>
      </p:sp>
    </p:spTree>
    <p:extLst>
      <p:ext uri="{BB962C8B-B14F-4D97-AF65-F5344CB8AC3E}">
        <p14:creationId xmlns:p14="http://schemas.microsoft.com/office/powerpoint/2010/main" val="342192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DE0F9-1D72-4BD0-888A-B4A992056F64}" type="slidenum">
              <a:rPr lang="en-US" smtClean="0"/>
              <a:t>8</a:t>
            </a:fld>
            <a:endParaRPr lang="en-US" dirty="0"/>
          </a:p>
        </p:txBody>
      </p:sp>
    </p:spTree>
    <p:extLst>
      <p:ext uri="{BB962C8B-B14F-4D97-AF65-F5344CB8AC3E}">
        <p14:creationId xmlns:p14="http://schemas.microsoft.com/office/powerpoint/2010/main" val="156868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DE0F9-1D72-4BD0-888A-B4A992056F64}" type="slidenum">
              <a:rPr lang="en-US" smtClean="0"/>
              <a:t>9</a:t>
            </a:fld>
            <a:endParaRPr lang="en-US" dirty="0"/>
          </a:p>
        </p:txBody>
      </p:sp>
    </p:spTree>
    <p:extLst>
      <p:ext uri="{BB962C8B-B14F-4D97-AF65-F5344CB8AC3E}">
        <p14:creationId xmlns:p14="http://schemas.microsoft.com/office/powerpoint/2010/main" val="155150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40643"/>
          </a:xfrm>
        </p:spPr>
        <p:txBody>
          <a:bodyPr/>
          <a:lstStyle/>
          <a:p>
            <a:r>
              <a:rPr lang="en-US" dirty="0"/>
              <a:t>We applied a grid architectural discipline throughout the process.  Grid architecture is the specialization of systems architecture, network theory and control systems.  It is a discipline, not a design, but provides an approach that enables designs.  It is concerned with structures.</a:t>
            </a:r>
          </a:p>
          <a:p>
            <a:endParaRPr lang="en-US" dirty="0"/>
          </a:p>
          <a:p>
            <a:r>
              <a:rPr lang="en-US" dirty="0"/>
              <a:t>As the grid becomes more sophisticated, we are looking at the integration of structures: information/data management, communications networks, sensing and control infrastructure, but also industry, market and regulatory structures.  These structures influence each other tremendously and interact at specific interfaces.</a:t>
            </a:r>
          </a:p>
          <a:p>
            <a:endParaRPr lang="en-US" dirty="0"/>
          </a:p>
          <a:p>
            <a:r>
              <a:rPr lang="en-US" dirty="0"/>
              <a:t>In examining complex systems, we need to understand how these structures influence each other, including how they evolve together, in our effort to reach a desired state and eliminate unintended consequences.</a:t>
            </a:r>
          </a:p>
          <a:p>
            <a:endParaRPr lang="en-US" dirty="0"/>
          </a:p>
          <a:p>
            <a:r>
              <a:rPr lang="en-US" dirty="0"/>
              <a:t>Grid modernization, therefore, requires a holistic approach, provided by the practice grid architecture, that begins with objectives and determines how these structures integrate and coordinate.</a:t>
            </a:r>
          </a:p>
          <a:p>
            <a:endParaRPr lang="en-US" dirty="0"/>
          </a:p>
          <a:p>
            <a:r>
              <a:rPr lang="en-US" dirty="0"/>
              <a:t>As an architect needs to develop a coherent structure based on objectives, design principles, constraints, and an analysis of structures leading to an effective design, so does a grid architect.</a:t>
            </a:r>
          </a:p>
        </p:txBody>
      </p:sp>
      <p:sp>
        <p:nvSpPr>
          <p:cNvPr id="4" name="Slide Number Placeholder 3"/>
          <p:cNvSpPr>
            <a:spLocks noGrp="1"/>
          </p:cNvSpPr>
          <p:nvPr>
            <p:ph type="sldNum" sz="quarter" idx="10"/>
          </p:nvPr>
        </p:nvSpPr>
        <p:spPr/>
        <p:txBody>
          <a:bodyPr/>
          <a:lstStyle/>
          <a:p>
            <a:fld id="{348DE0F9-1D72-4BD0-888A-B4A992056F64}" type="slidenum">
              <a:rPr lang="en-US" smtClean="0"/>
              <a:t>10</a:t>
            </a:fld>
            <a:endParaRPr lang="en-US" dirty="0"/>
          </a:p>
        </p:txBody>
      </p:sp>
    </p:spTree>
    <p:extLst>
      <p:ext uri="{BB962C8B-B14F-4D97-AF65-F5344CB8AC3E}">
        <p14:creationId xmlns:p14="http://schemas.microsoft.com/office/powerpoint/2010/main" val="143612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Began with a determination of state objectives through examining legislative and regulatory records.  Determined that the objectives were fairly consistent across states (see state objectives slide).</a:t>
            </a:r>
          </a:p>
        </p:txBody>
      </p:sp>
      <p:sp>
        <p:nvSpPr>
          <p:cNvPr id="4" name="Slide Number Placeholder 3"/>
          <p:cNvSpPr>
            <a:spLocks noGrp="1"/>
          </p:cNvSpPr>
          <p:nvPr>
            <p:ph type="sldNum" sz="quarter" idx="10"/>
          </p:nvPr>
        </p:nvSpPr>
        <p:spPr/>
        <p:txBody>
          <a:bodyPr/>
          <a:lstStyle/>
          <a:p>
            <a:fld id="{348DE0F9-1D72-4BD0-888A-B4A992056F64}" type="slidenum">
              <a:rPr lang="en-US" smtClean="0"/>
              <a:t>12</a:t>
            </a:fld>
            <a:endParaRPr lang="en-US" dirty="0"/>
          </a:p>
        </p:txBody>
      </p:sp>
    </p:spTree>
    <p:extLst>
      <p:ext uri="{BB962C8B-B14F-4D97-AF65-F5344CB8AC3E}">
        <p14:creationId xmlns:p14="http://schemas.microsoft.com/office/powerpoint/2010/main" val="2220016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Layou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93629" y="188787"/>
            <a:ext cx="8778240" cy="3939540"/>
          </a:xfrm>
          <a:prstGeom prst="rect">
            <a:avLst/>
          </a:prstGeom>
        </p:spPr>
      </p:pic>
      <p:pic>
        <p:nvPicPr>
          <p:cNvPr id="4" name="Picture 3">
            <a:extLst>
              <a:ext uri="{FF2B5EF4-FFF2-40B4-BE49-F238E27FC236}">
                <a16:creationId xmlns:a16="http://schemas.microsoft.com/office/drawing/2014/main" id="{569B2862-C060-C044-9345-DB8DE0844A7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989793" cy="1588008"/>
          </a:xfrm>
          <a:prstGeom prst="rect">
            <a:avLst/>
          </a:prstGeom>
        </p:spPr>
      </p:pic>
      <p:sp>
        <p:nvSpPr>
          <p:cNvPr id="13" name="Rectangle 12"/>
          <p:cNvSpPr/>
          <p:nvPr/>
        </p:nvSpPr>
        <p:spPr>
          <a:xfrm>
            <a:off x="193629" y="176540"/>
            <a:ext cx="8775961" cy="6492107"/>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chemeClr val="tx1"/>
                </a:solidFill>
              </a:ln>
            </a:endParaRPr>
          </a:p>
        </p:txBody>
      </p:sp>
      <p:sp>
        <p:nvSpPr>
          <p:cNvPr id="16" name="Text Placeholder 15"/>
          <p:cNvSpPr>
            <a:spLocks noGrp="1"/>
          </p:cNvSpPr>
          <p:nvPr>
            <p:ph type="body" sz="quarter" idx="10" hasCustomPrompt="1"/>
          </p:nvPr>
        </p:nvSpPr>
        <p:spPr>
          <a:xfrm>
            <a:off x="692495" y="4302845"/>
            <a:ext cx="7970988" cy="1083922"/>
          </a:xfrm>
        </p:spPr>
        <p:txBody>
          <a:bodyPr>
            <a:noAutofit/>
          </a:bodyPr>
          <a:lstStyle>
            <a:lvl1pPr>
              <a:defRPr sz="3600">
                <a:solidFill>
                  <a:schemeClr val="accent1"/>
                </a:solidFill>
              </a:defRPr>
            </a:lvl1pPr>
          </a:lstStyle>
          <a:p>
            <a:pPr lvl="0"/>
            <a:r>
              <a:rPr lang="en-US" dirty="0"/>
              <a:t>Presentation Title</a:t>
            </a:r>
          </a:p>
        </p:txBody>
      </p:sp>
      <p:sp>
        <p:nvSpPr>
          <p:cNvPr id="18" name="Text Placeholder 17"/>
          <p:cNvSpPr>
            <a:spLocks noGrp="1"/>
          </p:cNvSpPr>
          <p:nvPr>
            <p:ph type="body" sz="quarter" idx="11" hasCustomPrompt="1"/>
          </p:nvPr>
        </p:nvSpPr>
        <p:spPr>
          <a:xfrm>
            <a:off x="692494" y="5542271"/>
            <a:ext cx="7256591" cy="490469"/>
          </a:xfrm>
        </p:spPr>
        <p:txBody>
          <a:bodyPr>
            <a:noAutofit/>
          </a:bodyPr>
          <a:lstStyle>
            <a:lvl1pPr>
              <a:defRPr sz="2200" b="0">
                <a:solidFill>
                  <a:schemeClr val="tx2"/>
                </a:solidFill>
              </a:defRPr>
            </a:lvl1pPr>
          </a:lstStyle>
          <a:p>
            <a:pPr lvl="0"/>
            <a:r>
              <a:rPr lang="en-US" dirty="0"/>
              <a:t>Presenter Name(s)</a:t>
            </a:r>
          </a:p>
        </p:txBody>
      </p:sp>
      <p:sp>
        <p:nvSpPr>
          <p:cNvPr id="20" name="Text Placeholder 19"/>
          <p:cNvSpPr>
            <a:spLocks noGrp="1"/>
          </p:cNvSpPr>
          <p:nvPr>
            <p:ph type="body" sz="quarter" idx="12" hasCustomPrompt="1"/>
          </p:nvPr>
        </p:nvSpPr>
        <p:spPr>
          <a:xfrm>
            <a:off x="692495" y="6200414"/>
            <a:ext cx="4277725" cy="390711"/>
          </a:xfrm>
        </p:spPr>
        <p:txBody>
          <a:bodyPr>
            <a:noAutofit/>
          </a:bodyPr>
          <a:lstStyle>
            <a:lvl1pPr>
              <a:defRPr sz="1600" b="0">
                <a:solidFill>
                  <a:schemeClr val="tx2"/>
                </a:solidFill>
              </a:defRPr>
            </a:lvl1pPr>
          </a:lstStyle>
          <a:p>
            <a:pPr lvl="0"/>
            <a:r>
              <a:rPr lang="en-US" dirty="0"/>
              <a:t>Date</a:t>
            </a:r>
          </a:p>
        </p:txBody>
      </p:sp>
      <p:grpSp>
        <p:nvGrpSpPr>
          <p:cNvPr id="27" name="Group 26"/>
          <p:cNvGrpSpPr/>
          <p:nvPr/>
        </p:nvGrpSpPr>
        <p:grpSpPr>
          <a:xfrm>
            <a:off x="-2267544" y="197498"/>
            <a:ext cx="640080" cy="757926"/>
            <a:chOff x="-2267544" y="197498"/>
            <a:chExt cx="640080" cy="757926"/>
          </a:xfrm>
        </p:grpSpPr>
        <p:sp>
          <p:nvSpPr>
            <p:cNvPr id="25" name="Rectangle 24"/>
            <p:cNvSpPr/>
            <p:nvPr userDrawn="1"/>
          </p:nvSpPr>
          <p:spPr>
            <a:xfrm>
              <a:off x="-2267544" y="197498"/>
              <a:ext cx="640080" cy="519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rot="16200000">
              <a:off x="-2298191" y="609415"/>
              <a:ext cx="640080" cy="519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12"/>
            <a:ext cx="8229600" cy="566928"/>
          </a:xfrm>
        </p:spPr>
        <p:txBody>
          <a:bodyPr>
            <a:no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557784" indent="-285750">
              <a:buSzPct val="80000"/>
              <a:buFont typeface="Lucida Grande"/>
              <a:buChar char="‐"/>
              <a:defRPr/>
            </a:lvl2pPr>
            <a:lvl3pPr marL="960120" indent="-228600">
              <a:buFont typeface="Arial"/>
              <a:buChar char="•"/>
              <a:defRPr/>
            </a:lvl3pPr>
            <a:lvl4pPr>
              <a:buFont typeface="Wingdings" pitchFamily="2" charset="2"/>
              <a:buChar char="§"/>
              <a:defRPr/>
            </a:lvl4pPr>
          </a:lstStyle>
          <a:p>
            <a:pPr lvl="0"/>
            <a:r>
              <a:rPr lang="en-US"/>
              <a:t>Click to edit Master text styles</a:t>
            </a:r>
          </a:p>
          <a:p>
            <a:pPr lvl="1"/>
            <a:r>
              <a:rPr lang="en-US"/>
              <a:t>Second level</a:t>
            </a:r>
          </a:p>
          <a:p>
            <a:pPr lvl="2"/>
            <a:r>
              <a:rPr lang="en-US"/>
              <a:t>Third level</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69160"/>
            <a:ext cx="4038600" cy="3926840"/>
          </a:xfrm>
        </p:spPr>
        <p:txBody>
          <a:bodyPr/>
          <a:lstStyle>
            <a:lvl1pPr>
              <a:defRPr sz="2200" b="0" baseline="0"/>
            </a:lvl1pPr>
            <a:lvl2pPr>
              <a:buSzPct val="80000"/>
              <a:buFont typeface="Courier New" pitchFamily="49" charset="0"/>
              <a:buChar char="o"/>
              <a:defRPr lang="en-US" sz="2200" kern="1200" dirty="0" smtClean="0">
                <a:solidFill>
                  <a:schemeClr val="bg2"/>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69160"/>
            <a:ext cx="4038600" cy="3926840"/>
          </a:xfrm>
        </p:spPr>
        <p:txBody>
          <a:bodyPr/>
          <a:lstStyle>
            <a:lvl1pPr>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Text, Object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47800"/>
            <a:ext cx="4038600" cy="4724400"/>
          </a:xfrm>
        </p:spPr>
        <p:txBody>
          <a:bodyPr/>
          <a:lstStyle>
            <a:lvl1pPr>
              <a:defRPr sz="2800"/>
            </a:lvl1pPr>
            <a:lvl2pPr>
              <a:buSzPct val="80000"/>
              <a:buFont typeface="Courier New" pitchFamily="49" charset="0"/>
              <a:buChar char="o"/>
              <a:defRPr sz="2400"/>
            </a:lvl2pPr>
            <a:lvl3pPr marL="1258888" indent="-344488">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2590800"/>
            <a:ext cx="8229600" cy="690880"/>
          </a:xfrm>
        </p:spPr>
        <p:txBody>
          <a:bodyPr>
            <a:noAutofit/>
          </a:bodyPr>
          <a:lstStyle>
            <a:lvl1pPr algn="ctr">
              <a:buNone/>
              <a:defRPr sz="3800"/>
            </a:lvl1pPr>
          </a:lstStyle>
          <a:p>
            <a:pPr lvl="0"/>
            <a:r>
              <a:rPr lang="en-US"/>
              <a:t>Click to edit Master text styles</a:t>
            </a:r>
          </a:p>
        </p:txBody>
      </p:sp>
      <p:sp>
        <p:nvSpPr>
          <p:cNvPr id="4" name="Rectangle 3"/>
          <p:cNvSpPr/>
          <p:nvPr/>
        </p:nvSpPr>
        <p:spPr>
          <a:xfrm>
            <a:off x="-50800" y="-71120"/>
            <a:ext cx="9225280" cy="10261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3" name="Rectangle 2"/>
          <p:cNvSpPr/>
          <p:nvPr/>
        </p:nvSpPr>
        <p:spPr>
          <a:xfrm>
            <a:off x="-50800" y="-71120"/>
            <a:ext cx="9225280" cy="10261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01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27012" y="458787"/>
            <a:ext cx="8586060" cy="504824"/>
          </a:xfrm>
          <a:prstGeom prst="rect">
            <a:avLst/>
          </a:prstGeom>
          <a:noFill/>
          <a:ln>
            <a:noFill/>
          </a:ln>
        </p:spPr>
        <p:txBody>
          <a:bodyPr lIns="91425" tIns="91425" rIns="91425" bIns="91425" anchor="ctr" anchorCtr="0"/>
          <a:lstStyle>
            <a:lvl1pPr marL="0" marR="0" lvl="0" indent="0" algn="ctr" rtl="0">
              <a:lnSpc>
                <a:spcPct val="80000"/>
              </a:lnSpc>
              <a:spcBef>
                <a:spcPts val="0"/>
              </a:spcBef>
              <a:buClr>
                <a:schemeClr val="dk1"/>
              </a:buClr>
              <a:buFont typeface="Arial"/>
              <a:buNone/>
              <a:defRPr sz="38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65100" algn="l" rtl="0">
              <a:lnSpc>
                <a:spcPct val="95000"/>
              </a:lnSpc>
              <a:spcBef>
                <a:spcPts val="6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lnSpc>
                <a:spcPct val="95000"/>
              </a:lnSpc>
              <a:spcBef>
                <a:spcPts val="6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5000"/>
              </a:lnSpc>
              <a:spcBef>
                <a:spcPts val="6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5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5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2"/>
          </p:nvPr>
        </p:nvSpPr>
        <p:spPr>
          <a:xfrm>
            <a:off x="227012" y="252552"/>
            <a:ext cx="8585200" cy="293325"/>
          </a:xfrm>
          <a:prstGeom prst="rect">
            <a:avLst/>
          </a:prstGeom>
          <a:noFill/>
          <a:ln>
            <a:noFill/>
          </a:ln>
        </p:spPr>
        <p:txBody>
          <a:bodyPr lIns="91425" tIns="91425" rIns="91425" bIns="91425" anchor="t" anchorCtr="0"/>
          <a:lstStyle>
            <a:lvl1pPr marL="342900" marR="0" lvl="0" indent="-342900" algn="l" rtl="0">
              <a:lnSpc>
                <a:spcPct val="95000"/>
              </a:lnSpc>
              <a:spcBef>
                <a:spcPts val="600"/>
              </a:spcBef>
              <a:buClr>
                <a:schemeClr val="dk2"/>
              </a:buClr>
              <a:buFont typeface="Arial"/>
              <a:buNone/>
              <a:defRPr sz="1400" b="0" i="0" u="none" strike="noStrike" cap="none">
                <a:solidFill>
                  <a:schemeClr val="dk2"/>
                </a:solidFill>
                <a:latin typeface="Calibri"/>
                <a:ea typeface="Calibri"/>
                <a:cs typeface="Calibri"/>
                <a:sym typeface="Calibri"/>
              </a:defRPr>
            </a:lvl1pPr>
            <a:lvl2pPr marL="742950" marR="0" lvl="1" indent="-133350" algn="l" rtl="0">
              <a:lnSpc>
                <a:spcPct val="95000"/>
              </a:lnSpc>
              <a:spcBef>
                <a:spcPts val="6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5000"/>
              </a:lnSpc>
              <a:spcBef>
                <a:spcPts val="6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5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5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2" name="Shape 112"/>
          <p:cNvCxnSpPr/>
          <p:nvPr/>
        </p:nvCxnSpPr>
        <p:spPr>
          <a:xfrm>
            <a:off x="330200" y="957271"/>
            <a:ext cx="8483599" cy="0"/>
          </a:xfrm>
          <a:prstGeom prst="straightConnector1">
            <a:avLst/>
          </a:prstGeom>
          <a:solidFill>
            <a:schemeClr val="accent1"/>
          </a:solidFill>
          <a:ln w="127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63687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2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579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199" y="162878"/>
            <a:ext cx="8521177" cy="563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11" name="Straight Connector 10"/>
          <p:cNvCxnSpPr>
            <a:cxnSpLocks/>
          </p:cNvCxnSpPr>
          <p:nvPr/>
        </p:nvCxnSpPr>
        <p:spPr>
          <a:xfrm>
            <a:off x="-10160" y="6640664"/>
            <a:ext cx="650017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6885" y="6548131"/>
            <a:ext cx="264795" cy="230832"/>
          </a:xfrm>
          <a:prstGeom prst="rect">
            <a:avLst/>
          </a:prstGeom>
          <a:solidFill>
            <a:schemeClr val="tx1"/>
          </a:solidFill>
        </p:spPr>
        <p:txBody>
          <a:bodyPr wrap="square" lIns="0" tIns="0" rIns="0" bIns="0" rtlCol="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052F19B7-D418-4022-ADCB-81F2774CAD6C}" type="slidenum">
              <a:rPr lang="en-US" sz="900" smtClean="0">
                <a:solidFill>
                  <a:srgbClr val="00446A"/>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sz="900" dirty="0">
              <a:solidFill>
                <a:srgbClr val="00446A"/>
              </a:solidFill>
            </a:endParaRPr>
          </a:p>
        </p:txBody>
      </p:sp>
      <p:pic>
        <p:nvPicPr>
          <p:cNvPr id="10" name="Picture 9">
            <a:extLst>
              <a:ext uri="{FF2B5EF4-FFF2-40B4-BE49-F238E27FC236}">
                <a16:creationId xmlns:a16="http://schemas.microsoft.com/office/drawing/2014/main" id="{F9C8E27F-61DF-2748-B515-5F1FE15602EB}"/>
              </a:ext>
            </a:extLst>
          </p:cNvPr>
          <p:cNvPicPr>
            <a:picLocks noChangeAspect="1"/>
          </p:cNvPicPr>
          <p:nvPr userDrawn="1"/>
        </p:nvPicPr>
        <p:blipFill rotWithShape="1">
          <a:blip r:embed="rId11" cstate="email">
            <a:extLst>
              <a:ext uri="{28A0092B-C50C-407E-A947-70E740481C1C}">
                <a14:useLocalDpi xmlns:a14="http://schemas.microsoft.com/office/drawing/2010/main" val="0"/>
              </a:ext>
            </a:extLst>
          </a:blip>
          <a:srcRect l="14237"/>
          <a:stretch/>
        </p:blipFill>
        <p:spPr>
          <a:xfrm>
            <a:off x="6603365" y="6423936"/>
            <a:ext cx="2244507" cy="382273"/>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62" r:id="rId4"/>
    <p:sldLayoutId id="2147483667" r:id="rId5"/>
    <p:sldLayoutId id="2147483668" r:id="rId6"/>
    <p:sldLayoutId id="2147483672" r:id="rId7"/>
    <p:sldLayoutId id="2147483675" r:id="rId8"/>
    <p:sldLayoutId id="2147483676" r:id="rId9"/>
  </p:sldLayoutIdLst>
  <p:hf hdr="0" ftr="0" dt="0"/>
  <p:txStyles>
    <p:titleStyle>
      <a:lvl1pPr algn="l" defTabSz="914400" rtl="0" eaLnBrk="1" latinLnBrk="0" hangingPunct="1">
        <a:spcBef>
          <a:spcPct val="0"/>
        </a:spcBef>
        <a:buNone/>
        <a:defRPr sz="3200" b="1" kern="1200">
          <a:solidFill>
            <a:schemeClr val="tx1"/>
          </a:solidFill>
          <a:latin typeface="Arial"/>
          <a:ea typeface="+mj-ea"/>
          <a:cs typeface="Arial"/>
        </a:defRPr>
      </a:lvl1pPr>
    </p:titleStyle>
    <p:bodyStyle>
      <a:lvl1pPr marL="0" indent="0" algn="l" defTabSz="914400" rtl="0" eaLnBrk="1" latinLnBrk="0" hangingPunct="1">
        <a:spcBef>
          <a:spcPct val="20000"/>
        </a:spcBef>
        <a:buFontTx/>
        <a:buNone/>
        <a:defRPr sz="2600" b="1" kern="1200">
          <a:solidFill>
            <a:schemeClr val="bg2"/>
          </a:solidFill>
          <a:latin typeface="Arial"/>
          <a:ea typeface="+mn-ea"/>
          <a:cs typeface="Arial"/>
        </a:defRPr>
      </a:lvl1pPr>
      <a:lvl2pPr marL="557784" indent="-285750" algn="l" defTabSz="914400" rtl="0" eaLnBrk="1" latinLnBrk="0" hangingPunct="1">
        <a:spcBef>
          <a:spcPct val="20000"/>
        </a:spcBef>
        <a:buFont typeface="Lucida Grande"/>
        <a:buChar char="-"/>
        <a:defRPr sz="2400" kern="1200">
          <a:solidFill>
            <a:schemeClr val="bg2"/>
          </a:solidFill>
          <a:latin typeface="Arial"/>
          <a:ea typeface="+mn-ea"/>
          <a:cs typeface="Arial"/>
        </a:defRPr>
      </a:lvl2pPr>
      <a:lvl3pPr marL="960120" indent="-228600" algn="l" defTabSz="914400" rtl="0" eaLnBrk="1" latinLnBrk="0" hangingPunct="1">
        <a:spcBef>
          <a:spcPct val="20000"/>
        </a:spcBef>
        <a:buFont typeface="Arial" pitchFamily="34" charset="0"/>
        <a:buChar char="•"/>
        <a:defRPr sz="1800" kern="1200">
          <a:solidFill>
            <a:schemeClr val="bg2"/>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200" kern="1200">
          <a:solidFill>
            <a:schemeClr val="bg2"/>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900" kern="1200">
          <a:solidFill>
            <a:schemeClr val="bg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idarchitecture.pnnl.gov/media/Modern-Distribution-Grid-Volume-III.pdf"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oseph.paladino@hq.doe.gov" TargetMode="External"/><Relationship Id="rId7"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mp.lbl.gov/projects/feu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ridarchitecture.pnnl.gov/media/Modern-Distribution-Grid_Volume-I_v1_1.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ridarchitecture.pnnl.gov/media/Modern-Distribution-Grid_Volume-I_v1_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5013" y="4349342"/>
            <a:ext cx="8217724" cy="600343"/>
          </a:xfrm>
        </p:spPr>
        <p:txBody>
          <a:bodyPr/>
          <a:lstStyle/>
          <a:p>
            <a:pPr algn="ctr"/>
            <a:r>
              <a:rPr lang="en-US" sz="2800" dirty="0">
                <a:solidFill>
                  <a:srgbClr val="002060"/>
                </a:solidFill>
              </a:rPr>
              <a:t>Grid Modernization Considerations</a:t>
            </a:r>
          </a:p>
        </p:txBody>
      </p:sp>
      <p:sp>
        <p:nvSpPr>
          <p:cNvPr id="3" name="Text Placeholder 2"/>
          <p:cNvSpPr>
            <a:spLocks noGrp="1"/>
          </p:cNvSpPr>
          <p:nvPr>
            <p:ph type="body" sz="quarter" idx="11"/>
          </p:nvPr>
        </p:nvSpPr>
        <p:spPr>
          <a:xfrm>
            <a:off x="2360796" y="4901008"/>
            <a:ext cx="4634385" cy="858523"/>
          </a:xfrm>
        </p:spPr>
        <p:txBody>
          <a:bodyPr/>
          <a:lstStyle/>
          <a:p>
            <a:pPr algn="ctr"/>
            <a:r>
              <a:rPr lang="en-US" dirty="0">
                <a:solidFill>
                  <a:srgbClr val="0070C0"/>
                </a:solidFill>
              </a:rPr>
              <a:t>Joe Paladino</a:t>
            </a:r>
          </a:p>
          <a:p>
            <a:pPr algn="ctr"/>
            <a:r>
              <a:rPr lang="en-US" dirty="0">
                <a:solidFill>
                  <a:srgbClr val="0070C0"/>
                </a:solidFill>
              </a:rPr>
              <a:t>US Department of Energy</a:t>
            </a:r>
          </a:p>
        </p:txBody>
      </p:sp>
      <p:sp>
        <p:nvSpPr>
          <p:cNvPr id="4" name="Text Placeholder 3"/>
          <p:cNvSpPr>
            <a:spLocks noGrp="1"/>
          </p:cNvSpPr>
          <p:nvPr>
            <p:ph type="body" sz="quarter" idx="12"/>
          </p:nvPr>
        </p:nvSpPr>
        <p:spPr>
          <a:xfrm>
            <a:off x="580170" y="6032740"/>
            <a:ext cx="8007409" cy="390711"/>
          </a:xfrm>
        </p:spPr>
        <p:txBody>
          <a:bodyPr/>
          <a:lstStyle/>
          <a:p>
            <a:pPr algn="ctr"/>
            <a:r>
              <a:rPr lang="en-US" dirty="0">
                <a:solidFill>
                  <a:schemeClr val="tx1"/>
                </a:solidFill>
              </a:rPr>
              <a:t>NASUCA 2019 Annual Meeting                                                  November 17, 2019</a:t>
            </a:r>
          </a:p>
        </p:txBody>
      </p:sp>
    </p:spTree>
    <p:extLst>
      <p:ext uri="{BB962C8B-B14F-4D97-AF65-F5344CB8AC3E}">
        <p14:creationId xmlns:p14="http://schemas.microsoft.com/office/powerpoint/2010/main" val="7997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dirty="0"/>
              <a:t>Architecture Manages Complexity</a:t>
            </a:r>
            <a:endParaRPr lang="en-US" b="1" dirty="0"/>
          </a:p>
        </p:txBody>
      </p:sp>
      <p:sp>
        <p:nvSpPr>
          <p:cNvPr id="10" name="TextBox 9"/>
          <p:cNvSpPr txBox="1"/>
          <p:nvPr/>
        </p:nvSpPr>
        <p:spPr>
          <a:xfrm>
            <a:off x="308282" y="929543"/>
            <a:ext cx="8520673" cy="1015663"/>
          </a:xfrm>
          <a:prstGeom prst="rect">
            <a:avLst/>
          </a:prstGeom>
          <a:noFill/>
        </p:spPr>
        <p:txBody>
          <a:bodyPr wrap="square" rtlCol="0">
            <a:spAutoFit/>
          </a:bodyPr>
          <a:lstStyle/>
          <a:p>
            <a:pPr algn="ctr"/>
            <a:r>
              <a:rPr lang="en-US" sz="2000" b="1" dirty="0">
                <a:solidFill>
                  <a:srgbClr val="0070C0"/>
                </a:solidFill>
                <a:latin typeface="Arial" panose="020B0604020202020204" pitchFamily="34" charset="0"/>
                <a:cs typeface="Arial" panose="020B0604020202020204" pitchFamily="34" charset="0"/>
              </a:rPr>
              <a:t>The engineering issues associated with the scale and scope of dynamic resources envisioned in policy objectives for grid modernization requires a holistic architectural approach</a:t>
            </a:r>
          </a:p>
        </p:txBody>
      </p:sp>
      <p:grpSp>
        <p:nvGrpSpPr>
          <p:cNvPr id="4" name="Group 3">
            <a:extLst>
              <a:ext uri="{FF2B5EF4-FFF2-40B4-BE49-F238E27FC236}">
                <a16:creationId xmlns:a16="http://schemas.microsoft.com/office/drawing/2014/main" id="{843304F0-F45F-4B74-AEF6-A37D970CBADD}"/>
              </a:ext>
            </a:extLst>
          </p:cNvPr>
          <p:cNvGrpSpPr/>
          <p:nvPr/>
        </p:nvGrpSpPr>
        <p:grpSpPr>
          <a:xfrm>
            <a:off x="438907" y="2031183"/>
            <a:ext cx="8292663" cy="4031760"/>
            <a:chOff x="308282" y="2106656"/>
            <a:chExt cx="8292663" cy="4031760"/>
          </a:xfrm>
        </p:grpSpPr>
        <p:grpSp>
          <p:nvGrpSpPr>
            <p:cNvPr id="2" name="Group 1"/>
            <p:cNvGrpSpPr/>
            <p:nvPr/>
          </p:nvGrpSpPr>
          <p:grpSpPr>
            <a:xfrm>
              <a:off x="902425" y="2106656"/>
              <a:ext cx="7339148" cy="2241068"/>
              <a:chOff x="1017237" y="3748084"/>
              <a:chExt cx="7339148" cy="2241068"/>
            </a:xfrm>
          </p:grpSpPr>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70482" y="3777305"/>
                <a:ext cx="2200012" cy="2200012"/>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75292" y="3748084"/>
                <a:ext cx="2081093" cy="2241068"/>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7237" y="3931528"/>
                <a:ext cx="2440578" cy="1828077"/>
              </a:xfrm>
              <a:prstGeom prst="rect">
                <a:avLst/>
              </a:prstGeom>
            </p:spPr>
          </p:pic>
        </p:grpSp>
        <p:pic>
          <p:nvPicPr>
            <p:cNvPr id="9" name="Picture 8" descr="office_school_yellow_pencil_1.png"/>
            <p:cNvPicPr>
              <a:picLocks noChangeAspect="1"/>
            </p:cNvPicPr>
            <p:nvPr/>
          </p:nvPicPr>
          <p:blipFill>
            <a:blip r:embed="rId6" cstate="print"/>
            <a:stretch>
              <a:fillRect/>
            </a:stretch>
          </p:blipFill>
          <p:spPr>
            <a:xfrm rot="961359">
              <a:off x="3190604" y="4705572"/>
              <a:ext cx="304798" cy="1432844"/>
            </a:xfrm>
            <a:prstGeom prst="rect">
              <a:avLst/>
            </a:prstGeom>
          </p:spPr>
        </p:pic>
        <p:sp>
          <p:nvSpPr>
            <p:cNvPr id="3" name="TextBox 2"/>
            <p:cNvSpPr txBox="1"/>
            <p:nvPr/>
          </p:nvSpPr>
          <p:spPr>
            <a:xfrm>
              <a:off x="308282" y="5116640"/>
              <a:ext cx="2872902" cy="461665"/>
            </a:xfrm>
            <a:prstGeom prst="rect">
              <a:avLst/>
            </a:prstGeom>
            <a:noFill/>
          </p:spPr>
          <p:txBody>
            <a:bodyPr wrap="none" rtlCol="0">
              <a:spAutoFit/>
            </a:bodyPr>
            <a:lstStyle/>
            <a:p>
              <a:r>
                <a:rPr lang="en-US" sz="2400" dirty="0">
                  <a:solidFill>
                    <a:schemeClr val="accent1"/>
                  </a:solidFill>
                </a:rPr>
                <a:t>So, pick-up a pencil</a:t>
              </a:r>
            </a:p>
          </p:txBody>
        </p:sp>
        <p:pic>
          <p:nvPicPr>
            <p:cNvPr id="11" name="Picture 10" descr="ucm206324.gif"/>
            <p:cNvPicPr>
              <a:picLocks noChangeAspect="1"/>
            </p:cNvPicPr>
            <p:nvPr/>
          </p:nvPicPr>
          <p:blipFill>
            <a:blip r:embed="rId7"/>
            <a:stretch>
              <a:fillRect/>
            </a:stretch>
          </p:blipFill>
          <p:spPr>
            <a:xfrm>
              <a:off x="6394396" y="4691338"/>
              <a:ext cx="2206549" cy="1279187"/>
            </a:xfrm>
            <a:prstGeom prst="rect">
              <a:avLst/>
            </a:prstGeom>
          </p:spPr>
        </p:pic>
        <p:sp>
          <p:nvSpPr>
            <p:cNvPr id="12" name="TextBox 11"/>
            <p:cNvSpPr txBox="1"/>
            <p:nvPr/>
          </p:nvSpPr>
          <p:spPr>
            <a:xfrm>
              <a:off x="3886304" y="4931975"/>
              <a:ext cx="2508092" cy="830997"/>
            </a:xfrm>
            <a:prstGeom prst="rect">
              <a:avLst/>
            </a:prstGeom>
            <a:noFill/>
          </p:spPr>
          <p:txBody>
            <a:bodyPr wrap="square" rtlCol="0">
              <a:spAutoFit/>
            </a:bodyPr>
            <a:lstStyle/>
            <a:p>
              <a:pPr algn="ctr"/>
              <a:r>
                <a:rPr lang="en-US" sz="2400" dirty="0">
                  <a:solidFill>
                    <a:schemeClr val="accent1"/>
                  </a:solidFill>
                </a:rPr>
                <a:t>Before trying to hang windows</a:t>
              </a:r>
            </a:p>
          </p:txBody>
        </p:sp>
      </p:grpSp>
      <p:sp>
        <p:nvSpPr>
          <p:cNvPr id="6" name="TextBox 5">
            <a:extLst>
              <a:ext uri="{FF2B5EF4-FFF2-40B4-BE49-F238E27FC236}">
                <a16:creationId xmlns:a16="http://schemas.microsoft.com/office/drawing/2014/main" id="{D1D8A1CE-C4B9-4B7D-A13A-AC442F859B81}"/>
              </a:ext>
            </a:extLst>
          </p:cNvPr>
          <p:cNvSpPr txBox="1"/>
          <p:nvPr/>
        </p:nvSpPr>
        <p:spPr>
          <a:xfrm>
            <a:off x="1884618" y="6040633"/>
            <a:ext cx="5237331" cy="369332"/>
          </a:xfrm>
          <a:prstGeom prst="rect">
            <a:avLst/>
          </a:prstGeom>
          <a:noFill/>
        </p:spPr>
        <p:txBody>
          <a:bodyPr wrap="none" rtlCol="0">
            <a:spAutoFit/>
          </a:bodyPr>
          <a:lstStyle/>
          <a:p>
            <a:r>
              <a:rPr lang="en-US" i="1" dirty="0">
                <a:solidFill>
                  <a:srgbClr val="C00000"/>
                </a:solidFill>
              </a:rPr>
              <a:t>Resist temptation to start with technology choices</a:t>
            </a:r>
          </a:p>
        </p:txBody>
      </p:sp>
    </p:spTree>
    <p:extLst>
      <p:ext uri="{BB962C8B-B14F-4D97-AF65-F5344CB8AC3E}">
        <p14:creationId xmlns:p14="http://schemas.microsoft.com/office/powerpoint/2010/main" val="357437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512"/>
            <a:ext cx="9144000" cy="566928"/>
          </a:xfrm>
        </p:spPr>
        <p:txBody>
          <a:bodyPr/>
          <a:lstStyle/>
          <a:p>
            <a:pPr algn="ctr"/>
            <a:r>
              <a:rPr lang="en-US" dirty="0">
                <a:solidFill>
                  <a:schemeClr val="tx1">
                    <a:lumMod val="95000"/>
                  </a:schemeClr>
                </a:solidFill>
                <a:latin typeface="+mn-lt"/>
              </a:rPr>
              <a:t>Architectural Considerations</a:t>
            </a:r>
          </a:p>
        </p:txBody>
      </p:sp>
      <p:sp>
        <p:nvSpPr>
          <p:cNvPr id="4" name="Content Placeholder 3"/>
          <p:cNvSpPr>
            <a:spLocks noGrp="1"/>
          </p:cNvSpPr>
          <p:nvPr>
            <p:ph idx="1"/>
          </p:nvPr>
        </p:nvSpPr>
        <p:spPr>
          <a:xfrm>
            <a:off x="196552" y="1434142"/>
            <a:ext cx="8828314" cy="4883531"/>
          </a:xfrm>
        </p:spPr>
        <p:txBody>
          <a:bodyPr>
            <a:noAutofit/>
          </a:bodyPr>
          <a:lstStyle/>
          <a:p>
            <a:pPr marL="341313" indent="-230188">
              <a:buFont typeface="Arial" panose="020B0604020202020204" pitchFamily="34" charset="0"/>
              <a:buChar char="•"/>
            </a:pPr>
            <a:r>
              <a:rPr lang="en-US" sz="1800" i="1" dirty="0">
                <a:solidFill>
                  <a:srgbClr val="C00000"/>
                </a:solidFill>
                <a:latin typeface="+mn-lt"/>
              </a:rPr>
              <a:t>Coordination</a:t>
            </a:r>
            <a:r>
              <a:rPr lang="en-US" sz="1800" dirty="0">
                <a:solidFill>
                  <a:schemeClr val="bg1"/>
                </a:solidFill>
                <a:latin typeface="+mn-lt"/>
              </a:rPr>
              <a:t> is the process that causes or enables a set of decentralized elements to cooperate to solve a common problem</a:t>
            </a:r>
          </a:p>
          <a:p>
            <a:pPr marL="954659" lvl="1">
              <a:buFont typeface="Courier New" panose="02070309020205020404" pitchFamily="49" charset="0"/>
              <a:buChar char="o"/>
            </a:pPr>
            <a:r>
              <a:rPr lang="en-US" sz="1600" dirty="0">
                <a:solidFill>
                  <a:schemeClr val="bg1"/>
                </a:solidFill>
                <a:latin typeface="+mn-lt"/>
              </a:rPr>
              <a:t>How will we coordinate utility and non-utility assets?</a:t>
            </a:r>
          </a:p>
          <a:p>
            <a:pPr marL="954659" lvl="1">
              <a:buFont typeface="Courier New" panose="02070309020205020404" pitchFamily="49" charset="0"/>
              <a:buChar char="o"/>
            </a:pPr>
            <a:r>
              <a:rPr lang="en-US" sz="1600" dirty="0">
                <a:solidFill>
                  <a:schemeClr val="bg1"/>
                </a:solidFill>
                <a:latin typeface="+mn-lt"/>
              </a:rPr>
              <a:t>How will we address the information sharing requirements among participants?</a:t>
            </a:r>
          </a:p>
          <a:p>
            <a:pPr marL="341313" indent="-230188">
              <a:buFont typeface="Arial" panose="020B0604020202020204" pitchFamily="34" charset="0"/>
              <a:buChar char="•"/>
            </a:pPr>
            <a:r>
              <a:rPr lang="en-US" sz="1800" i="1" dirty="0">
                <a:solidFill>
                  <a:srgbClr val="C00000"/>
                </a:solidFill>
                <a:latin typeface="+mn-lt"/>
              </a:rPr>
              <a:t>Scalability</a:t>
            </a:r>
            <a:r>
              <a:rPr lang="en-US" sz="1800" dirty="0">
                <a:solidFill>
                  <a:schemeClr val="bg1"/>
                </a:solidFill>
                <a:latin typeface="+mn-lt"/>
              </a:rPr>
              <a:t> is the ability of a system to accommodate an expanding number of endpoints or participants without having to undertake major rework</a:t>
            </a:r>
          </a:p>
          <a:p>
            <a:pPr marL="954659" lvl="1">
              <a:buFont typeface="Courier New" panose="02070309020205020404" pitchFamily="49" charset="0"/>
              <a:buChar char="o"/>
            </a:pPr>
            <a:r>
              <a:rPr lang="en-US" sz="1600" b="0" dirty="0">
                <a:solidFill>
                  <a:schemeClr val="bg1"/>
                </a:solidFill>
                <a:latin typeface="+mn-lt"/>
              </a:rPr>
              <a:t>How do we enable optimal performance locally and system-wide?</a:t>
            </a:r>
          </a:p>
          <a:p>
            <a:pPr marL="954659" lvl="1">
              <a:buFont typeface="Courier New" panose="02070309020205020404" pitchFamily="49" charset="0"/>
              <a:buChar char="o"/>
            </a:pPr>
            <a:r>
              <a:rPr lang="en-US" sz="1600" dirty="0">
                <a:solidFill>
                  <a:schemeClr val="bg1"/>
                </a:solidFill>
                <a:latin typeface="+mn-lt"/>
              </a:rPr>
              <a:t>How do </a:t>
            </a:r>
            <a:r>
              <a:rPr lang="en-US" sz="1600" b="0" dirty="0">
                <a:solidFill>
                  <a:schemeClr val="bg1"/>
                </a:solidFill>
                <a:latin typeface="+mn-lt"/>
              </a:rPr>
              <a:t>we minimize the number of communication interfaces (cyber-intrusion)?</a:t>
            </a:r>
          </a:p>
          <a:p>
            <a:pPr marL="341313" indent="-230188">
              <a:buFont typeface="Arial" panose="020B0604020202020204" pitchFamily="34" charset="0"/>
              <a:buChar char="•"/>
            </a:pPr>
            <a:r>
              <a:rPr lang="en-US" sz="1800" i="1" dirty="0">
                <a:solidFill>
                  <a:srgbClr val="C00000"/>
                </a:solidFill>
                <a:latin typeface="+mn-lt"/>
              </a:rPr>
              <a:t>Layering</a:t>
            </a:r>
            <a:r>
              <a:rPr lang="en-US" sz="1800" dirty="0">
                <a:solidFill>
                  <a:schemeClr val="bg1"/>
                </a:solidFill>
                <a:latin typeface="+mn-lt"/>
              </a:rPr>
              <a:t> is applying fundamental or commonly-needed capabilities and services to a variable set of uses or applications through well-defined interoperable interfaces (Leads to the concept of </a:t>
            </a:r>
            <a:r>
              <a:rPr lang="en-US" sz="1800" i="1" dirty="0">
                <a:solidFill>
                  <a:srgbClr val="C00000"/>
                </a:solidFill>
                <a:latin typeface="+mn-lt"/>
              </a:rPr>
              <a:t>platform</a:t>
            </a:r>
            <a:r>
              <a:rPr lang="en-US" sz="1800" dirty="0">
                <a:solidFill>
                  <a:schemeClr val="bg1"/>
                </a:solidFill>
                <a:latin typeface="+mn-lt"/>
              </a:rPr>
              <a:t>)</a:t>
            </a:r>
          </a:p>
          <a:p>
            <a:pPr marL="954659" lvl="1">
              <a:buFont typeface="Courier New" panose="02070309020205020404" pitchFamily="49" charset="0"/>
              <a:buChar char="o"/>
            </a:pPr>
            <a:r>
              <a:rPr lang="en-US" sz="1600" dirty="0">
                <a:solidFill>
                  <a:schemeClr val="bg1"/>
                </a:solidFill>
                <a:latin typeface="+mn-lt"/>
              </a:rPr>
              <a:t>How do we build out the fundamental components of the system to support new applications and convergence with other infrastructures?</a:t>
            </a:r>
          </a:p>
          <a:p>
            <a:pPr marL="341313" indent="-230188">
              <a:buFont typeface="Arial" panose="020B0604020202020204" pitchFamily="34" charset="0"/>
              <a:buChar char="•"/>
            </a:pPr>
            <a:r>
              <a:rPr lang="en-US" sz="1800" i="1" dirty="0">
                <a:solidFill>
                  <a:srgbClr val="C00000"/>
                </a:solidFill>
                <a:latin typeface="+mn-lt"/>
              </a:rPr>
              <a:t>Buffering</a:t>
            </a:r>
            <a:r>
              <a:rPr lang="en-US" sz="1800" dirty="0">
                <a:solidFill>
                  <a:schemeClr val="bg1"/>
                </a:solidFill>
                <a:latin typeface="+mn-lt"/>
              </a:rPr>
              <a:t> is the ability to make the system resilient to a variety of perturbations</a:t>
            </a:r>
          </a:p>
          <a:p>
            <a:pPr marL="954659" lvl="1">
              <a:buFont typeface="Courier New" panose="02070309020205020404" pitchFamily="49" charset="0"/>
              <a:buChar char="o"/>
            </a:pPr>
            <a:r>
              <a:rPr lang="en-US" sz="1600" dirty="0">
                <a:solidFill>
                  <a:schemeClr val="bg1"/>
                </a:solidFill>
                <a:latin typeface="+mn-lt"/>
              </a:rPr>
              <a:t>How do we address resilience and system flexibility requirements (role of storage)?</a:t>
            </a:r>
            <a:endParaRPr lang="en-US" sz="1400" b="0" dirty="0">
              <a:solidFill>
                <a:schemeClr val="bg1"/>
              </a:solidFill>
              <a:latin typeface="+mn-lt"/>
            </a:endParaRPr>
          </a:p>
        </p:txBody>
      </p:sp>
      <p:sp>
        <p:nvSpPr>
          <p:cNvPr id="3" name="TextBox 2"/>
          <p:cNvSpPr txBox="1"/>
          <p:nvPr/>
        </p:nvSpPr>
        <p:spPr>
          <a:xfrm>
            <a:off x="196552" y="1016940"/>
            <a:ext cx="8631253" cy="400110"/>
          </a:xfrm>
          <a:prstGeom prst="rect">
            <a:avLst/>
          </a:prstGeom>
          <a:noFill/>
        </p:spPr>
        <p:txBody>
          <a:bodyPr wrap="square" rtlCol="0">
            <a:spAutoFit/>
          </a:bodyPr>
          <a:lstStyle/>
          <a:p>
            <a:pPr algn="ctr"/>
            <a:r>
              <a:rPr lang="en-US" sz="2000" b="1" dirty="0">
                <a:solidFill>
                  <a:srgbClr val="0070C0"/>
                </a:solidFill>
              </a:rPr>
              <a:t>Grid architecture is primarily about structure and ensuring coherence</a:t>
            </a:r>
          </a:p>
        </p:txBody>
      </p:sp>
    </p:spTree>
    <p:extLst>
      <p:ext uri="{BB962C8B-B14F-4D97-AF65-F5344CB8AC3E}">
        <p14:creationId xmlns:p14="http://schemas.microsoft.com/office/powerpoint/2010/main" val="45838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3968-EAEC-48DC-806C-0B34DD624400}"/>
              </a:ext>
            </a:extLst>
          </p:cNvPr>
          <p:cNvSpPr>
            <a:spLocks noGrp="1"/>
          </p:cNvSpPr>
          <p:nvPr>
            <p:ph type="title"/>
          </p:nvPr>
        </p:nvSpPr>
        <p:spPr/>
        <p:txBody>
          <a:bodyPr/>
          <a:lstStyle/>
          <a:p>
            <a:pPr algn="ctr"/>
            <a:r>
              <a:rPr lang="en-US" dirty="0"/>
              <a:t>Industry Structure</a:t>
            </a:r>
          </a:p>
        </p:txBody>
      </p:sp>
      <p:pic>
        <p:nvPicPr>
          <p:cNvPr id="7" name="Picture 6">
            <a:extLst>
              <a:ext uri="{FF2B5EF4-FFF2-40B4-BE49-F238E27FC236}">
                <a16:creationId xmlns:a16="http://schemas.microsoft.com/office/drawing/2014/main" id="{543D6941-1FFE-44BD-8EB5-446E01515B1A}"/>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560" y="1157748"/>
            <a:ext cx="5725682" cy="5063252"/>
          </a:xfrm>
          <a:prstGeom prst="rect">
            <a:avLst/>
          </a:prstGeom>
          <a:noFill/>
        </p:spPr>
      </p:pic>
      <p:grpSp>
        <p:nvGrpSpPr>
          <p:cNvPr id="14" name="Group 13">
            <a:extLst>
              <a:ext uri="{FF2B5EF4-FFF2-40B4-BE49-F238E27FC236}">
                <a16:creationId xmlns:a16="http://schemas.microsoft.com/office/drawing/2014/main" id="{181B9244-1CB4-44FE-B735-26342A69893F}"/>
              </a:ext>
            </a:extLst>
          </p:cNvPr>
          <p:cNvGrpSpPr/>
          <p:nvPr/>
        </p:nvGrpSpPr>
        <p:grpSpPr>
          <a:xfrm>
            <a:off x="6212114" y="1055473"/>
            <a:ext cx="2791209" cy="5165527"/>
            <a:chOff x="6212114" y="1055473"/>
            <a:chExt cx="2791209" cy="5165527"/>
          </a:xfrm>
        </p:grpSpPr>
        <p:sp>
          <p:nvSpPr>
            <p:cNvPr id="12" name="TextBox 11">
              <a:extLst>
                <a:ext uri="{FF2B5EF4-FFF2-40B4-BE49-F238E27FC236}">
                  <a16:creationId xmlns:a16="http://schemas.microsoft.com/office/drawing/2014/main" id="{A72AC784-168A-4E70-8406-9557F674E3A8}"/>
                </a:ext>
              </a:extLst>
            </p:cNvPr>
            <p:cNvSpPr txBox="1"/>
            <p:nvPr/>
          </p:nvSpPr>
          <p:spPr>
            <a:xfrm>
              <a:off x="6212114" y="1055473"/>
              <a:ext cx="2791209" cy="3847207"/>
            </a:xfrm>
            <a:prstGeom prst="rect">
              <a:avLst/>
            </a:prstGeom>
            <a:noFill/>
            <a:ln>
              <a:solidFill>
                <a:srgbClr val="FFC000"/>
              </a:solidFill>
            </a:ln>
          </p:spPr>
          <p:txBody>
            <a:bodyPr wrap="square" rtlCol="0">
              <a:spAutoFit/>
            </a:bodyPr>
            <a:lstStyle/>
            <a:p>
              <a:r>
                <a:rPr lang="en-US" sz="1400" u="sng" dirty="0">
                  <a:solidFill>
                    <a:schemeClr val="bg1"/>
                  </a:solidFill>
                </a:rPr>
                <a:t>Participants</a:t>
              </a:r>
              <a:r>
                <a:rPr lang="en-US" sz="1400" dirty="0">
                  <a:solidFill>
                    <a:schemeClr val="bg1"/>
                  </a:solidFill>
                </a:rPr>
                <a:t>:</a:t>
              </a:r>
            </a:p>
            <a:p>
              <a:r>
                <a:rPr lang="en-US" sz="1000" dirty="0">
                  <a:solidFill>
                    <a:schemeClr val="bg1"/>
                  </a:solidFill>
                </a:rPr>
                <a:t>Federal Government</a:t>
              </a:r>
            </a:p>
            <a:p>
              <a:r>
                <a:rPr lang="en-US" sz="1000" dirty="0">
                  <a:solidFill>
                    <a:schemeClr val="bg1"/>
                  </a:solidFill>
                </a:rPr>
                <a:t>Federal Regulators</a:t>
              </a:r>
            </a:p>
            <a:p>
              <a:r>
                <a:rPr lang="en-US" sz="1000" dirty="0">
                  <a:solidFill>
                    <a:schemeClr val="bg1"/>
                  </a:solidFill>
                </a:rPr>
                <a:t>NERC NY Reliability Coordinator</a:t>
              </a:r>
            </a:p>
            <a:p>
              <a:r>
                <a:rPr lang="en-US" sz="1000" dirty="0">
                  <a:solidFill>
                    <a:schemeClr val="bg1"/>
                  </a:solidFill>
                </a:rPr>
                <a:t>Northeast Power Coordinating Council</a:t>
              </a:r>
            </a:p>
            <a:p>
              <a:r>
                <a:rPr lang="en-US" sz="1000" dirty="0">
                  <a:solidFill>
                    <a:schemeClr val="bg1"/>
                  </a:solidFill>
                </a:rPr>
                <a:t>NY State Reliability Council</a:t>
              </a:r>
            </a:p>
            <a:p>
              <a:r>
                <a:rPr lang="en-US" sz="1000" dirty="0">
                  <a:solidFill>
                    <a:schemeClr val="bg1"/>
                  </a:solidFill>
                </a:rPr>
                <a:t>NY ISO (Ops)</a:t>
              </a:r>
            </a:p>
            <a:p>
              <a:r>
                <a:rPr lang="en-US" sz="1000" dirty="0">
                  <a:solidFill>
                    <a:schemeClr val="bg1"/>
                  </a:solidFill>
                </a:rPr>
                <a:t>Neighbor ISO/RTO/BAs</a:t>
              </a:r>
            </a:p>
            <a:p>
              <a:r>
                <a:rPr lang="en-US" sz="1000" dirty="0">
                  <a:solidFill>
                    <a:schemeClr val="bg1"/>
                  </a:solidFill>
                </a:rPr>
                <a:t>NY Wholesale Markets</a:t>
              </a:r>
            </a:p>
            <a:p>
              <a:r>
                <a:rPr lang="en-US" sz="1000" dirty="0">
                  <a:solidFill>
                    <a:schemeClr val="bg1"/>
                  </a:solidFill>
                </a:rPr>
                <a:t>Bulk Power Marketers/Arbitragers</a:t>
              </a:r>
            </a:p>
            <a:p>
              <a:r>
                <a:rPr lang="en-US" sz="1000" dirty="0">
                  <a:solidFill>
                    <a:schemeClr val="bg1"/>
                  </a:solidFill>
                </a:rPr>
                <a:t>Merchant Bulk Generation</a:t>
              </a:r>
            </a:p>
            <a:p>
              <a:r>
                <a:rPr lang="en-US" sz="1000" dirty="0">
                  <a:solidFill>
                    <a:schemeClr val="bg1"/>
                  </a:solidFill>
                </a:rPr>
                <a:t>Utility Generation</a:t>
              </a:r>
            </a:p>
            <a:p>
              <a:r>
                <a:rPr lang="en-US" sz="1000" dirty="0">
                  <a:solidFill>
                    <a:schemeClr val="bg1"/>
                  </a:solidFill>
                </a:rPr>
                <a:t>NY Power Authority</a:t>
              </a:r>
            </a:p>
            <a:p>
              <a:r>
                <a:rPr lang="en-US" sz="1000" dirty="0">
                  <a:solidFill>
                    <a:schemeClr val="bg1"/>
                  </a:solidFill>
                </a:rPr>
                <a:t>Long Island Power Authority</a:t>
              </a:r>
            </a:p>
            <a:p>
              <a:r>
                <a:rPr lang="en-US" sz="1000" dirty="0">
                  <a:solidFill>
                    <a:schemeClr val="bg1"/>
                  </a:solidFill>
                </a:rPr>
                <a:t>Transmission Operators</a:t>
              </a:r>
            </a:p>
            <a:p>
              <a:r>
                <a:rPr lang="en-US" sz="1000" dirty="0">
                  <a:solidFill>
                    <a:schemeClr val="bg1"/>
                  </a:solidFill>
                </a:rPr>
                <a:t>Neighbor Transmission Operators</a:t>
              </a:r>
            </a:p>
            <a:p>
              <a:r>
                <a:rPr lang="en-US" sz="1000" dirty="0">
                  <a:solidFill>
                    <a:schemeClr val="bg1"/>
                  </a:solidFill>
                </a:rPr>
                <a:t>NY State Government</a:t>
              </a:r>
            </a:p>
            <a:p>
              <a:r>
                <a:rPr lang="en-US" sz="1000" dirty="0">
                  <a:solidFill>
                    <a:schemeClr val="bg1"/>
                  </a:solidFill>
                </a:rPr>
                <a:t>NY PSC</a:t>
              </a:r>
            </a:p>
            <a:p>
              <a:r>
                <a:rPr lang="en-US" sz="1000" dirty="0">
                  <a:solidFill>
                    <a:schemeClr val="bg1"/>
                  </a:solidFill>
                </a:rPr>
                <a:t>Distribution System Operator</a:t>
              </a:r>
            </a:p>
            <a:p>
              <a:r>
                <a:rPr lang="en-US" sz="1000" dirty="0">
                  <a:solidFill>
                    <a:schemeClr val="bg1"/>
                  </a:solidFill>
                </a:rPr>
                <a:t>Utility Retail</a:t>
              </a:r>
            </a:p>
            <a:p>
              <a:r>
                <a:rPr lang="en-US" sz="1000" dirty="0">
                  <a:solidFill>
                    <a:schemeClr val="bg1"/>
                  </a:solidFill>
                </a:rPr>
                <a:t>Residential Customers</a:t>
              </a:r>
            </a:p>
            <a:p>
              <a:r>
                <a:rPr lang="en-US" sz="1000" dirty="0">
                  <a:solidFill>
                    <a:schemeClr val="bg1"/>
                  </a:solidFill>
                </a:rPr>
                <a:t>C&amp;I Customers</a:t>
              </a:r>
            </a:p>
            <a:p>
              <a:r>
                <a:rPr lang="en-US" sz="1000" dirty="0">
                  <a:solidFill>
                    <a:schemeClr val="bg1"/>
                  </a:solidFill>
                </a:rPr>
                <a:t>ESCOs</a:t>
              </a:r>
            </a:p>
            <a:p>
              <a:r>
                <a:rPr lang="en-US" sz="1000" dirty="0">
                  <a:solidFill>
                    <a:schemeClr val="bg1"/>
                  </a:solidFill>
                </a:rPr>
                <a:t>Third-Party DER Aggregator</a:t>
              </a:r>
            </a:p>
          </p:txBody>
        </p:sp>
        <p:sp>
          <p:nvSpPr>
            <p:cNvPr id="17" name="TextBox 16">
              <a:extLst>
                <a:ext uri="{FF2B5EF4-FFF2-40B4-BE49-F238E27FC236}">
                  <a16:creationId xmlns:a16="http://schemas.microsoft.com/office/drawing/2014/main" id="{99A98C9D-F74A-40DC-A00B-57FFBD559C0B}"/>
                </a:ext>
              </a:extLst>
            </p:cNvPr>
            <p:cNvSpPr txBox="1"/>
            <p:nvPr/>
          </p:nvSpPr>
          <p:spPr>
            <a:xfrm>
              <a:off x="6212114" y="4989894"/>
              <a:ext cx="2791209" cy="1231106"/>
            </a:xfrm>
            <a:prstGeom prst="rect">
              <a:avLst/>
            </a:prstGeom>
            <a:noFill/>
            <a:ln>
              <a:solidFill>
                <a:srgbClr val="FFC000"/>
              </a:solidFill>
            </a:ln>
          </p:spPr>
          <p:txBody>
            <a:bodyPr wrap="square" rtlCol="0">
              <a:spAutoFit/>
            </a:bodyPr>
            <a:lstStyle/>
            <a:p>
              <a:r>
                <a:rPr lang="en-US" sz="1400" u="sng" dirty="0">
                  <a:solidFill>
                    <a:schemeClr val="bg1"/>
                  </a:solidFill>
                </a:rPr>
                <a:t>Nature of Interaction</a:t>
              </a:r>
              <a:r>
                <a:rPr lang="en-US" sz="1400" dirty="0">
                  <a:solidFill>
                    <a:schemeClr val="bg1"/>
                  </a:solidFill>
                </a:rPr>
                <a:t>:</a:t>
              </a:r>
            </a:p>
            <a:p>
              <a:r>
                <a:rPr lang="en-US" sz="1000" dirty="0">
                  <a:solidFill>
                    <a:schemeClr val="bg1"/>
                  </a:solidFill>
                </a:rPr>
                <a:t>Reliability coordination</a:t>
              </a:r>
            </a:p>
            <a:p>
              <a:r>
                <a:rPr lang="en-US" sz="1000" dirty="0">
                  <a:solidFill>
                    <a:schemeClr val="bg1"/>
                  </a:solidFill>
                </a:rPr>
                <a:t>Market interaction</a:t>
              </a:r>
            </a:p>
            <a:p>
              <a:r>
                <a:rPr lang="en-US" sz="1000" dirty="0">
                  <a:solidFill>
                    <a:schemeClr val="bg1"/>
                  </a:solidFill>
                </a:rPr>
                <a:t>Retail</a:t>
              </a:r>
            </a:p>
            <a:p>
              <a:r>
                <a:rPr lang="en-US" sz="1000" dirty="0">
                  <a:solidFill>
                    <a:schemeClr val="bg1"/>
                  </a:solidFill>
                </a:rPr>
                <a:t>Fed/state regulation</a:t>
              </a:r>
            </a:p>
            <a:p>
              <a:r>
                <a:rPr lang="en-US" sz="1000" dirty="0">
                  <a:solidFill>
                    <a:schemeClr val="bg1"/>
                  </a:solidFill>
                </a:rPr>
                <a:t>Energy and services</a:t>
              </a:r>
            </a:p>
            <a:p>
              <a:r>
                <a:rPr lang="en-US" sz="1000" dirty="0">
                  <a:solidFill>
                    <a:schemeClr val="bg1"/>
                  </a:solidFill>
                </a:rPr>
                <a:t>Control and coordination</a:t>
              </a:r>
            </a:p>
          </p:txBody>
        </p:sp>
      </p:grpSp>
    </p:spTree>
    <p:extLst>
      <p:ext uri="{BB962C8B-B14F-4D97-AF65-F5344CB8AC3E}">
        <p14:creationId xmlns:p14="http://schemas.microsoft.com/office/powerpoint/2010/main" val="319499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03" y="23051"/>
            <a:ext cx="8521177" cy="872167"/>
          </a:xfrm>
        </p:spPr>
        <p:txBody>
          <a:bodyPr/>
          <a:lstStyle/>
          <a:p>
            <a:pPr algn="ctr"/>
            <a:r>
              <a:rPr lang="en-US" dirty="0"/>
              <a:t>Coordination of DER</a:t>
            </a:r>
          </a:p>
        </p:txBody>
      </p:sp>
      <p:sp>
        <p:nvSpPr>
          <p:cNvPr id="16" name="Content Placeholder 15"/>
          <p:cNvSpPr>
            <a:spLocks noGrp="1"/>
          </p:cNvSpPr>
          <p:nvPr>
            <p:ph sz="half" idx="1"/>
          </p:nvPr>
        </p:nvSpPr>
        <p:spPr>
          <a:xfrm>
            <a:off x="5153891" y="1951678"/>
            <a:ext cx="3990109" cy="2833626"/>
          </a:xfrm>
        </p:spPr>
        <p:txBody>
          <a:bodyPr>
            <a:normAutofit fontScale="92500" lnSpcReduction="20000"/>
          </a:bodyPr>
          <a:lstStyle/>
          <a:p>
            <a:pPr marL="115888" indent="-115888">
              <a:buFont typeface="Arial" panose="020B0604020202020204" pitchFamily="34" charset="0"/>
              <a:buChar char="•"/>
            </a:pPr>
            <a:r>
              <a:rPr lang="en-US" sz="1600" b="0" dirty="0">
                <a:solidFill>
                  <a:schemeClr val="bg1"/>
                </a:solidFill>
              </a:rPr>
              <a:t>Elements need to coordinate to solve common problems of grid operations (in the presence of DER)</a:t>
            </a:r>
          </a:p>
          <a:p>
            <a:pPr marL="115888" indent="-115888">
              <a:buFont typeface="Arial" panose="020B0604020202020204" pitchFamily="34" charset="0"/>
              <a:buChar char="•"/>
            </a:pPr>
            <a:r>
              <a:rPr lang="en-US" sz="1600" b="0" dirty="0">
                <a:solidFill>
                  <a:schemeClr val="bg1"/>
                </a:solidFill>
              </a:rPr>
              <a:t>Each element has performance constraints and optimization objectives</a:t>
            </a:r>
          </a:p>
          <a:p>
            <a:pPr marL="115888" indent="-115888">
              <a:buFont typeface="Arial" panose="020B0604020202020204" pitchFamily="34" charset="0"/>
              <a:buChar char="•"/>
            </a:pPr>
            <a:r>
              <a:rPr lang="en-US" sz="1600" b="0" dirty="0">
                <a:solidFill>
                  <a:schemeClr val="bg1"/>
                </a:solidFill>
              </a:rPr>
              <a:t>By examining relationships and interfaces, can develop coordination frameworks and underlying control and communication requirements</a:t>
            </a:r>
          </a:p>
          <a:p>
            <a:pPr marL="115888" indent="-115888">
              <a:buFont typeface="Arial" panose="020B0604020202020204" pitchFamily="34" charset="0"/>
              <a:buChar char="•"/>
            </a:pPr>
            <a:r>
              <a:rPr lang="en-US" sz="1600" b="0" dirty="0">
                <a:solidFill>
                  <a:schemeClr val="bg1"/>
                </a:solidFill>
              </a:rPr>
              <a:t>Laminar coordination allows us to manage an increasing number of nodes</a:t>
            </a:r>
          </a:p>
          <a:p>
            <a:pPr marL="115888" indent="-115888">
              <a:buFont typeface="Arial" panose="020B0604020202020204" pitchFamily="34" charset="0"/>
              <a:buChar char="•"/>
            </a:pPr>
            <a:r>
              <a:rPr lang="en-US" sz="1600" b="0" dirty="0">
                <a:solidFill>
                  <a:schemeClr val="bg1"/>
                </a:solidFill>
              </a:rPr>
              <a:t>Proper coordination permits local/system optimization</a:t>
            </a:r>
          </a:p>
        </p:txBody>
      </p:sp>
      <p:sp>
        <p:nvSpPr>
          <p:cNvPr id="8" name="TextBox 7">
            <a:extLst>
              <a:ext uri="{FF2B5EF4-FFF2-40B4-BE49-F238E27FC236}">
                <a16:creationId xmlns:a16="http://schemas.microsoft.com/office/drawing/2014/main" id="{50EBA5E1-0132-4780-B2E2-BB220D6337A1}"/>
              </a:ext>
            </a:extLst>
          </p:cNvPr>
          <p:cNvSpPr txBox="1"/>
          <p:nvPr/>
        </p:nvSpPr>
        <p:spPr>
          <a:xfrm>
            <a:off x="599354" y="980412"/>
            <a:ext cx="7858845" cy="707886"/>
          </a:xfrm>
          <a:prstGeom prst="rect">
            <a:avLst/>
          </a:prstGeom>
          <a:noFill/>
        </p:spPr>
        <p:txBody>
          <a:bodyPr wrap="square" rtlCol="0">
            <a:spAutoFit/>
          </a:bodyPr>
          <a:lstStyle/>
          <a:p>
            <a:pPr algn="ctr"/>
            <a:r>
              <a:rPr lang="en-US" sz="2000" dirty="0">
                <a:solidFill>
                  <a:srgbClr val="0070C0"/>
                </a:solidFill>
              </a:rPr>
              <a:t>The presence of DER not owned by utilities changes the problem from direct control to a combination of control and coordination</a:t>
            </a:r>
          </a:p>
        </p:txBody>
      </p:sp>
      <p:grpSp>
        <p:nvGrpSpPr>
          <p:cNvPr id="80" name="Group 79">
            <a:extLst>
              <a:ext uri="{FF2B5EF4-FFF2-40B4-BE49-F238E27FC236}">
                <a16:creationId xmlns:a16="http://schemas.microsoft.com/office/drawing/2014/main" id="{56B7FD83-DBF3-455E-B430-CEFEF7212585}"/>
              </a:ext>
            </a:extLst>
          </p:cNvPr>
          <p:cNvGrpSpPr/>
          <p:nvPr/>
        </p:nvGrpSpPr>
        <p:grpSpPr>
          <a:xfrm>
            <a:off x="360206" y="1865242"/>
            <a:ext cx="4517776" cy="4350146"/>
            <a:chOff x="277076" y="1657417"/>
            <a:chExt cx="4517776" cy="4350146"/>
          </a:xfrm>
        </p:grpSpPr>
        <p:sp>
          <p:nvSpPr>
            <p:cNvPr id="57" name="Cloud 56">
              <a:extLst>
                <a:ext uri="{FF2B5EF4-FFF2-40B4-BE49-F238E27FC236}">
                  <a16:creationId xmlns:a16="http://schemas.microsoft.com/office/drawing/2014/main" id="{035A068E-8DA4-49F0-BABE-13243FFDF63D}"/>
                </a:ext>
              </a:extLst>
            </p:cNvPr>
            <p:cNvSpPr/>
            <p:nvPr/>
          </p:nvSpPr>
          <p:spPr>
            <a:xfrm>
              <a:off x="3707370" y="1657417"/>
              <a:ext cx="326758" cy="671309"/>
            </a:xfrm>
            <a:prstGeom prst="cloud">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4F8B7FF5-DAB8-4ACD-831C-D7B5DE611845}"/>
                </a:ext>
              </a:extLst>
            </p:cNvPr>
            <p:cNvGrpSpPr/>
            <p:nvPr/>
          </p:nvGrpSpPr>
          <p:grpSpPr>
            <a:xfrm>
              <a:off x="277076" y="1895188"/>
              <a:ext cx="4517776" cy="4112375"/>
              <a:chOff x="277076" y="1895188"/>
              <a:chExt cx="4517776" cy="4112375"/>
            </a:xfrm>
          </p:grpSpPr>
          <p:grpSp>
            <p:nvGrpSpPr>
              <p:cNvPr id="13" name="Group 12">
                <a:extLst>
                  <a:ext uri="{FF2B5EF4-FFF2-40B4-BE49-F238E27FC236}">
                    <a16:creationId xmlns:a16="http://schemas.microsoft.com/office/drawing/2014/main" id="{9ABADF5C-F07C-420D-80E1-3F298399330B}"/>
                  </a:ext>
                </a:extLst>
              </p:cNvPr>
              <p:cNvGrpSpPr/>
              <p:nvPr/>
            </p:nvGrpSpPr>
            <p:grpSpPr>
              <a:xfrm>
                <a:off x="277076" y="1895188"/>
                <a:ext cx="3085995" cy="3050861"/>
                <a:chOff x="1676401" y="2213864"/>
                <a:chExt cx="3085995" cy="3050861"/>
              </a:xfrm>
            </p:grpSpPr>
            <p:sp>
              <p:nvSpPr>
                <p:cNvPr id="14" name="Rectangle 13">
                  <a:extLst>
                    <a:ext uri="{FF2B5EF4-FFF2-40B4-BE49-F238E27FC236}">
                      <a16:creationId xmlns:a16="http://schemas.microsoft.com/office/drawing/2014/main" id="{02FEE679-7A1C-4689-A8D1-D3B2151BB754}"/>
                    </a:ext>
                  </a:extLst>
                </p:cNvPr>
                <p:cNvSpPr/>
                <p:nvPr/>
              </p:nvSpPr>
              <p:spPr>
                <a:xfrm flipV="1">
                  <a:off x="1676401" y="2687782"/>
                  <a:ext cx="2420974" cy="1066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10 Points 14">
                  <a:extLst>
                    <a:ext uri="{FF2B5EF4-FFF2-40B4-BE49-F238E27FC236}">
                      <a16:creationId xmlns:a16="http://schemas.microsoft.com/office/drawing/2014/main" id="{B03F462E-EB97-464C-B445-94A8A1909846}"/>
                    </a:ext>
                  </a:extLst>
                </p:cNvPr>
                <p:cNvSpPr/>
                <p:nvPr/>
              </p:nvSpPr>
              <p:spPr>
                <a:xfrm>
                  <a:off x="2796833" y="2213864"/>
                  <a:ext cx="180109" cy="180109"/>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10 Points 16">
                  <a:extLst>
                    <a:ext uri="{FF2B5EF4-FFF2-40B4-BE49-F238E27FC236}">
                      <a16:creationId xmlns:a16="http://schemas.microsoft.com/office/drawing/2014/main" id="{FF1B93B9-35CA-41C5-8370-28058B072DCB}"/>
                    </a:ext>
                  </a:extLst>
                </p:cNvPr>
                <p:cNvSpPr/>
                <p:nvPr/>
              </p:nvSpPr>
              <p:spPr>
                <a:xfrm>
                  <a:off x="1743500" y="3685307"/>
                  <a:ext cx="180109" cy="180109"/>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96CBAA5-215A-4165-9B8F-E2995882A816}"/>
                    </a:ext>
                  </a:extLst>
                </p:cNvPr>
                <p:cNvSpPr/>
                <p:nvPr/>
              </p:nvSpPr>
              <p:spPr>
                <a:xfrm flipV="1">
                  <a:off x="3034142" y="4183090"/>
                  <a:ext cx="1728254" cy="1189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CAAE564-3375-400D-BDC5-31DF20225FF3}"/>
                    </a:ext>
                  </a:extLst>
                </p:cNvPr>
                <p:cNvCxnSpPr>
                  <a:cxnSpLocks/>
                  <a:stCxn id="15" idx="3"/>
                  <a:endCxn id="14" idx="2"/>
                </p:cNvCxnSpPr>
                <p:nvPr/>
              </p:nvCxnSpPr>
              <p:spPr>
                <a:xfrm>
                  <a:off x="2886888" y="2393973"/>
                  <a:ext cx="0" cy="293809"/>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433F50-5768-4B74-898F-F9E4C5CAEF3F}"/>
                    </a:ext>
                  </a:extLst>
                </p:cNvPr>
                <p:cNvCxnSpPr>
                  <a:cxnSpLocks/>
                  <a:stCxn id="14" idx="0"/>
                </p:cNvCxnSpPr>
                <p:nvPr/>
              </p:nvCxnSpPr>
              <p:spPr>
                <a:xfrm>
                  <a:off x="2886888" y="2794463"/>
                  <a:ext cx="0" cy="89084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DCC286-62F1-46DF-933E-DAB443ECE918}"/>
                    </a:ext>
                  </a:extLst>
                </p:cNvPr>
                <p:cNvCxnSpPr>
                  <a:cxnSpLocks/>
                </p:cNvCxnSpPr>
                <p:nvPr/>
              </p:nvCxnSpPr>
              <p:spPr>
                <a:xfrm flipH="1">
                  <a:off x="1862548" y="2794463"/>
                  <a:ext cx="123789" cy="89084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1F665B-B079-4BE4-810E-CE96A24EBD23}"/>
                    </a:ext>
                  </a:extLst>
                </p:cNvPr>
                <p:cNvCxnSpPr>
                  <a:cxnSpLocks/>
                </p:cNvCxnSpPr>
                <p:nvPr/>
              </p:nvCxnSpPr>
              <p:spPr>
                <a:xfrm>
                  <a:off x="3787438" y="2794463"/>
                  <a:ext cx="105689" cy="89084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2AFDD8-30B1-4E62-8FA3-6BA62E729A5D}"/>
                    </a:ext>
                  </a:extLst>
                </p:cNvPr>
                <p:cNvCxnSpPr>
                  <a:cxnSpLocks/>
                </p:cNvCxnSpPr>
                <p:nvPr/>
              </p:nvCxnSpPr>
              <p:spPr>
                <a:xfrm flipH="1">
                  <a:off x="3158836" y="4288211"/>
                  <a:ext cx="171398" cy="796405"/>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9FC2379-F864-4AA7-B8AD-085459D75942}"/>
                    </a:ext>
                  </a:extLst>
                </p:cNvPr>
                <p:cNvCxnSpPr>
                  <a:cxnSpLocks/>
                </p:cNvCxnSpPr>
                <p:nvPr/>
              </p:nvCxnSpPr>
              <p:spPr>
                <a:xfrm>
                  <a:off x="4452451" y="4302066"/>
                  <a:ext cx="119549" cy="78255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Star: 10 Points 24">
                  <a:extLst>
                    <a:ext uri="{FF2B5EF4-FFF2-40B4-BE49-F238E27FC236}">
                      <a16:creationId xmlns:a16="http://schemas.microsoft.com/office/drawing/2014/main" id="{7B114A6A-89CE-4538-8ADB-26E0E8129A30}"/>
                    </a:ext>
                  </a:extLst>
                </p:cNvPr>
                <p:cNvSpPr/>
                <p:nvPr/>
              </p:nvSpPr>
              <p:spPr>
                <a:xfrm>
                  <a:off x="2796832" y="3701933"/>
                  <a:ext cx="180109" cy="180109"/>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10 Points 25">
                  <a:extLst>
                    <a:ext uri="{FF2B5EF4-FFF2-40B4-BE49-F238E27FC236}">
                      <a16:creationId xmlns:a16="http://schemas.microsoft.com/office/drawing/2014/main" id="{CC0D216A-6911-4BEC-97C8-9D4A16681B1D}"/>
                    </a:ext>
                  </a:extLst>
                </p:cNvPr>
                <p:cNvSpPr/>
                <p:nvPr/>
              </p:nvSpPr>
              <p:spPr>
                <a:xfrm>
                  <a:off x="3812572" y="3685307"/>
                  <a:ext cx="180109" cy="180109"/>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10 Points 26">
                  <a:extLst>
                    <a:ext uri="{FF2B5EF4-FFF2-40B4-BE49-F238E27FC236}">
                      <a16:creationId xmlns:a16="http://schemas.microsoft.com/office/drawing/2014/main" id="{7E7E23B3-6B18-4EB3-8396-CE78D88CD6B9}"/>
                    </a:ext>
                  </a:extLst>
                </p:cNvPr>
                <p:cNvSpPr/>
                <p:nvPr/>
              </p:nvSpPr>
              <p:spPr>
                <a:xfrm>
                  <a:off x="3034142" y="5084616"/>
                  <a:ext cx="180109" cy="180109"/>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10 Points 27">
                  <a:extLst>
                    <a:ext uri="{FF2B5EF4-FFF2-40B4-BE49-F238E27FC236}">
                      <a16:creationId xmlns:a16="http://schemas.microsoft.com/office/drawing/2014/main" id="{3FF9D7FF-FBD7-4D75-BE0F-FC44194CA10B}"/>
                    </a:ext>
                  </a:extLst>
                </p:cNvPr>
                <p:cNvSpPr/>
                <p:nvPr/>
              </p:nvSpPr>
              <p:spPr>
                <a:xfrm>
                  <a:off x="4484516" y="5084616"/>
                  <a:ext cx="180109" cy="180109"/>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B09D90C-E114-45D1-8734-FF6D51DB2E71}"/>
                    </a:ext>
                  </a:extLst>
                </p:cNvPr>
                <p:cNvCxnSpPr>
                  <a:cxnSpLocks/>
                  <a:stCxn id="26" idx="3"/>
                  <a:endCxn id="18" idx="2"/>
                </p:cNvCxnSpPr>
                <p:nvPr/>
              </p:nvCxnSpPr>
              <p:spPr>
                <a:xfrm flipH="1">
                  <a:off x="3898269" y="3865416"/>
                  <a:ext cx="4358" cy="31767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BC93DB2C-12A8-4E72-B025-4905E72E0590}"/>
                  </a:ext>
                </a:extLst>
              </p:cNvPr>
              <p:cNvCxnSpPr>
                <a:cxnSpLocks/>
              </p:cNvCxnSpPr>
              <p:nvPr/>
            </p:nvCxnSpPr>
            <p:spPr>
              <a:xfrm flipH="1">
                <a:off x="2676486" y="5219616"/>
                <a:ext cx="1036527"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2479100-0A88-42F8-914C-ED1037DF16D6}"/>
                  </a:ext>
                </a:extLst>
              </p:cNvPr>
              <p:cNvSpPr txBox="1"/>
              <p:nvPr/>
            </p:nvSpPr>
            <p:spPr>
              <a:xfrm>
                <a:off x="1502337" y="5067214"/>
                <a:ext cx="1296288" cy="307777"/>
              </a:xfrm>
              <a:prstGeom prst="rect">
                <a:avLst/>
              </a:prstGeom>
              <a:noFill/>
            </p:spPr>
            <p:txBody>
              <a:bodyPr wrap="square" rtlCol="0">
                <a:spAutoFit/>
              </a:bodyPr>
              <a:lstStyle/>
              <a:p>
                <a:pPr algn="ctr"/>
                <a:r>
                  <a:rPr lang="en-US" sz="1400" dirty="0">
                    <a:solidFill>
                      <a:schemeClr val="bg1"/>
                    </a:solidFill>
                  </a:rPr>
                  <a:t>Utility Edge</a:t>
                </a:r>
              </a:p>
            </p:txBody>
          </p:sp>
          <p:sp>
            <p:nvSpPr>
              <p:cNvPr id="50" name="TextBox 49">
                <a:extLst>
                  <a:ext uri="{FF2B5EF4-FFF2-40B4-BE49-F238E27FC236}">
                    <a16:creationId xmlns:a16="http://schemas.microsoft.com/office/drawing/2014/main" id="{82ED35EF-A24D-4AFF-A5D9-C68DD421A26C}"/>
                  </a:ext>
                </a:extLst>
              </p:cNvPr>
              <p:cNvSpPr txBox="1"/>
              <p:nvPr/>
            </p:nvSpPr>
            <p:spPr>
              <a:xfrm>
                <a:off x="2555401" y="5490206"/>
                <a:ext cx="1296288" cy="307777"/>
              </a:xfrm>
              <a:prstGeom prst="rect">
                <a:avLst/>
              </a:prstGeom>
              <a:noFill/>
            </p:spPr>
            <p:txBody>
              <a:bodyPr wrap="square" rtlCol="0">
                <a:spAutoFit/>
              </a:bodyPr>
              <a:lstStyle/>
              <a:p>
                <a:pPr algn="ctr"/>
                <a:r>
                  <a:rPr lang="en-US" sz="1400" dirty="0">
                    <a:solidFill>
                      <a:schemeClr val="bg1"/>
                    </a:solidFill>
                  </a:rPr>
                  <a:t>DER</a:t>
                </a:r>
              </a:p>
            </p:txBody>
          </p:sp>
          <p:sp>
            <p:nvSpPr>
              <p:cNvPr id="53" name="Rectangle 52">
                <a:extLst>
                  <a:ext uri="{FF2B5EF4-FFF2-40B4-BE49-F238E27FC236}">
                    <a16:creationId xmlns:a16="http://schemas.microsoft.com/office/drawing/2014/main" id="{0A0ACA1F-4631-400D-AE11-38736198518B}"/>
                  </a:ext>
                </a:extLst>
              </p:cNvPr>
              <p:cNvSpPr/>
              <p:nvPr/>
            </p:nvSpPr>
            <p:spPr>
              <a:xfrm>
                <a:off x="2979657" y="5441292"/>
                <a:ext cx="428103" cy="3844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FC46E90-5B85-4EF4-BE4D-8B6553CCD56B}"/>
                  </a:ext>
                </a:extLst>
              </p:cNvPr>
              <p:cNvSpPr txBox="1">
                <a:spLocks/>
              </p:cNvSpPr>
              <p:nvPr/>
            </p:nvSpPr>
            <p:spPr>
              <a:xfrm>
                <a:off x="4157542" y="5226403"/>
                <a:ext cx="637310" cy="781160"/>
              </a:xfrm>
              <a:prstGeom prst="rect">
                <a:avLst/>
              </a:prstGeom>
              <a:noFill/>
              <a:ln w="19050">
                <a:solidFill>
                  <a:schemeClr val="tx2">
                    <a:lumMod val="50000"/>
                  </a:schemeClr>
                </a:solidFill>
              </a:ln>
            </p:spPr>
            <p:txBody>
              <a:bodyPr wrap="square" rtlCol="0" anchor="ctr" anchorCtr="0">
                <a:noAutofit/>
              </a:bodyPr>
              <a:lstStyle/>
              <a:p>
                <a:r>
                  <a:rPr lang="en-US" sz="1400" dirty="0">
                    <a:solidFill>
                      <a:schemeClr val="bg1"/>
                    </a:solidFill>
                  </a:rPr>
                  <a:t>AGG</a:t>
                </a:r>
              </a:p>
            </p:txBody>
          </p:sp>
          <p:sp>
            <p:nvSpPr>
              <p:cNvPr id="56" name="Cloud 55">
                <a:extLst>
                  <a:ext uri="{FF2B5EF4-FFF2-40B4-BE49-F238E27FC236}">
                    <a16:creationId xmlns:a16="http://schemas.microsoft.com/office/drawing/2014/main" id="{A7125985-7ED4-40D2-A954-3D88D09E2854}"/>
                  </a:ext>
                </a:extLst>
              </p:cNvPr>
              <p:cNvSpPr/>
              <p:nvPr/>
            </p:nvSpPr>
            <p:spPr>
              <a:xfrm>
                <a:off x="3651370" y="5343184"/>
                <a:ext cx="290480" cy="580618"/>
              </a:xfrm>
              <a:prstGeom prst="cloud">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DD111AD6-189E-47D6-AFC4-1C826A66284B}"/>
                  </a:ext>
                </a:extLst>
              </p:cNvPr>
              <p:cNvCxnSpPr>
                <a:cxnSpLocks/>
              </p:cNvCxnSpPr>
              <p:nvPr/>
            </p:nvCxnSpPr>
            <p:spPr>
              <a:xfrm>
                <a:off x="3407760" y="5616983"/>
                <a:ext cx="74860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id="{687FDC96-3BB2-47F0-8F8F-F5E14D3600D4}"/>
                </a:ext>
              </a:extLst>
            </p:cNvPr>
            <p:cNvCxnSpPr>
              <a:cxnSpLocks/>
              <a:endCxn id="55" idx="0"/>
            </p:cNvCxnSpPr>
            <p:nvPr/>
          </p:nvCxnSpPr>
          <p:spPr>
            <a:xfrm>
              <a:off x="4476197" y="1962648"/>
              <a:ext cx="0" cy="3263755"/>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4BB52D53-42DE-41B6-A553-F3522E333AC3}"/>
                </a:ext>
              </a:extLst>
            </p:cNvPr>
            <p:cNvSpPr/>
            <p:nvPr/>
          </p:nvSpPr>
          <p:spPr>
            <a:xfrm>
              <a:off x="1233400" y="1688298"/>
              <a:ext cx="2129670" cy="53390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6B4B10F4-F9A5-4A9E-8685-EA31BC555468}"/>
                </a:ext>
              </a:extLst>
            </p:cNvPr>
            <p:cNvCxnSpPr>
              <a:cxnSpLocks/>
            </p:cNvCxnSpPr>
            <p:nvPr/>
          </p:nvCxnSpPr>
          <p:spPr>
            <a:xfrm>
              <a:off x="3155841" y="1962648"/>
              <a:ext cx="132035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2ECB631-BD53-4A48-9838-B7C15138E7D4}"/>
                </a:ext>
              </a:extLst>
            </p:cNvPr>
            <p:cNvCxnSpPr>
              <a:cxnSpLocks/>
            </p:cNvCxnSpPr>
            <p:nvPr/>
          </p:nvCxnSpPr>
          <p:spPr>
            <a:xfrm>
              <a:off x="3053126" y="2083650"/>
              <a:ext cx="0" cy="178076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3DAC50CD-D6CB-4054-A2FC-C043626A4DFE}"/>
                </a:ext>
              </a:extLst>
            </p:cNvPr>
            <p:cNvSpPr/>
            <p:nvPr/>
          </p:nvSpPr>
          <p:spPr>
            <a:xfrm>
              <a:off x="2936816" y="1868547"/>
              <a:ext cx="217649" cy="215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a:extLst>
              <a:ext uri="{FF2B5EF4-FFF2-40B4-BE49-F238E27FC236}">
                <a16:creationId xmlns:a16="http://schemas.microsoft.com/office/drawing/2014/main" id="{4D426088-7322-4D7B-8DFF-71642E1EA550}"/>
              </a:ext>
            </a:extLst>
          </p:cNvPr>
          <p:cNvSpPr txBox="1"/>
          <p:nvPr/>
        </p:nvSpPr>
        <p:spPr>
          <a:xfrm>
            <a:off x="5153891" y="5564318"/>
            <a:ext cx="3409477" cy="553998"/>
          </a:xfrm>
          <a:prstGeom prst="rect">
            <a:avLst/>
          </a:prstGeom>
          <a:ln>
            <a:noFill/>
          </a:ln>
        </p:spPr>
        <p:txBody>
          <a:bodyPr wrap="square" rtlCol="0">
            <a:spAutoFit/>
          </a:bodyPr>
          <a:lstStyle/>
          <a:p>
            <a:pPr defTabSz="457200" fontAlgn="base">
              <a:spcBef>
                <a:spcPct val="0"/>
              </a:spcBef>
              <a:spcAft>
                <a:spcPct val="0"/>
              </a:spcAft>
            </a:pPr>
            <a:r>
              <a:rPr lang="en-US" sz="1000" dirty="0">
                <a:solidFill>
                  <a:prstClr val="black"/>
                </a:solidFill>
                <a:latin typeface="Verdana" charset="0"/>
                <a:ea typeface="ＭＳ Ｐゴシック" charset="0"/>
              </a:rPr>
              <a:t>From JD Taft, Architectural Basis for Highly Distributed Power Grids: Frameworks, Networks, and Grid Codes, PNNL-25480, June 2016</a:t>
            </a:r>
          </a:p>
        </p:txBody>
      </p:sp>
      <p:cxnSp>
        <p:nvCxnSpPr>
          <p:cNvPr id="4" name="Straight Arrow Connector 3"/>
          <p:cNvCxnSpPr/>
          <p:nvPr/>
        </p:nvCxnSpPr>
        <p:spPr>
          <a:xfrm flipV="1">
            <a:off x="4877982" y="5153874"/>
            <a:ext cx="360768" cy="410444"/>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53891" y="4829408"/>
            <a:ext cx="1476375" cy="369332"/>
          </a:xfrm>
          <a:prstGeom prst="rect">
            <a:avLst/>
          </a:prstGeom>
          <a:noFill/>
        </p:spPr>
        <p:txBody>
          <a:bodyPr wrap="square" rtlCol="0">
            <a:spAutoFit/>
          </a:bodyPr>
          <a:lstStyle/>
          <a:p>
            <a:r>
              <a:rPr lang="en-US" dirty="0">
                <a:solidFill>
                  <a:srgbClr val="C00000"/>
                </a:solidFill>
              </a:rPr>
              <a:t>T/D Markets</a:t>
            </a:r>
          </a:p>
        </p:txBody>
      </p:sp>
      <p:sp>
        <p:nvSpPr>
          <p:cNvPr id="3" name="TextBox 2">
            <a:extLst>
              <a:ext uri="{FF2B5EF4-FFF2-40B4-BE49-F238E27FC236}">
                <a16:creationId xmlns:a16="http://schemas.microsoft.com/office/drawing/2014/main" id="{259353C0-D448-462B-B030-7CDAE3270BEB}"/>
              </a:ext>
            </a:extLst>
          </p:cNvPr>
          <p:cNvSpPr txBox="1"/>
          <p:nvPr/>
        </p:nvSpPr>
        <p:spPr>
          <a:xfrm>
            <a:off x="583040" y="4716903"/>
            <a:ext cx="1130144" cy="646331"/>
          </a:xfrm>
          <a:prstGeom prst="rect">
            <a:avLst/>
          </a:prstGeom>
          <a:noFill/>
        </p:spPr>
        <p:txBody>
          <a:bodyPr wrap="square" rtlCol="0">
            <a:spAutoFit/>
          </a:bodyPr>
          <a:lstStyle/>
          <a:p>
            <a:pPr algn="ctr"/>
            <a:r>
              <a:rPr lang="en-US" sz="1200" b="1" dirty="0">
                <a:solidFill>
                  <a:schemeClr val="bg2">
                    <a:lumMod val="75000"/>
                  </a:schemeClr>
                </a:solidFill>
              </a:rPr>
              <a:t>customer and/or microgrid</a:t>
            </a:r>
          </a:p>
        </p:txBody>
      </p:sp>
      <p:sp>
        <p:nvSpPr>
          <p:cNvPr id="48" name="TextBox 47">
            <a:extLst>
              <a:ext uri="{FF2B5EF4-FFF2-40B4-BE49-F238E27FC236}">
                <a16:creationId xmlns:a16="http://schemas.microsoft.com/office/drawing/2014/main" id="{EE09F833-6A10-4B12-9C57-7CD50EB4C168}"/>
              </a:ext>
            </a:extLst>
          </p:cNvPr>
          <p:cNvSpPr txBox="1"/>
          <p:nvPr/>
        </p:nvSpPr>
        <p:spPr>
          <a:xfrm>
            <a:off x="423886" y="3774705"/>
            <a:ext cx="1130144" cy="276999"/>
          </a:xfrm>
          <a:prstGeom prst="rect">
            <a:avLst/>
          </a:prstGeom>
          <a:noFill/>
        </p:spPr>
        <p:txBody>
          <a:bodyPr wrap="square" rtlCol="0">
            <a:spAutoFit/>
          </a:bodyPr>
          <a:lstStyle/>
          <a:p>
            <a:pPr algn="ctr"/>
            <a:r>
              <a:rPr lang="en-US" sz="1200" b="1" dirty="0">
                <a:solidFill>
                  <a:schemeClr val="bg2">
                    <a:lumMod val="75000"/>
                  </a:schemeClr>
                </a:solidFill>
              </a:rPr>
              <a:t>substations</a:t>
            </a:r>
          </a:p>
        </p:txBody>
      </p:sp>
      <p:sp>
        <p:nvSpPr>
          <p:cNvPr id="52" name="TextBox 51">
            <a:extLst>
              <a:ext uri="{FF2B5EF4-FFF2-40B4-BE49-F238E27FC236}">
                <a16:creationId xmlns:a16="http://schemas.microsoft.com/office/drawing/2014/main" id="{B223A998-6844-4D8F-B3B2-A4AF1051FE50}"/>
              </a:ext>
            </a:extLst>
          </p:cNvPr>
          <p:cNvSpPr txBox="1"/>
          <p:nvPr/>
        </p:nvSpPr>
        <p:spPr>
          <a:xfrm>
            <a:off x="180645" y="1829404"/>
            <a:ext cx="1130144" cy="646331"/>
          </a:xfrm>
          <a:prstGeom prst="rect">
            <a:avLst/>
          </a:prstGeom>
          <a:noFill/>
        </p:spPr>
        <p:txBody>
          <a:bodyPr wrap="square" rtlCol="0">
            <a:spAutoFit/>
          </a:bodyPr>
          <a:lstStyle/>
          <a:p>
            <a:pPr algn="ctr"/>
            <a:r>
              <a:rPr lang="en-US" sz="1200" b="1" dirty="0">
                <a:solidFill>
                  <a:schemeClr val="bg2">
                    <a:lumMod val="75000"/>
                  </a:schemeClr>
                </a:solidFill>
              </a:rPr>
              <a:t>distribution system operator</a:t>
            </a:r>
          </a:p>
        </p:txBody>
      </p:sp>
      <p:grpSp>
        <p:nvGrpSpPr>
          <p:cNvPr id="33" name="Group 32">
            <a:extLst>
              <a:ext uri="{FF2B5EF4-FFF2-40B4-BE49-F238E27FC236}">
                <a16:creationId xmlns:a16="http://schemas.microsoft.com/office/drawing/2014/main" id="{8FC34FF5-4F93-4A30-AB8D-2EB3E1CFDCC6}"/>
              </a:ext>
            </a:extLst>
          </p:cNvPr>
          <p:cNvGrpSpPr/>
          <p:nvPr/>
        </p:nvGrpSpPr>
        <p:grpSpPr>
          <a:xfrm>
            <a:off x="356264" y="5776961"/>
            <a:ext cx="2335490" cy="590802"/>
            <a:chOff x="356264" y="5871961"/>
            <a:chExt cx="2335490" cy="590802"/>
          </a:xfrm>
        </p:grpSpPr>
        <p:sp>
          <p:nvSpPr>
            <p:cNvPr id="81" name="Star: 10 Points 80">
              <a:extLst>
                <a:ext uri="{FF2B5EF4-FFF2-40B4-BE49-F238E27FC236}">
                  <a16:creationId xmlns:a16="http://schemas.microsoft.com/office/drawing/2014/main" id="{36593191-56E8-4EF8-9A72-02563CB880E1}"/>
                </a:ext>
              </a:extLst>
            </p:cNvPr>
            <p:cNvSpPr/>
            <p:nvPr/>
          </p:nvSpPr>
          <p:spPr>
            <a:xfrm>
              <a:off x="605226" y="5939638"/>
              <a:ext cx="180109" cy="180109"/>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529DF9C2-8728-4F59-8C8E-12C38A72E1E2}"/>
                </a:ext>
              </a:extLst>
            </p:cNvPr>
            <p:cNvSpPr txBox="1"/>
            <p:nvPr/>
          </p:nvSpPr>
          <p:spPr>
            <a:xfrm>
              <a:off x="825352" y="5871961"/>
              <a:ext cx="1724152" cy="307777"/>
            </a:xfrm>
            <a:prstGeom prst="rect">
              <a:avLst/>
            </a:prstGeom>
            <a:noFill/>
          </p:spPr>
          <p:txBody>
            <a:bodyPr wrap="square" rtlCol="0">
              <a:spAutoFit/>
            </a:bodyPr>
            <a:lstStyle/>
            <a:p>
              <a:pPr algn="ctr"/>
              <a:r>
                <a:rPr lang="en-US" sz="1400" dirty="0">
                  <a:solidFill>
                    <a:schemeClr val="bg2">
                      <a:lumMod val="75000"/>
                    </a:schemeClr>
                  </a:solidFill>
                </a:rPr>
                <a:t>Coordination node</a:t>
              </a:r>
            </a:p>
          </p:txBody>
        </p:sp>
        <p:sp>
          <p:nvSpPr>
            <p:cNvPr id="54" name="Rectangle 53">
              <a:extLst>
                <a:ext uri="{FF2B5EF4-FFF2-40B4-BE49-F238E27FC236}">
                  <a16:creationId xmlns:a16="http://schemas.microsoft.com/office/drawing/2014/main" id="{755F3B52-F82F-4541-B821-7702B4E9688D}"/>
                </a:ext>
              </a:extLst>
            </p:cNvPr>
            <p:cNvSpPr/>
            <p:nvPr/>
          </p:nvSpPr>
          <p:spPr>
            <a:xfrm flipV="1">
              <a:off x="356264" y="6227263"/>
              <a:ext cx="487266" cy="14723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D58373F5-3066-4984-B53D-9C2AE66A8630}"/>
                </a:ext>
              </a:extLst>
            </p:cNvPr>
            <p:cNvSpPr txBox="1"/>
            <p:nvPr/>
          </p:nvSpPr>
          <p:spPr>
            <a:xfrm>
              <a:off x="811501" y="6154986"/>
              <a:ext cx="1880253" cy="307777"/>
            </a:xfrm>
            <a:prstGeom prst="rect">
              <a:avLst/>
            </a:prstGeom>
            <a:noFill/>
          </p:spPr>
          <p:txBody>
            <a:bodyPr wrap="square" rtlCol="0">
              <a:spAutoFit/>
            </a:bodyPr>
            <a:lstStyle/>
            <a:p>
              <a:pPr algn="ctr"/>
              <a:r>
                <a:rPr lang="en-US" sz="1400" dirty="0">
                  <a:solidFill>
                    <a:schemeClr val="bg2">
                      <a:lumMod val="75000"/>
                    </a:schemeClr>
                  </a:solidFill>
                </a:rPr>
                <a:t>Communication bus</a:t>
              </a:r>
            </a:p>
          </p:txBody>
        </p:sp>
      </p:grpSp>
    </p:spTree>
    <p:extLst>
      <p:ext uri="{BB962C8B-B14F-4D97-AF65-F5344CB8AC3E}">
        <p14:creationId xmlns:p14="http://schemas.microsoft.com/office/powerpoint/2010/main" val="413058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40" y="159512"/>
            <a:ext cx="8229600" cy="566928"/>
          </a:xfrm>
        </p:spPr>
        <p:txBody>
          <a:bodyPr/>
          <a:lstStyle/>
          <a:p>
            <a:pPr algn="ctr"/>
            <a:r>
              <a:rPr lang="en-US" dirty="0"/>
              <a:t>Coordination Framework</a:t>
            </a:r>
          </a:p>
        </p:txBody>
      </p:sp>
      <p:pic>
        <p:nvPicPr>
          <p:cNvPr id="3" name="Picture 2"/>
          <p:cNvPicPr>
            <a:picLocks noChangeAspect="1"/>
          </p:cNvPicPr>
          <p:nvPr/>
        </p:nvPicPr>
        <p:blipFill>
          <a:blip r:embed="rId3"/>
          <a:stretch>
            <a:fillRect/>
          </a:stretch>
        </p:blipFill>
        <p:spPr>
          <a:xfrm>
            <a:off x="4524490" y="1824831"/>
            <a:ext cx="3849389" cy="3883759"/>
          </a:xfrm>
          <a:prstGeom prst="rect">
            <a:avLst/>
          </a:prstGeom>
        </p:spPr>
      </p:pic>
      <p:sp>
        <p:nvSpPr>
          <p:cNvPr id="5" name="TextBox 4"/>
          <p:cNvSpPr txBox="1"/>
          <p:nvPr/>
        </p:nvSpPr>
        <p:spPr>
          <a:xfrm>
            <a:off x="550208" y="944597"/>
            <a:ext cx="7998863" cy="756013"/>
          </a:xfrm>
          <a:prstGeom prst="rect">
            <a:avLst/>
          </a:prstGeom>
          <a:noFill/>
        </p:spPr>
        <p:txBody>
          <a:bodyPr wrap="square" rtlCol="0">
            <a:noAutofit/>
          </a:bodyPr>
          <a:lstStyle/>
          <a:p>
            <a:pPr algn="ctr"/>
            <a:r>
              <a:rPr lang="en-US" sz="2000" dirty="0">
                <a:solidFill>
                  <a:srgbClr val="0070C0"/>
                </a:solidFill>
              </a:rPr>
              <a:t>A coordination framework should identify roles, responsibilities and information sharing requirements</a:t>
            </a:r>
          </a:p>
        </p:txBody>
      </p:sp>
      <p:sp>
        <p:nvSpPr>
          <p:cNvPr id="6" name="TextBox 5"/>
          <p:cNvSpPr txBox="1"/>
          <p:nvPr/>
        </p:nvSpPr>
        <p:spPr>
          <a:xfrm>
            <a:off x="635668" y="2222253"/>
            <a:ext cx="3879789" cy="2646878"/>
          </a:xfrm>
          <a:prstGeom prst="rect">
            <a:avLst/>
          </a:prstGeom>
          <a:noFill/>
        </p:spPr>
        <p:txBody>
          <a:bodyPr wrap="square" rtlCol="0">
            <a:spAutoFit/>
          </a:bodyPr>
          <a:lstStyle/>
          <a:p>
            <a:r>
              <a:rPr lang="en-US" dirty="0">
                <a:solidFill>
                  <a:schemeClr val="bg2">
                    <a:lumMod val="75000"/>
                  </a:schemeClr>
                </a:solidFill>
              </a:rPr>
              <a:t>Grid architecture principles for examining and comparing coordination models:</a:t>
            </a:r>
          </a:p>
          <a:p>
            <a:pPr marL="341313" lvl="1" indent="-230188">
              <a:buFont typeface="Arial" panose="020B0604020202020204" pitchFamily="34" charset="0"/>
              <a:buChar char="•"/>
            </a:pPr>
            <a:r>
              <a:rPr lang="en-US" sz="1600" dirty="0">
                <a:solidFill>
                  <a:schemeClr val="bg2">
                    <a:lumMod val="75000"/>
                  </a:schemeClr>
                </a:solidFill>
              </a:rPr>
              <a:t>Observability</a:t>
            </a:r>
          </a:p>
          <a:p>
            <a:pPr marL="341313" lvl="1" indent="-230188">
              <a:buFont typeface="Arial" panose="020B0604020202020204" pitchFamily="34" charset="0"/>
              <a:buChar char="•"/>
            </a:pPr>
            <a:r>
              <a:rPr lang="en-US" sz="1600" dirty="0">
                <a:solidFill>
                  <a:schemeClr val="bg2">
                    <a:lumMod val="75000"/>
                  </a:schemeClr>
                </a:solidFill>
              </a:rPr>
              <a:t>Scalability</a:t>
            </a:r>
          </a:p>
          <a:p>
            <a:pPr marL="341313" lvl="1" indent="-230188">
              <a:buFont typeface="Arial" panose="020B0604020202020204" pitchFamily="34" charset="0"/>
              <a:buChar char="•"/>
            </a:pPr>
            <a:r>
              <a:rPr lang="en-US" sz="1600" dirty="0">
                <a:solidFill>
                  <a:schemeClr val="bg2">
                    <a:lumMod val="75000"/>
                  </a:schemeClr>
                </a:solidFill>
              </a:rPr>
              <a:t>Cyber security vulnerability</a:t>
            </a:r>
          </a:p>
          <a:p>
            <a:pPr marL="341313" lvl="1" indent="-230188">
              <a:buFont typeface="Arial" panose="020B0604020202020204" pitchFamily="34" charset="0"/>
              <a:buChar char="•"/>
            </a:pPr>
            <a:r>
              <a:rPr lang="en-US" sz="1600" dirty="0">
                <a:solidFill>
                  <a:schemeClr val="bg2">
                    <a:lumMod val="75000"/>
                  </a:schemeClr>
                </a:solidFill>
              </a:rPr>
              <a:t>Layered decomposition</a:t>
            </a:r>
          </a:p>
          <a:p>
            <a:pPr marL="341313" lvl="1" indent="-230188">
              <a:buFont typeface="Arial" panose="020B0604020202020204" pitchFamily="34" charset="0"/>
              <a:buChar char="•"/>
            </a:pPr>
            <a:r>
              <a:rPr lang="en-US" sz="1600" dirty="0">
                <a:solidFill>
                  <a:schemeClr val="bg2">
                    <a:lumMod val="75000"/>
                  </a:schemeClr>
                </a:solidFill>
              </a:rPr>
              <a:t>Tier bypassing</a:t>
            </a:r>
          </a:p>
          <a:p>
            <a:pPr marL="341313" lvl="1" indent="-230188">
              <a:buFont typeface="Arial" panose="020B0604020202020204" pitchFamily="34" charset="0"/>
              <a:buChar char="•"/>
            </a:pPr>
            <a:r>
              <a:rPr lang="en-US" sz="1600" dirty="0">
                <a:solidFill>
                  <a:schemeClr val="bg2">
                    <a:lumMod val="75000"/>
                  </a:schemeClr>
                </a:solidFill>
              </a:rPr>
              <a:t>Hidden coupling</a:t>
            </a:r>
          </a:p>
          <a:p>
            <a:pPr marL="341313" lvl="1" indent="-230188">
              <a:buFont typeface="Arial" panose="020B0604020202020204" pitchFamily="34" charset="0"/>
              <a:buChar char="•"/>
            </a:pPr>
            <a:r>
              <a:rPr lang="en-US" sz="1600" dirty="0">
                <a:solidFill>
                  <a:schemeClr val="bg2">
                    <a:lumMod val="75000"/>
                  </a:schemeClr>
                </a:solidFill>
              </a:rPr>
              <a:t>Latency cascading</a:t>
            </a:r>
          </a:p>
        </p:txBody>
      </p:sp>
    </p:spTree>
    <p:extLst>
      <p:ext uri="{BB962C8B-B14F-4D97-AF65-F5344CB8AC3E}">
        <p14:creationId xmlns:p14="http://schemas.microsoft.com/office/powerpoint/2010/main" val="52511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67" y="167750"/>
            <a:ext cx="8229600" cy="566928"/>
          </a:xfrm>
        </p:spPr>
        <p:txBody>
          <a:bodyPr/>
          <a:lstStyle/>
          <a:p>
            <a:pPr algn="ctr"/>
            <a:r>
              <a:rPr lang="en-US" dirty="0"/>
              <a:t>Distribution System Platform</a:t>
            </a:r>
          </a:p>
        </p:txBody>
      </p:sp>
      <p:pic>
        <p:nvPicPr>
          <p:cNvPr id="4" name="Picture 3"/>
          <p:cNvPicPr>
            <a:picLocks noChangeAspect="1"/>
          </p:cNvPicPr>
          <p:nvPr/>
        </p:nvPicPr>
        <p:blipFill rotWithShape="1">
          <a:blip r:embed="rId2"/>
          <a:srcRect b="9225"/>
          <a:stretch/>
        </p:blipFill>
        <p:spPr>
          <a:xfrm>
            <a:off x="115330" y="1528766"/>
            <a:ext cx="8936612" cy="3657007"/>
          </a:xfrm>
          <a:prstGeom prst="rect">
            <a:avLst/>
          </a:prstGeom>
        </p:spPr>
      </p:pic>
      <p:sp>
        <p:nvSpPr>
          <p:cNvPr id="5" name="TextBox 4">
            <a:extLst>
              <a:ext uri="{FF2B5EF4-FFF2-40B4-BE49-F238E27FC236}">
                <a16:creationId xmlns:a16="http://schemas.microsoft.com/office/drawing/2014/main" id="{FE4C31CA-B682-5B49-8F19-6A64D6C8C12E}"/>
              </a:ext>
            </a:extLst>
          </p:cNvPr>
          <p:cNvSpPr txBox="1"/>
          <p:nvPr/>
        </p:nvSpPr>
        <p:spPr>
          <a:xfrm>
            <a:off x="1609794" y="6030395"/>
            <a:ext cx="5947684" cy="338554"/>
          </a:xfrm>
          <a:prstGeom prst="rect">
            <a:avLst/>
          </a:prstGeom>
          <a:noFill/>
        </p:spPr>
        <p:txBody>
          <a:bodyPr wrap="square" rtlCol="0">
            <a:spAutoFit/>
          </a:bodyPr>
          <a:lstStyle/>
          <a:p>
            <a:r>
              <a:rPr lang="en-US" sz="800" dirty="0">
                <a:solidFill>
                  <a:schemeClr val="bg2"/>
                </a:solidFill>
              </a:rPr>
              <a:t>Source: U.S. Department of Energy-Office of Electricity Delivery and Energy Reliability, 2017. </a:t>
            </a:r>
            <a:r>
              <a:rPr lang="en-US" sz="800" i="1" dirty="0">
                <a:solidFill>
                  <a:schemeClr val="bg2"/>
                </a:solidFill>
              </a:rPr>
              <a:t>Modern Distribution Grid, Volume III: Decision Guide. </a:t>
            </a:r>
            <a:r>
              <a:rPr lang="en-US" sz="800" dirty="0">
                <a:solidFill>
                  <a:schemeClr val="bg2"/>
                </a:solidFill>
              </a:rPr>
              <a:t>Available online at: </a:t>
            </a:r>
            <a:r>
              <a:rPr lang="en-US" sz="800" dirty="0">
                <a:solidFill>
                  <a:schemeClr val="bg2"/>
                </a:solidFill>
                <a:hlinkClick r:id="rId3"/>
              </a:rPr>
              <a:t>https://gridarchitecture.pnnl.gov/media/Modern-Distribution-Grid-Volume-III.pdf</a:t>
            </a:r>
            <a:endParaRPr lang="en-US" sz="800" dirty="0">
              <a:solidFill>
                <a:schemeClr val="bg2"/>
              </a:solidFill>
            </a:endParaRPr>
          </a:p>
        </p:txBody>
      </p:sp>
      <p:sp>
        <p:nvSpPr>
          <p:cNvPr id="3" name="Rectangle 2"/>
          <p:cNvSpPr/>
          <p:nvPr/>
        </p:nvSpPr>
        <p:spPr>
          <a:xfrm>
            <a:off x="5207725" y="5228503"/>
            <a:ext cx="3396343" cy="707886"/>
          </a:xfrm>
          <a:prstGeom prst="rect">
            <a:avLst/>
          </a:prstGeom>
          <a:solidFill>
            <a:schemeClr val="tx1">
              <a:lumMod val="95000"/>
            </a:schemeClr>
          </a:solidFill>
        </p:spPr>
        <p:txBody>
          <a:bodyPr wrap="square">
            <a:spAutoFit/>
          </a:bodyPr>
          <a:lstStyle/>
          <a:p>
            <a:r>
              <a:rPr lang="en-US" sz="800" dirty="0">
                <a:solidFill>
                  <a:schemeClr val="bg1"/>
                </a:solidFill>
              </a:rPr>
              <a:t>Green -  Core Cyber-physical layer</a:t>
            </a:r>
          </a:p>
          <a:p>
            <a:r>
              <a:rPr lang="en-US" sz="800" dirty="0">
                <a:solidFill>
                  <a:schemeClr val="bg1"/>
                </a:solidFill>
              </a:rPr>
              <a:t>Blue - Core Planning &amp; Operational systems</a:t>
            </a:r>
          </a:p>
          <a:p>
            <a:r>
              <a:rPr lang="en-US" sz="800" dirty="0">
                <a:solidFill>
                  <a:schemeClr val="bg1"/>
                </a:solidFill>
              </a:rPr>
              <a:t>Purple - Applications for Planning, Grid &amp; Market Operations </a:t>
            </a:r>
          </a:p>
          <a:p>
            <a:r>
              <a:rPr lang="en-US" sz="800" dirty="0">
                <a:solidFill>
                  <a:schemeClr val="bg1"/>
                </a:solidFill>
              </a:rPr>
              <a:t>Gold - Applications for Customer Engagement with Grid Technologies</a:t>
            </a:r>
          </a:p>
          <a:p>
            <a:r>
              <a:rPr lang="en-US" sz="800" dirty="0">
                <a:solidFill>
                  <a:schemeClr val="bg1"/>
                </a:solidFill>
              </a:rPr>
              <a:t>Orange - DER Provider Application</a:t>
            </a:r>
          </a:p>
        </p:txBody>
      </p:sp>
      <p:sp>
        <p:nvSpPr>
          <p:cNvPr id="6" name="TextBox 5"/>
          <p:cNvSpPr txBox="1"/>
          <p:nvPr/>
        </p:nvSpPr>
        <p:spPr>
          <a:xfrm>
            <a:off x="348613" y="967870"/>
            <a:ext cx="8487738" cy="400110"/>
          </a:xfrm>
          <a:prstGeom prst="rect">
            <a:avLst/>
          </a:prstGeom>
          <a:noFill/>
        </p:spPr>
        <p:txBody>
          <a:bodyPr wrap="square" rtlCol="0">
            <a:spAutoFit/>
          </a:bodyPr>
          <a:lstStyle/>
          <a:p>
            <a:pPr algn="ctr"/>
            <a:r>
              <a:rPr lang="en-US" sz="2000" b="1" dirty="0">
                <a:solidFill>
                  <a:srgbClr val="0070C0"/>
                </a:solidFill>
              </a:rPr>
              <a:t>Logical layering of core components</a:t>
            </a:r>
          </a:p>
        </p:txBody>
      </p:sp>
    </p:spTree>
    <p:extLst>
      <p:ext uri="{BB962C8B-B14F-4D97-AF65-F5344CB8AC3E}">
        <p14:creationId xmlns:p14="http://schemas.microsoft.com/office/powerpoint/2010/main" val="367225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a:t>Convergence</a:t>
            </a:r>
          </a:p>
        </p:txBody>
      </p:sp>
      <p:pic>
        <p:nvPicPr>
          <p:cNvPr id="2" name="Picture 1"/>
          <p:cNvPicPr>
            <a:picLocks noChangeAspect="1"/>
          </p:cNvPicPr>
          <p:nvPr/>
        </p:nvPicPr>
        <p:blipFill>
          <a:blip r:embed="rId3"/>
          <a:stretch>
            <a:fillRect/>
          </a:stretch>
        </p:blipFill>
        <p:spPr>
          <a:xfrm>
            <a:off x="295445" y="1456268"/>
            <a:ext cx="8594564" cy="3348430"/>
          </a:xfrm>
          <a:prstGeom prst="rect">
            <a:avLst/>
          </a:prstGeom>
        </p:spPr>
      </p:pic>
      <p:sp>
        <p:nvSpPr>
          <p:cNvPr id="3" name="TextBox 2"/>
          <p:cNvSpPr txBox="1"/>
          <p:nvPr/>
        </p:nvSpPr>
        <p:spPr>
          <a:xfrm>
            <a:off x="4326467" y="5249335"/>
            <a:ext cx="4055533" cy="461665"/>
          </a:xfrm>
          <a:prstGeom prst="rect">
            <a:avLst/>
          </a:prstGeom>
          <a:noFill/>
        </p:spPr>
        <p:txBody>
          <a:bodyPr wrap="square" rtlCol="0">
            <a:spAutoFit/>
          </a:bodyPr>
          <a:lstStyle/>
          <a:p>
            <a:r>
              <a:rPr lang="en-US" sz="1200" dirty="0">
                <a:solidFill>
                  <a:schemeClr val="bg1"/>
                </a:solidFill>
              </a:rPr>
              <a:t>From “Value Creation Through Integrated Networks and Convergence”, De Martini and Taft, February 2015</a:t>
            </a:r>
          </a:p>
        </p:txBody>
      </p:sp>
    </p:spTree>
    <p:extLst>
      <p:ext uri="{BB962C8B-B14F-4D97-AF65-F5344CB8AC3E}">
        <p14:creationId xmlns:p14="http://schemas.microsoft.com/office/powerpoint/2010/main" val="98094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07" y="159512"/>
            <a:ext cx="8593015" cy="566928"/>
          </a:xfrm>
        </p:spPr>
        <p:txBody>
          <a:bodyPr>
            <a:noAutofit/>
          </a:bodyPr>
          <a:lstStyle/>
          <a:p>
            <a:pPr algn="ctr">
              <a:spcBef>
                <a:spcPct val="0"/>
              </a:spcBef>
            </a:pPr>
            <a:r>
              <a:rPr lang="en-US" b="1" dirty="0">
                <a:solidFill>
                  <a:schemeClr val="tx1"/>
                </a:solidFill>
                <a:ea typeface="+mj-ea"/>
              </a:rPr>
              <a:t>Chattanooga</a:t>
            </a:r>
          </a:p>
        </p:txBody>
      </p:sp>
      <p:grpSp>
        <p:nvGrpSpPr>
          <p:cNvPr id="6" name="Group 5">
            <a:extLst>
              <a:ext uri="{FF2B5EF4-FFF2-40B4-BE49-F238E27FC236}">
                <a16:creationId xmlns:a16="http://schemas.microsoft.com/office/drawing/2014/main" id="{C6E3B9FE-F9E9-441A-9678-42FD0C6ECAEB}"/>
              </a:ext>
            </a:extLst>
          </p:cNvPr>
          <p:cNvGrpSpPr/>
          <p:nvPr/>
        </p:nvGrpSpPr>
        <p:grpSpPr>
          <a:xfrm>
            <a:off x="189401" y="1183890"/>
            <a:ext cx="4285617" cy="4225147"/>
            <a:chOff x="327951" y="1280875"/>
            <a:chExt cx="4546606" cy="4225147"/>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7951" y="1280875"/>
              <a:ext cx="4546606" cy="2930966"/>
            </a:xfrm>
            <a:prstGeom prst="rect">
              <a:avLst/>
            </a:prstGeom>
          </p:spPr>
        </p:pic>
        <p:sp>
          <p:nvSpPr>
            <p:cNvPr id="4" name="TextBox 3"/>
            <p:cNvSpPr txBox="1"/>
            <p:nvPr/>
          </p:nvSpPr>
          <p:spPr>
            <a:xfrm>
              <a:off x="327951" y="4428804"/>
              <a:ext cx="4546606" cy="1077218"/>
            </a:xfrm>
            <a:prstGeom prst="rect">
              <a:avLst/>
            </a:prstGeom>
            <a:noFill/>
          </p:spPr>
          <p:txBody>
            <a:bodyPr wrap="square" rtlCol="0">
              <a:spAutoFit/>
            </a:bodyPr>
            <a:lstStyle/>
            <a:p>
              <a:r>
                <a:rPr lang="en-US" sz="1600" dirty="0">
                  <a:solidFill>
                    <a:schemeClr val="bg1"/>
                  </a:solidFill>
                </a:rPr>
                <a:t>Chattanooga, a city in southeastern Tennessee, is set along the Tennessee River in the foothills of the Appalachian Mountains.  It has a population of 178,000.</a:t>
              </a:r>
            </a:p>
          </p:txBody>
        </p:sp>
      </p:grpSp>
      <p:sp>
        <p:nvSpPr>
          <p:cNvPr id="5" name="TextBox 4"/>
          <p:cNvSpPr txBox="1"/>
          <p:nvPr/>
        </p:nvSpPr>
        <p:spPr>
          <a:xfrm>
            <a:off x="4641273" y="1142325"/>
            <a:ext cx="4309049" cy="4647426"/>
          </a:xfrm>
          <a:prstGeom prst="rect">
            <a:avLst/>
          </a:prstGeom>
          <a:noFill/>
        </p:spPr>
        <p:txBody>
          <a:bodyPr wrap="square" rtlCol="0">
            <a:spAutoFit/>
          </a:bodyPr>
          <a:lstStyle/>
          <a:p>
            <a:r>
              <a:rPr lang="en-US" sz="1600" b="1" dirty="0">
                <a:solidFill>
                  <a:srgbClr val="0070C0"/>
                </a:solidFill>
              </a:rPr>
              <a:t>In Chattanooga, TN:</a:t>
            </a:r>
          </a:p>
          <a:p>
            <a:pPr marL="171450" indent="-171450">
              <a:buFont typeface="Arial" panose="020B0604020202020204" pitchFamily="34" charset="0"/>
              <a:buChar char="•"/>
            </a:pPr>
            <a:r>
              <a:rPr lang="en-US" sz="1400" dirty="0">
                <a:solidFill>
                  <a:schemeClr val="bg1"/>
                </a:solidFill>
              </a:rPr>
              <a:t>Fiber used to communicate with all substations and distribution line equipment (capacitor banks, regulator banks and automated switches) and it is used for all the AMI backhaul</a:t>
            </a:r>
          </a:p>
          <a:p>
            <a:pPr marL="171450" indent="-171450">
              <a:buFont typeface="Arial" panose="020B0604020202020204" pitchFamily="34" charset="0"/>
              <a:buChar char="•"/>
            </a:pPr>
            <a:r>
              <a:rPr lang="en-US" sz="1400" dirty="0">
                <a:solidFill>
                  <a:schemeClr val="bg1"/>
                </a:solidFill>
              </a:rPr>
              <a:t>Fiber optic service provided to customers has led to many economic development initiatives</a:t>
            </a:r>
          </a:p>
          <a:p>
            <a:pPr lvl="1" indent="-222250">
              <a:buFont typeface="Courier New" panose="02070309020205020404" pitchFamily="49" charset="0"/>
              <a:buChar char="o"/>
            </a:pPr>
            <a:r>
              <a:rPr lang="en-US" sz="1200" dirty="0">
                <a:solidFill>
                  <a:schemeClr val="bg1"/>
                </a:solidFill>
              </a:rPr>
              <a:t>Especially where entrepreneurs are working on applications involving high-speed, low-latency broadband networking (3D printing, healthcare, and software-defined networking)</a:t>
            </a:r>
          </a:p>
          <a:p>
            <a:pPr lvl="1" indent="-222250">
              <a:buFont typeface="Courier New" panose="02070309020205020404" pitchFamily="49" charset="0"/>
              <a:buChar char="o"/>
            </a:pPr>
            <a:r>
              <a:rPr lang="en-US" sz="1200" dirty="0">
                <a:solidFill>
                  <a:schemeClr val="bg1"/>
                </a:solidFill>
              </a:rPr>
              <a:t>Examples are GIGTANK 365 and Lamp Post Group</a:t>
            </a:r>
          </a:p>
          <a:p>
            <a:pPr marL="171450" indent="-171450">
              <a:buFont typeface="Arial" panose="020B0604020202020204" pitchFamily="34" charset="0"/>
              <a:buChar char="•"/>
            </a:pPr>
            <a:r>
              <a:rPr lang="en-US" sz="1400" dirty="0">
                <a:solidFill>
                  <a:schemeClr val="bg1"/>
                </a:solidFill>
              </a:rPr>
              <a:t>Gigabit-per-second internet service to the county school system</a:t>
            </a:r>
          </a:p>
          <a:p>
            <a:pPr lvl="1" indent="-222250">
              <a:buFont typeface="Courier New" panose="02070309020205020404" pitchFamily="49" charset="0"/>
              <a:buChar char="o"/>
            </a:pPr>
            <a:r>
              <a:rPr lang="en-US" sz="1200" dirty="0">
                <a:solidFill>
                  <a:schemeClr val="bg1"/>
                </a:solidFill>
              </a:rPr>
              <a:t>The local STEM school has leveraged this to develop a program in which they are provided with microbiology instruction from University of Southern California</a:t>
            </a:r>
          </a:p>
          <a:p>
            <a:pPr lvl="1" indent="-222250">
              <a:buFont typeface="Courier New" panose="02070309020205020404" pitchFamily="49" charset="0"/>
              <a:buChar char="o"/>
            </a:pPr>
            <a:r>
              <a:rPr lang="en-US" sz="1200" dirty="0">
                <a:solidFill>
                  <a:schemeClr val="bg1"/>
                </a:solidFill>
              </a:rPr>
              <a:t>It takes 33 seconds to download a 2-hr, high-definition movie compared with 25 minutes for average systems</a:t>
            </a:r>
          </a:p>
          <a:p>
            <a:pPr lvl="1" indent="-222250">
              <a:buFont typeface="Courier New" panose="02070309020205020404" pitchFamily="49" charset="0"/>
              <a:buChar char="o"/>
            </a:pPr>
            <a:r>
              <a:rPr lang="en-US" sz="1200" u="sng" dirty="0">
                <a:solidFill>
                  <a:srgbClr val="0070C0"/>
                </a:solidFill>
              </a:rPr>
              <a:t>http://www.stemschoolchattanooga.net/?PageName=bc&amp;n=249035</a:t>
            </a:r>
            <a:endParaRPr lang="en-US" sz="1200" dirty="0">
              <a:solidFill>
                <a:srgbClr val="0070C0"/>
              </a:solidFill>
            </a:endParaRPr>
          </a:p>
          <a:p>
            <a:pPr marL="171450" indent="-171450">
              <a:buFont typeface="Arial" panose="020B0604020202020204" pitchFamily="34" charset="0"/>
              <a:buChar char="•"/>
            </a:pPr>
            <a:endParaRPr lang="en-US" sz="1200" dirty="0">
              <a:solidFill>
                <a:schemeClr val="bg1"/>
              </a:solidFill>
            </a:endParaRPr>
          </a:p>
        </p:txBody>
      </p:sp>
    </p:spTree>
    <p:extLst>
      <p:ext uri="{BB962C8B-B14F-4D97-AF65-F5344CB8AC3E}">
        <p14:creationId xmlns:p14="http://schemas.microsoft.com/office/powerpoint/2010/main" val="86748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43875" y="139095"/>
            <a:ext cx="8229600" cy="639762"/>
          </a:xfrm>
        </p:spPr>
        <p:txBody>
          <a:bodyPr/>
          <a:lstStyle/>
          <a:p>
            <a:pPr algn="ctr" eaLnBrk="1" hangingPunct="1"/>
            <a:r>
              <a:rPr lang="en-US" b="1" dirty="0"/>
              <a:t>Sequencing of Investments</a:t>
            </a:r>
          </a:p>
        </p:txBody>
      </p:sp>
      <p:sp>
        <p:nvSpPr>
          <p:cNvPr id="4" name="Slide Number Placeholder 3"/>
          <p:cNvSpPr>
            <a:spLocks noGrp="1"/>
          </p:cNvSpPr>
          <p:nvPr>
            <p:ph type="sldNum" sz="quarter" idx="4294967295"/>
          </p:nvPr>
        </p:nvSpPr>
        <p:spPr/>
        <p:txBody>
          <a:bodyPr/>
          <a:lstStyle/>
          <a:p>
            <a:pPr>
              <a:defRPr/>
            </a:pPr>
            <a:r>
              <a:rPr lang="en-US" dirty="0">
                <a:solidFill>
                  <a:srgbClr val="00437A"/>
                </a:solidFill>
              </a:rPr>
              <a:t>6</a:t>
            </a:r>
          </a:p>
        </p:txBody>
      </p:sp>
      <p:sp>
        <p:nvSpPr>
          <p:cNvPr id="2" name="TextBox 1"/>
          <p:cNvSpPr txBox="1"/>
          <p:nvPr/>
        </p:nvSpPr>
        <p:spPr>
          <a:xfrm>
            <a:off x="97536" y="916455"/>
            <a:ext cx="8924544" cy="707886"/>
          </a:xfrm>
          <a:prstGeom prst="rect">
            <a:avLst/>
          </a:prstGeom>
          <a:noFill/>
        </p:spPr>
        <p:txBody>
          <a:bodyPr wrap="square" rtlCol="0">
            <a:spAutoFit/>
          </a:bodyPr>
          <a:lstStyle/>
          <a:p>
            <a:pPr algn="ctr"/>
            <a:r>
              <a:rPr lang="en-US" sz="2000" b="1" dirty="0">
                <a:solidFill>
                  <a:srgbClr val="0070C0"/>
                </a:solidFill>
              </a:rPr>
              <a:t>15-year view of the planned and potential advanced grid investments presented in the Xcel Energy 2018 Integrated Distribution Plan</a:t>
            </a:r>
          </a:p>
        </p:txBody>
      </p:sp>
      <p:sp>
        <p:nvSpPr>
          <p:cNvPr id="62" name="Rectangle 61"/>
          <p:cNvSpPr/>
          <p:nvPr/>
        </p:nvSpPr>
        <p:spPr>
          <a:xfrm>
            <a:off x="5490673" y="3392987"/>
            <a:ext cx="4572000" cy="584775"/>
          </a:xfrm>
          <a:prstGeom prst="rect">
            <a:avLst/>
          </a:prstGeom>
        </p:spPr>
        <p:txBody>
          <a:bodyPr>
            <a:spAutoFit/>
          </a:bodyPr>
          <a:lstStyle/>
          <a:p>
            <a:endParaRPr lang="en-US" sz="800" dirty="0">
              <a:latin typeface="Times New Roman" panose="02020603050405020304" pitchFamily="18" charset="0"/>
            </a:endParaRPr>
          </a:p>
          <a:p>
            <a:endParaRPr lang="en-US" sz="2400" dirty="0">
              <a:latin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8037" y="1701625"/>
            <a:ext cx="7502141" cy="4245753"/>
          </a:xfrm>
          <a:prstGeom prst="rect">
            <a:avLst/>
          </a:prstGeom>
        </p:spPr>
      </p:pic>
      <p:sp>
        <p:nvSpPr>
          <p:cNvPr id="6" name="TextBox 5"/>
          <p:cNvSpPr txBox="1"/>
          <p:nvPr/>
        </p:nvSpPr>
        <p:spPr>
          <a:xfrm>
            <a:off x="1255726" y="5995931"/>
            <a:ext cx="5046798" cy="507831"/>
          </a:xfrm>
          <a:prstGeom prst="rect">
            <a:avLst/>
          </a:prstGeom>
          <a:noFill/>
        </p:spPr>
        <p:txBody>
          <a:bodyPr wrap="square" rtlCol="0">
            <a:spAutoFit/>
          </a:bodyPr>
          <a:lstStyle/>
          <a:p>
            <a:r>
              <a:rPr lang="en-US" sz="900" dirty="0">
                <a:solidFill>
                  <a:schemeClr val="bg1"/>
                </a:solidFill>
              </a:rPr>
              <a:t>From the Xcel Energy 2018 Integrated Distribution Plan. Link: https://www.edockets.state.mn.us/EFiling/edockets/searchDocuments.do?method=showPoup&amp;documentId={E098D466-0000-C319-8EF6-08D47888D999}&amp;documentTitle=201811-147534-01</a:t>
            </a:r>
          </a:p>
        </p:txBody>
      </p:sp>
    </p:spTree>
    <p:extLst>
      <p:ext uri="{BB962C8B-B14F-4D97-AF65-F5344CB8AC3E}">
        <p14:creationId xmlns:p14="http://schemas.microsoft.com/office/powerpoint/2010/main" val="336641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Strategy and Implementation Roadmap</a:t>
            </a:r>
          </a:p>
        </p:txBody>
      </p:sp>
      <p:sp>
        <p:nvSpPr>
          <p:cNvPr id="3" name="Content Placeholder 2"/>
          <p:cNvSpPr>
            <a:spLocks noGrp="1"/>
          </p:cNvSpPr>
          <p:nvPr>
            <p:ph idx="1"/>
          </p:nvPr>
        </p:nvSpPr>
        <p:spPr>
          <a:xfrm>
            <a:off x="457200" y="1613760"/>
            <a:ext cx="8229600" cy="4838329"/>
          </a:xfrm>
        </p:spPr>
        <p:txBody>
          <a:bodyPr>
            <a:noAutofit/>
          </a:bodyPr>
          <a:lstStyle/>
          <a:p>
            <a:pPr>
              <a:spcBef>
                <a:spcPts val="200"/>
              </a:spcBef>
            </a:pPr>
            <a:r>
              <a:rPr lang="en-US" sz="1600" dirty="0">
                <a:solidFill>
                  <a:srgbClr val="C00000"/>
                </a:solidFill>
                <a:latin typeface="Arial" panose="020B0604020202020204" pitchFamily="34" charset="0"/>
                <a:cs typeface="Arial" panose="020B0604020202020204" pitchFamily="34" charset="0"/>
              </a:rPr>
              <a:t>Grid Modernization Strategy</a:t>
            </a:r>
          </a:p>
          <a:p>
            <a:pPr marL="341313" indent="-230188">
              <a:spcBef>
                <a:spcPts val="200"/>
              </a:spcBef>
              <a:buFont typeface="Arial" panose="020B0604020202020204" pitchFamily="34" charset="0"/>
              <a:buChar char="•"/>
            </a:pPr>
            <a:r>
              <a:rPr lang="en-US" sz="1600" b="0" dirty="0">
                <a:solidFill>
                  <a:schemeClr val="bg1"/>
                </a:solidFill>
                <a:latin typeface="Arial" panose="020B0604020202020204" pitchFamily="34" charset="0"/>
                <a:cs typeface="Arial" panose="020B0604020202020204" pitchFamily="34" charset="0"/>
              </a:rPr>
              <a:t>Articulation of grid modernization objectives</a:t>
            </a:r>
          </a:p>
          <a:p>
            <a:pPr marL="341313" indent="-230188">
              <a:spcBef>
                <a:spcPts val="200"/>
              </a:spcBef>
              <a:buFont typeface="Arial" panose="020B0604020202020204" pitchFamily="34" charset="0"/>
              <a:buChar char="•"/>
            </a:pPr>
            <a:r>
              <a:rPr lang="en-US" sz="1600" b="0" dirty="0">
                <a:solidFill>
                  <a:schemeClr val="bg1"/>
                </a:solidFill>
                <a:latin typeface="Arial" panose="020B0604020202020204" pitchFamily="34" charset="0"/>
                <a:cs typeface="Arial" panose="020B0604020202020204" pitchFamily="34" charset="0"/>
              </a:rPr>
              <a:t>Determination of timing, scale and scope of grid capabilities to meet objectives</a:t>
            </a:r>
          </a:p>
          <a:p>
            <a:pPr marL="684213" lvl="1" indent="-222250">
              <a:spcBef>
                <a:spcPts val="2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Based on needs identifies through integrated planning efforts, including forecasts (load, DER uptake and service expectations)</a:t>
            </a:r>
          </a:p>
          <a:p>
            <a:pPr marL="341313" indent="-230188">
              <a:spcBef>
                <a:spcPts val="200"/>
              </a:spcBef>
              <a:buFont typeface="Arial" panose="020B0604020202020204" pitchFamily="34" charset="0"/>
              <a:buChar char="•"/>
            </a:pPr>
            <a:r>
              <a:rPr lang="en-US" sz="1600" b="0" dirty="0">
                <a:solidFill>
                  <a:schemeClr val="bg1"/>
                </a:solidFill>
                <a:latin typeface="Arial" panose="020B0604020202020204" pitchFamily="34" charset="0"/>
                <a:cs typeface="Arial" panose="020B0604020202020204" pitchFamily="34" charset="0"/>
              </a:rPr>
              <a:t>Includes strategies to address grid architecture considerations</a:t>
            </a:r>
          </a:p>
          <a:p>
            <a:pPr marL="684213" lvl="1" indent="-222250">
              <a:spcBef>
                <a:spcPts val="2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Coordination framework</a:t>
            </a:r>
          </a:p>
          <a:p>
            <a:pPr marL="684213" lvl="1" indent="-222250">
              <a:spcBef>
                <a:spcPts val="200"/>
              </a:spcBef>
              <a:buFont typeface="Arial" panose="020B0604020202020204" pitchFamily="34" charset="0"/>
              <a:buChar char="•"/>
            </a:pPr>
            <a:r>
              <a:rPr lang="en-US" sz="1400" b="0" dirty="0">
                <a:solidFill>
                  <a:schemeClr val="bg1"/>
                </a:solidFill>
                <a:latin typeface="Arial" panose="020B0604020202020204" pitchFamily="34" charset="0"/>
                <a:cs typeface="Arial" panose="020B0604020202020204" pitchFamily="34" charset="0"/>
              </a:rPr>
              <a:t>Sensing and measurement; assessment of grid state</a:t>
            </a:r>
          </a:p>
          <a:p>
            <a:pPr marL="684213" lvl="1" indent="-222250">
              <a:spcBef>
                <a:spcPts val="2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Operational data flow and information management (including computing requirements)</a:t>
            </a:r>
          </a:p>
          <a:p>
            <a:pPr marL="684213" lvl="1" indent="-222250">
              <a:spcBef>
                <a:spcPts val="2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Central vs distributed control</a:t>
            </a:r>
          </a:p>
          <a:p>
            <a:pPr marL="684213" lvl="1" indent="-222250">
              <a:spcBef>
                <a:spcPts val="2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Communication system requirements</a:t>
            </a:r>
          </a:p>
          <a:p>
            <a:pPr marL="684213" lvl="1" indent="-222250">
              <a:spcBef>
                <a:spcPts val="2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Platform/applications and convergence strategy</a:t>
            </a:r>
          </a:p>
          <a:p>
            <a:pPr marL="684213" lvl="1" indent="-222250">
              <a:spcBef>
                <a:spcPts val="2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Cybersecurity strategy</a:t>
            </a:r>
          </a:p>
          <a:p>
            <a:pPr marL="111125">
              <a:spcBef>
                <a:spcPts val="200"/>
              </a:spcBef>
            </a:pPr>
            <a:endParaRPr lang="en-US" sz="800" b="0" dirty="0">
              <a:solidFill>
                <a:schemeClr val="bg1"/>
              </a:solidFill>
              <a:latin typeface="Arial" panose="020B0604020202020204" pitchFamily="34" charset="0"/>
              <a:cs typeface="Arial" panose="020B0604020202020204" pitchFamily="34" charset="0"/>
            </a:endParaRPr>
          </a:p>
          <a:p>
            <a:pPr marL="111125">
              <a:spcBef>
                <a:spcPts val="0"/>
              </a:spcBef>
            </a:pPr>
            <a:r>
              <a:rPr lang="en-US" sz="1600" dirty="0">
                <a:solidFill>
                  <a:srgbClr val="C00000"/>
                </a:solidFill>
                <a:latin typeface="Arial" panose="020B0604020202020204" pitchFamily="34" charset="0"/>
                <a:cs typeface="Arial" panose="020B0604020202020204" pitchFamily="34" charset="0"/>
              </a:rPr>
              <a:t>Implementation Roadmap</a:t>
            </a:r>
          </a:p>
          <a:p>
            <a:pPr marL="341313" lvl="1" indent="-230188">
              <a:spcBef>
                <a:spcPts val="200"/>
              </a:spcBef>
              <a:buSzPct val="1000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Scope and schedule for achieving grid mod capabilities and functions</a:t>
            </a:r>
          </a:p>
          <a:p>
            <a:pPr marL="341313" lvl="1" indent="-230188">
              <a:spcBef>
                <a:spcPts val="200"/>
              </a:spcBef>
              <a:buSzPct val="1000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Articulation of implementation strategy for various technologies and business process changes</a:t>
            </a:r>
          </a:p>
          <a:p>
            <a:pPr marL="341313" lvl="1" indent="-230188">
              <a:spcBef>
                <a:spcPts val="200"/>
              </a:spcBef>
              <a:buSzPct val="1000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Articulation of technology adoption strategy</a:t>
            </a:r>
          </a:p>
          <a:p>
            <a:pPr marL="341313" lvl="1" indent="-230188">
              <a:spcBef>
                <a:spcPts val="200"/>
              </a:spcBef>
              <a:buSzPct val="1000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Cost-effectiveness assessment</a:t>
            </a:r>
          </a:p>
        </p:txBody>
      </p:sp>
      <p:sp>
        <p:nvSpPr>
          <p:cNvPr id="4" name="TextBox 3"/>
          <p:cNvSpPr txBox="1"/>
          <p:nvPr/>
        </p:nvSpPr>
        <p:spPr>
          <a:xfrm>
            <a:off x="341831" y="926721"/>
            <a:ext cx="8374878" cy="646331"/>
          </a:xfrm>
          <a:prstGeom prst="rect">
            <a:avLst/>
          </a:prstGeom>
          <a:noFill/>
        </p:spPr>
        <p:txBody>
          <a:bodyPr wrap="square" rtlCol="0">
            <a:spAutoFit/>
          </a:bodyPr>
          <a:lstStyle/>
          <a:p>
            <a:pPr algn="ctr"/>
            <a:r>
              <a:rPr lang="en-US" b="1" dirty="0">
                <a:solidFill>
                  <a:srgbClr val="0070C0"/>
                </a:solidFill>
              </a:rPr>
              <a:t>Regulators, utilities and stakeholders have respective roles in the process; regulators approve the strategy, implementation process, and roadmaps</a:t>
            </a:r>
          </a:p>
        </p:txBody>
      </p:sp>
    </p:spTree>
    <p:extLst>
      <p:ext uri="{BB962C8B-B14F-4D97-AF65-F5344CB8AC3E}">
        <p14:creationId xmlns:p14="http://schemas.microsoft.com/office/powerpoint/2010/main" val="424018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237" y="174547"/>
            <a:ext cx="8890781" cy="566928"/>
          </a:xfrm>
        </p:spPr>
        <p:txBody>
          <a:bodyPr>
            <a:noAutofit/>
          </a:bodyPr>
          <a:lstStyle/>
          <a:p>
            <a:r>
              <a:rPr lang="en-US" dirty="0"/>
              <a:t>Influencing Factors for Grid Modernization</a:t>
            </a:r>
          </a:p>
        </p:txBody>
      </p:sp>
      <p:sp>
        <p:nvSpPr>
          <p:cNvPr id="7" name="TextBox 6"/>
          <p:cNvSpPr txBox="1"/>
          <p:nvPr/>
        </p:nvSpPr>
        <p:spPr>
          <a:xfrm>
            <a:off x="49910" y="1011173"/>
            <a:ext cx="9031459" cy="646331"/>
          </a:xfrm>
          <a:prstGeom prst="rect">
            <a:avLst/>
          </a:prstGeom>
          <a:noFill/>
        </p:spPr>
        <p:txBody>
          <a:bodyPr wrap="square" rtlCol="0">
            <a:spAutoFit/>
          </a:bodyPr>
          <a:lstStyle/>
          <a:p>
            <a:pPr algn="ctr"/>
            <a:r>
              <a:rPr lang="en-US" b="1" dirty="0">
                <a:solidFill>
                  <a:srgbClr val="0070C0"/>
                </a:solidFill>
              </a:rPr>
              <a:t>The challenge is to manage the transition and related operational and market systems in a manner that doesn’t result in an unstable or unmanageable system</a:t>
            </a:r>
            <a:r>
              <a:rPr lang="en-US" b="1" baseline="30000" dirty="0">
                <a:solidFill>
                  <a:srgbClr val="0070C0"/>
                </a:solidFill>
              </a:rPr>
              <a:t>1</a:t>
            </a:r>
            <a:endParaRPr lang="en-US" b="1" dirty="0">
              <a:solidFill>
                <a:srgbClr val="0070C0"/>
              </a:solidFill>
            </a:endParaRPr>
          </a:p>
        </p:txBody>
      </p:sp>
      <p:sp>
        <p:nvSpPr>
          <p:cNvPr id="6" name="TextBox 5"/>
          <p:cNvSpPr txBox="1"/>
          <p:nvPr/>
        </p:nvSpPr>
        <p:spPr>
          <a:xfrm>
            <a:off x="576196" y="4184834"/>
            <a:ext cx="3995803" cy="1661993"/>
          </a:xfrm>
          <a:prstGeom prst="rect">
            <a:avLst/>
          </a:prstGeom>
          <a:solidFill>
            <a:srgbClr val="4BACC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Technology Availability</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Convergence of IT/OT</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Electric Vehicles</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Solar and Wind</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Energy Storage</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Building Energy Management Systems</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Microgrids</a:t>
            </a:r>
          </a:p>
        </p:txBody>
      </p:sp>
      <p:sp>
        <p:nvSpPr>
          <p:cNvPr id="8" name="TextBox 7"/>
          <p:cNvSpPr txBox="1"/>
          <p:nvPr/>
        </p:nvSpPr>
        <p:spPr>
          <a:xfrm>
            <a:off x="2588626" y="1953181"/>
            <a:ext cx="3995803" cy="1446550"/>
          </a:xfrm>
          <a:prstGeom prst="rect">
            <a:avLst/>
          </a:prstGeom>
          <a:solidFill>
            <a:srgbClr val="4BACC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Federal, State and Local Policies</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Renewable Portfolio Standards</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0" dirty="0">
                <a:solidFill>
                  <a:schemeClr val="bg2">
                    <a:lumMod val="75000"/>
                  </a:schemeClr>
                </a:solidFill>
              </a:rPr>
              <a:t>Federal/Local Tax Credits</a:t>
            </a:r>
            <a:endParaRPr kumimoji="0" lang="en-US" sz="1400" b="1" i="0" u="none" strike="noStrike" kern="0" cap="none" spc="0" normalizeH="0" baseline="0" noProof="0" dirty="0">
              <a:ln>
                <a:noFill/>
              </a:ln>
              <a:solidFill>
                <a:schemeClr val="bg2">
                  <a:lumMod val="75000"/>
                </a:schemeClr>
              </a:solidFill>
              <a:effectLst/>
              <a:uLnTx/>
              <a:uFillTx/>
            </a:endParaRP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Reliability and Resilience</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Integrate Distributed Energy Resources</a:t>
            </a:r>
          </a:p>
          <a:p>
            <a:pPr marL="457200" marR="0" lvl="0" indent="-2222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0" dirty="0">
                <a:solidFill>
                  <a:schemeClr val="bg2">
                    <a:lumMod val="75000"/>
                  </a:schemeClr>
                </a:solidFill>
              </a:rPr>
              <a:t>Enable Customer Choice</a:t>
            </a:r>
            <a:endParaRPr kumimoji="0" lang="en-US" sz="1400" b="1" i="0" u="none" strike="noStrike" kern="0" cap="none" spc="0" normalizeH="0" baseline="0" noProof="0" dirty="0">
              <a:ln>
                <a:noFill/>
              </a:ln>
              <a:solidFill>
                <a:schemeClr val="bg2">
                  <a:lumMod val="75000"/>
                </a:schemeClr>
              </a:solidFill>
              <a:effectLst/>
              <a:uLnTx/>
              <a:uFillTx/>
            </a:endParaRPr>
          </a:p>
        </p:txBody>
      </p:sp>
      <p:sp>
        <p:nvSpPr>
          <p:cNvPr id="9" name="TextBox 8"/>
          <p:cNvSpPr txBox="1"/>
          <p:nvPr/>
        </p:nvSpPr>
        <p:spPr>
          <a:xfrm>
            <a:off x="5056663" y="4189661"/>
            <a:ext cx="3276600" cy="1015663"/>
          </a:xfrm>
          <a:prstGeom prst="rect">
            <a:avLst/>
          </a:prstGeom>
          <a:solidFill>
            <a:srgbClr val="4BACC6">
              <a:lumMod val="40000"/>
              <a:lumOff val="60000"/>
            </a:srgbClr>
          </a:solid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rPr>
              <a:t>New Participants</a:t>
            </a:r>
          </a:p>
          <a:p>
            <a:pPr marL="457200" marR="0" lvl="0" indent="-2222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Customers/Prosumers</a:t>
            </a:r>
          </a:p>
          <a:p>
            <a:pPr marL="457200" marR="0" lvl="0" indent="-222250" defTabSz="914400" eaLnBrk="1" fontAlgn="auto" latinLnBrk="0" hangingPunct="1">
              <a:lnSpc>
                <a:spcPct val="100000"/>
              </a:lnSpc>
              <a:spcBef>
                <a:spcPts val="0"/>
              </a:spcBef>
              <a:spcAft>
                <a:spcPts val="0"/>
              </a:spcAft>
              <a:buClrTx/>
              <a:buSzTx/>
              <a:buFont typeface="Arial" pitchFamily="34" charset="0"/>
              <a:buChar char="•"/>
              <a:tabLst/>
              <a:defRPr/>
            </a:pPr>
            <a:r>
              <a:rPr lang="en-US" sz="1400" b="1" kern="0" dirty="0">
                <a:solidFill>
                  <a:schemeClr val="bg2">
                    <a:lumMod val="75000"/>
                  </a:schemeClr>
                </a:solidFill>
              </a:rPr>
              <a:t>Merchants</a:t>
            </a:r>
          </a:p>
          <a:p>
            <a:pPr marL="457200" marR="0" lvl="0" indent="-2222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1" i="0" u="none" strike="noStrike" kern="0" cap="none" spc="0" normalizeH="0" baseline="0" noProof="0" dirty="0">
                <a:ln>
                  <a:noFill/>
                </a:ln>
                <a:solidFill>
                  <a:schemeClr val="bg2">
                    <a:lumMod val="75000"/>
                  </a:schemeClr>
                </a:solidFill>
                <a:effectLst/>
                <a:uLnTx/>
                <a:uFillTx/>
              </a:rPr>
              <a:t>Technology Providers</a:t>
            </a:r>
            <a:endParaRPr kumimoji="0" lang="en-US" sz="1800" b="1" i="0" u="none" strike="noStrike" kern="0" cap="none" spc="0" normalizeH="0" baseline="0" noProof="0" dirty="0">
              <a:ln>
                <a:noFill/>
              </a:ln>
              <a:solidFill>
                <a:schemeClr val="bg2">
                  <a:lumMod val="75000"/>
                </a:schemeClr>
              </a:solidFill>
              <a:effectLst/>
              <a:uLnTx/>
              <a:uFillTx/>
            </a:endParaRPr>
          </a:p>
        </p:txBody>
      </p:sp>
      <p:sp>
        <p:nvSpPr>
          <p:cNvPr id="2" name="TextBox 1">
            <a:extLst>
              <a:ext uri="{FF2B5EF4-FFF2-40B4-BE49-F238E27FC236}">
                <a16:creationId xmlns:a16="http://schemas.microsoft.com/office/drawing/2014/main" id="{0908F1EA-F55E-4D95-A6E2-E4A0378C7D58}"/>
              </a:ext>
            </a:extLst>
          </p:cNvPr>
          <p:cNvSpPr txBox="1"/>
          <p:nvPr/>
        </p:nvSpPr>
        <p:spPr>
          <a:xfrm>
            <a:off x="781016" y="6177201"/>
            <a:ext cx="4225543" cy="276999"/>
          </a:xfrm>
          <a:prstGeom prst="rect">
            <a:avLst/>
          </a:prstGeom>
          <a:noFill/>
        </p:spPr>
        <p:txBody>
          <a:bodyPr wrap="square" rtlCol="0">
            <a:spAutoFit/>
          </a:bodyPr>
          <a:lstStyle/>
          <a:p>
            <a:r>
              <a:rPr lang="en-US" sz="1200" b="1" dirty="0">
                <a:solidFill>
                  <a:schemeClr val="bg1"/>
                </a:solidFill>
              </a:rPr>
              <a:t>1 - from Grid 2020, Resnick Institute Report, Sept 2012</a:t>
            </a:r>
            <a:endParaRPr lang="en-US" sz="1200" dirty="0">
              <a:solidFill>
                <a:schemeClr val="bg1"/>
              </a:solidFill>
            </a:endParaRPr>
          </a:p>
        </p:txBody>
      </p:sp>
      <p:grpSp>
        <p:nvGrpSpPr>
          <p:cNvPr id="27" name="Group 26">
            <a:extLst>
              <a:ext uri="{FF2B5EF4-FFF2-40B4-BE49-F238E27FC236}">
                <a16:creationId xmlns:a16="http://schemas.microsoft.com/office/drawing/2014/main" id="{BFF22ED0-A7CF-429D-A0DD-7EBF80930DCB}"/>
              </a:ext>
            </a:extLst>
          </p:cNvPr>
          <p:cNvGrpSpPr/>
          <p:nvPr/>
        </p:nvGrpSpPr>
        <p:grpSpPr>
          <a:xfrm>
            <a:off x="4368257" y="3540807"/>
            <a:ext cx="708847" cy="443519"/>
            <a:chOff x="3975661" y="3548521"/>
            <a:chExt cx="565921" cy="326159"/>
          </a:xfrm>
        </p:grpSpPr>
        <p:cxnSp>
          <p:nvCxnSpPr>
            <p:cNvPr id="11" name="Straight Arrow Connector 10"/>
            <p:cNvCxnSpPr>
              <a:cxnSpLocks/>
            </p:cNvCxnSpPr>
            <p:nvPr/>
          </p:nvCxnSpPr>
          <p:spPr>
            <a:xfrm>
              <a:off x="4011198" y="3874680"/>
              <a:ext cx="463417" cy="0"/>
            </a:xfrm>
            <a:prstGeom prst="straightConnector1">
              <a:avLst/>
            </a:prstGeom>
            <a:noFill/>
            <a:ln w="25400" cap="flat" cmpd="sng" algn="ctr">
              <a:solidFill>
                <a:sysClr val="windowText" lastClr="000000"/>
              </a:solidFill>
              <a:prstDash val="solid"/>
              <a:headEnd type="arrow"/>
              <a:tailEnd type="arrow"/>
            </a:ln>
            <a:effectLst/>
          </p:spPr>
        </p:cxnSp>
        <p:cxnSp>
          <p:nvCxnSpPr>
            <p:cNvPr id="16" name="Straight Arrow Connector 15">
              <a:extLst>
                <a:ext uri="{FF2B5EF4-FFF2-40B4-BE49-F238E27FC236}">
                  <a16:creationId xmlns:a16="http://schemas.microsoft.com/office/drawing/2014/main" id="{0D40325B-A4C1-40D4-A545-9DCB2029062C}"/>
                </a:ext>
              </a:extLst>
            </p:cNvPr>
            <p:cNvCxnSpPr>
              <a:cxnSpLocks/>
            </p:cNvCxnSpPr>
            <p:nvPr/>
          </p:nvCxnSpPr>
          <p:spPr>
            <a:xfrm flipV="1">
              <a:off x="3975661" y="3550730"/>
              <a:ext cx="258136" cy="269526"/>
            </a:xfrm>
            <a:prstGeom prst="straightConnector1">
              <a:avLst/>
            </a:prstGeom>
            <a:noFill/>
            <a:ln w="25400" cap="flat" cmpd="sng" algn="ctr">
              <a:solidFill>
                <a:sysClr val="windowText" lastClr="000000"/>
              </a:solidFill>
              <a:prstDash val="solid"/>
              <a:headEnd type="arrow"/>
              <a:tailEnd type="arrow"/>
            </a:ln>
            <a:effectLst/>
          </p:spPr>
        </p:cxnSp>
        <p:cxnSp>
          <p:nvCxnSpPr>
            <p:cNvPr id="18" name="Straight Arrow Connector 17">
              <a:extLst>
                <a:ext uri="{FF2B5EF4-FFF2-40B4-BE49-F238E27FC236}">
                  <a16:creationId xmlns:a16="http://schemas.microsoft.com/office/drawing/2014/main" id="{7B0F7565-A735-4D13-BB8A-3F02736FBAF5}"/>
                </a:ext>
              </a:extLst>
            </p:cNvPr>
            <p:cNvCxnSpPr>
              <a:cxnSpLocks/>
            </p:cNvCxnSpPr>
            <p:nvPr/>
          </p:nvCxnSpPr>
          <p:spPr>
            <a:xfrm>
              <a:off x="4273170" y="3548521"/>
              <a:ext cx="268412" cy="295062"/>
            </a:xfrm>
            <a:prstGeom prst="straightConnector1">
              <a:avLst/>
            </a:prstGeom>
            <a:noFill/>
            <a:ln w="25400" cap="flat" cmpd="sng" algn="ctr">
              <a:solidFill>
                <a:sysClr val="windowText" lastClr="000000"/>
              </a:solidFill>
              <a:prstDash val="solid"/>
              <a:headEnd type="arrow"/>
              <a:tailEnd type="arrow"/>
            </a:ln>
            <a:effectLst/>
          </p:spPr>
        </p:cxnSp>
      </p:grpSp>
    </p:spTree>
    <p:extLst>
      <p:ext uri="{BB962C8B-B14F-4D97-AF65-F5344CB8AC3E}">
        <p14:creationId xmlns:p14="http://schemas.microsoft.com/office/powerpoint/2010/main" val="1395897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en-US" b="1" dirty="0"/>
              <a:t>Thank You</a:t>
            </a:r>
          </a:p>
        </p:txBody>
      </p:sp>
      <p:grpSp>
        <p:nvGrpSpPr>
          <p:cNvPr id="16" name="Group 15"/>
          <p:cNvGrpSpPr/>
          <p:nvPr/>
        </p:nvGrpSpPr>
        <p:grpSpPr>
          <a:xfrm>
            <a:off x="220064" y="1347579"/>
            <a:ext cx="4315939" cy="811087"/>
            <a:chOff x="419848" y="991241"/>
            <a:chExt cx="7814662" cy="811087"/>
          </a:xfrm>
        </p:grpSpPr>
        <p:sp>
          <p:nvSpPr>
            <p:cNvPr id="15" name="TextBox 14"/>
            <p:cNvSpPr txBox="1"/>
            <p:nvPr/>
          </p:nvSpPr>
          <p:spPr>
            <a:xfrm>
              <a:off x="419848" y="1371441"/>
              <a:ext cx="7814662" cy="430887"/>
            </a:xfrm>
            <a:prstGeom prst="rect">
              <a:avLst/>
            </a:prstGeom>
            <a:noFill/>
          </p:spPr>
          <p:txBody>
            <a:bodyPr wrap="square" rtlCol="0">
              <a:spAutoFit/>
            </a:bodyPr>
            <a:lstStyle/>
            <a:p>
              <a:pPr>
                <a:spcBef>
                  <a:spcPts val="600"/>
                </a:spcBef>
              </a:pPr>
              <a:r>
                <a:rPr lang="en-US" sz="1400" dirty="0">
                  <a:solidFill>
                    <a:schemeClr val="bg1"/>
                  </a:solidFill>
                </a:rPr>
                <a:t>Joe Paladino, </a:t>
              </a:r>
              <a:r>
                <a:rPr lang="en-US" sz="1400" dirty="0">
                  <a:solidFill>
                    <a:schemeClr val="bg1"/>
                  </a:solidFill>
                  <a:hlinkClick r:id="rId3"/>
                </a:rPr>
                <a:t>joseph.paladino@hq.doe.gov</a:t>
              </a:r>
              <a:endParaRPr lang="en-US" sz="1400" dirty="0">
                <a:solidFill>
                  <a:schemeClr val="bg1"/>
                </a:solidFill>
              </a:endParaRPr>
            </a:p>
            <a:p>
              <a:endParaRPr lang="en-US" sz="800" dirty="0">
                <a:solidFill>
                  <a:schemeClr val="bg1"/>
                </a:solidFill>
              </a:endParaRPr>
            </a:p>
          </p:txBody>
        </p:sp>
        <p:sp>
          <p:nvSpPr>
            <p:cNvPr id="3" name="TextBox 2"/>
            <p:cNvSpPr txBox="1"/>
            <p:nvPr/>
          </p:nvSpPr>
          <p:spPr>
            <a:xfrm>
              <a:off x="419848" y="991241"/>
              <a:ext cx="2576927" cy="338554"/>
            </a:xfrm>
            <a:prstGeom prst="rect">
              <a:avLst/>
            </a:prstGeom>
            <a:noFill/>
          </p:spPr>
          <p:txBody>
            <a:bodyPr wrap="square" rtlCol="0">
              <a:spAutoFit/>
            </a:bodyPr>
            <a:lstStyle/>
            <a:p>
              <a:r>
                <a:rPr lang="en-US" sz="1600" b="1" u="sng" dirty="0">
                  <a:solidFill>
                    <a:srgbClr val="0070C0"/>
                  </a:solidFill>
                </a:rPr>
                <a:t>Contact</a:t>
              </a:r>
              <a:r>
                <a:rPr lang="en-US" sz="1600" b="1" dirty="0">
                  <a:solidFill>
                    <a:srgbClr val="0070C0"/>
                  </a:solidFill>
                </a:rPr>
                <a:t>:</a:t>
              </a:r>
            </a:p>
          </p:txBody>
        </p:sp>
      </p:grpSp>
      <p:sp>
        <p:nvSpPr>
          <p:cNvPr id="10" name="TextBox 9"/>
          <p:cNvSpPr txBox="1"/>
          <p:nvPr/>
        </p:nvSpPr>
        <p:spPr>
          <a:xfrm>
            <a:off x="220064" y="2412684"/>
            <a:ext cx="2667584" cy="338554"/>
          </a:xfrm>
          <a:prstGeom prst="rect">
            <a:avLst/>
          </a:prstGeom>
          <a:noFill/>
        </p:spPr>
        <p:txBody>
          <a:bodyPr wrap="square" rtlCol="0">
            <a:spAutoFit/>
          </a:bodyPr>
          <a:lstStyle/>
          <a:p>
            <a:r>
              <a:rPr lang="en-US" sz="1600" b="1" u="sng" dirty="0">
                <a:solidFill>
                  <a:srgbClr val="0070C0"/>
                </a:solidFill>
              </a:rPr>
              <a:t>References</a:t>
            </a:r>
            <a:r>
              <a:rPr lang="en-US" sz="1600" b="1" dirty="0">
                <a:solidFill>
                  <a:srgbClr val="0070C0"/>
                </a:solidFill>
              </a:rPr>
              <a:t>:</a:t>
            </a:r>
          </a:p>
        </p:txBody>
      </p:sp>
      <p:sp>
        <p:nvSpPr>
          <p:cNvPr id="13" name="TextBox 12"/>
          <p:cNvSpPr txBox="1"/>
          <p:nvPr/>
        </p:nvSpPr>
        <p:spPr>
          <a:xfrm>
            <a:off x="1102513" y="5762770"/>
            <a:ext cx="184730"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srgbClr val="00437A"/>
              </a:solidFill>
              <a:effectLst/>
              <a:uLnTx/>
              <a:uFillTx/>
            </a:endParaRPr>
          </a:p>
        </p:txBody>
      </p:sp>
      <p:grpSp>
        <p:nvGrpSpPr>
          <p:cNvPr id="6" name="Group 5"/>
          <p:cNvGrpSpPr/>
          <p:nvPr/>
        </p:nvGrpSpPr>
        <p:grpSpPr>
          <a:xfrm>
            <a:off x="151232" y="2861205"/>
            <a:ext cx="8747341" cy="3389636"/>
            <a:chOff x="151232" y="2956205"/>
            <a:chExt cx="8747341" cy="3389636"/>
          </a:xfrm>
        </p:grpSpPr>
        <p:pic>
          <p:nvPicPr>
            <p:cNvPr id="12" name="Picture 11"/>
            <p:cNvPicPr>
              <a:picLocks noChangeAspect="1"/>
            </p:cNvPicPr>
            <p:nvPr/>
          </p:nvPicPr>
          <p:blipFill>
            <a:blip r:embed="rId4"/>
            <a:stretch>
              <a:fillRect/>
            </a:stretch>
          </p:blipFill>
          <p:spPr>
            <a:xfrm>
              <a:off x="322070" y="3554064"/>
              <a:ext cx="1599935" cy="206446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6965041" y="3454870"/>
              <a:ext cx="1748827" cy="2229750"/>
            </a:xfrm>
            <a:prstGeom prst="rect">
              <a:avLst/>
            </a:prstGeom>
            <a:ln>
              <a:solidFill>
                <a:srgbClr val="000000">
                  <a:lumMod val="50000"/>
                  <a:lumOff val="50000"/>
                </a:srgbClr>
              </a:solidFill>
            </a:ln>
            <a:effectLst>
              <a:outerShdw blurRad="50800" dist="38100" dir="2700000" algn="tl" rotWithShape="0">
                <a:prstClr val="black">
                  <a:alpha val="40000"/>
                </a:prstClr>
              </a:outerShdw>
            </a:effectLst>
          </p:spPr>
        </p:pic>
        <p:sp>
          <p:nvSpPr>
            <p:cNvPr id="9" name="TextBox 8"/>
            <p:cNvSpPr txBox="1"/>
            <p:nvPr/>
          </p:nvSpPr>
          <p:spPr>
            <a:xfrm>
              <a:off x="6820760" y="5762770"/>
              <a:ext cx="2077813"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437A"/>
                  </a:solidFill>
                  <a:effectLst/>
                  <a:uLnTx/>
                  <a:uFillTx/>
                  <a:latin typeface="Arial"/>
                </a:rPr>
                <a:t>http//gridarchitecture.pnnl.gov</a:t>
              </a:r>
              <a:r>
                <a:rPr kumimoji="0" lang="en-US" sz="1100" b="0" i="0" u="none" strike="noStrike" kern="0" cap="none" spc="0" normalizeH="0" baseline="0" noProof="0" dirty="0">
                  <a:ln>
                    <a:noFill/>
                  </a:ln>
                  <a:solidFill>
                    <a:srgbClr val="00437B"/>
                  </a:solidFill>
                  <a:effectLst/>
                  <a:uLnTx/>
                  <a:uFillTx/>
                  <a:latin typeface="Arial"/>
                </a:rPr>
                <a:t> </a:t>
              </a:r>
            </a:p>
          </p:txBody>
        </p:sp>
        <p:sp>
          <p:nvSpPr>
            <p:cNvPr id="2" name="TextBox 1"/>
            <p:cNvSpPr txBox="1"/>
            <p:nvPr/>
          </p:nvSpPr>
          <p:spPr>
            <a:xfrm>
              <a:off x="153746" y="2964751"/>
              <a:ext cx="1944061" cy="523220"/>
            </a:xfrm>
            <a:prstGeom prst="rect">
              <a:avLst/>
            </a:prstGeom>
            <a:noFill/>
          </p:spPr>
          <p:txBody>
            <a:bodyPr wrap="square" rtlCol="0">
              <a:spAutoFit/>
            </a:bodyPr>
            <a:lstStyle/>
            <a:p>
              <a:pPr algn="ctr"/>
              <a:r>
                <a:rPr lang="en-US" sz="1400" dirty="0">
                  <a:solidFill>
                    <a:schemeClr val="bg1"/>
                  </a:solidFill>
                </a:rPr>
                <a:t>Modern Distribution Grid Report</a:t>
              </a:r>
            </a:p>
          </p:txBody>
        </p:sp>
        <p:pic>
          <p:nvPicPr>
            <p:cNvPr id="14" name="Picture 13">
              <a:extLst>
                <a:ext uri="{FF2B5EF4-FFF2-40B4-BE49-F238E27FC236}">
                  <a16:creationId xmlns:a16="http://schemas.microsoft.com/office/drawing/2014/main" id="{CBC589EC-5BB4-42A6-AE05-6FDE219F15A2}"/>
                </a:ext>
              </a:extLst>
            </p:cNvPr>
            <p:cNvPicPr>
              <a:picLocks noChangeAspect="1"/>
            </p:cNvPicPr>
            <p:nvPr/>
          </p:nvPicPr>
          <p:blipFill rotWithShape="1">
            <a:blip r:embed="rId6"/>
            <a:srcRect l="57333" t="24473" r="8331" b="17715"/>
            <a:stretch/>
          </p:blipFill>
          <p:spPr>
            <a:xfrm>
              <a:off x="4646265" y="3554064"/>
              <a:ext cx="1744122" cy="2064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8">
              <a:extLst>
                <a:ext uri="{FF2B5EF4-FFF2-40B4-BE49-F238E27FC236}">
                  <a16:creationId xmlns:a16="http://schemas.microsoft.com/office/drawing/2014/main" id="{1356FB64-3A82-4E7C-93A4-F370F0664051}"/>
                </a:ext>
              </a:extLst>
            </p:cNvPr>
            <p:cNvSpPr txBox="1"/>
            <p:nvPr/>
          </p:nvSpPr>
          <p:spPr>
            <a:xfrm>
              <a:off x="4552562" y="5762770"/>
              <a:ext cx="192684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1100" kern="0" dirty="0">
                  <a:solidFill>
                    <a:srgbClr val="00437A"/>
                  </a:solidFill>
                </a:rPr>
                <a:t>www.hawaiianelectric.com/gridmod</a:t>
              </a:r>
              <a:endParaRPr kumimoji="0" lang="en-US" sz="1100" b="0" i="0" u="none" strike="noStrike" kern="0" cap="none" spc="0" normalizeH="0" baseline="0" noProof="0" dirty="0">
                <a:ln>
                  <a:noFill/>
                </a:ln>
                <a:solidFill>
                  <a:srgbClr val="00437A"/>
                </a:solidFill>
                <a:effectLst/>
                <a:uLnTx/>
                <a:uFillTx/>
              </a:endParaRPr>
            </a:p>
          </p:txBody>
        </p:sp>
        <p:sp>
          <p:nvSpPr>
            <p:cNvPr id="32" name="TextBox 31">
              <a:extLst>
                <a:ext uri="{FF2B5EF4-FFF2-40B4-BE49-F238E27FC236}">
                  <a16:creationId xmlns:a16="http://schemas.microsoft.com/office/drawing/2014/main" id="{F0A85984-FAC5-4B03-89D4-AB2507064245}"/>
                </a:ext>
              </a:extLst>
            </p:cNvPr>
            <p:cNvSpPr txBox="1"/>
            <p:nvPr/>
          </p:nvSpPr>
          <p:spPr>
            <a:xfrm>
              <a:off x="4514829" y="2956205"/>
              <a:ext cx="1964575" cy="523220"/>
            </a:xfrm>
            <a:prstGeom prst="rect">
              <a:avLst/>
            </a:prstGeom>
            <a:noFill/>
          </p:spPr>
          <p:txBody>
            <a:bodyPr wrap="square" rtlCol="0">
              <a:noAutofit/>
            </a:bodyPr>
            <a:lstStyle/>
            <a:p>
              <a:pPr algn="ctr"/>
              <a:r>
                <a:rPr lang="en-US" sz="1400" dirty="0">
                  <a:solidFill>
                    <a:schemeClr val="bg1"/>
                  </a:solidFill>
                </a:rPr>
                <a:t>Grid Modernization Strategy Using </a:t>
              </a:r>
              <a:r>
                <a:rPr lang="en-US" sz="1400" dirty="0" err="1">
                  <a:solidFill>
                    <a:schemeClr val="bg1"/>
                  </a:solidFill>
                </a:rPr>
                <a:t>DSPx</a:t>
              </a:r>
              <a:endParaRPr lang="en-US" sz="1400" dirty="0">
                <a:solidFill>
                  <a:schemeClr val="bg1"/>
                </a:solidFill>
              </a:endParaRPr>
            </a:p>
          </p:txBody>
        </p:sp>
        <p:sp>
          <p:nvSpPr>
            <p:cNvPr id="34" name="TextBox 33">
              <a:extLst>
                <a:ext uri="{FF2B5EF4-FFF2-40B4-BE49-F238E27FC236}">
                  <a16:creationId xmlns:a16="http://schemas.microsoft.com/office/drawing/2014/main" id="{23C5F261-EDF5-4EA4-A8C8-58D20763DCB6}"/>
                </a:ext>
              </a:extLst>
            </p:cNvPr>
            <p:cNvSpPr txBox="1"/>
            <p:nvPr/>
          </p:nvSpPr>
          <p:spPr>
            <a:xfrm>
              <a:off x="6855551" y="3059442"/>
              <a:ext cx="1907028" cy="307777"/>
            </a:xfrm>
            <a:prstGeom prst="rect">
              <a:avLst/>
            </a:prstGeom>
            <a:noFill/>
          </p:spPr>
          <p:txBody>
            <a:bodyPr wrap="square" rtlCol="0">
              <a:spAutoFit/>
            </a:bodyPr>
            <a:lstStyle/>
            <a:p>
              <a:pPr algn="ctr"/>
              <a:r>
                <a:rPr lang="en-US" sz="1400" dirty="0">
                  <a:solidFill>
                    <a:schemeClr val="bg1"/>
                  </a:solidFill>
                </a:rPr>
                <a:t>Grid Architecture</a:t>
              </a:r>
            </a:p>
          </p:txBody>
        </p:sp>
        <p:sp>
          <p:nvSpPr>
            <p:cNvPr id="4" name="Rectangle 3"/>
            <p:cNvSpPr/>
            <p:nvPr/>
          </p:nvSpPr>
          <p:spPr>
            <a:xfrm>
              <a:off x="151232" y="5745677"/>
              <a:ext cx="1955121" cy="600164"/>
            </a:xfrm>
            <a:prstGeom prst="rect">
              <a:avLst/>
            </a:prstGeom>
          </p:spPr>
          <p:txBody>
            <a:bodyPr wrap="square">
              <a:spAutoFit/>
            </a:bodyPr>
            <a:lstStyle/>
            <a:p>
              <a:r>
                <a:rPr lang="en-US" sz="1100" dirty="0">
                  <a:solidFill>
                    <a:srgbClr val="00437A"/>
                  </a:solidFill>
                </a:rPr>
                <a:t>https://gridarchitecture.pnnl.gov/modern-grid-distribution-project.aspx</a:t>
              </a:r>
            </a:p>
          </p:txBody>
        </p:sp>
        <p:sp>
          <p:nvSpPr>
            <p:cNvPr id="24" name="TextBox 23"/>
            <p:cNvSpPr txBox="1"/>
            <p:nvPr/>
          </p:nvSpPr>
          <p:spPr>
            <a:xfrm>
              <a:off x="2305863" y="2971869"/>
              <a:ext cx="1944061" cy="523220"/>
            </a:xfrm>
            <a:prstGeom prst="rect">
              <a:avLst/>
            </a:prstGeom>
            <a:noFill/>
          </p:spPr>
          <p:txBody>
            <a:bodyPr wrap="square" rtlCol="0">
              <a:spAutoFit/>
            </a:bodyPr>
            <a:lstStyle/>
            <a:p>
              <a:pPr algn="ctr"/>
              <a:r>
                <a:rPr lang="en-US" sz="1400" dirty="0">
                  <a:solidFill>
                    <a:schemeClr val="bg1"/>
                  </a:solidFill>
                </a:rPr>
                <a:t>PUCO Grid Mod Roadmap</a:t>
              </a:r>
            </a:p>
          </p:txBody>
        </p:sp>
        <p:pic>
          <p:nvPicPr>
            <p:cNvPr id="20" name="Picture 19"/>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82865" y="3554064"/>
              <a:ext cx="1653299" cy="2130556"/>
            </a:xfrm>
            <a:prstGeom prst="rect">
              <a:avLst/>
            </a:prstGeom>
            <a:noFill/>
            <a:ln>
              <a:noFill/>
            </a:ln>
          </p:spPr>
        </p:pic>
        <p:sp>
          <p:nvSpPr>
            <p:cNvPr id="5" name="Rectangle 4"/>
            <p:cNvSpPr/>
            <p:nvPr/>
          </p:nvSpPr>
          <p:spPr>
            <a:xfrm>
              <a:off x="2087891" y="5741390"/>
              <a:ext cx="2414187" cy="600164"/>
            </a:xfrm>
            <a:prstGeom prst="rect">
              <a:avLst/>
            </a:prstGeom>
          </p:spPr>
          <p:txBody>
            <a:bodyPr wrap="square">
              <a:spAutoFit/>
            </a:bodyPr>
            <a:lstStyle/>
            <a:p>
              <a:r>
                <a:rPr lang="en-US" sz="1100" dirty="0">
                  <a:solidFill>
                    <a:srgbClr val="00437A"/>
                  </a:solidFill>
                </a:rPr>
                <a:t>https://puco.maps.arcgis.com/apps/Cascade/index.html?appid=59a9cd1f405547c89e1066e9f195b0b1</a:t>
              </a:r>
            </a:p>
          </p:txBody>
        </p:sp>
      </p:grpSp>
    </p:spTree>
    <p:extLst>
      <p:ext uri="{BB962C8B-B14F-4D97-AF65-F5344CB8AC3E}">
        <p14:creationId xmlns:p14="http://schemas.microsoft.com/office/powerpoint/2010/main" val="270690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42" y="135353"/>
            <a:ext cx="8729341" cy="709218"/>
          </a:xfrm>
        </p:spPr>
        <p:txBody>
          <a:bodyPr/>
          <a:lstStyle/>
          <a:p>
            <a:pPr algn="ctr" defTabSz="285739"/>
            <a:r>
              <a:rPr lang="en-US" dirty="0"/>
              <a:t>Increasing Complexity</a:t>
            </a:r>
          </a:p>
        </p:txBody>
      </p:sp>
      <p:sp>
        <p:nvSpPr>
          <p:cNvPr id="5" name="Rectangle 4"/>
          <p:cNvSpPr/>
          <p:nvPr/>
        </p:nvSpPr>
        <p:spPr>
          <a:xfrm>
            <a:off x="181577" y="1012031"/>
            <a:ext cx="8729341" cy="923330"/>
          </a:xfrm>
          <a:prstGeom prst="rect">
            <a:avLst/>
          </a:prstGeom>
        </p:spPr>
        <p:txBody>
          <a:bodyPr wrap="square">
            <a:spAutoFit/>
          </a:bodyPr>
          <a:lstStyle/>
          <a:p>
            <a:pPr marL="3573" algn="ctr"/>
            <a:r>
              <a:rPr lang="en-US" b="1" dirty="0">
                <a:solidFill>
                  <a:srgbClr val="0070C0"/>
                </a:solidFill>
              </a:rPr>
              <a:t>We are evolving from a one-directional to multi-directional network with regard to the flow of energy, information, and financial transactions, yet need to maintain or improve reliability, resilience, and affordability </a:t>
            </a:r>
          </a:p>
        </p:txBody>
      </p:sp>
      <p:pic>
        <p:nvPicPr>
          <p:cNvPr id="7" name="Picture 6"/>
          <p:cNvPicPr>
            <a:picLocks noChangeAspect="1"/>
          </p:cNvPicPr>
          <p:nvPr/>
        </p:nvPicPr>
        <p:blipFill>
          <a:blip r:embed="rId3"/>
          <a:stretch>
            <a:fillRect/>
          </a:stretch>
        </p:blipFill>
        <p:spPr>
          <a:xfrm>
            <a:off x="978450" y="2102821"/>
            <a:ext cx="7272177" cy="3908680"/>
          </a:xfrm>
          <a:prstGeom prst="rect">
            <a:avLst/>
          </a:prstGeom>
        </p:spPr>
      </p:pic>
    </p:spTree>
    <p:extLst>
      <p:ext uri="{BB962C8B-B14F-4D97-AF65-F5344CB8AC3E}">
        <p14:creationId xmlns:p14="http://schemas.microsoft.com/office/powerpoint/2010/main" val="118767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DF4F-5E30-4105-BA93-2111BB40C2EB}"/>
              </a:ext>
            </a:extLst>
          </p:cNvPr>
          <p:cNvSpPr>
            <a:spLocks noGrp="1"/>
          </p:cNvSpPr>
          <p:nvPr>
            <p:ph type="title"/>
          </p:nvPr>
        </p:nvSpPr>
        <p:spPr>
          <a:xfrm>
            <a:off x="446567" y="203532"/>
            <a:ext cx="8229600" cy="566928"/>
          </a:xfrm>
        </p:spPr>
        <p:txBody>
          <a:bodyPr/>
          <a:lstStyle/>
          <a:p>
            <a:pPr algn="ctr"/>
            <a:r>
              <a:rPr lang="en-US" dirty="0"/>
              <a:t>Distribution Grid Evolution</a:t>
            </a:r>
          </a:p>
        </p:txBody>
      </p:sp>
      <p:sp>
        <p:nvSpPr>
          <p:cNvPr id="6" name="Rectangle 5">
            <a:extLst>
              <a:ext uri="{FF2B5EF4-FFF2-40B4-BE49-F238E27FC236}">
                <a16:creationId xmlns:a16="http://schemas.microsoft.com/office/drawing/2014/main" id="{A8600646-A116-492F-A428-F2C6410969B7}"/>
              </a:ext>
            </a:extLst>
          </p:cNvPr>
          <p:cNvSpPr/>
          <p:nvPr/>
        </p:nvSpPr>
        <p:spPr>
          <a:xfrm>
            <a:off x="446567" y="966186"/>
            <a:ext cx="8229600" cy="646331"/>
          </a:xfrm>
          <a:prstGeom prst="rect">
            <a:avLst/>
          </a:prstGeom>
        </p:spPr>
        <p:txBody>
          <a:bodyPr wrap="square">
            <a:spAutoFit/>
          </a:bodyPr>
          <a:lstStyle/>
          <a:p>
            <a:pPr algn="ctr"/>
            <a:r>
              <a:rPr lang="en-US" b="1" dirty="0">
                <a:solidFill>
                  <a:srgbClr val="0070C0"/>
                </a:solidFill>
              </a:rPr>
              <a:t>U.S. distribution systems currently have Stage 1 functionality - a key issue is </a:t>
            </a:r>
            <a:r>
              <a:rPr lang="en-US" b="1" i="1" dirty="0">
                <a:solidFill>
                  <a:srgbClr val="0070C0"/>
                </a:solidFill>
              </a:rPr>
              <a:t>whether</a:t>
            </a:r>
            <a:r>
              <a:rPr lang="en-US" b="1" dirty="0">
                <a:solidFill>
                  <a:srgbClr val="0070C0"/>
                </a:solidFill>
              </a:rPr>
              <a:t> and </a:t>
            </a:r>
            <a:r>
              <a:rPr lang="en-US" b="1" i="1" dirty="0">
                <a:solidFill>
                  <a:srgbClr val="0070C0"/>
                </a:solidFill>
              </a:rPr>
              <a:t>how fast </a:t>
            </a:r>
            <a:r>
              <a:rPr lang="en-US" b="1" dirty="0">
                <a:solidFill>
                  <a:srgbClr val="0070C0"/>
                </a:solidFill>
              </a:rPr>
              <a:t>to transition into Stage 2 functionality </a:t>
            </a:r>
          </a:p>
        </p:txBody>
      </p:sp>
      <p:pic>
        <p:nvPicPr>
          <p:cNvPr id="3" name="Picture 2">
            <a:extLst>
              <a:ext uri="{FF2B5EF4-FFF2-40B4-BE49-F238E27FC236}">
                <a16:creationId xmlns:a16="http://schemas.microsoft.com/office/drawing/2014/main" id="{B98E610E-6AC8-48DE-A52A-C477C9F7DB73}"/>
              </a:ext>
            </a:extLst>
          </p:cNvPr>
          <p:cNvPicPr>
            <a:picLocks noChangeAspect="1"/>
          </p:cNvPicPr>
          <p:nvPr/>
        </p:nvPicPr>
        <p:blipFill>
          <a:blip r:embed="rId3"/>
          <a:stretch>
            <a:fillRect/>
          </a:stretch>
        </p:blipFill>
        <p:spPr>
          <a:xfrm>
            <a:off x="639134" y="1665743"/>
            <a:ext cx="7009626" cy="4248853"/>
          </a:xfrm>
          <a:prstGeom prst="rect">
            <a:avLst/>
          </a:prstGeom>
        </p:spPr>
      </p:pic>
      <p:sp>
        <p:nvSpPr>
          <p:cNvPr id="4" name="TextBox 3">
            <a:extLst>
              <a:ext uri="{FF2B5EF4-FFF2-40B4-BE49-F238E27FC236}">
                <a16:creationId xmlns:a16="http://schemas.microsoft.com/office/drawing/2014/main" id="{0822F5CD-3AFE-4B27-B5C2-9A8E5C41CCE2}"/>
              </a:ext>
            </a:extLst>
          </p:cNvPr>
          <p:cNvSpPr txBox="1"/>
          <p:nvPr/>
        </p:nvSpPr>
        <p:spPr>
          <a:xfrm>
            <a:off x="7177414" y="3512619"/>
            <a:ext cx="1891430" cy="830997"/>
          </a:xfrm>
          <a:prstGeom prst="rect">
            <a:avLst/>
          </a:prstGeom>
          <a:noFill/>
        </p:spPr>
        <p:txBody>
          <a:bodyPr wrap="square" rtlCol="0">
            <a:spAutoFit/>
          </a:bodyPr>
          <a:lstStyle/>
          <a:p>
            <a:r>
              <a:rPr lang="en-US" sz="1600" b="1" dirty="0">
                <a:solidFill>
                  <a:srgbClr val="C00000"/>
                </a:solidFill>
              </a:rPr>
              <a:t>Material impact on grid planning and operations</a:t>
            </a:r>
          </a:p>
        </p:txBody>
      </p:sp>
      <p:cxnSp>
        <p:nvCxnSpPr>
          <p:cNvPr id="7" name="Straight Arrow Connector 6">
            <a:extLst>
              <a:ext uri="{FF2B5EF4-FFF2-40B4-BE49-F238E27FC236}">
                <a16:creationId xmlns:a16="http://schemas.microsoft.com/office/drawing/2014/main" id="{3546E968-4B71-47D0-97EE-6565518D6BAC}"/>
              </a:ext>
            </a:extLst>
          </p:cNvPr>
          <p:cNvCxnSpPr/>
          <p:nvPr/>
        </p:nvCxnSpPr>
        <p:spPr>
          <a:xfrm flipH="1">
            <a:off x="6789107" y="3917886"/>
            <a:ext cx="388307"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564861F-3381-4162-B107-AB8E66A20CDA}"/>
              </a:ext>
            </a:extLst>
          </p:cNvPr>
          <p:cNvSpPr txBox="1"/>
          <p:nvPr/>
        </p:nvSpPr>
        <p:spPr>
          <a:xfrm>
            <a:off x="872836" y="5993725"/>
            <a:ext cx="7398328" cy="400110"/>
          </a:xfrm>
          <a:prstGeom prst="rect">
            <a:avLst/>
          </a:prstGeom>
          <a:noFill/>
        </p:spPr>
        <p:txBody>
          <a:bodyPr wrap="square" rtlCol="0">
            <a:spAutoFit/>
          </a:bodyPr>
          <a:lstStyle/>
          <a:p>
            <a:r>
              <a:rPr lang="en-US" sz="1000" dirty="0">
                <a:solidFill>
                  <a:schemeClr val="bg1"/>
                </a:solidFill>
              </a:rPr>
              <a:t>From: De Martini, Paul, and Lorenzo </a:t>
            </a:r>
            <a:r>
              <a:rPr lang="en-US" sz="1000" dirty="0" err="1">
                <a:solidFill>
                  <a:schemeClr val="bg1"/>
                </a:solidFill>
              </a:rPr>
              <a:t>Kristov</a:t>
            </a:r>
            <a:r>
              <a:rPr lang="en-US" sz="1000" dirty="0">
                <a:solidFill>
                  <a:schemeClr val="bg1"/>
                </a:solidFill>
              </a:rPr>
              <a:t>. Distribution Systems in a High Distributed Energy Resources Future. Ed. Schwartz, Lisa C. Vol. FEUR Report No. 2. 2015. LBNL-1003797.  Link: </a:t>
            </a:r>
            <a:r>
              <a:rPr lang="en-US" sz="1000" dirty="0">
                <a:hlinkClick r:id="rId4"/>
              </a:rPr>
              <a:t>https://emp.lbl.gov/projects/feur</a:t>
            </a:r>
            <a:endParaRPr lang="en-US" sz="1000" dirty="0">
              <a:solidFill>
                <a:schemeClr val="bg1"/>
              </a:solidFill>
            </a:endParaRPr>
          </a:p>
        </p:txBody>
      </p:sp>
    </p:spTree>
    <p:extLst>
      <p:ext uri="{BB962C8B-B14F-4D97-AF65-F5344CB8AC3E}">
        <p14:creationId xmlns:p14="http://schemas.microsoft.com/office/powerpoint/2010/main" val="307182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a:t>Distributed Energy Resources</a:t>
            </a:r>
          </a:p>
        </p:txBody>
      </p:sp>
      <p:sp>
        <p:nvSpPr>
          <p:cNvPr id="6" name="TextBox 5">
            <a:extLst>
              <a:ext uri="{FF2B5EF4-FFF2-40B4-BE49-F238E27FC236}">
                <a16:creationId xmlns:a16="http://schemas.microsoft.com/office/drawing/2014/main" id="{74D56A58-46CA-4EF9-99CE-89CE83EA8D77}"/>
              </a:ext>
            </a:extLst>
          </p:cNvPr>
          <p:cNvSpPr txBox="1"/>
          <p:nvPr/>
        </p:nvSpPr>
        <p:spPr>
          <a:xfrm>
            <a:off x="316144" y="1927149"/>
            <a:ext cx="2825402" cy="2954655"/>
          </a:xfrm>
          <a:prstGeom prst="rect">
            <a:avLst/>
          </a:prstGeom>
          <a:solidFill>
            <a:schemeClr val="accent6">
              <a:lumMod val="40000"/>
              <a:lumOff val="60000"/>
            </a:schemeClr>
          </a:solidFill>
        </p:spPr>
        <p:txBody>
          <a:bodyPr wrap="square" rtlCol="0">
            <a:spAutoFit/>
          </a:bodyPr>
          <a:lstStyle/>
          <a:p>
            <a:r>
              <a:rPr lang="en-US" b="1" u="sng" dirty="0">
                <a:solidFill>
                  <a:schemeClr val="bg1">
                    <a:lumMod val="75000"/>
                    <a:lumOff val="25000"/>
                  </a:schemeClr>
                </a:solidFill>
              </a:rPr>
              <a:t>DERs</a:t>
            </a:r>
            <a:r>
              <a:rPr lang="en-US" dirty="0">
                <a:solidFill>
                  <a:schemeClr val="bg1">
                    <a:lumMod val="75000"/>
                    <a:lumOff val="25000"/>
                  </a:schemeClr>
                </a:solidFill>
              </a:rPr>
              <a:t>:</a:t>
            </a:r>
          </a:p>
          <a:p>
            <a:endParaRPr lang="en-US" sz="800" dirty="0">
              <a:solidFill>
                <a:schemeClr val="bg1">
                  <a:lumMod val="75000"/>
                  <a:lumOff val="25000"/>
                </a:schemeClr>
              </a:solidFill>
            </a:endParaRPr>
          </a:p>
          <a:p>
            <a:pPr marL="231775" indent="-231775">
              <a:buFont typeface="Arial" panose="020B0604020202020204" pitchFamily="34" charset="0"/>
              <a:buChar char="•"/>
            </a:pPr>
            <a:r>
              <a:rPr lang="en-US" sz="1600" dirty="0">
                <a:solidFill>
                  <a:schemeClr val="bg1">
                    <a:lumMod val="75000"/>
                    <a:lumOff val="25000"/>
                  </a:schemeClr>
                </a:solidFill>
              </a:rPr>
              <a:t>Energy efficiency</a:t>
            </a:r>
          </a:p>
          <a:p>
            <a:pPr marL="231775" indent="-231775">
              <a:buFont typeface="Arial" panose="020B0604020202020204" pitchFamily="34" charset="0"/>
              <a:buChar char="•"/>
            </a:pPr>
            <a:r>
              <a:rPr lang="en-US" sz="1600" dirty="0">
                <a:solidFill>
                  <a:schemeClr val="bg1">
                    <a:lumMod val="75000"/>
                    <a:lumOff val="25000"/>
                  </a:schemeClr>
                </a:solidFill>
              </a:rPr>
              <a:t>Demand response</a:t>
            </a:r>
          </a:p>
          <a:p>
            <a:pPr marL="231775" indent="-231775">
              <a:buFont typeface="Arial" panose="020B0604020202020204" pitchFamily="34" charset="0"/>
              <a:buChar char="•"/>
            </a:pPr>
            <a:r>
              <a:rPr lang="en-US" sz="1600" dirty="0">
                <a:solidFill>
                  <a:schemeClr val="bg1">
                    <a:lumMod val="75000"/>
                    <a:lumOff val="25000"/>
                  </a:schemeClr>
                </a:solidFill>
              </a:rPr>
              <a:t>Distributed generation (e.g., PV)</a:t>
            </a:r>
          </a:p>
          <a:p>
            <a:pPr marL="231775" indent="-231775">
              <a:buFont typeface="Arial" panose="020B0604020202020204" pitchFamily="34" charset="0"/>
              <a:buChar char="•"/>
            </a:pPr>
            <a:r>
              <a:rPr lang="en-US" sz="1600" dirty="0">
                <a:solidFill>
                  <a:schemeClr val="bg1">
                    <a:lumMod val="75000"/>
                    <a:lumOff val="25000"/>
                  </a:schemeClr>
                </a:solidFill>
              </a:rPr>
              <a:t>Variable rates</a:t>
            </a:r>
          </a:p>
          <a:p>
            <a:pPr marL="231775" indent="-231775">
              <a:buFont typeface="Arial" panose="020B0604020202020204" pitchFamily="34" charset="0"/>
              <a:buChar char="•"/>
            </a:pPr>
            <a:r>
              <a:rPr lang="en-US" sz="1600" dirty="0">
                <a:solidFill>
                  <a:schemeClr val="bg1">
                    <a:lumMod val="75000"/>
                    <a:lumOff val="25000"/>
                  </a:schemeClr>
                </a:solidFill>
              </a:rPr>
              <a:t>Energy storage</a:t>
            </a:r>
          </a:p>
          <a:p>
            <a:pPr marL="231775" indent="-231775">
              <a:buFont typeface="Arial" panose="020B0604020202020204" pitchFamily="34" charset="0"/>
              <a:buChar char="•"/>
            </a:pPr>
            <a:r>
              <a:rPr lang="en-US" sz="1600" dirty="0">
                <a:solidFill>
                  <a:schemeClr val="bg1">
                    <a:lumMod val="75000"/>
                    <a:lumOff val="25000"/>
                  </a:schemeClr>
                </a:solidFill>
              </a:rPr>
              <a:t>Flexible loads (buildings)</a:t>
            </a:r>
          </a:p>
          <a:p>
            <a:pPr marL="231775" indent="-231775">
              <a:buFont typeface="Arial" panose="020B0604020202020204" pitchFamily="34" charset="0"/>
              <a:buChar char="•"/>
            </a:pPr>
            <a:r>
              <a:rPr lang="en-US" sz="1600" dirty="0">
                <a:solidFill>
                  <a:schemeClr val="bg1">
                    <a:lumMod val="75000"/>
                    <a:lumOff val="25000"/>
                  </a:schemeClr>
                </a:solidFill>
              </a:rPr>
              <a:t>Microgrids</a:t>
            </a:r>
          </a:p>
          <a:p>
            <a:pPr marL="231775" indent="-231775">
              <a:buFont typeface="Arial" panose="020B0604020202020204" pitchFamily="34" charset="0"/>
              <a:buChar char="•"/>
            </a:pPr>
            <a:r>
              <a:rPr lang="en-US" sz="1600" dirty="0">
                <a:solidFill>
                  <a:schemeClr val="bg1">
                    <a:lumMod val="75000"/>
                    <a:lumOff val="25000"/>
                  </a:schemeClr>
                </a:solidFill>
              </a:rPr>
              <a:t>Combined heat &amp; power</a:t>
            </a:r>
          </a:p>
          <a:p>
            <a:pPr marL="231775" indent="-231775">
              <a:buFont typeface="Arial" panose="020B0604020202020204" pitchFamily="34" charset="0"/>
              <a:buChar char="•"/>
            </a:pPr>
            <a:r>
              <a:rPr lang="en-US" sz="1600" dirty="0">
                <a:solidFill>
                  <a:schemeClr val="bg1">
                    <a:lumMod val="75000"/>
                    <a:lumOff val="25000"/>
                  </a:schemeClr>
                </a:solidFill>
              </a:rPr>
              <a:t>Electric vehicles</a:t>
            </a:r>
          </a:p>
        </p:txBody>
      </p:sp>
      <p:sp>
        <p:nvSpPr>
          <p:cNvPr id="3" name="TextBox 2"/>
          <p:cNvSpPr txBox="1"/>
          <p:nvPr/>
        </p:nvSpPr>
        <p:spPr>
          <a:xfrm>
            <a:off x="3437066" y="1042435"/>
            <a:ext cx="5417228" cy="5078313"/>
          </a:xfrm>
          <a:prstGeom prst="rect">
            <a:avLst/>
          </a:prstGeom>
          <a:solidFill>
            <a:schemeClr val="accent3">
              <a:lumMod val="60000"/>
              <a:lumOff val="40000"/>
            </a:schemeClr>
          </a:solidFill>
        </p:spPr>
        <p:txBody>
          <a:bodyPr wrap="square" rtlCol="0">
            <a:spAutoFit/>
          </a:bodyPr>
          <a:lstStyle/>
          <a:p>
            <a:r>
              <a:rPr lang="en-US" b="1" u="sng" dirty="0">
                <a:solidFill>
                  <a:schemeClr val="bg1">
                    <a:lumMod val="75000"/>
                    <a:lumOff val="25000"/>
                  </a:schemeClr>
                </a:solidFill>
              </a:rPr>
              <a:t>What we need to understand</a:t>
            </a:r>
            <a:r>
              <a:rPr lang="en-US" b="1" dirty="0">
                <a:solidFill>
                  <a:schemeClr val="bg1">
                    <a:lumMod val="75000"/>
                    <a:lumOff val="25000"/>
                  </a:schemeClr>
                </a:solidFill>
              </a:rPr>
              <a:t>:</a:t>
            </a:r>
          </a:p>
          <a:p>
            <a:endParaRPr lang="en-US" sz="800" b="1" dirty="0">
              <a:solidFill>
                <a:schemeClr val="bg1">
                  <a:lumMod val="75000"/>
                  <a:lumOff val="25000"/>
                </a:schemeClr>
              </a:solidFill>
            </a:endParaRPr>
          </a:p>
          <a:p>
            <a:pPr marL="227013" indent="-227013">
              <a:buFont typeface="Arial" panose="020B0604020202020204" pitchFamily="34" charset="0"/>
              <a:buChar char="•"/>
            </a:pPr>
            <a:r>
              <a:rPr lang="en-US" sz="1600" dirty="0">
                <a:solidFill>
                  <a:schemeClr val="bg1">
                    <a:lumMod val="75000"/>
                    <a:lumOff val="25000"/>
                  </a:schemeClr>
                </a:solidFill>
              </a:rPr>
              <a:t>Rate of adoption</a:t>
            </a:r>
          </a:p>
          <a:p>
            <a:pPr marL="687388" lvl="1" indent="-230188">
              <a:buFont typeface="Courier New" panose="02070309020205020404" pitchFamily="49" charset="0"/>
              <a:buChar char="o"/>
            </a:pPr>
            <a:r>
              <a:rPr lang="en-US" sz="1400" dirty="0">
                <a:solidFill>
                  <a:schemeClr val="bg1">
                    <a:lumMod val="75000"/>
                    <a:lumOff val="25000"/>
                  </a:schemeClr>
                </a:solidFill>
              </a:rPr>
              <a:t>Policy impacts</a:t>
            </a:r>
          </a:p>
          <a:p>
            <a:pPr marL="687388" lvl="1" indent="-230188">
              <a:buFont typeface="Courier New" panose="02070309020205020404" pitchFamily="49" charset="0"/>
              <a:buChar char="o"/>
            </a:pPr>
            <a:r>
              <a:rPr lang="en-US" sz="1400" dirty="0">
                <a:solidFill>
                  <a:schemeClr val="bg1">
                    <a:lumMod val="75000"/>
                    <a:lumOff val="25000"/>
                  </a:schemeClr>
                </a:solidFill>
              </a:rPr>
              <a:t>Price/availability impacts</a:t>
            </a:r>
          </a:p>
          <a:p>
            <a:pPr marL="227013" indent="-227013">
              <a:buFont typeface="Arial" panose="020B0604020202020204" pitchFamily="34" charset="0"/>
              <a:buChar char="•"/>
            </a:pPr>
            <a:r>
              <a:rPr lang="en-US" sz="1600" dirty="0">
                <a:solidFill>
                  <a:schemeClr val="bg1">
                    <a:lumMod val="75000"/>
                    <a:lumOff val="25000"/>
                  </a:schemeClr>
                </a:solidFill>
              </a:rPr>
              <a:t>Utility/customer/3</a:t>
            </a:r>
            <a:r>
              <a:rPr lang="en-US" sz="1600" baseline="30000" dirty="0">
                <a:solidFill>
                  <a:schemeClr val="bg1">
                    <a:lumMod val="75000"/>
                    <a:lumOff val="25000"/>
                  </a:schemeClr>
                </a:solidFill>
              </a:rPr>
              <a:t>rd</a:t>
            </a:r>
            <a:r>
              <a:rPr lang="en-US" sz="1600" dirty="0">
                <a:solidFill>
                  <a:schemeClr val="bg1">
                    <a:lumMod val="75000"/>
                    <a:lumOff val="25000"/>
                  </a:schemeClr>
                </a:solidFill>
              </a:rPr>
              <a:t>-party interactions w/regard to planning, operations and markets</a:t>
            </a:r>
          </a:p>
          <a:p>
            <a:pPr marL="687388" lvl="1" indent="-230188">
              <a:buFont typeface="Courier New" panose="02070309020205020404" pitchFamily="49" charset="0"/>
              <a:buChar char="o"/>
            </a:pPr>
            <a:r>
              <a:rPr lang="en-US" sz="1400" dirty="0">
                <a:solidFill>
                  <a:schemeClr val="bg1">
                    <a:lumMod val="75000"/>
                    <a:lumOff val="25000"/>
                  </a:schemeClr>
                </a:solidFill>
              </a:rPr>
              <a:t>Information requirements</a:t>
            </a:r>
          </a:p>
          <a:p>
            <a:pPr marL="687388" lvl="1" indent="-230188">
              <a:buFont typeface="Courier New" panose="02070309020205020404" pitchFamily="49" charset="0"/>
              <a:buChar char="o"/>
            </a:pPr>
            <a:r>
              <a:rPr lang="en-US" sz="1400" dirty="0">
                <a:solidFill>
                  <a:schemeClr val="bg1">
                    <a:lumMod val="75000"/>
                    <a:lumOff val="25000"/>
                  </a:schemeClr>
                </a:solidFill>
              </a:rPr>
              <a:t>Roles and responsibilities</a:t>
            </a:r>
          </a:p>
          <a:p>
            <a:pPr marL="227013" indent="-227013">
              <a:buFont typeface="Arial" panose="020B0604020202020204" pitchFamily="34" charset="0"/>
              <a:buChar char="•"/>
            </a:pPr>
            <a:r>
              <a:rPr lang="en-US" sz="1600" dirty="0">
                <a:solidFill>
                  <a:schemeClr val="bg1">
                    <a:lumMod val="75000"/>
                    <a:lumOff val="25000"/>
                  </a:schemeClr>
                </a:solidFill>
              </a:rPr>
              <a:t>Their impact on the system (topology re-design, plus integration requirements for sensing, communication, control, computing, and information management)</a:t>
            </a:r>
          </a:p>
          <a:p>
            <a:pPr marL="227013" indent="-227013">
              <a:buFont typeface="Arial" panose="020B0604020202020204" pitchFamily="34" charset="0"/>
              <a:buChar char="•"/>
            </a:pPr>
            <a:r>
              <a:rPr lang="en-US" sz="1600" dirty="0">
                <a:solidFill>
                  <a:schemeClr val="bg1">
                    <a:lumMod val="75000"/>
                    <a:lumOff val="25000"/>
                  </a:schemeClr>
                </a:solidFill>
              </a:rPr>
              <a:t>How to utilize them, e.g., determining their purpose with regard to providing efficiency, reliability and resilience</a:t>
            </a:r>
          </a:p>
          <a:p>
            <a:pPr marL="227013" indent="-227013">
              <a:buFont typeface="Arial" panose="020B0604020202020204" pitchFamily="34" charset="0"/>
              <a:buChar char="•"/>
            </a:pPr>
            <a:r>
              <a:rPr lang="en-US" sz="1600" dirty="0">
                <a:solidFill>
                  <a:schemeClr val="bg1">
                    <a:lumMod val="75000"/>
                    <a:lumOff val="25000"/>
                  </a:schemeClr>
                </a:solidFill>
              </a:rPr>
              <a:t>How to source them:</a:t>
            </a:r>
          </a:p>
          <a:p>
            <a:pPr marL="687388" lvl="1" indent="-230188">
              <a:buFont typeface="Courier New" panose="02070309020205020404" pitchFamily="49" charset="0"/>
              <a:buChar char="o"/>
            </a:pPr>
            <a:r>
              <a:rPr lang="en-US" sz="1400" u="sng" dirty="0">
                <a:solidFill>
                  <a:schemeClr val="bg1">
                    <a:lumMod val="75000"/>
                    <a:lumOff val="25000"/>
                  </a:schemeClr>
                </a:solidFill>
              </a:rPr>
              <a:t>Pricing</a:t>
            </a:r>
            <a:r>
              <a:rPr lang="en-US" sz="1400" dirty="0">
                <a:solidFill>
                  <a:schemeClr val="bg1">
                    <a:lumMod val="75000"/>
                    <a:lumOff val="25000"/>
                  </a:schemeClr>
                </a:solidFill>
              </a:rPr>
              <a:t> – for DER grid services (customer behavior)</a:t>
            </a:r>
          </a:p>
          <a:p>
            <a:pPr marL="687388" lvl="1" indent="-230188">
              <a:buFont typeface="Courier New" panose="02070309020205020404" pitchFamily="49" charset="0"/>
              <a:buChar char="o"/>
            </a:pPr>
            <a:r>
              <a:rPr lang="en-US" sz="1400" u="sng" dirty="0">
                <a:solidFill>
                  <a:schemeClr val="bg1">
                    <a:lumMod val="75000"/>
                    <a:lumOff val="25000"/>
                  </a:schemeClr>
                </a:solidFill>
              </a:rPr>
              <a:t>Programs</a:t>
            </a:r>
            <a:r>
              <a:rPr lang="en-US" sz="1400" dirty="0">
                <a:solidFill>
                  <a:schemeClr val="bg1">
                    <a:lumMod val="75000"/>
                    <a:lumOff val="25000"/>
                  </a:schemeClr>
                </a:solidFill>
              </a:rPr>
              <a:t> – such as demand response and energy efficiency programs to increase customer adoptions and optimize system benefits</a:t>
            </a:r>
          </a:p>
          <a:p>
            <a:pPr marL="687388" lvl="1" indent="-230188">
              <a:buFont typeface="Courier New" panose="02070309020205020404" pitchFamily="49" charset="0"/>
              <a:buChar char="o"/>
            </a:pPr>
            <a:r>
              <a:rPr lang="en-US" sz="1400" u="sng" dirty="0">
                <a:solidFill>
                  <a:schemeClr val="bg1">
                    <a:lumMod val="75000"/>
                    <a:lumOff val="25000"/>
                  </a:schemeClr>
                </a:solidFill>
              </a:rPr>
              <a:t>Procurements</a:t>
            </a:r>
            <a:r>
              <a:rPr lang="en-US" sz="1400" dirty="0">
                <a:solidFill>
                  <a:schemeClr val="bg1">
                    <a:lumMod val="75000"/>
                    <a:lumOff val="25000"/>
                  </a:schemeClr>
                </a:solidFill>
              </a:rPr>
              <a:t> – initiating targeted solutions and incorporating NWA into utility decision-making on necessary grid investments</a:t>
            </a:r>
          </a:p>
        </p:txBody>
      </p:sp>
    </p:spTree>
    <p:extLst>
      <p:ext uri="{BB962C8B-B14F-4D97-AF65-F5344CB8AC3E}">
        <p14:creationId xmlns:p14="http://schemas.microsoft.com/office/powerpoint/2010/main" val="39326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Integrated Distribution Planning</a:t>
            </a:r>
            <a:endParaRPr lang="en-US" sz="1800" b="0" dirty="0"/>
          </a:p>
        </p:txBody>
      </p:sp>
      <p:sp>
        <p:nvSpPr>
          <p:cNvPr id="79" name="Rounded Rectangle 78"/>
          <p:cNvSpPr/>
          <p:nvPr/>
        </p:nvSpPr>
        <p:spPr>
          <a:xfrm>
            <a:off x="1645553" y="2521370"/>
            <a:ext cx="3276310" cy="1853208"/>
          </a:xfrm>
          <a:prstGeom prst="roundRect">
            <a:avLst/>
          </a:prstGeom>
          <a:solidFill>
            <a:srgbClr val="00A2E0">
              <a:lumMod val="60000"/>
              <a:lumOff val="40000"/>
              <a:alpha val="32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a:ea typeface="+mn-ea"/>
              <a:cs typeface="+mn-cs"/>
            </a:endParaRPr>
          </a:p>
        </p:txBody>
      </p:sp>
      <p:sp>
        <p:nvSpPr>
          <p:cNvPr id="89" name="Rounded Rectangle 88"/>
          <p:cNvSpPr/>
          <p:nvPr/>
        </p:nvSpPr>
        <p:spPr>
          <a:xfrm>
            <a:off x="1706599" y="4806688"/>
            <a:ext cx="3276310" cy="498610"/>
          </a:xfrm>
          <a:prstGeom prst="roundRect">
            <a:avLst/>
          </a:prstGeom>
          <a:solidFill>
            <a:schemeClr val="accent2">
              <a:alpha val="50000"/>
            </a:scheme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Rounded MT Bold" panose="020F0704030504030204" pitchFamily="34" charset="0"/>
                <a:ea typeface="+mn-ea"/>
                <a:cs typeface="+mn-cs"/>
              </a:rPr>
              <a:t>Distribution Investment Roadmap</a:t>
            </a:r>
          </a:p>
        </p:txBody>
      </p:sp>
      <p:grpSp>
        <p:nvGrpSpPr>
          <p:cNvPr id="9" name="Group 8">
            <a:extLst>
              <a:ext uri="{FF2B5EF4-FFF2-40B4-BE49-F238E27FC236}">
                <a16:creationId xmlns:a16="http://schemas.microsoft.com/office/drawing/2014/main" id="{1F7BFC7E-D7D7-4974-85A8-975B5644B057}"/>
              </a:ext>
            </a:extLst>
          </p:cNvPr>
          <p:cNvGrpSpPr/>
          <p:nvPr/>
        </p:nvGrpSpPr>
        <p:grpSpPr>
          <a:xfrm>
            <a:off x="4859718" y="2505155"/>
            <a:ext cx="2153671" cy="1853208"/>
            <a:chOff x="6379760" y="2469530"/>
            <a:chExt cx="2153671" cy="1853208"/>
          </a:xfrm>
        </p:grpSpPr>
        <p:grpSp>
          <p:nvGrpSpPr>
            <p:cNvPr id="3" name="Group 2">
              <a:extLst>
                <a:ext uri="{FF2B5EF4-FFF2-40B4-BE49-F238E27FC236}">
                  <a16:creationId xmlns:a16="http://schemas.microsoft.com/office/drawing/2014/main" id="{5F9734C8-6B46-433A-AEFC-509A1409C938}"/>
                </a:ext>
              </a:extLst>
            </p:cNvPr>
            <p:cNvGrpSpPr/>
            <p:nvPr/>
          </p:nvGrpSpPr>
          <p:grpSpPr>
            <a:xfrm>
              <a:off x="6825216" y="2469530"/>
              <a:ext cx="1708215" cy="1853208"/>
              <a:chOff x="6801466" y="2469530"/>
              <a:chExt cx="1708215" cy="1853208"/>
            </a:xfrm>
          </p:grpSpPr>
          <p:sp>
            <p:nvSpPr>
              <p:cNvPr id="80" name="Rounded Rectangle 79"/>
              <p:cNvSpPr/>
              <p:nvPr/>
            </p:nvSpPr>
            <p:spPr>
              <a:xfrm>
                <a:off x="6801466" y="2469530"/>
                <a:ext cx="1708215" cy="1853208"/>
              </a:xfrm>
              <a:prstGeom prst="roundRect">
                <a:avLst/>
              </a:prstGeom>
              <a:solidFill>
                <a:srgbClr val="69C14C">
                  <a:lumMod val="60000"/>
                  <a:lumOff val="40000"/>
                  <a:alpha val="32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a:ea typeface="+mn-ea"/>
                  <a:cs typeface="+mn-cs"/>
                </a:endParaRPr>
              </a:p>
            </p:txBody>
          </p:sp>
          <p:sp>
            <p:nvSpPr>
              <p:cNvPr id="87" name="Rounded Rectangle 86"/>
              <p:cNvSpPr/>
              <p:nvPr/>
            </p:nvSpPr>
            <p:spPr>
              <a:xfrm>
                <a:off x="6999594" y="2562839"/>
                <a:ext cx="1438870" cy="502600"/>
              </a:xfrm>
              <a:prstGeom prst="roundRect">
                <a:avLst/>
              </a:prstGeom>
              <a:noFill/>
              <a:ln w="28575" cap="flat" cmpd="sng" algn="ctr">
                <a:solidFill>
                  <a:srgbClr val="00AFAA"/>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Rounded MT Bold" panose="020F0704030504030204" pitchFamily="34" charset="0"/>
                    <a:ea typeface="+mn-ea"/>
                    <a:cs typeface="+mn-cs"/>
                  </a:rPr>
                  <a:t>Locational Net Benefits Analysis</a:t>
                </a:r>
              </a:p>
            </p:txBody>
          </p:sp>
          <p:sp>
            <p:nvSpPr>
              <p:cNvPr id="88" name="Rounded Rectangle 87"/>
              <p:cNvSpPr/>
              <p:nvPr/>
            </p:nvSpPr>
            <p:spPr>
              <a:xfrm>
                <a:off x="6999594" y="3388520"/>
                <a:ext cx="1438870" cy="788041"/>
              </a:xfrm>
              <a:prstGeom prst="roundRect">
                <a:avLst/>
              </a:prstGeom>
              <a:noFill/>
              <a:ln w="28575" cap="flat" cmpd="sng" algn="ctr">
                <a:solidFill>
                  <a:srgbClr val="00AFAA"/>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Sourcing DER Provided Services (Pricing, Programs, Procurements)</a:t>
                </a:r>
              </a:p>
            </p:txBody>
          </p:sp>
          <p:sp>
            <p:nvSpPr>
              <p:cNvPr id="90" name="TextBox 89"/>
              <p:cNvSpPr txBox="1"/>
              <p:nvPr/>
            </p:nvSpPr>
            <p:spPr>
              <a:xfrm rot="16200000">
                <a:off x="6313098" y="3276513"/>
                <a:ext cx="1209642" cy="185320"/>
              </a:xfrm>
              <a:prstGeom prst="rect">
                <a:avLst/>
              </a:prstGeom>
            </p:spPr>
            <p:txBody>
              <a:bodyPr wrap="square" lIns="0" tIns="0" rIns="0" bIns="0" rtlCol="0">
                <a:noAutofit/>
              </a:bodyPr>
              <a:lstStyle/>
              <a:p>
                <a:pPr algn="ctr" defTabSz="457200">
                  <a:spcBef>
                    <a:spcPts val="1200"/>
                  </a:spcBef>
                </a:pPr>
                <a:r>
                  <a:rPr lang="en-US" sz="1000" dirty="0">
                    <a:solidFill>
                      <a:schemeClr val="accent5"/>
                    </a:solidFill>
                    <a:latin typeface="Arial Rounded MT Bold" panose="020F0704030504030204" pitchFamily="34" charset="0"/>
                  </a:rPr>
                  <a:t>Value of DER</a:t>
                </a:r>
              </a:p>
            </p:txBody>
          </p:sp>
          <p:cxnSp>
            <p:nvCxnSpPr>
              <p:cNvPr id="93" name="Straight Arrow Connector 92"/>
              <p:cNvCxnSpPr/>
              <p:nvPr/>
            </p:nvCxnSpPr>
            <p:spPr>
              <a:xfrm>
                <a:off x="7800246" y="3109763"/>
                <a:ext cx="0" cy="268862"/>
              </a:xfrm>
              <a:prstGeom prst="straightConnector1">
                <a:avLst/>
              </a:prstGeom>
              <a:noFill/>
              <a:ln w="19050" cap="flat" cmpd="sng" algn="ctr">
                <a:solidFill>
                  <a:sysClr val="window" lastClr="FFFFFF">
                    <a:lumMod val="65000"/>
                  </a:sysClr>
                </a:solidFill>
                <a:prstDash val="solid"/>
                <a:headEnd type="triangle"/>
                <a:tailEnd type="triangle"/>
              </a:ln>
              <a:effectLst/>
            </p:spPr>
          </p:cxnSp>
        </p:grpSp>
        <p:cxnSp>
          <p:nvCxnSpPr>
            <p:cNvPr id="94" name="Straight Arrow Connector 93"/>
            <p:cNvCxnSpPr>
              <a:cxnSpLocks/>
            </p:cNvCxnSpPr>
            <p:nvPr/>
          </p:nvCxnSpPr>
          <p:spPr>
            <a:xfrm>
              <a:off x="6379760" y="2750478"/>
              <a:ext cx="643584" cy="0"/>
            </a:xfrm>
            <a:prstGeom prst="straightConnector1">
              <a:avLst/>
            </a:prstGeom>
            <a:noFill/>
            <a:ln w="19050" cap="flat" cmpd="sng" algn="ctr">
              <a:solidFill>
                <a:sysClr val="window" lastClr="FFFFFF">
                  <a:lumMod val="65000"/>
                </a:sysClr>
              </a:solidFill>
              <a:prstDash val="solid"/>
              <a:headEnd type="triangle"/>
              <a:tailEnd type="triangle"/>
            </a:ln>
            <a:effectLst/>
          </p:spPr>
        </p:cxnSp>
      </p:grpSp>
      <p:grpSp>
        <p:nvGrpSpPr>
          <p:cNvPr id="8" name="Group 7">
            <a:extLst>
              <a:ext uri="{FF2B5EF4-FFF2-40B4-BE49-F238E27FC236}">
                <a16:creationId xmlns:a16="http://schemas.microsoft.com/office/drawing/2014/main" id="{77BBD78E-E83D-4AEF-8D22-3EB6CA8917DB}"/>
              </a:ext>
            </a:extLst>
          </p:cNvPr>
          <p:cNvGrpSpPr/>
          <p:nvPr/>
        </p:nvGrpSpPr>
        <p:grpSpPr>
          <a:xfrm>
            <a:off x="3197845" y="3294448"/>
            <a:ext cx="1824944" cy="1273391"/>
            <a:chOff x="4717878" y="3294448"/>
            <a:chExt cx="1824944" cy="1273391"/>
          </a:xfrm>
        </p:grpSpPr>
        <p:sp>
          <p:nvSpPr>
            <p:cNvPr id="92" name="TextBox 91"/>
            <p:cNvSpPr txBox="1"/>
            <p:nvPr/>
          </p:nvSpPr>
          <p:spPr>
            <a:xfrm>
              <a:off x="4859465" y="4344652"/>
              <a:ext cx="1683357" cy="223187"/>
            </a:xfrm>
            <a:prstGeom prst="rect">
              <a:avLst/>
            </a:prstGeom>
          </p:spPr>
          <p:txBody>
            <a:bodyPr wrap="square" lIns="0" tIns="0" rIns="0" bIns="0" rtlCol="0">
              <a:noAutofit/>
            </a:bodyPr>
            <a:lstStyle/>
            <a:p>
              <a:pPr algn="ctr" defTabSz="457200">
                <a:spcBef>
                  <a:spcPts val="1200"/>
                </a:spcBef>
              </a:pPr>
              <a:r>
                <a:rPr lang="en-US" sz="1000" dirty="0">
                  <a:solidFill>
                    <a:srgbClr val="7030A0"/>
                  </a:solidFill>
                  <a:latin typeface="Arial Rounded MT Bold" panose="020F0704030504030204" pitchFamily="34" charset="0"/>
                </a:rPr>
                <a:t>Interconnection Process</a:t>
              </a:r>
            </a:p>
          </p:txBody>
        </p:sp>
        <p:cxnSp>
          <p:nvCxnSpPr>
            <p:cNvPr id="96" name="Straight Arrow Connector 95"/>
            <p:cNvCxnSpPr>
              <a:endCxn id="86" idx="1"/>
            </p:cNvCxnSpPr>
            <p:nvPr/>
          </p:nvCxnSpPr>
          <p:spPr>
            <a:xfrm>
              <a:off x="4717878" y="3864293"/>
              <a:ext cx="306925" cy="0"/>
            </a:xfrm>
            <a:prstGeom prst="straightConnector1">
              <a:avLst/>
            </a:prstGeom>
            <a:noFill/>
            <a:ln w="19050" cap="flat" cmpd="sng" algn="ctr">
              <a:solidFill>
                <a:sysClr val="window" lastClr="FFFFFF">
                  <a:lumMod val="65000"/>
                </a:sysClr>
              </a:solidFill>
              <a:prstDash val="solid"/>
              <a:tailEnd type="triangle"/>
            </a:ln>
            <a:effectLst/>
          </p:spPr>
        </p:cxnSp>
        <p:cxnSp>
          <p:nvCxnSpPr>
            <p:cNvPr id="99" name="Straight Arrow Connector 98"/>
            <p:cNvCxnSpPr/>
            <p:nvPr/>
          </p:nvCxnSpPr>
          <p:spPr>
            <a:xfrm rot="5400000">
              <a:off x="5542881" y="3421286"/>
              <a:ext cx="253675" cy="0"/>
            </a:xfrm>
            <a:prstGeom prst="straightConnector1">
              <a:avLst/>
            </a:prstGeom>
            <a:noFill/>
            <a:ln w="19050" cap="flat" cmpd="sng" algn="ctr">
              <a:solidFill>
                <a:sysClr val="window" lastClr="FFFFFF">
                  <a:lumMod val="65000"/>
                </a:sysClr>
              </a:solidFill>
              <a:prstDash val="solid"/>
              <a:tailEnd type="triangle"/>
            </a:ln>
            <a:effectLst/>
          </p:spPr>
        </p:cxnSp>
        <p:sp>
          <p:nvSpPr>
            <p:cNvPr id="86" name="Rounded Rectangle 85"/>
            <p:cNvSpPr/>
            <p:nvPr/>
          </p:nvSpPr>
          <p:spPr>
            <a:xfrm>
              <a:off x="5024803" y="3536187"/>
              <a:ext cx="1366831" cy="656212"/>
            </a:xfrm>
            <a:prstGeom prst="roundRect">
              <a:avLst/>
            </a:prstGeom>
            <a:noFill/>
            <a:ln w="28575" cap="flat" cmpd="sng" algn="ctr">
              <a:solidFill>
                <a:srgbClr val="00A2E0">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Interconnection Studies</a:t>
              </a:r>
            </a:p>
          </p:txBody>
        </p:sp>
      </p:grpSp>
      <p:grpSp>
        <p:nvGrpSpPr>
          <p:cNvPr id="7" name="Group 6">
            <a:extLst>
              <a:ext uri="{FF2B5EF4-FFF2-40B4-BE49-F238E27FC236}">
                <a16:creationId xmlns:a16="http://schemas.microsoft.com/office/drawing/2014/main" id="{4EDFCE86-537E-488F-BB0F-F7ED2EA1ABA1}"/>
              </a:ext>
            </a:extLst>
          </p:cNvPr>
          <p:cNvGrpSpPr/>
          <p:nvPr/>
        </p:nvGrpSpPr>
        <p:grpSpPr>
          <a:xfrm>
            <a:off x="1714010" y="2652710"/>
            <a:ext cx="3324416" cy="1937731"/>
            <a:chOff x="3257769" y="2617085"/>
            <a:chExt cx="3324416" cy="1937731"/>
          </a:xfrm>
        </p:grpSpPr>
        <p:sp>
          <p:nvSpPr>
            <p:cNvPr id="78" name="Rounded Rectangle 77"/>
            <p:cNvSpPr/>
            <p:nvPr/>
          </p:nvSpPr>
          <p:spPr>
            <a:xfrm>
              <a:off x="4850405" y="3424677"/>
              <a:ext cx="1731780" cy="1130139"/>
            </a:xfrm>
            <a:prstGeom prst="roundRect">
              <a:avLst/>
            </a:prstGeom>
            <a:solidFill>
              <a:srgbClr val="7030A0">
                <a:alpha val="32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 </a:t>
              </a:r>
            </a:p>
          </p:txBody>
        </p:sp>
        <p:sp>
          <p:nvSpPr>
            <p:cNvPr id="83" name="Rounded Rectangle 82"/>
            <p:cNvSpPr/>
            <p:nvPr/>
          </p:nvSpPr>
          <p:spPr>
            <a:xfrm>
              <a:off x="3574525" y="2638236"/>
              <a:ext cx="1116012" cy="656212"/>
            </a:xfrm>
            <a:prstGeom prst="roundRect">
              <a:avLst/>
            </a:prstGeom>
            <a:noFill/>
            <a:ln w="28575" cap="flat" cmpd="sng" algn="ctr">
              <a:solidFill>
                <a:srgbClr val="00A2E0">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Rounded MT Bold" panose="020F0704030504030204" pitchFamily="34" charset="0"/>
                  <a:ea typeface="+mn-ea"/>
                  <a:cs typeface="+mn-cs"/>
                </a:rPr>
                <a:t>Current Distribution Assessment</a:t>
              </a:r>
            </a:p>
          </p:txBody>
        </p:sp>
        <p:sp>
          <p:nvSpPr>
            <p:cNvPr id="84" name="Rounded Rectangle 83"/>
            <p:cNvSpPr/>
            <p:nvPr/>
          </p:nvSpPr>
          <p:spPr>
            <a:xfrm>
              <a:off x="3586676" y="3536187"/>
              <a:ext cx="1116012" cy="656212"/>
            </a:xfrm>
            <a:prstGeom prst="roundRect">
              <a:avLst/>
            </a:prstGeom>
            <a:noFill/>
            <a:ln w="28575" cap="flat" cmpd="sng" algn="ctr">
              <a:solidFill>
                <a:srgbClr val="00A2E0">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Hosting Capacity</a:t>
              </a:r>
            </a:p>
          </p:txBody>
        </p:sp>
        <p:sp>
          <p:nvSpPr>
            <p:cNvPr id="85" name="Rounded Rectangle 84"/>
            <p:cNvSpPr/>
            <p:nvPr/>
          </p:nvSpPr>
          <p:spPr>
            <a:xfrm>
              <a:off x="5012652" y="2638236"/>
              <a:ext cx="1366831" cy="656212"/>
            </a:xfrm>
            <a:prstGeom prst="roundRect">
              <a:avLst/>
            </a:prstGeom>
            <a:noFill/>
            <a:ln w="28575" cap="flat" cmpd="sng" algn="ctr">
              <a:solidFill>
                <a:srgbClr val="00A2E0">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Annual Long Term Distribution Planning</a:t>
              </a:r>
            </a:p>
          </p:txBody>
        </p:sp>
        <p:sp>
          <p:nvSpPr>
            <p:cNvPr id="91" name="TextBox 90"/>
            <p:cNvSpPr txBox="1"/>
            <p:nvPr/>
          </p:nvSpPr>
          <p:spPr>
            <a:xfrm>
              <a:off x="3257769" y="2617085"/>
              <a:ext cx="309368" cy="1575314"/>
            </a:xfrm>
            <a:prstGeom prst="rect">
              <a:avLst/>
            </a:prstGeom>
          </p:spPr>
          <p:txBody>
            <a:bodyPr vert="vert270" wrap="square" lIns="0" tIns="0" rIns="0" bIns="0" rtlCol="0" anchor="ctr">
              <a:noAutofit/>
            </a:bodyPr>
            <a:lstStyle/>
            <a:p>
              <a:pPr algn="ctr" defTabSz="457200">
                <a:spcBef>
                  <a:spcPts val="1200"/>
                </a:spcBef>
              </a:pPr>
              <a:r>
                <a:rPr lang="en-US" sz="1000" dirty="0">
                  <a:solidFill>
                    <a:srgbClr val="0070C0"/>
                  </a:solidFill>
                  <a:latin typeface="Arial Rounded MT Bold" panose="020F0704030504030204" pitchFamily="34" charset="0"/>
                </a:rPr>
                <a:t>Distribution Engineering Analysis</a:t>
              </a:r>
            </a:p>
          </p:txBody>
        </p:sp>
        <p:cxnSp>
          <p:nvCxnSpPr>
            <p:cNvPr id="98" name="Straight Arrow Connector 97"/>
            <p:cNvCxnSpPr/>
            <p:nvPr/>
          </p:nvCxnSpPr>
          <p:spPr>
            <a:xfrm rot="5400000">
              <a:off x="3853658" y="3416945"/>
              <a:ext cx="253675" cy="0"/>
            </a:xfrm>
            <a:prstGeom prst="straightConnector1">
              <a:avLst/>
            </a:prstGeom>
            <a:noFill/>
            <a:ln w="19050" cap="flat" cmpd="sng" algn="ctr">
              <a:solidFill>
                <a:sysClr val="window" lastClr="FFFFFF">
                  <a:lumMod val="65000"/>
                </a:sysClr>
              </a:solidFill>
              <a:prstDash val="solid"/>
              <a:tailEnd type="triangle"/>
            </a:ln>
            <a:effectLst/>
          </p:spPr>
        </p:cxnSp>
        <p:cxnSp>
          <p:nvCxnSpPr>
            <p:cNvPr id="101" name="Straight Arrow Connector 100"/>
            <p:cNvCxnSpPr/>
            <p:nvPr/>
          </p:nvCxnSpPr>
          <p:spPr>
            <a:xfrm flipV="1">
              <a:off x="4666075" y="3286950"/>
              <a:ext cx="322785" cy="269785"/>
            </a:xfrm>
            <a:prstGeom prst="straightConnector1">
              <a:avLst/>
            </a:prstGeom>
            <a:noFill/>
            <a:ln w="19050" cap="flat" cmpd="sng" algn="ctr">
              <a:solidFill>
                <a:sysClr val="window" lastClr="FFFFFF">
                  <a:lumMod val="65000"/>
                </a:sysClr>
              </a:solidFill>
              <a:prstDash val="solid"/>
              <a:tailEnd type="triangle"/>
            </a:ln>
            <a:effectLst/>
          </p:spPr>
        </p:cxnSp>
      </p:grpSp>
      <p:cxnSp>
        <p:nvCxnSpPr>
          <p:cNvPr id="102" name="Elbow Connector 101"/>
          <p:cNvCxnSpPr>
            <a:stCxn id="85" idx="3"/>
            <a:endCxn id="89" idx="3"/>
          </p:cNvCxnSpPr>
          <p:nvPr/>
        </p:nvCxnSpPr>
        <p:spPr>
          <a:xfrm>
            <a:off x="4835724" y="3001967"/>
            <a:ext cx="147185" cy="2054026"/>
          </a:xfrm>
          <a:prstGeom prst="bentConnector3">
            <a:avLst>
              <a:gd name="adj1" fmla="val 255315"/>
            </a:avLst>
          </a:prstGeom>
          <a:noFill/>
          <a:ln w="19050" cap="flat" cmpd="sng" algn="ctr">
            <a:solidFill>
              <a:sysClr val="window" lastClr="FFFFFF">
                <a:lumMod val="65000"/>
              </a:sysClr>
            </a:solidFill>
            <a:prstDash val="solid"/>
            <a:tailEnd type="triangle"/>
          </a:ln>
          <a:effectLst/>
        </p:spPr>
      </p:cxnSp>
      <p:cxnSp>
        <p:nvCxnSpPr>
          <p:cNvPr id="103" name="Elbow Connector 102"/>
          <p:cNvCxnSpPr>
            <a:stCxn id="88" idx="2"/>
          </p:cNvCxnSpPr>
          <p:nvPr/>
        </p:nvCxnSpPr>
        <p:spPr>
          <a:xfrm rot="5400000">
            <a:off x="5121918" y="4103999"/>
            <a:ext cx="992632" cy="1209007"/>
          </a:xfrm>
          <a:prstGeom prst="bentConnector2">
            <a:avLst/>
          </a:prstGeom>
          <a:noFill/>
          <a:ln w="19050" cap="flat" cmpd="sng" algn="ctr">
            <a:solidFill>
              <a:sysClr val="window" lastClr="FFFFFF">
                <a:lumMod val="65000"/>
              </a:sysClr>
            </a:solidFill>
            <a:prstDash val="solid"/>
            <a:tailEnd type="triangle"/>
          </a:ln>
          <a:effectLst/>
        </p:spPr>
      </p:cxnSp>
      <p:grpSp>
        <p:nvGrpSpPr>
          <p:cNvPr id="4" name="Group 3">
            <a:extLst>
              <a:ext uri="{FF2B5EF4-FFF2-40B4-BE49-F238E27FC236}">
                <a16:creationId xmlns:a16="http://schemas.microsoft.com/office/drawing/2014/main" id="{F79EFDA6-67BD-4C13-BECE-D3EA0779DD10}"/>
              </a:ext>
            </a:extLst>
          </p:cNvPr>
          <p:cNvGrpSpPr/>
          <p:nvPr/>
        </p:nvGrpSpPr>
        <p:grpSpPr>
          <a:xfrm>
            <a:off x="1718462" y="1579221"/>
            <a:ext cx="5283049" cy="1094640"/>
            <a:chOff x="3226632" y="1543596"/>
            <a:chExt cx="5283049" cy="1094640"/>
          </a:xfrm>
        </p:grpSpPr>
        <p:sp>
          <p:nvSpPr>
            <p:cNvPr id="81" name="Rounded Rectangle 80"/>
            <p:cNvSpPr/>
            <p:nvPr/>
          </p:nvSpPr>
          <p:spPr>
            <a:xfrm>
              <a:off x="3226632" y="1543596"/>
              <a:ext cx="3276310" cy="640274"/>
            </a:xfrm>
            <a:prstGeom prst="roundRect">
              <a:avLst/>
            </a:prstGeom>
            <a:solidFill>
              <a:sysClr val="window" lastClr="FFFFFF">
                <a:lumMod val="85000"/>
              </a:sys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Rounded MT Bold" panose="020F0704030504030204" pitchFamily="34" charset="0"/>
                  <a:ea typeface="+mn-ea"/>
                  <a:cs typeface="+mn-cs"/>
                </a:rPr>
                <a:t>Load &amp; DER Forecasts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Arial Rounded MT Bold" panose="020F0704030504030204" pitchFamily="34" charset="0"/>
                  <a:ea typeface="+mn-ea"/>
                  <a:cs typeface="+mn-cs"/>
                </a:rPr>
                <a:t>(Scenario Analysis, Non-Deterministic)</a:t>
              </a:r>
            </a:p>
          </p:txBody>
        </p:sp>
        <p:sp>
          <p:nvSpPr>
            <p:cNvPr id="82" name="Rounded Rectangle 81"/>
            <p:cNvSpPr/>
            <p:nvPr/>
          </p:nvSpPr>
          <p:spPr>
            <a:xfrm>
              <a:off x="6850479" y="1557639"/>
              <a:ext cx="1659202" cy="635452"/>
            </a:xfrm>
            <a:prstGeom prst="roundRect">
              <a:avLst/>
            </a:prstGeom>
            <a:solidFill>
              <a:schemeClr val="accent3">
                <a:lumMod val="60000"/>
                <a:lumOff val="40000"/>
              </a:scheme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Integrated Resource Planning &amp; Transmission Planning</a:t>
              </a:r>
            </a:p>
          </p:txBody>
        </p:sp>
        <p:cxnSp>
          <p:nvCxnSpPr>
            <p:cNvPr id="95" name="Straight Arrow Connector 94"/>
            <p:cNvCxnSpPr/>
            <p:nvPr/>
          </p:nvCxnSpPr>
          <p:spPr>
            <a:xfrm flipV="1">
              <a:off x="6360160" y="2178808"/>
              <a:ext cx="487533" cy="441441"/>
            </a:xfrm>
            <a:prstGeom prst="straightConnector1">
              <a:avLst/>
            </a:prstGeom>
            <a:noFill/>
            <a:ln w="19050" cap="flat" cmpd="sng" algn="ctr">
              <a:solidFill>
                <a:sysClr val="window" lastClr="FFFFFF">
                  <a:lumMod val="65000"/>
                </a:sysClr>
              </a:solidFill>
              <a:prstDash val="solid"/>
              <a:headEnd type="triangle"/>
              <a:tailEnd type="triangle"/>
            </a:ln>
            <a:effectLst/>
          </p:spPr>
        </p:cxnSp>
        <p:cxnSp>
          <p:nvCxnSpPr>
            <p:cNvPr id="100" name="Straight Arrow Connector 99"/>
            <p:cNvCxnSpPr/>
            <p:nvPr/>
          </p:nvCxnSpPr>
          <p:spPr>
            <a:xfrm>
              <a:off x="4633931" y="2178807"/>
              <a:ext cx="343054" cy="459429"/>
            </a:xfrm>
            <a:prstGeom prst="straightConnector1">
              <a:avLst/>
            </a:prstGeom>
            <a:noFill/>
            <a:ln w="19050" cap="flat" cmpd="sng" algn="ctr">
              <a:solidFill>
                <a:sysClr val="window" lastClr="FFFFFF">
                  <a:lumMod val="65000"/>
                </a:sysClr>
              </a:solidFill>
              <a:prstDash val="solid"/>
              <a:tailEnd type="triangle"/>
            </a:ln>
            <a:effectLst/>
          </p:spPr>
        </p:cxnSp>
        <p:cxnSp>
          <p:nvCxnSpPr>
            <p:cNvPr id="104" name="Straight Arrow Connector 103"/>
            <p:cNvCxnSpPr/>
            <p:nvPr/>
          </p:nvCxnSpPr>
          <p:spPr>
            <a:xfrm>
              <a:off x="7800246" y="2200668"/>
              <a:ext cx="0" cy="268862"/>
            </a:xfrm>
            <a:prstGeom prst="straightConnector1">
              <a:avLst/>
            </a:prstGeom>
            <a:noFill/>
            <a:ln w="19050" cap="flat" cmpd="sng" algn="ctr">
              <a:solidFill>
                <a:sysClr val="window" lastClr="FFFFFF">
                  <a:lumMod val="65000"/>
                </a:sysClr>
              </a:solidFill>
              <a:prstDash val="solid"/>
              <a:headEnd type="triangle"/>
              <a:tailEnd type="triangle"/>
            </a:ln>
            <a:effectLst/>
          </p:spPr>
        </p:cxnSp>
        <p:cxnSp>
          <p:nvCxnSpPr>
            <p:cNvPr id="105" name="Straight Arrow Connector 104"/>
            <p:cNvCxnSpPr/>
            <p:nvPr/>
          </p:nvCxnSpPr>
          <p:spPr>
            <a:xfrm>
              <a:off x="6513160" y="1867639"/>
              <a:ext cx="316676" cy="0"/>
            </a:xfrm>
            <a:prstGeom prst="straightConnector1">
              <a:avLst/>
            </a:prstGeom>
            <a:noFill/>
            <a:ln w="19050" cap="flat" cmpd="sng" algn="ctr">
              <a:solidFill>
                <a:sysClr val="window" lastClr="FFFFFF">
                  <a:lumMod val="65000"/>
                </a:sysClr>
              </a:solidFill>
              <a:prstDash val="solid"/>
              <a:headEnd type="triangle" w="med" len="med"/>
              <a:tailEnd type="triangle" w="med" len="med"/>
            </a:ln>
            <a:effectLst/>
          </p:spPr>
        </p:cxnSp>
      </p:grpSp>
      <p:sp>
        <p:nvSpPr>
          <p:cNvPr id="41" name="Rounded Rectangle 88">
            <a:extLst>
              <a:ext uri="{FF2B5EF4-FFF2-40B4-BE49-F238E27FC236}">
                <a16:creationId xmlns:a16="http://schemas.microsoft.com/office/drawing/2014/main" id="{F9FDD27A-E800-46C0-B830-708DB4AF0BE4}"/>
              </a:ext>
            </a:extLst>
          </p:cNvPr>
          <p:cNvSpPr/>
          <p:nvPr/>
        </p:nvSpPr>
        <p:spPr>
          <a:xfrm>
            <a:off x="3588904" y="5634892"/>
            <a:ext cx="3276310" cy="682779"/>
          </a:xfrm>
          <a:prstGeom prst="roundRect">
            <a:avLst/>
          </a:prstGeom>
          <a:solidFill>
            <a:srgbClr val="66FF33">
              <a:alpha val="50000"/>
            </a:srgbClr>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Asset Refresh</a:t>
            </a:r>
          </a:p>
          <a:p>
            <a:pPr marL="0" marR="0" lvl="0" indent="0" algn="ctr" defTabSz="457200" eaLnBrk="1" fontAlgn="auto" latinLnBrk="0" hangingPunct="1">
              <a:lnSpc>
                <a:spcPct val="100000"/>
              </a:lnSpc>
              <a:spcBef>
                <a:spcPts val="0"/>
              </a:spcBef>
              <a:spcAft>
                <a:spcPts val="0"/>
              </a:spcAft>
              <a:buClrTx/>
              <a:buSzTx/>
              <a:buFontTx/>
              <a:buNone/>
              <a:tabLst/>
              <a:defRPr/>
            </a:pPr>
            <a:r>
              <a:rPr lang="en-US" sz="1000" kern="0" dirty="0">
                <a:solidFill>
                  <a:prstClr val="black"/>
                </a:solidFill>
                <a:latin typeface="Arial Rounded MT Bold" panose="020F0704030504030204" pitchFamily="34" charset="0"/>
              </a:rPr>
              <a:t>Capacity Expansion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Grid Modernization</a:t>
            </a:r>
          </a:p>
        </p:txBody>
      </p:sp>
      <p:cxnSp>
        <p:nvCxnSpPr>
          <p:cNvPr id="42" name="Straight Arrow Connector 41">
            <a:extLst>
              <a:ext uri="{FF2B5EF4-FFF2-40B4-BE49-F238E27FC236}">
                <a16:creationId xmlns:a16="http://schemas.microsoft.com/office/drawing/2014/main" id="{2C9CCC43-23E8-4090-BE42-51392378C313}"/>
              </a:ext>
            </a:extLst>
          </p:cNvPr>
          <p:cNvCxnSpPr>
            <a:cxnSpLocks/>
          </p:cNvCxnSpPr>
          <p:nvPr/>
        </p:nvCxnSpPr>
        <p:spPr>
          <a:xfrm>
            <a:off x="3504770" y="5350029"/>
            <a:ext cx="200331" cy="217965"/>
          </a:xfrm>
          <a:prstGeom prst="straightConnector1">
            <a:avLst/>
          </a:prstGeom>
          <a:noFill/>
          <a:ln w="19050" cap="flat" cmpd="sng" algn="ctr">
            <a:solidFill>
              <a:sysClr val="window" lastClr="FFFFFF">
                <a:lumMod val="65000"/>
              </a:sysClr>
            </a:solidFill>
            <a:prstDash val="solid"/>
            <a:tailEnd type="triangle"/>
          </a:ln>
          <a:effectLst/>
        </p:spPr>
      </p:cxnSp>
      <p:sp>
        <p:nvSpPr>
          <p:cNvPr id="45" name="TextBox 44">
            <a:extLst>
              <a:ext uri="{FF2B5EF4-FFF2-40B4-BE49-F238E27FC236}">
                <a16:creationId xmlns:a16="http://schemas.microsoft.com/office/drawing/2014/main" id="{3E501488-A854-4864-8CCB-749EC7E6BA87}"/>
              </a:ext>
            </a:extLst>
          </p:cNvPr>
          <p:cNvSpPr txBox="1"/>
          <p:nvPr/>
        </p:nvSpPr>
        <p:spPr>
          <a:xfrm>
            <a:off x="491478" y="1047638"/>
            <a:ext cx="8116324" cy="400110"/>
          </a:xfrm>
          <a:prstGeom prst="rect">
            <a:avLst/>
          </a:prstGeom>
          <a:noFill/>
        </p:spPr>
        <p:txBody>
          <a:bodyPr wrap="none" rtlCol="0">
            <a:spAutoFit/>
          </a:bodyPr>
          <a:lstStyle/>
          <a:p>
            <a:r>
              <a:rPr lang="en-US" sz="2000" b="1" dirty="0">
                <a:solidFill>
                  <a:srgbClr val="0070C0"/>
                </a:solidFill>
              </a:rPr>
              <a:t>Integrated planning identifies “Where”, “When” and “How Much”</a:t>
            </a:r>
          </a:p>
        </p:txBody>
      </p:sp>
    </p:spTree>
    <p:extLst>
      <p:ext uri="{BB962C8B-B14F-4D97-AF65-F5344CB8AC3E}">
        <p14:creationId xmlns:p14="http://schemas.microsoft.com/office/powerpoint/2010/main" val="7882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799" y="3599935"/>
            <a:ext cx="6037464" cy="809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8216375">
            <a:off x="2360654" y="2681838"/>
            <a:ext cx="1992542" cy="529936"/>
          </a:xfrm>
          <a:prstGeom prst="rightArrow">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9512"/>
            <a:ext cx="9144000" cy="566928"/>
          </a:xfrm>
        </p:spPr>
        <p:txBody>
          <a:bodyPr/>
          <a:lstStyle/>
          <a:p>
            <a:pPr algn="ctr"/>
            <a:r>
              <a:rPr lang="en-US" altLang="en-US" dirty="0">
                <a:latin typeface="+mn-lt"/>
                <a:ea typeface="Times New Roman" panose="02020603050405020304" pitchFamily="18" charset="0"/>
                <a:cs typeface="Calibri" panose="020F0502020204030204" pitchFamily="34" charset="0"/>
              </a:rPr>
              <a:t>Grid Modernization Planning Process</a:t>
            </a:r>
            <a:endParaRPr lang="en-US" dirty="0">
              <a:latin typeface="+mn-lt"/>
            </a:endParaRPr>
          </a:p>
        </p:txBody>
      </p:sp>
      <p:sp>
        <p:nvSpPr>
          <p:cNvPr id="42" name="Rectangle 41"/>
          <p:cNvSpPr/>
          <p:nvPr/>
        </p:nvSpPr>
        <p:spPr>
          <a:xfrm>
            <a:off x="457200" y="1787241"/>
            <a:ext cx="4333009" cy="893618"/>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entagon 20"/>
          <p:cNvSpPr/>
          <p:nvPr/>
        </p:nvSpPr>
        <p:spPr>
          <a:xfrm>
            <a:off x="1878629" y="3661212"/>
            <a:ext cx="1485900" cy="68580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Text Box 2"/>
          <p:cNvSpPr txBox="1">
            <a:spLocks noChangeArrowheads="1"/>
          </p:cNvSpPr>
          <p:nvPr/>
        </p:nvSpPr>
        <p:spPr bwMode="auto">
          <a:xfrm>
            <a:off x="1828799" y="3770973"/>
            <a:ext cx="1334881" cy="492981"/>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cap="all" dirty="0">
                <a:effectLst/>
                <a:latin typeface="Calibri" panose="020F0502020204030204" pitchFamily="34" charset="0"/>
                <a:ea typeface="Times New Roman" panose="02020603050405020304" pitchFamily="18" charset="0"/>
                <a:cs typeface="Times New Roman" panose="02020603050405020304" pitchFamily="18" charset="0"/>
              </a:rPr>
              <a:t>Use Cases </a:t>
            </a:r>
            <a:r>
              <a:rPr lang="en-US" sz="1200" b="1" cap="all" dirty="0">
                <a:latin typeface="Calibri" panose="020F0502020204030204" pitchFamily="34" charset="0"/>
                <a:ea typeface="Times New Roman" panose="02020603050405020304" pitchFamily="18" charset="0"/>
                <a:cs typeface="Times New Roman" panose="02020603050405020304" pitchFamily="18" charset="0"/>
              </a:rPr>
              <a:t>&amp; Requirements</a:t>
            </a:r>
            <a:endParaRPr lang="en-US" sz="1200" cap="all" dirty="0">
              <a:effectLst/>
              <a:latin typeface="Times New Roman" panose="02020603050405020304" pitchFamily="18" charset="0"/>
              <a:ea typeface="Times New Roman" panose="02020603050405020304" pitchFamily="18" charset="0"/>
            </a:endParaRPr>
          </a:p>
        </p:txBody>
      </p:sp>
      <p:sp>
        <p:nvSpPr>
          <p:cNvPr id="36" name="Pentagon 35"/>
          <p:cNvSpPr/>
          <p:nvPr/>
        </p:nvSpPr>
        <p:spPr>
          <a:xfrm>
            <a:off x="550718" y="1901541"/>
            <a:ext cx="1444336" cy="685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76516" y="2028919"/>
            <a:ext cx="1262494" cy="400110"/>
          </a:xfrm>
          <a:prstGeom prst="rect">
            <a:avLst/>
          </a:prstGeom>
          <a:noFill/>
        </p:spPr>
        <p:txBody>
          <a:bodyPr wrap="square" rtlCol="0">
            <a:spAutoFit/>
          </a:bodyPr>
          <a:lstStyle/>
          <a:p>
            <a:r>
              <a:rPr lang="en-US" sz="1000" b="1" cap="all" dirty="0"/>
              <a:t>Objectives, Scope &amp; timing</a:t>
            </a:r>
          </a:p>
        </p:txBody>
      </p:sp>
      <p:sp>
        <p:nvSpPr>
          <p:cNvPr id="38" name="Chevron 37"/>
          <p:cNvSpPr/>
          <p:nvPr/>
        </p:nvSpPr>
        <p:spPr>
          <a:xfrm>
            <a:off x="1750868" y="1901541"/>
            <a:ext cx="1582016" cy="6858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p:cNvSpPr txBox="1"/>
          <p:nvPr/>
        </p:nvSpPr>
        <p:spPr>
          <a:xfrm>
            <a:off x="2040234" y="1932577"/>
            <a:ext cx="1281978" cy="553998"/>
          </a:xfrm>
          <a:prstGeom prst="rect">
            <a:avLst/>
          </a:prstGeom>
          <a:noFill/>
        </p:spPr>
        <p:txBody>
          <a:bodyPr wrap="square" rtlCol="0">
            <a:spAutoFit/>
          </a:bodyPr>
          <a:lstStyle/>
          <a:p>
            <a:r>
              <a:rPr lang="en-US" sz="1000" b="1" cap="all" dirty="0"/>
              <a:t>Grid Capabilities &amp; Functionality</a:t>
            </a:r>
          </a:p>
        </p:txBody>
      </p:sp>
      <p:sp>
        <p:nvSpPr>
          <p:cNvPr id="40" name="Chevron 39"/>
          <p:cNvSpPr/>
          <p:nvPr/>
        </p:nvSpPr>
        <p:spPr>
          <a:xfrm>
            <a:off x="3096491" y="1892805"/>
            <a:ext cx="1662998" cy="6858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TextBox 40"/>
          <p:cNvSpPr txBox="1"/>
          <p:nvPr/>
        </p:nvSpPr>
        <p:spPr>
          <a:xfrm>
            <a:off x="3393998" y="1962949"/>
            <a:ext cx="1356446" cy="553998"/>
          </a:xfrm>
          <a:prstGeom prst="rect">
            <a:avLst/>
          </a:prstGeom>
          <a:noFill/>
        </p:spPr>
        <p:txBody>
          <a:bodyPr wrap="square" rtlCol="0">
            <a:spAutoFit/>
          </a:bodyPr>
          <a:lstStyle/>
          <a:p>
            <a:r>
              <a:rPr lang="en-US" sz="1000" b="1" cap="all" dirty="0"/>
              <a:t>Architecture Considerations</a:t>
            </a:r>
          </a:p>
          <a:p>
            <a:r>
              <a:rPr lang="en-US" sz="1000" b="1" cap="all" dirty="0"/>
              <a:t>&amp; strategies</a:t>
            </a:r>
          </a:p>
        </p:txBody>
      </p:sp>
      <p:sp>
        <p:nvSpPr>
          <p:cNvPr id="44" name="Chevron 43"/>
          <p:cNvSpPr/>
          <p:nvPr/>
        </p:nvSpPr>
        <p:spPr>
          <a:xfrm>
            <a:off x="3072740" y="3661212"/>
            <a:ext cx="1779133" cy="68580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Chevron 50"/>
          <p:cNvSpPr/>
          <p:nvPr/>
        </p:nvSpPr>
        <p:spPr>
          <a:xfrm>
            <a:off x="4558640" y="3665979"/>
            <a:ext cx="1779133" cy="68580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Text Box 2"/>
          <p:cNvSpPr txBox="1">
            <a:spLocks noChangeArrowheads="1"/>
          </p:cNvSpPr>
          <p:nvPr/>
        </p:nvSpPr>
        <p:spPr bwMode="auto">
          <a:xfrm>
            <a:off x="4759489" y="3752832"/>
            <a:ext cx="1423370" cy="511178"/>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cap="all" dirty="0">
                <a:effectLst/>
                <a:latin typeface="Calibri" panose="020F0502020204030204" pitchFamily="34" charset="0"/>
                <a:ea typeface="Times New Roman" panose="02020603050405020304" pitchFamily="18" charset="0"/>
                <a:cs typeface="Times New Roman" panose="02020603050405020304" pitchFamily="18" charset="0"/>
              </a:rPr>
              <a:t>Technology selection</a:t>
            </a:r>
            <a:endParaRPr lang="en-US" sz="1200" cap="all" dirty="0">
              <a:effectLst/>
              <a:latin typeface="Times New Roman" panose="02020603050405020304" pitchFamily="18" charset="0"/>
              <a:ea typeface="Times New Roman" panose="02020603050405020304" pitchFamily="18" charset="0"/>
            </a:endParaRPr>
          </a:p>
        </p:txBody>
      </p:sp>
      <p:grpSp>
        <p:nvGrpSpPr>
          <p:cNvPr id="54" name="Group 53"/>
          <p:cNvGrpSpPr/>
          <p:nvPr/>
        </p:nvGrpSpPr>
        <p:grpSpPr>
          <a:xfrm>
            <a:off x="990265" y="1422314"/>
            <a:ext cx="312906" cy="307777"/>
            <a:chOff x="1218812" y="1453238"/>
            <a:chExt cx="312906" cy="307777"/>
          </a:xfrm>
        </p:grpSpPr>
        <p:sp>
          <p:nvSpPr>
            <p:cNvPr id="55" name="Oval 54"/>
            <p:cNvSpPr/>
            <p:nvPr/>
          </p:nvSpPr>
          <p:spPr>
            <a:xfrm>
              <a:off x="1232317" y="1469985"/>
              <a:ext cx="285897" cy="274284"/>
            </a:xfrm>
            <a:prstGeom prst="ellipse">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6">
                    <a:lumMod val="75000"/>
                  </a:schemeClr>
                </a:solidFill>
              </a:endParaRPr>
            </a:p>
          </p:txBody>
        </p:sp>
        <p:sp>
          <p:nvSpPr>
            <p:cNvPr id="56" name="TextBox 18"/>
            <p:cNvSpPr txBox="1"/>
            <p:nvPr/>
          </p:nvSpPr>
          <p:spPr>
            <a:xfrm>
              <a:off x="1218812" y="1453238"/>
              <a:ext cx="312906"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6">
                      <a:lumMod val="75000"/>
                    </a:schemeClr>
                  </a:solidFill>
                </a:rPr>
                <a:t>1</a:t>
              </a:r>
            </a:p>
          </p:txBody>
        </p:sp>
      </p:grpSp>
      <p:grpSp>
        <p:nvGrpSpPr>
          <p:cNvPr id="57" name="Group 56"/>
          <p:cNvGrpSpPr/>
          <p:nvPr/>
        </p:nvGrpSpPr>
        <p:grpSpPr>
          <a:xfrm>
            <a:off x="2290981" y="1450889"/>
            <a:ext cx="312906" cy="307777"/>
            <a:chOff x="1218812" y="1453238"/>
            <a:chExt cx="312906" cy="307777"/>
          </a:xfrm>
        </p:grpSpPr>
        <p:sp>
          <p:nvSpPr>
            <p:cNvPr id="58" name="Oval 57"/>
            <p:cNvSpPr/>
            <p:nvPr/>
          </p:nvSpPr>
          <p:spPr>
            <a:xfrm>
              <a:off x="1232317" y="1469985"/>
              <a:ext cx="285897" cy="274284"/>
            </a:xfrm>
            <a:prstGeom prst="ellipse">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6">
                    <a:lumMod val="75000"/>
                  </a:schemeClr>
                </a:solidFill>
              </a:endParaRPr>
            </a:p>
          </p:txBody>
        </p:sp>
        <p:sp>
          <p:nvSpPr>
            <p:cNvPr id="59" name="TextBox 22"/>
            <p:cNvSpPr txBox="1"/>
            <p:nvPr/>
          </p:nvSpPr>
          <p:spPr>
            <a:xfrm>
              <a:off x="1218812" y="1453238"/>
              <a:ext cx="312906"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6">
                      <a:lumMod val="75000"/>
                    </a:schemeClr>
                  </a:solidFill>
                </a:rPr>
                <a:t>2</a:t>
              </a:r>
            </a:p>
          </p:txBody>
        </p:sp>
      </p:grpSp>
      <p:grpSp>
        <p:nvGrpSpPr>
          <p:cNvPr id="60" name="Group 59"/>
          <p:cNvGrpSpPr/>
          <p:nvPr/>
        </p:nvGrpSpPr>
        <p:grpSpPr>
          <a:xfrm>
            <a:off x="3731047" y="1458741"/>
            <a:ext cx="312906" cy="307777"/>
            <a:chOff x="1218812" y="1453238"/>
            <a:chExt cx="312906" cy="307777"/>
          </a:xfrm>
        </p:grpSpPr>
        <p:sp>
          <p:nvSpPr>
            <p:cNvPr id="61" name="Oval 60"/>
            <p:cNvSpPr/>
            <p:nvPr/>
          </p:nvSpPr>
          <p:spPr>
            <a:xfrm>
              <a:off x="1232317" y="1469985"/>
              <a:ext cx="285897" cy="274284"/>
            </a:xfrm>
            <a:prstGeom prst="ellipse">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accent6">
                    <a:lumMod val="75000"/>
                  </a:schemeClr>
                </a:solidFill>
              </a:endParaRPr>
            </a:p>
          </p:txBody>
        </p:sp>
        <p:sp>
          <p:nvSpPr>
            <p:cNvPr id="62" name="TextBox 28"/>
            <p:cNvSpPr txBox="1"/>
            <p:nvPr/>
          </p:nvSpPr>
          <p:spPr>
            <a:xfrm>
              <a:off x="1218812" y="1453238"/>
              <a:ext cx="312906" cy="307777"/>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6">
                      <a:lumMod val="75000"/>
                    </a:schemeClr>
                  </a:solidFill>
                </a:rPr>
                <a:t>3</a:t>
              </a:r>
            </a:p>
          </p:txBody>
        </p:sp>
      </p:grpSp>
      <p:grpSp>
        <p:nvGrpSpPr>
          <p:cNvPr id="63" name="Group 62"/>
          <p:cNvGrpSpPr/>
          <p:nvPr/>
        </p:nvGrpSpPr>
        <p:grpSpPr>
          <a:xfrm>
            <a:off x="2294316" y="4415356"/>
            <a:ext cx="312906" cy="307777"/>
            <a:chOff x="1218812" y="1453238"/>
            <a:chExt cx="312906" cy="307777"/>
          </a:xfrm>
        </p:grpSpPr>
        <p:sp>
          <p:nvSpPr>
            <p:cNvPr id="64" name="Oval 63"/>
            <p:cNvSpPr/>
            <p:nvPr/>
          </p:nvSpPr>
          <p:spPr>
            <a:xfrm>
              <a:off x="1232317" y="1469985"/>
              <a:ext cx="285897" cy="274284"/>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TextBox 31"/>
            <p:cNvSpPr txBox="1"/>
            <p:nvPr/>
          </p:nvSpPr>
          <p:spPr>
            <a:xfrm>
              <a:off x="1218812" y="1453238"/>
              <a:ext cx="3129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solidFill>
                </a:rPr>
                <a:t>4</a:t>
              </a:r>
            </a:p>
          </p:txBody>
        </p:sp>
      </p:grpSp>
      <p:grpSp>
        <p:nvGrpSpPr>
          <p:cNvPr id="66" name="Group 65"/>
          <p:cNvGrpSpPr/>
          <p:nvPr/>
        </p:nvGrpSpPr>
        <p:grpSpPr>
          <a:xfrm>
            <a:off x="3805853" y="4398610"/>
            <a:ext cx="312906" cy="307777"/>
            <a:chOff x="1218812" y="1453238"/>
            <a:chExt cx="312906" cy="307777"/>
          </a:xfrm>
        </p:grpSpPr>
        <p:sp>
          <p:nvSpPr>
            <p:cNvPr id="67" name="Oval 66"/>
            <p:cNvSpPr/>
            <p:nvPr/>
          </p:nvSpPr>
          <p:spPr>
            <a:xfrm>
              <a:off x="1232317" y="1469985"/>
              <a:ext cx="285897" cy="274284"/>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8" name="TextBox 34"/>
            <p:cNvSpPr txBox="1"/>
            <p:nvPr/>
          </p:nvSpPr>
          <p:spPr>
            <a:xfrm>
              <a:off x="1218812" y="1453238"/>
              <a:ext cx="3129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solidFill>
                </a:rPr>
                <a:t>5</a:t>
              </a:r>
            </a:p>
          </p:txBody>
        </p:sp>
      </p:grpSp>
      <p:grpSp>
        <p:nvGrpSpPr>
          <p:cNvPr id="69" name="Group 68"/>
          <p:cNvGrpSpPr/>
          <p:nvPr/>
        </p:nvGrpSpPr>
        <p:grpSpPr>
          <a:xfrm>
            <a:off x="5342912" y="4396977"/>
            <a:ext cx="312906" cy="307777"/>
            <a:chOff x="1218812" y="1453238"/>
            <a:chExt cx="312906" cy="307777"/>
          </a:xfrm>
        </p:grpSpPr>
        <p:sp>
          <p:nvSpPr>
            <p:cNvPr id="70" name="Oval 69"/>
            <p:cNvSpPr/>
            <p:nvPr/>
          </p:nvSpPr>
          <p:spPr>
            <a:xfrm>
              <a:off x="1232317" y="1469985"/>
              <a:ext cx="285897" cy="274284"/>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1" name="TextBox 37"/>
            <p:cNvSpPr txBox="1"/>
            <p:nvPr/>
          </p:nvSpPr>
          <p:spPr>
            <a:xfrm>
              <a:off x="1218812" y="1453238"/>
              <a:ext cx="3129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solidFill>
                </a:rPr>
                <a:t>6</a:t>
              </a:r>
            </a:p>
          </p:txBody>
        </p:sp>
      </p:grpSp>
      <p:sp>
        <p:nvSpPr>
          <p:cNvPr id="75" name="Content Placeholder 2"/>
          <p:cNvSpPr>
            <a:spLocks noGrp="1"/>
          </p:cNvSpPr>
          <p:nvPr>
            <p:ph idx="1"/>
          </p:nvPr>
        </p:nvSpPr>
        <p:spPr>
          <a:xfrm>
            <a:off x="4874561" y="1203522"/>
            <a:ext cx="4188023" cy="1653178"/>
          </a:xfrm>
        </p:spPr>
        <p:txBody>
          <a:bodyPr>
            <a:noAutofit/>
          </a:bodyPr>
          <a:lstStyle/>
          <a:p>
            <a:pPr marL="225425" indent="-225425">
              <a:spcBef>
                <a:spcPts val="600"/>
              </a:spcBef>
              <a:buFont typeface="+mj-lt"/>
              <a:buAutoNum type="arabicPeriod"/>
            </a:pPr>
            <a:r>
              <a:rPr lang="en-US" sz="1200" dirty="0">
                <a:solidFill>
                  <a:schemeClr val="accent6">
                    <a:lumMod val="50000"/>
                  </a:schemeClr>
                </a:solidFill>
              </a:rPr>
              <a:t>Identify Grid Mod Objectives, Scope &amp; Timing</a:t>
            </a:r>
          </a:p>
          <a:p>
            <a:pPr marL="225425" indent="-225425">
              <a:spcBef>
                <a:spcPts val="600"/>
              </a:spcBef>
              <a:buFont typeface="+mj-lt"/>
              <a:buAutoNum type="arabicPeriod"/>
            </a:pPr>
            <a:r>
              <a:rPr lang="en-US" sz="1200" dirty="0">
                <a:solidFill>
                  <a:schemeClr val="accent6">
                    <a:lumMod val="50000"/>
                  </a:schemeClr>
                </a:solidFill>
              </a:rPr>
              <a:t>Identify Grid Capabilities &amp; Functionality Needed </a:t>
            </a:r>
          </a:p>
          <a:p>
            <a:pPr marL="225425" indent="-225425">
              <a:spcBef>
                <a:spcPts val="600"/>
              </a:spcBef>
              <a:buFont typeface="+mj-lt"/>
              <a:buAutoNum type="arabicPeriod"/>
            </a:pPr>
            <a:r>
              <a:rPr lang="en-US" sz="1200" dirty="0">
                <a:solidFill>
                  <a:schemeClr val="accent6">
                    <a:lumMod val="50000"/>
                  </a:schemeClr>
                </a:solidFill>
              </a:rPr>
              <a:t>Identify Grid Architecture Considerations &amp; Develop Strategies </a:t>
            </a:r>
            <a:r>
              <a:rPr lang="en-US" sz="1100" b="0" dirty="0">
                <a:solidFill>
                  <a:schemeClr val="accent6">
                    <a:lumMod val="50000"/>
                  </a:schemeClr>
                </a:solidFill>
              </a:rPr>
              <a:t>(e.g., assessment of grid state, coordination framework, operational data/information management and flow, communication system requirements, central vs distributed control, cybersecurity)</a:t>
            </a:r>
          </a:p>
        </p:txBody>
      </p:sp>
      <p:sp>
        <p:nvSpPr>
          <p:cNvPr id="76" name="Content Placeholder 2"/>
          <p:cNvSpPr txBox="1">
            <a:spLocks/>
          </p:cNvSpPr>
          <p:nvPr/>
        </p:nvSpPr>
        <p:spPr>
          <a:xfrm>
            <a:off x="1839010" y="5144487"/>
            <a:ext cx="6744817" cy="1081829"/>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600" b="1" kern="1200">
                <a:solidFill>
                  <a:schemeClr val="bg2"/>
                </a:solidFill>
                <a:latin typeface="Arial"/>
                <a:ea typeface="+mn-ea"/>
                <a:cs typeface="Arial"/>
              </a:defRPr>
            </a:lvl1pPr>
            <a:lvl2pPr marL="557784" indent="-285750" algn="l" defTabSz="914400" rtl="0" eaLnBrk="1" latinLnBrk="0" hangingPunct="1">
              <a:spcBef>
                <a:spcPct val="20000"/>
              </a:spcBef>
              <a:buSzPct val="80000"/>
              <a:buFont typeface="Lucida Grande"/>
              <a:buChar char="‐"/>
              <a:defRPr sz="2400" kern="1200">
                <a:solidFill>
                  <a:schemeClr val="bg2"/>
                </a:solidFill>
                <a:latin typeface="Arial"/>
                <a:ea typeface="+mn-ea"/>
                <a:cs typeface="Arial"/>
              </a:defRPr>
            </a:lvl2pPr>
            <a:lvl3pPr marL="960120" indent="-228600" algn="l" defTabSz="914400" rtl="0" eaLnBrk="1" latinLnBrk="0" hangingPunct="1">
              <a:spcBef>
                <a:spcPct val="20000"/>
              </a:spcBef>
              <a:buFont typeface="Arial"/>
              <a:buChar char="•"/>
              <a:defRPr sz="1800" kern="1200">
                <a:solidFill>
                  <a:schemeClr val="bg2"/>
                </a:solidFill>
                <a:latin typeface="Arial"/>
                <a:ea typeface="+mn-ea"/>
                <a:cs typeface="Arial"/>
              </a:defRPr>
            </a:lvl3pPr>
            <a:lvl4pPr marL="1600200" indent="-228600" algn="l" defTabSz="914400" rtl="0" eaLnBrk="1" latinLnBrk="0" hangingPunct="1">
              <a:spcBef>
                <a:spcPct val="20000"/>
              </a:spcBef>
              <a:buFont typeface="Wingdings" pitchFamily="2" charset="2"/>
              <a:buChar char="§"/>
              <a:defRPr sz="2200" kern="1200">
                <a:solidFill>
                  <a:schemeClr val="bg2"/>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900" kern="1200">
                <a:solidFill>
                  <a:schemeClr val="bg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600"/>
              </a:spcBef>
              <a:buFont typeface="+mj-lt"/>
              <a:buAutoNum type="arabicPeriod" startAt="4"/>
            </a:pPr>
            <a:r>
              <a:rPr lang="en-US" sz="1200" dirty="0">
                <a:solidFill>
                  <a:schemeClr val="accent1"/>
                </a:solidFill>
              </a:rPr>
              <a:t>Develop Functional Use Cases to Identify Detailed Business &amp; Technical Requirements </a:t>
            </a:r>
          </a:p>
          <a:p>
            <a:pPr marL="228600" indent="-228600">
              <a:spcBef>
                <a:spcPts val="600"/>
              </a:spcBef>
              <a:buFont typeface="+mj-lt"/>
              <a:buAutoNum type="arabicPeriod" startAt="4"/>
            </a:pPr>
            <a:r>
              <a:rPr lang="en-US" sz="1200" dirty="0">
                <a:solidFill>
                  <a:schemeClr val="accent1"/>
                </a:solidFill>
              </a:rPr>
              <a:t>Develop Detailed Architecture &amp; Design</a:t>
            </a:r>
          </a:p>
          <a:p>
            <a:pPr marL="228600" indent="-228600">
              <a:spcBef>
                <a:spcPts val="600"/>
              </a:spcBef>
              <a:buFont typeface="+mj-lt"/>
              <a:buAutoNum type="arabicPeriod" startAt="4"/>
            </a:pPr>
            <a:r>
              <a:rPr lang="en-US" sz="1200" dirty="0">
                <a:solidFill>
                  <a:schemeClr val="accent1"/>
                </a:solidFill>
              </a:rPr>
              <a:t>Technology Assessment &amp; Selection</a:t>
            </a:r>
          </a:p>
          <a:p>
            <a:pPr marL="228600" indent="-228600">
              <a:spcBef>
                <a:spcPts val="600"/>
              </a:spcBef>
              <a:buFont typeface="+mj-lt"/>
              <a:buAutoNum type="arabicPeriod" startAt="4"/>
            </a:pPr>
            <a:r>
              <a:rPr lang="en-US" sz="1200" dirty="0">
                <a:solidFill>
                  <a:schemeClr val="accent1"/>
                </a:solidFill>
              </a:rPr>
              <a:t>Develop Deployment Roadmap &amp; Cost Effectiveness Assessment</a:t>
            </a:r>
          </a:p>
        </p:txBody>
      </p:sp>
      <p:sp>
        <p:nvSpPr>
          <p:cNvPr id="46" name="TextBox 45">
            <a:extLst>
              <a:ext uri="{FF2B5EF4-FFF2-40B4-BE49-F238E27FC236}">
                <a16:creationId xmlns:a16="http://schemas.microsoft.com/office/drawing/2014/main" id="{E0EF5770-638D-954B-82EA-B14EAD67A9AF}"/>
              </a:ext>
            </a:extLst>
          </p:cNvPr>
          <p:cNvSpPr txBox="1"/>
          <p:nvPr/>
        </p:nvSpPr>
        <p:spPr>
          <a:xfrm>
            <a:off x="1333993" y="1052132"/>
            <a:ext cx="2211883" cy="276999"/>
          </a:xfrm>
          <a:prstGeom prst="rect">
            <a:avLst/>
          </a:prstGeom>
          <a:noFill/>
        </p:spPr>
        <p:txBody>
          <a:bodyPr wrap="square" rtlCol="0">
            <a:spAutoFit/>
          </a:bodyPr>
          <a:lstStyle/>
          <a:p>
            <a:pPr algn="ctr"/>
            <a:r>
              <a:rPr lang="en-US" sz="1200" b="1" i="1" dirty="0">
                <a:solidFill>
                  <a:schemeClr val="accent5">
                    <a:lumMod val="75000"/>
                  </a:schemeClr>
                </a:solidFill>
              </a:rPr>
              <a:t>Strategy</a:t>
            </a:r>
            <a:endParaRPr lang="en-US" sz="1200" i="1" dirty="0">
              <a:solidFill>
                <a:schemeClr val="accent5">
                  <a:lumMod val="75000"/>
                </a:schemeClr>
              </a:solidFill>
            </a:endParaRPr>
          </a:p>
        </p:txBody>
      </p:sp>
      <p:sp>
        <p:nvSpPr>
          <p:cNvPr id="49" name="TextBox 48">
            <a:extLst>
              <a:ext uri="{FF2B5EF4-FFF2-40B4-BE49-F238E27FC236}">
                <a16:creationId xmlns:a16="http://schemas.microsoft.com/office/drawing/2014/main" id="{1ABD6614-526F-6649-9793-11DF2DD03507}"/>
              </a:ext>
            </a:extLst>
          </p:cNvPr>
          <p:cNvSpPr txBox="1"/>
          <p:nvPr/>
        </p:nvSpPr>
        <p:spPr>
          <a:xfrm>
            <a:off x="3851193" y="4833430"/>
            <a:ext cx="2094238" cy="276999"/>
          </a:xfrm>
          <a:prstGeom prst="rect">
            <a:avLst/>
          </a:prstGeom>
          <a:noFill/>
        </p:spPr>
        <p:txBody>
          <a:bodyPr wrap="square" rtlCol="0">
            <a:spAutoFit/>
          </a:bodyPr>
          <a:lstStyle/>
          <a:p>
            <a:pPr algn="ctr"/>
            <a:r>
              <a:rPr lang="en-US" sz="1200" b="1" i="1" dirty="0">
                <a:solidFill>
                  <a:srgbClr val="002060"/>
                </a:solidFill>
              </a:rPr>
              <a:t>Implementation Plan</a:t>
            </a:r>
            <a:endParaRPr lang="en-US" sz="1200" i="1" dirty="0">
              <a:solidFill>
                <a:srgbClr val="002060"/>
              </a:solidFill>
            </a:endParaRPr>
          </a:p>
        </p:txBody>
      </p:sp>
      <p:sp>
        <p:nvSpPr>
          <p:cNvPr id="72" name="Left Bracket 71">
            <a:extLst>
              <a:ext uri="{FF2B5EF4-FFF2-40B4-BE49-F238E27FC236}">
                <a16:creationId xmlns:a16="http://schemas.microsoft.com/office/drawing/2014/main" id="{29719EEE-38FB-AF48-BE5A-0224AEF1CCFB}"/>
              </a:ext>
            </a:extLst>
          </p:cNvPr>
          <p:cNvSpPr/>
          <p:nvPr/>
        </p:nvSpPr>
        <p:spPr>
          <a:xfrm rot="5400000" flipV="1">
            <a:off x="2542119" y="-726797"/>
            <a:ext cx="185963" cy="4310217"/>
          </a:xfrm>
          <a:prstGeom prst="leftBracket">
            <a:avLst/>
          </a:prstGeom>
          <a:ln w="15875" cap="rnd">
            <a:solidFill>
              <a:schemeClr val="accent6">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Left Bracket 72">
            <a:extLst>
              <a:ext uri="{FF2B5EF4-FFF2-40B4-BE49-F238E27FC236}">
                <a16:creationId xmlns:a16="http://schemas.microsoft.com/office/drawing/2014/main" id="{5958B6B9-0E82-4C45-A1EA-40F39EEE55C8}"/>
              </a:ext>
            </a:extLst>
          </p:cNvPr>
          <p:cNvSpPr/>
          <p:nvPr/>
        </p:nvSpPr>
        <p:spPr>
          <a:xfrm rot="16200000">
            <a:off x="4779752" y="1735423"/>
            <a:ext cx="112996" cy="6014901"/>
          </a:xfrm>
          <a:prstGeom prst="leftBracket">
            <a:avLst/>
          </a:prstGeom>
          <a:ln w="15875" cap="rnd">
            <a:solidFill>
              <a:schemeClr val="accent4">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Text Box 2"/>
          <p:cNvSpPr txBox="1">
            <a:spLocks noChangeArrowheads="1"/>
          </p:cNvSpPr>
          <p:nvPr/>
        </p:nvSpPr>
        <p:spPr bwMode="auto">
          <a:xfrm>
            <a:off x="3387350" y="3763571"/>
            <a:ext cx="1149802" cy="492981"/>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cap="all" dirty="0">
                <a:effectLst/>
                <a:latin typeface="Calibri" panose="020F0502020204030204" pitchFamily="34" charset="0"/>
                <a:ea typeface="Times New Roman" panose="02020603050405020304" pitchFamily="18" charset="0"/>
                <a:cs typeface="Times New Roman" panose="02020603050405020304" pitchFamily="18" charset="0"/>
              </a:rPr>
              <a:t>Detailed </a:t>
            </a:r>
            <a:r>
              <a:rPr lang="en-US" sz="1200" b="1" cap="all" dirty="0">
                <a:latin typeface="Calibri" panose="020F0502020204030204" pitchFamily="34" charset="0"/>
                <a:ea typeface="Times New Roman" panose="02020603050405020304" pitchFamily="18" charset="0"/>
                <a:cs typeface="Times New Roman" panose="02020603050405020304" pitchFamily="18" charset="0"/>
              </a:rPr>
              <a:t>Design</a:t>
            </a:r>
            <a:endParaRPr lang="en-US" sz="1200" cap="all" dirty="0">
              <a:effectLst/>
              <a:latin typeface="Times New Roman" panose="02020603050405020304" pitchFamily="18" charset="0"/>
              <a:ea typeface="Times New Roman" panose="02020603050405020304" pitchFamily="18" charset="0"/>
            </a:endParaRPr>
          </a:p>
        </p:txBody>
      </p:sp>
      <p:sp>
        <p:nvSpPr>
          <p:cNvPr id="78" name="Chevron 77"/>
          <p:cNvSpPr/>
          <p:nvPr/>
        </p:nvSpPr>
        <p:spPr>
          <a:xfrm>
            <a:off x="6064568" y="3661212"/>
            <a:ext cx="1779133" cy="68580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Text Box 2"/>
          <p:cNvSpPr txBox="1">
            <a:spLocks noChangeArrowheads="1"/>
          </p:cNvSpPr>
          <p:nvPr/>
        </p:nvSpPr>
        <p:spPr bwMode="auto">
          <a:xfrm>
            <a:off x="6265417" y="3748065"/>
            <a:ext cx="1423370" cy="511178"/>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cap="all" dirty="0">
                <a:effectLst/>
                <a:latin typeface="Calibri" panose="020F0502020204030204" pitchFamily="34" charset="0"/>
                <a:ea typeface="Times New Roman" panose="02020603050405020304" pitchFamily="18" charset="0"/>
                <a:cs typeface="Times New Roman" panose="02020603050405020304" pitchFamily="18" charset="0"/>
              </a:rPr>
              <a:t>Deployment roadmap</a:t>
            </a:r>
            <a:endParaRPr lang="en-US" sz="1200" cap="all" dirty="0">
              <a:effectLst/>
              <a:latin typeface="Times New Roman" panose="02020603050405020304" pitchFamily="18" charset="0"/>
              <a:ea typeface="Times New Roman" panose="02020603050405020304" pitchFamily="18" charset="0"/>
            </a:endParaRPr>
          </a:p>
        </p:txBody>
      </p:sp>
      <p:grpSp>
        <p:nvGrpSpPr>
          <p:cNvPr id="81" name="Group 80"/>
          <p:cNvGrpSpPr/>
          <p:nvPr/>
        </p:nvGrpSpPr>
        <p:grpSpPr>
          <a:xfrm>
            <a:off x="6762709" y="4409061"/>
            <a:ext cx="312906" cy="307777"/>
            <a:chOff x="1218812" y="1453238"/>
            <a:chExt cx="312906" cy="307777"/>
          </a:xfrm>
        </p:grpSpPr>
        <p:sp>
          <p:nvSpPr>
            <p:cNvPr id="82" name="Oval 81"/>
            <p:cNvSpPr/>
            <p:nvPr/>
          </p:nvSpPr>
          <p:spPr>
            <a:xfrm>
              <a:off x="1232317" y="1469985"/>
              <a:ext cx="285897" cy="274284"/>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3" name="TextBox 37"/>
            <p:cNvSpPr txBox="1"/>
            <p:nvPr/>
          </p:nvSpPr>
          <p:spPr>
            <a:xfrm>
              <a:off x="1218812" y="1453238"/>
              <a:ext cx="3129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solidFill>
                </a:rPr>
                <a:t>7</a:t>
              </a:r>
            </a:p>
          </p:txBody>
        </p:sp>
      </p:grpSp>
      <p:sp>
        <p:nvSpPr>
          <p:cNvPr id="3" name="TextBox 2"/>
          <p:cNvSpPr txBox="1"/>
          <p:nvPr/>
        </p:nvSpPr>
        <p:spPr>
          <a:xfrm>
            <a:off x="589013" y="6195900"/>
            <a:ext cx="1111202" cy="215444"/>
          </a:xfrm>
          <a:prstGeom prst="rect">
            <a:avLst/>
          </a:prstGeom>
          <a:noFill/>
        </p:spPr>
        <p:txBody>
          <a:bodyPr wrap="none" rtlCol="0">
            <a:spAutoFit/>
          </a:bodyPr>
          <a:lstStyle/>
          <a:p>
            <a:r>
              <a:rPr lang="en-US" sz="800" dirty="0">
                <a:solidFill>
                  <a:schemeClr val="bg1"/>
                </a:solidFill>
              </a:rPr>
              <a:t>Version 3.0  091818</a:t>
            </a:r>
          </a:p>
        </p:txBody>
      </p:sp>
    </p:spTree>
    <p:extLst>
      <p:ext uri="{BB962C8B-B14F-4D97-AF65-F5344CB8AC3E}">
        <p14:creationId xmlns:p14="http://schemas.microsoft.com/office/powerpoint/2010/main" val="108349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43875" y="139095"/>
            <a:ext cx="8229600" cy="639762"/>
          </a:xfrm>
        </p:spPr>
        <p:txBody>
          <a:bodyPr/>
          <a:lstStyle/>
          <a:p>
            <a:pPr algn="ctr" eaLnBrk="1" hangingPunct="1"/>
            <a:r>
              <a:rPr lang="en-US" b="1" dirty="0"/>
              <a:t>Distribution System Capabilities</a:t>
            </a:r>
          </a:p>
        </p:txBody>
      </p:sp>
      <p:sp>
        <p:nvSpPr>
          <p:cNvPr id="4" name="Slide Number Placeholder 3"/>
          <p:cNvSpPr>
            <a:spLocks noGrp="1"/>
          </p:cNvSpPr>
          <p:nvPr>
            <p:ph type="sldNum" sz="quarter" idx="4294967295"/>
          </p:nvPr>
        </p:nvSpPr>
        <p:spPr/>
        <p:txBody>
          <a:bodyPr/>
          <a:lstStyle/>
          <a:p>
            <a:pPr>
              <a:defRPr/>
            </a:pPr>
            <a:r>
              <a:rPr lang="en-US" dirty="0">
                <a:solidFill>
                  <a:srgbClr val="00437A"/>
                </a:solidFill>
              </a:rPr>
              <a:t>6</a:t>
            </a:r>
          </a:p>
        </p:txBody>
      </p:sp>
      <p:pic>
        <p:nvPicPr>
          <p:cNvPr id="5" name="Picture 4"/>
          <p:cNvPicPr>
            <a:picLocks noChangeAspect="1"/>
          </p:cNvPicPr>
          <p:nvPr/>
        </p:nvPicPr>
        <p:blipFill>
          <a:blip r:embed="rId3"/>
          <a:stretch>
            <a:fillRect/>
          </a:stretch>
        </p:blipFill>
        <p:spPr>
          <a:xfrm>
            <a:off x="1270610" y="1532993"/>
            <a:ext cx="6409660" cy="4925300"/>
          </a:xfrm>
          <a:prstGeom prst="rect">
            <a:avLst/>
          </a:prstGeom>
        </p:spPr>
      </p:pic>
      <p:sp>
        <p:nvSpPr>
          <p:cNvPr id="2" name="TextBox 1"/>
          <p:cNvSpPr txBox="1"/>
          <p:nvPr/>
        </p:nvSpPr>
        <p:spPr>
          <a:xfrm>
            <a:off x="321276" y="998925"/>
            <a:ext cx="8352199" cy="400110"/>
          </a:xfrm>
          <a:prstGeom prst="rect">
            <a:avLst/>
          </a:prstGeom>
          <a:noFill/>
        </p:spPr>
        <p:txBody>
          <a:bodyPr wrap="square" rtlCol="0">
            <a:spAutoFit/>
          </a:bodyPr>
          <a:lstStyle/>
          <a:p>
            <a:pPr algn="ctr"/>
            <a:r>
              <a:rPr lang="en-US" sz="2000" b="1" dirty="0">
                <a:solidFill>
                  <a:srgbClr val="0070C0"/>
                </a:solidFill>
              </a:rPr>
              <a:t>Capabilities derived from customer, policy &amp; business objectives</a:t>
            </a:r>
          </a:p>
        </p:txBody>
      </p:sp>
      <p:sp>
        <p:nvSpPr>
          <p:cNvPr id="7" name="TextBox 6">
            <a:extLst>
              <a:ext uri="{FF2B5EF4-FFF2-40B4-BE49-F238E27FC236}">
                <a16:creationId xmlns:a16="http://schemas.microsoft.com/office/drawing/2014/main" id="{B83E94CA-B864-784E-80A1-E74F59D23628}"/>
              </a:ext>
            </a:extLst>
          </p:cNvPr>
          <p:cNvSpPr txBox="1"/>
          <p:nvPr/>
        </p:nvSpPr>
        <p:spPr>
          <a:xfrm>
            <a:off x="4535423" y="5928260"/>
            <a:ext cx="4401313" cy="461665"/>
          </a:xfrm>
          <a:prstGeom prst="rect">
            <a:avLst/>
          </a:prstGeom>
          <a:noFill/>
        </p:spPr>
        <p:txBody>
          <a:bodyPr wrap="square" rtlCol="0">
            <a:spAutoFit/>
          </a:bodyPr>
          <a:lstStyle/>
          <a:p>
            <a:r>
              <a:rPr lang="en-US" sz="800" dirty="0">
                <a:solidFill>
                  <a:schemeClr val="bg2"/>
                </a:solidFill>
              </a:rPr>
              <a:t>Source: DOE-OE, 2017. </a:t>
            </a:r>
            <a:r>
              <a:rPr lang="en-US" sz="800" i="1" dirty="0">
                <a:solidFill>
                  <a:schemeClr val="bg2"/>
                </a:solidFill>
              </a:rPr>
              <a:t>Modern Distribution Grid, Volume I: Customer and State Policy Driven Functionality</a:t>
            </a:r>
            <a:r>
              <a:rPr lang="en-US" sz="800" dirty="0">
                <a:solidFill>
                  <a:schemeClr val="bg2"/>
                </a:solidFill>
              </a:rPr>
              <a:t>. Available online at: </a:t>
            </a:r>
            <a:r>
              <a:rPr lang="en-US" sz="800" dirty="0">
                <a:solidFill>
                  <a:schemeClr val="bg2"/>
                </a:solidFill>
                <a:hlinkClick r:id="rId4"/>
              </a:rPr>
              <a:t>https://gridarchitecture.pnnl.gov/media/Modern-Distribution-Grid_Volume-I_v1_1.pdf</a:t>
            </a:r>
            <a:endParaRPr lang="en-US" sz="800" dirty="0">
              <a:solidFill>
                <a:schemeClr val="bg2"/>
              </a:solidFill>
            </a:endParaRPr>
          </a:p>
        </p:txBody>
      </p:sp>
    </p:spTree>
    <p:extLst>
      <p:ext uri="{BB962C8B-B14F-4D97-AF65-F5344CB8AC3E}">
        <p14:creationId xmlns:p14="http://schemas.microsoft.com/office/powerpoint/2010/main" val="382760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43875" y="139095"/>
            <a:ext cx="8229600" cy="639762"/>
          </a:xfrm>
        </p:spPr>
        <p:txBody>
          <a:bodyPr/>
          <a:lstStyle/>
          <a:p>
            <a:pPr algn="ctr" eaLnBrk="1" hangingPunct="1"/>
            <a:r>
              <a:rPr lang="en-US" b="1" dirty="0"/>
              <a:t>Taxonomy Example</a:t>
            </a:r>
          </a:p>
        </p:txBody>
      </p:sp>
      <p:sp>
        <p:nvSpPr>
          <p:cNvPr id="4" name="Slide Number Placeholder 3"/>
          <p:cNvSpPr>
            <a:spLocks noGrp="1"/>
          </p:cNvSpPr>
          <p:nvPr>
            <p:ph type="sldNum" sz="quarter" idx="4294967295"/>
          </p:nvPr>
        </p:nvSpPr>
        <p:spPr/>
        <p:txBody>
          <a:bodyPr/>
          <a:lstStyle/>
          <a:p>
            <a:pPr>
              <a:defRPr/>
            </a:pPr>
            <a:r>
              <a:rPr lang="en-US" dirty="0">
                <a:solidFill>
                  <a:srgbClr val="00437A"/>
                </a:solidFill>
              </a:rPr>
              <a:t>6</a:t>
            </a:r>
          </a:p>
        </p:txBody>
      </p:sp>
      <p:sp>
        <p:nvSpPr>
          <p:cNvPr id="7" name="TextBox 6">
            <a:extLst>
              <a:ext uri="{FF2B5EF4-FFF2-40B4-BE49-F238E27FC236}">
                <a16:creationId xmlns:a16="http://schemas.microsoft.com/office/drawing/2014/main" id="{B83E94CA-B864-784E-80A1-E74F59D23628}"/>
              </a:ext>
            </a:extLst>
          </p:cNvPr>
          <p:cNvSpPr txBox="1"/>
          <p:nvPr/>
        </p:nvSpPr>
        <p:spPr>
          <a:xfrm>
            <a:off x="4208297" y="6033191"/>
            <a:ext cx="4401313" cy="461665"/>
          </a:xfrm>
          <a:prstGeom prst="rect">
            <a:avLst/>
          </a:prstGeom>
          <a:noFill/>
        </p:spPr>
        <p:txBody>
          <a:bodyPr wrap="square" rtlCol="0">
            <a:spAutoFit/>
          </a:bodyPr>
          <a:lstStyle/>
          <a:p>
            <a:r>
              <a:rPr lang="en-US" sz="800" dirty="0">
                <a:solidFill>
                  <a:schemeClr val="bg2"/>
                </a:solidFill>
              </a:rPr>
              <a:t>Source: DOE-OE, 2017. </a:t>
            </a:r>
            <a:r>
              <a:rPr lang="en-US" sz="800" i="1" dirty="0">
                <a:solidFill>
                  <a:schemeClr val="bg2"/>
                </a:solidFill>
              </a:rPr>
              <a:t>Modern Distribution Grid, Volume I: Customer and State Policy Driven Functionality</a:t>
            </a:r>
            <a:r>
              <a:rPr lang="en-US" sz="800" dirty="0">
                <a:solidFill>
                  <a:schemeClr val="bg2"/>
                </a:solidFill>
              </a:rPr>
              <a:t>. Available online at: </a:t>
            </a:r>
            <a:r>
              <a:rPr lang="en-US" sz="800" dirty="0">
                <a:solidFill>
                  <a:schemeClr val="bg2"/>
                </a:solidFill>
                <a:hlinkClick r:id="rId3"/>
              </a:rPr>
              <a:t>https://gridarchitecture.pnnl.gov/media/Modern-Distribution-Grid_Volume-I_v1_1.pdf</a:t>
            </a:r>
            <a:endParaRPr lang="en-US" sz="800" dirty="0">
              <a:solidFill>
                <a:schemeClr val="bg2"/>
              </a:solidFill>
            </a:endParaRPr>
          </a:p>
        </p:txBody>
      </p:sp>
      <p:graphicFrame>
        <p:nvGraphicFramePr>
          <p:cNvPr id="8" name="Table 7"/>
          <p:cNvGraphicFramePr>
            <a:graphicFrameLocks noGrp="1"/>
          </p:cNvGraphicFramePr>
          <p:nvPr/>
        </p:nvGraphicFramePr>
        <p:xfrm>
          <a:off x="572609" y="1056167"/>
          <a:ext cx="7776521" cy="4942840"/>
        </p:xfrm>
        <a:graphic>
          <a:graphicData uri="http://schemas.openxmlformats.org/drawingml/2006/table">
            <a:tbl>
              <a:tblPr firstRow="1" bandRow="1">
                <a:tableStyleId>{5C22544A-7EE6-4342-B048-85BDC9FD1C3A}</a:tableStyleId>
              </a:tblPr>
              <a:tblGrid>
                <a:gridCol w="1555304">
                  <a:extLst>
                    <a:ext uri="{9D8B030D-6E8A-4147-A177-3AD203B41FA5}">
                      <a16:colId xmlns:a16="http://schemas.microsoft.com/office/drawing/2014/main" val="20000"/>
                    </a:ext>
                  </a:extLst>
                </a:gridCol>
                <a:gridCol w="1555305">
                  <a:extLst>
                    <a:ext uri="{9D8B030D-6E8A-4147-A177-3AD203B41FA5}">
                      <a16:colId xmlns:a16="http://schemas.microsoft.com/office/drawing/2014/main" val="20001"/>
                    </a:ext>
                  </a:extLst>
                </a:gridCol>
                <a:gridCol w="1555304">
                  <a:extLst>
                    <a:ext uri="{9D8B030D-6E8A-4147-A177-3AD203B41FA5}">
                      <a16:colId xmlns:a16="http://schemas.microsoft.com/office/drawing/2014/main" val="20002"/>
                    </a:ext>
                  </a:extLst>
                </a:gridCol>
                <a:gridCol w="1555304">
                  <a:extLst>
                    <a:ext uri="{9D8B030D-6E8A-4147-A177-3AD203B41FA5}">
                      <a16:colId xmlns:a16="http://schemas.microsoft.com/office/drawing/2014/main" val="20003"/>
                    </a:ext>
                  </a:extLst>
                </a:gridCol>
                <a:gridCol w="1555304">
                  <a:extLst>
                    <a:ext uri="{9D8B030D-6E8A-4147-A177-3AD203B41FA5}">
                      <a16:colId xmlns:a16="http://schemas.microsoft.com/office/drawing/2014/main" val="20004"/>
                    </a:ext>
                  </a:extLst>
                </a:gridCol>
              </a:tblGrid>
              <a:tr h="370840">
                <a:tc>
                  <a:txBody>
                    <a:bodyPr/>
                    <a:lstStyle/>
                    <a:p>
                      <a:pPr algn="ctr"/>
                      <a:r>
                        <a:rPr lang="en-US" dirty="0"/>
                        <a:t>Objective</a:t>
                      </a:r>
                    </a:p>
                  </a:txBody>
                  <a:tcPr/>
                </a:tc>
                <a:tc>
                  <a:txBody>
                    <a:bodyPr/>
                    <a:lstStyle/>
                    <a:p>
                      <a:pPr algn="ctr"/>
                      <a:r>
                        <a:rPr lang="en-US" dirty="0"/>
                        <a:t>Attribute</a:t>
                      </a:r>
                    </a:p>
                  </a:txBody>
                  <a:tcPr/>
                </a:tc>
                <a:tc>
                  <a:txBody>
                    <a:bodyPr/>
                    <a:lstStyle/>
                    <a:p>
                      <a:pPr algn="ctr"/>
                      <a:r>
                        <a:rPr lang="en-US" dirty="0"/>
                        <a:t>Capability</a:t>
                      </a:r>
                    </a:p>
                  </a:txBody>
                  <a:tcPr/>
                </a:tc>
                <a:tc>
                  <a:txBody>
                    <a:bodyPr/>
                    <a:lstStyle/>
                    <a:p>
                      <a:pPr algn="ctr"/>
                      <a:r>
                        <a:rPr lang="en-US" dirty="0"/>
                        <a:t>Function</a:t>
                      </a:r>
                    </a:p>
                  </a:txBody>
                  <a:tcPr/>
                </a:tc>
                <a:tc>
                  <a:txBody>
                    <a:bodyPr/>
                    <a:lstStyle/>
                    <a:p>
                      <a:pPr algn="ctr"/>
                      <a:r>
                        <a:rPr lang="en-US" dirty="0"/>
                        <a:t>Technology</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Enable customer choice</a:t>
                      </a:r>
                    </a:p>
                  </a:txBody>
                  <a:tcPr/>
                </a:tc>
                <a:tc>
                  <a:txBody>
                    <a:bodyPr/>
                    <a:lstStyle/>
                    <a:p>
                      <a:r>
                        <a:rPr lang="en-US" sz="1400" dirty="0"/>
                        <a:t>Information to support customer decisions </a:t>
                      </a:r>
                    </a:p>
                    <a:p>
                      <a:endParaRPr lang="en-US" sz="1400" dirty="0"/>
                    </a:p>
                  </a:txBody>
                  <a:tcPr/>
                </a:tc>
                <a:tc>
                  <a:txBody>
                    <a:bodyPr/>
                    <a:lstStyle/>
                    <a:p>
                      <a:r>
                        <a:rPr lang="en-US" sz="1400" dirty="0"/>
                        <a:t>Provide online customer access to relevant &amp; timely information by 2020 for small business &amp; residential customers</a:t>
                      </a:r>
                    </a:p>
                  </a:txBody>
                  <a:tcPr/>
                </a:tc>
                <a:tc>
                  <a:txBody>
                    <a:bodyPr/>
                    <a:lstStyle/>
                    <a:p>
                      <a:r>
                        <a:rPr lang="en-US" sz="1400" dirty="0"/>
                        <a:t>Remote meter data collection &amp; verification</a:t>
                      </a:r>
                    </a:p>
                    <a:p>
                      <a:endParaRPr lang="en-US" sz="1400" dirty="0"/>
                    </a:p>
                    <a:p>
                      <a:r>
                        <a:rPr lang="en-US" sz="1400" dirty="0"/>
                        <a:t>Customer data management</a:t>
                      </a:r>
                    </a:p>
                    <a:p>
                      <a:endParaRPr lang="en-US" sz="1400" dirty="0"/>
                    </a:p>
                    <a:p>
                      <a:r>
                        <a:rPr lang="en-US" sz="1400" dirty="0"/>
                        <a:t>Energy</a:t>
                      </a:r>
                      <a:r>
                        <a:rPr lang="en-US" sz="1400" baseline="0" dirty="0"/>
                        <a:t> management &amp; DER purchase analysis</a:t>
                      </a:r>
                      <a:endParaRPr lang="en-US" sz="1400" dirty="0"/>
                    </a:p>
                  </a:txBody>
                  <a:tcPr/>
                </a:tc>
                <a:tc>
                  <a:txBody>
                    <a:bodyPr/>
                    <a:lstStyle/>
                    <a:p>
                      <a:r>
                        <a:rPr lang="en-US" sz="1400" dirty="0"/>
                        <a:t>Customer Portal</a:t>
                      </a:r>
                    </a:p>
                    <a:p>
                      <a:endParaRPr lang="en-US" sz="1400" dirty="0"/>
                    </a:p>
                    <a:p>
                      <a:r>
                        <a:rPr lang="en-US" sz="1400" dirty="0"/>
                        <a:t>Customer analytic tools</a:t>
                      </a:r>
                    </a:p>
                    <a:p>
                      <a:endParaRPr lang="en-US" sz="1400" dirty="0"/>
                    </a:p>
                    <a:p>
                      <a:r>
                        <a:rPr lang="en-US" sz="1400" dirty="0" err="1"/>
                        <a:t>Greenbutton</a:t>
                      </a:r>
                      <a:endParaRPr lang="en-US" sz="1400" dirty="0"/>
                    </a:p>
                    <a:p>
                      <a:endParaRPr lang="en-US" sz="1400" dirty="0"/>
                    </a:p>
                    <a:p>
                      <a:r>
                        <a:rPr lang="en-US" sz="1400" dirty="0"/>
                        <a:t>Time</a:t>
                      </a:r>
                      <a:r>
                        <a:rPr lang="en-US" sz="1400" baseline="0" dirty="0"/>
                        <a:t> interval metering</a:t>
                      </a:r>
                    </a:p>
                    <a:p>
                      <a:endParaRPr lang="en-US" sz="1400" baseline="0" dirty="0"/>
                    </a:p>
                    <a:p>
                      <a:r>
                        <a:rPr lang="en-US" sz="1400" baseline="0" dirty="0"/>
                        <a:t>Meter Data Management System</a:t>
                      </a:r>
                    </a:p>
                    <a:p>
                      <a:endParaRPr lang="en-US" sz="1400" baseline="0" dirty="0"/>
                    </a:p>
                    <a:p>
                      <a:r>
                        <a:rPr lang="en-US" sz="1400" baseline="0" dirty="0"/>
                        <a:t>Customer Info System</a:t>
                      </a:r>
                    </a:p>
                    <a:p>
                      <a:endParaRPr lang="en-US" sz="1400" baseline="0" dirty="0"/>
                    </a:p>
                    <a:p>
                      <a:r>
                        <a:rPr lang="en-US" sz="1400" baseline="0" dirty="0"/>
                        <a:t>Data Warehouse</a:t>
                      </a:r>
                    </a:p>
                    <a:p>
                      <a:endParaRPr lang="en-US" sz="1400" baseline="0" dirty="0"/>
                    </a:p>
                    <a:p>
                      <a:r>
                        <a:rPr lang="en-US" sz="1400" baseline="0" dirty="0"/>
                        <a:t>Meter communications</a:t>
                      </a:r>
                      <a:endParaRPr 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9756683"/>
      </p:ext>
    </p:extLst>
  </p:cSld>
  <p:clrMapOvr>
    <a:masterClrMapping/>
  </p:clrMapOvr>
</p:sld>
</file>

<file path=ppt/theme/theme1.xml><?xml version="1.0" encoding="utf-8"?>
<a:theme xmlns:a="http://schemas.openxmlformats.org/drawingml/2006/main" name="OE Theme">
  <a:themeElements>
    <a:clrScheme name="OE colors">
      <a:dk1>
        <a:srgbClr val="000000"/>
      </a:dk1>
      <a:lt1>
        <a:srgbClr val="FFFFFF"/>
      </a:lt1>
      <a:dk2>
        <a:srgbClr val="5F6369"/>
      </a:dk2>
      <a:lt2>
        <a:srgbClr val="E2E3E4"/>
      </a:lt2>
      <a:accent1>
        <a:srgbClr val="00437B"/>
      </a:accent1>
      <a:accent2>
        <a:srgbClr val="DF6417"/>
      </a:accent2>
      <a:accent3>
        <a:srgbClr val="FDB71A"/>
      </a:accent3>
      <a:accent4>
        <a:srgbClr val="0197CF"/>
      </a:accent4>
      <a:accent5>
        <a:srgbClr val="006A36"/>
      </a:accent5>
      <a:accent6>
        <a:srgbClr val="69B342"/>
      </a:accent6>
      <a:hlink>
        <a:srgbClr val="00437B"/>
      </a:hlink>
      <a:folHlink>
        <a:srgbClr val="004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 template_1 photo_2-22-2016</Template>
  <TotalTime>25462</TotalTime>
  <Words>2895</Words>
  <Application>Microsoft Office PowerPoint</Application>
  <PresentationFormat>On-screen Show (4:3)</PresentationFormat>
  <Paragraphs>332</Paragraphs>
  <Slides>20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Rounded MT Bold</vt:lpstr>
      <vt:lpstr>Calibri</vt:lpstr>
      <vt:lpstr>Courier New</vt:lpstr>
      <vt:lpstr>Lucida Grande</vt:lpstr>
      <vt:lpstr>Times New Roman</vt:lpstr>
      <vt:lpstr>Verdana</vt:lpstr>
      <vt:lpstr>Wingdings</vt:lpstr>
      <vt:lpstr>OE Theme</vt:lpstr>
      <vt:lpstr>PowerPoint Presentation</vt:lpstr>
      <vt:lpstr>Influencing Factors for Grid Modernization</vt:lpstr>
      <vt:lpstr>Increasing Complexity</vt:lpstr>
      <vt:lpstr>Distribution Grid Evolution</vt:lpstr>
      <vt:lpstr>Distributed Energy Resources</vt:lpstr>
      <vt:lpstr>Integrated Distribution Planning</vt:lpstr>
      <vt:lpstr>Grid Modernization Planning Process</vt:lpstr>
      <vt:lpstr>Distribution System Capabilities</vt:lpstr>
      <vt:lpstr>Taxonomy Example</vt:lpstr>
      <vt:lpstr>Architecture Manages Complexity</vt:lpstr>
      <vt:lpstr>Architectural Considerations</vt:lpstr>
      <vt:lpstr>Industry Structure</vt:lpstr>
      <vt:lpstr>Coordination of DER</vt:lpstr>
      <vt:lpstr>Coordination Framework</vt:lpstr>
      <vt:lpstr>Distribution System Platform</vt:lpstr>
      <vt:lpstr>Convergence</vt:lpstr>
      <vt:lpstr>Chattanooga</vt:lpstr>
      <vt:lpstr>Sequencing of Investments</vt:lpstr>
      <vt:lpstr>Strategy and Implementation Roadmap</vt:lpstr>
      <vt:lpstr>Thank You</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Lynn</dc:creator>
  <cp:lastModifiedBy>Jackson Haslup</cp:lastModifiedBy>
  <cp:revision>712</cp:revision>
  <cp:lastPrinted>2019-10-29T18:33:25Z</cp:lastPrinted>
  <dcterms:created xsi:type="dcterms:W3CDTF">2016-03-15T18:18:39Z</dcterms:created>
  <dcterms:modified xsi:type="dcterms:W3CDTF">2019-11-17T20:20:13Z</dcterms:modified>
</cp:coreProperties>
</file>