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4"/>
  </p:sldMasterIdLst>
  <p:notesMasterIdLst>
    <p:notesMasterId r:id="rId23"/>
  </p:notesMasterIdLst>
  <p:handoutMasterIdLst>
    <p:handoutMasterId r:id="rId24"/>
  </p:handoutMasterIdLst>
  <p:sldIdLst>
    <p:sldId id="291" r:id="rId5"/>
    <p:sldId id="292" r:id="rId6"/>
    <p:sldId id="296" r:id="rId7"/>
    <p:sldId id="295" r:id="rId8"/>
    <p:sldId id="300" r:id="rId9"/>
    <p:sldId id="298" r:id="rId10"/>
    <p:sldId id="302" r:id="rId11"/>
    <p:sldId id="304" r:id="rId12"/>
    <p:sldId id="303" r:id="rId13"/>
    <p:sldId id="305" r:id="rId14"/>
    <p:sldId id="306" r:id="rId15"/>
    <p:sldId id="293" r:id="rId16"/>
    <p:sldId id="307" r:id="rId17"/>
    <p:sldId id="308" r:id="rId18"/>
    <p:sldId id="309" r:id="rId19"/>
    <p:sldId id="310" r:id="rId20"/>
    <p:sldId id="276" r:id="rId21"/>
    <p:sldId id="257" r:id="rId22"/>
  </p:sldIdLst>
  <p:sldSz cx="12192000" cy="6858000"/>
  <p:notesSz cx="7010400" cy="9296400"/>
  <p:defaultTextStyle>
    <a:defPPr>
      <a:defRPr lang="en-US"/>
    </a:defPPr>
    <a:lvl1pPr algn="ctr" rtl="0" eaLnBrk="0" fontAlgn="base" hangingPunct="0">
      <a:spcBef>
        <a:spcPct val="50000"/>
      </a:spcBef>
      <a:spcAft>
        <a:spcPct val="0"/>
      </a:spcAft>
      <a:defRPr sz="1600" kern="1200">
        <a:solidFill>
          <a:srgbClr val="000000"/>
        </a:solidFill>
        <a:latin typeface="Arial" charset="0"/>
        <a:ea typeface="+mn-ea"/>
        <a:cs typeface="+mn-cs"/>
      </a:defRPr>
    </a:lvl1pPr>
    <a:lvl2pPr marL="457200" algn="ctr" rtl="0" eaLnBrk="0" fontAlgn="base" hangingPunct="0">
      <a:spcBef>
        <a:spcPct val="50000"/>
      </a:spcBef>
      <a:spcAft>
        <a:spcPct val="0"/>
      </a:spcAft>
      <a:defRPr sz="1600" kern="1200">
        <a:solidFill>
          <a:srgbClr val="000000"/>
        </a:solidFill>
        <a:latin typeface="Arial" charset="0"/>
        <a:ea typeface="+mn-ea"/>
        <a:cs typeface="+mn-cs"/>
      </a:defRPr>
    </a:lvl2pPr>
    <a:lvl3pPr marL="914400" algn="ctr" rtl="0" eaLnBrk="0" fontAlgn="base" hangingPunct="0">
      <a:spcBef>
        <a:spcPct val="50000"/>
      </a:spcBef>
      <a:spcAft>
        <a:spcPct val="0"/>
      </a:spcAft>
      <a:defRPr sz="1600" kern="1200">
        <a:solidFill>
          <a:srgbClr val="000000"/>
        </a:solidFill>
        <a:latin typeface="Arial" charset="0"/>
        <a:ea typeface="+mn-ea"/>
        <a:cs typeface="+mn-cs"/>
      </a:defRPr>
    </a:lvl3pPr>
    <a:lvl4pPr marL="1371600" algn="ctr" rtl="0" eaLnBrk="0" fontAlgn="base" hangingPunct="0">
      <a:spcBef>
        <a:spcPct val="50000"/>
      </a:spcBef>
      <a:spcAft>
        <a:spcPct val="0"/>
      </a:spcAft>
      <a:defRPr sz="1600" kern="1200">
        <a:solidFill>
          <a:srgbClr val="000000"/>
        </a:solidFill>
        <a:latin typeface="Arial" charset="0"/>
        <a:ea typeface="+mn-ea"/>
        <a:cs typeface="+mn-cs"/>
      </a:defRPr>
    </a:lvl4pPr>
    <a:lvl5pPr marL="1828800" algn="ctr" rtl="0" eaLnBrk="0" fontAlgn="base" hangingPunct="0">
      <a:spcBef>
        <a:spcPct val="50000"/>
      </a:spcBef>
      <a:spcAft>
        <a:spcPct val="0"/>
      </a:spcAft>
      <a:defRPr sz="1600" kern="1200">
        <a:solidFill>
          <a:srgbClr val="000000"/>
        </a:solidFill>
        <a:latin typeface="Arial" charset="0"/>
        <a:ea typeface="+mn-ea"/>
        <a:cs typeface="+mn-cs"/>
      </a:defRPr>
    </a:lvl5pPr>
    <a:lvl6pPr marL="2286000" algn="l" defTabSz="914400" rtl="0" eaLnBrk="1" latinLnBrk="0" hangingPunct="1">
      <a:defRPr sz="1600" kern="1200">
        <a:solidFill>
          <a:srgbClr val="000000"/>
        </a:solidFill>
        <a:latin typeface="Arial" charset="0"/>
        <a:ea typeface="+mn-ea"/>
        <a:cs typeface="+mn-cs"/>
      </a:defRPr>
    </a:lvl6pPr>
    <a:lvl7pPr marL="2743200" algn="l" defTabSz="914400" rtl="0" eaLnBrk="1" latinLnBrk="0" hangingPunct="1">
      <a:defRPr sz="1600" kern="1200">
        <a:solidFill>
          <a:srgbClr val="000000"/>
        </a:solidFill>
        <a:latin typeface="Arial" charset="0"/>
        <a:ea typeface="+mn-ea"/>
        <a:cs typeface="+mn-cs"/>
      </a:defRPr>
    </a:lvl7pPr>
    <a:lvl8pPr marL="3200400" algn="l" defTabSz="914400" rtl="0" eaLnBrk="1" latinLnBrk="0" hangingPunct="1">
      <a:defRPr sz="1600" kern="1200">
        <a:solidFill>
          <a:srgbClr val="000000"/>
        </a:solidFill>
        <a:latin typeface="Arial" charset="0"/>
        <a:ea typeface="+mn-ea"/>
        <a:cs typeface="+mn-cs"/>
      </a:defRPr>
    </a:lvl8pPr>
    <a:lvl9pPr marL="3657600" algn="l" defTabSz="914400" rtl="0" eaLnBrk="1" latinLnBrk="0" hangingPunct="1">
      <a:defRPr sz="1600" kern="1200">
        <a:solidFill>
          <a:srgbClr val="000000"/>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FB9705"/>
    <a:srgbClr val="C54343"/>
    <a:srgbClr val="D60000"/>
    <a:srgbClr val="FF5050"/>
    <a:srgbClr val="BBE676"/>
    <a:srgbClr val="5195D3"/>
    <a:srgbClr val="F3FBFF"/>
    <a:srgbClr val="E4F6FE"/>
    <a:srgbClr val="D5F0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66" autoAdjust="0"/>
  </p:normalViewPr>
  <p:slideViewPr>
    <p:cSldViewPr snapToGrid="0">
      <p:cViewPr varScale="1">
        <p:scale>
          <a:sx n="83" d="100"/>
          <a:sy n="83" d="100"/>
        </p:scale>
        <p:origin x="614" y="77"/>
      </p:cViewPr>
      <p:guideLst/>
    </p:cSldViewPr>
  </p:slideViewPr>
  <p:notesTextViewPr>
    <p:cViewPr>
      <p:scale>
        <a:sx n="1" d="1"/>
        <a:sy n="1" d="1"/>
      </p:scale>
      <p:origin x="0" y="0"/>
    </p:cViewPr>
  </p:notesTextViewPr>
  <p:sorterViewPr>
    <p:cViewPr varScale="1">
      <p:scale>
        <a:sx n="1" d="1"/>
        <a:sy n="1" d="1"/>
      </p:scale>
      <p:origin x="0" y="-437"/>
    </p:cViewPr>
  </p:sorterViewPr>
  <p:notesViewPr>
    <p:cSldViewPr snapToGrid="0">
      <p:cViewPr varScale="1">
        <p:scale>
          <a:sx n="121" d="100"/>
          <a:sy n="121" d="100"/>
        </p:scale>
        <p:origin x="483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CA49B-64D1-43C8-B363-870EB6DB4F9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5952B43-EA65-42FF-B726-AAC670E29184}">
      <dgm:prSet phldrT="[Text]"/>
      <dgm:spPr/>
      <dgm:t>
        <a:bodyPr/>
        <a:lstStyle/>
        <a:p>
          <a:r>
            <a:rPr lang="en-US" dirty="0"/>
            <a:t>Step 1: Utility Direct Install Programs</a:t>
          </a:r>
        </a:p>
      </dgm:t>
    </dgm:pt>
    <dgm:pt modelId="{1D7FD651-C606-4436-8936-88628A7630C0}" type="parTrans" cxnId="{7CD266E0-28A6-437D-9226-5B59B9ADA50C}">
      <dgm:prSet/>
      <dgm:spPr/>
      <dgm:t>
        <a:bodyPr/>
        <a:lstStyle/>
        <a:p>
          <a:endParaRPr lang="en-US"/>
        </a:p>
      </dgm:t>
    </dgm:pt>
    <dgm:pt modelId="{38C9414F-2711-43FA-8C19-D94D03EC3438}" type="sibTrans" cxnId="{7CD266E0-28A6-437D-9226-5B59B9ADA50C}">
      <dgm:prSet/>
      <dgm:spPr/>
      <dgm:t>
        <a:bodyPr/>
        <a:lstStyle/>
        <a:p>
          <a:endParaRPr lang="en-US"/>
        </a:p>
      </dgm:t>
    </dgm:pt>
    <dgm:pt modelId="{A2118E73-C1A4-43F5-8DDF-C66CA2F492D8}">
      <dgm:prSet phldrT="[Text]"/>
      <dgm:spPr/>
      <dgm:t>
        <a:bodyPr/>
        <a:lstStyle/>
        <a:p>
          <a:r>
            <a:rPr lang="en-US" dirty="0"/>
            <a:t>Step 2: Multifamily Affordable Solar programs</a:t>
          </a:r>
        </a:p>
      </dgm:t>
    </dgm:pt>
    <dgm:pt modelId="{C55D86C6-05BA-4470-A016-38F2EA142BBD}" type="parTrans" cxnId="{2558EAC1-77FA-400E-A8CD-B23941BD0E7C}">
      <dgm:prSet/>
      <dgm:spPr/>
      <dgm:t>
        <a:bodyPr/>
        <a:lstStyle/>
        <a:p>
          <a:endParaRPr lang="en-US"/>
        </a:p>
      </dgm:t>
    </dgm:pt>
    <dgm:pt modelId="{ABAE13AB-E504-4030-8CE4-5D7662CA5BFD}" type="sibTrans" cxnId="{2558EAC1-77FA-400E-A8CD-B23941BD0E7C}">
      <dgm:prSet/>
      <dgm:spPr/>
      <dgm:t>
        <a:bodyPr/>
        <a:lstStyle/>
        <a:p>
          <a:endParaRPr lang="en-US"/>
        </a:p>
      </dgm:t>
    </dgm:pt>
    <dgm:pt modelId="{F91DF33B-4BF1-4626-81FA-9D1A90C2EA5B}">
      <dgm:prSet phldrT="[Text]"/>
      <dgm:spPr/>
      <dgm:t>
        <a:bodyPr/>
        <a:lstStyle/>
        <a:p>
          <a:r>
            <a:rPr lang="en-US" dirty="0"/>
            <a:t>Step 3: Low Income Weatherization Programs</a:t>
          </a:r>
        </a:p>
      </dgm:t>
    </dgm:pt>
    <dgm:pt modelId="{961ADC86-5792-4A16-87A9-4BF3633EBFAF}" type="parTrans" cxnId="{17857BBF-4789-45D5-9581-B1EFA9D94327}">
      <dgm:prSet/>
      <dgm:spPr/>
      <dgm:t>
        <a:bodyPr/>
        <a:lstStyle/>
        <a:p>
          <a:endParaRPr lang="en-US"/>
        </a:p>
      </dgm:t>
    </dgm:pt>
    <dgm:pt modelId="{18B78D4F-0002-4748-861A-91FB1FA36914}" type="sibTrans" cxnId="{17857BBF-4789-45D5-9581-B1EFA9D94327}">
      <dgm:prSet/>
      <dgm:spPr/>
      <dgm:t>
        <a:bodyPr/>
        <a:lstStyle/>
        <a:p>
          <a:endParaRPr lang="en-US"/>
        </a:p>
      </dgm:t>
    </dgm:pt>
    <dgm:pt modelId="{B1417292-089B-4F76-8B08-C62F52761F82}">
      <dgm:prSet/>
      <dgm:spPr/>
      <dgm:t>
        <a:bodyPr/>
        <a:lstStyle/>
        <a:p>
          <a:r>
            <a:rPr lang="en-US" dirty="0"/>
            <a:t>These programs cover full retrofit costs, but require individual tenant agreements</a:t>
          </a:r>
        </a:p>
      </dgm:t>
    </dgm:pt>
    <dgm:pt modelId="{614F725B-5E4C-4FAE-BD6C-0B7BF2C6565C}" type="parTrans" cxnId="{3AFA966F-5B66-4707-B4A9-AE2AAC2F5E24}">
      <dgm:prSet/>
      <dgm:spPr/>
      <dgm:t>
        <a:bodyPr/>
        <a:lstStyle/>
        <a:p>
          <a:endParaRPr lang="en-US"/>
        </a:p>
      </dgm:t>
    </dgm:pt>
    <dgm:pt modelId="{94A7E42C-B7A8-49C1-8B13-46356EA66437}" type="sibTrans" cxnId="{3AFA966F-5B66-4707-B4A9-AE2AAC2F5E24}">
      <dgm:prSet/>
      <dgm:spPr/>
      <dgm:t>
        <a:bodyPr/>
        <a:lstStyle/>
        <a:p>
          <a:endParaRPr lang="en-US"/>
        </a:p>
      </dgm:t>
    </dgm:pt>
    <dgm:pt modelId="{4052A48D-BA3D-4885-8ABA-FE9D6EFCAB5E}">
      <dgm:prSet/>
      <dgm:spPr/>
      <dgm:t>
        <a:bodyPr/>
        <a:lstStyle/>
        <a:p>
          <a:r>
            <a:rPr lang="en-US" dirty="0"/>
            <a:t>These programs offset cost of solar and set the path for electrification while at the same time reducing customer costs</a:t>
          </a:r>
        </a:p>
      </dgm:t>
    </dgm:pt>
    <dgm:pt modelId="{70890B11-C031-4029-BACC-D1E60936A0B2}" type="parTrans" cxnId="{7C074C13-5052-49E2-A7AB-5C6602BEE7D4}">
      <dgm:prSet/>
      <dgm:spPr/>
      <dgm:t>
        <a:bodyPr/>
        <a:lstStyle/>
        <a:p>
          <a:endParaRPr lang="en-US"/>
        </a:p>
      </dgm:t>
    </dgm:pt>
    <dgm:pt modelId="{32FE25FD-6E17-4191-BF25-9D58B69EFCF9}" type="sibTrans" cxnId="{7C074C13-5052-49E2-A7AB-5C6602BEE7D4}">
      <dgm:prSet/>
      <dgm:spPr/>
      <dgm:t>
        <a:bodyPr/>
        <a:lstStyle/>
        <a:p>
          <a:endParaRPr lang="en-US"/>
        </a:p>
      </dgm:t>
    </dgm:pt>
    <dgm:pt modelId="{39D81ECE-B5D3-41CC-A409-152C5EFE9C22}">
      <dgm:prSet/>
      <dgm:spPr/>
      <dgm:t>
        <a:bodyPr/>
        <a:lstStyle/>
        <a:p>
          <a:r>
            <a:rPr lang="en-US" dirty="0"/>
            <a:t>These programs are based on carbon metrics and enable electrification, but need solar to support customer costs in many cases (as tenants have additional cost burden from electrification)</a:t>
          </a:r>
        </a:p>
      </dgm:t>
    </dgm:pt>
    <dgm:pt modelId="{AB480418-B1A7-40EA-8AD0-D29A1D5EAF4C}" type="parTrans" cxnId="{020F0415-8634-4A3D-A666-74502590489C}">
      <dgm:prSet/>
      <dgm:spPr/>
      <dgm:t>
        <a:bodyPr/>
        <a:lstStyle/>
        <a:p>
          <a:endParaRPr lang="en-US"/>
        </a:p>
      </dgm:t>
    </dgm:pt>
    <dgm:pt modelId="{862EEAA4-EBCE-4CB9-BE7E-0217F8EA695F}" type="sibTrans" cxnId="{020F0415-8634-4A3D-A666-74502590489C}">
      <dgm:prSet/>
      <dgm:spPr/>
      <dgm:t>
        <a:bodyPr/>
        <a:lstStyle/>
        <a:p>
          <a:endParaRPr lang="en-US"/>
        </a:p>
      </dgm:t>
    </dgm:pt>
    <dgm:pt modelId="{5005F75A-5FBC-420A-A3C8-3C3840579D41}">
      <dgm:prSet/>
      <dgm:spPr/>
      <dgm:t>
        <a:bodyPr/>
        <a:lstStyle/>
        <a:p>
          <a:r>
            <a:rPr lang="en-US" dirty="0"/>
            <a:t>Step 4: Multifamily Upgrade Programs</a:t>
          </a:r>
        </a:p>
      </dgm:t>
    </dgm:pt>
    <dgm:pt modelId="{8EA320E4-D83B-4953-AB22-99AD84312219}" type="parTrans" cxnId="{860B1E94-4E99-4E59-AE65-8F4DAB03E3FC}">
      <dgm:prSet/>
      <dgm:spPr/>
      <dgm:t>
        <a:bodyPr/>
        <a:lstStyle/>
        <a:p>
          <a:endParaRPr lang="en-US"/>
        </a:p>
      </dgm:t>
    </dgm:pt>
    <dgm:pt modelId="{CB67E37C-4BC0-41F6-B20E-1A6041426674}" type="sibTrans" cxnId="{860B1E94-4E99-4E59-AE65-8F4DAB03E3FC}">
      <dgm:prSet/>
      <dgm:spPr/>
      <dgm:t>
        <a:bodyPr/>
        <a:lstStyle/>
        <a:p>
          <a:endParaRPr lang="en-US"/>
        </a:p>
      </dgm:t>
    </dgm:pt>
    <dgm:pt modelId="{8604971A-20AA-4AE2-9DBB-A15FC0DF98A2}">
      <dgm:prSet/>
      <dgm:spPr/>
      <dgm:t>
        <a:bodyPr/>
        <a:lstStyle/>
        <a:p>
          <a:r>
            <a:rPr lang="en-US" dirty="0"/>
            <a:t>These programs are rebates and are post install to cover some of the costs not covered by other programs</a:t>
          </a:r>
        </a:p>
      </dgm:t>
    </dgm:pt>
    <dgm:pt modelId="{CDF1F652-278B-454B-8E0A-B0C6A9A05542}" type="parTrans" cxnId="{A8B398FB-7280-4654-B9ED-2C99B1A24250}">
      <dgm:prSet/>
      <dgm:spPr/>
      <dgm:t>
        <a:bodyPr/>
        <a:lstStyle/>
        <a:p>
          <a:endParaRPr lang="en-US"/>
        </a:p>
      </dgm:t>
    </dgm:pt>
    <dgm:pt modelId="{7A1FC0BA-13CD-49D5-8D82-ACC70D5F7DEF}" type="sibTrans" cxnId="{A8B398FB-7280-4654-B9ED-2C99B1A24250}">
      <dgm:prSet/>
      <dgm:spPr/>
      <dgm:t>
        <a:bodyPr/>
        <a:lstStyle/>
        <a:p>
          <a:endParaRPr lang="en-US"/>
        </a:p>
      </dgm:t>
    </dgm:pt>
    <dgm:pt modelId="{3744A0A2-22C3-4AA7-873F-86C9CCCBD2ED}" type="pres">
      <dgm:prSet presAssocID="{779CA49B-64D1-43C8-B363-870EB6DB4F9A}" presName="linear" presStyleCnt="0">
        <dgm:presLayoutVars>
          <dgm:dir/>
          <dgm:animLvl val="lvl"/>
          <dgm:resizeHandles val="exact"/>
        </dgm:presLayoutVars>
      </dgm:prSet>
      <dgm:spPr/>
    </dgm:pt>
    <dgm:pt modelId="{5F380E4C-2355-44F0-B7CE-25D5CB6C2A8D}" type="pres">
      <dgm:prSet presAssocID="{45952B43-EA65-42FF-B726-AAC670E29184}" presName="parentLin" presStyleCnt="0"/>
      <dgm:spPr/>
    </dgm:pt>
    <dgm:pt modelId="{E11394B8-31C1-4306-9AA9-E599B5ED799E}" type="pres">
      <dgm:prSet presAssocID="{45952B43-EA65-42FF-B726-AAC670E29184}" presName="parentLeftMargin" presStyleLbl="node1" presStyleIdx="0" presStyleCnt="4"/>
      <dgm:spPr/>
    </dgm:pt>
    <dgm:pt modelId="{0D9850D7-4F67-4837-B222-E7843E6C28ED}" type="pres">
      <dgm:prSet presAssocID="{45952B43-EA65-42FF-B726-AAC670E29184}" presName="parentText" presStyleLbl="node1" presStyleIdx="0" presStyleCnt="4">
        <dgm:presLayoutVars>
          <dgm:chMax val="0"/>
          <dgm:bulletEnabled val="1"/>
        </dgm:presLayoutVars>
      </dgm:prSet>
      <dgm:spPr/>
    </dgm:pt>
    <dgm:pt modelId="{1A9FF431-5DE8-4CFE-8393-77E05FD6F38C}" type="pres">
      <dgm:prSet presAssocID="{45952B43-EA65-42FF-B726-AAC670E29184}" presName="negativeSpace" presStyleCnt="0"/>
      <dgm:spPr/>
    </dgm:pt>
    <dgm:pt modelId="{83B40929-6CB1-4653-9795-28CC5FD1196C}" type="pres">
      <dgm:prSet presAssocID="{45952B43-EA65-42FF-B726-AAC670E29184}" presName="childText" presStyleLbl="conFgAcc1" presStyleIdx="0" presStyleCnt="4">
        <dgm:presLayoutVars>
          <dgm:bulletEnabled val="1"/>
        </dgm:presLayoutVars>
      </dgm:prSet>
      <dgm:spPr/>
    </dgm:pt>
    <dgm:pt modelId="{16CE9F7D-285E-4ACF-A064-A8A2979FD5E7}" type="pres">
      <dgm:prSet presAssocID="{38C9414F-2711-43FA-8C19-D94D03EC3438}" presName="spaceBetweenRectangles" presStyleCnt="0"/>
      <dgm:spPr/>
    </dgm:pt>
    <dgm:pt modelId="{571CD47E-C6AA-4B93-9BF4-CCCDE82F07A5}" type="pres">
      <dgm:prSet presAssocID="{A2118E73-C1A4-43F5-8DDF-C66CA2F492D8}" presName="parentLin" presStyleCnt="0"/>
      <dgm:spPr/>
    </dgm:pt>
    <dgm:pt modelId="{A814AE76-44D7-4FDD-9B6E-F3AA84951DCB}" type="pres">
      <dgm:prSet presAssocID="{A2118E73-C1A4-43F5-8DDF-C66CA2F492D8}" presName="parentLeftMargin" presStyleLbl="node1" presStyleIdx="0" presStyleCnt="4"/>
      <dgm:spPr/>
    </dgm:pt>
    <dgm:pt modelId="{374743DF-C858-4808-A8B5-1A36366A8F07}" type="pres">
      <dgm:prSet presAssocID="{A2118E73-C1A4-43F5-8DDF-C66CA2F492D8}" presName="parentText" presStyleLbl="node1" presStyleIdx="1" presStyleCnt="4">
        <dgm:presLayoutVars>
          <dgm:chMax val="0"/>
          <dgm:bulletEnabled val="1"/>
        </dgm:presLayoutVars>
      </dgm:prSet>
      <dgm:spPr/>
    </dgm:pt>
    <dgm:pt modelId="{DC8508B6-6787-4473-864A-9EFDA096C843}" type="pres">
      <dgm:prSet presAssocID="{A2118E73-C1A4-43F5-8DDF-C66CA2F492D8}" presName="negativeSpace" presStyleCnt="0"/>
      <dgm:spPr/>
    </dgm:pt>
    <dgm:pt modelId="{82D7295C-27FA-4DE9-8D37-929EA67D5665}" type="pres">
      <dgm:prSet presAssocID="{A2118E73-C1A4-43F5-8DDF-C66CA2F492D8}" presName="childText" presStyleLbl="conFgAcc1" presStyleIdx="1" presStyleCnt="4">
        <dgm:presLayoutVars>
          <dgm:bulletEnabled val="1"/>
        </dgm:presLayoutVars>
      </dgm:prSet>
      <dgm:spPr/>
    </dgm:pt>
    <dgm:pt modelId="{699B8C38-5430-4351-BA04-C5EBEAFABC88}" type="pres">
      <dgm:prSet presAssocID="{ABAE13AB-E504-4030-8CE4-5D7662CA5BFD}" presName="spaceBetweenRectangles" presStyleCnt="0"/>
      <dgm:spPr/>
    </dgm:pt>
    <dgm:pt modelId="{00021863-1AF6-4FEE-BA98-FB31C221CC41}" type="pres">
      <dgm:prSet presAssocID="{F91DF33B-4BF1-4626-81FA-9D1A90C2EA5B}" presName="parentLin" presStyleCnt="0"/>
      <dgm:spPr/>
    </dgm:pt>
    <dgm:pt modelId="{09C72E94-644B-4F54-8A07-03BE418F3D1F}" type="pres">
      <dgm:prSet presAssocID="{F91DF33B-4BF1-4626-81FA-9D1A90C2EA5B}" presName="parentLeftMargin" presStyleLbl="node1" presStyleIdx="1" presStyleCnt="4"/>
      <dgm:spPr/>
    </dgm:pt>
    <dgm:pt modelId="{CDCECE24-E7E1-4F0A-A001-37C99CC2E702}" type="pres">
      <dgm:prSet presAssocID="{F91DF33B-4BF1-4626-81FA-9D1A90C2EA5B}" presName="parentText" presStyleLbl="node1" presStyleIdx="2" presStyleCnt="4">
        <dgm:presLayoutVars>
          <dgm:chMax val="0"/>
          <dgm:bulletEnabled val="1"/>
        </dgm:presLayoutVars>
      </dgm:prSet>
      <dgm:spPr/>
    </dgm:pt>
    <dgm:pt modelId="{E9DDCAB7-74C0-4FD8-BC74-258E434BE9F9}" type="pres">
      <dgm:prSet presAssocID="{F91DF33B-4BF1-4626-81FA-9D1A90C2EA5B}" presName="negativeSpace" presStyleCnt="0"/>
      <dgm:spPr/>
    </dgm:pt>
    <dgm:pt modelId="{9AC1C3B4-17D5-4317-B7BD-4BF64E80DC44}" type="pres">
      <dgm:prSet presAssocID="{F91DF33B-4BF1-4626-81FA-9D1A90C2EA5B}" presName="childText" presStyleLbl="conFgAcc1" presStyleIdx="2" presStyleCnt="4">
        <dgm:presLayoutVars>
          <dgm:bulletEnabled val="1"/>
        </dgm:presLayoutVars>
      </dgm:prSet>
      <dgm:spPr/>
    </dgm:pt>
    <dgm:pt modelId="{FFFF5658-625F-4F26-B751-1AA8415FE7AD}" type="pres">
      <dgm:prSet presAssocID="{18B78D4F-0002-4748-861A-91FB1FA36914}" presName="spaceBetweenRectangles" presStyleCnt="0"/>
      <dgm:spPr/>
    </dgm:pt>
    <dgm:pt modelId="{B665083C-9D28-49C9-92C5-DFEE68068DFF}" type="pres">
      <dgm:prSet presAssocID="{5005F75A-5FBC-420A-A3C8-3C3840579D41}" presName="parentLin" presStyleCnt="0"/>
      <dgm:spPr/>
    </dgm:pt>
    <dgm:pt modelId="{A48B1AE2-A75A-46AD-A305-FCF2188076B4}" type="pres">
      <dgm:prSet presAssocID="{5005F75A-5FBC-420A-A3C8-3C3840579D41}" presName="parentLeftMargin" presStyleLbl="node1" presStyleIdx="2" presStyleCnt="4"/>
      <dgm:spPr/>
    </dgm:pt>
    <dgm:pt modelId="{6B0D342D-4AD5-4491-AA01-4F6F4D34E31A}" type="pres">
      <dgm:prSet presAssocID="{5005F75A-5FBC-420A-A3C8-3C3840579D41}" presName="parentText" presStyleLbl="node1" presStyleIdx="3" presStyleCnt="4">
        <dgm:presLayoutVars>
          <dgm:chMax val="0"/>
          <dgm:bulletEnabled val="1"/>
        </dgm:presLayoutVars>
      </dgm:prSet>
      <dgm:spPr/>
    </dgm:pt>
    <dgm:pt modelId="{C8816A0D-7A5C-4008-8FEE-74F6AFC64321}" type="pres">
      <dgm:prSet presAssocID="{5005F75A-5FBC-420A-A3C8-3C3840579D41}" presName="negativeSpace" presStyleCnt="0"/>
      <dgm:spPr/>
    </dgm:pt>
    <dgm:pt modelId="{3C7FC63F-5662-4301-8B00-304770713614}" type="pres">
      <dgm:prSet presAssocID="{5005F75A-5FBC-420A-A3C8-3C3840579D41}" presName="childText" presStyleLbl="conFgAcc1" presStyleIdx="3" presStyleCnt="4">
        <dgm:presLayoutVars>
          <dgm:bulletEnabled val="1"/>
        </dgm:presLayoutVars>
      </dgm:prSet>
      <dgm:spPr/>
    </dgm:pt>
  </dgm:ptLst>
  <dgm:cxnLst>
    <dgm:cxn modelId="{1C1498A0-D074-4193-AD91-448E7707B933}" type="presOf" srcId="{39D81ECE-B5D3-41CC-A409-152C5EFE9C22}" destId="{9AC1C3B4-17D5-4317-B7BD-4BF64E80DC44}" srcOrd="0" destOrd="0" presId="urn:microsoft.com/office/officeart/2005/8/layout/list1"/>
    <dgm:cxn modelId="{1D1D3C83-C60C-4506-B03B-072F0D1262F0}" type="presOf" srcId="{779CA49B-64D1-43C8-B363-870EB6DB4F9A}" destId="{3744A0A2-22C3-4AA7-873F-86C9CCCBD2ED}" srcOrd="0" destOrd="0" presId="urn:microsoft.com/office/officeart/2005/8/layout/list1"/>
    <dgm:cxn modelId="{7CD266E0-28A6-437D-9226-5B59B9ADA50C}" srcId="{779CA49B-64D1-43C8-B363-870EB6DB4F9A}" destId="{45952B43-EA65-42FF-B726-AAC670E29184}" srcOrd="0" destOrd="0" parTransId="{1D7FD651-C606-4436-8936-88628A7630C0}" sibTransId="{38C9414F-2711-43FA-8C19-D94D03EC3438}"/>
    <dgm:cxn modelId="{F309FF83-D78E-4661-AF60-32F98CC4B4EC}" type="presOf" srcId="{A2118E73-C1A4-43F5-8DDF-C66CA2F492D8}" destId="{374743DF-C858-4808-A8B5-1A36366A8F07}" srcOrd="1" destOrd="0" presId="urn:microsoft.com/office/officeart/2005/8/layout/list1"/>
    <dgm:cxn modelId="{860B1E94-4E99-4E59-AE65-8F4DAB03E3FC}" srcId="{779CA49B-64D1-43C8-B363-870EB6DB4F9A}" destId="{5005F75A-5FBC-420A-A3C8-3C3840579D41}" srcOrd="3" destOrd="0" parTransId="{8EA320E4-D83B-4953-AB22-99AD84312219}" sibTransId="{CB67E37C-4BC0-41F6-B20E-1A6041426674}"/>
    <dgm:cxn modelId="{0EC2B896-5D24-4C54-9502-8A4B115B7922}" type="presOf" srcId="{F91DF33B-4BF1-4626-81FA-9D1A90C2EA5B}" destId="{09C72E94-644B-4F54-8A07-03BE418F3D1F}" srcOrd="0" destOrd="0" presId="urn:microsoft.com/office/officeart/2005/8/layout/list1"/>
    <dgm:cxn modelId="{873C4F6F-C000-4C7E-905E-EC76DB301196}" type="presOf" srcId="{8604971A-20AA-4AE2-9DBB-A15FC0DF98A2}" destId="{3C7FC63F-5662-4301-8B00-304770713614}" srcOrd="0" destOrd="0" presId="urn:microsoft.com/office/officeart/2005/8/layout/list1"/>
    <dgm:cxn modelId="{9FFBF2A2-AE53-4743-80BA-A4FB14E04305}" type="presOf" srcId="{5005F75A-5FBC-420A-A3C8-3C3840579D41}" destId="{6B0D342D-4AD5-4491-AA01-4F6F4D34E31A}" srcOrd="1" destOrd="0" presId="urn:microsoft.com/office/officeart/2005/8/layout/list1"/>
    <dgm:cxn modelId="{3AFA966F-5B66-4707-B4A9-AE2AAC2F5E24}" srcId="{45952B43-EA65-42FF-B726-AAC670E29184}" destId="{B1417292-089B-4F76-8B08-C62F52761F82}" srcOrd="0" destOrd="0" parTransId="{614F725B-5E4C-4FAE-BD6C-0B7BF2C6565C}" sibTransId="{94A7E42C-B7A8-49C1-8B13-46356EA66437}"/>
    <dgm:cxn modelId="{2558EAC1-77FA-400E-A8CD-B23941BD0E7C}" srcId="{779CA49B-64D1-43C8-B363-870EB6DB4F9A}" destId="{A2118E73-C1A4-43F5-8DDF-C66CA2F492D8}" srcOrd="1" destOrd="0" parTransId="{C55D86C6-05BA-4470-A016-38F2EA142BBD}" sibTransId="{ABAE13AB-E504-4030-8CE4-5D7662CA5BFD}"/>
    <dgm:cxn modelId="{A8B398FB-7280-4654-B9ED-2C99B1A24250}" srcId="{5005F75A-5FBC-420A-A3C8-3C3840579D41}" destId="{8604971A-20AA-4AE2-9DBB-A15FC0DF98A2}" srcOrd="0" destOrd="0" parTransId="{CDF1F652-278B-454B-8E0A-B0C6A9A05542}" sibTransId="{7A1FC0BA-13CD-49D5-8D82-ACC70D5F7DEF}"/>
    <dgm:cxn modelId="{AFC300A2-EB21-40E3-8568-6AD568AF9795}" type="presOf" srcId="{B1417292-089B-4F76-8B08-C62F52761F82}" destId="{83B40929-6CB1-4653-9795-28CC5FD1196C}" srcOrd="0" destOrd="0" presId="urn:microsoft.com/office/officeart/2005/8/layout/list1"/>
    <dgm:cxn modelId="{17857BBF-4789-45D5-9581-B1EFA9D94327}" srcId="{779CA49B-64D1-43C8-B363-870EB6DB4F9A}" destId="{F91DF33B-4BF1-4626-81FA-9D1A90C2EA5B}" srcOrd="2" destOrd="0" parTransId="{961ADC86-5792-4A16-87A9-4BF3633EBFAF}" sibTransId="{18B78D4F-0002-4748-861A-91FB1FA36914}"/>
    <dgm:cxn modelId="{F2EFF8C0-DDFA-473B-B8B7-D2B74E17DB48}" type="presOf" srcId="{5005F75A-5FBC-420A-A3C8-3C3840579D41}" destId="{A48B1AE2-A75A-46AD-A305-FCF2188076B4}" srcOrd="0" destOrd="0" presId="urn:microsoft.com/office/officeart/2005/8/layout/list1"/>
    <dgm:cxn modelId="{23C5B297-E1B4-47BC-939B-CFBAE22790EB}" type="presOf" srcId="{4052A48D-BA3D-4885-8ABA-FE9D6EFCAB5E}" destId="{82D7295C-27FA-4DE9-8D37-929EA67D5665}" srcOrd="0" destOrd="0" presId="urn:microsoft.com/office/officeart/2005/8/layout/list1"/>
    <dgm:cxn modelId="{0F572E92-38BE-4F7D-92C2-3F97A6C1FEF7}" type="presOf" srcId="{45952B43-EA65-42FF-B726-AAC670E29184}" destId="{0D9850D7-4F67-4837-B222-E7843E6C28ED}" srcOrd="1" destOrd="0" presId="urn:microsoft.com/office/officeart/2005/8/layout/list1"/>
    <dgm:cxn modelId="{7C074C13-5052-49E2-A7AB-5C6602BEE7D4}" srcId="{A2118E73-C1A4-43F5-8DDF-C66CA2F492D8}" destId="{4052A48D-BA3D-4885-8ABA-FE9D6EFCAB5E}" srcOrd="0" destOrd="0" parTransId="{70890B11-C031-4029-BACC-D1E60936A0B2}" sibTransId="{32FE25FD-6E17-4191-BF25-9D58B69EFCF9}"/>
    <dgm:cxn modelId="{CD58AE1A-FDDC-444B-95E9-5C150F79315E}" type="presOf" srcId="{F91DF33B-4BF1-4626-81FA-9D1A90C2EA5B}" destId="{CDCECE24-E7E1-4F0A-A001-37C99CC2E702}" srcOrd="1" destOrd="0" presId="urn:microsoft.com/office/officeart/2005/8/layout/list1"/>
    <dgm:cxn modelId="{3A734616-7C80-4A5E-BEDA-306CA1E2B944}" type="presOf" srcId="{A2118E73-C1A4-43F5-8DDF-C66CA2F492D8}" destId="{A814AE76-44D7-4FDD-9B6E-F3AA84951DCB}" srcOrd="0" destOrd="0" presId="urn:microsoft.com/office/officeart/2005/8/layout/list1"/>
    <dgm:cxn modelId="{36B50E32-5F87-4729-9D81-5C4FF8FCAFBD}" type="presOf" srcId="{45952B43-EA65-42FF-B726-AAC670E29184}" destId="{E11394B8-31C1-4306-9AA9-E599B5ED799E}" srcOrd="0" destOrd="0" presId="urn:microsoft.com/office/officeart/2005/8/layout/list1"/>
    <dgm:cxn modelId="{020F0415-8634-4A3D-A666-74502590489C}" srcId="{F91DF33B-4BF1-4626-81FA-9D1A90C2EA5B}" destId="{39D81ECE-B5D3-41CC-A409-152C5EFE9C22}" srcOrd="0" destOrd="0" parTransId="{AB480418-B1A7-40EA-8AD0-D29A1D5EAF4C}" sibTransId="{862EEAA4-EBCE-4CB9-BE7E-0217F8EA695F}"/>
    <dgm:cxn modelId="{B054A823-FF7D-48BB-82B5-06B753E3F064}" type="presParOf" srcId="{3744A0A2-22C3-4AA7-873F-86C9CCCBD2ED}" destId="{5F380E4C-2355-44F0-B7CE-25D5CB6C2A8D}" srcOrd="0" destOrd="0" presId="urn:microsoft.com/office/officeart/2005/8/layout/list1"/>
    <dgm:cxn modelId="{9A5F27AB-37CA-4667-B24B-4E35483659FC}" type="presParOf" srcId="{5F380E4C-2355-44F0-B7CE-25D5CB6C2A8D}" destId="{E11394B8-31C1-4306-9AA9-E599B5ED799E}" srcOrd="0" destOrd="0" presId="urn:microsoft.com/office/officeart/2005/8/layout/list1"/>
    <dgm:cxn modelId="{34F6A6D2-4AD4-4D8F-BD38-F280A060C7E8}" type="presParOf" srcId="{5F380E4C-2355-44F0-B7CE-25D5CB6C2A8D}" destId="{0D9850D7-4F67-4837-B222-E7843E6C28ED}" srcOrd="1" destOrd="0" presId="urn:microsoft.com/office/officeart/2005/8/layout/list1"/>
    <dgm:cxn modelId="{38C470AB-1EDC-4E3A-BF97-65AE15CED54E}" type="presParOf" srcId="{3744A0A2-22C3-4AA7-873F-86C9CCCBD2ED}" destId="{1A9FF431-5DE8-4CFE-8393-77E05FD6F38C}" srcOrd="1" destOrd="0" presId="urn:microsoft.com/office/officeart/2005/8/layout/list1"/>
    <dgm:cxn modelId="{A45338BB-69A5-450B-AB4A-D7CEE8E2DDFA}" type="presParOf" srcId="{3744A0A2-22C3-4AA7-873F-86C9CCCBD2ED}" destId="{83B40929-6CB1-4653-9795-28CC5FD1196C}" srcOrd="2" destOrd="0" presId="urn:microsoft.com/office/officeart/2005/8/layout/list1"/>
    <dgm:cxn modelId="{7EFF64C8-5F03-4067-8744-0A0FBE50C421}" type="presParOf" srcId="{3744A0A2-22C3-4AA7-873F-86C9CCCBD2ED}" destId="{16CE9F7D-285E-4ACF-A064-A8A2979FD5E7}" srcOrd="3" destOrd="0" presId="urn:microsoft.com/office/officeart/2005/8/layout/list1"/>
    <dgm:cxn modelId="{17614D53-D60D-468D-AD75-12B2ABA12A5B}" type="presParOf" srcId="{3744A0A2-22C3-4AA7-873F-86C9CCCBD2ED}" destId="{571CD47E-C6AA-4B93-9BF4-CCCDE82F07A5}" srcOrd="4" destOrd="0" presId="urn:microsoft.com/office/officeart/2005/8/layout/list1"/>
    <dgm:cxn modelId="{3DE6CC2E-AFBC-4D3C-B339-4D9704DF39A6}" type="presParOf" srcId="{571CD47E-C6AA-4B93-9BF4-CCCDE82F07A5}" destId="{A814AE76-44D7-4FDD-9B6E-F3AA84951DCB}" srcOrd="0" destOrd="0" presId="urn:microsoft.com/office/officeart/2005/8/layout/list1"/>
    <dgm:cxn modelId="{B5430303-09A3-4FC2-9290-9EBC0D9B590A}" type="presParOf" srcId="{571CD47E-C6AA-4B93-9BF4-CCCDE82F07A5}" destId="{374743DF-C858-4808-A8B5-1A36366A8F07}" srcOrd="1" destOrd="0" presId="urn:microsoft.com/office/officeart/2005/8/layout/list1"/>
    <dgm:cxn modelId="{979B1095-6617-4020-AAD6-D53F323DECD5}" type="presParOf" srcId="{3744A0A2-22C3-4AA7-873F-86C9CCCBD2ED}" destId="{DC8508B6-6787-4473-864A-9EFDA096C843}" srcOrd="5" destOrd="0" presId="urn:microsoft.com/office/officeart/2005/8/layout/list1"/>
    <dgm:cxn modelId="{E59BDB75-FB5E-476B-919D-D43EA430F89C}" type="presParOf" srcId="{3744A0A2-22C3-4AA7-873F-86C9CCCBD2ED}" destId="{82D7295C-27FA-4DE9-8D37-929EA67D5665}" srcOrd="6" destOrd="0" presId="urn:microsoft.com/office/officeart/2005/8/layout/list1"/>
    <dgm:cxn modelId="{923CE450-5F48-45D7-87AD-C73D634EBEB4}" type="presParOf" srcId="{3744A0A2-22C3-4AA7-873F-86C9CCCBD2ED}" destId="{699B8C38-5430-4351-BA04-C5EBEAFABC88}" srcOrd="7" destOrd="0" presId="urn:microsoft.com/office/officeart/2005/8/layout/list1"/>
    <dgm:cxn modelId="{BCAD91E5-E950-434D-8A53-4CC738F197E9}" type="presParOf" srcId="{3744A0A2-22C3-4AA7-873F-86C9CCCBD2ED}" destId="{00021863-1AF6-4FEE-BA98-FB31C221CC41}" srcOrd="8" destOrd="0" presId="urn:microsoft.com/office/officeart/2005/8/layout/list1"/>
    <dgm:cxn modelId="{1428704D-208C-4AE2-95D2-2F712420E000}" type="presParOf" srcId="{00021863-1AF6-4FEE-BA98-FB31C221CC41}" destId="{09C72E94-644B-4F54-8A07-03BE418F3D1F}" srcOrd="0" destOrd="0" presId="urn:microsoft.com/office/officeart/2005/8/layout/list1"/>
    <dgm:cxn modelId="{F053D14C-AED2-4376-A6F2-70C8B7E9B1D5}" type="presParOf" srcId="{00021863-1AF6-4FEE-BA98-FB31C221CC41}" destId="{CDCECE24-E7E1-4F0A-A001-37C99CC2E702}" srcOrd="1" destOrd="0" presId="urn:microsoft.com/office/officeart/2005/8/layout/list1"/>
    <dgm:cxn modelId="{59DF65F5-EE66-42CE-B21F-701F07F5DF21}" type="presParOf" srcId="{3744A0A2-22C3-4AA7-873F-86C9CCCBD2ED}" destId="{E9DDCAB7-74C0-4FD8-BC74-258E434BE9F9}" srcOrd="9" destOrd="0" presId="urn:microsoft.com/office/officeart/2005/8/layout/list1"/>
    <dgm:cxn modelId="{6BEBBD52-9377-4CA2-B1BF-1909D5305510}" type="presParOf" srcId="{3744A0A2-22C3-4AA7-873F-86C9CCCBD2ED}" destId="{9AC1C3B4-17D5-4317-B7BD-4BF64E80DC44}" srcOrd="10" destOrd="0" presId="urn:microsoft.com/office/officeart/2005/8/layout/list1"/>
    <dgm:cxn modelId="{BF9EC620-C3E6-4432-A48C-CB9478DED674}" type="presParOf" srcId="{3744A0A2-22C3-4AA7-873F-86C9CCCBD2ED}" destId="{FFFF5658-625F-4F26-B751-1AA8415FE7AD}" srcOrd="11" destOrd="0" presId="urn:microsoft.com/office/officeart/2005/8/layout/list1"/>
    <dgm:cxn modelId="{EF41FA86-B387-4CBB-A0DC-3D2C712C8A3F}" type="presParOf" srcId="{3744A0A2-22C3-4AA7-873F-86C9CCCBD2ED}" destId="{B665083C-9D28-49C9-92C5-DFEE68068DFF}" srcOrd="12" destOrd="0" presId="urn:microsoft.com/office/officeart/2005/8/layout/list1"/>
    <dgm:cxn modelId="{A277CD79-6006-4304-9455-5A5D138BD660}" type="presParOf" srcId="{B665083C-9D28-49C9-92C5-DFEE68068DFF}" destId="{A48B1AE2-A75A-46AD-A305-FCF2188076B4}" srcOrd="0" destOrd="0" presId="urn:microsoft.com/office/officeart/2005/8/layout/list1"/>
    <dgm:cxn modelId="{52C06EAC-F639-4EA7-A4AC-79A894EFA03C}" type="presParOf" srcId="{B665083C-9D28-49C9-92C5-DFEE68068DFF}" destId="{6B0D342D-4AD5-4491-AA01-4F6F4D34E31A}" srcOrd="1" destOrd="0" presId="urn:microsoft.com/office/officeart/2005/8/layout/list1"/>
    <dgm:cxn modelId="{CAE57AE1-246B-4D6D-95B0-36C47BAA020F}" type="presParOf" srcId="{3744A0A2-22C3-4AA7-873F-86C9CCCBD2ED}" destId="{C8816A0D-7A5C-4008-8FEE-74F6AFC64321}" srcOrd="13" destOrd="0" presId="urn:microsoft.com/office/officeart/2005/8/layout/list1"/>
    <dgm:cxn modelId="{F2FED34A-53CB-44CD-98FE-FE3D05FEE013}" type="presParOf" srcId="{3744A0A2-22C3-4AA7-873F-86C9CCCBD2ED}" destId="{3C7FC63F-5662-4301-8B00-30477071361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99F570-1CA4-4F32-86B2-4E96A01D646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8A5AB68-91D8-4CDE-9DF5-27C63B1CF7D0}">
      <dgm:prSet phldrT="[Text]"/>
      <dgm:spPr/>
      <dgm:t>
        <a:bodyPr/>
        <a:lstStyle/>
        <a:p>
          <a:r>
            <a:rPr lang="en-US" b="1" dirty="0"/>
            <a:t>Based on resident assessment of retrofit performance</a:t>
          </a:r>
        </a:p>
      </dgm:t>
    </dgm:pt>
    <dgm:pt modelId="{D052B88C-3C1E-40F6-9334-B70CAA930AF8}" type="parTrans" cxnId="{273D8DCE-6651-4A5F-BC25-D01A2CD5A2EC}">
      <dgm:prSet/>
      <dgm:spPr/>
      <dgm:t>
        <a:bodyPr/>
        <a:lstStyle/>
        <a:p>
          <a:endParaRPr lang="en-US"/>
        </a:p>
      </dgm:t>
    </dgm:pt>
    <dgm:pt modelId="{C5AFD4CE-FEFA-44C5-89B1-650E28DB1553}" type="sibTrans" cxnId="{273D8DCE-6651-4A5F-BC25-D01A2CD5A2EC}">
      <dgm:prSet/>
      <dgm:spPr/>
      <dgm:t>
        <a:bodyPr/>
        <a:lstStyle/>
        <a:p>
          <a:endParaRPr lang="en-US"/>
        </a:p>
      </dgm:t>
    </dgm:pt>
    <dgm:pt modelId="{F4DF3279-DBB5-4700-805C-509FA470A33F}">
      <dgm:prSet phldrT="[Text]"/>
      <dgm:spPr/>
      <dgm:t>
        <a:bodyPr/>
        <a:lstStyle/>
        <a:p>
          <a:r>
            <a:rPr lang="en-US" b="1" dirty="0"/>
            <a:t>I. Windows and Sliding doors</a:t>
          </a:r>
        </a:p>
      </dgm:t>
    </dgm:pt>
    <dgm:pt modelId="{BE95618D-13E7-4D0B-8414-0690494F7C64}" type="parTrans" cxnId="{8BC96EA2-B3B8-415F-8CE1-BA9A0B7D0613}">
      <dgm:prSet/>
      <dgm:spPr/>
      <dgm:t>
        <a:bodyPr/>
        <a:lstStyle/>
        <a:p>
          <a:endParaRPr lang="en-US" b="1"/>
        </a:p>
      </dgm:t>
    </dgm:pt>
    <dgm:pt modelId="{A679341C-9D74-48EE-ABFF-27A9A45CCECE}" type="sibTrans" cxnId="{8BC96EA2-B3B8-415F-8CE1-BA9A0B7D0613}">
      <dgm:prSet/>
      <dgm:spPr/>
      <dgm:t>
        <a:bodyPr/>
        <a:lstStyle/>
        <a:p>
          <a:endParaRPr lang="en-US"/>
        </a:p>
      </dgm:t>
    </dgm:pt>
    <dgm:pt modelId="{7D6091C7-6A50-47B8-8325-0E72DD770EA6}">
      <dgm:prSet phldrT="[Text]"/>
      <dgm:spPr/>
      <dgm:t>
        <a:bodyPr/>
        <a:lstStyle/>
        <a:p>
          <a:r>
            <a:rPr lang="en-US" b="1" dirty="0"/>
            <a:t>II. Air conditioned and Heater (HVAC)</a:t>
          </a:r>
        </a:p>
      </dgm:t>
    </dgm:pt>
    <dgm:pt modelId="{3A88D607-D391-4F7F-ACCB-E52B67E9AC3F}" type="parTrans" cxnId="{9B8BAD78-8E97-4A73-BBE7-89E1107B2ACB}">
      <dgm:prSet/>
      <dgm:spPr/>
      <dgm:t>
        <a:bodyPr/>
        <a:lstStyle/>
        <a:p>
          <a:endParaRPr lang="en-US" b="1"/>
        </a:p>
      </dgm:t>
    </dgm:pt>
    <dgm:pt modelId="{263E9F65-FD07-4134-9D78-4C418CAC15F5}" type="sibTrans" cxnId="{9B8BAD78-8E97-4A73-BBE7-89E1107B2ACB}">
      <dgm:prSet/>
      <dgm:spPr/>
      <dgm:t>
        <a:bodyPr/>
        <a:lstStyle/>
        <a:p>
          <a:endParaRPr lang="en-US"/>
        </a:p>
      </dgm:t>
    </dgm:pt>
    <dgm:pt modelId="{B14F69E2-5261-4084-B745-CA2FBA9B4E2B}">
      <dgm:prSet phldrT="[Text]"/>
      <dgm:spPr/>
      <dgm:t>
        <a:bodyPr/>
        <a:lstStyle/>
        <a:p>
          <a:r>
            <a:rPr lang="en-US" b="1" dirty="0"/>
            <a:t>Based on customers favorite measures</a:t>
          </a:r>
        </a:p>
      </dgm:t>
    </dgm:pt>
    <dgm:pt modelId="{02641FA2-B7C9-400F-ADCD-EBC09476EC75}" type="parTrans" cxnId="{1D370252-7A5A-41B2-ACCD-918776D13A02}">
      <dgm:prSet/>
      <dgm:spPr/>
      <dgm:t>
        <a:bodyPr/>
        <a:lstStyle/>
        <a:p>
          <a:endParaRPr lang="en-US"/>
        </a:p>
      </dgm:t>
    </dgm:pt>
    <dgm:pt modelId="{70797736-1A95-48A1-84F1-C62CFB8E3530}" type="sibTrans" cxnId="{1D370252-7A5A-41B2-ACCD-918776D13A02}">
      <dgm:prSet/>
      <dgm:spPr/>
      <dgm:t>
        <a:bodyPr/>
        <a:lstStyle/>
        <a:p>
          <a:endParaRPr lang="en-US"/>
        </a:p>
      </dgm:t>
    </dgm:pt>
    <dgm:pt modelId="{0CCCD05B-5BB6-464C-B797-39A7261A772B}">
      <dgm:prSet phldrT="[Text]"/>
      <dgm:spPr/>
      <dgm:t>
        <a:bodyPr/>
        <a:lstStyle/>
        <a:p>
          <a:r>
            <a:rPr lang="en-US" b="1" dirty="0"/>
            <a:t>I. Refrigerator</a:t>
          </a:r>
        </a:p>
      </dgm:t>
    </dgm:pt>
    <dgm:pt modelId="{9507D50F-3B6D-4B6C-A6D3-AD7AC0D6DDA9}" type="parTrans" cxnId="{3EFCCDF0-A4D6-4F6A-8C65-984C2D91F77D}">
      <dgm:prSet/>
      <dgm:spPr/>
      <dgm:t>
        <a:bodyPr/>
        <a:lstStyle/>
        <a:p>
          <a:endParaRPr lang="en-US" b="1"/>
        </a:p>
      </dgm:t>
    </dgm:pt>
    <dgm:pt modelId="{6B421C77-21EC-40BC-867E-3206A0E5B2B4}" type="sibTrans" cxnId="{3EFCCDF0-A4D6-4F6A-8C65-984C2D91F77D}">
      <dgm:prSet/>
      <dgm:spPr/>
      <dgm:t>
        <a:bodyPr/>
        <a:lstStyle/>
        <a:p>
          <a:endParaRPr lang="en-US"/>
        </a:p>
      </dgm:t>
    </dgm:pt>
    <dgm:pt modelId="{7761A249-50A9-4F8D-AFAB-EBF4FB5F8E28}">
      <dgm:prSet phldrT="[Text]"/>
      <dgm:spPr/>
      <dgm:t>
        <a:bodyPr/>
        <a:lstStyle/>
        <a:p>
          <a:r>
            <a:rPr lang="en-US" b="1" dirty="0"/>
            <a:t>II. Cooking Range and Dishwasher</a:t>
          </a:r>
        </a:p>
      </dgm:t>
    </dgm:pt>
    <dgm:pt modelId="{27176F6E-ED01-4D09-B4B4-5D6EB9743878}" type="parTrans" cxnId="{B20DF9CD-82B9-4623-8951-A19A7385CD23}">
      <dgm:prSet/>
      <dgm:spPr/>
      <dgm:t>
        <a:bodyPr/>
        <a:lstStyle/>
        <a:p>
          <a:endParaRPr lang="en-US" b="1"/>
        </a:p>
      </dgm:t>
    </dgm:pt>
    <dgm:pt modelId="{55C853A8-2F50-442F-A6B2-06C7CA7A2E51}" type="sibTrans" cxnId="{B20DF9CD-82B9-4623-8951-A19A7385CD23}">
      <dgm:prSet/>
      <dgm:spPr/>
      <dgm:t>
        <a:bodyPr/>
        <a:lstStyle/>
        <a:p>
          <a:endParaRPr lang="en-US"/>
        </a:p>
      </dgm:t>
    </dgm:pt>
    <dgm:pt modelId="{6C0804CF-63CF-4E7E-AE58-D5211C277419}">
      <dgm:prSet/>
      <dgm:spPr/>
      <dgm:t>
        <a:bodyPr/>
        <a:lstStyle/>
        <a:p>
          <a:r>
            <a:rPr lang="en-US" b="1" dirty="0"/>
            <a:t>III. Cooking Range</a:t>
          </a:r>
        </a:p>
      </dgm:t>
    </dgm:pt>
    <dgm:pt modelId="{82BFB9E1-88CF-4322-95D7-A4F1383A97AF}" type="parTrans" cxnId="{59213A63-E17A-464D-A427-A16C9DAA88B4}">
      <dgm:prSet/>
      <dgm:spPr/>
      <dgm:t>
        <a:bodyPr/>
        <a:lstStyle/>
        <a:p>
          <a:endParaRPr lang="en-US" b="1"/>
        </a:p>
      </dgm:t>
    </dgm:pt>
    <dgm:pt modelId="{164CFC7F-4E38-425E-A5A8-7DA2126C2BE8}" type="sibTrans" cxnId="{59213A63-E17A-464D-A427-A16C9DAA88B4}">
      <dgm:prSet/>
      <dgm:spPr/>
      <dgm:t>
        <a:bodyPr/>
        <a:lstStyle/>
        <a:p>
          <a:endParaRPr lang="en-US"/>
        </a:p>
      </dgm:t>
    </dgm:pt>
    <dgm:pt modelId="{0AA4E1EB-644A-45B8-A582-847E3C7A3E21}">
      <dgm:prSet/>
      <dgm:spPr/>
      <dgm:t>
        <a:bodyPr/>
        <a:lstStyle/>
        <a:p>
          <a:r>
            <a:rPr lang="en-US" b="1" dirty="0"/>
            <a:t>III. Windows and Sliding doors</a:t>
          </a:r>
        </a:p>
      </dgm:t>
    </dgm:pt>
    <dgm:pt modelId="{EB430AF0-2088-4867-9A06-1BB14B3FD09D}" type="parTrans" cxnId="{50794699-D264-4769-987B-B70A72DB0F24}">
      <dgm:prSet/>
      <dgm:spPr/>
      <dgm:t>
        <a:bodyPr/>
        <a:lstStyle/>
        <a:p>
          <a:endParaRPr lang="en-US" b="1"/>
        </a:p>
      </dgm:t>
    </dgm:pt>
    <dgm:pt modelId="{0C63EAE0-67E5-4C5E-97A9-8C9F806D6EB5}" type="sibTrans" cxnId="{50794699-D264-4769-987B-B70A72DB0F24}">
      <dgm:prSet/>
      <dgm:spPr/>
      <dgm:t>
        <a:bodyPr/>
        <a:lstStyle/>
        <a:p>
          <a:endParaRPr lang="en-US"/>
        </a:p>
      </dgm:t>
    </dgm:pt>
    <dgm:pt modelId="{97F15F87-C34E-4053-8BB2-F20DFC34D47D}" type="pres">
      <dgm:prSet presAssocID="{DE99F570-1CA4-4F32-86B2-4E96A01D646F}" presName="diagram" presStyleCnt="0">
        <dgm:presLayoutVars>
          <dgm:chPref val="1"/>
          <dgm:dir/>
          <dgm:animOne val="branch"/>
          <dgm:animLvl val="lvl"/>
          <dgm:resizeHandles/>
        </dgm:presLayoutVars>
      </dgm:prSet>
      <dgm:spPr/>
    </dgm:pt>
    <dgm:pt modelId="{04DC0907-C373-420B-824A-9785A135FAEA}" type="pres">
      <dgm:prSet presAssocID="{08A5AB68-91D8-4CDE-9DF5-27C63B1CF7D0}" presName="root" presStyleCnt="0"/>
      <dgm:spPr/>
    </dgm:pt>
    <dgm:pt modelId="{3D64EC0F-CC47-4C99-94C7-C61443DF09EC}" type="pres">
      <dgm:prSet presAssocID="{08A5AB68-91D8-4CDE-9DF5-27C63B1CF7D0}" presName="rootComposite" presStyleCnt="0"/>
      <dgm:spPr/>
    </dgm:pt>
    <dgm:pt modelId="{FB2ED97F-F134-4D65-BE7E-276C13E155B7}" type="pres">
      <dgm:prSet presAssocID="{08A5AB68-91D8-4CDE-9DF5-27C63B1CF7D0}" presName="rootText" presStyleLbl="node1" presStyleIdx="0" presStyleCnt="2"/>
      <dgm:spPr/>
    </dgm:pt>
    <dgm:pt modelId="{689A8D16-1350-4EED-BD0D-85F35747500C}" type="pres">
      <dgm:prSet presAssocID="{08A5AB68-91D8-4CDE-9DF5-27C63B1CF7D0}" presName="rootConnector" presStyleLbl="node1" presStyleIdx="0" presStyleCnt="2"/>
      <dgm:spPr/>
    </dgm:pt>
    <dgm:pt modelId="{1D4EE647-E3BE-476C-8CE5-715322CC48A4}" type="pres">
      <dgm:prSet presAssocID="{08A5AB68-91D8-4CDE-9DF5-27C63B1CF7D0}" presName="childShape" presStyleCnt="0"/>
      <dgm:spPr/>
    </dgm:pt>
    <dgm:pt modelId="{A45523D6-95CF-4EFE-937B-5A9C5E4EFC08}" type="pres">
      <dgm:prSet presAssocID="{BE95618D-13E7-4D0B-8414-0690494F7C64}" presName="Name13" presStyleLbl="parChTrans1D2" presStyleIdx="0" presStyleCnt="6"/>
      <dgm:spPr/>
    </dgm:pt>
    <dgm:pt modelId="{4EA1DBE0-E73A-4C51-A6EB-5E974E0F2EF0}" type="pres">
      <dgm:prSet presAssocID="{F4DF3279-DBB5-4700-805C-509FA470A33F}" presName="childText" presStyleLbl="bgAcc1" presStyleIdx="0" presStyleCnt="6">
        <dgm:presLayoutVars>
          <dgm:bulletEnabled val="1"/>
        </dgm:presLayoutVars>
      </dgm:prSet>
      <dgm:spPr/>
    </dgm:pt>
    <dgm:pt modelId="{BE38F42A-7E58-4C35-A870-DDAC0DA87FCC}" type="pres">
      <dgm:prSet presAssocID="{3A88D607-D391-4F7F-ACCB-E52B67E9AC3F}" presName="Name13" presStyleLbl="parChTrans1D2" presStyleIdx="1" presStyleCnt="6"/>
      <dgm:spPr/>
    </dgm:pt>
    <dgm:pt modelId="{7AA98DF9-AFBC-456C-9E9E-B592EB5EA18C}" type="pres">
      <dgm:prSet presAssocID="{7D6091C7-6A50-47B8-8325-0E72DD770EA6}" presName="childText" presStyleLbl="bgAcc1" presStyleIdx="1" presStyleCnt="6">
        <dgm:presLayoutVars>
          <dgm:bulletEnabled val="1"/>
        </dgm:presLayoutVars>
      </dgm:prSet>
      <dgm:spPr/>
    </dgm:pt>
    <dgm:pt modelId="{5F534D2C-123C-4DDA-83A3-1ECF42FB902B}" type="pres">
      <dgm:prSet presAssocID="{82BFB9E1-88CF-4322-95D7-A4F1383A97AF}" presName="Name13" presStyleLbl="parChTrans1D2" presStyleIdx="2" presStyleCnt="6"/>
      <dgm:spPr/>
    </dgm:pt>
    <dgm:pt modelId="{7C9EAA1D-8C6C-4FE6-B113-F90539849848}" type="pres">
      <dgm:prSet presAssocID="{6C0804CF-63CF-4E7E-AE58-D5211C277419}" presName="childText" presStyleLbl="bgAcc1" presStyleIdx="2" presStyleCnt="6">
        <dgm:presLayoutVars>
          <dgm:bulletEnabled val="1"/>
        </dgm:presLayoutVars>
      </dgm:prSet>
      <dgm:spPr/>
    </dgm:pt>
    <dgm:pt modelId="{5A3EE37D-B665-49D0-AA17-7A41E5201A4A}" type="pres">
      <dgm:prSet presAssocID="{B14F69E2-5261-4084-B745-CA2FBA9B4E2B}" presName="root" presStyleCnt="0"/>
      <dgm:spPr/>
    </dgm:pt>
    <dgm:pt modelId="{3597D7BC-74B6-4069-8121-5B304E16AB8D}" type="pres">
      <dgm:prSet presAssocID="{B14F69E2-5261-4084-B745-CA2FBA9B4E2B}" presName="rootComposite" presStyleCnt="0"/>
      <dgm:spPr/>
    </dgm:pt>
    <dgm:pt modelId="{AE9C43FB-3D80-4F83-B8DD-0B3A4132A960}" type="pres">
      <dgm:prSet presAssocID="{B14F69E2-5261-4084-B745-CA2FBA9B4E2B}" presName="rootText" presStyleLbl="node1" presStyleIdx="1" presStyleCnt="2"/>
      <dgm:spPr/>
    </dgm:pt>
    <dgm:pt modelId="{923434C5-24B7-4833-B43E-D64D70858AD6}" type="pres">
      <dgm:prSet presAssocID="{B14F69E2-5261-4084-B745-CA2FBA9B4E2B}" presName="rootConnector" presStyleLbl="node1" presStyleIdx="1" presStyleCnt="2"/>
      <dgm:spPr/>
    </dgm:pt>
    <dgm:pt modelId="{A518BB6A-CD63-4975-963B-E82DF520F370}" type="pres">
      <dgm:prSet presAssocID="{B14F69E2-5261-4084-B745-CA2FBA9B4E2B}" presName="childShape" presStyleCnt="0"/>
      <dgm:spPr/>
    </dgm:pt>
    <dgm:pt modelId="{2118D8A5-D563-4153-93D5-F6529034596C}" type="pres">
      <dgm:prSet presAssocID="{9507D50F-3B6D-4B6C-A6D3-AD7AC0D6DDA9}" presName="Name13" presStyleLbl="parChTrans1D2" presStyleIdx="3" presStyleCnt="6"/>
      <dgm:spPr/>
    </dgm:pt>
    <dgm:pt modelId="{37DEEBB3-3CA7-4E07-A8E0-6B173EB18469}" type="pres">
      <dgm:prSet presAssocID="{0CCCD05B-5BB6-464C-B797-39A7261A772B}" presName="childText" presStyleLbl="bgAcc1" presStyleIdx="3" presStyleCnt="6">
        <dgm:presLayoutVars>
          <dgm:bulletEnabled val="1"/>
        </dgm:presLayoutVars>
      </dgm:prSet>
      <dgm:spPr/>
    </dgm:pt>
    <dgm:pt modelId="{646274FE-351F-468A-9B5C-3F1C37A06F62}" type="pres">
      <dgm:prSet presAssocID="{27176F6E-ED01-4D09-B4B4-5D6EB9743878}" presName="Name13" presStyleLbl="parChTrans1D2" presStyleIdx="4" presStyleCnt="6"/>
      <dgm:spPr/>
    </dgm:pt>
    <dgm:pt modelId="{C26699B4-B7A6-45A6-B251-77EE7757D1AF}" type="pres">
      <dgm:prSet presAssocID="{7761A249-50A9-4F8D-AFAB-EBF4FB5F8E28}" presName="childText" presStyleLbl="bgAcc1" presStyleIdx="4" presStyleCnt="6">
        <dgm:presLayoutVars>
          <dgm:bulletEnabled val="1"/>
        </dgm:presLayoutVars>
      </dgm:prSet>
      <dgm:spPr/>
    </dgm:pt>
    <dgm:pt modelId="{1A2C0269-4BFB-4307-8C88-BEF6E8A72BF0}" type="pres">
      <dgm:prSet presAssocID="{EB430AF0-2088-4867-9A06-1BB14B3FD09D}" presName="Name13" presStyleLbl="parChTrans1D2" presStyleIdx="5" presStyleCnt="6"/>
      <dgm:spPr/>
    </dgm:pt>
    <dgm:pt modelId="{90DD42D5-3D34-4C8F-96FA-9523E6A2A37A}" type="pres">
      <dgm:prSet presAssocID="{0AA4E1EB-644A-45B8-A582-847E3C7A3E21}" presName="childText" presStyleLbl="bgAcc1" presStyleIdx="5" presStyleCnt="6">
        <dgm:presLayoutVars>
          <dgm:bulletEnabled val="1"/>
        </dgm:presLayoutVars>
      </dgm:prSet>
      <dgm:spPr/>
    </dgm:pt>
  </dgm:ptLst>
  <dgm:cxnLst>
    <dgm:cxn modelId="{B6109005-8342-43CD-B29D-28CD70EC507F}" type="presOf" srcId="{08A5AB68-91D8-4CDE-9DF5-27C63B1CF7D0}" destId="{FB2ED97F-F134-4D65-BE7E-276C13E155B7}" srcOrd="0" destOrd="0" presId="urn:microsoft.com/office/officeart/2005/8/layout/hierarchy3"/>
    <dgm:cxn modelId="{205DF373-C1A8-433F-8DA7-8832D20E89BA}" type="presOf" srcId="{0CCCD05B-5BB6-464C-B797-39A7261A772B}" destId="{37DEEBB3-3CA7-4E07-A8E0-6B173EB18469}" srcOrd="0" destOrd="0" presId="urn:microsoft.com/office/officeart/2005/8/layout/hierarchy3"/>
    <dgm:cxn modelId="{53EBC8D6-39BA-423F-9E37-49BB97B32023}" type="presOf" srcId="{EB430AF0-2088-4867-9A06-1BB14B3FD09D}" destId="{1A2C0269-4BFB-4307-8C88-BEF6E8A72BF0}" srcOrd="0" destOrd="0" presId="urn:microsoft.com/office/officeart/2005/8/layout/hierarchy3"/>
    <dgm:cxn modelId="{D3851BB6-3D35-4732-BF10-02D192D54225}" type="presOf" srcId="{7761A249-50A9-4F8D-AFAB-EBF4FB5F8E28}" destId="{C26699B4-B7A6-45A6-B251-77EE7757D1AF}" srcOrd="0" destOrd="0" presId="urn:microsoft.com/office/officeart/2005/8/layout/hierarchy3"/>
    <dgm:cxn modelId="{59213A63-E17A-464D-A427-A16C9DAA88B4}" srcId="{08A5AB68-91D8-4CDE-9DF5-27C63B1CF7D0}" destId="{6C0804CF-63CF-4E7E-AE58-D5211C277419}" srcOrd="2" destOrd="0" parTransId="{82BFB9E1-88CF-4322-95D7-A4F1383A97AF}" sibTransId="{164CFC7F-4E38-425E-A5A8-7DA2126C2BE8}"/>
    <dgm:cxn modelId="{0F441CFD-63CE-4F18-A15F-38BAD7216656}" type="presOf" srcId="{7D6091C7-6A50-47B8-8325-0E72DD770EA6}" destId="{7AA98DF9-AFBC-456C-9E9E-B592EB5EA18C}" srcOrd="0" destOrd="0" presId="urn:microsoft.com/office/officeart/2005/8/layout/hierarchy3"/>
    <dgm:cxn modelId="{D0CC8A63-6AB2-4E12-AF1E-E3604A0EF007}" type="presOf" srcId="{08A5AB68-91D8-4CDE-9DF5-27C63B1CF7D0}" destId="{689A8D16-1350-4EED-BD0D-85F35747500C}" srcOrd="1" destOrd="0" presId="urn:microsoft.com/office/officeart/2005/8/layout/hierarchy3"/>
    <dgm:cxn modelId="{E70A7A28-8190-443F-B398-3FEBC8680C48}" type="presOf" srcId="{9507D50F-3B6D-4B6C-A6D3-AD7AC0D6DDA9}" destId="{2118D8A5-D563-4153-93D5-F6529034596C}" srcOrd="0" destOrd="0" presId="urn:microsoft.com/office/officeart/2005/8/layout/hierarchy3"/>
    <dgm:cxn modelId="{B20DF9CD-82B9-4623-8951-A19A7385CD23}" srcId="{B14F69E2-5261-4084-B745-CA2FBA9B4E2B}" destId="{7761A249-50A9-4F8D-AFAB-EBF4FB5F8E28}" srcOrd="1" destOrd="0" parTransId="{27176F6E-ED01-4D09-B4B4-5D6EB9743878}" sibTransId="{55C853A8-2F50-442F-A6B2-06C7CA7A2E51}"/>
    <dgm:cxn modelId="{0670E3F3-57C0-4B6A-A7C2-2D279954B8A0}" type="presOf" srcId="{82BFB9E1-88CF-4322-95D7-A4F1383A97AF}" destId="{5F534D2C-123C-4DDA-83A3-1ECF42FB902B}" srcOrd="0" destOrd="0" presId="urn:microsoft.com/office/officeart/2005/8/layout/hierarchy3"/>
    <dgm:cxn modelId="{8BC96EA2-B3B8-415F-8CE1-BA9A0B7D0613}" srcId="{08A5AB68-91D8-4CDE-9DF5-27C63B1CF7D0}" destId="{F4DF3279-DBB5-4700-805C-509FA470A33F}" srcOrd="0" destOrd="0" parTransId="{BE95618D-13E7-4D0B-8414-0690494F7C64}" sibTransId="{A679341C-9D74-48EE-ABFF-27A9A45CCECE}"/>
    <dgm:cxn modelId="{CBA5C631-2872-4382-AD3D-4BAC5D0EC5C9}" type="presOf" srcId="{0AA4E1EB-644A-45B8-A582-847E3C7A3E21}" destId="{90DD42D5-3D34-4C8F-96FA-9523E6A2A37A}" srcOrd="0" destOrd="0" presId="urn:microsoft.com/office/officeart/2005/8/layout/hierarchy3"/>
    <dgm:cxn modelId="{1D370252-7A5A-41B2-ACCD-918776D13A02}" srcId="{DE99F570-1CA4-4F32-86B2-4E96A01D646F}" destId="{B14F69E2-5261-4084-B745-CA2FBA9B4E2B}" srcOrd="1" destOrd="0" parTransId="{02641FA2-B7C9-400F-ADCD-EBC09476EC75}" sibTransId="{70797736-1A95-48A1-84F1-C62CFB8E3530}"/>
    <dgm:cxn modelId="{F67C1EB4-6C73-4A87-9DBF-C93A1406002B}" type="presOf" srcId="{B14F69E2-5261-4084-B745-CA2FBA9B4E2B}" destId="{AE9C43FB-3D80-4F83-B8DD-0B3A4132A960}" srcOrd="0" destOrd="0" presId="urn:microsoft.com/office/officeart/2005/8/layout/hierarchy3"/>
    <dgm:cxn modelId="{A14A4B07-6F7F-4E95-897E-07E57A68BAF6}" type="presOf" srcId="{F4DF3279-DBB5-4700-805C-509FA470A33F}" destId="{4EA1DBE0-E73A-4C51-A6EB-5E974E0F2EF0}" srcOrd="0" destOrd="0" presId="urn:microsoft.com/office/officeart/2005/8/layout/hierarchy3"/>
    <dgm:cxn modelId="{1569949E-0BDC-4D7A-B3CF-444760B765B2}" type="presOf" srcId="{3A88D607-D391-4F7F-ACCB-E52B67E9AC3F}" destId="{BE38F42A-7E58-4C35-A870-DDAC0DA87FCC}" srcOrd="0" destOrd="0" presId="urn:microsoft.com/office/officeart/2005/8/layout/hierarchy3"/>
    <dgm:cxn modelId="{273D8DCE-6651-4A5F-BC25-D01A2CD5A2EC}" srcId="{DE99F570-1CA4-4F32-86B2-4E96A01D646F}" destId="{08A5AB68-91D8-4CDE-9DF5-27C63B1CF7D0}" srcOrd="0" destOrd="0" parTransId="{D052B88C-3C1E-40F6-9334-B70CAA930AF8}" sibTransId="{C5AFD4CE-FEFA-44C5-89B1-650E28DB1553}"/>
    <dgm:cxn modelId="{D2E7B5C8-9E9A-46CE-B457-7F26E4993DA8}" type="presOf" srcId="{DE99F570-1CA4-4F32-86B2-4E96A01D646F}" destId="{97F15F87-C34E-4053-8BB2-F20DFC34D47D}" srcOrd="0" destOrd="0" presId="urn:microsoft.com/office/officeart/2005/8/layout/hierarchy3"/>
    <dgm:cxn modelId="{50794699-D264-4769-987B-B70A72DB0F24}" srcId="{B14F69E2-5261-4084-B745-CA2FBA9B4E2B}" destId="{0AA4E1EB-644A-45B8-A582-847E3C7A3E21}" srcOrd="2" destOrd="0" parTransId="{EB430AF0-2088-4867-9A06-1BB14B3FD09D}" sibTransId="{0C63EAE0-67E5-4C5E-97A9-8C9F806D6EB5}"/>
    <dgm:cxn modelId="{96FD5329-9B9E-4976-B521-41D6B8E484B4}" type="presOf" srcId="{B14F69E2-5261-4084-B745-CA2FBA9B4E2B}" destId="{923434C5-24B7-4833-B43E-D64D70858AD6}" srcOrd="1" destOrd="0" presId="urn:microsoft.com/office/officeart/2005/8/layout/hierarchy3"/>
    <dgm:cxn modelId="{B736D97B-5AD6-41D9-A201-9D5C699DF21B}" type="presOf" srcId="{BE95618D-13E7-4D0B-8414-0690494F7C64}" destId="{A45523D6-95CF-4EFE-937B-5A9C5E4EFC08}" srcOrd="0" destOrd="0" presId="urn:microsoft.com/office/officeart/2005/8/layout/hierarchy3"/>
    <dgm:cxn modelId="{D5E64C42-902A-4A4E-A248-7CD7448101AB}" type="presOf" srcId="{6C0804CF-63CF-4E7E-AE58-D5211C277419}" destId="{7C9EAA1D-8C6C-4FE6-B113-F90539849848}" srcOrd="0" destOrd="0" presId="urn:microsoft.com/office/officeart/2005/8/layout/hierarchy3"/>
    <dgm:cxn modelId="{9B8BAD78-8E97-4A73-BBE7-89E1107B2ACB}" srcId="{08A5AB68-91D8-4CDE-9DF5-27C63B1CF7D0}" destId="{7D6091C7-6A50-47B8-8325-0E72DD770EA6}" srcOrd="1" destOrd="0" parTransId="{3A88D607-D391-4F7F-ACCB-E52B67E9AC3F}" sibTransId="{263E9F65-FD07-4134-9D78-4C418CAC15F5}"/>
    <dgm:cxn modelId="{3EFCCDF0-A4D6-4F6A-8C65-984C2D91F77D}" srcId="{B14F69E2-5261-4084-B745-CA2FBA9B4E2B}" destId="{0CCCD05B-5BB6-464C-B797-39A7261A772B}" srcOrd="0" destOrd="0" parTransId="{9507D50F-3B6D-4B6C-A6D3-AD7AC0D6DDA9}" sibTransId="{6B421C77-21EC-40BC-867E-3206A0E5B2B4}"/>
    <dgm:cxn modelId="{007BBF68-5FBE-4371-A0DF-BB5A51E72B8E}" type="presOf" srcId="{27176F6E-ED01-4D09-B4B4-5D6EB9743878}" destId="{646274FE-351F-468A-9B5C-3F1C37A06F62}" srcOrd="0" destOrd="0" presId="urn:microsoft.com/office/officeart/2005/8/layout/hierarchy3"/>
    <dgm:cxn modelId="{A5B1DD2D-BBA9-4B49-B194-E42601DEC105}" type="presParOf" srcId="{97F15F87-C34E-4053-8BB2-F20DFC34D47D}" destId="{04DC0907-C373-420B-824A-9785A135FAEA}" srcOrd="0" destOrd="0" presId="urn:microsoft.com/office/officeart/2005/8/layout/hierarchy3"/>
    <dgm:cxn modelId="{05FA50FF-166D-4F5E-98D0-8F74DAF8850C}" type="presParOf" srcId="{04DC0907-C373-420B-824A-9785A135FAEA}" destId="{3D64EC0F-CC47-4C99-94C7-C61443DF09EC}" srcOrd="0" destOrd="0" presId="urn:microsoft.com/office/officeart/2005/8/layout/hierarchy3"/>
    <dgm:cxn modelId="{D723B20C-7735-44D7-BFF5-C16839AB53CA}" type="presParOf" srcId="{3D64EC0F-CC47-4C99-94C7-C61443DF09EC}" destId="{FB2ED97F-F134-4D65-BE7E-276C13E155B7}" srcOrd="0" destOrd="0" presId="urn:microsoft.com/office/officeart/2005/8/layout/hierarchy3"/>
    <dgm:cxn modelId="{F7F9CBFA-370B-4AB1-AF0D-83CBFED19509}" type="presParOf" srcId="{3D64EC0F-CC47-4C99-94C7-C61443DF09EC}" destId="{689A8D16-1350-4EED-BD0D-85F35747500C}" srcOrd="1" destOrd="0" presId="urn:microsoft.com/office/officeart/2005/8/layout/hierarchy3"/>
    <dgm:cxn modelId="{27E1B545-4C14-4ED6-BEC7-E659F0315AE9}" type="presParOf" srcId="{04DC0907-C373-420B-824A-9785A135FAEA}" destId="{1D4EE647-E3BE-476C-8CE5-715322CC48A4}" srcOrd="1" destOrd="0" presId="urn:microsoft.com/office/officeart/2005/8/layout/hierarchy3"/>
    <dgm:cxn modelId="{AE73222C-A442-4B33-A4D8-6F98218EF789}" type="presParOf" srcId="{1D4EE647-E3BE-476C-8CE5-715322CC48A4}" destId="{A45523D6-95CF-4EFE-937B-5A9C5E4EFC08}" srcOrd="0" destOrd="0" presId="urn:microsoft.com/office/officeart/2005/8/layout/hierarchy3"/>
    <dgm:cxn modelId="{743EEF38-A482-4F7D-AE13-A3E4118328F2}" type="presParOf" srcId="{1D4EE647-E3BE-476C-8CE5-715322CC48A4}" destId="{4EA1DBE0-E73A-4C51-A6EB-5E974E0F2EF0}" srcOrd="1" destOrd="0" presId="urn:microsoft.com/office/officeart/2005/8/layout/hierarchy3"/>
    <dgm:cxn modelId="{B7A80794-1C20-48E3-B418-3E6B19AEC2BA}" type="presParOf" srcId="{1D4EE647-E3BE-476C-8CE5-715322CC48A4}" destId="{BE38F42A-7E58-4C35-A870-DDAC0DA87FCC}" srcOrd="2" destOrd="0" presId="urn:microsoft.com/office/officeart/2005/8/layout/hierarchy3"/>
    <dgm:cxn modelId="{3B7B32C0-151E-4926-B2D1-8C4DC0233336}" type="presParOf" srcId="{1D4EE647-E3BE-476C-8CE5-715322CC48A4}" destId="{7AA98DF9-AFBC-456C-9E9E-B592EB5EA18C}" srcOrd="3" destOrd="0" presId="urn:microsoft.com/office/officeart/2005/8/layout/hierarchy3"/>
    <dgm:cxn modelId="{3436A61B-3D7A-4E87-87CC-19E159560AD9}" type="presParOf" srcId="{1D4EE647-E3BE-476C-8CE5-715322CC48A4}" destId="{5F534D2C-123C-4DDA-83A3-1ECF42FB902B}" srcOrd="4" destOrd="0" presId="urn:microsoft.com/office/officeart/2005/8/layout/hierarchy3"/>
    <dgm:cxn modelId="{117DBFBB-E296-4B2E-9F0B-3983EBAD0009}" type="presParOf" srcId="{1D4EE647-E3BE-476C-8CE5-715322CC48A4}" destId="{7C9EAA1D-8C6C-4FE6-B113-F90539849848}" srcOrd="5" destOrd="0" presId="urn:microsoft.com/office/officeart/2005/8/layout/hierarchy3"/>
    <dgm:cxn modelId="{6B91435D-C69B-43EB-B6CC-962DF5D42AF9}" type="presParOf" srcId="{97F15F87-C34E-4053-8BB2-F20DFC34D47D}" destId="{5A3EE37D-B665-49D0-AA17-7A41E5201A4A}" srcOrd="1" destOrd="0" presId="urn:microsoft.com/office/officeart/2005/8/layout/hierarchy3"/>
    <dgm:cxn modelId="{C7677E5B-707D-4517-A13D-9E7B6188C62F}" type="presParOf" srcId="{5A3EE37D-B665-49D0-AA17-7A41E5201A4A}" destId="{3597D7BC-74B6-4069-8121-5B304E16AB8D}" srcOrd="0" destOrd="0" presId="urn:microsoft.com/office/officeart/2005/8/layout/hierarchy3"/>
    <dgm:cxn modelId="{EB23D65F-9013-4BB2-ACCC-6787A61BA7ED}" type="presParOf" srcId="{3597D7BC-74B6-4069-8121-5B304E16AB8D}" destId="{AE9C43FB-3D80-4F83-B8DD-0B3A4132A960}" srcOrd="0" destOrd="0" presId="urn:microsoft.com/office/officeart/2005/8/layout/hierarchy3"/>
    <dgm:cxn modelId="{1A904E19-423F-4C75-9D19-E48CB4982C54}" type="presParOf" srcId="{3597D7BC-74B6-4069-8121-5B304E16AB8D}" destId="{923434C5-24B7-4833-B43E-D64D70858AD6}" srcOrd="1" destOrd="0" presId="urn:microsoft.com/office/officeart/2005/8/layout/hierarchy3"/>
    <dgm:cxn modelId="{A11F751C-3CFC-4CDA-9CBC-8E75042FC93F}" type="presParOf" srcId="{5A3EE37D-B665-49D0-AA17-7A41E5201A4A}" destId="{A518BB6A-CD63-4975-963B-E82DF520F370}" srcOrd="1" destOrd="0" presId="urn:microsoft.com/office/officeart/2005/8/layout/hierarchy3"/>
    <dgm:cxn modelId="{0B8BC96D-6175-4CE2-ACED-A54A76F341B9}" type="presParOf" srcId="{A518BB6A-CD63-4975-963B-E82DF520F370}" destId="{2118D8A5-D563-4153-93D5-F6529034596C}" srcOrd="0" destOrd="0" presId="urn:microsoft.com/office/officeart/2005/8/layout/hierarchy3"/>
    <dgm:cxn modelId="{87D16DF6-CEA1-42CF-828A-36F0DA510C4A}" type="presParOf" srcId="{A518BB6A-CD63-4975-963B-E82DF520F370}" destId="{37DEEBB3-3CA7-4E07-A8E0-6B173EB18469}" srcOrd="1" destOrd="0" presId="urn:microsoft.com/office/officeart/2005/8/layout/hierarchy3"/>
    <dgm:cxn modelId="{C91CA997-601D-4AC4-B485-C5319071BF0F}" type="presParOf" srcId="{A518BB6A-CD63-4975-963B-E82DF520F370}" destId="{646274FE-351F-468A-9B5C-3F1C37A06F62}" srcOrd="2" destOrd="0" presId="urn:microsoft.com/office/officeart/2005/8/layout/hierarchy3"/>
    <dgm:cxn modelId="{1479ADC3-4C80-4842-A438-6091CB63E5E6}" type="presParOf" srcId="{A518BB6A-CD63-4975-963B-E82DF520F370}" destId="{C26699B4-B7A6-45A6-B251-77EE7757D1AF}" srcOrd="3" destOrd="0" presId="urn:microsoft.com/office/officeart/2005/8/layout/hierarchy3"/>
    <dgm:cxn modelId="{BB1A5D4C-8821-46B2-91D3-BB1AF3DC3961}" type="presParOf" srcId="{A518BB6A-CD63-4975-963B-E82DF520F370}" destId="{1A2C0269-4BFB-4307-8C88-BEF6E8A72BF0}" srcOrd="4" destOrd="0" presId="urn:microsoft.com/office/officeart/2005/8/layout/hierarchy3"/>
    <dgm:cxn modelId="{B6B21156-0A61-467E-A805-8EEE4E7E4E2D}" type="presParOf" srcId="{A518BB6A-CD63-4975-963B-E82DF520F370}" destId="{90DD42D5-3D34-4C8F-96FA-9523E6A2A37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40929-6CB1-4653-9795-28CC5FD1196C}">
      <dsp:nvSpPr>
        <dsp:cNvPr id="0" name=""/>
        <dsp:cNvSpPr/>
      </dsp:nvSpPr>
      <dsp:spPr>
        <a:xfrm>
          <a:off x="0" y="241199"/>
          <a:ext cx="1078992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7418" tIns="333248" rIns="83741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These programs cover full retrofit costs, but require individual tenant agreements</a:t>
          </a:r>
        </a:p>
      </dsp:txBody>
      <dsp:txXfrm>
        <a:off x="0" y="241199"/>
        <a:ext cx="10789920" cy="680400"/>
      </dsp:txXfrm>
    </dsp:sp>
    <dsp:sp modelId="{0D9850D7-4F67-4837-B222-E7843E6C28ED}">
      <dsp:nvSpPr>
        <dsp:cNvPr id="0" name=""/>
        <dsp:cNvSpPr/>
      </dsp:nvSpPr>
      <dsp:spPr>
        <a:xfrm>
          <a:off x="539496" y="5039"/>
          <a:ext cx="755294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483" tIns="0" rIns="285483" bIns="0" numCol="1" spcCol="1270" anchor="ctr" anchorCtr="0">
          <a:noAutofit/>
        </a:bodyPr>
        <a:lstStyle/>
        <a:p>
          <a:pPr marL="0" lvl="0" indent="0" algn="l" defTabSz="711200">
            <a:lnSpc>
              <a:spcPct val="90000"/>
            </a:lnSpc>
            <a:spcBef>
              <a:spcPct val="0"/>
            </a:spcBef>
            <a:spcAft>
              <a:spcPct val="35000"/>
            </a:spcAft>
            <a:buNone/>
          </a:pPr>
          <a:r>
            <a:rPr lang="en-US" sz="1600" kern="1200" dirty="0"/>
            <a:t>Step 1: Utility Direct Install Programs</a:t>
          </a:r>
        </a:p>
      </dsp:txBody>
      <dsp:txXfrm>
        <a:off x="562553" y="28096"/>
        <a:ext cx="7506830" cy="426206"/>
      </dsp:txXfrm>
    </dsp:sp>
    <dsp:sp modelId="{82D7295C-27FA-4DE9-8D37-929EA67D5665}">
      <dsp:nvSpPr>
        <dsp:cNvPr id="0" name=""/>
        <dsp:cNvSpPr/>
      </dsp:nvSpPr>
      <dsp:spPr>
        <a:xfrm>
          <a:off x="0" y="1244159"/>
          <a:ext cx="10789920"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7418" tIns="333248" rIns="83741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These programs offset cost of solar and set the path for electrification while at the same time reducing customer costs</a:t>
          </a:r>
        </a:p>
      </dsp:txBody>
      <dsp:txXfrm>
        <a:off x="0" y="1244159"/>
        <a:ext cx="10789920" cy="907200"/>
      </dsp:txXfrm>
    </dsp:sp>
    <dsp:sp modelId="{374743DF-C858-4808-A8B5-1A36366A8F07}">
      <dsp:nvSpPr>
        <dsp:cNvPr id="0" name=""/>
        <dsp:cNvSpPr/>
      </dsp:nvSpPr>
      <dsp:spPr>
        <a:xfrm>
          <a:off x="539496" y="1007999"/>
          <a:ext cx="755294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483" tIns="0" rIns="285483" bIns="0" numCol="1" spcCol="1270" anchor="ctr" anchorCtr="0">
          <a:noAutofit/>
        </a:bodyPr>
        <a:lstStyle/>
        <a:p>
          <a:pPr marL="0" lvl="0" indent="0" algn="l" defTabSz="711200">
            <a:lnSpc>
              <a:spcPct val="90000"/>
            </a:lnSpc>
            <a:spcBef>
              <a:spcPct val="0"/>
            </a:spcBef>
            <a:spcAft>
              <a:spcPct val="35000"/>
            </a:spcAft>
            <a:buNone/>
          </a:pPr>
          <a:r>
            <a:rPr lang="en-US" sz="1600" kern="1200" dirty="0"/>
            <a:t>Step 2: Multifamily Affordable Solar programs</a:t>
          </a:r>
        </a:p>
      </dsp:txBody>
      <dsp:txXfrm>
        <a:off x="562553" y="1031056"/>
        <a:ext cx="7506830" cy="426206"/>
      </dsp:txXfrm>
    </dsp:sp>
    <dsp:sp modelId="{9AC1C3B4-17D5-4317-B7BD-4BF64E80DC44}">
      <dsp:nvSpPr>
        <dsp:cNvPr id="0" name=""/>
        <dsp:cNvSpPr/>
      </dsp:nvSpPr>
      <dsp:spPr>
        <a:xfrm>
          <a:off x="0" y="2473920"/>
          <a:ext cx="10789920"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7418" tIns="333248" rIns="83741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These programs are based on carbon metrics and enable electrification, but need solar to support customer costs in many cases (as tenants have additional cost burden from electrification)</a:t>
          </a:r>
        </a:p>
      </dsp:txBody>
      <dsp:txXfrm>
        <a:off x="0" y="2473920"/>
        <a:ext cx="10789920" cy="907200"/>
      </dsp:txXfrm>
    </dsp:sp>
    <dsp:sp modelId="{CDCECE24-E7E1-4F0A-A001-37C99CC2E702}">
      <dsp:nvSpPr>
        <dsp:cNvPr id="0" name=""/>
        <dsp:cNvSpPr/>
      </dsp:nvSpPr>
      <dsp:spPr>
        <a:xfrm>
          <a:off x="539496" y="2237760"/>
          <a:ext cx="755294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483" tIns="0" rIns="285483" bIns="0" numCol="1" spcCol="1270" anchor="ctr" anchorCtr="0">
          <a:noAutofit/>
        </a:bodyPr>
        <a:lstStyle/>
        <a:p>
          <a:pPr marL="0" lvl="0" indent="0" algn="l" defTabSz="711200">
            <a:lnSpc>
              <a:spcPct val="90000"/>
            </a:lnSpc>
            <a:spcBef>
              <a:spcPct val="0"/>
            </a:spcBef>
            <a:spcAft>
              <a:spcPct val="35000"/>
            </a:spcAft>
            <a:buNone/>
          </a:pPr>
          <a:r>
            <a:rPr lang="en-US" sz="1600" kern="1200" dirty="0"/>
            <a:t>Step 3: Low Income Weatherization Programs</a:t>
          </a:r>
        </a:p>
      </dsp:txBody>
      <dsp:txXfrm>
        <a:off x="562553" y="2260817"/>
        <a:ext cx="7506830" cy="426206"/>
      </dsp:txXfrm>
    </dsp:sp>
    <dsp:sp modelId="{3C7FC63F-5662-4301-8B00-304770713614}">
      <dsp:nvSpPr>
        <dsp:cNvPr id="0" name=""/>
        <dsp:cNvSpPr/>
      </dsp:nvSpPr>
      <dsp:spPr>
        <a:xfrm>
          <a:off x="0" y="3703680"/>
          <a:ext cx="1078992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7418" tIns="333248" rIns="83741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These programs are rebates and are post install to cover some of the costs not covered by other programs</a:t>
          </a:r>
        </a:p>
      </dsp:txBody>
      <dsp:txXfrm>
        <a:off x="0" y="3703680"/>
        <a:ext cx="10789920" cy="680400"/>
      </dsp:txXfrm>
    </dsp:sp>
    <dsp:sp modelId="{6B0D342D-4AD5-4491-AA01-4F6F4D34E31A}">
      <dsp:nvSpPr>
        <dsp:cNvPr id="0" name=""/>
        <dsp:cNvSpPr/>
      </dsp:nvSpPr>
      <dsp:spPr>
        <a:xfrm>
          <a:off x="539496" y="3467520"/>
          <a:ext cx="7552944"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483" tIns="0" rIns="285483" bIns="0" numCol="1" spcCol="1270" anchor="ctr" anchorCtr="0">
          <a:noAutofit/>
        </a:bodyPr>
        <a:lstStyle/>
        <a:p>
          <a:pPr marL="0" lvl="0" indent="0" algn="l" defTabSz="711200">
            <a:lnSpc>
              <a:spcPct val="90000"/>
            </a:lnSpc>
            <a:spcBef>
              <a:spcPct val="0"/>
            </a:spcBef>
            <a:spcAft>
              <a:spcPct val="35000"/>
            </a:spcAft>
            <a:buNone/>
          </a:pPr>
          <a:r>
            <a:rPr lang="en-US" sz="1600" kern="1200" dirty="0"/>
            <a:t>Step 4: Multifamily Upgrade Programs</a:t>
          </a:r>
        </a:p>
      </dsp:txBody>
      <dsp:txXfrm>
        <a:off x="562553" y="3490577"/>
        <a:ext cx="7506830"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ED97F-F134-4D65-BE7E-276C13E155B7}">
      <dsp:nvSpPr>
        <dsp:cNvPr id="0" name=""/>
        <dsp:cNvSpPr/>
      </dsp:nvSpPr>
      <dsp:spPr>
        <a:xfrm>
          <a:off x="1000117" y="136"/>
          <a:ext cx="1870624" cy="935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Based on resident assessment of retrofit performance</a:t>
          </a:r>
        </a:p>
      </dsp:txBody>
      <dsp:txXfrm>
        <a:off x="1027511" y="27530"/>
        <a:ext cx="1815836" cy="880524"/>
      </dsp:txXfrm>
    </dsp:sp>
    <dsp:sp modelId="{A45523D6-95CF-4EFE-937B-5A9C5E4EFC08}">
      <dsp:nvSpPr>
        <dsp:cNvPr id="0" name=""/>
        <dsp:cNvSpPr/>
      </dsp:nvSpPr>
      <dsp:spPr>
        <a:xfrm>
          <a:off x="1187179" y="935449"/>
          <a:ext cx="187062" cy="701484"/>
        </a:xfrm>
        <a:custGeom>
          <a:avLst/>
          <a:gdLst/>
          <a:ahLst/>
          <a:cxnLst/>
          <a:rect l="0" t="0" r="0" b="0"/>
          <a:pathLst>
            <a:path>
              <a:moveTo>
                <a:pt x="0" y="0"/>
              </a:moveTo>
              <a:lnTo>
                <a:pt x="0" y="701484"/>
              </a:lnTo>
              <a:lnTo>
                <a:pt x="187062" y="701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A1DBE0-E73A-4C51-A6EB-5E974E0F2EF0}">
      <dsp:nvSpPr>
        <dsp:cNvPr id="0" name=""/>
        <dsp:cNvSpPr/>
      </dsp:nvSpPr>
      <dsp:spPr>
        <a:xfrm>
          <a:off x="1374242" y="1169277"/>
          <a:ext cx="1496499" cy="935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 Windows and Sliding doors</a:t>
          </a:r>
        </a:p>
      </dsp:txBody>
      <dsp:txXfrm>
        <a:off x="1401636" y="1196671"/>
        <a:ext cx="1441711" cy="880524"/>
      </dsp:txXfrm>
    </dsp:sp>
    <dsp:sp modelId="{BE38F42A-7E58-4C35-A870-DDAC0DA87FCC}">
      <dsp:nvSpPr>
        <dsp:cNvPr id="0" name=""/>
        <dsp:cNvSpPr/>
      </dsp:nvSpPr>
      <dsp:spPr>
        <a:xfrm>
          <a:off x="1187179" y="935449"/>
          <a:ext cx="187062" cy="1870624"/>
        </a:xfrm>
        <a:custGeom>
          <a:avLst/>
          <a:gdLst/>
          <a:ahLst/>
          <a:cxnLst/>
          <a:rect l="0" t="0" r="0" b="0"/>
          <a:pathLst>
            <a:path>
              <a:moveTo>
                <a:pt x="0" y="0"/>
              </a:moveTo>
              <a:lnTo>
                <a:pt x="0" y="1870624"/>
              </a:lnTo>
              <a:lnTo>
                <a:pt x="187062" y="18706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A98DF9-AFBC-456C-9E9E-B592EB5EA18C}">
      <dsp:nvSpPr>
        <dsp:cNvPr id="0" name=""/>
        <dsp:cNvSpPr/>
      </dsp:nvSpPr>
      <dsp:spPr>
        <a:xfrm>
          <a:off x="1374242" y="2338417"/>
          <a:ext cx="1496499" cy="935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II. Air conditioned and Heater (HVAC)</a:t>
          </a:r>
        </a:p>
      </dsp:txBody>
      <dsp:txXfrm>
        <a:off x="1401636" y="2365811"/>
        <a:ext cx="1441711" cy="880524"/>
      </dsp:txXfrm>
    </dsp:sp>
    <dsp:sp modelId="{5F534D2C-123C-4DDA-83A3-1ECF42FB902B}">
      <dsp:nvSpPr>
        <dsp:cNvPr id="0" name=""/>
        <dsp:cNvSpPr/>
      </dsp:nvSpPr>
      <dsp:spPr>
        <a:xfrm>
          <a:off x="1187179" y="935449"/>
          <a:ext cx="187062" cy="3039765"/>
        </a:xfrm>
        <a:custGeom>
          <a:avLst/>
          <a:gdLst/>
          <a:ahLst/>
          <a:cxnLst/>
          <a:rect l="0" t="0" r="0" b="0"/>
          <a:pathLst>
            <a:path>
              <a:moveTo>
                <a:pt x="0" y="0"/>
              </a:moveTo>
              <a:lnTo>
                <a:pt x="0" y="3039765"/>
              </a:lnTo>
              <a:lnTo>
                <a:pt x="187062" y="30397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9EAA1D-8C6C-4FE6-B113-F90539849848}">
      <dsp:nvSpPr>
        <dsp:cNvPr id="0" name=""/>
        <dsp:cNvSpPr/>
      </dsp:nvSpPr>
      <dsp:spPr>
        <a:xfrm>
          <a:off x="1374242" y="3507557"/>
          <a:ext cx="1496499" cy="935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III. Cooking Range</a:t>
          </a:r>
        </a:p>
      </dsp:txBody>
      <dsp:txXfrm>
        <a:off x="1401636" y="3534951"/>
        <a:ext cx="1441711" cy="880524"/>
      </dsp:txXfrm>
    </dsp:sp>
    <dsp:sp modelId="{AE9C43FB-3D80-4F83-B8DD-0B3A4132A960}">
      <dsp:nvSpPr>
        <dsp:cNvPr id="0" name=""/>
        <dsp:cNvSpPr/>
      </dsp:nvSpPr>
      <dsp:spPr>
        <a:xfrm>
          <a:off x="3338398" y="136"/>
          <a:ext cx="1870624" cy="9353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Based on customers favorite measures</a:t>
          </a:r>
        </a:p>
      </dsp:txBody>
      <dsp:txXfrm>
        <a:off x="3365792" y="27530"/>
        <a:ext cx="1815836" cy="880524"/>
      </dsp:txXfrm>
    </dsp:sp>
    <dsp:sp modelId="{2118D8A5-D563-4153-93D5-F6529034596C}">
      <dsp:nvSpPr>
        <dsp:cNvPr id="0" name=""/>
        <dsp:cNvSpPr/>
      </dsp:nvSpPr>
      <dsp:spPr>
        <a:xfrm>
          <a:off x="3525460" y="935449"/>
          <a:ext cx="187062" cy="701484"/>
        </a:xfrm>
        <a:custGeom>
          <a:avLst/>
          <a:gdLst/>
          <a:ahLst/>
          <a:cxnLst/>
          <a:rect l="0" t="0" r="0" b="0"/>
          <a:pathLst>
            <a:path>
              <a:moveTo>
                <a:pt x="0" y="0"/>
              </a:moveTo>
              <a:lnTo>
                <a:pt x="0" y="701484"/>
              </a:lnTo>
              <a:lnTo>
                <a:pt x="187062" y="7014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DEEBB3-3CA7-4E07-A8E0-6B173EB18469}">
      <dsp:nvSpPr>
        <dsp:cNvPr id="0" name=""/>
        <dsp:cNvSpPr/>
      </dsp:nvSpPr>
      <dsp:spPr>
        <a:xfrm>
          <a:off x="3712523" y="1169277"/>
          <a:ext cx="1496499" cy="935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 Refrigerator</a:t>
          </a:r>
        </a:p>
      </dsp:txBody>
      <dsp:txXfrm>
        <a:off x="3739917" y="1196671"/>
        <a:ext cx="1441711" cy="880524"/>
      </dsp:txXfrm>
    </dsp:sp>
    <dsp:sp modelId="{646274FE-351F-468A-9B5C-3F1C37A06F62}">
      <dsp:nvSpPr>
        <dsp:cNvPr id="0" name=""/>
        <dsp:cNvSpPr/>
      </dsp:nvSpPr>
      <dsp:spPr>
        <a:xfrm>
          <a:off x="3525460" y="935449"/>
          <a:ext cx="187062" cy="1870624"/>
        </a:xfrm>
        <a:custGeom>
          <a:avLst/>
          <a:gdLst/>
          <a:ahLst/>
          <a:cxnLst/>
          <a:rect l="0" t="0" r="0" b="0"/>
          <a:pathLst>
            <a:path>
              <a:moveTo>
                <a:pt x="0" y="0"/>
              </a:moveTo>
              <a:lnTo>
                <a:pt x="0" y="1870624"/>
              </a:lnTo>
              <a:lnTo>
                <a:pt x="187062" y="18706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6699B4-B7A6-45A6-B251-77EE7757D1AF}">
      <dsp:nvSpPr>
        <dsp:cNvPr id="0" name=""/>
        <dsp:cNvSpPr/>
      </dsp:nvSpPr>
      <dsp:spPr>
        <a:xfrm>
          <a:off x="3712523" y="2338417"/>
          <a:ext cx="1496499" cy="935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II. Cooking Range and Dishwasher</a:t>
          </a:r>
        </a:p>
      </dsp:txBody>
      <dsp:txXfrm>
        <a:off x="3739917" y="2365811"/>
        <a:ext cx="1441711" cy="880524"/>
      </dsp:txXfrm>
    </dsp:sp>
    <dsp:sp modelId="{1A2C0269-4BFB-4307-8C88-BEF6E8A72BF0}">
      <dsp:nvSpPr>
        <dsp:cNvPr id="0" name=""/>
        <dsp:cNvSpPr/>
      </dsp:nvSpPr>
      <dsp:spPr>
        <a:xfrm>
          <a:off x="3525460" y="935449"/>
          <a:ext cx="187062" cy="3039765"/>
        </a:xfrm>
        <a:custGeom>
          <a:avLst/>
          <a:gdLst/>
          <a:ahLst/>
          <a:cxnLst/>
          <a:rect l="0" t="0" r="0" b="0"/>
          <a:pathLst>
            <a:path>
              <a:moveTo>
                <a:pt x="0" y="0"/>
              </a:moveTo>
              <a:lnTo>
                <a:pt x="0" y="3039765"/>
              </a:lnTo>
              <a:lnTo>
                <a:pt x="187062" y="30397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DD42D5-3D34-4C8F-96FA-9523E6A2A37A}">
      <dsp:nvSpPr>
        <dsp:cNvPr id="0" name=""/>
        <dsp:cNvSpPr/>
      </dsp:nvSpPr>
      <dsp:spPr>
        <a:xfrm>
          <a:off x="3712523" y="3507557"/>
          <a:ext cx="1496499" cy="9353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III. Windows and Sliding doors</a:t>
          </a:r>
        </a:p>
      </dsp:txBody>
      <dsp:txXfrm>
        <a:off x="3739917" y="3534951"/>
        <a:ext cx="1441711" cy="8805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F391D5B-F21D-4A23-BC16-77D248A42E04}" type="datetimeFigureOut">
              <a:rPr lang="en-US" smtClean="0"/>
              <a:t>6/20/2019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A87700-C2CA-4156-B879-80D1DD799DB9}" type="slidenum">
              <a:rPr lang="en-US" smtClean="0"/>
              <a:t>‹#›</a:t>
            </a:fld>
            <a:endParaRPr lang="en-US"/>
          </a:p>
        </p:txBody>
      </p:sp>
    </p:spTree>
    <p:extLst>
      <p:ext uri="{BB962C8B-B14F-4D97-AF65-F5344CB8AC3E}">
        <p14:creationId xmlns:p14="http://schemas.microsoft.com/office/powerpoint/2010/main" val="742309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6412"/>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idx="1"/>
          </p:nvPr>
        </p:nvSpPr>
        <p:spPr>
          <a:xfrm>
            <a:off x="3971183" y="0"/>
            <a:ext cx="3037628" cy="466412"/>
          </a:xfrm>
          <a:prstGeom prst="rect">
            <a:avLst/>
          </a:prstGeom>
        </p:spPr>
        <p:txBody>
          <a:bodyPr vert="horz" lIns="91650" tIns="45825" rIns="91650" bIns="45825" rtlCol="0"/>
          <a:lstStyle>
            <a:lvl1pPr algn="r">
              <a:defRPr sz="1200"/>
            </a:lvl1pPr>
          </a:lstStyle>
          <a:p>
            <a:fld id="{21D603EA-85D6-422C-AB10-17A2A7923832}" type="datetimeFigureOut">
              <a:rPr lang="en-US" smtClean="0"/>
              <a:t>6/20/2019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650" tIns="45825" rIns="91650" bIns="45825" rtlCol="0" anchor="ctr"/>
          <a:lstStyle/>
          <a:p>
            <a:endParaRPr lang="en-US" dirty="0"/>
          </a:p>
        </p:txBody>
      </p:sp>
      <p:sp>
        <p:nvSpPr>
          <p:cNvPr id="5" name="Notes Placeholder 4"/>
          <p:cNvSpPr>
            <a:spLocks noGrp="1"/>
          </p:cNvSpPr>
          <p:nvPr>
            <p:ph type="body" sz="quarter" idx="3"/>
          </p:nvPr>
        </p:nvSpPr>
        <p:spPr>
          <a:xfrm>
            <a:off x="701359" y="4474689"/>
            <a:ext cx="5607684" cy="3659661"/>
          </a:xfrm>
          <a:prstGeom prst="rect">
            <a:avLst/>
          </a:prstGeom>
        </p:spPr>
        <p:txBody>
          <a:bodyPr vert="horz" lIns="91650" tIns="45825" rIns="91650" bIns="458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9"/>
            <a:ext cx="3037628" cy="466411"/>
          </a:xfrm>
          <a:prstGeom prst="rect">
            <a:avLst/>
          </a:prstGeom>
        </p:spPr>
        <p:txBody>
          <a:bodyPr vert="horz" lIns="91650" tIns="45825" rIns="91650" bIns="458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183" y="8829989"/>
            <a:ext cx="3037628" cy="466411"/>
          </a:xfrm>
          <a:prstGeom prst="rect">
            <a:avLst/>
          </a:prstGeom>
        </p:spPr>
        <p:txBody>
          <a:bodyPr vert="horz" lIns="91650" tIns="45825" rIns="91650" bIns="45825" rtlCol="0" anchor="b"/>
          <a:lstStyle>
            <a:lvl1pPr algn="r">
              <a:defRPr sz="1200"/>
            </a:lvl1pPr>
          </a:lstStyle>
          <a:p>
            <a:fld id="{6DE649CB-0B81-4204-A849-0379B10D6E2B}" type="slidenum">
              <a:rPr lang="en-US" smtClean="0"/>
              <a:t>‹#›</a:t>
            </a:fld>
            <a:endParaRPr lang="en-US" dirty="0"/>
          </a:p>
        </p:txBody>
      </p:sp>
    </p:spTree>
    <p:extLst>
      <p:ext uri="{BB962C8B-B14F-4D97-AF65-F5344CB8AC3E}">
        <p14:creationId xmlns:p14="http://schemas.microsoft.com/office/powerpoint/2010/main" val="22005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3D17C6B-13B5-4A7B-B078-C878754C4914}" type="slidenum">
              <a:rPr lang="en-US"/>
              <a:pPr/>
              <a:t>2</a:t>
            </a:fld>
            <a:endParaRPr lang="en-US" dirty="0"/>
          </a:p>
        </p:txBody>
      </p:sp>
      <p:sp>
        <p:nvSpPr>
          <p:cNvPr id="921602" name="Rectangle 7"/>
          <p:cNvSpPr txBox="1">
            <a:spLocks noGrp="1" noChangeArrowheads="1"/>
          </p:cNvSpPr>
          <p:nvPr/>
        </p:nvSpPr>
        <p:spPr bwMode="auto">
          <a:xfrm>
            <a:off x="3973189" y="8831581"/>
            <a:ext cx="3037212" cy="464820"/>
          </a:xfrm>
          <a:prstGeom prst="rect">
            <a:avLst/>
          </a:prstGeom>
          <a:noFill/>
          <a:ln w="9525">
            <a:noFill/>
            <a:miter lim="800000"/>
            <a:headEnd/>
            <a:tailEnd/>
          </a:ln>
        </p:spPr>
        <p:txBody>
          <a:bodyPr lIns="93556" tIns="46779" rIns="93556" bIns="46779" anchor="b"/>
          <a:lstStyle/>
          <a:p>
            <a:pPr algn="r" defTabSz="937210">
              <a:spcBef>
                <a:spcPct val="0"/>
              </a:spcBef>
            </a:pPr>
            <a:fld id="{3B423FD6-0904-4D55-9066-B5B9EC782C84}" type="slidenum">
              <a:rPr lang="en-US" sz="1200">
                <a:solidFill>
                  <a:schemeClr val="tx1"/>
                </a:solidFill>
              </a:rPr>
              <a:pPr algn="r" defTabSz="937210">
                <a:spcBef>
                  <a:spcPct val="0"/>
                </a:spcBef>
              </a:pPr>
              <a:t>2</a:t>
            </a:fld>
            <a:endParaRPr lang="en-US" sz="1200" dirty="0">
              <a:solidFill>
                <a:schemeClr val="tx1"/>
              </a:solidFill>
            </a:endParaRPr>
          </a:p>
        </p:txBody>
      </p:sp>
      <p:sp>
        <p:nvSpPr>
          <p:cNvPr id="921603" name="Rectangle 2"/>
          <p:cNvSpPr>
            <a:spLocks noGrp="1" noRot="1" noChangeAspect="1" noChangeArrowheads="1" noTextEdit="1"/>
          </p:cNvSpPr>
          <p:nvPr>
            <p:ph type="sldImg"/>
          </p:nvPr>
        </p:nvSpPr>
        <p:spPr>
          <a:xfrm>
            <a:off x="411163" y="406400"/>
            <a:ext cx="6194425" cy="3484563"/>
          </a:xfrm>
          <a:ln/>
        </p:spPr>
      </p:sp>
      <p:sp>
        <p:nvSpPr>
          <p:cNvPr id="921604" name="Rectangle 3"/>
          <p:cNvSpPr>
            <a:spLocks noGrp="1" noChangeArrowheads="1"/>
          </p:cNvSpPr>
          <p:nvPr>
            <p:ph type="body" idx="1"/>
          </p:nvPr>
        </p:nvSpPr>
        <p:spPr>
          <a:xfrm>
            <a:off x="934408" y="4416573"/>
            <a:ext cx="5141589" cy="4183380"/>
          </a:xfrm>
        </p:spPr>
        <p:txBody>
          <a:bodyPr lIns="93556" tIns="46779" rIns="93556" bIns="46779"/>
          <a:lstStyle/>
          <a:p>
            <a:endParaRPr lang="en-US" b="0" dirty="0"/>
          </a:p>
        </p:txBody>
      </p:sp>
    </p:spTree>
    <p:extLst>
      <p:ext uri="{BB962C8B-B14F-4D97-AF65-F5344CB8AC3E}">
        <p14:creationId xmlns:p14="http://schemas.microsoft.com/office/powerpoint/2010/main" val="3030260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Knowing and predicting changes to the built environment will impact core utility functions such as distribution planning and tariffs</a:t>
            </a:r>
          </a:p>
          <a:p>
            <a:r>
              <a:rPr lang="en-US" baseline="0" dirty="0"/>
              <a:t>We also have to start looking at buildings strategically but from a different angle as low hanging fruit for traditional customer programs disappears, but new drivers require reshaping the customer engagement</a:t>
            </a:r>
          </a:p>
          <a:p>
            <a:r>
              <a:rPr lang="en-US" baseline="0" dirty="0"/>
              <a:t>For example, if you want to understand how your revenue will be affected in the future, or how to implement carbon policy goals, it is important that you understand building design and performance. </a:t>
            </a:r>
            <a:endParaRPr lang="en-US" dirty="0"/>
          </a:p>
        </p:txBody>
      </p:sp>
      <p:sp>
        <p:nvSpPr>
          <p:cNvPr id="4" name="Slide Number Placeholder 3"/>
          <p:cNvSpPr>
            <a:spLocks noGrp="1"/>
          </p:cNvSpPr>
          <p:nvPr>
            <p:ph type="sldNum" sz="quarter" idx="10"/>
          </p:nvPr>
        </p:nvSpPr>
        <p:spPr/>
        <p:txBody>
          <a:bodyPr/>
          <a:lstStyle/>
          <a:p>
            <a:fld id="{6DE649CB-0B81-4204-A849-0379B10D6E2B}" type="slidenum">
              <a:rPr lang="en-US" smtClean="0"/>
              <a:t>3</a:t>
            </a:fld>
            <a:endParaRPr lang="en-US" dirty="0"/>
          </a:p>
        </p:txBody>
      </p:sp>
    </p:spTree>
    <p:extLst>
      <p:ext uri="{BB962C8B-B14F-4D97-AF65-F5344CB8AC3E}">
        <p14:creationId xmlns:p14="http://schemas.microsoft.com/office/powerpoint/2010/main" val="28179413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facebook.com/EPRI/" TargetMode="Externa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epri" TargetMode="External"/><Relationship Id="rId10" Type="http://schemas.openxmlformats.org/officeDocument/2006/relationships/image" Target="../media/image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facebook.com/EPRI/" TargetMode="External"/><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epri" TargetMode="External"/><Relationship Id="rId10" Type="http://schemas.openxmlformats.org/officeDocument/2006/relationships/image" Target="../media/image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facebook.com/EPRI/" TargetMode="External"/><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epri" TargetMode="External"/><Relationship Id="rId10" Type="http://schemas.openxmlformats.org/officeDocument/2006/relationships/image" Target="../media/image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facebook.com/EPRI/" TargetMode="External"/><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epri" TargetMode="External"/><Relationship Id="rId10" Type="http://schemas.openxmlformats.org/officeDocument/2006/relationships/image" Target="../media/image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facebook.com/EPRI/" TargetMode="External"/><Relationship Id="rId2" Type="http://schemas.openxmlformats.org/officeDocument/2006/relationships/image" Target="../media/image1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epri" TargetMode="External"/><Relationship Id="rId10" Type="http://schemas.openxmlformats.org/officeDocument/2006/relationships/image" Target="../media/image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www.facebook.com/EPRI/" TargetMode="External"/><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epri" TargetMode="External"/><Relationship Id="rId10" Type="http://schemas.openxmlformats.org/officeDocument/2006/relationships/image" Target="../media/image7.png"/><Relationship Id="rId4" Type="http://schemas.openxmlformats.org/officeDocument/2006/relationships/hyperlink" Target="http://www.epri.com/" TargetMode="External"/><Relationship Id="rId9" Type="http://schemas.openxmlformats.org/officeDocument/2006/relationships/hyperlink" Target="https://twitter.com/EPRINews"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PRI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708" name="Rectangle 36"/>
          <p:cNvSpPr>
            <a:spLocks noGrp="1" noChangeArrowheads="1"/>
          </p:cNvSpPr>
          <p:nvPr>
            <p:ph type="subTitle" sz="quarter" idx="1" hasCustomPrompt="1"/>
          </p:nvPr>
        </p:nvSpPr>
        <p:spPr>
          <a:xfrm>
            <a:off x="365760" y="4099468"/>
            <a:ext cx="4307840" cy="1994984"/>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16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8707" name="Rectangle 35"/>
          <p:cNvSpPr>
            <a:spLocks noGrp="1" noChangeArrowheads="1"/>
          </p:cNvSpPr>
          <p:nvPr>
            <p:ph type="ctrTitle" sz="quarter" hasCustomPrompt="1"/>
          </p:nvPr>
        </p:nvSpPr>
        <p:spPr>
          <a:xfrm>
            <a:off x="365760" y="590719"/>
            <a:ext cx="4307840" cy="2897570"/>
          </a:xfrm>
        </p:spPr>
        <p:txBody>
          <a:bodyPr anchor="b">
            <a:normAutofit/>
          </a:bodyPr>
          <a:lstStyle>
            <a:lvl1pPr algn="l">
              <a:spcAft>
                <a:spcPts val="600"/>
              </a:spcAft>
              <a:defRPr sz="3200">
                <a:solidFill>
                  <a:schemeClr val="tx1"/>
                </a:solidFill>
              </a:defRPr>
            </a:lvl1pPr>
          </a:lstStyle>
          <a:p>
            <a:r>
              <a:rPr lang="en-US" dirty="0"/>
              <a:t>CLICK TO EDIT MASTER TITLE STYLE</a:t>
            </a:r>
          </a:p>
        </p:txBody>
      </p:sp>
      <p:sp>
        <p:nvSpPr>
          <p:cNvPr id="9" name="Rectangle 8"/>
          <p:cNvSpPr/>
          <p:nvPr userDrawn="1"/>
        </p:nvSpPr>
        <p:spPr bwMode="auto">
          <a:xfrm flipH="1">
            <a:off x="-1" y="0"/>
            <a:ext cx="103465"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560" y="365760"/>
            <a:ext cx="2834640" cy="462528"/>
          </a:xfrm>
          <a:prstGeom prst="rect">
            <a:avLst/>
          </a:prstGeom>
        </p:spPr>
      </p:pic>
      <p:sp>
        <p:nvSpPr>
          <p:cNvPr id="13" name="Text Box 47"/>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14" name="TextBox 13">
            <a:hlinkClick r:id="rId4"/>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15" name="Straight Connector 14"/>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sp>
        <p:nvSpPr>
          <p:cNvPr id="19" name="Rechteck 10"/>
          <p:cNvSpPr/>
          <p:nvPr userDrawn="1"/>
        </p:nvSpPr>
        <p:spPr>
          <a:xfrm>
            <a:off x="5448616"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1"/>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0"/>
          <p:cNvSpPr/>
          <p:nvPr userDrawn="1"/>
        </p:nvSpPr>
        <p:spPr>
          <a:xfrm>
            <a:off x="5276542"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1"/>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10"/>
          <p:cNvSpPr/>
          <p:nvPr userDrawn="1"/>
        </p:nvSpPr>
        <p:spPr>
          <a:xfrm>
            <a:off x="5104468"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1"/>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5" name="Picture 4">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6" name="Picture 5">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8" name="Text Placeholder 7"/>
          <p:cNvSpPr>
            <a:spLocks noGrp="1"/>
          </p:cNvSpPr>
          <p:nvPr>
            <p:ph type="body" sz="quarter" idx="10" hasCustomPrompt="1"/>
          </p:nvPr>
        </p:nvSpPr>
        <p:spPr>
          <a:xfrm>
            <a:off x="365760" y="3509555"/>
            <a:ext cx="4307840" cy="589913"/>
          </a:xfrm>
        </p:spPr>
        <p:txBody>
          <a:bodyPr>
            <a:normAutofit/>
          </a:bodyPr>
          <a:lstStyle>
            <a:lvl1pPr marL="0" indent="0">
              <a:buNone/>
              <a:defRPr sz="1800" b="1" baseline="0">
                <a:solidFill>
                  <a:schemeClr val="accent1"/>
                </a:solidFill>
                <a:latin typeface="+mj-lt"/>
              </a:defRPr>
            </a:lvl1pPr>
          </a:lstStyle>
          <a:p>
            <a:pPr lvl="0"/>
            <a:r>
              <a:rPr lang="en-US" dirty="0"/>
              <a:t>Click To Edit Subtitle</a:t>
            </a:r>
          </a:p>
        </p:txBody>
      </p:sp>
    </p:spTree>
    <p:extLst>
      <p:ext uri="{BB962C8B-B14F-4D97-AF65-F5344CB8AC3E}">
        <p14:creationId xmlns:p14="http://schemas.microsoft.com/office/powerpoint/2010/main" val="52653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182880"/>
            <a:ext cx="11430000" cy="73152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65760" y="1005840"/>
            <a:ext cx="5577840" cy="639762"/>
          </a:xfrm>
        </p:spPr>
        <p:txBody>
          <a:bodyPr anchor="b"/>
          <a:lstStyle>
            <a:lvl1pPr marL="0" indent="0">
              <a:buNone/>
              <a:defRPr sz="20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65760" y="1737360"/>
            <a:ext cx="5577840" cy="4663440"/>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005840"/>
            <a:ext cx="5577840" cy="639762"/>
          </a:xfrm>
        </p:spPr>
        <p:txBody>
          <a:bodyPr anchor="b"/>
          <a:lstStyle>
            <a:lvl1pPr marL="0" indent="0">
              <a:buNone/>
              <a:defRPr sz="2000" b="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19" y="1737360"/>
            <a:ext cx="5577840" cy="4663440"/>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701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59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276"/>
            <a:ext cx="12192000" cy="6419421"/>
          </a:xfrm>
          <a:prstGeom prst="rect">
            <a:avLst/>
          </a:prstGeom>
        </p:spPr>
      </p:pic>
      <p:sp>
        <p:nvSpPr>
          <p:cNvPr id="6" name="Rectangle 5"/>
          <p:cNvSpPr/>
          <p:nvPr userDrawn="1"/>
        </p:nvSpPr>
        <p:spPr bwMode="auto">
          <a:xfrm>
            <a:off x="4689" y="2712785"/>
            <a:ext cx="12192000" cy="1626781"/>
          </a:xfrm>
          <a:prstGeom prst="rect">
            <a:avLst/>
          </a:prstGeom>
          <a:solidFill>
            <a:schemeClr val="bg1"/>
          </a:solidFill>
          <a:ln w="9525" cap="flat" cmpd="sng" algn="ctr">
            <a:noFill/>
            <a:prstDash val="solid"/>
            <a:round/>
            <a:headEnd type="none" w="med" len="med"/>
            <a:tailEnd type="none" w="med" len="med"/>
          </a:ln>
          <a:effectLst>
            <a:innerShdw blurRad="50800">
              <a:prstClr val="black">
                <a:alpha val="53000"/>
              </a:prstClr>
            </a:innerShdw>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8" name="Rectangle 7"/>
          <p:cNvSpPr/>
          <p:nvPr userDrawn="1"/>
        </p:nvSpPr>
        <p:spPr bwMode="auto">
          <a:xfrm flipV="1">
            <a:off x="0" y="4339566"/>
            <a:ext cx="2039815" cy="45719"/>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9" name="Rectangle 8"/>
          <p:cNvSpPr/>
          <p:nvPr userDrawn="1"/>
        </p:nvSpPr>
        <p:spPr bwMode="auto">
          <a:xfrm flipV="1">
            <a:off x="2030437" y="4339566"/>
            <a:ext cx="2039815" cy="45719"/>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0" name="Rectangle 9"/>
          <p:cNvSpPr/>
          <p:nvPr userDrawn="1"/>
        </p:nvSpPr>
        <p:spPr bwMode="auto">
          <a:xfrm flipV="1">
            <a:off x="4060874" y="4339566"/>
            <a:ext cx="2039815" cy="45719"/>
          </a:xfrm>
          <a:prstGeom prst="rect">
            <a:avLst/>
          </a:prstGeom>
          <a:solidFill>
            <a:srgbClr val="FB970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1" name="Rectangle 10"/>
          <p:cNvSpPr/>
          <p:nvPr userDrawn="1"/>
        </p:nvSpPr>
        <p:spPr bwMode="auto">
          <a:xfrm flipV="1">
            <a:off x="6091311" y="4339566"/>
            <a:ext cx="2039815" cy="45719"/>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2" name="Rectangle 11"/>
          <p:cNvSpPr/>
          <p:nvPr userDrawn="1"/>
        </p:nvSpPr>
        <p:spPr bwMode="auto">
          <a:xfrm flipV="1">
            <a:off x="8121748" y="4339566"/>
            <a:ext cx="2039815" cy="45719"/>
          </a:xfrm>
          <a:prstGeom prst="rect">
            <a:avLst/>
          </a:prstGeom>
          <a:solidFill>
            <a:srgbClr val="C5434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3" name="Rectangle 12"/>
          <p:cNvSpPr/>
          <p:nvPr userDrawn="1"/>
        </p:nvSpPr>
        <p:spPr bwMode="auto">
          <a:xfrm flipV="1">
            <a:off x="10152185" y="4339566"/>
            <a:ext cx="2039815" cy="45719"/>
          </a:xfrm>
          <a:prstGeom prst="rect">
            <a:avLst/>
          </a:prstGeom>
          <a:solidFill>
            <a:srgbClr val="33CC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5" name="Rectangle 35"/>
          <p:cNvSpPr>
            <a:spLocks noGrp="1" noChangeArrowheads="1"/>
          </p:cNvSpPr>
          <p:nvPr>
            <p:ph type="ctrTitle" sz="quarter" hasCustomPrompt="1"/>
          </p:nvPr>
        </p:nvSpPr>
        <p:spPr>
          <a:xfrm>
            <a:off x="4688" y="2712785"/>
            <a:ext cx="12196689" cy="1626781"/>
          </a:xfrm>
        </p:spPr>
        <p:txBody>
          <a:bodyPr anchor="ctr">
            <a:normAutofit/>
          </a:bodyPr>
          <a:lstStyle>
            <a:lvl1pPr algn="ctr">
              <a:spcAft>
                <a:spcPts val="600"/>
              </a:spcAft>
              <a:defRPr sz="3600">
                <a:solidFill>
                  <a:schemeClr val="tx1"/>
                </a:solidFill>
              </a:defRPr>
            </a:lvl1pPr>
          </a:lstStyle>
          <a:p>
            <a:r>
              <a:rPr lang="en-US" dirty="0"/>
              <a:t>CLICK TO EDIT SECTION TITLE STYLE</a:t>
            </a:r>
          </a:p>
        </p:txBody>
      </p:sp>
    </p:spTree>
    <p:extLst>
      <p:ext uri="{BB962C8B-B14F-4D97-AF65-F5344CB8AC3E}">
        <p14:creationId xmlns:p14="http://schemas.microsoft.com/office/powerpoint/2010/main" val="2249479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2276"/>
            <a:ext cx="12192000" cy="6419421"/>
          </a:xfrm>
          <a:prstGeom prst="rect">
            <a:avLst/>
          </a:prstGeom>
        </p:spPr>
      </p:pic>
      <p:sp>
        <p:nvSpPr>
          <p:cNvPr id="6" name="Rectangle 5"/>
          <p:cNvSpPr/>
          <p:nvPr userDrawn="1"/>
        </p:nvSpPr>
        <p:spPr bwMode="auto">
          <a:xfrm>
            <a:off x="0" y="3080826"/>
            <a:ext cx="12192000" cy="801858"/>
          </a:xfrm>
          <a:prstGeom prst="rect">
            <a:avLst/>
          </a:prstGeom>
          <a:solidFill>
            <a:schemeClr val="bg1"/>
          </a:solidFill>
          <a:ln w="9525" cap="flat" cmpd="sng" algn="ctr">
            <a:noFill/>
            <a:prstDash val="solid"/>
            <a:round/>
            <a:headEnd type="none" w="med" len="med"/>
            <a:tailEnd type="none" w="med" len="med"/>
          </a:ln>
          <a:effectLst>
            <a:innerShdw blurRad="50800">
              <a:prstClr val="black">
                <a:alpha val="53000"/>
              </a:prstClr>
            </a:innerShdw>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5" name="TextBox 4"/>
          <p:cNvSpPr txBox="1"/>
          <p:nvPr userDrawn="1"/>
        </p:nvSpPr>
        <p:spPr>
          <a:xfrm>
            <a:off x="0" y="3223723"/>
            <a:ext cx="12192000" cy="604911"/>
          </a:xfrm>
          <a:prstGeom prst="rect">
            <a:avLst/>
          </a:prstGeom>
          <a:noFill/>
        </p:spPr>
        <p:txBody>
          <a:bodyPr wrap="none" rtlCol="0">
            <a:noAutofit/>
          </a:bodyPr>
          <a:lstStyle/>
          <a:p>
            <a:pPr algn="ctr">
              <a:spcBef>
                <a:spcPts val="0"/>
              </a:spcBef>
            </a:pPr>
            <a:r>
              <a:rPr lang="en-US" sz="2800" b="1" spc="150" baseline="0" dirty="0">
                <a:solidFill>
                  <a:schemeClr val="tx1">
                    <a:lumMod val="90000"/>
                    <a:lumOff val="10000"/>
                  </a:schemeClr>
                </a:solidFill>
                <a:latin typeface="+mj-lt"/>
              </a:rPr>
              <a:t>Together…Shaping the Future of Electricity</a:t>
            </a:r>
          </a:p>
        </p:txBody>
      </p:sp>
      <p:sp>
        <p:nvSpPr>
          <p:cNvPr id="8" name="Rectangle 7"/>
          <p:cNvSpPr/>
          <p:nvPr userDrawn="1"/>
        </p:nvSpPr>
        <p:spPr bwMode="auto">
          <a:xfrm flipV="1">
            <a:off x="0" y="3847513"/>
            <a:ext cx="2039815" cy="45719"/>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9" name="Rectangle 8"/>
          <p:cNvSpPr/>
          <p:nvPr userDrawn="1"/>
        </p:nvSpPr>
        <p:spPr bwMode="auto">
          <a:xfrm flipV="1">
            <a:off x="2030437" y="3847513"/>
            <a:ext cx="2039815" cy="45719"/>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0" name="Rectangle 9"/>
          <p:cNvSpPr/>
          <p:nvPr userDrawn="1"/>
        </p:nvSpPr>
        <p:spPr bwMode="auto">
          <a:xfrm flipV="1">
            <a:off x="4060874" y="3847513"/>
            <a:ext cx="2039815" cy="45719"/>
          </a:xfrm>
          <a:prstGeom prst="rect">
            <a:avLst/>
          </a:prstGeom>
          <a:solidFill>
            <a:srgbClr val="FB970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1" name="Rectangle 10"/>
          <p:cNvSpPr/>
          <p:nvPr userDrawn="1"/>
        </p:nvSpPr>
        <p:spPr bwMode="auto">
          <a:xfrm flipV="1">
            <a:off x="6091311" y="3847513"/>
            <a:ext cx="2039815" cy="45719"/>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2" name="Rectangle 11"/>
          <p:cNvSpPr/>
          <p:nvPr userDrawn="1"/>
        </p:nvSpPr>
        <p:spPr bwMode="auto">
          <a:xfrm flipV="1">
            <a:off x="8121748" y="3847513"/>
            <a:ext cx="2039815" cy="45719"/>
          </a:xfrm>
          <a:prstGeom prst="rect">
            <a:avLst/>
          </a:prstGeom>
          <a:solidFill>
            <a:srgbClr val="C5434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
        <p:nvSpPr>
          <p:cNvPr id="13" name="Rectangle 12"/>
          <p:cNvSpPr/>
          <p:nvPr userDrawn="1"/>
        </p:nvSpPr>
        <p:spPr bwMode="auto">
          <a:xfrm flipV="1">
            <a:off x="10152185" y="3847513"/>
            <a:ext cx="2039815" cy="45719"/>
          </a:xfrm>
          <a:prstGeom prst="rect">
            <a:avLst/>
          </a:prstGeom>
          <a:solidFill>
            <a:srgbClr val="33CC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spTree>
    <p:extLst>
      <p:ext uri="{BB962C8B-B14F-4D97-AF65-F5344CB8AC3E}">
        <p14:creationId xmlns:p14="http://schemas.microsoft.com/office/powerpoint/2010/main" val="1243226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with Highlight Box">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46634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04FAA409-EC2B-4245-BB55-6C0CC85D75F0}"/>
              </a:ext>
            </a:extLst>
          </p:cNvPr>
          <p:cNvSpPr>
            <a:spLocks noGrp="1"/>
          </p:cNvSpPr>
          <p:nvPr>
            <p:ph type="body" sz="quarter" idx="10"/>
          </p:nvPr>
        </p:nvSpPr>
        <p:spPr>
          <a:xfrm>
            <a:off x="365125" y="5715000"/>
            <a:ext cx="11430000" cy="731520"/>
          </a:xfrm>
          <a:solidFill>
            <a:srgbClr val="0040C0"/>
          </a:solidFill>
        </p:spPr>
        <p:txBody>
          <a:bodyPr anchor="ctr"/>
          <a:lstStyle>
            <a:lvl1pPr marL="0" indent="0" algn="ctr">
              <a:spcAft>
                <a:spcPts val="0"/>
              </a:spcAft>
              <a:buNone/>
              <a:defRPr b="1">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82748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amp;E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560" y="365760"/>
            <a:ext cx="2834640" cy="462528"/>
          </a:xfrm>
          <a:prstGeom prst="rect">
            <a:avLst/>
          </a:prstGeom>
        </p:spPr>
      </p:pic>
      <p:sp>
        <p:nvSpPr>
          <p:cNvPr id="17" name="Rectangle 16"/>
          <p:cNvSpPr/>
          <p:nvPr userDrawn="1"/>
        </p:nvSpPr>
        <p:spPr bwMode="auto">
          <a:xfrm flipH="1">
            <a:off x="-1" y="0"/>
            <a:ext cx="103465" cy="6858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accent2"/>
              </a:solidFill>
              <a:effectLst/>
              <a:latin typeface="Arial" charset="0"/>
            </a:endParaRPr>
          </a:p>
        </p:txBody>
      </p:sp>
      <p:sp>
        <p:nvSpPr>
          <p:cNvPr id="18" name="Rechteck 10"/>
          <p:cNvSpPr/>
          <p:nvPr userDrawn="1"/>
        </p:nvSpPr>
        <p:spPr>
          <a:xfrm>
            <a:off x="5448616"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2"/>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10"/>
          <p:cNvSpPr/>
          <p:nvPr userDrawn="1"/>
        </p:nvSpPr>
        <p:spPr>
          <a:xfrm>
            <a:off x="5276542"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2"/>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10"/>
          <p:cNvSpPr/>
          <p:nvPr userDrawn="1"/>
        </p:nvSpPr>
        <p:spPr>
          <a:xfrm>
            <a:off x="5104468"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2"/>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36"/>
          <p:cNvSpPr>
            <a:spLocks noGrp="1" noChangeArrowheads="1"/>
          </p:cNvSpPr>
          <p:nvPr>
            <p:ph type="subTitle" sz="quarter" idx="1" hasCustomPrompt="1"/>
          </p:nvPr>
        </p:nvSpPr>
        <p:spPr>
          <a:xfrm>
            <a:off x="365760" y="4099468"/>
            <a:ext cx="4307840" cy="1994984"/>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16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365760" y="590719"/>
            <a:ext cx="4307840" cy="2897570"/>
          </a:xfrm>
        </p:spPr>
        <p:txBody>
          <a:bodyPr anchor="b">
            <a:normAutofit/>
          </a:bodyPr>
          <a:lstStyle>
            <a:lvl1pPr algn="l">
              <a:spcAft>
                <a:spcPts val="600"/>
              </a:spcAft>
              <a:defRPr sz="32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32" name="Text Placeholder 7"/>
          <p:cNvSpPr>
            <a:spLocks noGrp="1"/>
          </p:cNvSpPr>
          <p:nvPr>
            <p:ph type="body" sz="quarter" idx="10" hasCustomPrompt="1"/>
          </p:nvPr>
        </p:nvSpPr>
        <p:spPr>
          <a:xfrm>
            <a:off x="365760" y="3509555"/>
            <a:ext cx="4307840" cy="589913"/>
          </a:xfrm>
        </p:spPr>
        <p:txBody>
          <a:bodyPr>
            <a:normAutofit/>
          </a:bodyPr>
          <a:lstStyle>
            <a:lvl1pPr marL="0" indent="0">
              <a:buNone/>
              <a:defRPr sz="1800" b="1" baseline="0">
                <a:solidFill>
                  <a:schemeClr val="accent2"/>
                </a:solidFill>
                <a:latin typeface="+mj-lt"/>
              </a:defRPr>
            </a:lvl1pPr>
          </a:lstStyle>
          <a:p>
            <a:pPr lvl="0"/>
            <a:r>
              <a:rPr lang="en-US" dirty="0"/>
              <a:t>Click To Edit Subtitle</a:t>
            </a:r>
          </a:p>
        </p:txBody>
      </p:sp>
    </p:spTree>
    <p:extLst>
      <p:ext uri="{BB962C8B-B14F-4D97-AF65-F5344CB8AC3E}">
        <p14:creationId xmlns:p14="http://schemas.microsoft.com/office/powerpoint/2010/main" val="39725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GEN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560" y="365760"/>
            <a:ext cx="2834640" cy="462528"/>
          </a:xfrm>
          <a:prstGeom prst="rect">
            <a:avLst/>
          </a:prstGeom>
        </p:spPr>
      </p:pic>
      <p:sp>
        <p:nvSpPr>
          <p:cNvPr id="17" name="Rectangle 16"/>
          <p:cNvSpPr/>
          <p:nvPr userDrawn="1"/>
        </p:nvSpPr>
        <p:spPr bwMode="auto">
          <a:xfrm flipH="1">
            <a:off x="-1" y="0"/>
            <a:ext cx="103465" cy="6858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Rechteck 10"/>
          <p:cNvSpPr/>
          <p:nvPr userDrawn="1"/>
        </p:nvSpPr>
        <p:spPr>
          <a:xfrm>
            <a:off x="5448616"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4"/>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10"/>
          <p:cNvSpPr/>
          <p:nvPr userDrawn="1"/>
        </p:nvSpPr>
        <p:spPr>
          <a:xfrm>
            <a:off x="5276542"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4"/>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10"/>
          <p:cNvSpPr/>
          <p:nvPr userDrawn="1"/>
        </p:nvSpPr>
        <p:spPr>
          <a:xfrm>
            <a:off x="5104468"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4"/>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36"/>
          <p:cNvSpPr>
            <a:spLocks noGrp="1" noChangeArrowheads="1"/>
          </p:cNvSpPr>
          <p:nvPr>
            <p:ph type="subTitle" sz="quarter" idx="1" hasCustomPrompt="1"/>
          </p:nvPr>
        </p:nvSpPr>
        <p:spPr>
          <a:xfrm>
            <a:off x="365760" y="4099468"/>
            <a:ext cx="4307840" cy="1994984"/>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16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365760" y="590719"/>
            <a:ext cx="4307840" cy="2897570"/>
          </a:xfrm>
        </p:spPr>
        <p:txBody>
          <a:bodyPr anchor="b">
            <a:normAutofit/>
          </a:bodyPr>
          <a:lstStyle>
            <a:lvl1pPr algn="l">
              <a:spcAft>
                <a:spcPts val="600"/>
              </a:spcAft>
              <a:defRPr sz="32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32" name="Text Placeholder 7"/>
          <p:cNvSpPr>
            <a:spLocks noGrp="1"/>
          </p:cNvSpPr>
          <p:nvPr>
            <p:ph type="body" sz="quarter" idx="10" hasCustomPrompt="1"/>
          </p:nvPr>
        </p:nvSpPr>
        <p:spPr>
          <a:xfrm>
            <a:off x="365760" y="3509555"/>
            <a:ext cx="4307840" cy="589913"/>
          </a:xfrm>
        </p:spPr>
        <p:txBody>
          <a:bodyPr>
            <a:normAutofit/>
          </a:bodyPr>
          <a:lstStyle>
            <a:lvl1pPr marL="0" indent="0">
              <a:buNone/>
              <a:defRPr sz="1800" b="1" baseline="0">
                <a:solidFill>
                  <a:schemeClr val="accent4"/>
                </a:solidFill>
                <a:latin typeface="+mj-lt"/>
              </a:defRPr>
            </a:lvl1pPr>
          </a:lstStyle>
          <a:p>
            <a:pPr lvl="0"/>
            <a:r>
              <a:rPr lang="en-US" dirty="0"/>
              <a:t>Click To Edit Subtitle</a:t>
            </a:r>
          </a:p>
        </p:txBody>
      </p:sp>
    </p:spTree>
    <p:extLst>
      <p:ext uri="{BB962C8B-B14F-4D97-AF65-F5344CB8AC3E}">
        <p14:creationId xmlns:p14="http://schemas.microsoft.com/office/powerpoint/2010/main" val="10413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UC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560" y="365760"/>
            <a:ext cx="2834640" cy="462528"/>
          </a:xfrm>
          <a:prstGeom prst="rect">
            <a:avLst/>
          </a:prstGeom>
        </p:spPr>
      </p:pic>
      <p:sp>
        <p:nvSpPr>
          <p:cNvPr id="17" name="Rectangle 16"/>
          <p:cNvSpPr/>
          <p:nvPr userDrawn="1"/>
        </p:nvSpPr>
        <p:spPr bwMode="auto">
          <a:xfrm flipH="1">
            <a:off x="-1" y="0"/>
            <a:ext cx="103465" cy="6858000"/>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18" name="Rechteck 10"/>
          <p:cNvSpPr/>
          <p:nvPr userDrawn="1"/>
        </p:nvSpPr>
        <p:spPr>
          <a:xfrm>
            <a:off x="5448616"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6"/>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10"/>
          <p:cNvSpPr/>
          <p:nvPr userDrawn="1"/>
        </p:nvSpPr>
        <p:spPr>
          <a:xfrm>
            <a:off x="5276542"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6"/>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10"/>
          <p:cNvSpPr/>
          <p:nvPr userDrawn="1"/>
        </p:nvSpPr>
        <p:spPr>
          <a:xfrm>
            <a:off x="5104468"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6"/>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36"/>
          <p:cNvSpPr>
            <a:spLocks noGrp="1" noChangeArrowheads="1"/>
          </p:cNvSpPr>
          <p:nvPr>
            <p:ph type="subTitle" sz="quarter" idx="1" hasCustomPrompt="1"/>
          </p:nvPr>
        </p:nvSpPr>
        <p:spPr>
          <a:xfrm>
            <a:off x="365760" y="4099468"/>
            <a:ext cx="4307840" cy="1994984"/>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16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365760" y="590719"/>
            <a:ext cx="4307840" cy="2897570"/>
          </a:xfrm>
        </p:spPr>
        <p:txBody>
          <a:bodyPr anchor="b">
            <a:normAutofit/>
          </a:bodyPr>
          <a:lstStyle>
            <a:lvl1pPr algn="l">
              <a:spcAft>
                <a:spcPts val="600"/>
              </a:spcAft>
              <a:defRPr sz="32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32" name="Text Placeholder 7"/>
          <p:cNvSpPr>
            <a:spLocks noGrp="1"/>
          </p:cNvSpPr>
          <p:nvPr>
            <p:ph type="body" sz="quarter" idx="10" hasCustomPrompt="1"/>
          </p:nvPr>
        </p:nvSpPr>
        <p:spPr>
          <a:xfrm>
            <a:off x="365760" y="3509555"/>
            <a:ext cx="4307840" cy="589913"/>
          </a:xfrm>
        </p:spPr>
        <p:txBody>
          <a:bodyPr>
            <a:normAutofit/>
          </a:bodyPr>
          <a:lstStyle>
            <a:lvl1pPr marL="0" indent="0">
              <a:buNone/>
              <a:defRPr sz="1800" b="1" baseline="0">
                <a:solidFill>
                  <a:schemeClr val="accent6"/>
                </a:solidFill>
                <a:latin typeface="+mj-lt"/>
              </a:defRPr>
            </a:lvl1pPr>
          </a:lstStyle>
          <a:p>
            <a:pPr lvl="0"/>
            <a:r>
              <a:rPr lang="en-US" dirty="0"/>
              <a:t>Click To Edit Subtitle</a:t>
            </a:r>
          </a:p>
        </p:txBody>
      </p:sp>
    </p:spTree>
    <p:extLst>
      <p:ext uri="{BB962C8B-B14F-4D97-AF65-F5344CB8AC3E}">
        <p14:creationId xmlns:p14="http://schemas.microsoft.com/office/powerpoint/2010/main" val="142082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DU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560" y="365760"/>
            <a:ext cx="2834640" cy="462528"/>
          </a:xfrm>
          <a:prstGeom prst="rect">
            <a:avLst/>
          </a:prstGeom>
        </p:spPr>
      </p:pic>
      <p:sp>
        <p:nvSpPr>
          <p:cNvPr id="18" name="Rectangle 17"/>
          <p:cNvSpPr/>
          <p:nvPr userDrawn="1"/>
        </p:nvSpPr>
        <p:spPr bwMode="auto">
          <a:xfrm flipH="1">
            <a:off x="-1" y="0"/>
            <a:ext cx="103465"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rgbClr val="000000"/>
              </a:solidFill>
              <a:effectLst/>
              <a:latin typeface="Arial" charset="0"/>
            </a:endParaRPr>
          </a:p>
        </p:txBody>
      </p:sp>
      <p:sp>
        <p:nvSpPr>
          <p:cNvPr id="22" name="Rechteck 10"/>
          <p:cNvSpPr/>
          <p:nvPr userDrawn="1"/>
        </p:nvSpPr>
        <p:spPr>
          <a:xfrm>
            <a:off x="5448616"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10"/>
          <p:cNvSpPr/>
          <p:nvPr userDrawn="1"/>
        </p:nvSpPr>
        <p:spPr>
          <a:xfrm>
            <a:off x="5276542"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10"/>
          <p:cNvSpPr/>
          <p:nvPr userDrawn="1"/>
        </p:nvSpPr>
        <p:spPr>
          <a:xfrm>
            <a:off x="5104468"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3"/>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tangle 36"/>
          <p:cNvSpPr>
            <a:spLocks noGrp="1" noChangeArrowheads="1"/>
          </p:cNvSpPr>
          <p:nvPr>
            <p:ph type="subTitle" sz="quarter" idx="1" hasCustomPrompt="1"/>
          </p:nvPr>
        </p:nvSpPr>
        <p:spPr>
          <a:xfrm>
            <a:off x="365760" y="4099468"/>
            <a:ext cx="4307840" cy="1994984"/>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16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19" name="Rectangle 35"/>
          <p:cNvSpPr>
            <a:spLocks noGrp="1" noChangeArrowheads="1"/>
          </p:cNvSpPr>
          <p:nvPr>
            <p:ph type="ctrTitle" sz="quarter" hasCustomPrompt="1"/>
          </p:nvPr>
        </p:nvSpPr>
        <p:spPr>
          <a:xfrm>
            <a:off x="365760" y="590719"/>
            <a:ext cx="4307840" cy="2897570"/>
          </a:xfrm>
        </p:spPr>
        <p:txBody>
          <a:bodyPr anchor="b">
            <a:normAutofit/>
          </a:bodyPr>
          <a:lstStyle>
            <a:lvl1pPr algn="l">
              <a:spcAft>
                <a:spcPts val="600"/>
              </a:spcAft>
              <a:defRPr sz="3200">
                <a:solidFill>
                  <a:schemeClr val="tx1"/>
                </a:solidFill>
              </a:defRPr>
            </a:lvl1pPr>
          </a:lstStyle>
          <a:p>
            <a:r>
              <a:rPr lang="en-US" dirty="0"/>
              <a:t>CLICK TO EDIT MASTER TITLE STYLE</a:t>
            </a:r>
          </a:p>
        </p:txBody>
      </p:sp>
      <p:sp>
        <p:nvSpPr>
          <p:cNvPr id="20" name="Text Box 47"/>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1" name="TextBox 20">
            <a:hlinkClick r:id="rId4"/>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32" name="Text Placeholder 7"/>
          <p:cNvSpPr>
            <a:spLocks noGrp="1"/>
          </p:cNvSpPr>
          <p:nvPr>
            <p:ph type="body" sz="quarter" idx="10" hasCustomPrompt="1"/>
          </p:nvPr>
        </p:nvSpPr>
        <p:spPr>
          <a:xfrm>
            <a:off x="365760" y="3509555"/>
            <a:ext cx="4307840" cy="589913"/>
          </a:xfrm>
        </p:spPr>
        <p:txBody>
          <a:bodyPr>
            <a:normAutofit/>
          </a:bodyPr>
          <a:lstStyle>
            <a:lvl1pPr marL="0" indent="0">
              <a:buNone/>
              <a:defRPr sz="1800" b="1" baseline="0">
                <a:solidFill>
                  <a:schemeClr val="accent3"/>
                </a:solidFill>
                <a:latin typeface="+mj-lt"/>
              </a:defRPr>
            </a:lvl1pPr>
          </a:lstStyle>
          <a:p>
            <a:pPr lvl="0"/>
            <a:r>
              <a:rPr lang="en-US" dirty="0"/>
              <a:t>Click To Edit Subtitle</a:t>
            </a:r>
          </a:p>
        </p:txBody>
      </p:sp>
    </p:spTree>
    <p:extLst>
      <p:ext uri="{BB962C8B-B14F-4D97-AF65-F5344CB8AC3E}">
        <p14:creationId xmlns:p14="http://schemas.microsoft.com/office/powerpoint/2010/main" val="42878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2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560" y="365760"/>
            <a:ext cx="2834640" cy="462528"/>
          </a:xfrm>
          <a:prstGeom prst="rect">
            <a:avLst/>
          </a:prstGeom>
        </p:spPr>
      </p:pic>
      <p:sp>
        <p:nvSpPr>
          <p:cNvPr id="17" name="Rectangle 16"/>
          <p:cNvSpPr/>
          <p:nvPr userDrawn="1"/>
        </p:nvSpPr>
        <p:spPr bwMode="auto">
          <a:xfrm flipH="1">
            <a:off x="-1" y="0"/>
            <a:ext cx="103465" cy="6858000"/>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accent5"/>
              </a:solidFill>
              <a:effectLst/>
              <a:latin typeface="Arial" charset="0"/>
            </a:endParaRPr>
          </a:p>
        </p:txBody>
      </p:sp>
      <p:sp>
        <p:nvSpPr>
          <p:cNvPr id="18" name="Rechteck 10"/>
          <p:cNvSpPr/>
          <p:nvPr userDrawn="1"/>
        </p:nvSpPr>
        <p:spPr>
          <a:xfrm>
            <a:off x="5448616"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5"/>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10"/>
          <p:cNvSpPr/>
          <p:nvPr userDrawn="1"/>
        </p:nvSpPr>
        <p:spPr>
          <a:xfrm>
            <a:off x="5276542"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5"/>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10"/>
          <p:cNvSpPr/>
          <p:nvPr userDrawn="1"/>
        </p:nvSpPr>
        <p:spPr>
          <a:xfrm>
            <a:off x="5104468" y="1503405"/>
            <a:ext cx="111806" cy="3991983"/>
          </a:xfrm>
          <a:prstGeom prst="rect">
            <a:avLst/>
          </a:prstGeom>
          <a:gradFill flip="none" rotWithShape="1">
            <a:gsLst>
              <a:gs pos="0">
                <a:schemeClr val="accent1">
                  <a:lumMod val="0"/>
                  <a:lumOff val="100000"/>
                  <a:alpha val="42000"/>
                </a:schemeClr>
              </a:gs>
              <a:gs pos="25000">
                <a:schemeClr val="accent1">
                  <a:alpha val="10000"/>
                  <a:lumMod val="0"/>
                  <a:lumOff val="100000"/>
                </a:schemeClr>
              </a:gs>
              <a:gs pos="77000">
                <a:schemeClr val="accent5"/>
              </a:gs>
            </a:gsLst>
            <a:lin ang="5400000" scaled="0"/>
            <a:tileRect/>
          </a:gradFill>
          <a:ln>
            <a:noFill/>
          </a:ln>
          <a:effectLst>
            <a:outerShdw blurRad="762000" dist="165100" dir="72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tangle 36"/>
          <p:cNvSpPr>
            <a:spLocks noGrp="1" noChangeArrowheads="1"/>
          </p:cNvSpPr>
          <p:nvPr>
            <p:ph type="subTitle" sz="quarter" idx="1" hasCustomPrompt="1"/>
          </p:nvPr>
        </p:nvSpPr>
        <p:spPr>
          <a:xfrm>
            <a:off x="365760" y="4099468"/>
            <a:ext cx="4307840" cy="1994984"/>
          </a:xfrm>
        </p:spPr>
        <p:txBody>
          <a:bodyPr numCol="1">
            <a:normAutofit/>
          </a:bodyPr>
          <a:lstStyle>
            <a:lvl1pPr marL="0" marR="0" indent="0" algn="l" defTabSz="914400" rtl="0" eaLnBrk="1" fontAlgn="base" latinLnBrk="0" hangingPunct="1">
              <a:lnSpc>
                <a:spcPct val="100000"/>
              </a:lnSpc>
              <a:spcBef>
                <a:spcPct val="0"/>
              </a:spcBef>
              <a:spcAft>
                <a:spcPts val="0"/>
              </a:spcAft>
              <a:buClr>
                <a:schemeClr val="tx1">
                  <a:lumMod val="65000"/>
                  <a:lumOff val="35000"/>
                </a:schemeClr>
              </a:buClr>
              <a:buSzPct val="80000"/>
              <a:buFontTx/>
              <a:buNone/>
              <a:tabLst/>
              <a:defRPr sz="1600">
                <a:solidFill>
                  <a:schemeClr val="tx1"/>
                </a:solidFill>
                <a:latin typeface="+mn-lt"/>
                <a:cs typeface="Calibri Light" panose="020F0302020204030204" pitchFamily="34" charset="0"/>
              </a:defRPr>
            </a:lvl1pPr>
          </a:lstStyle>
          <a:p>
            <a:r>
              <a:rPr lang="en-US" dirty="0"/>
              <a:t>Speaker’s Name</a:t>
            </a:r>
            <a:br>
              <a:rPr lang="en-US" dirty="0"/>
            </a:br>
            <a:r>
              <a:rPr lang="en-US" dirty="0"/>
              <a:t>Speaker’s Job Title</a:t>
            </a:r>
            <a:br>
              <a:rPr lang="en-US" dirty="0"/>
            </a:br>
            <a:br>
              <a:rPr lang="en-US" dirty="0"/>
            </a:br>
            <a:r>
              <a:rPr lang="en-US" dirty="0"/>
              <a:t>Event Name</a:t>
            </a:r>
            <a:br>
              <a:rPr lang="en-US" dirty="0"/>
            </a:br>
            <a:r>
              <a:rPr lang="en-US" dirty="0"/>
              <a:t>Date</a:t>
            </a:r>
          </a:p>
        </p:txBody>
      </p:sp>
      <p:sp>
        <p:nvSpPr>
          <p:cNvPr id="20" name="Rectangle 35"/>
          <p:cNvSpPr>
            <a:spLocks noGrp="1" noChangeArrowheads="1"/>
          </p:cNvSpPr>
          <p:nvPr>
            <p:ph type="ctrTitle" sz="quarter" hasCustomPrompt="1"/>
          </p:nvPr>
        </p:nvSpPr>
        <p:spPr>
          <a:xfrm>
            <a:off x="365760" y="590719"/>
            <a:ext cx="4307840" cy="2897570"/>
          </a:xfrm>
        </p:spPr>
        <p:txBody>
          <a:bodyPr anchor="b">
            <a:normAutofit/>
          </a:bodyPr>
          <a:lstStyle>
            <a:lvl1pPr algn="l">
              <a:spcAft>
                <a:spcPts val="600"/>
              </a:spcAft>
              <a:defRPr sz="3200">
                <a:solidFill>
                  <a:schemeClr val="tx1"/>
                </a:solidFill>
              </a:defRPr>
            </a:lvl1pPr>
          </a:lstStyle>
          <a:p>
            <a:r>
              <a:rPr lang="en-US" dirty="0"/>
              <a:t>CLICK TO EDIT MASTER TITLE STYLE</a:t>
            </a:r>
          </a:p>
        </p:txBody>
      </p:sp>
      <p:sp>
        <p:nvSpPr>
          <p:cNvPr id="21" name="Text Box 47"/>
          <p:cNvSpPr txBox="1">
            <a:spLocks noChangeArrowheads="1"/>
          </p:cNvSpPr>
          <p:nvPr userDrawn="1"/>
        </p:nvSpPr>
        <p:spPr bwMode="auto">
          <a:xfrm>
            <a:off x="1912610" y="6505633"/>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bg1">
                    <a:lumMod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27" name="TextBox 26">
            <a:hlinkClick r:id="rId4"/>
          </p:cNvPr>
          <p:cNvSpPr txBox="1"/>
          <p:nvPr userDrawn="1"/>
        </p:nvSpPr>
        <p:spPr>
          <a:xfrm>
            <a:off x="338624" y="6462580"/>
            <a:ext cx="1510665" cy="261610"/>
          </a:xfrm>
          <a:prstGeom prst="rect">
            <a:avLst/>
          </a:prstGeom>
          <a:noFill/>
        </p:spPr>
        <p:txBody>
          <a:bodyPr wrap="square" rtlCol="0">
            <a:spAutoFit/>
          </a:bodyPr>
          <a:lstStyle/>
          <a:p>
            <a:pPr algn="l"/>
            <a:r>
              <a:rPr lang="en-US" sz="1100" b="1" spc="200" baseline="0" dirty="0">
                <a:solidFill>
                  <a:schemeClr val="tx1">
                    <a:lumMod val="65000"/>
                    <a:lumOff val="35000"/>
                  </a:schemeClr>
                </a:solidFill>
                <a:latin typeface="Century Gothic" panose="020B0502020202020204" pitchFamily="34" charset="0"/>
              </a:rPr>
              <a:t>www.epri.com</a:t>
            </a:r>
          </a:p>
        </p:txBody>
      </p:sp>
      <p:cxnSp>
        <p:nvCxnSpPr>
          <p:cNvPr id="28" name="Straight Connector 27"/>
          <p:cNvCxnSpPr/>
          <p:nvPr userDrawn="1"/>
        </p:nvCxnSpPr>
        <p:spPr bwMode="auto">
          <a:xfrm>
            <a:off x="1849289" y="6181725"/>
            <a:ext cx="0" cy="523415"/>
          </a:xfrm>
          <a:prstGeom prst="line">
            <a:avLst/>
          </a:prstGeom>
          <a:solidFill>
            <a:schemeClr val="accent1"/>
          </a:solidFill>
          <a:ln w="12700" cap="flat" cmpd="sng" algn="ctr">
            <a:solidFill>
              <a:schemeClr val="tx1">
                <a:lumMod val="50000"/>
                <a:lumOff val="50000"/>
              </a:schemeClr>
            </a:solidFill>
            <a:prstDash val="solid"/>
            <a:round/>
            <a:headEnd type="none" w="med" len="med"/>
            <a:tailEnd type="none" w="med" len="med"/>
          </a:ln>
          <a:effectLst/>
        </p:spPr>
      </p:cxnSp>
      <p:pic>
        <p:nvPicPr>
          <p:cNvPr id="29" name="Picture 28">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92809" y="6284322"/>
            <a:ext cx="150229" cy="150229"/>
          </a:xfrm>
          <a:prstGeom prst="rect">
            <a:avLst/>
          </a:prstGeom>
        </p:spPr>
      </p:pic>
      <p:pic>
        <p:nvPicPr>
          <p:cNvPr id="30" name="Picture 29">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11415" y="6277559"/>
            <a:ext cx="75579" cy="163755"/>
          </a:xfrm>
          <a:prstGeom prst="rect">
            <a:avLst/>
          </a:prstGeom>
        </p:spPr>
      </p:pic>
      <p:pic>
        <p:nvPicPr>
          <p:cNvPr id="31" name="Picture 30">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84743" y="6293930"/>
            <a:ext cx="160709" cy="131013"/>
          </a:xfrm>
          <a:prstGeom prst="rect">
            <a:avLst/>
          </a:prstGeom>
        </p:spPr>
      </p:pic>
      <p:sp>
        <p:nvSpPr>
          <p:cNvPr id="32" name="Text Placeholder 7"/>
          <p:cNvSpPr>
            <a:spLocks noGrp="1"/>
          </p:cNvSpPr>
          <p:nvPr>
            <p:ph type="body" sz="quarter" idx="10" hasCustomPrompt="1"/>
          </p:nvPr>
        </p:nvSpPr>
        <p:spPr>
          <a:xfrm>
            <a:off x="365760" y="3509555"/>
            <a:ext cx="4307840" cy="589913"/>
          </a:xfrm>
        </p:spPr>
        <p:txBody>
          <a:bodyPr>
            <a:normAutofit/>
          </a:bodyPr>
          <a:lstStyle>
            <a:lvl1pPr marL="0" indent="0">
              <a:buNone/>
              <a:defRPr sz="1800" b="1" baseline="0">
                <a:solidFill>
                  <a:schemeClr val="accent5"/>
                </a:solidFill>
                <a:latin typeface="+mj-lt"/>
              </a:defRPr>
            </a:lvl1pPr>
          </a:lstStyle>
          <a:p>
            <a:pPr lvl="0"/>
            <a:r>
              <a:rPr lang="en-US" dirty="0"/>
              <a:t>Click To Edit Subtitle</a:t>
            </a:r>
          </a:p>
        </p:txBody>
      </p:sp>
    </p:spTree>
    <p:extLst>
      <p:ext uri="{BB962C8B-B14F-4D97-AF65-F5344CB8AC3E}">
        <p14:creationId xmlns:p14="http://schemas.microsoft.com/office/powerpoint/2010/main" val="368267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65760" y="1005840"/>
            <a:ext cx="11430000" cy="53949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179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Tree>
    <p:extLst>
      <p:ext uri="{BB962C8B-B14F-4D97-AF65-F5344CB8AC3E}">
        <p14:creationId xmlns:p14="http://schemas.microsoft.com/office/powerpoint/2010/main" val="323624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82563"/>
            <a:ext cx="11430000" cy="73152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65760" y="1005840"/>
            <a:ext cx="5577840" cy="5394960"/>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005840"/>
            <a:ext cx="5577840" cy="5394960"/>
          </a:xfrm>
        </p:spPr>
        <p:txBody>
          <a:bodyPr/>
          <a:lstStyle>
            <a:lvl1pPr>
              <a:defRPr sz="20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81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www.epri.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760" y="182563"/>
            <a:ext cx="11460480" cy="731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65760" y="1005840"/>
            <a:ext cx="11460480" cy="5516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21"/>
          <p:cNvSpPr/>
          <p:nvPr userDrawn="1"/>
        </p:nvSpPr>
        <p:spPr>
          <a:xfrm>
            <a:off x="0" y="6602042"/>
            <a:ext cx="10458450" cy="18415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 Box 47"/>
          <p:cNvSpPr txBox="1">
            <a:spLocks noChangeArrowheads="1"/>
          </p:cNvSpPr>
          <p:nvPr userDrawn="1"/>
        </p:nvSpPr>
        <p:spPr bwMode="auto">
          <a:xfrm>
            <a:off x="4656903" y="6586395"/>
            <a:ext cx="2861682" cy="215444"/>
          </a:xfrm>
          <a:prstGeom prst="rect">
            <a:avLst/>
          </a:prstGeom>
          <a:noFill/>
          <a:ln w="9525">
            <a:noFill/>
            <a:miter lim="800000"/>
            <a:headEnd/>
            <a:tailEnd/>
          </a:ln>
          <a:effectLst/>
        </p:spPr>
        <p:txBody>
          <a:bodyPr wrap="none">
            <a:spAutoFit/>
          </a:bodyPr>
          <a:lstStyle/>
          <a:p>
            <a:pPr algn="ctr">
              <a:spcBef>
                <a:spcPts val="0"/>
              </a:spcBef>
            </a:pPr>
            <a:r>
              <a:rPr lang="en-US" sz="800" dirty="0">
                <a:solidFill>
                  <a:schemeClr val="tx1">
                    <a:lumMod val="50000"/>
                    <a:lumOff val="50000"/>
                  </a:schemeClr>
                </a:solidFill>
                <a:latin typeface="Calibri Light" panose="020F0302020204030204" pitchFamily="34" charset="0"/>
                <a:cs typeface="Calibri Light" panose="020F0302020204030204" pitchFamily="34" charset="0"/>
              </a:rPr>
              <a:t>© 2019 Electric Power Research Institute, Inc. All rights reserved.</a:t>
            </a:r>
          </a:p>
        </p:txBody>
      </p:sp>
      <p:sp>
        <p:nvSpPr>
          <p:cNvPr id="13" name="TextBox 12">
            <a:hlinkClick r:id="rId16"/>
          </p:cNvPr>
          <p:cNvSpPr txBox="1"/>
          <p:nvPr userDrawn="1"/>
        </p:nvSpPr>
        <p:spPr>
          <a:xfrm>
            <a:off x="1892567" y="6586395"/>
            <a:ext cx="1220110" cy="215445"/>
          </a:xfrm>
          <a:prstGeom prst="rect">
            <a:avLst/>
          </a:prstGeom>
          <a:noFill/>
        </p:spPr>
        <p:txBody>
          <a:bodyPr wrap="square" rtlCol="0">
            <a:spAutoFit/>
          </a:bodyPr>
          <a:lstStyle/>
          <a:p>
            <a:pPr algn="l"/>
            <a:r>
              <a:rPr lang="en-US" sz="800" b="1" spc="200" baseline="0" dirty="0">
                <a:solidFill>
                  <a:schemeClr val="tx1">
                    <a:lumMod val="50000"/>
                    <a:lumOff val="50000"/>
                  </a:schemeClr>
                </a:solidFill>
                <a:latin typeface="Century Gothic" panose="020B0502020202020204" pitchFamily="34" charset="0"/>
              </a:rPr>
              <a:t>www.epri.com</a:t>
            </a:r>
          </a:p>
        </p:txBody>
      </p:sp>
      <p:sp>
        <p:nvSpPr>
          <p:cNvPr id="1060" name="Text Box 36"/>
          <p:cNvSpPr txBox="1">
            <a:spLocks noChangeArrowheads="1"/>
          </p:cNvSpPr>
          <p:nvPr/>
        </p:nvSpPr>
        <p:spPr bwMode="auto">
          <a:xfrm>
            <a:off x="81280" y="6586395"/>
            <a:ext cx="810684" cy="215444"/>
          </a:xfrm>
          <a:prstGeom prst="rect">
            <a:avLst/>
          </a:prstGeom>
          <a:noFill/>
          <a:ln w="9525">
            <a:noFill/>
            <a:miter lim="800000"/>
            <a:headEnd/>
            <a:tailEnd/>
          </a:ln>
          <a:effectLst/>
        </p:spPr>
        <p:txBody>
          <a:bodyPr>
            <a:spAutoFit/>
          </a:bodyPr>
          <a:lstStyle/>
          <a:p>
            <a:pPr algn="l">
              <a:spcBef>
                <a:spcPts val="0"/>
              </a:spcBef>
            </a:pPr>
            <a:fld id="{324FBA8B-C479-4BF9-A515-8ED623D42A4A}" type="slidenum">
              <a:rPr lang="en-US" sz="800">
                <a:solidFill>
                  <a:schemeClr val="tx1">
                    <a:lumMod val="50000"/>
                    <a:lumOff val="50000"/>
                  </a:schemeClr>
                </a:solidFill>
              </a:rPr>
              <a:pPr algn="l">
                <a:spcBef>
                  <a:spcPts val="0"/>
                </a:spcBef>
              </a:pPr>
              <a:t>‹#›</a:t>
            </a:fld>
            <a:endParaRPr lang="en-US" sz="800" dirty="0">
              <a:solidFill>
                <a:schemeClr val="tx1">
                  <a:lumMod val="50000"/>
                  <a:lumOff val="50000"/>
                </a:schemeClr>
              </a:solidFill>
            </a:endParaRPr>
          </a:p>
        </p:txBody>
      </p:sp>
      <p:sp>
        <p:nvSpPr>
          <p:cNvPr id="14" name="Rectangle 13"/>
          <p:cNvSpPr/>
          <p:nvPr userDrawn="1"/>
        </p:nvSpPr>
        <p:spPr bwMode="auto">
          <a:xfrm rot="5400000" flipH="1">
            <a:off x="6048375" y="-6048375"/>
            <a:ext cx="95250" cy="12192000"/>
          </a:xfrm>
          <a:prstGeom prst="rect">
            <a:avLst/>
          </a:prstGeom>
          <a:solidFill>
            <a:srgbClr val="E5E5E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p:txBody>
      </p:sp>
      <p:pic>
        <p:nvPicPr>
          <p:cNvPr id="20" name="Picture 19"/>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610680" y="6583456"/>
            <a:ext cx="1382943" cy="226142"/>
          </a:xfrm>
          <a:prstGeom prst="rect">
            <a:avLst/>
          </a:prstGeom>
        </p:spPr>
      </p:pic>
      <p:pic>
        <p:nvPicPr>
          <p:cNvPr id="3" name="Picture 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5342"/>
            <a:ext cx="2176758" cy="102676"/>
          </a:xfrm>
          <a:prstGeom prst="rect">
            <a:avLst/>
          </a:prstGeom>
        </p:spPr>
      </p:pic>
    </p:spTree>
    <p:extLst>
      <p:ext uri="{BB962C8B-B14F-4D97-AF65-F5344CB8AC3E}">
        <p14:creationId xmlns:p14="http://schemas.microsoft.com/office/powerpoint/2010/main" val="218475176"/>
      </p:ext>
    </p:extLst>
  </p:cSld>
  <p:clrMap bg1="lt1" tx1="dk1" bg2="lt2" tx2="dk2" accent1="accent1" accent2="accent2" accent3="accent3" accent4="accent4" accent5="accent5" accent6="accent6" hlink="hlink" folHlink="folHlink"/>
  <p:sldLayoutIdLst>
    <p:sldLayoutId id="2147483664" r:id="rId1"/>
    <p:sldLayoutId id="2147483679" r:id="rId2"/>
    <p:sldLayoutId id="2147483682" r:id="rId3"/>
    <p:sldLayoutId id="2147483678" r:id="rId4"/>
    <p:sldLayoutId id="2147483680" r:id="rId5"/>
    <p:sldLayoutId id="2147483681" r:id="rId6"/>
    <p:sldLayoutId id="2147483666" r:id="rId7"/>
    <p:sldLayoutId id="2147483670" r:id="rId8"/>
    <p:sldLayoutId id="2147483668" r:id="rId9"/>
    <p:sldLayoutId id="2147483669" r:id="rId10"/>
    <p:sldLayoutId id="2147483671" r:id="rId11"/>
    <p:sldLayoutId id="2147483684" r:id="rId12"/>
    <p:sldLayoutId id="2147483677" r:id="rId13"/>
    <p:sldLayoutId id="2147483685" r:id="rId14"/>
  </p:sldLayoutIdLst>
  <p:txStyles>
    <p:titleStyle>
      <a:lvl1pPr algn="l" rtl="0" eaLnBrk="1" fontAlgn="base" hangingPunct="1">
        <a:lnSpc>
          <a:spcPct val="100000"/>
        </a:lnSpc>
        <a:spcBef>
          <a:spcPct val="0"/>
        </a:spcBef>
        <a:spcAft>
          <a:spcPct val="0"/>
        </a:spcAft>
        <a:defRPr sz="3200" b="1">
          <a:solidFill>
            <a:schemeClr val="tx1"/>
          </a:solidFill>
          <a:latin typeface="+mj-lt"/>
          <a:ea typeface="+mj-ea"/>
          <a:cs typeface="+mj-cs"/>
        </a:defRPr>
      </a:lvl1pPr>
      <a:lvl2pPr algn="l" rtl="0" eaLnBrk="1" fontAlgn="base" hangingPunct="1">
        <a:lnSpc>
          <a:spcPct val="95000"/>
        </a:lnSpc>
        <a:spcBef>
          <a:spcPct val="0"/>
        </a:spcBef>
        <a:spcAft>
          <a:spcPct val="0"/>
        </a:spcAft>
        <a:defRPr sz="2800" b="1">
          <a:solidFill>
            <a:schemeClr val="tx2"/>
          </a:solidFill>
          <a:latin typeface="Arial" charset="0"/>
        </a:defRPr>
      </a:lvl2pPr>
      <a:lvl3pPr algn="l" rtl="0" eaLnBrk="1" fontAlgn="base" hangingPunct="1">
        <a:lnSpc>
          <a:spcPct val="95000"/>
        </a:lnSpc>
        <a:spcBef>
          <a:spcPct val="0"/>
        </a:spcBef>
        <a:spcAft>
          <a:spcPct val="0"/>
        </a:spcAft>
        <a:defRPr sz="2800" b="1">
          <a:solidFill>
            <a:schemeClr val="tx2"/>
          </a:solidFill>
          <a:latin typeface="Arial" charset="0"/>
        </a:defRPr>
      </a:lvl3pPr>
      <a:lvl4pPr algn="l" rtl="0" eaLnBrk="1" fontAlgn="base" hangingPunct="1">
        <a:lnSpc>
          <a:spcPct val="95000"/>
        </a:lnSpc>
        <a:spcBef>
          <a:spcPct val="0"/>
        </a:spcBef>
        <a:spcAft>
          <a:spcPct val="0"/>
        </a:spcAft>
        <a:defRPr sz="2800" b="1">
          <a:solidFill>
            <a:schemeClr val="tx2"/>
          </a:solidFill>
          <a:latin typeface="Arial" charset="0"/>
        </a:defRPr>
      </a:lvl4pPr>
      <a:lvl5pPr algn="l" rtl="0" eaLnBrk="1" fontAlgn="base" hangingPunct="1">
        <a:lnSpc>
          <a:spcPct val="95000"/>
        </a:lnSpc>
        <a:spcBef>
          <a:spcPct val="0"/>
        </a:spcBef>
        <a:spcAft>
          <a:spcPct val="0"/>
        </a:spcAft>
        <a:defRPr sz="2800" b="1">
          <a:solidFill>
            <a:schemeClr val="tx2"/>
          </a:solidFill>
          <a:latin typeface="Arial" charset="0"/>
        </a:defRPr>
      </a:lvl5pPr>
      <a:lvl6pPr marL="457200" algn="l" rtl="0" eaLnBrk="1" fontAlgn="base" hangingPunct="1">
        <a:lnSpc>
          <a:spcPct val="95000"/>
        </a:lnSpc>
        <a:spcBef>
          <a:spcPct val="0"/>
        </a:spcBef>
        <a:spcAft>
          <a:spcPct val="0"/>
        </a:spcAft>
        <a:defRPr sz="2800" b="1">
          <a:solidFill>
            <a:schemeClr val="tx2"/>
          </a:solidFill>
          <a:latin typeface="Arial" charset="0"/>
        </a:defRPr>
      </a:lvl6pPr>
      <a:lvl7pPr marL="914400" algn="l" rtl="0" eaLnBrk="1" fontAlgn="base" hangingPunct="1">
        <a:lnSpc>
          <a:spcPct val="95000"/>
        </a:lnSpc>
        <a:spcBef>
          <a:spcPct val="0"/>
        </a:spcBef>
        <a:spcAft>
          <a:spcPct val="0"/>
        </a:spcAft>
        <a:defRPr sz="2800" b="1">
          <a:solidFill>
            <a:schemeClr val="tx2"/>
          </a:solidFill>
          <a:latin typeface="Arial" charset="0"/>
        </a:defRPr>
      </a:lvl7pPr>
      <a:lvl8pPr marL="1371600" algn="l" rtl="0" eaLnBrk="1" fontAlgn="base" hangingPunct="1">
        <a:lnSpc>
          <a:spcPct val="95000"/>
        </a:lnSpc>
        <a:spcBef>
          <a:spcPct val="0"/>
        </a:spcBef>
        <a:spcAft>
          <a:spcPct val="0"/>
        </a:spcAft>
        <a:defRPr sz="2800" b="1">
          <a:solidFill>
            <a:schemeClr val="tx2"/>
          </a:solidFill>
          <a:latin typeface="Arial" charset="0"/>
        </a:defRPr>
      </a:lvl8pPr>
      <a:lvl9pPr marL="1828800" algn="l" rtl="0" eaLnBrk="1" fontAlgn="base" hangingPunct="1">
        <a:lnSpc>
          <a:spcPct val="95000"/>
        </a:lnSpc>
        <a:spcBef>
          <a:spcPct val="0"/>
        </a:spcBef>
        <a:spcAft>
          <a:spcPct val="0"/>
        </a:spcAft>
        <a:defRPr sz="2800" b="1">
          <a:solidFill>
            <a:schemeClr val="tx2"/>
          </a:solidFill>
          <a:latin typeface="Arial" charset="0"/>
        </a:defRPr>
      </a:lvl9pPr>
    </p:titleStyle>
    <p:bodyStyle>
      <a:lvl1pPr marL="231775" indent="-23177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3200">
          <a:solidFill>
            <a:schemeClr val="tx1"/>
          </a:solidFill>
          <a:latin typeface="+mn-lt"/>
          <a:ea typeface="+mn-ea"/>
          <a:cs typeface="+mn-cs"/>
        </a:defRPr>
      </a:lvl1pPr>
      <a:lvl2pPr marL="566738" indent="-279400"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2pPr>
      <a:lvl3pPr marL="855663" indent="-223838"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3pPr>
      <a:lvl4pPr marL="1262063" indent="-288925" algn="l" rtl="0" eaLnBrk="1" fontAlgn="base" hangingPunct="1">
        <a:lnSpc>
          <a:spcPct val="100000"/>
        </a:lnSpc>
        <a:spcBef>
          <a:spcPct val="0"/>
        </a:spcBef>
        <a:spcAft>
          <a:spcPts val="600"/>
        </a:spcAft>
        <a:buClr>
          <a:schemeClr val="tx1">
            <a:lumMod val="65000"/>
            <a:lumOff val="35000"/>
          </a:schemeClr>
        </a:buClr>
        <a:buSzPct val="80000"/>
        <a:buChar char="–"/>
        <a:defRPr sz="2800">
          <a:solidFill>
            <a:schemeClr val="tx1"/>
          </a:solidFill>
          <a:latin typeface="+mn-lt"/>
        </a:defRPr>
      </a:lvl4pPr>
      <a:lvl5pPr marL="1538288" indent="-225425" algn="l" rtl="0" eaLnBrk="1" fontAlgn="base" hangingPunct="1">
        <a:lnSpc>
          <a:spcPct val="100000"/>
        </a:lnSpc>
        <a:spcBef>
          <a:spcPct val="0"/>
        </a:spcBef>
        <a:spcAft>
          <a:spcPts val="600"/>
        </a:spcAft>
        <a:buClr>
          <a:schemeClr val="tx1">
            <a:lumMod val="65000"/>
            <a:lumOff val="35000"/>
          </a:schemeClr>
        </a:buClr>
        <a:buSzPct val="80000"/>
        <a:buFont typeface="Wingdings" panose="05000000000000000000" pitchFamily="2" charset="2"/>
        <a:buChar char="§"/>
        <a:defRPr sz="28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mailto:bclarin@epri.com" TargetMode="External"/><Relationship Id="rId2" Type="http://schemas.openxmlformats.org/officeDocument/2006/relationships/hyperlink" Target="mailto:rnarayanamurthy@epri.com"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3.jp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emf"/><Relationship Id="rId9" Type="http://schemas.openxmlformats.org/officeDocument/2006/relationships/image" Target="../media/image38.JPG"/></Relationships>
</file>

<file path=ppt/slides/_rels/slide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BE83313-AFCE-4CE0-B1FE-37AC1222EEF5}"/>
              </a:ext>
            </a:extLst>
          </p:cNvPr>
          <p:cNvSpPr>
            <a:spLocks noGrp="1"/>
          </p:cNvSpPr>
          <p:nvPr>
            <p:ph type="subTitle" sz="quarter" idx="1"/>
          </p:nvPr>
        </p:nvSpPr>
        <p:spPr/>
        <p:txBody>
          <a:bodyPr/>
          <a:lstStyle/>
          <a:p>
            <a:r>
              <a:rPr lang="en-US" dirty="0"/>
              <a:t>Ben Clarin </a:t>
            </a:r>
          </a:p>
          <a:p>
            <a:r>
              <a:rPr lang="en-US" dirty="0"/>
              <a:t>Sr. Project Manager</a:t>
            </a:r>
          </a:p>
          <a:p>
            <a:r>
              <a:rPr lang="en-US" dirty="0"/>
              <a:t>Electric Power Research Institute</a:t>
            </a:r>
          </a:p>
          <a:p>
            <a:r>
              <a:rPr lang="en-US" dirty="0"/>
              <a:t>June 20, 2019 </a:t>
            </a:r>
          </a:p>
          <a:p>
            <a:endParaRPr lang="en-US" dirty="0"/>
          </a:p>
          <a:p>
            <a:endParaRPr lang="en-US" dirty="0"/>
          </a:p>
        </p:txBody>
      </p:sp>
      <p:sp>
        <p:nvSpPr>
          <p:cNvPr id="5" name="Title 4">
            <a:extLst>
              <a:ext uri="{FF2B5EF4-FFF2-40B4-BE49-F238E27FC236}">
                <a16:creationId xmlns:a16="http://schemas.microsoft.com/office/drawing/2014/main" id="{7DD2E2D0-382D-41C6-8D12-2136D8E4A452}"/>
              </a:ext>
            </a:extLst>
          </p:cNvPr>
          <p:cNvSpPr>
            <a:spLocks noGrp="1"/>
          </p:cNvSpPr>
          <p:nvPr>
            <p:ph type="ctrTitle" sz="quarter"/>
          </p:nvPr>
        </p:nvSpPr>
        <p:spPr/>
        <p:txBody>
          <a:bodyPr/>
          <a:lstStyle/>
          <a:p>
            <a:r>
              <a:rPr lang="en-US" dirty="0"/>
              <a:t>Advanced Buildings and Energy Communities for All</a:t>
            </a:r>
          </a:p>
        </p:txBody>
      </p:sp>
      <p:sp>
        <p:nvSpPr>
          <p:cNvPr id="7" name="Text Placeholder 6">
            <a:extLst>
              <a:ext uri="{FF2B5EF4-FFF2-40B4-BE49-F238E27FC236}">
                <a16:creationId xmlns:a16="http://schemas.microsoft.com/office/drawing/2014/main" id="{D223F784-9C38-436F-BFCE-D987234E31AF}"/>
              </a:ext>
            </a:extLst>
          </p:cNvPr>
          <p:cNvSpPr>
            <a:spLocks noGrp="1"/>
          </p:cNvSpPr>
          <p:nvPr>
            <p:ph type="body" sz="quarter" idx="10"/>
          </p:nvPr>
        </p:nvSpPr>
        <p:spPr/>
        <p:txBody>
          <a:bodyPr>
            <a:normAutofit fontScale="77500" lnSpcReduction="20000"/>
          </a:bodyPr>
          <a:lstStyle/>
          <a:p>
            <a:r>
              <a:rPr lang="en-US" dirty="0"/>
              <a:t>How Buildings can Act as a Point of Integration to Scale Emerging Customer Technologies </a:t>
            </a:r>
          </a:p>
        </p:txBody>
      </p:sp>
    </p:spTree>
    <p:extLst>
      <p:ext uri="{BB962C8B-B14F-4D97-AF65-F5344CB8AC3E}">
        <p14:creationId xmlns:p14="http://schemas.microsoft.com/office/powerpoint/2010/main" val="346193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Call to Action - Tenant Survey Data Collection</a:t>
            </a:r>
          </a:p>
        </p:txBody>
      </p:sp>
      <p:sp>
        <p:nvSpPr>
          <p:cNvPr id="3" name="Content Placeholder 2"/>
          <p:cNvSpPr>
            <a:spLocks noGrp="1"/>
          </p:cNvSpPr>
          <p:nvPr>
            <p:ph idx="1"/>
          </p:nvPr>
        </p:nvSpPr>
        <p:spPr>
          <a:xfrm>
            <a:off x="365760" y="1005840"/>
            <a:ext cx="5852160" cy="5394960"/>
          </a:xfrm>
        </p:spPr>
        <p:txBody>
          <a:bodyPr>
            <a:normAutofit lnSpcReduction="10000"/>
          </a:bodyPr>
          <a:lstStyle/>
          <a:p>
            <a:r>
              <a:rPr lang="en-US" sz="3200" dirty="0"/>
              <a:t>Completion by 41 out of 58 (71%) occupied households.</a:t>
            </a:r>
          </a:p>
          <a:p>
            <a:pPr>
              <a:lnSpc>
                <a:spcPct val="110000"/>
              </a:lnSpc>
              <a:spcBef>
                <a:spcPts val="600"/>
              </a:spcBef>
            </a:pPr>
            <a:r>
              <a:rPr lang="en-US" sz="3200" dirty="0"/>
              <a:t>Primary Problems:</a:t>
            </a:r>
          </a:p>
          <a:p>
            <a:pPr lvl="1"/>
            <a:r>
              <a:rPr lang="en-US" sz="2800" dirty="0"/>
              <a:t>AC does not cool apartment down quickly or cool all rooms evenly, and emits dirt and dust.</a:t>
            </a:r>
          </a:p>
          <a:p>
            <a:pPr lvl="1"/>
            <a:r>
              <a:rPr lang="en-US" sz="2800" dirty="0"/>
              <a:t>Heater does not heat all rooms evenly.</a:t>
            </a:r>
          </a:p>
          <a:p>
            <a:pPr lvl="1"/>
            <a:r>
              <a:rPr lang="en-US" sz="2800" dirty="0"/>
              <a:t>Indoor air is stuffy/stale, dirty, and has odors.</a:t>
            </a:r>
          </a:p>
          <a:p>
            <a:pPr lvl="1"/>
            <a:r>
              <a:rPr lang="en-US" sz="2800" dirty="0"/>
              <a:t>Inadequate interior lighting</a:t>
            </a:r>
          </a:p>
          <a:p>
            <a:endParaRPr lang="en-US" dirty="0"/>
          </a:p>
        </p:txBody>
      </p:sp>
      <p:graphicFrame>
        <p:nvGraphicFramePr>
          <p:cNvPr id="5" name="Table 4"/>
          <p:cNvGraphicFramePr>
            <a:graphicFrameLocks noGrp="1"/>
          </p:cNvGraphicFramePr>
          <p:nvPr>
            <p:extLst/>
          </p:nvPr>
        </p:nvGraphicFramePr>
        <p:xfrm>
          <a:off x="6390640" y="1103376"/>
          <a:ext cx="5243576" cy="4931667"/>
        </p:xfrm>
        <a:graphic>
          <a:graphicData uri="http://schemas.openxmlformats.org/drawingml/2006/table">
            <a:tbl>
              <a:tblPr firstRow="1" bandRow="1">
                <a:tableStyleId>{5C22544A-7EE6-4342-B048-85BDC9FD1C3A}</a:tableStyleId>
              </a:tblPr>
              <a:tblGrid>
                <a:gridCol w="3463858">
                  <a:extLst>
                    <a:ext uri="{9D8B030D-6E8A-4147-A177-3AD203B41FA5}">
                      <a16:colId xmlns:a16="http://schemas.microsoft.com/office/drawing/2014/main" val="2599872770"/>
                    </a:ext>
                  </a:extLst>
                </a:gridCol>
                <a:gridCol w="1779718">
                  <a:extLst>
                    <a:ext uri="{9D8B030D-6E8A-4147-A177-3AD203B41FA5}">
                      <a16:colId xmlns:a16="http://schemas.microsoft.com/office/drawing/2014/main" val="2594386920"/>
                    </a:ext>
                  </a:extLst>
                </a:gridCol>
              </a:tblGrid>
              <a:tr h="1072101">
                <a:tc>
                  <a:txBody>
                    <a:bodyPr/>
                    <a:lstStyle/>
                    <a:p>
                      <a:r>
                        <a:rPr lang="en-US" sz="2000" dirty="0"/>
                        <a:t>Complaint</a:t>
                      </a:r>
                    </a:p>
                  </a:txBody>
                  <a:tcPr anchor="ctr"/>
                </a:tc>
                <a:tc>
                  <a:txBody>
                    <a:bodyPr/>
                    <a:lstStyle/>
                    <a:p>
                      <a:pPr algn="ctr"/>
                      <a:r>
                        <a:rPr lang="en-US" sz="2000" dirty="0"/>
                        <a:t>% of Survey Participants</a:t>
                      </a:r>
                    </a:p>
                  </a:txBody>
                  <a:tcPr/>
                </a:tc>
                <a:extLst>
                  <a:ext uri="{0D108BD9-81ED-4DB2-BD59-A6C34878D82A}">
                    <a16:rowId xmlns:a16="http://schemas.microsoft.com/office/drawing/2014/main" val="532621571"/>
                  </a:ext>
                </a:extLst>
              </a:tr>
              <a:tr h="643261">
                <a:tc>
                  <a:txBody>
                    <a:bodyPr/>
                    <a:lstStyle/>
                    <a:p>
                      <a:r>
                        <a:rPr lang="en-US" sz="2000" dirty="0"/>
                        <a:t>Dissatisfied with Cooling</a:t>
                      </a:r>
                    </a:p>
                  </a:txBody>
                  <a:tcPr/>
                </a:tc>
                <a:tc>
                  <a:txBody>
                    <a:bodyPr/>
                    <a:lstStyle/>
                    <a:p>
                      <a:pPr algn="ctr"/>
                      <a:r>
                        <a:rPr lang="en-US" sz="2000" dirty="0"/>
                        <a:t>74%</a:t>
                      </a:r>
                    </a:p>
                  </a:txBody>
                  <a:tcPr/>
                </a:tc>
                <a:extLst>
                  <a:ext uri="{0D108BD9-81ED-4DB2-BD59-A6C34878D82A}">
                    <a16:rowId xmlns:a16="http://schemas.microsoft.com/office/drawing/2014/main" val="3505713116"/>
                  </a:ext>
                </a:extLst>
              </a:tr>
              <a:tr h="643261">
                <a:tc>
                  <a:txBody>
                    <a:bodyPr/>
                    <a:lstStyle/>
                    <a:p>
                      <a:r>
                        <a:rPr lang="en-US" sz="2000" dirty="0"/>
                        <a:t>Dissatisfied with Heating</a:t>
                      </a:r>
                    </a:p>
                  </a:txBody>
                  <a:tcPr/>
                </a:tc>
                <a:tc>
                  <a:txBody>
                    <a:bodyPr/>
                    <a:lstStyle/>
                    <a:p>
                      <a:pPr algn="ctr"/>
                      <a:r>
                        <a:rPr lang="en-US" sz="2000" dirty="0"/>
                        <a:t>51%</a:t>
                      </a:r>
                    </a:p>
                  </a:txBody>
                  <a:tcPr/>
                </a:tc>
                <a:extLst>
                  <a:ext uri="{0D108BD9-81ED-4DB2-BD59-A6C34878D82A}">
                    <a16:rowId xmlns:a16="http://schemas.microsoft.com/office/drawing/2014/main" val="916828439"/>
                  </a:ext>
                </a:extLst>
              </a:tr>
              <a:tr h="643261">
                <a:tc>
                  <a:txBody>
                    <a:bodyPr/>
                    <a:lstStyle/>
                    <a:p>
                      <a:r>
                        <a:rPr lang="en-US" sz="2000" dirty="0"/>
                        <a:t>Major Problem with Dirty Air</a:t>
                      </a:r>
                    </a:p>
                  </a:txBody>
                  <a:tcPr/>
                </a:tc>
                <a:tc>
                  <a:txBody>
                    <a:bodyPr/>
                    <a:lstStyle/>
                    <a:p>
                      <a:pPr algn="ctr"/>
                      <a:r>
                        <a:rPr lang="en-US" sz="2000" dirty="0"/>
                        <a:t>55%</a:t>
                      </a:r>
                    </a:p>
                  </a:txBody>
                  <a:tcPr/>
                </a:tc>
                <a:extLst>
                  <a:ext uri="{0D108BD9-81ED-4DB2-BD59-A6C34878D82A}">
                    <a16:rowId xmlns:a16="http://schemas.microsoft.com/office/drawing/2014/main" val="2645329635"/>
                  </a:ext>
                </a:extLst>
              </a:tr>
              <a:tr h="643261">
                <a:tc>
                  <a:txBody>
                    <a:bodyPr/>
                    <a:lstStyle/>
                    <a:p>
                      <a:r>
                        <a:rPr lang="en-US" sz="2000" dirty="0"/>
                        <a:t>Dissatisfied with Hot Water</a:t>
                      </a:r>
                    </a:p>
                  </a:txBody>
                  <a:tcPr/>
                </a:tc>
                <a:tc>
                  <a:txBody>
                    <a:bodyPr/>
                    <a:lstStyle/>
                    <a:p>
                      <a:pPr algn="ctr"/>
                      <a:r>
                        <a:rPr lang="en-US" sz="2000" dirty="0"/>
                        <a:t>27%</a:t>
                      </a:r>
                    </a:p>
                  </a:txBody>
                  <a:tcPr/>
                </a:tc>
                <a:extLst>
                  <a:ext uri="{0D108BD9-81ED-4DB2-BD59-A6C34878D82A}">
                    <a16:rowId xmlns:a16="http://schemas.microsoft.com/office/drawing/2014/main" val="2133218440"/>
                  </a:ext>
                </a:extLst>
              </a:tr>
              <a:tr h="643261">
                <a:tc>
                  <a:txBody>
                    <a:bodyPr/>
                    <a:lstStyle/>
                    <a:p>
                      <a:r>
                        <a:rPr lang="en-US" sz="2000" dirty="0"/>
                        <a:t>“Too</a:t>
                      </a:r>
                      <a:r>
                        <a:rPr lang="en-US" sz="2000" baseline="0" dirty="0"/>
                        <a:t> Dark” in Apartment</a:t>
                      </a:r>
                      <a:endParaRPr lang="en-US" sz="2000" dirty="0"/>
                    </a:p>
                  </a:txBody>
                  <a:tcPr/>
                </a:tc>
                <a:tc>
                  <a:txBody>
                    <a:bodyPr/>
                    <a:lstStyle/>
                    <a:p>
                      <a:pPr algn="ctr"/>
                      <a:r>
                        <a:rPr lang="en-US" sz="2000" dirty="0"/>
                        <a:t>76%</a:t>
                      </a:r>
                    </a:p>
                  </a:txBody>
                  <a:tcPr/>
                </a:tc>
                <a:extLst>
                  <a:ext uri="{0D108BD9-81ED-4DB2-BD59-A6C34878D82A}">
                    <a16:rowId xmlns:a16="http://schemas.microsoft.com/office/drawing/2014/main" val="2462484705"/>
                  </a:ext>
                </a:extLst>
              </a:tr>
              <a:tr h="643261">
                <a:tc>
                  <a:txBody>
                    <a:bodyPr/>
                    <a:lstStyle/>
                    <a:p>
                      <a:r>
                        <a:rPr lang="en-US" sz="2000" dirty="0"/>
                        <a:t>Inadequate Outdoor</a:t>
                      </a:r>
                      <a:r>
                        <a:rPr lang="en-US" sz="2000" baseline="0" dirty="0"/>
                        <a:t> Lighting</a:t>
                      </a:r>
                      <a:endParaRPr lang="en-US" sz="2000" dirty="0"/>
                    </a:p>
                  </a:txBody>
                  <a:tcPr/>
                </a:tc>
                <a:tc>
                  <a:txBody>
                    <a:bodyPr/>
                    <a:lstStyle/>
                    <a:p>
                      <a:pPr algn="ctr"/>
                      <a:r>
                        <a:rPr lang="en-US" sz="2000" dirty="0"/>
                        <a:t>54%</a:t>
                      </a:r>
                    </a:p>
                  </a:txBody>
                  <a:tcPr/>
                </a:tc>
                <a:extLst>
                  <a:ext uri="{0D108BD9-81ED-4DB2-BD59-A6C34878D82A}">
                    <a16:rowId xmlns:a16="http://schemas.microsoft.com/office/drawing/2014/main" val="173422675"/>
                  </a:ext>
                </a:extLst>
              </a:tr>
            </a:tbl>
          </a:graphicData>
        </a:graphic>
      </p:graphicFrame>
    </p:spTree>
    <p:extLst>
      <p:ext uri="{BB962C8B-B14F-4D97-AF65-F5344CB8AC3E}">
        <p14:creationId xmlns:p14="http://schemas.microsoft.com/office/powerpoint/2010/main" val="15648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73A1-2881-4956-9544-BA1D1D67445D}"/>
              </a:ext>
            </a:extLst>
          </p:cNvPr>
          <p:cNvSpPr>
            <a:spLocks noGrp="1"/>
          </p:cNvSpPr>
          <p:nvPr>
            <p:ph type="title"/>
          </p:nvPr>
        </p:nvSpPr>
        <p:spPr/>
        <p:txBody>
          <a:bodyPr/>
          <a:lstStyle/>
          <a:p>
            <a:r>
              <a:rPr lang="en-US" dirty="0"/>
              <a:t>The Efficiency Program Alphabet Soup</a:t>
            </a:r>
          </a:p>
        </p:txBody>
      </p:sp>
      <p:sp>
        <p:nvSpPr>
          <p:cNvPr id="3" name="Content Placeholder 2">
            <a:extLst>
              <a:ext uri="{FF2B5EF4-FFF2-40B4-BE49-F238E27FC236}">
                <a16:creationId xmlns:a16="http://schemas.microsoft.com/office/drawing/2014/main" id="{57FE18BC-0DFF-4207-8AF3-5B2B682E85BD}"/>
              </a:ext>
            </a:extLst>
          </p:cNvPr>
          <p:cNvSpPr txBox="1">
            <a:spLocks/>
          </p:cNvSpPr>
          <p:nvPr/>
        </p:nvSpPr>
        <p:spPr>
          <a:xfrm>
            <a:off x="233680" y="1087279"/>
            <a:ext cx="11460480" cy="924560"/>
          </a:xfrm>
          <a:prstGeom prst="rect">
            <a:avLst/>
          </a:prstGeom>
        </p:spPr>
        <p:txBody>
          <a:bodyPr/>
          <a:lst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US" kern="0" dirty="0"/>
              <a:t>Many programs exist, but difficult to manage them together for full benefit to tenants and property owners</a:t>
            </a:r>
          </a:p>
        </p:txBody>
      </p:sp>
      <p:sp>
        <p:nvSpPr>
          <p:cNvPr id="4" name="Oval 3">
            <a:extLst>
              <a:ext uri="{FF2B5EF4-FFF2-40B4-BE49-F238E27FC236}">
                <a16:creationId xmlns:a16="http://schemas.microsoft.com/office/drawing/2014/main" id="{C19035EA-9C27-4F3E-9D99-E58850FF0562}"/>
              </a:ext>
            </a:extLst>
          </p:cNvPr>
          <p:cNvSpPr/>
          <p:nvPr/>
        </p:nvSpPr>
        <p:spPr bwMode="auto">
          <a:xfrm>
            <a:off x="969668" y="2152595"/>
            <a:ext cx="3901440" cy="158496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Low Income Weatherization Program</a:t>
            </a:r>
          </a:p>
        </p:txBody>
      </p:sp>
      <p:sp>
        <p:nvSpPr>
          <p:cNvPr id="5" name="Oval 4">
            <a:extLst>
              <a:ext uri="{FF2B5EF4-FFF2-40B4-BE49-F238E27FC236}">
                <a16:creationId xmlns:a16="http://schemas.microsoft.com/office/drawing/2014/main" id="{5C98A0DF-FAB5-408D-B7D6-0D425D4169D7}"/>
              </a:ext>
            </a:extLst>
          </p:cNvPr>
          <p:cNvSpPr/>
          <p:nvPr/>
        </p:nvSpPr>
        <p:spPr bwMode="auto">
          <a:xfrm>
            <a:off x="4083708" y="1735718"/>
            <a:ext cx="3901440" cy="1584960"/>
          </a:xfrm>
          <a:prstGeom prst="ellipse">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Multifamily Upgrade program</a:t>
            </a:r>
          </a:p>
        </p:txBody>
      </p:sp>
      <p:sp>
        <p:nvSpPr>
          <p:cNvPr id="6" name="Oval 5">
            <a:extLst>
              <a:ext uri="{FF2B5EF4-FFF2-40B4-BE49-F238E27FC236}">
                <a16:creationId xmlns:a16="http://schemas.microsoft.com/office/drawing/2014/main" id="{6E3BE86A-EB30-4CE2-8FE6-E00AD2A8BEC4}"/>
              </a:ext>
            </a:extLst>
          </p:cNvPr>
          <p:cNvSpPr/>
          <p:nvPr/>
        </p:nvSpPr>
        <p:spPr bwMode="auto">
          <a:xfrm>
            <a:off x="6938668" y="2406595"/>
            <a:ext cx="3901440" cy="1584960"/>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Multifamily affordable Solar housing (MASH) program</a:t>
            </a:r>
          </a:p>
        </p:txBody>
      </p:sp>
      <p:sp>
        <p:nvSpPr>
          <p:cNvPr id="7" name="Oval 6">
            <a:extLst>
              <a:ext uri="{FF2B5EF4-FFF2-40B4-BE49-F238E27FC236}">
                <a16:creationId xmlns:a16="http://schemas.microsoft.com/office/drawing/2014/main" id="{69D849F5-8D15-402B-B2F1-EB01DAF939B2}"/>
              </a:ext>
            </a:extLst>
          </p:cNvPr>
          <p:cNvSpPr/>
          <p:nvPr/>
        </p:nvSpPr>
        <p:spPr bwMode="auto">
          <a:xfrm>
            <a:off x="5323228" y="3544515"/>
            <a:ext cx="3901440" cy="1584960"/>
          </a:xfrm>
          <a:prstGeom prst="ellipse">
            <a:avLst/>
          </a:prstGeom>
          <a:solidFill>
            <a:schemeClr val="accent4">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CARE program</a:t>
            </a:r>
          </a:p>
        </p:txBody>
      </p:sp>
      <p:sp>
        <p:nvSpPr>
          <p:cNvPr id="8" name="Oval 7">
            <a:extLst>
              <a:ext uri="{FF2B5EF4-FFF2-40B4-BE49-F238E27FC236}">
                <a16:creationId xmlns:a16="http://schemas.microsoft.com/office/drawing/2014/main" id="{322694B2-8410-4707-9FDF-152F92E996A4}"/>
              </a:ext>
            </a:extLst>
          </p:cNvPr>
          <p:cNvSpPr/>
          <p:nvPr/>
        </p:nvSpPr>
        <p:spPr bwMode="auto">
          <a:xfrm>
            <a:off x="2132988" y="3381955"/>
            <a:ext cx="3901440" cy="1584960"/>
          </a:xfrm>
          <a:prstGeom prst="ellipse">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rPr>
              <a:t>Low Income Direct Install Programs</a:t>
            </a:r>
          </a:p>
        </p:txBody>
      </p:sp>
      <p:sp>
        <p:nvSpPr>
          <p:cNvPr id="9" name="Content Placeholder 2">
            <a:extLst>
              <a:ext uri="{FF2B5EF4-FFF2-40B4-BE49-F238E27FC236}">
                <a16:creationId xmlns:a16="http://schemas.microsoft.com/office/drawing/2014/main" id="{87385AB0-CC83-46DA-A568-3F7B48853CFD}"/>
              </a:ext>
            </a:extLst>
          </p:cNvPr>
          <p:cNvSpPr txBox="1">
            <a:spLocks/>
          </p:cNvSpPr>
          <p:nvPr/>
        </p:nvSpPr>
        <p:spPr>
          <a:xfrm>
            <a:off x="365760" y="5466714"/>
            <a:ext cx="11460480" cy="924560"/>
          </a:xfrm>
          <a:prstGeom prst="rect">
            <a:avLst/>
          </a:prstGeom>
        </p:spPr>
        <p:txBody>
          <a:bodyPr/>
          <a:lst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US" kern="0" dirty="0"/>
              <a:t>Some are rebated, some are direct install, different rule sets for each program, some programs obviate incentives from others, etc.</a:t>
            </a:r>
          </a:p>
          <a:p>
            <a:r>
              <a:rPr lang="en-US" kern="0" dirty="0"/>
              <a:t>Some programs expire rapidly resulting in unexpected costs</a:t>
            </a:r>
          </a:p>
        </p:txBody>
      </p:sp>
    </p:spTree>
    <p:extLst>
      <p:ext uri="{BB962C8B-B14F-4D97-AF65-F5344CB8AC3E}">
        <p14:creationId xmlns:p14="http://schemas.microsoft.com/office/powerpoint/2010/main" val="1075603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Lessons Learned </a:t>
            </a:r>
          </a:p>
        </p:txBody>
      </p:sp>
    </p:spTree>
    <p:extLst>
      <p:ext uri="{BB962C8B-B14F-4D97-AF65-F5344CB8AC3E}">
        <p14:creationId xmlns:p14="http://schemas.microsoft.com/office/powerpoint/2010/main" val="125554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Integrated Approaches to Manage Short Term Requirements with Long Term Targets </a:t>
            </a:r>
          </a:p>
        </p:txBody>
      </p:sp>
      <p:pic>
        <p:nvPicPr>
          <p:cNvPr id="8" name="Picture 7"/>
          <p:cNvPicPr>
            <a:picLocks noChangeAspect="1"/>
          </p:cNvPicPr>
          <p:nvPr/>
        </p:nvPicPr>
        <p:blipFill>
          <a:blip r:embed="rId2"/>
          <a:stretch>
            <a:fillRect/>
          </a:stretch>
        </p:blipFill>
        <p:spPr>
          <a:xfrm>
            <a:off x="7343404" y="3517159"/>
            <a:ext cx="4081482" cy="2791277"/>
          </a:xfrm>
          <a:prstGeom prst="rect">
            <a:avLst/>
          </a:prstGeom>
          <a:ln>
            <a:solidFill>
              <a:schemeClr val="accent1"/>
            </a:solidFill>
          </a:ln>
        </p:spPr>
      </p:pic>
      <p:sp>
        <p:nvSpPr>
          <p:cNvPr id="9" name="TextBox 8"/>
          <p:cNvSpPr txBox="1"/>
          <p:nvPr/>
        </p:nvSpPr>
        <p:spPr>
          <a:xfrm>
            <a:off x="6862617" y="6308436"/>
            <a:ext cx="5043055" cy="338554"/>
          </a:xfrm>
          <a:prstGeom prst="rect">
            <a:avLst/>
          </a:prstGeom>
          <a:noFill/>
        </p:spPr>
        <p:txBody>
          <a:bodyPr wrap="square" rtlCol="0">
            <a:spAutoFit/>
          </a:bodyPr>
          <a:lstStyle/>
          <a:p>
            <a:r>
              <a:rPr lang="en-US" dirty="0">
                <a:solidFill>
                  <a:schemeClr val="tx1">
                    <a:lumMod val="75000"/>
                    <a:lumOff val="25000"/>
                  </a:schemeClr>
                </a:solidFill>
                <a:latin typeface="+mn-lt"/>
              </a:rPr>
              <a:t>Understand long-term implications to new construction</a:t>
            </a:r>
          </a:p>
        </p:txBody>
      </p:sp>
      <p:pic>
        <p:nvPicPr>
          <p:cNvPr id="11" name="Picture 10"/>
          <p:cNvPicPr>
            <a:picLocks noChangeAspect="1"/>
          </p:cNvPicPr>
          <p:nvPr/>
        </p:nvPicPr>
        <p:blipFill>
          <a:blip r:embed="rId3"/>
          <a:stretch>
            <a:fillRect/>
          </a:stretch>
        </p:blipFill>
        <p:spPr>
          <a:xfrm>
            <a:off x="7960572" y="686378"/>
            <a:ext cx="2847144" cy="2627870"/>
          </a:xfrm>
          <a:prstGeom prst="rect">
            <a:avLst/>
          </a:prstGeom>
        </p:spPr>
      </p:pic>
      <p:pic>
        <p:nvPicPr>
          <p:cNvPr id="13" name="Picture 12"/>
          <p:cNvPicPr>
            <a:picLocks noChangeAspect="1"/>
          </p:cNvPicPr>
          <p:nvPr/>
        </p:nvPicPr>
        <p:blipFill>
          <a:blip r:embed="rId4"/>
          <a:stretch>
            <a:fillRect/>
          </a:stretch>
        </p:blipFill>
        <p:spPr>
          <a:xfrm>
            <a:off x="838268" y="1848908"/>
            <a:ext cx="5602710" cy="3779848"/>
          </a:xfrm>
          <a:prstGeom prst="rect">
            <a:avLst/>
          </a:prstGeom>
        </p:spPr>
      </p:pic>
      <p:sp>
        <p:nvSpPr>
          <p:cNvPr id="14" name="TextBox 13"/>
          <p:cNvSpPr txBox="1"/>
          <p:nvPr/>
        </p:nvSpPr>
        <p:spPr>
          <a:xfrm>
            <a:off x="6756399" y="3144971"/>
            <a:ext cx="5043055" cy="338554"/>
          </a:xfrm>
          <a:prstGeom prst="rect">
            <a:avLst/>
          </a:prstGeom>
          <a:noFill/>
        </p:spPr>
        <p:txBody>
          <a:bodyPr wrap="square" rtlCol="0">
            <a:spAutoFit/>
          </a:bodyPr>
          <a:lstStyle/>
          <a:p>
            <a:r>
              <a:rPr lang="en-US" dirty="0">
                <a:solidFill>
                  <a:schemeClr val="tx1">
                    <a:lumMod val="75000"/>
                    <a:lumOff val="25000"/>
                  </a:schemeClr>
                </a:solidFill>
                <a:latin typeface="+mn-lt"/>
              </a:rPr>
              <a:t>Multi-faceted approach to efficient electrification</a:t>
            </a:r>
          </a:p>
        </p:txBody>
      </p:sp>
      <p:sp>
        <p:nvSpPr>
          <p:cNvPr id="15" name="TextBox 14"/>
          <p:cNvSpPr txBox="1"/>
          <p:nvPr/>
        </p:nvSpPr>
        <p:spPr>
          <a:xfrm>
            <a:off x="1118095" y="5628756"/>
            <a:ext cx="5043055" cy="338554"/>
          </a:xfrm>
          <a:prstGeom prst="rect">
            <a:avLst/>
          </a:prstGeom>
          <a:noFill/>
        </p:spPr>
        <p:txBody>
          <a:bodyPr wrap="square" rtlCol="0">
            <a:spAutoFit/>
          </a:bodyPr>
          <a:lstStyle/>
          <a:p>
            <a:r>
              <a:rPr lang="en-US" dirty="0">
                <a:solidFill>
                  <a:schemeClr val="tx1">
                    <a:lumMod val="75000"/>
                    <a:lumOff val="25000"/>
                  </a:schemeClr>
                </a:solidFill>
                <a:latin typeface="+mn-lt"/>
              </a:rPr>
              <a:t>Prioritize Sets of Technologies</a:t>
            </a:r>
          </a:p>
        </p:txBody>
      </p:sp>
    </p:spTree>
    <p:extLst>
      <p:ext uri="{BB962C8B-B14F-4D97-AF65-F5344CB8AC3E}">
        <p14:creationId xmlns:p14="http://schemas.microsoft.com/office/powerpoint/2010/main" val="413463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F73A1-2881-4956-9544-BA1D1D67445D}"/>
              </a:ext>
            </a:extLst>
          </p:cNvPr>
          <p:cNvSpPr>
            <a:spLocks noGrp="1"/>
          </p:cNvSpPr>
          <p:nvPr>
            <p:ph type="title"/>
          </p:nvPr>
        </p:nvSpPr>
        <p:spPr/>
        <p:txBody>
          <a:bodyPr/>
          <a:lstStyle/>
          <a:p>
            <a:r>
              <a:rPr lang="en-US" dirty="0"/>
              <a:t>Stringing Financing for Customer Economics</a:t>
            </a:r>
          </a:p>
        </p:txBody>
      </p:sp>
      <p:sp>
        <p:nvSpPr>
          <p:cNvPr id="3" name="Content Placeholder 2">
            <a:extLst>
              <a:ext uri="{FF2B5EF4-FFF2-40B4-BE49-F238E27FC236}">
                <a16:creationId xmlns:a16="http://schemas.microsoft.com/office/drawing/2014/main" id="{57FE18BC-0DFF-4207-8AF3-5B2B682E85BD}"/>
              </a:ext>
            </a:extLst>
          </p:cNvPr>
          <p:cNvSpPr txBox="1">
            <a:spLocks/>
          </p:cNvSpPr>
          <p:nvPr/>
        </p:nvSpPr>
        <p:spPr>
          <a:xfrm>
            <a:off x="365760" y="5197672"/>
            <a:ext cx="11460480" cy="924560"/>
          </a:xfrm>
          <a:prstGeom prst="rect">
            <a:avLst/>
          </a:prstGeom>
        </p:spPr>
        <p:txBody>
          <a:bodyPr/>
          <a:lstStyle>
            <a:lvl1pPr marL="173038" indent="-173038" algn="l" rtl="0" eaLnBrk="1" fontAlgn="base" hangingPunct="1">
              <a:lnSpc>
                <a:spcPct val="100000"/>
              </a:lnSpc>
              <a:spcBef>
                <a:spcPct val="0"/>
              </a:spcBef>
              <a:spcAft>
                <a:spcPts val="600"/>
              </a:spcAft>
              <a:buClr>
                <a:schemeClr val="tx2"/>
              </a:buClr>
              <a:buFont typeface="Wingdings" panose="05000000000000000000" pitchFamily="2" charset="2"/>
              <a:buChar char="§"/>
              <a:defRPr sz="2400">
                <a:solidFill>
                  <a:schemeClr val="tx1"/>
                </a:solidFill>
                <a:latin typeface="+mn-lt"/>
                <a:ea typeface="+mn-ea"/>
                <a:cs typeface="+mn-cs"/>
              </a:defRPr>
            </a:lvl1pPr>
            <a:lvl2pPr marL="515938" indent="-228600" algn="l" rtl="0" eaLnBrk="1" fontAlgn="base" hangingPunct="1">
              <a:lnSpc>
                <a:spcPct val="100000"/>
              </a:lnSpc>
              <a:spcBef>
                <a:spcPct val="0"/>
              </a:spcBef>
              <a:spcAft>
                <a:spcPts val="600"/>
              </a:spcAft>
              <a:buClr>
                <a:schemeClr val="tx2"/>
              </a:buClr>
              <a:buChar char="–"/>
              <a:defRPr sz="2000">
                <a:solidFill>
                  <a:schemeClr val="tx1"/>
                </a:solidFill>
                <a:latin typeface="+mn-lt"/>
              </a:defRPr>
            </a:lvl2pPr>
            <a:lvl3pPr marL="798513" indent="-166688"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3pPr>
            <a:lvl4pPr marL="1196975" indent="-223838" algn="l" rtl="0" eaLnBrk="1" fontAlgn="base" hangingPunct="1">
              <a:lnSpc>
                <a:spcPct val="100000"/>
              </a:lnSpc>
              <a:spcBef>
                <a:spcPct val="0"/>
              </a:spcBef>
              <a:spcAft>
                <a:spcPts val="600"/>
              </a:spcAft>
              <a:buClr>
                <a:schemeClr val="tx2"/>
              </a:buClr>
              <a:buChar char="–"/>
              <a:defRPr sz="2000">
                <a:solidFill>
                  <a:schemeClr val="tx1"/>
                </a:solidFill>
                <a:latin typeface="+mn-lt"/>
              </a:defRPr>
            </a:lvl4pPr>
            <a:lvl5pPr marL="1487488" indent="-174625" algn="l" rtl="0" eaLnBrk="1" fontAlgn="base" hangingPunct="1">
              <a:lnSpc>
                <a:spcPct val="100000"/>
              </a:lnSpc>
              <a:spcBef>
                <a:spcPct val="0"/>
              </a:spcBef>
              <a:spcAft>
                <a:spcPts val="600"/>
              </a:spcAft>
              <a:buClr>
                <a:schemeClr val="tx2"/>
              </a:buClr>
              <a:buFont typeface="Wingdings" panose="05000000000000000000" pitchFamily="2" charset="2"/>
              <a:buChar char="§"/>
              <a:defRPr sz="2000">
                <a:solidFill>
                  <a:schemeClr val="tx1"/>
                </a:solidFill>
                <a:latin typeface="+mn-lt"/>
              </a:defRPr>
            </a:lvl5pPr>
            <a:lvl6pPr marL="1944688" indent="-174625" algn="l" rtl="0" eaLnBrk="1" fontAlgn="base" hangingPunct="1">
              <a:lnSpc>
                <a:spcPct val="95000"/>
              </a:lnSpc>
              <a:spcBef>
                <a:spcPct val="0"/>
              </a:spcBef>
              <a:spcAft>
                <a:spcPct val="25000"/>
              </a:spcAft>
              <a:buChar char="•"/>
              <a:defRPr sz="2400">
                <a:solidFill>
                  <a:srgbClr val="000000"/>
                </a:solidFill>
                <a:latin typeface="+mn-lt"/>
              </a:defRPr>
            </a:lvl6pPr>
            <a:lvl7pPr marL="2401888" indent="-174625" algn="l" rtl="0" eaLnBrk="1" fontAlgn="base" hangingPunct="1">
              <a:lnSpc>
                <a:spcPct val="95000"/>
              </a:lnSpc>
              <a:spcBef>
                <a:spcPct val="0"/>
              </a:spcBef>
              <a:spcAft>
                <a:spcPct val="25000"/>
              </a:spcAft>
              <a:buChar char="•"/>
              <a:defRPr sz="2400">
                <a:solidFill>
                  <a:srgbClr val="000000"/>
                </a:solidFill>
                <a:latin typeface="+mn-lt"/>
              </a:defRPr>
            </a:lvl7pPr>
            <a:lvl8pPr marL="2859088" indent="-174625" algn="l" rtl="0" eaLnBrk="1" fontAlgn="base" hangingPunct="1">
              <a:lnSpc>
                <a:spcPct val="95000"/>
              </a:lnSpc>
              <a:spcBef>
                <a:spcPct val="0"/>
              </a:spcBef>
              <a:spcAft>
                <a:spcPct val="25000"/>
              </a:spcAft>
              <a:buChar char="•"/>
              <a:defRPr sz="2400">
                <a:solidFill>
                  <a:srgbClr val="000000"/>
                </a:solidFill>
                <a:latin typeface="+mn-lt"/>
              </a:defRPr>
            </a:lvl8pPr>
            <a:lvl9pPr marL="3316288" indent="-174625" algn="l" rtl="0" eaLnBrk="1" fontAlgn="base" hangingPunct="1">
              <a:lnSpc>
                <a:spcPct val="95000"/>
              </a:lnSpc>
              <a:spcBef>
                <a:spcPct val="0"/>
              </a:spcBef>
              <a:spcAft>
                <a:spcPct val="25000"/>
              </a:spcAft>
              <a:buChar char="•"/>
              <a:defRPr sz="2400">
                <a:solidFill>
                  <a:srgbClr val="000000"/>
                </a:solidFill>
                <a:latin typeface="+mn-lt"/>
              </a:defRPr>
            </a:lvl9pPr>
          </a:lstStyle>
          <a:p>
            <a:r>
              <a:rPr lang="en-US" kern="0" dirty="0"/>
              <a:t>Customer Process: First conduct audits, apply for direct install programs, recruit tenants, then install solar through PPA, in parallel conduct electrification and deep retrofits, obtain rebates from LIWP, complete final EE for MUP programs</a:t>
            </a:r>
          </a:p>
        </p:txBody>
      </p:sp>
      <p:graphicFrame>
        <p:nvGraphicFramePr>
          <p:cNvPr id="11" name="Diagram 10">
            <a:extLst>
              <a:ext uri="{FF2B5EF4-FFF2-40B4-BE49-F238E27FC236}">
                <a16:creationId xmlns:a16="http://schemas.microsoft.com/office/drawing/2014/main" id="{00CE42CC-39FD-4A3F-A591-8D54532773C5}"/>
              </a:ext>
            </a:extLst>
          </p:cNvPr>
          <p:cNvGraphicFramePr/>
          <p:nvPr/>
        </p:nvGraphicFramePr>
        <p:xfrm>
          <a:off x="456588" y="808552"/>
          <a:ext cx="1078992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39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Tenant Benefits – Survey Data Post Integrated Retrofits</a:t>
            </a:r>
          </a:p>
        </p:txBody>
      </p:sp>
      <p:sp>
        <p:nvSpPr>
          <p:cNvPr id="3" name="Content Placeholder 2"/>
          <p:cNvSpPr>
            <a:spLocks noGrp="1"/>
          </p:cNvSpPr>
          <p:nvPr>
            <p:ph idx="1"/>
          </p:nvPr>
        </p:nvSpPr>
        <p:spPr>
          <a:xfrm>
            <a:off x="365760" y="1005840"/>
            <a:ext cx="4797367" cy="4663440"/>
          </a:xfrm>
        </p:spPr>
        <p:txBody>
          <a:bodyPr>
            <a:normAutofit fontScale="70000" lnSpcReduction="20000"/>
          </a:bodyPr>
          <a:lstStyle/>
          <a:p>
            <a:r>
              <a:rPr lang="en-US" dirty="0"/>
              <a:t>More than 65% respondents reported lower energy bills post retrofits.</a:t>
            </a:r>
          </a:p>
          <a:p>
            <a:pPr marL="0" indent="0">
              <a:buNone/>
            </a:pPr>
            <a:endParaRPr lang="en-US" dirty="0"/>
          </a:p>
          <a:p>
            <a:r>
              <a:rPr lang="en-US" dirty="0"/>
              <a:t>Apartment satisfaction has risen up from 88% (baseline) to 97% (post-retrofits). Major increase in community satisfaction seen post retrofit- rise from 37% (baseline) to 55% (post-retrofits)</a:t>
            </a:r>
          </a:p>
          <a:p>
            <a:endParaRPr lang="en-US" dirty="0"/>
          </a:p>
          <a:p>
            <a:r>
              <a:rPr lang="en-US" dirty="0"/>
              <a:t>Marked increase in resident assessment of HVAC retrofit performance. Exceedingly high customer satisfaction in cooling and heating during summer and winter.</a:t>
            </a:r>
          </a:p>
          <a:p>
            <a:endParaRPr lang="en-US" dirty="0"/>
          </a:p>
        </p:txBody>
      </p:sp>
      <p:sp>
        <p:nvSpPr>
          <p:cNvPr id="4" name="Text Placeholder 3"/>
          <p:cNvSpPr>
            <a:spLocks noGrp="1"/>
          </p:cNvSpPr>
          <p:nvPr>
            <p:ph type="body" sz="quarter" idx="10"/>
          </p:nvPr>
        </p:nvSpPr>
        <p:spPr/>
        <p:txBody>
          <a:bodyPr/>
          <a:lstStyle/>
          <a:p>
            <a:r>
              <a:rPr lang="en-US" dirty="0"/>
              <a:t>Efficiency Benefits </a:t>
            </a:r>
            <a:r>
              <a:rPr lang="en-US" dirty="0">
                <a:sym typeface="Wingdings" panose="05000000000000000000" pitchFamily="2" charset="2"/>
              </a:rPr>
              <a:t> Piece of Mind</a:t>
            </a:r>
            <a:endParaRPr lang="en-US" dirty="0"/>
          </a:p>
        </p:txBody>
      </p:sp>
      <p:graphicFrame>
        <p:nvGraphicFramePr>
          <p:cNvPr id="6" name="Diagram 5">
            <a:extLst/>
          </p:cNvPr>
          <p:cNvGraphicFramePr/>
          <p:nvPr>
            <p:extLst/>
          </p:nvPr>
        </p:nvGraphicFramePr>
        <p:xfrm>
          <a:off x="5271660" y="914083"/>
          <a:ext cx="6209140" cy="4443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803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EPRI Webcast – Lessons Learned from Utility Programs Enabling Healthy and Affordable Communities</a:t>
            </a:r>
          </a:p>
        </p:txBody>
      </p:sp>
      <p:sp>
        <p:nvSpPr>
          <p:cNvPr id="3" name="Content Placeholder 2"/>
          <p:cNvSpPr>
            <a:spLocks noGrp="1"/>
          </p:cNvSpPr>
          <p:nvPr>
            <p:ph idx="1"/>
          </p:nvPr>
        </p:nvSpPr>
        <p:spPr>
          <a:xfrm>
            <a:off x="365125" y="1339273"/>
            <a:ext cx="5444548" cy="3683462"/>
          </a:xfrm>
        </p:spPr>
        <p:txBody>
          <a:bodyPr/>
          <a:lstStyle/>
          <a:p>
            <a:r>
              <a:rPr lang="en-US" dirty="0"/>
              <a:t>Speakers: </a:t>
            </a:r>
          </a:p>
          <a:p>
            <a:pPr lvl="1"/>
            <a:r>
              <a:rPr lang="en-US" dirty="0"/>
              <a:t>US Department of Energy</a:t>
            </a:r>
          </a:p>
          <a:p>
            <a:pPr lvl="1"/>
            <a:r>
              <a:rPr lang="en-US" dirty="0"/>
              <a:t>NYSERDA </a:t>
            </a:r>
          </a:p>
          <a:p>
            <a:pPr lvl="1"/>
            <a:r>
              <a:rPr lang="en-US" dirty="0"/>
              <a:t>Lincoln Electric System </a:t>
            </a:r>
          </a:p>
          <a:p>
            <a:pPr lvl="1"/>
            <a:r>
              <a:rPr lang="en-US" dirty="0"/>
              <a:t>Pacific Gas and Electric </a:t>
            </a:r>
          </a:p>
          <a:p>
            <a:pPr lvl="1"/>
            <a:r>
              <a:rPr lang="en-US" dirty="0"/>
              <a:t>Consolidated Edison </a:t>
            </a:r>
          </a:p>
          <a:p>
            <a:pPr lvl="1"/>
            <a:r>
              <a:rPr lang="en-US" dirty="0"/>
              <a:t>Roanoke Electric </a:t>
            </a:r>
          </a:p>
          <a:p>
            <a:pPr lvl="1"/>
            <a:endParaRPr lang="en-US" dirty="0"/>
          </a:p>
        </p:txBody>
      </p:sp>
      <p:sp>
        <p:nvSpPr>
          <p:cNvPr id="4" name="Text Placeholder 3"/>
          <p:cNvSpPr>
            <a:spLocks noGrp="1"/>
          </p:cNvSpPr>
          <p:nvPr>
            <p:ph type="body" sz="quarter" idx="10"/>
          </p:nvPr>
        </p:nvSpPr>
        <p:spPr/>
        <p:txBody>
          <a:bodyPr/>
          <a:lstStyle/>
          <a:p>
            <a:r>
              <a:rPr lang="en-US" dirty="0"/>
              <a:t>Webcast June 26</a:t>
            </a:r>
            <a:r>
              <a:rPr lang="en-US" baseline="30000" dirty="0"/>
              <a:t>th</a:t>
            </a:r>
            <a:r>
              <a:rPr lang="en-US" dirty="0"/>
              <a:t>, 2019 12PM Pacific (3PM Eastern)</a:t>
            </a:r>
          </a:p>
        </p:txBody>
      </p:sp>
      <p:pic>
        <p:nvPicPr>
          <p:cNvPr id="1026" name="Picture 2" descr="https://betterbuildingsinitiative.energy.gov/sites/default/files/styles/medium/public/blog/images/LINC_BeechwoodSolarInstallGraduates_0.jpg?itok=XakKU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505" y="1218410"/>
            <a:ext cx="5613113" cy="37505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0125" y="5022735"/>
            <a:ext cx="4587875" cy="584775"/>
          </a:xfrm>
          <a:prstGeom prst="rect">
            <a:avLst/>
          </a:prstGeom>
          <a:noFill/>
        </p:spPr>
        <p:txBody>
          <a:bodyPr wrap="square" rtlCol="0">
            <a:spAutoFit/>
          </a:bodyPr>
          <a:lstStyle/>
          <a:p>
            <a:r>
              <a:rPr lang="en-US" dirty="0">
                <a:solidFill>
                  <a:schemeClr val="tx1">
                    <a:lumMod val="75000"/>
                    <a:lumOff val="25000"/>
                  </a:schemeClr>
                </a:solidFill>
                <a:latin typeface="+mn-lt"/>
              </a:rPr>
              <a:t>Tenant solar install training as part of ZNE multifamily upgrade project</a:t>
            </a:r>
          </a:p>
        </p:txBody>
      </p:sp>
    </p:spTree>
    <p:extLst>
      <p:ext uri="{BB962C8B-B14F-4D97-AF65-F5344CB8AC3E}">
        <p14:creationId xmlns:p14="http://schemas.microsoft.com/office/powerpoint/2010/main" val="3955569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Contacts</a:t>
            </a:r>
          </a:p>
        </p:txBody>
      </p:sp>
      <p:sp>
        <p:nvSpPr>
          <p:cNvPr id="5" name="Content Placeholder 4"/>
          <p:cNvSpPr>
            <a:spLocks noGrp="1"/>
          </p:cNvSpPr>
          <p:nvPr>
            <p:ph idx="1"/>
          </p:nvPr>
        </p:nvSpPr>
        <p:spPr>
          <a:xfrm>
            <a:off x="365760" y="1005840"/>
            <a:ext cx="5176058" cy="5394960"/>
          </a:xfrm>
        </p:spPr>
        <p:txBody>
          <a:bodyPr>
            <a:normAutofit/>
          </a:bodyPr>
          <a:lstStyle/>
          <a:p>
            <a:pPr>
              <a:buNone/>
            </a:pPr>
            <a:r>
              <a:rPr lang="en-US" dirty="0"/>
              <a:t>Ram Narayanamurthy</a:t>
            </a:r>
          </a:p>
          <a:p>
            <a:pPr>
              <a:buNone/>
            </a:pPr>
            <a:r>
              <a:rPr lang="en-US" dirty="0">
                <a:hlinkClick r:id="rId2"/>
              </a:rPr>
              <a:t>rnarayanamurthy@epri.com</a:t>
            </a:r>
            <a:endParaRPr lang="en-US" dirty="0"/>
          </a:p>
          <a:p>
            <a:pPr>
              <a:buNone/>
            </a:pPr>
            <a:r>
              <a:rPr lang="en-US" dirty="0"/>
              <a:t>650-492-9576</a:t>
            </a:r>
          </a:p>
          <a:p>
            <a:pPr>
              <a:buNone/>
            </a:pPr>
            <a:endParaRPr lang="en-US" dirty="0"/>
          </a:p>
          <a:p>
            <a:pPr>
              <a:buNone/>
            </a:pPr>
            <a:r>
              <a:rPr lang="en-US" dirty="0"/>
              <a:t>Ben Clarin</a:t>
            </a:r>
          </a:p>
          <a:p>
            <a:pPr>
              <a:buNone/>
            </a:pPr>
            <a:r>
              <a:rPr lang="en-US" dirty="0">
                <a:hlinkClick r:id="rId3"/>
              </a:rPr>
              <a:t>bclarin@epri.com</a:t>
            </a:r>
            <a:endParaRPr lang="en-US" dirty="0"/>
          </a:p>
          <a:p>
            <a:pPr>
              <a:buNone/>
            </a:pPr>
            <a:r>
              <a:rPr lang="en-US" dirty="0"/>
              <a:t>650-855-2317</a:t>
            </a:r>
          </a:p>
          <a:p>
            <a:pPr>
              <a:buNone/>
            </a:pPr>
            <a:endParaRPr lang="en-US" dirty="0"/>
          </a:p>
          <a:p>
            <a:pPr>
              <a:buNone/>
            </a:pPr>
            <a:endParaRPr lang="en-US" dirty="0"/>
          </a:p>
          <a:p>
            <a:pPr>
              <a:buNone/>
            </a:pPr>
            <a:endParaRPr lang="en-US" dirty="0"/>
          </a:p>
        </p:txBody>
      </p:sp>
    </p:spTree>
    <p:extLst>
      <p:ext uri="{BB962C8B-B14F-4D97-AF65-F5344CB8AC3E}">
        <p14:creationId xmlns:p14="http://schemas.microsoft.com/office/powerpoint/2010/main" val="3029771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38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0233" y="4578363"/>
            <a:ext cx="2743200" cy="18288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1861" y="3234519"/>
            <a:ext cx="2743200" cy="18288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682" y="3234519"/>
            <a:ext cx="2743200" cy="1828800"/>
          </a:xfrm>
          <a:prstGeom prst="rect">
            <a:avLst/>
          </a:prstGeom>
        </p:spPr>
      </p:pic>
      <p:sp>
        <p:nvSpPr>
          <p:cNvPr id="920590" name="Rectangle 14"/>
          <p:cNvSpPr>
            <a:spLocks noGrp="1" noChangeArrowheads="1"/>
          </p:cNvSpPr>
          <p:nvPr>
            <p:ph type="title"/>
          </p:nvPr>
        </p:nvSpPr>
        <p:spPr/>
        <p:txBody>
          <a:bodyPr/>
          <a:lstStyle/>
          <a:p>
            <a:r>
              <a:rPr lang="en-US" dirty="0"/>
              <a:t>EPRI Mission and Membership</a:t>
            </a:r>
          </a:p>
        </p:txBody>
      </p:sp>
      <p:sp>
        <p:nvSpPr>
          <p:cNvPr id="3" name="Content Placeholder 2"/>
          <p:cNvSpPr>
            <a:spLocks noGrp="1"/>
          </p:cNvSpPr>
          <p:nvPr>
            <p:ph idx="1"/>
          </p:nvPr>
        </p:nvSpPr>
        <p:spPr>
          <a:xfrm>
            <a:off x="365760" y="730457"/>
            <a:ext cx="11219599" cy="2320436"/>
          </a:xfrm>
        </p:spPr>
        <p:txBody>
          <a:bodyPr>
            <a:normAutofit/>
          </a:bodyPr>
          <a:lstStyle/>
          <a:p>
            <a:pPr>
              <a:spcAft>
                <a:spcPts val="1800"/>
              </a:spcAft>
            </a:pPr>
            <a:r>
              <a:rPr lang="en-US" sz="2300" dirty="0"/>
              <a:t>Not-for-profit research organization working on public benefits research on electricity issues</a:t>
            </a:r>
          </a:p>
          <a:p>
            <a:pPr>
              <a:spcAft>
                <a:spcPts val="1800"/>
              </a:spcAft>
            </a:pPr>
            <a:r>
              <a:rPr lang="en-US" sz="2300" dirty="0"/>
              <a:t>450+ participants in more than </a:t>
            </a:r>
            <a:br>
              <a:rPr lang="en-US" sz="2300" dirty="0"/>
            </a:br>
            <a:r>
              <a:rPr lang="en-US" sz="2300" dirty="0"/>
              <a:t>30 countries with international members comprising 25% of research funding</a:t>
            </a:r>
          </a:p>
          <a:p>
            <a:pPr>
              <a:spcAft>
                <a:spcPts val="1800"/>
              </a:spcAft>
            </a:pPr>
            <a:r>
              <a:rPr lang="en-US" sz="2300" dirty="0"/>
              <a:t>EPRI members generate approximately 90% of the electricity in the US</a:t>
            </a:r>
          </a:p>
        </p:txBody>
      </p:sp>
      <p:pic>
        <p:nvPicPr>
          <p:cNvPr id="15" name="Picture 14" descr="EPRI Mission icon.png"/>
          <p:cNvPicPr>
            <a:picLocks noChangeAspect="1"/>
          </p:cNvPicPr>
          <p:nvPr/>
        </p:nvPicPr>
        <p:blipFill>
          <a:blip r:embed="rId6" cstate="print"/>
          <a:stretch>
            <a:fillRect/>
          </a:stretch>
        </p:blipFill>
        <p:spPr>
          <a:xfrm>
            <a:off x="8750162" y="3144121"/>
            <a:ext cx="3076077" cy="3079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28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59F94-1FF6-43EA-A7B1-FD32D28229D5}"/>
              </a:ext>
            </a:extLst>
          </p:cNvPr>
          <p:cNvSpPr>
            <a:spLocks noGrp="1"/>
          </p:cNvSpPr>
          <p:nvPr>
            <p:ph type="title"/>
          </p:nvPr>
        </p:nvSpPr>
        <p:spPr/>
        <p:txBody>
          <a:bodyPr/>
          <a:lstStyle/>
          <a:p>
            <a:r>
              <a:rPr lang="en-US" sz="3200" dirty="0"/>
              <a:t>Program Vision – Advanced Buildings</a:t>
            </a:r>
          </a:p>
        </p:txBody>
      </p:sp>
      <p:sp>
        <p:nvSpPr>
          <p:cNvPr id="3" name="Content Placeholder 2">
            <a:extLst>
              <a:ext uri="{FF2B5EF4-FFF2-40B4-BE49-F238E27FC236}">
                <a16:creationId xmlns:a16="http://schemas.microsoft.com/office/drawing/2014/main" id="{47995242-9B44-408F-80C2-2DDA66A10D8D}"/>
              </a:ext>
            </a:extLst>
          </p:cNvPr>
          <p:cNvSpPr>
            <a:spLocks noGrp="1"/>
          </p:cNvSpPr>
          <p:nvPr>
            <p:ph idx="1"/>
          </p:nvPr>
        </p:nvSpPr>
        <p:spPr>
          <a:xfrm>
            <a:off x="365760" y="1379211"/>
            <a:ext cx="8064315" cy="4706629"/>
          </a:xfrm>
          <a:solidFill>
            <a:srgbClr val="F4FAFA"/>
          </a:solidFill>
          <a:effectLst>
            <a:glow rad="228600">
              <a:schemeClr val="accent3">
                <a:satMod val="175000"/>
                <a:alpha val="40000"/>
              </a:schemeClr>
            </a:glow>
          </a:effectLst>
        </p:spPr>
        <p:txBody>
          <a:bodyPr>
            <a:normAutofit fontScale="92500" lnSpcReduction="20000"/>
          </a:bodyPr>
          <a:lstStyle/>
          <a:p>
            <a:pPr marL="0" indent="0">
              <a:lnSpc>
                <a:spcPct val="130000"/>
              </a:lnSpc>
              <a:buNone/>
            </a:pPr>
            <a:r>
              <a:rPr lang="en-US" sz="4000" dirty="0"/>
              <a:t>Provide </a:t>
            </a:r>
            <a:r>
              <a:rPr lang="en-US" sz="4000" u="sng" dirty="0"/>
              <a:t>strategic insight</a:t>
            </a:r>
            <a:r>
              <a:rPr lang="en-US" sz="4000" dirty="0"/>
              <a:t> on grid transformation to a cleaner, customer centered energy system by understanding how </a:t>
            </a:r>
            <a:r>
              <a:rPr lang="en-US" sz="4000" b="1" dirty="0"/>
              <a:t>buildings act as a point of integration, application</a:t>
            </a:r>
            <a:r>
              <a:rPr lang="en-US" sz="4000" dirty="0"/>
              <a:t> and a medium to </a:t>
            </a:r>
            <a:r>
              <a:rPr lang="en-US" sz="4000" b="1" dirty="0"/>
              <a:t>scale</a:t>
            </a:r>
            <a:r>
              <a:rPr lang="en-US" sz="4000" dirty="0"/>
              <a:t> emerging customer technologies.</a:t>
            </a:r>
          </a:p>
        </p:txBody>
      </p:sp>
      <p:pic>
        <p:nvPicPr>
          <p:cNvPr id="8" name="Picture 7">
            <a:extLst>
              <a:ext uri="{FF2B5EF4-FFF2-40B4-BE49-F238E27FC236}">
                <a16:creationId xmlns:a16="http://schemas.microsoft.com/office/drawing/2014/main" id="{D09C7A41-4EE4-4360-9C34-7BB9850C7F0C}"/>
              </a:ext>
            </a:extLst>
          </p:cNvPr>
          <p:cNvPicPr>
            <a:picLocks noChangeAspect="1"/>
          </p:cNvPicPr>
          <p:nvPr/>
        </p:nvPicPr>
        <p:blipFill rotWithShape="1">
          <a:blip r:embed="rId3"/>
          <a:srcRect l="6630" t="4211" r="369" b="8723"/>
          <a:stretch/>
        </p:blipFill>
        <p:spPr>
          <a:xfrm>
            <a:off x="8853248" y="3573995"/>
            <a:ext cx="3084752" cy="2788994"/>
          </a:xfrm>
          <a:prstGeom prst="rect">
            <a:avLst/>
          </a:prstGeom>
        </p:spPr>
      </p:pic>
      <p:pic>
        <p:nvPicPr>
          <p:cNvPr id="11" name="Picture 10">
            <a:extLst>
              <a:ext uri="{FF2B5EF4-FFF2-40B4-BE49-F238E27FC236}">
                <a16:creationId xmlns:a16="http://schemas.microsoft.com/office/drawing/2014/main" id="{1A861A8F-B54B-41D4-B3E6-EC6D102505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6332" y="1003292"/>
            <a:ext cx="3429000" cy="2286000"/>
          </a:xfrm>
          <a:prstGeom prst="rect">
            <a:avLst/>
          </a:prstGeom>
        </p:spPr>
      </p:pic>
    </p:spTree>
    <p:extLst>
      <p:ext uri="{BB962C8B-B14F-4D97-AF65-F5344CB8AC3E}">
        <p14:creationId xmlns:p14="http://schemas.microsoft.com/office/powerpoint/2010/main" val="47037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A38903C-5DCC-4667-BE8E-0BCBEB153527}"/>
              </a:ext>
            </a:extLst>
          </p:cNvPr>
          <p:cNvPicPr>
            <a:picLocks noChangeAspect="1"/>
          </p:cNvPicPr>
          <p:nvPr/>
        </p:nvPicPr>
        <p:blipFill>
          <a:blip r:embed="rId2"/>
          <a:stretch>
            <a:fillRect/>
          </a:stretch>
        </p:blipFill>
        <p:spPr>
          <a:xfrm>
            <a:off x="7157720" y="4019889"/>
            <a:ext cx="3821502" cy="2418081"/>
          </a:xfrm>
          <a:prstGeom prst="rect">
            <a:avLst/>
          </a:prstGeom>
        </p:spPr>
      </p:pic>
      <p:sp>
        <p:nvSpPr>
          <p:cNvPr id="6" name="Rectangle: Rounded Corners 5">
            <a:extLst>
              <a:ext uri="{FF2B5EF4-FFF2-40B4-BE49-F238E27FC236}">
                <a16:creationId xmlns:a16="http://schemas.microsoft.com/office/drawing/2014/main" id="{BFBEB4F8-E091-4443-B50C-4A7DB0FAC9B7}"/>
              </a:ext>
            </a:extLst>
          </p:cNvPr>
          <p:cNvSpPr/>
          <p:nvPr/>
        </p:nvSpPr>
        <p:spPr bwMode="auto">
          <a:xfrm>
            <a:off x="6736080" y="3939428"/>
            <a:ext cx="4500880" cy="2418080"/>
          </a:xfrm>
          <a:prstGeom prst="roundRect">
            <a:avLst/>
          </a:prstGeom>
          <a:solidFill>
            <a:schemeClr val="accent2">
              <a:lumMod val="50000"/>
              <a:alpha val="53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1440" marR="0" algn="ctr" defTabSz="914400" rtl="0" eaLnBrk="0" fontAlgn="base" latinLnBrk="0" hangingPunct="0">
              <a:lnSpc>
                <a:spcPct val="100000"/>
              </a:lnSpc>
              <a:spcBef>
                <a:spcPct val="50000"/>
              </a:spcBef>
              <a:spcAft>
                <a:spcPct val="0"/>
              </a:spcAft>
              <a:buClrTx/>
              <a:buSzTx/>
              <a:buFontTx/>
              <a:buNone/>
              <a:tabLst/>
            </a:pPr>
            <a:r>
              <a:rPr kumimoji="0" lang="en-US" sz="3600" b="1" i="0" u="none" strike="noStrike" cap="none" normalizeH="0" baseline="0" dirty="0">
                <a:ln>
                  <a:noFill/>
                </a:ln>
                <a:solidFill>
                  <a:schemeClr val="bg1"/>
                </a:solidFill>
                <a:effectLst/>
                <a:latin typeface="Arial" charset="0"/>
              </a:rPr>
              <a:t>Building  Analytics</a:t>
            </a:r>
          </a:p>
        </p:txBody>
      </p:sp>
      <p:pic>
        <p:nvPicPr>
          <p:cNvPr id="14" name="Picture 13">
            <a:extLst>
              <a:ext uri="{FF2B5EF4-FFF2-40B4-BE49-F238E27FC236}">
                <a16:creationId xmlns:a16="http://schemas.microsoft.com/office/drawing/2014/main" id="{CB1D36E4-4EFF-4B55-B865-59805E5BD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0445" y="1136723"/>
            <a:ext cx="3800618" cy="2418080"/>
          </a:xfrm>
          <a:prstGeom prst="rect">
            <a:avLst/>
          </a:prstGeom>
        </p:spPr>
      </p:pic>
      <p:pic>
        <p:nvPicPr>
          <p:cNvPr id="10" name="Picture 9">
            <a:extLst>
              <a:ext uri="{FF2B5EF4-FFF2-40B4-BE49-F238E27FC236}">
                <a16:creationId xmlns:a16="http://schemas.microsoft.com/office/drawing/2014/main" id="{9BA56D87-8693-4C45-B3EA-540FC46B48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744" y="3939428"/>
            <a:ext cx="3751072" cy="2418080"/>
          </a:xfrm>
          <a:prstGeom prst="rect">
            <a:avLst/>
          </a:prstGeom>
        </p:spPr>
      </p:pic>
      <p:pic>
        <p:nvPicPr>
          <p:cNvPr id="8" name="Picture 7">
            <a:extLst>
              <a:ext uri="{FF2B5EF4-FFF2-40B4-BE49-F238E27FC236}">
                <a16:creationId xmlns:a16="http://schemas.microsoft.com/office/drawing/2014/main" id="{F36E4328-4F27-4E8C-BC4C-AA94B96BC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790" y="1136723"/>
            <a:ext cx="3849370" cy="2337617"/>
          </a:xfrm>
          <a:prstGeom prst="rect">
            <a:avLst/>
          </a:prstGeom>
        </p:spPr>
      </p:pic>
      <p:sp>
        <p:nvSpPr>
          <p:cNvPr id="2" name="Title 1">
            <a:extLst>
              <a:ext uri="{FF2B5EF4-FFF2-40B4-BE49-F238E27FC236}">
                <a16:creationId xmlns:a16="http://schemas.microsoft.com/office/drawing/2014/main" id="{BD08C3C1-B53D-4600-9DA5-72776A34805C}"/>
              </a:ext>
            </a:extLst>
          </p:cNvPr>
          <p:cNvSpPr>
            <a:spLocks noGrp="1"/>
          </p:cNvSpPr>
          <p:nvPr>
            <p:ph type="title"/>
          </p:nvPr>
        </p:nvSpPr>
        <p:spPr/>
        <p:txBody>
          <a:bodyPr/>
          <a:lstStyle/>
          <a:p>
            <a:r>
              <a:rPr lang="en-US" dirty="0"/>
              <a:t>Core Research Areas</a:t>
            </a:r>
          </a:p>
        </p:txBody>
      </p:sp>
      <p:sp>
        <p:nvSpPr>
          <p:cNvPr id="3" name="Rectangle: Rounded Corners 2">
            <a:extLst>
              <a:ext uri="{FF2B5EF4-FFF2-40B4-BE49-F238E27FC236}">
                <a16:creationId xmlns:a16="http://schemas.microsoft.com/office/drawing/2014/main" id="{BBB5622D-C628-4831-954D-B24F7B2D361C}"/>
              </a:ext>
            </a:extLst>
          </p:cNvPr>
          <p:cNvSpPr/>
          <p:nvPr/>
        </p:nvSpPr>
        <p:spPr bwMode="auto">
          <a:xfrm>
            <a:off x="1259840" y="1127380"/>
            <a:ext cx="4500880" cy="2346960"/>
          </a:xfrm>
          <a:prstGeom prst="roundRect">
            <a:avLst/>
          </a:prstGeom>
          <a:solidFill>
            <a:srgbClr val="00B05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3600" b="1" i="0" u="none" strike="noStrike" cap="none" normalizeH="0" baseline="0" dirty="0">
                <a:ln>
                  <a:noFill/>
                </a:ln>
                <a:solidFill>
                  <a:schemeClr val="bg1"/>
                </a:solidFill>
                <a:effectLst/>
                <a:latin typeface="Arial" charset="0"/>
              </a:rPr>
              <a:t>Smart Buildings and Communities</a:t>
            </a:r>
          </a:p>
        </p:txBody>
      </p:sp>
      <p:sp>
        <p:nvSpPr>
          <p:cNvPr id="4" name="Rectangle: Rounded Corners 3">
            <a:extLst>
              <a:ext uri="{FF2B5EF4-FFF2-40B4-BE49-F238E27FC236}">
                <a16:creationId xmlns:a16="http://schemas.microsoft.com/office/drawing/2014/main" id="{C0EA0CCD-B163-4454-B9F4-B55C46D719A7}"/>
              </a:ext>
            </a:extLst>
          </p:cNvPr>
          <p:cNvSpPr/>
          <p:nvPr/>
        </p:nvSpPr>
        <p:spPr bwMode="auto">
          <a:xfrm>
            <a:off x="6736080" y="1136723"/>
            <a:ext cx="4500880" cy="2418080"/>
          </a:xfrm>
          <a:prstGeom prst="round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3600" b="1" i="0" u="none" strike="noStrike" cap="none" normalizeH="0" baseline="0" dirty="0">
                <a:ln>
                  <a:noFill/>
                </a:ln>
                <a:solidFill>
                  <a:schemeClr val="bg1"/>
                </a:solidFill>
                <a:effectLst/>
                <a:latin typeface="Arial" charset="0"/>
              </a:rPr>
              <a:t>Building Decarbonization</a:t>
            </a:r>
          </a:p>
        </p:txBody>
      </p:sp>
      <p:sp>
        <p:nvSpPr>
          <p:cNvPr id="5" name="Rectangle: Rounded Corners 4">
            <a:extLst>
              <a:ext uri="{FF2B5EF4-FFF2-40B4-BE49-F238E27FC236}">
                <a16:creationId xmlns:a16="http://schemas.microsoft.com/office/drawing/2014/main" id="{53C68AEA-6EA7-47E4-9237-B958EC2D6CA6}"/>
              </a:ext>
            </a:extLst>
          </p:cNvPr>
          <p:cNvSpPr/>
          <p:nvPr/>
        </p:nvSpPr>
        <p:spPr bwMode="auto">
          <a:xfrm>
            <a:off x="1259840" y="3939428"/>
            <a:ext cx="4500880" cy="2418080"/>
          </a:xfrm>
          <a:prstGeom prst="roundRect">
            <a:avLst/>
          </a:prstGeom>
          <a:solidFill>
            <a:schemeClr val="accent6">
              <a:lumMod val="75000"/>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3600" b="1" i="0" u="none" strike="noStrike" cap="none" normalizeH="0" baseline="0" dirty="0">
                <a:ln>
                  <a:noFill/>
                </a:ln>
                <a:solidFill>
                  <a:schemeClr val="bg1"/>
                </a:solidFill>
                <a:effectLst/>
                <a:latin typeface="Arial" charset="0"/>
              </a:rPr>
              <a:t>Healthy  Affordable Communities</a:t>
            </a:r>
          </a:p>
        </p:txBody>
      </p:sp>
    </p:spTree>
    <p:extLst>
      <p:ext uri="{BB962C8B-B14F-4D97-AF65-F5344CB8AC3E}">
        <p14:creationId xmlns:p14="http://schemas.microsoft.com/office/powerpoint/2010/main" val="2188930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Focus Area: Healthy Affordable Communities</a:t>
            </a:r>
          </a:p>
        </p:txBody>
      </p:sp>
      <p:pic>
        <p:nvPicPr>
          <p:cNvPr id="3" name="Picture 2"/>
          <p:cNvPicPr>
            <a:picLocks noChangeAspect="1"/>
          </p:cNvPicPr>
          <p:nvPr/>
        </p:nvPicPr>
        <p:blipFill>
          <a:blip r:embed="rId2"/>
          <a:stretch>
            <a:fillRect/>
          </a:stretch>
        </p:blipFill>
        <p:spPr>
          <a:xfrm>
            <a:off x="599932" y="2464904"/>
            <a:ext cx="2245214" cy="2163144"/>
          </a:xfrm>
          <a:prstGeom prst="rect">
            <a:avLst/>
          </a:prstGeom>
        </p:spPr>
      </p:pic>
      <p:pic>
        <p:nvPicPr>
          <p:cNvPr id="24" name="Picture 23"/>
          <p:cNvPicPr>
            <a:picLocks noChangeAspect="1"/>
          </p:cNvPicPr>
          <p:nvPr/>
        </p:nvPicPr>
        <p:blipFill>
          <a:blip r:embed="rId3"/>
          <a:stretch>
            <a:fillRect/>
          </a:stretch>
        </p:blipFill>
        <p:spPr>
          <a:xfrm>
            <a:off x="7427275" y="871989"/>
            <a:ext cx="2466923" cy="2287623"/>
          </a:xfrm>
          <a:prstGeom prst="rect">
            <a:avLst/>
          </a:prstGeom>
        </p:spPr>
      </p:pic>
      <p:pic>
        <p:nvPicPr>
          <p:cNvPr id="29" name="Picture 28"/>
          <p:cNvPicPr>
            <a:picLocks noChangeAspect="1"/>
          </p:cNvPicPr>
          <p:nvPr/>
        </p:nvPicPr>
        <p:blipFill>
          <a:blip r:embed="rId4"/>
          <a:stretch>
            <a:fillRect/>
          </a:stretch>
        </p:blipFill>
        <p:spPr>
          <a:xfrm>
            <a:off x="7324436" y="4311278"/>
            <a:ext cx="2569762" cy="2195871"/>
          </a:xfrm>
          <a:prstGeom prst="rect">
            <a:avLst/>
          </a:prstGeom>
        </p:spPr>
      </p:pic>
      <p:pic>
        <p:nvPicPr>
          <p:cNvPr id="34" name="Picture 33"/>
          <p:cNvPicPr>
            <a:picLocks noChangeAspect="1"/>
          </p:cNvPicPr>
          <p:nvPr/>
        </p:nvPicPr>
        <p:blipFill>
          <a:blip r:embed="rId5"/>
          <a:stretch>
            <a:fillRect/>
          </a:stretch>
        </p:blipFill>
        <p:spPr>
          <a:xfrm>
            <a:off x="2381037" y="808225"/>
            <a:ext cx="2245555" cy="2098120"/>
          </a:xfrm>
          <a:prstGeom prst="rect">
            <a:avLst/>
          </a:prstGeom>
        </p:spPr>
      </p:pic>
      <p:pic>
        <p:nvPicPr>
          <p:cNvPr id="39" name="Picture 38"/>
          <p:cNvPicPr>
            <a:picLocks noChangeAspect="1"/>
          </p:cNvPicPr>
          <p:nvPr/>
        </p:nvPicPr>
        <p:blipFill>
          <a:blip r:embed="rId6"/>
          <a:stretch>
            <a:fillRect/>
          </a:stretch>
        </p:blipFill>
        <p:spPr>
          <a:xfrm>
            <a:off x="2279374" y="4311278"/>
            <a:ext cx="2306751" cy="2222652"/>
          </a:xfrm>
          <a:prstGeom prst="rect">
            <a:avLst/>
          </a:prstGeom>
        </p:spPr>
      </p:pic>
      <p:sp>
        <p:nvSpPr>
          <p:cNvPr id="7" name="Oval 6">
            <a:extLst>
              <a:ext uri="{FF2B5EF4-FFF2-40B4-BE49-F238E27FC236}">
                <a16:creationId xmlns:a16="http://schemas.microsoft.com/office/drawing/2014/main" id="{6F62B428-545B-4A78-8A0A-4C731D076618}"/>
              </a:ext>
            </a:extLst>
          </p:cNvPr>
          <p:cNvSpPr/>
          <p:nvPr/>
        </p:nvSpPr>
        <p:spPr bwMode="auto">
          <a:xfrm>
            <a:off x="3832346" y="2269077"/>
            <a:ext cx="4308242" cy="2736909"/>
          </a:xfrm>
          <a:prstGeom prst="ellipse">
            <a:avLst/>
          </a:prstGeom>
          <a:blipFill>
            <a:blip r:embed="rId7"/>
            <a:stretch>
              <a:fillRect l="-4000" r="-4000"/>
            </a:stretch>
          </a:bli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19075" marR="0" indent="-219075"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spc="50" normalizeH="0" baseline="0" dirty="0">
                <a:ln w="9525" cmpd="sng">
                  <a:solidFill>
                    <a:schemeClr val="accent1"/>
                  </a:solidFill>
                  <a:prstDash val="solid"/>
                </a:ln>
                <a:solidFill>
                  <a:srgbClr val="70AD47">
                    <a:tint val="1000"/>
                  </a:srgbClr>
                </a:solidFill>
                <a:effectLst>
                  <a:glow rad="38100">
                    <a:schemeClr val="accent1">
                      <a:alpha val="40000"/>
                    </a:schemeClr>
                  </a:glow>
                </a:effectLst>
                <a:latin typeface="Arial" charset="0"/>
              </a:rPr>
              <a:t>Healthy Affordable Communities</a:t>
            </a:r>
          </a:p>
        </p:txBody>
      </p:sp>
      <p:sp>
        <p:nvSpPr>
          <p:cNvPr id="14" name="Oval 13">
            <a:extLst>
              <a:ext uri="{FF2B5EF4-FFF2-40B4-BE49-F238E27FC236}">
                <a16:creationId xmlns:a16="http://schemas.microsoft.com/office/drawing/2014/main" id="{5775FA1A-60D1-41F7-8ACB-650349A39437}"/>
              </a:ext>
            </a:extLst>
          </p:cNvPr>
          <p:cNvSpPr/>
          <p:nvPr/>
        </p:nvSpPr>
        <p:spPr bwMode="auto">
          <a:xfrm>
            <a:off x="9524072" y="2559545"/>
            <a:ext cx="2438401" cy="2351800"/>
          </a:xfrm>
          <a:prstGeom prst="ellipse">
            <a:avLst/>
          </a:prstGeom>
          <a:blipFill>
            <a:blip r:embed="rId8"/>
            <a:stretch>
              <a:fillRect l="-4000" r="-4000"/>
            </a:stretch>
          </a:blipFill>
          <a:ln w="762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0" fontAlgn="base" latinLnBrk="0" hangingPunct="0">
              <a:lnSpc>
                <a:spcPct val="100000"/>
              </a:lnSpc>
              <a:spcBef>
                <a:spcPct val="50000"/>
              </a:spcBef>
              <a:spcAft>
                <a:spcPct val="0"/>
              </a:spcAft>
              <a:buClrTx/>
              <a:buSzTx/>
              <a:buFontTx/>
              <a:buNone/>
              <a:tabLst/>
            </a:pPr>
            <a:endParaRPr kumimoji="0" lang="en-US" b="1" i="0" u="none" strike="noStrike" cap="none" normalizeH="0" dirty="0">
              <a:ln>
                <a:noFill/>
              </a:ln>
              <a:solidFill>
                <a:schemeClr val="bg1"/>
              </a:solidFill>
              <a:effectLst/>
              <a:latin typeface="Arial" charset="0"/>
            </a:endParaRPr>
          </a:p>
        </p:txBody>
      </p:sp>
      <p:sp>
        <p:nvSpPr>
          <p:cNvPr id="15" name="Rectangle 14">
            <a:extLst>
              <a:ext uri="{FF2B5EF4-FFF2-40B4-BE49-F238E27FC236}">
                <a16:creationId xmlns:a16="http://schemas.microsoft.com/office/drawing/2014/main" id="{69B3AD23-FD70-4161-8C35-4A378491E880}"/>
              </a:ext>
            </a:extLst>
          </p:cNvPr>
          <p:cNvSpPr/>
          <p:nvPr/>
        </p:nvSpPr>
        <p:spPr>
          <a:xfrm>
            <a:off x="9625533" y="3159612"/>
            <a:ext cx="233694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gn="ctr"/>
            <a:r>
              <a:rPr kumimoji="0" lang="en-US" sz="2000" b="1" i="0" u="none" strike="noStrike" spc="50" normalizeH="0" dirty="0">
                <a:ln w="9525" cmpd="sng">
                  <a:solidFill>
                    <a:schemeClr val="accent1"/>
                  </a:solidFill>
                  <a:prstDash val="solid"/>
                </a:ln>
                <a:solidFill>
                  <a:srgbClr val="70AD47">
                    <a:tint val="1000"/>
                  </a:srgbClr>
                </a:solidFill>
                <a:effectLst>
                  <a:glow rad="38100">
                    <a:schemeClr val="accent1">
                      <a:alpha val="40000"/>
                    </a:schemeClr>
                  </a:glow>
                </a:effectLst>
              </a:rPr>
              <a:t>Environmental impacts of advanced buildings</a:t>
            </a:r>
            <a:endParaRPr lang="en-US"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21177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of the Solution – Integrated Technology Approaches</a:t>
            </a:r>
          </a:p>
        </p:txBody>
      </p:sp>
      <p:pic>
        <p:nvPicPr>
          <p:cNvPr id="4" name="Content Placeholder 4">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30818" y="1007130"/>
            <a:ext cx="2509026" cy="1881236"/>
          </a:xfrm>
          <a:prstGeom prst="rect">
            <a:avLst/>
          </a:prstGeom>
          <a:noFill/>
          <a:ln w="9525">
            <a:noFill/>
            <a:miter lim="800000"/>
            <a:headEnd/>
            <a:tailEnd/>
          </a:ln>
          <a:effectLst/>
        </p:spPr>
      </p:pic>
      <p:pic>
        <p:nvPicPr>
          <p:cNvPr id="5" name="Picture 4">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843" y="914083"/>
            <a:ext cx="2993853" cy="2244753"/>
          </a:xfrm>
          <a:prstGeom prst="rect">
            <a:avLst/>
          </a:prstGeom>
        </p:spPr>
      </p:pic>
      <p:pic>
        <p:nvPicPr>
          <p:cNvPr id="7" name="Picture 6">
            <a:extLst/>
          </p:cNvPr>
          <p:cNvPicPr>
            <a:picLocks noChangeAspect="1"/>
          </p:cNvPicPr>
          <p:nvPr/>
        </p:nvPicPr>
        <p:blipFill>
          <a:blip r:embed="rId4"/>
          <a:stretch>
            <a:fillRect/>
          </a:stretch>
        </p:blipFill>
        <p:spPr>
          <a:xfrm>
            <a:off x="522697" y="3730233"/>
            <a:ext cx="2073554" cy="1880227"/>
          </a:xfrm>
          <a:prstGeom prst="rect">
            <a:avLst/>
          </a:prstGeom>
        </p:spPr>
      </p:pic>
      <p:sp>
        <p:nvSpPr>
          <p:cNvPr id="8" name="TextBox 7">
            <a:extLst/>
          </p:cNvPr>
          <p:cNvSpPr txBox="1"/>
          <p:nvPr/>
        </p:nvSpPr>
        <p:spPr>
          <a:xfrm>
            <a:off x="-92893" y="2911008"/>
            <a:ext cx="3320884" cy="830997"/>
          </a:xfrm>
          <a:prstGeom prst="rect">
            <a:avLst/>
          </a:prstGeom>
          <a:noFill/>
        </p:spPr>
        <p:txBody>
          <a:bodyPr wrap="square" rtlCol="0">
            <a:spAutoFit/>
          </a:bodyPr>
          <a:lstStyle/>
          <a:p>
            <a:r>
              <a:rPr lang="en-US" dirty="0"/>
              <a:t>High Efficiency Heat Pump with </a:t>
            </a:r>
            <a:r>
              <a:rPr lang="en-US" dirty="0" err="1"/>
              <a:t>wifi</a:t>
            </a:r>
            <a:r>
              <a:rPr lang="en-US" dirty="0"/>
              <a:t> thermostats to replace 20 year old air conditioners</a:t>
            </a:r>
          </a:p>
        </p:txBody>
      </p:sp>
      <p:sp>
        <p:nvSpPr>
          <p:cNvPr id="9" name="TextBox 8">
            <a:extLst/>
          </p:cNvPr>
          <p:cNvSpPr txBox="1"/>
          <p:nvPr/>
        </p:nvSpPr>
        <p:spPr>
          <a:xfrm>
            <a:off x="-36479" y="5632597"/>
            <a:ext cx="3320884" cy="830997"/>
          </a:xfrm>
          <a:prstGeom prst="rect">
            <a:avLst/>
          </a:prstGeom>
          <a:noFill/>
        </p:spPr>
        <p:txBody>
          <a:bodyPr wrap="square" rtlCol="0">
            <a:spAutoFit/>
          </a:bodyPr>
          <a:lstStyle/>
          <a:p>
            <a:r>
              <a:rPr lang="en-US" dirty="0"/>
              <a:t>Evaluating 110V Package Terminal Heat Pumps for cooling additional and electrification</a:t>
            </a:r>
          </a:p>
        </p:txBody>
      </p:sp>
      <p:sp>
        <p:nvSpPr>
          <p:cNvPr id="10" name="TextBox 9">
            <a:extLst/>
          </p:cNvPr>
          <p:cNvSpPr txBox="1"/>
          <p:nvPr/>
        </p:nvSpPr>
        <p:spPr>
          <a:xfrm>
            <a:off x="8474876" y="3223490"/>
            <a:ext cx="3320884" cy="830997"/>
          </a:xfrm>
          <a:prstGeom prst="rect">
            <a:avLst/>
          </a:prstGeom>
          <a:noFill/>
        </p:spPr>
        <p:txBody>
          <a:bodyPr wrap="square" rtlCol="0">
            <a:spAutoFit/>
          </a:bodyPr>
          <a:lstStyle/>
          <a:p>
            <a:r>
              <a:rPr lang="en-US" dirty="0"/>
              <a:t>Integrated roof replacement with PV, insulation and cool roof membrane</a:t>
            </a:r>
          </a:p>
        </p:txBody>
      </p:sp>
      <p:pic>
        <p:nvPicPr>
          <p:cNvPr id="11" name="Picture 4" descr="https://aec.epri.com/sites/default/files/rooftop_solar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7108" y="964623"/>
            <a:ext cx="1654932" cy="22065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p:cNvPr>
          <p:cNvSpPr txBox="1"/>
          <p:nvPr/>
        </p:nvSpPr>
        <p:spPr>
          <a:xfrm>
            <a:off x="1826767" y="3185661"/>
            <a:ext cx="4409253" cy="338554"/>
          </a:xfrm>
          <a:prstGeom prst="rect">
            <a:avLst/>
          </a:prstGeom>
          <a:noFill/>
        </p:spPr>
        <p:txBody>
          <a:bodyPr wrap="square" rtlCol="0">
            <a:spAutoFit/>
          </a:bodyPr>
          <a:lstStyle/>
          <a:p>
            <a:r>
              <a:rPr lang="en-US" dirty="0"/>
              <a:t>Rooftop Solar</a:t>
            </a:r>
          </a:p>
        </p:txBody>
      </p:sp>
      <p:sp>
        <p:nvSpPr>
          <p:cNvPr id="14" name="TextBox 13">
            <a:extLst/>
          </p:cNvPr>
          <p:cNvSpPr txBox="1"/>
          <p:nvPr/>
        </p:nvSpPr>
        <p:spPr>
          <a:xfrm>
            <a:off x="2312959" y="5751752"/>
            <a:ext cx="3683230" cy="338554"/>
          </a:xfrm>
          <a:prstGeom prst="rect">
            <a:avLst/>
          </a:prstGeom>
          <a:noFill/>
        </p:spPr>
        <p:txBody>
          <a:bodyPr wrap="square" rtlCol="0">
            <a:spAutoFit/>
          </a:bodyPr>
          <a:lstStyle/>
          <a:p>
            <a:r>
              <a:rPr lang="en-US" dirty="0"/>
              <a:t>Battery Storage</a:t>
            </a:r>
          </a:p>
        </p:txBody>
      </p:sp>
      <p:pic>
        <p:nvPicPr>
          <p:cNvPr id="15" name="Picture 14"/>
          <p:cNvPicPr>
            <a:picLocks noChangeAspect="1"/>
          </p:cNvPicPr>
          <p:nvPr/>
        </p:nvPicPr>
        <p:blipFill>
          <a:blip r:embed="rId6"/>
          <a:stretch>
            <a:fillRect/>
          </a:stretch>
        </p:blipFill>
        <p:spPr>
          <a:xfrm>
            <a:off x="5697372" y="919970"/>
            <a:ext cx="2625349" cy="1958109"/>
          </a:xfrm>
          <a:prstGeom prst="rect">
            <a:avLst/>
          </a:prstGeom>
        </p:spPr>
      </p:pic>
      <p:sp>
        <p:nvSpPr>
          <p:cNvPr id="16" name="TextBox 15">
            <a:extLst/>
          </p:cNvPr>
          <p:cNvSpPr txBox="1"/>
          <p:nvPr/>
        </p:nvSpPr>
        <p:spPr>
          <a:xfrm>
            <a:off x="4776451" y="2928619"/>
            <a:ext cx="4409253" cy="338554"/>
          </a:xfrm>
          <a:prstGeom prst="rect">
            <a:avLst/>
          </a:prstGeom>
          <a:noFill/>
        </p:spPr>
        <p:txBody>
          <a:bodyPr wrap="square" rtlCol="0">
            <a:spAutoFit/>
          </a:bodyPr>
          <a:lstStyle/>
          <a:p>
            <a:r>
              <a:rPr lang="en-US" dirty="0"/>
              <a:t>EV/Rideshare Programs</a:t>
            </a:r>
          </a:p>
        </p:txBody>
      </p:sp>
      <p:pic>
        <p:nvPicPr>
          <p:cNvPr id="17" name="Content Placeholder 14">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r="11397" b="11234"/>
          <a:stretch/>
        </p:blipFill>
        <p:spPr>
          <a:xfrm>
            <a:off x="5219693" y="3677987"/>
            <a:ext cx="1821029" cy="2432504"/>
          </a:xfrm>
        </p:spPr>
      </p:pic>
      <p:pic>
        <p:nvPicPr>
          <p:cNvPr id="18" name="Picture 2" descr="Wall-hung heat pump water heater monoblock, NUOS EVO WH | Ariston">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3655" t="2631" r="29689" b="2761"/>
          <a:stretch/>
        </p:blipFill>
        <p:spPr bwMode="auto">
          <a:xfrm>
            <a:off x="7249635" y="3742005"/>
            <a:ext cx="1028417" cy="248351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p:cNvPr>
          <p:cNvSpPr txBox="1"/>
          <p:nvPr/>
        </p:nvSpPr>
        <p:spPr>
          <a:xfrm>
            <a:off x="4895464" y="6264264"/>
            <a:ext cx="3683230" cy="338554"/>
          </a:xfrm>
          <a:prstGeom prst="rect">
            <a:avLst/>
          </a:prstGeom>
          <a:noFill/>
        </p:spPr>
        <p:txBody>
          <a:bodyPr wrap="square" rtlCol="0">
            <a:spAutoFit/>
          </a:bodyPr>
          <a:lstStyle/>
          <a:p>
            <a:r>
              <a:rPr lang="en-US" dirty="0"/>
              <a:t>Heat Pump Water Heaters</a:t>
            </a:r>
          </a:p>
        </p:txBody>
      </p:sp>
      <p:pic>
        <p:nvPicPr>
          <p:cNvPr id="20" name="Picture 19">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3237139" y="4145709"/>
            <a:ext cx="1835478" cy="1376608"/>
          </a:xfrm>
          <a:prstGeom prst="rect">
            <a:avLst/>
          </a:prstGeom>
        </p:spPr>
      </p:pic>
      <p:sp>
        <p:nvSpPr>
          <p:cNvPr id="22" name="TextBox 21">
            <a:extLst/>
          </p:cNvPr>
          <p:cNvSpPr txBox="1"/>
          <p:nvPr/>
        </p:nvSpPr>
        <p:spPr>
          <a:xfrm>
            <a:off x="8426327" y="6172677"/>
            <a:ext cx="3320884" cy="338554"/>
          </a:xfrm>
          <a:prstGeom prst="rect">
            <a:avLst/>
          </a:prstGeom>
          <a:noFill/>
        </p:spPr>
        <p:txBody>
          <a:bodyPr wrap="square" rtlCol="0">
            <a:spAutoFit/>
          </a:bodyPr>
          <a:lstStyle/>
          <a:p>
            <a:r>
              <a:rPr lang="en-US" dirty="0"/>
              <a:t>Advanced Wall Systems </a:t>
            </a:r>
          </a:p>
        </p:txBody>
      </p:sp>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66439" y="4030632"/>
            <a:ext cx="2640659" cy="2017463"/>
          </a:xfrm>
          <a:prstGeom prst="rect">
            <a:avLst/>
          </a:prstGeom>
        </p:spPr>
      </p:pic>
    </p:spTree>
    <p:extLst>
      <p:ext uri="{BB962C8B-B14F-4D97-AF65-F5344CB8AC3E}">
        <p14:creationId xmlns:p14="http://schemas.microsoft.com/office/powerpoint/2010/main" val="86465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F4A91-C7F1-47E2-BA79-40B3FF52CA20}"/>
              </a:ext>
            </a:extLst>
          </p:cNvPr>
          <p:cNvSpPr>
            <a:spLocks noGrp="1"/>
          </p:cNvSpPr>
          <p:nvPr>
            <p:ph type="title"/>
          </p:nvPr>
        </p:nvSpPr>
        <p:spPr/>
        <p:txBody>
          <a:bodyPr/>
          <a:lstStyle/>
          <a:p>
            <a:r>
              <a:rPr lang="en-US" dirty="0"/>
              <a:t>Equitable Decarbonization - Can it Happen?</a:t>
            </a:r>
          </a:p>
        </p:txBody>
      </p:sp>
      <p:sp>
        <p:nvSpPr>
          <p:cNvPr id="3" name="Content Placeholder 2">
            <a:extLst>
              <a:ext uri="{FF2B5EF4-FFF2-40B4-BE49-F238E27FC236}">
                <a16:creationId xmlns:a16="http://schemas.microsoft.com/office/drawing/2014/main" id="{80D97D84-DF4B-4327-945A-F3D060E0072E}"/>
              </a:ext>
            </a:extLst>
          </p:cNvPr>
          <p:cNvSpPr>
            <a:spLocks noGrp="1"/>
          </p:cNvSpPr>
          <p:nvPr>
            <p:ph idx="1"/>
          </p:nvPr>
        </p:nvSpPr>
        <p:spPr>
          <a:xfrm>
            <a:off x="365760" y="1005840"/>
            <a:ext cx="6478385" cy="5394960"/>
          </a:xfrm>
        </p:spPr>
        <p:txBody>
          <a:bodyPr>
            <a:normAutofit/>
          </a:bodyPr>
          <a:lstStyle/>
          <a:p>
            <a:r>
              <a:rPr lang="en-US" sz="3600" dirty="0"/>
              <a:t>This is the question we ask – can decarbonization really be driven in an equitable manner</a:t>
            </a:r>
          </a:p>
          <a:p>
            <a:r>
              <a:rPr lang="en-US" sz="3600" dirty="0"/>
              <a:t>Past experience with distributed solar, </a:t>
            </a:r>
            <a:r>
              <a:rPr lang="en-US" sz="3600" dirty="0" err="1"/>
              <a:t>IoT</a:t>
            </a:r>
            <a:r>
              <a:rPr lang="en-US" sz="3600" dirty="0"/>
              <a:t> and electric vehicle adoption is not great for equity</a:t>
            </a:r>
          </a:p>
          <a:p>
            <a:r>
              <a:rPr lang="en-US" sz="3600" dirty="0"/>
              <a:t>However, we are learning how to programmatically invest in affordable communities</a:t>
            </a:r>
          </a:p>
        </p:txBody>
      </p:sp>
      <p:pic>
        <p:nvPicPr>
          <p:cNvPr id="4" name="Picture 3"/>
          <p:cNvPicPr>
            <a:picLocks noChangeAspect="1"/>
          </p:cNvPicPr>
          <p:nvPr/>
        </p:nvPicPr>
        <p:blipFill>
          <a:blip r:embed="rId2"/>
          <a:stretch>
            <a:fillRect/>
          </a:stretch>
        </p:blipFill>
        <p:spPr>
          <a:xfrm>
            <a:off x="7083450" y="779232"/>
            <a:ext cx="4712310" cy="4901131"/>
          </a:xfrm>
          <a:prstGeom prst="rect">
            <a:avLst/>
          </a:prstGeom>
        </p:spPr>
      </p:pic>
      <p:sp>
        <p:nvSpPr>
          <p:cNvPr id="5" name="TextBox 4"/>
          <p:cNvSpPr txBox="1"/>
          <p:nvPr/>
        </p:nvSpPr>
        <p:spPr>
          <a:xfrm>
            <a:off x="7028873" y="5698836"/>
            <a:ext cx="4766887" cy="350982"/>
          </a:xfrm>
          <a:prstGeom prst="rect">
            <a:avLst/>
          </a:prstGeom>
          <a:noFill/>
        </p:spPr>
        <p:txBody>
          <a:bodyPr wrap="square" rtlCol="0">
            <a:spAutoFit/>
          </a:bodyPr>
          <a:lstStyle/>
          <a:p>
            <a:r>
              <a:rPr lang="en-US" dirty="0">
                <a:solidFill>
                  <a:schemeClr val="tx1">
                    <a:lumMod val="75000"/>
                    <a:lumOff val="25000"/>
                  </a:schemeClr>
                </a:solidFill>
                <a:latin typeface="+mn-lt"/>
              </a:rPr>
              <a:t>Cal </a:t>
            </a:r>
            <a:r>
              <a:rPr lang="en-US" dirty="0" err="1">
                <a:solidFill>
                  <a:schemeClr val="tx1">
                    <a:lumMod val="75000"/>
                    <a:lumOff val="25000"/>
                  </a:schemeClr>
                </a:solidFill>
                <a:latin typeface="+mn-lt"/>
              </a:rPr>
              <a:t>Enviroscreen</a:t>
            </a:r>
            <a:r>
              <a:rPr lang="en-US" dirty="0">
                <a:solidFill>
                  <a:schemeClr val="tx1">
                    <a:lumMod val="75000"/>
                    <a:lumOff val="25000"/>
                  </a:schemeClr>
                </a:solidFill>
                <a:latin typeface="+mn-lt"/>
              </a:rPr>
              <a:t> 3.0 Map</a:t>
            </a:r>
          </a:p>
        </p:txBody>
      </p:sp>
    </p:spTree>
    <p:extLst>
      <p:ext uri="{BB962C8B-B14F-4D97-AF65-F5344CB8AC3E}">
        <p14:creationId xmlns:p14="http://schemas.microsoft.com/office/powerpoint/2010/main" val="2766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Challenges to Equitable </a:t>
            </a:r>
            <a:r>
              <a:rPr lang="en-US" sz="2800" dirty="0" err="1"/>
              <a:t>Decarbonization</a:t>
            </a:r>
            <a:r>
              <a:rPr lang="en-US" sz="2800" dirty="0"/>
              <a:t> and Demand-Side Management Programs</a:t>
            </a:r>
          </a:p>
        </p:txBody>
      </p:sp>
      <p:sp>
        <p:nvSpPr>
          <p:cNvPr id="4" name="Content Placeholder 2"/>
          <p:cNvSpPr>
            <a:spLocks noGrp="1"/>
          </p:cNvSpPr>
          <p:nvPr>
            <p:ph idx="1"/>
          </p:nvPr>
        </p:nvSpPr>
        <p:spPr>
          <a:xfrm>
            <a:off x="365125" y="1413164"/>
            <a:ext cx="4659458" cy="4987636"/>
          </a:xfrm>
        </p:spPr>
        <p:txBody>
          <a:bodyPr>
            <a:normAutofit fontScale="62500" lnSpcReduction="20000"/>
          </a:bodyPr>
          <a:lstStyle/>
          <a:p>
            <a:r>
              <a:rPr lang="en-US" b="1" dirty="0"/>
              <a:t>Energy Affordability </a:t>
            </a:r>
            <a:r>
              <a:rPr lang="en-US" dirty="0"/>
              <a:t>– Larger part of monthly budget is energy bill for low-income/disadvantaged residents. </a:t>
            </a:r>
          </a:p>
          <a:p>
            <a:endParaRPr lang="en-US" dirty="0"/>
          </a:p>
          <a:p>
            <a:r>
              <a:rPr lang="en-US" b="1" dirty="0"/>
              <a:t>Shifts to Needs for Energy to become More “Dynamic” – </a:t>
            </a:r>
            <a:r>
              <a:rPr lang="en-US" dirty="0"/>
              <a:t>Tools for customers to make energy decisions</a:t>
            </a:r>
          </a:p>
          <a:p>
            <a:pPr marL="0" indent="0">
              <a:buNone/>
            </a:pPr>
            <a:r>
              <a:rPr lang="en-US" dirty="0"/>
              <a:t> </a:t>
            </a:r>
            <a:endParaRPr lang="en-US" b="1" dirty="0"/>
          </a:p>
          <a:p>
            <a:r>
              <a:rPr lang="en-US" b="1" dirty="0"/>
              <a:t>Digital Divide based on Income – </a:t>
            </a:r>
            <a:r>
              <a:rPr lang="en-US" dirty="0" err="1"/>
              <a:t>IoT</a:t>
            </a:r>
            <a:r>
              <a:rPr lang="en-US" dirty="0"/>
              <a:t> solutions typically rely on consumer broadband. Broadband becomes less reliable on in low-income disadvantaged residents</a:t>
            </a:r>
          </a:p>
          <a:p>
            <a:pPr marL="0" indent="0">
              <a:buNone/>
            </a:pPr>
            <a:endParaRPr lang="en-US" dirty="0"/>
          </a:p>
          <a:p>
            <a:r>
              <a:rPr lang="en-US" b="1" dirty="0"/>
              <a:t>Ease of Use – </a:t>
            </a:r>
            <a:r>
              <a:rPr lang="en-US" dirty="0"/>
              <a:t>Need for tech solutions for those who are not early adopters</a:t>
            </a:r>
            <a:endParaRPr lang="en-US" b="1" dirty="0"/>
          </a:p>
          <a:p>
            <a:endParaRPr lang="en-US" b="1" dirty="0"/>
          </a:p>
        </p:txBody>
      </p:sp>
      <p:pic>
        <p:nvPicPr>
          <p:cNvPr id="5" name="Picture 4"/>
          <p:cNvPicPr>
            <a:picLocks noChangeAspect="1"/>
          </p:cNvPicPr>
          <p:nvPr/>
        </p:nvPicPr>
        <p:blipFill>
          <a:blip r:embed="rId2"/>
          <a:stretch>
            <a:fillRect/>
          </a:stretch>
        </p:blipFill>
        <p:spPr>
          <a:xfrm>
            <a:off x="8968509" y="784803"/>
            <a:ext cx="3078884" cy="1855372"/>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5329383" y="781367"/>
            <a:ext cx="3592964" cy="1879298"/>
          </a:xfrm>
          <a:prstGeom prst="rect">
            <a:avLst/>
          </a:prstGeom>
          <a:ln>
            <a:solidFill>
              <a:schemeClr val="accent1"/>
            </a:solidFill>
          </a:ln>
        </p:spPr>
      </p:pic>
      <p:sp>
        <p:nvSpPr>
          <p:cNvPr id="7" name="TextBox 6"/>
          <p:cNvSpPr txBox="1"/>
          <p:nvPr/>
        </p:nvSpPr>
        <p:spPr>
          <a:xfrm>
            <a:off x="5329383" y="2640175"/>
            <a:ext cx="6718010" cy="584775"/>
          </a:xfrm>
          <a:prstGeom prst="rect">
            <a:avLst/>
          </a:prstGeom>
          <a:noFill/>
        </p:spPr>
        <p:txBody>
          <a:bodyPr wrap="square" rtlCol="0">
            <a:spAutoFit/>
          </a:bodyPr>
          <a:lstStyle/>
          <a:p>
            <a:r>
              <a:rPr lang="en-US" dirty="0">
                <a:solidFill>
                  <a:schemeClr val="tx1">
                    <a:lumMod val="75000"/>
                    <a:lumOff val="25000"/>
                  </a:schemeClr>
                </a:solidFill>
                <a:latin typeface="+mn-lt"/>
              </a:rPr>
              <a:t>2019 Survey of LINC Santa Ana and West Sacramento Site: 27% of tenants main broadband connection is via smartphone</a:t>
            </a:r>
          </a:p>
        </p:txBody>
      </p:sp>
      <p:pic>
        <p:nvPicPr>
          <p:cNvPr id="8" name="Picture 7"/>
          <p:cNvPicPr/>
          <p:nvPr/>
        </p:nvPicPr>
        <p:blipFill>
          <a:blip r:embed="rId4"/>
          <a:stretch>
            <a:fillRect/>
          </a:stretch>
        </p:blipFill>
        <p:spPr>
          <a:xfrm>
            <a:off x="5329383" y="3224950"/>
            <a:ext cx="3440564" cy="1975123"/>
          </a:xfrm>
          <a:prstGeom prst="rect">
            <a:avLst/>
          </a:prstGeom>
          <a:ln>
            <a:solidFill>
              <a:schemeClr val="accent1"/>
            </a:solidFill>
          </a:ln>
        </p:spPr>
      </p:pic>
      <p:pic>
        <p:nvPicPr>
          <p:cNvPr id="9" name="Picture 8"/>
          <p:cNvPicPr/>
          <p:nvPr/>
        </p:nvPicPr>
        <p:blipFill>
          <a:blip r:embed="rId5"/>
          <a:stretch>
            <a:fillRect/>
          </a:stretch>
        </p:blipFill>
        <p:spPr>
          <a:xfrm>
            <a:off x="8922347" y="3242415"/>
            <a:ext cx="3125046" cy="1957658"/>
          </a:xfrm>
          <a:prstGeom prst="rect">
            <a:avLst/>
          </a:prstGeom>
          <a:ln>
            <a:solidFill>
              <a:schemeClr val="accent1"/>
            </a:solidFill>
          </a:ln>
        </p:spPr>
      </p:pic>
      <p:sp>
        <p:nvSpPr>
          <p:cNvPr id="10" name="TextBox 9"/>
          <p:cNvSpPr txBox="1"/>
          <p:nvPr/>
        </p:nvSpPr>
        <p:spPr>
          <a:xfrm>
            <a:off x="5250874" y="5225807"/>
            <a:ext cx="6718010" cy="338554"/>
          </a:xfrm>
          <a:prstGeom prst="rect">
            <a:avLst/>
          </a:prstGeom>
          <a:noFill/>
        </p:spPr>
        <p:txBody>
          <a:bodyPr wrap="square" rtlCol="0">
            <a:spAutoFit/>
          </a:bodyPr>
          <a:lstStyle/>
          <a:p>
            <a:r>
              <a:rPr lang="en-US" dirty="0">
                <a:solidFill>
                  <a:schemeClr val="tx1">
                    <a:lumMod val="75000"/>
                    <a:lumOff val="25000"/>
                  </a:schemeClr>
                </a:solidFill>
                <a:latin typeface="+mn-lt"/>
              </a:rPr>
              <a:t>Older equipment not compatible w/ </a:t>
            </a:r>
            <a:r>
              <a:rPr lang="en-US" dirty="0" err="1">
                <a:solidFill>
                  <a:schemeClr val="tx1">
                    <a:lumMod val="75000"/>
                    <a:lumOff val="25000"/>
                  </a:schemeClr>
                </a:solidFill>
                <a:latin typeface="+mn-lt"/>
              </a:rPr>
              <a:t>IoT</a:t>
            </a:r>
            <a:endParaRPr lang="en-US" dirty="0">
              <a:solidFill>
                <a:schemeClr val="tx1">
                  <a:lumMod val="75000"/>
                  <a:lumOff val="25000"/>
                </a:schemeClr>
              </a:solidFill>
              <a:latin typeface="+mn-lt"/>
            </a:endParaRPr>
          </a:p>
        </p:txBody>
      </p:sp>
    </p:spTree>
    <p:extLst>
      <p:ext uri="{BB962C8B-B14F-4D97-AF65-F5344CB8AC3E}">
        <p14:creationId xmlns:p14="http://schemas.microsoft.com/office/powerpoint/2010/main" val="297635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of Equitable Efficiency and </a:t>
            </a:r>
            <a:r>
              <a:rPr lang="en-US" dirty="0" err="1"/>
              <a:t>Decarbonization</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765" y="1089211"/>
            <a:ext cx="3478305" cy="260872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42448" r="-1171" b="32340"/>
          <a:stretch/>
        </p:blipFill>
        <p:spPr>
          <a:xfrm>
            <a:off x="4858870" y="3839449"/>
            <a:ext cx="2474259" cy="21380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65" y="3839449"/>
            <a:ext cx="3478305" cy="260872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8870" y="1126032"/>
            <a:ext cx="2994212" cy="224565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6894" y="3603811"/>
            <a:ext cx="3370729" cy="252804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0817" y="1126032"/>
            <a:ext cx="3021106" cy="2265830"/>
          </a:xfrm>
          <a:prstGeom prst="rect">
            <a:avLst/>
          </a:prstGeom>
        </p:spPr>
      </p:pic>
    </p:spTree>
    <p:extLst>
      <p:ext uri="{BB962C8B-B14F-4D97-AF65-F5344CB8AC3E}">
        <p14:creationId xmlns:p14="http://schemas.microsoft.com/office/powerpoint/2010/main" val="2208656436"/>
      </p:ext>
    </p:extLst>
  </p:cSld>
  <p:clrMapOvr>
    <a:masterClrMapping/>
  </p:clrMapOvr>
</p:sld>
</file>

<file path=ppt/theme/theme1.xml><?xml version="1.0" encoding="utf-8"?>
<a:theme xmlns:a="http://schemas.openxmlformats.org/drawingml/2006/main" name="2019 PowerPoint Theme">
  <a:themeElements>
    <a:clrScheme name="Custom 15">
      <a:dk1>
        <a:srgbClr val="000000"/>
      </a:dk1>
      <a:lt1>
        <a:srgbClr val="FFFFFF"/>
      </a:lt1>
      <a:dk2>
        <a:srgbClr val="929292"/>
      </a:dk2>
      <a:lt2>
        <a:srgbClr val="003399"/>
      </a:lt2>
      <a:accent1>
        <a:srgbClr val="00A4DE"/>
      </a:accent1>
      <a:accent2>
        <a:srgbClr val="2D872D"/>
      </a:accent2>
      <a:accent3>
        <a:srgbClr val="FB9705"/>
      </a:accent3>
      <a:accent4>
        <a:srgbClr val="0070C0"/>
      </a:accent4>
      <a:accent5>
        <a:srgbClr val="C54343"/>
      </a:accent5>
      <a:accent6>
        <a:srgbClr val="2EBBB8"/>
      </a:accent6>
      <a:hlink>
        <a:srgbClr val="0070C0"/>
      </a:hlink>
      <a:folHlink>
        <a:srgbClr val="E05428"/>
      </a:folHlink>
    </a:clrScheme>
    <a:fontScheme name="EPRI 2019 PP Font Theme">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219075" marR="0" indent="-219075"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rgbClr val="000000"/>
            </a:solidFill>
            <a:effectLst/>
            <a:latin typeface="Arial" charset="0"/>
          </a:defRPr>
        </a:defPPr>
      </a:lstStyle>
    </a:lnDef>
    <a:txDef>
      <a:spPr>
        <a:noFill/>
      </a:spPr>
      <a:bodyPr wrap="square" rtlCol="0">
        <a:spAutoFit/>
      </a:bodyPr>
      <a:lstStyle>
        <a:defPPr algn="l">
          <a:defRPr dirty="0" smtClean="0">
            <a:solidFill>
              <a:schemeClr val="tx1">
                <a:lumMod val="75000"/>
                <a:lumOff val="25000"/>
              </a:schemeClr>
            </a:solidFill>
            <a:latin typeface="+mn-lt"/>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13C5"/>
        </a:dk2>
        <a:lt2>
          <a:srgbClr val="B2B2B2"/>
        </a:lt2>
        <a:accent1>
          <a:srgbClr val="B04359"/>
        </a:accent1>
        <a:accent2>
          <a:srgbClr val="006699"/>
        </a:accent2>
        <a:accent3>
          <a:srgbClr val="FFFFFF"/>
        </a:accent3>
        <a:accent4>
          <a:srgbClr val="000000"/>
        </a:accent4>
        <a:accent5>
          <a:srgbClr val="D4B0B5"/>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A432"/>
        </a:hlink>
        <a:folHlink>
          <a:srgbClr val="4FE37C"/>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4FE37C"/>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13C5"/>
        </a:dk2>
        <a:lt2>
          <a:srgbClr val="B2B2B2"/>
        </a:lt2>
        <a:accent1>
          <a:srgbClr val="A50021"/>
        </a:accent1>
        <a:accent2>
          <a:srgbClr val="006699"/>
        </a:accent2>
        <a:accent3>
          <a:srgbClr val="FFFFFF"/>
        </a:accent3>
        <a:accent4>
          <a:srgbClr val="000000"/>
        </a:accent4>
        <a:accent5>
          <a:srgbClr val="CFAAAB"/>
        </a:accent5>
        <a:accent6>
          <a:srgbClr val="005C8A"/>
        </a:accent6>
        <a:hlink>
          <a:srgbClr val="FF9933"/>
        </a:hlink>
        <a:folHlink>
          <a:srgbClr val="33CC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EC LI Stat Project Update - 2019-01-14" id="{079F004D-DBF5-4AB7-8B7D-FB376C290C8D}" vid="{DA28CD5F-4D5D-48E6-B7B2-C2722C122F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d4eb815-23ed-48d9-b0c1-2b9ce0016f4e">EPRI PowerPoint Template</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7101F030D76349B9BDDCB7E839049A" ma:contentTypeVersion="1" ma:contentTypeDescription="Create a new document." ma:contentTypeScope="" ma:versionID="734fc11b70f2696fea1b768389187637">
  <xsd:schema xmlns:xsd="http://www.w3.org/2001/XMLSchema" xmlns:xs="http://www.w3.org/2001/XMLSchema" xmlns:p="http://schemas.microsoft.com/office/2006/metadata/properties" xmlns:ns2="9d4eb815-23ed-48d9-b0c1-2b9ce0016f4e" targetNamespace="http://schemas.microsoft.com/office/2006/metadata/properties" ma:root="true" ma:fieldsID="2b4a09c436e99444c649b2400fdb07dc" ns2:_="">
    <xsd:import namespace="9d4eb815-23ed-48d9-b0c1-2b9ce0016f4e"/>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eb815-23ed-48d9-b0c1-2b9ce0016f4e"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EPRI PowerPoint Template"/>
          <xsd:enumeration value="Design Templates"/>
          <xsd:enumeration value="EPRI Letterhead"/>
          <xsd:enumeration value="Events, Conferences, Meetings"/>
          <xsd:enumeration value="Miscellaneou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521A8B-3986-40B6-95DF-B5A721DA9604}">
  <ds:schemaRefs>
    <ds:schemaRef ds:uri="http://schemas.microsoft.com/office/2006/documentManagement/types"/>
    <ds:schemaRef ds:uri="http://purl.org/dc/elements/1.1/"/>
    <ds:schemaRef ds:uri="http://schemas.microsoft.com/office/2006/metadata/properties"/>
    <ds:schemaRef ds:uri="9d4eb815-23ed-48d9-b0c1-2b9ce0016f4e"/>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B9E07810-A7D8-4B3A-A78F-4052749F2489}">
  <ds:schemaRefs>
    <ds:schemaRef ds:uri="http://schemas.microsoft.com/sharepoint/v3/contenttype/forms"/>
  </ds:schemaRefs>
</ds:datastoreItem>
</file>

<file path=customXml/itemProps3.xml><?xml version="1.0" encoding="utf-8"?>
<ds:datastoreItem xmlns:ds="http://schemas.openxmlformats.org/officeDocument/2006/customXml" ds:itemID="{9F8FDBBD-CE4F-4A8C-8C02-158CA41BCB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4eb815-23ed-48d9-b0c1-2b9ce0016f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CEC LI Stat Project Update - 2019-01-14</Template>
  <TotalTime>3264</TotalTime>
  <Words>1005</Words>
  <Application>Microsoft Office PowerPoint</Application>
  <PresentationFormat>Widescreen</PresentationFormat>
  <Paragraphs>130</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Wingdings</vt:lpstr>
      <vt:lpstr>2019 PowerPoint Theme</vt:lpstr>
      <vt:lpstr>Advanced Buildings and Energy Communities for All</vt:lpstr>
      <vt:lpstr>EPRI Mission and Membership</vt:lpstr>
      <vt:lpstr>Program Vision – Advanced Buildings</vt:lpstr>
      <vt:lpstr>Core Research Areas</vt:lpstr>
      <vt:lpstr>Focus Area: Healthy Affordable Communities</vt:lpstr>
      <vt:lpstr>Part of the Solution – Integrated Technology Approaches</vt:lpstr>
      <vt:lpstr>Equitable Decarbonization - Can it Happen?</vt:lpstr>
      <vt:lpstr>Challenges to Equitable Decarbonization and Demand-Side Management Programs</vt:lpstr>
      <vt:lpstr>Barriers of Equitable Efficiency and Decarbonization</vt:lpstr>
      <vt:lpstr>Call to Action - Tenant Survey Data Collection</vt:lpstr>
      <vt:lpstr>The Efficiency Program Alphabet Soup</vt:lpstr>
      <vt:lpstr>Lessons Learned </vt:lpstr>
      <vt:lpstr>Integrated Approaches to Manage Short Term Requirements with Long Term Targets </vt:lpstr>
      <vt:lpstr>Stringing Financing for Customer Economics</vt:lpstr>
      <vt:lpstr>Example Tenant Benefits – Survey Data Post Integrated Retrofits</vt:lpstr>
      <vt:lpstr>EPRI Webcast – Lessons Learned from Utility Programs Enabling Healthy and Affordable Communities</vt:lpstr>
      <vt:lpstr>Project Contacts</vt:lpstr>
      <vt:lpstr>PowerPoint Presentation</vt:lpstr>
    </vt:vector>
  </TitlesOfParts>
  <Company>Electric Power Research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Demonstration of Affordable, Comfortable and Grid Integrated Zero Net Energy Communities</dc:title>
  <dc:subject>Version 1.2</dc:subject>
  <dc:creator>Clarin, Ben</dc:creator>
  <dc:description>© 2018 Electric Power Research Institute, Inc. All rights reserved.</dc:description>
  <cp:lastModifiedBy>Clarin, Ben</cp:lastModifiedBy>
  <cp:revision>36</cp:revision>
  <cp:lastPrinted>2014-11-24T20:31:07Z</cp:lastPrinted>
  <dcterms:created xsi:type="dcterms:W3CDTF">2019-01-14T20:03:53Z</dcterms:created>
  <dcterms:modified xsi:type="dcterms:W3CDTF">2019-06-20T21:33:13Z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0x010100D67101F030D76349B9BDDCB7E839049A</vt:lpwstr>
  </property>
</Properties>
</file>