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4" r:id="rId1"/>
  </p:sldMasterIdLst>
  <p:notesMasterIdLst>
    <p:notesMasterId r:id="rId24"/>
  </p:notesMasterIdLst>
  <p:sldIdLst>
    <p:sldId id="288" r:id="rId2"/>
    <p:sldId id="289" r:id="rId3"/>
    <p:sldId id="271" r:id="rId4"/>
    <p:sldId id="258" r:id="rId5"/>
    <p:sldId id="259" r:id="rId6"/>
    <p:sldId id="260" r:id="rId7"/>
    <p:sldId id="261" r:id="rId8"/>
    <p:sldId id="263" r:id="rId9"/>
    <p:sldId id="309" r:id="rId10"/>
    <p:sldId id="290" r:id="rId11"/>
    <p:sldId id="298" r:id="rId12"/>
    <p:sldId id="272" r:id="rId13"/>
    <p:sldId id="302" r:id="rId14"/>
    <p:sldId id="286" r:id="rId15"/>
    <p:sldId id="275" r:id="rId16"/>
    <p:sldId id="287" r:id="rId17"/>
    <p:sldId id="281" r:id="rId18"/>
    <p:sldId id="301" r:id="rId19"/>
    <p:sldId id="300" r:id="rId20"/>
    <p:sldId id="282" r:id="rId21"/>
    <p:sldId id="296" r:id="rId22"/>
    <p:sldId id="285"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C9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87"/>
    <p:restoredTop sz="73208"/>
  </p:normalViewPr>
  <p:slideViewPr>
    <p:cSldViewPr snapToGrid="0">
      <p:cViewPr varScale="1">
        <p:scale>
          <a:sx n="65" d="100"/>
          <a:sy n="65" d="100"/>
        </p:scale>
        <p:origin x="153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20196\Dropbox%20(Greentech%20Media)\_Data%20Migration\Solar%20Research\GTM%20Shared%20Files\Consulting%20Projects\CCSA%20and%20Vote%20Solar\Drafts\Summary%20Analysis%20of%20Interview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jthomas\Dropbox\MBA%20790A\2017\Slide%20Decks\Lazard%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60535404320503"/>
          <c:y val="1.13960113960114E-2"/>
          <c:w val="0.56047844259084201"/>
          <c:h val="0.7661788820048"/>
        </c:manualLayout>
      </c:layout>
      <c:barChart>
        <c:barDir val="bar"/>
        <c:grouping val="clustered"/>
        <c:varyColors val="0"/>
        <c:ser>
          <c:idx val="0"/>
          <c:order val="0"/>
          <c:spPr>
            <a:solidFill>
              <a:schemeClr val="accent1"/>
            </a:solidFill>
            <a:ln>
              <a:noFill/>
            </a:ln>
            <a:effectLst/>
          </c:spPr>
          <c:invertIfNegative val="0"/>
          <c:dLbls>
            <c:delete val="1"/>
          </c:dLbls>
          <c:cat>
            <c:strRef>
              <c:f>'[Summary Analysis of Interviews.xlsx]Table'!$D$72:$D$81</c:f>
              <c:strCache>
                <c:ptCount val="10"/>
                <c:pt idx="0">
                  <c:v>Tangible Economic Savings</c:v>
                </c:pt>
                <c:pt idx="1">
                  <c:v>Predictability of Costs</c:v>
                </c:pt>
                <c:pt idx="2">
                  <c:v>Financing Options</c:v>
                </c:pt>
                <c:pt idx="3">
                  <c:v>Simplicity</c:v>
                </c:pt>
                <c:pt idx="4">
                  <c:v>Alignment with Values</c:v>
                </c:pt>
                <c:pt idx="5">
                  <c:v>Program Administration</c:v>
                </c:pt>
                <c:pt idx="6">
                  <c:v>Autonomy</c:v>
                </c:pt>
                <c:pt idx="7">
                  <c:v>Local</c:v>
                </c:pt>
                <c:pt idx="8">
                  <c:v>Choice</c:v>
                </c:pt>
                <c:pt idx="9">
                  <c:v>Economic Impact or Co-benefits</c:v>
                </c:pt>
              </c:strCache>
            </c:strRef>
          </c:cat>
          <c:val>
            <c:numRef>
              <c:f>'[Summary Analysis of Interviews.xlsx]Table'!$K$72:$K$81</c:f>
              <c:numCache>
                <c:formatCode>0.0</c:formatCode>
                <c:ptCount val="10"/>
                <c:pt idx="0">
                  <c:v>4.2258064516128986</c:v>
                </c:pt>
                <c:pt idx="1">
                  <c:v>4.0344827586206886</c:v>
                </c:pt>
                <c:pt idx="2">
                  <c:v>3.7096774193548381</c:v>
                </c:pt>
                <c:pt idx="3">
                  <c:v>3.53125</c:v>
                </c:pt>
                <c:pt idx="4">
                  <c:v>3.4666666666666668</c:v>
                </c:pt>
                <c:pt idx="5">
                  <c:v>3.2962962962962972</c:v>
                </c:pt>
                <c:pt idx="6">
                  <c:v>3.129032258064516</c:v>
                </c:pt>
                <c:pt idx="7">
                  <c:v>3.0370370370370372</c:v>
                </c:pt>
                <c:pt idx="8">
                  <c:v>2.8888888888888871</c:v>
                </c:pt>
                <c:pt idx="9">
                  <c:v>2.5185185185185199</c:v>
                </c:pt>
              </c:numCache>
            </c:numRef>
          </c:val>
          <c:extLst>
            <c:ext xmlns:c16="http://schemas.microsoft.com/office/drawing/2014/chart" uri="{C3380CC4-5D6E-409C-BE32-E72D297353CC}">
              <c16:uniqueId val="{00000000-EB84-47A0-8203-1839D8E79EB9}"/>
            </c:ext>
          </c:extLst>
        </c:ser>
        <c:dLbls>
          <c:dLblPos val="outEnd"/>
          <c:showLegendKey val="0"/>
          <c:showVal val="1"/>
          <c:showCatName val="0"/>
          <c:showSerName val="0"/>
          <c:showPercent val="0"/>
          <c:showBubbleSize val="0"/>
        </c:dLbls>
        <c:gapWidth val="80"/>
        <c:axId val="-300371184"/>
        <c:axId val="-300370656"/>
      </c:barChart>
      <c:catAx>
        <c:axId val="-300371184"/>
        <c:scaling>
          <c:orientation val="maxMin"/>
        </c:scaling>
        <c:delete val="0"/>
        <c:axPos val="l"/>
        <c:numFmt formatCode="General" sourceLinked="1"/>
        <c:majorTickMark val="out"/>
        <c:minorTickMark val="none"/>
        <c:tickLblPos val="nextTo"/>
        <c:spPr>
          <a:noFill/>
          <a:ln w="25400" cap="flat" cmpd="sng" algn="ctr">
            <a:noFill/>
            <a:round/>
          </a:ln>
          <a:effectLst/>
        </c:spPr>
        <c:txPr>
          <a:bodyPr rot="0" spcFirstLastPara="1" vertOverflow="ellipsis" wrap="square" anchor="ctr" anchorCtr="1"/>
          <a:lstStyle/>
          <a:p>
            <a:pPr>
              <a:defRPr sz="1400" b="0" i="0" u="none" strike="noStrike" kern="1200" baseline="0">
                <a:solidFill>
                  <a:srgbClr val="0F2B4B"/>
                </a:solidFill>
                <a:latin typeface="Calibri Light"/>
                <a:ea typeface="Calibri Light"/>
                <a:cs typeface="Calibri Light"/>
              </a:defRPr>
            </a:pPr>
            <a:endParaRPr lang="en-US"/>
          </a:p>
        </c:txPr>
        <c:crossAx val="-300370656"/>
        <c:crosses val="autoZero"/>
        <c:auto val="1"/>
        <c:lblAlgn val="ctr"/>
        <c:lblOffset val="0"/>
        <c:noMultiLvlLbl val="0"/>
      </c:catAx>
      <c:valAx>
        <c:axId val="-300370656"/>
        <c:scaling>
          <c:orientation val="minMax"/>
          <c:max val="5"/>
          <c:min val="1"/>
        </c:scaling>
        <c:delete val="0"/>
        <c:axPos val="b"/>
        <c:title>
          <c:tx>
            <c:rich>
              <a:bodyPr rot="0" spcFirstLastPara="1" vertOverflow="ellipsis" vert="horz" wrap="square" anchor="ctr" anchorCtr="1"/>
              <a:lstStyle/>
              <a:p>
                <a:pPr algn="ctr">
                  <a:defRPr sz="1600" b="0" i="0" u="none" strike="noStrike" kern="1200" baseline="0">
                    <a:solidFill>
                      <a:srgbClr val="0F2B4B"/>
                    </a:solidFill>
                    <a:latin typeface="Calibri Light"/>
                    <a:ea typeface="Calibri Light"/>
                    <a:cs typeface="Calibri Light"/>
                  </a:defRPr>
                </a:pPr>
                <a:r>
                  <a:rPr lang="en-US" dirty="0"/>
                  <a:t>Weighted Importance (1 = Least Important, 5 = Most Important)</a:t>
                </a:r>
              </a:p>
            </c:rich>
          </c:tx>
          <c:layout>
            <c:manualLayout>
              <c:xMode val="edge"/>
              <c:yMode val="edge"/>
              <c:x val="0.14146801855247501"/>
              <c:y val="0.94820180026791601"/>
            </c:manualLayout>
          </c:layout>
          <c:overlay val="0"/>
          <c:spPr>
            <a:noFill/>
            <a:ln>
              <a:noFill/>
            </a:ln>
            <a:effectLst/>
          </c:spPr>
          <c:txPr>
            <a:bodyPr rot="0" spcFirstLastPara="1" vertOverflow="ellipsis" vert="horz" wrap="square" anchor="ctr" anchorCtr="1"/>
            <a:lstStyle/>
            <a:p>
              <a:pPr algn="ctr">
                <a:defRPr sz="1600" b="0" i="0" u="none" strike="noStrike" kern="1200" baseline="0">
                  <a:solidFill>
                    <a:srgbClr val="0F2B4B"/>
                  </a:solidFill>
                  <a:latin typeface="Calibri Light"/>
                  <a:ea typeface="Calibri Light"/>
                  <a:cs typeface="Calibri Light"/>
                </a:defRPr>
              </a:pPr>
              <a:endParaRPr lang="en-US"/>
            </a:p>
          </c:txPr>
        </c:title>
        <c:numFmt formatCode="0.0" sourceLinked="1"/>
        <c:majorTickMark val="none"/>
        <c:minorTickMark val="none"/>
        <c:tickLblPos val="nextTo"/>
        <c:spPr>
          <a:noFill/>
          <a:ln w="25400">
            <a:noFill/>
          </a:ln>
          <a:effectLst/>
        </c:spPr>
        <c:txPr>
          <a:bodyPr rot="0" spcFirstLastPara="1" vertOverflow="ellipsis" wrap="square" anchor="ctr" anchorCtr="1"/>
          <a:lstStyle/>
          <a:p>
            <a:pPr>
              <a:defRPr sz="1600" b="0" i="0" u="none" strike="noStrike" kern="1200" baseline="0">
                <a:solidFill>
                  <a:srgbClr val="0F2B4B"/>
                </a:solidFill>
                <a:latin typeface="Calibri Light"/>
                <a:ea typeface="Calibri Light"/>
                <a:cs typeface="Calibri Light"/>
              </a:defRPr>
            </a:pPr>
            <a:endParaRPr lang="en-US"/>
          </a:p>
        </c:txPr>
        <c:crossAx val="-300371184"/>
        <c:crosses val="max"/>
        <c:crossBetween val="between"/>
        <c:majorUnit val="1"/>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1600" b="0" i="0">
          <a:solidFill>
            <a:srgbClr val="0F2B4B"/>
          </a:solidFill>
          <a:latin typeface="Calibri Light"/>
          <a:ea typeface="Calibri Light"/>
          <a:cs typeface="Calibri Ligh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Sheet1!$C$3</c:f>
              <c:strCache>
                <c:ptCount val="1"/>
                <c:pt idx="0">
                  <c:v>Low</c:v>
                </c:pt>
              </c:strCache>
            </c:strRef>
          </c:tx>
          <c:invertIfNegative val="0"/>
          <c:cat>
            <c:strRef>
              <c:f>Sheet1!$B$4:$B$12</c:f>
              <c:strCache>
                <c:ptCount val="9"/>
                <c:pt idx="0">
                  <c:v>Wind</c:v>
                </c:pt>
                <c:pt idx="1">
                  <c:v>Natural Gas Combined Cycle</c:v>
                </c:pt>
                <c:pt idx="2">
                  <c:v>Utility Scale Solar - Crystalline</c:v>
                </c:pt>
                <c:pt idx="3">
                  <c:v>Coal</c:v>
                </c:pt>
                <c:pt idx="4">
                  <c:v>Community Solar</c:v>
                </c:pt>
                <c:pt idx="5">
                  <c:v>Rooftop C&amp;I Solar</c:v>
                </c:pt>
                <c:pt idx="6">
                  <c:v>Nuclear</c:v>
                </c:pt>
                <c:pt idx="7">
                  <c:v>Residential Solar</c:v>
                </c:pt>
                <c:pt idx="8">
                  <c:v>Gas Peaking</c:v>
                </c:pt>
              </c:strCache>
            </c:strRef>
          </c:cat>
          <c:val>
            <c:numRef>
              <c:f>Sheet1!$C$4:$C$12</c:f>
              <c:numCache>
                <c:formatCode>"$"#,##0</c:formatCode>
                <c:ptCount val="9"/>
                <c:pt idx="0">
                  <c:v>30</c:v>
                </c:pt>
                <c:pt idx="1">
                  <c:v>42</c:v>
                </c:pt>
                <c:pt idx="2">
                  <c:v>46</c:v>
                </c:pt>
                <c:pt idx="3">
                  <c:v>60</c:v>
                </c:pt>
                <c:pt idx="4">
                  <c:v>76</c:v>
                </c:pt>
                <c:pt idx="5">
                  <c:v>85</c:v>
                </c:pt>
                <c:pt idx="6">
                  <c:v>112</c:v>
                </c:pt>
                <c:pt idx="7">
                  <c:v>187</c:v>
                </c:pt>
                <c:pt idx="8">
                  <c:v>156</c:v>
                </c:pt>
              </c:numCache>
            </c:numRef>
          </c:val>
          <c:extLst>
            <c:ext xmlns:c16="http://schemas.microsoft.com/office/drawing/2014/chart" uri="{C3380CC4-5D6E-409C-BE32-E72D297353CC}">
              <c16:uniqueId val="{00000000-D367-4195-A8AA-FD465264F38A}"/>
            </c:ext>
          </c:extLst>
        </c:ser>
        <c:ser>
          <c:idx val="1"/>
          <c:order val="1"/>
          <c:tx>
            <c:strRef>
              <c:f>Sheet1!$D$3</c:f>
              <c:strCache>
                <c:ptCount val="1"/>
                <c:pt idx="0">
                  <c:v>High</c:v>
                </c:pt>
              </c:strCache>
            </c:strRef>
          </c:tx>
          <c:invertIfNegative val="0"/>
          <c:cat>
            <c:strRef>
              <c:f>Sheet1!$B$4:$B$12</c:f>
              <c:strCache>
                <c:ptCount val="9"/>
                <c:pt idx="0">
                  <c:v>Wind</c:v>
                </c:pt>
                <c:pt idx="1">
                  <c:v>Natural Gas Combined Cycle</c:v>
                </c:pt>
                <c:pt idx="2">
                  <c:v>Utility Scale Solar - Crystalline</c:v>
                </c:pt>
                <c:pt idx="3">
                  <c:v>Coal</c:v>
                </c:pt>
                <c:pt idx="4">
                  <c:v>Community Solar</c:v>
                </c:pt>
                <c:pt idx="5">
                  <c:v>Rooftop C&amp;I Solar</c:v>
                </c:pt>
                <c:pt idx="6">
                  <c:v>Nuclear</c:v>
                </c:pt>
                <c:pt idx="7">
                  <c:v>Residential Solar</c:v>
                </c:pt>
                <c:pt idx="8">
                  <c:v>Gas Peaking</c:v>
                </c:pt>
              </c:strCache>
            </c:strRef>
          </c:cat>
          <c:val>
            <c:numRef>
              <c:f>Sheet1!$D$4:$D$12</c:f>
              <c:numCache>
                <c:formatCode>"$"#,##0</c:formatCode>
                <c:ptCount val="9"/>
                <c:pt idx="0">
                  <c:v>60</c:v>
                </c:pt>
                <c:pt idx="1">
                  <c:v>78</c:v>
                </c:pt>
                <c:pt idx="2">
                  <c:v>53</c:v>
                </c:pt>
                <c:pt idx="3">
                  <c:v>143</c:v>
                </c:pt>
                <c:pt idx="4">
                  <c:v>150</c:v>
                </c:pt>
                <c:pt idx="5">
                  <c:v>194</c:v>
                </c:pt>
                <c:pt idx="6">
                  <c:v>183</c:v>
                </c:pt>
                <c:pt idx="7">
                  <c:v>319</c:v>
                </c:pt>
                <c:pt idx="8">
                  <c:v>210</c:v>
                </c:pt>
              </c:numCache>
            </c:numRef>
          </c:val>
          <c:extLst>
            <c:ext xmlns:c16="http://schemas.microsoft.com/office/drawing/2014/chart" uri="{C3380CC4-5D6E-409C-BE32-E72D297353CC}">
              <c16:uniqueId val="{00000001-D367-4195-A8AA-FD465264F38A}"/>
            </c:ext>
          </c:extLst>
        </c:ser>
        <c:dLbls>
          <c:showLegendKey val="0"/>
          <c:showVal val="0"/>
          <c:showCatName val="0"/>
          <c:showSerName val="0"/>
          <c:showPercent val="0"/>
          <c:showBubbleSize val="0"/>
        </c:dLbls>
        <c:gapWidth val="150"/>
        <c:axId val="-241873584"/>
        <c:axId val="-241299312"/>
      </c:barChart>
      <c:catAx>
        <c:axId val="-241873584"/>
        <c:scaling>
          <c:orientation val="minMax"/>
        </c:scaling>
        <c:delete val="0"/>
        <c:axPos val="l"/>
        <c:numFmt formatCode="General" sourceLinked="0"/>
        <c:majorTickMark val="out"/>
        <c:minorTickMark val="none"/>
        <c:tickLblPos val="nextTo"/>
        <c:txPr>
          <a:bodyPr/>
          <a:lstStyle/>
          <a:p>
            <a:pPr>
              <a:defRPr sz="1800">
                <a:latin typeface="Helvetica Neue" panose="020B0604020202020204" charset="0"/>
              </a:defRPr>
            </a:pPr>
            <a:endParaRPr lang="en-US"/>
          </a:p>
        </c:txPr>
        <c:crossAx val="-241299312"/>
        <c:crosses val="autoZero"/>
        <c:auto val="1"/>
        <c:lblAlgn val="ctr"/>
        <c:lblOffset val="100"/>
        <c:noMultiLvlLbl val="0"/>
      </c:catAx>
      <c:valAx>
        <c:axId val="-241299312"/>
        <c:scaling>
          <c:orientation val="minMax"/>
        </c:scaling>
        <c:delete val="0"/>
        <c:axPos val="b"/>
        <c:majorGridlines/>
        <c:title>
          <c:tx>
            <c:rich>
              <a:bodyPr/>
              <a:lstStyle/>
              <a:p>
                <a:pPr>
                  <a:defRPr sz="1400"/>
                </a:pPr>
                <a:r>
                  <a:rPr lang="en-US" sz="1400" dirty="0"/>
                  <a:t>$/MWh</a:t>
                </a:r>
              </a:p>
            </c:rich>
          </c:tx>
          <c:overlay val="0"/>
        </c:title>
        <c:numFmt formatCode="&quot;$&quot;#,##0" sourceLinked="1"/>
        <c:majorTickMark val="out"/>
        <c:minorTickMark val="none"/>
        <c:tickLblPos val="nextTo"/>
        <c:txPr>
          <a:bodyPr/>
          <a:lstStyle/>
          <a:p>
            <a:pPr>
              <a:defRPr sz="1400"/>
            </a:pPr>
            <a:endParaRPr lang="en-US"/>
          </a:p>
        </c:txPr>
        <c:crossAx val="-241873584"/>
        <c:crosses val="autoZero"/>
        <c:crossBetween val="between"/>
      </c:valAx>
    </c:plotArea>
    <c:legend>
      <c:legendPos val="r"/>
      <c:overlay val="0"/>
      <c:txPr>
        <a:bodyPr/>
        <a:lstStyle/>
        <a:p>
          <a:pPr>
            <a:defRPr sz="1800"/>
          </a:pPr>
          <a:endParaRPr lang="en-US"/>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lowincomesolar.org/dha-community-solar-project-keeps-housing-affordabl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seia.org/blog/expanding-solar-availability-low-income-community-learnings-denver-housing-authority"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FB8EAF-D29A-8F46-A6F9-09BF9100FDFD}" type="slidenum">
              <a:rPr lang="en-US" smtClean="0"/>
              <a:t>1</a:t>
            </a:fld>
            <a:endParaRPr lang="en-US"/>
          </a:p>
        </p:txBody>
      </p:sp>
    </p:spTree>
    <p:extLst>
      <p:ext uri="{BB962C8B-B14F-4D97-AF65-F5344CB8AC3E}">
        <p14:creationId xmlns:p14="http://schemas.microsoft.com/office/powerpoint/2010/main" val="1221308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Remember: this is a chart comparing new build projects. Primary competition is with existing build.</a:t>
            </a:r>
          </a:p>
          <a:p>
            <a:endParaRPr lang="en-US" baseline="0" dirty="0"/>
          </a:p>
          <a:p>
            <a:r>
              <a:rPr lang="en-US" baseline="0" dirty="0"/>
              <a:t>KEY TAKEAWAY: Community solar is cost competitive with other forms of energy</a:t>
            </a:r>
          </a:p>
          <a:p>
            <a:endParaRPr lang="en-US" baseline="0" dirty="0"/>
          </a:p>
          <a:p>
            <a:r>
              <a:rPr lang="en-US" baseline="0" dirty="0"/>
              <a:t> </a:t>
            </a:r>
          </a:p>
          <a:p>
            <a:endParaRPr lang="en-US" dirty="0"/>
          </a:p>
        </p:txBody>
      </p:sp>
      <p:sp>
        <p:nvSpPr>
          <p:cNvPr id="4" name="Slide Number Placeholder 3"/>
          <p:cNvSpPr>
            <a:spLocks noGrp="1"/>
          </p:cNvSpPr>
          <p:nvPr>
            <p:ph type="sldNum" sz="quarter" idx="10"/>
          </p:nvPr>
        </p:nvSpPr>
        <p:spPr/>
        <p:txBody>
          <a:bodyPr/>
          <a:lstStyle/>
          <a:p>
            <a:fld id="{E0EAECEF-497C-49EC-9E6E-E46AEEA230C0}"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547699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charset="0"/>
              <a:buChar char="•"/>
            </a:pPr>
            <a:r>
              <a:rPr lang="en-US" dirty="0"/>
              <a:t>Voluntary utility-led community solar programs—including those initiated by investor-owned utilities, municipal utilities and rural cooperatives—provide limited access in states without state-wide policy.</a:t>
            </a:r>
          </a:p>
          <a:p>
            <a:pPr lvl="0">
              <a:buFont typeface="Arial" charset="0"/>
              <a:buChar char="•"/>
            </a:pPr>
            <a:endParaRPr lang="en-US" dirty="0"/>
          </a:p>
          <a:p>
            <a:pPr lvl="0">
              <a:buFont typeface="Arial" charset="0"/>
              <a:buChar char="•"/>
            </a:pPr>
            <a:r>
              <a:rPr lang="en-US" dirty="0"/>
              <a:t>Community solar is both enabled and encumbered by individual program rules and regulations on who can participate and how community solar projects and subscribers are compensated. </a:t>
            </a:r>
          </a:p>
          <a:p>
            <a:pPr lvl="0">
              <a:buFont typeface="Arial" charset="0"/>
              <a:buChar char="•"/>
            </a:pPr>
            <a:endParaRPr lang="en-US" dirty="0"/>
          </a:p>
          <a:p>
            <a:pPr lvl="0">
              <a:buFont typeface="Arial" charset="0"/>
              <a:buChar char="•"/>
            </a:pPr>
            <a:r>
              <a:rPr lang="en-US" dirty="0"/>
              <a:t>Although nearly every state has a community solar project, policy-enabled markets account for 71% of all currently operating community solar capacity.</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11</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9141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f05262969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3f05262969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91" name="Google Shape;391;g3f05262969_0_1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f05262969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3f05262969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91" name="Google Shape;391;g3f05262969_0_1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450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FB8EAF-D29A-8F46-A6F9-09BF9100FDFD}" type="slidenum">
              <a:rPr lang="en-US" smtClean="0"/>
              <a:t>14</a:t>
            </a:fld>
            <a:endParaRPr lang="en-US"/>
          </a:p>
        </p:txBody>
      </p:sp>
    </p:spTree>
    <p:extLst>
      <p:ext uri="{BB962C8B-B14F-4D97-AF65-F5344CB8AC3E}">
        <p14:creationId xmlns:p14="http://schemas.microsoft.com/office/powerpoint/2010/main" val="1548065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3f05262969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3f05262969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u="sng" dirty="0">
                <a:solidFill>
                  <a:schemeClr val="hlink"/>
                </a:solidFill>
                <a:highlight>
                  <a:srgbClr val="FFFFFF"/>
                </a:highlight>
                <a:latin typeface="Arial"/>
                <a:ea typeface="Arial"/>
                <a:cs typeface="Arial"/>
                <a:sym typeface="Arial"/>
                <a:hlinkClick r:id="rId3"/>
              </a:rPr>
              <a:t>https://www.lowincomesolar.org/dha-community-solar-project-keeps-housing-affordable/</a:t>
            </a:r>
            <a:endParaRPr dirty="0">
              <a:solidFill>
                <a:srgbClr val="333333"/>
              </a:solidFill>
              <a:highlight>
                <a:srgbClr val="FFFFFF"/>
              </a:highlight>
              <a:latin typeface="Arial"/>
              <a:ea typeface="Arial"/>
              <a:cs typeface="Arial"/>
              <a:sym typeface="Arial"/>
            </a:endParaRPr>
          </a:p>
          <a:p>
            <a:pPr marL="0" marR="0" lvl="0" indent="0" algn="l" rtl="0">
              <a:spcBef>
                <a:spcPts val="0"/>
              </a:spcBef>
              <a:spcAft>
                <a:spcPts val="0"/>
              </a:spcAft>
              <a:buNone/>
            </a:pPr>
            <a:endParaRPr dirty="0">
              <a:solidFill>
                <a:srgbClr val="333333"/>
              </a:solidFill>
              <a:highlight>
                <a:srgbClr val="FFFFFF"/>
              </a:highlight>
              <a:latin typeface="Arial"/>
              <a:ea typeface="Arial"/>
              <a:cs typeface="Arial"/>
              <a:sym typeface="Arial"/>
            </a:endParaRPr>
          </a:p>
          <a:p>
            <a:pPr marL="0" marR="0" lvl="0" indent="0" algn="l" rtl="0">
              <a:spcBef>
                <a:spcPts val="0"/>
              </a:spcBef>
              <a:spcAft>
                <a:spcPts val="0"/>
              </a:spcAft>
              <a:buNone/>
            </a:pPr>
            <a:r>
              <a:rPr lang="en-US" dirty="0">
                <a:solidFill>
                  <a:srgbClr val="333333"/>
                </a:solidFill>
                <a:highlight>
                  <a:srgbClr val="FFFFFF"/>
                </a:highlight>
                <a:latin typeface="Arial"/>
                <a:ea typeface="Arial"/>
                <a:cs typeface="Arial"/>
                <a:sym typeface="Arial"/>
              </a:rPr>
              <a:t>DHA developed an innovative financing structure for the project in partnership with GRID, National Housing Trust, Enterprise Community Loan Fund and Monarch Private Capital, as detailed by </a:t>
            </a:r>
            <a:r>
              <a:rPr lang="en-US" u="sng" dirty="0">
                <a:solidFill>
                  <a:srgbClr val="337AB7"/>
                </a:solidFill>
                <a:highlight>
                  <a:srgbClr val="FFFFFF"/>
                </a:highlight>
                <a:latin typeface="Arial"/>
                <a:ea typeface="Arial"/>
                <a:cs typeface="Arial"/>
                <a:sym typeface="Arial"/>
                <a:hlinkClick r:id="rId4"/>
              </a:rPr>
              <a:t>SEIA</a:t>
            </a:r>
            <a:r>
              <a:rPr lang="en-US" dirty="0">
                <a:solidFill>
                  <a:srgbClr val="333333"/>
                </a:solidFill>
                <a:highlight>
                  <a:srgbClr val="FFFFFF"/>
                </a:highlight>
                <a:latin typeface="Arial"/>
                <a:ea typeface="Arial"/>
                <a:cs typeface="Arial"/>
                <a:sym typeface="Arial"/>
              </a:rPr>
              <a:t> (</a:t>
            </a:r>
            <a:r>
              <a:rPr lang="en-US" u="sng" dirty="0">
                <a:solidFill>
                  <a:schemeClr val="hlink"/>
                </a:solidFill>
                <a:highlight>
                  <a:srgbClr val="FFFFFF"/>
                </a:highlight>
                <a:latin typeface="Arial"/>
                <a:ea typeface="Arial"/>
                <a:cs typeface="Arial"/>
                <a:sym typeface="Arial"/>
                <a:hlinkClick r:id="rId4"/>
              </a:rPr>
              <a:t>https://www.seia.org/blog/expanding-solar-availability-low-income-community-learnings-denver-housing-authority</a:t>
            </a:r>
            <a:r>
              <a:rPr lang="en-US" dirty="0">
                <a:solidFill>
                  <a:srgbClr val="333333"/>
                </a:solidFill>
                <a:highlight>
                  <a:srgbClr val="FFFFFF"/>
                </a:highlight>
                <a:latin typeface="Arial"/>
                <a:ea typeface="Arial"/>
                <a:cs typeface="Arial"/>
                <a:sym typeface="Arial"/>
              </a:rPr>
              <a:t>) . The financial structure was also made possible by higher incentives for the purchase of the project’s RECs by Xcel, supported through innovative bid evaluation factors in Xcel Energy’s Community Solar Request for Proposals, including ‘level of low-income subscribership’ and ‘innovative proposals that benefit low-income subscribers throughout the life of the contract.’ This helps encourage projects like DHA’s within the Xcel community solar program.</a:t>
            </a:r>
          </a:p>
          <a:p>
            <a:pPr marL="0" marR="0" lvl="0" indent="0" algn="l" rtl="0">
              <a:spcBef>
                <a:spcPts val="0"/>
              </a:spcBef>
              <a:spcAft>
                <a:spcPts val="0"/>
              </a:spcAft>
              <a:buNone/>
            </a:pPr>
            <a:endParaRPr lang="en-US" sz="1200" b="0" i="0" u="none" strike="noStrike" cap="none" dirty="0">
              <a:solidFill>
                <a:srgbClr val="333333"/>
              </a:solidFill>
              <a:highlight>
                <a:srgbClr val="FFFFFF"/>
              </a:highlight>
              <a:latin typeface="Arial"/>
              <a:ea typeface="Arial"/>
              <a:cs typeface="Arial"/>
              <a:sym typeface="Arial"/>
            </a:endParaRPr>
          </a:p>
          <a:p>
            <a:pPr marL="0" marR="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Denver Housing Authority (DHA) partnered with GRID Alternatives Colorado and Namaste Solar to develop and install a 2 MW DC community solar project through Xcel Energy’s Solar*Rewards Community Program. The project’s output will benefit DHA housing as well as other Low-income Housing Tax Credit (LIHTC) and Public Housing Buildings in the Denver metro region - properties housing over 700 low-income residents in total. The project will generate savings of over 20% for these properties, which will flow to the residents in the form of additional supportive services. Additionally, the project construction was connected with DHA’s resident workforce training programs, in partnership with GRID Alternatives, to provide 10 DHA residents hands-on and classroom based solar training, and 4 full time paid temp positions to residents who completed the course.</a:t>
            </a:r>
            <a:r>
              <a:rPr lang="en-US" dirty="0"/>
              <a:t> </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0" u="none" strike="noStrike" cap="none" dirty="0">
                <a:solidFill>
                  <a:schemeClr val="dk1"/>
                </a:solidFill>
                <a:effectLst/>
                <a:latin typeface="Calibri"/>
                <a:ea typeface="Calibri"/>
                <a:cs typeface="Calibri"/>
                <a:sym typeface="Calibri"/>
              </a:rPr>
              <a:t>EACH YEAR,</a:t>
            </a:r>
            <a:r>
              <a:rPr lang="en-US" sz="1200" b="1" i="0" u="none" strike="noStrike" cap="none" baseline="0" dirty="0">
                <a:solidFill>
                  <a:schemeClr val="dk1"/>
                </a:solidFill>
                <a:effectLst/>
                <a:latin typeface="Calibri"/>
                <a:ea typeface="Calibri"/>
                <a:cs typeface="Calibri"/>
                <a:sym typeface="Calibri"/>
              </a:rPr>
              <a:t> this project saves </a:t>
            </a:r>
            <a:r>
              <a:rPr lang="en-US" sz="1200" b="1" i="0" u="none" strike="noStrike" cap="none" dirty="0">
                <a:solidFill>
                  <a:schemeClr val="dk1"/>
                </a:solidFill>
                <a:effectLst/>
                <a:latin typeface="Calibri"/>
                <a:ea typeface="Calibri"/>
                <a:cs typeface="Calibri"/>
                <a:sym typeface="Calibri"/>
              </a:rPr>
              <a:t>CO</a:t>
            </a:r>
            <a:r>
              <a:rPr lang="en-US" sz="1200" b="1" i="0" u="none" strike="noStrike" cap="none" baseline="-25000" dirty="0">
                <a:solidFill>
                  <a:schemeClr val="dk1"/>
                </a:solidFill>
                <a:effectLst/>
                <a:latin typeface="Calibri"/>
                <a:ea typeface="Calibri"/>
                <a:cs typeface="Calibri"/>
                <a:sym typeface="Calibri"/>
              </a:rPr>
              <a:t>2</a:t>
            </a:r>
            <a:r>
              <a:rPr lang="en-US" sz="1200" b="1" i="0" u="none" strike="noStrike" cap="none" dirty="0">
                <a:solidFill>
                  <a:schemeClr val="dk1"/>
                </a:solidFill>
                <a:effectLst/>
                <a:latin typeface="Calibri"/>
                <a:ea typeface="Calibri"/>
                <a:cs typeface="Calibri"/>
                <a:sym typeface="Calibri"/>
              </a:rPr>
              <a:t> emissions from</a:t>
            </a:r>
          </a:p>
          <a:p>
            <a:pPr marL="0" marR="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 Over 250,000 gallons of gasoline</a:t>
            </a:r>
            <a:r>
              <a:rPr lang="en-US" sz="1200" b="0" i="0" u="none" strike="noStrike" cap="none" baseline="0" dirty="0">
                <a:solidFill>
                  <a:schemeClr val="dk1"/>
                </a:solidFill>
                <a:effectLst/>
                <a:latin typeface="Calibri"/>
                <a:ea typeface="Calibri"/>
                <a:cs typeface="Calibri"/>
                <a:sym typeface="Calibri"/>
              </a:rPr>
              <a:t> consumed</a:t>
            </a:r>
          </a:p>
          <a:p>
            <a:pPr marL="0" marR="0" lvl="0" indent="0" algn="l" rtl="0">
              <a:spcBef>
                <a:spcPts val="0"/>
              </a:spcBef>
              <a:spcAft>
                <a:spcPts val="0"/>
              </a:spcAft>
              <a:buNone/>
            </a:pPr>
            <a:r>
              <a:rPr lang="en-US" sz="1200" b="0" i="0" u="none" strike="noStrike" cap="none" baseline="0" dirty="0">
                <a:solidFill>
                  <a:schemeClr val="dk1"/>
                </a:solidFill>
                <a:effectLst/>
                <a:latin typeface="Calibri"/>
                <a:ea typeface="Calibri"/>
                <a:cs typeface="Calibri"/>
                <a:sym typeface="Calibri"/>
              </a:rPr>
              <a:t>-- Over 2.5 million pounds of coal burned</a:t>
            </a:r>
            <a:endParaRPr sz="1200" b="0" i="0" u="none" strike="noStrike" cap="none" dirty="0">
              <a:solidFill>
                <a:schemeClr val="dk1"/>
              </a:solidFill>
              <a:latin typeface="Calibri"/>
              <a:ea typeface="Calibri"/>
              <a:cs typeface="Calibri"/>
              <a:sym typeface="Calibri"/>
            </a:endParaRPr>
          </a:p>
        </p:txBody>
      </p:sp>
      <p:sp>
        <p:nvSpPr>
          <p:cNvPr id="415" name="Google Shape;415;g3f05262969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FB8EAF-D29A-8F46-A6F9-09BF9100FDFD}" type="slidenum">
              <a:rPr lang="en-US" smtClean="0"/>
              <a:t>16</a:t>
            </a:fld>
            <a:endParaRPr lang="en-US"/>
          </a:p>
        </p:txBody>
      </p:sp>
    </p:spTree>
    <p:extLst>
      <p:ext uri="{BB962C8B-B14F-4D97-AF65-F5344CB8AC3E}">
        <p14:creationId xmlns:p14="http://schemas.microsoft.com/office/powerpoint/2010/main" val="1160364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f05262969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3f05262969_0_1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Each</a:t>
            </a:r>
            <a:r>
              <a:rPr lang="en-US" baseline="0" dirty="0"/>
              <a:t> year, these 430 MW of community solar can result in </a:t>
            </a:r>
            <a:r>
              <a:rPr lang="fi-FI" baseline="0" dirty="0"/>
              <a:t>429,934 </a:t>
            </a:r>
            <a:r>
              <a:rPr lang="fi-FI" baseline="0" dirty="0" err="1"/>
              <a:t>metric</a:t>
            </a:r>
            <a:r>
              <a:rPr lang="fi-FI" baseline="0" dirty="0"/>
              <a:t> </a:t>
            </a:r>
            <a:r>
              <a:rPr lang="fi-FI" baseline="0" dirty="0" err="1"/>
              <a:t>tons</a:t>
            </a:r>
            <a:r>
              <a:rPr lang="fi-FI" baseline="0" dirty="0"/>
              <a:t> of </a:t>
            </a:r>
            <a:r>
              <a:rPr lang="fi-FI" baseline="0" dirty="0" err="1"/>
              <a:t>carbon</a:t>
            </a:r>
            <a:r>
              <a:rPr lang="fi-FI" baseline="0" dirty="0"/>
              <a:t> </a:t>
            </a:r>
            <a:r>
              <a:rPr lang="fi-FI" baseline="0" dirty="0" err="1"/>
              <a:t>dioxide</a:t>
            </a:r>
            <a:r>
              <a:rPr lang="fi-FI" baseline="0" dirty="0"/>
              <a:t> </a:t>
            </a:r>
            <a:r>
              <a:rPr lang="fi-FI" baseline="0" dirty="0" err="1"/>
              <a:t>equivalent</a:t>
            </a:r>
            <a:r>
              <a:rPr lang="fi-FI" baseline="0" dirty="0"/>
              <a:t> </a:t>
            </a:r>
            <a:r>
              <a:rPr lang="fi-FI" baseline="0" dirty="0" err="1"/>
              <a:t>that</a:t>
            </a:r>
            <a:r>
              <a:rPr lang="fi-FI" baseline="0" dirty="0"/>
              <a:t> </a:t>
            </a:r>
            <a:r>
              <a:rPr lang="fi-FI" baseline="0" dirty="0" err="1"/>
              <a:t>isn’t</a:t>
            </a:r>
            <a:r>
              <a:rPr lang="fi-FI" baseline="0" dirty="0"/>
              <a:t> </a:t>
            </a:r>
            <a:r>
              <a:rPr lang="fi-FI" baseline="0" dirty="0" err="1"/>
              <a:t>injected</a:t>
            </a:r>
            <a:r>
              <a:rPr lang="fi-FI" baseline="0" dirty="0"/>
              <a:t> into </a:t>
            </a:r>
            <a:r>
              <a:rPr lang="fi-FI" baseline="0" dirty="0" err="1"/>
              <a:t>Minnesota’s</a:t>
            </a:r>
            <a:r>
              <a:rPr lang="fi-FI" baseline="0" dirty="0"/>
              <a:t> </a:t>
            </a:r>
            <a:r>
              <a:rPr lang="fi-FI" baseline="0" dirty="0" err="1"/>
              <a:t>local</a:t>
            </a:r>
            <a:r>
              <a:rPr lang="fi-FI" baseline="0" dirty="0"/>
              <a:t> </a:t>
            </a:r>
            <a:r>
              <a:rPr lang="fi-FI" baseline="0" dirty="0" err="1"/>
              <a:t>communities</a:t>
            </a:r>
            <a:r>
              <a:rPr lang="fi-FI" baseline="0" dirty="0"/>
              <a:t>.</a:t>
            </a:r>
            <a:endParaRPr dirty="0"/>
          </a:p>
        </p:txBody>
      </p:sp>
      <p:sp>
        <p:nvSpPr>
          <p:cNvPr id="463" name="Google Shape;463;g3f05262969_0_1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f05262969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3f05262969_0_1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463" name="Google Shape;463;g3f05262969_0_1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1813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3f05262969_0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3f05262969_0_1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71" name="Google Shape;471;g3f05262969_0_1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3185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66" name="Google Shape;16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dirty="0">
              <a:solidFill>
                <a:schemeClr val="dk1"/>
              </a:solidFill>
              <a:latin typeface="Calibri"/>
              <a:ea typeface="Calibri"/>
              <a:cs typeface="Calibri"/>
              <a:sym typeface="Calibri"/>
            </a:endParaRPr>
          </a:p>
        </p:txBody>
      </p:sp>
      <p:sp>
        <p:nvSpPr>
          <p:cNvPr id="2" name="Header Placeholder 1"/>
          <p:cNvSpPr>
            <a:spLocks noGrp="1"/>
          </p:cNvSpPr>
          <p:nvPr>
            <p:ph type="hdr" idx="13"/>
          </p:nvPr>
        </p:nvSpPr>
        <p:spPr/>
        <p:txBody>
          <a:bodyPr/>
          <a:lstStyle/>
          <a:p>
            <a:r>
              <a:rPr lang="en-US" dirty="0"/>
              <a:t>DRAFT</a:t>
            </a:r>
          </a:p>
        </p:txBody>
      </p:sp>
    </p:spTree>
    <p:extLst>
      <p:ext uri="{BB962C8B-B14F-4D97-AF65-F5344CB8AC3E}">
        <p14:creationId xmlns:p14="http://schemas.microsoft.com/office/powerpoint/2010/main" val="1753359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3f05262969_0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3f05262969_0_1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sz="3200" b="0" i="0" u="none" strike="noStrike" cap="none" dirty="0">
                <a:solidFill>
                  <a:schemeClr val="dk1"/>
                </a:solidFill>
                <a:latin typeface="Calibri"/>
                <a:ea typeface="Calibri"/>
                <a:cs typeface="Calibri"/>
                <a:sym typeface="Calibri"/>
              </a:rPr>
              <a:t>Key Elements</a:t>
            </a:r>
          </a:p>
          <a:p>
            <a:pPr marL="857250" lvl="1" indent="-171450">
              <a:buFont typeface="Arial" charset="0"/>
              <a:buChar char="•"/>
            </a:pPr>
            <a:r>
              <a:rPr lang="en-US" b="0" dirty="0">
                <a:solidFill>
                  <a:srgbClr val="4D5B6B"/>
                </a:solidFill>
                <a:latin typeface="Arial"/>
                <a:ea typeface="Arial"/>
                <a:cs typeface="Arial"/>
              </a:rPr>
              <a:t>At least 225 MWs in first 3 years, permanent program to follow (minimum capacity is 225 MW but Board</a:t>
            </a:r>
            <a:r>
              <a:rPr lang="en-US" b="0" baseline="0" dirty="0">
                <a:solidFill>
                  <a:srgbClr val="4D5B6B"/>
                </a:solidFill>
                <a:latin typeface="Arial"/>
                <a:ea typeface="Arial"/>
                <a:cs typeface="Arial"/>
              </a:rPr>
              <a:t> of Public Utilities has authority to increase capacity in years 2 and 3)</a:t>
            </a:r>
            <a:endParaRPr lang="en-US" b="0" dirty="0">
              <a:solidFill>
                <a:srgbClr val="4D5B6B"/>
              </a:solidFill>
              <a:latin typeface="Arial"/>
              <a:ea typeface="Arial"/>
              <a:cs typeface="Arial"/>
            </a:endParaRPr>
          </a:p>
          <a:p>
            <a:pPr marL="857250" lvl="1" indent="-171450">
              <a:buFont typeface="Arial" charset="0"/>
              <a:buChar char="•"/>
            </a:pPr>
            <a:r>
              <a:rPr lang="en-US" b="0" dirty="0">
                <a:solidFill>
                  <a:srgbClr val="4D5B6B"/>
                </a:solidFill>
                <a:latin typeface="Arial"/>
                <a:ea typeface="Arial"/>
                <a:cs typeface="Arial"/>
              </a:rPr>
              <a:t>5 MW system size limits</a:t>
            </a:r>
          </a:p>
          <a:p>
            <a:pPr marL="857250" lvl="1" indent="-171450">
              <a:buFont typeface="Arial" charset="0"/>
              <a:buChar char="•"/>
            </a:pPr>
            <a:r>
              <a:rPr lang="en-US" b="0" dirty="0">
                <a:solidFill>
                  <a:srgbClr val="4D5B6B"/>
                </a:solidFill>
                <a:latin typeface="Arial"/>
                <a:ea typeface="Arial"/>
                <a:cs typeface="Arial"/>
              </a:rPr>
              <a:t>40% of program for LMI projects, which must be at least 51% LMI subscribers.</a:t>
            </a:r>
          </a:p>
          <a:p>
            <a:pPr marL="857250" lvl="1" indent="-171450">
              <a:buFont typeface="Arial" charset="0"/>
              <a:buChar char="•"/>
            </a:pPr>
            <a:r>
              <a:rPr lang="en-US" b="0" dirty="0">
                <a:solidFill>
                  <a:srgbClr val="4D5B6B"/>
                </a:solidFill>
                <a:latin typeface="Arial"/>
                <a:ea typeface="Arial"/>
                <a:cs typeface="Arial"/>
              </a:rPr>
              <a:t>Board of Public Utilities may set minimum percentage requirements for residential subscribers</a:t>
            </a:r>
          </a:p>
          <a:p>
            <a:pPr marL="857250" lvl="1" indent="-171450">
              <a:buFont typeface="Arial" charset="0"/>
              <a:buChar char="•"/>
            </a:pPr>
            <a:endParaRPr lang="en-US" b="0" dirty="0">
              <a:solidFill>
                <a:srgbClr val="4D5B6B"/>
              </a:solidFill>
              <a:latin typeface="Arial"/>
              <a:ea typeface="Arial"/>
              <a:cs typeface="Arial"/>
            </a:endParaRPr>
          </a:p>
          <a:p>
            <a:pPr marL="857250" lvl="1" indent="-171450">
              <a:buFont typeface="Arial" charset="0"/>
              <a:buChar char="•"/>
            </a:pPr>
            <a:endParaRPr lang="en-US" b="0" dirty="0">
              <a:solidFill>
                <a:srgbClr val="4D5B6B"/>
              </a:solidFill>
              <a:latin typeface="Arial"/>
              <a:ea typeface="Arial"/>
              <a:cs typeface="Arial"/>
            </a:endParaRPr>
          </a:p>
          <a:p>
            <a:pPr marL="400050" lvl="0" indent="-171450">
              <a:buFont typeface="Arial" charset="0"/>
              <a:buChar char="•"/>
            </a:pPr>
            <a:r>
              <a:rPr lang="en-US" b="0" dirty="0">
                <a:solidFill>
                  <a:srgbClr val="4D5B6B"/>
                </a:solidFill>
                <a:latin typeface="Arial"/>
                <a:ea typeface="Arial"/>
                <a:cs typeface="Arial"/>
              </a:rPr>
              <a:t>Takeaways from legislation</a:t>
            </a:r>
            <a:r>
              <a:rPr lang="en-US" b="0" baseline="0" dirty="0">
                <a:solidFill>
                  <a:srgbClr val="4D5B6B"/>
                </a:solidFill>
                <a:latin typeface="Arial"/>
                <a:ea typeface="Arial"/>
                <a:cs typeface="Arial"/>
              </a:rPr>
              <a:t> and proposed rules</a:t>
            </a:r>
            <a:r>
              <a:rPr lang="en-US" b="0" dirty="0">
                <a:solidFill>
                  <a:srgbClr val="4D5B6B"/>
                </a:solidFill>
                <a:latin typeface="Arial"/>
                <a:ea typeface="Arial"/>
                <a:cs typeface="Arial"/>
              </a:rPr>
              <a:t>: starting to see strong commitments to expanding access to underserved communities and realizing that</a:t>
            </a:r>
            <a:r>
              <a:rPr lang="en-US" b="0" baseline="0" dirty="0">
                <a:solidFill>
                  <a:srgbClr val="4D5B6B"/>
                </a:solidFill>
                <a:latin typeface="Arial"/>
                <a:ea typeface="Arial"/>
                <a:cs typeface="Arial"/>
              </a:rPr>
              <a:t> there need to be clear rules to serve residential customers</a:t>
            </a:r>
            <a:endParaRPr lang="en-US" b="0" dirty="0">
              <a:solidFill>
                <a:srgbClr val="4D5B6B"/>
              </a:solidFill>
              <a:latin typeface="Arial"/>
              <a:ea typeface="Arial"/>
              <a:cs typeface="Arial"/>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471" name="Google Shape;471;g3f05262969_0_1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b="1" dirty="0">
                <a:latin typeface="Tofino Light" panose="02000000000000000000" pitchFamily="2" charset="0"/>
              </a:rPr>
              <a:t>U.S Community Solar can grow 50 </a:t>
            </a:r>
            <a:r>
              <a:rPr lang="mr-IN" sz="1200" b="1" dirty="0">
                <a:latin typeface="Tofino Light" panose="02000000000000000000" pitchFamily="2" charset="0"/>
              </a:rPr>
              <a:t>–</a:t>
            </a:r>
            <a:r>
              <a:rPr lang="en-US" sz="1200" b="1" dirty="0">
                <a:latin typeface="Tofino Light" panose="02000000000000000000" pitchFamily="2" charset="0"/>
              </a:rPr>
              <a:t> 80 times its current size by 2030</a:t>
            </a:r>
            <a:endParaRPr lang="en-US" dirty="0">
              <a:latin typeface="Tofino Light" panose="02000000000000000000" pitchFamily="2" charset="0"/>
            </a:endParaRPr>
          </a:p>
          <a:p>
            <a:pPr marL="285750" indent="-285750">
              <a:spcBef>
                <a:spcPts val="600"/>
              </a:spcBef>
              <a:spcAft>
                <a:spcPts val="600"/>
              </a:spcAft>
              <a:buFont typeface="Arial" panose="020B0604020202020204" pitchFamily="34" charset="0"/>
              <a:buChar char="•"/>
            </a:pPr>
            <a:r>
              <a:rPr lang="en-US" dirty="0">
                <a:latin typeface="Tofino Light" panose="02000000000000000000" pitchFamily="2" charset="0"/>
              </a:rPr>
              <a:t>Annual Share of National Electricity Consumption: 1.6% - 2.6%</a:t>
            </a:r>
          </a:p>
          <a:p>
            <a:pPr marL="285750" indent="-285750">
              <a:spcBef>
                <a:spcPts val="600"/>
              </a:spcBef>
              <a:spcAft>
                <a:spcPts val="600"/>
              </a:spcAft>
              <a:buFont typeface="Arial" panose="020B0604020202020204" pitchFamily="34" charset="0"/>
              <a:buChar char="•"/>
            </a:pPr>
            <a:r>
              <a:rPr lang="en-US" dirty="0">
                <a:latin typeface="Tofino Light" panose="02000000000000000000" pitchFamily="2" charset="0"/>
              </a:rPr>
              <a:t>Subscribers Served: 6.4 million to 8.8 million</a:t>
            </a:r>
          </a:p>
          <a:p>
            <a:pPr marL="285750" indent="-285750">
              <a:spcBef>
                <a:spcPts val="600"/>
              </a:spcBef>
              <a:spcAft>
                <a:spcPts val="600"/>
              </a:spcAft>
              <a:buFont typeface="Arial" panose="020B0604020202020204" pitchFamily="34" charset="0"/>
              <a:buChar char="•"/>
            </a:pPr>
            <a:r>
              <a:rPr lang="en-US" dirty="0">
                <a:latin typeface="Tofino Light" panose="02000000000000000000" pitchFamily="2" charset="0"/>
              </a:rPr>
              <a:t>Low- and Moderate-Income Households Supported: 3.5 million to 4 million</a:t>
            </a:r>
          </a:p>
          <a:p>
            <a:pPr marL="285750" indent="-285750">
              <a:spcBef>
                <a:spcPts val="600"/>
              </a:spcBef>
              <a:spcAft>
                <a:spcPts val="600"/>
              </a:spcAft>
              <a:buFont typeface="Arial" panose="020B0604020202020204" pitchFamily="34" charset="0"/>
              <a:buChar char="•"/>
            </a:pPr>
            <a:r>
              <a:rPr lang="en-US" dirty="0">
                <a:latin typeface="Tofino Light" panose="02000000000000000000" pitchFamily="2" charset="0"/>
              </a:rPr>
              <a:t>Cumulative Capital Invested*:$8.1 billion to $121 billion</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21</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0752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3f05262969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g3f05262969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492" name="Google Shape;492;g3f05262969_0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f05262969_0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3f05262969_0_1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82" name="Google Shape;382;g3f05262969_0_1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1" name="Google Shape;16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U.S. consumers want solar</a:t>
            </a:r>
          </a:p>
          <a:p>
            <a:endParaRPr lang="en-US" dirty="0"/>
          </a:p>
          <a:p>
            <a:r>
              <a:rPr lang="en-US" dirty="0"/>
              <a:t>…and solar is getting more affordable</a:t>
            </a:r>
            <a:endParaRPr lang="en-US" sz="1200" b="0" i="0" u="none" strike="noStrike" cap="none"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1200" b="0" i="0" u="none" strike="noStrike" cap="none" dirty="0">
                <a:solidFill>
                  <a:schemeClr val="dk1"/>
                </a:solidFill>
                <a:latin typeface="Calibri"/>
                <a:ea typeface="Calibri"/>
                <a:cs typeface="Calibri"/>
                <a:sym typeface="Calibri"/>
              </a:rPr>
              <a:t>…but access to solar is limited. According to NREL, only 3 out of 4 homes can install traditional on-site solar. </a:t>
            </a:r>
            <a:endParaRPr sz="1200" b="0" i="0" u="none" strike="noStrike" cap="none" dirty="0">
              <a:solidFill>
                <a:schemeClr val="dk1"/>
              </a:solidFill>
              <a:latin typeface="Calibri"/>
              <a:ea typeface="Calibri"/>
              <a:cs typeface="Calibri"/>
              <a:sym typeface="Calibri"/>
            </a:endParaRPr>
          </a:p>
          <a:p>
            <a:pPr marL="914400" marR="0" lvl="2" indent="0" algn="l" rtl="0">
              <a:lnSpc>
                <a:spcPct val="12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Community solar gives all customers the ability to choose local clean electricity that can support local economic development, resiliency and healthier communities.</a:t>
            </a:r>
          </a:p>
          <a:p>
            <a:pPr marL="0" marR="0" lvl="0" indent="0" algn="l" rtl="0">
              <a:lnSpc>
                <a:spcPct val="120000"/>
              </a:lnSpc>
              <a:spcBef>
                <a:spcPts val="0"/>
              </a:spcBef>
              <a:spcAft>
                <a:spcPts val="0"/>
              </a:spcAft>
              <a:buClr>
                <a:schemeClr val="dk1"/>
              </a:buClr>
              <a:buSzPts val="1200"/>
              <a:buFont typeface="Calibri"/>
              <a:buNone/>
            </a:pPr>
            <a:endParaRPr dirty="0"/>
          </a:p>
          <a:p>
            <a:pPr marL="0" marR="0" lvl="0" indent="0" algn="l" rtl="0">
              <a:lnSpc>
                <a:spcPct val="12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169" name="Google Shape;16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628650" marR="0" lvl="1" indent="-171450" algn="l" rtl="0">
              <a:spcBef>
                <a:spcPts val="0"/>
              </a:spcBef>
              <a:spcAft>
                <a:spcPts val="0"/>
              </a:spcAft>
              <a:buClr>
                <a:srgbClr val="28639B"/>
              </a:buClr>
              <a:buSzPts val="1200"/>
              <a:buFont typeface="Arial"/>
              <a:buChar char="•"/>
            </a:pPr>
            <a:r>
              <a:rPr lang="en-US" sz="1200" b="0" i="0" u="none" strike="noStrike" cap="none" dirty="0">
                <a:solidFill>
                  <a:srgbClr val="28639B"/>
                </a:solidFill>
                <a:latin typeface="Arial"/>
                <a:ea typeface="Arial"/>
                <a:cs typeface="Arial"/>
                <a:sym typeface="Arial"/>
              </a:rPr>
              <a:t>Expand solar access</a:t>
            </a:r>
            <a:endParaRPr dirty="0"/>
          </a:p>
          <a:p>
            <a:pPr marL="628650" marR="0" lvl="1" indent="-171450" algn="l" rtl="0">
              <a:spcBef>
                <a:spcPts val="600"/>
              </a:spcBef>
              <a:spcAft>
                <a:spcPts val="0"/>
              </a:spcAft>
              <a:buClr>
                <a:srgbClr val="28639B"/>
              </a:buClr>
              <a:buSzPts val="1200"/>
              <a:buFont typeface="Arial"/>
              <a:buChar char="•"/>
            </a:pPr>
            <a:r>
              <a:rPr lang="en-US" sz="1200" b="0" i="0" u="none" strike="noStrike" cap="none" dirty="0">
                <a:solidFill>
                  <a:srgbClr val="28639B"/>
                </a:solidFill>
                <a:latin typeface="Arial"/>
                <a:ea typeface="Arial"/>
                <a:cs typeface="Arial"/>
                <a:sym typeface="Arial"/>
              </a:rPr>
              <a:t>Overcome physical barriers</a:t>
            </a:r>
            <a:endParaRPr dirty="0"/>
          </a:p>
          <a:p>
            <a:pPr marL="628650" marR="0" lvl="1" indent="-171450" algn="l" rtl="0">
              <a:spcBef>
                <a:spcPts val="600"/>
              </a:spcBef>
              <a:spcAft>
                <a:spcPts val="0"/>
              </a:spcAft>
              <a:buClr>
                <a:srgbClr val="28639B"/>
              </a:buClr>
              <a:buSzPts val="1200"/>
              <a:buFont typeface="Arial"/>
              <a:buChar char="•"/>
            </a:pPr>
            <a:r>
              <a:rPr lang="en-US" sz="1200" b="0" i="0" u="none" strike="noStrike" cap="none" dirty="0">
                <a:solidFill>
                  <a:srgbClr val="28639B"/>
                </a:solidFill>
                <a:latin typeface="Arial"/>
                <a:ea typeface="Arial"/>
                <a:cs typeface="Arial"/>
                <a:sym typeface="Arial"/>
              </a:rPr>
              <a:t>Overcome financing barriers</a:t>
            </a:r>
            <a:endParaRPr dirty="0"/>
          </a:p>
          <a:p>
            <a:pPr marL="628650" marR="0" lvl="1" indent="-171450" algn="l" rtl="0">
              <a:spcBef>
                <a:spcPts val="600"/>
              </a:spcBef>
              <a:spcAft>
                <a:spcPts val="0"/>
              </a:spcAft>
              <a:buClr>
                <a:srgbClr val="28639B"/>
              </a:buClr>
              <a:buSzPts val="1200"/>
              <a:buFont typeface="Arial"/>
              <a:buChar char="•"/>
            </a:pPr>
            <a:r>
              <a:rPr lang="en-US" sz="1200" b="0" i="0" u="none" strike="noStrike" cap="none" dirty="0">
                <a:solidFill>
                  <a:srgbClr val="28639B"/>
                </a:solidFill>
                <a:latin typeface="Arial"/>
                <a:ea typeface="Arial"/>
                <a:cs typeface="Arial"/>
                <a:sym typeface="Arial"/>
              </a:rPr>
              <a:t>Promote equity and access by low-income households, renters</a:t>
            </a:r>
            <a:endParaRPr dirty="0"/>
          </a:p>
          <a:p>
            <a:pPr marL="0" marR="0" lvl="0" indent="0" algn="l" rtl="0">
              <a:lnSpc>
                <a:spcPct val="100000"/>
              </a:lnSpc>
              <a:spcBef>
                <a:spcPts val="60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It provides 75% of Americans the right to choose solar energy to lower their electric bills. Community solar is a simple policy tool that provides every American, regardless of housing type or income level, the opportunity to choose local, reliable, and cost-effective clean energy solutions </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effectLst/>
                <a:latin typeface="Calibri"/>
                <a:ea typeface="Calibri"/>
                <a:cs typeface="Calibri"/>
                <a:sym typeface="Calibri"/>
              </a:rPr>
              <a:t>“In a nutshell, with the community solar program, you no longer have to put panels on your rooftop. When you subscribe to the garden, it’s like you have them on your rooftop. The point is to provide access to solar to people and institutions who otherwise would not be able to do it.”</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203" name="Google Shape;203;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CS differs from other programs like bulk purchasing by a local community, often called community solar, or other subscription based products where participants only receive renewable energy credits</a:t>
            </a:r>
            <a:endParaRPr sz="1200" b="0" i="0" u="none" strike="noStrike" cap="none">
              <a:solidFill>
                <a:schemeClr val="dk1"/>
              </a:solidFill>
              <a:latin typeface="Calibri"/>
              <a:ea typeface="Calibri"/>
              <a:cs typeface="Calibri"/>
              <a:sym typeface="Calibri"/>
            </a:endParaRPr>
          </a:p>
        </p:txBody>
      </p:sp>
      <p:sp>
        <p:nvSpPr>
          <p:cNvPr id="213" name="Google Shape;21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8" name="Google Shape;30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100" dirty="0"/>
              <a:t>Setting the stage: What community solar subscribers actually want </a:t>
            </a:r>
          </a:p>
          <a:p>
            <a:endParaRPr lang="en-US" sz="1100" dirty="0"/>
          </a:p>
          <a:p>
            <a:r>
              <a:rPr lang="en-US" sz="1100" dirty="0"/>
              <a:t>From a survey of over two dozen community solar operators and subscriber organizations, we find that:</a:t>
            </a:r>
          </a:p>
          <a:p>
            <a:endParaRPr lang="en-US" sz="1100" dirty="0"/>
          </a:p>
          <a:p>
            <a:r>
              <a:rPr lang="en-US" sz="1100" b="1" dirty="0"/>
              <a:t>Community solar economics are important…</a:t>
            </a:r>
          </a:p>
          <a:p>
            <a:pPr marL="171450" lvl="0" indent="-171450">
              <a:buFont typeface="Arial" charset="0"/>
              <a:buChar char="•"/>
            </a:pPr>
            <a:r>
              <a:rPr lang="en-US" sz="1100" dirty="0"/>
              <a:t>Subscribers overwhelmingly chose community solar due to financial options and benefits:</a:t>
            </a:r>
          </a:p>
          <a:p>
            <a:pPr marL="591297" marR="0" lvl="1" indent="-171450" algn="l" defTabSz="839694" rtl="0" eaLnBrk="1" fontAlgn="auto" latinLnBrk="0" hangingPunct="1">
              <a:lnSpc>
                <a:spcPct val="100000"/>
              </a:lnSpc>
              <a:spcBef>
                <a:spcPts val="0"/>
              </a:spcBef>
              <a:spcAft>
                <a:spcPts val="0"/>
              </a:spcAft>
              <a:buClrTx/>
              <a:buSzTx/>
              <a:buFont typeface="Arial" charset="0"/>
              <a:buChar char="•"/>
              <a:tabLst/>
              <a:defRPr/>
            </a:pPr>
            <a:r>
              <a:rPr lang="en-US" sz="1100" dirty="0"/>
              <a:t>Over 60% of responses ranked “tangible economic savings” as the most important factor of a community solar subscription.</a:t>
            </a:r>
            <a:r>
              <a:rPr lang="en-US" sz="1100" baseline="0" dirty="0"/>
              <a:t> </a:t>
            </a:r>
            <a:r>
              <a:rPr lang="en-US" dirty="0"/>
              <a:t>Community solar operators and lead generators indicate that 5%-15% savings is typically considered desirable</a:t>
            </a:r>
          </a:p>
          <a:p>
            <a:pPr marL="1011144" lvl="2" indent="-171450">
              <a:buFont typeface="Arial" charset="0"/>
              <a:buChar char="•"/>
            </a:pPr>
            <a:r>
              <a:rPr lang="en-US" sz="1100" dirty="0"/>
              <a:t>Low- and moderate-income subscribers often need higher relative discounts on their energy bill—sometimes at least 20%-50%</a:t>
            </a:r>
          </a:p>
          <a:p>
            <a:pPr marL="591297" lvl="1" indent="-171450">
              <a:buFont typeface="Arial" charset="0"/>
              <a:buChar char="•"/>
            </a:pPr>
            <a:r>
              <a:rPr lang="en-US" sz="1100" dirty="0"/>
              <a:t>The second and third most important factors were, respectively, a predictable cost of electricity and compelling finance options (e.g., zero-down leases and pay-as-you-go models)</a:t>
            </a:r>
          </a:p>
          <a:p>
            <a:pPr marL="1011144" lvl="2" indent="-171450">
              <a:buFont typeface="Arial" charset="0"/>
              <a:buChar char="•"/>
            </a:pPr>
            <a:r>
              <a:rPr lang="en-US" dirty="0"/>
              <a:t>Residential subscribers are primarily looking for predictable energy costs where the benefits and terms are simple to understand. Interviews indicate that:</a:t>
            </a:r>
          </a:p>
          <a:p>
            <a:pPr marL="1430990" lvl="3" indent="-171450">
              <a:buFont typeface="Arial" charset="0"/>
              <a:buChar char="•"/>
            </a:pPr>
            <a:r>
              <a:rPr lang="en-US" dirty="0"/>
              <a:t>Rate escalators and double bills (one from utility and another from community solar operator) result in more difficult communication around savings</a:t>
            </a:r>
          </a:p>
          <a:p>
            <a:pPr marL="1430990" lvl="3" indent="-171450">
              <a:buFont typeface="Arial" charset="0"/>
              <a:buChar char="•"/>
            </a:pPr>
            <a:r>
              <a:rPr lang="en-US" dirty="0"/>
              <a:t>Short-term contracts may be needed to attract renters, who may not be willing to sign up for 15- to 25-year contracts that include exit fees</a:t>
            </a:r>
          </a:p>
          <a:p>
            <a:pPr marL="1011144" lvl="2" indent="-171450">
              <a:buFont typeface="Arial" charset="0"/>
              <a:buChar char="•"/>
            </a:pPr>
            <a:endParaRPr lang="en-US" sz="1100" dirty="0"/>
          </a:p>
          <a:p>
            <a:r>
              <a:rPr lang="en-US" sz="1100" b="1" dirty="0"/>
              <a:t>…but non-financial benefits need to be included</a:t>
            </a:r>
          </a:p>
          <a:p>
            <a:pPr marL="171450" lvl="0" indent="-171450">
              <a:buFont typeface="Arial" charset="0"/>
              <a:buChar char="•"/>
            </a:pPr>
            <a:r>
              <a:rPr lang="en-US" sz="1100" dirty="0"/>
              <a:t>Simplicity is the highest rated non-financial benefit identified, referencing an easy-to-subscribe and intuitive process to procure solar energy</a:t>
            </a:r>
          </a:p>
          <a:p>
            <a:pPr marL="171450" lvl="0" indent="-171450">
              <a:buFont typeface="Arial" charset="0"/>
              <a:buChar char="•"/>
            </a:pPr>
            <a:r>
              <a:rPr lang="en-US" sz="1100" dirty="0"/>
              <a:t>Subscribers also care about </a:t>
            </a:r>
            <a:r>
              <a:rPr lang="en-US" sz="1100" i="1" dirty="0"/>
              <a:t>who</a:t>
            </a:r>
            <a:r>
              <a:rPr lang="en-US" sz="1100" dirty="0"/>
              <a:t> is administering the program, meaning trust is important. But that can mean local organizations, private developers or a local utility, depending on the party.</a:t>
            </a:r>
          </a:p>
          <a:p>
            <a:pPr marL="171450" lvl="0" indent="-171450">
              <a:buFont typeface="Arial" charset="0"/>
              <a:buChar char="•"/>
            </a:pPr>
            <a:r>
              <a:rPr lang="en-US" sz="1100" dirty="0"/>
              <a:t>While subscribers may not universally value economic co-benefits highly (e.g., workforce development), other stakeholders, such as community leaders, policymakers and regulators, will.</a:t>
            </a:r>
          </a:p>
          <a:p>
            <a:endParaRPr lang="en-US" sz="1100" dirty="0"/>
          </a:p>
        </p:txBody>
      </p:sp>
      <p:sp>
        <p:nvSpPr>
          <p:cNvPr id="4" name="Slide Number Placeholder 3"/>
          <p:cNvSpPr>
            <a:spLocks noGrp="1"/>
          </p:cNvSpPr>
          <p:nvPr>
            <p:ph type="sldNum" sz="quarter" idx="10"/>
          </p:nvPr>
        </p:nvSpPr>
        <p:spPr/>
        <p:txBody>
          <a:bodyPr/>
          <a:lstStyle/>
          <a:p>
            <a:fld id="{5B1B492F-E6BA-4409-9212-AB9CAE5B4C56}" type="slidenum">
              <a:rPr lang="en-US" smtClean="0"/>
              <a:pPr/>
              <a:t>9</a:t>
            </a:fld>
            <a:endParaRPr lang="en-US" dirty="0"/>
          </a:p>
        </p:txBody>
      </p:sp>
    </p:spTree>
    <p:extLst>
      <p:ext uri="{BB962C8B-B14F-4D97-AF65-F5344CB8AC3E}">
        <p14:creationId xmlns:p14="http://schemas.microsoft.com/office/powerpoint/2010/main" val="1170330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27"/>
        <p:cNvGrpSpPr/>
        <p:nvPr/>
      </p:nvGrpSpPr>
      <p:grpSpPr>
        <a:xfrm>
          <a:off x="0" y="0"/>
          <a:ext cx="0" cy="0"/>
          <a:chOff x="0" y="0"/>
          <a:chExt cx="0" cy="0"/>
        </a:xfrm>
      </p:grpSpPr>
      <p:sp>
        <p:nvSpPr>
          <p:cNvPr id="28" name="Google Shape;28;p4"/>
          <p:cNvSpPr/>
          <p:nvPr/>
        </p:nvSpPr>
        <p:spPr>
          <a:xfrm>
            <a:off x="6540503" y="0"/>
            <a:ext cx="5651496" cy="6858000"/>
          </a:xfrm>
          <a:custGeom>
            <a:avLst/>
            <a:gdLst/>
            <a:ahLst/>
            <a:cxnLst/>
            <a:rect l="l" t="t" r="r" b="b"/>
            <a:pathLst>
              <a:path w="4238622" h="6858000" extrusionOk="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4"/>
          <p:cNvSpPr/>
          <p:nvPr/>
        </p:nvSpPr>
        <p:spPr>
          <a:xfrm>
            <a:off x="6256868"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4"/>
          <p:cNvSpPr/>
          <p:nvPr/>
        </p:nvSpPr>
        <p:spPr>
          <a:xfrm>
            <a:off x="6062136" y="0"/>
            <a:ext cx="1528232" cy="68580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4"/>
          <p:cNvSpPr txBox="1">
            <a:spLocks noGrp="1"/>
          </p:cNvSpPr>
          <p:nvPr>
            <p:ph type="ctrTitle"/>
          </p:nvPr>
        </p:nvSpPr>
        <p:spPr>
          <a:xfrm>
            <a:off x="1295401" y="1873584"/>
            <a:ext cx="5120640" cy="256032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4000"/>
              <a:buFont typeface="Montserrat"/>
              <a:buNone/>
              <a:defRPr sz="4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4" descr="An empty placeholder to add an image. Click on the placeholder and select the image that you wish to add"/>
          <p:cNvSpPr>
            <a:spLocks noGrp="1"/>
          </p:cNvSpPr>
          <p:nvPr>
            <p:ph type="pic" idx="2"/>
          </p:nvPr>
        </p:nvSpPr>
        <p:spPr>
          <a:xfrm>
            <a:off x="6743703" y="0"/>
            <a:ext cx="5448297" cy="6858000"/>
          </a:xfrm>
          <a:prstGeom prst="rect">
            <a:avLst/>
          </a:prstGeom>
          <a:noFill/>
          <a:ln>
            <a:noFill/>
          </a:ln>
        </p:spPr>
        <p:txBody>
          <a:bodyPr spcFirstLastPara="1" wrap="square" lIns="91425" tIns="365750" rIns="91425" bIns="45700" anchor="t" anchorCtr="0"/>
          <a:lstStyle>
            <a:lvl1pPr marR="0" lvl="0" algn="ctr" rtl="0">
              <a:spcBef>
                <a:spcPts val="560"/>
              </a:spcBef>
              <a:spcAft>
                <a:spcPts val="0"/>
              </a:spcAft>
              <a:buClr>
                <a:schemeClr val="lt1"/>
              </a:buClr>
              <a:buSzPts val="2800"/>
              <a:buFont typeface="Arial"/>
              <a:buNone/>
              <a:defRPr sz="2800" b="1" i="0" u="none" strike="noStrike" cap="none">
                <a:solidFill>
                  <a:schemeClr val="lt1"/>
                </a:solidFill>
                <a:latin typeface="Montserrat"/>
                <a:ea typeface="Montserrat"/>
                <a:cs typeface="Montserrat"/>
                <a:sym typeface="Montserrat"/>
              </a:defRPr>
            </a:lvl1pPr>
            <a:lvl2pPr marR="0" lvl="1"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2pPr>
            <a:lvl3pPr marR="0" lvl="2" algn="l" rtl="0">
              <a:spcBef>
                <a:spcPts val="480"/>
              </a:spcBef>
              <a:spcAft>
                <a:spcPts val="0"/>
              </a:spcAft>
              <a:buClr>
                <a:srgbClr val="444444"/>
              </a:buClr>
              <a:buSzPts val="2400"/>
              <a:buFont typeface="Calibri"/>
              <a:buChar char="+"/>
              <a:defRPr sz="2400" b="1" i="0" u="none" strike="noStrike" cap="none">
                <a:solidFill>
                  <a:srgbClr val="444444"/>
                </a:solidFill>
                <a:latin typeface="Montserrat"/>
                <a:ea typeface="Montserrat"/>
                <a:cs typeface="Montserrat"/>
                <a:sym typeface="Montserrat"/>
              </a:defRPr>
            </a:lvl3pPr>
            <a:lvl4pPr marR="0" lvl="3"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4pPr>
            <a:lvl5pPr marR="0" lvl="4"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5pPr>
            <a:lvl6pPr marR="0" lvl="5" algn="l" rtl="0">
              <a:spcBef>
                <a:spcPts val="533"/>
              </a:spcBef>
              <a:spcAft>
                <a:spcPts val="0"/>
              </a:spcAft>
              <a:buClr>
                <a:schemeClr val="dk1"/>
              </a:buClr>
              <a:buSzPts val="2667"/>
              <a:buFont typeface="Calibri"/>
              <a:buChar char="&gt;"/>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subTitle" idx="1"/>
          </p:nvPr>
        </p:nvSpPr>
        <p:spPr>
          <a:xfrm>
            <a:off x="1295401" y="4572000"/>
            <a:ext cx="5120640" cy="16002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444444"/>
              </a:buClr>
              <a:buSzPts val="2400"/>
              <a:buFont typeface="Arial"/>
              <a:buNone/>
              <a:defRPr sz="2400" b="0" i="0" u="none" strike="noStrike" cap="none">
                <a:solidFill>
                  <a:srgbClr val="444444"/>
                </a:solidFill>
                <a:latin typeface="Arial"/>
                <a:ea typeface="Arial"/>
                <a:cs typeface="Arial"/>
                <a:sym typeface="Arial"/>
              </a:defRPr>
            </a:lvl1pPr>
            <a:lvl2pPr marR="0" lvl="1" algn="ctr" rtl="0">
              <a:spcBef>
                <a:spcPts val="400"/>
              </a:spcBef>
              <a:spcAft>
                <a:spcPts val="0"/>
              </a:spcAft>
              <a:buClr>
                <a:srgbClr val="444444"/>
              </a:buClr>
              <a:buSzPts val="2000"/>
              <a:buFont typeface="Arial"/>
              <a:buNone/>
              <a:defRPr sz="2000" b="1" i="0" u="none" strike="noStrike" cap="none">
                <a:solidFill>
                  <a:srgbClr val="444444"/>
                </a:solidFill>
                <a:latin typeface="Montserrat"/>
                <a:ea typeface="Montserrat"/>
                <a:cs typeface="Montserrat"/>
                <a:sym typeface="Montserrat"/>
              </a:defRPr>
            </a:lvl2pPr>
            <a:lvl3pPr marR="0" lvl="2" algn="ctr" rtl="0">
              <a:spcBef>
                <a:spcPts val="360"/>
              </a:spcBef>
              <a:spcAft>
                <a:spcPts val="0"/>
              </a:spcAft>
              <a:buClr>
                <a:srgbClr val="444444"/>
              </a:buClr>
              <a:buSzPts val="1800"/>
              <a:buFont typeface="Calibri"/>
              <a:buNone/>
              <a:defRPr sz="1800" b="1" i="0" u="none" strike="noStrike" cap="none">
                <a:solidFill>
                  <a:srgbClr val="444444"/>
                </a:solidFill>
                <a:latin typeface="Montserrat"/>
                <a:ea typeface="Montserrat"/>
                <a:cs typeface="Montserrat"/>
                <a:sym typeface="Montserrat"/>
              </a:defRPr>
            </a:lvl3pPr>
            <a:lvl4pPr marR="0" lvl="3" algn="ctr" rtl="0">
              <a:spcBef>
                <a:spcPts val="320"/>
              </a:spcBef>
              <a:spcAft>
                <a:spcPts val="0"/>
              </a:spcAft>
              <a:buClr>
                <a:srgbClr val="444444"/>
              </a:buClr>
              <a:buSzPts val="1600"/>
              <a:buFont typeface="Arial"/>
              <a:buNone/>
              <a:defRPr sz="1600" b="1" i="0" u="none" strike="noStrike" cap="none">
                <a:solidFill>
                  <a:srgbClr val="444444"/>
                </a:solidFill>
                <a:latin typeface="Montserrat"/>
                <a:ea typeface="Montserrat"/>
                <a:cs typeface="Montserrat"/>
                <a:sym typeface="Montserrat"/>
              </a:defRPr>
            </a:lvl4pPr>
            <a:lvl5pPr marR="0" lvl="4" algn="ctr" rtl="0">
              <a:spcBef>
                <a:spcPts val="320"/>
              </a:spcBef>
              <a:spcAft>
                <a:spcPts val="0"/>
              </a:spcAft>
              <a:buClr>
                <a:srgbClr val="444444"/>
              </a:buClr>
              <a:buSzPts val="1600"/>
              <a:buFont typeface="Arial"/>
              <a:buNone/>
              <a:defRPr sz="1600" b="1" i="0" u="none" strike="noStrike" cap="none">
                <a:solidFill>
                  <a:srgbClr val="444444"/>
                </a:solidFill>
                <a:latin typeface="Montserrat"/>
                <a:ea typeface="Montserrat"/>
                <a:cs typeface="Montserrat"/>
                <a:sym typeface="Montserrat"/>
              </a:defRPr>
            </a:lvl5pPr>
            <a:lvl6pPr marR="0" lvl="5" algn="ctr" rtl="0">
              <a:spcBef>
                <a:spcPts val="32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ctr" rtl="0">
              <a:spcBef>
                <a:spcPts val="32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ctr" rtl="0">
              <a:spcBef>
                <a:spcPts val="32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ctr" rtl="0">
              <a:spcBef>
                <a:spcPts val="32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Narrow" type="vertTx">
  <p:cSld name="VERTICAL_TEXT">
    <p:spTree>
      <p:nvGrpSpPr>
        <p:cNvPr id="1" name="Shape 107"/>
        <p:cNvGrpSpPr/>
        <p:nvPr/>
      </p:nvGrpSpPr>
      <p:grpSpPr>
        <a:xfrm>
          <a:off x="0" y="0"/>
          <a:ext cx="0" cy="0"/>
          <a:chOff x="0" y="0"/>
          <a:chExt cx="0" cy="0"/>
        </a:xfrm>
      </p:grpSpPr>
      <p:sp>
        <p:nvSpPr>
          <p:cNvPr id="108" name="Google Shape;108;p13"/>
          <p:cNvSpPr/>
          <p:nvPr/>
        </p:nvSpPr>
        <p:spPr>
          <a:xfrm>
            <a:off x="2" y="0"/>
            <a:ext cx="406399" cy="6858000"/>
          </a:xfrm>
          <a:prstGeom prst="rect">
            <a:avLst/>
          </a:prstGeom>
          <a:gradFill>
            <a:gsLst>
              <a:gs pos="0">
                <a:srgbClr val="FFCF38"/>
              </a:gs>
              <a:gs pos="100000">
                <a:srgbClr val="D15D1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09" name="Google Shape;109;p13"/>
          <p:cNvSpPr txBox="1">
            <a:spLocks noGrp="1"/>
          </p:cNvSpPr>
          <p:nvPr>
            <p:ph type="title"/>
          </p:nvPr>
        </p:nvSpPr>
        <p:spPr>
          <a:xfrm>
            <a:off x="609601" y="177800"/>
            <a:ext cx="9956801"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3C6C9B"/>
              </a:buClr>
              <a:buSzPts val="6400"/>
              <a:buFont typeface="Montserrat"/>
              <a:buNone/>
              <a:defRPr sz="6400" b="1" i="0" u="none" strike="noStrike" cap="none">
                <a:solidFill>
                  <a:srgbClr val="3C6C9B"/>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 name="Google Shape;110;p13"/>
          <p:cNvSpPr txBox="1">
            <a:spLocks noGrp="1"/>
          </p:cNvSpPr>
          <p:nvPr>
            <p:ph type="body" idx="1"/>
          </p:nvPr>
        </p:nvSpPr>
        <p:spPr>
          <a:xfrm rot="5400000">
            <a:off x="3886200" y="-1778000"/>
            <a:ext cx="4927600" cy="11480800"/>
          </a:xfrm>
          <a:prstGeom prst="rect">
            <a:avLst/>
          </a:prstGeom>
          <a:noFill/>
          <a:ln>
            <a:noFill/>
          </a:ln>
        </p:spPr>
        <p:txBody>
          <a:bodyPr spcFirstLastPara="1" wrap="square" lIns="91425" tIns="45700" rIns="91425" bIns="45700" anchor="t" anchorCtr="0"/>
          <a:lstStyle>
            <a:lvl1pPr marL="457200" marR="0" lvl="0" indent="-499554" algn="l" rtl="0">
              <a:spcBef>
                <a:spcPts val="853"/>
              </a:spcBef>
              <a:spcAft>
                <a:spcPts val="0"/>
              </a:spcAft>
              <a:buClr>
                <a:srgbClr val="444444"/>
              </a:buClr>
              <a:buSzPts val="4267"/>
              <a:buFont typeface="Arial"/>
              <a:buChar char="»"/>
              <a:defRPr sz="4267" b="1" i="0" u="none" strike="noStrike" cap="none">
                <a:solidFill>
                  <a:srgbClr val="444444"/>
                </a:solidFill>
                <a:latin typeface="Montserrat"/>
                <a:ea typeface="Montserrat"/>
                <a:cs typeface="Montserrat"/>
                <a:sym typeface="Montserrat"/>
              </a:defRPr>
            </a:lvl1pPr>
            <a:lvl2pPr marL="914400" marR="0" lvl="1"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2pPr>
            <a:lvl3pPr marL="1371600" marR="0" lvl="2" indent="-381000" algn="l" rtl="0">
              <a:spcBef>
                <a:spcPts val="480"/>
              </a:spcBef>
              <a:spcAft>
                <a:spcPts val="0"/>
              </a:spcAft>
              <a:buClr>
                <a:srgbClr val="444444"/>
              </a:buClr>
              <a:buSzPts val="2400"/>
              <a:buFont typeface="Calibri"/>
              <a:buChar char="+"/>
              <a:defRPr sz="2400" b="1" i="0" u="none" strike="noStrike" cap="none">
                <a:solidFill>
                  <a:srgbClr val="444444"/>
                </a:solidFill>
                <a:latin typeface="Montserrat"/>
                <a:ea typeface="Montserrat"/>
                <a:cs typeface="Montserrat"/>
                <a:sym typeface="Montserrat"/>
              </a:defRPr>
            </a:lvl3pPr>
            <a:lvl4pPr marL="1828800" marR="0" lvl="3"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4pPr>
            <a:lvl5pPr marL="2286000" marR="0" lvl="4"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5pPr>
            <a:lvl6pPr marL="2743200" marR="0" lvl="5" indent="-397954" algn="l" rtl="0">
              <a:spcBef>
                <a:spcPts val="533"/>
              </a:spcBef>
              <a:spcAft>
                <a:spcPts val="0"/>
              </a:spcAft>
              <a:buClr>
                <a:schemeClr val="dk1"/>
              </a:buClr>
              <a:buSzPts val="2667"/>
              <a:buFont typeface="Calibri"/>
              <a:buChar char="&gt;"/>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9pPr>
          </a:lstStyle>
          <a:p>
            <a:endParaRPr/>
          </a:p>
        </p:txBody>
      </p:sp>
      <p:sp>
        <p:nvSpPr>
          <p:cNvPr id="111" name="Google Shape;111;p13"/>
          <p:cNvSpPr txBox="1">
            <a:spLocks noGrp="1"/>
          </p:cNvSpPr>
          <p:nvPr>
            <p:ph type="dt" idx="10"/>
          </p:nvPr>
        </p:nvSpPr>
        <p:spPr>
          <a:xfrm flipH="1">
            <a:off x="9464432" y="6477000"/>
            <a:ext cx="2625969"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13"/>
          <p:cNvSpPr txBox="1">
            <a:spLocks noGrp="1"/>
          </p:cNvSpPr>
          <p:nvPr>
            <p:ph type="ftr" idx="11"/>
          </p:nvPr>
        </p:nvSpPr>
        <p:spPr>
          <a:xfrm>
            <a:off x="609600" y="6477000"/>
            <a:ext cx="88392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13"/>
          <p:cNvSpPr txBox="1"/>
          <p:nvPr/>
        </p:nvSpPr>
        <p:spPr>
          <a:xfrm rot="5400000">
            <a:off x="-182563" y="5969000"/>
            <a:ext cx="771525" cy="365125"/>
          </a:xfrm>
          <a:prstGeom prst="rect">
            <a:avLst/>
          </a:prstGeom>
          <a:no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fld id="{00000000-1234-1234-1234-123412341234}" type="slidenum">
              <a:rPr lang="en-US" sz="1500" b="0">
                <a:solidFill>
                  <a:srgbClr val="FFFFFF"/>
                </a:solidFill>
                <a:latin typeface="Calibri"/>
                <a:ea typeface="Calibri"/>
                <a:cs typeface="Calibri"/>
                <a:sym typeface="Calibri"/>
              </a:rPr>
              <a:t>‹#›</a:t>
            </a:fld>
            <a:endParaRPr sz="1500" b="0">
              <a:solidFill>
                <a:srgbClr val="FFFFFF"/>
              </a:solidFill>
              <a:latin typeface="Calibri"/>
              <a:ea typeface="Calibri"/>
              <a:cs typeface="Calibri"/>
              <a:sym typeface="Calibri"/>
            </a:endParaRPr>
          </a:p>
        </p:txBody>
      </p:sp>
      <p:pic>
        <p:nvPicPr>
          <p:cNvPr id="114" name="Google Shape;114;p13" descr="C:\Users\Owner\Documents\VSI\Power Point Themes\VSNewLogo.png"/>
          <p:cNvPicPr preferRelativeResize="0"/>
          <p:nvPr/>
        </p:nvPicPr>
        <p:blipFill rotWithShape="1">
          <a:blip r:embed="rId2">
            <a:alphaModFix/>
          </a:blip>
          <a:srcRect/>
          <a:stretch/>
        </p:blipFill>
        <p:spPr>
          <a:xfrm rot="5400000">
            <a:off x="10576965" y="76200"/>
            <a:ext cx="1615035" cy="1351485"/>
          </a:xfrm>
          <a:prstGeom prst="rect">
            <a:avLst/>
          </a:prstGeom>
          <a:noFill/>
          <a:ln>
            <a:noFill/>
          </a:ln>
        </p:spPr>
      </p:pic>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15"/>
        <p:cNvGrpSpPr/>
        <p:nvPr/>
      </p:nvGrpSpPr>
      <p:grpSpPr>
        <a:xfrm>
          <a:off x="0" y="0"/>
          <a:ext cx="0" cy="0"/>
          <a:chOff x="0" y="0"/>
          <a:chExt cx="0" cy="0"/>
        </a:xfrm>
      </p:grpSpPr>
      <p:sp>
        <p:nvSpPr>
          <p:cNvPr id="116" name="Google Shape;116;p14"/>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3C6C9B"/>
              </a:buClr>
              <a:buSzPts val="6400"/>
              <a:buFont typeface="Montserrat"/>
              <a:buNone/>
              <a:defRPr sz="6400" b="1" i="0" u="none" strike="noStrike" cap="none">
                <a:solidFill>
                  <a:srgbClr val="3C6C9B"/>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7" name="Google Shape;117;p14"/>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lstStyle>
            <a:lvl1pPr marL="457200" marR="0" lvl="0" indent="-499554" algn="l" rtl="0">
              <a:spcBef>
                <a:spcPts val="853"/>
              </a:spcBef>
              <a:spcAft>
                <a:spcPts val="0"/>
              </a:spcAft>
              <a:buClr>
                <a:srgbClr val="444444"/>
              </a:buClr>
              <a:buSzPts val="4267"/>
              <a:buFont typeface="Arial"/>
              <a:buChar char="»"/>
              <a:defRPr sz="4267" b="1" i="0" u="none" strike="noStrike" cap="none">
                <a:solidFill>
                  <a:srgbClr val="444444"/>
                </a:solidFill>
                <a:latin typeface="Montserrat"/>
                <a:ea typeface="Montserrat"/>
                <a:cs typeface="Montserrat"/>
                <a:sym typeface="Montserrat"/>
              </a:defRPr>
            </a:lvl1pPr>
            <a:lvl2pPr marL="914400" marR="0" lvl="1"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2pPr>
            <a:lvl3pPr marL="1371600" marR="0" lvl="2" indent="-381000" algn="l" rtl="0">
              <a:spcBef>
                <a:spcPts val="480"/>
              </a:spcBef>
              <a:spcAft>
                <a:spcPts val="0"/>
              </a:spcAft>
              <a:buClr>
                <a:srgbClr val="444444"/>
              </a:buClr>
              <a:buSzPts val="2400"/>
              <a:buFont typeface="Calibri"/>
              <a:buChar char="+"/>
              <a:defRPr sz="2400" b="1" i="0" u="none" strike="noStrike" cap="none">
                <a:solidFill>
                  <a:srgbClr val="444444"/>
                </a:solidFill>
                <a:latin typeface="Montserrat"/>
                <a:ea typeface="Montserrat"/>
                <a:cs typeface="Montserrat"/>
                <a:sym typeface="Montserrat"/>
              </a:defRPr>
            </a:lvl3pPr>
            <a:lvl4pPr marL="1828800" marR="0" lvl="3"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4pPr>
            <a:lvl5pPr marL="2286000" marR="0" lvl="4"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5pPr>
            <a:lvl6pPr marL="2743200" marR="0" lvl="5" indent="-397954" algn="l" rtl="0">
              <a:spcBef>
                <a:spcPts val="533"/>
              </a:spcBef>
              <a:spcAft>
                <a:spcPts val="0"/>
              </a:spcAft>
              <a:buClr>
                <a:schemeClr val="dk1"/>
              </a:buClr>
              <a:buSzPts val="2667"/>
              <a:buFont typeface="Calibri"/>
              <a:buChar char="&gt;"/>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9pPr>
          </a:lstStyle>
          <a:p>
            <a:endParaRPr/>
          </a:p>
        </p:txBody>
      </p:sp>
      <p:sp>
        <p:nvSpPr>
          <p:cNvPr id="118" name="Google Shape;118;p14"/>
          <p:cNvSpPr txBox="1">
            <a:spLocks noGrp="1"/>
          </p:cNvSpPr>
          <p:nvPr>
            <p:ph type="dt" idx="10"/>
          </p:nvPr>
        </p:nvSpPr>
        <p:spPr>
          <a:xfrm flipH="1">
            <a:off x="9464432" y="6477000"/>
            <a:ext cx="2625969"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14"/>
          <p:cNvSpPr txBox="1">
            <a:spLocks noGrp="1"/>
          </p:cNvSpPr>
          <p:nvPr>
            <p:ph type="ftr" idx="11"/>
          </p:nvPr>
        </p:nvSpPr>
        <p:spPr>
          <a:xfrm>
            <a:off x="1625600" y="6477000"/>
            <a:ext cx="78232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14"/>
          <p:cNvSpPr txBox="1">
            <a:spLocks noGrp="1"/>
          </p:cNvSpPr>
          <p:nvPr>
            <p:ph type="sldNum" idx="12"/>
          </p:nvPr>
        </p:nvSpPr>
        <p:spPr>
          <a:xfrm>
            <a:off x="615948" y="6070600"/>
            <a:ext cx="655605"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2133" b="1">
                <a:solidFill>
                  <a:srgbClr val="FFFFFF"/>
                </a:solidFill>
                <a:latin typeface="Montserrat"/>
                <a:ea typeface="Montserrat"/>
                <a:cs typeface="Montserrat"/>
                <a:sym typeface="Montserrat"/>
              </a:defRPr>
            </a:lvl1pPr>
            <a:lvl2pPr marL="0" marR="0" lvl="1" indent="0" algn="l" rtl="0">
              <a:spcBef>
                <a:spcPts val="0"/>
              </a:spcBef>
              <a:buNone/>
              <a:defRPr sz="2133" b="1">
                <a:solidFill>
                  <a:srgbClr val="FFFFFF"/>
                </a:solidFill>
                <a:latin typeface="Montserrat"/>
                <a:ea typeface="Montserrat"/>
                <a:cs typeface="Montserrat"/>
                <a:sym typeface="Montserrat"/>
              </a:defRPr>
            </a:lvl2pPr>
            <a:lvl3pPr marL="0" marR="0" lvl="2" indent="0" algn="l" rtl="0">
              <a:spcBef>
                <a:spcPts val="0"/>
              </a:spcBef>
              <a:buNone/>
              <a:defRPr sz="2133" b="1">
                <a:solidFill>
                  <a:srgbClr val="FFFFFF"/>
                </a:solidFill>
                <a:latin typeface="Montserrat"/>
                <a:ea typeface="Montserrat"/>
                <a:cs typeface="Montserrat"/>
                <a:sym typeface="Montserrat"/>
              </a:defRPr>
            </a:lvl3pPr>
            <a:lvl4pPr marL="0" marR="0" lvl="3" indent="0" algn="l" rtl="0">
              <a:spcBef>
                <a:spcPts val="0"/>
              </a:spcBef>
              <a:buNone/>
              <a:defRPr sz="2133" b="1">
                <a:solidFill>
                  <a:srgbClr val="FFFFFF"/>
                </a:solidFill>
                <a:latin typeface="Montserrat"/>
                <a:ea typeface="Montserrat"/>
                <a:cs typeface="Montserrat"/>
                <a:sym typeface="Montserrat"/>
              </a:defRPr>
            </a:lvl4pPr>
            <a:lvl5pPr marL="0" marR="0" lvl="4" indent="0" algn="l" rtl="0">
              <a:spcBef>
                <a:spcPts val="0"/>
              </a:spcBef>
              <a:buNone/>
              <a:defRPr sz="2133" b="1">
                <a:solidFill>
                  <a:srgbClr val="FFFFFF"/>
                </a:solidFill>
                <a:latin typeface="Montserrat"/>
                <a:ea typeface="Montserrat"/>
                <a:cs typeface="Montserrat"/>
                <a:sym typeface="Montserrat"/>
              </a:defRPr>
            </a:lvl5pPr>
            <a:lvl6pPr marL="0" marR="0" lvl="5" indent="0" algn="l" rtl="0">
              <a:spcBef>
                <a:spcPts val="0"/>
              </a:spcBef>
              <a:buNone/>
              <a:defRPr sz="2133" b="1">
                <a:solidFill>
                  <a:srgbClr val="FFFFFF"/>
                </a:solidFill>
                <a:latin typeface="Montserrat"/>
                <a:ea typeface="Montserrat"/>
                <a:cs typeface="Montserrat"/>
                <a:sym typeface="Montserrat"/>
              </a:defRPr>
            </a:lvl6pPr>
            <a:lvl7pPr marL="0" marR="0" lvl="6" indent="0" algn="l" rtl="0">
              <a:spcBef>
                <a:spcPts val="0"/>
              </a:spcBef>
              <a:buNone/>
              <a:defRPr sz="2133" b="1">
                <a:solidFill>
                  <a:srgbClr val="FFFFFF"/>
                </a:solidFill>
                <a:latin typeface="Montserrat"/>
                <a:ea typeface="Montserrat"/>
                <a:cs typeface="Montserrat"/>
                <a:sym typeface="Montserrat"/>
              </a:defRPr>
            </a:lvl7pPr>
            <a:lvl8pPr marL="0" marR="0" lvl="7" indent="0" algn="l" rtl="0">
              <a:spcBef>
                <a:spcPts val="0"/>
              </a:spcBef>
              <a:buNone/>
              <a:defRPr sz="2133" b="1">
                <a:solidFill>
                  <a:srgbClr val="FFFFFF"/>
                </a:solidFill>
                <a:latin typeface="Montserrat"/>
                <a:ea typeface="Montserrat"/>
                <a:cs typeface="Montserrat"/>
                <a:sym typeface="Montserrat"/>
              </a:defRPr>
            </a:lvl8pPr>
            <a:lvl9pPr marL="0" marR="0" lvl="8" indent="0" algn="l" rtl="0">
              <a:spcBef>
                <a:spcPts val="0"/>
              </a:spcBef>
              <a:buNone/>
              <a:defRPr sz="2133" b="1">
                <a:solidFill>
                  <a:srgbClr val="FFFFFF"/>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US"/>
              <a:t>‹#›</a:t>
            </a:fld>
            <a:endParaRPr/>
          </a:p>
        </p:txBody>
      </p:sp>
      <p:pic>
        <p:nvPicPr>
          <p:cNvPr id="121" name="Google Shape;121;p14" descr="C:\Users\Owner\Documents\VSI\Power Point Themes\VSNewLogo.png"/>
          <p:cNvPicPr preferRelativeResize="0"/>
          <p:nvPr/>
        </p:nvPicPr>
        <p:blipFill rotWithShape="1">
          <a:blip r:embed="rId2">
            <a:alphaModFix/>
          </a:blip>
          <a:srcRect/>
          <a:stretch/>
        </p:blipFill>
        <p:spPr>
          <a:xfrm rot="5400000">
            <a:off x="-40128" y="5298540"/>
            <a:ext cx="1615035" cy="1351485"/>
          </a:xfrm>
          <a:prstGeom prst="rect">
            <a:avLst/>
          </a:prstGeom>
          <a:noFill/>
          <a:ln>
            <a:noFill/>
          </a:ln>
        </p:spPr>
      </p:pic>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22"/>
        <p:cNvGrpSpPr/>
        <p:nvPr/>
      </p:nvGrpSpPr>
      <p:grpSpPr>
        <a:xfrm>
          <a:off x="0" y="0"/>
          <a:ext cx="0" cy="0"/>
          <a:chOff x="0" y="0"/>
          <a:chExt cx="0" cy="0"/>
        </a:xfrm>
      </p:grpSpPr>
      <p:sp>
        <p:nvSpPr>
          <p:cNvPr id="123" name="Google Shape;123;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rgbClr val="3C6C9B"/>
              </a:buClr>
              <a:buSzPts val="6000"/>
              <a:buFont typeface="Montserrat"/>
              <a:buNone/>
              <a:defRPr sz="6000" b="1" i="0" u="none" strike="noStrike" cap="none">
                <a:solidFill>
                  <a:srgbClr val="3C6C9B"/>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4" name="Google Shape;124;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spcBef>
                <a:spcPts val="480"/>
              </a:spcBef>
              <a:spcAft>
                <a:spcPts val="0"/>
              </a:spcAft>
              <a:buClr>
                <a:srgbClr val="444444"/>
              </a:buClr>
              <a:buSzPts val="2400"/>
              <a:buFont typeface="Arial"/>
              <a:buNone/>
              <a:defRPr sz="2400" b="1" i="0" u="none" strike="noStrike" cap="none">
                <a:solidFill>
                  <a:srgbClr val="444444"/>
                </a:solidFill>
                <a:latin typeface="Montserrat"/>
                <a:ea typeface="Montserrat"/>
                <a:cs typeface="Montserrat"/>
                <a:sym typeface="Montserrat"/>
              </a:defRPr>
            </a:lvl1pPr>
            <a:lvl2pPr marR="0" lvl="1" algn="ctr" rtl="0">
              <a:spcBef>
                <a:spcPts val="400"/>
              </a:spcBef>
              <a:spcAft>
                <a:spcPts val="0"/>
              </a:spcAft>
              <a:buClr>
                <a:srgbClr val="444444"/>
              </a:buClr>
              <a:buSzPts val="2000"/>
              <a:buFont typeface="Arial"/>
              <a:buNone/>
              <a:defRPr sz="2000" b="1" i="0" u="none" strike="noStrike" cap="none">
                <a:solidFill>
                  <a:srgbClr val="444444"/>
                </a:solidFill>
                <a:latin typeface="Montserrat"/>
                <a:ea typeface="Montserrat"/>
                <a:cs typeface="Montserrat"/>
                <a:sym typeface="Montserrat"/>
              </a:defRPr>
            </a:lvl2pPr>
            <a:lvl3pPr marR="0" lvl="2" algn="ctr" rtl="0">
              <a:spcBef>
                <a:spcPts val="360"/>
              </a:spcBef>
              <a:spcAft>
                <a:spcPts val="0"/>
              </a:spcAft>
              <a:buClr>
                <a:srgbClr val="444444"/>
              </a:buClr>
              <a:buSzPts val="1800"/>
              <a:buFont typeface="Calibri"/>
              <a:buNone/>
              <a:defRPr sz="1800" b="1" i="0" u="none" strike="noStrike" cap="none">
                <a:solidFill>
                  <a:srgbClr val="444444"/>
                </a:solidFill>
                <a:latin typeface="Montserrat"/>
                <a:ea typeface="Montserrat"/>
                <a:cs typeface="Montserrat"/>
                <a:sym typeface="Montserrat"/>
              </a:defRPr>
            </a:lvl3pPr>
            <a:lvl4pPr marR="0" lvl="3" algn="ctr" rtl="0">
              <a:spcBef>
                <a:spcPts val="320"/>
              </a:spcBef>
              <a:spcAft>
                <a:spcPts val="0"/>
              </a:spcAft>
              <a:buClr>
                <a:srgbClr val="444444"/>
              </a:buClr>
              <a:buSzPts val="1600"/>
              <a:buFont typeface="Arial"/>
              <a:buNone/>
              <a:defRPr sz="1600" b="1" i="0" u="none" strike="noStrike" cap="none">
                <a:solidFill>
                  <a:srgbClr val="444444"/>
                </a:solidFill>
                <a:latin typeface="Montserrat"/>
                <a:ea typeface="Montserrat"/>
                <a:cs typeface="Montserrat"/>
                <a:sym typeface="Montserrat"/>
              </a:defRPr>
            </a:lvl4pPr>
            <a:lvl5pPr marR="0" lvl="4" algn="ctr" rtl="0">
              <a:spcBef>
                <a:spcPts val="320"/>
              </a:spcBef>
              <a:spcAft>
                <a:spcPts val="0"/>
              </a:spcAft>
              <a:buClr>
                <a:srgbClr val="444444"/>
              </a:buClr>
              <a:buSzPts val="1600"/>
              <a:buFont typeface="Arial"/>
              <a:buNone/>
              <a:defRPr sz="1600" b="1" i="0" u="none" strike="noStrike" cap="none">
                <a:solidFill>
                  <a:srgbClr val="444444"/>
                </a:solidFill>
                <a:latin typeface="Montserrat"/>
                <a:ea typeface="Montserrat"/>
                <a:cs typeface="Montserrat"/>
                <a:sym typeface="Montserrat"/>
              </a:defRPr>
            </a:lvl5pPr>
            <a:lvl6pPr marR="0" lvl="5" algn="ctr" rtl="0">
              <a:spcBef>
                <a:spcPts val="32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ctr" rtl="0">
              <a:spcBef>
                <a:spcPts val="32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ctr" rtl="0">
              <a:spcBef>
                <a:spcPts val="32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ctr" rtl="0">
              <a:spcBef>
                <a:spcPts val="32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125" name="Google Shape;125;p15"/>
          <p:cNvSpPr txBox="1">
            <a:spLocks noGrp="1"/>
          </p:cNvSpPr>
          <p:nvPr>
            <p:ph type="dt" idx="10"/>
          </p:nvPr>
        </p:nvSpPr>
        <p:spPr>
          <a:xfrm flipH="1">
            <a:off x="9464432" y="6477000"/>
            <a:ext cx="2625969"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6" name="Google Shape;126;p15"/>
          <p:cNvSpPr txBox="1">
            <a:spLocks noGrp="1"/>
          </p:cNvSpPr>
          <p:nvPr>
            <p:ph type="ftr" idx="11"/>
          </p:nvPr>
        </p:nvSpPr>
        <p:spPr>
          <a:xfrm>
            <a:off x="1625600" y="6477000"/>
            <a:ext cx="78232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15"/>
          <p:cNvSpPr txBox="1">
            <a:spLocks noGrp="1"/>
          </p:cNvSpPr>
          <p:nvPr>
            <p:ph type="sldNum" idx="12"/>
          </p:nvPr>
        </p:nvSpPr>
        <p:spPr>
          <a:xfrm>
            <a:off x="615948" y="6070600"/>
            <a:ext cx="655605"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2133" b="1">
                <a:solidFill>
                  <a:schemeClr val="lt1"/>
                </a:solidFill>
                <a:latin typeface="Montserrat"/>
                <a:ea typeface="Montserrat"/>
                <a:cs typeface="Montserrat"/>
                <a:sym typeface="Montserrat"/>
              </a:defRPr>
            </a:lvl1pPr>
            <a:lvl2pPr marL="0" marR="0" lvl="1" indent="0" algn="l" rtl="0">
              <a:spcBef>
                <a:spcPts val="0"/>
              </a:spcBef>
              <a:buNone/>
              <a:defRPr sz="2133" b="1">
                <a:solidFill>
                  <a:schemeClr val="lt1"/>
                </a:solidFill>
                <a:latin typeface="Montserrat"/>
                <a:ea typeface="Montserrat"/>
                <a:cs typeface="Montserrat"/>
                <a:sym typeface="Montserrat"/>
              </a:defRPr>
            </a:lvl2pPr>
            <a:lvl3pPr marL="0" marR="0" lvl="2" indent="0" algn="l" rtl="0">
              <a:spcBef>
                <a:spcPts val="0"/>
              </a:spcBef>
              <a:buNone/>
              <a:defRPr sz="2133" b="1">
                <a:solidFill>
                  <a:schemeClr val="lt1"/>
                </a:solidFill>
                <a:latin typeface="Montserrat"/>
                <a:ea typeface="Montserrat"/>
                <a:cs typeface="Montserrat"/>
                <a:sym typeface="Montserrat"/>
              </a:defRPr>
            </a:lvl3pPr>
            <a:lvl4pPr marL="0" marR="0" lvl="3" indent="0" algn="l" rtl="0">
              <a:spcBef>
                <a:spcPts val="0"/>
              </a:spcBef>
              <a:buNone/>
              <a:defRPr sz="2133" b="1">
                <a:solidFill>
                  <a:schemeClr val="lt1"/>
                </a:solidFill>
                <a:latin typeface="Montserrat"/>
                <a:ea typeface="Montserrat"/>
                <a:cs typeface="Montserrat"/>
                <a:sym typeface="Montserrat"/>
              </a:defRPr>
            </a:lvl4pPr>
            <a:lvl5pPr marL="0" marR="0" lvl="4" indent="0" algn="l" rtl="0">
              <a:spcBef>
                <a:spcPts val="0"/>
              </a:spcBef>
              <a:buNone/>
              <a:defRPr sz="2133" b="1">
                <a:solidFill>
                  <a:schemeClr val="lt1"/>
                </a:solidFill>
                <a:latin typeface="Montserrat"/>
                <a:ea typeface="Montserrat"/>
                <a:cs typeface="Montserrat"/>
                <a:sym typeface="Montserrat"/>
              </a:defRPr>
            </a:lvl5pPr>
            <a:lvl6pPr marL="0" marR="0" lvl="5" indent="0" algn="l" rtl="0">
              <a:spcBef>
                <a:spcPts val="0"/>
              </a:spcBef>
              <a:buNone/>
              <a:defRPr sz="2133" b="1">
                <a:solidFill>
                  <a:schemeClr val="lt1"/>
                </a:solidFill>
                <a:latin typeface="Montserrat"/>
                <a:ea typeface="Montserrat"/>
                <a:cs typeface="Montserrat"/>
                <a:sym typeface="Montserrat"/>
              </a:defRPr>
            </a:lvl6pPr>
            <a:lvl7pPr marL="0" marR="0" lvl="6" indent="0" algn="l" rtl="0">
              <a:spcBef>
                <a:spcPts val="0"/>
              </a:spcBef>
              <a:buNone/>
              <a:defRPr sz="2133" b="1">
                <a:solidFill>
                  <a:schemeClr val="lt1"/>
                </a:solidFill>
                <a:latin typeface="Montserrat"/>
                <a:ea typeface="Montserrat"/>
                <a:cs typeface="Montserrat"/>
                <a:sym typeface="Montserrat"/>
              </a:defRPr>
            </a:lvl7pPr>
            <a:lvl8pPr marL="0" marR="0" lvl="7" indent="0" algn="l" rtl="0">
              <a:spcBef>
                <a:spcPts val="0"/>
              </a:spcBef>
              <a:buNone/>
              <a:defRPr sz="2133" b="1">
                <a:solidFill>
                  <a:schemeClr val="lt1"/>
                </a:solidFill>
                <a:latin typeface="Montserrat"/>
                <a:ea typeface="Montserrat"/>
                <a:cs typeface="Montserrat"/>
                <a:sym typeface="Montserrat"/>
              </a:defRPr>
            </a:lvl8pPr>
            <a:lvl9pPr marL="0" marR="0" lvl="8" indent="0" algn="l" rtl="0">
              <a:spcBef>
                <a:spcPts val="0"/>
              </a:spcBef>
              <a:buNone/>
              <a:defRPr sz="2133" b="1">
                <a:solidFill>
                  <a:schemeClr val="lt1"/>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8"/>
        <p:cNvGrpSpPr/>
        <p:nvPr/>
      </p:nvGrpSpPr>
      <p:grpSpPr>
        <a:xfrm>
          <a:off x="0" y="0"/>
          <a:ext cx="0" cy="0"/>
          <a:chOff x="0" y="0"/>
          <a:chExt cx="0" cy="0"/>
        </a:xfrm>
      </p:grpSpPr>
      <p:sp>
        <p:nvSpPr>
          <p:cNvPr id="129" name="Google Shape;129;p16"/>
          <p:cNvSpPr txBox="1">
            <a:spLocks noGrp="1"/>
          </p:cNvSpPr>
          <p:nvPr>
            <p:ph type="title"/>
          </p:nvPr>
        </p:nvSpPr>
        <p:spPr>
          <a:xfrm>
            <a:off x="1619252" y="177800"/>
            <a:ext cx="8947149"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3C6C9B"/>
              </a:buClr>
              <a:buSzPts val="6400"/>
              <a:buFont typeface="Montserrat"/>
              <a:buNone/>
              <a:defRPr sz="6400" b="1" i="0" u="none" strike="noStrike" cap="none">
                <a:solidFill>
                  <a:srgbClr val="3C6C9B"/>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Google Shape;130;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99554" algn="l" rtl="0">
              <a:spcBef>
                <a:spcPts val="853"/>
              </a:spcBef>
              <a:spcAft>
                <a:spcPts val="0"/>
              </a:spcAft>
              <a:buClr>
                <a:srgbClr val="444444"/>
              </a:buClr>
              <a:buSzPts val="4267"/>
              <a:buFont typeface="Arial"/>
              <a:buChar char="»"/>
              <a:defRPr sz="4267" b="1" i="0" u="none" strike="noStrike" cap="none">
                <a:solidFill>
                  <a:srgbClr val="444444"/>
                </a:solidFill>
                <a:latin typeface="Montserrat"/>
                <a:ea typeface="Montserrat"/>
                <a:cs typeface="Montserrat"/>
                <a:sym typeface="Montserrat"/>
              </a:defRPr>
            </a:lvl1pPr>
            <a:lvl2pPr marL="914400" marR="0" lvl="1"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2pPr>
            <a:lvl3pPr marL="1371600" marR="0" lvl="2" indent="-381000" algn="l" rtl="0">
              <a:spcBef>
                <a:spcPts val="480"/>
              </a:spcBef>
              <a:spcAft>
                <a:spcPts val="0"/>
              </a:spcAft>
              <a:buClr>
                <a:srgbClr val="444444"/>
              </a:buClr>
              <a:buSzPts val="2400"/>
              <a:buFont typeface="Calibri"/>
              <a:buChar char="+"/>
              <a:defRPr sz="2400" b="1" i="0" u="none" strike="noStrike" cap="none">
                <a:solidFill>
                  <a:srgbClr val="444444"/>
                </a:solidFill>
                <a:latin typeface="Montserrat"/>
                <a:ea typeface="Montserrat"/>
                <a:cs typeface="Montserrat"/>
                <a:sym typeface="Montserrat"/>
              </a:defRPr>
            </a:lvl3pPr>
            <a:lvl4pPr marL="1828800" marR="0" lvl="3"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4pPr>
            <a:lvl5pPr marL="2286000" marR="0" lvl="4"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5pPr>
            <a:lvl6pPr marL="2743200" marR="0" lvl="5" indent="-397954" algn="l" rtl="0">
              <a:spcBef>
                <a:spcPts val="533"/>
              </a:spcBef>
              <a:spcAft>
                <a:spcPts val="0"/>
              </a:spcAft>
              <a:buClr>
                <a:schemeClr val="dk1"/>
              </a:buClr>
              <a:buSzPts val="2667"/>
              <a:buFont typeface="Calibri"/>
              <a:buChar char="&gt;"/>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9pPr>
          </a:lstStyle>
          <a:p>
            <a:endParaRPr/>
          </a:p>
        </p:txBody>
      </p:sp>
      <p:sp>
        <p:nvSpPr>
          <p:cNvPr id="131" name="Google Shape;131;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99554" algn="l" rtl="0">
              <a:spcBef>
                <a:spcPts val="853"/>
              </a:spcBef>
              <a:spcAft>
                <a:spcPts val="0"/>
              </a:spcAft>
              <a:buClr>
                <a:srgbClr val="444444"/>
              </a:buClr>
              <a:buSzPts val="4267"/>
              <a:buFont typeface="Arial"/>
              <a:buChar char="»"/>
              <a:defRPr sz="4267" b="1" i="0" u="none" strike="noStrike" cap="none">
                <a:solidFill>
                  <a:srgbClr val="444444"/>
                </a:solidFill>
                <a:latin typeface="Montserrat"/>
                <a:ea typeface="Montserrat"/>
                <a:cs typeface="Montserrat"/>
                <a:sym typeface="Montserrat"/>
              </a:defRPr>
            </a:lvl1pPr>
            <a:lvl2pPr marL="914400" marR="0" lvl="1"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2pPr>
            <a:lvl3pPr marL="1371600" marR="0" lvl="2" indent="-381000" algn="l" rtl="0">
              <a:spcBef>
                <a:spcPts val="480"/>
              </a:spcBef>
              <a:spcAft>
                <a:spcPts val="0"/>
              </a:spcAft>
              <a:buClr>
                <a:srgbClr val="444444"/>
              </a:buClr>
              <a:buSzPts val="2400"/>
              <a:buFont typeface="Calibri"/>
              <a:buChar char="+"/>
              <a:defRPr sz="2400" b="1" i="0" u="none" strike="noStrike" cap="none">
                <a:solidFill>
                  <a:srgbClr val="444444"/>
                </a:solidFill>
                <a:latin typeface="Montserrat"/>
                <a:ea typeface="Montserrat"/>
                <a:cs typeface="Montserrat"/>
                <a:sym typeface="Montserrat"/>
              </a:defRPr>
            </a:lvl3pPr>
            <a:lvl4pPr marL="1828800" marR="0" lvl="3"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4pPr>
            <a:lvl5pPr marL="2286000" marR="0" lvl="4"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5pPr>
            <a:lvl6pPr marL="2743200" marR="0" lvl="5" indent="-397954" algn="l" rtl="0">
              <a:spcBef>
                <a:spcPts val="533"/>
              </a:spcBef>
              <a:spcAft>
                <a:spcPts val="0"/>
              </a:spcAft>
              <a:buClr>
                <a:schemeClr val="dk1"/>
              </a:buClr>
              <a:buSzPts val="2667"/>
              <a:buFont typeface="Calibri"/>
              <a:buChar char="&gt;"/>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9pPr>
          </a:lstStyle>
          <a:p>
            <a:endParaRPr/>
          </a:p>
        </p:txBody>
      </p:sp>
      <p:sp>
        <p:nvSpPr>
          <p:cNvPr id="132" name="Google Shape;132;p16"/>
          <p:cNvSpPr txBox="1">
            <a:spLocks noGrp="1"/>
          </p:cNvSpPr>
          <p:nvPr>
            <p:ph type="dt" idx="10"/>
          </p:nvPr>
        </p:nvSpPr>
        <p:spPr>
          <a:xfrm flipH="1">
            <a:off x="9464432" y="6477000"/>
            <a:ext cx="2625969"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3" name="Google Shape;133;p16"/>
          <p:cNvSpPr txBox="1">
            <a:spLocks noGrp="1"/>
          </p:cNvSpPr>
          <p:nvPr>
            <p:ph type="ftr" idx="11"/>
          </p:nvPr>
        </p:nvSpPr>
        <p:spPr>
          <a:xfrm>
            <a:off x="1625600" y="6477000"/>
            <a:ext cx="78232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p16"/>
          <p:cNvSpPr txBox="1">
            <a:spLocks noGrp="1"/>
          </p:cNvSpPr>
          <p:nvPr>
            <p:ph type="sldNum" idx="12"/>
          </p:nvPr>
        </p:nvSpPr>
        <p:spPr>
          <a:xfrm>
            <a:off x="615948" y="6070600"/>
            <a:ext cx="655605"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2133" b="1">
                <a:solidFill>
                  <a:schemeClr val="lt1"/>
                </a:solidFill>
                <a:latin typeface="Montserrat"/>
                <a:ea typeface="Montserrat"/>
                <a:cs typeface="Montserrat"/>
                <a:sym typeface="Montserrat"/>
              </a:defRPr>
            </a:lvl1pPr>
            <a:lvl2pPr marL="0" marR="0" lvl="1" indent="0" algn="l" rtl="0">
              <a:spcBef>
                <a:spcPts val="0"/>
              </a:spcBef>
              <a:buNone/>
              <a:defRPr sz="2133" b="1">
                <a:solidFill>
                  <a:schemeClr val="lt1"/>
                </a:solidFill>
                <a:latin typeface="Montserrat"/>
                <a:ea typeface="Montserrat"/>
                <a:cs typeface="Montserrat"/>
                <a:sym typeface="Montserrat"/>
              </a:defRPr>
            </a:lvl2pPr>
            <a:lvl3pPr marL="0" marR="0" lvl="2" indent="0" algn="l" rtl="0">
              <a:spcBef>
                <a:spcPts val="0"/>
              </a:spcBef>
              <a:buNone/>
              <a:defRPr sz="2133" b="1">
                <a:solidFill>
                  <a:schemeClr val="lt1"/>
                </a:solidFill>
                <a:latin typeface="Montserrat"/>
                <a:ea typeface="Montserrat"/>
                <a:cs typeface="Montserrat"/>
                <a:sym typeface="Montserrat"/>
              </a:defRPr>
            </a:lvl3pPr>
            <a:lvl4pPr marL="0" marR="0" lvl="3" indent="0" algn="l" rtl="0">
              <a:spcBef>
                <a:spcPts val="0"/>
              </a:spcBef>
              <a:buNone/>
              <a:defRPr sz="2133" b="1">
                <a:solidFill>
                  <a:schemeClr val="lt1"/>
                </a:solidFill>
                <a:latin typeface="Montserrat"/>
                <a:ea typeface="Montserrat"/>
                <a:cs typeface="Montserrat"/>
                <a:sym typeface="Montserrat"/>
              </a:defRPr>
            </a:lvl4pPr>
            <a:lvl5pPr marL="0" marR="0" lvl="4" indent="0" algn="l" rtl="0">
              <a:spcBef>
                <a:spcPts val="0"/>
              </a:spcBef>
              <a:buNone/>
              <a:defRPr sz="2133" b="1">
                <a:solidFill>
                  <a:schemeClr val="lt1"/>
                </a:solidFill>
                <a:latin typeface="Montserrat"/>
                <a:ea typeface="Montserrat"/>
                <a:cs typeface="Montserrat"/>
                <a:sym typeface="Montserrat"/>
              </a:defRPr>
            </a:lvl5pPr>
            <a:lvl6pPr marL="0" marR="0" lvl="5" indent="0" algn="l" rtl="0">
              <a:spcBef>
                <a:spcPts val="0"/>
              </a:spcBef>
              <a:buNone/>
              <a:defRPr sz="2133" b="1">
                <a:solidFill>
                  <a:schemeClr val="lt1"/>
                </a:solidFill>
                <a:latin typeface="Montserrat"/>
                <a:ea typeface="Montserrat"/>
                <a:cs typeface="Montserrat"/>
                <a:sym typeface="Montserrat"/>
              </a:defRPr>
            </a:lvl6pPr>
            <a:lvl7pPr marL="0" marR="0" lvl="6" indent="0" algn="l" rtl="0">
              <a:spcBef>
                <a:spcPts val="0"/>
              </a:spcBef>
              <a:buNone/>
              <a:defRPr sz="2133" b="1">
                <a:solidFill>
                  <a:schemeClr val="lt1"/>
                </a:solidFill>
                <a:latin typeface="Montserrat"/>
                <a:ea typeface="Montserrat"/>
                <a:cs typeface="Montserrat"/>
                <a:sym typeface="Montserrat"/>
              </a:defRPr>
            </a:lvl7pPr>
            <a:lvl8pPr marL="0" marR="0" lvl="7" indent="0" algn="l" rtl="0">
              <a:spcBef>
                <a:spcPts val="0"/>
              </a:spcBef>
              <a:buNone/>
              <a:defRPr sz="2133" b="1">
                <a:solidFill>
                  <a:schemeClr val="lt1"/>
                </a:solidFill>
                <a:latin typeface="Montserrat"/>
                <a:ea typeface="Montserrat"/>
                <a:cs typeface="Montserrat"/>
                <a:sym typeface="Montserrat"/>
              </a:defRPr>
            </a:lvl8pPr>
            <a:lvl9pPr marL="0" marR="0" lvl="8" indent="0" algn="l" rtl="0">
              <a:spcBef>
                <a:spcPts val="0"/>
              </a:spcBef>
              <a:buNone/>
              <a:defRPr sz="2133" b="1">
                <a:solidFill>
                  <a:schemeClr val="lt1"/>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3C6C9B"/>
              </a:buClr>
              <a:buSzPts val="3200"/>
              <a:buFont typeface="Montserrat"/>
              <a:buNone/>
              <a:defRPr sz="3200" b="1" i="0" u="none" strike="noStrike" cap="none">
                <a:solidFill>
                  <a:srgbClr val="3C6C9B"/>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7" name="Google Shape;137;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444444"/>
              </a:buClr>
              <a:buSzPts val="3200"/>
              <a:buFont typeface="Arial"/>
              <a:buChar char="»"/>
              <a:defRPr sz="3200" b="1" i="0" u="none" strike="noStrike" cap="none">
                <a:solidFill>
                  <a:srgbClr val="444444"/>
                </a:solidFill>
                <a:latin typeface="Montserrat"/>
                <a:ea typeface="Montserrat"/>
                <a:cs typeface="Montserrat"/>
                <a:sym typeface="Montserrat"/>
              </a:defRPr>
            </a:lvl1pPr>
            <a:lvl2pPr marL="914400" marR="0" lvl="1" indent="-406400" algn="l" rtl="0">
              <a:spcBef>
                <a:spcPts val="560"/>
              </a:spcBef>
              <a:spcAft>
                <a:spcPts val="0"/>
              </a:spcAft>
              <a:buClr>
                <a:srgbClr val="444444"/>
              </a:buClr>
              <a:buSzPts val="2800"/>
              <a:buFont typeface="Arial"/>
              <a:buChar char="˃"/>
              <a:defRPr sz="2800" b="1" i="0" u="none" strike="noStrike" cap="none">
                <a:solidFill>
                  <a:srgbClr val="444444"/>
                </a:solidFill>
                <a:latin typeface="Montserrat"/>
                <a:ea typeface="Montserrat"/>
                <a:cs typeface="Montserrat"/>
                <a:sym typeface="Montserrat"/>
              </a:defRPr>
            </a:lvl2pPr>
            <a:lvl3pPr marL="1371600" marR="0" lvl="2" indent="-381000" algn="l" rtl="0">
              <a:spcBef>
                <a:spcPts val="480"/>
              </a:spcBef>
              <a:spcAft>
                <a:spcPts val="0"/>
              </a:spcAft>
              <a:buClr>
                <a:srgbClr val="444444"/>
              </a:buClr>
              <a:buSzPts val="2400"/>
              <a:buFont typeface="Calibri"/>
              <a:buChar char="+"/>
              <a:defRPr sz="2400" b="1" i="0" u="none" strike="noStrike" cap="none">
                <a:solidFill>
                  <a:srgbClr val="444444"/>
                </a:solidFill>
                <a:latin typeface="Montserrat"/>
                <a:ea typeface="Montserrat"/>
                <a:cs typeface="Montserrat"/>
                <a:sym typeface="Montserrat"/>
              </a:defRPr>
            </a:lvl3pPr>
            <a:lvl4pPr marL="1828800" marR="0" lvl="3" indent="-355600" algn="l" rtl="0">
              <a:spcBef>
                <a:spcPts val="400"/>
              </a:spcBef>
              <a:spcAft>
                <a:spcPts val="0"/>
              </a:spcAft>
              <a:buClr>
                <a:srgbClr val="444444"/>
              </a:buClr>
              <a:buSzPts val="2000"/>
              <a:buFont typeface="Arial"/>
              <a:buChar char="–"/>
              <a:defRPr sz="2000" b="1" i="0" u="none" strike="noStrike" cap="none">
                <a:solidFill>
                  <a:srgbClr val="444444"/>
                </a:solidFill>
                <a:latin typeface="Montserrat"/>
                <a:ea typeface="Montserrat"/>
                <a:cs typeface="Montserrat"/>
                <a:sym typeface="Montserrat"/>
              </a:defRPr>
            </a:lvl4pPr>
            <a:lvl5pPr marL="2286000" marR="0" lvl="4" indent="-355600" algn="l" rtl="0">
              <a:spcBef>
                <a:spcPts val="400"/>
              </a:spcBef>
              <a:spcAft>
                <a:spcPts val="0"/>
              </a:spcAft>
              <a:buClr>
                <a:srgbClr val="444444"/>
              </a:buClr>
              <a:buSzPts val="2000"/>
              <a:buFont typeface="Arial"/>
              <a:buChar char="»"/>
              <a:defRPr sz="2000" b="1" i="0" u="none" strike="noStrike" cap="none">
                <a:solidFill>
                  <a:srgbClr val="444444"/>
                </a:solidFill>
                <a:latin typeface="Montserrat"/>
                <a:ea typeface="Montserrat"/>
                <a:cs typeface="Montserrat"/>
                <a:sym typeface="Montserrat"/>
              </a:defRPr>
            </a:lvl5pPr>
            <a:lvl6pPr marL="2743200" marR="0" lvl="5" indent="-355600" algn="l" rtl="0">
              <a:spcBef>
                <a:spcPts val="400"/>
              </a:spcBef>
              <a:spcAft>
                <a:spcPts val="0"/>
              </a:spcAft>
              <a:buClr>
                <a:schemeClr val="dk1"/>
              </a:buClr>
              <a:buSzPts val="2000"/>
              <a:buFont typeface="Calibri"/>
              <a:buChar char="&gt;"/>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38" name="Google Shape;138;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spcBef>
                <a:spcPts val="320"/>
              </a:spcBef>
              <a:spcAft>
                <a:spcPts val="0"/>
              </a:spcAft>
              <a:buClr>
                <a:srgbClr val="444444"/>
              </a:buClr>
              <a:buSzPts val="1600"/>
              <a:buFont typeface="Arial"/>
              <a:buNone/>
              <a:defRPr sz="1600" b="1" i="0" u="none" strike="noStrike" cap="none">
                <a:solidFill>
                  <a:srgbClr val="444444"/>
                </a:solidFill>
                <a:latin typeface="Montserrat"/>
                <a:ea typeface="Montserrat"/>
                <a:cs typeface="Montserrat"/>
                <a:sym typeface="Montserrat"/>
              </a:defRPr>
            </a:lvl1pPr>
            <a:lvl2pPr marL="914400" marR="0" lvl="1" indent="-228600" algn="l" rtl="0">
              <a:spcBef>
                <a:spcPts val="280"/>
              </a:spcBef>
              <a:spcAft>
                <a:spcPts val="0"/>
              </a:spcAft>
              <a:buClr>
                <a:srgbClr val="444444"/>
              </a:buClr>
              <a:buSzPts val="1400"/>
              <a:buFont typeface="Arial"/>
              <a:buNone/>
              <a:defRPr sz="1400" b="1" i="0" u="none" strike="noStrike" cap="none">
                <a:solidFill>
                  <a:srgbClr val="444444"/>
                </a:solidFill>
                <a:latin typeface="Montserrat"/>
                <a:ea typeface="Montserrat"/>
                <a:cs typeface="Montserrat"/>
                <a:sym typeface="Montserrat"/>
              </a:defRPr>
            </a:lvl2pPr>
            <a:lvl3pPr marL="1371600" marR="0" lvl="2" indent="-228600" algn="l" rtl="0">
              <a:spcBef>
                <a:spcPts val="240"/>
              </a:spcBef>
              <a:spcAft>
                <a:spcPts val="0"/>
              </a:spcAft>
              <a:buClr>
                <a:srgbClr val="444444"/>
              </a:buClr>
              <a:buSzPts val="1200"/>
              <a:buFont typeface="Calibri"/>
              <a:buNone/>
              <a:defRPr sz="1200" b="1" i="0" u="none" strike="noStrike" cap="none">
                <a:solidFill>
                  <a:srgbClr val="444444"/>
                </a:solidFill>
                <a:latin typeface="Montserrat"/>
                <a:ea typeface="Montserrat"/>
                <a:cs typeface="Montserrat"/>
                <a:sym typeface="Montserrat"/>
              </a:defRPr>
            </a:lvl3pPr>
            <a:lvl4pPr marL="1828800" marR="0" lvl="3" indent="-228600" algn="l" rtl="0">
              <a:spcBef>
                <a:spcPts val="200"/>
              </a:spcBef>
              <a:spcAft>
                <a:spcPts val="0"/>
              </a:spcAft>
              <a:buClr>
                <a:srgbClr val="444444"/>
              </a:buClr>
              <a:buSzPts val="1000"/>
              <a:buFont typeface="Arial"/>
              <a:buNone/>
              <a:defRPr sz="1000" b="1" i="0" u="none" strike="noStrike" cap="none">
                <a:solidFill>
                  <a:srgbClr val="444444"/>
                </a:solidFill>
                <a:latin typeface="Montserrat"/>
                <a:ea typeface="Montserrat"/>
                <a:cs typeface="Montserrat"/>
                <a:sym typeface="Montserrat"/>
              </a:defRPr>
            </a:lvl4pPr>
            <a:lvl5pPr marL="2286000" marR="0" lvl="4" indent="-228600" algn="l" rtl="0">
              <a:spcBef>
                <a:spcPts val="200"/>
              </a:spcBef>
              <a:spcAft>
                <a:spcPts val="0"/>
              </a:spcAft>
              <a:buClr>
                <a:srgbClr val="444444"/>
              </a:buClr>
              <a:buSzPts val="1000"/>
              <a:buFont typeface="Arial"/>
              <a:buNone/>
              <a:defRPr sz="1000" b="1" i="0" u="none" strike="noStrike" cap="none">
                <a:solidFill>
                  <a:srgbClr val="444444"/>
                </a:solidFill>
                <a:latin typeface="Montserrat"/>
                <a:ea typeface="Montserrat"/>
                <a:cs typeface="Montserrat"/>
                <a:sym typeface="Montserrat"/>
              </a:defRPr>
            </a:lvl5pPr>
            <a:lvl6pPr marL="2743200" marR="0" lvl="5" indent="-228600" algn="l" rtl="0">
              <a:spcBef>
                <a:spcPts val="20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9pPr>
          </a:lstStyle>
          <a:p>
            <a:endParaRPr/>
          </a:p>
        </p:txBody>
      </p:sp>
      <p:sp>
        <p:nvSpPr>
          <p:cNvPr id="139" name="Google Shape;139;p17"/>
          <p:cNvSpPr txBox="1">
            <a:spLocks noGrp="1"/>
          </p:cNvSpPr>
          <p:nvPr>
            <p:ph type="dt" idx="10"/>
          </p:nvPr>
        </p:nvSpPr>
        <p:spPr>
          <a:xfrm flipH="1">
            <a:off x="9464432" y="6477000"/>
            <a:ext cx="2625969"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0" name="Google Shape;140;p17"/>
          <p:cNvSpPr txBox="1">
            <a:spLocks noGrp="1"/>
          </p:cNvSpPr>
          <p:nvPr>
            <p:ph type="ftr" idx="11"/>
          </p:nvPr>
        </p:nvSpPr>
        <p:spPr>
          <a:xfrm>
            <a:off x="1625600" y="6477000"/>
            <a:ext cx="78232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17"/>
          <p:cNvSpPr txBox="1">
            <a:spLocks noGrp="1"/>
          </p:cNvSpPr>
          <p:nvPr>
            <p:ph type="sldNum" idx="12"/>
          </p:nvPr>
        </p:nvSpPr>
        <p:spPr>
          <a:xfrm>
            <a:off x="615948" y="6070600"/>
            <a:ext cx="655605"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2133" b="1">
                <a:solidFill>
                  <a:schemeClr val="lt1"/>
                </a:solidFill>
                <a:latin typeface="Montserrat"/>
                <a:ea typeface="Montserrat"/>
                <a:cs typeface="Montserrat"/>
                <a:sym typeface="Montserrat"/>
              </a:defRPr>
            </a:lvl1pPr>
            <a:lvl2pPr marL="0" marR="0" lvl="1" indent="0" algn="l" rtl="0">
              <a:spcBef>
                <a:spcPts val="0"/>
              </a:spcBef>
              <a:buNone/>
              <a:defRPr sz="2133" b="1">
                <a:solidFill>
                  <a:schemeClr val="lt1"/>
                </a:solidFill>
                <a:latin typeface="Montserrat"/>
                <a:ea typeface="Montserrat"/>
                <a:cs typeface="Montserrat"/>
                <a:sym typeface="Montserrat"/>
              </a:defRPr>
            </a:lvl2pPr>
            <a:lvl3pPr marL="0" marR="0" lvl="2" indent="0" algn="l" rtl="0">
              <a:spcBef>
                <a:spcPts val="0"/>
              </a:spcBef>
              <a:buNone/>
              <a:defRPr sz="2133" b="1">
                <a:solidFill>
                  <a:schemeClr val="lt1"/>
                </a:solidFill>
                <a:latin typeface="Montserrat"/>
                <a:ea typeface="Montserrat"/>
                <a:cs typeface="Montserrat"/>
                <a:sym typeface="Montserrat"/>
              </a:defRPr>
            </a:lvl3pPr>
            <a:lvl4pPr marL="0" marR="0" lvl="3" indent="0" algn="l" rtl="0">
              <a:spcBef>
                <a:spcPts val="0"/>
              </a:spcBef>
              <a:buNone/>
              <a:defRPr sz="2133" b="1">
                <a:solidFill>
                  <a:schemeClr val="lt1"/>
                </a:solidFill>
                <a:latin typeface="Montserrat"/>
                <a:ea typeface="Montserrat"/>
                <a:cs typeface="Montserrat"/>
                <a:sym typeface="Montserrat"/>
              </a:defRPr>
            </a:lvl4pPr>
            <a:lvl5pPr marL="0" marR="0" lvl="4" indent="0" algn="l" rtl="0">
              <a:spcBef>
                <a:spcPts val="0"/>
              </a:spcBef>
              <a:buNone/>
              <a:defRPr sz="2133" b="1">
                <a:solidFill>
                  <a:schemeClr val="lt1"/>
                </a:solidFill>
                <a:latin typeface="Montserrat"/>
                <a:ea typeface="Montserrat"/>
                <a:cs typeface="Montserrat"/>
                <a:sym typeface="Montserrat"/>
              </a:defRPr>
            </a:lvl5pPr>
            <a:lvl6pPr marL="0" marR="0" lvl="5" indent="0" algn="l" rtl="0">
              <a:spcBef>
                <a:spcPts val="0"/>
              </a:spcBef>
              <a:buNone/>
              <a:defRPr sz="2133" b="1">
                <a:solidFill>
                  <a:schemeClr val="lt1"/>
                </a:solidFill>
                <a:latin typeface="Montserrat"/>
                <a:ea typeface="Montserrat"/>
                <a:cs typeface="Montserrat"/>
                <a:sym typeface="Montserrat"/>
              </a:defRPr>
            </a:lvl6pPr>
            <a:lvl7pPr marL="0" marR="0" lvl="6" indent="0" algn="l" rtl="0">
              <a:spcBef>
                <a:spcPts val="0"/>
              </a:spcBef>
              <a:buNone/>
              <a:defRPr sz="2133" b="1">
                <a:solidFill>
                  <a:schemeClr val="lt1"/>
                </a:solidFill>
                <a:latin typeface="Montserrat"/>
                <a:ea typeface="Montserrat"/>
                <a:cs typeface="Montserrat"/>
                <a:sym typeface="Montserrat"/>
              </a:defRPr>
            </a:lvl7pPr>
            <a:lvl8pPr marL="0" marR="0" lvl="7" indent="0" algn="l" rtl="0">
              <a:spcBef>
                <a:spcPts val="0"/>
              </a:spcBef>
              <a:buNone/>
              <a:defRPr sz="2133" b="1">
                <a:solidFill>
                  <a:schemeClr val="lt1"/>
                </a:solidFill>
                <a:latin typeface="Montserrat"/>
                <a:ea typeface="Montserrat"/>
                <a:cs typeface="Montserrat"/>
                <a:sym typeface="Montserrat"/>
              </a:defRPr>
            </a:lvl8pPr>
            <a:lvl9pPr marL="0" marR="0" lvl="8" indent="0" algn="l" rtl="0">
              <a:spcBef>
                <a:spcPts val="0"/>
              </a:spcBef>
              <a:buNone/>
              <a:defRPr sz="2133" b="1">
                <a:solidFill>
                  <a:schemeClr val="lt1"/>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2_Title Slide">
    <p:bg>
      <p:bgPr>
        <a:gradFill flip="none" rotWithShape="1">
          <a:gsLst>
            <a:gs pos="0">
              <a:srgbClr val="D5E5EA"/>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2800" y="1295400"/>
            <a:ext cx="6908800" cy="4267200"/>
          </a:xfrm>
          <a:noFill/>
        </p:spPr>
        <p:txBody>
          <a:bodyPr anchor="ctr"/>
          <a:lstStyle>
            <a:lvl1pPr algn="l">
              <a:defRPr sz="5333">
                <a:ln w="12700">
                  <a:noFill/>
                </a:ln>
                <a:solidFill>
                  <a:srgbClr val="3C6C9B"/>
                </a:solidFill>
                <a:effectLst/>
                <a:latin typeface="Gotham Bold" pitchFamily="50" charset="0"/>
                <a:cs typeface="Gotham Bold" pitchFamily="50" charset="0"/>
              </a:defRPr>
            </a:lvl1pPr>
          </a:lstStyle>
          <a:p>
            <a:r>
              <a:rPr lang="en-US" dirty="0"/>
              <a:t>Title</a:t>
            </a:r>
            <a:br>
              <a:rPr lang="en-US" dirty="0"/>
            </a:br>
            <a:r>
              <a:rPr lang="en-US" dirty="0"/>
              <a:t>Location</a:t>
            </a:r>
            <a:br>
              <a:rPr lang="en-US" dirty="0"/>
            </a:br>
            <a:r>
              <a:rPr lang="en-US" dirty="0"/>
              <a:t>Date</a:t>
            </a:r>
          </a:p>
        </p:txBody>
      </p:sp>
      <p:pic>
        <p:nvPicPr>
          <p:cNvPr id="1026" name="Picture 2" descr="C:\Users\Owner\Documents\VSI\Power Point Themes\VSNew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2800" y="2006601"/>
            <a:ext cx="3191280" cy="267051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812800" y="3327400"/>
            <a:ext cx="5689600" cy="3048000"/>
          </a:xfrm>
          <a:prstGeom prst="rect">
            <a:avLst/>
          </a:prstGeom>
        </p:spPr>
        <p:txBody>
          <a:bodyPr wrap="square" rtlCol="0" anchor="t">
            <a:normAutofit/>
          </a:bodyPr>
          <a:lstStyle/>
          <a:p>
            <a:endParaRPr lang="en-US" sz="2400" dirty="0">
              <a:solidFill>
                <a:srgbClr val="89AAD3">
                  <a:lumMod val="75000"/>
                </a:srgbClr>
              </a:solidFill>
              <a:effectLst>
                <a:outerShdw blurRad="38100" dist="38100" dir="2700000" algn="tl">
                  <a:srgbClr val="000000">
                    <a:alpha val="43137"/>
                  </a:srgbClr>
                </a:outerShdw>
              </a:effectLst>
            </a:endParaRPr>
          </a:p>
        </p:txBody>
      </p:sp>
      <p:sp>
        <p:nvSpPr>
          <p:cNvPr id="8" name="TextBox 7"/>
          <p:cNvSpPr txBox="1"/>
          <p:nvPr/>
        </p:nvSpPr>
        <p:spPr>
          <a:xfrm>
            <a:off x="3594099" y="3985501"/>
            <a:ext cx="1219200" cy="1219200"/>
          </a:xfrm>
          <a:prstGeom prst="rect">
            <a:avLst/>
          </a:prstGeom>
        </p:spPr>
        <p:txBody>
          <a:bodyPr wrap="none" rtlCol="0" anchor="t">
            <a:normAutofit/>
          </a:bodyPr>
          <a:lstStyle/>
          <a:p>
            <a:endParaRPr lang="en-US" sz="2400" dirty="0">
              <a:solidFill>
                <a:srgbClr val="89AAD3">
                  <a:lumMod val="75000"/>
                </a:srgbClr>
              </a:solidFill>
              <a:effectLst>
                <a:outerShdw blurRad="38100" dist="38100" dir="2700000" algn="tl">
                  <a:srgbClr val="000000">
                    <a:alpha val="43137"/>
                  </a:srgbClr>
                </a:outerShdw>
              </a:effectLst>
            </a:endParaRPr>
          </a:p>
        </p:txBody>
      </p:sp>
      <p:sp>
        <p:nvSpPr>
          <p:cNvPr id="10" name="TextBox 9"/>
          <p:cNvSpPr txBox="1"/>
          <p:nvPr/>
        </p:nvSpPr>
        <p:spPr>
          <a:xfrm>
            <a:off x="4181596" y="4699667"/>
            <a:ext cx="1219200" cy="1219200"/>
          </a:xfrm>
          <a:prstGeom prst="rect">
            <a:avLst/>
          </a:prstGeom>
        </p:spPr>
        <p:txBody>
          <a:bodyPr wrap="none" rtlCol="0" anchor="t">
            <a:normAutofit/>
          </a:bodyPr>
          <a:lstStyle/>
          <a:p>
            <a:endParaRPr lang="en-US" sz="2400" dirty="0">
              <a:solidFill>
                <a:srgbClr val="89AAD3">
                  <a:lumMod val="75000"/>
                </a:srgbClr>
              </a:solidFill>
              <a:effectLst>
                <a:outerShdw blurRad="38100" dist="38100" dir="2700000" algn="tl">
                  <a:srgbClr val="000000">
                    <a:alpha val="43137"/>
                  </a:srgbClr>
                </a:outerShdw>
              </a:effectLst>
            </a:endParaRPr>
          </a:p>
        </p:txBody>
      </p:sp>
      <p:sp>
        <p:nvSpPr>
          <p:cNvPr id="13" name="TextBox 12"/>
          <p:cNvSpPr txBox="1"/>
          <p:nvPr/>
        </p:nvSpPr>
        <p:spPr>
          <a:xfrm>
            <a:off x="9339697" y="3252593"/>
            <a:ext cx="1219200" cy="1219200"/>
          </a:xfrm>
          <a:prstGeom prst="rect">
            <a:avLst/>
          </a:prstGeom>
        </p:spPr>
        <p:txBody>
          <a:bodyPr wrap="none" rtlCol="0" anchor="t">
            <a:normAutofit/>
          </a:bodyPr>
          <a:lstStyle/>
          <a:p>
            <a:endParaRPr lang="en-US" sz="2400" dirty="0">
              <a:solidFill>
                <a:srgbClr val="89AAD3">
                  <a:lumMod val="75000"/>
                </a:srgbClr>
              </a:solidFill>
              <a:effectLst>
                <a:outerShdw blurRad="38100" dist="38100" dir="2700000" algn="tl">
                  <a:srgbClr val="000000">
                    <a:alpha val="43137"/>
                  </a:srgbClr>
                </a:outerShdw>
              </a:effectLst>
            </a:endParaRPr>
          </a:p>
        </p:txBody>
      </p:sp>
      <p:sp>
        <p:nvSpPr>
          <p:cNvPr id="14" name="TextBox 13"/>
          <p:cNvSpPr txBox="1"/>
          <p:nvPr/>
        </p:nvSpPr>
        <p:spPr>
          <a:xfrm>
            <a:off x="3198343" y="1505333"/>
            <a:ext cx="1219200" cy="1219200"/>
          </a:xfrm>
          <a:prstGeom prst="rect">
            <a:avLst/>
          </a:prstGeom>
        </p:spPr>
        <p:txBody>
          <a:bodyPr wrap="none" rtlCol="0" anchor="t">
            <a:normAutofit/>
          </a:bodyPr>
          <a:lstStyle/>
          <a:p>
            <a:endParaRPr lang="en-US" sz="2400" dirty="0">
              <a:solidFill>
                <a:srgbClr val="89AAD3">
                  <a:lumMod val="75000"/>
                </a:srgbClr>
              </a:solidFill>
              <a:effectLst>
                <a:outerShdw blurRad="38100" dist="38100" dir="2700000" algn="tl">
                  <a:srgbClr val="000000">
                    <a:alpha val="43137"/>
                  </a:srgbClr>
                </a:outerShdw>
              </a:effectLst>
            </a:endParaRPr>
          </a:p>
        </p:txBody>
      </p:sp>
      <p:sp>
        <p:nvSpPr>
          <p:cNvPr id="3" name="TextBox 2"/>
          <p:cNvSpPr txBox="1"/>
          <p:nvPr/>
        </p:nvSpPr>
        <p:spPr>
          <a:xfrm>
            <a:off x="4407800" y="3857415"/>
            <a:ext cx="1219200" cy="1219200"/>
          </a:xfrm>
          <a:prstGeom prst="rect">
            <a:avLst/>
          </a:prstGeom>
        </p:spPr>
        <p:txBody>
          <a:bodyPr wrap="none" rtlCol="0" anchor="t">
            <a:normAutofit/>
          </a:bodyPr>
          <a:lstStyle/>
          <a:p>
            <a:endParaRPr lang="en-US" sz="2400" dirty="0">
              <a:solidFill>
                <a:srgbClr val="89AAD3">
                  <a:lumMod val="75000"/>
                </a:srgbClr>
              </a:solidFill>
              <a:effectLst>
                <a:outerShdw blurRad="38100" dist="38100" dir="2700000" algn="tl">
                  <a:srgbClr val="000000">
                    <a:alpha val="43137"/>
                  </a:srgbClr>
                </a:outerShdw>
              </a:effectLst>
            </a:endParaRPr>
          </a:p>
        </p:txBody>
      </p:sp>
      <p:sp>
        <p:nvSpPr>
          <p:cNvPr id="5" name="TextBox 4"/>
          <p:cNvSpPr txBox="1"/>
          <p:nvPr/>
        </p:nvSpPr>
        <p:spPr>
          <a:xfrm>
            <a:off x="3816509" y="3212272"/>
            <a:ext cx="1219200" cy="1219200"/>
          </a:xfrm>
          <a:prstGeom prst="rect">
            <a:avLst/>
          </a:prstGeom>
        </p:spPr>
        <p:txBody>
          <a:bodyPr wrap="none" rtlCol="0" anchor="t">
            <a:normAutofit/>
          </a:bodyPr>
          <a:lstStyle/>
          <a:p>
            <a:endParaRPr lang="en-US" sz="2400" dirty="0">
              <a:solidFill>
                <a:srgbClr val="89AAD3">
                  <a:lumMod val="75000"/>
                </a:srgbClr>
              </a:solidFill>
              <a:effectLst>
                <a:outerShdw blurRad="38100" dist="38100" dir="2700000" algn="tl">
                  <a:srgbClr val="000000">
                    <a:alpha val="43137"/>
                  </a:srgbClr>
                </a:outerShdw>
              </a:effectLst>
            </a:endParaRPr>
          </a:p>
        </p:txBody>
      </p:sp>
      <p:sp>
        <p:nvSpPr>
          <p:cNvPr id="7" name="TextBox 6"/>
          <p:cNvSpPr txBox="1"/>
          <p:nvPr/>
        </p:nvSpPr>
        <p:spPr>
          <a:xfrm>
            <a:off x="765989" y="268809"/>
            <a:ext cx="1219200" cy="1219200"/>
          </a:xfrm>
          <a:prstGeom prst="rect">
            <a:avLst/>
          </a:prstGeom>
        </p:spPr>
        <p:txBody>
          <a:bodyPr wrap="none" rtlCol="0" anchor="t">
            <a:normAutofit/>
          </a:bodyPr>
          <a:lstStyle/>
          <a:p>
            <a:endParaRPr lang="en-US" sz="2400" dirty="0">
              <a:solidFill>
                <a:srgbClr val="89AAD3">
                  <a:lumMod val="75000"/>
                </a:srgbClr>
              </a:solidFill>
              <a:effectLst>
                <a:outerShdw blurRad="38100" dist="38100" dir="2700000" algn="tl">
                  <a:srgbClr val="000000">
                    <a:alpha val="43137"/>
                  </a:srgbClr>
                </a:outerShdw>
              </a:effectLst>
            </a:endParaRPr>
          </a:p>
        </p:txBody>
      </p:sp>
      <p:sp>
        <p:nvSpPr>
          <p:cNvPr id="9" name="TextBox 8"/>
          <p:cNvSpPr txBox="1"/>
          <p:nvPr/>
        </p:nvSpPr>
        <p:spPr>
          <a:xfrm>
            <a:off x="1330403" y="5470272"/>
            <a:ext cx="1219200" cy="1219200"/>
          </a:xfrm>
          <a:prstGeom prst="rect">
            <a:avLst/>
          </a:prstGeom>
        </p:spPr>
        <p:txBody>
          <a:bodyPr wrap="none" rtlCol="0" anchor="t">
            <a:normAutofit/>
          </a:bodyPr>
          <a:lstStyle/>
          <a:p>
            <a:endParaRPr lang="en-US" sz="2400" dirty="0">
              <a:solidFill>
                <a:srgbClr val="89AAD3">
                  <a:lumMod val="75000"/>
                </a:srgbClr>
              </a:solidFill>
              <a:effectLst>
                <a:outerShdw blurRad="38100" dist="38100" dir="2700000" algn="tl">
                  <a:srgbClr val="000000">
                    <a:alpha val="43137"/>
                  </a:srgbClr>
                </a:outerShdw>
              </a:effectLst>
            </a:endParaRPr>
          </a:p>
        </p:txBody>
      </p:sp>
      <p:sp>
        <p:nvSpPr>
          <p:cNvPr id="11" name="TextBox 10"/>
          <p:cNvSpPr txBox="1"/>
          <p:nvPr/>
        </p:nvSpPr>
        <p:spPr>
          <a:xfrm>
            <a:off x="9514396" y="4233748"/>
            <a:ext cx="1219200" cy="1219200"/>
          </a:xfrm>
          <a:prstGeom prst="rect">
            <a:avLst/>
          </a:prstGeom>
        </p:spPr>
        <p:txBody>
          <a:bodyPr wrap="none" rtlCol="0" anchor="t">
            <a:normAutofit/>
          </a:bodyPr>
          <a:lstStyle/>
          <a:p>
            <a:endParaRPr lang="en-US" sz="2400" dirty="0">
              <a:solidFill>
                <a:srgbClr val="89AAD3">
                  <a:lumMod val="75000"/>
                </a:srgbClr>
              </a:solidFill>
              <a:effectLst>
                <a:outerShdw blurRad="38100" dist="38100" dir="2700000" algn="tl">
                  <a:srgbClr val="000000">
                    <a:alpha val="43137"/>
                  </a:srgbClr>
                </a:outerShdw>
              </a:effectLst>
            </a:endParaRPr>
          </a:p>
        </p:txBody>
      </p:sp>
      <p:sp>
        <p:nvSpPr>
          <p:cNvPr id="12" name="TextBox 11"/>
          <p:cNvSpPr txBox="1"/>
          <p:nvPr/>
        </p:nvSpPr>
        <p:spPr>
          <a:xfrm>
            <a:off x="9836919" y="3642368"/>
            <a:ext cx="1219200" cy="1219200"/>
          </a:xfrm>
          <a:prstGeom prst="rect">
            <a:avLst/>
          </a:prstGeom>
        </p:spPr>
        <p:txBody>
          <a:bodyPr wrap="none" rtlCol="0" anchor="t">
            <a:normAutofit/>
          </a:bodyPr>
          <a:lstStyle/>
          <a:p>
            <a:endParaRPr lang="en-US" sz="2400" dirty="0">
              <a:solidFill>
                <a:srgbClr val="89AAD3">
                  <a:lumMod val="75000"/>
                </a:srgb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5198438"/>
      </p:ext>
    </p:extLst>
  </p:cSld>
  <p:clrMapOvr>
    <a:masterClrMapping/>
  </p:clrMapOvr>
  <p:transition>
    <p:cut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3_Title Slide">
    <p:bg>
      <p:bgPr>
        <a:gradFill flip="none" rotWithShape="1">
          <a:gsLst>
            <a:gs pos="0">
              <a:srgbClr val="D5E5EA"/>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2800" y="1295400"/>
            <a:ext cx="6908800" cy="4267200"/>
          </a:xfrm>
          <a:noFill/>
        </p:spPr>
        <p:txBody>
          <a:bodyPr anchor="ctr"/>
          <a:lstStyle>
            <a:lvl1pPr algn="l">
              <a:defRPr sz="5333">
                <a:ln w="12700">
                  <a:noFill/>
                </a:ln>
                <a:solidFill>
                  <a:srgbClr val="3C6C9B"/>
                </a:solidFill>
                <a:effectLst/>
                <a:latin typeface="Gotham Bold" pitchFamily="50" charset="0"/>
                <a:cs typeface="Gotham Bold" pitchFamily="50" charset="0"/>
              </a:defRPr>
            </a:lvl1pPr>
          </a:lstStyle>
          <a:p>
            <a:r>
              <a:rPr lang="en-US" dirty="0"/>
              <a:t>Title</a:t>
            </a:r>
            <a:br>
              <a:rPr lang="en-US" dirty="0"/>
            </a:br>
            <a:r>
              <a:rPr lang="en-US" dirty="0"/>
              <a:t>Location</a:t>
            </a:r>
            <a:br>
              <a:rPr lang="en-US" dirty="0"/>
            </a:br>
            <a:r>
              <a:rPr lang="en-US" dirty="0"/>
              <a:t>Date</a:t>
            </a:r>
          </a:p>
        </p:txBody>
      </p:sp>
      <p:pic>
        <p:nvPicPr>
          <p:cNvPr id="1026" name="Picture 2" descr="C:\Users\Owner\Documents\VSI\Power Point Themes\VSNew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2800" y="2006601"/>
            <a:ext cx="3191280" cy="267051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812800" y="3327400"/>
            <a:ext cx="5689600" cy="3048000"/>
          </a:xfrm>
          <a:prstGeom prst="rect">
            <a:avLst/>
          </a:prstGeom>
        </p:spPr>
        <p:txBody>
          <a:bodyPr wrap="square" rtlCol="0" anchor="t">
            <a:normAutofit/>
          </a:bodyPr>
          <a:lstStyle/>
          <a:p>
            <a:endParaRPr lang="en-US" sz="2400" dirty="0">
              <a:solidFill>
                <a:srgbClr val="89AAD3">
                  <a:lumMod val="75000"/>
                </a:srgbClr>
              </a:solidFill>
              <a:effectLst>
                <a:outerShdw blurRad="38100" dist="38100" dir="2700000" algn="tl">
                  <a:srgbClr val="000000">
                    <a:alpha val="43137"/>
                  </a:srgbClr>
                </a:outerShdw>
              </a:effectLst>
            </a:endParaRPr>
          </a:p>
        </p:txBody>
      </p:sp>
      <p:sp>
        <p:nvSpPr>
          <p:cNvPr id="8" name="TextBox 7"/>
          <p:cNvSpPr txBox="1"/>
          <p:nvPr/>
        </p:nvSpPr>
        <p:spPr>
          <a:xfrm>
            <a:off x="3594099" y="3985501"/>
            <a:ext cx="1219200" cy="1219200"/>
          </a:xfrm>
          <a:prstGeom prst="rect">
            <a:avLst/>
          </a:prstGeom>
        </p:spPr>
        <p:txBody>
          <a:bodyPr wrap="none" rtlCol="0" anchor="t">
            <a:normAutofit/>
          </a:bodyPr>
          <a:lstStyle/>
          <a:p>
            <a:endParaRPr lang="en-US" sz="2400" dirty="0">
              <a:solidFill>
                <a:srgbClr val="89AAD3">
                  <a:lumMod val="75000"/>
                </a:srgbClr>
              </a:solidFill>
              <a:effectLst>
                <a:outerShdw blurRad="38100" dist="38100" dir="2700000" algn="tl">
                  <a:srgbClr val="000000">
                    <a:alpha val="43137"/>
                  </a:srgbClr>
                </a:outerShdw>
              </a:effectLst>
            </a:endParaRPr>
          </a:p>
        </p:txBody>
      </p:sp>
      <p:sp>
        <p:nvSpPr>
          <p:cNvPr id="10" name="TextBox 9"/>
          <p:cNvSpPr txBox="1"/>
          <p:nvPr/>
        </p:nvSpPr>
        <p:spPr>
          <a:xfrm>
            <a:off x="4181596" y="4699667"/>
            <a:ext cx="1219200" cy="1219200"/>
          </a:xfrm>
          <a:prstGeom prst="rect">
            <a:avLst/>
          </a:prstGeom>
        </p:spPr>
        <p:txBody>
          <a:bodyPr wrap="none" rtlCol="0" anchor="t">
            <a:normAutofit/>
          </a:bodyPr>
          <a:lstStyle/>
          <a:p>
            <a:endParaRPr lang="en-US" sz="2400" dirty="0">
              <a:solidFill>
                <a:srgbClr val="89AAD3">
                  <a:lumMod val="75000"/>
                </a:srgbClr>
              </a:solidFill>
              <a:effectLst>
                <a:outerShdw blurRad="38100" dist="38100" dir="2700000" algn="tl">
                  <a:srgbClr val="000000">
                    <a:alpha val="43137"/>
                  </a:srgbClr>
                </a:outerShdw>
              </a:effectLst>
            </a:endParaRPr>
          </a:p>
        </p:txBody>
      </p:sp>
      <p:sp>
        <p:nvSpPr>
          <p:cNvPr id="13" name="TextBox 12"/>
          <p:cNvSpPr txBox="1"/>
          <p:nvPr/>
        </p:nvSpPr>
        <p:spPr>
          <a:xfrm>
            <a:off x="9339697" y="3252593"/>
            <a:ext cx="1219200" cy="1219200"/>
          </a:xfrm>
          <a:prstGeom prst="rect">
            <a:avLst/>
          </a:prstGeom>
        </p:spPr>
        <p:txBody>
          <a:bodyPr wrap="none" rtlCol="0" anchor="t">
            <a:normAutofit/>
          </a:bodyPr>
          <a:lstStyle/>
          <a:p>
            <a:endParaRPr lang="en-US" sz="2400" dirty="0">
              <a:solidFill>
                <a:srgbClr val="89AAD3">
                  <a:lumMod val="75000"/>
                </a:srgbClr>
              </a:solidFill>
              <a:effectLst>
                <a:outerShdw blurRad="38100" dist="38100" dir="2700000" algn="tl">
                  <a:srgbClr val="000000">
                    <a:alpha val="43137"/>
                  </a:srgbClr>
                </a:outerShdw>
              </a:effectLst>
            </a:endParaRPr>
          </a:p>
        </p:txBody>
      </p:sp>
      <p:sp>
        <p:nvSpPr>
          <p:cNvPr id="14" name="TextBox 13"/>
          <p:cNvSpPr txBox="1"/>
          <p:nvPr/>
        </p:nvSpPr>
        <p:spPr>
          <a:xfrm>
            <a:off x="3198343" y="1505333"/>
            <a:ext cx="1219200" cy="1219200"/>
          </a:xfrm>
          <a:prstGeom prst="rect">
            <a:avLst/>
          </a:prstGeom>
        </p:spPr>
        <p:txBody>
          <a:bodyPr wrap="none" rtlCol="0" anchor="t">
            <a:normAutofit/>
          </a:bodyPr>
          <a:lstStyle/>
          <a:p>
            <a:endParaRPr lang="en-US" sz="2400" dirty="0">
              <a:solidFill>
                <a:srgbClr val="89AAD3">
                  <a:lumMod val="75000"/>
                </a:srgbClr>
              </a:solidFill>
              <a:effectLst>
                <a:outerShdw blurRad="38100" dist="38100" dir="2700000" algn="tl">
                  <a:srgbClr val="000000">
                    <a:alpha val="43137"/>
                  </a:srgbClr>
                </a:outerShdw>
              </a:effectLst>
            </a:endParaRPr>
          </a:p>
        </p:txBody>
      </p:sp>
      <p:sp>
        <p:nvSpPr>
          <p:cNvPr id="3" name="TextBox 2"/>
          <p:cNvSpPr txBox="1"/>
          <p:nvPr/>
        </p:nvSpPr>
        <p:spPr>
          <a:xfrm>
            <a:off x="4407800" y="3857415"/>
            <a:ext cx="1219200" cy="1219200"/>
          </a:xfrm>
          <a:prstGeom prst="rect">
            <a:avLst/>
          </a:prstGeom>
        </p:spPr>
        <p:txBody>
          <a:bodyPr wrap="none" rtlCol="0" anchor="t">
            <a:normAutofit/>
          </a:bodyPr>
          <a:lstStyle/>
          <a:p>
            <a:endParaRPr lang="en-US" sz="2400" dirty="0">
              <a:solidFill>
                <a:srgbClr val="89AAD3">
                  <a:lumMod val="75000"/>
                </a:srgbClr>
              </a:solidFill>
              <a:effectLst>
                <a:outerShdw blurRad="38100" dist="38100" dir="2700000" algn="tl">
                  <a:srgbClr val="000000">
                    <a:alpha val="43137"/>
                  </a:srgbClr>
                </a:outerShdw>
              </a:effectLst>
            </a:endParaRPr>
          </a:p>
        </p:txBody>
      </p:sp>
      <p:sp>
        <p:nvSpPr>
          <p:cNvPr id="5" name="TextBox 4"/>
          <p:cNvSpPr txBox="1"/>
          <p:nvPr/>
        </p:nvSpPr>
        <p:spPr>
          <a:xfrm>
            <a:off x="3816509" y="3212272"/>
            <a:ext cx="1219200" cy="1219200"/>
          </a:xfrm>
          <a:prstGeom prst="rect">
            <a:avLst/>
          </a:prstGeom>
        </p:spPr>
        <p:txBody>
          <a:bodyPr wrap="none" rtlCol="0" anchor="t">
            <a:normAutofit/>
          </a:bodyPr>
          <a:lstStyle/>
          <a:p>
            <a:endParaRPr lang="en-US" sz="2400" dirty="0">
              <a:solidFill>
                <a:srgbClr val="89AAD3">
                  <a:lumMod val="75000"/>
                </a:srgbClr>
              </a:solidFill>
              <a:effectLst>
                <a:outerShdw blurRad="38100" dist="38100" dir="2700000" algn="tl">
                  <a:srgbClr val="000000">
                    <a:alpha val="43137"/>
                  </a:srgbClr>
                </a:outerShdw>
              </a:effectLst>
            </a:endParaRPr>
          </a:p>
        </p:txBody>
      </p:sp>
      <p:sp>
        <p:nvSpPr>
          <p:cNvPr id="7" name="TextBox 6"/>
          <p:cNvSpPr txBox="1"/>
          <p:nvPr/>
        </p:nvSpPr>
        <p:spPr>
          <a:xfrm>
            <a:off x="765989" y="268809"/>
            <a:ext cx="1219200" cy="1219200"/>
          </a:xfrm>
          <a:prstGeom prst="rect">
            <a:avLst/>
          </a:prstGeom>
        </p:spPr>
        <p:txBody>
          <a:bodyPr wrap="none" rtlCol="0" anchor="t">
            <a:normAutofit/>
          </a:bodyPr>
          <a:lstStyle/>
          <a:p>
            <a:endParaRPr lang="en-US" sz="2400" dirty="0">
              <a:solidFill>
                <a:srgbClr val="89AAD3">
                  <a:lumMod val="75000"/>
                </a:srgbClr>
              </a:solidFill>
              <a:effectLst>
                <a:outerShdw blurRad="38100" dist="38100" dir="2700000" algn="tl">
                  <a:srgbClr val="000000">
                    <a:alpha val="43137"/>
                  </a:srgbClr>
                </a:outerShdw>
              </a:effectLst>
            </a:endParaRPr>
          </a:p>
        </p:txBody>
      </p:sp>
      <p:sp>
        <p:nvSpPr>
          <p:cNvPr id="9" name="TextBox 8"/>
          <p:cNvSpPr txBox="1"/>
          <p:nvPr/>
        </p:nvSpPr>
        <p:spPr>
          <a:xfrm>
            <a:off x="1330403" y="5470272"/>
            <a:ext cx="1219200" cy="1219200"/>
          </a:xfrm>
          <a:prstGeom prst="rect">
            <a:avLst/>
          </a:prstGeom>
        </p:spPr>
        <p:txBody>
          <a:bodyPr wrap="none" rtlCol="0" anchor="t">
            <a:normAutofit/>
          </a:bodyPr>
          <a:lstStyle/>
          <a:p>
            <a:endParaRPr lang="en-US" sz="2400" dirty="0">
              <a:solidFill>
                <a:srgbClr val="89AAD3">
                  <a:lumMod val="75000"/>
                </a:srgbClr>
              </a:solidFill>
              <a:effectLst>
                <a:outerShdw blurRad="38100" dist="38100" dir="2700000" algn="tl">
                  <a:srgbClr val="000000">
                    <a:alpha val="43137"/>
                  </a:srgbClr>
                </a:outerShdw>
              </a:effectLst>
            </a:endParaRPr>
          </a:p>
        </p:txBody>
      </p:sp>
      <p:sp>
        <p:nvSpPr>
          <p:cNvPr id="11" name="TextBox 10"/>
          <p:cNvSpPr txBox="1"/>
          <p:nvPr/>
        </p:nvSpPr>
        <p:spPr>
          <a:xfrm>
            <a:off x="9514396" y="4233748"/>
            <a:ext cx="1219200" cy="1219200"/>
          </a:xfrm>
          <a:prstGeom prst="rect">
            <a:avLst/>
          </a:prstGeom>
        </p:spPr>
        <p:txBody>
          <a:bodyPr wrap="none" rtlCol="0" anchor="t">
            <a:normAutofit/>
          </a:bodyPr>
          <a:lstStyle/>
          <a:p>
            <a:endParaRPr lang="en-US" sz="2400" dirty="0">
              <a:solidFill>
                <a:srgbClr val="89AAD3">
                  <a:lumMod val="75000"/>
                </a:srgbClr>
              </a:solidFill>
              <a:effectLst>
                <a:outerShdw blurRad="38100" dist="38100" dir="2700000" algn="tl">
                  <a:srgbClr val="000000">
                    <a:alpha val="43137"/>
                  </a:srgbClr>
                </a:outerShdw>
              </a:effectLst>
            </a:endParaRPr>
          </a:p>
        </p:txBody>
      </p:sp>
      <p:sp>
        <p:nvSpPr>
          <p:cNvPr id="12" name="TextBox 11"/>
          <p:cNvSpPr txBox="1"/>
          <p:nvPr/>
        </p:nvSpPr>
        <p:spPr>
          <a:xfrm>
            <a:off x="9836919" y="3642368"/>
            <a:ext cx="1219200" cy="1219200"/>
          </a:xfrm>
          <a:prstGeom prst="rect">
            <a:avLst/>
          </a:prstGeom>
        </p:spPr>
        <p:txBody>
          <a:bodyPr wrap="none" rtlCol="0" anchor="t">
            <a:normAutofit/>
          </a:bodyPr>
          <a:lstStyle/>
          <a:p>
            <a:endParaRPr lang="en-US" sz="2400" dirty="0">
              <a:solidFill>
                <a:srgbClr val="89AAD3">
                  <a:lumMod val="75000"/>
                </a:srgb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8162526"/>
      </p:ext>
    </p:extLst>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gradFill>
          <a:gsLst>
            <a:gs pos="0">
              <a:srgbClr val="D5E5EA"/>
            </a:gs>
            <a:gs pos="100000">
              <a:schemeClr val="lt1"/>
            </a:gs>
          </a:gsLst>
          <a:lin ang="5400000" scaled="0"/>
        </a:gradFill>
        <a:effectLst/>
      </p:bgPr>
    </p:bg>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812800" y="1295400"/>
            <a:ext cx="6908800" cy="4267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C6C9B"/>
              </a:buClr>
              <a:buSzPts val="5333"/>
              <a:buFont typeface="Montserrat"/>
              <a:buNone/>
              <a:defRPr sz="5333" b="1" i="0" u="none" strike="noStrike" cap="none">
                <a:solidFill>
                  <a:srgbClr val="3C6C9B"/>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 name="Google Shape;36;p5" descr="C:\Users\Owner\Documents\VSI\Power Point Themes\VSNewLogo.png"/>
          <p:cNvPicPr preferRelativeResize="0"/>
          <p:nvPr/>
        </p:nvPicPr>
        <p:blipFill rotWithShape="1">
          <a:blip r:embed="rId2">
            <a:alphaModFix/>
          </a:blip>
          <a:srcRect/>
          <a:stretch/>
        </p:blipFill>
        <p:spPr>
          <a:xfrm>
            <a:off x="8432800" y="2006601"/>
            <a:ext cx="3191280" cy="2670513"/>
          </a:xfrm>
          <a:prstGeom prst="rect">
            <a:avLst/>
          </a:prstGeom>
          <a:noFill/>
          <a:ln>
            <a:noFill/>
          </a:ln>
        </p:spPr>
      </p:pic>
      <p:sp>
        <p:nvSpPr>
          <p:cNvPr id="37" name="Google Shape;37;p5"/>
          <p:cNvSpPr txBox="1"/>
          <p:nvPr/>
        </p:nvSpPr>
        <p:spPr>
          <a:xfrm>
            <a:off x="812800" y="3327400"/>
            <a:ext cx="5689600" cy="304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497CBB"/>
              </a:solidFill>
              <a:latin typeface="Calibri"/>
              <a:ea typeface="Calibri"/>
              <a:cs typeface="Calibri"/>
              <a:sym typeface="Calibri"/>
            </a:endParaRPr>
          </a:p>
        </p:txBody>
      </p:sp>
      <p:sp>
        <p:nvSpPr>
          <p:cNvPr id="38" name="Google Shape;38;p5"/>
          <p:cNvSpPr txBox="1"/>
          <p:nvPr/>
        </p:nvSpPr>
        <p:spPr>
          <a:xfrm>
            <a:off x="3594099" y="3985501"/>
            <a:ext cx="1219200" cy="121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497CBB"/>
              </a:solidFill>
              <a:latin typeface="Calibri"/>
              <a:ea typeface="Calibri"/>
              <a:cs typeface="Calibri"/>
              <a:sym typeface="Calibri"/>
            </a:endParaRPr>
          </a:p>
        </p:txBody>
      </p:sp>
      <p:sp>
        <p:nvSpPr>
          <p:cNvPr id="39" name="Google Shape;39;p5"/>
          <p:cNvSpPr txBox="1"/>
          <p:nvPr/>
        </p:nvSpPr>
        <p:spPr>
          <a:xfrm>
            <a:off x="4181596" y="4699667"/>
            <a:ext cx="1219200" cy="121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497CBB"/>
              </a:solidFill>
              <a:latin typeface="Calibri"/>
              <a:ea typeface="Calibri"/>
              <a:cs typeface="Calibri"/>
              <a:sym typeface="Calibri"/>
            </a:endParaRPr>
          </a:p>
        </p:txBody>
      </p:sp>
      <p:sp>
        <p:nvSpPr>
          <p:cNvPr id="40" name="Google Shape;40;p5"/>
          <p:cNvSpPr txBox="1"/>
          <p:nvPr/>
        </p:nvSpPr>
        <p:spPr>
          <a:xfrm>
            <a:off x="9339697" y="3252593"/>
            <a:ext cx="1219200" cy="121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497CBB"/>
              </a:solidFill>
              <a:latin typeface="Calibri"/>
              <a:ea typeface="Calibri"/>
              <a:cs typeface="Calibri"/>
              <a:sym typeface="Calibri"/>
            </a:endParaRPr>
          </a:p>
        </p:txBody>
      </p:sp>
      <p:sp>
        <p:nvSpPr>
          <p:cNvPr id="41" name="Google Shape;41;p5"/>
          <p:cNvSpPr txBox="1"/>
          <p:nvPr/>
        </p:nvSpPr>
        <p:spPr>
          <a:xfrm>
            <a:off x="3198343" y="1505333"/>
            <a:ext cx="1219200" cy="121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497CBB"/>
              </a:solidFill>
              <a:latin typeface="Calibri"/>
              <a:ea typeface="Calibri"/>
              <a:cs typeface="Calibri"/>
              <a:sym typeface="Calibri"/>
            </a:endParaRPr>
          </a:p>
        </p:txBody>
      </p:sp>
      <p:sp>
        <p:nvSpPr>
          <p:cNvPr id="42" name="Google Shape;42;p5"/>
          <p:cNvSpPr txBox="1"/>
          <p:nvPr/>
        </p:nvSpPr>
        <p:spPr>
          <a:xfrm>
            <a:off x="4407800" y="3857415"/>
            <a:ext cx="1219200" cy="121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497CBB"/>
              </a:solidFill>
              <a:latin typeface="Calibri"/>
              <a:ea typeface="Calibri"/>
              <a:cs typeface="Calibri"/>
              <a:sym typeface="Calibri"/>
            </a:endParaRPr>
          </a:p>
        </p:txBody>
      </p:sp>
      <p:sp>
        <p:nvSpPr>
          <p:cNvPr id="43" name="Google Shape;43;p5"/>
          <p:cNvSpPr txBox="1"/>
          <p:nvPr/>
        </p:nvSpPr>
        <p:spPr>
          <a:xfrm>
            <a:off x="3816509" y="3212272"/>
            <a:ext cx="1219200" cy="121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497CBB"/>
              </a:solidFill>
              <a:latin typeface="Calibri"/>
              <a:ea typeface="Calibri"/>
              <a:cs typeface="Calibri"/>
              <a:sym typeface="Calibri"/>
            </a:endParaRPr>
          </a:p>
        </p:txBody>
      </p:sp>
      <p:sp>
        <p:nvSpPr>
          <p:cNvPr id="44" name="Google Shape;44;p5"/>
          <p:cNvSpPr txBox="1"/>
          <p:nvPr/>
        </p:nvSpPr>
        <p:spPr>
          <a:xfrm>
            <a:off x="765989" y="268809"/>
            <a:ext cx="1219200" cy="121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497CBB"/>
              </a:solidFill>
              <a:latin typeface="Calibri"/>
              <a:ea typeface="Calibri"/>
              <a:cs typeface="Calibri"/>
              <a:sym typeface="Calibri"/>
            </a:endParaRPr>
          </a:p>
        </p:txBody>
      </p:sp>
      <p:sp>
        <p:nvSpPr>
          <p:cNvPr id="45" name="Google Shape;45;p5"/>
          <p:cNvSpPr txBox="1"/>
          <p:nvPr/>
        </p:nvSpPr>
        <p:spPr>
          <a:xfrm>
            <a:off x="1330403" y="5470272"/>
            <a:ext cx="1219200" cy="121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497CBB"/>
              </a:solidFill>
              <a:latin typeface="Calibri"/>
              <a:ea typeface="Calibri"/>
              <a:cs typeface="Calibri"/>
              <a:sym typeface="Calibri"/>
            </a:endParaRPr>
          </a:p>
        </p:txBody>
      </p:sp>
      <p:sp>
        <p:nvSpPr>
          <p:cNvPr id="46" name="Google Shape;46;p5"/>
          <p:cNvSpPr txBox="1"/>
          <p:nvPr/>
        </p:nvSpPr>
        <p:spPr>
          <a:xfrm>
            <a:off x="9514396" y="4233748"/>
            <a:ext cx="1219200" cy="121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497CBB"/>
              </a:solidFill>
              <a:latin typeface="Calibri"/>
              <a:ea typeface="Calibri"/>
              <a:cs typeface="Calibri"/>
              <a:sym typeface="Calibri"/>
            </a:endParaRPr>
          </a:p>
        </p:txBody>
      </p:sp>
      <p:sp>
        <p:nvSpPr>
          <p:cNvPr id="47" name="Google Shape;47;p5"/>
          <p:cNvSpPr txBox="1"/>
          <p:nvPr/>
        </p:nvSpPr>
        <p:spPr>
          <a:xfrm>
            <a:off x="9836919" y="3642368"/>
            <a:ext cx="1219200" cy="121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497CBB"/>
              </a:solidFill>
              <a:latin typeface="Calibri"/>
              <a:ea typeface="Calibri"/>
              <a:cs typeface="Calibri"/>
              <a:sym typeface="Calibri"/>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Narrow" type="obj">
  <p:cSld name="OBJECT">
    <p:spTree>
      <p:nvGrpSpPr>
        <p:cNvPr id="1" name="Shape 48"/>
        <p:cNvGrpSpPr/>
        <p:nvPr/>
      </p:nvGrpSpPr>
      <p:grpSpPr>
        <a:xfrm>
          <a:off x="0" y="0"/>
          <a:ext cx="0" cy="0"/>
          <a:chOff x="0" y="0"/>
          <a:chExt cx="0" cy="0"/>
        </a:xfrm>
      </p:grpSpPr>
      <p:sp>
        <p:nvSpPr>
          <p:cNvPr id="49" name="Google Shape;49;p6"/>
          <p:cNvSpPr/>
          <p:nvPr/>
        </p:nvSpPr>
        <p:spPr>
          <a:xfrm>
            <a:off x="2" y="0"/>
            <a:ext cx="406399" cy="6858000"/>
          </a:xfrm>
          <a:prstGeom prst="rect">
            <a:avLst/>
          </a:prstGeom>
          <a:gradFill>
            <a:gsLst>
              <a:gs pos="0">
                <a:srgbClr val="FFCF38"/>
              </a:gs>
              <a:gs pos="100000">
                <a:srgbClr val="D15D1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50" name="Google Shape;50;p6"/>
          <p:cNvSpPr txBox="1">
            <a:spLocks noGrp="1"/>
          </p:cNvSpPr>
          <p:nvPr>
            <p:ph type="title"/>
          </p:nvPr>
        </p:nvSpPr>
        <p:spPr>
          <a:xfrm>
            <a:off x="508001" y="279400"/>
            <a:ext cx="100584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3C6C9B"/>
              </a:buClr>
              <a:buSzPts val="6400"/>
              <a:buFont typeface="Montserrat"/>
              <a:buNone/>
              <a:defRPr sz="6400" b="1" i="0" u="none" strike="noStrike" cap="none">
                <a:solidFill>
                  <a:srgbClr val="3C6C9B"/>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6"/>
          <p:cNvSpPr txBox="1">
            <a:spLocks noGrp="1"/>
          </p:cNvSpPr>
          <p:nvPr>
            <p:ph type="body" idx="1"/>
          </p:nvPr>
        </p:nvSpPr>
        <p:spPr>
          <a:xfrm>
            <a:off x="508000" y="1701800"/>
            <a:ext cx="11074400" cy="4775200"/>
          </a:xfrm>
          <a:prstGeom prst="rect">
            <a:avLst/>
          </a:prstGeom>
          <a:noFill/>
          <a:ln>
            <a:noFill/>
          </a:ln>
        </p:spPr>
        <p:txBody>
          <a:bodyPr spcFirstLastPara="1" wrap="square" lIns="91425" tIns="45700" rIns="91425" bIns="45700" anchor="t" anchorCtr="0"/>
          <a:lstStyle>
            <a:lvl1pPr marL="457200" marR="0" lvl="0" indent="-465645" algn="l" rtl="0">
              <a:spcBef>
                <a:spcPts val="747"/>
              </a:spcBef>
              <a:spcAft>
                <a:spcPts val="0"/>
              </a:spcAft>
              <a:buClr>
                <a:srgbClr val="444444"/>
              </a:buClr>
              <a:buSzPts val="3733"/>
              <a:buFont typeface="Arial"/>
              <a:buChar char="»"/>
              <a:defRPr sz="3733" b="1" i="0" u="none" strike="noStrike" cap="none">
                <a:solidFill>
                  <a:srgbClr val="444444"/>
                </a:solidFill>
                <a:latin typeface="Montserrat"/>
                <a:ea typeface="Montserrat"/>
                <a:cs typeface="Montserrat"/>
                <a:sym typeface="Montserrat"/>
              </a:defRPr>
            </a:lvl1pPr>
            <a:lvl2pPr marL="914400" marR="0" lvl="1"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2pPr>
            <a:lvl3pPr marL="1371600" marR="0" lvl="2" indent="-381000" algn="l" rtl="0">
              <a:spcBef>
                <a:spcPts val="480"/>
              </a:spcBef>
              <a:spcAft>
                <a:spcPts val="0"/>
              </a:spcAft>
              <a:buClr>
                <a:srgbClr val="444444"/>
              </a:buClr>
              <a:buSzPts val="2400"/>
              <a:buFont typeface="Calibri"/>
              <a:buChar char="+"/>
              <a:defRPr sz="2400" b="1" i="0" u="none" strike="noStrike" cap="none">
                <a:solidFill>
                  <a:srgbClr val="444444"/>
                </a:solidFill>
                <a:latin typeface="Montserrat"/>
                <a:ea typeface="Montserrat"/>
                <a:cs typeface="Montserrat"/>
                <a:sym typeface="Montserrat"/>
              </a:defRPr>
            </a:lvl3pPr>
            <a:lvl4pPr marL="1828800" marR="0" lvl="3"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4pPr>
            <a:lvl5pPr marL="2286000" marR="0" lvl="4"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5pPr>
            <a:lvl6pPr marL="2743200" marR="0" lvl="5" indent="-397954" algn="l" rtl="0">
              <a:spcBef>
                <a:spcPts val="533"/>
              </a:spcBef>
              <a:spcAft>
                <a:spcPts val="0"/>
              </a:spcAft>
              <a:buClr>
                <a:schemeClr val="dk1"/>
              </a:buClr>
              <a:buSzPts val="2667"/>
              <a:buFont typeface="Calibri"/>
              <a:buChar char="&gt;"/>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9pPr>
          </a:lstStyle>
          <a:p>
            <a:endParaRPr/>
          </a:p>
        </p:txBody>
      </p:sp>
      <p:sp>
        <p:nvSpPr>
          <p:cNvPr id="52" name="Google Shape;52;p6"/>
          <p:cNvSpPr txBox="1">
            <a:spLocks noGrp="1"/>
          </p:cNvSpPr>
          <p:nvPr>
            <p:ph type="dt" idx="10"/>
          </p:nvPr>
        </p:nvSpPr>
        <p:spPr>
          <a:xfrm flipH="1">
            <a:off x="9464432" y="6477000"/>
            <a:ext cx="2625969"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6"/>
          <p:cNvSpPr txBox="1">
            <a:spLocks noGrp="1"/>
          </p:cNvSpPr>
          <p:nvPr>
            <p:ph type="ftr" idx="11"/>
          </p:nvPr>
        </p:nvSpPr>
        <p:spPr>
          <a:xfrm>
            <a:off x="508000" y="6477000"/>
            <a:ext cx="89408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54" name="Google Shape;54;p6" descr="C:\Users\Owner\Documents\VSI\Power Point Themes\VSNewLogo.png"/>
          <p:cNvPicPr preferRelativeResize="0"/>
          <p:nvPr/>
        </p:nvPicPr>
        <p:blipFill rotWithShape="1">
          <a:blip r:embed="rId2">
            <a:alphaModFix/>
          </a:blip>
          <a:srcRect/>
          <a:stretch/>
        </p:blipFill>
        <p:spPr>
          <a:xfrm>
            <a:off x="10576965" y="76200"/>
            <a:ext cx="1615035" cy="1351485"/>
          </a:xfrm>
          <a:prstGeom prst="rect">
            <a:avLst/>
          </a:prstGeom>
          <a:noFill/>
          <a:ln>
            <a:noFill/>
          </a:ln>
        </p:spPr>
      </p:pic>
      <p:sp>
        <p:nvSpPr>
          <p:cNvPr id="55" name="Google Shape;55;p6"/>
          <p:cNvSpPr txBox="1"/>
          <p:nvPr/>
        </p:nvSpPr>
        <p:spPr>
          <a:xfrm>
            <a:off x="-36576" y="5969000"/>
            <a:ext cx="508000" cy="487680"/>
          </a:xfrm>
          <a:prstGeom prst="rect">
            <a:avLst/>
          </a:prstGeom>
          <a:no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fld id="{00000000-1234-1234-1234-123412341234}" type="slidenum">
              <a:rPr lang="en-US" sz="1500" b="0">
                <a:solidFill>
                  <a:srgbClr val="FFFFFF"/>
                </a:solidFill>
                <a:latin typeface="Calibri"/>
                <a:ea typeface="Calibri"/>
                <a:cs typeface="Calibri"/>
                <a:sym typeface="Calibri"/>
              </a:rPr>
              <a:t>‹#›</a:t>
            </a:fld>
            <a:endParaRPr sz="1500" b="0">
              <a:solidFill>
                <a:srgbClr val="FFFFFF"/>
              </a:solidFill>
              <a:latin typeface="Calibri"/>
              <a:ea typeface="Calibri"/>
              <a:cs typeface="Calibri"/>
              <a:sym typeface="Calibri"/>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Narrow" type="twoObj">
  <p:cSld name="TWO_OBJECTS">
    <p:spTree>
      <p:nvGrpSpPr>
        <p:cNvPr id="1" name="Shape 56"/>
        <p:cNvGrpSpPr/>
        <p:nvPr/>
      </p:nvGrpSpPr>
      <p:grpSpPr>
        <a:xfrm>
          <a:off x="0" y="0"/>
          <a:ext cx="0" cy="0"/>
          <a:chOff x="0" y="0"/>
          <a:chExt cx="0" cy="0"/>
        </a:xfrm>
      </p:grpSpPr>
      <p:sp>
        <p:nvSpPr>
          <p:cNvPr id="57" name="Google Shape;57;p7"/>
          <p:cNvSpPr/>
          <p:nvPr/>
        </p:nvSpPr>
        <p:spPr>
          <a:xfrm>
            <a:off x="2" y="0"/>
            <a:ext cx="406399" cy="6858000"/>
          </a:xfrm>
          <a:prstGeom prst="rect">
            <a:avLst/>
          </a:prstGeom>
          <a:gradFill>
            <a:gsLst>
              <a:gs pos="0">
                <a:srgbClr val="FFCF38"/>
              </a:gs>
              <a:gs pos="100000">
                <a:srgbClr val="D15D1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58" name="Google Shape;58;p7"/>
          <p:cNvSpPr txBox="1">
            <a:spLocks noGrp="1"/>
          </p:cNvSpPr>
          <p:nvPr>
            <p:ph type="title"/>
          </p:nvPr>
        </p:nvSpPr>
        <p:spPr>
          <a:xfrm>
            <a:off x="508001" y="177800"/>
            <a:ext cx="10058401"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3C6C9B"/>
              </a:buClr>
              <a:buSzPts val="6400"/>
              <a:buFont typeface="Montserrat"/>
              <a:buNone/>
              <a:defRPr sz="6400" b="1" i="0" u="none" strike="noStrike" cap="none">
                <a:solidFill>
                  <a:srgbClr val="3C6C9B"/>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7"/>
          <p:cNvSpPr txBox="1">
            <a:spLocks noGrp="1"/>
          </p:cNvSpPr>
          <p:nvPr>
            <p:ph type="dt" idx="10"/>
          </p:nvPr>
        </p:nvSpPr>
        <p:spPr>
          <a:xfrm flipH="1">
            <a:off x="9464432" y="6477000"/>
            <a:ext cx="2625969"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7"/>
          <p:cNvSpPr txBox="1">
            <a:spLocks noGrp="1"/>
          </p:cNvSpPr>
          <p:nvPr>
            <p:ph type="ftr" idx="11"/>
          </p:nvPr>
        </p:nvSpPr>
        <p:spPr>
          <a:xfrm>
            <a:off x="508000" y="6477000"/>
            <a:ext cx="89408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7"/>
          <p:cNvSpPr txBox="1">
            <a:spLocks noGrp="1"/>
          </p:cNvSpPr>
          <p:nvPr>
            <p:ph type="body" idx="1"/>
          </p:nvPr>
        </p:nvSpPr>
        <p:spPr>
          <a:xfrm>
            <a:off x="508000" y="1498600"/>
            <a:ext cx="5689600" cy="4958080"/>
          </a:xfrm>
          <a:prstGeom prst="rect">
            <a:avLst/>
          </a:prstGeom>
          <a:noFill/>
          <a:ln>
            <a:noFill/>
          </a:ln>
        </p:spPr>
        <p:txBody>
          <a:bodyPr spcFirstLastPara="1" wrap="square" lIns="91425" tIns="45700" rIns="91425" bIns="45700" anchor="t" anchorCtr="0"/>
          <a:lstStyle>
            <a:lvl1pPr marL="457200" marR="0" lvl="0" indent="-499554" algn="l" rtl="0">
              <a:spcBef>
                <a:spcPts val="853"/>
              </a:spcBef>
              <a:spcAft>
                <a:spcPts val="0"/>
              </a:spcAft>
              <a:buClr>
                <a:srgbClr val="444444"/>
              </a:buClr>
              <a:buSzPts val="4267"/>
              <a:buFont typeface="Arial"/>
              <a:buChar char="»"/>
              <a:defRPr sz="4267" b="1" i="0" u="none" strike="noStrike" cap="none">
                <a:solidFill>
                  <a:srgbClr val="444444"/>
                </a:solidFill>
                <a:latin typeface="Montserrat"/>
                <a:ea typeface="Montserrat"/>
                <a:cs typeface="Montserrat"/>
                <a:sym typeface="Montserrat"/>
              </a:defRPr>
            </a:lvl1pPr>
            <a:lvl2pPr marL="914400" marR="0" lvl="1"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2pPr>
            <a:lvl3pPr marL="1371600" marR="0" lvl="2" indent="-381000" algn="l" rtl="0">
              <a:spcBef>
                <a:spcPts val="480"/>
              </a:spcBef>
              <a:spcAft>
                <a:spcPts val="0"/>
              </a:spcAft>
              <a:buClr>
                <a:srgbClr val="444444"/>
              </a:buClr>
              <a:buSzPts val="2400"/>
              <a:buFont typeface="Calibri"/>
              <a:buChar char="+"/>
              <a:defRPr sz="2400" b="1" i="0" u="none" strike="noStrike" cap="none">
                <a:solidFill>
                  <a:srgbClr val="444444"/>
                </a:solidFill>
                <a:latin typeface="Montserrat"/>
                <a:ea typeface="Montserrat"/>
                <a:cs typeface="Montserrat"/>
                <a:sym typeface="Montserrat"/>
              </a:defRPr>
            </a:lvl3pPr>
            <a:lvl4pPr marL="1828800" marR="0" lvl="3"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4pPr>
            <a:lvl5pPr marL="2286000" marR="0" lvl="4"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5pPr>
            <a:lvl6pPr marL="2743200" marR="0" lvl="5" indent="-397954" algn="l" rtl="0">
              <a:spcBef>
                <a:spcPts val="533"/>
              </a:spcBef>
              <a:spcAft>
                <a:spcPts val="0"/>
              </a:spcAft>
              <a:buClr>
                <a:schemeClr val="dk1"/>
              </a:buClr>
              <a:buSzPts val="2667"/>
              <a:buFont typeface="Calibri"/>
              <a:buChar char="&gt;"/>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9pPr>
          </a:lstStyle>
          <a:p>
            <a:endParaRPr/>
          </a:p>
        </p:txBody>
      </p:sp>
      <p:sp>
        <p:nvSpPr>
          <p:cNvPr id="62" name="Google Shape;62;p7"/>
          <p:cNvSpPr txBox="1">
            <a:spLocks noGrp="1"/>
          </p:cNvSpPr>
          <p:nvPr>
            <p:ph type="body" idx="2"/>
          </p:nvPr>
        </p:nvSpPr>
        <p:spPr>
          <a:xfrm>
            <a:off x="6299200" y="1498600"/>
            <a:ext cx="5689600" cy="4958080"/>
          </a:xfrm>
          <a:prstGeom prst="rect">
            <a:avLst/>
          </a:prstGeom>
          <a:noFill/>
          <a:ln>
            <a:noFill/>
          </a:ln>
        </p:spPr>
        <p:txBody>
          <a:bodyPr spcFirstLastPara="1" wrap="square" lIns="91425" tIns="45700" rIns="91425" bIns="45700" anchor="t" anchorCtr="0"/>
          <a:lstStyle>
            <a:lvl1pPr marL="457200" marR="0" lvl="0" indent="-499554" algn="l" rtl="0">
              <a:spcBef>
                <a:spcPts val="853"/>
              </a:spcBef>
              <a:spcAft>
                <a:spcPts val="0"/>
              </a:spcAft>
              <a:buClr>
                <a:srgbClr val="444444"/>
              </a:buClr>
              <a:buSzPts val="4267"/>
              <a:buFont typeface="Arial"/>
              <a:buChar char="»"/>
              <a:defRPr sz="4267" b="1" i="0" u="none" strike="noStrike" cap="none">
                <a:solidFill>
                  <a:srgbClr val="444444"/>
                </a:solidFill>
                <a:latin typeface="Montserrat"/>
                <a:ea typeface="Montserrat"/>
                <a:cs typeface="Montserrat"/>
                <a:sym typeface="Montserrat"/>
              </a:defRPr>
            </a:lvl1pPr>
            <a:lvl2pPr marL="914400" marR="0" lvl="1"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2pPr>
            <a:lvl3pPr marL="1371600" marR="0" lvl="2" indent="-381000" algn="l" rtl="0">
              <a:spcBef>
                <a:spcPts val="480"/>
              </a:spcBef>
              <a:spcAft>
                <a:spcPts val="0"/>
              </a:spcAft>
              <a:buClr>
                <a:srgbClr val="444444"/>
              </a:buClr>
              <a:buSzPts val="2400"/>
              <a:buFont typeface="Calibri"/>
              <a:buChar char="+"/>
              <a:defRPr sz="2400" b="1" i="0" u="none" strike="noStrike" cap="none">
                <a:solidFill>
                  <a:srgbClr val="444444"/>
                </a:solidFill>
                <a:latin typeface="Montserrat"/>
                <a:ea typeface="Montserrat"/>
                <a:cs typeface="Montserrat"/>
                <a:sym typeface="Montserrat"/>
              </a:defRPr>
            </a:lvl3pPr>
            <a:lvl4pPr marL="1828800" marR="0" lvl="3"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4pPr>
            <a:lvl5pPr marL="2286000" marR="0" lvl="4"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5pPr>
            <a:lvl6pPr marL="2743200" marR="0" lvl="5" indent="-397954" algn="l" rtl="0">
              <a:spcBef>
                <a:spcPts val="533"/>
              </a:spcBef>
              <a:spcAft>
                <a:spcPts val="0"/>
              </a:spcAft>
              <a:buClr>
                <a:schemeClr val="dk1"/>
              </a:buClr>
              <a:buSzPts val="2667"/>
              <a:buFont typeface="Calibri"/>
              <a:buChar char="&gt;"/>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9pPr>
          </a:lstStyle>
          <a:p>
            <a:endParaRPr/>
          </a:p>
        </p:txBody>
      </p:sp>
      <p:sp>
        <p:nvSpPr>
          <p:cNvPr id="63" name="Google Shape;63;p7"/>
          <p:cNvSpPr txBox="1"/>
          <p:nvPr/>
        </p:nvSpPr>
        <p:spPr>
          <a:xfrm>
            <a:off x="-36576" y="5969000"/>
            <a:ext cx="508000" cy="487680"/>
          </a:xfrm>
          <a:prstGeom prst="rect">
            <a:avLst/>
          </a:prstGeom>
          <a:no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fld id="{00000000-1234-1234-1234-123412341234}" type="slidenum">
              <a:rPr lang="en-US" sz="1500" b="0">
                <a:solidFill>
                  <a:srgbClr val="FFFFFF"/>
                </a:solidFill>
                <a:latin typeface="Calibri"/>
                <a:ea typeface="Calibri"/>
                <a:cs typeface="Calibri"/>
                <a:sym typeface="Calibri"/>
              </a:rPr>
              <a:t>‹#›</a:t>
            </a:fld>
            <a:endParaRPr sz="1500" b="0">
              <a:solidFill>
                <a:srgbClr val="FFFFFF"/>
              </a:solidFill>
              <a:latin typeface="Calibri"/>
              <a:ea typeface="Calibri"/>
              <a:cs typeface="Calibri"/>
              <a:sym typeface="Calibri"/>
            </a:endParaRPr>
          </a:p>
        </p:txBody>
      </p:sp>
      <p:pic>
        <p:nvPicPr>
          <p:cNvPr id="64" name="Google Shape;64;p7" descr="C:\Users\Owner\Documents\VSI\Power Point Themes\VSNewLogo.png"/>
          <p:cNvPicPr preferRelativeResize="0"/>
          <p:nvPr/>
        </p:nvPicPr>
        <p:blipFill rotWithShape="1">
          <a:blip r:embed="rId2">
            <a:alphaModFix/>
          </a:blip>
          <a:srcRect/>
          <a:stretch/>
        </p:blipFill>
        <p:spPr>
          <a:xfrm>
            <a:off x="10576965" y="76200"/>
            <a:ext cx="1615035" cy="1351485"/>
          </a:xfrm>
          <a:prstGeom prst="rect">
            <a:avLst/>
          </a:prstGeom>
          <a:noFill/>
          <a:ln>
            <a:noFill/>
          </a:ln>
        </p:spPr>
      </p:pic>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Narrow" type="twoTxTwoObj">
  <p:cSld name="TWO_OBJECTS_WITH_TEXT">
    <p:spTree>
      <p:nvGrpSpPr>
        <p:cNvPr id="1" name="Shape 65"/>
        <p:cNvGrpSpPr/>
        <p:nvPr/>
      </p:nvGrpSpPr>
      <p:grpSpPr>
        <a:xfrm>
          <a:off x="0" y="0"/>
          <a:ext cx="0" cy="0"/>
          <a:chOff x="0" y="0"/>
          <a:chExt cx="0" cy="0"/>
        </a:xfrm>
      </p:grpSpPr>
      <p:sp>
        <p:nvSpPr>
          <p:cNvPr id="66" name="Google Shape;66;p8"/>
          <p:cNvSpPr/>
          <p:nvPr/>
        </p:nvSpPr>
        <p:spPr>
          <a:xfrm>
            <a:off x="2" y="0"/>
            <a:ext cx="406399" cy="6858000"/>
          </a:xfrm>
          <a:prstGeom prst="rect">
            <a:avLst/>
          </a:prstGeom>
          <a:gradFill>
            <a:gsLst>
              <a:gs pos="0">
                <a:srgbClr val="FFCF38"/>
              </a:gs>
              <a:gs pos="100000">
                <a:srgbClr val="D15D1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7" name="Google Shape;67;p8"/>
          <p:cNvSpPr txBox="1">
            <a:spLocks noGrp="1"/>
          </p:cNvSpPr>
          <p:nvPr>
            <p:ph type="title"/>
          </p:nvPr>
        </p:nvSpPr>
        <p:spPr>
          <a:xfrm>
            <a:off x="609601" y="177800"/>
            <a:ext cx="9956801"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3C6C9B"/>
              </a:buClr>
              <a:buSzPts val="6400"/>
              <a:buFont typeface="Montserrat"/>
              <a:buNone/>
              <a:defRPr sz="6400" b="1" i="0" u="none" strike="noStrike" cap="none">
                <a:solidFill>
                  <a:srgbClr val="3C6C9B"/>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8"/>
          <p:cNvSpPr txBox="1">
            <a:spLocks noGrp="1"/>
          </p:cNvSpPr>
          <p:nvPr>
            <p:ph type="body" idx="1"/>
          </p:nvPr>
        </p:nvSpPr>
        <p:spPr>
          <a:xfrm>
            <a:off x="613170" y="1498600"/>
            <a:ext cx="5584431" cy="533400"/>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444444"/>
              </a:buClr>
              <a:buSzPts val="2400"/>
              <a:buFont typeface="Arial"/>
              <a:buNone/>
              <a:defRPr sz="2400" b="1" i="0" u="none" strike="noStrike" cap="none">
                <a:solidFill>
                  <a:srgbClr val="444444"/>
                </a:solidFill>
                <a:latin typeface="Montserrat"/>
                <a:ea typeface="Montserrat"/>
                <a:cs typeface="Montserrat"/>
                <a:sym typeface="Montserrat"/>
              </a:defRPr>
            </a:lvl1pPr>
            <a:lvl2pPr marL="914400" marR="0" lvl="1" indent="-228600" algn="l" rtl="0">
              <a:spcBef>
                <a:spcPts val="533"/>
              </a:spcBef>
              <a:spcAft>
                <a:spcPts val="0"/>
              </a:spcAft>
              <a:buClr>
                <a:srgbClr val="444444"/>
              </a:buClr>
              <a:buSzPts val="2667"/>
              <a:buFont typeface="Arial"/>
              <a:buNone/>
              <a:defRPr sz="2667" b="1" i="0" u="none" strike="noStrike" cap="none">
                <a:solidFill>
                  <a:srgbClr val="444444"/>
                </a:solidFill>
                <a:latin typeface="Montserrat"/>
                <a:ea typeface="Montserrat"/>
                <a:cs typeface="Montserrat"/>
                <a:sym typeface="Montserrat"/>
              </a:defRPr>
            </a:lvl2pPr>
            <a:lvl3pPr marL="1371600" marR="0" lvl="2" indent="-228600" algn="l" rtl="0">
              <a:spcBef>
                <a:spcPts val="480"/>
              </a:spcBef>
              <a:spcAft>
                <a:spcPts val="0"/>
              </a:spcAft>
              <a:buClr>
                <a:srgbClr val="444444"/>
              </a:buClr>
              <a:buSzPts val="2400"/>
              <a:buFont typeface="Calibri"/>
              <a:buNone/>
              <a:defRPr sz="2400" b="1" i="0" u="none" strike="noStrike" cap="none">
                <a:solidFill>
                  <a:srgbClr val="444444"/>
                </a:solidFill>
                <a:latin typeface="Montserrat"/>
                <a:ea typeface="Montserrat"/>
                <a:cs typeface="Montserrat"/>
                <a:sym typeface="Montserrat"/>
              </a:defRPr>
            </a:lvl3pPr>
            <a:lvl4pPr marL="1828800" marR="0" lvl="3" indent="-228600" algn="l" rtl="0">
              <a:spcBef>
                <a:spcPts val="427"/>
              </a:spcBef>
              <a:spcAft>
                <a:spcPts val="0"/>
              </a:spcAft>
              <a:buClr>
                <a:srgbClr val="444444"/>
              </a:buClr>
              <a:buSzPts val="2133"/>
              <a:buFont typeface="Arial"/>
              <a:buNone/>
              <a:defRPr sz="2133" b="1" i="0" u="none" strike="noStrike" cap="none">
                <a:solidFill>
                  <a:srgbClr val="444444"/>
                </a:solidFill>
                <a:latin typeface="Montserrat"/>
                <a:ea typeface="Montserrat"/>
                <a:cs typeface="Montserrat"/>
                <a:sym typeface="Montserrat"/>
              </a:defRPr>
            </a:lvl4pPr>
            <a:lvl5pPr marL="2286000" marR="0" lvl="4" indent="-228600" algn="l" rtl="0">
              <a:spcBef>
                <a:spcPts val="427"/>
              </a:spcBef>
              <a:spcAft>
                <a:spcPts val="0"/>
              </a:spcAft>
              <a:buClr>
                <a:srgbClr val="444444"/>
              </a:buClr>
              <a:buSzPts val="2133"/>
              <a:buFont typeface="Arial"/>
              <a:buNone/>
              <a:defRPr sz="2133" b="1" i="0" u="none" strike="noStrike" cap="none">
                <a:solidFill>
                  <a:srgbClr val="444444"/>
                </a:solidFill>
                <a:latin typeface="Montserrat"/>
                <a:ea typeface="Montserrat"/>
                <a:cs typeface="Montserrat"/>
                <a:sym typeface="Montserrat"/>
              </a:defRPr>
            </a:lvl5pPr>
            <a:lvl6pPr marL="2743200" marR="0" lvl="5" indent="-228600" algn="l" rtl="0">
              <a:spcBef>
                <a:spcPts val="427"/>
              </a:spcBef>
              <a:spcAft>
                <a:spcPts val="0"/>
              </a:spcAft>
              <a:buClr>
                <a:schemeClr val="dk1"/>
              </a:buClr>
              <a:buSzPts val="2133"/>
              <a:buFont typeface="Calibri"/>
              <a:buNone/>
              <a:defRPr sz="2133" b="1" i="0" u="none" strike="noStrike" cap="none">
                <a:solidFill>
                  <a:schemeClr val="dk1"/>
                </a:solidFill>
                <a:latin typeface="Calibri"/>
                <a:ea typeface="Calibri"/>
                <a:cs typeface="Calibri"/>
                <a:sym typeface="Calibri"/>
              </a:defRPr>
            </a:lvl6pPr>
            <a:lvl7pPr marL="3200400" marR="0" lvl="6" indent="-228600" algn="l" rtl="0">
              <a:spcBef>
                <a:spcPts val="427"/>
              </a:spcBef>
              <a:spcAft>
                <a:spcPts val="0"/>
              </a:spcAft>
              <a:buClr>
                <a:schemeClr val="dk1"/>
              </a:buClr>
              <a:buSzPts val="2133"/>
              <a:buFont typeface="Calibri"/>
              <a:buNone/>
              <a:defRPr sz="2133" b="1" i="0" u="none" strike="noStrike" cap="none">
                <a:solidFill>
                  <a:schemeClr val="dk1"/>
                </a:solidFill>
                <a:latin typeface="Calibri"/>
                <a:ea typeface="Calibri"/>
                <a:cs typeface="Calibri"/>
                <a:sym typeface="Calibri"/>
              </a:defRPr>
            </a:lvl7pPr>
            <a:lvl8pPr marL="3657600" marR="0" lvl="7" indent="-228600" algn="l" rtl="0">
              <a:spcBef>
                <a:spcPts val="427"/>
              </a:spcBef>
              <a:spcAft>
                <a:spcPts val="0"/>
              </a:spcAft>
              <a:buClr>
                <a:schemeClr val="dk1"/>
              </a:buClr>
              <a:buSzPts val="2133"/>
              <a:buFont typeface="Calibri"/>
              <a:buNone/>
              <a:defRPr sz="2133" b="1" i="0" u="none" strike="noStrike" cap="none">
                <a:solidFill>
                  <a:schemeClr val="dk1"/>
                </a:solidFill>
                <a:latin typeface="Calibri"/>
                <a:ea typeface="Calibri"/>
                <a:cs typeface="Calibri"/>
                <a:sym typeface="Calibri"/>
              </a:defRPr>
            </a:lvl8pPr>
            <a:lvl9pPr marL="4114800" marR="0" lvl="8" indent="-228600" algn="l" rtl="0">
              <a:spcBef>
                <a:spcPts val="427"/>
              </a:spcBef>
              <a:spcAft>
                <a:spcPts val="0"/>
              </a:spcAft>
              <a:buClr>
                <a:schemeClr val="dk1"/>
              </a:buClr>
              <a:buSzPts val="2133"/>
              <a:buFont typeface="Calibri"/>
              <a:buNone/>
              <a:defRPr sz="2133" b="1" i="0" u="none" strike="noStrike" cap="none">
                <a:solidFill>
                  <a:schemeClr val="dk1"/>
                </a:solidFill>
                <a:latin typeface="Calibri"/>
                <a:ea typeface="Calibri"/>
                <a:cs typeface="Calibri"/>
                <a:sym typeface="Calibri"/>
              </a:defRPr>
            </a:lvl9pPr>
          </a:lstStyle>
          <a:p>
            <a:endParaRPr/>
          </a:p>
        </p:txBody>
      </p:sp>
      <p:sp>
        <p:nvSpPr>
          <p:cNvPr id="69" name="Google Shape;69;p8"/>
          <p:cNvSpPr txBox="1">
            <a:spLocks noGrp="1"/>
          </p:cNvSpPr>
          <p:nvPr>
            <p:ph type="body" idx="2"/>
          </p:nvPr>
        </p:nvSpPr>
        <p:spPr>
          <a:xfrm>
            <a:off x="6402176" y="1498600"/>
            <a:ext cx="5586625" cy="533400"/>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444444"/>
              </a:buClr>
              <a:buSzPts val="2400"/>
              <a:buFont typeface="Arial"/>
              <a:buNone/>
              <a:defRPr sz="2400" b="1" i="0" u="none" strike="noStrike" cap="none">
                <a:solidFill>
                  <a:srgbClr val="444444"/>
                </a:solidFill>
                <a:latin typeface="Montserrat"/>
                <a:ea typeface="Montserrat"/>
                <a:cs typeface="Montserrat"/>
                <a:sym typeface="Montserrat"/>
              </a:defRPr>
            </a:lvl1pPr>
            <a:lvl2pPr marL="914400" marR="0" lvl="1" indent="-228600" algn="l" rtl="0">
              <a:spcBef>
                <a:spcPts val="533"/>
              </a:spcBef>
              <a:spcAft>
                <a:spcPts val="0"/>
              </a:spcAft>
              <a:buClr>
                <a:srgbClr val="444444"/>
              </a:buClr>
              <a:buSzPts val="2667"/>
              <a:buFont typeface="Arial"/>
              <a:buNone/>
              <a:defRPr sz="2667" b="1" i="0" u="none" strike="noStrike" cap="none">
                <a:solidFill>
                  <a:srgbClr val="444444"/>
                </a:solidFill>
                <a:latin typeface="Montserrat"/>
                <a:ea typeface="Montserrat"/>
                <a:cs typeface="Montserrat"/>
                <a:sym typeface="Montserrat"/>
              </a:defRPr>
            </a:lvl2pPr>
            <a:lvl3pPr marL="1371600" marR="0" lvl="2" indent="-228600" algn="l" rtl="0">
              <a:spcBef>
                <a:spcPts val="480"/>
              </a:spcBef>
              <a:spcAft>
                <a:spcPts val="0"/>
              </a:spcAft>
              <a:buClr>
                <a:srgbClr val="444444"/>
              </a:buClr>
              <a:buSzPts val="2400"/>
              <a:buFont typeface="Calibri"/>
              <a:buNone/>
              <a:defRPr sz="2400" b="1" i="0" u="none" strike="noStrike" cap="none">
                <a:solidFill>
                  <a:srgbClr val="444444"/>
                </a:solidFill>
                <a:latin typeface="Montserrat"/>
                <a:ea typeface="Montserrat"/>
                <a:cs typeface="Montserrat"/>
                <a:sym typeface="Montserrat"/>
              </a:defRPr>
            </a:lvl3pPr>
            <a:lvl4pPr marL="1828800" marR="0" lvl="3" indent="-228600" algn="l" rtl="0">
              <a:spcBef>
                <a:spcPts val="427"/>
              </a:spcBef>
              <a:spcAft>
                <a:spcPts val="0"/>
              </a:spcAft>
              <a:buClr>
                <a:srgbClr val="444444"/>
              </a:buClr>
              <a:buSzPts val="2133"/>
              <a:buFont typeface="Arial"/>
              <a:buNone/>
              <a:defRPr sz="2133" b="1" i="0" u="none" strike="noStrike" cap="none">
                <a:solidFill>
                  <a:srgbClr val="444444"/>
                </a:solidFill>
                <a:latin typeface="Montserrat"/>
                <a:ea typeface="Montserrat"/>
                <a:cs typeface="Montserrat"/>
                <a:sym typeface="Montserrat"/>
              </a:defRPr>
            </a:lvl4pPr>
            <a:lvl5pPr marL="2286000" marR="0" lvl="4" indent="-228600" algn="l" rtl="0">
              <a:spcBef>
                <a:spcPts val="427"/>
              </a:spcBef>
              <a:spcAft>
                <a:spcPts val="0"/>
              </a:spcAft>
              <a:buClr>
                <a:srgbClr val="444444"/>
              </a:buClr>
              <a:buSzPts val="2133"/>
              <a:buFont typeface="Arial"/>
              <a:buNone/>
              <a:defRPr sz="2133" b="1" i="0" u="none" strike="noStrike" cap="none">
                <a:solidFill>
                  <a:srgbClr val="444444"/>
                </a:solidFill>
                <a:latin typeface="Montserrat"/>
                <a:ea typeface="Montserrat"/>
                <a:cs typeface="Montserrat"/>
                <a:sym typeface="Montserrat"/>
              </a:defRPr>
            </a:lvl5pPr>
            <a:lvl6pPr marL="2743200" marR="0" lvl="5" indent="-228600" algn="l" rtl="0">
              <a:spcBef>
                <a:spcPts val="427"/>
              </a:spcBef>
              <a:spcAft>
                <a:spcPts val="0"/>
              </a:spcAft>
              <a:buClr>
                <a:schemeClr val="dk1"/>
              </a:buClr>
              <a:buSzPts val="2133"/>
              <a:buFont typeface="Calibri"/>
              <a:buNone/>
              <a:defRPr sz="2133" b="1" i="0" u="none" strike="noStrike" cap="none">
                <a:solidFill>
                  <a:schemeClr val="dk1"/>
                </a:solidFill>
                <a:latin typeface="Calibri"/>
                <a:ea typeface="Calibri"/>
                <a:cs typeface="Calibri"/>
                <a:sym typeface="Calibri"/>
              </a:defRPr>
            </a:lvl6pPr>
            <a:lvl7pPr marL="3200400" marR="0" lvl="6" indent="-228600" algn="l" rtl="0">
              <a:spcBef>
                <a:spcPts val="427"/>
              </a:spcBef>
              <a:spcAft>
                <a:spcPts val="0"/>
              </a:spcAft>
              <a:buClr>
                <a:schemeClr val="dk1"/>
              </a:buClr>
              <a:buSzPts val="2133"/>
              <a:buFont typeface="Calibri"/>
              <a:buNone/>
              <a:defRPr sz="2133" b="1" i="0" u="none" strike="noStrike" cap="none">
                <a:solidFill>
                  <a:schemeClr val="dk1"/>
                </a:solidFill>
                <a:latin typeface="Calibri"/>
                <a:ea typeface="Calibri"/>
                <a:cs typeface="Calibri"/>
                <a:sym typeface="Calibri"/>
              </a:defRPr>
            </a:lvl7pPr>
            <a:lvl8pPr marL="3657600" marR="0" lvl="7" indent="-228600" algn="l" rtl="0">
              <a:spcBef>
                <a:spcPts val="427"/>
              </a:spcBef>
              <a:spcAft>
                <a:spcPts val="0"/>
              </a:spcAft>
              <a:buClr>
                <a:schemeClr val="dk1"/>
              </a:buClr>
              <a:buSzPts val="2133"/>
              <a:buFont typeface="Calibri"/>
              <a:buNone/>
              <a:defRPr sz="2133" b="1" i="0" u="none" strike="noStrike" cap="none">
                <a:solidFill>
                  <a:schemeClr val="dk1"/>
                </a:solidFill>
                <a:latin typeface="Calibri"/>
                <a:ea typeface="Calibri"/>
                <a:cs typeface="Calibri"/>
                <a:sym typeface="Calibri"/>
              </a:defRPr>
            </a:lvl8pPr>
            <a:lvl9pPr marL="4114800" marR="0" lvl="8" indent="-228600" algn="l" rtl="0">
              <a:spcBef>
                <a:spcPts val="427"/>
              </a:spcBef>
              <a:spcAft>
                <a:spcPts val="0"/>
              </a:spcAft>
              <a:buClr>
                <a:schemeClr val="dk1"/>
              </a:buClr>
              <a:buSzPts val="2133"/>
              <a:buFont typeface="Calibri"/>
              <a:buNone/>
              <a:defRPr sz="2133" b="1" i="0" u="none" strike="noStrike" cap="none">
                <a:solidFill>
                  <a:schemeClr val="dk1"/>
                </a:solidFill>
                <a:latin typeface="Calibri"/>
                <a:ea typeface="Calibri"/>
                <a:cs typeface="Calibri"/>
                <a:sym typeface="Calibri"/>
              </a:defRPr>
            </a:lvl9pPr>
          </a:lstStyle>
          <a:p>
            <a:endParaRPr/>
          </a:p>
        </p:txBody>
      </p:sp>
      <p:sp>
        <p:nvSpPr>
          <p:cNvPr id="70" name="Google Shape;70;p8"/>
          <p:cNvSpPr txBox="1">
            <a:spLocks noGrp="1"/>
          </p:cNvSpPr>
          <p:nvPr>
            <p:ph type="dt" idx="10"/>
          </p:nvPr>
        </p:nvSpPr>
        <p:spPr>
          <a:xfrm flipH="1">
            <a:off x="9464432" y="6477000"/>
            <a:ext cx="2625969"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8"/>
          <p:cNvSpPr txBox="1">
            <a:spLocks noGrp="1"/>
          </p:cNvSpPr>
          <p:nvPr>
            <p:ph type="ftr" idx="11"/>
          </p:nvPr>
        </p:nvSpPr>
        <p:spPr>
          <a:xfrm>
            <a:off x="609600" y="6477000"/>
            <a:ext cx="88392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8"/>
          <p:cNvSpPr txBox="1">
            <a:spLocks noGrp="1"/>
          </p:cNvSpPr>
          <p:nvPr>
            <p:ph type="body" idx="3"/>
          </p:nvPr>
        </p:nvSpPr>
        <p:spPr>
          <a:xfrm>
            <a:off x="609600" y="2038096"/>
            <a:ext cx="5579872" cy="4337304"/>
          </a:xfrm>
          <a:prstGeom prst="rect">
            <a:avLst/>
          </a:prstGeom>
          <a:noFill/>
          <a:ln>
            <a:noFill/>
          </a:ln>
        </p:spPr>
        <p:txBody>
          <a:bodyPr spcFirstLastPara="1" wrap="square" lIns="91425" tIns="45700" rIns="91425" bIns="45700" anchor="t" anchorCtr="0"/>
          <a:lstStyle>
            <a:lvl1pPr marL="457200" marR="0" lvl="0" indent="-499554" algn="l" rtl="0">
              <a:spcBef>
                <a:spcPts val="853"/>
              </a:spcBef>
              <a:spcAft>
                <a:spcPts val="0"/>
              </a:spcAft>
              <a:buClr>
                <a:srgbClr val="444444"/>
              </a:buClr>
              <a:buSzPts val="4267"/>
              <a:buFont typeface="Arial"/>
              <a:buChar char="»"/>
              <a:defRPr sz="4267" b="1" i="0" u="none" strike="noStrike" cap="none">
                <a:solidFill>
                  <a:srgbClr val="444444"/>
                </a:solidFill>
                <a:latin typeface="Montserrat"/>
                <a:ea typeface="Montserrat"/>
                <a:cs typeface="Montserrat"/>
                <a:sym typeface="Montserrat"/>
              </a:defRPr>
            </a:lvl1pPr>
            <a:lvl2pPr marL="914400" marR="0" lvl="1"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2pPr>
            <a:lvl3pPr marL="1371600" marR="0" lvl="2" indent="-381000" algn="l" rtl="0">
              <a:spcBef>
                <a:spcPts val="480"/>
              </a:spcBef>
              <a:spcAft>
                <a:spcPts val="0"/>
              </a:spcAft>
              <a:buClr>
                <a:srgbClr val="444444"/>
              </a:buClr>
              <a:buSzPts val="2400"/>
              <a:buFont typeface="Calibri"/>
              <a:buChar char="+"/>
              <a:defRPr sz="2400" b="1" i="0" u="none" strike="noStrike" cap="none">
                <a:solidFill>
                  <a:srgbClr val="444444"/>
                </a:solidFill>
                <a:latin typeface="Montserrat"/>
                <a:ea typeface="Montserrat"/>
                <a:cs typeface="Montserrat"/>
                <a:sym typeface="Montserrat"/>
              </a:defRPr>
            </a:lvl3pPr>
            <a:lvl4pPr marL="1828800" marR="0" lvl="3"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4pPr>
            <a:lvl5pPr marL="2286000" marR="0" lvl="4"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5pPr>
            <a:lvl6pPr marL="2743200" marR="0" lvl="5" indent="-397954" algn="l" rtl="0">
              <a:spcBef>
                <a:spcPts val="533"/>
              </a:spcBef>
              <a:spcAft>
                <a:spcPts val="0"/>
              </a:spcAft>
              <a:buClr>
                <a:schemeClr val="dk1"/>
              </a:buClr>
              <a:buSzPts val="2667"/>
              <a:buFont typeface="Calibri"/>
              <a:buChar char="&gt;"/>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9pPr>
          </a:lstStyle>
          <a:p>
            <a:endParaRPr/>
          </a:p>
        </p:txBody>
      </p:sp>
      <p:sp>
        <p:nvSpPr>
          <p:cNvPr id="73" name="Google Shape;73;p8"/>
          <p:cNvSpPr txBox="1">
            <a:spLocks noGrp="1"/>
          </p:cNvSpPr>
          <p:nvPr>
            <p:ph type="body" idx="4"/>
          </p:nvPr>
        </p:nvSpPr>
        <p:spPr>
          <a:xfrm>
            <a:off x="6398843" y="2038095"/>
            <a:ext cx="5579872" cy="4337304"/>
          </a:xfrm>
          <a:prstGeom prst="rect">
            <a:avLst/>
          </a:prstGeom>
          <a:noFill/>
          <a:ln>
            <a:noFill/>
          </a:ln>
        </p:spPr>
        <p:txBody>
          <a:bodyPr spcFirstLastPara="1" wrap="square" lIns="91425" tIns="45700" rIns="91425" bIns="45700" anchor="t" anchorCtr="0"/>
          <a:lstStyle>
            <a:lvl1pPr marL="457200" marR="0" lvl="0" indent="-499554" algn="l" rtl="0">
              <a:spcBef>
                <a:spcPts val="853"/>
              </a:spcBef>
              <a:spcAft>
                <a:spcPts val="0"/>
              </a:spcAft>
              <a:buClr>
                <a:srgbClr val="444444"/>
              </a:buClr>
              <a:buSzPts val="4267"/>
              <a:buFont typeface="Arial"/>
              <a:buChar char="»"/>
              <a:defRPr sz="4267" b="1" i="0" u="none" strike="noStrike" cap="none">
                <a:solidFill>
                  <a:srgbClr val="444444"/>
                </a:solidFill>
                <a:latin typeface="Montserrat"/>
                <a:ea typeface="Montserrat"/>
                <a:cs typeface="Montserrat"/>
                <a:sym typeface="Montserrat"/>
              </a:defRPr>
            </a:lvl1pPr>
            <a:lvl2pPr marL="914400" marR="0" lvl="1"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2pPr>
            <a:lvl3pPr marL="1371600" marR="0" lvl="2" indent="-381000" algn="l" rtl="0">
              <a:spcBef>
                <a:spcPts val="480"/>
              </a:spcBef>
              <a:spcAft>
                <a:spcPts val="0"/>
              </a:spcAft>
              <a:buClr>
                <a:srgbClr val="444444"/>
              </a:buClr>
              <a:buSzPts val="2400"/>
              <a:buFont typeface="Calibri"/>
              <a:buChar char="+"/>
              <a:defRPr sz="2400" b="1" i="0" u="none" strike="noStrike" cap="none">
                <a:solidFill>
                  <a:srgbClr val="444444"/>
                </a:solidFill>
                <a:latin typeface="Montserrat"/>
                <a:ea typeface="Montserrat"/>
                <a:cs typeface="Montserrat"/>
                <a:sym typeface="Montserrat"/>
              </a:defRPr>
            </a:lvl3pPr>
            <a:lvl4pPr marL="1828800" marR="0" lvl="3"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4pPr>
            <a:lvl5pPr marL="2286000" marR="0" lvl="4"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5pPr>
            <a:lvl6pPr marL="2743200" marR="0" lvl="5" indent="-397954" algn="l" rtl="0">
              <a:spcBef>
                <a:spcPts val="533"/>
              </a:spcBef>
              <a:spcAft>
                <a:spcPts val="0"/>
              </a:spcAft>
              <a:buClr>
                <a:schemeClr val="dk1"/>
              </a:buClr>
              <a:buSzPts val="2667"/>
              <a:buFont typeface="Calibri"/>
              <a:buChar char="&gt;"/>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9pPr>
          </a:lstStyle>
          <a:p>
            <a:endParaRPr/>
          </a:p>
        </p:txBody>
      </p:sp>
      <p:pic>
        <p:nvPicPr>
          <p:cNvPr id="74" name="Google Shape;74;p8" descr="C:\Users\Owner\Documents\VSI\Power Point Themes\VSNewLogo.png"/>
          <p:cNvPicPr preferRelativeResize="0"/>
          <p:nvPr/>
        </p:nvPicPr>
        <p:blipFill rotWithShape="1">
          <a:blip r:embed="rId2">
            <a:alphaModFix/>
          </a:blip>
          <a:srcRect/>
          <a:stretch/>
        </p:blipFill>
        <p:spPr>
          <a:xfrm>
            <a:off x="10576965" y="76200"/>
            <a:ext cx="1615035" cy="1351485"/>
          </a:xfrm>
          <a:prstGeom prst="rect">
            <a:avLst/>
          </a:prstGeom>
          <a:noFill/>
          <a:ln>
            <a:noFill/>
          </a:ln>
        </p:spPr>
      </p:pic>
      <p:sp>
        <p:nvSpPr>
          <p:cNvPr id="75" name="Google Shape;75;p8"/>
          <p:cNvSpPr txBox="1"/>
          <p:nvPr/>
        </p:nvSpPr>
        <p:spPr>
          <a:xfrm>
            <a:off x="-36576" y="5969000"/>
            <a:ext cx="508000" cy="487680"/>
          </a:xfrm>
          <a:prstGeom prst="rect">
            <a:avLst/>
          </a:prstGeom>
          <a:no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fld id="{00000000-1234-1234-1234-123412341234}" type="slidenum">
              <a:rPr lang="en-US" sz="1500" b="0">
                <a:solidFill>
                  <a:srgbClr val="FFFFFF"/>
                </a:solidFill>
                <a:latin typeface="Calibri"/>
                <a:ea typeface="Calibri"/>
                <a:cs typeface="Calibri"/>
                <a:sym typeface="Calibri"/>
              </a:rPr>
              <a:t>‹#›</a:t>
            </a:fld>
            <a:endParaRPr sz="1500" b="0">
              <a:solidFill>
                <a:srgbClr val="FFFFFF"/>
              </a:solidFill>
              <a:latin typeface="Calibri"/>
              <a:ea typeface="Calibri"/>
              <a:cs typeface="Calibri"/>
              <a:sym typeface="Calibri"/>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Narrow" type="titleOnly">
  <p:cSld name="TITLE_ONLY">
    <p:spTree>
      <p:nvGrpSpPr>
        <p:cNvPr id="1" name="Shape 76"/>
        <p:cNvGrpSpPr/>
        <p:nvPr/>
      </p:nvGrpSpPr>
      <p:grpSpPr>
        <a:xfrm>
          <a:off x="0" y="0"/>
          <a:ext cx="0" cy="0"/>
          <a:chOff x="0" y="0"/>
          <a:chExt cx="0" cy="0"/>
        </a:xfrm>
      </p:grpSpPr>
      <p:sp>
        <p:nvSpPr>
          <p:cNvPr id="77" name="Google Shape;77;p9"/>
          <p:cNvSpPr/>
          <p:nvPr/>
        </p:nvSpPr>
        <p:spPr>
          <a:xfrm>
            <a:off x="2" y="0"/>
            <a:ext cx="406399" cy="6858000"/>
          </a:xfrm>
          <a:prstGeom prst="rect">
            <a:avLst/>
          </a:prstGeom>
          <a:gradFill>
            <a:gsLst>
              <a:gs pos="0">
                <a:srgbClr val="FFCF38"/>
              </a:gs>
              <a:gs pos="100000">
                <a:srgbClr val="D15D1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78" name="Google Shape;78;p9"/>
          <p:cNvSpPr txBox="1">
            <a:spLocks noGrp="1"/>
          </p:cNvSpPr>
          <p:nvPr>
            <p:ph type="title"/>
          </p:nvPr>
        </p:nvSpPr>
        <p:spPr>
          <a:xfrm>
            <a:off x="609601" y="177800"/>
            <a:ext cx="9956801"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3C6C9B"/>
              </a:buClr>
              <a:buSzPts val="6400"/>
              <a:buFont typeface="Montserrat"/>
              <a:buNone/>
              <a:defRPr sz="6400" b="1" i="0" u="none" strike="noStrike" cap="none">
                <a:solidFill>
                  <a:srgbClr val="3C6C9B"/>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9"/>
          <p:cNvSpPr txBox="1">
            <a:spLocks noGrp="1"/>
          </p:cNvSpPr>
          <p:nvPr>
            <p:ph type="dt" idx="10"/>
          </p:nvPr>
        </p:nvSpPr>
        <p:spPr>
          <a:xfrm flipH="1">
            <a:off x="9464432" y="6477000"/>
            <a:ext cx="2625969"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9"/>
          <p:cNvSpPr txBox="1">
            <a:spLocks noGrp="1"/>
          </p:cNvSpPr>
          <p:nvPr>
            <p:ph type="ftr" idx="11"/>
          </p:nvPr>
        </p:nvSpPr>
        <p:spPr>
          <a:xfrm>
            <a:off x="609600" y="6477000"/>
            <a:ext cx="88392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81" name="Google Shape;81;p9" descr="C:\Users\Owner\Documents\VSI\Power Point Themes\VSNewLogo.png"/>
          <p:cNvPicPr preferRelativeResize="0"/>
          <p:nvPr/>
        </p:nvPicPr>
        <p:blipFill rotWithShape="1">
          <a:blip r:embed="rId2">
            <a:alphaModFix/>
          </a:blip>
          <a:srcRect/>
          <a:stretch/>
        </p:blipFill>
        <p:spPr>
          <a:xfrm>
            <a:off x="10576965" y="76200"/>
            <a:ext cx="1615035" cy="1351485"/>
          </a:xfrm>
          <a:prstGeom prst="rect">
            <a:avLst/>
          </a:prstGeom>
          <a:noFill/>
          <a:ln>
            <a:noFill/>
          </a:ln>
        </p:spPr>
      </p:pic>
      <p:sp>
        <p:nvSpPr>
          <p:cNvPr id="82" name="Google Shape;82;p9"/>
          <p:cNvSpPr txBox="1"/>
          <p:nvPr/>
        </p:nvSpPr>
        <p:spPr>
          <a:xfrm>
            <a:off x="-36576" y="5969000"/>
            <a:ext cx="508000" cy="487680"/>
          </a:xfrm>
          <a:prstGeom prst="rect">
            <a:avLst/>
          </a:prstGeom>
          <a:no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fld id="{00000000-1234-1234-1234-123412341234}" type="slidenum">
              <a:rPr lang="en-US" sz="1500" b="0">
                <a:solidFill>
                  <a:srgbClr val="FFFFFF"/>
                </a:solidFill>
                <a:latin typeface="Calibri"/>
                <a:ea typeface="Calibri"/>
                <a:cs typeface="Calibri"/>
                <a:sym typeface="Calibri"/>
              </a:rPr>
              <a:t>‹#›</a:t>
            </a:fld>
            <a:endParaRPr sz="1500" b="0">
              <a:solidFill>
                <a:srgbClr val="FFFFFF"/>
              </a:solidFill>
              <a:latin typeface="Calibri"/>
              <a:ea typeface="Calibri"/>
              <a:cs typeface="Calibri"/>
              <a:sym typeface="Calibri"/>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Narrow" type="blank">
  <p:cSld name="BLANK">
    <p:spTree>
      <p:nvGrpSpPr>
        <p:cNvPr id="1" name="Shape 83"/>
        <p:cNvGrpSpPr/>
        <p:nvPr/>
      </p:nvGrpSpPr>
      <p:grpSpPr>
        <a:xfrm>
          <a:off x="0" y="0"/>
          <a:ext cx="0" cy="0"/>
          <a:chOff x="0" y="0"/>
          <a:chExt cx="0" cy="0"/>
        </a:xfrm>
      </p:grpSpPr>
      <p:sp>
        <p:nvSpPr>
          <p:cNvPr id="84" name="Google Shape;84;p10"/>
          <p:cNvSpPr/>
          <p:nvPr/>
        </p:nvSpPr>
        <p:spPr>
          <a:xfrm>
            <a:off x="2" y="0"/>
            <a:ext cx="406399" cy="6858000"/>
          </a:xfrm>
          <a:prstGeom prst="rect">
            <a:avLst/>
          </a:prstGeom>
          <a:gradFill>
            <a:gsLst>
              <a:gs pos="0">
                <a:srgbClr val="FFCF38"/>
              </a:gs>
              <a:gs pos="100000">
                <a:srgbClr val="D15D1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85" name="Google Shape;85;p10"/>
          <p:cNvSpPr txBox="1">
            <a:spLocks noGrp="1"/>
          </p:cNvSpPr>
          <p:nvPr>
            <p:ph type="dt" idx="10"/>
          </p:nvPr>
        </p:nvSpPr>
        <p:spPr>
          <a:xfrm flipH="1">
            <a:off x="9464432" y="6477000"/>
            <a:ext cx="2625969"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ftr" idx="11"/>
          </p:nvPr>
        </p:nvSpPr>
        <p:spPr>
          <a:xfrm>
            <a:off x="609600" y="6477000"/>
            <a:ext cx="88392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87" name="Google Shape;87;p10" descr="C:\Users\Owner\Documents\VSI\Power Point Themes\VSNewLogo.png"/>
          <p:cNvPicPr preferRelativeResize="0"/>
          <p:nvPr/>
        </p:nvPicPr>
        <p:blipFill rotWithShape="1">
          <a:blip r:embed="rId2">
            <a:alphaModFix/>
          </a:blip>
          <a:srcRect/>
          <a:stretch/>
        </p:blipFill>
        <p:spPr>
          <a:xfrm>
            <a:off x="10576965" y="76200"/>
            <a:ext cx="1615035" cy="1351485"/>
          </a:xfrm>
          <a:prstGeom prst="rect">
            <a:avLst/>
          </a:prstGeom>
          <a:noFill/>
          <a:ln>
            <a:noFill/>
          </a:ln>
        </p:spPr>
      </p:pic>
      <p:sp>
        <p:nvSpPr>
          <p:cNvPr id="88" name="Google Shape;88;p10"/>
          <p:cNvSpPr txBox="1"/>
          <p:nvPr/>
        </p:nvSpPr>
        <p:spPr>
          <a:xfrm>
            <a:off x="-36576" y="5969000"/>
            <a:ext cx="508000" cy="487680"/>
          </a:xfrm>
          <a:prstGeom prst="rect">
            <a:avLst/>
          </a:prstGeom>
          <a:no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fld id="{00000000-1234-1234-1234-123412341234}" type="slidenum">
              <a:rPr lang="en-US" sz="1500" b="0">
                <a:solidFill>
                  <a:srgbClr val="FFFFFF"/>
                </a:solidFill>
                <a:latin typeface="Calibri"/>
                <a:ea typeface="Calibri"/>
                <a:cs typeface="Calibri"/>
                <a:sym typeface="Calibri"/>
              </a:rPr>
              <a:t>‹#›</a:t>
            </a:fld>
            <a:endParaRPr sz="1500" b="0">
              <a:solidFill>
                <a:srgbClr val="FFFFFF"/>
              </a:solidFill>
              <a:latin typeface="Calibri"/>
              <a:ea typeface="Calibri"/>
              <a:cs typeface="Calibri"/>
              <a:sym typeface="Calibri"/>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Narrow" type="objTx">
  <p:cSld name="OBJECT_WITH_CAPTION_TEXT">
    <p:spTree>
      <p:nvGrpSpPr>
        <p:cNvPr id="1" name="Shape 89"/>
        <p:cNvGrpSpPr/>
        <p:nvPr/>
      </p:nvGrpSpPr>
      <p:grpSpPr>
        <a:xfrm>
          <a:off x="0" y="0"/>
          <a:ext cx="0" cy="0"/>
          <a:chOff x="0" y="0"/>
          <a:chExt cx="0" cy="0"/>
        </a:xfrm>
      </p:grpSpPr>
      <p:sp>
        <p:nvSpPr>
          <p:cNvPr id="90" name="Google Shape;90;p11"/>
          <p:cNvSpPr/>
          <p:nvPr/>
        </p:nvSpPr>
        <p:spPr>
          <a:xfrm>
            <a:off x="2" y="0"/>
            <a:ext cx="406399" cy="6858000"/>
          </a:xfrm>
          <a:prstGeom prst="rect">
            <a:avLst/>
          </a:prstGeom>
          <a:gradFill>
            <a:gsLst>
              <a:gs pos="0">
                <a:srgbClr val="FFCF38"/>
              </a:gs>
              <a:gs pos="100000">
                <a:srgbClr val="D15D1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91" name="Google Shape;91;p11"/>
          <p:cNvSpPr txBox="1">
            <a:spLocks noGrp="1"/>
          </p:cNvSpPr>
          <p:nvPr>
            <p:ph type="title"/>
          </p:nvPr>
        </p:nvSpPr>
        <p:spPr>
          <a:xfrm>
            <a:off x="7620002" y="1446760"/>
            <a:ext cx="4011084" cy="116205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C25516"/>
              </a:buClr>
              <a:buSzPts val="2667"/>
              <a:buFont typeface="Montserrat"/>
              <a:buNone/>
              <a:defRPr sz="2667" b="1" i="0" u="none" strike="noStrike" cap="none">
                <a:solidFill>
                  <a:srgbClr val="C25516"/>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11"/>
          <p:cNvSpPr txBox="1">
            <a:spLocks noGrp="1"/>
          </p:cNvSpPr>
          <p:nvPr>
            <p:ph type="body" idx="1"/>
          </p:nvPr>
        </p:nvSpPr>
        <p:spPr>
          <a:xfrm>
            <a:off x="7620002" y="2608811"/>
            <a:ext cx="4011084" cy="3700463"/>
          </a:xfrm>
          <a:prstGeom prst="rect">
            <a:avLst/>
          </a:prstGeom>
          <a:noFill/>
          <a:ln>
            <a:noFill/>
          </a:ln>
        </p:spPr>
        <p:txBody>
          <a:bodyPr spcFirstLastPara="1" wrap="square" lIns="91425" tIns="45700" rIns="91425" bIns="45700" anchor="t" anchorCtr="0"/>
          <a:lstStyle>
            <a:lvl1pPr marL="457200" marR="0" lvl="0" indent="-228600" algn="l" rtl="0">
              <a:spcBef>
                <a:spcPts val="373"/>
              </a:spcBef>
              <a:spcAft>
                <a:spcPts val="0"/>
              </a:spcAft>
              <a:buClr>
                <a:srgbClr val="9FACBA"/>
              </a:buClr>
              <a:buSzPts val="1867"/>
              <a:buFont typeface="Arial"/>
              <a:buNone/>
              <a:defRPr sz="1867" b="1" i="0" u="none" strike="noStrike" cap="none">
                <a:solidFill>
                  <a:srgbClr val="9FACBA"/>
                </a:solidFill>
                <a:latin typeface="Montserrat"/>
                <a:ea typeface="Montserrat"/>
                <a:cs typeface="Montserrat"/>
                <a:sym typeface="Montserrat"/>
              </a:defRPr>
            </a:lvl1pPr>
            <a:lvl2pPr marL="914400" marR="0" lvl="1" indent="-228600" algn="l" rtl="0">
              <a:spcBef>
                <a:spcPts val="320"/>
              </a:spcBef>
              <a:spcAft>
                <a:spcPts val="0"/>
              </a:spcAft>
              <a:buClr>
                <a:srgbClr val="444444"/>
              </a:buClr>
              <a:buSzPts val="1600"/>
              <a:buFont typeface="Arial"/>
              <a:buNone/>
              <a:defRPr sz="1600" b="1" i="0" u="none" strike="noStrike" cap="none">
                <a:solidFill>
                  <a:srgbClr val="444444"/>
                </a:solidFill>
                <a:latin typeface="Montserrat"/>
                <a:ea typeface="Montserrat"/>
                <a:cs typeface="Montserrat"/>
                <a:sym typeface="Montserrat"/>
              </a:defRPr>
            </a:lvl2pPr>
            <a:lvl3pPr marL="1371600" marR="0" lvl="2" indent="-228600" algn="l" rtl="0">
              <a:spcBef>
                <a:spcPts val="267"/>
              </a:spcBef>
              <a:spcAft>
                <a:spcPts val="0"/>
              </a:spcAft>
              <a:buClr>
                <a:srgbClr val="444444"/>
              </a:buClr>
              <a:buSzPts val="1333"/>
              <a:buFont typeface="Calibri"/>
              <a:buNone/>
              <a:defRPr sz="1333" b="1" i="0" u="none" strike="noStrike" cap="none">
                <a:solidFill>
                  <a:srgbClr val="444444"/>
                </a:solidFill>
                <a:latin typeface="Montserrat"/>
                <a:ea typeface="Montserrat"/>
                <a:cs typeface="Montserrat"/>
                <a:sym typeface="Montserrat"/>
              </a:defRPr>
            </a:lvl3pPr>
            <a:lvl4pPr marL="1828800" marR="0" lvl="3" indent="-228600" algn="l" rtl="0">
              <a:spcBef>
                <a:spcPts val="240"/>
              </a:spcBef>
              <a:spcAft>
                <a:spcPts val="0"/>
              </a:spcAft>
              <a:buClr>
                <a:srgbClr val="444444"/>
              </a:buClr>
              <a:buSzPts val="1200"/>
              <a:buFont typeface="Arial"/>
              <a:buNone/>
              <a:defRPr sz="1200" b="1" i="0" u="none" strike="noStrike" cap="none">
                <a:solidFill>
                  <a:srgbClr val="444444"/>
                </a:solidFill>
                <a:latin typeface="Montserrat"/>
                <a:ea typeface="Montserrat"/>
                <a:cs typeface="Montserrat"/>
                <a:sym typeface="Montserrat"/>
              </a:defRPr>
            </a:lvl4pPr>
            <a:lvl5pPr marL="2286000" marR="0" lvl="4" indent="-228600" algn="l" rtl="0">
              <a:spcBef>
                <a:spcPts val="240"/>
              </a:spcBef>
              <a:spcAft>
                <a:spcPts val="0"/>
              </a:spcAft>
              <a:buClr>
                <a:srgbClr val="444444"/>
              </a:buClr>
              <a:buSzPts val="1200"/>
              <a:buFont typeface="Arial"/>
              <a:buNone/>
              <a:defRPr sz="1200" b="1" i="0" u="none" strike="noStrike" cap="none">
                <a:solidFill>
                  <a:srgbClr val="444444"/>
                </a:solidFill>
                <a:latin typeface="Montserrat"/>
                <a:ea typeface="Montserrat"/>
                <a:cs typeface="Montserrat"/>
                <a:sym typeface="Montserrat"/>
              </a:defRPr>
            </a:lvl5pPr>
            <a:lvl6pPr marL="2743200" marR="0" lvl="5" indent="-228600" algn="l" rtl="0">
              <a:spcBef>
                <a:spcPts val="24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24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24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24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body" idx="2"/>
          </p:nvPr>
        </p:nvSpPr>
        <p:spPr>
          <a:xfrm>
            <a:off x="609600" y="381000"/>
            <a:ext cx="7010400" cy="5943600"/>
          </a:xfrm>
          <a:prstGeom prst="rect">
            <a:avLst/>
          </a:prstGeom>
          <a:noFill/>
          <a:ln>
            <a:noFill/>
          </a:ln>
        </p:spPr>
        <p:txBody>
          <a:bodyPr spcFirstLastPara="1" wrap="square" lIns="91425" tIns="45700" rIns="91425" bIns="45700" anchor="t" anchorCtr="0"/>
          <a:lstStyle>
            <a:lvl1pPr marL="457200" marR="0" lvl="0" indent="-499554" algn="l" rtl="0">
              <a:spcBef>
                <a:spcPts val="853"/>
              </a:spcBef>
              <a:spcAft>
                <a:spcPts val="0"/>
              </a:spcAft>
              <a:buClr>
                <a:srgbClr val="444444"/>
              </a:buClr>
              <a:buSzPts val="4267"/>
              <a:buFont typeface="Arial"/>
              <a:buChar char="»"/>
              <a:defRPr sz="4267" b="1" i="0" u="none" strike="noStrike" cap="none">
                <a:solidFill>
                  <a:srgbClr val="444444"/>
                </a:solidFill>
                <a:latin typeface="Montserrat"/>
                <a:ea typeface="Montserrat"/>
                <a:cs typeface="Montserrat"/>
                <a:sym typeface="Montserrat"/>
              </a:defRPr>
            </a:lvl1pPr>
            <a:lvl2pPr marL="914400" marR="0" lvl="1"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2pPr>
            <a:lvl3pPr marL="1371600" marR="0" lvl="2" indent="-381000" algn="l" rtl="0">
              <a:spcBef>
                <a:spcPts val="480"/>
              </a:spcBef>
              <a:spcAft>
                <a:spcPts val="0"/>
              </a:spcAft>
              <a:buClr>
                <a:srgbClr val="444444"/>
              </a:buClr>
              <a:buSzPts val="2400"/>
              <a:buFont typeface="Calibri"/>
              <a:buChar char="+"/>
              <a:defRPr sz="2400" b="1" i="0" u="none" strike="noStrike" cap="none">
                <a:solidFill>
                  <a:srgbClr val="444444"/>
                </a:solidFill>
                <a:latin typeface="Montserrat"/>
                <a:ea typeface="Montserrat"/>
                <a:cs typeface="Montserrat"/>
                <a:sym typeface="Montserrat"/>
              </a:defRPr>
            </a:lvl3pPr>
            <a:lvl4pPr marL="1828800" marR="0" lvl="3"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4pPr>
            <a:lvl5pPr marL="2286000" marR="0" lvl="4"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5pPr>
            <a:lvl6pPr marL="2743200" marR="0" lvl="5" indent="-397954" algn="l" rtl="0">
              <a:spcBef>
                <a:spcPts val="533"/>
              </a:spcBef>
              <a:spcAft>
                <a:spcPts val="0"/>
              </a:spcAft>
              <a:buClr>
                <a:schemeClr val="dk1"/>
              </a:buClr>
              <a:buSzPts val="2667"/>
              <a:buFont typeface="Calibri"/>
              <a:buChar char="&gt;"/>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9pPr>
          </a:lstStyle>
          <a:p>
            <a:endParaRPr/>
          </a:p>
        </p:txBody>
      </p:sp>
      <p:sp>
        <p:nvSpPr>
          <p:cNvPr id="94" name="Google Shape;94;p11"/>
          <p:cNvSpPr txBox="1">
            <a:spLocks noGrp="1"/>
          </p:cNvSpPr>
          <p:nvPr>
            <p:ph type="dt" idx="10"/>
          </p:nvPr>
        </p:nvSpPr>
        <p:spPr>
          <a:xfrm flipH="1">
            <a:off x="9464432" y="6477000"/>
            <a:ext cx="2625969"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11"/>
          <p:cNvSpPr txBox="1">
            <a:spLocks noGrp="1"/>
          </p:cNvSpPr>
          <p:nvPr>
            <p:ph type="ftr" idx="11"/>
          </p:nvPr>
        </p:nvSpPr>
        <p:spPr>
          <a:xfrm>
            <a:off x="564827" y="6477000"/>
            <a:ext cx="8883973"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96" name="Google Shape;96;p11" descr="C:\Users\Owner\Documents\VSI\Power Point Themes\VSNewLogo.png"/>
          <p:cNvPicPr preferRelativeResize="0"/>
          <p:nvPr/>
        </p:nvPicPr>
        <p:blipFill rotWithShape="1">
          <a:blip r:embed="rId2">
            <a:alphaModFix/>
          </a:blip>
          <a:srcRect/>
          <a:stretch/>
        </p:blipFill>
        <p:spPr>
          <a:xfrm>
            <a:off x="10576965" y="76200"/>
            <a:ext cx="1615035" cy="1351485"/>
          </a:xfrm>
          <a:prstGeom prst="rect">
            <a:avLst/>
          </a:prstGeom>
          <a:noFill/>
          <a:ln>
            <a:noFill/>
          </a:ln>
        </p:spPr>
      </p:pic>
      <p:sp>
        <p:nvSpPr>
          <p:cNvPr id="97" name="Google Shape;97;p11"/>
          <p:cNvSpPr txBox="1"/>
          <p:nvPr/>
        </p:nvSpPr>
        <p:spPr>
          <a:xfrm>
            <a:off x="-36576" y="5969000"/>
            <a:ext cx="508000" cy="487680"/>
          </a:xfrm>
          <a:prstGeom prst="rect">
            <a:avLst/>
          </a:prstGeom>
          <a:no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fld id="{00000000-1234-1234-1234-123412341234}" type="slidenum">
              <a:rPr lang="en-US" sz="1500" b="0">
                <a:solidFill>
                  <a:srgbClr val="FFFFFF"/>
                </a:solidFill>
                <a:latin typeface="Calibri"/>
                <a:ea typeface="Calibri"/>
                <a:cs typeface="Calibri"/>
                <a:sym typeface="Calibri"/>
              </a:rPr>
              <a:t>‹#›</a:t>
            </a:fld>
            <a:endParaRPr sz="1500" b="0">
              <a:solidFill>
                <a:srgbClr val="FFFFFF"/>
              </a:solidFill>
              <a:latin typeface="Calibri"/>
              <a:ea typeface="Calibri"/>
              <a:cs typeface="Calibri"/>
              <a:sym typeface="Calibri"/>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Narrow" type="picTx">
  <p:cSld name="PICTURE_WITH_CAPTION_TEXT">
    <p:spTree>
      <p:nvGrpSpPr>
        <p:cNvPr id="1" name="Shape 98"/>
        <p:cNvGrpSpPr/>
        <p:nvPr/>
      </p:nvGrpSpPr>
      <p:grpSpPr>
        <a:xfrm>
          <a:off x="0" y="0"/>
          <a:ext cx="0" cy="0"/>
          <a:chOff x="0" y="0"/>
          <a:chExt cx="0" cy="0"/>
        </a:xfrm>
      </p:grpSpPr>
      <p:sp>
        <p:nvSpPr>
          <p:cNvPr id="99" name="Google Shape;99;p12"/>
          <p:cNvSpPr/>
          <p:nvPr/>
        </p:nvSpPr>
        <p:spPr>
          <a:xfrm>
            <a:off x="2" y="0"/>
            <a:ext cx="406399" cy="6858000"/>
          </a:xfrm>
          <a:prstGeom prst="rect">
            <a:avLst/>
          </a:prstGeom>
          <a:gradFill>
            <a:gsLst>
              <a:gs pos="0">
                <a:srgbClr val="FFCF38"/>
              </a:gs>
              <a:gs pos="100000">
                <a:srgbClr val="D15D1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00" name="Google Shape;100;p12"/>
          <p:cNvSpPr txBox="1">
            <a:spLocks noGrp="1"/>
          </p:cNvSpPr>
          <p:nvPr>
            <p:ph type="title"/>
          </p:nvPr>
        </p:nvSpPr>
        <p:spPr>
          <a:xfrm>
            <a:off x="1625600" y="4624754"/>
            <a:ext cx="7315200" cy="404447"/>
          </a:xfrm>
          <a:prstGeom prst="rect">
            <a:avLst/>
          </a:prstGeom>
          <a:noFill/>
          <a:ln>
            <a:noFill/>
          </a:ln>
        </p:spPr>
        <p:txBody>
          <a:bodyPr spcFirstLastPara="1" wrap="square" lIns="91425" tIns="45700" rIns="91425" bIns="0" anchor="b" anchorCtr="0"/>
          <a:lstStyle>
            <a:lvl1pPr marR="0" lvl="0" algn="l" rtl="0">
              <a:spcBef>
                <a:spcPts val="0"/>
              </a:spcBef>
              <a:spcAft>
                <a:spcPts val="0"/>
              </a:spcAft>
              <a:buClr>
                <a:schemeClr val="dk1"/>
              </a:buClr>
              <a:buSzPts val="2667"/>
              <a:buFont typeface="Montserrat"/>
              <a:buNone/>
              <a:defRPr sz="2667"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1" name="Google Shape;101;p12"/>
          <p:cNvSpPr>
            <a:spLocks noGrp="1"/>
          </p:cNvSpPr>
          <p:nvPr>
            <p:ph type="pic" idx="2"/>
          </p:nvPr>
        </p:nvSpPr>
        <p:spPr>
          <a:xfrm>
            <a:off x="1765300" y="381001"/>
            <a:ext cx="7823200" cy="4081463"/>
          </a:xfrm>
          <a:prstGeom prst="rect">
            <a:avLst/>
          </a:prstGeom>
          <a:noFill/>
          <a:ln>
            <a:noFill/>
          </a:ln>
        </p:spPr>
        <p:txBody>
          <a:bodyPr spcFirstLastPara="1" wrap="square" lIns="91425" tIns="45700" rIns="91425" bIns="45700" anchor="t" anchorCtr="0"/>
          <a:lstStyle>
            <a:lvl1pPr marR="0" lvl="0" algn="l" rtl="0">
              <a:spcBef>
                <a:spcPts val="853"/>
              </a:spcBef>
              <a:spcAft>
                <a:spcPts val="0"/>
              </a:spcAft>
              <a:buClr>
                <a:srgbClr val="444444"/>
              </a:buClr>
              <a:buSzPts val="4267"/>
              <a:buFont typeface="Arial"/>
              <a:buNone/>
              <a:defRPr sz="4267" b="1" i="0" u="none" strike="noStrike" cap="none">
                <a:solidFill>
                  <a:srgbClr val="444444"/>
                </a:solidFill>
                <a:latin typeface="Montserrat"/>
                <a:ea typeface="Montserrat"/>
                <a:cs typeface="Montserrat"/>
                <a:sym typeface="Montserrat"/>
              </a:defRPr>
            </a:lvl1pPr>
            <a:lvl2pPr marR="0" lvl="1" algn="l" rtl="0">
              <a:spcBef>
                <a:spcPts val="747"/>
              </a:spcBef>
              <a:spcAft>
                <a:spcPts val="0"/>
              </a:spcAft>
              <a:buClr>
                <a:srgbClr val="444444"/>
              </a:buClr>
              <a:buSzPts val="3733"/>
              <a:buFont typeface="Arial"/>
              <a:buNone/>
              <a:defRPr sz="3733" b="1" i="0" u="none" strike="noStrike" cap="none">
                <a:solidFill>
                  <a:srgbClr val="444444"/>
                </a:solidFill>
                <a:latin typeface="Montserrat"/>
                <a:ea typeface="Montserrat"/>
                <a:cs typeface="Montserrat"/>
                <a:sym typeface="Montserrat"/>
              </a:defRPr>
            </a:lvl2pPr>
            <a:lvl3pPr marR="0" lvl="2" algn="l" rtl="0">
              <a:spcBef>
                <a:spcPts val="640"/>
              </a:spcBef>
              <a:spcAft>
                <a:spcPts val="0"/>
              </a:spcAft>
              <a:buClr>
                <a:srgbClr val="444444"/>
              </a:buClr>
              <a:buSzPts val="3200"/>
              <a:buFont typeface="Calibri"/>
              <a:buNone/>
              <a:defRPr sz="3200" b="1" i="0" u="none" strike="noStrike" cap="none">
                <a:solidFill>
                  <a:srgbClr val="444444"/>
                </a:solidFill>
                <a:latin typeface="Montserrat"/>
                <a:ea typeface="Montserrat"/>
                <a:cs typeface="Montserrat"/>
                <a:sym typeface="Montserrat"/>
              </a:defRPr>
            </a:lvl3pPr>
            <a:lvl4pPr marR="0" lvl="3" algn="l" rtl="0">
              <a:spcBef>
                <a:spcPts val="533"/>
              </a:spcBef>
              <a:spcAft>
                <a:spcPts val="0"/>
              </a:spcAft>
              <a:buClr>
                <a:srgbClr val="444444"/>
              </a:buClr>
              <a:buSzPts val="2667"/>
              <a:buFont typeface="Arial"/>
              <a:buNone/>
              <a:defRPr sz="2667" b="1" i="0" u="none" strike="noStrike" cap="none">
                <a:solidFill>
                  <a:srgbClr val="444444"/>
                </a:solidFill>
                <a:latin typeface="Montserrat"/>
                <a:ea typeface="Montserrat"/>
                <a:cs typeface="Montserrat"/>
                <a:sym typeface="Montserrat"/>
              </a:defRPr>
            </a:lvl4pPr>
            <a:lvl5pPr marR="0" lvl="4" algn="l" rtl="0">
              <a:spcBef>
                <a:spcPts val="533"/>
              </a:spcBef>
              <a:spcAft>
                <a:spcPts val="0"/>
              </a:spcAft>
              <a:buClr>
                <a:srgbClr val="444444"/>
              </a:buClr>
              <a:buSzPts val="2667"/>
              <a:buFont typeface="Arial"/>
              <a:buNone/>
              <a:defRPr sz="2667" b="1" i="0" u="none" strike="noStrike" cap="none">
                <a:solidFill>
                  <a:srgbClr val="444444"/>
                </a:solidFill>
                <a:latin typeface="Montserrat"/>
                <a:ea typeface="Montserrat"/>
                <a:cs typeface="Montserrat"/>
                <a:sym typeface="Montserrat"/>
              </a:defRPr>
            </a:lvl5pPr>
            <a:lvl6pPr marR="0" lvl="5" algn="l" rtl="0">
              <a:spcBef>
                <a:spcPts val="533"/>
              </a:spcBef>
              <a:spcAft>
                <a:spcPts val="0"/>
              </a:spcAft>
              <a:buClr>
                <a:schemeClr val="dk1"/>
              </a:buClr>
              <a:buSzPts val="2667"/>
              <a:buFont typeface="Calibri"/>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Calibri"/>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Calibri"/>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Calibri"/>
              <a:buNone/>
              <a:defRPr sz="2667" b="0" i="0" u="none" strike="noStrike" cap="none">
                <a:solidFill>
                  <a:schemeClr val="dk1"/>
                </a:solidFill>
                <a:latin typeface="Calibri"/>
                <a:ea typeface="Calibri"/>
                <a:cs typeface="Calibri"/>
                <a:sym typeface="Calibri"/>
              </a:defRPr>
            </a:lvl9pPr>
          </a:lstStyle>
          <a:p>
            <a:endParaRPr/>
          </a:p>
        </p:txBody>
      </p:sp>
      <p:sp>
        <p:nvSpPr>
          <p:cNvPr id="102" name="Google Shape;102;p12"/>
          <p:cNvSpPr txBox="1">
            <a:spLocks noGrp="1"/>
          </p:cNvSpPr>
          <p:nvPr>
            <p:ph type="body" idx="1"/>
          </p:nvPr>
        </p:nvSpPr>
        <p:spPr>
          <a:xfrm>
            <a:off x="1625600" y="5029200"/>
            <a:ext cx="5384800" cy="1371600"/>
          </a:xfrm>
          <a:prstGeom prst="rect">
            <a:avLst/>
          </a:prstGeom>
          <a:noFill/>
          <a:ln>
            <a:noFill/>
          </a:ln>
        </p:spPr>
        <p:txBody>
          <a:bodyPr spcFirstLastPara="1" wrap="square" lIns="91425" tIns="45700" rIns="91425" bIns="45700" anchor="t" anchorCtr="0"/>
          <a:lstStyle>
            <a:lvl1pPr marL="457200" marR="0" lvl="0" indent="-228600" algn="l" rtl="0">
              <a:spcBef>
                <a:spcPts val="373"/>
              </a:spcBef>
              <a:spcAft>
                <a:spcPts val="0"/>
              </a:spcAft>
              <a:buClr>
                <a:schemeClr val="dk1"/>
              </a:buClr>
              <a:buSzPts val="1867"/>
              <a:buFont typeface="Arial"/>
              <a:buNone/>
              <a:defRPr sz="1867" b="1" i="0" u="none" strike="noStrike" cap="none">
                <a:solidFill>
                  <a:schemeClr val="dk1"/>
                </a:solidFill>
                <a:latin typeface="Montserrat"/>
                <a:ea typeface="Montserrat"/>
                <a:cs typeface="Montserrat"/>
                <a:sym typeface="Montserrat"/>
              </a:defRPr>
            </a:lvl1pPr>
            <a:lvl2pPr marL="914400" marR="0" lvl="1" indent="-228600" algn="l" rtl="0">
              <a:spcBef>
                <a:spcPts val="320"/>
              </a:spcBef>
              <a:spcAft>
                <a:spcPts val="0"/>
              </a:spcAft>
              <a:buClr>
                <a:srgbClr val="444444"/>
              </a:buClr>
              <a:buSzPts val="1600"/>
              <a:buFont typeface="Arial"/>
              <a:buNone/>
              <a:defRPr sz="1600" b="1" i="0" u="none" strike="noStrike" cap="none">
                <a:solidFill>
                  <a:srgbClr val="444444"/>
                </a:solidFill>
                <a:latin typeface="Montserrat"/>
                <a:ea typeface="Montserrat"/>
                <a:cs typeface="Montserrat"/>
                <a:sym typeface="Montserrat"/>
              </a:defRPr>
            </a:lvl2pPr>
            <a:lvl3pPr marL="1371600" marR="0" lvl="2" indent="-228600" algn="l" rtl="0">
              <a:spcBef>
                <a:spcPts val="267"/>
              </a:spcBef>
              <a:spcAft>
                <a:spcPts val="0"/>
              </a:spcAft>
              <a:buClr>
                <a:srgbClr val="444444"/>
              </a:buClr>
              <a:buSzPts val="1333"/>
              <a:buFont typeface="Calibri"/>
              <a:buNone/>
              <a:defRPr sz="1333" b="1" i="0" u="none" strike="noStrike" cap="none">
                <a:solidFill>
                  <a:srgbClr val="444444"/>
                </a:solidFill>
                <a:latin typeface="Montserrat"/>
                <a:ea typeface="Montserrat"/>
                <a:cs typeface="Montserrat"/>
                <a:sym typeface="Montserrat"/>
              </a:defRPr>
            </a:lvl3pPr>
            <a:lvl4pPr marL="1828800" marR="0" lvl="3" indent="-228600" algn="l" rtl="0">
              <a:spcBef>
                <a:spcPts val="240"/>
              </a:spcBef>
              <a:spcAft>
                <a:spcPts val="0"/>
              </a:spcAft>
              <a:buClr>
                <a:srgbClr val="444444"/>
              </a:buClr>
              <a:buSzPts val="1200"/>
              <a:buFont typeface="Arial"/>
              <a:buNone/>
              <a:defRPr sz="1200" b="1" i="0" u="none" strike="noStrike" cap="none">
                <a:solidFill>
                  <a:srgbClr val="444444"/>
                </a:solidFill>
                <a:latin typeface="Montserrat"/>
                <a:ea typeface="Montserrat"/>
                <a:cs typeface="Montserrat"/>
                <a:sym typeface="Montserrat"/>
              </a:defRPr>
            </a:lvl4pPr>
            <a:lvl5pPr marL="2286000" marR="0" lvl="4" indent="-228600" algn="l" rtl="0">
              <a:spcBef>
                <a:spcPts val="240"/>
              </a:spcBef>
              <a:spcAft>
                <a:spcPts val="0"/>
              </a:spcAft>
              <a:buClr>
                <a:srgbClr val="444444"/>
              </a:buClr>
              <a:buSzPts val="1200"/>
              <a:buFont typeface="Arial"/>
              <a:buNone/>
              <a:defRPr sz="1200" b="1" i="0" u="none" strike="noStrike" cap="none">
                <a:solidFill>
                  <a:srgbClr val="444444"/>
                </a:solidFill>
                <a:latin typeface="Montserrat"/>
                <a:ea typeface="Montserrat"/>
                <a:cs typeface="Montserrat"/>
                <a:sym typeface="Montserrat"/>
              </a:defRPr>
            </a:lvl5pPr>
            <a:lvl6pPr marL="2743200" marR="0" lvl="5" indent="-228600" algn="l" rtl="0">
              <a:spcBef>
                <a:spcPts val="24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24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24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24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103" name="Google Shape;103;p12"/>
          <p:cNvSpPr txBox="1">
            <a:spLocks noGrp="1"/>
          </p:cNvSpPr>
          <p:nvPr>
            <p:ph type="dt" idx="10"/>
          </p:nvPr>
        </p:nvSpPr>
        <p:spPr>
          <a:xfrm flipH="1">
            <a:off x="9464432" y="6477000"/>
            <a:ext cx="2625969"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2"/>
          <p:cNvSpPr txBox="1">
            <a:spLocks noGrp="1"/>
          </p:cNvSpPr>
          <p:nvPr>
            <p:ph type="ftr" idx="11"/>
          </p:nvPr>
        </p:nvSpPr>
        <p:spPr>
          <a:xfrm>
            <a:off x="1625600" y="6477000"/>
            <a:ext cx="78232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1">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2" descr="C:\Users\Owner\Documents\VSI\Power Point Themes\VSNewLogo.png"/>
          <p:cNvPicPr preferRelativeResize="0"/>
          <p:nvPr/>
        </p:nvPicPr>
        <p:blipFill rotWithShape="1">
          <a:blip r:embed="rId2">
            <a:alphaModFix/>
          </a:blip>
          <a:srcRect/>
          <a:stretch/>
        </p:blipFill>
        <p:spPr>
          <a:xfrm>
            <a:off x="10576965" y="76200"/>
            <a:ext cx="1615035" cy="1351485"/>
          </a:xfrm>
          <a:prstGeom prst="rect">
            <a:avLst/>
          </a:prstGeom>
          <a:noFill/>
          <a:ln>
            <a:noFill/>
          </a:ln>
        </p:spPr>
      </p:pic>
      <p:sp>
        <p:nvSpPr>
          <p:cNvPr id="106" name="Google Shape;106;p12"/>
          <p:cNvSpPr txBox="1"/>
          <p:nvPr/>
        </p:nvSpPr>
        <p:spPr>
          <a:xfrm>
            <a:off x="-36576" y="5969000"/>
            <a:ext cx="508000" cy="487680"/>
          </a:xfrm>
          <a:prstGeom prst="rect">
            <a:avLst/>
          </a:prstGeom>
          <a:no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fld id="{00000000-1234-1234-1234-123412341234}" type="slidenum">
              <a:rPr lang="en-US" sz="1500" b="0">
                <a:solidFill>
                  <a:srgbClr val="FFFFFF"/>
                </a:solidFill>
                <a:latin typeface="Calibri"/>
                <a:ea typeface="Calibri"/>
                <a:cs typeface="Calibri"/>
                <a:sym typeface="Calibri"/>
              </a:rPr>
              <a:t>‹#›</a:t>
            </a:fld>
            <a:endParaRPr sz="1500" b="0">
              <a:solidFill>
                <a:srgbClr val="FFFFFF"/>
              </a:solidFill>
              <a:latin typeface="Calibri"/>
              <a:ea typeface="Calibri"/>
              <a:cs typeface="Calibri"/>
              <a:sym typeface="Calibri"/>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1524000" cy="6858000"/>
          </a:xfrm>
          <a:prstGeom prst="rect">
            <a:avLst/>
          </a:prstGeom>
          <a:gradFill>
            <a:gsLst>
              <a:gs pos="0">
                <a:schemeClr val="accent1"/>
              </a:gs>
              <a:gs pos="52000">
                <a:srgbClr val="992E2C"/>
              </a:gs>
              <a:gs pos="100000">
                <a:srgbClr val="661F1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11" name="Google Shape;11;p1"/>
          <p:cNvSpPr/>
          <p:nvPr/>
        </p:nvSpPr>
        <p:spPr>
          <a:xfrm>
            <a:off x="0" y="0"/>
            <a:ext cx="1524000" cy="6858000"/>
          </a:xfrm>
          <a:prstGeom prst="rect">
            <a:avLst/>
          </a:prstGeom>
          <a:gradFill>
            <a:gsLst>
              <a:gs pos="0">
                <a:srgbClr val="FFCF38"/>
              </a:gs>
              <a:gs pos="100000">
                <a:srgbClr val="D15D1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12" name="Google Shape;12;p1"/>
          <p:cNvSpPr txBox="1">
            <a:spLocks noGrp="1"/>
          </p:cNvSpPr>
          <p:nvPr>
            <p:ph type="title"/>
          </p:nvPr>
        </p:nvSpPr>
        <p:spPr>
          <a:xfrm>
            <a:off x="1619252" y="177800"/>
            <a:ext cx="8947149"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3C6C9B"/>
              </a:buClr>
              <a:buSzPts val="6400"/>
              <a:buFont typeface="Montserrat"/>
              <a:buNone/>
              <a:defRPr sz="6400" b="1" i="0" u="none" strike="noStrike" cap="none">
                <a:solidFill>
                  <a:srgbClr val="3C6C9B"/>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1625600" y="1498600"/>
            <a:ext cx="10464800" cy="4927600"/>
          </a:xfrm>
          <a:prstGeom prst="rect">
            <a:avLst/>
          </a:prstGeom>
          <a:noFill/>
          <a:ln>
            <a:noFill/>
          </a:ln>
        </p:spPr>
        <p:txBody>
          <a:bodyPr spcFirstLastPara="1" wrap="square" lIns="91425" tIns="45700" rIns="91425" bIns="45700" anchor="t" anchorCtr="0"/>
          <a:lstStyle>
            <a:lvl1pPr marL="457200" marR="0" lvl="0" indent="-499554" algn="l" rtl="0">
              <a:spcBef>
                <a:spcPts val="853"/>
              </a:spcBef>
              <a:spcAft>
                <a:spcPts val="0"/>
              </a:spcAft>
              <a:buClr>
                <a:srgbClr val="444444"/>
              </a:buClr>
              <a:buSzPts val="4267"/>
              <a:buFont typeface="Arial"/>
              <a:buChar char="»"/>
              <a:defRPr sz="4267" b="1" i="0" u="none" strike="noStrike" cap="none">
                <a:solidFill>
                  <a:srgbClr val="444444"/>
                </a:solidFill>
                <a:latin typeface="Montserrat"/>
                <a:ea typeface="Montserrat"/>
                <a:cs typeface="Montserrat"/>
                <a:sym typeface="Montserrat"/>
              </a:defRPr>
            </a:lvl1pPr>
            <a:lvl2pPr marL="914400" marR="0" lvl="1"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2pPr>
            <a:lvl3pPr marL="1371600" marR="0" lvl="2" indent="-381000" algn="l" rtl="0">
              <a:spcBef>
                <a:spcPts val="480"/>
              </a:spcBef>
              <a:spcAft>
                <a:spcPts val="0"/>
              </a:spcAft>
              <a:buClr>
                <a:srgbClr val="444444"/>
              </a:buClr>
              <a:buSzPts val="2400"/>
              <a:buFont typeface="Calibri"/>
              <a:buChar char="+"/>
              <a:defRPr sz="2400" b="1" i="0" u="none" strike="noStrike" cap="none">
                <a:solidFill>
                  <a:srgbClr val="444444"/>
                </a:solidFill>
                <a:latin typeface="Montserrat"/>
                <a:ea typeface="Montserrat"/>
                <a:cs typeface="Montserrat"/>
                <a:sym typeface="Montserrat"/>
              </a:defRPr>
            </a:lvl3pPr>
            <a:lvl4pPr marL="1828800" marR="0" lvl="3"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4pPr>
            <a:lvl5pPr marL="2286000" marR="0" lvl="4" indent="-381000" algn="l" rtl="0">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5pPr>
            <a:lvl6pPr marL="2743200" marR="0" lvl="5" indent="-397954" algn="l" rtl="0">
              <a:spcBef>
                <a:spcPts val="533"/>
              </a:spcBef>
              <a:spcAft>
                <a:spcPts val="0"/>
              </a:spcAft>
              <a:buClr>
                <a:schemeClr val="dk1"/>
              </a:buClr>
              <a:buSzPts val="2667"/>
              <a:buFont typeface="Calibri"/>
              <a:buChar char="&gt;"/>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1625600" y="6477000"/>
            <a:ext cx="7823200" cy="304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1" i="0" u="none" strike="noStrike" cap="none">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dt" idx="10"/>
          </p:nvPr>
        </p:nvSpPr>
        <p:spPr>
          <a:xfrm flipH="1">
            <a:off x="9464432" y="6477000"/>
            <a:ext cx="2625969" cy="3048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b="1" i="0" u="none" strike="noStrike" cap="none">
                <a:solidFill>
                  <a:srgbClr val="3C6C9B"/>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1" descr="C:\Users\Owner\Documents\VSI\Power Point Themes\VSNewLogo.png"/>
          <p:cNvPicPr preferRelativeResize="0"/>
          <p:nvPr/>
        </p:nvPicPr>
        <p:blipFill rotWithShape="1">
          <a:blip r:embed="rId18">
            <a:alphaModFix/>
          </a:blip>
          <a:srcRect/>
          <a:stretch/>
        </p:blipFill>
        <p:spPr>
          <a:xfrm>
            <a:off x="10464800" y="177800"/>
            <a:ext cx="1615035" cy="1351485"/>
          </a:xfrm>
          <a:prstGeom prst="rect">
            <a:avLst/>
          </a:prstGeom>
          <a:noFill/>
          <a:ln>
            <a:noFill/>
          </a:ln>
        </p:spPr>
      </p:pic>
      <p:sp>
        <p:nvSpPr>
          <p:cNvPr id="17" name="Google Shape;17;p1"/>
          <p:cNvSpPr txBox="1">
            <a:spLocks noGrp="1"/>
          </p:cNvSpPr>
          <p:nvPr>
            <p:ph type="sldNum" idx="12"/>
          </p:nvPr>
        </p:nvSpPr>
        <p:spPr>
          <a:xfrm>
            <a:off x="615948" y="6070600"/>
            <a:ext cx="655605"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2133" b="1" i="0" u="none" strike="noStrike" cap="none">
                <a:solidFill>
                  <a:srgbClr val="FFFFFF"/>
                </a:solidFill>
                <a:latin typeface="Montserrat"/>
                <a:ea typeface="Montserrat"/>
                <a:cs typeface="Montserrat"/>
                <a:sym typeface="Montserrat"/>
              </a:defRPr>
            </a:lvl1pPr>
            <a:lvl2pPr marL="0" marR="0" lvl="1" indent="0" algn="l" rtl="0">
              <a:spcBef>
                <a:spcPts val="0"/>
              </a:spcBef>
              <a:buNone/>
              <a:defRPr sz="2133" b="1" i="0" u="none" strike="noStrike" cap="none">
                <a:solidFill>
                  <a:srgbClr val="FFFFFF"/>
                </a:solidFill>
                <a:latin typeface="Montserrat"/>
                <a:ea typeface="Montserrat"/>
                <a:cs typeface="Montserrat"/>
                <a:sym typeface="Montserrat"/>
              </a:defRPr>
            </a:lvl2pPr>
            <a:lvl3pPr marL="0" marR="0" lvl="2" indent="0" algn="l" rtl="0">
              <a:spcBef>
                <a:spcPts val="0"/>
              </a:spcBef>
              <a:buNone/>
              <a:defRPr sz="2133" b="1" i="0" u="none" strike="noStrike" cap="none">
                <a:solidFill>
                  <a:srgbClr val="FFFFFF"/>
                </a:solidFill>
                <a:latin typeface="Montserrat"/>
                <a:ea typeface="Montserrat"/>
                <a:cs typeface="Montserrat"/>
                <a:sym typeface="Montserrat"/>
              </a:defRPr>
            </a:lvl3pPr>
            <a:lvl4pPr marL="0" marR="0" lvl="3" indent="0" algn="l" rtl="0">
              <a:spcBef>
                <a:spcPts val="0"/>
              </a:spcBef>
              <a:buNone/>
              <a:defRPr sz="2133" b="1" i="0" u="none" strike="noStrike" cap="none">
                <a:solidFill>
                  <a:srgbClr val="FFFFFF"/>
                </a:solidFill>
                <a:latin typeface="Montserrat"/>
                <a:ea typeface="Montserrat"/>
                <a:cs typeface="Montserrat"/>
                <a:sym typeface="Montserrat"/>
              </a:defRPr>
            </a:lvl4pPr>
            <a:lvl5pPr marL="0" marR="0" lvl="4" indent="0" algn="l" rtl="0">
              <a:spcBef>
                <a:spcPts val="0"/>
              </a:spcBef>
              <a:buNone/>
              <a:defRPr sz="2133" b="1" i="0" u="none" strike="noStrike" cap="none">
                <a:solidFill>
                  <a:srgbClr val="FFFFFF"/>
                </a:solidFill>
                <a:latin typeface="Montserrat"/>
                <a:ea typeface="Montserrat"/>
                <a:cs typeface="Montserrat"/>
                <a:sym typeface="Montserrat"/>
              </a:defRPr>
            </a:lvl5pPr>
            <a:lvl6pPr marL="0" marR="0" lvl="5" indent="0" algn="l" rtl="0">
              <a:spcBef>
                <a:spcPts val="0"/>
              </a:spcBef>
              <a:buNone/>
              <a:defRPr sz="2133" b="1" i="0" u="none" strike="noStrike" cap="none">
                <a:solidFill>
                  <a:srgbClr val="FFFFFF"/>
                </a:solidFill>
                <a:latin typeface="Montserrat"/>
                <a:ea typeface="Montserrat"/>
                <a:cs typeface="Montserrat"/>
                <a:sym typeface="Montserrat"/>
              </a:defRPr>
            </a:lvl6pPr>
            <a:lvl7pPr marL="0" marR="0" lvl="6" indent="0" algn="l" rtl="0">
              <a:spcBef>
                <a:spcPts val="0"/>
              </a:spcBef>
              <a:buNone/>
              <a:defRPr sz="2133" b="1" i="0" u="none" strike="noStrike" cap="none">
                <a:solidFill>
                  <a:srgbClr val="FFFFFF"/>
                </a:solidFill>
                <a:latin typeface="Montserrat"/>
                <a:ea typeface="Montserrat"/>
                <a:cs typeface="Montserrat"/>
                <a:sym typeface="Montserrat"/>
              </a:defRPr>
            </a:lvl7pPr>
            <a:lvl8pPr marL="0" marR="0" lvl="7" indent="0" algn="l" rtl="0">
              <a:spcBef>
                <a:spcPts val="0"/>
              </a:spcBef>
              <a:buNone/>
              <a:defRPr sz="2133" b="1" i="0" u="none" strike="noStrike" cap="none">
                <a:solidFill>
                  <a:srgbClr val="FFFFFF"/>
                </a:solidFill>
                <a:latin typeface="Montserrat"/>
                <a:ea typeface="Montserrat"/>
                <a:cs typeface="Montserrat"/>
                <a:sym typeface="Montserrat"/>
              </a:defRPr>
            </a:lvl8pPr>
            <a:lvl9pPr marL="0" marR="0" lvl="8" indent="0" algn="l" rtl="0">
              <a:spcBef>
                <a:spcPts val="0"/>
              </a:spcBef>
              <a:buNone/>
              <a:defRPr sz="2133" b="1" i="0" u="none" strike="noStrike" cap="none">
                <a:solidFill>
                  <a:srgbClr val="FFFFFF"/>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5" r:id="rId15"/>
    <p:sldLayoutId id="2147483666" r:id="rId1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www.communitysolaraccess.org/wp-content/uploads/2016/03/CCSA-Policy-Decision-Matrix-Final-11-15-2016.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votesolar.org/cschecklist" TargetMode="External"/><Relationship Id="rId5" Type="http://schemas.openxmlformats.org/officeDocument/2006/relationships/hyperlink" Target="http://www.irecusa.org/publications/guiding-principles-for-shared-renewable-energy-programs/" TargetMode="External"/><Relationship Id="rId4" Type="http://schemas.openxmlformats.org/officeDocument/2006/relationships/hyperlink" Target="http://www.lowincomesolar.org/practices/community-sola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pewinternet.org/2018/05/14/majorities-see-government-efforts-to-protect-the-environment-as-insufficient/ps-05-10-18_report-07/"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7335A50B-2CA2-BE4E-8C03-7CEF2A0BDF1B}"/>
              </a:ext>
            </a:extLst>
          </p:cNvPr>
          <p:cNvSpPr txBox="1">
            <a:spLocks noGrp="1"/>
          </p:cNvSpPr>
          <p:nvPr>
            <p:ph type="ctrTitle"/>
          </p:nvPr>
        </p:nvSpPr>
        <p:spPr>
          <a:xfrm>
            <a:off x="643327" y="980754"/>
            <a:ext cx="6908800" cy="4267200"/>
          </a:xfrm>
          <a:prstGeom prst="rect">
            <a:avLst/>
          </a:prstGeom>
          <a:noFill/>
        </p:spPr>
        <p:txBody>
          <a:bodyPr vert="horz" lIns="91440" tIns="45720" rIns="91440" bIns="45720" rtlCol="0" anchor="ctr">
            <a:noAutofit/>
          </a:bodyPr>
          <a:lstStyle>
            <a:lvl1pPr algn="l" defTabSz="1219170" rtl="0" eaLnBrk="1" latinLnBrk="0" hangingPunct="1">
              <a:spcBef>
                <a:spcPct val="0"/>
              </a:spcBef>
              <a:buNone/>
              <a:defRPr sz="5333" b="1" kern="1200">
                <a:ln w="12700">
                  <a:noFill/>
                </a:ln>
                <a:solidFill>
                  <a:srgbClr val="3C6C9B"/>
                </a:solidFill>
                <a:effectLst/>
                <a:latin typeface="Gotham Bold" pitchFamily="50" charset="0"/>
                <a:ea typeface="+mj-ea"/>
                <a:cs typeface="Gotham Bold" pitchFamily="50" charset="0"/>
              </a:defRPr>
            </a:lvl1pPr>
          </a:lstStyle>
          <a:p>
            <a:r>
              <a:rPr lang="en-US" sz="4800" dirty="0">
                <a:latin typeface="Helvetica Neue" charset="0"/>
                <a:ea typeface="Helvetica Neue" charset="0"/>
                <a:cs typeface="Helvetica Neue" charset="0"/>
              </a:rPr>
              <a:t>Community Solar 101</a:t>
            </a:r>
            <a:br>
              <a:rPr lang="en-US" sz="3200" dirty="0">
                <a:latin typeface="Helvetica Neue" charset="0"/>
                <a:ea typeface="Helvetica Neue" charset="0"/>
                <a:cs typeface="Helvetica Neue" charset="0"/>
              </a:rPr>
            </a:br>
            <a:br>
              <a:rPr lang="en-US" sz="3200" dirty="0">
                <a:latin typeface="Helvetica Neue" charset="0"/>
                <a:ea typeface="Helvetica Neue" charset="0"/>
                <a:cs typeface="Helvetica Neue" charset="0"/>
              </a:rPr>
            </a:br>
            <a:br>
              <a:rPr lang="en-US" sz="3600" dirty="0">
                <a:solidFill>
                  <a:schemeClr val="tx1"/>
                </a:solidFill>
                <a:latin typeface="Helvetica Neue" charset="0"/>
                <a:ea typeface="Helvetica Neue" charset="0"/>
                <a:cs typeface="Helvetica Neue" charset="0"/>
              </a:rPr>
            </a:br>
            <a:br>
              <a:rPr lang="en-US" sz="3600" dirty="0">
                <a:solidFill>
                  <a:schemeClr val="tx1"/>
                </a:solidFill>
                <a:latin typeface="Helvetica Neue" charset="0"/>
                <a:ea typeface="Helvetica Neue" charset="0"/>
                <a:cs typeface="Helvetica Neue" charset="0"/>
              </a:rPr>
            </a:br>
            <a:br>
              <a:rPr lang="en-US" sz="3600" dirty="0">
                <a:solidFill>
                  <a:schemeClr val="tx1"/>
                </a:solidFill>
                <a:latin typeface="Helvetica Neue" charset="0"/>
                <a:ea typeface="Helvetica Neue" charset="0"/>
                <a:cs typeface="Helvetica Neue" charset="0"/>
              </a:rPr>
            </a:br>
            <a:br>
              <a:rPr lang="en-US" sz="3600" dirty="0">
                <a:solidFill>
                  <a:schemeClr val="tx1"/>
                </a:solidFill>
                <a:latin typeface="Helvetica Neue" charset="0"/>
                <a:ea typeface="Helvetica Neue" charset="0"/>
                <a:cs typeface="Helvetica Neue" charset="0"/>
              </a:rPr>
            </a:br>
            <a:br>
              <a:rPr lang="en-US" sz="3600" dirty="0">
                <a:solidFill>
                  <a:schemeClr val="tx1"/>
                </a:solidFill>
                <a:latin typeface="Helvetica Neue" charset="0"/>
                <a:ea typeface="Helvetica Neue" charset="0"/>
                <a:cs typeface="Helvetica Neue" charset="0"/>
              </a:rPr>
            </a:br>
            <a:endParaRPr lang="en-US" sz="3600" dirty="0">
              <a:solidFill>
                <a:schemeClr val="tx1"/>
              </a:solidFill>
              <a:latin typeface="Helvetica Neue" charset="0"/>
              <a:ea typeface="Helvetica Neue" charset="0"/>
              <a:cs typeface="Helvetica Neue" charset="0"/>
            </a:endParaRPr>
          </a:p>
        </p:txBody>
      </p:sp>
      <p:sp>
        <p:nvSpPr>
          <p:cNvPr id="2" name="TextBox 1"/>
          <p:cNvSpPr txBox="1"/>
          <p:nvPr/>
        </p:nvSpPr>
        <p:spPr>
          <a:xfrm>
            <a:off x="643327" y="3114354"/>
            <a:ext cx="4198912" cy="1200329"/>
          </a:xfrm>
          <a:prstGeom prst="rect">
            <a:avLst/>
          </a:prstGeom>
          <a:noFill/>
        </p:spPr>
        <p:txBody>
          <a:bodyPr wrap="square" rtlCol="0">
            <a:spAutoFit/>
          </a:bodyPr>
          <a:lstStyle/>
          <a:p>
            <a:r>
              <a:rPr lang="en-US" sz="3600" dirty="0">
                <a:solidFill>
                  <a:schemeClr val="tx1"/>
                </a:solidFill>
                <a:latin typeface="Helvetica Neue" charset="0"/>
                <a:ea typeface="Helvetica Neue" charset="0"/>
                <a:cs typeface="Helvetica Neue" charset="0"/>
              </a:rPr>
              <a:t>Scott Thomasson</a:t>
            </a:r>
          </a:p>
          <a:p>
            <a:r>
              <a:rPr lang="en-US" sz="3600" dirty="0">
                <a:solidFill>
                  <a:schemeClr val="tx1"/>
                </a:solidFill>
                <a:latin typeface="Helvetica Neue" charset="0"/>
                <a:ea typeface="Helvetica Neue" charset="0"/>
                <a:cs typeface="Helvetica Neue" charset="0"/>
              </a:rPr>
              <a:t>Southeast Director</a:t>
            </a:r>
          </a:p>
        </p:txBody>
      </p:sp>
      <p:sp>
        <p:nvSpPr>
          <p:cNvPr id="4" name="TextBox 3"/>
          <p:cNvSpPr txBox="1"/>
          <p:nvPr/>
        </p:nvSpPr>
        <p:spPr>
          <a:xfrm>
            <a:off x="643327" y="5799221"/>
            <a:ext cx="7261808" cy="523220"/>
          </a:xfrm>
          <a:prstGeom prst="rect">
            <a:avLst/>
          </a:prstGeom>
          <a:noFill/>
        </p:spPr>
        <p:txBody>
          <a:bodyPr wrap="square" rtlCol="0">
            <a:spAutoFit/>
          </a:bodyPr>
          <a:lstStyle/>
          <a:p>
            <a:r>
              <a:rPr lang="en-US" sz="2800" dirty="0">
                <a:solidFill>
                  <a:schemeClr val="tx1"/>
                </a:solidFill>
                <a:latin typeface="Helvetica Neue" charset="0"/>
                <a:ea typeface="Helvetica Neue" charset="0"/>
                <a:cs typeface="Helvetica Neue" charset="0"/>
              </a:rPr>
              <a:t>November 13, 2018</a:t>
            </a:r>
          </a:p>
        </p:txBody>
      </p:sp>
    </p:spTree>
    <p:extLst>
      <p:ext uri="{BB962C8B-B14F-4D97-AF65-F5344CB8AC3E}">
        <p14:creationId xmlns:p14="http://schemas.microsoft.com/office/powerpoint/2010/main" val="711385897"/>
      </p:ext>
    </p:extLst>
  </p:cSld>
  <p:clrMapOvr>
    <a:masterClrMapping/>
  </p:clrMapOvr>
  <p:transition>
    <p:cut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91800" y="4648200"/>
            <a:ext cx="762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489154" y="6613099"/>
            <a:ext cx="5978446" cy="299200"/>
          </a:xfrm>
          <a:prstGeom prst="rect">
            <a:avLst/>
          </a:prstGeom>
        </p:spPr>
        <p:txBody>
          <a:bodyPr wrap="square" lIns="82945" tIns="41473" rIns="82945" bIns="41473">
            <a:spAutoFit/>
          </a:bodyPr>
          <a:lstStyle/>
          <a:p>
            <a:r>
              <a:rPr lang="en-US" sz="1400" dirty="0"/>
              <a:t>Source: Lazard LCOE 11.0 </a:t>
            </a:r>
          </a:p>
        </p:txBody>
      </p:sp>
      <p:sp>
        <p:nvSpPr>
          <p:cNvPr id="2" name="TextBox 1"/>
          <p:cNvSpPr txBox="1"/>
          <p:nvPr/>
        </p:nvSpPr>
        <p:spPr>
          <a:xfrm>
            <a:off x="558915" y="347750"/>
            <a:ext cx="9165575" cy="1077218"/>
          </a:xfrm>
          <a:prstGeom prst="rect">
            <a:avLst/>
          </a:prstGeom>
          <a:noFill/>
        </p:spPr>
        <p:txBody>
          <a:bodyPr wrap="square" rtlCol="0">
            <a:spAutoFit/>
          </a:bodyPr>
          <a:lstStyle/>
          <a:p>
            <a:r>
              <a:rPr lang="en-US" sz="4000" b="1" dirty="0">
                <a:solidFill>
                  <a:srgbClr val="3C6C9B"/>
                </a:solidFill>
                <a:latin typeface="Helvetica Neue"/>
                <a:ea typeface="Helvetica Neue"/>
                <a:cs typeface="Helvetica Neue"/>
              </a:rPr>
              <a:t>Levelized Cost of Energy: </a:t>
            </a:r>
          </a:p>
          <a:p>
            <a:r>
              <a:rPr lang="en-US" sz="2400" b="1" dirty="0">
                <a:solidFill>
                  <a:schemeClr val="tx1">
                    <a:lumMod val="75000"/>
                  </a:schemeClr>
                </a:solidFill>
                <a:latin typeface="Helvetica Neue" charset="0"/>
                <a:ea typeface="Helvetica Neue" charset="0"/>
                <a:cs typeface="Helvetica Neue" charset="0"/>
                <a:sym typeface="Montserrat"/>
              </a:rPr>
              <a:t>Lazard Review Nov 2017</a:t>
            </a:r>
          </a:p>
        </p:txBody>
      </p:sp>
      <p:graphicFrame>
        <p:nvGraphicFramePr>
          <p:cNvPr id="9" name="Chart 8">
            <a:extLst>
              <a:ext uri="{FF2B5EF4-FFF2-40B4-BE49-F238E27FC236}">
                <a16:creationId xmlns:a16="http://schemas.microsoft.com/office/drawing/2014/main" id="{00000000-0008-0000-0000-000002000000}"/>
              </a:ext>
            </a:extLst>
          </p:cNvPr>
          <p:cNvGraphicFramePr>
            <a:graphicFrameLocks/>
          </p:cNvGraphicFramePr>
          <p:nvPr>
            <p:extLst/>
          </p:nvPr>
        </p:nvGraphicFramePr>
        <p:xfrm>
          <a:off x="1569307" y="1722175"/>
          <a:ext cx="8458200" cy="51901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9352650"/>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Helvetica Neue" charset="0"/>
                <a:ea typeface="Helvetica Neue" charset="0"/>
                <a:cs typeface="Helvetica Neue" charset="0"/>
              </a:rPr>
              <a:t>Where is Community Solar?</a:t>
            </a:r>
          </a:p>
        </p:txBody>
      </p:sp>
      <p:sp>
        <p:nvSpPr>
          <p:cNvPr id="3" name="Text Placeholder 2"/>
          <p:cNvSpPr>
            <a:spLocks noGrp="1"/>
          </p:cNvSpPr>
          <p:nvPr>
            <p:ph type="body" idx="1"/>
          </p:nvPr>
        </p:nvSpPr>
        <p:spPr>
          <a:xfrm>
            <a:off x="508000" y="1701800"/>
            <a:ext cx="4492447" cy="4775200"/>
          </a:xfrm>
        </p:spPr>
        <p:txBody>
          <a:bodyPr/>
          <a:lstStyle/>
          <a:p>
            <a:pPr marL="457200" lvl="1" indent="-465645">
              <a:spcBef>
                <a:spcPts val="747"/>
              </a:spcBef>
              <a:buSzPts val="3733"/>
              <a:buFont typeface="Arial"/>
              <a:buChar char="»"/>
            </a:pPr>
            <a:r>
              <a:rPr lang="en-US" b="0" dirty="0">
                <a:latin typeface="+mn-lt"/>
              </a:rPr>
              <a:t>42 states and Washington, D.C. currently have some voluntary community solar projects, </a:t>
            </a:r>
            <a:r>
              <a:rPr lang="en-US" dirty="0">
                <a:latin typeface="+mn-lt"/>
              </a:rPr>
              <a:t>but only 19 states and D.C. have statewide programs that provide an early opportunity for community solar to scale.</a:t>
            </a:r>
          </a:p>
          <a:p>
            <a:endParaRPr lang="en-US" sz="2400" b="0" dirty="0">
              <a:latin typeface="+mn-lt"/>
            </a:endParaRPr>
          </a:p>
        </p:txBody>
      </p:sp>
      <p:grpSp>
        <p:nvGrpSpPr>
          <p:cNvPr id="4" name="Group 3">
            <a:extLst>
              <a:ext uri="{FF2B5EF4-FFF2-40B4-BE49-F238E27FC236}">
                <a16:creationId xmlns:a16="http://schemas.microsoft.com/office/drawing/2014/main" id="{757BF937-9E42-4E78-9B10-E3F5670F6238}"/>
              </a:ext>
            </a:extLst>
          </p:cNvPr>
          <p:cNvGrpSpPr/>
          <p:nvPr/>
        </p:nvGrpSpPr>
        <p:grpSpPr>
          <a:xfrm>
            <a:off x="5483814" y="1627199"/>
            <a:ext cx="6484409" cy="3978834"/>
            <a:chOff x="2853795" y="1439583"/>
            <a:chExt cx="6484409" cy="3978834"/>
          </a:xfrm>
        </p:grpSpPr>
        <p:sp>
          <p:nvSpPr>
            <p:cNvPr id="5" name="Freeform 69">
              <a:extLst>
                <a:ext uri="{FF2B5EF4-FFF2-40B4-BE49-F238E27FC236}">
                  <a16:creationId xmlns:a16="http://schemas.microsoft.com/office/drawing/2014/main" id="{C3A0E538-8865-41D5-85B6-53E9D8811898}"/>
                </a:ext>
              </a:extLst>
            </p:cNvPr>
            <p:cNvSpPr>
              <a:spLocks noChangeAspect="1"/>
            </p:cNvSpPr>
            <p:nvPr/>
          </p:nvSpPr>
          <p:spPr bwMode="auto">
            <a:xfrm>
              <a:off x="3127399" y="1439583"/>
              <a:ext cx="829931" cy="584049"/>
            </a:xfrm>
            <a:custGeom>
              <a:avLst/>
              <a:gdLst>
                <a:gd name="T0" fmla="*/ 467 w 511"/>
                <a:gd name="T1" fmla="*/ 337 h 362"/>
                <a:gd name="T2" fmla="*/ 437 w 511"/>
                <a:gd name="T3" fmla="*/ 356 h 362"/>
                <a:gd name="T4" fmla="*/ 426 w 511"/>
                <a:gd name="T5" fmla="*/ 354 h 362"/>
                <a:gd name="T6" fmla="*/ 413 w 511"/>
                <a:gd name="T7" fmla="*/ 352 h 362"/>
                <a:gd name="T8" fmla="*/ 377 w 511"/>
                <a:gd name="T9" fmla="*/ 344 h 362"/>
                <a:gd name="T10" fmla="*/ 318 w 511"/>
                <a:gd name="T11" fmla="*/ 338 h 362"/>
                <a:gd name="T12" fmla="*/ 288 w 511"/>
                <a:gd name="T13" fmla="*/ 334 h 362"/>
                <a:gd name="T14" fmla="*/ 264 w 511"/>
                <a:gd name="T15" fmla="*/ 337 h 362"/>
                <a:gd name="T16" fmla="*/ 242 w 511"/>
                <a:gd name="T17" fmla="*/ 343 h 362"/>
                <a:gd name="T18" fmla="*/ 210 w 511"/>
                <a:gd name="T19" fmla="*/ 336 h 362"/>
                <a:gd name="T20" fmla="*/ 175 w 511"/>
                <a:gd name="T21" fmla="*/ 340 h 362"/>
                <a:gd name="T22" fmla="*/ 158 w 511"/>
                <a:gd name="T23" fmla="*/ 326 h 362"/>
                <a:gd name="T24" fmla="*/ 140 w 511"/>
                <a:gd name="T25" fmla="*/ 323 h 362"/>
                <a:gd name="T26" fmla="*/ 114 w 511"/>
                <a:gd name="T27" fmla="*/ 326 h 362"/>
                <a:gd name="T28" fmla="*/ 91 w 511"/>
                <a:gd name="T29" fmla="*/ 324 h 362"/>
                <a:gd name="T30" fmla="*/ 74 w 511"/>
                <a:gd name="T31" fmla="*/ 302 h 362"/>
                <a:gd name="T32" fmla="*/ 76 w 511"/>
                <a:gd name="T33" fmla="*/ 280 h 362"/>
                <a:gd name="T34" fmla="*/ 52 w 511"/>
                <a:gd name="T35" fmla="*/ 256 h 362"/>
                <a:gd name="T36" fmla="*/ 40 w 511"/>
                <a:gd name="T37" fmla="*/ 240 h 362"/>
                <a:gd name="T38" fmla="*/ 13 w 511"/>
                <a:gd name="T39" fmla="*/ 236 h 362"/>
                <a:gd name="T40" fmla="*/ 4 w 511"/>
                <a:gd name="T41" fmla="*/ 232 h 362"/>
                <a:gd name="T42" fmla="*/ 8 w 511"/>
                <a:gd name="T43" fmla="*/ 214 h 362"/>
                <a:gd name="T44" fmla="*/ 17 w 511"/>
                <a:gd name="T45" fmla="*/ 199 h 362"/>
                <a:gd name="T46" fmla="*/ 17 w 511"/>
                <a:gd name="T47" fmla="*/ 192 h 362"/>
                <a:gd name="T48" fmla="*/ 13 w 511"/>
                <a:gd name="T49" fmla="*/ 174 h 362"/>
                <a:gd name="T50" fmla="*/ 30 w 511"/>
                <a:gd name="T51" fmla="*/ 172 h 362"/>
                <a:gd name="T52" fmla="*/ 17 w 511"/>
                <a:gd name="T53" fmla="*/ 158 h 362"/>
                <a:gd name="T54" fmla="*/ 16 w 511"/>
                <a:gd name="T55" fmla="*/ 142 h 362"/>
                <a:gd name="T56" fmla="*/ 14 w 511"/>
                <a:gd name="T57" fmla="*/ 109 h 362"/>
                <a:gd name="T58" fmla="*/ 5 w 511"/>
                <a:gd name="T59" fmla="*/ 72 h 362"/>
                <a:gd name="T60" fmla="*/ 4 w 511"/>
                <a:gd name="T61" fmla="*/ 44 h 362"/>
                <a:gd name="T62" fmla="*/ 14 w 511"/>
                <a:gd name="T63" fmla="*/ 24 h 362"/>
                <a:gd name="T64" fmla="*/ 86 w 511"/>
                <a:gd name="T65" fmla="*/ 70 h 362"/>
                <a:gd name="T66" fmla="*/ 122 w 511"/>
                <a:gd name="T67" fmla="*/ 85 h 362"/>
                <a:gd name="T68" fmla="*/ 126 w 511"/>
                <a:gd name="T69" fmla="*/ 83 h 362"/>
                <a:gd name="T70" fmla="*/ 131 w 511"/>
                <a:gd name="T71" fmla="*/ 106 h 362"/>
                <a:gd name="T72" fmla="*/ 136 w 511"/>
                <a:gd name="T73" fmla="*/ 107 h 362"/>
                <a:gd name="T74" fmla="*/ 137 w 511"/>
                <a:gd name="T75" fmla="*/ 120 h 362"/>
                <a:gd name="T76" fmla="*/ 134 w 511"/>
                <a:gd name="T77" fmla="*/ 150 h 362"/>
                <a:gd name="T78" fmla="*/ 126 w 511"/>
                <a:gd name="T79" fmla="*/ 155 h 362"/>
                <a:gd name="T80" fmla="*/ 133 w 511"/>
                <a:gd name="T81" fmla="*/ 160 h 362"/>
                <a:gd name="T82" fmla="*/ 145 w 511"/>
                <a:gd name="T83" fmla="*/ 118 h 362"/>
                <a:gd name="T84" fmla="*/ 161 w 511"/>
                <a:gd name="T85" fmla="*/ 98 h 362"/>
                <a:gd name="T86" fmla="*/ 150 w 511"/>
                <a:gd name="T87" fmla="*/ 85 h 362"/>
                <a:gd name="T88" fmla="*/ 146 w 511"/>
                <a:gd name="T89" fmla="*/ 84 h 362"/>
                <a:gd name="T90" fmla="*/ 157 w 511"/>
                <a:gd name="T91" fmla="*/ 71 h 362"/>
                <a:gd name="T92" fmla="*/ 146 w 511"/>
                <a:gd name="T93" fmla="*/ 58 h 362"/>
                <a:gd name="T94" fmla="*/ 143 w 511"/>
                <a:gd name="T95" fmla="*/ 90 h 362"/>
                <a:gd name="T96" fmla="*/ 149 w 511"/>
                <a:gd name="T97" fmla="*/ 107 h 362"/>
                <a:gd name="T98" fmla="*/ 139 w 511"/>
                <a:gd name="T99" fmla="*/ 79 h 362"/>
                <a:gd name="T100" fmla="*/ 146 w 511"/>
                <a:gd name="T101" fmla="*/ 36 h 362"/>
                <a:gd name="T102" fmla="*/ 160 w 511"/>
                <a:gd name="T103" fmla="*/ 28 h 362"/>
                <a:gd name="T104" fmla="*/ 146 w 511"/>
                <a:gd name="T105" fmla="*/ 12 h 362"/>
                <a:gd name="T106" fmla="*/ 397 w 511"/>
                <a:gd name="T107" fmla="*/ 56 h 362"/>
                <a:gd name="T108" fmla="*/ 511 w 511"/>
                <a:gd name="T109" fmla="*/ 79 h 362"/>
                <a:gd name="T110" fmla="*/ 509 w 511"/>
                <a:gd name="T111" fmla="*/ 94 h 362"/>
                <a:gd name="T112" fmla="*/ 493 w 511"/>
                <a:gd name="T113" fmla="*/ 168 h 362"/>
                <a:gd name="T114" fmla="*/ 492 w 511"/>
                <a:gd name="T115" fmla="*/ 174 h 362"/>
                <a:gd name="T116" fmla="*/ 481 w 511"/>
                <a:gd name="T117" fmla="*/ 232 h 362"/>
                <a:gd name="T118" fmla="*/ 478 w 511"/>
                <a:gd name="T119" fmla="*/ 254 h 362"/>
                <a:gd name="T120" fmla="*/ 467 w 511"/>
                <a:gd name="T121" fmla="*/ 31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1" h="362">
                  <a:moveTo>
                    <a:pt x="464" y="320"/>
                  </a:moveTo>
                  <a:lnTo>
                    <a:pt x="463" y="324"/>
                  </a:lnTo>
                  <a:lnTo>
                    <a:pt x="467" y="337"/>
                  </a:lnTo>
                  <a:lnTo>
                    <a:pt x="466" y="362"/>
                  </a:lnTo>
                  <a:lnTo>
                    <a:pt x="438" y="356"/>
                  </a:lnTo>
                  <a:lnTo>
                    <a:pt x="437" y="356"/>
                  </a:lnTo>
                  <a:lnTo>
                    <a:pt x="428" y="355"/>
                  </a:lnTo>
                  <a:lnTo>
                    <a:pt x="427" y="354"/>
                  </a:lnTo>
                  <a:lnTo>
                    <a:pt x="426" y="354"/>
                  </a:lnTo>
                  <a:lnTo>
                    <a:pt x="420" y="353"/>
                  </a:lnTo>
                  <a:lnTo>
                    <a:pt x="419" y="353"/>
                  </a:lnTo>
                  <a:lnTo>
                    <a:pt x="413" y="352"/>
                  </a:lnTo>
                  <a:lnTo>
                    <a:pt x="395" y="348"/>
                  </a:lnTo>
                  <a:lnTo>
                    <a:pt x="394" y="348"/>
                  </a:lnTo>
                  <a:lnTo>
                    <a:pt x="377" y="344"/>
                  </a:lnTo>
                  <a:lnTo>
                    <a:pt x="342" y="337"/>
                  </a:lnTo>
                  <a:lnTo>
                    <a:pt x="329" y="335"/>
                  </a:lnTo>
                  <a:lnTo>
                    <a:pt x="318" y="338"/>
                  </a:lnTo>
                  <a:lnTo>
                    <a:pt x="310" y="336"/>
                  </a:lnTo>
                  <a:lnTo>
                    <a:pt x="298" y="336"/>
                  </a:lnTo>
                  <a:lnTo>
                    <a:pt x="288" y="334"/>
                  </a:lnTo>
                  <a:lnTo>
                    <a:pt x="281" y="338"/>
                  </a:lnTo>
                  <a:lnTo>
                    <a:pt x="266" y="337"/>
                  </a:lnTo>
                  <a:lnTo>
                    <a:pt x="264" y="337"/>
                  </a:lnTo>
                  <a:lnTo>
                    <a:pt x="260" y="337"/>
                  </a:lnTo>
                  <a:lnTo>
                    <a:pt x="258" y="337"/>
                  </a:lnTo>
                  <a:lnTo>
                    <a:pt x="242" y="343"/>
                  </a:lnTo>
                  <a:lnTo>
                    <a:pt x="223" y="342"/>
                  </a:lnTo>
                  <a:lnTo>
                    <a:pt x="212" y="335"/>
                  </a:lnTo>
                  <a:lnTo>
                    <a:pt x="210" y="336"/>
                  </a:lnTo>
                  <a:lnTo>
                    <a:pt x="198" y="338"/>
                  </a:lnTo>
                  <a:lnTo>
                    <a:pt x="193" y="340"/>
                  </a:lnTo>
                  <a:lnTo>
                    <a:pt x="175" y="340"/>
                  </a:lnTo>
                  <a:lnTo>
                    <a:pt x="174" y="332"/>
                  </a:lnTo>
                  <a:lnTo>
                    <a:pt x="160" y="326"/>
                  </a:lnTo>
                  <a:lnTo>
                    <a:pt x="158" y="326"/>
                  </a:lnTo>
                  <a:lnTo>
                    <a:pt x="157" y="324"/>
                  </a:lnTo>
                  <a:lnTo>
                    <a:pt x="155" y="323"/>
                  </a:lnTo>
                  <a:lnTo>
                    <a:pt x="140" y="323"/>
                  </a:lnTo>
                  <a:lnTo>
                    <a:pt x="136" y="320"/>
                  </a:lnTo>
                  <a:lnTo>
                    <a:pt x="127" y="324"/>
                  </a:lnTo>
                  <a:lnTo>
                    <a:pt x="114" y="326"/>
                  </a:lnTo>
                  <a:lnTo>
                    <a:pt x="108" y="326"/>
                  </a:lnTo>
                  <a:lnTo>
                    <a:pt x="103" y="328"/>
                  </a:lnTo>
                  <a:lnTo>
                    <a:pt x="91" y="324"/>
                  </a:lnTo>
                  <a:lnTo>
                    <a:pt x="72" y="310"/>
                  </a:lnTo>
                  <a:lnTo>
                    <a:pt x="73" y="302"/>
                  </a:lnTo>
                  <a:lnTo>
                    <a:pt x="74" y="302"/>
                  </a:lnTo>
                  <a:lnTo>
                    <a:pt x="74" y="301"/>
                  </a:lnTo>
                  <a:lnTo>
                    <a:pt x="76" y="290"/>
                  </a:lnTo>
                  <a:lnTo>
                    <a:pt x="76" y="280"/>
                  </a:lnTo>
                  <a:lnTo>
                    <a:pt x="67" y="262"/>
                  </a:lnTo>
                  <a:lnTo>
                    <a:pt x="54" y="254"/>
                  </a:lnTo>
                  <a:lnTo>
                    <a:pt x="52" y="256"/>
                  </a:lnTo>
                  <a:lnTo>
                    <a:pt x="44" y="254"/>
                  </a:lnTo>
                  <a:lnTo>
                    <a:pt x="41" y="242"/>
                  </a:lnTo>
                  <a:lnTo>
                    <a:pt x="40" y="240"/>
                  </a:lnTo>
                  <a:lnTo>
                    <a:pt x="28" y="238"/>
                  </a:lnTo>
                  <a:lnTo>
                    <a:pt x="24" y="234"/>
                  </a:lnTo>
                  <a:lnTo>
                    <a:pt x="13" y="236"/>
                  </a:lnTo>
                  <a:lnTo>
                    <a:pt x="7" y="233"/>
                  </a:lnTo>
                  <a:lnTo>
                    <a:pt x="7" y="228"/>
                  </a:lnTo>
                  <a:lnTo>
                    <a:pt x="4" y="232"/>
                  </a:lnTo>
                  <a:lnTo>
                    <a:pt x="0" y="230"/>
                  </a:lnTo>
                  <a:lnTo>
                    <a:pt x="11" y="196"/>
                  </a:lnTo>
                  <a:lnTo>
                    <a:pt x="8" y="214"/>
                  </a:lnTo>
                  <a:lnTo>
                    <a:pt x="12" y="211"/>
                  </a:lnTo>
                  <a:lnTo>
                    <a:pt x="17" y="210"/>
                  </a:lnTo>
                  <a:lnTo>
                    <a:pt x="17" y="199"/>
                  </a:lnTo>
                  <a:lnTo>
                    <a:pt x="24" y="194"/>
                  </a:lnTo>
                  <a:lnTo>
                    <a:pt x="25" y="191"/>
                  </a:lnTo>
                  <a:lnTo>
                    <a:pt x="17" y="192"/>
                  </a:lnTo>
                  <a:lnTo>
                    <a:pt x="11" y="187"/>
                  </a:lnTo>
                  <a:lnTo>
                    <a:pt x="12" y="181"/>
                  </a:lnTo>
                  <a:lnTo>
                    <a:pt x="13" y="174"/>
                  </a:lnTo>
                  <a:lnTo>
                    <a:pt x="11" y="170"/>
                  </a:lnTo>
                  <a:lnTo>
                    <a:pt x="14" y="174"/>
                  </a:lnTo>
                  <a:lnTo>
                    <a:pt x="30" y="172"/>
                  </a:lnTo>
                  <a:lnTo>
                    <a:pt x="30" y="169"/>
                  </a:lnTo>
                  <a:lnTo>
                    <a:pt x="22" y="164"/>
                  </a:lnTo>
                  <a:lnTo>
                    <a:pt x="17" y="158"/>
                  </a:lnTo>
                  <a:lnTo>
                    <a:pt x="14" y="167"/>
                  </a:lnTo>
                  <a:lnTo>
                    <a:pt x="10" y="168"/>
                  </a:lnTo>
                  <a:lnTo>
                    <a:pt x="16" y="142"/>
                  </a:lnTo>
                  <a:lnTo>
                    <a:pt x="14" y="132"/>
                  </a:lnTo>
                  <a:lnTo>
                    <a:pt x="12" y="126"/>
                  </a:lnTo>
                  <a:lnTo>
                    <a:pt x="14" y="109"/>
                  </a:lnTo>
                  <a:lnTo>
                    <a:pt x="12" y="85"/>
                  </a:lnTo>
                  <a:lnTo>
                    <a:pt x="12" y="83"/>
                  </a:lnTo>
                  <a:lnTo>
                    <a:pt x="5" y="72"/>
                  </a:lnTo>
                  <a:lnTo>
                    <a:pt x="4" y="60"/>
                  </a:lnTo>
                  <a:lnTo>
                    <a:pt x="6" y="55"/>
                  </a:lnTo>
                  <a:lnTo>
                    <a:pt x="4" y="44"/>
                  </a:lnTo>
                  <a:lnTo>
                    <a:pt x="12" y="29"/>
                  </a:lnTo>
                  <a:lnTo>
                    <a:pt x="10" y="23"/>
                  </a:lnTo>
                  <a:lnTo>
                    <a:pt x="14" y="24"/>
                  </a:lnTo>
                  <a:lnTo>
                    <a:pt x="52" y="55"/>
                  </a:lnTo>
                  <a:lnTo>
                    <a:pt x="86" y="67"/>
                  </a:lnTo>
                  <a:lnTo>
                    <a:pt x="86" y="70"/>
                  </a:lnTo>
                  <a:lnTo>
                    <a:pt x="109" y="76"/>
                  </a:lnTo>
                  <a:lnTo>
                    <a:pt x="118" y="83"/>
                  </a:lnTo>
                  <a:lnTo>
                    <a:pt x="122" y="85"/>
                  </a:lnTo>
                  <a:lnTo>
                    <a:pt x="124" y="79"/>
                  </a:lnTo>
                  <a:lnTo>
                    <a:pt x="130" y="80"/>
                  </a:lnTo>
                  <a:lnTo>
                    <a:pt x="126" y="83"/>
                  </a:lnTo>
                  <a:lnTo>
                    <a:pt x="127" y="89"/>
                  </a:lnTo>
                  <a:lnTo>
                    <a:pt x="128" y="88"/>
                  </a:lnTo>
                  <a:lnTo>
                    <a:pt x="131" y="106"/>
                  </a:lnTo>
                  <a:lnTo>
                    <a:pt x="121" y="113"/>
                  </a:lnTo>
                  <a:lnTo>
                    <a:pt x="121" y="116"/>
                  </a:lnTo>
                  <a:lnTo>
                    <a:pt x="136" y="107"/>
                  </a:lnTo>
                  <a:lnTo>
                    <a:pt x="139" y="107"/>
                  </a:lnTo>
                  <a:lnTo>
                    <a:pt x="138" y="120"/>
                  </a:lnTo>
                  <a:lnTo>
                    <a:pt x="137" y="120"/>
                  </a:lnTo>
                  <a:lnTo>
                    <a:pt x="132" y="140"/>
                  </a:lnTo>
                  <a:lnTo>
                    <a:pt x="133" y="142"/>
                  </a:lnTo>
                  <a:lnTo>
                    <a:pt x="134" y="150"/>
                  </a:lnTo>
                  <a:lnTo>
                    <a:pt x="137" y="155"/>
                  </a:lnTo>
                  <a:lnTo>
                    <a:pt x="127" y="158"/>
                  </a:lnTo>
                  <a:lnTo>
                    <a:pt x="126" y="155"/>
                  </a:lnTo>
                  <a:lnTo>
                    <a:pt x="125" y="154"/>
                  </a:lnTo>
                  <a:lnTo>
                    <a:pt x="127" y="161"/>
                  </a:lnTo>
                  <a:lnTo>
                    <a:pt x="133" y="160"/>
                  </a:lnTo>
                  <a:lnTo>
                    <a:pt x="140" y="156"/>
                  </a:lnTo>
                  <a:lnTo>
                    <a:pt x="138" y="149"/>
                  </a:lnTo>
                  <a:lnTo>
                    <a:pt x="145" y="118"/>
                  </a:lnTo>
                  <a:lnTo>
                    <a:pt x="156" y="103"/>
                  </a:lnTo>
                  <a:lnTo>
                    <a:pt x="158" y="103"/>
                  </a:lnTo>
                  <a:lnTo>
                    <a:pt x="161" y="98"/>
                  </a:lnTo>
                  <a:lnTo>
                    <a:pt x="155" y="86"/>
                  </a:lnTo>
                  <a:lnTo>
                    <a:pt x="155" y="77"/>
                  </a:lnTo>
                  <a:lnTo>
                    <a:pt x="150" y="85"/>
                  </a:lnTo>
                  <a:lnTo>
                    <a:pt x="152" y="92"/>
                  </a:lnTo>
                  <a:lnTo>
                    <a:pt x="149" y="85"/>
                  </a:lnTo>
                  <a:lnTo>
                    <a:pt x="146" y="84"/>
                  </a:lnTo>
                  <a:lnTo>
                    <a:pt x="146" y="72"/>
                  </a:lnTo>
                  <a:lnTo>
                    <a:pt x="155" y="73"/>
                  </a:lnTo>
                  <a:lnTo>
                    <a:pt x="157" y="71"/>
                  </a:lnTo>
                  <a:lnTo>
                    <a:pt x="157" y="70"/>
                  </a:lnTo>
                  <a:lnTo>
                    <a:pt x="151" y="62"/>
                  </a:lnTo>
                  <a:lnTo>
                    <a:pt x="146" y="58"/>
                  </a:lnTo>
                  <a:lnTo>
                    <a:pt x="139" y="71"/>
                  </a:lnTo>
                  <a:lnTo>
                    <a:pt x="142" y="90"/>
                  </a:lnTo>
                  <a:lnTo>
                    <a:pt x="143" y="90"/>
                  </a:lnTo>
                  <a:lnTo>
                    <a:pt x="144" y="86"/>
                  </a:lnTo>
                  <a:lnTo>
                    <a:pt x="151" y="95"/>
                  </a:lnTo>
                  <a:lnTo>
                    <a:pt x="149" y="107"/>
                  </a:lnTo>
                  <a:lnTo>
                    <a:pt x="143" y="97"/>
                  </a:lnTo>
                  <a:lnTo>
                    <a:pt x="137" y="91"/>
                  </a:lnTo>
                  <a:lnTo>
                    <a:pt x="139" y="79"/>
                  </a:lnTo>
                  <a:lnTo>
                    <a:pt x="132" y="72"/>
                  </a:lnTo>
                  <a:lnTo>
                    <a:pt x="142" y="55"/>
                  </a:lnTo>
                  <a:lnTo>
                    <a:pt x="146" y="36"/>
                  </a:lnTo>
                  <a:lnTo>
                    <a:pt x="154" y="53"/>
                  </a:lnTo>
                  <a:lnTo>
                    <a:pt x="158" y="36"/>
                  </a:lnTo>
                  <a:lnTo>
                    <a:pt x="160" y="28"/>
                  </a:lnTo>
                  <a:lnTo>
                    <a:pt x="152" y="25"/>
                  </a:lnTo>
                  <a:lnTo>
                    <a:pt x="151" y="35"/>
                  </a:lnTo>
                  <a:lnTo>
                    <a:pt x="146" y="12"/>
                  </a:lnTo>
                  <a:lnTo>
                    <a:pt x="150" y="0"/>
                  </a:lnTo>
                  <a:lnTo>
                    <a:pt x="270" y="28"/>
                  </a:lnTo>
                  <a:lnTo>
                    <a:pt x="397" y="56"/>
                  </a:lnTo>
                  <a:lnTo>
                    <a:pt x="437" y="65"/>
                  </a:lnTo>
                  <a:lnTo>
                    <a:pt x="486" y="74"/>
                  </a:lnTo>
                  <a:lnTo>
                    <a:pt x="511" y="79"/>
                  </a:lnTo>
                  <a:lnTo>
                    <a:pt x="510" y="83"/>
                  </a:lnTo>
                  <a:lnTo>
                    <a:pt x="510" y="86"/>
                  </a:lnTo>
                  <a:lnTo>
                    <a:pt x="509" y="94"/>
                  </a:lnTo>
                  <a:lnTo>
                    <a:pt x="498" y="145"/>
                  </a:lnTo>
                  <a:lnTo>
                    <a:pt x="496" y="161"/>
                  </a:lnTo>
                  <a:lnTo>
                    <a:pt x="493" y="168"/>
                  </a:lnTo>
                  <a:lnTo>
                    <a:pt x="493" y="170"/>
                  </a:lnTo>
                  <a:lnTo>
                    <a:pt x="493" y="172"/>
                  </a:lnTo>
                  <a:lnTo>
                    <a:pt x="492" y="174"/>
                  </a:lnTo>
                  <a:lnTo>
                    <a:pt x="488" y="196"/>
                  </a:lnTo>
                  <a:lnTo>
                    <a:pt x="486" y="208"/>
                  </a:lnTo>
                  <a:lnTo>
                    <a:pt x="481" y="232"/>
                  </a:lnTo>
                  <a:lnTo>
                    <a:pt x="480" y="241"/>
                  </a:lnTo>
                  <a:lnTo>
                    <a:pt x="480" y="242"/>
                  </a:lnTo>
                  <a:lnTo>
                    <a:pt x="478" y="254"/>
                  </a:lnTo>
                  <a:lnTo>
                    <a:pt x="470" y="289"/>
                  </a:lnTo>
                  <a:lnTo>
                    <a:pt x="469" y="294"/>
                  </a:lnTo>
                  <a:lnTo>
                    <a:pt x="467" y="310"/>
                  </a:lnTo>
                  <a:lnTo>
                    <a:pt x="466" y="313"/>
                  </a:lnTo>
                  <a:lnTo>
                    <a:pt x="464" y="320"/>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6" name="Freeform 70">
              <a:extLst>
                <a:ext uri="{FF2B5EF4-FFF2-40B4-BE49-F238E27FC236}">
                  <a16:creationId xmlns:a16="http://schemas.microsoft.com/office/drawing/2014/main" id="{FD590A87-12F0-4167-9C42-967B98BBCE3F}"/>
                </a:ext>
              </a:extLst>
            </p:cNvPr>
            <p:cNvSpPr>
              <a:spLocks noChangeAspect="1"/>
            </p:cNvSpPr>
            <p:nvPr/>
          </p:nvSpPr>
          <p:spPr bwMode="auto">
            <a:xfrm>
              <a:off x="3309802" y="1485212"/>
              <a:ext cx="45601" cy="27377"/>
            </a:xfrm>
            <a:custGeom>
              <a:avLst/>
              <a:gdLst>
                <a:gd name="T0" fmla="*/ 3 w 28"/>
                <a:gd name="T1" fmla="*/ 0 h 22"/>
                <a:gd name="T2" fmla="*/ 6 w 28"/>
                <a:gd name="T3" fmla="*/ 10 h 22"/>
                <a:gd name="T4" fmla="*/ 9 w 28"/>
                <a:gd name="T5" fmla="*/ 11 h 22"/>
                <a:gd name="T6" fmla="*/ 11 w 28"/>
                <a:gd name="T7" fmla="*/ 1 h 22"/>
                <a:gd name="T8" fmla="*/ 28 w 28"/>
                <a:gd name="T9" fmla="*/ 6 h 22"/>
                <a:gd name="T10" fmla="*/ 19 w 28"/>
                <a:gd name="T11" fmla="*/ 22 h 22"/>
                <a:gd name="T12" fmla="*/ 6 w 28"/>
                <a:gd name="T13" fmla="*/ 21 h 22"/>
                <a:gd name="T14" fmla="*/ 0 w 28"/>
                <a:gd name="T15" fmla="*/ 15 h 22"/>
                <a:gd name="T16" fmla="*/ 3 w 28"/>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2">
                  <a:moveTo>
                    <a:pt x="3" y="0"/>
                  </a:moveTo>
                  <a:lnTo>
                    <a:pt x="6" y="10"/>
                  </a:lnTo>
                  <a:lnTo>
                    <a:pt x="9" y="11"/>
                  </a:lnTo>
                  <a:lnTo>
                    <a:pt x="11" y="1"/>
                  </a:lnTo>
                  <a:lnTo>
                    <a:pt x="28" y="6"/>
                  </a:lnTo>
                  <a:lnTo>
                    <a:pt x="19" y="22"/>
                  </a:lnTo>
                  <a:lnTo>
                    <a:pt x="6" y="21"/>
                  </a:lnTo>
                  <a:lnTo>
                    <a:pt x="0" y="15"/>
                  </a:lnTo>
                  <a:lnTo>
                    <a:pt x="3" y="0"/>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7" name="Freeform 5">
              <a:extLst>
                <a:ext uri="{FF2B5EF4-FFF2-40B4-BE49-F238E27FC236}">
                  <a16:creationId xmlns:a16="http://schemas.microsoft.com/office/drawing/2014/main" id="{04B56ABE-D4B7-46CB-BA04-E733FD374A62}"/>
                </a:ext>
              </a:extLst>
            </p:cNvPr>
            <p:cNvSpPr>
              <a:spLocks noChangeAspect="1"/>
            </p:cNvSpPr>
            <p:nvPr/>
          </p:nvSpPr>
          <p:spPr bwMode="auto">
            <a:xfrm>
              <a:off x="8936919" y="2443417"/>
              <a:ext cx="91201" cy="118635"/>
            </a:xfrm>
            <a:custGeom>
              <a:avLst/>
              <a:gdLst>
                <a:gd name="T0" fmla="*/ 49 w 60"/>
                <a:gd name="T1" fmla="*/ 28 h 76"/>
                <a:gd name="T2" fmla="*/ 55 w 60"/>
                <a:gd name="T3" fmla="*/ 29 h 76"/>
                <a:gd name="T4" fmla="*/ 56 w 60"/>
                <a:gd name="T5" fmla="*/ 35 h 76"/>
                <a:gd name="T6" fmla="*/ 60 w 60"/>
                <a:gd name="T7" fmla="*/ 44 h 76"/>
                <a:gd name="T8" fmla="*/ 56 w 60"/>
                <a:gd name="T9" fmla="*/ 49 h 76"/>
                <a:gd name="T10" fmla="*/ 54 w 60"/>
                <a:gd name="T11" fmla="*/ 46 h 76"/>
                <a:gd name="T12" fmla="*/ 51 w 60"/>
                <a:gd name="T13" fmla="*/ 46 h 76"/>
                <a:gd name="T14" fmla="*/ 48 w 60"/>
                <a:gd name="T15" fmla="*/ 52 h 76"/>
                <a:gd name="T16" fmla="*/ 41 w 60"/>
                <a:gd name="T17" fmla="*/ 52 h 76"/>
                <a:gd name="T18" fmla="*/ 37 w 60"/>
                <a:gd name="T19" fmla="*/ 64 h 76"/>
                <a:gd name="T20" fmla="*/ 29 w 60"/>
                <a:gd name="T21" fmla="*/ 66 h 76"/>
                <a:gd name="T22" fmla="*/ 12 w 60"/>
                <a:gd name="T23" fmla="*/ 76 h 76"/>
                <a:gd name="T24" fmla="*/ 11 w 60"/>
                <a:gd name="T25" fmla="*/ 74 h 76"/>
                <a:gd name="T26" fmla="*/ 12 w 60"/>
                <a:gd name="T27" fmla="*/ 74 h 76"/>
                <a:gd name="T28" fmla="*/ 15 w 60"/>
                <a:gd name="T29" fmla="*/ 64 h 76"/>
                <a:gd name="T30" fmla="*/ 11 w 60"/>
                <a:gd name="T31" fmla="*/ 47 h 76"/>
                <a:gd name="T32" fmla="*/ 11 w 60"/>
                <a:gd name="T33" fmla="*/ 44 h 76"/>
                <a:gd name="T34" fmla="*/ 11 w 60"/>
                <a:gd name="T35" fmla="*/ 43 h 76"/>
                <a:gd name="T36" fmla="*/ 9 w 60"/>
                <a:gd name="T37" fmla="*/ 41 h 76"/>
                <a:gd name="T38" fmla="*/ 8 w 60"/>
                <a:gd name="T39" fmla="*/ 35 h 76"/>
                <a:gd name="T40" fmla="*/ 7 w 60"/>
                <a:gd name="T41" fmla="*/ 32 h 76"/>
                <a:gd name="T42" fmla="*/ 2 w 60"/>
                <a:gd name="T43" fmla="*/ 16 h 76"/>
                <a:gd name="T44" fmla="*/ 0 w 60"/>
                <a:gd name="T45" fmla="*/ 8 h 76"/>
                <a:gd name="T46" fmla="*/ 3 w 60"/>
                <a:gd name="T47" fmla="*/ 7 h 76"/>
                <a:gd name="T48" fmla="*/ 18 w 60"/>
                <a:gd name="T49" fmla="*/ 4 h 76"/>
                <a:gd name="T50" fmla="*/ 20 w 60"/>
                <a:gd name="T51" fmla="*/ 2 h 76"/>
                <a:gd name="T52" fmla="*/ 25 w 60"/>
                <a:gd name="T53" fmla="*/ 1 h 76"/>
                <a:gd name="T54" fmla="*/ 29 w 60"/>
                <a:gd name="T55" fmla="*/ 0 h 76"/>
                <a:gd name="T56" fmla="*/ 30 w 60"/>
                <a:gd name="T57" fmla="*/ 2 h 76"/>
                <a:gd name="T58" fmla="*/ 32 w 60"/>
                <a:gd name="T59" fmla="*/ 12 h 76"/>
                <a:gd name="T60" fmla="*/ 35 w 60"/>
                <a:gd name="T61" fmla="*/ 11 h 76"/>
                <a:gd name="T62" fmla="*/ 39 w 60"/>
                <a:gd name="T63" fmla="*/ 22 h 76"/>
                <a:gd name="T64" fmla="*/ 44 w 60"/>
                <a:gd name="T65" fmla="*/ 23 h 76"/>
                <a:gd name="T66" fmla="*/ 45 w 60"/>
                <a:gd name="T67" fmla="*/ 24 h 76"/>
                <a:gd name="T68" fmla="*/ 49 w 60"/>
                <a:gd name="T69"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76">
                  <a:moveTo>
                    <a:pt x="49" y="28"/>
                  </a:moveTo>
                  <a:lnTo>
                    <a:pt x="55" y="29"/>
                  </a:lnTo>
                  <a:lnTo>
                    <a:pt x="56" y="35"/>
                  </a:lnTo>
                  <a:lnTo>
                    <a:pt x="60" y="44"/>
                  </a:lnTo>
                  <a:lnTo>
                    <a:pt x="56" y="49"/>
                  </a:lnTo>
                  <a:lnTo>
                    <a:pt x="54" y="46"/>
                  </a:lnTo>
                  <a:lnTo>
                    <a:pt x="51" y="46"/>
                  </a:lnTo>
                  <a:lnTo>
                    <a:pt x="48" y="52"/>
                  </a:lnTo>
                  <a:lnTo>
                    <a:pt x="41" y="52"/>
                  </a:lnTo>
                  <a:lnTo>
                    <a:pt x="37" y="64"/>
                  </a:lnTo>
                  <a:lnTo>
                    <a:pt x="29" y="66"/>
                  </a:lnTo>
                  <a:lnTo>
                    <a:pt x="12" y="76"/>
                  </a:lnTo>
                  <a:lnTo>
                    <a:pt x="11" y="74"/>
                  </a:lnTo>
                  <a:lnTo>
                    <a:pt x="12" y="74"/>
                  </a:lnTo>
                  <a:lnTo>
                    <a:pt x="15" y="64"/>
                  </a:lnTo>
                  <a:lnTo>
                    <a:pt x="11" y="47"/>
                  </a:lnTo>
                  <a:lnTo>
                    <a:pt x="11" y="44"/>
                  </a:lnTo>
                  <a:lnTo>
                    <a:pt x="11" y="43"/>
                  </a:lnTo>
                  <a:lnTo>
                    <a:pt x="9" y="41"/>
                  </a:lnTo>
                  <a:lnTo>
                    <a:pt x="8" y="35"/>
                  </a:lnTo>
                  <a:lnTo>
                    <a:pt x="7" y="32"/>
                  </a:lnTo>
                  <a:lnTo>
                    <a:pt x="2" y="16"/>
                  </a:lnTo>
                  <a:lnTo>
                    <a:pt x="0" y="8"/>
                  </a:lnTo>
                  <a:lnTo>
                    <a:pt x="3" y="7"/>
                  </a:lnTo>
                  <a:lnTo>
                    <a:pt x="18" y="4"/>
                  </a:lnTo>
                  <a:lnTo>
                    <a:pt x="20" y="2"/>
                  </a:lnTo>
                  <a:lnTo>
                    <a:pt x="25" y="1"/>
                  </a:lnTo>
                  <a:lnTo>
                    <a:pt x="29" y="0"/>
                  </a:lnTo>
                  <a:lnTo>
                    <a:pt x="30" y="2"/>
                  </a:lnTo>
                  <a:lnTo>
                    <a:pt x="32" y="12"/>
                  </a:lnTo>
                  <a:lnTo>
                    <a:pt x="35" y="11"/>
                  </a:lnTo>
                  <a:lnTo>
                    <a:pt x="39" y="22"/>
                  </a:lnTo>
                  <a:lnTo>
                    <a:pt x="44" y="23"/>
                  </a:lnTo>
                  <a:lnTo>
                    <a:pt x="45" y="24"/>
                  </a:lnTo>
                  <a:lnTo>
                    <a:pt x="49" y="28"/>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8" name="Freeform 6">
              <a:extLst>
                <a:ext uri="{FF2B5EF4-FFF2-40B4-BE49-F238E27FC236}">
                  <a16:creationId xmlns:a16="http://schemas.microsoft.com/office/drawing/2014/main" id="{22054F04-B63E-4D83-A897-04DEAE685A54}"/>
                </a:ext>
              </a:extLst>
            </p:cNvPr>
            <p:cNvSpPr>
              <a:spLocks noChangeAspect="1"/>
            </p:cNvSpPr>
            <p:nvPr/>
          </p:nvSpPr>
          <p:spPr bwMode="auto">
            <a:xfrm>
              <a:off x="7660101" y="3410749"/>
              <a:ext cx="1094415" cy="492791"/>
            </a:xfrm>
            <a:custGeom>
              <a:avLst/>
              <a:gdLst>
                <a:gd name="T0" fmla="*/ 144 w 670"/>
                <a:gd name="T1" fmla="*/ 129 h 302"/>
                <a:gd name="T2" fmla="*/ 158 w 670"/>
                <a:gd name="T3" fmla="*/ 130 h 302"/>
                <a:gd name="T4" fmla="*/ 168 w 670"/>
                <a:gd name="T5" fmla="*/ 110 h 302"/>
                <a:gd name="T6" fmla="*/ 179 w 670"/>
                <a:gd name="T7" fmla="*/ 81 h 302"/>
                <a:gd name="T8" fmla="*/ 204 w 670"/>
                <a:gd name="T9" fmla="*/ 78 h 302"/>
                <a:gd name="T10" fmla="*/ 240 w 670"/>
                <a:gd name="T11" fmla="*/ 74 h 302"/>
                <a:gd name="T12" fmla="*/ 248 w 670"/>
                <a:gd name="T13" fmla="*/ 72 h 302"/>
                <a:gd name="T14" fmla="*/ 269 w 670"/>
                <a:gd name="T15" fmla="*/ 69 h 302"/>
                <a:gd name="T16" fmla="*/ 303 w 670"/>
                <a:gd name="T17" fmla="*/ 64 h 302"/>
                <a:gd name="T18" fmla="*/ 328 w 670"/>
                <a:gd name="T19" fmla="*/ 60 h 302"/>
                <a:gd name="T20" fmla="*/ 354 w 670"/>
                <a:gd name="T21" fmla="*/ 56 h 302"/>
                <a:gd name="T22" fmla="*/ 395 w 670"/>
                <a:gd name="T23" fmla="*/ 47 h 302"/>
                <a:gd name="T24" fmla="*/ 401 w 670"/>
                <a:gd name="T25" fmla="*/ 46 h 302"/>
                <a:gd name="T26" fmla="*/ 423 w 670"/>
                <a:gd name="T27" fmla="*/ 42 h 302"/>
                <a:gd name="T28" fmla="*/ 438 w 670"/>
                <a:gd name="T29" fmla="*/ 39 h 302"/>
                <a:gd name="T30" fmla="*/ 460 w 670"/>
                <a:gd name="T31" fmla="*/ 34 h 302"/>
                <a:gd name="T32" fmla="*/ 474 w 670"/>
                <a:gd name="T33" fmla="*/ 32 h 302"/>
                <a:gd name="T34" fmla="*/ 513 w 670"/>
                <a:gd name="T35" fmla="*/ 23 h 302"/>
                <a:gd name="T36" fmla="*/ 538 w 670"/>
                <a:gd name="T37" fmla="*/ 18 h 302"/>
                <a:gd name="T38" fmla="*/ 567 w 670"/>
                <a:gd name="T39" fmla="*/ 11 h 302"/>
                <a:gd name="T40" fmla="*/ 581 w 670"/>
                <a:gd name="T41" fmla="*/ 9 h 302"/>
                <a:gd name="T42" fmla="*/ 598 w 670"/>
                <a:gd name="T43" fmla="*/ 5 h 302"/>
                <a:gd name="T44" fmla="*/ 630 w 670"/>
                <a:gd name="T45" fmla="*/ 29 h 302"/>
                <a:gd name="T46" fmla="*/ 638 w 670"/>
                <a:gd name="T47" fmla="*/ 144 h 302"/>
                <a:gd name="T48" fmla="*/ 598 w 670"/>
                <a:gd name="T49" fmla="*/ 192 h 302"/>
                <a:gd name="T50" fmla="*/ 534 w 670"/>
                <a:gd name="T51" fmla="*/ 230 h 302"/>
                <a:gd name="T52" fmla="*/ 512 w 670"/>
                <a:gd name="T53" fmla="*/ 291 h 302"/>
                <a:gd name="T54" fmla="*/ 464 w 670"/>
                <a:gd name="T55" fmla="*/ 299 h 302"/>
                <a:gd name="T56" fmla="*/ 423 w 670"/>
                <a:gd name="T57" fmla="*/ 270 h 302"/>
                <a:gd name="T58" fmla="*/ 382 w 670"/>
                <a:gd name="T59" fmla="*/ 240 h 302"/>
                <a:gd name="T60" fmla="*/ 360 w 670"/>
                <a:gd name="T61" fmla="*/ 226 h 302"/>
                <a:gd name="T62" fmla="*/ 336 w 670"/>
                <a:gd name="T63" fmla="*/ 231 h 302"/>
                <a:gd name="T64" fmla="*/ 302 w 670"/>
                <a:gd name="T65" fmla="*/ 236 h 302"/>
                <a:gd name="T66" fmla="*/ 269 w 670"/>
                <a:gd name="T67" fmla="*/ 224 h 302"/>
                <a:gd name="T68" fmla="*/ 255 w 670"/>
                <a:gd name="T69" fmla="*/ 219 h 302"/>
                <a:gd name="T70" fmla="*/ 234 w 670"/>
                <a:gd name="T71" fmla="*/ 213 h 302"/>
                <a:gd name="T72" fmla="*/ 196 w 670"/>
                <a:gd name="T73" fmla="*/ 218 h 302"/>
                <a:gd name="T74" fmla="*/ 172 w 670"/>
                <a:gd name="T75" fmla="*/ 221 h 302"/>
                <a:gd name="T76" fmla="*/ 158 w 670"/>
                <a:gd name="T77" fmla="*/ 222 h 302"/>
                <a:gd name="T78" fmla="*/ 128 w 670"/>
                <a:gd name="T79" fmla="*/ 234 h 302"/>
                <a:gd name="T80" fmla="*/ 110 w 670"/>
                <a:gd name="T81" fmla="*/ 244 h 302"/>
                <a:gd name="T82" fmla="*/ 89 w 670"/>
                <a:gd name="T83" fmla="*/ 252 h 302"/>
                <a:gd name="T84" fmla="*/ 60 w 670"/>
                <a:gd name="T85" fmla="*/ 257 h 302"/>
                <a:gd name="T86" fmla="*/ 24 w 670"/>
                <a:gd name="T87" fmla="*/ 262 h 302"/>
                <a:gd name="T88" fmla="*/ 0 w 670"/>
                <a:gd name="T89" fmla="*/ 266 h 302"/>
                <a:gd name="T90" fmla="*/ 3 w 670"/>
                <a:gd name="T91" fmla="*/ 239 h 302"/>
                <a:gd name="T92" fmla="*/ 20 w 670"/>
                <a:gd name="T93" fmla="*/ 220 h 302"/>
                <a:gd name="T94" fmla="*/ 44 w 670"/>
                <a:gd name="T95" fmla="*/ 202 h 302"/>
                <a:gd name="T96" fmla="*/ 72 w 670"/>
                <a:gd name="T97" fmla="*/ 184 h 302"/>
                <a:gd name="T98" fmla="*/ 98 w 670"/>
                <a:gd name="T99" fmla="*/ 164 h 302"/>
                <a:gd name="T100" fmla="*/ 116 w 670"/>
                <a:gd name="T101" fmla="*/ 143 h 302"/>
                <a:gd name="T102" fmla="*/ 126 w 670"/>
                <a:gd name="T103" fmla="*/ 14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0" h="302">
                  <a:moveTo>
                    <a:pt x="131" y="140"/>
                  </a:moveTo>
                  <a:lnTo>
                    <a:pt x="134" y="136"/>
                  </a:lnTo>
                  <a:lnTo>
                    <a:pt x="143" y="132"/>
                  </a:lnTo>
                  <a:lnTo>
                    <a:pt x="144" y="129"/>
                  </a:lnTo>
                  <a:lnTo>
                    <a:pt x="152" y="131"/>
                  </a:lnTo>
                  <a:lnTo>
                    <a:pt x="153" y="134"/>
                  </a:lnTo>
                  <a:lnTo>
                    <a:pt x="156" y="132"/>
                  </a:lnTo>
                  <a:lnTo>
                    <a:pt x="158" y="130"/>
                  </a:lnTo>
                  <a:lnTo>
                    <a:pt x="160" y="130"/>
                  </a:lnTo>
                  <a:lnTo>
                    <a:pt x="165" y="116"/>
                  </a:lnTo>
                  <a:lnTo>
                    <a:pt x="166" y="113"/>
                  </a:lnTo>
                  <a:lnTo>
                    <a:pt x="168" y="110"/>
                  </a:lnTo>
                  <a:lnTo>
                    <a:pt x="178" y="106"/>
                  </a:lnTo>
                  <a:lnTo>
                    <a:pt x="179" y="100"/>
                  </a:lnTo>
                  <a:lnTo>
                    <a:pt x="179" y="89"/>
                  </a:lnTo>
                  <a:lnTo>
                    <a:pt x="179" y="81"/>
                  </a:lnTo>
                  <a:lnTo>
                    <a:pt x="184" y="81"/>
                  </a:lnTo>
                  <a:lnTo>
                    <a:pt x="195" y="80"/>
                  </a:lnTo>
                  <a:lnTo>
                    <a:pt x="197" y="80"/>
                  </a:lnTo>
                  <a:lnTo>
                    <a:pt x="204" y="78"/>
                  </a:lnTo>
                  <a:lnTo>
                    <a:pt x="208" y="77"/>
                  </a:lnTo>
                  <a:lnTo>
                    <a:pt x="227" y="75"/>
                  </a:lnTo>
                  <a:lnTo>
                    <a:pt x="238" y="74"/>
                  </a:lnTo>
                  <a:lnTo>
                    <a:pt x="240" y="74"/>
                  </a:lnTo>
                  <a:lnTo>
                    <a:pt x="242" y="74"/>
                  </a:lnTo>
                  <a:lnTo>
                    <a:pt x="243" y="74"/>
                  </a:lnTo>
                  <a:lnTo>
                    <a:pt x="244" y="72"/>
                  </a:lnTo>
                  <a:lnTo>
                    <a:pt x="248" y="72"/>
                  </a:lnTo>
                  <a:lnTo>
                    <a:pt x="254" y="71"/>
                  </a:lnTo>
                  <a:lnTo>
                    <a:pt x="261" y="70"/>
                  </a:lnTo>
                  <a:lnTo>
                    <a:pt x="264" y="70"/>
                  </a:lnTo>
                  <a:lnTo>
                    <a:pt x="269" y="69"/>
                  </a:lnTo>
                  <a:lnTo>
                    <a:pt x="274" y="69"/>
                  </a:lnTo>
                  <a:lnTo>
                    <a:pt x="285" y="68"/>
                  </a:lnTo>
                  <a:lnTo>
                    <a:pt x="297" y="65"/>
                  </a:lnTo>
                  <a:lnTo>
                    <a:pt x="303" y="64"/>
                  </a:lnTo>
                  <a:lnTo>
                    <a:pt x="305" y="64"/>
                  </a:lnTo>
                  <a:lnTo>
                    <a:pt x="306" y="64"/>
                  </a:lnTo>
                  <a:lnTo>
                    <a:pt x="316" y="62"/>
                  </a:lnTo>
                  <a:lnTo>
                    <a:pt x="328" y="60"/>
                  </a:lnTo>
                  <a:lnTo>
                    <a:pt x="335" y="59"/>
                  </a:lnTo>
                  <a:lnTo>
                    <a:pt x="340" y="58"/>
                  </a:lnTo>
                  <a:lnTo>
                    <a:pt x="344" y="57"/>
                  </a:lnTo>
                  <a:lnTo>
                    <a:pt x="354" y="56"/>
                  </a:lnTo>
                  <a:lnTo>
                    <a:pt x="363" y="53"/>
                  </a:lnTo>
                  <a:lnTo>
                    <a:pt x="365" y="53"/>
                  </a:lnTo>
                  <a:lnTo>
                    <a:pt x="371" y="52"/>
                  </a:lnTo>
                  <a:lnTo>
                    <a:pt x="395" y="47"/>
                  </a:lnTo>
                  <a:lnTo>
                    <a:pt x="396" y="47"/>
                  </a:lnTo>
                  <a:lnTo>
                    <a:pt x="398" y="47"/>
                  </a:lnTo>
                  <a:lnTo>
                    <a:pt x="399" y="47"/>
                  </a:lnTo>
                  <a:lnTo>
                    <a:pt x="401" y="46"/>
                  </a:lnTo>
                  <a:lnTo>
                    <a:pt x="402" y="46"/>
                  </a:lnTo>
                  <a:lnTo>
                    <a:pt x="411" y="45"/>
                  </a:lnTo>
                  <a:lnTo>
                    <a:pt x="419" y="42"/>
                  </a:lnTo>
                  <a:lnTo>
                    <a:pt x="423" y="42"/>
                  </a:lnTo>
                  <a:lnTo>
                    <a:pt x="426" y="41"/>
                  </a:lnTo>
                  <a:lnTo>
                    <a:pt x="429" y="41"/>
                  </a:lnTo>
                  <a:lnTo>
                    <a:pt x="432" y="40"/>
                  </a:lnTo>
                  <a:lnTo>
                    <a:pt x="438" y="39"/>
                  </a:lnTo>
                  <a:lnTo>
                    <a:pt x="440" y="39"/>
                  </a:lnTo>
                  <a:lnTo>
                    <a:pt x="454" y="36"/>
                  </a:lnTo>
                  <a:lnTo>
                    <a:pt x="458" y="35"/>
                  </a:lnTo>
                  <a:lnTo>
                    <a:pt x="460" y="34"/>
                  </a:lnTo>
                  <a:lnTo>
                    <a:pt x="465" y="34"/>
                  </a:lnTo>
                  <a:lnTo>
                    <a:pt x="468" y="33"/>
                  </a:lnTo>
                  <a:lnTo>
                    <a:pt x="472" y="32"/>
                  </a:lnTo>
                  <a:lnTo>
                    <a:pt x="474" y="32"/>
                  </a:lnTo>
                  <a:lnTo>
                    <a:pt x="489" y="28"/>
                  </a:lnTo>
                  <a:lnTo>
                    <a:pt x="491" y="28"/>
                  </a:lnTo>
                  <a:lnTo>
                    <a:pt x="510" y="24"/>
                  </a:lnTo>
                  <a:lnTo>
                    <a:pt x="513" y="23"/>
                  </a:lnTo>
                  <a:lnTo>
                    <a:pt x="520" y="22"/>
                  </a:lnTo>
                  <a:lnTo>
                    <a:pt x="522" y="22"/>
                  </a:lnTo>
                  <a:lnTo>
                    <a:pt x="525" y="21"/>
                  </a:lnTo>
                  <a:lnTo>
                    <a:pt x="538" y="18"/>
                  </a:lnTo>
                  <a:lnTo>
                    <a:pt x="538" y="17"/>
                  </a:lnTo>
                  <a:lnTo>
                    <a:pt x="542" y="17"/>
                  </a:lnTo>
                  <a:lnTo>
                    <a:pt x="551" y="15"/>
                  </a:lnTo>
                  <a:lnTo>
                    <a:pt x="567" y="11"/>
                  </a:lnTo>
                  <a:lnTo>
                    <a:pt x="569" y="11"/>
                  </a:lnTo>
                  <a:lnTo>
                    <a:pt x="570" y="11"/>
                  </a:lnTo>
                  <a:lnTo>
                    <a:pt x="579" y="9"/>
                  </a:lnTo>
                  <a:lnTo>
                    <a:pt x="581" y="9"/>
                  </a:lnTo>
                  <a:lnTo>
                    <a:pt x="584" y="8"/>
                  </a:lnTo>
                  <a:lnTo>
                    <a:pt x="586" y="8"/>
                  </a:lnTo>
                  <a:lnTo>
                    <a:pt x="588" y="8"/>
                  </a:lnTo>
                  <a:lnTo>
                    <a:pt x="598" y="5"/>
                  </a:lnTo>
                  <a:lnTo>
                    <a:pt x="606" y="3"/>
                  </a:lnTo>
                  <a:lnTo>
                    <a:pt x="617" y="0"/>
                  </a:lnTo>
                  <a:lnTo>
                    <a:pt x="618" y="5"/>
                  </a:lnTo>
                  <a:lnTo>
                    <a:pt x="630" y="29"/>
                  </a:lnTo>
                  <a:lnTo>
                    <a:pt x="666" y="82"/>
                  </a:lnTo>
                  <a:lnTo>
                    <a:pt x="670" y="119"/>
                  </a:lnTo>
                  <a:lnTo>
                    <a:pt x="654" y="129"/>
                  </a:lnTo>
                  <a:lnTo>
                    <a:pt x="638" y="144"/>
                  </a:lnTo>
                  <a:lnTo>
                    <a:pt x="638" y="146"/>
                  </a:lnTo>
                  <a:lnTo>
                    <a:pt x="620" y="167"/>
                  </a:lnTo>
                  <a:lnTo>
                    <a:pt x="606" y="196"/>
                  </a:lnTo>
                  <a:lnTo>
                    <a:pt x="598" y="192"/>
                  </a:lnTo>
                  <a:lnTo>
                    <a:pt x="588" y="192"/>
                  </a:lnTo>
                  <a:lnTo>
                    <a:pt x="562" y="203"/>
                  </a:lnTo>
                  <a:lnTo>
                    <a:pt x="552" y="210"/>
                  </a:lnTo>
                  <a:lnTo>
                    <a:pt x="534" y="230"/>
                  </a:lnTo>
                  <a:lnTo>
                    <a:pt x="522" y="246"/>
                  </a:lnTo>
                  <a:lnTo>
                    <a:pt x="520" y="251"/>
                  </a:lnTo>
                  <a:lnTo>
                    <a:pt x="512" y="285"/>
                  </a:lnTo>
                  <a:lnTo>
                    <a:pt x="512" y="291"/>
                  </a:lnTo>
                  <a:lnTo>
                    <a:pt x="498" y="290"/>
                  </a:lnTo>
                  <a:lnTo>
                    <a:pt x="479" y="294"/>
                  </a:lnTo>
                  <a:lnTo>
                    <a:pt x="466" y="302"/>
                  </a:lnTo>
                  <a:lnTo>
                    <a:pt x="464" y="299"/>
                  </a:lnTo>
                  <a:lnTo>
                    <a:pt x="458" y="294"/>
                  </a:lnTo>
                  <a:lnTo>
                    <a:pt x="456" y="294"/>
                  </a:lnTo>
                  <a:lnTo>
                    <a:pt x="436" y="279"/>
                  </a:lnTo>
                  <a:lnTo>
                    <a:pt x="423" y="270"/>
                  </a:lnTo>
                  <a:lnTo>
                    <a:pt x="417" y="267"/>
                  </a:lnTo>
                  <a:lnTo>
                    <a:pt x="399" y="254"/>
                  </a:lnTo>
                  <a:lnTo>
                    <a:pt x="393" y="249"/>
                  </a:lnTo>
                  <a:lnTo>
                    <a:pt x="382" y="240"/>
                  </a:lnTo>
                  <a:lnTo>
                    <a:pt x="381" y="240"/>
                  </a:lnTo>
                  <a:lnTo>
                    <a:pt x="368" y="231"/>
                  </a:lnTo>
                  <a:lnTo>
                    <a:pt x="362" y="226"/>
                  </a:lnTo>
                  <a:lnTo>
                    <a:pt x="360" y="226"/>
                  </a:lnTo>
                  <a:lnTo>
                    <a:pt x="356" y="227"/>
                  </a:lnTo>
                  <a:lnTo>
                    <a:pt x="346" y="230"/>
                  </a:lnTo>
                  <a:lnTo>
                    <a:pt x="342" y="230"/>
                  </a:lnTo>
                  <a:lnTo>
                    <a:pt x="336" y="231"/>
                  </a:lnTo>
                  <a:lnTo>
                    <a:pt x="316" y="233"/>
                  </a:lnTo>
                  <a:lnTo>
                    <a:pt x="312" y="234"/>
                  </a:lnTo>
                  <a:lnTo>
                    <a:pt x="311" y="234"/>
                  </a:lnTo>
                  <a:lnTo>
                    <a:pt x="302" y="236"/>
                  </a:lnTo>
                  <a:lnTo>
                    <a:pt x="293" y="237"/>
                  </a:lnTo>
                  <a:lnTo>
                    <a:pt x="275" y="240"/>
                  </a:lnTo>
                  <a:lnTo>
                    <a:pt x="274" y="228"/>
                  </a:lnTo>
                  <a:lnTo>
                    <a:pt x="269" y="224"/>
                  </a:lnTo>
                  <a:lnTo>
                    <a:pt x="268" y="222"/>
                  </a:lnTo>
                  <a:lnTo>
                    <a:pt x="266" y="220"/>
                  </a:lnTo>
                  <a:lnTo>
                    <a:pt x="262" y="216"/>
                  </a:lnTo>
                  <a:lnTo>
                    <a:pt x="255" y="219"/>
                  </a:lnTo>
                  <a:lnTo>
                    <a:pt x="250" y="213"/>
                  </a:lnTo>
                  <a:lnTo>
                    <a:pt x="251" y="212"/>
                  </a:lnTo>
                  <a:lnTo>
                    <a:pt x="243" y="213"/>
                  </a:lnTo>
                  <a:lnTo>
                    <a:pt x="234" y="213"/>
                  </a:lnTo>
                  <a:lnTo>
                    <a:pt x="228" y="214"/>
                  </a:lnTo>
                  <a:lnTo>
                    <a:pt x="226" y="214"/>
                  </a:lnTo>
                  <a:lnTo>
                    <a:pt x="215" y="215"/>
                  </a:lnTo>
                  <a:lnTo>
                    <a:pt x="196" y="218"/>
                  </a:lnTo>
                  <a:lnTo>
                    <a:pt x="195" y="218"/>
                  </a:lnTo>
                  <a:lnTo>
                    <a:pt x="186" y="219"/>
                  </a:lnTo>
                  <a:lnTo>
                    <a:pt x="179" y="220"/>
                  </a:lnTo>
                  <a:lnTo>
                    <a:pt x="172" y="221"/>
                  </a:lnTo>
                  <a:lnTo>
                    <a:pt x="166" y="221"/>
                  </a:lnTo>
                  <a:lnTo>
                    <a:pt x="160" y="222"/>
                  </a:lnTo>
                  <a:lnTo>
                    <a:pt x="159" y="222"/>
                  </a:lnTo>
                  <a:lnTo>
                    <a:pt x="158" y="222"/>
                  </a:lnTo>
                  <a:lnTo>
                    <a:pt x="149" y="224"/>
                  </a:lnTo>
                  <a:lnTo>
                    <a:pt x="138" y="228"/>
                  </a:lnTo>
                  <a:lnTo>
                    <a:pt x="134" y="231"/>
                  </a:lnTo>
                  <a:lnTo>
                    <a:pt x="128" y="234"/>
                  </a:lnTo>
                  <a:lnTo>
                    <a:pt x="125" y="234"/>
                  </a:lnTo>
                  <a:lnTo>
                    <a:pt x="119" y="240"/>
                  </a:lnTo>
                  <a:lnTo>
                    <a:pt x="111" y="243"/>
                  </a:lnTo>
                  <a:lnTo>
                    <a:pt x="110" y="244"/>
                  </a:lnTo>
                  <a:lnTo>
                    <a:pt x="102" y="248"/>
                  </a:lnTo>
                  <a:lnTo>
                    <a:pt x="101" y="248"/>
                  </a:lnTo>
                  <a:lnTo>
                    <a:pt x="94" y="251"/>
                  </a:lnTo>
                  <a:lnTo>
                    <a:pt x="89" y="252"/>
                  </a:lnTo>
                  <a:lnTo>
                    <a:pt x="77" y="254"/>
                  </a:lnTo>
                  <a:lnTo>
                    <a:pt x="65" y="256"/>
                  </a:lnTo>
                  <a:lnTo>
                    <a:pt x="64" y="256"/>
                  </a:lnTo>
                  <a:lnTo>
                    <a:pt x="60" y="257"/>
                  </a:lnTo>
                  <a:lnTo>
                    <a:pt x="54" y="258"/>
                  </a:lnTo>
                  <a:lnTo>
                    <a:pt x="30" y="262"/>
                  </a:lnTo>
                  <a:lnTo>
                    <a:pt x="29" y="262"/>
                  </a:lnTo>
                  <a:lnTo>
                    <a:pt x="24" y="262"/>
                  </a:lnTo>
                  <a:lnTo>
                    <a:pt x="16" y="263"/>
                  </a:lnTo>
                  <a:lnTo>
                    <a:pt x="15" y="263"/>
                  </a:lnTo>
                  <a:lnTo>
                    <a:pt x="6" y="264"/>
                  </a:lnTo>
                  <a:lnTo>
                    <a:pt x="0" y="266"/>
                  </a:lnTo>
                  <a:lnTo>
                    <a:pt x="0" y="264"/>
                  </a:lnTo>
                  <a:lnTo>
                    <a:pt x="0" y="252"/>
                  </a:lnTo>
                  <a:lnTo>
                    <a:pt x="0" y="244"/>
                  </a:lnTo>
                  <a:lnTo>
                    <a:pt x="3" y="239"/>
                  </a:lnTo>
                  <a:lnTo>
                    <a:pt x="15" y="238"/>
                  </a:lnTo>
                  <a:lnTo>
                    <a:pt x="18" y="233"/>
                  </a:lnTo>
                  <a:lnTo>
                    <a:pt x="20" y="225"/>
                  </a:lnTo>
                  <a:lnTo>
                    <a:pt x="20" y="220"/>
                  </a:lnTo>
                  <a:lnTo>
                    <a:pt x="22" y="216"/>
                  </a:lnTo>
                  <a:lnTo>
                    <a:pt x="28" y="209"/>
                  </a:lnTo>
                  <a:lnTo>
                    <a:pt x="36" y="204"/>
                  </a:lnTo>
                  <a:lnTo>
                    <a:pt x="44" y="202"/>
                  </a:lnTo>
                  <a:lnTo>
                    <a:pt x="46" y="202"/>
                  </a:lnTo>
                  <a:lnTo>
                    <a:pt x="56" y="201"/>
                  </a:lnTo>
                  <a:lnTo>
                    <a:pt x="72" y="185"/>
                  </a:lnTo>
                  <a:lnTo>
                    <a:pt x="72" y="184"/>
                  </a:lnTo>
                  <a:lnTo>
                    <a:pt x="82" y="177"/>
                  </a:lnTo>
                  <a:lnTo>
                    <a:pt x="92" y="176"/>
                  </a:lnTo>
                  <a:lnTo>
                    <a:pt x="94" y="173"/>
                  </a:lnTo>
                  <a:lnTo>
                    <a:pt x="98" y="164"/>
                  </a:lnTo>
                  <a:lnTo>
                    <a:pt x="98" y="162"/>
                  </a:lnTo>
                  <a:lnTo>
                    <a:pt x="96" y="158"/>
                  </a:lnTo>
                  <a:lnTo>
                    <a:pt x="105" y="150"/>
                  </a:lnTo>
                  <a:lnTo>
                    <a:pt x="116" y="143"/>
                  </a:lnTo>
                  <a:lnTo>
                    <a:pt x="118" y="144"/>
                  </a:lnTo>
                  <a:lnTo>
                    <a:pt x="117" y="149"/>
                  </a:lnTo>
                  <a:lnTo>
                    <a:pt x="126" y="150"/>
                  </a:lnTo>
                  <a:lnTo>
                    <a:pt x="126" y="149"/>
                  </a:lnTo>
                  <a:lnTo>
                    <a:pt x="129" y="147"/>
                  </a:lnTo>
                  <a:lnTo>
                    <a:pt x="131" y="140"/>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9" name="Freeform 7">
              <a:extLst>
                <a:ext uri="{FF2B5EF4-FFF2-40B4-BE49-F238E27FC236}">
                  <a16:creationId xmlns:a16="http://schemas.microsoft.com/office/drawing/2014/main" id="{B1DDC89F-C550-4FBC-BFCC-1AD245655C3E}"/>
                </a:ext>
              </a:extLst>
            </p:cNvPr>
            <p:cNvSpPr>
              <a:spLocks noChangeAspect="1"/>
            </p:cNvSpPr>
            <p:nvPr/>
          </p:nvSpPr>
          <p:spPr bwMode="auto">
            <a:xfrm>
              <a:off x="8562994" y="2890579"/>
              <a:ext cx="136802" cy="219019"/>
            </a:xfrm>
            <a:custGeom>
              <a:avLst/>
              <a:gdLst>
                <a:gd name="T0" fmla="*/ 27 w 81"/>
                <a:gd name="T1" fmla="*/ 46 h 135"/>
                <a:gd name="T2" fmla="*/ 20 w 81"/>
                <a:gd name="T3" fmla="*/ 34 h 135"/>
                <a:gd name="T4" fmla="*/ 19 w 81"/>
                <a:gd name="T5" fmla="*/ 25 h 135"/>
                <a:gd name="T6" fmla="*/ 20 w 81"/>
                <a:gd name="T7" fmla="*/ 24 h 135"/>
                <a:gd name="T8" fmla="*/ 19 w 81"/>
                <a:gd name="T9" fmla="*/ 21 h 135"/>
                <a:gd name="T10" fmla="*/ 21 w 81"/>
                <a:gd name="T11" fmla="*/ 13 h 135"/>
                <a:gd name="T12" fmla="*/ 24 w 81"/>
                <a:gd name="T13" fmla="*/ 5 h 135"/>
                <a:gd name="T14" fmla="*/ 25 w 81"/>
                <a:gd name="T15" fmla="*/ 3 h 135"/>
                <a:gd name="T16" fmla="*/ 19 w 81"/>
                <a:gd name="T17" fmla="*/ 0 h 135"/>
                <a:gd name="T18" fmla="*/ 13 w 81"/>
                <a:gd name="T19" fmla="*/ 1 h 135"/>
                <a:gd name="T20" fmla="*/ 12 w 81"/>
                <a:gd name="T21" fmla="*/ 1 h 135"/>
                <a:gd name="T22" fmla="*/ 2 w 81"/>
                <a:gd name="T23" fmla="*/ 13 h 135"/>
                <a:gd name="T24" fmla="*/ 1 w 81"/>
                <a:gd name="T25" fmla="*/ 16 h 135"/>
                <a:gd name="T26" fmla="*/ 0 w 81"/>
                <a:gd name="T27" fmla="*/ 16 h 135"/>
                <a:gd name="T28" fmla="*/ 1 w 81"/>
                <a:gd name="T29" fmla="*/ 22 h 135"/>
                <a:gd name="T30" fmla="*/ 2 w 81"/>
                <a:gd name="T31" fmla="*/ 23 h 135"/>
                <a:gd name="T32" fmla="*/ 9 w 81"/>
                <a:gd name="T33" fmla="*/ 48 h 135"/>
                <a:gd name="T34" fmla="*/ 9 w 81"/>
                <a:gd name="T35" fmla="*/ 49 h 135"/>
                <a:gd name="T36" fmla="*/ 11 w 81"/>
                <a:gd name="T37" fmla="*/ 52 h 135"/>
                <a:gd name="T38" fmla="*/ 12 w 81"/>
                <a:gd name="T39" fmla="*/ 57 h 135"/>
                <a:gd name="T40" fmla="*/ 12 w 81"/>
                <a:gd name="T41" fmla="*/ 59 h 135"/>
                <a:gd name="T42" fmla="*/ 12 w 81"/>
                <a:gd name="T43" fmla="*/ 60 h 135"/>
                <a:gd name="T44" fmla="*/ 13 w 81"/>
                <a:gd name="T45" fmla="*/ 60 h 135"/>
                <a:gd name="T46" fmla="*/ 13 w 81"/>
                <a:gd name="T47" fmla="*/ 61 h 135"/>
                <a:gd name="T48" fmla="*/ 15 w 81"/>
                <a:gd name="T49" fmla="*/ 69 h 135"/>
                <a:gd name="T50" fmla="*/ 15 w 81"/>
                <a:gd name="T51" fmla="*/ 70 h 135"/>
                <a:gd name="T52" fmla="*/ 15 w 81"/>
                <a:gd name="T53" fmla="*/ 71 h 135"/>
                <a:gd name="T54" fmla="*/ 19 w 81"/>
                <a:gd name="T55" fmla="*/ 84 h 135"/>
                <a:gd name="T56" fmla="*/ 24 w 81"/>
                <a:gd name="T57" fmla="*/ 100 h 135"/>
                <a:gd name="T58" fmla="*/ 26 w 81"/>
                <a:gd name="T59" fmla="*/ 106 h 135"/>
                <a:gd name="T60" fmla="*/ 29 w 81"/>
                <a:gd name="T61" fmla="*/ 115 h 135"/>
                <a:gd name="T62" fmla="*/ 29 w 81"/>
                <a:gd name="T63" fmla="*/ 118 h 135"/>
                <a:gd name="T64" fmla="*/ 30 w 81"/>
                <a:gd name="T65" fmla="*/ 119 h 135"/>
                <a:gd name="T66" fmla="*/ 31 w 81"/>
                <a:gd name="T67" fmla="*/ 123 h 135"/>
                <a:gd name="T68" fmla="*/ 31 w 81"/>
                <a:gd name="T69" fmla="*/ 125 h 135"/>
                <a:gd name="T70" fmla="*/ 33 w 81"/>
                <a:gd name="T71" fmla="*/ 135 h 135"/>
                <a:gd name="T72" fmla="*/ 48 w 81"/>
                <a:gd name="T73" fmla="*/ 132 h 135"/>
                <a:gd name="T74" fmla="*/ 60 w 81"/>
                <a:gd name="T75" fmla="*/ 130 h 135"/>
                <a:gd name="T76" fmla="*/ 68 w 81"/>
                <a:gd name="T77" fmla="*/ 127 h 135"/>
                <a:gd name="T78" fmla="*/ 75 w 81"/>
                <a:gd name="T79" fmla="*/ 126 h 135"/>
                <a:gd name="T80" fmla="*/ 81 w 81"/>
                <a:gd name="T81" fmla="*/ 125 h 135"/>
                <a:gd name="T82" fmla="*/ 71 w 81"/>
                <a:gd name="T83" fmla="*/ 93 h 135"/>
                <a:gd name="T84" fmla="*/ 68 w 81"/>
                <a:gd name="T85" fmla="*/ 95 h 135"/>
                <a:gd name="T86" fmla="*/ 51 w 81"/>
                <a:gd name="T87" fmla="*/ 82 h 135"/>
                <a:gd name="T88" fmla="*/ 44 w 81"/>
                <a:gd name="T89" fmla="*/ 73 h 135"/>
                <a:gd name="T90" fmla="*/ 38 w 81"/>
                <a:gd name="T91" fmla="*/ 54 h 135"/>
                <a:gd name="T92" fmla="*/ 27 w 81"/>
                <a:gd name="T93" fmla="*/ 4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35">
                  <a:moveTo>
                    <a:pt x="27" y="46"/>
                  </a:moveTo>
                  <a:lnTo>
                    <a:pt x="20" y="34"/>
                  </a:lnTo>
                  <a:lnTo>
                    <a:pt x="19" y="25"/>
                  </a:lnTo>
                  <a:lnTo>
                    <a:pt x="20" y="24"/>
                  </a:lnTo>
                  <a:lnTo>
                    <a:pt x="19" y="21"/>
                  </a:lnTo>
                  <a:lnTo>
                    <a:pt x="21" y="13"/>
                  </a:lnTo>
                  <a:lnTo>
                    <a:pt x="24" y="5"/>
                  </a:lnTo>
                  <a:lnTo>
                    <a:pt x="25" y="3"/>
                  </a:lnTo>
                  <a:lnTo>
                    <a:pt x="19" y="0"/>
                  </a:lnTo>
                  <a:lnTo>
                    <a:pt x="13" y="1"/>
                  </a:lnTo>
                  <a:lnTo>
                    <a:pt x="12" y="1"/>
                  </a:lnTo>
                  <a:lnTo>
                    <a:pt x="2" y="13"/>
                  </a:lnTo>
                  <a:lnTo>
                    <a:pt x="1" y="16"/>
                  </a:lnTo>
                  <a:lnTo>
                    <a:pt x="0" y="16"/>
                  </a:lnTo>
                  <a:lnTo>
                    <a:pt x="1" y="22"/>
                  </a:lnTo>
                  <a:lnTo>
                    <a:pt x="2" y="23"/>
                  </a:lnTo>
                  <a:lnTo>
                    <a:pt x="9" y="48"/>
                  </a:lnTo>
                  <a:lnTo>
                    <a:pt x="9" y="49"/>
                  </a:lnTo>
                  <a:lnTo>
                    <a:pt x="11" y="52"/>
                  </a:lnTo>
                  <a:lnTo>
                    <a:pt x="12" y="57"/>
                  </a:lnTo>
                  <a:lnTo>
                    <a:pt x="12" y="59"/>
                  </a:lnTo>
                  <a:lnTo>
                    <a:pt x="12" y="60"/>
                  </a:lnTo>
                  <a:lnTo>
                    <a:pt x="13" y="60"/>
                  </a:lnTo>
                  <a:lnTo>
                    <a:pt x="13" y="61"/>
                  </a:lnTo>
                  <a:lnTo>
                    <a:pt x="15" y="69"/>
                  </a:lnTo>
                  <a:lnTo>
                    <a:pt x="15" y="70"/>
                  </a:lnTo>
                  <a:lnTo>
                    <a:pt x="15" y="71"/>
                  </a:lnTo>
                  <a:lnTo>
                    <a:pt x="19" y="84"/>
                  </a:lnTo>
                  <a:lnTo>
                    <a:pt x="24" y="100"/>
                  </a:lnTo>
                  <a:lnTo>
                    <a:pt x="26" y="106"/>
                  </a:lnTo>
                  <a:lnTo>
                    <a:pt x="29" y="115"/>
                  </a:lnTo>
                  <a:lnTo>
                    <a:pt x="29" y="118"/>
                  </a:lnTo>
                  <a:lnTo>
                    <a:pt x="30" y="119"/>
                  </a:lnTo>
                  <a:lnTo>
                    <a:pt x="31" y="123"/>
                  </a:lnTo>
                  <a:lnTo>
                    <a:pt x="31" y="125"/>
                  </a:lnTo>
                  <a:lnTo>
                    <a:pt x="33" y="135"/>
                  </a:lnTo>
                  <a:lnTo>
                    <a:pt x="48" y="132"/>
                  </a:lnTo>
                  <a:lnTo>
                    <a:pt x="60" y="130"/>
                  </a:lnTo>
                  <a:lnTo>
                    <a:pt x="68" y="127"/>
                  </a:lnTo>
                  <a:lnTo>
                    <a:pt x="75" y="126"/>
                  </a:lnTo>
                  <a:lnTo>
                    <a:pt x="81" y="125"/>
                  </a:lnTo>
                  <a:lnTo>
                    <a:pt x="71" y="93"/>
                  </a:lnTo>
                  <a:lnTo>
                    <a:pt x="68" y="95"/>
                  </a:lnTo>
                  <a:lnTo>
                    <a:pt x="51" y="82"/>
                  </a:lnTo>
                  <a:lnTo>
                    <a:pt x="44" y="73"/>
                  </a:lnTo>
                  <a:lnTo>
                    <a:pt x="38" y="54"/>
                  </a:lnTo>
                  <a:lnTo>
                    <a:pt x="27" y="46"/>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10" name="Freeform 8">
              <a:extLst>
                <a:ext uri="{FF2B5EF4-FFF2-40B4-BE49-F238E27FC236}">
                  <a16:creationId xmlns:a16="http://schemas.microsoft.com/office/drawing/2014/main" id="{F9817FBB-F21A-4BA6-8A33-5D8F7B88F179}"/>
                </a:ext>
              </a:extLst>
            </p:cNvPr>
            <p:cNvSpPr>
              <a:spLocks noChangeAspect="1"/>
            </p:cNvSpPr>
            <p:nvPr/>
          </p:nvSpPr>
          <p:spPr bwMode="auto">
            <a:xfrm>
              <a:off x="8435311" y="3063969"/>
              <a:ext cx="27360" cy="27377"/>
            </a:xfrm>
            <a:custGeom>
              <a:avLst/>
              <a:gdLst>
                <a:gd name="T0" fmla="*/ 0 w 15"/>
                <a:gd name="T1" fmla="*/ 5 h 17"/>
                <a:gd name="T2" fmla="*/ 6 w 15"/>
                <a:gd name="T3" fmla="*/ 10 h 17"/>
                <a:gd name="T4" fmla="*/ 7 w 15"/>
                <a:gd name="T5" fmla="*/ 13 h 17"/>
                <a:gd name="T6" fmla="*/ 8 w 15"/>
                <a:gd name="T7" fmla="*/ 17 h 17"/>
                <a:gd name="T8" fmla="*/ 12 w 15"/>
                <a:gd name="T9" fmla="*/ 11 h 17"/>
                <a:gd name="T10" fmla="*/ 15 w 15"/>
                <a:gd name="T11" fmla="*/ 6 h 17"/>
                <a:gd name="T12" fmla="*/ 7 w 15"/>
                <a:gd name="T13" fmla="*/ 0 h 17"/>
                <a:gd name="T14" fmla="*/ 2 w 15"/>
                <a:gd name="T15" fmla="*/ 0 h 17"/>
                <a:gd name="T16" fmla="*/ 1 w 15"/>
                <a:gd name="T17" fmla="*/ 2 h 17"/>
                <a:gd name="T18" fmla="*/ 0 w 15"/>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7">
                  <a:moveTo>
                    <a:pt x="0" y="5"/>
                  </a:moveTo>
                  <a:lnTo>
                    <a:pt x="6" y="10"/>
                  </a:lnTo>
                  <a:lnTo>
                    <a:pt x="7" y="13"/>
                  </a:lnTo>
                  <a:lnTo>
                    <a:pt x="8" y="17"/>
                  </a:lnTo>
                  <a:lnTo>
                    <a:pt x="12" y="11"/>
                  </a:lnTo>
                  <a:lnTo>
                    <a:pt x="15" y="6"/>
                  </a:lnTo>
                  <a:lnTo>
                    <a:pt x="7" y="0"/>
                  </a:lnTo>
                  <a:lnTo>
                    <a:pt x="2" y="0"/>
                  </a:lnTo>
                  <a:lnTo>
                    <a:pt x="1" y="2"/>
                  </a:lnTo>
                  <a:lnTo>
                    <a:pt x="0" y="5"/>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11" name="Freeform 9">
              <a:extLst>
                <a:ext uri="{FF2B5EF4-FFF2-40B4-BE49-F238E27FC236}">
                  <a16:creationId xmlns:a16="http://schemas.microsoft.com/office/drawing/2014/main" id="{780E1811-68DE-4E2F-B36F-5A2850B965DA}"/>
                </a:ext>
              </a:extLst>
            </p:cNvPr>
            <p:cNvSpPr>
              <a:spLocks noChangeAspect="1"/>
            </p:cNvSpPr>
            <p:nvPr/>
          </p:nvSpPr>
          <p:spPr bwMode="auto">
            <a:xfrm>
              <a:off x="8134347" y="2917957"/>
              <a:ext cx="565448" cy="282899"/>
            </a:xfrm>
            <a:custGeom>
              <a:avLst/>
              <a:gdLst>
                <a:gd name="T0" fmla="*/ 99 w 346"/>
                <a:gd name="T1" fmla="*/ 35 h 175"/>
                <a:gd name="T2" fmla="*/ 145 w 346"/>
                <a:gd name="T3" fmla="*/ 26 h 175"/>
                <a:gd name="T4" fmla="*/ 163 w 346"/>
                <a:gd name="T5" fmla="*/ 23 h 175"/>
                <a:gd name="T6" fmla="*/ 184 w 346"/>
                <a:gd name="T7" fmla="*/ 18 h 175"/>
                <a:gd name="T8" fmla="*/ 198 w 346"/>
                <a:gd name="T9" fmla="*/ 15 h 175"/>
                <a:gd name="T10" fmla="*/ 213 w 346"/>
                <a:gd name="T11" fmla="*/ 12 h 175"/>
                <a:gd name="T12" fmla="*/ 234 w 346"/>
                <a:gd name="T13" fmla="*/ 7 h 175"/>
                <a:gd name="T14" fmla="*/ 259 w 346"/>
                <a:gd name="T15" fmla="*/ 1 h 175"/>
                <a:gd name="T16" fmla="*/ 267 w 346"/>
                <a:gd name="T17" fmla="*/ 7 h 175"/>
                <a:gd name="T18" fmla="*/ 276 w 346"/>
                <a:gd name="T19" fmla="*/ 36 h 175"/>
                <a:gd name="T20" fmla="*/ 277 w 346"/>
                <a:gd name="T21" fmla="*/ 44 h 175"/>
                <a:gd name="T22" fmla="*/ 280 w 346"/>
                <a:gd name="T23" fmla="*/ 53 h 175"/>
                <a:gd name="T24" fmla="*/ 284 w 346"/>
                <a:gd name="T25" fmla="*/ 68 h 175"/>
                <a:gd name="T26" fmla="*/ 294 w 346"/>
                <a:gd name="T27" fmla="*/ 99 h 175"/>
                <a:gd name="T28" fmla="*/ 296 w 346"/>
                <a:gd name="T29" fmla="*/ 107 h 175"/>
                <a:gd name="T30" fmla="*/ 313 w 346"/>
                <a:gd name="T31" fmla="*/ 116 h 175"/>
                <a:gd name="T32" fmla="*/ 340 w 346"/>
                <a:gd name="T33" fmla="*/ 110 h 175"/>
                <a:gd name="T34" fmla="*/ 342 w 346"/>
                <a:gd name="T35" fmla="*/ 152 h 175"/>
                <a:gd name="T36" fmla="*/ 314 w 346"/>
                <a:gd name="T37" fmla="*/ 162 h 175"/>
                <a:gd name="T38" fmla="*/ 295 w 346"/>
                <a:gd name="T39" fmla="*/ 175 h 175"/>
                <a:gd name="T40" fmla="*/ 291 w 346"/>
                <a:gd name="T41" fmla="*/ 144 h 175"/>
                <a:gd name="T42" fmla="*/ 285 w 346"/>
                <a:gd name="T43" fmla="*/ 144 h 175"/>
                <a:gd name="T44" fmla="*/ 278 w 346"/>
                <a:gd name="T45" fmla="*/ 145 h 175"/>
                <a:gd name="T46" fmla="*/ 250 w 346"/>
                <a:gd name="T47" fmla="*/ 126 h 175"/>
                <a:gd name="T48" fmla="*/ 262 w 346"/>
                <a:gd name="T49" fmla="*/ 110 h 175"/>
                <a:gd name="T50" fmla="*/ 246 w 346"/>
                <a:gd name="T51" fmla="*/ 101 h 175"/>
                <a:gd name="T52" fmla="*/ 249 w 346"/>
                <a:gd name="T53" fmla="*/ 85 h 175"/>
                <a:gd name="T54" fmla="*/ 248 w 346"/>
                <a:gd name="T55" fmla="*/ 78 h 175"/>
                <a:gd name="T56" fmla="*/ 244 w 346"/>
                <a:gd name="T57" fmla="*/ 65 h 175"/>
                <a:gd name="T58" fmla="*/ 258 w 346"/>
                <a:gd name="T59" fmla="*/ 36 h 175"/>
                <a:gd name="T60" fmla="*/ 247 w 346"/>
                <a:gd name="T61" fmla="*/ 35 h 175"/>
                <a:gd name="T62" fmla="*/ 234 w 346"/>
                <a:gd name="T63" fmla="*/ 44 h 175"/>
                <a:gd name="T64" fmla="*/ 223 w 346"/>
                <a:gd name="T65" fmla="*/ 61 h 175"/>
                <a:gd name="T66" fmla="*/ 230 w 346"/>
                <a:gd name="T67" fmla="*/ 104 h 175"/>
                <a:gd name="T68" fmla="*/ 250 w 346"/>
                <a:gd name="T69" fmla="*/ 138 h 175"/>
                <a:gd name="T70" fmla="*/ 252 w 346"/>
                <a:gd name="T71" fmla="*/ 150 h 175"/>
                <a:gd name="T72" fmla="*/ 252 w 346"/>
                <a:gd name="T73" fmla="*/ 163 h 175"/>
                <a:gd name="T74" fmla="*/ 223 w 346"/>
                <a:gd name="T75" fmla="*/ 157 h 175"/>
                <a:gd name="T76" fmla="*/ 213 w 346"/>
                <a:gd name="T77" fmla="*/ 155 h 175"/>
                <a:gd name="T78" fmla="*/ 193 w 346"/>
                <a:gd name="T79" fmla="*/ 150 h 175"/>
                <a:gd name="T80" fmla="*/ 190 w 346"/>
                <a:gd name="T81" fmla="*/ 125 h 175"/>
                <a:gd name="T82" fmla="*/ 193 w 346"/>
                <a:gd name="T83" fmla="*/ 117 h 175"/>
                <a:gd name="T84" fmla="*/ 194 w 346"/>
                <a:gd name="T85" fmla="*/ 109 h 175"/>
                <a:gd name="T86" fmla="*/ 201 w 346"/>
                <a:gd name="T87" fmla="*/ 97 h 175"/>
                <a:gd name="T88" fmla="*/ 187 w 346"/>
                <a:gd name="T89" fmla="*/ 93 h 175"/>
                <a:gd name="T90" fmla="*/ 175 w 346"/>
                <a:gd name="T91" fmla="*/ 92 h 175"/>
                <a:gd name="T92" fmla="*/ 164 w 346"/>
                <a:gd name="T93" fmla="*/ 87 h 175"/>
                <a:gd name="T94" fmla="*/ 152 w 346"/>
                <a:gd name="T95" fmla="*/ 72 h 175"/>
                <a:gd name="T96" fmla="*/ 134 w 346"/>
                <a:gd name="T97" fmla="*/ 68 h 175"/>
                <a:gd name="T98" fmla="*/ 123 w 346"/>
                <a:gd name="T99" fmla="*/ 53 h 175"/>
                <a:gd name="T100" fmla="*/ 106 w 346"/>
                <a:gd name="T101" fmla="*/ 44 h 175"/>
                <a:gd name="T102" fmla="*/ 84 w 346"/>
                <a:gd name="T103" fmla="*/ 47 h 175"/>
                <a:gd name="T104" fmla="*/ 76 w 346"/>
                <a:gd name="T105" fmla="*/ 60 h 175"/>
                <a:gd name="T106" fmla="*/ 62 w 346"/>
                <a:gd name="T107" fmla="*/ 61 h 175"/>
                <a:gd name="T108" fmla="*/ 33 w 346"/>
                <a:gd name="T109" fmla="*/ 72 h 175"/>
                <a:gd name="T110" fmla="*/ 21 w 346"/>
                <a:gd name="T111" fmla="*/ 89 h 175"/>
                <a:gd name="T112" fmla="*/ 8 w 346"/>
                <a:gd name="T113" fmla="*/ 104 h 175"/>
                <a:gd name="T114" fmla="*/ 0 w 346"/>
                <a:gd name="T115" fmla="*/ 54 h 175"/>
                <a:gd name="T116" fmla="*/ 6 w 346"/>
                <a:gd name="T117" fmla="*/ 53 h 175"/>
                <a:gd name="T118" fmla="*/ 40 w 346"/>
                <a:gd name="T119" fmla="*/ 47 h 175"/>
                <a:gd name="T120" fmla="*/ 48 w 346"/>
                <a:gd name="T121" fmla="*/ 45 h 175"/>
                <a:gd name="T122" fmla="*/ 79 w 346"/>
                <a:gd name="T123" fmla="*/ 3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175">
                  <a:moveTo>
                    <a:pt x="81" y="38"/>
                  </a:moveTo>
                  <a:lnTo>
                    <a:pt x="88" y="37"/>
                  </a:lnTo>
                  <a:lnTo>
                    <a:pt x="99" y="35"/>
                  </a:lnTo>
                  <a:lnTo>
                    <a:pt x="106" y="33"/>
                  </a:lnTo>
                  <a:lnTo>
                    <a:pt x="142" y="26"/>
                  </a:lnTo>
                  <a:lnTo>
                    <a:pt x="145" y="26"/>
                  </a:lnTo>
                  <a:lnTo>
                    <a:pt x="147" y="25"/>
                  </a:lnTo>
                  <a:lnTo>
                    <a:pt x="156" y="24"/>
                  </a:lnTo>
                  <a:lnTo>
                    <a:pt x="163" y="23"/>
                  </a:lnTo>
                  <a:lnTo>
                    <a:pt x="175" y="20"/>
                  </a:lnTo>
                  <a:lnTo>
                    <a:pt x="178" y="19"/>
                  </a:lnTo>
                  <a:lnTo>
                    <a:pt x="184" y="18"/>
                  </a:lnTo>
                  <a:lnTo>
                    <a:pt x="186" y="18"/>
                  </a:lnTo>
                  <a:lnTo>
                    <a:pt x="194" y="15"/>
                  </a:lnTo>
                  <a:lnTo>
                    <a:pt x="198" y="15"/>
                  </a:lnTo>
                  <a:lnTo>
                    <a:pt x="207" y="13"/>
                  </a:lnTo>
                  <a:lnTo>
                    <a:pt x="210" y="12"/>
                  </a:lnTo>
                  <a:lnTo>
                    <a:pt x="213" y="12"/>
                  </a:lnTo>
                  <a:lnTo>
                    <a:pt x="214" y="12"/>
                  </a:lnTo>
                  <a:lnTo>
                    <a:pt x="232" y="7"/>
                  </a:lnTo>
                  <a:lnTo>
                    <a:pt x="234" y="7"/>
                  </a:lnTo>
                  <a:lnTo>
                    <a:pt x="241" y="6"/>
                  </a:lnTo>
                  <a:lnTo>
                    <a:pt x="252" y="3"/>
                  </a:lnTo>
                  <a:lnTo>
                    <a:pt x="259" y="1"/>
                  </a:lnTo>
                  <a:lnTo>
                    <a:pt x="265" y="0"/>
                  </a:lnTo>
                  <a:lnTo>
                    <a:pt x="266" y="6"/>
                  </a:lnTo>
                  <a:lnTo>
                    <a:pt x="267" y="7"/>
                  </a:lnTo>
                  <a:lnTo>
                    <a:pt x="274" y="32"/>
                  </a:lnTo>
                  <a:lnTo>
                    <a:pt x="274" y="33"/>
                  </a:lnTo>
                  <a:lnTo>
                    <a:pt x="276" y="36"/>
                  </a:lnTo>
                  <a:lnTo>
                    <a:pt x="277" y="41"/>
                  </a:lnTo>
                  <a:lnTo>
                    <a:pt x="277" y="43"/>
                  </a:lnTo>
                  <a:lnTo>
                    <a:pt x="277" y="44"/>
                  </a:lnTo>
                  <a:lnTo>
                    <a:pt x="278" y="44"/>
                  </a:lnTo>
                  <a:lnTo>
                    <a:pt x="278" y="45"/>
                  </a:lnTo>
                  <a:lnTo>
                    <a:pt x="280" y="53"/>
                  </a:lnTo>
                  <a:lnTo>
                    <a:pt x="280" y="54"/>
                  </a:lnTo>
                  <a:lnTo>
                    <a:pt x="280" y="55"/>
                  </a:lnTo>
                  <a:lnTo>
                    <a:pt x="284" y="68"/>
                  </a:lnTo>
                  <a:lnTo>
                    <a:pt x="289" y="84"/>
                  </a:lnTo>
                  <a:lnTo>
                    <a:pt x="291" y="90"/>
                  </a:lnTo>
                  <a:lnTo>
                    <a:pt x="294" y="99"/>
                  </a:lnTo>
                  <a:lnTo>
                    <a:pt x="294" y="102"/>
                  </a:lnTo>
                  <a:lnTo>
                    <a:pt x="295" y="103"/>
                  </a:lnTo>
                  <a:lnTo>
                    <a:pt x="296" y="107"/>
                  </a:lnTo>
                  <a:lnTo>
                    <a:pt x="296" y="109"/>
                  </a:lnTo>
                  <a:lnTo>
                    <a:pt x="298" y="119"/>
                  </a:lnTo>
                  <a:lnTo>
                    <a:pt x="313" y="116"/>
                  </a:lnTo>
                  <a:lnTo>
                    <a:pt x="325" y="114"/>
                  </a:lnTo>
                  <a:lnTo>
                    <a:pt x="333" y="111"/>
                  </a:lnTo>
                  <a:lnTo>
                    <a:pt x="340" y="110"/>
                  </a:lnTo>
                  <a:lnTo>
                    <a:pt x="346" y="109"/>
                  </a:lnTo>
                  <a:lnTo>
                    <a:pt x="346" y="116"/>
                  </a:lnTo>
                  <a:lnTo>
                    <a:pt x="342" y="152"/>
                  </a:lnTo>
                  <a:lnTo>
                    <a:pt x="330" y="157"/>
                  </a:lnTo>
                  <a:lnTo>
                    <a:pt x="325" y="158"/>
                  </a:lnTo>
                  <a:lnTo>
                    <a:pt x="314" y="162"/>
                  </a:lnTo>
                  <a:lnTo>
                    <a:pt x="312" y="167"/>
                  </a:lnTo>
                  <a:lnTo>
                    <a:pt x="306" y="167"/>
                  </a:lnTo>
                  <a:lnTo>
                    <a:pt x="295" y="175"/>
                  </a:lnTo>
                  <a:lnTo>
                    <a:pt x="296" y="153"/>
                  </a:lnTo>
                  <a:lnTo>
                    <a:pt x="288" y="155"/>
                  </a:lnTo>
                  <a:lnTo>
                    <a:pt x="291" y="144"/>
                  </a:lnTo>
                  <a:lnTo>
                    <a:pt x="286" y="141"/>
                  </a:lnTo>
                  <a:lnTo>
                    <a:pt x="285" y="141"/>
                  </a:lnTo>
                  <a:lnTo>
                    <a:pt x="285" y="144"/>
                  </a:lnTo>
                  <a:lnTo>
                    <a:pt x="280" y="140"/>
                  </a:lnTo>
                  <a:lnTo>
                    <a:pt x="279" y="133"/>
                  </a:lnTo>
                  <a:lnTo>
                    <a:pt x="278" y="145"/>
                  </a:lnTo>
                  <a:lnTo>
                    <a:pt x="268" y="146"/>
                  </a:lnTo>
                  <a:lnTo>
                    <a:pt x="261" y="141"/>
                  </a:lnTo>
                  <a:lnTo>
                    <a:pt x="250" y="126"/>
                  </a:lnTo>
                  <a:lnTo>
                    <a:pt x="258" y="122"/>
                  </a:lnTo>
                  <a:lnTo>
                    <a:pt x="252" y="113"/>
                  </a:lnTo>
                  <a:lnTo>
                    <a:pt x="262" y="110"/>
                  </a:lnTo>
                  <a:lnTo>
                    <a:pt x="253" y="102"/>
                  </a:lnTo>
                  <a:lnTo>
                    <a:pt x="248" y="109"/>
                  </a:lnTo>
                  <a:lnTo>
                    <a:pt x="246" y="101"/>
                  </a:lnTo>
                  <a:lnTo>
                    <a:pt x="254" y="90"/>
                  </a:lnTo>
                  <a:lnTo>
                    <a:pt x="248" y="81"/>
                  </a:lnTo>
                  <a:lnTo>
                    <a:pt x="249" y="85"/>
                  </a:lnTo>
                  <a:lnTo>
                    <a:pt x="243" y="90"/>
                  </a:lnTo>
                  <a:lnTo>
                    <a:pt x="242" y="73"/>
                  </a:lnTo>
                  <a:lnTo>
                    <a:pt x="248" y="78"/>
                  </a:lnTo>
                  <a:lnTo>
                    <a:pt x="253" y="75"/>
                  </a:lnTo>
                  <a:lnTo>
                    <a:pt x="252" y="66"/>
                  </a:lnTo>
                  <a:lnTo>
                    <a:pt x="244" y="65"/>
                  </a:lnTo>
                  <a:lnTo>
                    <a:pt x="243" y="57"/>
                  </a:lnTo>
                  <a:lnTo>
                    <a:pt x="249" y="41"/>
                  </a:lnTo>
                  <a:lnTo>
                    <a:pt x="258" y="36"/>
                  </a:lnTo>
                  <a:lnTo>
                    <a:pt x="254" y="19"/>
                  </a:lnTo>
                  <a:lnTo>
                    <a:pt x="248" y="21"/>
                  </a:lnTo>
                  <a:lnTo>
                    <a:pt x="247" y="35"/>
                  </a:lnTo>
                  <a:lnTo>
                    <a:pt x="240" y="42"/>
                  </a:lnTo>
                  <a:lnTo>
                    <a:pt x="238" y="48"/>
                  </a:lnTo>
                  <a:lnTo>
                    <a:pt x="234" y="44"/>
                  </a:lnTo>
                  <a:lnTo>
                    <a:pt x="232" y="49"/>
                  </a:lnTo>
                  <a:lnTo>
                    <a:pt x="232" y="55"/>
                  </a:lnTo>
                  <a:lnTo>
                    <a:pt x="223" y="61"/>
                  </a:lnTo>
                  <a:lnTo>
                    <a:pt x="231" y="67"/>
                  </a:lnTo>
                  <a:lnTo>
                    <a:pt x="235" y="79"/>
                  </a:lnTo>
                  <a:lnTo>
                    <a:pt x="230" y="104"/>
                  </a:lnTo>
                  <a:lnTo>
                    <a:pt x="232" y="108"/>
                  </a:lnTo>
                  <a:lnTo>
                    <a:pt x="240" y="128"/>
                  </a:lnTo>
                  <a:lnTo>
                    <a:pt x="250" y="138"/>
                  </a:lnTo>
                  <a:lnTo>
                    <a:pt x="249" y="145"/>
                  </a:lnTo>
                  <a:lnTo>
                    <a:pt x="253" y="145"/>
                  </a:lnTo>
                  <a:lnTo>
                    <a:pt x="252" y="150"/>
                  </a:lnTo>
                  <a:lnTo>
                    <a:pt x="259" y="161"/>
                  </a:lnTo>
                  <a:lnTo>
                    <a:pt x="262" y="169"/>
                  </a:lnTo>
                  <a:lnTo>
                    <a:pt x="252" y="163"/>
                  </a:lnTo>
                  <a:lnTo>
                    <a:pt x="249" y="165"/>
                  </a:lnTo>
                  <a:lnTo>
                    <a:pt x="236" y="156"/>
                  </a:lnTo>
                  <a:lnTo>
                    <a:pt x="223" y="157"/>
                  </a:lnTo>
                  <a:lnTo>
                    <a:pt x="218" y="151"/>
                  </a:lnTo>
                  <a:lnTo>
                    <a:pt x="217" y="156"/>
                  </a:lnTo>
                  <a:lnTo>
                    <a:pt x="213" y="155"/>
                  </a:lnTo>
                  <a:lnTo>
                    <a:pt x="205" y="144"/>
                  </a:lnTo>
                  <a:lnTo>
                    <a:pt x="195" y="146"/>
                  </a:lnTo>
                  <a:lnTo>
                    <a:pt x="193" y="150"/>
                  </a:lnTo>
                  <a:lnTo>
                    <a:pt x="187" y="151"/>
                  </a:lnTo>
                  <a:lnTo>
                    <a:pt x="184" y="137"/>
                  </a:lnTo>
                  <a:lnTo>
                    <a:pt x="190" y="125"/>
                  </a:lnTo>
                  <a:lnTo>
                    <a:pt x="189" y="121"/>
                  </a:lnTo>
                  <a:lnTo>
                    <a:pt x="190" y="120"/>
                  </a:lnTo>
                  <a:lnTo>
                    <a:pt x="193" y="117"/>
                  </a:lnTo>
                  <a:lnTo>
                    <a:pt x="195" y="113"/>
                  </a:lnTo>
                  <a:lnTo>
                    <a:pt x="194" y="110"/>
                  </a:lnTo>
                  <a:lnTo>
                    <a:pt x="194" y="109"/>
                  </a:lnTo>
                  <a:lnTo>
                    <a:pt x="194" y="108"/>
                  </a:lnTo>
                  <a:lnTo>
                    <a:pt x="198" y="102"/>
                  </a:lnTo>
                  <a:lnTo>
                    <a:pt x="201" y="97"/>
                  </a:lnTo>
                  <a:lnTo>
                    <a:pt x="193" y="91"/>
                  </a:lnTo>
                  <a:lnTo>
                    <a:pt x="188" y="91"/>
                  </a:lnTo>
                  <a:lnTo>
                    <a:pt x="187" y="93"/>
                  </a:lnTo>
                  <a:lnTo>
                    <a:pt x="186" y="96"/>
                  </a:lnTo>
                  <a:lnTo>
                    <a:pt x="183" y="93"/>
                  </a:lnTo>
                  <a:lnTo>
                    <a:pt x="175" y="92"/>
                  </a:lnTo>
                  <a:lnTo>
                    <a:pt x="174" y="89"/>
                  </a:lnTo>
                  <a:lnTo>
                    <a:pt x="168" y="87"/>
                  </a:lnTo>
                  <a:lnTo>
                    <a:pt x="164" y="87"/>
                  </a:lnTo>
                  <a:lnTo>
                    <a:pt x="152" y="84"/>
                  </a:lnTo>
                  <a:lnTo>
                    <a:pt x="156" y="74"/>
                  </a:lnTo>
                  <a:lnTo>
                    <a:pt x="152" y="72"/>
                  </a:lnTo>
                  <a:lnTo>
                    <a:pt x="140" y="68"/>
                  </a:lnTo>
                  <a:lnTo>
                    <a:pt x="138" y="67"/>
                  </a:lnTo>
                  <a:lnTo>
                    <a:pt x="134" y="68"/>
                  </a:lnTo>
                  <a:lnTo>
                    <a:pt x="132" y="67"/>
                  </a:lnTo>
                  <a:lnTo>
                    <a:pt x="130" y="60"/>
                  </a:lnTo>
                  <a:lnTo>
                    <a:pt x="123" y="53"/>
                  </a:lnTo>
                  <a:lnTo>
                    <a:pt x="117" y="42"/>
                  </a:lnTo>
                  <a:lnTo>
                    <a:pt x="109" y="45"/>
                  </a:lnTo>
                  <a:lnTo>
                    <a:pt x="106" y="44"/>
                  </a:lnTo>
                  <a:lnTo>
                    <a:pt x="98" y="39"/>
                  </a:lnTo>
                  <a:lnTo>
                    <a:pt x="90" y="47"/>
                  </a:lnTo>
                  <a:lnTo>
                    <a:pt x="84" y="47"/>
                  </a:lnTo>
                  <a:lnTo>
                    <a:pt x="81" y="48"/>
                  </a:lnTo>
                  <a:lnTo>
                    <a:pt x="81" y="50"/>
                  </a:lnTo>
                  <a:lnTo>
                    <a:pt x="76" y="60"/>
                  </a:lnTo>
                  <a:lnTo>
                    <a:pt x="74" y="60"/>
                  </a:lnTo>
                  <a:lnTo>
                    <a:pt x="64" y="60"/>
                  </a:lnTo>
                  <a:lnTo>
                    <a:pt x="62" y="61"/>
                  </a:lnTo>
                  <a:lnTo>
                    <a:pt x="50" y="54"/>
                  </a:lnTo>
                  <a:lnTo>
                    <a:pt x="39" y="73"/>
                  </a:lnTo>
                  <a:lnTo>
                    <a:pt x="33" y="72"/>
                  </a:lnTo>
                  <a:lnTo>
                    <a:pt x="26" y="84"/>
                  </a:lnTo>
                  <a:lnTo>
                    <a:pt x="22" y="86"/>
                  </a:lnTo>
                  <a:lnTo>
                    <a:pt x="21" y="89"/>
                  </a:lnTo>
                  <a:lnTo>
                    <a:pt x="15" y="96"/>
                  </a:lnTo>
                  <a:lnTo>
                    <a:pt x="9" y="104"/>
                  </a:lnTo>
                  <a:lnTo>
                    <a:pt x="8" y="104"/>
                  </a:lnTo>
                  <a:lnTo>
                    <a:pt x="3" y="73"/>
                  </a:lnTo>
                  <a:lnTo>
                    <a:pt x="3" y="72"/>
                  </a:lnTo>
                  <a:lnTo>
                    <a:pt x="0" y="54"/>
                  </a:lnTo>
                  <a:lnTo>
                    <a:pt x="2" y="54"/>
                  </a:lnTo>
                  <a:lnTo>
                    <a:pt x="4" y="54"/>
                  </a:lnTo>
                  <a:lnTo>
                    <a:pt x="6" y="53"/>
                  </a:lnTo>
                  <a:lnTo>
                    <a:pt x="28" y="49"/>
                  </a:lnTo>
                  <a:lnTo>
                    <a:pt x="31" y="48"/>
                  </a:lnTo>
                  <a:lnTo>
                    <a:pt x="40" y="47"/>
                  </a:lnTo>
                  <a:lnTo>
                    <a:pt x="43" y="45"/>
                  </a:lnTo>
                  <a:lnTo>
                    <a:pt x="45" y="45"/>
                  </a:lnTo>
                  <a:lnTo>
                    <a:pt x="48" y="45"/>
                  </a:lnTo>
                  <a:lnTo>
                    <a:pt x="68" y="41"/>
                  </a:lnTo>
                  <a:lnTo>
                    <a:pt x="70" y="41"/>
                  </a:lnTo>
                  <a:lnTo>
                    <a:pt x="79" y="39"/>
                  </a:lnTo>
                  <a:lnTo>
                    <a:pt x="81" y="38"/>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12" name="Freeform 10">
              <a:extLst>
                <a:ext uri="{FF2B5EF4-FFF2-40B4-BE49-F238E27FC236}">
                  <a16:creationId xmlns:a16="http://schemas.microsoft.com/office/drawing/2014/main" id="{35D0A986-070A-4380-ACFA-34BF298690E7}"/>
                </a:ext>
              </a:extLst>
            </p:cNvPr>
            <p:cNvSpPr>
              <a:spLocks noChangeAspect="1"/>
            </p:cNvSpPr>
            <p:nvPr/>
          </p:nvSpPr>
          <p:spPr bwMode="auto">
            <a:xfrm>
              <a:off x="8599474" y="2635059"/>
              <a:ext cx="155042" cy="383282"/>
            </a:xfrm>
            <a:custGeom>
              <a:avLst/>
              <a:gdLst>
                <a:gd name="T0" fmla="*/ 94 w 101"/>
                <a:gd name="T1" fmla="*/ 169 h 235"/>
                <a:gd name="T2" fmla="*/ 98 w 101"/>
                <a:gd name="T3" fmla="*/ 108 h 235"/>
                <a:gd name="T4" fmla="*/ 92 w 101"/>
                <a:gd name="T5" fmla="*/ 72 h 235"/>
                <a:gd name="T6" fmla="*/ 79 w 101"/>
                <a:gd name="T7" fmla="*/ 77 h 235"/>
                <a:gd name="T8" fmla="*/ 74 w 101"/>
                <a:gd name="T9" fmla="*/ 78 h 235"/>
                <a:gd name="T10" fmla="*/ 73 w 101"/>
                <a:gd name="T11" fmla="*/ 72 h 235"/>
                <a:gd name="T12" fmla="*/ 74 w 101"/>
                <a:gd name="T13" fmla="*/ 65 h 235"/>
                <a:gd name="T14" fmla="*/ 77 w 101"/>
                <a:gd name="T15" fmla="*/ 59 h 235"/>
                <a:gd name="T16" fmla="*/ 82 w 101"/>
                <a:gd name="T17" fmla="*/ 56 h 235"/>
                <a:gd name="T18" fmla="*/ 85 w 101"/>
                <a:gd name="T19" fmla="*/ 53 h 235"/>
                <a:gd name="T20" fmla="*/ 85 w 101"/>
                <a:gd name="T21" fmla="*/ 46 h 235"/>
                <a:gd name="T22" fmla="*/ 88 w 101"/>
                <a:gd name="T23" fmla="*/ 34 h 235"/>
                <a:gd name="T24" fmla="*/ 88 w 101"/>
                <a:gd name="T25" fmla="*/ 31 h 235"/>
                <a:gd name="T26" fmla="*/ 88 w 101"/>
                <a:gd name="T27" fmla="*/ 23 h 235"/>
                <a:gd name="T28" fmla="*/ 86 w 101"/>
                <a:gd name="T29" fmla="*/ 20 h 235"/>
                <a:gd name="T30" fmla="*/ 62 w 101"/>
                <a:gd name="T31" fmla="*/ 13 h 235"/>
                <a:gd name="T32" fmla="*/ 60 w 101"/>
                <a:gd name="T33" fmla="*/ 13 h 235"/>
                <a:gd name="T34" fmla="*/ 53 w 101"/>
                <a:gd name="T35" fmla="*/ 11 h 235"/>
                <a:gd name="T36" fmla="*/ 42 w 101"/>
                <a:gd name="T37" fmla="*/ 6 h 235"/>
                <a:gd name="T38" fmla="*/ 23 w 101"/>
                <a:gd name="T39" fmla="*/ 0 h 235"/>
                <a:gd name="T40" fmla="*/ 14 w 101"/>
                <a:gd name="T41" fmla="*/ 13 h 235"/>
                <a:gd name="T42" fmla="*/ 8 w 101"/>
                <a:gd name="T43" fmla="*/ 30 h 235"/>
                <a:gd name="T44" fmla="*/ 8 w 101"/>
                <a:gd name="T45" fmla="*/ 32 h 235"/>
                <a:gd name="T46" fmla="*/ 2 w 101"/>
                <a:gd name="T47" fmla="*/ 44 h 235"/>
                <a:gd name="T48" fmla="*/ 1 w 101"/>
                <a:gd name="T49" fmla="*/ 66 h 235"/>
                <a:gd name="T50" fmla="*/ 5 w 101"/>
                <a:gd name="T51" fmla="*/ 80 h 235"/>
                <a:gd name="T52" fmla="*/ 26 w 101"/>
                <a:gd name="T53" fmla="*/ 97 h 235"/>
                <a:gd name="T54" fmla="*/ 34 w 101"/>
                <a:gd name="T55" fmla="*/ 103 h 235"/>
                <a:gd name="T56" fmla="*/ 48 w 101"/>
                <a:gd name="T57" fmla="*/ 115 h 235"/>
                <a:gd name="T58" fmla="*/ 38 w 101"/>
                <a:gd name="T59" fmla="*/ 124 h 235"/>
                <a:gd name="T60" fmla="*/ 31 w 101"/>
                <a:gd name="T61" fmla="*/ 131 h 235"/>
                <a:gd name="T62" fmla="*/ 28 w 101"/>
                <a:gd name="T63" fmla="*/ 136 h 235"/>
                <a:gd name="T64" fmla="*/ 24 w 101"/>
                <a:gd name="T65" fmla="*/ 145 h 235"/>
                <a:gd name="T66" fmla="*/ 20 w 101"/>
                <a:gd name="T67" fmla="*/ 149 h 235"/>
                <a:gd name="T68" fmla="*/ 17 w 101"/>
                <a:gd name="T69" fmla="*/ 152 h 235"/>
                <a:gd name="T70" fmla="*/ 6 w 101"/>
                <a:gd name="T71" fmla="*/ 160 h 235"/>
                <a:gd name="T72" fmla="*/ 2 w 101"/>
                <a:gd name="T73" fmla="*/ 170 h 235"/>
                <a:gd name="T74" fmla="*/ 1 w 101"/>
                <a:gd name="T75" fmla="*/ 181 h 235"/>
                <a:gd name="T76" fmla="*/ 16 w 101"/>
                <a:gd name="T77" fmla="*/ 199 h 235"/>
                <a:gd name="T78" fmla="*/ 29 w 101"/>
                <a:gd name="T79" fmla="*/ 205 h 235"/>
                <a:gd name="T80" fmla="*/ 41 w 101"/>
                <a:gd name="T81" fmla="*/ 211 h 235"/>
                <a:gd name="T82" fmla="*/ 58 w 101"/>
                <a:gd name="T83" fmla="*/ 235 h 235"/>
                <a:gd name="T84" fmla="*/ 70 w 101"/>
                <a:gd name="T85" fmla="*/ 226 h 235"/>
                <a:gd name="T86" fmla="*/ 80 w 101"/>
                <a:gd name="T87" fmla="*/ 192 h 235"/>
                <a:gd name="T88" fmla="*/ 91 w 101"/>
                <a:gd name="T89" fmla="*/ 17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 h="235">
                  <a:moveTo>
                    <a:pt x="91" y="170"/>
                  </a:moveTo>
                  <a:lnTo>
                    <a:pt x="94" y="169"/>
                  </a:lnTo>
                  <a:lnTo>
                    <a:pt x="101" y="140"/>
                  </a:lnTo>
                  <a:lnTo>
                    <a:pt x="98" y="108"/>
                  </a:lnTo>
                  <a:lnTo>
                    <a:pt x="96" y="82"/>
                  </a:lnTo>
                  <a:lnTo>
                    <a:pt x="92" y="72"/>
                  </a:lnTo>
                  <a:lnTo>
                    <a:pt x="94" y="76"/>
                  </a:lnTo>
                  <a:lnTo>
                    <a:pt x="79" y="77"/>
                  </a:lnTo>
                  <a:lnTo>
                    <a:pt x="78" y="78"/>
                  </a:lnTo>
                  <a:lnTo>
                    <a:pt x="74" y="78"/>
                  </a:lnTo>
                  <a:lnTo>
                    <a:pt x="73" y="74"/>
                  </a:lnTo>
                  <a:lnTo>
                    <a:pt x="73" y="72"/>
                  </a:lnTo>
                  <a:lnTo>
                    <a:pt x="73" y="70"/>
                  </a:lnTo>
                  <a:lnTo>
                    <a:pt x="74" y="65"/>
                  </a:lnTo>
                  <a:lnTo>
                    <a:pt x="74" y="61"/>
                  </a:lnTo>
                  <a:lnTo>
                    <a:pt x="77" y="59"/>
                  </a:lnTo>
                  <a:lnTo>
                    <a:pt x="78" y="59"/>
                  </a:lnTo>
                  <a:lnTo>
                    <a:pt x="82" y="56"/>
                  </a:lnTo>
                  <a:lnTo>
                    <a:pt x="84" y="56"/>
                  </a:lnTo>
                  <a:lnTo>
                    <a:pt x="85" y="53"/>
                  </a:lnTo>
                  <a:lnTo>
                    <a:pt x="85" y="49"/>
                  </a:lnTo>
                  <a:lnTo>
                    <a:pt x="85" y="46"/>
                  </a:lnTo>
                  <a:lnTo>
                    <a:pt x="85" y="41"/>
                  </a:lnTo>
                  <a:lnTo>
                    <a:pt x="88" y="34"/>
                  </a:lnTo>
                  <a:lnTo>
                    <a:pt x="88" y="32"/>
                  </a:lnTo>
                  <a:lnTo>
                    <a:pt x="88" y="31"/>
                  </a:lnTo>
                  <a:lnTo>
                    <a:pt x="88" y="29"/>
                  </a:lnTo>
                  <a:lnTo>
                    <a:pt x="88" y="23"/>
                  </a:lnTo>
                  <a:lnTo>
                    <a:pt x="88" y="20"/>
                  </a:lnTo>
                  <a:lnTo>
                    <a:pt x="86" y="20"/>
                  </a:lnTo>
                  <a:lnTo>
                    <a:pt x="68" y="14"/>
                  </a:lnTo>
                  <a:lnTo>
                    <a:pt x="62" y="13"/>
                  </a:lnTo>
                  <a:lnTo>
                    <a:pt x="61" y="13"/>
                  </a:lnTo>
                  <a:lnTo>
                    <a:pt x="60" y="13"/>
                  </a:lnTo>
                  <a:lnTo>
                    <a:pt x="58" y="12"/>
                  </a:lnTo>
                  <a:lnTo>
                    <a:pt x="53" y="11"/>
                  </a:lnTo>
                  <a:lnTo>
                    <a:pt x="49" y="10"/>
                  </a:lnTo>
                  <a:lnTo>
                    <a:pt x="42" y="6"/>
                  </a:lnTo>
                  <a:lnTo>
                    <a:pt x="35" y="4"/>
                  </a:lnTo>
                  <a:lnTo>
                    <a:pt x="23" y="0"/>
                  </a:lnTo>
                  <a:lnTo>
                    <a:pt x="19" y="2"/>
                  </a:lnTo>
                  <a:lnTo>
                    <a:pt x="14" y="13"/>
                  </a:lnTo>
                  <a:lnTo>
                    <a:pt x="14" y="20"/>
                  </a:lnTo>
                  <a:lnTo>
                    <a:pt x="8" y="30"/>
                  </a:lnTo>
                  <a:lnTo>
                    <a:pt x="10" y="29"/>
                  </a:lnTo>
                  <a:lnTo>
                    <a:pt x="8" y="32"/>
                  </a:lnTo>
                  <a:lnTo>
                    <a:pt x="1" y="42"/>
                  </a:lnTo>
                  <a:lnTo>
                    <a:pt x="2" y="44"/>
                  </a:lnTo>
                  <a:lnTo>
                    <a:pt x="8" y="52"/>
                  </a:lnTo>
                  <a:lnTo>
                    <a:pt x="1" y="66"/>
                  </a:lnTo>
                  <a:lnTo>
                    <a:pt x="5" y="79"/>
                  </a:lnTo>
                  <a:lnTo>
                    <a:pt x="5" y="80"/>
                  </a:lnTo>
                  <a:lnTo>
                    <a:pt x="11" y="82"/>
                  </a:lnTo>
                  <a:lnTo>
                    <a:pt x="26" y="97"/>
                  </a:lnTo>
                  <a:lnTo>
                    <a:pt x="28" y="101"/>
                  </a:lnTo>
                  <a:lnTo>
                    <a:pt x="34" y="103"/>
                  </a:lnTo>
                  <a:lnTo>
                    <a:pt x="37" y="108"/>
                  </a:lnTo>
                  <a:lnTo>
                    <a:pt x="48" y="115"/>
                  </a:lnTo>
                  <a:lnTo>
                    <a:pt x="43" y="119"/>
                  </a:lnTo>
                  <a:lnTo>
                    <a:pt x="38" y="124"/>
                  </a:lnTo>
                  <a:lnTo>
                    <a:pt x="32" y="128"/>
                  </a:lnTo>
                  <a:lnTo>
                    <a:pt x="31" y="131"/>
                  </a:lnTo>
                  <a:lnTo>
                    <a:pt x="28" y="134"/>
                  </a:lnTo>
                  <a:lnTo>
                    <a:pt x="28" y="136"/>
                  </a:lnTo>
                  <a:lnTo>
                    <a:pt x="24" y="139"/>
                  </a:lnTo>
                  <a:lnTo>
                    <a:pt x="24" y="145"/>
                  </a:lnTo>
                  <a:lnTo>
                    <a:pt x="24" y="146"/>
                  </a:lnTo>
                  <a:lnTo>
                    <a:pt x="20" y="149"/>
                  </a:lnTo>
                  <a:lnTo>
                    <a:pt x="19" y="150"/>
                  </a:lnTo>
                  <a:lnTo>
                    <a:pt x="17" y="152"/>
                  </a:lnTo>
                  <a:lnTo>
                    <a:pt x="8" y="156"/>
                  </a:lnTo>
                  <a:lnTo>
                    <a:pt x="6" y="160"/>
                  </a:lnTo>
                  <a:lnTo>
                    <a:pt x="5" y="162"/>
                  </a:lnTo>
                  <a:lnTo>
                    <a:pt x="2" y="170"/>
                  </a:lnTo>
                  <a:lnTo>
                    <a:pt x="0" y="178"/>
                  </a:lnTo>
                  <a:lnTo>
                    <a:pt x="1" y="181"/>
                  </a:lnTo>
                  <a:lnTo>
                    <a:pt x="4" y="191"/>
                  </a:lnTo>
                  <a:lnTo>
                    <a:pt x="16" y="199"/>
                  </a:lnTo>
                  <a:lnTo>
                    <a:pt x="26" y="206"/>
                  </a:lnTo>
                  <a:lnTo>
                    <a:pt x="29" y="205"/>
                  </a:lnTo>
                  <a:lnTo>
                    <a:pt x="41" y="212"/>
                  </a:lnTo>
                  <a:lnTo>
                    <a:pt x="41" y="211"/>
                  </a:lnTo>
                  <a:lnTo>
                    <a:pt x="56" y="211"/>
                  </a:lnTo>
                  <a:lnTo>
                    <a:pt x="58" y="235"/>
                  </a:lnTo>
                  <a:lnTo>
                    <a:pt x="64" y="233"/>
                  </a:lnTo>
                  <a:lnTo>
                    <a:pt x="70" y="226"/>
                  </a:lnTo>
                  <a:lnTo>
                    <a:pt x="80" y="193"/>
                  </a:lnTo>
                  <a:lnTo>
                    <a:pt x="80" y="192"/>
                  </a:lnTo>
                  <a:lnTo>
                    <a:pt x="92" y="172"/>
                  </a:lnTo>
                  <a:lnTo>
                    <a:pt x="91" y="170"/>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13" name="Freeform 11">
              <a:extLst>
                <a:ext uri="{FF2B5EF4-FFF2-40B4-BE49-F238E27FC236}">
                  <a16:creationId xmlns:a16="http://schemas.microsoft.com/office/drawing/2014/main" id="{BAAC3EC3-7DB6-4E7B-A525-377DDDE315C5}"/>
                </a:ext>
              </a:extLst>
            </p:cNvPr>
            <p:cNvSpPr>
              <a:spLocks noChangeAspect="1"/>
            </p:cNvSpPr>
            <p:nvPr/>
          </p:nvSpPr>
          <p:spPr bwMode="auto">
            <a:xfrm>
              <a:off x="7951945" y="2552927"/>
              <a:ext cx="720490" cy="474539"/>
            </a:xfrm>
            <a:custGeom>
              <a:avLst/>
              <a:gdLst>
                <a:gd name="T0" fmla="*/ 299 w 445"/>
                <a:gd name="T1" fmla="*/ 241 h 291"/>
                <a:gd name="T2" fmla="*/ 320 w 445"/>
                <a:gd name="T3" fmla="*/ 236 h 291"/>
                <a:gd name="T4" fmla="*/ 327 w 445"/>
                <a:gd name="T5" fmla="*/ 235 h 291"/>
                <a:gd name="T6" fmla="*/ 354 w 445"/>
                <a:gd name="T7" fmla="*/ 229 h 291"/>
                <a:gd name="T8" fmla="*/ 378 w 445"/>
                <a:gd name="T9" fmla="*/ 223 h 291"/>
                <a:gd name="T10" fmla="*/ 390 w 445"/>
                <a:gd name="T11" fmla="*/ 208 h 291"/>
                <a:gd name="T12" fmla="*/ 403 w 445"/>
                <a:gd name="T13" fmla="*/ 210 h 291"/>
                <a:gd name="T14" fmla="*/ 416 w 445"/>
                <a:gd name="T15" fmla="*/ 200 h 291"/>
                <a:gd name="T16" fmla="*/ 421 w 445"/>
                <a:gd name="T17" fmla="*/ 195 h 291"/>
                <a:gd name="T18" fmla="*/ 425 w 445"/>
                <a:gd name="T19" fmla="*/ 184 h 291"/>
                <a:gd name="T20" fmla="*/ 435 w 445"/>
                <a:gd name="T21" fmla="*/ 174 h 291"/>
                <a:gd name="T22" fmla="*/ 434 w 445"/>
                <a:gd name="T23" fmla="*/ 158 h 291"/>
                <a:gd name="T24" fmla="*/ 423 w 445"/>
                <a:gd name="T25" fmla="*/ 147 h 291"/>
                <a:gd name="T26" fmla="*/ 402 w 445"/>
                <a:gd name="T27" fmla="*/ 129 h 291"/>
                <a:gd name="T28" fmla="*/ 399 w 445"/>
                <a:gd name="T29" fmla="*/ 94 h 291"/>
                <a:gd name="T30" fmla="*/ 407 w 445"/>
                <a:gd name="T31" fmla="*/ 79 h 291"/>
                <a:gd name="T32" fmla="*/ 411 w 445"/>
                <a:gd name="T33" fmla="*/ 63 h 291"/>
                <a:gd name="T34" fmla="*/ 420 w 445"/>
                <a:gd name="T35" fmla="*/ 49 h 291"/>
                <a:gd name="T36" fmla="*/ 396 w 445"/>
                <a:gd name="T37" fmla="*/ 40 h 291"/>
                <a:gd name="T38" fmla="*/ 386 w 445"/>
                <a:gd name="T39" fmla="*/ 19 h 291"/>
                <a:gd name="T40" fmla="*/ 371 w 445"/>
                <a:gd name="T41" fmla="*/ 12 h 291"/>
                <a:gd name="T42" fmla="*/ 351 w 445"/>
                <a:gd name="T43" fmla="*/ 2 h 291"/>
                <a:gd name="T44" fmla="*/ 308 w 445"/>
                <a:gd name="T45" fmla="*/ 12 h 291"/>
                <a:gd name="T46" fmla="*/ 297 w 445"/>
                <a:gd name="T47" fmla="*/ 14 h 291"/>
                <a:gd name="T48" fmla="*/ 260 w 445"/>
                <a:gd name="T49" fmla="*/ 21 h 291"/>
                <a:gd name="T50" fmla="*/ 248 w 445"/>
                <a:gd name="T51" fmla="*/ 24 h 291"/>
                <a:gd name="T52" fmla="*/ 203 w 445"/>
                <a:gd name="T53" fmla="*/ 33 h 291"/>
                <a:gd name="T54" fmla="*/ 182 w 445"/>
                <a:gd name="T55" fmla="*/ 38 h 291"/>
                <a:gd name="T56" fmla="*/ 158 w 445"/>
                <a:gd name="T57" fmla="*/ 43 h 291"/>
                <a:gd name="T58" fmla="*/ 116 w 445"/>
                <a:gd name="T59" fmla="*/ 51 h 291"/>
                <a:gd name="T60" fmla="*/ 105 w 445"/>
                <a:gd name="T61" fmla="*/ 52 h 291"/>
                <a:gd name="T62" fmla="*/ 73 w 445"/>
                <a:gd name="T63" fmla="*/ 60 h 291"/>
                <a:gd name="T64" fmla="*/ 53 w 445"/>
                <a:gd name="T65" fmla="*/ 63 h 291"/>
                <a:gd name="T66" fmla="*/ 5 w 445"/>
                <a:gd name="T67" fmla="*/ 72 h 291"/>
                <a:gd name="T68" fmla="*/ 2 w 445"/>
                <a:gd name="T69" fmla="*/ 86 h 291"/>
                <a:gd name="T70" fmla="*/ 8 w 445"/>
                <a:gd name="T71" fmla="*/ 120 h 291"/>
                <a:gd name="T72" fmla="*/ 11 w 445"/>
                <a:gd name="T73" fmla="*/ 140 h 291"/>
                <a:gd name="T74" fmla="*/ 17 w 445"/>
                <a:gd name="T75" fmla="*/ 170 h 291"/>
                <a:gd name="T76" fmla="*/ 19 w 445"/>
                <a:gd name="T77" fmla="*/ 182 h 291"/>
                <a:gd name="T78" fmla="*/ 23 w 445"/>
                <a:gd name="T79" fmla="*/ 202 h 291"/>
                <a:gd name="T80" fmla="*/ 25 w 445"/>
                <a:gd name="T81" fmla="*/ 218 h 291"/>
                <a:gd name="T82" fmla="*/ 26 w 445"/>
                <a:gd name="T83" fmla="*/ 225 h 291"/>
                <a:gd name="T84" fmla="*/ 30 w 445"/>
                <a:gd name="T85" fmla="*/ 248 h 291"/>
                <a:gd name="T86" fmla="*/ 32 w 445"/>
                <a:gd name="T87" fmla="*/ 262 h 291"/>
                <a:gd name="T88" fmla="*/ 37 w 445"/>
                <a:gd name="T89" fmla="*/ 288 h 291"/>
                <a:gd name="T90" fmla="*/ 38 w 445"/>
                <a:gd name="T91" fmla="*/ 290 h 291"/>
                <a:gd name="T92" fmla="*/ 48 w 445"/>
                <a:gd name="T93" fmla="*/ 289 h 291"/>
                <a:gd name="T94" fmla="*/ 89 w 445"/>
                <a:gd name="T95" fmla="*/ 282 h 291"/>
                <a:gd name="T96" fmla="*/ 108 w 445"/>
                <a:gd name="T97" fmla="*/ 278 h 291"/>
                <a:gd name="T98" fmla="*/ 117 w 445"/>
                <a:gd name="T99" fmla="*/ 277 h 291"/>
                <a:gd name="T100" fmla="*/ 144 w 445"/>
                <a:gd name="T101" fmla="*/ 271 h 291"/>
                <a:gd name="T102" fmla="*/ 158 w 445"/>
                <a:gd name="T103" fmla="*/ 268 h 291"/>
                <a:gd name="T104" fmla="*/ 183 w 445"/>
                <a:gd name="T105" fmla="*/ 264 h 291"/>
                <a:gd name="T106" fmla="*/ 201 w 445"/>
                <a:gd name="T107" fmla="*/ 260 h 291"/>
                <a:gd name="T108" fmla="*/ 255 w 445"/>
                <a:gd name="T109" fmla="*/ 249 h 291"/>
                <a:gd name="T110" fmla="*/ 269 w 445"/>
                <a:gd name="T111" fmla="*/ 247 h 291"/>
                <a:gd name="T112" fmla="*/ 291 w 445"/>
                <a:gd name="T113" fmla="*/ 24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 h="291">
                  <a:moveTo>
                    <a:pt x="291" y="242"/>
                  </a:moveTo>
                  <a:lnTo>
                    <a:pt x="297" y="241"/>
                  </a:lnTo>
                  <a:lnTo>
                    <a:pt x="299" y="241"/>
                  </a:lnTo>
                  <a:lnTo>
                    <a:pt x="307" y="238"/>
                  </a:lnTo>
                  <a:lnTo>
                    <a:pt x="311" y="238"/>
                  </a:lnTo>
                  <a:lnTo>
                    <a:pt x="320" y="236"/>
                  </a:lnTo>
                  <a:lnTo>
                    <a:pt x="323" y="235"/>
                  </a:lnTo>
                  <a:lnTo>
                    <a:pt x="326" y="235"/>
                  </a:lnTo>
                  <a:lnTo>
                    <a:pt x="327" y="235"/>
                  </a:lnTo>
                  <a:lnTo>
                    <a:pt x="345" y="230"/>
                  </a:lnTo>
                  <a:lnTo>
                    <a:pt x="347" y="230"/>
                  </a:lnTo>
                  <a:lnTo>
                    <a:pt x="354" y="229"/>
                  </a:lnTo>
                  <a:lnTo>
                    <a:pt x="365" y="226"/>
                  </a:lnTo>
                  <a:lnTo>
                    <a:pt x="372" y="224"/>
                  </a:lnTo>
                  <a:lnTo>
                    <a:pt x="378" y="223"/>
                  </a:lnTo>
                  <a:lnTo>
                    <a:pt x="379" y="223"/>
                  </a:lnTo>
                  <a:lnTo>
                    <a:pt x="380" y="220"/>
                  </a:lnTo>
                  <a:lnTo>
                    <a:pt x="390" y="208"/>
                  </a:lnTo>
                  <a:lnTo>
                    <a:pt x="391" y="208"/>
                  </a:lnTo>
                  <a:lnTo>
                    <a:pt x="397" y="207"/>
                  </a:lnTo>
                  <a:lnTo>
                    <a:pt x="403" y="210"/>
                  </a:lnTo>
                  <a:lnTo>
                    <a:pt x="405" y="206"/>
                  </a:lnTo>
                  <a:lnTo>
                    <a:pt x="414" y="202"/>
                  </a:lnTo>
                  <a:lnTo>
                    <a:pt x="416" y="200"/>
                  </a:lnTo>
                  <a:lnTo>
                    <a:pt x="417" y="199"/>
                  </a:lnTo>
                  <a:lnTo>
                    <a:pt x="421" y="196"/>
                  </a:lnTo>
                  <a:lnTo>
                    <a:pt x="421" y="195"/>
                  </a:lnTo>
                  <a:lnTo>
                    <a:pt x="421" y="189"/>
                  </a:lnTo>
                  <a:lnTo>
                    <a:pt x="425" y="186"/>
                  </a:lnTo>
                  <a:lnTo>
                    <a:pt x="425" y="184"/>
                  </a:lnTo>
                  <a:lnTo>
                    <a:pt x="428" y="181"/>
                  </a:lnTo>
                  <a:lnTo>
                    <a:pt x="429" y="178"/>
                  </a:lnTo>
                  <a:lnTo>
                    <a:pt x="435" y="174"/>
                  </a:lnTo>
                  <a:lnTo>
                    <a:pt x="440" y="169"/>
                  </a:lnTo>
                  <a:lnTo>
                    <a:pt x="445" y="165"/>
                  </a:lnTo>
                  <a:lnTo>
                    <a:pt x="434" y="158"/>
                  </a:lnTo>
                  <a:lnTo>
                    <a:pt x="431" y="153"/>
                  </a:lnTo>
                  <a:lnTo>
                    <a:pt x="425" y="151"/>
                  </a:lnTo>
                  <a:lnTo>
                    <a:pt x="423" y="147"/>
                  </a:lnTo>
                  <a:lnTo>
                    <a:pt x="408" y="132"/>
                  </a:lnTo>
                  <a:lnTo>
                    <a:pt x="402" y="130"/>
                  </a:lnTo>
                  <a:lnTo>
                    <a:pt x="402" y="129"/>
                  </a:lnTo>
                  <a:lnTo>
                    <a:pt x="398" y="116"/>
                  </a:lnTo>
                  <a:lnTo>
                    <a:pt x="405" y="102"/>
                  </a:lnTo>
                  <a:lnTo>
                    <a:pt x="399" y="94"/>
                  </a:lnTo>
                  <a:lnTo>
                    <a:pt x="398" y="92"/>
                  </a:lnTo>
                  <a:lnTo>
                    <a:pt x="405" y="82"/>
                  </a:lnTo>
                  <a:lnTo>
                    <a:pt x="407" y="79"/>
                  </a:lnTo>
                  <a:lnTo>
                    <a:pt x="405" y="80"/>
                  </a:lnTo>
                  <a:lnTo>
                    <a:pt x="411" y="70"/>
                  </a:lnTo>
                  <a:lnTo>
                    <a:pt x="411" y="63"/>
                  </a:lnTo>
                  <a:lnTo>
                    <a:pt x="416" y="52"/>
                  </a:lnTo>
                  <a:lnTo>
                    <a:pt x="420" y="50"/>
                  </a:lnTo>
                  <a:lnTo>
                    <a:pt x="420" y="49"/>
                  </a:lnTo>
                  <a:lnTo>
                    <a:pt x="415" y="44"/>
                  </a:lnTo>
                  <a:lnTo>
                    <a:pt x="405" y="45"/>
                  </a:lnTo>
                  <a:lnTo>
                    <a:pt x="396" y="40"/>
                  </a:lnTo>
                  <a:lnTo>
                    <a:pt x="389" y="33"/>
                  </a:lnTo>
                  <a:lnTo>
                    <a:pt x="390" y="31"/>
                  </a:lnTo>
                  <a:lnTo>
                    <a:pt x="386" y="19"/>
                  </a:lnTo>
                  <a:lnTo>
                    <a:pt x="378" y="10"/>
                  </a:lnTo>
                  <a:lnTo>
                    <a:pt x="377" y="9"/>
                  </a:lnTo>
                  <a:lnTo>
                    <a:pt x="371" y="12"/>
                  </a:lnTo>
                  <a:lnTo>
                    <a:pt x="360" y="0"/>
                  </a:lnTo>
                  <a:lnTo>
                    <a:pt x="359" y="0"/>
                  </a:lnTo>
                  <a:lnTo>
                    <a:pt x="351" y="2"/>
                  </a:lnTo>
                  <a:lnTo>
                    <a:pt x="330" y="7"/>
                  </a:lnTo>
                  <a:lnTo>
                    <a:pt x="315" y="10"/>
                  </a:lnTo>
                  <a:lnTo>
                    <a:pt x="308" y="12"/>
                  </a:lnTo>
                  <a:lnTo>
                    <a:pt x="307" y="12"/>
                  </a:lnTo>
                  <a:lnTo>
                    <a:pt x="305" y="12"/>
                  </a:lnTo>
                  <a:lnTo>
                    <a:pt x="297" y="14"/>
                  </a:lnTo>
                  <a:lnTo>
                    <a:pt x="289" y="15"/>
                  </a:lnTo>
                  <a:lnTo>
                    <a:pt x="277" y="18"/>
                  </a:lnTo>
                  <a:lnTo>
                    <a:pt x="260" y="21"/>
                  </a:lnTo>
                  <a:lnTo>
                    <a:pt x="254" y="22"/>
                  </a:lnTo>
                  <a:lnTo>
                    <a:pt x="251" y="24"/>
                  </a:lnTo>
                  <a:lnTo>
                    <a:pt x="248" y="24"/>
                  </a:lnTo>
                  <a:lnTo>
                    <a:pt x="240" y="26"/>
                  </a:lnTo>
                  <a:lnTo>
                    <a:pt x="210" y="32"/>
                  </a:lnTo>
                  <a:lnTo>
                    <a:pt x="203" y="33"/>
                  </a:lnTo>
                  <a:lnTo>
                    <a:pt x="197" y="36"/>
                  </a:lnTo>
                  <a:lnTo>
                    <a:pt x="193" y="36"/>
                  </a:lnTo>
                  <a:lnTo>
                    <a:pt x="182" y="38"/>
                  </a:lnTo>
                  <a:lnTo>
                    <a:pt x="167" y="40"/>
                  </a:lnTo>
                  <a:lnTo>
                    <a:pt x="162" y="42"/>
                  </a:lnTo>
                  <a:lnTo>
                    <a:pt x="158" y="43"/>
                  </a:lnTo>
                  <a:lnTo>
                    <a:pt x="155" y="43"/>
                  </a:lnTo>
                  <a:lnTo>
                    <a:pt x="132" y="48"/>
                  </a:lnTo>
                  <a:lnTo>
                    <a:pt x="116" y="51"/>
                  </a:lnTo>
                  <a:lnTo>
                    <a:pt x="111" y="51"/>
                  </a:lnTo>
                  <a:lnTo>
                    <a:pt x="107" y="52"/>
                  </a:lnTo>
                  <a:lnTo>
                    <a:pt x="105" y="52"/>
                  </a:lnTo>
                  <a:lnTo>
                    <a:pt x="102" y="54"/>
                  </a:lnTo>
                  <a:lnTo>
                    <a:pt x="93" y="55"/>
                  </a:lnTo>
                  <a:lnTo>
                    <a:pt x="73" y="60"/>
                  </a:lnTo>
                  <a:lnTo>
                    <a:pt x="63" y="61"/>
                  </a:lnTo>
                  <a:lnTo>
                    <a:pt x="60" y="61"/>
                  </a:lnTo>
                  <a:lnTo>
                    <a:pt x="53" y="63"/>
                  </a:lnTo>
                  <a:lnTo>
                    <a:pt x="48" y="37"/>
                  </a:lnTo>
                  <a:lnTo>
                    <a:pt x="23" y="56"/>
                  </a:lnTo>
                  <a:lnTo>
                    <a:pt x="5" y="72"/>
                  </a:lnTo>
                  <a:lnTo>
                    <a:pt x="0" y="74"/>
                  </a:lnTo>
                  <a:lnTo>
                    <a:pt x="1" y="84"/>
                  </a:lnTo>
                  <a:lnTo>
                    <a:pt x="2" y="86"/>
                  </a:lnTo>
                  <a:lnTo>
                    <a:pt x="5" y="99"/>
                  </a:lnTo>
                  <a:lnTo>
                    <a:pt x="6" y="108"/>
                  </a:lnTo>
                  <a:lnTo>
                    <a:pt x="8" y="120"/>
                  </a:lnTo>
                  <a:lnTo>
                    <a:pt x="8" y="121"/>
                  </a:lnTo>
                  <a:lnTo>
                    <a:pt x="9" y="132"/>
                  </a:lnTo>
                  <a:lnTo>
                    <a:pt x="11" y="140"/>
                  </a:lnTo>
                  <a:lnTo>
                    <a:pt x="14" y="156"/>
                  </a:lnTo>
                  <a:lnTo>
                    <a:pt x="15" y="168"/>
                  </a:lnTo>
                  <a:lnTo>
                    <a:pt x="17" y="170"/>
                  </a:lnTo>
                  <a:lnTo>
                    <a:pt x="18" y="177"/>
                  </a:lnTo>
                  <a:lnTo>
                    <a:pt x="18" y="180"/>
                  </a:lnTo>
                  <a:lnTo>
                    <a:pt x="19" y="182"/>
                  </a:lnTo>
                  <a:lnTo>
                    <a:pt x="19" y="188"/>
                  </a:lnTo>
                  <a:lnTo>
                    <a:pt x="20" y="194"/>
                  </a:lnTo>
                  <a:lnTo>
                    <a:pt x="23" y="202"/>
                  </a:lnTo>
                  <a:lnTo>
                    <a:pt x="23" y="204"/>
                  </a:lnTo>
                  <a:lnTo>
                    <a:pt x="23" y="207"/>
                  </a:lnTo>
                  <a:lnTo>
                    <a:pt x="25" y="218"/>
                  </a:lnTo>
                  <a:lnTo>
                    <a:pt x="25" y="219"/>
                  </a:lnTo>
                  <a:lnTo>
                    <a:pt x="25" y="223"/>
                  </a:lnTo>
                  <a:lnTo>
                    <a:pt x="26" y="225"/>
                  </a:lnTo>
                  <a:lnTo>
                    <a:pt x="29" y="240"/>
                  </a:lnTo>
                  <a:lnTo>
                    <a:pt x="29" y="242"/>
                  </a:lnTo>
                  <a:lnTo>
                    <a:pt x="30" y="248"/>
                  </a:lnTo>
                  <a:lnTo>
                    <a:pt x="30" y="250"/>
                  </a:lnTo>
                  <a:lnTo>
                    <a:pt x="32" y="258"/>
                  </a:lnTo>
                  <a:lnTo>
                    <a:pt x="32" y="262"/>
                  </a:lnTo>
                  <a:lnTo>
                    <a:pt x="32" y="264"/>
                  </a:lnTo>
                  <a:lnTo>
                    <a:pt x="33" y="267"/>
                  </a:lnTo>
                  <a:lnTo>
                    <a:pt x="37" y="288"/>
                  </a:lnTo>
                  <a:lnTo>
                    <a:pt x="37" y="289"/>
                  </a:lnTo>
                  <a:lnTo>
                    <a:pt x="37" y="291"/>
                  </a:lnTo>
                  <a:lnTo>
                    <a:pt x="38" y="290"/>
                  </a:lnTo>
                  <a:lnTo>
                    <a:pt x="44" y="290"/>
                  </a:lnTo>
                  <a:lnTo>
                    <a:pt x="47" y="289"/>
                  </a:lnTo>
                  <a:lnTo>
                    <a:pt x="48" y="289"/>
                  </a:lnTo>
                  <a:lnTo>
                    <a:pt x="81" y="283"/>
                  </a:lnTo>
                  <a:lnTo>
                    <a:pt x="84" y="283"/>
                  </a:lnTo>
                  <a:lnTo>
                    <a:pt x="89" y="282"/>
                  </a:lnTo>
                  <a:lnTo>
                    <a:pt x="92" y="282"/>
                  </a:lnTo>
                  <a:lnTo>
                    <a:pt x="105" y="279"/>
                  </a:lnTo>
                  <a:lnTo>
                    <a:pt x="108" y="278"/>
                  </a:lnTo>
                  <a:lnTo>
                    <a:pt x="113" y="277"/>
                  </a:lnTo>
                  <a:lnTo>
                    <a:pt x="115" y="277"/>
                  </a:lnTo>
                  <a:lnTo>
                    <a:pt x="117" y="277"/>
                  </a:lnTo>
                  <a:lnTo>
                    <a:pt x="119" y="276"/>
                  </a:lnTo>
                  <a:lnTo>
                    <a:pt x="141" y="272"/>
                  </a:lnTo>
                  <a:lnTo>
                    <a:pt x="144" y="271"/>
                  </a:lnTo>
                  <a:lnTo>
                    <a:pt x="153" y="270"/>
                  </a:lnTo>
                  <a:lnTo>
                    <a:pt x="156" y="268"/>
                  </a:lnTo>
                  <a:lnTo>
                    <a:pt x="158" y="268"/>
                  </a:lnTo>
                  <a:lnTo>
                    <a:pt x="161" y="268"/>
                  </a:lnTo>
                  <a:lnTo>
                    <a:pt x="181" y="264"/>
                  </a:lnTo>
                  <a:lnTo>
                    <a:pt x="183" y="264"/>
                  </a:lnTo>
                  <a:lnTo>
                    <a:pt x="192" y="262"/>
                  </a:lnTo>
                  <a:lnTo>
                    <a:pt x="194" y="261"/>
                  </a:lnTo>
                  <a:lnTo>
                    <a:pt x="201" y="260"/>
                  </a:lnTo>
                  <a:lnTo>
                    <a:pt x="212" y="258"/>
                  </a:lnTo>
                  <a:lnTo>
                    <a:pt x="219" y="256"/>
                  </a:lnTo>
                  <a:lnTo>
                    <a:pt x="255" y="249"/>
                  </a:lnTo>
                  <a:lnTo>
                    <a:pt x="258" y="249"/>
                  </a:lnTo>
                  <a:lnTo>
                    <a:pt x="260" y="248"/>
                  </a:lnTo>
                  <a:lnTo>
                    <a:pt x="269" y="247"/>
                  </a:lnTo>
                  <a:lnTo>
                    <a:pt x="276" y="246"/>
                  </a:lnTo>
                  <a:lnTo>
                    <a:pt x="288" y="243"/>
                  </a:lnTo>
                  <a:lnTo>
                    <a:pt x="291" y="242"/>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14" name="Freeform 12">
              <a:extLst>
                <a:ext uri="{FF2B5EF4-FFF2-40B4-BE49-F238E27FC236}">
                  <a16:creationId xmlns:a16="http://schemas.microsoft.com/office/drawing/2014/main" id="{8C70871F-09D0-4271-BE23-A686A37F2C56}"/>
                </a:ext>
              </a:extLst>
            </p:cNvPr>
            <p:cNvSpPr>
              <a:spLocks noChangeAspect="1"/>
            </p:cNvSpPr>
            <p:nvPr/>
          </p:nvSpPr>
          <p:spPr bwMode="auto">
            <a:xfrm>
              <a:off x="7705701" y="3018340"/>
              <a:ext cx="957613" cy="556671"/>
            </a:xfrm>
            <a:custGeom>
              <a:avLst/>
              <a:gdLst>
                <a:gd name="T0" fmla="*/ 545 w 589"/>
                <a:gd name="T1" fmla="*/ 195 h 342"/>
                <a:gd name="T2" fmla="*/ 552 w 589"/>
                <a:gd name="T3" fmla="*/ 208 h 342"/>
                <a:gd name="T4" fmla="*/ 589 w 589"/>
                <a:gd name="T5" fmla="*/ 240 h 342"/>
                <a:gd name="T6" fmla="*/ 558 w 589"/>
                <a:gd name="T7" fmla="*/ 248 h 342"/>
                <a:gd name="T8" fmla="*/ 542 w 589"/>
                <a:gd name="T9" fmla="*/ 251 h 342"/>
                <a:gd name="T10" fmla="*/ 514 w 589"/>
                <a:gd name="T11" fmla="*/ 257 h 342"/>
                <a:gd name="T12" fmla="*/ 494 w 589"/>
                <a:gd name="T13" fmla="*/ 262 h 342"/>
                <a:gd name="T14" fmla="*/ 463 w 589"/>
                <a:gd name="T15" fmla="*/ 268 h 342"/>
                <a:gd name="T16" fmla="*/ 440 w 589"/>
                <a:gd name="T17" fmla="*/ 273 h 342"/>
                <a:gd name="T18" fmla="*/ 426 w 589"/>
                <a:gd name="T19" fmla="*/ 276 h 342"/>
                <a:gd name="T20" fmla="*/ 401 w 589"/>
                <a:gd name="T21" fmla="*/ 281 h 342"/>
                <a:gd name="T22" fmla="*/ 383 w 589"/>
                <a:gd name="T23" fmla="*/ 285 h 342"/>
                <a:gd name="T24" fmla="*/ 370 w 589"/>
                <a:gd name="T25" fmla="*/ 287 h 342"/>
                <a:gd name="T26" fmla="*/ 337 w 589"/>
                <a:gd name="T27" fmla="*/ 293 h 342"/>
                <a:gd name="T28" fmla="*/ 312 w 589"/>
                <a:gd name="T29" fmla="*/ 298 h 342"/>
                <a:gd name="T30" fmla="*/ 278 w 589"/>
                <a:gd name="T31" fmla="*/ 304 h 342"/>
                <a:gd name="T32" fmla="*/ 257 w 589"/>
                <a:gd name="T33" fmla="*/ 308 h 342"/>
                <a:gd name="T34" fmla="*/ 233 w 589"/>
                <a:gd name="T35" fmla="*/ 310 h 342"/>
                <a:gd name="T36" fmla="*/ 215 w 589"/>
                <a:gd name="T37" fmla="*/ 314 h 342"/>
                <a:gd name="T38" fmla="*/ 199 w 589"/>
                <a:gd name="T39" fmla="*/ 315 h 342"/>
                <a:gd name="T40" fmla="*/ 167 w 589"/>
                <a:gd name="T41" fmla="*/ 320 h 342"/>
                <a:gd name="T42" fmla="*/ 145 w 589"/>
                <a:gd name="T43" fmla="*/ 320 h 342"/>
                <a:gd name="T44" fmla="*/ 116 w 589"/>
                <a:gd name="T45" fmla="*/ 326 h 342"/>
                <a:gd name="T46" fmla="*/ 108 w 589"/>
                <a:gd name="T47" fmla="*/ 327 h 342"/>
                <a:gd name="T48" fmla="*/ 80 w 589"/>
                <a:gd name="T49" fmla="*/ 332 h 342"/>
                <a:gd name="T50" fmla="*/ 61 w 589"/>
                <a:gd name="T51" fmla="*/ 334 h 342"/>
                <a:gd name="T52" fmla="*/ 16 w 589"/>
                <a:gd name="T53" fmla="*/ 341 h 342"/>
                <a:gd name="T54" fmla="*/ 4 w 589"/>
                <a:gd name="T55" fmla="*/ 340 h 342"/>
                <a:gd name="T56" fmla="*/ 40 w 589"/>
                <a:gd name="T57" fmla="*/ 318 h 342"/>
                <a:gd name="T58" fmla="*/ 66 w 589"/>
                <a:gd name="T59" fmla="*/ 281 h 342"/>
                <a:gd name="T60" fmla="*/ 89 w 589"/>
                <a:gd name="T61" fmla="*/ 264 h 342"/>
                <a:gd name="T62" fmla="*/ 115 w 589"/>
                <a:gd name="T63" fmla="*/ 233 h 342"/>
                <a:gd name="T64" fmla="*/ 137 w 589"/>
                <a:gd name="T65" fmla="*/ 260 h 342"/>
                <a:gd name="T66" fmla="*/ 167 w 589"/>
                <a:gd name="T67" fmla="*/ 248 h 342"/>
                <a:gd name="T68" fmla="*/ 192 w 589"/>
                <a:gd name="T69" fmla="*/ 244 h 342"/>
                <a:gd name="T70" fmla="*/ 206 w 589"/>
                <a:gd name="T71" fmla="*/ 234 h 342"/>
                <a:gd name="T72" fmla="*/ 242 w 589"/>
                <a:gd name="T73" fmla="*/ 206 h 342"/>
                <a:gd name="T74" fmla="*/ 236 w 589"/>
                <a:gd name="T75" fmla="*/ 197 h 342"/>
                <a:gd name="T76" fmla="*/ 253 w 589"/>
                <a:gd name="T77" fmla="*/ 164 h 342"/>
                <a:gd name="T78" fmla="*/ 264 w 589"/>
                <a:gd name="T79" fmla="*/ 135 h 342"/>
                <a:gd name="T80" fmla="*/ 275 w 589"/>
                <a:gd name="T81" fmla="*/ 104 h 342"/>
                <a:gd name="T82" fmla="*/ 302 w 589"/>
                <a:gd name="T83" fmla="*/ 107 h 342"/>
                <a:gd name="T84" fmla="*/ 312 w 589"/>
                <a:gd name="T85" fmla="*/ 69 h 342"/>
                <a:gd name="T86" fmla="*/ 342 w 589"/>
                <a:gd name="T87" fmla="*/ 42 h 342"/>
                <a:gd name="T88" fmla="*/ 348 w 589"/>
                <a:gd name="T89" fmla="*/ 0 h 342"/>
                <a:gd name="T90" fmla="*/ 364 w 589"/>
                <a:gd name="T91" fmla="*/ 9 h 342"/>
                <a:gd name="T92" fmla="*/ 378 w 589"/>
                <a:gd name="T93" fmla="*/ 16 h 342"/>
                <a:gd name="T94" fmla="*/ 396 w 589"/>
                <a:gd name="T95" fmla="*/ 5 h 342"/>
                <a:gd name="T96" fmla="*/ 418 w 589"/>
                <a:gd name="T97" fmla="*/ 11 h 342"/>
                <a:gd name="T98" fmla="*/ 436 w 589"/>
                <a:gd name="T99" fmla="*/ 26 h 342"/>
                <a:gd name="T100" fmla="*/ 454 w 589"/>
                <a:gd name="T101" fmla="*/ 38 h 342"/>
                <a:gd name="T102" fmla="*/ 456 w 589"/>
                <a:gd name="T103" fmla="*/ 47 h 342"/>
                <a:gd name="T104" fmla="*/ 451 w 589"/>
                <a:gd name="T105" fmla="*/ 58 h 342"/>
                <a:gd name="T106" fmla="*/ 444 w 589"/>
                <a:gd name="T107" fmla="*/ 64 h 342"/>
                <a:gd name="T108" fmla="*/ 446 w 589"/>
                <a:gd name="T109" fmla="*/ 92 h 342"/>
                <a:gd name="T110" fmla="*/ 473 w 589"/>
                <a:gd name="T111" fmla="*/ 96 h 342"/>
                <a:gd name="T112" fmla="*/ 510 w 589"/>
                <a:gd name="T113" fmla="*/ 110 h 342"/>
                <a:gd name="T114" fmla="*/ 535 w 589"/>
                <a:gd name="T115" fmla="*/ 144 h 342"/>
                <a:gd name="T116" fmla="*/ 496 w 589"/>
                <a:gd name="T117" fmla="*/ 129 h 342"/>
                <a:gd name="T118" fmla="*/ 503 w 589"/>
                <a:gd name="T119" fmla="*/ 137 h 342"/>
                <a:gd name="T120" fmla="*/ 532 w 589"/>
                <a:gd name="T121" fmla="*/ 155 h 342"/>
                <a:gd name="T122" fmla="*/ 534 w 589"/>
                <a:gd name="T123" fmla="*/ 171 h 342"/>
                <a:gd name="T124" fmla="*/ 527 w 589"/>
                <a:gd name="T125" fmla="*/ 18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9" h="342">
                  <a:moveTo>
                    <a:pt x="536" y="190"/>
                  </a:moveTo>
                  <a:lnTo>
                    <a:pt x="538" y="191"/>
                  </a:lnTo>
                  <a:lnTo>
                    <a:pt x="545" y="194"/>
                  </a:lnTo>
                  <a:lnTo>
                    <a:pt x="545" y="195"/>
                  </a:lnTo>
                  <a:lnTo>
                    <a:pt x="547" y="206"/>
                  </a:lnTo>
                  <a:lnTo>
                    <a:pt x="547" y="207"/>
                  </a:lnTo>
                  <a:lnTo>
                    <a:pt x="548" y="208"/>
                  </a:lnTo>
                  <a:lnTo>
                    <a:pt x="552" y="208"/>
                  </a:lnTo>
                  <a:lnTo>
                    <a:pt x="557" y="209"/>
                  </a:lnTo>
                  <a:lnTo>
                    <a:pt x="562" y="210"/>
                  </a:lnTo>
                  <a:lnTo>
                    <a:pt x="570" y="207"/>
                  </a:lnTo>
                  <a:lnTo>
                    <a:pt x="589" y="240"/>
                  </a:lnTo>
                  <a:lnTo>
                    <a:pt x="578" y="243"/>
                  </a:lnTo>
                  <a:lnTo>
                    <a:pt x="570" y="245"/>
                  </a:lnTo>
                  <a:lnTo>
                    <a:pt x="560" y="248"/>
                  </a:lnTo>
                  <a:lnTo>
                    <a:pt x="558" y="248"/>
                  </a:lnTo>
                  <a:lnTo>
                    <a:pt x="556" y="248"/>
                  </a:lnTo>
                  <a:lnTo>
                    <a:pt x="553" y="249"/>
                  </a:lnTo>
                  <a:lnTo>
                    <a:pt x="551" y="249"/>
                  </a:lnTo>
                  <a:lnTo>
                    <a:pt x="542" y="251"/>
                  </a:lnTo>
                  <a:lnTo>
                    <a:pt x="541" y="251"/>
                  </a:lnTo>
                  <a:lnTo>
                    <a:pt x="539" y="251"/>
                  </a:lnTo>
                  <a:lnTo>
                    <a:pt x="523" y="255"/>
                  </a:lnTo>
                  <a:lnTo>
                    <a:pt x="514" y="257"/>
                  </a:lnTo>
                  <a:lnTo>
                    <a:pt x="510" y="257"/>
                  </a:lnTo>
                  <a:lnTo>
                    <a:pt x="510" y="258"/>
                  </a:lnTo>
                  <a:lnTo>
                    <a:pt x="497" y="261"/>
                  </a:lnTo>
                  <a:lnTo>
                    <a:pt x="494" y="262"/>
                  </a:lnTo>
                  <a:lnTo>
                    <a:pt x="492" y="262"/>
                  </a:lnTo>
                  <a:lnTo>
                    <a:pt x="485" y="263"/>
                  </a:lnTo>
                  <a:lnTo>
                    <a:pt x="482" y="264"/>
                  </a:lnTo>
                  <a:lnTo>
                    <a:pt x="463" y="268"/>
                  </a:lnTo>
                  <a:lnTo>
                    <a:pt x="461" y="268"/>
                  </a:lnTo>
                  <a:lnTo>
                    <a:pt x="446" y="272"/>
                  </a:lnTo>
                  <a:lnTo>
                    <a:pt x="444" y="272"/>
                  </a:lnTo>
                  <a:lnTo>
                    <a:pt x="440" y="273"/>
                  </a:lnTo>
                  <a:lnTo>
                    <a:pt x="437" y="274"/>
                  </a:lnTo>
                  <a:lnTo>
                    <a:pt x="432" y="274"/>
                  </a:lnTo>
                  <a:lnTo>
                    <a:pt x="430" y="275"/>
                  </a:lnTo>
                  <a:lnTo>
                    <a:pt x="426" y="276"/>
                  </a:lnTo>
                  <a:lnTo>
                    <a:pt x="412" y="279"/>
                  </a:lnTo>
                  <a:lnTo>
                    <a:pt x="410" y="279"/>
                  </a:lnTo>
                  <a:lnTo>
                    <a:pt x="404" y="280"/>
                  </a:lnTo>
                  <a:lnTo>
                    <a:pt x="401" y="281"/>
                  </a:lnTo>
                  <a:lnTo>
                    <a:pt x="398" y="281"/>
                  </a:lnTo>
                  <a:lnTo>
                    <a:pt x="395" y="282"/>
                  </a:lnTo>
                  <a:lnTo>
                    <a:pt x="391" y="282"/>
                  </a:lnTo>
                  <a:lnTo>
                    <a:pt x="383" y="285"/>
                  </a:lnTo>
                  <a:lnTo>
                    <a:pt x="374" y="286"/>
                  </a:lnTo>
                  <a:lnTo>
                    <a:pt x="373" y="286"/>
                  </a:lnTo>
                  <a:lnTo>
                    <a:pt x="371" y="287"/>
                  </a:lnTo>
                  <a:lnTo>
                    <a:pt x="370" y="287"/>
                  </a:lnTo>
                  <a:lnTo>
                    <a:pt x="368" y="287"/>
                  </a:lnTo>
                  <a:lnTo>
                    <a:pt x="367" y="287"/>
                  </a:lnTo>
                  <a:lnTo>
                    <a:pt x="343" y="292"/>
                  </a:lnTo>
                  <a:lnTo>
                    <a:pt x="337" y="293"/>
                  </a:lnTo>
                  <a:lnTo>
                    <a:pt x="335" y="293"/>
                  </a:lnTo>
                  <a:lnTo>
                    <a:pt x="326" y="296"/>
                  </a:lnTo>
                  <a:lnTo>
                    <a:pt x="316" y="297"/>
                  </a:lnTo>
                  <a:lnTo>
                    <a:pt x="312" y="298"/>
                  </a:lnTo>
                  <a:lnTo>
                    <a:pt x="307" y="299"/>
                  </a:lnTo>
                  <a:lnTo>
                    <a:pt x="300" y="300"/>
                  </a:lnTo>
                  <a:lnTo>
                    <a:pt x="288" y="302"/>
                  </a:lnTo>
                  <a:lnTo>
                    <a:pt x="278" y="304"/>
                  </a:lnTo>
                  <a:lnTo>
                    <a:pt x="277" y="304"/>
                  </a:lnTo>
                  <a:lnTo>
                    <a:pt x="275" y="304"/>
                  </a:lnTo>
                  <a:lnTo>
                    <a:pt x="269" y="305"/>
                  </a:lnTo>
                  <a:lnTo>
                    <a:pt x="257" y="308"/>
                  </a:lnTo>
                  <a:lnTo>
                    <a:pt x="246" y="309"/>
                  </a:lnTo>
                  <a:lnTo>
                    <a:pt x="241" y="309"/>
                  </a:lnTo>
                  <a:lnTo>
                    <a:pt x="236" y="310"/>
                  </a:lnTo>
                  <a:lnTo>
                    <a:pt x="233" y="310"/>
                  </a:lnTo>
                  <a:lnTo>
                    <a:pt x="226" y="311"/>
                  </a:lnTo>
                  <a:lnTo>
                    <a:pt x="220" y="312"/>
                  </a:lnTo>
                  <a:lnTo>
                    <a:pt x="216" y="312"/>
                  </a:lnTo>
                  <a:lnTo>
                    <a:pt x="215" y="314"/>
                  </a:lnTo>
                  <a:lnTo>
                    <a:pt x="214" y="314"/>
                  </a:lnTo>
                  <a:lnTo>
                    <a:pt x="212" y="314"/>
                  </a:lnTo>
                  <a:lnTo>
                    <a:pt x="210" y="314"/>
                  </a:lnTo>
                  <a:lnTo>
                    <a:pt x="199" y="315"/>
                  </a:lnTo>
                  <a:lnTo>
                    <a:pt x="180" y="317"/>
                  </a:lnTo>
                  <a:lnTo>
                    <a:pt x="176" y="318"/>
                  </a:lnTo>
                  <a:lnTo>
                    <a:pt x="169" y="320"/>
                  </a:lnTo>
                  <a:lnTo>
                    <a:pt x="167" y="320"/>
                  </a:lnTo>
                  <a:lnTo>
                    <a:pt x="156" y="321"/>
                  </a:lnTo>
                  <a:lnTo>
                    <a:pt x="151" y="321"/>
                  </a:lnTo>
                  <a:lnTo>
                    <a:pt x="154" y="318"/>
                  </a:lnTo>
                  <a:lnTo>
                    <a:pt x="145" y="320"/>
                  </a:lnTo>
                  <a:lnTo>
                    <a:pt x="139" y="321"/>
                  </a:lnTo>
                  <a:lnTo>
                    <a:pt x="132" y="321"/>
                  </a:lnTo>
                  <a:lnTo>
                    <a:pt x="132" y="323"/>
                  </a:lnTo>
                  <a:lnTo>
                    <a:pt x="116" y="326"/>
                  </a:lnTo>
                  <a:lnTo>
                    <a:pt x="114" y="327"/>
                  </a:lnTo>
                  <a:lnTo>
                    <a:pt x="112" y="327"/>
                  </a:lnTo>
                  <a:lnTo>
                    <a:pt x="109" y="327"/>
                  </a:lnTo>
                  <a:lnTo>
                    <a:pt x="108" y="327"/>
                  </a:lnTo>
                  <a:lnTo>
                    <a:pt x="104" y="328"/>
                  </a:lnTo>
                  <a:lnTo>
                    <a:pt x="98" y="329"/>
                  </a:lnTo>
                  <a:lnTo>
                    <a:pt x="89" y="330"/>
                  </a:lnTo>
                  <a:lnTo>
                    <a:pt x="80" y="332"/>
                  </a:lnTo>
                  <a:lnTo>
                    <a:pt x="79" y="332"/>
                  </a:lnTo>
                  <a:lnTo>
                    <a:pt x="77" y="332"/>
                  </a:lnTo>
                  <a:lnTo>
                    <a:pt x="65" y="334"/>
                  </a:lnTo>
                  <a:lnTo>
                    <a:pt x="61" y="334"/>
                  </a:lnTo>
                  <a:lnTo>
                    <a:pt x="53" y="335"/>
                  </a:lnTo>
                  <a:lnTo>
                    <a:pt x="31" y="339"/>
                  </a:lnTo>
                  <a:lnTo>
                    <a:pt x="30" y="339"/>
                  </a:lnTo>
                  <a:lnTo>
                    <a:pt x="16" y="341"/>
                  </a:lnTo>
                  <a:lnTo>
                    <a:pt x="5" y="342"/>
                  </a:lnTo>
                  <a:lnTo>
                    <a:pt x="2" y="342"/>
                  </a:lnTo>
                  <a:lnTo>
                    <a:pt x="0" y="342"/>
                  </a:lnTo>
                  <a:lnTo>
                    <a:pt x="4" y="340"/>
                  </a:lnTo>
                  <a:lnTo>
                    <a:pt x="12" y="334"/>
                  </a:lnTo>
                  <a:lnTo>
                    <a:pt x="16" y="334"/>
                  </a:lnTo>
                  <a:lnTo>
                    <a:pt x="40" y="322"/>
                  </a:lnTo>
                  <a:lnTo>
                    <a:pt x="40" y="318"/>
                  </a:lnTo>
                  <a:lnTo>
                    <a:pt x="56" y="305"/>
                  </a:lnTo>
                  <a:lnTo>
                    <a:pt x="55" y="298"/>
                  </a:lnTo>
                  <a:lnTo>
                    <a:pt x="64" y="292"/>
                  </a:lnTo>
                  <a:lnTo>
                    <a:pt x="66" y="281"/>
                  </a:lnTo>
                  <a:lnTo>
                    <a:pt x="76" y="273"/>
                  </a:lnTo>
                  <a:lnTo>
                    <a:pt x="76" y="272"/>
                  </a:lnTo>
                  <a:lnTo>
                    <a:pt x="84" y="267"/>
                  </a:lnTo>
                  <a:lnTo>
                    <a:pt x="89" y="264"/>
                  </a:lnTo>
                  <a:lnTo>
                    <a:pt x="92" y="261"/>
                  </a:lnTo>
                  <a:lnTo>
                    <a:pt x="100" y="251"/>
                  </a:lnTo>
                  <a:lnTo>
                    <a:pt x="108" y="242"/>
                  </a:lnTo>
                  <a:lnTo>
                    <a:pt x="115" y="233"/>
                  </a:lnTo>
                  <a:lnTo>
                    <a:pt x="119" y="234"/>
                  </a:lnTo>
                  <a:lnTo>
                    <a:pt x="116" y="237"/>
                  </a:lnTo>
                  <a:lnTo>
                    <a:pt x="120" y="248"/>
                  </a:lnTo>
                  <a:lnTo>
                    <a:pt x="137" y="260"/>
                  </a:lnTo>
                  <a:lnTo>
                    <a:pt x="142" y="262"/>
                  </a:lnTo>
                  <a:lnTo>
                    <a:pt x="158" y="252"/>
                  </a:lnTo>
                  <a:lnTo>
                    <a:pt x="163" y="245"/>
                  </a:lnTo>
                  <a:lnTo>
                    <a:pt x="167" y="248"/>
                  </a:lnTo>
                  <a:lnTo>
                    <a:pt x="173" y="251"/>
                  </a:lnTo>
                  <a:lnTo>
                    <a:pt x="175" y="252"/>
                  </a:lnTo>
                  <a:lnTo>
                    <a:pt x="182" y="248"/>
                  </a:lnTo>
                  <a:lnTo>
                    <a:pt x="192" y="244"/>
                  </a:lnTo>
                  <a:lnTo>
                    <a:pt x="202" y="238"/>
                  </a:lnTo>
                  <a:lnTo>
                    <a:pt x="198" y="234"/>
                  </a:lnTo>
                  <a:lnTo>
                    <a:pt x="199" y="230"/>
                  </a:lnTo>
                  <a:lnTo>
                    <a:pt x="206" y="234"/>
                  </a:lnTo>
                  <a:lnTo>
                    <a:pt x="226" y="221"/>
                  </a:lnTo>
                  <a:lnTo>
                    <a:pt x="228" y="225"/>
                  </a:lnTo>
                  <a:lnTo>
                    <a:pt x="239" y="215"/>
                  </a:lnTo>
                  <a:lnTo>
                    <a:pt x="242" y="206"/>
                  </a:lnTo>
                  <a:lnTo>
                    <a:pt x="244" y="202"/>
                  </a:lnTo>
                  <a:lnTo>
                    <a:pt x="241" y="201"/>
                  </a:lnTo>
                  <a:lnTo>
                    <a:pt x="239" y="200"/>
                  </a:lnTo>
                  <a:lnTo>
                    <a:pt x="236" y="197"/>
                  </a:lnTo>
                  <a:lnTo>
                    <a:pt x="240" y="188"/>
                  </a:lnTo>
                  <a:lnTo>
                    <a:pt x="244" y="178"/>
                  </a:lnTo>
                  <a:lnTo>
                    <a:pt x="250" y="168"/>
                  </a:lnTo>
                  <a:lnTo>
                    <a:pt x="253" y="164"/>
                  </a:lnTo>
                  <a:lnTo>
                    <a:pt x="256" y="156"/>
                  </a:lnTo>
                  <a:lnTo>
                    <a:pt x="256" y="150"/>
                  </a:lnTo>
                  <a:lnTo>
                    <a:pt x="259" y="141"/>
                  </a:lnTo>
                  <a:lnTo>
                    <a:pt x="264" y="135"/>
                  </a:lnTo>
                  <a:lnTo>
                    <a:pt x="266" y="126"/>
                  </a:lnTo>
                  <a:lnTo>
                    <a:pt x="266" y="124"/>
                  </a:lnTo>
                  <a:lnTo>
                    <a:pt x="269" y="102"/>
                  </a:lnTo>
                  <a:lnTo>
                    <a:pt x="275" y="104"/>
                  </a:lnTo>
                  <a:lnTo>
                    <a:pt x="284" y="112"/>
                  </a:lnTo>
                  <a:lnTo>
                    <a:pt x="298" y="114"/>
                  </a:lnTo>
                  <a:lnTo>
                    <a:pt x="301" y="110"/>
                  </a:lnTo>
                  <a:lnTo>
                    <a:pt x="302" y="107"/>
                  </a:lnTo>
                  <a:lnTo>
                    <a:pt x="304" y="105"/>
                  </a:lnTo>
                  <a:lnTo>
                    <a:pt x="302" y="104"/>
                  </a:lnTo>
                  <a:lnTo>
                    <a:pt x="310" y="77"/>
                  </a:lnTo>
                  <a:lnTo>
                    <a:pt x="312" y="69"/>
                  </a:lnTo>
                  <a:lnTo>
                    <a:pt x="323" y="75"/>
                  </a:lnTo>
                  <a:lnTo>
                    <a:pt x="329" y="58"/>
                  </a:lnTo>
                  <a:lnTo>
                    <a:pt x="341" y="48"/>
                  </a:lnTo>
                  <a:lnTo>
                    <a:pt x="342" y="42"/>
                  </a:lnTo>
                  <a:lnTo>
                    <a:pt x="343" y="39"/>
                  </a:lnTo>
                  <a:lnTo>
                    <a:pt x="347" y="34"/>
                  </a:lnTo>
                  <a:lnTo>
                    <a:pt x="349" y="16"/>
                  </a:lnTo>
                  <a:lnTo>
                    <a:pt x="348" y="0"/>
                  </a:lnTo>
                  <a:lnTo>
                    <a:pt x="353" y="3"/>
                  </a:lnTo>
                  <a:lnTo>
                    <a:pt x="355" y="4"/>
                  </a:lnTo>
                  <a:lnTo>
                    <a:pt x="358" y="5"/>
                  </a:lnTo>
                  <a:lnTo>
                    <a:pt x="364" y="9"/>
                  </a:lnTo>
                  <a:lnTo>
                    <a:pt x="367" y="10"/>
                  </a:lnTo>
                  <a:lnTo>
                    <a:pt x="374" y="15"/>
                  </a:lnTo>
                  <a:lnTo>
                    <a:pt x="377" y="16"/>
                  </a:lnTo>
                  <a:lnTo>
                    <a:pt x="378" y="16"/>
                  </a:lnTo>
                  <a:lnTo>
                    <a:pt x="392" y="24"/>
                  </a:lnTo>
                  <a:lnTo>
                    <a:pt x="394" y="12"/>
                  </a:lnTo>
                  <a:lnTo>
                    <a:pt x="395" y="8"/>
                  </a:lnTo>
                  <a:lnTo>
                    <a:pt x="396" y="5"/>
                  </a:lnTo>
                  <a:lnTo>
                    <a:pt x="400" y="4"/>
                  </a:lnTo>
                  <a:lnTo>
                    <a:pt x="402" y="5"/>
                  </a:lnTo>
                  <a:lnTo>
                    <a:pt x="414" y="9"/>
                  </a:lnTo>
                  <a:lnTo>
                    <a:pt x="418" y="11"/>
                  </a:lnTo>
                  <a:lnTo>
                    <a:pt x="414" y="21"/>
                  </a:lnTo>
                  <a:lnTo>
                    <a:pt x="426" y="24"/>
                  </a:lnTo>
                  <a:lnTo>
                    <a:pt x="430" y="24"/>
                  </a:lnTo>
                  <a:lnTo>
                    <a:pt x="436" y="26"/>
                  </a:lnTo>
                  <a:lnTo>
                    <a:pt x="437" y="29"/>
                  </a:lnTo>
                  <a:lnTo>
                    <a:pt x="445" y="30"/>
                  </a:lnTo>
                  <a:lnTo>
                    <a:pt x="448" y="33"/>
                  </a:lnTo>
                  <a:lnTo>
                    <a:pt x="454" y="38"/>
                  </a:lnTo>
                  <a:lnTo>
                    <a:pt x="455" y="41"/>
                  </a:lnTo>
                  <a:lnTo>
                    <a:pt x="456" y="45"/>
                  </a:lnTo>
                  <a:lnTo>
                    <a:pt x="456" y="46"/>
                  </a:lnTo>
                  <a:lnTo>
                    <a:pt x="456" y="47"/>
                  </a:lnTo>
                  <a:lnTo>
                    <a:pt x="457" y="50"/>
                  </a:lnTo>
                  <a:lnTo>
                    <a:pt x="455" y="54"/>
                  </a:lnTo>
                  <a:lnTo>
                    <a:pt x="452" y="57"/>
                  </a:lnTo>
                  <a:lnTo>
                    <a:pt x="451" y="58"/>
                  </a:lnTo>
                  <a:lnTo>
                    <a:pt x="452" y="62"/>
                  </a:lnTo>
                  <a:lnTo>
                    <a:pt x="448" y="64"/>
                  </a:lnTo>
                  <a:lnTo>
                    <a:pt x="446" y="63"/>
                  </a:lnTo>
                  <a:lnTo>
                    <a:pt x="444" y="64"/>
                  </a:lnTo>
                  <a:lnTo>
                    <a:pt x="444" y="71"/>
                  </a:lnTo>
                  <a:lnTo>
                    <a:pt x="443" y="77"/>
                  </a:lnTo>
                  <a:lnTo>
                    <a:pt x="443" y="83"/>
                  </a:lnTo>
                  <a:lnTo>
                    <a:pt x="446" y="92"/>
                  </a:lnTo>
                  <a:lnTo>
                    <a:pt x="450" y="93"/>
                  </a:lnTo>
                  <a:lnTo>
                    <a:pt x="467" y="84"/>
                  </a:lnTo>
                  <a:lnTo>
                    <a:pt x="469" y="94"/>
                  </a:lnTo>
                  <a:lnTo>
                    <a:pt x="473" y="96"/>
                  </a:lnTo>
                  <a:lnTo>
                    <a:pt x="474" y="100"/>
                  </a:lnTo>
                  <a:lnTo>
                    <a:pt x="480" y="102"/>
                  </a:lnTo>
                  <a:lnTo>
                    <a:pt x="499" y="100"/>
                  </a:lnTo>
                  <a:lnTo>
                    <a:pt x="510" y="110"/>
                  </a:lnTo>
                  <a:lnTo>
                    <a:pt x="533" y="119"/>
                  </a:lnTo>
                  <a:lnTo>
                    <a:pt x="530" y="134"/>
                  </a:lnTo>
                  <a:lnTo>
                    <a:pt x="532" y="141"/>
                  </a:lnTo>
                  <a:lnTo>
                    <a:pt x="535" y="144"/>
                  </a:lnTo>
                  <a:lnTo>
                    <a:pt x="518" y="147"/>
                  </a:lnTo>
                  <a:lnTo>
                    <a:pt x="511" y="137"/>
                  </a:lnTo>
                  <a:lnTo>
                    <a:pt x="505" y="135"/>
                  </a:lnTo>
                  <a:lnTo>
                    <a:pt x="496" y="129"/>
                  </a:lnTo>
                  <a:lnTo>
                    <a:pt x="494" y="129"/>
                  </a:lnTo>
                  <a:lnTo>
                    <a:pt x="493" y="129"/>
                  </a:lnTo>
                  <a:lnTo>
                    <a:pt x="497" y="134"/>
                  </a:lnTo>
                  <a:lnTo>
                    <a:pt x="503" y="137"/>
                  </a:lnTo>
                  <a:lnTo>
                    <a:pt x="508" y="138"/>
                  </a:lnTo>
                  <a:lnTo>
                    <a:pt x="516" y="149"/>
                  </a:lnTo>
                  <a:lnTo>
                    <a:pt x="530" y="152"/>
                  </a:lnTo>
                  <a:lnTo>
                    <a:pt x="532" y="155"/>
                  </a:lnTo>
                  <a:lnTo>
                    <a:pt x="534" y="158"/>
                  </a:lnTo>
                  <a:lnTo>
                    <a:pt x="539" y="156"/>
                  </a:lnTo>
                  <a:lnTo>
                    <a:pt x="544" y="168"/>
                  </a:lnTo>
                  <a:lnTo>
                    <a:pt x="534" y="171"/>
                  </a:lnTo>
                  <a:lnTo>
                    <a:pt x="532" y="168"/>
                  </a:lnTo>
                  <a:lnTo>
                    <a:pt x="529" y="172"/>
                  </a:lnTo>
                  <a:lnTo>
                    <a:pt x="536" y="180"/>
                  </a:lnTo>
                  <a:lnTo>
                    <a:pt x="527" y="185"/>
                  </a:lnTo>
                  <a:lnTo>
                    <a:pt x="527" y="186"/>
                  </a:lnTo>
                  <a:lnTo>
                    <a:pt x="536" y="185"/>
                  </a:lnTo>
                  <a:lnTo>
                    <a:pt x="536" y="190"/>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GB" dirty="0"/>
            </a:p>
          </p:txBody>
        </p:sp>
        <p:sp>
          <p:nvSpPr>
            <p:cNvPr id="15" name="Freeform 13">
              <a:extLst>
                <a:ext uri="{FF2B5EF4-FFF2-40B4-BE49-F238E27FC236}">
                  <a16:creationId xmlns:a16="http://schemas.microsoft.com/office/drawing/2014/main" id="{850C5F8E-2BF7-42DC-8200-D2FF51D2957B}"/>
                </a:ext>
              </a:extLst>
            </p:cNvPr>
            <p:cNvSpPr>
              <a:spLocks noChangeAspect="1"/>
            </p:cNvSpPr>
            <p:nvPr/>
          </p:nvSpPr>
          <p:spPr bwMode="auto">
            <a:xfrm>
              <a:off x="8617714" y="3164353"/>
              <a:ext cx="72961" cy="164264"/>
            </a:xfrm>
            <a:custGeom>
              <a:avLst/>
              <a:gdLst>
                <a:gd name="T0" fmla="*/ 0 w 41"/>
                <a:gd name="T1" fmla="*/ 58 h 102"/>
                <a:gd name="T2" fmla="*/ 0 w 41"/>
                <a:gd name="T3" fmla="*/ 88 h 102"/>
                <a:gd name="T4" fmla="*/ 8 w 41"/>
                <a:gd name="T5" fmla="*/ 102 h 102"/>
                <a:gd name="T6" fmla="*/ 8 w 41"/>
                <a:gd name="T7" fmla="*/ 99 h 102"/>
                <a:gd name="T8" fmla="*/ 11 w 41"/>
                <a:gd name="T9" fmla="*/ 97 h 102"/>
                <a:gd name="T10" fmla="*/ 9 w 41"/>
                <a:gd name="T11" fmla="*/ 99 h 102"/>
                <a:gd name="T12" fmla="*/ 17 w 41"/>
                <a:gd name="T13" fmla="*/ 85 h 102"/>
                <a:gd name="T14" fmla="*/ 21 w 41"/>
                <a:gd name="T15" fmla="*/ 61 h 102"/>
                <a:gd name="T16" fmla="*/ 26 w 41"/>
                <a:gd name="T17" fmla="*/ 24 h 102"/>
                <a:gd name="T18" fmla="*/ 30 w 41"/>
                <a:gd name="T19" fmla="*/ 18 h 102"/>
                <a:gd name="T20" fmla="*/ 35 w 41"/>
                <a:gd name="T21" fmla="*/ 18 h 102"/>
                <a:gd name="T22" fmla="*/ 41 w 41"/>
                <a:gd name="T23" fmla="*/ 0 h 102"/>
                <a:gd name="T24" fmla="*/ 29 w 41"/>
                <a:gd name="T25" fmla="*/ 5 h 102"/>
                <a:gd name="T26" fmla="*/ 24 w 41"/>
                <a:gd name="T27" fmla="*/ 6 h 102"/>
                <a:gd name="T28" fmla="*/ 13 w 41"/>
                <a:gd name="T29" fmla="*/ 10 h 102"/>
                <a:gd name="T30" fmla="*/ 11 w 41"/>
                <a:gd name="T31" fmla="*/ 15 h 102"/>
                <a:gd name="T32" fmla="*/ 6 w 41"/>
                <a:gd name="T33" fmla="*/ 22 h 102"/>
                <a:gd name="T34" fmla="*/ 11 w 41"/>
                <a:gd name="T35" fmla="*/ 23 h 102"/>
                <a:gd name="T36" fmla="*/ 0 w 41"/>
                <a:gd name="T37" fmla="*/ 49 h 102"/>
                <a:gd name="T38" fmla="*/ 0 w 41"/>
                <a:gd name="T39" fmla="*/ 5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102">
                  <a:moveTo>
                    <a:pt x="0" y="58"/>
                  </a:moveTo>
                  <a:lnTo>
                    <a:pt x="0" y="88"/>
                  </a:lnTo>
                  <a:lnTo>
                    <a:pt x="8" y="102"/>
                  </a:lnTo>
                  <a:lnTo>
                    <a:pt x="8" y="99"/>
                  </a:lnTo>
                  <a:lnTo>
                    <a:pt x="11" y="97"/>
                  </a:lnTo>
                  <a:lnTo>
                    <a:pt x="9" y="99"/>
                  </a:lnTo>
                  <a:lnTo>
                    <a:pt x="17" y="85"/>
                  </a:lnTo>
                  <a:lnTo>
                    <a:pt x="21" y="61"/>
                  </a:lnTo>
                  <a:lnTo>
                    <a:pt x="26" y="24"/>
                  </a:lnTo>
                  <a:lnTo>
                    <a:pt x="30" y="18"/>
                  </a:lnTo>
                  <a:lnTo>
                    <a:pt x="35" y="18"/>
                  </a:lnTo>
                  <a:lnTo>
                    <a:pt x="41" y="0"/>
                  </a:lnTo>
                  <a:lnTo>
                    <a:pt x="29" y="5"/>
                  </a:lnTo>
                  <a:lnTo>
                    <a:pt x="24" y="6"/>
                  </a:lnTo>
                  <a:lnTo>
                    <a:pt x="13" y="10"/>
                  </a:lnTo>
                  <a:lnTo>
                    <a:pt x="11" y="15"/>
                  </a:lnTo>
                  <a:lnTo>
                    <a:pt x="6" y="22"/>
                  </a:lnTo>
                  <a:lnTo>
                    <a:pt x="11" y="23"/>
                  </a:lnTo>
                  <a:lnTo>
                    <a:pt x="0" y="49"/>
                  </a:lnTo>
                  <a:lnTo>
                    <a:pt x="0" y="58"/>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16" name="Freeform 14">
              <a:extLst>
                <a:ext uri="{FF2B5EF4-FFF2-40B4-BE49-F238E27FC236}">
                  <a16:creationId xmlns:a16="http://schemas.microsoft.com/office/drawing/2014/main" id="{58D40675-70A8-4119-B845-BF33F924DCB4}"/>
                </a:ext>
              </a:extLst>
            </p:cNvPr>
            <p:cNvSpPr>
              <a:spLocks noChangeAspect="1"/>
            </p:cNvSpPr>
            <p:nvPr/>
          </p:nvSpPr>
          <p:spPr bwMode="auto">
            <a:xfrm>
              <a:off x="7796903" y="2881454"/>
              <a:ext cx="556327" cy="565798"/>
            </a:xfrm>
            <a:custGeom>
              <a:avLst/>
              <a:gdLst>
                <a:gd name="T0" fmla="*/ 84 w 341"/>
                <a:gd name="T1" fmla="*/ 130 h 346"/>
                <a:gd name="T2" fmla="*/ 96 w 341"/>
                <a:gd name="T3" fmla="*/ 113 h 346"/>
                <a:gd name="T4" fmla="*/ 107 w 341"/>
                <a:gd name="T5" fmla="*/ 102 h 346"/>
                <a:gd name="T6" fmla="*/ 107 w 341"/>
                <a:gd name="T7" fmla="*/ 80 h 346"/>
                <a:gd name="T8" fmla="*/ 111 w 341"/>
                <a:gd name="T9" fmla="*/ 62 h 346"/>
                <a:gd name="T10" fmla="*/ 112 w 341"/>
                <a:gd name="T11" fmla="*/ 46 h 346"/>
                <a:gd name="T12" fmla="*/ 112 w 341"/>
                <a:gd name="T13" fmla="*/ 26 h 346"/>
                <a:gd name="T14" fmla="*/ 106 w 341"/>
                <a:gd name="T15" fmla="*/ 8 h 346"/>
                <a:gd name="T16" fmla="*/ 117 w 341"/>
                <a:gd name="T17" fmla="*/ 0 h 346"/>
                <a:gd name="T18" fmla="*/ 119 w 341"/>
                <a:gd name="T19" fmla="*/ 16 h 346"/>
                <a:gd name="T20" fmla="*/ 120 w 341"/>
                <a:gd name="T21" fmla="*/ 23 h 346"/>
                <a:gd name="T22" fmla="*/ 124 w 341"/>
                <a:gd name="T23" fmla="*/ 46 h 346"/>
                <a:gd name="T24" fmla="*/ 126 w 341"/>
                <a:gd name="T25" fmla="*/ 60 h 346"/>
                <a:gd name="T26" fmla="*/ 131 w 341"/>
                <a:gd name="T27" fmla="*/ 86 h 346"/>
                <a:gd name="T28" fmla="*/ 132 w 341"/>
                <a:gd name="T29" fmla="*/ 88 h 346"/>
                <a:gd name="T30" fmla="*/ 142 w 341"/>
                <a:gd name="T31" fmla="*/ 87 h 346"/>
                <a:gd name="T32" fmla="*/ 183 w 341"/>
                <a:gd name="T33" fmla="*/ 80 h 346"/>
                <a:gd name="T34" fmla="*/ 202 w 341"/>
                <a:gd name="T35" fmla="*/ 76 h 346"/>
                <a:gd name="T36" fmla="*/ 210 w 341"/>
                <a:gd name="T37" fmla="*/ 94 h 346"/>
                <a:gd name="T38" fmla="*/ 222 w 341"/>
                <a:gd name="T39" fmla="*/ 117 h 346"/>
                <a:gd name="T40" fmla="*/ 233 w 341"/>
                <a:gd name="T41" fmla="*/ 105 h 346"/>
                <a:gd name="T42" fmla="*/ 257 w 341"/>
                <a:gd name="T43" fmla="*/ 75 h 346"/>
                <a:gd name="T44" fmla="*/ 281 w 341"/>
                <a:gd name="T45" fmla="*/ 81 h 346"/>
                <a:gd name="T46" fmla="*/ 288 w 341"/>
                <a:gd name="T47" fmla="*/ 69 h 346"/>
                <a:gd name="T48" fmla="*/ 305 w 341"/>
                <a:gd name="T49" fmla="*/ 60 h 346"/>
                <a:gd name="T50" fmla="*/ 324 w 341"/>
                <a:gd name="T51" fmla="*/ 63 h 346"/>
                <a:gd name="T52" fmla="*/ 339 w 341"/>
                <a:gd name="T53" fmla="*/ 88 h 346"/>
                <a:gd name="T54" fmla="*/ 339 w 341"/>
                <a:gd name="T55" fmla="*/ 96 h 346"/>
                <a:gd name="T56" fmla="*/ 322 w 341"/>
                <a:gd name="T57" fmla="*/ 100 h 346"/>
                <a:gd name="T58" fmla="*/ 309 w 341"/>
                <a:gd name="T59" fmla="*/ 93 h 346"/>
                <a:gd name="T60" fmla="*/ 298 w 341"/>
                <a:gd name="T61" fmla="*/ 87 h 346"/>
                <a:gd name="T62" fmla="*/ 292 w 341"/>
                <a:gd name="T63" fmla="*/ 118 h 346"/>
                <a:gd name="T64" fmla="*/ 286 w 341"/>
                <a:gd name="T65" fmla="*/ 132 h 346"/>
                <a:gd name="T66" fmla="*/ 257 w 341"/>
                <a:gd name="T67" fmla="*/ 153 h 346"/>
                <a:gd name="T68" fmla="*/ 249 w 341"/>
                <a:gd name="T69" fmla="*/ 189 h 346"/>
                <a:gd name="T70" fmla="*/ 243 w 341"/>
                <a:gd name="T71" fmla="*/ 198 h 346"/>
                <a:gd name="T72" fmla="*/ 214 w 341"/>
                <a:gd name="T73" fmla="*/ 186 h 346"/>
                <a:gd name="T74" fmla="*/ 209 w 341"/>
                <a:gd name="T75" fmla="*/ 219 h 346"/>
                <a:gd name="T76" fmla="*/ 201 w 341"/>
                <a:gd name="T77" fmla="*/ 240 h 346"/>
                <a:gd name="T78" fmla="*/ 189 w 341"/>
                <a:gd name="T79" fmla="*/ 262 h 346"/>
                <a:gd name="T80" fmla="*/ 184 w 341"/>
                <a:gd name="T81" fmla="*/ 284 h 346"/>
                <a:gd name="T82" fmla="*/ 187 w 341"/>
                <a:gd name="T83" fmla="*/ 290 h 346"/>
                <a:gd name="T84" fmla="*/ 171 w 341"/>
                <a:gd name="T85" fmla="*/ 305 h 346"/>
                <a:gd name="T86" fmla="*/ 143 w 341"/>
                <a:gd name="T87" fmla="*/ 318 h 346"/>
                <a:gd name="T88" fmla="*/ 127 w 341"/>
                <a:gd name="T89" fmla="*/ 332 h 346"/>
                <a:gd name="T90" fmla="*/ 112 w 341"/>
                <a:gd name="T91" fmla="*/ 332 h 346"/>
                <a:gd name="T92" fmla="*/ 87 w 341"/>
                <a:gd name="T93" fmla="*/ 346 h 346"/>
                <a:gd name="T94" fmla="*/ 61 w 341"/>
                <a:gd name="T95" fmla="*/ 321 h 346"/>
                <a:gd name="T96" fmla="*/ 48 w 341"/>
                <a:gd name="T97" fmla="*/ 317 h 346"/>
                <a:gd name="T98" fmla="*/ 30 w 341"/>
                <a:gd name="T99" fmla="*/ 300 h 346"/>
                <a:gd name="T100" fmla="*/ 21 w 341"/>
                <a:gd name="T101" fmla="*/ 290 h 346"/>
                <a:gd name="T102" fmla="*/ 15 w 341"/>
                <a:gd name="T103" fmla="*/ 279 h 346"/>
                <a:gd name="T104" fmla="*/ 4 w 341"/>
                <a:gd name="T105" fmla="*/ 255 h 346"/>
                <a:gd name="T106" fmla="*/ 7 w 341"/>
                <a:gd name="T107" fmla="*/ 238 h 346"/>
                <a:gd name="T108" fmla="*/ 21 w 341"/>
                <a:gd name="T109" fmla="*/ 220 h 346"/>
                <a:gd name="T110" fmla="*/ 28 w 341"/>
                <a:gd name="T111" fmla="*/ 214 h 346"/>
                <a:gd name="T112" fmla="*/ 31 w 341"/>
                <a:gd name="T113" fmla="*/ 177 h 346"/>
                <a:gd name="T114" fmla="*/ 46 w 341"/>
                <a:gd name="T115" fmla="*/ 186 h 346"/>
                <a:gd name="T116" fmla="*/ 52 w 341"/>
                <a:gd name="T117" fmla="*/ 161 h 346"/>
                <a:gd name="T118" fmla="*/ 51 w 341"/>
                <a:gd name="T119" fmla="*/ 155 h 346"/>
                <a:gd name="T120" fmla="*/ 63 w 341"/>
                <a:gd name="T121" fmla="*/ 1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1" h="346">
                  <a:moveTo>
                    <a:pt x="76" y="136"/>
                  </a:moveTo>
                  <a:lnTo>
                    <a:pt x="81" y="131"/>
                  </a:lnTo>
                  <a:lnTo>
                    <a:pt x="84" y="130"/>
                  </a:lnTo>
                  <a:lnTo>
                    <a:pt x="91" y="122"/>
                  </a:lnTo>
                  <a:lnTo>
                    <a:pt x="94" y="117"/>
                  </a:lnTo>
                  <a:lnTo>
                    <a:pt x="96" y="113"/>
                  </a:lnTo>
                  <a:lnTo>
                    <a:pt x="99" y="110"/>
                  </a:lnTo>
                  <a:lnTo>
                    <a:pt x="102" y="105"/>
                  </a:lnTo>
                  <a:lnTo>
                    <a:pt x="107" y="102"/>
                  </a:lnTo>
                  <a:lnTo>
                    <a:pt x="108" y="93"/>
                  </a:lnTo>
                  <a:lnTo>
                    <a:pt x="106" y="90"/>
                  </a:lnTo>
                  <a:lnTo>
                    <a:pt x="107" y="80"/>
                  </a:lnTo>
                  <a:lnTo>
                    <a:pt x="108" y="74"/>
                  </a:lnTo>
                  <a:lnTo>
                    <a:pt x="111" y="68"/>
                  </a:lnTo>
                  <a:lnTo>
                    <a:pt x="111" y="62"/>
                  </a:lnTo>
                  <a:lnTo>
                    <a:pt x="111" y="52"/>
                  </a:lnTo>
                  <a:lnTo>
                    <a:pt x="111" y="50"/>
                  </a:lnTo>
                  <a:lnTo>
                    <a:pt x="112" y="46"/>
                  </a:lnTo>
                  <a:lnTo>
                    <a:pt x="114" y="38"/>
                  </a:lnTo>
                  <a:lnTo>
                    <a:pt x="114" y="27"/>
                  </a:lnTo>
                  <a:lnTo>
                    <a:pt x="112" y="26"/>
                  </a:lnTo>
                  <a:lnTo>
                    <a:pt x="113" y="24"/>
                  </a:lnTo>
                  <a:lnTo>
                    <a:pt x="112" y="15"/>
                  </a:lnTo>
                  <a:lnTo>
                    <a:pt x="106" y="8"/>
                  </a:lnTo>
                  <a:lnTo>
                    <a:pt x="108" y="4"/>
                  </a:lnTo>
                  <a:lnTo>
                    <a:pt x="113" y="3"/>
                  </a:lnTo>
                  <a:lnTo>
                    <a:pt x="117" y="0"/>
                  </a:lnTo>
                  <a:lnTo>
                    <a:pt x="117" y="2"/>
                  </a:lnTo>
                  <a:lnTo>
                    <a:pt x="117" y="5"/>
                  </a:lnTo>
                  <a:lnTo>
                    <a:pt x="119" y="16"/>
                  </a:lnTo>
                  <a:lnTo>
                    <a:pt x="119" y="17"/>
                  </a:lnTo>
                  <a:lnTo>
                    <a:pt x="119" y="21"/>
                  </a:lnTo>
                  <a:lnTo>
                    <a:pt x="120" y="23"/>
                  </a:lnTo>
                  <a:lnTo>
                    <a:pt x="123" y="38"/>
                  </a:lnTo>
                  <a:lnTo>
                    <a:pt x="123" y="40"/>
                  </a:lnTo>
                  <a:lnTo>
                    <a:pt x="124" y="46"/>
                  </a:lnTo>
                  <a:lnTo>
                    <a:pt x="124" y="48"/>
                  </a:lnTo>
                  <a:lnTo>
                    <a:pt x="126" y="56"/>
                  </a:lnTo>
                  <a:lnTo>
                    <a:pt x="126" y="60"/>
                  </a:lnTo>
                  <a:lnTo>
                    <a:pt x="126" y="62"/>
                  </a:lnTo>
                  <a:lnTo>
                    <a:pt x="127" y="65"/>
                  </a:lnTo>
                  <a:lnTo>
                    <a:pt x="131" y="86"/>
                  </a:lnTo>
                  <a:lnTo>
                    <a:pt x="131" y="87"/>
                  </a:lnTo>
                  <a:lnTo>
                    <a:pt x="131" y="89"/>
                  </a:lnTo>
                  <a:lnTo>
                    <a:pt x="132" y="88"/>
                  </a:lnTo>
                  <a:lnTo>
                    <a:pt x="138" y="88"/>
                  </a:lnTo>
                  <a:lnTo>
                    <a:pt x="141" y="87"/>
                  </a:lnTo>
                  <a:lnTo>
                    <a:pt x="142" y="87"/>
                  </a:lnTo>
                  <a:lnTo>
                    <a:pt x="175" y="81"/>
                  </a:lnTo>
                  <a:lnTo>
                    <a:pt x="178" y="81"/>
                  </a:lnTo>
                  <a:lnTo>
                    <a:pt x="183" y="80"/>
                  </a:lnTo>
                  <a:lnTo>
                    <a:pt x="186" y="80"/>
                  </a:lnTo>
                  <a:lnTo>
                    <a:pt x="199" y="77"/>
                  </a:lnTo>
                  <a:lnTo>
                    <a:pt x="202" y="76"/>
                  </a:lnTo>
                  <a:lnTo>
                    <a:pt x="207" y="75"/>
                  </a:lnTo>
                  <a:lnTo>
                    <a:pt x="210" y="93"/>
                  </a:lnTo>
                  <a:lnTo>
                    <a:pt x="210" y="94"/>
                  </a:lnTo>
                  <a:lnTo>
                    <a:pt x="215" y="125"/>
                  </a:lnTo>
                  <a:lnTo>
                    <a:pt x="216" y="125"/>
                  </a:lnTo>
                  <a:lnTo>
                    <a:pt x="222" y="117"/>
                  </a:lnTo>
                  <a:lnTo>
                    <a:pt x="228" y="110"/>
                  </a:lnTo>
                  <a:lnTo>
                    <a:pt x="229" y="107"/>
                  </a:lnTo>
                  <a:lnTo>
                    <a:pt x="233" y="105"/>
                  </a:lnTo>
                  <a:lnTo>
                    <a:pt x="240" y="93"/>
                  </a:lnTo>
                  <a:lnTo>
                    <a:pt x="246" y="94"/>
                  </a:lnTo>
                  <a:lnTo>
                    <a:pt x="257" y="75"/>
                  </a:lnTo>
                  <a:lnTo>
                    <a:pt x="269" y="82"/>
                  </a:lnTo>
                  <a:lnTo>
                    <a:pt x="271" y="81"/>
                  </a:lnTo>
                  <a:lnTo>
                    <a:pt x="281" y="81"/>
                  </a:lnTo>
                  <a:lnTo>
                    <a:pt x="283" y="81"/>
                  </a:lnTo>
                  <a:lnTo>
                    <a:pt x="288" y="71"/>
                  </a:lnTo>
                  <a:lnTo>
                    <a:pt x="288" y="69"/>
                  </a:lnTo>
                  <a:lnTo>
                    <a:pt x="291" y="68"/>
                  </a:lnTo>
                  <a:lnTo>
                    <a:pt x="297" y="68"/>
                  </a:lnTo>
                  <a:lnTo>
                    <a:pt x="305" y="60"/>
                  </a:lnTo>
                  <a:lnTo>
                    <a:pt x="313" y="65"/>
                  </a:lnTo>
                  <a:lnTo>
                    <a:pt x="316" y="66"/>
                  </a:lnTo>
                  <a:lnTo>
                    <a:pt x="324" y="63"/>
                  </a:lnTo>
                  <a:lnTo>
                    <a:pt x="330" y="74"/>
                  </a:lnTo>
                  <a:lnTo>
                    <a:pt x="337" y="81"/>
                  </a:lnTo>
                  <a:lnTo>
                    <a:pt x="339" y="88"/>
                  </a:lnTo>
                  <a:lnTo>
                    <a:pt x="341" y="89"/>
                  </a:lnTo>
                  <a:lnTo>
                    <a:pt x="340" y="92"/>
                  </a:lnTo>
                  <a:lnTo>
                    <a:pt x="339" y="96"/>
                  </a:lnTo>
                  <a:lnTo>
                    <a:pt x="337" y="108"/>
                  </a:lnTo>
                  <a:lnTo>
                    <a:pt x="323" y="100"/>
                  </a:lnTo>
                  <a:lnTo>
                    <a:pt x="322" y="100"/>
                  </a:lnTo>
                  <a:lnTo>
                    <a:pt x="319" y="99"/>
                  </a:lnTo>
                  <a:lnTo>
                    <a:pt x="312" y="94"/>
                  </a:lnTo>
                  <a:lnTo>
                    <a:pt x="309" y="93"/>
                  </a:lnTo>
                  <a:lnTo>
                    <a:pt x="303" y="89"/>
                  </a:lnTo>
                  <a:lnTo>
                    <a:pt x="300" y="88"/>
                  </a:lnTo>
                  <a:lnTo>
                    <a:pt x="298" y="87"/>
                  </a:lnTo>
                  <a:lnTo>
                    <a:pt x="293" y="84"/>
                  </a:lnTo>
                  <a:lnTo>
                    <a:pt x="294" y="100"/>
                  </a:lnTo>
                  <a:lnTo>
                    <a:pt x="292" y="118"/>
                  </a:lnTo>
                  <a:lnTo>
                    <a:pt x="288" y="123"/>
                  </a:lnTo>
                  <a:lnTo>
                    <a:pt x="287" y="126"/>
                  </a:lnTo>
                  <a:lnTo>
                    <a:pt x="286" y="132"/>
                  </a:lnTo>
                  <a:lnTo>
                    <a:pt x="274" y="142"/>
                  </a:lnTo>
                  <a:lnTo>
                    <a:pt x="268" y="159"/>
                  </a:lnTo>
                  <a:lnTo>
                    <a:pt x="257" y="153"/>
                  </a:lnTo>
                  <a:lnTo>
                    <a:pt x="255" y="161"/>
                  </a:lnTo>
                  <a:lnTo>
                    <a:pt x="247" y="188"/>
                  </a:lnTo>
                  <a:lnTo>
                    <a:pt x="249" y="189"/>
                  </a:lnTo>
                  <a:lnTo>
                    <a:pt x="247" y="191"/>
                  </a:lnTo>
                  <a:lnTo>
                    <a:pt x="246" y="194"/>
                  </a:lnTo>
                  <a:lnTo>
                    <a:pt x="243" y="198"/>
                  </a:lnTo>
                  <a:lnTo>
                    <a:pt x="229" y="196"/>
                  </a:lnTo>
                  <a:lnTo>
                    <a:pt x="220" y="188"/>
                  </a:lnTo>
                  <a:lnTo>
                    <a:pt x="214" y="186"/>
                  </a:lnTo>
                  <a:lnTo>
                    <a:pt x="211" y="208"/>
                  </a:lnTo>
                  <a:lnTo>
                    <a:pt x="211" y="210"/>
                  </a:lnTo>
                  <a:lnTo>
                    <a:pt x="209" y="219"/>
                  </a:lnTo>
                  <a:lnTo>
                    <a:pt x="204" y="225"/>
                  </a:lnTo>
                  <a:lnTo>
                    <a:pt x="201" y="234"/>
                  </a:lnTo>
                  <a:lnTo>
                    <a:pt x="201" y="240"/>
                  </a:lnTo>
                  <a:lnTo>
                    <a:pt x="198" y="248"/>
                  </a:lnTo>
                  <a:lnTo>
                    <a:pt x="195" y="252"/>
                  </a:lnTo>
                  <a:lnTo>
                    <a:pt x="189" y="262"/>
                  </a:lnTo>
                  <a:lnTo>
                    <a:pt x="185" y="272"/>
                  </a:lnTo>
                  <a:lnTo>
                    <a:pt x="181" y="281"/>
                  </a:lnTo>
                  <a:lnTo>
                    <a:pt x="184" y="284"/>
                  </a:lnTo>
                  <a:lnTo>
                    <a:pt x="186" y="285"/>
                  </a:lnTo>
                  <a:lnTo>
                    <a:pt x="189" y="286"/>
                  </a:lnTo>
                  <a:lnTo>
                    <a:pt x="187" y="290"/>
                  </a:lnTo>
                  <a:lnTo>
                    <a:pt x="184" y="299"/>
                  </a:lnTo>
                  <a:lnTo>
                    <a:pt x="173" y="309"/>
                  </a:lnTo>
                  <a:lnTo>
                    <a:pt x="171" y="305"/>
                  </a:lnTo>
                  <a:lnTo>
                    <a:pt x="151" y="318"/>
                  </a:lnTo>
                  <a:lnTo>
                    <a:pt x="144" y="314"/>
                  </a:lnTo>
                  <a:lnTo>
                    <a:pt x="143" y="318"/>
                  </a:lnTo>
                  <a:lnTo>
                    <a:pt x="147" y="322"/>
                  </a:lnTo>
                  <a:lnTo>
                    <a:pt x="137" y="328"/>
                  </a:lnTo>
                  <a:lnTo>
                    <a:pt x="127" y="332"/>
                  </a:lnTo>
                  <a:lnTo>
                    <a:pt x="120" y="336"/>
                  </a:lnTo>
                  <a:lnTo>
                    <a:pt x="118" y="335"/>
                  </a:lnTo>
                  <a:lnTo>
                    <a:pt x="112" y="332"/>
                  </a:lnTo>
                  <a:lnTo>
                    <a:pt x="108" y="329"/>
                  </a:lnTo>
                  <a:lnTo>
                    <a:pt x="103" y="336"/>
                  </a:lnTo>
                  <a:lnTo>
                    <a:pt x="87" y="346"/>
                  </a:lnTo>
                  <a:lnTo>
                    <a:pt x="82" y="344"/>
                  </a:lnTo>
                  <a:lnTo>
                    <a:pt x="65" y="332"/>
                  </a:lnTo>
                  <a:lnTo>
                    <a:pt x="61" y="321"/>
                  </a:lnTo>
                  <a:lnTo>
                    <a:pt x="64" y="318"/>
                  </a:lnTo>
                  <a:lnTo>
                    <a:pt x="60" y="317"/>
                  </a:lnTo>
                  <a:lnTo>
                    <a:pt x="48" y="317"/>
                  </a:lnTo>
                  <a:lnTo>
                    <a:pt x="47" y="315"/>
                  </a:lnTo>
                  <a:lnTo>
                    <a:pt x="30" y="302"/>
                  </a:lnTo>
                  <a:lnTo>
                    <a:pt x="30" y="300"/>
                  </a:lnTo>
                  <a:lnTo>
                    <a:pt x="25" y="296"/>
                  </a:lnTo>
                  <a:lnTo>
                    <a:pt x="22" y="291"/>
                  </a:lnTo>
                  <a:lnTo>
                    <a:pt x="21" y="290"/>
                  </a:lnTo>
                  <a:lnTo>
                    <a:pt x="15" y="285"/>
                  </a:lnTo>
                  <a:lnTo>
                    <a:pt x="15" y="284"/>
                  </a:lnTo>
                  <a:lnTo>
                    <a:pt x="15" y="279"/>
                  </a:lnTo>
                  <a:lnTo>
                    <a:pt x="3" y="267"/>
                  </a:lnTo>
                  <a:lnTo>
                    <a:pt x="1" y="256"/>
                  </a:lnTo>
                  <a:lnTo>
                    <a:pt x="4" y="255"/>
                  </a:lnTo>
                  <a:lnTo>
                    <a:pt x="1" y="243"/>
                  </a:lnTo>
                  <a:lnTo>
                    <a:pt x="0" y="239"/>
                  </a:lnTo>
                  <a:lnTo>
                    <a:pt x="7" y="238"/>
                  </a:lnTo>
                  <a:lnTo>
                    <a:pt x="16" y="234"/>
                  </a:lnTo>
                  <a:lnTo>
                    <a:pt x="21" y="228"/>
                  </a:lnTo>
                  <a:lnTo>
                    <a:pt x="21" y="220"/>
                  </a:lnTo>
                  <a:lnTo>
                    <a:pt x="23" y="218"/>
                  </a:lnTo>
                  <a:lnTo>
                    <a:pt x="25" y="218"/>
                  </a:lnTo>
                  <a:lnTo>
                    <a:pt x="28" y="214"/>
                  </a:lnTo>
                  <a:lnTo>
                    <a:pt x="24" y="202"/>
                  </a:lnTo>
                  <a:lnTo>
                    <a:pt x="29" y="182"/>
                  </a:lnTo>
                  <a:lnTo>
                    <a:pt x="31" y="177"/>
                  </a:lnTo>
                  <a:lnTo>
                    <a:pt x="35" y="173"/>
                  </a:lnTo>
                  <a:lnTo>
                    <a:pt x="43" y="186"/>
                  </a:lnTo>
                  <a:lnTo>
                    <a:pt x="46" y="186"/>
                  </a:lnTo>
                  <a:lnTo>
                    <a:pt x="51" y="179"/>
                  </a:lnTo>
                  <a:lnTo>
                    <a:pt x="52" y="164"/>
                  </a:lnTo>
                  <a:lnTo>
                    <a:pt x="52" y="161"/>
                  </a:lnTo>
                  <a:lnTo>
                    <a:pt x="51" y="158"/>
                  </a:lnTo>
                  <a:lnTo>
                    <a:pt x="51" y="156"/>
                  </a:lnTo>
                  <a:lnTo>
                    <a:pt x="51" y="155"/>
                  </a:lnTo>
                  <a:lnTo>
                    <a:pt x="52" y="152"/>
                  </a:lnTo>
                  <a:lnTo>
                    <a:pt x="53" y="148"/>
                  </a:lnTo>
                  <a:lnTo>
                    <a:pt x="63" y="146"/>
                  </a:lnTo>
                  <a:lnTo>
                    <a:pt x="66" y="134"/>
                  </a:lnTo>
                  <a:lnTo>
                    <a:pt x="76" y="136"/>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17" name="Freeform 15">
              <a:extLst>
                <a:ext uri="{FF2B5EF4-FFF2-40B4-BE49-F238E27FC236}">
                  <a16:creationId xmlns:a16="http://schemas.microsoft.com/office/drawing/2014/main" id="{840441AF-86DE-4A03-979B-499838597D5C}"/>
                </a:ext>
              </a:extLst>
            </p:cNvPr>
            <p:cNvSpPr>
              <a:spLocks noChangeAspect="1"/>
            </p:cNvSpPr>
            <p:nvPr/>
          </p:nvSpPr>
          <p:spPr bwMode="auto">
            <a:xfrm>
              <a:off x="6784569" y="3894413"/>
              <a:ext cx="437766" cy="775690"/>
            </a:xfrm>
            <a:custGeom>
              <a:avLst/>
              <a:gdLst>
                <a:gd name="T0" fmla="*/ 26 w 271"/>
                <a:gd name="T1" fmla="*/ 324 h 477"/>
                <a:gd name="T2" fmla="*/ 35 w 271"/>
                <a:gd name="T3" fmla="*/ 304 h 477"/>
                <a:gd name="T4" fmla="*/ 43 w 271"/>
                <a:gd name="T5" fmla="*/ 298 h 477"/>
                <a:gd name="T6" fmla="*/ 35 w 271"/>
                <a:gd name="T7" fmla="*/ 298 h 477"/>
                <a:gd name="T8" fmla="*/ 42 w 271"/>
                <a:gd name="T9" fmla="*/ 266 h 477"/>
                <a:gd name="T10" fmla="*/ 36 w 271"/>
                <a:gd name="T11" fmla="*/ 256 h 477"/>
                <a:gd name="T12" fmla="*/ 31 w 271"/>
                <a:gd name="T13" fmla="*/ 254 h 477"/>
                <a:gd name="T14" fmla="*/ 23 w 271"/>
                <a:gd name="T15" fmla="*/ 177 h 477"/>
                <a:gd name="T16" fmla="*/ 20 w 271"/>
                <a:gd name="T17" fmla="*/ 164 h 477"/>
                <a:gd name="T18" fmla="*/ 17 w 271"/>
                <a:gd name="T19" fmla="*/ 159 h 477"/>
                <a:gd name="T20" fmla="*/ 33 w 271"/>
                <a:gd name="T21" fmla="*/ 137 h 477"/>
                <a:gd name="T22" fmla="*/ 35 w 271"/>
                <a:gd name="T23" fmla="*/ 104 h 477"/>
                <a:gd name="T24" fmla="*/ 48 w 271"/>
                <a:gd name="T25" fmla="*/ 80 h 477"/>
                <a:gd name="T26" fmla="*/ 55 w 271"/>
                <a:gd name="T27" fmla="*/ 83 h 477"/>
                <a:gd name="T28" fmla="*/ 62 w 271"/>
                <a:gd name="T29" fmla="*/ 47 h 477"/>
                <a:gd name="T30" fmla="*/ 61 w 271"/>
                <a:gd name="T31" fmla="*/ 41 h 477"/>
                <a:gd name="T32" fmla="*/ 69 w 271"/>
                <a:gd name="T33" fmla="*/ 39 h 477"/>
                <a:gd name="T34" fmla="*/ 73 w 271"/>
                <a:gd name="T35" fmla="*/ 30 h 477"/>
                <a:gd name="T36" fmla="*/ 84 w 271"/>
                <a:gd name="T37" fmla="*/ 23 h 477"/>
                <a:gd name="T38" fmla="*/ 103 w 271"/>
                <a:gd name="T39" fmla="*/ 12 h 477"/>
                <a:gd name="T40" fmla="*/ 131 w 271"/>
                <a:gd name="T41" fmla="*/ 10 h 477"/>
                <a:gd name="T42" fmla="*/ 153 w 271"/>
                <a:gd name="T43" fmla="*/ 9 h 477"/>
                <a:gd name="T44" fmla="*/ 165 w 271"/>
                <a:gd name="T45" fmla="*/ 8 h 477"/>
                <a:gd name="T46" fmla="*/ 180 w 271"/>
                <a:gd name="T47" fmla="*/ 6 h 477"/>
                <a:gd name="T48" fmla="*/ 194 w 271"/>
                <a:gd name="T49" fmla="*/ 4 h 477"/>
                <a:gd name="T50" fmla="*/ 212 w 271"/>
                <a:gd name="T51" fmla="*/ 3 h 477"/>
                <a:gd name="T52" fmla="*/ 239 w 271"/>
                <a:gd name="T53" fmla="*/ 0 h 477"/>
                <a:gd name="T54" fmla="*/ 252 w 271"/>
                <a:gd name="T55" fmla="*/ 9 h 477"/>
                <a:gd name="T56" fmla="*/ 252 w 271"/>
                <a:gd name="T57" fmla="*/ 40 h 477"/>
                <a:gd name="T58" fmla="*/ 252 w 271"/>
                <a:gd name="T59" fmla="*/ 52 h 477"/>
                <a:gd name="T60" fmla="*/ 252 w 271"/>
                <a:gd name="T61" fmla="*/ 65 h 477"/>
                <a:gd name="T62" fmla="*/ 251 w 271"/>
                <a:gd name="T63" fmla="*/ 88 h 477"/>
                <a:gd name="T64" fmla="*/ 251 w 271"/>
                <a:gd name="T65" fmla="*/ 113 h 477"/>
                <a:gd name="T66" fmla="*/ 251 w 271"/>
                <a:gd name="T67" fmla="*/ 143 h 477"/>
                <a:gd name="T68" fmla="*/ 251 w 271"/>
                <a:gd name="T69" fmla="*/ 167 h 477"/>
                <a:gd name="T70" fmla="*/ 251 w 271"/>
                <a:gd name="T71" fmla="*/ 196 h 477"/>
                <a:gd name="T72" fmla="*/ 251 w 271"/>
                <a:gd name="T73" fmla="*/ 225 h 477"/>
                <a:gd name="T74" fmla="*/ 251 w 271"/>
                <a:gd name="T75" fmla="*/ 254 h 477"/>
                <a:gd name="T76" fmla="*/ 251 w 271"/>
                <a:gd name="T77" fmla="*/ 268 h 477"/>
                <a:gd name="T78" fmla="*/ 251 w 271"/>
                <a:gd name="T79" fmla="*/ 274 h 477"/>
                <a:gd name="T80" fmla="*/ 251 w 271"/>
                <a:gd name="T81" fmla="*/ 305 h 477"/>
                <a:gd name="T82" fmla="*/ 255 w 271"/>
                <a:gd name="T83" fmla="*/ 341 h 477"/>
                <a:gd name="T84" fmla="*/ 257 w 271"/>
                <a:gd name="T85" fmla="*/ 353 h 477"/>
                <a:gd name="T86" fmla="*/ 261 w 271"/>
                <a:gd name="T87" fmla="*/ 382 h 477"/>
                <a:gd name="T88" fmla="*/ 265 w 271"/>
                <a:gd name="T89" fmla="*/ 414 h 477"/>
                <a:gd name="T90" fmla="*/ 269 w 271"/>
                <a:gd name="T91" fmla="*/ 441 h 477"/>
                <a:gd name="T92" fmla="*/ 241 w 271"/>
                <a:gd name="T93" fmla="*/ 455 h 477"/>
                <a:gd name="T94" fmla="*/ 221 w 271"/>
                <a:gd name="T95" fmla="*/ 454 h 477"/>
                <a:gd name="T96" fmla="*/ 194 w 271"/>
                <a:gd name="T97" fmla="*/ 462 h 477"/>
                <a:gd name="T98" fmla="*/ 170 w 271"/>
                <a:gd name="T99" fmla="*/ 471 h 477"/>
                <a:gd name="T100" fmla="*/ 157 w 271"/>
                <a:gd name="T101" fmla="*/ 448 h 477"/>
                <a:gd name="T102" fmla="*/ 155 w 271"/>
                <a:gd name="T103" fmla="*/ 406 h 477"/>
                <a:gd name="T104" fmla="*/ 153 w 271"/>
                <a:gd name="T105" fmla="*/ 399 h 477"/>
                <a:gd name="T106" fmla="*/ 113 w 271"/>
                <a:gd name="T107" fmla="*/ 402 h 477"/>
                <a:gd name="T108" fmla="*/ 92 w 271"/>
                <a:gd name="T109" fmla="*/ 404 h 477"/>
                <a:gd name="T110" fmla="*/ 75 w 271"/>
                <a:gd name="T111" fmla="*/ 406 h 477"/>
                <a:gd name="T112" fmla="*/ 51 w 271"/>
                <a:gd name="T113" fmla="*/ 407 h 477"/>
                <a:gd name="T114" fmla="*/ 31 w 271"/>
                <a:gd name="T115" fmla="*/ 408 h 477"/>
                <a:gd name="T116" fmla="*/ 2 w 271"/>
                <a:gd name="T117" fmla="*/ 410 h 477"/>
                <a:gd name="T118" fmla="*/ 9 w 271"/>
                <a:gd name="T119" fmla="*/ 375 h 477"/>
                <a:gd name="T120" fmla="*/ 19 w 271"/>
                <a:gd name="T121" fmla="*/ 33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1" h="477">
                  <a:moveTo>
                    <a:pt x="21" y="336"/>
                  </a:moveTo>
                  <a:lnTo>
                    <a:pt x="25" y="335"/>
                  </a:lnTo>
                  <a:lnTo>
                    <a:pt x="26" y="324"/>
                  </a:lnTo>
                  <a:lnTo>
                    <a:pt x="26" y="323"/>
                  </a:lnTo>
                  <a:lnTo>
                    <a:pt x="38" y="310"/>
                  </a:lnTo>
                  <a:lnTo>
                    <a:pt x="35" y="304"/>
                  </a:lnTo>
                  <a:lnTo>
                    <a:pt x="42" y="299"/>
                  </a:lnTo>
                  <a:lnTo>
                    <a:pt x="42" y="298"/>
                  </a:lnTo>
                  <a:lnTo>
                    <a:pt x="43" y="298"/>
                  </a:lnTo>
                  <a:lnTo>
                    <a:pt x="41" y="298"/>
                  </a:lnTo>
                  <a:lnTo>
                    <a:pt x="39" y="298"/>
                  </a:lnTo>
                  <a:lnTo>
                    <a:pt x="35" y="298"/>
                  </a:lnTo>
                  <a:lnTo>
                    <a:pt x="33" y="290"/>
                  </a:lnTo>
                  <a:lnTo>
                    <a:pt x="44" y="291"/>
                  </a:lnTo>
                  <a:lnTo>
                    <a:pt x="42" y="266"/>
                  </a:lnTo>
                  <a:lnTo>
                    <a:pt x="32" y="262"/>
                  </a:lnTo>
                  <a:lnTo>
                    <a:pt x="42" y="263"/>
                  </a:lnTo>
                  <a:lnTo>
                    <a:pt x="36" y="256"/>
                  </a:lnTo>
                  <a:lnTo>
                    <a:pt x="38" y="254"/>
                  </a:lnTo>
                  <a:lnTo>
                    <a:pt x="41" y="249"/>
                  </a:lnTo>
                  <a:lnTo>
                    <a:pt x="31" y="254"/>
                  </a:lnTo>
                  <a:lnTo>
                    <a:pt x="25" y="213"/>
                  </a:lnTo>
                  <a:lnTo>
                    <a:pt x="26" y="176"/>
                  </a:lnTo>
                  <a:lnTo>
                    <a:pt x="23" y="177"/>
                  </a:lnTo>
                  <a:lnTo>
                    <a:pt x="25" y="167"/>
                  </a:lnTo>
                  <a:lnTo>
                    <a:pt x="17" y="171"/>
                  </a:lnTo>
                  <a:lnTo>
                    <a:pt x="20" y="164"/>
                  </a:lnTo>
                  <a:lnTo>
                    <a:pt x="18" y="162"/>
                  </a:lnTo>
                  <a:lnTo>
                    <a:pt x="18" y="161"/>
                  </a:lnTo>
                  <a:lnTo>
                    <a:pt x="17" y="159"/>
                  </a:lnTo>
                  <a:lnTo>
                    <a:pt x="24" y="144"/>
                  </a:lnTo>
                  <a:lnTo>
                    <a:pt x="24" y="137"/>
                  </a:lnTo>
                  <a:lnTo>
                    <a:pt x="33" y="137"/>
                  </a:lnTo>
                  <a:lnTo>
                    <a:pt x="25" y="118"/>
                  </a:lnTo>
                  <a:lnTo>
                    <a:pt x="32" y="113"/>
                  </a:lnTo>
                  <a:lnTo>
                    <a:pt x="35" y="104"/>
                  </a:lnTo>
                  <a:lnTo>
                    <a:pt x="43" y="90"/>
                  </a:lnTo>
                  <a:lnTo>
                    <a:pt x="49" y="86"/>
                  </a:lnTo>
                  <a:lnTo>
                    <a:pt x="48" y="80"/>
                  </a:lnTo>
                  <a:lnTo>
                    <a:pt x="55" y="77"/>
                  </a:lnTo>
                  <a:lnTo>
                    <a:pt x="54" y="82"/>
                  </a:lnTo>
                  <a:lnTo>
                    <a:pt x="55" y="83"/>
                  </a:lnTo>
                  <a:lnTo>
                    <a:pt x="62" y="62"/>
                  </a:lnTo>
                  <a:lnTo>
                    <a:pt x="60" y="51"/>
                  </a:lnTo>
                  <a:lnTo>
                    <a:pt x="62" y="47"/>
                  </a:lnTo>
                  <a:lnTo>
                    <a:pt x="65" y="52"/>
                  </a:lnTo>
                  <a:lnTo>
                    <a:pt x="69" y="45"/>
                  </a:lnTo>
                  <a:lnTo>
                    <a:pt x="61" y="41"/>
                  </a:lnTo>
                  <a:lnTo>
                    <a:pt x="62" y="39"/>
                  </a:lnTo>
                  <a:lnTo>
                    <a:pt x="66" y="41"/>
                  </a:lnTo>
                  <a:lnTo>
                    <a:pt x="69" y="39"/>
                  </a:lnTo>
                  <a:lnTo>
                    <a:pt x="68" y="36"/>
                  </a:lnTo>
                  <a:lnTo>
                    <a:pt x="72" y="30"/>
                  </a:lnTo>
                  <a:lnTo>
                    <a:pt x="73" y="30"/>
                  </a:lnTo>
                  <a:lnTo>
                    <a:pt x="74" y="29"/>
                  </a:lnTo>
                  <a:lnTo>
                    <a:pt x="80" y="27"/>
                  </a:lnTo>
                  <a:lnTo>
                    <a:pt x="84" y="23"/>
                  </a:lnTo>
                  <a:lnTo>
                    <a:pt x="84" y="18"/>
                  </a:lnTo>
                  <a:lnTo>
                    <a:pt x="79" y="14"/>
                  </a:lnTo>
                  <a:lnTo>
                    <a:pt x="103" y="12"/>
                  </a:lnTo>
                  <a:lnTo>
                    <a:pt x="114" y="11"/>
                  </a:lnTo>
                  <a:lnTo>
                    <a:pt x="125" y="10"/>
                  </a:lnTo>
                  <a:lnTo>
                    <a:pt x="131" y="10"/>
                  </a:lnTo>
                  <a:lnTo>
                    <a:pt x="139" y="10"/>
                  </a:lnTo>
                  <a:lnTo>
                    <a:pt x="145" y="9"/>
                  </a:lnTo>
                  <a:lnTo>
                    <a:pt x="153" y="9"/>
                  </a:lnTo>
                  <a:lnTo>
                    <a:pt x="157" y="8"/>
                  </a:lnTo>
                  <a:lnTo>
                    <a:pt x="161" y="8"/>
                  </a:lnTo>
                  <a:lnTo>
                    <a:pt x="165" y="8"/>
                  </a:lnTo>
                  <a:lnTo>
                    <a:pt x="173" y="6"/>
                  </a:lnTo>
                  <a:lnTo>
                    <a:pt x="176" y="6"/>
                  </a:lnTo>
                  <a:lnTo>
                    <a:pt x="180" y="6"/>
                  </a:lnTo>
                  <a:lnTo>
                    <a:pt x="181" y="6"/>
                  </a:lnTo>
                  <a:lnTo>
                    <a:pt x="187" y="5"/>
                  </a:lnTo>
                  <a:lnTo>
                    <a:pt x="194" y="4"/>
                  </a:lnTo>
                  <a:lnTo>
                    <a:pt x="198" y="4"/>
                  </a:lnTo>
                  <a:lnTo>
                    <a:pt x="204" y="4"/>
                  </a:lnTo>
                  <a:lnTo>
                    <a:pt x="212" y="3"/>
                  </a:lnTo>
                  <a:lnTo>
                    <a:pt x="229" y="2"/>
                  </a:lnTo>
                  <a:lnTo>
                    <a:pt x="230" y="2"/>
                  </a:lnTo>
                  <a:lnTo>
                    <a:pt x="239" y="0"/>
                  </a:lnTo>
                  <a:lnTo>
                    <a:pt x="242" y="0"/>
                  </a:lnTo>
                  <a:lnTo>
                    <a:pt x="249" y="9"/>
                  </a:lnTo>
                  <a:lnTo>
                    <a:pt x="252" y="9"/>
                  </a:lnTo>
                  <a:lnTo>
                    <a:pt x="252" y="15"/>
                  </a:lnTo>
                  <a:lnTo>
                    <a:pt x="252" y="30"/>
                  </a:lnTo>
                  <a:lnTo>
                    <a:pt x="252" y="40"/>
                  </a:lnTo>
                  <a:lnTo>
                    <a:pt x="252" y="47"/>
                  </a:lnTo>
                  <a:lnTo>
                    <a:pt x="252" y="48"/>
                  </a:lnTo>
                  <a:lnTo>
                    <a:pt x="252" y="52"/>
                  </a:lnTo>
                  <a:lnTo>
                    <a:pt x="252" y="53"/>
                  </a:lnTo>
                  <a:lnTo>
                    <a:pt x="252" y="60"/>
                  </a:lnTo>
                  <a:lnTo>
                    <a:pt x="252" y="65"/>
                  </a:lnTo>
                  <a:lnTo>
                    <a:pt x="251" y="78"/>
                  </a:lnTo>
                  <a:lnTo>
                    <a:pt x="251" y="81"/>
                  </a:lnTo>
                  <a:lnTo>
                    <a:pt x="251" y="88"/>
                  </a:lnTo>
                  <a:lnTo>
                    <a:pt x="251" y="92"/>
                  </a:lnTo>
                  <a:lnTo>
                    <a:pt x="251" y="96"/>
                  </a:lnTo>
                  <a:lnTo>
                    <a:pt x="251" y="113"/>
                  </a:lnTo>
                  <a:lnTo>
                    <a:pt x="251" y="122"/>
                  </a:lnTo>
                  <a:lnTo>
                    <a:pt x="251" y="123"/>
                  </a:lnTo>
                  <a:lnTo>
                    <a:pt x="251" y="143"/>
                  </a:lnTo>
                  <a:lnTo>
                    <a:pt x="251" y="146"/>
                  </a:lnTo>
                  <a:lnTo>
                    <a:pt x="251" y="155"/>
                  </a:lnTo>
                  <a:lnTo>
                    <a:pt x="251" y="167"/>
                  </a:lnTo>
                  <a:lnTo>
                    <a:pt x="251" y="173"/>
                  </a:lnTo>
                  <a:lnTo>
                    <a:pt x="251" y="176"/>
                  </a:lnTo>
                  <a:lnTo>
                    <a:pt x="251" y="196"/>
                  </a:lnTo>
                  <a:lnTo>
                    <a:pt x="251" y="200"/>
                  </a:lnTo>
                  <a:lnTo>
                    <a:pt x="251" y="202"/>
                  </a:lnTo>
                  <a:lnTo>
                    <a:pt x="251" y="225"/>
                  </a:lnTo>
                  <a:lnTo>
                    <a:pt x="251" y="227"/>
                  </a:lnTo>
                  <a:lnTo>
                    <a:pt x="251" y="237"/>
                  </a:lnTo>
                  <a:lnTo>
                    <a:pt x="251" y="254"/>
                  </a:lnTo>
                  <a:lnTo>
                    <a:pt x="251" y="256"/>
                  </a:lnTo>
                  <a:lnTo>
                    <a:pt x="251" y="263"/>
                  </a:lnTo>
                  <a:lnTo>
                    <a:pt x="251" y="268"/>
                  </a:lnTo>
                  <a:lnTo>
                    <a:pt x="251" y="269"/>
                  </a:lnTo>
                  <a:lnTo>
                    <a:pt x="251" y="270"/>
                  </a:lnTo>
                  <a:lnTo>
                    <a:pt x="251" y="274"/>
                  </a:lnTo>
                  <a:lnTo>
                    <a:pt x="251" y="281"/>
                  </a:lnTo>
                  <a:lnTo>
                    <a:pt x="249" y="304"/>
                  </a:lnTo>
                  <a:lnTo>
                    <a:pt x="251" y="305"/>
                  </a:lnTo>
                  <a:lnTo>
                    <a:pt x="251" y="306"/>
                  </a:lnTo>
                  <a:lnTo>
                    <a:pt x="253" y="322"/>
                  </a:lnTo>
                  <a:lnTo>
                    <a:pt x="255" y="341"/>
                  </a:lnTo>
                  <a:lnTo>
                    <a:pt x="255" y="344"/>
                  </a:lnTo>
                  <a:lnTo>
                    <a:pt x="257" y="347"/>
                  </a:lnTo>
                  <a:lnTo>
                    <a:pt x="257" y="353"/>
                  </a:lnTo>
                  <a:lnTo>
                    <a:pt x="259" y="365"/>
                  </a:lnTo>
                  <a:lnTo>
                    <a:pt x="260" y="378"/>
                  </a:lnTo>
                  <a:lnTo>
                    <a:pt x="261" y="382"/>
                  </a:lnTo>
                  <a:lnTo>
                    <a:pt x="261" y="386"/>
                  </a:lnTo>
                  <a:lnTo>
                    <a:pt x="263" y="390"/>
                  </a:lnTo>
                  <a:lnTo>
                    <a:pt x="265" y="414"/>
                  </a:lnTo>
                  <a:lnTo>
                    <a:pt x="265" y="416"/>
                  </a:lnTo>
                  <a:lnTo>
                    <a:pt x="267" y="429"/>
                  </a:lnTo>
                  <a:lnTo>
                    <a:pt x="269" y="441"/>
                  </a:lnTo>
                  <a:lnTo>
                    <a:pt x="271" y="453"/>
                  </a:lnTo>
                  <a:lnTo>
                    <a:pt x="263" y="456"/>
                  </a:lnTo>
                  <a:lnTo>
                    <a:pt x="241" y="455"/>
                  </a:lnTo>
                  <a:lnTo>
                    <a:pt x="233" y="450"/>
                  </a:lnTo>
                  <a:lnTo>
                    <a:pt x="233" y="454"/>
                  </a:lnTo>
                  <a:lnTo>
                    <a:pt x="221" y="454"/>
                  </a:lnTo>
                  <a:lnTo>
                    <a:pt x="197" y="462"/>
                  </a:lnTo>
                  <a:lnTo>
                    <a:pt x="193" y="458"/>
                  </a:lnTo>
                  <a:lnTo>
                    <a:pt x="194" y="462"/>
                  </a:lnTo>
                  <a:lnTo>
                    <a:pt x="181" y="477"/>
                  </a:lnTo>
                  <a:lnTo>
                    <a:pt x="179" y="477"/>
                  </a:lnTo>
                  <a:lnTo>
                    <a:pt x="170" y="471"/>
                  </a:lnTo>
                  <a:lnTo>
                    <a:pt x="163" y="452"/>
                  </a:lnTo>
                  <a:lnTo>
                    <a:pt x="158" y="448"/>
                  </a:lnTo>
                  <a:lnTo>
                    <a:pt x="157" y="448"/>
                  </a:lnTo>
                  <a:lnTo>
                    <a:pt x="149" y="432"/>
                  </a:lnTo>
                  <a:lnTo>
                    <a:pt x="150" y="424"/>
                  </a:lnTo>
                  <a:lnTo>
                    <a:pt x="155" y="406"/>
                  </a:lnTo>
                  <a:lnTo>
                    <a:pt x="156" y="399"/>
                  </a:lnTo>
                  <a:lnTo>
                    <a:pt x="155" y="400"/>
                  </a:lnTo>
                  <a:lnTo>
                    <a:pt x="153" y="399"/>
                  </a:lnTo>
                  <a:lnTo>
                    <a:pt x="147" y="400"/>
                  </a:lnTo>
                  <a:lnTo>
                    <a:pt x="123" y="401"/>
                  </a:lnTo>
                  <a:lnTo>
                    <a:pt x="113" y="402"/>
                  </a:lnTo>
                  <a:lnTo>
                    <a:pt x="105" y="404"/>
                  </a:lnTo>
                  <a:lnTo>
                    <a:pt x="103" y="404"/>
                  </a:lnTo>
                  <a:lnTo>
                    <a:pt x="92" y="404"/>
                  </a:lnTo>
                  <a:lnTo>
                    <a:pt x="89" y="405"/>
                  </a:lnTo>
                  <a:lnTo>
                    <a:pt x="87" y="405"/>
                  </a:lnTo>
                  <a:lnTo>
                    <a:pt x="75" y="406"/>
                  </a:lnTo>
                  <a:lnTo>
                    <a:pt x="72" y="406"/>
                  </a:lnTo>
                  <a:lnTo>
                    <a:pt x="66" y="406"/>
                  </a:lnTo>
                  <a:lnTo>
                    <a:pt x="51" y="407"/>
                  </a:lnTo>
                  <a:lnTo>
                    <a:pt x="47" y="407"/>
                  </a:lnTo>
                  <a:lnTo>
                    <a:pt x="38" y="408"/>
                  </a:lnTo>
                  <a:lnTo>
                    <a:pt x="31" y="408"/>
                  </a:lnTo>
                  <a:lnTo>
                    <a:pt x="21" y="410"/>
                  </a:lnTo>
                  <a:lnTo>
                    <a:pt x="0" y="411"/>
                  </a:lnTo>
                  <a:lnTo>
                    <a:pt x="2" y="410"/>
                  </a:lnTo>
                  <a:lnTo>
                    <a:pt x="0" y="398"/>
                  </a:lnTo>
                  <a:lnTo>
                    <a:pt x="2" y="392"/>
                  </a:lnTo>
                  <a:lnTo>
                    <a:pt x="9" y="375"/>
                  </a:lnTo>
                  <a:lnTo>
                    <a:pt x="7" y="347"/>
                  </a:lnTo>
                  <a:lnTo>
                    <a:pt x="17" y="338"/>
                  </a:lnTo>
                  <a:lnTo>
                    <a:pt x="19" y="336"/>
                  </a:lnTo>
                  <a:lnTo>
                    <a:pt x="21" y="336"/>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18" name="Freeform 16">
              <a:extLst>
                <a:ext uri="{FF2B5EF4-FFF2-40B4-BE49-F238E27FC236}">
                  <a16:creationId xmlns:a16="http://schemas.microsoft.com/office/drawing/2014/main" id="{59615501-9E46-48EC-9302-E55963E357A3}"/>
                </a:ext>
              </a:extLst>
            </p:cNvPr>
            <p:cNvSpPr>
              <a:spLocks noChangeAspect="1"/>
            </p:cNvSpPr>
            <p:nvPr/>
          </p:nvSpPr>
          <p:spPr bwMode="auto">
            <a:xfrm>
              <a:off x="7176734" y="3857911"/>
              <a:ext cx="483367" cy="793942"/>
            </a:xfrm>
            <a:custGeom>
              <a:avLst/>
              <a:gdLst>
                <a:gd name="T0" fmla="*/ 19 w 299"/>
                <a:gd name="T1" fmla="*/ 407 h 483"/>
                <a:gd name="T2" fmla="*/ 23 w 299"/>
                <a:gd name="T3" fmla="*/ 437 h 483"/>
                <a:gd name="T4" fmla="*/ 29 w 299"/>
                <a:gd name="T5" fmla="*/ 474 h 483"/>
                <a:gd name="T6" fmla="*/ 45 w 299"/>
                <a:gd name="T7" fmla="*/ 475 h 483"/>
                <a:gd name="T8" fmla="*/ 57 w 299"/>
                <a:gd name="T9" fmla="*/ 439 h 483"/>
                <a:gd name="T10" fmla="*/ 60 w 299"/>
                <a:gd name="T11" fmla="*/ 483 h 483"/>
                <a:gd name="T12" fmla="*/ 106 w 299"/>
                <a:gd name="T13" fmla="*/ 451 h 483"/>
                <a:gd name="T14" fmla="*/ 88 w 299"/>
                <a:gd name="T15" fmla="*/ 404 h 483"/>
                <a:gd name="T16" fmla="*/ 123 w 299"/>
                <a:gd name="T17" fmla="*/ 401 h 483"/>
                <a:gd name="T18" fmla="*/ 154 w 299"/>
                <a:gd name="T19" fmla="*/ 397 h 483"/>
                <a:gd name="T20" fmla="*/ 161 w 299"/>
                <a:gd name="T21" fmla="*/ 397 h 483"/>
                <a:gd name="T22" fmla="*/ 186 w 299"/>
                <a:gd name="T23" fmla="*/ 395 h 483"/>
                <a:gd name="T24" fmla="*/ 202 w 299"/>
                <a:gd name="T25" fmla="*/ 392 h 483"/>
                <a:gd name="T26" fmla="*/ 215 w 299"/>
                <a:gd name="T27" fmla="*/ 391 h 483"/>
                <a:gd name="T28" fmla="*/ 258 w 299"/>
                <a:gd name="T29" fmla="*/ 385 h 483"/>
                <a:gd name="T30" fmla="*/ 286 w 299"/>
                <a:gd name="T31" fmla="*/ 381 h 483"/>
                <a:gd name="T32" fmla="*/ 299 w 299"/>
                <a:gd name="T33" fmla="*/ 378 h 483"/>
                <a:gd name="T34" fmla="*/ 287 w 299"/>
                <a:gd name="T35" fmla="*/ 356 h 483"/>
                <a:gd name="T36" fmla="*/ 288 w 299"/>
                <a:gd name="T37" fmla="*/ 332 h 483"/>
                <a:gd name="T38" fmla="*/ 280 w 299"/>
                <a:gd name="T39" fmla="*/ 314 h 483"/>
                <a:gd name="T40" fmla="*/ 277 w 299"/>
                <a:gd name="T41" fmla="*/ 296 h 483"/>
                <a:gd name="T42" fmla="*/ 281 w 299"/>
                <a:gd name="T43" fmla="*/ 277 h 483"/>
                <a:gd name="T44" fmla="*/ 289 w 299"/>
                <a:gd name="T45" fmla="*/ 260 h 483"/>
                <a:gd name="T46" fmla="*/ 283 w 299"/>
                <a:gd name="T47" fmla="*/ 246 h 483"/>
                <a:gd name="T48" fmla="*/ 273 w 299"/>
                <a:gd name="T49" fmla="*/ 225 h 483"/>
                <a:gd name="T50" fmla="*/ 265 w 299"/>
                <a:gd name="T51" fmla="*/ 212 h 483"/>
                <a:gd name="T52" fmla="*/ 258 w 299"/>
                <a:gd name="T53" fmla="*/ 193 h 483"/>
                <a:gd name="T54" fmla="*/ 253 w 299"/>
                <a:gd name="T55" fmla="*/ 176 h 483"/>
                <a:gd name="T56" fmla="*/ 245 w 299"/>
                <a:gd name="T57" fmla="*/ 147 h 483"/>
                <a:gd name="T58" fmla="*/ 240 w 299"/>
                <a:gd name="T59" fmla="*/ 129 h 483"/>
                <a:gd name="T60" fmla="*/ 233 w 299"/>
                <a:gd name="T61" fmla="*/ 107 h 483"/>
                <a:gd name="T62" fmla="*/ 229 w 299"/>
                <a:gd name="T63" fmla="*/ 93 h 483"/>
                <a:gd name="T64" fmla="*/ 225 w 299"/>
                <a:gd name="T65" fmla="*/ 78 h 483"/>
                <a:gd name="T66" fmla="*/ 219 w 299"/>
                <a:gd name="T67" fmla="*/ 55 h 483"/>
                <a:gd name="T68" fmla="*/ 213 w 299"/>
                <a:gd name="T69" fmla="*/ 37 h 483"/>
                <a:gd name="T70" fmla="*/ 207 w 299"/>
                <a:gd name="T71" fmla="*/ 15 h 483"/>
                <a:gd name="T72" fmla="*/ 202 w 299"/>
                <a:gd name="T73" fmla="*/ 0 h 483"/>
                <a:gd name="T74" fmla="*/ 181 w 299"/>
                <a:gd name="T75" fmla="*/ 2 h 483"/>
                <a:gd name="T76" fmla="*/ 148 w 299"/>
                <a:gd name="T77" fmla="*/ 6 h 483"/>
                <a:gd name="T78" fmla="*/ 132 w 299"/>
                <a:gd name="T79" fmla="*/ 7 h 483"/>
                <a:gd name="T80" fmla="*/ 105 w 299"/>
                <a:gd name="T81" fmla="*/ 11 h 483"/>
                <a:gd name="T82" fmla="*/ 75 w 299"/>
                <a:gd name="T83" fmla="*/ 13 h 483"/>
                <a:gd name="T84" fmla="*/ 41 w 299"/>
                <a:gd name="T85" fmla="*/ 17 h 483"/>
                <a:gd name="T86" fmla="*/ 0 w 299"/>
                <a:gd name="T87" fmla="*/ 20 h 483"/>
                <a:gd name="T88" fmla="*/ 10 w 299"/>
                <a:gd name="T89" fmla="*/ 30 h 483"/>
                <a:gd name="T90" fmla="*/ 10 w 299"/>
                <a:gd name="T91" fmla="*/ 61 h 483"/>
                <a:gd name="T92" fmla="*/ 10 w 299"/>
                <a:gd name="T93" fmla="*/ 73 h 483"/>
                <a:gd name="T94" fmla="*/ 10 w 299"/>
                <a:gd name="T95" fmla="*/ 86 h 483"/>
                <a:gd name="T96" fmla="*/ 9 w 299"/>
                <a:gd name="T97" fmla="*/ 109 h 483"/>
                <a:gd name="T98" fmla="*/ 9 w 299"/>
                <a:gd name="T99" fmla="*/ 134 h 483"/>
                <a:gd name="T100" fmla="*/ 9 w 299"/>
                <a:gd name="T101" fmla="*/ 164 h 483"/>
                <a:gd name="T102" fmla="*/ 9 w 299"/>
                <a:gd name="T103" fmla="*/ 188 h 483"/>
                <a:gd name="T104" fmla="*/ 9 w 299"/>
                <a:gd name="T105" fmla="*/ 217 h 483"/>
                <a:gd name="T106" fmla="*/ 9 w 299"/>
                <a:gd name="T107" fmla="*/ 246 h 483"/>
                <a:gd name="T108" fmla="*/ 9 w 299"/>
                <a:gd name="T109" fmla="*/ 275 h 483"/>
                <a:gd name="T110" fmla="*/ 9 w 299"/>
                <a:gd name="T111" fmla="*/ 289 h 483"/>
                <a:gd name="T112" fmla="*/ 9 w 299"/>
                <a:gd name="T113" fmla="*/ 295 h 483"/>
                <a:gd name="T114" fmla="*/ 9 w 299"/>
                <a:gd name="T115" fmla="*/ 326 h 483"/>
                <a:gd name="T116" fmla="*/ 13 w 299"/>
                <a:gd name="T117" fmla="*/ 362 h 483"/>
                <a:gd name="T118" fmla="*/ 15 w 299"/>
                <a:gd name="T119" fmla="*/ 374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 h="483">
                  <a:moveTo>
                    <a:pt x="18" y="399"/>
                  </a:moveTo>
                  <a:lnTo>
                    <a:pt x="19" y="403"/>
                  </a:lnTo>
                  <a:lnTo>
                    <a:pt x="19" y="407"/>
                  </a:lnTo>
                  <a:lnTo>
                    <a:pt x="21" y="411"/>
                  </a:lnTo>
                  <a:lnTo>
                    <a:pt x="23" y="435"/>
                  </a:lnTo>
                  <a:lnTo>
                    <a:pt x="23" y="437"/>
                  </a:lnTo>
                  <a:lnTo>
                    <a:pt x="25" y="450"/>
                  </a:lnTo>
                  <a:lnTo>
                    <a:pt x="27" y="462"/>
                  </a:lnTo>
                  <a:lnTo>
                    <a:pt x="29" y="474"/>
                  </a:lnTo>
                  <a:lnTo>
                    <a:pt x="30" y="470"/>
                  </a:lnTo>
                  <a:lnTo>
                    <a:pt x="40" y="470"/>
                  </a:lnTo>
                  <a:lnTo>
                    <a:pt x="45" y="475"/>
                  </a:lnTo>
                  <a:lnTo>
                    <a:pt x="51" y="473"/>
                  </a:lnTo>
                  <a:lnTo>
                    <a:pt x="51" y="457"/>
                  </a:lnTo>
                  <a:lnTo>
                    <a:pt x="57" y="439"/>
                  </a:lnTo>
                  <a:lnTo>
                    <a:pt x="65" y="443"/>
                  </a:lnTo>
                  <a:lnTo>
                    <a:pt x="65" y="456"/>
                  </a:lnTo>
                  <a:lnTo>
                    <a:pt x="60" y="483"/>
                  </a:lnTo>
                  <a:lnTo>
                    <a:pt x="99" y="474"/>
                  </a:lnTo>
                  <a:lnTo>
                    <a:pt x="112" y="456"/>
                  </a:lnTo>
                  <a:lnTo>
                    <a:pt x="106" y="451"/>
                  </a:lnTo>
                  <a:lnTo>
                    <a:pt x="108" y="439"/>
                  </a:lnTo>
                  <a:lnTo>
                    <a:pt x="87" y="420"/>
                  </a:lnTo>
                  <a:lnTo>
                    <a:pt x="88" y="404"/>
                  </a:lnTo>
                  <a:lnTo>
                    <a:pt x="115" y="402"/>
                  </a:lnTo>
                  <a:lnTo>
                    <a:pt x="117" y="402"/>
                  </a:lnTo>
                  <a:lnTo>
                    <a:pt x="123" y="401"/>
                  </a:lnTo>
                  <a:lnTo>
                    <a:pt x="125" y="401"/>
                  </a:lnTo>
                  <a:lnTo>
                    <a:pt x="136" y="399"/>
                  </a:lnTo>
                  <a:lnTo>
                    <a:pt x="154" y="397"/>
                  </a:lnTo>
                  <a:lnTo>
                    <a:pt x="159" y="397"/>
                  </a:lnTo>
                  <a:lnTo>
                    <a:pt x="160" y="397"/>
                  </a:lnTo>
                  <a:lnTo>
                    <a:pt x="161" y="397"/>
                  </a:lnTo>
                  <a:lnTo>
                    <a:pt x="172" y="396"/>
                  </a:lnTo>
                  <a:lnTo>
                    <a:pt x="174" y="396"/>
                  </a:lnTo>
                  <a:lnTo>
                    <a:pt x="186" y="395"/>
                  </a:lnTo>
                  <a:lnTo>
                    <a:pt x="187" y="393"/>
                  </a:lnTo>
                  <a:lnTo>
                    <a:pt x="197" y="392"/>
                  </a:lnTo>
                  <a:lnTo>
                    <a:pt x="202" y="392"/>
                  </a:lnTo>
                  <a:lnTo>
                    <a:pt x="204" y="392"/>
                  </a:lnTo>
                  <a:lnTo>
                    <a:pt x="208" y="392"/>
                  </a:lnTo>
                  <a:lnTo>
                    <a:pt x="215" y="391"/>
                  </a:lnTo>
                  <a:lnTo>
                    <a:pt x="222" y="390"/>
                  </a:lnTo>
                  <a:lnTo>
                    <a:pt x="237" y="387"/>
                  </a:lnTo>
                  <a:lnTo>
                    <a:pt x="258" y="385"/>
                  </a:lnTo>
                  <a:lnTo>
                    <a:pt x="259" y="385"/>
                  </a:lnTo>
                  <a:lnTo>
                    <a:pt x="279" y="383"/>
                  </a:lnTo>
                  <a:lnTo>
                    <a:pt x="286" y="381"/>
                  </a:lnTo>
                  <a:lnTo>
                    <a:pt x="299" y="380"/>
                  </a:lnTo>
                  <a:lnTo>
                    <a:pt x="299" y="379"/>
                  </a:lnTo>
                  <a:lnTo>
                    <a:pt x="299" y="378"/>
                  </a:lnTo>
                  <a:lnTo>
                    <a:pt x="295" y="373"/>
                  </a:lnTo>
                  <a:lnTo>
                    <a:pt x="293" y="368"/>
                  </a:lnTo>
                  <a:lnTo>
                    <a:pt x="287" y="356"/>
                  </a:lnTo>
                  <a:lnTo>
                    <a:pt x="288" y="351"/>
                  </a:lnTo>
                  <a:lnTo>
                    <a:pt x="287" y="344"/>
                  </a:lnTo>
                  <a:lnTo>
                    <a:pt x="288" y="332"/>
                  </a:lnTo>
                  <a:lnTo>
                    <a:pt x="288" y="330"/>
                  </a:lnTo>
                  <a:lnTo>
                    <a:pt x="286" y="320"/>
                  </a:lnTo>
                  <a:lnTo>
                    <a:pt x="280" y="314"/>
                  </a:lnTo>
                  <a:lnTo>
                    <a:pt x="279" y="307"/>
                  </a:lnTo>
                  <a:lnTo>
                    <a:pt x="277" y="306"/>
                  </a:lnTo>
                  <a:lnTo>
                    <a:pt x="277" y="296"/>
                  </a:lnTo>
                  <a:lnTo>
                    <a:pt x="277" y="295"/>
                  </a:lnTo>
                  <a:lnTo>
                    <a:pt x="281" y="284"/>
                  </a:lnTo>
                  <a:lnTo>
                    <a:pt x="281" y="277"/>
                  </a:lnTo>
                  <a:lnTo>
                    <a:pt x="280" y="271"/>
                  </a:lnTo>
                  <a:lnTo>
                    <a:pt x="283" y="265"/>
                  </a:lnTo>
                  <a:lnTo>
                    <a:pt x="289" y="260"/>
                  </a:lnTo>
                  <a:lnTo>
                    <a:pt x="291" y="258"/>
                  </a:lnTo>
                  <a:lnTo>
                    <a:pt x="282" y="252"/>
                  </a:lnTo>
                  <a:lnTo>
                    <a:pt x="283" y="246"/>
                  </a:lnTo>
                  <a:lnTo>
                    <a:pt x="280" y="235"/>
                  </a:lnTo>
                  <a:lnTo>
                    <a:pt x="280" y="234"/>
                  </a:lnTo>
                  <a:lnTo>
                    <a:pt x="273" y="225"/>
                  </a:lnTo>
                  <a:lnTo>
                    <a:pt x="270" y="223"/>
                  </a:lnTo>
                  <a:lnTo>
                    <a:pt x="267" y="212"/>
                  </a:lnTo>
                  <a:lnTo>
                    <a:pt x="265" y="212"/>
                  </a:lnTo>
                  <a:lnTo>
                    <a:pt x="267" y="209"/>
                  </a:lnTo>
                  <a:lnTo>
                    <a:pt x="261" y="200"/>
                  </a:lnTo>
                  <a:lnTo>
                    <a:pt x="258" y="193"/>
                  </a:lnTo>
                  <a:lnTo>
                    <a:pt x="257" y="189"/>
                  </a:lnTo>
                  <a:lnTo>
                    <a:pt x="255" y="179"/>
                  </a:lnTo>
                  <a:lnTo>
                    <a:pt x="253" y="176"/>
                  </a:lnTo>
                  <a:lnTo>
                    <a:pt x="251" y="168"/>
                  </a:lnTo>
                  <a:lnTo>
                    <a:pt x="246" y="153"/>
                  </a:lnTo>
                  <a:lnTo>
                    <a:pt x="245" y="147"/>
                  </a:lnTo>
                  <a:lnTo>
                    <a:pt x="244" y="143"/>
                  </a:lnTo>
                  <a:lnTo>
                    <a:pt x="244" y="141"/>
                  </a:lnTo>
                  <a:lnTo>
                    <a:pt x="240" y="129"/>
                  </a:lnTo>
                  <a:lnTo>
                    <a:pt x="239" y="127"/>
                  </a:lnTo>
                  <a:lnTo>
                    <a:pt x="234" y="109"/>
                  </a:lnTo>
                  <a:lnTo>
                    <a:pt x="233" y="107"/>
                  </a:lnTo>
                  <a:lnTo>
                    <a:pt x="232" y="103"/>
                  </a:lnTo>
                  <a:lnTo>
                    <a:pt x="231" y="97"/>
                  </a:lnTo>
                  <a:lnTo>
                    <a:pt x="229" y="93"/>
                  </a:lnTo>
                  <a:lnTo>
                    <a:pt x="228" y="91"/>
                  </a:lnTo>
                  <a:lnTo>
                    <a:pt x="227" y="86"/>
                  </a:lnTo>
                  <a:lnTo>
                    <a:pt x="225" y="78"/>
                  </a:lnTo>
                  <a:lnTo>
                    <a:pt x="223" y="72"/>
                  </a:lnTo>
                  <a:lnTo>
                    <a:pt x="222" y="66"/>
                  </a:lnTo>
                  <a:lnTo>
                    <a:pt x="219" y="55"/>
                  </a:lnTo>
                  <a:lnTo>
                    <a:pt x="216" y="49"/>
                  </a:lnTo>
                  <a:lnTo>
                    <a:pt x="215" y="44"/>
                  </a:lnTo>
                  <a:lnTo>
                    <a:pt x="213" y="37"/>
                  </a:lnTo>
                  <a:lnTo>
                    <a:pt x="211" y="35"/>
                  </a:lnTo>
                  <a:lnTo>
                    <a:pt x="208" y="23"/>
                  </a:lnTo>
                  <a:lnTo>
                    <a:pt x="207" y="15"/>
                  </a:lnTo>
                  <a:lnTo>
                    <a:pt x="205" y="12"/>
                  </a:lnTo>
                  <a:lnTo>
                    <a:pt x="205" y="11"/>
                  </a:lnTo>
                  <a:lnTo>
                    <a:pt x="202" y="0"/>
                  </a:lnTo>
                  <a:lnTo>
                    <a:pt x="201" y="0"/>
                  </a:lnTo>
                  <a:lnTo>
                    <a:pt x="184" y="2"/>
                  </a:lnTo>
                  <a:lnTo>
                    <a:pt x="181" y="2"/>
                  </a:lnTo>
                  <a:lnTo>
                    <a:pt x="167" y="3"/>
                  </a:lnTo>
                  <a:lnTo>
                    <a:pt x="150" y="6"/>
                  </a:lnTo>
                  <a:lnTo>
                    <a:pt x="148" y="6"/>
                  </a:lnTo>
                  <a:lnTo>
                    <a:pt x="147" y="6"/>
                  </a:lnTo>
                  <a:lnTo>
                    <a:pt x="143" y="6"/>
                  </a:lnTo>
                  <a:lnTo>
                    <a:pt x="132" y="7"/>
                  </a:lnTo>
                  <a:lnTo>
                    <a:pt x="111" y="9"/>
                  </a:lnTo>
                  <a:lnTo>
                    <a:pt x="107" y="11"/>
                  </a:lnTo>
                  <a:lnTo>
                    <a:pt x="105" y="11"/>
                  </a:lnTo>
                  <a:lnTo>
                    <a:pt x="100" y="11"/>
                  </a:lnTo>
                  <a:lnTo>
                    <a:pt x="77" y="13"/>
                  </a:lnTo>
                  <a:lnTo>
                    <a:pt x="75" y="13"/>
                  </a:lnTo>
                  <a:lnTo>
                    <a:pt x="65" y="14"/>
                  </a:lnTo>
                  <a:lnTo>
                    <a:pt x="47" y="15"/>
                  </a:lnTo>
                  <a:lnTo>
                    <a:pt x="41" y="17"/>
                  </a:lnTo>
                  <a:lnTo>
                    <a:pt x="23" y="18"/>
                  </a:lnTo>
                  <a:lnTo>
                    <a:pt x="17" y="18"/>
                  </a:lnTo>
                  <a:lnTo>
                    <a:pt x="0" y="20"/>
                  </a:lnTo>
                  <a:lnTo>
                    <a:pt x="0" y="21"/>
                  </a:lnTo>
                  <a:lnTo>
                    <a:pt x="7" y="30"/>
                  </a:lnTo>
                  <a:lnTo>
                    <a:pt x="10" y="30"/>
                  </a:lnTo>
                  <a:lnTo>
                    <a:pt x="10" y="36"/>
                  </a:lnTo>
                  <a:lnTo>
                    <a:pt x="10" y="51"/>
                  </a:lnTo>
                  <a:lnTo>
                    <a:pt x="10" y="61"/>
                  </a:lnTo>
                  <a:lnTo>
                    <a:pt x="10" y="68"/>
                  </a:lnTo>
                  <a:lnTo>
                    <a:pt x="10" y="69"/>
                  </a:lnTo>
                  <a:lnTo>
                    <a:pt x="10" y="73"/>
                  </a:lnTo>
                  <a:lnTo>
                    <a:pt x="10" y="74"/>
                  </a:lnTo>
                  <a:lnTo>
                    <a:pt x="10" y="81"/>
                  </a:lnTo>
                  <a:lnTo>
                    <a:pt x="10" y="86"/>
                  </a:lnTo>
                  <a:lnTo>
                    <a:pt x="9" y="99"/>
                  </a:lnTo>
                  <a:lnTo>
                    <a:pt x="9" y="102"/>
                  </a:lnTo>
                  <a:lnTo>
                    <a:pt x="9" y="109"/>
                  </a:lnTo>
                  <a:lnTo>
                    <a:pt x="9" y="113"/>
                  </a:lnTo>
                  <a:lnTo>
                    <a:pt x="9" y="117"/>
                  </a:lnTo>
                  <a:lnTo>
                    <a:pt x="9" y="134"/>
                  </a:lnTo>
                  <a:lnTo>
                    <a:pt x="9" y="143"/>
                  </a:lnTo>
                  <a:lnTo>
                    <a:pt x="9" y="144"/>
                  </a:lnTo>
                  <a:lnTo>
                    <a:pt x="9" y="164"/>
                  </a:lnTo>
                  <a:lnTo>
                    <a:pt x="9" y="167"/>
                  </a:lnTo>
                  <a:lnTo>
                    <a:pt x="9" y="176"/>
                  </a:lnTo>
                  <a:lnTo>
                    <a:pt x="9" y="188"/>
                  </a:lnTo>
                  <a:lnTo>
                    <a:pt x="9" y="194"/>
                  </a:lnTo>
                  <a:lnTo>
                    <a:pt x="9" y="197"/>
                  </a:lnTo>
                  <a:lnTo>
                    <a:pt x="9" y="217"/>
                  </a:lnTo>
                  <a:lnTo>
                    <a:pt x="9" y="221"/>
                  </a:lnTo>
                  <a:lnTo>
                    <a:pt x="9" y="223"/>
                  </a:lnTo>
                  <a:lnTo>
                    <a:pt x="9" y="246"/>
                  </a:lnTo>
                  <a:lnTo>
                    <a:pt x="9" y="248"/>
                  </a:lnTo>
                  <a:lnTo>
                    <a:pt x="9" y="258"/>
                  </a:lnTo>
                  <a:lnTo>
                    <a:pt x="9" y="275"/>
                  </a:lnTo>
                  <a:lnTo>
                    <a:pt x="9" y="277"/>
                  </a:lnTo>
                  <a:lnTo>
                    <a:pt x="9" y="284"/>
                  </a:lnTo>
                  <a:lnTo>
                    <a:pt x="9" y="289"/>
                  </a:lnTo>
                  <a:lnTo>
                    <a:pt x="9" y="290"/>
                  </a:lnTo>
                  <a:lnTo>
                    <a:pt x="9" y="291"/>
                  </a:lnTo>
                  <a:lnTo>
                    <a:pt x="9" y="295"/>
                  </a:lnTo>
                  <a:lnTo>
                    <a:pt x="9" y="302"/>
                  </a:lnTo>
                  <a:lnTo>
                    <a:pt x="7" y="325"/>
                  </a:lnTo>
                  <a:lnTo>
                    <a:pt x="9" y="326"/>
                  </a:lnTo>
                  <a:lnTo>
                    <a:pt x="9" y="327"/>
                  </a:lnTo>
                  <a:lnTo>
                    <a:pt x="11" y="343"/>
                  </a:lnTo>
                  <a:lnTo>
                    <a:pt x="13" y="362"/>
                  </a:lnTo>
                  <a:lnTo>
                    <a:pt x="13" y="365"/>
                  </a:lnTo>
                  <a:lnTo>
                    <a:pt x="15" y="368"/>
                  </a:lnTo>
                  <a:lnTo>
                    <a:pt x="15" y="374"/>
                  </a:lnTo>
                  <a:lnTo>
                    <a:pt x="17" y="386"/>
                  </a:lnTo>
                  <a:lnTo>
                    <a:pt x="18" y="399"/>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19" name="Freeform 17">
              <a:extLst>
                <a:ext uri="{FF2B5EF4-FFF2-40B4-BE49-F238E27FC236}">
                  <a16:creationId xmlns:a16="http://schemas.microsoft.com/office/drawing/2014/main" id="{CAD4EEBC-7B36-4746-80E7-973DA4E814EF}"/>
                </a:ext>
              </a:extLst>
            </p:cNvPr>
            <p:cNvSpPr>
              <a:spLocks noChangeAspect="1"/>
            </p:cNvSpPr>
            <p:nvPr/>
          </p:nvSpPr>
          <p:spPr bwMode="auto">
            <a:xfrm>
              <a:off x="7313536" y="4451086"/>
              <a:ext cx="1130895" cy="885199"/>
            </a:xfrm>
            <a:custGeom>
              <a:avLst/>
              <a:gdLst>
                <a:gd name="T0" fmla="*/ 193 w 696"/>
                <a:gd name="T1" fmla="*/ 127 h 549"/>
                <a:gd name="T2" fmla="*/ 210 w 696"/>
                <a:gd name="T3" fmla="*/ 150 h 549"/>
                <a:gd name="T4" fmla="*/ 237 w 696"/>
                <a:gd name="T5" fmla="*/ 138 h 549"/>
                <a:gd name="T6" fmla="*/ 278 w 696"/>
                <a:gd name="T7" fmla="*/ 113 h 549"/>
                <a:gd name="T8" fmla="*/ 306 w 696"/>
                <a:gd name="T9" fmla="*/ 97 h 549"/>
                <a:gd name="T10" fmla="*/ 364 w 696"/>
                <a:gd name="T11" fmla="*/ 147 h 549"/>
                <a:gd name="T12" fmla="*/ 393 w 696"/>
                <a:gd name="T13" fmla="*/ 179 h 549"/>
                <a:gd name="T14" fmla="*/ 417 w 696"/>
                <a:gd name="T15" fmla="*/ 175 h 549"/>
                <a:gd name="T16" fmla="*/ 432 w 696"/>
                <a:gd name="T17" fmla="*/ 210 h 549"/>
                <a:gd name="T18" fmla="*/ 438 w 696"/>
                <a:gd name="T19" fmla="*/ 240 h 549"/>
                <a:gd name="T20" fmla="*/ 429 w 696"/>
                <a:gd name="T21" fmla="*/ 275 h 549"/>
                <a:gd name="T22" fmla="*/ 446 w 696"/>
                <a:gd name="T23" fmla="*/ 318 h 549"/>
                <a:gd name="T24" fmla="*/ 441 w 696"/>
                <a:gd name="T25" fmla="*/ 287 h 549"/>
                <a:gd name="T26" fmla="*/ 469 w 696"/>
                <a:gd name="T27" fmla="*/ 290 h 549"/>
                <a:gd name="T28" fmla="*/ 445 w 696"/>
                <a:gd name="T29" fmla="*/ 326 h 549"/>
                <a:gd name="T30" fmla="*/ 490 w 696"/>
                <a:gd name="T31" fmla="*/ 384 h 549"/>
                <a:gd name="T32" fmla="*/ 523 w 696"/>
                <a:gd name="T33" fmla="*/ 420 h 549"/>
                <a:gd name="T34" fmla="*/ 561 w 696"/>
                <a:gd name="T35" fmla="*/ 474 h 549"/>
                <a:gd name="T36" fmla="*/ 586 w 696"/>
                <a:gd name="T37" fmla="*/ 476 h 549"/>
                <a:gd name="T38" fmla="*/ 614 w 696"/>
                <a:gd name="T39" fmla="*/ 525 h 549"/>
                <a:gd name="T40" fmla="*/ 648 w 696"/>
                <a:gd name="T41" fmla="*/ 525 h 549"/>
                <a:gd name="T42" fmla="*/ 656 w 696"/>
                <a:gd name="T43" fmla="*/ 540 h 549"/>
                <a:gd name="T44" fmla="*/ 663 w 696"/>
                <a:gd name="T45" fmla="*/ 522 h 549"/>
                <a:gd name="T46" fmla="*/ 672 w 696"/>
                <a:gd name="T47" fmla="*/ 539 h 549"/>
                <a:gd name="T48" fmla="*/ 692 w 696"/>
                <a:gd name="T49" fmla="*/ 500 h 549"/>
                <a:gd name="T50" fmla="*/ 681 w 696"/>
                <a:gd name="T51" fmla="*/ 506 h 549"/>
                <a:gd name="T52" fmla="*/ 692 w 696"/>
                <a:gd name="T53" fmla="*/ 464 h 549"/>
                <a:gd name="T54" fmla="*/ 690 w 696"/>
                <a:gd name="T55" fmla="*/ 405 h 549"/>
                <a:gd name="T56" fmla="*/ 649 w 696"/>
                <a:gd name="T57" fmla="*/ 291 h 549"/>
                <a:gd name="T58" fmla="*/ 614 w 696"/>
                <a:gd name="T59" fmla="*/ 205 h 549"/>
                <a:gd name="T60" fmla="*/ 553 w 696"/>
                <a:gd name="T61" fmla="*/ 123 h 549"/>
                <a:gd name="T62" fmla="*/ 530 w 696"/>
                <a:gd name="T63" fmla="*/ 80 h 549"/>
                <a:gd name="T64" fmla="*/ 505 w 696"/>
                <a:gd name="T65" fmla="*/ 6 h 549"/>
                <a:gd name="T66" fmla="*/ 465 w 696"/>
                <a:gd name="T67" fmla="*/ 0 h 549"/>
                <a:gd name="T68" fmla="*/ 450 w 696"/>
                <a:gd name="T69" fmla="*/ 47 h 549"/>
                <a:gd name="T70" fmla="*/ 430 w 696"/>
                <a:gd name="T71" fmla="*/ 30 h 549"/>
                <a:gd name="T72" fmla="*/ 414 w 696"/>
                <a:gd name="T73" fmla="*/ 31 h 549"/>
                <a:gd name="T74" fmla="*/ 390 w 696"/>
                <a:gd name="T75" fmla="*/ 33 h 549"/>
                <a:gd name="T76" fmla="*/ 354 w 696"/>
                <a:gd name="T77" fmla="*/ 36 h 549"/>
                <a:gd name="T78" fmla="*/ 338 w 696"/>
                <a:gd name="T79" fmla="*/ 37 h 549"/>
                <a:gd name="T80" fmla="*/ 319 w 696"/>
                <a:gd name="T81" fmla="*/ 39 h 549"/>
                <a:gd name="T82" fmla="*/ 296 w 696"/>
                <a:gd name="T83" fmla="*/ 41 h 549"/>
                <a:gd name="T84" fmla="*/ 277 w 696"/>
                <a:gd name="T85" fmla="*/ 42 h 549"/>
                <a:gd name="T86" fmla="*/ 259 w 696"/>
                <a:gd name="T87" fmla="*/ 44 h 549"/>
                <a:gd name="T88" fmla="*/ 212 w 696"/>
                <a:gd name="T89" fmla="*/ 23 h 549"/>
                <a:gd name="T90" fmla="*/ 172 w 696"/>
                <a:gd name="T91" fmla="*/ 25 h 549"/>
                <a:gd name="T92" fmla="*/ 128 w 696"/>
                <a:gd name="T93" fmla="*/ 31 h 549"/>
                <a:gd name="T94" fmla="*/ 110 w 696"/>
                <a:gd name="T95" fmla="*/ 32 h 549"/>
                <a:gd name="T96" fmla="*/ 85 w 696"/>
                <a:gd name="T97" fmla="*/ 36 h 549"/>
                <a:gd name="T98" fmla="*/ 67 w 696"/>
                <a:gd name="T99" fmla="*/ 37 h 549"/>
                <a:gd name="T100" fmla="*/ 30 w 696"/>
                <a:gd name="T101" fmla="*/ 42 h 549"/>
                <a:gd name="T102" fmla="*/ 21 w 696"/>
                <a:gd name="T103" fmla="*/ 79 h 549"/>
                <a:gd name="T104" fmla="*/ 26 w 696"/>
                <a:gd name="T105" fmla="*/ 109 h 549"/>
                <a:gd name="T106" fmla="*/ 105 w 696"/>
                <a:gd name="T107" fmla="*/ 93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549">
                  <a:moveTo>
                    <a:pt x="139" y="101"/>
                  </a:moveTo>
                  <a:lnTo>
                    <a:pt x="172" y="115"/>
                  </a:lnTo>
                  <a:lnTo>
                    <a:pt x="183" y="125"/>
                  </a:lnTo>
                  <a:lnTo>
                    <a:pt x="193" y="127"/>
                  </a:lnTo>
                  <a:lnTo>
                    <a:pt x="196" y="149"/>
                  </a:lnTo>
                  <a:lnTo>
                    <a:pt x="194" y="133"/>
                  </a:lnTo>
                  <a:lnTo>
                    <a:pt x="198" y="150"/>
                  </a:lnTo>
                  <a:lnTo>
                    <a:pt x="210" y="150"/>
                  </a:lnTo>
                  <a:lnTo>
                    <a:pt x="218" y="153"/>
                  </a:lnTo>
                  <a:lnTo>
                    <a:pt x="218" y="145"/>
                  </a:lnTo>
                  <a:lnTo>
                    <a:pt x="228" y="144"/>
                  </a:lnTo>
                  <a:lnTo>
                    <a:pt x="237" y="138"/>
                  </a:lnTo>
                  <a:lnTo>
                    <a:pt x="235" y="141"/>
                  </a:lnTo>
                  <a:lnTo>
                    <a:pt x="266" y="119"/>
                  </a:lnTo>
                  <a:lnTo>
                    <a:pt x="277" y="120"/>
                  </a:lnTo>
                  <a:lnTo>
                    <a:pt x="278" y="113"/>
                  </a:lnTo>
                  <a:lnTo>
                    <a:pt x="277" y="109"/>
                  </a:lnTo>
                  <a:lnTo>
                    <a:pt x="285" y="101"/>
                  </a:lnTo>
                  <a:lnTo>
                    <a:pt x="298" y="97"/>
                  </a:lnTo>
                  <a:lnTo>
                    <a:pt x="306" y="97"/>
                  </a:lnTo>
                  <a:lnTo>
                    <a:pt x="338" y="113"/>
                  </a:lnTo>
                  <a:lnTo>
                    <a:pt x="344" y="123"/>
                  </a:lnTo>
                  <a:lnTo>
                    <a:pt x="358" y="131"/>
                  </a:lnTo>
                  <a:lnTo>
                    <a:pt x="364" y="147"/>
                  </a:lnTo>
                  <a:lnTo>
                    <a:pt x="375" y="151"/>
                  </a:lnTo>
                  <a:lnTo>
                    <a:pt x="385" y="164"/>
                  </a:lnTo>
                  <a:lnTo>
                    <a:pt x="392" y="167"/>
                  </a:lnTo>
                  <a:lnTo>
                    <a:pt x="393" y="179"/>
                  </a:lnTo>
                  <a:lnTo>
                    <a:pt x="399" y="179"/>
                  </a:lnTo>
                  <a:lnTo>
                    <a:pt x="400" y="175"/>
                  </a:lnTo>
                  <a:lnTo>
                    <a:pt x="410" y="173"/>
                  </a:lnTo>
                  <a:lnTo>
                    <a:pt x="417" y="175"/>
                  </a:lnTo>
                  <a:lnTo>
                    <a:pt x="422" y="188"/>
                  </a:lnTo>
                  <a:lnTo>
                    <a:pt x="430" y="195"/>
                  </a:lnTo>
                  <a:lnTo>
                    <a:pt x="426" y="205"/>
                  </a:lnTo>
                  <a:lnTo>
                    <a:pt x="432" y="210"/>
                  </a:lnTo>
                  <a:lnTo>
                    <a:pt x="430" y="213"/>
                  </a:lnTo>
                  <a:lnTo>
                    <a:pt x="434" y="215"/>
                  </a:lnTo>
                  <a:lnTo>
                    <a:pt x="435" y="216"/>
                  </a:lnTo>
                  <a:lnTo>
                    <a:pt x="438" y="240"/>
                  </a:lnTo>
                  <a:lnTo>
                    <a:pt x="433" y="259"/>
                  </a:lnTo>
                  <a:lnTo>
                    <a:pt x="430" y="266"/>
                  </a:lnTo>
                  <a:lnTo>
                    <a:pt x="433" y="271"/>
                  </a:lnTo>
                  <a:lnTo>
                    <a:pt x="429" y="275"/>
                  </a:lnTo>
                  <a:lnTo>
                    <a:pt x="432" y="295"/>
                  </a:lnTo>
                  <a:lnTo>
                    <a:pt x="440" y="306"/>
                  </a:lnTo>
                  <a:lnTo>
                    <a:pt x="444" y="317"/>
                  </a:lnTo>
                  <a:lnTo>
                    <a:pt x="446" y="318"/>
                  </a:lnTo>
                  <a:lnTo>
                    <a:pt x="452" y="306"/>
                  </a:lnTo>
                  <a:lnTo>
                    <a:pt x="452" y="293"/>
                  </a:lnTo>
                  <a:lnTo>
                    <a:pt x="450" y="289"/>
                  </a:lnTo>
                  <a:lnTo>
                    <a:pt x="441" y="287"/>
                  </a:lnTo>
                  <a:lnTo>
                    <a:pt x="447" y="284"/>
                  </a:lnTo>
                  <a:lnTo>
                    <a:pt x="462" y="296"/>
                  </a:lnTo>
                  <a:lnTo>
                    <a:pt x="462" y="291"/>
                  </a:lnTo>
                  <a:lnTo>
                    <a:pt x="469" y="290"/>
                  </a:lnTo>
                  <a:lnTo>
                    <a:pt x="459" y="314"/>
                  </a:lnTo>
                  <a:lnTo>
                    <a:pt x="454" y="320"/>
                  </a:lnTo>
                  <a:lnTo>
                    <a:pt x="454" y="323"/>
                  </a:lnTo>
                  <a:lnTo>
                    <a:pt x="445" y="326"/>
                  </a:lnTo>
                  <a:lnTo>
                    <a:pt x="456" y="339"/>
                  </a:lnTo>
                  <a:lnTo>
                    <a:pt x="466" y="351"/>
                  </a:lnTo>
                  <a:lnTo>
                    <a:pt x="484" y="378"/>
                  </a:lnTo>
                  <a:lnTo>
                    <a:pt x="490" y="384"/>
                  </a:lnTo>
                  <a:lnTo>
                    <a:pt x="496" y="392"/>
                  </a:lnTo>
                  <a:lnTo>
                    <a:pt x="507" y="419"/>
                  </a:lnTo>
                  <a:lnTo>
                    <a:pt x="513" y="423"/>
                  </a:lnTo>
                  <a:lnTo>
                    <a:pt x="523" y="420"/>
                  </a:lnTo>
                  <a:lnTo>
                    <a:pt x="524" y="417"/>
                  </a:lnTo>
                  <a:lnTo>
                    <a:pt x="540" y="429"/>
                  </a:lnTo>
                  <a:lnTo>
                    <a:pt x="546" y="449"/>
                  </a:lnTo>
                  <a:lnTo>
                    <a:pt x="561" y="474"/>
                  </a:lnTo>
                  <a:lnTo>
                    <a:pt x="561" y="470"/>
                  </a:lnTo>
                  <a:lnTo>
                    <a:pt x="565" y="469"/>
                  </a:lnTo>
                  <a:lnTo>
                    <a:pt x="579" y="475"/>
                  </a:lnTo>
                  <a:lnTo>
                    <a:pt x="586" y="476"/>
                  </a:lnTo>
                  <a:lnTo>
                    <a:pt x="601" y="489"/>
                  </a:lnTo>
                  <a:lnTo>
                    <a:pt x="616" y="513"/>
                  </a:lnTo>
                  <a:lnTo>
                    <a:pt x="614" y="516"/>
                  </a:lnTo>
                  <a:lnTo>
                    <a:pt x="614" y="525"/>
                  </a:lnTo>
                  <a:lnTo>
                    <a:pt x="624" y="535"/>
                  </a:lnTo>
                  <a:lnTo>
                    <a:pt x="631" y="533"/>
                  </a:lnTo>
                  <a:lnTo>
                    <a:pt x="642" y="525"/>
                  </a:lnTo>
                  <a:lnTo>
                    <a:pt x="648" y="525"/>
                  </a:lnTo>
                  <a:lnTo>
                    <a:pt x="648" y="528"/>
                  </a:lnTo>
                  <a:lnTo>
                    <a:pt x="656" y="527"/>
                  </a:lnTo>
                  <a:lnTo>
                    <a:pt x="652" y="537"/>
                  </a:lnTo>
                  <a:lnTo>
                    <a:pt x="656" y="540"/>
                  </a:lnTo>
                  <a:lnTo>
                    <a:pt x="662" y="536"/>
                  </a:lnTo>
                  <a:lnTo>
                    <a:pt x="660" y="525"/>
                  </a:lnTo>
                  <a:lnTo>
                    <a:pt x="662" y="521"/>
                  </a:lnTo>
                  <a:lnTo>
                    <a:pt x="663" y="522"/>
                  </a:lnTo>
                  <a:lnTo>
                    <a:pt x="673" y="517"/>
                  </a:lnTo>
                  <a:lnTo>
                    <a:pt x="675" y="533"/>
                  </a:lnTo>
                  <a:lnTo>
                    <a:pt x="670" y="537"/>
                  </a:lnTo>
                  <a:lnTo>
                    <a:pt x="672" y="539"/>
                  </a:lnTo>
                  <a:lnTo>
                    <a:pt x="663" y="549"/>
                  </a:lnTo>
                  <a:lnTo>
                    <a:pt x="670" y="542"/>
                  </a:lnTo>
                  <a:lnTo>
                    <a:pt x="685" y="522"/>
                  </a:lnTo>
                  <a:lnTo>
                    <a:pt x="692" y="500"/>
                  </a:lnTo>
                  <a:lnTo>
                    <a:pt x="696" y="485"/>
                  </a:lnTo>
                  <a:lnTo>
                    <a:pt x="694" y="483"/>
                  </a:lnTo>
                  <a:lnTo>
                    <a:pt x="690" y="500"/>
                  </a:lnTo>
                  <a:lnTo>
                    <a:pt x="681" y="506"/>
                  </a:lnTo>
                  <a:lnTo>
                    <a:pt x="686" y="499"/>
                  </a:lnTo>
                  <a:lnTo>
                    <a:pt x="681" y="487"/>
                  </a:lnTo>
                  <a:lnTo>
                    <a:pt x="686" y="468"/>
                  </a:lnTo>
                  <a:lnTo>
                    <a:pt x="692" y="464"/>
                  </a:lnTo>
                  <a:lnTo>
                    <a:pt x="694" y="469"/>
                  </a:lnTo>
                  <a:lnTo>
                    <a:pt x="692" y="439"/>
                  </a:lnTo>
                  <a:lnTo>
                    <a:pt x="692" y="437"/>
                  </a:lnTo>
                  <a:lnTo>
                    <a:pt x="690" y="405"/>
                  </a:lnTo>
                  <a:lnTo>
                    <a:pt x="686" y="360"/>
                  </a:lnTo>
                  <a:lnTo>
                    <a:pt x="679" y="343"/>
                  </a:lnTo>
                  <a:lnTo>
                    <a:pt x="663" y="318"/>
                  </a:lnTo>
                  <a:lnTo>
                    <a:pt x="649" y="291"/>
                  </a:lnTo>
                  <a:lnTo>
                    <a:pt x="633" y="264"/>
                  </a:lnTo>
                  <a:lnTo>
                    <a:pt x="618" y="241"/>
                  </a:lnTo>
                  <a:lnTo>
                    <a:pt x="612" y="219"/>
                  </a:lnTo>
                  <a:lnTo>
                    <a:pt x="614" y="205"/>
                  </a:lnTo>
                  <a:lnTo>
                    <a:pt x="594" y="180"/>
                  </a:lnTo>
                  <a:lnTo>
                    <a:pt x="567" y="146"/>
                  </a:lnTo>
                  <a:lnTo>
                    <a:pt x="554" y="126"/>
                  </a:lnTo>
                  <a:lnTo>
                    <a:pt x="553" y="123"/>
                  </a:lnTo>
                  <a:lnTo>
                    <a:pt x="540" y="102"/>
                  </a:lnTo>
                  <a:lnTo>
                    <a:pt x="538" y="102"/>
                  </a:lnTo>
                  <a:lnTo>
                    <a:pt x="536" y="95"/>
                  </a:lnTo>
                  <a:lnTo>
                    <a:pt x="530" y="80"/>
                  </a:lnTo>
                  <a:lnTo>
                    <a:pt x="517" y="48"/>
                  </a:lnTo>
                  <a:lnTo>
                    <a:pt x="510" y="25"/>
                  </a:lnTo>
                  <a:lnTo>
                    <a:pt x="507" y="25"/>
                  </a:lnTo>
                  <a:lnTo>
                    <a:pt x="505" y="6"/>
                  </a:lnTo>
                  <a:lnTo>
                    <a:pt x="504" y="6"/>
                  </a:lnTo>
                  <a:lnTo>
                    <a:pt x="481" y="6"/>
                  </a:lnTo>
                  <a:lnTo>
                    <a:pt x="468" y="2"/>
                  </a:lnTo>
                  <a:lnTo>
                    <a:pt x="465" y="0"/>
                  </a:lnTo>
                  <a:lnTo>
                    <a:pt x="456" y="9"/>
                  </a:lnTo>
                  <a:lnTo>
                    <a:pt x="462" y="33"/>
                  </a:lnTo>
                  <a:lnTo>
                    <a:pt x="460" y="47"/>
                  </a:lnTo>
                  <a:lnTo>
                    <a:pt x="450" y="47"/>
                  </a:lnTo>
                  <a:lnTo>
                    <a:pt x="445" y="36"/>
                  </a:lnTo>
                  <a:lnTo>
                    <a:pt x="444" y="29"/>
                  </a:lnTo>
                  <a:lnTo>
                    <a:pt x="441" y="30"/>
                  </a:lnTo>
                  <a:lnTo>
                    <a:pt x="430" y="30"/>
                  </a:lnTo>
                  <a:lnTo>
                    <a:pt x="427" y="30"/>
                  </a:lnTo>
                  <a:lnTo>
                    <a:pt x="424" y="31"/>
                  </a:lnTo>
                  <a:lnTo>
                    <a:pt x="421" y="31"/>
                  </a:lnTo>
                  <a:lnTo>
                    <a:pt x="414" y="31"/>
                  </a:lnTo>
                  <a:lnTo>
                    <a:pt x="406" y="32"/>
                  </a:lnTo>
                  <a:lnTo>
                    <a:pt x="405" y="32"/>
                  </a:lnTo>
                  <a:lnTo>
                    <a:pt x="400" y="32"/>
                  </a:lnTo>
                  <a:lnTo>
                    <a:pt x="390" y="33"/>
                  </a:lnTo>
                  <a:lnTo>
                    <a:pt x="368" y="35"/>
                  </a:lnTo>
                  <a:lnTo>
                    <a:pt x="363" y="36"/>
                  </a:lnTo>
                  <a:lnTo>
                    <a:pt x="358" y="36"/>
                  </a:lnTo>
                  <a:lnTo>
                    <a:pt x="354" y="36"/>
                  </a:lnTo>
                  <a:lnTo>
                    <a:pt x="351" y="36"/>
                  </a:lnTo>
                  <a:lnTo>
                    <a:pt x="350" y="37"/>
                  </a:lnTo>
                  <a:lnTo>
                    <a:pt x="348" y="37"/>
                  </a:lnTo>
                  <a:lnTo>
                    <a:pt x="338" y="37"/>
                  </a:lnTo>
                  <a:lnTo>
                    <a:pt x="330" y="38"/>
                  </a:lnTo>
                  <a:lnTo>
                    <a:pt x="326" y="38"/>
                  </a:lnTo>
                  <a:lnTo>
                    <a:pt x="324" y="38"/>
                  </a:lnTo>
                  <a:lnTo>
                    <a:pt x="319" y="39"/>
                  </a:lnTo>
                  <a:lnTo>
                    <a:pt x="308" y="39"/>
                  </a:lnTo>
                  <a:lnTo>
                    <a:pt x="302" y="41"/>
                  </a:lnTo>
                  <a:lnTo>
                    <a:pt x="297" y="41"/>
                  </a:lnTo>
                  <a:lnTo>
                    <a:pt x="296" y="41"/>
                  </a:lnTo>
                  <a:lnTo>
                    <a:pt x="294" y="41"/>
                  </a:lnTo>
                  <a:lnTo>
                    <a:pt x="290" y="41"/>
                  </a:lnTo>
                  <a:lnTo>
                    <a:pt x="282" y="42"/>
                  </a:lnTo>
                  <a:lnTo>
                    <a:pt x="277" y="42"/>
                  </a:lnTo>
                  <a:lnTo>
                    <a:pt x="274" y="42"/>
                  </a:lnTo>
                  <a:lnTo>
                    <a:pt x="272" y="43"/>
                  </a:lnTo>
                  <a:lnTo>
                    <a:pt x="266" y="43"/>
                  </a:lnTo>
                  <a:lnTo>
                    <a:pt x="259" y="44"/>
                  </a:lnTo>
                  <a:lnTo>
                    <a:pt x="244" y="44"/>
                  </a:lnTo>
                  <a:lnTo>
                    <a:pt x="226" y="47"/>
                  </a:lnTo>
                  <a:lnTo>
                    <a:pt x="225" y="44"/>
                  </a:lnTo>
                  <a:lnTo>
                    <a:pt x="212" y="23"/>
                  </a:lnTo>
                  <a:lnTo>
                    <a:pt x="212" y="20"/>
                  </a:lnTo>
                  <a:lnTo>
                    <a:pt x="199" y="21"/>
                  </a:lnTo>
                  <a:lnTo>
                    <a:pt x="192" y="23"/>
                  </a:lnTo>
                  <a:lnTo>
                    <a:pt x="172" y="25"/>
                  </a:lnTo>
                  <a:lnTo>
                    <a:pt x="171" y="25"/>
                  </a:lnTo>
                  <a:lnTo>
                    <a:pt x="150" y="27"/>
                  </a:lnTo>
                  <a:lnTo>
                    <a:pt x="135" y="30"/>
                  </a:lnTo>
                  <a:lnTo>
                    <a:pt x="128" y="31"/>
                  </a:lnTo>
                  <a:lnTo>
                    <a:pt x="121" y="32"/>
                  </a:lnTo>
                  <a:lnTo>
                    <a:pt x="117" y="32"/>
                  </a:lnTo>
                  <a:lnTo>
                    <a:pt x="115" y="32"/>
                  </a:lnTo>
                  <a:lnTo>
                    <a:pt x="110" y="32"/>
                  </a:lnTo>
                  <a:lnTo>
                    <a:pt x="100" y="33"/>
                  </a:lnTo>
                  <a:lnTo>
                    <a:pt x="99" y="35"/>
                  </a:lnTo>
                  <a:lnTo>
                    <a:pt x="87" y="36"/>
                  </a:lnTo>
                  <a:lnTo>
                    <a:pt x="85" y="36"/>
                  </a:lnTo>
                  <a:lnTo>
                    <a:pt x="74" y="37"/>
                  </a:lnTo>
                  <a:lnTo>
                    <a:pt x="73" y="37"/>
                  </a:lnTo>
                  <a:lnTo>
                    <a:pt x="72" y="37"/>
                  </a:lnTo>
                  <a:lnTo>
                    <a:pt x="67" y="37"/>
                  </a:lnTo>
                  <a:lnTo>
                    <a:pt x="49" y="39"/>
                  </a:lnTo>
                  <a:lnTo>
                    <a:pt x="38" y="41"/>
                  </a:lnTo>
                  <a:lnTo>
                    <a:pt x="36" y="41"/>
                  </a:lnTo>
                  <a:lnTo>
                    <a:pt x="30" y="42"/>
                  </a:lnTo>
                  <a:lnTo>
                    <a:pt x="28" y="42"/>
                  </a:lnTo>
                  <a:lnTo>
                    <a:pt x="1" y="44"/>
                  </a:lnTo>
                  <a:lnTo>
                    <a:pt x="0" y="60"/>
                  </a:lnTo>
                  <a:lnTo>
                    <a:pt x="21" y="79"/>
                  </a:lnTo>
                  <a:lnTo>
                    <a:pt x="19" y="91"/>
                  </a:lnTo>
                  <a:lnTo>
                    <a:pt x="25" y="96"/>
                  </a:lnTo>
                  <a:lnTo>
                    <a:pt x="12" y="114"/>
                  </a:lnTo>
                  <a:lnTo>
                    <a:pt x="26" y="109"/>
                  </a:lnTo>
                  <a:lnTo>
                    <a:pt x="68" y="98"/>
                  </a:lnTo>
                  <a:lnTo>
                    <a:pt x="72" y="97"/>
                  </a:lnTo>
                  <a:lnTo>
                    <a:pt x="96" y="95"/>
                  </a:lnTo>
                  <a:lnTo>
                    <a:pt x="105" y="93"/>
                  </a:lnTo>
                  <a:lnTo>
                    <a:pt x="106" y="93"/>
                  </a:lnTo>
                  <a:lnTo>
                    <a:pt x="139" y="101"/>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GB" dirty="0"/>
            </a:p>
          </p:txBody>
        </p:sp>
        <p:sp>
          <p:nvSpPr>
            <p:cNvPr id="20" name="Freeform 18">
              <a:extLst>
                <a:ext uri="{FF2B5EF4-FFF2-40B4-BE49-F238E27FC236}">
                  <a16:creationId xmlns:a16="http://schemas.microsoft.com/office/drawing/2014/main" id="{31AE09A2-8C69-492B-A9D6-F8833A215AA4}"/>
                </a:ext>
              </a:extLst>
            </p:cNvPr>
            <p:cNvSpPr>
              <a:spLocks noChangeAspect="1"/>
            </p:cNvSpPr>
            <p:nvPr/>
          </p:nvSpPr>
          <p:spPr bwMode="auto">
            <a:xfrm>
              <a:off x="8243789" y="5372788"/>
              <a:ext cx="63841" cy="45629"/>
            </a:xfrm>
            <a:custGeom>
              <a:avLst/>
              <a:gdLst>
                <a:gd name="T0" fmla="*/ 0 w 43"/>
                <a:gd name="T1" fmla="*/ 28 h 28"/>
                <a:gd name="T2" fmla="*/ 24 w 43"/>
                <a:gd name="T3" fmla="*/ 17 h 28"/>
                <a:gd name="T4" fmla="*/ 25 w 43"/>
                <a:gd name="T5" fmla="*/ 12 h 28"/>
                <a:gd name="T6" fmla="*/ 34 w 43"/>
                <a:gd name="T7" fmla="*/ 14 h 28"/>
                <a:gd name="T8" fmla="*/ 43 w 43"/>
                <a:gd name="T9" fmla="*/ 11 h 28"/>
                <a:gd name="T10" fmla="*/ 34 w 43"/>
                <a:gd name="T11" fmla="*/ 2 h 28"/>
                <a:gd name="T12" fmla="*/ 24 w 43"/>
                <a:gd name="T13" fmla="*/ 0 h 28"/>
                <a:gd name="T14" fmla="*/ 24 w 43"/>
                <a:gd name="T15" fmla="*/ 6 h 28"/>
                <a:gd name="T16" fmla="*/ 21 w 43"/>
                <a:gd name="T17" fmla="*/ 10 h 28"/>
                <a:gd name="T18" fmla="*/ 15 w 43"/>
                <a:gd name="T19" fmla="*/ 7 h 28"/>
                <a:gd name="T20" fmla="*/ 3 w 43"/>
                <a:gd name="T21" fmla="*/ 17 h 28"/>
                <a:gd name="T22" fmla="*/ 4 w 43"/>
                <a:gd name="T23" fmla="*/ 24 h 28"/>
                <a:gd name="T24" fmla="*/ 0 w 43"/>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8">
                  <a:moveTo>
                    <a:pt x="0" y="28"/>
                  </a:moveTo>
                  <a:lnTo>
                    <a:pt x="24" y="17"/>
                  </a:lnTo>
                  <a:lnTo>
                    <a:pt x="25" y="12"/>
                  </a:lnTo>
                  <a:lnTo>
                    <a:pt x="34" y="14"/>
                  </a:lnTo>
                  <a:lnTo>
                    <a:pt x="43" y="11"/>
                  </a:lnTo>
                  <a:lnTo>
                    <a:pt x="34" y="2"/>
                  </a:lnTo>
                  <a:lnTo>
                    <a:pt x="24" y="0"/>
                  </a:lnTo>
                  <a:lnTo>
                    <a:pt x="24" y="6"/>
                  </a:lnTo>
                  <a:lnTo>
                    <a:pt x="21" y="10"/>
                  </a:lnTo>
                  <a:lnTo>
                    <a:pt x="15" y="7"/>
                  </a:lnTo>
                  <a:lnTo>
                    <a:pt x="3" y="17"/>
                  </a:lnTo>
                  <a:lnTo>
                    <a:pt x="4" y="24"/>
                  </a:lnTo>
                  <a:lnTo>
                    <a:pt x="0" y="28"/>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21" name="Freeform 19">
              <a:extLst>
                <a:ext uri="{FF2B5EF4-FFF2-40B4-BE49-F238E27FC236}">
                  <a16:creationId xmlns:a16="http://schemas.microsoft.com/office/drawing/2014/main" id="{6F7A2A27-07C4-4C82-8C21-0B19680254A3}"/>
                </a:ext>
              </a:extLst>
            </p:cNvPr>
            <p:cNvSpPr>
              <a:spLocks noChangeAspect="1"/>
            </p:cNvSpPr>
            <p:nvPr/>
          </p:nvSpPr>
          <p:spPr bwMode="auto">
            <a:xfrm>
              <a:off x="8334990" y="5363661"/>
              <a:ext cx="27360" cy="18252"/>
            </a:xfrm>
            <a:custGeom>
              <a:avLst/>
              <a:gdLst>
                <a:gd name="T0" fmla="*/ 0 w 20"/>
                <a:gd name="T1" fmla="*/ 10 h 13"/>
                <a:gd name="T2" fmla="*/ 2 w 20"/>
                <a:gd name="T3" fmla="*/ 13 h 13"/>
                <a:gd name="T4" fmla="*/ 20 w 20"/>
                <a:gd name="T5" fmla="*/ 0 h 13"/>
                <a:gd name="T6" fmla="*/ 12 w 20"/>
                <a:gd name="T7" fmla="*/ 4 h 13"/>
                <a:gd name="T8" fmla="*/ 0 w 20"/>
                <a:gd name="T9" fmla="*/ 10 h 13"/>
              </a:gdLst>
              <a:ahLst/>
              <a:cxnLst>
                <a:cxn ang="0">
                  <a:pos x="T0" y="T1"/>
                </a:cxn>
                <a:cxn ang="0">
                  <a:pos x="T2" y="T3"/>
                </a:cxn>
                <a:cxn ang="0">
                  <a:pos x="T4" y="T5"/>
                </a:cxn>
                <a:cxn ang="0">
                  <a:pos x="T6" y="T7"/>
                </a:cxn>
                <a:cxn ang="0">
                  <a:pos x="T8" y="T9"/>
                </a:cxn>
              </a:cxnLst>
              <a:rect l="0" t="0" r="r" b="b"/>
              <a:pathLst>
                <a:path w="20" h="13">
                  <a:moveTo>
                    <a:pt x="0" y="10"/>
                  </a:moveTo>
                  <a:lnTo>
                    <a:pt x="2" y="13"/>
                  </a:lnTo>
                  <a:lnTo>
                    <a:pt x="20" y="0"/>
                  </a:lnTo>
                  <a:lnTo>
                    <a:pt x="12" y="4"/>
                  </a:lnTo>
                  <a:lnTo>
                    <a:pt x="0" y="10"/>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22" name="Freeform 20">
              <a:extLst>
                <a:ext uri="{FF2B5EF4-FFF2-40B4-BE49-F238E27FC236}">
                  <a16:creationId xmlns:a16="http://schemas.microsoft.com/office/drawing/2014/main" id="{B102FF0D-8902-418E-86AF-2CDE4DBA8047}"/>
                </a:ext>
              </a:extLst>
            </p:cNvPr>
            <p:cNvSpPr>
              <a:spLocks noChangeAspect="1"/>
            </p:cNvSpPr>
            <p:nvPr/>
          </p:nvSpPr>
          <p:spPr bwMode="auto">
            <a:xfrm>
              <a:off x="8371471" y="5354536"/>
              <a:ext cx="9120" cy="9125"/>
            </a:xfrm>
            <a:custGeom>
              <a:avLst/>
              <a:gdLst>
                <a:gd name="T0" fmla="*/ 0 w 5"/>
                <a:gd name="T1" fmla="*/ 3 h 3"/>
                <a:gd name="T2" fmla="*/ 5 w 5"/>
                <a:gd name="T3" fmla="*/ 0 h 3"/>
                <a:gd name="T4" fmla="*/ 5 w 5"/>
                <a:gd name="T5" fmla="*/ 2 h 3"/>
                <a:gd name="T6" fmla="*/ 0 w 5"/>
                <a:gd name="T7" fmla="*/ 3 h 3"/>
              </a:gdLst>
              <a:ahLst/>
              <a:cxnLst>
                <a:cxn ang="0">
                  <a:pos x="T0" y="T1"/>
                </a:cxn>
                <a:cxn ang="0">
                  <a:pos x="T2" y="T3"/>
                </a:cxn>
                <a:cxn ang="0">
                  <a:pos x="T4" y="T5"/>
                </a:cxn>
                <a:cxn ang="0">
                  <a:pos x="T6" y="T7"/>
                </a:cxn>
              </a:cxnLst>
              <a:rect l="0" t="0" r="r" b="b"/>
              <a:pathLst>
                <a:path w="5" h="3">
                  <a:moveTo>
                    <a:pt x="0" y="3"/>
                  </a:moveTo>
                  <a:lnTo>
                    <a:pt x="5" y="0"/>
                  </a:lnTo>
                  <a:lnTo>
                    <a:pt x="5" y="2"/>
                  </a:lnTo>
                  <a:lnTo>
                    <a:pt x="0" y="3"/>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23" name="Freeform 21">
              <a:extLst>
                <a:ext uri="{FF2B5EF4-FFF2-40B4-BE49-F238E27FC236}">
                  <a16:creationId xmlns:a16="http://schemas.microsoft.com/office/drawing/2014/main" id="{F4963925-2A58-4CAA-9C38-3F2A551A65E0}"/>
                </a:ext>
              </a:extLst>
            </p:cNvPr>
            <p:cNvSpPr>
              <a:spLocks noChangeAspect="1"/>
            </p:cNvSpPr>
            <p:nvPr/>
          </p:nvSpPr>
          <p:spPr bwMode="auto">
            <a:xfrm>
              <a:off x="8298510" y="5381913"/>
              <a:ext cx="9120" cy="0"/>
            </a:xfrm>
            <a:custGeom>
              <a:avLst/>
              <a:gdLst>
                <a:gd name="T0" fmla="*/ 0 w 3"/>
                <a:gd name="T1" fmla="*/ 0 h 3"/>
                <a:gd name="T2" fmla="*/ 1 w 3"/>
                <a:gd name="T3" fmla="*/ 3 h 3"/>
                <a:gd name="T4" fmla="*/ 3 w 3"/>
                <a:gd name="T5" fmla="*/ 0 h 3"/>
                <a:gd name="T6" fmla="*/ 0 w 3"/>
                <a:gd name="T7" fmla="*/ 0 h 3"/>
              </a:gdLst>
              <a:ahLst/>
              <a:cxnLst>
                <a:cxn ang="0">
                  <a:pos x="T0" y="T1"/>
                </a:cxn>
                <a:cxn ang="0">
                  <a:pos x="T2" y="T3"/>
                </a:cxn>
                <a:cxn ang="0">
                  <a:pos x="T4" y="T5"/>
                </a:cxn>
                <a:cxn ang="0">
                  <a:pos x="T6" y="T7"/>
                </a:cxn>
              </a:cxnLst>
              <a:rect l="0" t="0" r="r" b="b"/>
              <a:pathLst>
                <a:path w="3" h="3">
                  <a:moveTo>
                    <a:pt x="0" y="0"/>
                  </a:moveTo>
                  <a:lnTo>
                    <a:pt x="1" y="3"/>
                  </a:lnTo>
                  <a:lnTo>
                    <a:pt x="3" y="0"/>
                  </a:lnTo>
                  <a:lnTo>
                    <a:pt x="0" y="0"/>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24" name="Freeform 22">
              <a:extLst>
                <a:ext uri="{FF2B5EF4-FFF2-40B4-BE49-F238E27FC236}">
                  <a16:creationId xmlns:a16="http://schemas.microsoft.com/office/drawing/2014/main" id="{F4F2A995-E335-4CBA-B9A9-E509CAEAE627}"/>
                </a:ext>
              </a:extLst>
            </p:cNvPr>
            <p:cNvSpPr>
              <a:spLocks noChangeAspect="1"/>
            </p:cNvSpPr>
            <p:nvPr/>
          </p:nvSpPr>
          <p:spPr bwMode="auto">
            <a:xfrm>
              <a:off x="8380591" y="5345410"/>
              <a:ext cx="9120" cy="0"/>
            </a:xfrm>
            <a:custGeom>
              <a:avLst/>
              <a:gdLst>
                <a:gd name="T0" fmla="*/ 0 w 4"/>
                <a:gd name="T1" fmla="*/ 4 h 4"/>
                <a:gd name="T2" fmla="*/ 4 w 4"/>
                <a:gd name="T3" fmla="*/ 0 h 4"/>
                <a:gd name="T4" fmla="*/ 0 w 4"/>
                <a:gd name="T5" fmla="*/ 4 h 4"/>
              </a:gdLst>
              <a:ahLst/>
              <a:cxnLst>
                <a:cxn ang="0">
                  <a:pos x="T0" y="T1"/>
                </a:cxn>
                <a:cxn ang="0">
                  <a:pos x="T2" y="T3"/>
                </a:cxn>
                <a:cxn ang="0">
                  <a:pos x="T4" y="T5"/>
                </a:cxn>
              </a:cxnLst>
              <a:rect l="0" t="0" r="r" b="b"/>
              <a:pathLst>
                <a:path w="4" h="4">
                  <a:moveTo>
                    <a:pt x="0" y="4"/>
                  </a:moveTo>
                  <a:lnTo>
                    <a:pt x="4" y="0"/>
                  </a:lnTo>
                  <a:lnTo>
                    <a:pt x="0" y="4"/>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25" name="Freeform 23">
              <a:extLst>
                <a:ext uri="{FF2B5EF4-FFF2-40B4-BE49-F238E27FC236}">
                  <a16:creationId xmlns:a16="http://schemas.microsoft.com/office/drawing/2014/main" id="{C9018739-4817-4A73-AD46-0E3432856454}"/>
                </a:ext>
              </a:extLst>
            </p:cNvPr>
            <p:cNvSpPr>
              <a:spLocks noChangeAspect="1"/>
            </p:cNvSpPr>
            <p:nvPr/>
          </p:nvSpPr>
          <p:spPr bwMode="auto">
            <a:xfrm>
              <a:off x="8380591" y="5345410"/>
              <a:ext cx="0" cy="912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26" name="Freeform 24">
              <a:extLst>
                <a:ext uri="{FF2B5EF4-FFF2-40B4-BE49-F238E27FC236}">
                  <a16:creationId xmlns:a16="http://schemas.microsoft.com/office/drawing/2014/main" id="{33BF60EB-5D75-49A7-B6C7-BD3A570412D9}"/>
                </a:ext>
              </a:extLst>
            </p:cNvPr>
            <p:cNvSpPr>
              <a:spLocks noChangeAspect="1"/>
            </p:cNvSpPr>
            <p:nvPr/>
          </p:nvSpPr>
          <p:spPr bwMode="auto">
            <a:xfrm>
              <a:off x="5434791" y="3155227"/>
              <a:ext cx="921132" cy="483666"/>
            </a:xfrm>
            <a:custGeom>
              <a:avLst/>
              <a:gdLst>
                <a:gd name="T0" fmla="*/ 559 w 565"/>
                <a:gd name="T1" fmla="*/ 108 h 299"/>
                <a:gd name="T2" fmla="*/ 560 w 565"/>
                <a:gd name="T3" fmla="*/ 125 h 299"/>
                <a:gd name="T4" fmla="*/ 560 w 565"/>
                <a:gd name="T5" fmla="*/ 150 h 299"/>
                <a:gd name="T6" fmla="*/ 561 w 565"/>
                <a:gd name="T7" fmla="*/ 182 h 299"/>
                <a:gd name="T8" fmla="*/ 561 w 565"/>
                <a:gd name="T9" fmla="*/ 203 h 299"/>
                <a:gd name="T10" fmla="*/ 563 w 565"/>
                <a:gd name="T11" fmla="*/ 230 h 299"/>
                <a:gd name="T12" fmla="*/ 564 w 565"/>
                <a:gd name="T13" fmla="*/ 259 h 299"/>
                <a:gd name="T14" fmla="*/ 564 w 565"/>
                <a:gd name="T15" fmla="*/ 287 h 299"/>
                <a:gd name="T16" fmla="*/ 565 w 565"/>
                <a:gd name="T17" fmla="*/ 295 h 299"/>
                <a:gd name="T18" fmla="*/ 535 w 565"/>
                <a:gd name="T19" fmla="*/ 295 h 299"/>
                <a:gd name="T20" fmla="*/ 511 w 565"/>
                <a:gd name="T21" fmla="*/ 296 h 299"/>
                <a:gd name="T22" fmla="*/ 495 w 565"/>
                <a:gd name="T23" fmla="*/ 296 h 299"/>
                <a:gd name="T24" fmla="*/ 476 w 565"/>
                <a:gd name="T25" fmla="*/ 298 h 299"/>
                <a:gd name="T26" fmla="*/ 459 w 565"/>
                <a:gd name="T27" fmla="*/ 298 h 299"/>
                <a:gd name="T28" fmla="*/ 420 w 565"/>
                <a:gd name="T29" fmla="*/ 299 h 299"/>
                <a:gd name="T30" fmla="*/ 393 w 565"/>
                <a:gd name="T31" fmla="*/ 299 h 299"/>
                <a:gd name="T32" fmla="*/ 360 w 565"/>
                <a:gd name="T33" fmla="*/ 299 h 299"/>
                <a:gd name="T34" fmla="*/ 345 w 565"/>
                <a:gd name="T35" fmla="*/ 299 h 299"/>
                <a:gd name="T36" fmla="*/ 307 w 565"/>
                <a:gd name="T37" fmla="*/ 299 h 299"/>
                <a:gd name="T38" fmla="*/ 297 w 565"/>
                <a:gd name="T39" fmla="*/ 299 h 299"/>
                <a:gd name="T40" fmla="*/ 278 w 565"/>
                <a:gd name="T41" fmla="*/ 299 h 299"/>
                <a:gd name="T42" fmla="*/ 251 w 565"/>
                <a:gd name="T43" fmla="*/ 299 h 299"/>
                <a:gd name="T44" fmla="*/ 205 w 565"/>
                <a:gd name="T45" fmla="*/ 299 h 299"/>
                <a:gd name="T46" fmla="*/ 193 w 565"/>
                <a:gd name="T47" fmla="*/ 298 h 299"/>
                <a:gd name="T48" fmla="*/ 155 w 565"/>
                <a:gd name="T49" fmla="*/ 298 h 299"/>
                <a:gd name="T50" fmla="*/ 145 w 565"/>
                <a:gd name="T51" fmla="*/ 298 h 299"/>
                <a:gd name="T52" fmla="*/ 83 w 565"/>
                <a:gd name="T53" fmla="*/ 296 h 299"/>
                <a:gd name="T54" fmla="*/ 69 w 565"/>
                <a:gd name="T55" fmla="*/ 295 h 299"/>
                <a:gd name="T56" fmla="*/ 21 w 565"/>
                <a:gd name="T57" fmla="*/ 294 h 299"/>
                <a:gd name="T58" fmla="*/ 0 w 565"/>
                <a:gd name="T59" fmla="*/ 294 h 299"/>
                <a:gd name="T60" fmla="*/ 1 w 565"/>
                <a:gd name="T61" fmla="*/ 254 h 299"/>
                <a:gd name="T62" fmla="*/ 2 w 565"/>
                <a:gd name="T63" fmla="*/ 230 h 299"/>
                <a:gd name="T64" fmla="*/ 3 w 565"/>
                <a:gd name="T65" fmla="*/ 182 h 299"/>
                <a:gd name="T66" fmla="*/ 5 w 565"/>
                <a:gd name="T67" fmla="*/ 152 h 299"/>
                <a:gd name="T68" fmla="*/ 6 w 565"/>
                <a:gd name="T69" fmla="*/ 127 h 299"/>
                <a:gd name="T70" fmla="*/ 7 w 565"/>
                <a:gd name="T71" fmla="*/ 92 h 299"/>
                <a:gd name="T72" fmla="*/ 8 w 565"/>
                <a:gd name="T73" fmla="*/ 84 h 299"/>
                <a:gd name="T74" fmla="*/ 9 w 565"/>
                <a:gd name="T75" fmla="*/ 42 h 299"/>
                <a:gd name="T76" fmla="*/ 60 w 565"/>
                <a:gd name="T77" fmla="*/ 1 h 299"/>
                <a:gd name="T78" fmla="*/ 97 w 565"/>
                <a:gd name="T79" fmla="*/ 2 h 299"/>
                <a:gd name="T80" fmla="*/ 120 w 565"/>
                <a:gd name="T81" fmla="*/ 4 h 299"/>
                <a:gd name="T82" fmla="*/ 147 w 565"/>
                <a:gd name="T83" fmla="*/ 4 h 299"/>
                <a:gd name="T84" fmla="*/ 188 w 565"/>
                <a:gd name="T85" fmla="*/ 5 h 299"/>
                <a:gd name="T86" fmla="*/ 221 w 565"/>
                <a:gd name="T87" fmla="*/ 5 h 299"/>
                <a:gd name="T88" fmla="*/ 243 w 565"/>
                <a:gd name="T89" fmla="*/ 6 h 299"/>
                <a:gd name="T90" fmla="*/ 261 w 565"/>
                <a:gd name="T91" fmla="*/ 6 h 299"/>
                <a:gd name="T92" fmla="*/ 279 w 565"/>
                <a:gd name="T93" fmla="*/ 6 h 299"/>
                <a:gd name="T94" fmla="*/ 307 w 565"/>
                <a:gd name="T95" fmla="*/ 6 h 299"/>
                <a:gd name="T96" fmla="*/ 320 w 565"/>
                <a:gd name="T97" fmla="*/ 6 h 299"/>
                <a:gd name="T98" fmla="*/ 354 w 565"/>
                <a:gd name="T99" fmla="*/ 6 h 299"/>
                <a:gd name="T100" fmla="*/ 386 w 565"/>
                <a:gd name="T101" fmla="*/ 5 h 299"/>
                <a:gd name="T102" fmla="*/ 398 w 565"/>
                <a:gd name="T103" fmla="*/ 5 h 299"/>
                <a:gd name="T104" fmla="*/ 426 w 565"/>
                <a:gd name="T105" fmla="*/ 5 h 299"/>
                <a:gd name="T106" fmla="*/ 445 w 565"/>
                <a:gd name="T107" fmla="*/ 5 h 299"/>
                <a:gd name="T108" fmla="*/ 469 w 565"/>
                <a:gd name="T109" fmla="*/ 4 h 299"/>
                <a:gd name="T110" fmla="*/ 518 w 565"/>
                <a:gd name="T111" fmla="*/ 16 h 299"/>
                <a:gd name="T112" fmla="*/ 533 w 565"/>
                <a:gd name="T113" fmla="*/ 14 h 299"/>
                <a:gd name="T114" fmla="*/ 528 w 565"/>
                <a:gd name="T115" fmla="*/ 35 h 299"/>
                <a:gd name="T116" fmla="*/ 524 w 565"/>
                <a:gd name="T117" fmla="*/ 52 h 299"/>
                <a:gd name="T118" fmla="*/ 537 w 565"/>
                <a:gd name="T119" fmla="*/ 64 h 299"/>
                <a:gd name="T120" fmla="*/ 548 w 565"/>
                <a:gd name="T121" fmla="*/ 83 h 299"/>
                <a:gd name="T122" fmla="*/ 559 w 565"/>
                <a:gd name="T123" fmla="*/ 8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5" h="299">
                  <a:moveTo>
                    <a:pt x="559" y="95"/>
                  </a:moveTo>
                  <a:lnTo>
                    <a:pt x="559" y="102"/>
                  </a:lnTo>
                  <a:lnTo>
                    <a:pt x="559" y="108"/>
                  </a:lnTo>
                  <a:lnTo>
                    <a:pt x="559" y="114"/>
                  </a:lnTo>
                  <a:lnTo>
                    <a:pt x="559" y="124"/>
                  </a:lnTo>
                  <a:lnTo>
                    <a:pt x="560" y="125"/>
                  </a:lnTo>
                  <a:lnTo>
                    <a:pt x="560" y="136"/>
                  </a:lnTo>
                  <a:lnTo>
                    <a:pt x="560" y="148"/>
                  </a:lnTo>
                  <a:lnTo>
                    <a:pt x="560" y="150"/>
                  </a:lnTo>
                  <a:lnTo>
                    <a:pt x="560" y="158"/>
                  </a:lnTo>
                  <a:lnTo>
                    <a:pt x="561" y="173"/>
                  </a:lnTo>
                  <a:lnTo>
                    <a:pt x="561" y="182"/>
                  </a:lnTo>
                  <a:lnTo>
                    <a:pt x="561" y="191"/>
                  </a:lnTo>
                  <a:lnTo>
                    <a:pt x="561" y="193"/>
                  </a:lnTo>
                  <a:lnTo>
                    <a:pt x="561" y="203"/>
                  </a:lnTo>
                  <a:lnTo>
                    <a:pt x="563" y="218"/>
                  </a:lnTo>
                  <a:lnTo>
                    <a:pt x="563" y="229"/>
                  </a:lnTo>
                  <a:lnTo>
                    <a:pt x="563" y="230"/>
                  </a:lnTo>
                  <a:lnTo>
                    <a:pt x="563" y="246"/>
                  </a:lnTo>
                  <a:lnTo>
                    <a:pt x="564" y="258"/>
                  </a:lnTo>
                  <a:lnTo>
                    <a:pt x="564" y="259"/>
                  </a:lnTo>
                  <a:lnTo>
                    <a:pt x="564" y="262"/>
                  </a:lnTo>
                  <a:lnTo>
                    <a:pt x="564" y="278"/>
                  </a:lnTo>
                  <a:lnTo>
                    <a:pt x="564" y="287"/>
                  </a:lnTo>
                  <a:lnTo>
                    <a:pt x="565" y="289"/>
                  </a:lnTo>
                  <a:lnTo>
                    <a:pt x="565" y="292"/>
                  </a:lnTo>
                  <a:lnTo>
                    <a:pt x="565" y="295"/>
                  </a:lnTo>
                  <a:lnTo>
                    <a:pt x="564" y="295"/>
                  </a:lnTo>
                  <a:lnTo>
                    <a:pt x="554" y="295"/>
                  </a:lnTo>
                  <a:lnTo>
                    <a:pt x="535" y="295"/>
                  </a:lnTo>
                  <a:lnTo>
                    <a:pt x="530" y="295"/>
                  </a:lnTo>
                  <a:lnTo>
                    <a:pt x="517" y="296"/>
                  </a:lnTo>
                  <a:lnTo>
                    <a:pt x="511" y="296"/>
                  </a:lnTo>
                  <a:lnTo>
                    <a:pt x="505" y="296"/>
                  </a:lnTo>
                  <a:lnTo>
                    <a:pt x="498" y="296"/>
                  </a:lnTo>
                  <a:lnTo>
                    <a:pt x="495" y="296"/>
                  </a:lnTo>
                  <a:lnTo>
                    <a:pt x="488" y="296"/>
                  </a:lnTo>
                  <a:lnTo>
                    <a:pt x="485" y="296"/>
                  </a:lnTo>
                  <a:lnTo>
                    <a:pt x="476" y="298"/>
                  </a:lnTo>
                  <a:lnTo>
                    <a:pt x="469" y="298"/>
                  </a:lnTo>
                  <a:lnTo>
                    <a:pt x="462" y="298"/>
                  </a:lnTo>
                  <a:lnTo>
                    <a:pt x="459" y="298"/>
                  </a:lnTo>
                  <a:lnTo>
                    <a:pt x="450" y="298"/>
                  </a:lnTo>
                  <a:lnTo>
                    <a:pt x="426" y="298"/>
                  </a:lnTo>
                  <a:lnTo>
                    <a:pt x="420" y="299"/>
                  </a:lnTo>
                  <a:lnTo>
                    <a:pt x="411" y="299"/>
                  </a:lnTo>
                  <a:lnTo>
                    <a:pt x="403" y="299"/>
                  </a:lnTo>
                  <a:lnTo>
                    <a:pt x="393" y="299"/>
                  </a:lnTo>
                  <a:lnTo>
                    <a:pt x="384" y="299"/>
                  </a:lnTo>
                  <a:lnTo>
                    <a:pt x="372" y="299"/>
                  </a:lnTo>
                  <a:lnTo>
                    <a:pt x="360" y="299"/>
                  </a:lnTo>
                  <a:lnTo>
                    <a:pt x="355" y="299"/>
                  </a:lnTo>
                  <a:lnTo>
                    <a:pt x="348" y="299"/>
                  </a:lnTo>
                  <a:lnTo>
                    <a:pt x="345" y="299"/>
                  </a:lnTo>
                  <a:lnTo>
                    <a:pt x="331" y="299"/>
                  </a:lnTo>
                  <a:lnTo>
                    <a:pt x="323" y="299"/>
                  </a:lnTo>
                  <a:lnTo>
                    <a:pt x="307" y="299"/>
                  </a:lnTo>
                  <a:lnTo>
                    <a:pt x="303" y="299"/>
                  </a:lnTo>
                  <a:lnTo>
                    <a:pt x="299" y="299"/>
                  </a:lnTo>
                  <a:lnTo>
                    <a:pt x="297" y="299"/>
                  </a:lnTo>
                  <a:lnTo>
                    <a:pt x="285" y="299"/>
                  </a:lnTo>
                  <a:lnTo>
                    <a:pt x="281" y="299"/>
                  </a:lnTo>
                  <a:lnTo>
                    <a:pt x="278" y="299"/>
                  </a:lnTo>
                  <a:lnTo>
                    <a:pt x="270" y="299"/>
                  </a:lnTo>
                  <a:lnTo>
                    <a:pt x="266" y="299"/>
                  </a:lnTo>
                  <a:lnTo>
                    <a:pt x="251" y="299"/>
                  </a:lnTo>
                  <a:lnTo>
                    <a:pt x="246" y="299"/>
                  </a:lnTo>
                  <a:lnTo>
                    <a:pt x="231" y="299"/>
                  </a:lnTo>
                  <a:lnTo>
                    <a:pt x="205" y="299"/>
                  </a:lnTo>
                  <a:lnTo>
                    <a:pt x="203" y="299"/>
                  </a:lnTo>
                  <a:lnTo>
                    <a:pt x="197" y="298"/>
                  </a:lnTo>
                  <a:lnTo>
                    <a:pt x="193" y="298"/>
                  </a:lnTo>
                  <a:lnTo>
                    <a:pt x="189" y="298"/>
                  </a:lnTo>
                  <a:lnTo>
                    <a:pt x="161" y="298"/>
                  </a:lnTo>
                  <a:lnTo>
                    <a:pt x="155" y="298"/>
                  </a:lnTo>
                  <a:lnTo>
                    <a:pt x="152" y="298"/>
                  </a:lnTo>
                  <a:lnTo>
                    <a:pt x="149" y="298"/>
                  </a:lnTo>
                  <a:lnTo>
                    <a:pt x="145" y="298"/>
                  </a:lnTo>
                  <a:lnTo>
                    <a:pt x="113" y="296"/>
                  </a:lnTo>
                  <a:lnTo>
                    <a:pt x="107" y="296"/>
                  </a:lnTo>
                  <a:lnTo>
                    <a:pt x="83" y="296"/>
                  </a:lnTo>
                  <a:lnTo>
                    <a:pt x="79" y="295"/>
                  </a:lnTo>
                  <a:lnTo>
                    <a:pt x="74" y="295"/>
                  </a:lnTo>
                  <a:lnTo>
                    <a:pt x="69" y="295"/>
                  </a:lnTo>
                  <a:lnTo>
                    <a:pt x="50" y="295"/>
                  </a:lnTo>
                  <a:lnTo>
                    <a:pt x="37" y="295"/>
                  </a:lnTo>
                  <a:lnTo>
                    <a:pt x="21" y="294"/>
                  </a:lnTo>
                  <a:lnTo>
                    <a:pt x="18" y="294"/>
                  </a:lnTo>
                  <a:lnTo>
                    <a:pt x="1" y="294"/>
                  </a:lnTo>
                  <a:lnTo>
                    <a:pt x="0" y="294"/>
                  </a:lnTo>
                  <a:lnTo>
                    <a:pt x="0" y="281"/>
                  </a:lnTo>
                  <a:lnTo>
                    <a:pt x="1" y="269"/>
                  </a:lnTo>
                  <a:lnTo>
                    <a:pt x="1" y="254"/>
                  </a:lnTo>
                  <a:lnTo>
                    <a:pt x="2" y="244"/>
                  </a:lnTo>
                  <a:lnTo>
                    <a:pt x="2" y="232"/>
                  </a:lnTo>
                  <a:lnTo>
                    <a:pt x="2" y="230"/>
                  </a:lnTo>
                  <a:lnTo>
                    <a:pt x="2" y="221"/>
                  </a:lnTo>
                  <a:lnTo>
                    <a:pt x="3" y="196"/>
                  </a:lnTo>
                  <a:lnTo>
                    <a:pt x="3" y="182"/>
                  </a:lnTo>
                  <a:lnTo>
                    <a:pt x="5" y="169"/>
                  </a:lnTo>
                  <a:lnTo>
                    <a:pt x="5" y="158"/>
                  </a:lnTo>
                  <a:lnTo>
                    <a:pt x="5" y="152"/>
                  </a:lnTo>
                  <a:lnTo>
                    <a:pt x="6" y="136"/>
                  </a:lnTo>
                  <a:lnTo>
                    <a:pt x="6" y="134"/>
                  </a:lnTo>
                  <a:lnTo>
                    <a:pt x="6" y="127"/>
                  </a:lnTo>
                  <a:lnTo>
                    <a:pt x="7" y="118"/>
                  </a:lnTo>
                  <a:lnTo>
                    <a:pt x="7" y="97"/>
                  </a:lnTo>
                  <a:lnTo>
                    <a:pt x="7" y="92"/>
                  </a:lnTo>
                  <a:lnTo>
                    <a:pt x="7" y="90"/>
                  </a:lnTo>
                  <a:lnTo>
                    <a:pt x="8" y="85"/>
                  </a:lnTo>
                  <a:lnTo>
                    <a:pt x="8" y="84"/>
                  </a:lnTo>
                  <a:lnTo>
                    <a:pt x="8" y="61"/>
                  </a:lnTo>
                  <a:lnTo>
                    <a:pt x="9" y="49"/>
                  </a:lnTo>
                  <a:lnTo>
                    <a:pt x="9" y="42"/>
                  </a:lnTo>
                  <a:lnTo>
                    <a:pt x="11" y="0"/>
                  </a:lnTo>
                  <a:lnTo>
                    <a:pt x="57" y="1"/>
                  </a:lnTo>
                  <a:lnTo>
                    <a:pt x="60" y="1"/>
                  </a:lnTo>
                  <a:lnTo>
                    <a:pt x="65" y="1"/>
                  </a:lnTo>
                  <a:lnTo>
                    <a:pt x="79" y="2"/>
                  </a:lnTo>
                  <a:lnTo>
                    <a:pt x="97" y="2"/>
                  </a:lnTo>
                  <a:lnTo>
                    <a:pt x="105" y="2"/>
                  </a:lnTo>
                  <a:lnTo>
                    <a:pt x="107" y="4"/>
                  </a:lnTo>
                  <a:lnTo>
                    <a:pt x="120" y="4"/>
                  </a:lnTo>
                  <a:lnTo>
                    <a:pt x="133" y="4"/>
                  </a:lnTo>
                  <a:lnTo>
                    <a:pt x="146" y="4"/>
                  </a:lnTo>
                  <a:lnTo>
                    <a:pt x="147" y="4"/>
                  </a:lnTo>
                  <a:lnTo>
                    <a:pt x="152" y="4"/>
                  </a:lnTo>
                  <a:lnTo>
                    <a:pt x="174" y="5"/>
                  </a:lnTo>
                  <a:lnTo>
                    <a:pt x="188" y="5"/>
                  </a:lnTo>
                  <a:lnTo>
                    <a:pt x="206" y="5"/>
                  </a:lnTo>
                  <a:lnTo>
                    <a:pt x="211" y="5"/>
                  </a:lnTo>
                  <a:lnTo>
                    <a:pt x="221" y="5"/>
                  </a:lnTo>
                  <a:lnTo>
                    <a:pt x="225" y="5"/>
                  </a:lnTo>
                  <a:lnTo>
                    <a:pt x="229" y="5"/>
                  </a:lnTo>
                  <a:lnTo>
                    <a:pt x="243" y="6"/>
                  </a:lnTo>
                  <a:lnTo>
                    <a:pt x="252" y="6"/>
                  </a:lnTo>
                  <a:lnTo>
                    <a:pt x="254" y="6"/>
                  </a:lnTo>
                  <a:lnTo>
                    <a:pt x="261" y="6"/>
                  </a:lnTo>
                  <a:lnTo>
                    <a:pt x="270" y="6"/>
                  </a:lnTo>
                  <a:lnTo>
                    <a:pt x="271" y="6"/>
                  </a:lnTo>
                  <a:lnTo>
                    <a:pt x="279" y="6"/>
                  </a:lnTo>
                  <a:lnTo>
                    <a:pt x="288" y="6"/>
                  </a:lnTo>
                  <a:lnTo>
                    <a:pt x="299" y="6"/>
                  </a:lnTo>
                  <a:lnTo>
                    <a:pt x="307" y="6"/>
                  </a:lnTo>
                  <a:lnTo>
                    <a:pt x="312" y="6"/>
                  </a:lnTo>
                  <a:lnTo>
                    <a:pt x="317" y="6"/>
                  </a:lnTo>
                  <a:lnTo>
                    <a:pt x="320" y="6"/>
                  </a:lnTo>
                  <a:lnTo>
                    <a:pt x="335" y="6"/>
                  </a:lnTo>
                  <a:lnTo>
                    <a:pt x="353" y="6"/>
                  </a:lnTo>
                  <a:lnTo>
                    <a:pt x="354" y="6"/>
                  </a:lnTo>
                  <a:lnTo>
                    <a:pt x="362" y="6"/>
                  </a:lnTo>
                  <a:lnTo>
                    <a:pt x="372" y="6"/>
                  </a:lnTo>
                  <a:lnTo>
                    <a:pt x="386" y="5"/>
                  </a:lnTo>
                  <a:lnTo>
                    <a:pt x="390" y="5"/>
                  </a:lnTo>
                  <a:lnTo>
                    <a:pt x="395" y="5"/>
                  </a:lnTo>
                  <a:lnTo>
                    <a:pt x="398" y="5"/>
                  </a:lnTo>
                  <a:lnTo>
                    <a:pt x="417" y="5"/>
                  </a:lnTo>
                  <a:lnTo>
                    <a:pt x="420" y="5"/>
                  </a:lnTo>
                  <a:lnTo>
                    <a:pt x="426" y="5"/>
                  </a:lnTo>
                  <a:lnTo>
                    <a:pt x="435" y="5"/>
                  </a:lnTo>
                  <a:lnTo>
                    <a:pt x="437" y="5"/>
                  </a:lnTo>
                  <a:lnTo>
                    <a:pt x="445" y="5"/>
                  </a:lnTo>
                  <a:lnTo>
                    <a:pt x="453" y="5"/>
                  </a:lnTo>
                  <a:lnTo>
                    <a:pt x="463" y="5"/>
                  </a:lnTo>
                  <a:lnTo>
                    <a:pt x="469" y="4"/>
                  </a:lnTo>
                  <a:lnTo>
                    <a:pt x="503" y="4"/>
                  </a:lnTo>
                  <a:lnTo>
                    <a:pt x="504" y="4"/>
                  </a:lnTo>
                  <a:lnTo>
                    <a:pt x="518" y="16"/>
                  </a:lnTo>
                  <a:lnTo>
                    <a:pt x="525" y="14"/>
                  </a:lnTo>
                  <a:lnTo>
                    <a:pt x="528" y="13"/>
                  </a:lnTo>
                  <a:lnTo>
                    <a:pt x="533" y="14"/>
                  </a:lnTo>
                  <a:lnTo>
                    <a:pt x="536" y="20"/>
                  </a:lnTo>
                  <a:lnTo>
                    <a:pt x="537" y="29"/>
                  </a:lnTo>
                  <a:lnTo>
                    <a:pt x="528" y="35"/>
                  </a:lnTo>
                  <a:lnTo>
                    <a:pt x="524" y="40"/>
                  </a:lnTo>
                  <a:lnTo>
                    <a:pt x="521" y="48"/>
                  </a:lnTo>
                  <a:lnTo>
                    <a:pt x="524" y="52"/>
                  </a:lnTo>
                  <a:lnTo>
                    <a:pt x="528" y="56"/>
                  </a:lnTo>
                  <a:lnTo>
                    <a:pt x="531" y="59"/>
                  </a:lnTo>
                  <a:lnTo>
                    <a:pt x="537" y="64"/>
                  </a:lnTo>
                  <a:lnTo>
                    <a:pt x="539" y="72"/>
                  </a:lnTo>
                  <a:lnTo>
                    <a:pt x="546" y="80"/>
                  </a:lnTo>
                  <a:lnTo>
                    <a:pt x="548" y="83"/>
                  </a:lnTo>
                  <a:lnTo>
                    <a:pt x="557" y="84"/>
                  </a:lnTo>
                  <a:lnTo>
                    <a:pt x="559" y="84"/>
                  </a:lnTo>
                  <a:lnTo>
                    <a:pt x="559" y="88"/>
                  </a:lnTo>
                  <a:lnTo>
                    <a:pt x="559" y="89"/>
                  </a:lnTo>
                  <a:lnTo>
                    <a:pt x="559" y="95"/>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GB" dirty="0"/>
            </a:p>
          </p:txBody>
        </p:sp>
        <p:sp>
          <p:nvSpPr>
            <p:cNvPr id="27" name="Freeform 25">
              <a:extLst>
                <a:ext uri="{FF2B5EF4-FFF2-40B4-BE49-F238E27FC236}">
                  <a16:creationId xmlns:a16="http://schemas.microsoft.com/office/drawing/2014/main" id="{8E21827C-9ADF-4693-A5DD-E1B00CB85A8C}"/>
                </a:ext>
              </a:extLst>
            </p:cNvPr>
            <p:cNvSpPr>
              <a:spLocks noChangeAspect="1"/>
            </p:cNvSpPr>
            <p:nvPr/>
          </p:nvSpPr>
          <p:spPr bwMode="auto">
            <a:xfrm>
              <a:off x="6018479" y="1685979"/>
              <a:ext cx="820811" cy="921702"/>
            </a:xfrm>
            <a:custGeom>
              <a:avLst/>
              <a:gdLst>
                <a:gd name="T0" fmla="*/ 54 w 506"/>
                <a:gd name="T1" fmla="*/ 390 h 566"/>
                <a:gd name="T2" fmla="*/ 28 w 506"/>
                <a:gd name="T3" fmla="*/ 361 h 566"/>
                <a:gd name="T4" fmla="*/ 46 w 506"/>
                <a:gd name="T5" fmla="*/ 323 h 566"/>
                <a:gd name="T6" fmla="*/ 32 w 506"/>
                <a:gd name="T7" fmla="*/ 264 h 566"/>
                <a:gd name="T8" fmla="*/ 27 w 506"/>
                <a:gd name="T9" fmla="*/ 215 h 566"/>
                <a:gd name="T10" fmla="*/ 28 w 506"/>
                <a:gd name="T11" fmla="*/ 197 h 566"/>
                <a:gd name="T12" fmla="*/ 26 w 506"/>
                <a:gd name="T13" fmla="*/ 181 h 566"/>
                <a:gd name="T14" fmla="*/ 8 w 506"/>
                <a:gd name="T15" fmla="*/ 119 h 566"/>
                <a:gd name="T16" fmla="*/ 6 w 506"/>
                <a:gd name="T17" fmla="*/ 93 h 566"/>
                <a:gd name="T18" fmla="*/ 4 w 506"/>
                <a:gd name="T19" fmla="*/ 50 h 566"/>
                <a:gd name="T20" fmla="*/ 135 w 506"/>
                <a:gd name="T21" fmla="*/ 36 h 566"/>
                <a:gd name="T22" fmla="*/ 165 w 506"/>
                <a:gd name="T23" fmla="*/ 55 h 566"/>
                <a:gd name="T24" fmla="*/ 194 w 506"/>
                <a:gd name="T25" fmla="*/ 67 h 566"/>
                <a:gd name="T26" fmla="*/ 245 w 506"/>
                <a:gd name="T27" fmla="*/ 73 h 566"/>
                <a:gd name="T28" fmla="*/ 278 w 506"/>
                <a:gd name="T29" fmla="*/ 66 h 566"/>
                <a:gd name="T30" fmla="*/ 309 w 506"/>
                <a:gd name="T31" fmla="*/ 83 h 566"/>
                <a:gd name="T32" fmla="*/ 336 w 506"/>
                <a:gd name="T33" fmla="*/ 89 h 566"/>
                <a:gd name="T34" fmla="*/ 376 w 506"/>
                <a:gd name="T35" fmla="*/ 114 h 566"/>
                <a:gd name="T36" fmla="*/ 425 w 506"/>
                <a:gd name="T37" fmla="*/ 108 h 566"/>
                <a:gd name="T38" fmla="*/ 483 w 506"/>
                <a:gd name="T39" fmla="*/ 114 h 566"/>
                <a:gd name="T40" fmla="*/ 443 w 506"/>
                <a:gd name="T41" fmla="*/ 143 h 566"/>
                <a:gd name="T42" fmla="*/ 389 w 506"/>
                <a:gd name="T43" fmla="*/ 197 h 566"/>
                <a:gd name="T44" fmla="*/ 351 w 506"/>
                <a:gd name="T45" fmla="*/ 246 h 566"/>
                <a:gd name="T46" fmla="*/ 332 w 506"/>
                <a:gd name="T47" fmla="*/ 254 h 566"/>
                <a:gd name="T48" fmla="*/ 335 w 506"/>
                <a:gd name="T49" fmla="*/ 307 h 566"/>
                <a:gd name="T50" fmla="*/ 306 w 506"/>
                <a:gd name="T51" fmla="*/ 359 h 566"/>
                <a:gd name="T52" fmla="*/ 308 w 506"/>
                <a:gd name="T53" fmla="*/ 391 h 566"/>
                <a:gd name="T54" fmla="*/ 309 w 506"/>
                <a:gd name="T55" fmla="*/ 426 h 566"/>
                <a:gd name="T56" fmla="*/ 329 w 506"/>
                <a:gd name="T57" fmla="*/ 453 h 566"/>
                <a:gd name="T58" fmla="*/ 347 w 506"/>
                <a:gd name="T59" fmla="*/ 463 h 566"/>
                <a:gd name="T60" fmla="*/ 364 w 506"/>
                <a:gd name="T61" fmla="*/ 470 h 566"/>
                <a:gd name="T62" fmla="*/ 392 w 506"/>
                <a:gd name="T63" fmla="*/ 499 h 566"/>
                <a:gd name="T64" fmla="*/ 406 w 506"/>
                <a:gd name="T65" fmla="*/ 505 h 566"/>
                <a:gd name="T66" fmla="*/ 419 w 506"/>
                <a:gd name="T67" fmla="*/ 524 h 566"/>
                <a:gd name="T68" fmla="*/ 422 w 506"/>
                <a:gd name="T69" fmla="*/ 542 h 566"/>
                <a:gd name="T70" fmla="*/ 396 w 506"/>
                <a:gd name="T71" fmla="*/ 553 h 566"/>
                <a:gd name="T72" fmla="*/ 338 w 506"/>
                <a:gd name="T73" fmla="*/ 555 h 566"/>
                <a:gd name="T74" fmla="*/ 296 w 506"/>
                <a:gd name="T75" fmla="*/ 558 h 566"/>
                <a:gd name="T76" fmla="*/ 254 w 506"/>
                <a:gd name="T77" fmla="*/ 560 h 566"/>
                <a:gd name="T78" fmla="*/ 231 w 506"/>
                <a:gd name="T79" fmla="*/ 561 h 566"/>
                <a:gd name="T80" fmla="*/ 203 w 506"/>
                <a:gd name="T81" fmla="*/ 563 h 566"/>
                <a:gd name="T82" fmla="*/ 170 w 506"/>
                <a:gd name="T83" fmla="*/ 563 h 566"/>
                <a:gd name="T84" fmla="*/ 142 w 506"/>
                <a:gd name="T85" fmla="*/ 564 h 566"/>
                <a:gd name="T86" fmla="*/ 107 w 506"/>
                <a:gd name="T87" fmla="*/ 565 h 566"/>
                <a:gd name="T88" fmla="*/ 87 w 506"/>
                <a:gd name="T89" fmla="*/ 565 h 566"/>
                <a:gd name="T90" fmla="*/ 58 w 506"/>
                <a:gd name="T91" fmla="*/ 554 h 566"/>
                <a:gd name="T92" fmla="*/ 58 w 506"/>
                <a:gd name="T93" fmla="*/ 505 h 566"/>
                <a:gd name="T94" fmla="*/ 57 w 506"/>
                <a:gd name="T95" fmla="*/ 45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6" h="566">
                  <a:moveTo>
                    <a:pt x="57" y="439"/>
                  </a:moveTo>
                  <a:lnTo>
                    <a:pt x="57" y="423"/>
                  </a:lnTo>
                  <a:lnTo>
                    <a:pt x="56" y="395"/>
                  </a:lnTo>
                  <a:lnTo>
                    <a:pt x="54" y="390"/>
                  </a:lnTo>
                  <a:lnTo>
                    <a:pt x="52" y="386"/>
                  </a:lnTo>
                  <a:lnTo>
                    <a:pt x="44" y="381"/>
                  </a:lnTo>
                  <a:lnTo>
                    <a:pt x="29" y="365"/>
                  </a:lnTo>
                  <a:lnTo>
                    <a:pt x="28" y="361"/>
                  </a:lnTo>
                  <a:lnTo>
                    <a:pt x="41" y="349"/>
                  </a:lnTo>
                  <a:lnTo>
                    <a:pt x="47" y="331"/>
                  </a:lnTo>
                  <a:lnTo>
                    <a:pt x="46" y="325"/>
                  </a:lnTo>
                  <a:lnTo>
                    <a:pt x="46" y="323"/>
                  </a:lnTo>
                  <a:lnTo>
                    <a:pt x="42" y="291"/>
                  </a:lnTo>
                  <a:lnTo>
                    <a:pt x="34" y="277"/>
                  </a:lnTo>
                  <a:lnTo>
                    <a:pt x="32" y="265"/>
                  </a:lnTo>
                  <a:lnTo>
                    <a:pt x="32" y="264"/>
                  </a:lnTo>
                  <a:lnTo>
                    <a:pt x="30" y="264"/>
                  </a:lnTo>
                  <a:lnTo>
                    <a:pt x="32" y="241"/>
                  </a:lnTo>
                  <a:lnTo>
                    <a:pt x="29" y="229"/>
                  </a:lnTo>
                  <a:lnTo>
                    <a:pt x="27" y="215"/>
                  </a:lnTo>
                  <a:lnTo>
                    <a:pt x="28" y="211"/>
                  </a:lnTo>
                  <a:lnTo>
                    <a:pt x="28" y="206"/>
                  </a:lnTo>
                  <a:lnTo>
                    <a:pt x="27" y="198"/>
                  </a:lnTo>
                  <a:lnTo>
                    <a:pt x="28" y="197"/>
                  </a:lnTo>
                  <a:lnTo>
                    <a:pt x="26" y="194"/>
                  </a:lnTo>
                  <a:lnTo>
                    <a:pt x="27" y="193"/>
                  </a:lnTo>
                  <a:lnTo>
                    <a:pt x="27" y="181"/>
                  </a:lnTo>
                  <a:lnTo>
                    <a:pt x="26" y="181"/>
                  </a:lnTo>
                  <a:lnTo>
                    <a:pt x="24" y="170"/>
                  </a:lnTo>
                  <a:lnTo>
                    <a:pt x="23" y="165"/>
                  </a:lnTo>
                  <a:lnTo>
                    <a:pt x="15" y="145"/>
                  </a:lnTo>
                  <a:lnTo>
                    <a:pt x="8" y="119"/>
                  </a:lnTo>
                  <a:lnTo>
                    <a:pt x="6" y="117"/>
                  </a:lnTo>
                  <a:lnTo>
                    <a:pt x="6" y="115"/>
                  </a:lnTo>
                  <a:lnTo>
                    <a:pt x="8" y="114"/>
                  </a:lnTo>
                  <a:lnTo>
                    <a:pt x="6" y="93"/>
                  </a:lnTo>
                  <a:lnTo>
                    <a:pt x="5" y="83"/>
                  </a:lnTo>
                  <a:lnTo>
                    <a:pt x="5" y="81"/>
                  </a:lnTo>
                  <a:lnTo>
                    <a:pt x="3" y="51"/>
                  </a:lnTo>
                  <a:lnTo>
                    <a:pt x="4" y="50"/>
                  </a:lnTo>
                  <a:lnTo>
                    <a:pt x="0" y="38"/>
                  </a:lnTo>
                  <a:lnTo>
                    <a:pt x="53" y="38"/>
                  </a:lnTo>
                  <a:lnTo>
                    <a:pt x="123" y="37"/>
                  </a:lnTo>
                  <a:lnTo>
                    <a:pt x="135" y="36"/>
                  </a:lnTo>
                  <a:lnTo>
                    <a:pt x="134" y="0"/>
                  </a:lnTo>
                  <a:lnTo>
                    <a:pt x="146" y="1"/>
                  </a:lnTo>
                  <a:lnTo>
                    <a:pt x="155" y="6"/>
                  </a:lnTo>
                  <a:lnTo>
                    <a:pt x="165" y="55"/>
                  </a:lnTo>
                  <a:lnTo>
                    <a:pt x="172" y="62"/>
                  </a:lnTo>
                  <a:lnTo>
                    <a:pt x="182" y="63"/>
                  </a:lnTo>
                  <a:lnTo>
                    <a:pt x="192" y="63"/>
                  </a:lnTo>
                  <a:lnTo>
                    <a:pt x="194" y="67"/>
                  </a:lnTo>
                  <a:lnTo>
                    <a:pt x="220" y="68"/>
                  </a:lnTo>
                  <a:lnTo>
                    <a:pt x="224" y="79"/>
                  </a:lnTo>
                  <a:lnTo>
                    <a:pt x="240" y="78"/>
                  </a:lnTo>
                  <a:lnTo>
                    <a:pt x="245" y="73"/>
                  </a:lnTo>
                  <a:lnTo>
                    <a:pt x="245" y="72"/>
                  </a:lnTo>
                  <a:lnTo>
                    <a:pt x="262" y="66"/>
                  </a:lnTo>
                  <a:lnTo>
                    <a:pt x="269" y="67"/>
                  </a:lnTo>
                  <a:lnTo>
                    <a:pt x="278" y="66"/>
                  </a:lnTo>
                  <a:lnTo>
                    <a:pt x="293" y="74"/>
                  </a:lnTo>
                  <a:lnTo>
                    <a:pt x="299" y="73"/>
                  </a:lnTo>
                  <a:lnTo>
                    <a:pt x="300" y="83"/>
                  </a:lnTo>
                  <a:lnTo>
                    <a:pt x="309" y="83"/>
                  </a:lnTo>
                  <a:lnTo>
                    <a:pt x="318" y="102"/>
                  </a:lnTo>
                  <a:lnTo>
                    <a:pt x="324" y="99"/>
                  </a:lnTo>
                  <a:lnTo>
                    <a:pt x="323" y="91"/>
                  </a:lnTo>
                  <a:lnTo>
                    <a:pt x="336" y="89"/>
                  </a:lnTo>
                  <a:lnTo>
                    <a:pt x="341" y="92"/>
                  </a:lnTo>
                  <a:lnTo>
                    <a:pt x="344" y="98"/>
                  </a:lnTo>
                  <a:lnTo>
                    <a:pt x="356" y="102"/>
                  </a:lnTo>
                  <a:lnTo>
                    <a:pt x="376" y="114"/>
                  </a:lnTo>
                  <a:lnTo>
                    <a:pt x="390" y="111"/>
                  </a:lnTo>
                  <a:lnTo>
                    <a:pt x="406" y="101"/>
                  </a:lnTo>
                  <a:lnTo>
                    <a:pt x="418" y="95"/>
                  </a:lnTo>
                  <a:lnTo>
                    <a:pt x="425" y="108"/>
                  </a:lnTo>
                  <a:lnTo>
                    <a:pt x="432" y="105"/>
                  </a:lnTo>
                  <a:lnTo>
                    <a:pt x="452" y="105"/>
                  </a:lnTo>
                  <a:lnTo>
                    <a:pt x="464" y="103"/>
                  </a:lnTo>
                  <a:lnTo>
                    <a:pt x="483" y="114"/>
                  </a:lnTo>
                  <a:lnTo>
                    <a:pt x="490" y="110"/>
                  </a:lnTo>
                  <a:lnTo>
                    <a:pt x="506" y="110"/>
                  </a:lnTo>
                  <a:lnTo>
                    <a:pt x="476" y="129"/>
                  </a:lnTo>
                  <a:lnTo>
                    <a:pt x="443" y="143"/>
                  </a:lnTo>
                  <a:lnTo>
                    <a:pt x="428" y="153"/>
                  </a:lnTo>
                  <a:lnTo>
                    <a:pt x="411" y="169"/>
                  </a:lnTo>
                  <a:lnTo>
                    <a:pt x="398" y="187"/>
                  </a:lnTo>
                  <a:lnTo>
                    <a:pt x="389" y="197"/>
                  </a:lnTo>
                  <a:lnTo>
                    <a:pt x="363" y="223"/>
                  </a:lnTo>
                  <a:lnTo>
                    <a:pt x="350" y="233"/>
                  </a:lnTo>
                  <a:lnTo>
                    <a:pt x="346" y="242"/>
                  </a:lnTo>
                  <a:lnTo>
                    <a:pt x="351" y="246"/>
                  </a:lnTo>
                  <a:lnTo>
                    <a:pt x="345" y="242"/>
                  </a:lnTo>
                  <a:lnTo>
                    <a:pt x="334" y="252"/>
                  </a:lnTo>
                  <a:lnTo>
                    <a:pt x="332" y="251"/>
                  </a:lnTo>
                  <a:lnTo>
                    <a:pt x="332" y="254"/>
                  </a:lnTo>
                  <a:lnTo>
                    <a:pt x="333" y="266"/>
                  </a:lnTo>
                  <a:lnTo>
                    <a:pt x="333" y="275"/>
                  </a:lnTo>
                  <a:lnTo>
                    <a:pt x="334" y="300"/>
                  </a:lnTo>
                  <a:lnTo>
                    <a:pt x="335" y="307"/>
                  </a:lnTo>
                  <a:lnTo>
                    <a:pt x="305" y="331"/>
                  </a:lnTo>
                  <a:lnTo>
                    <a:pt x="299" y="343"/>
                  </a:lnTo>
                  <a:lnTo>
                    <a:pt x="297" y="351"/>
                  </a:lnTo>
                  <a:lnTo>
                    <a:pt x="306" y="359"/>
                  </a:lnTo>
                  <a:lnTo>
                    <a:pt x="310" y="365"/>
                  </a:lnTo>
                  <a:lnTo>
                    <a:pt x="308" y="384"/>
                  </a:lnTo>
                  <a:lnTo>
                    <a:pt x="308" y="389"/>
                  </a:lnTo>
                  <a:lnTo>
                    <a:pt x="308" y="391"/>
                  </a:lnTo>
                  <a:lnTo>
                    <a:pt x="308" y="392"/>
                  </a:lnTo>
                  <a:lnTo>
                    <a:pt x="309" y="401"/>
                  </a:lnTo>
                  <a:lnTo>
                    <a:pt x="308" y="413"/>
                  </a:lnTo>
                  <a:lnTo>
                    <a:pt x="309" y="426"/>
                  </a:lnTo>
                  <a:lnTo>
                    <a:pt x="306" y="437"/>
                  </a:lnTo>
                  <a:lnTo>
                    <a:pt x="312" y="440"/>
                  </a:lnTo>
                  <a:lnTo>
                    <a:pt x="315" y="441"/>
                  </a:lnTo>
                  <a:lnTo>
                    <a:pt x="329" y="453"/>
                  </a:lnTo>
                  <a:lnTo>
                    <a:pt x="341" y="455"/>
                  </a:lnTo>
                  <a:lnTo>
                    <a:pt x="341" y="456"/>
                  </a:lnTo>
                  <a:lnTo>
                    <a:pt x="342" y="459"/>
                  </a:lnTo>
                  <a:lnTo>
                    <a:pt x="347" y="463"/>
                  </a:lnTo>
                  <a:lnTo>
                    <a:pt x="348" y="464"/>
                  </a:lnTo>
                  <a:lnTo>
                    <a:pt x="356" y="465"/>
                  </a:lnTo>
                  <a:lnTo>
                    <a:pt x="358" y="467"/>
                  </a:lnTo>
                  <a:lnTo>
                    <a:pt x="364" y="470"/>
                  </a:lnTo>
                  <a:lnTo>
                    <a:pt x="372" y="481"/>
                  </a:lnTo>
                  <a:lnTo>
                    <a:pt x="375" y="487"/>
                  </a:lnTo>
                  <a:lnTo>
                    <a:pt x="386" y="493"/>
                  </a:lnTo>
                  <a:lnTo>
                    <a:pt x="392" y="499"/>
                  </a:lnTo>
                  <a:lnTo>
                    <a:pt x="396" y="501"/>
                  </a:lnTo>
                  <a:lnTo>
                    <a:pt x="401" y="503"/>
                  </a:lnTo>
                  <a:lnTo>
                    <a:pt x="405" y="504"/>
                  </a:lnTo>
                  <a:lnTo>
                    <a:pt x="406" y="505"/>
                  </a:lnTo>
                  <a:lnTo>
                    <a:pt x="410" y="509"/>
                  </a:lnTo>
                  <a:lnTo>
                    <a:pt x="416" y="517"/>
                  </a:lnTo>
                  <a:lnTo>
                    <a:pt x="417" y="517"/>
                  </a:lnTo>
                  <a:lnTo>
                    <a:pt x="419" y="524"/>
                  </a:lnTo>
                  <a:lnTo>
                    <a:pt x="419" y="525"/>
                  </a:lnTo>
                  <a:lnTo>
                    <a:pt x="419" y="529"/>
                  </a:lnTo>
                  <a:lnTo>
                    <a:pt x="419" y="540"/>
                  </a:lnTo>
                  <a:lnTo>
                    <a:pt x="422" y="542"/>
                  </a:lnTo>
                  <a:lnTo>
                    <a:pt x="424" y="551"/>
                  </a:lnTo>
                  <a:lnTo>
                    <a:pt x="422" y="551"/>
                  </a:lnTo>
                  <a:lnTo>
                    <a:pt x="417" y="551"/>
                  </a:lnTo>
                  <a:lnTo>
                    <a:pt x="396" y="553"/>
                  </a:lnTo>
                  <a:lnTo>
                    <a:pt x="395" y="553"/>
                  </a:lnTo>
                  <a:lnTo>
                    <a:pt x="388" y="553"/>
                  </a:lnTo>
                  <a:lnTo>
                    <a:pt x="364" y="554"/>
                  </a:lnTo>
                  <a:lnTo>
                    <a:pt x="338" y="555"/>
                  </a:lnTo>
                  <a:lnTo>
                    <a:pt x="330" y="557"/>
                  </a:lnTo>
                  <a:lnTo>
                    <a:pt x="299" y="558"/>
                  </a:lnTo>
                  <a:lnTo>
                    <a:pt x="298" y="558"/>
                  </a:lnTo>
                  <a:lnTo>
                    <a:pt x="296" y="558"/>
                  </a:lnTo>
                  <a:lnTo>
                    <a:pt x="273" y="559"/>
                  </a:lnTo>
                  <a:lnTo>
                    <a:pt x="272" y="559"/>
                  </a:lnTo>
                  <a:lnTo>
                    <a:pt x="264" y="560"/>
                  </a:lnTo>
                  <a:lnTo>
                    <a:pt x="254" y="560"/>
                  </a:lnTo>
                  <a:lnTo>
                    <a:pt x="240" y="560"/>
                  </a:lnTo>
                  <a:lnTo>
                    <a:pt x="238" y="560"/>
                  </a:lnTo>
                  <a:lnTo>
                    <a:pt x="232" y="561"/>
                  </a:lnTo>
                  <a:lnTo>
                    <a:pt x="231" y="561"/>
                  </a:lnTo>
                  <a:lnTo>
                    <a:pt x="230" y="561"/>
                  </a:lnTo>
                  <a:lnTo>
                    <a:pt x="213" y="561"/>
                  </a:lnTo>
                  <a:lnTo>
                    <a:pt x="212" y="561"/>
                  </a:lnTo>
                  <a:lnTo>
                    <a:pt x="203" y="563"/>
                  </a:lnTo>
                  <a:lnTo>
                    <a:pt x="198" y="563"/>
                  </a:lnTo>
                  <a:lnTo>
                    <a:pt x="184" y="563"/>
                  </a:lnTo>
                  <a:lnTo>
                    <a:pt x="177" y="563"/>
                  </a:lnTo>
                  <a:lnTo>
                    <a:pt x="170" y="563"/>
                  </a:lnTo>
                  <a:lnTo>
                    <a:pt x="168" y="563"/>
                  </a:lnTo>
                  <a:lnTo>
                    <a:pt x="166" y="564"/>
                  </a:lnTo>
                  <a:lnTo>
                    <a:pt x="152" y="564"/>
                  </a:lnTo>
                  <a:lnTo>
                    <a:pt x="142" y="564"/>
                  </a:lnTo>
                  <a:lnTo>
                    <a:pt x="132" y="564"/>
                  </a:lnTo>
                  <a:lnTo>
                    <a:pt x="128" y="564"/>
                  </a:lnTo>
                  <a:lnTo>
                    <a:pt x="110" y="565"/>
                  </a:lnTo>
                  <a:lnTo>
                    <a:pt x="107" y="565"/>
                  </a:lnTo>
                  <a:lnTo>
                    <a:pt x="100" y="565"/>
                  </a:lnTo>
                  <a:lnTo>
                    <a:pt x="95" y="565"/>
                  </a:lnTo>
                  <a:lnTo>
                    <a:pt x="90" y="565"/>
                  </a:lnTo>
                  <a:lnTo>
                    <a:pt x="87" y="565"/>
                  </a:lnTo>
                  <a:lnTo>
                    <a:pt x="72" y="565"/>
                  </a:lnTo>
                  <a:lnTo>
                    <a:pt x="64" y="566"/>
                  </a:lnTo>
                  <a:lnTo>
                    <a:pt x="58" y="566"/>
                  </a:lnTo>
                  <a:lnTo>
                    <a:pt x="58" y="554"/>
                  </a:lnTo>
                  <a:lnTo>
                    <a:pt x="58" y="541"/>
                  </a:lnTo>
                  <a:lnTo>
                    <a:pt x="58" y="531"/>
                  </a:lnTo>
                  <a:lnTo>
                    <a:pt x="58" y="517"/>
                  </a:lnTo>
                  <a:lnTo>
                    <a:pt x="58" y="505"/>
                  </a:lnTo>
                  <a:lnTo>
                    <a:pt x="57" y="498"/>
                  </a:lnTo>
                  <a:lnTo>
                    <a:pt x="57" y="465"/>
                  </a:lnTo>
                  <a:lnTo>
                    <a:pt x="57" y="457"/>
                  </a:lnTo>
                  <a:lnTo>
                    <a:pt x="57" y="456"/>
                  </a:lnTo>
                  <a:lnTo>
                    <a:pt x="57" y="439"/>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28" name="Freeform 26">
              <a:extLst>
                <a:ext uri="{FF2B5EF4-FFF2-40B4-BE49-F238E27FC236}">
                  <a16:creationId xmlns:a16="http://schemas.microsoft.com/office/drawing/2014/main" id="{573E2D1A-8B21-4ADB-AFAC-7E63B785B9C6}"/>
                </a:ext>
              </a:extLst>
            </p:cNvPr>
            <p:cNvSpPr>
              <a:spLocks noChangeAspect="1"/>
            </p:cNvSpPr>
            <p:nvPr/>
          </p:nvSpPr>
          <p:spPr bwMode="auto">
            <a:xfrm>
              <a:off x="6200881" y="3045718"/>
              <a:ext cx="829931" cy="711810"/>
            </a:xfrm>
            <a:custGeom>
              <a:avLst/>
              <a:gdLst>
                <a:gd name="T0" fmla="*/ 146 w 515"/>
                <a:gd name="T1" fmla="*/ 12 h 442"/>
                <a:gd name="T2" fmla="*/ 184 w 515"/>
                <a:gd name="T3" fmla="*/ 9 h 442"/>
                <a:gd name="T4" fmla="*/ 228 w 515"/>
                <a:gd name="T5" fmla="*/ 6 h 442"/>
                <a:gd name="T6" fmla="*/ 260 w 515"/>
                <a:gd name="T7" fmla="*/ 3 h 442"/>
                <a:gd name="T8" fmla="*/ 294 w 515"/>
                <a:gd name="T9" fmla="*/ 1 h 442"/>
                <a:gd name="T10" fmla="*/ 317 w 515"/>
                <a:gd name="T11" fmla="*/ 22 h 442"/>
                <a:gd name="T12" fmla="*/ 316 w 515"/>
                <a:gd name="T13" fmla="*/ 58 h 442"/>
                <a:gd name="T14" fmla="*/ 325 w 515"/>
                <a:gd name="T15" fmla="*/ 82 h 442"/>
                <a:gd name="T16" fmla="*/ 342 w 515"/>
                <a:gd name="T17" fmla="*/ 100 h 442"/>
                <a:gd name="T18" fmla="*/ 373 w 515"/>
                <a:gd name="T19" fmla="*/ 127 h 442"/>
                <a:gd name="T20" fmla="*/ 389 w 515"/>
                <a:gd name="T21" fmla="*/ 164 h 442"/>
                <a:gd name="T22" fmla="*/ 412 w 515"/>
                <a:gd name="T23" fmla="*/ 157 h 442"/>
                <a:gd name="T24" fmla="*/ 420 w 515"/>
                <a:gd name="T25" fmla="*/ 171 h 442"/>
                <a:gd name="T26" fmla="*/ 415 w 515"/>
                <a:gd name="T27" fmla="*/ 195 h 442"/>
                <a:gd name="T28" fmla="*/ 410 w 515"/>
                <a:gd name="T29" fmla="*/ 226 h 442"/>
                <a:gd name="T30" fmla="*/ 439 w 515"/>
                <a:gd name="T31" fmla="*/ 249 h 442"/>
                <a:gd name="T32" fmla="*/ 466 w 515"/>
                <a:gd name="T33" fmla="*/ 268 h 442"/>
                <a:gd name="T34" fmla="*/ 485 w 515"/>
                <a:gd name="T35" fmla="*/ 307 h 442"/>
                <a:gd name="T36" fmla="*/ 485 w 515"/>
                <a:gd name="T37" fmla="*/ 315 h 442"/>
                <a:gd name="T38" fmla="*/ 510 w 515"/>
                <a:gd name="T39" fmla="*/ 338 h 442"/>
                <a:gd name="T40" fmla="*/ 514 w 515"/>
                <a:gd name="T41" fmla="*/ 350 h 442"/>
                <a:gd name="T42" fmla="*/ 506 w 515"/>
                <a:gd name="T43" fmla="*/ 380 h 442"/>
                <a:gd name="T44" fmla="*/ 490 w 515"/>
                <a:gd name="T45" fmla="*/ 388 h 442"/>
                <a:gd name="T46" fmla="*/ 487 w 515"/>
                <a:gd name="T47" fmla="*/ 414 h 442"/>
                <a:gd name="T48" fmla="*/ 475 w 515"/>
                <a:gd name="T49" fmla="*/ 439 h 442"/>
                <a:gd name="T50" fmla="*/ 434 w 515"/>
                <a:gd name="T51" fmla="*/ 442 h 442"/>
                <a:gd name="T52" fmla="*/ 438 w 515"/>
                <a:gd name="T53" fmla="*/ 422 h 442"/>
                <a:gd name="T54" fmla="*/ 427 w 515"/>
                <a:gd name="T55" fmla="*/ 393 h 442"/>
                <a:gd name="T56" fmla="*/ 384 w 515"/>
                <a:gd name="T57" fmla="*/ 397 h 442"/>
                <a:gd name="T58" fmla="*/ 343 w 515"/>
                <a:gd name="T59" fmla="*/ 399 h 442"/>
                <a:gd name="T60" fmla="*/ 323 w 515"/>
                <a:gd name="T61" fmla="*/ 400 h 442"/>
                <a:gd name="T62" fmla="*/ 269 w 515"/>
                <a:gd name="T63" fmla="*/ 404 h 442"/>
                <a:gd name="T64" fmla="*/ 239 w 515"/>
                <a:gd name="T65" fmla="*/ 405 h 442"/>
                <a:gd name="T66" fmla="*/ 197 w 515"/>
                <a:gd name="T67" fmla="*/ 408 h 442"/>
                <a:gd name="T68" fmla="*/ 161 w 515"/>
                <a:gd name="T69" fmla="*/ 409 h 442"/>
                <a:gd name="T70" fmla="*/ 116 w 515"/>
                <a:gd name="T71" fmla="*/ 411 h 442"/>
                <a:gd name="T72" fmla="*/ 97 w 515"/>
                <a:gd name="T73" fmla="*/ 396 h 442"/>
                <a:gd name="T74" fmla="*/ 96 w 515"/>
                <a:gd name="T75" fmla="*/ 367 h 442"/>
                <a:gd name="T76" fmla="*/ 95 w 515"/>
                <a:gd name="T77" fmla="*/ 346 h 442"/>
                <a:gd name="T78" fmla="*/ 94 w 515"/>
                <a:gd name="T79" fmla="*/ 298 h 442"/>
                <a:gd name="T80" fmla="*/ 92 w 515"/>
                <a:gd name="T81" fmla="*/ 259 h 442"/>
                <a:gd name="T82" fmla="*/ 91 w 515"/>
                <a:gd name="T83" fmla="*/ 216 h 442"/>
                <a:gd name="T84" fmla="*/ 90 w 515"/>
                <a:gd name="T85" fmla="*/ 176 h 442"/>
                <a:gd name="T86" fmla="*/ 90 w 515"/>
                <a:gd name="T87" fmla="*/ 152 h 442"/>
                <a:gd name="T88" fmla="*/ 68 w 515"/>
                <a:gd name="T89" fmla="*/ 132 h 442"/>
                <a:gd name="T90" fmla="*/ 55 w 515"/>
                <a:gd name="T91" fmla="*/ 108 h 442"/>
                <a:gd name="T92" fmla="*/ 59 w 515"/>
                <a:gd name="T93" fmla="*/ 81 h 442"/>
                <a:gd name="T94" fmla="*/ 20 w 515"/>
                <a:gd name="T95" fmla="*/ 48 h 442"/>
                <a:gd name="T96" fmla="*/ 2 w 515"/>
                <a:gd name="T97" fmla="*/ 21 h 442"/>
                <a:gd name="T98" fmla="*/ 38 w 515"/>
                <a:gd name="T99" fmla="*/ 15 h 442"/>
                <a:gd name="T100" fmla="*/ 83 w 515"/>
                <a:gd name="T101" fmla="*/ 1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442">
                  <a:moveTo>
                    <a:pt x="112" y="13"/>
                  </a:moveTo>
                  <a:lnTo>
                    <a:pt x="127" y="13"/>
                  </a:lnTo>
                  <a:lnTo>
                    <a:pt x="128" y="12"/>
                  </a:lnTo>
                  <a:lnTo>
                    <a:pt x="145" y="12"/>
                  </a:lnTo>
                  <a:lnTo>
                    <a:pt x="146" y="12"/>
                  </a:lnTo>
                  <a:lnTo>
                    <a:pt x="161" y="10"/>
                  </a:lnTo>
                  <a:lnTo>
                    <a:pt x="166" y="10"/>
                  </a:lnTo>
                  <a:lnTo>
                    <a:pt x="169" y="10"/>
                  </a:lnTo>
                  <a:lnTo>
                    <a:pt x="174" y="9"/>
                  </a:lnTo>
                  <a:lnTo>
                    <a:pt x="184" y="9"/>
                  </a:lnTo>
                  <a:lnTo>
                    <a:pt x="194" y="8"/>
                  </a:lnTo>
                  <a:lnTo>
                    <a:pt x="202" y="8"/>
                  </a:lnTo>
                  <a:lnTo>
                    <a:pt x="220" y="7"/>
                  </a:lnTo>
                  <a:lnTo>
                    <a:pt x="222" y="7"/>
                  </a:lnTo>
                  <a:lnTo>
                    <a:pt x="228" y="6"/>
                  </a:lnTo>
                  <a:lnTo>
                    <a:pt x="238" y="6"/>
                  </a:lnTo>
                  <a:lnTo>
                    <a:pt x="248" y="4"/>
                  </a:lnTo>
                  <a:lnTo>
                    <a:pt x="256" y="3"/>
                  </a:lnTo>
                  <a:lnTo>
                    <a:pt x="257" y="3"/>
                  </a:lnTo>
                  <a:lnTo>
                    <a:pt x="260" y="3"/>
                  </a:lnTo>
                  <a:lnTo>
                    <a:pt x="270" y="2"/>
                  </a:lnTo>
                  <a:lnTo>
                    <a:pt x="272" y="2"/>
                  </a:lnTo>
                  <a:lnTo>
                    <a:pt x="278" y="2"/>
                  </a:lnTo>
                  <a:lnTo>
                    <a:pt x="293" y="0"/>
                  </a:lnTo>
                  <a:lnTo>
                    <a:pt x="294" y="1"/>
                  </a:lnTo>
                  <a:lnTo>
                    <a:pt x="294" y="2"/>
                  </a:lnTo>
                  <a:lnTo>
                    <a:pt x="301" y="7"/>
                  </a:lnTo>
                  <a:lnTo>
                    <a:pt x="311" y="20"/>
                  </a:lnTo>
                  <a:lnTo>
                    <a:pt x="317" y="21"/>
                  </a:lnTo>
                  <a:lnTo>
                    <a:pt x="317" y="22"/>
                  </a:lnTo>
                  <a:lnTo>
                    <a:pt x="316" y="24"/>
                  </a:lnTo>
                  <a:lnTo>
                    <a:pt x="312" y="34"/>
                  </a:lnTo>
                  <a:lnTo>
                    <a:pt x="312" y="39"/>
                  </a:lnTo>
                  <a:lnTo>
                    <a:pt x="312" y="46"/>
                  </a:lnTo>
                  <a:lnTo>
                    <a:pt x="316" y="58"/>
                  </a:lnTo>
                  <a:lnTo>
                    <a:pt x="319" y="63"/>
                  </a:lnTo>
                  <a:lnTo>
                    <a:pt x="318" y="70"/>
                  </a:lnTo>
                  <a:lnTo>
                    <a:pt x="324" y="76"/>
                  </a:lnTo>
                  <a:lnTo>
                    <a:pt x="325" y="81"/>
                  </a:lnTo>
                  <a:lnTo>
                    <a:pt x="325" y="82"/>
                  </a:lnTo>
                  <a:lnTo>
                    <a:pt x="330" y="88"/>
                  </a:lnTo>
                  <a:lnTo>
                    <a:pt x="332" y="90"/>
                  </a:lnTo>
                  <a:lnTo>
                    <a:pt x="334" y="92"/>
                  </a:lnTo>
                  <a:lnTo>
                    <a:pt x="340" y="97"/>
                  </a:lnTo>
                  <a:lnTo>
                    <a:pt x="342" y="100"/>
                  </a:lnTo>
                  <a:lnTo>
                    <a:pt x="346" y="102"/>
                  </a:lnTo>
                  <a:lnTo>
                    <a:pt x="354" y="112"/>
                  </a:lnTo>
                  <a:lnTo>
                    <a:pt x="359" y="115"/>
                  </a:lnTo>
                  <a:lnTo>
                    <a:pt x="366" y="120"/>
                  </a:lnTo>
                  <a:lnTo>
                    <a:pt x="373" y="127"/>
                  </a:lnTo>
                  <a:lnTo>
                    <a:pt x="376" y="130"/>
                  </a:lnTo>
                  <a:lnTo>
                    <a:pt x="379" y="140"/>
                  </a:lnTo>
                  <a:lnTo>
                    <a:pt x="380" y="152"/>
                  </a:lnTo>
                  <a:lnTo>
                    <a:pt x="383" y="158"/>
                  </a:lnTo>
                  <a:lnTo>
                    <a:pt x="389" y="164"/>
                  </a:lnTo>
                  <a:lnTo>
                    <a:pt x="391" y="163"/>
                  </a:lnTo>
                  <a:lnTo>
                    <a:pt x="398" y="154"/>
                  </a:lnTo>
                  <a:lnTo>
                    <a:pt x="403" y="154"/>
                  </a:lnTo>
                  <a:lnTo>
                    <a:pt x="407" y="157"/>
                  </a:lnTo>
                  <a:lnTo>
                    <a:pt x="412" y="157"/>
                  </a:lnTo>
                  <a:lnTo>
                    <a:pt x="413" y="158"/>
                  </a:lnTo>
                  <a:lnTo>
                    <a:pt x="422" y="163"/>
                  </a:lnTo>
                  <a:lnTo>
                    <a:pt x="424" y="168"/>
                  </a:lnTo>
                  <a:lnTo>
                    <a:pt x="424" y="169"/>
                  </a:lnTo>
                  <a:lnTo>
                    <a:pt x="420" y="171"/>
                  </a:lnTo>
                  <a:lnTo>
                    <a:pt x="420" y="174"/>
                  </a:lnTo>
                  <a:lnTo>
                    <a:pt x="420" y="182"/>
                  </a:lnTo>
                  <a:lnTo>
                    <a:pt x="420" y="186"/>
                  </a:lnTo>
                  <a:lnTo>
                    <a:pt x="416" y="194"/>
                  </a:lnTo>
                  <a:lnTo>
                    <a:pt x="415" y="195"/>
                  </a:lnTo>
                  <a:lnTo>
                    <a:pt x="415" y="196"/>
                  </a:lnTo>
                  <a:lnTo>
                    <a:pt x="415" y="199"/>
                  </a:lnTo>
                  <a:lnTo>
                    <a:pt x="410" y="210"/>
                  </a:lnTo>
                  <a:lnTo>
                    <a:pt x="409" y="223"/>
                  </a:lnTo>
                  <a:lnTo>
                    <a:pt x="410" y="226"/>
                  </a:lnTo>
                  <a:lnTo>
                    <a:pt x="419" y="235"/>
                  </a:lnTo>
                  <a:lnTo>
                    <a:pt x="419" y="236"/>
                  </a:lnTo>
                  <a:lnTo>
                    <a:pt x="422" y="238"/>
                  </a:lnTo>
                  <a:lnTo>
                    <a:pt x="428" y="241"/>
                  </a:lnTo>
                  <a:lnTo>
                    <a:pt x="439" y="249"/>
                  </a:lnTo>
                  <a:lnTo>
                    <a:pt x="444" y="258"/>
                  </a:lnTo>
                  <a:lnTo>
                    <a:pt x="449" y="256"/>
                  </a:lnTo>
                  <a:lnTo>
                    <a:pt x="455" y="256"/>
                  </a:lnTo>
                  <a:lnTo>
                    <a:pt x="464" y="262"/>
                  </a:lnTo>
                  <a:lnTo>
                    <a:pt x="466" y="268"/>
                  </a:lnTo>
                  <a:lnTo>
                    <a:pt x="479" y="279"/>
                  </a:lnTo>
                  <a:lnTo>
                    <a:pt x="478" y="284"/>
                  </a:lnTo>
                  <a:lnTo>
                    <a:pt x="478" y="285"/>
                  </a:lnTo>
                  <a:lnTo>
                    <a:pt x="487" y="303"/>
                  </a:lnTo>
                  <a:lnTo>
                    <a:pt x="485" y="307"/>
                  </a:lnTo>
                  <a:lnTo>
                    <a:pt x="482" y="307"/>
                  </a:lnTo>
                  <a:lnTo>
                    <a:pt x="481" y="309"/>
                  </a:lnTo>
                  <a:lnTo>
                    <a:pt x="482" y="315"/>
                  </a:lnTo>
                  <a:lnTo>
                    <a:pt x="484" y="315"/>
                  </a:lnTo>
                  <a:lnTo>
                    <a:pt x="485" y="315"/>
                  </a:lnTo>
                  <a:lnTo>
                    <a:pt x="493" y="336"/>
                  </a:lnTo>
                  <a:lnTo>
                    <a:pt x="498" y="338"/>
                  </a:lnTo>
                  <a:lnTo>
                    <a:pt x="503" y="338"/>
                  </a:lnTo>
                  <a:lnTo>
                    <a:pt x="503" y="331"/>
                  </a:lnTo>
                  <a:lnTo>
                    <a:pt x="510" y="338"/>
                  </a:lnTo>
                  <a:lnTo>
                    <a:pt x="512" y="339"/>
                  </a:lnTo>
                  <a:lnTo>
                    <a:pt x="515" y="342"/>
                  </a:lnTo>
                  <a:lnTo>
                    <a:pt x="515" y="343"/>
                  </a:lnTo>
                  <a:lnTo>
                    <a:pt x="515" y="348"/>
                  </a:lnTo>
                  <a:lnTo>
                    <a:pt x="514" y="350"/>
                  </a:lnTo>
                  <a:lnTo>
                    <a:pt x="515" y="358"/>
                  </a:lnTo>
                  <a:lnTo>
                    <a:pt x="515" y="361"/>
                  </a:lnTo>
                  <a:lnTo>
                    <a:pt x="510" y="362"/>
                  </a:lnTo>
                  <a:lnTo>
                    <a:pt x="512" y="372"/>
                  </a:lnTo>
                  <a:lnTo>
                    <a:pt x="506" y="380"/>
                  </a:lnTo>
                  <a:lnTo>
                    <a:pt x="500" y="374"/>
                  </a:lnTo>
                  <a:lnTo>
                    <a:pt x="498" y="375"/>
                  </a:lnTo>
                  <a:lnTo>
                    <a:pt x="497" y="376"/>
                  </a:lnTo>
                  <a:lnTo>
                    <a:pt x="494" y="388"/>
                  </a:lnTo>
                  <a:lnTo>
                    <a:pt x="490" y="388"/>
                  </a:lnTo>
                  <a:lnTo>
                    <a:pt x="488" y="381"/>
                  </a:lnTo>
                  <a:lnTo>
                    <a:pt x="486" y="388"/>
                  </a:lnTo>
                  <a:lnTo>
                    <a:pt x="488" y="400"/>
                  </a:lnTo>
                  <a:lnTo>
                    <a:pt x="486" y="405"/>
                  </a:lnTo>
                  <a:lnTo>
                    <a:pt x="487" y="414"/>
                  </a:lnTo>
                  <a:lnTo>
                    <a:pt x="475" y="414"/>
                  </a:lnTo>
                  <a:lnTo>
                    <a:pt x="481" y="420"/>
                  </a:lnTo>
                  <a:lnTo>
                    <a:pt x="484" y="426"/>
                  </a:lnTo>
                  <a:lnTo>
                    <a:pt x="482" y="428"/>
                  </a:lnTo>
                  <a:lnTo>
                    <a:pt x="475" y="439"/>
                  </a:lnTo>
                  <a:lnTo>
                    <a:pt x="473" y="439"/>
                  </a:lnTo>
                  <a:lnTo>
                    <a:pt x="461" y="440"/>
                  </a:lnTo>
                  <a:lnTo>
                    <a:pt x="457" y="440"/>
                  </a:lnTo>
                  <a:lnTo>
                    <a:pt x="442" y="441"/>
                  </a:lnTo>
                  <a:lnTo>
                    <a:pt x="434" y="442"/>
                  </a:lnTo>
                  <a:lnTo>
                    <a:pt x="432" y="442"/>
                  </a:lnTo>
                  <a:lnTo>
                    <a:pt x="425" y="442"/>
                  </a:lnTo>
                  <a:lnTo>
                    <a:pt x="431" y="430"/>
                  </a:lnTo>
                  <a:lnTo>
                    <a:pt x="433" y="430"/>
                  </a:lnTo>
                  <a:lnTo>
                    <a:pt x="438" y="422"/>
                  </a:lnTo>
                  <a:lnTo>
                    <a:pt x="443" y="417"/>
                  </a:lnTo>
                  <a:lnTo>
                    <a:pt x="439" y="393"/>
                  </a:lnTo>
                  <a:lnTo>
                    <a:pt x="433" y="393"/>
                  </a:lnTo>
                  <a:lnTo>
                    <a:pt x="431" y="393"/>
                  </a:lnTo>
                  <a:lnTo>
                    <a:pt x="427" y="393"/>
                  </a:lnTo>
                  <a:lnTo>
                    <a:pt x="407" y="396"/>
                  </a:lnTo>
                  <a:lnTo>
                    <a:pt x="396" y="396"/>
                  </a:lnTo>
                  <a:lnTo>
                    <a:pt x="395" y="396"/>
                  </a:lnTo>
                  <a:lnTo>
                    <a:pt x="390" y="397"/>
                  </a:lnTo>
                  <a:lnTo>
                    <a:pt x="384" y="397"/>
                  </a:lnTo>
                  <a:lnTo>
                    <a:pt x="374" y="398"/>
                  </a:lnTo>
                  <a:lnTo>
                    <a:pt x="365" y="398"/>
                  </a:lnTo>
                  <a:lnTo>
                    <a:pt x="359" y="399"/>
                  </a:lnTo>
                  <a:lnTo>
                    <a:pt x="356" y="399"/>
                  </a:lnTo>
                  <a:lnTo>
                    <a:pt x="343" y="399"/>
                  </a:lnTo>
                  <a:lnTo>
                    <a:pt x="342" y="399"/>
                  </a:lnTo>
                  <a:lnTo>
                    <a:pt x="340" y="400"/>
                  </a:lnTo>
                  <a:lnTo>
                    <a:pt x="336" y="400"/>
                  </a:lnTo>
                  <a:lnTo>
                    <a:pt x="332" y="400"/>
                  </a:lnTo>
                  <a:lnTo>
                    <a:pt x="323" y="400"/>
                  </a:lnTo>
                  <a:lnTo>
                    <a:pt x="317" y="402"/>
                  </a:lnTo>
                  <a:lnTo>
                    <a:pt x="298" y="403"/>
                  </a:lnTo>
                  <a:lnTo>
                    <a:pt x="288" y="403"/>
                  </a:lnTo>
                  <a:lnTo>
                    <a:pt x="286" y="403"/>
                  </a:lnTo>
                  <a:lnTo>
                    <a:pt x="269" y="404"/>
                  </a:lnTo>
                  <a:lnTo>
                    <a:pt x="264" y="404"/>
                  </a:lnTo>
                  <a:lnTo>
                    <a:pt x="257" y="405"/>
                  </a:lnTo>
                  <a:lnTo>
                    <a:pt x="242" y="405"/>
                  </a:lnTo>
                  <a:lnTo>
                    <a:pt x="240" y="405"/>
                  </a:lnTo>
                  <a:lnTo>
                    <a:pt x="239" y="405"/>
                  </a:lnTo>
                  <a:lnTo>
                    <a:pt x="232" y="406"/>
                  </a:lnTo>
                  <a:lnTo>
                    <a:pt x="217" y="406"/>
                  </a:lnTo>
                  <a:lnTo>
                    <a:pt x="210" y="408"/>
                  </a:lnTo>
                  <a:lnTo>
                    <a:pt x="198" y="408"/>
                  </a:lnTo>
                  <a:lnTo>
                    <a:pt x="197" y="408"/>
                  </a:lnTo>
                  <a:lnTo>
                    <a:pt x="192" y="408"/>
                  </a:lnTo>
                  <a:lnTo>
                    <a:pt x="187" y="408"/>
                  </a:lnTo>
                  <a:lnTo>
                    <a:pt x="176" y="409"/>
                  </a:lnTo>
                  <a:lnTo>
                    <a:pt x="167" y="409"/>
                  </a:lnTo>
                  <a:lnTo>
                    <a:pt x="161" y="409"/>
                  </a:lnTo>
                  <a:lnTo>
                    <a:pt x="155" y="410"/>
                  </a:lnTo>
                  <a:lnTo>
                    <a:pt x="150" y="410"/>
                  </a:lnTo>
                  <a:lnTo>
                    <a:pt x="144" y="410"/>
                  </a:lnTo>
                  <a:lnTo>
                    <a:pt x="139" y="410"/>
                  </a:lnTo>
                  <a:lnTo>
                    <a:pt x="116" y="411"/>
                  </a:lnTo>
                  <a:lnTo>
                    <a:pt x="107" y="411"/>
                  </a:lnTo>
                  <a:lnTo>
                    <a:pt x="97" y="411"/>
                  </a:lnTo>
                  <a:lnTo>
                    <a:pt x="97" y="402"/>
                  </a:lnTo>
                  <a:lnTo>
                    <a:pt x="97" y="397"/>
                  </a:lnTo>
                  <a:lnTo>
                    <a:pt x="97" y="396"/>
                  </a:lnTo>
                  <a:lnTo>
                    <a:pt x="96" y="394"/>
                  </a:lnTo>
                  <a:lnTo>
                    <a:pt x="96" y="388"/>
                  </a:lnTo>
                  <a:lnTo>
                    <a:pt x="96" y="386"/>
                  </a:lnTo>
                  <a:lnTo>
                    <a:pt x="96" y="376"/>
                  </a:lnTo>
                  <a:lnTo>
                    <a:pt x="96" y="367"/>
                  </a:lnTo>
                  <a:lnTo>
                    <a:pt x="96" y="363"/>
                  </a:lnTo>
                  <a:lnTo>
                    <a:pt x="96" y="360"/>
                  </a:lnTo>
                  <a:lnTo>
                    <a:pt x="96" y="357"/>
                  </a:lnTo>
                  <a:lnTo>
                    <a:pt x="95" y="355"/>
                  </a:lnTo>
                  <a:lnTo>
                    <a:pt x="95" y="346"/>
                  </a:lnTo>
                  <a:lnTo>
                    <a:pt x="95" y="330"/>
                  </a:lnTo>
                  <a:lnTo>
                    <a:pt x="95" y="327"/>
                  </a:lnTo>
                  <a:lnTo>
                    <a:pt x="95" y="326"/>
                  </a:lnTo>
                  <a:lnTo>
                    <a:pt x="94" y="314"/>
                  </a:lnTo>
                  <a:lnTo>
                    <a:pt x="94" y="298"/>
                  </a:lnTo>
                  <a:lnTo>
                    <a:pt x="94" y="297"/>
                  </a:lnTo>
                  <a:lnTo>
                    <a:pt x="94" y="286"/>
                  </a:lnTo>
                  <a:lnTo>
                    <a:pt x="92" y="271"/>
                  </a:lnTo>
                  <a:lnTo>
                    <a:pt x="92" y="261"/>
                  </a:lnTo>
                  <a:lnTo>
                    <a:pt x="92" y="259"/>
                  </a:lnTo>
                  <a:lnTo>
                    <a:pt x="92" y="250"/>
                  </a:lnTo>
                  <a:lnTo>
                    <a:pt x="92" y="241"/>
                  </a:lnTo>
                  <a:lnTo>
                    <a:pt x="91" y="226"/>
                  </a:lnTo>
                  <a:lnTo>
                    <a:pt x="91" y="218"/>
                  </a:lnTo>
                  <a:lnTo>
                    <a:pt x="91" y="216"/>
                  </a:lnTo>
                  <a:lnTo>
                    <a:pt x="91" y="204"/>
                  </a:lnTo>
                  <a:lnTo>
                    <a:pt x="91" y="193"/>
                  </a:lnTo>
                  <a:lnTo>
                    <a:pt x="90" y="192"/>
                  </a:lnTo>
                  <a:lnTo>
                    <a:pt x="90" y="182"/>
                  </a:lnTo>
                  <a:lnTo>
                    <a:pt x="90" y="176"/>
                  </a:lnTo>
                  <a:lnTo>
                    <a:pt x="90" y="170"/>
                  </a:lnTo>
                  <a:lnTo>
                    <a:pt x="90" y="163"/>
                  </a:lnTo>
                  <a:lnTo>
                    <a:pt x="90" y="157"/>
                  </a:lnTo>
                  <a:lnTo>
                    <a:pt x="90" y="156"/>
                  </a:lnTo>
                  <a:lnTo>
                    <a:pt x="90" y="152"/>
                  </a:lnTo>
                  <a:lnTo>
                    <a:pt x="88" y="152"/>
                  </a:lnTo>
                  <a:lnTo>
                    <a:pt x="79" y="151"/>
                  </a:lnTo>
                  <a:lnTo>
                    <a:pt x="77" y="148"/>
                  </a:lnTo>
                  <a:lnTo>
                    <a:pt x="70" y="140"/>
                  </a:lnTo>
                  <a:lnTo>
                    <a:pt x="68" y="132"/>
                  </a:lnTo>
                  <a:lnTo>
                    <a:pt x="62" y="127"/>
                  </a:lnTo>
                  <a:lnTo>
                    <a:pt x="59" y="124"/>
                  </a:lnTo>
                  <a:lnTo>
                    <a:pt x="55" y="120"/>
                  </a:lnTo>
                  <a:lnTo>
                    <a:pt x="52" y="116"/>
                  </a:lnTo>
                  <a:lnTo>
                    <a:pt x="55" y="108"/>
                  </a:lnTo>
                  <a:lnTo>
                    <a:pt x="59" y="103"/>
                  </a:lnTo>
                  <a:lnTo>
                    <a:pt x="68" y="97"/>
                  </a:lnTo>
                  <a:lnTo>
                    <a:pt x="67" y="88"/>
                  </a:lnTo>
                  <a:lnTo>
                    <a:pt x="64" y="82"/>
                  </a:lnTo>
                  <a:lnTo>
                    <a:pt x="59" y="81"/>
                  </a:lnTo>
                  <a:lnTo>
                    <a:pt x="56" y="82"/>
                  </a:lnTo>
                  <a:lnTo>
                    <a:pt x="49" y="84"/>
                  </a:lnTo>
                  <a:lnTo>
                    <a:pt x="35" y="72"/>
                  </a:lnTo>
                  <a:lnTo>
                    <a:pt x="30" y="69"/>
                  </a:lnTo>
                  <a:lnTo>
                    <a:pt x="20" y="48"/>
                  </a:lnTo>
                  <a:lnTo>
                    <a:pt x="17" y="46"/>
                  </a:lnTo>
                  <a:lnTo>
                    <a:pt x="12" y="42"/>
                  </a:lnTo>
                  <a:lnTo>
                    <a:pt x="7" y="18"/>
                  </a:lnTo>
                  <a:lnTo>
                    <a:pt x="5" y="21"/>
                  </a:lnTo>
                  <a:lnTo>
                    <a:pt x="2" y="21"/>
                  </a:lnTo>
                  <a:lnTo>
                    <a:pt x="0" y="15"/>
                  </a:lnTo>
                  <a:lnTo>
                    <a:pt x="1" y="15"/>
                  </a:lnTo>
                  <a:lnTo>
                    <a:pt x="20" y="15"/>
                  </a:lnTo>
                  <a:lnTo>
                    <a:pt x="29" y="15"/>
                  </a:lnTo>
                  <a:lnTo>
                    <a:pt x="38" y="15"/>
                  </a:lnTo>
                  <a:lnTo>
                    <a:pt x="42" y="15"/>
                  </a:lnTo>
                  <a:lnTo>
                    <a:pt x="56" y="14"/>
                  </a:lnTo>
                  <a:lnTo>
                    <a:pt x="62" y="15"/>
                  </a:lnTo>
                  <a:lnTo>
                    <a:pt x="74" y="14"/>
                  </a:lnTo>
                  <a:lnTo>
                    <a:pt x="83" y="14"/>
                  </a:lnTo>
                  <a:lnTo>
                    <a:pt x="92" y="14"/>
                  </a:lnTo>
                  <a:lnTo>
                    <a:pt x="95" y="14"/>
                  </a:lnTo>
                  <a:lnTo>
                    <a:pt x="110" y="13"/>
                  </a:lnTo>
                  <a:lnTo>
                    <a:pt x="112" y="13"/>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GB" dirty="0"/>
            </a:p>
          </p:txBody>
        </p:sp>
        <p:sp>
          <p:nvSpPr>
            <p:cNvPr id="29" name="Freeform 27">
              <a:extLst>
                <a:ext uri="{FF2B5EF4-FFF2-40B4-BE49-F238E27FC236}">
                  <a16:creationId xmlns:a16="http://schemas.microsoft.com/office/drawing/2014/main" id="{FD9939A0-1792-495C-A032-F43AD9972297}"/>
                </a:ext>
              </a:extLst>
            </p:cNvPr>
            <p:cNvSpPr>
              <a:spLocks noChangeAspect="1"/>
            </p:cNvSpPr>
            <p:nvPr/>
          </p:nvSpPr>
          <p:spPr bwMode="auto">
            <a:xfrm>
              <a:off x="5234148" y="2671561"/>
              <a:ext cx="1021454" cy="492791"/>
            </a:xfrm>
            <a:custGeom>
              <a:avLst/>
              <a:gdLst>
                <a:gd name="T0" fmla="*/ 373 w 634"/>
                <a:gd name="T1" fmla="*/ 305 h 305"/>
                <a:gd name="T2" fmla="*/ 351 w 634"/>
                <a:gd name="T3" fmla="*/ 304 h 305"/>
                <a:gd name="T4" fmla="*/ 318 w 634"/>
                <a:gd name="T5" fmla="*/ 304 h 305"/>
                <a:gd name="T6" fmla="*/ 277 w 634"/>
                <a:gd name="T7" fmla="*/ 303 h 305"/>
                <a:gd name="T8" fmla="*/ 250 w 634"/>
                <a:gd name="T9" fmla="*/ 303 h 305"/>
                <a:gd name="T10" fmla="*/ 227 w 634"/>
                <a:gd name="T11" fmla="*/ 301 h 305"/>
                <a:gd name="T12" fmla="*/ 190 w 634"/>
                <a:gd name="T13" fmla="*/ 300 h 305"/>
                <a:gd name="T14" fmla="*/ 142 w 634"/>
                <a:gd name="T15" fmla="*/ 265 h 305"/>
                <a:gd name="T16" fmla="*/ 143 w 634"/>
                <a:gd name="T17" fmla="*/ 238 h 305"/>
                <a:gd name="T18" fmla="*/ 144 w 634"/>
                <a:gd name="T19" fmla="*/ 202 h 305"/>
                <a:gd name="T20" fmla="*/ 48 w 634"/>
                <a:gd name="T21" fmla="*/ 197 h 305"/>
                <a:gd name="T22" fmla="*/ 0 w 634"/>
                <a:gd name="T23" fmla="*/ 195 h 305"/>
                <a:gd name="T24" fmla="*/ 3 w 634"/>
                <a:gd name="T25" fmla="*/ 156 h 305"/>
                <a:gd name="T26" fmla="*/ 4 w 634"/>
                <a:gd name="T27" fmla="*/ 133 h 305"/>
                <a:gd name="T28" fmla="*/ 5 w 634"/>
                <a:gd name="T29" fmla="*/ 109 h 305"/>
                <a:gd name="T30" fmla="*/ 7 w 634"/>
                <a:gd name="T31" fmla="*/ 73 h 305"/>
                <a:gd name="T32" fmla="*/ 11 w 634"/>
                <a:gd name="T33" fmla="*/ 5 h 305"/>
                <a:gd name="T34" fmla="*/ 16 w 634"/>
                <a:gd name="T35" fmla="*/ 0 h 305"/>
                <a:gd name="T36" fmla="*/ 71 w 634"/>
                <a:gd name="T37" fmla="*/ 4 h 305"/>
                <a:gd name="T38" fmla="*/ 96 w 634"/>
                <a:gd name="T39" fmla="*/ 5 h 305"/>
                <a:gd name="T40" fmla="*/ 138 w 634"/>
                <a:gd name="T41" fmla="*/ 7 h 305"/>
                <a:gd name="T42" fmla="*/ 179 w 634"/>
                <a:gd name="T43" fmla="*/ 9 h 305"/>
                <a:gd name="T44" fmla="*/ 262 w 634"/>
                <a:gd name="T45" fmla="*/ 11 h 305"/>
                <a:gd name="T46" fmla="*/ 349 w 634"/>
                <a:gd name="T47" fmla="*/ 12 h 305"/>
                <a:gd name="T48" fmla="*/ 415 w 634"/>
                <a:gd name="T49" fmla="*/ 24 h 305"/>
                <a:gd name="T50" fmla="*/ 437 w 634"/>
                <a:gd name="T51" fmla="*/ 36 h 305"/>
                <a:gd name="T52" fmla="*/ 465 w 634"/>
                <a:gd name="T53" fmla="*/ 28 h 305"/>
                <a:gd name="T54" fmla="*/ 497 w 634"/>
                <a:gd name="T55" fmla="*/ 33 h 305"/>
                <a:gd name="T56" fmla="*/ 521 w 634"/>
                <a:gd name="T57" fmla="*/ 41 h 305"/>
                <a:gd name="T58" fmla="*/ 543 w 634"/>
                <a:gd name="T59" fmla="*/ 61 h 305"/>
                <a:gd name="T60" fmla="*/ 556 w 634"/>
                <a:gd name="T61" fmla="*/ 85 h 305"/>
                <a:gd name="T62" fmla="*/ 561 w 634"/>
                <a:gd name="T63" fmla="*/ 105 h 305"/>
                <a:gd name="T64" fmla="*/ 570 w 634"/>
                <a:gd name="T65" fmla="*/ 121 h 305"/>
                <a:gd name="T66" fmla="*/ 571 w 634"/>
                <a:gd name="T67" fmla="*/ 139 h 305"/>
                <a:gd name="T68" fmla="*/ 581 w 634"/>
                <a:gd name="T69" fmla="*/ 156 h 305"/>
                <a:gd name="T70" fmla="*/ 586 w 634"/>
                <a:gd name="T71" fmla="*/ 168 h 305"/>
                <a:gd name="T72" fmla="*/ 587 w 634"/>
                <a:gd name="T73" fmla="*/ 187 h 305"/>
                <a:gd name="T74" fmla="*/ 591 w 634"/>
                <a:gd name="T75" fmla="*/ 193 h 305"/>
                <a:gd name="T76" fmla="*/ 592 w 634"/>
                <a:gd name="T77" fmla="*/ 205 h 305"/>
                <a:gd name="T78" fmla="*/ 594 w 634"/>
                <a:gd name="T79" fmla="*/ 217 h 305"/>
                <a:gd name="T80" fmla="*/ 600 w 634"/>
                <a:gd name="T81" fmla="*/ 244 h 305"/>
                <a:gd name="T82" fmla="*/ 604 w 634"/>
                <a:gd name="T83" fmla="*/ 252 h 305"/>
                <a:gd name="T84" fmla="*/ 616 w 634"/>
                <a:gd name="T85" fmla="*/ 277 h 305"/>
                <a:gd name="T86" fmla="*/ 634 w 634"/>
                <a:gd name="T87" fmla="*/ 303 h 305"/>
                <a:gd name="T88" fmla="*/ 593 w 634"/>
                <a:gd name="T89" fmla="*/ 304 h 305"/>
                <a:gd name="T90" fmla="*/ 567 w 634"/>
                <a:gd name="T91" fmla="*/ 304 h 305"/>
                <a:gd name="T92" fmla="*/ 550 w 634"/>
                <a:gd name="T93" fmla="*/ 304 h 305"/>
                <a:gd name="T94" fmla="*/ 525 w 634"/>
                <a:gd name="T95" fmla="*/ 304 h 305"/>
                <a:gd name="T96" fmla="*/ 502 w 634"/>
                <a:gd name="T97" fmla="*/ 305 h 305"/>
                <a:gd name="T98" fmla="*/ 483 w 634"/>
                <a:gd name="T99" fmla="*/ 305 h 305"/>
                <a:gd name="T100" fmla="*/ 447 w 634"/>
                <a:gd name="T101" fmla="*/ 305 h 305"/>
                <a:gd name="T102" fmla="*/ 429 w 634"/>
                <a:gd name="T103" fmla="*/ 305 h 305"/>
                <a:gd name="T104" fmla="*/ 401 w 634"/>
                <a:gd name="T105" fmla="*/ 305 h 305"/>
                <a:gd name="T106" fmla="*/ 384 w 634"/>
                <a:gd name="T107"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4" h="305">
                  <a:moveTo>
                    <a:pt x="384" y="305"/>
                  </a:moveTo>
                  <a:lnTo>
                    <a:pt x="382" y="305"/>
                  </a:lnTo>
                  <a:lnTo>
                    <a:pt x="373" y="305"/>
                  </a:lnTo>
                  <a:lnTo>
                    <a:pt x="359" y="304"/>
                  </a:lnTo>
                  <a:lnTo>
                    <a:pt x="355" y="304"/>
                  </a:lnTo>
                  <a:lnTo>
                    <a:pt x="351" y="304"/>
                  </a:lnTo>
                  <a:lnTo>
                    <a:pt x="341" y="304"/>
                  </a:lnTo>
                  <a:lnTo>
                    <a:pt x="336" y="304"/>
                  </a:lnTo>
                  <a:lnTo>
                    <a:pt x="318" y="304"/>
                  </a:lnTo>
                  <a:lnTo>
                    <a:pt x="304" y="304"/>
                  </a:lnTo>
                  <a:lnTo>
                    <a:pt x="282" y="303"/>
                  </a:lnTo>
                  <a:lnTo>
                    <a:pt x="277" y="303"/>
                  </a:lnTo>
                  <a:lnTo>
                    <a:pt x="276" y="303"/>
                  </a:lnTo>
                  <a:lnTo>
                    <a:pt x="263" y="303"/>
                  </a:lnTo>
                  <a:lnTo>
                    <a:pt x="250" y="303"/>
                  </a:lnTo>
                  <a:lnTo>
                    <a:pt x="237" y="303"/>
                  </a:lnTo>
                  <a:lnTo>
                    <a:pt x="235" y="301"/>
                  </a:lnTo>
                  <a:lnTo>
                    <a:pt x="227" y="301"/>
                  </a:lnTo>
                  <a:lnTo>
                    <a:pt x="209" y="301"/>
                  </a:lnTo>
                  <a:lnTo>
                    <a:pt x="195" y="300"/>
                  </a:lnTo>
                  <a:lnTo>
                    <a:pt x="190" y="300"/>
                  </a:lnTo>
                  <a:lnTo>
                    <a:pt x="187" y="300"/>
                  </a:lnTo>
                  <a:lnTo>
                    <a:pt x="141" y="299"/>
                  </a:lnTo>
                  <a:lnTo>
                    <a:pt x="142" y="265"/>
                  </a:lnTo>
                  <a:lnTo>
                    <a:pt x="143" y="256"/>
                  </a:lnTo>
                  <a:lnTo>
                    <a:pt x="143" y="250"/>
                  </a:lnTo>
                  <a:lnTo>
                    <a:pt x="143" y="238"/>
                  </a:lnTo>
                  <a:lnTo>
                    <a:pt x="143" y="231"/>
                  </a:lnTo>
                  <a:lnTo>
                    <a:pt x="144" y="226"/>
                  </a:lnTo>
                  <a:lnTo>
                    <a:pt x="144" y="202"/>
                  </a:lnTo>
                  <a:lnTo>
                    <a:pt x="103" y="199"/>
                  </a:lnTo>
                  <a:lnTo>
                    <a:pt x="101" y="199"/>
                  </a:lnTo>
                  <a:lnTo>
                    <a:pt x="48" y="197"/>
                  </a:lnTo>
                  <a:lnTo>
                    <a:pt x="35" y="196"/>
                  </a:lnTo>
                  <a:lnTo>
                    <a:pt x="31" y="196"/>
                  </a:lnTo>
                  <a:lnTo>
                    <a:pt x="0" y="195"/>
                  </a:lnTo>
                  <a:lnTo>
                    <a:pt x="1" y="183"/>
                  </a:lnTo>
                  <a:lnTo>
                    <a:pt x="3" y="165"/>
                  </a:lnTo>
                  <a:lnTo>
                    <a:pt x="3" y="156"/>
                  </a:lnTo>
                  <a:lnTo>
                    <a:pt x="3" y="145"/>
                  </a:lnTo>
                  <a:lnTo>
                    <a:pt x="4" y="139"/>
                  </a:lnTo>
                  <a:lnTo>
                    <a:pt x="4" y="133"/>
                  </a:lnTo>
                  <a:lnTo>
                    <a:pt x="4" y="126"/>
                  </a:lnTo>
                  <a:lnTo>
                    <a:pt x="5" y="121"/>
                  </a:lnTo>
                  <a:lnTo>
                    <a:pt x="5" y="109"/>
                  </a:lnTo>
                  <a:lnTo>
                    <a:pt x="6" y="97"/>
                  </a:lnTo>
                  <a:lnTo>
                    <a:pt x="7" y="85"/>
                  </a:lnTo>
                  <a:lnTo>
                    <a:pt x="7" y="73"/>
                  </a:lnTo>
                  <a:lnTo>
                    <a:pt x="10" y="40"/>
                  </a:lnTo>
                  <a:lnTo>
                    <a:pt x="11" y="18"/>
                  </a:lnTo>
                  <a:lnTo>
                    <a:pt x="11" y="5"/>
                  </a:lnTo>
                  <a:lnTo>
                    <a:pt x="12" y="0"/>
                  </a:lnTo>
                  <a:lnTo>
                    <a:pt x="15" y="0"/>
                  </a:lnTo>
                  <a:lnTo>
                    <a:pt x="16" y="0"/>
                  </a:lnTo>
                  <a:lnTo>
                    <a:pt x="51" y="3"/>
                  </a:lnTo>
                  <a:lnTo>
                    <a:pt x="69" y="4"/>
                  </a:lnTo>
                  <a:lnTo>
                    <a:pt x="71" y="4"/>
                  </a:lnTo>
                  <a:lnTo>
                    <a:pt x="85" y="4"/>
                  </a:lnTo>
                  <a:lnTo>
                    <a:pt x="95" y="5"/>
                  </a:lnTo>
                  <a:lnTo>
                    <a:pt x="96" y="5"/>
                  </a:lnTo>
                  <a:lnTo>
                    <a:pt x="100" y="5"/>
                  </a:lnTo>
                  <a:lnTo>
                    <a:pt x="123" y="6"/>
                  </a:lnTo>
                  <a:lnTo>
                    <a:pt x="138" y="7"/>
                  </a:lnTo>
                  <a:lnTo>
                    <a:pt x="150" y="7"/>
                  </a:lnTo>
                  <a:lnTo>
                    <a:pt x="173" y="9"/>
                  </a:lnTo>
                  <a:lnTo>
                    <a:pt x="179" y="9"/>
                  </a:lnTo>
                  <a:lnTo>
                    <a:pt x="210" y="10"/>
                  </a:lnTo>
                  <a:lnTo>
                    <a:pt x="238" y="11"/>
                  </a:lnTo>
                  <a:lnTo>
                    <a:pt x="262" y="11"/>
                  </a:lnTo>
                  <a:lnTo>
                    <a:pt x="282" y="11"/>
                  </a:lnTo>
                  <a:lnTo>
                    <a:pt x="329" y="12"/>
                  </a:lnTo>
                  <a:lnTo>
                    <a:pt x="349" y="12"/>
                  </a:lnTo>
                  <a:lnTo>
                    <a:pt x="402" y="13"/>
                  </a:lnTo>
                  <a:lnTo>
                    <a:pt x="411" y="22"/>
                  </a:lnTo>
                  <a:lnTo>
                    <a:pt x="415" y="24"/>
                  </a:lnTo>
                  <a:lnTo>
                    <a:pt x="420" y="25"/>
                  </a:lnTo>
                  <a:lnTo>
                    <a:pt x="426" y="29"/>
                  </a:lnTo>
                  <a:lnTo>
                    <a:pt x="437" y="36"/>
                  </a:lnTo>
                  <a:lnTo>
                    <a:pt x="447" y="27"/>
                  </a:lnTo>
                  <a:lnTo>
                    <a:pt x="463" y="28"/>
                  </a:lnTo>
                  <a:lnTo>
                    <a:pt x="465" y="28"/>
                  </a:lnTo>
                  <a:lnTo>
                    <a:pt x="473" y="27"/>
                  </a:lnTo>
                  <a:lnTo>
                    <a:pt x="490" y="27"/>
                  </a:lnTo>
                  <a:lnTo>
                    <a:pt x="497" y="33"/>
                  </a:lnTo>
                  <a:lnTo>
                    <a:pt x="499" y="35"/>
                  </a:lnTo>
                  <a:lnTo>
                    <a:pt x="507" y="36"/>
                  </a:lnTo>
                  <a:lnTo>
                    <a:pt x="521" y="41"/>
                  </a:lnTo>
                  <a:lnTo>
                    <a:pt x="528" y="49"/>
                  </a:lnTo>
                  <a:lnTo>
                    <a:pt x="534" y="59"/>
                  </a:lnTo>
                  <a:lnTo>
                    <a:pt x="543" y="61"/>
                  </a:lnTo>
                  <a:lnTo>
                    <a:pt x="547" y="61"/>
                  </a:lnTo>
                  <a:lnTo>
                    <a:pt x="553" y="82"/>
                  </a:lnTo>
                  <a:lnTo>
                    <a:pt x="556" y="85"/>
                  </a:lnTo>
                  <a:lnTo>
                    <a:pt x="555" y="88"/>
                  </a:lnTo>
                  <a:lnTo>
                    <a:pt x="559" y="97"/>
                  </a:lnTo>
                  <a:lnTo>
                    <a:pt x="561" y="105"/>
                  </a:lnTo>
                  <a:lnTo>
                    <a:pt x="563" y="109"/>
                  </a:lnTo>
                  <a:lnTo>
                    <a:pt x="567" y="109"/>
                  </a:lnTo>
                  <a:lnTo>
                    <a:pt x="570" y="121"/>
                  </a:lnTo>
                  <a:lnTo>
                    <a:pt x="571" y="123"/>
                  </a:lnTo>
                  <a:lnTo>
                    <a:pt x="574" y="133"/>
                  </a:lnTo>
                  <a:lnTo>
                    <a:pt x="571" y="139"/>
                  </a:lnTo>
                  <a:lnTo>
                    <a:pt x="573" y="145"/>
                  </a:lnTo>
                  <a:lnTo>
                    <a:pt x="581" y="154"/>
                  </a:lnTo>
                  <a:lnTo>
                    <a:pt x="581" y="156"/>
                  </a:lnTo>
                  <a:lnTo>
                    <a:pt x="581" y="157"/>
                  </a:lnTo>
                  <a:lnTo>
                    <a:pt x="581" y="160"/>
                  </a:lnTo>
                  <a:lnTo>
                    <a:pt x="586" y="168"/>
                  </a:lnTo>
                  <a:lnTo>
                    <a:pt x="591" y="178"/>
                  </a:lnTo>
                  <a:lnTo>
                    <a:pt x="587" y="181"/>
                  </a:lnTo>
                  <a:lnTo>
                    <a:pt x="587" y="187"/>
                  </a:lnTo>
                  <a:lnTo>
                    <a:pt x="591" y="187"/>
                  </a:lnTo>
                  <a:lnTo>
                    <a:pt x="591" y="190"/>
                  </a:lnTo>
                  <a:lnTo>
                    <a:pt x="591" y="193"/>
                  </a:lnTo>
                  <a:lnTo>
                    <a:pt x="591" y="199"/>
                  </a:lnTo>
                  <a:lnTo>
                    <a:pt x="591" y="201"/>
                  </a:lnTo>
                  <a:lnTo>
                    <a:pt x="592" y="205"/>
                  </a:lnTo>
                  <a:lnTo>
                    <a:pt x="595" y="215"/>
                  </a:lnTo>
                  <a:lnTo>
                    <a:pt x="595" y="216"/>
                  </a:lnTo>
                  <a:lnTo>
                    <a:pt x="594" y="217"/>
                  </a:lnTo>
                  <a:lnTo>
                    <a:pt x="594" y="227"/>
                  </a:lnTo>
                  <a:lnTo>
                    <a:pt x="591" y="231"/>
                  </a:lnTo>
                  <a:lnTo>
                    <a:pt x="600" y="244"/>
                  </a:lnTo>
                  <a:lnTo>
                    <a:pt x="599" y="246"/>
                  </a:lnTo>
                  <a:lnTo>
                    <a:pt x="601" y="252"/>
                  </a:lnTo>
                  <a:lnTo>
                    <a:pt x="604" y="252"/>
                  </a:lnTo>
                  <a:lnTo>
                    <a:pt x="606" y="249"/>
                  </a:lnTo>
                  <a:lnTo>
                    <a:pt x="611" y="273"/>
                  </a:lnTo>
                  <a:lnTo>
                    <a:pt x="616" y="277"/>
                  </a:lnTo>
                  <a:lnTo>
                    <a:pt x="619" y="279"/>
                  </a:lnTo>
                  <a:lnTo>
                    <a:pt x="629" y="300"/>
                  </a:lnTo>
                  <a:lnTo>
                    <a:pt x="634" y="303"/>
                  </a:lnTo>
                  <a:lnTo>
                    <a:pt x="633" y="303"/>
                  </a:lnTo>
                  <a:lnTo>
                    <a:pt x="599" y="303"/>
                  </a:lnTo>
                  <a:lnTo>
                    <a:pt x="593" y="304"/>
                  </a:lnTo>
                  <a:lnTo>
                    <a:pt x="583" y="304"/>
                  </a:lnTo>
                  <a:lnTo>
                    <a:pt x="575" y="304"/>
                  </a:lnTo>
                  <a:lnTo>
                    <a:pt x="567" y="304"/>
                  </a:lnTo>
                  <a:lnTo>
                    <a:pt x="565" y="304"/>
                  </a:lnTo>
                  <a:lnTo>
                    <a:pt x="556" y="304"/>
                  </a:lnTo>
                  <a:lnTo>
                    <a:pt x="550" y="304"/>
                  </a:lnTo>
                  <a:lnTo>
                    <a:pt x="547" y="304"/>
                  </a:lnTo>
                  <a:lnTo>
                    <a:pt x="528" y="304"/>
                  </a:lnTo>
                  <a:lnTo>
                    <a:pt x="525" y="304"/>
                  </a:lnTo>
                  <a:lnTo>
                    <a:pt x="520" y="304"/>
                  </a:lnTo>
                  <a:lnTo>
                    <a:pt x="516" y="304"/>
                  </a:lnTo>
                  <a:lnTo>
                    <a:pt x="502" y="305"/>
                  </a:lnTo>
                  <a:lnTo>
                    <a:pt x="492" y="305"/>
                  </a:lnTo>
                  <a:lnTo>
                    <a:pt x="484" y="305"/>
                  </a:lnTo>
                  <a:lnTo>
                    <a:pt x="483" y="305"/>
                  </a:lnTo>
                  <a:lnTo>
                    <a:pt x="465" y="305"/>
                  </a:lnTo>
                  <a:lnTo>
                    <a:pt x="450" y="305"/>
                  </a:lnTo>
                  <a:lnTo>
                    <a:pt x="447" y="305"/>
                  </a:lnTo>
                  <a:lnTo>
                    <a:pt x="442" y="305"/>
                  </a:lnTo>
                  <a:lnTo>
                    <a:pt x="437" y="305"/>
                  </a:lnTo>
                  <a:lnTo>
                    <a:pt x="429" y="305"/>
                  </a:lnTo>
                  <a:lnTo>
                    <a:pt x="418" y="305"/>
                  </a:lnTo>
                  <a:lnTo>
                    <a:pt x="409" y="305"/>
                  </a:lnTo>
                  <a:lnTo>
                    <a:pt x="401" y="305"/>
                  </a:lnTo>
                  <a:lnTo>
                    <a:pt x="400" y="305"/>
                  </a:lnTo>
                  <a:lnTo>
                    <a:pt x="391" y="305"/>
                  </a:lnTo>
                  <a:lnTo>
                    <a:pt x="384" y="305"/>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GB" dirty="0"/>
            </a:p>
          </p:txBody>
        </p:sp>
        <p:sp>
          <p:nvSpPr>
            <p:cNvPr id="30" name="Freeform 28">
              <a:extLst>
                <a:ext uri="{FF2B5EF4-FFF2-40B4-BE49-F238E27FC236}">
                  <a16:creationId xmlns:a16="http://schemas.microsoft.com/office/drawing/2014/main" id="{2A81B6E6-6C60-40A3-9581-3E52C6C7DAFD}"/>
                </a:ext>
              </a:extLst>
            </p:cNvPr>
            <p:cNvSpPr>
              <a:spLocks noChangeAspect="1"/>
            </p:cNvSpPr>
            <p:nvPr/>
          </p:nvSpPr>
          <p:spPr bwMode="auto">
            <a:xfrm>
              <a:off x="5279749" y="1731607"/>
              <a:ext cx="820811" cy="492791"/>
            </a:xfrm>
            <a:custGeom>
              <a:avLst/>
              <a:gdLst>
                <a:gd name="T0" fmla="*/ 188 w 505"/>
                <a:gd name="T1" fmla="*/ 300 h 304"/>
                <a:gd name="T2" fmla="*/ 239 w 505"/>
                <a:gd name="T3" fmla="*/ 302 h 304"/>
                <a:gd name="T4" fmla="*/ 272 w 505"/>
                <a:gd name="T5" fmla="*/ 303 h 304"/>
                <a:gd name="T6" fmla="*/ 281 w 505"/>
                <a:gd name="T7" fmla="*/ 303 h 304"/>
                <a:gd name="T8" fmla="*/ 299 w 505"/>
                <a:gd name="T9" fmla="*/ 303 h 304"/>
                <a:gd name="T10" fmla="*/ 341 w 505"/>
                <a:gd name="T11" fmla="*/ 304 h 304"/>
                <a:gd name="T12" fmla="*/ 359 w 505"/>
                <a:gd name="T13" fmla="*/ 304 h 304"/>
                <a:gd name="T14" fmla="*/ 391 w 505"/>
                <a:gd name="T15" fmla="*/ 304 h 304"/>
                <a:gd name="T16" fmla="*/ 409 w 505"/>
                <a:gd name="T17" fmla="*/ 304 h 304"/>
                <a:gd name="T18" fmla="*/ 458 w 505"/>
                <a:gd name="T19" fmla="*/ 304 h 304"/>
                <a:gd name="T20" fmla="*/ 475 w 505"/>
                <a:gd name="T21" fmla="*/ 304 h 304"/>
                <a:gd name="T22" fmla="*/ 505 w 505"/>
                <a:gd name="T23" fmla="*/ 304 h 304"/>
                <a:gd name="T24" fmla="*/ 504 w 505"/>
                <a:gd name="T25" fmla="*/ 296 h 304"/>
                <a:gd name="T26" fmla="*/ 492 w 505"/>
                <a:gd name="T27" fmla="*/ 250 h 304"/>
                <a:gd name="T28" fmla="*/ 490 w 505"/>
                <a:gd name="T29" fmla="*/ 237 h 304"/>
                <a:gd name="T30" fmla="*/ 490 w 505"/>
                <a:gd name="T31" fmla="*/ 214 h 304"/>
                <a:gd name="T32" fmla="*/ 485 w 505"/>
                <a:gd name="T33" fmla="*/ 188 h 304"/>
                <a:gd name="T34" fmla="*/ 486 w 505"/>
                <a:gd name="T35" fmla="*/ 179 h 304"/>
                <a:gd name="T36" fmla="*/ 486 w 505"/>
                <a:gd name="T37" fmla="*/ 170 h 304"/>
                <a:gd name="T38" fmla="*/ 485 w 505"/>
                <a:gd name="T39" fmla="*/ 166 h 304"/>
                <a:gd name="T40" fmla="*/ 484 w 505"/>
                <a:gd name="T41" fmla="*/ 154 h 304"/>
                <a:gd name="T42" fmla="*/ 481 w 505"/>
                <a:gd name="T43" fmla="*/ 138 h 304"/>
                <a:gd name="T44" fmla="*/ 466 w 505"/>
                <a:gd name="T45" fmla="*/ 92 h 304"/>
                <a:gd name="T46" fmla="*/ 464 w 505"/>
                <a:gd name="T47" fmla="*/ 88 h 304"/>
                <a:gd name="T48" fmla="*/ 464 w 505"/>
                <a:gd name="T49" fmla="*/ 66 h 304"/>
                <a:gd name="T50" fmla="*/ 463 w 505"/>
                <a:gd name="T51" fmla="*/ 54 h 304"/>
                <a:gd name="T52" fmla="*/ 462 w 505"/>
                <a:gd name="T53" fmla="*/ 23 h 304"/>
                <a:gd name="T54" fmla="*/ 412 w 505"/>
                <a:gd name="T55" fmla="*/ 12 h 304"/>
                <a:gd name="T56" fmla="*/ 310 w 505"/>
                <a:gd name="T57" fmla="*/ 11 h 304"/>
                <a:gd name="T58" fmla="*/ 191 w 505"/>
                <a:gd name="T59" fmla="*/ 9 h 304"/>
                <a:gd name="T60" fmla="*/ 149 w 505"/>
                <a:gd name="T61" fmla="*/ 6 h 304"/>
                <a:gd name="T62" fmla="*/ 18 w 505"/>
                <a:gd name="T63" fmla="*/ 0 h 304"/>
                <a:gd name="T64" fmla="*/ 16 w 505"/>
                <a:gd name="T65" fmla="*/ 32 h 304"/>
                <a:gd name="T66" fmla="*/ 14 w 505"/>
                <a:gd name="T67" fmla="*/ 47 h 304"/>
                <a:gd name="T68" fmla="*/ 13 w 505"/>
                <a:gd name="T69" fmla="*/ 83 h 304"/>
                <a:gd name="T70" fmla="*/ 12 w 505"/>
                <a:gd name="T71" fmla="*/ 107 h 304"/>
                <a:gd name="T72" fmla="*/ 8 w 505"/>
                <a:gd name="T73" fmla="*/ 153 h 304"/>
                <a:gd name="T74" fmla="*/ 8 w 505"/>
                <a:gd name="T75" fmla="*/ 159 h 304"/>
                <a:gd name="T76" fmla="*/ 5 w 505"/>
                <a:gd name="T77" fmla="*/ 214 h 304"/>
                <a:gd name="T78" fmla="*/ 4 w 505"/>
                <a:gd name="T79" fmla="*/ 234 h 304"/>
                <a:gd name="T80" fmla="*/ 2 w 505"/>
                <a:gd name="T81" fmla="*/ 260 h 304"/>
                <a:gd name="T82" fmla="*/ 1 w 505"/>
                <a:gd name="T83" fmla="*/ 276 h 304"/>
                <a:gd name="T84" fmla="*/ 4 w 505"/>
                <a:gd name="T85" fmla="*/ 292 h 304"/>
                <a:gd name="T86" fmla="*/ 71 w 505"/>
                <a:gd name="T87" fmla="*/ 296 h 304"/>
                <a:gd name="T88" fmla="*/ 104 w 505"/>
                <a:gd name="T89" fmla="*/ 297 h 304"/>
                <a:gd name="T90" fmla="*/ 138 w 505"/>
                <a:gd name="T91" fmla="*/ 29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5" h="304">
                  <a:moveTo>
                    <a:pt x="138" y="298"/>
                  </a:moveTo>
                  <a:lnTo>
                    <a:pt x="188" y="300"/>
                  </a:lnTo>
                  <a:lnTo>
                    <a:pt x="197" y="300"/>
                  </a:lnTo>
                  <a:lnTo>
                    <a:pt x="239" y="302"/>
                  </a:lnTo>
                  <a:lnTo>
                    <a:pt x="240" y="302"/>
                  </a:lnTo>
                  <a:lnTo>
                    <a:pt x="272" y="303"/>
                  </a:lnTo>
                  <a:lnTo>
                    <a:pt x="274" y="303"/>
                  </a:lnTo>
                  <a:lnTo>
                    <a:pt x="281" y="303"/>
                  </a:lnTo>
                  <a:lnTo>
                    <a:pt x="293" y="303"/>
                  </a:lnTo>
                  <a:lnTo>
                    <a:pt x="299" y="303"/>
                  </a:lnTo>
                  <a:lnTo>
                    <a:pt x="324" y="304"/>
                  </a:lnTo>
                  <a:lnTo>
                    <a:pt x="341" y="304"/>
                  </a:lnTo>
                  <a:lnTo>
                    <a:pt x="358" y="304"/>
                  </a:lnTo>
                  <a:lnTo>
                    <a:pt x="359" y="304"/>
                  </a:lnTo>
                  <a:lnTo>
                    <a:pt x="383" y="304"/>
                  </a:lnTo>
                  <a:lnTo>
                    <a:pt x="391" y="304"/>
                  </a:lnTo>
                  <a:lnTo>
                    <a:pt x="408" y="304"/>
                  </a:lnTo>
                  <a:lnTo>
                    <a:pt x="409" y="304"/>
                  </a:lnTo>
                  <a:lnTo>
                    <a:pt x="442" y="304"/>
                  </a:lnTo>
                  <a:lnTo>
                    <a:pt x="458" y="304"/>
                  </a:lnTo>
                  <a:lnTo>
                    <a:pt x="461" y="304"/>
                  </a:lnTo>
                  <a:lnTo>
                    <a:pt x="475" y="304"/>
                  </a:lnTo>
                  <a:lnTo>
                    <a:pt x="493" y="304"/>
                  </a:lnTo>
                  <a:lnTo>
                    <a:pt x="505" y="304"/>
                  </a:lnTo>
                  <a:lnTo>
                    <a:pt x="504" y="298"/>
                  </a:lnTo>
                  <a:lnTo>
                    <a:pt x="504" y="296"/>
                  </a:lnTo>
                  <a:lnTo>
                    <a:pt x="500" y="264"/>
                  </a:lnTo>
                  <a:lnTo>
                    <a:pt x="492" y="250"/>
                  </a:lnTo>
                  <a:lnTo>
                    <a:pt x="490" y="238"/>
                  </a:lnTo>
                  <a:lnTo>
                    <a:pt x="490" y="237"/>
                  </a:lnTo>
                  <a:lnTo>
                    <a:pt x="488" y="237"/>
                  </a:lnTo>
                  <a:lnTo>
                    <a:pt x="490" y="214"/>
                  </a:lnTo>
                  <a:lnTo>
                    <a:pt x="487" y="202"/>
                  </a:lnTo>
                  <a:lnTo>
                    <a:pt x="485" y="188"/>
                  </a:lnTo>
                  <a:lnTo>
                    <a:pt x="486" y="184"/>
                  </a:lnTo>
                  <a:lnTo>
                    <a:pt x="486" y="179"/>
                  </a:lnTo>
                  <a:lnTo>
                    <a:pt x="485" y="171"/>
                  </a:lnTo>
                  <a:lnTo>
                    <a:pt x="486" y="170"/>
                  </a:lnTo>
                  <a:lnTo>
                    <a:pt x="484" y="167"/>
                  </a:lnTo>
                  <a:lnTo>
                    <a:pt x="485" y="166"/>
                  </a:lnTo>
                  <a:lnTo>
                    <a:pt x="485" y="154"/>
                  </a:lnTo>
                  <a:lnTo>
                    <a:pt x="484" y="154"/>
                  </a:lnTo>
                  <a:lnTo>
                    <a:pt x="482" y="143"/>
                  </a:lnTo>
                  <a:lnTo>
                    <a:pt x="481" y="138"/>
                  </a:lnTo>
                  <a:lnTo>
                    <a:pt x="473" y="118"/>
                  </a:lnTo>
                  <a:lnTo>
                    <a:pt x="466" y="92"/>
                  </a:lnTo>
                  <a:lnTo>
                    <a:pt x="464" y="90"/>
                  </a:lnTo>
                  <a:lnTo>
                    <a:pt x="464" y="88"/>
                  </a:lnTo>
                  <a:lnTo>
                    <a:pt x="466" y="87"/>
                  </a:lnTo>
                  <a:lnTo>
                    <a:pt x="464" y="66"/>
                  </a:lnTo>
                  <a:lnTo>
                    <a:pt x="463" y="56"/>
                  </a:lnTo>
                  <a:lnTo>
                    <a:pt x="463" y="54"/>
                  </a:lnTo>
                  <a:lnTo>
                    <a:pt x="461" y="24"/>
                  </a:lnTo>
                  <a:lnTo>
                    <a:pt x="462" y="23"/>
                  </a:lnTo>
                  <a:lnTo>
                    <a:pt x="458" y="11"/>
                  </a:lnTo>
                  <a:lnTo>
                    <a:pt x="412" y="12"/>
                  </a:lnTo>
                  <a:lnTo>
                    <a:pt x="343" y="11"/>
                  </a:lnTo>
                  <a:lnTo>
                    <a:pt x="310" y="11"/>
                  </a:lnTo>
                  <a:lnTo>
                    <a:pt x="268" y="10"/>
                  </a:lnTo>
                  <a:lnTo>
                    <a:pt x="191" y="9"/>
                  </a:lnTo>
                  <a:lnTo>
                    <a:pt x="182" y="8"/>
                  </a:lnTo>
                  <a:lnTo>
                    <a:pt x="149" y="6"/>
                  </a:lnTo>
                  <a:lnTo>
                    <a:pt x="89" y="4"/>
                  </a:lnTo>
                  <a:lnTo>
                    <a:pt x="18" y="0"/>
                  </a:lnTo>
                  <a:lnTo>
                    <a:pt x="16" y="24"/>
                  </a:lnTo>
                  <a:lnTo>
                    <a:pt x="16" y="32"/>
                  </a:lnTo>
                  <a:lnTo>
                    <a:pt x="16" y="35"/>
                  </a:lnTo>
                  <a:lnTo>
                    <a:pt x="14" y="47"/>
                  </a:lnTo>
                  <a:lnTo>
                    <a:pt x="14" y="58"/>
                  </a:lnTo>
                  <a:lnTo>
                    <a:pt x="13" y="83"/>
                  </a:lnTo>
                  <a:lnTo>
                    <a:pt x="12" y="95"/>
                  </a:lnTo>
                  <a:lnTo>
                    <a:pt x="12" y="107"/>
                  </a:lnTo>
                  <a:lnTo>
                    <a:pt x="11" y="119"/>
                  </a:lnTo>
                  <a:lnTo>
                    <a:pt x="8" y="153"/>
                  </a:lnTo>
                  <a:lnTo>
                    <a:pt x="8" y="155"/>
                  </a:lnTo>
                  <a:lnTo>
                    <a:pt x="8" y="159"/>
                  </a:lnTo>
                  <a:lnTo>
                    <a:pt x="7" y="178"/>
                  </a:lnTo>
                  <a:lnTo>
                    <a:pt x="5" y="214"/>
                  </a:lnTo>
                  <a:lnTo>
                    <a:pt x="4" y="225"/>
                  </a:lnTo>
                  <a:lnTo>
                    <a:pt x="4" y="234"/>
                  </a:lnTo>
                  <a:lnTo>
                    <a:pt x="4" y="238"/>
                  </a:lnTo>
                  <a:lnTo>
                    <a:pt x="2" y="260"/>
                  </a:lnTo>
                  <a:lnTo>
                    <a:pt x="2" y="262"/>
                  </a:lnTo>
                  <a:lnTo>
                    <a:pt x="1" y="276"/>
                  </a:lnTo>
                  <a:lnTo>
                    <a:pt x="0" y="292"/>
                  </a:lnTo>
                  <a:lnTo>
                    <a:pt x="4" y="292"/>
                  </a:lnTo>
                  <a:lnTo>
                    <a:pt x="29" y="293"/>
                  </a:lnTo>
                  <a:lnTo>
                    <a:pt x="71" y="296"/>
                  </a:lnTo>
                  <a:lnTo>
                    <a:pt x="74" y="296"/>
                  </a:lnTo>
                  <a:lnTo>
                    <a:pt x="104" y="297"/>
                  </a:lnTo>
                  <a:lnTo>
                    <a:pt x="130" y="298"/>
                  </a:lnTo>
                  <a:lnTo>
                    <a:pt x="138" y="298"/>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GB" dirty="0"/>
            </a:p>
          </p:txBody>
        </p:sp>
        <p:sp>
          <p:nvSpPr>
            <p:cNvPr id="31" name="Freeform 29">
              <a:extLst>
                <a:ext uri="{FF2B5EF4-FFF2-40B4-BE49-F238E27FC236}">
                  <a16:creationId xmlns:a16="http://schemas.microsoft.com/office/drawing/2014/main" id="{A02A5709-6575-435F-B86F-A0D1F72A6F58}"/>
                </a:ext>
              </a:extLst>
            </p:cNvPr>
            <p:cNvSpPr>
              <a:spLocks noChangeAspect="1"/>
            </p:cNvSpPr>
            <p:nvPr/>
          </p:nvSpPr>
          <p:spPr bwMode="auto">
            <a:xfrm>
              <a:off x="5252388" y="2206148"/>
              <a:ext cx="866412" cy="565798"/>
            </a:xfrm>
            <a:custGeom>
              <a:avLst/>
              <a:gdLst>
                <a:gd name="T0" fmla="*/ 487 w 535"/>
                <a:gd name="T1" fmla="*/ 318 h 344"/>
                <a:gd name="T2" fmla="*/ 509 w 535"/>
                <a:gd name="T3" fmla="*/ 324 h 344"/>
                <a:gd name="T4" fmla="*/ 522 w 535"/>
                <a:gd name="T5" fmla="*/ 342 h 344"/>
                <a:gd name="T6" fmla="*/ 535 w 535"/>
                <a:gd name="T7" fmla="*/ 344 h 344"/>
                <a:gd name="T8" fmla="*/ 533 w 535"/>
                <a:gd name="T9" fmla="*/ 343 h 344"/>
                <a:gd name="T10" fmla="*/ 532 w 535"/>
                <a:gd name="T11" fmla="*/ 335 h 344"/>
                <a:gd name="T12" fmla="*/ 528 w 535"/>
                <a:gd name="T13" fmla="*/ 304 h 344"/>
                <a:gd name="T14" fmla="*/ 531 w 535"/>
                <a:gd name="T15" fmla="*/ 290 h 344"/>
                <a:gd name="T16" fmla="*/ 534 w 535"/>
                <a:gd name="T17" fmla="*/ 283 h 344"/>
                <a:gd name="T18" fmla="*/ 527 w 535"/>
                <a:gd name="T19" fmla="*/ 270 h 344"/>
                <a:gd name="T20" fmla="*/ 523 w 535"/>
                <a:gd name="T21" fmla="*/ 247 h 344"/>
                <a:gd name="T22" fmla="*/ 533 w 535"/>
                <a:gd name="T23" fmla="*/ 247 h 344"/>
                <a:gd name="T24" fmla="*/ 533 w 535"/>
                <a:gd name="T25" fmla="*/ 222 h 344"/>
                <a:gd name="T26" fmla="*/ 533 w 535"/>
                <a:gd name="T27" fmla="*/ 198 h 344"/>
                <a:gd name="T28" fmla="*/ 532 w 535"/>
                <a:gd name="T29" fmla="*/ 179 h 344"/>
                <a:gd name="T30" fmla="*/ 532 w 535"/>
                <a:gd name="T31" fmla="*/ 138 h 344"/>
                <a:gd name="T32" fmla="*/ 532 w 535"/>
                <a:gd name="T33" fmla="*/ 120 h 344"/>
                <a:gd name="T34" fmla="*/ 531 w 535"/>
                <a:gd name="T35" fmla="*/ 76 h 344"/>
                <a:gd name="T36" fmla="*/ 527 w 535"/>
                <a:gd name="T37" fmla="*/ 67 h 344"/>
                <a:gd name="T38" fmla="*/ 504 w 535"/>
                <a:gd name="T39" fmla="*/ 46 h 344"/>
                <a:gd name="T40" fmla="*/ 516 w 535"/>
                <a:gd name="T41" fmla="*/ 30 h 344"/>
                <a:gd name="T42" fmla="*/ 510 w 535"/>
                <a:gd name="T43" fmla="*/ 12 h 344"/>
                <a:gd name="T44" fmla="*/ 478 w 535"/>
                <a:gd name="T45" fmla="*/ 12 h 344"/>
                <a:gd name="T46" fmla="*/ 459 w 535"/>
                <a:gd name="T47" fmla="*/ 12 h 344"/>
                <a:gd name="T48" fmla="*/ 425 w 535"/>
                <a:gd name="T49" fmla="*/ 12 h 344"/>
                <a:gd name="T50" fmla="*/ 400 w 535"/>
                <a:gd name="T51" fmla="*/ 12 h 344"/>
                <a:gd name="T52" fmla="*/ 375 w 535"/>
                <a:gd name="T53" fmla="*/ 12 h 344"/>
                <a:gd name="T54" fmla="*/ 341 w 535"/>
                <a:gd name="T55" fmla="*/ 12 h 344"/>
                <a:gd name="T56" fmla="*/ 310 w 535"/>
                <a:gd name="T57" fmla="*/ 11 h 344"/>
                <a:gd name="T58" fmla="*/ 291 w 535"/>
                <a:gd name="T59" fmla="*/ 11 h 344"/>
                <a:gd name="T60" fmla="*/ 257 w 535"/>
                <a:gd name="T61" fmla="*/ 10 h 344"/>
                <a:gd name="T62" fmla="*/ 214 w 535"/>
                <a:gd name="T63" fmla="*/ 8 h 344"/>
                <a:gd name="T64" fmla="*/ 155 w 535"/>
                <a:gd name="T65" fmla="*/ 6 h 344"/>
                <a:gd name="T66" fmla="*/ 121 w 535"/>
                <a:gd name="T67" fmla="*/ 5 h 344"/>
                <a:gd name="T68" fmla="*/ 88 w 535"/>
                <a:gd name="T69" fmla="*/ 4 h 344"/>
                <a:gd name="T70" fmla="*/ 21 w 535"/>
                <a:gd name="T71" fmla="*/ 0 h 344"/>
                <a:gd name="T72" fmla="*/ 17 w 535"/>
                <a:gd name="T73" fmla="*/ 6 h 344"/>
                <a:gd name="T74" fmla="*/ 13 w 535"/>
                <a:gd name="T75" fmla="*/ 66 h 344"/>
                <a:gd name="T76" fmla="*/ 12 w 535"/>
                <a:gd name="T77" fmla="*/ 90 h 344"/>
                <a:gd name="T78" fmla="*/ 10 w 535"/>
                <a:gd name="T79" fmla="*/ 114 h 344"/>
                <a:gd name="T80" fmla="*/ 9 w 535"/>
                <a:gd name="T81" fmla="*/ 138 h 344"/>
                <a:gd name="T82" fmla="*/ 6 w 535"/>
                <a:gd name="T83" fmla="*/ 169 h 344"/>
                <a:gd name="T84" fmla="*/ 5 w 535"/>
                <a:gd name="T85" fmla="*/ 187 h 344"/>
                <a:gd name="T86" fmla="*/ 4 w 535"/>
                <a:gd name="T87" fmla="*/ 211 h 344"/>
                <a:gd name="T88" fmla="*/ 3 w 535"/>
                <a:gd name="T89" fmla="*/ 235 h 344"/>
                <a:gd name="T90" fmla="*/ 1 w 535"/>
                <a:gd name="T91" fmla="*/ 247 h 344"/>
                <a:gd name="T92" fmla="*/ 0 w 535"/>
                <a:gd name="T93" fmla="*/ 283 h 344"/>
                <a:gd name="T94" fmla="*/ 4 w 535"/>
                <a:gd name="T95" fmla="*/ 283 h 344"/>
                <a:gd name="T96" fmla="*/ 57 w 535"/>
                <a:gd name="T97" fmla="*/ 287 h 344"/>
                <a:gd name="T98" fmla="*/ 73 w 535"/>
                <a:gd name="T99" fmla="*/ 287 h 344"/>
                <a:gd name="T100" fmla="*/ 84 w 535"/>
                <a:gd name="T101" fmla="*/ 288 h 344"/>
                <a:gd name="T102" fmla="*/ 111 w 535"/>
                <a:gd name="T103" fmla="*/ 289 h 344"/>
                <a:gd name="T104" fmla="*/ 138 w 535"/>
                <a:gd name="T105" fmla="*/ 290 h 344"/>
                <a:gd name="T106" fmla="*/ 167 w 535"/>
                <a:gd name="T107" fmla="*/ 292 h 344"/>
                <a:gd name="T108" fmla="*/ 226 w 535"/>
                <a:gd name="T109" fmla="*/ 294 h 344"/>
                <a:gd name="T110" fmla="*/ 270 w 535"/>
                <a:gd name="T111" fmla="*/ 294 h 344"/>
                <a:gd name="T112" fmla="*/ 337 w 535"/>
                <a:gd name="T113" fmla="*/ 295 h 344"/>
                <a:gd name="T114" fmla="*/ 399 w 535"/>
                <a:gd name="T115" fmla="*/ 305 h 344"/>
                <a:gd name="T116" fmla="*/ 408 w 535"/>
                <a:gd name="T117" fmla="*/ 308 h 344"/>
                <a:gd name="T118" fmla="*/ 425 w 535"/>
                <a:gd name="T119" fmla="*/ 319 h 344"/>
                <a:gd name="T120" fmla="*/ 451 w 535"/>
                <a:gd name="T121" fmla="*/ 311 h 344"/>
                <a:gd name="T122" fmla="*/ 461 w 535"/>
                <a:gd name="T123" fmla="*/ 310 h 344"/>
                <a:gd name="T124" fmla="*/ 485 w 535"/>
                <a:gd name="T125" fmla="*/ 31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 h="344">
                  <a:moveTo>
                    <a:pt x="485" y="316"/>
                  </a:moveTo>
                  <a:lnTo>
                    <a:pt x="487" y="318"/>
                  </a:lnTo>
                  <a:lnTo>
                    <a:pt x="495" y="319"/>
                  </a:lnTo>
                  <a:lnTo>
                    <a:pt x="509" y="324"/>
                  </a:lnTo>
                  <a:lnTo>
                    <a:pt x="516" y="332"/>
                  </a:lnTo>
                  <a:lnTo>
                    <a:pt x="522" y="342"/>
                  </a:lnTo>
                  <a:lnTo>
                    <a:pt x="531" y="344"/>
                  </a:lnTo>
                  <a:lnTo>
                    <a:pt x="535" y="344"/>
                  </a:lnTo>
                  <a:lnTo>
                    <a:pt x="533" y="344"/>
                  </a:lnTo>
                  <a:lnTo>
                    <a:pt x="533" y="343"/>
                  </a:lnTo>
                  <a:lnTo>
                    <a:pt x="532" y="338"/>
                  </a:lnTo>
                  <a:lnTo>
                    <a:pt x="532" y="335"/>
                  </a:lnTo>
                  <a:lnTo>
                    <a:pt x="522" y="324"/>
                  </a:lnTo>
                  <a:lnTo>
                    <a:pt x="528" y="304"/>
                  </a:lnTo>
                  <a:lnTo>
                    <a:pt x="531" y="299"/>
                  </a:lnTo>
                  <a:lnTo>
                    <a:pt x="531" y="290"/>
                  </a:lnTo>
                  <a:lnTo>
                    <a:pt x="534" y="287"/>
                  </a:lnTo>
                  <a:lnTo>
                    <a:pt x="534" y="283"/>
                  </a:lnTo>
                  <a:lnTo>
                    <a:pt x="531" y="274"/>
                  </a:lnTo>
                  <a:lnTo>
                    <a:pt x="527" y="270"/>
                  </a:lnTo>
                  <a:lnTo>
                    <a:pt x="528" y="259"/>
                  </a:lnTo>
                  <a:lnTo>
                    <a:pt x="523" y="247"/>
                  </a:lnTo>
                  <a:lnTo>
                    <a:pt x="531" y="247"/>
                  </a:lnTo>
                  <a:lnTo>
                    <a:pt x="533" y="247"/>
                  </a:lnTo>
                  <a:lnTo>
                    <a:pt x="533" y="235"/>
                  </a:lnTo>
                  <a:lnTo>
                    <a:pt x="533" y="222"/>
                  </a:lnTo>
                  <a:lnTo>
                    <a:pt x="533" y="212"/>
                  </a:lnTo>
                  <a:lnTo>
                    <a:pt x="533" y="198"/>
                  </a:lnTo>
                  <a:lnTo>
                    <a:pt x="533" y="186"/>
                  </a:lnTo>
                  <a:lnTo>
                    <a:pt x="532" y="179"/>
                  </a:lnTo>
                  <a:lnTo>
                    <a:pt x="532" y="146"/>
                  </a:lnTo>
                  <a:lnTo>
                    <a:pt x="532" y="138"/>
                  </a:lnTo>
                  <a:lnTo>
                    <a:pt x="532" y="137"/>
                  </a:lnTo>
                  <a:lnTo>
                    <a:pt x="532" y="120"/>
                  </a:lnTo>
                  <a:lnTo>
                    <a:pt x="532" y="104"/>
                  </a:lnTo>
                  <a:lnTo>
                    <a:pt x="531" y="76"/>
                  </a:lnTo>
                  <a:lnTo>
                    <a:pt x="529" y="71"/>
                  </a:lnTo>
                  <a:lnTo>
                    <a:pt x="527" y="67"/>
                  </a:lnTo>
                  <a:lnTo>
                    <a:pt x="519" y="62"/>
                  </a:lnTo>
                  <a:lnTo>
                    <a:pt x="504" y="46"/>
                  </a:lnTo>
                  <a:lnTo>
                    <a:pt x="503" y="42"/>
                  </a:lnTo>
                  <a:lnTo>
                    <a:pt x="516" y="30"/>
                  </a:lnTo>
                  <a:lnTo>
                    <a:pt x="522" y="12"/>
                  </a:lnTo>
                  <a:lnTo>
                    <a:pt x="510" y="12"/>
                  </a:lnTo>
                  <a:lnTo>
                    <a:pt x="492" y="12"/>
                  </a:lnTo>
                  <a:lnTo>
                    <a:pt x="478" y="12"/>
                  </a:lnTo>
                  <a:lnTo>
                    <a:pt x="475" y="12"/>
                  </a:lnTo>
                  <a:lnTo>
                    <a:pt x="459" y="12"/>
                  </a:lnTo>
                  <a:lnTo>
                    <a:pt x="426" y="12"/>
                  </a:lnTo>
                  <a:lnTo>
                    <a:pt x="425" y="12"/>
                  </a:lnTo>
                  <a:lnTo>
                    <a:pt x="408" y="12"/>
                  </a:lnTo>
                  <a:lnTo>
                    <a:pt x="400" y="12"/>
                  </a:lnTo>
                  <a:lnTo>
                    <a:pt x="376" y="12"/>
                  </a:lnTo>
                  <a:lnTo>
                    <a:pt x="375" y="12"/>
                  </a:lnTo>
                  <a:lnTo>
                    <a:pt x="358" y="12"/>
                  </a:lnTo>
                  <a:lnTo>
                    <a:pt x="341" y="12"/>
                  </a:lnTo>
                  <a:lnTo>
                    <a:pt x="316" y="11"/>
                  </a:lnTo>
                  <a:lnTo>
                    <a:pt x="310" y="11"/>
                  </a:lnTo>
                  <a:lnTo>
                    <a:pt x="298" y="11"/>
                  </a:lnTo>
                  <a:lnTo>
                    <a:pt x="291" y="11"/>
                  </a:lnTo>
                  <a:lnTo>
                    <a:pt x="289" y="11"/>
                  </a:lnTo>
                  <a:lnTo>
                    <a:pt x="257" y="10"/>
                  </a:lnTo>
                  <a:lnTo>
                    <a:pt x="256" y="10"/>
                  </a:lnTo>
                  <a:lnTo>
                    <a:pt x="214" y="8"/>
                  </a:lnTo>
                  <a:lnTo>
                    <a:pt x="205" y="8"/>
                  </a:lnTo>
                  <a:lnTo>
                    <a:pt x="155" y="6"/>
                  </a:lnTo>
                  <a:lnTo>
                    <a:pt x="147" y="6"/>
                  </a:lnTo>
                  <a:lnTo>
                    <a:pt x="121" y="5"/>
                  </a:lnTo>
                  <a:lnTo>
                    <a:pt x="91" y="4"/>
                  </a:lnTo>
                  <a:lnTo>
                    <a:pt x="88" y="4"/>
                  </a:lnTo>
                  <a:lnTo>
                    <a:pt x="46" y="1"/>
                  </a:lnTo>
                  <a:lnTo>
                    <a:pt x="21" y="0"/>
                  </a:lnTo>
                  <a:lnTo>
                    <a:pt x="17" y="0"/>
                  </a:lnTo>
                  <a:lnTo>
                    <a:pt x="17" y="6"/>
                  </a:lnTo>
                  <a:lnTo>
                    <a:pt x="16" y="18"/>
                  </a:lnTo>
                  <a:lnTo>
                    <a:pt x="13" y="66"/>
                  </a:lnTo>
                  <a:lnTo>
                    <a:pt x="13" y="70"/>
                  </a:lnTo>
                  <a:lnTo>
                    <a:pt x="12" y="90"/>
                  </a:lnTo>
                  <a:lnTo>
                    <a:pt x="11" y="90"/>
                  </a:lnTo>
                  <a:lnTo>
                    <a:pt x="10" y="114"/>
                  </a:lnTo>
                  <a:lnTo>
                    <a:pt x="9" y="132"/>
                  </a:lnTo>
                  <a:lnTo>
                    <a:pt x="9" y="138"/>
                  </a:lnTo>
                  <a:lnTo>
                    <a:pt x="7" y="162"/>
                  </a:lnTo>
                  <a:lnTo>
                    <a:pt x="6" y="169"/>
                  </a:lnTo>
                  <a:lnTo>
                    <a:pt x="6" y="173"/>
                  </a:lnTo>
                  <a:lnTo>
                    <a:pt x="5" y="187"/>
                  </a:lnTo>
                  <a:lnTo>
                    <a:pt x="5" y="200"/>
                  </a:lnTo>
                  <a:lnTo>
                    <a:pt x="4" y="211"/>
                  </a:lnTo>
                  <a:lnTo>
                    <a:pt x="4" y="223"/>
                  </a:lnTo>
                  <a:lnTo>
                    <a:pt x="3" y="235"/>
                  </a:lnTo>
                  <a:lnTo>
                    <a:pt x="3" y="238"/>
                  </a:lnTo>
                  <a:lnTo>
                    <a:pt x="1" y="247"/>
                  </a:lnTo>
                  <a:lnTo>
                    <a:pt x="0" y="271"/>
                  </a:lnTo>
                  <a:lnTo>
                    <a:pt x="0" y="283"/>
                  </a:lnTo>
                  <a:lnTo>
                    <a:pt x="3" y="283"/>
                  </a:lnTo>
                  <a:lnTo>
                    <a:pt x="4" y="283"/>
                  </a:lnTo>
                  <a:lnTo>
                    <a:pt x="39" y="286"/>
                  </a:lnTo>
                  <a:lnTo>
                    <a:pt x="57" y="287"/>
                  </a:lnTo>
                  <a:lnTo>
                    <a:pt x="59" y="287"/>
                  </a:lnTo>
                  <a:lnTo>
                    <a:pt x="73" y="287"/>
                  </a:lnTo>
                  <a:lnTo>
                    <a:pt x="83" y="288"/>
                  </a:lnTo>
                  <a:lnTo>
                    <a:pt x="84" y="288"/>
                  </a:lnTo>
                  <a:lnTo>
                    <a:pt x="88" y="288"/>
                  </a:lnTo>
                  <a:lnTo>
                    <a:pt x="111" y="289"/>
                  </a:lnTo>
                  <a:lnTo>
                    <a:pt x="126" y="290"/>
                  </a:lnTo>
                  <a:lnTo>
                    <a:pt x="138" y="290"/>
                  </a:lnTo>
                  <a:lnTo>
                    <a:pt x="161" y="292"/>
                  </a:lnTo>
                  <a:lnTo>
                    <a:pt x="167" y="292"/>
                  </a:lnTo>
                  <a:lnTo>
                    <a:pt x="198" y="293"/>
                  </a:lnTo>
                  <a:lnTo>
                    <a:pt x="226" y="294"/>
                  </a:lnTo>
                  <a:lnTo>
                    <a:pt x="250" y="294"/>
                  </a:lnTo>
                  <a:lnTo>
                    <a:pt x="270" y="294"/>
                  </a:lnTo>
                  <a:lnTo>
                    <a:pt x="317" y="295"/>
                  </a:lnTo>
                  <a:lnTo>
                    <a:pt x="337" y="295"/>
                  </a:lnTo>
                  <a:lnTo>
                    <a:pt x="390" y="296"/>
                  </a:lnTo>
                  <a:lnTo>
                    <a:pt x="399" y="305"/>
                  </a:lnTo>
                  <a:lnTo>
                    <a:pt x="403" y="307"/>
                  </a:lnTo>
                  <a:lnTo>
                    <a:pt x="408" y="308"/>
                  </a:lnTo>
                  <a:lnTo>
                    <a:pt x="414" y="312"/>
                  </a:lnTo>
                  <a:lnTo>
                    <a:pt x="425" y="319"/>
                  </a:lnTo>
                  <a:lnTo>
                    <a:pt x="435" y="310"/>
                  </a:lnTo>
                  <a:lnTo>
                    <a:pt x="451" y="311"/>
                  </a:lnTo>
                  <a:lnTo>
                    <a:pt x="453" y="311"/>
                  </a:lnTo>
                  <a:lnTo>
                    <a:pt x="461" y="310"/>
                  </a:lnTo>
                  <a:lnTo>
                    <a:pt x="478" y="310"/>
                  </a:lnTo>
                  <a:lnTo>
                    <a:pt x="485" y="316"/>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32" name="Freeform 30">
              <a:extLst>
                <a:ext uri="{FF2B5EF4-FFF2-40B4-BE49-F238E27FC236}">
                  <a16:creationId xmlns:a16="http://schemas.microsoft.com/office/drawing/2014/main" id="{1388C4E6-B8C5-41AE-B2AE-90C5C3588E1F}"/>
                </a:ext>
              </a:extLst>
            </p:cNvPr>
            <p:cNvSpPr>
              <a:spLocks noChangeAspect="1"/>
            </p:cNvSpPr>
            <p:nvPr/>
          </p:nvSpPr>
          <p:spPr bwMode="auto">
            <a:xfrm>
              <a:off x="8645074" y="1987129"/>
              <a:ext cx="209763" cy="401534"/>
            </a:xfrm>
            <a:custGeom>
              <a:avLst/>
              <a:gdLst>
                <a:gd name="T0" fmla="*/ 28 w 130"/>
                <a:gd name="T1" fmla="*/ 150 h 243"/>
                <a:gd name="T2" fmla="*/ 28 w 130"/>
                <a:gd name="T3" fmla="*/ 163 h 243"/>
                <a:gd name="T4" fmla="*/ 35 w 130"/>
                <a:gd name="T5" fmla="*/ 160 h 243"/>
                <a:gd name="T6" fmla="*/ 46 w 130"/>
                <a:gd name="T7" fmla="*/ 189 h 243"/>
                <a:gd name="T8" fmla="*/ 47 w 130"/>
                <a:gd name="T9" fmla="*/ 195 h 243"/>
                <a:gd name="T10" fmla="*/ 50 w 130"/>
                <a:gd name="T11" fmla="*/ 207 h 243"/>
                <a:gd name="T12" fmla="*/ 53 w 130"/>
                <a:gd name="T13" fmla="*/ 224 h 243"/>
                <a:gd name="T14" fmla="*/ 56 w 130"/>
                <a:gd name="T15" fmla="*/ 235 h 243"/>
                <a:gd name="T16" fmla="*/ 58 w 130"/>
                <a:gd name="T17" fmla="*/ 243 h 243"/>
                <a:gd name="T18" fmla="*/ 59 w 130"/>
                <a:gd name="T19" fmla="*/ 243 h 243"/>
                <a:gd name="T20" fmla="*/ 71 w 130"/>
                <a:gd name="T21" fmla="*/ 240 h 243"/>
                <a:gd name="T22" fmla="*/ 74 w 130"/>
                <a:gd name="T23" fmla="*/ 240 h 243"/>
                <a:gd name="T24" fmla="*/ 75 w 130"/>
                <a:gd name="T25" fmla="*/ 240 h 243"/>
                <a:gd name="T26" fmla="*/ 76 w 130"/>
                <a:gd name="T27" fmla="*/ 240 h 243"/>
                <a:gd name="T28" fmla="*/ 77 w 130"/>
                <a:gd name="T29" fmla="*/ 238 h 243"/>
                <a:gd name="T30" fmla="*/ 82 w 130"/>
                <a:gd name="T31" fmla="*/ 237 h 243"/>
                <a:gd name="T32" fmla="*/ 94 w 130"/>
                <a:gd name="T33" fmla="*/ 235 h 243"/>
                <a:gd name="T34" fmla="*/ 112 w 130"/>
                <a:gd name="T35" fmla="*/ 231 h 243"/>
                <a:gd name="T36" fmla="*/ 114 w 130"/>
                <a:gd name="T37" fmla="*/ 231 h 243"/>
                <a:gd name="T38" fmla="*/ 104 w 130"/>
                <a:gd name="T39" fmla="*/ 211 h 243"/>
                <a:gd name="T40" fmla="*/ 107 w 130"/>
                <a:gd name="T41" fmla="*/ 205 h 243"/>
                <a:gd name="T42" fmla="*/ 105 w 130"/>
                <a:gd name="T43" fmla="*/ 190 h 243"/>
                <a:gd name="T44" fmla="*/ 104 w 130"/>
                <a:gd name="T45" fmla="*/ 183 h 243"/>
                <a:gd name="T46" fmla="*/ 101 w 130"/>
                <a:gd name="T47" fmla="*/ 158 h 243"/>
                <a:gd name="T48" fmla="*/ 99 w 130"/>
                <a:gd name="T49" fmla="*/ 150 h 243"/>
                <a:gd name="T50" fmla="*/ 102 w 130"/>
                <a:gd name="T51" fmla="*/ 146 h 243"/>
                <a:gd name="T52" fmla="*/ 101 w 130"/>
                <a:gd name="T53" fmla="*/ 145 h 243"/>
                <a:gd name="T54" fmla="*/ 104 w 130"/>
                <a:gd name="T55" fmla="*/ 133 h 243"/>
                <a:gd name="T56" fmla="*/ 106 w 130"/>
                <a:gd name="T57" fmla="*/ 128 h 243"/>
                <a:gd name="T58" fmla="*/ 107 w 130"/>
                <a:gd name="T59" fmla="*/ 105 h 243"/>
                <a:gd name="T60" fmla="*/ 108 w 130"/>
                <a:gd name="T61" fmla="*/ 92 h 243"/>
                <a:gd name="T62" fmla="*/ 107 w 130"/>
                <a:gd name="T63" fmla="*/ 90 h 243"/>
                <a:gd name="T64" fmla="*/ 105 w 130"/>
                <a:gd name="T65" fmla="*/ 81 h 243"/>
                <a:gd name="T66" fmla="*/ 106 w 130"/>
                <a:gd name="T67" fmla="*/ 73 h 243"/>
                <a:gd name="T68" fmla="*/ 117 w 130"/>
                <a:gd name="T69" fmla="*/ 68 h 243"/>
                <a:gd name="T70" fmla="*/ 118 w 130"/>
                <a:gd name="T71" fmla="*/ 64 h 243"/>
                <a:gd name="T72" fmla="*/ 117 w 130"/>
                <a:gd name="T73" fmla="*/ 64 h 243"/>
                <a:gd name="T74" fmla="*/ 120 w 130"/>
                <a:gd name="T75" fmla="*/ 61 h 243"/>
                <a:gd name="T76" fmla="*/ 130 w 130"/>
                <a:gd name="T77" fmla="*/ 49 h 243"/>
                <a:gd name="T78" fmla="*/ 120 w 130"/>
                <a:gd name="T79" fmla="*/ 27 h 243"/>
                <a:gd name="T80" fmla="*/ 125 w 130"/>
                <a:gd name="T81" fmla="*/ 9 h 243"/>
                <a:gd name="T82" fmla="*/ 123 w 130"/>
                <a:gd name="T83" fmla="*/ 0 h 243"/>
                <a:gd name="T84" fmla="*/ 96 w 130"/>
                <a:gd name="T85" fmla="*/ 7 h 243"/>
                <a:gd name="T86" fmla="*/ 53 w 130"/>
                <a:gd name="T87" fmla="*/ 19 h 243"/>
                <a:gd name="T88" fmla="*/ 10 w 130"/>
                <a:gd name="T89" fmla="*/ 28 h 243"/>
                <a:gd name="T90" fmla="*/ 6 w 130"/>
                <a:gd name="T91" fmla="*/ 30 h 243"/>
                <a:gd name="T92" fmla="*/ 0 w 130"/>
                <a:gd name="T93" fmla="*/ 32 h 243"/>
                <a:gd name="T94" fmla="*/ 2 w 130"/>
                <a:gd name="T95" fmla="*/ 46 h 243"/>
                <a:gd name="T96" fmla="*/ 9 w 130"/>
                <a:gd name="T97" fmla="*/ 73 h 243"/>
                <a:gd name="T98" fmla="*/ 10 w 130"/>
                <a:gd name="T99" fmla="*/ 74 h 243"/>
                <a:gd name="T100" fmla="*/ 11 w 130"/>
                <a:gd name="T101" fmla="*/ 75 h 243"/>
                <a:gd name="T102" fmla="*/ 15 w 130"/>
                <a:gd name="T103" fmla="*/ 79 h 243"/>
                <a:gd name="T104" fmla="*/ 20 w 130"/>
                <a:gd name="T105" fmla="*/ 102 h 243"/>
                <a:gd name="T106" fmla="*/ 16 w 130"/>
                <a:gd name="T107" fmla="*/ 109 h 243"/>
                <a:gd name="T108" fmla="*/ 16 w 130"/>
                <a:gd name="T109" fmla="*/ 121 h 243"/>
                <a:gd name="T110" fmla="*/ 26 w 130"/>
                <a:gd name="T111" fmla="*/ 145 h 243"/>
                <a:gd name="T112" fmla="*/ 27 w 130"/>
                <a:gd name="T113" fmla="*/ 146 h 243"/>
                <a:gd name="T114" fmla="*/ 28 w 130"/>
                <a:gd name="T115" fmla="*/ 15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43">
                  <a:moveTo>
                    <a:pt x="28" y="150"/>
                  </a:moveTo>
                  <a:lnTo>
                    <a:pt x="28" y="163"/>
                  </a:lnTo>
                  <a:lnTo>
                    <a:pt x="35" y="160"/>
                  </a:lnTo>
                  <a:lnTo>
                    <a:pt x="46" y="189"/>
                  </a:lnTo>
                  <a:lnTo>
                    <a:pt x="47" y="195"/>
                  </a:lnTo>
                  <a:lnTo>
                    <a:pt x="50" y="207"/>
                  </a:lnTo>
                  <a:lnTo>
                    <a:pt x="53" y="224"/>
                  </a:lnTo>
                  <a:lnTo>
                    <a:pt x="56" y="235"/>
                  </a:lnTo>
                  <a:lnTo>
                    <a:pt x="58" y="243"/>
                  </a:lnTo>
                  <a:lnTo>
                    <a:pt x="59" y="243"/>
                  </a:lnTo>
                  <a:lnTo>
                    <a:pt x="71" y="240"/>
                  </a:lnTo>
                  <a:lnTo>
                    <a:pt x="74" y="240"/>
                  </a:lnTo>
                  <a:lnTo>
                    <a:pt x="75" y="240"/>
                  </a:lnTo>
                  <a:lnTo>
                    <a:pt x="76" y="240"/>
                  </a:lnTo>
                  <a:lnTo>
                    <a:pt x="77" y="238"/>
                  </a:lnTo>
                  <a:lnTo>
                    <a:pt x="82" y="237"/>
                  </a:lnTo>
                  <a:lnTo>
                    <a:pt x="94" y="235"/>
                  </a:lnTo>
                  <a:lnTo>
                    <a:pt x="112" y="231"/>
                  </a:lnTo>
                  <a:lnTo>
                    <a:pt x="114" y="231"/>
                  </a:lnTo>
                  <a:lnTo>
                    <a:pt x="104" y="211"/>
                  </a:lnTo>
                  <a:lnTo>
                    <a:pt x="107" y="205"/>
                  </a:lnTo>
                  <a:lnTo>
                    <a:pt x="105" y="190"/>
                  </a:lnTo>
                  <a:lnTo>
                    <a:pt x="104" y="183"/>
                  </a:lnTo>
                  <a:lnTo>
                    <a:pt x="101" y="158"/>
                  </a:lnTo>
                  <a:lnTo>
                    <a:pt x="99" y="150"/>
                  </a:lnTo>
                  <a:lnTo>
                    <a:pt x="102" y="146"/>
                  </a:lnTo>
                  <a:lnTo>
                    <a:pt x="101" y="145"/>
                  </a:lnTo>
                  <a:lnTo>
                    <a:pt x="104" y="133"/>
                  </a:lnTo>
                  <a:lnTo>
                    <a:pt x="106" y="128"/>
                  </a:lnTo>
                  <a:lnTo>
                    <a:pt x="107" y="105"/>
                  </a:lnTo>
                  <a:lnTo>
                    <a:pt x="108" y="92"/>
                  </a:lnTo>
                  <a:lnTo>
                    <a:pt x="107" y="90"/>
                  </a:lnTo>
                  <a:lnTo>
                    <a:pt x="105" y="81"/>
                  </a:lnTo>
                  <a:lnTo>
                    <a:pt x="106" y="73"/>
                  </a:lnTo>
                  <a:lnTo>
                    <a:pt x="117" y="68"/>
                  </a:lnTo>
                  <a:lnTo>
                    <a:pt x="118" y="64"/>
                  </a:lnTo>
                  <a:lnTo>
                    <a:pt x="117" y="64"/>
                  </a:lnTo>
                  <a:lnTo>
                    <a:pt x="120" y="61"/>
                  </a:lnTo>
                  <a:lnTo>
                    <a:pt x="130" y="49"/>
                  </a:lnTo>
                  <a:lnTo>
                    <a:pt x="120" y="27"/>
                  </a:lnTo>
                  <a:lnTo>
                    <a:pt x="125" y="9"/>
                  </a:lnTo>
                  <a:lnTo>
                    <a:pt x="123" y="0"/>
                  </a:lnTo>
                  <a:lnTo>
                    <a:pt x="96" y="7"/>
                  </a:lnTo>
                  <a:lnTo>
                    <a:pt x="53" y="19"/>
                  </a:lnTo>
                  <a:lnTo>
                    <a:pt x="10" y="28"/>
                  </a:lnTo>
                  <a:lnTo>
                    <a:pt x="6" y="30"/>
                  </a:lnTo>
                  <a:lnTo>
                    <a:pt x="0" y="32"/>
                  </a:lnTo>
                  <a:lnTo>
                    <a:pt x="2" y="46"/>
                  </a:lnTo>
                  <a:lnTo>
                    <a:pt x="9" y="73"/>
                  </a:lnTo>
                  <a:lnTo>
                    <a:pt x="10" y="74"/>
                  </a:lnTo>
                  <a:lnTo>
                    <a:pt x="11" y="75"/>
                  </a:lnTo>
                  <a:lnTo>
                    <a:pt x="15" y="79"/>
                  </a:lnTo>
                  <a:lnTo>
                    <a:pt x="20" y="102"/>
                  </a:lnTo>
                  <a:lnTo>
                    <a:pt x="16" y="109"/>
                  </a:lnTo>
                  <a:lnTo>
                    <a:pt x="16" y="121"/>
                  </a:lnTo>
                  <a:lnTo>
                    <a:pt x="26" y="145"/>
                  </a:lnTo>
                  <a:lnTo>
                    <a:pt x="27" y="146"/>
                  </a:lnTo>
                  <a:lnTo>
                    <a:pt x="28" y="150"/>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33" name="Freeform 31">
              <a:extLst>
                <a:ext uri="{FF2B5EF4-FFF2-40B4-BE49-F238E27FC236}">
                  <a16:creationId xmlns:a16="http://schemas.microsoft.com/office/drawing/2014/main" id="{8C37060F-BDD0-4C55-9951-8F03DD215FDE}"/>
                </a:ext>
              </a:extLst>
            </p:cNvPr>
            <p:cNvSpPr>
              <a:spLocks noChangeAspect="1"/>
            </p:cNvSpPr>
            <p:nvPr/>
          </p:nvSpPr>
          <p:spPr bwMode="auto">
            <a:xfrm>
              <a:off x="8745396" y="2452543"/>
              <a:ext cx="209763" cy="219019"/>
            </a:xfrm>
            <a:custGeom>
              <a:avLst/>
              <a:gdLst>
                <a:gd name="T0" fmla="*/ 48 w 133"/>
                <a:gd name="T1" fmla="*/ 105 h 131"/>
                <a:gd name="T2" fmla="*/ 55 w 133"/>
                <a:gd name="T3" fmla="*/ 94 h 131"/>
                <a:gd name="T4" fmla="*/ 71 w 133"/>
                <a:gd name="T5" fmla="*/ 90 h 131"/>
                <a:gd name="T6" fmla="*/ 79 w 133"/>
                <a:gd name="T7" fmla="*/ 85 h 131"/>
                <a:gd name="T8" fmla="*/ 85 w 133"/>
                <a:gd name="T9" fmla="*/ 85 h 131"/>
                <a:gd name="T10" fmla="*/ 88 w 133"/>
                <a:gd name="T11" fmla="*/ 85 h 131"/>
                <a:gd name="T12" fmla="*/ 99 w 133"/>
                <a:gd name="T13" fmla="*/ 81 h 131"/>
                <a:gd name="T14" fmla="*/ 121 w 133"/>
                <a:gd name="T15" fmla="*/ 71 h 131"/>
                <a:gd name="T16" fmla="*/ 126 w 133"/>
                <a:gd name="T17" fmla="*/ 67 h 131"/>
                <a:gd name="T18" fmla="*/ 129 w 133"/>
                <a:gd name="T19" fmla="*/ 67 h 131"/>
                <a:gd name="T20" fmla="*/ 130 w 133"/>
                <a:gd name="T21" fmla="*/ 67 h 131"/>
                <a:gd name="T22" fmla="*/ 133 w 133"/>
                <a:gd name="T23" fmla="*/ 57 h 131"/>
                <a:gd name="T24" fmla="*/ 129 w 133"/>
                <a:gd name="T25" fmla="*/ 40 h 131"/>
                <a:gd name="T26" fmla="*/ 129 w 133"/>
                <a:gd name="T27" fmla="*/ 37 h 131"/>
                <a:gd name="T28" fmla="*/ 129 w 133"/>
                <a:gd name="T29" fmla="*/ 36 h 131"/>
                <a:gd name="T30" fmla="*/ 127 w 133"/>
                <a:gd name="T31" fmla="*/ 34 h 131"/>
                <a:gd name="T32" fmla="*/ 126 w 133"/>
                <a:gd name="T33" fmla="*/ 28 h 131"/>
                <a:gd name="T34" fmla="*/ 125 w 133"/>
                <a:gd name="T35" fmla="*/ 25 h 131"/>
                <a:gd name="T36" fmla="*/ 120 w 133"/>
                <a:gd name="T37" fmla="*/ 9 h 131"/>
                <a:gd name="T38" fmla="*/ 118 w 133"/>
                <a:gd name="T39" fmla="*/ 1 h 131"/>
                <a:gd name="T40" fmla="*/ 118 w 133"/>
                <a:gd name="T41" fmla="*/ 0 h 131"/>
                <a:gd name="T42" fmla="*/ 99 w 133"/>
                <a:gd name="T43" fmla="*/ 5 h 131"/>
                <a:gd name="T44" fmla="*/ 96 w 133"/>
                <a:gd name="T45" fmla="*/ 5 h 131"/>
                <a:gd name="T46" fmla="*/ 95 w 133"/>
                <a:gd name="T47" fmla="*/ 5 h 131"/>
                <a:gd name="T48" fmla="*/ 94 w 133"/>
                <a:gd name="T49" fmla="*/ 5 h 131"/>
                <a:gd name="T50" fmla="*/ 82 w 133"/>
                <a:gd name="T51" fmla="*/ 9 h 131"/>
                <a:gd name="T52" fmla="*/ 78 w 133"/>
                <a:gd name="T53" fmla="*/ 10 h 131"/>
                <a:gd name="T54" fmla="*/ 69 w 133"/>
                <a:gd name="T55" fmla="*/ 12 h 131"/>
                <a:gd name="T56" fmla="*/ 48 w 133"/>
                <a:gd name="T57" fmla="*/ 21 h 131"/>
                <a:gd name="T58" fmla="*/ 47 w 133"/>
                <a:gd name="T59" fmla="*/ 17 h 131"/>
                <a:gd name="T60" fmla="*/ 34 w 133"/>
                <a:gd name="T61" fmla="*/ 21 h 131"/>
                <a:gd name="T62" fmla="*/ 31 w 133"/>
                <a:gd name="T63" fmla="*/ 21 h 131"/>
                <a:gd name="T64" fmla="*/ 9 w 133"/>
                <a:gd name="T65" fmla="*/ 25 h 131"/>
                <a:gd name="T66" fmla="*/ 4 w 133"/>
                <a:gd name="T67" fmla="*/ 27 h 131"/>
                <a:gd name="T68" fmla="*/ 0 w 133"/>
                <a:gd name="T69" fmla="*/ 28 h 131"/>
                <a:gd name="T70" fmla="*/ 1 w 133"/>
                <a:gd name="T71" fmla="*/ 33 h 131"/>
                <a:gd name="T72" fmla="*/ 6 w 133"/>
                <a:gd name="T73" fmla="*/ 57 h 131"/>
                <a:gd name="T74" fmla="*/ 7 w 133"/>
                <a:gd name="T75" fmla="*/ 64 h 131"/>
                <a:gd name="T76" fmla="*/ 9 w 133"/>
                <a:gd name="T77" fmla="*/ 69 h 131"/>
                <a:gd name="T78" fmla="*/ 9 w 133"/>
                <a:gd name="T79" fmla="*/ 70 h 131"/>
                <a:gd name="T80" fmla="*/ 10 w 133"/>
                <a:gd name="T81" fmla="*/ 77 h 131"/>
                <a:gd name="T82" fmla="*/ 11 w 133"/>
                <a:gd name="T83" fmla="*/ 87 h 131"/>
                <a:gd name="T84" fmla="*/ 12 w 133"/>
                <a:gd name="T85" fmla="*/ 89 h 131"/>
                <a:gd name="T86" fmla="*/ 12 w 133"/>
                <a:gd name="T87" fmla="*/ 93 h 131"/>
                <a:gd name="T88" fmla="*/ 21 w 133"/>
                <a:gd name="T89" fmla="*/ 106 h 131"/>
                <a:gd name="T90" fmla="*/ 6 w 133"/>
                <a:gd name="T91" fmla="*/ 121 h 131"/>
                <a:gd name="T92" fmla="*/ 13 w 133"/>
                <a:gd name="T93" fmla="*/ 131 h 131"/>
                <a:gd name="T94" fmla="*/ 30 w 133"/>
                <a:gd name="T95" fmla="*/ 119 h 131"/>
                <a:gd name="T96" fmla="*/ 39 w 133"/>
                <a:gd name="T97" fmla="*/ 111 h 131"/>
                <a:gd name="T98" fmla="*/ 48 w 133"/>
                <a:gd name="T99" fmla="*/ 10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 h="131">
                  <a:moveTo>
                    <a:pt x="48" y="105"/>
                  </a:moveTo>
                  <a:lnTo>
                    <a:pt x="55" y="94"/>
                  </a:lnTo>
                  <a:lnTo>
                    <a:pt x="71" y="90"/>
                  </a:lnTo>
                  <a:lnTo>
                    <a:pt x="79" y="85"/>
                  </a:lnTo>
                  <a:lnTo>
                    <a:pt x="85" y="85"/>
                  </a:lnTo>
                  <a:lnTo>
                    <a:pt x="88" y="85"/>
                  </a:lnTo>
                  <a:lnTo>
                    <a:pt x="99" y="81"/>
                  </a:lnTo>
                  <a:lnTo>
                    <a:pt x="121" y="71"/>
                  </a:lnTo>
                  <a:lnTo>
                    <a:pt x="126" y="67"/>
                  </a:lnTo>
                  <a:lnTo>
                    <a:pt x="129" y="67"/>
                  </a:lnTo>
                  <a:lnTo>
                    <a:pt x="130" y="67"/>
                  </a:lnTo>
                  <a:lnTo>
                    <a:pt x="133" y="57"/>
                  </a:lnTo>
                  <a:lnTo>
                    <a:pt x="129" y="40"/>
                  </a:lnTo>
                  <a:lnTo>
                    <a:pt x="129" y="37"/>
                  </a:lnTo>
                  <a:lnTo>
                    <a:pt x="129" y="36"/>
                  </a:lnTo>
                  <a:lnTo>
                    <a:pt x="127" y="34"/>
                  </a:lnTo>
                  <a:lnTo>
                    <a:pt x="126" y="28"/>
                  </a:lnTo>
                  <a:lnTo>
                    <a:pt x="125" y="25"/>
                  </a:lnTo>
                  <a:lnTo>
                    <a:pt x="120" y="9"/>
                  </a:lnTo>
                  <a:lnTo>
                    <a:pt x="118" y="1"/>
                  </a:lnTo>
                  <a:lnTo>
                    <a:pt x="118" y="0"/>
                  </a:lnTo>
                  <a:lnTo>
                    <a:pt x="99" y="5"/>
                  </a:lnTo>
                  <a:lnTo>
                    <a:pt x="96" y="5"/>
                  </a:lnTo>
                  <a:lnTo>
                    <a:pt x="95" y="5"/>
                  </a:lnTo>
                  <a:lnTo>
                    <a:pt x="94" y="5"/>
                  </a:lnTo>
                  <a:lnTo>
                    <a:pt x="82" y="9"/>
                  </a:lnTo>
                  <a:lnTo>
                    <a:pt x="78" y="10"/>
                  </a:lnTo>
                  <a:lnTo>
                    <a:pt x="69" y="12"/>
                  </a:lnTo>
                  <a:lnTo>
                    <a:pt x="48" y="21"/>
                  </a:lnTo>
                  <a:lnTo>
                    <a:pt x="47" y="17"/>
                  </a:lnTo>
                  <a:lnTo>
                    <a:pt x="34" y="21"/>
                  </a:lnTo>
                  <a:lnTo>
                    <a:pt x="31" y="21"/>
                  </a:lnTo>
                  <a:lnTo>
                    <a:pt x="9" y="25"/>
                  </a:lnTo>
                  <a:lnTo>
                    <a:pt x="4" y="27"/>
                  </a:lnTo>
                  <a:lnTo>
                    <a:pt x="0" y="28"/>
                  </a:lnTo>
                  <a:lnTo>
                    <a:pt x="1" y="33"/>
                  </a:lnTo>
                  <a:lnTo>
                    <a:pt x="6" y="57"/>
                  </a:lnTo>
                  <a:lnTo>
                    <a:pt x="7" y="64"/>
                  </a:lnTo>
                  <a:lnTo>
                    <a:pt x="9" y="69"/>
                  </a:lnTo>
                  <a:lnTo>
                    <a:pt x="9" y="70"/>
                  </a:lnTo>
                  <a:lnTo>
                    <a:pt x="10" y="77"/>
                  </a:lnTo>
                  <a:lnTo>
                    <a:pt x="11" y="87"/>
                  </a:lnTo>
                  <a:lnTo>
                    <a:pt x="12" y="89"/>
                  </a:lnTo>
                  <a:lnTo>
                    <a:pt x="12" y="93"/>
                  </a:lnTo>
                  <a:lnTo>
                    <a:pt x="21" y="106"/>
                  </a:lnTo>
                  <a:lnTo>
                    <a:pt x="6" y="121"/>
                  </a:lnTo>
                  <a:lnTo>
                    <a:pt x="13" y="131"/>
                  </a:lnTo>
                  <a:lnTo>
                    <a:pt x="30" y="119"/>
                  </a:lnTo>
                  <a:lnTo>
                    <a:pt x="39" y="111"/>
                  </a:lnTo>
                  <a:lnTo>
                    <a:pt x="48" y="105"/>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34" name="Freeform 32">
              <a:extLst>
                <a:ext uri="{FF2B5EF4-FFF2-40B4-BE49-F238E27FC236}">
                  <a16:creationId xmlns:a16="http://schemas.microsoft.com/office/drawing/2014/main" id="{489DFC07-C1C8-4D81-B8F1-7ADBAAA36F9E}"/>
                </a:ext>
              </a:extLst>
            </p:cNvPr>
            <p:cNvSpPr>
              <a:spLocks noChangeAspect="1"/>
            </p:cNvSpPr>
            <p:nvPr/>
          </p:nvSpPr>
          <p:spPr bwMode="auto">
            <a:xfrm>
              <a:off x="8882198" y="1539966"/>
              <a:ext cx="456006" cy="720935"/>
            </a:xfrm>
            <a:custGeom>
              <a:avLst/>
              <a:gdLst>
                <a:gd name="T0" fmla="*/ 38 w 282"/>
                <a:gd name="T1" fmla="*/ 360 h 443"/>
                <a:gd name="T2" fmla="*/ 29 w 282"/>
                <a:gd name="T3" fmla="*/ 333 h 443"/>
                <a:gd name="T4" fmla="*/ 2 w 282"/>
                <a:gd name="T5" fmla="*/ 249 h 443"/>
                <a:gd name="T6" fmla="*/ 3 w 282"/>
                <a:gd name="T7" fmla="*/ 235 h 443"/>
                <a:gd name="T8" fmla="*/ 16 w 282"/>
                <a:gd name="T9" fmla="*/ 239 h 443"/>
                <a:gd name="T10" fmla="*/ 26 w 282"/>
                <a:gd name="T11" fmla="*/ 223 h 443"/>
                <a:gd name="T12" fmla="*/ 24 w 282"/>
                <a:gd name="T13" fmla="*/ 197 h 443"/>
                <a:gd name="T14" fmla="*/ 38 w 282"/>
                <a:gd name="T15" fmla="*/ 165 h 443"/>
                <a:gd name="T16" fmla="*/ 32 w 282"/>
                <a:gd name="T17" fmla="*/ 150 h 443"/>
                <a:gd name="T18" fmla="*/ 38 w 282"/>
                <a:gd name="T19" fmla="*/ 119 h 443"/>
                <a:gd name="T20" fmla="*/ 34 w 282"/>
                <a:gd name="T21" fmla="*/ 92 h 443"/>
                <a:gd name="T22" fmla="*/ 77 w 282"/>
                <a:gd name="T23" fmla="*/ 19 h 443"/>
                <a:gd name="T24" fmla="*/ 108 w 282"/>
                <a:gd name="T25" fmla="*/ 15 h 443"/>
                <a:gd name="T26" fmla="*/ 126 w 282"/>
                <a:gd name="T27" fmla="*/ 0 h 443"/>
                <a:gd name="T28" fmla="*/ 158 w 282"/>
                <a:gd name="T29" fmla="*/ 14 h 443"/>
                <a:gd name="T30" fmla="*/ 202 w 282"/>
                <a:gd name="T31" fmla="*/ 144 h 443"/>
                <a:gd name="T32" fmla="*/ 227 w 282"/>
                <a:gd name="T33" fmla="*/ 144 h 443"/>
                <a:gd name="T34" fmla="*/ 248 w 282"/>
                <a:gd name="T35" fmla="*/ 185 h 443"/>
                <a:gd name="T36" fmla="*/ 250 w 282"/>
                <a:gd name="T37" fmla="*/ 179 h 443"/>
                <a:gd name="T38" fmla="*/ 276 w 282"/>
                <a:gd name="T39" fmla="*/ 197 h 443"/>
                <a:gd name="T40" fmla="*/ 270 w 282"/>
                <a:gd name="T41" fmla="*/ 230 h 443"/>
                <a:gd name="T42" fmla="*/ 269 w 282"/>
                <a:gd name="T43" fmla="*/ 231 h 443"/>
                <a:gd name="T44" fmla="*/ 261 w 282"/>
                <a:gd name="T45" fmla="*/ 233 h 443"/>
                <a:gd name="T46" fmla="*/ 255 w 282"/>
                <a:gd name="T47" fmla="*/ 241 h 443"/>
                <a:gd name="T48" fmla="*/ 251 w 282"/>
                <a:gd name="T49" fmla="*/ 254 h 443"/>
                <a:gd name="T50" fmla="*/ 237 w 282"/>
                <a:gd name="T51" fmla="*/ 253 h 443"/>
                <a:gd name="T52" fmla="*/ 230 w 282"/>
                <a:gd name="T53" fmla="*/ 264 h 443"/>
                <a:gd name="T54" fmla="*/ 226 w 282"/>
                <a:gd name="T55" fmla="*/ 273 h 443"/>
                <a:gd name="T56" fmla="*/ 204 w 282"/>
                <a:gd name="T57" fmla="*/ 288 h 443"/>
                <a:gd name="T58" fmla="*/ 195 w 282"/>
                <a:gd name="T59" fmla="*/ 283 h 443"/>
                <a:gd name="T60" fmla="*/ 174 w 282"/>
                <a:gd name="T61" fmla="*/ 290 h 443"/>
                <a:gd name="T62" fmla="*/ 171 w 282"/>
                <a:gd name="T63" fmla="*/ 271 h 443"/>
                <a:gd name="T64" fmla="*/ 164 w 282"/>
                <a:gd name="T65" fmla="*/ 287 h 443"/>
                <a:gd name="T66" fmla="*/ 162 w 282"/>
                <a:gd name="T67" fmla="*/ 313 h 443"/>
                <a:gd name="T68" fmla="*/ 153 w 282"/>
                <a:gd name="T69" fmla="*/ 341 h 443"/>
                <a:gd name="T70" fmla="*/ 142 w 282"/>
                <a:gd name="T71" fmla="*/ 343 h 443"/>
                <a:gd name="T72" fmla="*/ 135 w 282"/>
                <a:gd name="T73" fmla="*/ 353 h 443"/>
                <a:gd name="T74" fmla="*/ 128 w 282"/>
                <a:gd name="T75" fmla="*/ 360 h 443"/>
                <a:gd name="T76" fmla="*/ 118 w 282"/>
                <a:gd name="T77" fmla="*/ 363 h 443"/>
                <a:gd name="T78" fmla="*/ 112 w 282"/>
                <a:gd name="T79" fmla="*/ 368 h 443"/>
                <a:gd name="T80" fmla="*/ 100 w 282"/>
                <a:gd name="T81" fmla="*/ 380 h 443"/>
                <a:gd name="T82" fmla="*/ 101 w 282"/>
                <a:gd name="T83" fmla="*/ 389 h 443"/>
                <a:gd name="T84" fmla="*/ 93 w 282"/>
                <a:gd name="T85" fmla="*/ 392 h 443"/>
                <a:gd name="T86" fmla="*/ 93 w 282"/>
                <a:gd name="T87" fmla="*/ 399 h 443"/>
                <a:gd name="T88" fmla="*/ 84 w 282"/>
                <a:gd name="T89" fmla="*/ 423 h 443"/>
                <a:gd name="T90" fmla="*/ 82 w 282"/>
                <a:gd name="T91" fmla="*/ 443 h 443"/>
                <a:gd name="T92" fmla="*/ 77 w 282"/>
                <a:gd name="T93" fmla="*/ 441 h 443"/>
                <a:gd name="T94" fmla="*/ 68 w 282"/>
                <a:gd name="T95" fmla="*/ 427 h 443"/>
                <a:gd name="T96" fmla="*/ 52 w 282"/>
                <a:gd name="T97" fmla="*/ 403 h 443"/>
                <a:gd name="T98" fmla="*/ 44 w 282"/>
                <a:gd name="T99" fmla="*/ 37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2" h="443">
                  <a:moveTo>
                    <a:pt x="44" y="379"/>
                  </a:moveTo>
                  <a:lnTo>
                    <a:pt x="38" y="360"/>
                  </a:lnTo>
                  <a:lnTo>
                    <a:pt x="30" y="337"/>
                  </a:lnTo>
                  <a:lnTo>
                    <a:pt x="29" y="333"/>
                  </a:lnTo>
                  <a:lnTo>
                    <a:pt x="16" y="291"/>
                  </a:lnTo>
                  <a:lnTo>
                    <a:pt x="2" y="249"/>
                  </a:lnTo>
                  <a:lnTo>
                    <a:pt x="0" y="246"/>
                  </a:lnTo>
                  <a:lnTo>
                    <a:pt x="3" y="235"/>
                  </a:lnTo>
                  <a:lnTo>
                    <a:pt x="16" y="243"/>
                  </a:lnTo>
                  <a:lnTo>
                    <a:pt x="16" y="239"/>
                  </a:lnTo>
                  <a:lnTo>
                    <a:pt x="17" y="223"/>
                  </a:lnTo>
                  <a:lnTo>
                    <a:pt x="26" y="223"/>
                  </a:lnTo>
                  <a:lnTo>
                    <a:pt x="21" y="204"/>
                  </a:lnTo>
                  <a:lnTo>
                    <a:pt x="24" y="197"/>
                  </a:lnTo>
                  <a:lnTo>
                    <a:pt x="33" y="187"/>
                  </a:lnTo>
                  <a:lnTo>
                    <a:pt x="38" y="165"/>
                  </a:lnTo>
                  <a:lnTo>
                    <a:pt x="32" y="162"/>
                  </a:lnTo>
                  <a:lnTo>
                    <a:pt x="32" y="150"/>
                  </a:lnTo>
                  <a:lnTo>
                    <a:pt x="29" y="138"/>
                  </a:lnTo>
                  <a:lnTo>
                    <a:pt x="38" y="119"/>
                  </a:lnTo>
                  <a:lnTo>
                    <a:pt x="35" y="104"/>
                  </a:lnTo>
                  <a:lnTo>
                    <a:pt x="34" y="92"/>
                  </a:lnTo>
                  <a:lnTo>
                    <a:pt x="63" y="7"/>
                  </a:lnTo>
                  <a:lnTo>
                    <a:pt x="77" y="19"/>
                  </a:lnTo>
                  <a:lnTo>
                    <a:pt x="83" y="25"/>
                  </a:lnTo>
                  <a:lnTo>
                    <a:pt x="108" y="15"/>
                  </a:lnTo>
                  <a:lnTo>
                    <a:pt x="122" y="0"/>
                  </a:lnTo>
                  <a:lnTo>
                    <a:pt x="126" y="0"/>
                  </a:lnTo>
                  <a:lnTo>
                    <a:pt x="152" y="8"/>
                  </a:lnTo>
                  <a:lnTo>
                    <a:pt x="158" y="14"/>
                  </a:lnTo>
                  <a:lnTo>
                    <a:pt x="164" y="15"/>
                  </a:lnTo>
                  <a:lnTo>
                    <a:pt x="202" y="144"/>
                  </a:lnTo>
                  <a:lnTo>
                    <a:pt x="224" y="146"/>
                  </a:lnTo>
                  <a:lnTo>
                    <a:pt x="227" y="144"/>
                  </a:lnTo>
                  <a:lnTo>
                    <a:pt x="237" y="176"/>
                  </a:lnTo>
                  <a:lnTo>
                    <a:pt x="248" y="185"/>
                  </a:lnTo>
                  <a:lnTo>
                    <a:pt x="250" y="183"/>
                  </a:lnTo>
                  <a:lnTo>
                    <a:pt x="250" y="179"/>
                  </a:lnTo>
                  <a:lnTo>
                    <a:pt x="263" y="181"/>
                  </a:lnTo>
                  <a:lnTo>
                    <a:pt x="276" y="197"/>
                  </a:lnTo>
                  <a:lnTo>
                    <a:pt x="282" y="205"/>
                  </a:lnTo>
                  <a:lnTo>
                    <a:pt x="270" y="230"/>
                  </a:lnTo>
                  <a:lnTo>
                    <a:pt x="268" y="230"/>
                  </a:lnTo>
                  <a:lnTo>
                    <a:pt x="269" y="231"/>
                  </a:lnTo>
                  <a:lnTo>
                    <a:pt x="266" y="230"/>
                  </a:lnTo>
                  <a:lnTo>
                    <a:pt x="261" y="233"/>
                  </a:lnTo>
                  <a:lnTo>
                    <a:pt x="262" y="235"/>
                  </a:lnTo>
                  <a:lnTo>
                    <a:pt x="255" y="241"/>
                  </a:lnTo>
                  <a:lnTo>
                    <a:pt x="256" y="247"/>
                  </a:lnTo>
                  <a:lnTo>
                    <a:pt x="251" y="254"/>
                  </a:lnTo>
                  <a:lnTo>
                    <a:pt x="249" y="249"/>
                  </a:lnTo>
                  <a:lnTo>
                    <a:pt x="237" y="253"/>
                  </a:lnTo>
                  <a:lnTo>
                    <a:pt x="234" y="263"/>
                  </a:lnTo>
                  <a:lnTo>
                    <a:pt x="230" y="264"/>
                  </a:lnTo>
                  <a:lnTo>
                    <a:pt x="226" y="267"/>
                  </a:lnTo>
                  <a:lnTo>
                    <a:pt x="226" y="273"/>
                  </a:lnTo>
                  <a:lnTo>
                    <a:pt x="214" y="285"/>
                  </a:lnTo>
                  <a:lnTo>
                    <a:pt x="204" y="288"/>
                  </a:lnTo>
                  <a:lnTo>
                    <a:pt x="192" y="275"/>
                  </a:lnTo>
                  <a:lnTo>
                    <a:pt x="195" y="283"/>
                  </a:lnTo>
                  <a:lnTo>
                    <a:pt x="188" y="306"/>
                  </a:lnTo>
                  <a:lnTo>
                    <a:pt x="174" y="290"/>
                  </a:lnTo>
                  <a:lnTo>
                    <a:pt x="172" y="272"/>
                  </a:lnTo>
                  <a:lnTo>
                    <a:pt x="171" y="271"/>
                  </a:lnTo>
                  <a:lnTo>
                    <a:pt x="167" y="281"/>
                  </a:lnTo>
                  <a:lnTo>
                    <a:pt x="164" y="287"/>
                  </a:lnTo>
                  <a:lnTo>
                    <a:pt x="162" y="300"/>
                  </a:lnTo>
                  <a:lnTo>
                    <a:pt x="162" y="313"/>
                  </a:lnTo>
                  <a:lnTo>
                    <a:pt x="167" y="324"/>
                  </a:lnTo>
                  <a:lnTo>
                    <a:pt x="153" y="341"/>
                  </a:lnTo>
                  <a:lnTo>
                    <a:pt x="148" y="339"/>
                  </a:lnTo>
                  <a:lnTo>
                    <a:pt x="142" y="343"/>
                  </a:lnTo>
                  <a:lnTo>
                    <a:pt x="141" y="348"/>
                  </a:lnTo>
                  <a:lnTo>
                    <a:pt x="135" y="353"/>
                  </a:lnTo>
                  <a:lnTo>
                    <a:pt x="129" y="353"/>
                  </a:lnTo>
                  <a:lnTo>
                    <a:pt x="128" y="360"/>
                  </a:lnTo>
                  <a:lnTo>
                    <a:pt x="124" y="367"/>
                  </a:lnTo>
                  <a:lnTo>
                    <a:pt x="118" y="363"/>
                  </a:lnTo>
                  <a:lnTo>
                    <a:pt x="116" y="362"/>
                  </a:lnTo>
                  <a:lnTo>
                    <a:pt x="112" y="368"/>
                  </a:lnTo>
                  <a:lnTo>
                    <a:pt x="104" y="373"/>
                  </a:lnTo>
                  <a:lnTo>
                    <a:pt x="100" y="380"/>
                  </a:lnTo>
                  <a:lnTo>
                    <a:pt x="102" y="386"/>
                  </a:lnTo>
                  <a:lnTo>
                    <a:pt x="101" y="389"/>
                  </a:lnTo>
                  <a:lnTo>
                    <a:pt x="99" y="389"/>
                  </a:lnTo>
                  <a:lnTo>
                    <a:pt x="93" y="392"/>
                  </a:lnTo>
                  <a:lnTo>
                    <a:pt x="92" y="396"/>
                  </a:lnTo>
                  <a:lnTo>
                    <a:pt x="93" y="399"/>
                  </a:lnTo>
                  <a:lnTo>
                    <a:pt x="96" y="398"/>
                  </a:lnTo>
                  <a:lnTo>
                    <a:pt x="84" y="423"/>
                  </a:lnTo>
                  <a:lnTo>
                    <a:pt x="86" y="431"/>
                  </a:lnTo>
                  <a:lnTo>
                    <a:pt x="82" y="443"/>
                  </a:lnTo>
                  <a:lnTo>
                    <a:pt x="78" y="441"/>
                  </a:lnTo>
                  <a:lnTo>
                    <a:pt x="77" y="441"/>
                  </a:lnTo>
                  <a:lnTo>
                    <a:pt x="72" y="439"/>
                  </a:lnTo>
                  <a:lnTo>
                    <a:pt x="68" y="427"/>
                  </a:lnTo>
                  <a:lnTo>
                    <a:pt x="57" y="421"/>
                  </a:lnTo>
                  <a:lnTo>
                    <a:pt x="52" y="403"/>
                  </a:lnTo>
                  <a:lnTo>
                    <a:pt x="45" y="384"/>
                  </a:lnTo>
                  <a:lnTo>
                    <a:pt x="44" y="379"/>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35" name="Freeform 33">
              <a:extLst>
                <a:ext uri="{FF2B5EF4-FFF2-40B4-BE49-F238E27FC236}">
                  <a16:creationId xmlns:a16="http://schemas.microsoft.com/office/drawing/2014/main" id="{3C28D310-34B7-4CA6-98ED-4C5B388ABDE1}"/>
                </a:ext>
              </a:extLst>
            </p:cNvPr>
            <p:cNvSpPr>
              <a:spLocks noChangeAspect="1"/>
            </p:cNvSpPr>
            <p:nvPr/>
          </p:nvSpPr>
          <p:spPr bwMode="auto">
            <a:xfrm>
              <a:off x="9201402" y="2023632"/>
              <a:ext cx="27360" cy="9125"/>
            </a:xfrm>
            <a:custGeom>
              <a:avLst/>
              <a:gdLst>
                <a:gd name="T0" fmla="*/ 1 w 12"/>
                <a:gd name="T1" fmla="*/ 8 h 8"/>
                <a:gd name="T2" fmla="*/ 12 w 12"/>
                <a:gd name="T3" fmla="*/ 5 h 8"/>
                <a:gd name="T4" fmla="*/ 7 w 12"/>
                <a:gd name="T5" fmla="*/ 0 h 8"/>
                <a:gd name="T6" fmla="*/ 0 w 12"/>
                <a:gd name="T7" fmla="*/ 2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5"/>
                  </a:lnTo>
                  <a:lnTo>
                    <a:pt x="7" y="0"/>
                  </a:lnTo>
                  <a:lnTo>
                    <a:pt x="0" y="2"/>
                  </a:lnTo>
                  <a:lnTo>
                    <a:pt x="1" y="8"/>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36" name="Freeform 34">
              <a:extLst>
                <a:ext uri="{FF2B5EF4-FFF2-40B4-BE49-F238E27FC236}">
                  <a16:creationId xmlns:a16="http://schemas.microsoft.com/office/drawing/2014/main" id="{3E5FD300-53A5-4731-A439-0E0ADD727FB7}"/>
                </a:ext>
              </a:extLst>
            </p:cNvPr>
            <p:cNvSpPr>
              <a:spLocks noChangeAspect="1"/>
            </p:cNvSpPr>
            <p:nvPr/>
          </p:nvSpPr>
          <p:spPr bwMode="auto">
            <a:xfrm>
              <a:off x="8736276" y="2297405"/>
              <a:ext cx="419526" cy="228144"/>
            </a:xfrm>
            <a:custGeom>
              <a:avLst/>
              <a:gdLst>
                <a:gd name="T0" fmla="*/ 200 w 258"/>
                <a:gd name="T1" fmla="*/ 113 h 139"/>
                <a:gd name="T2" fmla="*/ 192 w 258"/>
                <a:gd name="T3" fmla="*/ 119 h 139"/>
                <a:gd name="T4" fmla="*/ 186 w 258"/>
                <a:gd name="T5" fmla="*/ 134 h 139"/>
                <a:gd name="T6" fmla="*/ 176 w 258"/>
                <a:gd name="T7" fmla="*/ 126 h 139"/>
                <a:gd name="T8" fmla="*/ 169 w 258"/>
                <a:gd name="T9" fmla="*/ 119 h 139"/>
                <a:gd name="T10" fmla="*/ 164 w 258"/>
                <a:gd name="T11" fmla="*/ 114 h 139"/>
                <a:gd name="T12" fmla="*/ 155 w 258"/>
                <a:gd name="T13" fmla="*/ 102 h 139"/>
                <a:gd name="T14" fmla="*/ 150 w 258"/>
                <a:gd name="T15" fmla="*/ 93 h 139"/>
                <a:gd name="T16" fmla="*/ 145 w 258"/>
                <a:gd name="T17" fmla="*/ 92 h 139"/>
                <a:gd name="T18" fmla="*/ 138 w 258"/>
                <a:gd name="T19" fmla="*/ 95 h 139"/>
                <a:gd name="T20" fmla="*/ 120 w 258"/>
                <a:gd name="T21" fmla="*/ 99 h 139"/>
                <a:gd name="T22" fmla="*/ 101 w 258"/>
                <a:gd name="T23" fmla="*/ 103 h 139"/>
                <a:gd name="T24" fmla="*/ 97 w 258"/>
                <a:gd name="T25" fmla="*/ 103 h 139"/>
                <a:gd name="T26" fmla="*/ 84 w 258"/>
                <a:gd name="T27" fmla="*/ 107 h 139"/>
                <a:gd name="T28" fmla="*/ 71 w 258"/>
                <a:gd name="T29" fmla="*/ 110 h 139"/>
                <a:gd name="T30" fmla="*/ 49 w 258"/>
                <a:gd name="T31" fmla="*/ 115 h 139"/>
                <a:gd name="T32" fmla="*/ 33 w 258"/>
                <a:gd name="T33" fmla="*/ 119 h 139"/>
                <a:gd name="T34" fmla="*/ 6 w 258"/>
                <a:gd name="T35" fmla="*/ 125 h 139"/>
                <a:gd name="T36" fmla="*/ 0 w 258"/>
                <a:gd name="T37" fmla="*/ 122 h 139"/>
                <a:gd name="T38" fmla="*/ 1 w 258"/>
                <a:gd name="T39" fmla="*/ 80 h 139"/>
                <a:gd name="T40" fmla="*/ 1 w 258"/>
                <a:gd name="T41" fmla="*/ 62 h 139"/>
                <a:gd name="T42" fmla="*/ 14 w 258"/>
                <a:gd name="T43" fmla="*/ 53 h 139"/>
                <a:gd name="T44" fmla="*/ 18 w 258"/>
                <a:gd name="T45" fmla="*/ 53 h 139"/>
                <a:gd name="T46" fmla="*/ 20 w 258"/>
                <a:gd name="T47" fmla="*/ 51 h 139"/>
                <a:gd name="T48" fmla="*/ 37 w 258"/>
                <a:gd name="T49" fmla="*/ 48 h 139"/>
                <a:gd name="T50" fmla="*/ 57 w 258"/>
                <a:gd name="T51" fmla="*/ 44 h 139"/>
                <a:gd name="T52" fmla="*/ 65 w 258"/>
                <a:gd name="T53" fmla="*/ 42 h 139"/>
                <a:gd name="T54" fmla="*/ 85 w 258"/>
                <a:gd name="T55" fmla="*/ 38 h 139"/>
                <a:gd name="T56" fmla="*/ 93 w 258"/>
                <a:gd name="T57" fmla="*/ 36 h 139"/>
                <a:gd name="T58" fmla="*/ 138 w 258"/>
                <a:gd name="T59" fmla="*/ 25 h 139"/>
                <a:gd name="T60" fmla="*/ 139 w 258"/>
                <a:gd name="T61" fmla="*/ 21 h 139"/>
                <a:gd name="T62" fmla="*/ 140 w 258"/>
                <a:gd name="T63" fmla="*/ 20 h 139"/>
                <a:gd name="T64" fmla="*/ 151 w 258"/>
                <a:gd name="T65" fmla="*/ 6 h 139"/>
                <a:gd name="T66" fmla="*/ 175 w 258"/>
                <a:gd name="T67" fmla="*/ 17 h 139"/>
                <a:gd name="T68" fmla="*/ 186 w 258"/>
                <a:gd name="T69" fmla="*/ 21 h 139"/>
                <a:gd name="T70" fmla="*/ 169 w 258"/>
                <a:gd name="T71" fmla="*/ 45 h 139"/>
                <a:gd name="T72" fmla="*/ 168 w 258"/>
                <a:gd name="T73" fmla="*/ 50 h 139"/>
                <a:gd name="T74" fmla="*/ 181 w 258"/>
                <a:gd name="T75" fmla="*/ 57 h 139"/>
                <a:gd name="T76" fmla="*/ 203 w 258"/>
                <a:gd name="T77" fmla="*/ 78 h 139"/>
                <a:gd name="T78" fmla="*/ 203 w 258"/>
                <a:gd name="T79" fmla="*/ 84 h 139"/>
                <a:gd name="T80" fmla="*/ 212 w 258"/>
                <a:gd name="T81" fmla="*/ 95 h 139"/>
                <a:gd name="T82" fmla="*/ 234 w 258"/>
                <a:gd name="T83" fmla="*/ 97 h 139"/>
                <a:gd name="T84" fmla="*/ 247 w 258"/>
                <a:gd name="T85" fmla="*/ 78 h 139"/>
                <a:gd name="T86" fmla="*/ 234 w 258"/>
                <a:gd name="T87" fmla="*/ 62 h 139"/>
                <a:gd name="T88" fmla="*/ 258 w 258"/>
                <a:gd name="T89" fmla="*/ 95 h 139"/>
                <a:gd name="T90" fmla="*/ 255 w 258"/>
                <a:gd name="T91" fmla="*/ 98 h 139"/>
                <a:gd name="T92" fmla="*/ 229 w 258"/>
                <a:gd name="T93" fmla="*/ 110 h 139"/>
                <a:gd name="T94" fmla="*/ 213 w 258"/>
                <a:gd name="T95" fmla="*/ 121 h 139"/>
                <a:gd name="T96" fmla="*/ 194 w 258"/>
                <a:gd name="T97" fmla="*/ 139 h 139"/>
                <a:gd name="T98" fmla="*/ 209 w 258"/>
                <a:gd name="T99" fmla="*/ 125 h 139"/>
                <a:gd name="T100" fmla="*/ 206 w 258"/>
                <a:gd name="T101" fmla="*/ 10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8" h="139">
                  <a:moveTo>
                    <a:pt x="206" y="108"/>
                  </a:moveTo>
                  <a:lnTo>
                    <a:pt x="200" y="113"/>
                  </a:lnTo>
                  <a:lnTo>
                    <a:pt x="197" y="119"/>
                  </a:lnTo>
                  <a:lnTo>
                    <a:pt x="192" y="119"/>
                  </a:lnTo>
                  <a:lnTo>
                    <a:pt x="191" y="129"/>
                  </a:lnTo>
                  <a:lnTo>
                    <a:pt x="186" y="134"/>
                  </a:lnTo>
                  <a:lnTo>
                    <a:pt x="180" y="135"/>
                  </a:lnTo>
                  <a:lnTo>
                    <a:pt x="176" y="126"/>
                  </a:lnTo>
                  <a:lnTo>
                    <a:pt x="175" y="120"/>
                  </a:lnTo>
                  <a:lnTo>
                    <a:pt x="169" y="119"/>
                  </a:lnTo>
                  <a:lnTo>
                    <a:pt x="165" y="115"/>
                  </a:lnTo>
                  <a:lnTo>
                    <a:pt x="164" y="114"/>
                  </a:lnTo>
                  <a:lnTo>
                    <a:pt x="159" y="113"/>
                  </a:lnTo>
                  <a:lnTo>
                    <a:pt x="155" y="102"/>
                  </a:lnTo>
                  <a:lnTo>
                    <a:pt x="152" y="103"/>
                  </a:lnTo>
                  <a:lnTo>
                    <a:pt x="150" y="93"/>
                  </a:lnTo>
                  <a:lnTo>
                    <a:pt x="149" y="91"/>
                  </a:lnTo>
                  <a:lnTo>
                    <a:pt x="145" y="92"/>
                  </a:lnTo>
                  <a:lnTo>
                    <a:pt x="140" y="93"/>
                  </a:lnTo>
                  <a:lnTo>
                    <a:pt x="138" y="95"/>
                  </a:lnTo>
                  <a:lnTo>
                    <a:pt x="123" y="98"/>
                  </a:lnTo>
                  <a:lnTo>
                    <a:pt x="120" y="99"/>
                  </a:lnTo>
                  <a:lnTo>
                    <a:pt x="120" y="98"/>
                  </a:lnTo>
                  <a:lnTo>
                    <a:pt x="101" y="103"/>
                  </a:lnTo>
                  <a:lnTo>
                    <a:pt x="98" y="103"/>
                  </a:lnTo>
                  <a:lnTo>
                    <a:pt x="97" y="103"/>
                  </a:lnTo>
                  <a:lnTo>
                    <a:pt x="96" y="103"/>
                  </a:lnTo>
                  <a:lnTo>
                    <a:pt x="84" y="107"/>
                  </a:lnTo>
                  <a:lnTo>
                    <a:pt x="80" y="108"/>
                  </a:lnTo>
                  <a:lnTo>
                    <a:pt x="71" y="110"/>
                  </a:lnTo>
                  <a:lnTo>
                    <a:pt x="50" y="119"/>
                  </a:lnTo>
                  <a:lnTo>
                    <a:pt x="49" y="115"/>
                  </a:lnTo>
                  <a:lnTo>
                    <a:pt x="36" y="119"/>
                  </a:lnTo>
                  <a:lnTo>
                    <a:pt x="33" y="119"/>
                  </a:lnTo>
                  <a:lnTo>
                    <a:pt x="11" y="123"/>
                  </a:lnTo>
                  <a:lnTo>
                    <a:pt x="6" y="125"/>
                  </a:lnTo>
                  <a:lnTo>
                    <a:pt x="2" y="126"/>
                  </a:lnTo>
                  <a:lnTo>
                    <a:pt x="0" y="122"/>
                  </a:lnTo>
                  <a:lnTo>
                    <a:pt x="0" y="119"/>
                  </a:lnTo>
                  <a:lnTo>
                    <a:pt x="1" y="80"/>
                  </a:lnTo>
                  <a:lnTo>
                    <a:pt x="1" y="68"/>
                  </a:lnTo>
                  <a:lnTo>
                    <a:pt x="1" y="62"/>
                  </a:lnTo>
                  <a:lnTo>
                    <a:pt x="2" y="56"/>
                  </a:lnTo>
                  <a:lnTo>
                    <a:pt x="14" y="53"/>
                  </a:lnTo>
                  <a:lnTo>
                    <a:pt x="17" y="53"/>
                  </a:lnTo>
                  <a:lnTo>
                    <a:pt x="18" y="53"/>
                  </a:lnTo>
                  <a:lnTo>
                    <a:pt x="19" y="53"/>
                  </a:lnTo>
                  <a:lnTo>
                    <a:pt x="20" y="51"/>
                  </a:lnTo>
                  <a:lnTo>
                    <a:pt x="25" y="50"/>
                  </a:lnTo>
                  <a:lnTo>
                    <a:pt x="37" y="48"/>
                  </a:lnTo>
                  <a:lnTo>
                    <a:pt x="55" y="44"/>
                  </a:lnTo>
                  <a:lnTo>
                    <a:pt x="57" y="44"/>
                  </a:lnTo>
                  <a:lnTo>
                    <a:pt x="63" y="42"/>
                  </a:lnTo>
                  <a:lnTo>
                    <a:pt x="65" y="42"/>
                  </a:lnTo>
                  <a:lnTo>
                    <a:pt x="69" y="41"/>
                  </a:lnTo>
                  <a:lnTo>
                    <a:pt x="85" y="38"/>
                  </a:lnTo>
                  <a:lnTo>
                    <a:pt x="91" y="36"/>
                  </a:lnTo>
                  <a:lnTo>
                    <a:pt x="93" y="36"/>
                  </a:lnTo>
                  <a:lnTo>
                    <a:pt x="96" y="36"/>
                  </a:lnTo>
                  <a:lnTo>
                    <a:pt x="138" y="25"/>
                  </a:lnTo>
                  <a:lnTo>
                    <a:pt x="139" y="23"/>
                  </a:lnTo>
                  <a:lnTo>
                    <a:pt x="139" y="21"/>
                  </a:lnTo>
                  <a:lnTo>
                    <a:pt x="139" y="20"/>
                  </a:lnTo>
                  <a:lnTo>
                    <a:pt x="140" y="20"/>
                  </a:lnTo>
                  <a:lnTo>
                    <a:pt x="150" y="11"/>
                  </a:lnTo>
                  <a:lnTo>
                    <a:pt x="151" y="6"/>
                  </a:lnTo>
                  <a:lnTo>
                    <a:pt x="165" y="0"/>
                  </a:lnTo>
                  <a:lnTo>
                    <a:pt x="175" y="17"/>
                  </a:lnTo>
                  <a:lnTo>
                    <a:pt x="183" y="14"/>
                  </a:lnTo>
                  <a:lnTo>
                    <a:pt x="186" y="21"/>
                  </a:lnTo>
                  <a:lnTo>
                    <a:pt x="177" y="29"/>
                  </a:lnTo>
                  <a:lnTo>
                    <a:pt x="169" y="45"/>
                  </a:lnTo>
                  <a:lnTo>
                    <a:pt x="168" y="43"/>
                  </a:lnTo>
                  <a:lnTo>
                    <a:pt x="168" y="50"/>
                  </a:lnTo>
                  <a:lnTo>
                    <a:pt x="173" y="55"/>
                  </a:lnTo>
                  <a:lnTo>
                    <a:pt x="181" y="57"/>
                  </a:lnTo>
                  <a:lnTo>
                    <a:pt x="183" y="57"/>
                  </a:lnTo>
                  <a:lnTo>
                    <a:pt x="203" y="78"/>
                  </a:lnTo>
                  <a:lnTo>
                    <a:pt x="197" y="80"/>
                  </a:lnTo>
                  <a:lnTo>
                    <a:pt x="203" y="84"/>
                  </a:lnTo>
                  <a:lnTo>
                    <a:pt x="205" y="83"/>
                  </a:lnTo>
                  <a:lnTo>
                    <a:pt x="212" y="95"/>
                  </a:lnTo>
                  <a:lnTo>
                    <a:pt x="216" y="97"/>
                  </a:lnTo>
                  <a:lnTo>
                    <a:pt x="234" y="97"/>
                  </a:lnTo>
                  <a:lnTo>
                    <a:pt x="247" y="87"/>
                  </a:lnTo>
                  <a:lnTo>
                    <a:pt x="247" y="78"/>
                  </a:lnTo>
                  <a:lnTo>
                    <a:pt x="242" y="79"/>
                  </a:lnTo>
                  <a:lnTo>
                    <a:pt x="234" y="62"/>
                  </a:lnTo>
                  <a:lnTo>
                    <a:pt x="243" y="68"/>
                  </a:lnTo>
                  <a:lnTo>
                    <a:pt x="258" y="95"/>
                  </a:lnTo>
                  <a:lnTo>
                    <a:pt x="257" y="109"/>
                  </a:lnTo>
                  <a:lnTo>
                    <a:pt x="255" y="98"/>
                  </a:lnTo>
                  <a:lnTo>
                    <a:pt x="253" y="97"/>
                  </a:lnTo>
                  <a:lnTo>
                    <a:pt x="229" y="110"/>
                  </a:lnTo>
                  <a:lnTo>
                    <a:pt x="222" y="117"/>
                  </a:lnTo>
                  <a:lnTo>
                    <a:pt x="213" y="121"/>
                  </a:lnTo>
                  <a:lnTo>
                    <a:pt x="211" y="125"/>
                  </a:lnTo>
                  <a:lnTo>
                    <a:pt x="194" y="139"/>
                  </a:lnTo>
                  <a:lnTo>
                    <a:pt x="195" y="137"/>
                  </a:lnTo>
                  <a:lnTo>
                    <a:pt x="209" y="125"/>
                  </a:lnTo>
                  <a:lnTo>
                    <a:pt x="210" y="114"/>
                  </a:lnTo>
                  <a:lnTo>
                    <a:pt x="206" y="109"/>
                  </a:lnTo>
                  <a:lnTo>
                    <a:pt x="206" y="108"/>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37" name="Freeform 35">
              <a:extLst>
                <a:ext uri="{FF2B5EF4-FFF2-40B4-BE49-F238E27FC236}">
                  <a16:creationId xmlns:a16="http://schemas.microsoft.com/office/drawing/2014/main" id="{A282007D-5EF4-4485-A04B-C88AC09FA0C9}"/>
                </a:ext>
              </a:extLst>
            </p:cNvPr>
            <p:cNvSpPr>
              <a:spLocks noChangeAspect="1"/>
            </p:cNvSpPr>
            <p:nvPr/>
          </p:nvSpPr>
          <p:spPr bwMode="auto">
            <a:xfrm>
              <a:off x="9064600" y="2498172"/>
              <a:ext cx="45601" cy="36503"/>
            </a:xfrm>
            <a:custGeom>
              <a:avLst/>
              <a:gdLst>
                <a:gd name="T0" fmla="*/ 0 w 26"/>
                <a:gd name="T1" fmla="*/ 17 h 19"/>
                <a:gd name="T2" fmla="*/ 5 w 26"/>
                <a:gd name="T3" fmla="*/ 19 h 19"/>
                <a:gd name="T4" fmla="*/ 6 w 26"/>
                <a:gd name="T5" fmla="*/ 17 h 19"/>
                <a:gd name="T6" fmla="*/ 26 w 26"/>
                <a:gd name="T7" fmla="*/ 8 h 19"/>
                <a:gd name="T8" fmla="*/ 23 w 26"/>
                <a:gd name="T9" fmla="*/ 4 h 19"/>
                <a:gd name="T10" fmla="*/ 13 w 26"/>
                <a:gd name="T11" fmla="*/ 0 h 19"/>
                <a:gd name="T12" fmla="*/ 5 w 26"/>
                <a:gd name="T13" fmla="*/ 12 h 19"/>
                <a:gd name="T14" fmla="*/ 0 w 26"/>
                <a:gd name="T15" fmla="*/ 17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9">
                  <a:moveTo>
                    <a:pt x="0" y="17"/>
                  </a:moveTo>
                  <a:lnTo>
                    <a:pt x="5" y="19"/>
                  </a:lnTo>
                  <a:lnTo>
                    <a:pt x="6" y="17"/>
                  </a:lnTo>
                  <a:lnTo>
                    <a:pt x="26" y="8"/>
                  </a:lnTo>
                  <a:lnTo>
                    <a:pt x="23" y="4"/>
                  </a:lnTo>
                  <a:lnTo>
                    <a:pt x="13" y="0"/>
                  </a:lnTo>
                  <a:lnTo>
                    <a:pt x="5" y="12"/>
                  </a:lnTo>
                  <a:lnTo>
                    <a:pt x="0" y="17"/>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38" name="Freeform 36">
              <a:extLst>
                <a:ext uri="{FF2B5EF4-FFF2-40B4-BE49-F238E27FC236}">
                  <a16:creationId xmlns:a16="http://schemas.microsoft.com/office/drawing/2014/main" id="{700D81BB-7345-4B37-8579-6322BDFE1048}"/>
                </a:ext>
              </a:extLst>
            </p:cNvPr>
            <p:cNvSpPr>
              <a:spLocks noChangeAspect="1"/>
            </p:cNvSpPr>
            <p:nvPr/>
          </p:nvSpPr>
          <p:spPr bwMode="auto">
            <a:xfrm>
              <a:off x="9137561" y="2498172"/>
              <a:ext cx="27360" cy="27377"/>
            </a:xfrm>
            <a:custGeom>
              <a:avLst/>
              <a:gdLst>
                <a:gd name="T0" fmla="*/ 0 w 21"/>
                <a:gd name="T1" fmla="*/ 12 h 14"/>
                <a:gd name="T2" fmla="*/ 2 w 21"/>
                <a:gd name="T3" fmla="*/ 13 h 14"/>
                <a:gd name="T4" fmla="*/ 15 w 21"/>
                <a:gd name="T5" fmla="*/ 14 h 14"/>
                <a:gd name="T6" fmla="*/ 21 w 21"/>
                <a:gd name="T7" fmla="*/ 6 h 14"/>
                <a:gd name="T8" fmla="*/ 18 w 21"/>
                <a:gd name="T9" fmla="*/ 3 h 14"/>
                <a:gd name="T10" fmla="*/ 14 w 21"/>
                <a:gd name="T11" fmla="*/ 0 h 14"/>
                <a:gd name="T12" fmla="*/ 16 w 21"/>
                <a:gd name="T13" fmla="*/ 4 h 14"/>
                <a:gd name="T14" fmla="*/ 14 w 21"/>
                <a:gd name="T15" fmla="*/ 8 h 14"/>
                <a:gd name="T16" fmla="*/ 5 w 21"/>
                <a:gd name="T17" fmla="*/ 12 h 14"/>
                <a:gd name="T18" fmla="*/ 0 w 21"/>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4">
                  <a:moveTo>
                    <a:pt x="0" y="12"/>
                  </a:moveTo>
                  <a:lnTo>
                    <a:pt x="2" y="13"/>
                  </a:lnTo>
                  <a:lnTo>
                    <a:pt x="15" y="14"/>
                  </a:lnTo>
                  <a:lnTo>
                    <a:pt x="21" y="6"/>
                  </a:lnTo>
                  <a:lnTo>
                    <a:pt x="18" y="3"/>
                  </a:lnTo>
                  <a:lnTo>
                    <a:pt x="14" y="0"/>
                  </a:lnTo>
                  <a:lnTo>
                    <a:pt x="16" y="4"/>
                  </a:lnTo>
                  <a:lnTo>
                    <a:pt x="14" y="8"/>
                  </a:lnTo>
                  <a:lnTo>
                    <a:pt x="5" y="12"/>
                  </a:lnTo>
                  <a:lnTo>
                    <a:pt x="0" y="12"/>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39" name="Freeform 37">
              <a:extLst>
                <a:ext uri="{FF2B5EF4-FFF2-40B4-BE49-F238E27FC236}">
                  <a16:creationId xmlns:a16="http://schemas.microsoft.com/office/drawing/2014/main" id="{437F0E16-47FA-4444-AC93-3C7B79E6D2AE}"/>
                </a:ext>
              </a:extLst>
            </p:cNvPr>
            <p:cNvSpPr>
              <a:spLocks noChangeAspect="1"/>
            </p:cNvSpPr>
            <p:nvPr/>
          </p:nvSpPr>
          <p:spPr bwMode="auto">
            <a:xfrm>
              <a:off x="8809237" y="1932374"/>
              <a:ext cx="200643" cy="438037"/>
            </a:xfrm>
            <a:custGeom>
              <a:avLst/>
              <a:gdLst>
                <a:gd name="T0" fmla="*/ 3 w 127"/>
                <a:gd name="T1" fmla="*/ 180 h 265"/>
                <a:gd name="T2" fmla="*/ 2 w 127"/>
                <a:gd name="T3" fmla="*/ 179 h 265"/>
                <a:gd name="T4" fmla="*/ 5 w 127"/>
                <a:gd name="T5" fmla="*/ 167 h 265"/>
                <a:gd name="T6" fmla="*/ 7 w 127"/>
                <a:gd name="T7" fmla="*/ 162 h 265"/>
                <a:gd name="T8" fmla="*/ 8 w 127"/>
                <a:gd name="T9" fmla="*/ 139 h 265"/>
                <a:gd name="T10" fmla="*/ 9 w 127"/>
                <a:gd name="T11" fmla="*/ 126 h 265"/>
                <a:gd name="T12" fmla="*/ 8 w 127"/>
                <a:gd name="T13" fmla="*/ 124 h 265"/>
                <a:gd name="T14" fmla="*/ 6 w 127"/>
                <a:gd name="T15" fmla="*/ 115 h 265"/>
                <a:gd name="T16" fmla="*/ 7 w 127"/>
                <a:gd name="T17" fmla="*/ 107 h 265"/>
                <a:gd name="T18" fmla="*/ 18 w 127"/>
                <a:gd name="T19" fmla="*/ 102 h 265"/>
                <a:gd name="T20" fmla="*/ 19 w 127"/>
                <a:gd name="T21" fmla="*/ 98 h 265"/>
                <a:gd name="T22" fmla="*/ 18 w 127"/>
                <a:gd name="T23" fmla="*/ 98 h 265"/>
                <a:gd name="T24" fmla="*/ 21 w 127"/>
                <a:gd name="T25" fmla="*/ 95 h 265"/>
                <a:gd name="T26" fmla="*/ 31 w 127"/>
                <a:gd name="T27" fmla="*/ 83 h 265"/>
                <a:gd name="T28" fmla="*/ 21 w 127"/>
                <a:gd name="T29" fmla="*/ 61 h 265"/>
                <a:gd name="T30" fmla="*/ 26 w 127"/>
                <a:gd name="T31" fmla="*/ 43 h 265"/>
                <a:gd name="T32" fmla="*/ 24 w 127"/>
                <a:gd name="T33" fmla="*/ 34 h 265"/>
                <a:gd name="T34" fmla="*/ 21 w 127"/>
                <a:gd name="T35" fmla="*/ 12 h 265"/>
                <a:gd name="T36" fmla="*/ 33 w 127"/>
                <a:gd name="T37" fmla="*/ 6 h 265"/>
                <a:gd name="T38" fmla="*/ 36 w 127"/>
                <a:gd name="T39" fmla="*/ 7 h 265"/>
                <a:gd name="T40" fmla="*/ 42 w 127"/>
                <a:gd name="T41" fmla="*/ 5 h 265"/>
                <a:gd name="T42" fmla="*/ 43 w 127"/>
                <a:gd name="T43" fmla="*/ 0 h 265"/>
                <a:gd name="T44" fmla="*/ 45 w 127"/>
                <a:gd name="T45" fmla="*/ 5 h 265"/>
                <a:gd name="T46" fmla="*/ 47 w 127"/>
                <a:gd name="T47" fmla="*/ 8 h 265"/>
                <a:gd name="T48" fmla="*/ 61 w 127"/>
                <a:gd name="T49" fmla="*/ 50 h 265"/>
                <a:gd name="T50" fmla="*/ 74 w 127"/>
                <a:gd name="T51" fmla="*/ 92 h 265"/>
                <a:gd name="T52" fmla="*/ 75 w 127"/>
                <a:gd name="T53" fmla="*/ 96 h 265"/>
                <a:gd name="T54" fmla="*/ 83 w 127"/>
                <a:gd name="T55" fmla="*/ 119 h 265"/>
                <a:gd name="T56" fmla="*/ 89 w 127"/>
                <a:gd name="T57" fmla="*/ 138 h 265"/>
                <a:gd name="T58" fmla="*/ 90 w 127"/>
                <a:gd name="T59" fmla="*/ 143 h 265"/>
                <a:gd name="T60" fmla="*/ 97 w 127"/>
                <a:gd name="T61" fmla="*/ 162 h 265"/>
                <a:gd name="T62" fmla="*/ 102 w 127"/>
                <a:gd name="T63" fmla="*/ 180 h 265"/>
                <a:gd name="T64" fmla="*/ 113 w 127"/>
                <a:gd name="T65" fmla="*/ 186 h 265"/>
                <a:gd name="T66" fmla="*/ 117 w 127"/>
                <a:gd name="T67" fmla="*/ 198 h 265"/>
                <a:gd name="T68" fmla="*/ 122 w 127"/>
                <a:gd name="T69" fmla="*/ 200 h 265"/>
                <a:gd name="T70" fmla="*/ 123 w 127"/>
                <a:gd name="T71" fmla="*/ 200 h 265"/>
                <a:gd name="T72" fmla="*/ 127 w 127"/>
                <a:gd name="T73" fmla="*/ 202 h 265"/>
                <a:gd name="T74" fmla="*/ 126 w 127"/>
                <a:gd name="T75" fmla="*/ 202 h 265"/>
                <a:gd name="T76" fmla="*/ 123 w 127"/>
                <a:gd name="T77" fmla="*/ 217 h 265"/>
                <a:gd name="T78" fmla="*/ 123 w 127"/>
                <a:gd name="T79" fmla="*/ 221 h 265"/>
                <a:gd name="T80" fmla="*/ 109 w 127"/>
                <a:gd name="T81" fmla="*/ 227 h 265"/>
                <a:gd name="T82" fmla="*/ 108 w 127"/>
                <a:gd name="T83" fmla="*/ 232 h 265"/>
                <a:gd name="T84" fmla="*/ 98 w 127"/>
                <a:gd name="T85" fmla="*/ 241 h 265"/>
                <a:gd name="T86" fmla="*/ 97 w 127"/>
                <a:gd name="T87" fmla="*/ 241 h 265"/>
                <a:gd name="T88" fmla="*/ 97 w 127"/>
                <a:gd name="T89" fmla="*/ 242 h 265"/>
                <a:gd name="T90" fmla="*/ 97 w 127"/>
                <a:gd name="T91" fmla="*/ 244 h 265"/>
                <a:gd name="T92" fmla="*/ 96 w 127"/>
                <a:gd name="T93" fmla="*/ 246 h 265"/>
                <a:gd name="T94" fmla="*/ 54 w 127"/>
                <a:gd name="T95" fmla="*/ 257 h 265"/>
                <a:gd name="T96" fmla="*/ 51 w 127"/>
                <a:gd name="T97" fmla="*/ 257 h 265"/>
                <a:gd name="T98" fmla="*/ 49 w 127"/>
                <a:gd name="T99" fmla="*/ 257 h 265"/>
                <a:gd name="T100" fmla="*/ 43 w 127"/>
                <a:gd name="T101" fmla="*/ 259 h 265"/>
                <a:gd name="T102" fmla="*/ 27 w 127"/>
                <a:gd name="T103" fmla="*/ 262 h 265"/>
                <a:gd name="T104" fmla="*/ 23 w 127"/>
                <a:gd name="T105" fmla="*/ 263 h 265"/>
                <a:gd name="T106" fmla="*/ 21 w 127"/>
                <a:gd name="T107" fmla="*/ 263 h 265"/>
                <a:gd name="T108" fmla="*/ 15 w 127"/>
                <a:gd name="T109" fmla="*/ 265 h 265"/>
                <a:gd name="T110" fmla="*/ 5 w 127"/>
                <a:gd name="T111" fmla="*/ 245 h 265"/>
                <a:gd name="T112" fmla="*/ 8 w 127"/>
                <a:gd name="T113" fmla="*/ 239 h 265"/>
                <a:gd name="T114" fmla="*/ 6 w 127"/>
                <a:gd name="T115" fmla="*/ 224 h 265"/>
                <a:gd name="T116" fmla="*/ 5 w 127"/>
                <a:gd name="T117" fmla="*/ 217 h 265"/>
                <a:gd name="T118" fmla="*/ 2 w 127"/>
                <a:gd name="T119" fmla="*/ 192 h 265"/>
                <a:gd name="T120" fmla="*/ 0 w 127"/>
                <a:gd name="T121" fmla="*/ 184 h 265"/>
                <a:gd name="T122" fmla="*/ 3 w 127"/>
                <a:gd name="T123" fmla="*/ 18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265">
                  <a:moveTo>
                    <a:pt x="3" y="180"/>
                  </a:moveTo>
                  <a:lnTo>
                    <a:pt x="2" y="179"/>
                  </a:lnTo>
                  <a:lnTo>
                    <a:pt x="5" y="167"/>
                  </a:lnTo>
                  <a:lnTo>
                    <a:pt x="7" y="162"/>
                  </a:lnTo>
                  <a:lnTo>
                    <a:pt x="8" y="139"/>
                  </a:lnTo>
                  <a:lnTo>
                    <a:pt x="9" y="126"/>
                  </a:lnTo>
                  <a:lnTo>
                    <a:pt x="8" y="124"/>
                  </a:lnTo>
                  <a:lnTo>
                    <a:pt x="6" y="115"/>
                  </a:lnTo>
                  <a:lnTo>
                    <a:pt x="7" y="107"/>
                  </a:lnTo>
                  <a:lnTo>
                    <a:pt x="18" y="102"/>
                  </a:lnTo>
                  <a:lnTo>
                    <a:pt x="19" y="98"/>
                  </a:lnTo>
                  <a:lnTo>
                    <a:pt x="18" y="98"/>
                  </a:lnTo>
                  <a:lnTo>
                    <a:pt x="21" y="95"/>
                  </a:lnTo>
                  <a:lnTo>
                    <a:pt x="31" y="83"/>
                  </a:lnTo>
                  <a:lnTo>
                    <a:pt x="21" y="61"/>
                  </a:lnTo>
                  <a:lnTo>
                    <a:pt x="26" y="43"/>
                  </a:lnTo>
                  <a:lnTo>
                    <a:pt x="24" y="34"/>
                  </a:lnTo>
                  <a:lnTo>
                    <a:pt x="21" y="12"/>
                  </a:lnTo>
                  <a:lnTo>
                    <a:pt x="33" y="6"/>
                  </a:lnTo>
                  <a:lnTo>
                    <a:pt x="36" y="7"/>
                  </a:lnTo>
                  <a:lnTo>
                    <a:pt x="42" y="5"/>
                  </a:lnTo>
                  <a:lnTo>
                    <a:pt x="43" y="0"/>
                  </a:lnTo>
                  <a:lnTo>
                    <a:pt x="45" y="5"/>
                  </a:lnTo>
                  <a:lnTo>
                    <a:pt x="47" y="8"/>
                  </a:lnTo>
                  <a:lnTo>
                    <a:pt x="61" y="50"/>
                  </a:lnTo>
                  <a:lnTo>
                    <a:pt x="74" y="92"/>
                  </a:lnTo>
                  <a:lnTo>
                    <a:pt x="75" y="96"/>
                  </a:lnTo>
                  <a:lnTo>
                    <a:pt x="83" y="119"/>
                  </a:lnTo>
                  <a:lnTo>
                    <a:pt x="89" y="138"/>
                  </a:lnTo>
                  <a:lnTo>
                    <a:pt x="90" y="143"/>
                  </a:lnTo>
                  <a:lnTo>
                    <a:pt x="97" y="162"/>
                  </a:lnTo>
                  <a:lnTo>
                    <a:pt x="102" y="180"/>
                  </a:lnTo>
                  <a:lnTo>
                    <a:pt x="113" y="186"/>
                  </a:lnTo>
                  <a:lnTo>
                    <a:pt x="117" y="198"/>
                  </a:lnTo>
                  <a:lnTo>
                    <a:pt x="122" y="200"/>
                  </a:lnTo>
                  <a:lnTo>
                    <a:pt x="123" y="200"/>
                  </a:lnTo>
                  <a:lnTo>
                    <a:pt x="127" y="202"/>
                  </a:lnTo>
                  <a:lnTo>
                    <a:pt x="126" y="202"/>
                  </a:lnTo>
                  <a:lnTo>
                    <a:pt x="123" y="217"/>
                  </a:lnTo>
                  <a:lnTo>
                    <a:pt x="123" y="221"/>
                  </a:lnTo>
                  <a:lnTo>
                    <a:pt x="109" y="227"/>
                  </a:lnTo>
                  <a:lnTo>
                    <a:pt x="108" y="232"/>
                  </a:lnTo>
                  <a:lnTo>
                    <a:pt x="98" y="241"/>
                  </a:lnTo>
                  <a:lnTo>
                    <a:pt x="97" y="241"/>
                  </a:lnTo>
                  <a:lnTo>
                    <a:pt x="97" y="242"/>
                  </a:lnTo>
                  <a:lnTo>
                    <a:pt x="97" y="244"/>
                  </a:lnTo>
                  <a:lnTo>
                    <a:pt x="96" y="246"/>
                  </a:lnTo>
                  <a:lnTo>
                    <a:pt x="54" y="257"/>
                  </a:lnTo>
                  <a:lnTo>
                    <a:pt x="51" y="257"/>
                  </a:lnTo>
                  <a:lnTo>
                    <a:pt x="49" y="257"/>
                  </a:lnTo>
                  <a:lnTo>
                    <a:pt x="43" y="259"/>
                  </a:lnTo>
                  <a:lnTo>
                    <a:pt x="27" y="262"/>
                  </a:lnTo>
                  <a:lnTo>
                    <a:pt x="23" y="263"/>
                  </a:lnTo>
                  <a:lnTo>
                    <a:pt x="21" y="263"/>
                  </a:lnTo>
                  <a:lnTo>
                    <a:pt x="15" y="265"/>
                  </a:lnTo>
                  <a:lnTo>
                    <a:pt x="5" y="245"/>
                  </a:lnTo>
                  <a:lnTo>
                    <a:pt x="8" y="239"/>
                  </a:lnTo>
                  <a:lnTo>
                    <a:pt x="6" y="224"/>
                  </a:lnTo>
                  <a:lnTo>
                    <a:pt x="5" y="217"/>
                  </a:lnTo>
                  <a:lnTo>
                    <a:pt x="2" y="192"/>
                  </a:lnTo>
                  <a:lnTo>
                    <a:pt x="0" y="184"/>
                  </a:lnTo>
                  <a:lnTo>
                    <a:pt x="3" y="180"/>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40" name="Freeform 38">
              <a:extLst>
                <a:ext uri="{FF2B5EF4-FFF2-40B4-BE49-F238E27FC236}">
                  <a16:creationId xmlns:a16="http://schemas.microsoft.com/office/drawing/2014/main" id="{65013374-2EF0-469D-A8D0-D7758CEB9634}"/>
                </a:ext>
              </a:extLst>
            </p:cNvPr>
            <p:cNvSpPr>
              <a:spLocks noChangeAspect="1"/>
            </p:cNvSpPr>
            <p:nvPr/>
          </p:nvSpPr>
          <p:spPr bwMode="auto">
            <a:xfrm>
              <a:off x="8024906" y="2041884"/>
              <a:ext cx="930253" cy="711810"/>
            </a:xfrm>
            <a:custGeom>
              <a:avLst/>
              <a:gdLst>
                <a:gd name="T0" fmla="*/ 411 w 572"/>
                <a:gd name="T1" fmla="*/ 379 h 440"/>
                <a:gd name="T2" fmla="*/ 402 w 572"/>
                <a:gd name="T3" fmla="*/ 377 h 440"/>
                <a:gd name="T4" fmla="*/ 372 w 572"/>
                <a:gd name="T5" fmla="*/ 366 h 440"/>
                <a:gd name="T6" fmla="*/ 348 w 572"/>
                <a:gd name="T7" fmla="*/ 356 h 440"/>
                <a:gd name="T8" fmla="*/ 330 w 572"/>
                <a:gd name="T9" fmla="*/ 326 h 440"/>
                <a:gd name="T10" fmla="*/ 311 w 572"/>
                <a:gd name="T11" fmla="*/ 316 h 440"/>
                <a:gd name="T12" fmla="*/ 260 w 572"/>
                <a:gd name="T13" fmla="*/ 328 h 440"/>
                <a:gd name="T14" fmla="*/ 241 w 572"/>
                <a:gd name="T15" fmla="*/ 331 h 440"/>
                <a:gd name="T16" fmla="*/ 203 w 572"/>
                <a:gd name="T17" fmla="*/ 340 h 440"/>
                <a:gd name="T18" fmla="*/ 155 w 572"/>
                <a:gd name="T19" fmla="*/ 349 h 440"/>
                <a:gd name="T20" fmla="*/ 119 w 572"/>
                <a:gd name="T21" fmla="*/ 356 h 440"/>
                <a:gd name="T22" fmla="*/ 84 w 572"/>
                <a:gd name="T23" fmla="*/ 364 h 440"/>
                <a:gd name="T24" fmla="*/ 57 w 572"/>
                <a:gd name="T25" fmla="*/ 368 h 440"/>
                <a:gd name="T26" fmla="*/ 15 w 572"/>
                <a:gd name="T27" fmla="*/ 377 h 440"/>
                <a:gd name="T28" fmla="*/ 8 w 572"/>
                <a:gd name="T29" fmla="*/ 346 h 440"/>
                <a:gd name="T30" fmla="*/ 51 w 572"/>
                <a:gd name="T31" fmla="*/ 296 h 440"/>
                <a:gd name="T32" fmla="*/ 33 w 572"/>
                <a:gd name="T33" fmla="*/ 263 h 440"/>
                <a:gd name="T34" fmla="*/ 102 w 572"/>
                <a:gd name="T35" fmla="*/ 226 h 440"/>
                <a:gd name="T36" fmla="*/ 163 w 572"/>
                <a:gd name="T37" fmla="*/ 221 h 440"/>
                <a:gd name="T38" fmla="*/ 195 w 572"/>
                <a:gd name="T39" fmla="*/ 200 h 440"/>
                <a:gd name="T40" fmla="*/ 218 w 572"/>
                <a:gd name="T41" fmla="*/ 169 h 440"/>
                <a:gd name="T42" fmla="*/ 213 w 572"/>
                <a:gd name="T43" fmla="*/ 152 h 440"/>
                <a:gd name="T44" fmla="*/ 207 w 572"/>
                <a:gd name="T45" fmla="*/ 140 h 440"/>
                <a:gd name="T46" fmla="*/ 209 w 572"/>
                <a:gd name="T47" fmla="*/ 112 h 440"/>
                <a:gd name="T48" fmla="*/ 254 w 572"/>
                <a:gd name="T49" fmla="*/ 47 h 440"/>
                <a:gd name="T50" fmla="*/ 290 w 572"/>
                <a:gd name="T51" fmla="*/ 23 h 440"/>
                <a:gd name="T52" fmla="*/ 363 w 572"/>
                <a:gd name="T53" fmla="*/ 5 h 440"/>
                <a:gd name="T54" fmla="*/ 391 w 572"/>
                <a:gd name="T55" fmla="*/ 42 h 440"/>
                <a:gd name="T56" fmla="*/ 397 w 572"/>
                <a:gd name="T57" fmla="*/ 77 h 440"/>
                <a:gd name="T58" fmla="*/ 409 w 572"/>
                <a:gd name="T59" fmla="*/ 118 h 440"/>
                <a:gd name="T60" fmla="*/ 428 w 572"/>
                <a:gd name="T61" fmla="*/ 163 h 440"/>
                <a:gd name="T62" fmla="*/ 439 w 572"/>
                <a:gd name="T63" fmla="*/ 211 h 440"/>
                <a:gd name="T64" fmla="*/ 439 w 572"/>
                <a:gd name="T65" fmla="*/ 235 h 440"/>
                <a:gd name="T66" fmla="*/ 441 w 572"/>
                <a:gd name="T67" fmla="*/ 286 h 440"/>
                <a:gd name="T68" fmla="*/ 449 w 572"/>
                <a:gd name="T69" fmla="*/ 323 h 440"/>
                <a:gd name="T70" fmla="*/ 452 w 572"/>
                <a:gd name="T71" fmla="*/ 346 h 440"/>
                <a:gd name="T72" fmla="*/ 449 w 572"/>
                <a:gd name="T73" fmla="*/ 392 h 440"/>
                <a:gd name="T74" fmla="*/ 450 w 572"/>
                <a:gd name="T75" fmla="*/ 400 h 440"/>
                <a:gd name="T76" fmla="*/ 474 w 572"/>
                <a:gd name="T77" fmla="*/ 383 h 440"/>
                <a:gd name="T78" fmla="*/ 541 w 572"/>
                <a:gd name="T79" fmla="*/ 348 h 440"/>
                <a:gd name="T80" fmla="*/ 561 w 572"/>
                <a:gd name="T81" fmla="*/ 355 h 440"/>
                <a:gd name="T82" fmla="*/ 491 w 572"/>
                <a:gd name="T83" fmla="*/ 410 h 440"/>
                <a:gd name="T84" fmla="*/ 447 w 572"/>
                <a:gd name="T85" fmla="*/ 427 h 440"/>
                <a:gd name="T86" fmla="*/ 435 w 572"/>
                <a:gd name="T87" fmla="*/ 426 h 440"/>
                <a:gd name="T88" fmla="*/ 422 w 572"/>
                <a:gd name="T89" fmla="*/ 436 h 440"/>
                <a:gd name="T90" fmla="*/ 427 w 572"/>
                <a:gd name="T91" fmla="*/ 425 h 440"/>
                <a:gd name="T92" fmla="*/ 434 w 572"/>
                <a:gd name="T93" fmla="*/ 415 h 440"/>
                <a:gd name="T94" fmla="*/ 437 w 572"/>
                <a:gd name="T95" fmla="*/ 398 h 440"/>
                <a:gd name="T96" fmla="*/ 437 w 572"/>
                <a:gd name="T97" fmla="*/ 38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2" h="440">
                  <a:moveTo>
                    <a:pt x="437" y="386"/>
                  </a:moveTo>
                  <a:lnTo>
                    <a:pt x="435" y="386"/>
                  </a:lnTo>
                  <a:lnTo>
                    <a:pt x="417" y="380"/>
                  </a:lnTo>
                  <a:lnTo>
                    <a:pt x="411" y="379"/>
                  </a:lnTo>
                  <a:lnTo>
                    <a:pt x="410" y="379"/>
                  </a:lnTo>
                  <a:lnTo>
                    <a:pt x="409" y="379"/>
                  </a:lnTo>
                  <a:lnTo>
                    <a:pt x="407" y="378"/>
                  </a:lnTo>
                  <a:lnTo>
                    <a:pt x="402" y="377"/>
                  </a:lnTo>
                  <a:lnTo>
                    <a:pt x="398" y="376"/>
                  </a:lnTo>
                  <a:lnTo>
                    <a:pt x="391" y="372"/>
                  </a:lnTo>
                  <a:lnTo>
                    <a:pt x="384" y="370"/>
                  </a:lnTo>
                  <a:lnTo>
                    <a:pt x="372" y="366"/>
                  </a:lnTo>
                  <a:lnTo>
                    <a:pt x="372" y="365"/>
                  </a:lnTo>
                  <a:lnTo>
                    <a:pt x="367" y="360"/>
                  </a:lnTo>
                  <a:lnTo>
                    <a:pt x="357" y="361"/>
                  </a:lnTo>
                  <a:lnTo>
                    <a:pt x="348" y="356"/>
                  </a:lnTo>
                  <a:lnTo>
                    <a:pt x="341" y="349"/>
                  </a:lnTo>
                  <a:lnTo>
                    <a:pt x="342" y="347"/>
                  </a:lnTo>
                  <a:lnTo>
                    <a:pt x="338" y="335"/>
                  </a:lnTo>
                  <a:lnTo>
                    <a:pt x="330" y="326"/>
                  </a:lnTo>
                  <a:lnTo>
                    <a:pt x="329" y="325"/>
                  </a:lnTo>
                  <a:lnTo>
                    <a:pt x="323" y="328"/>
                  </a:lnTo>
                  <a:lnTo>
                    <a:pt x="312" y="316"/>
                  </a:lnTo>
                  <a:lnTo>
                    <a:pt x="311" y="316"/>
                  </a:lnTo>
                  <a:lnTo>
                    <a:pt x="303" y="318"/>
                  </a:lnTo>
                  <a:lnTo>
                    <a:pt x="282" y="323"/>
                  </a:lnTo>
                  <a:lnTo>
                    <a:pt x="267" y="326"/>
                  </a:lnTo>
                  <a:lnTo>
                    <a:pt x="260" y="328"/>
                  </a:lnTo>
                  <a:lnTo>
                    <a:pt x="259" y="328"/>
                  </a:lnTo>
                  <a:lnTo>
                    <a:pt x="257" y="328"/>
                  </a:lnTo>
                  <a:lnTo>
                    <a:pt x="249" y="330"/>
                  </a:lnTo>
                  <a:lnTo>
                    <a:pt x="241" y="331"/>
                  </a:lnTo>
                  <a:lnTo>
                    <a:pt x="229" y="334"/>
                  </a:lnTo>
                  <a:lnTo>
                    <a:pt x="212" y="337"/>
                  </a:lnTo>
                  <a:lnTo>
                    <a:pt x="206" y="338"/>
                  </a:lnTo>
                  <a:lnTo>
                    <a:pt x="203" y="340"/>
                  </a:lnTo>
                  <a:lnTo>
                    <a:pt x="200" y="340"/>
                  </a:lnTo>
                  <a:lnTo>
                    <a:pt x="192" y="342"/>
                  </a:lnTo>
                  <a:lnTo>
                    <a:pt x="162" y="348"/>
                  </a:lnTo>
                  <a:lnTo>
                    <a:pt x="155" y="349"/>
                  </a:lnTo>
                  <a:lnTo>
                    <a:pt x="149" y="352"/>
                  </a:lnTo>
                  <a:lnTo>
                    <a:pt x="145" y="352"/>
                  </a:lnTo>
                  <a:lnTo>
                    <a:pt x="134" y="354"/>
                  </a:lnTo>
                  <a:lnTo>
                    <a:pt x="119" y="356"/>
                  </a:lnTo>
                  <a:lnTo>
                    <a:pt x="114" y="358"/>
                  </a:lnTo>
                  <a:lnTo>
                    <a:pt x="110" y="359"/>
                  </a:lnTo>
                  <a:lnTo>
                    <a:pt x="107" y="359"/>
                  </a:lnTo>
                  <a:lnTo>
                    <a:pt x="84" y="364"/>
                  </a:lnTo>
                  <a:lnTo>
                    <a:pt x="68" y="367"/>
                  </a:lnTo>
                  <a:lnTo>
                    <a:pt x="63" y="367"/>
                  </a:lnTo>
                  <a:lnTo>
                    <a:pt x="59" y="368"/>
                  </a:lnTo>
                  <a:lnTo>
                    <a:pt x="57" y="368"/>
                  </a:lnTo>
                  <a:lnTo>
                    <a:pt x="54" y="370"/>
                  </a:lnTo>
                  <a:lnTo>
                    <a:pt x="45" y="371"/>
                  </a:lnTo>
                  <a:lnTo>
                    <a:pt x="25" y="376"/>
                  </a:lnTo>
                  <a:lnTo>
                    <a:pt x="15" y="377"/>
                  </a:lnTo>
                  <a:lnTo>
                    <a:pt x="12" y="377"/>
                  </a:lnTo>
                  <a:lnTo>
                    <a:pt x="5" y="379"/>
                  </a:lnTo>
                  <a:lnTo>
                    <a:pt x="0" y="353"/>
                  </a:lnTo>
                  <a:lnTo>
                    <a:pt x="8" y="346"/>
                  </a:lnTo>
                  <a:lnTo>
                    <a:pt x="26" y="325"/>
                  </a:lnTo>
                  <a:lnTo>
                    <a:pt x="38" y="316"/>
                  </a:lnTo>
                  <a:lnTo>
                    <a:pt x="45" y="301"/>
                  </a:lnTo>
                  <a:lnTo>
                    <a:pt x="51" y="296"/>
                  </a:lnTo>
                  <a:lnTo>
                    <a:pt x="47" y="277"/>
                  </a:lnTo>
                  <a:lnTo>
                    <a:pt x="39" y="275"/>
                  </a:lnTo>
                  <a:lnTo>
                    <a:pt x="37" y="268"/>
                  </a:lnTo>
                  <a:lnTo>
                    <a:pt x="33" y="263"/>
                  </a:lnTo>
                  <a:lnTo>
                    <a:pt x="30" y="250"/>
                  </a:lnTo>
                  <a:lnTo>
                    <a:pt x="69" y="230"/>
                  </a:lnTo>
                  <a:lnTo>
                    <a:pt x="92" y="226"/>
                  </a:lnTo>
                  <a:lnTo>
                    <a:pt x="102" y="226"/>
                  </a:lnTo>
                  <a:lnTo>
                    <a:pt x="120" y="224"/>
                  </a:lnTo>
                  <a:lnTo>
                    <a:pt x="135" y="232"/>
                  </a:lnTo>
                  <a:lnTo>
                    <a:pt x="146" y="224"/>
                  </a:lnTo>
                  <a:lnTo>
                    <a:pt x="163" y="221"/>
                  </a:lnTo>
                  <a:lnTo>
                    <a:pt x="173" y="220"/>
                  </a:lnTo>
                  <a:lnTo>
                    <a:pt x="189" y="209"/>
                  </a:lnTo>
                  <a:lnTo>
                    <a:pt x="193" y="205"/>
                  </a:lnTo>
                  <a:lnTo>
                    <a:pt x="195" y="200"/>
                  </a:lnTo>
                  <a:lnTo>
                    <a:pt x="205" y="191"/>
                  </a:lnTo>
                  <a:lnTo>
                    <a:pt x="218" y="185"/>
                  </a:lnTo>
                  <a:lnTo>
                    <a:pt x="219" y="175"/>
                  </a:lnTo>
                  <a:lnTo>
                    <a:pt x="218" y="169"/>
                  </a:lnTo>
                  <a:lnTo>
                    <a:pt x="213" y="158"/>
                  </a:lnTo>
                  <a:lnTo>
                    <a:pt x="211" y="157"/>
                  </a:lnTo>
                  <a:lnTo>
                    <a:pt x="210" y="152"/>
                  </a:lnTo>
                  <a:lnTo>
                    <a:pt x="213" y="152"/>
                  </a:lnTo>
                  <a:lnTo>
                    <a:pt x="219" y="146"/>
                  </a:lnTo>
                  <a:lnTo>
                    <a:pt x="210" y="143"/>
                  </a:lnTo>
                  <a:lnTo>
                    <a:pt x="207" y="144"/>
                  </a:lnTo>
                  <a:lnTo>
                    <a:pt x="207" y="140"/>
                  </a:lnTo>
                  <a:lnTo>
                    <a:pt x="199" y="138"/>
                  </a:lnTo>
                  <a:lnTo>
                    <a:pt x="200" y="122"/>
                  </a:lnTo>
                  <a:lnTo>
                    <a:pt x="210" y="116"/>
                  </a:lnTo>
                  <a:lnTo>
                    <a:pt x="209" y="112"/>
                  </a:lnTo>
                  <a:lnTo>
                    <a:pt x="224" y="98"/>
                  </a:lnTo>
                  <a:lnTo>
                    <a:pt x="227" y="96"/>
                  </a:lnTo>
                  <a:lnTo>
                    <a:pt x="229" y="89"/>
                  </a:lnTo>
                  <a:lnTo>
                    <a:pt x="254" y="47"/>
                  </a:lnTo>
                  <a:lnTo>
                    <a:pt x="264" y="38"/>
                  </a:lnTo>
                  <a:lnTo>
                    <a:pt x="265" y="37"/>
                  </a:lnTo>
                  <a:lnTo>
                    <a:pt x="281" y="24"/>
                  </a:lnTo>
                  <a:lnTo>
                    <a:pt x="290" y="23"/>
                  </a:lnTo>
                  <a:lnTo>
                    <a:pt x="291" y="22"/>
                  </a:lnTo>
                  <a:lnTo>
                    <a:pt x="337" y="12"/>
                  </a:lnTo>
                  <a:lnTo>
                    <a:pt x="338" y="12"/>
                  </a:lnTo>
                  <a:lnTo>
                    <a:pt x="363" y="5"/>
                  </a:lnTo>
                  <a:lnTo>
                    <a:pt x="381" y="0"/>
                  </a:lnTo>
                  <a:lnTo>
                    <a:pt x="383" y="14"/>
                  </a:lnTo>
                  <a:lnTo>
                    <a:pt x="390" y="41"/>
                  </a:lnTo>
                  <a:lnTo>
                    <a:pt x="391" y="42"/>
                  </a:lnTo>
                  <a:lnTo>
                    <a:pt x="392" y="43"/>
                  </a:lnTo>
                  <a:lnTo>
                    <a:pt x="396" y="47"/>
                  </a:lnTo>
                  <a:lnTo>
                    <a:pt x="401" y="70"/>
                  </a:lnTo>
                  <a:lnTo>
                    <a:pt x="397" y="77"/>
                  </a:lnTo>
                  <a:lnTo>
                    <a:pt x="397" y="89"/>
                  </a:lnTo>
                  <a:lnTo>
                    <a:pt x="407" y="113"/>
                  </a:lnTo>
                  <a:lnTo>
                    <a:pt x="408" y="114"/>
                  </a:lnTo>
                  <a:lnTo>
                    <a:pt x="409" y="118"/>
                  </a:lnTo>
                  <a:lnTo>
                    <a:pt x="409" y="131"/>
                  </a:lnTo>
                  <a:lnTo>
                    <a:pt x="416" y="128"/>
                  </a:lnTo>
                  <a:lnTo>
                    <a:pt x="427" y="157"/>
                  </a:lnTo>
                  <a:lnTo>
                    <a:pt x="428" y="163"/>
                  </a:lnTo>
                  <a:lnTo>
                    <a:pt x="431" y="175"/>
                  </a:lnTo>
                  <a:lnTo>
                    <a:pt x="434" y="192"/>
                  </a:lnTo>
                  <a:lnTo>
                    <a:pt x="437" y="203"/>
                  </a:lnTo>
                  <a:lnTo>
                    <a:pt x="439" y="211"/>
                  </a:lnTo>
                  <a:lnTo>
                    <a:pt x="440" y="211"/>
                  </a:lnTo>
                  <a:lnTo>
                    <a:pt x="439" y="217"/>
                  </a:lnTo>
                  <a:lnTo>
                    <a:pt x="439" y="223"/>
                  </a:lnTo>
                  <a:lnTo>
                    <a:pt x="439" y="235"/>
                  </a:lnTo>
                  <a:lnTo>
                    <a:pt x="438" y="274"/>
                  </a:lnTo>
                  <a:lnTo>
                    <a:pt x="438" y="277"/>
                  </a:lnTo>
                  <a:lnTo>
                    <a:pt x="440" y="281"/>
                  </a:lnTo>
                  <a:lnTo>
                    <a:pt x="441" y="286"/>
                  </a:lnTo>
                  <a:lnTo>
                    <a:pt x="446" y="310"/>
                  </a:lnTo>
                  <a:lnTo>
                    <a:pt x="447" y="317"/>
                  </a:lnTo>
                  <a:lnTo>
                    <a:pt x="449" y="322"/>
                  </a:lnTo>
                  <a:lnTo>
                    <a:pt x="449" y="323"/>
                  </a:lnTo>
                  <a:lnTo>
                    <a:pt x="450" y="330"/>
                  </a:lnTo>
                  <a:lnTo>
                    <a:pt x="451" y="340"/>
                  </a:lnTo>
                  <a:lnTo>
                    <a:pt x="452" y="342"/>
                  </a:lnTo>
                  <a:lnTo>
                    <a:pt x="452" y="346"/>
                  </a:lnTo>
                  <a:lnTo>
                    <a:pt x="461" y="359"/>
                  </a:lnTo>
                  <a:lnTo>
                    <a:pt x="446" y="374"/>
                  </a:lnTo>
                  <a:lnTo>
                    <a:pt x="453" y="384"/>
                  </a:lnTo>
                  <a:lnTo>
                    <a:pt x="449" y="392"/>
                  </a:lnTo>
                  <a:lnTo>
                    <a:pt x="449" y="396"/>
                  </a:lnTo>
                  <a:lnTo>
                    <a:pt x="447" y="397"/>
                  </a:lnTo>
                  <a:lnTo>
                    <a:pt x="449" y="397"/>
                  </a:lnTo>
                  <a:lnTo>
                    <a:pt x="450" y="400"/>
                  </a:lnTo>
                  <a:lnTo>
                    <a:pt x="456" y="395"/>
                  </a:lnTo>
                  <a:lnTo>
                    <a:pt x="458" y="391"/>
                  </a:lnTo>
                  <a:lnTo>
                    <a:pt x="467" y="388"/>
                  </a:lnTo>
                  <a:lnTo>
                    <a:pt x="474" y="383"/>
                  </a:lnTo>
                  <a:lnTo>
                    <a:pt x="483" y="384"/>
                  </a:lnTo>
                  <a:lnTo>
                    <a:pt x="491" y="376"/>
                  </a:lnTo>
                  <a:lnTo>
                    <a:pt x="524" y="366"/>
                  </a:lnTo>
                  <a:lnTo>
                    <a:pt x="541" y="348"/>
                  </a:lnTo>
                  <a:lnTo>
                    <a:pt x="549" y="342"/>
                  </a:lnTo>
                  <a:lnTo>
                    <a:pt x="546" y="347"/>
                  </a:lnTo>
                  <a:lnTo>
                    <a:pt x="551" y="354"/>
                  </a:lnTo>
                  <a:lnTo>
                    <a:pt x="561" y="355"/>
                  </a:lnTo>
                  <a:lnTo>
                    <a:pt x="570" y="346"/>
                  </a:lnTo>
                  <a:lnTo>
                    <a:pt x="572" y="349"/>
                  </a:lnTo>
                  <a:lnTo>
                    <a:pt x="554" y="365"/>
                  </a:lnTo>
                  <a:lnTo>
                    <a:pt x="491" y="410"/>
                  </a:lnTo>
                  <a:lnTo>
                    <a:pt x="479" y="415"/>
                  </a:lnTo>
                  <a:lnTo>
                    <a:pt x="465" y="421"/>
                  </a:lnTo>
                  <a:lnTo>
                    <a:pt x="456" y="424"/>
                  </a:lnTo>
                  <a:lnTo>
                    <a:pt x="447" y="427"/>
                  </a:lnTo>
                  <a:lnTo>
                    <a:pt x="444" y="431"/>
                  </a:lnTo>
                  <a:lnTo>
                    <a:pt x="444" y="428"/>
                  </a:lnTo>
                  <a:lnTo>
                    <a:pt x="439" y="428"/>
                  </a:lnTo>
                  <a:lnTo>
                    <a:pt x="435" y="426"/>
                  </a:lnTo>
                  <a:lnTo>
                    <a:pt x="431" y="434"/>
                  </a:lnTo>
                  <a:lnTo>
                    <a:pt x="422" y="440"/>
                  </a:lnTo>
                  <a:lnTo>
                    <a:pt x="422" y="438"/>
                  </a:lnTo>
                  <a:lnTo>
                    <a:pt x="422" y="436"/>
                  </a:lnTo>
                  <a:lnTo>
                    <a:pt x="423" y="431"/>
                  </a:lnTo>
                  <a:lnTo>
                    <a:pt x="423" y="427"/>
                  </a:lnTo>
                  <a:lnTo>
                    <a:pt x="426" y="425"/>
                  </a:lnTo>
                  <a:lnTo>
                    <a:pt x="427" y="425"/>
                  </a:lnTo>
                  <a:lnTo>
                    <a:pt x="431" y="422"/>
                  </a:lnTo>
                  <a:lnTo>
                    <a:pt x="433" y="422"/>
                  </a:lnTo>
                  <a:lnTo>
                    <a:pt x="434" y="419"/>
                  </a:lnTo>
                  <a:lnTo>
                    <a:pt x="434" y="415"/>
                  </a:lnTo>
                  <a:lnTo>
                    <a:pt x="434" y="412"/>
                  </a:lnTo>
                  <a:lnTo>
                    <a:pt x="434" y="407"/>
                  </a:lnTo>
                  <a:lnTo>
                    <a:pt x="437" y="400"/>
                  </a:lnTo>
                  <a:lnTo>
                    <a:pt x="437" y="398"/>
                  </a:lnTo>
                  <a:lnTo>
                    <a:pt x="437" y="397"/>
                  </a:lnTo>
                  <a:lnTo>
                    <a:pt x="437" y="395"/>
                  </a:lnTo>
                  <a:lnTo>
                    <a:pt x="437" y="389"/>
                  </a:lnTo>
                  <a:lnTo>
                    <a:pt x="437" y="386"/>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41" name="Freeform 39">
              <a:extLst>
                <a:ext uri="{FF2B5EF4-FFF2-40B4-BE49-F238E27FC236}">
                  <a16:creationId xmlns:a16="http://schemas.microsoft.com/office/drawing/2014/main" id="{6FE73960-AD97-4350-AF63-1F6246D6E807}"/>
                </a:ext>
              </a:extLst>
            </p:cNvPr>
            <p:cNvSpPr>
              <a:spLocks noChangeAspect="1"/>
            </p:cNvSpPr>
            <p:nvPr/>
          </p:nvSpPr>
          <p:spPr bwMode="auto">
            <a:xfrm>
              <a:off x="6447124" y="4241192"/>
              <a:ext cx="711369" cy="620552"/>
            </a:xfrm>
            <a:custGeom>
              <a:avLst/>
              <a:gdLst>
                <a:gd name="T0" fmla="*/ 270 w 433"/>
                <a:gd name="T1" fmla="*/ 193 h 383"/>
                <a:gd name="T2" fmla="*/ 293 w 433"/>
                <a:gd name="T3" fmla="*/ 192 h 383"/>
                <a:gd name="T4" fmla="*/ 317 w 433"/>
                <a:gd name="T5" fmla="*/ 189 h 383"/>
                <a:gd name="T6" fmla="*/ 359 w 433"/>
                <a:gd name="T7" fmla="*/ 187 h 383"/>
                <a:gd name="T8" fmla="*/ 353 w 433"/>
                <a:gd name="T9" fmla="*/ 219 h 383"/>
                <a:gd name="T10" fmla="*/ 374 w 433"/>
                <a:gd name="T11" fmla="*/ 258 h 383"/>
                <a:gd name="T12" fmla="*/ 357 w 433"/>
                <a:gd name="T13" fmla="*/ 284 h 383"/>
                <a:gd name="T14" fmla="*/ 381 w 433"/>
                <a:gd name="T15" fmla="*/ 282 h 383"/>
                <a:gd name="T16" fmla="*/ 411 w 433"/>
                <a:gd name="T17" fmla="*/ 285 h 383"/>
                <a:gd name="T18" fmla="*/ 395 w 433"/>
                <a:gd name="T19" fmla="*/ 314 h 383"/>
                <a:gd name="T20" fmla="*/ 390 w 433"/>
                <a:gd name="T21" fmla="*/ 318 h 383"/>
                <a:gd name="T22" fmla="*/ 391 w 433"/>
                <a:gd name="T23" fmla="*/ 342 h 383"/>
                <a:gd name="T24" fmla="*/ 427 w 433"/>
                <a:gd name="T25" fmla="*/ 353 h 383"/>
                <a:gd name="T26" fmla="*/ 425 w 433"/>
                <a:gd name="T27" fmla="*/ 379 h 383"/>
                <a:gd name="T28" fmla="*/ 403 w 433"/>
                <a:gd name="T29" fmla="*/ 380 h 383"/>
                <a:gd name="T30" fmla="*/ 393 w 433"/>
                <a:gd name="T31" fmla="*/ 357 h 383"/>
                <a:gd name="T32" fmla="*/ 331 w 433"/>
                <a:gd name="T33" fmla="*/ 375 h 383"/>
                <a:gd name="T34" fmla="*/ 325 w 433"/>
                <a:gd name="T35" fmla="*/ 360 h 383"/>
                <a:gd name="T36" fmla="*/ 296 w 433"/>
                <a:gd name="T37" fmla="*/ 374 h 383"/>
                <a:gd name="T38" fmla="*/ 259 w 433"/>
                <a:gd name="T39" fmla="*/ 374 h 383"/>
                <a:gd name="T40" fmla="*/ 245 w 433"/>
                <a:gd name="T41" fmla="*/ 344 h 383"/>
                <a:gd name="T42" fmla="*/ 213 w 433"/>
                <a:gd name="T43" fmla="*/ 331 h 383"/>
                <a:gd name="T44" fmla="*/ 193 w 433"/>
                <a:gd name="T45" fmla="*/ 321 h 383"/>
                <a:gd name="T46" fmla="*/ 181 w 433"/>
                <a:gd name="T47" fmla="*/ 317 h 383"/>
                <a:gd name="T48" fmla="*/ 203 w 433"/>
                <a:gd name="T49" fmla="*/ 337 h 383"/>
                <a:gd name="T50" fmla="*/ 170 w 433"/>
                <a:gd name="T51" fmla="*/ 337 h 383"/>
                <a:gd name="T52" fmla="*/ 77 w 433"/>
                <a:gd name="T53" fmla="*/ 324 h 383"/>
                <a:gd name="T54" fmla="*/ 24 w 433"/>
                <a:gd name="T55" fmla="*/ 319 h 383"/>
                <a:gd name="T56" fmla="*/ 37 w 433"/>
                <a:gd name="T57" fmla="*/ 299 h 383"/>
                <a:gd name="T58" fmla="*/ 33 w 433"/>
                <a:gd name="T59" fmla="*/ 265 h 383"/>
                <a:gd name="T60" fmla="*/ 48 w 433"/>
                <a:gd name="T61" fmla="*/ 218 h 383"/>
                <a:gd name="T62" fmla="*/ 29 w 433"/>
                <a:gd name="T63" fmla="*/ 159 h 383"/>
                <a:gd name="T64" fmla="*/ 17 w 433"/>
                <a:gd name="T65" fmla="*/ 125 h 383"/>
                <a:gd name="T66" fmla="*/ 6 w 433"/>
                <a:gd name="T67" fmla="*/ 111 h 383"/>
                <a:gd name="T68" fmla="*/ 2 w 433"/>
                <a:gd name="T69" fmla="*/ 73 h 383"/>
                <a:gd name="T70" fmla="*/ 1 w 433"/>
                <a:gd name="T71" fmla="*/ 43 h 383"/>
                <a:gd name="T72" fmla="*/ 0 w 433"/>
                <a:gd name="T73" fmla="*/ 13 h 383"/>
                <a:gd name="T74" fmla="*/ 18 w 433"/>
                <a:gd name="T75" fmla="*/ 11 h 383"/>
                <a:gd name="T76" fmla="*/ 43 w 433"/>
                <a:gd name="T77" fmla="*/ 9 h 383"/>
                <a:gd name="T78" fmla="*/ 63 w 433"/>
                <a:gd name="T79" fmla="*/ 8 h 383"/>
                <a:gd name="T80" fmla="*/ 98 w 433"/>
                <a:gd name="T81" fmla="*/ 7 h 383"/>
                <a:gd name="T82" fmla="*/ 157 w 433"/>
                <a:gd name="T83" fmla="*/ 5 h 383"/>
                <a:gd name="T84" fmla="*/ 207 w 433"/>
                <a:gd name="T85" fmla="*/ 1 h 383"/>
                <a:gd name="T86" fmla="*/ 227 w 433"/>
                <a:gd name="T87" fmla="*/ 0 h 383"/>
                <a:gd name="T88" fmla="*/ 242 w 433"/>
                <a:gd name="T89" fmla="*/ 41 h 383"/>
                <a:gd name="T90" fmla="*/ 246 w 433"/>
                <a:gd name="T91" fmla="*/ 53 h 383"/>
                <a:gd name="T92" fmla="*/ 243 w 433"/>
                <a:gd name="T93" fmla="*/ 85 h 383"/>
                <a:gd name="T94" fmla="*/ 246 w 433"/>
                <a:gd name="T95" fmla="*/ 86 h 383"/>
                <a:gd name="T96" fmla="*/ 230 w 433"/>
                <a:gd name="T97" fmla="*/ 111 h 383"/>
                <a:gd name="T98" fmla="*/ 221 w 433"/>
                <a:gd name="T99" fmla="*/ 125 h 383"/>
                <a:gd name="T100" fmla="*/ 204 w 433"/>
                <a:gd name="T101" fmla="*/ 185 h 383"/>
                <a:gd name="T102" fmla="*/ 235 w 433"/>
                <a:gd name="T103" fmla="*/ 19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3" h="383">
                  <a:moveTo>
                    <a:pt x="242" y="195"/>
                  </a:moveTo>
                  <a:lnTo>
                    <a:pt x="251" y="194"/>
                  </a:lnTo>
                  <a:lnTo>
                    <a:pt x="255" y="194"/>
                  </a:lnTo>
                  <a:lnTo>
                    <a:pt x="270" y="193"/>
                  </a:lnTo>
                  <a:lnTo>
                    <a:pt x="276" y="193"/>
                  </a:lnTo>
                  <a:lnTo>
                    <a:pt x="279" y="193"/>
                  </a:lnTo>
                  <a:lnTo>
                    <a:pt x="291" y="192"/>
                  </a:lnTo>
                  <a:lnTo>
                    <a:pt x="293" y="192"/>
                  </a:lnTo>
                  <a:lnTo>
                    <a:pt x="296" y="191"/>
                  </a:lnTo>
                  <a:lnTo>
                    <a:pt x="307" y="191"/>
                  </a:lnTo>
                  <a:lnTo>
                    <a:pt x="309" y="191"/>
                  </a:lnTo>
                  <a:lnTo>
                    <a:pt x="317" y="189"/>
                  </a:lnTo>
                  <a:lnTo>
                    <a:pt x="327" y="188"/>
                  </a:lnTo>
                  <a:lnTo>
                    <a:pt x="351" y="187"/>
                  </a:lnTo>
                  <a:lnTo>
                    <a:pt x="357" y="186"/>
                  </a:lnTo>
                  <a:lnTo>
                    <a:pt x="359" y="187"/>
                  </a:lnTo>
                  <a:lnTo>
                    <a:pt x="360" y="186"/>
                  </a:lnTo>
                  <a:lnTo>
                    <a:pt x="359" y="193"/>
                  </a:lnTo>
                  <a:lnTo>
                    <a:pt x="354" y="211"/>
                  </a:lnTo>
                  <a:lnTo>
                    <a:pt x="353" y="219"/>
                  </a:lnTo>
                  <a:lnTo>
                    <a:pt x="361" y="235"/>
                  </a:lnTo>
                  <a:lnTo>
                    <a:pt x="362" y="235"/>
                  </a:lnTo>
                  <a:lnTo>
                    <a:pt x="367" y="239"/>
                  </a:lnTo>
                  <a:lnTo>
                    <a:pt x="374" y="258"/>
                  </a:lnTo>
                  <a:lnTo>
                    <a:pt x="383" y="264"/>
                  </a:lnTo>
                  <a:lnTo>
                    <a:pt x="375" y="267"/>
                  </a:lnTo>
                  <a:lnTo>
                    <a:pt x="366" y="279"/>
                  </a:lnTo>
                  <a:lnTo>
                    <a:pt x="357" y="284"/>
                  </a:lnTo>
                  <a:lnTo>
                    <a:pt x="366" y="289"/>
                  </a:lnTo>
                  <a:lnTo>
                    <a:pt x="371" y="295"/>
                  </a:lnTo>
                  <a:lnTo>
                    <a:pt x="378" y="295"/>
                  </a:lnTo>
                  <a:lnTo>
                    <a:pt x="381" y="282"/>
                  </a:lnTo>
                  <a:lnTo>
                    <a:pt x="386" y="278"/>
                  </a:lnTo>
                  <a:lnTo>
                    <a:pt x="397" y="276"/>
                  </a:lnTo>
                  <a:lnTo>
                    <a:pt x="411" y="264"/>
                  </a:lnTo>
                  <a:lnTo>
                    <a:pt x="411" y="285"/>
                  </a:lnTo>
                  <a:lnTo>
                    <a:pt x="408" y="288"/>
                  </a:lnTo>
                  <a:lnTo>
                    <a:pt x="408" y="293"/>
                  </a:lnTo>
                  <a:lnTo>
                    <a:pt x="396" y="306"/>
                  </a:lnTo>
                  <a:lnTo>
                    <a:pt x="395" y="314"/>
                  </a:lnTo>
                  <a:lnTo>
                    <a:pt x="389" y="309"/>
                  </a:lnTo>
                  <a:lnTo>
                    <a:pt x="390" y="317"/>
                  </a:lnTo>
                  <a:lnTo>
                    <a:pt x="379" y="314"/>
                  </a:lnTo>
                  <a:lnTo>
                    <a:pt x="390" y="318"/>
                  </a:lnTo>
                  <a:lnTo>
                    <a:pt x="379" y="319"/>
                  </a:lnTo>
                  <a:lnTo>
                    <a:pt x="387" y="330"/>
                  </a:lnTo>
                  <a:lnTo>
                    <a:pt x="383" y="330"/>
                  </a:lnTo>
                  <a:lnTo>
                    <a:pt x="391" y="342"/>
                  </a:lnTo>
                  <a:lnTo>
                    <a:pt x="402" y="341"/>
                  </a:lnTo>
                  <a:lnTo>
                    <a:pt x="414" y="347"/>
                  </a:lnTo>
                  <a:lnTo>
                    <a:pt x="419" y="345"/>
                  </a:lnTo>
                  <a:lnTo>
                    <a:pt x="427" y="353"/>
                  </a:lnTo>
                  <a:lnTo>
                    <a:pt x="433" y="354"/>
                  </a:lnTo>
                  <a:lnTo>
                    <a:pt x="432" y="369"/>
                  </a:lnTo>
                  <a:lnTo>
                    <a:pt x="425" y="371"/>
                  </a:lnTo>
                  <a:lnTo>
                    <a:pt x="425" y="379"/>
                  </a:lnTo>
                  <a:lnTo>
                    <a:pt x="423" y="375"/>
                  </a:lnTo>
                  <a:lnTo>
                    <a:pt x="415" y="368"/>
                  </a:lnTo>
                  <a:lnTo>
                    <a:pt x="405" y="381"/>
                  </a:lnTo>
                  <a:lnTo>
                    <a:pt x="403" y="380"/>
                  </a:lnTo>
                  <a:lnTo>
                    <a:pt x="405" y="378"/>
                  </a:lnTo>
                  <a:lnTo>
                    <a:pt x="404" y="369"/>
                  </a:lnTo>
                  <a:lnTo>
                    <a:pt x="402" y="369"/>
                  </a:lnTo>
                  <a:lnTo>
                    <a:pt x="393" y="357"/>
                  </a:lnTo>
                  <a:lnTo>
                    <a:pt x="372" y="350"/>
                  </a:lnTo>
                  <a:lnTo>
                    <a:pt x="359" y="353"/>
                  </a:lnTo>
                  <a:lnTo>
                    <a:pt x="344" y="367"/>
                  </a:lnTo>
                  <a:lnTo>
                    <a:pt x="331" y="375"/>
                  </a:lnTo>
                  <a:lnTo>
                    <a:pt x="321" y="379"/>
                  </a:lnTo>
                  <a:lnTo>
                    <a:pt x="329" y="375"/>
                  </a:lnTo>
                  <a:lnTo>
                    <a:pt x="332" y="372"/>
                  </a:lnTo>
                  <a:lnTo>
                    <a:pt x="325" y="360"/>
                  </a:lnTo>
                  <a:lnTo>
                    <a:pt x="320" y="359"/>
                  </a:lnTo>
                  <a:lnTo>
                    <a:pt x="318" y="366"/>
                  </a:lnTo>
                  <a:lnTo>
                    <a:pt x="309" y="365"/>
                  </a:lnTo>
                  <a:lnTo>
                    <a:pt x="296" y="374"/>
                  </a:lnTo>
                  <a:lnTo>
                    <a:pt x="285" y="383"/>
                  </a:lnTo>
                  <a:lnTo>
                    <a:pt x="283" y="383"/>
                  </a:lnTo>
                  <a:lnTo>
                    <a:pt x="275" y="373"/>
                  </a:lnTo>
                  <a:lnTo>
                    <a:pt x="259" y="374"/>
                  </a:lnTo>
                  <a:lnTo>
                    <a:pt x="236" y="359"/>
                  </a:lnTo>
                  <a:lnTo>
                    <a:pt x="242" y="360"/>
                  </a:lnTo>
                  <a:lnTo>
                    <a:pt x="247" y="353"/>
                  </a:lnTo>
                  <a:lnTo>
                    <a:pt x="245" y="344"/>
                  </a:lnTo>
                  <a:lnTo>
                    <a:pt x="224" y="339"/>
                  </a:lnTo>
                  <a:lnTo>
                    <a:pt x="221" y="341"/>
                  </a:lnTo>
                  <a:lnTo>
                    <a:pt x="219" y="331"/>
                  </a:lnTo>
                  <a:lnTo>
                    <a:pt x="213" y="331"/>
                  </a:lnTo>
                  <a:lnTo>
                    <a:pt x="212" y="320"/>
                  </a:lnTo>
                  <a:lnTo>
                    <a:pt x="203" y="319"/>
                  </a:lnTo>
                  <a:lnTo>
                    <a:pt x="192" y="324"/>
                  </a:lnTo>
                  <a:lnTo>
                    <a:pt x="193" y="321"/>
                  </a:lnTo>
                  <a:lnTo>
                    <a:pt x="192" y="320"/>
                  </a:lnTo>
                  <a:lnTo>
                    <a:pt x="191" y="312"/>
                  </a:lnTo>
                  <a:lnTo>
                    <a:pt x="183" y="313"/>
                  </a:lnTo>
                  <a:lnTo>
                    <a:pt x="181" y="317"/>
                  </a:lnTo>
                  <a:lnTo>
                    <a:pt x="168" y="323"/>
                  </a:lnTo>
                  <a:lnTo>
                    <a:pt x="182" y="335"/>
                  </a:lnTo>
                  <a:lnTo>
                    <a:pt x="195" y="332"/>
                  </a:lnTo>
                  <a:lnTo>
                    <a:pt x="203" y="337"/>
                  </a:lnTo>
                  <a:lnTo>
                    <a:pt x="203" y="345"/>
                  </a:lnTo>
                  <a:lnTo>
                    <a:pt x="193" y="344"/>
                  </a:lnTo>
                  <a:lnTo>
                    <a:pt x="179" y="337"/>
                  </a:lnTo>
                  <a:lnTo>
                    <a:pt x="170" y="337"/>
                  </a:lnTo>
                  <a:lnTo>
                    <a:pt x="162" y="342"/>
                  </a:lnTo>
                  <a:lnTo>
                    <a:pt x="131" y="341"/>
                  </a:lnTo>
                  <a:lnTo>
                    <a:pt x="102" y="329"/>
                  </a:lnTo>
                  <a:lnTo>
                    <a:pt x="77" y="324"/>
                  </a:lnTo>
                  <a:lnTo>
                    <a:pt x="36" y="330"/>
                  </a:lnTo>
                  <a:lnTo>
                    <a:pt x="31" y="338"/>
                  </a:lnTo>
                  <a:lnTo>
                    <a:pt x="26" y="330"/>
                  </a:lnTo>
                  <a:lnTo>
                    <a:pt x="24" y="319"/>
                  </a:lnTo>
                  <a:lnTo>
                    <a:pt x="27" y="318"/>
                  </a:lnTo>
                  <a:lnTo>
                    <a:pt x="33" y="303"/>
                  </a:lnTo>
                  <a:lnTo>
                    <a:pt x="36" y="301"/>
                  </a:lnTo>
                  <a:lnTo>
                    <a:pt x="37" y="299"/>
                  </a:lnTo>
                  <a:lnTo>
                    <a:pt x="38" y="291"/>
                  </a:lnTo>
                  <a:lnTo>
                    <a:pt x="38" y="279"/>
                  </a:lnTo>
                  <a:lnTo>
                    <a:pt x="33" y="272"/>
                  </a:lnTo>
                  <a:lnTo>
                    <a:pt x="33" y="265"/>
                  </a:lnTo>
                  <a:lnTo>
                    <a:pt x="35" y="265"/>
                  </a:lnTo>
                  <a:lnTo>
                    <a:pt x="37" y="255"/>
                  </a:lnTo>
                  <a:lnTo>
                    <a:pt x="44" y="230"/>
                  </a:lnTo>
                  <a:lnTo>
                    <a:pt x="48" y="218"/>
                  </a:lnTo>
                  <a:lnTo>
                    <a:pt x="45" y="206"/>
                  </a:lnTo>
                  <a:lnTo>
                    <a:pt x="47" y="188"/>
                  </a:lnTo>
                  <a:lnTo>
                    <a:pt x="43" y="189"/>
                  </a:lnTo>
                  <a:lnTo>
                    <a:pt x="29" y="159"/>
                  </a:lnTo>
                  <a:lnTo>
                    <a:pt x="31" y="158"/>
                  </a:lnTo>
                  <a:lnTo>
                    <a:pt x="21" y="150"/>
                  </a:lnTo>
                  <a:lnTo>
                    <a:pt x="21" y="134"/>
                  </a:lnTo>
                  <a:lnTo>
                    <a:pt x="17" y="125"/>
                  </a:lnTo>
                  <a:lnTo>
                    <a:pt x="18" y="125"/>
                  </a:lnTo>
                  <a:lnTo>
                    <a:pt x="7" y="114"/>
                  </a:lnTo>
                  <a:lnTo>
                    <a:pt x="6" y="113"/>
                  </a:lnTo>
                  <a:lnTo>
                    <a:pt x="6" y="111"/>
                  </a:lnTo>
                  <a:lnTo>
                    <a:pt x="3" y="110"/>
                  </a:lnTo>
                  <a:lnTo>
                    <a:pt x="2" y="91"/>
                  </a:lnTo>
                  <a:lnTo>
                    <a:pt x="2" y="86"/>
                  </a:lnTo>
                  <a:lnTo>
                    <a:pt x="2" y="73"/>
                  </a:lnTo>
                  <a:lnTo>
                    <a:pt x="2" y="72"/>
                  </a:lnTo>
                  <a:lnTo>
                    <a:pt x="1" y="61"/>
                  </a:lnTo>
                  <a:lnTo>
                    <a:pt x="1" y="49"/>
                  </a:lnTo>
                  <a:lnTo>
                    <a:pt x="1" y="43"/>
                  </a:lnTo>
                  <a:lnTo>
                    <a:pt x="1" y="38"/>
                  </a:lnTo>
                  <a:lnTo>
                    <a:pt x="1" y="37"/>
                  </a:lnTo>
                  <a:lnTo>
                    <a:pt x="0" y="24"/>
                  </a:lnTo>
                  <a:lnTo>
                    <a:pt x="0" y="13"/>
                  </a:lnTo>
                  <a:lnTo>
                    <a:pt x="0" y="11"/>
                  </a:lnTo>
                  <a:lnTo>
                    <a:pt x="3" y="11"/>
                  </a:lnTo>
                  <a:lnTo>
                    <a:pt x="8" y="11"/>
                  </a:lnTo>
                  <a:lnTo>
                    <a:pt x="18" y="11"/>
                  </a:lnTo>
                  <a:lnTo>
                    <a:pt x="29" y="9"/>
                  </a:lnTo>
                  <a:lnTo>
                    <a:pt x="30" y="9"/>
                  </a:lnTo>
                  <a:lnTo>
                    <a:pt x="42" y="9"/>
                  </a:lnTo>
                  <a:lnTo>
                    <a:pt x="43" y="9"/>
                  </a:lnTo>
                  <a:lnTo>
                    <a:pt x="44" y="9"/>
                  </a:lnTo>
                  <a:lnTo>
                    <a:pt x="56" y="8"/>
                  </a:lnTo>
                  <a:lnTo>
                    <a:pt x="62" y="8"/>
                  </a:lnTo>
                  <a:lnTo>
                    <a:pt x="63" y="8"/>
                  </a:lnTo>
                  <a:lnTo>
                    <a:pt x="66" y="8"/>
                  </a:lnTo>
                  <a:lnTo>
                    <a:pt x="68" y="8"/>
                  </a:lnTo>
                  <a:lnTo>
                    <a:pt x="84" y="7"/>
                  </a:lnTo>
                  <a:lnTo>
                    <a:pt x="98" y="7"/>
                  </a:lnTo>
                  <a:lnTo>
                    <a:pt x="104" y="7"/>
                  </a:lnTo>
                  <a:lnTo>
                    <a:pt x="122" y="6"/>
                  </a:lnTo>
                  <a:lnTo>
                    <a:pt x="150" y="5"/>
                  </a:lnTo>
                  <a:lnTo>
                    <a:pt x="157" y="5"/>
                  </a:lnTo>
                  <a:lnTo>
                    <a:pt x="195" y="2"/>
                  </a:lnTo>
                  <a:lnTo>
                    <a:pt x="197" y="2"/>
                  </a:lnTo>
                  <a:lnTo>
                    <a:pt x="206" y="1"/>
                  </a:lnTo>
                  <a:lnTo>
                    <a:pt x="207" y="1"/>
                  </a:lnTo>
                  <a:lnTo>
                    <a:pt x="210" y="1"/>
                  </a:lnTo>
                  <a:lnTo>
                    <a:pt x="222" y="1"/>
                  </a:lnTo>
                  <a:lnTo>
                    <a:pt x="224" y="0"/>
                  </a:lnTo>
                  <a:lnTo>
                    <a:pt x="227" y="0"/>
                  </a:lnTo>
                  <a:lnTo>
                    <a:pt x="229" y="0"/>
                  </a:lnTo>
                  <a:lnTo>
                    <a:pt x="235" y="41"/>
                  </a:lnTo>
                  <a:lnTo>
                    <a:pt x="245" y="36"/>
                  </a:lnTo>
                  <a:lnTo>
                    <a:pt x="242" y="41"/>
                  </a:lnTo>
                  <a:lnTo>
                    <a:pt x="240" y="43"/>
                  </a:lnTo>
                  <a:lnTo>
                    <a:pt x="246" y="50"/>
                  </a:lnTo>
                  <a:lnTo>
                    <a:pt x="236" y="49"/>
                  </a:lnTo>
                  <a:lnTo>
                    <a:pt x="246" y="53"/>
                  </a:lnTo>
                  <a:lnTo>
                    <a:pt x="248" y="78"/>
                  </a:lnTo>
                  <a:lnTo>
                    <a:pt x="237" y="77"/>
                  </a:lnTo>
                  <a:lnTo>
                    <a:pt x="239" y="85"/>
                  </a:lnTo>
                  <a:lnTo>
                    <a:pt x="243" y="85"/>
                  </a:lnTo>
                  <a:lnTo>
                    <a:pt x="245" y="85"/>
                  </a:lnTo>
                  <a:lnTo>
                    <a:pt x="247" y="85"/>
                  </a:lnTo>
                  <a:lnTo>
                    <a:pt x="246" y="85"/>
                  </a:lnTo>
                  <a:lnTo>
                    <a:pt x="246" y="86"/>
                  </a:lnTo>
                  <a:lnTo>
                    <a:pt x="239" y="91"/>
                  </a:lnTo>
                  <a:lnTo>
                    <a:pt x="242" y="97"/>
                  </a:lnTo>
                  <a:lnTo>
                    <a:pt x="230" y="110"/>
                  </a:lnTo>
                  <a:lnTo>
                    <a:pt x="230" y="111"/>
                  </a:lnTo>
                  <a:lnTo>
                    <a:pt x="229" y="122"/>
                  </a:lnTo>
                  <a:lnTo>
                    <a:pt x="225" y="123"/>
                  </a:lnTo>
                  <a:lnTo>
                    <a:pt x="223" y="123"/>
                  </a:lnTo>
                  <a:lnTo>
                    <a:pt x="221" y="125"/>
                  </a:lnTo>
                  <a:lnTo>
                    <a:pt x="211" y="134"/>
                  </a:lnTo>
                  <a:lnTo>
                    <a:pt x="213" y="162"/>
                  </a:lnTo>
                  <a:lnTo>
                    <a:pt x="206" y="179"/>
                  </a:lnTo>
                  <a:lnTo>
                    <a:pt x="204" y="185"/>
                  </a:lnTo>
                  <a:lnTo>
                    <a:pt x="206" y="197"/>
                  </a:lnTo>
                  <a:lnTo>
                    <a:pt x="204" y="198"/>
                  </a:lnTo>
                  <a:lnTo>
                    <a:pt x="225" y="197"/>
                  </a:lnTo>
                  <a:lnTo>
                    <a:pt x="235" y="195"/>
                  </a:lnTo>
                  <a:lnTo>
                    <a:pt x="242" y="195"/>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42" name="Freeform 40">
              <a:extLst>
                <a:ext uri="{FF2B5EF4-FFF2-40B4-BE49-F238E27FC236}">
                  <a16:creationId xmlns:a16="http://schemas.microsoft.com/office/drawing/2014/main" id="{3AB3E6BE-4605-4160-83DE-81E67B1A756A}"/>
                </a:ext>
              </a:extLst>
            </p:cNvPr>
            <p:cNvSpPr>
              <a:spLocks noChangeAspect="1"/>
            </p:cNvSpPr>
            <p:nvPr/>
          </p:nvSpPr>
          <p:spPr bwMode="auto">
            <a:xfrm>
              <a:off x="6355923" y="3684521"/>
              <a:ext cx="629289" cy="574923"/>
            </a:xfrm>
            <a:custGeom>
              <a:avLst/>
              <a:gdLst>
                <a:gd name="T0" fmla="*/ 13 w 385"/>
                <a:gd name="T1" fmla="*/ 99 h 357"/>
                <a:gd name="T2" fmla="*/ 17 w 385"/>
                <a:gd name="T3" fmla="*/ 115 h 357"/>
                <a:gd name="T4" fmla="*/ 18 w 385"/>
                <a:gd name="T5" fmla="*/ 127 h 357"/>
                <a:gd name="T6" fmla="*/ 18 w 385"/>
                <a:gd name="T7" fmla="*/ 175 h 357"/>
                <a:gd name="T8" fmla="*/ 19 w 385"/>
                <a:gd name="T9" fmla="*/ 195 h 357"/>
                <a:gd name="T10" fmla="*/ 19 w 385"/>
                <a:gd name="T11" fmla="*/ 217 h 357"/>
                <a:gd name="T12" fmla="*/ 19 w 385"/>
                <a:gd name="T13" fmla="*/ 250 h 357"/>
                <a:gd name="T14" fmla="*/ 19 w 385"/>
                <a:gd name="T15" fmla="*/ 270 h 357"/>
                <a:gd name="T16" fmla="*/ 29 w 385"/>
                <a:gd name="T17" fmla="*/ 306 h 357"/>
                <a:gd name="T18" fmla="*/ 55 w 385"/>
                <a:gd name="T19" fmla="*/ 307 h 357"/>
                <a:gd name="T20" fmla="*/ 57 w 385"/>
                <a:gd name="T21" fmla="*/ 334 h 357"/>
                <a:gd name="T22" fmla="*/ 61 w 385"/>
                <a:gd name="T23" fmla="*/ 357 h 357"/>
                <a:gd name="T24" fmla="*/ 87 w 385"/>
                <a:gd name="T25" fmla="*/ 355 h 357"/>
                <a:gd name="T26" fmla="*/ 101 w 385"/>
                <a:gd name="T27" fmla="*/ 355 h 357"/>
                <a:gd name="T28" fmla="*/ 120 w 385"/>
                <a:gd name="T29" fmla="*/ 354 h 357"/>
                <a:gd name="T30" fmla="*/ 126 w 385"/>
                <a:gd name="T31" fmla="*/ 354 h 357"/>
                <a:gd name="T32" fmla="*/ 162 w 385"/>
                <a:gd name="T33" fmla="*/ 353 h 357"/>
                <a:gd name="T34" fmla="*/ 215 w 385"/>
                <a:gd name="T35" fmla="*/ 351 h 357"/>
                <a:gd name="T36" fmla="*/ 264 w 385"/>
                <a:gd name="T37" fmla="*/ 347 h 357"/>
                <a:gd name="T38" fmla="*/ 280 w 385"/>
                <a:gd name="T39" fmla="*/ 347 h 357"/>
                <a:gd name="T40" fmla="*/ 287 w 385"/>
                <a:gd name="T41" fmla="*/ 346 h 357"/>
                <a:gd name="T42" fmla="*/ 287 w 385"/>
                <a:gd name="T43" fmla="*/ 300 h 357"/>
                <a:gd name="T44" fmla="*/ 280 w 385"/>
                <a:gd name="T45" fmla="*/ 295 h 357"/>
                <a:gd name="T46" fmla="*/ 286 w 385"/>
                <a:gd name="T47" fmla="*/ 277 h 357"/>
                <a:gd name="T48" fmla="*/ 287 w 385"/>
                <a:gd name="T49" fmla="*/ 251 h 357"/>
                <a:gd name="T50" fmla="*/ 305 w 385"/>
                <a:gd name="T51" fmla="*/ 223 h 357"/>
                <a:gd name="T52" fmla="*/ 317 w 385"/>
                <a:gd name="T53" fmla="*/ 210 h 357"/>
                <a:gd name="T54" fmla="*/ 324 w 385"/>
                <a:gd name="T55" fmla="*/ 195 h 357"/>
                <a:gd name="T56" fmla="*/ 327 w 385"/>
                <a:gd name="T57" fmla="*/ 185 h 357"/>
                <a:gd name="T58" fmla="*/ 324 w 385"/>
                <a:gd name="T59" fmla="*/ 172 h 357"/>
                <a:gd name="T60" fmla="*/ 330 w 385"/>
                <a:gd name="T61" fmla="*/ 169 h 357"/>
                <a:gd name="T62" fmla="*/ 336 w 385"/>
                <a:gd name="T63" fmla="*/ 162 h 357"/>
                <a:gd name="T64" fmla="*/ 346 w 385"/>
                <a:gd name="T65" fmla="*/ 151 h 357"/>
                <a:gd name="T66" fmla="*/ 358 w 385"/>
                <a:gd name="T67" fmla="*/ 133 h 357"/>
                <a:gd name="T68" fmla="*/ 351 w 385"/>
                <a:gd name="T69" fmla="*/ 109 h 357"/>
                <a:gd name="T70" fmla="*/ 358 w 385"/>
                <a:gd name="T71" fmla="*/ 96 h 357"/>
                <a:gd name="T72" fmla="*/ 369 w 385"/>
                <a:gd name="T73" fmla="*/ 71 h 357"/>
                <a:gd name="T74" fmla="*/ 378 w 385"/>
                <a:gd name="T75" fmla="*/ 46 h 357"/>
                <a:gd name="T76" fmla="*/ 360 w 385"/>
                <a:gd name="T77" fmla="*/ 47 h 357"/>
                <a:gd name="T78" fmla="*/ 335 w 385"/>
                <a:gd name="T79" fmla="*/ 49 h 357"/>
                <a:gd name="T80" fmla="*/ 336 w 385"/>
                <a:gd name="T81" fmla="*/ 37 h 357"/>
                <a:gd name="T82" fmla="*/ 342 w 385"/>
                <a:gd name="T83" fmla="*/ 0 h 357"/>
                <a:gd name="T84" fmla="*/ 330 w 385"/>
                <a:gd name="T85" fmla="*/ 0 h 357"/>
                <a:gd name="T86" fmla="*/ 298 w 385"/>
                <a:gd name="T87" fmla="*/ 3 h 357"/>
                <a:gd name="T88" fmla="*/ 277 w 385"/>
                <a:gd name="T89" fmla="*/ 5 h 357"/>
                <a:gd name="T90" fmla="*/ 259 w 385"/>
                <a:gd name="T91" fmla="*/ 6 h 357"/>
                <a:gd name="T92" fmla="*/ 243 w 385"/>
                <a:gd name="T93" fmla="*/ 7 h 357"/>
                <a:gd name="T94" fmla="*/ 226 w 385"/>
                <a:gd name="T95" fmla="*/ 7 h 357"/>
                <a:gd name="T96" fmla="*/ 191 w 385"/>
                <a:gd name="T97" fmla="*/ 10 h 357"/>
                <a:gd name="T98" fmla="*/ 167 w 385"/>
                <a:gd name="T99" fmla="*/ 11 h 357"/>
                <a:gd name="T100" fmla="*/ 143 w 385"/>
                <a:gd name="T101" fmla="*/ 12 h 357"/>
                <a:gd name="T102" fmla="*/ 120 w 385"/>
                <a:gd name="T103" fmla="*/ 13 h 357"/>
                <a:gd name="T104" fmla="*/ 100 w 385"/>
                <a:gd name="T105" fmla="*/ 15 h 357"/>
                <a:gd name="T106" fmla="*/ 79 w 385"/>
                <a:gd name="T107" fmla="*/ 16 h 357"/>
                <a:gd name="T108" fmla="*/ 58 w 385"/>
                <a:gd name="T109" fmla="*/ 17 h 357"/>
                <a:gd name="T110" fmla="*/ 42 w 385"/>
                <a:gd name="T111" fmla="*/ 17 h 357"/>
                <a:gd name="T112" fmla="*/ 0 w 385"/>
                <a:gd name="T113" fmla="*/ 18 h 357"/>
                <a:gd name="T114" fmla="*/ 5 w 385"/>
                <a:gd name="T115" fmla="*/ 52 h 357"/>
                <a:gd name="T116" fmla="*/ 10 w 385"/>
                <a:gd name="T117" fmla="*/ 7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5" h="357">
                  <a:moveTo>
                    <a:pt x="12" y="90"/>
                  </a:moveTo>
                  <a:lnTo>
                    <a:pt x="13" y="96"/>
                  </a:lnTo>
                  <a:lnTo>
                    <a:pt x="13" y="99"/>
                  </a:lnTo>
                  <a:lnTo>
                    <a:pt x="15" y="102"/>
                  </a:lnTo>
                  <a:lnTo>
                    <a:pt x="16" y="114"/>
                  </a:lnTo>
                  <a:lnTo>
                    <a:pt x="17" y="115"/>
                  </a:lnTo>
                  <a:lnTo>
                    <a:pt x="18" y="125"/>
                  </a:lnTo>
                  <a:lnTo>
                    <a:pt x="18" y="126"/>
                  </a:lnTo>
                  <a:lnTo>
                    <a:pt x="18" y="127"/>
                  </a:lnTo>
                  <a:lnTo>
                    <a:pt x="18" y="141"/>
                  </a:lnTo>
                  <a:lnTo>
                    <a:pt x="18" y="171"/>
                  </a:lnTo>
                  <a:lnTo>
                    <a:pt x="18" y="175"/>
                  </a:lnTo>
                  <a:lnTo>
                    <a:pt x="18" y="177"/>
                  </a:lnTo>
                  <a:lnTo>
                    <a:pt x="19" y="191"/>
                  </a:lnTo>
                  <a:lnTo>
                    <a:pt x="19" y="195"/>
                  </a:lnTo>
                  <a:lnTo>
                    <a:pt x="19" y="199"/>
                  </a:lnTo>
                  <a:lnTo>
                    <a:pt x="19" y="213"/>
                  </a:lnTo>
                  <a:lnTo>
                    <a:pt x="19" y="217"/>
                  </a:lnTo>
                  <a:lnTo>
                    <a:pt x="19" y="238"/>
                  </a:lnTo>
                  <a:lnTo>
                    <a:pt x="19" y="244"/>
                  </a:lnTo>
                  <a:lnTo>
                    <a:pt x="19" y="250"/>
                  </a:lnTo>
                  <a:lnTo>
                    <a:pt x="19" y="267"/>
                  </a:lnTo>
                  <a:lnTo>
                    <a:pt x="19" y="268"/>
                  </a:lnTo>
                  <a:lnTo>
                    <a:pt x="19" y="270"/>
                  </a:lnTo>
                  <a:lnTo>
                    <a:pt x="19" y="273"/>
                  </a:lnTo>
                  <a:lnTo>
                    <a:pt x="21" y="298"/>
                  </a:lnTo>
                  <a:lnTo>
                    <a:pt x="29" y="306"/>
                  </a:lnTo>
                  <a:lnTo>
                    <a:pt x="39" y="301"/>
                  </a:lnTo>
                  <a:lnTo>
                    <a:pt x="55" y="305"/>
                  </a:lnTo>
                  <a:lnTo>
                    <a:pt x="55" y="307"/>
                  </a:lnTo>
                  <a:lnTo>
                    <a:pt x="57" y="322"/>
                  </a:lnTo>
                  <a:lnTo>
                    <a:pt x="57" y="333"/>
                  </a:lnTo>
                  <a:lnTo>
                    <a:pt x="57" y="334"/>
                  </a:lnTo>
                  <a:lnTo>
                    <a:pt x="57" y="347"/>
                  </a:lnTo>
                  <a:lnTo>
                    <a:pt x="58" y="357"/>
                  </a:lnTo>
                  <a:lnTo>
                    <a:pt x="61" y="357"/>
                  </a:lnTo>
                  <a:lnTo>
                    <a:pt x="66" y="357"/>
                  </a:lnTo>
                  <a:lnTo>
                    <a:pt x="76" y="357"/>
                  </a:lnTo>
                  <a:lnTo>
                    <a:pt x="87" y="355"/>
                  </a:lnTo>
                  <a:lnTo>
                    <a:pt x="88" y="355"/>
                  </a:lnTo>
                  <a:lnTo>
                    <a:pt x="100" y="355"/>
                  </a:lnTo>
                  <a:lnTo>
                    <a:pt x="101" y="355"/>
                  </a:lnTo>
                  <a:lnTo>
                    <a:pt x="102" y="355"/>
                  </a:lnTo>
                  <a:lnTo>
                    <a:pt x="114" y="354"/>
                  </a:lnTo>
                  <a:lnTo>
                    <a:pt x="120" y="354"/>
                  </a:lnTo>
                  <a:lnTo>
                    <a:pt x="121" y="354"/>
                  </a:lnTo>
                  <a:lnTo>
                    <a:pt x="124" y="354"/>
                  </a:lnTo>
                  <a:lnTo>
                    <a:pt x="126" y="354"/>
                  </a:lnTo>
                  <a:lnTo>
                    <a:pt x="142" y="353"/>
                  </a:lnTo>
                  <a:lnTo>
                    <a:pt x="156" y="353"/>
                  </a:lnTo>
                  <a:lnTo>
                    <a:pt x="162" y="353"/>
                  </a:lnTo>
                  <a:lnTo>
                    <a:pt x="180" y="352"/>
                  </a:lnTo>
                  <a:lnTo>
                    <a:pt x="208" y="351"/>
                  </a:lnTo>
                  <a:lnTo>
                    <a:pt x="215" y="351"/>
                  </a:lnTo>
                  <a:lnTo>
                    <a:pt x="253" y="348"/>
                  </a:lnTo>
                  <a:lnTo>
                    <a:pt x="255" y="348"/>
                  </a:lnTo>
                  <a:lnTo>
                    <a:pt x="264" y="347"/>
                  </a:lnTo>
                  <a:lnTo>
                    <a:pt x="265" y="347"/>
                  </a:lnTo>
                  <a:lnTo>
                    <a:pt x="268" y="347"/>
                  </a:lnTo>
                  <a:lnTo>
                    <a:pt x="280" y="347"/>
                  </a:lnTo>
                  <a:lnTo>
                    <a:pt x="282" y="346"/>
                  </a:lnTo>
                  <a:lnTo>
                    <a:pt x="285" y="346"/>
                  </a:lnTo>
                  <a:lnTo>
                    <a:pt x="287" y="346"/>
                  </a:lnTo>
                  <a:lnTo>
                    <a:pt x="288" y="309"/>
                  </a:lnTo>
                  <a:lnTo>
                    <a:pt x="285" y="310"/>
                  </a:lnTo>
                  <a:lnTo>
                    <a:pt x="287" y="300"/>
                  </a:lnTo>
                  <a:lnTo>
                    <a:pt x="279" y="304"/>
                  </a:lnTo>
                  <a:lnTo>
                    <a:pt x="282" y="297"/>
                  </a:lnTo>
                  <a:lnTo>
                    <a:pt x="280" y="295"/>
                  </a:lnTo>
                  <a:lnTo>
                    <a:pt x="280" y="294"/>
                  </a:lnTo>
                  <a:lnTo>
                    <a:pt x="279" y="292"/>
                  </a:lnTo>
                  <a:lnTo>
                    <a:pt x="286" y="277"/>
                  </a:lnTo>
                  <a:lnTo>
                    <a:pt x="286" y="270"/>
                  </a:lnTo>
                  <a:lnTo>
                    <a:pt x="295" y="270"/>
                  </a:lnTo>
                  <a:lnTo>
                    <a:pt x="287" y="251"/>
                  </a:lnTo>
                  <a:lnTo>
                    <a:pt x="294" y="246"/>
                  </a:lnTo>
                  <a:lnTo>
                    <a:pt x="297" y="237"/>
                  </a:lnTo>
                  <a:lnTo>
                    <a:pt x="305" y="223"/>
                  </a:lnTo>
                  <a:lnTo>
                    <a:pt x="311" y="219"/>
                  </a:lnTo>
                  <a:lnTo>
                    <a:pt x="310" y="213"/>
                  </a:lnTo>
                  <a:lnTo>
                    <a:pt x="317" y="210"/>
                  </a:lnTo>
                  <a:lnTo>
                    <a:pt x="316" y="215"/>
                  </a:lnTo>
                  <a:lnTo>
                    <a:pt x="317" y="216"/>
                  </a:lnTo>
                  <a:lnTo>
                    <a:pt x="324" y="195"/>
                  </a:lnTo>
                  <a:lnTo>
                    <a:pt x="322" y="184"/>
                  </a:lnTo>
                  <a:lnTo>
                    <a:pt x="324" y="180"/>
                  </a:lnTo>
                  <a:lnTo>
                    <a:pt x="327" y="185"/>
                  </a:lnTo>
                  <a:lnTo>
                    <a:pt x="331" y="178"/>
                  </a:lnTo>
                  <a:lnTo>
                    <a:pt x="323" y="174"/>
                  </a:lnTo>
                  <a:lnTo>
                    <a:pt x="324" y="172"/>
                  </a:lnTo>
                  <a:lnTo>
                    <a:pt x="328" y="174"/>
                  </a:lnTo>
                  <a:lnTo>
                    <a:pt x="331" y="172"/>
                  </a:lnTo>
                  <a:lnTo>
                    <a:pt x="330" y="169"/>
                  </a:lnTo>
                  <a:lnTo>
                    <a:pt x="334" y="163"/>
                  </a:lnTo>
                  <a:lnTo>
                    <a:pt x="335" y="163"/>
                  </a:lnTo>
                  <a:lnTo>
                    <a:pt x="336" y="162"/>
                  </a:lnTo>
                  <a:lnTo>
                    <a:pt x="342" y="160"/>
                  </a:lnTo>
                  <a:lnTo>
                    <a:pt x="346" y="156"/>
                  </a:lnTo>
                  <a:lnTo>
                    <a:pt x="346" y="151"/>
                  </a:lnTo>
                  <a:lnTo>
                    <a:pt x="341" y="147"/>
                  </a:lnTo>
                  <a:lnTo>
                    <a:pt x="353" y="133"/>
                  </a:lnTo>
                  <a:lnTo>
                    <a:pt x="358" y="133"/>
                  </a:lnTo>
                  <a:lnTo>
                    <a:pt x="355" y="111"/>
                  </a:lnTo>
                  <a:lnTo>
                    <a:pt x="352" y="106"/>
                  </a:lnTo>
                  <a:lnTo>
                    <a:pt x="351" y="109"/>
                  </a:lnTo>
                  <a:lnTo>
                    <a:pt x="348" y="108"/>
                  </a:lnTo>
                  <a:lnTo>
                    <a:pt x="351" y="103"/>
                  </a:lnTo>
                  <a:lnTo>
                    <a:pt x="358" y="96"/>
                  </a:lnTo>
                  <a:lnTo>
                    <a:pt x="360" y="90"/>
                  </a:lnTo>
                  <a:lnTo>
                    <a:pt x="367" y="91"/>
                  </a:lnTo>
                  <a:lnTo>
                    <a:pt x="369" y="71"/>
                  </a:lnTo>
                  <a:lnTo>
                    <a:pt x="377" y="55"/>
                  </a:lnTo>
                  <a:lnTo>
                    <a:pt x="385" y="54"/>
                  </a:lnTo>
                  <a:lnTo>
                    <a:pt x="378" y="46"/>
                  </a:lnTo>
                  <a:lnTo>
                    <a:pt x="376" y="46"/>
                  </a:lnTo>
                  <a:lnTo>
                    <a:pt x="364" y="47"/>
                  </a:lnTo>
                  <a:lnTo>
                    <a:pt x="360" y="47"/>
                  </a:lnTo>
                  <a:lnTo>
                    <a:pt x="345" y="48"/>
                  </a:lnTo>
                  <a:lnTo>
                    <a:pt x="337" y="49"/>
                  </a:lnTo>
                  <a:lnTo>
                    <a:pt x="335" y="49"/>
                  </a:lnTo>
                  <a:lnTo>
                    <a:pt x="328" y="49"/>
                  </a:lnTo>
                  <a:lnTo>
                    <a:pt x="334" y="37"/>
                  </a:lnTo>
                  <a:lnTo>
                    <a:pt x="336" y="37"/>
                  </a:lnTo>
                  <a:lnTo>
                    <a:pt x="341" y="29"/>
                  </a:lnTo>
                  <a:lnTo>
                    <a:pt x="346" y="24"/>
                  </a:lnTo>
                  <a:lnTo>
                    <a:pt x="342" y="0"/>
                  </a:lnTo>
                  <a:lnTo>
                    <a:pt x="336" y="0"/>
                  </a:lnTo>
                  <a:lnTo>
                    <a:pt x="334" y="0"/>
                  </a:lnTo>
                  <a:lnTo>
                    <a:pt x="330" y="0"/>
                  </a:lnTo>
                  <a:lnTo>
                    <a:pt x="310" y="3"/>
                  </a:lnTo>
                  <a:lnTo>
                    <a:pt x="299" y="3"/>
                  </a:lnTo>
                  <a:lnTo>
                    <a:pt x="298" y="3"/>
                  </a:lnTo>
                  <a:lnTo>
                    <a:pt x="293" y="4"/>
                  </a:lnTo>
                  <a:lnTo>
                    <a:pt x="287" y="4"/>
                  </a:lnTo>
                  <a:lnTo>
                    <a:pt x="277" y="5"/>
                  </a:lnTo>
                  <a:lnTo>
                    <a:pt x="268" y="5"/>
                  </a:lnTo>
                  <a:lnTo>
                    <a:pt x="262" y="6"/>
                  </a:lnTo>
                  <a:lnTo>
                    <a:pt x="259" y="6"/>
                  </a:lnTo>
                  <a:lnTo>
                    <a:pt x="246" y="6"/>
                  </a:lnTo>
                  <a:lnTo>
                    <a:pt x="245" y="6"/>
                  </a:lnTo>
                  <a:lnTo>
                    <a:pt x="243" y="7"/>
                  </a:lnTo>
                  <a:lnTo>
                    <a:pt x="239" y="7"/>
                  </a:lnTo>
                  <a:lnTo>
                    <a:pt x="235" y="7"/>
                  </a:lnTo>
                  <a:lnTo>
                    <a:pt x="226" y="7"/>
                  </a:lnTo>
                  <a:lnTo>
                    <a:pt x="220" y="9"/>
                  </a:lnTo>
                  <a:lnTo>
                    <a:pt x="201" y="10"/>
                  </a:lnTo>
                  <a:lnTo>
                    <a:pt x="191" y="10"/>
                  </a:lnTo>
                  <a:lnTo>
                    <a:pt x="189" y="10"/>
                  </a:lnTo>
                  <a:lnTo>
                    <a:pt x="172" y="11"/>
                  </a:lnTo>
                  <a:lnTo>
                    <a:pt x="167" y="11"/>
                  </a:lnTo>
                  <a:lnTo>
                    <a:pt x="160" y="12"/>
                  </a:lnTo>
                  <a:lnTo>
                    <a:pt x="145" y="12"/>
                  </a:lnTo>
                  <a:lnTo>
                    <a:pt x="143" y="12"/>
                  </a:lnTo>
                  <a:lnTo>
                    <a:pt x="142" y="12"/>
                  </a:lnTo>
                  <a:lnTo>
                    <a:pt x="135" y="13"/>
                  </a:lnTo>
                  <a:lnTo>
                    <a:pt x="120" y="13"/>
                  </a:lnTo>
                  <a:lnTo>
                    <a:pt x="113" y="15"/>
                  </a:lnTo>
                  <a:lnTo>
                    <a:pt x="101" y="15"/>
                  </a:lnTo>
                  <a:lnTo>
                    <a:pt x="100" y="15"/>
                  </a:lnTo>
                  <a:lnTo>
                    <a:pt x="95" y="15"/>
                  </a:lnTo>
                  <a:lnTo>
                    <a:pt x="90" y="15"/>
                  </a:lnTo>
                  <a:lnTo>
                    <a:pt x="79" y="16"/>
                  </a:lnTo>
                  <a:lnTo>
                    <a:pt x="70" y="16"/>
                  </a:lnTo>
                  <a:lnTo>
                    <a:pt x="64" y="16"/>
                  </a:lnTo>
                  <a:lnTo>
                    <a:pt x="58" y="17"/>
                  </a:lnTo>
                  <a:lnTo>
                    <a:pt x="53" y="17"/>
                  </a:lnTo>
                  <a:lnTo>
                    <a:pt x="47" y="17"/>
                  </a:lnTo>
                  <a:lnTo>
                    <a:pt x="42" y="17"/>
                  </a:lnTo>
                  <a:lnTo>
                    <a:pt x="19" y="18"/>
                  </a:lnTo>
                  <a:lnTo>
                    <a:pt x="10" y="18"/>
                  </a:lnTo>
                  <a:lnTo>
                    <a:pt x="0" y="18"/>
                  </a:lnTo>
                  <a:lnTo>
                    <a:pt x="3" y="30"/>
                  </a:lnTo>
                  <a:lnTo>
                    <a:pt x="3" y="37"/>
                  </a:lnTo>
                  <a:lnTo>
                    <a:pt x="5" y="52"/>
                  </a:lnTo>
                  <a:lnTo>
                    <a:pt x="6" y="55"/>
                  </a:lnTo>
                  <a:lnTo>
                    <a:pt x="6" y="58"/>
                  </a:lnTo>
                  <a:lnTo>
                    <a:pt x="10" y="79"/>
                  </a:lnTo>
                  <a:lnTo>
                    <a:pt x="11" y="87"/>
                  </a:lnTo>
                  <a:lnTo>
                    <a:pt x="12" y="90"/>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GB" dirty="0"/>
            </a:p>
          </p:txBody>
        </p:sp>
        <p:sp>
          <p:nvSpPr>
            <p:cNvPr id="43" name="Freeform 41">
              <a:extLst>
                <a:ext uri="{FF2B5EF4-FFF2-40B4-BE49-F238E27FC236}">
                  <a16:creationId xmlns:a16="http://schemas.microsoft.com/office/drawing/2014/main" id="{8A89E7C8-EE42-4448-9B5B-2682F9005776}"/>
                </a:ext>
              </a:extLst>
            </p:cNvPr>
            <p:cNvSpPr>
              <a:spLocks noChangeAspect="1"/>
            </p:cNvSpPr>
            <p:nvPr/>
          </p:nvSpPr>
          <p:spPr bwMode="auto">
            <a:xfrm>
              <a:off x="5316229" y="3620641"/>
              <a:ext cx="1076174" cy="547546"/>
            </a:xfrm>
            <a:custGeom>
              <a:avLst/>
              <a:gdLst>
                <a:gd name="T0" fmla="*/ 642 w 663"/>
                <a:gd name="T1" fmla="*/ 54 h 336"/>
                <a:gd name="T2" fmla="*/ 641 w 663"/>
                <a:gd name="T3" fmla="*/ 37 h 336"/>
                <a:gd name="T4" fmla="*/ 641 w 663"/>
                <a:gd name="T5" fmla="*/ 10 h 336"/>
                <a:gd name="T6" fmla="*/ 611 w 663"/>
                <a:gd name="T7" fmla="*/ 6 h 336"/>
                <a:gd name="T8" fmla="*/ 581 w 663"/>
                <a:gd name="T9" fmla="*/ 7 h 336"/>
                <a:gd name="T10" fmla="*/ 561 w 663"/>
                <a:gd name="T11" fmla="*/ 7 h 336"/>
                <a:gd name="T12" fmla="*/ 535 w 663"/>
                <a:gd name="T13" fmla="*/ 9 h 336"/>
                <a:gd name="T14" fmla="*/ 487 w 663"/>
                <a:gd name="T15" fmla="*/ 10 h 336"/>
                <a:gd name="T16" fmla="*/ 448 w 663"/>
                <a:gd name="T17" fmla="*/ 10 h 336"/>
                <a:gd name="T18" fmla="*/ 421 w 663"/>
                <a:gd name="T19" fmla="*/ 10 h 336"/>
                <a:gd name="T20" fmla="*/ 379 w 663"/>
                <a:gd name="T21" fmla="*/ 10 h 336"/>
                <a:gd name="T22" fmla="*/ 357 w 663"/>
                <a:gd name="T23" fmla="*/ 10 h 336"/>
                <a:gd name="T24" fmla="*/ 327 w 663"/>
                <a:gd name="T25" fmla="*/ 10 h 336"/>
                <a:gd name="T26" fmla="*/ 279 w 663"/>
                <a:gd name="T27" fmla="*/ 10 h 336"/>
                <a:gd name="T28" fmla="*/ 237 w 663"/>
                <a:gd name="T29" fmla="*/ 9 h 336"/>
                <a:gd name="T30" fmla="*/ 221 w 663"/>
                <a:gd name="T31" fmla="*/ 9 h 336"/>
                <a:gd name="T32" fmla="*/ 155 w 663"/>
                <a:gd name="T33" fmla="*/ 6 h 336"/>
                <a:gd name="T34" fmla="*/ 113 w 663"/>
                <a:gd name="T35" fmla="*/ 6 h 336"/>
                <a:gd name="T36" fmla="*/ 76 w 663"/>
                <a:gd name="T37" fmla="*/ 5 h 336"/>
                <a:gd name="T38" fmla="*/ 3 w 663"/>
                <a:gd name="T39" fmla="*/ 12 h 336"/>
                <a:gd name="T40" fmla="*/ 48 w 663"/>
                <a:gd name="T41" fmla="*/ 52 h 336"/>
                <a:gd name="T42" fmla="*/ 75 w 663"/>
                <a:gd name="T43" fmla="*/ 53 h 336"/>
                <a:gd name="T44" fmla="*/ 125 w 663"/>
                <a:gd name="T45" fmla="*/ 54 h 336"/>
                <a:gd name="T46" fmla="*/ 157 w 663"/>
                <a:gd name="T47" fmla="*/ 55 h 336"/>
                <a:gd name="T48" fmla="*/ 202 w 663"/>
                <a:gd name="T49" fmla="*/ 57 h 336"/>
                <a:gd name="T50" fmla="*/ 229 w 663"/>
                <a:gd name="T51" fmla="*/ 101 h 336"/>
                <a:gd name="T52" fmla="*/ 229 w 663"/>
                <a:gd name="T53" fmla="*/ 123 h 336"/>
                <a:gd name="T54" fmla="*/ 228 w 663"/>
                <a:gd name="T55" fmla="*/ 157 h 336"/>
                <a:gd name="T56" fmla="*/ 227 w 663"/>
                <a:gd name="T57" fmla="*/ 186 h 336"/>
                <a:gd name="T58" fmla="*/ 227 w 663"/>
                <a:gd name="T59" fmla="*/ 222 h 336"/>
                <a:gd name="T60" fmla="*/ 239 w 663"/>
                <a:gd name="T61" fmla="*/ 252 h 336"/>
                <a:gd name="T62" fmla="*/ 285 w 663"/>
                <a:gd name="T63" fmla="*/ 268 h 336"/>
                <a:gd name="T64" fmla="*/ 300 w 663"/>
                <a:gd name="T65" fmla="*/ 283 h 336"/>
                <a:gd name="T66" fmla="*/ 335 w 663"/>
                <a:gd name="T67" fmla="*/ 288 h 336"/>
                <a:gd name="T68" fmla="*/ 364 w 663"/>
                <a:gd name="T69" fmla="*/ 291 h 336"/>
                <a:gd name="T70" fmla="*/ 377 w 663"/>
                <a:gd name="T71" fmla="*/ 303 h 336"/>
                <a:gd name="T72" fmla="*/ 413 w 663"/>
                <a:gd name="T73" fmla="*/ 306 h 336"/>
                <a:gd name="T74" fmla="*/ 424 w 663"/>
                <a:gd name="T75" fmla="*/ 311 h 336"/>
                <a:gd name="T76" fmla="*/ 453 w 663"/>
                <a:gd name="T77" fmla="*/ 330 h 336"/>
                <a:gd name="T78" fmla="*/ 493 w 663"/>
                <a:gd name="T79" fmla="*/ 315 h 336"/>
                <a:gd name="T80" fmla="*/ 522 w 663"/>
                <a:gd name="T81" fmla="*/ 325 h 336"/>
                <a:gd name="T82" fmla="*/ 562 w 663"/>
                <a:gd name="T83" fmla="*/ 311 h 336"/>
                <a:gd name="T84" fmla="*/ 579 w 663"/>
                <a:gd name="T85" fmla="*/ 311 h 336"/>
                <a:gd name="T86" fmla="*/ 600 w 663"/>
                <a:gd name="T87" fmla="*/ 306 h 336"/>
                <a:gd name="T88" fmla="*/ 621 w 663"/>
                <a:gd name="T89" fmla="*/ 313 h 336"/>
                <a:gd name="T90" fmla="*/ 640 w 663"/>
                <a:gd name="T91" fmla="*/ 323 h 336"/>
                <a:gd name="T92" fmla="*/ 651 w 663"/>
                <a:gd name="T93" fmla="*/ 330 h 336"/>
                <a:gd name="T94" fmla="*/ 661 w 663"/>
                <a:gd name="T95" fmla="*/ 306 h 336"/>
                <a:gd name="T96" fmla="*/ 661 w 663"/>
                <a:gd name="T97" fmla="*/ 280 h 336"/>
                <a:gd name="T98" fmla="*/ 661 w 663"/>
                <a:gd name="T99" fmla="*/ 235 h 336"/>
                <a:gd name="T100" fmla="*/ 660 w 663"/>
                <a:gd name="T101" fmla="*/ 211 h 336"/>
                <a:gd name="T102" fmla="*/ 660 w 663"/>
                <a:gd name="T103" fmla="*/ 162 h 336"/>
                <a:gd name="T104" fmla="*/ 657 w 663"/>
                <a:gd name="T105" fmla="*/ 138 h 336"/>
                <a:gd name="T106" fmla="*/ 653 w 663"/>
                <a:gd name="T107" fmla="*/ 123 h 336"/>
                <a:gd name="T108" fmla="*/ 647 w 663"/>
                <a:gd name="T109" fmla="*/ 8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3" h="336">
                  <a:moveTo>
                    <a:pt x="647" y="88"/>
                  </a:moveTo>
                  <a:lnTo>
                    <a:pt x="645" y="73"/>
                  </a:lnTo>
                  <a:lnTo>
                    <a:pt x="645" y="66"/>
                  </a:lnTo>
                  <a:lnTo>
                    <a:pt x="642" y="54"/>
                  </a:lnTo>
                  <a:lnTo>
                    <a:pt x="642" y="45"/>
                  </a:lnTo>
                  <a:lnTo>
                    <a:pt x="642" y="40"/>
                  </a:lnTo>
                  <a:lnTo>
                    <a:pt x="642" y="39"/>
                  </a:lnTo>
                  <a:lnTo>
                    <a:pt x="641" y="37"/>
                  </a:lnTo>
                  <a:lnTo>
                    <a:pt x="641" y="31"/>
                  </a:lnTo>
                  <a:lnTo>
                    <a:pt x="641" y="29"/>
                  </a:lnTo>
                  <a:lnTo>
                    <a:pt x="641" y="19"/>
                  </a:lnTo>
                  <a:lnTo>
                    <a:pt x="641" y="10"/>
                  </a:lnTo>
                  <a:lnTo>
                    <a:pt x="641" y="6"/>
                  </a:lnTo>
                  <a:lnTo>
                    <a:pt x="640" y="6"/>
                  </a:lnTo>
                  <a:lnTo>
                    <a:pt x="630" y="6"/>
                  </a:lnTo>
                  <a:lnTo>
                    <a:pt x="611" y="6"/>
                  </a:lnTo>
                  <a:lnTo>
                    <a:pt x="606" y="6"/>
                  </a:lnTo>
                  <a:lnTo>
                    <a:pt x="593" y="7"/>
                  </a:lnTo>
                  <a:lnTo>
                    <a:pt x="587" y="7"/>
                  </a:lnTo>
                  <a:lnTo>
                    <a:pt x="581" y="7"/>
                  </a:lnTo>
                  <a:lnTo>
                    <a:pt x="574" y="7"/>
                  </a:lnTo>
                  <a:lnTo>
                    <a:pt x="571" y="7"/>
                  </a:lnTo>
                  <a:lnTo>
                    <a:pt x="564" y="7"/>
                  </a:lnTo>
                  <a:lnTo>
                    <a:pt x="561" y="7"/>
                  </a:lnTo>
                  <a:lnTo>
                    <a:pt x="552" y="9"/>
                  </a:lnTo>
                  <a:lnTo>
                    <a:pt x="545" y="9"/>
                  </a:lnTo>
                  <a:lnTo>
                    <a:pt x="538" y="9"/>
                  </a:lnTo>
                  <a:lnTo>
                    <a:pt x="535" y="9"/>
                  </a:lnTo>
                  <a:lnTo>
                    <a:pt x="526" y="9"/>
                  </a:lnTo>
                  <a:lnTo>
                    <a:pt x="502" y="9"/>
                  </a:lnTo>
                  <a:lnTo>
                    <a:pt x="496" y="10"/>
                  </a:lnTo>
                  <a:lnTo>
                    <a:pt x="487" y="10"/>
                  </a:lnTo>
                  <a:lnTo>
                    <a:pt x="479" y="10"/>
                  </a:lnTo>
                  <a:lnTo>
                    <a:pt x="469" y="10"/>
                  </a:lnTo>
                  <a:lnTo>
                    <a:pt x="460" y="10"/>
                  </a:lnTo>
                  <a:lnTo>
                    <a:pt x="448" y="10"/>
                  </a:lnTo>
                  <a:lnTo>
                    <a:pt x="436" y="10"/>
                  </a:lnTo>
                  <a:lnTo>
                    <a:pt x="431" y="10"/>
                  </a:lnTo>
                  <a:lnTo>
                    <a:pt x="424" y="10"/>
                  </a:lnTo>
                  <a:lnTo>
                    <a:pt x="421" y="10"/>
                  </a:lnTo>
                  <a:lnTo>
                    <a:pt x="407" y="10"/>
                  </a:lnTo>
                  <a:lnTo>
                    <a:pt x="399" y="10"/>
                  </a:lnTo>
                  <a:lnTo>
                    <a:pt x="383" y="10"/>
                  </a:lnTo>
                  <a:lnTo>
                    <a:pt x="379" y="10"/>
                  </a:lnTo>
                  <a:lnTo>
                    <a:pt x="375" y="10"/>
                  </a:lnTo>
                  <a:lnTo>
                    <a:pt x="373" y="10"/>
                  </a:lnTo>
                  <a:lnTo>
                    <a:pt x="361" y="10"/>
                  </a:lnTo>
                  <a:lnTo>
                    <a:pt x="357" y="10"/>
                  </a:lnTo>
                  <a:lnTo>
                    <a:pt x="354" y="10"/>
                  </a:lnTo>
                  <a:lnTo>
                    <a:pt x="346" y="10"/>
                  </a:lnTo>
                  <a:lnTo>
                    <a:pt x="342" y="10"/>
                  </a:lnTo>
                  <a:lnTo>
                    <a:pt x="327" y="10"/>
                  </a:lnTo>
                  <a:lnTo>
                    <a:pt x="322" y="10"/>
                  </a:lnTo>
                  <a:lnTo>
                    <a:pt x="307" y="10"/>
                  </a:lnTo>
                  <a:lnTo>
                    <a:pt x="281" y="10"/>
                  </a:lnTo>
                  <a:lnTo>
                    <a:pt x="279" y="10"/>
                  </a:lnTo>
                  <a:lnTo>
                    <a:pt x="273" y="9"/>
                  </a:lnTo>
                  <a:lnTo>
                    <a:pt x="269" y="9"/>
                  </a:lnTo>
                  <a:lnTo>
                    <a:pt x="265" y="9"/>
                  </a:lnTo>
                  <a:lnTo>
                    <a:pt x="237" y="9"/>
                  </a:lnTo>
                  <a:lnTo>
                    <a:pt x="231" y="9"/>
                  </a:lnTo>
                  <a:lnTo>
                    <a:pt x="228" y="9"/>
                  </a:lnTo>
                  <a:lnTo>
                    <a:pt x="225" y="9"/>
                  </a:lnTo>
                  <a:lnTo>
                    <a:pt x="221" y="9"/>
                  </a:lnTo>
                  <a:lnTo>
                    <a:pt x="189" y="7"/>
                  </a:lnTo>
                  <a:lnTo>
                    <a:pt x="183" y="7"/>
                  </a:lnTo>
                  <a:lnTo>
                    <a:pt x="159" y="7"/>
                  </a:lnTo>
                  <a:lnTo>
                    <a:pt x="155" y="6"/>
                  </a:lnTo>
                  <a:lnTo>
                    <a:pt x="150" y="6"/>
                  </a:lnTo>
                  <a:lnTo>
                    <a:pt x="145" y="6"/>
                  </a:lnTo>
                  <a:lnTo>
                    <a:pt x="126" y="6"/>
                  </a:lnTo>
                  <a:lnTo>
                    <a:pt x="113" y="6"/>
                  </a:lnTo>
                  <a:lnTo>
                    <a:pt x="97" y="5"/>
                  </a:lnTo>
                  <a:lnTo>
                    <a:pt x="94" y="5"/>
                  </a:lnTo>
                  <a:lnTo>
                    <a:pt x="77" y="5"/>
                  </a:lnTo>
                  <a:lnTo>
                    <a:pt x="76" y="5"/>
                  </a:lnTo>
                  <a:lnTo>
                    <a:pt x="31" y="3"/>
                  </a:lnTo>
                  <a:lnTo>
                    <a:pt x="22" y="1"/>
                  </a:lnTo>
                  <a:lnTo>
                    <a:pt x="3" y="0"/>
                  </a:lnTo>
                  <a:lnTo>
                    <a:pt x="3" y="12"/>
                  </a:lnTo>
                  <a:lnTo>
                    <a:pt x="1" y="28"/>
                  </a:lnTo>
                  <a:lnTo>
                    <a:pt x="0" y="49"/>
                  </a:lnTo>
                  <a:lnTo>
                    <a:pt x="30" y="51"/>
                  </a:lnTo>
                  <a:lnTo>
                    <a:pt x="48" y="52"/>
                  </a:lnTo>
                  <a:lnTo>
                    <a:pt x="65" y="52"/>
                  </a:lnTo>
                  <a:lnTo>
                    <a:pt x="67" y="52"/>
                  </a:lnTo>
                  <a:lnTo>
                    <a:pt x="69" y="52"/>
                  </a:lnTo>
                  <a:lnTo>
                    <a:pt x="75" y="53"/>
                  </a:lnTo>
                  <a:lnTo>
                    <a:pt x="84" y="53"/>
                  </a:lnTo>
                  <a:lnTo>
                    <a:pt x="88" y="53"/>
                  </a:lnTo>
                  <a:lnTo>
                    <a:pt x="106" y="54"/>
                  </a:lnTo>
                  <a:lnTo>
                    <a:pt x="125" y="54"/>
                  </a:lnTo>
                  <a:lnTo>
                    <a:pt x="135" y="55"/>
                  </a:lnTo>
                  <a:lnTo>
                    <a:pt x="147" y="55"/>
                  </a:lnTo>
                  <a:lnTo>
                    <a:pt x="154" y="55"/>
                  </a:lnTo>
                  <a:lnTo>
                    <a:pt x="157" y="55"/>
                  </a:lnTo>
                  <a:lnTo>
                    <a:pt x="163" y="55"/>
                  </a:lnTo>
                  <a:lnTo>
                    <a:pt x="183" y="57"/>
                  </a:lnTo>
                  <a:lnTo>
                    <a:pt x="189" y="57"/>
                  </a:lnTo>
                  <a:lnTo>
                    <a:pt x="202" y="57"/>
                  </a:lnTo>
                  <a:lnTo>
                    <a:pt x="229" y="58"/>
                  </a:lnTo>
                  <a:lnTo>
                    <a:pt x="231" y="58"/>
                  </a:lnTo>
                  <a:lnTo>
                    <a:pt x="229" y="70"/>
                  </a:lnTo>
                  <a:lnTo>
                    <a:pt x="229" y="101"/>
                  </a:lnTo>
                  <a:lnTo>
                    <a:pt x="229" y="106"/>
                  </a:lnTo>
                  <a:lnTo>
                    <a:pt x="229" y="114"/>
                  </a:lnTo>
                  <a:lnTo>
                    <a:pt x="229" y="118"/>
                  </a:lnTo>
                  <a:lnTo>
                    <a:pt x="229" y="123"/>
                  </a:lnTo>
                  <a:lnTo>
                    <a:pt x="228" y="131"/>
                  </a:lnTo>
                  <a:lnTo>
                    <a:pt x="228" y="143"/>
                  </a:lnTo>
                  <a:lnTo>
                    <a:pt x="228" y="155"/>
                  </a:lnTo>
                  <a:lnTo>
                    <a:pt x="228" y="157"/>
                  </a:lnTo>
                  <a:lnTo>
                    <a:pt x="228" y="162"/>
                  </a:lnTo>
                  <a:lnTo>
                    <a:pt x="228" y="175"/>
                  </a:lnTo>
                  <a:lnTo>
                    <a:pt x="228" y="179"/>
                  </a:lnTo>
                  <a:lnTo>
                    <a:pt x="227" y="186"/>
                  </a:lnTo>
                  <a:lnTo>
                    <a:pt x="227" y="192"/>
                  </a:lnTo>
                  <a:lnTo>
                    <a:pt x="227" y="201"/>
                  </a:lnTo>
                  <a:lnTo>
                    <a:pt x="227" y="216"/>
                  </a:lnTo>
                  <a:lnTo>
                    <a:pt x="227" y="222"/>
                  </a:lnTo>
                  <a:lnTo>
                    <a:pt x="227" y="228"/>
                  </a:lnTo>
                  <a:lnTo>
                    <a:pt x="227" y="247"/>
                  </a:lnTo>
                  <a:lnTo>
                    <a:pt x="229" y="246"/>
                  </a:lnTo>
                  <a:lnTo>
                    <a:pt x="239" y="252"/>
                  </a:lnTo>
                  <a:lnTo>
                    <a:pt x="246" y="262"/>
                  </a:lnTo>
                  <a:lnTo>
                    <a:pt x="265" y="263"/>
                  </a:lnTo>
                  <a:lnTo>
                    <a:pt x="268" y="264"/>
                  </a:lnTo>
                  <a:lnTo>
                    <a:pt x="285" y="268"/>
                  </a:lnTo>
                  <a:lnTo>
                    <a:pt x="288" y="270"/>
                  </a:lnTo>
                  <a:lnTo>
                    <a:pt x="289" y="281"/>
                  </a:lnTo>
                  <a:lnTo>
                    <a:pt x="294" y="285"/>
                  </a:lnTo>
                  <a:lnTo>
                    <a:pt x="300" y="283"/>
                  </a:lnTo>
                  <a:lnTo>
                    <a:pt x="309" y="285"/>
                  </a:lnTo>
                  <a:lnTo>
                    <a:pt x="324" y="292"/>
                  </a:lnTo>
                  <a:lnTo>
                    <a:pt x="334" y="288"/>
                  </a:lnTo>
                  <a:lnTo>
                    <a:pt x="335" y="288"/>
                  </a:lnTo>
                  <a:lnTo>
                    <a:pt x="339" y="291"/>
                  </a:lnTo>
                  <a:lnTo>
                    <a:pt x="343" y="295"/>
                  </a:lnTo>
                  <a:lnTo>
                    <a:pt x="349" y="297"/>
                  </a:lnTo>
                  <a:lnTo>
                    <a:pt x="364" y="291"/>
                  </a:lnTo>
                  <a:lnTo>
                    <a:pt x="370" y="292"/>
                  </a:lnTo>
                  <a:lnTo>
                    <a:pt x="372" y="289"/>
                  </a:lnTo>
                  <a:lnTo>
                    <a:pt x="376" y="289"/>
                  </a:lnTo>
                  <a:lnTo>
                    <a:pt x="377" y="303"/>
                  </a:lnTo>
                  <a:lnTo>
                    <a:pt x="385" y="303"/>
                  </a:lnTo>
                  <a:lnTo>
                    <a:pt x="385" y="313"/>
                  </a:lnTo>
                  <a:lnTo>
                    <a:pt x="393" y="318"/>
                  </a:lnTo>
                  <a:lnTo>
                    <a:pt x="413" y="306"/>
                  </a:lnTo>
                  <a:lnTo>
                    <a:pt x="418" y="313"/>
                  </a:lnTo>
                  <a:lnTo>
                    <a:pt x="420" y="312"/>
                  </a:lnTo>
                  <a:lnTo>
                    <a:pt x="423" y="311"/>
                  </a:lnTo>
                  <a:lnTo>
                    <a:pt x="424" y="311"/>
                  </a:lnTo>
                  <a:lnTo>
                    <a:pt x="432" y="321"/>
                  </a:lnTo>
                  <a:lnTo>
                    <a:pt x="449" y="315"/>
                  </a:lnTo>
                  <a:lnTo>
                    <a:pt x="448" y="327"/>
                  </a:lnTo>
                  <a:lnTo>
                    <a:pt x="453" y="330"/>
                  </a:lnTo>
                  <a:lnTo>
                    <a:pt x="467" y="307"/>
                  </a:lnTo>
                  <a:lnTo>
                    <a:pt x="483" y="319"/>
                  </a:lnTo>
                  <a:lnTo>
                    <a:pt x="495" y="312"/>
                  </a:lnTo>
                  <a:lnTo>
                    <a:pt x="493" y="315"/>
                  </a:lnTo>
                  <a:lnTo>
                    <a:pt x="502" y="324"/>
                  </a:lnTo>
                  <a:lnTo>
                    <a:pt x="509" y="324"/>
                  </a:lnTo>
                  <a:lnTo>
                    <a:pt x="511" y="329"/>
                  </a:lnTo>
                  <a:lnTo>
                    <a:pt x="522" y="325"/>
                  </a:lnTo>
                  <a:lnTo>
                    <a:pt x="541" y="315"/>
                  </a:lnTo>
                  <a:lnTo>
                    <a:pt x="553" y="317"/>
                  </a:lnTo>
                  <a:lnTo>
                    <a:pt x="561" y="313"/>
                  </a:lnTo>
                  <a:lnTo>
                    <a:pt x="562" y="311"/>
                  </a:lnTo>
                  <a:lnTo>
                    <a:pt x="573" y="309"/>
                  </a:lnTo>
                  <a:lnTo>
                    <a:pt x="573" y="307"/>
                  </a:lnTo>
                  <a:lnTo>
                    <a:pt x="576" y="307"/>
                  </a:lnTo>
                  <a:lnTo>
                    <a:pt x="579" y="311"/>
                  </a:lnTo>
                  <a:lnTo>
                    <a:pt x="577" y="312"/>
                  </a:lnTo>
                  <a:lnTo>
                    <a:pt x="597" y="312"/>
                  </a:lnTo>
                  <a:lnTo>
                    <a:pt x="599" y="312"/>
                  </a:lnTo>
                  <a:lnTo>
                    <a:pt x="600" y="306"/>
                  </a:lnTo>
                  <a:lnTo>
                    <a:pt x="609" y="306"/>
                  </a:lnTo>
                  <a:lnTo>
                    <a:pt x="611" y="306"/>
                  </a:lnTo>
                  <a:lnTo>
                    <a:pt x="611" y="309"/>
                  </a:lnTo>
                  <a:lnTo>
                    <a:pt x="621" y="313"/>
                  </a:lnTo>
                  <a:lnTo>
                    <a:pt x="631" y="324"/>
                  </a:lnTo>
                  <a:lnTo>
                    <a:pt x="635" y="325"/>
                  </a:lnTo>
                  <a:lnTo>
                    <a:pt x="635" y="322"/>
                  </a:lnTo>
                  <a:lnTo>
                    <a:pt x="640" y="323"/>
                  </a:lnTo>
                  <a:lnTo>
                    <a:pt x="640" y="327"/>
                  </a:lnTo>
                  <a:lnTo>
                    <a:pt x="642" y="327"/>
                  </a:lnTo>
                  <a:lnTo>
                    <a:pt x="641" y="328"/>
                  </a:lnTo>
                  <a:lnTo>
                    <a:pt x="651" y="330"/>
                  </a:lnTo>
                  <a:lnTo>
                    <a:pt x="659" y="336"/>
                  </a:lnTo>
                  <a:lnTo>
                    <a:pt x="663" y="334"/>
                  </a:lnTo>
                  <a:lnTo>
                    <a:pt x="661" y="309"/>
                  </a:lnTo>
                  <a:lnTo>
                    <a:pt x="661" y="306"/>
                  </a:lnTo>
                  <a:lnTo>
                    <a:pt x="661" y="304"/>
                  </a:lnTo>
                  <a:lnTo>
                    <a:pt x="661" y="303"/>
                  </a:lnTo>
                  <a:lnTo>
                    <a:pt x="661" y="286"/>
                  </a:lnTo>
                  <a:lnTo>
                    <a:pt x="661" y="280"/>
                  </a:lnTo>
                  <a:lnTo>
                    <a:pt x="661" y="274"/>
                  </a:lnTo>
                  <a:lnTo>
                    <a:pt x="661" y="253"/>
                  </a:lnTo>
                  <a:lnTo>
                    <a:pt x="661" y="249"/>
                  </a:lnTo>
                  <a:lnTo>
                    <a:pt x="661" y="235"/>
                  </a:lnTo>
                  <a:lnTo>
                    <a:pt x="661" y="231"/>
                  </a:lnTo>
                  <a:lnTo>
                    <a:pt x="661" y="227"/>
                  </a:lnTo>
                  <a:lnTo>
                    <a:pt x="660" y="213"/>
                  </a:lnTo>
                  <a:lnTo>
                    <a:pt x="660" y="211"/>
                  </a:lnTo>
                  <a:lnTo>
                    <a:pt x="660" y="207"/>
                  </a:lnTo>
                  <a:lnTo>
                    <a:pt x="660" y="177"/>
                  </a:lnTo>
                  <a:lnTo>
                    <a:pt x="660" y="163"/>
                  </a:lnTo>
                  <a:lnTo>
                    <a:pt x="660" y="162"/>
                  </a:lnTo>
                  <a:lnTo>
                    <a:pt x="660" y="161"/>
                  </a:lnTo>
                  <a:lnTo>
                    <a:pt x="659" y="151"/>
                  </a:lnTo>
                  <a:lnTo>
                    <a:pt x="658" y="150"/>
                  </a:lnTo>
                  <a:lnTo>
                    <a:pt x="657" y="138"/>
                  </a:lnTo>
                  <a:lnTo>
                    <a:pt x="655" y="135"/>
                  </a:lnTo>
                  <a:lnTo>
                    <a:pt x="655" y="132"/>
                  </a:lnTo>
                  <a:lnTo>
                    <a:pt x="654" y="126"/>
                  </a:lnTo>
                  <a:lnTo>
                    <a:pt x="653" y="123"/>
                  </a:lnTo>
                  <a:lnTo>
                    <a:pt x="652" y="115"/>
                  </a:lnTo>
                  <a:lnTo>
                    <a:pt x="648" y="94"/>
                  </a:lnTo>
                  <a:lnTo>
                    <a:pt x="648" y="91"/>
                  </a:lnTo>
                  <a:lnTo>
                    <a:pt x="647" y="88"/>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GB" dirty="0"/>
            </a:p>
          </p:txBody>
        </p:sp>
        <p:sp>
          <p:nvSpPr>
            <p:cNvPr id="44" name="Freeform 42">
              <a:extLst>
                <a:ext uri="{FF2B5EF4-FFF2-40B4-BE49-F238E27FC236}">
                  <a16:creationId xmlns:a16="http://schemas.microsoft.com/office/drawing/2014/main" id="{E8763776-213A-4EE0-BBD3-3B94848104C5}"/>
                </a:ext>
              </a:extLst>
            </p:cNvPr>
            <p:cNvSpPr>
              <a:spLocks noChangeAspect="1"/>
            </p:cNvSpPr>
            <p:nvPr/>
          </p:nvSpPr>
          <p:spPr bwMode="auto">
            <a:xfrm>
              <a:off x="4805502" y="3702773"/>
              <a:ext cx="1723704" cy="1697392"/>
            </a:xfrm>
            <a:custGeom>
              <a:avLst/>
              <a:gdLst>
                <a:gd name="T0" fmla="*/ 502 w 1065"/>
                <a:gd name="T1" fmla="*/ 789 h 1043"/>
                <a:gd name="T2" fmla="*/ 449 w 1065"/>
                <a:gd name="T3" fmla="*/ 701 h 1043"/>
                <a:gd name="T4" fmla="*/ 425 w 1065"/>
                <a:gd name="T5" fmla="*/ 676 h 1043"/>
                <a:gd name="T6" fmla="*/ 369 w 1065"/>
                <a:gd name="T7" fmla="*/ 658 h 1043"/>
                <a:gd name="T8" fmla="*/ 304 w 1065"/>
                <a:gd name="T9" fmla="*/ 674 h 1043"/>
                <a:gd name="T10" fmla="*/ 220 w 1065"/>
                <a:gd name="T11" fmla="*/ 706 h 1043"/>
                <a:gd name="T12" fmla="*/ 147 w 1065"/>
                <a:gd name="T13" fmla="*/ 626 h 1043"/>
                <a:gd name="T14" fmla="*/ 77 w 1065"/>
                <a:gd name="T15" fmla="*/ 514 h 1043"/>
                <a:gd name="T16" fmla="*/ 11 w 1065"/>
                <a:gd name="T17" fmla="*/ 444 h 1043"/>
                <a:gd name="T18" fmla="*/ 23 w 1065"/>
                <a:gd name="T19" fmla="*/ 422 h 1043"/>
                <a:gd name="T20" fmla="*/ 141 w 1065"/>
                <a:gd name="T21" fmla="*/ 430 h 1043"/>
                <a:gd name="T22" fmla="*/ 236 w 1065"/>
                <a:gd name="T23" fmla="*/ 436 h 1043"/>
                <a:gd name="T24" fmla="*/ 286 w 1065"/>
                <a:gd name="T25" fmla="*/ 438 h 1043"/>
                <a:gd name="T26" fmla="*/ 293 w 1065"/>
                <a:gd name="T27" fmla="*/ 378 h 1043"/>
                <a:gd name="T28" fmla="*/ 299 w 1065"/>
                <a:gd name="T29" fmla="*/ 293 h 1043"/>
                <a:gd name="T30" fmla="*/ 302 w 1065"/>
                <a:gd name="T31" fmla="*/ 244 h 1043"/>
                <a:gd name="T32" fmla="*/ 305 w 1065"/>
                <a:gd name="T33" fmla="*/ 171 h 1043"/>
                <a:gd name="T34" fmla="*/ 308 w 1065"/>
                <a:gd name="T35" fmla="*/ 129 h 1043"/>
                <a:gd name="T36" fmla="*/ 311 w 1065"/>
                <a:gd name="T37" fmla="*/ 71 h 1043"/>
                <a:gd name="T38" fmla="*/ 382 w 1065"/>
                <a:gd name="T39" fmla="*/ 3 h 1043"/>
                <a:gd name="T40" fmla="*/ 423 w 1065"/>
                <a:gd name="T41" fmla="*/ 5 h 1043"/>
                <a:gd name="T42" fmla="*/ 480 w 1065"/>
                <a:gd name="T43" fmla="*/ 6 h 1043"/>
                <a:gd name="T44" fmla="*/ 546 w 1065"/>
                <a:gd name="T45" fmla="*/ 21 h 1043"/>
                <a:gd name="T46" fmla="*/ 545 w 1065"/>
                <a:gd name="T47" fmla="*/ 82 h 1043"/>
                <a:gd name="T48" fmla="*/ 545 w 1065"/>
                <a:gd name="T49" fmla="*/ 130 h 1043"/>
                <a:gd name="T50" fmla="*/ 544 w 1065"/>
                <a:gd name="T51" fmla="*/ 179 h 1043"/>
                <a:gd name="T52" fmla="*/ 585 w 1065"/>
                <a:gd name="T53" fmla="*/ 215 h 1043"/>
                <a:gd name="T54" fmla="*/ 626 w 1065"/>
                <a:gd name="T55" fmla="*/ 236 h 1043"/>
                <a:gd name="T56" fmla="*/ 666 w 1065"/>
                <a:gd name="T57" fmla="*/ 248 h 1043"/>
                <a:gd name="T58" fmla="*/ 702 w 1065"/>
                <a:gd name="T59" fmla="*/ 254 h 1043"/>
                <a:gd name="T60" fmla="*/ 740 w 1065"/>
                <a:gd name="T61" fmla="*/ 262 h 1043"/>
                <a:gd name="T62" fmla="*/ 784 w 1065"/>
                <a:gd name="T63" fmla="*/ 258 h 1043"/>
                <a:gd name="T64" fmla="*/ 828 w 1065"/>
                <a:gd name="T65" fmla="*/ 280 h 1043"/>
                <a:gd name="T66" fmla="*/ 890 w 1065"/>
                <a:gd name="T67" fmla="*/ 260 h 1043"/>
                <a:gd name="T68" fmla="*/ 916 w 1065"/>
                <a:gd name="T69" fmla="*/ 263 h 1043"/>
                <a:gd name="T70" fmla="*/ 948 w 1065"/>
                <a:gd name="T71" fmla="*/ 275 h 1043"/>
                <a:gd name="T72" fmla="*/ 958 w 1065"/>
                <a:gd name="T73" fmla="*/ 279 h 1043"/>
                <a:gd name="T74" fmla="*/ 1014 w 1065"/>
                <a:gd name="T75" fmla="*/ 292 h 1043"/>
                <a:gd name="T76" fmla="*/ 1017 w 1065"/>
                <a:gd name="T77" fmla="*/ 344 h 1043"/>
                <a:gd name="T78" fmla="*/ 1018 w 1065"/>
                <a:gd name="T79" fmla="*/ 382 h 1043"/>
                <a:gd name="T80" fmla="*/ 1020 w 1065"/>
                <a:gd name="T81" fmla="*/ 443 h 1043"/>
                <a:gd name="T82" fmla="*/ 1038 w 1065"/>
                <a:gd name="T83" fmla="*/ 467 h 1043"/>
                <a:gd name="T84" fmla="*/ 1062 w 1065"/>
                <a:gd name="T85" fmla="*/ 539 h 1043"/>
                <a:gd name="T86" fmla="*/ 1050 w 1065"/>
                <a:gd name="T87" fmla="*/ 605 h 1043"/>
                <a:gd name="T88" fmla="*/ 1044 w 1065"/>
                <a:gd name="T89" fmla="*/ 651 h 1043"/>
                <a:gd name="T90" fmla="*/ 1004 w 1065"/>
                <a:gd name="T91" fmla="*/ 681 h 1043"/>
                <a:gd name="T92" fmla="*/ 992 w 1065"/>
                <a:gd name="T93" fmla="*/ 683 h 1043"/>
                <a:gd name="T94" fmla="*/ 956 w 1065"/>
                <a:gd name="T95" fmla="*/ 672 h 1043"/>
                <a:gd name="T96" fmla="*/ 948 w 1065"/>
                <a:gd name="T97" fmla="*/ 683 h 1043"/>
                <a:gd name="T98" fmla="*/ 920 w 1065"/>
                <a:gd name="T99" fmla="*/ 750 h 1043"/>
                <a:gd name="T100" fmla="*/ 816 w 1065"/>
                <a:gd name="T101" fmla="*/ 815 h 1043"/>
                <a:gd name="T102" fmla="*/ 766 w 1065"/>
                <a:gd name="T103" fmla="*/ 879 h 1043"/>
                <a:gd name="T104" fmla="*/ 774 w 1065"/>
                <a:gd name="T105" fmla="*/ 1031 h 1043"/>
                <a:gd name="T106" fmla="*/ 676 w 1065"/>
                <a:gd name="T107" fmla="*/ 1019 h 1043"/>
                <a:gd name="T108" fmla="*/ 614 w 1065"/>
                <a:gd name="T109" fmla="*/ 993 h 1043"/>
                <a:gd name="T110" fmla="*/ 562 w 1065"/>
                <a:gd name="T111" fmla="*/ 872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5" h="1043">
                  <a:moveTo>
                    <a:pt x="550" y="863"/>
                  </a:moveTo>
                  <a:lnTo>
                    <a:pt x="542" y="851"/>
                  </a:lnTo>
                  <a:lnTo>
                    <a:pt x="531" y="836"/>
                  </a:lnTo>
                  <a:lnTo>
                    <a:pt x="513" y="816"/>
                  </a:lnTo>
                  <a:lnTo>
                    <a:pt x="509" y="812"/>
                  </a:lnTo>
                  <a:lnTo>
                    <a:pt x="502" y="789"/>
                  </a:lnTo>
                  <a:lnTo>
                    <a:pt x="503" y="788"/>
                  </a:lnTo>
                  <a:lnTo>
                    <a:pt x="482" y="749"/>
                  </a:lnTo>
                  <a:lnTo>
                    <a:pt x="477" y="730"/>
                  </a:lnTo>
                  <a:lnTo>
                    <a:pt x="468" y="722"/>
                  </a:lnTo>
                  <a:lnTo>
                    <a:pt x="467" y="714"/>
                  </a:lnTo>
                  <a:lnTo>
                    <a:pt x="449" y="701"/>
                  </a:lnTo>
                  <a:lnTo>
                    <a:pt x="446" y="693"/>
                  </a:lnTo>
                  <a:lnTo>
                    <a:pt x="438" y="692"/>
                  </a:lnTo>
                  <a:lnTo>
                    <a:pt x="436" y="687"/>
                  </a:lnTo>
                  <a:lnTo>
                    <a:pt x="430" y="687"/>
                  </a:lnTo>
                  <a:lnTo>
                    <a:pt x="428" y="676"/>
                  </a:lnTo>
                  <a:lnTo>
                    <a:pt x="425" y="676"/>
                  </a:lnTo>
                  <a:lnTo>
                    <a:pt x="416" y="663"/>
                  </a:lnTo>
                  <a:lnTo>
                    <a:pt x="406" y="663"/>
                  </a:lnTo>
                  <a:lnTo>
                    <a:pt x="406" y="660"/>
                  </a:lnTo>
                  <a:lnTo>
                    <a:pt x="388" y="659"/>
                  </a:lnTo>
                  <a:lnTo>
                    <a:pt x="370" y="656"/>
                  </a:lnTo>
                  <a:lnTo>
                    <a:pt x="369" y="658"/>
                  </a:lnTo>
                  <a:lnTo>
                    <a:pt x="365" y="657"/>
                  </a:lnTo>
                  <a:lnTo>
                    <a:pt x="364" y="658"/>
                  </a:lnTo>
                  <a:lnTo>
                    <a:pt x="342" y="648"/>
                  </a:lnTo>
                  <a:lnTo>
                    <a:pt x="323" y="660"/>
                  </a:lnTo>
                  <a:lnTo>
                    <a:pt x="318" y="659"/>
                  </a:lnTo>
                  <a:lnTo>
                    <a:pt x="304" y="674"/>
                  </a:lnTo>
                  <a:lnTo>
                    <a:pt x="292" y="707"/>
                  </a:lnTo>
                  <a:lnTo>
                    <a:pt x="274" y="724"/>
                  </a:lnTo>
                  <a:lnTo>
                    <a:pt x="268" y="734"/>
                  </a:lnTo>
                  <a:lnTo>
                    <a:pt x="250" y="728"/>
                  </a:lnTo>
                  <a:lnTo>
                    <a:pt x="238" y="716"/>
                  </a:lnTo>
                  <a:lnTo>
                    <a:pt x="220" y="706"/>
                  </a:lnTo>
                  <a:lnTo>
                    <a:pt x="216" y="702"/>
                  </a:lnTo>
                  <a:lnTo>
                    <a:pt x="200" y="696"/>
                  </a:lnTo>
                  <a:lnTo>
                    <a:pt x="190" y="689"/>
                  </a:lnTo>
                  <a:lnTo>
                    <a:pt x="180" y="676"/>
                  </a:lnTo>
                  <a:lnTo>
                    <a:pt x="160" y="663"/>
                  </a:lnTo>
                  <a:lnTo>
                    <a:pt x="147" y="626"/>
                  </a:lnTo>
                  <a:lnTo>
                    <a:pt x="146" y="602"/>
                  </a:lnTo>
                  <a:lnTo>
                    <a:pt x="134" y="574"/>
                  </a:lnTo>
                  <a:lnTo>
                    <a:pt x="126" y="563"/>
                  </a:lnTo>
                  <a:lnTo>
                    <a:pt x="125" y="558"/>
                  </a:lnTo>
                  <a:lnTo>
                    <a:pt x="96" y="539"/>
                  </a:lnTo>
                  <a:lnTo>
                    <a:pt x="77" y="514"/>
                  </a:lnTo>
                  <a:lnTo>
                    <a:pt x="66" y="507"/>
                  </a:lnTo>
                  <a:lnTo>
                    <a:pt x="50" y="484"/>
                  </a:lnTo>
                  <a:lnTo>
                    <a:pt x="39" y="479"/>
                  </a:lnTo>
                  <a:lnTo>
                    <a:pt x="32" y="471"/>
                  </a:lnTo>
                  <a:lnTo>
                    <a:pt x="18" y="446"/>
                  </a:lnTo>
                  <a:lnTo>
                    <a:pt x="11" y="444"/>
                  </a:lnTo>
                  <a:lnTo>
                    <a:pt x="9" y="441"/>
                  </a:lnTo>
                  <a:lnTo>
                    <a:pt x="0" y="430"/>
                  </a:lnTo>
                  <a:lnTo>
                    <a:pt x="4" y="428"/>
                  </a:lnTo>
                  <a:lnTo>
                    <a:pt x="2" y="422"/>
                  </a:lnTo>
                  <a:lnTo>
                    <a:pt x="4" y="419"/>
                  </a:lnTo>
                  <a:lnTo>
                    <a:pt x="23" y="422"/>
                  </a:lnTo>
                  <a:lnTo>
                    <a:pt x="34" y="422"/>
                  </a:lnTo>
                  <a:lnTo>
                    <a:pt x="44" y="423"/>
                  </a:lnTo>
                  <a:lnTo>
                    <a:pt x="54" y="424"/>
                  </a:lnTo>
                  <a:lnTo>
                    <a:pt x="104" y="428"/>
                  </a:lnTo>
                  <a:lnTo>
                    <a:pt x="126" y="429"/>
                  </a:lnTo>
                  <a:lnTo>
                    <a:pt x="141" y="430"/>
                  </a:lnTo>
                  <a:lnTo>
                    <a:pt x="147" y="431"/>
                  </a:lnTo>
                  <a:lnTo>
                    <a:pt x="186" y="434"/>
                  </a:lnTo>
                  <a:lnTo>
                    <a:pt x="194" y="434"/>
                  </a:lnTo>
                  <a:lnTo>
                    <a:pt x="213" y="435"/>
                  </a:lnTo>
                  <a:lnTo>
                    <a:pt x="216" y="435"/>
                  </a:lnTo>
                  <a:lnTo>
                    <a:pt x="236" y="436"/>
                  </a:lnTo>
                  <a:lnTo>
                    <a:pt x="237" y="436"/>
                  </a:lnTo>
                  <a:lnTo>
                    <a:pt x="238" y="436"/>
                  </a:lnTo>
                  <a:lnTo>
                    <a:pt x="245" y="437"/>
                  </a:lnTo>
                  <a:lnTo>
                    <a:pt x="267" y="438"/>
                  </a:lnTo>
                  <a:lnTo>
                    <a:pt x="269" y="438"/>
                  </a:lnTo>
                  <a:lnTo>
                    <a:pt x="286" y="438"/>
                  </a:lnTo>
                  <a:lnTo>
                    <a:pt x="291" y="440"/>
                  </a:lnTo>
                  <a:lnTo>
                    <a:pt x="291" y="431"/>
                  </a:lnTo>
                  <a:lnTo>
                    <a:pt x="292" y="414"/>
                  </a:lnTo>
                  <a:lnTo>
                    <a:pt x="293" y="393"/>
                  </a:lnTo>
                  <a:lnTo>
                    <a:pt x="293" y="388"/>
                  </a:lnTo>
                  <a:lnTo>
                    <a:pt x="293" y="378"/>
                  </a:lnTo>
                  <a:lnTo>
                    <a:pt x="294" y="359"/>
                  </a:lnTo>
                  <a:lnTo>
                    <a:pt x="296" y="346"/>
                  </a:lnTo>
                  <a:lnTo>
                    <a:pt x="297" y="329"/>
                  </a:lnTo>
                  <a:lnTo>
                    <a:pt x="298" y="305"/>
                  </a:lnTo>
                  <a:lnTo>
                    <a:pt x="298" y="304"/>
                  </a:lnTo>
                  <a:lnTo>
                    <a:pt x="299" y="293"/>
                  </a:lnTo>
                  <a:lnTo>
                    <a:pt x="299" y="290"/>
                  </a:lnTo>
                  <a:lnTo>
                    <a:pt x="299" y="286"/>
                  </a:lnTo>
                  <a:lnTo>
                    <a:pt x="300" y="276"/>
                  </a:lnTo>
                  <a:lnTo>
                    <a:pt x="300" y="273"/>
                  </a:lnTo>
                  <a:lnTo>
                    <a:pt x="300" y="261"/>
                  </a:lnTo>
                  <a:lnTo>
                    <a:pt x="302" y="244"/>
                  </a:lnTo>
                  <a:lnTo>
                    <a:pt x="303" y="220"/>
                  </a:lnTo>
                  <a:lnTo>
                    <a:pt x="304" y="215"/>
                  </a:lnTo>
                  <a:lnTo>
                    <a:pt x="304" y="214"/>
                  </a:lnTo>
                  <a:lnTo>
                    <a:pt x="304" y="203"/>
                  </a:lnTo>
                  <a:lnTo>
                    <a:pt x="304" y="196"/>
                  </a:lnTo>
                  <a:lnTo>
                    <a:pt x="305" y="171"/>
                  </a:lnTo>
                  <a:lnTo>
                    <a:pt x="306" y="160"/>
                  </a:lnTo>
                  <a:lnTo>
                    <a:pt x="306" y="159"/>
                  </a:lnTo>
                  <a:lnTo>
                    <a:pt x="306" y="152"/>
                  </a:lnTo>
                  <a:lnTo>
                    <a:pt x="306" y="147"/>
                  </a:lnTo>
                  <a:lnTo>
                    <a:pt x="308" y="135"/>
                  </a:lnTo>
                  <a:lnTo>
                    <a:pt x="308" y="129"/>
                  </a:lnTo>
                  <a:lnTo>
                    <a:pt x="309" y="120"/>
                  </a:lnTo>
                  <a:lnTo>
                    <a:pt x="309" y="114"/>
                  </a:lnTo>
                  <a:lnTo>
                    <a:pt x="310" y="86"/>
                  </a:lnTo>
                  <a:lnTo>
                    <a:pt x="311" y="75"/>
                  </a:lnTo>
                  <a:lnTo>
                    <a:pt x="311" y="74"/>
                  </a:lnTo>
                  <a:lnTo>
                    <a:pt x="311" y="71"/>
                  </a:lnTo>
                  <a:lnTo>
                    <a:pt x="312" y="44"/>
                  </a:lnTo>
                  <a:lnTo>
                    <a:pt x="315" y="0"/>
                  </a:lnTo>
                  <a:lnTo>
                    <a:pt x="317" y="0"/>
                  </a:lnTo>
                  <a:lnTo>
                    <a:pt x="347" y="2"/>
                  </a:lnTo>
                  <a:lnTo>
                    <a:pt x="365" y="3"/>
                  </a:lnTo>
                  <a:lnTo>
                    <a:pt x="382" y="3"/>
                  </a:lnTo>
                  <a:lnTo>
                    <a:pt x="384" y="3"/>
                  </a:lnTo>
                  <a:lnTo>
                    <a:pt x="386" y="3"/>
                  </a:lnTo>
                  <a:lnTo>
                    <a:pt x="392" y="4"/>
                  </a:lnTo>
                  <a:lnTo>
                    <a:pt x="401" y="4"/>
                  </a:lnTo>
                  <a:lnTo>
                    <a:pt x="405" y="4"/>
                  </a:lnTo>
                  <a:lnTo>
                    <a:pt x="423" y="5"/>
                  </a:lnTo>
                  <a:lnTo>
                    <a:pt x="442" y="5"/>
                  </a:lnTo>
                  <a:lnTo>
                    <a:pt x="452" y="6"/>
                  </a:lnTo>
                  <a:lnTo>
                    <a:pt x="464" y="6"/>
                  </a:lnTo>
                  <a:lnTo>
                    <a:pt x="471" y="6"/>
                  </a:lnTo>
                  <a:lnTo>
                    <a:pt x="474" y="6"/>
                  </a:lnTo>
                  <a:lnTo>
                    <a:pt x="480" y="6"/>
                  </a:lnTo>
                  <a:lnTo>
                    <a:pt x="500" y="8"/>
                  </a:lnTo>
                  <a:lnTo>
                    <a:pt x="506" y="8"/>
                  </a:lnTo>
                  <a:lnTo>
                    <a:pt x="519" y="8"/>
                  </a:lnTo>
                  <a:lnTo>
                    <a:pt x="546" y="9"/>
                  </a:lnTo>
                  <a:lnTo>
                    <a:pt x="548" y="9"/>
                  </a:lnTo>
                  <a:lnTo>
                    <a:pt x="546" y="21"/>
                  </a:lnTo>
                  <a:lnTo>
                    <a:pt x="546" y="52"/>
                  </a:lnTo>
                  <a:lnTo>
                    <a:pt x="546" y="57"/>
                  </a:lnTo>
                  <a:lnTo>
                    <a:pt x="546" y="65"/>
                  </a:lnTo>
                  <a:lnTo>
                    <a:pt x="546" y="69"/>
                  </a:lnTo>
                  <a:lnTo>
                    <a:pt x="546" y="74"/>
                  </a:lnTo>
                  <a:lnTo>
                    <a:pt x="545" y="82"/>
                  </a:lnTo>
                  <a:lnTo>
                    <a:pt x="545" y="94"/>
                  </a:lnTo>
                  <a:lnTo>
                    <a:pt x="545" y="106"/>
                  </a:lnTo>
                  <a:lnTo>
                    <a:pt x="545" y="108"/>
                  </a:lnTo>
                  <a:lnTo>
                    <a:pt x="545" y="113"/>
                  </a:lnTo>
                  <a:lnTo>
                    <a:pt x="545" y="126"/>
                  </a:lnTo>
                  <a:lnTo>
                    <a:pt x="545" y="130"/>
                  </a:lnTo>
                  <a:lnTo>
                    <a:pt x="544" y="137"/>
                  </a:lnTo>
                  <a:lnTo>
                    <a:pt x="544" y="143"/>
                  </a:lnTo>
                  <a:lnTo>
                    <a:pt x="544" y="152"/>
                  </a:lnTo>
                  <a:lnTo>
                    <a:pt x="544" y="167"/>
                  </a:lnTo>
                  <a:lnTo>
                    <a:pt x="544" y="173"/>
                  </a:lnTo>
                  <a:lnTo>
                    <a:pt x="544" y="179"/>
                  </a:lnTo>
                  <a:lnTo>
                    <a:pt x="544" y="198"/>
                  </a:lnTo>
                  <a:lnTo>
                    <a:pt x="546" y="197"/>
                  </a:lnTo>
                  <a:lnTo>
                    <a:pt x="556" y="203"/>
                  </a:lnTo>
                  <a:lnTo>
                    <a:pt x="563" y="213"/>
                  </a:lnTo>
                  <a:lnTo>
                    <a:pt x="582" y="214"/>
                  </a:lnTo>
                  <a:lnTo>
                    <a:pt x="585" y="215"/>
                  </a:lnTo>
                  <a:lnTo>
                    <a:pt x="602" y="219"/>
                  </a:lnTo>
                  <a:lnTo>
                    <a:pt x="605" y="221"/>
                  </a:lnTo>
                  <a:lnTo>
                    <a:pt x="606" y="232"/>
                  </a:lnTo>
                  <a:lnTo>
                    <a:pt x="611" y="236"/>
                  </a:lnTo>
                  <a:lnTo>
                    <a:pt x="617" y="234"/>
                  </a:lnTo>
                  <a:lnTo>
                    <a:pt x="626" y="236"/>
                  </a:lnTo>
                  <a:lnTo>
                    <a:pt x="641" y="243"/>
                  </a:lnTo>
                  <a:lnTo>
                    <a:pt x="651" y="239"/>
                  </a:lnTo>
                  <a:lnTo>
                    <a:pt x="652" y="239"/>
                  </a:lnTo>
                  <a:lnTo>
                    <a:pt x="656" y="242"/>
                  </a:lnTo>
                  <a:lnTo>
                    <a:pt x="660" y="246"/>
                  </a:lnTo>
                  <a:lnTo>
                    <a:pt x="666" y="248"/>
                  </a:lnTo>
                  <a:lnTo>
                    <a:pt x="681" y="242"/>
                  </a:lnTo>
                  <a:lnTo>
                    <a:pt x="687" y="243"/>
                  </a:lnTo>
                  <a:lnTo>
                    <a:pt x="689" y="240"/>
                  </a:lnTo>
                  <a:lnTo>
                    <a:pt x="693" y="240"/>
                  </a:lnTo>
                  <a:lnTo>
                    <a:pt x="694" y="254"/>
                  </a:lnTo>
                  <a:lnTo>
                    <a:pt x="702" y="254"/>
                  </a:lnTo>
                  <a:lnTo>
                    <a:pt x="702" y="264"/>
                  </a:lnTo>
                  <a:lnTo>
                    <a:pt x="710" y="269"/>
                  </a:lnTo>
                  <a:lnTo>
                    <a:pt x="730" y="257"/>
                  </a:lnTo>
                  <a:lnTo>
                    <a:pt x="735" y="264"/>
                  </a:lnTo>
                  <a:lnTo>
                    <a:pt x="737" y="263"/>
                  </a:lnTo>
                  <a:lnTo>
                    <a:pt x="740" y="262"/>
                  </a:lnTo>
                  <a:lnTo>
                    <a:pt x="741" y="262"/>
                  </a:lnTo>
                  <a:lnTo>
                    <a:pt x="749" y="272"/>
                  </a:lnTo>
                  <a:lnTo>
                    <a:pt x="766" y="266"/>
                  </a:lnTo>
                  <a:lnTo>
                    <a:pt x="765" y="278"/>
                  </a:lnTo>
                  <a:lnTo>
                    <a:pt x="770" y="281"/>
                  </a:lnTo>
                  <a:lnTo>
                    <a:pt x="784" y="258"/>
                  </a:lnTo>
                  <a:lnTo>
                    <a:pt x="800" y="270"/>
                  </a:lnTo>
                  <a:lnTo>
                    <a:pt x="812" y="263"/>
                  </a:lnTo>
                  <a:lnTo>
                    <a:pt x="810" y="266"/>
                  </a:lnTo>
                  <a:lnTo>
                    <a:pt x="819" y="275"/>
                  </a:lnTo>
                  <a:lnTo>
                    <a:pt x="826" y="275"/>
                  </a:lnTo>
                  <a:lnTo>
                    <a:pt x="828" y="280"/>
                  </a:lnTo>
                  <a:lnTo>
                    <a:pt x="839" y="276"/>
                  </a:lnTo>
                  <a:lnTo>
                    <a:pt x="858" y="266"/>
                  </a:lnTo>
                  <a:lnTo>
                    <a:pt x="870" y="268"/>
                  </a:lnTo>
                  <a:lnTo>
                    <a:pt x="878" y="264"/>
                  </a:lnTo>
                  <a:lnTo>
                    <a:pt x="879" y="262"/>
                  </a:lnTo>
                  <a:lnTo>
                    <a:pt x="890" y="260"/>
                  </a:lnTo>
                  <a:lnTo>
                    <a:pt x="890" y="258"/>
                  </a:lnTo>
                  <a:lnTo>
                    <a:pt x="893" y="258"/>
                  </a:lnTo>
                  <a:lnTo>
                    <a:pt x="896" y="262"/>
                  </a:lnTo>
                  <a:lnTo>
                    <a:pt x="894" y="263"/>
                  </a:lnTo>
                  <a:lnTo>
                    <a:pt x="914" y="263"/>
                  </a:lnTo>
                  <a:lnTo>
                    <a:pt x="916" y="263"/>
                  </a:lnTo>
                  <a:lnTo>
                    <a:pt x="917" y="257"/>
                  </a:lnTo>
                  <a:lnTo>
                    <a:pt x="926" y="257"/>
                  </a:lnTo>
                  <a:lnTo>
                    <a:pt x="928" y="257"/>
                  </a:lnTo>
                  <a:lnTo>
                    <a:pt x="928" y="260"/>
                  </a:lnTo>
                  <a:lnTo>
                    <a:pt x="938" y="264"/>
                  </a:lnTo>
                  <a:lnTo>
                    <a:pt x="948" y="275"/>
                  </a:lnTo>
                  <a:lnTo>
                    <a:pt x="952" y="276"/>
                  </a:lnTo>
                  <a:lnTo>
                    <a:pt x="952" y="273"/>
                  </a:lnTo>
                  <a:lnTo>
                    <a:pt x="957" y="274"/>
                  </a:lnTo>
                  <a:lnTo>
                    <a:pt x="957" y="278"/>
                  </a:lnTo>
                  <a:lnTo>
                    <a:pt x="959" y="278"/>
                  </a:lnTo>
                  <a:lnTo>
                    <a:pt x="958" y="279"/>
                  </a:lnTo>
                  <a:lnTo>
                    <a:pt x="968" y="281"/>
                  </a:lnTo>
                  <a:lnTo>
                    <a:pt x="976" y="287"/>
                  </a:lnTo>
                  <a:lnTo>
                    <a:pt x="980" y="285"/>
                  </a:lnTo>
                  <a:lnTo>
                    <a:pt x="988" y="293"/>
                  </a:lnTo>
                  <a:lnTo>
                    <a:pt x="998" y="288"/>
                  </a:lnTo>
                  <a:lnTo>
                    <a:pt x="1014" y="292"/>
                  </a:lnTo>
                  <a:lnTo>
                    <a:pt x="1014" y="294"/>
                  </a:lnTo>
                  <a:lnTo>
                    <a:pt x="1016" y="309"/>
                  </a:lnTo>
                  <a:lnTo>
                    <a:pt x="1016" y="320"/>
                  </a:lnTo>
                  <a:lnTo>
                    <a:pt x="1016" y="321"/>
                  </a:lnTo>
                  <a:lnTo>
                    <a:pt x="1016" y="334"/>
                  </a:lnTo>
                  <a:lnTo>
                    <a:pt x="1017" y="344"/>
                  </a:lnTo>
                  <a:lnTo>
                    <a:pt x="1017" y="346"/>
                  </a:lnTo>
                  <a:lnTo>
                    <a:pt x="1017" y="357"/>
                  </a:lnTo>
                  <a:lnTo>
                    <a:pt x="1018" y="370"/>
                  </a:lnTo>
                  <a:lnTo>
                    <a:pt x="1018" y="371"/>
                  </a:lnTo>
                  <a:lnTo>
                    <a:pt x="1018" y="376"/>
                  </a:lnTo>
                  <a:lnTo>
                    <a:pt x="1018" y="382"/>
                  </a:lnTo>
                  <a:lnTo>
                    <a:pt x="1018" y="394"/>
                  </a:lnTo>
                  <a:lnTo>
                    <a:pt x="1019" y="405"/>
                  </a:lnTo>
                  <a:lnTo>
                    <a:pt x="1019" y="406"/>
                  </a:lnTo>
                  <a:lnTo>
                    <a:pt x="1019" y="419"/>
                  </a:lnTo>
                  <a:lnTo>
                    <a:pt x="1019" y="424"/>
                  </a:lnTo>
                  <a:lnTo>
                    <a:pt x="1020" y="443"/>
                  </a:lnTo>
                  <a:lnTo>
                    <a:pt x="1023" y="444"/>
                  </a:lnTo>
                  <a:lnTo>
                    <a:pt x="1023" y="446"/>
                  </a:lnTo>
                  <a:lnTo>
                    <a:pt x="1024" y="447"/>
                  </a:lnTo>
                  <a:lnTo>
                    <a:pt x="1035" y="458"/>
                  </a:lnTo>
                  <a:lnTo>
                    <a:pt x="1034" y="458"/>
                  </a:lnTo>
                  <a:lnTo>
                    <a:pt x="1038" y="467"/>
                  </a:lnTo>
                  <a:lnTo>
                    <a:pt x="1038" y="483"/>
                  </a:lnTo>
                  <a:lnTo>
                    <a:pt x="1048" y="491"/>
                  </a:lnTo>
                  <a:lnTo>
                    <a:pt x="1046" y="492"/>
                  </a:lnTo>
                  <a:lnTo>
                    <a:pt x="1060" y="522"/>
                  </a:lnTo>
                  <a:lnTo>
                    <a:pt x="1064" y="521"/>
                  </a:lnTo>
                  <a:lnTo>
                    <a:pt x="1062" y="539"/>
                  </a:lnTo>
                  <a:lnTo>
                    <a:pt x="1065" y="551"/>
                  </a:lnTo>
                  <a:lnTo>
                    <a:pt x="1061" y="563"/>
                  </a:lnTo>
                  <a:lnTo>
                    <a:pt x="1054" y="588"/>
                  </a:lnTo>
                  <a:lnTo>
                    <a:pt x="1052" y="598"/>
                  </a:lnTo>
                  <a:lnTo>
                    <a:pt x="1050" y="598"/>
                  </a:lnTo>
                  <a:lnTo>
                    <a:pt x="1050" y="605"/>
                  </a:lnTo>
                  <a:lnTo>
                    <a:pt x="1055" y="612"/>
                  </a:lnTo>
                  <a:lnTo>
                    <a:pt x="1055" y="624"/>
                  </a:lnTo>
                  <a:lnTo>
                    <a:pt x="1054" y="632"/>
                  </a:lnTo>
                  <a:lnTo>
                    <a:pt x="1053" y="634"/>
                  </a:lnTo>
                  <a:lnTo>
                    <a:pt x="1050" y="636"/>
                  </a:lnTo>
                  <a:lnTo>
                    <a:pt x="1044" y="651"/>
                  </a:lnTo>
                  <a:lnTo>
                    <a:pt x="1041" y="652"/>
                  </a:lnTo>
                  <a:lnTo>
                    <a:pt x="1043" y="663"/>
                  </a:lnTo>
                  <a:lnTo>
                    <a:pt x="1048" y="671"/>
                  </a:lnTo>
                  <a:lnTo>
                    <a:pt x="1042" y="669"/>
                  </a:lnTo>
                  <a:lnTo>
                    <a:pt x="1029" y="670"/>
                  </a:lnTo>
                  <a:lnTo>
                    <a:pt x="1004" y="681"/>
                  </a:lnTo>
                  <a:lnTo>
                    <a:pt x="1002" y="682"/>
                  </a:lnTo>
                  <a:lnTo>
                    <a:pt x="972" y="702"/>
                  </a:lnTo>
                  <a:lnTo>
                    <a:pt x="969" y="701"/>
                  </a:lnTo>
                  <a:lnTo>
                    <a:pt x="983" y="688"/>
                  </a:lnTo>
                  <a:lnTo>
                    <a:pt x="992" y="686"/>
                  </a:lnTo>
                  <a:lnTo>
                    <a:pt x="992" y="683"/>
                  </a:lnTo>
                  <a:lnTo>
                    <a:pt x="981" y="683"/>
                  </a:lnTo>
                  <a:lnTo>
                    <a:pt x="971" y="686"/>
                  </a:lnTo>
                  <a:lnTo>
                    <a:pt x="970" y="662"/>
                  </a:lnTo>
                  <a:lnTo>
                    <a:pt x="964" y="664"/>
                  </a:lnTo>
                  <a:lnTo>
                    <a:pt x="960" y="672"/>
                  </a:lnTo>
                  <a:lnTo>
                    <a:pt x="956" y="672"/>
                  </a:lnTo>
                  <a:lnTo>
                    <a:pt x="953" y="671"/>
                  </a:lnTo>
                  <a:lnTo>
                    <a:pt x="952" y="671"/>
                  </a:lnTo>
                  <a:lnTo>
                    <a:pt x="951" y="672"/>
                  </a:lnTo>
                  <a:lnTo>
                    <a:pt x="948" y="677"/>
                  </a:lnTo>
                  <a:lnTo>
                    <a:pt x="950" y="681"/>
                  </a:lnTo>
                  <a:lnTo>
                    <a:pt x="948" y="683"/>
                  </a:lnTo>
                  <a:lnTo>
                    <a:pt x="950" y="687"/>
                  </a:lnTo>
                  <a:lnTo>
                    <a:pt x="958" y="689"/>
                  </a:lnTo>
                  <a:lnTo>
                    <a:pt x="960" y="700"/>
                  </a:lnTo>
                  <a:lnTo>
                    <a:pt x="974" y="705"/>
                  </a:lnTo>
                  <a:lnTo>
                    <a:pt x="941" y="730"/>
                  </a:lnTo>
                  <a:lnTo>
                    <a:pt x="920" y="750"/>
                  </a:lnTo>
                  <a:lnTo>
                    <a:pt x="910" y="755"/>
                  </a:lnTo>
                  <a:lnTo>
                    <a:pt x="876" y="776"/>
                  </a:lnTo>
                  <a:lnTo>
                    <a:pt x="848" y="791"/>
                  </a:lnTo>
                  <a:lnTo>
                    <a:pt x="837" y="800"/>
                  </a:lnTo>
                  <a:lnTo>
                    <a:pt x="827" y="809"/>
                  </a:lnTo>
                  <a:lnTo>
                    <a:pt x="816" y="815"/>
                  </a:lnTo>
                  <a:lnTo>
                    <a:pt x="797" y="832"/>
                  </a:lnTo>
                  <a:lnTo>
                    <a:pt x="782" y="851"/>
                  </a:lnTo>
                  <a:lnTo>
                    <a:pt x="782" y="854"/>
                  </a:lnTo>
                  <a:lnTo>
                    <a:pt x="783" y="854"/>
                  </a:lnTo>
                  <a:lnTo>
                    <a:pt x="774" y="864"/>
                  </a:lnTo>
                  <a:lnTo>
                    <a:pt x="766" y="879"/>
                  </a:lnTo>
                  <a:lnTo>
                    <a:pt x="756" y="908"/>
                  </a:lnTo>
                  <a:lnTo>
                    <a:pt x="755" y="911"/>
                  </a:lnTo>
                  <a:lnTo>
                    <a:pt x="754" y="935"/>
                  </a:lnTo>
                  <a:lnTo>
                    <a:pt x="761" y="974"/>
                  </a:lnTo>
                  <a:lnTo>
                    <a:pt x="767" y="992"/>
                  </a:lnTo>
                  <a:lnTo>
                    <a:pt x="774" y="1031"/>
                  </a:lnTo>
                  <a:lnTo>
                    <a:pt x="756" y="1043"/>
                  </a:lnTo>
                  <a:lnTo>
                    <a:pt x="743" y="1041"/>
                  </a:lnTo>
                  <a:lnTo>
                    <a:pt x="734" y="1031"/>
                  </a:lnTo>
                  <a:lnTo>
                    <a:pt x="712" y="1025"/>
                  </a:lnTo>
                  <a:lnTo>
                    <a:pt x="678" y="1024"/>
                  </a:lnTo>
                  <a:lnTo>
                    <a:pt x="676" y="1019"/>
                  </a:lnTo>
                  <a:lnTo>
                    <a:pt x="672" y="1019"/>
                  </a:lnTo>
                  <a:lnTo>
                    <a:pt x="650" y="1006"/>
                  </a:lnTo>
                  <a:lnTo>
                    <a:pt x="641" y="1007"/>
                  </a:lnTo>
                  <a:lnTo>
                    <a:pt x="635" y="1002"/>
                  </a:lnTo>
                  <a:lnTo>
                    <a:pt x="635" y="1000"/>
                  </a:lnTo>
                  <a:lnTo>
                    <a:pt x="614" y="993"/>
                  </a:lnTo>
                  <a:lnTo>
                    <a:pt x="599" y="976"/>
                  </a:lnTo>
                  <a:lnTo>
                    <a:pt x="592" y="950"/>
                  </a:lnTo>
                  <a:lnTo>
                    <a:pt x="580" y="934"/>
                  </a:lnTo>
                  <a:lnTo>
                    <a:pt x="576" y="909"/>
                  </a:lnTo>
                  <a:lnTo>
                    <a:pt x="573" y="886"/>
                  </a:lnTo>
                  <a:lnTo>
                    <a:pt x="562" y="872"/>
                  </a:lnTo>
                  <a:lnTo>
                    <a:pt x="551" y="866"/>
                  </a:lnTo>
                  <a:lnTo>
                    <a:pt x="550" y="863"/>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GB" dirty="0"/>
            </a:p>
          </p:txBody>
        </p:sp>
        <p:sp>
          <p:nvSpPr>
            <p:cNvPr id="45" name="Freeform 43">
              <a:extLst>
                <a:ext uri="{FF2B5EF4-FFF2-40B4-BE49-F238E27FC236}">
                  <a16:creationId xmlns:a16="http://schemas.microsoft.com/office/drawing/2014/main" id="{4FCAD317-0AC1-46A3-8FED-90E5E37A4DD0}"/>
                </a:ext>
              </a:extLst>
            </p:cNvPr>
            <p:cNvSpPr>
              <a:spLocks noChangeAspect="1"/>
            </p:cNvSpPr>
            <p:nvPr/>
          </p:nvSpPr>
          <p:spPr bwMode="auto">
            <a:xfrm>
              <a:off x="7149374" y="2790196"/>
              <a:ext cx="383046" cy="666181"/>
            </a:xfrm>
            <a:custGeom>
              <a:avLst/>
              <a:gdLst>
                <a:gd name="T0" fmla="*/ 215 w 235"/>
                <a:gd name="T1" fmla="*/ 131 h 411"/>
                <a:gd name="T2" fmla="*/ 216 w 235"/>
                <a:gd name="T3" fmla="*/ 147 h 411"/>
                <a:gd name="T4" fmla="*/ 220 w 235"/>
                <a:gd name="T5" fmla="*/ 171 h 411"/>
                <a:gd name="T6" fmla="*/ 221 w 235"/>
                <a:gd name="T7" fmla="*/ 187 h 411"/>
                <a:gd name="T8" fmla="*/ 224 w 235"/>
                <a:gd name="T9" fmla="*/ 209 h 411"/>
                <a:gd name="T10" fmla="*/ 226 w 235"/>
                <a:gd name="T11" fmla="*/ 219 h 411"/>
                <a:gd name="T12" fmla="*/ 229 w 235"/>
                <a:gd name="T13" fmla="*/ 250 h 411"/>
                <a:gd name="T14" fmla="*/ 226 w 235"/>
                <a:gd name="T15" fmla="*/ 261 h 411"/>
                <a:gd name="T16" fmla="*/ 228 w 235"/>
                <a:gd name="T17" fmla="*/ 275 h 411"/>
                <a:gd name="T18" fmla="*/ 235 w 235"/>
                <a:gd name="T19" fmla="*/ 281 h 411"/>
                <a:gd name="T20" fmla="*/ 220 w 235"/>
                <a:gd name="T21" fmla="*/ 292 h 411"/>
                <a:gd name="T22" fmla="*/ 206 w 235"/>
                <a:gd name="T23" fmla="*/ 300 h 411"/>
                <a:gd name="T24" fmla="*/ 197 w 235"/>
                <a:gd name="T25" fmla="*/ 298 h 411"/>
                <a:gd name="T26" fmla="*/ 191 w 235"/>
                <a:gd name="T27" fmla="*/ 313 h 411"/>
                <a:gd name="T28" fmla="*/ 187 w 235"/>
                <a:gd name="T29" fmla="*/ 324 h 411"/>
                <a:gd name="T30" fmla="*/ 172 w 235"/>
                <a:gd name="T31" fmla="*/ 347 h 411"/>
                <a:gd name="T32" fmla="*/ 164 w 235"/>
                <a:gd name="T33" fmla="*/ 349 h 411"/>
                <a:gd name="T34" fmla="*/ 160 w 235"/>
                <a:gd name="T35" fmla="*/ 373 h 411"/>
                <a:gd name="T36" fmla="*/ 137 w 235"/>
                <a:gd name="T37" fmla="*/ 372 h 411"/>
                <a:gd name="T38" fmla="*/ 126 w 235"/>
                <a:gd name="T39" fmla="*/ 359 h 411"/>
                <a:gd name="T40" fmla="*/ 120 w 235"/>
                <a:gd name="T41" fmla="*/ 369 h 411"/>
                <a:gd name="T42" fmla="*/ 116 w 235"/>
                <a:gd name="T43" fmla="*/ 375 h 411"/>
                <a:gd name="T44" fmla="*/ 108 w 235"/>
                <a:gd name="T45" fmla="*/ 393 h 411"/>
                <a:gd name="T46" fmla="*/ 91 w 235"/>
                <a:gd name="T47" fmla="*/ 385 h 411"/>
                <a:gd name="T48" fmla="*/ 74 w 235"/>
                <a:gd name="T49" fmla="*/ 406 h 411"/>
                <a:gd name="T50" fmla="*/ 53 w 235"/>
                <a:gd name="T51" fmla="*/ 393 h 411"/>
                <a:gd name="T52" fmla="*/ 35 w 235"/>
                <a:gd name="T53" fmla="*/ 395 h 411"/>
                <a:gd name="T54" fmla="*/ 26 w 235"/>
                <a:gd name="T55" fmla="*/ 400 h 411"/>
                <a:gd name="T56" fmla="*/ 12 w 235"/>
                <a:gd name="T57" fmla="*/ 403 h 411"/>
                <a:gd name="T58" fmla="*/ 2 w 235"/>
                <a:gd name="T59" fmla="*/ 403 h 411"/>
                <a:gd name="T60" fmla="*/ 7 w 235"/>
                <a:gd name="T61" fmla="*/ 379 h 411"/>
                <a:gd name="T62" fmla="*/ 7 w 235"/>
                <a:gd name="T63" fmla="*/ 366 h 411"/>
                <a:gd name="T64" fmla="*/ 20 w 235"/>
                <a:gd name="T65" fmla="*/ 343 h 411"/>
                <a:gd name="T66" fmla="*/ 29 w 235"/>
                <a:gd name="T67" fmla="*/ 331 h 411"/>
                <a:gd name="T68" fmla="*/ 31 w 235"/>
                <a:gd name="T69" fmla="*/ 303 h 411"/>
                <a:gd name="T70" fmla="*/ 28 w 235"/>
                <a:gd name="T71" fmla="*/ 291 h 411"/>
                <a:gd name="T72" fmla="*/ 25 w 235"/>
                <a:gd name="T73" fmla="*/ 265 h 411"/>
                <a:gd name="T74" fmla="*/ 28 w 235"/>
                <a:gd name="T75" fmla="*/ 257 h 411"/>
                <a:gd name="T76" fmla="*/ 25 w 235"/>
                <a:gd name="T77" fmla="*/ 232 h 411"/>
                <a:gd name="T78" fmla="*/ 23 w 235"/>
                <a:gd name="T79" fmla="*/ 204 h 411"/>
                <a:gd name="T80" fmla="*/ 20 w 235"/>
                <a:gd name="T81" fmla="*/ 179 h 411"/>
                <a:gd name="T82" fmla="*/ 17 w 235"/>
                <a:gd name="T83" fmla="*/ 147 h 411"/>
                <a:gd name="T84" fmla="*/ 16 w 235"/>
                <a:gd name="T85" fmla="*/ 132 h 411"/>
                <a:gd name="T86" fmla="*/ 12 w 235"/>
                <a:gd name="T87" fmla="*/ 96 h 411"/>
                <a:gd name="T88" fmla="*/ 11 w 235"/>
                <a:gd name="T89" fmla="*/ 84 h 411"/>
                <a:gd name="T90" fmla="*/ 8 w 235"/>
                <a:gd name="T91" fmla="*/ 70 h 411"/>
                <a:gd name="T92" fmla="*/ 8 w 235"/>
                <a:gd name="T93" fmla="*/ 60 h 411"/>
                <a:gd name="T94" fmla="*/ 6 w 235"/>
                <a:gd name="T95" fmla="*/ 42 h 411"/>
                <a:gd name="T96" fmla="*/ 28 w 235"/>
                <a:gd name="T97" fmla="*/ 34 h 411"/>
                <a:gd name="T98" fmla="*/ 47 w 235"/>
                <a:gd name="T99" fmla="*/ 23 h 411"/>
                <a:gd name="T100" fmla="*/ 54 w 235"/>
                <a:gd name="T101" fmla="*/ 17 h 411"/>
                <a:gd name="T102" fmla="*/ 76 w 235"/>
                <a:gd name="T103" fmla="*/ 15 h 411"/>
                <a:gd name="T104" fmla="*/ 96 w 235"/>
                <a:gd name="T105" fmla="*/ 12 h 411"/>
                <a:gd name="T106" fmla="*/ 130 w 235"/>
                <a:gd name="T107" fmla="*/ 9 h 411"/>
                <a:gd name="T108" fmla="*/ 148 w 235"/>
                <a:gd name="T109" fmla="*/ 6 h 411"/>
                <a:gd name="T110" fmla="*/ 166 w 235"/>
                <a:gd name="T111" fmla="*/ 4 h 411"/>
                <a:gd name="T112" fmla="*/ 175 w 235"/>
                <a:gd name="T113" fmla="*/ 3 h 411"/>
                <a:gd name="T114" fmla="*/ 197 w 235"/>
                <a:gd name="T115" fmla="*/ 0 h 411"/>
                <a:gd name="T116" fmla="*/ 202 w 235"/>
                <a:gd name="T117" fmla="*/ 33 h 411"/>
                <a:gd name="T118" fmla="*/ 204 w 235"/>
                <a:gd name="T119" fmla="*/ 47 h 411"/>
                <a:gd name="T120" fmla="*/ 208 w 235"/>
                <a:gd name="T121" fmla="*/ 73 h 411"/>
                <a:gd name="T122" fmla="*/ 209 w 235"/>
                <a:gd name="T123" fmla="*/ 85 h 411"/>
                <a:gd name="T124" fmla="*/ 212 w 235"/>
                <a:gd name="T125" fmla="*/ 109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5" h="411">
                  <a:moveTo>
                    <a:pt x="212" y="115"/>
                  </a:moveTo>
                  <a:lnTo>
                    <a:pt x="214" y="121"/>
                  </a:lnTo>
                  <a:lnTo>
                    <a:pt x="215" y="131"/>
                  </a:lnTo>
                  <a:lnTo>
                    <a:pt x="215" y="136"/>
                  </a:lnTo>
                  <a:lnTo>
                    <a:pt x="216" y="141"/>
                  </a:lnTo>
                  <a:lnTo>
                    <a:pt x="216" y="147"/>
                  </a:lnTo>
                  <a:lnTo>
                    <a:pt x="217" y="159"/>
                  </a:lnTo>
                  <a:lnTo>
                    <a:pt x="220" y="169"/>
                  </a:lnTo>
                  <a:lnTo>
                    <a:pt x="220" y="171"/>
                  </a:lnTo>
                  <a:lnTo>
                    <a:pt x="220" y="178"/>
                  </a:lnTo>
                  <a:lnTo>
                    <a:pt x="221" y="183"/>
                  </a:lnTo>
                  <a:lnTo>
                    <a:pt x="221" y="187"/>
                  </a:lnTo>
                  <a:lnTo>
                    <a:pt x="222" y="197"/>
                  </a:lnTo>
                  <a:lnTo>
                    <a:pt x="223" y="208"/>
                  </a:lnTo>
                  <a:lnTo>
                    <a:pt x="224" y="209"/>
                  </a:lnTo>
                  <a:lnTo>
                    <a:pt x="224" y="213"/>
                  </a:lnTo>
                  <a:lnTo>
                    <a:pt x="224" y="216"/>
                  </a:lnTo>
                  <a:lnTo>
                    <a:pt x="226" y="219"/>
                  </a:lnTo>
                  <a:lnTo>
                    <a:pt x="226" y="222"/>
                  </a:lnTo>
                  <a:lnTo>
                    <a:pt x="227" y="238"/>
                  </a:lnTo>
                  <a:lnTo>
                    <a:pt x="229" y="250"/>
                  </a:lnTo>
                  <a:lnTo>
                    <a:pt x="229" y="255"/>
                  </a:lnTo>
                  <a:lnTo>
                    <a:pt x="229" y="257"/>
                  </a:lnTo>
                  <a:lnTo>
                    <a:pt x="226" y="261"/>
                  </a:lnTo>
                  <a:lnTo>
                    <a:pt x="227" y="264"/>
                  </a:lnTo>
                  <a:lnTo>
                    <a:pt x="229" y="268"/>
                  </a:lnTo>
                  <a:lnTo>
                    <a:pt x="228" y="275"/>
                  </a:lnTo>
                  <a:lnTo>
                    <a:pt x="229" y="277"/>
                  </a:lnTo>
                  <a:lnTo>
                    <a:pt x="235" y="279"/>
                  </a:lnTo>
                  <a:lnTo>
                    <a:pt x="235" y="281"/>
                  </a:lnTo>
                  <a:lnTo>
                    <a:pt x="229" y="288"/>
                  </a:lnTo>
                  <a:lnTo>
                    <a:pt x="221" y="291"/>
                  </a:lnTo>
                  <a:lnTo>
                    <a:pt x="220" y="292"/>
                  </a:lnTo>
                  <a:lnTo>
                    <a:pt x="217" y="294"/>
                  </a:lnTo>
                  <a:lnTo>
                    <a:pt x="212" y="298"/>
                  </a:lnTo>
                  <a:lnTo>
                    <a:pt x="206" y="300"/>
                  </a:lnTo>
                  <a:lnTo>
                    <a:pt x="203" y="297"/>
                  </a:lnTo>
                  <a:lnTo>
                    <a:pt x="202" y="297"/>
                  </a:lnTo>
                  <a:lnTo>
                    <a:pt x="197" y="298"/>
                  </a:lnTo>
                  <a:lnTo>
                    <a:pt x="193" y="298"/>
                  </a:lnTo>
                  <a:lnTo>
                    <a:pt x="190" y="310"/>
                  </a:lnTo>
                  <a:lnTo>
                    <a:pt x="191" y="313"/>
                  </a:lnTo>
                  <a:lnTo>
                    <a:pt x="192" y="313"/>
                  </a:lnTo>
                  <a:lnTo>
                    <a:pt x="192" y="319"/>
                  </a:lnTo>
                  <a:lnTo>
                    <a:pt x="187" y="324"/>
                  </a:lnTo>
                  <a:lnTo>
                    <a:pt x="179" y="331"/>
                  </a:lnTo>
                  <a:lnTo>
                    <a:pt x="179" y="335"/>
                  </a:lnTo>
                  <a:lnTo>
                    <a:pt x="172" y="347"/>
                  </a:lnTo>
                  <a:lnTo>
                    <a:pt x="170" y="346"/>
                  </a:lnTo>
                  <a:lnTo>
                    <a:pt x="168" y="345"/>
                  </a:lnTo>
                  <a:lnTo>
                    <a:pt x="164" y="349"/>
                  </a:lnTo>
                  <a:lnTo>
                    <a:pt x="161" y="357"/>
                  </a:lnTo>
                  <a:lnTo>
                    <a:pt x="161" y="361"/>
                  </a:lnTo>
                  <a:lnTo>
                    <a:pt x="160" y="373"/>
                  </a:lnTo>
                  <a:lnTo>
                    <a:pt x="160" y="375"/>
                  </a:lnTo>
                  <a:lnTo>
                    <a:pt x="156" y="375"/>
                  </a:lnTo>
                  <a:lnTo>
                    <a:pt x="137" y="372"/>
                  </a:lnTo>
                  <a:lnTo>
                    <a:pt x="134" y="365"/>
                  </a:lnTo>
                  <a:lnTo>
                    <a:pt x="130" y="360"/>
                  </a:lnTo>
                  <a:lnTo>
                    <a:pt x="126" y="359"/>
                  </a:lnTo>
                  <a:lnTo>
                    <a:pt x="126" y="365"/>
                  </a:lnTo>
                  <a:lnTo>
                    <a:pt x="120" y="367"/>
                  </a:lnTo>
                  <a:lnTo>
                    <a:pt x="120" y="369"/>
                  </a:lnTo>
                  <a:lnTo>
                    <a:pt x="120" y="370"/>
                  </a:lnTo>
                  <a:lnTo>
                    <a:pt x="119" y="375"/>
                  </a:lnTo>
                  <a:lnTo>
                    <a:pt x="116" y="375"/>
                  </a:lnTo>
                  <a:lnTo>
                    <a:pt x="113" y="393"/>
                  </a:lnTo>
                  <a:lnTo>
                    <a:pt x="108" y="396"/>
                  </a:lnTo>
                  <a:lnTo>
                    <a:pt x="108" y="393"/>
                  </a:lnTo>
                  <a:lnTo>
                    <a:pt x="101" y="390"/>
                  </a:lnTo>
                  <a:lnTo>
                    <a:pt x="95" y="382"/>
                  </a:lnTo>
                  <a:lnTo>
                    <a:pt x="91" y="385"/>
                  </a:lnTo>
                  <a:lnTo>
                    <a:pt x="84" y="390"/>
                  </a:lnTo>
                  <a:lnTo>
                    <a:pt x="82" y="391"/>
                  </a:lnTo>
                  <a:lnTo>
                    <a:pt x="74" y="406"/>
                  </a:lnTo>
                  <a:lnTo>
                    <a:pt x="62" y="397"/>
                  </a:lnTo>
                  <a:lnTo>
                    <a:pt x="60" y="396"/>
                  </a:lnTo>
                  <a:lnTo>
                    <a:pt x="53" y="393"/>
                  </a:lnTo>
                  <a:lnTo>
                    <a:pt x="52" y="393"/>
                  </a:lnTo>
                  <a:lnTo>
                    <a:pt x="48" y="393"/>
                  </a:lnTo>
                  <a:lnTo>
                    <a:pt x="35" y="395"/>
                  </a:lnTo>
                  <a:lnTo>
                    <a:pt x="36" y="405"/>
                  </a:lnTo>
                  <a:lnTo>
                    <a:pt x="30" y="399"/>
                  </a:lnTo>
                  <a:lnTo>
                    <a:pt x="26" y="400"/>
                  </a:lnTo>
                  <a:lnTo>
                    <a:pt x="17" y="397"/>
                  </a:lnTo>
                  <a:lnTo>
                    <a:pt x="13" y="400"/>
                  </a:lnTo>
                  <a:lnTo>
                    <a:pt x="12" y="403"/>
                  </a:lnTo>
                  <a:lnTo>
                    <a:pt x="8" y="411"/>
                  </a:lnTo>
                  <a:lnTo>
                    <a:pt x="6" y="411"/>
                  </a:lnTo>
                  <a:lnTo>
                    <a:pt x="2" y="403"/>
                  </a:lnTo>
                  <a:lnTo>
                    <a:pt x="0" y="402"/>
                  </a:lnTo>
                  <a:lnTo>
                    <a:pt x="6" y="387"/>
                  </a:lnTo>
                  <a:lnTo>
                    <a:pt x="7" y="379"/>
                  </a:lnTo>
                  <a:lnTo>
                    <a:pt x="5" y="369"/>
                  </a:lnTo>
                  <a:lnTo>
                    <a:pt x="5" y="366"/>
                  </a:lnTo>
                  <a:lnTo>
                    <a:pt x="7" y="366"/>
                  </a:lnTo>
                  <a:lnTo>
                    <a:pt x="19" y="353"/>
                  </a:lnTo>
                  <a:lnTo>
                    <a:pt x="22" y="349"/>
                  </a:lnTo>
                  <a:lnTo>
                    <a:pt x="20" y="343"/>
                  </a:lnTo>
                  <a:lnTo>
                    <a:pt x="25" y="340"/>
                  </a:lnTo>
                  <a:lnTo>
                    <a:pt x="26" y="334"/>
                  </a:lnTo>
                  <a:lnTo>
                    <a:pt x="29" y="331"/>
                  </a:lnTo>
                  <a:lnTo>
                    <a:pt x="36" y="316"/>
                  </a:lnTo>
                  <a:lnTo>
                    <a:pt x="32" y="305"/>
                  </a:lnTo>
                  <a:lnTo>
                    <a:pt x="31" y="303"/>
                  </a:lnTo>
                  <a:lnTo>
                    <a:pt x="31" y="301"/>
                  </a:lnTo>
                  <a:lnTo>
                    <a:pt x="32" y="300"/>
                  </a:lnTo>
                  <a:lnTo>
                    <a:pt x="28" y="291"/>
                  </a:lnTo>
                  <a:lnTo>
                    <a:pt x="24" y="281"/>
                  </a:lnTo>
                  <a:lnTo>
                    <a:pt x="23" y="276"/>
                  </a:lnTo>
                  <a:lnTo>
                    <a:pt x="25" y="265"/>
                  </a:lnTo>
                  <a:lnTo>
                    <a:pt x="24" y="267"/>
                  </a:lnTo>
                  <a:lnTo>
                    <a:pt x="24" y="265"/>
                  </a:lnTo>
                  <a:lnTo>
                    <a:pt x="28" y="257"/>
                  </a:lnTo>
                  <a:lnTo>
                    <a:pt x="26" y="244"/>
                  </a:lnTo>
                  <a:lnTo>
                    <a:pt x="26" y="241"/>
                  </a:lnTo>
                  <a:lnTo>
                    <a:pt x="25" y="232"/>
                  </a:lnTo>
                  <a:lnTo>
                    <a:pt x="24" y="223"/>
                  </a:lnTo>
                  <a:lnTo>
                    <a:pt x="23" y="211"/>
                  </a:lnTo>
                  <a:lnTo>
                    <a:pt x="23" y="204"/>
                  </a:lnTo>
                  <a:lnTo>
                    <a:pt x="20" y="187"/>
                  </a:lnTo>
                  <a:lnTo>
                    <a:pt x="20" y="181"/>
                  </a:lnTo>
                  <a:lnTo>
                    <a:pt x="20" y="179"/>
                  </a:lnTo>
                  <a:lnTo>
                    <a:pt x="18" y="162"/>
                  </a:lnTo>
                  <a:lnTo>
                    <a:pt x="18" y="154"/>
                  </a:lnTo>
                  <a:lnTo>
                    <a:pt x="17" y="147"/>
                  </a:lnTo>
                  <a:lnTo>
                    <a:pt x="17" y="145"/>
                  </a:lnTo>
                  <a:lnTo>
                    <a:pt x="16" y="138"/>
                  </a:lnTo>
                  <a:lnTo>
                    <a:pt x="16" y="132"/>
                  </a:lnTo>
                  <a:lnTo>
                    <a:pt x="14" y="121"/>
                  </a:lnTo>
                  <a:lnTo>
                    <a:pt x="12" y="102"/>
                  </a:lnTo>
                  <a:lnTo>
                    <a:pt x="12" y="96"/>
                  </a:lnTo>
                  <a:lnTo>
                    <a:pt x="12" y="95"/>
                  </a:lnTo>
                  <a:lnTo>
                    <a:pt x="11" y="88"/>
                  </a:lnTo>
                  <a:lnTo>
                    <a:pt x="11" y="84"/>
                  </a:lnTo>
                  <a:lnTo>
                    <a:pt x="10" y="81"/>
                  </a:lnTo>
                  <a:lnTo>
                    <a:pt x="10" y="72"/>
                  </a:lnTo>
                  <a:lnTo>
                    <a:pt x="8" y="70"/>
                  </a:lnTo>
                  <a:lnTo>
                    <a:pt x="8" y="67"/>
                  </a:lnTo>
                  <a:lnTo>
                    <a:pt x="8" y="64"/>
                  </a:lnTo>
                  <a:lnTo>
                    <a:pt x="8" y="60"/>
                  </a:lnTo>
                  <a:lnTo>
                    <a:pt x="7" y="51"/>
                  </a:lnTo>
                  <a:lnTo>
                    <a:pt x="6" y="45"/>
                  </a:lnTo>
                  <a:lnTo>
                    <a:pt x="6" y="42"/>
                  </a:lnTo>
                  <a:lnTo>
                    <a:pt x="5" y="28"/>
                  </a:lnTo>
                  <a:lnTo>
                    <a:pt x="16" y="34"/>
                  </a:lnTo>
                  <a:lnTo>
                    <a:pt x="28" y="34"/>
                  </a:lnTo>
                  <a:lnTo>
                    <a:pt x="30" y="33"/>
                  </a:lnTo>
                  <a:lnTo>
                    <a:pt x="31" y="33"/>
                  </a:lnTo>
                  <a:lnTo>
                    <a:pt x="47" y="23"/>
                  </a:lnTo>
                  <a:lnTo>
                    <a:pt x="49" y="21"/>
                  </a:lnTo>
                  <a:lnTo>
                    <a:pt x="50" y="21"/>
                  </a:lnTo>
                  <a:lnTo>
                    <a:pt x="54" y="17"/>
                  </a:lnTo>
                  <a:lnTo>
                    <a:pt x="59" y="17"/>
                  </a:lnTo>
                  <a:lnTo>
                    <a:pt x="68" y="16"/>
                  </a:lnTo>
                  <a:lnTo>
                    <a:pt x="76" y="15"/>
                  </a:lnTo>
                  <a:lnTo>
                    <a:pt x="86" y="13"/>
                  </a:lnTo>
                  <a:lnTo>
                    <a:pt x="95" y="13"/>
                  </a:lnTo>
                  <a:lnTo>
                    <a:pt x="96" y="12"/>
                  </a:lnTo>
                  <a:lnTo>
                    <a:pt x="108" y="11"/>
                  </a:lnTo>
                  <a:lnTo>
                    <a:pt x="113" y="11"/>
                  </a:lnTo>
                  <a:lnTo>
                    <a:pt x="130" y="9"/>
                  </a:lnTo>
                  <a:lnTo>
                    <a:pt x="131" y="9"/>
                  </a:lnTo>
                  <a:lnTo>
                    <a:pt x="137" y="7"/>
                  </a:lnTo>
                  <a:lnTo>
                    <a:pt x="148" y="6"/>
                  </a:lnTo>
                  <a:lnTo>
                    <a:pt x="157" y="5"/>
                  </a:lnTo>
                  <a:lnTo>
                    <a:pt x="163" y="5"/>
                  </a:lnTo>
                  <a:lnTo>
                    <a:pt x="166" y="4"/>
                  </a:lnTo>
                  <a:lnTo>
                    <a:pt x="168" y="4"/>
                  </a:lnTo>
                  <a:lnTo>
                    <a:pt x="169" y="4"/>
                  </a:lnTo>
                  <a:lnTo>
                    <a:pt x="175" y="3"/>
                  </a:lnTo>
                  <a:lnTo>
                    <a:pt x="184" y="3"/>
                  </a:lnTo>
                  <a:lnTo>
                    <a:pt x="196" y="0"/>
                  </a:lnTo>
                  <a:lnTo>
                    <a:pt x="197" y="0"/>
                  </a:lnTo>
                  <a:lnTo>
                    <a:pt x="198" y="6"/>
                  </a:lnTo>
                  <a:lnTo>
                    <a:pt x="200" y="22"/>
                  </a:lnTo>
                  <a:lnTo>
                    <a:pt x="202" y="33"/>
                  </a:lnTo>
                  <a:lnTo>
                    <a:pt x="203" y="37"/>
                  </a:lnTo>
                  <a:lnTo>
                    <a:pt x="203" y="39"/>
                  </a:lnTo>
                  <a:lnTo>
                    <a:pt x="204" y="47"/>
                  </a:lnTo>
                  <a:lnTo>
                    <a:pt x="204" y="49"/>
                  </a:lnTo>
                  <a:lnTo>
                    <a:pt x="205" y="61"/>
                  </a:lnTo>
                  <a:lnTo>
                    <a:pt x="208" y="73"/>
                  </a:lnTo>
                  <a:lnTo>
                    <a:pt x="208" y="75"/>
                  </a:lnTo>
                  <a:lnTo>
                    <a:pt x="208" y="81"/>
                  </a:lnTo>
                  <a:lnTo>
                    <a:pt x="209" y="85"/>
                  </a:lnTo>
                  <a:lnTo>
                    <a:pt x="210" y="97"/>
                  </a:lnTo>
                  <a:lnTo>
                    <a:pt x="210" y="100"/>
                  </a:lnTo>
                  <a:lnTo>
                    <a:pt x="212" y="109"/>
                  </a:lnTo>
                  <a:lnTo>
                    <a:pt x="212" y="115"/>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GB" dirty="0"/>
            </a:p>
          </p:txBody>
        </p:sp>
        <p:sp>
          <p:nvSpPr>
            <p:cNvPr id="46" name="Freeform 44">
              <a:extLst>
                <a:ext uri="{FF2B5EF4-FFF2-40B4-BE49-F238E27FC236}">
                  <a16:creationId xmlns:a16="http://schemas.microsoft.com/office/drawing/2014/main" id="{A8DD709A-3C93-485A-A984-3A94619EC8D6}"/>
                </a:ext>
              </a:extLst>
            </p:cNvPr>
            <p:cNvSpPr>
              <a:spLocks noChangeAspect="1"/>
            </p:cNvSpPr>
            <p:nvPr/>
          </p:nvSpPr>
          <p:spPr bwMode="auto">
            <a:xfrm>
              <a:off x="7003452" y="3200855"/>
              <a:ext cx="893772" cy="474539"/>
            </a:xfrm>
            <a:custGeom>
              <a:avLst/>
              <a:gdLst>
                <a:gd name="T0" fmla="*/ 370 w 551"/>
                <a:gd name="T1" fmla="*/ 245 h 295"/>
                <a:gd name="T2" fmla="*/ 340 w 551"/>
                <a:gd name="T3" fmla="*/ 247 h 295"/>
                <a:gd name="T4" fmla="*/ 315 w 551"/>
                <a:gd name="T5" fmla="*/ 250 h 295"/>
                <a:gd name="T6" fmla="*/ 303 w 551"/>
                <a:gd name="T7" fmla="*/ 252 h 295"/>
                <a:gd name="T8" fmla="*/ 273 w 551"/>
                <a:gd name="T9" fmla="*/ 255 h 295"/>
                <a:gd name="T10" fmla="*/ 250 w 551"/>
                <a:gd name="T11" fmla="*/ 257 h 295"/>
                <a:gd name="T12" fmla="*/ 228 w 551"/>
                <a:gd name="T13" fmla="*/ 257 h 295"/>
                <a:gd name="T14" fmla="*/ 214 w 551"/>
                <a:gd name="T15" fmla="*/ 259 h 295"/>
                <a:gd name="T16" fmla="*/ 192 w 551"/>
                <a:gd name="T17" fmla="*/ 262 h 295"/>
                <a:gd name="T18" fmla="*/ 158 w 551"/>
                <a:gd name="T19" fmla="*/ 267 h 295"/>
                <a:gd name="T20" fmla="*/ 131 w 551"/>
                <a:gd name="T21" fmla="*/ 269 h 295"/>
                <a:gd name="T22" fmla="*/ 102 w 551"/>
                <a:gd name="T23" fmla="*/ 270 h 295"/>
                <a:gd name="T24" fmla="*/ 81 w 551"/>
                <a:gd name="T25" fmla="*/ 288 h 295"/>
                <a:gd name="T26" fmla="*/ 51 w 551"/>
                <a:gd name="T27" fmla="*/ 291 h 295"/>
                <a:gd name="T28" fmla="*/ 10 w 551"/>
                <a:gd name="T29" fmla="*/ 293 h 295"/>
                <a:gd name="T30" fmla="*/ 4 w 551"/>
                <a:gd name="T31" fmla="*/ 282 h 295"/>
                <a:gd name="T32" fmla="*/ 16 w 551"/>
                <a:gd name="T33" fmla="*/ 269 h 295"/>
                <a:gd name="T34" fmla="*/ 21 w 551"/>
                <a:gd name="T35" fmla="*/ 255 h 295"/>
                <a:gd name="T36" fmla="*/ 16 w 551"/>
                <a:gd name="T37" fmla="*/ 245 h 295"/>
                <a:gd name="T38" fmla="*/ 27 w 551"/>
                <a:gd name="T39" fmla="*/ 222 h 295"/>
                <a:gd name="T40" fmla="*/ 60 w 551"/>
                <a:gd name="T41" fmla="*/ 233 h 295"/>
                <a:gd name="T42" fmla="*/ 64 w 551"/>
                <a:gd name="T43" fmla="*/ 215 h 295"/>
                <a:gd name="T44" fmla="*/ 74 w 551"/>
                <a:gd name="T45" fmla="*/ 199 h 295"/>
                <a:gd name="T46" fmla="*/ 89 w 551"/>
                <a:gd name="T47" fmla="*/ 181 h 295"/>
                <a:gd name="T48" fmla="*/ 94 w 551"/>
                <a:gd name="T49" fmla="*/ 159 h 295"/>
                <a:gd name="T50" fmla="*/ 105 w 551"/>
                <a:gd name="T51" fmla="*/ 145 h 295"/>
                <a:gd name="T52" fmla="*/ 123 w 551"/>
                <a:gd name="T53" fmla="*/ 143 h 295"/>
                <a:gd name="T54" fmla="*/ 148 w 551"/>
                <a:gd name="T55" fmla="*/ 144 h 295"/>
                <a:gd name="T56" fmla="*/ 172 w 551"/>
                <a:gd name="T57" fmla="*/ 138 h 295"/>
                <a:gd name="T58" fmla="*/ 196 w 551"/>
                <a:gd name="T59" fmla="*/ 141 h 295"/>
                <a:gd name="T60" fmla="*/ 207 w 551"/>
                <a:gd name="T61" fmla="*/ 123 h 295"/>
                <a:gd name="T62" fmla="*/ 214 w 551"/>
                <a:gd name="T63" fmla="*/ 113 h 295"/>
                <a:gd name="T64" fmla="*/ 225 w 551"/>
                <a:gd name="T65" fmla="*/ 120 h 295"/>
                <a:gd name="T66" fmla="*/ 249 w 551"/>
                <a:gd name="T67" fmla="*/ 109 h 295"/>
                <a:gd name="T68" fmla="*/ 258 w 551"/>
                <a:gd name="T69" fmla="*/ 94 h 295"/>
                <a:gd name="T70" fmla="*/ 275 w 551"/>
                <a:gd name="T71" fmla="*/ 72 h 295"/>
                <a:gd name="T72" fmla="*/ 278 w 551"/>
                <a:gd name="T73" fmla="*/ 58 h 295"/>
                <a:gd name="T74" fmla="*/ 291 w 551"/>
                <a:gd name="T75" fmla="*/ 45 h 295"/>
                <a:gd name="T76" fmla="*/ 308 w 551"/>
                <a:gd name="T77" fmla="*/ 40 h 295"/>
                <a:gd name="T78" fmla="*/ 323 w 551"/>
                <a:gd name="T79" fmla="*/ 27 h 295"/>
                <a:gd name="T80" fmla="*/ 315 w 551"/>
                <a:gd name="T81" fmla="*/ 12 h 295"/>
                <a:gd name="T82" fmla="*/ 322 w 551"/>
                <a:gd name="T83" fmla="*/ 0 h 295"/>
                <a:gd name="T84" fmla="*/ 351 w 551"/>
                <a:gd name="T85" fmla="*/ 6 h 295"/>
                <a:gd name="T86" fmla="*/ 364 w 551"/>
                <a:gd name="T87" fmla="*/ 22 h 295"/>
                <a:gd name="T88" fmla="*/ 382 w 551"/>
                <a:gd name="T89" fmla="*/ 28 h 295"/>
                <a:gd name="T90" fmla="*/ 406 w 551"/>
                <a:gd name="T91" fmla="*/ 39 h 295"/>
                <a:gd name="T92" fmla="*/ 418 w 551"/>
                <a:gd name="T93" fmla="*/ 30 h 295"/>
                <a:gd name="T94" fmla="*/ 441 w 551"/>
                <a:gd name="T95" fmla="*/ 35 h 295"/>
                <a:gd name="T96" fmla="*/ 468 w 551"/>
                <a:gd name="T97" fmla="*/ 31 h 295"/>
                <a:gd name="T98" fmla="*/ 488 w 551"/>
                <a:gd name="T99" fmla="*/ 42 h 295"/>
                <a:gd name="T100" fmla="*/ 492 w 551"/>
                <a:gd name="T101" fmla="*/ 65 h 295"/>
                <a:gd name="T102" fmla="*/ 506 w 551"/>
                <a:gd name="T103" fmla="*/ 94 h 295"/>
                <a:gd name="T104" fmla="*/ 521 w 551"/>
                <a:gd name="T105" fmla="*/ 109 h 295"/>
                <a:gd name="T106" fmla="*/ 551 w 551"/>
                <a:gd name="T107" fmla="*/ 126 h 295"/>
                <a:gd name="T108" fmla="*/ 525 w 551"/>
                <a:gd name="T109" fmla="*/ 157 h 295"/>
                <a:gd name="T110" fmla="*/ 502 w 551"/>
                <a:gd name="T111" fmla="*/ 174 h 295"/>
                <a:gd name="T112" fmla="*/ 476 w 551"/>
                <a:gd name="T113" fmla="*/ 211 h 295"/>
                <a:gd name="T114" fmla="*/ 440 w 551"/>
                <a:gd name="T115" fmla="*/ 233 h 295"/>
                <a:gd name="T116" fmla="*/ 417 w 551"/>
                <a:gd name="T117" fmla="*/ 240 h 295"/>
                <a:gd name="T118" fmla="*/ 395 w 551"/>
                <a:gd name="T119" fmla="*/ 2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1" h="295">
                  <a:moveTo>
                    <a:pt x="394" y="243"/>
                  </a:moveTo>
                  <a:lnTo>
                    <a:pt x="392" y="243"/>
                  </a:lnTo>
                  <a:lnTo>
                    <a:pt x="378" y="244"/>
                  </a:lnTo>
                  <a:lnTo>
                    <a:pt x="370" y="245"/>
                  </a:lnTo>
                  <a:lnTo>
                    <a:pt x="353" y="247"/>
                  </a:lnTo>
                  <a:lnTo>
                    <a:pt x="352" y="247"/>
                  </a:lnTo>
                  <a:lnTo>
                    <a:pt x="345" y="247"/>
                  </a:lnTo>
                  <a:lnTo>
                    <a:pt x="340" y="247"/>
                  </a:lnTo>
                  <a:lnTo>
                    <a:pt x="338" y="247"/>
                  </a:lnTo>
                  <a:lnTo>
                    <a:pt x="335" y="247"/>
                  </a:lnTo>
                  <a:lnTo>
                    <a:pt x="326" y="249"/>
                  </a:lnTo>
                  <a:lnTo>
                    <a:pt x="315" y="250"/>
                  </a:lnTo>
                  <a:lnTo>
                    <a:pt x="314" y="250"/>
                  </a:lnTo>
                  <a:lnTo>
                    <a:pt x="312" y="250"/>
                  </a:lnTo>
                  <a:lnTo>
                    <a:pt x="310" y="250"/>
                  </a:lnTo>
                  <a:lnTo>
                    <a:pt x="303" y="252"/>
                  </a:lnTo>
                  <a:lnTo>
                    <a:pt x="298" y="252"/>
                  </a:lnTo>
                  <a:lnTo>
                    <a:pt x="288" y="253"/>
                  </a:lnTo>
                  <a:lnTo>
                    <a:pt x="275" y="255"/>
                  </a:lnTo>
                  <a:lnTo>
                    <a:pt x="273" y="255"/>
                  </a:lnTo>
                  <a:lnTo>
                    <a:pt x="267" y="256"/>
                  </a:lnTo>
                  <a:lnTo>
                    <a:pt x="262" y="256"/>
                  </a:lnTo>
                  <a:lnTo>
                    <a:pt x="260" y="256"/>
                  </a:lnTo>
                  <a:lnTo>
                    <a:pt x="250" y="257"/>
                  </a:lnTo>
                  <a:lnTo>
                    <a:pt x="244" y="257"/>
                  </a:lnTo>
                  <a:lnTo>
                    <a:pt x="237" y="257"/>
                  </a:lnTo>
                  <a:lnTo>
                    <a:pt x="234" y="257"/>
                  </a:lnTo>
                  <a:lnTo>
                    <a:pt x="228" y="257"/>
                  </a:lnTo>
                  <a:lnTo>
                    <a:pt x="221" y="258"/>
                  </a:lnTo>
                  <a:lnTo>
                    <a:pt x="218" y="259"/>
                  </a:lnTo>
                  <a:lnTo>
                    <a:pt x="216" y="261"/>
                  </a:lnTo>
                  <a:lnTo>
                    <a:pt x="214" y="259"/>
                  </a:lnTo>
                  <a:lnTo>
                    <a:pt x="207" y="261"/>
                  </a:lnTo>
                  <a:lnTo>
                    <a:pt x="202" y="261"/>
                  </a:lnTo>
                  <a:lnTo>
                    <a:pt x="196" y="262"/>
                  </a:lnTo>
                  <a:lnTo>
                    <a:pt x="192" y="262"/>
                  </a:lnTo>
                  <a:lnTo>
                    <a:pt x="179" y="264"/>
                  </a:lnTo>
                  <a:lnTo>
                    <a:pt x="174" y="264"/>
                  </a:lnTo>
                  <a:lnTo>
                    <a:pt x="165" y="265"/>
                  </a:lnTo>
                  <a:lnTo>
                    <a:pt x="158" y="267"/>
                  </a:lnTo>
                  <a:lnTo>
                    <a:pt x="148" y="268"/>
                  </a:lnTo>
                  <a:lnTo>
                    <a:pt x="141" y="268"/>
                  </a:lnTo>
                  <a:lnTo>
                    <a:pt x="135" y="269"/>
                  </a:lnTo>
                  <a:lnTo>
                    <a:pt x="131" y="269"/>
                  </a:lnTo>
                  <a:lnTo>
                    <a:pt x="119" y="271"/>
                  </a:lnTo>
                  <a:lnTo>
                    <a:pt x="119" y="268"/>
                  </a:lnTo>
                  <a:lnTo>
                    <a:pt x="101" y="268"/>
                  </a:lnTo>
                  <a:lnTo>
                    <a:pt x="102" y="270"/>
                  </a:lnTo>
                  <a:lnTo>
                    <a:pt x="104" y="274"/>
                  </a:lnTo>
                  <a:lnTo>
                    <a:pt x="105" y="286"/>
                  </a:lnTo>
                  <a:lnTo>
                    <a:pt x="87" y="287"/>
                  </a:lnTo>
                  <a:lnTo>
                    <a:pt x="81" y="288"/>
                  </a:lnTo>
                  <a:lnTo>
                    <a:pt x="71" y="288"/>
                  </a:lnTo>
                  <a:lnTo>
                    <a:pt x="70" y="288"/>
                  </a:lnTo>
                  <a:lnTo>
                    <a:pt x="68" y="289"/>
                  </a:lnTo>
                  <a:lnTo>
                    <a:pt x="51" y="291"/>
                  </a:lnTo>
                  <a:lnTo>
                    <a:pt x="46" y="291"/>
                  </a:lnTo>
                  <a:lnTo>
                    <a:pt x="45" y="291"/>
                  </a:lnTo>
                  <a:lnTo>
                    <a:pt x="34" y="292"/>
                  </a:lnTo>
                  <a:lnTo>
                    <a:pt x="10" y="293"/>
                  </a:lnTo>
                  <a:lnTo>
                    <a:pt x="6" y="294"/>
                  </a:lnTo>
                  <a:lnTo>
                    <a:pt x="0" y="295"/>
                  </a:lnTo>
                  <a:lnTo>
                    <a:pt x="3" y="283"/>
                  </a:lnTo>
                  <a:lnTo>
                    <a:pt x="4" y="282"/>
                  </a:lnTo>
                  <a:lnTo>
                    <a:pt x="6" y="281"/>
                  </a:lnTo>
                  <a:lnTo>
                    <a:pt x="12" y="287"/>
                  </a:lnTo>
                  <a:lnTo>
                    <a:pt x="18" y="279"/>
                  </a:lnTo>
                  <a:lnTo>
                    <a:pt x="16" y="269"/>
                  </a:lnTo>
                  <a:lnTo>
                    <a:pt x="21" y="268"/>
                  </a:lnTo>
                  <a:lnTo>
                    <a:pt x="21" y="265"/>
                  </a:lnTo>
                  <a:lnTo>
                    <a:pt x="20" y="257"/>
                  </a:lnTo>
                  <a:lnTo>
                    <a:pt x="21" y="255"/>
                  </a:lnTo>
                  <a:lnTo>
                    <a:pt x="21" y="250"/>
                  </a:lnTo>
                  <a:lnTo>
                    <a:pt x="21" y="249"/>
                  </a:lnTo>
                  <a:lnTo>
                    <a:pt x="18" y="246"/>
                  </a:lnTo>
                  <a:lnTo>
                    <a:pt x="16" y="245"/>
                  </a:lnTo>
                  <a:lnTo>
                    <a:pt x="14" y="240"/>
                  </a:lnTo>
                  <a:lnTo>
                    <a:pt x="15" y="238"/>
                  </a:lnTo>
                  <a:lnTo>
                    <a:pt x="17" y="235"/>
                  </a:lnTo>
                  <a:lnTo>
                    <a:pt x="27" y="222"/>
                  </a:lnTo>
                  <a:lnTo>
                    <a:pt x="32" y="221"/>
                  </a:lnTo>
                  <a:lnTo>
                    <a:pt x="46" y="227"/>
                  </a:lnTo>
                  <a:lnTo>
                    <a:pt x="56" y="229"/>
                  </a:lnTo>
                  <a:lnTo>
                    <a:pt x="60" y="233"/>
                  </a:lnTo>
                  <a:lnTo>
                    <a:pt x="65" y="234"/>
                  </a:lnTo>
                  <a:lnTo>
                    <a:pt x="66" y="233"/>
                  </a:lnTo>
                  <a:lnTo>
                    <a:pt x="70" y="227"/>
                  </a:lnTo>
                  <a:lnTo>
                    <a:pt x="64" y="215"/>
                  </a:lnTo>
                  <a:lnTo>
                    <a:pt x="69" y="198"/>
                  </a:lnTo>
                  <a:lnTo>
                    <a:pt x="72" y="199"/>
                  </a:lnTo>
                  <a:lnTo>
                    <a:pt x="72" y="201"/>
                  </a:lnTo>
                  <a:lnTo>
                    <a:pt x="74" y="199"/>
                  </a:lnTo>
                  <a:lnTo>
                    <a:pt x="81" y="193"/>
                  </a:lnTo>
                  <a:lnTo>
                    <a:pt x="90" y="191"/>
                  </a:lnTo>
                  <a:lnTo>
                    <a:pt x="94" y="187"/>
                  </a:lnTo>
                  <a:lnTo>
                    <a:pt x="89" y="181"/>
                  </a:lnTo>
                  <a:lnTo>
                    <a:pt x="88" y="181"/>
                  </a:lnTo>
                  <a:lnTo>
                    <a:pt x="87" y="177"/>
                  </a:lnTo>
                  <a:lnTo>
                    <a:pt x="88" y="168"/>
                  </a:lnTo>
                  <a:lnTo>
                    <a:pt x="94" y="159"/>
                  </a:lnTo>
                  <a:lnTo>
                    <a:pt x="96" y="159"/>
                  </a:lnTo>
                  <a:lnTo>
                    <a:pt x="100" y="151"/>
                  </a:lnTo>
                  <a:lnTo>
                    <a:pt x="101" y="148"/>
                  </a:lnTo>
                  <a:lnTo>
                    <a:pt x="105" y="145"/>
                  </a:lnTo>
                  <a:lnTo>
                    <a:pt x="114" y="148"/>
                  </a:lnTo>
                  <a:lnTo>
                    <a:pt x="118" y="147"/>
                  </a:lnTo>
                  <a:lnTo>
                    <a:pt x="124" y="153"/>
                  </a:lnTo>
                  <a:lnTo>
                    <a:pt x="123" y="143"/>
                  </a:lnTo>
                  <a:lnTo>
                    <a:pt x="136" y="141"/>
                  </a:lnTo>
                  <a:lnTo>
                    <a:pt x="140" y="141"/>
                  </a:lnTo>
                  <a:lnTo>
                    <a:pt x="141" y="141"/>
                  </a:lnTo>
                  <a:lnTo>
                    <a:pt x="148" y="144"/>
                  </a:lnTo>
                  <a:lnTo>
                    <a:pt x="150" y="145"/>
                  </a:lnTo>
                  <a:lnTo>
                    <a:pt x="162" y="154"/>
                  </a:lnTo>
                  <a:lnTo>
                    <a:pt x="170" y="139"/>
                  </a:lnTo>
                  <a:lnTo>
                    <a:pt x="172" y="138"/>
                  </a:lnTo>
                  <a:lnTo>
                    <a:pt x="179" y="133"/>
                  </a:lnTo>
                  <a:lnTo>
                    <a:pt x="183" y="130"/>
                  </a:lnTo>
                  <a:lnTo>
                    <a:pt x="189" y="138"/>
                  </a:lnTo>
                  <a:lnTo>
                    <a:pt x="196" y="141"/>
                  </a:lnTo>
                  <a:lnTo>
                    <a:pt x="196" y="144"/>
                  </a:lnTo>
                  <a:lnTo>
                    <a:pt x="201" y="141"/>
                  </a:lnTo>
                  <a:lnTo>
                    <a:pt x="204" y="123"/>
                  </a:lnTo>
                  <a:lnTo>
                    <a:pt x="207" y="123"/>
                  </a:lnTo>
                  <a:lnTo>
                    <a:pt x="208" y="118"/>
                  </a:lnTo>
                  <a:lnTo>
                    <a:pt x="208" y="117"/>
                  </a:lnTo>
                  <a:lnTo>
                    <a:pt x="208" y="115"/>
                  </a:lnTo>
                  <a:lnTo>
                    <a:pt x="214" y="113"/>
                  </a:lnTo>
                  <a:lnTo>
                    <a:pt x="214" y="107"/>
                  </a:lnTo>
                  <a:lnTo>
                    <a:pt x="218" y="108"/>
                  </a:lnTo>
                  <a:lnTo>
                    <a:pt x="222" y="113"/>
                  </a:lnTo>
                  <a:lnTo>
                    <a:pt x="225" y="120"/>
                  </a:lnTo>
                  <a:lnTo>
                    <a:pt x="244" y="123"/>
                  </a:lnTo>
                  <a:lnTo>
                    <a:pt x="248" y="123"/>
                  </a:lnTo>
                  <a:lnTo>
                    <a:pt x="248" y="121"/>
                  </a:lnTo>
                  <a:lnTo>
                    <a:pt x="249" y="109"/>
                  </a:lnTo>
                  <a:lnTo>
                    <a:pt x="249" y="105"/>
                  </a:lnTo>
                  <a:lnTo>
                    <a:pt x="252" y="97"/>
                  </a:lnTo>
                  <a:lnTo>
                    <a:pt x="256" y="93"/>
                  </a:lnTo>
                  <a:lnTo>
                    <a:pt x="258" y="94"/>
                  </a:lnTo>
                  <a:lnTo>
                    <a:pt x="260" y="95"/>
                  </a:lnTo>
                  <a:lnTo>
                    <a:pt x="267" y="83"/>
                  </a:lnTo>
                  <a:lnTo>
                    <a:pt x="267" y="79"/>
                  </a:lnTo>
                  <a:lnTo>
                    <a:pt x="275" y="72"/>
                  </a:lnTo>
                  <a:lnTo>
                    <a:pt x="280" y="67"/>
                  </a:lnTo>
                  <a:lnTo>
                    <a:pt x="280" y="61"/>
                  </a:lnTo>
                  <a:lnTo>
                    <a:pt x="279" y="61"/>
                  </a:lnTo>
                  <a:lnTo>
                    <a:pt x="278" y="58"/>
                  </a:lnTo>
                  <a:lnTo>
                    <a:pt x="281" y="46"/>
                  </a:lnTo>
                  <a:lnTo>
                    <a:pt x="285" y="46"/>
                  </a:lnTo>
                  <a:lnTo>
                    <a:pt x="290" y="45"/>
                  </a:lnTo>
                  <a:lnTo>
                    <a:pt x="291" y="45"/>
                  </a:lnTo>
                  <a:lnTo>
                    <a:pt x="294" y="48"/>
                  </a:lnTo>
                  <a:lnTo>
                    <a:pt x="300" y="46"/>
                  </a:lnTo>
                  <a:lnTo>
                    <a:pt x="305" y="42"/>
                  </a:lnTo>
                  <a:lnTo>
                    <a:pt x="308" y="40"/>
                  </a:lnTo>
                  <a:lnTo>
                    <a:pt x="309" y="39"/>
                  </a:lnTo>
                  <a:lnTo>
                    <a:pt x="317" y="36"/>
                  </a:lnTo>
                  <a:lnTo>
                    <a:pt x="323" y="29"/>
                  </a:lnTo>
                  <a:lnTo>
                    <a:pt x="323" y="27"/>
                  </a:lnTo>
                  <a:lnTo>
                    <a:pt x="317" y="25"/>
                  </a:lnTo>
                  <a:lnTo>
                    <a:pt x="316" y="23"/>
                  </a:lnTo>
                  <a:lnTo>
                    <a:pt x="317" y="16"/>
                  </a:lnTo>
                  <a:lnTo>
                    <a:pt x="315" y="12"/>
                  </a:lnTo>
                  <a:lnTo>
                    <a:pt x="314" y="9"/>
                  </a:lnTo>
                  <a:lnTo>
                    <a:pt x="317" y="5"/>
                  </a:lnTo>
                  <a:lnTo>
                    <a:pt x="321" y="3"/>
                  </a:lnTo>
                  <a:lnTo>
                    <a:pt x="322" y="0"/>
                  </a:lnTo>
                  <a:lnTo>
                    <a:pt x="333" y="6"/>
                  </a:lnTo>
                  <a:lnTo>
                    <a:pt x="341" y="3"/>
                  </a:lnTo>
                  <a:lnTo>
                    <a:pt x="342" y="1"/>
                  </a:lnTo>
                  <a:lnTo>
                    <a:pt x="351" y="6"/>
                  </a:lnTo>
                  <a:lnTo>
                    <a:pt x="356" y="9"/>
                  </a:lnTo>
                  <a:lnTo>
                    <a:pt x="359" y="16"/>
                  </a:lnTo>
                  <a:lnTo>
                    <a:pt x="362" y="17"/>
                  </a:lnTo>
                  <a:lnTo>
                    <a:pt x="364" y="22"/>
                  </a:lnTo>
                  <a:lnTo>
                    <a:pt x="365" y="27"/>
                  </a:lnTo>
                  <a:lnTo>
                    <a:pt x="374" y="29"/>
                  </a:lnTo>
                  <a:lnTo>
                    <a:pt x="378" y="30"/>
                  </a:lnTo>
                  <a:lnTo>
                    <a:pt x="382" y="28"/>
                  </a:lnTo>
                  <a:lnTo>
                    <a:pt x="389" y="29"/>
                  </a:lnTo>
                  <a:lnTo>
                    <a:pt x="394" y="30"/>
                  </a:lnTo>
                  <a:lnTo>
                    <a:pt x="402" y="39"/>
                  </a:lnTo>
                  <a:lnTo>
                    <a:pt x="406" y="39"/>
                  </a:lnTo>
                  <a:lnTo>
                    <a:pt x="407" y="40"/>
                  </a:lnTo>
                  <a:lnTo>
                    <a:pt x="411" y="39"/>
                  </a:lnTo>
                  <a:lnTo>
                    <a:pt x="411" y="34"/>
                  </a:lnTo>
                  <a:lnTo>
                    <a:pt x="418" y="30"/>
                  </a:lnTo>
                  <a:lnTo>
                    <a:pt x="430" y="34"/>
                  </a:lnTo>
                  <a:lnTo>
                    <a:pt x="437" y="39"/>
                  </a:lnTo>
                  <a:lnTo>
                    <a:pt x="438" y="36"/>
                  </a:lnTo>
                  <a:lnTo>
                    <a:pt x="441" y="35"/>
                  </a:lnTo>
                  <a:lnTo>
                    <a:pt x="448" y="34"/>
                  </a:lnTo>
                  <a:lnTo>
                    <a:pt x="454" y="23"/>
                  </a:lnTo>
                  <a:lnTo>
                    <a:pt x="465" y="19"/>
                  </a:lnTo>
                  <a:lnTo>
                    <a:pt x="468" y="31"/>
                  </a:lnTo>
                  <a:lnTo>
                    <a:pt x="472" y="36"/>
                  </a:lnTo>
                  <a:lnTo>
                    <a:pt x="478" y="36"/>
                  </a:lnTo>
                  <a:lnTo>
                    <a:pt x="484" y="41"/>
                  </a:lnTo>
                  <a:lnTo>
                    <a:pt x="488" y="42"/>
                  </a:lnTo>
                  <a:lnTo>
                    <a:pt x="491" y="48"/>
                  </a:lnTo>
                  <a:lnTo>
                    <a:pt x="492" y="52"/>
                  </a:lnTo>
                  <a:lnTo>
                    <a:pt x="495" y="64"/>
                  </a:lnTo>
                  <a:lnTo>
                    <a:pt x="492" y="65"/>
                  </a:lnTo>
                  <a:lnTo>
                    <a:pt x="494" y="76"/>
                  </a:lnTo>
                  <a:lnTo>
                    <a:pt x="506" y="88"/>
                  </a:lnTo>
                  <a:lnTo>
                    <a:pt x="506" y="93"/>
                  </a:lnTo>
                  <a:lnTo>
                    <a:pt x="506" y="94"/>
                  </a:lnTo>
                  <a:lnTo>
                    <a:pt x="512" y="99"/>
                  </a:lnTo>
                  <a:lnTo>
                    <a:pt x="513" y="100"/>
                  </a:lnTo>
                  <a:lnTo>
                    <a:pt x="516" y="105"/>
                  </a:lnTo>
                  <a:lnTo>
                    <a:pt x="521" y="109"/>
                  </a:lnTo>
                  <a:lnTo>
                    <a:pt x="521" y="111"/>
                  </a:lnTo>
                  <a:lnTo>
                    <a:pt x="538" y="124"/>
                  </a:lnTo>
                  <a:lnTo>
                    <a:pt x="539" y="126"/>
                  </a:lnTo>
                  <a:lnTo>
                    <a:pt x="551" y="126"/>
                  </a:lnTo>
                  <a:lnTo>
                    <a:pt x="544" y="135"/>
                  </a:lnTo>
                  <a:lnTo>
                    <a:pt x="536" y="144"/>
                  </a:lnTo>
                  <a:lnTo>
                    <a:pt x="528" y="154"/>
                  </a:lnTo>
                  <a:lnTo>
                    <a:pt x="525" y="157"/>
                  </a:lnTo>
                  <a:lnTo>
                    <a:pt x="520" y="160"/>
                  </a:lnTo>
                  <a:lnTo>
                    <a:pt x="512" y="165"/>
                  </a:lnTo>
                  <a:lnTo>
                    <a:pt x="512" y="166"/>
                  </a:lnTo>
                  <a:lnTo>
                    <a:pt x="502" y="174"/>
                  </a:lnTo>
                  <a:lnTo>
                    <a:pt x="500" y="185"/>
                  </a:lnTo>
                  <a:lnTo>
                    <a:pt x="491" y="191"/>
                  </a:lnTo>
                  <a:lnTo>
                    <a:pt x="492" y="198"/>
                  </a:lnTo>
                  <a:lnTo>
                    <a:pt x="476" y="211"/>
                  </a:lnTo>
                  <a:lnTo>
                    <a:pt x="476" y="215"/>
                  </a:lnTo>
                  <a:lnTo>
                    <a:pt x="452" y="227"/>
                  </a:lnTo>
                  <a:lnTo>
                    <a:pt x="448" y="227"/>
                  </a:lnTo>
                  <a:lnTo>
                    <a:pt x="440" y="233"/>
                  </a:lnTo>
                  <a:lnTo>
                    <a:pt x="436" y="235"/>
                  </a:lnTo>
                  <a:lnTo>
                    <a:pt x="435" y="238"/>
                  </a:lnTo>
                  <a:lnTo>
                    <a:pt x="428" y="239"/>
                  </a:lnTo>
                  <a:lnTo>
                    <a:pt x="417" y="240"/>
                  </a:lnTo>
                  <a:lnTo>
                    <a:pt x="412" y="240"/>
                  </a:lnTo>
                  <a:lnTo>
                    <a:pt x="411" y="240"/>
                  </a:lnTo>
                  <a:lnTo>
                    <a:pt x="405" y="241"/>
                  </a:lnTo>
                  <a:lnTo>
                    <a:pt x="395" y="243"/>
                  </a:lnTo>
                  <a:lnTo>
                    <a:pt x="394" y="243"/>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GB" dirty="0"/>
            </a:p>
          </p:txBody>
        </p:sp>
        <p:sp>
          <p:nvSpPr>
            <p:cNvPr id="47" name="Freeform 45">
              <a:extLst>
                <a:ext uri="{FF2B5EF4-FFF2-40B4-BE49-F238E27FC236}">
                  <a16:creationId xmlns:a16="http://schemas.microsoft.com/office/drawing/2014/main" id="{1BD20646-A29C-4843-A88B-0D12EF49ECE5}"/>
                </a:ext>
              </a:extLst>
            </p:cNvPr>
            <p:cNvSpPr>
              <a:spLocks noChangeAspect="1"/>
            </p:cNvSpPr>
            <p:nvPr/>
          </p:nvSpPr>
          <p:spPr bwMode="auto">
            <a:xfrm>
              <a:off x="6985212" y="3666269"/>
              <a:ext cx="9120" cy="9125"/>
            </a:xfrm>
            <a:custGeom>
              <a:avLst/>
              <a:gdLst>
                <a:gd name="T0" fmla="*/ 2 w 4"/>
                <a:gd name="T1" fmla="*/ 0 h 7"/>
                <a:gd name="T2" fmla="*/ 4 w 4"/>
                <a:gd name="T3" fmla="*/ 7 h 7"/>
                <a:gd name="T4" fmla="*/ 0 w 4"/>
                <a:gd name="T5" fmla="*/ 7 h 7"/>
                <a:gd name="T6" fmla="*/ 2 w 4"/>
                <a:gd name="T7" fmla="*/ 0 h 7"/>
              </a:gdLst>
              <a:ahLst/>
              <a:cxnLst>
                <a:cxn ang="0">
                  <a:pos x="T0" y="T1"/>
                </a:cxn>
                <a:cxn ang="0">
                  <a:pos x="T2" y="T3"/>
                </a:cxn>
                <a:cxn ang="0">
                  <a:pos x="T4" y="T5"/>
                </a:cxn>
                <a:cxn ang="0">
                  <a:pos x="T6" y="T7"/>
                </a:cxn>
              </a:cxnLst>
              <a:rect l="0" t="0" r="r" b="b"/>
              <a:pathLst>
                <a:path w="4" h="7">
                  <a:moveTo>
                    <a:pt x="2" y="0"/>
                  </a:moveTo>
                  <a:lnTo>
                    <a:pt x="4" y="7"/>
                  </a:lnTo>
                  <a:lnTo>
                    <a:pt x="0" y="7"/>
                  </a:lnTo>
                  <a:lnTo>
                    <a:pt x="2" y="0"/>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48" name="Freeform 46">
              <a:extLst>
                <a:ext uri="{FF2B5EF4-FFF2-40B4-BE49-F238E27FC236}">
                  <a16:creationId xmlns:a16="http://schemas.microsoft.com/office/drawing/2014/main" id="{AE5C2A9C-9B6D-485B-9C10-5E3137EFB4F5}"/>
                </a:ext>
              </a:extLst>
            </p:cNvPr>
            <p:cNvSpPr>
              <a:spLocks noChangeAspect="1"/>
            </p:cNvSpPr>
            <p:nvPr/>
          </p:nvSpPr>
          <p:spPr bwMode="auto">
            <a:xfrm>
              <a:off x="7231455" y="2160518"/>
              <a:ext cx="474247" cy="657055"/>
            </a:xfrm>
            <a:custGeom>
              <a:avLst/>
              <a:gdLst>
                <a:gd name="T0" fmla="*/ 201 w 296"/>
                <a:gd name="T1" fmla="*/ 136 h 404"/>
                <a:gd name="T2" fmla="*/ 198 w 296"/>
                <a:gd name="T3" fmla="*/ 156 h 404"/>
                <a:gd name="T4" fmla="*/ 180 w 296"/>
                <a:gd name="T5" fmla="*/ 172 h 404"/>
                <a:gd name="T6" fmla="*/ 199 w 296"/>
                <a:gd name="T7" fmla="*/ 200 h 404"/>
                <a:gd name="T8" fmla="*/ 213 w 296"/>
                <a:gd name="T9" fmla="*/ 186 h 404"/>
                <a:gd name="T10" fmla="*/ 216 w 296"/>
                <a:gd name="T11" fmla="*/ 166 h 404"/>
                <a:gd name="T12" fmla="*/ 232 w 296"/>
                <a:gd name="T13" fmla="*/ 156 h 404"/>
                <a:gd name="T14" fmla="*/ 258 w 296"/>
                <a:gd name="T15" fmla="*/ 152 h 404"/>
                <a:gd name="T16" fmla="*/ 283 w 296"/>
                <a:gd name="T17" fmla="*/ 210 h 404"/>
                <a:gd name="T18" fmla="*/ 296 w 296"/>
                <a:gd name="T19" fmla="*/ 246 h 404"/>
                <a:gd name="T20" fmla="*/ 283 w 296"/>
                <a:gd name="T21" fmla="*/ 283 h 404"/>
                <a:gd name="T22" fmla="*/ 273 w 296"/>
                <a:gd name="T23" fmla="*/ 284 h 404"/>
                <a:gd name="T24" fmla="*/ 270 w 296"/>
                <a:gd name="T25" fmla="*/ 312 h 404"/>
                <a:gd name="T26" fmla="*/ 256 w 296"/>
                <a:gd name="T27" fmla="*/ 345 h 404"/>
                <a:gd name="T28" fmla="*/ 241 w 296"/>
                <a:gd name="T29" fmla="*/ 376 h 404"/>
                <a:gd name="T30" fmla="*/ 219 w 296"/>
                <a:gd name="T31" fmla="*/ 381 h 404"/>
                <a:gd name="T32" fmla="*/ 177 w 296"/>
                <a:gd name="T33" fmla="*/ 388 h 404"/>
                <a:gd name="T34" fmla="*/ 150 w 296"/>
                <a:gd name="T35" fmla="*/ 393 h 404"/>
                <a:gd name="T36" fmla="*/ 144 w 296"/>
                <a:gd name="T37" fmla="*/ 387 h 404"/>
                <a:gd name="T38" fmla="*/ 117 w 296"/>
                <a:gd name="T39" fmla="*/ 391 h 404"/>
                <a:gd name="T40" fmla="*/ 111 w 296"/>
                <a:gd name="T41" fmla="*/ 392 h 404"/>
                <a:gd name="T42" fmla="*/ 85 w 296"/>
                <a:gd name="T43" fmla="*/ 394 h 404"/>
                <a:gd name="T44" fmla="*/ 61 w 296"/>
                <a:gd name="T45" fmla="*/ 398 h 404"/>
                <a:gd name="T46" fmla="*/ 43 w 296"/>
                <a:gd name="T47" fmla="*/ 400 h 404"/>
                <a:gd name="T48" fmla="*/ 16 w 296"/>
                <a:gd name="T49" fmla="*/ 403 h 404"/>
                <a:gd name="T50" fmla="*/ 12 w 296"/>
                <a:gd name="T51" fmla="*/ 394 h 404"/>
                <a:gd name="T52" fmla="*/ 33 w 296"/>
                <a:gd name="T53" fmla="*/ 337 h 404"/>
                <a:gd name="T54" fmla="*/ 31 w 296"/>
                <a:gd name="T55" fmla="*/ 280 h 404"/>
                <a:gd name="T56" fmla="*/ 9 w 296"/>
                <a:gd name="T57" fmla="*/ 236 h 404"/>
                <a:gd name="T58" fmla="*/ 7 w 296"/>
                <a:gd name="T59" fmla="*/ 202 h 404"/>
                <a:gd name="T60" fmla="*/ 6 w 296"/>
                <a:gd name="T61" fmla="*/ 168 h 404"/>
                <a:gd name="T62" fmla="*/ 13 w 296"/>
                <a:gd name="T63" fmla="*/ 134 h 404"/>
                <a:gd name="T64" fmla="*/ 20 w 296"/>
                <a:gd name="T65" fmla="*/ 111 h 404"/>
                <a:gd name="T66" fmla="*/ 25 w 296"/>
                <a:gd name="T67" fmla="*/ 96 h 404"/>
                <a:gd name="T68" fmla="*/ 49 w 296"/>
                <a:gd name="T69" fmla="*/ 84 h 404"/>
                <a:gd name="T70" fmla="*/ 60 w 296"/>
                <a:gd name="T71" fmla="*/ 96 h 404"/>
                <a:gd name="T72" fmla="*/ 63 w 296"/>
                <a:gd name="T73" fmla="*/ 94 h 404"/>
                <a:gd name="T74" fmla="*/ 62 w 296"/>
                <a:gd name="T75" fmla="*/ 57 h 404"/>
                <a:gd name="T76" fmla="*/ 87 w 296"/>
                <a:gd name="T77" fmla="*/ 43 h 404"/>
                <a:gd name="T78" fmla="*/ 79 w 296"/>
                <a:gd name="T79" fmla="*/ 19 h 404"/>
                <a:gd name="T80" fmla="*/ 96 w 296"/>
                <a:gd name="T81" fmla="*/ 4 h 404"/>
                <a:gd name="T82" fmla="*/ 117 w 296"/>
                <a:gd name="T83" fmla="*/ 9 h 404"/>
                <a:gd name="T84" fmla="*/ 162 w 296"/>
                <a:gd name="T85" fmla="*/ 24 h 404"/>
                <a:gd name="T86" fmla="*/ 198 w 296"/>
                <a:gd name="T87" fmla="*/ 43 h 404"/>
                <a:gd name="T88" fmla="*/ 196 w 296"/>
                <a:gd name="T89" fmla="*/ 63 h 404"/>
                <a:gd name="T90" fmla="*/ 207 w 296"/>
                <a:gd name="T91" fmla="*/ 7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 h="404">
                  <a:moveTo>
                    <a:pt x="212" y="109"/>
                  </a:moveTo>
                  <a:lnTo>
                    <a:pt x="202" y="133"/>
                  </a:lnTo>
                  <a:lnTo>
                    <a:pt x="201" y="136"/>
                  </a:lnTo>
                  <a:lnTo>
                    <a:pt x="200" y="145"/>
                  </a:lnTo>
                  <a:lnTo>
                    <a:pt x="200" y="148"/>
                  </a:lnTo>
                  <a:lnTo>
                    <a:pt x="198" y="156"/>
                  </a:lnTo>
                  <a:lnTo>
                    <a:pt x="189" y="163"/>
                  </a:lnTo>
                  <a:lnTo>
                    <a:pt x="181" y="168"/>
                  </a:lnTo>
                  <a:lnTo>
                    <a:pt x="180" y="172"/>
                  </a:lnTo>
                  <a:lnTo>
                    <a:pt x="180" y="189"/>
                  </a:lnTo>
                  <a:lnTo>
                    <a:pt x="186" y="196"/>
                  </a:lnTo>
                  <a:lnTo>
                    <a:pt x="199" y="200"/>
                  </a:lnTo>
                  <a:lnTo>
                    <a:pt x="202" y="196"/>
                  </a:lnTo>
                  <a:lnTo>
                    <a:pt x="211" y="187"/>
                  </a:lnTo>
                  <a:lnTo>
                    <a:pt x="213" y="186"/>
                  </a:lnTo>
                  <a:lnTo>
                    <a:pt x="217" y="172"/>
                  </a:lnTo>
                  <a:lnTo>
                    <a:pt x="220" y="169"/>
                  </a:lnTo>
                  <a:lnTo>
                    <a:pt x="216" y="166"/>
                  </a:lnTo>
                  <a:lnTo>
                    <a:pt x="222" y="164"/>
                  </a:lnTo>
                  <a:lnTo>
                    <a:pt x="224" y="159"/>
                  </a:lnTo>
                  <a:lnTo>
                    <a:pt x="232" y="156"/>
                  </a:lnTo>
                  <a:lnTo>
                    <a:pt x="242" y="147"/>
                  </a:lnTo>
                  <a:lnTo>
                    <a:pt x="246" y="146"/>
                  </a:lnTo>
                  <a:lnTo>
                    <a:pt x="258" y="152"/>
                  </a:lnTo>
                  <a:lnTo>
                    <a:pt x="266" y="163"/>
                  </a:lnTo>
                  <a:lnTo>
                    <a:pt x="273" y="180"/>
                  </a:lnTo>
                  <a:lnTo>
                    <a:pt x="283" y="210"/>
                  </a:lnTo>
                  <a:lnTo>
                    <a:pt x="285" y="222"/>
                  </a:lnTo>
                  <a:lnTo>
                    <a:pt x="288" y="229"/>
                  </a:lnTo>
                  <a:lnTo>
                    <a:pt x="296" y="246"/>
                  </a:lnTo>
                  <a:lnTo>
                    <a:pt x="295" y="279"/>
                  </a:lnTo>
                  <a:lnTo>
                    <a:pt x="284" y="294"/>
                  </a:lnTo>
                  <a:lnTo>
                    <a:pt x="283" y="283"/>
                  </a:lnTo>
                  <a:lnTo>
                    <a:pt x="286" y="278"/>
                  </a:lnTo>
                  <a:lnTo>
                    <a:pt x="279" y="278"/>
                  </a:lnTo>
                  <a:lnTo>
                    <a:pt x="273" y="284"/>
                  </a:lnTo>
                  <a:lnTo>
                    <a:pt x="271" y="297"/>
                  </a:lnTo>
                  <a:lnTo>
                    <a:pt x="272" y="302"/>
                  </a:lnTo>
                  <a:lnTo>
                    <a:pt x="270" y="312"/>
                  </a:lnTo>
                  <a:lnTo>
                    <a:pt x="265" y="314"/>
                  </a:lnTo>
                  <a:lnTo>
                    <a:pt x="258" y="325"/>
                  </a:lnTo>
                  <a:lnTo>
                    <a:pt x="256" y="345"/>
                  </a:lnTo>
                  <a:lnTo>
                    <a:pt x="244" y="362"/>
                  </a:lnTo>
                  <a:lnTo>
                    <a:pt x="243" y="375"/>
                  </a:lnTo>
                  <a:lnTo>
                    <a:pt x="241" y="376"/>
                  </a:lnTo>
                  <a:lnTo>
                    <a:pt x="234" y="378"/>
                  </a:lnTo>
                  <a:lnTo>
                    <a:pt x="231" y="379"/>
                  </a:lnTo>
                  <a:lnTo>
                    <a:pt x="219" y="381"/>
                  </a:lnTo>
                  <a:lnTo>
                    <a:pt x="211" y="382"/>
                  </a:lnTo>
                  <a:lnTo>
                    <a:pt x="189" y="386"/>
                  </a:lnTo>
                  <a:lnTo>
                    <a:pt x="177" y="388"/>
                  </a:lnTo>
                  <a:lnTo>
                    <a:pt x="175" y="388"/>
                  </a:lnTo>
                  <a:lnTo>
                    <a:pt x="169" y="390"/>
                  </a:lnTo>
                  <a:lnTo>
                    <a:pt x="150" y="393"/>
                  </a:lnTo>
                  <a:lnTo>
                    <a:pt x="146" y="393"/>
                  </a:lnTo>
                  <a:lnTo>
                    <a:pt x="145" y="387"/>
                  </a:lnTo>
                  <a:lnTo>
                    <a:pt x="144" y="387"/>
                  </a:lnTo>
                  <a:lnTo>
                    <a:pt x="132" y="390"/>
                  </a:lnTo>
                  <a:lnTo>
                    <a:pt x="123" y="390"/>
                  </a:lnTo>
                  <a:lnTo>
                    <a:pt x="117" y="391"/>
                  </a:lnTo>
                  <a:lnTo>
                    <a:pt x="116" y="391"/>
                  </a:lnTo>
                  <a:lnTo>
                    <a:pt x="114" y="391"/>
                  </a:lnTo>
                  <a:lnTo>
                    <a:pt x="111" y="392"/>
                  </a:lnTo>
                  <a:lnTo>
                    <a:pt x="105" y="392"/>
                  </a:lnTo>
                  <a:lnTo>
                    <a:pt x="96" y="393"/>
                  </a:lnTo>
                  <a:lnTo>
                    <a:pt x="85" y="394"/>
                  </a:lnTo>
                  <a:lnTo>
                    <a:pt x="79" y="396"/>
                  </a:lnTo>
                  <a:lnTo>
                    <a:pt x="78" y="396"/>
                  </a:lnTo>
                  <a:lnTo>
                    <a:pt x="61" y="398"/>
                  </a:lnTo>
                  <a:lnTo>
                    <a:pt x="56" y="398"/>
                  </a:lnTo>
                  <a:lnTo>
                    <a:pt x="44" y="399"/>
                  </a:lnTo>
                  <a:lnTo>
                    <a:pt x="43" y="400"/>
                  </a:lnTo>
                  <a:lnTo>
                    <a:pt x="34" y="400"/>
                  </a:lnTo>
                  <a:lnTo>
                    <a:pt x="24" y="402"/>
                  </a:lnTo>
                  <a:lnTo>
                    <a:pt x="16" y="403"/>
                  </a:lnTo>
                  <a:lnTo>
                    <a:pt x="7" y="404"/>
                  </a:lnTo>
                  <a:lnTo>
                    <a:pt x="2" y="404"/>
                  </a:lnTo>
                  <a:lnTo>
                    <a:pt x="12" y="394"/>
                  </a:lnTo>
                  <a:lnTo>
                    <a:pt x="21" y="370"/>
                  </a:lnTo>
                  <a:lnTo>
                    <a:pt x="30" y="354"/>
                  </a:lnTo>
                  <a:lnTo>
                    <a:pt x="33" y="337"/>
                  </a:lnTo>
                  <a:lnTo>
                    <a:pt x="34" y="304"/>
                  </a:lnTo>
                  <a:lnTo>
                    <a:pt x="34" y="302"/>
                  </a:lnTo>
                  <a:lnTo>
                    <a:pt x="31" y="280"/>
                  </a:lnTo>
                  <a:lnTo>
                    <a:pt x="26" y="270"/>
                  </a:lnTo>
                  <a:lnTo>
                    <a:pt x="9" y="237"/>
                  </a:lnTo>
                  <a:lnTo>
                    <a:pt x="9" y="236"/>
                  </a:lnTo>
                  <a:lnTo>
                    <a:pt x="4" y="213"/>
                  </a:lnTo>
                  <a:lnTo>
                    <a:pt x="4" y="212"/>
                  </a:lnTo>
                  <a:lnTo>
                    <a:pt x="7" y="202"/>
                  </a:lnTo>
                  <a:lnTo>
                    <a:pt x="2" y="186"/>
                  </a:lnTo>
                  <a:lnTo>
                    <a:pt x="0" y="183"/>
                  </a:lnTo>
                  <a:lnTo>
                    <a:pt x="6" y="168"/>
                  </a:lnTo>
                  <a:lnTo>
                    <a:pt x="13" y="148"/>
                  </a:lnTo>
                  <a:lnTo>
                    <a:pt x="13" y="142"/>
                  </a:lnTo>
                  <a:lnTo>
                    <a:pt x="13" y="134"/>
                  </a:lnTo>
                  <a:lnTo>
                    <a:pt x="13" y="130"/>
                  </a:lnTo>
                  <a:lnTo>
                    <a:pt x="9" y="120"/>
                  </a:lnTo>
                  <a:lnTo>
                    <a:pt x="20" y="111"/>
                  </a:lnTo>
                  <a:lnTo>
                    <a:pt x="21" y="108"/>
                  </a:lnTo>
                  <a:lnTo>
                    <a:pt x="20" y="96"/>
                  </a:lnTo>
                  <a:lnTo>
                    <a:pt x="25" y="96"/>
                  </a:lnTo>
                  <a:lnTo>
                    <a:pt x="38" y="84"/>
                  </a:lnTo>
                  <a:lnTo>
                    <a:pt x="52" y="69"/>
                  </a:lnTo>
                  <a:lnTo>
                    <a:pt x="49" y="84"/>
                  </a:lnTo>
                  <a:lnTo>
                    <a:pt x="50" y="105"/>
                  </a:lnTo>
                  <a:lnTo>
                    <a:pt x="57" y="85"/>
                  </a:lnTo>
                  <a:lnTo>
                    <a:pt x="60" y="96"/>
                  </a:lnTo>
                  <a:lnTo>
                    <a:pt x="56" y="106"/>
                  </a:lnTo>
                  <a:lnTo>
                    <a:pt x="58" y="106"/>
                  </a:lnTo>
                  <a:lnTo>
                    <a:pt x="63" y="94"/>
                  </a:lnTo>
                  <a:lnTo>
                    <a:pt x="66" y="81"/>
                  </a:lnTo>
                  <a:lnTo>
                    <a:pt x="62" y="61"/>
                  </a:lnTo>
                  <a:lnTo>
                    <a:pt x="62" y="57"/>
                  </a:lnTo>
                  <a:lnTo>
                    <a:pt x="70" y="48"/>
                  </a:lnTo>
                  <a:lnTo>
                    <a:pt x="80" y="44"/>
                  </a:lnTo>
                  <a:lnTo>
                    <a:pt x="87" y="43"/>
                  </a:lnTo>
                  <a:lnTo>
                    <a:pt x="86" y="37"/>
                  </a:lnTo>
                  <a:lnTo>
                    <a:pt x="79" y="31"/>
                  </a:lnTo>
                  <a:lnTo>
                    <a:pt x="79" y="19"/>
                  </a:lnTo>
                  <a:lnTo>
                    <a:pt x="82" y="15"/>
                  </a:lnTo>
                  <a:lnTo>
                    <a:pt x="81" y="4"/>
                  </a:lnTo>
                  <a:lnTo>
                    <a:pt x="96" y="4"/>
                  </a:lnTo>
                  <a:lnTo>
                    <a:pt x="99" y="0"/>
                  </a:lnTo>
                  <a:lnTo>
                    <a:pt x="104" y="3"/>
                  </a:lnTo>
                  <a:lnTo>
                    <a:pt x="117" y="9"/>
                  </a:lnTo>
                  <a:lnTo>
                    <a:pt x="138" y="10"/>
                  </a:lnTo>
                  <a:lnTo>
                    <a:pt x="145" y="21"/>
                  </a:lnTo>
                  <a:lnTo>
                    <a:pt x="162" y="24"/>
                  </a:lnTo>
                  <a:lnTo>
                    <a:pt x="178" y="30"/>
                  </a:lnTo>
                  <a:lnTo>
                    <a:pt x="188" y="30"/>
                  </a:lnTo>
                  <a:lnTo>
                    <a:pt x="198" y="43"/>
                  </a:lnTo>
                  <a:lnTo>
                    <a:pt x="207" y="57"/>
                  </a:lnTo>
                  <a:lnTo>
                    <a:pt x="200" y="56"/>
                  </a:lnTo>
                  <a:lnTo>
                    <a:pt x="196" y="63"/>
                  </a:lnTo>
                  <a:lnTo>
                    <a:pt x="202" y="72"/>
                  </a:lnTo>
                  <a:lnTo>
                    <a:pt x="207" y="74"/>
                  </a:lnTo>
                  <a:lnTo>
                    <a:pt x="207" y="75"/>
                  </a:lnTo>
                  <a:lnTo>
                    <a:pt x="211" y="86"/>
                  </a:lnTo>
                  <a:lnTo>
                    <a:pt x="212" y="109"/>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GB" dirty="0"/>
            </a:p>
          </p:txBody>
        </p:sp>
        <p:sp>
          <p:nvSpPr>
            <p:cNvPr id="49" name="Freeform 47">
              <a:extLst>
                <a:ext uri="{FF2B5EF4-FFF2-40B4-BE49-F238E27FC236}">
                  <a16:creationId xmlns:a16="http://schemas.microsoft.com/office/drawing/2014/main" id="{488F889A-897A-4252-AE9F-3C42B2B55A6D}"/>
                </a:ext>
              </a:extLst>
            </p:cNvPr>
            <p:cNvSpPr>
              <a:spLocks noChangeAspect="1"/>
            </p:cNvSpPr>
            <p:nvPr/>
          </p:nvSpPr>
          <p:spPr bwMode="auto">
            <a:xfrm>
              <a:off x="6766329" y="1932374"/>
              <a:ext cx="756970" cy="365031"/>
            </a:xfrm>
            <a:custGeom>
              <a:avLst/>
              <a:gdLst>
                <a:gd name="T0" fmla="*/ 260 w 468"/>
                <a:gd name="T1" fmla="*/ 155 h 224"/>
                <a:gd name="T2" fmla="*/ 247 w 468"/>
                <a:gd name="T3" fmla="*/ 157 h 224"/>
                <a:gd name="T4" fmla="*/ 235 w 468"/>
                <a:gd name="T5" fmla="*/ 151 h 224"/>
                <a:gd name="T6" fmla="*/ 207 w 468"/>
                <a:gd name="T7" fmla="*/ 211 h 224"/>
                <a:gd name="T8" fmla="*/ 202 w 468"/>
                <a:gd name="T9" fmla="*/ 224 h 224"/>
                <a:gd name="T10" fmla="*/ 178 w 468"/>
                <a:gd name="T11" fmla="*/ 167 h 224"/>
                <a:gd name="T12" fmla="*/ 169 w 468"/>
                <a:gd name="T13" fmla="*/ 163 h 224"/>
                <a:gd name="T14" fmla="*/ 164 w 468"/>
                <a:gd name="T15" fmla="*/ 162 h 224"/>
                <a:gd name="T16" fmla="*/ 163 w 468"/>
                <a:gd name="T17" fmla="*/ 154 h 224"/>
                <a:gd name="T18" fmla="*/ 150 w 468"/>
                <a:gd name="T19" fmla="*/ 146 h 224"/>
                <a:gd name="T20" fmla="*/ 124 w 468"/>
                <a:gd name="T21" fmla="*/ 146 h 224"/>
                <a:gd name="T22" fmla="*/ 116 w 468"/>
                <a:gd name="T23" fmla="*/ 143 h 224"/>
                <a:gd name="T24" fmla="*/ 103 w 468"/>
                <a:gd name="T25" fmla="*/ 140 h 224"/>
                <a:gd name="T26" fmla="*/ 92 w 468"/>
                <a:gd name="T27" fmla="*/ 134 h 224"/>
                <a:gd name="T28" fmla="*/ 34 w 468"/>
                <a:gd name="T29" fmla="*/ 124 h 224"/>
                <a:gd name="T30" fmla="*/ 13 w 468"/>
                <a:gd name="T31" fmla="*/ 107 h 224"/>
                <a:gd name="T32" fmla="*/ 10 w 468"/>
                <a:gd name="T33" fmla="*/ 95 h 224"/>
                <a:gd name="T34" fmla="*/ 33 w 468"/>
                <a:gd name="T35" fmla="*/ 79 h 224"/>
                <a:gd name="T36" fmla="*/ 50 w 468"/>
                <a:gd name="T37" fmla="*/ 73 h 224"/>
                <a:gd name="T38" fmla="*/ 94 w 468"/>
                <a:gd name="T39" fmla="*/ 48 h 224"/>
                <a:gd name="T40" fmla="*/ 112 w 468"/>
                <a:gd name="T41" fmla="*/ 28 h 224"/>
                <a:gd name="T42" fmla="*/ 126 w 468"/>
                <a:gd name="T43" fmla="*/ 12 h 224"/>
                <a:gd name="T44" fmla="*/ 152 w 468"/>
                <a:gd name="T45" fmla="*/ 0 h 224"/>
                <a:gd name="T46" fmla="*/ 171 w 468"/>
                <a:gd name="T47" fmla="*/ 4 h 224"/>
                <a:gd name="T48" fmla="*/ 140 w 468"/>
                <a:gd name="T49" fmla="*/ 28 h 224"/>
                <a:gd name="T50" fmla="*/ 133 w 468"/>
                <a:gd name="T51" fmla="*/ 41 h 224"/>
                <a:gd name="T52" fmla="*/ 127 w 468"/>
                <a:gd name="T53" fmla="*/ 54 h 224"/>
                <a:gd name="T54" fmla="*/ 141 w 468"/>
                <a:gd name="T55" fmla="*/ 54 h 224"/>
                <a:gd name="T56" fmla="*/ 175 w 468"/>
                <a:gd name="T57" fmla="*/ 56 h 224"/>
                <a:gd name="T58" fmla="*/ 205 w 468"/>
                <a:gd name="T59" fmla="*/ 89 h 224"/>
                <a:gd name="T60" fmla="*/ 244 w 468"/>
                <a:gd name="T61" fmla="*/ 86 h 224"/>
                <a:gd name="T62" fmla="*/ 247 w 468"/>
                <a:gd name="T63" fmla="*/ 80 h 224"/>
                <a:gd name="T64" fmla="*/ 259 w 468"/>
                <a:gd name="T65" fmla="*/ 83 h 224"/>
                <a:gd name="T66" fmla="*/ 301 w 468"/>
                <a:gd name="T67" fmla="*/ 60 h 224"/>
                <a:gd name="T68" fmla="*/ 326 w 468"/>
                <a:gd name="T69" fmla="*/ 58 h 224"/>
                <a:gd name="T70" fmla="*/ 357 w 468"/>
                <a:gd name="T71" fmla="*/ 44 h 224"/>
                <a:gd name="T72" fmla="*/ 361 w 468"/>
                <a:gd name="T73" fmla="*/ 73 h 224"/>
                <a:gd name="T74" fmla="*/ 386 w 468"/>
                <a:gd name="T75" fmla="*/ 70 h 224"/>
                <a:gd name="T76" fmla="*/ 399 w 468"/>
                <a:gd name="T77" fmla="*/ 66 h 224"/>
                <a:gd name="T78" fmla="*/ 414 w 468"/>
                <a:gd name="T79" fmla="*/ 60 h 224"/>
                <a:gd name="T80" fmla="*/ 420 w 468"/>
                <a:gd name="T81" fmla="*/ 62 h 224"/>
                <a:gd name="T82" fmla="*/ 427 w 468"/>
                <a:gd name="T83" fmla="*/ 92 h 224"/>
                <a:gd name="T84" fmla="*/ 436 w 468"/>
                <a:gd name="T85" fmla="*/ 103 h 224"/>
                <a:gd name="T86" fmla="*/ 444 w 468"/>
                <a:gd name="T87" fmla="*/ 96 h 224"/>
                <a:gd name="T88" fmla="*/ 458 w 468"/>
                <a:gd name="T89" fmla="*/ 96 h 224"/>
                <a:gd name="T90" fmla="*/ 460 w 468"/>
                <a:gd name="T91" fmla="*/ 113 h 224"/>
                <a:gd name="T92" fmla="*/ 442 w 468"/>
                <a:gd name="T93" fmla="*/ 112 h 224"/>
                <a:gd name="T94" fmla="*/ 427 w 468"/>
                <a:gd name="T95" fmla="*/ 112 h 224"/>
                <a:gd name="T96" fmla="*/ 392 w 468"/>
                <a:gd name="T97" fmla="*/ 112 h 224"/>
                <a:gd name="T98" fmla="*/ 386 w 468"/>
                <a:gd name="T99" fmla="*/ 132 h 224"/>
                <a:gd name="T100" fmla="*/ 358 w 468"/>
                <a:gd name="T101" fmla="*/ 115 h 224"/>
                <a:gd name="T102" fmla="*/ 325 w 468"/>
                <a:gd name="T103" fmla="*/ 124 h 224"/>
                <a:gd name="T104" fmla="*/ 309 w 468"/>
                <a:gd name="T105" fmla="*/ 128 h 224"/>
                <a:gd name="T106" fmla="*/ 292 w 468"/>
                <a:gd name="T107" fmla="*/ 131 h 224"/>
                <a:gd name="T108" fmla="*/ 272 w 468"/>
                <a:gd name="T109" fmla="*/ 1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8" h="224">
                  <a:moveTo>
                    <a:pt x="272" y="154"/>
                  </a:moveTo>
                  <a:lnTo>
                    <a:pt x="260" y="155"/>
                  </a:lnTo>
                  <a:lnTo>
                    <a:pt x="252" y="145"/>
                  </a:lnTo>
                  <a:lnTo>
                    <a:pt x="247" y="157"/>
                  </a:lnTo>
                  <a:lnTo>
                    <a:pt x="237" y="158"/>
                  </a:lnTo>
                  <a:lnTo>
                    <a:pt x="235" y="151"/>
                  </a:lnTo>
                  <a:lnTo>
                    <a:pt x="220" y="179"/>
                  </a:lnTo>
                  <a:lnTo>
                    <a:pt x="207" y="211"/>
                  </a:lnTo>
                  <a:lnTo>
                    <a:pt x="201" y="222"/>
                  </a:lnTo>
                  <a:lnTo>
                    <a:pt x="202" y="224"/>
                  </a:lnTo>
                  <a:lnTo>
                    <a:pt x="196" y="223"/>
                  </a:lnTo>
                  <a:lnTo>
                    <a:pt x="178" y="167"/>
                  </a:lnTo>
                  <a:lnTo>
                    <a:pt x="177" y="164"/>
                  </a:lnTo>
                  <a:lnTo>
                    <a:pt x="169" y="163"/>
                  </a:lnTo>
                  <a:lnTo>
                    <a:pt x="169" y="161"/>
                  </a:lnTo>
                  <a:lnTo>
                    <a:pt x="164" y="162"/>
                  </a:lnTo>
                  <a:lnTo>
                    <a:pt x="159" y="161"/>
                  </a:lnTo>
                  <a:lnTo>
                    <a:pt x="163" y="154"/>
                  </a:lnTo>
                  <a:lnTo>
                    <a:pt x="159" y="149"/>
                  </a:lnTo>
                  <a:lnTo>
                    <a:pt x="150" y="146"/>
                  </a:lnTo>
                  <a:lnTo>
                    <a:pt x="133" y="145"/>
                  </a:lnTo>
                  <a:lnTo>
                    <a:pt x="124" y="146"/>
                  </a:lnTo>
                  <a:lnTo>
                    <a:pt x="120" y="144"/>
                  </a:lnTo>
                  <a:lnTo>
                    <a:pt x="116" y="143"/>
                  </a:lnTo>
                  <a:lnTo>
                    <a:pt x="109" y="143"/>
                  </a:lnTo>
                  <a:lnTo>
                    <a:pt x="103" y="140"/>
                  </a:lnTo>
                  <a:lnTo>
                    <a:pt x="98" y="138"/>
                  </a:lnTo>
                  <a:lnTo>
                    <a:pt x="92" y="134"/>
                  </a:lnTo>
                  <a:lnTo>
                    <a:pt x="39" y="125"/>
                  </a:lnTo>
                  <a:lnTo>
                    <a:pt x="34" y="124"/>
                  </a:lnTo>
                  <a:lnTo>
                    <a:pt x="20" y="119"/>
                  </a:lnTo>
                  <a:lnTo>
                    <a:pt x="13" y="107"/>
                  </a:lnTo>
                  <a:lnTo>
                    <a:pt x="0" y="101"/>
                  </a:lnTo>
                  <a:lnTo>
                    <a:pt x="10" y="95"/>
                  </a:lnTo>
                  <a:lnTo>
                    <a:pt x="26" y="86"/>
                  </a:lnTo>
                  <a:lnTo>
                    <a:pt x="33" y="79"/>
                  </a:lnTo>
                  <a:lnTo>
                    <a:pt x="42" y="73"/>
                  </a:lnTo>
                  <a:lnTo>
                    <a:pt x="50" y="73"/>
                  </a:lnTo>
                  <a:lnTo>
                    <a:pt x="74" y="62"/>
                  </a:lnTo>
                  <a:lnTo>
                    <a:pt x="94" y="48"/>
                  </a:lnTo>
                  <a:lnTo>
                    <a:pt x="98" y="41"/>
                  </a:lnTo>
                  <a:lnTo>
                    <a:pt x="112" y="28"/>
                  </a:lnTo>
                  <a:lnTo>
                    <a:pt x="120" y="22"/>
                  </a:lnTo>
                  <a:lnTo>
                    <a:pt x="126" y="12"/>
                  </a:lnTo>
                  <a:lnTo>
                    <a:pt x="144" y="2"/>
                  </a:lnTo>
                  <a:lnTo>
                    <a:pt x="152" y="0"/>
                  </a:lnTo>
                  <a:lnTo>
                    <a:pt x="169" y="0"/>
                  </a:lnTo>
                  <a:lnTo>
                    <a:pt x="171" y="4"/>
                  </a:lnTo>
                  <a:lnTo>
                    <a:pt x="153" y="16"/>
                  </a:lnTo>
                  <a:lnTo>
                    <a:pt x="140" y="28"/>
                  </a:lnTo>
                  <a:lnTo>
                    <a:pt x="139" y="34"/>
                  </a:lnTo>
                  <a:lnTo>
                    <a:pt x="133" y="41"/>
                  </a:lnTo>
                  <a:lnTo>
                    <a:pt x="132" y="47"/>
                  </a:lnTo>
                  <a:lnTo>
                    <a:pt x="127" y="54"/>
                  </a:lnTo>
                  <a:lnTo>
                    <a:pt x="140" y="54"/>
                  </a:lnTo>
                  <a:lnTo>
                    <a:pt x="141" y="54"/>
                  </a:lnTo>
                  <a:lnTo>
                    <a:pt x="154" y="54"/>
                  </a:lnTo>
                  <a:lnTo>
                    <a:pt x="175" y="56"/>
                  </a:lnTo>
                  <a:lnTo>
                    <a:pt x="186" y="67"/>
                  </a:lnTo>
                  <a:lnTo>
                    <a:pt x="205" y="89"/>
                  </a:lnTo>
                  <a:lnTo>
                    <a:pt x="220" y="88"/>
                  </a:lnTo>
                  <a:lnTo>
                    <a:pt x="244" y="86"/>
                  </a:lnTo>
                  <a:lnTo>
                    <a:pt x="249" y="84"/>
                  </a:lnTo>
                  <a:lnTo>
                    <a:pt x="247" y="80"/>
                  </a:lnTo>
                  <a:lnTo>
                    <a:pt x="252" y="84"/>
                  </a:lnTo>
                  <a:lnTo>
                    <a:pt x="259" y="83"/>
                  </a:lnTo>
                  <a:lnTo>
                    <a:pt x="284" y="65"/>
                  </a:lnTo>
                  <a:lnTo>
                    <a:pt x="301" y="60"/>
                  </a:lnTo>
                  <a:lnTo>
                    <a:pt x="309" y="60"/>
                  </a:lnTo>
                  <a:lnTo>
                    <a:pt x="326" y="58"/>
                  </a:lnTo>
                  <a:lnTo>
                    <a:pt x="342" y="48"/>
                  </a:lnTo>
                  <a:lnTo>
                    <a:pt x="357" y="44"/>
                  </a:lnTo>
                  <a:lnTo>
                    <a:pt x="358" y="71"/>
                  </a:lnTo>
                  <a:lnTo>
                    <a:pt x="361" y="73"/>
                  </a:lnTo>
                  <a:lnTo>
                    <a:pt x="378" y="72"/>
                  </a:lnTo>
                  <a:lnTo>
                    <a:pt x="386" y="70"/>
                  </a:lnTo>
                  <a:lnTo>
                    <a:pt x="391" y="74"/>
                  </a:lnTo>
                  <a:lnTo>
                    <a:pt x="399" y="66"/>
                  </a:lnTo>
                  <a:lnTo>
                    <a:pt x="410" y="65"/>
                  </a:lnTo>
                  <a:lnTo>
                    <a:pt x="414" y="60"/>
                  </a:lnTo>
                  <a:lnTo>
                    <a:pt x="418" y="60"/>
                  </a:lnTo>
                  <a:lnTo>
                    <a:pt x="420" y="62"/>
                  </a:lnTo>
                  <a:lnTo>
                    <a:pt x="420" y="76"/>
                  </a:lnTo>
                  <a:lnTo>
                    <a:pt x="427" y="92"/>
                  </a:lnTo>
                  <a:lnTo>
                    <a:pt x="432" y="95"/>
                  </a:lnTo>
                  <a:lnTo>
                    <a:pt x="436" y="103"/>
                  </a:lnTo>
                  <a:lnTo>
                    <a:pt x="440" y="102"/>
                  </a:lnTo>
                  <a:lnTo>
                    <a:pt x="444" y="96"/>
                  </a:lnTo>
                  <a:lnTo>
                    <a:pt x="450" y="100"/>
                  </a:lnTo>
                  <a:lnTo>
                    <a:pt x="458" y="96"/>
                  </a:lnTo>
                  <a:lnTo>
                    <a:pt x="468" y="106"/>
                  </a:lnTo>
                  <a:lnTo>
                    <a:pt x="460" y="113"/>
                  </a:lnTo>
                  <a:lnTo>
                    <a:pt x="451" y="114"/>
                  </a:lnTo>
                  <a:lnTo>
                    <a:pt x="442" y="112"/>
                  </a:lnTo>
                  <a:lnTo>
                    <a:pt x="434" y="114"/>
                  </a:lnTo>
                  <a:lnTo>
                    <a:pt x="427" y="112"/>
                  </a:lnTo>
                  <a:lnTo>
                    <a:pt x="410" y="119"/>
                  </a:lnTo>
                  <a:lnTo>
                    <a:pt x="392" y="112"/>
                  </a:lnTo>
                  <a:lnTo>
                    <a:pt x="388" y="115"/>
                  </a:lnTo>
                  <a:lnTo>
                    <a:pt x="386" y="132"/>
                  </a:lnTo>
                  <a:lnTo>
                    <a:pt x="367" y="118"/>
                  </a:lnTo>
                  <a:lnTo>
                    <a:pt x="358" y="115"/>
                  </a:lnTo>
                  <a:lnTo>
                    <a:pt x="332" y="113"/>
                  </a:lnTo>
                  <a:lnTo>
                    <a:pt x="325" y="124"/>
                  </a:lnTo>
                  <a:lnTo>
                    <a:pt x="318" y="127"/>
                  </a:lnTo>
                  <a:lnTo>
                    <a:pt x="309" y="128"/>
                  </a:lnTo>
                  <a:lnTo>
                    <a:pt x="304" y="132"/>
                  </a:lnTo>
                  <a:lnTo>
                    <a:pt x="292" y="131"/>
                  </a:lnTo>
                  <a:lnTo>
                    <a:pt x="284" y="133"/>
                  </a:lnTo>
                  <a:lnTo>
                    <a:pt x="272" y="154"/>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GB" dirty="0"/>
            </a:p>
          </p:txBody>
        </p:sp>
        <p:sp>
          <p:nvSpPr>
            <p:cNvPr id="50" name="Freeform 48">
              <a:extLst>
                <a:ext uri="{FF2B5EF4-FFF2-40B4-BE49-F238E27FC236}">
                  <a16:creationId xmlns:a16="http://schemas.microsoft.com/office/drawing/2014/main" id="{933E36F3-9A88-4E12-A481-81CDD7BE8B2C}"/>
                </a:ext>
              </a:extLst>
            </p:cNvPr>
            <p:cNvSpPr>
              <a:spLocks noChangeAspect="1"/>
            </p:cNvSpPr>
            <p:nvPr/>
          </p:nvSpPr>
          <p:spPr bwMode="auto">
            <a:xfrm>
              <a:off x="7404737" y="2142267"/>
              <a:ext cx="27360" cy="18252"/>
            </a:xfrm>
            <a:custGeom>
              <a:avLst/>
              <a:gdLst>
                <a:gd name="T0" fmla="*/ 1 w 19"/>
                <a:gd name="T1" fmla="*/ 4 h 13"/>
                <a:gd name="T2" fmla="*/ 0 w 19"/>
                <a:gd name="T3" fmla="*/ 0 h 13"/>
                <a:gd name="T4" fmla="*/ 19 w 19"/>
                <a:gd name="T5" fmla="*/ 11 h 13"/>
                <a:gd name="T6" fmla="*/ 12 w 19"/>
                <a:gd name="T7" fmla="*/ 13 h 13"/>
                <a:gd name="T8" fmla="*/ 1 w 19"/>
                <a:gd name="T9" fmla="*/ 4 h 13"/>
              </a:gdLst>
              <a:ahLst/>
              <a:cxnLst>
                <a:cxn ang="0">
                  <a:pos x="T0" y="T1"/>
                </a:cxn>
                <a:cxn ang="0">
                  <a:pos x="T2" y="T3"/>
                </a:cxn>
                <a:cxn ang="0">
                  <a:pos x="T4" y="T5"/>
                </a:cxn>
                <a:cxn ang="0">
                  <a:pos x="T6" y="T7"/>
                </a:cxn>
                <a:cxn ang="0">
                  <a:pos x="T8" y="T9"/>
                </a:cxn>
              </a:cxnLst>
              <a:rect l="0" t="0" r="r" b="b"/>
              <a:pathLst>
                <a:path w="19" h="13">
                  <a:moveTo>
                    <a:pt x="1" y="4"/>
                  </a:moveTo>
                  <a:lnTo>
                    <a:pt x="0" y="0"/>
                  </a:lnTo>
                  <a:lnTo>
                    <a:pt x="19" y="11"/>
                  </a:lnTo>
                  <a:lnTo>
                    <a:pt x="12" y="13"/>
                  </a:lnTo>
                  <a:lnTo>
                    <a:pt x="1" y="4"/>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51" name="Freeform 49">
              <a:extLst>
                <a:ext uri="{FF2B5EF4-FFF2-40B4-BE49-F238E27FC236}">
                  <a16:creationId xmlns:a16="http://schemas.microsoft.com/office/drawing/2014/main" id="{7EF57E96-6804-4B1C-97E1-C3E299CA24B3}"/>
                </a:ext>
              </a:extLst>
            </p:cNvPr>
            <p:cNvSpPr>
              <a:spLocks noChangeAspect="1"/>
            </p:cNvSpPr>
            <p:nvPr/>
          </p:nvSpPr>
          <p:spPr bwMode="auto">
            <a:xfrm>
              <a:off x="6894011" y="1868494"/>
              <a:ext cx="36480" cy="0"/>
            </a:xfrm>
            <a:custGeom>
              <a:avLst/>
              <a:gdLst>
                <a:gd name="T0" fmla="*/ 0 w 20"/>
                <a:gd name="T1" fmla="*/ 1 h 3"/>
                <a:gd name="T2" fmla="*/ 20 w 20"/>
                <a:gd name="T3" fmla="*/ 0 h 3"/>
                <a:gd name="T4" fmla="*/ 16 w 20"/>
                <a:gd name="T5" fmla="*/ 1 h 3"/>
                <a:gd name="T6" fmla="*/ 12 w 20"/>
                <a:gd name="T7" fmla="*/ 3 h 3"/>
                <a:gd name="T8" fmla="*/ 0 w 20"/>
                <a:gd name="T9" fmla="*/ 1 h 3"/>
              </a:gdLst>
              <a:ahLst/>
              <a:cxnLst>
                <a:cxn ang="0">
                  <a:pos x="T0" y="T1"/>
                </a:cxn>
                <a:cxn ang="0">
                  <a:pos x="T2" y="T3"/>
                </a:cxn>
                <a:cxn ang="0">
                  <a:pos x="T4" y="T5"/>
                </a:cxn>
                <a:cxn ang="0">
                  <a:pos x="T6" y="T7"/>
                </a:cxn>
                <a:cxn ang="0">
                  <a:pos x="T8" y="T9"/>
                </a:cxn>
              </a:cxnLst>
              <a:rect l="0" t="0" r="r" b="b"/>
              <a:pathLst>
                <a:path w="20" h="3">
                  <a:moveTo>
                    <a:pt x="0" y="1"/>
                  </a:moveTo>
                  <a:lnTo>
                    <a:pt x="20" y="0"/>
                  </a:lnTo>
                  <a:lnTo>
                    <a:pt x="16" y="1"/>
                  </a:lnTo>
                  <a:lnTo>
                    <a:pt x="12" y="3"/>
                  </a:lnTo>
                  <a:lnTo>
                    <a:pt x="0" y="1"/>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52" name="Freeform 50">
              <a:extLst>
                <a:ext uri="{FF2B5EF4-FFF2-40B4-BE49-F238E27FC236}">
                  <a16:creationId xmlns:a16="http://schemas.microsoft.com/office/drawing/2014/main" id="{0A11F6E6-FCB4-4D2B-90C2-BA6C6254DA09}"/>
                </a:ext>
              </a:extLst>
            </p:cNvPr>
            <p:cNvSpPr>
              <a:spLocks noChangeAspect="1"/>
            </p:cNvSpPr>
            <p:nvPr/>
          </p:nvSpPr>
          <p:spPr bwMode="auto">
            <a:xfrm>
              <a:off x="7468579" y="2680687"/>
              <a:ext cx="519847" cy="593175"/>
            </a:xfrm>
            <a:custGeom>
              <a:avLst/>
              <a:gdLst>
                <a:gd name="T0" fmla="*/ 108 w 322"/>
                <a:gd name="T1" fmla="*/ 349 h 367"/>
                <a:gd name="T2" fmla="*/ 92 w 322"/>
                <a:gd name="T3" fmla="*/ 349 h 367"/>
                <a:gd name="T4" fmla="*/ 78 w 322"/>
                <a:gd name="T5" fmla="*/ 341 h 367"/>
                <a:gd name="T6" fmla="*/ 70 w 322"/>
                <a:gd name="T7" fmla="*/ 328 h 367"/>
                <a:gd name="T8" fmla="*/ 55 w 322"/>
                <a:gd name="T9" fmla="*/ 322 h 367"/>
                <a:gd name="T10" fmla="*/ 35 w 322"/>
                <a:gd name="T11" fmla="*/ 322 h 367"/>
                <a:gd name="T12" fmla="*/ 31 w 322"/>
                <a:gd name="T13" fmla="*/ 317 h 367"/>
                <a:gd name="T14" fmla="*/ 28 w 322"/>
                <a:gd name="T15" fmla="*/ 286 h 367"/>
                <a:gd name="T16" fmla="*/ 26 w 322"/>
                <a:gd name="T17" fmla="*/ 276 h 367"/>
                <a:gd name="T18" fmla="*/ 23 w 322"/>
                <a:gd name="T19" fmla="*/ 254 h 367"/>
                <a:gd name="T20" fmla="*/ 22 w 322"/>
                <a:gd name="T21" fmla="*/ 238 h 367"/>
                <a:gd name="T22" fmla="*/ 18 w 322"/>
                <a:gd name="T23" fmla="*/ 214 h 367"/>
                <a:gd name="T24" fmla="*/ 17 w 322"/>
                <a:gd name="T25" fmla="*/ 198 h 367"/>
                <a:gd name="T26" fmla="*/ 14 w 322"/>
                <a:gd name="T27" fmla="*/ 176 h 367"/>
                <a:gd name="T28" fmla="*/ 11 w 322"/>
                <a:gd name="T29" fmla="*/ 152 h 367"/>
                <a:gd name="T30" fmla="*/ 10 w 322"/>
                <a:gd name="T31" fmla="*/ 140 h 367"/>
                <a:gd name="T32" fmla="*/ 6 w 322"/>
                <a:gd name="T33" fmla="*/ 114 h 367"/>
                <a:gd name="T34" fmla="*/ 4 w 322"/>
                <a:gd name="T35" fmla="*/ 100 h 367"/>
                <a:gd name="T36" fmla="*/ 4 w 322"/>
                <a:gd name="T37" fmla="*/ 73 h 367"/>
                <a:gd name="T38" fmla="*/ 31 w 322"/>
                <a:gd name="T39" fmla="*/ 68 h 367"/>
                <a:gd name="T40" fmla="*/ 73 w 322"/>
                <a:gd name="T41" fmla="*/ 61 h 367"/>
                <a:gd name="T42" fmla="*/ 95 w 322"/>
                <a:gd name="T43" fmla="*/ 56 h 367"/>
                <a:gd name="T44" fmla="*/ 118 w 322"/>
                <a:gd name="T45" fmla="*/ 65 h 367"/>
                <a:gd name="T46" fmla="*/ 152 w 322"/>
                <a:gd name="T47" fmla="*/ 72 h 367"/>
                <a:gd name="T48" fmla="*/ 178 w 322"/>
                <a:gd name="T49" fmla="*/ 74 h 367"/>
                <a:gd name="T50" fmla="*/ 204 w 322"/>
                <a:gd name="T51" fmla="*/ 62 h 367"/>
                <a:gd name="T52" fmla="*/ 236 w 322"/>
                <a:gd name="T53" fmla="*/ 44 h 367"/>
                <a:gd name="T54" fmla="*/ 266 w 322"/>
                <a:gd name="T55" fmla="*/ 18 h 367"/>
                <a:gd name="T56" fmla="*/ 301 w 322"/>
                <a:gd name="T57" fmla="*/ 12 h 367"/>
                <a:gd name="T58" fmla="*/ 307 w 322"/>
                <a:gd name="T59" fmla="*/ 46 h 367"/>
                <a:gd name="T60" fmla="*/ 310 w 322"/>
                <a:gd name="T61" fmla="*/ 66 h 367"/>
                <a:gd name="T62" fmla="*/ 316 w 322"/>
                <a:gd name="T63" fmla="*/ 96 h 367"/>
                <a:gd name="T64" fmla="*/ 318 w 322"/>
                <a:gd name="T65" fmla="*/ 108 h 367"/>
                <a:gd name="T66" fmla="*/ 322 w 322"/>
                <a:gd name="T67" fmla="*/ 128 h 367"/>
                <a:gd name="T68" fmla="*/ 311 w 322"/>
                <a:gd name="T69" fmla="*/ 136 h 367"/>
                <a:gd name="T70" fmla="*/ 317 w 322"/>
                <a:gd name="T71" fmla="*/ 154 h 367"/>
                <a:gd name="T72" fmla="*/ 317 w 322"/>
                <a:gd name="T73" fmla="*/ 174 h 367"/>
                <a:gd name="T74" fmla="*/ 316 w 322"/>
                <a:gd name="T75" fmla="*/ 190 h 367"/>
                <a:gd name="T76" fmla="*/ 312 w 322"/>
                <a:gd name="T77" fmla="*/ 208 h 367"/>
                <a:gd name="T78" fmla="*/ 312 w 322"/>
                <a:gd name="T79" fmla="*/ 230 h 367"/>
                <a:gd name="T80" fmla="*/ 301 w 322"/>
                <a:gd name="T81" fmla="*/ 241 h 367"/>
                <a:gd name="T82" fmla="*/ 289 w 322"/>
                <a:gd name="T83" fmla="*/ 258 h 367"/>
                <a:gd name="T84" fmla="*/ 271 w 322"/>
                <a:gd name="T85" fmla="*/ 262 h 367"/>
                <a:gd name="T86" fmla="*/ 257 w 322"/>
                <a:gd name="T87" fmla="*/ 280 h 367"/>
                <a:gd name="T88" fmla="*/ 256 w 322"/>
                <a:gd name="T89" fmla="*/ 286 h 367"/>
                <a:gd name="T90" fmla="*/ 256 w 322"/>
                <a:gd name="T91" fmla="*/ 307 h 367"/>
                <a:gd name="T92" fmla="*/ 240 w 322"/>
                <a:gd name="T93" fmla="*/ 301 h 367"/>
                <a:gd name="T94" fmla="*/ 229 w 322"/>
                <a:gd name="T95" fmla="*/ 330 h 367"/>
                <a:gd name="T96" fmla="*/ 228 w 322"/>
                <a:gd name="T97" fmla="*/ 346 h 367"/>
                <a:gd name="T98" fmla="*/ 221 w 322"/>
                <a:gd name="T99" fmla="*/ 362 h 367"/>
                <a:gd name="T100" fmla="*/ 202 w 322"/>
                <a:gd name="T101" fmla="*/ 361 h 367"/>
                <a:gd name="T102" fmla="*/ 186 w 322"/>
                <a:gd name="T103" fmla="*/ 355 h 367"/>
                <a:gd name="T104" fmla="*/ 168 w 322"/>
                <a:gd name="T105" fmla="*/ 342 h 367"/>
                <a:gd name="T106" fmla="*/ 152 w 322"/>
                <a:gd name="T107" fmla="*/ 355 h 367"/>
                <a:gd name="T108" fmla="*/ 132 w 322"/>
                <a:gd name="T109" fmla="*/ 349 h 367"/>
                <a:gd name="T110" fmla="*/ 121 w 322"/>
                <a:gd name="T111" fmla="*/ 35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 h="367">
                  <a:moveTo>
                    <a:pt x="120" y="358"/>
                  </a:moveTo>
                  <a:lnTo>
                    <a:pt x="116" y="358"/>
                  </a:lnTo>
                  <a:lnTo>
                    <a:pt x="108" y="349"/>
                  </a:lnTo>
                  <a:lnTo>
                    <a:pt x="103" y="348"/>
                  </a:lnTo>
                  <a:lnTo>
                    <a:pt x="96" y="347"/>
                  </a:lnTo>
                  <a:lnTo>
                    <a:pt x="92" y="349"/>
                  </a:lnTo>
                  <a:lnTo>
                    <a:pt x="88" y="348"/>
                  </a:lnTo>
                  <a:lnTo>
                    <a:pt x="79" y="346"/>
                  </a:lnTo>
                  <a:lnTo>
                    <a:pt x="78" y="341"/>
                  </a:lnTo>
                  <a:lnTo>
                    <a:pt x="76" y="336"/>
                  </a:lnTo>
                  <a:lnTo>
                    <a:pt x="73" y="335"/>
                  </a:lnTo>
                  <a:lnTo>
                    <a:pt x="70" y="328"/>
                  </a:lnTo>
                  <a:lnTo>
                    <a:pt x="65" y="325"/>
                  </a:lnTo>
                  <a:lnTo>
                    <a:pt x="56" y="320"/>
                  </a:lnTo>
                  <a:lnTo>
                    <a:pt x="55" y="322"/>
                  </a:lnTo>
                  <a:lnTo>
                    <a:pt x="47" y="325"/>
                  </a:lnTo>
                  <a:lnTo>
                    <a:pt x="36" y="319"/>
                  </a:lnTo>
                  <a:lnTo>
                    <a:pt x="35" y="322"/>
                  </a:lnTo>
                  <a:lnTo>
                    <a:pt x="31" y="324"/>
                  </a:lnTo>
                  <a:lnTo>
                    <a:pt x="31" y="322"/>
                  </a:lnTo>
                  <a:lnTo>
                    <a:pt x="31" y="317"/>
                  </a:lnTo>
                  <a:lnTo>
                    <a:pt x="29" y="305"/>
                  </a:lnTo>
                  <a:lnTo>
                    <a:pt x="28" y="289"/>
                  </a:lnTo>
                  <a:lnTo>
                    <a:pt x="28" y="286"/>
                  </a:lnTo>
                  <a:lnTo>
                    <a:pt x="26" y="283"/>
                  </a:lnTo>
                  <a:lnTo>
                    <a:pt x="26" y="280"/>
                  </a:lnTo>
                  <a:lnTo>
                    <a:pt x="26" y="276"/>
                  </a:lnTo>
                  <a:lnTo>
                    <a:pt x="25" y="275"/>
                  </a:lnTo>
                  <a:lnTo>
                    <a:pt x="24" y="264"/>
                  </a:lnTo>
                  <a:lnTo>
                    <a:pt x="23" y="254"/>
                  </a:lnTo>
                  <a:lnTo>
                    <a:pt x="23" y="250"/>
                  </a:lnTo>
                  <a:lnTo>
                    <a:pt x="22" y="245"/>
                  </a:lnTo>
                  <a:lnTo>
                    <a:pt x="22" y="238"/>
                  </a:lnTo>
                  <a:lnTo>
                    <a:pt x="22" y="236"/>
                  </a:lnTo>
                  <a:lnTo>
                    <a:pt x="19" y="226"/>
                  </a:lnTo>
                  <a:lnTo>
                    <a:pt x="18" y="214"/>
                  </a:lnTo>
                  <a:lnTo>
                    <a:pt x="18" y="208"/>
                  </a:lnTo>
                  <a:lnTo>
                    <a:pt x="17" y="203"/>
                  </a:lnTo>
                  <a:lnTo>
                    <a:pt x="17" y="198"/>
                  </a:lnTo>
                  <a:lnTo>
                    <a:pt x="16" y="188"/>
                  </a:lnTo>
                  <a:lnTo>
                    <a:pt x="14" y="182"/>
                  </a:lnTo>
                  <a:lnTo>
                    <a:pt x="14" y="176"/>
                  </a:lnTo>
                  <a:lnTo>
                    <a:pt x="12" y="167"/>
                  </a:lnTo>
                  <a:lnTo>
                    <a:pt x="12" y="164"/>
                  </a:lnTo>
                  <a:lnTo>
                    <a:pt x="11" y="152"/>
                  </a:lnTo>
                  <a:lnTo>
                    <a:pt x="10" y="148"/>
                  </a:lnTo>
                  <a:lnTo>
                    <a:pt x="10" y="142"/>
                  </a:lnTo>
                  <a:lnTo>
                    <a:pt x="10" y="140"/>
                  </a:lnTo>
                  <a:lnTo>
                    <a:pt x="7" y="128"/>
                  </a:lnTo>
                  <a:lnTo>
                    <a:pt x="6" y="116"/>
                  </a:lnTo>
                  <a:lnTo>
                    <a:pt x="6" y="114"/>
                  </a:lnTo>
                  <a:lnTo>
                    <a:pt x="5" y="106"/>
                  </a:lnTo>
                  <a:lnTo>
                    <a:pt x="5" y="104"/>
                  </a:lnTo>
                  <a:lnTo>
                    <a:pt x="4" y="100"/>
                  </a:lnTo>
                  <a:lnTo>
                    <a:pt x="2" y="89"/>
                  </a:lnTo>
                  <a:lnTo>
                    <a:pt x="0" y="73"/>
                  </a:lnTo>
                  <a:lnTo>
                    <a:pt x="4" y="73"/>
                  </a:lnTo>
                  <a:lnTo>
                    <a:pt x="23" y="70"/>
                  </a:lnTo>
                  <a:lnTo>
                    <a:pt x="29" y="68"/>
                  </a:lnTo>
                  <a:lnTo>
                    <a:pt x="31" y="68"/>
                  </a:lnTo>
                  <a:lnTo>
                    <a:pt x="43" y="66"/>
                  </a:lnTo>
                  <a:lnTo>
                    <a:pt x="65" y="62"/>
                  </a:lnTo>
                  <a:lnTo>
                    <a:pt x="73" y="61"/>
                  </a:lnTo>
                  <a:lnTo>
                    <a:pt x="85" y="59"/>
                  </a:lnTo>
                  <a:lnTo>
                    <a:pt x="88" y="58"/>
                  </a:lnTo>
                  <a:lnTo>
                    <a:pt x="95" y="56"/>
                  </a:lnTo>
                  <a:lnTo>
                    <a:pt x="101" y="60"/>
                  </a:lnTo>
                  <a:lnTo>
                    <a:pt x="110" y="61"/>
                  </a:lnTo>
                  <a:lnTo>
                    <a:pt x="118" y="65"/>
                  </a:lnTo>
                  <a:lnTo>
                    <a:pt x="131" y="71"/>
                  </a:lnTo>
                  <a:lnTo>
                    <a:pt x="148" y="67"/>
                  </a:lnTo>
                  <a:lnTo>
                    <a:pt x="152" y="72"/>
                  </a:lnTo>
                  <a:lnTo>
                    <a:pt x="158" y="77"/>
                  </a:lnTo>
                  <a:lnTo>
                    <a:pt x="168" y="80"/>
                  </a:lnTo>
                  <a:lnTo>
                    <a:pt x="178" y="74"/>
                  </a:lnTo>
                  <a:lnTo>
                    <a:pt x="185" y="72"/>
                  </a:lnTo>
                  <a:lnTo>
                    <a:pt x="192" y="66"/>
                  </a:lnTo>
                  <a:lnTo>
                    <a:pt x="204" y="62"/>
                  </a:lnTo>
                  <a:lnTo>
                    <a:pt x="211" y="64"/>
                  </a:lnTo>
                  <a:lnTo>
                    <a:pt x="220" y="61"/>
                  </a:lnTo>
                  <a:lnTo>
                    <a:pt x="236" y="44"/>
                  </a:lnTo>
                  <a:lnTo>
                    <a:pt x="241" y="37"/>
                  </a:lnTo>
                  <a:lnTo>
                    <a:pt x="242" y="36"/>
                  </a:lnTo>
                  <a:lnTo>
                    <a:pt x="266" y="18"/>
                  </a:lnTo>
                  <a:lnTo>
                    <a:pt x="299" y="0"/>
                  </a:lnTo>
                  <a:lnTo>
                    <a:pt x="300" y="10"/>
                  </a:lnTo>
                  <a:lnTo>
                    <a:pt x="301" y="12"/>
                  </a:lnTo>
                  <a:lnTo>
                    <a:pt x="304" y="25"/>
                  </a:lnTo>
                  <a:lnTo>
                    <a:pt x="305" y="34"/>
                  </a:lnTo>
                  <a:lnTo>
                    <a:pt x="307" y="46"/>
                  </a:lnTo>
                  <a:lnTo>
                    <a:pt x="307" y="47"/>
                  </a:lnTo>
                  <a:lnTo>
                    <a:pt x="308" y="58"/>
                  </a:lnTo>
                  <a:lnTo>
                    <a:pt x="310" y="66"/>
                  </a:lnTo>
                  <a:lnTo>
                    <a:pt x="313" y="82"/>
                  </a:lnTo>
                  <a:lnTo>
                    <a:pt x="314" y="94"/>
                  </a:lnTo>
                  <a:lnTo>
                    <a:pt x="316" y="96"/>
                  </a:lnTo>
                  <a:lnTo>
                    <a:pt x="317" y="103"/>
                  </a:lnTo>
                  <a:lnTo>
                    <a:pt x="317" y="106"/>
                  </a:lnTo>
                  <a:lnTo>
                    <a:pt x="318" y="108"/>
                  </a:lnTo>
                  <a:lnTo>
                    <a:pt x="318" y="114"/>
                  </a:lnTo>
                  <a:lnTo>
                    <a:pt x="319" y="120"/>
                  </a:lnTo>
                  <a:lnTo>
                    <a:pt x="322" y="128"/>
                  </a:lnTo>
                  <a:lnTo>
                    <a:pt x="318" y="131"/>
                  </a:lnTo>
                  <a:lnTo>
                    <a:pt x="313" y="132"/>
                  </a:lnTo>
                  <a:lnTo>
                    <a:pt x="311" y="136"/>
                  </a:lnTo>
                  <a:lnTo>
                    <a:pt x="317" y="143"/>
                  </a:lnTo>
                  <a:lnTo>
                    <a:pt x="318" y="152"/>
                  </a:lnTo>
                  <a:lnTo>
                    <a:pt x="317" y="154"/>
                  </a:lnTo>
                  <a:lnTo>
                    <a:pt x="319" y="155"/>
                  </a:lnTo>
                  <a:lnTo>
                    <a:pt x="319" y="166"/>
                  </a:lnTo>
                  <a:lnTo>
                    <a:pt x="317" y="174"/>
                  </a:lnTo>
                  <a:lnTo>
                    <a:pt x="316" y="178"/>
                  </a:lnTo>
                  <a:lnTo>
                    <a:pt x="316" y="180"/>
                  </a:lnTo>
                  <a:lnTo>
                    <a:pt x="316" y="190"/>
                  </a:lnTo>
                  <a:lnTo>
                    <a:pt x="316" y="196"/>
                  </a:lnTo>
                  <a:lnTo>
                    <a:pt x="313" y="202"/>
                  </a:lnTo>
                  <a:lnTo>
                    <a:pt x="312" y="208"/>
                  </a:lnTo>
                  <a:lnTo>
                    <a:pt x="311" y="218"/>
                  </a:lnTo>
                  <a:lnTo>
                    <a:pt x="313" y="221"/>
                  </a:lnTo>
                  <a:lnTo>
                    <a:pt x="312" y="230"/>
                  </a:lnTo>
                  <a:lnTo>
                    <a:pt x="307" y="233"/>
                  </a:lnTo>
                  <a:lnTo>
                    <a:pt x="304" y="238"/>
                  </a:lnTo>
                  <a:lnTo>
                    <a:pt x="301" y="241"/>
                  </a:lnTo>
                  <a:lnTo>
                    <a:pt x="299" y="245"/>
                  </a:lnTo>
                  <a:lnTo>
                    <a:pt x="296" y="250"/>
                  </a:lnTo>
                  <a:lnTo>
                    <a:pt x="289" y="258"/>
                  </a:lnTo>
                  <a:lnTo>
                    <a:pt x="286" y="259"/>
                  </a:lnTo>
                  <a:lnTo>
                    <a:pt x="281" y="264"/>
                  </a:lnTo>
                  <a:lnTo>
                    <a:pt x="271" y="262"/>
                  </a:lnTo>
                  <a:lnTo>
                    <a:pt x="268" y="274"/>
                  </a:lnTo>
                  <a:lnTo>
                    <a:pt x="258" y="276"/>
                  </a:lnTo>
                  <a:lnTo>
                    <a:pt x="257" y="280"/>
                  </a:lnTo>
                  <a:lnTo>
                    <a:pt x="256" y="283"/>
                  </a:lnTo>
                  <a:lnTo>
                    <a:pt x="256" y="284"/>
                  </a:lnTo>
                  <a:lnTo>
                    <a:pt x="256" y="286"/>
                  </a:lnTo>
                  <a:lnTo>
                    <a:pt x="257" y="289"/>
                  </a:lnTo>
                  <a:lnTo>
                    <a:pt x="257" y="292"/>
                  </a:lnTo>
                  <a:lnTo>
                    <a:pt x="256" y="307"/>
                  </a:lnTo>
                  <a:lnTo>
                    <a:pt x="251" y="314"/>
                  </a:lnTo>
                  <a:lnTo>
                    <a:pt x="248" y="314"/>
                  </a:lnTo>
                  <a:lnTo>
                    <a:pt x="240" y="301"/>
                  </a:lnTo>
                  <a:lnTo>
                    <a:pt x="236" y="305"/>
                  </a:lnTo>
                  <a:lnTo>
                    <a:pt x="234" y="310"/>
                  </a:lnTo>
                  <a:lnTo>
                    <a:pt x="229" y="330"/>
                  </a:lnTo>
                  <a:lnTo>
                    <a:pt x="233" y="342"/>
                  </a:lnTo>
                  <a:lnTo>
                    <a:pt x="230" y="346"/>
                  </a:lnTo>
                  <a:lnTo>
                    <a:pt x="228" y="346"/>
                  </a:lnTo>
                  <a:lnTo>
                    <a:pt x="226" y="348"/>
                  </a:lnTo>
                  <a:lnTo>
                    <a:pt x="226" y="356"/>
                  </a:lnTo>
                  <a:lnTo>
                    <a:pt x="221" y="362"/>
                  </a:lnTo>
                  <a:lnTo>
                    <a:pt x="212" y="366"/>
                  </a:lnTo>
                  <a:lnTo>
                    <a:pt x="205" y="367"/>
                  </a:lnTo>
                  <a:lnTo>
                    <a:pt x="202" y="361"/>
                  </a:lnTo>
                  <a:lnTo>
                    <a:pt x="198" y="360"/>
                  </a:lnTo>
                  <a:lnTo>
                    <a:pt x="192" y="355"/>
                  </a:lnTo>
                  <a:lnTo>
                    <a:pt x="186" y="355"/>
                  </a:lnTo>
                  <a:lnTo>
                    <a:pt x="182" y="350"/>
                  </a:lnTo>
                  <a:lnTo>
                    <a:pt x="179" y="338"/>
                  </a:lnTo>
                  <a:lnTo>
                    <a:pt x="168" y="342"/>
                  </a:lnTo>
                  <a:lnTo>
                    <a:pt x="162" y="353"/>
                  </a:lnTo>
                  <a:lnTo>
                    <a:pt x="155" y="354"/>
                  </a:lnTo>
                  <a:lnTo>
                    <a:pt x="152" y="355"/>
                  </a:lnTo>
                  <a:lnTo>
                    <a:pt x="151" y="358"/>
                  </a:lnTo>
                  <a:lnTo>
                    <a:pt x="144" y="353"/>
                  </a:lnTo>
                  <a:lnTo>
                    <a:pt x="132" y="349"/>
                  </a:lnTo>
                  <a:lnTo>
                    <a:pt x="125" y="353"/>
                  </a:lnTo>
                  <a:lnTo>
                    <a:pt x="125" y="358"/>
                  </a:lnTo>
                  <a:lnTo>
                    <a:pt x="121" y="359"/>
                  </a:lnTo>
                  <a:lnTo>
                    <a:pt x="120" y="358"/>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GB" dirty="0"/>
            </a:p>
          </p:txBody>
        </p:sp>
        <p:sp>
          <p:nvSpPr>
            <p:cNvPr id="53" name="Freeform 51">
              <a:extLst>
                <a:ext uri="{FF2B5EF4-FFF2-40B4-BE49-F238E27FC236}">
                  <a16:creationId xmlns:a16="http://schemas.microsoft.com/office/drawing/2014/main" id="{494793CC-555A-4CB6-A22D-1D57E83ADECB}"/>
                </a:ext>
              </a:extLst>
            </p:cNvPr>
            <p:cNvSpPr>
              <a:spLocks noChangeAspect="1"/>
            </p:cNvSpPr>
            <p:nvPr/>
          </p:nvSpPr>
          <p:spPr bwMode="auto">
            <a:xfrm>
              <a:off x="6912250" y="3538509"/>
              <a:ext cx="1048814" cy="383282"/>
            </a:xfrm>
            <a:custGeom>
              <a:avLst/>
              <a:gdLst>
                <a:gd name="T0" fmla="*/ 66 w 646"/>
                <a:gd name="T1" fmla="*/ 82 h 236"/>
                <a:gd name="T2" fmla="*/ 48 w 646"/>
                <a:gd name="T3" fmla="*/ 84 h 236"/>
                <a:gd name="T4" fmla="*/ 37 w 646"/>
                <a:gd name="T5" fmla="*/ 110 h 236"/>
                <a:gd name="T6" fmla="*/ 37 w 646"/>
                <a:gd name="T7" fmla="*/ 135 h 236"/>
                <a:gd name="T8" fmla="*/ 26 w 646"/>
                <a:gd name="T9" fmla="*/ 180 h 236"/>
                <a:gd name="T10" fmla="*/ 7 w 646"/>
                <a:gd name="T11" fmla="*/ 197 h 236"/>
                <a:gd name="T12" fmla="*/ 17 w 646"/>
                <a:gd name="T13" fmla="*/ 222 h 236"/>
                <a:gd name="T14" fmla="*/ 35 w 646"/>
                <a:gd name="T15" fmla="*/ 233 h 236"/>
                <a:gd name="T16" fmla="*/ 66 w 646"/>
                <a:gd name="T17" fmla="*/ 231 h 236"/>
                <a:gd name="T18" fmla="*/ 86 w 646"/>
                <a:gd name="T19" fmla="*/ 230 h 236"/>
                <a:gd name="T20" fmla="*/ 102 w 646"/>
                <a:gd name="T21" fmla="*/ 228 h 236"/>
                <a:gd name="T22" fmla="*/ 125 w 646"/>
                <a:gd name="T23" fmla="*/ 226 h 236"/>
                <a:gd name="T24" fmla="*/ 160 w 646"/>
                <a:gd name="T25" fmla="*/ 222 h 236"/>
                <a:gd name="T26" fmla="*/ 186 w 646"/>
                <a:gd name="T27" fmla="*/ 219 h 236"/>
                <a:gd name="T28" fmla="*/ 238 w 646"/>
                <a:gd name="T29" fmla="*/ 214 h 236"/>
                <a:gd name="T30" fmla="*/ 270 w 646"/>
                <a:gd name="T31" fmla="*/ 212 h 236"/>
                <a:gd name="T32" fmla="*/ 310 w 646"/>
                <a:gd name="T33" fmla="*/ 207 h 236"/>
                <a:gd name="T34" fmla="*/ 344 w 646"/>
                <a:gd name="T35" fmla="*/ 203 h 236"/>
                <a:gd name="T36" fmla="*/ 373 w 646"/>
                <a:gd name="T37" fmla="*/ 200 h 236"/>
                <a:gd name="T38" fmla="*/ 388 w 646"/>
                <a:gd name="T39" fmla="*/ 198 h 236"/>
                <a:gd name="T40" fmla="*/ 414 w 646"/>
                <a:gd name="T41" fmla="*/ 195 h 236"/>
                <a:gd name="T42" fmla="*/ 430 w 646"/>
                <a:gd name="T43" fmla="*/ 192 h 236"/>
                <a:gd name="T44" fmla="*/ 452 w 646"/>
                <a:gd name="T45" fmla="*/ 189 h 236"/>
                <a:gd name="T46" fmla="*/ 464 w 646"/>
                <a:gd name="T47" fmla="*/ 174 h 236"/>
                <a:gd name="T48" fmla="*/ 482 w 646"/>
                <a:gd name="T49" fmla="*/ 155 h 236"/>
                <a:gd name="T50" fmla="*/ 492 w 646"/>
                <a:gd name="T51" fmla="*/ 131 h 236"/>
                <a:gd name="T52" fmla="*/ 520 w 646"/>
                <a:gd name="T53" fmla="*/ 123 h 236"/>
                <a:gd name="T54" fmla="*/ 556 w 646"/>
                <a:gd name="T55" fmla="*/ 98 h 236"/>
                <a:gd name="T56" fmla="*/ 560 w 646"/>
                <a:gd name="T57" fmla="*/ 80 h 236"/>
                <a:gd name="T58" fmla="*/ 581 w 646"/>
                <a:gd name="T59" fmla="*/ 71 h 236"/>
                <a:gd name="T60" fmla="*/ 595 w 646"/>
                <a:gd name="T61" fmla="*/ 62 h 236"/>
                <a:gd name="T62" fmla="*/ 616 w 646"/>
                <a:gd name="T63" fmla="*/ 53 h 236"/>
                <a:gd name="T64" fmla="*/ 624 w 646"/>
                <a:gd name="T65" fmla="*/ 52 h 236"/>
                <a:gd name="T66" fmla="*/ 642 w 646"/>
                <a:gd name="T67" fmla="*/ 28 h 236"/>
                <a:gd name="T68" fmla="*/ 646 w 646"/>
                <a:gd name="T69" fmla="*/ 0 h 236"/>
                <a:gd name="T70" fmla="*/ 624 w 646"/>
                <a:gd name="T71" fmla="*/ 5 h 236"/>
                <a:gd name="T72" fmla="*/ 601 w 646"/>
                <a:gd name="T73" fmla="*/ 9 h 236"/>
                <a:gd name="T74" fmla="*/ 581 w 646"/>
                <a:gd name="T75" fmla="*/ 12 h 236"/>
                <a:gd name="T76" fmla="*/ 557 w 646"/>
                <a:gd name="T77" fmla="*/ 16 h 236"/>
                <a:gd name="T78" fmla="*/ 522 w 646"/>
                <a:gd name="T79" fmla="*/ 21 h 236"/>
                <a:gd name="T80" fmla="*/ 492 w 646"/>
                <a:gd name="T81" fmla="*/ 24 h 236"/>
                <a:gd name="T82" fmla="*/ 468 w 646"/>
                <a:gd name="T83" fmla="*/ 29 h 236"/>
                <a:gd name="T84" fmla="*/ 450 w 646"/>
                <a:gd name="T85" fmla="*/ 32 h 236"/>
                <a:gd name="T86" fmla="*/ 409 w 646"/>
                <a:gd name="T87" fmla="*/ 36 h 236"/>
                <a:gd name="T88" fmla="*/ 394 w 646"/>
                <a:gd name="T89" fmla="*/ 36 h 236"/>
                <a:gd name="T90" fmla="*/ 370 w 646"/>
                <a:gd name="T91" fmla="*/ 39 h 236"/>
                <a:gd name="T92" fmla="*/ 354 w 646"/>
                <a:gd name="T93" fmla="*/ 41 h 236"/>
                <a:gd name="T94" fmla="*/ 323 w 646"/>
                <a:gd name="T95" fmla="*/ 45 h 236"/>
                <a:gd name="T96" fmla="*/ 300 w 646"/>
                <a:gd name="T97" fmla="*/ 46 h 236"/>
                <a:gd name="T98" fmla="*/ 277 w 646"/>
                <a:gd name="T99" fmla="*/ 47 h 236"/>
                <a:gd name="T100" fmla="*/ 263 w 646"/>
                <a:gd name="T101" fmla="*/ 50 h 236"/>
                <a:gd name="T102" fmla="*/ 235 w 646"/>
                <a:gd name="T103" fmla="*/ 53 h 236"/>
                <a:gd name="T104" fmla="*/ 204 w 646"/>
                <a:gd name="T105" fmla="*/ 57 h 236"/>
                <a:gd name="T106" fmla="*/ 175 w 646"/>
                <a:gd name="T107" fmla="*/ 60 h 236"/>
                <a:gd name="T108" fmla="*/ 160 w 646"/>
                <a:gd name="T109" fmla="*/ 63 h 236"/>
                <a:gd name="T110" fmla="*/ 127 w 646"/>
                <a:gd name="T111" fmla="*/ 77 h 236"/>
                <a:gd name="T112" fmla="*/ 102 w 646"/>
                <a:gd name="T113" fmla="*/ 8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6" h="236">
                  <a:moveTo>
                    <a:pt x="102" y="80"/>
                  </a:moveTo>
                  <a:lnTo>
                    <a:pt x="101" y="80"/>
                  </a:lnTo>
                  <a:lnTo>
                    <a:pt x="90" y="81"/>
                  </a:lnTo>
                  <a:lnTo>
                    <a:pt x="66" y="82"/>
                  </a:lnTo>
                  <a:lnTo>
                    <a:pt x="62" y="83"/>
                  </a:lnTo>
                  <a:lnTo>
                    <a:pt x="56" y="84"/>
                  </a:lnTo>
                  <a:lnTo>
                    <a:pt x="52" y="84"/>
                  </a:lnTo>
                  <a:lnTo>
                    <a:pt x="48" y="84"/>
                  </a:lnTo>
                  <a:lnTo>
                    <a:pt x="50" y="96"/>
                  </a:lnTo>
                  <a:lnTo>
                    <a:pt x="48" y="101"/>
                  </a:lnTo>
                  <a:lnTo>
                    <a:pt x="49" y="110"/>
                  </a:lnTo>
                  <a:lnTo>
                    <a:pt x="37" y="110"/>
                  </a:lnTo>
                  <a:lnTo>
                    <a:pt x="43" y="116"/>
                  </a:lnTo>
                  <a:lnTo>
                    <a:pt x="46" y="122"/>
                  </a:lnTo>
                  <a:lnTo>
                    <a:pt x="44" y="124"/>
                  </a:lnTo>
                  <a:lnTo>
                    <a:pt x="37" y="135"/>
                  </a:lnTo>
                  <a:lnTo>
                    <a:pt x="44" y="143"/>
                  </a:lnTo>
                  <a:lnTo>
                    <a:pt x="36" y="144"/>
                  </a:lnTo>
                  <a:lnTo>
                    <a:pt x="28" y="160"/>
                  </a:lnTo>
                  <a:lnTo>
                    <a:pt x="26" y="180"/>
                  </a:lnTo>
                  <a:lnTo>
                    <a:pt x="19" y="179"/>
                  </a:lnTo>
                  <a:lnTo>
                    <a:pt x="17" y="185"/>
                  </a:lnTo>
                  <a:lnTo>
                    <a:pt x="10" y="192"/>
                  </a:lnTo>
                  <a:lnTo>
                    <a:pt x="7" y="197"/>
                  </a:lnTo>
                  <a:lnTo>
                    <a:pt x="10" y="198"/>
                  </a:lnTo>
                  <a:lnTo>
                    <a:pt x="11" y="195"/>
                  </a:lnTo>
                  <a:lnTo>
                    <a:pt x="14" y="200"/>
                  </a:lnTo>
                  <a:lnTo>
                    <a:pt x="17" y="222"/>
                  </a:lnTo>
                  <a:lnTo>
                    <a:pt x="12" y="222"/>
                  </a:lnTo>
                  <a:lnTo>
                    <a:pt x="0" y="236"/>
                  </a:lnTo>
                  <a:lnTo>
                    <a:pt x="24" y="234"/>
                  </a:lnTo>
                  <a:lnTo>
                    <a:pt x="35" y="233"/>
                  </a:lnTo>
                  <a:lnTo>
                    <a:pt x="46" y="232"/>
                  </a:lnTo>
                  <a:lnTo>
                    <a:pt x="52" y="232"/>
                  </a:lnTo>
                  <a:lnTo>
                    <a:pt x="60" y="232"/>
                  </a:lnTo>
                  <a:lnTo>
                    <a:pt x="66" y="231"/>
                  </a:lnTo>
                  <a:lnTo>
                    <a:pt x="74" y="231"/>
                  </a:lnTo>
                  <a:lnTo>
                    <a:pt x="78" y="230"/>
                  </a:lnTo>
                  <a:lnTo>
                    <a:pt x="82" y="230"/>
                  </a:lnTo>
                  <a:lnTo>
                    <a:pt x="86" y="230"/>
                  </a:lnTo>
                  <a:lnTo>
                    <a:pt x="94" y="228"/>
                  </a:lnTo>
                  <a:lnTo>
                    <a:pt x="97" y="228"/>
                  </a:lnTo>
                  <a:lnTo>
                    <a:pt x="101" y="228"/>
                  </a:lnTo>
                  <a:lnTo>
                    <a:pt x="102" y="228"/>
                  </a:lnTo>
                  <a:lnTo>
                    <a:pt x="108" y="227"/>
                  </a:lnTo>
                  <a:lnTo>
                    <a:pt x="115" y="226"/>
                  </a:lnTo>
                  <a:lnTo>
                    <a:pt x="119" y="226"/>
                  </a:lnTo>
                  <a:lnTo>
                    <a:pt x="125" y="226"/>
                  </a:lnTo>
                  <a:lnTo>
                    <a:pt x="133" y="225"/>
                  </a:lnTo>
                  <a:lnTo>
                    <a:pt x="150" y="224"/>
                  </a:lnTo>
                  <a:lnTo>
                    <a:pt x="151" y="224"/>
                  </a:lnTo>
                  <a:lnTo>
                    <a:pt x="160" y="222"/>
                  </a:lnTo>
                  <a:lnTo>
                    <a:pt x="163" y="222"/>
                  </a:lnTo>
                  <a:lnTo>
                    <a:pt x="163" y="221"/>
                  </a:lnTo>
                  <a:lnTo>
                    <a:pt x="180" y="219"/>
                  </a:lnTo>
                  <a:lnTo>
                    <a:pt x="186" y="219"/>
                  </a:lnTo>
                  <a:lnTo>
                    <a:pt x="204" y="218"/>
                  </a:lnTo>
                  <a:lnTo>
                    <a:pt x="210" y="216"/>
                  </a:lnTo>
                  <a:lnTo>
                    <a:pt x="228" y="215"/>
                  </a:lnTo>
                  <a:lnTo>
                    <a:pt x="238" y="214"/>
                  </a:lnTo>
                  <a:lnTo>
                    <a:pt x="240" y="214"/>
                  </a:lnTo>
                  <a:lnTo>
                    <a:pt x="263" y="212"/>
                  </a:lnTo>
                  <a:lnTo>
                    <a:pt x="268" y="212"/>
                  </a:lnTo>
                  <a:lnTo>
                    <a:pt x="270" y="212"/>
                  </a:lnTo>
                  <a:lnTo>
                    <a:pt x="274" y="210"/>
                  </a:lnTo>
                  <a:lnTo>
                    <a:pt x="295" y="208"/>
                  </a:lnTo>
                  <a:lnTo>
                    <a:pt x="306" y="207"/>
                  </a:lnTo>
                  <a:lnTo>
                    <a:pt x="310" y="207"/>
                  </a:lnTo>
                  <a:lnTo>
                    <a:pt x="311" y="207"/>
                  </a:lnTo>
                  <a:lnTo>
                    <a:pt x="313" y="207"/>
                  </a:lnTo>
                  <a:lnTo>
                    <a:pt x="330" y="204"/>
                  </a:lnTo>
                  <a:lnTo>
                    <a:pt x="344" y="203"/>
                  </a:lnTo>
                  <a:lnTo>
                    <a:pt x="347" y="203"/>
                  </a:lnTo>
                  <a:lnTo>
                    <a:pt x="364" y="201"/>
                  </a:lnTo>
                  <a:lnTo>
                    <a:pt x="365" y="201"/>
                  </a:lnTo>
                  <a:lnTo>
                    <a:pt x="373" y="200"/>
                  </a:lnTo>
                  <a:lnTo>
                    <a:pt x="376" y="200"/>
                  </a:lnTo>
                  <a:lnTo>
                    <a:pt x="383" y="198"/>
                  </a:lnTo>
                  <a:lnTo>
                    <a:pt x="384" y="198"/>
                  </a:lnTo>
                  <a:lnTo>
                    <a:pt x="388" y="198"/>
                  </a:lnTo>
                  <a:lnTo>
                    <a:pt x="391" y="197"/>
                  </a:lnTo>
                  <a:lnTo>
                    <a:pt x="392" y="197"/>
                  </a:lnTo>
                  <a:lnTo>
                    <a:pt x="394" y="197"/>
                  </a:lnTo>
                  <a:lnTo>
                    <a:pt x="414" y="195"/>
                  </a:lnTo>
                  <a:lnTo>
                    <a:pt x="418" y="194"/>
                  </a:lnTo>
                  <a:lnTo>
                    <a:pt x="425" y="194"/>
                  </a:lnTo>
                  <a:lnTo>
                    <a:pt x="427" y="192"/>
                  </a:lnTo>
                  <a:lnTo>
                    <a:pt x="430" y="192"/>
                  </a:lnTo>
                  <a:lnTo>
                    <a:pt x="431" y="192"/>
                  </a:lnTo>
                  <a:lnTo>
                    <a:pt x="434" y="191"/>
                  </a:lnTo>
                  <a:lnTo>
                    <a:pt x="442" y="191"/>
                  </a:lnTo>
                  <a:lnTo>
                    <a:pt x="452" y="189"/>
                  </a:lnTo>
                  <a:lnTo>
                    <a:pt x="461" y="189"/>
                  </a:lnTo>
                  <a:lnTo>
                    <a:pt x="464" y="188"/>
                  </a:lnTo>
                  <a:lnTo>
                    <a:pt x="464" y="186"/>
                  </a:lnTo>
                  <a:lnTo>
                    <a:pt x="464" y="174"/>
                  </a:lnTo>
                  <a:lnTo>
                    <a:pt x="464" y="166"/>
                  </a:lnTo>
                  <a:lnTo>
                    <a:pt x="467" y="161"/>
                  </a:lnTo>
                  <a:lnTo>
                    <a:pt x="479" y="160"/>
                  </a:lnTo>
                  <a:lnTo>
                    <a:pt x="482" y="155"/>
                  </a:lnTo>
                  <a:lnTo>
                    <a:pt x="484" y="147"/>
                  </a:lnTo>
                  <a:lnTo>
                    <a:pt x="484" y="142"/>
                  </a:lnTo>
                  <a:lnTo>
                    <a:pt x="486" y="138"/>
                  </a:lnTo>
                  <a:lnTo>
                    <a:pt x="492" y="131"/>
                  </a:lnTo>
                  <a:lnTo>
                    <a:pt x="500" y="126"/>
                  </a:lnTo>
                  <a:lnTo>
                    <a:pt x="508" y="124"/>
                  </a:lnTo>
                  <a:lnTo>
                    <a:pt x="510" y="124"/>
                  </a:lnTo>
                  <a:lnTo>
                    <a:pt x="520" y="123"/>
                  </a:lnTo>
                  <a:lnTo>
                    <a:pt x="536" y="107"/>
                  </a:lnTo>
                  <a:lnTo>
                    <a:pt x="536" y="106"/>
                  </a:lnTo>
                  <a:lnTo>
                    <a:pt x="546" y="99"/>
                  </a:lnTo>
                  <a:lnTo>
                    <a:pt x="556" y="98"/>
                  </a:lnTo>
                  <a:lnTo>
                    <a:pt x="558" y="95"/>
                  </a:lnTo>
                  <a:lnTo>
                    <a:pt x="562" y="86"/>
                  </a:lnTo>
                  <a:lnTo>
                    <a:pt x="562" y="84"/>
                  </a:lnTo>
                  <a:lnTo>
                    <a:pt x="560" y="80"/>
                  </a:lnTo>
                  <a:lnTo>
                    <a:pt x="569" y="72"/>
                  </a:lnTo>
                  <a:lnTo>
                    <a:pt x="580" y="65"/>
                  </a:lnTo>
                  <a:lnTo>
                    <a:pt x="582" y="66"/>
                  </a:lnTo>
                  <a:lnTo>
                    <a:pt x="581" y="71"/>
                  </a:lnTo>
                  <a:lnTo>
                    <a:pt x="590" y="72"/>
                  </a:lnTo>
                  <a:lnTo>
                    <a:pt x="590" y="71"/>
                  </a:lnTo>
                  <a:lnTo>
                    <a:pt x="593" y="69"/>
                  </a:lnTo>
                  <a:lnTo>
                    <a:pt x="595" y="62"/>
                  </a:lnTo>
                  <a:lnTo>
                    <a:pt x="598" y="58"/>
                  </a:lnTo>
                  <a:lnTo>
                    <a:pt x="607" y="54"/>
                  </a:lnTo>
                  <a:lnTo>
                    <a:pt x="608" y="51"/>
                  </a:lnTo>
                  <a:lnTo>
                    <a:pt x="616" y="53"/>
                  </a:lnTo>
                  <a:lnTo>
                    <a:pt x="617" y="56"/>
                  </a:lnTo>
                  <a:lnTo>
                    <a:pt x="620" y="54"/>
                  </a:lnTo>
                  <a:lnTo>
                    <a:pt x="622" y="52"/>
                  </a:lnTo>
                  <a:lnTo>
                    <a:pt x="624" y="52"/>
                  </a:lnTo>
                  <a:lnTo>
                    <a:pt x="629" y="38"/>
                  </a:lnTo>
                  <a:lnTo>
                    <a:pt x="630" y="35"/>
                  </a:lnTo>
                  <a:lnTo>
                    <a:pt x="632" y="32"/>
                  </a:lnTo>
                  <a:lnTo>
                    <a:pt x="642" y="28"/>
                  </a:lnTo>
                  <a:lnTo>
                    <a:pt x="643" y="22"/>
                  </a:lnTo>
                  <a:lnTo>
                    <a:pt x="643" y="11"/>
                  </a:lnTo>
                  <a:lnTo>
                    <a:pt x="643" y="3"/>
                  </a:lnTo>
                  <a:lnTo>
                    <a:pt x="646" y="0"/>
                  </a:lnTo>
                  <a:lnTo>
                    <a:pt x="637" y="2"/>
                  </a:lnTo>
                  <a:lnTo>
                    <a:pt x="631" y="3"/>
                  </a:lnTo>
                  <a:lnTo>
                    <a:pt x="624" y="3"/>
                  </a:lnTo>
                  <a:lnTo>
                    <a:pt x="624" y="5"/>
                  </a:lnTo>
                  <a:lnTo>
                    <a:pt x="608" y="8"/>
                  </a:lnTo>
                  <a:lnTo>
                    <a:pt x="606" y="9"/>
                  </a:lnTo>
                  <a:lnTo>
                    <a:pt x="604" y="9"/>
                  </a:lnTo>
                  <a:lnTo>
                    <a:pt x="601" y="9"/>
                  </a:lnTo>
                  <a:lnTo>
                    <a:pt x="600" y="9"/>
                  </a:lnTo>
                  <a:lnTo>
                    <a:pt x="596" y="10"/>
                  </a:lnTo>
                  <a:lnTo>
                    <a:pt x="590" y="11"/>
                  </a:lnTo>
                  <a:lnTo>
                    <a:pt x="581" y="12"/>
                  </a:lnTo>
                  <a:lnTo>
                    <a:pt x="572" y="14"/>
                  </a:lnTo>
                  <a:lnTo>
                    <a:pt x="571" y="14"/>
                  </a:lnTo>
                  <a:lnTo>
                    <a:pt x="569" y="14"/>
                  </a:lnTo>
                  <a:lnTo>
                    <a:pt x="557" y="16"/>
                  </a:lnTo>
                  <a:lnTo>
                    <a:pt x="553" y="16"/>
                  </a:lnTo>
                  <a:lnTo>
                    <a:pt x="545" y="17"/>
                  </a:lnTo>
                  <a:lnTo>
                    <a:pt x="523" y="21"/>
                  </a:lnTo>
                  <a:lnTo>
                    <a:pt x="522" y="21"/>
                  </a:lnTo>
                  <a:lnTo>
                    <a:pt x="508" y="23"/>
                  </a:lnTo>
                  <a:lnTo>
                    <a:pt x="497" y="24"/>
                  </a:lnTo>
                  <a:lnTo>
                    <a:pt x="494" y="24"/>
                  </a:lnTo>
                  <a:lnTo>
                    <a:pt x="492" y="24"/>
                  </a:lnTo>
                  <a:lnTo>
                    <a:pt x="491" y="27"/>
                  </a:lnTo>
                  <a:lnTo>
                    <a:pt x="484" y="28"/>
                  </a:lnTo>
                  <a:lnTo>
                    <a:pt x="473" y="29"/>
                  </a:lnTo>
                  <a:lnTo>
                    <a:pt x="468" y="29"/>
                  </a:lnTo>
                  <a:lnTo>
                    <a:pt x="467" y="29"/>
                  </a:lnTo>
                  <a:lnTo>
                    <a:pt x="461" y="30"/>
                  </a:lnTo>
                  <a:lnTo>
                    <a:pt x="451" y="32"/>
                  </a:lnTo>
                  <a:lnTo>
                    <a:pt x="450" y="32"/>
                  </a:lnTo>
                  <a:lnTo>
                    <a:pt x="448" y="32"/>
                  </a:lnTo>
                  <a:lnTo>
                    <a:pt x="434" y="33"/>
                  </a:lnTo>
                  <a:lnTo>
                    <a:pt x="426" y="34"/>
                  </a:lnTo>
                  <a:lnTo>
                    <a:pt x="409" y="36"/>
                  </a:lnTo>
                  <a:lnTo>
                    <a:pt x="408" y="36"/>
                  </a:lnTo>
                  <a:lnTo>
                    <a:pt x="401" y="36"/>
                  </a:lnTo>
                  <a:lnTo>
                    <a:pt x="396" y="36"/>
                  </a:lnTo>
                  <a:lnTo>
                    <a:pt x="394" y="36"/>
                  </a:lnTo>
                  <a:lnTo>
                    <a:pt x="391" y="36"/>
                  </a:lnTo>
                  <a:lnTo>
                    <a:pt x="382" y="38"/>
                  </a:lnTo>
                  <a:lnTo>
                    <a:pt x="371" y="39"/>
                  </a:lnTo>
                  <a:lnTo>
                    <a:pt x="370" y="39"/>
                  </a:lnTo>
                  <a:lnTo>
                    <a:pt x="368" y="39"/>
                  </a:lnTo>
                  <a:lnTo>
                    <a:pt x="366" y="39"/>
                  </a:lnTo>
                  <a:lnTo>
                    <a:pt x="359" y="41"/>
                  </a:lnTo>
                  <a:lnTo>
                    <a:pt x="354" y="41"/>
                  </a:lnTo>
                  <a:lnTo>
                    <a:pt x="344" y="42"/>
                  </a:lnTo>
                  <a:lnTo>
                    <a:pt x="331" y="44"/>
                  </a:lnTo>
                  <a:lnTo>
                    <a:pt x="329" y="44"/>
                  </a:lnTo>
                  <a:lnTo>
                    <a:pt x="323" y="45"/>
                  </a:lnTo>
                  <a:lnTo>
                    <a:pt x="318" y="45"/>
                  </a:lnTo>
                  <a:lnTo>
                    <a:pt x="316" y="45"/>
                  </a:lnTo>
                  <a:lnTo>
                    <a:pt x="306" y="46"/>
                  </a:lnTo>
                  <a:lnTo>
                    <a:pt x="300" y="46"/>
                  </a:lnTo>
                  <a:lnTo>
                    <a:pt x="293" y="46"/>
                  </a:lnTo>
                  <a:lnTo>
                    <a:pt x="290" y="46"/>
                  </a:lnTo>
                  <a:lnTo>
                    <a:pt x="284" y="46"/>
                  </a:lnTo>
                  <a:lnTo>
                    <a:pt x="277" y="47"/>
                  </a:lnTo>
                  <a:lnTo>
                    <a:pt x="274" y="48"/>
                  </a:lnTo>
                  <a:lnTo>
                    <a:pt x="272" y="50"/>
                  </a:lnTo>
                  <a:lnTo>
                    <a:pt x="270" y="48"/>
                  </a:lnTo>
                  <a:lnTo>
                    <a:pt x="263" y="50"/>
                  </a:lnTo>
                  <a:lnTo>
                    <a:pt x="258" y="50"/>
                  </a:lnTo>
                  <a:lnTo>
                    <a:pt x="252" y="51"/>
                  </a:lnTo>
                  <a:lnTo>
                    <a:pt x="248" y="51"/>
                  </a:lnTo>
                  <a:lnTo>
                    <a:pt x="235" y="53"/>
                  </a:lnTo>
                  <a:lnTo>
                    <a:pt x="230" y="53"/>
                  </a:lnTo>
                  <a:lnTo>
                    <a:pt x="221" y="54"/>
                  </a:lnTo>
                  <a:lnTo>
                    <a:pt x="214" y="56"/>
                  </a:lnTo>
                  <a:lnTo>
                    <a:pt x="204" y="57"/>
                  </a:lnTo>
                  <a:lnTo>
                    <a:pt x="197" y="57"/>
                  </a:lnTo>
                  <a:lnTo>
                    <a:pt x="191" y="58"/>
                  </a:lnTo>
                  <a:lnTo>
                    <a:pt x="187" y="58"/>
                  </a:lnTo>
                  <a:lnTo>
                    <a:pt x="175" y="60"/>
                  </a:lnTo>
                  <a:lnTo>
                    <a:pt x="175" y="57"/>
                  </a:lnTo>
                  <a:lnTo>
                    <a:pt x="157" y="57"/>
                  </a:lnTo>
                  <a:lnTo>
                    <a:pt x="158" y="59"/>
                  </a:lnTo>
                  <a:lnTo>
                    <a:pt x="160" y="63"/>
                  </a:lnTo>
                  <a:lnTo>
                    <a:pt x="161" y="75"/>
                  </a:lnTo>
                  <a:lnTo>
                    <a:pt x="143" y="76"/>
                  </a:lnTo>
                  <a:lnTo>
                    <a:pt x="137" y="77"/>
                  </a:lnTo>
                  <a:lnTo>
                    <a:pt x="127" y="77"/>
                  </a:lnTo>
                  <a:lnTo>
                    <a:pt x="126" y="77"/>
                  </a:lnTo>
                  <a:lnTo>
                    <a:pt x="124" y="78"/>
                  </a:lnTo>
                  <a:lnTo>
                    <a:pt x="107" y="80"/>
                  </a:lnTo>
                  <a:lnTo>
                    <a:pt x="102" y="80"/>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GB" dirty="0"/>
            </a:p>
          </p:txBody>
        </p:sp>
        <p:sp>
          <p:nvSpPr>
            <p:cNvPr id="54" name="Freeform 52">
              <a:extLst>
                <a:ext uri="{FF2B5EF4-FFF2-40B4-BE49-F238E27FC236}">
                  <a16:creationId xmlns:a16="http://schemas.microsoft.com/office/drawing/2014/main" id="{FDFBCD9B-53BF-4BA6-9094-7D05889DEA4B}"/>
                </a:ext>
              </a:extLst>
            </p:cNvPr>
            <p:cNvSpPr>
              <a:spLocks noChangeAspect="1"/>
            </p:cNvSpPr>
            <p:nvPr/>
          </p:nvSpPr>
          <p:spPr bwMode="auto">
            <a:xfrm>
              <a:off x="6501845" y="2041884"/>
              <a:ext cx="656649" cy="693558"/>
            </a:xfrm>
            <a:custGeom>
              <a:avLst/>
              <a:gdLst>
                <a:gd name="T0" fmla="*/ 299 w 404"/>
                <a:gd name="T1" fmla="*/ 418 h 427"/>
                <a:gd name="T2" fmla="*/ 272 w 404"/>
                <a:gd name="T3" fmla="*/ 420 h 427"/>
                <a:gd name="T4" fmla="*/ 261 w 404"/>
                <a:gd name="T5" fmla="*/ 421 h 427"/>
                <a:gd name="T6" fmla="*/ 230 w 404"/>
                <a:gd name="T7" fmla="*/ 422 h 427"/>
                <a:gd name="T8" fmla="*/ 216 w 404"/>
                <a:gd name="T9" fmla="*/ 424 h 427"/>
                <a:gd name="T10" fmla="*/ 186 w 404"/>
                <a:gd name="T11" fmla="*/ 426 h 427"/>
                <a:gd name="T12" fmla="*/ 169 w 404"/>
                <a:gd name="T13" fmla="*/ 416 h 427"/>
                <a:gd name="T14" fmla="*/ 143 w 404"/>
                <a:gd name="T15" fmla="*/ 406 h 427"/>
                <a:gd name="T16" fmla="*/ 134 w 404"/>
                <a:gd name="T17" fmla="*/ 382 h 427"/>
                <a:gd name="T18" fmla="*/ 128 w 404"/>
                <a:gd name="T19" fmla="*/ 343 h 427"/>
                <a:gd name="T20" fmla="*/ 125 w 404"/>
                <a:gd name="T21" fmla="*/ 325 h 427"/>
                <a:gd name="T22" fmla="*/ 122 w 404"/>
                <a:gd name="T23" fmla="*/ 308 h 427"/>
                <a:gd name="T24" fmla="*/ 119 w 404"/>
                <a:gd name="T25" fmla="*/ 300 h 427"/>
                <a:gd name="T26" fmla="*/ 108 w 404"/>
                <a:gd name="T27" fmla="*/ 287 h 427"/>
                <a:gd name="T28" fmla="*/ 95 w 404"/>
                <a:gd name="T29" fmla="*/ 282 h 427"/>
                <a:gd name="T30" fmla="*/ 75 w 404"/>
                <a:gd name="T31" fmla="*/ 264 h 427"/>
                <a:gd name="T32" fmla="*/ 59 w 404"/>
                <a:gd name="T33" fmla="*/ 248 h 427"/>
                <a:gd name="T34" fmla="*/ 45 w 404"/>
                <a:gd name="T35" fmla="*/ 242 h 427"/>
                <a:gd name="T36" fmla="*/ 32 w 404"/>
                <a:gd name="T37" fmla="*/ 236 h 427"/>
                <a:gd name="T38" fmla="*/ 9 w 404"/>
                <a:gd name="T39" fmla="*/ 220 h 427"/>
                <a:gd name="T40" fmla="*/ 12 w 404"/>
                <a:gd name="T41" fmla="*/ 184 h 427"/>
                <a:gd name="T42" fmla="*/ 11 w 404"/>
                <a:gd name="T43" fmla="*/ 172 h 427"/>
                <a:gd name="T44" fmla="*/ 9 w 404"/>
                <a:gd name="T45" fmla="*/ 142 h 427"/>
                <a:gd name="T46" fmla="*/ 8 w 404"/>
                <a:gd name="T47" fmla="*/ 114 h 427"/>
                <a:gd name="T48" fmla="*/ 36 w 404"/>
                <a:gd name="T49" fmla="*/ 58 h 427"/>
                <a:gd name="T50" fmla="*/ 35 w 404"/>
                <a:gd name="T51" fmla="*/ 34 h 427"/>
                <a:gd name="T52" fmla="*/ 54 w 404"/>
                <a:gd name="T53" fmla="*/ 29 h 427"/>
                <a:gd name="T54" fmla="*/ 95 w 404"/>
                <a:gd name="T55" fmla="*/ 18 h 427"/>
                <a:gd name="T56" fmla="*/ 127 w 404"/>
                <a:gd name="T57" fmla="*/ 0 h 427"/>
                <a:gd name="T58" fmla="*/ 129 w 404"/>
                <a:gd name="T59" fmla="*/ 26 h 427"/>
                <a:gd name="T60" fmla="*/ 134 w 404"/>
                <a:gd name="T61" fmla="*/ 31 h 427"/>
                <a:gd name="T62" fmla="*/ 155 w 404"/>
                <a:gd name="T63" fmla="*/ 34 h 427"/>
                <a:gd name="T64" fmla="*/ 174 w 404"/>
                <a:gd name="T65" fmla="*/ 41 h 427"/>
                <a:gd name="T66" fmla="*/ 200 w 404"/>
                <a:gd name="T67" fmla="*/ 59 h 427"/>
                <a:gd name="T68" fmla="*/ 264 w 404"/>
                <a:gd name="T69" fmla="*/ 74 h 427"/>
                <a:gd name="T70" fmla="*/ 281 w 404"/>
                <a:gd name="T71" fmla="*/ 78 h 427"/>
                <a:gd name="T72" fmla="*/ 311 w 404"/>
                <a:gd name="T73" fmla="*/ 80 h 427"/>
                <a:gd name="T74" fmla="*/ 320 w 404"/>
                <a:gd name="T75" fmla="*/ 95 h 427"/>
                <a:gd name="T76" fmla="*/ 330 w 404"/>
                <a:gd name="T77" fmla="*/ 97 h 427"/>
                <a:gd name="T78" fmla="*/ 357 w 404"/>
                <a:gd name="T79" fmla="*/ 157 h 427"/>
                <a:gd name="T80" fmla="*/ 362 w 404"/>
                <a:gd name="T81" fmla="*/ 168 h 427"/>
                <a:gd name="T82" fmla="*/ 341 w 404"/>
                <a:gd name="T83" fmla="*/ 197 h 427"/>
                <a:gd name="T84" fmla="*/ 348 w 404"/>
                <a:gd name="T85" fmla="*/ 209 h 427"/>
                <a:gd name="T86" fmla="*/ 357 w 404"/>
                <a:gd name="T87" fmla="*/ 200 h 427"/>
                <a:gd name="T88" fmla="*/ 385 w 404"/>
                <a:gd name="T89" fmla="*/ 160 h 427"/>
                <a:gd name="T90" fmla="*/ 395 w 404"/>
                <a:gd name="T91" fmla="*/ 140 h 427"/>
                <a:gd name="T92" fmla="*/ 383 w 404"/>
                <a:gd name="T93" fmla="*/ 198 h 427"/>
                <a:gd name="T94" fmla="*/ 377 w 404"/>
                <a:gd name="T95" fmla="*/ 240 h 427"/>
                <a:gd name="T96" fmla="*/ 369 w 404"/>
                <a:gd name="T97" fmla="*/ 289 h 427"/>
                <a:gd name="T98" fmla="*/ 365 w 404"/>
                <a:gd name="T99" fmla="*/ 313 h 427"/>
                <a:gd name="T100" fmla="*/ 361 w 404"/>
                <a:gd name="T101" fmla="*/ 344 h 427"/>
                <a:gd name="T102" fmla="*/ 369 w 404"/>
                <a:gd name="T103" fmla="*/ 378 h 427"/>
                <a:gd name="T104" fmla="*/ 372 w 404"/>
                <a:gd name="T105" fmla="*/ 398 h 427"/>
                <a:gd name="T106" fmla="*/ 351 w 404"/>
                <a:gd name="T107" fmla="*/ 413 h 427"/>
                <a:gd name="T108" fmla="*/ 342 w 404"/>
                <a:gd name="T109" fmla="*/ 414 h 427"/>
                <a:gd name="T110" fmla="*/ 313 w 404"/>
                <a:gd name="T111" fmla="*/ 416 h 427"/>
                <a:gd name="T112" fmla="*/ 306 w 404"/>
                <a:gd name="T113" fmla="*/ 418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4" h="427">
                  <a:moveTo>
                    <a:pt x="306" y="418"/>
                  </a:moveTo>
                  <a:lnTo>
                    <a:pt x="303" y="418"/>
                  </a:lnTo>
                  <a:lnTo>
                    <a:pt x="299" y="418"/>
                  </a:lnTo>
                  <a:lnTo>
                    <a:pt x="294" y="419"/>
                  </a:lnTo>
                  <a:lnTo>
                    <a:pt x="287" y="419"/>
                  </a:lnTo>
                  <a:lnTo>
                    <a:pt x="272" y="420"/>
                  </a:lnTo>
                  <a:lnTo>
                    <a:pt x="264" y="420"/>
                  </a:lnTo>
                  <a:lnTo>
                    <a:pt x="264" y="421"/>
                  </a:lnTo>
                  <a:lnTo>
                    <a:pt x="261" y="421"/>
                  </a:lnTo>
                  <a:lnTo>
                    <a:pt x="254" y="421"/>
                  </a:lnTo>
                  <a:lnTo>
                    <a:pt x="246" y="421"/>
                  </a:lnTo>
                  <a:lnTo>
                    <a:pt x="230" y="422"/>
                  </a:lnTo>
                  <a:lnTo>
                    <a:pt x="228" y="424"/>
                  </a:lnTo>
                  <a:lnTo>
                    <a:pt x="224" y="424"/>
                  </a:lnTo>
                  <a:lnTo>
                    <a:pt x="216" y="424"/>
                  </a:lnTo>
                  <a:lnTo>
                    <a:pt x="210" y="424"/>
                  </a:lnTo>
                  <a:lnTo>
                    <a:pt x="189" y="426"/>
                  </a:lnTo>
                  <a:lnTo>
                    <a:pt x="186" y="426"/>
                  </a:lnTo>
                  <a:lnTo>
                    <a:pt x="177" y="427"/>
                  </a:lnTo>
                  <a:lnTo>
                    <a:pt x="174" y="427"/>
                  </a:lnTo>
                  <a:lnTo>
                    <a:pt x="169" y="416"/>
                  </a:lnTo>
                  <a:lnTo>
                    <a:pt x="165" y="414"/>
                  </a:lnTo>
                  <a:lnTo>
                    <a:pt x="155" y="412"/>
                  </a:lnTo>
                  <a:lnTo>
                    <a:pt x="143" y="406"/>
                  </a:lnTo>
                  <a:lnTo>
                    <a:pt x="140" y="394"/>
                  </a:lnTo>
                  <a:lnTo>
                    <a:pt x="134" y="383"/>
                  </a:lnTo>
                  <a:lnTo>
                    <a:pt x="134" y="382"/>
                  </a:lnTo>
                  <a:lnTo>
                    <a:pt x="132" y="374"/>
                  </a:lnTo>
                  <a:lnTo>
                    <a:pt x="139" y="358"/>
                  </a:lnTo>
                  <a:lnTo>
                    <a:pt x="128" y="343"/>
                  </a:lnTo>
                  <a:lnTo>
                    <a:pt x="128" y="341"/>
                  </a:lnTo>
                  <a:lnTo>
                    <a:pt x="127" y="334"/>
                  </a:lnTo>
                  <a:lnTo>
                    <a:pt x="125" y="325"/>
                  </a:lnTo>
                  <a:lnTo>
                    <a:pt x="122" y="323"/>
                  </a:lnTo>
                  <a:lnTo>
                    <a:pt x="122" y="312"/>
                  </a:lnTo>
                  <a:lnTo>
                    <a:pt x="122" y="308"/>
                  </a:lnTo>
                  <a:lnTo>
                    <a:pt x="122" y="307"/>
                  </a:lnTo>
                  <a:lnTo>
                    <a:pt x="120" y="300"/>
                  </a:lnTo>
                  <a:lnTo>
                    <a:pt x="119" y="300"/>
                  </a:lnTo>
                  <a:lnTo>
                    <a:pt x="113" y="292"/>
                  </a:lnTo>
                  <a:lnTo>
                    <a:pt x="109" y="288"/>
                  </a:lnTo>
                  <a:lnTo>
                    <a:pt x="108" y="287"/>
                  </a:lnTo>
                  <a:lnTo>
                    <a:pt x="104" y="286"/>
                  </a:lnTo>
                  <a:lnTo>
                    <a:pt x="99" y="284"/>
                  </a:lnTo>
                  <a:lnTo>
                    <a:pt x="95" y="282"/>
                  </a:lnTo>
                  <a:lnTo>
                    <a:pt x="89" y="276"/>
                  </a:lnTo>
                  <a:lnTo>
                    <a:pt x="78" y="270"/>
                  </a:lnTo>
                  <a:lnTo>
                    <a:pt x="75" y="264"/>
                  </a:lnTo>
                  <a:lnTo>
                    <a:pt x="67" y="253"/>
                  </a:lnTo>
                  <a:lnTo>
                    <a:pt x="61" y="250"/>
                  </a:lnTo>
                  <a:lnTo>
                    <a:pt x="59" y="248"/>
                  </a:lnTo>
                  <a:lnTo>
                    <a:pt x="51" y="247"/>
                  </a:lnTo>
                  <a:lnTo>
                    <a:pt x="50" y="246"/>
                  </a:lnTo>
                  <a:lnTo>
                    <a:pt x="45" y="242"/>
                  </a:lnTo>
                  <a:lnTo>
                    <a:pt x="44" y="239"/>
                  </a:lnTo>
                  <a:lnTo>
                    <a:pt x="44" y="238"/>
                  </a:lnTo>
                  <a:lnTo>
                    <a:pt x="32" y="236"/>
                  </a:lnTo>
                  <a:lnTo>
                    <a:pt x="18" y="224"/>
                  </a:lnTo>
                  <a:lnTo>
                    <a:pt x="15" y="223"/>
                  </a:lnTo>
                  <a:lnTo>
                    <a:pt x="9" y="220"/>
                  </a:lnTo>
                  <a:lnTo>
                    <a:pt x="12" y="209"/>
                  </a:lnTo>
                  <a:lnTo>
                    <a:pt x="11" y="196"/>
                  </a:lnTo>
                  <a:lnTo>
                    <a:pt x="12" y="184"/>
                  </a:lnTo>
                  <a:lnTo>
                    <a:pt x="11" y="175"/>
                  </a:lnTo>
                  <a:lnTo>
                    <a:pt x="11" y="174"/>
                  </a:lnTo>
                  <a:lnTo>
                    <a:pt x="11" y="172"/>
                  </a:lnTo>
                  <a:lnTo>
                    <a:pt x="11" y="167"/>
                  </a:lnTo>
                  <a:lnTo>
                    <a:pt x="13" y="148"/>
                  </a:lnTo>
                  <a:lnTo>
                    <a:pt x="9" y="142"/>
                  </a:lnTo>
                  <a:lnTo>
                    <a:pt x="0" y="134"/>
                  </a:lnTo>
                  <a:lnTo>
                    <a:pt x="2" y="126"/>
                  </a:lnTo>
                  <a:lnTo>
                    <a:pt x="8" y="114"/>
                  </a:lnTo>
                  <a:lnTo>
                    <a:pt x="38" y="90"/>
                  </a:lnTo>
                  <a:lnTo>
                    <a:pt x="37" y="83"/>
                  </a:lnTo>
                  <a:lnTo>
                    <a:pt x="36" y="58"/>
                  </a:lnTo>
                  <a:lnTo>
                    <a:pt x="36" y="49"/>
                  </a:lnTo>
                  <a:lnTo>
                    <a:pt x="35" y="37"/>
                  </a:lnTo>
                  <a:lnTo>
                    <a:pt x="35" y="34"/>
                  </a:lnTo>
                  <a:lnTo>
                    <a:pt x="37" y="35"/>
                  </a:lnTo>
                  <a:lnTo>
                    <a:pt x="48" y="25"/>
                  </a:lnTo>
                  <a:lnTo>
                    <a:pt x="54" y="29"/>
                  </a:lnTo>
                  <a:lnTo>
                    <a:pt x="67" y="29"/>
                  </a:lnTo>
                  <a:lnTo>
                    <a:pt x="84" y="22"/>
                  </a:lnTo>
                  <a:lnTo>
                    <a:pt x="95" y="18"/>
                  </a:lnTo>
                  <a:lnTo>
                    <a:pt x="107" y="10"/>
                  </a:lnTo>
                  <a:lnTo>
                    <a:pt x="111" y="11"/>
                  </a:lnTo>
                  <a:lnTo>
                    <a:pt x="127" y="0"/>
                  </a:lnTo>
                  <a:lnTo>
                    <a:pt x="134" y="7"/>
                  </a:lnTo>
                  <a:lnTo>
                    <a:pt x="128" y="19"/>
                  </a:lnTo>
                  <a:lnTo>
                    <a:pt x="129" y="26"/>
                  </a:lnTo>
                  <a:lnTo>
                    <a:pt x="126" y="32"/>
                  </a:lnTo>
                  <a:lnTo>
                    <a:pt x="126" y="36"/>
                  </a:lnTo>
                  <a:lnTo>
                    <a:pt x="134" y="31"/>
                  </a:lnTo>
                  <a:lnTo>
                    <a:pt x="138" y="24"/>
                  </a:lnTo>
                  <a:lnTo>
                    <a:pt x="151" y="34"/>
                  </a:lnTo>
                  <a:lnTo>
                    <a:pt x="155" y="34"/>
                  </a:lnTo>
                  <a:lnTo>
                    <a:pt x="159" y="36"/>
                  </a:lnTo>
                  <a:lnTo>
                    <a:pt x="161" y="35"/>
                  </a:lnTo>
                  <a:lnTo>
                    <a:pt x="174" y="41"/>
                  </a:lnTo>
                  <a:lnTo>
                    <a:pt x="181" y="53"/>
                  </a:lnTo>
                  <a:lnTo>
                    <a:pt x="195" y="58"/>
                  </a:lnTo>
                  <a:lnTo>
                    <a:pt x="200" y="59"/>
                  </a:lnTo>
                  <a:lnTo>
                    <a:pt x="253" y="68"/>
                  </a:lnTo>
                  <a:lnTo>
                    <a:pt x="259" y="72"/>
                  </a:lnTo>
                  <a:lnTo>
                    <a:pt x="264" y="74"/>
                  </a:lnTo>
                  <a:lnTo>
                    <a:pt x="270" y="77"/>
                  </a:lnTo>
                  <a:lnTo>
                    <a:pt x="277" y="77"/>
                  </a:lnTo>
                  <a:lnTo>
                    <a:pt x="281" y="78"/>
                  </a:lnTo>
                  <a:lnTo>
                    <a:pt x="285" y="80"/>
                  </a:lnTo>
                  <a:lnTo>
                    <a:pt x="294" y="79"/>
                  </a:lnTo>
                  <a:lnTo>
                    <a:pt x="311" y="80"/>
                  </a:lnTo>
                  <a:lnTo>
                    <a:pt x="320" y="83"/>
                  </a:lnTo>
                  <a:lnTo>
                    <a:pt x="324" y="88"/>
                  </a:lnTo>
                  <a:lnTo>
                    <a:pt x="320" y="95"/>
                  </a:lnTo>
                  <a:lnTo>
                    <a:pt x="325" y="96"/>
                  </a:lnTo>
                  <a:lnTo>
                    <a:pt x="330" y="95"/>
                  </a:lnTo>
                  <a:lnTo>
                    <a:pt x="330" y="97"/>
                  </a:lnTo>
                  <a:lnTo>
                    <a:pt x="338" y="98"/>
                  </a:lnTo>
                  <a:lnTo>
                    <a:pt x="339" y="101"/>
                  </a:lnTo>
                  <a:lnTo>
                    <a:pt x="357" y="157"/>
                  </a:lnTo>
                  <a:lnTo>
                    <a:pt x="363" y="158"/>
                  </a:lnTo>
                  <a:lnTo>
                    <a:pt x="362" y="166"/>
                  </a:lnTo>
                  <a:lnTo>
                    <a:pt x="362" y="168"/>
                  </a:lnTo>
                  <a:lnTo>
                    <a:pt x="353" y="173"/>
                  </a:lnTo>
                  <a:lnTo>
                    <a:pt x="341" y="196"/>
                  </a:lnTo>
                  <a:lnTo>
                    <a:pt x="341" y="197"/>
                  </a:lnTo>
                  <a:lnTo>
                    <a:pt x="341" y="202"/>
                  </a:lnTo>
                  <a:lnTo>
                    <a:pt x="339" y="208"/>
                  </a:lnTo>
                  <a:lnTo>
                    <a:pt x="348" y="209"/>
                  </a:lnTo>
                  <a:lnTo>
                    <a:pt x="356" y="203"/>
                  </a:lnTo>
                  <a:lnTo>
                    <a:pt x="356" y="202"/>
                  </a:lnTo>
                  <a:lnTo>
                    <a:pt x="357" y="200"/>
                  </a:lnTo>
                  <a:lnTo>
                    <a:pt x="360" y="193"/>
                  </a:lnTo>
                  <a:lnTo>
                    <a:pt x="372" y="180"/>
                  </a:lnTo>
                  <a:lnTo>
                    <a:pt x="385" y="160"/>
                  </a:lnTo>
                  <a:lnTo>
                    <a:pt x="386" y="154"/>
                  </a:lnTo>
                  <a:lnTo>
                    <a:pt x="395" y="144"/>
                  </a:lnTo>
                  <a:lnTo>
                    <a:pt x="395" y="140"/>
                  </a:lnTo>
                  <a:lnTo>
                    <a:pt x="402" y="136"/>
                  </a:lnTo>
                  <a:lnTo>
                    <a:pt x="404" y="140"/>
                  </a:lnTo>
                  <a:lnTo>
                    <a:pt x="383" y="198"/>
                  </a:lnTo>
                  <a:lnTo>
                    <a:pt x="377" y="215"/>
                  </a:lnTo>
                  <a:lnTo>
                    <a:pt x="374" y="233"/>
                  </a:lnTo>
                  <a:lnTo>
                    <a:pt x="377" y="240"/>
                  </a:lnTo>
                  <a:lnTo>
                    <a:pt x="367" y="265"/>
                  </a:lnTo>
                  <a:lnTo>
                    <a:pt x="366" y="276"/>
                  </a:lnTo>
                  <a:lnTo>
                    <a:pt x="369" y="289"/>
                  </a:lnTo>
                  <a:lnTo>
                    <a:pt x="367" y="302"/>
                  </a:lnTo>
                  <a:lnTo>
                    <a:pt x="365" y="310"/>
                  </a:lnTo>
                  <a:lnTo>
                    <a:pt x="365" y="313"/>
                  </a:lnTo>
                  <a:lnTo>
                    <a:pt x="361" y="326"/>
                  </a:lnTo>
                  <a:lnTo>
                    <a:pt x="360" y="338"/>
                  </a:lnTo>
                  <a:lnTo>
                    <a:pt x="361" y="344"/>
                  </a:lnTo>
                  <a:lnTo>
                    <a:pt x="361" y="350"/>
                  </a:lnTo>
                  <a:lnTo>
                    <a:pt x="363" y="362"/>
                  </a:lnTo>
                  <a:lnTo>
                    <a:pt x="369" y="378"/>
                  </a:lnTo>
                  <a:lnTo>
                    <a:pt x="373" y="386"/>
                  </a:lnTo>
                  <a:lnTo>
                    <a:pt x="372" y="394"/>
                  </a:lnTo>
                  <a:lnTo>
                    <a:pt x="372" y="398"/>
                  </a:lnTo>
                  <a:lnTo>
                    <a:pt x="374" y="412"/>
                  </a:lnTo>
                  <a:lnTo>
                    <a:pt x="360" y="412"/>
                  </a:lnTo>
                  <a:lnTo>
                    <a:pt x="351" y="413"/>
                  </a:lnTo>
                  <a:lnTo>
                    <a:pt x="347" y="414"/>
                  </a:lnTo>
                  <a:lnTo>
                    <a:pt x="343" y="414"/>
                  </a:lnTo>
                  <a:lnTo>
                    <a:pt x="342" y="414"/>
                  </a:lnTo>
                  <a:lnTo>
                    <a:pt x="338" y="414"/>
                  </a:lnTo>
                  <a:lnTo>
                    <a:pt x="317" y="416"/>
                  </a:lnTo>
                  <a:lnTo>
                    <a:pt x="313" y="416"/>
                  </a:lnTo>
                  <a:lnTo>
                    <a:pt x="311" y="418"/>
                  </a:lnTo>
                  <a:lnTo>
                    <a:pt x="307" y="418"/>
                  </a:lnTo>
                  <a:lnTo>
                    <a:pt x="306" y="41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GB" dirty="0"/>
            </a:p>
          </p:txBody>
        </p:sp>
        <p:sp>
          <p:nvSpPr>
            <p:cNvPr id="55" name="Freeform 53">
              <a:extLst>
                <a:ext uri="{FF2B5EF4-FFF2-40B4-BE49-F238E27FC236}">
                  <a16:creationId xmlns:a16="http://schemas.microsoft.com/office/drawing/2014/main" id="{C3BA23F4-92D3-4FD5-88B2-1A1A90639C18}"/>
                </a:ext>
              </a:extLst>
            </p:cNvPr>
            <p:cNvSpPr>
              <a:spLocks noChangeAspect="1"/>
            </p:cNvSpPr>
            <p:nvPr/>
          </p:nvSpPr>
          <p:spPr bwMode="auto">
            <a:xfrm>
              <a:off x="6711608" y="2708064"/>
              <a:ext cx="492487" cy="885199"/>
            </a:xfrm>
            <a:custGeom>
              <a:avLst/>
              <a:gdLst>
                <a:gd name="T0" fmla="*/ 5 w 306"/>
                <a:gd name="T1" fmla="*/ 226 h 542"/>
                <a:gd name="T2" fmla="*/ 20 w 306"/>
                <a:gd name="T3" fmla="*/ 199 h 542"/>
                <a:gd name="T4" fmla="*/ 25 w 306"/>
                <a:gd name="T5" fmla="*/ 188 h 542"/>
                <a:gd name="T6" fmla="*/ 22 w 306"/>
                <a:gd name="T7" fmla="*/ 139 h 542"/>
                <a:gd name="T8" fmla="*/ 44 w 306"/>
                <a:gd name="T9" fmla="*/ 118 h 542"/>
                <a:gd name="T10" fmla="*/ 77 w 306"/>
                <a:gd name="T11" fmla="*/ 86 h 542"/>
                <a:gd name="T12" fmla="*/ 86 w 306"/>
                <a:gd name="T13" fmla="*/ 62 h 542"/>
                <a:gd name="T14" fmla="*/ 74 w 306"/>
                <a:gd name="T15" fmla="*/ 45 h 542"/>
                <a:gd name="T16" fmla="*/ 60 w 306"/>
                <a:gd name="T17" fmla="*/ 26 h 542"/>
                <a:gd name="T18" fmla="*/ 59 w 306"/>
                <a:gd name="T19" fmla="*/ 14 h 542"/>
                <a:gd name="T20" fmla="*/ 97 w 306"/>
                <a:gd name="T21" fmla="*/ 12 h 542"/>
                <a:gd name="T22" fmla="*/ 127 w 306"/>
                <a:gd name="T23" fmla="*/ 9 h 542"/>
                <a:gd name="T24" fmla="*/ 145 w 306"/>
                <a:gd name="T25" fmla="*/ 8 h 542"/>
                <a:gd name="T26" fmla="*/ 176 w 306"/>
                <a:gd name="T27" fmla="*/ 6 h 542"/>
                <a:gd name="T28" fmla="*/ 186 w 306"/>
                <a:gd name="T29" fmla="*/ 4 h 542"/>
                <a:gd name="T30" fmla="*/ 216 w 306"/>
                <a:gd name="T31" fmla="*/ 2 h 542"/>
                <a:gd name="T32" fmla="*/ 247 w 306"/>
                <a:gd name="T33" fmla="*/ 0 h 542"/>
                <a:gd name="T34" fmla="*/ 263 w 306"/>
                <a:gd name="T35" fmla="*/ 45 h 542"/>
                <a:gd name="T36" fmla="*/ 276 w 306"/>
                <a:gd name="T37" fmla="*/ 90 h 542"/>
                <a:gd name="T38" fmla="*/ 278 w 306"/>
                <a:gd name="T39" fmla="*/ 112 h 542"/>
                <a:gd name="T40" fmla="*/ 281 w 306"/>
                <a:gd name="T41" fmla="*/ 129 h 542"/>
                <a:gd name="T42" fmla="*/ 282 w 306"/>
                <a:gd name="T43" fmla="*/ 147 h 542"/>
                <a:gd name="T44" fmla="*/ 287 w 306"/>
                <a:gd name="T45" fmla="*/ 190 h 542"/>
                <a:gd name="T46" fmla="*/ 290 w 306"/>
                <a:gd name="T47" fmla="*/ 224 h 542"/>
                <a:gd name="T48" fmla="*/ 293 w 306"/>
                <a:gd name="T49" fmla="*/ 256 h 542"/>
                <a:gd name="T50" fmla="*/ 296 w 306"/>
                <a:gd name="T51" fmla="*/ 289 h 542"/>
                <a:gd name="T52" fmla="*/ 295 w 306"/>
                <a:gd name="T53" fmla="*/ 310 h 542"/>
                <a:gd name="T54" fmla="*/ 302 w 306"/>
                <a:gd name="T55" fmla="*/ 345 h 542"/>
                <a:gd name="T56" fmla="*/ 306 w 306"/>
                <a:gd name="T57" fmla="*/ 361 h 542"/>
                <a:gd name="T58" fmla="*/ 290 w 306"/>
                <a:gd name="T59" fmla="*/ 388 h 542"/>
                <a:gd name="T60" fmla="*/ 275 w 306"/>
                <a:gd name="T61" fmla="*/ 411 h 542"/>
                <a:gd name="T62" fmla="*/ 270 w 306"/>
                <a:gd name="T63" fmla="*/ 447 h 542"/>
                <a:gd name="T64" fmla="*/ 269 w 306"/>
                <a:gd name="T65" fmla="*/ 474 h 542"/>
                <a:gd name="T66" fmla="*/ 272 w 306"/>
                <a:gd name="T67" fmla="*/ 488 h 542"/>
                <a:gd name="T68" fmla="*/ 254 w 306"/>
                <a:gd name="T69" fmla="*/ 496 h 542"/>
                <a:gd name="T70" fmla="*/ 248 w 306"/>
                <a:gd name="T71" fmla="*/ 530 h 542"/>
                <a:gd name="T72" fmla="*/ 228 w 306"/>
                <a:gd name="T73" fmla="*/ 524 h 542"/>
                <a:gd name="T74" fmla="*/ 197 w 306"/>
                <a:gd name="T75" fmla="*/ 535 h 542"/>
                <a:gd name="T76" fmla="*/ 191 w 306"/>
                <a:gd name="T77" fmla="*/ 542 h 542"/>
                <a:gd name="T78" fmla="*/ 172 w 306"/>
                <a:gd name="T79" fmla="*/ 519 h 542"/>
                <a:gd name="T80" fmla="*/ 173 w 306"/>
                <a:gd name="T81" fmla="*/ 511 h 542"/>
                <a:gd name="T82" fmla="*/ 167 w 306"/>
                <a:gd name="T83" fmla="*/ 483 h 542"/>
                <a:gd name="T84" fmla="*/ 137 w 306"/>
                <a:gd name="T85" fmla="*/ 460 h 542"/>
                <a:gd name="T86" fmla="*/ 110 w 306"/>
                <a:gd name="T87" fmla="*/ 442 h 542"/>
                <a:gd name="T88" fmla="*/ 97 w 306"/>
                <a:gd name="T89" fmla="*/ 427 h 542"/>
                <a:gd name="T90" fmla="*/ 103 w 306"/>
                <a:gd name="T91" fmla="*/ 399 h 542"/>
                <a:gd name="T92" fmla="*/ 108 w 306"/>
                <a:gd name="T93" fmla="*/ 378 h 542"/>
                <a:gd name="T94" fmla="*/ 110 w 306"/>
                <a:gd name="T95" fmla="*/ 367 h 542"/>
                <a:gd name="T96" fmla="*/ 91 w 306"/>
                <a:gd name="T97" fmla="*/ 358 h 542"/>
                <a:gd name="T98" fmla="*/ 71 w 306"/>
                <a:gd name="T99" fmla="*/ 362 h 542"/>
                <a:gd name="T100" fmla="*/ 61 w 306"/>
                <a:gd name="T101" fmla="*/ 331 h 542"/>
                <a:gd name="T102" fmla="*/ 34 w 306"/>
                <a:gd name="T103" fmla="*/ 306 h 542"/>
                <a:gd name="T104" fmla="*/ 20 w 306"/>
                <a:gd name="T105" fmla="*/ 294 h 542"/>
                <a:gd name="T106" fmla="*/ 12 w 306"/>
                <a:gd name="T107" fmla="*/ 280 h 542"/>
                <a:gd name="T108" fmla="*/ 0 w 306"/>
                <a:gd name="T109" fmla="*/ 25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6" h="542">
                  <a:moveTo>
                    <a:pt x="0" y="243"/>
                  </a:moveTo>
                  <a:lnTo>
                    <a:pt x="0" y="238"/>
                  </a:lnTo>
                  <a:lnTo>
                    <a:pt x="4" y="228"/>
                  </a:lnTo>
                  <a:lnTo>
                    <a:pt x="5" y="226"/>
                  </a:lnTo>
                  <a:lnTo>
                    <a:pt x="5" y="225"/>
                  </a:lnTo>
                  <a:lnTo>
                    <a:pt x="8" y="224"/>
                  </a:lnTo>
                  <a:lnTo>
                    <a:pt x="7" y="206"/>
                  </a:lnTo>
                  <a:lnTo>
                    <a:pt x="20" y="199"/>
                  </a:lnTo>
                  <a:lnTo>
                    <a:pt x="24" y="196"/>
                  </a:lnTo>
                  <a:lnTo>
                    <a:pt x="25" y="196"/>
                  </a:lnTo>
                  <a:lnTo>
                    <a:pt x="25" y="193"/>
                  </a:lnTo>
                  <a:lnTo>
                    <a:pt x="25" y="188"/>
                  </a:lnTo>
                  <a:lnTo>
                    <a:pt x="35" y="163"/>
                  </a:lnTo>
                  <a:lnTo>
                    <a:pt x="35" y="156"/>
                  </a:lnTo>
                  <a:lnTo>
                    <a:pt x="30" y="147"/>
                  </a:lnTo>
                  <a:lnTo>
                    <a:pt x="22" y="139"/>
                  </a:lnTo>
                  <a:lnTo>
                    <a:pt x="24" y="130"/>
                  </a:lnTo>
                  <a:lnTo>
                    <a:pt x="25" y="127"/>
                  </a:lnTo>
                  <a:lnTo>
                    <a:pt x="29" y="122"/>
                  </a:lnTo>
                  <a:lnTo>
                    <a:pt x="44" y="118"/>
                  </a:lnTo>
                  <a:lnTo>
                    <a:pt x="64" y="110"/>
                  </a:lnTo>
                  <a:lnTo>
                    <a:pt x="72" y="104"/>
                  </a:lnTo>
                  <a:lnTo>
                    <a:pt x="76" y="88"/>
                  </a:lnTo>
                  <a:lnTo>
                    <a:pt x="77" y="86"/>
                  </a:lnTo>
                  <a:lnTo>
                    <a:pt x="80" y="84"/>
                  </a:lnTo>
                  <a:lnTo>
                    <a:pt x="85" y="74"/>
                  </a:lnTo>
                  <a:lnTo>
                    <a:pt x="85" y="68"/>
                  </a:lnTo>
                  <a:lnTo>
                    <a:pt x="86" y="62"/>
                  </a:lnTo>
                  <a:lnTo>
                    <a:pt x="86" y="61"/>
                  </a:lnTo>
                  <a:lnTo>
                    <a:pt x="85" y="58"/>
                  </a:lnTo>
                  <a:lnTo>
                    <a:pt x="83" y="50"/>
                  </a:lnTo>
                  <a:lnTo>
                    <a:pt x="74" y="45"/>
                  </a:lnTo>
                  <a:lnTo>
                    <a:pt x="72" y="44"/>
                  </a:lnTo>
                  <a:lnTo>
                    <a:pt x="67" y="42"/>
                  </a:lnTo>
                  <a:lnTo>
                    <a:pt x="65" y="39"/>
                  </a:lnTo>
                  <a:lnTo>
                    <a:pt x="60" y="26"/>
                  </a:lnTo>
                  <a:lnTo>
                    <a:pt x="48" y="20"/>
                  </a:lnTo>
                  <a:lnTo>
                    <a:pt x="47" y="15"/>
                  </a:lnTo>
                  <a:lnTo>
                    <a:pt x="50" y="15"/>
                  </a:lnTo>
                  <a:lnTo>
                    <a:pt x="59" y="14"/>
                  </a:lnTo>
                  <a:lnTo>
                    <a:pt x="62" y="14"/>
                  </a:lnTo>
                  <a:lnTo>
                    <a:pt x="83" y="12"/>
                  </a:lnTo>
                  <a:lnTo>
                    <a:pt x="89" y="12"/>
                  </a:lnTo>
                  <a:lnTo>
                    <a:pt x="97" y="12"/>
                  </a:lnTo>
                  <a:lnTo>
                    <a:pt x="101" y="12"/>
                  </a:lnTo>
                  <a:lnTo>
                    <a:pt x="103" y="10"/>
                  </a:lnTo>
                  <a:lnTo>
                    <a:pt x="119" y="9"/>
                  </a:lnTo>
                  <a:lnTo>
                    <a:pt x="127" y="9"/>
                  </a:lnTo>
                  <a:lnTo>
                    <a:pt x="134" y="9"/>
                  </a:lnTo>
                  <a:lnTo>
                    <a:pt x="137" y="9"/>
                  </a:lnTo>
                  <a:lnTo>
                    <a:pt x="137" y="8"/>
                  </a:lnTo>
                  <a:lnTo>
                    <a:pt x="145" y="8"/>
                  </a:lnTo>
                  <a:lnTo>
                    <a:pt x="160" y="7"/>
                  </a:lnTo>
                  <a:lnTo>
                    <a:pt x="167" y="7"/>
                  </a:lnTo>
                  <a:lnTo>
                    <a:pt x="172" y="6"/>
                  </a:lnTo>
                  <a:lnTo>
                    <a:pt x="176" y="6"/>
                  </a:lnTo>
                  <a:lnTo>
                    <a:pt x="179" y="6"/>
                  </a:lnTo>
                  <a:lnTo>
                    <a:pt x="180" y="6"/>
                  </a:lnTo>
                  <a:lnTo>
                    <a:pt x="184" y="6"/>
                  </a:lnTo>
                  <a:lnTo>
                    <a:pt x="186" y="4"/>
                  </a:lnTo>
                  <a:lnTo>
                    <a:pt x="190" y="4"/>
                  </a:lnTo>
                  <a:lnTo>
                    <a:pt x="211" y="2"/>
                  </a:lnTo>
                  <a:lnTo>
                    <a:pt x="215" y="2"/>
                  </a:lnTo>
                  <a:lnTo>
                    <a:pt x="216" y="2"/>
                  </a:lnTo>
                  <a:lnTo>
                    <a:pt x="220" y="2"/>
                  </a:lnTo>
                  <a:lnTo>
                    <a:pt x="224" y="1"/>
                  </a:lnTo>
                  <a:lnTo>
                    <a:pt x="233" y="0"/>
                  </a:lnTo>
                  <a:lnTo>
                    <a:pt x="247" y="0"/>
                  </a:lnTo>
                  <a:lnTo>
                    <a:pt x="247" y="10"/>
                  </a:lnTo>
                  <a:lnTo>
                    <a:pt x="248" y="22"/>
                  </a:lnTo>
                  <a:lnTo>
                    <a:pt x="253" y="32"/>
                  </a:lnTo>
                  <a:lnTo>
                    <a:pt x="263" y="45"/>
                  </a:lnTo>
                  <a:lnTo>
                    <a:pt x="268" y="57"/>
                  </a:lnTo>
                  <a:lnTo>
                    <a:pt x="275" y="73"/>
                  </a:lnTo>
                  <a:lnTo>
                    <a:pt x="276" y="87"/>
                  </a:lnTo>
                  <a:lnTo>
                    <a:pt x="276" y="90"/>
                  </a:lnTo>
                  <a:lnTo>
                    <a:pt x="277" y="96"/>
                  </a:lnTo>
                  <a:lnTo>
                    <a:pt x="278" y="105"/>
                  </a:lnTo>
                  <a:lnTo>
                    <a:pt x="278" y="109"/>
                  </a:lnTo>
                  <a:lnTo>
                    <a:pt x="278" y="112"/>
                  </a:lnTo>
                  <a:lnTo>
                    <a:pt x="278" y="115"/>
                  </a:lnTo>
                  <a:lnTo>
                    <a:pt x="280" y="117"/>
                  </a:lnTo>
                  <a:lnTo>
                    <a:pt x="280" y="126"/>
                  </a:lnTo>
                  <a:lnTo>
                    <a:pt x="281" y="129"/>
                  </a:lnTo>
                  <a:lnTo>
                    <a:pt x="281" y="133"/>
                  </a:lnTo>
                  <a:lnTo>
                    <a:pt x="282" y="140"/>
                  </a:lnTo>
                  <a:lnTo>
                    <a:pt x="282" y="141"/>
                  </a:lnTo>
                  <a:lnTo>
                    <a:pt x="282" y="147"/>
                  </a:lnTo>
                  <a:lnTo>
                    <a:pt x="284" y="166"/>
                  </a:lnTo>
                  <a:lnTo>
                    <a:pt x="286" y="177"/>
                  </a:lnTo>
                  <a:lnTo>
                    <a:pt x="286" y="183"/>
                  </a:lnTo>
                  <a:lnTo>
                    <a:pt x="287" y="190"/>
                  </a:lnTo>
                  <a:lnTo>
                    <a:pt x="287" y="192"/>
                  </a:lnTo>
                  <a:lnTo>
                    <a:pt x="288" y="199"/>
                  </a:lnTo>
                  <a:lnTo>
                    <a:pt x="288" y="207"/>
                  </a:lnTo>
                  <a:lnTo>
                    <a:pt x="290" y="224"/>
                  </a:lnTo>
                  <a:lnTo>
                    <a:pt x="290" y="226"/>
                  </a:lnTo>
                  <a:lnTo>
                    <a:pt x="290" y="232"/>
                  </a:lnTo>
                  <a:lnTo>
                    <a:pt x="293" y="249"/>
                  </a:lnTo>
                  <a:lnTo>
                    <a:pt x="293" y="256"/>
                  </a:lnTo>
                  <a:lnTo>
                    <a:pt x="294" y="268"/>
                  </a:lnTo>
                  <a:lnTo>
                    <a:pt x="295" y="277"/>
                  </a:lnTo>
                  <a:lnTo>
                    <a:pt x="296" y="286"/>
                  </a:lnTo>
                  <a:lnTo>
                    <a:pt x="296" y="289"/>
                  </a:lnTo>
                  <a:lnTo>
                    <a:pt x="298" y="302"/>
                  </a:lnTo>
                  <a:lnTo>
                    <a:pt x="294" y="310"/>
                  </a:lnTo>
                  <a:lnTo>
                    <a:pt x="294" y="312"/>
                  </a:lnTo>
                  <a:lnTo>
                    <a:pt x="295" y="310"/>
                  </a:lnTo>
                  <a:lnTo>
                    <a:pt x="293" y="321"/>
                  </a:lnTo>
                  <a:lnTo>
                    <a:pt x="294" y="326"/>
                  </a:lnTo>
                  <a:lnTo>
                    <a:pt x="298" y="336"/>
                  </a:lnTo>
                  <a:lnTo>
                    <a:pt x="302" y="345"/>
                  </a:lnTo>
                  <a:lnTo>
                    <a:pt x="301" y="346"/>
                  </a:lnTo>
                  <a:lnTo>
                    <a:pt x="301" y="348"/>
                  </a:lnTo>
                  <a:lnTo>
                    <a:pt x="302" y="350"/>
                  </a:lnTo>
                  <a:lnTo>
                    <a:pt x="306" y="361"/>
                  </a:lnTo>
                  <a:lnTo>
                    <a:pt x="299" y="376"/>
                  </a:lnTo>
                  <a:lnTo>
                    <a:pt x="296" y="379"/>
                  </a:lnTo>
                  <a:lnTo>
                    <a:pt x="295" y="385"/>
                  </a:lnTo>
                  <a:lnTo>
                    <a:pt x="290" y="388"/>
                  </a:lnTo>
                  <a:lnTo>
                    <a:pt x="292" y="394"/>
                  </a:lnTo>
                  <a:lnTo>
                    <a:pt x="289" y="398"/>
                  </a:lnTo>
                  <a:lnTo>
                    <a:pt x="277" y="411"/>
                  </a:lnTo>
                  <a:lnTo>
                    <a:pt x="275" y="411"/>
                  </a:lnTo>
                  <a:lnTo>
                    <a:pt x="275" y="414"/>
                  </a:lnTo>
                  <a:lnTo>
                    <a:pt x="277" y="424"/>
                  </a:lnTo>
                  <a:lnTo>
                    <a:pt x="276" y="432"/>
                  </a:lnTo>
                  <a:lnTo>
                    <a:pt x="270" y="447"/>
                  </a:lnTo>
                  <a:lnTo>
                    <a:pt x="272" y="448"/>
                  </a:lnTo>
                  <a:lnTo>
                    <a:pt x="276" y="456"/>
                  </a:lnTo>
                  <a:lnTo>
                    <a:pt x="270" y="465"/>
                  </a:lnTo>
                  <a:lnTo>
                    <a:pt x="269" y="474"/>
                  </a:lnTo>
                  <a:lnTo>
                    <a:pt x="270" y="478"/>
                  </a:lnTo>
                  <a:lnTo>
                    <a:pt x="271" y="478"/>
                  </a:lnTo>
                  <a:lnTo>
                    <a:pt x="276" y="484"/>
                  </a:lnTo>
                  <a:lnTo>
                    <a:pt x="272" y="488"/>
                  </a:lnTo>
                  <a:lnTo>
                    <a:pt x="263" y="490"/>
                  </a:lnTo>
                  <a:lnTo>
                    <a:pt x="256" y="496"/>
                  </a:lnTo>
                  <a:lnTo>
                    <a:pt x="254" y="498"/>
                  </a:lnTo>
                  <a:lnTo>
                    <a:pt x="254" y="496"/>
                  </a:lnTo>
                  <a:lnTo>
                    <a:pt x="251" y="495"/>
                  </a:lnTo>
                  <a:lnTo>
                    <a:pt x="246" y="512"/>
                  </a:lnTo>
                  <a:lnTo>
                    <a:pt x="252" y="524"/>
                  </a:lnTo>
                  <a:lnTo>
                    <a:pt x="248" y="530"/>
                  </a:lnTo>
                  <a:lnTo>
                    <a:pt x="247" y="531"/>
                  </a:lnTo>
                  <a:lnTo>
                    <a:pt x="242" y="530"/>
                  </a:lnTo>
                  <a:lnTo>
                    <a:pt x="238" y="526"/>
                  </a:lnTo>
                  <a:lnTo>
                    <a:pt x="228" y="524"/>
                  </a:lnTo>
                  <a:lnTo>
                    <a:pt x="214" y="518"/>
                  </a:lnTo>
                  <a:lnTo>
                    <a:pt x="209" y="519"/>
                  </a:lnTo>
                  <a:lnTo>
                    <a:pt x="199" y="532"/>
                  </a:lnTo>
                  <a:lnTo>
                    <a:pt x="197" y="535"/>
                  </a:lnTo>
                  <a:lnTo>
                    <a:pt x="196" y="537"/>
                  </a:lnTo>
                  <a:lnTo>
                    <a:pt x="198" y="542"/>
                  </a:lnTo>
                  <a:lnTo>
                    <a:pt x="191" y="535"/>
                  </a:lnTo>
                  <a:lnTo>
                    <a:pt x="191" y="542"/>
                  </a:lnTo>
                  <a:lnTo>
                    <a:pt x="186" y="542"/>
                  </a:lnTo>
                  <a:lnTo>
                    <a:pt x="181" y="540"/>
                  </a:lnTo>
                  <a:lnTo>
                    <a:pt x="173" y="519"/>
                  </a:lnTo>
                  <a:lnTo>
                    <a:pt x="172" y="519"/>
                  </a:lnTo>
                  <a:lnTo>
                    <a:pt x="170" y="519"/>
                  </a:lnTo>
                  <a:lnTo>
                    <a:pt x="169" y="513"/>
                  </a:lnTo>
                  <a:lnTo>
                    <a:pt x="170" y="511"/>
                  </a:lnTo>
                  <a:lnTo>
                    <a:pt x="173" y="511"/>
                  </a:lnTo>
                  <a:lnTo>
                    <a:pt x="175" y="507"/>
                  </a:lnTo>
                  <a:lnTo>
                    <a:pt x="166" y="489"/>
                  </a:lnTo>
                  <a:lnTo>
                    <a:pt x="166" y="488"/>
                  </a:lnTo>
                  <a:lnTo>
                    <a:pt x="167" y="483"/>
                  </a:lnTo>
                  <a:lnTo>
                    <a:pt x="154" y="472"/>
                  </a:lnTo>
                  <a:lnTo>
                    <a:pt x="152" y="466"/>
                  </a:lnTo>
                  <a:lnTo>
                    <a:pt x="143" y="460"/>
                  </a:lnTo>
                  <a:lnTo>
                    <a:pt x="137" y="460"/>
                  </a:lnTo>
                  <a:lnTo>
                    <a:pt x="132" y="462"/>
                  </a:lnTo>
                  <a:lnTo>
                    <a:pt x="127" y="453"/>
                  </a:lnTo>
                  <a:lnTo>
                    <a:pt x="116" y="445"/>
                  </a:lnTo>
                  <a:lnTo>
                    <a:pt x="110" y="442"/>
                  </a:lnTo>
                  <a:lnTo>
                    <a:pt x="107" y="440"/>
                  </a:lnTo>
                  <a:lnTo>
                    <a:pt x="107" y="439"/>
                  </a:lnTo>
                  <a:lnTo>
                    <a:pt x="98" y="430"/>
                  </a:lnTo>
                  <a:lnTo>
                    <a:pt x="97" y="427"/>
                  </a:lnTo>
                  <a:lnTo>
                    <a:pt x="98" y="414"/>
                  </a:lnTo>
                  <a:lnTo>
                    <a:pt x="103" y="403"/>
                  </a:lnTo>
                  <a:lnTo>
                    <a:pt x="103" y="400"/>
                  </a:lnTo>
                  <a:lnTo>
                    <a:pt x="103" y="399"/>
                  </a:lnTo>
                  <a:lnTo>
                    <a:pt x="104" y="398"/>
                  </a:lnTo>
                  <a:lnTo>
                    <a:pt x="108" y="390"/>
                  </a:lnTo>
                  <a:lnTo>
                    <a:pt x="108" y="386"/>
                  </a:lnTo>
                  <a:lnTo>
                    <a:pt x="108" y="378"/>
                  </a:lnTo>
                  <a:lnTo>
                    <a:pt x="108" y="375"/>
                  </a:lnTo>
                  <a:lnTo>
                    <a:pt x="112" y="373"/>
                  </a:lnTo>
                  <a:lnTo>
                    <a:pt x="112" y="372"/>
                  </a:lnTo>
                  <a:lnTo>
                    <a:pt x="110" y="367"/>
                  </a:lnTo>
                  <a:lnTo>
                    <a:pt x="101" y="362"/>
                  </a:lnTo>
                  <a:lnTo>
                    <a:pt x="100" y="361"/>
                  </a:lnTo>
                  <a:lnTo>
                    <a:pt x="95" y="361"/>
                  </a:lnTo>
                  <a:lnTo>
                    <a:pt x="91" y="358"/>
                  </a:lnTo>
                  <a:lnTo>
                    <a:pt x="86" y="358"/>
                  </a:lnTo>
                  <a:lnTo>
                    <a:pt x="79" y="367"/>
                  </a:lnTo>
                  <a:lnTo>
                    <a:pt x="77" y="368"/>
                  </a:lnTo>
                  <a:lnTo>
                    <a:pt x="71" y="362"/>
                  </a:lnTo>
                  <a:lnTo>
                    <a:pt x="68" y="356"/>
                  </a:lnTo>
                  <a:lnTo>
                    <a:pt x="67" y="344"/>
                  </a:lnTo>
                  <a:lnTo>
                    <a:pt x="64" y="334"/>
                  </a:lnTo>
                  <a:lnTo>
                    <a:pt x="61" y="331"/>
                  </a:lnTo>
                  <a:lnTo>
                    <a:pt x="54" y="324"/>
                  </a:lnTo>
                  <a:lnTo>
                    <a:pt x="47" y="319"/>
                  </a:lnTo>
                  <a:lnTo>
                    <a:pt x="42" y="316"/>
                  </a:lnTo>
                  <a:lnTo>
                    <a:pt x="34" y="306"/>
                  </a:lnTo>
                  <a:lnTo>
                    <a:pt x="30" y="304"/>
                  </a:lnTo>
                  <a:lnTo>
                    <a:pt x="28" y="301"/>
                  </a:lnTo>
                  <a:lnTo>
                    <a:pt x="22" y="296"/>
                  </a:lnTo>
                  <a:lnTo>
                    <a:pt x="20" y="294"/>
                  </a:lnTo>
                  <a:lnTo>
                    <a:pt x="18" y="292"/>
                  </a:lnTo>
                  <a:lnTo>
                    <a:pt x="13" y="286"/>
                  </a:lnTo>
                  <a:lnTo>
                    <a:pt x="13" y="285"/>
                  </a:lnTo>
                  <a:lnTo>
                    <a:pt x="12" y="280"/>
                  </a:lnTo>
                  <a:lnTo>
                    <a:pt x="6" y="274"/>
                  </a:lnTo>
                  <a:lnTo>
                    <a:pt x="7" y="267"/>
                  </a:lnTo>
                  <a:lnTo>
                    <a:pt x="4" y="262"/>
                  </a:lnTo>
                  <a:lnTo>
                    <a:pt x="0" y="250"/>
                  </a:lnTo>
                  <a:lnTo>
                    <a:pt x="0" y="243"/>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56" name="Freeform 54">
              <a:extLst>
                <a:ext uri="{FF2B5EF4-FFF2-40B4-BE49-F238E27FC236}">
                  <a16:creationId xmlns:a16="http://schemas.microsoft.com/office/drawing/2014/main" id="{1341DCEF-7BC5-4DA0-9E74-CBA313A46E3D}"/>
                </a:ext>
              </a:extLst>
            </p:cNvPr>
            <p:cNvSpPr>
              <a:spLocks noChangeAspect="1"/>
            </p:cNvSpPr>
            <p:nvPr/>
          </p:nvSpPr>
          <p:spPr bwMode="auto">
            <a:xfrm>
              <a:off x="6100560" y="2589429"/>
              <a:ext cx="747851" cy="492791"/>
            </a:xfrm>
            <a:custGeom>
              <a:avLst/>
              <a:gdLst>
                <a:gd name="T0" fmla="*/ 193 w 463"/>
                <a:gd name="T1" fmla="*/ 9 h 303"/>
                <a:gd name="T2" fmla="*/ 184 w 463"/>
                <a:gd name="T3" fmla="*/ 10 h 303"/>
                <a:gd name="T4" fmla="*/ 165 w 463"/>
                <a:gd name="T5" fmla="*/ 10 h 303"/>
                <a:gd name="T6" fmla="*/ 137 w 463"/>
                <a:gd name="T7" fmla="*/ 12 h 303"/>
                <a:gd name="T8" fmla="*/ 121 w 463"/>
                <a:gd name="T9" fmla="*/ 12 h 303"/>
                <a:gd name="T10" fmla="*/ 95 w 463"/>
                <a:gd name="T11" fmla="*/ 13 h 303"/>
                <a:gd name="T12" fmla="*/ 63 w 463"/>
                <a:gd name="T13" fmla="*/ 14 h 303"/>
                <a:gd name="T14" fmla="*/ 48 w 463"/>
                <a:gd name="T15" fmla="*/ 14 h 303"/>
                <a:gd name="T16" fmla="*/ 25 w 463"/>
                <a:gd name="T17" fmla="*/ 14 h 303"/>
                <a:gd name="T18" fmla="*/ 9 w 463"/>
                <a:gd name="T19" fmla="*/ 15 h 303"/>
                <a:gd name="T20" fmla="*/ 5 w 463"/>
                <a:gd name="T21" fmla="*/ 38 h 303"/>
                <a:gd name="T22" fmla="*/ 12 w 463"/>
                <a:gd name="T23" fmla="*/ 55 h 303"/>
                <a:gd name="T24" fmla="*/ 6 w 463"/>
                <a:gd name="T25" fmla="*/ 72 h 303"/>
                <a:gd name="T26" fmla="*/ 10 w 463"/>
                <a:gd name="T27" fmla="*/ 106 h 303"/>
                <a:gd name="T28" fmla="*/ 13 w 463"/>
                <a:gd name="T29" fmla="*/ 112 h 303"/>
                <a:gd name="T30" fmla="*/ 21 w 463"/>
                <a:gd name="T31" fmla="*/ 139 h 303"/>
                <a:gd name="T32" fmla="*/ 29 w 463"/>
                <a:gd name="T33" fmla="*/ 160 h 303"/>
                <a:gd name="T34" fmla="*/ 37 w 463"/>
                <a:gd name="T35" fmla="*/ 174 h 303"/>
                <a:gd name="T36" fmla="*/ 39 w 463"/>
                <a:gd name="T37" fmla="*/ 196 h 303"/>
                <a:gd name="T38" fmla="*/ 47 w 463"/>
                <a:gd name="T39" fmla="*/ 208 h 303"/>
                <a:gd name="T40" fmla="*/ 57 w 463"/>
                <a:gd name="T41" fmla="*/ 229 h 303"/>
                <a:gd name="T42" fmla="*/ 57 w 463"/>
                <a:gd name="T43" fmla="*/ 238 h 303"/>
                <a:gd name="T44" fmla="*/ 57 w 463"/>
                <a:gd name="T45" fmla="*/ 250 h 303"/>
                <a:gd name="T46" fmla="*/ 61 w 463"/>
                <a:gd name="T47" fmla="*/ 266 h 303"/>
                <a:gd name="T48" fmla="*/ 60 w 463"/>
                <a:gd name="T49" fmla="*/ 278 h 303"/>
                <a:gd name="T50" fmla="*/ 65 w 463"/>
                <a:gd name="T51" fmla="*/ 297 h 303"/>
                <a:gd name="T52" fmla="*/ 94 w 463"/>
                <a:gd name="T53" fmla="*/ 297 h 303"/>
                <a:gd name="T54" fmla="*/ 121 w 463"/>
                <a:gd name="T55" fmla="*/ 296 h 303"/>
                <a:gd name="T56" fmla="*/ 148 w 463"/>
                <a:gd name="T57" fmla="*/ 296 h 303"/>
                <a:gd name="T58" fmla="*/ 175 w 463"/>
                <a:gd name="T59" fmla="*/ 295 h 303"/>
                <a:gd name="T60" fmla="*/ 193 w 463"/>
                <a:gd name="T61" fmla="*/ 294 h 303"/>
                <a:gd name="T62" fmla="*/ 226 w 463"/>
                <a:gd name="T63" fmla="*/ 292 h 303"/>
                <a:gd name="T64" fmla="*/ 239 w 463"/>
                <a:gd name="T65" fmla="*/ 291 h 303"/>
                <a:gd name="T66" fmla="*/ 267 w 463"/>
                <a:gd name="T67" fmla="*/ 290 h 303"/>
                <a:gd name="T68" fmla="*/ 293 w 463"/>
                <a:gd name="T69" fmla="*/ 288 h 303"/>
                <a:gd name="T70" fmla="*/ 321 w 463"/>
                <a:gd name="T71" fmla="*/ 285 h 303"/>
                <a:gd name="T72" fmla="*/ 335 w 463"/>
                <a:gd name="T73" fmla="*/ 284 h 303"/>
                <a:gd name="T74" fmla="*/ 358 w 463"/>
                <a:gd name="T75" fmla="*/ 282 h 303"/>
                <a:gd name="T76" fmla="*/ 366 w 463"/>
                <a:gd name="T77" fmla="*/ 289 h 303"/>
                <a:gd name="T78" fmla="*/ 385 w 463"/>
                <a:gd name="T79" fmla="*/ 302 h 303"/>
                <a:gd name="T80" fmla="*/ 401 w 463"/>
                <a:gd name="T81" fmla="*/ 274 h 303"/>
                <a:gd name="T82" fmla="*/ 402 w 463"/>
                <a:gd name="T83" fmla="*/ 266 h 303"/>
                <a:gd name="T84" fmla="*/ 407 w 463"/>
                <a:gd name="T85" fmla="*/ 225 h 303"/>
                <a:gd name="T86" fmla="*/ 402 w 463"/>
                <a:gd name="T87" fmla="*/ 205 h 303"/>
                <a:gd name="T88" fmla="*/ 441 w 463"/>
                <a:gd name="T89" fmla="*/ 188 h 303"/>
                <a:gd name="T90" fmla="*/ 454 w 463"/>
                <a:gd name="T91" fmla="*/ 164 h 303"/>
                <a:gd name="T92" fmla="*/ 462 w 463"/>
                <a:gd name="T93" fmla="*/ 146 h 303"/>
                <a:gd name="T94" fmla="*/ 462 w 463"/>
                <a:gd name="T95" fmla="*/ 136 h 303"/>
                <a:gd name="T96" fmla="*/ 449 w 463"/>
                <a:gd name="T97" fmla="*/ 122 h 303"/>
                <a:gd name="T98" fmla="*/ 437 w 463"/>
                <a:gd name="T99" fmla="*/ 104 h 303"/>
                <a:gd name="T100" fmla="*/ 419 w 463"/>
                <a:gd name="T101" fmla="*/ 82 h 303"/>
                <a:gd name="T102" fmla="*/ 393 w 463"/>
                <a:gd name="T103" fmla="*/ 72 h 303"/>
                <a:gd name="T104" fmla="*/ 384 w 463"/>
                <a:gd name="T105" fmla="*/ 48 h 303"/>
                <a:gd name="T106" fmla="*/ 378 w 463"/>
                <a:gd name="T107" fmla="*/ 9 h 303"/>
                <a:gd name="T108" fmla="*/ 375 w 463"/>
                <a:gd name="T109" fmla="*/ 0 h 303"/>
                <a:gd name="T110" fmla="*/ 348 w 463"/>
                <a:gd name="T111" fmla="*/ 2 h 303"/>
                <a:gd name="T112" fmla="*/ 291 w 463"/>
                <a:gd name="T113" fmla="*/ 4 h 303"/>
                <a:gd name="T114" fmla="*/ 251 w 463"/>
                <a:gd name="T115" fmla="*/ 7 h 303"/>
                <a:gd name="T116" fmla="*/ 225 w 463"/>
                <a:gd name="T117" fmla="*/ 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3" h="303">
                  <a:moveTo>
                    <a:pt x="217" y="9"/>
                  </a:moveTo>
                  <a:lnTo>
                    <a:pt x="207" y="9"/>
                  </a:lnTo>
                  <a:lnTo>
                    <a:pt x="193" y="9"/>
                  </a:lnTo>
                  <a:lnTo>
                    <a:pt x="191" y="9"/>
                  </a:lnTo>
                  <a:lnTo>
                    <a:pt x="185" y="10"/>
                  </a:lnTo>
                  <a:lnTo>
                    <a:pt x="184" y="10"/>
                  </a:lnTo>
                  <a:lnTo>
                    <a:pt x="183" y="10"/>
                  </a:lnTo>
                  <a:lnTo>
                    <a:pt x="166" y="10"/>
                  </a:lnTo>
                  <a:lnTo>
                    <a:pt x="165" y="10"/>
                  </a:lnTo>
                  <a:lnTo>
                    <a:pt x="156" y="12"/>
                  </a:lnTo>
                  <a:lnTo>
                    <a:pt x="151" y="12"/>
                  </a:lnTo>
                  <a:lnTo>
                    <a:pt x="137" y="12"/>
                  </a:lnTo>
                  <a:lnTo>
                    <a:pt x="130" y="12"/>
                  </a:lnTo>
                  <a:lnTo>
                    <a:pt x="123" y="12"/>
                  </a:lnTo>
                  <a:lnTo>
                    <a:pt x="121" y="12"/>
                  </a:lnTo>
                  <a:lnTo>
                    <a:pt x="119" y="13"/>
                  </a:lnTo>
                  <a:lnTo>
                    <a:pt x="105" y="13"/>
                  </a:lnTo>
                  <a:lnTo>
                    <a:pt x="95" y="13"/>
                  </a:lnTo>
                  <a:lnTo>
                    <a:pt x="85" y="13"/>
                  </a:lnTo>
                  <a:lnTo>
                    <a:pt x="81" y="13"/>
                  </a:lnTo>
                  <a:lnTo>
                    <a:pt x="63" y="14"/>
                  </a:lnTo>
                  <a:lnTo>
                    <a:pt x="60" y="14"/>
                  </a:lnTo>
                  <a:lnTo>
                    <a:pt x="53" y="14"/>
                  </a:lnTo>
                  <a:lnTo>
                    <a:pt x="48" y="14"/>
                  </a:lnTo>
                  <a:lnTo>
                    <a:pt x="43" y="14"/>
                  </a:lnTo>
                  <a:lnTo>
                    <a:pt x="40" y="14"/>
                  </a:lnTo>
                  <a:lnTo>
                    <a:pt x="25" y="14"/>
                  </a:lnTo>
                  <a:lnTo>
                    <a:pt x="17" y="15"/>
                  </a:lnTo>
                  <a:lnTo>
                    <a:pt x="11" y="15"/>
                  </a:lnTo>
                  <a:lnTo>
                    <a:pt x="9" y="15"/>
                  </a:lnTo>
                  <a:lnTo>
                    <a:pt x="1" y="15"/>
                  </a:lnTo>
                  <a:lnTo>
                    <a:pt x="6" y="27"/>
                  </a:lnTo>
                  <a:lnTo>
                    <a:pt x="5" y="38"/>
                  </a:lnTo>
                  <a:lnTo>
                    <a:pt x="9" y="42"/>
                  </a:lnTo>
                  <a:lnTo>
                    <a:pt x="12" y="51"/>
                  </a:lnTo>
                  <a:lnTo>
                    <a:pt x="12" y="55"/>
                  </a:lnTo>
                  <a:lnTo>
                    <a:pt x="9" y="58"/>
                  </a:lnTo>
                  <a:lnTo>
                    <a:pt x="9" y="67"/>
                  </a:lnTo>
                  <a:lnTo>
                    <a:pt x="6" y="72"/>
                  </a:lnTo>
                  <a:lnTo>
                    <a:pt x="0" y="92"/>
                  </a:lnTo>
                  <a:lnTo>
                    <a:pt x="10" y="103"/>
                  </a:lnTo>
                  <a:lnTo>
                    <a:pt x="10" y="106"/>
                  </a:lnTo>
                  <a:lnTo>
                    <a:pt x="11" y="111"/>
                  </a:lnTo>
                  <a:lnTo>
                    <a:pt x="11" y="112"/>
                  </a:lnTo>
                  <a:lnTo>
                    <a:pt x="13" y="112"/>
                  </a:lnTo>
                  <a:lnTo>
                    <a:pt x="19" y="133"/>
                  </a:lnTo>
                  <a:lnTo>
                    <a:pt x="22" y="136"/>
                  </a:lnTo>
                  <a:lnTo>
                    <a:pt x="21" y="139"/>
                  </a:lnTo>
                  <a:lnTo>
                    <a:pt x="25" y="148"/>
                  </a:lnTo>
                  <a:lnTo>
                    <a:pt x="27" y="156"/>
                  </a:lnTo>
                  <a:lnTo>
                    <a:pt x="29" y="160"/>
                  </a:lnTo>
                  <a:lnTo>
                    <a:pt x="33" y="160"/>
                  </a:lnTo>
                  <a:lnTo>
                    <a:pt x="36" y="172"/>
                  </a:lnTo>
                  <a:lnTo>
                    <a:pt x="37" y="174"/>
                  </a:lnTo>
                  <a:lnTo>
                    <a:pt x="40" y="184"/>
                  </a:lnTo>
                  <a:lnTo>
                    <a:pt x="37" y="190"/>
                  </a:lnTo>
                  <a:lnTo>
                    <a:pt x="39" y="196"/>
                  </a:lnTo>
                  <a:lnTo>
                    <a:pt x="47" y="205"/>
                  </a:lnTo>
                  <a:lnTo>
                    <a:pt x="47" y="207"/>
                  </a:lnTo>
                  <a:lnTo>
                    <a:pt x="47" y="208"/>
                  </a:lnTo>
                  <a:lnTo>
                    <a:pt x="47" y="211"/>
                  </a:lnTo>
                  <a:lnTo>
                    <a:pt x="52" y="219"/>
                  </a:lnTo>
                  <a:lnTo>
                    <a:pt x="57" y="229"/>
                  </a:lnTo>
                  <a:lnTo>
                    <a:pt x="53" y="232"/>
                  </a:lnTo>
                  <a:lnTo>
                    <a:pt x="53" y="238"/>
                  </a:lnTo>
                  <a:lnTo>
                    <a:pt x="57" y="238"/>
                  </a:lnTo>
                  <a:lnTo>
                    <a:pt x="57" y="241"/>
                  </a:lnTo>
                  <a:lnTo>
                    <a:pt x="57" y="244"/>
                  </a:lnTo>
                  <a:lnTo>
                    <a:pt x="57" y="250"/>
                  </a:lnTo>
                  <a:lnTo>
                    <a:pt x="57" y="252"/>
                  </a:lnTo>
                  <a:lnTo>
                    <a:pt x="58" y="256"/>
                  </a:lnTo>
                  <a:lnTo>
                    <a:pt x="61" y="266"/>
                  </a:lnTo>
                  <a:lnTo>
                    <a:pt x="61" y="267"/>
                  </a:lnTo>
                  <a:lnTo>
                    <a:pt x="60" y="268"/>
                  </a:lnTo>
                  <a:lnTo>
                    <a:pt x="60" y="278"/>
                  </a:lnTo>
                  <a:lnTo>
                    <a:pt x="57" y="282"/>
                  </a:lnTo>
                  <a:lnTo>
                    <a:pt x="66" y="295"/>
                  </a:lnTo>
                  <a:lnTo>
                    <a:pt x="65" y="297"/>
                  </a:lnTo>
                  <a:lnTo>
                    <a:pt x="66" y="297"/>
                  </a:lnTo>
                  <a:lnTo>
                    <a:pt x="85" y="297"/>
                  </a:lnTo>
                  <a:lnTo>
                    <a:pt x="94" y="297"/>
                  </a:lnTo>
                  <a:lnTo>
                    <a:pt x="103" y="297"/>
                  </a:lnTo>
                  <a:lnTo>
                    <a:pt x="107" y="297"/>
                  </a:lnTo>
                  <a:lnTo>
                    <a:pt x="121" y="296"/>
                  </a:lnTo>
                  <a:lnTo>
                    <a:pt x="127" y="297"/>
                  </a:lnTo>
                  <a:lnTo>
                    <a:pt x="139" y="296"/>
                  </a:lnTo>
                  <a:lnTo>
                    <a:pt x="148" y="296"/>
                  </a:lnTo>
                  <a:lnTo>
                    <a:pt x="157" y="296"/>
                  </a:lnTo>
                  <a:lnTo>
                    <a:pt x="160" y="296"/>
                  </a:lnTo>
                  <a:lnTo>
                    <a:pt x="175" y="295"/>
                  </a:lnTo>
                  <a:lnTo>
                    <a:pt x="177" y="295"/>
                  </a:lnTo>
                  <a:lnTo>
                    <a:pt x="192" y="295"/>
                  </a:lnTo>
                  <a:lnTo>
                    <a:pt x="193" y="294"/>
                  </a:lnTo>
                  <a:lnTo>
                    <a:pt x="210" y="294"/>
                  </a:lnTo>
                  <a:lnTo>
                    <a:pt x="211" y="294"/>
                  </a:lnTo>
                  <a:lnTo>
                    <a:pt x="226" y="292"/>
                  </a:lnTo>
                  <a:lnTo>
                    <a:pt x="231" y="292"/>
                  </a:lnTo>
                  <a:lnTo>
                    <a:pt x="234" y="292"/>
                  </a:lnTo>
                  <a:lnTo>
                    <a:pt x="239" y="291"/>
                  </a:lnTo>
                  <a:lnTo>
                    <a:pt x="249" y="291"/>
                  </a:lnTo>
                  <a:lnTo>
                    <a:pt x="259" y="290"/>
                  </a:lnTo>
                  <a:lnTo>
                    <a:pt x="267" y="290"/>
                  </a:lnTo>
                  <a:lnTo>
                    <a:pt x="285" y="289"/>
                  </a:lnTo>
                  <a:lnTo>
                    <a:pt x="287" y="289"/>
                  </a:lnTo>
                  <a:lnTo>
                    <a:pt x="293" y="288"/>
                  </a:lnTo>
                  <a:lnTo>
                    <a:pt x="303" y="288"/>
                  </a:lnTo>
                  <a:lnTo>
                    <a:pt x="313" y="286"/>
                  </a:lnTo>
                  <a:lnTo>
                    <a:pt x="321" y="285"/>
                  </a:lnTo>
                  <a:lnTo>
                    <a:pt x="322" y="285"/>
                  </a:lnTo>
                  <a:lnTo>
                    <a:pt x="325" y="285"/>
                  </a:lnTo>
                  <a:lnTo>
                    <a:pt x="335" y="284"/>
                  </a:lnTo>
                  <a:lnTo>
                    <a:pt x="337" y="284"/>
                  </a:lnTo>
                  <a:lnTo>
                    <a:pt x="343" y="284"/>
                  </a:lnTo>
                  <a:lnTo>
                    <a:pt x="358" y="282"/>
                  </a:lnTo>
                  <a:lnTo>
                    <a:pt x="359" y="283"/>
                  </a:lnTo>
                  <a:lnTo>
                    <a:pt x="359" y="284"/>
                  </a:lnTo>
                  <a:lnTo>
                    <a:pt x="366" y="289"/>
                  </a:lnTo>
                  <a:lnTo>
                    <a:pt x="376" y="302"/>
                  </a:lnTo>
                  <a:lnTo>
                    <a:pt x="382" y="303"/>
                  </a:lnTo>
                  <a:lnTo>
                    <a:pt x="385" y="302"/>
                  </a:lnTo>
                  <a:lnTo>
                    <a:pt x="384" y="284"/>
                  </a:lnTo>
                  <a:lnTo>
                    <a:pt x="397" y="277"/>
                  </a:lnTo>
                  <a:lnTo>
                    <a:pt x="401" y="274"/>
                  </a:lnTo>
                  <a:lnTo>
                    <a:pt x="402" y="274"/>
                  </a:lnTo>
                  <a:lnTo>
                    <a:pt x="402" y="271"/>
                  </a:lnTo>
                  <a:lnTo>
                    <a:pt x="402" y="266"/>
                  </a:lnTo>
                  <a:lnTo>
                    <a:pt x="412" y="241"/>
                  </a:lnTo>
                  <a:lnTo>
                    <a:pt x="412" y="234"/>
                  </a:lnTo>
                  <a:lnTo>
                    <a:pt x="407" y="225"/>
                  </a:lnTo>
                  <a:lnTo>
                    <a:pt x="399" y="217"/>
                  </a:lnTo>
                  <a:lnTo>
                    <a:pt x="401" y="208"/>
                  </a:lnTo>
                  <a:lnTo>
                    <a:pt x="402" y="205"/>
                  </a:lnTo>
                  <a:lnTo>
                    <a:pt x="406" y="200"/>
                  </a:lnTo>
                  <a:lnTo>
                    <a:pt x="421" y="196"/>
                  </a:lnTo>
                  <a:lnTo>
                    <a:pt x="441" y="188"/>
                  </a:lnTo>
                  <a:lnTo>
                    <a:pt x="449" y="182"/>
                  </a:lnTo>
                  <a:lnTo>
                    <a:pt x="453" y="166"/>
                  </a:lnTo>
                  <a:lnTo>
                    <a:pt x="454" y="164"/>
                  </a:lnTo>
                  <a:lnTo>
                    <a:pt x="457" y="162"/>
                  </a:lnTo>
                  <a:lnTo>
                    <a:pt x="462" y="152"/>
                  </a:lnTo>
                  <a:lnTo>
                    <a:pt x="462" y="146"/>
                  </a:lnTo>
                  <a:lnTo>
                    <a:pt x="463" y="140"/>
                  </a:lnTo>
                  <a:lnTo>
                    <a:pt x="463" y="139"/>
                  </a:lnTo>
                  <a:lnTo>
                    <a:pt x="462" y="136"/>
                  </a:lnTo>
                  <a:lnTo>
                    <a:pt x="460" y="128"/>
                  </a:lnTo>
                  <a:lnTo>
                    <a:pt x="451" y="123"/>
                  </a:lnTo>
                  <a:lnTo>
                    <a:pt x="449" y="122"/>
                  </a:lnTo>
                  <a:lnTo>
                    <a:pt x="444" y="120"/>
                  </a:lnTo>
                  <a:lnTo>
                    <a:pt x="442" y="117"/>
                  </a:lnTo>
                  <a:lnTo>
                    <a:pt x="437" y="104"/>
                  </a:lnTo>
                  <a:lnTo>
                    <a:pt x="425" y="98"/>
                  </a:lnTo>
                  <a:lnTo>
                    <a:pt x="424" y="93"/>
                  </a:lnTo>
                  <a:lnTo>
                    <a:pt x="419" y="82"/>
                  </a:lnTo>
                  <a:lnTo>
                    <a:pt x="415" y="80"/>
                  </a:lnTo>
                  <a:lnTo>
                    <a:pt x="405" y="78"/>
                  </a:lnTo>
                  <a:lnTo>
                    <a:pt x="393" y="72"/>
                  </a:lnTo>
                  <a:lnTo>
                    <a:pt x="390" y="60"/>
                  </a:lnTo>
                  <a:lnTo>
                    <a:pt x="384" y="49"/>
                  </a:lnTo>
                  <a:lnTo>
                    <a:pt x="384" y="48"/>
                  </a:lnTo>
                  <a:lnTo>
                    <a:pt x="382" y="40"/>
                  </a:lnTo>
                  <a:lnTo>
                    <a:pt x="389" y="24"/>
                  </a:lnTo>
                  <a:lnTo>
                    <a:pt x="378" y="9"/>
                  </a:lnTo>
                  <a:lnTo>
                    <a:pt x="378" y="7"/>
                  </a:lnTo>
                  <a:lnTo>
                    <a:pt x="377" y="0"/>
                  </a:lnTo>
                  <a:lnTo>
                    <a:pt x="375" y="0"/>
                  </a:lnTo>
                  <a:lnTo>
                    <a:pt x="370" y="0"/>
                  </a:lnTo>
                  <a:lnTo>
                    <a:pt x="349" y="2"/>
                  </a:lnTo>
                  <a:lnTo>
                    <a:pt x="348" y="2"/>
                  </a:lnTo>
                  <a:lnTo>
                    <a:pt x="341" y="2"/>
                  </a:lnTo>
                  <a:lnTo>
                    <a:pt x="317" y="3"/>
                  </a:lnTo>
                  <a:lnTo>
                    <a:pt x="291" y="4"/>
                  </a:lnTo>
                  <a:lnTo>
                    <a:pt x="283" y="6"/>
                  </a:lnTo>
                  <a:lnTo>
                    <a:pt x="252" y="7"/>
                  </a:lnTo>
                  <a:lnTo>
                    <a:pt x="251" y="7"/>
                  </a:lnTo>
                  <a:lnTo>
                    <a:pt x="249" y="7"/>
                  </a:lnTo>
                  <a:lnTo>
                    <a:pt x="226" y="8"/>
                  </a:lnTo>
                  <a:lnTo>
                    <a:pt x="225" y="8"/>
                  </a:lnTo>
                  <a:lnTo>
                    <a:pt x="217" y="9"/>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GB" dirty="0"/>
            </a:p>
          </p:txBody>
        </p:sp>
        <p:sp>
          <p:nvSpPr>
            <p:cNvPr id="57" name="Freeform 55">
              <a:extLst>
                <a:ext uri="{FF2B5EF4-FFF2-40B4-BE49-F238E27FC236}">
                  <a16:creationId xmlns:a16="http://schemas.microsoft.com/office/drawing/2014/main" id="{910F8677-BDA2-4219-8076-90614C278FE0}"/>
                </a:ext>
              </a:extLst>
            </p:cNvPr>
            <p:cNvSpPr>
              <a:spLocks noChangeAspect="1"/>
            </p:cNvSpPr>
            <p:nvPr/>
          </p:nvSpPr>
          <p:spPr bwMode="auto">
            <a:xfrm>
              <a:off x="7505059" y="3821408"/>
              <a:ext cx="674889" cy="702684"/>
            </a:xfrm>
            <a:custGeom>
              <a:avLst/>
              <a:gdLst>
                <a:gd name="T0" fmla="*/ 69 w 416"/>
                <a:gd name="T1" fmla="*/ 18 h 435"/>
                <a:gd name="T2" fmla="*/ 99 w 416"/>
                <a:gd name="T3" fmla="*/ 15 h 435"/>
                <a:gd name="T4" fmla="*/ 123 w 416"/>
                <a:gd name="T5" fmla="*/ 11 h 435"/>
                <a:gd name="T6" fmla="*/ 159 w 416"/>
                <a:gd name="T7" fmla="*/ 6 h 435"/>
                <a:gd name="T8" fmla="*/ 188 w 416"/>
                <a:gd name="T9" fmla="*/ 1 h 435"/>
                <a:gd name="T10" fmla="*/ 179 w 416"/>
                <a:gd name="T11" fmla="*/ 30 h 435"/>
                <a:gd name="T12" fmla="*/ 200 w 416"/>
                <a:gd name="T13" fmla="*/ 45 h 435"/>
                <a:gd name="T14" fmla="*/ 219 w 416"/>
                <a:gd name="T15" fmla="*/ 49 h 435"/>
                <a:gd name="T16" fmla="*/ 233 w 416"/>
                <a:gd name="T17" fmla="*/ 69 h 435"/>
                <a:gd name="T18" fmla="*/ 247 w 416"/>
                <a:gd name="T19" fmla="*/ 89 h 435"/>
                <a:gd name="T20" fmla="*/ 267 w 416"/>
                <a:gd name="T21" fmla="*/ 103 h 435"/>
                <a:gd name="T22" fmla="*/ 290 w 416"/>
                <a:gd name="T23" fmla="*/ 125 h 435"/>
                <a:gd name="T24" fmla="*/ 309 w 416"/>
                <a:gd name="T25" fmla="*/ 143 h 435"/>
                <a:gd name="T26" fmla="*/ 326 w 416"/>
                <a:gd name="T27" fmla="*/ 162 h 435"/>
                <a:gd name="T28" fmla="*/ 349 w 416"/>
                <a:gd name="T29" fmla="*/ 173 h 435"/>
                <a:gd name="T30" fmla="*/ 363 w 416"/>
                <a:gd name="T31" fmla="*/ 211 h 435"/>
                <a:gd name="T32" fmla="*/ 389 w 416"/>
                <a:gd name="T33" fmla="*/ 241 h 435"/>
                <a:gd name="T34" fmla="*/ 411 w 416"/>
                <a:gd name="T35" fmla="*/ 257 h 435"/>
                <a:gd name="T36" fmla="*/ 402 w 416"/>
                <a:gd name="T37" fmla="*/ 276 h 435"/>
                <a:gd name="T38" fmla="*/ 396 w 416"/>
                <a:gd name="T39" fmla="*/ 292 h 435"/>
                <a:gd name="T40" fmla="*/ 398 w 416"/>
                <a:gd name="T41" fmla="*/ 309 h 435"/>
                <a:gd name="T42" fmla="*/ 398 w 416"/>
                <a:gd name="T43" fmla="*/ 312 h 435"/>
                <a:gd name="T44" fmla="*/ 395 w 416"/>
                <a:gd name="T45" fmla="*/ 337 h 435"/>
                <a:gd name="T46" fmla="*/ 385 w 416"/>
                <a:gd name="T47" fmla="*/ 364 h 435"/>
                <a:gd name="T48" fmla="*/ 366 w 416"/>
                <a:gd name="T49" fmla="*/ 394 h 435"/>
                <a:gd name="T50" fmla="*/ 347 w 416"/>
                <a:gd name="T51" fmla="*/ 421 h 435"/>
                <a:gd name="T52" fmla="*/ 329 w 416"/>
                <a:gd name="T53" fmla="*/ 417 h 435"/>
                <a:gd name="T54" fmla="*/ 309 w 416"/>
                <a:gd name="T55" fmla="*/ 419 h 435"/>
                <a:gd name="T56" fmla="*/ 290 w 416"/>
                <a:gd name="T57" fmla="*/ 420 h 435"/>
                <a:gd name="T58" fmla="*/ 248 w 416"/>
                <a:gd name="T59" fmla="*/ 424 h 435"/>
                <a:gd name="T60" fmla="*/ 235 w 416"/>
                <a:gd name="T61" fmla="*/ 425 h 435"/>
                <a:gd name="T62" fmla="*/ 211 w 416"/>
                <a:gd name="T63" fmla="*/ 426 h 435"/>
                <a:gd name="T64" fmla="*/ 187 w 416"/>
                <a:gd name="T65" fmla="*/ 429 h 435"/>
                <a:gd name="T66" fmla="*/ 175 w 416"/>
                <a:gd name="T67" fmla="*/ 429 h 435"/>
                <a:gd name="T68" fmla="*/ 157 w 416"/>
                <a:gd name="T69" fmla="*/ 431 h 435"/>
                <a:gd name="T70" fmla="*/ 111 w 416"/>
                <a:gd name="T71" fmla="*/ 435 h 435"/>
                <a:gd name="T72" fmla="*/ 97 w 416"/>
                <a:gd name="T73" fmla="*/ 407 h 435"/>
                <a:gd name="T74" fmla="*/ 85 w 416"/>
                <a:gd name="T75" fmla="*/ 384 h 435"/>
                <a:gd name="T76" fmla="*/ 86 w 416"/>
                <a:gd name="T77" fmla="*/ 358 h 435"/>
                <a:gd name="T78" fmla="*/ 75 w 416"/>
                <a:gd name="T79" fmla="*/ 334 h 435"/>
                <a:gd name="T80" fmla="*/ 79 w 416"/>
                <a:gd name="T81" fmla="*/ 305 h 435"/>
                <a:gd name="T82" fmla="*/ 89 w 416"/>
                <a:gd name="T83" fmla="*/ 286 h 435"/>
                <a:gd name="T84" fmla="*/ 78 w 416"/>
                <a:gd name="T85" fmla="*/ 262 h 435"/>
                <a:gd name="T86" fmla="*/ 63 w 416"/>
                <a:gd name="T87" fmla="*/ 240 h 435"/>
                <a:gd name="T88" fmla="*/ 55 w 416"/>
                <a:gd name="T89" fmla="*/ 217 h 435"/>
                <a:gd name="T90" fmla="*/ 44 w 416"/>
                <a:gd name="T91" fmla="*/ 181 h 435"/>
                <a:gd name="T92" fmla="*/ 38 w 416"/>
                <a:gd name="T93" fmla="*/ 157 h 435"/>
                <a:gd name="T94" fmla="*/ 30 w 416"/>
                <a:gd name="T95" fmla="*/ 131 h 435"/>
                <a:gd name="T96" fmla="*/ 25 w 416"/>
                <a:gd name="T97" fmla="*/ 114 h 435"/>
                <a:gd name="T98" fmla="*/ 17 w 416"/>
                <a:gd name="T99" fmla="*/ 83 h 435"/>
                <a:gd name="T100" fmla="*/ 9 w 416"/>
                <a:gd name="T101" fmla="*/ 63 h 435"/>
                <a:gd name="T102" fmla="*/ 3 w 416"/>
                <a:gd name="T103" fmla="*/ 39 h 435"/>
                <a:gd name="T104" fmla="*/ 18 w 416"/>
                <a:gd name="T105" fmla="*/ 25 h 435"/>
                <a:gd name="T106" fmla="*/ 27 w 416"/>
                <a:gd name="T107" fmla="*/ 24 h 435"/>
                <a:gd name="T108" fmla="*/ 60 w 416"/>
                <a:gd name="T109" fmla="*/ 2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6" h="435">
                  <a:moveTo>
                    <a:pt x="62" y="19"/>
                  </a:moveTo>
                  <a:lnTo>
                    <a:pt x="65" y="19"/>
                  </a:lnTo>
                  <a:lnTo>
                    <a:pt x="66" y="19"/>
                  </a:lnTo>
                  <a:lnTo>
                    <a:pt x="69" y="18"/>
                  </a:lnTo>
                  <a:lnTo>
                    <a:pt x="77" y="18"/>
                  </a:lnTo>
                  <a:lnTo>
                    <a:pt x="87" y="16"/>
                  </a:lnTo>
                  <a:lnTo>
                    <a:pt x="96" y="16"/>
                  </a:lnTo>
                  <a:lnTo>
                    <a:pt x="99" y="15"/>
                  </a:lnTo>
                  <a:lnTo>
                    <a:pt x="105" y="13"/>
                  </a:lnTo>
                  <a:lnTo>
                    <a:pt x="114" y="12"/>
                  </a:lnTo>
                  <a:lnTo>
                    <a:pt x="115" y="12"/>
                  </a:lnTo>
                  <a:lnTo>
                    <a:pt x="123" y="11"/>
                  </a:lnTo>
                  <a:lnTo>
                    <a:pt x="128" y="11"/>
                  </a:lnTo>
                  <a:lnTo>
                    <a:pt x="129" y="11"/>
                  </a:lnTo>
                  <a:lnTo>
                    <a:pt x="153" y="7"/>
                  </a:lnTo>
                  <a:lnTo>
                    <a:pt x="159" y="6"/>
                  </a:lnTo>
                  <a:lnTo>
                    <a:pt x="163" y="5"/>
                  </a:lnTo>
                  <a:lnTo>
                    <a:pt x="164" y="5"/>
                  </a:lnTo>
                  <a:lnTo>
                    <a:pt x="176" y="3"/>
                  </a:lnTo>
                  <a:lnTo>
                    <a:pt x="188" y="1"/>
                  </a:lnTo>
                  <a:lnTo>
                    <a:pt x="193" y="0"/>
                  </a:lnTo>
                  <a:lnTo>
                    <a:pt x="193" y="6"/>
                  </a:lnTo>
                  <a:lnTo>
                    <a:pt x="183" y="16"/>
                  </a:lnTo>
                  <a:lnTo>
                    <a:pt x="179" y="30"/>
                  </a:lnTo>
                  <a:lnTo>
                    <a:pt x="180" y="33"/>
                  </a:lnTo>
                  <a:lnTo>
                    <a:pt x="188" y="39"/>
                  </a:lnTo>
                  <a:lnTo>
                    <a:pt x="198" y="43"/>
                  </a:lnTo>
                  <a:lnTo>
                    <a:pt x="200" y="45"/>
                  </a:lnTo>
                  <a:lnTo>
                    <a:pt x="205" y="48"/>
                  </a:lnTo>
                  <a:lnTo>
                    <a:pt x="206" y="49"/>
                  </a:lnTo>
                  <a:lnTo>
                    <a:pt x="210" y="49"/>
                  </a:lnTo>
                  <a:lnTo>
                    <a:pt x="219" y="49"/>
                  </a:lnTo>
                  <a:lnTo>
                    <a:pt x="223" y="58"/>
                  </a:lnTo>
                  <a:lnTo>
                    <a:pt x="229" y="65"/>
                  </a:lnTo>
                  <a:lnTo>
                    <a:pt x="231" y="66"/>
                  </a:lnTo>
                  <a:lnTo>
                    <a:pt x="233" y="69"/>
                  </a:lnTo>
                  <a:lnTo>
                    <a:pt x="233" y="72"/>
                  </a:lnTo>
                  <a:lnTo>
                    <a:pt x="240" y="79"/>
                  </a:lnTo>
                  <a:lnTo>
                    <a:pt x="245" y="85"/>
                  </a:lnTo>
                  <a:lnTo>
                    <a:pt x="247" y="89"/>
                  </a:lnTo>
                  <a:lnTo>
                    <a:pt x="247" y="90"/>
                  </a:lnTo>
                  <a:lnTo>
                    <a:pt x="248" y="91"/>
                  </a:lnTo>
                  <a:lnTo>
                    <a:pt x="251" y="95"/>
                  </a:lnTo>
                  <a:lnTo>
                    <a:pt x="267" y="103"/>
                  </a:lnTo>
                  <a:lnTo>
                    <a:pt x="278" y="111"/>
                  </a:lnTo>
                  <a:lnTo>
                    <a:pt x="282" y="117"/>
                  </a:lnTo>
                  <a:lnTo>
                    <a:pt x="284" y="123"/>
                  </a:lnTo>
                  <a:lnTo>
                    <a:pt x="290" y="125"/>
                  </a:lnTo>
                  <a:lnTo>
                    <a:pt x="291" y="124"/>
                  </a:lnTo>
                  <a:lnTo>
                    <a:pt x="299" y="127"/>
                  </a:lnTo>
                  <a:lnTo>
                    <a:pt x="299" y="129"/>
                  </a:lnTo>
                  <a:lnTo>
                    <a:pt x="309" y="143"/>
                  </a:lnTo>
                  <a:lnTo>
                    <a:pt x="314" y="149"/>
                  </a:lnTo>
                  <a:lnTo>
                    <a:pt x="317" y="155"/>
                  </a:lnTo>
                  <a:lnTo>
                    <a:pt x="325" y="157"/>
                  </a:lnTo>
                  <a:lnTo>
                    <a:pt x="326" y="162"/>
                  </a:lnTo>
                  <a:lnTo>
                    <a:pt x="330" y="165"/>
                  </a:lnTo>
                  <a:lnTo>
                    <a:pt x="338" y="166"/>
                  </a:lnTo>
                  <a:lnTo>
                    <a:pt x="344" y="169"/>
                  </a:lnTo>
                  <a:lnTo>
                    <a:pt x="349" y="173"/>
                  </a:lnTo>
                  <a:lnTo>
                    <a:pt x="350" y="180"/>
                  </a:lnTo>
                  <a:lnTo>
                    <a:pt x="360" y="197"/>
                  </a:lnTo>
                  <a:lnTo>
                    <a:pt x="361" y="209"/>
                  </a:lnTo>
                  <a:lnTo>
                    <a:pt x="363" y="211"/>
                  </a:lnTo>
                  <a:lnTo>
                    <a:pt x="365" y="211"/>
                  </a:lnTo>
                  <a:lnTo>
                    <a:pt x="373" y="214"/>
                  </a:lnTo>
                  <a:lnTo>
                    <a:pt x="390" y="235"/>
                  </a:lnTo>
                  <a:lnTo>
                    <a:pt x="389" y="241"/>
                  </a:lnTo>
                  <a:lnTo>
                    <a:pt x="389" y="244"/>
                  </a:lnTo>
                  <a:lnTo>
                    <a:pt x="393" y="253"/>
                  </a:lnTo>
                  <a:lnTo>
                    <a:pt x="403" y="253"/>
                  </a:lnTo>
                  <a:lnTo>
                    <a:pt x="411" y="257"/>
                  </a:lnTo>
                  <a:lnTo>
                    <a:pt x="415" y="257"/>
                  </a:lnTo>
                  <a:lnTo>
                    <a:pt x="416" y="262"/>
                  </a:lnTo>
                  <a:lnTo>
                    <a:pt x="407" y="277"/>
                  </a:lnTo>
                  <a:lnTo>
                    <a:pt x="402" y="276"/>
                  </a:lnTo>
                  <a:lnTo>
                    <a:pt x="404" y="281"/>
                  </a:lnTo>
                  <a:lnTo>
                    <a:pt x="398" y="292"/>
                  </a:lnTo>
                  <a:lnTo>
                    <a:pt x="396" y="291"/>
                  </a:lnTo>
                  <a:lnTo>
                    <a:pt x="396" y="292"/>
                  </a:lnTo>
                  <a:lnTo>
                    <a:pt x="395" y="293"/>
                  </a:lnTo>
                  <a:lnTo>
                    <a:pt x="398" y="294"/>
                  </a:lnTo>
                  <a:lnTo>
                    <a:pt x="399" y="301"/>
                  </a:lnTo>
                  <a:lnTo>
                    <a:pt x="398" y="309"/>
                  </a:lnTo>
                  <a:lnTo>
                    <a:pt x="396" y="307"/>
                  </a:lnTo>
                  <a:lnTo>
                    <a:pt x="391" y="310"/>
                  </a:lnTo>
                  <a:lnTo>
                    <a:pt x="392" y="312"/>
                  </a:lnTo>
                  <a:lnTo>
                    <a:pt x="398" y="312"/>
                  </a:lnTo>
                  <a:lnTo>
                    <a:pt x="392" y="327"/>
                  </a:lnTo>
                  <a:lnTo>
                    <a:pt x="391" y="328"/>
                  </a:lnTo>
                  <a:lnTo>
                    <a:pt x="393" y="335"/>
                  </a:lnTo>
                  <a:lnTo>
                    <a:pt x="395" y="337"/>
                  </a:lnTo>
                  <a:lnTo>
                    <a:pt x="389" y="351"/>
                  </a:lnTo>
                  <a:lnTo>
                    <a:pt x="383" y="353"/>
                  </a:lnTo>
                  <a:lnTo>
                    <a:pt x="386" y="353"/>
                  </a:lnTo>
                  <a:lnTo>
                    <a:pt x="385" y="364"/>
                  </a:lnTo>
                  <a:lnTo>
                    <a:pt x="384" y="366"/>
                  </a:lnTo>
                  <a:lnTo>
                    <a:pt x="389" y="367"/>
                  </a:lnTo>
                  <a:lnTo>
                    <a:pt x="389" y="394"/>
                  </a:lnTo>
                  <a:lnTo>
                    <a:pt x="366" y="394"/>
                  </a:lnTo>
                  <a:lnTo>
                    <a:pt x="353" y="390"/>
                  </a:lnTo>
                  <a:lnTo>
                    <a:pt x="350" y="388"/>
                  </a:lnTo>
                  <a:lnTo>
                    <a:pt x="341" y="397"/>
                  </a:lnTo>
                  <a:lnTo>
                    <a:pt x="347" y="421"/>
                  </a:lnTo>
                  <a:lnTo>
                    <a:pt x="345" y="435"/>
                  </a:lnTo>
                  <a:lnTo>
                    <a:pt x="335" y="435"/>
                  </a:lnTo>
                  <a:lnTo>
                    <a:pt x="330" y="424"/>
                  </a:lnTo>
                  <a:lnTo>
                    <a:pt x="329" y="417"/>
                  </a:lnTo>
                  <a:lnTo>
                    <a:pt x="326" y="418"/>
                  </a:lnTo>
                  <a:lnTo>
                    <a:pt x="315" y="418"/>
                  </a:lnTo>
                  <a:lnTo>
                    <a:pt x="312" y="418"/>
                  </a:lnTo>
                  <a:lnTo>
                    <a:pt x="309" y="419"/>
                  </a:lnTo>
                  <a:lnTo>
                    <a:pt x="306" y="419"/>
                  </a:lnTo>
                  <a:lnTo>
                    <a:pt x="299" y="419"/>
                  </a:lnTo>
                  <a:lnTo>
                    <a:pt x="291" y="420"/>
                  </a:lnTo>
                  <a:lnTo>
                    <a:pt x="290" y="420"/>
                  </a:lnTo>
                  <a:lnTo>
                    <a:pt x="285" y="420"/>
                  </a:lnTo>
                  <a:lnTo>
                    <a:pt x="275" y="421"/>
                  </a:lnTo>
                  <a:lnTo>
                    <a:pt x="253" y="423"/>
                  </a:lnTo>
                  <a:lnTo>
                    <a:pt x="248" y="424"/>
                  </a:lnTo>
                  <a:lnTo>
                    <a:pt x="243" y="424"/>
                  </a:lnTo>
                  <a:lnTo>
                    <a:pt x="239" y="424"/>
                  </a:lnTo>
                  <a:lnTo>
                    <a:pt x="236" y="424"/>
                  </a:lnTo>
                  <a:lnTo>
                    <a:pt x="235" y="425"/>
                  </a:lnTo>
                  <a:lnTo>
                    <a:pt x="233" y="425"/>
                  </a:lnTo>
                  <a:lnTo>
                    <a:pt x="223" y="425"/>
                  </a:lnTo>
                  <a:lnTo>
                    <a:pt x="215" y="426"/>
                  </a:lnTo>
                  <a:lnTo>
                    <a:pt x="211" y="426"/>
                  </a:lnTo>
                  <a:lnTo>
                    <a:pt x="209" y="426"/>
                  </a:lnTo>
                  <a:lnTo>
                    <a:pt x="204" y="427"/>
                  </a:lnTo>
                  <a:lnTo>
                    <a:pt x="193" y="427"/>
                  </a:lnTo>
                  <a:lnTo>
                    <a:pt x="187" y="429"/>
                  </a:lnTo>
                  <a:lnTo>
                    <a:pt x="182" y="429"/>
                  </a:lnTo>
                  <a:lnTo>
                    <a:pt x="181" y="429"/>
                  </a:lnTo>
                  <a:lnTo>
                    <a:pt x="179" y="429"/>
                  </a:lnTo>
                  <a:lnTo>
                    <a:pt x="175" y="429"/>
                  </a:lnTo>
                  <a:lnTo>
                    <a:pt x="167" y="430"/>
                  </a:lnTo>
                  <a:lnTo>
                    <a:pt x="162" y="430"/>
                  </a:lnTo>
                  <a:lnTo>
                    <a:pt x="159" y="430"/>
                  </a:lnTo>
                  <a:lnTo>
                    <a:pt x="157" y="431"/>
                  </a:lnTo>
                  <a:lnTo>
                    <a:pt x="151" y="431"/>
                  </a:lnTo>
                  <a:lnTo>
                    <a:pt x="144" y="432"/>
                  </a:lnTo>
                  <a:lnTo>
                    <a:pt x="129" y="432"/>
                  </a:lnTo>
                  <a:lnTo>
                    <a:pt x="111" y="435"/>
                  </a:lnTo>
                  <a:lnTo>
                    <a:pt x="110" y="432"/>
                  </a:lnTo>
                  <a:lnTo>
                    <a:pt x="97" y="411"/>
                  </a:lnTo>
                  <a:lnTo>
                    <a:pt x="97" y="408"/>
                  </a:lnTo>
                  <a:lnTo>
                    <a:pt x="97" y="407"/>
                  </a:lnTo>
                  <a:lnTo>
                    <a:pt x="97" y="406"/>
                  </a:lnTo>
                  <a:lnTo>
                    <a:pt x="93" y="401"/>
                  </a:lnTo>
                  <a:lnTo>
                    <a:pt x="91" y="396"/>
                  </a:lnTo>
                  <a:lnTo>
                    <a:pt x="85" y="384"/>
                  </a:lnTo>
                  <a:lnTo>
                    <a:pt x="86" y="379"/>
                  </a:lnTo>
                  <a:lnTo>
                    <a:pt x="85" y="372"/>
                  </a:lnTo>
                  <a:lnTo>
                    <a:pt x="86" y="360"/>
                  </a:lnTo>
                  <a:lnTo>
                    <a:pt x="86" y="358"/>
                  </a:lnTo>
                  <a:lnTo>
                    <a:pt x="84" y="348"/>
                  </a:lnTo>
                  <a:lnTo>
                    <a:pt x="78" y="342"/>
                  </a:lnTo>
                  <a:lnTo>
                    <a:pt x="77" y="335"/>
                  </a:lnTo>
                  <a:lnTo>
                    <a:pt x="75" y="334"/>
                  </a:lnTo>
                  <a:lnTo>
                    <a:pt x="75" y="324"/>
                  </a:lnTo>
                  <a:lnTo>
                    <a:pt x="75" y="323"/>
                  </a:lnTo>
                  <a:lnTo>
                    <a:pt x="79" y="312"/>
                  </a:lnTo>
                  <a:lnTo>
                    <a:pt x="79" y="305"/>
                  </a:lnTo>
                  <a:lnTo>
                    <a:pt x="78" y="299"/>
                  </a:lnTo>
                  <a:lnTo>
                    <a:pt x="81" y="293"/>
                  </a:lnTo>
                  <a:lnTo>
                    <a:pt x="87" y="288"/>
                  </a:lnTo>
                  <a:lnTo>
                    <a:pt x="89" y="286"/>
                  </a:lnTo>
                  <a:lnTo>
                    <a:pt x="80" y="280"/>
                  </a:lnTo>
                  <a:lnTo>
                    <a:pt x="81" y="274"/>
                  </a:lnTo>
                  <a:lnTo>
                    <a:pt x="78" y="263"/>
                  </a:lnTo>
                  <a:lnTo>
                    <a:pt x="78" y="262"/>
                  </a:lnTo>
                  <a:lnTo>
                    <a:pt x="71" y="253"/>
                  </a:lnTo>
                  <a:lnTo>
                    <a:pt x="68" y="251"/>
                  </a:lnTo>
                  <a:lnTo>
                    <a:pt x="65" y="240"/>
                  </a:lnTo>
                  <a:lnTo>
                    <a:pt x="63" y="240"/>
                  </a:lnTo>
                  <a:lnTo>
                    <a:pt x="65" y="237"/>
                  </a:lnTo>
                  <a:lnTo>
                    <a:pt x="59" y="228"/>
                  </a:lnTo>
                  <a:lnTo>
                    <a:pt x="56" y="221"/>
                  </a:lnTo>
                  <a:lnTo>
                    <a:pt x="55" y="217"/>
                  </a:lnTo>
                  <a:lnTo>
                    <a:pt x="53" y="207"/>
                  </a:lnTo>
                  <a:lnTo>
                    <a:pt x="51" y="204"/>
                  </a:lnTo>
                  <a:lnTo>
                    <a:pt x="49" y="196"/>
                  </a:lnTo>
                  <a:lnTo>
                    <a:pt x="44" y="181"/>
                  </a:lnTo>
                  <a:lnTo>
                    <a:pt x="43" y="175"/>
                  </a:lnTo>
                  <a:lnTo>
                    <a:pt x="42" y="171"/>
                  </a:lnTo>
                  <a:lnTo>
                    <a:pt x="42" y="169"/>
                  </a:lnTo>
                  <a:lnTo>
                    <a:pt x="38" y="157"/>
                  </a:lnTo>
                  <a:lnTo>
                    <a:pt x="37" y="155"/>
                  </a:lnTo>
                  <a:lnTo>
                    <a:pt x="32" y="137"/>
                  </a:lnTo>
                  <a:lnTo>
                    <a:pt x="31" y="135"/>
                  </a:lnTo>
                  <a:lnTo>
                    <a:pt x="30" y="131"/>
                  </a:lnTo>
                  <a:lnTo>
                    <a:pt x="29" y="125"/>
                  </a:lnTo>
                  <a:lnTo>
                    <a:pt x="27" y="121"/>
                  </a:lnTo>
                  <a:lnTo>
                    <a:pt x="26" y="119"/>
                  </a:lnTo>
                  <a:lnTo>
                    <a:pt x="25" y="114"/>
                  </a:lnTo>
                  <a:lnTo>
                    <a:pt x="23" y="106"/>
                  </a:lnTo>
                  <a:lnTo>
                    <a:pt x="21" y="100"/>
                  </a:lnTo>
                  <a:lnTo>
                    <a:pt x="20" y="94"/>
                  </a:lnTo>
                  <a:lnTo>
                    <a:pt x="17" y="83"/>
                  </a:lnTo>
                  <a:lnTo>
                    <a:pt x="14" y="77"/>
                  </a:lnTo>
                  <a:lnTo>
                    <a:pt x="13" y="72"/>
                  </a:lnTo>
                  <a:lnTo>
                    <a:pt x="11" y="65"/>
                  </a:lnTo>
                  <a:lnTo>
                    <a:pt x="9" y="63"/>
                  </a:lnTo>
                  <a:lnTo>
                    <a:pt x="6" y="51"/>
                  </a:lnTo>
                  <a:lnTo>
                    <a:pt x="5" y="43"/>
                  </a:lnTo>
                  <a:lnTo>
                    <a:pt x="3" y="40"/>
                  </a:lnTo>
                  <a:lnTo>
                    <a:pt x="3" y="39"/>
                  </a:lnTo>
                  <a:lnTo>
                    <a:pt x="0" y="28"/>
                  </a:lnTo>
                  <a:lnTo>
                    <a:pt x="8" y="27"/>
                  </a:lnTo>
                  <a:lnTo>
                    <a:pt x="11" y="27"/>
                  </a:lnTo>
                  <a:lnTo>
                    <a:pt x="18" y="25"/>
                  </a:lnTo>
                  <a:lnTo>
                    <a:pt x="19" y="25"/>
                  </a:lnTo>
                  <a:lnTo>
                    <a:pt x="23" y="25"/>
                  </a:lnTo>
                  <a:lnTo>
                    <a:pt x="26" y="24"/>
                  </a:lnTo>
                  <a:lnTo>
                    <a:pt x="27" y="24"/>
                  </a:lnTo>
                  <a:lnTo>
                    <a:pt x="29" y="24"/>
                  </a:lnTo>
                  <a:lnTo>
                    <a:pt x="49" y="22"/>
                  </a:lnTo>
                  <a:lnTo>
                    <a:pt x="53" y="21"/>
                  </a:lnTo>
                  <a:lnTo>
                    <a:pt x="60" y="21"/>
                  </a:lnTo>
                  <a:lnTo>
                    <a:pt x="62" y="19"/>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GB" dirty="0"/>
            </a:p>
          </p:txBody>
        </p:sp>
        <p:sp>
          <p:nvSpPr>
            <p:cNvPr id="58" name="Freeform 56">
              <a:extLst>
                <a:ext uri="{FF2B5EF4-FFF2-40B4-BE49-F238E27FC236}">
                  <a16:creationId xmlns:a16="http://schemas.microsoft.com/office/drawing/2014/main" id="{437E6F83-3CF3-4698-B4D7-90C7D64195D2}"/>
                </a:ext>
              </a:extLst>
            </p:cNvPr>
            <p:cNvSpPr>
              <a:spLocks noChangeAspect="1"/>
            </p:cNvSpPr>
            <p:nvPr/>
          </p:nvSpPr>
          <p:spPr bwMode="auto">
            <a:xfrm>
              <a:off x="7796903" y="3757528"/>
              <a:ext cx="620168" cy="474539"/>
            </a:xfrm>
            <a:custGeom>
              <a:avLst/>
              <a:gdLst>
                <a:gd name="T0" fmla="*/ 69 w 386"/>
                <a:gd name="T1" fmla="*/ 130 h 296"/>
                <a:gd name="T2" fmla="*/ 99 w 386"/>
                <a:gd name="T3" fmla="*/ 150 h 296"/>
                <a:gd name="T4" fmla="*/ 111 w 386"/>
                <a:gd name="T5" fmla="*/ 164 h 296"/>
                <a:gd name="T6" fmla="*/ 120 w 386"/>
                <a:gd name="T7" fmla="*/ 168 h 296"/>
                <a:gd name="T8" fmla="*/ 138 w 386"/>
                <a:gd name="T9" fmla="*/ 194 h 296"/>
                <a:gd name="T10" fmla="*/ 151 w 386"/>
                <a:gd name="T11" fmla="*/ 204 h 296"/>
                <a:gd name="T12" fmla="*/ 170 w 386"/>
                <a:gd name="T13" fmla="*/ 212 h 296"/>
                <a:gd name="T14" fmla="*/ 182 w 386"/>
                <a:gd name="T15" fmla="*/ 248 h 296"/>
                <a:gd name="T16" fmla="*/ 194 w 386"/>
                <a:gd name="T17" fmla="*/ 253 h 296"/>
                <a:gd name="T18" fmla="*/ 210 w 386"/>
                <a:gd name="T19" fmla="*/ 283 h 296"/>
                <a:gd name="T20" fmla="*/ 232 w 386"/>
                <a:gd name="T21" fmla="*/ 296 h 296"/>
                <a:gd name="T22" fmla="*/ 248 w 386"/>
                <a:gd name="T23" fmla="*/ 277 h 296"/>
                <a:gd name="T24" fmla="*/ 252 w 386"/>
                <a:gd name="T25" fmla="*/ 272 h 296"/>
                <a:gd name="T26" fmla="*/ 256 w 386"/>
                <a:gd name="T27" fmla="*/ 247 h 296"/>
                <a:gd name="T28" fmla="*/ 268 w 386"/>
                <a:gd name="T29" fmla="*/ 246 h 296"/>
                <a:gd name="T30" fmla="*/ 273 w 386"/>
                <a:gd name="T31" fmla="*/ 244 h 296"/>
                <a:gd name="T32" fmla="*/ 302 w 386"/>
                <a:gd name="T33" fmla="*/ 214 h 296"/>
                <a:gd name="T34" fmla="*/ 321 w 386"/>
                <a:gd name="T35" fmla="*/ 187 h 296"/>
                <a:gd name="T36" fmla="*/ 344 w 386"/>
                <a:gd name="T37" fmla="*/ 170 h 296"/>
                <a:gd name="T38" fmla="*/ 368 w 386"/>
                <a:gd name="T39" fmla="*/ 103 h 296"/>
                <a:gd name="T40" fmla="*/ 384 w 386"/>
                <a:gd name="T41" fmla="*/ 87 h 296"/>
                <a:gd name="T42" fmla="*/ 356 w 386"/>
                <a:gd name="T43" fmla="*/ 67 h 296"/>
                <a:gd name="T44" fmla="*/ 319 w 386"/>
                <a:gd name="T45" fmla="*/ 42 h 296"/>
                <a:gd name="T46" fmla="*/ 301 w 386"/>
                <a:gd name="T47" fmla="*/ 28 h 296"/>
                <a:gd name="T48" fmla="*/ 280 w 386"/>
                <a:gd name="T49" fmla="*/ 14 h 296"/>
                <a:gd name="T50" fmla="*/ 262 w 386"/>
                <a:gd name="T51" fmla="*/ 18 h 296"/>
                <a:gd name="T52" fmla="*/ 232 w 386"/>
                <a:gd name="T53" fmla="*/ 22 h 296"/>
                <a:gd name="T54" fmla="*/ 213 w 386"/>
                <a:gd name="T55" fmla="*/ 25 h 296"/>
                <a:gd name="T56" fmla="*/ 189 w 386"/>
                <a:gd name="T57" fmla="*/ 12 h 296"/>
                <a:gd name="T58" fmla="*/ 182 w 386"/>
                <a:gd name="T59" fmla="*/ 4 h 296"/>
                <a:gd name="T60" fmla="*/ 171 w 386"/>
                <a:gd name="T61" fmla="*/ 0 h 296"/>
                <a:gd name="T62" fmla="*/ 148 w 386"/>
                <a:gd name="T63" fmla="*/ 2 h 296"/>
                <a:gd name="T64" fmla="*/ 116 w 386"/>
                <a:gd name="T65" fmla="*/ 6 h 296"/>
                <a:gd name="T66" fmla="*/ 99 w 386"/>
                <a:gd name="T67" fmla="*/ 8 h 296"/>
                <a:gd name="T68" fmla="*/ 80 w 386"/>
                <a:gd name="T69" fmla="*/ 10 h 296"/>
                <a:gd name="T70" fmla="*/ 69 w 386"/>
                <a:gd name="T71" fmla="*/ 12 h 296"/>
                <a:gd name="T72" fmla="*/ 48 w 386"/>
                <a:gd name="T73" fmla="*/ 22 h 296"/>
                <a:gd name="T74" fmla="*/ 31 w 386"/>
                <a:gd name="T75" fmla="*/ 31 h 296"/>
                <a:gd name="T76" fmla="*/ 21 w 386"/>
                <a:gd name="T77" fmla="*/ 36 h 296"/>
                <a:gd name="T78" fmla="*/ 4 w 386"/>
                <a:gd name="T79" fmla="*/ 55 h 296"/>
                <a:gd name="T80" fmla="*/ 9 w 386"/>
                <a:gd name="T81" fmla="*/ 78 h 296"/>
                <a:gd name="T82" fmla="*/ 26 w 386"/>
                <a:gd name="T83" fmla="*/ 87 h 296"/>
                <a:gd name="T84" fmla="*/ 40 w 386"/>
                <a:gd name="T85" fmla="*/ 88 h 296"/>
                <a:gd name="T86" fmla="*/ 52 w 386"/>
                <a:gd name="T87" fmla="*/ 105 h 296"/>
                <a:gd name="T88" fmla="*/ 61 w 386"/>
                <a:gd name="T89" fmla="*/ 11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6" h="296">
                  <a:moveTo>
                    <a:pt x="68" y="128"/>
                  </a:moveTo>
                  <a:lnTo>
                    <a:pt x="68" y="129"/>
                  </a:lnTo>
                  <a:lnTo>
                    <a:pt x="69" y="130"/>
                  </a:lnTo>
                  <a:lnTo>
                    <a:pt x="72" y="134"/>
                  </a:lnTo>
                  <a:lnTo>
                    <a:pt x="88" y="142"/>
                  </a:lnTo>
                  <a:lnTo>
                    <a:pt x="99" y="150"/>
                  </a:lnTo>
                  <a:lnTo>
                    <a:pt x="103" y="156"/>
                  </a:lnTo>
                  <a:lnTo>
                    <a:pt x="105" y="162"/>
                  </a:lnTo>
                  <a:lnTo>
                    <a:pt x="111" y="164"/>
                  </a:lnTo>
                  <a:lnTo>
                    <a:pt x="112" y="163"/>
                  </a:lnTo>
                  <a:lnTo>
                    <a:pt x="120" y="166"/>
                  </a:lnTo>
                  <a:lnTo>
                    <a:pt x="120" y="168"/>
                  </a:lnTo>
                  <a:lnTo>
                    <a:pt x="130" y="182"/>
                  </a:lnTo>
                  <a:lnTo>
                    <a:pt x="135" y="188"/>
                  </a:lnTo>
                  <a:lnTo>
                    <a:pt x="138" y="194"/>
                  </a:lnTo>
                  <a:lnTo>
                    <a:pt x="146" y="196"/>
                  </a:lnTo>
                  <a:lnTo>
                    <a:pt x="147" y="201"/>
                  </a:lnTo>
                  <a:lnTo>
                    <a:pt x="151" y="204"/>
                  </a:lnTo>
                  <a:lnTo>
                    <a:pt x="159" y="205"/>
                  </a:lnTo>
                  <a:lnTo>
                    <a:pt x="165" y="208"/>
                  </a:lnTo>
                  <a:lnTo>
                    <a:pt x="170" y="212"/>
                  </a:lnTo>
                  <a:lnTo>
                    <a:pt x="171" y="219"/>
                  </a:lnTo>
                  <a:lnTo>
                    <a:pt x="181" y="236"/>
                  </a:lnTo>
                  <a:lnTo>
                    <a:pt x="182" y="248"/>
                  </a:lnTo>
                  <a:lnTo>
                    <a:pt x="184" y="250"/>
                  </a:lnTo>
                  <a:lnTo>
                    <a:pt x="186" y="250"/>
                  </a:lnTo>
                  <a:lnTo>
                    <a:pt x="194" y="253"/>
                  </a:lnTo>
                  <a:lnTo>
                    <a:pt x="211" y="274"/>
                  </a:lnTo>
                  <a:lnTo>
                    <a:pt x="210" y="280"/>
                  </a:lnTo>
                  <a:lnTo>
                    <a:pt x="210" y="283"/>
                  </a:lnTo>
                  <a:lnTo>
                    <a:pt x="214" y="292"/>
                  </a:lnTo>
                  <a:lnTo>
                    <a:pt x="224" y="292"/>
                  </a:lnTo>
                  <a:lnTo>
                    <a:pt x="232" y="296"/>
                  </a:lnTo>
                  <a:lnTo>
                    <a:pt x="234" y="294"/>
                  </a:lnTo>
                  <a:lnTo>
                    <a:pt x="243" y="285"/>
                  </a:lnTo>
                  <a:lnTo>
                    <a:pt x="248" y="277"/>
                  </a:lnTo>
                  <a:lnTo>
                    <a:pt x="241" y="273"/>
                  </a:lnTo>
                  <a:lnTo>
                    <a:pt x="236" y="264"/>
                  </a:lnTo>
                  <a:lnTo>
                    <a:pt x="252" y="272"/>
                  </a:lnTo>
                  <a:lnTo>
                    <a:pt x="260" y="266"/>
                  </a:lnTo>
                  <a:lnTo>
                    <a:pt x="265" y="256"/>
                  </a:lnTo>
                  <a:lnTo>
                    <a:pt x="256" y="247"/>
                  </a:lnTo>
                  <a:lnTo>
                    <a:pt x="262" y="247"/>
                  </a:lnTo>
                  <a:lnTo>
                    <a:pt x="266" y="248"/>
                  </a:lnTo>
                  <a:lnTo>
                    <a:pt x="268" y="246"/>
                  </a:lnTo>
                  <a:lnTo>
                    <a:pt x="270" y="246"/>
                  </a:lnTo>
                  <a:lnTo>
                    <a:pt x="271" y="247"/>
                  </a:lnTo>
                  <a:lnTo>
                    <a:pt x="273" y="244"/>
                  </a:lnTo>
                  <a:lnTo>
                    <a:pt x="284" y="235"/>
                  </a:lnTo>
                  <a:lnTo>
                    <a:pt x="295" y="229"/>
                  </a:lnTo>
                  <a:lnTo>
                    <a:pt x="302" y="214"/>
                  </a:lnTo>
                  <a:lnTo>
                    <a:pt x="313" y="207"/>
                  </a:lnTo>
                  <a:lnTo>
                    <a:pt x="322" y="193"/>
                  </a:lnTo>
                  <a:lnTo>
                    <a:pt x="321" y="187"/>
                  </a:lnTo>
                  <a:lnTo>
                    <a:pt x="337" y="183"/>
                  </a:lnTo>
                  <a:lnTo>
                    <a:pt x="343" y="170"/>
                  </a:lnTo>
                  <a:lnTo>
                    <a:pt x="344" y="170"/>
                  </a:lnTo>
                  <a:lnTo>
                    <a:pt x="348" y="145"/>
                  </a:lnTo>
                  <a:lnTo>
                    <a:pt x="356" y="123"/>
                  </a:lnTo>
                  <a:lnTo>
                    <a:pt x="368" y="103"/>
                  </a:lnTo>
                  <a:lnTo>
                    <a:pt x="372" y="99"/>
                  </a:lnTo>
                  <a:lnTo>
                    <a:pt x="386" y="90"/>
                  </a:lnTo>
                  <a:lnTo>
                    <a:pt x="384" y="87"/>
                  </a:lnTo>
                  <a:lnTo>
                    <a:pt x="378" y="82"/>
                  </a:lnTo>
                  <a:lnTo>
                    <a:pt x="376" y="82"/>
                  </a:lnTo>
                  <a:lnTo>
                    <a:pt x="356" y="67"/>
                  </a:lnTo>
                  <a:lnTo>
                    <a:pt x="343" y="58"/>
                  </a:lnTo>
                  <a:lnTo>
                    <a:pt x="337" y="55"/>
                  </a:lnTo>
                  <a:lnTo>
                    <a:pt x="319" y="42"/>
                  </a:lnTo>
                  <a:lnTo>
                    <a:pt x="313" y="37"/>
                  </a:lnTo>
                  <a:lnTo>
                    <a:pt x="302" y="28"/>
                  </a:lnTo>
                  <a:lnTo>
                    <a:pt x="301" y="28"/>
                  </a:lnTo>
                  <a:lnTo>
                    <a:pt x="288" y="19"/>
                  </a:lnTo>
                  <a:lnTo>
                    <a:pt x="282" y="14"/>
                  </a:lnTo>
                  <a:lnTo>
                    <a:pt x="280" y="14"/>
                  </a:lnTo>
                  <a:lnTo>
                    <a:pt x="276" y="15"/>
                  </a:lnTo>
                  <a:lnTo>
                    <a:pt x="266" y="18"/>
                  </a:lnTo>
                  <a:lnTo>
                    <a:pt x="262" y="18"/>
                  </a:lnTo>
                  <a:lnTo>
                    <a:pt x="256" y="19"/>
                  </a:lnTo>
                  <a:lnTo>
                    <a:pt x="236" y="21"/>
                  </a:lnTo>
                  <a:lnTo>
                    <a:pt x="232" y="22"/>
                  </a:lnTo>
                  <a:lnTo>
                    <a:pt x="231" y="22"/>
                  </a:lnTo>
                  <a:lnTo>
                    <a:pt x="222" y="24"/>
                  </a:lnTo>
                  <a:lnTo>
                    <a:pt x="213" y="25"/>
                  </a:lnTo>
                  <a:lnTo>
                    <a:pt x="195" y="28"/>
                  </a:lnTo>
                  <a:lnTo>
                    <a:pt x="194" y="16"/>
                  </a:lnTo>
                  <a:lnTo>
                    <a:pt x="189" y="12"/>
                  </a:lnTo>
                  <a:lnTo>
                    <a:pt x="188" y="10"/>
                  </a:lnTo>
                  <a:lnTo>
                    <a:pt x="186" y="8"/>
                  </a:lnTo>
                  <a:lnTo>
                    <a:pt x="182" y="4"/>
                  </a:lnTo>
                  <a:lnTo>
                    <a:pt x="175" y="7"/>
                  </a:lnTo>
                  <a:lnTo>
                    <a:pt x="170" y="1"/>
                  </a:lnTo>
                  <a:lnTo>
                    <a:pt x="171" y="0"/>
                  </a:lnTo>
                  <a:lnTo>
                    <a:pt x="163" y="1"/>
                  </a:lnTo>
                  <a:lnTo>
                    <a:pt x="154" y="1"/>
                  </a:lnTo>
                  <a:lnTo>
                    <a:pt x="148" y="2"/>
                  </a:lnTo>
                  <a:lnTo>
                    <a:pt x="146" y="2"/>
                  </a:lnTo>
                  <a:lnTo>
                    <a:pt x="135" y="3"/>
                  </a:lnTo>
                  <a:lnTo>
                    <a:pt x="116" y="6"/>
                  </a:lnTo>
                  <a:lnTo>
                    <a:pt x="115" y="6"/>
                  </a:lnTo>
                  <a:lnTo>
                    <a:pt x="106" y="7"/>
                  </a:lnTo>
                  <a:lnTo>
                    <a:pt x="99" y="8"/>
                  </a:lnTo>
                  <a:lnTo>
                    <a:pt x="92" y="9"/>
                  </a:lnTo>
                  <a:lnTo>
                    <a:pt x="86" y="9"/>
                  </a:lnTo>
                  <a:lnTo>
                    <a:pt x="80" y="10"/>
                  </a:lnTo>
                  <a:lnTo>
                    <a:pt x="79" y="10"/>
                  </a:lnTo>
                  <a:lnTo>
                    <a:pt x="78" y="10"/>
                  </a:lnTo>
                  <a:lnTo>
                    <a:pt x="69" y="12"/>
                  </a:lnTo>
                  <a:lnTo>
                    <a:pt x="58" y="16"/>
                  </a:lnTo>
                  <a:lnTo>
                    <a:pt x="54" y="19"/>
                  </a:lnTo>
                  <a:lnTo>
                    <a:pt x="48" y="22"/>
                  </a:lnTo>
                  <a:lnTo>
                    <a:pt x="45" y="22"/>
                  </a:lnTo>
                  <a:lnTo>
                    <a:pt x="39" y="28"/>
                  </a:lnTo>
                  <a:lnTo>
                    <a:pt x="31" y="31"/>
                  </a:lnTo>
                  <a:lnTo>
                    <a:pt x="30" y="32"/>
                  </a:lnTo>
                  <a:lnTo>
                    <a:pt x="22" y="36"/>
                  </a:lnTo>
                  <a:lnTo>
                    <a:pt x="21" y="36"/>
                  </a:lnTo>
                  <a:lnTo>
                    <a:pt x="14" y="39"/>
                  </a:lnTo>
                  <a:lnTo>
                    <a:pt x="14" y="45"/>
                  </a:lnTo>
                  <a:lnTo>
                    <a:pt x="4" y="55"/>
                  </a:lnTo>
                  <a:lnTo>
                    <a:pt x="0" y="69"/>
                  </a:lnTo>
                  <a:lnTo>
                    <a:pt x="1" y="72"/>
                  </a:lnTo>
                  <a:lnTo>
                    <a:pt x="9" y="78"/>
                  </a:lnTo>
                  <a:lnTo>
                    <a:pt x="19" y="82"/>
                  </a:lnTo>
                  <a:lnTo>
                    <a:pt x="21" y="84"/>
                  </a:lnTo>
                  <a:lnTo>
                    <a:pt x="26" y="87"/>
                  </a:lnTo>
                  <a:lnTo>
                    <a:pt x="27" y="88"/>
                  </a:lnTo>
                  <a:lnTo>
                    <a:pt x="31" y="88"/>
                  </a:lnTo>
                  <a:lnTo>
                    <a:pt x="40" y="88"/>
                  </a:lnTo>
                  <a:lnTo>
                    <a:pt x="44" y="97"/>
                  </a:lnTo>
                  <a:lnTo>
                    <a:pt x="50" y="104"/>
                  </a:lnTo>
                  <a:lnTo>
                    <a:pt x="52" y="105"/>
                  </a:lnTo>
                  <a:lnTo>
                    <a:pt x="54" y="108"/>
                  </a:lnTo>
                  <a:lnTo>
                    <a:pt x="54" y="111"/>
                  </a:lnTo>
                  <a:lnTo>
                    <a:pt x="61" y="118"/>
                  </a:lnTo>
                  <a:lnTo>
                    <a:pt x="66" y="124"/>
                  </a:lnTo>
                  <a:lnTo>
                    <a:pt x="68" y="128"/>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59" name="Freeform 57">
              <a:extLst>
                <a:ext uri="{FF2B5EF4-FFF2-40B4-BE49-F238E27FC236}">
                  <a16:creationId xmlns:a16="http://schemas.microsoft.com/office/drawing/2014/main" id="{A1FF6DB8-798F-4AFB-95A4-BEF1411AA9B9}"/>
                </a:ext>
              </a:extLst>
            </p:cNvPr>
            <p:cNvSpPr>
              <a:spLocks noChangeAspect="1"/>
            </p:cNvSpPr>
            <p:nvPr/>
          </p:nvSpPr>
          <p:spPr bwMode="auto">
            <a:xfrm>
              <a:off x="4413336" y="2288279"/>
              <a:ext cx="857292" cy="693558"/>
            </a:xfrm>
            <a:custGeom>
              <a:avLst/>
              <a:gdLst>
                <a:gd name="T0" fmla="*/ 336 w 526"/>
                <a:gd name="T1" fmla="*/ 420 h 432"/>
                <a:gd name="T2" fmla="*/ 302 w 526"/>
                <a:gd name="T3" fmla="*/ 416 h 432"/>
                <a:gd name="T4" fmla="*/ 268 w 526"/>
                <a:gd name="T5" fmla="*/ 414 h 432"/>
                <a:gd name="T6" fmla="*/ 245 w 526"/>
                <a:gd name="T7" fmla="*/ 411 h 432"/>
                <a:gd name="T8" fmla="*/ 206 w 526"/>
                <a:gd name="T9" fmla="*/ 408 h 432"/>
                <a:gd name="T10" fmla="*/ 143 w 526"/>
                <a:gd name="T11" fmla="*/ 400 h 432"/>
                <a:gd name="T12" fmla="*/ 108 w 526"/>
                <a:gd name="T13" fmla="*/ 397 h 432"/>
                <a:gd name="T14" fmla="*/ 72 w 526"/>
                <a:gd name="T15" fmla="*/ 393 h 432"/>
                <a:gd name="T16" fmla="*/ 0 w 526"/>
                <a:gd name="T17" fmla="*/ 384 h 432"/>
                <a:gd name="T18" fmla="*/ 6 w 526"/>
                <a:gd name="T19" fmla="*/ 342 h 432"/>
                <a:gd name="T20" fmla="*/ 8 w 526"/>
                <a:gd name="T21" fmla="*/ 328 h 432"/>
                <a:gd name="T22" fmla="*/ 11 w 526"/>
                <a:gd name="T23" fmla="*/ 303 h 432"/>
                <a:gd name="T24" fmla="*/ 15 w 526"/>
                <a:gd name="T25" fmla="*/ 276 h 432"/>
                <a:gd name="T26" fmla="*/ 20 w 526"/>
                <a:gd name="T27" fmla="*/ 238 h 432"/>
                <a:gd name="T28" fmla="*/ 26 w 526"/>
                <a:gd name="T29" fmla="*/ 192 h 432"/>
                <a:gd name="T30" fmla="*/ 27 w 526"/>
                <a:gd name="T31" fmla="*/ 186 h 432"/>
                <a:gd name="T32" fmla="*/ 29 w 526"/>
                <a:gd name="T33" fmla="*/ 160 h 432"/>
                <a:gd name="T34" fmla="*/ 32 w 526"/>
                <a:gd name="T35" fmla="*/ 144 h 432"/>
                <a:gd name="T36" fmla="*/ 35 w 526"/>
                <a:gd name="T37" fmla="*/ 120 h 432"/>
                <a:gd name="T38" fmla="*/ 38 w 526"/>
                <a:gd name="T39" fmla="*/ 97 h 432"/>
                <a:gd name="T40" fmla="*/ 41 w 526"/>
                <a:gd name="T41" fmla="*/ 72 h 432"/>
                <a:gd name="T42" fmla="*/ 44 w 526"/>
                <a:gd name="T43" fmla="*/ 48 h 432"/>
                <a:gd name="T44" fmla="*/ 50 w 526"/>
                <a:gd name="T45" fmla="*/ 0 h 432"/>
                <a:gd name="T46" fmla="*/ 122 w 526"/>
                <a:gd name="T47" fmla="*/ 8 h 432"/>
                <a:gd name="T48" fmla="*/ 135 w 526"/>
                <a:gd name="T49" fmla="*/ 9 h 432"/>
                <a:gd name="T50" fmla="*/ 189 w 526"/>
                <a:gd name="T51" fmla="*/ 16 h 432"/>
                <a:gd name="T52" fmla="*/ 224 w 526"/>
                <a:gd name="T53" fmla="*/ 20 h 432"/>
                <a:gd name="T54" fmla="*/ 240 w 526"/>
                <a:gd name="T55" fmla="*/ 21 h 432"/>
                <a:gd name="T56" fmla="*/ 317 w 526"/>
                <a:gd name="T57" fmla="*/ 28 h 432"/>
                <a:gd name="T58" fmla="*/ 376 w 526"/>
                <a:gd name="T59" fmla="*/ 34 h 432"/>
                <a:gd name="T60" fmla="*/ 393 w 526"/>
                <a:gd name="T61" fmla="*/ 36 h 432"/>
                <a:gd name="T62" fmla="*/ 400 w 526"/>
                <a:gd name="T63" fmla="*/ 36 h 432"/>
                <a:gd name="T64" fmla="*/ 459 w 526"/>
                <a:gd name="T65" fmla="*/ 40 h 432"/>
                <a:gd name="T66" fmla="*/ 480 w 526"/>
                <a:gd name="T67" fmla="*/ 42 h 432"/>
                <a:gd name="T68" fmla="*/ 525 w 526"/>
                <a:gd name="T69" fmla="*/ 68 h 432"/>
                <a:gd name="T70" fmla="*/ 524 w 526"/>
                <a:gd name="T71" fmla="*/ 92 h 432"/>
                <a:gd name="T72" fmla="*/ 521 w 526"/>
                <a:gd name="T73" fmla="*/ 123 h 432"/>
                <a:gd name="T74" fmla="*/ 520 w 526"/>
                <a:gd name="T75" fmla="*/ 141 h 432"/>
                <a:gd name="T76" fmla="*/ 519 w 526"/>
                <a:gd name="T77" fmla="*/ 165 h 432"/>
                <a:gd name="T78" fmla="*/ 518 w 526"/>
                <a:gd name="T79" fmla="*/ 189 h 432"/>
                <a:gd name="T80" fmla="*/ 516 w 526"/>
                <a:gd name="T81" fmla="*/ 201 h 432"/>
                <a:gd name="T82" fmla="*/ 515 w 526"/>
                <a:gd name="T83" fmla="*/ 237 h 432"/>
                <a:gd name="T84" fmla="*/ 514 w 526"/>
                <a:gd name="T85" fmla="*/ 255 h 432"/>
                <a:gd name="T86" fmla="*/ 510 w 526"/>
                <a:gd name="T87" fmla="*/ 310 h 432"/>
                <a:gd name="T88" fmla="*/ 509 w 526"/>
                <a:gd name="T89" fmla="*/ 334 h 432"/>
                <a:gd name="T90" fmla="*/ 508 w 526"/>
                <a:gd name="T91" fmla="*/ 358 h 432"/>
                <a:gd name="T92" fmla="*/ 507 w 526"/>
                <a:gd name="T93" fmla="*/ 370 h 432"/>
                <a:gd name="T94" fmla="*/ 506 w 526"/>
                <a:gd name="T95" fmla="*/ 382 h 432"/>
                <a:gd name="T96" fmla="*/ 506 w 526"/>
                <a:gd name="T97" fmla="*/ 402 h 432"/>
                <a:gd name="T98" fmla="*/ 503 w 526"/>
                <a:gd name="T99" fmla="*/ 432 h 432"/>
                <a:gd name="T100" fmla="*/ 444 w 526"/>
                <a:gd name="T101" fmla="*/ 428 h 432"/>
                <a:gd name="T102" fmla="*/ 426 w 526"/>
                <a:gd name="T103" fmla="*/ 427 h 432"/>
                <a:gd name="T104" fmla="*/ 414 w 526"/>
                <a:gd name="T105" fmla="*/ 426 h 432"/>
                <a:gd name="T106" fmla="*/ 358 w 526"/>
                <a:gd name="T107" fmla="*/ 422 h 432"/>
                <a:gd name="T108" fmla="*/ 348 w 526"/>
                <a:gd name="T109" fmla="*/ 421 h 432"/>
                <a:gd name="T110" fmla="*/ 340 w 526"/>
                <a:gd name="T111" fmla="*/ 42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6" h="432">
                  <a:moveTo>
                    <a:pt x="340" y="420"/>
                  </a:moveTo>
                  <a:lnTo>
                    <a:pt x="336" y="420"/>
                  </a:lnTo>
                  <a:lnTo>
                    <a:pt x="327" y="418"/>
                  </a:lnTo>
                  <a:lnTo>
                    <a:pt x="302" y="416"/>
                  </a:lnTo>
                  <a:lnTo>
                    <a:pt x="299" y="416"/>
                  </a:lnTo>
                  <a:lnTo>
                    <a:pt x="268" y="414"/>
                  </a:lnTo>
                  <a:lnTo>
                    <a:pt x="264" y="412"/>
                  </a:lnTo>
                  <a:lnTo>
                    <a:pt x="245" y="411"/>
                  </a:lnTo>
                  <a:lnTo>
                    <a:pt x="225" y="409"/>
                  </a:lnTo>
                  <a:lnTo>
                    <a:pt x="206" y="408"/>
                  </a:lnTo>
                  <a:lnTo>
                    <a:pt x="161" y="403"/>
                  </a:lnTo>
                  <a:lnTo>
                    <a:pt x="143" y="400"/>
                  </a:lnTo>
                  <a:lnTo>
                    <a:pt x="111" y="398"/>
                  </a:lnTo>
                  <a:lnTo>
                    <a:pt x="108" y="397"/>
                  </a:lnTo>
                  <a:lnTo>
                    <a:pt x="75" y="393"/>
                  </a:lnTo>
                  <a:lnTo>
                    <a:pt x="72" y="393"/>
                  </a:lnTo>
                  <a:lnTo>
                    <a:pt x="56" y="391"/>
                  </a:lnTo>
                  <a:lnTo>
                    <a:pt x="0" y="384"/>
                  </a:lnTo>
                  <a:lnTo>
                    <a:pt x="4" y="360"/>
                  </a:lnTo>
                  <a:lnTo>
                    <a:pt x="6" y="342"/>
                  </a:lnTo>
                  <a:lnTo>
                    <a:pt x="6" y="336"/>
                  </a:lnTo>
                  <a:lnTo>
                    <a:pt x="8" y="328"/>
                  </a:lnTo>
                  <a:lnTo>
                    <a:pt x="10" y="312"/>
                  </a:lnTo>
                  <a:lnTo>
                    <a:pt x="11" y="303"/>
                  </a:lnTo>
                  <a:lnTo>
                    <a:pt x="12" y="288"/>
                  </a:lnTo>
                  <a:lnTo>
                    <a:pt x="15" y="276"/>
                  </a:lnTo>
                  <a:lnTo>
                    <a:pt x="18" y="242"/>
                  </a:lnTo>
                  <a:lnTo>
                    <a:pt x="20" y="238"/>
                  </a:lnTo>
                  <a:lnTo>
                    <a:pt x="22" y="216"/>
                  </a:lnTo>
                  <a:lnTo>
                    <a:pt x="26" y="192"/>
                  </a:lnTo>
                  <a:lnTo>
                    <a:pt x="26" y="189"/>
                  </a:lnTo>
                  <a:lnTo>
                    <a:pt x="27" y="186"/>
                  </a:lnTo>
                  <a:lnTo>
                    <a:pt x="28" y="168"/>
                  </a:lnTo>
                  <a:lnTo>
                    <a:pt x="29" y="160"/>
                  </a:lnTo>
                  <a:lnTo>
                    <a:pt x="30" y="147"/>
                  </a:lnTo>
                  <a:lnTo>
                    <a:pt x="32" y="144"/>
                  </a:lnTo>
                  <a:lnTo>
                    <a:pt x="32" y="142"/>
                  </a:lnTo>
                  <a:lnTo>
                    <a:pt x="35" y="120"/>
                  </a:lnTo>
                  <a:lnTo>
                    <a:pt x="36" y="108"/>
                  </a:lnTo>
                  <a:lnTo>
                    <a:pt x="38" y="97"/>
                  </a:lnTo>
                  <a:lnTo>
                    <a:pt x="39" y="82"/>
                  </a:lnTo>
                  <a:lnTo>
                    <a:pt x="41" y="72"/>
                  </a:lnTo>
                  <a:lnTo>
                    <a:pt x="44" y="50"/>
                  </a:lnTo>
                  <a:lnTo>
                    <a:pt x="44" y="48"/>
                  </a:lnTo>
                  <a:lnTo>
                    <a:pt x="45" y="31"/>
                  </a:lnTo>
                  <a:lnTo>
                    <a:pt x="50" y="0"/>
                  </a:lnTo>
                  <a:lnTo>
                    <a:pt x="94" y="6"/>
                  </a:lnTo>
                  <a:lnTo>
                    <a:pt x="122" y="8"/>
                  </a:lnTo>
                  <a:lnTo>
                    <a:pt x="131" y="9"/>
                  </a:lnTo>
                  <a:lnTo>
                    <a:pt x="135" y="9"/>
                  </a:lnTo>
                  <a:lnTo>
                    <a:pt x="180" y="14"/>
                  </a:lnTo>
                  <a:lnTo>
                    <a:pt x="189" y="16"/>
                  </a:lnTo>
                  <a:lnTo>
                    <a:pt x="215" y="19"/>
                  </a:lnTo>
                  <a:lnTo>
                    <a:pt x="224" y="20"/>
                  </a:lnTo>
                  <a:lnTo>
                    <a:pt x="232" y="20"/>
                  </a:lnTo>
                  <a:lnTo>
                    <a:pt x="240" y="21"/>
                  </a:lnTo>
                  <a:lnTo>
                    <a:pt x="263" y="24"/>
                  </a:lnTo>
                  <a:lnTo>
                    <a:pt x="317" y="28"/>
                  </a:lnTo>
                  <a:lnTo>
                    <a:pt x="326" y="30"/>
                  </a:lnTo>
                  <a:lnTo>
                    <a:pt x="376" y="34"/>
                  </a:lnTo>
                  <a:lnTo>
                    <a:pt x="384" y="34"/>
                  </a:lnTo>
                  <a:lnTo>
                    <a:pt x="393" y="36"/>
                  </a:lnTo>
                  <a:lnTo>
                    <a:pt x="394" y="36"/>
                  </a:lnTo>
                  <a:lnTo>
                    <a:pt x="400" y="36"/>
                  </a:lnTo>
                  <a:lnTo>
                    <a:pt x="455" y="39"/>
                  </a:lnTo>
                  <a:lnTo>
                    <a:pt x="459" y="40"/>
                  </a:lnTo>
                  <a:lnTo>
                    <a:pt x="473" y="40"/>
                  </a:lnTo>
                  <a:lnTo>
                    <a:pt x="480" y="42"/>
                  </a:lnTo>
                  <a:lnTo>
                    <a:pt x="526" y="44"/>
                  </a:lnTo>
                  <a:lnTo>
                    <a:pt x="525" y="68"/>
                  </a:lnTo>
                  <a:lnTo>
                    <a:pt x="524" y="86"/>
                  </a:lnTo>
                  <a:lnTo>
                    <a:pt x="524" y="92"/>
                  </a:lnTo>
                  <a:lnTo>
                    <a:pt x="522" y="116"/>
                  </a:lnTo>
                  <a:lnTo>
                    <a:pt x="521" y="123"/>
                  </a:lnTo>
                  <a:lnTo>
                    <a:pt x="521" y="127"/>
                  </a:lnTo>
                  <a:lnTo>
                    <a:pt x="520" y="141"/>
                  </a:lnTo>
                  <a:lnTo>
                    <a:pt x="520" y="154"/>
                  </a:lnTo>
                  <a:lnTo>
                    <a:pt x="519" y="165"/>
                  </a:lnTo>
                  <a:lnTo>
                    <a:pt x="519" y="177"/>
                  </a:lnTo>
                  <a:lnTo>
                    <a:pt x="518" y="189"/>
                  </a:lnTo>
                  <a:lnTo>
                    <a:pt x="518" y="192"/>
                  </a:lnTo>
                  <a:lnTo>
                    <a:pt x="516" y="201"/>
                  </a:lnTo>
                  <a:lnTo>
                    <a:pt x="515" y="225"/>
                  </a:lnTo>
                  <a:lnTo>
                    <a:pt x="515" y="237"/>
                  </a:lnTo>
                  <a:lnTo>
                    <a:pt x="514" y="242"/>
                  </a:lnTo>
                  <a:lnTo>
                    <a:pt x="514" y="255"/>
                  </a:lnTo>
                  <a:lnTo>
                    <a:pt x="513" y="277"/>
                  </a:lnTo>
                  <a:lnTo>
                    <a:pt x="510" y="310"/>
                  </a:lnTo>
                  <a:lnTo>
                    <a:pt x="510" y="322"/>
                  </a:lnTo>
                  <a:lnTo>
                    <a:pt x="509" y="334"/>
                  </a:lnTo>
                  <a:lnTo>
                    <a:pt x="508" y="346"/>
                  </a:lnTo>
                  <a:lnTo>
                    <a:pt x="508" y="358"/>
                  </a:lnTo>
                  <a:lnTo>
                    <a:pt x="507" y="363"/>
                  </a:lnTo>
                  <a:lnTo>
                    <a:pt x="507" y="370"/>
                  </a:lnTo>
                  <a:lnTo>
                    <a:pt x="507" y="376"/>
                  </a:lnTo>
                  <a:lnTo>
                    <a:pt x="506" y="382"/>
                  </a:lnTo>
                  <a:lnTo>
                    <a:pt x="506" y="393"/>
                  </a:lnTo>
                  <a:lnTo>
                    <a:pt x="506" y="402"/>
                  </a:lnTo>
                  <a:lnTo>
                    <a:pt x="504" y="420"/>
                  </a:lnTo>
                  <a:lnTo>
                    <a:pt x="503" y="432"/>
                  </a:lnTo>
                  <a:lnTo>
                    <a:pt x="461" y="429"/>
                  </a:lnTo>
                  <a:lnTo>
                    <a:pt x="444" y="428"/>
                  </a:lnTo>
                  <a:lnTo>
                    <a:pt x="440" y="428"/>
                  </a:lnTo>
                  <a:lnTo>
                    <a:pt x="426" y="427"/>
                  </a:lnTo>
                  <a:lnTo>
                    <a:pt x="417" y="426"/>
                  </a:lnTo>
                  <a:lnTo>
                    <a:pt x="414" y="426"/>
                  </a:lnTo>
                  <a:lnTo>
                    <a:pt x="402" y="424"/>
                  </a:lnTo>
                  <a:lnTo>
                    <a:pt x="358" y="422"/>
                  </a:lnTo>
                  <a:lnTo>
                    <a:pt x="350" y="421"/>
                  </a:lnTo>
                  <a:lnTo>
                    <a:pt x="348" y="421"/>
                  </a:lnTo>
                  <a:lnTo>
                    <a:pt x="342" y="420"/>
                  </a:lnTo>
                  <a:lnTo>
                    <a:pt x="340" y="420"/>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60" name="Freeform 58">
              <a:extLst>
                <a:ext uri="{FF2B5EF4-FFF2-40B4-BE49-F238E27FC236}">
                  <a16:creationId xmlns:a16="http://schemas.microsoft.com/office/drawing/2014/main" id="{3E1AD906-7CE0-4D8F-9FFF-FD1371708141}"/>
                </a:ext>
              </a:extLst>
            </p:cNvPr>
            <p:cNvSpPr>
              <a:spLocks noChangeAspect="1"/>
            </p:cNvSpPr>
            <p:nvPr/>
          </p:nvSpPr>
          <p:spPr bwMode="auto">
            <a:xfrm>
              <a:off x="3747567" y="1567343"/>
              <a:ext cx="738730" cy="1186349"/>
            </a:xfrm>
            <a:custGeom>
              <a:avLst/>
              <a:gdLst>
                <a:gd name="T0" fmla="*/ 45 w 452"/>
                <a:gd name="T1" fmla="*/ 461 h 729"/>
                <a:gd name="T2" fmla="*/ 33 w 452"/>
                <a:gd name="T3" fmla="*/ 489 h 729"/>
                <a:gd name="T4" fmla="*/ 21 w 452"/>
                <a:gd name="T5" fmla="*/ 551 h 729"/>
                <a:gd name="T6" fmla="*/ 69 w 452"/>
                <a:gd name="T7" fmla="*/ 675 h 729"/>
                <a:gd name="T8" fmla="*/ 171 w 452"/>
                <a:gd name="T9" fmla="*/ 693 h 729"/>
                <a:gd name="T10" fmla="*/ 196 w 452"/>
                <a:gd name="T11" fmla="*/ 696 h 729"/>
                <a:gd name="T12" fmla="*/ 266 w 452"/>
                <a:gd name="T13" fmla="*/ 707 h 729"/>
                <a:gd name="T14" fmla="*/ 341 w 452"/>
                <a:gd name="T15" fmla="*/ 718 h 729"/>
                <a:gd name="T16" fmla="*/ 346 w 452"/>
                <a:gd name="T17" fmla="*/ 719 h 729"/>
                <a:gd name="T18" fmla="*/ 388 w 452"/>
                <a:gd name="T19" fmla="*/ 724 h 729"/>
                <a:gd name="T20" fmla="*/ 420 w 452"/>
                <a:gd name="T21" fmla="*/ 729 h 729"/>
                <a:gd name="T22" fmla="*/ 428 w 452"/>
                <a:gd name="T23" fmla="*/ 679 h 729"/>
                <a:gd name="T24" fmla="*/ 434 w 452"/>
                <a:gd name="T25" fmla="*/ 630 h 729"/>
                <a:gd name="T26" fmla="*/ 437 w 452"/>
                <a:gd name="T27" fmla="*/ 601 h 729"/>
                <a:gd name="T28" fmla="*/ 440 w 452"/>
                <a:gd name="T29" fmla="*/ 583 h 729"/>
                <a:gd name="T30" fmla="*/ 446 w 452"/>
                <a:gd name="T31" fmla="*/ 538 h 729"/>
                <a:gd name="T32" fmla="*/ 452 w 452"/>
                <a:gd name="T33" fmla="*/ 491 h 729"/>
                <a:gd name="T34" fmla="*/ 440 w 452"/>
                <a:gd name="T35" fmla="*/ 472 h 729"/>
                <a:gd name="T36" fmla="*/ 425 w 452"/>
                <a:gd name="T37" fmla="*/ 465 h 729"/>
                <a:gd name="T38" fmla="*/ 413 w 452"/>
                <a:gd name="T39" fmla="*/ 478 h 729"/>
                <a:gd name="T40" fmla="*/ 363 w 452"/>
                <a:gd name="T41" fmla="*/ 475 h 729"/>
                <a:gd name="T42" fmla="*/ 328 w 452"/>
                <a:gd name="T43" fmla="*/ 478 h 729"/>
                <a:gd name="T44" fmla="*/ 318 w 452"/>
                <a:gd name="T45" fmla="*/ 474 h 729"/>
                <a:gd name="T46" fmla="*/ 296 w 452"/>
                <a:gd name="T47" fmla="*/ 418 h 729"/>
                <a:gd name="T48" fmla="*/ 240 w 452"/>
                <a:gd name="T49" fmla="*/ 360 h 729"/>
                <a:gd name="T50" fmla="*/ 256 w 452"/>
                <a:gd name="T51" fmla="*/ 264 h 729"/>
                <a:gd name="T52" fmla="*/ 258 w 452"/>
                <a:gd name="T53" fmla="*/ 249 h 729"/>
                <a:gd name="T54" fmla="*/ 242 w 452"/>
                <a:gd name="T55" fmla="*/ 247 h 729"/>
                <a:gd name="T56" fmla="*/ 233 w 452"/>
                <a:gd name="T57" fmla="*/ 243 h 729"/>
                <a:gd name="T58" fmla="*/ 225 w 452"/>
                <a:gd name="T59" fmla="*/ 217 h 729"/>
                <a:gd name="T60" fmla="*/ 196 w 452"/>
                <a:gd name="T61" fmla="*/ 179 h 729"/>
                <a:gd name="T62" fmla="*/ 183 w 452"/>
                <a:gd name="T63" fmla="*/ 151 h 729"/>
                <a:gd name="T64" fmla="*/ 171 w 452"/>
                <a:gd name="T65" fmla="*/ 105 h 729"/>
                <a:gd name="T66" fmla="*/ 179 w 452"/>
                <a:gd name="T67" fmla="*/ 58 h 729"/>
                <a:gd name="T68" fmla="*/ 188 w 452"/>
                <a:gd name="T69" fmla="*/ 11 h 729"/>
                <a:gd name="T70" fmla="*/ 124 w 452"/>
                <a:gd name="T71" fmla="*/ 7 h 729"/>
                <a:gd name="T72" fmla="*/ 110 w 452"/>
                <a:gd name="T73" fmla="*/ 82 h 729"/>
                <a:gd name="T74" fmla="*/ 107 w 452"/>
                <a:gd name="T75" fmla="*/ 93 h 729"/>
                <a:gd name="T76" fmla="*/ 100 w 452"/>
                <a:gd name="T77" fmla="*/ 129 h 729"/>
                <a:gd name="T78" fmla="*/ 94 w 452"/>
                <a:gd name="T79" fmla="*/ 163 h 729"/>
                <a:gd name="T80" fmla="*/ 83 w 452"/>
                <a:gd name="T81" fmla="*/ 215 h 729"/>
                <a:gd name="T82" fmla="*/ 78 w 452"/>
                <a:gd name="T83" fmla="*/ 241 h 729"/>
                <a:gd name="T84" fmla="*/ 80 w 452"/>
                <a:gd name="T85" fmla="*/ 283 h 729"/>
                <a:gd name="T86" fmla="*/ 84 w 452"/>
                <a:gd name="T87" fmla="*/ 298 h 729"/>
                <a:gd name="T88" fmla="*/ 82 w 452"/>
                <a:gd name="T89" fmla="*/ 354 h 729"/>
                <a:gd name="T90" fmla="*/ 72 w 452"/>
                <a:gd name="T91" fmla="*/ 371 h 729"/>
                <a:gd name="T92" fmla="*/ 50 w 452"/>
                <a:gd name="T93" fmla="*/ 400 h 729"/>
                <a:gd name="T94" fmla="*/ 38 w 452"/>
                <a:gd name="T95" fmla="*/ 44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2" h="729">
                  <a:moveTo>
                    <a:pt x="47" y="457"/>
                  </a:moveTo>
                  <a:lnTo>
                    <a:pt x="46" y="460"/>
                  </a:lnTo>
                  <a:lnTo>
                    <a:pt x="45" y="461"/>
                  </a:lnTo>
                  <a:lnTo>
                    <a:pt x="36" y="483"/>
                  </a:lnTo>
                  <a:lnTo>
                    <a:pt x="35" y="484"/>
                  </a:lnTo>
                  <a:lnTo>
                    <a:pt x="33" y="489"/>
                  </a:lnTo>
                  <a:lnTo>
                    <a:pt x="30" y="501"/>
                  </a:lnTo>
                  <a:lnTo>
                    <a:pt x="28" y="511"/>
                  </a:lnTo>
                  <a:lnTo>
                    <a:pt x="21" y="551"/>
                  </a:lnTo>
                  <a:lnTo>
                    <a:pt x="0" y="661"/>
                  </a:lnTo>
                  <a:lnTo>
                    <a:pt x="4" y="663"/>
                  </a:lnTo>
                  <a:lnTo>
                    <a:pt x="69" y="675"/>
                  </a:lnTo>
                  <a:lnTo>
                    <a:pt x="140" y="687"/>
                  </a:lnTo>
                  <a:lnTo>
                    <a:pt x="160" y="690"/>
                  </a:lnTo>
                  <a:lnTo>
                    <a:pt x="171" y="693"/>
                  </a:lnTo>
                  <a:lnTo>
                    <a:pt x="192" y="696"/>
                  </a:lnTo>
                  <a:lnTo>
                    <a:pt x="195" y="696"/>
                  </a:lnTo>
                  <a:lnTo>
                    <a:pt x="196" y="696"/>
                  </a:lnTo>
                  <a:lnTo>
                    <a:pt x="209" y="699"/>
                  </a:lnTo>
                  <a:lnTo>
                    <a:pt x="230" y="702"/>
                  </a:lnTo>
                  <a:lnTo>
                    <a:pt x="266" y="707"/>
                  </a:lnTo>
                  <a:lnTo>
                    <a:pt x="282" y="709"/>
                  </a:lnTo>
                  <a:lnTo>
                    <a:pt x="340" y="718"/>
                  </a:lnTo>
                  <a:lnTo>
                    <a:pt x="341" y="718"/>
                  </a:lnTo>
                  <a:lnTo>
                    <a:pt x="342" y="718"/>
                  </a:lnTo>
                  <a:lnTo>
                    <a:pt x="345" y="718"/>
                  </a:lnTo>
                  <a:lnTo>
                    <a:pt x="346" y="719"/>
                  </a:lnTo>
                  <a:lnTo>
                    <a:pt x="353" y="719"/>
                  </a:lnTo>
                  <a:lnTo>
                    <a:pt x="371" y="721"/>
                  </a:lnTo>
                  <a:lnTo>
                    <a:pt x="388" y="724"/>
                  </a:lnTo>
                  <a:lnTo>
                    <a:pt x="392" y="725"/>
                  </a:lnTo>
                  <a:lnTo>
                    <a:pt x="394" y="725"/>
                  </a:lnTo>
                  <a:lnTo>
                    <a:pt x="420" y="729"/>
                  </a:lnTo>
                  <a:lnTo>
                    <a:pt x="423" y="717"/>
                  </a:lnTo>
                  <a:lnTo>
                    <a:pt x="426" y="683"/>
                  </a:lnTo>
                  <a:lnTo>
                    <a:pt x="428" y="679"/>
                  </a:lnTo>
                  <a:lnTo>
                    <a:pt x="430" y="657"/>
                  </a:lnTo>
                  <a:lnTo>
                    <a:pt x="434" y="633"/>
                  </a:lnTo>
                  <a:lnTo>
                    <a:pt x="434" y="630"/>
                  </a:lnTo>
                  <a:lnTo>
                    <a:pt x="435" y="627"/>
                  </a:lnTo>
                  <a:lnTo>
                    <a:pt x="436" y="609"/>
                  </a:lnTo>
                  <a:lnTo>
                    <a:pt x="437" y="601"/>
                  </a:lnTo>
                  <a:lnTo>
                    <a:pt x="438" y="588"/>
                  </a:lnTo>
                  <a:lnTo>
                    <a:pt x="440" y="585"/>
                  </a:lnTo>
                  <a:lnTo>
                    <a:pt x="440" y="583"/>
                  </a:lnTo>
                  <a:lnTo>
                    <a:pt x="443" y="561"/>
                  </a:lnTo>
                  <a:lnTo>
                    <a:pt x="444" y="549"/>
                  </a:lnTo>
                  <a:lnTo>
                    <a:pt x="446" y="538"/>
                  </a:lnTo>
                  <a:lnTo>
                    <a:pt x="447" y="523"/>
                  </a:lnTo>
                  <a:lnTo>
                    <a:pt x="449" y="513"/>
                  </a:lnTo>
                  <a:lnTo>
                    <a:pt x="452" y="491"/>
                  </a:lnTo>
                  <a:lnTo>
                    <a:pt x="448" y="489"/>
                  </a:lnTo>
                  <a:lnTo>
                    <a:pt x="446" y="487"/>
                  </a:lnTo>
                  <a:lnTo>
                    <a:pt x="440" y="472"/>
                  </a:lnTo>
                  <a:lnTo>
                    <a:pt x="432" y="461"/>
                  </a:lnTo>
                  <a:lnTo>
                    <a:pt x="431" y="461"/>
                  </a:lnTo>
                  <a:lnTo>
                    <a:pt x="425" y="465"/>
                  </a:lnTo>
                  <a:lnTo>
                    <a:pt x="422" y="471"/>
                  </a:lnTo>
                  <a:lnTo>
                    <a:pt x="422" y="480"/>
                  </a:lnTo>
                  <a:lnTo>
                    <a:pt x="413" y="478"/>
                  </a:lnTo>
                  <a:lnTo>
                    <a:pt x="378" y="475"/>
                  </a:lnTo>
                  <a:lnTo>
                    <a:pt x="371" y="471"/>
                  </a:lnTo>
                  <a:lnTo>
                    <a:pt x="363" y="475"/>
                  </a:lnTo>
                  <a:lnTo>
                    <a:pt x="352" y="478"/>
                  </a:lnTo>
                  <a:lnTo>
                    <a:pt x="336" y="472"/>
                  </a:lnTo>
                  <a:lnTo>
                    <a:pt x="328" y="478"/>
                  </a:lnTo>
                  <a:lnTo>
                    <a:pt x="329" y="484"/>
                  </a:lnTo>
                  <a:lnTo>
                    <a:pt x="327" y="485"/>
                  </a:lnTo>
                  <a:lnTo>
                    <a:pt x="318" y="474"/>
                  </a:lnTo>
                  <a:lnTo>
                    <a:pt x="314" y="444"/>
                  </a:lnTo>
                  <a:lnTo>
                    <a:pt x="293" y="429"/>
                  </a:lnTo>
                  <a:lnTo>
                    <a:pt x="296" y="418"/>
                  </a:lnTo>
                  <a:lnTo>
                    <a:pt x="273" y="346"/>
                  </a:lnTo>
                  <a:lnTo>
                    <a:pt x="249" y="359"/>
                  </a:lnTo>
                  <a:lnTo>
                    <a:pt x="240" y="360"/>
                  </a:lnTo>
                  <a:lnTo>
                    <a:pt x="228" y="352"/>
                  </a:lnTo>
                  <a:lnTo>
                    <a:pt x="254" y="264"/>
                  </a:lnTo>
                  <a:lnTo>
                    <a:pt x="256" y="264"/>
                  </a:lnTo>
                  <a:lnTo>
                    <a:pt x="261" y="253"/>
                  </a:lnTo>
                  <a:lnTo>
                    <a:pt x="261" y="250"/>
                  </a:lnTo>
                  <a:lnTo>
                    <a:pt x="258" y="249"/>
                  </a:lnTo>
                  <a:lnTo>
                    <a:pt x="250" y="250"/>
                  </a:lnTo>
                  <a:lnTo>
                    <a:pt x="244" y="250"/>
                  </a:lnTo>
                  <a:lnTo>
                    <a:pt x="242" y="247"/>
                  </a:lnTo>
                  <a:lnTo>
                    <a:pt x="243" y="243"/>
                  </a:lnTo>
                  <a:lnTo>
                    <a:pt x="240" y="239"/>
                  </a:lnTo>
                  <a:lnTo>
                    <a:pt x="233" y="243"/>
                  </a:lnTo>
                  <a:lnTo>
                    <a:pt x="232" y="240"/>
                  </a:lnTo>
                  <a:lnTo>
                    <a:pt x="234" y="237"/>
                  </a:lnTo>
                  <a:lnTo>
                    <a:pt x="225" y="217"/>
                  </a:lnTo>
                  <a:lnTo>
                    <a:pt x="219" y="210"/>
                  </a:lnTo>
                  <a:lnTo>
                    <a:pt x="206" y="184"/>
                  </a:lnTo>
                  <a:lnTo>
                    <a:pt x="196" y="179"/>
                  </a:lnTo>
                  <a:lnTo>
                    <a:pt x="180" y="161"/>
                  </a:lnTo>
                  <a:lnTo>
                    <a:pt x="189" y="159"/>
                  </a:lnTo>
                  <a:lnTo>
                    <a:pt x="183" y="151"/>
                  </a:lnTo>
                  <a:lnTo>
                    <a:pt x="185" y="135"/>
                  </a:lnTo>
                  <a:lnTo>
                    <a:pt x="171" y="107"/>
                  </a:lnTo>
                  <a:lnTo>
                    <a:pt x="171" y="105"/>
                  </a:lnTo>
                  <a:lnTo>
                    <a:pt x="174" y="84"/>
                  </a:lnTo>
                  <a:lnTo>
                    <a:pt x="179" y="61"/>
                  </a:lnTo>
                  <a:lnTo>
                    <a:pt x="179" y="58"/>
                  </a:lnTo>
                  <a:lnTo>
                    <a:pt x="185" y="23"/>
                  </a:lnTo>
                  <a:lnTo>
                    <a:pt x="188" y="13"/>
                  </a:lnTo>
                  <a:lnTo>
                    <a:pt x="188" y="11"/>
                  </a:lnTo>
                  <a:lnTo>
                    <a:pt x="125" y="0"/>
                  </a:lnTo>
                  <a:lnTo>
                    <a:pt x="124" y="4"/>
                  </a:lnTo>
                  <a:lnTo>
                    <a:pt x="124" y="7"/>
                  </a:lnTo>
                  <a:lnTo>
                    <a:pt x="123" y="15"/>
                  </a:lnTo>
                  <a:lnTo>
                    <a:pt x="112" y="66"/>
                  </a:lnTo>
                  <a:lnTo>
                    <a:pt x="110" y="82"/>
                  </a:lnTo>
                  <a:lnTo>
                    <a:pt x="107" y="89"/>
                  </a:lnTo>
                  <a:lnTo>
                    <a:pt x="107" y="91"/>
                  </a:lnTo>
                  <a:lnTo>
                    <a:pt x="107" y="93"/>
                  </a:lnTo>
                  <a:lnTo>
                    <a:pt x="106" y="95"/>
                  </a:lnTo>
                  <a:lnTo>
                    <a:pt x="102" y="117"/>
                  </a:lnTo>
                  <a:lnTo>
                    <a:pt x="100" y="129"/>
                  </a:lnTo>
                  <a:lnTo>
                    <a:pt x="95" y="153"/>
                  </a:lnTo>
                  <a:lnTo>
                    <a:pt x="94" y="162"/>
                  </a:lnTo>
                  <a:lnTo>
                    <a:pt x="94" y="163"/>
                  </a:lnTo>
                  <a:lnTo>
                    <a:pt x="92" y="175"/>
                  </a:lnTo>
                  <a:lnTo>
                    <a:pt x="84" y="210"/>
                  </a:lnTo>
                  <a:lnTo>
                    <a:pt x="83" y="215"/>
                  </a:lnTo>
                  <a:lnTo>
                    <a:pt x="81" y="231"/>
                  </a:lnTo>
                  <a:lnTo>
                    <a:pt x="80" y="234"/>
                  </a:lnTo>
                  <a:lnTo>
                    <a:pt x="78" y="241"/>
                  </a:lnTo>
                  <a:lnTo>
                    <a:pt x="77" y="245"/>
                  </a:lnTo>
                  <a:lnTo>
                    <a:pt x="81" y="258"/>
                  </a:lnTo>
                  <a:lnTo>
                    <a:pt x="80" y="283"/>
                  </a:lnTo>
                  <a:lnTo>
                    <a:pt x="81" y="287"/>
                  </a:lnTo>
                  <a:lnTo>
                    <a:pt x="84" y="295"/>
                  </a:lnTo>
                  <a:lnTo>
                    <a:pt x="84" y="298"/>
                  </a:lnTo>
                  <a:lnTo>
                    <a:pt x="100" y="311"/>
                  </a:lnTo>
                  <a:lnTo>
                    <a:pt x="102" y="324"/>
                  </a:lnTo>
                  <a:lnTo>
                    <a:pt x="82" y="354"/>
                  </a:lnTo>
                  <a:lnTo>
                    <a:pt x="81" y="355"/>
                  </a:lnTo>
                  <a:lnTo>
                    <a:pt x="75" y="367"/>
                  </a:lnTo>
                  <a:lnTo>
                    <a:pt x="72" y="371"/>
                  </a:lnTo>
                  <a:lnTo>
                    <a:pt x="66" y="378"/>
                  </a:lnTo>
                  <a:lnTo>
                    <a:pt x="60" y="393"/>
                  </a:lnTo>
                  <a:lnTo>
                    <a:pt x="50" y="400"/>
                  </a:lnTo>
                  <a:lnTo>
                    <a:pt x="29" y="432"/>
                  </a:lnTo>
                  <a:lnTo>
                    <a:pt x="28" y="439"/>
                  </a:lnTo>
                  <a:lnTo>
                    <a:pt x="38" y="447"/>
                  </a:lnTo>
                  <a:lnTo>
                    <a:pt x="42" y="448"/>
                  </a:lnTo>
                  <a:lnTo>
                    <a:pt x="47" y="457"/>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GB" dirty="0"/>
            </a:p>
          </p:txBody>
        </p:sp>
        <p:sp>
          <p:nvSpPr>
            <p:cNvPr id="61" name="Freeform 59">
              <a:extLst>
                <a:ext uri="{FF2B5EF4-FFF2-40B4-BE49-F238E27FC236}">
                  <a16:creationId xmlns:a16="http://schemas.microsoft.com/office/drawing/2014/main" id="{DC112874-19C0-4A07-A3F4-1C0A066263BB}"/>
                </a:ext>
              </a:extLst>
            </p:cNvPr>
            <p:cNvSpPr>
              <a:spLocks noChangeAspect="1"/>
            </p:cNvSpPr>
            <p:nvPr/>
          </p:nvSpPr>
          <p:spPr bwMode="auto">
            <a:xfrm>
              <a:off x="2853795" y="2461669"/>
              <a:ext cx="1030574" cy="1679140"/>
            </a:xfrm>
            <a:custGeom>
              <a:avLst/>
              <a:gdLst>
                <a:gd name="T0" fmla="*/ 583 w 638"/>
                <a:gd name="T1" fmla="*/ 1034 h 1035"/>
                <a:gd name="T2" fmla="*/ 575 w 638"/>
                <a:gd name="T3" fmla="*/ 999 h 1035"/>
                <a:gd name="T4" fmla="*/ 601 w 638"/>
                <a:gd name="T5" fmla="*/ 944 h 1035"/>
                <a:gd name="T6" fmla="*/ 612 w 638"/>
                <a:gd name="T7" fmla="*/ 908 h 1035"/>
                <a:gd name="T8" fmla="*/ 638 w 638"/>
                <a:gd name="T9" fmla="*/ 890 h 1035"/>
                <a:gd name="T10" fmla="*/ 618 w 638"/>
                <a:gd name="T11" fmla="*/ 844 h 1035"/>
                <a:gd name="T12" fmla="*/ 593 w 638"/>
                <a:gd name="T13" fmla="*/ 790 h 1035"/>
                <a:gd name="T14" fmla="*/ 541 w 638"/>
                <a:gd name="T15" fmla="*/ 716 h 1035"/>
                <a:gd name="T16" fmla="*/ 492 w 638"/>
                <a:gd name="T17" fmla="*/ 646 h 1035"/>
                <a:gd name="T18" fmla="*/ 426 w 638"/>
                <a:gd name="T19" fmla="*/ 554 h 1035"/>
                <a:gd name="T20" fmla="*/ 399 w 638"/>
                <a:gd name="T21" fmla="*/ 517 h 1035"/>
                <a:gd name="T22" fmla="*/ 348 w 638"/>
                <a:gd name="T23" fmla="*/ 444 h 1035"/>
                <a:gd name="T24" fmla="*/ 326 w 638"/>
                <a:gd name="T25" fmla="*/ 415 h 1035"/>
                <a:gd name="T26" fmla="*/ 308 w 638"/>
                <a:gd name="T27" fmla="*/ 390 h 1035"/>
                <a:gd name="T28" fmla="*/ 290 w 638"/>
                <a:gd name="T29" fmla="*/ 363 h 1035"/>
                <a:gd name="T30" fmla="*/ 285 w 638"/>
                <a:gd name="T31" fmla="*/ 349 h 1035"/>
                <a:gd name="T32" fmla="*/ 288 w 638"/>
                <a:gd name="T33" fmla="*/ 339 h 1035"/>
                <a:gd name="T34" fmla="*/ 291 w 638"/>
                <a:gd name="T35" fmla="*/ 320 h 1035"/>
                <a:gd name="T36" fmla="*/ 297 w 638"/>
                <a:gd name="T37" fmla="*/ 296 h 1035"/>
                <a:gd name="T38" fmla="*/ 317 w 638"/>
                <a:gd name="T39" fmla="*/ 212 h 1035"/>
                <a:gd name="T40" fmla="*/ 343 w 638"/>
                <a:gd name="T41" fmla="*/ 92 h 1035"/>
                <a:gd name="T42" fmla="*/ 330 w 638"/>
                <a:gd name="T43" fmla="*/ 67 h 1035"/>
                <a:gd name="T44" fmla="*/ 257 w 638"/>
                <a:gd name="T45" fmla="*/ 50 h 1035"/>
                <a:gd name="T46" fmla="*/ 197 w 638"/>
                <a:gd name="T47" fmla="*/ 34 h 1035"/>
                <a:gd name="T48" fmla="*/ 129 w 638"/>
                <a:gd name="T49" fmla="*/ 18 h 1035"/>
                <a:gd name="T50" fmla="*/ 109 w 638"/>
                <a:gd name="T51" fmla="*/ 13 h 1035"/>
                <a:gd name="T52" fmla="*/ 93 w 638"/>
                <a:gd name="T53" fmla="*/ 9 h 1035"/>
                <a:gd name="T54" fmla="*/ 61 w 638"/>
                <a:gd name="T55" fmla="*/ 1 h 1035"/>
                <a:gd name="T56" fmla="*/ 53 w 638"/>
                <a:gd name="T57" fmla="*/ 27 h 1035"/>
                <a:gd name="T58" fmla="*/ 38 w 638"/>
                <a:gd name="T59" fmla="*/ 81 h 1035"/>
                <a:gd name="T60" fmla="*/ 37 w 638"/>
                <a:gd name="T61" fmla="*/ 90 h 1035"/>
                <a:gd name="T62" fmla="*/ 6 w 638"/>
                <a:gd name="T63" fmla="*/ 136 h 1035"/>
                <a:gd name="T64" fmla="*/ 14 w 638"/>
                <a:gd name="T65" fmla="*/ 178 h 1035"/>
                <a:gd name="T66" fmla="*/ 26 w 638"/>
                <a:gd name="T67" fmla="*/ 231 h 1035"/>
                <a:gd name="T68" fmla="*/ 24 w 638"/>
                <a:gd name="T69" fmla="*/ 316 h 1035"/>
                <a:gd name="T70" fmla="*/ 47 w 638"/>
                <a:gd name="T71" fmla="*/ 369 h 1035"/>
                <a:gd name="T72" fmla="*/ 50 w 638"/>
                <a:gd name="T73" fmla="*/ 376 h 1035"/>
                <a:gd name="T74" fmla="*/ 50 w 638"/>
                <a:gd name="T75" fmla="*/ 398 h 1035"/>
                <a:gd name="T76" fmla="*/ 68 w 638"/>
                <a:gd name="T77" fmla="*/ 415 h 1035"/>
                <a:gd name="T78" fmla="*/ 77 w 638"/>
                <a:gd name="T79" fmla="*/ 428 h 1035"/>
                <a:gd name="T80" fmla="*/ 69 w 638"/>
                <a:gd name="T81" fmla="*/ 456 h 1035"/>
                <a:gd name="T82" fmla="*/ 69 w 638"/>
                <a:gd name="T83" fmla="*/ 481 h 1035"/>
                <a:gd name="T84" fmla="*/ 80 w 638"/>
                <a:gd name="T85" fmla="*/ 507 h 1035"/>
                <a:gd name="T86" fmla="*/ 104 w 638"/>
                <a:gd name="T87" fmla="*/ 530 h 1035"/>
                <a:gd name="T88" fmla="*/ 91 w 638"/>
                <a:gd name="T89" fmla="*/ 548 h 1035"/>
                <a:gd name="T90" fmla="*/ 95 w 638"/>
                <a:gd name="T91" fmla="*/ 591 h 1035"/>
                <a:gd name="T92" fmla="*/ 115 w 638"/>
                <a:gd name="T93" fmla="*/ 638 h 1035"/>
                <a:gd name="T94" fmla="*/ 132 w 638"/>
                <a:gd name="T95" fmla="*/ 672 h 1035"/>
                <a:gd name="T96" fmla="*/ 138 w 638"/>
                <a:gd name="T97" fmla="*/ 698 h 1035"/>
                <a:gd name="T98" fmla="*/ 150 w 638"/>
                <a:gd name="T99" fmla="*/ 728 h 1035"/>
                <a:gd name="T100" fmla="*/ 159 w 638"/>
                <a:gd name="T101" fmla="*/ 782 h 1035"/>
                <a:gd name="T102" fmla="*/ 217 w 638"/>
                <a:gd name="T103" fmla="*/ 799 h 1035"/>
                <a:gd name="T104" fmla="*/ 246 w 638"/>
                <a:gd name="T105" fmla="*/ 835 h 1035"/>
                <a:gd name="T106" fmla="*/ 295 w 638"/>
                <a:gd name="T107" fmla="*/ 856 h 1035"/>
                <a:gd name="T108" fmla="*/ 307 w 638"/>
                <a:gd name="T109" fmla="*/ 889 h 1035"/>
                <a:gd name="T110" fmla="*/ 336 w 638"/>
                <a:gd name="T111" fmla="*/ 907 h 1035"/>
                <a:gd name="T112" fmla="*/ 369 w 638"/>
                <a:gd name="T113" fmla="*/ 958 h 1035"/>
                <a:gd name="T114" fmla="*/ 374 w 638"/>
                <a:gd name="T115" fmla="*/ 1018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8" h="1035">
                  <a:moveTo>
                    <a:pt x="566" y="1035"/>
                  </a:moveTo>
                  <a:lnTo>
                    <a:pt x="569" y="1035"/>
                  </a:lnTo>
                  <a:lnTo>
                    <a:pt x="583" y="1034"/>
                  </a:lnTo>
                  <a:lnTo>
                    <a:pt x="590" y="1010"/>
                  </a:lnTo>
                  <a:lnTo>
                    <a:pt x="583" y="1008"/>
                  </a:lnTo>
                  <a:lnTo>
                    <a:pt x="575" y="999"/>
                  </a:lnTo>
                  <a:lnTo>
                    <a:pt x="579" y="972"/>
                  </a:lnTo>
                  <a:lnTo>
                    <a:pt x="587" y="967"/>
                  </a:lnTo>
                  <a:lnTo>
                    <a:pt x="601" y="944"/>
                  </a:lnTo>
                  <a:lnTo>
                    <a:pt x="605" y="918"/>
                  </a:lnTo>
                  <a:lnTo>
                    <a:pt x="608" y="915"/>
                  </a:lnTo>
                  <a:lnTo>
                    <a:pt x="612" y="908"/>
                  </a:lnTo>
                  <a:lnTo>
                    <a:pt x="627" y="901"/>
                  </a:lnTo>
                  <a:lnTo>
                    <a:pt x="636" y="895"/>
                  </a:lnTo>
                  <a:lnTo>
                    <a:pt x="638" y="890"/>
                  </a:lnTo>
                  <a:lnTo>
                    <a:pt x="623" y="873"/>
                  </a:lnTo>
                  <a:lnTo>
                    <a:pt x="623" y="867"/>
                  </a:lnTo>
                  <a:lnTo>
                    <a:pt x="618" y="844"/>
                  </a:lnTo>
                  <a:lnTo>
                    <a:pt x="609" y="830"/>
                  </a:lnTo>
                  <a:lnTo>
                    <a:pt x="612" y="816"/>
                  </a:lnTo>
                  <a:lnTo>
                    <a:pt x="593" y="790"/>
                  </a:lnTo>
                  <a:lnTo>
                    <a:pt x="572" y="760"/>
                  </a:lnTo>
                  <a:lnTo>
                    <a:pt x="548" y="727"/>
                  </a:lnTo>
                  <a:lnTo>
                    <a:pt x="541" y="716"/>
                  </a:lnTo>
                  <a:lnTo>
                    <a:pt x="531" y="703"/>
                  </a:lnTo>
                  <a:lnTo>
                    <a:pt x="510" y="672"/>
                  </a:lnTo>
                  <a:lnTo>
                    <a:pt x="492" y="646"/>
                  </a:lnTo>
                  <a:lnTo>
                    <a:pt x="453" y="592"/>
                  </a:lnTo>
                  <a:lnTo>
                    <a:pt x="431" y="560"/>
                  </a:lnTo>
                  <a:lnTo>
                    <a:pt x="426" y="554"/>
                  </a:lnTo>
                  <a:lnTo>
                    <a:pt x="413" y="535"/>
                  </a:lnTo>
                  <a:lnTo>
                    <a:pt x="410" y="531"/>
                  </a:lnTo>
                  <a:lnTo>
                    <a:pt x="399" y="517"/>
                  </a:lnTo>
                  <a:lnTo>
                    <a:pt x="377" y="486"/>
                  </a:lnTo>
                  <a:lnTo>
                    <a:pt x="357" y="458"/>
                  </a:lnTo>
                  <a:lnTo>
                    <a:pt x="348" y="444"/>
                  </a:lnTo>
                  <a:lnTo>
                    <a:pt x="333" y="424"/>
                  </a:lnTo>
                  <a:lnTo>
                    <a:pt x="329" y="416"/>
                  </a:lnTo>
                  <a:lnTo>
                    <a:pt x="326" y="415"/>
                  </a:lnTo>
                  <a:lnTo>
                    <a:pt x="324" y="410"/>
                  </a:lnTo>
                  <a:lnTo>
                    <a:pt x="313" y="396"/>
                  </a:lnTo>
                  <a:lnTo>
                    <a:pt x="308" y="390"/>
                  </a:lnTo>
                  <a:lnTo>
                    <a:pt x="306" y="385"/>
                  </a:lnTo>
                  <a:lnTo>
                    <a:pt x="294" y="368"/>
                  </a:lnTo>
                  <a:lnTo>
                    <a:pt x="290" y="363"/>
                  </a:lnTo>
                  <a:lnTo>
                    <a:pt x="288" y="360"/>
                  </a:lnTo>
                  <a:lnTo>
                    <a:pt x="284" y="355"/>
                  </a:lnTo>
                  <a:lnTo>
                    <a:pt x="285" y="349"/>
                  </a:lnTo>
                  <a:lnTo>
                    <a:pt x="287" y="344"/>
                  </a:lnTo>
                  <a:lnTo>
                    <a:pt x="287" y="343"/>
                  </a:lnTo>
                  <a:lnTo>
                    <a:pt x="288" y="339"/>
                  </a:lnTo>
                  <a:lnTo>
                    <a:pt x="289" y="331"/>
                  </a:lnTo>
                  <a:lnTo>
                    <a:pt x="290" y="325"/>
                  </a:lnTo>
                  <a:lnTo>
                    <a:pt x="291" y="320"/>
                  </a:lnTo>
                  <a:lnTo>
                    <a:pt x="294" y="313"/>
                  </a:lnTo>
                  <a:lnTo>
                    <a:pt x="295" y="308"/>
                  </a:lnTo>
                  <a:lnTo>
                    <a:pt x="297" y="296"/>
                  </a:lnTo>
                  <a:lnTo>
                    <a:pt x="300" y="286"/>
                  </a:lnTo>
                  <a:lnTo>
                    <a:pt x="305" y="264"/>
                  </a:lnTo>
                  <a:lnTo>
                    <a:pt x="317" y="212"/>
                  </a:lnTo>
                  <a:lnTo>
                    <a:pt x="330" y="147"/>
                  </a:lnTo>
                  <a:lnTo>
                    <a:pt x="333" y="132"/>
                  </a:lnTo>
                  <a:lnTo>
                    <a:pt x="343" y="92"/>
                  </a:lnTo>
                  <a:lnTo>
                    <a:pt x="347" y="70"/>
                  </a:lnTo>
                  <a:lnTo>
                    <a:pt x="333" y="67"/>
                  </a:lnTo>
                  <a:lnTo>
                    <a:pt x="330" y="67"/>
                  </a:lnTo>
                  <a:lnTo>
                    <a:pt x="285" y="56"/>
                  </a:lnTo>
                  <a:lnTo>
                    <a:pt x="272" y="54"/>
                  </a:lnTo>
                  <a:lnTo>
                    <a:pt x="257" y="50"/>
                  </a:lnTo>
                  <a:lnTo>
                    <a:pt x="247" y="48"/>
                  </a:lnTo>
                  <a:lnTo>
                    <a:pt x="209" y="37"/>
                  </a:lnTo>
                  <a:lnTo>
                    <a:pt x="197" y="34"/>
                  </a:lnTo>
                  <a:lnTo>
                    <a:pt x="188" y="32"/>
                  </a:lnTo>
                  <a:lnTo>
                    <a:pt x="137" y="20"/>
                  </a:lnTo>
                  <a:lnTo>
                    <a:pt x="129" y="18"/>
                  </a:lnTo>
                  <a:lnTo>
                    <a:pt x="123" y="16"/>
                  </a:lnTo>
                  <a:lnTo>
                    <a:pt x="115" y="15"/>
                  </a:lnTo>
                  <a:lnTo>
                    <a:pt x="109" y="13"/>
                  </a:lnTo>
                  <a:lnTo>
                    <a:pt x="103" y="12"/>
                  </a:lnTo>
                  <a:lnTo>
                    <a:pt x="96" y="9"/>
                  </a:lnTo>
                  <a:lnTo>
                    <a:pt x="93" y="9"/>
                  </a:lnTo>
                  <a:lnTo>
                    <a:pt x="83" y="7"/>
                  </a:lnTo>
                  <a:lnTo>
                    <a:pt x="69" y="3"/>
                  </a:lnTo>
                  <a:lnTo>
                    <a:pt x="61" y="1"/>
                  </a:lnTo>
                  <a:lnTo>
                    <a:pt x="55" y="0"/>
                  </a:lnTo>
                  <a:lnTo>
                    <a:pt x="47" y="20"/>
                  </a:lnTo>
                  <a:lnTo>
                    <a:pt x="53" y="27"/>
                  </a:lnTo>
                  <a:lnTo>
                    <a:pt x="53" y="52"/>
                  </a:lnTo>
                  <a:lnTo>
                    <a:pt x="50" y="61"/>
                  </a:lnTo>
                  <a:lnTo>
                    <a:pt x="38" y="81"/>
                  </a:lnTo>
                  <a:lnTo>
                    <a:pt x="36" y="81"/>
                  </a:lnTo>
                  <a:lnTo>
                    <a:pt x="36" y="90"/>
                  </a:lnTo>
                  <a:lnTo>
                    <a:pt x="37" y="90"/>
                  </a:lnTo>
                  <a:lnTo>
                    <a:pt x="37" y="94"/>
                  </a:lnTo>
                  <a:lnTo>
                    <a:pt x="31" y="106"/>
                  </a:lnTo>
                  <a:lnTo>
                    <a:pt x="6" y="136"/>
                  </a:lnTo>
                  <a:lnTo>
                    <a:pt x="5" y="150"/>
                  </a:lnTo>
                  <a:lnTo>
                    <a:pt x="0" y="159"/>
                  </a:lnTo>
                  <a:lnTo>
                    <a:pt x="14" y="178"/>
                  </a:lnTo>
                  <a:lnTo>
                    <a:pt x="19" y="190"/>
                  </a:lnTo>
                  <a:lnTo>
                    <a:pt x="26" y="218"/>
                  </a:lnTo>
                  <a:lnTo>
                    <a:pt x="26" y="231"/>
                  </a:lnTo>
                  <a:lnTo>
                    <a:pt x="18" y="254"/>
                  </a:lnTo>
                  <a:lnTo>
                    <a:pt x="17" y="303"/>
                  </a:lnTo>
                  <a:lnTo>
                    <a:pt x="24" y="316"/>
                  </a:lnTo>
                  <a:lnTo>
                    <a:pt x="38" y="346"/>
                  </a:lnTo>
                  <a:lnTo>
                    <a:pt x="45" y="356"/>
                  </a:lnTo>
                  <a:lnTo>
                    <a:pt x="47" y="369"/>
                  </a:lnTo>
                  <a:lnTo>
                    <a:pt x="50" y="370"/>
                  </a:lnTo>
                  <a:lnTo>
                    <a:pt x="53" y="375"/>
                  </a:lnTo>
                  <a:lnTo>
                    <a:pt x="50" y="376"/>
                  </a:lnTo>
                  <a:lnTo>
                    <a:pt x="50" y="387"/>
                  </a:lnTo>
                  <a:lnTo>
                    <a:pt x="47" y="400"/>
                  </a:lnTo>
                  <a:lnTo>
                    <a:pt x="50" y="398"/>
                  </a:lnTo>
                  <a:lnTo>
                    <a:pt x="54" y="399"/>
                  </a:lnTo>
                  <a:lnTo>
                    <a:pt x="61" y="410"/>
                  </a:lnTo>
                  <a:lnTo>
                    <a:pt x="68" y="415"/>
                  </a:lnTo>
                  <a:lnTo>
                    <a:pt x="74" y="424"/>
                  </a:lnTo>
                  <a:lnTo>
                    <a:pt x="78" y="424"/>
                  </a:lnTo>
                  <a:lnTo>
                    <a:pt x="77" y="428"/>
                  </a:lnTo>
                  <a:lnTo>
                    <a:pt x="74" y="428"/>
                  </a:lnTo>
                  <a:lnTo>
                    <a:pt x="73" y="435"/>
                  </a:lnTo>
                  <a:lnTo>
                    <a:pt x="69" y="456"/>
                  </a:lnTo>
                  <a:lnTo>
                    <a:pt x="71" y="456"/>
                  </a:lnTo>
                  <a:lnTo>
                    <a:pt x="73" y="469"/>
                  </a:lnTo>
                  <a:lnTo>
                    <a:pt x="69" y="481"/>
                  </a:lnTo>
                  <a:lnTo>
                    <a:pt x="72" y="494"/>
                  </a:lnTo>
                  <a:lnTo>
                    <a:pt x="75" y="496"/>
                  </a:lnTo>
                  <a:lnTo>
                    <a:pt x="80" y="507"/>
                  </a:lnTo>
                  <a:lnTo>
                    <a:pt x="90" y="516"/>
                  </a:lnTo>
                  <a:lnTo>
                    <a:pt x="101" y="518"/>
                  </a:lnTo>
                  <a:lnTo>
                    <a:pt x="104" y="530"/>
                  </a:lnTo>
                  <a:lnTo>
                    <a:pt x="99" y="547"/>
                  </a:lnTo>
                  <a:lnTo>
                    <a:pt x="95" y="552"/>
                  </a:lnTo>
                  <a:lnTo>
                    <a:pt x="91" y="548"/>
                  </a:lnTo>
                  <a:lnTo>
                    <a:pt x="86" y="552"/>
                  </a:lnTo>
                  <a:lnTo>
                    <a:pt x="89" y="586"/>
                  </a:lnTo>
                  <a:lnTo>
                    <a:pt x="95" y="591"/>
                  </a:lnTo>
                  <a:lnTo>
                    <a:pt x="109" y="616"/>
                  </a:lnTo>
                  <a:lnTo>
                    <a:pt x="109" y="628"/>
                  </a:lnTo>
                  <a:lnTo>
                    <a:pt x="115" y="638"/>
                  </a:lnTo>
                  <a:lnTo>
                    <a:pt x="116" y="648"/>
                  </a:lnTo>
                  <a:lnTo>
                    <a:pt x="126" y="657"/>
                  </a:lnTo>
                  <a:lnTo>
                    <a:pt x="132" y="672"/>
                  </a:lnTo>
                  <a:lnTo>
                    <a:pt x="141" y="680"/>
                  </a:lnTo>
                  <a:lnTo>
                    <a:pt x="143" y="686"/>
                  </a:lnTo>
                  <a:lnTo>
                    <a:pt x="138" y="698"/>
                  </a:lnTo>
                  <a:lnTo>
                    <a:pt x="146" y="709"/>
                  </a:lnTo>
                  <a:lnTo>
                    <a:pt x="155" y="715"/>
                  </a:lnTo>
                  <a:lnTo>
                    <a:pt x="150" y="728"/>
                  </a:lnTo>
                  <a:lnTo>
                    <a:pt x="150" y="738"/>
                  </a:lnTo>
                  <a:lnTo>
                    <a:pt x="143" y="769"/>
                  </a:lnTo>
                  <a:lnTo>
                    <a:pt x="159" y="782"/>
                  </a:lnTo>
                  <a:lnTo>
                    <a:pt x="188" y="789"/>
                  </a:lnTo>
                  <a:lnTo>
                    <a:pt x="198" y="795"/>
                  </a:lnTo>
                  <a:lnTo>
                    <a:pt x="217" y="799"/>
                  </a:lnTo>
                  <a:lnTo>
                    <a:pt x="228" y="806"/>
                  </a:lnTo>
                  <a:lnTo>
                    <a:pt x="241" y="820"/>
                  </a:lnTo>
                  <a:lnTo>
                    <a:pt x="246" y="835"/>
                  </a:lnTo>
                  <a:lnTo>
                    <a:pt x="261" y="846"/>
                  </a:lnTo>
                  <a:lnTo>
                    <a:pt x="287" y="852"/>
                  </a:lnTo>
                  <a:lnTo>
                    <a:pt x="295" y="856"/>
                  </a:lnTo>
                  <a:lnTo>
                    <a:pt x="300" y="868"/>
                  </a:lnTo>
                  <a:lnTo>
                    <a:pt x="300" y="884"/>
                  </a:lnTo>
                  <a:lnTo>
                    <a:pt x="307" y="889"/>
                  </a:lnTo>
                  <a:lnTo>
                    <a:pt x="319" y="888"/>
                  </a:lnTo>
                  <a:lnTo>
                    <a:pt x="327" y="898"/>
                  </a:lnTo>
                  <a:lnTo>
                    <a:pt x="336" y="907"/>
                  </a:lnTo>
                  <a:lnTo>
                    <a:pt x="354" y="930"/>
                  </a:lnTo>
                  <a:lnTo>
                    <a:pt x="360" y="937"/>
                  </a:lnTo>
                  <a:lnTo>
                    <a:pt x="369" y="958"/>
                  </a:lnTo>
                  <a:lnTo>
                    <a:pt x="368" y="996"/>
                  </a:lnTo>
                  <a:lnTo>
                    <a:pt x="375" y="1010"/>
                  </a:lnTo>
                  <a:lnTo>
                    <a:pt x="374" y="1018"/>
                  </a:lnTo>
                  <a:lnTo>
                    <a:pt x="457" y="1026"/>
                  </a:lnTo>
                  <a:lnTo>
                    <a:pt x="566" y="1035"/>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62" name="Freeform 60">
              <a:extLst>
                <a:ext uri="{FF2B5EF4-FFF2-40B4-BE49-F238E27FC236}">
                  <a16:creationId xmlns:a16="http://schemas.microsoft.com/office/drawing/2014/main" id="{C1B11870-0A80-426B-AB5E-160C5B763B9F}"/>
                </a:ext>
              </a:extLst>
            </p:cNvPr>
            <p:cNvSpPr>
              <a:spLocks noChangeAspect="1"/>
            </p:cNvSpPr>
            <p:nvPr/>
          </p:nvSpPr>
          <p:spPr bwMode="auto">
            <a:xfrm>
              <a:off x="3154759" y="3803156"/>
              <a:ext cx="45601" cy="18252"/>
            </a:xfrm>
            <a:custGeom>
              <a:avLst/>
              <a:gdLst>
                <a:gd name="T0" fmla="*/ 0 w 28"/>
                <a:gd name="T1" fmla="*/ 0 h 14"/>
                <a:gd name="T2" fmla="*/ 20 w 28"/>
                <a:gd name="T3" fmla="*/ 11 h 14"/>
                <a:gd name="T4" fmla="*/ 25 w 28"/>
                <a:gd name="T5" fmla="*/ 9 h 14"/>
                <a:gd name="T6" fmla="*/ 28 w 28"/>
                <a:gd name="T7" fmla="*/ 12 h 14"/>
                <a:gd name="T8" fmla="*/ 24 w 28"/>
                <a:gd name="T9" fmla="*/ 14 h 14"/>
                <a:gd name="T10" fmla="*/ 4 w 28"/>
                <a:gd name="T11" fmla="*/ 12 h 14"/>
                <a:gd name="T12" fmla="*/ 0 w 2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8" h="14">
                  <a:moveTo>
                    <a:pt x="0" y="0"/>
                  </a:moveTo>
                  <a:lnTo>
                    <a:pt x="20" y="11"/>
                  </a:lnTo>
                  <a:lnTo>
                    <a:pt x="25" y="9"/>
                  </a:lnTo>
                  <a:lnTo>
                    <a:pt x="28" y="12"/>
                  </a:lnTo>
                  <a:lnTo>
                    <a:pt x="24" y="14"/>
                  </a:lnTo>
                  <a:lnTo>
                    <a:pt x="4" y="12"/>
                  </a:lnTo>
                  <a:lnTo>
                    <a:pt x="0" y="0"/>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63" name="Freeform 61">
              <a:extLst>
                <a:ext uri="{FF2B5EF4-FFF2-40B4-BE49-F238E27FC236}">
                  <a16:creationId xmlns:a16="http://schemas.microsoft.com/office/drawing/2014/main" id="{131DDCC6-CC4B-4296-B838-864C91D988C1}"/>
                </a:ext>
              </a:extLst>
            </p:cNvPr>
            <p:cNvSpPr>
              <a:spLocks noChangeAspect="1"/>
            </p:cNvSpPr>
            <p:nvPr/>
          </p:nvSpPr>
          <p:spPr bwMode="auto">
            <a:xfrm>
              <a:off x="3109158" y="3803156"/>
              <a:ext cx="36480" cy="18252"/>
            </a:xfrm>
            <a:custGeom>
              <a:avLst/>
              <a:gdLst>
                <a:gd name="T0" fmla="*/ 0 w 19"/>
                <a:gd name="T1" fmla="*/ 2 h 9"/>
                <a:gd name="T2" fmla="*/ 2 w 19"/>
                <a:gd name="T3" fmla="*/ 8 h 9"/>
                <a:gd name="T4" fmla="*/ 19 w 19"/>
                <a:gd name="T5" fmla="*/ 9 h 9"/>
                <a:gd name="T6" fmla="*/ 14 w 19"/>
                <a:gd name="T7" fmla="*/ 3 h 9"/>
                <a:gd name="T8" fmla="*/ 14 w 19"/>
                <a:gd name="T9" fmla="*/ 0 h 9"/>
                <a:gd name="T10" fmla="*/ 0 w 19"/>
                <a:gd name="T11" fmla="*/ 2 h 9"/>
              </a:gdLst>
              <a:ahLst/>
              <a:cxnLst>
                <a:cxn ang="0">
                  <a:pos x="T0" y="T1"/>
                </a:cxn>
                <a:cxn ang="0">
                  <a:pos x="T2" y="T3"/>
                </a:cxn>
                <a:cxn ang="0">
                  <a:pos x="T4" y="T5"/>
                </a:cxn>
                <a:cxn ang="0">
                  <a:pos x="T6" y="T7"/>
                </a:cxn>
                <a:cxn ang="0">
                  <a:pos x="T8" y="T9"/>
                </a:cxn>
                <a:cxn ang="0">
                  <a:pos x="T10" y="T11"/>
                </a:cxn>
              </a:cxnLst>
              <a:rect l="0" t="0" r="r" b="b"/>
              <a:pathLst>
                <a:path w="19" h="9">
                  <a:moveTo>
                    <a:pt x="0" y="2"/>
                  </a:moveTo>
                  <a:lnTo>
                    <a:pt x="2" y="8"/>
                  </a:lnTo>
                  <a:lnTo>
                    <a:pt x="19" y="9"/>
                  </a:lnTo>
                  <a:lnTo>
                    <a:pt x="14" y="3"/>
                  </a:lnTo>
                  <a:lnTo>
                    <a:pt x="14" y="0"/>
                  </a:lnTo>
                  <a:lnTo>
                    <a:pt x="0" y="2"/>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64" name="Freeform 62">
              <a:extLst>
                <a:ext uri="{FF2B5EF4-FFF2-40B4-BE49-F238E27FC236}">
                  <a16:creationId xmlns:a16="http://schemas.microsoft.com/office/drawing/2014/main" id="{5BD336A7-CCA8-498F-AF8D-5624B0B7F1F6}"/>
                </a:ext>
              </a:extLst>
            </p:cNvPr>
            <p:cNvSpPr>
              <a:spLocks noChangeAspect="1"/>
            </p:cNvSpPr>
            <p:nvPr/>
          </p:nvSpPr>
          <p:spPr bwMode="auto">
            <a:xfrm>
              <a:off x="3300682" y="3930917"/>
              <a:ext cx="36480" cy="27377"/>
            </a:xfrm>
            <a:custGeom>
              <a:avLst/>
              <a:gdLst>
                <a:gd name="T0" fmla="*/ 0 w 17"/>
                <a:gd name="T1" fmla="*/ 0 h 18"/>
                <a:gd name="T2" fmla="*/ 0 w 17"/>
                <a:gd name="T3" fmla="*/ 4 h 18"/>
                <a:gd name="T4" fmla="*/ 5 w 17"/>
                <a:gd name="T5" fmla="*/ 7 h 18"/>
                <a:gd name="T6" fmla="*/ 9 w 17"/>
                <a:gd name="T7" fmla="*/ 18 h 18"/>
                <a:gd name="T8" fmla="*/ 17 w 17"/>
                <a:gd name="T9" fmla="*/ 16 h 18"/>
                <a:gd name="T10" fmla="*/ 15 w 17"/>
                <a:gd name="T11" fmla="*/ 9 h 18"/>
                <a:gd name="T12" fmla="*/ 0 w 17"/>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0" y="0"/>
                  </a:moveTo>
                  <a:lnTo>
                    <a:pt x="0" y="4"/>
                  </a:lnTo>
                  <a:lnTo>
                    <a:pt x="5" y="7"/>
                  </a:lnTo>
                  <a:lnTo>
                    <a:pt x="9" y="18"/>
                  </a:lnTo>
                  <a:lnTo>
                    <a:pt x="17" y="16"/>
                  </a:lnTo>
                  <a:lnTo>
                    <a:pt x="15" y="9"/>
                  </a:lnTo>
                  <a:lnTo>
                    <a:pt x="0" y="0"/>
                  </a:lnTo>
                  <a:close/>
                </a:path>
              </a:pathLst>
            </a:custGeom>
            <a:solidFill>
              <a:srgbClr val="D1CFCD"/>
            </a:solidFill>
            <a:ln w="6350" cap="flat" cmpd="sng">
              <a:solidFill>
                <a:schemeClr val="bg1"/>
              </a:solidFill>
              <a:prstDash val="solid"/>
              <a:round/>
              <a:headEnd type="none" w="med" len="med"/>
              <a:tailEnd type="none" w="med" len="med"/>
            </a:ln>
            <a:effectLst/>
          </p:spPr>
          <p:txBody>
            <a:bodyPr/>
            <a:lstStyle/>
            <a:p>
              <a:endParaRPr lang="en-GB" dirty="0"/>
            </a:p>
          </p:txBody>
        </p:sp>
        <p:sp>
          <p:nvSpPr>
            <p:cNvPr id="65" name="Freeform 64">
              <a:extLst>
                <a:ext uri="{FF2B5EF4-FFF2-40B4-BE49-F238E27FC236}">
                  <a16:creationId xmlns:a16="http://schemas.microsoft.com/office/drawing/2014/main" id="{3DEBE4AA-10A9-4583-BDD2-B13D100C28B0}"/>
                </a:ext>
              </a:extLst>
            </p:cNvPr>
            <p:cNvSpPr>
              <a:spLocks noChangeAspect="1"/>
            </p:cNvSpPr>
            <p:nvPr/>
          </p:nvSpPr>
          <p:spPr bwMode="auto">
            <a:xfrm>
              <a:off x="4577499" y="2936208"/>
              <a:ext cx="884652" cy="693558"/>
            </a:xfrm>
            <a:custGeom>
              <a:avLst/>
              <a:gdLst>
                <a:gd name="T0" fmla="*/ 541 w 546"/>
                <a:gd name="T1" fmla="*/ 185 h 430"/>
                <a:gd name="T2" fmla="*/ 540 w 546"/>
                <a:gd name="T3" fmla="*/ 220 h 430"/>
                <a:gd name="T4" fmla="*/ 539 w 546"/>
                <a:gd name="T5" fmla="*/ 226 h 430"/>
                <a:gd name="T6" fmla="*/ 539 w 546"/>
                <a:gd name="T7" fmla="*/ 233 h 430"/>
                <a:gd name="T8" fmla="*/ 538 w 546"/>
                <a:gd name="T9" fmla="*/ 263 h 430"/>
                <a:gd name="T10" fmla="*/ 538 w 546"/>
                <a:gd name="T11" fmla="*/ 272 h 430"/>
                <a:gd name="T12" fmla="*/ 537 w 546"/>
                <a:gd name="T13" fmla="*/ 294 h 430"/>
                <a:gd name="T14" fmla="*/ 535 w 546"/>
                <a:gd name="T15" fmla="*/ 318 h 430"/>
                <a:gd name="T16" fmla="*/ 534 w 546"/>
                <a:gd name="T17" fmla="*/ 357 h 430"/>
                <a:gd name="T18" fmla="*/ 534 w 546"/>
                <a:gd name="T19" fmla="*/ 368 h 430"/>
                <a:gd name="T20" fmla="*/ 533 w 546"/>
                <a:gd name="T21" fmla="*/ 390 h 430"/>
                <a:gd name="T22" fmla="*/ 532 w 546"/>
                <a:gd name="T23" fmla="*/ 417 h 430"/>
                <a:gd name="T24" fmla="*/ 487 w 546"/>
                <a:gd name="T25" fmla="*/ 428 h 430"/>
                <a:gd name="T26" fmla="*/ 459 w 546"/>
                <a:gd name="T27" fmla="*/ 425 h 430"/>
                <a:gd name="T28" fmla="*/ 435 w 546"/>
                <a:gd name="T29" fmla="*/ 424 h 430"/>
                <a:gd name="T30" fmla="*/ 382 w 546"/>
                <a:gd name="T31" fmla="*/ 422 h 430"/>
                <a:gd name="T32" fmla="*/ 312 w 546"/>
                <a:gd name="T33" fmla="*/ 418 h 430"/>
                <a:gd name="T34" fmla="*/ 291 w 546"/>
                <a:gd name="T35" fmla="*/ 416 h 430"/>
                <a:gd name="T36" fmla="*/ 250 w 546"/>
                <a:gd name="T37" fmla="*/ 413 h 430"/>
                <a:gd name="T38" fmla="*/ 231 w 546"/>
                <a:gd name="T39" fmla="*/ 411 h 430"/>
                <a:gd name="T40" fmla="*/ 124 w 546"/>
                <a:gd name="T41" fmla="*/ 401 h 430"/>
                <a:gd name="T42" fmla="*/ 119 w 546"/>
                <a:gd name="T43" fmla="*/ 401 h 430"/>
                <a:gd name="T44" fmla="*/ 70 w 546"/>
                <a:gd name="T45" fmla="*/ 396 h 430"/>
                <a:gd name="T46" fmla="*/ 29 w 546"/>
                <a:gd name="T47" fmla="*/ 393 h 430"/>
                <a:gd name="T48" fmla="*/ 0 w 546"/>
                <a:gd name="T49" fmla="*/ 389 h 430"/>
                <a:gd name="T50" fmla="*/ 6 w 546"/>
                <a:gd name="T51" fmla="*/ 341 h 430"/>
                <a:gd name="T52" fmla="*/ 10 w 546"/>
                <a:gd name="T53" fmla="*/ 304 h 430"/>
                <a:gd name="T54" fmla="*/ 13 w 546"/>
                <a:gd name="T55" fmla="*/ 276 h 430"/>
                <a:gd name="T56" fmla="*/ 16 w 546"/>
                <a:gd name="T57" fmla="*/ 243 h 430"/>
                <a:gd name="T58" fmla="*/ 21 w 546"/>
                <a:gd name="T59" fmla="*/ 195 h 430"/>
                <a:gd name="T60" fmla="*/ 27 w 546"/>
                <a:gd name="T61" fmla="*/ 147 h 430"/>
                <a:gd name="T62" fmla="*/ 28 w 546"/>
                <a:gd name="T63" fmla="*/ 131 h 430"/>
                <a:gd name="T64" fmla="*/ 31 w 546"/>
                <a:gd name="T65" fmla="*/ 98 h 430"/>
                <a:gd name="T66" fmla="*/ 36 w 546"/>
                <a:gd name="T67" fmla="*/ 56 h 430"/>
                <a:gd name="T68" fmla="*/ 39 w 546"/>
                <a:gd name="T69" fmla="*/ 34 h 430"/>
                <a:gd name="T70" fmla="*/ 41 w 546"/>
                <a:gd name="T71" fmla="*/ 14 h 430"/>
                <a:gd name="T72" fmla="*/ 60 w 546"/>
                <a:gd name="T73" fmla="*/ 3 h 430"/>
                <a:gd name="T74" fmla="*/ 124 w 546"/>
                <a:gd name="T75" fmla="*/ 9 h 430"/>
                <a:gd name="T76" fmla="*/ 163 w 546"/>
                <a:gd name="T77" fmla="*/ 12 h 430"/>
                <a:gd name="T78" fmla="*/ 198 w 546"/>
                <a:gd name="T79" fmla="*/ 16 h 430"/>
                <a:gd name="T80" fmla="*/ 226 w 546"/>
                <a:gd name="T81" fmla="*/ 18 h 430"/>
                <a:gd name="T82" fmla="*/ 239 w 546"/>
                <a:gd name="T83" fmla="*/ 20 h 430"/>
                <a:gd name="T84" fmla="*/ 247 w 546"/>
                <a:gd name="T85" fmla="*/ 21 h 430"/>
                <a:gd name="T86" fmla="*/ 257 w 546"/>
                <a:gd name="T87" fmla="*/ 22 h 430"/>
                <a:gd name="T88" fmla="*/ 313 w 546"/>
                <a:gd name="T89" fmla="*/ 26 h 430"/>
                <a:gd name="T90" fmla="*/ 325 w 546"/>
                <a:gd name="T91" fmla="*/ 27 h 430"/>
                <a:gd name="T92" fmla="*/ 343 w 546"/>
                <a:gd name="T93" fmla="*/ 28 h 430"/>
                <a:gd name="T94" fmla="*/ 402 w 546"/>
                <a:gd name="T95" fmla="*/ 32 h 430"/>
                <a:gd name="T96" fmla="*/ 437 w 546"/>
                <a:gd name="T97" fmla="*/ 33 h 430"/>
                <a:gd name="T98" fmla="*/ 503 w 546"/>
                <a:gd name="T99" fmla="*/ 36 h 430"/>
                <a:gd name="T100" fmla="*/ 546 w 546"/>
                <a:gd name="T101" fmla="*/ 39 h 430"/>
                <a:gd name="T102" fmla="*/ 545 w 546"/>
                <a:gd name="T103" fmla="*/ 68 h 430"/>
                <a:gd name="T104" fmla="*/ 545 w 546"/>
                <a:gd name="T105" fmla="*/ 87 h 430"/>
                <a:gd name="T106" fmla="*/ 544 w 546"/>
                <a:gd name="T107" fmla="*/ 102 h 430"/>
                <a:gd name="T108" fmla="*/ 541 w 546"/>
                <a:gd name="T109" fmla="*/ 17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6" h="430">
                  <a:moveTo>
                    <a:pt x="541" y="178"/>
                  </a:moveTo>
                  <a:lnTo>
                    <a:pt x="541" y="185"/>
                  </a:lnTo>
                  <a:lnTo>
                    <a:pt x="540" y="197"/>
                  </a:lnTo>
                  <a:lnTo>
                    <a:pt x="540" y="220"/>
                  </a:lnTo>
                  <a:lnTo>
                    <a:pt x="540" y="221"/>
                  </a:lnTo>
                  <a:lnTo>
                    <a:pt x="539" y="226"/>
                  </a:lnTo>
                  <a:lnTo>
                    <a:pt x="539" y="228"/>
                  </a:lnTo>
                  <a:lnTo>
                    <a:pt x="539" y="233"/>
                  </a:lnTo>
                  <a:lnTo>
                    <a:pt x="539" y="254"/>
                  </a:lnTo>
                  <a:lnTo>
                    <a:pt x="538" y="263"/>
                  </a:lnTo>
                  <a:lnTo>
                    <a:pt x="538" y="270"/>
                  </a:lnTo>
                  <a:lnTo>
                    <a:pt x="538" y="272"/>
                  </a:lnTo>
                  <a:lnTo>
                    <a:pt x="537" y="288"/>
                  </a:lnTo>
                  <a:lnTo>
                    <a:pt x="537" y="294"/>
                  </a:lnTo>
                  <a:lnTo>
                    <a:pt x="537" y="305"/>
                  </a:lnTo>
                  <a:lnTo>
                    <a:pt x="535" y="318"/>
                  </a:lnTo>
                  <a:lnTo>
                    <a:pt x="535" y="332"/>
                  </a:lnTo>
                  <a:lnTo>
                    <a:pt x="534" y="357"/>
                  </a:lnTo>
                  <a:lnTo>
                    <a:pt x="534" y="366"/>
                  </a:lnTo>
                  <a:lnTo>
                    <a:pt x="534" y="368"/>
                  </a:lnTo>
                  <a:lnTo>
                    <a:pt x="534" y="380"/>
                  </a:lnTo>
                  <a:lnTo>
                    <a:pt x="533" y="390"/>
                  </a:lnTo>
                  <a:lnTo>
                    <a:pt x="533" y="405"/>
                  </a:lnTo>
                  <a:lnTo>
                    <a:pt x="532" y="417"/>
                  </a:lnTo>
                  <a:lnTo>
                    <a:pt x="532" y="430"/>
                  </a:lnTo>
                  <a:lnTo>
                    <a:pt x="487" y="428"/>
                  </a:lnTo>
                  <a:lnTo>
                    <a:pt x="478" y="426"/>
                  </a:lnTo>
                  <a:lnTo>
                    <a:pt x="459" y="425"/>
                  </a:lnTo>
                  <a:lnTo>
                    <a:pt x="453" y="425"/>
                  </a:lnTo>
                  <a:lnTo>
                    <a:pt x="435" y="424"/>
                  </a:lnTo>
                  <a:lnTo>
                    <a:pt x="431" y="424"/>
                  </a:lnTo>
                  <a:lnTo>
                    <a:pt x="382" y="422"/>
                  </a:lnTo>
                  <a:lnTo>
                    <a:pt x="354" y="420"/>
                  </a:lnTo>
                  <a:lnTo>
                    <a:pt x="312" y="418"/>
                  </a:lnTo>
                  <a:lnTo>
                    <a:pt x="295" y="416"/>
                  </a:lnTo>
                  <a:lnTo>
                    <a:pt x="291" y="416"/>
                  </a:lnTo>
                  <a:lnTo>
                    <a:pt x="252" y="413"/>
                  </a:lnTo>
                  <a:lnTo>
                    <a:pt x="250" y="413"/>
                  </a:lnTo>
                  <a:lnTo>
                    <a:pt x="240" y="412"/>
                  </a:lnTo>
                  <a:lnTo>
                    <a:pt x="231" y="411"/>
                  </a:lnTo>
                  <a:lnTo>
                    <a:pt x="195" y="408"/>
                  </a:lnTo>
                  <a:lnTo>
                    <a:pt x="124" y="401"/>
                  </a:lnTo>
                  <a:lnTo>
                    <a:pt x="121" y="401"/>
                  </a:lnTo>
                  <a:lnTo>
                    <a:pt x="119" y="401"/>
                  </a:lnTo>
                  <a:lnTo>
                    <a:pt x="118" y="401"/>
                  </a:lnTo>
                  <a:lnTo>
                    <a:pt x="70" y="396"/>
                  </a:lnTo>
                  <a:lnTo>
                    <a:pt x="51" y="394"/>
                  </a:lnTo>
                  <a:lnTo>
                    <a:pt x="29" y="393"/>
                  </a:lnTo>
                  <a:lnTo>
                    <a:pt x="23" y="392"/>
                  </a:lnTo>
                  <a:lnTo>
                    <a:pt x="0" y="389"/>
                  </a:lnTo>
                  <a:lnTo>
                    <a:pt x="6" y="342"/>
                  </a:lnTo>
                  <a:lnTo>
                    <a:pt x="6" y="341"/>
                  </a:lnTo>
                  <a:lnTo>
                    <a:pt x="9" y="316"/>
                  </a:lnTo>
                  <a:lnTo>
                    <a:pt x="10" y="304"/>
                  </a:lnTo>
                  <a:lnTo>
                    <a:pt x="11" y="292"/>
                  </a:lnTo>
                  <a:lnTo>
                    <a:pt x="13" y="276"/>
                  </a:lnTo>
                  <a:lnTo>
                    <a:pt x="13" y="266"/>
                  </a:lnTo>
                  <a:lnTo>
                    <a:pt x="16" y="243"/>
                  </a:lnTo>
                  <a:lnTo>
                    <a:pt x="18" y="219"/>
                  </a:lnTo>
                  <a:lnTo>
                    <a:pt x="21" y="195"/>
                  </a:lnTo>
                  <a:lnTo>
                    <a:pt x="25" y="159"/>
                  </a:lnTo>
                  <a:lnTo>
                    <a:pt x="27" y="147"/>
                  </a:lnTo>
                  <a:lnTo>
                    <a:pt x="28" y="135"/>
                  </a:lnTo>
                  <a:lnTo>
                    <a:pt x="28" y="131"/>
                  </a:lnTo>
                  <a:lnTo>
                    <a:pt x="30" y="110"/>
                  </a:lnTo>
                  <a:lnTo>
                    <a:pt x="31" y="98"/>
                  </a:lnTo>
                  <a:lnTo>
                    <a:pt x="34" y="76"/>
                  </a:lnTo>
                  <a:lnTo>
                    <a:pt x="36" y="56"/>
                  </a:lnTo>
                  <a:lnTo>
                    <a:pt x="39" y="38"/>
                  </a:lnTo>
                  <a:lnTo>
                    <a:pt x="39" y="34"/>
                  </a:lnTo>
                  <a:lnTo>
                    <a:pt x="40" y="26"/>
                  </a:lnTo>
                  <a:lnTo>
                    <a:pt x="41" y="14"/>
                  </a:lnTo>
                  <a:lnTo>
                    <a:pt x="42" y="0"/>
                  </a:lnTo>
                  <a:lnTo>
                    <a:pt x="60" y="3"/>
                  </a:lnTo>
                  <a:lnTo>
                    <a:pt x="105" y="8"/>
                  </a:lnTo>
                  <a:lnTo>
                    <a:pt x="124" y="9"/>
                  </a:lnTo>
                  <a:lnTo>
                    <a:pt x="144" y="11"/>
                  </a:lnTo>
                  <a:lnTo>
                    <a:pt x="163" y="12"/>
                  </a:lnTo>
                  <a:lnTo>
                    <a:pt x="167" y="14"/>
                  </a:lnTo>
                  <a:lnTo>
                    <a:pt x="198" y="16"/>
                  </a:lnTo>
                  <a:lnTo>
                    <a:pt x="201" y="16"/>
                  </a:lnTo>
                  <a:lnTo>
                    <a:pt x="226" y="18"/>
                  </a:lnTo>
                  <a:lnTo>
                    <a:pt x="235" y="20"/>
                  </a:lnTo>
                  <a:lnTo>
                    <a:pt x="239" y="20"/>
                  </a:lnTo>
                  <a:lnTo>
                    <a:pt x="241" y="20"/>
                  </a:lnTo>
                  <a:lnTo>
                    <a:pt x="247" y="21"/>
                  </a:lnTo>
                  <a:lnTo>
                    <a:pt x="249" y="21"/>
                  </a:lnTo>
                  <a:lnTo>
                    <a:pt x="257" y="22"/>
                  </a:lnTo>
                  <a:lnTo>
                    <a:pt x="301" y="24"/>
                  </a:lnTo>
                  <a:lnTo>
                    <a:pt x="313" y="26"/>
                  </a:lnTo>
                  <a:lnTo>
                    <a:pt x="316" y="26"/>
                  </a:lnTo>
                  <a:lnTo>
                    <a:pt x="325" y="27"/>
                  </a:lnTo>
                  <a:lnTo>
                    <a:pt x="339" y="28"/>
                  </a:lnTo>
                  <a:lnTo>
                    <a:pt x="343" y="28"/>
                  </a:lnTo>
                  <a:lnTo>
                    <a:pt x="360" y="29"/>
                  </a:lnTo>
                  <a:lnTo>
                    <a:pt x="402" y="32"/>
                  </a:lnTo>
                  <a:lnTo>
                    <a:pt x="433" y="33"/>
                  </a:lnTo>
                  <a:lnTo>
                    <a:pt x="437" y="33"/>
                  </a:lnTo>
                  <a:lnTo>
                    <a:pt x="450" y="34"/>
                  </a:lnTo>
                  <a:lnTo>
                    <a:pt x="503" y="36"/>
                  </a:lnTo>
                  <a:lnTo>
                    <a:pt x="505" y="36"/>
                  </a:lnTo>
                  <a:lnTo>
                    <a:pt x="546" y="39"/>
                  </a:lnTo>
                  <a:lnTo>
                    <a:pt x="546" y="63"/>
                  </a:lnTo>
                  <a:lnTo>
                    <a:pt x="545" y="68"/>
                  </a:lnTo>
                  <a:lnTo>
                    <a:pt x="545" y="75"/>
                  </a:lnTo>
                  <a:lnTo>
                    <a:pt x="545" y="87"/>
                  </a:lnTo>
                  <a:lnTo>
                    <a:pt x="545" y="93"/>
                  </a:lnTo>
                  <a:lnTo>
                    <a:pt x="544" y="102"/>
                  </a:lnTo>
                  <a:lnTo>
                    <a:pt x="543" y="136"/>
                  </a:lnTo>
                  <a:lnTo>
                    <a:pt x="541" y="178"/>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66" name="Freeform 65">
              <a:extLst>
                <a:ext uri="{FF2B5EF4-FFF2-40B4-BE49-F238E27FC236}">
                  <a16:creationId xmlns:a16="http://schemas.microsoft.com/office/drawing/2014/main" id="{10524235-C99B-4C65-A093-FBCE28DA0922}"/>
                </a:ext>
              </a:extLst>
            </p:cNvPr>
            <p:cNvSpPr>
              <a:spLocks noChangeAspect="1"/>
            </p:cNvSpPr>
            <p:nvPr/>
          </p:nvSpPr>
          <p:spPr bwMode="auto">
            <a:xfrm>
              <a:off x="4030292" y="1585595"/>
              <a:ext cx="1276818" cy="775690"/>
            </a:xfrm>
            <a:custGeom>
              <a:avLst/>
              <a:gdLst>
                <a:gd name="T0" fmla="*/ 78 w 787"/>
                <a:gd name="T1" fmla="*/ 348 h 480"/>
                <a:gd name="T2" fmla="*/ 57 w 787"/>
                <a:gd name="T3" fmla="*/ 341 h 480"/>
                <a:gd name="T4" fmla="*/ 85 w 787"/>
                <a:gd name="T5" fmla="*/ 253 h 480"/>
                <a:gd name="T6" fmla="*/ 90 w 787"/>
                <a:gd name="T7" fmla="*/ 239 h 480"/>
                <a:gd name="T8" fmla="*/ 79 w 787"/>
                <a:gd name="T9" fmla="*/ 239 h 480"/>
                <a:gd name="T10" fmla="*/ 71 w 787"/>
                <a:gd name="T11" fmla="*/ 236 h 480"/>
                <a:gd name="T12" fmla="*/ 69 w 787"/>
                <a:gd name="T13" fmla="*/ 228 h 480"/>
                <a:gd name="T14" fmla="*/ 61 w 787"/>
                <a:gd name="T15" fmla="*/ 229 h 480"/>
                <a:gd name="T16" fmla="*/ 54 w 787"/>
                <a:gd name="T17" fmla="*/ 206 h 480"/>
                <a:gd name="T18" fmla="*/ 35 w 787"/>
                <a:gd name="T19" fmla="*/ 173 h 480"/>
                <a:gd name="T20" fmla="*/ 9 w 787"/>
                <a:gd name="T21" fmla="*/ 150 h 480"/>
                <a:gd name="T22" fmla="*/ 12 w 787"/>
                <a:gd name="T23" fmla="*/ 140 h 480"/>
                <a:gd name="T24" fmla="*/ 0 w 787"/>
                <a:gd name="T25" fmla="*/ 96 h 480"/>
                <a:gd name="T26" fmla="*/ 3 w 787"/>
                <a:gd name="T27" fmla="*/ 73 h 480"/>
                <a:gd name="T28" fmla="*/ 8 w 787"/>
                <a:gd name="T29" fmla="*/ 47 h 480"/>
                <a:gd name="T30" fmla="*/ 17 w 787"/>
                <a:gd name="T31" fmla="*/ 2 h 480"/>
                <a:gd name="T32" fmla="*/ 101 w 787"/>
                <a:gd name="T33" fmla="*/ 14 h 480"/>
                <a:gd name="T34" fmla="*/ 263 w 787"/>
                <a:gd name="T35" fmla="*/ 40 h 480"/>
                <a:gd name="T36" fmla="*/ 356 w 787"/>
                <a:gd name="T37" fmla="*/ 53 h 480"/>
                <a:gd name="T38" fmla="*/ 437 w 787"/>
                <a:gd name="T39" fmla="*/ 62 h 480"/>
                <a:gd name="T40" fmla="*/ 584 w 787"/>
                <a:gd name="T41" fmla="*/ 77 h 480"/>
                <a:gd name="T42" fmla="*/ 721 w 787"/>
                <a:gd name="T43" fmla="*/ 88 h 480"/>
                <a:gd name="T44" fmla="*/ 785 w 787"/>
                <a:gd name="T45" fmla="*/ 116 h 480"/>
                <a:gd name="T46" fmla="*/ 785 w 787"/>
                <a:gd name="T47" fmla="*/ 127 h 480"/>
                <a:gd name="T48" fmla="*/ 783 w 787"/>
                <a:gd name="T49" fmla="*/ 150 h 480"/>
                <a:gd name="T50" fmla="*/ 781 w 787"/>
                <a:gd name="T51" fmla="*/ 187 h 480"/>
                <a:gd name="T52" fmla="*/ 780 w 787"/>
                <a:gd name="T53" fmla="*/ 211 h 480"/>
                <a:gd name="T54" fmla="*/ 777 w 787"/>
                <a:gd name="T55" fmla="*/ 247 h 480"/>
                <a:gd name="T56" fmla="*/ 776 w 787"/>
                <a:gd name="T57" fmla="*/ 270 h 480"/>
                <a:gd name="T58" fmla="*/ 773 w 787"/>
                <a:gd name="T59" fmla="*/ 317 h 480"/>
                <a:gd name="T60" fmla="*/ 773 w 787"/>
                <a:gd name="T61" fmla="*/ 330 h 480"/>
                <a:gd name="T62" fmla="*/ 771 w 787"/>
                <a:gd name="T63" fmla="*/ 354 h 480"/>
                <a:gd name="T64" fmla="*/ 769 w 787"/>
                <a:gd name="T65" fmla="*/ 384 h 480"/>
                <a:gd name="T66" fmla="*/ 768 w 787"/>
                <a:gd name="T67" fmla="*/ 402 h 480"/>
                <a:gd name="T68" fmla="*/ 765 w 787"/>
                <a:gd name="T69" fmla="*/ 454 h 480"/>
                <a:gd name="T70" fmla="*/ 763 w 787"/>
                <a:gd name="T71" fmla="*/ 474 h 480"/>
                <a:gd name="T72" fmla="*/ 710 w 787"/>
                <a:gd name="T73" fmla="*/ 470 h 480"/>
                <a:gd name="T74" fmla="*/ 692 w 787"/>
                <a:gd name="T75" fmla="*/ 469 h 480"/>
                <a:gd name="T76" fmla="*/ 631 w 787"/>
                <a:gd name="T77" fmla="*/ 466 h 480"/>
                <a:gd name="T78" fmla="*/ 621 w 787"/>
                <a:gd name="T79" fmla="*/ 464 h 480"/>
                <a:gd name="T80" fmla="*/ 563 w 787"/>
                <a:gd name="T81" fmla="*/ 460 h 480"/>
                <a:gd name="T82" fmla="*/ 500 w 787"/>
                <a:gd name="T83" fmla="*/ 454 h 480"/>
                <a:gd name="T84" fmla="*/ 469 w 787"/>
                <a:gd name="T85" fmla="*/ 450 h 480"/>
                <a:gd name="T86" fmla="*/ 452 w 787"/>
                <a:gd name="T87" fmla="*/ 449 h 480"/>
                <a:gd name="T88" fmla="*/ 417 w 787"/>
                <a:gd name="T89" fmla="*/ 444 h 480"/>
                <a:gd name="T90" fmla="*/ 368 w 787"/>
                <a:gd name="T91" fmla="*/ 439 h 480"/>
                <a:gd name="T92" fmla="*/ 331 w 787"/>
                <a:gd name="T93" fmla="*/ 436 h 480"/>
                <a:gd name="T94" fmla="*/ 282 w 787"/>
                <a:gd name="T95" fmla="*/ 461 h 480"/>
                <a:gd name="T96" fmla="*/ 281 w 787"/>
                <a:gd name="T97" fmla="*/ 480 h 480"/>
                <a:gd name="T98" fmla="*/ 275 w 787"/>
                <a:gd name="T99" fmla="*/ 476 h 480"/>
                <a:gd name="T100" fmla="*/ 261 w 787"/>
                <a:gd name="T101" fmla="*/ 450 h 480"/>
                <a:gd name="T102" fmla="*/ 254 w 787"/>
                <a:gd name="T103" fmla="*/ 454 h 480"/>
                <a:gd name="T104" fmla="*/ 251 w 787"/>
                <a:gd name="T105" fmla="*/ 469 h 480"/>
                <a:gd name="T106" fmla="*/ 207 w 787"/>
                <a:gd name="T107" fmla="*/ 464 h 480"/>
                <a:gd name="T108" fmla="*/ 192 w 787"/>
                <a:gd name="T109" fmla="*/ 464 h 480"/>
                <a:gd name="T110" fmla="*/ 165 w 787"/>
                <a:gd name="T111" fmla="*/ 461 h 480"/>
                <a:gd name="T112" fmla="*/ 158 w 787"/>
                <a:gd name="T113" fmla="*/ 473 h 480"/>
                <a:gd name="T114" fmla="*/ 147 w 787"/>
                <a:gd name="T115" fmla="*/ 463 h 480"/>
                <a:gd name="T116" fmla="*/ 122 w 787"/>
                <a:gd name="T117" fmla="*/ 418 h 480"/>
                <a:gd name="T118" fmla="*/ 102 w 787"/>
                <a:gd name="T119" fmla="*/ 335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7" h="480">
                  <a:moveTo>
                    <a:pt x="102" y="335"/>
                  </a:moveTo>
                  <a:lnTo>
                    <a:pt x="78" y="348"/>
                  </a:lnTo>
                  <a:lnTo>
                    <a:pt x="69" y="349"/>
                  </a:lnTo>
                  <a:lnTo>
                    <a:pt x="57" y="341"/>
                  </a:lnTo>
                  <a:lnTo>
                    <a:pt x="83" y="253"/>
                  </a:lnTo>
                  <a:lnTo>
                    <a:pt x="85" y="253"/>
                  </a:lnTo>
                  <a:lnTo>
                    <a:pt x="90" y="242"/>
                  </a:lnTo>
                  <a:lnTo>
                    <a:pt x="90" y="239"/>
                  </a:lnTo>
                  <a:lnTo>
                    <a:pt x="87" y="238"/>
                  </a:lnTo>
                  <a:lnTo>
                    <a:pt x="79" y="239"/>
                  </a:lnTo>
                  <a:lnTo>
                    <a:pt x="73" y="239"/>
                  </a:lnTo>
                  <a:lnTo>
                    <a:pt x="71" y="236"/>
                  </a:lnTo>
                  <a:lnTo>
                    <a:pt x="72" y="232"/>
                  </a:lnTo>
                  <a:lnTo>
                    <a:pt x="69" y="228"/>
                  </a:lnTo>
                  <a:lnTo>
                    <a:pt x="62" y="232"/>
                  </a:lnTo>
                  <a:lnTo>
                    <a:pt x="61" y="229"/>
                  </a:lnTo>
                  <a:lnTo>
                    <a:pt x="63" y="226"/>
                  </a:lnTo>
                  <a:lnTo>
                    <a:pt x="54" y="206"/>
                  </a:lnTo>
                  <a:lnTo>
                    <a:pt x="48" y="199"/>
                  </a:lnTo>
                  <a:lnTo>
                    <a:pt x="35" y="173"/>
                  </a:lnTo>
                  <a:lnTo>
                    <a:pt x="25" y="168"/>
                  </a:lnTo>
                  <a:lnTo>
                    <a:pt x="9" y="150"/>
                  </a:lnTo>
                  <a:lnTo>
                    <a:pt x="18" y="148"/>
                  </a:lnTo>
                  <a:lnTo>
                    <a:pt x="12" y="140"/>
                  </a:lnTo>
                  <a:lnTo>
                    <a:pt x="14" y="124"/>
                  </a:lnTo>
                  <a:lnTo>
                    <a:pt x="0" y="96"/>
                  </a:lnTo>
                  <a:lnTo>
                    <a:pt x="0" y="94"/>
                  </a:lnTo>
                  <a:lnTo>
                    <a:pt x="3" y="73"/>
                  </a:lnTo>
                  <a:lnTo>
                    <a:pt x="8" y="50"/>
                  </a:lnTo>
                  <a:lnTo>
                    <a:pt x="8" y="47"/>
                  </a:lnTo>
                  <a:lnTo>
                    <a:pt x="14" y="12"/>
                  </a:lnTo>
                  <a:lnTo>
                    <a:pt x="17" y="2"/>
                  </a:lnTo>
                  <a:lnTo>
                    <a:pt x="17" y="0"/>
                  </a:lnTo>
                  <a:lnTo>
                    <a:pt x="101" y="14"/>
                  </a:lnTo>
                  <a:lnTo>
                    <a:pt x="143" y="22"/>
                  </a:lnTo>
                  <a:lnTo>
                    <a:pt x="263" y="40"/>
                  </a:lnTo>
                  <a:lnTo>
                    <a:pt x="321" y="48"/>
                  </a:lnTo>
                  <a:lnTo>
                    <a:pt x="356" y="53"/>
                  </a:lnTo>
                  <a:lnTo>
                    <a:pt x="404" y="59"/>
                  </a:lnTo>
                  <a:lnTo>
                    <a:pt x="437" y="62"/>
                  </a:lnTo>
                  <a:lnTo>
                    <a:pt x="517" y="71"/>
                  </a:lnTo>
                  <a:lnTo>
                    <a:pt x="584" y="77"/>
                  </a:lnTo>
                  <a:lnTo>
                    <a:pt x="654" y="83"/>
                  </a:lnTo>
                  <a:lnTo>
                    <a:pt x="721" y="88"/>
                  </a:lnTo>
                  <a:lnTo>
                    <a:pt x="787" y="92"/>
                  </a:lnTo>
                  <a:lnTo>
                    <a:pt x="785" y="116"/>
                  </a:lnTo>
                  <a:lnTo>
                    <a:pt x="785" y="124"/>
                  </a:lnTo>
                  <a:lnTo>
                    <a:pt x="785" y="127"/>
                  </a:lnTo>
                  <a:lnTo>
                    <a:pt x="783" y="139"/>
                  </a:lnTo>
                  <a:lnTo>
                    <a:pt x="783" y="150"/>
                  </a:lnTo>
                  <a:lnTo>
                    <a:pt x="782" y="175"/>
                  </a:lnTo>
                  <a:lnTo>
                    <a:pt x="781" y="187"/>
                  </a:lnTo>
                  <a:lnTo>
                    <a:pt x="781" y="199"/>
                  </a:lnTo>
                  <a:lnTo>
                    <a:pt x="780" y="211"/>
                  </a:lnTo>
                  <a:lnTo>
                    <a:pt x="777" y="245"/>
                  </a:lnTo>
                  <a:lnTo>
                    <a:pt x="777" y="247"/>
                  </a:lnTo>
                  <a:lnTo>
                    <a:pt x="777" y="251"/>
                  </a:lnTo>
                  <a:lnTo>
                    <a:pt x="776" y="270"/>
                  </a:lnTo>
                  <a:lnTo>
                    <a:pt x="774" y="306"/>
                  </a:lnTo>
                  <a:lnTo>
                    <a:pt x="773" y="317"/>
                  </a:lnTo>
                  <a:lnTo>
                    <a:pt x="773" y="326"/>
                  </a:lnTo>
                  <a:lnTo>
                    <a:pt x="773" y="330"/>
                  </a:lnTo>
                  <a:lnTo>
                    <a:pt x="771" y="352"/>
                  </a:lnTo>
                  <a:lnTo>
                    <a:pt x="771" y="354"/>
                  </a:lnTo>
                  <a:lnTo>
                    <a:pt x="770" y="368"/>
                  </a:lnTo>
                  <a:lnTo>
                    <a:pt x="769" y="384"/>
                  </a:lnTo>
                  <a:lnTo>
                    <a:pt x="769" y="390"/>
                  </a:lnTo>
                  <a:lnTo>
                    <a:pt x="768" y="402"/>
                  </a:lnTo>
                  <a:lnTo>
                    <a:pt x="765" y="450"/>
                  </a:lnTo>
                  <a:lnTo>
                    <a:pt x="765" y="454"/>
                  </a:lnTo>
                  <a:lnTo>
                    <a:pt x="764" y="474"/>
                  </a:lnTo>
                  <a:lnTo>
                    <a:pt x="763" y="474"/>
                  </a:lnTo>
                  <a:lnTo>
                    <a:pt x="717" y="472"/>
                  </a:lnTo>
                  <a:lnTo>
                    <a:pt x="710" y="470"/>
                  </a:lnTo>
                  <a:lnTo>
                    <a:pt x="696" y="470"/>
                  </a:lnTo>
                  <a:lnTo>
                    <a:pt x="692" y="469"/>
                  </a:lnTo>
                  <a:lnTo>
                    <a:pt x="637" y="466"/>
                  </a:lnTo>
                  <a:lnTo>
                    <a:pt x="631" y="466"/>
                  </a:lnTo>
                  <a:lnTo>
                    <a:pt x="630" y="466"/>
                  </a:lnTo>
                  <a:lnTo>
                    <a:pt x="621" y="464"/>
                  </a:lnTo>
                  <a:lnTo>
                    <a:pt x="613" y="464"/>
                  </a:lnTo>
                  <a:lnTo>
                    <a:pt x="563" y="460"/>
                  </a:lnTo>
                  <a:lnTo>
                    <a:pt x="554" y="458"/>
                  </a:lnTo>
                  <a:lnTo>
                    <a:pt x="500" y="454"/>
                  </a:lnTo>
                  <a:lnTo>
                    <a:pt x="477" y="451"/>
                  </a:lnTo>
                  <a:lnTo>
                    <a:pt x="469" y="450"/>
                  </a:lnTo>
                  <a:lnTo>
                    <a:pt x="461" y="450"/>
                  </a:lnTo>
                  <a:lnTo>
                    <a:pt x="452" y="449"/>
                  </a:lnTo>
                  <a:lnTo>
                    <a:pt x="426" y="446"/>
                  </a:lnTo>
                  <a:lnTo>
                    <a:pt x="417" y="444"/>
                  </a:lnTo>
                  <a:lnTo>
                    <a:pt x="372" y="439"/>
                  </a:lnTo>
                  <a:lnTo>
                    <a:pt x="368" y="439"/>
                  </a:lnTo>
                  <a:lnTo>
                    <a:pt x="359" y="438"/>
                  </a:lnTo>
                  <a:lnTo>
                    <a:pt x="331" y="436"/>
                  </a:lnTo>
                  <a:lnTo>
                    <a:pt x="287" y="430"/>
                  </a:lnTo>
                  <a:lnTo>
                    <a:pt x="282" y="461"/>
                  </a:lnTo>
                  <a:lnTo>
                    <a:pt x="281" y="478"/>
                  </a:lnTo>
                  <a:lnTo>
                    <a:pt x="281" y="480"/>
                  </a:lnTo>
                  <a:lnTo>
                    <a:pt x="277" y="478"/>
                  </a:lnTo>
                  <a:lnTo>
                    <a:pt x="275" y="476"/>
                  </a:lnTo>
                  <a:lnTo>
                    <a:pt x="269" y="461"/>
                  </a:lnTo>
                  <a:lnTo>
                    <a:pt x="261" y="450"/>
                  </a:lnTo>
                  <a:lnTo>
                    <a:pt x="260" y="450"/>
                  </a:lnTo>
                  <a:lnTo>
                    <a:pt x="254" y="454"/>
                  </a:lnTo>
                  <a:lnTo>
                    <a:pt x="251" y="460"/>
                  </a:lnTo>
                  <a:lnTo>
                    <a:pt x="251" y="469"/>
                  </a:lnTo>
                  <a:lnTo>
                    <a:pt x="242" y="467"/>
                  </a:lnTo>
                  <a:lnTo>
                    <a:pt x="207" y="464"/>
                  </a:lnTo>
                  <a:lnTo>
                    <a:pt x="200" y="460"/>
                  </a:lnTo>
                  <a:lnTo>
                    <a:pt x="192" y="464"/>
                  </a:lnTo>
                  <a:lnTo>
                    <a:pt x="181" y="467"/>
                  </a:lnTo>
                  <a:lnTo>
                    <a:pt x="165" y="461"/>
                  </a:lnTo>
                  <a:lnTo>
                    <a:pt x="157" y="467"/>
                  </a:lnTo>
                  <a:lnTo>
                    <a:pt x="158" y="473"/>
                  </a:lnTo>
                  <a:lnTo>
                    <a:pt x="156" y="474"/>
                  </a:lnTo>
                  <a:lnTo>
                    <a:pt x="147" y="463"/>
                  </a:lnTo>
                  <a:lnTo>
                    <a:pt x="143" y="433"/>
                  </a:lnTo>
                  <a:lnTo>
                    <a:pt x="122" y="418"/>
                  </a:lnTo>
                  <a:lnTo>
                    <a:pt x="125" y="407"/>
                  </a:lnTo>
                  <a:lnTo>
                    <a:pt x="102" y="335"/>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GB" dirty="0"/>
            </a:p>
          </p:txBody>
        </p:sp>
        <p:sp>
          <p:nvSpPr>
            <p:cNvPr id="67" name="Freeform 66">
              <a:extLst>
                <a:ext uri="{FF2B5EF4-FFF2-40B4-BE49-F238E27FC236}">
                  <a16:creationId xmlns:a16="http://schemas.microsoft.com/office/drawing/2014/main" id="{96BDC3F2-4663-4AB6-B7FA-36AA1ACBC3AF}"/>
                </a:ext>
              </a:extLst>
            </p:cNvPr>
            <p:cNvSpPr>
              <a:spLocks noChangeAspect="1"/>
            </p:cNvSpPr>
            <p:nvPr/>
          </p:nvSpPr>
          <p:spPr bwMode="auto">
            <a:xfrm>
              <a:off x="3309802" y="2571178"/>
              <a:ext cx="784331" cy="1213727"/>
            </a:xfrm>
            <a:custGeom>
              <a:avLst/>
              <a:gdLst>
                <a:gd name="T0" fmla="*/ 1 w 480"/>
                <a:gd name="T1" fmla="*/ 279 h 746"/>
                <a:gd name="T2" fmla="*/ 4 w 480"/>
                <a:gd name="T3" fmla="*/ 290 h 746"/>
                <a:gd name="T4" fmla="*/ 10 w 480"/>
                <a:gd name="T5" fmla="*/ 298 h 746"/>
                <a:gd name="T6" fmla="*/ 24 w 480"/>
                <a:gd name="T7" fmla="*/ 320 h 746"/>
                <a:gd name="T8" fmla="*/ 40 w 480"/>
                <a:gd name="T9" fmla="*/ 340 h 746"/>
                <a:gd name="T10" fmla="*/ 45 w 480"/>
                <a:gd name="T11" fmla="*/ 346 h 746"/>
                <a:gd name="T12" fmla="*/ 64 w 480"/>
                <a:gd name="T13" fmla="*/ 374 h 746"/>
                <a:gd name="T14" fmla="*/ 93 w 480"/>
                <a:gd name="T15" fmla="*/ 416 h 746"/>
                <a:gd name="T16" fmla="*/ 126 w 480"/>
                <a:gd name="T17" fmla="*/ 461 h 746"/>
                <a:gd name="T18" fmla="*/ 142 w 480"/>
                <a:gd name="T19" fmla="*/ 484 h 746"/>
                <a:gd name="T20" fmla="*/ 169 w 480"/>
                <a:gd name="T21" fmla="*/ 522 h 746"/>
                <a:gd name="T22" fmla="*/ 226 w 480"/>
                <a:gd name="T23" fmla="*/ 602 h 746"/>
                <a:gd name="T24" fmla="*/ 257 w 480"/>
                <a:gd name="T25" fmla="*/ 646 h 746"/>
                <a:gd name="T26" fmla="*/ 288 w 480"/>
                <a:gd name="T27" fmla="*/ 690 h 746"/>
                <a:gd name="T28" fmla="*/ 328 w 480"/>
                <a:gd name="T29" fmla="*/ 746 h 746"/>
                <a:gd name="T30" fmla="*/ 334 w 480"/>
                <a:gd name="T31" fmla="*/ 674 h 746"/>
                <a:gd name="T32" fmla="*/ 336 w 480"/>
                <a:gd name="T33" fmla="*/ 640 h 746"/>
                <a:gd name="T34" fmla="*/ 372 w 480"/>
                <a:gd name="T35" fmla="*/ 653 h 746"/>
                <a:gd name="T36" fmla="*/ 401 w 480"/>
                <a:gd name="T37" fmla="*/ 575 h 746"/>
                <a:gd name="T38" fmla="*/ 405 w 480"/>
                <a:gd name="T39" fmla="*/ 550 h 746"/>
                <a:gd name="T40" fmla="*/ 412 w 480"/>
                <a:gd name="T41" fmla="*/ 502 h 746"/>
                <a:gd name="T42" fmla="*/ 415 w 480"/>
                <a:gd name="T43" fmla="*/ 486 h 746"/>
                <a:gd name="T44" fmla="*/ 423 w 480"/>
                <a:gd name="T45" fmla="*/ 436 h 746"/>
                <a:gd name="T46" fmla="*/ 427 w 480"/>
                <a:gd name="T47" fmla="*/ 408 h 746"/>
                <a:gd name="T48" fmla="*/ 429 w 480"/>
                <a:gd name="T49" fmla="*/ 399 h 746"/>
                <a:gd name="T50" fmla="*/ 442 w 480"/>
                <a:gd name="T51" fmla="*/ 320 h 746"/>
                <a:gd name="T52" fmla="*/ 445 w 480"/>
                <a:gd name="T53" fmla="*/ 296 h 746"/>
                <a:gd name="T54" fmla="*/ 449 w 480"/>
                <a:gd name="T55" fmla="*/ 272 h 746"/>
                <a:gd name="T56" fmla="*/ 455 w 480"/>
                <a:gd name="T57" fmla="*/ 238 h 746"/>
                <a:gd name="T58" fmla="*/ 465 w 480"/>
                <a:gd name="T59" fmla="*/ 176 h 746"/>
                <a:gd name="T60" fmla="*/ 479 w 480"/>
                <a:gd name="T61" fmla="*/ 90 h 746"/>
                <a:gd name="T62" fmla="*/ 467 w 480"/>
                <a:gd name="T63" fmla="*/ 77 h 746"/>
                <a:gd name="T64" fmla="*/ 463 w 480"/>
                <a:gd name="T65" fmla="*/ 77 h 746"/>
                <a:gd name="T66" fmla="*/ 431 w 480"/>
                <a:gd name="T67" fmla="*/ 71 h 746"/>
                <a:gd name="T68" fmla="*/ 340 w 480"/>
                <a:gd name="T69" fmla="*/ 56 h 746"/>
                <a:gd name="T70" fmla="*/ 271 w 480"/>
                <a:gd name="T71" fmla="*/ 42 h 746"/>
                <a:gd name="T72" fmla="*/ 252 w 480"/>
                <a:gd name="T73" fmla="*/ 39 h 746"/>
                <a:gd name="T74" fmla="*/ 168 w 480"/>
                <a:gd name="T75" fmla="*/ 22 h 746"/>
                <a:gd name="T76" fmla="*/ 111 w 480"/>
                <a:gd name="T77" fmla="*/ 10 h 746"/>
                <a:gd name="T78" fmla="*/ 97 w 480"/>
                <a:gd name="T79" fmla="*/ 8 h 746"/>
                <a:gd name="T80" fmla="*/ 63 w 480"/>
                <a:gd name="T81" fmla="*/ 0 h 746"/>
                <a:gd name="T82" fmla="*/ 49 w 480"/>
                <a:gd name="T83" fmla="*/ 62 h 746"/>
                <a:gd name="T84" fmla="*/ 33 w 480"/>
                <a:gd name="T85" fmla="*/ 142 h 746"/>
                <a:gd name="T86" fmla="*/ 16 w 480"/>
                <a:gd name="T87" fmla="*/ 216 h 746"/>
                <a:gd name="T88" fmla="*/ 11 w 480"/>
                <a:gd name="T89" fmla="*/ 238 h 746"/>
                <a:gd name="T90" fmla="*/ 7 w 480"/>
                <a:gd name="T91" fmla="*/ 250 h 746"/>
                <a:gd name="T92" fmla="*/ 5 w 480"/>
                <a:gd name="T93" fmla="*/ 261 h 746"/>
                <a:gd name="T94" fmla="*/ 3 w 480"/>
                <a:gd name="T95" fmla="*/ 273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0" h="746">
                  <a:moveTo>
                    <a:pt x="3" y="274"/>
                  </a:moveTo>
                  <a:lnTo>
                    <a:pt x="1" y="279"/>
                  </a:lnTo>
                  <a:lnTo>
                    <a:pt x="0" y="285"/>
                  </a:lnTo>
                  <a:lnTo>
                    <a:pt x="4" y="290"/>
                  </a:lnTo>
                  <a:lnTo>
                    <a:pt x="6" y="293"/>
                  </a:lnTo>
                  <a:lnTo>
                    <a:pt x="10" y="298"/>
                  </a:lnTo>
                  <a:lnTo>
                    <a:pt x="22" y="315"/>
                  </a:lnTo>
                  <a:lnTo>
                    <a:pt x="24" y="320"/>
                  </a:lnTo>
                  <a:lnTo>
                    <a:pt x="29" y="326"/>
                  </a:lnTo>
                  <a:lnTo>
                    <a:pt x="40" y="340"/>
                  </a:lnTo>
                  <a:lnTo>
                    <a:pt x="42" y="345"/>
                  </a:lnTo>
                  <a:lnTo>
                    <a:pt x="45" y="346"/>
                  </a:lnTo>
                  <a:lnTo>
                    <a:pt x="49" y="354"/>
                  </a:lnTo>
                  <a:lnTo>
                    <a:pt x="64" y="374"/>
                  </a:lnTo>
                  <a:lnTo>
                    <a:pt x="73" y="388"/>
                  </a:lnTo>
                  <a:lnTo>
                    <a:pt x="93" y="416"/>
                  </a:lnTo>
                  <a:lnTo>
                    <a:pt x="115" y="447"/>
                  </a:lnTo>
                  <a:lnTo>
                    <a:pt x="126" y="461"/>
                  </a:lnTo>
                  <a:lnTo>
                    <a:pt x="129" y="465"/>
                  </a:lnTo>
                  <a:lnTo>
                    <a:pt x="142" y="484"/>
                  </a:lnTo>
                  <a:lnTo>
                    <a:pt x="147" y="490"/>
                  </a:lnTo>
                  <a:lnTo>
                    <a:pt x="169" y="522"/>
                  </a:lnTo>
                  <a:lnTo>
                    <a:pt x="208" y="576"/>
                  </a:lnTo>
                  <a:lnTo>
                    <a:pt x="226" y="602"/>
                  </a:lnTo>
                  <a:lnTo>
                    <a:pt x="247" y="633"/>
                  </a:lnTo>
                  <a:lnTo>
                    <a:pt x="257" y="646"/>
                  </a:lnTo>
                  <a:lnTo>
                    <a:pt x="264" y="657"/>
                  </a:lnTo>
                  <a:lnTo>
                    <a:pt x="288" y="690"/>
                  </a:lnTo>
                  <a:lnTo>
                    <a:pt x="309" y="720"/>
                  </a:lnTo>
                  <a:lnTo>
                    <a:pt x="328" y="746"/>
                  </a:lnTo>
                  <a:lnTo>
                    <a:pt x="335" y="723"/>
                  </a:lnTo>
                  <a:lnTo>
                    <a:pt x="334" y="674"/>
                  </a:lnTo>
                  <a:lnTo>
                    <a:pt x="339" y="662"/>
                  </a:lnTo>
                  <a:lnTo>
                    <a:pt x="336" y="640"/>
                  </a:lnTo>
                  <a:lnTo>
                    <a:pt x="355" y="638"/>
                  </a:lnTo>
                  <a:lnTo>
                    <a:pt x="372" y="653"/>
                  </a:lnTo>
                  <a:lnTo>
                    <a:pt x="390" y="639"/>
                  </a:lnTo>
                  <a:lnTo>
                    <a:pt x="401" y="575"/>
                  </a:lnTo>
                  <a:lnTo>
                    <a:pt x="403" y="561"/>
                  </a:lnTo>
                  <a:lnTo>
                    <a:pt x="405" y="550"/>
                  </a:lnTo>
                  <a:lnTo>
                    <a:pt x="409" y="519"/>
                  </a:lnTo>
                  <a:lnTo>
                    <a:pt x="412" y="502"/>
                  </a:lnTo>
                  <a:lnTo>
                    <a:pt x="414" y="488"/>
                  </a:lnTo>
                  <a:lnTo>
                    <a:pt x="415" y="486"/>
                  </a:lnTo>
                  <a:lnTo>
                    <a:pt x="420" y="449"/>
                  </a:lnTo>
                  <a:lnTo>
                    <a:pt x="423" y="436"/>
                  </a:lnTo>
                  <a:lnTo>
                    <a:pt x="426" y="416"/>
                  </a:lnTo>
                  <a:lnTo>
                    <a:pt x="427" y="408"/>
                  </a:lnTo>
                  <a:lnTo>
                    <a:pt x="429" y="404"/>
                  </a:lnTo>
                  <a:lnTo>
                    <a:pt x="429" y="399"/>
                  </a:lnTo>
                  <a:lnTo>
                    <a:pt x="432" y="381"/>
                  </a:lnTo>
                  <a:lnTo>
                    <a:pt x="442" y="320"/>
                  </a:lnTo>
                  <a:lnTo>
                    <a:pt x="442" y="315"/>
                  </a:lnTo>
                  <a:lnTo>
                    <a:pt x="445" y="296"/>
                  </a:lnTo>
                  <a:lnTo>
                    <a:pt x="448" y="280"/>
                  </a:lnTo>
                  <a:lnTo>
                    <a:pt x="449" y="272"/>
                  </a:lnTo>
                  <a:lnTo>
                    <a:pt x="451" y="260"/>
                  </a:lnTo>
                  <a:lnTo>
                    <a:pt x="455" y="238"/>
                  </a:lnTo>
                  <a:lnTo>
                    <a:pt x="459" y="212"/>
                  </a:lnTo>
                  <a:lnTo>
                    <a:pt x="465" y="176"/>
                  </a:lnTo>
                  <a:lnTo>
                    <a:pt x="471" y="143"/>
                  </a:lnTo>
                  <a:lnTo>
                    <a:pt x="479" y="90"/>
                  </a:lnTo>
                  <a:lnTo>
                    <a:pt x="480" y="80"/>
                  </a:lnTo>
                  <a:lnTo>
                    <a:pt x="467" y="77"/>
                  </a:lnTo>
                  <a:lnTo>
                    <a:pt x="466" y="77"/>
                  </a:lnTo>
                  <a:lnTo>
                    <a:pt x="463" y="77"/>
                  </a:lnTo>
                  <a:lnTo>
                    <a:pt x="442" y="74"/>
                  </a:lnTo>
                  <a:lnTo>
                    <a:pt x="431" y="71"/>
                  </a:lnTo>
                  <a:lnTo>
                    <a:pt x="411" y="68"/>
                  </a:lnTo>
                  <a:lnTo>
                    <a:pt x="340" y="56"/>
                  </a:lnTo>
                  <a:lnTo>
                    <a:pt x="275" y="44"/>
                  </a:lnTo>
                  <a:lnTo>
                    <a:pt x="271" y="42"/>
                  </a:lnTo>
                  <a:lnTo>
                    <a:pt x="255" y="40"/>
                  </a:lnTo>
                  <a:lnTo>
                    <a:pt x="252" y="39"/>
                  </a:lnTo>
                  <a:lnTo>
                    <a:pt x="189" y="27"/>
                  </a:lnTo>
                  <a:lnTo>
                    <a:pt x="168" y="22"/>
                  </a:lnTo>
                  <a:lnTo>
                    <a:pt x="154" y="20"/>
                  </a:lnTo>
                  <a:lnTo>
                    <a:pt x="111" y="10"/>
                  </a:lnTo>
                  <a:lnTo>
                    <a:pt x="108" y="10"/>
                  </a:lnTo>
                  <a:lnTo>
                    <a:pt x="97" y="8"/>
                  </a:lnTo>
                  <a:lnTo>
                    <a:pt x="72" y="2"/>
                  </a:lnTo>
                  <a:lnTo>
                    <a:pt x="63" y="0"/>
                  </a:lnTo>
                  <a:lnTo>
                    <a:pt x="59" y="22"/>
                  </a:lnTo>
                  <a:lnTo>
                    <a:pt x="49" y="62"/>
                  </a:lnTo>
                  <a:lnTo>
                    <a:pt x="46" y="77"/>
                  </a:lnTo>
                  <a:lnTo>
                    <a:pt x="33" y="142"/>
                  </a:lnTo>
                  <a:lnTo>
                    <a:pt x="21" y="194"/>
                  </a:lnTo>
                  <a:lnTo>
                    <a:pt x="16" y="216"/>
                  </a:lnTo>
                  <a:lnTo>
                    <a:pt x="13" y="226"/>
                  </a:lnTo>
                  <a:lnTo>
                    <a:pt x="11" y="238"/>
                  </a:lnTo>
                  <a:lnTo>
                    <a:pt x="10" y="243"/>
                  </a:lnTo>
                  <a:lnTo>
                    <a:pt x="7" y="250"/>
                  </a:lnTo>
                  <a:lnTo>
                    <a:pt x="6" y="255"/>
                  </a:lnTo>
                  <a:lnTo>
                    <a:pt x="5" y="261"/>
                  </a:lnTo>
                  <a:lnTo>
                    <a:pt x="4" y="269"/>
                  </a:lnTo>
                  <a:lnTo>
                    <a:pt x="3" y="273"/>
                  </a:lnTo>
                  <a:lnTo>
                    <a:pt x="3" y="274"/>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GB" dirty="0"/>
            </a:p>
          </p:txBody>
        </p:sp>
        <p:sp>
          <p:nvSpPr>
            <p:cNvPr id="68" name="Freeform 67">
              <a:extLst>
                <a:ext uri="{FF2B5EF4-FFF2-40B4-BE49-F238E27FC236}">
                  <a16:creationId xmlns:a16="http://schemas.microsoft.com/office/drawing/2014/main" id="{6450CE85-3FE8-4931-80B7-2EFCBE633942}"/>
                </a:ext>
              </a:extLst>
            </p:cNvPr>
            <p:cNvSpPr>
              <a:spLocks noChangeAspect="1"/>
            </p:cNvSpPr>
            <p:nvPr/>
          </p:nvSpPr>
          <p:spPr bwMode="auto">
            <a:xfrm>
              <a:off x="2926756" y="1822865"/>
              <a:ext cx="994094" cy="821319"/>
            </a:xfrm>
            <a:custGeom>
              <a:avLst/>
              <a:gdLst>
                <a:gd name="T0" fmla="*/ 549 w 609"/>
                <a:gd name="T1" fmla="*/ 292 h 505"/>
                <a:gd name="T2" fmla="*/ 552 w 609"/>
                <a:gd name="T3" fmla="*/ 305 h 505"/>
                <a:gd name="T4" fmla="*/ 540 w 609"/>
                <a:gd name="T5" fmla="*/ 333 h 505"/>
                <a:gd name="T6" fmla="*/ 528 w 609"/>
                <a:gd name="T7" fmla="*/ 395 h 505"/>
                <a:gd name="T8" fmla="*/ 488 w 609"/>
                <a:gd name="T9" fmla="*/ 502 h 505"/>
                <a:gd name="T10" fmla="*/ 390 w 609"/>
                <a:gd name="T11" fmla="*/ 483 h 505"/>
                <a:gd name="T12" fmla="*/ 333 w 609"/>
                <a:gd name="T13" fmla="*/ 471 h 505"/>
                <a:gd name="T14" fmla="*/ 285 w 609"/>
                <a:gd name="T15" fmla="*/ 460 h 505"/>
                <a:gd name="T16" fmla="*/ 224 w 609"/>
                <a:gd name="T17" fmla="*/ 447 h 505"/>
                <a:gd name="T18" fmla="*/ 161 w 609"/>
                <a:gd name="T19" fmla="*/ 430 h 505"/>
                <a:gd name="T20" fmla="*/ 89 w 609"/>
                <a:gd name="T21" fmla="*/ 413 h 505"/>
                <a:gd name="T22" fmla="*/ 67 w 609"/>
                <a:gd name="T23" fmla="*/ 408 h 505"/>
                <a:gd name="T24" fmla="*/ 48 w 609"/>
                <a:gd name="T25" fmla="*/ 402 h 505"/>
                <a:gd name="T26" fmla="*/ 21 w 609"/>
                <a:gd name="T27" fmla="*/ 396 h 505"/>
                <a:gd name="T28" fmla="*/ 0 w 609"/>
                <a:gd name="T29" fmla="*/ 379 h 505"/>
                <a:gd name="T30" fmla="*/ 13 w 609"/>
                <a:gd name="T31" fmla="*/ 298 h 505"/>
                <a:gd name="T32" fmla="*/ 47 w 609"/>
                <a:gd name="T33" fmla="*/ 240 h 505"/>
                <a:gd name="T34" fmla="*/ 96 w 609"/>
                <a:gd name="T35" fmla="*/ 112 h 505"/>
                <a:gd name="T36" fmla="*/ 116 w 609"/>
                <a:gd name="T37" fmla="*/ 46 h 505"/>
                <a:gd name="T38" fmla="*/ 125 w 609"/>
                <a:gd name="T39" fmla="*/ 0 h 505"/>
                <a:gd name="T40" fmla="*/ 141 w 609"/>
                <a:gd name="T41" fmla="*/ 7 h 505"/>
                <a:gd name="T42" fmla="*/ 162 w 609"/>
                <a:gd name="T43" fmla="*/ 7 h 505"/>
                <a:gd name="T44" fmla="*/ 175 w 609"/>
                <a:gd name="T45" fmla="*/ 19 h 505"/>
                <a:gd name="T46" fmla="*/ 197 w 609"/>
                <a:gd name="T47" fmla="*/ 55 h 505"/>
                <a:gd name="T48" fmla="*/ 194 w 609"/>
                <a:gd name="T49" fmla="*/ 67 h 505"/>
                <a:gd name="T50" fmla="*/ 224 w 609"/>
                <a:gd name="T51" fmla="*/ 93 h 505"/>
                <a:gd name="T52" fmla="*/ 248 w 609"/>
                <a:gd name="T53" fmla="*/ 89 h 505"/>
                <a:gd name="T54" fmla="*/ 276 w 609"/>
                <a:gd name="T55" fmla="*/ 88 h 505"/>
                <a:gd name="T56" fmla="*/ 281 w 609"/>
                <a:gd name="T57" fmla="*/ 91 h 505"/>
                <a:gd name="T58" fmla="*/ 314 w 609"/>
                <a:gd name="T59" fmla="*/ 105 h 505"/>
                <a:gd name="T60" fmla="*/ 333 w 609"/>
                <a:gd name="T61" fmla="*/ 100 h 505"/>
                <a:gd name="T62" fmla="*/ 379 w 609"/>
                <a:gd name="T63" fmla="*/ 102 h 505"/>
                <a:gd name="T64" fmla="*/ 387 w 609"/>
                <a:gd name="T65" fmla="*/ 102 h 505"/>
                <a:gd name="T66" fmla="*/ 419 w 609"/>
                <a:gd name="T67" fmla="*/ 101 h 505"/>
                <a:gd name="T68" fmla="*/ 450 w 609"/>
                <a:gd name="T69" fmla="*/ 100 h 505"/>
                <a:gd name="T70" fmla="*/ 515 w 609"/>
                <a:gd name="T71" fmla="*/ 113 h 505"/>
                <a:gd name="T72" fmla="*/ 540 w 609"/>
                <a:gd name="T73" fmla="*/ 118 h 505"/>
                <a:gd name="T74" fmla="*/ 548 w 609"/>
                <a:gd name="T75" fmla="*/ 119 h 505"/>
                <a:gd name="T76" fmla="*/ 559 w 609"/>
                <a:gd name="T77" fmla="*/ 121 h 505"/>
                <a:gd name="T78" fmla="*/ 591 w 609"/>
                <a:gd name="T79" fmla="*/ 139 h 505"/>
                <a:gd name="T80" fmla="*/ 609 w 609"/>
                <a:gd name="T81" fmla="*/ 168 h 505"/>
                <a:gd name="T82" fmla="*/ 582 w 609"/>
                <a:gd name="T83" fmla="*/ 211 h 505"/>
                <a:gd name="T84" fmla="*/ 567 w 609"/>
                <a:gd name="T85" fmla="*/ 237 h 505"/>
                <a:gd name="T86" fmla="*/ 535 w 609"/>
                <a:gd name="T87" fmla="*/ 28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9" h="505">
                  <a:moveTo>
                    <a:pt x="535" y="283"/>
                  </a:moveTo>
                  <a:lnTo>
                    <a:pt x="545" y="291"/>
                  </a:lnTo>
                  <a:lnTo>
                    <a:pt x="549" y="292"/>
                  </a:lnTo>
                  <a:lnTo>
                    <a:pt x="554" y="301"/>
                  </a:lnTo>
                  <a:lnTo>
                    <a:pt x="553" y="304"/>
                  </a:lnTo>
                  <a:lnTo>
                    <a:pt x="552" y="305"/>
                  </a:lnTo>
                  <a:lnTo>
                    <a:pt x="543" y="327"/>
                  </a:lnTo>
                  <a:lnTo>
                    <a:pt x="542" y="328"/>
                  </a:lnTo>
                  <a:lnTo>
                    <a:pt x="540" y="333"/>
                  </a:lnTo>
                  <a:lnTo>
                    <a:pt x="537" y="345"/>
                  </a:lnTo>
                  <a:lnTo>
                    <a:pt x="535" y="355"/>
                  </a:lnTo>
                  <a:lnTo>
                    <a:pt x="528" y="395"/>
                  </a:lnTo>
                  <a:lnTo>
                    <a:pt x="507" y="505"/>
                  </a:lnTo>
                  <a:lnTo>
                    <a:pt x="491" y="503"/>
                  </a:lnTo>
                  <a:lnTo>
                    <a:pt x="488" y="502"/>
                  </a:lnTo>
                  <a:lnTo>
                    <a:pt x="425" y="490"/>
                  </a:lnTo>
                  <a:lnTo>
                    <a:pt x="404" y="485"/>
                  </a:lnTo>
                  <a:lnTo>
                    <a:pt x="390" y="483"/>
                  </a:lnTo>
                  <a:lnTo>
                    <a:pt x="347" y="473"/>
                  </a:lnTo>
                  <a:lnTo>
                    <a:pt x="344" y="473"/>
                  </a:lnTo>
                  <a:lnTo>
                    <a:pt x="333" y="471"/>
                  </a:lnTo>
                  <a:lnTo>
                    <a:pt x="308" y="465"/>
                  </a:lnTo>
                  <a:lnTo>
                    <a:pt x="299" y="463"/>
                  </a:lnTo>
                  <a:lnTo>
                    <a:pt x="285" y="460"/>
                  </a:lnTo>
                  <a:lnTo>
                    <a:pt x="282" y="460"/>
                  </a:lnTo>
                  <a:lnTo>
                    <a:pt x="237" y="449"/>
                  </a:lnTo>
                  <a:lnTo>
                    <a:pt x="224" y="447"/>
                  </a:lnTo>
                  <a:lnTo>
                    <a:pt x="209" y="443"/>
                  </a:lnTo>
                  <a:lnTo>
                    <a:pt x="199" y="441"/>
                  </a:lnTo>
                  <a:lnTo>
                    <a:pt x="161" y="430"/>
                  </a:lnTo>
                  <a:lnTo>
                    <a:pt x="149" y="427"/>
                  </a:lnTo>
                  <a:lnTo>
                    <a:pt x="140" y="425"/>
                  </a:lnTo>
                  <a:lnTo>
                    <a:pt x="89" y="413"/>
                  </a:lnTo>
                  <a:lnTo>
                    <a:pt x="81" y="411"/>
                  </a:lnTo>
                  <a:lnTo>
                    <a:pt x="75" y="409"/>
                  </a:lnTo>
                  <a:lnTo>
                    <a:pt x="67" y="408"/>
                  </a:lnTo>
                  <a:lnTo>
                    <a:pt x="61" y="406"/>
                  </a:lnTo>
                  <a:lnTo>
                    <a:pt x="55" y="405"/>
                  </a:lnTo>
                  <a:lnTo>
                    <a:pt x="48" y="402"/>
                  </a:lnTo>
                  <a:lnTo>
                    <a:pt x="45" y="402"/>
                  </a:lnTo>
                  <a:lnTo>
                    <a:pt x="35" y="400"/>
                  </a:lnTo>
                  <a:lnTo>
                    <a:pt x="21" y="396"/>
                  </a:lnTo>
                  <a:lnTo>
                    <a:pt x="13" y="394"/>
                  </a:lnTo>
                  <a:lnTo>
                    <a:pt x="7" y="393"/>
                  </a:lnTo>
                  <a:lnTo>
                    <a:pt x="0" y="379"/>
                  </a:lnTo>
                  <a:lnTo>
                    <a:pt x="9" y="328"/>
                  </a:lnTo>
                  <a:lnTo>
                    <a:pt x="2" y="307"/>
                  </a:lnTo>
                  <a:lnTo>
                    <a:pt x="13" y="298"/>
                  </a:lnTo>
                  <a:lnTo>
                    <a:pt x="30" y="263"/>
                  </a:lnTo>
                  <a:lnTo>
                    <a:pt x="35" y="261"/>
                  </a:lnTo>
                  <a:lnTo>
                    <a:pt x="47" y="240"/>
                  </a:lnTo>
                  <a:lnTo>
                    <a:pt x="57" y="219"/>
                  </a:lnTo>
                  <a:lnTo>
                    <a:pt x="71" y="180"/>
                  </a:lnTo>
                  <a:lnTo>
                    <a:pt x="96" y="112"/>
                  </a:lnTo>
                  <a:lnTo>
                    <a:pt x="96" y="111"/>
                  </a:lnTo>
                  <a:lnTo>
                    <a:pt x="104" y="93"/>
                  </a:lnTo>
                  <a:lnTo>
                    <a:pt x="116" y="46"/>
                  </a:lnTo>
                  <a:lnTo>
                    <a:pt x="116" y="42"/>
                  </a:lnTo>
                  <a:lnTo>
                    <a:pt x="127" y="11"/>
                  </a:lnTo>
                  <a:lnTo>
                    <a:pt x="125" y="0"/>
                  </a:lnTo>
                  <a:lnTo>
                    <a:pt x="126" y="0"/>
                  </a:lnTo>
                  <a:lnTo>
                    <a:pt x="133" y="7"/>
                  </a:lnTo>
                  <a:lnTo>
                    <a:pt x="141" y="7"/>
                  </a:lnTo>
                  <a:lnTo>
                    <a:pt x="149" y="3"/>
                  </a:lnTo>
                  <a:lnTo>
                    <a:pt x="161" y="5"/>
                  </a:lnTo>
                  <a:lnTo>
                    <a:pt x="162" y="7"/>
                  </a:lnTo>
                  <a:lnTo>
                    <a:pt x="165" y="19"/>
                  </a:lnTo>
                  <a:lnTo>
                    <a:pt x="173" y="21"/>
                  </a:lnTo>
                  <a:lnTo>
                    <a:pt x="175" y="19"/>
                  </a:lnTo>
                  <a:lnTo>
                    <a:pt x="188" y="27"/>
                  </a:lnTo>
                  <a:lnTo>
                    <a:pt x="197" y="45"/>
                  </a:lnTo>
                  <a:lnTo>
                    <a:pt x="197" y="55"/>
                  </a:lnTo>
                  <a:lnTo>
                    <a:pt x="195" y="66"/>
                  </a:lnTo>
                  <a:lnTo>
                    <a:pt x="195" y="67"/>
                  </a:lnTo>
                  <a:lnTo>
                    <a:pt x="194" y="67"/>
                  </a:lnTo>
                  <a:lnTo>
                    <a:pt x="193" y="75"/>
                  </a:lnTo>
                  <a:lnTo>
                    <a:pt x="212" y="89"/>
                  </a:lnTo>
                  <a:lnTo>
                    <a:pt x="224" y="93"/>
                  </a:lnTo>
                  <a:lnTo>
                    <a:pt x="229" y="91"/>
                  </a:lnTo>
                  <a:lnTo>
                    <a:pt x="235" y="91"/>
                  </a:lnTo>
                  <a:lnTo>
                    <a:pt x="248" y="89"/>
                  </a:lnTo>
                  <a:lnTo>
                    <a:pt x="257" y="85"/>
                  </a:lnTo>
                  <a:lnTo>
                    <a:pt x="261" y="88"/>
                  </a:lnTo>
                  <a:lnTo>
                    <a:pt x="276" y="88"/>
                  </a:lnTo>
                  <a:lnTo>
                    <a:pt x="278" y="89"/>
                  </a:lnTo>
                  <a:lnTo>
                    <a:pt x="279" y="91"/>
                  </a:lnTo>
                  <a:lnTo>
                    <a:pt x="281" y="91"/>
                  </a:lnTo>
                  <a:lnTo>
                    <a:pt x="295" y="97"/>
                  </a:lnTo>
                  <a:lnTo>
                    <a:pt x="296" y="105"/>
                  </a:lnTo>
                  <a:lnTo>
                    <a:pt x="314" y="105"/>
                  </a:lnTo>
                  <a:lnTo>
                    <a:pt x="319" y="103"/>
                  </a:lnTo>
                  <a:lnTo>
                    <a:pt x="331" y="101"/>
                  </a:lnTo>
                  <a:lnTo>
                    <a:pt x="333" y="100"/>
                  </a:lnTo>
                  <a:lnTo>
                    <a:pt x="344" y="107"/>
                  </a:lnTo>
                  <a:lnTo>
                    <a:pt x="363" y="108"/>
                  </a:lnTo>
                  <a:lnTo>
                    <a:pt x="379" y="102"/>
                  </a:lnTo>
                  <a:lnTo>
                    <a:pt x="381" y="102"/>
                  </a:lnTo>
                  <a:lnTo>
                    <a:pt x="385" y="102"/>
                  </a:lnTo>
                  <a:lnTo>
                    <a:pt x="387" y="102"/>
                  </a:lnTo>
                  <a:lnTo>
                    <a:pt x="402" y="103"/>
                  </a:lnTo>
                  <a:lnTo>
                    <a:pt x="409" y="99"/>
                  </a:lnTo>
                  <a:lnTo>
                    <a:pt x="419" y="101"/>
                  </a:lnTo>
                  <a:lnTo>
                    <a:pt x="431" y="101"/>
                  </a:lnTo>
                  <a:lnTo>
                    <a:pt x="439" y="103"/>
                  </a:lnTo>
                  <a:lnTo>
                    <a:pt x="450" y="100"/>
                  </a:lnTo>
                  <a:lnTo>
                    <a:pt x="463" y="102"/>
                  </a:lnTo>
                  <a:lnTo>
                    <a:pt x="498" y="109"/>
                  </a:lnTo>
                  <a:lnTo>
                    <a:pt x="515" y="113"/>
                  </a:lnTo>
                  <a:lnTo>
                    <a:pt x="516" y="113"/>
                  </a:lnTo>
                  <a:lnTo>
                    <a:pt x="534" y="117"/>
                  </a:lnTo>
                  <a:lnTo>
                    <a:pt x="540" y="118"/>
                  </a:lnTo>
                  <a:lnTo>
                    <a:pt x="541" y="118"/>
                  </a:lnTo>
                  <a:lnTo>
                    <a:pt x="547" y="119"/>
                  </a:lnTo>
                  <a:lnTo>
                    <a:pt x="548" y="119"/>
                  </a:lnTo>
                  <a:lnTo>
                    <a:pt x="549" y="120"/>
                  </a:lnTo>
                  <a:lnTo>
                    <a:pt x="558" y="121"/>
                  </a:lnTo>
                  <a:lnTo>
                    <a:pt x="559" y="121"/>
                  </a:lnTo>
                  <a:lnTo>
                    <a:pt x="587" y="127"/>
                  </a:lnTo>
                  <a:lnTo>
                    <a:pt x="588" y="131"/>
                  </a:lnTo>
                  <a:lnTo>
                    <a:pt x="591" y="139"/>
                  </a:lnTo>
                  <a:lnTo>
                    <a:pt x="591" y="142"/>
                  </a:lnTo>
                  <a:lnTo>
                    <a:pt x="607" y="155"/>
                  </a:lnTo>
                  <a:lnTo>
                    <a:pt x="609" y="168"/>
                  </a:lnTo>
                  <a:lnTo>
                    <a:pt x="589" y="198"/>
                  </a:lnTo>
                  <a:lnTo>
                    <a:pt x="588" y="199"/>
                  </a:lnTo>
                  <a:lnTo>
                    <a:pt x="582" y="211"/>
                  </a:lnTo>
                  <a:lnTo>
                    <a:pt x="579" y="215"/>
                  </a:lnTo>
                  <a:lnTo>
                    <a:pt x="573" y="222"/>
                  </a:lnTo>
                  <a:lnTo>
                    <a:pt x="567" y="237"/>
                  </a:lnTo>
                  <a:lnTo>
                    <a:pt x="557" y="244"/>
                  </a:lnTo>
                  <a:lnTo>
                    <a:pt x="536" y="276"/>
                  </a:lnTo>
                  <a:lnTo>
                    <a:pt x="535" y="283"/>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69" name="Freeform 68">
              <a:extLst>
                <a:ext uri="{FF2B5EF4-FFF2-40B4-BE49-F238E27FC236}">
                  <a16:creationId xmlns:a16="http://schemas.microsoft.com/office/drawing/2014/main" id="{542594D7-DD66-4ED1-89F5-7BBDD39AD32A}"/>
                </a:ext>
              </a:extLst>
            </p:cNvPr>
            <p:cNvSpPr>
              <a:spLocks noChangeAspect="1"/>
            </p:cNvSpPr>
            <p:nvPr/>
          </p:nvSpPr>
          <p:spPr bwMode="auto">
            <a:xfrm>
              <a:off x="3966451" y="2698939"/>
              <a:ext cx="684009" cy="866948"/>
            </a:xfrm>
            <a:custGeom>
              <a:avLst/>
              <a:gdLst>
                <a:gd name="T0" fmla="*/ 12 w 419"/>
                <a:gd name="T1" fmla="*/ 406 h 531"/>
                <a:gd name="T2" fmla="*/ 9 w 419"/>
                <a:gd name="T3" fmla="*/ 422 h 531"/>
                <a:gd name="T4" fmla="*/ 2 w 419"/>
                <a:gd name="T5" fmla="*/ 470 h 531"/>
                <a:gd name="T6" fmla="*/ 24 w 419"/>
                <a:gd name="T7" fmla="*/ 484 h 531"/>
                <a:gd name="T8" fmla="*/ 87 w 419"/>
                <a:gd name="T9" fmla="*/ 494 h 531"/>
                <a:gd name="T10" fmla="*/ 98 w 419"/>
                <a:gd name="T11" fmla="*/ 495 h 531"/>
                <a:gd name="T12" fmla="*/ 173 w 419"/>
                <a:gd name="T13" fmla="*/ 506 h 531"/>
                <a:gd name="T14" fmla="*/ 198 w 419"/>
                <a:gd name="T15" fmla="*/ 510 h 531"/>
                <a:gd name="T16" fmla="*/ 230 w 419"/>
                <a:gd name="T17" fmla="*/ 513 h 531"/>
                <a:gd name="T18" fmla="*/ 268 w 419"/>
                <a:gd name="T19" fmla="*/ 518 h 531"/>
                <a:gd name="T20" fmla="*/ 305 w 419"/>
                <a:gd name="T21" fmla="*/ 523 h 531"/>
                <a:gd name="T22" fmla="*/ 344 w 419"/>
                <a:gd name="T23" fmla="*/ 528 h 531"/>
                <a:gd name="T24" fmla="*/ 383 w 419"/>
                <a:gd name="T25" fmla="*/ 484 h 531"/>
                <a:gd name="T26" fmla="*/ 386 w 419"/>
                <a:gd name="T27" fmla="*/ 458 h 531"/>
                <a:gd name="T28" fmla="*/ 388 w 419"/>
                <a:gd name="T29" fmla="*/ 434 h 531"/>
                <a:gd name="T30" fmla="*/ 390 w 419"/>
                <a:gd name="T31" fmla="*/ 408 h 531"/>
                <a:gd name="T32" fmla="*/ 395 w 419"/>
                <a:gd name="T33" fmla="*/ 361 h 531"/>
                <a:gd name="T34" fmla="*/ 402 w 419"/>
                <a:gd name="T35" fmla="*/ 301 h 531"/>
                <a:gd name="T36" fmla="*/ 405 w 419"/>
                <a:gd name="T37" fmla="*/ 277 h 531"/>
                <a:gd name="T38" fmla="*/ 407 w 419"/>
                <a:gd name="T39" fmla="*/ 252 h 531"/>
                <a:gd name="T40" fmla="*/ 411 w 419"/>
                <a:gd name="T41" fmla="*/ 218 h 531"/>
                <a:gd name="T42" fmla="*/ 416 w 419"/>
                <a:gd name="T43" fmla="*/ 180 h 531"/>
                <a:gd name="T44" fmla="*/ 417 w 419"/>
                <a:gd name="T45" fmla="*/ 168 h 531"/>
                <a:gd name="T46" fmla="*/ 419 w 419"/>
                <a:gd name="T47" fmla="*/ 142 h 531"/>
                <a:gd name="T48" fmla="*/ 384 w 419"/>
                <a:gd name="T49" fmla="*/ 139 h 531"/>
                <a:gd name="T50" fmla="*/ 348 w 419"/>
                <a:gd name="T51" fmla="*/ 135 h 531"/>
                <a:gd name="T52" fmla="*/ 276 w 419"/>
                <a:gd name="T53" fmla="*/ 126 h 531"/>
                <a:gd name="T54" fmla="*/ 282 w 419"/>
                <a:gd name="T55" fmla="*/ 84 h 531"/>
                <a:gd name="T56" fmla="*/ 284 w 419"/>
                <a:gd name="T57" fmla="*/ 70 h 531"/>
                <a:gd name="T58" fmla="*/ 287 w 419"/>
                <a:gd name="T59" fmla="*/ 45 h 531"/>
                <a:gd name="T60" fmla="*/ 262 w 419"/>
                <a:gd name="T61" fmla="*/ 26 h 531"/>
                <a:gd name="T62" fmla="*/ 256 w 419"/>
                <a:gd name="T63" fmla="*/ 25 h 531"/>
                <a:gd name="T64" fmla="*/ 221 w 419"/>
                <a:gd name="T65" fmla="*/ 20 h 531"/>
                <a:gd name="T66" fmla="*/ 213 w 419"/>
                <a:gd name="T67" fmla="*/ 19 h 531"/>
                <a:gd name="T68" fmla="*/ 209 w 419"/>
                <a:gd name="T69" fmla="*/ 19 h 531"/>
                <a:gd name="T70" fmla="*/ 150 w 419"/>
                <a:gd name="T71" fmla="*/ 10 h 531"/>
                <a:gd name="T72" fmla="*/ 98 w 419"/>
                <a:gd name="T73" fmla="*/ 3 h 531"/>
                <a:gd name="T74" fmla="*/ 76 w 419"/>
                <a:gd name="T75" fmla="*/ 10 h 531"/>
                <a:gd name="T76" fmla="*/ 62 w 419"/>
                <a:gd name="T77" fmla="*/ 96 h 531"/>
                <a:gd name="T78" fmla="*/ 52 w 419"/>
                <a:gd name="T79" fmla="*/ 158 h 531"/>
                <a:gd name="T80" fmla="*/ 46 w 419"/>
                <a:gd name="T81" fmla="*/ 192 h 531"/>
                <a:gd name="T82" fmla="*/ 42 w 419"/>
                <a:gd name="T83" fmla="*/ 216 h 531"/>
                <a:gd name="T84" fmla="*/ 39 w 419"/>
                <a:gd name="T85" fmla="*/ 240 h 531"/>
                <a:gd name="T86" fmla="*/ 26 w 419"/>
                <a:gd name="T87" fmla="*/ 319 h 531"/>
                <a:gd name="T88" fmla="*/ 24 w 419"/>
                <a:gd name="T89" fmla="*/ 328 h 531"/>
                <a:gd name="T90" fmla="*/ 20 w 419"/>
                <a:gd name="T91" fmla="*/ 35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9" h="531">
                  <a:moveTo>
                    <a:pt x="17" y="369"/>
                  </a:moveTo>
                  <a:lnTo>
                    <a:pt x="12" y="406"/>
                  </a:lnTo>
                  <a:lnTo>
                    <a:pt x="11" y="408"/>
                  </a:lnTo>
                  <a:lnTo>
                    <a:pt x="9" y="422"/>
                  </a:lnTo>
                  <a:lnTo>
                    <a:pt x="6" y="439"/>
                  </a:lnTo>
                  <a:lnTo>
                    <a:pt x="2" y="470"/>
                  </a:lnTo>
                  <a:lnTo>
                    <a:pt x="0" y="481"/>
                  </a:lnTo>
                  <a:lnTo>
                    <a:pt x="24" y="484"/>
                  </a:lnTo>
                  <a:lnTo>
                    <a:pt x="50" y="488"/>
                  </a:lnTo>
                  <a:lnTo>
                    <a:pt x="87" y="494"/>
                  </a:lnTo>
                  <a:lnTo>
                    <a:pt x="88" y="494"/>
                  </a:lnTo>
                  <a:lnTo>
                    <a:pt x="98" y="495"/>
                  </a:lnTo>
                  <a:lnTo>
                    <a:pt x="113" y="498"/>
                  </a:lnTo>
                  <a:lnTo>
                    <a:pt x="173" y="506"/>
                  </a:lnTo>
                  <a:lnTo>
                    <a:pt x="192" y="508"/>
                  </a:lnTo>
                  <a:lnTo>
                    <a:pt x="198" y="510"/>
                  </a:lnTo>
                  <a:lnTo>
                    <a:pt x="210" y="511"/>
                  </a:lnTo>
                  <a:lnTo>
                    <a:pt x="230" y="513"/>
                  </a:lnTo>
                  <a:lnTo>
                    <a:pt x="249" y="516"/>
                  </a:lnTo>
                  <a:lnTo>
                    <a:pt x="268" y="518"/>
                  </a:lnTo>
                  <a:lnTo>
                    <a:pt x="269" y="519"/>
                  </a:lnTo>
                  <a:lnTo>
                    <a:pt x="305" y="523"/>
                  </a:lnTo>
                  <a:lnTo>
                    <a:pt x="334" y="526"/>
                  </a:lnTo>
                  <a:lnTo>
                    <a:pt x="344" y="528"/>
                  </a:lnTo>
                  <a:lnTo>
                    <a:pt x="377" y="531"/>
                  </a:lnTo>
                  <a:lnTo>
                    <a:pt x="383" y="484"/>
                  </a:lnTo>
                  <a:lnTo>
                    <a:pt x="383" y="483"/>
                  </a:lnTo>
                  <a:lnTo>
                    <a:pt x="386" y="458"/>
                  </a:lnTo>
                  <a:lnTo>
                    <a:pt x="387" y="446"/>
                  </a:lnTo>
                  <a:lnTo>
                    <a:pt x="388" y="434"/>
                  </a:lnTo>
                  <a:lnTo>
                    <a:pt x="390" y="418"/>
                  </a:lnTo>
                  <a:lnTo>
                    <a:pt x="390" y="408"/>
                  </a:lnTo>
                  <a:lnTo>
                    <a:pt x="393" y="385"/>
                  </a:lnTo>
                  <a:lnTo>
                    <a:pt x="395" y="361"/>
                  </a:lnTo>
                  <a:lnTo>
                    <a:pt x="398" y="337"/>
                  </a:lnTo>
                  <a:lnTo>
                    <a:pt x="402" y="301"/>
                  </a:lnTo>
                  <a:lnTo>
                    <a:pt x="404" y="289"/>
                  </a:lnTo>
                  <a:lnTo>
                    <a:pt x="405" y="277"/>
                  </a:lnTo>
                  <a:lnTo>
                    <a:pt x="405" y="273"/>
                  </a:lnTo>
                  <a:lnTo>
                    <a:pt x="407" y="252"/>
                  </a:lnTo>
                  <a:lnTo>
                    <a:pt x="408" y="240"/>
                  </a:lnTo>
                  <a:lnTo>
                    <a:pt x="411" y="218"/>
                  </a:lnTo>
                  <a:lnTo>
                    <a:pt x="413" y="198"/>
                  </a:lnTo>
                  <a:lnTo>
                    <a:pt x="416" y="180"/>
                  </a:lnTo>
                  <a:lnTo>
                    <a:pt x="416" y="176"/>
                  </a:lnTo>
                  <a:lnTo>
                    <a:pt x="417" y="168"/>
                  </a:lnTo>
                  <a:lnTo>
                    <a:pt x="418" y="156"/>
                  </a:lnTo>
                  <a:lnTo>
                    <a:pt x="419" y="142"/>
                  </a:lnTo>
                  <a:lnTo>
                    <a:pt x="387" y="140"/>
                  </a:lnTo>
                  <a:lnTo>
                    <a:pt x="384" y="139"/>
                  </a:lnTo>
                  <a:lnTo>
                    <a:pt x="351" y="135"/>
                  </a:lnTo>
                  <a:lnTo>
                    <a:pt x="348" y="135"/>
                  </a:lnTo>
                  <a:lnTo>
                    <a:pt x="332" y="133"/>
                  </a:lnTo>
                  <a:lnTo>
                    <a:pt x="276" y="126"/>
                  </a:lnTo>
                  <a:lnTo>
                    <a:pt x="280" y="102"/>
                  </a:lnTo>
                  <a:lnTo>
                    <a:pt x="282" y="84"/>
                  </a:lnTo>
                  <a:lnTo>
                    <a:pt x="282" y="78"/>
                  </a:lnTo>
                  <a:lnTo>
                    <a:pt x="284" y="70"/>
                  </a:lnTo>
                  <a:lnTo>
                    <a:pt x="286" y="54"/>
                  </a:lnTo>
                  <a:lnTo>
                    <a:pt x="287" y="45"/>
                  </a:lnTo>
                  <a:lnTo>
                    <a:pt x="288" y="30"/>
                  </a:lnTo>
                  <a:lnTo>
                    <a:pt x="262" y="26"/>
                  </a:lnTo>
                  <a:lnTo>
                    <a:pt x="260" y="26"/>
                  </a:lnTo>
                  <a:lnTo>
                    <a:pt x="256" y="25"/>
                  </a:lnTo>
                  <a:lnTo>
                    <a:pt x="239" y="22"/>
                  </a:lnTo>
                  <a:lnTo>
                    <a:pt x="221" y="20"/>
                  </a:lnTo>
                  <a:lnTo>
                    <a:pt x="214" y="20"/>
                  </a:lnTo>
                  <a:lnTo>
                    <a:pt x="213" y="19"/>
                  </a:lnTo>
                  <a:lnTo>
                    <a:pt x="210" y="19"/>
                  </a:lnTo>
                  <a:lnTo>
                    <a:pt x="209" y="19"/>
                  </a:lnTo>
                  <a:lnTo>
                    <a:pt x="208" y="19"/>
                  </a:lnTo>
                  <a:lnTo>
                    <a:pt x="150" y="10"/>
                  </a:lnTo>
                  <a:lnTo>
                    <a:pt x="134" y="8"/>
                  </a:lnTo>
                  <a:lnTo>
                    <a:pt x="98" y="3"/>
                  </a:lnTo>
                  <a:lnTo>
                    <a:pt x="77" y="0"/>
                  </a:lnTo>
                  <a:lnTo>
                    <a:pt x="76" y="10"/>
                  </a:lnTo>
                  <a:lnTo>
                    <a:pt x="68" y="63"/>
                  </a:lnTo>
                  <a:lnTo>
                    <a:pt x="62" y="96"/>
                  </a:lnTo>
                  <a:lnTo>
                    <a:pt x="56" y="132"/>
                  </a:lnTo>
                  <a:lnTo>
                    <a:pt x="52" y="158"/>
                  </a:lnTo>
                  <a:lnTo>
                    <a:pt x="48" y="180"/>
                  </a:lnTo>
                  <a:lnTo>
                    <a:pt x="46" y="192"/>
                  </a:lnTo>
                  <a:lnTo>
                    <a:pt x="45" y="200"/>
                  </a:lnTo>
                  <a:lnTo>
                    <a:pt x="42" y="216"/>
                  </a:lnTo>
                  <a:lnTo>
                    <a:pt x="39" y="235"/>
                  </a:lnTo>
                  <a:lnTo>
                    <a:pt x="39" y="240"/>
                  </a:lnTo>
                  <a:lnTo>
                    <a:pt x="29" y="301"/>
                  </a:lnTo>
                  <a:lnTo>
                    <a:pt x="26" y="319"/>
                  </a:lnTo>
                  <a:lnTo>
                    <a:pt x="26" y="324"/>
                  </a:lnTo>
                  <a:lnTo>
                    <a:pt x="24" y="328"/>
                  </a:lnTo>
                  <a:lnTo>
                    <a:pt x="23" y="336"/>
                  </a:lnTo>
                  <a:lnTo>
                    <a:pt x="20" y="356"/>
                  </a:lnTo>
                  <a:lnTo>
                    <a:pt x="17" y="369"/>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GB" dirty="0"/>
            </a:p>
          </p:txBody>
        </p:sp>
        <p:sp>
          <p:nvSpPr>
            <p:cNvPr id="70" name="Freeform 85">
              <a:extLst>
                <a:ext uri="{FF2B5EF4-FFF2-40B4-BE49-F238E27FC236}">
                  <a16:creationId xmlns:a16="http://schemas.microsoft.com/office/drawing/2014/main" id="{2F703A1D-0569-4B24-B45C-A62C3F3C86FA}"/>
                </a:ext>
              </a:extLst>
            </p:cNvPr>
            <p:cNvSpPr>
              <a:spLocks noChangeAspect="1"/>
            </p:cNvSpPr>
            <p:nvPr/>
          </p:nvSpPr>
          <p:spPr bwMode="auto">
            <a:xfrm>
              <a:off x="3756688" y="3483754"/>
              <a:ext cx="820811" cy="976457"/>
            </a:xfrm>
            <a:custGeom>
              <a:avLst/>
              <a:gdLst>
                <a:gd name="T0" fmla="*/ 10 w 505"/>
                <a:gd name="T1" fmla="*/ 404 h 601"/>
                <a:gd name="T2" fmla="*/ 31 w 505"/>
                <a:gd name="T3" fmla="*/ 379 h 601"/>
                <a:gd name="T4" fmla="*/ 16 w 505"/>
                <a:gd name="T5" fmla="*/ 368 h 601"/>
                <a:gd name="T6" fmla="*/ 28 w 505"/>
                <a:gd name="T7" fmla="*/ 336 h 601"/>
                <a:gd name="T8" fmla="*/ 46 w 505"/>
                <a:gd name="T9" fmla="*/ 287 h 601"/>
                <a:gd name="T10" fmla="*/ 53 w 505"/>
                <a:gd name="T11" fmla="*/ 277 h 601"/>
                <a:gd name="T12" fmla="*/ 77 w 505"/>
                <a:gd name="T13" fmla="*/ 264 h 601"/>
                <a:gd name="T14" fmla="*/ 64 w 505"/>
                <a:gd name="T15" fmla="*/ 242 h 601"/>
                <a:gd name="T16" fmla="*/ 59 w 505"/>
                <a:gd name="T17" fmla="*/ 213 h 601"/>
                <a:gd name="T18" fmla="*/ 53 w 505"/>
                <a:gd name="T19" fmla="*/ 185 h 601"/>
                <a:gd name="T20" fmla="*/ 59 w 505"/>
                <a:gd name="T21" fmla="*/ 113 h 601"/>
                <a:gd name="T22" fmla="*/ 61 w 505"/>
                <a:gd name="T23" fmla="*/ 79 h 601"/>
                <a:gd name="T24" fmla="*/ 97 w 505"/>
                <a:gd name="T25" fmla="*/ 92 h 601"/>
                <a:gd name="T26" fmla="*/ 126 w 505"/>
                <a:gd name="T27" fmla="*/ 14 h 601"/>
                <a:gd name="T28" fmla="*/ 152 w 505"/>
                <a:gd name="T29" fmla="*/ 3 h 601"/>
                <a:gd name="T30" fmla="*/ 215 w 505"/>
                <a:gd name="T31" fmla="*/ 13 h 601"/>
                <a:gd name="T32" fmla="*/ 226 w 505"/>
                <a:gd name="T33" fmla="*/ 14 h 601"/>
                <a:gd name="T34" fmla="*/ 301 w 505"/>
                <a:gd name="T35" fmla="*/ 25 h 601"/>
                <a:gd name="T36" fmla="*/ 326 w 505"/>
                <a:gd name="T37" fmla="*/ 29 h 601"/>
                <a:gd name="T38" fmla="*/ 358 w 505"/>
                <a:gd name="T39" fmla="*/ 32 h 601"/>
                <a:gd name="T40" fmla="*/ 396 w 505"/>
                <a:gd name="T41" fmla="*/ 37 h 601"/>
                <a:gd name="T42" fmla="*/ 433 w 505"/>
                <a:gd name="T43" fmla="*/ 42 h 601"/>
                <a:gd name="T44" fmla="*/ 472 w 505"/>
                <a:gd name="T45" fmla="*/ 47 h 601"/>
                <a:gd name="T46" fmla="*/ 503 w 505"/>
                <a:gd name="T47" fmla="*/ 74 h 601"/>
                <a:gd name="T48" fmla="*/ 494 w 505"/>
                <a:gd name="T49" fmla="*/ 147 h 601"/>
                <a:gd name="T50" fmla="*/ 490 w 505"/>
                <a:gd name="T51" fmla="*/ 195 h 601"/>
                <a:gd name="T52" fmla="*/ 482 w 505"/>
                <a:gd name="T53" fmla="*/ 265 h 601"/>
                <a:gd name="T54" fmla="*/ 480 w 505"/>
                <a:gd name="T55" fmla="*/ 285 h 601"/>
                <a:gd name="T56" fmla="*/ 474 w 505"/>
                <a:gd name="T57" fmla="*/ 342 h 601"/>
                <a:gd name="T58" fmla="*/ 470 w 505"/>
                <a:gd name="T59" fmla="*/ 366 h 601"/>
                <a:gd name="T60" fmla="*/ 464 w 505"/>
                <a:gd name="T61" fmla="*/ 425 h 601"/>
                <a:gd name="T62" fmla="*/ 461 w 505"/>
                <a:gd name="T63" fmla="*/ 461 h 601"/>
                <a:gd name="T64" fmla="*/ 457 w 505"/>
                <a:gd name="T65" fmla="*/ 487 h 601"/>
                <a:gd name="T66" fmla="*/ 448 w 505"/>
                <a:gd name="T67" fmla="*/ 579 h 601"/>
                <a:gd name="T68" fmla="*/ 445 w 505"/>
                <a:gd name="T69" fmla="*/ 601 h 601"/>
                <a:gd name="T70" fmla="*/ 281 w 505"/>
                <a:gd name="T71" fmla="*/ 581 h 601"/>
                <a:gd name="T72" fmla="*/ 258 w 505"/>
                <a:gd name="T73" fmla="*/ 569 h 601"/>
                <a:gd name="T74" fmla="*/ 109 w 505"/>
                <a:gd name="T75" fmla="*/ 487 h 601"/>
                <a:gd name="T76" fmla="*/ 0 w 505"/>
                <a:gd name="T77" fmla="*/ 416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5" h="601">
                  <a:moveTo>
                    <a:pt x="0" y="416"/>
                  </a:moveTo>
                  <a:lnTo>
                    <a:pt x="10" y="404"/>
                  </a:lnTo>
                  <a:lnTo>
                    <a:pt x="24" y="403"/>
                  </a:lnTo>
                  <a:lnTo>
                    <a:pt x="31" y="379"/>
                  </a:lnTo>
                  <a:lnTo>
                    <a:pt x="24" y="377"/>
                  </a:lnTo>
                  <a:lnTo>
                    <a:pt x="16" y="368"/>
                  </a:lnTo>
                  <a:lnTo>
                    <a:pt x="20" y="341"/>
                  </a:lnTo>
                  <a:lnTo>
                    <a:pt x="28" y="336"/>
                  </a:lnTo>
                  <a:lnTo>
                    <a:pt x="42" y="313"/>
                  </a:lnTo>
                  <a:lnTo>
                    <a:pt x="46" y="287"/>
                  </a:lnTo>
                  <a:lnTo>
                    <a:pt x="49" y="284"/>
                  </a:lnTo>
                  <a:lnTo>
                    <a:pt x="53" y="277"/>
                  </a:lnTo>
                  <a:lnTo>
                    <a:pt x="68" y="270"/>
                  </a:lnTo>
                  <a:lnTo>
                    <a:pt x="77" y="264"/>
                  </a:lnTo>
                  <a:lnTo>
                    <a:pt x="79" y="259"/>
                  </a:lnTo>
                  <a:lnTo>
                    <a:pt x="64" y="242"/>
                  </a:lnTo>
                  <a:lnTo>
                    <a:pt x="64" y="236"/>
                  </a:lnTo>
                  <a:lnTo>
                    <a:pt x="59" y="213"/>
                  </a:lnTo>
                  <a:lnTo>
                    <a:pt x="50" y="199"/>
                  </a:lnTo>
                  <a:lnTo>
                    <a:pt x="53" y="185"/>
                  </a:lnTo>
                  <a:lnTo>
                    <a:pt x="60" y="162"/>
                  </a:lnTo>
                  <a:lnTo>
                    <a:pt x="59" y="113"/>
                  </a:lnTo>
                  <a:lnTo>
                    <a:pt x="64" y="101"/>
                  </a:lnTo>
                  <a:lnTo>
                    <a:pt x="61" y="79"/>
                  </a:lnTo>
                  <a:lnTo>
                    <a:pt x="80" y="77"/>
                  </a:lnTo>
                  <a:lnTo>
                    <a:pt x="97" y="92"/>
                  </a:lnTo>
                  <a:lnTo>
                    <a:pt x="115" y="78"/>
                  </a:lnTo>
                  <a:lnTo>
                    <a:pt x="126" y="14"/>
                  </a:lnTo>
                  <a:lnTo>
                    <a:pt x="128" y="0"/>
                  </a:lnTo>
                  <a:lnTo>
                    <a:pt x="152" y="3"/>
                  </a:lnTo>
                  <a:lnTo>
                    <a:pt x="178" y="7"/>
                  </a:lnTo>
                  <a:lnTo>
                    <a:pt x="215" y="13"/>
                  </a:lnTo>
                  <a:lnTo>
                    <a:pt x="216" y="13"/>
                  </a:lnTo>
                  <a:lnTo>
                    <a:pt x="226" y="14"/>
                  </a:lnTo>
                  <a:lnTo>
                    <a:pt x="241" y="17"/>
                  </a:lnTo>
                  <a:lnTo>
                    <a:pt x="301" y="25"/>
                  </a:lnTo>
                  <a:lnTo>
                    <a:pt x="320" y="27"/>
                  </a:lnTo>
                  <a:lnTo>
                    <a:pt x="326" y="29"/>
                  </a:lnTo>
                  <a:lnTo>
                    <a:pt x="338" y="30"/>
                  </a:lnTo>
                  <a:lnTo>
                    <a:pt x="358" y="32"/>
                  </a:lnTo>
                  <a:lnTo>
                    <a:pt x="377" y="35"/>
                  </a:lnTo>
                  <a:lnTo>
                    <a:pt x="396" y="37"/>
                  </a:lnTo>
                  <a:lnTo>
                    <a:pt x="397" y="38"/>
                  </a:lnTo>
                  <a:lnTo>
                    <a:pt x="433" y="42"/>
                  </a:lnTo>
                  <a:lnTo>
                    <a:pt x="462" y="45"/>
                  </a:lnTo>
                  <a:lnTo>
                    <a:pt x="472" y="47"/>
                  </a:lnTo>
                  <a:lnTo>
                    <a:pt x="505" y="50"/>
                  </a:lnTo>
                  <a:lnTo>
                    <a:pt x="503" y="74"/>
                  </a:lnTo>
                  <a:lnTo>
                    <a:pt x="500" y="98"/>
                  </a:lnTo>
                  <a:lnTo>
                    <a:pt x="494" y="147"/>
                  </a:lnTo>
                  <a:lnTo>
                    <a:pt x="490" y="193"/>
                  </a:lnTo>
                  <a:lnTo>
                    <a:pt x="490" y="195"/>
                  </a:lnTo>
                  <a:lnTo>
                    <a:pt x="484" y="248"/>
                  </a:lnTo>
                  <a:lnTo>
                    <a:pt x="482" y="265"/>
                  </a:lnTo>
                  <a:lnTo>
                    <a:pt x="481" y="267"/>
                  </a:lnTo>
                  <a:lnTo>
                    <a:pt x="480" y="285"/>
                  </a:lnTo>
                  <a:lnTo>
                    <a:pt x="478" y="306"/>
                  </a:lnTo>
                  <a:lnTo>
                    <a:pt x="474" y="342"/>
                  </a:lnTo>
                  <a:lnTo>
                    <a:pt x="472" y="363"/>
                  </a:lnTo>
                  <a:lnTo>
                    <a:pt x="470" y="366"/>
                  </a:lnTo>
                  <a:lnTo>
                    <a:pt x="466" y="419"/>
                  </a:lnTo>
                  <a:lnTo>
                    <a:pt x="464" y="425"/>
                  </a:lnTo>
                  <a:lnTo>
                    <a:pt x="463" y="439"/>
                  </a:lnTo>
                  <a:lnTo>
                    <a:pt x="461" y="461"/>
                  </a:lnTo>
                  <a:lnTo>
                    <a:pt x="460" y="463"/>
                  </a:lnTo>
                  <a:lnTo>
                    <a:pt x="457" y="487"/>
                  </a:lnTo>
                  <a:lnTo>
                    <a:pt x="457" y="494"/>
                  </a:lnTo>
                  <a:lnTo>
                    <a:pt x="448" y="579"/>
                  </a:lnTo>
                  <a:lnTo>
                    <a:pt x="446" y="582"/>
                  </a:lnTo>
                  <a:lnTo>
                    <a:pt x="445" y="601"/>
                  </a:lnTo>
                  <a:lnTo>
                    <a:pt x="331" y="587"/>
                  </a:lnTo>
                  <a:lnTo>
                    <a:pt x="281" y="581"/>
                  </a:lnTo>
                  <a:lnTo>
                    <a:pt x="260" y="570"/>
                  </a:lnTo>
                  <a:lnTo>
                    <a:pt x="258" y="569"/>
                  </a:lnTo>
                  <a:lnTo>
                    <a:pt x="248" y="563"/>
                  </a:lnTo>
                  <a:lnTo>
                    <a:pt x="109" y="487"/>
                  </a:lnTo>
                  <a:lnTo>
                    <a:pt x="10" y="431"/>
                  </a:lnTo>
                  <a:lnTo>
                    <a:pt x="0" y="41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GB" dirty="0"/>
            </a:p>
          </p:txBody>
        </p:sp>
        <p:grpSp>
          <p:nvGrpSpPr>
            <p:cNvPr id="71" name="Group 70">
              <a:extLst>
                <a:ext uri="{FF2B5EF4-FFF2-40B4-BE49-F238E27FC236}">
                  <a16:creationId xmlns:a16="http://schemas.microsoft.com/office/drawing/2014/main" id="{C96DA884-69C4-455D-83F4-DA5B45A30C44}"/>
                </a:ext>
              </a:extLst>
            </p:cNvPr>
            <p:cNvGrpSpPr/>
            <p:nvPr/>
          </p:nvGrpSpPr>
          <p:grpSpPr>
            <a:xfrm>
              <a:off x="2931592" y="4546905"/>
              <a:ext cx="747851" cy="538420"/>
              <a:chOff x="2931592" y="4546905"/>
              <a:chExt cx="747851" cy="538420"/>
            </a:xfrm>
          </p:grpSpPr>
          <p:sp>
            <p:nvSpPr>
              <p:cNvPr id="73" name="Freeform 86">
                <a:extLst>
                  <a:ext uri="{FF2B5EF4-FFF2-40B4-BE49-F238E27FC236}">
                    <a16:creationId xmlns:a16="http://schemas.microsoft.com/office/drawing/2014/main" id="{E5B66861-34CE-4A05-AFF8-CFE92C31D98B}"/>
                  </a:ext>
                </a:extLst>
              </p:cNvPr>
              <p:cNvSpPr>
                <a:spLocks noChangeAspect="1"/>
              </p:cNvSpPr>
              <p:nvPr/>
            </p:nvSpPr>
            <p:spPr bwMode="auto">
              <a:xfrm>
                <a:off x="3506160" y="4875433"/>
                <a:ext cx="173283" cy="209892"/>
              </a:xfrm>
              <a:custGeom>
                <a:avLst/>
                <a:gdLst>
                  <a:gd name="T0" fmla="*/ 0 w 108"/>
                  <a:gd name="T1" fmla="*/ 47 h 129"/>
                  <a:gd name="T2" fmla="*/ 13 w 108"/>
                  <a:gd name="T3" fmla="*/ 92 h 129"/>
                  <a:gd name="T4" fmla="*/ 9 w 108"/>
                  <a:gd name="T5" fmla="*/ 110 h 129"/>
                  <a:gd name="T6" fmla="*/ 14 w 108"/>
                  <a:gd name="T7" fmla="*/ 118 h 129"/>
                  <a:gd name="T8" fmla="*/ 33 w 108"/>
                  <a:gd name="T9" fmla="*/ 129 h 129"/>
                  <a:gd name="T10" fmla="*/ 47 w 108"/>
                  <a:gd name="T11" fmla="*/ 110 h 129"/>
                  <a:gd name="T12" fmla="*/ 69 w 108"/>
                  <a:gd name="T13" fmla="*/ 96 h 129"/>
                  <a:gd name="T14" fmla="*/ 74 w 108"/>
                  <a:gd name="T15" fmla="*/ 98 h 129"/>
                  <a:gd name="T16" fmla="*/ 90 w 108"/>
                  <a:gd name="T17" fmla="*/ 90 h 129"/>
                  <a:gd name="T18" fmla="*/ 103 w 108"/>
                  <a:gd name="T19" fmla="*/ 81 h 129"/>
                  <a:gd name="T20" fmla="*/ 108 w 108"/>
                  <a:gd name="T21" fmla="*/ 74 h 129"/>
                  <a:gd name="T22" fmla="*/ 99 w 108"/>
                  <a:gd name="T23" fmla="*/ 68 h 129"/>
                  <a:gd name="T24" fmla="*/ 93 w 108"/>
                  <a:gd name="T25" fmla="*/ 60 h 129"/>
                  <a:gd name="T26" fmla="*/ 92 w 108"/>
                  <a:gd name="T27" fmla="*/ 52 h 129"/>
                  <a:gd name="T28" fmla="*/ 84 w 108"/>
                  <a:gd name="T29" fmla="*/ 51 h 129"/>
                  <a:gd name="T30" fmla="*/ 84 w 108"/>
                  <a:gd name="T31" fmla="*/ 40 h 129"/>
                  <a:gd name="T32" fmla="*/ 75 w 108"/>
                  <a:gd name="T33" fmla="*/ 30 h 129"/>
                  <a:gd name="T34" fmla="*/ 55 w 108"/>
                  <a:gd name="T35" fmla="*/ 17 h 129"/>
                  <a:gd name="T36" fmla="*/ 37 w 108"/>
                  <a:gd name="T37" fmla="*/ 11 h 129"/>
                  <a:gd name="T38" fmla="*/ 26 w 108"/>
                  <a:gd name="T39" fmla="*/ 3 h 129"/>
                  <a:gd name="T40" fmla="*/ 15 w 108"/>
                  <a:gd name="T41" fmla="*/ 0 h 129"/>
                  <a:gd name="T42" fmla="*/ 19 w 108"/>
                  <a:gd name="T43" fmla="*/ 26 h 129"/>
                  <a:gd name="T44" fmla="*/ 0 w 108"/>
                  <a:gd name="T45" fmla="*/ 4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129">
                    <a:moveTo>
                      <a:pt x="0" y="47"/>
                    </a:moveTo>
                    <a:lnTo>
                      <a:pt x="13" y="92"/>
                    </a:lnTo>
                    <a:lnTo>
                      <a:pt x="9" y="110"/>
                    </a:lnTo>
                    <a:lnTo>
                      <a:pt x="14" y="118"/>
                    </a:lnTo>
                    <a:lnTo>
                      <a:pt x="33" y="129"/>
                    </a:lnTo>
                    <a:lnTo>
                      <a:pt x="47" y="110"/>
                    </a:lnTo>
                    <a:lnTo>
                      <a:pt x="69" y="96"/>
                    </a:lnTo>
                    <a:lnTo>
                      <a:pt x="74" y="98"/>
                    </a:lnTo>
                    <a:lnTo>
                      <a:pt x="90" y="90"/>
                    </a:lnTo>
                    <a:lnTo>
                      <a:pt x="103" y="81"/>
                    </a:lnTo>
                    <a:lnTo>
                      <a:pt x="108" y="74"/>
                    </a:lnTo>
                    <a:lnTo>
                      <a:pt x="99" y="68"/>
                    </a:lnTo>
                    <a:lnTo>
                      <a:pt x="93" y="60"/>
                    </a:lnTo>
                    <a:lnTo>
                      <a:pt x="92" y="52"/>
                    </a:lnTo>
                    <a:lnTo>
                      <a:pt x="84" y="51"/>
                    </a:lnTo>
                    <a:lnTo>
                      <a:pt x="84" y="40"/>
                    </a:lnTo>
                    <a:lnTo>
                      <a:pt x="75" y="30"/>
                    </a:lnTo>
                    <a:lnTo>
                      <a:pt x="55" y="17"/>
                    </a:lnTo>
                    <a:lnTo>
                      <a:pt x="37" y="11"/>
                    </a:lnTo>
                    <a:lnTo>
                      <a:pt x="26" y="3"/>
                    </a:lnTo>
                    <a:lnTo>
                      <a:pt x="15" y="0"/>
                    </a:lnTo>
                    <a:lnTo>
                      <a:pt x="19" y="26"/>
                    </a:lnTo>
                    <a:lnTo>
                      <a:pt x="0" y="47"/>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74" name="Freeform 87">
                <a:extLst>
                  <a:ext uri="{FF2B5EF4-FFF2-40B4-BE49-F238E27FC236}">
                    <a16:creationId xmlns:a16="http://schemas.microsoft.com/office/drawing/2014/main" id="{983E7F23-4400-48FE-A66E-78794ACE4392}"/>
                  </a:ext>
                </a:extLst>
              </p:cNvPr>
              <p:cNvSpPr>
                <a:spLocks noChangeAspect="1"/>
              </p:cNvSpPr>
              <p:nvPr/>
            </p:nvSpPr>
            <p:spPr bwMode="auto">
              <a:xfrm>
                <a:off x="3424079" y="4747672"/>
                <a:ext cx="91201" cy="73007"/>
              </a:xfrm>
              <a:custGeom>
                <a:avLst/>
                <a:gdLst>
                  <a:gd name="T0" fmla="*/ 0 w 59"/>
                  <a:gd name="T1" fmla="*/ 15 h 43"/>
                  <a:gd name="T2" fmla="*/ 0 w 59"/>
                  <a:gd name="T3" fmla="*/ 5 h 43"/>
                  <a:gd name="T4" fmla="*/ 6 w 59"/>
                  <a:gd name="T5" fmla="*/ 0 h 43"/>
                  <a:gd name="T6" fmla="*/ 19 w 59"/>
                  <a:gd name="T7" fmla="*/ 13 h 43"/>
                  <a:gd name="T8" fmla="*/ 30 w 59"/>
                  <a:gd name="T9" fmla="*/ 8 h 43"/>
                  <a:gd name="T10" fmla="*/ 37 w 59"/>
                  <a:gd name="T11" fmla="*/ 9 h 43"/>
                  <a:gd name="T12" fmla="*/ 48 w 59"/>
                  <a:gd name="T13" fmla="*/ 20 h 43"/>
                  <a:gd name="T14" fmla="*/ 56 w 59"/>
                  <a:gd name="T15" fmla="*/ 23 h 43"/>
                  <a:gd name="T16" fmla="*/ 59 w 59"/>
                  <a:gd name="T17" fmla="*/ 32 h 43"/>
                  <a:gd name="T18" fmla="*/ 47 w 59"/>
                  <a:gd name="T19" fmla="*/ 41 h 43"/>
                  <a:gd name="T20" fmla="*/ 40 w 59"/>
                  <a:gd name="T21" fmla="*/ 39 h 43"/>
                  <a:gd name="T22" fmla="*/ 30 w 59"/>
                  <a:gd name="T23" fmla="*/ 43 h 43"/>
                  <a:gd name="T24" fmla="*/ 22 w 59"/>
                  <a:gd name="T25" fmla="*/ 43 h 43"/>
                  <a:gd name="T26" fmla="*/ 18 w 59"/>
                  <a:gd name="T27" fmla="*/ 29 h 43"/>
                  <a:gd name="T28" fmla="*/ 0 w 59"/>
                  <a:gd name="T29"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43">
                    <a:moveTo>
                      <a:pt x="0" y="15"/>
                    </a:moveTo>
                    <a:lnTo>
                      <a:pt x="0" y="5"/>
                    </a:lnTo>
                    <a:lnTo>
                      <a:pt x="6" y="0"/>
                    </a:lnTo>
                    <a:lnTo>
                      <a:pt x="19" y="13"/>
                    </a:lnTo>
                    <a:lnTo>
                      <a:pt x="30" y="8"/>
                    </a:lnTo>
                    <a:lnTo>
                      <a:pt x="37" y="9"/>
                    </a:lnTo>
                    <a:lnTo>
                      <a:pt x="48" y="20"/>
                    </a:lnTo>
                    <a:lnTo>
                      <a:pt x="56" y="23"/>
                    </a:lnTo>
                    <a:lnTo>
                      <a:pt x="59" y="32"/>
                    </a:lnTo>
                    <a:lnTo>
                      <a:pt x="47" y="41"/>
                    </a:lnTo>
                    <a:lnTo>
                      <a:pt x="40" y="39"/>
                    </a:lnTo>
                    <a:lnTo>
                      <a:pt x="30" y="43"/>
                    </a:lnTo>
                    <a:lnTo>
                      <a:pt x="22" y="43"/>
                    </a:lnTo>
                    <a:lnTo>
                      <a:pt x="18" y="29"/>
                    </a:lnTo>
                    <a:lnTo>
                      <a:pt x="0" y="15"/>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75" name="Freeform 88">
                <a:extLst>
                  <a:ext uri="{FF2B5EF4-FFF2-40B4-BE49-F238E27FC236}">
                    <a16:creationId xmlns:a16="http://schemas.microsoft.com/office/drawing/2014/main" id="{EF9BCFE7-8D9C-481E-BB5C-010A1B28CA4F}"/>
                  </a:ext>
                </a:extLst>
              </p:cNvPr>
              <p:cNvSpPr>
                <a:spLocks noChangeAspect="1"/>
              </p:cNvSpPr>
              <p:nvPr/>
            </p:nvSpPr>
            <p:spPr bwMode="auto">
              <a:xfrm>
                <a:off x="3205196" y="4647289"/>
                <a:ext cx="82081" cy="63880"/>
              </a:xfrm>
              <a:custGeom>
                <a:avLst/>
                <a:gdLst>
                  <a:gd name="T0" fmla="*/ 0 w 53"/>
                  <a:gd name="T1" fmla="*/ 9 h 42"/>
                  <a:gd name="T2" fmla="*/ 13 w 53"/>
                  <a:gd name="T3" fmla="*/ 37 h 42"/>
                  <a:gd name="T4" fmla="*/ 31 w 53"/>
                  <a:gd name="T5" fmla="*/ 37 h 42"/>
                  <a:gd name="T6" fmla="*/ 39 w 53"/>
                  <a:gd name="T7" fmla="*/ 40 h 42"/>
                  <a:gd name="T8" fmla="*/ 46 w 53"/>
                  <a:gd name="T9" fmla="*/ 40 h 42"/>
                  <a:gd name="T10" fmla="*/ 49 w 53"/>
                  <a:gd name="T11" fmla="*/ 42 h 42"/>
                  <a:gd name="T12" fmla="*/ 53 w 53"/>
                  <a:gd name="T13" fmla="*/ 36 h 42"/>
                  <a:gd name="T14" fmla="*/ 48 w 53"/>
                  <a:gd name="T15" fmla="*/ 31 h 42"/>
                  <a:gd name="T16" fmla="*/ 43 w 53"/>
                  <a:gd name="T17" fmla="*/ 22 h 42"/>
                  <a:gd name="T18" fmla="*/ 36 w 53"/>
                  <a:gd name="T19" fmla="*/ 19 h 42"/>
                  <a:gd name="T20" fmla="*/ 37 w 53"/>
                  <a:gd name="T21" fmla="*/ 16 h 42"/>
                  <a:gd name="T22" fmla="*/ 30 w 53"/>
                  <a:gd name="T23" fmla="*/ 1 h 42"/>
                  <a:gd name="T24" fmla="*/ 22 w 53"/>
                  <a:gd name="T25" fmla="*/ 0 h 42"/>
                  <a:gd name="T26" fmla="*/ 11 w 53"/>
                  <a:gd name="T27" fmla="*/ 9 h 42"/>
                  <a:gd name="T28" fmla="*/ 0 w 53"/>
                  <a:gd name="T29"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42">
                    <a:moveTo>
                      <a:pt x="0" y="9"/>
                    </a:moveTo>
                    <a:lnTo>
                      <a:pt x="13" y="37"/>
                    </a:lnTo>
                    <a:lnTo>
                      <a:pt x="31" y="37"/>
                    </a:lnTo>
                    <a:lnTo>
                      <a:pt x="39" y="40"/>
                    </a:lnTo>
                    <a:lnTo>
                      <a:pt x="46" y="40"/>
                    </a:lnTo>
                    <a:lnTo>
                      <a:pt x="49" y="42"/>
                    </a:lnTo>
                    <a:lnTo>
                      <a:pt x="53" y="36"/>
                    </a:lnTo>
                    <a:lnTo>
                      <a:pt x="48" y="31"/>
                    </a:lnTo>
                    <a:lnTo>
                      <a:pt x="43" y="22"/>
                    </a:lnTo>
                    <a:lnTo>
                      <a:pt x="36" y="19"/>
                    </a:lnTo>
                    <a:lnTo>
                      <a:pt x="37" y="16"/>
                    </a:lnTo>
                    <a:lnTo>
                      <a:pt x="30" y="1"/>
                    </a:lnTo>
                    <a:lnTo>
                      <a:pt x="22" y="0"/>
                    </a:lnTo>
                    <a:lnTo>
                      <a:pt x="11" y="9"/>
                    </a:lnTo>
                    <a:lnTo>
                      <a:pt x="0" y="9"/>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76" name="Freeform 89">
                <a:extLst>
                  <a:ext uri="{FF2B5EF4-FFF2-40B4-BE49-F238E27FC236}">
                    <a16:creationId xmlns:a16="http://schemas.microsoft.com/office/drawing/2014/main" id="{E610BCAA-1425-4CE9-AC92-E14EA72E6EE6}"/>
                  </a:ext>
                </a:extLst>
              </p:cNvPr>
              <p:cNvSpPr>
                <a:spLocks noChangeAspect="1"/>
              </p:cNvSpPr>
              <p:nvPr/>
            </p:nvSpPr>
            <p:spPr bwMode="auto">
              <a:xfrm>
                <a:off x="2995433" y="4546905"/>
                <a:ext cx="63841" cy="54755"/>
              </a:xfrm>
              <a:custGeom>
                <a:avLst/>
                <a:gdLst>
                  <a:gd name="T0" fmla="*/ 0 w 43"/>
                  <a:gd name="T1" fmla="*/ 16 h 34"/>
                  <a:gd name="T2" fmla="*/ 8 w 43"/>
                  <a:gd name="T3" fmla="*/ 25 h 34"/>
                  <a:gd name="T4" fmla="*/ 17 w 43"/>
                  <a:gd name="T5" fmla="*/ 31 h 34"/>
                  <a:gd name="T6" fmla="*/ 26 w 43"/>
                  <a:gd name="T7" fmla="*/ 34 h 34"/>
                  <a:gd name="T8" fmla="*/ 33 w 43"/>
                  <a:gd name="T9" fmla="*/ 32 h 34"/>
                  <a:gd name="T10" fmla="*/ 38 w 43"/>
                  <a:gd name="T11" fmla="*/ 24 h 34"/>
                  <a:gd name="T12" fmla="*/ 43 w 43"/>
                  <a:gd name="T13" fmla="*/ 11 h 34"/>
                  <a:gd name="T14" fmla="*/ 38 w 43"/>
                  <a:gd name="T15" fmla="*/ 2 h 34"/>
                  <a:gd name="T16" fmla="*/ 26 w 43"/>
                  <a:gd name="T17" fmla="*/ 0 h 34"/>
                  <a:gd name="T18" fmla="*/ 14 w 43"/>
                  <a:gd name="T19" fmla="*/ 2 h 34"/>
                  <a:gd name="T20" fmla="*/ 0 w 43"/>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4">
                    <a:moveTo>
                      <a:pt x="0" y="16"/>
                    </a:moveTo>
                    <a:lnTo>
                      <a:pt x="8" y="25"/>
                    </a:lnTo>
                    <a:lnTo>
                      <a:pt x="17" y="31"/>
                    </a:lnTo>
                    <a:lnTo>
                      <a:pt x="26" y="34"/>
                    </a:lnTo>
                    <a:lnTo>
                      <a:pt x="33" y="32"/>
                    </a:lnTo>
                    <a:lnTo>
                      <a:pt x="38" y="24"/>
                    </a:lnTo>
                    <a:lnTo>
                      <a:pt x="43" y="11"/>
                    </a:lnTo>
                    <a:lnTo>
                      <a:pt x="38" y="2"/>
                    </a:lnTo>
                    <a:lnTo>
                      <a:pt x="26" y="0"/>
                    </a:lnTo>
                    <a:lnTo>
                      <a:pt x="14" y="2"/>
                    </a:lnTo>
                    <a:lnTo>
                      <a:pt x="0" y="16"/>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77" name="Freeform 90">
                <a:extLst>
                  <a:ext uri="{FF2B5EF4-FFF2-40B4-BE49-F238E27FC236}">
                    <a16:creationId xmlns:a16="http://schemas.microsoft.com/office/drawing/2014/main" id="{F866D84B-1111-48D0-A9EB-15C8EA925C17}"/>
                  </a:ext>
                </a:extLst>
              </p:cNvPr>
              <p:cNvSpPr>
                <a:spLocks noChangeAspect="1"/>
              </p:cNvSpPr>
              <p:nvPr/>
            </p:nvSpPr>
            <p:spPr bwMode="auto">
              <a:xfrm>
                <a:off x="3332878" y="4720295"/>
                <a:ext cx="91201" cy="27377"/>
              </a:xfrm>
              <a:custGeom>
                <a:avLst/>
                <a:gdLst>
                  <a:gd name="T0" fmla="*/ 25 w 52"/>
                  <a:gd name="T1" fmla="*/ 3 h 16"/>
                  <a:gd name="T2" fmla="*/ 31 w 52"/>
                  <a:gd name="T3" fmla="*/ 3 h 16"/>
                  <a:gd name="T4" fmla="*/ 32 w 52"/>
                  <a:gd name="T5" fmla="*/ 4 h 16"/>
                  <a:gd name="T6" fmla="*/ 34 w 52"/>
                  <a:gd name="T7" fmla="*/ 4 h 16"/>
                  <a:gd name="T8" fmla="*/ 52 w 52"/>
                  <a:gd name="T9" fmla="*/ 7 h 16"/>
                  <a:gd name="T10" fmla="*/ 41 w 52"/>
                  <a:gd name="T11" fmla="*/ 15 h 16"/>
                  <a:gd name="T12" fmla="*/ 37 w 52"/>
                  <a:gd name="T13" fmla="*/ 16 h 16"/>
                  <a:gd name="T14" fmla="*/ 18 w 52"/>
                  <a:gd name="T15" fmla="*/ 10 h 16"/>
                  <a:gd name="T16" fmla="*/ 0 w 52"/>
                  <a:gd name="T17" fmla="*/ 12 h 16"/>
                  <a:gd name="T18" fmla="*/ 4 w 52"/>
                  <a:gd name="T19" fmla="*/ 0 h 16"/>
                  <a:gd name="T20" fmla="*/ 25 w 52"/>
                  <a:gd name="T21"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16">
                    <a:moveTo>
                      <a:pt x="25" y="3"/>
                    </a:moveTo>
                    <a:lnTo>
                      <a:pt x="31" y="3"/>
                    </a:lnTo>
                    <a:lnTo>
                      <a:pt x="32" y="4"/>
                    </a:lnTo>
                    <a:lnTo>
                      <a:pt x="34" y="4"/>
                    </a:lnTo>
                    <a:lnTo>
                      <a:pt x="52" y="7"/>
                    </a:lnTo>
                    <a:lnTo>
                      <a:pt x="41" y="15"/>
                    </a:lnTo>
                    <a:lnTo>
                      <a:pt x="37" y="16"/>
                    </a:lnTo>
                    <a:lnTo>
                      <a:pt x="18" y="10"/>
                    </a:lnTo>
                    <a:lnTo>
                      <a:pt x="0" y="12"/>
                    </a:lnTo>
                    <a:lnTo>
                      <a:pt x="4" y="0"/>
                    </a:lnTo>
                    <a:lnTo>
                      <a:pt x="25" y="3"/>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78" name="Freeform 91">
                <a:extLst>
                  <a:ext uri="{FF2B5EF4-FFF2-40B4-BE49-F238E27FC236}">
                    <a16:creationId xmlns:a16="http://schemas.microsoft.com/office/drawing/2014/main" id="{2F7A5CDD-202A-47F1-A7A9-F4CA3260D9B3}"/>
                  </a:ext>
                </a:extLst>
              </p:cNvPr>
              <p:cNvSpPr>
                <a:spLocks noChangeAspect="1"/>
              </p:cNvSpPr>
              <p:nvPr/>
            </p:nvSpPr>
            <p:spPr bwMode="auto">
              <a:xfrm>
                <a:off x="3369359" y="4765924"/>
                <a:ext cx="36480" cy="27377"/>
              </a:xfrm>
              <a:custGeom>
                <a:avLst/>
                <a:gdLst>
                  <a:gd name="T0" fmla="*/ 0 w 19"/>
                  <a:gd name="T1" fmla="*/ 0 h 18"/>
                  <a:gd name="T2" fmla="*/ 3 w 19"/>
                  <a:gd name="T3" fmla="*/ 12 h 18"/>
                  <a:gd name="T4" fmla="*/ 13 w 19"/>
                  <a:gd name="T5" fmla="*/ 18 h 18"/>
                  <a:gd name="T6" fmla="*/ 19 w 19"/>
                  <a:gd name="T7" fmla="*/ 12 h 18"/>
                  <a:gd name="T8" fmla="*/ 0 w 19"/>
                  <a:gd name="T9" fmla="*/ 0 h 18"/>
                </a:gdLst>
                <a:ahLst/>
                <a:cxnLst>
                  <a:cxn ang="0">
                    <a:pos x="T0" y="T1"/>
                  </a:cxn>
                  <a:cxn ang="0">
                    <a:pos x="T2" y="T3"/>
                  </a:cxn>
                  <a:cxn ang="0">
                    <a:pos x="T4" y="T5"/>
                  </a:cxn>
                  <a:cxn ang="0">
                    <a:pos x="T6" y="T7"/>
                  </a:cxn>
                  <a:cxn ang="0">
                    <a:pos x="T8" y="T9"/>
                  </a:cxn>
                </a:cxnLst>
                <a:rect l="0" t="0" r="r" b="b"/>
                <a:pathLst>
                  <a:path w="19" h="18">
                    <a:moveTo>
                      <a:pt x="0" y="0"/>
                    </a:moveTo>
                    <a:lnTo>
                      <a:pt x="3" y="12"/>
                    </a:lnTo>
                    <a:lnTo>
                      <a:pt x="13" y="18"/>
                    </a:lnTo>
                    <a:lnTo>
                      <a:pt x="19" y="12"/>
                    </a:lnTo>
                    <a:lnTo>
                      <a:pt x="0" y="0"/>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sp>
            <p:nvSpPr>
              <p:cNvPr id="79" name="Freeform 92">
                <a:extLst>
                  <a:ext uri="{FF2B5EF4-FFF2-40B4-BE49-F238E27FC236}">
                    <a16:creationId xmlns:a16="http://schemas.microsoft.com/office/drawing/2014/main" id="{8B019BDC-3373-4A3E-A68B-49254FDA16BE}"/>
                  </a:ext>
                </a:extLst>
              </p:cNvPr>
              <p:cNvSpPr>
                <a:spLocks noChangeAspect="1"/>
              </p:cNvSpPr>
              <p:nvPr/>
            </p:nvSpPr>
            <p:spPr bwMode="auto">
              <a:xfrm>
                <a:off x="2931592" y="4583409"/>
                <a:ext cx="18241" cy="27377"/>
              </a:xfrm>
              <a:custGeom>
                <a:avLst/>
                <a:gdLst>
                  <a:gd name="T0" fmla="*/ 0 w 14"/>
                  <a:gd name="T1" fmla="*/ 13 h 22"/>
                  <a:gd name="T2" fmla="*/ 12 w 14"/>
                  <a:gd name="T3" fmla="*/ 0 h 22"/>
                  <a:gd name="T4" fmla="*/ 14 w 14"/>
                  <a:gd name="T5" fmla="*/ 11 h 22"/>
                  <a:gd name="T6" fmla="*/ 3 w 14"/>
                  <a:gd name="T7" fmla="*/ 22 h 22"/>
                  <a:gd name="T8" fmla="*/ 0 w 14"/>
                  <a:gd name="T9" fmla="*/ 13 h 22"/>
                </a:gdLst>
                <a:ahLst/>
                <a:cxnLst>
                  <a:cxn ang="0">
                    <a:pos x="T0" y="T1"/>
                  </a:cxn>
                  <a:cxn ang="0">
                    <a:pos x="T2" y="T3"/>
                  </a:cxn>
                  <a:cxn ang="0">
                    <a:pos x="T4" y="T5"/>
                  </a:cxn>
                  <a:cxn ang="0">
                    <a:pos x="T6" y="T7"/>
                  </a:cxn>
                  <a:cxn ang="0">
                    <a:pos x="T8" y="T9"/>
                  </a:cxn>
                </a:cxnLst>
                <a:rect l="0" t="0" r="r" b="b"/>
                <a:pathLst>
                  <a:path w="14" h="22">
                    <a:moveTo>
                      <a:pt x="0" y="13"/>
                    </a:moveTo>
                    <a:lnTo>
                      <a:pt x="12" y="0"/>
                    </a:lnTo>
                    <a:lnTo>
                      <a:pt x="14" y="11"/>
                    </a:lnTo>
                    <a:lnTo>
                      <a:pt x="3" y="22"/>
                    </a:lnTo>
                    <a:lnTo>
                      <a:pt x="0" y="13"/>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GB" dirty="0"/>
              </a:p>
            </p:txBody>
          </p:sp>
        </p:grpSp>
        <p:sp>
          <p:nvSpPr>
            <p:cNvPr id="72" name="Freeform 93">
              <a:extLst>
                <a:ext uri="{FF2B5EF4-FFF2-40B4-BE49-F238E27FC236}">
                  <a16:creationId xmlns:a16="http://schemas.microsoft.com/office/drawing/2014/main" id="{35108C11-40A9-4368-8412-B241FD450891}"/>
                </a:ext>
              </a:extLst>
            </p:cNvPr>
            <p:cNvSpPr>
              <a:spLocks noChangeAspect="1"/>
            </p:cNvSpPr>
            <p:nvPr/>
          </p:nvSpPr>
          <p:spPr bwMode="auto">
            <a:xfrm>
              <a:off x="4477177" y="3565886"/>
              <a:ext cx="848172" cy="903450"/>
            </a:xfrm>
            <a:custGeom>
              <a:avLst/>
              <a:gdLst>
                <a:gd name="T0" fmla="*/ 69 w 519"/>
                <a:gd name="T1" fmla="*/ 557 h 557"/>
                <a:gd name="T2" fmla="*/ 147 w 519"/>
                <a:gd name="T3" fmla="*/ 521 h 557"/>
                <a:gd name="T4" fmla="*/ 199 w 519"/>
                <a:gd name="T5" fmla="*/ 515 h 557"/>
                <a:gd name="T6" fmla="*/ 201 w 519"/>
                <a:gd name="T7" fmla="*/ 507 h 557"/>
                <a:gd name="T8" fmla="*/ 222 w 519"/>
                <a:gd name="T9" fmla="*/ 507 h 557"/>
                <a:gd name="T10" fmla="*/ 243 w 519"/>
                <a:gd name="T11" fmla="*/ 508 h 557"/>
                <a:gd name="T12" fmla="*/ 303 w 519"/>
                <a:gd name="T13" fmla="*/ 513 h 557"/>
                <a:gd name="T14" fmla="*/ 340 w 519"/>
                <a:gd name="T15" fmla="*/ 515 h 557"/>
                <a:gd name="T16" fmla="*/ 385 w 519"/>
                <a:gd name="T17" fmla="*/ 519 h 557"/>
                <a:gd name="T18" fmla="*/ 412 w 519"/>
                <a:gd name="T19" fmla="*/ 520 h 557"/>
                <a:gd name="T20" fmla="*/ 435 w 519"/>
                <a:gd name="T21" fmla="*/ 521 h 557"/>
                <a:gd name="T22" fmla="*/ 437 w 519"/>
                <a:gd name="T23" fmla="*/ 521 h 557"/>
                <a:gd name="T24" fmla="*/ 466 w 519"/>
                <a:gd name="T25" fmla="*/ 523 h 557"/>
                <a:gd name="T26" fmla="*/ 485 w 519"/>
                <a:gd name="T27" fmla="*/ 523 h 557"/>
                <a:gd name="T28" fmla="*/ 490 w 519"/>
                <a:gd name="T29" fmla="*/ 516 h 557"/>
                <a:gd name="T30" fmla="*/ 492 w 519"/>
                <a:gd name="T31" fmla="*/ 478 h 557"/>
                <a:gd name="T32" fmla="*/ 492 w 519"/>
                <a:gd name="T33" fmla="*/ 463 h 557"/>
                <a:gd name="T34" fmla="*/ 495 w 519"/>
                <a:gd name="T35" fmla="*/ 431 h 557"/>
                <a:gd name="T36" fmla="*/ 497 w 519"/>
                <a:gd name="T37" fmla="*/ 390 h 557"/>
                <a:gd name="T38" fmla="*/ 498 w 519"/>
                <a:gd name="T39" fmla="*/ 378 h 557"/>
                <a:gd name="T40" fmla="*/ 498 w 519"/>
                <a:gd name="T41" fmla="*/ 371 h 557"/>
                <a:gd name="T42" fmla="*/ 499 w 519"/>
                <a:gd name="T43" fmla="*/ 358 h 557"/>
                <a:gd name="T44" fmla="*/ 501 w 519"/>
                <a:gd name="T45" fmla="*/ 329 h 557"/>
                <a:gd name="T46" fmla="*/ 503 w 519"/>
                <a:gd name="T47" fmla="*/ 300 h 557"/>
                <a:gd name="T48" fmla="*/ 503 w 519"/>
                <a:gd name="T49" fmla="*/ 288 h 557"/>
                <a:gd name="T50" fmla="*/ 504 w 519"/>
                <a:gd name="T51" fmla="*/ 256 h 557"/>
                <a:gd name="T52" fmla="*/ 505 w 519"/>
                <a:gd name="T53" fmla="*/ 244 h 557"/>
                <a:gd name="T54" fmla="*/ 505 w 519"/>
                <a:gd name="T55" fmla="*/ 232 h 557"/>
                <a:gd name="T56" fmla="*/ 507 w 519"/>
                <a:gd name="T57" fmla="*/ 214 h 557"/>
                <a:gd name="T58" fmla="*/ 508 w 519"/>
                <a:gd name="T59" fmla="*/ 199 h 557"/>
                <a:gd name="T60" fmla="*/ 510 w 519"/>
                <a:gd name="T61" fmla="*/ 160 h 557"/>
                <a:gd name="T62" fmla="*/ 510 w 519"/>
                <a:gd name="T63" fmla="*/ 156 h 557"/>
                <a:gd name="T64" fmla="*/ 514 w 519"/>
                <a:gd name="T65" fmla="*/ 85 h 557"/>
                <a:gd name="T66" fmla="*/ 517 w 519"/>
                <a:gd name="T67" fmla="*/ 64 h 557"/>
                <a:gd name="T68" fmla="*/ 519 w 519"/>
                <a:gd name="T69" fmla="*/ 36 h 557"/>
                <a:gd name="T70" fmla="*/ 495 w 519"/>
                <a:gd name="T71" fmla="*/ 35 h 557"/>
                <a:gd name="T72" fmla="*/ 442 w 519"/>
                <a:gd name="T73" fmla="*/ 33 h 557"/>
                <a:gd name="T74" fmla="*/ 372 w 519"/>
                <a:gd name="T75" fmla="*/ 29 h 557"/>
                <a:gd name="T76" fmla="*/ 351 w 519"/>
                <a:gd name="T77" fmla="*/ 27 h 557"/>
                <a:gd name="T78" fmla="*/ 310 w 519"/>
                <a:gd name="T79" fmla="*/ 24 h 557"/>
                <a:gd name="T80" fmla="*/ 291 w 519"/>
                <a:gd name="T81" fmla="*/ 22 h 557"/>
                <a:gd name="T82" fmla="*/ 184 w 519"/>
                <a:gd name="T83" fmla="*/ 12 h 557"/>
                <a:gd name="T84" fmla="*/ 179 w 519"/>
                <a:gd name="T85" fmla="*/ 12 h 557"/>
                <a:gd name="T86" fmla="*/ 130 w 519"/>
                <a:gd name="T87" fmla="*/ 7 h 557"/>
                <a:gd name="T88" fmla="*/ 89 w 519"/>
                <a:gd name="T89" fmla="*/ 4 h 557"/>
                <a:gd name="T90" fmla="*/ 60 w 519"/>
                <a:gd name="T91" fmla="*/ 0 h 557"/>
                <a:gd name="T92" fmla="*/ 55 w 519"/>
                <a:gd name="T93" fmla="*/ 48 h 557"/>
                <a:gd name="T94" fmla="*/ 45 w 519"/>
                <a:gd name="T95" fmla="*/ 143 h 557"/>
                <a:gd name="T96" fmla="*/ 39 w 519"/>
                <a:gd name="T97" fmla="*/ 198 h 557"/>
                <a:gd name="T98" fmla="*/ 36 w 519"/>
                <a:gd name="T99" fmla="*/ 217 h 557"/>
                <a:gd name="T100" fmla="*/ 33 w 519"/>
                <a:gd name="T101" fmla="*/ 256 h 557"/>
                <a:gd name="T102" fmla="*/ 27 w 519"/>
                <a:gd name="T103" fmla="*/ 313 h 557"/>
                <a:gd name="T104" fmla="*/ 21 w 519"/>
                <a:gd name="T105" fmla="*/ 369 h 557"/>
                <a:gd name="T106" fmla="*/ 18 w 519"/>
                <a:gd name="T107" fmla="*/ 389 h 557"/>
                <a:gd name="T108" fmla="*/ 15 w 519"/>
                <a:gd name="T109" fmla="*/ 413 h 557"/>
                <a:gd name="T110" fmla="*/ 12 w 519"/>
                <a:gd name="T111" fmla="*/ 444 h 557"/>
                <a:gd name="T112" fmla="*/ 1 w 519"/>
                <a:gd name="T113" fmla="*/ 532 h 557"/>
                <a:gd name="T114" fmla="*/ 15 w 519"/>
                <a:gd name="T115" fmla="*/ 55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9" h="557">
                  <a:moveTo>
                    <a:pt x="15" y="552"/>
                  </a:moveTo>
                  <a:lnTo>
                    <a:pt x="69" y="557"/>
                  </a:lnTo>
                  <a:lnTo>
                    <a:pt x="72" y="514"/>
                  </a:lnTo>
                  <a:lnTo>
                    <a:pt x="147" y="521"/>
                  </a:lnTo>
                  <a:lnTo>
                    <a:pt x="208" y="526"/>
                  </a:lnTo>
                  <a:lnTo>
                    <a:pt x="199" y="515"/>
                  </a:lnTo>
                  <a:lnTo>
                    <a:pt x="203" y="513"/>
                  </a:lnTo>
                  <a:lnTo>
                    <a:pt x="201" y="507"/>
                  </a:lnTo>
                  <a:lnTo>
                    <a:pt x="203" y="504"/>
                  </a:lnTo>
                  <a:lnTo>
                    <a:pt x="222" y="507"/>
                  </a:lnTo>
                  <a:lnTo>
                    <a:pt x="233" y="507"/>
                  </a:lnTo>
                  <a:lnTo>
                    <a:pt x="243" y="508"/>
                  </a:lnTo>
                  <a:lnTo>
                    <a:pt x="253" y="509"/>
                  </a:lnTo>
                  <a:lnTo>
                    <a:pt x="303" y="513"/>
                  </a:lnTo>
                  <a:lnTo>
                    <a:pt x="325" y="514"/>
                  </a:lnTo>
                  <a:lnTo>
                    <a:pt x="340" y="515"/>
                  </a:lnTo>
                  <a:lnTo>
                    <a:pt x="346" y="516"/>
                  </a:lnTo>
                  <a:lnTo>
                    <a:pt x="385" y="519"/>
                  </a:lnTo>
                  <a:lnTo>
                    <a:pt x="393" y="519"/>
                  </a:lnTo>
                  <a:lnTo>
                    <a:pt x="412" y="520"/>
                  </a:lnTo>
                  <a:lnTo>
                    <a:pt x="415" y="520"/>
                  </a:lnTo>
                  <a:lnTo>
                    <a:pt x="435" y="521"/>
                  </a:lnTo>
                  <a:lnTo>
                    <a:pt x="436" y="521"/>
                  </a:lnTo>
                  <a:lnTo>
                    <a:pt x="437" y="521"/>
                  </a:lnTo>
                  <a:lnTo>
                    <a:pt x="444" y="522"/>
                  </a:lnTo>
                  <a:lnTo>
                    <a:pt x="466" y="523"/>
                  </a:lnTo>
                  <a:lnTo>
                    <a:pt x="468" y="523"/>
                  </a:lnTo>
                  <a:lnTo>
                    <a:pt x="485" y="523"/>
                  </a:lnTo>
                  <a:lnTo>
                    <a:pt x="490" y="525"/>
                  </a:lnTo>
                  <a:lnTo>
                    <a:pt x="490" y="516"/>
                  </a:lnTo>
                  <a:lnTo>
                    <a:pt x="491" y="499"/>
                  </a:lnTo>
                  <a:lnTo>
                    <a:pt x="492" y="478"/>
                  </a:lnTo>
                  <a:lnTo>
                    <a:pt x="492" y="473"/>
                  </a:lnTo>
                  <a:lnTo>
                    <a:pt x="492" y="463"/>
                  </a:lnTo>
                  <a:lnTo>
                    <a:pt x="493" y="444"/>
                  </a:lnTo>
                  <a:lnTo>
                    <a:pt x="495" y="431"/>
                  </a:lnTo>
                  <a:lnTo>
                    <a:pt x="496" y="414"/>
                  </a:lnTo>
                  <a:lnTo>
                    <a:pt x="497" y="390"/>
                  </a:lnTo>
                  <a:lnTo>
                    <a:pt x="497" y="389"/>
                  </a:lnTo>
                  <a:lnTo>
                    <a:pt x="498" y="378"/>
                  </a:lnTo>
                  <a:lnTo>
                    <a:pt x="498" y="375"/>
                  </a:lnTo>
                  <a:lnTo>
                    <a:pt x="498" y="371"/>
                  </a:lnTo>
                  <a:lnTo>
                    <a:pt x="499" y="361"/>
                  </a:lnTo>
                  <a:lnTo>
                    <a:pt x="499" y="358"/>
                  </a:lnTo>
                  <a:lnTo>
                    <a:pt x="499" y="346"/>
                  </a:lnTo>
                  <a:lnTo>
                    <a:pt x="501" y="329"/>
                  </a:lnTo>
                  <a:lnTo>
                    <a:pt x="502" y="305"/>
                  </a:lnTo>
                  <a:lnTo>
                    <a:pt x="503" y="300"/>
                  </a:lnTo>
                  <a:lnTo>
                    <a:pt x="503" y="299"/>
                  </a:lnTo>
                  <a:lnTo>
                    <a:pt x="503" y="288"/>
                  </a:lnTo>
                  <a:lnTo>
                    <a:pt x="503" y="281"/>
                  </a:lnTo>
                  <a:lnTo>
                    <a:pt x="504" y="256"/>
                  </a:lnTo>
                  <a:lnTo>
                    <a:pt x="505" y="245"/>
                  </a:lnTo>
                  <a:lnTo>
                    <a:pt x="505" y="244"/>
                  </a:lnTo>
                  <a:lnTo>
                    <a:pt x="505" y="237"/>
                  </a:lnTo>
                  <a:lnTo>
                    <a:pt x="505" y="232"/>
                  </a:lnTo>
                  <a:lnTo>
                    <a:pt x="507" y="220"/>
                  </a:lnTo>
                  <a:lnTo>
                    <a:pt x="507" y="214"/>
                  </a:lnTo>
                  <a:lnTo>
                    <a:pt x="508" y="205"/>
                  </a:lnTo>
                  <a:lnTo>
                    <a:pt x="508" y="199"/>
                  </a:lnTo>
                  <a:lnTo>
                    <a:pt x="509" y="171"/>
                  </a:lnTo>
                  <a:lnTo>
                    <a:pt x="510" y="160"/>
                  </a:lnTo>
                  <a:lnTo>
                    <a:pt x="510" y="159"/>
                  </a:lnTo>
                  <a:lnTo>
                    <a:pt x="510" y="156"/>
                  </a:lnTo>
                  <a:lnTo>
                    <a:pt x="511" y="129"/>
                  </a:lnTo>
                  <a:lnTo>
                    <a:pt x="514" y="85"/>
                  </a:lnTo>
                  <a:lnTo>
                    <a:pt x="516" y="85"/>
                  </a:lnTo>
                  <a:lnTo>
                    <a:pt x="517" y="64"/>
                  </a:lnTo>
                  <a:lnTo>
                    <a:pt x="519" y="48"/>
                  </a:lnTo>
                  <a:lnTo>
                    <a:pt x="519" y="36"/>
                  </a:lnTo>
                  <a:lnTo>
                    <a:pt x="513" y="36"/>
                  </a:lnTo>
                  <a:lnTo>
                    <a:pt x="495" y="35"/>
                  </a:lnTo>
                  <a:lnTo>
                    <a:pt x="491" y="35"/>
                  </a:lnTo>
                  <a:lnTo>
                    <a:pt x="442" y="33"/>
                  </a:lnTo>
                  <a:lnTo>
                    <a:pt x="414" y="31"/>
                  </a:lnTo>
                  <a:lnTo>
                    <a:pt x="372" y="29"/>
                  </a:lnTo>
                  <a:lnTo>
                    <a:pt x="355" y="27"/>
                  </a:lnTo>
                  <a:lnTo>
                    <a:pt x="351" y="27"/>
                  </a:lnTo>
                  <a:lnTo>
                    <a:pt x="312" y="24"/>
                  </a:lnTo>
                  <a:lnTo>
                    <a:pt x="310" y="24"/>
                  </a:lnTo>
                  <a:lnTo>
                    <a:pt x="300" y="23"/>
                  </a:lnTo>
                  <a:lnTo>
                    <a:pt x="291" y="22"/>
                  </a:lnTo>
                  <a:lnTo>
                    <a:pt x="255" y="19"/>
                  </a:lnTo>
                  <a:lnTo>
                    <a:pt x="184" y="12"/>
                  </a:lnTo>
                  <a:lnTo>
                    <a:pt x="181" y="12"/>
                  </a:lnTo>
                  <a:lnTo>
                    <a:pt x="179" y="12"/>
                  </a:lnTo>
                  <a:lnTo>
                    <a:pt x="178" y="12"/>
                  </a:lnTo>
                  <a:lnTo>
                    <a:pt x="130" y="7"/>
                  </a:lnTo>
                  <a:lnTo>
                    <a:pt x="111" y="5"/>
                  </a:lnTo>
                  <a:lnTo>
                    <a:pt x="89" y="4"/>
                  </a:lnTo>
                  <a:lnTo>
                    <a:pt x="83" y="3"/>
                  </a:lnTo>
                  <a:lnTo>
                    <a:pt x="60" y="0"/>
                  </a:lnTo>
                  <a:lnTo>
                    <a:pt x="58" y="24"/>
                  </a:lnTo>
                  <a:lnTo>
                    <a:pt x="55" y="48"/>
                  </a:lnTo>
                  <a:lnTo>
                    <a:pt x="49" y="97"/>
                  </a:lnTo>
                  <a:lnTo>
                    <a:pt x="45" y="143"/>
                  </a:lnTo>
                  <a:lnTo>
                    <a:pt x="45" y="145"/>
                  </a:lnTo>
                  <a:lnTo>
                    <a:pt x="39" y="198"/>
                  </a:lnTo>
                  <a:lnTo>
                    <a:pt x="37" y="215"/>
                  </a:lnTo>
                  <a:lnTo>
                    <a:pt x="36" y="217"/>
                  </a:lnTo>
                  <a:lnTo>
                    <a:pt x="35" y="235"/>
                  </a:lnTo>
                  <a:lnTo>
                    <a:pt x="33" y="256"/>
                  </a:lnTo>
                  <a:lnTo>
                    <a:pt x="29" y="292"/>
                  </a:lnTo>
                  <a:lnTo>
                    <a:pt x="27" y="313"/>
                  </a:lnTo>
                  <a:lnTo>
                    <a:pt x="25" y="316"/>
                  </a:lnTo>
                  <a:lnTo>
                    <a:pt x="21" y="369"/>
                  </a:lnTo>
                  <a:lnTo>
                    <a:pt x="19" y="375"/>
                  </a:lnTo>
                  <a:lnTo>
                    <a:pt x="18" y="389"/>
                  </a:lnTo>
                  <a:lnTo>
                    <a:pt x="16" y="411"/>
                  </a:lnTo>
                  <a:lnTo>
                    <a:pt x="15" y="413"/>
                  </a:lnTo>
                  <a:lnTo>
                    <a:pt x="12" y="437"/>
                  </a:lnTo>
                  <a:lnTo>
                    <a:pt x="12" y="444"/>
                  </a:lnTo>
                  <a:lnTo>
                    <a:pt x="3" y="529"/>
                  </a:lnTo>
                  <a:lnTo>
                    <a:pt x="1" y="532"/>
                  </a:lnTo>
                  <a:lnTo>
                    <a:pt x="0" y="551"/>
                  </a:lnTo>
                  <a:lnTo>
                    <a:pt x="15" y="552"/>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GB" dirty="0"/>
            </a:p>
          </p:txBody>
        </p:sp>
      </p:grpSp>
      <p:sp>
        <p:nvSpPr>
          <p:cNvPr id="80" name="Rectangle 79">
            <a:extLst>
              <a:ext uri="{FF2B5EF4-FFF2-40B4-BE49-F238E27FC236}">
                <a16:creationId xmlns:a16="http://schemas.microsoft.com/office/drawing/2014/main" id="{732CA1B7-614B-4FDC-ABD3-32B5DEB0513D}"/>
              </a:ext>
            </a:extLst>
          </p:cNvPr>
          <p:cNvSpPr/>
          <p:nvPr/>
        </p:nvSpPr>
        <p:spPr>
          <a:xfrm>
            <a:off x="7332796" y="5834200"/>
            <a:ext cx="2161736" cy="642800"/>
          </a:xfrm>
          <a:prstGeom prst="rect">
            <a:avLst/>
          </a:prstGeom>
          <a:solidFill>
            <a:schemeClr val="accent2"/>
          </a:solidFill>
          <a:ln w="25400" cap="flat" cmpd="sng" algn="ctr">
            <a:noFill/>
            <a:prstDash val="solid"/>
          </a:ln>
          <a:effectLst/>
        </p:spPr>
        <p:txBody>
          <a:bodyPr rtlCol="0" anchor="ctr"/>
          <a:lstStyle/>
          <a:p>
            <a:pPr algn="ctr">
              <a:defRPr/>
            </a:pPr>
            <a:r>
              <a:rPr lang="en-US" kern="0" dirty="0">
                <a:solidFill>
                  <a:srgbClr val="FFFFFF"/>
                </a:solidFill>
                <a:latin typeface="+mj-lt"/>
              </a:rPr>
              <a:t>One-Off Programs (1-5)</a:t>
            </a:r>
          </a:p>
        </p:txBody>
      </p:sp>
      <p:sp>
        <p:nvSpPr>
          <p:cNvPr id="81" name="Rectangle 80">
            <a:extLst>
              <a:ext uri="{FF2B5EF4-FFF2-40B4-BE49-F238E27FC236}">
                <a16:creationId xmlns:a16="http://schemas.microsoft.com/office/drawing/2014/main" id="{01C7DDDF-9BA3-4A1B-B608-EBE593387F05}"/>
              </a:ext>
            </a:extLst>
          </p:cNvPr>
          <p:cNvSpPr/>
          <p:nvPr/>
        </p:nvSpPr>
        <p:spPr>
          <a:xfrm>
            <a:off x="5437112" y="5834200"/>
            <a:ext cx="1830806" cy="642800"/>
          </a:xfrm>
          <a:prstGeom prst="rect">
            <a:avLst/>
          </a:prstGeom>
          <a:solidFill>
            <a:schemeClr val="accent3"/>
          </a:solidFill>
          <a:ln w="25400" cap="flat" cmpd="sng" algn="ctr">
            <a:noFill/>
            <a:prstDash val="solid"/>
          </a:ln>
          <a:effectLst/>
        </p:spPr>
        <p:txBody>
          <a:bodyPr rtlCol="0" anchor="ctr"/>
          <a:lstStyle/>
          <a:p>
            <a:pPr algn="ctr">
              <a:defRPr/>
            </a:pPr>
            <a:r>
              <a:rPr lang="en-US" kern="0" dirty="0">
                <a:solidFill>
                  <a:srgbClr val="FFFFFF"/>
                </a:solidFill>
                <a:latin typeface="+mj-lt"/>
              </a:rPr>
              <a:t>Policy-Enabled Market</a:t>
            </a:r>
          </a:p>
        </p:txBody>
      </p:sp>
      <p:sp>
        <p:nvSpPr>
          <p:cNvPr id="82" name="Rectangle 81">
            <a:extLst>
              <a:ext uri="{FF2B5EF4-FFF2-40B4-BE49-F238E27FC236}">
                <a16:creationId xmlns:a16="http://schemas.microsoft.com/office/drawing/2014/main" id="{7389AFE6-CBC5-4CBF-B645-4D5EAD61B9FD}"/>
              </a:ext>
            </a:extLst>
          </p:cNvPr>
          <p:cNvSpPr/>
          <p:nvPr/>
        </p:nvSpPr>
        <p:spPr>
          <a:xfrm>
            <a:off x="9553759" y="5834200"/>
            <a:ext cx="2161736" cy="642800"/>
          </a:xfrm>
          <a:prstGeom prst="rect">
            <a:avLst/>
          </a:prstGeom>
          <a:solidFill>
            <a:schemeClr val="accent1"/>
          </a:solidFill>
          <a:ln w="25400" cap="flat" cmpd="sng" algn="ctr">
            <a:noFill/>
            <a:prstDash val="solid"/>
          </a:ln>
          <a:effectLst/>
        </p:spPr>
        <p:txBody>
          <a:bodyPr rtlCol="0" anchor="ctr"/>
          <a:lstStyle/>
          <a:p>
            <a:pPr algn="ctr">
              <a:defRPr/>
            </a:pPr>
            <a:r>
              <a:rPr lang="en-US" kern="0" dirty="0">
                <a:solidFill>
                  <a:srgbClr val="FFFFFF"/>
                </a:solidFill>
                <a:latin typeface="+mj-lt"/>
              </a:rPr>
              <a:t>One-Off Programs (5+)</a:t>
            </a:r>
          </a:p>
        </p:txBody>
      </p:sp>
    </p:spTree>
    <p:extLst>
      <p:ext uri="{BB962C8B-B14F-4D97-AF65-F5344CB8AC3E}">
        <p14:creationId xmlns:p14="http://schemas.microsoft.com/office/powerpoint/2010/main" val="1052896557"/>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13" name="Rectangle 12"/>
          <p:cNvSpPr/>
          <p:nvPr/>
        </p:nvSpPr>
        <p:spPr>
          <a:xfrm>
            <a:off x="767710" y="2949866"/>
            <a:ext cx="10611886" cy="694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94515" y="3608049"/>
            <a:ext cx="2073728" cy="2887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Google Shape;393;p34"/>
          <p:cNvSpPr txBox="1">
            <a:spLocks noGrp="1"/>
          </p:cNvSpPr>
          <p:nvPr>
            <p:ph type="body" idx="1"/>
          </p:nvPr>
        </p:nvSpPr>
        <p:spPr>
          <a:xfrm>
            <a:off x="609601" y="1595422"/>
            <a:ext cx="10541100" cy="921545"/>
          </a:xfrm>
          <a:prstGeom prst="rect">
            <a:avLst/>
          </a:prstGeom>
          <a:noFill/>
          <a:ln>
            <a:noFill/>
          </a:ln>
        </p:spPr>
        <p:txBody>
          <a:bodyPr spcFirstLastPara="1" wrap="square" lIns="91425" tIns="45700" rIns="91425" bIns="45700" anchor="t" anchorCtr="0">
            <a:noAutofit/>
          </a:bodyPr>
          <a:lstStyle/>
          <a:p>
            <a:pPr marL="457188" lvl="0" indent="-457188">
              <a:lnSpc>
                <a:spcPct val="115000"/>
              </a:lnSpc>
              <a:spcBef>
                <a:spcPts val="600"/>
              </a:spcBef>
              <a:buClr>
                <a:schemeClr val="dk1"/>
              </a:buClr>
              <a:buSzPts val="2000"/>
            </a:pPr>
            <a:r>
              <a:rPr lang="en-US" sz="2400" b="0" dirty="0">
                <a:solidFill>
                  <a:srgbClr val="4D5B6B"/>
                </a:solidFill>
                <a:latin typeface="Arial"/>
                <a:ea typeface="Arial"/>
                <a:cs typeface="Arial"/>
                <a:sym typeface="Arial"/>
              </a:rPr>
              <a:t>Policy-enabled markets account for 71% of all currently operating community solar capacity. </a:t>
            </a:r>
          </a:p>
          <a:p>
            <a:pPr marL="457188" marR="0" lvl="0" indent="0" algn="l" rtl="0">
              <a:spcBef>
                <a:spcPts val="400"/>
              </a:spcBef>
              <a:spcAft>
                <a:spcPts val="0"/>
              </a:spcAft>
              <a:buNone/>
            </a:pPr>
            <a:endParaRPr dirty="0">
              <a:solidFill>
                <a:schemeClr val="dk1"/>
              </a:solidFill>
              <a:latin typeface="Helvetica Neue"/>
              <a:ea typeface="Helvetica Neue"/>
              <a:cs typeface="Helvetica Neue"/>
              <a:sym typeface="Helvetica Neue"/>
            </a:endParaRPr>
          </a:p>
          <a:p>
            <a:pPr marL="457188" marR="0" lvl="0" indent="-330188" algn="l" rtl="0">
              <a:spcBef>
                <a:spcPts val="400"/>
              </a:spcBef>
              <a:spcAft>
                <a:spcPts val="0"/>
              </a:spcAft>
              <a:buClr>
                <a:srgbClr val="444444"/>
              </a:buClr>
              <a:buSzPts val="2000"/>
              <a:buFont typeface="Arial"/>
              <a:buNone/>
            </a:pPr>
            <a:endParaRPr sz="2000" b="0" i="0" u="none" strike="noStrike" cap="none" dirty="0">
              <a:solidFill>
                <a:schemeClr val="dk1"/>
              </a:solidFill>
              <a:latin typeface="Helvetica Neue"/>
              <a:ea typeface="Helvetica Neue"/>
              <a:cs typeface="Helvetica Neue"/>
              <a:sym typeface="Helvetica Neue"/>
            </a:endParaRPr>
          </a:p>
        </p:txBody>
      </p:sp>
      <p:sp>
        <p:nvSpPr>
          <p:cNvPr id="394" name="Google Shape;394;p34"/>
          <p:cNvSpPr txBox="1"/>
          <p:nvPr/>
        </p:nvSpPr>
        <p:spPr>
          <a:xfrm>
            <a:off x="609601" y="468088"/>
            <a:ext cx="99567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C6C9B"/>
              </a:buClr>
              <a:buSzPts val="4000"/>
              <a:buFont typeface="Helvetica Neue"/>
              <a:buNone/>
            </a:pPr>
            <a:r>
              <a:rPr lang="en-US" sz="3600" b="1" dirty="0">
                <a:solidFill>
                  <a:srgbClr val="3C6C9B"/>
                </a:solidFill>
                <a:latin typeface="Helvetica Neue"/>
                <a:ea typeface="Helvetica Neue"/>
                <a:cs typeface="Helvetica Neue"/>
                <a:sym typeface="Helvetica Neue"/>
              </a:rPr>
              <a:t>State Policy Drives Substantial Growth</a:t>
            </a:r>
            <a:endParaRPr sz="3600" b="1" dirty="0">
              <a:solidFill>
                <a:srgbClr val="3C6C9B"/>
              </a:solidFill>
              <a:latin typeface="Montserrat"/>
              <a:ea typeface="Montserrat"/>
              <a:cs typeface="Montserrat"/>
              <a:sym typeface="Montserra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10" y="3608619"/>
            <a:ext cx="4542055" cy="288967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2300" y="3608050"/>
            <a:ext cx="4407295" cy="288727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2532" y="3928107"/>
            <a:ext cx="1397000" cy="2273300"/>
          </a:xfrm>
          <a:prstGeom prst="rect">
            <a:avLst/>
          </a:prstGeom>
        </p:spPr>
      </p:pic>
      <p:sp>
        <p:nvSpPr>
          <p:cNvPr id="11" name="TextBox 10"/>
          <p:cNvSpPr txBox="1"/>
          <p:nvPr/>
        </p:nvSpPr>
        <p:spPr>
          <a:xfrm>
            <a:off x="767709" y="6495324"/>
            <a:ext cx="10744653" cy="307777"/>
          </a:xfrm>
          <a:prstGeom prst="rect">
            <a:avLst/>
          </a:prstGeom>
          <a:noFill/>
        </p:spPr>
        <p:txBody>
          <a:bodyPr wrap="square" rtlCol="0">
            <a:spAutoFit/>
          </a:bodyPr>
          <a:lstStyle/>
          <a:p>
            <a:r>
              <a:rPr lang="en-US" dirty="0">
                <a:solidFill>
                  <a:schemeClr val="bg2"/>
                </a:solidFill>
              </a:rPr>
              <a:t>Image Source: Smart Electric Power Alliance. </a:t>
            </a:r>
            <a:r>
              <a:rPr lang="en-US" i="1" dirty="0">
                <a:solidFill>
                  <a:schemeClr val="bg2"/>
                </a:solidFill>
              </a:rPr>
              <a:t>Community Solar Program Design Models. </a:t>
            </a:r>
            <a:r>
              <a:rPr lang="en-US" dirty="0">
                <a:solidFill>
                  <a:schemeClr val="bg2"/>
                </a:solidFill>
              </a:rPr>
              <a:t>Data from December 31, 2017</a:t>
            </a:r>
          </a:p>
        </p:txBody>
      </p:sp>
      <p:sp>
        <p:nvSpPr>
          <p:cNvPr id="12" name="TextBox 11"/>
          <p:cNvSpPr txBox="1"/>
          <p:nvPr/>
        </p:nvSpPr>
        <p:spPr>
          <a:xfrm>
            <a:off x="767709" y="2949867"/>
            <a:ext cx="4326806" cy="646331"/>
          </a:xfrm>
          <a:prstGeom prst="rect">
            <a:avLst/>
          </a:prstGeom>
          <a:noFill/>
        </p:spPr>
        <p:txBody>
          <a:bodyPr wrap="square" rtlCol="0">
            <a:spAutoFit/>
          </a:bodyPr>
          <a:lstStyle/>
          <a:p>
            <a:pPr algn="ctr"/>
            <a:r>
              <a:rPr lang="en-US" sz="1800" b="1" dirty="0">
                <a:solidFill>
                  <a:srgbClr val="3C6C9B"/>
                </a:solidFill>
              </a:rPr>
              <a:t>Figure 1: Third Party Administered Capacity </a:t>
            </a:r>
          </a:p>
        </p:txBody>
      </p:sp>
      <p:sp>
        <p:nvSpPr>
          <p:cNvPr id="15" name="TextBox 14"/>
          <p:cNvSpPr txBox="1"/>
          <p:nvPr/>
        </p:nvSpPr>
        <p:spPr>
          <a:xfrm>
            <a:off x="6972300" y="2949866"/>
            <a:ext cx="4326806" cy="646331"/>
          </a:xfrm>
          <a:prstGeom prst="rect">
            <a:avLst/>
          </a:prstGeom>
          <a:noFill/>
        </p:spPr>
        <p:txBody>
          <a:bodyPr wrap="square" rtlCol="0">
            <a:spAutoFit/>
          </a:bodyPr>
          <a:lstStyle/>
          <a:p>
            <a:pPr algn="ctr"/>
            <a:r>
              <a:rPr lang="en-US" sz="1800" b="1" dirty="0">
                <a:solidFill>
                  <a:srgbClr val="3C6C9B"/>
                </a:solidFill>
              </a:rPr>
              <a:t>Figure 2</a:t>
            </a:r>
            <a:r>
              <a:rPr lang="en-US" sz="1800" b="1">
                <a:solidFill>
                  <a:srgbClr val="3C6C9B"/>
                </a:solidFill>
              </a:rPr>
              <a:t>: Utility Administered </a:t>
            </a:r>
            <a:r>
              <a:rPr lang="en-US" sz="1800" b="1" dirty="0">
                <a:solidFill>
                  <a:srgbClr val="3C6C9B"/>
                </a:solidFill>
              </a:rPr>
              <a:t>Capacity </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4"/>
          <p:cNvSpPr txBox="1">
            <a:spLocks noGrp="1"/>
          </p:cNvSpPr>
          <p:nvPr>
            <p:ph type="body" idx="1"/>
          </p:nvPr>
        </p:nvSpPr>
        <p:spPr>
          <a:xfrm>
            <a:off x="609601" y="1595422"/>
            <a:ext cx="10541100" cy="4381500"/>
          </a:xfrm>
          <a:prstGeom prst="rect">
            <a:avLst/>
          </a:prstGeom>
          <a:noFill/>
          <a:ln>
            <a:noFill/>
          </a:ln>
        </p:spPr>
        <p:txBody>
          <a:bodyPr spcFirstLastPara="1" wrap="square" lIns="91425" tIns="45700" rIns="91425" bIns="45700" anchor="t" anchorCtr="0">
            <a:noAutofit/>
          </a:bodyPr>
          <a:lstStyle/>
          <a:p>
            <a:pPr marL="457188" lvl="0" indent="-457188" algn="l" rtl="0">
              <a:lnSpc>
                <a:spcPct val="115000"/>
              </a:lnSpc>
              <a:spcBef>
                <a:spcPts val="600"/>
              </a:spcBef>
              <a:spcAft>
                <a:spcPts val="0"/>
              </a:spcAft>
              <a:buClr>
                <a:schemeClr val="dk1"/>
              </a:buClr>
              <a:buSzPts val="2000"/>
              <a:buFont typeface="Arial"/>
              <a:buChar char="»"/>
            </a:pPr>
            <a:r>
              <a:rPr lang="en-US" sz="2400" b="0" dirty="0">
                <a:solidFill>
                  <a:srgbClr val="4D5B6B"/>
                </a:solidFill>
                <a:latin typeface="Arial"/>
                <a:ea typeface="Arial"/>
                <a:cs typeface="Arial"/>
                <a:sym typeface="Arial"/>
              </a:rPr>
              <a:t>31 states across the country without laws that explicitly allow for community solar</a:t>
            </a:r>
            <a:endParaRPr sz="2400" b="0" dirty="0">
              <a:solidFill>
                <a:srgbClr val="4D5B6B"/>
              </a:solidFill>
              <a:latin typeface="Arial"/>
              <a:ea typeface="Arial"/>
              <a:cs typeface="Arial"/>
              <a:sym typeface="Arial"/>
            </a:endParaRPr>
          </a:p>
          <a:p>
            <a:pPr marL="457188" lvl="0" indent="-457188" algn="l" rtl="0">
              <a:lnSpc>
                <a:spcPct val="115000"/>
              </a:lnSpc>
              <a:spcBef>
                <a:spcPts val="0"/>
              </a:spcBef>
              <a:spcAft>
                <a:spcPts val="0"/>
              </a:spcAft>
              <a:buClr>
                <a:schemeClr val="dk1"/>
              </a:buClr>
              <a:buSzPts val="2000"/>
              <a:buFont typeface="Arial"/>
              <a:buChar char="»"/>
            </a:pPr>
            <a:r>
              <a:rPr lang="en-US" sz="2400" b="0" dirty="0">
                <a:solidFill>
                  <a:srgbClr val="4D5B6B"/>
                </a:solidFill>
                <a:latin typeface="Arial"/>
                <a:ea typeface="Arial"/>
                <a:cs typeface="Arial"/>
                <a:sym typeface="Arial"/>
              </a:rPr>
              <a:t>Utilities can voluntarily launch community solar programs – but these take time, have historically been offered at an extra cost, and result in limited capacity and available subscriptions</a:t>
            </a:r>
            <a:endParaRPr sz="2400" b="0" dirty="0">
              <a:solidFill>
                <a:srgbClr val="4D5B6B"/>
              </a:solidFill>
              <a:latin typeface="Arial"/>
              <a:ea typeface="Arial"/>
              <a:cs typeface="Arial"/>
              <a:sym typeface="Arial"/>
            </a:endParaRPr>
          </a:p>
          <a:p>
            <a:pPr marL="457188" lvl="0" indent="-457188" algn="l" rtl="0">
              <a:lnSpc>
                <a:spcPct val="115000"/>
              </a:lnSpc>
              <a:spcBef>
                <a:spcPts val="0"/>
              </a:spcBef>
              <a:spcAft>
                <a:spcPts val="0"/>
              </a:spcAft>
              <a:buClr>
                <a:srgbClr val="33579E"/>
              </a:buClr>
              <a:buSzPts val="2000"/>
              <a:buFont typeface="Arial"/>
              <a:buChar char="»"/>
            </a:pPr>
            <a:r>
              <a:rPr lang="en-US" sz="2400" dirty="0">
                <a:solidFill>
                  <a:srgbClr val="33579E"/>
                </a:solidFill>
                <a:latin typeface="Arial"/>
                <a:ea typeface="Arial"/>
                <a:cs typeface="Arial"/>
                <a:sym typeface="Arial"/>
              </a:rPr>
              <a:t>SOLUTION: </a:t>
            </a:r>
            <a:r>
              <a:rPr lang="en-US" sz="2400" b="0" dirty="0">
                <a:solidFill>
                  <a:srgbClr val="33579E"/>
                </a:solidFill>
                <a:latin typeface="Arial"/>
                <a:ea typeface="Arial"/>
                <a:cs typeface="Arial"/>
                <a:sym typeface="Arial"/>
              </a:rPr>
              <a:t>Statewide programs</a:t>
            </a:r>
            <a:r>
              <a:rPr lang="en-US" sz="2400" dirty="0">
                <a:solidFill>
                  <a:srgbClr val="33579E"/>
                </a:solidFill>
                <a:latin typeface="Arial"/>
                <a:ea typeface="Arial"/>
                <a:cs typeface="Arial"/>
                <a:sym typeface="Arial"/>
              </a:rPr>
              <a:t> </a:t>
            </a:r>
            <a:r>
              <a:rPr lang="en-US" sz="2400" b="0" dirty="0">
                <a:solidFill>
                  <a:srgbClr val="33579E"/>
                </a:solidFill>
                <a:latin typeface="Arial"/>
                <a:ea typeface="Arial"/>
                <a:cs typeface="Arial"/>
                <a:sym typeface="Arial"/>
              </a:rPr>
              <a:t>mandated at the state legislature drive solar projects, create jobs, can include meaningful low-income provisions and may be designed to maximize the customer value proposition.</a:t>
            </a:r>
            <a:endParaRPr sz="2400" b="0" dirty="0">
              <a:solidFill>
                <a:srgbClr val="33579E"/>
              </a:solidFill>
              <a:latin typeface="Arial"/>
              <a:ea typeface="Arial"/>
              <a:cs typeface="Arial"/>
              <a:sym typeface="Arial"/>
            </a:endParaRPr>
          </a:p>
          <a:p>
            <a:pPr marL="457188" marR="0" lvl="0" indent="0" algn="l" rtl="0">
              <a:spcBef>
                <a:spcPts val="400"/>
              </a:spcBef>
              <a:spcAft>
                <a:spcPts val="0"/>
              </a:spcAft>
              <a:buNone/>
            </a:pPr>
            <a:endParaRPr dirty="0">
              <a:solidFill>
                <a:schemeClr val="dk1"/>
              </a:solidFill>
              <a:latin typeface="Helvetica Neue"/>
              <a:ea typeface="Helvetica Neue"/>
              <a:cs typeface="Helvetica Neue"/>
              <a:sym typeface="Helvetica Neue"/>
            </a:endParaRPr>
          </a:p>
          <a:p>
            <a:pPr marL="457188" marR="0" lvl="0" indent="-330188" algn="l" rtl="0">
              <a:spcBef>
                <a:spcPts val="400"/>
              </a:spcBef>
              <a:spcAft>
                <a:spcPts val="0"/>
              </a:spcAft>
              <a:buClr>
                <a:srgbClr val="444444"/>
              </a:buClr>
              <a:buSzPts val="2000"/>
              <a:buFont typeface="Arial"/>
              <a:buNone/>
            </a:pPr>
            <a:endParaRPr sz="2000" b="0" i="0" u="none" strike="noStrike" cap="none" dirty="0">
              <a:solidFill>
                <a:schemeClr val="dk1"/>
              </a:solidFill>
              <a:latin typeface="Helvetica Neue"/>
              <a:ea typeface="Helvetica Neue"/>
              <a:cs typeface="Helvetica Neue"/>
              <a:sym typeface="Helvetica Neue"/>
            </a:endParaRPr>
          </a:p>
        </p:txBody>
      </p:sp>
      <p:sp>
        <p:nvSpPr>
          <p:cNvPr id="394" name="Google Shape;394;p34"/>
          <p:cNvSpPr txBox="1"/>
          <p:nvPr/>
        </p:nvSpPr>
        <p:spPr>
          <a:xfrm>
            <a:off x="609601" y="468088"/>
            <a:ext cx="99567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C6C9B"/>
              </a:buClr>
              <a:buSzPts val="4000"/>
              <a:buFont typeface="Helvetica Neue"/>
              <a:buNone/>
            </a:pPr>
            <a:r>
              <a:rPr lang="en-US" sz="3600" b="1" dirty="0">
                <a:solidFill>
                  <a:srgbClr val="3C6C9B"/>
                </a:solidFill>
                <a:latin typeface="Helvetica Neue"/>
                <a:ea typeface="Helvetica Neue"/>
                <a:cs typeface="Helvetica Neue"/>
                <a:sym typeface="Helvetica Neue"/>
              </a:rPr>
              <a:t>Why isn’t Community Solar Everywhere?</a:t>
            </a:r>
            <a:endParaRPr sz="3600" b="1" dirty="0">
              <a:solidFill>
                <a:srgbClr val="3C6C9B"/>
              </a:solidFill>
              <a:latin typeface="Montserrat"/>
              <a:ea typeface="Montserrat"/>
              <a:cs typeface="Montserrat"/>
              <a:sym typeface="Montserrat"/>
            </a:endParaRPr>
          </a:p>
        </p:txBody>
      </p:sp>
    </p:spTree>
    <p:extLst>
      <p:ext uri="{BB962C8B-B14F-4D97-AF65-F5344CB8AC3E}">
        <p14:creationId xmlns:p14="http://schemas.microsoft.com/office/powerpoint/2010/main" val="1843395194"/>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7335A50B-2CA2-BE4E-8C03-7CEF2A0BDF1B}"/>
              </a:ext>
            </a:extLst>
          </p:cNvPr>
          <p:cNvSpPr txBox="1">
            <a:spLocks noGrp="1"/>
          </p:cNvSpPr>
          <p:nvPr>
            <p:ph type="ctrTitle"/>
          </p:nvPr>
        </p:nvSpPr>
        <p:spPr>
          <a:prstGeom prst="rect">
            <a:avLst/>
          </a:prstGeom>
          <a:noFill/>
        </p:spPr>
        <p:txBody>
          <a:bodyPr vert="horz" lIns="91440" tIns="45720" rIns="91440" bIns="45720" rtlCol="0" anchor="ctr">
            <a:normAutofit/>
          </a:bodyPr>
          <a:lstStyle>
            <a:lvl1pPr algn="l" defTabSz="1219170" rtl="0" eaLnBrk="1" latinLnBrk="0" hangingPunct="1">
              <a:spcBef>
                <a:spcPct val="0"/>
              </a:spcBef>
              <a:buNone/>
              <a:defRPr sz="5333" b="1" kern="1200">
                <a:ln w="12700">
                  <a:noFill/>
                </a:ln>
                <a:solidFill>
                  <a:srgbClr val="3C6C9B"/>
                </a:solidFill>
                <a:effectLst/>
                <a:latin typeface="Gotham Bold" pitchFamily="50" charset="0"/>
                <a:ea typeface="+mj-ea"/>
                <a:cs typeface="Gotham Bold" pitchFamily="50" charset="0"/>
              </a:defRPr>
            </a:lvl1pPr>
          </a:lstStyle>
          <a:p>
            <a:r>
              <a:rPr lang="en-US" sz="4000" dirty="0">
                <a:latin typeface="Helvetica Neue" charset="0"/>
                <a:ea typeface="Helvetica Neue" charset="0"/>
                <a:cs typeface="Helvetica Neue" charset="0"/>
              </a:rPr>
              <a:t>Case Studies: </a:t>
            </a:r>
            <a:br>
              <a:rPr lang="en-US" sz="4000" dirty="0">
                <a:latin typeface="Helvetica Neue" charset="0"/>
                <a:ea typeface="Helvetica Neue" charset="0"/>
                <a:cs typeface="Helvetica Neue" charset="0"/>
              </a:rPr>
            </a:br>
            <a:r>
              <a:rPr lang="en-US" sz="4000" dirty="0">
                <a:latin typeface="Helvetica Neue" charset="0"/>
                <a:ea typeface="Helvetica Neue" charset="0"/>
                <a:cs typeface="Helvetica Neue" charset="0"/>
              </a:rPr>
              <a:t>Individual Projects</a:t>
            </a:r>
            <a:endParaRPr lang="en-US" sz="44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344649163"/>
      </p:ext>
    </p:extLst>
  </p:cSld>
  <p:clrMapOvr>
    <a:masterClrMapping/>
  </p:clrMapOvr>
  <p:transition>
    <p:cut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7"/>
          <p:cNvSpPr txBox="1">
            <a:spLocks noGrp="1"/>
          </p:cNvSpPr>
          <p:nvPr>
            <p:ph type="body" idx="1"/>
          </p:nvPr>
        </p:nvSpPr>
        <p:spPr>
          <a:xfrm>
            <a:off x="609602" y="1549898"/>
            <a:ext cx="8068234" cy="4351200"/>
          </a:xfrm>
          <a:prstGeom prst="rect">
            <a:avLst/>
          </a:prstGeom>
          <a:noFill/>
          <a:ln>
            <a:noFill/>
          </a:ln>
        </p:spPr>
        <p:txBody>
          <a:bodyPr spcFirstLastPara="1" wrap="square" lIns="91425" tIns="45700" rIns="91425" bIns="45700" anchor="t" anchorCtr="0">
            <a:noAutofit/>
          </a:bodyPr>
          <a:lstStyle/>
          <a:p>
            <a:pPr marL="457188" lvl="0" indent="-444488" algn="l" rtl="0">
              <a:lnSpc>
                <a:spcPct val="115000"/>
              </a:lnSpc>
              <a:spcBef>
                <a:spcPts val="0"/>
              </a:spcBef>
              <a:spcAft>
                <a:spcPts val="0"/>
              </a:spcAft>
              <a:buClr>
                <a:schemeClr val="dk1"/>
              </a:buClr>
              <a:buSzPts val="1800"/>
              <a:buFont typeface="Arial"/>
              <a:buChar char="»"/>
            </a:pPr>
            <a:r>
              <a:rPr lang="en-US" sz="2400" dirty="0">
                <a:solidFill>
                  <a:srgbClr val="4D5B6B"/>
                </a:solidFill>
                <a:latin typeface="Arial"/>
                <a:ea typeface="Arial"/>
                <a:cs typeface="Arial"/>
                <a:sym typeface="Arial"/>
              </a:rPr>
              <a:t>Project Location: </a:t>
            </a:r>
            <a:r>
              <a:rPr lang="en-US" sz="2400" b="0" dirty="0">
                <a:solidFill>
                  <a:srgbClr val="4D5B6B"/>
                </a:solidFill>
                <a:latin typeface="Arial"/>
                <a:ea typeface="Arial"/>
                <a:cs typeface="Arial"/>
                <a:sym typeface="Arial"/>
              </a:rPr>
              <a:t>Colorado</a:t>
            </a:r>
            <a:endParaRPr sz="2400" b="0" dirty="0">
              <a:solidFill>
                <a:srgbClr val="4D5B6B"/>
              </a:solidFill>
              <a:latin typeface="Arial"/>
              <a:ea typeface="Arial"/>
              <a:cs typeface="Arial"/>
              <a:sym typeface="Arial"/>
            </a:endParaRPr>
          </a:p>
          <a:p>
            <a:pPr marL="457188" lvl="0" indent="-444488" algn="l" rtl="0">
              <a:lnSpc>
                <a:spcPct val="115000"/>
              </a:lnSpc>
              <a:spcBef>
                <a:spcPts val="0"/>
              </a:spcBef>
              <a:spcAft>
                <a:spcPts val="0"/>
              </a:spcAft>
              <a:buClr>
                <a:schemeClr val="dk1"/>
              </a:buClr>
              <a:buSzPts val="1800"/>
              <a:buFont typeface="Arial"/>
              <a:buChar char="»"/>
            </a:pPr>
            <a:r>
              <a:rPr lang="en-US" sz="2400" dirty="0">
                <a:solidFill>
                  <a:srgbClr val="4D5B6B"/>
                </a:solidFill>
                <a:latin typeface="Arial"/>
                <a:ea typeface="Arial"/>
                <a:cs typeface="Arial"/>
                <a:sym typeface="Arial"/>
              </a:rPr>
              <a:t>Project Summary</a:t>
            </a:r>
            <a:r>
              <a:rPr lang="en-US" sz="2400" b="0" dirty="0">
                <a:solidFill>
                  <a:srgbClr val="4D5B6B"/>
                </a:solidFill>
                <a:latin typeface="Arial"/>
                <a:ea typeface="Arial"/>
                <a:cs typeface="Arial"/>
                <a:sym typeface="Arial"/>
              </a:rPr>
              <a:t>:</a:t>
            </a:r>
            <a:endParaRPr sz="2400" b="0" dirty="0">
              <a:solidFill>
                <a:srgbClr val="4D5B6B"/>
              </a:solidFill>
              <a:latin typeface="Arial"/>
              <a:ea typeface="Arial"/>
              <a:cs typeface="Arial"/>
              <a:sym typeface="Arial"/>
            </a:endParaRPr>
          </a:p>
          <a:p>
            <a:pPr marL="990574" lvl="1" indent="-380989" algn="l" rtl="0">
              <a:lnSpc>
                <a:spcPct val="115000"/>
              </a:lnSpc>
              <a:spcBef>
                <a:spcPts val="0"/>
              </a:spcBef>
              <a:spcAft>
                <a:spcPts val="0"/>
              </a:spcAft>
              <a:buClr>
                <a:schemeClr val="dk1"/>
              </a:buClr>
              <a:buSzPts val="2400"/>
              <a:buChar char="˃"/>
            </a:pPr>
            <a:r>
              <a:rPr lang="en-US" sz="2000" b="0" dirty="0">
                <a:solidFill>
                  <a:srgbClr val="4D5B6B"/>
                </a:solidFill>
                <a:latin typeface="Arial"/>
                <a:ea typeface="Arial"/>
                <a:cs typeface="Arial"/>
                <a:sym typeface="Arial"/>
              </a:rPr>
              <a:t>2 MW community solar project </a:t>
            </a:r>
          </a:p>
          <a:p>
            <a:pPr marL="990574" lvl="1" indent="-380989" algn="l" rtl="0">
              <a:lnSpc>
                <a:spcPct val="115000"/>
              </a:lnSpc>
              <a:spcBef>
                <a:spcPts val="0"/>
              </a:spcBef>
              <a:spcAft>
                <a:spcPts val="0"/>
              </a:spcAft>
              <a:buClr>
                <a:schemeClr val="dk1"/>
              </a:buClr>
              <a:buSzPts val="2400"/>
              <a:buChar char="˃"/>
            </a:pPr>
            <a:r>
              <a:rPr lang="en-US" sz="2000" b="0" dirty="0">
                <a:solidFill>
                  <a:srgbClr val="4D5B6B"/>
                </a:solidFill>
                <a:latin typeface="Arial"/>
                <a:ea typeface="Arial"/>
                <a:cs typeface="Arial"/>
                <a:sym typeface="Arial"/>
              </a:rPr>
              <a:t>The project’s output will benefit DHA housing as well as other Low-income Housing Tax Credit and Public Housing Buildings in the Denver metro region </a:t>
            </a:r>
          </a:p>
          <a:p>
            <a:pPr marL="990574" lvl="1" indent="-380989" algn="l" rtl="0">
              <a:lnSpc>
                <a:spcPct val="115000"/>
              </a:lnSpc>
              <a:spcBef>
                <a:spcPts val="0"/>
              </a:spcBef>
              <a:spcAft>
                <a:spcPts val="0"/>
              </a:spcAft>
              <a:buClr>
                <a:schemeClr val="dk1"/>
              </a:buClr>
              <a:buSzPts val="2400"/>
              <a:buChar char="˃"/>
            </a:pPr>
            <a:r>
              <a:rPr lang="en-US" sz="2000" b="0" dirty="0">
                <a:solidFill>
                  <a:srgbClr val="4D5B6B"/>
                </a:solidFill>
                <a:latin typeface="Arial"/>
                <a:ea typeface="Arial"/>
                <a:cs typeface="Arial"/>
                <a:sym typeface="Arial"/>
              </a:rPr>
              <a:t>The project offers 15-20% savings average monthly electricity bills for these properties, which flow to residents via reduced and predictable energy rates, etc. </a:t>
            </a:r>
            <a:endParaRPr sz="2000" b="0" dirty="0">
              <a:solidFill>
                <a:srgbClr val="4D5B6B"/>
              </a:solidFill>
              <a:latin typeface="Arial"/>
              <a:ea typeface="Arial"/>
              <a:cs typeface="Arial"/>
              <a:sym typeface="Arial"/>
            </a:endParaRPr>
          </a:p>
          <a:p>
            <a:pPr marL="457188" lvl="0" indent="-444488" algn="l" rtl="0">
              <a:lnSpc>
                <a:spcPct val="115000"/>
              </a:lnSpc>
              <a:spcBef>
                <a:spcPts val="0"/>
              </a:spcBef>
              <a:spcAft>
                <a:spcPts val="0"/>
              </a:spcAft>
              <a:buClr>
                <a:schemeClr val="dk1"/>
              </a:buClr>
              <a:buSzPts val="1800"/>
              <a:buFont typeface="Arial"/>
              <a:buChar char="»"/>
            </a:pPr>
            <a:r>
              <a:rPr lang="en-US" sz="2400" dirty="0">
                <a:solidFill>
                  <a:srgbClr val="4D5B6B"/>
                </a:solidFill>
                <a:latin typeface="Arial"/>
                <a:ea typeface="Arial"/>
                <a:cs typeface="Arial"/>
                <a:sym typeface="Arial"/>
              </a:rPr>
              <a:t>Developer</a:t>
            </a:r>
            <a:r>
              <a:rPr lang="en-US" sz="2400" b="0" dirty="0">
                <a:solidFill>
                  <a:srgbClr val="4D5B6B"/>
                </a:solidFill>
                <a:latin typeface="Arial"/>
                <a:ea typeface="Arial"/>
                <a:cs typeface="Arial"/>
                <a:sym typeface="Arial"/>
              </a:rPr>
              <a:t>: Denver Housing Authority, in partnership with GRID Alternatives and Namaste Solar</a:t>
            </a:r>
            <a:endParaRPr sz="2400" b="0" i="0" u="none" strike="noStrike" cap="none" dirty="0">
              <a:solidFill>
                <a:schemeClr val="dk1"/>
              </a:solidFill>
              <a:latin typeface="Helvetica Neue"/>
              <a:ea typeface="Helvetica Neue"/>
              <a:cs typeface="Helvetica Neue"/>
              <a:sym typeface="Helvetica Neue"/>
            </a:endParaRPr>
          </a:p>
          <a:p>
            <a:pPr marL="457188" marR="0" lvl="0" indent="-317488" algn="l" rtl="0">
              <a:spcBef>
                <a:spcPts val="440"/>
              </a:spcBef>
              <a:spcAft>
                <a:spcPts val="0"/>
              </a:spcAft>
              <a:buClr>
                <a:srgbClr val="444444"/>
              </a:buClr>
              <a:buSzPts val="2200"/>
              <a:buFont typeface="Arial"/>
              <a:buNone/>
            </a:pPr>
            <a:endParaRPr sz="2200" b="0" i="0" u="none" strike="noStrike" cap="none" dirty="0">
              <a:solidFill>
                <a:schemeClr val="dk1"/>
              </a:solidFill>
              <a:latin typeface="Helvetica Neue"/>
              <a:ea typeface="Helvetica Neue"/>
              <a:cs typeface="Helvetica Neue"/>
              <a:sym typeface="Helvetica Neue"/>
            </a:endParaRPr>
          </a:p>
        </p:txBody>
      </p:sp>
      <p:sp>
        <p:nvSpPr>
          <p:cNvPr id="418" name="Google Shape;418;p37"/>
          <p:cNvSpPr txBox="1"/>
          <p:nvPr/>
        </p:nvSpPr>
        <p:spPr>
          <a:xfrm>
            <a:off x="609601" y="468088"/>
            <a:ext cx="99567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C6C9B"/>
              </a:buClr>
              <a:buSzPts val="4000"/>
              <a:buFont typeface="Helvetica Neue"/>
              <a:buNone/>
            </a:pPr>
            <a:r>
              <a:rPr lang="en-US" sz="3200" b="1" dirty="0">
                <a:solidFill>
                  <a:srgbClr val="3C6C9B"/>
                </a:solidFill>
                <a:latin typeface="Helvetica Neue"/>
                <a:ea typeface="Helvetica Neue"/>
                <a:cs typeface="Helvetica Neue"/>
                <a:sym typeface="Helvetica Neue"/>
              </a:rPr>
              <a:t>Case Study: Denver Housing Authority</a:t>
            </a:r>
            <a:endParaRPr sz="3200" b="1" dirty="0">
              <a:solidFill>
                <a:srgbClr val="3C6C9B"/>
              </a:solidFill>
              <a:latin typeface="Montserrat"/>
              <a:ea typeface="Montserrat"/>
              <a:cs typeface="Montserrat"/>
              <a:sym typeface="Montserrat"/>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7335A50B-2CA2-BE4E-8C03-7CEF2A0BDF1B}"/>
              </a:ext>
            </a:extLst>
          </p:cNvPr>
          <p:cNvSpPr txBox="1">
            <a:spLocks noGrp="1"/>
          </p:cNvSpPr>
          <p:nvPr>
            <p:ph type="ctrTitle"/>
          </p:nvPr>
        </p:nvSpPr>
        <p:spPr>
          <a:prstGeom prst="rect">
            <a:avLst/>
          </a:prstGeom>
          <a:noFill/>
        </p:spPr>
        <p:txBody>
          <a:bodyPr vert="horz" lIns="91440" tIns="45720" rIns="91440" bIns="45720" rtlCol="0" anchor="ctr">
            <a:normAutofit/>
          </a:bodyPr>
          <a:lstStyle>
            <a:lvl1pPr algn="l" defTabSz="1219170" rtl="0" eaLnBrk="1" latinLnBrk="0" hangingPunct="1">
              <a:spcBef>
                <a:spcPct val="0"/>
              </a:spcBef>
              <a:buNone/>
              <a:defRPr sz="5333" b="1" kern="1200">
                <a:ln w="12700">
                  <a:noFill/>
                </a:ln>
                <a:solidFill>
                  <a:srgbClr val="3C6C9B"/>
                </a:solidFill>
                <a:effectLst/>
                <a:latin typeface="Gotham Bold" pitchFamily="50" charset="0"/>
                <a:ea typeface="+mj-ea"/>
                <a:cs typeface="Gotham Bold" pitchFamily="50" charset="0"/>
              </a:defRPr>
            </a:lvl1pPr>
          </a:lstStyle>
          <a:p>
            <a:r>
              <a:rPr lang="en-US" sz="4000" dirty="0">
                <a:latin typeface="Helvetica Neue" charset="0"/>
                <a:ea typeface="Helvetica Neue" charset="0"/>
                <a:cs typeface="Helvetica Neue" charset="0"/>
              </a:rPr>
              <a:t>Case Study: </a:t>
            </a:r>
            <a:br>
              <a:rPr lang="en-US" sz="4000" dirty="0">
                <a:latin typeface="Helvetica Neue" charset="0"/>
                <a:ea typeface="Helvetica Neue" charset="0"/>
                <a:cs typeface="Helvetica Neue" charset="0"/>
              </a:rPr>
            </a:br>
            <a:r>
              <a:rPr lang="en-US" sz="4000" dirty="0">
                <a:latin typeface="Helvetica Neue" charset="0"/>
                <a:ea typeface="Helvetica Neue" charset="0"/>
                <a:cs typeface="Helvetica Neue" charset="0"/>
              </a:rPr>
              <a:t>Statewide Programs</a:t>
            </a:r>
            <a:endParaRPr lang="en-US" sz="44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032045743"/>
      </p:ext>
    </p:extLst>
  </p:cSld>
  <p:clrMapOvr>
    <a:masterClrMapping/>
  </p:clrMapOvr>
  <p:transition>
    <p:cut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3"/>
          <p:cNvSpPr txBox="1">
            <a:spLocks noGrp="1"/>
          </p:cNvSpPr>
          <p:nvPr>
            <p:ph type="body" idx="1"/>
          </p:nvPr>
        </p:nvSpPr>
        <p:spPr>
          <a:xfrm>
            <a:off x="609600" y="1534900"/>
            <a:ext cx="5072743" cy="5210674"/>
          </a:xfrm>
          <a:prstGeom prst="rect">
            <a:avLst/>
          </a:prstGeom>
          <a:noFill/>
          <a:ln>
            <a:noFill/>
          </a:ln>
        </p:spPr>
        <p:txBody>
          <a:bodyPr spcFirstLastPara="1" wrap="square" lIns="91425" tIns="45700" rIns="91425" bIns="45700" anchor="t" anchorCtr="0">
            <a:noAutofit/>
          </a:bodyPr>
          <a:lstStyle/>
          <a:p>
            <a:pPr marL="457188" lvl="0" indent="-444488" algn="l" rtl="0">
              <a:lnSpc>
                <a:spcPct val="115000"/>
              </a:lnSpc>
              <a:spcBef>
                <a:spcPts val="400"/>
              </a:spcBef>
              <a:spcAft>
                <a:spcPts val="0"/>
              </a:spcAft>
              <a:buClr>
                <a:schemeClr val="dk1"/>
              </a:buClr>
              <a:buSzPts val="1800"/>
              <a:buFont typeface="Arial"/>
              <a:buChar char="»"/>
            </a:pPr>
            <a:r>
              <a:rPr lang="en-US" sz="2800" b="0" dirty="0">
                <a:solidFill>
                  <a:srgbClr val="4D5B6B"/>
                </a:solidFill>
                <a:latin typeface="Arial"/>
                <a:ea typeface="Arial"/>
                <a:cs typeface="Arial"/>
                <a:sym typeface="Arial"/>
              </a:rPr>
              <a:t>Enacted in 2013</a:t>
            </a:r>
            <a:endParaRPr sz="2800" b="0" dirty="0">
              <a:solidFill>
                <a:srgbClr val="4D5B6B"/>
              </a:solidFill>
              <a:latin typeface="Arial"/>
              <a:ea typeface="Arial"/>
              <a:cs typeface="Arial"/>
              <a:sym typeface="Arial"/>
            </a:endParaRPr>
          </a:p>
          <a:p>
            <a:pPr marL="457188" lvl="0" indent="-444488" algn="l" rtl="0">
              <a:lnSpc>
                <a:spcPct val="115000"/>
              </a:lnSpc>
              <a:spcBef>
                <a:spcPts val="0"/>
              </a:spcBef>
              <a:spcAft>
                <a:spcPts val="0"/>
              </a:spcAft>
              <a:buClr>
                <a:schemeClr val="dk1"/>
              </a:buClr>
              <a:buSzPts val="1800"/>
              <a:buFont typeface="Arial"/>
              <a:buChar char="»"/>
            </a:pPr>
            <a:r>
              <a:rPr lang="en-US" sz="2800" b="0" dirty="0">
                <a:solidFill>
                  <a:srgbClr val="4D5B6B"/>
                </a:solidFill>
                <a:latin typeface="Arial"/>
                <a:ea typeface="Arial"/>
                <a:cs typeface="Arial"/>
                <a:sym typeface="Arial"/>
              </a:rPr>
              <a:t>Uncapped program that uses value of solar credit rate as opposed to retail rate.</a:t>
            </a:r>
            <a:endParaRPr sz="2800" b="0" dirty="0">
              <a:solidFill>
                <a:srgbClr val="4D5B6B"/>
              </a:solidFill>
              <a:latin typeface="Arial"/>
              <a:ea typeface="Arial"/>
              <a:cs typeface="Arial"/>
              <a:sym typeface="Arial"/>
            </a:endParaRPr>
          </a:p>
          <a:p>
            <a:pPr marL="457188" lvl="0" indent="-444488" algn="l" rtl="0">
              <a:lnSpc>
                <a:spcPct val="115000"/>
              </a:lnSpc>
              <a:spcBef>
                <a:spcPts val="0"/>
              </a:spcBef>
              <a:spcAft>
                <a:spcPts val="0"/>
              </a:spcAft>
              <a:buClr>
                <a:schemeClr val="dk1"/>
              </a:buClr>
              <a:buSzPts val="1800"/>
              <a:buFont typeface="Arial"/>
              <a:buChar char="»"/>
            </a:pPr>
            <a:r>
              <a:rPr lang="en-US" sz="2800" b="0" dirty="0">
                <a:solidFill>
                  <a:srgbClr val="4D5B6B"/>
                </a:solidFill>
                <a:latin typeface="Arial"/>
                <a:ea typeface="Arial"/>
                <a:cs typeface="Arial"/>
                <a:sym typeface="Arial"/>
              </a:rPr>
              <a:t>Systems have a 1 MW size limit.</a:t>
            </a:r>
            <a:endParaRPr sz="2800" b="0" dirty="0">
              <a:solidFill>
                <a:srgbClr val="4D5B6B"/>
              </a:solidFill>
              <a:latin typeface="Arial"/>
              <a:ea typeface="Arial"/>
              <a:cs typeface="Arial"/>
              <a:sym typeface="Arial"/>
            </a:endParaRPr>
          </a:p>
          <a:p>
            <a:pPr marL="457188" lvl="0" indent="-444488" algn="l" rtl="0">
              <a:lnSpc>
                <a:spcPct val="115000"/>
              </a:lnSpc>
              <a:spcBef>
                <a:spcPts val="0"/>
              </a:spcBef>
              <a:spcAft>
                <a:spcPts val="0"/>
              </a:spcAft>
              <a:buClr>
                <a:schemeClr val="dk1"/>
              </a:buClr>
              <a:buSzPts val="1800"/>
              <a:buFont typeface="Arial"/>
              <a:buChar char="»"/>
            </a:pPr>
            <a:r>
              <a:rPr lang="en-US" sz="2800" b="0" dirty="0">
                <a:solidFill>
                  <a:srgbClr val="4D5B6B"/>
                </a:solidFill>
                <a:latin typeface="Arial"/>
                <a:ea typeface="Arial"/>
                <a:cs typeface="Arial"/>
                <a:sym typeface="Arial"/>
              </a:rPr>
              <a:t>Over 430 MW deployed so far and continues to grow.</a:t>
            </a:r>
            <a:endParaRPr sz="2800" b="0" dirty="0">
              <a:solidFill>
                <a:srgbClr val="4D5B6B"/>
              </a:solidFill>
              <a:latin typeface="Arial"/>
              <a:ea typeface="Arial"/>
              <a:cs typeface="Arial"/>
              <a:sym typeface="Arial"/>
            </a:endParaRPr>
          </a:p>
          <a:p>
            <a:pPr marL="457188" lvl="0" indent="0" algn="l" rtl="0">
              <a:lnSpc>
                <a:spcPct val="115000"/>
              </a:lnSpc>
              <a:spcBef>
                <a:spcPts val="700"/>
              </a:spcBef>
              <a:spcAft>
                <a:spcPts val="0"/>
              </a:spcAft>
              <a:buNone/>
            </a:pPr>
            <a:endParaRPr sz="3200" b="0" dirty="0">
              <a:solidFill>
                <a:srgbClr val="4D5B6B"/>
              </a:solidFill>
              <a:latin typeface="Arial"/>
              <a:ea typeface="Arial"/>
              <a:cs typeface="Arial"/>
              <a:sym typeface="Arial"/>
            </a:endParaRPr>
          </a:p>
          <a:p>
            <a:pPr marL="457188" marR="0" lvl="0" indent="-317488" algn="l" rtl="0">
              <a:spcBef>
                <a:spcPts val="440"/>
              </a:spcBef>
              <a:spcAft>
                <a:spcPts val="0"/>
              </a:spcAft>
              <a:buClr>
                <a:srgbClr val="444444"/>
              </a:buClr>
              <a:buSzPts val="2200"/>
              <a:buFont typeface="Arial"/>
              <a:buNone/>
            </a:pPr>
            <a:endParaRPr sz="2400" b="0" i="0" u="none" strike="noStrike" cap="none" dirty="0">
              <a:solidFill>
                <a:schemeClr val="dk1"/>
              </a:solidFill>
              <a:latin typeface="Helvetica Neue"/>
              <a:ea typeface="Helvetica Neue"/>
              <a:cs typeface="Helvetica Neue"/>
              <a:sym typeface="Helvetica Neue"/>
            </a:endParaRPr>
          </a:p>
        </p:txBody>
      </p:sp>
      <p:sp>
        <p:nvSpPr>
          <p:cNvPr id="466" name="Google Shape;466;p43"/>
          <p:cNvSpPr txBox="1"/>
          <p:nvPr/>
        </p:nvSpPr>
        <p:spPr>
          <a:xfrm>
            <a:off x="609601" y="468088"/>
            <a:ext cx="99567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C6C9B"/>
              </a:buClr>
              <a:buSzPts val="4000"/>
              <a:buFont typeface="Helvetica Neue"/>
              <a:buNone/>
            </a:pPr>
            <a:r>
              <a:rPr lang="en-US" sz="4000" b="1" dirty="0">
                <a:solidFill>
                  <a:srgbClr val="3C6C9B"/>
                </a:solidFill>
                <a:latin typeface="Helvetica Neue"/>
                <a:ea typeface="Helvetica Neue"/>
                <a:cs typeface="Helvetica Neue"/>
                <a:sym typeface="Helvetica Neue"/>
              </a:rPr>
              <a:t>Case Study: Minnesota</a:t>
            </a:r>
            <a:endParaRPr sz="4000" b="1" dirty="0">
              <a:solidFill>
                <a:srgbClr val="3C6C9B"/>
              </a:solidFill>
              <a:latin typeface="Montserrat"/>
              <a:ea typeface="Montserrat"/>
              <a:cs typeface="Montserrat"/>
              <a:sym typeface="Montserrat"/>
            </a:endParaRPr>
          </a:p>
        </p:txBody>
      </p:sp>
      <p:pic>
        <p:nvPicPr>
          <p:cNvPr id="3074" name="Picture 2" descr="https://ilsr.org/wp-content/uploads/2018/08/Minnesota-community-solar-program-update-Sept-2018-constr-and-energized-ILSR-1024x768.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971" y="1534900"/>
            <a:ext cx="6153665" cy="461524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49928" y="6150149"/>
            <a:ext cx="5016708" cy="307777"/>
          </a:xfrm>
          <a:prstGeom prst="rect">
            <a:avLst/>
          </a:prstGeom>
          <a:noFill/>
        </p:spPr>
        <p:txBody>
          <a:bodyPr wrap="square" rtlCol="0">
            <a:spAutoFit/>
          </a:bodyPr>
          <a:lstStyle/>
          <a:p>
            <a:r>
              <a:rPr lang="en-US" dirty="0">
                <a:solidFill>
                  <a:schemeClr val="tx1">
                    <a:lumMod val="60000"/>
                    <a:lumOff val="40000"/>
                  </a:schemeClr>
                </a:solidFill>
              </a:rPr>
              <a:t>https://</a:t>
            </a:r>
            <a:r>
              <a:rPr lang="en-US" dirty="0" err="1">
                <a:solidFill>
                  <a:schemeClr val="tx1">
                    <a:lumMod val="60000"/>
                    <a:lumOff val="40000"/>
                  </a:schemeClr>
                </a:solidFill>
              </a:rPr>
              <a:t>ilsr.org</a:t>
            </a:r>
            <a:r>
              <a:rPr lang="en-US" dirty="0">
                <a:solidFill>
                  <a:schemeClr val="tx1">
                    <a:lumMod val="60000"/>
                    <a:lumOff val="40000"/>
                  </a:schemeClr>
                </a:solidFill>
              </a:rPr>
              <a:t>/</a:t>
            </a:r>
            <a:r>
              <a:rPr lang="en-US" dirty="0" err="1">
                <a:solidFill>
                  <a:schemeClr val="tx1">
                    <a:lumMod val="60000"/>
                    <a:lumOff val="40000"/>
                  </a:schemeClr>
                </a:solidFill>
              </a:rPr>
              <a:t>minnesotas</a:t>
            </a:r>
            <a:r>
              <a:rPr lang="en-US" dirty="0">
                <a:solidFill>
                  <a:schemeClr val="tx1">
                    <a:lumMod val="60000"/>
                    <a:lumOff val="40000"/>
                  </a:schemeClr>
                </a:solidFill>
              </a:rPr>
              <a:t>-community-solar-program/</a:t>
            </a: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3"/>
          <p:cNvSpPr txBox="1">
            <a:spLocks noGrp="1"/>
          </p:cNvSpPr>
          <p:nvPr>
            <p:ph type="body" idx="1"/>
          </p:nvPr>
        </p:nvSpPr>
        <p:spPr>
          <a:xfrm>
            <a:off x="613170" y="1498600"/>
            <a:ext cx="10977468" cy="5124622"/>
          </a:xfrm>
          <a:prstGeom prst="rect">
            <a:avLst/>
          </a:prstGeom>
          <a:noFill/>
          <a:ln>
            <a:noFill/>
          </a:ln>
        </p:spPr>
        <p:txBody>
          <a:bodyPr spcFirstLastPara="1" wrap="square" lIns="91425" tIns="45700" rIns="91425" bIns="45700" anchor="t" anchorCtr="0">
            <a:noAutofit/>
          </a:bodyPr>
          <a:lstStyle/>
          <a:p>
            <a:pPr marL="0" lvl="0" indent="0">
              <a:buNone/>
            </a:pPr>
            <a:r>
              <a:rPr lang="en-US" sz="2400" dirty="0">
                <a:latin typeface="+mn-lt"/>
                <a:sym typeface="Arial"/>
              </a:rPr>
              <a:t>Pros</a:t>
            </a:r>
            <a:endParaRPr lang="en-US" sz="3200" dirty="0">
              <a:latin typeface="+mn-lt"/>
              <a:sym typeface="Arial"/>
            </a:endParaRPr>
          </a:p>
          <a:p>
            <a:pPr marL="457188" lvl="0" indent="-444488">
              <a:lnSpc>
                <a:spcPct val="115000"/>
              </a:lnSpc>
              <a:buClr>
                <a:schemeClr val="dk1"/>
              </a:buClr>
              <a:buSzPts val="1800"/>
              <a:buFont typeface="Arial"/>
              <a:buChar char="»"/>
            </a:pPr>
            <a:r>
              <a:rPr lang="en-US" b="0" dirty="0">
                <a:solidFill>
                  <a:srgbClr val="4D5B6B"/>
                </a:solidFill>
                <a:latin typeface="Arial"/>
                <a:ea typeface="Arial"/>
                <a:cs typeface="Arial"/>
                <a:sym typeface="Arial"/>
              </a:rPr>
              <a:t>Program started with 5% per project for low-income households.</a:t>
            </a:r>
          </a:p>
          <a:p>
            <a:pPr marL="457188" lvl="0" indent="-444488">
              <a:lnSpc>
                <a:spcPct val="115000"/>
              </a:lnSpc>
              <a:buClr>
                <a:schemeClr val="dk1"/>
              </a:buClr>
              <a:buSzPts val="1800"/>
              <a:buFont typeface="Arial"/>
              <a:buChar char="»"/>
            </a:pPr>
            <a:r>
              <a:rPr lang="en-US" b="0" dirty="0">
                <a:solidFill>
                  <a:srgbClr val="4D5B6B"/>
                </a:solidFill>
                <a:latin typeface="Arial"/>
                <a:ea typeface="Arial"/>
                <a:cs typeface="Arial"/>
                <a:sym typeface="Arial"/>
              </a:rPr>
              <a:t>Applied lessons learned to improve the program structure.</a:t>
            </a:r>
          </a:p>
          <a:p>
            <a:pPr marL="914388" lvl="2" indent="-444488">
              <a:lnSpc>
                <a:spcPct val="115000"/>
              </a:lnSpc>
              <a:buClr>
                <a:schemeClr val="dk1"/>
              </a:buClr>
              <a:buSzPts val="1800"/>
              <a:buFont typeface="Arial"/>
              <a:buChar char="»"/>
            </a:pPr>
            <a:r>
              <a:rPr lang="en-US" sz="2133" b="0" dirty="0">
                <a:solidFill>
                  <a:srgbClr val="4D5B6B"/>
                </a:solidFill>
                <a:latin typeface="Arial"/>
                <a:ea typeface="Arial"/>
                <a:cs typeface="Arial"/>
                <a:sym typeface="Arial"/>
              </a:rPr>
              <a:t>13.5 MW of 100% low-income community solar projects (2017 </a:t>
            </a:r>
            <a:r>
              <a:rPr lang="mr-IN" sz="2133" b="0" dirty="0">
                <a:solidFill>
                  <a:srgbClr val="4D5B6B"/>
                </a:solidFill>
                <a:latin typeface="Arial"/>
                <a:ea typeface="Arial"/>
                <a:cs typeface="Arial"/>
                <a:sym typeface="Arial"/>
              </a:rPr>
              <a:t>–</a:t>
            </a:r>
            <a:r>
              <a:rPr lang="en-US" sz="2133" b="0" dirty="0">
                <a:solidFill>
                  <a:srgbClr val="4D5B6B"/>
                </a:solidFill>
                <a:latin typeface="Arial"/>
                <a:ea typeface="Arial"/>
                <a:cs typeface="Arial"/>
                <a:sym typeface="Arial"/>
              </a:rPr>
              <a:t> 2019)</a:t>
            </a:r>
          </a:p>
          <a:p>
            <a:pPr marL="914388" lvl="2" indent="-444488">
              <a:lnSpc>
                <a:spcPct val="115000"/>
              </a:lnSpc>
              <a:buClr>
                <a:schemeClr val="dk1"/>
              </a:buClr>
              <a:buSzPts val="1800"/>
              <a:buFont typeface="Arial"/>
              <a:buChar char="»"/>
            </a:pPr>
            <a:r>
              <a:rPr lang="en-US" sz="2133" b="0" dirty="0">
                <a:solidFill>
                  <a:srgbClr val="4D5B6B"/>
                </a:solidFill>
                <a:latin typeface="Arial"/>
                <a:ea typeface="Arial"/>
                <a:cs typeface="Arial"/>
                <a:sym typeface="Arial"/>
              </a:rPr>
              <a:t>Include ”affordable housing” in the definition of low-income</a:t>
            </a:r>
          </a:p>
          <a:p>
            <a:pPr marL="914388" lvl="2" indent="-444488">
              <a:lnSpc>
                <a:spcPct val="115000"/>
              </a:lnSpc>
              <a:buClr>
                <a:schemeClr val="dk1"/>
              </a:buClr>
              <a:buSzPts val="1800"/>
              <a:buFont typeface="Arial"/>
              <a:buChar char="»"/>
            </a:pPr>
            <a:r>
              <a:rPr lang="en-US" sz="2133" b="0" dirty="0">
                <a:solidFill>
                  <a:srgbClr val="4D5B6B"/>
                </a:solidFill>
                <a:latin typeface="Arial"/>
                <a:ea typeface="Arial"/>
                <a:cs typeface="Arial"/>
                <a:sym typeface="Arial"/>
              </a:rPr>
              <a:t>Competitive solicitation evaluates bill savings, coordination with energy efficiency measures, and job training</a:t>
            </a:r>
          </a:p>
          <a:p>
            <a:pPr marL="914388" lvl="2" indent="-444488">
              <a:lnSpc>
                <a:spcPct val="115000"/>
              </a:lnSpc>
              <a:buClr>
                <a:schemeClr val="dk1"/>
              </a:buClr>
              <a:buSzPts val="1800"/>
              <a:buFont typeface="Arial"/>
              <a:buChar char="»"/>
            </a:pPr>
            <a:r>
              <a:rPr lang="en-US" sz="2133" b="0" dirty="0">
                <a:solidFill>
                  <a:srgbClr val="4D5B6B"/>
                </a:solidFill>
                <a:latin typeface="Arial"/>
                <a:ea typeface="Arial"/>
                <a:cs typeface="Arial"/>
                <a:sym typeface="Arial"/>
              </a:rPr>
              <a:t>Funding streams and incentives available through 2% rider on all ratepayers bills</a:t>
            </a:r>
          </a:p>
          <a:p>
            <a:pPr marL="0" lvl="0" indent="0">
              <a:spcBef>
                <a:spcPts val="853"/>
              </a:spcBef>
              <a:buSzPts val="4267"/>
            </a:pPr>
            <a:r>
              <a:rPr lang="en-US" dirty="0">
                <a:latin typeface="Arial"/>
              </a:rPr>
              <a:t>Cons</a:t>
            </a:r>
          </a:p>
          <a:p>
            <a:pPr marL="457188" lvl="0" indent="-444488">
              <a:lnSpc>
                <a:spcPct val="115000"/>
              </a:lnSpc>
              <a:buClr>
                <a:srgbClr val="4D5B6B"/>
              </a:buClr>
              <a:buSzPts val="1800"/>
              <a:buFont typeface="Arial"/>
              <a:buChar char="»"/>
            </a:pPr>
            <a:r>
              <a:rPr lang="en-US" b="0" dirty="0">
                <a:solidFill>
                  <a:srgbClr val="4D5B6B"/>
                </a:solidFill>
                <a:latin typeface="Arial"/>
                <a:ea typeface="Arial"/>
                <a:cs typeface="Arial"/>
              </a:rPr>
              <a:t>Limited by annual utility solicitations for capacity</a:t>
            </a:r>
          </a:p>
          <a:p>
            <a:pPr marL="457188" lvl="0" indent="-444488">
              <a:lnSpc>
                <a:spcPct val="115000"/>
              </a:lnSpc>
              <a:buClr>
                <a:srgbClr val="4D5B6B"/>
              </a:buClr>
              <a:buSzPts val="1800"/>
              <a:buFont typeface="Arial"/>
              <a:buChar char="»"/>
            </a:pPr>
            <a:r>
              <a:rPr lang="en-US" b="0" dirty="0">
                <a:solidFill>
                  <a:srgbClr val="4D5B6B"/>
                </a:solidFill>
                <a:latin typeface="Arial"/>
                <a:ea typeface="Arial"/>
                <a:cs typeface="Arial"/>
              </a:rPr>
              <a:t>Restrictive siting criteria</a:t>
            </a:r>
          </a:p>
          <a:p>
            <a:pPr marL="457188" lvl="0" indent="0" algn="l" rtl="0">
              <a:lnSpc>
                <a:spcPct val="115000"/>
              </a:lnSpc>
              <a:spcBef>
                <a:spcPts val="700"/>
              </a:spcBef>
              <a:spcAft>
                <a:spcPts val="0"/>
              </a:spcAft>
              <a:buNone/>
            </a:pPr>
            <a:endParaRPr sz="3000" b="0" dirty="0">
              <a:solidFill>
                <a:srgbClr val="4D5B6B"/>
              </a:solidFill>
              <a:latin typeface="Arial"/>
              <a:ea typeface="Arial"/>
              <a:cs typeface="Arial"/>
              <a:sym typeface="Arial"/>
            </a:endParaRPr>
          </a:p>
          <a:p>
            <a:pPr marL="457188" marR="0" lvl="0" indent="-317488" algn="l" rtl="0">
              <a:spcBef>
                <a:spcPts val="440"/>
              </a:spcBef>
              <a:spcAft>
                <a:spcPts val="0"/>
              </a:spcAft>
              <a:buClr>
                <a:srgbClr val="444444"/>
              </a:buClr>
              <a:buSzPts val="2200"/>
              <a:buFont typeface="Arial"/>
              <a:buNone/>
            </a:pPr>
            <a:endParaRPr sz="2200" b="0" i="0" u="none" strike="noStrike" cap="none" dirty="0">
              <a:solidFill>
                <a:schemeClr val="dk1"/>
              </a:solidFill>
              <a:latin typeface="Helvetica Neue"/>
              <a:ea typeface="Helvetica Neue"/>
              <a:cs typeface="Helvetica Neue"/>
              <a:sym typeface="Helvetica Neue"/>
            </a:endParaRPr>
          </a:p>
        </p:txBody>
      </p:sp>
      <p:sp>
        <p:nvSpPr>
          <p:cNvPr id="9" name="Google Shape;466;p43"/>
          <p:cNvSpPr txBox="1"/>
          <p:nvPr/>
        </p:nvSpPr>
        <p:spPr>
          <a:xfrm>
            <a:off x="609601" y="468088"/>
            <a:ext cx="99567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C6C9B"/>
              </a:buClr>
              <a:buSzPts val="4000"/>
              <a:buFont typeface="Helvetica Neue"/>
              <a:buNone/>
            </a:pPr>
            <a:r>
              <a:rPr lang="en-US" sz="4000" b="1" dirty="0">
                <a:solidFill>
                  <a:srgbClr val="3C6C9B"/>
                </a:solidFill>
                <a:latin typeface="Helvetica Neue"/>
                <a:ea typeface="Helvetica Neue"/>
                <a:cs typeface="Helvetica Neue"/>
                <a:sym typeface="Helvetica Neue"/>
              </a:rPr>
              <a:t>Case Study: Colorado</a:t>
            </a:r>
            <a:endParaRPr sz="4000" b="1" dirty="0">
              <a:solidFill>
                <a:srgbClr val="3C6C9B"/>
              </a:solidFill>
              <a:latin typeface="Montserrat"/>
              <a:ea typeface="Montserrat"/>
              <a:cs typeface="Montserrat"/>
              <a:sym typeface="Montserrat"/>
            </a:endParaRPr>
          </a:p>
        </p:txBody>
      </p:sp>
      <p:sp>
        <p:nvSpPr>
          <p:cNvPr id="7" name="TextBox 6"/>
          <p:cNvSpPr txBox="1"/>
          <p:nvPr/>
        </p:nvSpPr>
        <p:spPr>
          <a:xfrm>
            <a:off x="15332529" y="555171"/>
            <a:ext cx="184731" cy="307777"/>
          </a:xfrm>
          <a:prstGeom prst="rect">
            <a:avLst/>
          </a:prstGeom>
          <a:noFill/>
          <a:ln>
            <a:solidFill>
              <a:schemeClr val="tx1"/>
            </a:solidFill>
          </a:ln>
        </p:spPr>
        <p:txBody>
          <a:bodyPr wrap="none" rtlCol="0">
            <a:spAutoFit/>
          </a:bodyPr>
          <a:lstStyle/>
          <a:p>
            <a:endParaRPr lang="en-US" dirty="0"/>
          </a:p>
        </p:txBody>
      </p:sp>
    </p:spTree>
    <p:extLst>
      <p:ext uri="{BB962C8B-B14F-4D97-AF65-F5344CB8AC3E}">
        <p14:creationId xmlns:p14="http://schemas.microsoft.com/office/powerpoint/2010/main" val="856029914"/>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4" name="Google Shape;474;p44"/>
          <p:cNvSpPr txBox="1"/>
          <p:nvPr/>
        </p:nvSpPr>
        <p:spPr>
          <a:xfrm>
            <a:off x="609601" y="468088"/>
            <a:ext cx="99567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C6C9B"/>
              </a:buClr>
              <a:buSzPts val="4000"/>
              <a:buFont typeface="Helvetica Neue"/>
              <a:buNone/>
            </a:pPr>
            <a:r>
              <a:rPr lang="en-US" sz="4000" b="1" dirty="0">
                <a:solidFill>
                  <a:srgbClr val="3C6C9B"/>
                </a:solidFill>
                <a:latin typeface="Helvetica Neue"/>
                <a:ea typeface="Helvetica Neue"/>
                <a:cs typeface="Helvetica Neue"/>
                <a:sym typeface="Helvetica Neue"/>
              </a:rPr>
              <a:t>Case Study: Massachusetts</a:t>
            </a:r>
            <a:endParaRPr sz="4000" b="1" dirty="0">
              <a:solidFill>
                <a:srgbClr val="3C6C9B"/>
              </a:solidFill>
              <a:latin typeface="Montserrat"/>
              <a:ea typeface="Montserrat"/>
              <a:cs typeface="Montserrat"/>
              <a:sym typeface="Montserrat"/>
            </a:endParaRPr>
          </a:p>
        </p:txBody>
      </p:sp>
      <p:sp>
        <p:nvSpPr>
          <p:cNvPr id="2" name="Text Placeholder 1"/>
          <p:cNvSpPr>
            <a:spLocks noGrp="1"/>
          </p:cNvSpPr>
          <p:nvPr>
            <p:ph type="body" idx="1"/>
          </p:nvPr>
        </p:nvSpPr>
        <p:spPr/>
        <p:txBody>
          <a:bodyPr/>
          <a:lstStyle/>
          <a:p>
            <a:pPr lvl="1"/>
            <a:endParaRPr lang="en-US" b="0">
              <a:solidFill>
                <a:srgbClr val="4D5B6B"/>
              </a:solidFill>
              <a:latin typeface="Arial"/>
              <a:ea typeface="Arial"/>
              <a:cs typeface="Arial"/>
            </a:endParaRPr>
          </a:p>
          <a:p>
            <a:pPr lvl="1"/>
            <a:endParaRPr lang="en-US" b="0" dirty="0">
              <a:solidFill>
                <a:srgbClr val="4D5B6B"/>
              </a:solidFill>
              <a:latin typeface="Arial"/>
              <a:ea typeface="Arial"/>
              <a:cs typeface="Arial"/>
            </a:endParaRPr>
          </a:p>
        </p:txBody>
      </p:sp>
      <p:sp>
        <p:nvSpPr>
          <p:cNvPr id="9" name="Google Shape;465;p43"/>
          <p:cNvSpPr txBox="1">
            <a:spLocks/>
          </p:cNvSpPr>
          <p:nvPr/>
        </p:nvSpPr>
        <p:spPr>
          <a:xfrm>
            <a:off x="609600" y="1534900"/>
            <a:ext cx="10767934" cy="521067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65645" algn="l" rtl="0">
              <a:lnSpc>
                <a:spcPct val="100000"/>
              </a:lnSpc>
              <a:spcBef>
                <a:spcPts val="747"/>
              </a:spcBef>
              <a:spcAft>
                <a:spcPts val="0"/>
              </a:spcAft>
              <a:buClr>
                <a:srgbClr val="444444"/>
              </a:buClr>
              <a:buSzPts val="3733"/>
              <a:buFont typeface="Arial"/>
              <a:buChar char="»"/>
              <a:defRPr sz="3733" b="1" i="0" u="none" strike="noStrike" cap="none">
                <a:solidFill>
                  <a:srgbClr val="444444"/>
                </a:solidFill>
                <a:latin typeface="Montserrat"/>
                <a:ea typeface="Montserrat"/>
                <a:cs typeface="Montserrat"/>
                <a:sym typeface="Montserrat"/>
              </a:defRPr>
            </a:lvl1pPr>
            <a:lvl2pPr marL="914400" marR="0" lvl="1" indent="-381000" algn="l" rtl="0">
              <a:lnSpc>
                <a:spcPct val="100000"/>
              </a:lnSpc>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2pPr>
            <a:lvl3pPr marL="1371600" marR="0" lvl="2" indent="-381000" algn="l" rtl="0">
              <a:lnSpc>
                <a:spcPct val="100000"/>
              </a:lnSpc>
              <a:spcBef>
                <a:spcPts val="480"/>
              </a:spcBef>
              <a:spcAft>
                <a:spcPts val="0"/>
              </a:spcAft>
              <a:buClr>
                <a:srgbClr val="444444"/>
              </a:buClr>
              <a:buSzPts val="2400"/>
              <a:buFont typeface="Calibri"/>
              <a:buChar char="+"/>
              <a:defRPr sz="2400" b="1" i="0" u="none" strike="noStrike" cap="none">
                <a:solidFill>
                  <a:srgbClr val="444444"/>
                </a:solidFill>
                <a:latin typeface="Montserrat"/>
                <a:ea typeface="Montserrat"/>
                <a:cs typeface="Montserrat"/>
                <a:sym typeface="Montserrat"/>
              </a:defRPr>
            </a:lvl3pPr>
            <a:lvl4pPr marL="1828800" marR="0" lvl="3" indent="-381000" algn="l" rtl="0">
              <a:lnSpc>
                <a:spcPct val="100000"/>
              </a:lnSpc>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4pPr>
            <a:lvl5pPr marL="2286000" marR="0" lvl="4" indent="-381000" algn="l" rtl="0">
              <a:lnSpc>
                <a:spcPct val="100000"/>
              </a:lnSpc>
              <a:spcBef>
                <a:spcPts val="480"/>
              </a:spcBef>
              <a:spcAft>
                <a:spcPts val="0"/>
              </a:spcAft>
              <a:buClr>
                <a:srgbClr val="444444"/>
              </a:buClr>
              <a:buSzPts val="2400"/>
              <a:buFont typeface="Arial"/>
              <a:buChar char="»"/>
              <a:defRPr sz="2400" b="1" i="0" u="none" strike="noStrike" cap="none">
                <a:solidFill>
                  <a:srgbClr val="444444"/>
                </a:solidFill>
                <a:latin typeface="Montserrat"/>
                <a:ea typeface="Montserrat"/>
                <a:cs typeface="Montserrat"/>
                <a:sym typeface="Montserrat"/>
              </a:defRPr>
            </a:lvl5pPr>
            <a:lvl6pPr marL="2743200" marR="0" lvl="5" indent="-397954" algn="l" rtl="0">
              <a:lnSpc>
                <a:spcPct val="100000"/>
              </a:lnSpc>
              <a:spcBef>
                <a:spcPts val="533"/>
              </a:spcBef>
              <a:spcAft>
                <a:spcPts val="0"/>
              </a:spcAft>
              <a:buClr>
                <a:schemeClr val="dk1"/>
              </a:buClr>
              <a:buSzPts val="2667"/>
              <a:buFont typeface="Calibri"/>
              <a:buChar char="&gt;"/>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Calibri"/>
              <a:buChar char="−"/>
              <a:defRPr sz="2667" b="0" i="0" u="none" strike="noStrike" cap="none">
                <a:solidFill>
                  <a:schemeClr val="dk1"/>
                </a:solidFill>
                <a:latin typeface="Calibri"/>
                <a:ea typeface="Calibri"/>
                <a:cs typeface="Calibri"/>
                <a:sym typeface="Calibri"/>
              </a:defRPr>
            </a:lvl9pPr>
          </a:lstStyle>
          <a:p>
            <a:pPr marL="457188" indent="-444488">
              <a:lnSpc>
                <a:spcPct val="115000"/>
              </a:lnSpc>
              <a:spcBef>
                <a:spcPts val="400"/>
              </a:spcBef>
              <a:buClr>
                <a:schemeClr val="dk1"/>
              </a:buClr>
              <a:buSzPts val="1800"/>
            </a:pPr>
            <a:r>
              <a:rPr lang="en-US" sz="2800" b="0" dirty="0">
                <a:solidFill>
                  <a:srgbClr val="4D5B6B"/>
                </a:solidFill>
                <a:latin typeface="Arial"/>
                <a:ea typeface="Arial"/>
                <a:cs typeface="Arial"/>
                <a:sym typeface="Arial"/>
              </a:rPr>
              <a:t>Part of MA’s net metering program </a:t>
            </a:r>
            <a:r>
              <a:rPr lang="mr-IN" sz="2800" b="0" dirty="0">
                <a:solidFill>
                  <a:srgbClr val="4D5B6B"/>
                </a:solidFill>
                <a:latin typeface="Arial"/>
                <a:ea typeface="Arial"/>
                <a:cs typeface="Arial"/>
                <a:sym typeface="Arial"/>
              </a:rPr>
              <a:t>–</a:t>
            </a:r>
            <a:r>
              <a:rPr lang="en-US" sz="2800" b="0" dirty="0">
                <a:solidFill>
                  <a:srgbClr val="4D5B6B"/>
                </a:solidFill>
                <a:latin typeface="Arial"/>
                <a:ea typeface="Arial"/>
                <a:cs typeface="Arial"/>
                <a:sym typeface="Arial"/>
              </a:rPr>
              <a:t> no difference between Virtual Net Metered (VNM) facilities and non-VNM facilities</a:t>
            </a:r>
          </a:p>
          <a:p>
            <a:pPr marL="457188" lvl="1" indent="-444488">
              <a:lnSpc>
                <a:spcPct val="115000"/>
              </a:lnSpc>
              <a:spcBef>
                <a:spcPts val="400"/>
              </a:spcBef>
              <a:buClr>
                <a:schemeClr val="dk1"/>
              </a:buClr>
              <a:buSzPts val="1800"/>
              <a:buFont typeface="Arial"/>
              <a:buChar char="»"/>
            </a:pPr>
            <a:r>
              <a:rPr lang="en-US" sz="2800" b="0" dirty="0">
                <a:solidFill>
                  <a:srgbClr val="4D5B6B"/>
                </a:solidFill>
                <a:latin typeface="Arial"/>
                <a:ea typeface="Arial"/>
                <a:cs typeface="Arial"/>
              </a:rPr>
              <a:t>Prior State Incentive Program (SREC II applied “factors”</a:t>
            </a:r>
          </a:p>
          <a:p>
            <a:pPr marL="914388" lvl="2" indent="-444488">
              <a:lnSpc>
                <a:spcPct val="115000"/>
              </a:lnSpc>
              <a:spcBef>
                <a:spcPts val="400"/>
              </a:spcBef>
              <a:buClr>
                <a:schemeClr val="dk1"/>
              </a:buClr>
              <a:buSzPts val="1800"/>
              <a:buFont typeface="Arial"/>
              <a:buChar char="»"/>
            </a:pPr>
            <a:r>
              <a:rPr lang="en-US" b="0" dirty="0">
                <a:solidFill>
                  <a:srgbClr val="4D5B6B"/>
                </a:solidFill>
                <a:latin typeface="Arial"/>
                <a:ea typeface="Arial"/>
                <a:cs typeface="Arial"/>
              </a:rPr>
              <a:t>Up to 25% higher SRECs value for affordable housing projects</a:t>
            </a:r>
          </a:p>
          <a:p>
            <a:pPr marL="914388" lvl="2" indent="-444488">
              <a:lnSpc>
                <a:spcPct val="115000"/>
              </a:lnSpc>
              <a:spcBef>
                <a:spcPts val="400"/>
              </a:spcBef>
              <a:buClr>
                <a:schemeClr val="dk1"/>
              </a:buClr>
              <a:buSzPts val="1800"/>
              <a:buFont typeface="Arial"/>
              <a:buChar char="»"/>
            </a:pPr>
            <a:r>
              <a:rPr lang="en-US" b="0" dirty="0">
                <a:solidFill>
                  <a:srgbClr val="4D5B6B"/>
                </a:solidFill>
                <a:latin typeface="Arial"/>
                <a:ea typeface="Arial"/>
                <a:cs typeface="Arial"/>
              </a:rPr>
              <a:t>Result: 202 MW of solar serving affordable housing, the highest in the country per capita.</a:t>
            </a:r>
          </a:p>
          <a:p>
            <a:pPr marL="457188" lvl="1" indent="-444488">
              <a:lnSpc>
                <a:spcPct val="115000"/>
              </a:lnSpc>
              <a:spcBef>
                <a:spcPts val="400"/>
              </a:spcBef>
              <a:buClr>
                <a:schemeClr val="dk1"/>
              </a:buClr>
              <a:buSzPts val="1800"/>
              <a:buFont typeface="Arial"/>
              <a:buChar char="»"/>
            </a:pPr>
            <a:r>
              <a:rPr lang="en-US" sz="2800" b="0" dirty="0">
                <a:solidFill>
                  <a:srgbClr val="4D5B6B"/>
                </a:solidFill>
                <a:latin typeface="Arial"/>
                <a:ea typeface="Arial"/>
                <a:cs typeface="Arial"/>
              </a:rPr>
              <a:t>New incentive program (SMART)</a:t>
            </a:r>
          </a:p>
          <a:p>
            <a:pPr marL="914388" lvl="2" indent="-444488">
              <a:lnSpc>
                <a:spcPct val="115000"/>
              </a:lnSpc>
              <a:spcBef>
                <a:spcPts val="400"/>
              </a:spcBef>
              <a:buClr>
                <a:schemeClr val="dk1"/>
              </a:buClr>
              <a:buSzPts val="1800"/>
              <a:buFont typeface="Arial"/>
              <a:buChar char="»"/>
            </a:pPr>
            <a:r>
              <a:rPr lang="en-US" b="0" dirty="0">
                <a:solidFill>
                  <a:srgbClr val="4D5B6B"/>
                </a:solidFill>
                <a:latin typeface="Arial"/>
                <a:ea typeface="Arial"/>
                <a:cs typeface="Arial"/>
              </a:rPr>
              <a:t>6 cents / kWh adder for projects serving 50% low-income</a:t>
            </a:r>
          </a:p>
          <a:p>
            <a:pPr marL="914388" lvl="2" indent="-444488">
              <a:lnSpc>
                <a:spcPct val="115000"/>
              </a:lnSpc>
              <a:spcBef>
                <a:spcPts val="400"/>
              </a:spcBef>
              <a:buClr>
                <a:schemeClr val="dk1"/>
              </a:buClr>
              <a:buSzPts val="1800"/>
              <a:buFont typeface="Arial"/>
              <a:buChar char="»"/>
            </a:pPr>
            <a:endParaRPr lang="en-US" sz="2800" b="0" dirty="0">
              <a:solidFill>
                <a:srgbClr val="4D5B6B"/>
              </a:solidFill>
              <a:latin typeface="Arial"/>
              <a:ea typeface="Arial"/>
              <a:cs typeface="Arial"/>
            </a:endParaRPr>
          </a:p>
          <a:p>
            <a:pPr marL="457188" indent="-444488">
              <a:lnSpc>
                <a:spcPct val="115000"/>
              </a:lnSpc>
              <a:spcBef>
                <a:spcPts val="400"/>
              </a:spcBef>
              <a:buClr>
                <a:schemeClr val="dk1"/>
              </a:buClr>
              <a:buSzPts val="1800"/>
            </a:pPr>
            <a:endParaRPr lang="en-US" sz="2800" b="0" dirty="0">
              <a:solidFill>
                <a:srgbClr val="4D5B6B"/>
              </a:solidFill>
              <a:latin typeface="Arial"/>
              <a:ea typeface="Arial"/>
              <a:cs typeface="Arial"/>
              <a:sym typeface="Arial"/>
            </a:endParaRPr>
          </a:p>
          <a:p>
            <a:pPr marL="457188" indent="-444488">
              <a:lnSpc>
                <a:spcPct val="115000"/>
              </a:lnSpc>
              <a:spcBef>
                <a:spcPts val="400"/>
              </a:spcBef>
              <a:buClr>
                <a:schemeClr val="dk1"/>
              </a:buClr>
              <a:buSzPts val="1800"/>
            </a:pPr>
            <a:endParaRPr lang="en-US" sz="2800" b="0" dirty="0">
              <a:solidFill>
                <a:srgbClr val="4D5B6B"/>
              </a:solidFill>
              <a:latin typeface="Arial"/>
              <a:ea typeface="Arial"/>
              <a:cs typeface="Arial"/>
              <a:sym typeface="Arial"/>
            </a:endParaRPr>
          </a:p>
          <a:p>
            <a:pPr marL="457188" indent="0">
              <a:lnSpc>
                <a:spcPct val="115000"/>
              </a:lnSpc>
              <a:spcBef>
                <a:spcPts val="700"/>
              </a:spcBef>
              <a:buFont typeface="Arial"/>
              <a:buNone/>
            </a:pPr>
            <a:endParaRPr lang="en-US" sz="3200" b="0" dirty="0">
              <a:solidFill>
                <a:srgbClr val="4D5B6B"/>
              </a:solidFill>
              <a:latin typeface="Arial"/>
              <a:ea typeface="Arial"/>
              <a:cs typeface="Arial"/>
              <a:sym typeface="Arial"/>
            </a:endParaRPr>
          </a:p>
          <a:p>
            <a:pPr marL="457188" indent="-317488">
              <a:spcBef>
                <a:spcPts val="440"/>
              </a:spcBef>
              <a:buSzPts val="2200"/>
              <a:buFont typeface="Arial"/>
              <a:buNone/>
            </a:pPr>
            <a:endParaRPr lang="en-US" sz="2400" b="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981525262"/>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1"/>
          <p:cNvSpPr txBox="1">
            <a:spLocks noGrp="1"/>
          </p:cNvSpPr>
          <p:nvPr>
            <p:ph type="title"/>
          </p:nvPr>
        </p:nvSpPr>
        <p:spPr>
          <a:xfrm>
            <a:off x="508001" y="358911"/>
            <a:ext cx="10058400" cy="1143001"/>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3C6C9B"/>
              </a:buClr>
              <a:buSzPts val="4000"/>
              <a:buFont typeface="Montserrat"/>
              <a:buNone/>
            </a:pPr>
            <a:r>
              <a:rPr lang="en-US" sz="4000" dirty="0">
                <a:latin typeface="Helvetica Neue"/>
                <a:ea typeface="Helvetica Neue"/>
                <a:cs typeface="Helvetica Neue"/>
              </a:rPr>
              <a:t>U.S. Solar is Rapidly Growing</a:t>
            </a:r>
            <a:br>
              <a:rPr lang="en-US" sz="4000" b="1" i="0" u="none" strike="noStrike" cap="none" dirty="0">
                <a:solidFill>
                  <a:schemeClr val="accent4">
                    <a:lumMod val="50000"/>
                  </a:schemeClr>
                </a:solidFill>
                <a:latin typeface="Montserrat"/>
                <a:ea typeface="Montserrat"/>
                <a:cs typeface="Montserrat"/>
                <a:sym typeface="Montserrat"/>
              </a:rPr>
            </a:br>
            <a:r>
              <a:rPr lang="en-US" sz="2400" b="1" i="0" u="none" strike="noStrike" cap="none" dirty="0">
                <a:solidFill>
                  <a:schemeClr val="tx1">
                    <a:lumMod val="75000"/>
                  </a:schemeClr>
                </a:solidFill>
                <a:latin typeface="Helvetica Neue" charset="0"/>
                <a:ea typeface="Helvetica Neue" charset="0"/>
                <a:cs typeface="Helvetica Neue" charset="0"/>
                <a:sym typeface="Montserrat"/>
              </a:rPr>
              <a:t>Cumulative Operating U.S. Solar by Market Segment (GWdc) </a:t>
            </a:r>
            <a:endParaRPr dirty="0">
              <a:solidFill>
                <a:schemeClr val="tx1">
                  <a:lumMod val="75000"/>
                </a:schemeClr>
              </a:solidFill>
              <a:latin typeface="Helvetica Neue" charset="0"/>
              <a:ea typeface="Helvetica Neue" charset="0"/>
              <a:cs typeface="Helvetica Neue" charset="0"/>
            </a:endParaRPr>
          </a:p>
        </p:txBody>
      </p:sp>
      <p:pic>
        <p:nvPicPr>
          <p:cNvPr id="169" name="Google Shape;169;p21"/>
          <p:cNvPicPr preferRelativeResize="0"/>
          <p:nvPr/>
        </p:nvPicPr>
        <p:blipFill rotWithShape="1">
          <a:blip r:embed="rId3">
            <a:alphaModFix/>
          </a:blip>
          <a:srcRect/>
          <a:stretch/>
        </p:blipFill>
        <p:spPr>
          <a:xfrm>
            <a:off x="508001" y="1422400"/>
            <a:ext cx="11041269" cy="4912139"/>
          </a:xfrm>
          <a:prstGeom prst="rect">
            <a:avLst/>
          </a:prstGeom>
          <a:noFill/>
          <a:ln>
            <a:noFill/>
          </a:ln>
        </p:spPr>
      </p:pic>
      <p:cxnSp>
        <p:nvCxnSpPr>
          <p:cNvPr id="170" name="Google Shape;170;p21"/>
          <p:cNvCxnSpPr/>
          <p:nvPr/>
        </p:nvCxnSpPr>
        <p:spPr>
          <a:xfrm rot="10800000" flipH="1">
            <a:off x="5430695" y="1654314"/>
            <a:ext cx="5478937" cy="2426269"/>
          </a:xfrm>
          <a:prstGeom prst="straightConnector1">
            <a:avLst/>
          </a:prstGeom>
          <a:noFill/>
          <a:ln w="28575" cap="flat" cmpd="sng">
            <a:solidFill>
              <a:schemeClr val="accent1"/>
            </a:solidFill>
            <a:prstDash val="solid"/>
            <a:round/>
            <a:headEnd type="none" w="sm" len="sm"/>
            <a:tailEnd type="triangle" w="med" len="med"/>
          </a:ln>
        </p:spPr>
      </p:cxnSp>
      <p:sp>
        <p:nvSpPr>
          <p:cNvPr id="171" name="Google Shape;171;p21"/>
          <p:cNvSpPr txBox="1"/>
          <p:nvPr/>
        </p:nvSpPr>
        <p:spPr>
          <a:xfrm>
            <a:off x="4213507" y="2614664"/>
            <a:ext cx="3168561" cy="61555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2000"/>
              <a:buFont typeface="Arial"/>
              <a:buNone/>
            </a:pPr>
            <a:r>
              <a:rPr lang="en-US" sz="2000" dirty="0">
                <a:solidFill>
                  <a:schemeClr val="dk1"/>
                </a:solidFill>
                <a:latin typeface="Helvetica Neue" panose="020B0604020202020204" charset="0"/>
                <a:ea typeface="Calibri"/>
                <a:cs typeface="Calibri"/>
                <a:sym typeface="Calibri"/>
              </a:rPr>
              <a:t>Operating U.S. solar has grown 7x in the past 5 years</a:t>
            </a:r>
            <a:endParaRPr dirty="0">
              <a:latin typeface="Helvetica Neue" panose="020B0604020202020204" charset="0"/>
            </a:endParaRPr>
          </a:p>
        </p:txBody>
      </p:sp>
      <p:sp>
        <p:nvSpPr>
          <p:cNvPr id="172" name="Google Shape;172;p21"/>
          <p:cNvSpPr/>
          <p:nvPr/>
        </p:nvSpPr>
        <p:spPr>
          <a:xfrm>
            <a:off x="468245" y="6334539"/>
            <a:ext cx="4922694"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Source: GTM Research and SEIA U.S. Solar Market </a:t>
            </a:r>
            <a:r>
              <a:rPr lang="en-US" sz="1800" i="1" dirty="0">
                <a:solidFill>
                  <a:schemeClr val="dk1"/>
                </a:solidFill>
                <a:latin typeface="Helvetica Neue" panose="020B0604020202020204" charset="0"/>
                <a:ea typeface="Calibri"/>
                <a:cs typeface="Calibri"/>
                <a:sym typeface="Calibri"/>
              </a:rPr>
              <a:t>Insight Q2 2018</a:t>
            </a:r>
            <a:endParaRPr dirty="0">
              <a:latin typeface="Helvetica Neue" panose="020B0604020202020204" charset="0"/>
            </a:endParaRPr>
          </a:p>
        </p:txBody>
      </p:sp>
    </p:spTree>
    <p:extLst>
      <p:ext uri="{BB962C8B-B14F-4D97-AF65-F5344CB8AC3E}">
        <p14:creationId xmlns:p14="http://schemas.microsoft.com/office/powerpoint/2010/main" val="1572736484"/>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4"/>
          <p:cNvSpPr txBox="1">
            <a:spLocks noGrp="1"/>
          </p:cNvSpPr>
          <p:nvPr>
            <p:ph type="body" idx="1"/>
          </p:nvPr>
        </p:nvSpPr>
        <p:spPr>
          <a:xfrm>
            <a:off x="4405745" y="1534908"/>
            <a:ext cx="6948056" cy="4351200"/>
          </a:xfrm>
          <a:prstGeom prst="rect">
            <a:avLst/>
          </a:prstGeom>
          <a:noFill/>
          <a:ln>
            <a:noFill/>
          </a:ln>
        </p:spPr>
        <p:txBody>
          <a:bodyPr spcFirstLastPara="1" wrap="square" lIns="91425" tIns="45700" rIns="91425" bIns="45700" anchor="t" anchorCtr="0">
            <a:noAutofit/>
          </a:bodyPr>
          <a:lstStyle/>
          <a:p>
            <a:pPr marL="457188" lvl="0" indent="-444488" algn="l" rtl="0">
              <a:lnSpc>
                <a:spcPct val="120000"/>
              </a:lnSpc>
              <a:spcBef>
                <a:spcPts val="600"/>
              </a:spcBef>
              <a:spcAft>
                <a:spcPts val="0"/>
              </a:spcAft>
              <a:buClr>
                <a:schemeClr val="dk1"/>
              </a:buClr>
              <a:buSzPts val="1800"/>
              <a:buFont typeface="Arial"/>
              <a:buChar char="»"/>
            </a:pPr>
            <a:r>
              <a:rPr lang="en-US" sz="2300" b="0" dirty="0">
                <a:solidFill>
                  <a:srgbClr val="4D5B6B"/>
                </a:solidFill>
                <a:latin typeface="Arial"/>
                <a:ea typeface="Arial"/>
                <a:cs typeface="Arial"/>
                <a:sym typeface="Arial"/>
              </a:rPr>
              <a:t>Legislation passed in 2018 and signed into law by Governor Murphy</a:t>
            </a:r>
          </a:p>
          <a:p>
            <a:pPr marL="457188" indent="-444488">
              <a:lnSpc>
                <a:spcPct val="120000"/>
              </a:lnSpc>
              <a:spcBef>
                <a:spcPts val="600"/>
              </a:spcBef>
              <a:buClr>
                <a:schemeClr val="dk1"/>
              </a:buClr>
              <a:buSzPts val="1800"/>
            </a:pPr>
            <a:r>
              <a:rPr lang="en-US" sz="2300" b="0" dirty="0">
                <a:solidFill>
                  <a:srgbClr val="4D5B6B"/>
                </a:solidFill>
                <a:latin typeface="Arial"/>
                <a:ea typeface="Arial"/>
                <a:cs typeface="Arial"/>
                <a:sym typeface="Arial"/>
              </a:rPr>
              <a:t>NJ can expect the following economic benefits if 450 MW of distributed community solar is installed between 2019 – 2021 </a:t>
            </a:r>
          </a:p>
          <a:p>
            <a:pPr marL="914388" lvl="1" indent="-444488">
              <a:lnSpc>
                <a:spcPct val="120000"/>
              </a:lnSpc>
              <a:spcBef>
                <a:spcPts val="600"/>
              </a:spcBef>
              <a:buClr>
                <a:schemeClr val="dk1"/>
              </a:buClr>
              <a:buSzPts val="1800"/>
            </a:pPr>
            <a:r>
              <a:rPr lang="en-US" sz="2000" b="0" dirty="0">
                <a:solidFill>
                  <a:srgbClr val="4D5B6B"/>
                </a:solidFill>
                <a:latin typeface="Arial"/>
                <a:ea typeface="Arial"/>
                <a:cs typeface="Arial"/>
                <a:sym typeface="Arial"/>
              </a:rPr>
              <a:t>1,778 sustained full-time jobs during construction </a:t>
            </a:r>
          </a:p>
          <a:p>
            <a:pPr marL="914388" lvl="1" indent="-444488">
              <a:lnSpc>
                <a:spcPct val="120000"/>
              </a:lnSpc>
              <a:spcBef>
                <a:spcPts val="600"/>
              </a:spcBef>
              <a:buClr>
                <a:schemeClr val="dk1"/>
              </a:buClr>
              <a:buSzPts val="1800"/>
            </a:pPr>
            <a:r>
              <a:rPr lang="en-US" sz="2000" b="0" dirty="0">
                <a:solidFill>
                  <a:srgbClr val="4D5B6B"/>
                </a:solidFill>
                <a:latin typeface="Arial"/>
                <a:ea typeface="Arial"/>
                <a:cs typeface="Arial"/>
              </a:rPr>
              <a:t>$414.7 million in earnings for those employed </a:t>
            </a:r>
          </a:p>
          <a:p>
            <a:pPr marL="914388" lvl="1" indent="-444488">
              <a:lnSpc>
                <a:spcPct val="120000"/>
              </a:lnSpc>
              <a:spcBef>
                <a:spcPts val="600"/>
              </a:spcBef>
              <a:buClr>
                <a:schemeClr val="dk1"/>
              </a:buClr>
              <a:buSzPts val="1800"/>
            </a:pPr>
            <a:r>
              <a:rPr lang="en-US" sz="2000" b="0" dirty="0">
                <a:solidFill>
                  <a:srgbClr val="4D5B6B"/>
                </a:solidFill>
                <a:latin typeface="Arial"/>
                <a:ea typeface="Arial"/>
                <a:cs typeface="Arial"/>
              </a:rPr>
              <a:t>$797.9 million in local economic benefits for the state, excepting local tax revenues </a:t>
            </a:r>
          </a:p>
          <a:p>
            <a:pPr marL="914388" lvl="1" indent="-444488">
              <a:lnSpc>
                <a:spcPct val="120000"/>
              </a:lnSpc>
              <a:spcBef>
                <a:spcPts val="600"/>
              </a:spcBef>
              <a:buClr>
                <a:schemeClr val="dk1"/>
              </a:buClr>
              <a:buSzPts val="1800"/>
            </a:pPr>
            <a:r>
              <a:rPr lang="en-US" sz="2000" b="0" dirty="0">
                <a:solidFill>
                  <a:srgbClr val="4D5B6B"/>
                </a:solidFill>
                <a:latin typeface="Arial"/>
                <a:ea typeface="Arial"/>
                <a:cs typeface="Arial"/>
              </a:rPr>
              <a:t>$3.3 million from property tax revenues in the first year alone </a:t>
            </a:r>
            <a:endParaRPr lang="en-US" sz="2000" b="0" dirty="0">
              <a:solidFill>
                <a:srgbClr val="4D5B6B"/>
              </a:solidFill>
              <a:latin typeface="Arial"/>
              <a:ea typeface="Arial"/>
              <a:cs typeface="Arial"/>
              <a:sym typeface="Arial"/>
            </a:endParaRPr>
          </a:p>
          <a:p>
            <a:pPr marL="457188" lvl="0" indent="-444488" algn="l" rtl="0">
              <a:lnSpc>
                <a:spcPct val="120000"/>
              </a:lnSpc>
              <a:spcBef>
                <a:spcPts val="600"/>
              </a:spcBef>
              <a:spcAft>
                <a:spcPts val="0"/>
              </a:spcAft>
              <a:buClr>
                <a:schemeClr val="dk1"/>
              </a:buClr>
              <a:buSzPts val="1800"/>
              <a:buFont typeface="Arial"/>
              <a:buChar char="»"/>
            </a:pPr>
            <a:endParaRPr sz="967" b="0" dirty="0">
              <a:solidFill>
                <a:srgbClr val="4D5B6B"/>
              </a:solidFill>
              <a:latin typeface="Arial"/>
              <a:ea typeface="Arial"/>
              <a:cs typeface="Arial"/>
              <a:sym typeface="Arial"/>
            </a:endParaRPr>
          </a:p>
          <a:p>
            <a:pPr marL="457188" marR="0" lvl="0" indent="-317488" algn="l" rtl="0">
              <a:spcBef>
                <a:spcPts val="440"/>
              </a:spcBef>
              <a:spcAft>
                <a:spcPts val="0"/>
              </a:spcAft>
              <a:buClr>
                <a:srgbClr val="444444"/>
              </a:buClr>
              <a:buSzPts val="2200"/>
              <a:buFont typeface="Arial"/>
              <a:buNone/>
            </a:pPr>
            <a:endParaRPr sz="2200" b="0" i="0" u="none" strike="noStrike" cap="none" dirty="0">
              <a:solidFill>
                <a:schemeClr val="dk1"/>
              </a:solidFill>
              <a:latin typeface="Helvetica Neue"/>
              <a:ea typeface="Helvetica Neue"/>
              <a:cs typeface="Helvetica Neue"/>
              <a:sym typeface="Helvetica Neue"/>
            </a:endParaRPr>
          </a:p>
        </p:txBody>
      </p:sp>
      <p:sp>
        <p:nvSpPr>
          <p:cNvPr id="474" name="Google Shape;474;p44"/>
          <p:cNvSpPr txBox="1"/>
          <p:nvPr/>
        </p:nvSpPr>
        <p:spPr>
          <a:xfrm>
            <a:off x="609601" y="468088"/>
            <a:ext cx="99567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C6C9B"/>
              </a:buClr>
              <a:buSzPts val="4000"/>
              <a:buFont typeface="Helvetica Neue"/>
              <a:buNone/>
            </a:pPr>
            <a:r>
              <a:rPr lang="en-US" sz="4000" b="1" dirty="0">
                <a:solidFill>
                  <a:srgbClr val="3C6C9B"/>
                </a:solidFill>
                <a:latin typeface="Helvetica Neue"/>
                <a:ea typeface="Helvetica Neue"/>
                <a:cs typeface="Helvetica Neue"/>
                <a:sym typeface="Helvetica Neue"/>
              </a:rPr>
              <a:t>Case Study: New Jersey </a:t>
            </a:r>
          </a:p>
          <a:p>
            <a:pPr marL="0" marR="0" lvl="0" indent="0" algn="l" rtl="0">
              <a:spcBef>
                <a:spcPts val="0"/>
              </a:spcBef>
              <a:spcAft>
                <a:spcPts val="0"/>
              </a:spcAft>
              <a:buClr>
                <a:srgbClr val="3C6C9B"/>
              </a:buClr>
              <a:buSzPts val="4000"/>
              <a:buFont typeface="Helvetica Neue"/>
              <a:buNone/>
            </a:pPr>
            <a:r>
              <a:rPr lang="en-US" sz="1800" i="1" dirty="0">
                <a:solidFill>
                  <a:schemeClr val="bg2"/>
                </a:solidFill>
                <a:latin typeface="Helvetica Neue"/>
                <a:ea typeface="Helvetica Neue"/>
                <a:cs typeface="Helvetica Neue"/>
                <a:sym typeface="Helvetica Neue"/>
              </a:rPr>
              <a:t>Note: Still in rulemaking</a:t>
            </a:r>
            <a:endParaRPr sz="1800" i="1" dirty="0">
              <a:solidFill>
                <a:schemeClr val="bg2"/>
              </a:solidFill>
              <a:latin typeface="Montserrat"/>
              <a:ea typeface="Montserrat"/>
              <a:cs typeface="Montserrat"/>
              <a:sym typeface="Montserrat"/>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t="1184" r="142"/>
          <a:stretch/>
        </p:blipFill>
        <p:spPr bwMode="auto">
          <a:xfrm rot="5400000">
            <a:off x="297093" y="2194218"/>
            <a:ext cx="4227195" cy="3156585"/>
          </a:xfrm>
          <a:prstGeom prst="rect">
            <a:avLst/>
          </a:prstGeom>
          <a:ln w="34925" cap="flat" cmpd="sng" algn="ctr">
            <a:solidFill>
              <a:srgbClr val="F98F28"/>
            </a:solidFill>
            <a:prstDash val="solid"/>
            <a:round/>
            <a:headEnd type="none" w="med" len="med"/>
            <a:tailEnd type="none" w="med" len="med"/>
          </a:ln>
          <a:extLst>
            <a:ext uri="{53640926-AAD7-44D8-BBD7-CCE9431645EC}">
              <a14:shadowObscured xmlns:a14="http://schemas.microsoft.com/office/drawing/2010/main"/>
            </a:ext>
          </a:extLst>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2" y="3755245"/>
            <a:ext cx="4011084" cy="1162051"/>
          </a:xfrm>
        </p:spPr>
        <p:txBody>
          <a:bodyPr/>
          <a:lstStyle/>
          <a:p>
            <a:r>
              <a:rPr lang="en-US" sz="3000" dirty="0">
                <a:solidFill>
                  <a:srgbClr val="3C6C9B"/>
                </a:solidFill>
                <a:latin typeface="Helvetica Neue" charset="0"/>
                <a:ea typeface="Helvetica Neue" charset="0"/>
                <a:cs typeface="Helvetica Neue" charset="0"/>
              </a:rPr>
              <a:t>Community Solar is small today — but It can rapidly become a mainstream energy source</a:t>
            </a:r>
            <a:br>
              <a:rPr lang="en-US" sz="3000" dirty="0">
                <a:latin typeface="Helvetica Neue" charset="0"/>
                <a:ea typeface="Helvetica Neue" charset="0"/>
                <a:cs typeface="Helvetica Neue" charset="0"/>
              </a:rPr>
            </a:br>
            <a:br>
              <a:rPr lang="en-US" sz="3000" i="1" dirty="0">
                <a:latin typeface="Helvetica Neue" charset="0"/>
                <a:ea typeface="Helvetica Neue" charset="0"/>
                <a:cs typeface="Helvetica Neue" charset="0"/>
              </a:rPr>
            </a:br>
            <a:endParaRPr lang="en-US" sz="2400" dirty="0">
              <a:solidFill>
                <a:schemeClr val="tx1">
                  <a:lumMod val="50000"/>
                </a:schemeClr>
              </a:solidFill>
              <a:latin typeface="Helvetica Neue" charset="0"/>
              <a:ea typeface="Helvetica Neue" charset="0"/>
              <a:cs typeface="Helvetica Neue" charset="0"/>
            </a:endParaRPr>
          </a:p>
        </p:txBody>
      </p:sp>
      <p:sp>
        <p:nvSpPr>
          <p:cNvPr id="3" name="Text Placeholder 2"/>
          <p:cNvSpPr>
            <a:spLocks noGrp="1"/>
          </p:cNvSpPr>
          <p:nvPr>
            <p:ph type="body" idx="1"/>
          </p:nvPr>
        </p:nvSpPr>
        <p:spPr>
          <a:xfrm>
            <a:off x="7620002" y="4425454"/>
            <a:ext cx="4011084" cy="1602363"/>
          </a:xfrm>
        </p:spPr>
        <p:txBody>
          <a:bodyPr/>
          <a:lstStyle/>
          <a:p>
            <a:pPr marL="228600" indent="0"/>
            <a:r>
              <a:rPr lang="en-US" sz="2400" b="0" i="1" dirty="0">
                <a:solidFill>
                  <a:srgbClr val="4D5B6B"/>
                </a:solidFill>
                <a:latin typeface="Arial"/>
                <a:ea typeface="Arial"/>
                <a:cs typeface="Arial"/>
              </a:rPr>
              <a:t>U.S Community Solar can grow 50 </a:t>
            </a:r>
            <a:r>
              <a:rPr lang="mr-IN" sz="2400" b="0" i="1" dirty="0">
                <a:solidFill>
                  <a:srgbClr val="4D5B6B"/>
                </a:solidFill>
                <a:latin typeface="Arial"/>
                <a:ea typeface="Arial"/>
                <a:cs typeface="Arial"/>
              </a:rPr>
              <a:t>–</a:t>
            </a:r>
            <a:r>
              <a:rPr lang="en-US" sz="2400" b="0" i="1" dirty="0">
                <a:solidFill>
                  <a:srgbClr val="4D5B6B"/>
                </a:solidFill>
                <a:latin typeface="Arial"/>
                <a:ea typeface="Arial"/>
                <a:cs typeface="Arial"/>
              </a:rPr>
              <a:t> 80 times its current size by 2030</a:t>
            </a:r>
          </a:p>
          <a:p>
            <a:endParaRPr lang="en-US" sz="2200" dirty="0"/>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589" y="410980"/>
            <a:ext cx="6735582" cy="6004053"/>
          </a:xfrm>
          <a:prstGeom prst="rect">
            <a:avLst/>
          </a:prstGeom>
          <a:ln>
            <a:solidFill>
              <a:schemeClr val="tx1"/>
            </a:solidFill>
          </a:ln>
        </p:spPr>
      </p:pic>
    </p:spTree>
    <p:extLst>
      <p:ext uri="{BB962C8B-B14F-4D97-AF65-F5344CB8AC3E}">
        <p14:creationId xmlns:p14="http://schemas.microsoft.com/office/powerpoint/2010/main" val="1300533050"/>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7"/>
          <p:cNvSpPr txBox="1">
            <a:spLocks noGrp="1"/>
          </p:cNvSpPr>
          <p:nvPr>
            <p:ph type="body" idx="1"/>
          </p:nvPr>
        </p:nvSpPr>
        <p:spPr>
          <a:xfrm>
            <a:off x="609601" y="1534908"/>
            <a:ext cx="10744200" cy="4351200"/>
          </a:xfrm>
          <a:prstGeom prst="rect">
            <a:avLst/>
          </a:prstGeom>
          <a:noFill/>
          <a:ln>
            <a:noFill/>
          </a:ln>
        </p:spPr>
        <p:txBody>
          <a:bodyPr spcFirstLastPara="1" wrap="square" lIns="91425" tIns="45700" rIns="91425" bIns="45700" anchor="t" anchorCtr="0">
            <a:noAutofit/>
          </a:bodyPr>
          <a:lstStyle/>
          <a:p>
            <a:pPr marL="457188" lvl="0" indent="-444488" algn="l" rtl="0">
              <a:lnSpc>
                <a:spcPct val="115000"/>
              </a:lnSpc>
              <a:spcBef>
                <a:spcPts val="500"/>
              </a:spcBef>
              <a:spcAft>
                <a:spcPts val="0"/>
              </a:spcAft>
              <a:buClr>
                <a:schemeClr val="dk1"/>
              </a:buClr>
              <a:buSzPts val="1800"/>
              <a:buFont typeface="Arial"/>
              <a:buChar char="»"/>
            </a:pPr>
            <a:r>
              <a:rPr lang="en-US" sz="1600" dirty="0">
                <a:solidFill>
                  <a:srgbClr val="4D5B6B"/>
                </a:solidFill>
                <a:latin typeface="Arial"/>
                <a:ea typeface="Arial"/>
                <a:cs typeface="Arial"/>
                <a:sym typeface="Arial"/>
              </a:rPr>
              <a:t>National Renewable Energy Laboratory State Considerations for Designing Community Solar Policy</a:t>
            </a:r>
          </a:p>
          <a:p>
            <a:pPr marL="914388" lvl="1" indent="-444488">
              <a:lnSpc>
                <a:spcPct val="115000"/>
              </a:lnSpc>
              <a:spcBef>
                <a:spcPts val="50"/>
              </a:spcBef>
              <a:buClr>
                <a:schemeClr val="dk1"/>
              </a:buClr>
              <a:buSzPts val="1800"/>
              <a:buFont typeface="Arial"/>
              <a:buChar char="»"/>
            </a:pPr>
            <a:r>
              <a:rPr lang="en-US" sz="1600" b="0" u="sng" dirty="0">
                <a:solidFill>
                  <a:schemeClr val="accent4"/>
                </a:solidFill>
                <a:latin typeface="Arial"/>
                <a:ea typeface="Arial"/>
                <a:cs typeface="Arial"/>
                <a:sym typeface="Arial"/>
              </a:rPr>
              <a:t>https://</a:t>
            </a:r>
            <a:r>
              <a:rPr lang="en-US" sz="1600" b="0" u="sng" dirty="0" err="1">
                <a:solidFill>
                  <a:schemeClr val="accent4"/>
                </a:solidFill>
                <a:latin typeface="Arial"/>
                <a:ea typeface="Arial"/>
                <a:cs typeface="Arial"/>
                <a:sym typeface="Arial"/>
              </a:rPr>
              <a:t>www.nrel.gov</a:t>
            </a:r>
            <a:r>
              <a:rPr lang="en-US" sz="1600" b="0" u="sng" dirty="0">
                <a:solidFill>
                  <a:schemeClr val="accent4"/>
                </a:solidFill>
                <a:latin typeface="Arial"/>
                <a:ea typeface="Arial"/>
                <a:cs typeface="Arial"/>
                <a:sym typeface="Arial"/>
              </a:rPr>
              <a:t>/docs/fy18osti/70663.pdf</a:t>
            </a:r>
          </a:p>
          <a:p>
            <a:pPr marL="457188" lvl="0" indent="-444488" algn="l" rtl="0">
              <a:lnSpc>
                <a:spcPct val="115000"/>
              </a:lnSpc>
              <a:spcBef>
                <a:spcPts val="500"/>
              </a:spcBef>
              <a:spcAft>
                <a:spcPts val="0"/>
              </a:spcAft>
              <a:buClr>
                <a:schemeClr val="dk1"/>
              </a:buClr>
              <a:buSzPts val="1800"/>
              <a:buFont typeface="Arial"/>
              <a:buChar char="»"/>
            </a:pPr>
            <a:r>
              <a:rPr lang="en-US" sz="1600" dirty="0">
                <a:solidFill>
                  <a:srgbClr val="4D5B6B"/>
                </a:solidFill>
                <a:latin typeface="Arial"/>
                <a:ea typeface="Arial"/>
                <a:cs typeface="Arial"/>
                <a:sym typeface="Arial"/>
              </a:rPr>
              <a:t>Coalition for Community Solar Access Resource and Policy Decision Matrix</a:t>
            </a:r>
            <a:endParaRPr sz="1600" dirty="0">
              <a:solidFill>
                <a:srgbClr val="4D5B6B"/>
              </a:solidFill>
              <a:latin typeface="Arial"/>
              <a:ea typeface="Arial"/>
              <a:cs typeface="Arial"/>
              <a:sym typeface="Arial"/>
            </a:endParaRPr>
          </a:p>
          <a:p>
            <a:pPr marL="990574" lvl="1" indent="-342889" algn="l" rtl="0">
              <a:lnSpc>
                <a:spcPct val="115000"/>
              </a:lnSpc>
              <a:spcBef>
                <a:spcPts val="0"/>
              </a:spcBef>
              <a:spcAft>
                <a:spcPts val="0"/>
              </a:spcAft>
              <a:buClr>
                <a:schemeClr val="dk1"/>
              </a:buClr>
              <a:buSzPts val="1800"/>
              <a:buChar char="˃"/>
            </a:pPr>
            <a:r>
              <a:rPr lang="en-US" sz="1600" b="0" u="sng" dirty="0">
                <a:solidFill>
                  <a:schemeClr val="hlink"/>
                </a:solidFill>
                <a:latin typeface="Arial"/>
                <a:ea typeface="Arial"/>
                <a:cs typeface="Arial"/>
                <a:sym typeface="Arial"/>
                <a:hlinkClick r:id="rId3"/>
              </a:rPr>
              <a:t>http://www.communitysolaraccess.org/wp-content/uploads/2016/03/CCSA-Policy-Decision-Matrix-Final-11-15-2016.pdf</a:t>
            </a:r>
            <a:endParaRPr sz="1600" b="0" u="sng" dirty="0">
              <a:solidFill>
                <a:schemeClr val="hlink"/>
              </a:solidFill>
              <a:latin typeface="Arial"/>
              <a:ea typeface="Arial"/>
              <a:cs typeface="Arial"/>
              <a:sym typeface="Arial"/>
              <a:hlinkClick r:id="rId3"/>
            </a:endParaRPr>
          </a:p>
          <a:p>
            <a:pPr marL="457188" lvl="0" indent="-444488" algn="l" rtl="0">
              <a:lnSpc>
                <a:spcPct val="115000"/>
              </a:lnSpc>
              <a:spcBef>
                <a:spcPts val="0"/>
              </a:spcBef>
              <a:spcAft>
                <a:spcPts val="0"/>
              </a:spcAft>
              <a:buClr>
                <a:schemeClr val="dk1"/>
              </a:buClr>
              <a:buSzPts val="1800"/>
              <a:buFont typeface="Arial"/>
              <a:buChar char="»"/>
            </a:pPr>
            <a:r>
              <a:rPr lang="en-US" sz="1600" dirty="0">
                <a:solidFill>
                  <a:srgbClr val="4D5B6B"/>
                </a:solidFill>
                <a:latin typeface="Arial"/>
                <a:ea typeface="Arial"/>
                <a:cs typeface="Arial"/>
                <a:sym typeface="Arial"/>
              </a:rPr>
              <a:t>Vote Solar and GRID Alternatives Low Income Solar Policy Guide, Community Solar</a:t>
            </a:r>
            <a:endParaRPr sz="1600" dirty="0">
              <a:solidFill>
                <a:srgbClr val="4D5B6B"/>
              </a:solidFill>
              <a:latin typeface="Arial"/>
              <a:ea typeface="Arial"/>
              <a:cs typeface="Arial"/>
              <a:sym typeface="Arial"/>
            </a:endParaRPr>
          </a:p>
          <a:p>
            <a:pPr marL="990574" lvl="1" indent="-342889" algn="l" rtl="0">
              <a:lnSpc>
                <a:spcPct val="115000"/>
              </a:lnSpc>
              <a:spcBef>
                <a:spcPts val="0"/>
              </a:spcBef>
              <a:spcAft>
                <a:spcPts val="0"/>
              </a:spcAft>
              <a:buClr>
                <a:schemeClr val="dk1"/>
              </a:buClr>
              <a:buSzPts val="1800"/>
              <a:buChar char="˃"/>
            </a:pPr>
            <a:r>
              <a:rPr lang="en-US" sz="1600" b="0" u="sng" dirty="0">
                <a:solidFill>
                  <a:schemeClr val="hlink"/>
                </a:solidFill>
                <a:latin typeface="Arial"/>
                <a:ea typeface="Arial"/>
                <a:cs typeface="Arial"/>
                <a:sym typeface="Arial"/>
                <a:hlinkClick r:id="rId4"/>
              </a:rPr>
              <a:t>http://www.lowincomesolar.org/practices/community-solar/</a:t>
            </a:r>
            <a:endParaRPr sz="1600" b="0" u="sng" dirty="0">
              <a:solidFill>
                <a:schemeClr val="hlink"/>
              </a:solidFill>
              <a:latin typeface="Arial"/>
              <a:ea typeface="Arial"/>
              <a:cs typeface="Arial"/>
              <a:sym typeface="Arial"/>
              <a:hlinkClick r:id="rId4"/>
            </a:endParaRPr>
          </a:p>
          <a:p>
            <a:pPr marL="0" indent="-342889">
              <a:lnSpc>
                <a:spcPct val="115000"/>
              </a:lnSpc>
              <a:spcBef>
                <a:spcPts val="50"/>
              </a:spcBef>
              <a:buClr>
                <a:schemeClr val="dk1"/>
              </a:buClr>
              <a:buSzPts val="1800"/>
            </a:pPr>
            <a:r>
              <a:rPr lang="en-US" sz="1600" dirty="0">
                <a:solidFill>
                  <a:srgbClr val="4D5B6B"/>
                </a:solidFill>
                <a:latin typeface="Arial"/>
                <a:ea typeface="Arial"/>
                <a:cs typeface="Arial"/>
                <a:sym typeface="Arial"/>
              </a:rPr>
              <a:t>  Interstate Renewable Energy Council (IREC) Guiding Principles &amp; Shared Solar Catalog:</a:t>
            </a:r>
          </a:p>
          <a:p>
            <a:pPr marL="990574" lvl="1" indent="-342889">
              <a:lnSpc>
                <a:spcPct val="115000"/>
              </a:lnSpc>
              <a:spcBef>
                <a:spcPts val="0"/>
              </a:spcBef>
              <a:buClr>
                <a:schemeClr val="dk1"/>
              </a:buClr>
              <a:buSzPts val="1800"/>
            </a:pPr>
            <a:r>
              <a:rPr lang="en-US" sz="1600" b="0" u="sng" dirty="0">
                <a:solidFill>
                  <a:schemeClr val="accent4"/>
                </a:solidFill>
                <a:latin typeface="Arial"/>
                <a:ea typeface="Arial"/>
                <a:cs typeface="Arial"/>
                <a:sym typeface="Arial"/>
                <a:hlinkClick r:id="rId5"/>
              </a:rPr>
              <a:t>https://irecusa.org/regulatory-reform/shared-renewables/</a:t>
            </a:r>
            <a:endParaRPr lang="en-US" sz="1600" dirty="0">
              <a:solidFill>
                <a:srgbClr val="4D5B6B"/>
              </a:solidFill>
              <a:latin typeface="Arial"/>
              <a:ea typeface="Arial"/>
              <a:cs typeface="Arial"/>
              <a:sym typeface="Arial"/>
            </a:endParaRPr>
          </a:p>
          <a:p>
            <a:pPr marL="457188" lvl="0" indent="-444488" algn="l" rtl="0">
              <a:lnSpc>
                <a:spcPct val="115000"/>
              </a:lnSpc>
              <a:spcBef>
                <a:spcPts val="0"/>
              </a:spcBef>
              <a:spcAft>
                <a:spcPts val="0"/>
              </a:spcAft>
              <a:buClr>
                <a:schemeClr val="dk1"/>
              </a:buClr>
              <a:buSzPts val="1800"/>
              <a:buFont typeface="Arial"/>
              <a:buChar char="»"/>
            </a:pPr>
            <a:r>
              <a:rPr lang="en-US" sz="1600" dirty="0">
                <a:solidFill>
                  <a:srgbClr val="4D5B6B"/>
                </a:solidFill>
                <a:latin typeface="Arial"/>
                <a:ea typeface="Arial"/>
                <a:cs typeface="Arial"/>
                <a:sym typeface="Arial"/>
              </a:rPr>
              <a:t>IREC and Vote Solar’s Voluntary Utility-Led Community Solar Program Checklist</a:t>
            </a:r>
            <a:endParaRPr sz="1600" dirty="0">
              <a:solidFill>
                <a:srgbClr val="4D5B6B"/>
              </a:solidFill>
              <a:latin typeface="Arial"/>
              <a:ea typeface="Arial"/>
              <a:cs typeface="Arial"/>
              <a:sym typeface="Arial"/>
            </a:endParaRPr>
          </a:p>
          <a:p>
            <a:pPr marL="990574" lvl="1" indent="-342889">
              <a:lnSpc>
                <a:spcPct val="115000"/>
              </a:lnSpc>
              <a:spcBef>
                <a:spcPts val="0"/>
              </a:spcBef>
              <a:buClr>
                <a:schemeClr val="dk1"/>
              </a:buClr>
              <a:buSzPts val="1800"/>
            </a:pPr>
            <a:r>
              <a:rPr lang="en-US" sz="1600" b="0" u="sng" dirty="0">
                <a:solidFill>
                  <a:schemeClr val="hlink"/>
                </a:solidFill>
                <a:latin typeface="Arial"/>
                <a:ea typeface="Arial"/>
                <a:cs typeface="Arial"/>
                <a:sym typeface="Arial"/>
                <a:hlinkClick r:id="rId6"/>
              </a:rPr>
              <a:t>https://votesolar.org/cschecklist</a:t>
            </a:r>
            <a:endParaRPr lang="en-US" sz="1600" b="0" u="sng" dirty="0">
              <a:solidFill>
                <a:schemeClr val="hlink"/>
              </a:solidFill>
              <a:latin typeface="Arial"/>
              <a:ea typeface="Arial"/>
              <a:cs typeface="Arial"/>
              <a:sym typeface="Arial"/>
            </a:endParaRPr>
          </a:p>
          <a:p>
            <a:pPr marL="457188" lvl="0" indent="-444488" algn="l" rtl="0">
              <a:lnSpc>
                <a:spcPct val="115000"/>
              </a:lnSpc>
              <a:spcBef>
                <a:spcPts val="0"/>
              </a:spcBef>
              <a:spcAft>
                <a:spcPts val="0"/>
              </a:spcAft>
              <a:buClr>
                <a:schemeClr val="bg2"/>
              </a:buClr>
              <a:buSzPts val="1800"/>
              <a:buFont typeface="Arial"/>
              <a:buChar char="»"/>
            </a:pPr>
            <a:r>
              <a:rPr lang="en-US" sz="1600" dirty="0">
                <a:solidFill>
                  <a:schemeClr val="dk1"/>
                </a:solidFill>
                <a:latin typeface="Arial"/>
                <a:ea typeface="Arial"/>
                <a:cs typeface="Arial"/>
                <a:sym typeface="Arial"/>
              </a:rPr>
              <a:t>The Vision for U.S. Community Solar: A Roadmap to 2030</a:t>
            </a:r>
          </a:p>
          <a:p>
            <a:pPr marL="990574" lvl="1" indent="-342889">
              <a:lnSpc>
                <a:spcPct val="115000"/>
              </a:lnSpc>
              <a:spcBef>
                <a:spcPts val="0"/>
              </a:spcBef>
              <a:buClr>
                <a:schemeClr val="bg2"/>
              </a:buClr>
              <a:buSzPts val="1800"/>
            </a:pPr>
            <a:r>
              <a:rPr lang="en-US" sz="1600" b="0" u="sng" dirty="0">
                <a:solidFill>
                  <a:srgbClr val="89AAD3"/>
                </a:solidFill>
                <a:latin typeface="Arial"/>
                <a:ea typeface="Arial"/>
                <a:cs typeface="Arial"/>
                <a:sym typeface="Arial"/>
                <a:hlinkClick r:id="rId6"/>
              </a:rPr>
              <a:t>https://votesolar.org/</a:t>
            </a:r>
            <a:r>
              <a:rPr lang="en-US" sz="1600" b="0" u="sng" dirty="0" err="1">
                <a:solidFill>
                  <a:srgbClr val="89AAD3"/>
                </a:solidFill>
                <a:latin typeface="Arial"/>
                <a:ea typeface="Arial"/>
                <a:cs typeface="Arial"/>
                <a:sym typeface="Arial"/>
                <a:hlinkClick r:id="rId6"/>
              </a:rPr>
              <a:t>cs</a:t>
            </a:r>
            <a:r>
              <a:rPr lang="en-US" sz="1600" b="0" u="sng" dirty="0" err="1">
                <a:solidFill>
                  <a:srgbClr val="89AAD3"/>
                </a:solidFill>
                <a:latin typeface="Arial"/>
                <a:ea typeface="Arial"/>
                <a:cs typeface="Arial"/>
                <a:sym typeface="Arial"/>
              </a:rPr>
              <a:t>vision</a:t>
            </a:r>
            <a:endParaRPr lang="en-US" sz="1600" b="0" u="sng" dirty="0">
              <a:solidFill>
                <a:schemeClr val="hlink"/>
              </a:solidFill>
              <a:latin typeface="Arial"/>
              <a:ea typeface="Arial"/>
              <a:cs typeface="Arial"/>
              <a:sym typeface="Arial"/>
            </a:endParaRPr>
          </a:p>
          <a:p>
            <a:pPr marL="457188" indent="-444488">
              <a:lnSpc>
                <a:spcPct val="115000"/>
              </a:lnSpc>
              <a:spcBef>
                <a:spcPts val="0"/>
              </a:spcBef>
              <a:buClr>
                <a:schemeClr val="bg2"/>
              </a:buClr>
              <a:buSzPts val="1800"/>
            </a:pPr>
            <a:r>
              <a:rPr lang="en-US" sz="1600" dirty="0">
                <a:solidFill>
                  <a:schemeClr val="dk1"/>
                </a:solidFill>
                <a:latin typeface="Arial"/>
                <a:ea typeface="Arial"/>
                <a:cs typeface="Arial"/>
                <a:sym typeface="Arial"/>
              </a:rPr>
              <a:t>Clean Energy States Alliance </a:t>
            </a:r>
            <a:r>
              <a:rPr lang="en-US" sz="1600" dirty="0">
                <a:solidFill>
                  <a:schemeClr val="dk1"/>
                </a:solidFill>
                <a:latin typeface="Arial"/>
                <a:ea typeface="Arial"/>
                <a:cs typeface="Arial"/>
              </a:rPr>
              <a:t>Bringing the Benefits of Solar Energy to Low-Income Consumers</a:t>
            </a:r>
            <a:endParaRPr sz="1600" dirty="0">
              <a:solidFill>
                <a:schemeClr val="dk1"/>
              </a:solidFill>
              <a:latin typeface="Arial"/>
              <a:ea typeface="Arial"/>
              <a:cs typeface="Arial"/>
              <a:sym typeface="Arial"/>
            </a:endParaRPr>
          </a:p>
          <a:p>
            <a:pPr marL="990574" lvl="1" indent="-342889">
              <a:lnSpc>
                <a:spcPct val="115000"/>
              </a:lnSpc>
              <a:spcBef>
                <a:spcPts val="0"/>
              </a:spcBef>
              <a:buClr>
                <a:schemeClr val="dk1"/>
              </a:buClr>
              <a:buSzPts val="1800"/>
            </a:pPr>
            <a:r>
              <a:rPr lang="en-US" sz="1600" b="0" u="sng" dirty="0">
                <a:solidFill>
                  <a:schemeClr val="hlink"/>
                </a:solidFill>
                <a:latin typeface="Arial"/>
                <a:ea typeface="Arial"/>
                <a:cs typeface="Arial"/>
                <a:sym typeface="Arial"/>
              </a:rPr>
              <a:t>https://</a:t>
            </a:r>
            <a:r>
              <a:rPr lang="en-US" sz="1600" b="0" u="sng" dirty="0" err="1">
                <a:solidFill>
                  <a:schemeClr val="hlink"/>
                </a:solidFill>
                <a:latin typeface="Arial"/>
                <a:ea typeface="Arial"/>
                <a:cs typeface="Arial"/>
                <a:sym typeface="Arial"/>
              </a:rPr>
              <a:t>www.cesa.org</a:t>
            </a:r>
            <a:r>
              <a:rPr lang="en-US" sz="1600" b="0" u="sng" dirty="0">
                <a:solidFill>
                  <a:schemeClr val="hlink"/>
                </a:solidFill>
                <a:latin typeface="Arial"/>
                <a:ea typeface="Arial"/>
                <a:cs typeface="Arial"/>
                <a:sym typeface="Arial"/>
              </a:rPr>
              <a:t>/projects/sustainable-solar/resources/resource/bringing-the-benefits-of-solar-energy-to-low-income-consumers</a:t>
            </a:r>
            <a:endParaRPr sz="2000" b="0" dirty="0">
              <a:solidFill>
                <a:srgbClr val="4D5B6B"/>
              </a:solidFill>
              <a:latin typeface="Arial"/>
              <a:ea typeface="Arial"/>
              <a:cs typeface="Arial"/>
              <a:sym typeface="Arial"/>
            </a:endParaRPr>
          </a:p>
          <a:p>
            <a:pPr marL="457188" marR="0" lvl="0" indent="-317488" algn="l" rtl="0">
              <a:spcBef>
                <a:spcPts val="440"/>
              </a:spcBef>
              <a:spcAft>
                <a:spcPts val="0"/>
              </a:spcAft>
              <a:buClr>
                <a:srgbClr val="444444"/>
              </a:buClr>
              <a:buSzPts val="2200"/>
              <a:buFont typeface="Arial"/>
              <a:buNone/>
            </a:pPr>
            <a:endParaRPr sz="2000" b="0" i="0" u="none" strike="noStrike" cap="none" dirty="0">
              <a:solidFill>
                <a:schemeClr val="dk1"/>
              </a:solidFill>
              <a:latin typeface="Helvetica Neue"/>
              <a:ea typeface="Helvetica Neue"/>
              <a:cs typeface="Helvetica Neue"/>
              <a:sym typeface="Helvetica Neue"/>
            </a:endParaRPr>
          </a:p>
        </p:txBody>
      </p:sp>
      <p:sp>
        <p:nvSpPr>
          <p:cNvPr id="495" name="Google Shape;495;p47"/>
          <p:cNvSpPr txBox="1"/>
          <p:nvPr/>
        </p:nvSpPr>
        <p:spPr>
          <a:xfrm>
            <a:off x="609601" y="468088"/>
            <a:ext cx="99567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C6C9B"/>
              </a:buClr>
              <a:buSzPts val="4000"/>
              <a:buFont typeface="Helvetica Neue"/>
              <a:buNone/>
            </a:pPr>
            <a:r>
              <a:rPr lang="en-US" sz="4000" b="1" dirty="0">
                <a:solidFill>
                  <a:srgbClr val="3C6C9B"/>
                </a:solidFill>
                <a:latin typeface="Helvetica Neue"/>
                <a:ea typeface="Helvetica Neue"/>
                <a:cs typeface="Helvetica Neue"/>
                <a:sym typeface="Helvetica Neue"/>
              </a:rPr>
              <a:t>Relevant Resources</a:t>
            </a:r>
            <a:endParaRPr sz="4000" b="1" dirty="0">
              <a:solidFill>
                <a:srgbClr val="3C6C9B"/>
              </a:solidFill>
              <a:latin typeface="Montserrat"/>
              <a:ea typeface="Montserrat"/>
              <a:cs typeface="Montserrat"/>
              <a:sym typeface="Montserrat"/>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3"/>
          <p:cNvSpPr txBox="1">
            <a:spLocks noGrp="1"/>
          </p:cNvSpPr>
          <p:nvPr>
            <p:ph type="body" idx="1"/>
          </p:nvPr>
        </p:nvSpPr>
        <p:spPr>
          <a:xfrm>
            <a:off x="7655017" y="1869065"/>
            <a:ext cx="4005000" cy="4381500"/>
          </a:xfrm>
          <a:prstGeom prst="rect">
            <a:avLst/>
          </a:prstGeom>
          <a:noFill/>
          <a:ln>
            <a:noFill/>
          </a:ln>
        </p:spPr>
        <p:txBody>
          <a:bodyPr spcFirstLastPara="1" wrap="square" lIns="91425" tIns="45700" rIns="91425" bIns="45700" anchor="ctr" anchorCtr="0">
            <a:noAutofit/>
          </a:bodyPr>
          <a:lstStyle/>
          <a:p>
            <a:pPr marL="457188" lvl="0" indent="-457188" algn="l" rtl="0">
              <a:lnSpc>
                <a:spcPct val="115000"/>
              </a:lnSpc>
              <a:spcBef>
                <a:spcPts val="0"/>
              </a:spcBef>
              <a:spcAft>
                <a:spcPts val="0"/>
              </a:spcAft>
              <a:buClr>
                <a:schemeClr val="dk1"/>
              </a:buClr>
              <a:buSzPts val="2000"/>
              <a:buFont typeface="Arial"/>
              <a:buChar char="»"/>
            </a:pPr>
            <a:r>
              <a:rPr lang="en-US" sz="1800" dirty="0">
                <a:solidFill>
                  <a:srgbClr val="4D5B6B"/>
                </a:solidFill>
                <a:latin typeface="Arial"/>
                <a:ea typeface="Arial"/>
                <a:cs typeface="Arial"/>
                <a:sym typeface="Arial"/>
              </a:rPr>
              <a:t>U.S. community solar is growing at a quicker pace than the overall U.S. solar deployments</a:t>
            </a:r>
          </a:p>
          <a:p>
            <a:pPr marL="457188" lvl="0" indent="-457188" algn="l" rtl="0">
              <a:lnSpc>
                <a:spcPct val="115000"/>
              </a:lnSpc>
              <a:spcBef>
                <a:spcPts val="0"/>
              </a:spcBef>
              <a:spcAft>
                <a:spcPts val="0"/>
              </a:spcAft>
              <a:buClr>
                <a:schemeClr val="dk1"/>
              </a:buClr>
              <a:buSzPts val="2000"/>
              <a:buFont typeface="Arial"/>
              <a:buChar char="»"/>
            </a:pPr>
            <a:endParaRPr lang="en-US" sz="1800" dirty="0">
              <a:solidFill>
                <a:srgbClr val="4D5B6B"/>
              </a:solidFill>
              <a:latin typeface="Arial"/>
              <a:ea typeface="Arial"/>
              <a:cs typeface="Arial"/>
              <a:sym typeface="Arial"/>
            </a:endParaRPr>
          </a:p>
          <a:p>
            <a:pPr marL="457188" indent="-457188">
              <a:lnSpc>
                <a:spcPct val="115000"/>
              </a:lnSpc>
              <a:spcBef>
                <a:spcPts val="0"/>
              </a:spcBef>
              <a:buClr>
                <a:schemeClr val="dk1"/>
              </a:buClr>
              <a:buSzPts val="2000"/>
            </a:pPr>
            <a:r>
              <a:rPr lang="en-US" sz="1800" b="0" dirty="0">
                <a:solidFill>
                  <a:srgbClr val="4D5B6B"/>
                </a:solidFill>
                <a:latin typeface="Arial"/>
                <a:ea typeface="Arial"/>
                <a:cs typeface="Arial"/>
                <a:sym typeface="Arial"/>
              </a:rPr>
              <a:t>Still, community solar represents less than 2% of all operating U.S. solar to date. </a:t>
            </a:r>
          </a:p>
          <a:p>
            <a:pPr marL="457188" indent="-457188">
              <a:lnSpc>
                <a:spcPct val="115000"/>
              </a:lnSpc>
              <a:spcBef>
                <a:spcPts val="0"/>
              </a:spcBef>
              <a:buClr>
                <a:schemeClr val="dk1"/>
              </a:buClr>
              <a:buSzPts val="2000"/>
            </a:pPr>
            <a:endParaRPr lang="en-US" sz="1800" b="0" dirty="0">
              <a:solidFill>
                <a:srgbClr val="4D5B6B"/>
              </a:solidFill>
              <a:latin typeface="Arial"/>
              <a:ea typeface="Arial"/>
              <a:cs typeface="Arial"/>
              <a:sym typeface="Arial"/>
            </a:endParaRPr>
          </a:p>
          <a:p>
            <a:pPr marL="457188" indent="-457188">
              <a:lnSpc>
                <a:spcPct val="115000"/>
              </a:lnSpc>
              <a:spcBef>
                <a:spcPts val="0"/>
              </a:spcBef>
              <a:buClr>
                <a:schemeClr val="dk1"/>
              </a:buClr>
              <a:buSzPts val="2000"/>
            </a:pPr>
            <a:r>
              <a:rPr lang="en-US" sz="1800" b="0" dirty="0">
                <a:solidFill>
                  <a:srgbClr val="4D5B6B"/>
                </a:solidFill>
                <a:latin typeface="Arial"/>
                <a:ea typeface="Arial"/>
                <a:cs typeface="Arial"/>
                <a:sym typeface="Arial"/>
              </a:rPr>
              <a:t>67% of the capacity is administered by a third-party </a:t>
            </a:r>
            <a:endParaRPr lang="en-US" sz="1800" dirty="0"/>
          </a:p>
          <a:p>
            <a:pPr marL="457188" lvl="0" indent="-457188" algn="l" rtl="0">
              <a:lnSpc>
                <a:spcPct val="115000"/>
              </a:lnSpc>
              <a:spcBef>
                <a:spcPts val="0"/>
              </a:spcBef>
              <a:spcAft>
                <a:spcPts val="0"/>
              </a:spcAft>
              <a:buClr>
                <a:schemeClr val="dk1"/>
              </a:buClr>
              <a:buSzPts val="2000"/>
              <a:buFont typeface="Arial"/>
              <a:buChar char="»"/>
            </a:pPr>
            <a:endParaRPr lang="en-US" sz="1800" dirty="0">
              <a:solidFill>
                <a:srgbClr val="4D5B6B"/>
              </a:solidFill>
              <a:latin typeface="Arial"/>
              <a:ea typeface="Arial"/>
              <a:cs typeface="Arial"/>
              <a:sym typeface="Arial"/>
            </a:endParaRPr>
          </a:p>
        </p:txBody>
      </p:sp>
      <p:sp>
        <p:nvSpPr>
          <p:cNvPr id="385" name="Google Shape;385;p33"/>
          <p:cNvSpPr txBox="1"/>
          <p:nvPr/>
        </p:nvSpPr>
        <p:spPr>
          <a:xfrm>
            <a:off x="609601" y="468088"/>
            <a:ext cx="99567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C6C9B"/>
              </a:buClr>
              <a:buSzPts val="4000"/>
              <a:buFont typeface="Helvetica Neue"/>
              <a:buNone/>
            </a:pPr>
            <a:r>
              <a:rPr lang="en-US" sz="3600" b="1">
                <a:solidFill>
                  <a:srgbClr val="3C6C9B"/>
                </a:solidFill>
                <a:latin typeface="Helvetica Neue"/>
                <a:ea typeface="Helvetica Neue"/>
                <a:cs typeface="Helvetica Neue"/>
                <a:sym typeface="Helvetica Neue"/>
              </a:rPr>
              <a:t>Community Solar Nears 1 Gigawatts of Total Operating Capacity Nationwide</a:t>
            </a:r>
            <a:endParaRPr sz="3600" b="1">
              <a:solidFill>
                <a:srgbClr val="3C6C9B"/>
              </a:solidFill>
              <a:latin typeface="Montserrat"/>
              <a:ea typeface="Montserrat"/>
              <a:cs typeface="Montserrat"/>
              <a:sym typeface="Montserrat"/>
            </a:endParaRPr>
          </a:p>
        </p:txBody>
      </p:sp>
      <p:pic>
        <p:nvPicPr>
          <p:cNvPr id="386" name="Google Shape;386;p33"/>
          <p:cNvPicPr preferRelativeResize="0"/>
          <p:nvPr/>
        </p:nvPicPr>
        <p:blipFill>
          <a:blip r:embed="rId3">
            <a:alphaModFix/>
          </a:blip>
          <a:stretch>
            <a:fillRect/>
          </a:stretch>
        </p:blipFill>
        <p:spPr>
          <a:xfrm>
            <a:off x="761050" y="1995153"/>
            <a:ext cx="6447725" cy="4129325"/>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0"/>
          <p:cNvSpPr txBox="1">
            <a:spLocks noGrp="1"/>
          </p:cNvSpPr>
          <p:nvPr>
            <p:ph type="body" idx="1"/>
          </p:nvPr>
        </p:nvSpPr>
        <p:spPr>
          <a:xfrm>
            <a:off x="764674" y="1508723"/>
            <a:ext cx="10160000" cy="4958080"/>
          </a:xfrm>
          <a:prstGeom prst="rect">
            <a:avLst/>
          </a:prstGeom>
          <a:noFill/>
          <a:ln>
            <a:noFill/>
          </a:ln>
        </p:spPr>
        <p:txBody>
          <a:bodyPr spcFirstLastPara="1" wrap="square" lIns="91425" tIns="45700" rIns="91425" bIns="45700" anchor="t" anchorCtr="0">
            <a:noAutofit/>
          </a:bodyPr>
          <a:lstStyle/>
          <a:p>
            <a:pPr marL="457189" marR="0" lvl="0" indent="-457189" algn="l" rtl="0">
              <a:lnSpc>
                <a:spcPct val="110000"/>
              </a:lnSpc>
              <a:spcBef>
                <a:spcPts val="0"/>
              </a:spcBef>
              <a:spcAft>
                <a:spcPts val="0"/>
              </a:spcAft>
              <a:buClr>
                <a:schemeClr val="dk1"/>
              </a:buClr>
              <a:buSzPts val="2800"/>
              <a:buFont typeface="Arial"/>
              <a:buChar char="»"/>
            </a:pPr>
            <a:r>
              <a:rPr lang="en-US" sz="2800" b="1" i="0" u="none" strike="noStrike" cap="none">
                <a:solidFill>
                  <a:schemeClr val="dk1"/>
                </a:solidFill>
                <a:latin typeface="Helvetica Neue"/>
                <a:ea typeface="Helvetica Neue"/>
                <a:cs typeface="Helvetica Neue"/>
                <a:sym typeface="Helvetica Neue"/>
              </a:rPr>
              <a:t>89% </a:t>
            </a:r>
            <a:r>
              <a:rPr lang="en-US" sz="2800" b="0" i="0" u="none" strike="noStrike" cap="none">
                <a:solidFill>
                  <a:schemeClr val="dk1"/>
                </a:solidFill>
                <a:latin typeface="Helvetica Neue"/>
                <a:ea typeface="Helvetica Neue"/>
                <a:cs typeface="Helvetica Neue"/>
                <a:sym typeface="Helvetica Neue"/>
              </a:rPr>
              <a:t>of Americans favor expanding solar as an energy source  </a:t>
            </a:r>
            <a:br>
              <a:rPr lang="en-US" sz="2800" b="0" i="0" u="none" strike="noStrike" cap="none">
                <a:solidFill>
                  <a:schemeClr val="dk1"/>
                </a:solidFill>
                <a:latin typeface="Helvetica Neue"/>
                <a:ea typeface="Helvetica Neue"/>
                <a:cs typeface="Helvetica Neue"/>
                <a:sym typeface="Helvetica Neue"/>
              </a:rPr>
            </a:br>
            <a:r>
              <a:rPr lang="en-US" sz="2000" b="0" i="1" u="none" strike="noStrike" cap="none">
                <a:solidFill>
                  <a:schemeClr val="dk1"/>
                </a:solidFill>
                <a:latin typeface="Helvetica Neue"/>
                <a:ea typeface="Helvetica Neue"/>
                <a:cs typeface="Helvetica Neue"/>
                <a:sym typeface="Helvetica Neue"/>
              </a:rPr>
              <a:t>(2018) </a:t>
            </a:r>
            <a:r>
              <a:rPr lang="en-US" sz="2000" b="0" i="1" u="sng" strike="noStrike" cap="none">
                <a:solidFill>
                  <a:schemeClr val="hlink"/>
                </a:solidFill>
                <a:latin typeface="Helvetica Neue"/>
                <a:ea typeface="Helvetica Neue"/>
                <a:cs typeface="Helvetica Neue"/>
                <a:sym typeface="Helvetica Neue"/>
                <a:hlinkClick r:id="rId3"/>
              </a:rPr>
              <a:t>Pew Research Center </a:t>
            </a:r>
            <a:endParaRPr sz="2000" b="0" i="1" u="none" strike="noStrike" cap="none">
              <a:solidFill>
                <a:schemeClr val="dk1"/>
              </a:solidFill>
              <a:latin typeface="Helvetica Neue"/>
              <a:ea typeface="Helvetica Neue"/>
              <a:cs typeface="Helvetica Neue"/>
              <a:sym typeface="Helvetica Neue"/>
            </a:endParaRPr>
          </a:p>
          <a:p>
            <a:pPr marL="457189" marR="0" lvl="0" indent="-457189" algn="l" rtl="0">
              <a:spcBef>
                <a:spcPts val="560"/>
              </a:spcBef>
              <a:spcAft>
                <a:spcPts val="0"/>
              </a:spcAft>
              <a:buClr>
                <a:schemeClr val="dk1"/>
              </a:buClr>
              <a:buSzPts val="2800"/>
              <a:buFont typeface="Arial"/>
              <a:buChar char="»"/>
            </a:pPr>
            <a:r>
              <a:rPr lang="en-US" sz="2800" b="0" i="0" u="none" strike="noStrike" cap="none">
                <a:solidFill>
                  <a:schemeClr val="dk1"/>
                </a:solidFill>
                <a:latin typeface="Helvetica Neue"/>
                <a:ea typeface="Helvetica Neue"/>
                <a:cs typeface="Helvetica Neue"/>
                <a:sym typeface="Helvetica Neue"/>
              </a:rPr>
              <a:t>Strong bipartisan support for increased use of solar</a:t>
            </a:r>
            <a:endParaRPr/>
          </a:p>
          <a:p>
            <a:pPr marL="457189" marR="0" lvl="0" indent="-457189" algn="l" rtl="0">
              <a:spcBef>
                <a:spcPts val="560"/>
              </a:spcBef>
              <a:spcAft>
                <a:spcPts val="0"/>
              </a:spcAft>
              <a:buClr>
                <a:schemeClr val="dk1"/>
              </a:buClr>
              <a:buSzPts val="2800"/>
              <a:buFont typeface="Arial"/>
              <a:buChar char="»"/>
            </a:pPr>
            <a:r>
              <a:rPr lang="en-US" sz="2800" b="1" i="0" u="none" strike="noStrike" cap="none">
                <a:solidFill>
                  <a:schemeClr val="dk1"/>
                </a:solidFill>
                <a:latin typeface="Helvetica Neue"/>
                <a:ea typeface="Helvetica Neue"/>
                <a:cs typeface="Helvetica Neue"/>
                <a:sym typeface="Helvetica Neue"/>
              </a:rPr>
              <a:t>71% </a:t>
            </a:r>
            <a:r>
              <a:rPr lang="en-US" sz="2800" b="0" i="0" u="none" strike="noStrike" cap="none">
                <a:solidFill>
                  <a:schemeClr val="dk1"/>
                </a:solidFill>
                <a:latin typeface="Helvetica Neue"/>
                <a:ea typeface="Helvetica Neue"/>
                <a:cs typeface="Helvetica Neue"/>
                <a:sym typeface="Helvetica Neue"/>
              </a:rPr>
              <a:t>of Americans support increasing reliance on renewable energy </a:t>
            </a:r>
            <a:br>
              <a:rPr lang="en-US" sz="2800" b="0" i="0" u="none" strike="noStrike" cap="none">
                <a:solidFill>
                  <a:schemeClr val="dk1"/>
                </a:solidFill>
                <a:latin typeface="Helvetica Neue"/>
                <a:ea typeface="Helvetica Neue"/>
                <a:cs typeface="Helvetica Neue"/>
                <a:sym typeface="Helvetica Neue"/>
              </a:rPr>
            </a:br>
            <a:r>
              <a:rPr lang="en-US" sz="2000" b="0" i="1" u="none" strike="noStrike" cap="none">
                <a:solidFill>
                  <a:schemeClr val="dk1"/>
                </a:solidFill>
                <a:latin typeface="Helvetica Neue"/>
                <a:ea typeface="Helvetica Neue"/>
                <a:cs typeface="Helvetica Neue"/>
                <a:sym typeface="Helvetica Neue"/>
              </a:rPr>
              <a:t>(2018) </a:t>
            </a:r>
            <a:r>
              <a:rPr lang="en-US" sz="2000" b="0" i="1" u="sng" strike="noStrike" cap="none">
                <a:solidFill>
                  <a:schemeClr val="hlink"/>
                </a:solidFill>
                <a:latin typeface="Helvetica Neue"/>
                <a:ea typeface="Helvetica Neue"/>
                <a:cs typeface="Helvetica Neue"/>
                <a:sym typeface="Helvetica Neue"/>
                <a:hlinkClick r:id="rId3"/>
              </a:rPr>
              <a:t>Pew Research Center</a:t>
            </a:r>
            <a:endParaRPr sz="2000" b="0" i="1" u="none" strike="noStrike" cap="none">
              <a:solidFill>
                <a:schemeClr val="dk1"/>
              </a:solidFill>
              <a:latin typeface="Helvetica Neue"/>
              <a:ea typeface="Helvetica Neue"/>
              <a:cs typeface="Helvetica Neue"/>
              <a:sym typeface="Helvetica Neue"/>
            </a:endParaRPr>
          </a:p>
          <a:p>
            <a:pPr marL="457189" marR="0" lvl="0" indent="-457189" algn="l" rtl="0">
              <a:spcBef>
                <a:spcPts val="560"/>
              </a:spcBef>
              <a:spcAft>
                <a:spcPts val="0"/>
              </a:spcAft>
              <a:buClr>
                <a:schemeClr val="dk1"/>
              </a:buClr>
              <a:buSzPts val="2800"/>
              <a:buFont typeface="Arial"/>
              <a:buChar char="»"/>
            </a:pPr>
            <a:r>
              <a:rPr lang="en-US" sz="2800" b="0" i="0" u="none" strike="noStrike" cap="none">
                <a:solidFill>
                  <a:schemeClr val="dk1"/>
                </a:solidFill>
                <a:latin typeface="Helvetica Neue"/>
                <a:ea typeface="Helvetica Neue"/>
                <a:cs typeface="Helvetica Neue"/>
                <a:sym typeface="Helvetica Neue"/>
              </a:rPr>
              <a:t>Interest in community solar soars from </a:t>
            </a:r>
            <a:r>
              <a:rPr lang="en-US" sz="2800" b="1" i="0" u="none" strike="noStrike" cap="none">
                <a:solidFill>
                  <a:schemeClr val="dk1"/>
                </a:solidFill>
                <a:latin typeface="Helvetica Neue"/>
                <a:ea typeface="Helvetica Neue"/>
                <a:cs typeface="Helvetica Neue"/>
                <a:sym typeface="Helvetica Neue"/>
              </a:rPr>
              <a:t>14% to 47% </a:t>
            </a:r>
            <a:r>
              <a:rPr lang="en-US" sz="2800" b="0" i="0" u="none" strike="noStrike" cap="none">
                <a:solidFill>
                  <a:schemeClr val="dk1"/>
                </a:solidFill>
                <a:latin typeface="Helvetica Neue"/>
                <a:ea typeface="Helvetica Neue"/>
                <a:cs typeface="Helvetica Neue"/>
                <a:sym typeface="Helvetica Neue"/>
              </a:rPr>
              <a:t>when people learn about it </a:t>
            </a:r>
            <a:br>
              <a:rPr lang="en-US" sz="2800" b="0" i="0" u="none" strike="noStrike" cap="none">
                <a:solidFill>
                  <a:schemeClr val="dk1"/>
                </a:solidFill>
                <a:latin typeface="Helvetica Neue"/>
                <a:ea typeface="Helvetica Neue"/>
                <a:cs typeface="Helvetica Neue"/>
                <a:sym typeface="Helvetica Neue"/>
              </a:rPr>
            </a:br>
            <a:r>
              <a:rPr lang="en-US" sz="2000" b="0" i="1" u="none" strike="noStrike" cap="none">
                <a:solidFill>
                  <a:schemeClr val="dk1"/>
                </a:solidFill>
                <a:latin typeface="Helvetica Neue"/>
                <a:ea typeface="Helvetica Neue"/>
                <a:cs typeface="Helvetica Neue"/>
                <a:sym typeface="Helvetica Neue"/>
              </a:rPr>
              <a:t>(2016) </a:t>
            </a:r>
            <a:r>
              <a:rPr lang="en-US" sz="2000" b="0" i="1" u="sng" strike="noStrike" cap="none">
                <a:solidFill>
                  <a:schemeClr val="hlink"/>
                </a:solidFill>
                <a:latin typeface="Helvetica Neue"/>
                <a:ea typeface="Helvetica Neue"/>
                <a:cs typeface="Helvetica Neue"/>
                <a:sym typeface="Helvetica Neue"/>
                <a:hlinkClick r:id="rId4"/>
              </a:rPr>
              <a:t>SEPA Report</a:t>
            </a:r>
            <a:endParaRPr sz="2000" b="0" i="1" u="none" strike="noStrike" cap="none">
              <a:solidFill>
                <a:schemeClr val="dk1"/>
              </a:solidFill>
              <a:latin typeface="Helvetica Neue"/>
              <a:ea typeface="Helvetica Neue"/>
              <a:cs typeface="Helvetica Neue"/>
              <a:sym typeface="Helvetica Neue"/>
            </a:endParaRPr>
          </a:p>
        </p:txBody>
      </p:sp>
      <p:sp>
        <p:nvSpPr>
          <p:cNvPr id="164" name="Google Shape;164;p20"/>
          <p:cNvSpPr txBox="1"/>
          <p:nvPr/>
        </p:nvSpPr>
        <p:spPr>
          <a:xfrm>
            <a:off x="609601" y="453572"/>
            <a:ext cx="9956801"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C6C9B"/>
              </a:buClr>
              <a:buSzPts val="4000"/>
              <a:buFont typeface="Helvetica Neue"/>
              <a:buNone/>
            </a:pPr>
            <a:r>
              <a:rPr lang="en-US" sz="4000" b="1" dirty="0">
                <a:solidFill>
                  <a:srgbClr val="3C6C9B"/>
                </a:solidFill>
                <a:latin typeface="Helvetica Neue"/>
                <a:ea typeface="Helvetica Neue"/>
                <a:cs typeface="Helvetica Neue"/>
                <a:sym typeface="Helvetica Neue"/>
              </a:rPr>
              <a:t>Americans Want Solar. </a:t>
            </a:r>
            <a:r>
              <a:rPr lang="en-US" sz="4000" b="1" dirty="0">
                <a:solidFill>
                  <a:schemeClr val="accent1"/>
                </a:solidFill>
                <a:latin typeface="Helvetica Neue"/>
                <a:ea typeface="Helvetica Neue"/>
                <a:cs typeface="Helvetica Neue"/>
                <a:sym typeface="Helvetica Neue"/>
              </a:rPr>
              <a:t>Overwhelmingly.</a:t>
            </a:r>
            <a:endParaRPr sz="4000" b="1" dirty="0">
              <a:solidFill>
                <a:srgbClr val="3C6C9B"/>
              </a:solidFill>
              <a:latin typeface="Montserrat"/>
              <a:ea typeface="Montserrat"/>
              <a:cs typeface="Montserrat"/>
              <a:sym typeface="Montserrat"/>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pSp>
        <p:nvGrpSpPr>
          <p:cNvPr id="171" name="Google Shape;171;p21"/>
          <p:cNvGrpSpPr/>
          <p:nvPr/>
        </p:nvGrpSpPr>
        <p:grpSpPr>
          <a:xfrm>
            <a:off x="2753802" y="1779118"/>
            <a:ext cx="7216688" cy="4269747"/>
            <a:chOff x="-1235870" y="1779118"/>
            <a:chExt cx="7216688" cy="4269747"/>
          </a:xfrm>
        </p:grpSpPr>
        <p:sp>
          <p:nvSpPr>
            <p:cNvPr id="172" name="Google Shape;172;p21"/>
            <p:cNvSpPr/>
            <p:nvPr/>
          </p:nvSpPr>
          <p:spPr>
            <a:xfrm>
              <a:off x="-1235870" y="1779118"/>
              <a:ext cx="3886200" cy="3886200"/>
            </a:xfrm>
            <a:prstGeom prst="ellipse">
              <a:avLst/>
            </a:prstGeom>
            <a:solidFill>
              <a:schemeClr val="accent1"/>
            </a:solidFill>
            <a:ln>
              <a:noFill/>
            </a:ln>
          </p:spPr>
          <p:txBody>
            <a:bodyPr spcFirstLastPara="1" wrap="square" lIns="54000" tIns="54000" rIns="54000" bIns="540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3" name="Google Shape;173;p21"/>
            <p:cNvGrpSpPr/>
            <p:nvPr/>
          </p:nvGrpSpPr>
          <p:grpSpPr>
            <a:xfrm>
              <a:off x="1699460" y="5125535"/>
              <a:ext cx="4281358" cy="923330"/>
              <a:chOff x="1699460" y="5125535"/>
              <a:chExt cx="4281358" cy="923330"/>
            </a:xfrm>
          </p:grpSpPr>
          <p:sp>
            <p:nvSpPr>
              <p:cNvPr id="174" name="Google Shape;174;p21"/>
              <p:cNvSpPr/>
              <p:nvPr/>
            </p:nvSpPr>
            <p:spPr>
              <a:xfrm>
                <a:off x="2868220" y="5125535"/>
                <a:ext cx="3112598"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75 million to 113 million households and businesses without onsite solar access</a:t>
                </a:r>
                <a:endParaRPr/>
              </a:p>
            </p:txBody>
          </p:sp>
          <p:grpSp>
            <p:nvGrpSpPr>
              <p:cNvPr id="175" name="Google Shape;175;p21"/>
              <p:cNvGrpSpPr/>
              <p:nvPr/>
            </p:nvGrpSpPr>
            <p:grpSpPr>
              <a:xfrm>
                <a:off x="1699460" y="5375895"/>
                <a:ext cx="1193285" cy="211305"/>
                <a:chOff x="1699460" y="5375895"/>
                <a:chExt cx="1193285" cy="211305"/>
              </a:xfrm>
            </p:grpSpPr>
            <p:cxnSp>
              <p:nvCxnSpPr>
                <p:cNvPr id="176" name="Google Shape;176;p21"/>
                <p:cNvCxnSpPr/>
                <p:nvPr/>
              </p:nvCxnSpPr>
              <p:spPr>
                <a:xfrm>
                  <a:off x="1815919" y="5587200"/>
                  <a:ext cx="1076826" cy="0"/>
                </a:xfrm>
                <a:prstGeom prst="straightConnector1">
                  <a:avLst/>
                </a:prstGeom>
                <a:noFill/>
                <a:ln w="28575" cap="flat" cmpd="sng">
                  <a:solidFill>
                    <a:schemeClr val="accent1"/>
                  </a:solidFill>
                  <a:prstDash val="solid"/>
                  <a:round/>
                  <a:headEnd type="none" w="sm" len="sm"/>
                  <a:tailEnd type="none" w="sm" len="sm"/>
                </a:ln>
              </p:spPr>
            </p:cxnSp>
            <p:cxnSp>
              <p:nvCxnSpPr>
                <p:cNvPr id="177" name="Google Shape;177;p21"/>
                <p:cNvCxnSpPr/>
                <p:nvPr/>
              </p:nvCxnSpPr>
              <p:spPr>
                <a:xfrm>
                  <a:off x="1699460" y="5375895"/>
                  <a:ext cx="123511" cy="203185"/>
                </a:xfrm>
                <a:prstGeom prst="straightConnector1">
                  <a:avLst/>
                </a:prstGeom>
                <a:noFill/>
                <a:ln w="28575" cap="flat" cmpd="sng">
                  <a:solidFill>
                    <a:schemeClr val="accent1"/>
                  </a:solidFill>
                  <a:prstDash val="solid"/>
                  <a:round/>
                  <a:headEnd type="none" w="sm" len="sm"/>
                  <a:tailEnd type="none" w="sm" len="sm"/>
                </a:ln>
              </p:spPr>
            </p:cxnSp>
          </p:grpSp>
        </p:grpSp>
      </p:grpSp>
      <p:grpSp>
        <p:nvGrpSpPr>
          <p:cNvPr id="178" name="Google Shape;178;p21"/>
          <p:cNvGrpSpPr/>
          <p:nvPr/>
        </p:nvGrpSpPr>
        <p:grpSpPr>
          <a:xfrm>
            <a:off x="3398759" y="2424075"/>
            <a:ext cx="6571730" cy="2596286"/>
            <a:chOff x="-590913" y="2424075"/>
            <a:chExt cx="6571730" cy="2596286"/>
          </a:xfrm>
        </p:grpSpPr>
        <p:sp>
          <p:nvSpPr>
            <p:cNvPr id="179" name="Google Shape;179;p21"/>
            <p:cNvSpPr/>
            <p:nvPr/>
          </p:nvSpPr>
          <p:spPr>
            <a:xfrm>
              <a:off x="-590913" y="2424075"/>
              <a:ext cx="2596286" cy="2596286"/>
            </a:xfrm>
            <a:prstGeom prst="ellipse">
              <a:avLst/>
            </a:prstGeom>
            <a:solidFill>
              <a:schemeClr val="accent2"/>
            </a:solidFill>
            <a:ln>
              <a:noFill/>
            </a:ln>
          </p:spPr>
          <p:txBody>
            <a:bodyPr spcFirstLastPara="1" wrap="square" lIns="54000" tIns="54000" rIns="54000" bIns="540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0" name="Google Shape;180;p21"/>
            <p:cNvGrpSpPr/>
            <p:nvPr/>
          </p:nvGrpSpPr>
          <p:grpSpPr>
            <a:xfrm>
              <a:off x="1822971" y="3665830"/>
              <a:ext cx="4157846" cy="1200329"/>
              <a:chOff x="1822971" y="3665830"/>
              <a:chExt cx="4157846" cy="1200329"/>
            </a:xfrm>
          </p:grpSpPr>
          <p:cxnSp>
            <p:nvCxnSpPr>
              <p:cNvPr id="181" name="Google Shape;181;p21"/>
              <p:cNvCxnSpPr/>
              <p:nvPr/>
            </p:nvCxnSpPr>
            <p:spPr>
              <a:xfrm>
                <a:off x="1822971" y="4265994"/>
                <a:ext cx="1053080" cy="0"/>
              </a:xfrm>
              <a:prstGeom prst="straightConnector1">
                <a:avLst/>
              </a:prstGeom>
              <a:noFill/>
              <a:ln w="28575" cap="flat" cmpd="sng">
                <a:solidFill>
                  <a:schemeClr val="accent1"/>
                </a:solidFill>
                <a:prstDash val="solid"/>
                <a:round/>
                <a:headEnd type="none" w="sm" len="sm"/>
                <a:tailEnd type="none" w="sm" len="sm"/>
              </a:ln>
            </p:spPr>
          </p:cxnSp>
          <p:sp>
            <p:nvSpPr>
              <p:cNvPr id="182" name="Google Shape;182;p21"/>
              <p:cNvSpPr/>
              <p:nvPr/>
            </p:nvSpPr>
            <p:spPr>
              <a:xfrm>
                <a:off x="2868220" y="3665830"/>
                <a:ext cx="3112597"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36 million to 74 million residences and businesses without solar but suitable for onsite solar</a:t>
                </a:r>
                <a:endParaRPr/>
              </a:p>
            </p:txBody>
          </p:sp>
        </p:grpSp>
      </p:grpSp>
      <p:grpSp>
        <p:nvGrpSpPr>
          <p:cNvPr id="183" name="Google Shape;183;p21"/>
          <p:cNvGrpSpPr/>
          <p:nvPr/>
        </p:nvGrpSpPr>
        <p:grpSpPr>
          <a:xfrm>
            <a:off x="4308282" y="2524666"/>
            <a:ext cx="5564788" cy="1586172"/>
            <a:chOff x="318610" y="2524666"/>
            <a:chExt cx="5564788" cy="1586172"/>
          </a:xfrm>
        </p:grpSpPr>
        <p:sp>
          <p:nvSpPr>
            <p:cNvPr id="184" name="Google Shape;184;p21"/>
            <p:cNvSpPr/>
            <p:nvPr/>
          </p:nvSpPr>
          <p:spPr>
            <a:xfrm>
              <a:off x="318610" y="3333598"/>
              <a:ext cx="777240" cy="777240"/>
            </a:xfrm>
            <a:prstGeom prst="ellipse">
              <a:avLst/>
            </a:prstGeom>
            <a:solidFill>
              <a:schemeClr val="dk1"/>
            </a:solidFill>
            <a:ln>
              <a:noFill/>
            </a:ln>
          </p:spPr>
          <p:txBody>
            <a:bodyPr spcFirstLastPara="1" wrap="square" lIns="54000" tIns="54000" rIns="54000" bIns="540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5" name="Google Shape;185;p21"/>
            <p:cNvGrpSpPr/>
            <p:nvPr/>
          </p:nvGrpSpPr>
          <p:grpSpPr>
            <a:xfrm>
              <a:off x="1023972" y="2524666"/>
              <a:ext cx="4859426" cy="1032531"/>
              <a:chOff x="1023972" y="2524666"/>
              <a:chExt cx="4859426" cy="1032531"/>
            </a:xfrm>
          </p:grpSpPr>
          <p:sp>
            <p:nvSpPr>
              <p:cNvPr id="186" name="Google Shape;186;p21"/>
              <p:cNvSpPr/>
              <p:nvPr/>
            </p:nvSpPr>
            <p:spPr>
              <a:xfrm>
                <a:off x="2868220" y="2524666"/>
                <a:ext cx="3015178"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 million customer-sited solar energy systems by the end of 2018</a:t>
                </a:r>
                <a:endParaRPr/>
              </a:p>
            </p:txBody>
          </p:sp>
          <p:grpSp>
            <p:nvGrpSpPr>
              <p:cNvPr id="187" name="Google Shape;187;p21"/>
              <p:cNvGrpSpPr/>
              <p:nvPr/>
            </p:nvGrpSpPr>
            <p:grpSpPr>
              <a:xfrm>
                <a:off x="1023972" y="2964232"/>
                <a:ext cx="1844249" cy="592965"/>
                <a:chOff x="1023972" y="2964232"/>
                <a:chExt cx="1844249" cy="592965"/>
              </a:xfrm>
            </p:grpSpPr>
            <p:cxnSp>
              <p:nvCxnSpPr>
                <p:cNvPr id="188" name="Google Shape;188;p21"/>
                <p:cNvCxnSpPr/>
                <p:nvPr/>
              </p:nvCxnSpPr>
              <p:spPr>
                <a:xfrm rot="10800000">
                  <a:off x="1384419" y="2964232"/>
                  <a:ext cx="1483802" cy="0"/>
                </a:xfrm>
                <a:prstGeom prst="straightConnector1">
                  <a:avLst/>
                </a:prstGeom>
                <a:noFill/>
                <a:ln w="28575" cap="flat" cmpd="sng">
                  <a:solidFill>
                    <a:schemeClr val="accent1"/>
                  </a:solidFill>
                  <a:prstDash val="solid"/>
                  <a:round/>
                  <a:headEnd type="none" w="sm" len="sm"/>
                  <a:tailEnd type="none" w="sm" len="sm"/>
                </a:ln>
              </p:spPr>
            </p:cxnSp>
            <p:cxnSp>
              <p:nvCxnSpPr>
                <p:cNvPr id="189" name="Google Shape;189;p21"/>
                <p:cNvCxnSpPr/>
                <p:nvPr/>
              </p:nvCxnSpPr>
              <p:spPr>
                <a:xfrm rot="10800000" flipH="1">
                  <a:off x="1023972" y="2964232"/>
                  <a:ext cx="360447" cy="592965"/>
                </a:xfrm>
                <a:prstGeom prst="straightConnector1">
                  <a:avLst/>
                </a:prstGeom>
                <a:noFill/>
                <a:ln w="28575" cap="flat" cmpd="sng">
                  <a:solidFill>
                    <a:schemeClr val="accent1"/>
                  </a:solidFill>
                  <a:prstDash val="solid"/>
                  <a:round/>
                  <a:headEnd type="none" w="sm" len="sm"/>
                  <a:tailEnd type="none" w="sm" len="sm"/>
                </a:ln>
              </p:spPr>
            </p:cxnSp>
          </p:grpSp>
        </p:grpSp>
      </p:grpSp>
      <p:grpSp>
        <p:nvGrpSpPr>
          <p:cNvPr id="190" name="Google Shape;190;p21"/>
          <p:cNvGrpSpPr/>
          <p:nvPr/>
        </p:nvGrpSpPr>
        <p:grpSpPr>
          <a:xfrm>
            <a:off x="4654154" y="1408517"/>
            <a:ext cx="5316336" cy="2352563"/>
            <a:chOff x="664482" y="1408517"/>
            <a:chExt cx="5316336" cy="2352563"/>
          </a:xfrm>
        </p:grpSpPr>
        <p:sp>
          <p:nvSpPr>
            <p:cNvPr id="191" name="Google Shape;191;p21"/>
            <p:cNvSpPr/>
            <p:nvPr/>
          </p:nvSpPr>
          <p:spPr>
            <a:xfrm>
              <a:off x="664482" y="3683356"/>
              <a:ext cx="85496" cy="77724"/>
            </a:xfrm>
            <a:prstGeom prst="ellipse">
              <a:avLst/>
            </a:prstGeom>
            <a:solidFill>
              <a:schemeClr val="lt2"/>
            </a:solidFill>
            <a:ln>
              <a:noFill/>
            </a:ln>
          </p:spPr>
          <p:txBody>
            <a:bodyPr spcFirstLastPara="1" wrap="square" lIns="54000" tIns="54000" rIns="54000" bIns="540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92" name="Google Shape;192;p21"/>
            <p:cNvGrpSpPr/>
            <p:nvPr/>
          </p:nvGrpSpPr>
          <p:grpSpPr>
            <a:xfrm>
              <a:off x="740607" y="1408517"/>
              <a:ext cx="5240211" cy="2274841"/>
              <a:chOff x="740607" y="1408517"/>
              <a:chExt cx="5240211" cy="2274841"/>
            </a:xfrm>
          </p:grpSpPr>
          <p:sp>
            <p:nvSpPr>
              <p:cNvPr id="193" name="Google Shape;193;p21"/>
              <p:cNvSpPr/>
              <p:nvPr/>
            </p:nvSpPr>
            <p:spPr>
              <a:xfrm>
                <a:off x="2868220" y="1408517"/>
                <a:ext cx="3112598"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150,000 customer-sited solar energy systems by the end of 2010</a:t>
                </a:r>
                <a:endParaRPr/>
              </a:p>
            </p:txBody>
          </p:sp>
          <p:grpSp>
            <p:nvGrpSpPr>
              <p:cNvPr id="194" name="Google Shape;194;p21"/>
              <p:cNvGrpSpPr/>
              <p:nvPr/>
            </p:nvGrpSpPr>
            <p:grpSpPr>
              <a:xfrm>
                <a:off x="740607" y="1711164"/>
                <a:ext cx="2127615" cy="1972194"/>
                <a:chOff x="740607" y="1711164"/>
                <a:chExt cx="2127615" cy="1972194"/>
              </a:xfrm>
            </p:grpSpPr>
            <p:cxnSp>
              <p:nvCxnSpPr>
                <p:cNvPr id="195" name="Google Shape;195;p21"/>
                <p:cNvCxnSpPr/>
                <p:nvPr/>
              </p:nvCxnSpPr>
              <p:spPr>
                <a:xfrm rot="10800000">
                  <a:off x="1939453" y="1711164"/>
                  <a:ext cx="928769" cy="0"/>
                </a:xfrm>
                <a:prstGeom prst="straightConnector1">
                  <a:avLst/>
                </a:prstGeom>
                <a:noFill/>
                <a:ln w="28575" cap="flat" cmpd="sng">
                  <a:solidFill>
                    <a:schemeClr val="accent1"/>
                  </a:solidFill>
                  <a:prstDash val="solid"/>
                  <a:round/>
                  <a:headEnd type="none" w="sm" len="sm"/>
                  <a:tailEnd type="none" w="sm" len="sm"/>
                </a:ln>
              </p:spPr>
            </p:cxnSp>
            <p:cxnSp>
              <p:nvCxnSpPr>
                <p:cNvPr id="196" name="Google Shape;196;p21"/>
                <p:cNvCxnSpPr/>
                <p:nvPr/>
              </p:nvCxnSpPr>
              <p:spPr>
                <a:xfrm rot="10800000" flipH="1">
                  <a:off x="740607" y="1711164"/>
                  <a:ext cx="1198846" cy="1972194"/>
                </a:xfrm>
                <a:prstGeom prst="straightConnector1">
                  <a:avLst/>
                </a:prstGeom>
                <a:noFill/>
                <a:ln w="28575" cap="flat" cmpd="sng">
                  <a:solidFill>
                    <a:schemeClr val="accent1"/>
                  </a:solidFill>
                  <a:prstDash val="solid"/>
                  <a:round/>
                  <a:headEnd type="none" w="sm" len="sm"/>
                  <a:tailEnd type="none" w="sm" len="sm"/>
                </a:ln>
              </p:spPr>
            </p:cxnSp>
          </p:grpSp>
        </p:grpSp>
      </p:grpSp>
      <p:sp>
        <p:nvSpPr>
          <p:cNvPr id="197" name="Google Shape;197;p21"/>
          <p:cNvSpPr/>
          <p:nvPr/>
        </p:nvSpPr>
        <p:spPr>
          <a:xfrm>
            <a:off x="465102" y="6355900"/>
            <a:ext cx="5224030" cy="3186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Source: GTM Research / SEIA, EIA, U.S. Census </a:t>
            </a:r>
            <a:endParaRPr/>
          </a:p>
        </p:txBody>
      </p:sp>
      <p:sp>
        <p:nvSpPr>
          <p:cNvPr id="198" name="Google Shape;198;p21"/>
          <p:cNvSpPr txBox="1"/>
          <p:nvPr/>
        </p:nvSpPr>
        <p:spPr>
          <a:xfrm>
            <a:off x="609601" y="453572"/>
            <a:ext cx="9956801"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C6C9B"/>
              </a:buClr>
              <a:buSzPts val="4000"/>
              <a:buFont typeface="Helvetica Neue"/>
              <a:buNone/>
            </a:pPr>
            <a:r>
              <a:rPr lang="en-US" sz="4000" b="1">
                <a:solidFill>
                  <a:srgbClr val="3C6C9B"/>
                </a:solidFill>
                <a:latin typeface="Helvetica Neue"/>
                <a:ea typeface="Helvetica Neue"/>
                <a:cs typeface="Helvetica Neue"/>
                <a:sym typeface="Helvetica Neue"/>
              </a:rPr>
              <a:t>But Access to On-Site Solar is Limited</a:t>
            </a:r>
            <a:endParaRPr sz="4000" b="1">
              <a:solidFill>
                <a:srgbClr val="3C6C9B"/>
              </a:solidFill>
              <a:latin typeface="Montserrat"/>
              <a:ea typeface="Montserrat"/>
              <a:cs typeface="Montserrat"/>
              <a:sym typeface="Montserra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gtEl>
                                        <p:attrNameLst>
                                          <p:attrName>style.visibility</p:attrName>
                                        </p:attrNameLst>
                                      </p:cBhvr>
                                      <p:to>
                                        <p:strVal val="visible"/>
                                      </p:to>
                                    </p:set>
                                    <p:animEffect transition="in" filter="fade">
                                      <p:cBhvr>
                                        <p:cTn id="12" dur="500"/>
                                        <p:tgtEl>
                                          <p:spTgt spid="1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gtEl>
                                        <p:attrNameLst>
                                          <p:attrName>style.visibility</p:attrName>
                                        </p:attrNameLst>
                                      </p:cBhvr>
                                      <p:to>
                                        <p:strVal val="visible"/>
                                      </p:to>
                                    </p:set>
                                    <p:animEffect transition="in" filter="fade">
                                      <p:cBhvr>
                                        <p:cTn id="17" dur="500"/>
                                        <p:tgtEl>
                                          <p:spTgt spid="1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1"/>
                                        </p:tgtEl>
                                        <p:attrNameLst>
                                          <p:attrName>style.visibility</p:attrName>
                                        </p:attrNameLst>
                                      </p:cBhvr>
                                      <p:to>
                                        <p:strVal val="visible"/>
                                      </p:to>
                                    </p:set>
                                    <p:animEffect transition="in" filter="fade">
                                      <p:cBhvr>
                                        <p:cTn id="22" dur="500"/>
                                        <p:tgtEl>
                                          <p:spTgt spid="171"/>
                                        </p:tgtEl>
                                      </p:cBhvr>
                                    </p:animEffect>
                                  </p:childTnLst>
                                </p:cTn>
                              </p:par>
                              <p:par>
                                <p:cTn id="23" presetID="10" presetClass="entr" presetSubtype="0" fill="hold" nodeType="withEffect">
                                  <p:stCondLst>
                                    <p:cond delay="0"/>
                                  </p:stCondLst>
                                  <p:childTnLst>
                                    <p:set>
                                      <p:cBhvr>
                                        <p:cTn id="24" dur="1" fill="hold">
                                          <p:stCondLst>
                                            <p:cond delay="0"/>
                                          </p:stCondLst>
                                        </p:cTn>
                                        <p:tgtEl>
                                          <p:spTgt spid="197"/>
                                        </p:tgtEl>
                                        <p:attrNameLst>
                                          <p:attrName>style.visibility</p:attrName>
                                        </p:attrNameLst>
                                      </p:cBhvr>
                                      <p:to>
                                        <p:strVal val="visible"/>
                                      </p:to>
                                    </p:set>
                                    <p:animEffect transition="in" filter="fade">
                                      <p:cBhvr>
                                        <p:cTn id="25"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2"/>
          <p:cNvSpPr txBox="1"/>
          <p:nvPr/>
        </p:nvSpPr>
        <p:spPr>
          <a:xfrm>
            <a:off x="740388" y="1320801"/>
            <a:ext cx="11007663" cy="153488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2200" b="1">
                <a:solidFill>
                  <a:schemeClr val="dk1"/>
                </a:solidFill>
                <a:latin typeface="Helvetica Neue"/>
                <a:ea typeface="Helvetica Neue"/>
                <a:cs typeface="Helvetica Neue"/>
                <a:sym typeface="Helvetica Neue"/>
              </a:rPr>
              <a:t>What is community solar?  </a:t>
            </a:r>
            <a:r>
              <a:rPr lang="en-US" sz="2200">
                <a:solidFill>
                  <a:schemeClr val="dk1"/>
                </a:solidFill>
                <a:latin typeface="Helvetica Neue"/>
                <a:ea typeface="Helvetica Neue"/>
                <a:cs typeface="Helvetica Neue"/>
                <a:sym typeface="Helvetica Neue"/>
              </a:rPr>
              <a:t>Community solar refers to local solar arrays shared by individual community members, who receive credits on their electricity bills for their portion of the power produced.</a:t>
            </a:r>
            <a:endParaRPr/>
          </a:p>
          <a:p>
            <a:pPr marL="0" marR="0" lvl="0" indent="0" algn="l" rtl="0">
              <a:spcBef>
                <a:spcPts val="0"/>
              </a:spcBef>
              <a:spcAft>
                <a:spcPts val="0"/>
              </a:spcAft>
              <a:buNone/>
            </a:pPr>
            <a:endParaRPr sz="22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2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p:txBody>
      </p:sp>
      <p:sp>
        <p:nvSpPr>
          <p:cNvPr id="206" name="Google Shape;206;p22"/>
          <p:cNvSpPr txBox="1"/>
          <p:nvPr/>
        </p:nvSpPr>
        <p:spPr>
          <a:xfrm>
            <a:off x="609601" y="468088"/>
            <a:ext cx="9956801"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C6C9B"/>
              </a:buClr>
              <a:buSzPts val="4000"/>
              <a:buFont typeface="Helvetica Neue"/>
              <a:buNone/>
            </a:pPr>
            <a:r>
              <a:rPr lang="en-US" sz="4000" b="1">
                <a:solidFill>
                  <a:srgbClr val="3C6C9B"/>
                </a:solidFill>
                <a:latin typeface="Helvetica Neue"/>
                <a:ea typeface="Helvetica Neue"/>
                <a:cs typeface="Helvetica Neue"/>
                <a:sym typeface="Helvetica Neue"/>
              </a:rPr>
              <a:t>The Solution: </a:t>
            </a:r>
            <a:r>
              <a:rPr lang="en-US" sz="4000" b="1">
                <a:solidFill>
                  <a:schemeClr val="accent1"/>
                </a:solidFill>
                <a:latin typeface="Helvetica Neue"/>
                <a:ea typeface="Helvetica Neue"/>
                <a:cs typeface="Helvetica Neue"/>
                <a:sym typeface="Helvetica Neue"/>
              </a:rPr>
              <a:t>Community Solar</a:t>
            </a:r>
            <a:endParaRPr sz="4000" b="1">
              <a:solidFill>
                <a:schemeClr val="accent1"/>
              </a:solidFill>
              <a:latin typeface="Helvetica Neue"/>
              <a:ea typeface="Helvetica Neue"/>
              <a:cs typeface="Helvetica Neue"/>
              <a:sym typeface="Helvetica Neue"/>
            </a:endParaRPr>
          </a:p>
        </p:txBody>
      </p:sp>
      <p:sp>
        <p:nvSpPr>
          <p:cNvPr id="207" name="Google Shape;207;p22"/>
          <p:cNvSpPr txBox="1"/>
          <p:nvPr/>
        </p:nvSpPr>
        <p:spPr>
          <a:xfrm>
            <a:off x="609601" y="1320800"/>
            <a:ext cx="6095999" cy="6821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000" b="1">
              <a:solidFill>
                <a:srgbClr val="497CBB"/>
              </a:solidFill>
              <a:latin typeface="Calibri"/>
              <a:ea typeface="Calibri"/>
              <a:cs typeface="Calibri"/>
              <a:sym typeface="Calibri"/>
            </a:endParaRPr>
          </a:p>
        </p:txBody>
      </p:sp>
      <p:pic>
        <p:nvPicPr>
          <p:cNvPr id="208" name="Google Shape;208;p22"/>
          <p:cNvPicPr preferRelativeResize="0"/>
          <p:nvPr/>
        </p:nvPicPr>
        <p:blipFill rotWithShape="1">
          <a:blip r:embed="rId3">
            <a:alphaModFix/>
          </a:blip>
          <a:srcRect/>
          <a:stretch/>
        </p:blipFill>
        <p:spPr>
          <a:xfrm>
            <a:off x="1574263" y="2855683"/>
            <a:ext cx="9339912" cy="3336235"/>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3"/>
          <p:cNvSpPr txBox="1"/>
          <p:nvPr/>
        </p:nvSpPr>
        <p:spPr>
          <a:xfrm>
            <a:off x="801350" y="4335918"/>
            <a:ext cx="4294676" cy="2054345"/>
          </a:xfrm>
          <a:prstGeom prst="rect">
            <a:avLst/>
          </a:prstGeom>
          <a:noFill/>
          <a:ln>
            <a:noFill/>
          </a:ln>
        </p:spPr>
        <p:txBody>
          <a:bodyPr spcFirstLastPara="1" wrap="square" lIns="91425" tIns="45700" rIns="91425" bIns="45700" anchor="t" anchorCtr="0">
            <a:noAutofit/>
          </a:bodyPr>
          <a:lstStyle/>
          <a:p>
            <a:pPr marL="285750" marR="0" lvl="2" indent="-285750" algn="l" rtl="0">
              <a:lnSpc>
                <a:spcPct val="110000"/>
              </a:lnSpc>
              <a:spcBef>
                <a:spcPts val="0"/>
              </a:spcBef>
              <a:spcAft>
                <a:spcPts val="0"/>
              </a:spcAft>
              <a:buClr>
                <a:schemeClr val="dk1"/>
              </a:buClr>
              <a:buSzPts val="2200"/>
              <a:buFont typeface="Arial"/>
              <a:buChar char="•"/>
            </a:pPr>
            <a:r>
              <a:rPr lang="en-US" sz="2200" b="0" i="0" u="none" strike="noStrike" cap="none">
                <a:solidFill>
                  <a:schemeClr val="dk1"/>
                </a:solidFill>
                <a:latin typeface="Helvetica Neue"/>
                <a:ea typeface="Helvetica Neue"/>
                <a:cs typeface="Helvetica Neue"/>
                <a:sym typeface="Helvetica Neue"/>
              </a:rPr>
              <a:t>Subscribers receive a credit on their electric bill for their share in a community solar </a:t>
            </a:r>
            <a:endParaRPr sz="2200" b="0" i="0" u="none" strike="noStrike" cap="none">
              <a:solidFill>
                <a:schemeClr val="dk1"/>
              </a:solidFill>
              <a:latin typeface="Helvetica Neue"/>
              <a:ea typeface="Helvetica Neue"/>
              <a:cs typeface="Helvetica Neue"/>
              <a:sym typeface="Helvetica Neue"/>
            </a:endParaRPr>
          </a:p>
          <a:p>
            <a:pPr marL="285750" marR="0" lvl="2" indent="-285750" algn="l" rtl="0">
              <a:lnSpc>
                <a:spcPct val="110000"/>
              </a:lnSpc>
              <a:spcBef>
                <a:spcPts val="1000"/>
              </a:spcBef>
              <a:spcAft>
                <a:spcPts val="0"/>
              </a:spcAft>
              <a:buClr>
                <a:schemeClr val="dk1"/>
              </a:buClr>
              <a:buSzPts val="2200"/>
              <a:buFont typeface="Arial"/>
              <a:buChar char="•"/>
            </a:pPr>
            <a:r>
              <a:rPr lang="en-US" sz="2200" b="0" i="0" u="none" strike="noStrike" cap="none">
                <a:solidFill>
                  <a:schemeClr val="dk1"/>
                </a:solidFill>
                <a:latin typeface="Helvetica Neue"/>
                <a:ea typeface="Helvetica Neue"/>
                <a:cs typeface="Helvetica Neue"/>
                <a:sym typeface="Helvetica Neue"/>
              </a:rPr>
              <a:t>Subscribers must be tied to a specific solar project</a:t>
            </a:r>
            <a:endParaRPr sz="2200" b="0" i="0" u="none" strike="noStrike" cap="none">
              <a:solidFill>
                <a:schemeClr val="dk1"/>
              </a:solidFill>
              <a:latin typeface="Helvetica Neue"/>
              <a:ea typeface="Helvetica Neue"/>
              <a:cs typeface="Helvetica Neue"/>
              <a:sym typeface="Helvetica Neue"/>
            </a:endParaRPr>
          </a:p>
        </p:txBody>
      </p:sp>
      <p:sp>
        <p:nvSpPr>
          <p:cNvPr id="216" name="Google Shape;216;p23"/>
          <p:cNvSpPr txBox="1"/>
          <p:nvPr/>
        </p:nvSpPr>
        <p:spPr>
          <a:xfrm>
            <a:off x="609601" y="468088"/>
            <a:ext cx="9956801"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C6C9B"/>
              </a:buClr>
              <a:buSzPts val="4000"/>
              <a:buFont typeface="Helvetica Neue"/>
              <a:buNone/>
            </a:pPr>
            <a:r>
              <a:rPr lang="en-US" sz="4000" b="1">
                <a:solidFill>
                  <a:srgbClr val="3C6C9B"/>
                </a:solidFill>
                <a:latin typeface="Helvetica Neue"/>
                <a:ea typeface="Helvetica Neue"/>
                <a:cs typeface="Helvetica Neue"/>
                <a:sym typeface="Helvetica Neue"/>
              </a:rPr>
              <a:t>Defining Community Solar</a:t>
            </a:r>
            <a:endParaRPr sz="3000" b="1">
              <a:solidFill>
                <a:schemeClr val="dk1"/>
              </a:solidFill>
              <a:latin typeface="Montserrat"/>
              <a:ea typeface="Montserrat"/>
              <a:cs typeface="Montserrat"/>
              <a:sym typeface="Montserrat"/>
            </a:endParaRPr>
          </a:p>
        </p:txBody>
      </p:sp>
      <p:sp>
        <p:nvSpPr>
          <p:cNvPr id="217" name="Google Shape;217;p23"/>
          <p:cNvSpPr txBox="1"/>
          <p:nvPr/>
        </p:nvSpPr>
        <p:spPr>
          <a:xfrm>
            <a:off x="609601" y="1260454"/>
            <a:ext cx="5493987" cy="1013519"/>
          </a:xfrm>
          <a:prstGeom prst="rect">
            <a:avLst/>
          </a:prstGeom>
          <a:noFill/>
          <a:ln>
            <a:noFill/>
          </a:ln>
        </p:spPr>
        <p:txBody>
          <a:bodyPr spcFirstLastPara="1" wrap="square" lIns="91425" tIns="45700" rIns="91425" bIns="45700" anchor="t" anchorCtr="0">
            <a:noAutofit/>
          </a:bodyPr>
          <a:lstStyle/>
          <a:p>
            <a:pPr marL="0" marR="0" lvl="1" indent="0" algn="l" rtl="0">
              <a:lnSpc>
                <a:spcPct val="110000"/>
              </a:lnSpc>
              <a:spcBef>
                <a:spcPts val="1000"/>
              </a:spcBef>
              <a:spcAft>
                <a:spcPts val="0"/>
              </a:spcAft>
              <a:buClr>
                <a:schemeClr val="dk1"/>
              </a:buClr>
              <a:buSzPts val="2200"/>
              <a:buFont typeface="Helvetica Neue"/>
              <a:buNone/>
            </a:pPr>
            <a:r>
              <a:rPr lang="en-US" sz="2200" b="1" i="0" u="none" strike="noStrike" cap="none">
                <a:solidFill>
                  <a:schemeClr val="dk1"/>
                </a:solidFill>
                <a:latin typeface="Helvetica Neue"/>
                <a:ea typeface="Helvetica Neue"/>
                <a:cs typeface="Helvetica Neue"/>
                <a:sym typeface="Helvetica Neue"/>
              </a:rPr>
              <a:t>Over the years, many projects have been labeled community solar, but we define community solar as a solar project with multiple subscribers that receive on bill benefits directly attributable to the community solar project.</a:t>
            </a:r>
            <a:endParaRPr/>
          </a:p>
        </p:txBody>
      </p:sp>
      <p:grpSp>
        <p:nvGrpSpPr>
          <p:cNvPr id="218" name="Google Shape;218;p23"/>
          <p:cNvGrpSpPr/>
          <p:nvPr/>
        </p:nvGrpSpPr>
        <p:grpSpPr>
          <a:xfrm>
            <a:off x="6167438" y="1270800"/>
            <a:ext cx="5565775" cy="296711"/>
            <a:chOff x="442913" y="1341438"/>
            <a:chExt cx="11306175" cy="296711"/>
          </a:xfrm>
        </p:grpSpPr>
        <p:cxnSp>
          <p:nvCxnSpPr>
            <p:cNvPr id="219" name="Google Shape;219;p23"/>
            <p:cNvCxnSpPr/>
            <p:nvPr/>
          </p:nvCxnSpPr>
          <p:spPr>
            <a:xfrm>
              <a:off x="442913" y="1632477"/>
              <a:ext cx="11306175" cy="0"/>
            </a:xfrm>
            <a:prstGeom prst="straightConnector1">
              <a:avLst/>
            </a:prstGeom>
            <a:noFill/>
            <a:ln w="12700" cap="flat" cmpd="sng">
              <a:solidFill>
                <a:schemeClr val="accent1"/>
              </a:solidFill>
              <a:prstDash val="dot"/>
              <a:round/>
              <a:headEnd type="none" w="sm" len="sm"/>
              <a:tailEnd type="none" w="sm" len="sm"/>
            </a:ln>
          </p:spPr>
        </p:cxnSp>
        <p:sp>
          <p:nvSpPr>
            <p:cNvPr id="220" name="Google Shape;220;p23"/>
            <p:cNvSpPr txBox="1"/>
            <p:nvPr/>
          </p:nvSpPr>
          <p:spPr>
            <a:xfrm>
              <a:off x="442913" y="1341438"/>
              <a:ext cx="11306175" cy="296711"/>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800" b="1">
                  <a:solidFill>
                    <a:schemeClr val="accent2"/>
                  </a:solidFill>
                  <a:latin typeface="Calibri"/>
                  <a:ea typeface="Calibri"/>
                  <a:cs typeface="Calibri"/>
                  <a:sym typeface="Calibri"/>
                </a:rPr>
                <a:t>The Typical Community Solar Model</a:t>
              </a:r>
              <a:endParaRPr/>
            </a:p>
          </p:txBody>
        </p:sp>
      </p:grpSp>
      <p:grpSp>
        <p:nvGrpSpPr>
          <p:cNvPr id="221" name="Google Shape;221;p23"/>
          <p:cNvGrpSpPr/>
          <p:nvPr/>
        </p:nvGrpSpPr>
        <p:grpSpPr>
          <a:xfrm>
            <a:off x="6392919" y="1811548"/>
            <a:ext cx="5251884" cy="4079609"/>
            <a:chOff x="6392919" y="1544614"/>
            <a:chExt cx="5251884" cy="4079609"/>
          </a:xfrm>
        </p:grpSpPr>
        <p:sp>
          <p:nvSpPr>
            <p:cNvPr id="222" name="Google Shape;222;p23"/>
            <p:cNvSpPr txBox="1"/>
            <p:nvPr/>
          </p:nvSpPr>
          <p:spPr>
            <a:xfrm>
              <a:off x="8455959" y="1544614"/>
              <a:ext cx="1482341"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000000"/>
                  </a:solidFill>
                  <a:latin typeface="Arial"/>
                  <a:ea typeface="Arial"/>
                  <a:cs typeface="Arial"/>
                  <a:sym typeface="Arial"/>
                </a:rPr>
                <a:t>SUBSCRIBERS</a:t>
              </a:r>
              <a:endParaRPr/>
            </a:p>
          </p:txBody>
        </p:sp>
        <p:sp>
          <p:nvSpPr>
            <p:cNvPr id="223" name="Google Shape;223;p23"/>
            <p:cNvSpPr txBox="1"/>
            <p:nvPr/>
          </p:nvSpPr>
          <p:spPr>
            <a:xfrm rot="-3068439">
              <a:off x="7710396" y="3172351"/>
              <a:ext cx="150401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000000"/>
                  </a:solidFill>
                  <a:latin typeface="Arial"/>
                  <a:ea typeface="Arial"/>
                  <a:cs typeface="Arial"/>
                  <a:sym typeface="Arial"/>
                </a:rPr>
                <a:t>Upfront or Ongoing Payments</a:t>
              </a:r>
              <a:endParaRPr/>
            </a:p>
          </p:txBody>
        </p:sp>
        <p:cxnSp>
          <p:nvCxnSpPr>
            <p:cNvPr id="224" name="Google Shape;224;p23"/>
            <p:cNvCxnSpPr/>
            <p:nvPr/>
          </p:nvCxnSpPr>
          <p:spPr>
            <a:xfrm>
              <a:off x="9813445" y="2618742"/>
              <a:ext cx="1117198" cy="1392758"/>
            </a:xfrm>
            <a:prstGeom prst="straightConnector1">
              <a:avLst/>
            </a:prstGeom>
            <a:noFill/>
            <a:ln w="25400" cap="flat" cmpd="sng">
              <a:solidFill>
                <a:schemeClr val="accent1"/>
              </a:solidFill>
              <a:prstDash val="solid"/>
              <a:round/>
              <a:headEnd type="none" w="sm" len="sm"/>
              <a:tailEnd type="triangle" w="med" len="med"/>
            </a:ln>
          </p:spPr>
        </p:cxnSp>
        <p:sp>
          <p:nvSpPr>
            <p:cNvPr id="225" name="Google Shape;225;p23"/>
            <p:cNvSpPr txBox="1"/>
            <p:nvPr/>
          </p:nvSpPr>
          <p:spPr>
            <a:xfrm rot="3099376">
              <a:off x="9976487" y="2980803"/>
              <a:ext cx="111669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000000"/>
                  </a:solidFill>
                  <a:latin typeface="Arial"/>
                  <a:ea typeface="Arial"/>
                  <a:cs typeface="Arial"/>
                  <a:sym typeface="Arial"/>
                </a:rPr>
                <a:t>Bill Payments</a:t>
              </a:r>
              <a:endParaRPr/>
            </a:p>
          </p:txBody>
        </p:sp>
        <p:pic>
          <p:nvPicPr>
            <p:cNvPr id="226" name="Google Shape;226;p23" descr="Solar_Cycle-01.png"/>
            <p:cNvPicPr preferRelativeResize="0"/>
            <p:nvPr/>
          </p:nvPicPr>
          <p:blipFill rotWithShape="1">
            <a:blip r:embed="rId3">
              <a:alphaModFix/>
            </a:blip>
            <a:srcRect/>
            <a:stretch/>
          </p:blipFill>
          <p:spPr>
            <a:xfrm>
              <a:off x="10334894" y="4568091"/>
              <a:ext cx="1309909" cy="1056132"/>
            </a:xfrm>
            <a:prstGeom prst="rect">
              <a:avLst/>
            </a:prstGeom>
            <a:noFill/>
            <a:ln>
              <a:noFill/>
            </a:ln>
          </p:spPr>
        </p:pic>
        <p:sp>
          <p:nvSpPr>
            <p:cNvPr id="227" name="Google Shape;227;p23"/>
            <p:cNvSpPr txBox="1"/>
            <p:nvPr/>
          </p:nvSpPr>
          <p:spPr>
            <a:xfrm>
              <a:off x="10551157" y="4268055"/>
              <a:ext cx="910025"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000000"/>
                  </a:solidFill>
                  <a:latin typeface="Arial"/>
                  <a:ea typeface="Arial"/>
                  <a:cs typeface="Arial"/>
                  <a:sym typeface="Arial"/>
                </a:rPr>
                <a:t>UTILITY</a:t>
              </a:r>
              <a:endParaRPr/>
            </a:p>
          </p:txBody>
        </p:sp>
        <p:grpSp>
          <p:nvGrpSpPr>
            <p:cNvPr id="228" name="Google Shape;228;p23"/>
            <p:cNvGrpSpPr/>
            <p:nvPr/>
          </p:nvGrpSpPr>
          <p:grpSpPr>
            <a:xfrm>
              <a:off x="8976649" y="1798992"/>
              <a:ext cx="489847" cy="956748"/>
              <a:chOff x="1162050" y="3225801"/>
              <a:chExt cx="779463" cy="1522412"/>
            </a:xfrm>
          </p:grpSpPr>
          <p:sp>
            <p:nvSpPr>
              <p:cNvPr id="229" name="Google Shape;229;p23"/>
              <p:cNvSpPr/>
              <p:nvPr/>
            </p:nvSpPr>
            <p:spPr>
              <a:xfrm>
                <a:off x="1265238" y="3575051"/>
                <a:ext cx="173038" cy="561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30" name="Google Shape;230;p23"/>
              <p:cNvSpPr/>
              <p:nvPr/>
            </p:nvSpPr>
            <p:spPr>
              <a:xfrm>
                <a:off x="1666875" y="3543301"/>
                <a:ext cx="173038" cy="579438"/>
              </a:xfrm>
              <a:prstGeom prst="rect">
                <a:avLst/>
              </a:prstGeom>
              <a:solidFill>
                <a:srgbClr val="1F2A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31" name="Google Shape;231;p23"/>
              <p:cNvSpPr/>
              <p:nvPr/>
            </p:nvSpPr>
            <p:spPr>
              <a:xfrm>
                <a:off x="1666875" y="3543301"/>
                <a:ext cx="173038" cy="5794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32" name="Google Shape;232;p23"/>
              <p:cNvSpPr/>
              <p:nvPr/>
            </p:nvSpPr>
            <p:spPr>
              <a:xfrm>
                <a:off x="1162050" y="3981452"/>
                <a:ext cx="779463" cy="730250"/>
              </a:xfrm>
              <a:custGeom>
                <a:avLst/>
                <a:gdLst/>
                <a:ahLst/>
                <a:cxnLst/>
                <a:rect l="l" t="t" r="r" b="b"/>
                <a:pathLst>
                  <a:path w="167" h="165" extrusionOk="0">
                    <a:moveTo>
                      <a:pt x="86" y="0"/>
                    </a:moveTo>
                    <a:cubicBezTo>
                      <a:pt x="145" y="18"/>
                      <a:pt x="145" y="18"/>
                      <a:pt x="145" y="18"/>
                    </a:cubicBezTo>
                    <a:cubicBezTo>
                      <a:pt x="157" y="23"/>
                      <a:pt x="167" y="28"/>
                      <a:pt x="167" y="40"/>
                    </a:cubicBezTo>
                    <a:cubicBezTo>
                      <a:pt x="167" y="165"/>
                      <a:pt x="167" y="165"/>
                      <a:pt x="167" y="165"/>
                    </a:cubicBezTo>
                    <a:cubicBezTo>
                      <a:pt x="145" y="165"/>
                      <a:pt x="145" y="165"/>
                      <a:pt x="145" y="165"/>
                    </a:cubicBezTo>
                    <a:cubicBezTo>
                      <a:pt x="0" y="165"/>
                      <a:pt x="0" y="165"/>
                      <a:pt x="0" y="165"/>
                    </a:cubicBezTo>
                    <a:cubicBezTo>
                      <a:pt x="0" y="40"/>
                      <a:pt x="0" y="40"/>
                      <a:pt x="0" y="40"/>
                    </a:cubicBezTo>
                    <a:cubicBezTo>
                      <a:pt x="0" y="28"/>
                      <a:pt x="10" y="23"/>
                      <a:pt x="22" y="18"/>
                    </a:cubicBezTo>
                    <a:cubicBezTo>
                      <a:pt x="86" y="0"/>
                      <a:pt x="86" y="0"/>
                      <a:pt x="86" y="0"/>
                    </a:cubicBezTo>
                  </a:path>
                </a:pathLst>
              </a:custGeom>
              <a:solidFill>
                <a:srgbClr val="3357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33" name="Google Shape;233;p23"/>
              <p:cNvSpPr/>
              <p:nvPr/>
            </p:nvSpPr>
            <p:spPr>
              <a:xfrm>
                <a:off x="1428750" y="3921126"/>
                <a:ext cx="260350" cy="149225"/>
              </a:xfrm>
              <a:prstGeom prst="rect">
                <a:avLst/>
              </a:prstGeom>
              <a:solidFill>
                <a:srgbClr val="DADB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34" name="Google Shape;234;p23"/>
              <p:cNvSpPr/>
              <p:nvPr/>
            </p:nvSpPr>
            <p:spPr>
              <a:xfrm>
                <a:off x="1428750" y="3921126"/>
                <a:ext cx="260350" cy="1492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35" name="Google Shape;235;p23"/>
              <p:cNvSpPr/>
              <p:nvPr/>
            </p:nvSpPr>
            <p:spPr>
              <a:xfrm>
                <a:off x="1558925" y="3995738"/>
                <a:ext cx="153988" cy="149225"/>
              </a:xfrm>
              <a:custGeom>
                <a:avLst/>
                <a:gdLst/>
                <a:ahLst/>
                <a:cxnLst/>
                <a:rect l="l" t="t" r="r" b="b"/>
                <a:pathLst>
                  <a:path w="97" h="94" extrusionOk="0">
                    <a:moveTo>
                      <a:pt x="33" y="94"/>
                    </a:moveTo>
                    <a:lnTo>
                      <a:pt x="97" y="42"/>
                    </a:lnTo>
                    <a:lnTo>
                      <a:pt x="97" y="21"/>
                    </a:lnTo>
                    <a:lnTo>
                      <a:pt x="85" y="0"/>
                    </a:lnTo>
                    <a:lnTo>
                      <a:pt x="0" y="50"/>
                    </a:lnTo>
                    <a:lnTo>
                      <a:pt x="33" y="9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36" name="Google Shape;236;p23"/>
              <p:cNvSpPr/>
              <p:nvPr/>
            </p:nvSpPr>
            <p:spPr>
              <a:xfrm>
                <a:off x="1554163" y="3995738"/>
                <a:ext cx="163513" cy="153988"/>
              </a:xfrm>
              <a:custGeom>
                <a:avLst/>
                <a:gdLst/>
                <a:ahLst/>
                <a:cxnLst/>
                <a:rect l="l" t="t" r="r" b="b"/>
                <a:pathLst>
                  <a:path w="103" h="97" extrusionOk="0">
                    <a:moveTo>
                      <a:pt x="36" y="94"/>
                    </a:moveTo>
                    <a:lnTo>
                      <a:pt x="36" y="94"/>
                    </a:lnTo>
                    <a:lnTo>
                      <a:pt x="103" y="42"/>
                    </a:lnTo>
                    <a:lnTo>
                      <a:pt x="103" y="21"/>
                    </a:lnTo>
                    <a:lnTo>
                      <a:pt x="88" y="0"/>
                    </a:lnTo>
                    <a:lnTo>
                      <a:pt x="0" y="50"/>
                    </a:lnTo>
                    <a:lnTo>
                      <a:pt x="36" y="97"/>
                    </a:lnTo>
                    <a:lnTo>
                      <a:pt x="36" y="94"/>
                    </a:lnTo>
                    <a:lnTo>
                      <a:pt x="36" y="94"/>
                    </a:lnTo>
                    <a:lnTo>
                      <a:pt x="36" y="94"/>
                    </a:lnTo>
                    <a:lnTo>
                      <a:pt x="3" y="50"/>
                    </a:lnTo>
                    <a:lnTo>
                      <a:pt x="88" y="3"/>
                    </a:lnTo>
                    <a:lnTo>
                      <a:pt x="100" y="21"/>
                    </a:lnTo>
                    <a:lnTo>
                      <a:pt x="100" y="42"/>
                    </a:lnTo>
                    <a:lnTo>
                      <a:pt x="36" y="94"/>
                    </a:lnTo>
                    <a:lnTo>
                      <a:pt x="36" y="94"/>
                    </a:lnTo>
                    <a:lnTo>
                      <a:pt x="36" y="94"/>
                    </a:lnTo>
                    <a:lnTo>
                      <a:pt x="36" y="9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37" name="Google Shape;237;p23"/>
              <p:cNvSpPr/>
              <p:nvPr/>
            </p:nvSpPr>
            <p:spPr>
              <a:xfrm>
                <a:off x="1400175" y="3995738"/>
                <a:ext cx="158750" cy="149225"/>
              </a:xfrm>
              <a:custGeom>
                <a:avLst/>
                <a:gdLst/>
                <a:ahLst/>
                <a:cxnLst/>
                <a:rect l="l" t="t" r="r" b="b"/>
                <a:pathLst>
                  <a:path w="100" h="94" extrusionOk="0">
                    <a:moveTo>
                      <a:pt x="68" y="94"/>
                    </a:moveTo>
                    <a:lnTo>
                      <a:pt x="0" y="42"/>
                    </a:lnTo>
                    <a:lnTo>
                      <a:pt x="3" y="21"/>
                    </a:lnTo>
                    <a:lnTo>
                      <a:pt x="15" y="0"/>
                    </a:lnTo>
                    <a:lnTo>
                      <a:pt x="100" y="50"/>
                    </a:lnTo>
                    <a:lnTo>
                      <a:pt x="68" y="9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38" name="Google Shape;238;p23"/>
              <p:cNvSpPr/>
              <p:nvPr/>
            </p:nvSpPr>
            <p:spPr>
              <a:xfrm>
                <a:off x="1400175" y="3995738"/>
                <a:ext cx="158750" cy="153988"/>
              </a:xfrm>
              <a:custGeom>
                <a:avLst/>
                <a:gdLst/>
                <a:ahLst/>
                <a:cxnLst/>
                <a:rect l="l" t="t" r="r" b="b"/>
                <a:pathLst>
                  <a:path w="100" h="97" extrusionOk="0">
                    <a:moveTo>
                      <a:pt x="68" y="94"/>
                    </a:moveTo>
                    <a:lnTo>
                      <a:pt x="68" y="94"/>
                    </a:lnTo>
                    <a:lnTo>
                      <a:pt x="3" y="42"/>
                    </a:lnTo>
                    <a:lnTo>
                      <a:pt x="3" y="21"/>
                    </a:lnTo>
                    <a:lnTo>
                      <a:pt x="15" y="3"/>
                    </a:lnTo>
                    <a:lnTo>
                      <a:pt x="97" y="50"/>
                    </a:lnTo>
                    <a:lnTo>
                      <a:pt x="68" y="94"/>
                    </a:lnTo>
                    <a:lnTo>
                      <a:pt x="68" y="94"/>
                    </a:lnTo>
                    <a:lnTo>
                      <a:pt x="68" y="94"/>
                    </a:lnTo>
                    <a:lnTo>
                      <a:pt x="68" y="94"/>
                    </a:lnTo>
                    <a:lnTo>
                      <a:pt x="68" y="94"/>
                    </a:lnTo>
                    <a:lnTo>
                      <a:pt x="100" y="50"/>
                    </a:lnTo>
                    <a:lnTo>
                      <a:pt x="15" y="0"/>
                    </a:lnTo>
                    <a:lnTo>
                      <a:pt x="0" y="21"/>
                    </a:lnTo>
                    <a:lnTo>
                      <a:pt x="0" y="42"/>
                    </a:lnTo>
                    <a:lnTo>
                      <a:pt x="68" y="97"/>
                    </a:lnTo>
                    <a:lnTo>
                      <a:pt x="68" y="94"/>
                    </a:lnTo>
                    <a:lnTo>
                      <a:pt x="68" y="9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39" name="Google Shape;239;p23"/>
              <p:cNvSpPr/>
              <p:nvPr/>
            </p:nvSpPr>
            <p:spPr>
              <a:xfrm>
                <a:off x="1241425" y="3613151"/>
                <a:ext cx="103188" cy="139700"/>
              </a:xfrm>
              <a:prstGeom prst="ellipse">
                <a:avLst/>
              </a:prstGeom>
              <a:solidFill>
                <a:srgbClr val="E1E2E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40" name="Google Shape;240;p23"/>
              <p:cNvSpPr/>
              <p:nvPr/>
            </p:nvSpPr>
            <p:spPr>
              <a:xfrm>
                <a:off x="1760538" y="3613151"/>
                <a:ext cx="101600" cy="139700"/>
              </a:xfrm>
              <a:prstGeom prst="ellipse">
                <a:avLst/>
              </a:prstGeom>
              <a:solidFill>
                <a:srgbClr val="E1E2E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41" name="Google Shape;241;p23"/>
              <p:cNvSpPr/>
              <p:nvPr/>
            </p:nvSpPr>
            <p:spPr>
              <a:xfrm>
                <a:off x="1284288" y="3389313"/>
                <a:ext cx="550863" cy="625475"/>
              </a:xfrm>
              <a:prstGeom prst="ellipse">
                <a:avLst/>
              </a:prstGeom>
              <a:solidFill>
                <a:srgbClr val="EAEA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42" name="Google Shape;242;p23"/>
              <p:cNvSpPr/>
              <p:nvPr/>
            </p:nvSpPr>
            <p:spPr>
              <a:xfrm>
                <a:off x="1250950" y="3225801"/>
                <a:ext cx="615950" cy="509588"/>
              </a:xfrm>
              <a:custGeom>
                <a:avLst/>
                <a:gdLst/>
                <a:ahLst/>
                <a:cxnLst/>
                <a:rect l="l" t="t" r="r" b="b"/>
                <a:pathLst>
                  <a:path w="132" h="109" extrusionOk="0">
                    <a:moveTo>
                      <a:pt x="12" y="83"/>
                    </a:moveTo>
                    <a:cubicBezTo>
                      <a:pt x="17" y="69"/>
                      <a:pt x="65" y="54"/>
                      <a:pt x="65" y="54"/>
                    </a:cubicBezTo>
                    <a:cubicBezTo>
                      <a:pt x="101" y="19"/>
                      <a:pt x="98" y="81"/>
                      <a:pt x="118" y="82"/>
                    </a:cubicBezTo>
                    <a:cubicBezTo>
                      <a:pt x="123" y="90"/>
                      <a:pt x="125" y="102"/>
                      <a:pt x="125" y="106"/>
                    </a:cubicBezTo>
                    <a:cubicBezTo>
                      <a:pt x="124" y="107"/>
                      <a:pt x="125" y="107"/>
                      <a:pt x="125" y="106"/>
                    </a:cubicBezTo>
                    <a:cubicBezTo>
                      <a:pt x="127" y="103"/>
                      <a:pt x="131" y="89"/>
                      <a:pt x="131" y="72"/>
                    </a:cubicBezTo>
                    <a:cubicBezTo>
                      <a:pt x="132" y="55"/>
                      <a:pt x="125" y="45"/>
                      <a:pt x="124" y="43"/>
                    </a:cubicBezTo>
                    <a:cubicBezTo>
                      <a:pt x="101" y="0"/>
                      <a:pt x="52" y="19"/>
                      <a:pt x="41" y="21"/>
                    </a:cubicBezTo>
                    <a:cubicBezTo>
                      <a:pt x="26" y="23"/>
                      <a:pt x="0" y="38"/>
                      <a:pt x="1" y="79"/>
                    </a:cubicBezTo>
                    <a:cubicBezTo>
                      <a:pt x="1" y="86"/>
                      <a:pt x="7" y="109"/>
                      <a:pt x="7" y="106"/>
                    </a:cubicBezTo>
                    <a:cubicBezTo>
                      <a:pt x="8" y="104"/>
                      <a:pt x="9" y="90"/>
                      <a:pt x="12" y="83"/>
                    </a:cubicBezTo>
                  </a:path>
                </a:pathLst>
              </a:custGeom>
              <a:solidFill>
                <a:srgbClr val="1F2A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43" name="Google Shape;243;p23"/>
              <p:cNvSpPr/>
              <p:nvPr/>
            </p:nvSpPr>
            <p:spPr>
              <a:xfrm>
                <a:off x="1611313" y="3295651"/>
                <a:ext cx="255588" cy="442913"/>
              </a:xfrm>
              <a:custGeom>
                <a:avLst/>
                <a:gdLst/>
                <a:ahLst/>
                <a:cxnLst/>
                <a:rect l="l" t="t" r="r" b="b"/>
                <a:pathLst>
                  <a:path w="55" h="95" extrusionOk="0">
                    <a:moveTo>
                      <a:pt x="0" y="0"/>
                    </a:moveTo>
                    <a:cubicBezTo>
                      <a:pt x="17" y="0"/>
                      <a:pt x="35" y="6"/>
                      <a:pt x="47" y="28"/>
                    </a:cubicBezTo>
                    <a:cubicBezTo>
                      <a:pt x="48" y="30"/>
                      <a:pt x="55" y="40"/>
                      <a:pt x="54" y="57"/>
                    </a:cubicBezTo>
                    <a:cubicBezTo>
                      <a:pt x="54" y="64"/>
                      <a:pt x="53" y="71"/>
                      <a:pt x="52" y="76"/>
                    </a:cubicBezTo>
                    <a:cubicBezTo>
                      <a:pt x="54" y="78"/>
                      <a:pt x="54" y="81"/>
                      <a:pt x="54" y="83"/>
                    </a:cubicBezTo>
                    <a:cubicBezTo>
                      <a:pt x="54" y="87"/>
                      <a:pt x="52" y="92"/>
                      <a:pt x="49" y="95"/>
                    </a:cubicBezTo>
                    <a:cubicBezTo>
                      <a:pt x="49" y="95"/>
                      <a:pt x="49" y="95"/>
                      <a:pt x="49" y="95"/>
                    </a:cubicBezTo>
                    <a:cubicBezTo>
                      <a:pt x="52" y="92"/>
                      <a:pt x="55" y="87"/>
                      <a:pt x="55" y="83"/>
                    </a:cubicBezTo>
                    <a:cubicBezTo>
                      <a:pt x="55" y="81"/>
                      <a:pt x="54" y="78"/>
                      <a:pt x="53" y="76"/>
                    </a:cubicBezTo>
                    <a:cubicBezTo>
                      <a:pt x="54" y="71"/>
                      <a:pt x="55" y="64"/>
                      <a:pt x="55" y="57"/>
                    </a:cubicBezTo>
                    <a:cubicBezTo>
                      <a:pt x="55" y="40"/>
                      <a:pt x="49" y="30"/>
                      <a:pt x="48" y="28"/>
                    </a:cubicBezTo>
                    <a:cubicBezTo>
                      <a:pt x="36" y="6"/>
                      <a:pt x="17" y="0"/>
                      <a:pt x="0" y="0"/>
                    </a:cubicBezTo>
                  </a:path>
                </a:pathLst>
              </a:custGeom>
              <a:solidFill>
                <a:srgbClr val="D2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44" name="Google Shape;244;p23"/>
              <p:cNvSpPr/>
              <p:nvPr/>
            </p:nvSpPr>
            <p:spPr>
              <a:xfrm>
                <a:off x="1689100" y="3738563"/>
                <a:ext cx="150813" cy="234950"/>
              </a:xfrm>
              <a:custGeom>
                <a:avLst/>
                <a:gdLst/>
                <a:ahLst/>
                <a:cxnLst/>
                <a:rect l="l" t="t" r="r" b="b"/>
                <a:pathLst>
                  <a:path w="32" h="50" extrusionOk="0">
                    <a:moveTo>
                      <a:pt x="32" y="0"/>
                    </a:moveTo>
                    <a:cubicBezTo>
                      <a:pt x="32" y="0"/>
                      <a:pt x="31" y="1"/>
                      <a:pt x="31" y="1"/>
                    </a:cubicBezTo>
                    <a:cubicBezTo>
                      <a:pt x="28" y="21"/>
                      <a:pt x="16" y="39"/>
                      <a:pt x="0" y="50"/>
                    </a:cubicBezTo>
                    <a:cubicBezTo>
                      <a:pt x="0" y="50"/>
                      <a:pt x="0" y="50"/>
                      <a:pt x="0" y="50"/>
                    </a:cubicBezTo>
                    <a:cubicBezTo>
                      <a:pt x="17" y="40"/>
                      <a:pt x="28" y="21"/>
                      <a:pt x="31" y="1"/>
                    </a:cubicBezTo>
                    <a:cubicBezTo>
                      <a:pt x="31" y="1"/>
                      <a:pt x="32" y="0"/>
                      <a:pt x="32" y="0"/>
                    </a:cubicBezTo>
                    <a:cubicBezTo>
                      <a:pt x="32" y="0"/>
                      <a:pt x="32" y="0"/>
                      <a:pt x="32" y="0"/>
                    </a:cubicBezTo>
                  </a:path>
                </a:pathLst>
              </a:custGeom>
              <a:solidFill>
                <a:srgbClr val="2630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45" name="Google Shape;245;p23"/>
              <p:cNvSpPr/>
              <p:nvPr/>
            </p:nvSpPr>
            <p:spPr>
              <a:xfrm>
                <a:off x="1558925" y="3973513"/>
                <a:ext cx="130175" cy="41275"/>
              </a:xfrm>
              <a:custGeom>
                <a:avLst/>
                <a:gdLst/>
                <a:ahLst/>
                <a:cxnLst/>
                <a:rect l="l" t="t" r="r" b="b"/>
                <a:pathLst>
                  <a:path w="28" h="9" extrusionOk="0">
                    <a:moveTo>
                      <a:pt x="28" y="0"/>
                    </a:moveTo>
                    <a:cubicBezTo>
                      <a:pt x="20" y="5"/>
                      <a:pt x="10" y="9"/>
                      <a:pt x="0" y="9"/>
                    </a:cubicBezTo>
                    <a:cubicBezTo>
                      <a:pt x="0" y="9"/>
                      <a:pt x="0" y="9"/>
                      <a:pt x="0" y="9"/>
                    </a:cubicBezTo>
                    <a:cubicBezTo>
                      <a:pt x="11" y="9"/>
                      <a:pt x="20" y="6"/>
                      <a:pt x="28" y="0"/>
                    </a:cubicBezTo>
                    <a:cubicBezTo>
                      <a:pt x="28" y="0"/>
                      <a:pt x="28" y="0"/>
                      <a:pt x="28" y="0"/>
                    </a:cubicBezTo>
                  </a:path>
                </a:pathLst>
              </a:custGeom>
              <a:solidFill>
                <a:srgbClr val="D2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46" name="Google Shape;246;p23"/>
              <p:cNvSpPr/>
              <p:nvPr/>
            </p:nvSpPr>
            <p:spPr>
              <a:xfrm>
                <a:off x="1835150" y="3651251"/>
                <a:ext cx="26988" cy="92075"/>
              </a:xfrm>
              <a:custGeom>
                <a:avLst/>
                <a:gdLst/>
                <a:ahLst/>
                <a:cxnLst/>
                <a:rect l="l" t="t" r="r" b="b"/>
                <a:pathLst>
                  <a:path w="6" h="20" extrusionOk="0">
                    <a:moveTo>
                      <a:pt x="4" y="0"/>
                    </a:moveTo>
                    <a:cubicBezTo>
                      <a:pt x="3" y="8"/>
                      <a:pt x="1" y="13"/>
                      <a:pt x="0" y="15"/>
                    </a:cubicBezTo>
                    <a:cubicBezTo>
                      <a:pt x="0" y="15"/>
                      <a:pt x="0" y="15"/>
                      <a:pt x="0" y="15"/>
                    </a:cubicBezTo>
                    <a:cubicBezTo>
                      <a:pt x="0" y="17"/>
                      <a:pt x="0" y="19"/>
                      <a:pt x="0" y="20"/>
                    </a:cubicBezTo>
                    <a:cubicBezTo>
                      <a:pt x="0" y="20"/>
                      <a:pt x="1" y="19"/>
                      <a:pt x="1" y="19"/>
                    </a:cubicBezTo>
                    <a:cubicBezTo>
                      <a:pt x="4" y="16"/>
                      <a:pt x="6" y="11"/>
                      <a:pt x="6" y="7"/>
                    </a:cubicBezTo>
                    <a:cubicBezTo>
                      <a:pt x="6" y="5"/>
                      <a:pt x="6" y="2"/>
                      <a:pt x="4" y="0"/>
                    </a:cubicBezTo>
                  </a:path>
                </a:pathLst>
              </a:custGeom>
              <a:solidFill>
                <a:srgbClr val="D9DAD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47" name="Google Shape;247;p23"/>
              <p:cNvSpPr/>
              <p:nvPr/>
            </p:nvSpPr>
            <p:spPr>
              <a:xfrm>
                <a:off x="1558925" y="3425826"/>
                <a:ext cx="276225" cy="588963"/>
              </a:xfrm>
              <a:custGeom>
                <a:avLst/>
                <a:gdLst/>
                <a:ahLst/>
                <a:cxnLst/>
                <a:rect l="l" t="t" r="r" b="b"/>
                <a:pathLst>
                  <a:path w="59" h="126" extrusionOk="0">
                    <a:moveTo>
                      <a:pt x="13" y="78"/>
                    </a:moveTo>
                    <a:cubicBezTo>
                      <a:pt x="9" y="78"/>
                      <a:pt x="41" y="53"/>
                      <a:pt x="41" y="53"/>
                    </a:cubicBezTo>
                    <a:cubicBezTo>
                      <a:pt x="44" y="53"/>
                      <a:pt x="48" y="57"/>
                      <a:pt x="48" y="61"/>
                    </a:cubicBezTo>
                    <a:cubicBezTo>
                      <a:pt x="48" y="70"/>
                      <a:pt x="48" y="70"/>
                      <a:pt x="48" y="70"/>
                    </a:cubicBezTo>
                    <a:cubicBezTo>
                      <a:pt x="48" y="74"/>
                      <a:pt x="44" y="78"/>
                      <a:pt x="41" y="78"/>
                    </a:cubicBezTo>
                    <a:cubicBezTo>
                      <a:pt x="13" y="78"/>
                      <a:pt x="13" y="78"/>
                      <a:pt x="13" y="78"/>
                    </a:cubicBezTo>
                    <a:moveTo>
                      <a:pt x="18" y="0"/>
                    </a:moveTo>
                    <a:cubicBezTo>
                      <a:pt x="13" y="0"/>
                      <a:pt x="7" y="3"/>
                      <a:pt x="0" y="10"/>
                    </a:cubicBezTo>
                    <a:cubicBezTo>
                      <a:pt x="0" y="29"/>
                      <a:pt x="0" y="29"/>
                      <a:pt x="0" y="29"/>
                    </a:cubicBezTo>
                    <a:cubicBezTo>
                      <a:pt x="0" y="126"/>
                      <a:pt x="0" y="126"/>
                      <a:pt x="0" y="126"/>
                    </a:cubicBezTo>
                    <a:cubicBezTo>
                      <a:pt x="0" y="126"/>
                      <a:pt x="0" y="126"/>
                      <a:pt x="0" y="126"/>
                    </a:cubicBezTo>
                    <a:cubicBezTo>
                      <a:pt x="10" y="126"/>
                      <a:pt x="20" y="122"/>
                      <a:pt x="28" y="117"/>
                    </a:cubicBezTo>
                    <a:cubicBezTo>
                      <a:pt x="44" y="106"/>
                      <a:pt x="56" y="88"/>
                      <a:pt x="59" y="68"/>
                    </a:cubicBezTo>
                    <a:cubicBezTo>
                      <a:pt x="59" y="67"/>
                      <a:pt x="59" y="65"/>
                      <a:pt x="59" y="63"/>
                    </a:cubicBezTo>
                    <a:cubicBezTo>
                      <a:pt x="59" y="63"/>
                      <a:pt x="59" y="63"/>
                      <a:pt x="59" y="63"/>
                    </a:cubicBezTo>
                    <a:cubicBezTo>
                      <a:pt x="59" y="63"/>
                      <a:pt x="59" y="63"/>
                      <a:pt x="59" y="63"/>
                    </a:cubicBezTo>
                    <a:cubicBezTo>
                      <a:pt x="59" y="59"/>
                      <a:pt x="57" y="47"/>
                      <a:pt x="52" y="39"/>
                    </a:cubicBezTo>
                    <a:cubicBezTo>
                      <a:pt x="36" y="39"/>
                      <a:pt x="35" y="0"/>
                      <a:pt x="18" y="0"/>
                    </a:cubicBezTo>
                  </a:path>
                </a:pathLst>
              </a:custGeom>
              <a:solidFill>
                <a:srgbClr val="E1E1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48" name="Google Shape;248;p23"/>
              <p:cNvSpPr/>
              <p:nvPr/>
            </p:nvSpPr>
            <p:spPr>
              <a:xfrm>
                <a:off x="1558925" y="3295651"/>
                <a:ext cx="307975" cy="425450"/>
              </a:xfrm>
              <a:custGeom>
                <a:avLst/>
                <a:gdLst/>
                <a:ahLst/>
                <a:cxnLst/>
                <a:rect l="l" t="t" r="r" b="b"/>
                <a:pathLst>
                  <a:path w="66" h="91" extrusionOk="0">
                    <a:moveTo>
                      <a:pt x="11" y="0"/>
                    </a:moveTo>
                    <a:cubicBezTo>
                      <a:pt x="7" y="0"/>
                      <a:pt x="3" y="0"/>
                      <a:pt x="0" y="1"/>
                    </a:cubicBezTo>
                    <a:cubicBezTo>
                      <a:pt x="0" y="20"/>
                      <a:pt x="0" y="20"/>
                      <a:pt x="0" y="20"/>
                    </a:cubicBezTo>
                    <a:cubicBezTo>
                      <a:pt x="0" y="38"/>
                      <a:pt x="0" y="38"/>
                      <a:pt x="0" y="38"/>
                    </a:cubicBezTo>
                    <a:cubicBezTo>
                      <a:pt x="7" y="31"/>
                      <a:pt x="13" y="28"/>
                      <a:pt x="18" y="28"/>
                    </a:cubicBezTo>
                    <a:cubicBezTo>
                      <a:pt x="35" y="28"/>
                      <a:pt x="36" y="67"/>
                      <a:pt x="52" y="67"/>
                    </a:cubicBezTo>
                    <a:cubicBezTo>
                      <a:pt x="57" y="75"/>
                      <a:pt x="59" y="87"/>
                      <a:pt x="59" y="91"/>
                    </a:cubicBezTo>
                    <a:cubicBezTo>
                      <a:pt x="59" y="91"/>
                      <a:pt x="59" y="91"/>
                      <a:pt x="59" y="91"/>
                    </a:cubicBezTo>
                    <a:cubicBezTo>
                      <a:pt x="59" y="91"/>
                      <a:pt x="59" y="91"/>
                      <a:pt x="59" y="91"/>
                    </a:cubicBezTo>
                    <a:cubicBezTo>
                      <a:pt x="59" y="91"/>
                      <a:pt x="59" y="91"/>
                      <a:pt x="59" y="91"/>
                    </a:cubicBezTo>
                    <a:cubicBezTo>
                      <a:pt x="60" y="89"/>
                      <a:pt x="62" y="84"/>
                      <a:pt x="63" y="76"/>
                    </a:cubicBezTo>
                    <a:cubicBezTo>
                      <a:pt x="64" y="71"/>
                      <a:pt x="65" y="64"/>
                      <a:pt x="65" y="57"/>
                    </a:cubicBezTo>
                    <a:cubicBezTo>
                      <a:pt x="66" y="40"/>
                      <a:pt x="59" y="30"/>
                      <a:pt x="58" y="28"/>
                    </a:cubicBezTo>
                    <a:cubicBezTo>
                      <a:pt x="46" y="6"/>
                      <a:pt x="28" y="0"/>
                      <a:pt x="11" y="0"/>
                    </a:cubicBezTo>
                    <a:cubicBezTo>
                      <a:pt x="11" y="0"/>
                      <a:pt x="11" y="0"/>
                      <a:pt x="11" y="0"/>
                    </a:cubicBezTo>
                  </a:path>
                </a:pathLst>
              </a:custGeom>
              <a:solidFill>
                <a:srgbClr val="2630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49" name="Google Shape;249;p23"/>
              <p:cNvSpPr/>
              <p:nvPr/>
            </p:nvSpPr>
            <p:spPr>
              <a:xfrm>
                <a:off x="1535113" y="4168776"/>
                <a:ext cx="28575" cy="28575"/>
              </a:xfrm>
              <a:prstGeom prst="ellipse">
                <a:avLst/>
              </a:prstGeom>
              <a:solidFill>
                <a:srgbClr val="2D4E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50" name="Google Shape;250;p23"/>
              <p:cNvSpPr/>
              <p:nvPr/>
            </p:nvSpPr>
            <p:spPr>
              <a:xfrm>
                <a:off x="1517650" y="4094163"/>
                <a:ext cx="88900" cy="112713"/>
              </a:xfrm>
              <a:custGeom>
                <a:avLst/>
                <a:gdLst/>
                <a:ahLst/>
                <a:cxnLst/>
                <a:rect l="l" t="t" r="r" b="b"/>
                <a:pathLst>
                  <a:path w="19" h="24" extrusionOk="0">
                    <a:moveTo>
                      <a:pt x="19" y="13"/>
                    </a:moveTo>
                    <a:cubicBezTo>
                      <a:pt x="11" y="1"/>
                      <a:pt x="11" y="1"/>
                      <a:pt x="11" y="1"/>
                    </a:cubicBezTo>
                    <a:cubicBezTo>
                      <a:pt x="10" y="0"/>
                      <a:pt x="9" y="0"/>
                      <a:pt x="8" y="1"/>
                    </a:cubicBezTo>
                    <a:cubicBezTo>
                      <a:pt x="0" y="12"/>
                      <a:pt x="0" y="12"/>
                      <a:pt x="0" y="12"/>
                    </a:cubicBezTo>
                    <a:cubicBezTo>
                      <a:pt x="0" y="13"/>
                      <a:pt x="0" y="13"/>
                      <a:pt x="0" y="13"/>
                    </a:cubicBezTo>
                    <a:cubicBezTo>
                      <a:pt x="9" y="23"/>
                      <a:pt x="9" y="23"/>
                      <a:pt x="9" y="23"/>
                    </a:cubicBezTo>
                    <a:cubicBezTo>
                      <a:pt x="9" y="24"/>
                      <a:pt x="10" y="24"/>
                      <a:pt x="10" y="23"/>
                    </a:cubicBezTo>
                    <a:cubicBezTo>
                      <a:pt x="19" y="14"/>
                      <a:pt x="19" y="14"/>
                      <a:pt x="19" y="14"/>
                    </a:cubicBezTo>
                    <a:cubicBezTo>
                      <a:pt x="19" y="13"/>
                      <a:pt x="19" y="13"/>
                      <a:pt x="19" y="1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51" name="Google Shape;251;p23"/>
              <p:cNvSpPr/>
              <p:nvPr/>
            </p:nvSpPr>
            <p:spPr>
              <a:xfrm>
                <a:off x="1503363" y="4164013"/>
                <a:ext cx="115888" cy="584200"/>
              </a:xfrm>
              <a:custGeom>
                <a:avLst/>
                <a:gdLst/>
                <a:ahLst/>
                <a:cxnLst/>
                <a:rect l="l" t="t" r="r" b="b"/>
                <a:pathLst>
                  <a:path w="73" h="368" extrusionOk="0">
                    <a:moveTo>
                      <a:pt x="35" y="368"/>
                    </a:moveTo>
                    <a:lnTo>
                      <a:pt x="73" y="330"/>
                    </a:lnTo>
                    <a:lnTo>
                      <a:pt x="50" y="0"/>
                    </a:lnTo>
                    <a:lnTo>
                      <a:pt x="20" y="0"/>
                    </a:lnTo>
                    <a:lnTo>
                      <a:pt x="0" y="330"/>
                    </a:lnTo>
                    <a:lnTo>
                      <a:pt x="35" y="3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52" name="Google Shape;252;p23"/>
              <p:cNvSpPr/>
              <p:nvPr/>
            </p:nvSpPr>
            <p:spPr>
              <a:xfrm>
                <a:off x="1601788" y="3673476"/>
                <a:ext cx="180975" cy="117475"/>
              </a:xfrm>
              <a:custGeom>
                <a:avLst/>
                <a:gdLst/>
                <a:ahLst/>
                <a:cxnLst/>
                <a:rect l="l" t="t" r="r" b="b"/>
                <a:pathLst>
                  <a:path w="39" h="25" extrusionOk="0">
                    <a:moveTo>
                      <a:pt x="32" y="0"/>
                    </a:moveTo>
                    <a:cubicBezTo>
                      <a:pt x="32" y="0"/>
                      <a:pt x="0" y="25"/>
                      <a:pt x="4" y="25"/>
                    </a:cubicBezTo>
                    <a:cubicBezTo>
                      <a:pt x="32" y="25"/>
                      <a:pt x="32" y="25"/>
                      <a:pt x="32" y="25"/>
                    </a:cubicBezTo>
                    <a:cubicBezTo>
                      <a:pt x="35" y="25"/>
                      <a:pt x="39" y="21"/>
                      <a:pt x="39" y="17"/>
                    </a:cubicBezTo>
                    <a:cubicBezTo>
                      <a:pt x="39" y="8"/>
                      <a:pt x="39" y="8"/>
                      <a:pt x="39" y="8"/>
                    </a:cubicBezTo>
                    <a:cubicBezTo>
                      <a:pt x="39" y="4"/>
                      <a:pt x="35" y="0"/>
                      <a:pt x="32" y="0"/>
                    </a:cubicBezTo>
                  </a:path>
                </a:pathLst>
              </a:custGeom>
              <a:solidFill>
                <a:srgbClr val="F7F7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53" name="Google Shape;253;p23"/>
              <p:cNvSpPr/>
              <p:nvPr/>
            </p:nvSpPr>
            <p:spPr>
              <a:xfrm>
                <a:off x="1330325" y="3673476"/>
                <a:ext cx="182563" cy="117475"/>
              </a:xfrm>
              <a:custGeom>
                <a:avLst/>
                <a:gdLst/>
                <a:ahLst/>
                <a:cxnLst/>
                <a:rect l="l" t="t" r="r" b="b"/>
                <a:pathLst>
                  <a:path w="39" h="25" extrusionOk="0">
                    <a:moveTo>
                      <a:pt x="32" y="0"/>
                    </a:moveTo>
                    <a:cubicBezTo>
                      <a:pt x="32" y="0"/>
                      <a:pt x="0" y="25"/>
                      <a:pt x="4" y="25"/>
                    </a:cubicBezTo>
                    <a:cubicBezTo>
                      <a:pt x="32" y="24"/>
                      <a:pt x="32" y="24"/>
                      <a:pt x="32" y="24"/>
                    </a:cubicBezTo>
                    <a:cubicBezTo>
                      <a:pt x="36" y="24"/>
                      <a:pt x="39" y="21"/>
                      <a:pt x="39" y="17"/>
                    </a:cubicBezTo>
                    <a:cubicBezTo>
                      <a:pt x="39" y="7"/>
                      <a:pt x="39" y="7"/>
                      <a:pt x="39" y="7"/>
                    </a:cubicBezTo>
                    <a:cubicBezTo>
                      <a:pt x="39" y="3"/>
                      <a:pt x="36" y="0"/>
                      <a:pt x="32" y="0"/>
                    </a:cubicBezTo>
                  </a:path>
                </a:pathLst>
              </a:custGeom>
              <a:solidFill>
                <a:srgbClr val="FAFAF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54" name="Google Shape;254;p23"/>
              <p:cNvSpPr/>
              <p:nvPr/>
            </p:nvSpPr>
            <p:spPr>
              <a:xfrm>
                <a:off x="1592263" y="3673476"/>
                <a:ext cx="195263" cy="122238"/>
              </a:xfrm>
              <a:custGeom>
                <a:avLst/>
                <a:gdLst/>
                <a:ahLst/>
                <a:cxnLst/>
                <a:rect l="l" t="t" r="r" b="b"/>
                <a:pathLst>
                  <a:path w="42" h="26" extrusionOk="0">
                    <a:moveTo>
                      <a:pt x="28" y="25"/>
                    </a:moveTo>
                    <a:cubicBezTo>
                      <a:pt x="28" y="24"/>
                      <a:pt x="28" y="24"/>
                      <a:pt x="28" y="24"/>
                    </a:cubicBezTo>
                    <a:cubicBezTo>
                      <a:pt x="13" y="24"/>
                      <a:pt x="13" y="24"/>
                      <a:pt x="13" y="24"/>
                    </a:cubicBezTo>
                    <a:cubicBezTo>
                      <a:pt x="10" y="24"/>
                      <a:pt x="7" y="22"/>
                      <a:pt x="5" y="20"/>
                    </a:cubicBezTo>
                    <a:cubicBezTo>
                      <a:pt x="3" y="18"/>
                      <a:pt x="2" y="16"/>
                      <a:pt x="2" y="13"/>
                    </a:cubicBezTo>
                    <a:cubicBezTo>
                      <a:pt x="2" y="10"/>
                      <a:pt x="3" y="7"/>
                      <a:pt x="5" y="5"/>
                    </a:cubicBezTo>
                    <a:cubicBezTo>
                      <a:pt x="7" y="3"/>
                      <a:pt x="10" y="2"/>
                      <a:pt x="13" y="2"/>
                    </a:cubicBezTo>
                    <a:cubicBezTo>
                      <a:pt x="28" y="2"/>
                      <a:pt x="28" y="2"/>
                      <a:pt x="28" y="2"/>
                    </a:cubicBezTo>
                    <a:cubicBezTo>
                      <a:pt x="31" y="2"/>
                      <a:pt x="34" y="3"/>
                      <a:pt x="36" y="5"/>
                    </a:cubicBezTo>
                    <a:cubicBezTo>
                      <a:pt x="38" y="7"/>
                      <a:pt x="39" y="10"/>
                      <a:pt x="39" y="13"/>
                    </a:cubicBezTo>
                    <a:cubicBezTo>
                      <a:pt x="39" y="16"/>
                      <a:pt x="38" y="18"/>
                      <a:pt x="36" y="20"/>
                    </a:cubicBezTo>
                    <a:cubicBezTo>
                      <a:pt x="34" y="22"/>
                      <a:pt x="31" y="24"/>
                      <a:pt x="28" y="24"/>
                    </a:cubicBezTo>
                    <a:cubicBezTo>
                      <a:pt x="28" y="25"/>
                      <a:pt x="28" y="25"/>
                      <a:pt x="28" y="25"/>
                    </a:cubicBezTo>
                    <a:cubicBezTo>
                      <a:pt x="28" y="26"/>
                      <a:pt x="28" y="26"/>
                      <a:pt x="28" y="26"/>
                    </a:cubicBezTo>
                    <a:cubicBezTo>
                      <a:pt x="36" y="26"/>
                      <a:pt x="42" y="20"/>
                      <a:pt x="42" y="13"/>
                    </a:cubicBezTo>
                    <a:cubicBezTo>
                      <a:pt x="42" y="5"/>
                      <a:pt x="36" y="0"/>
                      <a:pt x="28" y="0"/>
                    </a:cubicBezTo>
                    <a:cubicBezTo>
                      <a:pt x="13" y="0"/>
                      <a:pt x="13" y="0"/>
                      <a:pt x="13" y="0"/>
                    </a:cubicBezTo>
                    <a:cubicBezTo>
                      <a:pt x="6" y="0"/>
                      <a:pt x="0" y="5"/>
                      <a:pt x="0" y="13"/>
                    </a:cubicBezTo>
                    <a:cubicBezTo>
                      <a:pt x="0" y="20"/>
                      <a:pt x="6" y="26"/>
                      <a:pt x="13" y="26"/>
                    </a:cubicBezTo>
                    <a:cubicBezTo>
                      <a:pt x="28" y="26"/>
                      <a:pt x="28" y="26"/>
                      <a:pt x="28" y="26"/>
                    </a:cubicBezTo>
                    <a:lnTo>
                      <a:pt x="28" y="25"/>
                    </a:lnTo>
                    <a:close/>
                  </a:path>
                </a:pathLst>
              </a:custGeom>
              <a:solidFill>
                <a:srgbClr val="1F2A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55" name="Google Shape;255;p23"/>
              <p:cNvSpPr/>
              <p:nvPr/>
            </p:nvSpPr>
            <p:spPr>
              <a:xfrm>
                <a:off x="1325563" y="3673476"/>
                <a:ext cx="196850" cy="122238"/>
              </a:xfrm>
              <a:custGeom>
                <a:avLst/>
                <a:gdLst/>
                <a:ahLst/>
                <a:cxnLst/>
                <a:rect l="l" t="t" r="r" b="b"/>
                <a:pathLst>
                  <a:path w="42" h="26" extrusionOk="0">
                    <a:moveTo>
                      <a:pt x="29" y="25"/>
                    </a:moveTo>
                    <a:cubicBezTo>
                      <a:pt x="29" y="24"/>
                      <a:pt x="29" y="24"/>
                      <a:pt x="29" y="24"/>
                    </a:cubicBezTo>
                    <a:cubicBezTo>
                      <a:pt x="13" y="24"/>
                      <a:pt x="13" y="24"/>
                      <a:pt x="13" y="24"/>
                    </a:cubicBezTo>
                    <a:cubicBezTo>
                      <a:pt x="10" y="24"/>
                      <a:pt x="8" y="22"/>
                      <a:pt x="6" y="20"/>
                    </a:cubicBezTo>
                    <a:cubicBezTo>
                      <a:pt x="4" y="18"/>
                      <a:pt x="3" y="16"/>
                      <a:pt x="3" y="13"/>
                    </a:cubicBezTo>
                    <a:cubicBezTo>
                      <a:pt x="3" y="10"/>
                      <a:pt x="4" y="7"/>
                      <a:pt x="6" y="5"/>
                    </a:cubicBezTo>
                    <a:cubicBezTo>
                      <a:pt x="8" y="3"/>
                      <a:pt x="10" y="2"/>
                      <a:pt x="13" y="2"/>
                    </a:cubicBezTo>
                    <a:cubicBezTo>
                      <a:pt x="29" y="2"/>
                      <a:pt x="29" y="2"/>
                      <a:pt x="29" y="2"/>
                    </a:cubicBezTo>
                    <a:cubicBezTo>
                      <a:pt x="32" y="2"/>
                      <a:pt x="35" y="3"/>
                      <a:pt x="37" y="5"/>
                    </a:cubicBezTo>
                    <a:cubicBezTo>
                      <a:pt x="39" y="7"/>
                      <a:pt x="40" y="10"/>
                      <a:pt x="40" y="13"/>
                    </a:cubicBezTo>
                    <a:cubicBezTo>
                      <a:pt x="40" y="16"/>
                      <a:pt x="39" y="18"/>
                      <a:pt x="37" y="20"/>
                    </a:cubicBezTo>
                    <a:cubicBezTo>
                      <a:pt x="35" y="22"/>
                      <a:pt x="32" y="24"/>
                      <a:pt x="29" y="24"/>
                    </a:cubicBezTo>
                    <a:cubicBezTo>
                      <a:pt x="29" y="25"/>
                      <a:pt x="29" y="25"/>
                      <a:pt x="29" y="25"/>
                    </a:cubicBezTo>
                    <a:cubicBezTo>
                      <a:pt x="29" y="26"/>
                      <a:pt x="29" y="26"/>
                      <a:pt x="29" y="26"/>
                    </a:cubicBezTo>
                    <a:cubicBezTo>
                      <a:pt x="36" y="26"/>
                      <a:pt x="42" y="20"/>
                      <a:pt x="42" y="13"/>
                    </a:cubicBezTo>
                    <a:cubicBezTo>
                      <a:pt x="42" y="5"/>
                      <a:pt x="36" y="0"/>
                      <a:pt x="29" y="0"/>
                    </a:cubicBezTo>
                    <a:cubicBezTo>
                      <a:pt x="13" y="0"/>
                      <a:pt x="13" y="0"/>
                      <a:pt x="13" y="0"/>
                    </a:cubicBezTo>
                    <a:cubicBezTo>
                      <a:pt x="6" y="0"/>
                      <a:pt x="0" y="5"/>
                      <a:pt x="0" y="13"/>
                    </a:cubicBezTo>
                    <a:cubicBezTo>
                      <a:pt x="0" y="20"/>
                      <a:pt x="6" y="26"/>
                      <a:pt x="13" y="26"/>
                    </a:cubicBezTo>
                    <a:cubicBezTo>
                      <a:pt x="29" y="26"/>
                      <a:pt x="29" y="26"/>
                      <a:pt x="29" y="26"/>
                    </a:cubicBezTo>
                    <a:lnTo>
                      <a:pt x="29" y="25"/>
                    </a:lnTo>
                    <a:close/>
                  </a:path>
                </a:pathLst>
              </a:custGeom>
              <a:solidFill>
                <a:srgbClr val="1F2A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56" name="Google Shape;256;p23"/>
              <p:cNvSpPr/>
              <p:nvPr/>
            </p:nvSpPr>
            <p:spPr>
              <a:xfrm>
                <a:off x="1512888" y="3702051"/>
                <a:ext cx="88900" cy="23813"/>
              </a:xfrm>
              <a:custGeom>
                <a:avLst/>
                <a:gdLst/>
                <a:ahLst/>
                <a:cxnLst/>
                <a:rect l="l" t="t" r="r" b="b"/>
                <a:pathLst>
                  <a:path w="19" h="5" extrusionOk="0">
                    <a:moveTo>
                      <a:pt x="2" y="5"/>
                    </a:moveTo>
                    <a:cubicBezTo>
                      <a:pt x="3" y="4"/>
                      <a:pt x="4" y="3"/>
                      <a:pt x="5" y="3"/>
                    </a:cubicBezTo>
                    <a:cubicBezTo>
                      <a:pt x="7" y="2"/>
                      <a:pt x="8" y="2"/>
                      <a:pt x="10" y="2"/>
                    </a:cubicBezTo>
                    <a:cubicBezTo>
                      <a:pt x="11" y="2"/>
                      <a:pt x="13" y="2"/>
                      <a:pt x="14" y="3"/>
                    </a:cubicBezTo>
                    <a:cubicBezTo>
                      <a:pt x="15" y="3"/>
                      <a:pt x="16" y="4"/>
                      <a:pt x="17" y="5"/>
                    </a:cubicBezTo>
                    <a:cubicBezTo>
                      <a:pt x="19" y="3"/>
                      <a:pt x="19" y="3"/>
                      <a:pt x="19" y="3"/>
                    </a:cubicBezTo>
                    <a:cubicBezTo>
                      <a:pt x="18" y="2"/>
                      <a:pt x="17" y="1"/>
                      <a:pt x="15" y="0"/>
                    </a:cubicBezTo>
                    <a:cubicBezTo>
                      <a:pt x="13" y="0"/>
                      <a:pt x="12" y="0"/>
                      <a:pt x="10" y="0"/>
                    </a:cubicBezTo>
                    <a:cubicBezTo>
                      <a:pt x="8" y="0"/>
                      <a:pt x="6" y="0"/>
                      <a:pt x="4" y="0"/>
                    </a:cubicBezTo>
                    <a:cubicBezTo>
                      <a:pt x="3" y="1"/>
                      <a:pt x="1" y="2"/>
                      <a:pt x="0" y="3"/>
                    </a:cubicBezTo>
                    <a:cubicBezTo>
                      <a:pt x="2" y="5"/>
                      <a:pt x="2" y="5"/>
                      <a:pt x="2" y="5"/>
                    </a:cubicBezTo>
                    <a:close/>
                  </a:path>
                </a:pathLst>
              </a:custGeom>
              <a:solidFill>
                <a:srgbClr val="1F2A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57" name="Google Shape;257;p23"/>
              <p:cNvSpPr/>
              <p:nvPr/>
            </p:nvSpPr>
            <p:spPr>
              <a:xfrm>
                <a:off x="1419225" y="3706813"/>
                <a:ext cx="79375" cy="69850"/>
              </a:xfrm>
              <a:custGeom>
                <a:avLst/>
                <a:gdLst/>
                <a:ahLst/>
                <a:cxnLst/>
                <a:rect l="l" t="t" r="r" b="b"/>
                <a:pathLst>
                  <a:path w="17" h="15" extrusionOk="0">
                    <a:moveTo>
                      <a:pt x="1" y="15"/>
                    </a:moveTo>
                    <a:cubicBezTo>
                      <a:pt x="1" y="15"/>
                      <a:pt x="1" y="15"/>
                      <a:pt x="1" y="15"/>
                    </a:cubicBezTo>
                    <a:cubicBezTo>
                      <a:pt x="0" y="14"/>
                      <a:pt x="0" y="13"/>
                      <a:pt x="1" y="13"/>
                    </a:cubicBezTo>
                    <a:cubicBezTo>
                      <a:pt x="15" y="1"/>
                      <a:pt x="15" y="1"/>
                      <a:pt x="15" y="1"/>
                    </a:cubicBezTo>
                    <a:cubicBezTo>
                      <a:pt x="16" y="0"/>
                      <a:pt x="17" y="0"/>
                      <a:pt x="17" y="1"/>
                    </a:cubicBezTo>
                    <a:cubicBezTo>
                      <a:pt x="17" y="1"/>
                      <a:pt x="17" y="2"/>
                      <a:pt x="17" y="2"/>
                    </a:cubicBezTo>
                    <a:cubicBezTo>
                      <a:pt x="2" y="15"/>
                      <a:pt x="2" y="15"/>
                      <a:pt x="2" y="15"/>
                    </a:cubicBezTo>
                    <a:cubicBezTo>
                      <a:pt x="2" y="15"/>
                      <a:pt x="1" y="15"/>
                      <a:pt x="1" y="15"/>
                    </a:cubicBezTo>
                    <a:close/>
                  </a:path>
                </a:pathLst>
              </a:custGeom>
              <a:solidFill>
                <a:srgbClr val="EAEA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58" name="Google Shape;258;p23"/>
              <p:cNvSpPr/>
              <p:nvPr/>
            </p:nvSpPr>
            <p:spPr>
              <a:xfrm>
                <a:off x="1685925" y="3711576"/>
                <a:ext cx="79375" cy="65088"/>
              </a:xfrm>
              <a:custGeom>
                <a:avLst/>
                <a:gdLst/>
                <a:ahLst/>
                <a:cxnLst/>
                <a:rect l="l" t="t" r="r" b="b"/>
                <a:pathLst>
                  <a:path w="17" h="14" extrusionOk="0">
                    <a:moveTo>
                      <a:pt x="0" y="14"/>
                    </a:moveTo>
                    <a:cubicBezTo>
                      <a:pt x="0" y="14"/>
                      <a:pt x="0" y="14"/>
                      <a:pt x="0" y="14"/>
                    </a:cubicBezTo>
                    <a:cubicBezTo>
                      <a:pt x="0" y="13"/>
                      <a:pt x="0" y="13"/>
                      <a:pt x="0" y="12"/>
                    </a:cubicBezTo>
                    <a:cubicBezTo>
                      <a:pt x="15" y="0"/>
                      <a:pt x="15" y="0"/>
                      <a:pt x="15" y="0"/>
                    </a:cubicBezTo>
                    <a:cubicBezTo>
                      <a:pt x="15" y="0"/>
                      <a:pt x="16" y="0"/>
                      <a:pt x="16" y="0"/>
                    </a:cubicBezTo>
                    <a:cubicBezTo>
                      <a:pt x="17" y="1"/>
                      <a:pt x="17" y="1"/>
                      <a:pt x="16" y="2"/>
                    </a:cubicBezTo>
                    <a:cubicBezTo>
                      <a:pt x="2" y="14"/>
                      <a:pt x="2" y="14"/>
                      <a:pt x="2" y="14"/>
                    </a:cubicBezTo>
                    <a:cubicBezTo>
                      <a:pt x="1" y="14"/>
                      <a:pt x="1" y="14"/>
                      <a:pt x="0" y="14"/>
                    </a:cubicBezTo>
                    <a:close/>
                  </a:path>
                </a:pathLst>
              </a:custGeom>
              <a:solidFill>
                <a:srgbClr val="EAEA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59" name="Google Shape;259;p23"/>
              <p:cNvSpPr/>
              <p:nvPr/>
            </p:nvSpPr>
            <p:spPr>
              <a:xfrm>
                <a:off x="1522413" y="4168776"/>
                <a:ext cx="79375" cy="23813"/>
              </a:xfrm>
              <a:custGeom>
                <a:avLst/>
                <a:gdLst/>
                <a:ahLst/>
                <a:cxnLst/>
                <a:rect l="l" t="t" r="r" b="b"/>
                <a:pathLst>
                  <a:path w="17" h="5" extrusionOk="0">
                    <a:moveTo>
                      <a:pt x="1" y="5"/>
                    </a:moveTo>
                    <a:cubicBezTo>
                      <a:pt x="3" y="3"/>
                      <a:pt x="6" y="1"/>
                      <a:pt x="8" y="1"/>
                    </a:cubicBezTo>
                    <a:cubicBezTo>
                      <a:pt x="11" y="1"/>
                      <a:pt x="13" y="3"/>
                      <a:pt x="16" y="5"/>
                    </a:cubicBezTo>
                    <a:cubicBezTo>
                      <a:pt x="17" y="3"/>
                      <a:pt x="17" y="3"/>
                      <a:pt x="17" y="3"/>
                    </a:cubicBezTo>
                    <a:cubicBezTo>
                      <a:pt x="14" y="1"/>
                      <a:pt x="11" y="0"/>
                      <a:pt x="8" y="0"/>
                    </a:cubicBezTo>
                    <a:cubicBezTo>
                      <a:pt x="5" y="0"/>
                      <a:pt x="2" y="1"/>
                      <a:pt x="0" y="4"/>
                    </a:cubicBezTo>
                    <a:cubicBezTo>
                      <a:pt x="1" y="5"/>
                      <a:pt x="1" y="5"/>
                      <a:pt x="1" y="5"/>
                    </a:cubicBezTo>
                    <a:close/>
                  </a:path>
                </a:pathLst>
              </a:custGeom>
              <a:solidFill>
                <a:srgbClr val="3357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60" name="Google Shape;260;p23"/>
              <p:cNvSpPr/>
              <p:nvPr/>
            </p:nvSpPr>
            <p:spPr>
              <a:xfrm>
                <a:off x="1284288" y="3365501"/>
                <a:ext cx="550863" cy="290513"/>
              </a:xfrm>
              <a:custGeom>
                <a:avLst/>
                <a:gdLst/>
                <a:ahLst/>
                <a:cxnLst/>
                <a:rect l="l" t="t" r="r" b="b"/>
                <a:pathLst>
                  <a:path w="347" h="183" extrusionOk="0">
                    <a:moveTo>
                      <a:pt x="347" y="183"/>
                    </a:moveTo>
                    <a:lnTo>
                      <a:pt x="0" y="183"/>
                    </a:lnTo>
                    <a:lnTo>
                      <a:pt x="20" y="21"/>
                    </a:lnTo>
                    <a:lnTo>
                      <a:pt x="305" y="0"/>
                    </a:lnTo>
                    <a:lnTo>
                      <a:pt x="347" y="183"/>
                    </a:lnTo>
                    <a:close/>
                  </a:path>
                </a:pathLst>
              </a:custGeom>
              <a:solidFill>
                <a:srgbClr val="1F2A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grpSp>
        <p:cxnSp>
          <p:nvCxnSpPr>
            <p:cNvPr id="261" name="Google Shape;261;p23"/>
            <p:cNvCxnSpPr/>
            <p:nvPr/>
          </p:nvCxnSpPr>
          <p:spPr>
            <a:xfrm>
              <a:off x="9623336" y="2620294"/>
              <a:ext cx="1117198" cy="1392758"/>
            </a:xfrm>
            <a:prstGeom prst="straightConnector1">
              <a:avLst/>
            </a:prstGeom>
            <a:noFill/>
            <a:ln w="25400" cap="flat" cmpd="sng">
              <a:solidFill>
                <a:schemeClr val="accent1"/>
              </a:solidFill>
              <a:prstDash val="solid"/>
              <a:round/>
              <a:headEnd type="triangle" w="med" len="med"/>
              <a:tailEnd type="none" w="sm" len="sm"/>
            </a:ln>
          </p:spPr>
        </p:cxnSp>
        <p:cxnSp>
          <p:nvCxnSpPr>
            <p:cNvPr id="262" name="Google Shape;262;p23"/>
            <p:cNvCxnSpPr/>
            <p:nvPr/>
          </p:nvCxnSpPr>
          <p:spPr>
            <a:xfrm rot="10800000" flipH="1">
              <a:off x="7463258" y="2645502"/>
              <a:ext cx="1117198" cy="1392758"/>
            </a:xfrm>
            <a:prstGeom prst="straightConnector1">
              <a:avLst/>
            </a:prstGeom>
            <a:noFill/>
            <a:ln w="25400" cap="flat" cmpd="sng">
              <a:solidFill>
                <a:schemeClr val="accent1"/>
              </a:solidFill>
              <a:prstDash val="solid"/>
              <a:round/>
              <a:headEnd type="none" w="sm" len="sm"/>
              <a:tailEnd type="triangle" w="med" len="med"/>
            </a:ln>
          </p:spPr>
        </p:cxnSp>
        <p:cxnSp>
          <p:nvCxnSpPr>
            <p:cNvPr id="263" name="Google Shape;263;p23"/>
            <p:cNvCxnSpPr/>
            <p:nvPr/>
          </p:nvCxnSpPr>
          <p:spPr>
            <a:xfrm rot="10800000" flipH="1">
              <a:off x="7644956" y="2652465"/>
              <a:ext cx="1117198" cy="1392758"/>
            </a:xfrm>
            <a:prstGeom prst="straightConnector1">
              <a:avLst/>
            </a:prstGeom>
            <a:noFill/>
            <a:ln w="25400" cap="flat" cmpd="sng">
              <a:solidFill>
                <a:schemeClr val="accent1"/>
              </a:solidFill>
              <a:prstDash val="solid"/>
              <a:round/>
              <a:headEnd type="triangle" w="med" len="med"/>
              <a:tailEnd type="none" w="sm" len="sm"/>
            </a:ln>
          </p:spPr>
        </p:cxnSp>
        <p:cxnSp>
          <p:nvCxnSpPr>
            <p:cNvPr id="264" name="Google Shape;264;p23"/>
            <p:cNvCxnSpPr/>
            <p:nvPr/>
          </p:nvCxnSpPr>
          <p:spPr>
            <a:xfrm>
              <a:off x="8397651" y="5077584"/>
              <a:ext cx="1813047" cy="0"/>
            </a:xfrm>
            <a:prstGeom prst="straightConnector1">
              <a:avLst/>
            </a:prstGeom>
            <a:noFill/>
            <a:ln w="25400" cap="flat" cmpd="sng">
              <a:solidFill>
                <a:schemeClr val="accent1"/>
              </a:solidFill>
              <a:prstDash val="solid"/>
              <a:round/>
              <a:headEnd type="none" w="sm" len="sm"/>
              <a:tailEnd type="triangle" w="med" len="med"/>
            </a:ln>
          </p:spPr>
        </p:cxnSp>
        <p:sp>
          <p:nvSpPr>
            <p:cNvPr id="265" name="Google Shape;265;p23"/>
            <p:cNvSpPr txBox="1"/>
            <p:nvPr/>
          </p:nvSpPr>
          <p:spPr>
            <a:xfrm rot="-3068439">
              <a:off x="7021957" y="2944264"/>
              <a:ext cx="2018845"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000000"/>
                  </a:solidFill>
                  <a:latin typeface="Arial"/>
                  <a:ea typeface="Arial"/>
                  <a:cs typeface="Arial"/>
                  <a:sym typeface="Arial"/>
                </a:rPr>
                <a:t>Solar Project Participation</a:t>
              </a:r>
              <a:endParaRPr/>
            </a:p>
          </p:txBody>
        </p:sp>
        <p:sp>
          <p:nvSpPr>
            <p:cNvPr id="266" name="Google Shape;266;p23"/>
            <p:cNvSpPr txBox="1"/>
            <p:nvPr/>
          </p:nvSpPr>
          <p:spPr>
            <a:xfrm>
              <a:off x="8416410" y="4597813"/>
              <a:ext cx="175679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rgbClr val="000000"/>
                  </a:solidFill>
                  <a:latin typeface="Arial"/>
                  <a:ea typeface="Arial"/>
                  <a:cs typeface="Arial"/>
                  <a:sym typeface="Arial"/>
                </a:rPr>
                <a:t>Energy and Other Grid Services</a:t>
              </a:r>
              <a:endParaRPr/>
            </a:p>
          </p:txBody>
        </p:sp>
        <p:sp>
          <p:nvSpPr>
            <p:cNvPr id="267" name="Google Shape;267;p23"/>
            <p:cNvSpPr txBox="1"/>
            <p:nvPr/>
          </p:nvSpPr>
          <p:spPr>
            <a:xfrm rot="3099376">
              <a:off x="9522917" y="3427200"/>
              <a:ext cx="1168257"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000000"/>
                  </a:solidFill>
                  <a:latin typeface="Arial"/>
                  <a:ea typeface="Arial"/>
                  <a:cs typeface="Arial"/>
                  <a:sym typeface="Arial"/>
                </a:rPr>
                <a:t>On-Bill Credits</a:t>
              </a:r>
              <a:endParaRPr/>
            </a:p>
          </p:txBody>
        </p:sp>
        <p:grpSp>
          <p:nvGrpSpPr>
            <p:cNvPr id="268" name="Google Shape;268;p23"/>
            <p:cNvGrpSpPr/>
            <p:nvPr/>
          </p:nvGrpSpPr>
          <p:grpSpPr>
            <a:xfrm>
              <a:off x="6392919" y="4181910"/>
              <a:ext cx="2230723" cy="1276936"/>
              <a:chOff x="6392919" y="4181910"/>
              <a:chExt cx="2230723" cy="1276936"/>
            </a:xfrm>
          </p:grpSpPr>
          <p:sp>
            <p:nvSpPr>
              <p:cNvPr id="269" name="Google Shape;269;p23"/>
              <p:cNvSpPr txBox="1"/>
              <p:nvPr/>
            </p:nvSpPr>
            <p:spPr>
              <a:xfrm>
                <a:off x="6392919" y="4181910"/>
                <a:ext cx="223072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000000"/>
                    </a:solidFill>
                    <a:latin typeface="Arial"/>
                    <a:ea typeface="Arial"/>
                    <a:cs typeface="Arial"/>
                    <a:sym typeface="Arial"/>
                  </a:rPr>
                  <a:t>COMMUNITY SOLAR PROVIDER</a:t>
                </a:r>
                <a:endParaRPr/>
              </a:p>
            </p:txBody>
          </p:sp>
          <p:pic>
            <p:nvPicPr>
              <p:cNvPr id="270" name="Google Shape;270;p23"/>
              <p:cNvPicPr preferRelativeResize="0"/>
              <p:nvPr/>
            </p:nvPicPr>
            <p:blipFill rotWithShape="1">
              <a:blip r:embed="rId4">
                <a:alphaModFix/>
              </a:blip>
              <a:srcRect/>
              <a:stretch/>
            </p:blipFill>
            <p:spPr>
              <a:xfrm>
                <a:off x="6932043" y="4641785"/>
                <a:ext cx="1094277" cy="817061"/>
              </a:xfrm>
              <a:prstGeom prst="rect">
                <a:avLst/>
              </a:prstGeom>
              <a:noFill/>
              <a:ln>
                <a:noFill/>
              </a:ln>
            </p:spPr>
          </p:pic>
        </p:grpSp>
      </p:gr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5"/>
          <p:cNvSpPr txBox="1">
            <a:spLocks noGrp="1"/>
          </p:cNvSpPr>
          <p:nvPr>
            <p:ph type="body" idx="1"/>
          </p:nvPr>
        </p:nvSpPr>
        <p:spPr>
          <a:xfrm>
            <a:off x="609601" y="1574512"/>
            <a:ext cx="10997185" cy="4775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733"/>
              <a:buFont typeface="Arial"/>
              <a:buNone/>
            </a:pPr>
            <a:r>
              <a:rPr lang="en-US" sz="3733" b="1" i="0" u="none" strike="noStrike" cap="none" dirty="0">
                <a:solidFill>
                  <a:schemeClr val="dk1"/>
                </a:solidFill>
                <a:latin typeface="Helvetica Neue"/>
                <a:ea typeface="Helvetica Neue"/>
                <a:cs typeface="Helvetica Neue"/>
                <a:sym typeface="Helvetica Neue"/>
              </a:rPr>
              <a:t>Customer Benefits</a:t>
            </a:r>
            <a:endParaRPr sz="3733" b="1" i="0" u="none" strike="noStrike" cap="none" dirty="0">
              <a:solidFill>
                <a:schemeClr val="dk1"/>
              </a:solidFill>
              <a:latin typeface="Helvetica Neue"/>
              <a:ea typeface="Helvetica Neue"/>
              <a:cs typeface="Helvetica Neue"/>
              <a:sym typeface="Helvetica Neue"/>
            </a:endParaRPr>
          </a:p>
          <a:p>
            <a:pPr marL="457189" marR="0" lvl="0" indent="-457189" algn="l" rtl="0">
              <a:spcBef>
                <a:spcPts val="440"/>
              </a:spcBef>
              <a:spcAft>
                <a:spcPts val="0"/>
              </a:spcAft>
              <a:buClr>
                <a:schemeClr val="dk1"/>
              </a:buClr>
              <a:buSzPts val="2200"/>
              <a:buFont typeface="Arial"/>
              <a:buChar char="»"/>
            </a:pPr>
            <a:r>
              <a:rPr lang="en-US" sz="2200" b="1" i="0" u="none" strike="noStrike" cap="none" dirty="0">
                <a:solidFill>
                  <a:schemeClr val="dk1"/>
                </a:solidFill>
                <a:latin typeface="Helvetica Neue"/>
                <a:ea typeface="Helvetica Neue"/>
                <a:cs typeface="Helvetica Neue"/>
                <a:sym typeface="Helvetica Neue"/>
              </a:rPr>
              <a:t>E</a:t>
            </a:r>
            <a:r>
              <a:rPr lang="en-US" sz="2000" b="1" i="0" u="none" strike="noStrike" cap="none" dirty="0">
                <a:solidFill>
                  <a:schemeClr val="dk1"/>
                </a:solidFill>
                <a:latin typeface="Helvetica Neue"/>
                <a:ea typeface="Helvetica Neue"/>
                <a:cs typeface="Helvetica Neue"/>
                <a:sym typeface="Helvetica Neue"/>
              </a:rPr>
              <a:t>qual Access: </a:t>
            </a:r>
            <a:r>
              <a:rPr lang="en-US" sz="2000" b="0" i="0" u="none" strike="noStrike" cap="none" dirty="0">
                <a:solidFill>
                  <a:schemeClr val="dk1"/>
                </a:solidFill>
                <a:latin typeface="Helvetica Neue"/>
                <a:ea typeface="Helvetica Neue"/>
                <a:cs typeface="Helvetica Neue"/>
                <a:sym typeface="Helvetica Neue"/>
              </a:rPr>
              <a:t>Gives</a:t>
            </a:r>
            <a:r>
              <a:rPr lang="en-US" sz="2000" b="1" i="0" u="sng" strike="noStrike" cap="none" dirty="0">
                <a:solidFill>
                  <a:schemeClr val="dk1"/>
                </a:solidFill>
                <a:latin typeface="Helvetica Neue"/>
                <a:ea typeface="Helvetica Neue"/>
                <a:cs typeface="Helvetica Neue"/>
                <a:sym typeface="Helvetica Neue"/>
              </a:rPr>
              <a:t> ALL </a:t>
            </a:r>
            <a:r>
              <a:rPr lang="en-US" sz="2000" b="0" i="0" u="none" strike="noStrike" cap="none" dirty="0">
                <a:solidFill>
                  <a:schemeClr val="dk1"/>
                </a:solidFill>
                <a:latin typeface="Helvetica Neue"/>
                <a:ea typeface="Helvetica Neue"/>
                <a:cs typeface="Helvetica Neue"/>
                <a:sym typeface="Helvetica Neue"/>
              </a:rPr>
              <a:t>consumers equal access to solar energy, regardless of housing type or income level.</a:t>
            </a:r>
          </a:p>
          <a:p>
            <a:pPr marL="457189" indent="-457189">
              <a:spcBef>
                <a:spcPts val="400"/>
              </a:spcBef>
              <a:buClr>
                <a:schemeClr val="dk1"/>
              </a:buClr>
              <a:buSzPts val="2000"/>
            </a:pPr>
            <a:r>
              <a:rPr lang="en-US" sz="2000" dirty="0">
                <a:solidFill>
                  <a:schemeClr val="dk1"/>
                </a:solidFill>
                <a:latin typeface="Helvetica Neue"/>
                <a:ea typeface="Helvetica Neue"/>
                <a:cs typeface="Helvetica Neue"/>
                <a:sym typeface="Calibri"/>
              </a:rPr>
              <a:t>A Tool for Equity. </a:t>
            </a:r>
            <a:r>
              <a:rPr lang="en-US" sz="2000" b="0" dirty="0">
                <a:solidFill>
                  <a:schemeClr val="dk1"/>
                </a:solidFill>
                <a:latin typeface="Helvetica Neue"/>
                <a:ea typeface="Helvetica Neue"/>
                <a:cs typeface="Helvetica Neue"/>
                <a:sym typeface="Helvetica Neue"/>
              </a:rPr>
              <a:t>A properly designed program can help unlock the benefits of going “green” for LMI communities who have been priced out or have limited suitable rooftop options</a:t>
            </a:r>
            <a:r>
              <a:rPr lang="en-US" sz="2000" dirty="0">
                <a:solidFill>
                  <a:schemeClr val="dk1"/>
                </a:solidFill>
                <a:latin typeface="Helvetica Neue"/>
                <a:ea typeface="Helvetica Neue"/>
                <a:cs typeface="Helvetica Neue"/>
                <a:sym typeface="Helvetica Neue"/>
              </a:rPr>
              <a:t>.</a:t>
            </a:r>
            <a:endParaRPr sz="2000" dirty="0">
              <a:solidFill>
                <a:schemeClr val="dk1"/>
              </a:solidFill>
              <a:latin typeface="Helvetica Neue"/>
              <a:ea typeface="Helvetica Neue"/>
              <a:cs typeface="Helvetica Neue"/>
            </a:endParaRPr>
          </a:p>
          <a:p>
            <a:pPr marL="457189" marR="0" lvl="0" indent="-457189" algn="l" rtl="0">
              <a:spcBef>
                <a:spcPts val="400"/>
              </a:spcBef>
              <a:spcAft>
                <a:spcPts val="0"/>
              </a:spcAft>
              <a:buClr>
                <a:schemeClr val="dk1"/>
              </a:buClr>
              <a:buSzPts val="2000"/>
              <a:buFont typeface="Arial"/>
              <a:buChar char="»"/>
            </a:pPr>
            <a:r>
              <a:rPr lang="en-US" sz="2000" b="1" i="0" u="none" strike="noStrike" cap="none" dirty="0">
                <a:solidFill>
                  <a:schemeClr val="dk1"/>
                </a:solidFill>
                <a:latin typeface="Helvetica Neue"/>
                <a:ea typeface="Helvetica Neue"/>
                <a:cs typeface="Helvetica Neue"/>
                <a:sym typeface="Helvetica Neue"/>
              </a:rPr>
              <a:t>Tangible Economic Savings: </a:t>
            </a:r>
            <a:r>
              <a:rPr lang="en-US" sz="2000" b="0" i="0" u="none" strike="noStrike" cap="none" dirty="0">
                <a:solidFill>
                  <a:schemeClr val="dk1"/>
                </a:solidFill>
                <a:latin typeface="Helvetica Neue"/>
                <a:ea typeface="Helvetica Neue"/>
                <a:cs typeface="Helvetica Neue"/>
                <a:sym typeface="Helvetica Neue"/>
              </a:rPr>
              <a:t>Customers should save money on their electric utility bill, and receive stable energy bills and predictable energy prices</a:t>
            </a:r>
            <a:endParaRPr dirty="0"/>
          </a:p>
          <a:p>
            <a:pPr marL="457189" marR="0" lvl="0" indent="-457189" algn="l" rtl="0">
              <a:spcBef>
                <a:spcPts val="400"/>
              </a:spcBef>
              <a:spcAft>
                <a:spcPts val="0"/>
              </a:spcAft>
              <a:buClr>
                <a:schemeClr val="dk1"/>
              </a:buClr>
              <a:buSzPts val="2000"/>
              <a:buFont typeface="Arial"/>
              <a:buChar char="»"/>
            </a:pPr>
            <a:r>
              <a:rPr lang="en-US" sz="2000" b="1" i="0" u="none" strike="noStrike" cap="none" dirty="0">
                <a:solidFill>
                  <a:schemeClr val="dk1"/>
                </a:solidFill>
                <a:latin typeface="Helvetica Neue"/>
                <a:ea typeface="Helvetica Neue"/>
                <a:cs typeface="Helvetica Neue"/>
                <a:sym typeface="Helvetica Neue"/>
              </a:rPr>
              <a:t>Hassle free clean energy: </a:t>
            </a:r>
            <a:r>
              <a:rPr lang="en-US" sz="2000" b="0" i="0" u="none" strike="noStrike" cap="none" dirty="0">
                <a:solidFill>
                  <a:schemeClr val="dk1"/>
                </a:solidFill>
                <a:latin typeface="Helvetica Neue"/>
                <a:ea typeface="Helvetica Neue"/>
                <a:cs typeface="Helvetica Neue"/>
                <a:sym typeface="Helvetica Neue"/>
              </a:rPr>
              <a:t>Customers can sign up to participate in a community solar project without having to worry about on-site contractors, permits, or maintenance.</a:t>
            </a:r>
            <a:endParaRPr dirty="0"/>
          </a:p>
          <a:p>
            <a:pPr marL="457189" marR="0" lvl="0" indent="-457189" algn="l" rtl="0">
              <a:spcBef>
                <a:spcPts val="400"/>
              </a:spcBef>
              <a:spcAft>
                <a:spcPts val="0"/>
              </a:spcAft>
              <a:buClr>
                <a:schemeClr val="dk1"/>
              </a:buClr>
              <a:buSzPts val="2000"/>
              <a:buFont typeface="Arial"/>
              <a:buChar char="»"/>
            </a:pPr>
            <a:r>
              <a:rPr lang="en-US" sz="2000" b="1" i="0" u="none" strike="noStrike" cap="none" dirty="0">
                <a:solidFill>
                  <a:schemeClr val="dk1"/>
                </a:solidFill>
                <a:latin typeface="Helvetica Neue"/>
                <a:ea typeface="Helvetica Neue"/>
                <a:cs typeface="Helvetica Neue"/>
                <a:sym typeface="Helvetica Neue"/>
              </a:rPr>
              <a:t>Flexibility: </a:t>
            </a:r>
            <a:r>
              <a:rPr lang="en-US" sz="2000" b="0" i="0" u="none" strike="noStrike" cap="none" dirty="0">
                <a:solidFill>
                  <a:schemeClr val="dk1"/>
                </a:solidFill>
                <a:latin typeface="Helvetica Neue"/>
                <a:ea typeface="Helvetica Neue"/>
                <a:cs typeface="Helvetica Neue"/>
                <a:sym typeface="Helvetica Neue"/>
              </a:rPr>
              <a:t>Community solar allows customers to move within the utility territory and still retain their participation in the community solar project, making it an easy, portable energy solution.</a:t>
            </a:r>
            <a:endParaRPr dirty="0"/>
          </a:p>
          <a:p>
            <a:pPr marL="457189" marR="0" lvl="0" indent="-317489" algn="l" rtl="0">
              <a:spcBef>
                <a:spcPts val="440"/>
              </a:spcBef>
              <a:spcAft>
                <a:spcPts val="0"/>
              </a:spcAft>
              <a:buClr>
                <a:srgbClr val="444444"/>
              </a:buClr>
              <a:buSzPts val="2200"/>
              <a:buFont typeface="Arial"/>
              <a:buNone/>
            </a:pPr>
            <a:endParaRPr sz="2200" b="0" i="0" u="none" strike="noStrike" cap="none" dirty="0">
              <a:solidFill>
                <a:schemeClr val="dk1"/>
              </a:solidFill>
              <a:latin typeface="Helvetica Neue"/>
              <a:ea typeface="Helvetica Neue"/>
              <a:cs typeface="Helvetica Neue"/>
              <a:sym typeface="Helvetica Neue"/>
            </a:endParaRPr>
          </a:p>
        </p:txBody>
      </p:sp>
      <p:sp>
        <p:nvSpPr>
          <p:cNvPr id="311" name="Google Shape;311;p25"/>
          <p:cNvSpPr txBox="1"/>
          <p:nvPr/>
        </p:nvSpPr>
        <p:spPr>
          <a:xfrm>
            <a:off x="609601" y="468088"/>
            <a:ext cx="9956801"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C6C9B"/>
              </a:buClr>
              <a:buSzPts val="4000"/>
              <a:buFont typeface="Helvetica Neue"/>
              <a:buNone/>
            </a:pPr>
            <a:r>
              <a:rPr lang="en-US" sz="4000" b="1">
                <a:solidFill>
                  <a:srgbClr val="3C6C9B"/>
                </a:solidFill>
                <a:latin typeface="Helvetica Neue"/>
                <a:ea typeface="Helvetica Neue"/>
                <a:cs typeface="Helvetica Neue"/>
                <a:sym typeface="Helvetica Neue"/>
              </a:rPr>
              <a:t>Why Choose Community Solar? </a:t>
            </a:r>
            <a:endParaRPr sz="4000" b="1">
              <a:solidFill>
                <a:srgbClr val="3C6C9B"/>
              </a:solidFill>
              <a:latin typeface="Montserrat"/>
              <a:ea typeface="Montserrat"/>
              <a:cs typeface="Montserrat"/>
              <a:sym typeface="Montserrat"/>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8">
            <a:extLst>
              <a:ext uri="{FF2B5EF4-FFF2-40B4-BE49-F238E27FC236}">
                <a16:creationId xmlns:a16="http://schemas.microsoft.com/office/drawing/2014/main" id="{1F965F71-D19C-45D5-B70E-AE08D6A5DB48}"/>
              </a:ext>
            </a:extLst>
          </p:cNvPr>
          <p:cNvGraphicFramePr>
            <a:graphicFrameLocks/>
          </p:cNvGraphicFramePr>
          <p:nvPr>
            <p:extLst>
              <p:ext uri="{D42A27DB-BD31-4B8C-83A1-F6EECF244321}">
                <p14:modId xmlns:p14="http://schemas.microsoft.com/office/powerpoint/2010/main" val="911904992"/>
              </p:ext>
            </p:extLst>
          </p:nvPr>
        </p:nvGraphicFramePr>
        <p:xfrm>
          <a:off x="1019330" y="2533185"/>
          <a:ext cx="4986069" cy="380152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3DED1367-1A2B-4DE1-B78D-10E0C05C882A}"/>
              </a:ext>
            </a:extLst>
          </p:cNvPr>
          <p:cNvSpPr/>
          <p:nvPr/>
        </p:nvSpPr>
        <p:spPr>
          <a:xfrm>
            <a:off x="548182" y="1558981"/>
            <a:ext cx="5653200" cy="584775"/>
          </a:xfrm>
          <a:prstGeom prst="rect">
            <a:avLst/>
          </a:prstGeom>
        </p:spPr>
        <p:txBody>
          <a:bodyPr wrap="square">
            <a:spAutoFit/>
          </a:bodyPr>
          <a:lstStyle/>
          <a:p>
            <a:r>
              <a:rPr lang="en-GB" sz="1600" b="1" dirty="0">
                <a:solidFill>
                  <a:schemeClr val="accent2"/>
                </a:solidFill>
              </a:rPr>
              <a:t>Average Response to “Rate the Importance of the Following Attributes to You / Constituencies You Work With”</a:t>
            </a:r>
          </a:p>
        </p:txBody>
      </p:sp>
      <p:sp>
        <p:nvSpPr>
          <p:cNvPr id="8" name="Rectangle 7">
            <a:extLst>
              <a:ext uri="{FF2B5EF4-FFF2-40B4-BE49-F238E27FC236}">
                <a16:creationId xmlns:a16="http://schemas.microsoft.com/office/drawing/2014/main" id="{B05475DC-4BB1-42FA-AAE3-4D30F6534E7A}"/>
              </a:ext>
            </a:extLst>
          </p:cNvPr>
          <p:cNvSpPr/>
          <p:nvPr/>
        </p:nvSpPr>
        <p:spPr>
          <a:xfrm>
            <a:off x="359923" y="6334715"/>
            <a:ext cx="11682919" cy="307777"/>
          </a:xfrm>
          <a:prstGeom prst="rect">
            <a:avLst/>
          </a:prstGeom>
        </p:spPr>
        <p:txBody>
          <a:bodyPr wrap="square">
            <a:spAutoFit/>
          </a:bodyPr>
          <a:lstStyle/>
          <a:p>
            <a:pPr algn="l"/>
            <a:r>
              <a:rPr lang="en-US" i="1" dirty="0"/>
              <a:t>Source: Based on GTM Research Wood Mackenzie interviews and surveys with two dozen community solar developers, customer representatives and stakeholders</a:t>
            </a:r>
          </a:p>
        </p:txBody>
      </p:sp>
      <p:sp>
        <p:nvSpPr>
          <p:cNvPr id="9" name="Content Placeholder 2">
            <a:extLst>
              <a:ext uri="{FF2B5EF4-FFF2-40B4-BE49-F238E27FC236}">
                <a16:creationId xmlns:a16="http://schemas.microsoft.com/office/drawing/2014/main" id="{337B9FCE-3139-48B8-9204-A701BF8393DF}"/>
              </a:ext>
            </a:extLst>
          </p:cNvPr>
          <p:cNvSpPr txBox="1">
            <a:spLocks/>
          </p:cNvSpPr>
          <p:nvPr/>
        </p:nvSpPr>
        <p:spPr>
          <a:xfrm>
            <a:off x="6370820" y="1439195"/>
            <a:ext cx="5672022" cy="4539894"/>
          </a:xfrm>
          <a:prstGeom prst="rect">
            <a:avLst/>
          </a:prstGeom>
        </p:spPr>
        <p:txBody>
          <a:bodyPr anchor="ctr"/>
          <a:lstStyle>
            <a:lvl1pPr marL="0" marR="0" indent="0" algn="just" defTabSz="914342" rtl="0" eaLnBrk="1" fontAlgn="auto" latinLnBrk="0" hangingPunct="1">
              <a:lnSpc>
                <a:spcPct val="125000"/>
              </a:lnSpc>
              <a:spcBef>
                <a:spcPts val="1200"/>
              </a:spcBef>
              <a:spcAft>
                <a:spcPts val="1000"/>
              </a:spcAft>
              <a:buClrTx/>
              <a:buSzTx/>
              <a:buFont typeface="Arial" pitchFamily="34" charset="0"/>
              <a:buNone/>
              <a:tabLst/>
              <a:defRPr sz="1700" b="1" kern="1200" baseline="0">
                <a:solidFill>
                  <a:schemeClr val="tx1"/>
                </a:solidFill>
                <a:latin typeface="+mj-lt"/>
                <a:ea typeface="+mn-ea"/>
                <a:cs typeface="+mn-cs"/>
              </a:defRPr>
            </a:lvl1pPr>
            <a:lvl2pPr marL="0" indent="0" algn="just" defTabSz="914342" rtl="0" eaLnBrk="1" latinLnBrk="0" hangingPunct="1">
              <a:lnSpc>
                <a:spcPct val="125000"/>
              </a:lnSpc>
              <a:spcBef>
                <a:spcPts val="1000"/>
              </a:spcBef>
              <a:buFont typeface="Arial" panose="05020102010507070707" pitchFamily="18" charset="2"/>
              <a:buNone/>
              <a:defRPr sz="1700" kern="1200">
                <a:solidFill>
                  <a:schemeClr val="tx1"/>
                </a:solidFill>
                <a:latin typeface="+mn-lt"/>
                <a:ea typeface="+mn-ea"/>
                <a:cs typeface="+mn-cs"/>
              </a:defRPr>
            </a:lvl2pPr>
            <a:lvl3pPr marL="0" indent="0" algn="just" defTabSz="914342" rtl="0" eaLnBrk="1" latinLnBrk="0" hangingPunct="1">
              <a:lnSpc>
                <a:spcPct val="125000"/>
              </a:lnSpc>
              <a:spcBef>
                <a:spcPts val="600"/>
              </a:spcBef>
              <a:buClr>
                <a:schemeClr val="tx1"/>
              </a:buClr>
              <a:buFont typeface="Arial" pitchFamily="34" charset="0"/>
              <a:buNone/>
              <a:defRPr sz="1400" kern="1200">
                <a:solidFill>
                  <a:schemeClr val="tx1"/>
                </a:solidFill>
                <a:latin typeface="+mn-lt"/>
                <a:ea typeface="+mn-ea"/>
                <a:cs typeface="+mn-cs"/>
              </a:defRPr>
            </a:lvl3pPr>
            <a:lvl4pPr marL="180975" indent="-180975" algn="just" defTabSz="914342" rtl="0" eaLnBrk="1" latinLnBrk="0" hangingPunct="1">
              <a:lnSpc>
                <a:spcPct val="125000"/>
              </a:lnSpc>
              <a:spcBef>
                <a:spcPts val="600"/>
              </a:spcBef>
              <a:buClr>
                <a:schemeClr val="tx1"/>
              </a:buClr>
              <a:buFont typeface="Calibri Light" panose="020F0302020204030204" pitchFamily="34" charset="0"/>
              <a:buChar char="•"/>
              <a:defRPr sz="1400" kern="1200">
                <a:solidFill>
                  <a:schemeClr val="tx1"/>
                </a:solidFill>
                <a:latin typeface="+mn-lt"/>
                <a:ea typeface="+mn-ea"/>
                <a:cs typeface="+mn-cs"/>
              </a:defRPr>
            </a:lvl4pPr>
            <a:lvl5pPr marL="361950" indent="-180975" algn="just" defTabSz="914342" rtl="0" eaLnBrk="1" latinLnBrk="0" hangingPunct="1">
              <a:lnSpc>
                <a:spcPct val="125000"/>
              </a:lnSpc>
              <a:spcBef>
                <a:spcPts val="600"/>
              </a:spcBef>
              <a:buClr>
                <a:schemeClr val="tx1"/>
              </a:buClr>
              <a:buSzPct val="120000"/>
              <a:buFont typeface="Calibri Light" panose="020F0302020204030204" pitchFamily="34" charset="0"/>
              <a:buChar char="◦"/>
              <a:defRPr sz="1400" kern="1200">
                <a:solidFill>
                  <a:schemeClr val="tx1"/>
                </a:solidFill>
                <a:latin typeface="+mn-lt"/>
                <a:ea typeface="+mn-ea"/>
                <a:cs typeface="+mn-cs"/>
              </a:defRPr>
            </a:lvl5pPr>
            <a:lvl6pPr marL="542925" indent="-180975" algn="just" defTabSz="914342" rtl="0" eaLnBrk="1" latinLnBrk="0" hangingPunct="1">
              <a:lnSpc>
                <a:spcPct val="125000"/>
              </a:lnSpc>
              <a:spcBef>
                <a:spcPts val="600"/>
              </a:spcBef>
              <a:buClr>
                <a:schemeClr val="tx1"/>
              </a:buClr>
              <a:buFont typeface="Arial" pitchFamily="34" charset="0"/>
              <a:buChar char="–"/>
              <a:defRPr sz="1400" kern="1200">
                <a:solidFill>
                  <a:schemeClr val="tx1"/>
                </a:solidFill>
                <a:latin typeface="+mn-lt"/>
                <a:ea typeface="+mn-ea"/>
                <a:cs typeface="+mn-cs"/>
              </a:defRPr>
            </a:lvl6pPr>
            <a:lvl7pPr marL="723900" indent="-180975" algn="just" defTabSz="914342" rtl="0" eaLnBrk="1" latinLnBrk="0" hangingPunct="1">
              <a:lnSpc>
                <a:spcPct val="125000"/>
              </a:lnSpc>
              <a:spcBef>
                <a:spcPts val="600"/>
              </a:spcBef>
              <a:buClr>
                <a:schemeClr val="tx1"/>
              </a:buClr>
              <a:buFont typeface="Arial" pitchFamily="34" charset="0"/>
              <a:buChar char="–"/>
              <a:defRPr sz="1400" kern="1200">
                <a:solidFill>
                  <a:schemeClr val="tx1"/>
                </a:solidFill>
                <a:latin typeface="+mn-lt"/>
                <a:ea typeface="+mn-ea"/>
                <a:cs typeface="+mn-cs"/>
              </a:defRPr>
            </a:lvl7pPr>
            <a:lvl8pPr marL="904875" indent="-180975" algn="just" defTabSz="914342" rtl="0" eaLnBrk="1" latinLnBrk="0" hangingPunct="1">
              <a:lnSpc>
                <a:spcPct val="125000"/>
              </a:lnSpc>
              <a:spcBef>
                <a:spcPts val="600"/>
              </a:spcBef>
              <a:buClr>
                <a:schemeClr val="tx1"/>
              </a:buClr>
              <a:buFont typeface="Arial" pitchFamily="34" charset="0"/>
              <a:buChar char="–"/>
              <a:defRPr sz="1400" kern="1200">
                <a:solidFill>
                  <a:schemeClr val="tx1"/>
                </a:solidFill>
                <a:latin typeface="+mn-lt"/>
                <a:ea typeface="+mn-ea"/>
                <a:cs typeface="+mn-cs"/>
              </a:defRPr>
            </a:lvl8pPr>
            <a:lvl9pPr marL="1085850" indent="-180975" algn="just" defTabSz="914342" rtl="0" eaLnBrk="1" latinLnBrk="0" hangingPunct="1">
              <a:lnSpc>
                <a:spcPct val="125000"/>
              </a:lnSpc>
              <a:spcBef>
                <a:spcPts val="600"/>
              </a:spcBef>
              <a:buClr>
                <a:schemeClr val="tx1"/>
              </a:buClr>
              <a:buFont typeface="Arial" pitchFamily="34" charset="0"/>
              <a:buChar char="–"/>
              <a:defRPr sz="1400" kern="1200" baseline="0">
                <a:solidFill>
                  <a:schemeClr val="tx1"/>
                </a:solidFill>
                <a:latin typeface="+mn-lt"/>
                <a:ea typeface="+mn-ea"/>
                <a:cs typeface="+mn-cs"/>
              </a:defRPr>
            </a:lvl9pPr>
          </a:lstStyle>
          <a:p>
            <a:r>
              <a:rPr lang="en-US" sz="1800" dirty="0"/>
              <a:t>Subscriber economics generally come first</a:t>
            </a:r>
          </a:p>
          <a:p>
            <a:pPr marL="180975" lvl="1" indent="-180975">
              <a:spcBef>
                <a:spcPts val="600"/>
              </a:spcBef>
              <a:buSzPct val="100000"/>
              <a:buFont typeface="Calibri Light" panose="020F0302020204030204" pitchFamily="34" charset="0"/>
              <a:buChar char="•"/>
            </a:pPr>
            <a:r>
              <a:rPr lang="en-US" sz="1800" dirty="0"/>
              <a:t>Subscribers want tangible bill savings</a:t>
            </a:r>
          </a:p>
          <a:p>
            <a:pPr marL="180975" lvl="1" indent="-180975">
              <a:spcBef>
                <a:spcPts val="1800"/>
              </a:spcBef>
              <a:buSzPct val="100000"/>
              <a:buFont typeface="Calibri Light" panose="020F0302020204030204" pitchFamily="34" charset="0"/>
              <a:buChar char="•"/>
            </a:pPr>
            <a:r>
              <a:rPr lang="en-US" sz="1800" dirty="0"/>
              <a:t>LMI customers require higher relative savings than other segments</a:t>
            </a:r>
          </a:p>
          <a:p>
            <a:pPr marL="180975" lvl="1" indent="-180975">
              <a:spcBef>
                <a:spcPts val="1800"/>
              </a:spcBef>
              <a:buSzPct val="100000"/>
              <a:buFont typeface="Calibri Light" panose="020F0302020204030204" pitchFamily="34" charset="0"/>
              <a:buChar char="•"/>
            </a:pPr>
            <a:r>
              <a:rPr lang="en-US" sz="1800" dirty="0"/>
              <a:t>Predictability of costs is the most important for non-residential and non-LMI residential subscribers</a:t>
            </a:r>
          </a:p>
          <a:p>
            <a:pPr marL="180975" lvl="1" indent="-180975">
              <a:spcBef>
                <a:spcPts val="1800"/>
              </a:spcBef>
              <a:buSzPct val="100000"/>
              <a:buFont typeface="Calibri Light" panose="020F0302020204030204" pitchFamily="34" charset="0"/>
              <a:buChar char="•"/>
            </a:pPr>
            <a:r>
              <a:rPr lang="en-US" sz="1800" dirty="0"/>
              <a:t>Non-economic factors (e.g., alignment with values, the program administrator) are still important</a:t>
            </a:r>
          </a:p>
        </p:txBody>
      </p:sp>
      <p:sp>
        <p:nvSpPr>
          <p:cNvPr id="11" name="Google Shape;311;p25"/>
          <p:cNvSpPr txBox="1"/>
          <p:nvPr/>
        </p:nvSpPr>
        <p:spPr>
          <a:xfrm>
            <a:off x="609601" y="468088"/>
            <a:ext cx="9956801"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C6C9B"/>
              </a:buClr>
              <a:buSzPts val="4000"/>
              <a:buFont typeface="Helvetica Neue"/>
              <a:buNone/>
            </a:pPr>
            <a:r>
              <a:rPr lang="en-US" sz="4000" b="1" dirty="0">
                <a:solidFill>
                  <a:srgbClr val="3C6C9B"/>
                </a:solidFill>
                <a:latin typeface="Helvetica Neue"/>
                <a:ea typeface="Helvetica Neue"/>
                <a:cs typeface="Helvetica Neue"/>
                <a:sym typeface="Helvetica Neue"/>
              </a:rPr>
              <a:t>Consumer-focused offerings are key </a:t>
            </a:r>
            <a:endParaRPr sz="4000" b="1" dirty="0">
              <a:solidFill>
                <a:srgbClr val="3C6C9B"/>
              </a:solidFill>
              <a:latin typeface="Montserrat"/>
              <a:ea typeface="Montserrat"/>
              <a:cs typeface="Montserrat"/>
              <a:sym typeface="Montserrat"/>
            </a:endParaRPr>
          </a:p>
        </p:txBody>
      </p:sp>
    </p:spTree>
    <p:extLst>
      <p:ext uri="{BB962C8B-B14F-4D97-AF65-F5344CB8AC3E}">
        <p14:creationId xmlns:p14="http://schemas.microsoft.com/office/powerpoint/2010/main" val="183668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VS_PPT_template">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TotalTime>
  <Words>2359</Words>
  <Application>Microsoft Office PowerPoint</Application>
  <PresentationFormat>Widescreen</PresentationFormat>
  <Paragraphs>225</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Gotham Bold</vt:lpstr>
      <vt:lpstr>Helvetica Neue</vt:lpstr>
      <vt:lpstr>Montserrat</vt:lpstr>
      <vt:lpstr>Tofino Light</vt:lpstr>
      <vt:lpstr>VS_PPT_template</vt:lpstr>
      <vt:lpstr>Community Solar 101       </vt:lpstr>
      <vt:lpstr>U.S. Solar is Rapidly Growing Cumulative Operating U.S. Solar by Market Segment (GWdc)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is Community Solar?</vt:lpstr>
      <vt:lpstr>PowerPoint Presentation</vt:lpstr>
      <vt:lpstr>PowerPoint Presentation</vt:lpstr>
      <vt:lpstr>Case Studies:  Individual Projects</vt:lpstr>
      <vt:lpstr>PowerPoint Presentation</vt:lpstr>
      <vt:lpstr>Case Study:  Statewide Programs</vt:lpstr>
      <vt:lpstr>PowerPoint Presentation</vt:lpstr>
      <vt:lpstr>PowerPoint Presentation</vt:lpstr>
      <vt:lpstr>PowerPoint Presentation</vt:lpstr>
      <vt:lpstr>PowerPoint Presentation</vt:lpstr>
      <vt:lpstr>Community Solar is small today — but It can rapidly become a mainstream energy source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Solar 101 </dc:title>
  <cp:lastModifiedBy>Scott Thomasson</cp:lastModifiedBy>
  <cp:revision>55</cp:revision>
  <cp:lastPrinted>2018-10-22T18:03:22Z</cp:lastPrinted>
  <dcterms:modified xsi:type="dcterms:W3CDTF">2018-11-13T13:54:33Z</dcterms:modified>
</cp:coreProperties>
</file>