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284" r:id="rId6"/>
    <p:sldId id="1008" r:id="rId7"/>
    <p:sldId id="1019" r:id="rId8"/>
    <p:sldId id="1009" r:id="rId9"/>
    <p:sldId id="1020" r:id="rId10"/>
    <p:sldId id="1023" r:id="rId11"/>
    <p:sldId id="1018" r:id="rId12"/>
    <p:sldId id="371" r:id="rId13"/>
    <p:sldId id="1025" r:id="rId14"/>
  </p:sldIdLst>
  <p:sldSz cx="12192000" cy="6858000"/>
  <p:notesSz cx="7010400" cy="9296400"/>
  <p:embeddedFontLst>
    <p:embeddedFont>
      <p:font typeface="Proxima Nova Light" panose="020B0604020202020204" charset="0"/>
      <p:regular r:id="rId17"/>
      <p:italic r:id="rId18"/>
    </p:embeddedFont>
    <p:embeddedFont>
      <p:font typeface="Proxima Nova Semibold" panose="020B0604020202020204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9E6"/>
    <a:srgbClr val="418B4B"/>
    <a:srgbClr val="1B6641"/>
    <a:srgbClr val="59A550"/>
    <a:srgbClr val="97D2E0"/>
    <a:srgbClr val="309C51"/>
    <a:srgbClr val="95C341"/>
    <a:srgbClr val="32C0E0"/>
    <a:srgbClr val="00A7E2"/>
    <a:srgbClr val="049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88EAAB-46DA-4767-A5EA-F263825B7B36}" v="65" dt="2018-11-12T17:08:35.41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0" autoAdjust="0"/>
    <p:restoredTop sz="95226" autoAdjust="0"/>
  </p:normalViewPr>
  <p:slideViewPr>
    <p:cSldViewPr snapToGrid="0">
      <p:cViewPr varScale="1">
        <p:scale>
          <a:sx n="69" d="100"/>
          <a:sy n="69" d="100"/>
        </p:scale>
        <p:origin x="86" y="34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1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latin typeface="Proxima Nova Semibold" panose="0200050603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>
                <a:latin typeface="Proxima Nova Semibold" panose="02000506030000020004" pitchFamily="2" charset="0"/>
              </a:rPr>
              <a:t>11/9/2018</a:t>
            </a:fld>
            <a:endParaRPr>
              <a:latin typeface="Proxima Nova Semibold" panose="0200050603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latin typeface="Proxima Nova Semibold" panose="0200050603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>
                <a:latin typeface="Proxima Nova Semibold" panose="02000506030000020004" pitchFamily="2" charset="0"/>
              </a:rPr>
              <a:t>‹#›</a:t>
            </a:fld>
            <a:endParaRPr>
              <a:latin typeface="Proxima Nova Semi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Proxima Nova Semibold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Proxima Nova Semibold" panose="02000506030000020004" pitchFamily="2" charset="0"/>
              </a:defRPr>
            </a:lvl1pPr>
          </a:lstStyle>
          <a:p>
            <a:fld id="{A8CDE508-72C8-4AB5-AA9C-1584D31690E0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Proxima Nova Semibold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Proxima Nova Semibold" panose="02000506030000020004" pitchFamily="2" charset="0"/>
              </a:defRPr>
            </a:lvl1pPr>
          </a:lstStyle>
          <a:p>
            <a:fld id="{7FB667E1-E601-4AAF-B95C-B25720D70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roxima Nova Semibold" panose="0200050603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roxima Nova Semibold" panose="0200050603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roxima Nova Semibold" panose="0200050603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roxima Nova Semibold" panose="0200050603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roxima Nova Semibold" panose="0200050603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5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3" y="4754880"/>
            <a:ext cx="12192003" cy="2103120"/>
          </a:xfrm>
          <a:prstGeom prst="rect">
            <a:avLst/>
          </a:prstGeom>
          <a:solidFill>
            <a:srgbClr val="116C9F"/>
          </a:solidFill>
          <a:ln w="9525" cap="flat" cmpd="sng" algn="ctr">
            <a:solidFill>
              <a:srgbClr val="116C9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roxima Nova Semibold" panose="02000506030000020004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8" y="4724400"/>
            <a:ext cx="12188827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latin typeface="Proxima Nova Semibold" panose="0200050603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" y="4800600"/>
            <a:ext cx="12190415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" y="5943600"/>
            <a:ext cx="12190415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237823"/>
            <a:ext cx="4155789" cy="10950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n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228218"/>
            <a:ext cx="4572000" cy="43649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228218"/>
            <a:ext cx="4572000" cy="43649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712EE9-70EE-4A2D-89DC-B2851203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8321907D-C341-48C2-8C69-D8A1724B6D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1120" y="6157133"/>
            <a:ext cx="9509125" cy="23350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ln>
                  <a:noFill/>
                </a:ln>
                <a:solidFill>
                  <a:schemeClr val="tx1"/>
                </a:solidFill>
                <a:latin typeface="Proxima Nova Light" panose="020B0604020202020204" charset="0"/>
              </a:defRPr>
            </a:lvl1pPr>
          </a:lstStyle>
          <a:p>
            <a:pPr lvl="0"/>
            <a:r>
              <a:rPr lang="en-US" dirty="0"/>
              <a:t>Source or Footnote: Embed web URL or reference slide location link within text after the colon,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41147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228218"/>
            <a:ext cx="4572000" cy="43649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228218"/>
            <a:ext cx="4572000" cy="43649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11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225763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164983"/>
            <a:ext cx="4572000" cy="34282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225763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164983"/>
            <a:ext cx="4572000" cy="34282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2574E3-95CF-4BC4-8001-D91917000E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1120" y="5691996"/>
            <a:ext cx="9509125" cy="4651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Provide your key takeaways here, short (1 sentence max), no periods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6964C1D1-A294-43D7-A69A-E3BD0CF5D3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1120" y="6157133"/>
            <a:ext cx="9509125" cy="23350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ln>
                  <a:noFill/>
                </a:ln>
                <a:solidFill>
                  <a:schemeClr val="tx1"/>
                </a:solidFill>
                <a:latin typeface="Proxima Nova Light" panose="020B0604020202020204" charset="0"/>
              </a:defRPr>
            </a:lvl1pPr>
          </a:lstStyle>
          <a:p>
            <a:pPr lvl="0"/>
            <a:r>
              <a:rPr lang="en-US" dirty="0"/>
              <a:t>Source or Footnote: Embed web URL or reference slide location link within text after the colon,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, no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225763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164983"/>
            <a:ext cx="4572000" cy="34282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225763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164983"/>
            <a:ext cx="4572000" cy="34282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2574E3-95CF-4BC4-8001-D91917000E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1120" y="5691996"/>
            <a:ext cx="9509125" cy="4651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Provide your key takeaways here, short (1 sentence max), no periods</a:t>
            </a:r>
          </a:p>
        </p:txBody>
      </p:sp>
    </p:spTree>
    <p:extLst>
      <p:ext uri="{BB962C8B-B14F-4D97-AF65-F5344CB8AC3E}">
        <p14:creationId xmlns:p14="http://schemas.microsoft.com/office/powerpoint/2010/main" val="19931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, n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225763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164983"/>
            <a:ext cx="4572000" cy="34282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225763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164983"/>
            <a:ext cx="4572000" cy="34282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6964C1D1-A294-43D7-A69A-E3BD0CF5D3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1120" y="6157133"/>
            <a:ext cx="9509125" cy="23350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ln>
                  <a:noFill/>
                </a:ln>
                <a:solidFill>
                  <a:schemeClr val="tx1"/>
                </a:solidFill>
                <a:latin typeface="Proxima Nova Light" panose="020B0604020202020204" charset="0"/>
              </a:defRPr>
            </a:lvl1pPr>
          </a:lstStyle>
          <a:p>
            <a:pPr lvl="0"/>
            <a:r>
              <a:rPr lang="en-US" dirty="0"/>
              <a:t>Source or Footnote: Embed web URL or reference slide location link within text after the colon,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0957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225763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164983"/>
            <a:ext cx="4572000" cy="34282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225763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164983"/>
            <a:ext cx="4572000" cy="34282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8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Proxima Nova Semibold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Proxima Nova Semibold" panose="02000506030000020004" pitchFamily="2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94" y="6441185"/>
            <a:ext cx="1446995" cy="3812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1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8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solidFill>
            <a:srgbClr val="116C9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Semibold" panose="02000506030000020004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1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>
                <a:latin typeface="Proxima Nova Semibold" panose="02000506030000020004" pitchFamily="2" charset="0"/>
              </a:defRPr>
            </a:lvl1pPr>
            <a:lvl2pPr>
              <a:defRPr sz="1800">
                <a:latin typeface="Proxima Nova Semibold" panose="02000506030000020004" pitchFamily="2" charset="0"/>
              </a:defRPr>
            </a:lvl2pPr>
            <a:lvl3pPr>
              <a:defRPr sz="1600">
                <a:latin typeface="Proxima Nova Semibold" panose="02000506030000020004" pitchFamily="2" charset="0"/>
              </a:defRPr>
            </a:lvl3pPr>
            <a:lvl4pPr>
              <a:defRPr sz="1400">
                <a:latin typeface="Proxima Nova Semibold" panose="02000506030000020004" pitchFamily="2" charset="0"/>
              </a:defRPr>
            </a:lvl4pPr>
            <a:lvl5pPr>
              <a:defRPr sz="1400">
                <a:latin typeface="Proxima Nova Semibold" panose="02000506030000020004" pitchFamily="2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Proxima Nova Semibold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Proxima Nova Semibold" panose="02000506030000020004" pitchFamily="2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192D1"/>
              </a:clrFrom>
              <a:clrTo>
                <a:srgbClr val="0192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36428" r="13100" b="36429"/>
          <a:stretch/>
        </p:blipFill>
        <p:spPr>
          <a:xfrm>
            <a:off x="1409193" y="6441185"/>
            <a:ext cx="1453896" cy="3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97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" y="0"/>
            <a:ext cx="12188827" cy="457200"/>
          </a:xfrm>
          <a:prstGeom prst="rect">
            <a:avLst/>
          </a:prstGeom>
          <a:solidFill>
            <a:srgbClr val="116C9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Semibold" panose="02000506030000020004" pitchFamily="2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2" y="411480"/>
            <a:ext cx="12188827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latin typeface="Proxima Nova Semibold" panose="0200050603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latin typeface="Proxima Nova Semi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97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solidFill>
            <a:srgbClr val="116C9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Semibold" panose="02000506030000020004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5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"/>
            <a:ext cx="7315200" cy="6858000"/>
          </a:xfrm>
          <a:solidFill>
            <a:srgbClr val="97D2E0"/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5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192D1"/>
              </a:clrFrom>
              <a:clrTo>
                <a:srgbClr val="0192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36428" r="13100" b="36429"/>
          <a:stretch/>
        </p:blipFill>
        <p:spPr>
          <a:xfrm>
            <a:off x="10530840" y="217169"/>
            <a:ext cx="1453896" cy="3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Pr>
        <a:solidFill>
          <a:srgbClr val="116C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192D1"/>
              </a:clrFrom>
              <a:clrTo>
                <a:srgbClr val="0192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36428" r="13100" b="36429"/>
          <a:stretch/>
        </p:blipFill>
        <p:spPr>
          <a:xfrm>
            <a:off x="1409193" y="6441185"/>
            <a:ext cx="1453896" cy="3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228218"/>
            <a:ext cx="9509760" cy="4381841"/>
          </a:xfrm>
        </p:spPr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  <a:lvl2pPr>
              <a:defRPr>
                <a:latin typeface="Proxima Nova Semibold" panose="02000506030000020004" pitchFamily="2" charset="0"/>
              </a:defRPr>
            </a:lvl2pPr>
            <a:lvl3pPr>
              <a:defRPr>
                <a:latin typeface="Proxima Nova Semibold" panose="02000506030000020004" pitchFamily="2" charset="0"/>
              </a:defRPr>
            </a:lvl3pPr>
            <a:lvl4pPr>
              <a:defRPr>
                <a:latin typeface="Proxima Nova Semibold" panose="02000506030000020004" pitchFamily="2" charset="0"/>
              </a:defRPr>
            </a:lvl4pPr>
            <a:lvl5pPr>
              <a:defRPr>
                <a:latin typeface="Proxima Nova Semibold" panose="02000506030000020004" pitchFamily="2" charset="0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F1DAD5D-479D-488A-AE7A-6FCCBD8B7A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1120" y="5691996"/>
            <a:ext cx="9509125" cy="4651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Provide your key takeaways here, short (1 sentence max), no periods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15C68F-2430-47FC-AC78-DA95229362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1120" y="6157133"/>
            <a:ext cx="9509125" cy="23350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ln>
                  <a:noFill/>
                </a:ln>
                <a:solidFill>
                  <a:schemeClr val="tx1"/>
                </a:solidFill>
                <a:latin typeface="Proxima Nova Light" panose="020B0604020202020204" charset="0"/>
              </a:defRPr>
            </a:lvl1pPr>
          </a:lstStyle>
          <a:p>
            <a:pPr lvl="0"/>
            <a:r>
              <a:rPr lang="en-US" dirty="0"/>
              <a:t>Source or Footnote: Embed web URL or reference slide location link within text after the colon,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no Footn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228218"/>
            <a:ext cx="9509760" cy="4381841"/>
          </a:xfrm>
        </p:spPr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  <a:lvl2pPr>
              <a:defRPr>
                <a:latin typeface="Proxima Nova Semibold" panose="02000506030000020004" pitchFamily="2" charset="0"/>
              </a:defRPr>
            </a:lvl2pPr>
            <a:lvl3pPr>
              <a:defRPr>
                <a:latin typeface="Proxima Nova Semibold" panose="02000506030000020004" pitchFamily="2" charset="0"/>
              </a:defRPr>
            </a:lvl3pPr>
            <a:lvl4pPr>
              <a:defRPr>
                <a:latin typeface="Proxima Nova Semibold" panose="02000506030000020004" pitchFamily="2" charset="0"/>
              </a:defRPr>
            </a:lvl4pPr>
            <a:lvl5pPr>
              <a:defRPr>
                <a:latin typeface="Proxima Nova Semibold" panose="02000506030000020004" pitchFamily="2" charset="0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F1DAD5D-479D-488A-AE7A-6FCCBD8B7A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1120" y="5691996"/>
            <a:ext cx="9509125" cy="4651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Provide your key takeaways here, short (1 sentence max), no periods</a:t>
            </a:r>
          </a:p>
        </p:txBody>
      </p:sp>
    </p:spTree>
    <p:extLst>
      <p:ext uri="{BB962C8B-B14F-4D97-AF65-F5344CB8AC3E}">
        <p14:creationId xmlns:p14="http://schemas.microsoft.com/office/powerpoint/2010/main" val="243390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no Takeaw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228218"/>
            <a:ext cx="9509760" cy="4381841"/>
          </a:xfrm>
        </p:spPr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  <a:lvl2pPr>
              <a:defRPr>
                <a:latin typeface="Proxima Nova Semibold" panose="02000506030000020004" pitchFamily="2" charset="0"/>
              </a:defRPr>
            </a:lvl2pPr>
            <a:lvl3pPr>
              <a:defRPr>
                <a:latin typeface="Proxima Nova Semibold" panose="02000506030000020004" pitchFamily="2" charset="0"/>
              </a:defRPr>
            </a:lvl3pPr>
            <a:lvl4pPr>
              <a:defRPr>
                <a:latin typeface="Proxima Nova Semibold" panose="02000506030000020004" pitchFamily="2" charset="0"/>
              </a:defRPr>
            </a:lvl4pPr>
            <a:lvl5pPr>
              <a:defRPr>
                <a:latin typeface="Proxima Nova Semibold" panose="02000506030000020004" pitchFamily="2" charset="0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15C68F-2430-47FC-AC78-DA95229362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1120" y="6157133"/>
            <a:ext cx="9509125" cy="23350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ln>
                  <a:noFill/>
                </a:ln>
                <a:solidFill>
                  <a:schemeClr val="tx1"/>
                </a:solidFill>
                <a:latin typeface="Proxima Nova Light" panose="020B0604020202020204" charset="0"/>
              </a:defRPr>
            </a:lvl1pPr>
          </a:lstStyle>
          <a:p>
            <a:pPr lvl="0"/>
            <a:r>
              <a:rPr lang="en-US" dirty="0"/>
              <a:t>Source or Footnote: Embed web URL or reference slide location link within text after the colon,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2792310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228218"/>
            <a:ext cx="9509760" cy="4381841"/>
          </a:xfrm>
        </p:spPr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  <a:lvl2pPr>
              <a:defRPr>
                <a:latin typeface="Proxima Nova Semibold" panose="02000506030000020004" pitchFamily="2" charset="0"/>
              </a:defRPr>
            </a:lvl2pPr>
            <a:lvl3pPr>
              <a:defRPr>
                <a:latin typeface="Proxima Nova Semibold" panose="02000506030000020004" pitchFamily="2" charset="0"/>
              </a:defRPr>
            </a:lvl3pPr>
            <a:lvl4pPr>
              <a:defRPr>
                <a:latin typeface="Proxima Nova Semibold" panose="02000506030000020004" pitchFamily="2" charset="0"/>
              </a:defRPr>
            </a:lvl4pPr>
            <a:lvl5pPr>
              <a:defRPr>
                <a:latin typeface="Proxima Nova Semibold" panose="02000506030000020004" pitchFamily="2" charset="0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228218"/>
            <a:ext cx="4572000" cy="43649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228218"/>
            <a:ext cx="4572000" cy="43649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712EE9-70EE-4A2D-89DC-B2851203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0024A50-1A93-4229-BB93-E754DCFE81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1120" y="5691996"/>
            <a:ext cx="9509125" cy="4651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Provide your key takeaways here, short (1 sentence max), no periods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8321907D-C341-48C2-8C69-D8A1724B6D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1120" y="6157133"/>
            <a:ext cx="9509125" cy="23350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ln>
                  <a:noFill/>
                </a:ln>
                <a:solidFill>
                  <a:schemeClr val="tx1"/>
                </a:solidFill>
                <a:latin typeface="Proxima Nova Light" panose="020B0604020202020204" charset="0"/>
              </a:defRPr>
            </a:lvl1pPr>
          </a:lstStyle>
          <a:p>
            <a:pPr lvl="0"/>
            <a:r>
              <a:rPr lang="en-US" dirty="0"/>
              <a:t>Source or Footnote: Embed web URL or reference slide location link within text after the colon,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no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228218"/>
            <a:ext cx="4572000" cy="43649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228218"/>
            <a:ext cx="4572000" cy="43649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712EE9-70EE-4A2D-89DC-B2851203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0024A50-1A93-4229-BB93-E754DCFE81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1120" y="5691996"/>
            <a:ext cx="9509125" cy="4651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Provide your key takeaways here, short (1 sentence max), no periods</a:t>
            </a:r>
          </a:p>
        </p:txBody>
      </p:sp>
    </p:spTree>
    <p:extLst>
      <p:ext uri="{BB962C8B-B14F-4D97-AF65-F5344CB8AC3E}">
        <p14:creationId xmlns:p14="http://schemas.microsoft.com/office/powerpoint/2010/main" val="23508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9" y="6400800"/>
            <a:ext cx="12188827" cy="457200"/>
          </a:xfrm>
          <a:prstGeom prst="rect">
            <a:avLst/>
          </a:prstGeom>
          <a:solidFill>
            <a:srgbClr val="116C9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Semibold" panose="02000506030000020004" pitchFamily="2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9" y="6350000"/>
            <a:ext cx="12188827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latin typeface="Proxima Nova Semibold" panose="0200050603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5"/>
            <a:ext cx="9509760" cy="5857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261241"/>
            <a:ext cx="9509760" cy="441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5003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003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2" cstate="print">
            <a:clrChange>
              <a:clrFrom>
                <a:srgbClr val="0192D1"/>
              </a:clrFrom>
              <a:clrTo>
                <a:srgbClr val="0192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36428" r="13100" b="36429"/>
          <a:stretch/>
        </p:blipFill>
        <p:spPr>
          <a:xfrm>
            <a:off x="1409193" y="6441185"/>
            <a:ext cx="1453896" cy="3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0" r:id="rId4"/>
    <p:sldLayoutId id="2147483669" r:id="rId5"/>
    <p:sldLayoutId id="2147483668" r:id="rId6"/>
    <p:sldLayoutId id="2147483665" r:id="rId7"/>
    <p:sldLayoutId id="2147483661" r:id="rId8"/>
    <p:sldLayoutId id="2147483670" r:id="rId9"/>
    <p:sldLayoutId id="2147483671" r:id="rId10"/>
    <p:sldLayoutId id="2147483666" r:id="rId11"/>
    <p:sldLayoutId id="2147483653" r:id="rId12"/>
    <p:sldLayoutId id="2147483672" r:id="rId13"/>
    <p:sldLayoutId id="2147483673" r:id="rId14"/>
    <p:sldLayoutId id="2147483667" r:id="rId15"/>
    <p:sldLayoutId id="2147483654" r:id="rId16"/>
    <p:sldLayoutId id="2147483655" r:id="rId17"/>
    <p:sldLayoutId id="2147483656" r:id="rId18"/>
    <p:sldLayoutId id="2147483663" r:id="rId19"/>
    <p:sldLayoutId id="214748365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rgbClr val="116C9F"/>
          </a:solidFill>
          <a:latin typeface="Proxima Nova Semibold" panose="02000506030000020004" pitchFamily="2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Proxima Nova Semibold" panose="02000506030000020004" pitchFamily="2" charset="0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Proxima Nova Semibold" panose="02000506030000020004" pitchFamily="2" charset="0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Proxima Nova Semibold" panose="02000506030000020004" pitchFamily="2" charset="0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Proxima Nova Semibold" panose="02000506030000020004" pitchFamily="2" charset="0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Proxima Nova Semibold" panose="02000506030000020004" pitchFamily="2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clab.illinois.edu/ami-security" TargetMode="External"/><Relationship Id="rId2" Type="http://schemas.openxmlformats.org/officeDocument/2006/relationships/hyperlink" Target="http://www.ceci.coop/content/why-electric-co-ops-replace-utility-pole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online.org/wp-content/uploads/2016/05/rap-lazar-gonzalez-smart-rate-design-july2015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A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NASUCA Annual Meeting</a:t>
            </a:r>
            <a:br>
              <a:rPr lang="en-US" dirty="0"/>
            </a:br>
            <a:r>
              <a:rPr lang="en-US" sz="3600" dirty="0"/>
              <a:t>Grid Mod Strategy for Consumer Advocates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Ron Nelson</a:t>
            </a:r>
          </a:p>
          <a:p>
            <a:r>
              <a:rPr lang="en-US" dirty="0"/>
              <a:t>November 13, 2018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5B83BA-51B6-4397-A255-C223FC160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688" y="2305050"/>
            <a:ext cx="7286625" cy="22288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4C9EC4-DE59-424F-A8F7-EBE2962C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A4FD7-0F30-47DC-B2FD-2EA0FE58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BC78E-B87E-4340-B4CA-AA0F918B12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245191-2693-446D-A80B-4E6A065238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43A304A5-064A-48EA-8D91-D86B570B0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99" y="3376248"/>
            <a:ext cx="7307139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EF4050-835B-4949-99FB-DF0C51A8EE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0"/>
            <a:ext cx="6313150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33" name="Picture 6" descr="Image result for strategen consulting">
            <a:extLst>
              <a:ext uri="{FF2B5EF4-FFF2-40B4-BE49-F238E27FC236}">
                <a16:creationId xmlns:a16="http://schemas.microsoft.com/office/drawing/2014/main" id="{15E78FD9-422C-4889-9AF1-0CE4093E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69" y="547174"/>
            <a:ext cx="4427030" cy="11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61FD2-A883-461D-941D-6CBB6E77A112}"/>
              </a:ext>
            </a:extLst>
          </p:cNvPr>
          <p:cNvSpPr txBox="1"/>
          <p:nvPr/>
        </p:nvSpPr>
        <p:spPr>
          <a:xfrm>
            <a:off x="457569" y="2124891"/>
            <a:ext cx="532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roxima Nova Semibold" panose="02000506030000020004" pitchFamily="2" charset="0"/>
                <a:ea typeface="+mn-ea"/>
                <a:cs typeface="+mn-cs"/>
              </a:rPr>
              <a:t>Strategen provides insight to global corporations, utilities and public sector leaders, helping them to develop impactful and sustainable </a:t>
            </a:r>
            <a:r>
              <a:rPr lang="en-US" dirty="0">
                <a:solidFill>
                  <a:srgbClr val="44546A">
                    <a:lumMod val="50000"/>
                  </a:srgbClr>
                </a:solidFill>
                <a:latin typeface="Proxima Nova Semibold" panose="02000506030000020004" pitchFamily="2" charset="0"/>
              </a:rPr>
              <a:t>strategies for a transforming grid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Proxima Nova Semibold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6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28F730-53F7-4974-ADE8-9502CF1C2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mod is changing the operational capabilities of grid assets</a:t>
            </a:r>
          </a:p>
          <a:p>
            <a:r>
              <a:rPr lang="en-US" dirty="0"/>
              <a:t>Utilities’ economic incentives are not aligned with utilizing many capabilities to maximize customer benefits</a:t>
            </a:r>
          </a:p>
          <a:p>
            <a:r>
              <a:rPr lang="en-US" dirty="0"/>
              <a:t>Grid mod creates additional responsibilities for consumer advocates</a:t>
            </a:r>
          </a:p>
          <a:p>
            <a:r>
              <a:rPr lang="en-US" dirty="0"/>
              <a:t>Strategy - set goals, link outcomes and create a roadmap for execution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2B6355-C45D-404B-8B49-0A3AA51A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0DE02-7432-4355-A84D-C1F29074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647146-FE9C-4126-9D55-09C45D4C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Passive to active functional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5E47-DB21-4594-AA76-DAE3032B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B171D-A52F-4909-81D6-A4BA6FC866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Grid mod creates data that CAN be used to change processes and behavior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CF1BB2-2F60-4278-9F83-C0AF72B9A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Left image: </a:t>
            </a:r>
            <a:r>
              <a:rPr lang="en-US" dirty="0">
                <a:hlinkClick r:id="rId2"/>
              </a:rPr>
              <a:t>http://www.ceci.coop/content/why-electric-co-ops-replace-utility-poles</a:t>
            </a:r>
            <a:r>
              <a:rPr lang="en-US" dirty="0"/>
              <a:t>  Right Image: </a:t>
            </a:r>
            <a:r>
              <a:rPr lang="en-US" dirty="0">
                <a:hlinkClick r:id="rId3"/>
              </a:rPr>
              <a:t>Illinois Security Lab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19B005-2A87-419B-910A-4791BEA2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81" y="1454467"/>
            <a:ext cx="3084829" cy="4127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172EF7-DE2D-4730-A70D-756348081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66" y="1396375"/>
            <a:ext cx="4620344" cy="4209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2A6A34-EC2F-4D68-BFF1-39FF2DCA1AE5}"/>
              </a:ext>
            </a:extLst>
          </p:cNvPr>
          <p:cNvSpPr txBox="1"/>
          <p:nvPr/>
        </p:nvSpPr>
        <p:spPr>
          <a:xfrm>
            <a:off x="2447925" y="1129591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9DC5C-0C14-4D91-B026-CAABA2C6D039}"/>
              </a:ext>
            </a:extLst>
          </p:cNvPr>
          <p:cNvSpPr txBox="1"/>
          <p:nvPr/>
        </p:nvSpPr>
        <p:spPr>
          <a:xfrm>
            <a:off x="8008255" y="113779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Modern</a:t>
            </a:r>
          </a:p>
        </p:txBody>
      </p:sp>
    </p:spTree>
    <p:extLst>
      <p:ext uri="{BB962C8B-B14F-4D97-AF65-F5344CB8AC3E}">
        <p14:creationId xmlns:p14="http://schemas.microsoft.com/office/powerpoint/2010/main" val="19437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2B6355-C45D-404B-8B49-0A3AA51A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incentives are not aligned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0DE02-7432-4355-A84D-C1F29074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02A5B-D8B3-4F3F-9CFE-528ED44D5C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advocates need to identify perverse economic incentives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1BB64-5A0A-416E-9161-439EC9112333}"/>
              </a:ext>
            </a:extLst>
          </p:cNvPr>
          <p:cNvSpPr/>
          <p:nvPr/>
        </p:nvSpPr>
        <p:spPr>
          <a:xfrm>
            <a:off x="1021330" y="2819467"/>
            <a:ext cx="1238633" cy="76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AMI Benefits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8E917A-B227-466E-A8A1-1C2606849AD9}"/>
              </a:ext>
            </a:extLst>
          </p:cNvPr>
          <p:cNvSpPr/>
          <p:nvPr/>
        </p:nvSpPr>
        <p:spPr>
          <a:xfrm>
            <a:off x="2603756" y="1816426"/>
            <a:ext cx="1415352" cy="960002"/>
          </a:xfrm>
          <a:prstGeom prst="roundRect">
            <a:avLst/>
          </a:prstGeom>
          <a:solidFill>
            <a:srgbClr val="59A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Utility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CFCC06-8621-4E24-AA71-AF8DC992F92B}"/>
              </a:ext>
            </a:extLst>
          </p:cNvPr>
          <p:cNvSpPr/>
          <p:nvPr/>
        </p:nvSpPr>
        <p:spPr>
          <a:xfrm>
            <a:off x="2576929" y="3896602"/>
            <a:ext cx="1472665" cy="1160087"/>
          </a:xfrm>
          <a:prstGeom prst="roundRect">
            <a:avLst/>
          </a:prstGeom>
          <a:solidFill>
            <a:srgbClr val="1B6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Benefits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4298BF-3F6B-4BDC-BF5B-47322EFE9DCB}"/>
              </a:ext>
            </a:extLst>
          </p:cNvPr>
          <p:cNvCxnSpPr>
            <a:cxnSpLocks/>
          </p:cNvCxnSpPr>
          <p:nvPr/>
        </p:nvCxnSpPr>
        <p:spPr>
          <a:xfrm flipV="1">
            <a:off x="2284902" y="2827158"/>
            <a:ext cx="336327" cy="427560"/>
          </a:xfrm>
          <a:prstGeom prst="straightConnector1">
            <a:avLst/>
          </a:prstGeom>
          <a:ln w="88900">
            <a:solidFill>
              <a:srgbClr val="76C9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D848BD-A05C-42B9-839D-17D6C0DC97C9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4070267" y="1414909"/>
            <a:ext cx="819582" cy="819654"/>
          </a:xfrm>
          <a:prstGeom prst="straightConnector1">
            <a:avLst/>
          </a:prstGeom>
          <a:ln w="88900">
            <a:solidFill>
              <a:srgbClr val="76C9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F6F3725-5128-4E20-AC0F-D65F2F684BBF}"/>
              </a:ext>
            </a:extLst>
          </p:cNvPr>
          <p:cNvSpPr/>
          <p:nvPr/>
        </p:nvSpPr>
        <p:spPr>
          <a:xfrm>
            <a:off x="4889849" y="1194976"/>
            <a:ext cx="2882551" cy="439865"/>
          </a:xfrm>
          <a:prstGeom prst="roundRect">
            <a:avLst/>
          </a:prstGeom>
          <a:solidFill>
            <a:srgbClr val="59A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Meter reading costs 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90914EE6-77CF-495D-8AB1-7D795F0FD9E1}"/>
              </a:ext>
            </a:extLst>
          </p:cNvPr>
          <p:cNvSpPr/>
          <p:nvPr/>
        </p:nvSpPr>
        <p:spPr>
          <a:xfrm>
            <a:off x="7900570" y="1250993"/>
            <a:ext cx="622957" cy="1953505"/>
          </a:xfrm>
          <a:prstGeom prst="rightBrac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0363E-8674-4D7A-8136-769487BEF355}"/>
              </a:ext>
            </a:extLst>
          </p:cNvPr>
          <p:cNvSpPr txBox="1"/>
          <p:nvPr/>
        </p:nvSpPr>
        <p:spPr>
          <a:xfrm>
            <a:off x="8874980" y="1723757"/>
            <a:ext cx="2526139" cy="105267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Many benefits are operational cost reductions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67328C70-1700-4E14-8369-BED063275E6E}"/>
              </a:ext>
            </a:extLst>
          </p:cNvPr>
          <p:cNvSpPr/>
          <p:nvPr/>
        </p:nvSpPr>
        <p:spPr>
          <a:xfrm>
            <a:off x="7911204" y="3442327"/>
            <a:ext cx="622957" cy="1953505"/>
          </a:xfrm>
          <a:prstGeom prst="rightBrace">
            <a:avLst>
              <a:gd name="adj1" fmla="val 8333"/>
              <a:gd name="adj2" fmla="val 50544"/>
            </a:avLst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6B9BBF-5943-4E78-B719-AB43C1E29838}"/>
              </a:ext>
            </a:extLst>
          </p:cNvPr>
          <p:cNvSpPr txBox="1"/>
          <p:nvPr/>
        </p:nvSpPr>
        <p:spPr>
          <a:xfrm>
            <a:off x="8903858" y="3785386"/>
            <a:ext cx="2526139" cy="132343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Many benefits are created through reduced capital expenditures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0FB33F6-D24E-4685-9DE8-6D2D4B9BCDA5}"/>
              </a:ext>
            </a:extLst>
          </p:cNvPr>
          <p:cNvSpPr/>
          <p:nvPr/>
        </p:nvSpPr>
        <p:spPr>
          <a:xfrm>
            <a:off x="4889849" y="1727940"/>
            <a:ext cx="2882551" cy="439865"/>
          </a:xfrm>
          <a:prstGeom prst="roundRect">
            <a:avLst/>
          </a:prstGeom>
          <a:solidFill>
            <a:srgbClr val="59A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outage detection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29764C3-8B4B-41AB-96CC-BA48A382CC5F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4017828" y="1947873"/>
            <a:ext cx="872021" cy="290286"/>
          </a:xfrm>
          <a:prstGeom prst="straightConnector1">
            <a:avLst/>
          </a:prstGeom>
          <a:ln w="88900">
            <a:solidFill>
              <a:srgbClr val="76C9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D683A2F-5C2B-49EA-A12F-390F8F315F2F}"/>
              </a:ext>
            </a:extLst>
          </p:cNvPr>
          <p:cNvSpPr/>
          <p:nvPr/>
        </p:nvSpPr>
        <p:spPr>
          <a:xfrm>
            <a:off x="4889849" y="2279988"/>
            <a:ext cx="2882551" cy="439865"/>
          </a:xfrm>
          <a:prstGeom prst="roundRect">
            <a:avLst/>
          </a:prstGeom>
          <a:solidFill>
            <a:srgbClr val="59A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Service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FE85928-06DE-4298-84E1-0607E855EF66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4044047" y="2283584"/>
            <a:ext cx="845802" cy="216337"/>
          </a:xfrm>
          <a:prstGeom prst="straightConnector1">
            <a:avLst/>
          </a:prstGeom>
          <a:ln w="88900">
            <a:solidFill>
              <a:srgbClr val="76C9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F97467-2960-4173-877A-FCD4ABDA6578}"/>
              </a:ext>
            </a:extLst>
          </p:cNvPr>
          <p:cNvCxnSpPr>
            <a:cxnSpLocks/>
          </p:cNvCxnSpPr>
          <p:nvPr/>
        </p:nvCxnSpPr>
        <p:spPr>
          <a:xfrm>
            <a:off x="4030937" y="2296427"/>
            <a:ext cx="833973" cy="660862"/>
          </a:xfrm>
          <a:prstGeom prst="straightConnector1">
            <a:avLst/>
          </a:prstGeom>
          <a:ln w="88900">
            <a:solidFill>
              <a:srgbClr val="76C9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CA8D480-990D-4A79-AE4F-DAEF07158548}"/>
              </a:ext>
            </a:extLst>
          </p:cNvPr>
          <p:cNvSpPr/>
          <p:nvPr/>
        </p:nvSpPr>
        <p:spPr>
          <a:xfrm>
            <a:off x="4889849" y="2831079"/>
            <a:ext cx="2882551" cy="439865"/>
          </a:xfrm>
          <a:prstGeom prst="roundRect">
            <a:avLst/>
          </a:prstGeom>
          <a:solidFill>
            <a:srgbClr val="59A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diagnostics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105165E-5CD6-4E90-814E-75444F270CF3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4095073" y="3598132"/>
            <a:ext cx="819582" cy="819654"/>
          </a:xfrm>
          <a:prstGeom prst="straightConnector1">
            <a:avLst/>
          </a:prstGeom>
          <a:ln w="88900">
            <a:solidFill>
              <a:srgbClr val="76C9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CA05633-21B8-4554-B9BE-56F69603FC51}"/>
              </a:ext>
            </a:extLst>
          </p:cNvPr>
          <p:cNvSpPr/>
          <p:nvPr/>
        </p:nvSpPr>
        <p:spPr>
          <a:xfrm>
            <a:off x="4914655" y="3378199"/>
            <a:ext cx="2882551" cy="43986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Advanced rate design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87872ED-CD3E-4679-A47E-0A874B654F96}"/>
              </a:ext>
            </a:extLst>
          </p:cNvPr>
          <p:cNvSpPr/>
          <p:nvPr/>
        </p:nvSpPr>
        <p:spPr>
          <a:xfrm>
            <a:off x="4914655" y="3911163"/>
            <a:ext cx="2882551" cy="43986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informed decisions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0939A33-3170-43E2-9D22-48225A66DF8B}"/>
              </a:ext>
            </a:extLst>
          </p:cNvPr>
          <p:cNvCxnSpPr>
            <a:cxnSpLocks/>
            <a:endCxn id="52" idx="1"/>
          </p:cNvCxnSpPr>
          <p:nvPr/>
        </p:nvCxnSpPr>
        <p:spPr>
          <a:xfrm flipV="1">
            <a:off x="4042634" y="4131096"/>
            <a:ext cx="872021" cy="290286"/>
          </a:xfrm>
          <a:prstGeom prst="straightConnector1">
            <a:avLst/>
          </a:prstGeom>
          <a:ln w="88900">
            <a:solidFill>
              <a:srgbClr val="76C9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5F47058-DADE-461F-B8DB-809201C910D3}"/>
              </a:ext>
            </a:extLst>
          </p:cNvPr>
          <p:cNvSpPr/>
          <p:nvPr/>
        </p:nvSpPr>
        <p:spPr>
          <a:xfrm>
            <a:off x="4914655" y="4463211"/>
            <a:ext cx="2882551" cy="43986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 outages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CFAA8D9-8A1D-4637-B47E-539E0F45DA26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4068853" y="4466807"/>
            <a:ext cx="845802" cy="216337"/>
          </a:xfrm>
          <a:prstGeom prst="straightConnector1">
            <a:avLst/>
          </a:prstGeom>
          <a:ln w="88900">
            <a:solidFill>
              <a:srgbClr val="76C9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F3EA20D-B116-4CA3-AE4E-361ECBF67192}"/>
              </a:ext>
            </a:extLst>
          </p:cNvPr>
          <p:cNvCxnSpPr>
            <a:cxnSpLocks/>
          </p:cNvCxnSpPr>
          <p:nvPr/>
        </p:nvCxnSpPr>
        <p:spPr>
          <a:xfrm>
            <a:off x="4055743" y="4479650"/>
            <a:ext cx="833973" cy="660862"/>
          </a:xfrm>
          <a:prstGeom prst="straightConnector1">
            <a:avLst/>
          </a:prstGeom>
          <a:ln w="88900">
            <a:solidFill>
              <a:srgbClr val="76C9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76622D6-8C07-45C6-9055-2189BC89013E}"/>
              </a:ext>
            </a:extLst>
          </p:cNvPr>
          <p:cNvSpPr/>
          <p:nvPr/>
        </p:nvSpPr>
        <p:spPr>
          <a:xfrm>
            <a:off x="4914655" y="5014302"/>
            <a:ext cx="2882551" cy="43986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Improved equity (?)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06B544B-A1AE-41BA-B5EB-A1238B8A509E}"/>
              </a:ext>
            </a:extLst>
          </p:cNvPr>
          <p:cNvCxnSpPr>
            <a:cxnSpLocks/>
          </p:cNvCxnSpPr>
          <p:nvPr/>
        </p:nvCxnSpPr>
        <p:spPr>
          <a:xfrm>
            <a:off x="2274504" y="3270945"/>
            <a:ext cx="319861" cy="619080"/>
          </a:xfrm>
          <a:prstGeom prst="straightConnector1">
            <a:avLst/>
          </a:prstGeom>
          <a:ln w="88900">
            <a:solidFill>
              <a:srgbClr val="76C9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27BAE8-C2BD-479B-A8FE-8A6DD6C0A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19" y="1228218"/>
            <a:ext cx="9354589" cy="438184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Traditional evaluation</a:t>
            </a:r>
          </a:p>
          <a:p>
            <a:pPr lvl="1"/>
            <a:r>
              <a:rPr lang="en-US" sz="2000" dirty="0"/>
              <a:t>Financial review</a:t>
            </a:r>
          </a:p>
          <a:p>
            <a:pPr lvl="1"/>
            <a:r>
              <a:rPr lang="en-US" sz="2000" dirty="0"/>
              <a:t>Used and useful</a:t>
            </a:r>
          </a:p>
          <a:p>
            <a:pPr lvl="1"/>
            <a:r>
              <a:rPr lang="en-US" sz="2000" dirty="0"/>
              <a:t>Prudence </a:t>
            </a:r>
          </a:p>
          <a:p>
            <a:pPr lvl="1"/>
            <a:r>
              <a:rPr lang="en-US" sz="2000" dirty="0"/>
              <a:t>Consumer protection</a:t>
            </a:r>
          </a:p>
          <a:p>
            <a:r>
              <a:rPr lang="en-US" sz="2400" dirty="0"/>
              <a:t>Modern evaluation adds some of the following responsibilities </a:t>
            </a:r>
          </a:p>
          <a:p>
            <a:pPr lvl="1"/>
            <a:r>
              <a:rPr lang="en-US" sz="2000" dirty="0"/>
              <a:t>Understanding potential benefits associated with technological investments</a:t>
            </a:r>
          </a:p>
          <a:p>
            <a:pPr lvl="1"/>
            <a:r>
              <a:rPr lang="en-US" sz="2000" dirty="0"/>
              <a:t>Identifying perverse economic incentives </a:t>
            </a:r>
          </a:p>
          <a:p>
            <a:pPr lvl="1"/>
            <a:r>
              <a:rPr lang="en-US" sz="2000" dirty="0"/>
              <a:t>Proposing beneficial programs and tariffs </a:t>
            </a:r>
          </a:p>
          <a:p>
            <a:pPr lvl="1"/>
            <a:r>
              <a:rPr lang="en-US" sz="2000" dirty="0"/>
              <a:t>Developing performance metrics for accountability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4F6374-C694-4172-8B9D-85B35CAC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consumer advocate’s is changing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F93AE-D04B-4B7D-8E80-3B529803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5BE58-3C65-4CD7-AEB3-2F88A89FC1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advocate’s need to play defense AND offense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814C83-1DA3-4817-8CFF-4E3C859BA4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A0A50E-2EE7-4D32-81AC-4D8DD850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365" y="1162876"/>
            <a:ext cx="4754880" cy="4354044"/>
          </a:xfrm>
        </p:spPr>
        <p:txBody>
          <a:bodyPr>
            <a:normAutofit/>
          </a:bodyPr>
          <a:lstStyle/>
          <a:p>
            <a:r>
              <a:rPr lang="en-US" sz="2400" dirty="0"/>
              <a:t>Performance-based regulation</a:t>
            </a:r>
          </a:p>
          <a:p>
            <a:pPr lvl="1"/>
            <a:r>
              <a:rPr lang="en-US" sz="2000" dirty="0"/>
              <a:t>Multi-year rate plan</a:t>
            </a:r>
          </a:p>
          <a:p>
            <a:pPr lvl="1"/>
            <a:r>
              <a:rPr lang="en-US" sz="2000" dirty="0"/>
              <a:t>Performance metrics MN Docket 17-401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C0893F-E9DC-42B6-AE8C-41F41D0A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Grid mod action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06E1-6914-49F7-A43B-38E0A5A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D92AD-4825-4651-8C6D-2747862A4D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Utilities do not have an economic incentive to propose efficient use of grid mod assets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C02855-7280-4B1F-9048-638968EC7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1) </a:t>
            </a:r>
            <a:r>
              <a:rPr lang="en-US" dirty="0">
                <a:hlinkClick r:id="rId2"/>
              </a:rPr>
              <a:t>Smart rate design for a smart future (2015)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C9D5570-51F5-4EB9-ACF1-6118367B4528}"/>
              </a:ext>
            </a:extLst>
          </p:cNvPr>
          <p:cNvSpPr txBox="1">
            <a:spLocks/>
          </p:cNvSpPr>
          <p:nvPr/>
        </p:nvSpPr>
        <p:spPr>
          <a:xfrm>
            <a:off x="1340485" y="1172450"/>
            <a:ext cx="4754880" cy="4381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Proxima Nova Semibold" panose="02000506030000020004" pitchFamily="2" charset="0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Proxima Nova Semibold" panose="02000506030000020004" pitchFamily="2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Proxima Nova Semibold" panose="02000506030000020004" pitchFamily="2" charset="0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Proxima Nova Semibold" panose="02000506030000020004" pitchFamily="2" charset="0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Proxima Nova Semibold" panose="02000506030000020004" pitchFamily="2" charset="0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Equity/Low-income</a:t>
            </a:r>
          </a:p>
          <a:p>
            <a:pPr lvl="1"/>
            <a:r>
              <a:rPr lang="en-US" sz="2000" dirty="0"/>
              <a:t>Cost classification and allocation</a:t>
            </a:r>
          </a:p>
          <a:p>
            <a:pPr lvl="2"/>
            <a:r>
              <a:rPr lang="en-US" sz="1800" dirty="0"/>
              <a:t>Traditionally demand/customer</a:t>
            </a:r>
          </a:p>
          <a:p>
            <a:pPr lvl="2"/>
            <a:r>
              <a:rPr lang="en-US" sz="1800" dirty="0"/>
              <a:t>Modern demand/energy</a:t>
            </a:r>
          </a:p>
          <a:p>
            <a:pPr lvl="3"/>
            <a:r>
              <a:rPr lang="en-US" sz="1600" dirty="0"/>
              <a:t>RAP</a:t>
            </a:r>
            <a:r>
              <a:rPr lang="en-US" sz="1600" baseline="30000" dirty="0"/>
              <a:t>1</a:t>
            </a:r>
            <a:r>
              <a:rPr lang="en-US" sz="1600" dirty="0"/>
              <a:t> and MN Docket 16-664</a:t>
            </a:r>
          </a:p>
          <a:p>
            <a:r>
              <a:rPr lang="en-US" sz="2400" dirty="0"/>
              <a:t>AMI</a:t>
            </a:r>
          </a:p>
          <a:p>
            <a:pPr lvl="1"/>
            <a:r>
              <a:rPr lang="en-US" sz="2000" dirty="0"/>
              <a:t>Commercial rate design</a:t>
            </a:r>
          </a:p>
          <a:p>
            <a:pPr lvl="1"/>
            <a:r>
              <a:rPr lang="en-US" sz="2000" dirty="0"/>
              <a:t>Residential rate design </a:t>
            </a:r>
          </a:p>
          <a:p>
            <a:pPr lvl="2"/>
            <a:r>
              <a:rPr lang="en-US" sz="1800" dirty="0"/>
              <a:t>TOU – MN Docket 17-775</a:t>
            </a:r>
          </a:p>
          <a:p>
            <a:pPr lvl="1"/>
            <a:r>
              <a:rPr lang="en-US" sz="2000" dirty="0"/>
              <a:t>Grid services tariffs</a:t>
            </a:r>
          </a:p>
          <a:p>
            <a:pPr lvl="2"/>
            <a:r>
              <a:rPr lang="en-US" sz="1800" dirty="0"/>
              <a:t>Hawai’i Docket 2018-0163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90256E-D5ED-42A1-A54C-11EB78F6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a strategy to achieve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80202-AF3A-4298-AEFE-0DD6BCE3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0136A2-36FC-469B-BE72-9B313F0209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0C86DD3-D9E8-47E8-A04A-6A63638225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1120" y="5691996"/>
            <a:ext cx="9509125" cy="465138"/>
          </a:xfrm>
        </p:spPr>
        <p:txBody>
          <a:bodyPr>
            <a:normAutofit fontScale="92500"/>
          </a:bodyPr>
          <a:lstStyle/>
          <a:p>
            <a:r>
              <a:rPr lang="en-US"/>
              <a:t>Determine goals, link </a:t>
            </a:r>
            <a:r>
              <a:rPr lang="en-US" dirty="0"/>
              <a:t>outcomes then develop a roadmap for execution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4B8791-340A-4B35-9801-9E5CCB5D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16" y="1118271"/>
            <a:ext cx="9407592" cy="45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7C7320-2882-43F8-954B-66624CE1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255" y="143256"/>
            <a:ext cx="3200400" cy="199339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F61E666-7A90-463E-AB7A-D1E7F9402E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r="14580"/>
          <a:stretch>
            <a:fillRect/>
          </a:stretch>
        </p:blipFill>
        <p:spPr>
          <a:xfrm>
            <a:off x="0" y="0"/>
            <a:ext cx="7315200" cy="6858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FBBEFE-E75D-44B5-AED4-37D87EC58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Ron Nelson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Strategen Consulting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Email: rnelson@strategen.com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Web: www.strategen.com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7796B-F36E-4D4E-85B1-1538C4EA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0BFE9-98CF-42CD-A894-558A871E9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67" y="2206752"/>
            <a:ext cx="214884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Custom 1">
      <a:dk1>
        <a:srgbClr val="116C9F"/>
      </a:dk1>
      <a:lt1>
        <a:sysClr val="window" lastClr="FFFFFF"/>
      </a:lt1>
      <a:dk2>
        <a:srgbClr val="263050"/>
      </a:dk2>
      <a:lt2>
        <a:srgbClr val="97D2E0"/>
      </a:lt2>
      <a:accent1>
        <a:srgbClr val="95C341"/>
      </a:accent1>
      <a:accent2>
        <a:srgbClr val="59A550"/>
      </a:accent2>
      <a:accent3>
        <a:srgbClr val="1B6641"/>
      </a:accent3>
      <a:accent4>
        <a:srgbClr val="97D2E0"/>
      </a:accent4>
      <a:accent5>
        <a:srgbClr val="0494CD"/>
      </a:accent5>
      <a:accent6>
        <a:srgbClr val="32C0E0"/>
      </a:accent6>
      <a:hlink>
        <a:srgbClr val="00A7E2"/>
      </a:hlink>
      <a:folHlink>
        <a:srgbClr val="418B4B"/>
      </a:folHlink>
    </a:clrScheme>
    <a:fontScheme name="Strategen">
      <a:majorFont>
        <a:latin typeface="Proxima Nova Semibold"/>
        <a:ea typeface=""/>
        <a:cs typeface=""/>
      </a:majorFont>
      <a:minorFont>
        <a:latin typeface="Proxima Nova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 DOER Storage Guidelines" id="{D77FCB56-4754-4D3E-A046-16C88ED0A2E8}" vid="{14AD3BDF-44CF-4E12-9EB2-A1703B3ACFA9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F2E767E5CD143A4B7151B8BCE3A30" ma:contentTypeVersion="4" ma:contentTypeDescription="Create a new document." ma:contentTypeScope="" ma:versionID="5563f98d93163cf0779edeb1175fe506">
  <xsd:schema xmlns:xsd="http://www.w3.org/2001/XMLSchema" xmlns:xs="http://www.w3.org/2001/XMLSchema" xmlns:p="http://schemas.microsoft.com/office/2006/metadata/properties" xmlns:ns2="66596efd-15a0-4490-9654-171781675e3c" xmlns:ns3="113d7ebe-6c5e-4154-82c3-b539c8f12ecc" targetNamespace="http://schemas.microsoft.com/office/2006/metadata/properties" ma:root="true" ma:fieldsID="0e9781925817cddce91c648c45444253" ns2:_="" ns3:_="">
    <xsd:import namespace="66596efd-15a0-4490-9654-171781675e3c"/>
    <xsd:import namespace="113d7ebe-6c5e-4154-82c3-b539c8f12e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96efd-15a0-4490-9654-171781675e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d7ebe-6c5e-4154-82c3-b539c8f12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7C0341-89C1-4451-B27A-6CE1C02B8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596efd-15a0-4490-9654-171781675e3c"/>
    <ds:schemaRef ds:uri="113d7ebe-6c5e-4154-82c3-b539c8f12e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22068F-0BA8-4925-8679-EB03D8EC64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F1AC4-AC8B-4E08-AD59-F7DE8BF014EE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66596efd-15a0-4490-9654-171781675e3c"/>
    <ds:schemaRef ds:uri="113d7ebe-6c5e-4154-82c3-b539c8f12e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SMART DOER Storage Guidelines</Template>
  <TotalTime>0</TotalTime>
  <Words>355</Words>
  <Application>Microsoft Office PowerPoint</Application>
  <PresentationFormat>Widescreen</PresentationFormat>
  <Paragraphs>76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Proxima Nova Semibold</vt:lpstr>
      <vt:lpstr>Arial</vt:lpstr>
      <vt:lpstr>Proxima Nova Light</vt:lpstr>
      <vt:lpstr>Banded Design Blue 16x9</vt:lpstr>
      <vt:lpstr>NASUCA Annual Meeting Grid Mod Strategy for Consumer Advocates</vt:lpstr>
      <vt:lpstr>PowerPoint Presentation</vt:lpstr>
      <vt:lpstr>Overview</vt:lpstr>
      <vt:lpstr>Passive to active functional capabilities</vt:lpstr>
      <vt:lpstr>Economic incentives are not aligned </vt:lpstr>
      <vt:lpstr>The role of consumer advocate’s is changing </vt:lpstr>
      <vt:lpstr>Grid mod action areas</vt:lpstr>
      <vt:lpstr>Develop a strategy to achieve goals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2018-04-12T19:38:07Z</dcterms:created>
  <dcterms:modified xsi:type="dcterms:W3CDTF">2018-11-12T22:04:38Z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0x010100704F2E767E5CD143A4B7151B8BCE3A30</vt:lpwstr>
  </property>
</Properties>
</file>