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6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2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5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6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9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1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1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0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4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8A4D-EA79-4164-B0E1-3315C148CA81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C15E6-BC9A-436A-BC47-EEF54ABFA2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/>
                </a:solidFill>
              </a:rPr>
              <a:t>Tax Cuts and Jobs Act of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  <a:ea typeface="+mj-ea"/>
                <a:cs typeface="+mj-cs"/>
              </a:rPr>
              <a:t>Impact on </a:t>
            </a:r>
            <a:r>
              <a:rPr lang="en-US" sz="4400" dirty="0" smtClean="0">
                <a:solidFill>
                  <a:srgbClr val="0070C0"/>
                </a:solidFill>
                <a:ea typeface="+mj-ea"/>
                <a:cs typeface="+mj-cs"/>
              </a:rPr>
              <a:t>Utilities Rate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806424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NASUCA Mid-Year Meeting</a:t>
            </a:r>
          </a:p>
          <a:p>
            <a:pPr algn="ctr"/>
            <a:r>
              <a:rPr lang="en-US" sz="2400" dirty="0" smtClean="0"/>
              <a:t>June 26, 2018</a:t>
            </a:r>
          </a:p>
          <a:p>
            <a:pPr algn="ctr"/>
            <a:r>
              <a:rPr lang="en-US" sz="2400" dirty="0" smtClean="0"/>
              <a:t>BY</a:t>
            </a:r>
          </a:p>
          <a:p>
            <a:pPr algn="ctr"/>
            <a:r>
              <a:rPr lang="en-US" sz="2400" dirty="0" smtClean="0"/>
              <a:t>JAY KUMAR</a:t>
            </a:r>
            <a:endParaRPr lang="en-US" sz="2400" dirty="0"/>
          </a:p>
          <a:p>
            <a:pPr algn="ctr"/>
            <a:r>
              <a:rPr lang="en-US" sz="2400" dirty="0" smtClean="0"/>
              <a:t>			</a:t>
            </a:r>
          </a:p>
          <a:p>
            <a:r>
              <a:rPr lang="en-US" sz="2400" dirty="0" smtClean="0"/>
              <a:t>							</a:t>
            </a:r>
            <a:r>
              <a:rPr lang="en-US" sz="1000" dirty="0" smtClean="0"/>
              <a:t>economics								accounting								engineering</a:t>
            </a:r>
          </a:p>
          <a:p>
            <a:r>
              <a:rPr lang="en-US" sz="1000" dirty="0" smtClean="0"/>
              <a:t>				</a:t>
            </a:r>
            <a:r>
              <a:rPr lang="en-US" sz="1200" dirty="0" smtClean="0"/>
              <a:t>ECONOMIC &amp; TECHNICAL CONSULTANTS, INC.    </a:t>
            </a:r>
            <a:r>
              <a:rPr lang="en-US" sz="1200" dirty="0" err="1" smtClean="0"/>
              <a:t>etc</a:t>
            </a:r>
            <a:r>
              <a:rPr lang="en-US" sz="1200" dirty="0" smtClean="0"/>
              <a:t> 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				PUBLIC UTILITY AND ENERGY CONSULTANTS    	6241 Executive Boulevard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				                  	Rockville, MD 20852</a:t>
            </a:r>
          </a:p>
          <a:p>
            <a:r>
              <a:rPr lang="en-US" sz="1000" dirty="0" smtClean="0"/>
              <a:t>			                                                                 		Office:  (301) 984-7050							Fax:       (301) 984-7053							e-mail:  jkumar@etcinc.biz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82514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UTILITIES EFFORTS TO REDUCE </a:t>
            </a:r>
            <a:r>
              <a:rPr lang="en-US" sz="3200" dirty="0" smtClean="0">
                <a:solidFill>
                  <a:prstClr val="black"/>
                </a:solidFill>
              </a:rPr>
              <a:t>BENEFITS </a:t>
            </a: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</a:rPr>
              <a:t>con’t</a:t>
            </a:r>
            <a:r>
              <a:rPr lang="en-US" sz="2800" dirty="0" smtClean="0">
                <a:solidFill>
                  <a:prstClr val="black"/>
                </a:solidFill>
              </a:rPr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EEI Efforts (FERC Docket No. AC18-59)</a:t>
            </a:r>
          </a:p>
          <a:p>
            <a:pPr lvl="1">
              <a:buFont typeface="Calibri" panose="020F0502020204030204" pitchFamily="34" charset="0"/>
              <a:buChar char="─"/>
            </a:pPr>
            <a:r>
              <a:rPr lang="en-US" dirty="0" smtClean="0"/>
              <a:t>Started Booking of A Part of Excess ADIT To Account 219 Accumulated Other Comprehensive Income</a:t>
            </a:r>
          </a:p>
          <a:p>
            <a:pPr lvl="2">
              <a:buFont typeface="Calibri" panose="020F0502020204030204" pitchFamily="34" charset="0"/>
              <a:buChar char="─"/>
            </a:pPr>
            <a:r>
              <a:rPr lang="en-US" dirty="0" smtClean="0"/>
              <a:t>Requested FERC to Transfer to Account 439 Adjustment to Retained Earnings</a:t>
            </a:r>
          </a:p>
          <a:p>
            <a:pPr lvl="2">
              <a:buFont typeface="Calibri" panose="020F0502020204030204" pitchFamily="34" charset="0"/>
              <a:buChar char="─"/>
            </a:pPr>
            <a:r>
              <a:rPr lang="en-US" dirty="0" smtClean="0"/>
              <a:t>Will Not Only Reduce Excess ADIT will also Result in Increased Equity, Return and Associated Income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3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Protect Customers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All Utilities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Retail </a:t>
            </a:r>
            <a:r>
              <a:rPr lang="en-US" dirty="0" smtClean="0"/>
              <a:t>Electric, Gas and Water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Wholesale Electric Transmission and Interstate Gas Pipelines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Major Focus on….</a:t>
            </a:r>
          </a:p>
          <a:p>
            <a:pPr lvl="2">
              <a:buFont typeface="Calibri" panose="020F0502020204030204" pitchFamily="34" charset="0"/>
              <a:buChar char="─"/>
            </a:pPr>
            <a:r>
              <a:rPr lang="en-US" dirty="0" smtClean="0"/>
              <a:t>Excess ADIT</a:t>
            </a:r>
          </a:p>
          <a:p>
            <a:pPr lvl="2">
              <a:buFont typeface="Calibri" panose="020F0502020204030204" pitchFamily="34" charset="0"/>
              <a:buChar char="─"/>
            </a:pPr>
            <a:r>
              <a:rPr lang="en-US" dirty="0" smtClean="0"/>
              <a:t>Utilities Attempts to Reduce Excess ADIT</a:t>
            </a:r>
          </a:p>
          <a:p>
            <a:pPr lvl="2">
              <a:buFont typeface="Calibri" panose="020F0502020204030204" pitchFamily="34" charset="0"/>
              <a:buChar char="─"/>
            </a:pPr>
            <a:r>
              <a:rPr lang="en-US" dirty="0" smtClean="0"/>
              <a:t>Account </a:t>
            </a:r>
            <a:r>
              <a:rPr lang="en-US" dirty="0" smtClean="0"/>
              <a:t>190 Balance Reduction </a:t>
            </a:r>
            <a:endParaRPr lang="en-US" dirty="0" smtClean="0"/>
          </a:p>
          <a:p>
            <a:pPr lvl="2">
              <a:buFont typeface="Calibri" panose="020F0502020204030204" pitchFamily="34" charset="0"/>
              <a:buChar char="─"/>
            </a:pPr>
            <a:r>
              <a:rPr lang="en-US" dirty="0" smtClean="0"/>
              <a:t>Preferable to Develop General Guidelines for all Utilities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5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SUMMARY OF </a:t>
            </a:r>
            <a:br>
              <a:rPr lang="en-US" sz="2400" dirty="0" smtClean="0"/>
            </a:br>
            <a:r>
              <a:rPr lang="en-US" sz="2400" dirty="0" smtClean="0"/>
              <a:t>THE IMPACT OF TAX CUT AND JOB TAX ACT (“TCJA”) ON UTILITIES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Following Provisions Of TCJA implemented on December 22, 2017 would have enormous impact on utility rates.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Federal Income Tax (“FIT”) Rate Reduction:  The FIT is reduced from 35% to 21%.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Excess Accumulated Deferred Income Taxes (“ADIT”)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New 21% FIT rate will result in a huge excess ADIT Accounts 190, 282 and 283 balances.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TCJA requires that the excess “Protected” ADIT Accounts 282 and 283 can be flowed through using Average Rate Assumption Method (“ARAM”) or only over the remaining life of assets.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9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SUMMARY OF PROVISIONS IMPACTING UTILITIES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Period for the unprotected excess ADIT amount is up to the regulators.</a:t>
            </a:r>
          </a:p>
          <a:p>
            <a:r>
              <a:rPr lang="en-US" sz="2800" dirty="0" smtClean="0"/>
              <a:t>Reduced amount of Account 190 ADIT should be used as a rate base addition.</a:t>
            </a:r>
          </a:p>
          <a:p>
            <a:r>
              <a:rPr lang="en-US" sz="2800" dirty="0" smtClean="0"/>
              <a:t>Limits the interest deducted to 30% of the taxable income.</a:t>
            </a:r>
          </a:p>
          <a:p>
            <a:r>
              <a:rPr lang="en-US" sz="2800" dirty="0" smtClean="0"/>
              <a:t>Sets the Alternate Minimum Tax (“AMT”) to zero.</a:t>
            </a:r>
          </a:p>
          <a:p>
            <a:r>
              <a:rPr lang="en-US" sz="2800" dirty="0" smtClean="0"/>
              <a:t>Limits Net Operating Loss (“NOL”) to zero and the carryback amount is also limited to zero.  This should eliminate Account 190 ADIT related to NOL.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82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SUMMARY OF PROVISIONS IMPACTING UTILITIES 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Repealed the tax credit carryover which should result in reducing the Account 190 ADIT balance related to tax credit carryover resulting in reduced rate base.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Repealed tax credit bonds.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47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SUMMARY OF PROVISIONS IMPACTING UTILITIES 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600" dirty="0">
                <a:solidFill>
                  <a:prstClr val="black"/>
                </a:solidFill>
              </a:rPr>
              <a:t>TCJA Limited or eliminated some deductions used for computing income taxes.</a:t>
            </a:r>
          </a:p>
          <a:p>
            <a:r>
              <a:rPr lang="en-US" sz="2800" u="sng" dirty="0" smtClean="0"/>
              <a:t>Employee Related Deductions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2400" dirty="0" smtClean="0"/>
              <a:t>No deductions for entertainment, amusement, recreation, uses of a facility or property by employees. (Section 13304)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2400" dirty="0" smtClean="0"/>
              <a:t>Limits food/meals deductions to 50% of the amount spent near the business location. (Section 13304)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2400" dirty="0" smtClean="0"/>
              <a:t>No deduction for employee’s transportation for personal use and commuting expenses except commuting by bicycles.  (Section 13304)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2400" dirty="0" smtClean="0"/>
              <a:t>Limits the expenses for paid family and medical leave based on the wages.  Also limits sick leave to 12 weeks per taxable year.  (Section 13403)</a:t>
            </a:r>
          </a:p>
        </p:txBody>
      </p:sp>
    </p:spTree>
    <p:extLst>
      <p:ext uri="{BB962C8B-B14F-4D97-AF65-F5344CB8AC3E}">
        <p14:creationId xmlns:p14="http://schemas.microsoft.com/office/powerpoint/2010/main" val="403442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SUMMARY OF PROVISIONS IMPACTING UTILITIES 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u="sng" dirty="0" smtClean="0"/>
              <a:t>Other Deductions  </a:t>
            </a:r>
            <a:endParaRPr lang="en-US" sz="2800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Expenses paid for investigations and other activities related to the compliance with the law or government order.  (Section 13306)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Disallows amounts paid to settle sexual harassment claims.  (Section 13307)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Disallows all lobbying expenses irrespective to which such expenses are booked to.  (Section 13308)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Reduces the current 50% credit to 25% for Orphan Drug credit.  (Section 13401)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6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FEDERAL ENERGY REGULATORY COMMISSION</a:t>
            </a:r>
            <a:br>
              <a:rPr lang="en-US" sz="2000" dirty="0" smtClean="0"/>
            </a:br>
            <a:r>
              <a:rPr lang="en-US" sz="2000" dirty="0" smtClean="0"/>
              <a:t>NOTICE OF INQUIRY ISSUED MARCH 15, 2018</a:t>
            </a:r>
            <a:br>
              <a:rPr lang="en-US" sz="2000" dirty="0" smtClean="0"/>
            </a:br>
            <a:r>
              <a:rPr lang="en-US" sz="2000" dirty="0" smtClean="0"/>
              <a:t>DOCKET NO. RM18-12</a:t>
            </a:r>
            <a:br>
              <a:rPr lang="en-US" sz="2000" dirty="0" smtClean="0"/>
            </a:br>
            <a:r>
              <a:rPr lang="en-US" sz="2000" dirty="0" smtClean="0"/>
              <a:t>COMMENTS SOUGHT ON THE FOLLOWING ISSUES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A.  Accumulated Deferred income Taxes (ADIT)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Effect on Rate Base (Pages 9-10)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Booking of Excess ADIT (Page 9)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Interest excess rates since January 1, 2018 (Page 10)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Flow Back or Recovery of Plant Based ADIT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Use of ARAM or Remaining Life (PP10 and 11)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Reverse South Georgia related (P11)</a:t>
            </a:r>
            <a:r>
              <a:rPr lang="en-US" dirty="0"/>
              <a:t>	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Flow Back or Recovery of Non-Plant Based ADIT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Over a Shorter Period (e.g. Five Year) (P12)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ADIT Associated with Assets Sold or Retired After December 31, 2017 (PP12 and 13)</a:t>
            </a:r>
          </a:p>
        </p:txBody>
      </p:sp>
    </p:spTree>
    <p:extLst>
      <p:ext uri="{BB962C8B-B14F-4D97-AF65-F5344CB8AC3E}">
        <p14:creationId xmlns:p14="http://schemas.microsoft.com/office/powerpoint/2010/main" val="23255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FEDERAL ENERGY REGULATORY COMMISSION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NOTICE OF INQUIRY ISSUED MARCH 15, 2018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DOCKET NO. RM18-12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COMMENTS SOUGHT ON THE FOLLOWING ISSUES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600" b="1" dirty="0">
                <a:solidFill>
                  <a:prstClr val="black"/>
                </a:solidFill>
              </a:rPr>
              <a:t>A.  Accumulated Deferred income Taxes (ADIT</a:t>
            </a:r>
            <a:r>
              <a:rPr lang="en-US" sz="2600" b="1" dirty="0" smtClean="0">
                <a:solidFill>
                  <a:prstClr val="black"/>
                </a:solidFill>
              </a:rPr>
              <a:t>) (con’t)</a:t>
            </a:r>
          </a:p>
          <a:p>
            <a:pPr lvl="2" indent="-342900">
              <a:buAutoNum type="arabicPeriod" startAt="5"/>
            </a:pPr>
            <a:r>
              <a:rPr lang="en-US" sz="2600" dirty="0" smtClean="0">
                <a:solidFill>
                  <a:prstClr val="black"/>
                </a:solidFill>
              </a:rPr>
              <a:t>Amortization of Excess and Deficient ADIT (P13)</a:t>
            </a:r>
          </a:p>
          <a:p>
            <a:pPr lvl="3" indent="-342900">
              <a:buAutoNum type="alphaLcPeriod"/>
            </a:pPr>
            <a:r>
              <a:rPr lang="en-US" sz="2200" dirty="0" smtClean="0">
                <a:solidFill>
                  <a:prstClr val="black"/>
                </a:solidFill>
              </a:rPr>
              <a:t>How Income Tax Allowance should be adjusted (P13)</a:t>
            </a:r>
          </a:p>
          <a:p>
            <a:pPr lvl="3" indent="-342900">
              <a:buAutoNum type="alphaLcPeriod"/>
            </a:pPr>
            <a:r>
              <a:rPr lang="en-US" sz="2200" dirty="0" smtClean="0">
                <a:solidFill>
                  <a:prstClr val="black"/>
                </a:solidFill>
              </a:rPr>
              <a:t>How to book the amortization amount (13)</a:t>
            </a:r>
          </a:p>
          <a:p>
            <a:pPr lvl="2" indent="-342900">
              <a:buAutoNum type="arabicPeriod" startAt="5"/>
            </a:pPr>
            <a:r>
              <a:rPr lang="en-US" sz="2600" dirty="0" smtClean="0">
                <a:solidFill>
                  <a:prstClr val="black"/>
                </a:solidFill>
              </a:rPr>
              <a:t>Supporting Workpapers (P14)</a:t>
            </a:r>
          </a:p>
          <a:p>
            <a:pPr lvl="2" indent="-342900">
              <a:buAutoNum type="arabicPeriod" startAt="5"/>
            </a:pPr>
            <a:r>
              <a:rPr lang="en-US" sz="2600" dirty="0" smtClean="0">
                <a:solidFill>
                  <a:prstClr val="black"/>
                </a:solidFill>
              </a:rPr>
              <a:t>Treatment of ADIT for Partnerships (P14)</a:t>
            </a:r>
          </a:p>
          <a:p>
            <a:pPr marL="800100" lvl="2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r>
              <a:rPr lang="en-US" sz="2800" b="1" dirty="0" smtClean="0"/>
              <a:t>B.</a:t>
            </a:r>
            <a:r>
              <a:rPr lang="en-US" sz="2800" dirty="0" smtClean="0"/>
              <a:t>	</a:t>
            </a:r>
            <a:r>
              <a:rPr lang="en-US" sz="2800" b="1" dirty="0" smtClean="0"/>
              <a:t>Bonus depreciation (P15)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C.	Additional Inquires (P16)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9163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UTILITIES EFFORTS TO REDUCE BENEFITS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Excess ADIT by….</a:t>
            </a:r>
          </a:p>
          <a:p>
            <a:pPr lvl="1">
              <a:buFontTx/>
              <a:buChar char="-"/>
            </a:pPr>
            <a:r>
              <a:rPr lang="en-US" dirty="0" smtClean="0"/>
              <a:t>Adding ADIT to Rate </a:t>
            </a:r>
            <a:r>
              <a:rPr lang="en-US" dirty="0"/>
              <a:t>B</a:t>
            </a:r>
            <a:r>
              <a:rPr lang="en-US" dirty="0" smtClean="0"/>
              <a:t>ase such as Associated with….</a:t>
            </a:r>
          </a:p>
          <a:p>
            <a:pPr lvl="2">
              <a:buFontTx/>
              <a:buChar char="-"/>
            </a:pPr>
            <a:r>
              <a:rPr lang="en-US" dirty="0" smtClean="0"/>
              <a:t>Permanent Tax Differences</a:t>
            </a:r>
          </a:p>
          <a:p>
            <a:pPr lvl="2">
              <a:buFontTx/>
              <a:buChar char="-"/>
            </a:pPr>
            <a:r>
              <a:rPr lang="en-US" dirty="0" smtClean="0"/>
              <a:t>Equity AFUDC</a:t>
            </a:r>
          </a:p>
          <a:p>
            <a:pPr lvl="2">
              <a:buFontTx/>
              <a:buChar char="-"/>
            </a:pPr>
            <a:r>
              <a:rPr lang="en-US" dirty="0" smtClean="0"/>
              <a:t>Recovery of Past Flow Through Amounts</a:t>
            </a:r>
          </a:p>
          <a:p>
            <a:pPr lvl="2">
              <a:buFontTx/>
              <a:buChar char="-"/>
            </a:pPr>
            <a:r>
              <a:rPr lang="en-US" dirty="0" smtClean="0"/>
              <a:t>Using Account 182.3 Regulatory Assets as Offset to ADIT</a:t>
            </a:r>
          </a:p>
          <a:p>
            <a:pPr lvl="1">
              <a:buFont typeface="Calibri" panose="020F0502020204030204" pitchFamily="34" charset="0"/>
              <a:buChar char="─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704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Tax Cuts and Jobs Act of 2017</vt:lpstr>
      <vt:lpstr>SUMMARY OF  THE IMPACT OF TAX CUT AND JOB TAX ACT (“TCJA”) ON UTILITIES</vt:lpstr>
      <vt:lpstr>SUMMARY OF PROVISIONS IMPACTING UTILITIES  (Continued)</vt:lpstr>
      <vt:lpstr>SUMMARY OF PROVISIONS IMPACTING UTILITIES  (Continued)</vt:lpstr>
      <vt:lpstr>SUMMARY OF PROVISIONS IMPACTING UTILITIES  (Continued)</vt:lpstr>
      <vt:lpstr>SUMMARY OF PROVISIONS IMPACTING UTILITIES  (Continued)</vt:lpstr>
      <vt:lpstr>FEDERAL ENERGY REGULATORY COMMISSION NOTICE OF INQUIRY ISSUED MARCH 15, 2018 DOCKET NO. RM18-12 COMMENTS SOUGHT ON THE FOLLOWING ISSUES</vt:lpstr>
      <vt:lpstr>FEDERAL ENERGY REGULATORY COMMISSION NOTICE OF INQUIRY ISSUED MARCH 15, 2018 DOCKET NO. RM18-12 COMMENTS SOUGHT ON THE FOLLOWING ISSUES</vt:lpstr>
      <vt:lpstr>UTILITIES EFFORTS TO REDUCE BENEFITS</vt:lpstr>
      <vt:lpstr>UTILITIES EFFORTS TO REDUCE BENEFITS (con’t)</vt:lpstr>
      <vt:lpstr>How To Protect Customers Interest Rates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Cuts and Jobs Act of 2017  Impact on Utilities Rates</dc:title>
  <dc:creator>Admin 11-12-2013</dc:creator>
  <cp:lastModifiedBy>Jay</cp:lastModifiedBy>
  <cp:revision>18</cp:revision>
  <cp:lastPrinted>2018-06-21T13:14:20Z</cp:lastPrinted>
  <dcterms:created xsi:type="dcterms:W3CDTF">2018-06-20T13:00:09Z</dcterms:created>
  <dcterms:modified xsi:type="dcterms:W3CDTF">2018-06-22T15:13:22Z</dcterms:modified>
</cp:coreProperties>
</file>