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1" r:id="rId4"/>
  </p:sldMasterIdLst>
  <p:notesMasterIdLst>
    <p:notesMasterId r:id="rId23"/>
  </p:notesMasterIdLst>
  <p:handoutMasterIdLst>
    <p:handoutMasterId r:id="rId24"/>
  </p:handoutMasterIdLst>
  <p:sldIdLst>
    <p:sldId id="256" r:id="rId5"/>
    <p:sldId id="387" r:id="rId6"/>
    <p:sldId id="385" r:id="rId7"/>
    <p:sldId id="376" r:id="rId8"/>
    <p:sldId id="414" r:id="rId9"/>
    <p:sldId id="415" r:id="rId10"/>
    <p:sldId id="416" r:id="rId11"/>
    <p:sldId id="420" r:id="rId12"/>
    <p:sldId id="421" r:id="rId13"/>
    <p:sldId id="410" r:id="rId14"/>
    <p:sldId id="411" r:id="rId15"/>
    <p:sldId id="257" r:id="rId16"/>
    <p:sldId id="418" r:id="rId17"/>
    <p:sldId id="388" r:id="rId18"/>
    <p:sldId id="417" r:id="rId19"/>
    <p:sldId id="419" r:id="rId20"/>
    <p:sldId id="422" r:id="rId21"/>
    <p:sldId id="374" r:id="rId22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54"/>
  </p:normalViewPr>
  <p:slideViewPr>
    <p:cSldViewPr>
      <p:cViewPr varScale="1">
        <p:scale>
          <a:sx n="90" d="100"/>
          <a:sy n="90" d="100"/>
        </p:scale>
        <p:origin x="174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>
            <a:extLst>
              <a:ext uri="{FF2B5EF4-FFF2-40B4-BE49-F238E27FC236}">
                <a16:creationId xmlns:a16="http://schemas.microsoft.com/office/drawing/2014/main" id="{C3FC4D41-C3E5-A142-81DD-2C827156E77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43" name="Rectangle 3">
            <a:extLst>
              <a:ext uri="{FF2B5EF4-FFF2-40B4-BE49-F238E27FC236}">
                <a16:creationId xmlns:a16="http://schemas.microsoft.com/office/drawing/2014/main" id="{F60B7976-2B5A-2641-8FBC-84EB6BB54D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44" name="Rectangle 4">
            <a:extLst>
              <a:ext uri="{FF2B5EF4-FFF2-40B4-BE49-F238E27FC236}">
                <a16:creationId xmlns:a16="http://schemas.microsoft.com/office/drawing/2014/main" id="{04B3A384-A812-E54A-907F-FA505AD66CC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63845" name="Rectangle 5">
            <a:extLst>
              <a:ext uri="{FF2B5EF4-FFF2-40B4-BE49-F238E27FC236}">
                <a16:creationId xmlns:a16="http://schemas.microsoft.com/office/drawing/2014/main" id="{53F19ED9-B2B1-CC4D-860D-6F498022D95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6114AC8A-6ECB-3C47-873C-165F2F4734F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>
            <a:extLst>
              <a:ext uri="{FF2B5EF4-FFF2-40B4-BE49-F238E27FC236}">
                <a16:creationId xmlns:a16="http://schemas.microsoft.com/office/drawing/2014/main" id="{7E0857BE-BF3A-194E-B2EA-231C20F07D8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3187" name="Rectangle 3">
            <a:extLst>
              <a:ext uri="{FF2B5EF4-FFF2-40B4-BE49-F238E27FC236}">
                <a16:creationId xmlns:a16="http://schemas.microsoft.com/office/drawing/2014/main" id="{EDC48540-6D24-214D-9913-9B8E04B7506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5780" name="Rectangle 4">
            <a:extLst>
              <a:ext uri="{FF2B5EF4-FFF2-40B4-BE49-F238E27FC236}">
                <a16:creationId xmlns:a16="http://schemas.microsoft.com/office/drawing/2014/main" id="{886EA807-BBD2-3E48-B8D4-60627992133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9" name="Rectangle 5">
            <a:extLst>
              <a:ext uri="{FF2B5EF4-FFF2-40B4-BE49-F238E27FC236}">
                <a16:creationId xmlns:a16="http://schemas.microsoft.com/office/drawing/2014/main" id="{D2E5393F-2CF3-754E-A2AA-103AA15B94C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3190" name="Rectangle 6">
            <a:extLst>
              <a:ext uri="{FF2B5EF4-FFF2-40B4-BE49-F238E27FC236}">
                <a16:creationId xmlns:a16="http://schemas.microsoft.com/office/drawing/2014/main" id="{8610D582-A7C6-F841-9270-17E6AF8554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3191" name="Rectangle 7">
            <a:extLst>
              <a:ext uri="{FF2B5EF4-FFF2-40B4-BE49-F238E27FC236}">
                <a16:creationId xmlns:a16="http://schemas.microsoft.com/office/drawing/2014/main" id="{8FF543B5-C093-9D48-AC60-4FEB0070E7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2E49C65A-3A95-594D-A6CF-8C87D134CA8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6A7D4EC9-2386-4B4E-87D3-D06C7B874ED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2572736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790ED-284A-B944-9CA2-5390FCAFB13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3734147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8D986-0AFB-1740-9839-A14270326833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8306736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CBD57-E9CE-914E-8C54-29B4B1A7A244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849108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EF576-3FAD-8F4C-BFB9-EB65456F5C0C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5483594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8CAAD-A6D0-A143-8F76-56F4398D945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502825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A5C58-F7D7-F348-9AA8-82B3B20A7A5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8504503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AEFEF-E308-E84C-A8B5-32CA2EDB67E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5147680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5827-8BF1-3B4B-9CEA-FA2798F6197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1415502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3B89F1-D15D-744A-AD5E-F9C128613DCD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309304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A7871-2B81-CF49-86D3-9092C92C0E8E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056624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F1C358B-F0FB-7D48-8C4F-9E6B850F05D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4489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transition spd="med">
    <p:random/>
  </p:transition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utilityproject.org/2018/02/27/2016-annual-report-public-utility-law-project-of-new-york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UtilityProject" TargetMode="External"/><Relationship Id="rId2" Type="http://schemas.openxmlformats.org/officeDocument/2006/relationships/hyperlink" Target="http://www.utilityprojec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info@utilityproject.org" TargetMode="External"/><Relationship Id="rId4" Type="http://schemas.openxmlformats.org/officeDocument/2006/relationships/hyperlink" Target="https://twitter.com/UtilityProjec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UtilityProject" TargetMode="External"/><Relationship Id="rId2" Type="http://schemas.openxmlformats.org/officeDocument/2006/relationships/hyperlink" Target="http://www.utilityproject.org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info@utilityproject.org" TargetMode="External"/><Relationship Id="rId4" Type="http://schemas.openxmlformats.org/officeDocument/2006/relationships/hyperlink" Target="https://twitter.com/UtilityProjec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>
            <a:extLst>
              <a:ext uri="{FF2B5EF4-FFF2-40B4-BE49-F238E27FC236}">
                <a16:creationId xmlns:a16="http://schemas.microsoft.com/office/drawing/2014/main" id="{D5BAF887-45F5-844A-9068-D1252775FAC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altLang="en-US" sz="3600" dirty="0">
                <a:ea typeface="ＭＳ Ｐゴシック" panose="020B0600070205080204" pitchFamily="34" charset="-128"/>
              </a:rPr>
              <a:t>Shine a Light on your utility rights: non-traditional public education on the home energy fair practices act (Art. 2 of the PSL)</a:t>
            </a:r>
            <a:endParaRPr lang="en-US" altLang="en-US" sz="3600" b="1" i="1" dirty="0">
              <a:ea typeface="ＭＳ Ｐゴシック" panose="020B0600070205080204" pitchFamily="34" charset="-128"/>
            </a:endParaRPr>
          </a:p>
        </p:txBody>
      </p:sp>
      <p:sp>
        <p:nvSpPr>
          <p:cNvPr id="3076" name="Rectangle 3">
            <a:extLst>
              <a:ext uri="{FF2B5EF4-FFF2-40B4-BE49-F238E27FC236}">
                <a16:creationId xmlns:a16="http://schemas.microsoft.com/office/drawing/2014/main" id="{85BDCB61-E7A6-0F4A-8885-C083B5CD2B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05200"/>
            <a:ext cx="7010400" cy="1524000"/>
          </a:xfrm>
        </p:spPr>
        <p:txBody>
          <a:bodyPr>
            <a:normAutofit/>
          </a:bodyPr>
          <a:lstStyle/>
          <a:p>
            <a:pPr algn="ctr" eaLnBrk="1" hangingPunct="1"/>
            <a:endParaRPr lang="en-US" altLang="en-US" sz="1800" dirty="0">
              <a:ea typeface="ＭＳ Ｐゴシック" panose="020B0600070205080204" pitchFamily="34" charset="-128"/>
            </a:endParaRPr>
          </a:p>
          <a:p>
            <a:pPr algn="ctr"/>
            <a:r>
              <a:rPr lang="en-US" altLang="en-US" sz="2400" b="1" i="1" dirty="0">
                <a:ea typeface="ＭＳ Ｐゴシック" panose="020B0600070205080204" pitchFamily="34" charset="-128"/>
              </a:rPr>
              <a:t>Public Utility Law Project</a:t>
            </a:r>
            <a:br>
              <a:rPr lang="en-US" altLang="en-US" sz="2400" b="1" i="1" dirty="0">
                <a:ea typeface="ＭＳ Ｐゴシック" panose="020B0600070205080204" pitchFamily="34" charset="-128"/>
              </a:rPr>
            </a:br>
            <a:r>
              <a:rPr lang="en-US" altLang="en-US" sz="2400" b="1" i="1" dirty="0">
                <a:ea typeface="ＭＳ Ｐゴシック" panose="020B0600070205080204" pitchFamily="34" charset="-128"/>
              </a:rPr>
              <a:t>of New York  </a:t>
            </a:r>
            <a:endParaRPr lang="en-US" altLang="en-US" sz="2400" dirty="0">
              <a:ea typeface="ＭＳ Ｐゴシック" panose="020B0600070205080204" pitchFamily="34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C0F214-6B64-3F4E-9026-1AAF62A75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96" y="4545012"/>
            <a:ext cx="706438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5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1FB13-1AF7-D84F-97EC-4E7080AC7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798973"/>
            <a:ext cx="2874392" cy="2247117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In 2016, pulp partnered with the center for urban pedagogy to make utility policy accessible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3670C7-4D70-9847-B552-380E400FA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/>
          <a:lstStyle/>
          <a:p>
            <a:r>
              <a:rPr lang="en-US" dirty="0"/>
              <a:t>8 panels/pages; opens into a wall poster for use by constituent service reps, public interest attorneys, self-help</a:t>
            </a:r>
          </a:p>
        </p:txBody>
      </p:sp>
      <p:pic>
        <p:nvPicPr>
          <p:cNvPr id="5" name="Picture 2" descr="http://utilityproject.org/wp-content/uploads/2015/05/image.png">
            <a:extLst>
              <a:ext uri="{FF2B5EF4-FFF2-40B4-BE49-F238E27FC236}">
                <a16:creationId xmlns:a16="http://schemas.microsoft.com/office/drawing/2014/main" id="{F9048184-D35C-8F49-9C6D-F6A885FB84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8" b="18048"/>
          <a:stretch>
            <a:fillRect/>
          </a:stretch>
        </p:blipFill>
        <p:spPr>
          <a:xfrm>
            <a:off x="4038600" y="1068366"/>
            <a:ext cx="4729162" cy="4436633"/>
          </a:xfr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8F4DC7-E867-794E-9CCE-4EC042C2E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181" y="568882"/>
            <a:ext cx="4954419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7081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03F10-9DDE-6342-9CBD-3E919BD08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042" y="533401"/>
            <a:ext cx="2425950" cy="2512690"/>
          </a:xfrm>
        </p:spPr>
        <p:txBody>
          <a:bodyPr>
            <a:normAutofit/>
          </a:bodyPr>
          <a:lstStyle/>
          <a:p>
            <a:r>
              <a:rPr lang="en-US" dirty="0"/>
              <a:t>The shine-a-light brochure gives a simple message, then details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28ADE-74A5-4745-8E23-8EA97FBBC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>
                <a:ea typeface="ＭＳ Ｐゴシック" panose="020B0600070205080204" pitchFamily="34" charset="-128"/>
              </a:rPr>
              <a:t>All key concepts are expressed in plain English with pictures, in 5 panels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75E110A-1001-BF44-8A49-B603E535B9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660" y="23812"/>
            <a:ext cx="3829050" cy="1507634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F6E5C-3DA9-A64D-A514-166DBE4326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872" y="1676400"/>
            <a:ext cx="2530627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95674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4882977C-2939-F34C-B9D7-E84756B9E6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What is pulp’s mission?</a:t>
            </a:r>
          </a:p>
        </p:txBody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88D05D6-E2DE-5548-9DC8-EE133B0759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Educate;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Advocate; and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Litigate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On behalf of low/fixed-income New York Utility consumers (primarily)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600" dirty="0">
                <a:ea typeface="ＭＳ Ｐゴシック" panose="020B0600070205080204" pitchFamily="34" charset="-128"/>
              </a:rPr>
              <a:t>We have wide latitude in choosing how to effect our mission</a:t>
            </a:r>
          </a:p>
        </p:txBody>
      </p:sp>
    </p:spTree>
  </p:cSld>
  <p:clrMapOvr>
    <a:masterClrMapping/>
  </p:clrMapOvr>
  <p:transition spd="med" advTm="5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6642D18-6E65-4745-84DD-0FB277548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NYS’s Unaffordability Crisis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1459820-B896-6F48-B49F-599C4E70A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en-US" sz="2600">
                <a:ea typeface="ＭＳ Ｐゴシック" panose="020B0600070205080204" pitchFamily="34" charset="-128"/>
              </a:rPr>
              <a:t>NYS’ </a:t>
            </a:r>
            <a:r>
              <a:rPr lang="en-US" altLang="ja-JP" sz="2600">
                <a:ea typeface="ＭＳ Ｐゴシック" panose="020B0600070205080204" pitchFamily="34" charset="-128"/>
              </a:rPr>
              <a:t>electric and gas utilities issued 7.2 million shutoff notices in 2014 </a:t>
            </a:r>
          </a:p>
          <a:p>
            <a:r>
              <a:rPr lang="en-US" altLang="ja-JP" sz="2600">
                <a:ea typeface="ＭＳ Ｐゴシック" panose="020B0600070205080204" pitchFamily="34" charset="-128"/>
              </a:rPr>
              <a:t>1,037,651 residential customers owed $800 million in 60-day+ arrears in 2015</a:t>
            </a:r>
          </a:p>
          <a:p>
            <a:r>
              <a:rPr lang="en-US" altLang="en-US" sz="2600">
                <a:ea typeface="ＭＳ Ｐゴシック" panose="020B0600070205080204" pitchFamily="34" charset="-128"/>
              </a:rPr>
              <a:t> service was terminated as a bill collection measure to 295,797 customers statewide in 2015  (Note: a customer = 3 people) </a:t>
            </a:r>
          </a:p>
          <a:p>
            <a:r>
              <a:rPr lang="en-US" altLang="en-US" sz="2600">
                <a:ea typeface="ＭＳ Ｐゴシック" panose="020B0600070205080204" pitchFamily="34" charset="-128"/>
              </a:rPr>
              <a:t>Con Edison mailed 2.8 million shutoff notices and shut off service to 82,000 customers in 2014</a:t>
            </a:r>
          </a:p>
        </p:txBody>
      </p:sp>
    </p:spTree>
    <p:extLst>
      <p:ext uri="{BB962C8B-B14F-4D97-AF65-F5344CB8AC3E}">
        <p14:creationId xmlns:p14="http://schemas.microsoft.com/office/powerpoint/2010/main" val="3795867546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6642D18-6E65-4745-84DD-0FB277548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Pulp’s education strategies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1459820-B896-6F48-B49F-599C4E70A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sz="2600" dirty="0">
                <a:ea typeface="ＭＳ Ｐゴシック" panose="020B0600070205080204" pitchFamily="34" charset="-128"/>
              </a:rPr>
              <a:t>In 2016, we conducted Know Your Rights Trainings and CLEs for roughly 300 groups and individuals/attorneys (see, </a:t>
            </a:r>
            <a:r>
              <a:rPr lang="en-US" altLang="en-US" sz="2600" dirty="0">
                <a:ea typeface="ＭＳ Ｐゴシック" panose="020B0600070205080204" pitchFamily="34" charset="-128"/>
                <a:hlinkClick r:id="rId2"/>
              </a:rPr>
              <a:t>http://utilityproject.org/2018/02/27/2016-annual-report-public-utility-law-project-of-new-york/</a:t>
            </a:r>
            <a:r>
              <a:rPr lang="en-US" altLang="en-US" sz="2600" dirty="0">
                <a:ea typeface="ＭＳ Ｐゴシック" panose="020B0600070205080204" pitchFamily="34" charset="-128"/>
              </a:rPr>
              <a:t>)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In 2017, we gave a CLE on HEFPA for the State Legislature &amp; attorneys, the AG and agency attorneys – a total of 300 government servants</a:t>
            </a:r>
          </a:p>
        </p:txBody>
      </p:sp>
    </p:spTree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6642D18-6E65-4745-84DD-0FB277548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Pulp’s education strategies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- continued -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1459820-B896-6F48-B49F-599C4E70A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600" dirty="0">
                <a:ea typeface="ＭＳ Ｐゴシック" panose="020B0600070205080204" pitchFamily="34" charset="-128"/>
              </a:rPr>
              <a:t>In every meeting with State, Municipal and Local elected officials we give them copies of Shine a Light and our annual report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In every CLE or KYR training, we give out copies of Shine a Light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In every Utility Clinic, we give out copies of Shine a Light</a:t>
            </a:r>
          </a:p>
          <a:p>
            <a:endParaRPr lang="en-US" altLang="en-US" sz="2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8751220"/>
      </p:ext>
    </p:extLst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C6642D18-6E65-4745-84DD-0FB277548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Pulp’s education strategies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- next steps -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1459820-B896-6F48-B49F-599C4E70A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en-US" sz="2600" dirty="0">
                <a:ea typeface="ＭＳ Ｐゴシック" panose="020B0600070205080204" pitchFamily="34" charset="-128"/>
              </a:rPr>
              <a:t>We are having Shine a Light translated into Spanish, French, Creole, Russian and Chinese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We are adapting Shine a Light so that public officials can add their picture and contact info and mail it out as “their” constituent material</a:t>
            </a:r>
          </a:p>
          <a:p>
            <a:r>
              <a:rPr lang="en-US" altLang="en-US" sz="2600" dirty="0">
                <a:ea typeface="ＭＳ Ｐゴシック" panose="020B0600070205080204" pitchFamily="34" charset="-128"/>
              </a:rPr>
              <a:t>We are adding it to our “Why &amp; How You Should Intervene in Rate &amp; Policy Cases” trainings</a:t>
            </a:r>
          </a:p>
          <a:p>
            <a:endParaRPr lang="en-US" altLang="en-US" sz="2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5416451"/>
      </p:ext>
    </p:extLst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Our partners in the struggle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7D5672-DB03-A04F-8183-E4D9BC01C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19201"/>
            <a:ext cx="82296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20097"/>
      </p:ext>
    </p:extLst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5">
            <a:extLst>
              <a:ext uri="{FF2B5EF4-FFF2-40B4-BE49-F238E27FC236}">
                <a16:creationId xmlns:a16="http://schemas.microsoft.com/office/drawing/2014/main" id="{AE3C32D4-407B-1E40-9C16-4FD5794A40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b="1">
                <a:ea typeface="ＭＳ Ｐゴシック" panose="020B0600070205080204" pitchFamily="34" charset="-128"/>
              </a:rPr>
              <a:t>Public Utility Law Project of NY, Inc.</a:t>
            </a:r>
          </a:p>
        </p:txBody>
      </p:sp>
      <p:sp>
        <p:nvSpPr>
          <p:cNvPr id="74756" name="Content Placeholder 1">
            <a:extLst>
              <a:ext uri="{FF2B5EF4-FFF2-40B4-BE49-F238E27FC236}">
                <a16:creationId xmlns:a16="http://schemas.microsoft.com/office/drawing/2014/main" id="{6A735B2A-B85F-024A-BA93-4FD32E4852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  <a:hlinkClick r:id="rId2"/>
              </a:rPr>
              <a:t>www.utilityproject.org</a:t>
            </a: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  <a:hlinkClick r:id="rId3"/>
              </a:rPr>
              <a:t>https://www.facebook.com/UtilityProject</a:t>
            </a: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  <a:hlinkClick r:id="rId4"/>
              </a:rPr>
              <a:t>https://twitter.com/UtilityProject</a:t>
            </a: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Email: </a:t>
            </a:r>
            <a:r>
              <a:rPr lang="en-US" altLang="en-US">
                <a:ea typeface="ＭＳ Ｐゴシック" panose="020B0600070205080204" pitchFamily="34" charset="-128"/>
                <a:hlinkClick r:id="rId5"/>
              </a:rPr>
              <a:t>info@utilityproject.org</a:t>
            </a:r>
            <a:endParaRPr lang="en-US" altLang="en-US">
              <a:ea typeface="ＭＳ Ｐゴシック" panose="020B0600070205080204" pitchFamily="34" charset="-128"/>
            </a:endParaRPr>
          </a:p>
          <a:p>
            <a:r>
              <a:rPr lang="en-US" altLang="en-US">
                <a:ea typeface="ＭＳ Ｐゴシック" panose="020B0600070205080204" pitchFamily="34" charset="-128"/>
              </a:rPr>
              <a:t>Phone: (877) 669-2572 – Toll Free</a:t>
            </a:r>
          </a:p>
          <a:p>
            <a:r>
              <a:rPr lang="en-US" altLang="en-US">
                <a:ea typeface="ＭＳ Ｐゴシック" panose="020B0600070205080204" pitchFamily="34" charset="-128"/>
              </a:rPr>
              <a:t>Mail: 90 S. Swan St., Suite 401, Albany, New York 12210</a:t>
            </a:r>
          </a:p>
        </p:txBody>
      </p:sp>
    </p:spTree>
  </p:cSld>
  <p:clrMapOvr>
    <a:masterClrMapping/>
  </p:clrMapOvr>
  <p:transition spd="med" advTm="11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>
            <a:extLst>
              <a:ext uri="{FF2B5EF4-FFF2-40B4-BE49-F238E27FC236}">
                <a16:creationId xmlns:a16="http://schemas.microsoft.com/office/drawing/2014/main" id="{E23DFB25-D17D-564C-83E0-9B2EF187F5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000" b="1" dirty="0">
                <a:ea typeface="ＭＳ Ｐゴシック" panose="020B0600070205080204" pitchFamily="34" charset="-128"/>
              </a:rPr>
              <a:t>Public Utility Law Project of NY, Inc.</a:t>
            </a:r>
          </a:p>
        </p:txBody>
      </p:sp>
      <p:sp>
        <p:nvSpPr>
          <p:cNvPr id="4100" name="Content Placeholder 1">
            <a:extLst>
              <a:ext uri="{FF2B5EF4-FFF2-40B4-BE49-F238E27FC236}">
                <a16:creationId xmlns:a16="http://schemas.microsoft.com/office/drawing/2014/main" id="{D9EC408B-59B1-BA4B-B59F-DB31A2EDD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  <a:hlinkClick r:id="rId2"/>
              </a:rPr>
              <a:t>www.utilityproject.org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https://www.facebook.com/UtilityProject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hlinkClick r:id="rId4"/>
              </a:rPr>
              <a:t>https://twitter.com/UtilityProject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Email: </a:t>
            </a:r>
            <a:r>
              <a:rPr lang="en-US" altLang="en-US" dirty="0">
                <a:ea typeface="ＭＳ Ｐゴシック" panose="020B0600070205080204" pitchFamily="34" charset="-128"/>
                <a:hlinkClick r:id="rId5"/>
              </a:rPr>
              <a:t>info@utilityproject.org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Phone: (877) 669-2572 – Toll Free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FAX: (877) 669-2572 – Toll Free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Mail: 90 S. Swan St., Suite 305, Albany, New York 12210</a:t>
            </a:r>
          </a:p>
        </p:txBody>
      </p:sp>
    </p:spTree>
  </p:cSld>
  <p:clrMapOvr>
    <a:masterClrMapping/>
  </p:clrMapOvr>
  <p:transition spd="med" advTm="11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09F1AE3-7225-3843-98EC-C13BB53C4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THREE SOURCES to learn about utility consumer rights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47CC53C-A9EC-5042-9950-1B652057F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571625"/>
            <a:ext cx="8001000" cy="4319588"/>
          </a:xfrm>
        </p:spPr>
        <p:txBody>
          <a:bodyPr>
            <a:normAutofit/>
          </a:bodyPr>
          <a:lstStyle/>
          <a:p>
            <a:endParaRPr lang="en-US" altLang="en-US" b="1" u="sng" dirty="0">
              <a:ea typeface="ＭＳ Ｐゴシック" panose="020B0600070205080204" pitchFamily="34" charset="-128"/>
            </a:endParaRPr>
          </a:p>
          <a:p>
            <a:r>
              <a:rPr lang="en-US" altLang="en-US" b="1" u="sng" dirty="0">
                <a:ea typeface="ＭＳ Ｐゴシック" panose="020B0600070205080204" pitchFamily="34" charset="-128"/>
              </a:rPr>
              <a:t>Art. 2 of the Public Service Law – sections 30-53 (</a:t>
            </a:r>
            <a:r>
              <a:rPr lang="en-US" dirty="0"/>
              <a:t>https://</a:t>
            </a:r>
            <a:r>
              <a:rPr lang="en-US" dirty="0" err="1"/>
              <a:t>bit.ly</a:t>
            </a:r>
            <a:r>
              <a:rPr lang="en-US" dirty="0"/>
              <a:t>/2yEQlcG</a:t>
            </a:r>
            <a:r>
              <a:rPr lang="en-US" altLang="en-US" b="1" u="sng" dirty="0">
                <a:ea typeface="ＭＳ Ｐゴシック" panose="020B0600070205080204" pitchFamily="34" charset="-128"/>
              </a:rPr>
              <a:t>)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b="1" u="sng" dirty="0">
                <a:ea typeface="ＭＳ Ｐゴシック" panose="020B0600070205080204" pitchFamily="34" charset="-128"/>
              </a:rPr>
              <a:t>Public Service Commission </a:t>
            </a:r>
            <a:r>
              <a:rPr lang="en-US" altLang="en-US" b="1" u="sng" dirty="0" err="1">
                <a:ea typeface="ＭＳ Ｐゴシック" panose="020B0600070205080204" pitchFamily="34" charset="-128"/>
              </a:rPr>
              <a:t>Regs</a:t>
            </a:r>
            <a:r>
              <a:rPr lang="en-US" altLang="en-US" b="1" u="sng" dirty="0">
                <a:ea typeface="ＭＳ Ｐゴシック" panose="020B0600070205080204" pitchFamily="34" charset="-128"/>
              </a:rPr>
              <a:t> </a:t>
            </a:r>
            <a:r>
              <a:rPr lang="en-US" altLang="en-US" dirty="0">
                <a:ea typeface="ＭＳ Ｐゴシック" panose="020B0600070205080204" pitchFamily="34" charset="-128"/>
              </a:rPr>
              <a:t>- 16 New York Code, Rules &amp; </a:t>
            </a:r>
            <a:r>
              <a:rPr lang="en-US" altLang="en-US" dirty="0" err="1">
                <a:ea typeface="ＭＳ Ｐゴシック" panose="020B0600070205080204" pitchFamily="34" charset="-128"/>
              </a:rPr>
              <a:t>Regs</a:t>
            </a:r>
            <a:r>
              <a:rPr lang="en-US" altLang="en-US" dirty="0">
                <a:ea typeface="ＭＳ Ｐゴシック" panose="020B0600070205080204" pitchFamily="34" charset="-128"/>
              </a:rPr>
              <a:t>. Part 11 (</a:t>
            </a:r>
            <a:r>
              <a:rPr lang="en-US" dirty="0"/>
              <a:t>https://</a:t>
            </a:r>
            <a:r>
              <a:rPr lang="en-US" dirty="0" err="1"/>
              <a:t>bit.ly</a:t>
            </a:r>
            <a:r>
              <a:rPr lang="en-US" dirty="0"/>
              <a:t>/2EEdspF</a:t>
            </a:r>
            <a:r>
              <a:rPr lang="en-US" altLang="en-US" dirty="0">
                <a:ea typeface="ＭＳ Ｐゴシック" panose="020B0600070205080204" pitchFamily="34" charset="-128"/>
              </a:rPr>
              <a:t>)</a:t>
            </a:r>
          </a:p>
          <a:p>
            <a:r>
              <a:rPr lang="en-US" altLang="en-US" b="1" u="sng" dirty="0">
                <a:ea typeface="ＭＳ Ｐゴシック" panose="020B0600070205080204" pitchFamily="34" charset="-128"/>
              </a:rPr>
              <a:t>PULP’s Know Your Rights Manual</a:t>
            </a:r>
            <a:r>
              <a:rPr lang="en-US" altLang="en-US" dirty="0">
                <a:ea typeface="ＭＳ Ｐゴシック" panose="020B0600070205080204" pitchFamily="34" charset="-128"/>
              </a:rPr>
              <a:t>  - Ch. 1 on HEFPA</a:t>
            </a:r>
          </a:p>
        </p:txBody>
      </p:sp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Article 2 of the PSL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23F4CCBE-3EFD-194B-AB53-57654D8587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016124"/>
            <a:ext cx="5715000" cy="3927475"/>
          </a:xfrm>
        </p:spPr>
      </p:pic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Article 2, sec. 37 of the PSL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583979-FF65-3349-ABB0-CF85F847A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34" y="1853755"/>
            <a:ext cx="6972300" cy="4103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366222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16 NYCRR Part 11.10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01A3EA-2C4F-254C-9429-45BF2BB00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981200"/>
            <a:ext cx="8781886" cy="385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48156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PULP’s Chapter on HEFPA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4C18B0-05F6-764D-914C-B40BEE59B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2" y="1825180"/>
            <a:ext cx="8140700" cy="422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53669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We realized we needed change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B15F9C-8C3A-4340-B65B-870751298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81200"/>
            <a:ext cx="78486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960475"/>
      </p:ext>
    </p:extLst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E990608-2CBC-9F40-9C28-31D087E7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And enlisted focus groups in a 12 month process &amp; 14 drafts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9B7299-90BB-BC41-8A81-08C9594E5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057400"/>
            <a:ext cx="8001000" cy="480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76407"/>
      </p:ext>
    </p:extLst>
  </p:cSld>
  <p:clrMapOvr>
    <a:masterClrMapping/>
  </p:clrMapOvr>
  <p:transition spd="med">
    <p:random/>
  </p:transition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DF7BB781738947BC91103F2572FBDB" ma:contentTypeVersion="9" ma:contentTypeDescription="Create a new document." ma:contentTypeScope="" ma:versionID="20f067c5f746d9deb0f03fa3d623c51c">
  <xsd:schema xmlns:xsd="http://www.w3.org/2001/XMLSchema" xmlns:xs="http://www.w3.org/2001/XMLSchema" xmlns:p="http://schemas.microsoft.com/office/2006/metadata/properties" xmlns:ns2="d4081f8b-5d88-422d-bf49-adef40c640e5" xmlns:ns3="a45a59ba-b026-45c0-9e20-391eb0fb602a" targetNamespace="http://schemas.microsoft.com/office/2006/metadata/properties" ma:root="true" ma:fieldsID="11499ecfd82b5b7f69bcfb72beeff075" ns2:_="" ns3:_="">
    <xsd:import namespace="d4081f8b-5d88-422d-bf49-adef40c640e5"/>
    <xsd:import namespace="a45a59ba-b026-45c0-9e20-391eb0fb602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081f8b-5d88-422d-bf49-adef40c640e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5a59ba-b026-45c0-9e20-391eb0fb602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1F0B66-F26C-4F89-A65D-81DBFF3CD2E9}">
  <ds:schemaRefs>
    <ds:schemaRef ds:uri="http://www.w3.org/XML/1998/namespace"/>
    <ds:schemaRef ds:uri="d4081f8b-5d88-422d-bf49-adef40c640e5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a45a59ba-b026-45c0-9e20-391eb0fb602a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127A777-5963-480E-BB91-FC4799C479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081f8b-5d88-422d-bf49-adef40c640e5"/>
    <ds:schemaRef ds:uri="a45a59ba-b026-45c0-9e20-391eb0fb60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5519B6-BBF2-4632-8B80-0E0E77C45F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{9668CEB5-713C-9E40-9C72-AE34018A72CF}tf10001119</Template>
  <TotalTime>5983</TotalTime>
  <Words>619</Words>
  <Application>Microsoft Macintosh PowerPoint</Application>
  <PresentationFormat>On-screen Show (4:3)</PresentationFormat>
  <Paragraphs>56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ＭＳ Ｐゴシック</vt:lpstr>
      <vt:lpstr>Arial</vt:lpstr>
      <vt:lpstr>Gill Sans MT</vt:lpstr>
      <vt:lpstr>Verdana</vt:lpstr>
      <vt:lpstr>Gallery</vt:lpstr>
      <vt:lpstr>Shine a Light on your utility rights: non-traditional public education on the home energy fair practices act (Art. 2 of the PSL)</vt:lpstr>
      <vt:lpstr>Public Utility Law Project of NY, Inc.</vt:lpstr>
      <vt:lpstr>THREE SOURCES to learn about utility consumer rights</vt:lpstr>
      <vt:lpstr>Article 2 of the PSL</vt:lpstr>
      <vt:lpstr>Article 2, sec. 37 of the PSL</vt:lpstr>
      <vt:lpstr>16 NYCRR Part 11.10</vt:lpstr>
      <vt:lpstr>PULP’s Chapter on HEFPA</vt:lpstr>
      <vt:lpstr>We realized we needed change</vt:lpstr>
      <vt:lpstr>And enlisted focus groups in a 12 month process &amp; 14 drafts</vt:lpstr>
      <vt:lpstr>In 2016, pulp partnered with the center for urban pedagogy to make utility policy accessible </vt:lpstr>
      <vt:lpstr>The shine-a-light brochure gives a simple message, then details</vt:lpstr>
      <vt:lpstr>What is pulp’s mission?</vt:lpstr>
      <vt:lpstr>NYS’s Unaffordability Crisis</vt:lpstr>
      <vt:lpstr>Pulp’s education strategies</vt:lpstr>
      <vt:lpstr>Pulp’s education strategies - continued -</vt:lpstr>
      <vt:lpstr>Pulp’s education strategies - next steps -</vt:lpstr>
      <vt:lpstr>Our partners in the struggle</vt:lpstr>
      <vt:lpstr>Public Utility Law Project of NY, Inc.</vt:lpstr>
    </vt:vector>
  </TitlesOfParts>
  <Manager/>
  <Company/>
  <LinksUpToDate>false</LinksUpToDate>
  <SharedDoc>false</SharedDoc>
  <HyperlinkBase/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Utility Law Project of New York, Inc.</dc:title>
  <dc:subject/>
  <dc:creator>Richard Berkley</dc:creator>
  <cp:keywords/>
  <dc:description>CLE for NYSERDA LIFE Conference</dc:description>
  <cp:lastModifiedBy>Richard Berkley</cp:lastModifiedBy>
  <cp:revision>87</cp:revision>
  <cp:lastPrinted>2017-11-24T20:07:03Z</cp:lastPrinted>
  <dcterms:created xsi:type="dcterms:W3CDTF">2016-02-16T14:42:55Z</dcterms:created>
  <dcterms:modified xsi:type="dcterms:W3CDTF">2018-06-25T12:32:43Z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0x0101008CDF7BB781738947BC91103F2572FBDB</vt:lpwstr>
  </property>
</Properties>
</file>