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2" r:id="rId4"/>
    <p:sldId id="293" r:id="rId5"/>
    <p:sldId id="276" r:id="rId6"/>
    <p:sldId id="275" r:id="rId7"/>
    <p:sldId id="267" r:id="rId8"/>
    <p:sldId id="281" r:id="rId9"/>
    <p:sldId id="283" r:id="rId10"/>
    <p:sldId id="268" r:id="rId11"/>
    <p:sldId id="269" r:id="rId12"/>
    <p:sldId id="284" r:id="rId13"/>
    <p:sldId id="277" r:id="rId14"/>
    <p:sldId id="258" r:id="rId15"/>
    <p:sldId id="278" r:id="rId16"/>
    <p:sldId id="285" r:id="rId17"/>
    <p:sldId id="279" r:id="rId18"/>
    <p:sldId id="280" r:id="rId19"/>
    <p:sldId id="270" r:id="rId20"/>
    <p:sldId id="271" r:id="rId21"/>
    <p:sldId id="287" r:id="rId22"/>
    <p:sldId id="286" r:id="rId23"/>
    <p:sldId id="288" r:id="rId24"/>
    <p:sldId id="292" r:id="rId25"/>
    <p:sldId id="290" r:id="rId26"/>
    <p:sldId id="289" r:id="rId27"/>
    <p:sldId id="2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1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0" autoAdjust="0"/>
    <p:restoredTop sz="95857" autoAdjust="0"/>
  </p:normalViewPr>
  <p:slideViewPr>
    <p:cSldViewPr snapToGrid="0" snapToObjects="1">
      <p:cViewPr varScale="1">
        <p:scale>
          <a:sx n="113" d="100"/>
          <a:sy n="113" d="100"/>
        </p:scale>
        <p:origin x="-1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E6A5F-C2D8-1A4E-950C-211C13CC51D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734423AB-44ED-4043-AC78-19798075D6F0}">
      <dgm:prSet custT="1"/>
      <dgm:spPr>
        <a:solidFill>
          <a:srgbClr val="7F7F7F"/>
        </a:solidFill>
      </dgm:spPr>
      <dgm:t>
        <a:bodyPr/>
        <a:lstStyle/>
        <a:p>
          <a:pPr rtl="0"/>
          <a:r>
            <a:rPr lang="en-US" sz="2400" dirty="0" smtClean="0"/>
            <a:t>Approach</a:t>
          </a:r>
          <a:endParaRPr lang="en-US" sz="2400" dirty="0"/>
        </a:p>
      </dgm:t>
    </dgm:pt>
    <dgm:pt modelId="{26B67CA7-ED21-6D4B-8424-EBD3F6E1524C}" type="parTrans" cxnId="{12585916-219E-2F42-A2A0-53AF0DC48F47}">
      <dgm:prSet/>
      <dgm:spPr/>
      <dgm:t>
        <a:bodyPr/>
        <a:lstStyle/>
        <a:p>
          <a:endParaRPr lang="en-US"/>
        </a:p>
      </dgm:t>
    </dgm:pt>
    <dgm:pt modelId="{D2BAE5C2-A500-3945-B09C-BB575C334889}" type="sibTrans" cxnId="{12585916-219E-2F42-A2A0-53AF0DC48F47}">
      <dgm:prSet/>
      <dgm:spPr/>
      <dgm:t>
        <a:bodyPr/>
        <a:lstStyle/>
        <a:p>
          <a:endParaRPr lang="en-US"/>
        </a:p>
      </dgm:t>
    </dgm:pt>
    <dgm:pt modelId="{C03A1E80-4CB9-5E4B-8835-ADFA17184EC1}">
      <dgm:prSet custT="1"/>
      <dgm:spPr>
        <a:solidFill>
          <a:schemeClr val="bg1">
            <a:lumMod val="50000"/>
          </a:schemeClr>
        </a:solidFill>
      </dgm:spPr>
      <dgm:t>
        <a:bodyPr/>
        <a:lstStyle/>
        <a:p>
          <a:pPr rtl="0"/>
          <a:r>
            <a:rPr lang="en-US" sz="2400" dirty="0" smtClean="0"/>
            <a:t>Context</a:t>
          </a:r>
          <a:r>
            <a:rPr lang="en-US" sz="1500" dirty="0" smtClean="0"/>
            <a:t> </a:t>
          </a:r>
          <a:endParaRPr lang="en-US" sz="1500" dirty="0"/>
        </a:p>
      </dgm:t>
    </dgm:pt>
    <dgm:pt modelId="{2AA7B560-2FBD-4741-9B2B-195289E8DA39}" type="parTrans" cxnId="{5C535EA3-D770-7847-B869-0C994AD3C083}">
      <dgm:prSet/>
      <dgm:spPr/>
      <dgm:t>
        <a:bodyPr/>
        <a:lstStyle/>
        <a:p>
          <a:endParaRPr lang="en-US"/>
        </a:p>
      </dgm:t>
    </dgm:pt>
    <dgm:pt modelId="{DB0CBCED-A1F3-E54D-A8CC-D9C389E79AEA}" type="sibTrans" cxnId="{5C535EA3-D770-7847-B869-0C994AD3C083}">
      <dgm:prSet/>
      <dgm:spPr/>
      <dgm:t>
        <a:bodyPr/>
        <a:lstStyle/>
        <a:p>
          <a:endParaRPr lang="en-US"/>
        </a:p>
      </dgm:t>
    </dgm:pt>
    <dgm:pt modelId="{EC6B1536-4ABE-D648-8D45-64347FF5DDDA}">
      <dgm:prSet/>
      <dgm:spPr>
        <a:ln>
          <a:solidFill>
            <a:schemeClr val="bg1">
              <a:lumMod val="65000"/>
            </a:schemeClr>
          </a:solidFill>
        </a:ln>
      </dgm:spPr>
      <dgm:t>
        <a:bodyPr/>
        <a:lstStyle/>
        <a:p>
          <a:r>
            <a:rPr lang="en-US" dirty="0" smtClean="0"/>
            <a:t>Growth in DPV has critical implications for utility planning processes, potentially affecting future infrastructure needs.</a:t>
          </a:r>
          <a:endParaRPr lang="en-US" dirty="0"/>
        </a:p>
      </dgm:t>
    </dgm:pt>
    <dgm:pt modelId="{3748AF63-7AA4-ED40-B06A-91C98141D7D2}" type="parTrans" cxnId="{82F4AF5A-4999-A744-AD66-9A74B8AA4ABF}">
      <dgm:prSet/>
      <dgm:spPr/>
      <dgm:t>
        <a:bodyPr/>
        <a:lstStyle/>
        <a:p>
          <a:endParaRPr lang="en-US"/>
        </a:p>
      </dgm:t>
    </dgm:pt>
    <dgm:pt modelId="{C8C96947-7D62-744F-91B3-AA7C8EA45F13}" type="sibTrans" cxnId="{82F4AF5A-4999-A744-AD66-9A74B8AA4ABF}">
      <dgm:prSet/>
      <dgm:spPr/>
      <dgm:t>
        <a:bodyPr/>
        <a:lstStyle/>
        <a:p>
          <a:endParaRPr lang="en-US"/>
        </a:p>
      </dgm:t>
    </dgm:pt>
    <dgm:pt modelId="{4E1F9C88-B998-744D-8E25-0FAE154FC292}">
      <dgm:prSet/>
      <dgm:spPr>
        <a:ln>
          <a:solidFill>
            <a:srgbClr val="A6A6A6"/>
          </a:solidFill>
        </a:ln>
      </dgm:spPr>
      <dgm:t>
        <a:bodyPr/>
        <a:lstStyle/>
        <a:p>
          <a:r>
            <a:rPr lang="en-US" dirty="0" smtClean="0"/>
            <a:t>Comparative analysis and evaluation of roughly 30 recent planning studies, identifying innovative practices, lessons learned, and state-of-the-art tools. </a:t>
          </a:r>
          <a:endParaRPr lang="en-US" dirty="0"/>
        </a:p>
      </dgm:t>
    </dgm:pt>
    <dgm:pt modelId="{0410CE54-4F87-4C41-9871-B329CB3031CE}" type="parTrans" cxnId="{133D6192-2197-914C-AD01-4ACF9CD8E6E5}">
      <dgm:prSet/>
      <dgm:spPr/>
      <dgm:t>
        <a:bodyPr/>
        <a:lstStyle/>
        <a:p>
          <a:endParaRPr lang="en-US"/>
        </a:p>
      </dgm:t>
    </dgm:pt>
    <dgm:pt modelId="{036410B8-7D2A-4748-8CCC-A46247172A4D}" type="sibTrans" cxnId="{133D6192-2197-914C-AD01-4ACF9CD8E6E5}">
      <dgm:prSet/>
      <dgm:spPr/>
      <dgm:t>
        <a:bodyPr/>
        <a:lstStyle/>
        <a:p>
          <a:endParaRPr lang="en-US"/>
        </a:p>
      </dgm:t>
    </dgm:pt>
    <dgm:pt modelId="{2D9B6243-3694-3745-B311-B34032075278}">
      <dgm:prSet custT="1"/>
      <dgm:spPr>
        <a:solidFill>
          <a:srgbClr val="7F7F7F"/>
        </a:solidFill>
      </dgm:spPr>
      <dgm:t>
        <a:bodyPr/>
        <a:lstStyle/>
        <a:p>
          <a:r>
            <a:rPr lang="en-US" sz="2400" dirty="0" smtClean="0"/>
            <a:t>Scope</a:t>
          </a:r>
          <a:endParaRPr lang="en-US" sz="2400" dirty="0"/>
        </a:p>
      </dgm:t>
    </dgm:pt>
    <dgm:pt modelId="{7F37A835-7111-B346-8C5F-335129729C05}" type="parTrans" cxnId="{88726EE6-6022-0F46-BCA9-2B5F5EB8C6B9}">
      <dgm:prSet/>
      <dgm:spPr/>
      <dgm:t>
        <a:bodyPr/>
        <a:lstStyle/>
        <a:p>
          <a:endParaRPr lang="en-US"/>
        </a:p>
      </dgm:t>
    </dgm:pt>
    <dgm:pt modelId="{C451563D-5BC8-D348-A216-FE2C6A61BFCF}" type="sibTrans" cxnId="{88726EE6-6022-0F46-BCA9-2B5F5EB8C6B9}">
      <dgm:prSet/>
      <dgm:spPr/>
      <dgm:t>
        <a:bodyPr/>
        <a:lstStyle/>
        <a:p>
          <a:endParaRPr lang="en-US"/>
        </a:p>
      </dgm:t>
    </dgm:pt>
    <dgm:pt modelId="{E7F4CF62-1866-AD4E-8BCB-B0DDE7D44AE7}">
      <dgm:prSet/>
      <dgm:spPr>
        <a:ln>
          <a:solidFill>
            <a:srgbClr val="A6A6A6"/>
          </a:solidFill>
        </a:ln>
      </dgm:spPr>
      <dgm:t>
        <a:bodyPr/>
        <a:lstStyle/>
        <a:p>
          <a:r>
            <a:rPr lang="en-US" dirty="0" smtClean="0"/>
            <a:t>Electric infrastructure planning (IRPs, transmission, distribution).</a:t>
          </a:r>
          <a:endParaRPr lang="en-US" dirty="0"/>
        </a:p>
      </dgm:t>
    </dgm:pt>
    <dgm:pt modelId="{2F6562F2-7220-4949-8A21-431F09184571}" type="parTrans" cxnId="{676D5449-14FA-AE43-9305-3AE88E36D893}">
      <dgm:prSet/>
      <dgm:spPr/>
      <dgm:t>
        <a:bodyPr/>
        <a:lstStyle/>
        <a:p>
          <a:endParaRPr lang="en-US"/>
        </a:p>
      </dgm:t>
    </dgm:pt>
    <dgm:pt modelId="{3D425160-FA5E-4F4E-8F17-2DAAE759603B}" type="sibTrans" cxnId="{676D5449-14FA-AE43-9305-3AE88E36D893}">
      <dgm:prSet/>
      <dgm:spPr/>
      <dgm:t>
        <a:bodyPr/>
        <a:lstStyle/>
        <a:p>
          <a:endParaRPr lang="en-US"/>
        </a:p>
      </dgm:t>
    </dgm:pt>
    <dgm:pt modelId="{B71645B3-BB57-7E4D-83F5-8401C7308491}">
      <dgm:prSet/>
      <dgm:spPr>
        <a:ln>
          <a:solidFill>
            <a:srgbClr val="A6A6A6"/>
          </a:solidFill>
        </a:ln>
      </dgm:spPr>
      <dgm:t>
        <a:bodyPr/>
        <a:lstStyle/>
        <a:p>
          <a:r>
            <a:rPr lang="en-US" dirty="0" smtClean="0"/>
            <a:t>Focus on the treatment of DPV, with emphasis on how DPV growth is accounted for within planning studies.</a:t>
          </a:r>
          <a:endParaRPr lang="en-US" dirty="0"/>
        </a:p>
      </dgm:t>
    </dgm:pt>
    <dgm:pt modelId="{5A2FC3A9-685F-0B44-8A98-644D62FC2C42}" type="parTrans" cxnId="{D9AC0819-EC3A-AE49-A765-F383DF11B417}">
      <dgm:prSet/>
      <dgm:spPr/>
      <dgm:t>
        <a:bodyPr/>
        <a:lstStyle/>
        <a:p>
          <a:endParaRPr lang="en-US"/>
        </a:p>
      </dgm:t>
    </dgm:pt>
    <dgm:pt modelId="{957B3749-12F9-3347-A41B-6A6C9E566F0A}" type="sibTrans" cxnId="{D9AC0819-EC3A-AE49-A765-F383DF11B417}">
      <dgm:prSet/>
      <dgm:spPr/>
      <dgm:t>
        <a:bodyPr/>
        <a:lstStyle/>
        <a:p>
          <a:endParaRPr lang="en-US"/>
        </a:p>
      </dgm:t>
    </dgm:pt>
    <dgm:pt modelId="{C56CC6BD-6382-0B4A-B100-7A064A63749F}">
      <dgm:prSet/>
      <dgm:spPr>
        <a:ln>
          <a:solidFill>
            <a:schemeClr val="bg1">
              <a:lumMod val="65000"/>
            </a:schemeClr>
          </a:solidFill>
        </a:ln>
      </dgm:spPr>
      <dgm:t>
        <a:bodyPr/>
        <a:lstStyle/>
        <a:p>
          <a:r>
            <a:rPr lang="en-US" dirty="0" smtClean="0"/>
            <a:t>Analysts project that distributed solar </a:t>
          </a:r>
          <a:r>
            <a:rPr lang="en-US" dirty="0" err="1" smtClean="0"/>
            <a:t>photovoltaics</a:t>
          </a:r>
          <a:r>
            <a:rPr lang="en-US" dirty="0" smtClean="0"/>
            <a:t> (DPV) will continue growing rapidly across the United States.</a:t>
          </a:r>
          <a:endParaRPr lang="en-US" dirty="0"/>
        </a:p>
      </dgm:t>
    </dgm:pt>
    <dgm:pt modelId="{8F93BF9C-27EA-5545-8AA0-AB7965395265}" type="parTrans" cxnId="{4BB7564E-7B59-F44F-87D2-7BBA5483646A}">
      <dgm:prSet/>
      <dgm:spPr/>
      <dgm:t>
        <a:bodyPr/>
        <a:lstStyle/>
        <a:p>
          <a:endParaRPr lang="en-US"/>
        </a:p>
      </dgm:t>
    </dgm:pt>
    <dgm:pt modelId="{D0849987-67D9-584D-B808-F732084A31DC}" type="sibTrans" cxnId="{4BB7564E-7B59-F44F-87D2-7BBA5483646A}">
      <dgm:prSet/>
      <dgm:spPr/>
      <dgm:t>
        <a:bodyPr/>
        <a:lstStyle/>
        <a:p>
          <a:endParaRPr lang="en-US"/>
        </a:p>
      </dgm:t>
    </dgm:pt>
    <dgm:pt modelId="{F2DD8036-C9B8-4148-A6D9-7BD8F00F1B5A}">
      <dgm:prSet/>
      <dgm:spPr>
        <a:ln>
          <a:solidFill>
            <a:schemeClr val="bg1">
              <a:lumMod val="65000"/>
            </a:schemeClr>
          </a:solidFill>
        </a:ln>
      </dgm:spPr>
      <dgm:t>
        <a:bodyPr/>
        <a:lstStyle/>
        <a:p>
          <a:r>
            <a:rPr lang="en-US" dirty="0" smtClean="0"/>
            <a:t>Appropriate techniques to incorporate DPV into utility planning are essential to ensuring reliable operation of the electric system and realizing the full value of DPV.</a:t>
          </a:r>
          <a:endParaRPr lang="en-US" dirty="0"/>
        </a:p>
      </dgm:t>
    </dgm:pt>
    <dgm:pt modelId="{741EA449-0A71-0843-8C9C-95AE1AD9D88C}" type="parTrans" cxnId="{82E4E9F9-13CB-7A49-9196-100473D09EE0}">
      <dgm:prSet/>
      <dgm:spPr/>
      <dgm:t>
        <a:bodyPr/>
        <a:lstStyle/>
        <a:p>
          <a:endParaRPr lang="en-US"/>
        </a:p>
      </dgm:t>
    </dgm:pt>
    <dgm:pt modelId="{230C84D2-A50B-2248-8E6F-1B9C7524CB95}" type="sibTrans" cxnId="{82E4E9F9-13CB-7A49-9196-100473D09EE0}">
      <dgm:prSet/>
      <dgm:spPr/>
      <dgm:t>
        <a:bodyPr/>
        <a:lstStyle/>
        <a:p>
          <a:endParaRPr lang="en-US"/>
        </a:p>
      </dgm:t>
    </dgm:pt>
    <dgm:pt modelId="{F6CF2D55-7BBF-5A43-958D-28A224C23C4D}" type="pres">
      <dgm:prSet presAssocID="{0D9E6A5F-C2D8-1A4E-950C-211C13CC51DA}" presName="linear" presStyleCnt="0">
        <dgm:presLayoutVars>
          <dgm:dir/>
          <dgm:animLvl val="lvl"/>
          <dgm:resizeHandles val="exact"/>
        </dgm:presLayoutVars>
      </dgm:prSet>
      <dgm:spPr/>
      <dgm:t>
        <a:bodyPr/>
        <a:lstStyle/>
        <a:p>
          <a:endParaRPr lang="en-US"/>
        </a:p>
      </dgm:t>
    </dgm:pt>
    <dgm:pt modelId="{310ABA47-2A9D-F340-9306-703FBF032D5E}" type="pres">
      <dgm:prSet presAssocID="{C03A1E80-4CB9-5E4B-8835-ADFA17184EC1}" presName="parentLin" presStyleCnt="0"/>
      <dgm:spPr/>
    </dgm:pt>
    <dgm:pt modelId="{51244B7E-185E-2E4A-A9B9-0F3C9BBD2EBD}" type="pres">
      <dgm:prSet presAssocID="{C03A1E80-4CB9-5E4B-8835-ADFA17184EC1}" presName="parentLeftMargin" presStyleLbl="node1" presStyleIdx="0" presStyleCnt="3"/>
      <dgm:spPr/>
      <dgm:t>
        <a:bodyPr/>
        <a:lstStyle/>
        <a:p>
          <a:endParaRPr lang="en-US"/>
        </a:p>
      </dgm:t>
    </dgm:pt>
    <dgm:pt modelId="{2B35B9F8-0A3A-0F4C-A711-5E29B3717E29}" type="pres">
      <dgm:prSet presAssocID="{C03A1E80-4CB9-5E4B-8835-ADFA17184EC1}" presName="parentText" presStyleLbl="node1" presStyleIdx="0" presStyleCnt="3" custScaleX="34176" custScaleY="77439">
        <dgm:presLayoutVars>
          <dgm:chMax val="0"/>
          <dgm:bulletEnabled val="1"/>
        </dgm:presLayoutVars>
      </dgm:prSet>
      <dgm:spPr/>
      <dgm:t>
        <a:bodyPr/>
        <a:lstStyle/>
        <a:p>
          <a:endParaRPr lang="en-US"/>
        </a:p>
      </dgm:t>
    </dgm:pt>
    <dgm:pt modelId="{F48C750D-5D5C-3448-87F9-134258503EBD}" type="pres">
      <dgm:prSet presAssocID="{C03A1E80-4CB9-5E4B-8835-ADFA17184EC1}" presName="negativeSpace" presStyleCnt="0"/>
      <dgm:spPr/>
    </dgm:pt>
    <dgm:pt modelId="{E13F616C-8E88-A247-A224-0BB4F5C16D13}" type="pres">
      <dgm:prSet presAssocID="{C03A1E80-4CB9-5E4B-8835-ADFA17184EC1}" presName="childText" presStyleLbl="conFgAcc1" presStyleIdx="0" presStyleCnt="3">
        <dgm:presLayoutVars>
          <dgm:bulletEnabled val="1"/>
        </dgm:presLayoutVars>
      </dgm:prSet>
      <dgm:spPr/>
      <dgm:t>
        <a:bodyPr/>
        <a:lstStyle/>
        <a:p>
          <a:endParaRPr lang="en-US"/>
        </a:p>
      </dgm:t>
    </dgm:pt>
    <dgm:pt modelId="{E32EB80D-B9DF-3E46-94DB-4855B8760AA6}" type="pres">
      <dgm:prSet presAssocID="{DB0CBCED-A1F3-E54D-A8CC-D9C389E79AEA}" presName="spaceBetweenRectangles" presStyleCnt="0"/>
      <dgm:spPr/>
    </dgm:pt>
    <dgm:pt modelId="{8153CA42-E30C-174D-A3AD-7BB540C52AFB}" type="pres">
      <dgm:prSet presAssocID="{734423AB-44ED-4043-AC78-19798075D6F0}" presName="parentLin" presStyleCnt="0"/>
      <dgm:spPr/>
    </dgm:pt>
    <dgm:pt modelId="{7740B01B-283D-9544-9D22-251E6C21BBE6}" type="pres">
      <dgm:prSet presAssocID="{734423AB-44ED-4043-AC78-19798075D6F0}" presName="parentLeftMargin" presStyleLbl="node1" presStyleIdx="0" presStyleCnt="3"/>
      <dgm:spPr/>
      <dgm:t>
        <a:bodyPr/>
        <a:lstStyle/>
        <a:p>
          <a:endParaRPr lang="en-US"/>
        </a:p>
      </dgm:t>
    </dgm:pt>
    <dgm:pt modelId="{282E218F-3754-0744-A999-1AF3235A2497}" type="pres">
      <dgm:prSet presAssocID="{734423AB-44ED-4043-AC78-19798075D6F0}" presName="parentText" presStyleLbl="node1" presStyleIdx="1" presStyleCnt="3" custScaleX="34176" custScaleY="77439">
        <dgm:presLayoutVars>
          <dgm:chMax val="0"/>
          <dgm:bulletEnabled val="1"/>
        </dgm:presLayoutVars>
      </dgm:prSet>
      <dgm:spPr/>
      <dgm:t>
        <a:bodyPr/>
        <a:lstStyle/>
        <a:p>
          <a:endParaRPr lang="en-US"/>
        </a:p>
      </dgm:t>
    </dgm:pt>
    <dgm:pt modelId="{C65F2426-1A9A-914E-BB47-9583B8EA1AC4}" type="pres">
      <dgm:prSet presAssocID="{734423AB-44ED-4043-AC78-19798075D6F0}" presName="negativeSpace" presStyleCnt="0"/>
      <dgm:spPr/>
    </dgm:pt>
    <dgm:pt modelId="{242ECCB9-8400-714C-9867-02453671E801}" type="pres">
      <dgm:prSet presAssocID="{734423AB-44ED-4043-AC78-19798075D6F0}" presName="childText" presStyleLbl="conFgAcc1" presStyleIdx="1" presStyleCnt="3">
        <dgm:presLayoutVars>
          <dgm:bulletEnabled val="1"/>
        </dgm:presLayoutVars>
      </dgm:prSet>
      <dgm:spPr/>
      <dgm:t>
        <a:bodyPr/>
        <a:lstStyle/>
        <a:p>
          <a:endParaRPr lang="en-US"/>
        </a:p>
      </dgm:t>
    </dgm:pt>
    <dgm:pt modelId="{9B0FCD15-CCE0-3843-8062-2F1880DD760C}" type="pres">
      <dgm:prSet presAssocID="{D2BAE5C2-A500-3945-B09C-BB575C334889}" presName="spaceBetweenRectangles" presStyleCnt="0"/>
      <dgm:spPr/>
    </dgm:pt>
    <dgm:pt modelId="{163FFB6E-F561-674B-B10B-9D3EB97699BE}" type="pres">
      <dgm:prSet presAssocID="{2D9B6243-3694-3745-B311-B34032075278}" presName="parentLin" presStyleCnt="0"/>
      <dgm:spPr/>
    </dgm:pt>
    <dgm:pt modelId="{65C01999-8996-9545-A09D-62B127B6D3A8}" type="pres">
      <dgm:prSet presAssocID="{2D9B6243-3694-3745-B311-B34032075278}" presName="parentLeftMargin" presStyleLbl="node1" presStyleIdx="1" presStyleCnt="3"/>
      <dgm:spPr/>
      <dgm:t>
        <a:bodyPr/>
        <a:lstStyle/>
        <a:p>
          <a:endParaRPr lang="en-US"/>
        </a:p>
      </dgm:t>
    </dgm:pt>
    <dgm:pt modelId="{8E9D346C-EFE6-1342-A3AA-DA244E8302E8}" type="pres">
      <dgm:prSet presAssocID="{2D9B6243-3694-3745-B311-B34032075278}" presName="parentText" presStyleLbl="node1" presStyleIdx="2" presStyleCnt="3" custScaleX="34176" custScaleY="78350">
        <dgm:presLayoutVars>
          <dgm:chMax val="0"/>
          <dgm:bulletEnabled val="1"/>
        </dgm:presLayoutVars>
      </dgm:prSet>
      <dgm:spPr/>
      <dgm:t>
        <a:bodyPr/>
        <a:lstStyle/>
        <a:p>
          <a:endParaRPr lang="en-US"/>
        </a:p>
      </dgm:t>
    </dgm:pt>
    <dgm:pt modelId="{EF4E7CDC-8EA9-4F45-B929-DCE244028124}" type="pres">
      <dgm:prSet presAssocID="{2D9B6243-3694-3745-B311-B34032075278}" presName="negativeSpace" presStyleCnt="0"/>
      <dgm:spPr/>
    </dgm:pt>
    <dgm:pt modelId="{246842A8-B5DC-E246-8A7F-8476D96EC0D8}" type="pres">
      <dgm:prSet presAssocID="{2D9B6243-3694-3745-B311-B34032075278}" presName="childText" presStyleLbl="conFgAcc1" presStyleIdx="2" presStyleCnt="3">
        <dgm:presLayoutVars>
          <dgm:bulletEnabled val="1"/>
        </dgm:presLayoutVars>
      </dgm:prSet>
      <dgm:spPr/>
      <dgm:t>
        <a:bodyPr/>
        <a:lstStyle/>
        <a:p>
          <a:endParaRPr lang="en-US"/>
        </a:p>
      </dgm:t>
    </dgm:pt>
  </dgm:ptLst>
  <dgm:cxnLst>
    <dgm:cxn modelId="{82E4E9F9-13CB-7A49-9196-100473D09EE0}" srcId="{C03A1E80-4CB9-5E4B-8835-ADFA17184EC1}" destId="{F2DD8036-C9B8-4148-A6D9-7BD8F00F1B5A}" srcOrd="2" destOrd="0" parTransId="{741EA449-0A71-0843-8C9C-95AE1AD9D88C}" sibTransId="{230C84D2-A50B-2248-8E6F-1B9C7524CB95}"/>
    <dgm:cxn modelId="{CF9CCBF3-57C9-A54B-A49C-702E2BDF1C17}" type="presOf" srcId="{734423AB-44ED-4043-AC78-19798075D6F0}" destId="{282E218F-3754-0744-A999-1AF3235A2497}" srcOrd="1" destOrd="0" presId="urn:microsoft.com/office/officeart/2005/8/layout/list1"/>
    <dgm:cxn modelId="{27CE9D4E-64E4-A548-B866-2599550CD559}" type="presOf" srcId="{734423AB-44ED-4043-AC78-19798075D6F0}" destId="{7740B01B-283D-9544-9D22-251E6C21BBE6}" srcOrd="0" destOrd="0" presId="urn:microsoft.com/office/officeart/2005/8/layout/list1"/>
    <dgm:cxn modelId="{82F4AF5A-4999-A744-AD66-9A74B8AA4ABF}" srcId="{C03A1E80-4CB9-5E4B-8835-ADFA17184EC1}" destId="{EC6B1536-4ABE-D648-8D45-64347FF5DDDA}" srcOrd="1" destOrd="0" parTransId="{3748AF63-7AA4-ED40-B06A-91C98141D7D2}" sibTransId="{C8C96947-7D62-744F-91B3-AA7C8EA45F13}"/>
    <dgm:cxn modelId="{88726EE6-6022-0F46-BCA9-2B5F5EB8C6B9}" srcId="{0D9E6A5F-C2D8-1A4E-950C-211C13CC51DA}" destId="{2D9B6243-3694-3745-B311-B34032075278}" srcOrd="2" destOrd="0" parTransId="{7F37A835-7111-B346-8C5F-335129729C05}" sibTransId="{C451563D-5BC8-D348-A216-FE2C6A61BFCF}"/>
    <dgm:cxn modelId="{423CD615-05C8-844E-B2A3-9FA37980CA2E}" type="presOf" srcId="{4E1F9C88-B998-744D-8E25-0FAE154FC292}" destId="{242ECCB9-8400-714C-9867-02453671E801}" srcOrd="0" destOrd="0" presId="urn:microsoft.com/office/officeart/2005/8/layout/list1"/>
    <dgm:cxn modelId="{0FE1F7B9-780B-EA4E-98D4-453DA834FD4A}" type="presOf" srcId="{0D9E6A5F-C2D8-1A4E-950C-211C13CC51DA}" destId="{F6CF2D55-7BBF-5A43-958D-28A224C23C4D}" srcOrd="0" destOrd="0" presId="urn:microsoft.com/office/officeart/2005/8/layout/list1"/>
    <dgm:cxn modelId="{11B3E565-16B8-E946-AA12-E68E2EC49CB1}" type="presOf" srcId="{C03A1E80-4CB9-5E4B-8835-ADFA17184EC1}" destId="{2B35B9F8-0A3A-0F4C-A711-5E29B3717E29}" srcOrd="1" destOrd="0" presId="urn:microsoft.com/office/officeart/2005/8/layout/list1"/>
    <dgm:cxn modelId="{EBACAA14-9C82-7646-A3D2-5169DFE6D0CD}" type="presOf" srcId="{E7F4CF62-1866-AD4E-8BCB-B0DDE7D44AE7}" destId="{246842A8-B5DC-E246-8A7F-8476D96EC0D8}" srcOrd="0" destOrd="0" presId="urn:microsoft.com/office/officeart/2005/8/layout/list1"/>
    <dgm:cxn modelId="{1450D969-E803-F34C-B956-22843E1581FD}" type="presOf" srcId="{2D9B6243-3694-3745-B311-B34032075278}" destId="{65C01999-8996-9545-A09D-62B127B6D3A8}" srcOrd="0" destOrd="0" presId="urn:microsoft.com/office/officeart/2005/8/layout/list1"/>
    <dgm:cxn modelId="{133D6192-2197-914C-AD01-4ACF9CD8E6E5}" srcId="{734423AB-44ED-4043-AC78-19798075D6F0}" destId="{4E1F9C88-B998-744D-8E25-0FAE154FC292}" srcOrd="0" destOrd="0" parTransId="{0410CE54-4F87-4C41-9871-B329CB3031CE}" sibTransId="{036410B8-7D2A-4748-8CCC-A46247172A4D}"/>
    <dgm:cxn modelId="{12585916-219E-2F42-A2A0-53AF0DC48F47}" srcId="{0D9E6A5F-C2D8-1A4E-950C-211C13CC51DA}" destId="{734423AB-44ED-4043-AC78-19798075D6F0}" srcOrd="1" destOrd="0" parTransId="{26B67CA7-ED21-6D4B-8424-EBD3F6E1524C}" sibTransId="{D2BAE5C2-A500-3945-B09C-BB575C334889}"/>
    <dgm:cxn modelId="{4BB7564E-7B59-F44F-87D2-7BBA5483646A}" srcId="{C03A1E80-4CB9-5E4B-8835-ADFA17184EC1}" destId="{C56CC6BD-6382-0B4A-B100-7A064A63749F}" srcOrd="0" destOrd="0" parTransId="{8F93BF9C-27EA-5545-8AA0-AB7965395265}" sibTransId="{D0849987-67D9-584D-B808-F732084A31DC}"/>
    <dgm:cxn modelId="{F7588B42-0BED-7B45-978D-239881DC46FB}" type="presOf" srcId="{2D9B6243-3694-3745-B311-B34032075278}" destId="{8E9D346C-EFE6-1342-A3AA-DA244E8302E8}" srcOrd="1" destOrd="0" presId="urn:microsoft.com/office/officeart/2005/8/layout/list1"/>
    <dgm:cxn modelId="{7BF20D23-5AAF-0D4F-9771-23AB4DB90ED2}" type="presOf" srcId="{F2DD8036-C9B8-4148-A6D9-7BD8F00F1B5A}" destId="{E13F616C-8E88-A247-A224-0BB4F5C16D13}" srcOrd="0" destOrd="2" presId="urn:microsoft.com/office/officeart/2005/8/layout/list1"/>
    <dgm:cxn modelId="{5C535EA3-D770-7847-B869-0C994AD3C083}" srcId="{0D9E6A5F-C2D8-1A4E-950C-211C13CC51DA}" destId="{C03A1E80-4CB9-5E4B-8835-ADFA17184EC1}" srcOrd="0" destOrd="0" parTransId="{2AA7B560-2FBD-4741-9B2B-195289E8DA39}" sibTransId="{DB0CBCED-A1F3-E54D-A8CC-D9C389E79AEA}"/>
    <dgm:cxn modelId="{33932E99-BAF0-9A4F-A403-F5C1DF772C4B}" type="presOf" srcId="{C56CC6BD-6382-0B4A-B100-7A064A63749F}" destId="{E13F616C-8E88-A247-A224-0BB4F5C16D13}" srcOrd="0" destOrd="0" presId="urn:microsoft.com/office/officeart/2005/8/layout/list1"/>
    <dgm:cxn modelId="{33A732CD-21C2-C843-9353-051312E060DA}" type="presOf" srcId="{C03A1E80-4CB9-5E4B-8835-ADFA17184EC1}" destId="{51244B7E-185E-2E4A-A9B9-0F3C9BBD2EBD}" srcOrd="0" destOrd="0" presId="urn:microsoft.com/office/officeart/2005/8/layout/list1"/>
    <dgm:cxn modelId="{272F1D46-F1B7-5A46-BC21-BD0B344A7C70}" type="presOf" srcId="{EC6B1536-4ABE-D648-8D45-64347FF5DDDA}" destId="{E13F616C-8E88-A247-A224-0BB4F5C16D13}" srcOrd="0" destOrd="1" presId="urn:microsoft.com/office/officeart/2005/8/layout/list1"/>
    <dgm:cxn modelId="{D9AC0819-EC3A-AE49-A765-F383DF11B417}" srcId="{2D9B6243-3694-3745-B311-B34032075278}" destId="{B71645B3-BB57-7E4D-83F5-8401C7308491}" srcOrd="1" destOrd="0" parTransId="{5A2FC3A9-685F-0B44-8A98-644D62FC2C42}" sibTransId="{957B3749-12F9-3347-A41B-6A6C9E566F0A}"/>
    <dgm:cxn modelId="{0C38924E-8435-7141-BA74-ADB8213A13DD}" type="presOf" srcId="{B71645B3-BB57-7E4D-83F5-8401C7308491}" destId="{246842A8-B5DC-E246-8A7F-8476D96EC0D8}" srcOrd="0" destOrd="1" presId="urn:microsoft.com/office/officeart/2005/8/layout/list1"/>
    <dgm:cxn modelId="{676D5449-14FA-AE43-9305-3AE88E36D893}" srcId="{2D9B6243-3694-3745-B311-B34032075278}" destId="{E7F4CF62-1866-AD4E-8BCB-B0DDE7D44AE7}" srcOrd="0" destOrd="0" parTransId="{2F6562F2-7220-4949-8A21-431F09184571}" sibTransId="{3D425160-FA5E-4F4E-8F17-2DAAE759603B}"/>
    <dgm:cxn modelId="{69DD47B7-8EAF-6642-BF19-BB62B7B6F522}" type="presParOf" srcId="{F6CF2D55-7BBF-5A43-958D-28A224C23C4D}" destId="{310ABA47-2A9D-F340-9306-703FBF032D5E}" srcOrd="0" destOrd="0" presId="urn:microsoft.com/office/officeart/2005/8/layout/list1"/>
    <dgm:cxn modelId="{9009FFF4-D5B5-344E-8B52-C66A7717493E}" type="presParOf" srcId="{310ABA47-2A9D-F340-9306-703FBF032D5E}" destId="{51244B7E-185E-2E4A-A9B9-0F3C9BBD2EBD}" srcOrd="0" destOrd="0" presId="urn:microsoft.com/office/officeart/2005/8/layout/list1"/>
    <dgm:cxn modelId="{88271575-C73C-7742-9A1A-16E033C3E88F}" type="presParOf" srcId="{310ABA47-2A9D-F340-9306-703FBF032D5E}" destId="{2B35B9F8-0A3A-0F4C-A711-5E29B3717E29}" srcOrd="1" destOrd="0" presId="urn:microsoft.com/office/officeart/2005/8/layout/list1"/>
    <dgm:cxn modelId="{4A7BC423-A745-9F46-AEBF-5BD6EBD81C05}" type="presParOf" srcId="{F6CF2D55-7BBF-5A43-958D-28A224C23C4D}" destId="{F48C750D-5D5C-3448-87F9-134258503EBD}" srcOrd="1" destOrd="0" presId="urn:microsoft.com/office/officeart/2005/8/layout/list1"/>
    <dgm:cxn modelId="{F977C181-50F9-F449-B04A-3CE01B6E8BBF}" type="presParOf" srcId="{F6CF2D55-7BBF-5A43-958D-28A224C23C4D}" destId="{E13F616C-8E88-A247-A224-0BB4F5C16D13}" srcOrd="2" destOrd="0" presId="urn:microsoft.com/office/officeart/2005/8/layout/list1"/>
    <dgm:cxn modelId="{68A09A98-0D3C-8F46-908B-AEDF67C2EC9D}" type="presParOf" srcId="{F6CF2D55-7BBF-5A43-958D-28A224C23C4D}" destId="{E32EB80D-B9DF-3E46-94DB-4855B8760AA6}" srcOrd="3" destOrd="0" presId="urn:microsoft.com/office/officeart/2005/8/layout/list1"/>
    <dgm:cxn modelId="{EE7E4769-D53B-9B43-A72E-2BF59BB7D585}" type="presParOf" srcId="{F6CF2D55-7BBF-5A43-958D-28A224C23C4D}" destId="{8153CA42-E30C-174D-A3AD-7BB540C52AFB}" srcOrd="4" destOrd="0" presId="urn:microsoft.com/office/officeart/2005/8/layout/list1"/>
    <dgm:cxn modelId="{CCE07F3C-110B-4344-B09B-D6D03119AA91}" type="presParOf" srcId="{8153CA42-E30C-174D-A3AD-7BB540C52AFB}" destId="{7740B01B-283D-9544-9D22-251E6C21BBE6}" srcOrd="0" destOrd="0" presId="urn:microsoft.com/office/officeart/2005/8/layout/list1"/>
    <dgm:cxn modelId="{8CD215AB-B5AB-8443-82FC-737B2463F99E}" type="presParOf" srcId="{8153CA42-E30C-174D-A3AD-7BB540C52AFB}" destId="{282E218F-3754-0744-A999-1AF3235A2497}" srcOrd="1" destOrd="0" presId="urn:microsoft.com/office/officeart/2005/8/layout/list1"/>
    <dgm:cxn modelId="{8038F864-86DC-4B44-96EE-6D4167972C8D}" type="presParOf" srcId="{F6CF2D55-7BBF-5A43-958D-28A224C23C4D}" destId="{C65F2426-1A9A-914E-BB47-9583B8EA1AC4}" srcOrd="5" destOrd="0" presId="urn:microsoft.com/office/officeart/2005/8/layout/list1"/>
    <dgm:cxn modelId="{E5FED337-7AB3-7A47-A628-7BA9C5DC74BC}" type="presParOf" srcId="{F6CF2D55-7BBF-5A43-958D-28A224C23C4D}" destId="{242ECCB9-8400-714C-9867-02453671E801}" srcOrd="6" destOrd="0" presId="urn:microsoft.com/office/officeart/2005/8/layout/list1"/>
    <dgm:cxn modelId="{A04E5CD6-93DD-8546-80C2-6308B158D62D}" type="presParOf" srcId="{F6CF2D55-7BBF-5A43-958D-28A224C23C4D}" destId="{9B0FCD15-CCE0-3843-8062-2F1880DD760C}" srcOrd="7" destOrd="0" presId="urn:microsoft.com/office/officeart/2005/8/layout/list1"/>
    <dgm:cxn modelId="{3B01713B-6820-CE4B-B128-36D7EED6BB4E}" type="presParOf" srcId="{F6CF2D55-7BBF-5A43-958D-28A224C23C4D}" destId="{163FFB6E-F561-674B-B10B-9D3EB97699BE}" srcOrd="8" destOrd="0" presId="urn:microsoft.com/office/officeart/2005/8/layout/list1"/>
    <dgm:cxn modelId="{EE6E54DE-A27D-A24D-828A-E9878FA28AFB}" type="presParOf" srcId="{163FFB6E-F561-674B-B10B-9D3EB97699BE}" destId="{65C01999-8996-9545-A09D-62B127B6D3A8}" srcOrd="0" destOrd="0" presId="urn:microsoft.com/office/officeart/2005/8/layout/list1"/>
    <dgm:cxn modelId="{47DBBFD2-9FA0-0640-8BB0-15490D0799DD}" type="presParOf" srcId="{163FFB6E-F561-674B-B10B-9D3EB97699BE}" destId="{8E9D346C-EFE6-1342-A3AA-DA244E8302E8}" srcOrd="1" destOrd="0" presId="urn:microsoft.com/office/officeart/2005/8/layout/list1"/>
    <dgm:cxn modelId="{EE3F92B5-04A2-5A44-B4DF-0AB90DE0838E}" type="presParOf" srcId="{F6CF2D55-7BBF-5A43-958D-28A224C23C4D}" destId="{EF4E7CDC-8EA9-4F45-B929-DCE244028124}" srcOrd="9" destOrd="0" presId="urn:microsoft.com/office/officeart/2005/8/layout/list1"/>
    <dgm:cxn modelId="{29DBBA98-0AA0-D94C-BA33-5BA97D11E7B6}" type="presParOf" srcId="{F6CF2D55-7BBF-5A43-958D-28A224C23C4D}" destId="{246842A8-B5DC-E246-8A7F-8476D96EC0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2B2EA-EA96-4745-A828-E0B35FF3ACCA}"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9845782B-F827-6047-BA5E-D60EE045C30A}">
      <dgm:prSet phldrT="[Text]"/>
      <dgm:spPr/>
      <dgm:t>
        <a:bodyPr/>
        <a:lstStyle/>
        <a:p>
          <a:r>
            <a:rPr lang="en-US" dirty="0" smtClean="0"/>
            <a:t>Technical Potential</a:t>
          </a:r>
          <a:endParaRPr lang="en-US" dirty="0"/>
        </a:p>
      </dgm:t>
    </dgm:pt>
    <dgm:pt modelId="{59B7BCFD-9217-A543-BC62-CE0E70709140}" type="parTrans" cxnId="{38F652F7-86EE-0147-B43B-B7B24208031F}">
      <dgm:prSet/>
      <dgm:spPr/>
      <dgm:t>
        <a:bodyPr/>
        <a:lstStyle/>
        <a:p>
          <a:endParaRPr lang="en-US"/>
        </a:p>
      </dgm:t>
    </dgm:pt>
    <dgm:pt modelId="{9D1C02EC-283D-B54E-94DC-960A575C093E}" type="sibTrans" cxnId="{38F652F7-86EE-0147-B43B-B7B24208031F}">
      <dgm:prSet/>
      <dgm:spPr/>
      <dgm:t>
        <a:bodyPr/>
        <a:lstStyle/>
        <a:p>
          <a:endParaRPr lang="en-US"/>
        </a:p>
      </dgm:t>
    </dgm:pt>
    <dgm:pt modelId="{A6C44234-1641-C14A-AC35-F18CEDBB550A}">
      <dgm:prSet phldrT="[Text]"/>
      <dgm:spPr/>
      <dgm:t>
        <a:bodyPr/>
        <a:lstStyle/>
        <a:p>
          <a:r>
            <a:rPr lang="en-US" dirty="0" smtClean="0"/>
            <a:t>Willingness-to-adopt</a:t>
          </a:r>
          <a:endParaRPr lang="en-US" dirty="0"/>
        </a:p>
      </dgm:t>
    </dgm:pt>
    <dgm:pt modelId="{67B29C5B-4F4D-3D4F-A562-EF2734A2CB76}" type="parTrans" cxnId="{DC6601D6-5F78-6B41-B7FC-6D3442D62FF7}">
      <dgm:prSet/>
      <dgm:spPr/>
      <dgm:t>
        <a:bodyPr/>
        <a:lstStyle/>
        <a:p>
          <a:endParaRPr lang="en-US"/>
        </a:p>
      </dgm:t>
    </dgm:pt>
    <dgm:pt modelId="{1D5D6647-6D18-8B44-9A1A-2CD391700933}" type="sibTrans" cxnId="{DC6601D6-5F78-6B41-B7FC-6D3442D62FF7}">
      <dgm:prSet/>
      <dgm:spPr/>
      <dgm:t>
        <a:bodyPr/>
        <a:lstStyle/>
        <a:p>
          <a:endParaRPr lang="en-US"/>
        </a:p>
      </dgm:t>
    </dgm:pt>
    <dgm:pt modelId="{0609E10E-F54B-7B41-ABD4-092619C9139F}">
      <dgm:prSet phldrT="[Text]"/>
      <dgm:spPr/>
      <dgm:t>
        <a:bodyPr/>
        <a:lstStyle/>
        <a:p>
          <a:r>
            <a:rPr lang="en-US" dirty="0" smtClean="0"/>
            <a:t>Diffusion</a:t>
          </a:r>
          <a:endParaRPr lang="en-US" dirty="0"/>
        </a:p>
      </dgm:t>
    </dgm:pt>
    <dgm:pt modelId="{500A80C5-4D0C-A248-B85F-DBB0AF5B2E6E}" type="parTrans" cxnId="{94238132-9446-A94E-8CF5-6F9799C57767}">
      <dgm:prSet/>
      <dgm:spPr/>
      <dgm:t>
        <a:bodyPr/>
        <a:lstStyle/>
        <a:p>
          <a:endParaRPr lang="en-US"/>
        </a:p>
      </dgm:t>
    </dgm:pt>
    <dgm:pt modelId="{2FFDCBC6-EF4D-8342-9779-8B312C0DF0B3}" type="sibTrans" cxnId="{94238132-9446-A94E-8CF5-6F9799C57767}">
      <dgm:prSet/>
      <dgm:spPr/>
      <dgm:t>
        <a:bodyPr/>
        <a:lstStyle/>
        <a:p>
          <a:endParaRPr lang="en-US"/>
        </a:p>
      </dgm:t>
    </dgm:pt>
    <dgm:pt modelId="{7F2B375D-D8B1-F141-A726-C6D753EB86C9}" type="pres">
      <dgm:prSet presAssocID="{4D32B2EA-EA96-4745-A828-E0B35FF3ACCA}" presName="linearFlow" presStyleCnt="0">
        <dgm:presLayoutVars>
          <dgm:resizeHandles val="exact"/>
        </dgm:presLayoutVars>
      </dgm:prSet>
      <dgm:spPr/>
      <dgm:t>
        <a:bodyPr/>
        <a:lstStyle/>
        <a:p>
          <a:endParaRPr lang="en-US"/>
        </a:p>
      </dgm:t>
    </dgm:pt>
    <dgm:pt modelId="{45E5FBBD-4574-1A43-A759-BA33560923BC}" type="pres">
      <dgm:prSet presAssocID="{9845782B-F827-6047-BA5E-D60EE045C30A}" presName="node" presStyleLbl="node1" presStyleIdx="0" presStyleCnt="3">
        <dgm:presLayoutVars>
          <dgm:bulletEnabled val="1"/>
        </dgm:presLayoutVars>
      </dgm:prSet>
      <dgm:spPr/>
      <dgm:t>
        <a:bodyPr/>
        <a:lstStyle/>
        <a:p>
          <a:endParaRPr lang="en-US"/>
        </a:p>
      </dgm:t>
    </dgm:pt>
    <dgm:pt modelId="{8D328A5F-EE87-5F44-88D1-4EFBD69C7EE9}" type="pres">
      <dgm:prSet presAssocID="{9D1C02EC-283D-B54E-94DC-960A575C093E}" presName="sibTrans" presStyleLbl="sibTrans2D1" presStyleIdx="0" presStyleCnt="2"/>
      <dgm:spPr/>
      <dgm:t>
        <a:bodyPr/>
        <a:lstStyle/>
        <a:p>
          <a:endParaRPr lang="en-US"/>
        </a:p>
      </dgm:t>
    </dgm:pt>
    <dgm:pt modelId="{C59EC0B4-DFC1-9741-B273-4D9BE22A950C}" type="pres">
      <dgm:prSet presAssocID="{9D1C02EC-283D-B54E-94DC-960A575C093E}" presName="connectorText" presStyleLbl="sibTrans2D1" presStyleIdx="0" presStyleCnt="2"/>
      <dgm:spPr/>
      <dgm:t>
        <a:bodyPr/>
        <a:lstStyle/>
        <a:p>
          <a:endParaRPr lang="en-US"/>
        </a:p>
      </dgm:t>
    </dgm:pt>
    <dgm:pt modelId="{686092DC-0EB5-5C4D-B197-896267FADED0}" type="pres">
      <dgm:prSet presAssocID="{A6C44234-1641-C14A-AC35-F18CEDBB550A}" presName="node" presStyleLbl="node1" presStyleIdx="1" presStyleCnt="3">
        <dgm:presLayoutVars>
          <dgm:bulletEnabled val="1"/>
        </dgm:presLayoutVars>
      </dgm:prSet>
      <dgm:spPr/>
      <dgm:t>
        <a:bodyPr/>
        <a:lstStyle/>
        <a:p>
          <a:endParaRPr lang="en-US"/>
        </a:p>
      </dgm:t>
    </dgm:pt>
    <dgm:pt modelId="{D99FE36C-D9D1-A24A-9779-728C8295FC36}" type="pres">
      <dgm:prSet presAssocID="{1D5D6647-6D18-8B44-9A1A-2CD391700933}" presName="sibTrans" presStyleLbl="sibTrans2D1" presStyleIdx="1" presStyleCnt="2"/>
      <dgm:spPr/>
      <dgm:t>
        <a:bodyPr/>
        <a:lstStyle/>
        <a:p>
          <a:endParaRPr lang="en-US"/>
        </a:p>
      </dgm:t>
    </dgm:pt>
    <dgm:pt modelId="{933020A4-2D30-2A45-B5CB-07F9FA6A8064}" type="pres">
      <dgm:prSet presAssocID="{1D5D6647-6D18-8B44-9A1A-2CD391700933}" presName="connectorText" presStyleLbl="sibTrans2D1" presStyleIdx="1" presStyleCnt="2"/>
      <dgm:spPr/>
      <dgm:t>
        <a:bodyPr/>
        <a:lstStyle/>
        <a:p>
          <a:endParaRPr lang="en-US"/>
        </a:p>
      </dgm:t>
    </dgm:pt>
    <dgm:pt modelId="{7728A8BB-A76C-1042-9A3C-1793DF6FAD44}" type="pres">
      <dgm:prSet presAssocID="{0609E10E-F54B-7B41-ABD4-092619C9139F}" presName="node" presStyleLbl="node1" presStyleIdx="2" presStyleCnt="3">
        <dgm:presLayoutVars>
          <dgm:bulletEnabled val="1"/>
        </dgm:presLayoutVars>
      </dgm:prSet>
      <dgm:spPr/>
      <dgm:t>
        <a:bodyPr/>
        <a:lstStyle/>
        <a:p>
          <a:endParaRPr lang="en-US"/>
        </a:p>
      </dgm:t>
    </dgm:pt>
  </dgm:ptLst>
  <dgm:cxnLst>
    <dgm:cxn modelId="{38F652F7-86EE-0147-B43B-B7B24208031F}" srcId="{4D32B2EA-EA96-4745-A828-E0B35FF3ACCA}" destId="{9845782B-F827-6047-BA5E-D60EE045C30A}" srcOrd="0" destOrd="0" parTransId="{59B7BCFD-9217-A543-BC62-CE0E70709140}" sibTransId="{9D1C02EC-283D-B54E-94DC-960A575C093E}"/>
    <dgm:cxn modelId="{17A854D6-6E3B-6248-8288-D9AB81F711EB}" type="presOf" srcId="{9D1C02EC-283D-B54E-94DC-960A575C093E}" destId="{8D328A5F-EE87-5F44-88D1-4EFBD69C7EE9}" srcOrd="0" destOrd="0" presId="urn:microsoft.com/office/officeart/2005/8/layout/process2"/>
    <dgm:cxn modelId="{DA1A3C10-CE46-A341-AB02-F995D3053F63}" type="presOf" srcId="{A6C44234-1641-C14A-AC35-F18CEDBB550A}" destId="{686092DC-0EB5-5C4D-B197-896267FADED0}" srcOrd="0" destOrd="0" presId="urn:microsoft.com/office/officeart/2005/8/layout/process2"/>
    <dgm:cxn modelId="{DC6601D6-5F78-6B41-B7FC-6D3442D62FF7}" srcId="{4D32B2EA-EA96-4745-A828-E0B35FF3ACCA}" destId="{A6C44234-1641-C14A-AC35-F18CEDBB550A}" srcOrd="1" destOrd="0" parTransId="{67B29C5B-4F4D-3D4F-A562-EF2734A2CB76}" sibTransId="{1D5D6647-6D18-8B44-9A1A-2CD391700933}"/>
    <dgm:cxn modelId="{995580DD-FAC0-FE42-A1A4-00414C370C37}" type="presOf" srcId="{9845782B-F827-6047-BA5E-D60EE045C30A}" destId="{45E5FBBD-4574-1A43-A759-BA33560923BC}" srcOrd="0" destOrd="0" presId="urn:microsoft.com/office/officeart/2005/8/layout/process2"/>
    <dgm:cxn modelId="{1B5F48E1-7CBC-D645-BE9E-DA6AD5423C54}" type="presOf" srcId="{1D5D6647-6D18-8B44-9A1A-2CD391700933}" destId="{933020A4-2D30-2A45-B5CB-07F9FA6A8064}" srcOrd="1" destOrd="0" presId="urn:microsoft.com/office/officeart/2005/8/layout/process2"/>
    <dgm:cxn modelId="{0F81CF33-0407-4F47-9E17-679AA9189884}" type="presOf" srcId="{1D5D6647-6D18-8B44-9A1A-2CD391700933}" destId="{D99FE36C-D9D1-A24A-9779-728C8295FC36}" srcOrd="0" destOrd="0" presId="urn:microsoft.com/office/officeart/2005/8/layout/process2"/>
    <dgm:cxn modelId="{1A2173FE-01B3-4649-99BD-1BDCFC04AB1D}" type="presOf" srcId="{0609E10E-F54B-7B41-ABD4-092619C9139F}" destId="{7728A8BB-A76C-1042-9A3C-1793DF6FAD44}" srcOrd="0" destOrd="0" presId="urn:microsoft.com/office/officeart/2005/8/layout/process2"/>
    <dgm:cxn modelId="{94238132-9446-A94E-8CF5-6F9799C57767}" srcId="{4D32B2EA-EA96-4745-A828-E0B35FF3ACCA}" destId="{0609E10E-F54B-7B41-ABD4-092619C9139F}" srcOrd="2" destOrd="0" parTransId="{500A80C5-4D0C-A248-B85F-DBB0AF5B2E6E}" sibTransId="{2FFDCBC6-EF4D-8342-9779-8B312C0DF0B3}"/>
    <dgm:cxn modelId="{2BC69A1C-B316-2F46-BA4A-1EFE56246702}" type="presOf" srcId="{9D1C02EC-283D-B54E-94DC-960A575C093E}" destId="{C59EC0B4-DFC1-9741-B273-4D9BE22A950C}" srcOrd="1" destOrd="0" presId="urn:microsoft.com/office/officeart/2005/8/layout/process2"/>
    <dgm:cxn modelId="{6375FB31-28C6-CD4E-85A7-873C9E24A76B}" type="presOf" srcId="{4D32B2EA-EA96-4745-A828-E0B35FF3ACCA}" destId="{7F2B375D-D8B1-F141-A726-C6D753EB86C9}" srcOrd="0" destOrd="0" presId="urn:microsoft.com/office/officeart/2005/8/layout/process2"/>
    <dgm:cxn modelId="{58FA15CE-237F-DF49-9C4E-6A0C577E4856}" type="presParOf" srcId="{7F2B375D-D8B1-F141-A726-C6D753EB86C9}" destId="{45E5FBBD-4574-1A43-A759-BA33560923BC}" srcOrd="0" destOrd="0" presId="urn:microsoft.com/office/officeart/2005/8/layout/process2"/>
    <dgm:cxn modelId="{3FCCC93F-FD88-A243-AD98-8A6B0FD947FE}" type="presParOf" srcId="{7F2B375D-D8B1-F141-A726-C6D753EB86C9}" destId="{8D328A5F-EE87-5F44-88D1-4EFBD69C7EE9}" srcOrd="1" destOrd="0" presId="urn:microsoft.com/office/officeart/2005/8/layout/process2"/>
    <dgm:cxn modelId="{36616009-A393-F449-BC18-6ADF1AFA0932}" type="presParOf" srcId="{8D328A5F-EE87-5F44-88D1-4EFBD69C7EE9}" destId="{C59EC0B4-DFC1-9741-B273-4D9BE22A950C}" srcOrd="0" destOrd="0" presId="urn:microsoft.com/office/officeart/2005/8/layout/process2"/>
    <dgm:cxn modelId="{A76381EF-B602-5948-81F4-672C919F1A7C}" type="presParOf" srcId="{7F2B375D-D8B1-F141-A726-C6D753EB86C9}" destId="{686092DC-0EB5-5C4D-B197-896267FADED0}" srcOrd="2" destOrd="0" presId="urn:microsoft.com/office/officeart/2005/8/layout/process2"/>
    <dgm:cxn modelId="{71D8C152-A3A0-944E-92DD-1E289D2D00C2}" type="presParOf" srcId="{7F2B375D-D8B1-F141-A726-C6D753EB86C9}" destId="{D99FE36C-D9D1-A24A-9779-728C8295FC36}" srcOrd="3" destOrd="0" presId="urn:microsoft.com/office/officeart/2005/8/layout/process2"/>
    <dgm:cxn modelId="{6CC7A16B-BF27-544F-851F-05E2BC29002F}" type="presParOf" srcId="{D99FE36C-D9D1-A24A-9779-728C8295FC36}" destId="{933020A4-2D30-2A45-B5CB-07F9FA6A8064}" srcOrd="0" destOrd="0" presId="urn:microsoft.com/office/officeart/2005/8/layout/process2"/>
    <dgm:cxn modelId="{BF25B06B-6372-FE4C-9144-7BCFFA5CBF07}" type="presParOf" srcId="{7F2B375D-D8B1-F141-A726-C6D753EB86C9}" destId="{7728A8BB-A76C-1042-9A3C-1793DF6FAD4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F616C-8E88-A247-A224-0BB4F5C16D13}">
      <dsp:nvSpPr>
        <dsp:cNvPr id="0" name=""/>
        <dsp:cNvSpPr/>
      </dsp:nvSpPr>
      <dsp:spPr>
        <a:xfrm>
          <a:off x="0" y="424117"/>
          <a:ext cx="8686800" cy="2324700"/>
        </a:xfrm>
        <a:prstGeom prst="rect">
          <a:avLst/>
        </a:prstGeom>
        <a:solidFill>
          <a:schemeClr val="lt1">
            <a:alpha val="90000"/>
            <a:hueOff val="0"/>
            <a:satOff val="0"/>
            <a:lumOff val="0"/>
            <a:alphaOff val="0"/>
          </a:schemeClr>
        </a:solidFill>
        <a:ln w="9525" cap="flat" cmpd="sng" algn="ctr">
          <a:solidFill>
            <a:schemeClr val="bg1">
              <a:lumMod val="6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Analysts project that distributed solar </a:t>
          </a:r>
          <a:r>
            <a:rPr lang="en-US" sz="1800" kern="1200" dirty="0" err="1" smtClean="0"/>
            <a:t>photovoltaics</a:t>
          </a:r>
          <a:r>
            <a:rPr lang="en-US" sz="1800" kern="1200" dirty="0" smtClean="0"/>
            <a:t> (DPV) will continue growing rapidly across the United States.</a:t>
          </a:r>
          <a:endParaRPr lang="en-US" sz="1800" kern="1200" dirty="0"/>
        </a:p>
        <a:p>
          <a:pPr marL="171450" lvl="1" indent="-171450" algn="l" defTabSz="800100">
            <a:lnSpc>
              <a:spcPct val="90000"/>
            </a:lnSpc>
            <a:spcBef>
              <a:spcPct val="0"/>
            </a:spcBef>
            <a:spcAft>
              <a:spcPct val="15000"/>
            </a:spcAft>
            <a:buChar char="••"/>
          </a:pPr>
          <a:r>
            <a:rPr lang="en-US" sz="1800" kern="1200" dirty="0" smtClean="0"/>
            <a:t>Growth in DPV has critical implications for utility planning processes, potentially affecting future infrastructure needs.</a:t>
          </a:r>
          <a:endParaRPr lang="en-US" sz="1800" kern="1200" dirty="0"/>
        </a:p>
        <a:p>
          <a:pPr marL="171450" lvl="1" indent="-171450" algn="l" defTabSz="800100">
            <a:lnSpc>
              <a:spcPct val="90000"/>
            </a:lnSpc>
            <a:spcBef>
              <a:spcPct val="0"/>
            </a:spcBef>
            <a:spcAft>
              <a:spcPct val="15000"/>
            </a:spcAft>
            <a:buChar char="••"/>
          </a:pPr>
          <a:r>
            <a:rPr lang="en-US" sz="1800" kern="1200" dirty="0" smtClean="0"/>
            <a:t>Appropriate techniques to incorporate DPV into utility planning are essential to ensuring reliable operation of the electric system and realizing the full value of DPV.</a:t>
          </a:r>
          <a:endParaRPr lang="en-US" sz="1800" kern="1200" dirty="0"/>
        </a:p>
      </dsp:txBody>
      <dsp:txXfrm>
        <a:off x="0" y="424117"/>
        <a:ext cx="8686800" cy="2324700"/>
      </dsp:txXfrm>
    </dsp:sp>
    <dsp:sp modelId="{2B35B9F8-0A3A-0F4C-A711-5E29B3717E29}">
      <dsp:nvSpPr>
        <dsp:cNvPr id="0" name=""/>
        <dsp:cNvSpPr/>
      </dsp:nvSpPr>
      <dsp:spPr>
        <a:xfrm>
          <a:off x="434340" y="278317"/>
          <a:ext cx="2078160" cy="411479"/>
        </a:xfrm>
        <a:prstGeom prst="roundRect">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rtl="0">
            <a:lnSpc>
              <a:spcPct val="90000"/>
            </a:lnSpc>
            <a:spcBef>
              <a:spcPct val="0"/>
            </a:spcBef>
            <a:spcAft>
              <a:spcPct val="35000"/>
            </a:spcAft>
          </a:pPr>
          <a:r>
            <a:rPr lang="en-US" sz="2400" kern="1200" dirty="0" smtClean="0"/>
            <a:t>Context</a:t>
          </a:r>
          <a:r>
            <a:rPr lang="en-US" sz="1500" kern="1200" dirty="0" smtClean="0"/>
            <a:t> </a:t>
          </a:r>
          <a:endParaRPr lang="en-US" sz="1500" kern="1200" dirty="0"/>
        </a:p>
      </dsp:txBody>
      <dsp:txXfrm>
        <a:off x="454427" y="298404"/>
        <a:ext cx="2037986" cy="371305"/>
      </dsp:txXfrm>
    </dsp:sp>
    <dsp:sp modelId="{242ECCB9-8400-714C-9867-02453671E801}">
      <dsp:nvSpPr>
        <dsp:cNvPr id="0" name=""/>
        <dsp:cNvSpPr/>
      </dsp:nvSpPr>
      <dsp:spPr>
        <a:xfrm>
          <a:off x="0" y="2991817"/>
          <a:ext cx="8686800" cy="1020600"/>
        </a:xfrm>
        <a:prstGeom prst="rect">
          <a:avLst/>
        </a:prstGeom>
        <a:solidFill>
          <a:schemeClr val="lt1">
            <a:alpha val="90000"/>
            <a:hueOff val="0"/>
            <a:satOff val="0"/>
            <a:lumOff val="0"/>
            <a:alphaOff val="0"/>
          </a:schemeClr>
        </a:solidFill>
        <a:ln w="9525" cap="flat" cmpd="sng" algn="ctr">
          <a:solidFill>
            <a:srgbClr val="A6A6A6"/>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Comparative analysis and evaluation of roughly 30 recent planning studies, identifying innovative practices, lessons learned, and state-of-the-art tools. </a:t>
          </a:r>
          <a:endParaRPr lang="en-US" sz="1800" kern="1200" dirty="0"/>
        </a:p>
      </dsp:txBody>
      <dsp:txXfrm>
        <a:off x="0" y="2991817"/>
        <a:ext cx="8686800" cy="1020600"/>
      </dsp:txXfrm>
    </dsp:sp>
    <dsp:sp modelId="{282E218F-3754-0744-A999-1AF3235A2497}">
      <dsp:nvSpPr>
        <dsp:cNvPr id="0" name=""/>
        <dsp:cNvSpPr/>
      </dsp:nvSpPr>
      <dsp:spPr>
        <a:xfrm>
          <a:off x="434340" y="2846017"/>
          <a:ext cx="2078160" cy="411479"/>
        </a:xfrm>
        <a:prstGeom prst="roundRect">
          <a:avLst/>
        </a:prstGeom>
        <a:solidFill>
          <a:srgbClr val="7F7F7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rtl="0">
            <a:lnSpc>
              <a:spcPct val="90000"/>
            </a:lnSpc>
            <a:spcBef>
              <a:spcPct val="0"/>
            </a:spcBef>
            <a:spcAft>
              <a:spcPct val="35000"/>
            </a:spcAft>
          </a:pPr>
          <a:r>
            <a:rPr lang="en-US" sz="2400" kern="1200" dirty="0" smtClean="0"/>
            <a:t>Approach</a:t>
          </a:r>
          <a:endParaRPr lang="en-US" sz="2400" kern="1200" dirty="0"/>
        </a:p>
      </dsp:txBody>
      <dsp:txXfrm>
        <a:off x="454427" y="2866104"/>
        <a:ext cx="2037986" cy="371305"/>
      </dsp:txXfrm>
    </dsp:sp>
    <dsp:sp modelId="{246842A8-B5DC-E246-8A7F-8476D96EC0D8}">
      <dsp:nvSpPr>
        <dsp:cNvPr id="0" name=""/>
        <dsp:cNvSpPr/>
      </dsp:nvSpPr>
      <dsp:spPr>
        <a:xfrm>
          <a:off x="0" y="4260257"/>
          <a:ext cx="8686800" cy="1304100"/>
        </a:xfrm>
        <a:prstGeom prst="rect">
          <a:avLst/>
        </a:prstGeom>
        <a:solidFill>
          <a:schemeClr val="lt1">
            <a:alpha val="90000"/>
            <a:hueOff val="0"/>
            <a:satOff val="0"/>
            <a:lumOff val="0"/>
            <a:alphaOff val="0"/>
          </a:schemeClr>
        </a:solidFill>
        <a:ln w="9525" cap="flat" cmpd="sng" algn="ctr">
          <a:solidFill>
            <a:srgbClr val="A6A6A6"/>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Electric infrastructure planning (IRPs, transmission, distribution).</a:t>
          </a:r>
          <a:endParaRPr lang="en-US" sz="1800" kern="1200" dirty="0"/>
        </a:p>
        <a:p>
          <a:pPr marL="171450" lvl="1" indent="-171450" algn="l" defTabSz="800100">
            <a:lnSpc>
              <a:spcPct val="90000"/>
            </a:lnSpc>
            <a:spcBef>
              <a:spcPct val="0"/>
            </a:spcBef>
            <a:spcAft>
              <a:spcPct val="15000"/>
            </a:spcAft>
            <a:buChar char="••"/>
          </a:pPr>
          <a:r>
            <a:rPr lang="en-US" sz="1800" kern="1200" dirty="0" smtClean="0"/>
            <a:t>Focus on the treatment of DPV, with emphasis on how DPV growth is accounted for within planning studies.</a:t>
          </a:r>
          <a:endParaRPr lang="en-US" sz="1800" kern="1200" dirty="0"/>
        </a:p>
      </dsp:txBody>
      <dsp:txXfrm>
        <a:off x="0" y="4260257"/>
        <a:ext cx="8686800" cy="1304100"/>
      </dsp:txXfrm>
    </dsp:sp>
    <dsp:sp modelId="{8E9D346C-EFE6-1342-A3AA-DA244E8302E8}">
      <dsp:nvSpPr>
        <dsp:cNvPr id="0" name=""/>
        <dsp:cNvSpPr/>
      </dsp:nvSpPr>
      <dsp:spPr>
        <a:xfrm>
          <a:off x="434340" y="4109617"/>
          <a:ext cx="2078160" cy="416320"/>
        </a:xfrm>
        <a:prstGeom prst="roundRect">
          <a:avLst/>
        </a:prstGeom>
        <a:solidFill>
          <a:srgbClr val="7F7F7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en-US" sz="2400" kern="1200" dirty="0" smtClean="0"/>
            <a:t>Scope</a:t>
          </a:r>
          <a:endParaRPr lang="en-US" sz="2400" kern="1200" dirty="0"/>
        </a:p>
      </dsp:txBody>
      <dsp:txXfrm>
        <a:off x="454663" y="4129940"/>
        <a:ext cx="2037514" cy="375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5FBBD-4574-1A43-A759-BA33560923BC}">
      <dsp:nvSpPr>
        <dsp:cNvPr id="0" name=""/>
        <dsp:cNvSpPr/>
      </dsp:nvSpPr>
      <dsp:spPr>
        <a:xfrm>
          <a:off x="343770" y="0"/>
          <a:ext cx="2460106" cy="13667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Technical Potential</a:t>
          </a:r>
          <a:endParaRPr lang="en-US" sz="3400" kern="1200" dirty="0"/>
        </a:p>
      </dsp:txBody>
      <dsp:txXfrm>
        <a:off x="383800" y="40030"/>
        <a:ext cx="2380046" cy="1286666"/>
      </dsp:txXfrm>
    </dsp:sp>
    <dsp:sp modelId="{8D328A5F-EE87-5F44-88D1-4EFBD69C7EE9}">
      <dsp:nvSpPr>
        <dsp:cNvPr id="0" name=""/>
        <dsp:cNvSpPr/>
      </dsp:nvSpPr>
      <dsp:spPr>
        <a:xfrm rot="5400000">
          <a:off x="1317562" y="1400894"/>
          <a:ext cx="512522" cy="61502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1389316" y="1452146"/>
        <a:ext cx="369016" cy="358765"/>
      </dsp:txXfrm>
    </dsp:sp>
    <dsp:sp modelId="{686092DC-0EB5-5C4D-B197-896267FADED0}">
      <dsp:nvSpPr>
        <dsp:cNvPr id="0" name=""/>
        <dsp:cNvSpPr/>
      </dsp:nvSpPr>
      <dsp:spPr>
        <a:xfrm>
          <a:off x="343770" y="2050089"/>
          <a:ext cx="2460106" cy="13667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Willingness-to-adopt</a:t>
          </a:r>
          <a:endParaRPr lang="en-US" sz="3400" kern="1200" dirty="0"/>
        </a:p>
      </dsp:txBody>
      <dsp:txXfrm>
        <a:off x="383800" y="2090119"/>
        <a:ext cx="2380046" cy="1286666"/>
      </dsp:txXfrm>
    </dsp:sp>
    <dsp:sp modelId="{D99FE36C-D9D1-A24A-9779-728C8295FC36}">
      <dsp:nvSpPr>
        <dsp:cNvPr id="0" name=""/>
        <dsp:cNvSpPr/>
      </dsp:nvSpPr>
      <dsp:spPr>
        <a:xfrm rot="5400000">
          <a:off x="1317562" y="3450983"/>
          <a:ext cx="512522" cy="61502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1389316" y="3502235"/>
        <a:ext cx="369016" cy="358765"/>
      </dsp:txXfrm>
    </dsp:sp>
    <dsp:sp modelId="{7728A8BB-A76C-1042-9A3C-1793DF6FAD44}">
      <dsp:nvSpPr>
        <dsp:cNvPr id="0" name=""/>
        <dsp:cNvSpPr/>
      </dsp:nvSpPr>
      <dsp:spPr>
        <a:xfrm>
          <a:off x="343770" y="4100178"/>
          <a:ext cx="2460106" cy="13667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Diffusion</a:t>
          </a:r>
          <a:endParaRPr lang="en-US" sz="3400" kern="1200" dirty="0"/>
        </a:p>
      </dsp:txBody>
      <dsp:txXfrm>
        <a:off x="383800" y="4140208"/>
        <a:ext cx="2380046" cy="12866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6B743-393B-994B-ACC4-8265635A468B}" type="datetimeFigureOut">
              <a:rPr lang="en-US" smtClean="0"/>
              <a:t>6/24/18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8F79E-742D-EE47-84DF-AC91BB6E09B4}" type="slidenum">
              <a:rPr lang="en-US" smtClean="0"/>
              <a:t>‹#›</a:t>
            </a:fld>
            <a:endParaRPr lang="en-US"/>
          </a:p>
        </p:txBody>
      </p:sp>
    </p:spTree>
    <p:extLst>
      <p:ext uri="{BB962C8B-B14F-4D97-AF65-F5344CB8AC3E}">
        <p14:creationId xmlns:p14="http://schemas.microsoft.com/office/powerpoint/2010/main" val="2379565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of the discussion will be on forecasting adoption of DER, primarily customers adoption of distributed PV </a:t>
            </a:r>
          </a:p>
          <a:p>
            <a:endParaRPr lang="en-US" baseline="0" dirty="0" smtClean="0"/>
          </a:p>
          <a:p>
            <a:pPr marL="171450" indent="-171450">
              <a:buFontTx/>
              <a:buChar char="-"/>
            </a:pPr>
            <a:r>
              <a:rPr lang="en-US" baseline="0" dirty="0" smtClean="0"/>
              <a:t>Primary challenge to utility planners: adoption of DER is exogenous </a:t>
            </a:r>
            <a:r>
              <a:rPr lang="mr-IN" baseline="0" dirty="0" smtClean="0"/>
              <a:t>–</a:t>
            </a:r>
            <a:r>
              <a:rPr lang="en-US" baseline="0" dirty="0" smtClean="0"/>
              <a:t> planners don’t directly decide how much, what kind, where and how to operate.  Customer behavior (and response to incentives) is part of the equation. Since it is happening at the grid edge, planners do not have perfect visibility of this behavior.  </a:t>
            </a:r>
          </a:p>
          <a:p>
            <a:pPr marL="171450" indent="-171450">
              <a:buFontTx/>
              <a:buChar char="-"/>
            </a:pPr>
            <a:endParaRPr lang="en-US" baseline="0" dirty="0" smtClean="0"/>
          </a:p>
          <a:p>
            <a:pPr marL="171450" indent="-171450">
              <a:buFontTx/>
              <a:buChar char="-"/>
            </a:pPr>
            <a:r>
              <a:rPr lang="en-US" baseline="0" dirty="0" smtClean="0"/>
              <a:t>Pulling from research that we’ve conducted, funded primarily by the DOE Solar Energy Technologies Office. </a:t>
            </a:r>
          </a:p>
        </p:txBody>
      </p:sp>
      <p:sp>
        <p:nvSpPr>
          <p:cNvPr id="4" name="Slide Number Placeholder 3"/>
          <p:cNvSpPr>
            <a:spLocks noGrp="1"/>
          </p:cNvSpPr>
          <p:nvPr>
            <p:ph type="sldNum" sz="quarter" idx="10"/>
          </p:nvPr>
        </p:nvSpPr>
        <p:spPr/>
        <p:txBody>
          <a:bodyPr/>
          <a:lstStyle/>
          <a:p>
            <a:fld id="{36F8F79E-742D-EE47-84DF-AC91BB6E09B4}" type="slidenum">
              <a:rPr lang="en-US" smtClean="0"/>
              <a:t>1</a:t>
            </a:fld>
            <a:endParaRPr lang="en-US"/>
          </a:p>
        </p:txBody>
      </p:sp>
    </p:spTree>
    <p:extLst>
      <p:ext uri="{BB962C8B-B14F-4D97-AF65-F5344CB8AC3E}">
        <p14:creationId xmlns:p14="http://schemas.microsoft.com/office/powerpoint/2010/main" val="317533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Customer-adoption models create a forecast that accounts for the decision of customers to install PV based on customer economics and diffusion of technology behaviors (imitators).  </a:t>
            </a:r>
          </a:p>
          <a:p>
            <a:endParaRPr lang="en-US" baseline="0" dirty="0" smtClean="0"/>
          </a:p>
          <a:p>
            <a:pPr marL="342900" indent="-342900">
              <a:buAutoNum type="arabicParenBoth"/>
            </a:pPr>
            <a:r>
              <a:rPr lang="en-US" sz="1300" kern="1200" dirty="0" smtClean="0">
                <a:solidFill>
                  <a:schemeClr val="tx1"/>
                </a:solidFill>
                <a:effectLst/>
                <a:latin typeface="+mn-lt"/>
                <a:ea typeface="ＭＳ Ｐゴシック" charset="0"/>
                <a:cs typeface="ＭＳ Ｐゴシック" charset="0"/>
              </a:rPr>
              <a:t>the first step is detailed screening of target population that filters out non-appropriate households and generates a technical potential number </a:t>
            </a:r>
          </a:p>
          <a:p>
            <a:pPr marL="342900" indent="-342900">
              <a:buAutoNum type="arabicParenBoth"/>
            </a:pPr>
            <a:r>
              <a:rPr lang="en-US" sz="1300" kern="1200" dirty="0" smtClean="0">
                <a:solidFill>
                  <a:schemeClr val="tx1"/>
                </a:solidFill>
                <a:effectLst/>
                <a:latin typeface="+mn-lt"/>
                <a:ea typeface="ＭＳ Ｐゴシック" charset="0"/>
                <a:cs typeface="ＭＳ Ｐゴシック" charset="0"/>
              </a:rPr>
              <a:t>the second step is a willingness-to-adopt curve that converts PV economics to the market potential (usually in % of the technical potential) that market penetration could ultimately achieve given enough time; and </a:t>
            </a:r>
          </a:p>
          <a:p>
            <a:pPr marL="342900" indent="-342900">
              <a:buAutoNum type="arabicParenBoth"/>
            </a:pPr>
            <a:r>
              <a:rPr lang="en-US" sz="1300" kern="1200" dirty="0" smtClean="0">
                <a:solidFill>
                  <a:schemeClr val="tx1"/>
                </a:solidFill>
                <a:effectLst/>
                <a:latin typeface="+mn-lt"/>
                <a:ea typeface="ＭＳ Ｐゴシック" charset="0"/>
                <a:cs typeface="ＭＳ Ｐゴシック" charset="0"/>
              </a:rPr>
              <a:t>the third step is a S-type curve that produces the annual adoption rate given the market potential, where the Bass diffusion model and the Fisher-Pry model are two of the most popular options  </a:t>
            </a:r>
          </a:p>
          <a:p>
            <a:pPr marL="0" indent="0">
              <a:buNone/>
            </a:pPr>
            <a:endParaRPr lang="en-US" sz="1300" kern="1200" dirty="0" smtClean="0">
              <a:solidFill>
                <a:schemeClr val="tx1"/>
              </a:solidFill>
              <a:effectLst/>
              <a:latin typeface="+mn-lt"/>
              <a:ea typeface="ＭＳ Ｐゴシック" charset="0"/>
              <a:cs typeface="ＭＳ Ｐゴシック" charset="0"/>
            </a:endParaRPr>
          </a:p>
          <a:p>
            <a:r>
              <a:rPr lang="en-US" baseline="0" dirty="0" smtClean="0"/>
              <a:t>Lower forecast of PG&amp;E came from CEC customer adoption model</a:t>
            </a:r>
          </a:p>
          <a:p>
            <a:endParaRPr lang="en-US" baseline="0" dirty="0" smtClean="0"/>
          </a:p>
          <a:p>
            <a:r>
              <a:rPr lang="en-US" baseline="0" dirty="0" smtClean="0"/>
              <a:t>PSE hired Cadmus: looked at growth with current planned expiration of incentives vs. if incentives were to continue indefinitely </a:t>
            </a:r>
          </a:p>
          <a:p>
            <a:pPr marL="0" marR="0" lvl="1" indent="0" algn="l" defTabSz="496382" rtl="0" eaLnBrk="1" fontAlgn="base" latinLnBrk="0" hangingPunct="1">
              <a:lnSpc>
                <a:spcPct val="100000"/>
              </a:lnSpc>
              <a:spcBef>
                <a:spcPct val="30000"/>
              </a:spcBef>
              <a:spcAft>
                <a:spcPct val="0"/>
              </a:spcAft>
              <a:buClrTx/>
              <a:buSzTx/>
              <a:buFontTx/>
              <a:buNone/>
              <a:tabLst/>
              <a:defRPr/>
            </a:pPr>
            <a:endParaRPr lang="en-US" baseline="0" dirty="0" smtClean="0"/>
          </a:p>
          <a:p>
            <a:pPr marL="0" marR="0" lvl="1" indent="0" algn="l" defTabSz="496382" rtl="0" eaLnBrk="1" fontAlgn="base" latinLnBrk="0" hangingPunct="1">
              <a:lnSpc>
                <a:spcPct val="100000"/>
              </a:lnSpc>
              <a:spcBef>
                <a:spcPct val="30000"/>
              </a:spcBef>
              <a:spcAft>
                <a:spcPct val="0"/>
              </a:spcAft>
              <a:buClrTx/>
              <a:buSzTx/>
              <a:buFontTx/>
              <a:buNone/>
              <a:tabLst/>
              <a:defRPr/>
            </a:pPr>
            <a:r>
              <a:rPr lang="en-US" baseline="0" dirty="0" smtClean="0"/>
              <a:t>PacifiCorp from Navigant: Low and high penetration case, determined by potential changes in technology cost assumptions +/-10% cost reduction per year , technology performance assumptions (+1% performance high DG, -5% performance low DG), and future electricity rate assumptions (+/- 0.5%/</a:t>
            </a:r>
            <a:r>
              <a:rPr lang="en-US" baseline="0" dirty="0" err="1" smtClean="0"/>
              <a:t>yr</a:t>
            </a:r>
            <a:r>
              <a:rPr lang="en-US" baseline="0" dirty="0" smtClean="0"/>
              <a:t> relative to base case)</a:t>
            </a:r>
          </a:p>
          <a:p>
            <a:pPr marL="0" indent="0">
              <a:buNone/>
            </a:pPr>
            <a:endParaRPr lang="en-US" sz="1300" kern="1200" dirty="0" smtClean="0">
              <a:solidFill>
                <a:schemeClr val="tx1"/>
              </a:solidFill>
              <a:effectLst/>
              <a:latin typeface="+mn-lt"/>
              <a:ea typeface="ＭＳ Ｐゴシック" charset="0"/>
              <a:cs typeface="ＭＳ Ｐゴシック" charset="0"/>
            </a:endParaRPr>
          </a:p>
          <a:p>
            <a:endParaRPr lang="en-US" dirty="0" smtClean="0"/>
          </a:p>
          <a:p>
            <a:r>
              <a:rPr lang="en-US" dirty="0" smtClean="0"/>
              <a:t>Why do</a:t>
            </a:r>
            <a:r>
              <a:rPr lang="en-US" baseline="0" dirty="0" smtClean="0"/>
              <a:t> it?  </a:t>
            </a:r>
          </a:p>
          <a:p>
            <a:r>
              <a:rPr lang="en-US" baseline="0" dirty="0" smtClean="0"/>
              <a:t>What are limitations? </a:t>
            </a:r>
          </a:p>
          <a:p>
            <a:endParaRPr lang="en-US" baseline="0" dirty="0" smtClean="0"/>
          </a:p>
          <a:p>
            <a:r>
              <a:rPr lang="en-US" baseline="0" dirty="0" smtClean="0"/>
              <a:t>Following slides will go into each of these steps in more detail</a:t>
            </a:r>
            <a:endParaRPr lang="en-US" dirty="0"/>
          </a:p>
        </p:txBody>
      </p:sp>
      <p:sp>
        <p:nvSpPr>
          <p:cNvPr id="4" name="Slide Number Placeholder 3"/>
          <p:cNvSpPr>
            <a:spLocks noGrp="1"/>
          </p:cNvSpPr>
          <p:nvPr>
            <p:ph type="sldNum" sz="quarter" idx="10"/>
          </p:nvPr>
        </p:nvSpPr>
        <p:spPr/>
        <p:txBody>
          <a:bodyPr/>
          <a:lstStyle/>
          <a:p>
            <a:pPr>
              <a:defRPr/>
            </a:pPr>
            <a:fld id="{D6026B84-12F3-694B-9E55-968C01CE82AC}" type="slidenum">
              <a:rPr lang="uk-UA" smtClean="0"/>
              <a:pPr>
                <a:defRPr/>
              </a:pPr>
              <a:t>11</a:t>
            </a:fld>
            <a:endParaRPr lang="uk-UA"/>
          </a:p>
        </p:txBody>
      </p:sp>
    </p:spTree>
    <p:extLst>
      <p:ext uri="{BB962C8B-B14F-4D97-AF65-F5344CB8AC3E}">
        <p14:creationId xmlns:p14="http://schemas.microsoft.com/office/powerpoint/2010/main" val="311786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potential establishes</a:t>
            </a:r>
            <a:r>
              <a:rPr lang="en-US" baseline="0" dirty="0" smtClean="0"/>
              <a:t> the total upper bound on the size of the market.</a:t>
            </a:r>
          </a:p>
          <a:p>
            <a:endParaRPr lang="en-US" baseline="0" dirty="0" smtClean="0"/>
          </a:p>
          <a:p>
            <a:pPr marL="171450" indent="-171450">
              <a:buFontTx/>
              <a:buChar char="-"/>
            </a:pPr>
            <a:r>
              <a:rPr lang="en-US" baseline="0" dirty="0" smtClean="0"/>
              <a:t>Studies commonly assume that rooftop space is the limiting factor for customer adoption </a:t>
            </a:r>
          </a:p>
          <a:p>
            <a:pPr marL="171450" indent="-171450">
              <a:buFontTx/>
              <a:buChar char="-"/>
            </a:pPr>
            <a:r>
              <a:rPr lang="en-US" baseline="0" dirty="0" smtClean="0"/>
              <a:t>Simple: customer count and floor space -&gt; assume certain number of floors and how dense PV arrays can be on rooftops</a:t>
            </a:r>
          </a:p>
          <a:p>
            <a:pPr marL="171450" indent="-171450">
              <a:buFontTx/>
              <a:buChar char="-"/>
            </a:pPr>
            <a:r>
              <a:rPr lang="en-US" baseline="0" dirty="0" smtClean="0"/>
              <a:t>Emerging tools: LIDAR data can make much more refined estimates of available rooftop space.  </a:t>
            </a:r>
          </a:p>
          <a:p>
            <a:pPr marL="171450" indent="-171450">
              <a:buFontTx/>
              <a:buChar char="-"/>
            </a:pPr>
            <a:endParaRPr lang="en-US" baseline="0" dirty="0" smtClean="0"/>
          </a:p>
          <a:p>
            <a:pPr marL="171450" indent="-171450">
              <a:buFontTx/>
              <a:buChar char="-"/>
            </a:pPr>
            <a:r>
              <a:rPr lang="en-US" baseline="0" dirty="0" smtClean="0"/>
              <a:t>If DPV is not limited to being on customer premises, then technical potential is much larger.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36F8F79E-742D-EE47-84DF-AC91BB6E09B4}" type="slidenum">
              <a:rPr lang="en-US" smtClean="0"/>
              <a:t>12</a:t>
            </a:fld>
            <a:endParaRPr lang="en-US"/>
          </a:p>
        </p:txBody>
      </p:sp>
    </p:spTree>
    <p:extLst>
      <p:ext uri="{BB962C8B-B14F-4D97-AF65-F5344CB8AC3E}">
        <p14:creationId xmlns:p14="http://schemas.microsoft.com/office/powerpoint/2010/main" val="130336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Next is to look at how customer economics affects the ultimate share of technical potential that will be achieved.  This is major factor in forecast.</a:t>
            </a:r>
          </a:p>
          <a:p>
            <a:pPr marL="171450" indent="-171450">
              <a:buFontTx/>
              <a:buChar char="-"/>
            </a:pPr>
            <a:r>
              <a:rPr lang="en-US" baseline="0" dirty="0" err="1" smtClean="0"/>
              <a:t>PacificCorp</a:t>
            </a:r>
            <a:r>
              <a:rPr lang="en-US" baseline="0" dirty="0" smtClean="0"/>
              <a:t> used customer adoption model, three lines show how different forecast could be by changing assumptions that change estimate of customer economics. </a:t>
            </a:r>
          </a:p>
          <a:p>
            <a:pPr marL="0" indent="0">
              <a:buFontTx/>
              <a:buNone/>
            </a:pPr>
            <a:r>
              <a:rPr lang="en-US" baseline="0" dirty="0" smtClean="0"/>
              <a:t>-- High forecast assumes lower cost of DPV, better performance, and higher retail rate escalation</a:t>
            </a:r>
          </a:p>
          <a:p>
            <a:pPr marL="0" indent="0">
              <a:buFontTx/>
              <a:buNone/>
            </a:pPr>
            <a:endParaRPr lang="en-US" baseline="0" dirty="0" smtClean="0"/>
          </a:p>
          <a:p>
            <a:pPr marL="0" indent="0">
              <a:buFontTx/>
              <a:buNone/>
            </a:pPr>
            <a:r>
              <a:rPr lang="en-US" baseline="0" dirty="0" smtClean="0"/>
              <a:t>The linkage between the ultimate adoption rate and all the factors that go into the customer economics is the willingness-to-adopt curve which translates pay-back period into ultimate DPV share.  </a:t>
            </a:r>
          </a:p>
          <a:p>
            <a:pPr marL="0" indent="0">
              <a:buFontTx/>
              <a:buNone/>
            </a:pPr>
            <a:endParaRPr lang="en-US" baseline="0" dirty="0" smtClean="0"/>
          </a:p>
          <a:p>
            <a:pPr marL="0" indent="0">
              <a:buFontTx/>
              <a:buNone/>
            </a:pPr>
            <a:r>
              <a:rPr lang="en-US" baseline="0" dirty="0" smtClean="0"/>
              <a:t>The payback period for the customer is based on both the cost of DPV and the bill savings</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13</a:t>
            </a:fld>
            <a:endParaRPr lang="en-US"/>
          </a:p>
        </p:txBody>
      </p:sp>
    </p:spTree>
    <p:extLst>
      <p:ext uri="{BB962C8B-B14F-4D97-AF65-F5344CB8AC3E}">
        <p14:creationId xmlns:p14="http://schemas.microsoft.com/office/powerpoint/2010/main" val="382339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from Berkeley Lab looked at how different rate designs impact the customer economics of DPV and the eventual deployment.</a:t>
            </a:r>
          </a:p>
          <a:p>
            <a:endParaRPr lang="en-US" baseline="0" dirty="0" smtClean="0"/>
          </a:p>
          <a:p>
            <a:r>
              <a:rPr lang="en-US" baseline="0" dirty="0" smtClean="0"/>
              <a:t>Results are based on NREL’s customer adoption model.</a:t>
            </a:r>
          </a:p>
          <a:p>
            <a:endParaRPr lang="en-US" baseline="0" dirty="0" smtClean="0"/>
          </a:p>
          <a:p>
            <a:r>
              <a:rPr lang="en-US" baseline="0" dirty="0" smtClean="0"/>
              <a:t>Reference case shows continuation of current rate designs  for commercial and residential customers, all with net metering.  </a:t>
            </a:r>
          </a:p>
          <a:p>
            <a:endParaRPr lang="en-US" baseline="0" dirty="0" smtClean="0"/>
          </a:p>
          <a:p>
            <a:r>
              <a:rPr lang="en-US" baseline="0" dirty="0" smtClean="0"/>
              <a:t>Changing rate design from this reference can significantly affect adoption rates.  </a:t>
            </a:r>
          </a:p>
          <a:p>
            <a:endParaRPr lang="en-US" baseline="0" dirty="0" smtClean="0"/>
          </a:p>
          <a:p>
            <a:pPr marL="171450" indent="-171450">
              <a:buFontTx/>
              <a:buChar char="-"/>
            </a:pPr>
            <a:r>
              <a:rPr lang="en-US" baseline="0" dirty="0" smtClean="0"/>
              <a:t>Most notable is that increasing the customer fixed charge results in lower bill savings and significant reduction in forecast of deployment.</a:t>
            </a:r>
          </a:p>
          <a:p>
            <a:pPr marL="171450" indent="-171450">
              <a:buFontTx/>
              <a:buChar char="-"/>
            </a:pPr>
            <a:endParaRPr lang="en-US" baseline="0" dirty="0" smtClean="0"/>
          </a:p>
          <a:p>
            <a:pPr marL="171450" indent="-171450">
              <a:buFontTx/>
              <a:buChar char="-"/>
            </a:pPr>
            <a:r>
              <a:rPr lang="en-US" baseline="0" dirty="0" smtClean="0"/>
              <a:t>Putting all customers on a time varying rate (TOU with peak and off peak periods) lower adoption in later years.  Why?  With higher PV penetration the on-peak periods shift away from times of high PV production, lowering bill savings.  Doesn’t happen under flat rates, so flat rates for all customers sees higher adoption.</a:t>
            </a:r>
          </a:p>
          <a:p>
            <a:pPr marL="171450" indent="-171450">
              <a:buFontTx/>
              <a:buChar char="-"/>
            </a:pPr>
            <a:endParaRPr lang="en-US" baseline="0" dirty="0" smtClean="0"/>
          </a:p>
          <a:p>
            <a:pPr marL="171450" indent="-171450">
              <a:buFontTx/>
              <a:buChar char="-"/>
            </a:pPr>
            <a:r>
              <a:rPr lang="en-US" baseline="0" dirty="0" smtClean="0"/>
              <a:t>Partial net metering where net production is compensated at avoided cost rate rather than full retail rate lowers deployments. </a:t>
            </a:r>
          </a:p>
          <a:p>
            <a:pPr marL="171450" indent="-171450">
              <a:buFontTx/>
              <a:buChar char="-"/>
            </a:pPr>
            <a:endParaRPr lang="en-US" baseline="0" dirty="0" smtClean="0"/>
          </a:p>
          <a:p>
            <a:pPr marL="171450" indent="-171450">
              <a:buFontTx/>
              <a:buChar char="-"/>
            </a:pPr>
            <a:r>
              <a:rPr lang="en-US" baseline="0" dirty="0" smtClean="0"/>
              <a:t>Forecast is bounded by a high or low </a:t>
            </a:r>
            <a:r>
              <a:rPr lang="en-US" baseline="0" dirty="0" err="1" smtClean="0"/>
              <a:t>FiT</a:t>
            </a:r>
            <a:r>
              <a:rPr lang="en-US" baseline="0" dirty="0" smtClean="0"/>
              <a:t> -&gt; importance of customer economics in ultimate share.  </a:t>
            </a:r>
          </a:p>
        </p:txBody>
      </p:sp>
      <p:sp>
        <p:nvSpPr>
          <p:cNvPr id="4" name="Slide Number Placeholder 3"/>
          <p:cNvSpPr>
            <a:spLocks noGrp="1"/>
          </p:cNvSpPr>
          <p:nvPr>
            <p:ph type="sldNum" sz="quarter" idx="10"/>
          </p:nvPr>
        </p:nvSpPr>
        <p:spPr/>
        <p:txBody>
          <a:bodyPr/>
          <a:lstStyle/>
          <a:p>
            <a:fld id="{36F8F79E-742D-EE47-84DF-AC91BB6E09B4}" type="slidenum">
              <a:rPr lang="en-US" smtClean="0"/>
              <a:t>14</a:t>
            </a:fld>
            <a:endParaRPr lang="en-US"/>
          </a:p>
        </p:txBody>
      </p:sp>
    </p:spTree>
    <p:extLst>
      <p:ext uri="{BB962C8B-B14F-4D97-AF65-F5344CB8AC3E}">
        <p14:creationId xmlns:p14="http://schemas.microsoft.com/office/powerpoint/2010/main" val="255671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 between customer economics and ultimate</a:t>
            </a:r>
            <a:r>
              <a:rPr lang="en-US" baseline="0" dirty="0" smtClean="0"/>
              <a:t> share is the willingness-to-adopt curve. </a:t>
            </a:r>
          </a:p>
          <a:p>
            <a:endParaRPr lang="en-US" baseline="0" dirty="0" smtClean="0"/>
          </a:p>
          <a:p>
            <a:r>
              <a:rPr lang="en-US" baseline="0" dirty="0" smtClean="0"/>
              <a:t>These curves are the actual assumptions used in various customer adoption models.</a:t>
            </a:r>
          </a:p>
          <a:p>
            <a:endParaRPr lang="en-US" baseline="0" dirty="0" smtClean="0"/>
          </a:p>
          <a:p>
            <a:r>
              <a:rPr lang="en-US" baseline="0" dirty="0" smtClean="0"/>
              <a:t>Similar curves are used across various studies:  good in that there is agreement.  However not usually based on independent empirical measurements, many trace back to studies of adoption of other technologies from back in the 80s.  Limitation in current studies.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15</a:t>
            </a:fld>
            <a:endParaRPr lang="en-US"/>
          </a:p>
        </p:txBody>
      </p:sp>
    </p:spTree>
    <p:extLst>
      <p:ext uri="{BB962C8B-B14F-4D97-AF65-F5344CB8AC3E}">
        <p14:creationId xmlns:p14="http://schemas.microsoft.com/office/powerpoint/2010/main" val="214193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business models do not require</a:t>
            </a:r>
            <a:r>
              <a:rPr lang="en-US" baseline="0" dirty="0" smtClean="0"/>
              <a:t> customers to pay full cost upfront.  Makes traditional “payback period” metrics less relevant.</a:t>
            </a:r>
          </a:p>
          <a:p>
            <a:endParaRPr lang="en-US" baseline="0" dirty="0" smtClean="0"/>
          </a:p>
          <a:p>
            <a:r>
              <a:rPr lang="en-US" baseline="0" dirty="0" smtClean="0"/>
              <a:t>New models from NREL used surveys to estimate new willingness-to-adopt curves based on monthly bill savings.  More relevant for the third-party ownership model where customers lease PV.  </a:t>
            </a:r>
          </a:p>
          <a:p>
            <a:endParaRPr lang="en-US" baseline="0" dirty="0" smtClean="0"/>
          </a:p>
          <a:p>
            <a:r>
              <a:rPr lang="en-US" baseline="0" dirty="0" smtClean="0"/>
              <a:t>EPRI has also done survey work along these lines. </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16</a:t>
            </a:fld>
            <a:endParaRPr lang="en-US"/>
          </a:p>
        </p:txBody>
      </p:sp>
    </p:spTree>
    <p:extLst>
      <p:ext uri="{BB962C8B-B14F-4D97-AF65-F5344CB8AC3E}">
        <p14:creationId xmlns:p14="http://schemas.microsoft.com/office/powerpoint/2010/main" val="156920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estimated the ultimate market share, an forecast also requires assessing how fast a market will get to the ultimate share.  </a:t>
            </a:r>
          </a:p>
          <a:p>
            <a:endParaRPr lang="en-US" baseline="0" dirty="0" smtClean="0"/>
          </a:p>
          <a:p>
            <a:pPr marL="171450" indent="-171450">
              <a:buFontTx/>
              <a:buChar char="-"/>
            </a:pPr>
            <a:r>
              <a:rPr lang="en-US" baseline="0" dirty="0" smtClean="0"/>
              <a:t>Requires thinking about the way that new technologies diffuse into the markets.  </a:t>
            </a:r>
          </a:p>
          <a:p>
            <a:pPr marL="171450" indent="-171450">
              <a:buFontTx/>
              <a:buChar char="-"/>
            </a:pPr>
            <a:r>
              <a:rPr lang="en-US" baseline="0" dirty="0" smtClean="0"/>
              <a:t>Typical idea that you’ll have early adopters , followed by widespread adoption and laggards</a:t>
            </a:r>
          </a:p>
          <a:p>
            <a:pPr marL="171450" indent="-171450">
              <a:buFontTx/>
              <a:buChar char="-"/>
            </a:pPr>
            <a:r>
              <a:rPr lang="en-US" baseline="0" dirty="0" smtClean="0"/>
              <a:t>Leads to an S-Shaped curve.</a:t>
            </a:r>
          </a:p>
          <a:p>
            <a:pPr marL="171450" indent="-171450">
              <a:buFontTx/>
              <a:buChar char="-"/>
            </a:pPr>
            <a:r>
              <a:rPr lang="en-US" baseline="0" dirty="0" smtClean="0"/>
              <a:t>Two models of this diffusion behavior are the Bass diffusion model and the Fisher-Pry model </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36F8F79E-742D-EE47-84DF-AC91BB6E09B4}" type="slidenum">
              <a:rPr lang="en-US" smtClean="0"/>
              <a:t>17</a:t>
            </a:fld>
            <a:endParaRPr lang="en-US"/>
          </a:p>
        </p:txBody>
      </p:sp>
    </p:spTree>
    <p:extLst>
      <p:ext uri="{BB962C8B-B14F-4D97-AF65-F5344CB8AC3E}">
        <p14:creationId xmlns:p14="http://schemas.microsoft.com/office/powerpoint/2010/main" val="158422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a:t>
            </a:r>
            <a:r>
              <a:rPr lang="en-US" baseline="0" dirty="0" smtClean="0"/>
              <a:t> of these S-Shaped curve is that a period of rapid adoption can occur following periods with relatively low shares.</a:t>
            </a:r>
          </a:p>
          <a:p>
            <a:r>
              <a:rPr lang="en-US" baseline="0" dirty="0" smtClean="0"/>
              <a:t>Several consumer durable goods exhibit this behavior. </a:t>
            </a:r>
          </a:p>
          <a:p>
            <a:endParaRPr lang="en-US" baseline="0" dirty="0" smtClean="0"/>
          </a:p>
          <a:p>
            <a:r>
              <a:rPr lang="en-US" baseline="0" dirty="0" smtClean="0"/>
              <a:t>The difficulty is in defining when the rapid adoption portion begins.  Different models used in practice seem to have very different assumptions.</a:t>
            </a:r>
          </a:p>
          <a:p>
            <a:endParaRPr lang="en-US" baseline="0" dirty="0" smtClean="0"/>
          </a:p>
          <a:p>
            <a:r>
              <a:rPr lang="en-US" baseline="0" dirty="0" smtClean="0"/>
              <a:t>This is often based on some fit to observed behavior, can be based on other markets as an analog.  Is it a good analog?  Is there a better way to estimate it for your region/area?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6F8F79E-742D-EE47-84DF-AC91BB6E09B4}" type="slidenum">
              <a:rPr lang="en-US" smtClean="0"/>
              <a:t>18</a:t>
            </a:fld>
            <a:endParaRPr lang="en-US"/>
          </a:p>
        </p:txBody>
      </p:sp>
    </p:spTree>
    <p:extLst>
      <p:ext uri="{BB962C8B-B14F-4D97-AF65-F5344CB8AC3E}">
        <p14:creationId xmlns:p14="http://schemas.microsoft.com/office/powerpoint/2010/main" val="278774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complement these top-down forecasts</a:t>
            </a:r>
            <a:r>
              <a:rPr lang="en-US" baseline="0" dirty="0" smtClean="0"/>
              <a:t>, distribution planners also need to determine where it will occur.  </a:t>
            </a:r>
          </a:p>
          <a:p>
            <a:endParaRPr lang="en-US" baseline="0" dirty="0" smtClean="0"/>
          </a:p>
          <a:p>
            <a:pPr marL="0" marR="0" lvl="0" indent="0" algn="l" defTabSz="496382"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Better estimates of where DPV is likely to be adopted can improve estimates of the impacts of DPV on the T&amp;D system.</a:t>
            </a:r>
            <a:r>
              <a:rPr lang="en-US" dirty="0" smtClean="0">
                <a:effectLst/>
              </a:rPr>
              <a:t> </a:t>
            </a:r>
          </a:p>
          <a:p>
            <a:endParaRPr lang="en-US" baseline="0" dirty="0" smtClean="0"/>
          </a:p>
          <a:p>
            <a:r>
              <a:rPr lang="en-US" baseline="0" dirty="0" smtClean="0"/>
              <a:t>We again compared different methods for allocating down to particular levels by looking at what factors were used in the methods.  </a:t>
            </a:r>
          </a:p>
          <a:p>
            <a:pPr marL="0" marR="0" lvl="0" indent="0" algn="l" defTabSz="496382" rtl="0" eaLnBrk="1" fontAlgn="base" latinLnBrk="0" hangingPunct="1">
              <a:lnSpc>
                <a:spcPct val="100000"/>
              </a:lnSpc>
              <a:spcBef>
                <a:spcPct val="30000"/>
              </a:spcBef>
              <a:spcAft>
                <a:spcPct val="0"/>
              </a:spcAft>
              <a:buClrTx/>
              <a:buSzTx/>
              <a:buFontTx/>
              <a:buNone/>
              <a:tabLst/>
              <a:defRPr/>
            </a:pPr>
            <a:endParaRPr lang="en-US" dirty="0" smtClean="0">
              <a:effectLst/>
            </a:endParaRPr>
          </a:p>
          <a:p>
            <a:pPr lvl="0"/>
            <a:r>
              <a:rPr lang="en-US" sz="1200" kern="1200" dirty="0" smtClean="0">
                <a:solidFill>
                  <a:schemeClr val="tx1"/>
                </a:solidFill>
                <a:effectLst/>
                <a:latin typeface="+mn-lt"/>
                <a:ea typeface="ＭＳ Ｐゴシック" charset="0"/>
                <a:cs typeface="ＭＳ Ｐゴシック" charset="0"/>
              </a:rPr>
              <a:t>Three general approaches</a:t>
            </a:r>
            <a:r>
              <a:rPr lang="en-US" sz="1200" kern="1200" baseline="0" dirty="0" smtClean="0">
                <a:solidFill>
                  <a:schemeClr val="tx1"/>
                </a:solidFill>
                <a:effectLst/>
                <a:latin typeface="+mn-lt"/>
                <a:ea typeface="ＭＳ Ｐゴシック" charset="0"/>
                <a:cs typeface="ＭＳ Ｐゴシック" charset="0"/>
              </a:rPr>
              <a:t> used to estimate the location of DPV:</a:t>
            </a:r>
          </a:p>
          <a:p>
            <a:pPr lvl="0"/>
            <a:endParaRPr lang="en-US" sz="1200" kern="1200" baseline="0" dirty="0" smtClean="0">
              <a:solidFill>
                <a:schemeClr val="tx1"/>
              </a:solidFill>
              <a:effectLst/>
              <a:latin typeface="+mn-lt"/>
              <a:ea typeface="ＭＳ Ｐゴシック" charset="0"/>
              <a:cs typeface="ＭＳ Ｐゴシック" charset="0"/>
            </a:endParaRPr>
          </a:p>
          <a:p>
            <a:pPr lvl="0"/>
            <a:r>
              <a:rPr lang="en-US" sz="1200" kern="1200" dirty="0" smtClean="0">
                <a:solidFill>
                  <a:schemeClr val="tx1"/>
                </a:solidFill>
                <a:effectLst/>
                <a:latin typeface="+mn-lt"/>
                <a:ea typeface="ＭＳ Ｐゴシック" charset="0"/>
                <a:cs typeface="ＭＳ Ｐゴシック" charset="0"/>
              </a:rPr>
              <a:t>Assume DPV is distributed in proportion to load or population: But analysis of previous DPV adoption patterns indicates that factors like demographics do influence DPV adoption. As demographic factors tend to cluster in different neighborhoods and cities throughout a service territory, DPV adoption patterns are unlikely to only follow the load. </a:t>
            </a:r>
          </a:p>
          <a:p>
            <a:pPr lvl="0"/>
            <a:endParaRPr lang="en-US" sz="1200" kern="1200" dirty="0" smtClean="0">
              <a:solidFill>
                <a:schemeClr val="tx1"/>
              </a:solidFill>
              <a:effectLst/>
              <a:latin typeface="+mn-lt"/>
              <a:ea typeface="ＭＳ Ｐゴシック" charset="0"/>
              <a:cs typeface="ＭＳ Ｐゴシック" charset="0"/>
            </a:endParaRPr>
          </a:p>
          <a:p>
            <a:pPr lvl="0"/>
            <a:r>
              <a:rPr lang="en-US" sz="1200" kern="1200" dirty="0" smtClean="0">
                <a:solidFill>
                  <a:schemeClr val="tx1"/>
                </a:solidFill>
                <a:effectLst/>
                <a:latin typeface="+mn-lt"/>
                <a:ea typeface="ＭＳ Ｐゴシック" charset="0"/>
                <a:cs typeface="ＭＳ Ｐゴシック" charset="0"/>
              </a:rPr>
              <a:t>Assume DPV grows in proportion to existing DPV or based on recent interconnection requests: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For a simple assumption, DPV adoption is more likely to occur in areas where DPV is already starting to be adopted. </a:t>
            </a:r>
          </a:p>
          <a:p>
            <a:pPr lvl="0"/>
            <a:endParaRPr lang="en-US" sz="1200" kern="1200" dirty="0" smtClean="0">
              <a:solidFill>
                <a:schemeClr val="tx1"/>
              </a:solidFill>
              <a:effectLst/>
              <a:latin typeface="+mn-lt"/>
              <a:ea typeface="ＭＳ Ｐゴシック" charset="0"/>
              <a:cs typeface="ＭＳ Ｐゴシック" charset="0"/>
            </a:endParaRPr>
          </a:p>
          <a:p>
            <a:pPr lvl="0"/>
            <a:r>
              <a:rPr lang="en-US" sz="1200" kern="1200" dirty="0" smtClean="0">
                <a:solidFill>
                  <a:schemeClr val="tx1"/>
                </a:solidFill>
                <a:effectLst/>
                <a:latin typeface="+mn-lt"/>
                <a:ea typeface="ＭＳ Ｐゴシック" charset="0"/>
                <a:cs typeface="ＭＳ Ｐゴシック" charset="0"/>
              </a:rPr>
              <a:t>Estimated based on customer propensity to adopt DPV:</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If resources are available to conduct a more refined assessment, propensity to adopt DPV can be estimated based on detailed demographic and household-level information. The propensity to adopt can then be used to identify particular locations where DPV growth is expected.</a:t>
            </a:r>
          </a:p>
          <a:p>
            <a:endParaRPr lang="en-US" baseline="0" dirty="0" smtClean="0"/>
          </a:p>
        </p:txBody>
      </p:sp>
      <p:sp>
        <p:nvSpPr>
          <p:cNvPr id="4" name="Slide Number Placeholder 3"/>
          <p:cNvSpPr>
            <a:spLocks noGrp="1"/>
          </p:cNvSpPr>
          <p:nvPr>
            <p:ph type="sldNum" sz="quarter" idx="10"/>
          </p:nvPr>
        </p:nvSpPr>
        <p:spPr/>
        <p:txBody>
          <a:bodyPr/>
          <a:lstStyle/>
          <a:p>
            <a:fld id="{36F8F79E-742D-EE47-84DF-AC91BB6E09B4}" type="slidenum">
              <a:rPr lang="en-US" smtClean="0"/>
              <a:t>19</a:t>
            </a:fld>
            <a:endParaRPr lang="en-US"/>
          </a:p>
        </p:txBody>
      </p:sp>
    </p:spTree>
    <p:extLst>
      <p:ext uri="{BB962C8B-B14F-4D97-AF65-F5344CB8AC3E}">
        <p14:creationId xmlns:p14="http://schemas.microsoft.com/office/powerpoint/2010/main" val="271449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marL="0" marR="0" indent="0" algn="l" defTabSz="496382" rtl="0" eaLnBrk="1" fontAlgn="base" latinLnBrk="0" hangingPunct="1">
              <a:lnSpc>
                <a:spcPct val="100000"/>
              </a:lnSpc>
              <a:spcBef>
                <a:spcPct val="30000"/>
              </a:spcBef>
              <a:spcAft>
                <a:spcPct val="0"/>
              </a:spcAft>
              <a:buClrTx/>
              <a:buSzTx/>
              <a:buFontTx/>
              <a:buNone/>
              <a:tabLst/>
              <a:defRPr/>
            </a:pPr>
            <a:r>
              <a:rPr lang="en-US" sz="1300" kern="1200" dirty="0" smtClean="0">
                <a:solidFill>
                  <a:schemeClr val="tx1"/>
                </a:solidFill>
                <a:effectLst/>
                <a:latin typeface="+mn-lt"/>
                <a:ea typeface="ＭＳ Ｐゴシック" charset="0"/>
                <a:cs typeface="ＭＳ Ｐゴシック" charset="0"/>
              </a:rPr>
              <a:t>For its Distribution Resources</a:t>
            </a:r>
            <a:r>
              <a:rPr lang="en-US" sz="1300" kern="1200" baseline="0" dirty="0" smtClean="0">
                <a:solidFill>
                  <a:schemeClr val="tx1"/>
                </a:solidFill>
                <a:effectLst/>
                <a:latin typeface="+mn-lt"/>
                <a:ea typeface="ＭＳ Ｐゴシック" charset="0"/>
                <a:cs typeface="ＭＳ Ｐゴシック" charset="0"/>
              </a:rPr>
              <a:t> </a:t>
            </a:r>
            <a:r>
              <a:rPr lang="en-US" sz="1300" kern="1200" dirty="0" smtClean="0">
                <a:solidFill>
                  <a:schemeClr val="tx1"/>
                </a:solidFill>
                <a:effectLst/>
                <a:latin typeface="+mn-lt"/>
                <a:ea typeface="ＭＳ Ｐゴシック" charset="0"/>
                <a:cs typeface="ＭＳ Ｐゴシック" charset="0"/>
              </a:rPr>
              <a:t>Plan, PG&amp;E developed a logistic regression to predict the probability of a customer adopting DPV. They fit the regression using information about previous DPV adopters, then apply it to all customers to allocate DPV growth to individual feeders.</a:t>
            </a:r>
          </a:p>
          <a:p>
            <a:pPr marL="0" marR="0" indent="0" algn="l" defTabSz="496382" rtl="0" eaLnBrk="1" fontAlgn="base" latinLnBrk="0" hangingPunct="1">
              <a:lnSpc>
                <a:spcPct val="100000"/>
              </a:lnSpc>
              <a:spcBef>
                <a:spcPct val="30000"/>
              </a:spcBef>
              <a:spcAft>
                <a:spcPct val="0"/>
              </a:spcAft>
              <a:buClrTx/>
              <a:buSzTx/>
              <a:buFontTx/>
              <a:buNone/>
              <a:tabLst/>
              <a:defRPr/>
            </a:pPr>
            <a:endParaRPr lang="en-US" sz="1300" kern="1200" dirty="0" smtClean="0">
              <a:solidFill>
                <a:schemeClr val="tx1"/>
              </a:solidFill>
              <a:effectLst/>
              <a:latin typeface="+mn-lt"/>
              <a:ea typeface="ＭＳ Ｐゴシック" charset="0"/>
              <a:cs typeface="ＭＳ Ｐゴシック" charset="0"/>
            </a:endParaRPr>
          </a:p>
          <a:p>
            <a:pPr marL="0" marR="0" indent="0" algn="l" defTabSz="496382" rtl="0" eaLnBrk="1" fontAlgn="base" latinLnBrk="0" hangingPunct="1">
              <a:lnSpc>
                <a:spcPct val="100000"/>
              </a:lnSpc>
              <a:spcBef>
                <a:spcPct val="30000"/>
              </a:spcBef>
              <a:spcAft>
                <a:spcPct val="0"/>
              </a:spcAft>
              <a:buClrTx/>
              <a:buSzTx/>
              <a:buFontTx/>
              <a:buNone/>
              <a:tabLst/>
              <a:defRPr/>
            </a:pPr>
            <a:r>
              <a:rPr lang="en-US" sz="1300" kern="1200" dirty="0" smtClean="0">
                <a:solidFill>
                  <a:schemeClr val="tx1"/>
                </a:solidFill>
                <a:effectLst/>
                <a:latin typeface="+mn-lt"/>
                <a:ea typeface="ＭＳ Ｐゴシック" charset="0"/>
                <a:cs typeface="ＭＳ Ｐゴシック" charset="0"/>
              </a:rPr>
              <a:t>Brown area shows where</a:t>
            </a:r>
            <a:r>
              <a:rPr lang="en-US" sz="1300" kern="1200" baseline="0" dirty="0" smtClean="0">
                <a:solidFill>
                  <a:schemeClr val="tx1"/>
                </a:solidFill>
                <a:effectLst/>
                <a:latin typeface="+mn-lt"/>
                <a:ea typeface="ＭＳ Ｐゴシック" charset="0"/>
                <a:cs typeface="ＭＳ Ｐゴシック" charset="0"/>
              </a:rPr>
              <a:t> largest amount of DPV is expected to occur.  </a:t>
            </a:r>
            <a:endParaRPr lang="en-US" sz="1300" kern="1200" dirty="0" smtClean="0">
              <a:solidFill>
                <a:schemeClr val="tx1"/>
              </a:solidFill>
              <a:effectLst/>
              <a:latin typeface="+mn-lt"/>
              <a:ea typeface="ＭＳ Ｐゴシック" charset="0"/>
              <a:cs typeface="ＭＳ Ｐゴシック" charset="0"/>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D6026B84-12F3-694B-9E55-968C01CE82AC}" type="slidenum">
              <a:rPr lang="uk-UA" smtClean="0"/>
              <a:pPr>
                <a:defRPr/>
              </a:pPr>
              <a:t>20</a:t>
            </a:fld>
            <a:endParaRPr lang="uk-UA"/>
          </a:p>
        </p:txBody>
      </p:sp>
    </p:spTree>
    <p:extLst>
      <p:ext uri="{BB962C8B-B14F-4D97-AF65-F5344CB8AC3E}">
        <p14:creationId xmlns:p14="http://schemas.microsoft.com/office/powerpoint/2010/main" val="2273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it important to include distributed energy resources in forecasts?  </a:t>
            </a:r>
          </a:p>
          <a:p>
            <a:r>
              <a:rPr lang="en-US" baseline="0" dirty="0" smtClean="0"/>
              <a:t>Utilities base many investments on an identified need, that need changes as customers add DER.  In some cases the need is reduced or deferred, in others the need may increase.  </a:t>
            </a:r>
          </a:p>
          <a:p>
            <a:endParaRPr lang="en-US" baseline="0" dirty="0" smtClean="0"/>
          </a:p>
          <a:p>
            <a:pPr marL="171450" indent="-171450">
              <a:buFontTx/>
              <a:buChar char="-"/>
            </a:pPr>
            <a:r>
              <a:rPr lang="en-US" baseline="0" dirty="0" smtClean="0"/>
              <a:t>DER can defer certain distribution system investments.  </a:t>
            </a:r>
          </a:p>
          <a:p>
            <a:pPr marL="171450" indent="-171450">
              <a:buFontTx/>
              <a:buChar char="-"/>
            </a:pPr>
            <a:r>
              <a:rPr lang="en-US" baseline="0" dirty="0" smtClean="0"/>
              <a:t>DER can defer the need to procure generation capacity to meet peak demand </a:t>
            </a:r>
          </a:p>
          <a:p>
            <a:pPr marL="171450" indent="-171450">
              <a:buFontTx/>
              <a:buChar char="-"/>
            </a:pPr>
            <a:r>
              <a:rPr lang="en-US" baseline="0" dirty="0" smtClean="0"/>
              <a:t>Accommodating DER on the distribution grid may require investments </a:t>
            </a:r>
            <a:r>
              <a:rPr lang="mr-IN" baseline="0" dirty="0" smtClean="0"/>
              <a:t>–</a:t>
            </a:r>
            <a:r>
              <a:rPr lang="en-US" baseline="0" dirty="0" smtClean="0"/>
              <a:t> can be reactive in response to interconnection requests or can be proactive in order to enable growth in DER before interconnection requests.  </a:t>
            </a:r>
          </a:p>
          <a:p>
            <a:endParaRPr lang="en-US" baseline="0" dirty="0" smtClean="0"/>
          </a:p>
          <a:p>
            <a:r>
              <a:rPr lang="en-US" baseline="0" dirty="0" smtClean="0"/>
              <a:t>Forecasts of DER adoption also may figure into analysis of the costs and benefits of DER programs. Initial investments (incentives, equipment) can spur future adoption, is it worth it? </a:t>
            </a:r>
          </a:p>
          <a:p>
            <a:endParaRPr lang="en-US" baseline="0" dirty="0" smtClean="0"/>
          </a:p>
          <a:p>
            <a:r>
              <a:rPr lang="en-US" dirty="0" smtClean="0"/>
              <a:t>In the next few slides</a:t>
            </a:r>
            <a:r>
              <a:rPr lang="en-US" baseline="0" dirty="0" smtClean="0"/>
              <a:t>, I’ll walk through each of these in a little more detail.</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a:t>
            </a:fld>
            <a:endParaRPr lang="en-US"/>
          </a:p>
        </p:txBody>
      </p:sp>
    </p:spTree>
    <p:extLst>
      <p:ext uri="{BB962C8B-B14F-4D97-AF65-F5344CB8AC3E}">
        <p14:creationId xmlns:p14="http://schemas.microsoft.com/office/powerpoint/2010/main" val="811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For residential customers, the factors that are used to predict adoption include information about the housing, customer demographics, electricity consumption, and geography. For non-residential customers the factors include the customer sector, electricity consumption, and the tariff. </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21</a:t>
            </a:fld>
            <a:endParaRPr lang="en-US"/>
          </a:p>
        </p:txBody>
      </p:sp>
    </p:spTree>
    <p:extLst>
      <p:ext uri="{BB962C8B-B14F-4D97-AF65-F5344CB8AC3E}">
        <p14:creationId xmlns:p14="http://schemas.microsoft.com/office/powerpoint/2010/main" val="185869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 in</a:t>
            </a:r>
            <a:r>
              <a:rPr lang="en-US" baseline="0" dirty="0" smtClean="0"/>
              <a:t> existing DPV forecasting methods</a:t>
            </a:r>
          </a:p>
          <a:p>
            <a:r>
              <a:rPr lang="en-US" baseline="0" dirty="0" smtClean="0"/>
              <a:t>-- separating willingness to adopt and diffusion, then separate propensity to adopt to allocate down is a little </a:t>
            </a:r>
            <a:r>
              <a:rPr lang="en-US" baseline="0" dirty="0" err="1" smtClean="0"/>
              <a:t>adhoc</a:t>
            </a:r>
            <a:r>
              <a:rPr lang="en-US" baseline="0" dirty="0" smtClean="0"/>
              <a:t> </a:t>
            </a:r>
          </a:p>
          <a:p>
            <a:pPr marL="171450" indent="-171450">
              <a:buFontTx/>
              <a:buChar char="-"/>
            </a:pPr>
            <a:r>
              <a:rPr lang="en-US" baseline="0" dirty="0" smtClean="0"/>
              <a:t>More complex decision making criteria -&gt; agent based modeling to do bottom-up modeling, calibrated to system-wide observations.  </a:t>
            </a:r>
          </a:p>
          <a:p>
            <a:pPr marL="0" indent="0">
              <a:buFontTx/>
              <a:buNone/>
            </a:pPr>
            <a:endParaRPr lang="en-US" baseline="0" dirty="0" smtClean="0"/>
          </a:p>
          <a:p>
            <a:pPr marL="0" indent="0">
              <a:buFontTx/>
              <a:buNone/>
            </a:pPr>
            <a:r>
              <a:rPr lang="en-US" baseline="0" dirty="0" smtClean="0"/>
              <a:t>-Discrete choice models described in the report that does a better job of creating a data-driven forecast.  </a:t>
            </a:r>
          </a:p>
          <a:p>
            <a:pPr marL="0" indent="0">
              <a:buFontTx/>
              <a:buNone/>
            </a:pPr>
            <a:endParaRPr lang="en-US" baseline="0" dirty="0" smtClean="0"/>
          </a:p>
          <a:p>
            <a:pPr marL="0" indent="0">
              <a:buFontTx/>
              <a:buNone/>
            </a:pPr>
            <a:r>
              <a:rPr lang="en-US" baseline="0" dirty="0" smtClean="0"/>
              <a:t>Few questions that we did not see detailed answers to in existing planning studies:</a:t>
            </a:r>
          </a:p>
          <a:p>
            <a:pPr marL="0" indent="0">
              <a:buFontTx/>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22</a:t>
            </a:fld>
            <a:endParaRPr lang="en-US"/>
          </a:p>
        </p:txBody>
      </p:sp>
    </p:spTree>
    <p:extLst>
      <p:ext uri="{BB962C8B-B14F-4D97-AF65-F5344CB8AC3E}">
        <p14:creationId xmlns:p14="http://schemas.microsoft.com/office/powerpoint/2010/main" val="239735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other challeng</a:t>
            </a:r>
            <a:r>
              <a:rPr lang="en-US" baseline="0" dirty="0" smtClean="0"/>
              <a:t>e in the context of load forecasting:  For the most part we’ve been taking about separate forecasts of load and DPV, that are then added together to get the net load forecast.</a:t>
            </a:r>
          </a:p>
          <a:p>
            <a:endParaRPr lang="en-US" baseline="0" dirty="0" smtClean="0"/>
          </a:p>
          <a:p>
            <a:r>
              <a:rPr lang="en-US" baseline="0" dirty="0" smtClean="0"/>
              <a:t>One issue with this is that load forecasting is often based on historical observations of load.  As more DPV is adopted, the observed load will embed more and more DPV.  </a:t>
            </a:r>
          </a:p>
          <a:p>
            <a:endParaRPr lang="en-US" baseline="0" dirty="0" smtClean="0"/>
          </a:p>
          <a:p>
            <a:r>
              <a:rPr lang="en-US" baseline="0" dirty="0" smtClean="0"/>
              <a:t>If you use this “net load” in the forecast, then behind the meter will be attributed to some sort of new end use in the load forecasting model.  PJM recently recognized this problem and started to estimate the “actual load” during the historical period by adding back in the estimated historical PV.  </a:t>
            </a:r>
          </a:p>
          <a:p>
            <a:endParaRPr lang="en-US" baseline="0" dirty="0" smtClean="0"/>
          </a:p>
          <a:p>
            <a:r>
              <a:rPr lang="en-US" baseline="0" dirty="0" smtClean="0"/>
              <a:t>Then use this “actual load” for the load forecasting models, and combine load forecast without DPV to the DPV forecast to get the right net load forecast.  </a:t>
            </a:r>
          </a:p>
          <a:p>
            <a:endParaRPr lang="en-US" baseline="0" dirty="0" smtClean="0"/>
          </a:p>
          <a:p>
            <a:r>
              <a:rPr lang="en-US" baseline="0" dirty="0" smtClean="0"/>
              <a:t>PJM doesn’t meter historical PV production, so they need to back cast is based on historical cloud cover and system information.  Generate hourly historical profile.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23</a:t>
            </a:fld>
            <a:endParaRPr lang="en-US"/>
          </a:p>
        </p:txBody>
      </p:sp>
    </p:spTree>
    <p:extLst>
      <p:ext uri="{BB962C8B-B14F-4D97-AF65-F5344CB8AC3E}">
        <p14:creationId xmlns:p14="http://schemas.microsoft.com/office/powerpoint/2010/main" val="263513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24</a:t>
            </a:fld>
            <a:endParaRPr lang="en-US"/>
          </a:p>
        </p:txBody>
      </p:sp>
    </p:spTree>
    <p:extLst>
      <p:ext uri="{BB962C8B-B14F-4D97-AF65-F5344CB8AC3E}">
        <p14:creationId xmlns:p14="http://schemas.microsoft.com/office/powerpoint/2010/main" val="217093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Majority</a:t>
            </a:r>
            <a:r>
              <a:rPr lang="en-US" baseline="0" dirty="0" smtClean="0"/>
              <a:t> of focus was on DPV but we also looked at other DER to a limited extent.  </a:t>
            </a:r>
          </a:p>
          <a:p>
            <a:endParaRPr lang="en-US" baseline="0" dirty="0" smtClean="0"/>
          </a:p>
          <a:p>
            <a:r>
              <a:rPr lang="en-US" dirty="0" smtClean="0"/>
              <a:t>Some similar issues may apply to</a:t>
            </a:r>
            <a:r>
              <a:rPr lang="en-US" baseline="0" dirty="0" smtClean="0"/>
              <a:t> DER and the tools and techniques might be helpful, though there remain other barriers like cost.</a:t>
            </a:r>
          </a:p>
          <a:p>
            <a:endParaRPr lang="en-US" baseline="0" dirty="0" smtClean="0"/>
          </a:p>
          <a:p>
            <a:r>
              <a:rPr lang="en-US" baseline="0" dirty="0" smtClean="0"/>
              <a:t>In cases where the DER cost, performance and design are unique to particular customers, these top-down methods may not be as useful.  Instead, local knowledge from distribution planners might be more appropriate.  </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25</a:t>
            </a:fld>
            <a:endParaRPr lang="en-US"/>
          </a:p>
        </p:txBody>
      </p:sp>
    </p:spTree>
    <p:extLst>
      <p:ext uri="{BB962C8B-B14F-4D97-AF65-F5344CB8AC3E}">
        <p14:creationId xmlns:p14="http://schemas.microsoft.com/office/powerpoint/2010/main" val="2025632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with</a:t>
            </a:r>
            <a:r>
              <a:rPr lang="en-US" baseline="0" dirty="0" smtClean="0"/>
              <a:t> a set of key questions that regulators may want to ask about DER forecasts: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26</a:t>
            </a:fld>
            <a:endParaRPr lang="en-US"/>
          </a:p>
        </p:txBody>
      </p:sp>
    </p:spTree>
    <p:extLst>
      <p:ext uri="{BB962C8B-B14F-4D97-AF65-F5344CB8AC3E}">
        <p14:creationId xmlns:p14="http://schemas.microsoft.com/office/powerpoint/2010/main" val="397809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chart from recent research in California that quantifies the benefit of distributed PV from deferring T&amp;D investments. </a:t>
            </a:r>
          </a:p>
          <a:p>
            <a:endParaRPr lang="en-US" baseline="0" dirty="0" smtClean="0"/>
          </a:p>
          <a:p>
            <a:r>
              <a:rPr lang="en-US" baseline="0" dirty="0" smtClean="0"/>
              <a:t>The primary driver of the value comes down to comparing the forecast of peak load at distribution level with and without DPV.  Lowering peak load growth can defer the timing of when investments will be needed. </a:t>
            </a:r>
          </a:p>
          <a:p>
            <a:endParaRPr lang="en-US" baseline="0" dirty="0" smtClean="0"/>
          </a:p>
          <a:p>
            <a:r>
              <a:rPr lang="en-US" baseline="0" dirty="0" smtClean="0"/>
              <a:t>The deferral of this investment has economic value on a net present value basis.  </a:t>
            </a:r>
          </a:p>
          <a:p>
            <a:endParaRPr lang="en-US" baseline="0" dirty="0" smtClean="0"/>
          </a:p>
          <a:p>
            <a:r>
              <a:rPr lang="en-US" baseline="0" dirty="0" smtClean="0"/>
              <a:t>This particular research found significant variation in this deferral value of PV, with the greatest value ($60/kW-</a:t>
            </a:r>
            <a:r>
              <a:rPr lang="en-US" baseline="0" dirty="0" err="1" smtClean="0"/>
              <a:t>yr</a:t>
            </a:r>
            <a:r>
              <a:rPr lang="en-US" baseline="0" dirty="0" smtClean="0"/>
              <a:t>) where assets are nearly fully loaded and peak load is growing.  Majority of locations (99%of circuits) deferral value was very low.  </a:t>
            </a: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3</a:t>
            </a:fld>
            <a:endParaRPr lang="en-US"/>
          </a:p>
        </p:txBody>
      </p:sp>
    </p:spTree>
    <p:extLst>
      <p:ext uri="{BB962C8B-B14F-4D97-AF65-F5344CB8AC3E}">
        <p14:creationId xmlns:p14="http://schemas.microsoft.com/office/powerpoint/2010/main" val="48661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Motivated</a:t>
            </a:r>
            <a:r>
              <a:rPr lang="en-US" baseline="0" dirty="0" smtClean="0"/>
              <a:t> the need for DER forecasts and various places within distribution planning that these forecasts fit in. </a:t>
            </a:r>
          </a:p>
          <a:p>
            <a:endParaRPr lang="en-US" baseline="0" dirty="0" smtClean="0"/>
          </a:p>
          <a:p>
            <a:r>
              <a:rPr lang="en-US" baseline="0" dirty="0" smtClean="0"/>
              <a:t>Now I’ll go into details on emerging techniques for incorporating DPV into planning based on research jointly conducted between the Berkeley Lab and NREL.</a:t>
            </a:r>
          </a:p>
          <a:p>
            <a:endParaRPr lang="en-US" baseline="0" dirty="0" smtClean="0"/>
          </a:p>
          <a:p>
            <a:r>
              <a:rPr lang="en-US" baseline="0" dirty="0" smtClean="0"/>
              <a:t>Summarized in a report called Planning for a Distributed Disruption, link to full report in the References section of these slides.  </a:t>
            </a:r>
          </a:p>
          <a:p>
            <a:endParaRPr lang="en-US" baseline="0" dirty="0" smtClean="0"/>
          </a:p>
          <a:p>
            <a:r>
              <a:rPr lang="en-US" baseline="0" dirty="0" smtClean="0"/>
              <a:t>We looked at roughly 30 recent planning studies that included utility IRPs, transmission planning documents, and distribution planning documents</a:t>
            </a:r>
          </a:p>
          <a:p>
            <a:endParaRPr lang="en-US" baseline="0" dirty="0" smtClean="0"/>
          </a:p>
          <a:p>
            <a:pPr marL="171450" indent="-171450">
              <a:buFontTx/>
              <a:buChar char="-"/>
            </a:pPr>
            <a:r>
              <a:rPr lang="en-US" baseline="0" dirty="0" smtClean="0"/>
              <a:t>How did they account for DPV in planning: what were innovative practices, lessons learned, and state-of-the-art tools.</a:t>
            </a:r>
          </a:p>
          <a:p>
            <a:pPr marL="0" indent="0">
              <a:buFontTx/>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6026B84-12F3-694B-9E55-968C01CE82AC}" type="slidenum">
              <a:rPr lang="uk-UA" smtClean="0"/>
              <a:pPr>
                <a:defRPr/>
              </a:pPr>
              <a:t>5</a:t>
            </a:fld>
            <a:endParaRPr lang="uk-UA"/>
          </a:p>
        </p:txBody>
      </p:sp>
    </p:spTree>
    <p:extLst>
      <p:ext uri="{BB962C8B-B14F-4D97-AF65-F5344CB8AC3E}">
        <p14:creationId xmlns:p14="http://schemas.microsoft.com/office/powerpoint/2010/main" val="173989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key findings</a:t>
            </a:r>
            <a:r>
              <a:rPr lang="en-US" baseline="0" dirty="0" smtClean="0"/>
              <a:t> from this report:</a:t>
            </a:r>
          </a:p>
          <a:p>
            <a:pPr marL="171450" indent="-171450">
              <a:buFontTx/>
              <a:buChar char="-"/>
            </a:pPr>
            <a:r>
              <a:rPr lang="en-US" baseline="0" dirty="0" smtClean="0"/>
              <a:t>Most planning studies focus on a top-down forecast of DPV: focus on the total quantity, then allocate that down to more granular locations within the system, rather than forecasting at each individual area and aggregating up.  Expectation is that system-level forecasts are going to be more accurate.</a:t>
            </a:r>
          </a:p>
          <a:p>
            <a:pPr marL="171450" indent="-171450">
              <a:buFontTx/>
              <a:buChar char="-"/>
            </a:pPr>
            <a:r>
              <a:rPr lang="en-US" baseline="0" dirty="0" smtClean="0"/>
              <a:t>DER adoption by customers is driven by many different factors.  Customer-adoption models can provide a helpful framework for accounting for many of these factors.</a:t>
            </a:r>
          </a:p>
          <a:p>
            <a:pPr marL="171450" indent="-171450">
              <a:buFontTx/>
              <a:buChar char="-"/>
            </a:pPr>
            <a:r>
              <a:rPr lang="en-US" baseline="0" dirty="0" smtClean="0"/>
              <a:t>Forecasts are uncertain.  It may be prudent to combine various approaches to developing forecasts and benchmark forecasts against 3</a:t>
            </a:r>
            <a:r>
              <a:rPr lang="en-US" baseline="30000" dirty="0" smtClean="0"/>
              <a:t>rd</a:t>
            </a:r>
            <a:r>
              <a:rPr lang="en-US" baseline="0" dirty="0" smtClean="0"/>
              <a:t> party forecasts.</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36F8F79E-742D-EE47-84DF-AC91BB6E09B4}" type="slidenum">
              <a:rPr lang="en-US" smtClean="0"/>
              <a:t>6</a:t>
            </a:fld>
            <a:endParaRPr lang="en-US"/>
          </a:p>
        </p:txBody>
      </p:sp>
    </p:spTree>
    <p:extLst>
      <p:ext uri="{BB962C8B-B14F-4D97-AF65-F5344CB8AC3E}">
        <p14:creationId xmlns:p14="http://schemas.microsoft.com/office/powerpoint/2010/main" val="362582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baseline="0" dirty="0" smtClean="0"/>
              <a:t>We compared the planner forecasts to industry forecasts (GTM, BNEF) and NREL’s </a:t>
            </a:r>
            <a:r>
              <a:rPr lang="en-US" baseline="0" dirty="0" err="1" smtClean="0"/>
              <a:t>dSolar</a:t>
            </a:r>
            <a:r>
              <a:rPr lang="en-US" baseline="0" dirty="0" smtClean="0"/>
              <a:t>, range of other forecasts shown with orange bars.  </a:t>
            </a:r>
          </a:p>
          <a:p>
            <a:pPr marL="285750" indent="-285750">
              <a:buFontTx/>
              <a:buChar char="-"/>
            </a:pPr>
            <a:r>
              <a:rPr lang="en-US" baseline="0" dirty="0" smtClean="0"/>
              <a:t>Not surprisingly, Hawaii has highest projected penetration.  They considered a wide range of DPV adoption scenarios, though the 2020 projections are lower than recent industry forecasts.</a:t>
            </a:r>
          </a:p>
          <a:p>
            <a:pPr marL="285750" indent="-285750">
              <a:buFontTx/>
              <a:buChar char="-"/>
            </a:pPr>
            <a:r>
              <a:rPr lang="en-US" baseline="0" dirty="0" smtClean="0"/>
              <a:t>Who is bullish on solar: </a:t>
            </a:r>
          </a:p>
          <a:p>
            <a:pPr marL="782132" lvl="1" indent="-285750">
              <a:buFontTx/>
              <a:buChar char="-"/>
            </a:pPr>
            <a:r>
              <a:rPr lang="en-US" baseline="0" dirty="0" smtClean="0"/>
              <a:t>Entergy La – Distributed Disruption scenario for the upper bound, historical trend with no new installs after 2017 in lower bound.  Upper bound may include CHP too.</a:t>
            </a:r>
          </a:p>
          <a:p>
            <a:pPr marL="782132" lvl="1" indent="-285750">
              <a:buFontTx/>
              <a:buChar char="-"/>
            </a:pPr>
            <a:r>
              <a:rPr lang="en-US" baseline="0" dirty="0" smtClean="0"/>
              <a:t>Duke Energy Indiana – Stakeholder-inspired “Increased Customer Choice” scenario</a:t>
            </a:r>
          </a:p>
          <a:p>
            <a:pPr marL="782132" lvl="1" indent="-285750">
              <a:buFontTx/>
              <a:buChar char="-"/>
            </a:pPr>
            <a:r>
              <a:rPr lang="en-US" baseline="0" dirty="0" smtClean="0"/>
              <a:t>PacifiCorp: Customer-adoption modeling with low and high penetration case, determined by potential changes in technology cost assumptions, technology performance assumptions, and future electricity rate assumptions</a:t>
            </a:r>
          </a:p>
          <a:p>
            <a:pPr marL="285750" lvl="0" indent="-285750">
              <a:buFontTx/>
              <a:buChar char="-"/>
            </a:pPr>
            <a:r>
              <a:rPr lang="en-US" baseline="0" dirty="0" smtClean="0"/>
              <a:t>Who is bearish on solar: </a:t>
            </a:r>
          </a:p>
          <a:p>
            <a:pPr marL="782132" lvl="1" indent="-285750">
              <a:buFontTx/>
              <a:buChar char="-"/>
            </a:pPr>
            <a:r>
              <a:rPr lang="en-US" baseline="0" dirty="0" smtClean="0"/>
              <a:t>APS &amp; TEP relative to NREL in 2030, utility primarily driven by RPS requirement of </a:t>
            </a:r>
            <a:r>
              <a:rPr lang="en-US" sz="1300" kern="1200" dirty="0" smtClean="0">
                <a:solidFill>
                  <a:schemeClr val="tx1"/>
                </a:solidFill>
                <a:effectLst/>
                <a:latin typeface="+mn-lt"/>
                <a:ea typeface="ＭＳ Ｐゴシック" charset="0"/>
                <a:cs typeface="+mn-cs"/>
              </a:rPr>
              <a:t>15% by 2025, with 30% coming from DG (4.5%</a:t>
            </a:r>
            <a:r>
              <a:rPr lang="en-US" sz="1300" kern="1200" baseline="0" dirty="0" smtClean="0">
                <a:solidFill>
                  <a:schemeClr val="tx1"/>
                </a:solidFill>
                <a:effectLst/>
                <a:latin typeface="+mn-lt"/>
                <a:ea typeface="ＭＳ Ｐゴシック" charset="0"/>
                <a:cs typeface="+mn-cs"/>
              </a:rPr>
              <a:t> in 2025), TEP looked at case where even less DPV would be adopted.  </a:t>
            </a:r>
            <a:r>
              <a:rPr lang="en-US" sz="1300" kern="1200" baseline="0" dirty="0" err="1" smtClean="0">
                <a:solidFill>
                  <a:schemeClr val="tx1"/>
                </a:solidFill>
                <a:effectLst/>
                <a:latin typeface="+mn-lt"/>
                <a:ea typeface="ＭＳ Ｐゴシック" charset="0"/>
                <a:cs typeface="+mn-cs"/>
              </a:rPr>
              <a:t>dSolar</a:t>
            </a:r>
            <a:r>
              <a:rPr lang="en-US" sz="1300" kern="1200" baseline="0" dirty="0" smtClean="0">
                <a:solidFill>
                  <a:schemeClr val="tx1"/>
                </a:solidFill>
                <a:effectLst/>
                <a:latin typeface="+mn-lt"/>
                <a:ea typeface="ＭＳ Ｐゴシック" charset="0"/>
                <a:cs typeface="+mn-cs"/>
              </a:rPr>
              <a:t> driven by customer economics </a:t>
            </a:r>
          </a:p>
          <a:p>
            <a:pPr marL="782132" lvl="1" indent="-285750">
              <a:buFontTx/>
              <a:buChar char="-"/>
            </a:pPr>
            <a:r>
              <a:rPr lang="en-US" sz="1300" kern="1200" baseline="0" dirty="0" smtClean="0">
                <a:solidFill>
                  <a:schemeClr val="tx1"/>
                </a:solidFill>
                <a:effectLst/>
                <a:latin typeface="+mn-lt"/>
                <a:ea typeface="ＭＳ Ｐゴシック" charset="0"/>
                <a:cs typeface="+mn-cs"/>
              </a:rPr>
              <a:t>Georgia Power: Primarily based on program goal, </a:t>
            </a:r>
            <a:r>
              <a:rPr lang="en-US" sz="1300" kern="1200" baseline="0" dirty="0" err="1" smtClean="0">
                <a:solidFill>
                  <a:schemeClr val="tx1"/>
                </a:solidFill>
                <a:effectLst/>
                <a:latin typeface="+mn-lt"/>
                <a:ea typeface="ＭＳ Ｐゴシック" charset="0"/>
                <a:cs typeface="+mn-cs"/>
              </a:rPr>
              <a:t>dSolar</a:t>
            </a:r>
            <a:r>
              <a:rPr lang="en-US" sz="1300" kern="1200" baseline="0" dirty="0" smtClean="0">
                <a:solidFill>
                  <a:schemeClr val="tx1"/>
                </a:solidFill>
                <a:effectLst/>
                <a:latin typeface="+mn-lt"/>
                <a:ea typeface="ＭＳ Ｐゴシック" charset="0"/>
                <a:cs typeface="+mn-cs"/>
              </a:rPr>
              <a:t> driven by customer economics </a:t>
            </a:r>
          </a:p>
          <a:p>
            <a:pPr marL="782132" lvl="1" indent="-285750">
              <a:buFontTx/>
              <a:buChar char="-"/>
            </a:pPr>
            <a:r>
              <a:rPr lang="en-US" sz="1300" kern="1200" baseline="0" dirty="0" smtClean="0">
                <a:solidFill>
                  <a:schemeClr val="tx1"/>
                </a:solidFill>
                <a:effectLst/>
                <a:latin typeface="+mn-lt"/>
                <a:ea typeface="ＭＳ Ｐゴシック" charset="0"/>
                <a:cs typeface="+mn-cs"/>
              </a:rPr>
              <a:t>PNM: Not clear how they developed the forecast, judgment?</a:t>
            </a: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D6026B84-12F3-694B-9E55-968C01CE82AC}" type="slidenum">
              <a:rPr lang="uk-UA" smtClean="0"/>
              <a:pPr>
                <a:defRPr/>
              </a:pPr>
              <a:t>7</a:t>
            </a:fld>
            <a:endParaRPr lang="uk-UA"/>
          </a:p>
        </p:txBody>
      </p:sp>
    </p:spTree>
    <p:extLst>
      <p:ext uri="{BB962C8B-B14F-4D97-AF65-F5344CB8AC3E}">
        <p14:creationId xmlns:p14="http://schemas.microsoft.com/office/powerpoint/2010/main" val="276087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Range of approaches were used including: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extrapolation based on recent trends (NV Energy),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setting forecasts based on program goals (APS, TEP, Georgia Power),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developing stipulated “what-if” scenarios (Duke Indiana- stakeholder driven, Hawaii four scenarios),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and the use of customer-adoption models (PG&amp;E lower from CEC, PSE from Cadmus, PacifiCorp from Navigant).</a:t>
            </a:r>
          </a:p>
          <a:p>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8</a:t>
            </a:fld>
            <a:endParaRPr lang="en-US"/>
          </a:p>
        </p:txBody>
      </p:sp>
    </p:spTree>
    <p:extLst>
      <p:ext uri="{BB962C8B-B14F-4D97-AF65-F5344CB8AC3E}">
        <p14:creationId xmlns:p14="http://schemas.microsoft.com/office/powerpoint/2010/main" val="177851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developing these forecasts we looked at what were considered as the main drivers behind DPV growth.</a:t>
            </a:r>
          </a:p>
          <a:p>
            <a:pPr marL="171450" indent="-171450">
              <a:buFontTx/>
              <a:buChar char="-"/>
            </a:pPr>
            <a:r>
              <a:rPr lang="en-US" baseline="0" dirty="0" smtClean="0"/>
              <a:t>Customer economics were a major driver: declining technology cost, but also incentives and rate level and rate design</a:t>
            </a:r>
          </a:p>
          <a:p>
            <a:pPr marL="0" indent="0">
              <a:buFontTx/>
              <a:buNone/>
            </a:pPr>
            <a:endParaRPr lang="en-US" baseline="0" dirty="0" smtClean="0"/>
          </a:p>
          <a:p>
            <a:pPr marL="0" indent="0">
              <a:buFontTx/>
              <a:buNone/>
            </a:pPr>
            <a:r>
              <a:rPr lang="en-US" baseline="0" dirty="0" smtClean="0"/>
              <a:t>Some utilities considered other public policy factors that do not directly affect customer economics, but may indirectly.  RPS and environmental requirements -&gt; scenarios with higher costs lead to higher rates more adoption of DPV </a:t>
            </a:r>
          </a:p>
          <a:p>
            <a:pPr marL="0" indent="0">
              <a:buFontTx/>
              <a:buNone/>
            </a:pPr>
            <a:endParaRPr lang="en-US" baseline="0" dirty="0" smtClean="0"/>
          </a:p>
          <a:p>
            <a:pPr marL="0" indent="0">
              <a:buFontTx/>
              <a:buNone/>
            </a:pPr>
            <a:r>
              <a:rPr lang="en-US" baseline="0" dirty="0" smtClean="0"/>
              <a:t>Customer preferences: aside from customer economics, customers may also adopt for other driven by individual preferences, or marketing.  </a:t>
            </a:r>
          </a:p>
          <a:p>
            <a:pPr marL="0" indent="0">
              <a:buFontTx/>
              <a:buNone/>
            </a:pPr>
            <a:endParaRPr lang="en-US" baseline="0" dirty="0" smtClean="0"/>
          </a:p>
          <a:p>
            <a:pPr marL="0" indent="0">
              <a:buFontTx/>
              <a:buNone/>
            </a:pPr>
            <a:r>
              <a:rPr lang="en-US" baseline="0" dirty="0" smtClean="0"/>
              <a:t>Some of the utilities also cite macro factors that could affect adoption of DPV deployment </a:t>
            </a:r>
            <a:r>
              <a:rPr lang="mr-IN" baseline="0" dirty="0" smtClean="0"/>
              <a:t>–</a:t>
            </a:r>
            <a:r>
              <a:rPr lang="en-US" baseline="0" dirty="0" smtClean="0"/>
              <a:t> the direct connection it not clear, but these could be correlated </a:t>
            </a:r>
            <a:r>
              <a:rPr lang="mr-IN" baseline="0" dirty="0" smtClean="0"/>
              <a:t>–</a:t>
            </a:r>
            <a:r>
              <a:rPr lang="en-US" baseline="0" dirty="0" smtClean="0"/>
              <a:t> particularly around complementary technologies: e.g. customers with EV may also want PV panels to be able to charge EV with solar power.  </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9</a:t>
            </a:fld>
            <a:endParaRPr lang="en-US"/>
          </a:p>
        </p:txBody>
      </p:sp>
    </p:spTree>
    <p:extLst>
      <p:ext uri="{BB962C8B-B14F-4D97-AF65-F5344CB8AC3E}">
        <p14:creationId xmlns:p14="http://schemas.microsoft.com/office/powerpoint/2010/main" val="121160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report we compared the factors that go into the different forecasting methods used in practice.</a:t>
            </a:r>
          </a:p>
          <a:p>
            <a:endParaRPr lang="en-US" baseline="0" dirty="0" smtClean="0"/>
          </a:p>
          <a:p>
            <a:r>
              <a:rPr lang="en-US" baseline="0" dirty="0" smtClean="0"/>
              <a:t>Four methods are </a:t>
            </a:r>
          </a:p>
          <a:p>
            <a:r>
              <a:rPr lang="en-US" baseline="0" dirty="0" smtClean="0"/>
              <a:t>- the stipulated forecast which assumes a particular end-point based on qualitative factors.</a:t>
            </a:r>
          </a:p>
          <a:p>
            <a:pPr marL="171450" indent="-171450">
              <a:buFontTx/>
              <a:buChar char="-"/>
            </a:pPr>
            <a:r>
              <a:rPr lang="en-US" baseline="0" dirty="0" smtClean="0"/>
              <a:t>Extrapolating deployment based on observed deployment rates </a:t>
            </a:r>
          </a:p>
          <a:p>
            <a:pPr marL="171450" indent="-171450">
              <a:buFontTx/>
              <a:buChar char="-"/>
            </a:pPr>
            <a:r>
              <a:rPr lang="en-US" baseline="0" dirty="0" smtClean="0"/>
              <a:t>Basing the forecast on program targets</a:t>
            </a:r>
          </a:p>
          <a:p>
            <a:pPr marL="171450" indent="-171450">
              <a:buFontTx/>
              <a:buChar char="-"/>
            </a:pPr>
            <a:r>
              <a:rPr lang="en-US" baseline="0" dirty="0" smtClean="0"/>
              <a:t>Customer adoption models</a:t>
            </a:r>
          </a:p>
          <a:p>
            <a:pPr marL="171450" indent="-171450">
              <a:buFontTx/>
              <a:buChar char="-"/>
            </a:pPr>
            <a:endParaRPr lang="en-US" baseline="0" dirty="0" smtClean="0"/>
          </a:p>
          <a:p>
            <a:r>
              <a:rPr lang="en-US" baseline="0" dirty="0" smtClean="0"/>
              <a:t>The advantage of the customer adoption models is that they provide a framework for combining several different predictive factors that can impact adoption.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F8F79E-742D-EE47-84DF-AC91BB6E09B4}" type="slidenum">
              <a:rPr lang="en-US" smtClean="0"/>
              <a:t>10</a:t>
            </a:fld>
            <a:endParaRPr lang="en-US"/>
          </a:p>
        </p:txBody>
      </p:sp>
    </p:spTree>
    <p:extLst>
      <p:ext uri="{BB962C8B-B14F-4D97-AF65-F5344CB8AC3E}">
        <p14:creationId xmlns:p14="http://schemas.microsoft.com/office/powerpoint/2010/main" val="364423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9143999" cy="6856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823"/>
            <a:ext cx="9139426" cy="6854569"/>
          </a:xfrm>
          <a:prstGeom prst="rect">
            <a:avLst/>
          </a:prstGeom>
        </p:spPr>
      </p:pic>
      <p:sp>
        <p:nvSpPr>
          <p:cNvPr id="2" name="Title 1"/>
          <p:cNvSpPr>
            <a:spLocks noGrp="1"/>
          </p:cNvSpPr>
          <p:nvPr>
            <p:ph type="ctrTitle" hasCustomPrompt="1"/>
          </p:nvPr>
        </p:nvSpPr>
        <p:spPr>
          <a:xfrm>
            <a:off x="1" y="2048246"/>
            <a:ext cx="8861629" cy="2202515"/>
          </a:xfrm>
          <a:prstGeom prst="rect">
            <a:avLst/>
          </a:prstGeom>
        </p:spPr>
        <p:txBody>
          <a:bodyPr lIns="274320" tIns="274320" rIns="274320" bIns="274320"/>
          <a:lstStyle>
            <a:lvl1pPr>
              <a:defRPr sz="3600"/>
            </a:lvl1pPr>
          </a:lstStyle>
          <a:p>
            <a:r>
              <a:rPr lang="en-US" dirty="0" smtClean="0"/>
              <a:t>Click to edit title</a:t>
            </a:r>
            <a:endParaRPr lang="en-US" dirty="0"/>
          </a:p>
        </p:txBody>
      </p:sp>
      <p:sp>
        <p:nvSpPr>
          <p:cNvPr id="10"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15" name="Text Placeholder 6"/>
          <p:cNvSpPr>
            <a:spLocks noGrp="1"/>
          </p:cNvSpPr>
          <p:nvPr>
            <p:ph type="body" sz="quarter" idx="14" hasCustomPrompt="1"/>
          </p:nvPr>
        </p:nvSpPr>
        <p:spPr>
          <a:xfrm>
            <a:off x="202834" y="5117898"/>
            <a:ext cx="8658797"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smtClean="0"/>
              <a:t>Click to add presenter organization</a:t>
            </a:r>
          </a:p>
        </p:txBody>
      </p:sp>
      <p:sp>
        <p:nvSpPr>
          <p:cNvPr id="16" name="Text Placeholder 6"/>
          <p:cNvSpPr>
            <a:spLocks noGrp="1"/>
          </p:cNvSpPr>
          <p:nvPr>
            <p:ph type="body" sz="quarter" idx="15" hasCustomPrompt="1"/>
          </p:nvPr>
        </p:nvSpPr>
        <p:spPr>
          <a:xfrm>
            <a:off x="202835" y="5400575"/>
            <a:ext cx="8658796"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smtClean="0"/>
              <a:t>Click to add presentation event or location</a:t>
            </a:r>
          </a:p>
        </p:txBody>
      </p:sp>
      <p:sp>
        <p:nvSpPr>
          <p:cNvPr id="18" name="Text Placeholder 6"/>
          <p:cNvSpPr>
            <a:spLocks noGrp="1"/>
          </p:cNvSpPr>
          <p:nvPr>
            <p:ph type="body" sz="quarter" idx="16" hasCustomPrompt="1"/>
          </p:nvPr>
        </p:nvSpPr>
        <p:spPr>
          <a:xfrm>
            <a:off x="201054" y="4661324"/>
            <a:ext cx="8660577" cy="274320"/>
          </a:xfrm>
          <a:prstGeom prst="rect">
            <a:avLst/>
          </a:prstGeom>
        </p:spPr>
        <p:txBody>
          <a:bodyPr lIns="0" tIns="0" rIns="0" bIns="0">
            <a:noAutofit/>
          </a:bodyPr>
          <a:lstStyle>
            <a:lvl1pPr marL="0" indent="0">
              <a:spcBef>
                <a:spcPts val="0"/>
              </a:spcBef>
              <a:buNone/>
              <a:defRPr sz="2000" b="1" baseline="0">
                <a:solidFill>
                  <a:schemeClr val="bg1">
                    <a:lumMod val="50000"/>
                  </a:schemeClr>
                </a:solidFill>
                <a:latin typeface="Arial"/>
                <a:cs typeface="Arial"/>
              </a:defRPr>
            </a:lvl1pPr>
          </a:lstStyle>
          <a:p>
            <a:pPr lvl="0"/>
            <a:r>
              <a:rPr lang="en-US" dirty="0" smtClean="0"/>
              <a:t>CLICK TO ADD PRESENTER NAME(S)</a:t>
            </a:r>
          </a:p>
        </p:txBody>
      </p:sp>
      <p:sp>
        <p:nvSpPr>
          <p:cNvPr id="21"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22" name="Straight Connector 21"/>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94227294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8"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9433710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Tree>
    <p:extLst>
      <p:ext uri="{BB962C8B-B14F-4D97-AF65-F5344CB8AC3E}">
        <p14:creationId xmlns:p14="http://schemas.microsoft.com/office/powerpoint/2010/main" val="47935450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2"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3"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14"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15" name="Straight Connector 14"/>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31320871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19"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20" name="Straight Connector 19"/>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53539854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23" name="Straight Connector 22"/>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5402963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5" name="Footer Placeholder 4"/>
          <p:cNvSpPr>
            <a:spLocks noGrp="1"/>
          </p:cNvSpPr>
          <p:nvPr>
            <p:ph type="ftr" sz="quarter" idx="11"/>
          </p:nvPr>
        </p:nvSpPr>
        <p:spPr/>
        <p:txBody>
          <a:bodyPr/>
          <a:lstStyle/>
          <a:p>
            <a:endParaRPr lang="en-US"/>
          </a:p>
        </p:txBody>
      </p:sp>
      <p:sp>
        <p:nvSpPr>
          <p:cNvPr id="13"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5"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17"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18" name="Straight Connector 17"/>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4" name="Picture 13"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707932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15"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16" name="Straight Connector 15"/>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0011866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6"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992655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9"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214540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smtClean="0"/>
              <a:t>Click to edit Master title style</a:t>
            </a:r>
            <a:endParaRPr lang="en-US" dirty="0"/>
          </a:p>
        </p:txBody>
      </p:sp>
      <p:sp>
        <p:nvSpPr>
          <p:cNvPr id="1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92454184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 y="1716"/>
            <a:ext cx="9139426" cy="6854569"/>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8" name="Title Placeholder 1"/>
          <p:cNvSpPr>
            <a:spLocks noGrp="1"/>
          </p:cNvSpPr>
          <p:nvPr>
            <p:ph type="title"/>
          </p:nvPr>
        </p:nvSpPr>
        <p:spPr>
          <a:xfrm>
            <a:off x="205794" y="201168"/>
            <a:ext cx="6775943"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0"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24, 2018</a:t>
            </a:fld>
            <a:endParaRPr lang="en-US" dirty="0">
              <a:solidFill>
                <a:schemeClr val="tx1">
                  <a:lumMod val="50000"/>
                  <a:lumOff val="50000"/>
                </a:schemeClr>
              </a:solidFill>
            </a:endParaRPr>
          </a:p>
        </p:txBody>
      </p:sp>
      <p:cxnSp>
        <p:nvCxnSpPr>
          <p:cNvPr id="11" name="Straight Connector 10"/>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9479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500" b="1" kern="1200">
          <a:solidFill>
            <a:srgbClr val="70727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2.emf"/><Relationship Id="rId10"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en-US" dirty="0"/>
              <a:t>Forecasting load on the distribution and transmission system with distributed energy resources </a:t>
            </a:r>
          </a:p>
        </p:txBody>
      </p:sp>
      <p:sp>
        <p:nvSpPr>
          <p:cNvPr id="21" name="Text Placeholder 20"/>
          <p:cNvSpPr>
            <a:spLocks noGrp="1"/>
          </p:cNvSpPr>
          <p:nvPr>
            <p:ph type="body" sz="quarter" idx="14"/>
          </p:nvPr>
        </p:nvSpPr>
        <p:spPr/>
        <p:txBody>
          <a:bodyPr/>
          <a:lstStyle/>
          <a:p>
            <a:r>
              <a:rPr lang="en-US" dirty="0" smtClean="0"/>
              <a:t>Berkeley Lab</a:t>
            </a:r>
            <a:endParaRPr lang="en-US" dirty="0"/>
          </a:p>
        </p:txBody>
      </p:sp>
      <p:sp>
        <p:nvSpPr>
          <p:cNvPr id="22" name="Text Placeholder 21"/>
          <p:cNvSpPr>
            <a:spLocks noGrp="1"/>
          </p:cNvSpPr>
          <p:nvPr>
            <p:ph type="body" sz="quarter" idx="15"/>
          </p:nvPr>
        </p:nvSpPr>
        <p:spPr>
          <a:xfrm>
            <a:off x="202835" y="5400575"/>
            <a:ext cx="8658795" cy="512028"/>
          </a:xfrm>
        </p:spPr>
        <p:txBody>
          <a:bodyPr>
            <a:normAutofit/>
          </a:bodyPr>
          <a:lstStyle/>
          <a:p>
            <a:pPr lvl="0"/>
            <a:r>
              <a:rPr lang="en-US" b="1" dirty="0" smtClean="0"/>
              <a:t>National Association of State Utility Consumer Advocates </a:t>
            </a:r>
            <a:r>
              <a:rPr lang="en-US" b="1" dirty="0" smtClean="0"/>
              <a:t>Distribution Technology Training</a:t>
            </a:r>
            <a:endParaRPr lang="en-US" b="1" dirty="0" smtClean="0"/>
          </a:p>
          <a:p>
            <a:pPr lvl="0"/>
            <a:r>
              <a:rPr lang="en-US" b="1" dirty="0" smtClean="0"/>
              <a:t>Minneapolis, MN on June 24, </a:t>
            </a:r>
            <a:r>
              <a:rPr lang="en-US" b="1" dirty="0" smtClean="0"/>
              <a:t>2018</a:t>
            </a:r>
            <a:endParaRPr lang="en-US" b="1" dirty="0"/>
          </a:p>
        </p:txBody>
      </p:sp>
      <p:sp>
        <p:nvSpPr>
          <p:cNvPr id="23" name="Text Placeholder 22"/>
          <p:cNvSpPr>
            <a:spLocks noGrp="1"/>
          </p:cNvSpPr>
          <p:nvPr>
            <p:ph type="body" sz="quarter" idx="16"/>
          </p:nvPr>
        </p:nvSpPr>
        <p:spPr/>
        <p:txBody>
          <a:bodyPr/>
          <a:lstStyle/>
          <a:p>
            <a:r>
              <a:rPr lang="en-US" dirty="0" smtClean="0"/>
              <a:t>Andrew D. Mills</a:t>
            </a:r>
            <a:endParaRPr lang="en-US" dirty="0"/>
          </a:p>
        </p:txBody>
      </p:sp>
    </p:spTree>
    <p:extLst>
      <p:ext uri="{BB962C8B-B14F-4D97-AF65-F5344CB8AC3E}">
        <p14:creationId xmlns:p14="http://schemas.microsoft.com/office/powerpoint/2010/main" val="2626649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52" y="274639"/>
            <a:ext cx="6171957" cy="808597"/>
          </a:xfrm>
        </p:spPr>
        <p:txBody>
          <a:bodyPr/>
          <a:lstStyle/>
          <a:p>
            <a:r>
              <a:rPr lang="en-US" dirty="0"/>
              <a:t>Customer</a:t>
            </a:r>
            <a:r>
              <a:rPr lang="en-US" dirty="0" smtClean="0"/>
              <a:t>-adoption </a:t>
            </a:r>
            <a:r>
              <a:rPr lang="en-US" dirty="0"/>
              <a:t>Modeling Brings Customer Decisions Into DPV </a:t>
            </a:r>
            <a:r>
              <a:rPr lang="en-US" dirty="0" smtClean="0"/>
              <a:t>Forecast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36171565"/>
              </p:ext>
            </p:extLst>
          </p:nvPr>
        </p:nvGraphicFramePr>
        <p:xfrm>
          <a:off x="119446" y="1511438"/>
          <a:ext cx="8915399" cy="4670423"/>
        </p:xfrm>
        <a:graphic>
          <a:graphicData uri="http://schemas.openxmlformats.org/drawingml/2006/table">
            <a:tbl>
              <a:tblPr firstRow="1" bandRow="1">
                <a:tableStyleId>{69012ECD-51FC-41F1-AA8D-1B2483CD663E}</a:tableStyleId>
              </a:tblPr>
              <a:tblGrid>
                <a:gridCol w="1228308"/>
                <a:gridCol w="2006928"/>
                <a:gridCol w="1088255"/>
                <a:gridCol w="1181155"/>
                <a:gridCol w="1035170"/>
                <a:gridCol w="1220969"/>
                <a:gridCol w="1154614"/>
              </a:tblGrid>
              <a:tr h="346669">
                <a:tc rowSpan="2">
                  <a:txBody>
                    <a:bodyPr/>
                    <a:lstStyle/>
                    <a:p>
                      <a:r>
                        <a:rPr lang="en-US" sz="1600" b="1" dirty="0" smtClean="0"/>
                        <a:t>Method</a:t>
                      </a:r>
                      <a:endParaRPr lang="en-US" sz="1600" b="1" dirty="0"/>
                    </a:p>
                  </a:txBody>
                  <a:tcPr marL="83127" marR="83127" marT="40341" marB="40341" anchor="ctr"/>
                </a:tc>
                <a:tc rowSpan="2">
                  <a:txBody>
                    <a:bodyPr/>
                    <a:lstStyle/>
                    <a:p>
                      <a:pPr algn="ctr"/>
                      <a:r>
                        <a:rPr lang="en-US" sz="1600" b="0" dirty="0" smtClean="0"/>
                        <a:t>Description</a:t>
                      </a:r>
                      <a:endParaRPr lang="en-US" sz="1600" b="0" dirty="0"/>
                    </a:p>
                  </a:txBody>
                  <a:tcPr marL="83127" marR="83127" marT="40341" marB="40341" anchor="ctr"/>
                </a:tc>
                <a:tc gridSpan="5">
                  <a:txBody>
                    <a:bodyPr/>
                    <a:lstStyle/>
                    <a:p>
                      <a:pPr algn="ctr"/>
                      <a:r>
                        <a:rPr lang="en-US" sz="1600" dirty="0" smtClean="0"/>
                        <a:t>Predictive Factors Used</a:t>
                      </a:r>
                      <a:endParaRPr lang="en-US" sz="1600" dirty="0"/>
                    </a:p>
                  </a:txBody>
                  <a:tcPr marL="83127" marR="83127" marT="40341" marB="40341" anchor="ctr">
                    <a:lnB w="2857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787734">
                <a:tc vMerge="1">
                  <a:txBody>
                    <a:bodyPr/>
                    <a:lstStyle/>
                    <a:p>
                      <a:endParaRPr lang="en-US" sz="1400" dirty="0"/>
                    </a:p>
                  </a:txBody>
                  <a:tcPr>
                    <a:solidFill>
                      <a:srgbClr val="4F81BD"/>
                    </a:solidFill>
                  </a:tcPr>
                </a:tc>
                <a:tc vMerge="1">
                  <a:txBody>
                    <a:bodyPr/>
                    <a:lstStyle/>
                    <a:p>
                      <a:pPr marL="0" marR="0">
                        <a:spcBef>
                          <a:spcPts val="0"/>
                        </a:spcBef>
                        <a:spcAft>
                          <a:spcPts val="0"/>
                        </a:spcAft>
                      </a:pPr>
                      <a:endParaRPr lang="en-US" sz="1400" dirty="0">
                        <a:effectLst/>
                        <a:latin typeface="+mn-lt"/>
                        <a:ea typeface="Times New Roman"/>
                      </a:endParaRPr>
                    </a:p>
                  </a:txBody>
                  <a:tcPr marL="68580" marR="68580" marT="0" marB="0">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Recent installation rates</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Incentive</a:t>
                      </a:r>
                      <a:r>
                        <a:rPr lang="en-US" sz="1600" baseline="0" dirty="0" smtClean="0">
                          <a:solidFill>
                            <a:srgbClr val="FFFFFF"/>
                          </a:solidFill>
                          <a:effectLst/>
                          <a:latin typeface="+mn-lt"/>
                          <a:ea typeface="Times New Roman"/>
                        </a:rPr>
                        <a:t> program targets</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Technical potential</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PV economics</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End-user</a:t>
                      </a:r>
                      <a:r>
                        <a:rPr lang="en-US" sz="1600" baseline="0" dirty="0" smtClean="0">
                          <a:solidFill>
                            <a:srgbClr val="FFFFFF"/>
                          </a:solidFill>
                          <a:effectLst/>
                          <a:latin typeface="+mn-lt"/>
                          <a:ea typeface="Times New Roman"/>
                        </a:rPr>
                        <a:t> behaviors</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r>
              <a:tr h="624004">
                <a:tc>
                  <a:txBody>
                    <a:bodyPr/>
                    <a:lstStyle/>
                    <a:p>
                      <a:pPr marL="0" marR="0">
                        <a:spcBef>
                          <a:spcPts val="0"/>
                        </a:spcBef>
                        <a:spcAft>
                          <a:spcPts val="0"/>
                        </a:spcAft>
                      </a:pPr>
                      <a:r>
                        <a:rPr lang="en-US" sz="1600" b="1" dirty="0" smtClean="0">
                          <a:solidFill>
                            <a:schemeClr val="tx1"/>
                          </a:solidFill>
                          <a:effectLst/>
                          <a:latin typeface="+mn-lt"/>
                          <a:ea typeface="Times New Roman"/>
                        </a:rPr>
                        <a:t>Stipulated Forecast</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Assumes end-point</a:t>
                      </a:r>
                      <a:r>
                        <a:rPr lang="en-US" sz="1600" b="0" baseline="0" dirty="0" smtClean="0">
                          <a:solidFill>
                            <a:srgbClr val="000000"/>
                          </a:solidFill>
                          <a:effectLst/>
                          <a:latin typeface="+mn-lt"/>
                          <a:ea typeface="Times New Roman"/>
                        </a:rPr>
                        <a:t> DPV deployment</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endParaRPr lang="en-US" sz="1600" b="1"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1600" b="1">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a:rPr>
                        <a:t> </a:t>
                      </a:r>
                      <a:endParaRPr lang="en-US" sz="1600" dirty="0">
                        <a:solidFill>
                          <a:srgbClr val="000000"/>
                        </a:solidFill>
                        <a:effectLst/>
                        <a:latin typeface="+mn-lt"/>
                        <a:ea typeface="Times New Roman"/>
                      </a:endParaRPr>
                    </a:p>
                  </a:txBody>
                  <a:tcPr marL="62345" marR="62345" marT="0" marB="0" anchor="ctr"/>
                </a:tc>
              </a:tr>
              <a:tr h="1040006">
                <a:tc>
                  <a:txBody>
                    <a:bodyPr/>
                    <a:lstStyle/>
                    <a:p>
                      <a:pPr marL="0" marR="0">
                        <a:spcBef>
                          <a:spcPts val="0"/>
                        </a:spcBef>
                        <a:spcAft>
                          <a:spcPts val="0"/>
                        </a:spcAft>
                      </a:pPr>
                      <a:r>
                        <a:rPr lang="en-US" sz="1600" b="1" dirty="0" smtClean="0">
                          <a:solidFill>
                            <a:schemeClr val="tx1"/>
                          </a:solidFill>
                          <a:effectLst/>
                          <a:latin typeface="+mn-lt"/>
                          <a:ea typeface="Times New Roman"/>
                        </a:rPr>
                        <a:t>Historical Trend</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Extrapolates</a:t>
                      </a:r>
                      <a:r>
                        <a:rPr lang="en-US" sz="1600" b="0" baseline="0" dirty="0" smtClean="0">
                          <a:solidFill>
                            <a:srgbClr val="000000"/>
                          </a:solidFill>
                          <a:effectLst/>
                          <a:latin typeface="+mn-lt"/>
                          <a:ea typeface="Times New Roman"/>
                        </a:rPr>
                        <a:t> future deployment from historical data</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2800" b="1" dirty="0" smtClean="0">
                          <a:solidFill>
                            <a:srgbClr val="000000"/>
                          </a:solidFill>
                          <a:effectLst/>
                          <a:latin typeface="+mn-lt"/>
                          <a:ea typeface="Times New Roman"/>
                        </a:rPr>
                        <a:t>X</a:t>
                      </a:r>
                      <a:r>
                        <a:rPr lang="en-US" sz="2800" b="1" dirty="0">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2800" b="1" dirty="0">
                          <a:solidFill>
                            <a:srgbClr val="000000"/>
                          </a:solidFill>
                          <a:effectLst/>
                          <a:latin typeface="+mn-lt"/>
                          <a:ea typeface="Times New Roman"/>
                        </a:rPr>
                        <a:t> </a:t>
                      </a:r>
                    </a:p>
                  </a:txBody>
                  <a:tcPr marL="62345" marR="62345" marT="0" marB="0" anchor="ctr">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mn-lt"/>
                          <a:ea typeface="Times New Roman"/>
                        </a:rPr>
                        <a:t> </a:t>
                      </a:r>
                    </a:p>
                  </a:txBody>
                  <a:tcPr marL="62345" marR="62345" marT="0" marB="0" anchor="ctr"/>
                </a:tc>
                <a:tc>
                  <a:txBody>
                    <a:bodyPr/>
                    <a:lstStyle/>
                    <a:p>
                      <a:endParaRPr lang="en-US" sz="2800" dirty="0"/>
                    </a:p>
                  </a:txBody>
                  <a:tcPr marL="62345" marR="62345" marT="0" marB="0" anchor="ctr"/>
                </a:tc>
                <a:tc>
                  <a:txBody>
                    <a:bodyPr/>
                    <a:lstStyle/>
                    <a:p>
                      <a:endParaRPr lang="en-US" sz="2800" dirty="0"/>
                    </a:p>
                  </a:txBody>
                  <a:tcPr marL="62345" marR="62345" marT="0" marB="0" anchor="ctr"/>
                </a:tc>
              </a:tr>
              <a:tr h="832004">
                <a:tc>
                  <a:txBody>
                    <a:bodyPr/>
                    <a:lstStyle/>
                    <a:p>
                      <a:pPr marL="0" marR="0">
                        <a:spcBef>
                          <a:spcPts val="0"/>
                        </a:spcBef>
                        <a:spcAft>
                          <a:spcPts val="0"/>
                        </a:spcAft>
                      </a:pPr>
                      <a:r>
                        <a:rPr lang="en-US" sz="1600" b="1" dirty="0" smtClean="0">
                          <a:solidFill>
                            <a:schemeClr val="tx1"/>
                          </a:solidFill>
                          <a:effectLst/>
                          <a:latin typeface="+mn-lt"/>
                          <a:ea typeface="Times New Roman"/>
                        </a:rPr>
                        <a:t>Program-Based Approach</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Assumes</a:t>
                      </a:r>
                      <a:r>
                        <a:rPr lang="en-US" sz="1600" b="0" baseline="0" dirty="0" smtClean="0">
                          <a:solidFill>
                            <a:srgbClr val="000000"/>
                          </a:solidFill>
                          <a:effectLst/>
                          <a:latin typeface="+mn-lt"/>
                          <a:ea typeface="Times New Roman"/>
                        </a:rPr>
                        <a:t> program deployment targets reached</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endParaRPr lang="en-US" sz="2800" b="1" dirty="0">
                        <a:solidFill>
                          <a:srgbClr val="000000"/>
                        </a:solidFill>
                        <a:effectLst/>
                        <a:latin typeface="+mn-lt"/>
                        <a:ea typeface="Times New Roman"/>
                      </a:endParaRPr>
                    </a:p>
                  </a:txBody>
                  <a:tcPr marL="62345" marR="62345" marT="0" marB="0" anchor="ctr">
                    <a:lnR>
                      <a:noFill/>
                    </a:lnR>
                  </a:tcPr>
                </a:tc>
                <a:tc>
                  <a:txBody>
                    <a:bodyPr/>
                    <a:lstStyle/>
                    <a:p>
                      <a:pPr marL="0" marR="0" algn="ctr">
                        <a:spcBef>
                          <a:spcPts val="0"/>
                        </a:spcBef>
                        <a:spcAft>
                          <a:spcPts val="0"/>
                        </a:spcAft>
                      </a:pPr>
                      <a:r>
                        <a:rPr lang="en-US" sz="2800" b="1" dirty="0">
                          <a:solidFill>
                            <a:srgbClr val="000000"/>
                          </a:solidFill>
                          <a:effectLst/>
                          <a:latin typeface="+mn-lt"/>
                          <a:ea typeface="Times New Roman"/>
                        </a:rPr>
                        <a:t>X</a:t>
                      </a:r>
                    </a:p>
                  </a:txBody>
                  <a:tcPr marL="62345" marR="62345" marT="0" marB="0" anchor="ctr">
                    <a:lnL>
                      <a:noFill/>
                    </a:lnL>
                    <a:lnR w="28575"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1" dirty="0">
                          <a:solidFill>
                            <a:srgbClr val="000000"/>
                          </a:solidFill>
                          <a:effectLst/>
                          <a:latin typeface="+mn-lt"/>
                          <a:ea typeface="Times New Roman"/>
                        </a:rPr>
                        <a:t> </a:t>
                      </a:r>
                    </a:p>
                  </a:txBody>
                  <a:tcPr marL="62345" marR="62345" marT="0" marB="0" anchor="ctr">
                    <a:lnL w="28575" cap="flat" cmpd="sng" algn="ctr">
                      <a:noFill/>
                      <a:prstDash val="solid"/>
                      <a:round/>
                      <a:headEnd type="none" w="med" len="med"/>
                      <a:tailEnd type="none" w="med" len="med"/>
                    </a:lnL>
                  </a:tcPr>
                </a:tc>
                <a:tc>
                  <a:txBody>
                    <a:bodyPr/>
                    <a:lstStyle/>
                    <a:p>
                      <a:pPr marL="0" marR="0" algn="ctr">
                        <a:spcBef>
                          <a:spcPts val="0"/>
                        </a:spcBef>
                        <a:spcAft>
                          <a:spcPts val="0"/>
                        </a:spcAft>
                      </a:pPr>
                      <a:r>
                        <a:rPr lang="en-US" sz="2800" b="1" dirty="0">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2800" dirty="0">
                          <a:solidFill>
                            <a:srgbClr val="000000"/>
                          </a:solidFill>
                          <a:effectLst/>
                          <a:latin typeface="+mn-lt"/>
                          <a:ea typeface="Times New Roman"/>
                        </a:rPr>
                        <a:t> </a:t>
                      </a:r>
                    </a:p>
                  </a:txBody>
                  <a:tcPr marL="62345" marR="62345" marT="0" marB="0" anchor="ctr"/>
                </a:tc>
              </a:tr>
              <a:tr h="1040006">
                <a:tc>
                  <a:txBody>
                    <a:bodyPr/>
                    <a:lstStyle/>
                    <a:p>
                      <a:pPr marL="0" marR="0">
                        <a:spcBef>
                          <a:spcPts val="0"/>
                        </a:spcBef>
                        <a:spcAft>
                          <a:spcPts val="0"/>
                        </a:spcAft>
                      </a:pPr>
                      <a:r>
                        <a:rPr lang="en-US" sz="1600" b="1" dirty="0" smtClean="0">
                          <a:solidFill>
                            <a:schemeClr val="tx1"/>
                          </a:solidFill>
                          <a:effectLst/>
                          <a:latin typeface="+mn-lt"/>
                          <a:ea typeface="Times New Roman"/>
                        </a:rPr>
                        <a:t>Customer-Adoption</a:t>
                      </a:r>
                      <a:r>
                        <a:rPr lang="en-US" sz="1600" b="1" baseline="0" dirty="0" smtClean="0">
                          <a:solidFill>
                            <a:schemeClr val="tx1"/>
                          </a:solidFill>
                          <a:effectLst/>
                          <a:latin typeface="+mn-lt"/>
                          <a:ea typeface="Times New Roman"/>
                        </a:rPr>
                        <a:t> Modeling </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Uses adoption models that represent</a:t>
                      </a:r>
                      <a:r>
                        <a:rPr lang="en-US" sz="1600" b="0" baseline="0" dirty="0" smtClean="0">
                          <a:solidFill>
                            <a:srgbClr val="000000"/>
                          </a:solidFill>
                          <a:effectLst/>
                          <a:latin typeface="+mn-lt"/>
                          <a:ea typeface="Times New Roman"/>
                        </a:rPr>
                        <a:t> end-user decision making </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2800" b="1" dirty="0">
                          <a:solidFill>
                            <a:srgbClr val="000000"/>
                          </a:solidFill>
                          <a:effectLst/>
                          <a:latin typeface="+mn-lt"/>
                          <a:ea typeface="Times New Roman"/>
                        </a:rPr>
                        <a:t> </a:t>
                      </a:r>
                      <a:r>
                        <a:rPr lang="en-US" sz="2800" b="1" dirty="0" smtClean="0">
                          <a:solidFill>
                            <a:srgbClr val="000000"/>
                          </a:solidFill>
                          <a:effectLst/>
                          <a:latin typeface="+mn-lt"/>
                          <a:ea typeface="Times New Roman"/>
                        </a:rPr>
                        <a:t>X</a:t>
                      </a:r>
                      <a:endParaRPr lang="en-US" sz="2800" b="1"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2800" b="1" dirty="0">
                          <a:solidFill>
                            <a:srgbClr val="000000"/>
                          </a:solidFill>
                          <a:effectLst/>
                          <a:latin typeface="+mn-lt"/>
                          <a:ea typeface="Times New Roman"/>
                        </a:rPr>
                        <a:t> </a:t>
                      </a:r>
                    </a:p>
                  </a:txBody>
                  <a:tcPr marL="62345" marR="62345" marT="0" marB="0" anchor="ctr">
                    <a:lnT w="12700" cap="flat" cmpd="sng" algn="ctr">
                      <a:solidFill>
                        <a:srgbClr val="4F81BD"/>
                      </a:solidFill>
                      <a:prstDash val="solid"/>
                      <a:round/>
                      <a:headEnd type="none" w="med" len="med"/>
                      <a:tailEnd type="none" w="med" len="med"/>
                    </a:lnT>
                  </a:tcPr>
                </a:tc>
                <a:tc>
                  <a:txBody>
                    <a:bodyPr/>
                    <a:lstStyle/>
                    <a:p>
                      <a:pPr marL="0" marR="0" algn="ctr">
                        <a:spcBef>
                          <a:spcPts val="0"/>
                        </a:spcBef>
                        <a:spcAft>
                          <a:spcPts val="0"/>
                        </a:spcAft>
                      </a:pPr>
                      <a:r>
                        <a:rPr lang="en-US" sz="2800" b="1" dirty="0">
                          <a:solidFill>
                            <a:srgbClr val="000000"/>
                          </a:solidFill>
                          <a:effectLst/>
                          <a:latin typeface="+mn-lt"/>
                          <a:ea typeface="Times New Roman"/>
                        </a:rPr>
                        <a:t>X</a:t>
                      </a:r>
                    </a:p>
                  </a:txBody>
                  <a:tcPr marL="62345" marR="62345" marT="0" marB="0" anchor="ctr"/>
                </a:tc>
                <a:tc>
                  <a:txBody>
                    <a:bodyPr/>
                    <a:lstStyle/>
                    <a:p>
                      <a:pPr marL="0" marR="0" algn="ctr">
                        <a:spcBef>
                          <a:spcPts val="0"/>
                        </a:spcBef>
                        <a:spcAft>
                          <a:spcPts val="0"/>
                        </a:spcAft>
                      </a:pPr>
                      <a:r>
                        <a:rPr lang="en-US" sz="2800" b="1" dirty="0" smtClean="0">
                          <a:solidFill>
                            <a:srgbClr val="000000"/>
                          </a:solidFill>
                          <a:effectLst/>
                          <a:latin typeface="+mn-lt"/>
                          <a:ea typeface="Times New Roman"/>
                        </a:rPr>
                        <a:t>X</a:t>
                      </a:r>
                      <a:r>
                        <a:rPr lang="en-US" sz="2800" b="1" dirty="0">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2800" b="1" dirty="0" smtClean="0">
                          <a:solidFill>
                            <a:srgbClr val="000000"/>
                          </a:solidFill>
                          <a:effectLst/>
                          <a:latin typeface="+mn-lt"/>
                          <a:ea typeface="Times New Roman"/>
                        </a:rPr>
                        <a:t>X</a:t>
                      </a:r>
                      <a:r>
                        <a:rPr lang="en-US" sz="2800" b="1" dirty="0">
                          <a:solidFill>
                            <a:srgbClr val="000000"/>
                          </a:solidFill>
                          <a:effectLst/>
                          <a:latin typeface="+mn-lt"/>
                          <a:ea typeface="Times New Roman"/>
                        </a:rPr>
                        <a:t> </a:t>
                      </a:r>
                    </a:p>
                  </a:txBody>
                  <a:tcPr marL="62345" marR="62345" marT="0" marB="0" anchor="ctr"/>
                </a:tc>
              </a:tr>
            </a:tbl>
          </a:graphicData>
        </a:graphic>
      </p:graphicFrame>
    </p:spTree>
    <p:extLst>
      <p:ext uri="{BB962C8B-B14F-4D97-AF65-F5344CB8AC3E}">
        <p14:creationId xmlns:p14="http://schemas.microsoft.com/office/powerpoint/2010/main" val="415750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04363"/>
            <a:ext cx="9144000" cy="55536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ech_potenti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976" y="1304363"/>
            <a:ext cx="4987636" cy="2420471"/>
          </a:xfrm>
          <a:prstGeom prst="rect">
            <a:avLst/>
          </a:prstGeom>
        </p:spPr>
      </p:pic>
      <p:sp>
        <p:nvSpPr>
          <p:cNvPr id="2" name="Title 1"/>
          <p:cNvSpPr>
            <a:spLocks noGrp="1"/>
          </p:cNvSpPr>
          <p:nvPr>
            <p:ph type="title"/>
          </p:nvPr>
        </p:nvSpPr>
        <p:spPr>
          <a:xfrm>
            <a:off x="201753" y="274639"/>
            <a:ext cx="6206912" cy="808597"/>
          </a:xfrm>
        </p:spPr>
        <p:txBody>
          <a:bodyPr/>
          <a:lstStyle/>
          <a:p>
            <a:r>
              <a:rPr lang="en-US" dirty="0"/>
              <a:t>Some Planners Use Customer-adoption Models for DPV Forecasting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6540608"/>
              </p:ext>
            </p:extLst>
          </p:nvPr>
        </p:nvGraphicFramePr>
        <p:xfrm>
          <a:off x="199494" y="1261891"/>
          <a:ext cx="3147647" cy="5466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willingness_to_pay.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2371" y="2825255"/>
            <a:ext cx="4152394" cy="2015133"/>
          </a:xfrm>
          <a:prstGeom prst="rect">
            <a:avLst/>
          </a:prstGeom>
        </p:spPr>
      </p:pic>
      <p:pic>
        <p:nvPicPr>
          <p:cNvPr id="15" name="Picture 14" descr="diffusion.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27709" y="4840387"/>
            <a:ext cx="4157505" cy="2017613"/>
          </a:xfrm>
          <a:prstGeom prst="rect">
            <a:avLst/>
          </a:prstGeom>
        </p:spPr>
      </p:pic>
      <p:sp>
        <p:nvSpPr>
          <p:cNvPr id="17" name="TextBox 16"/>
          <p:cNvSpPr txBox="1"/>
          <p:nvPr/>
        </p:nvSpPr>
        <p:spPr>
          <a:xfrm>
            <a:off x="7911864" y="1864588"/>
            <a:ext cx="1411622" cy="733233"/>
          </a:xfrm>
          <a:prstGeom prst="rect">
            <a:avLst/>
          </a:prstGeom>
          <a:noFill/>
        </p:spPr>
        <p:txBody>
          <a:bodyPr wrap="square" lIns="82058" tIns="41029" rIns="82058" bIns="41029" rtlCol="0">
            <a:spAutoFit/>
          </a:bodyPr>
          <a:lstStyle/>
          <a:p>
            <a:r>
              <a:rPr lang="en-US" sz="1400" i="1">
                <a:solidFill>
                  <a:schemeClr val="bg1">
                    <a:lumMod val="50000"/>
                  </a:schemeClr>
                </a:solidFill>
              </a:rPr>
              <a:t>Adapted </a:t>
            </a:r>
            <a:r>
              <a:rPr lang="en-US" sz="1400" i="1" dirty="0">
                <a:solidFill>
                  <a:schemeClr val="bg1">
                    <a:lumMod val="50000"/>
                  </a:schemeClr>
                </a:solidFill>
              </a:rPr>
              <a:t>from: Gagnon et al. 2016</a:t>
            </a:r>
          </a:p>
        </p:txBody>
      </p:sp>
      <p:sp>
        <p:nvSpPr>
          <p:cNvPr id="18" name="TextBox 17"/>
          <p:cNvSpPr txBox="1"/>
          <p:nvPr/>
        </p:nvSpPr>
        <p:spPr>
          <a:xfrm>
            <a:off x="7911865" y="3974015"/>
            <a:ext cx="1513490" cy="359858"/>
          </a:xfrm>
          <a:prstGeom prst="rect">
            <a:avLst/>
          </a:prstGeom>
          <a:noFill/>
        </p:spPr>
        <p:txBody>
          <a:bodyPr wrap="square" lIns="82058" tIns="41029" rIns="82058" bIns="41029" rtlCol="0">
            <a:spAutoFit/>
          </a:bodyPr>
          <a:lstStyle/>
          <a:p>
            <a:r>
              <a:rPr lang="en-US" i="1" dirty="0" smtClean="0">
                <a:solidFill>
                  <a:schemeClr val="bg1">
                    <a:lumMod val="75000"/>
                  </a:schemeClr>
                </a:solidFill>
              </a:rPr>
              <a:t>*illustrative</a:t>
            </a:r>
            <a:endParaRPr lang="en-US" i="1" dirty="0">
              <a:solidFill>
                <a:schemeClr val="bg1">
                  <a:lumMod val="75000"/>
                </a:schemeClr>
              </a:solidFill>
            </a:endParaRPr>
          </a:p>
        </p:txBody>
      </p:sp>
      <p:sp>
        <p:nvSpPr>
          <p:cNvPr id="19" name="TextBox 18"/>
          <p:cNvSpPr txBox="1"/>
          <p:nvPr/>
        </p:nvSpPr>
        <p:spPr>
          <a:xfrm>
            <a:off x="7928469" y="6087620"/>
            <a:ext cx="1513490" cy="359858"/>
          </a:xfrm>
          <a:prstGeom prst="rect">
            <a:avLst/>
          </a:prstGeom>
          <a:noFill/>
        </p:spPr>
        <p:txBody>
          <a:bodyPr wrap="square" lIns="82058" tIns="41029" rIns="82058" bIns="41029" rtlCol="0">
            <a:spAutoFit/>
          </a:bodyPr>
          <a:lstStyle/>
          <a:p>
            <a:r>
              <a:rPr lang="en-US" i="1" dirty="0" smtClean="0">
                <a:solidFill>
                  <a:schemeClr val="bg1">
                    <a:lumMod val="75000"/>
                  </a:schemeClr>
                </a:solidFill>
              </a:rPr>
              <a:t>*illustrative</a:t>
            </a:r>
            <a:endParaRPr lang="en-US" i="1" dirty="0">
              <a:solidFill>
                <a:schemeClr val="bg1">
                  <a:lumMod val="75000"/>
                </a:schemeClr>
              </a:solidFill>
            </a:endParaRPr>
          </a:p>
        </p:txBody>
      </p:sp>
    </p:spTree>
    <p:extLst>
      <p:ext uri="{BB962C8B-B14F-4D97-AF65-F5344CB8AC3E}">
        <p14:creationId xmlns:p14="http://schemas.microsoft.com/office/powerpoint/2010/main" val="130236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Potential Estimates Are Typically Based on Customer Count and Rooftops</a:t>
            </a:r>
            <a:endParaRPr lang="en-US" dirty="0"/>
          </a:p>
        </p:txBody>
      </p:sp>
      <p:sp>
        <p:nvSpPr>
          <p:cNvPr id="3" name="Content Placeholder 2"/>
          <p:cNvSpPr>
            <a:spLocks noGrp="1"/>
          </p:cNvSpPr>
          <p:nvPr>
            <p:ph idx="1"/>
          </p:nvPr>
        </p:nvSpPr>
        <p:spPr/>
        <p:txBody>
          <a:bodyPr/>
          <a:lstStyle/>
          <a:p>
            <a:r>
              <a:rPr lang="en-US" dirty="0"/>
              <a:t>T</a:t>
            </a:r>
            <a:r>
              <a:rPr lang="en-US" dirty="0" smtClean="0"/>
              <a:t>echnical potential studies used by utilities in our sample of studies were based primarily on customer counts and floor space surveys</a:t>
            </a:r>
          </a:p>
          <a:p>
            <a:pPr lvl="1"/>
            <a:r>
              <a:rPr lang="en-US" dirty="0" smtClean="0"/>
              <a:t>Rooftop space is based on average number of floors and assumptions about the density of PV arrays</a:t>
            </a:r>
          </a:p>
          <a:p>
            <a:r>
              <a:rPr lang="en-US" dirty="0" smtClean="0"/>
              <a:t>New emerging tools like Light Detection and Ranging (</a:t>
            </a:r>
            <a:r>
              <a:rPr lang="en-US" dirty="0" err="1" smtClean="0"/>
              <a:t>LiDAR</a:t>
            </a:r>
            <a:r>
              <a:rPr lang="en-US" dirty="0" smtClean="0"/>
              <a:t>) imaging can refine technical potential estimates:</a:t>
            </a:r>
          </a:p>
          <a:p>
            <a:pPr lvl="1"/>
            <a:r>
              <a:rPr lang="en-US" dirty="0" smtClean="0"/>
              <a:t>Infer shading, tilt, and azimuth from rooftop images </a:t>
            </a:r>
          </a:p>
          <a:p>
            <a:pPr lvl="1"/>
            <a:r>
              <a:rPr lang="en-US" dirty="0" smtClean="0"/>
              <a:t>Apply availability constraints to exclude unsuitable orientations or insufficiently large contiguous areas</a:t>
            </a:r>
          </a:p>
          <a:p>
            <a:r>
              <a:rPr lang="en-US" dirty="0" smtClean="0"/>
              <a:t>Can also refine with permitting and zoning restrictions, if applicable</a:t>
            </a:r>
            <a:endParaRPr lang="en-US" dirty="0"/>
          </a:p>
        </p:txBody>
      </p:sp>
    </p:spTree>
    <p:extLst>
      <p:ext uri="{BB962C8B-B14F-4D97-AF65-F5344CB8AC3E}">
        <p14:creationId xmlns:p14="http://schemas.microsoft.com/office/powerpoint/2010/main" val="91911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998" t="1963"/>
          <a:stretch/>
        </p:blipFill>
        <p:spPr>
          <a:xfrm>
            <a:off x="201753" y="3711026"/>
            <a:ext cx="4377642" cy="2749365"/>
          </a:xfrm>
        </p:spPr>
      </p:pic>
      <p:sp>
        <p:nvSpPr>
          <p:cNvPr id="5" name="Content Placeholder 4"/>
          <p:cNvSpPr>
            <a:spLocks noGrp="1"/>
          </p:cNvSpPr>
          <p:nvPr>
            <p:ph idx="13"/>
          </p:nvPr>
        </p:nvSpPr>
        <p:spPr/>
        <p:txBody>
          <a:bodyPr/>
          <a:lstStyle/>
          <a:p>
            <a:r>
              <a:rPr lang="en-US" dirty="0" smtClean="0"/>
              <a:t>Willingness-to-adopt curve translates the payback period of DPV to ultimate share of the technical potential.</a:t>
            </a:r>
          </a:p>
          <a:p>
            <a:r>
              <a:rPr lang="en-US" dirty="0" smtClean="0"/>
              <a:t>Payback period depends on both the cost to the consumer and the consumer bill savings </a:t>
            </a:r>
          </a:p>
          <a:p>
            <a:r>
              <a:rPr lang="en-US" dirty="0" smtClean="0"/>
              <a:t>The cost to the consumer will be affected by declining costs of DPV and availability of incentives (e.g. the investment tax credit). </a:t>
            </a:r>
          </a:p>
          <a:p>
            <a:r>
              <a:rPr lang="en-US" dirty="0" smtClean="0"/>
              <a:t>The consumer bill savings depend on rate levels, rate design, and availability of Net Metering. </a:t>
            </a:r>
            <a:endParaRPr lang="en-US" dirty="0"/>
          </a:p>
        </p:txBody>
      </p:sp>
      <p:sp>
        <p:nvSpPr>
          <p:cNvPr id="2" name="Title 1"/>
          <p:cNvSpPr>
            <a:spLocks noGrp="1"/>
          </p:cNvSpPr>
          <p:nvPr>
            <p:ph type="title"/>
          </p:nvPr>
        </p:nvSpPr>
        <p:spPr/>
        <p:txBody>
          <a:bodyPr/>
          <a:lstStyle/>
          <a:p>
            <a:r>
              <a:rPr lang="en-US" dirty="0" smtClean="0"/>
              <a:t>Factors Affecting </a:t>
            </a:r>
            <a:r>
              <a:rPr lang="en-US" dirty="0"/>
              <a:t>C</a:t>
            </a:r>
            <a:r>
              <a:rPr lang="en-US" dirty="0" smtClean="0"/>
              <a:t>ustomer </a:t>
            </a:r>
            <a:r>
              <a:rPr lang="en-US" dirty="0"/>
              <a:t>E</a:t>
            </a:r>
            <a:r>
              <a:rPr lang="en-US" dirty="0" smtClean="0"/>
              <a:t>conomics of DPV </a:t>
            </a:r>
            <a:r>
              <a:rPr lang="en-US" dirty="0"/>
              <a:t>C</a:t>
            </a:r>
            <a:r>
              <a:rPr lang="en-US" dirty="0" smtClean="0"/>
              <a:t>an </a:t>
            </a:r>
            <a:r>
              <a:rPr lang="en-US" dirty="0"/>
              <a:t>S</a:t>
            </a:r>
            <a:r>
              <a:rPr lang="en-US" dirty="0" smtClean="0"/>
              <a:t>ignificantly </a:t>
            </a:r>
            <a:r>
              <a:rPr lang="en-US" dirty="0"/>
              <a:t>A</a:t>
            </a:r>
            <a:r>
              <a:rPr lang="en-US" dirty="0" smtClean="0"/>
              <a:t>ffect </a:t>
            </a:r>
            <a:r>
              <a:rPr lang="en-US" dirty="0"/>
              <a:t>F</a:t>
            </a:r>
            <a:r>
              <a:rPr lang="en-US" dirty="0" smtClean="0"/>
              <a:t>orecasts</a:t>
            </a:r>
            <a:endParaRPr lang="en-US" dirty="0"/>
          </a:p>
        </p:txBody>
      </p:sp>
      <p:sp>
        <p:nvSpPr>
          <p:cNvPr id="7" name="Content Placeholder 4"/>
          <p:cNvSpPr txBox="1">
            <a:spLocks/>
          </p:cNvSpPr>
          <p:nvPr/>
        </p:nvSpPr>
        <p:spPr>
          <a:xfrm>
            <a:off x="201753" y="1752603"/>
            <a:ext cx="4222348" cy="1958424"/>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PacifiCorp forecast of DPV created a High and Low forecast by varying factors impacting customer economics: </a:t>
            </a:r>
          </a:p>
          <a:p>
            <a:pPr lvl="1"/>
            <a:r>
              <a:rPr lang="en-US" dirty="0" smtClean="0"/>
              <a:t> DPV cost, DPV performance, and electricity retail rate escalation</a:t>
            </a:r>
            <a:endParaRPr lang="en-US" dirty="0"/>
          </a:p>
        </p:txBody>
      </p:sp>
    </p:spTree>
    <p:extLst>
      <p:ext uri="{BB962C8B-B14F-4D97-AF65-F5344CB8AC3E}">
        <p14:creationId xmlns:p14="http://schemas.microsoft.com/office/powerpoint/2010/main" val="395099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srcRect l="3735" r="1467"/>
          <a:stretch/>
        </p:blipFill>
        <p:spPr>
          <a:xfrm>
            <a:off x="76507" y="1833221"/>
            <a:ext cx="4688709" cy="4062126"/>
          </a:xfrm>
        </p:spPr>
      </p:pic>
      <p:pic>
        <p:nvPicPr>
          <p:cNvPr id="3" name="Content Placeholder 2"/>
          <p:cNvPicPr>
            <a:picLocks noGrp="1" noChangeAspect="1"/>
          </p:cNvPicPr>
          <p:nvPr>
            <p:ph idx="13"/>
          </p:nvPr>
        </p:nvPicPr>
        <p:blipFill rotWithShape="1">
          <a:blip r:embed="rId4"/>
          <a:srcRect l="3271" r="3834"/>
          <a:stretch/>
        </p:blipFill>
        <p:spPr>
          <a:xfrm>
            <a:off x="4719108" y="1833221"/>
            <a:ext cx="4381196" cy="4097079"/>
          </a:xfrm>
        </p:spPr>
      </p:pic>
      <p:sp>
        <p:nvSpPr>
          <p:cNvPr id="31" name="Title 30"/>
          <p:cNvSpPr>
            <a:spLocks noGrp="1"/>
          </p:cNvSpPr>
          <p:nvPr>
            <p:ph type="title"/>
          </p:nvPr>
        </p:nvSpPr>
        <p:spPr/>
        <p:txBody>
          <a:bodyPr/>
          <a:lstStyle/>
          <a:p>
            <a:r>
              <a:rPr lang="en-US" dirty="0" smtClean="0"/>
              <a:t>Rate Design Can Significantly Affect Adoption of Distributed PV</a:t>
            </a:r>
            <a:endParaRPr lang="en-US" dirty="0"/>
          </a:p>
        </p:txBody>
      </p:sp>
      <p:sp>
        <p:nvSpPr>
          <p:cNvPr id="4" name="TextBox 3"/>
          <p:cNvSpPr txBox="1"/>
          <p:nvPr/>
        </p:nvSpPr>
        <p:spPr>
          <a:xfrm>
            <a:off x="727451" y="6164494"/>
            <a:ext cx="3464640" cy="369332"/>
          </a:xfrm>
          <a:prstGeom prst="rect">
            <a:avLst/>
          </a:prstGeom>
          <a:noFill/>
        </p:spPr>
        <p:txBody>
          <a:bodyPr wrap="square" rtlCol="0">
            <a:spAutoFit/>
          </a:bodyPr>
          <a:lstStyle/>
          <a:p>
            <a:r>
              <a:rPr lang="en-US" dirty="0" smtClean="0"/>
              <a:t>Source: </a:t>
            </a:r>
            <a:r>
              <a:rPr lang="en-US" dirty="0" err="1" smtClean="0"/>
              <a:t>Darghouth</a:t>
            </a:r>
            <a:r>
              <a:rPr lang="en-US" dirty="0" smtClean="0"/>
              <a:t> et al. 2016</a:t>
            </a:r>
          </a:p>
        </p:txBody>
      </p:sp>
    </p:spTree>
    <p:extLst>
      <p:ext uri="{BB962C8B-B14F-4D97-AF65-F5344CB8AC3E}">
        <p14:creationId xmlns:p14="http://schemas.microsoft.com/office/powerpoint/2010/main" val="36294949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20" r="25566" b="6282"/>
          <a:stretch/>
        </p:blipFill>
        <p:spPr>
          <a:xfrm>
            <a:off x="813759" y="1464583"/>
            <a:ext cx="7681391" cy="4391906"/>
          </a:xfrm>
        </p:spPr>
      </p:pic>
      <p:sp>
        <p:nvSpPr>
          <p:cNvPr id="4" name="Title 3"/>
          <p:cNvSpPr>
            <a:spLocks noGrp="1"/>
          </p:cNvSpPr>
          <p:nvPr>
            <p:ph type="title"/>
          </p:nvPr>
        </p:nvSpPr>
        <p:spPr/>
        <p:txBody>
          <a:bodyPr/>
          <a:lstStyle/>
          <a:p>
            <a:r>
              <a:rPr lang="en-US" dirty="0" smtClean="0"/>
              <a:t>Forecasters Tend to Rely on Similar </a:t>
            </a:r>
            <a:r>
              <a:rPr lang="en-US" dirty="0"/>
              <a:t>W</a:t>
            </a:r>
            <a:r>
              <a:rPr lang="en-US" dirty="0" smtClean="0"/>
              <a:t>illingness-to-adopt Curves</a:t>
            </a:r>
            <a:endParaRPr lang="en-US" dirty="0"/>
          </a:p>
        </p:txBody>
      </p:sp>
      <p:sp>
        <p:nvSpPr>
          <p:cNvPr id="7" name="TextBox 6"/>
          <p:cNvSpPr txBox="1"/>
          <p:nvPr/>
        </p:nvSpPr>
        <p:spPr>
          <a:xfrm>
            <a:off x="1134330" y="5856489"/>
            <a:ext cx="5563580" cy="646331"/>
          </a:xfrm>
          <a:prstGeom prst="rect">
            <a:avLst/>
          </a:prstGeom>
          <a:noFill/>
        </p:spPr>
        <p:txBody>
          <a:bodyPr wrap="none" rtlCol="0">
            <a:spAutoFit/>
          </a:bodyPr>
          <a:lstStyle/>
          <a:p>
            <a:r>
              <a:rPr lang="en-US" dirty="0" smtClean="0"/>
              <a:t>Note: Dashed gray lines (WECC) are for existing buildings, </a:t>
            </a:r>
          </a:p>
          <a:p>
            <a:r>
              <a:rPr lang="en-US" dirty="0" smtClean="0"/>
              <a:t>and dotted gray lines are for new buildings.</a:t>
            </a:r>
            <a:endParaRPr lang="en-US" dirty="0"/>
          </a:p>
        </p:txBody>
      </p:sp>
    </p:spTree>
    <p:extLst>
      <p:ext uri="{BB962C8B-B14F-4D97-AF65-F5344CB8AC3E}">
        <p14:creationId xmlns:p14="http://schemas.microsoft.com/office/powerpoint/2010/main" val="61446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018" r="1830"/>
          <a:stretch/>
        </p:blipFill>
        <p:spPr>
          <a:xfrm>
            <a:off x="924726" y="1220570"/>
            <a:ext cx="6264357" cy="3985289"/>
          </a:xfrm>
        </p:spPr>
      </p:pic>
      <p:sp>
        <p:nvSpPr>
          <p:cNvPr id="3" name="Content Placeholder 2"/>
          <p:cNvSpPr>
            <a:spLocks noGrp="1"/>
          </p:cNvSpPr>
          <p:nvPr>
            <p:ph idx="13"/>
          </p:nvPr>
        </p:nvSpPr>
        <p:spPr>
          <a:xfrm>
            <a:off x="628814" y="5218188"/>
            <a:ext cx="7936905" cy="726068"/>
          </a:xfrm>
        </p:spPr>
        <p:txBody>
          <a:bodyPr/>
          <a:lstStyle/>
          <a:p>
            <a:r>
              <a:rPr lang="en-US" dirty="0" smtClean="0"/>
              <a:t>Payback period is not a useful metric for systems that are leased from a third party</a:t>
            </a:r>
          </a:p>
          <a:p>
            <a:r>
              <a:rPr lang="en-US" dirty="0" smtClean="0"/>
              <a:t>Willingness-to-adopt curves can also be defined in terms of monthly bill savings</a:t>
            </a:r>
          </a:p>
          <a:p>
            <a:endParaRPr lang="en-US" dirty="0"/>
          </a:p>
        </p:txBody>
      </p:sp>
      <p:sp>
        <p:nvSpPr>
          <p:cNvPr id="4" name="Title 3"/>
          <p:cNvSpPr>
            <a:spLocks noGrp="1"/>
          </p:cNvSpPr>
          <p:nvPr>
            <p:ph type="title"/>
          </p:nvPr>
        </p:nvSpPr>
        <p:spPr/>
        <p:txBody>
          <a:bodyPr/>
          <a:lstStyle/>
          <a:p>
            <a:r>
              <a:rPr lang="en-US" dirty="0" smtClean="0"/>
              <a:t>Innovative Business Models Shift Focus from Payback to Monthly Bill Savings</a:t>
            </a:r>
            <a:endParaRPr lang="en-US" dirty="0"/>
          </a:p>
        </p:txBody>
      </p:sp>
    </p:spTree>
    <p:extLst>
      <p:ext uri="{BB962C8B-B14F-4D97-AF65-F5344CB8AC3E}">
        <p14:creationId xmlns:p14="http://schemas.microsoft.com/office/powerpoint/2010/main" val="400983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081" r="710" b="8415"/>
          <a:stretch/>
        </p:blipFill>
        <p:spPr>
          <a:xfrm>
            <a:off x="1121994" y="1415267"/>
            <a:ext cx="7027919" cy="4145107"/>
          </a:xfrm>
        </p:spPr>
      </p:pic>
      <p:sp>
        <p:nvSpPr>
          <p:cNvPr id="3" name="Content Placeholder 2"/>
          <p:cNvSpPr>
            <a:spLocks noGrp="1"/>
          </p:cNvSpPr>
          <p:nvPr>
            <p:ph idx="13"/>
          </p:nvPr>
        </p:nvSpPr>
        <p:spPr>
          <a:xfrm>
            <a:off x="789100" y="5683664"/>
            <a:ext cx="8072531" cy="875357"/>
          </a:xfrm>
        </p:spPr>
        <p:txBody>
          <a:bodyPr/>
          <a:lstStyle/>
          <a:p>
            <a:r>
              <a:rPr lang="en-US" dirty="0" smtClean="0"/>
              <a:t>The Bass diffusion model and Fisher-Pry model are two common choices that produce the characteristic “S-Curve” in adoption.</a:t>
            </a:r>
            <a:endParaRPr lang="en-US" dirty="0"/>
          </a:p>
        </p:txBody>
      </p:sp>
      <p:sp>
        <p:nvSpPr>
          <p:cNvPr id="4" name="Title 3"/>
          <p:cNvSpPr>
            <a:spLocks noGrp="1"/>
          </p:cNvSpPr>
          <p:nvPr>
            <p:ph type="title"/>
          </p:nvPr>
        </p:nvSpPr>
        <p:spPr/>
        <p:txBody>
          <a:bodyPr/>
          <a:lstStyle/>
          <a:p>
            <a:r>
              <a:rPr lang="en-US" dirty="0" smtClean="0"/>
              <a:t>Diffusion of Technology </a:t>
            </a:r>
            <a:r>
              <a:rPr lang="en-US" dirty="0"/>
              <a:t>I</a:t>
            </a:r>
            <a:r>
              <a:rPr lang="en-US" dirty="0" smtClean="0"/>
              <a:t>mpacts Time to Achieve Ultimate </a:t>
            </a:r>
            <a:r>
              <a:rPr lang="en-US" dirty="0"/>
              <a:t>M</a:t>
            </a:r>
            <a:r>
              <a:rPr lang="en-US" dirty="0" smtClean="0"/>
              <a:t>arket Share</a:t>
            </a:r>
            <a:endParaRPr lang="en-US" dirty="0"/>
          </a:p>
        </p:txBody>
      </p:sp>
      <p:sp>
        <p:nvSpPr>
          <p:cNvPr id="6" name="TextBox 5"/>
          <p:cNvSpPr txBox="1"/>
          <p:nvPr/>
        </p:nvSpPr>
        <p:spPr>
          <a:xfrm>
            <a:off x="5634664" y="5191042"/>
            <a:ext cx="3226967" cy="369332"/>
          </a:xfrm>
          <a:prstGeom prst="rect">
            <a:avLst/>
          </a:prstGeom>
          <a:noFill/>
        </p:spPr>
        <p:txBody>
          <a:bodyPr wrap="square" rtlCol="0">
            <a:spAutoFit/>
          </a:bodyPr>
          <a:lstStyle/>
          <a:p>
            <a:r>
              <a:rPr lang="en-US" dirty="0" smtClean="0"/>
              <a:t>Source: Meade and Islam (2006)</a:t>
            </a:r>
            <a:endParaRPr lang="en-US" dirty="0"/>
          </a:p>
        </p:txBody>
      </p:sp>
    </p:spTree>
    <p:extLst>
      <p:ext uri="{BB962C8B-B14F-4D97-AF65-F5344CB8AC3E}">
        <p14:creationId xmlns:p14="http://schemas.microsoft.com/office/powerpoint/2010/main" val="26188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653474" y="5141188"/>
            <a:ext cx="7875256" cy="1442492"/>
          </a:xfrm>
        </p:spPr>
        <p:txBody>
          <a:bodyPr/>
          <a:lstStyle/>
          <a:p>
            <a:r>
              <a:rPr lang="en-US" dirty="0" smtClean="0"/>
              <a:t>Important feature of diffusion curves is that period of rapid adoption can follow period with relatively low shares of adoption.  </a:t>
            </a:r>
          </a:p>
          <a:p>
            <a:r>
              <a:rPr lang="en-US" dirty="0" smtClean="0"/>
              <a:t>Similar behavior has been observed for several consumer durable goods including refrigerators, VCRs, internet access, and mobile phones. </a:t>
            </a:r>
            <a:endParaRPr lang="en-US" dirty="0"/>
          </a:p>
        </p:txBody>
      </p:sp>
      <p:sp>
        <p:nvSpPr>
          <p:cNvPr id="4" name="Title 3"/>
          <p:cNvSpPr>
            <a:spLocks noGrp="1"/>
          </p:cNvSpPr>
          <p:nvPr>
            <p:ph type="title"/>
          </p:nvPr>
        </p:nvSpPr>
        <p:spPr>
          <a:xfrm>
            <a:off x="201753" y="274639"/>
            <a:ext cx="7023440" cy="808597"/>
          </a:xfrm>
        </p:spPr>
        <p:txBody>
          <a:bodyPr/>
          <a:lstStyle/>
          <a:p>
            <a:r>
              <a:rPr lang="en-US" dirty="0" smtClean="0"/>
              <a:t>Diffusion Curves for DPV Forecasts </a:t>
            </a:r>
            <a:r>
              <a:rPr lang="en-US" dirty="0"/>
              <a:t>A</a:t>
            </a:r>
            <a:r>
              <a:rPr lang="en-US" dirty="0" smtClean="0"/>
              <a:t>re </a:t>
            </a:r>
            <a:r>
              <a:rPr lang="en-US" dirty="0"/>
              <a:t>O</a:t>
            </a:r>
            <a:r>
              <a:rPr lang="en-US" dirty="0" smtClean="0"/>
              <a:t>ften </a:t>
            </a:r>
            <a:r>
              <a:rPr lang="en-US" dirty="0"/>
              <a:t>B</a:t>
            </a:r>
            <a:r>
              <a:rPr lang="en-US" dirty="0" smtClean="0"/>
              <a:t>ased on Fits to Data, and Can Vary </a:t>
            </a:r>
            <a:r>
              <a:rPr lang="en-US" dirty="0"/>
              <a:t>W</a:t>
            </a:r>
            <a:r>
              <a:rPr lang="en-US" dirty="0" smtClean="0"/>
              <a:t>idely </a:t>
            </a:r>
            <a:endParaRPr lang="en-US" dirty="0"/>
          </a:p>
        </p:txBody>
      </p:sp>
      <p:pic>
        <p:nvPicPr>
          <p:cNvPr id="7" name="Content Placeholder 6"/>
          <p:cNvPicPr>
            <a:picLocks noGrp="1" noChangeAspect="1"/>
          </p:cNvPicPr>
          <p:nvPr>
            <p:ph idx="1"/>
          </p:nvPr>
        </p:nvPicPr>
        <p:blipFill rotWithShape="1">
          <a:blip r:embed="rId3"/>
          <a:srcRect l="1050" r="-2372"/>
          <a:stretch/>
        </p:blipFill>
        <p:spPr>
          <a:xfrm>
            <a:off x="252574" y="1291966"/>
            <a:ext cx="8773417" cy="3861551"/>
          </a:xfrm>
        </p:spPr>
      </p:pic>
    </p:spTree>
    <p:extLst>
      <p:ext uri="{BB962C8B-B14F-4D97-AF65-F5344CB8AC3E}">
        <p14:creationId xmlns:p14="http://schemas.microsoft.com/office/powerpoint/2010/main" val="45443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53" y="274639"/>
            <a:ext cx="6043783" cy="808597"/>
          </a:xfrm>
        </p:spPr>
        <p:txBody>
          <a:bodyPr/>
          <a:lstStyle/>
          <a:p>
            <a:r>
              <a:rPr lang="en-US" dirty="0" smtClean="0"/>
              <a:t>Propensity to Adopt Accounts for Factors Like Customer Demographics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6703420"/>
              </p:ext>
            </p:extLst>
          </p:nvPr>
        </p:nvGraphicFramePr>
        <p:xfrm>
          <a:off x="227676" y="1803268"/>
          <a:ext cx="8565768" cy="3881289"/>
        </p:xfrm>
        <a:graphic>
          <a:graphicData uri="http://schemas.openxmlformats.org/drawingml/2006/table">
            <a:tbl>
              <a:tblPr firstRow="1" bandRow="1">
                <a:tableStyleId>{69012ECD-51FC-41F1-AA8D-1B2483CD663E}</a:tableStyleId>
              </a:tblPr>
              <a:tblGrid>
                <a:gridCol w="1608822"/>
                <a:gridCol w="2709195"/>
                <a:gridCol w="1443078"/>
                <a:gridCol w="1448820"/>
                <a:gridCol w="1355853"/>
              </a:tblGrid>
              <a:tr h="346669">
                <a:tc rowSpan="2">
                  <a:txBody>
                    <a:bodyPr/>
                    <a:lstStyle/>
                    <a:p>
                      <a:r>
                        <a:rPr lang="en-US" sz="1600" b="1" dirty="0" smtClean="0"/>
                        <a:t>Method</a:t>
                      </a:r>
                      <a:endParaRPr lang="en-US" sz="1600" b="1" dirty="0"/>
                    </a:p>
                  </a:txBody>
                  <a:tcPr marL="83127" marR="83127" marT="40341" marB="40341" anchor="ctr"/>
                </a:tc>
                <a:tc rowSpan="2">
                  <a:txBody>
                    <a:bodyPr/>
                    <a:lstStyle/>
                    <a:p>
                      <a:pPr algn="ctr"/>
                      <a:r>
                        <a:rPr lang="en-US" sz="1600" b="0" dirty="0" smtClean="0"/>
                        <a:t>Description</a:t>
                      </a:r>
                      <a:endParaRPr lang="en-US" sz="1600" b="0" dirty="0"/>
                    </a:p>
                  </a:txBody>
                  <a:tcPr marL="83127" marR="83127" marT="40341" marB="40341" anchor="ctr"/>
                </a:tc>
                <a:tc gridSpan="3">
                  <a:txBody>
                    <a:bodyPr/>
                    <a:lstStyle/>
                    <a:p>
                      <a:pPr algn="ctr"/>
                      <a:r>
                        <a:rPr lang="en-US" sz="1600" dirty="0" smtClean="0"/>
                        <a:t>Predictive Factors Used</a:t>
                      </a:r>
                      <a:endParaRPr lang="en-US" sz="1600" dirty="0"/>
                    </a:p>
                  </a:txBody>
                  <a:tcPr marL="83127" marR="83127" marT="40341" marB="40341" anchor="ctr">
                    <a:lnB w="2857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87734">
                <a:tc vMerge="1">
                  <a:txBody>
                    <a:bodyPr/>
                    <a:lstStyle/>
                    <a:p>
                      <a:endParaRPr lang="en-US" sz="1400" dirty="0"/>
                    </a:p>
                  </a:txBody>
                  <a:tcPr>
                    <a:solidFill>
                      <a:srgbClr val="4F81BD"/>
                    </a:solidFill>
                  </a:tcPr>
                </a:tc>
                <a:tc vMerge="1">
                  <a:txBody>
                    <a:bodyPr/>
                    <a:lstStyle/>
                    <a:p>
                      <a:pPr marL="0" marR="0">
                        <a:spcBef>
                          <a:spcPts val="0"/>
                        </a:spcBef>
                        <a:spcAft>
                          <a:spcPts val="0"/>
                        </a:spcAft>
                      </a:pPr>
                      <a:endParaRPr lang="en-US" sz="1400" dirty="0">
                        <a:effectLst/>
                        <a:latin typeface="+mn-lt"/>
                        <a:ea typeface="Times New Roman"/>
                      </a:endParaRPr>
                    </a:p>
                  </a:txBody>
                  <a:tcPr marL="68580" marR="68580" marT="0" marB="0">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Location</a:t>
                      </a:r>
                      <a:r>
                        <a:rPr lang="en-US" sz="1600" baseline="0" dirty="0" smtClean="0">
                          <a:solidFill>
                            <a:srgbClr val="FFFFFF"/>
                          </a:solidFill>
                          <a:effectLst/>
                          <a:latin typeface="+mn-lt"/>
                          <a:ea typeface="Times New Roman"/>
                        </a:rPr>
                        <a:t> of existing load or population</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Location of existing DPV</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c>
                  <a:txBody>
                    <a:bodyPr/>
                    <a:lstStyle/>
                    <a:p>
                      <a:pPr marL="0" marR="0">
                        <a:spcBef>
                          <a:spcPts val="0"/>
                        </a:spcBef>
                        <a:spcAft>
                          <a:spcPts val="0"/>
                        </a:spcAft>
                      </a:pPr>
                      <a:r>
                        <a:rPr lang="en-US" sz="1600" dirty="0" smtClean="0">
                          <a:solidFill>
                            <a:srgbClr val="FFFFFF"/>
                          </a:solidFill>
                          <a:effectLst/>
                          <a:latin typeface="+mn-lt"/>
                          <a:ea typeface="Times New Roman"/>
                        </a:rPr>
                        <a:t>Detailed customer</a:t>
                      </a:r>
                      <a:r>
                        <a:rPr lang="en-US" sz="1600" baseline="0" dirty="0" smtClean="0">
                          <a:solidFill>
                            <a:srgbClr val="FFFFFF"/>
                          </a:solidFill>
                          <a:effectLst/>
                          <a:latin typeface="+mn-lt"/>
                          <a:ea typeface="Times New Roman"/>
                        </a:rPr>
                        <a:t> characteristics </a:t>
                      </a:r>
                      <a:endParaRPr lang="en-US" sz="1600" dirty="0">
                        <a:effectLst/>
                        <a:latin typeface="+mn-lt"/>
                        <a:ea typeface="Times New Roman"/>
                      </a:endParaRPr>
                    </a:p>
                  </a:txBody>
                  <a:tcPr marL="62345" marR="62345" marT="0" marB="0" anchor="ctr">
                    <a:lnT w="28575" cap="flat" cmpd="sng" algn="ctr">
                      <a:solidFill>
                        <a:srgbClr val="FFFFFF"/>
                      </a:solidFill>
                      <a:prstDash val="solid"/>
                      <a:round/>
                      <a:headEnd type="none" w="med" len="med"/>
                      <a:tailEnd type="none" w="med" len="med"/>
                    </a:lnT>
                    <a:solidFill>
                      <a:srgbClr val="4F81BD"/>
                    </a:solidFill>
                  </a:tcPr>
                </a:tc>
              </a:tr>
              <a:tr h="726141">
                <a:tc>
                  <a:txBody>
                    <a:bodyPr/>
                    <a:lstStyle/>
                    <a:p>
                      <a:pPr marL="0" marR="0">
                        <a:spcBef>
                          <a:spcPts val="0"/>
                        </a:spcBef>
                        <a:spcAft>
                          <a:spcPts val="0"/>
                        </a:spcAft>
                      </a:pPr>
                      <a:r>
                        <a:rPr lang="en-US" sz="1600" b="1" dirty="0" smtClean="0">
                          <a:solidFill>
                            <a:schemeClr val="tx1"/>
                          </a:solidFill>
                          <a:effectLst/>
                          <a:latin typeface="+mn-lt"/>
                          <a:ea typeface="Times New Roman"/>
                        </a:rPr>
                        <a:t>Proportional to Load </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Assumes DPV is distributed in proportion</a:t>
                      </a:r>
                      <a:r>
                        <a:rPr lang="en-US" sz="1600" b="0" baseline="0" dirty="0" smtClean="0">
                          <a:solidFill>
                            <a:srgbClr val="000000"/>
                          </a:solidFill>
                          <a:effectLst/>
                          <a:latin typeface="+mn-lt"/>
                          <a:ea typeface="Times New Roman"/>
                        </a:rPr>
                        <a:t> to load or population</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3600" b="1" dirty="0" smtClean="0">
                          <a:solidFill>
                            <a:srgbClr val="000000"/>
                          </a:solidFill>
                          <a:effectLst/>
                          <a:latin typeface="+mn-lt"/>
                          <a:ea typeface="Times New Roman"/>
                        </a:rPr>
                        <a:t>X</a:t>
                      </a:r>
                      <a:endParaRPr lang="en-US" sz="3600" b="1"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3600" b="1" dirty="0">
                          <a:solidFill>
                            <a:srgbClr val="000000"/>
                          </a:solidFill>
                          <a:effectLst/>
                          <a:latin typeface="+mn-lt"/>
                          <a:ea typeface="Times New Roman"/>
                        </a:rPr>
                        <a:t> </a:t>
                      </a:r>
                    </a:p>
                  </a:txBody>
                  <a:tcPr marL="62345" marR="62345" marT="0" marB="0" anchor="ctr"/>
                </a:tc>
                <a:tc>
                  <a:txBody>
                    <a:bodyPr/>
                    <a:lstStyle/>
                    <a:p>
                      <a:pPr marL="0" marR="0" algn="ctr">
                        <a:spcBef>
                          <a:spcPts val="0"/>
                        </a:spcBef>
                        <a:spcAft>
                          <a:spcPts val="0"/>
                        </a:spcAft>
                      </a:pPr>
                      <a:r>
                        <a:rPr lang="en-US" sz="3600" b="1">
                          <a:solidFill>
                            <a:srgbClr val="000000"/>
                          </a:solidFill>
                          <a:effectLst/>
                          <a:latin typeface="+mn-lt"/>
                          <a:ea typeface="Times New Roman"/>
                        </a:rPr>
                        <a:t> </a:t>
                      </a:r>
                    </a:p>
                  </a:txBody>
                  <a:tcPr marL="62345" marR="62345" marT="0" marB="0" anchor="ctr"/>
                </a:tc>
              </a:tr>
              <a:tr h="1040006">
                <a:tc>
                  <a:txBody>
                    <a:bodyPr/>
                    <a:lstStyle/>
                    <a:p>
                      <a:pPr marL="0" marR="0">
                        <a:spcBef>
                          <a:spcPts val="0"/>
                        </a:spcBef>
                        <a:spcAft>
                          <a:spcPts val="0"/>
                        </a:spcAft>
                      </a:pPr>
                      <a:r>
                        <a:rPr lang="en-US" sz="1600" b="1" dirty="0" smtClean="0">
                          <a:solidFill>
                            <a:schemeClr val="tx1"/>
                          </a:solidFill>
                          <a:effectLst/>
                          <a:latin typeface="+mn-lt"/>
                          <a:ea typeface="Times New Roman"/>
                        </a:rPr>
                        <a:t>Proportional</a:t>
                      </a:r>
                      <a:r>
                        <a:rPr lang="en-US" sz="1600" b="1" baseline="0" dirty="0" smtClean="0">
                          <a:solidFill>
                            <a:schemeClr val="tx1"/>
                          </a:solidFill>
                          <a:effectLst/>
                          <a:latin typeface="+mn-lt"/>
                          <a:ea typeface="Times New Roman"/>
                        </a:rPr>
                        <a:t> to Existing DPV</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Assumes DPV grows</a:t>
                      </a:r>
                      <a:r>
                        <a:rPr lang="en-US" sz="1600" b="0" baseline="0" dirty="0" smtClean="0">
                          <a:solidFill>
                            <a:srgbClr val="000000"/>
                          </a:solidFill>
                          <a:effectLst/>
                          <a:latin typeface="+mn-lt"/>
                          <a:ea typeface="Times New Roman"/>
                        </a:rPr>
                        <a:t> in proportion to existing DPV</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endParaRPr lang="en-US" sz="3600" b="1"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3600" b="1" dirty="0" smtClean="0">
                          <a:solidFill>
                            <a:srgbClr val="000000"/>
                          </a:solidFill>
                          <a:effectLst/>
                          <a:latin typeface="+mn-lt"/>
                          <a:ea typeface="Times New Roman"/>
                        </a:rPr>
                        <a:t>X</a:t>
                      </a:r>
                      <a:r>
                        <a:rPr lang="en-US" sz="3600" b="1" dirty="0">
                          <a:solidFill>
                            <a:srgbClr val="000000"/>
                          </a:solidFill>
                          <a:effectLst/>
                          <a:latin typeface="+mn-lt"/>
                          <a:ea typeface="Times New Roman"/>
                        </a:rPr>
                        <a:t> </a:t>
                      </a:r>
                    </a:p>
                  </a:txBody>
                  <a:tcPr marL="62345" marR="62345" marT="0" marB="0" anchor="ctr">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0000"/>
                          </a:solidFill>
                          <a:effectLst/>
                          <a:latin typeface="+mn-lt"/>
                          <a:ea typeface="Times New Roman"/>
                        </a:rPr>
                        <a:t> </a:t>
                      </a:r>
                    </a:p>
                  </a:txBody>
                  <a:tcPr marL="62345" marR="62345" marT="0" marB="0" anchor="ctr"/>
                </a:tc>
              </a:tr>
              <a:tr h="968188">
                <a:tc>
                  <a:txBody>
                    <a:bodyPr/>
                    <a:lstStyle/>
                    <a:p>
                      <a:pPr marL="0" marR="0">
                        <a:spcBef>
                          <a:spcPts val="0"/>
                        </a:spcBef>
                        <a:spcAft>
                          <a:spcPts val="0"/>
                        </a:spcAft>
                      </a:pPr>
                      <a:r>
                        <a:rPr lang="en-US" sz="1600" b="1" dirty="0" smtClean="0">
                          <a:solidFill>
                            <a:schemeClr val="tx1"/>
                          </a:solidFill>
                          <a:effectLst/>
                          <a:latin typeface="+mn-lt"/>
                          <a:ea typeface="Times New Roman"/>
                        </a:rPr>
                        <a:t>Propensity to Adopt</a:t>
                      </a:r>
                      <a:endParaRPr lang="en-US" sz="1600" b="1" dirty="0">
                        <a:solidFill>
                          <a:schemeClr val="tx1"/>
                        </a:solidFill>
                        <a:effectLst/>
                        <a:latin typeface="+mn-lt"/>
                        <a:ea typeface="Times New Roman"/>
                      </a:endParaRPr>
                    </a:p>
                  </a:txBody>
                  <a:tcPr marL="62345" marR="62345" marT="0" marB="0" anchor="ctr"/>
                </a:tc>
                <a:tc>
                  <a:txBody>
                    <a:bodyPr/>
                    <a:lstStyle/>
                    <a:p>
                      <a:pPr marL="0" marR="0" algn="l">
                        <a:spcBef>
                          <a:spcPts val="0"/>
                        </a:spcBef>
                        <a:spcAft>
                          <a:spcPts val="0"/>
                        </a:spcAft>
                      </a:pPr>
                      <a:r>
                        <a:rPr lang="en-US" sz="1600" b="0" dirty="0" smtClean="0">
                          <a:solidFill>
                            <a:srgbClr val="000000"/>
                          </a:solidFill>
                          <a:effectLst/>
                          <a:latin typeface="+mn-lt"/>
                          <a:ea typeface="Times New Roman"/>
                        </a:rPr>
                        <a:t>Predicts</a:t>
                      </a:r>
                      <a:r>
                        <a:rPr lang="en-US" sz="1600" b="0" baseline="0" dirty="0" smtClean="0">
                          <a:solidFill>
                            <a:srgbClr val="000000"/>
                          </a:solidFill>
                          <a:effectLst/>
                          <a:latin typeface="+mn-lt"/>
                          <a:ea typeface="Times New Roman"/>
                        </a:rPr>
                        <a:t> customer adoption based on factors like customer demographics or customer load </a:t>
                      </a:r>
                      <a:endParaRPr lang="en-US" sz="1600" b="0" dirty="0">
                        <a:solidFill>
                          <a:srgbClr val="000000"/>
                        </a:solidFill>
                        <a:effectLst/>
                        <a:latin typeface="+mn-lt"/>
                        <a:ea typeface="Times New Roman"/>
                      </a:endParaRPr>
                    </a:p>
                  </a:txBody>
                  <a:tcPr marL="62345" marR="62345" marT="0" marB="0" anchor="ctr"/>
                </a:tc>
                <a:tc>
                  <a:txBody>
                    <a:bodyPr/>
                    <a:lstStyle/>
                    <a:p>
                      <a:pPr marL="0" marR="0" algn="ctr">
                        <a:spcBef>
                          <a:spcPts val="0"/>
                        </a:spcBef>
                        <a:spcAft>
                          <a:spcPts val="0"/>
                        </a:spcAft>
                      </a:pPr>
                      <a:r>
                        <a:rPr lang="en-US" sz="3600" b="1" dirty="0" smtClean="0">
                          <a:solidFill>
                            <a:srgbClr val="000000"/>
                          </a:solidFill>
                          <a:effectLst/>
                          <a:latin typeface="+mn-lt"/>
                          <a:ea typeface="Times New Roman"/>
                        </a:rPr>
                        <a:t>X</a:t>
                      </a:r>
                      <a:endParaRPr lang="en-US" sz="3600" b="1" dirty="0">
                        <a:solidFill>
                          <a:srgbClr val="000000"/>
                        </a:solidFill>
                        <a:effectLst/>
                        <a:latin typeface="+mn-lt"/>
                        <a:ea typeface="Times New Roman"/>
                      </a:endParaRPr>
                    </a:p>
                  </a:txBody>
                  <a:tcPr marL="62345" marR="62345" marT="0" marB="0" anchor="ctr">
                    <a:lnR>
                      <a:noFill/>
                    </a:lnR>
                  </a:tcPr>
                </a:tc>
                <a:tc>
                  <a:txBody>
                    <a:bodyPr/>
                    <a:lstStyle/>
                    <a:p>
                      <a:pPr marL="0" marR="0" algn="ctr">
                        <a:spcBef>
                          <a:spcPts val="0"/>
                        </a:spcBef>
                        <a:spcAft>
                          <a:spcPts val="0"/>
                        </a:spcAft>
                      </a:pPr>
                      <a:r>
                        <a:rPr lang="en-US" sz="3600" b="1" dirty="0">
                          <a:solidFill>
                            <a:srgbClr val="000000"/>
                          </a:solidFill>
                          <a:effectLst/>
                          <a:latin typeface="+mn-lt"/>
                          <a:ea typeface="Times New Roman"/>
                        </a:rPr>
                        <a:t>X</a:t>
                      </a:r>
                    </a:p>
                  </a:txBody>
                  <a:tcPr marL="62345" marR="62345" marT="0" marB="0" anchor="ctr">
                    <a:lnL>
                      <a:noFill/>
                    </a:lnL>
                    <a:lnR w="28575"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600" b="1" dirty="0">
                          <a:solidFill>
                            <a:srgbClr val="000000"/>
                          </a:solidFill>
                          <a:effectLst/>
                          <a:latin typeface="+mn-lt"/>
                          <a:ea typeface="Times New Roman"/>
                        </a:rPr>
                        <a:t> </a:t>
                      </a:r>
                      <a:r>
                        <a:rPr lang="en-US" sz="3600" b="1" dirty="0" smtClean="0">
                          <a:solidFill>
                            <a:srgbClr val="000000"/>
                          </a:solidFill>
                          <a:effectLst/>
                          <a:latin typeface="+mn-lt"/>
                          <a:ea typeface="Times New Roman"/>
                        </a:rPr>
                        <a:t>X</a:t>
                      </a:r>
                      <a:endParaRPr lang="en-US" sz="3600" b="1" dirty="0">
                        <a:solidFill>
                          <a:srgbClr val="000000"/>
                        </a:solidFill>
                        <a:effectLst/>
                        <a:latin typeface="+mn-lt"/>
                        <a:ea typeface="Times New Roman"/>
                      </a:endParaRPr>
                    </a:p>
                  </a:txBody>
                  <a:tcPr marL="62345" marR="62345" marT="0" marB="0" anchor="ctr">
                    <a:lnL w="28575"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4296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Importance of Including Distributed Energy Resources in Load Forecasts</a:t>
            </a:r>
            <a:endParaRPr lang="en-US" dirty="0"/>
          </a:p>
        </p:txBody>
      </p:sp>
      <p:sp>
        <p:nvSpPr>
          <p:cNvPr id="7" name="Content Placeholder 6"/>
          <p:cNvSpPr>
            <a:spLocks noGrp="1"/>
          </p:cNvSpPr>
          <p:nvPr>
            <p:ph idx="1"/>
          </p:nvPr>
        </p:nvSpPr>
        <p:spPr/>
        <p:txBody>
          <a:bodyPr/>
          <a:lstStyle/>
          <a:p>
            <a:r>
              <a:rPr lang="en-US" dirty="0"/>
              <a:t>D</a:t>
            </a:r>
            <a:r>
              <a:rPr lang="en-US" dirty="0" smtClean="0"/>
              <a:t>istribution system investments: replacing aging infrastructure and distribution expansion</a:t>
            </a:r>
          </a:p>
          <a:p>
            <a:r>
              <a:rPr lang="en-US" dirty="0" smtClean="0"/>
              <a:t>Procurement of generating capacity to meet peak demand</a:t>
            </a:r>
          </a:p>
          <a:p>
            <a:r>
              <a:rPr lang="en-US" dirty="0" smtClean="0"/>
              <a:t>Proactive investments to increase hosting capacity</a:t>
            </a:r>
          </a:p>
          <a:p>
            <a:r>
              <a:rPr lang="en-US" dirty="0" smtClean="0"/>
              <a:t>Evaluating the costs and benefits of incentives or policies to promote distributed energy resources (DER)</a:t>
            </a:r>
            <a:endParaRPr lang="en-US" dirty="0"/>
          </a:p>
        </p:txBody>
      </p:sp>
    </p:spTree>
    <p:extLst>
      <p:ext uri="{BB962C8B-B14F-4D97-AF65-F5344CB8AC3E}">
        <p14:creationId xmlns:p14="http://schemas.microsoft.com/office/powerpoint/2010/main" val="36294949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54" y="274639"/>
            <a:ext cx="5915608" cy="808597"/>
          </a:xfrm>
        </p:spPr>
        <p:txBody>
          <a:bodyPr/>
          <a:lstStyle/>
          <a:p>
            <a:r>
              <a:rPr lang="en-US" dirty="0" smtClean="0"/>
              <a:t>Predicting the Location of DPV Adoption Using Propensity to Adopt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7877"/>
            <a:ext cx="9159818" cy="5127274"/>
          </a:xfrm>
          <a:prstGeom prst="rect">
            <a:avLst/>
          </a:prstGeom>
          <a:noFill/>
          <a:ln>
            <a:noFill/>
          </a:ln>
        </p:spPr>
      </p:pic>
      <p:sp>
        <p:nvSpPr>
          <p:cNvPr id="6" name="TextBox 5"/>
          <p:cNvSpPr txBox="1"/>
          <p:nvPr/>
        </p:nvSpPr>
        <p:spPr>
          <a:xfrm>
            <a:off x="4935905" y="6408888"/>
            <a:ext cx="2413392" cy="359858"/>
          </a:xfrm>
          <a:prstGeom prst="rect">
            <a:avLst/>
          </a:prstGeom>
          <a:noFill/>
        </p:spPr>
        <p:txBody>
          <a:bodyPr wrap="none" lIns="82058" tIns="41029" rIns="82058" bIns="41029" rtlCol="0">
            <a:spAutoFit/>
          </a:bodyPr>
          <a:lstStyle/>
          <a:p>
            <a:r>
              <a:rPr lang="en-US" i="1" dirty="0" smtClean="0"/>
              <a:t>Source: </a:t>
            </a:r>
            <a:r>
              <a:rPr lang="en-US" dirty="0" smtClean="0"/>
              <a:t>PG&amp;E 2015 DRP</a:t>
            </a:r>
            <a:endParaRPr lang="en-US" dirty="0"/>
          </a:p>
        </p:txBody>
      </p:sp>
    </p:spTree>
    <p:extLst>
      <p:ext uri="{BB962C8B-B14F-4D97-AF65-F5344CB8AC3E}">
        <p14:creationId xmlns:p14="http://schemas.microsoft.com/office/powerpoint/2010/main" val="146293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Residential Customers:</a:t>
            </a:r>
          </a:p>
          <a:p>
            <a:pPr lvl="1"/>
            <a:r>
              <a:rPr lang="en-US" dirty="0" smtClean="0"/>
              <a:t>Home ownership</a:t>
            </a:r>
          </a:p>
          <a:p>
            <a:pPr lvl="1"/>
            <a:r>
              <a:rPr lang="en-US" dirty="0" smtClean="0"/>
              <a:t>Electricity usage</a:t>
            </a:r>
          </a:p>
          <a:p>
            <a:pPr lvl="1"/>
            <a:r>
              <a:rPr lang="en-US" dirty="0" smtClean="0"/>
              <a:t>Income </a:t>
            </a:r>
          </a:p>
          <a:p>
            <a:pPr lvl="1"/>
            <a:r>
              <a:rPr lang="en-US" dirty="0" smtClean="0"/>
              <a:t>Credit</a:t>
            </a:r>
          </a:p>
          <a:p>
            <a:pPr lvl="1"/>
            <a:r>
              <a:rPr lang="en-US" dirty="0" smtClean="0"/>
              <a:t>Building characteristics (area, number of stories)</a:t>
            </a:r>
            <a:endParaRPr lang="en-US" dirty="0"/>
          </a:p>
        </p:txBody>
      </p:sp>
      <p:sp>
        <p:nvSpPr>
          <p:cNvPr id="5" name="Content Placeholder 4"/>
          <p:cNvSpPr>
            <a:spLocks noGrp="1"/>
          </p:cNvSpPr>
          <p:nvPr>
            <p:ph idx="13"/>
          </p:nvPr>
        </p:nvSpPr>
        <p:spPr/>
        <p:txBody>
          <a:bodyPr/>
          <a:lstStyle/>
          <a:p>
            <a:r>
              <a:rPr lang="en-US" dirty="0" smtClean="0"/>
              <a:t>Non-Residential Customers:</a:t>
            </a:r>
          </a:p>
          <a:p>
            <a:pPr lvl="1"/>
            <a:r>
              <a:rPr lang="en-US" dirty="0" smtClean="0"/>
              <a:t>Property Ownership</a:t>
            </a:r>
          </a:p>
          <a:p>
            <a:pPr lvl="1"/>
            <a:r>
              <a:rPr lang="en-US" dirty="0"/>
              <a:t>Electricity </a:t>
            </a:r>
            <a:r>
              <a:rPr lang="en-US" dirty="0" smtClean="0"/>
              <a:t>usage</a:t>
            </a:r>
          </a:p>
          <a:p>
            <a:pPr lvl="1"/>
            <a:r>
              <a:rPr lang="en-US" dirty="0" smtClean="0"/>
              <a:t>Retail Rate</a:t>
            </a:r>
          </a:p>
          <a:p>
            <a:pPr lvl="1"/>
            <a:r>
              <a:rPr lang="en-US" dirty="0" smtClean="0"/>
              <a:t>Business type (NAICS) </a:t>
            </a:r>
          </a:p>
          <a:p>
            <a:pPr lvl="1"/>
            <a:r>
              <a:rPr lang="en-US" dirty="0"/>
              <a:t>Building characteristics (area, number of stories)</a:t>
            </a:r>
          </a:p>
          <a:p>
            <a:pPr marL="457200" lvl="1" indent="0">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Factors Considered in PG&amp;E’s Propensity to Adopt Metric</a:t>
            </a:r>
            <a:endParaRPr lang="en-US" dirty="0"/>
          </a:p>
        </p:txBody>
      </p:sp>
      <p:sp>
        <p:nvSpPr>
          <p:cNvPr id="6" name="Content Placeholder 4"/>
          <p:cNvSpPr txBox="1">
            <a:spLocks/>
          </p:cNvSpPr>
          <p:nvPr/>
        </p:nvSpPr>
        <p:spPr>
          <a:xfrm>
            <a:off x="325105" y="4580112"/>
            <a:ext cx="8206075" cy="1214513"/>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Propensity to adopt metric is then used to allocate system forecast down to customers.  </a:t>
            </a:r>
          </a:p>
        </p:txBody>
      </p:sp>
      <p:sp>
        <p:nvSpPr>
          <p:cNvPr id="7" name="TextBox 6"/>
          <p:cNvSpPr txBox="1"/>
          <p:nvPr/>
        </p:nvSpPr>
        <p:spPr>
          <a:xfrm>
            <a:off x="2268662" y="6349429"/>
            <a:ext cx="5388071" cy="369332"/>
          </a:xfrm>
          <a:prstGeom prst="rect">
            <a:avLst/>
          </a:prstGeom>
          <a:noFill/>
        </p:spPr>
        <p:txBody>
          <a:bodyPr wrap="square" rtlCol="0">
            <a:spAutoFit/>
          </a:bodyPr>
          <a:lstStyle/>
          <a:p>
            <a:r>
              <a:rPr lang="en-US" dirty="0" smtClean="0"/>
              <a:t>Source: PG&amp;E presentation to DRPWG (4/2017)</a:t>
            </a:r>
            <a:endParaRPr lang="en-US" dirty="0"/>
          </a:p>
        </p:txBody>
      </p:sp>
    </p:spTree>
    <p:extLst>
      <p:ext uri="{BB962C8B-B14F-4D97-AF65-F5344CB8AC3E}">
        <p14:creationId xmlns:p14="http://schemas.microsoft.com/office/powerpoint/2010/main" val="345510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Agent based models simulate actions and interactions of agents to assess their individual effects on a larger system.</a:t>
            </a:r>
          </a:p>
          <a:p>
            <a:pPr lvl="1"/>
            <a:r>
              <a:rPr lang="en-US" dirty="0" smtClean="0"/>
              <a:t>Allows for better representation of heterogeneity of customers and more complex decision-making criteria</a:t>
            </a:r>
          </a:p>
          <a:p>
            <a:r>
              <a:rPr lang="en-US" dirty="0" smtClean="0"/>
              <a:t>Discrete choice models have a well defined methodology for soliciting customer preferences and can model competition between several options</a:t>
            </a:r>
          </a:p>
          <a:p>
            <a:pPr lvl="1"/>
            <a:r>
              <a:rPr lang="en-US" dirty="0" smtClean="0"/>
              <a:t>Provides framework for empirically derived forecasts</a:t>
            </a:r>
          </a:p>
        </p:txBody>
      </p:sp>
      <p:sp>
        <p:nvSpPr>
          <p:cNvPr id="3" name="Content Placeholder 2"/>
          <p:cNvSpPr>
            <a:spLocks noGrp="1"/>
          </p:cNvSpPr>
          <p:nvPr>
            <p:ph idx="13"/>
          </p:nvPr>
        </p:nvSpPr>
        <p:spPr/>
        <p:txBody>
          <a:bodyPr/>
          <a:lstStyle/>
          <a:p>
            <a:r>
              <a:rPr lang="en-US" dirty="0" smtClean="0"/>
              <a:t>Some open questions:</a:t>
            </a:r>
          </a:p>
          <a:p>
            <a:pPr lvl="1"/>
            <a:r>
              <a:rPr lang="en-US" dirty="0" smtClean="0"/>
              <a:t>How might consumption change after adoption of DPV: is there a rebound effect? </a:t>
            </a:r>
          </a:p>
          <a:p>
            <a:pPr lvl="1"/>
            <a:r>
              <a:rPr lang="en-US" dirty="0" smtClean="0"/>
              <a:t>How does the willingness-to-adopt curve vary across customer segments?</a:t>
            </a:r>
          </a:p>
          <a:p>
            <a:pPr lvl="1"/>
            <a:r>
              <a:rPr lang="en-US" dirty="0" smtClean="0"/>
              <a:t>How does customer adoption of DPV compare to customer demand for community solar?  Do these two options compete directly for market share or are they complementary? </a:t>
            </a:r>
            <a:endParaRPr lang="en-US" dirty="0"/>
          </a:p>
        </p:txBody>
      </p:sp>
      <p:sp>
        <p:nvSpPr>
          <p:cNvPr id="4" name="Title 3"/>
          <p:cNvSpPr>
            <a:spLocks noGrp="1"/>
          </p:cNvSpPr>
          <p:nvPr>
            <p:ph type="title"/>
          </p:nvPr>
        </p:nvSpPr>
        <p:spPr/>
        <p:txBody>
          <a:bodyPr/>
          <a:lstStyle/>
          <a:p>
            <a:r>
              <a:rPr lang="en-US" dirty="0" smtClean="0"/>
              <a:t>Advances in Customer </a:t>
            </a:r>
            <a:r>
              <a:rPr lang="en-US" dirty="0"/>
              <a:t>A</a:t>
            </a:r>
            <a:r>
              <a:rPr lang="en-US" dirty="0" smtClean="0"/>
              <a:t>doption </a:t>
            </a:r>
            <a:r>
              <a:rPr lang="en-US" dirty="0"/>
              <a:t>M</a:t>
            </a:r>
            <a:r>
              <a:rPr lang="en-US" dirty="0" smtClean="0"/>
              <a:t>odeling</a:t>
            </a:r>
            <a:endParaRPr lang="en-US" dirty="0"/>
          </a:p>
        </p:txBody>
      </p:sp>
    </p:spTree>
    <p:extLst>
      <p:ext uri="{BB962C8B-B14F-4D97-AF65-F5344CB8AC3E}">
        <p14:creationId xmlns:p14="http://schemas.microsoft.com/office/powerpoint/2010/main" val="136239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753" y="274639"/>
            <a:ext cx="7812540" cy="808597"/>
          </a:xfrm>
        </p:spPr>
        <p:txBody>
          <a:bodyPr/>
          <a:lstStyle/>
          <a:p>
            <a:r>
              <a:rPr lang="en-US" dirty="0" smtClean="0"/>
              <a:t>Additional Challenges: Removing DER from Historical Load to Create Accurate Load Forecasts</a:t>
            </a:r>
            <a:endParaRPr lang="en-US" dirty="0"/>
          </a:p>
        </p:txBody>
      </p:sp>
      <p:sp>
        <p:nvSpPr>
          <p:cNvPr id="5" name="Content Placeholder 4"/>
          <p:cNvSpPr>
            <a:spLocks noGrp="1"/>
          </p:cNvSpPr>
          <p:nvPr>
            <p:ph idx="1"/>
          </p:nvPr>
        </p:nvSpPr>
        <p:spPr>
          <a:xfrm>
            <a:off x="160288" y="1550886"/>
            <a:ext cx="4463343" cy="4525963"/>
          </a:xfrm>
        </p:spPr>
        <p:txBody>
          <a:bodyPr/>
          <a:lstStyle/>
          <a:p>
            <a:r>
              <a:rPr lang="en-US" dirty="0" smtClean="0"/>
              <a:t>PJM recently adjusted load forecasting methodology to better account for behind-the-meter PV</a:t>
            </a:r>
          </a:p>
          <a:p>
            <a:r>
              <a:rPr lang="en-US" dirty="0" smtClean="0"/>
              <a:t>Original approach used the observed load to forecast future load, without adjusting for effect of behind-the-meter DPV on the observed load</a:t>
            </a:r>
          </a:p>
          <a:p>
            <a:pPr lvl="1"/>
            <a:r>
              <a:rPr lang="en-US" dirty="0" smtClean="0"/>
              <a:t>Load reductions from behind-the-meter DPV were being attributed to new end uses in the load forecasting model</a:t>
            </a:r>
          </a:p>
          <a:p>
            <a:r>
              <a:rPr lang="en-US" dirty="0" smtClean="0"/>
              <a:t>Revised approach removes estimate of historical PV before forecasting load, then adds back in forecast of DPV to new net load forecast</a:t>
            </a:r>
            <a:endParaRPr lang="en-US" dirty="0"/>
          </a:p>
        </p:txBody>
      </p:sp>
      <p:cxnSp>
        <p:nvCxnSpPr>
          <p:cNvPr id="7" name="Straight Connector 6"/>
          <p:cNvCxnSpPr/>
          <p:nvPr/>
        </p:nvCxnSpPr>
        <p:spPr>
          <a:xfrm flipV="1">
            <a:off x="4783904" y="1380847"/>
            <a:ext cx="0" cy="4968583"/>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549651" y="6126165"/>
            <a:ext cx="45943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820902" y="2816997"/>
            <a:ext cx="2317980" cy="758410"/>
          </a:xfrm>
          <a:custGeom>
            <a:avLst/>
            <a:gdLst>
              <a:gd name="connsiteX0" fmla="*/ 0 w 2317980"/>
              <a:gd name="connsiteY0" fmla="*/ 758410 h 758410"/>
              <a:gd name="connsiteX1" fmla="*/ 283583 w 2317980"/>
              <a:gd name="connsiteY1" fmla="*/ 610462 h 758410"/>
              <a:gd name="connsiteX2" fmla="*/ 542506 w 2317980"/>
              <a:gd name="connsiteY2" fmla="*/ 425527 h 758410"/>
              <a:gd name="connsiteX3" fmla="*/ 826089 w 2317980"/>
              <a:gd name="connsiteY3" fmla="*/ 425527 h 758410"/>
              <a:gd name="connsiteX4" fmla="*/ 1035693 w 2317980"/>
              <a:gd name="connsiteY4" fmla="*/ 388540 h 758410"/>
              <a:gd name="connsiteX5" fmla="*/ 1331606 w 2317980"/>
              <a:gd name="connsiteY5" fmla="*/ 178947 h 758410"/>
              <a:gd name="connsiteX6" fmla="*/ 1775474 w 2317980"/>
              <a:gd name="connsiteY6" fmla="*/ 203605 h 758410"/>
              <a:gd name="connsiteX7" fmla="*/ 2046727 w 2317980"/>
              <a:gd name="connsiteY7" fmla="*/ 18670 h 758410"/>
              <a:gd name="connsiteX8" fmla="*/ 2317980 w 2317980"/>
              <a:gd name="connsiteY8" fmla="*/ 6341 h 758410"/>
              <a:gd name="connsiteX9" fmla="*/ 2317980 w 2317980"/>
              <a:gd name="connsiteY9" fmla="*/ 6341 h 75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980" h="758410">
                <a:moveTo>
                  <a:pt x="0" y="758410"/>
                </a:moveTo>
                <a:cubicBezTo>
                  <a:pt x="96583" y="712176"/>
                  <a:pt x="193166" y="665942"/>
                  <a:pt x="283583" y="610462"/>
                </a:cubicBezTo>
                <a:cubicBezTo>
                  <a:pt x="374000" y="554982"/>
                  <a:pt x="452088" y="456349"/>
                  <a:pt x="542506" y="425527"/>
                </a:cubicBezTo>
                <a:cubicBezTo>
                  <a:pt x="632924" y="394705"/>
                  <a:pt x="743891" y="431691"/>
                  <a:pt x="826089" y="425527"/>
                </a:cubicBezTo>
                <a:cubicBezTo>
                  <a:pt x="908287" y="419363"/>
                  <a:pt x="951440" y="429637"/>
                  <a:pt x="1035693" y="388540"/>
                </a:cubicBezTo>
                <a:cubicBezTo>
                  <a:pt x="1119946" y="347443"/>
                  <a:pt x="1208309" y="209769"/>
                  <a:pt x="1331606" y="178947"/>
                </a:cubicBezTo>
                <a:cubicBezTo>
                  <a:pt x="1454903" y="148125"/>
                  <a:pt x="1656287" y="230318"/>
                  <a:pt x="1775474" y="203605"/>
                </a:cubicBezTo>
                <a:cubicBezTo>
                  <a:pt x="1894661" y="176892"/>
                  <a:pt x="1956309" y="51547"/>
                  <a:pt x="2046727" y="18670"/>
                </a:cubicBezTo>
                <a:cubicBezTo>
                  <a:pt x="2137145" y="-14207"/>
                  <a:pt x="2317980" y="6341"/>
                  <a:pt x="2317980" y="6341"/>
                </a:cubicBezTo>
                <a:lnTo>
                  <a:pt x="2317980" y="6341"/>
                </a:lnTo>
              </a:path>
            </a:pathLst>
          </a:custGeom>
          <a:ln w="635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
        <p:nvSpPr>
          <p:cNvPr id="18" name="Freeform 17"/>
          <p:cNvSpPr/>
          <p:nvPr/>
        </p:nvSpPr>
        <p:spPr>
          <a:xfrm>
            <a:off x="7311498" y="2243875"/>
            <a:ext cx="1721532" cy="573121"/>
          </a:xfrm>
          <a:custGeom>
            <a:avLst/>
            <a:gdLst>
              <a:gd name="connsiteX0" fmla="*/ 0 w 2317980"/>
              <a:gd name="connsiteY0" fmla="*/ 758410 h 758410"/>
              <a:gd name="connsiteX1" fmla="*/ 283583 w 2317980"/>
              <a:gd name="connsiteY1" fmla="*/ 610462 h 758410"/>
              <a:gd name="connsiteX2" fmla="*/ 542506 w 2317980"/>
              <a:gd name="connsiteY2" fmla="*/ 425527 h 758410"/>
              <a:gd name="connsiteX3" fmla="*/ 826089 w 2317980"/>
              <a:gd name="connsiteY3" fmla="*/ 425527 h 758410"/>
              <a:gd name="connsiteX4" fmla="*/ 1035693 w 2317980"/>
              <a:gd name="connsiteY4" fmla="*/ 388540 h 758410"/>
              <a:gd name="connsiteX5" fmla="*/ 1331606 w 2317980"/>
              <a:gd name="connsiteY5" fmla="*/ 178947 h 758410"/>
              <a:gd name="connsiteX6" fmla="*/ 1775474 w 2317980"/>
              <a:gd name="connsiteY6" fmla="*/ 203605 h 758410"/>
              <a:gd name="connsiteX7" fmla="*/ 2046727 w 2317980"/>
              <a:gd name="connsiteY7" fmla="*/ 18670 h 758410"/>
              <a:gd name="connsiteX8" fmla="*/ 2317980 w 2317980"/>
              <a:gd name="connsiteY8" fmla="*/ 6341 h 758410"/>
              <a:gd name="connsiteX9" fmla="*/ 2317980 w 2317980"/>
              <a:gd name="connsiteY9" fmla="*/ 6341 h 75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980" h="758410">
                <a:moveTo>
                  <a:pt x="0" y="758410"/>
                </a:moveTo>
                <a:cubicBezTo>
                  <a:pt x="96583" y="712176"/>
                  <a:pt x="193166" y="665942"/>
                  <a:pt x="283583" y="610462"/>
                </a:cubicBezTo>
                <a:cubicBezTo>
                  <a:pt x="374000" y="554982"/>
                  <a:pt x="452088" y="456349"/>
                  <a:pt x="542506" y="425527"/>
                </a:cubicBezTo>
                <a:cubicBezTo>
                  <a:pt x="632924" y="394705"/>
                  <a:pt x="743891" y="431691"/>
                  <a:pt x="826089" y="425527"/>
                </a:cubicBezTo>
                <a:cubicBezTo>
                  <a:pt x="908287" y="419363"/>
                  <a:pt x="951440" y="429637"/>
                  <a:pt x="1035693" y="388540"/>
                </a:cubicBezTo>
                <a:cubicBezTo>
                  <a:pt x="1119946" y="347443"/>
                  <a:pt x="1208309" y="209769"/>
                  <a:pt x="1331606" y="178947"/>
                </a:cubicBezTo>
                <a:cubicBezTo>
                  <a:pt x="1454903" y="148125"/>
                  <a:pt x="1656287" y="230318"/>
                  <a:pt x="1775474" y="203605"/>
                </a:cubicBezTo>
                <a:cubicBezTo>
                  <a:pt x="1894661" y="176892"/>
                  <a:pt x="1956309" y="51547"/>
                  <a:pt x="2046727" y="18670"/>
                </a:cubicBezTo>
                <a:cubicBezTo>
                  <a:pt x="2137145" y="-14207"/>
                  <a:pt x="2317980" y="6341"/>
                  <a:pt x="2317980" y="6341"/>
                </a:cubicBezTo>
                <a:lnTo>
                  <a:pt x="2317980" y="6341"/>
                </a:lnTo>
              </a:path>
            </a:pathLst>
          </a:custGeom>
          <a:ln w="63500">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837672" y="3407253"/>
            <a:ext cx="2330309" cy="556717"/>
          </a:xfrm>
          <a:custGeom>
            <a:avLst/>
            <a:gdLst>
              <a:gd name="connsiteX0" fmla="*/ 0 w 2330309"/>
              <a:gd name="connsiteY0" fmla="*/ 554805 h 556717"/>
              <a:gd name="connsiteX1" fmla="*/ 295912 w 2330309"/>
              <a:gd name="connsiteY1" fmla="*/ 431515 h 556717"/>
              <a:gd name="connsiteX2" fmla="*/ 295912 w 2330309"/>
              <a:gd name="connsiteY2" fmla="*/ 431515 h 556717"/>
              <a:gd name="connsiteX3" fmla="*/ 579495 w 2330309"/>
              <a:gd name="connsiteY3" fmla="*/ 554805 h 556717"/>
              <a:gd name="connsiteX4" fmla="*/ 801429 w 2330309"/>
              <a:gd name="connsiteY4" fmla="*/ 320554 h 556717"/>
              <a:gd name="connsiteX5" fmla="*/ 974045 w 2330309"/>
              <a:gd name="connsiteY5" fmla="*/ 283567 h 556717"/>
              <a:gd name="connsiteX6" fmla="*/ 1257627 w 2330309"/>
              <a:gd name="connsiteY6" fmla="*/ 505489 h 556717"/>
              <a:gd name="connsiteX7" fmla="*/ 1504221 w 2330309"/>
              <a:gd name="connsiteY7" fmla="*/ 147948 h 556717"/>
              <a:gd name="connsiteX8" fmla="*/ 1800133 w 2330309"/>
              <a:gd name="connsiteY8" fmla="*/ 61645 h 556717"/>
              <a:gd name="connsiteX9" fmla="*/ 2046727 w 2330309"/>
              <a:gd name="connsiteY9" fmla="*/ 443844 h 556717"/>
              <a:gd name="connsiteX10" fmla="*/ 2219342 w 2330309"/>
              <a:gd name="connsiteY10" fmla="*/ 345212 h 556717"/>
              <a:gd name="connsiteX11" fmla="*/ 2330309 w 2330309"/>
              <a:gd name="connsiteY11" fmla="*/ 0 h 556717"/>
              <a:gd name="connsiteX12" fmla="*/ 2330309 w 2330309"/>
              <a:gd name="connsiteY12" fmla="*/ 0 h 55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0309" h="556717">
                <a:moveTo>
                  <a:pt x="0" y="554805"/>
                </a:moveTo>
                <a:lnTo>
                  <a:pt x="295912" y="431515"/>
                </a:lnTo>
                <a:lnTo>
                  <a:pt x="295912" y="431515"/>
                </a:lnTo>
                <a:cubicBezTo>
                  <a:pt x="343176" y="452063"/>
                  <a:pt x="495242" y="573298"/>
                  <a:pt x="579495" y="554805"/>
                </a:cubicBezTo>
                <a:cubicBezTo>
                  <a:pt x="663748" y="536312"/>
                  <a:pt x="735671" y="365760"/>
                  <a:pt x="801429" y="320554"/>
                </a:cubicBezTo>
                <a:cubicBezTo>
                  <a:pt x="867187" y="275348"/>
                  <a:pt x="898012" y="252745"/>
                  <a:pt x="974045" y="283567"/>
                </a:cubicBezTo>
                <a:cubicBezTo>
                  <a:pt x="1050078" y="314389"/>
                  <a:pt x="1169264" y="528092"/>
                  <a:pt x="1257627" y="505489"/>
                </a:cubicBezTo>
                <a:cubicBezTo>
                  <a:pt x="1345990" y="482886"/>
                  <a:pt x="1413803" y="221922"/>
                  <a:pt x="1504221" y="147948"/>
                </a:cubicBezTo>
                <a:cubicBezTo>
                  <a:pt x="1594639" y="73974"/>
                  <a:pt x="1709715" y="12329"/>
                  <a:pt x="1800133" y="61645"/>
                </a:cubicBezTo>
                <a:cubicBezTo>
                  <a:pt x="1890551" y="110961"/>
                  <a:pt x="1976859" y="396583"/>
                  <a:pt x="2046727" y="443844"/>
                </a:cubicBezTo>
                <a:cubicBezTo>
                  <a:pt x="2116595" y="491105"/>
                  <a:pt x="2172078" y="419186"/>
                  <a:pt x="2219342" y="345212"/>
                </a:cubicBezTo>
                <a:cubicBezTo>
                  <a:pt x="2266606" y="271238"/>
                  <a:pt x="2330309" y="0"/>
                  <a:pt x="2330309" y="0"/>
                </a:cubicBezTo>
                <a:lnTo>
                  <a:pt x="2330309" y="0"/>
                </a:lnTo>
              </a:path>
            </a:pathLst>
          </a:custGeom>
          <a:ln w="635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7311498" y="2850780"/>
            <a:ext cx="1726154" cy="808145"/>
          </a:xfrm>
          <a:custGeom>
            <a:avLst/>
            <a:gdLst>
              <a:gd name="connsiteX0" fmla="*/ 0 w 1812463"/>
              <a:gd name="connsiteY0" fmla="*/ 554805 h 993080"/>
              <a:gd name="connsiteX1" fmla="*/ 86308 w 1812463"/>
              <a:gd name="connsiteY1" fmla="*/ 468502 h 993080"/>
              <a:gd name="connsiteX2" fmla="*/ 332901 w 1812463"/>
              <a:gd name="connsiteY2" fmla="*/ 443844 h 993080"/>
              <a:gd name="connsiteX3" fmla="*/ 530176 w 1812463"/>
              <a:gd name="connsiteY3" fmla="*/ 900016 h 993080"/>
              <a:gd name="connsiteX4" fmla="*/ 752110 w 1812463"/>
              <a:gd name="connsiteY4" fmla="*/ 912345 h 993080"/>
              <a:gd name="connsiteX5" fmla="*/ 875407 w 1812463"/>
              <a:gd name="connsiteY5" fmla="*/ 184935 h 993080"/>
              <a:gd name="connsiteX6" fmla="*/ 1097341 w 1812463"/>
              <a:gd name="connsiteY6" fmla="*/ 61645 h 993080"/>
              <a:gd name="connsiteX7" fmla="*/ 1257627 w 1812463"/>
              <a:gd name="connsiteY7" fmla="*/ 209593 h 993080"/>
              <a:gd name="connsiteX8" fmla="*/ 1491891 w 1812463"/>
              <a:gd name="connsiteY8" fmla="*/ 937003 h 993080"/>
              <a:gd name="connsiteX9" fmla="*/ 1750815 w 1812463"/>
              <a:gd name="connsiteY9" fmla="*/ 838371 h 993080"/>
              <a:gd name="connsiteX10" fmla="*/ 1812463 w 1812463"/>
              <a:gd name="connsiteY10" fmla="*/ 0 h 993080"/>
              <a:gd name="connsiteX11" fmla="*/ 1812463 w 1812463"/>
              <a:gd name="connsiteY11" fmla="*/ 0 h 9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2463" h="993080">
                <a:moveTo>
                  <a:pt x="0" y="554805"/>
                </a:moveTo>
                <a:cubicBezTo>
                  <a:pt x="15412" y="520900"/>
                  <a:pt x="30825" y="486995"/>
                  <a:pt x="86308" y="468502"/>
                </a:cubicBezTo>
                <a:cubicBezTo>
                  <a:pt x="141792" y="450008"/>
                  <a:pt x="258923" y="371925"/>
                  <a:pt x="332901" y="443844"/>
                </a:cubicBezTo>
                <a:cubicBezTo>
                  <a:pt x="406879" y="515763"/>
                  <a:pt x="460308" y="821933"/>
                  <a:pt x="530176" y="900016"/>
                </a:cubicBezTo>
                <a:cubicBezTo>
                  <a:pt x="600044" y="978099"/>
                  <a:pt x="694572" y="1031525"/>
                  <a:pt x="752110" y="912345"/>
                </a:cubicBezTo>
                <a:cubicBezTo>
                  <a:pt x="809649" y="793165"/>
                  <a:pt x="817869" y="326718"/>
                  <a:pt x="875407" y="184935"/>
                </a:cubicBezTo>
                <a:cubicBezTo>
                  <a:pt x="932945" y="43152"/>
                  <a:pt x="1033638" y="57535"/>
                  <a:pt x="1097341" y="61645"/>
                </a:cubicBezTo>
                <a:cubicBezTo>
                  <a:pt x="1161044" y="65755"/>
                  <a:pt x="1191869" y="63700"/>
                  <a:pt x="1257627" y="209593"/>
                </a:cubicBezTo>
                <a:cubicBezTo>
                  <a:pt x="1323385" y="355486"/>
                  <a:pt x="1409693" y="832207"/>
                  <a:pt x="1491891" y="937003"/>
                </a:cubicBezTo>
                <a:cubicBezTo>
                  <a:pt x="1574089" y="1041799"/>
                  <a:pt x="1697386" y="994538"/>
                  <a:pt x="1750815" y="838371"/>
                </a:cubicBezTo>
                <a:cubicBezTo>
                  <a:pt x="1804244" y="682204"/>
                  <a:pt x="1812463" y="0"/>
                  <a:pt x="1812463" y="0"/>
                </a:cubicBezTo>
                <a:lnTo>
                  <a:pt x="1812463" y="0"/>
                </a:lnTo>
              </a:path>
            </a:pathLst>
          </a:custGeom>
          <a:ln w="635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4820905" y="5333869"/>
            <a:ext cx="2317977" cy="499887"/>
          </a:xfrm>
          <a:custGeom>
            <a:avLst/>
            <a:gdLst>
              <a:gd name="connsiteX0" fmla="*/ 0 w 2428948"/>
              <a:gd name="connsiteY0" fmla="*/ 473085 h 499887"/>
              <a:gd name="connsiteX1" fmla="*/ 295913 w 2428948"/>
              <a:gd name="connsiteY1" fmla="*/ 473085 h 499887"/>
              <a:gd name="connsiteX2" fmla="*/ 443869 w 2428948"/>
              <a:gd name="connsiteY2" fmla="*/ 238834 h 499887"/>
              <a:gd name="connsiteX3" fmla="*/ 579495 w 2428948"/>
              <a:gd name="connsiteY3" fmla="*/ 288150 h 499887"/>
              <a:gd name="connsiteX4" fmla="*/ 702792 w 2428948"/>
              <a:gd name="connsiteY4" fmla="*/ 460756 h 499887"/>
              <a:gd name="connsiteX5" fmla="*/ 826089 w 2428948"/>
              <a:gd name="connsiteY5" fmla="*/ 473085 h 499887"/>
              <a:gd name="connsiteX6" fmla="*/ 1048023 w 2428948"/>
              <a:gd name="connsiteY6" fmla="*/ 152531 h 499887"/>
              <a:gd name="connsiteX7" fmla="*/ 1269958 w 2428948"/>
              <a:gd name="connsiteY7" fmla="*/ 140202 h 499887"/>
              <a:gd name="connsiteX8" fmla="*/ 1454903 w 2428948"/>
              <a:gd name="connsiteY8" fmla="*/ 448427 h 499887"/>
              <a:gd name="connsiteX9" fmla="*/ 1837123 w 2428948"/>
              <a:gd name="connsiteY9" fmla="*/ 436098 h 499887"/>
              <a:gd name="connsiteX10" fmla="*/ 2034398 w 2428948"/>
              <a:gd name="connsiteY10" fmla="*/ 16912 h 499887"/>
              <a:gd name="connsiteX11" fmla="*/ 2317981 w 2428948"/>
              <a:gd name="connsiteY11" fmla="*/ 115544 h 499887"/>
              <a:gd name="connsiteX12" fmla="*/ 2428948 w 2428948"/>
              <a:gd name="connsiteY12" fmla="*/ 423769 h 49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8948" h="499887">
                <a:moveTo>
                  <a:pt x="0" y="473085"/>
                </a:moveTo>
                <a:cubicBezTo>
                  <a:pt x="110967" y="492606"/>
                  <a:pt x="221935" y="512127"/>
                  <a:pt x="295913" y="473085"/>
                </a:cubicBezTo>
                <a:cubicBezTo>
                  <a:pt x="369891" y="434043"/>
                  <a:pt x="396605" y="269656"/>
                  <a:pt x="443869" y="238834"/>
                </a:cubicBezTo>
                <a:cubicBezTo>
                  <a:pt x="491133" y="208012"/>
                  <a:pt x="536341" y="251163"/>
                  <a:pt x="579495" y="288150"/>
                </a:cubicBezTo>
                <a:cubicBezTo>
                  <a:pt x="622649" y="325137"/>
                  <a:pt x="661693" y="429934"/>
                  <a:pt x="702792" y="460756"/>
                </a:cubicBezTo>
                <a:cubicBezTo>
                  <a:pt x="743891" y="491578"/>
                  <a:pt x="768551" y="524456"/>
                  <a:pt x="826089" y="473085"/>
                </a:cubicBezTo>
                <a:cubicBezTo>
                  <a:pt x="883627" y="421714"/>
                  <a:pt x="974045" y="208011"/>
                  <a:pt x="1048023" y="152531"/>
                </a:cubicBezTo>
                <a:cubicBezTo>
                  <a:pt x="1122001" y="97050"/>
                  <a:pt x="1202145" y="90886"/>
                  <a:pt x="1269958" y="140202"/>
                </a:cubicBezTo>
                <a:cubicBezTo>
                  <a:pt x="1337771" y="189518"/>
                  <a:pt x="1360376" y="399111"/>
                  <a:pt x="1454903" y="448427"/>
                </a:cubicBezTo>
                <a:cubicBezTo>
                  <a:pt x="1549431" y="497743"/>
                  <a:pt x="1740541" y="508017"/>
                  <a:pt x="1837123" y="436098"/>
                </a:cubicBezTo>
                <a:cubicBezTo>
                  <a:pt x="1933706" y="364179"/>
                  <a:pt x="1954255" y="70338"/>
                  <a:pt x="2034398" y="16912"/>
                </a:cubicBezTo>
                <a:cubicBezTo>
                  <a:pt x="2114541" y="-36514"/>
                  <a:pt x="2252223" y="47735"/>
                  <a:pt x="2317981" y="115544"/>
                </a:cubicBezTo>
                <a:cubicBezTo>
                  <a:pt x="2383739" y="183353"/>
                  <a:pt x="2428948" y="423769"/>
                  <a:pt x="2428948" y="423769"/>
                </a:cubicBezTo>
              </a:path>
            </a:pathLst>
          </a:custGeom>
          <a:ln w="63500">
            <a:solidFill>
              <a:srgbClr val="9BBB5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7311498" y="4851195"/>
            <a:ext cx="1824796" cy="1102512"/>
          </a:xfrm>
          <a:custGeom>
            <a:avLst/>
            <a:gdLst>
              <a:gd name="connsiteX0" fmla="*/ 0 w 1935760"/>
              <a:gd name="connsiteY0" fmla="*/ 968088 h 1102512"/>
              <a:gd name="connsiteX1" fmla="*/ 98637 w 1935760"/>
              <a:gd name="connsiteY1" fmla="*/ 1054391 h 1102512"/>
              <a:gd name="connsiteX2" fmla="*/ 419209 w 1935760"/>
              <a:gd name="connsiteY2" fmla="*/ 1054391 h 1102512"/>
              <a:gd name="connsiteX3" fmla="*/ 530176 w 1935760"/>
              <a:gd name="connsiteY3" fmla="*/ 450270 h 1102512"/>
              <a:gd name="connsiteX4" fmla="*/ 715121 w 1935760"/>
              <a:gd name="connsiteY4" fmla="*/ 339309 h 1102512"/>
              <a:gd name="connsiteX5" fmla="*/ 900067 w 1935760"/>
              <a:gd name="connsiteY5" fmla="*/ 598218 h 1102512"/>
              <a:gd name="connsiteX6" fmla="*/ 1035693 w 1935760"/>
              <a:gd name="connsiteY6" fmla="*/ 1054391 h 1102512"/>
              <a:gd name="connsiteX7" fmla="*/ 1343935 w 1935760"/>
              <a:gd name="connsiteY7" fmla="*/ 980417 h 1102512"/>
              <a:gd name="connsiteX8" fmla="*/ 1504221 w 1935760"/>
              <a:gd name="connsiteY8" fmla="*/ 117387 h 1102512"/>
              <a:gd name="connsiteX9" fmla="*/ 1787804 w 1935760"/>
              <a:gd name="connsiteY9" fmla="*/ 105058 h 1102512"/>
              <a:gd name="connsiteX10" fmla="*/ 1935760 w 1935760"/>
              <a:gd name="connsiteY10" fmla="*/ 1017404 h 1102512"/>
              <a:gd name="connsiteX11" fmla="*/ 1935760 w 1935760"/>
              <a:gd name="connsiteY11" fmla="*/ 1017404 h 110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5760" h="1102512">
                <a:moveTo>
                  <a:pt x="0" y="968088"/>
                </a:moveTo>
                <a:cubicBezTo>
                  <a:pt x="14384" y="1004047"/>
                  <a:pt x="28769" y="1040007"/>
                  <a:pt x="98637" y="1054391"/>
                </a:cubicBezTo>
                <a:cubicBezTo>
                  <a:pt x="168505" y="1068775"/>
                  <a:pt x="347286" y="1155078"/>
                  <a:pt x="419209" y="1054391"/>
                </a:cubicBezTo>
                <a:cubicBezTo>
                  <a:pt x="491132" y="953704"/>
                  <a:pt x="480857" y="569450"/>
                  <a:pt x="530176" y="450270"/>
                </a:cubicBezTo>
                <a:cubicBezTo>
                  <a:pt x="579495" y="331090"/>
                  <a:pt x="653473" y="314651"/>
                  <a:pt x="715121" y="339309"/>
                </a:cubicBezTo>
                <a:cubicBezTo>
                  <a:pt x="776769" y="363967"/>
                  <a:pt x="846638" y="479038"/>
                  <a:pt x="900067" y="598218"/>
                </a:cubicBezTo>
                <a:cubicBezTo>
                  <a:pt x="953496" y="717398"/>
                  <a:pt x="961715" y="990691"/>
                  <a:pt x="1035693" y="1054391"/>
                </a:cubicBezTo>
                <a:cubicBezTo>
                  <a:pt x="1109671" y="1118091"/>
                  <a:pt x="1265847" y="1136584"/>
                  <a:pt x="1343935" y="980417"/>
                </a:cubicBezTo>
                <a:cubicBezTo>
                  <a:pt x="1422023" y="824250"/>
                  <a:pt x="1430243" y="263280"/>
                  <a:pt x="1504221" y="117387"/>
                </a:cubicBezTo>
                <a:cubicBezTo>
                  <a:pt x="1578199" y="-28506"/>
                  <a:pt x="1715881" y="-44945"/>
                  <a:pt x="1787804" y="105058"/>
                </a:cubicBezTo>
                <a:cubicBezTo>
                  <a:pt x="1859727" y="255061"/>
                  <a:pt x="1935760" y="1017404"/>
                  <a:pt x="1935760" y="1017404"/>
                </a:cubicBezTo>
                <a:lnTo>
                  <a:pt x="1935760" y="1017404"/>
                </a:lnTo>
              </a:path>
            </a:pathLst>
          </a:custGeom>
          <a:ln w="6350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7212858" y="1600202"/>
            <a:ext cx="0" cy="45259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34950" y="3963970"/>
            <a:ext cx="2108372" cy="646331"/>
          </a:xfrm>
          <a:prstGeom prst="rect">
            <a:avLst/>
          </a:prstGeom>
          <a:noFill/>
        </p:spPr>
        <p:txBody>
          <a:bodyPr wrap="square" rtlCol="0">
            <a:spAutoFit/>
          </a:bodyPr>
          <a:lstStyle/>
          <a:p>
            <a:r>
              <a:rPr lang="en-US" dirty="0" smtClean="0">
                <a:solidFill>
                  <a:schemeClr val="tx2"/>
                </a:solidFill>
              </a:rPr>
              <a:t>Historical observed load (embeds DPV)</a:t>
            </a:r>
            <a:endParaRPr lang="en-US" dirty="0">
              <a:solidFill>
                <a:schemeClr val="tx2"/>
              </a:solidFill>
            </a:endParaRPr>
          </a:p>
        </p:txBody>
      </p:sp>
      <p:sp>
        <p:nvSpPr>
          <p:cNvPr id="28" name="TextBox 27"/>
          <p:cNvSpPr txBox="1"/>
          <p:nvPr/>
        </p:nvSpPr>
        <p:spPr>
          <a:xfrm>
            <a:off x="7422276" y="3637978"/>
            <a:ext cx="2108372" cy="923330"/>
          </a:xfrm>
          <a:prstGeom prst="rect">
            <a:avLst/>
          </a:prstGeom>
          <a:noFill/>
        </p:spPr>
        <p:txBody>
          <a:bodyPr wrap="square" rtlCol="0">
            <a:spAutoFit/>
          </a:bodyPr>
          <a:lstStyle/>
          <a:p>
            <a:r>
              <a:rPr lang="en-US" dirty="0" smtClean="0">
                <a:solidFill>
                  <a:srgbClr val="1F497D"/>
                </a:solidFill>
              </a:rPr>
              <a:t>Combined load forecast and DPV forecast</a:t>
            </a:r>
            <a:endParaRPr lang="en-US" dirty="0">
              <a:solidFill>
                <a:srgbClr val="1F497D"/>
              </a:solidFill>
            </a:endParaRPr>
          </a:p>
        </p:txBody>
      </p:sp>
      <p:sp>
        <p:nvSpPr>
          <p:cNvPr id="29" name="TextBox 28"/>
          <p:cNvSpPr txBox="1"/>
          <p:nvPr/>
        </p:nvSpPr>
        <p:spPr>
          <a:xfrm>
            <a:off x="4837672" y="4976866"/>
            <a:ext cx="1713826" cy="369332"/>
          </a:xfrm>
          <a:prstGeom prst="rect">
            <a:avLst/>
          </a:prstGeom>
          <a:noFill/>
        </p:spPr>
        <p:txBody>
          <a:bodyPr wrap="square" rtlCol="0">
            <a:spAutoFit/>
          </a:bodyPr>
          <a:lstStyle/>
          <a:p>
            <a:r>
              <a:rPr lang="en-US" dirty="0" smtClean="0">
                <a:solidFill>
                  <a:schemeClr val="accent3">
                    <a:lumMod val="50000"/>
                  </a:schemeClr>
                </a:solidFill>
              </a:rPr>
              <a:t>Historical DPV</a:t>
            </a:r>
            <a:endParaRPr lang="en-US" dirty="0">
              <a:solidFill>
                <a:schemeClr val="accent3">
                  <a:lumMod val="50000"/>
                </a:schemeClr>
              </a:solidFill>
            </a:endParaRPr>
          </a:p>
        </p:txBody>
      </p:sp>
      <p:sp>
        <p:nvSpPr>
          <p:cNvPr id="30" name="TextBox 29"/>
          <p:cNvSpPr txBox="1"/>
          <p:nvPr/>
        </p:nvSpPr>
        <p:spPr>
          <a:xfrm>
            <a:off x="7249848" y="4814208"/>
            <a:ext cx="1713826" cy="369332"/>
          </a:xfrm>
          <a:prstGeom prst="rect">
            <a:avLst/>
          </a:prstGeom>
          <a:noFill/>
        </p:spPr>
        <p:txBody>
          <a:bodyPr wrap="square" rtlCol="0">
            <a:spAutoFit/>
          </a:bodyPr>
          <a:lstStyle/>
          <a:p>
            <a:r>
              <a:rPr lang="en-US" dirty="0" smtClean="0">
                <a:solidFill>
                  <a:srgbClr val="4F6228"/>
                </a:solidFill>
              </a:rPr>
              <a:t>Forecast  DPV</a:t>
            </a:r>
            <a:endParaRPr lang="en-US" dirty="0">
              <a:solidFill>
                <a:srgbClr val="4F6228"/>
              </a:solidFill>
            </a:endParaRPr>
          </a:p>
        </p:txBody>
      </p:sp>
      <p:sp>
        <p:nvSpPr>
          <p:cNvPr id="31" name="TextBox 30"/>
          <p:cNvSpPr txBox="1"/>
          <p:nvPr/>
        </p:nvSpPr>
        <p:spPr>
          <a:xfrm>
            <a:off x="4850002" y="2558429"/>
            <a:ext cx="1898784" cy="646331"/>
          </a:xfrm>
          <a:prstGeom prst="rect">
            <a:avLst/>
          </a:prstGeom>
          <a:noFill/>
        </p:spPr>
        <p:txBody>
          <a:bodyPr wrap="square" rtlCol="0">
            <a:spAutoFit/>
          </a:bodyPr>
          <a:lstStyle/>
          <a:p>
            <a:r>
              <a:rPr lang="en-US" dirty="0" smtClean="0">
                <a:solidFill>
                  <a:srgbClr val="C0504D"/>
                </a:solidFill>
              </a:rPr>
              <a:t>Actual load        (w/o DPV)</a:t>
            </a:r>
            <a:endParaRPr lang="en-US" dirty="0">
              <a:solidFill>
                <a:srgbClr val="C0504D"/>
              </a:solidFill>
            </a:endParaRPr>
          </a:p>
        </p:txBody>
      </p:sp>
      <p:sp>
        <p:nvSpPr>
          <p:cNvPr id="32" name="TextBox 31"/>
          <p:cNvSpPr txBox="1"/>
          <p:nvPr/>
        </p:nvSpPr>
        <p:spPr>
          <a:xfrm>
            <a:off x="7483926" y="1659234"/>
            <a:ext cx="1549104" cy="646331"/>
          </a:xfrm>
          <a:prstGeom prst="rect">
            <a:avLst/>
          </a:prstGeom>
          <a:noFill/>
        </p:spPr>
        <p:txBody>
          <a:bodyPr wrap="square" rtlCol="0">
            <a:spAutoFit/>
          </a:bodyPr>
          <a:lstStyle/>
          <a:p>
            <a:r>
              <a:rPr lang="en-US" dirty="0"/>
              <a:t> </a:t>
            </a:r>
            <a:r>
              <a:rPr lang="en-US" dirty="0" smtClean="0">
                <a:solidFill>
                  <a:srgbClr val="C0504D"/>
                </a:solidFill>
              </a:rPr>
              <a:t>Load forecast (w/o DPV)</a:t>
            </a:r>
            <a:endParaRPr lang="en-US" dirty="0">
              <a:solidFill>
                <a:srgbClr val="C0504D"/>
              </a:solidFill>
            </a:endParaRPr>
          </a:p>
        </p:txBody>
      </p:sp>
      <p:cxnSp>
        <p:nvCxnSpPr>
          <p:cNvPr id="34" name="Straight Arrow Connector 33"/>
          <p:cNvCxnSpPr/>
          <p:nvPr/>
        </p:nvCxnSpPr>
        <p:spPr>
          <a:xfrm flipH="1">
            <a:off x="6588488" y="1612531"/>
            <a:ext cx="61648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565131" y="1524152"/>
            <a:ext cx="1282287" cy="369332"/>
          </a:xfrm>
          <a:prstGeom prst="rect">
            <a:avLst/>
          </a:prstGeom>
          <a:noFill/>
        </p:spPr>
        <p:txBody>
          <a:bodyPr wrap="square" rtlCol="0">
            <a:spAutoFit/>
          </a:bodyPr>
          <a:lstStyle/>
          <a:p>
            <a:r>
              <a:rPr lang="en-US" i="1" dirty="0" smtClean="0"/>
              <a:t>Historical</a:t>
            </a:r>
            <a:endParaRPr lang="en-US" i="1" dirty="0"/>
          </a:p>
        </p:txBody>
      </p:sp>
      <p:sp>
        <p:nvSpPr>
          <p:cNvPr id="42" name="TextBox 41"/>
          <p:cNvSpPr txBox="1"/>
          <p:nvPr/>
        </p:nvSpPr>
        <p:spPr>
          <a:xfrm>
            <a:off x="4623614" y="6349431"/>
            <a:ext cx="3148328" cy="369332"/>
          </a:xfrm>
          <a:prstGeom prst="rect">
            <a:avLst/>
          </a:prstGeom>
          <a:noFill/>
        </p:spPr>
        <p:txBody>
          <a:bodyPr wrap="square" rtlCol="0">
            <a:spAutoFit/>
          </a:bodyPr>
          <a:lstStyle/>
          <a:p>
            <a:r>
              <a:rPr lang="en-US" dirty="0" smtClean="0"/>
              <a:t>Additional detail: </a:t>
            </a:r>
            <a:r>
              <a:rPr lang="en-US" dirty="0" err="1" smtClean="0"/>
              <a:t>Falin</a:t>
            </a:r>
            <a:r>
              <a:rPr lang="en-US" dirty="0" smtClean="0"/>
              <a:t> (2015)</a:t>
            </a:r>
            <a:endParaRPr lang="en-US" dirty="0"/>
          </a:p>
        </p:txBody>
      </p:sp>
    </p:spTree>
    <p:extLst>
      <p:ext uri="{BB962C8B-B14F-4D97-AF65-F5344CB8AC3E}">
        <p14:creationId xmlns:p14="http://schemas.microsoft.com/office/powerpoint/2010/main" val="90428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DER in Transmission Plans</a:t>
            </a:r>
            <a:endParaRPr lang="en-US" dirty="0"/>
          </a:p>
        </p:txBody>
      </p:sp>
      <p:sp>
        <p:nvSpPr>
          <p:cNvPr id="3" name="Content Placeholder 2"/>
          <p:cNvSpPr>
            <a:spLocks noGrp="1"/>
          </p:cNvSpPr>
          <p:nvPr>
            <p:ph idx="1"/>
          </p:nvPr>
        </p:nvSpPr>
        <p:spPr>
          <a:xfrm>
            <a:off x="205794" y="1393652"/>
            <a:ext cx="8655837" cy="4939524"/>
          </a:xfrm>
        </p:spPr>
        <p:txBody>
          <a:bodyPr/>
          <a:lstStyle/>
          <a:p>
            <a:r>
              <a:rPr lang="en-US" dirty="0" smtClean="0"/>
              <a:t>Evaluating </a:t>
            </a:r>
            <a:r>
              <a:rPr lang="en-US" dirty="0"/>
              <a:t>DPV as a resource </a:t>
            </a:r>
            <a:r>
              <a:rPr lang="en-US" dirty="0" smtClean="0"/>
              <a:t>option: </a:t>
            </a:r>
          </a:p>
          <a:p>
            <a:pPr lvl="1"/>
            <a:r>
              <a:rPr lang="en-US" dirty="0" smtClean="0"/>
              <a:t>CAISO transmission planning process identifies transmission needs to meet reliability criteria, then examines feasibility of meeting needs with DPV. </a:t>
            </a:r>
          </a:p>
          <a:p>
            <a:pPr lvl="1"/>
            <a:r>
              <a:rPr lang="en-US" dirty="0" smtClean="0"/>
              <a:t>If CAISO finds it is feasible to meet needs with increased DPV, information is passed onto CPUC and utilities to determine if programs to encourage additional DPV would be cost-effective.  </a:t>
            </a:r>
          </a:p>
          <a:p>
            <a:r>
              <a:rPr lang="en-US" dirty="0" smtClean="0"/>
              <a:t>Locating DPV within the system:</a:t>
            </a:r>
          </a:p>
          <a:p>
            <a:pPr lvl="1"/>
            <a:r>
              <a:rPr lang="en-US" dirty="0" smtClean="0"/>
              <a:t>ISO-NE </a:t>
            </a:r>
            <a:r>
              <a:rPr lang="en-US" dirty="0"/>
              <a:t>and NYISO use the </a:t>
            </a:r>
            <a:r>
              <a:rPr lang="en-US" dirty="0" smtClean="0"/>
              <a:t>load-zone-level DPV </a:t>
            </a:r>
            <a:r>
              <a:rPr lang="en-US" dirty="0"/>
              <a:t>forecast in </a:t>
            </a:r>
            <a:r>
              <a:rPr lang="en-US" dirty="0" smtClean="0"/>
              <a:t>their capacity </a:t>
            </a:r>
            <a:r>
              <a:rPr lang="en-US" dirty="0"/>
              <a:t>markets and </a:t>
            </a:r>
            <a:r>
              <a:rPr lang="en-US" dirty="0" smtClean="0"/>
              <a:t>transmission planning. PJM </a:t>
            </a:r>
            <a:r>
              <a:rPr lang="en-US" dirty="0"/>
              <a:t>adjusts the </a:t>
            </a:r>
            <a:r>
              <a:rPr lang="en-US" dirty="0" smtClean="0"/>
              <a:t>load-zone </a:t>
            </a:r>
            <a:r>
              <a:rPr lang="en-US" dirty="0"/>
              <a:t>peak demand by the </a:t>
            </a:r>
            <a:r>
              <a:rPr lang="en-US" dirty="0" smtClean="0"/>
              <a:t>on-peak </a:t>
            </a:r>
            <a:r>
              <a:rPr lang="en-US" dirty="0"/>
              <a:t>contribution of </a:t>
            </a:r>
            <a:r>
              <a:rPr lang="en-US" dirty="0" smtClean="0"/>
              <a:t>DPV </a:t>
            </a:r>
            <a:r>
              <a:rPr lang="en-US" dirty="0"/>
              <a:t>for its capacity market and transmission planning</a:t>
            </a:r>
            <a:r>
              <a:rPr lang="en-US" dirty="0" smtClean="0"/>
              <a:t>.</a:t>
            </a:r>
          </a:p>
          <a:p>
            <a:r>
              <a:rPr lang="en-US" dirty="0" smtClean="0"/>
              <a:t>Peak demand reduction (i.e. transmission level capacity credit):</a:t>
            </a:r>
          </a:p>
          <a:p>
            <a:pPr lvl="1"/>
            <a:r>
              <a:rPr lang="en-US" dirty="0" smtClean="0"/>
              <a:t>ISO-NE and PJM use a stricter definition of peaks in transmission planning than for the capacity market.</a:t>
            </a:r>
          </a:p>
          <a:p>
            <a:r>
              <a:rPr lang="en-US" dirty="0" smtClean="0"/>
              <a:t>Consistent scenarios across planning forums: </a:t>
            </a:r>
          </a:p>
          <a:p>
            <a:pPr lvl="1"/>
            <a:r>
              <a:rPr lang="en-US" dirty="0" smtClean="0"/>
              <a:t>CAISO/CPUC/CEC coordination, NYISO Gold Book, ISO-NE 10-year regional planning process to coordinate assumptions</a:t>
            </a:r>
          </a:p>
          <a:p>
            <a:pPr lvl="1"/>
            <a:endParaRPr lang="en-US" dirty="0"/>
          </a:p>
        </p:txBody>
      </p:sp>
    </p:spTree>
    <p:extLst>
      <p:ext uri="{BB962C8B-B14F-4D97-AF65-F5344CB8AC3E}">
        <p14:creationId xmlns:p14="http://schemas.microsoft.com/office/powerpoint/2010/main" val="381153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DER are similar to DPV :</a:t>
            </a:r>
          </a:p>
          <a:p>
            <a:pPr lvl="1"/>
            <a:r>
              <a:rPr lang="en-US" dirty="0"/>
              <a:t>S</a:t>
            </a:r>
            <a:r>
              <a:rPr lang="en-US" dirty="0" smtClean="0"/>
              <a:t>ystems can be installed either in-front-of- or behind-the-meter </a:t>
            </a:r>
          </a:p>
          <a:p>
            <a:pPr lvl="1"/>
            <a:r>
              <a:rPr lang="en-US" dirty="0" smtClean="0"/>
              <a:t>Adoption can occur for residential, commercial, or industrial customers</a:t>
            </a:r>
          </a:p>
          <a:p>
            <a:r>
              <a:rPr lang="en-US" dirty="0" smtClean="0"/>
              <a:t>These technologies have yet to see significant adoption due to higher cost or other barriers, but adoption might increase in the future.  Similar forecasting tools and models can be used for these emerging technologies.</a:t>
            </a:r>
          </a:p>
          <a:p>
            <a:pPr lvl="1"/>
            <a:endParaRPr lang="en-US" dirty="0"/>
          </a:p>
        </p:txBody>
      </p:sp>
      <p:sp>
        <p:nvSpPr>
          <p:cNvPr id="3" name="Content Placeholder 2"/>
          <p:cNvSpPr>
            <a:spLocks noGrp="1"/>
          </p:cNvSpPr>
          <p:nvPr>
            <p:ph idx="13"/>
          </p:nvPr>
        </p:nvSpPr>
        <p:spPr/>
        <p:txBody>
          <a:bodyPr/>
          <a:lstStyle/>
          <a:p>
            <a:r>
              <a:rPr lang="en-US" dirty="0" smtClean="0"/>
              <a:t>Other DER systems are different in that the system cost, performance, and design are specific to individual customers and systems tend to be larger (e.g., CHP units)</a:t>
            </a:r>
          </a:p>
          <a:p>
            <a:r>
              <a:rPr lang="en-US" dirty="0" smtClean="0"/>
              <a:t>In these cases, local knowledge from distribution planners might be more useful than the top-down methods described here. </a:t>
            </a:r>
            <a:endParaRPr lang="en-US" dirty="0"/>
          </a:p>
        </p:txBody>
      </p:sp>
      <p:sp>
        <p:nvSpPr>
          <p:cNvPr id="4" name="Title 3"/>
          <p:cNvSpPr>
            <a:spLocks noGrp="1"/>
          </p:cNvSpPr>
          <p:nvPr>
            <p:ph type="title"/>
          </p:nvPr>
        </p:nvSpPr>
        <p:spPr/>
        <p:txBody>
          <a:bodyPr/>
          <a:lstStyle/>
          <a:p>
            <a:r>
              <a:rPr lang="en-US" dirty="0" smtClean="0"/>
              <a:t>Forecasting Other Distributed Energy Resources</a:t>
            </a:r>
            <a:endParaRPr lang="en-US" dirty="0"/>
          </a:p>
        </p:txBody>
      </p:sp>
    </p:spTree>
    <p:extLst>
      <p:ext uri="{BB962C8B-B14F-4D97-AF65-F5344CB8AC3E}">
        <p14:creationId xmlns:p14="http://schemas.microsoft.com/office/powerpoint/2010/main" val="1695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Questions for Regulators About DER </a:t>
            </a:r>
            <a:r>
              <a:rPr lang="en-US" dirty="0"/>
              <a:t>Forecasts </a:t>
            </a:r>
          </a:p>
        </p:txBody>
      </p:sp>
      <p:sp>
        <p:nvSpPr>
          <p:cNvPr id="5" name="Content Placeholder 4"/>
          <p:cNvSpPr>
            <a:spLocks noGrp="1"/>
          </p:cNvSpPr>
          <p:nvPr>
            <p:ph idx="1"/>
          </p:nvPr>
        </p:nvSpPr>
        <p:spPr/>
        <p:txBody>
          <a:bodyPr/>
          <a:lstStyle/>
          <a:p>
            <a:r>
              <a:rPr lang="en-US" dirty="0" smtClean="0"/>
              <a:t>What are the primary factors that drive your forecast of DER adoption?  How do you consider customer economics and factors that might affect customer economics within the forecasting horizon?</a:t>
            </a:r>
          </a:p>
          <a:p>
            <a:r>
              <a:rPr lang="en-US" dirty="0" smtClean="0"/>
              <a:t>How do you account for the tendency for adoption of technologies to follow an S-shaped curve?</a:t>
            </a:r>
          </a:p>
          <a:p>
            <a:r>
              <a:rPr lang="en-US" dirty="0" smtClean="0"/>
              <a:t>How does your forecast compare to forecasts from third parties for the same region?</a:t>
            </a:r>
          </a:p>
          <a:p>
            <a:r>
              <a:rPr lang="en-US" dirty="0" smtClean="0"/>
              <a:t>How do you account for factors that might be uncertain such as availability of future incentives, technology cost, or customer choice?</a:t>
            </a:r>
          </a:p>
          <a:p>
            <a:r>
              <a:rPr lang="en-US" dirty="0" smtClean="0"/>
              <a:t>Do you use a top-down method to forecast DER adoption at the system level?  If so, how do you allocate that forecast down to the distribution level?  Do you account for differences in customer demographics?  </a:t>
            </a:r>
          </a:p>
          <a:p>
            <a:endParaRPr lang="en-US" dirty="0" smtClean="0"/>
          </a:p>
        </p:txBody>
      </p:sp>
    </p:spTree>
    <p:extLst>
      <p:ext uri="{BB962C8B-B14F-4D97-AF65-F5344CB8AC3E}">
        <p14:creationId xmlns:p14="http://schemas.microsoft.com/office/powerpoint/2010/main" val="14974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sz="1200" dirty="0" smtClean="0"/>
              <a:t>Gagnon, P., </a:t>
            </a:r>
            <a:r>
              <a:rPr lang="en-US" sz="1200" dirty="0"/>
              <a:t>G. </a:t>
            </a:r>
            <a:r>
              <a:rPr lang="en-US" sz="1200" dirty="0" err="1" smtClean="0"/>
              <a:t>Barbose</a:t>
            </a:r>
            <a:r>
              <a:rPr lang="en-US" sz="1200" dirty="0" smtClean="0"/>
              <a:t>,</a:t>
            </a:r>
            <a:r>
              <a:rPr lang="en-US" sz="1200" dirty="0"/>
              <a:t> </a:t>
            </a:r>
            <a:r>
              <a:rPr lang="en-US" sz="1200" dirty="0" smtClean="0"/>
              <a:t>B</a:t>
            </a:r>
            <a:r>
              <a:rPr lang="en-US" sz="1200" dirty="0" smtClean="0"/>
              <a:t>. </a:t>
            </a:r>
            <a:r>
              <a:rPr lang="en-US" sz="1200" dirty="0"/>
              <a:t>Stoll, </a:t>
            </a:r>
            <a:r>
              <a:rPr lang="en-US" sz="1200" dirty="0" smtClean="0"/>
              <a:t>A. </a:t>
            </a:r>
            <a:r>
              <a:rPr lang="en-US" sz="1200" dirty="0" err="1"/>
              <a:t>Ehlen</a:t>
            </a:r>
            <a:r>
              <a:rPr lang="en-US" sz="1200" dirty="0"/>
              <a:t>, </a:t>
            </a:r>
            <a:r>
              <a:rPr lang="en-US" sz="1200" dirty="0"/>
              <a:t>J. </a:t>
            </a:r>
            <a:r>
              <a:rPr lang="en-US" sz="1200" dirty="0" smtClean="0"/>
              <a:t>Zuboy, T</a:t>
            </a:r>
            <a:r>
              <a:rPr lang="en-US" sz="1200" dirty="0" smtClean="0"/>
              <a:t>. Mai</a:t>
            </a:r>
            <a:r>
              <a:rPr lang="en-US" sz="1200" dirty="0" smtClean="0"/>
              <a:t>, A. Mills. 2018. </a:t>
            </a:r>
            <a:r>
              <a:rPr lang="en-US" sz="1200" i="1" dirty="0" smtClean="0"/>
              <a:t>Estimating </a:t>
            </a:r>
            <a:r>
              <a:rPr lang="en-US" sz="1200" i="1" dirty="0"/>
              <a:t>the Value of </a:t>
            </a:r>
            <a:r>
              <a:rPr lang="en-US" sz="1200" i="1" dirty="0" smtClean="0"/>
              <a:t>Improved Distributed </a:t>
            </a:r>
            <a:r>
              <a:rPr lang="en-US" sz="1200" i="1" dirty="0"/>
              <a:t>Photovoltaic </a:t>
            </a:r>
            <a:r>
              <a:rPr lang="en-US" sz="1200" i="1" dirty="0" smtClean="0"/>
              <a:t>Adoption Forecasts </a:t>
            </a:r>
            <a:r>
              <a:rPr lang="en-US" sz="1200" i="1" dirty="0"/>
              <a:t>for Utility Resource </a:t>
            </a:r>
            <a:r>
              <a:rPr lang="en-US" sz="1200" i="1" dirty="0" smtClean="0"/>
              <a:t>Planning</a:t>
            </a:r>
            <a:r>
              <a:rPr lang="en-US" sz="1200" i="1" dirty="0" smtClean="0"/>
              <a:t>.</a:t>
            </a:r>
            <a:r>
              <a:rPr lang="en-US" sz="1200" dirty="0" smtClean="0"/>
              <a:t> NREL/TP-6A20-71042. </a:t>
            </a:r>
            <a:r>
              <a:rPr lang="en-US" sz="1200" dirty="0" smtClean="0"/>
              <a:t>Golden, CO: National Renewable Energy </a:t>
            </a:r>
            <a:r>
              <a:rPr lang="en-US" sz="1200" dirty="0" smtClean="0"/>
              <a:t>Laboratory; Berkeley, CA: Lawrence Berkeley National Laboratory.</a:t>
            </a:r>
            <a:endParaRPr lang="en-US" sz="1200" dirty="0"/>
          </a:p>
          <a:p>
            <a:r>
              <a:rPr lang="en-US" sz="1200" dirty="0" smtClean="0"/>
              <a:t>Mills</a:t>
            </a:r>
            <a:r>
              <a:rPr lang="en-US" sz="1200" dirty="0"/>
              <a:t>, A.D., G.L. </a:t>
            </a:r>
            <a:r>
              <a:rPr lang="en-US" sz="1200" dirty="0" err="1"/>
              <a:t>Barbose</a:t>
            </a:r>
            <a:r>
              <a:rPr lang="en-US" sz="1200" dirty="0"/>
              <a:t>, J. </a:t>
            </a:r>
            <a:r>
              <a:rPr lang="en-US" sz="1200" dirty="0" err="1"/>
              <a:t>Seel</a:t>
            </a:r>
            <a:r>
              <a:rPr lang="en-US" sz="1200" dirty="0"/>
              <a:t>, C. Dong, T. Mai, B. </a:t>
            </a:r>
            <a:r>
              <a:rPr lang="en-US" sz="1200" dirty="0" err="1"/>
              <a:t>Sigrin</a:t>
            </a:r>
            <a:r>
              <a:rPr lang="en-US" sz="1200" dirty="0"/>
              <a:t>, and J. </a:t>
            </a:r>
            <a:r>
              <a:rPr lang="en-US" sz="1200" dirty="0" err="1"/>
              <a:t>Zuboy</a:t>
            </a:r>
            <a:r>
              <a:rPr lang="en-US" sz="1200" dirty="0"/>
              <a:t>. 2016. </a:t>
            </a:r>
            <a:r>
              <a:rPr lang="en-US" sz="1200" i="1" dirty="0" smtClean="0"/>
              <a:t>Planning </a:t>
            </a:r>
            <a:r>
              <a:rPr lang="en-US" sz="1200" i="1" dirty="0"/>
              <a:t>for a Distributed Disruption: Innovative Practices for Incorporating Distributed Solar into Utility Planning</a:t>
            </a:r>
            <a:r>
              <a:rPr lang="en-US" sz="1200" dirty="0" smtClean="0"/>
              <a:t>. </a:t>
            </a:r>
            <a:r>
              <a:rPr lang="en-US" sz="1200" dirty="0"/>
              <a:t>LBNL-1006047. Berkeley, CA: Lawrence Berkeley National Laboratory. http://</a:t>
            </a:r>
            <a:r>
              <a:rPr lang="en-US" sz="1200" dirty="0" err="1"/>
              <a:t>dx.doi.org</a:t>
            </a:r>
            <a:r>
              <a:rPr lang="en-US" sz="1200" dirty="0"/>
              <a:t>/10.2172/1327208.</a:t>
            </a:r>
          </a:p>
          <a:p>
            <a:r>
              <a:rPr lang="en-US" sz="1200" dirty="0"/>
              <a:t>Cohen, M.A., P.A. </a:t>
            </a:r>
            <a:r>
              <a:rPr lang="en-US" sz="1200" dirty="0" err="1"/>
              <a:t>Kauzmann</a:t>
            </a:r>
            <a:r>
              <a:rPr lang="en-US" sz="1200" dirty="0"/>
              <a:t>, and D.S. Callaway. 2016. “Effects of Distributed PV Generation on California’s Distribution System, Part 2: Economic Analysis.” </a:t>
            </a:r>
            <a:r>
              <a:rPr lang="en-US" sz="1200" i="1" dirty="0"/>
              <a:t>Solar Energy</a:t>
            </a:r>
            <a:r>
              <a:rPr lang="en-US" sz="1200" dirty="0"/>
              <a:t>, Special Issue: Progress in Solar Energy, 128(April): 139–152. doi:10.1016/j.solener.2016.01.004. </a:t>
            </a:r>
          </a:p>
          <a:p>
            <a:r>
              <a:rPr lang="en-US" sz="1200" dirty="0" err="1"/>
              <a:t>Darghouth</a:t>
            </a:r>
            <a:r>
              <a:rPr lang="en-US" sz="1200" dirty="0"/>
              <a:t>, N.R., R.H. Wiser, G. </a:t>
            </a:r>
            <a:r>
              <a:rPr lang="en-US" sz="1200" dirty="0" err="1"/>
              <a:t>Barbose</a:t>
            </a:r>
            <a:r>
              <a:rPr lang="en-US" sz="1200" dirty="0"/>
              <a:t>, and A.D. Mills. 2016. “Net Metering and Market Feedback Loops: Exploring the Impact of Retail Rate Design on Distributed PV Deployment.” </a:t>
            </a:r>
            <a:r>
              <a:rPr lang="en-US" sz="1200" i="1" dirty="0"/>
              <a:t>Applied Energy </a:t>
            </a:r>
            <a:r>
              <a:rPr lang="en-US" sz="1200" dirty="0"/>
              <a:t>162(January): 713–722. doi:10.1016/j.apenergy.2015.10.120. </a:t>
            </a:r>
            <a:endParaRPr lang="en-US" sz="1200" dirty="0" smtClean="0"/>
          </a:p>
          <a:p>
            <a:r>
              <a:rPr lang="en-US" sz="1200" dirty="0" smtClean="0"/>
              <a:t>Edge</a:t>
            </a:r>
            <a:r>
              <a:rPr lang="en-US" sz="1200" dirty="0"/>
              <a:t>, </a:t>
            </a:r>
            <a:r>
              <a:rPr lang="en-US" sz="1200" dirty="0" smtClean="0"/>
              <a:t>R., M. </a:t>
            </a:r>
            <a:r>
              <a:rPr lang="en-US" sz="1200" dirty="0"/>
              <a:t>Taylor, </a:t>
            </a:r>
            <a:r>
              <a:rPr lang="en-US" sz="1200" dirty="0" smtClean="0"/>
              <a:t>N. </a:t>
            </a:r>
            <a:r>
              <a:rPr lang="en-US" sz="1200" dirty="0" err="1"/>
              <a:t>Enbar</a:t>
            </a:r>
            <a:r>
              <a:rPr lang="en-US" sz="1200" dirty="0"/>
              <a:t>, and </a:t>
            </a:r>
            <a:r>
              <a:rPr lang="en-US" sz="1200" dirty="0" smtClean="0"/>
              <a:t>L. </a:t>
            </a:r>
            <a:r>
              <a:rPr lang="en-US" sz="1200" dirty="0"/>
              <a:t>Rogers. 2014. “Utility Strategies for Influencing the Locational Deployment of Distributed Solar.” Washington D.C.: Solar Electric Power Association (SEPA). https://</a:t>
            </a:r>
            <a:r>
              <a:rPr lang="en-US" sz="1200" dirty="0" err="1"/>
              <a:t>sepapower.org</a:t>
            </a:r>
            <a:r>
              <a:rPr lang="en-US" sz="1200" dirty="0"/>
              <a:t>/knowledge/research/</a:t>
            </a:r>
            <a:r>
              <a:rPr lang="en-US" sz="1200" dirty="0" smtClean="0"/>
              <a:t>.</a:t>
            </a:r>
          </a:p>
          <a:p>
            <a:r>
              <a:rPr lang="en-US" sz="1200" dirty="0"/>
              <a:t>EPRI (Electric Power Research Institute). 2015. </a:t>
            </a:r>
            <a:r>
              <a:rPr lang="en-US" sz="1200" i="1" dirty="0"/>
              <a:t>Distribution Feeder Hosting Capacity: What Matters When Planning for DER? </a:t>
            </a:r>
            <a:r>
              <a:rPr lang="en-US" sz="1200" dirty="0"/>
              <a:t>Palo Alto, CA: Electric Power Research Institute. http://</a:t>
            </a:r>
            <a:r>
              <a:rPr lang="en-US" sz="1200" dirty="0" err="1"/>
              <a:t>www.epri.com</a:t>
            </a:r>
            <a:r>
              <a:rPr lang="en-US" sz="1200" dirty="0"/>
              <a:t>/abstracts/Pages/</a:t>
            </a:r>
            <a:r>
              <a:rPr lang="en-US" sz="1200" dirty="0" err="1"/>
              <a:t>ProductAbstract.aspx?ProductId</a:t>
            </a:r>
            <a:r>
              <a:rPr lang="en-US" sz="1200" dirty="0"/>
              <a:t>=000000003002004777. </a:t>
            </a:r>
            <a:endParaRPr lang="en-US" sz="1200" dirty="0" smtClean="0"/>
          </a:p>
          <a:p>
            <a:r>
              <a:rPr lang="en-US" sz="1200" dirty="0" err="1"/>
              <a:t>Falin</a:t>
            </a:r>
            <a:r>
              <a:rPr lang="en-US" sz="1200" dirty="0"/>
              <a:t>, T. 2015. “Manual 19 Changes: Distributed Solar Generation in the Long-Term Load Forecast.” Presented at the Markets &amp; Reliability Committee, PJM, December 17. http://</a:t>
            </a:r>
            <a:r>
              <a:rPr lang="en-US" sz="1200" dirty="0" err="1"/>
              <a:t>www.pjm.com</a:t>
            </a:r>
            <a:r>
              <a:rPr lang="en-US" sz="1200" dirty="0"/>
              <a:t>/~/media/planning/res-</a:t>
            </a:r>
            <a:r>
              <a:rPr lang="en-US" sz="1200" dirty="0" err="1"/>
              <a:t>adeq</a:t>
            </a:r>
            <a:r>
              <a:rPr lang="en-US" sz="1200" dirty="0"/>
              <a:t>/load-forecast/solar-forecast-</a:t>
            </a:r>
            <a:r>
              <a:rPr lang="en-US" sz="1200" dirty="0" err="1"/>
              <a:t>presentation.ashx</a:t>
            </a:r>
            <a:r>
              <a:rPr lang="en-US" sz="1200" dirty="0"/>
              <a:t>. </a:t>
            </a:r>
            <a:endParaRPr lang="en-US" sz="1200" dirty="0" smtClean="0"/>
          </a:p>
          <a:p>
            <a:r>
              <a:rPr lang="en-US" sz="1200" dirty="0" smtClean="0"/>
              <a:t>Meade</a:t>
            </a:r>
            <a:r>
              <a:rPr lang="en-US" sz="1200" dirty="0"/>
              <a:t>, N., and T. Islam. 2006. “</a:t>
            </a:r>
            <a:r>
              <a:rPr lang="en-US" sz="1200" dirty="0" err="1"/>
              <a:t>Modelling</a:t>
            </a:r>
            <a:r>
              <a:rPr lang="en-US" sz="1200" dirty="0"/>
              <a:t> and Forecasting the Diffusion of Innovation – A 25- Year Review.” </a:t>
            </a:r>
            <a:r>
              <a:rPr lang="en-US" sz="1200" i="1" dirty="0"/>
              <a:t>International Journal of Forecasting </a:t>
            </a:r>
            <a:r>
              <a:rPr lang="en-US" sz="1200" dirty="0"/>
              <a:t>22(3): 519–545. doi:10.1016/j.ijforecast.2006.01.005. </a:t>
            </a:r>
            <a:endParaRPr lang="en-US" sz="1200" dirty="0" smtClean="0"/>
          </a:p>
          <a:p>
            <a:r>
              <a:rPr lang="en-US" sz="1200" dirty="0" smtClean="0"/>
              <a:t>Navigant </a:t>
            </a:r>
            <a:r>
              <a:rPr lang="en-US" sz="1200" dirty="0"/>
              <a:t>Consulting, Inc. 2016a. </a:t>
            </a:r>
            <a:r>
              <a:rPr lang="en-US" sz="1200" i="1" dirty="0"/>
              <a:t>Virginia Solar Pathways Project: Study 1 - Distributed Solar Generation Integration and Best Practices Review. </a:t>
            </a:r>
            <a:r>
              <a:rPr lang="en-US" sz="1200" dirty="0"/>
              <a:t>Richmond, VA: Dominion Virginia Power. </a:t>
            </a:r>
            <a:endParaRPr lang="en-US" sz="1200" dirty="0" smtClean="0"/>
          </a:p>
          <a:p>
            <a:r>
              <a:rPr lang="en-US" sz="1200" dirty="0"/>
              <a:t>Pacific Gas &amp; Electric. 2015. Distribution Resources Plan. San Francisco, CA: California Public Utilities Commission. http://</a:t>
            </a:r>
            <a:r>
              <a:rPr lang="en-US" sz="1200" dirty="0" err="1"/>
              <a:t>www.cpuc.ca.gov</a:t>
            </a:r>
            <a:r>
              <a:rPr lang="en-US" sz="1200" dirty="0"/>
              <a:t>/</a:t>
            </a:r>
            <a:r>
              <a:rPr lang="en-US" sz="1200" dirty="0" err="1"/>
              <a:t>WorkArea</a:t>
            </a:r>
            <a:r>
              <a:rPr lang="en-US" sz="1200" dirty="0"/>
              <a:t>/</a:t>
            </a:r>
            <a:r>
              <a:rPr lang="en-US" sz="1200" dirty="0" err="1"/>
              <a:t>DownloadAsset.aspx?id</a:t>
            </a:r>
            <a:r>
              <a:rPr lang="en-US" sz="1200" dirty="0"/>
              <a:t>=</a:t>
            </a:r>
            <a:r>
              <a:rPr lang="en-US" sz="1200" dirty="0" smtClean="0"/>
              <a:t>5141</a:t>
            </a:r>
          </a:p>
          <a:p>
            <a:endParaRPr lang="en-US" dirty="0"/>
          </a:p>
          <a:p>
            <a:endParaRPr lang="en-US" dirty="0"/>
          </a:p>
        </p:txBody>
      </p:sp>
    </p:spTree>
    <p:extLst>
      <p:ext uri="{BB962C8B-B14F-4D97-AF65-F5344CB8AC3E}">
        <p14:creationId xmlns:p14="http://schemas.microsoft.com/office/powerpoint/2010/main" val="17175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01.png"/>
          <p:cNvPicPr>
            <a:picLocks noChangeAspect="1"/>
          </p:cNvPicPr>
          <p:nvPr/>
        </p:nvPicPr>
        <p:blipFill rotWithShape="1">
          <a:blip r:embed="rId3"/>
          <a:srcRect t="3514"/>
          <a:stretch/>
        </p:blipFill>
        <p:spPr>
          <a:xfrm>
            <a:off x="354724" y="1386454"/>
            <a:ext cx="7917562" cy="5085302"/>
          </a:xfrm>
          <a:prstGeom prst="rect">
            <a:avLst/>
          </a:prstGeom>
          <a:ln/>
        </p:spPr>
      </p:pic>
      <p:sp>
        <p:nvSpPr>
          <p:cNvPr id="2" name="Title 1"/>
          <p:cNvSpPr>
            <a:spLocks noGrp="1"/>
          </p:cNvSpPr>
          <p:nvPr>
            <p:ph type="title"/>
          </p:nvPr>
        </p:nvSpPr>
        <p:spPr/>
        <p:txBody>
          <a:bodyPr/>
          <a:lstStyle/>
          <a:p>
            <a:r>
              <a:rPr lang="en-US" dirty="0"/>
              <a:t>Impact of DPV on T&amp;D I</a:t>
            </a:r>
            <a:r>
              <a:rPr lang="en-US" dirty="0" smtClean="0"/>
              <a:t>nvestments:</a:t>
            </a:r>
            <a:br>
              <a:rPr lang="en-US" dirty="0" smtClean="0"/>
            </a:br>
            <a:r>
              <a:rPr lang="en-US" dirty="0" smtClean="0"/>
              <a:t>Potential Deferral Value</a:t>
            </a:r>
            <a:endParaRPr lang="en-US" dirty="0"/>
          </a:p>
        </p:txBody>
      </p:sp>
      <p:sp>
        <p:nvSpPr>
          <p:cNvPr id="6" name="TextBox 5"/>
          <p:cNvSpPr txBox="1"/>
          <p:nvPr/>
        </p:nvSpPr>
        <p:spPr>
          <a:xfrm>
            <a:off x="354724" y="6413501"/>
            <a:ext cx="3921692" cy="359858"/>
          </a:xfrm>
          <a:prstGeom prst="rect">
            <a:avLst/>
          </a:prstGeom>
          <a:noFill/>
        </p:spPr>
        <p:txBody>
          <a:bodyPr wrap="none" lIns="82058" tIns="41029" rIns="82058" bIns="41029" rtlCol="0">
            <a:spAutoFit/>
          </a:bodyPr>
          <a:lstStyle/>
          <a:p>
            <a:r>
              <a:rPr lang="en-US" i="1" dirty="0" smtClean="0"/>
              <a:t>Source: </a:t>
            </a:r>
            <a:r>
              <a:rPr lang="en-US" dirty="0" smtClean="0"/>
              <a:t>Adapted from Cohen et al. 2016</a:t>
            </a:r>
            <a:endParaRPr lang="en-US" dirty="0"/>
          </a:p>
        </p:txBody>
      </p:sp>
    </p:spTree>
    <p:extLst>
      <p:ext uri="{BB962C8B-B14F-4D97-AF65-F5344CB8AC3E}">
        <p14:creationId xmlns:p14="http://schemas.microsoft.com/office/powerpoint/2010/main" val="60621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534782"/>
            <a:ext cx="5133164" cy="5176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80722" y="1866256"/>
            <a:ext cx="1513535" cy="421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753" y="274639"/>
            <a:ext cx="7234316" cy="808597"/>
          </a:xfrm>
        </p:spPr>
        <p:txBody>
          <a:bodyPr/>
          <a:lstStyle/>
          <a:p>
            <a:r>
              <a:rPr lang="en-US" dirty="0" smtClean="0"/>
              <a:t>Increasing Adoption of DER Increases the Importance of Accurate Forecasts in Planning</a:t>
            </a:r>
            <a:endParaRPr lang="en-US" dirty="0"/>
          </a:p>
        </p:txBody>
      </p:sp>
      <p:sp>
        <p:nvSpPr>
          <p:cNvPr id="6" name="TextBox 5"/>
          <p:cNvSpPr txBox="1"/>
          <p:nvPr/>
        </p:nvSpPr>
        <p:spPr>
          <a:xfrm>
            <a:off x="113868" y="4481650"/>
            <a:ext cx="3025530" cy="2308324"/>
          </a:xfrm>
          <a:prstGeom prst="rect">
            <a:avLst/>
          </a:prstGeom>
          <a:solidFill>
            <a:schemeClr val="accent3">
              <a:lumMod val="20000"/>
              <a:lumOff val="80000"/>
            </a:schemeClr>
          </a:solidFill>
        </p:spPr>
        <p:txBody>
          <a:bodyPr wrap="square" rtlCol="0">
            <a:spAutoFit/>
          </a:bodyPr>
          <a:lstStyle/>
          <a:p>
            <a:r>
              <a:rPr lang="en-US" dirty="0" smtClean="0"/>
              <a:t>Costs </a:t>
            </a:r>
            <a:r>
              <a:rPr lang="en-US" dirty="0"/>
              <a:t>of roughly </a:t>
            </a:r>
            <a:r>
              <a:rPr lang="en-US" b="1" dirty="0"/>
              <a:t>$70 million from severe </a:t>
            </a:r>
            <a:r>
              <a:rPr lang="en-US" b="1" dirty="0" err="1"/>
              <a:t>underforecasting</a:t>
            </a:r>
            <a:r>
              <a:rPr lang="en-US" dirty="0"/>
              <a:t> and </a:t>
            </a:r>
            <a:r>
              <a:rPr lang="en-US" b="1" dirty="0"/>
              <a:t>$20 million from severe </a:t>
            </a:r>
            <a:r>
              <a:rPr lang="en-US" b="1" dirty="0" err="1" smtClean="0"/>
              <a:t>overforecasting</a:t>
            </a:r>
            <a:r>
              <a:rPr lang="en-US" b="1" dirty="0" smtClean="0"/>
              <a:t> </a:t>
            </a:r>
            <a:r>
              <a:rPr lang="en-US" dirty="0" smtClean="0"/>
              <a:t>for </a:t>
            </a:r>
            <a:r>
              <a:rPr lang="en-US" dirty="0"/>
              <a:t>a utility </a:t>
            </a:r>
            <a:r>
              <a:rPr lang="en-US" dirty="0" smtClean="0"/>
              <a:t>with sales &gt;10TWh/</a:t>
            </a:r>
            <a:r>
              <a:rPr lang="en-US" dirty="0" err="1" smtClean="0"/>
              <a:t>yr</a:t>
            </a:r>
            <a:r>
              <a:rPr lang="en-US" dirty="0" smtClean="0"/>
              <a:t> and </a:t>
            </a:r>
            <a:r>
              <a:rPr lang="en-US" dirty="0"/>
              <a:t>with </a:t>
            </a:r>
            <a:r>
              <a:rPr lang="en-US" dirty="0" smtClean="0"/>
              <a:t>up to 8.5% of sales from DPV by </a:t>
            </a:r>
            <a:r>
              <a:rPr lang="en-US" dirty="0"/>
              <a:t>the end of a 15-year </a:t>
            </a:r>
            <a:r>
              <a:rPr lang="en-US" dirty="0" smtClean="0"/>
              <a:t>period</a:t>
            </a:r>
            <a:endParaRPr lang="en-US" dirty="0"/>
          </a:p>
        </p:txBody>
      </p:sp>
      <p:sp>
        <p:nvSpPr>
          <p:cNvPr id="12" name="TextBox 11"/>
          <p:cNvSpPr txBox="1"/>
          <p:nvPr/>
        </p:nvSpPr>
        <p:spPr>
          <a:xfrm>
            <a:off x="4297737" y="6341976"/>
            <a:ext cx="2847347" cy="369332"/>
          </a:xfrm>
          <a:prstGeom prst="rect">
            <a:avLst/>
          </a:prstGeom>
          <a:noFill/>
        </p:spPr>
        <p:txBody>
          <a:bodyPr wrap="square" rtlCol="0">
            <a:spAutoFit/>
          </a:bodyPr>
          <a:lstStyle/>
          <a:p>
            <a:r>
              <a:rPr lang="en-US" sz="1400" i="1" dirty="0"/>
              <a:t>Source: </a:t>
            </a:r>
            <a:r>
              <a:rPr lang="en-US" sz="1400" i="1" dirty="0" smtClean="0"/>
              <a:t>Gagnon et al. </a:t>
            </a:r>
            <a:r>
              <a:rPr lang="en-US" sz="1400" i="1" dirty="0" smtClean="0"/>
              <a:t>(2018)</a:t>
            </a:r>
            <a:r>
              <a:rPr lang="en-US" i="1" dirty="0" smtClean="0"/>
              <a:t> </a:t>
            </a:r>
            <a:endParaRPr lang="en-US" i="1" dirty="0"/>
          </a:p>
        </p:txBody>
      </p:sp>
      <p:pic>
        <p:nvPicPr>
          <p:cNvPr id="3" name="Picture 2"/>
          <p:cNvPicPr>
            <a:picLocks noChangeAspect="1"/>
          </p:cNvPicPr>
          <p:nvPr/>
        </p:nvPicPr>
        <p:blipFill rotWithShape="1">
          <a:blip r:embed="rId2"/>
          <a:srcRect r="22715"/>
          <a:stretch/>
        </p:blipFill>
        <p:spPr>
          <a:xfrm>
            <a:off x="64472" y="1266115"/>
            <a:ext cx="4392589" cy="2297399"/>
          </a:xfrm>
          <a:prstGeom prst="rect">
            <a:avLst/>
          </a:prstGeom>
        </p:spPr>
      </p:pic>
      <p:pic>
        <p:nvPicPr>
          <p:cNvPr id="4" name="Picture 3"/>
          <p:cNvPicPr>
            <a:picLocks noChangeAspect="1"/>
          </p:cNvPicPr>
          <p:nvPr/>
        </p:nvPicPr>
        <p:blipFill>
          <a:blip r:embed="rId3"/>
          <a:stretch>
            <a:fillRect/>
          </a:stretch>
        </p:blipFill>
        <p:spPr>
          <a:xfrm>
            <a:off x="592508" y="3429000"/>
            <a:ext cx="1217480" cy="973984"/>
          </a:xfrm>
          <a:prstGeom prst="rect">
            <a:avLst/>
          </a:prstGeom>
        </p:spPr>
      </p:pic>
      <p:sp>
        <p:nvSpPr>
          <p:cNvPr id="15" name="Rectangle 14"/>
          <p:cNvSpPr/>
          <p:nvPr/>
        </p:nvSpPr>
        <p:spPr>
          <a:xfrm>
            <a:off x="4297737" y="1301397"/>
            <a:ext cx="694307" cy="17477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Users\pgagnon\Desktop\Alin\python_workspace\figure_generation\main_heat_map_median.png"/>
          <p:cNvPicPr>
            <a:picLocks noChangeAspect="1"/>
          </p:cNvPicPr>
          <p:nvPr/>
        </p:nvPicPr>
        <p:blipFill rotWithShape="1">
          <a:blip r:embed="rId4">
            <a:extLst>
              <a:ext uri="{28A0092B-C50C-407E-A947-70E740481C1C}">
                <a14:useLocalDpi xmlns:a14="http://schemas.microsoft.com/office/drawing/2010/main" val="0"/>
              </a:ext>
            </a:extLst>
          </a:blip>
          <a:srcRect l="21143"/>
          <a:stretch/>
        </p:blipFill>
        <p:spPr bwMode="auto">
          <a:xfrm>
            <a:off x="4465820" y="1866256"/>
            <a:ext cx="4686939" cy="4219575"/>
          </a:xfrm>
          <a:prstGeom prst="rect">
            <a:avLst/>
          </a:prstGeom>
          <a:noFill/>
          <a:ln>
            <a:noFill/>
          </a:ln>
        </p:spPr>
      </p:pic>
      <p:sp>
        <p:nvSpPr>
          <p:cNvPr id="10" name="Rectangle 9"/>
          <p:cNvSpPr/>
          <p:nvPr/>
        </p:nvSpPr>
        <p:spPr>
          <a:xfrm>
            <a:off x="4106721" y="3713286"/>
            <a:ext cx="472966" cy="543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sers\pgagnon\Desktop\Alin\python_workspace\figure_generation\main_heat_map_median.png"/>
          <p:cNvPicPr>
            <a:picLocks noChangeAspect="1"/>
          </p:cNvPicPr>
          <p:nvPr/>
        </p:nvPicPr>
        <p:blipFill rotWithShape="1">
          <a:blip r:embed="rId4">
            <a:extLst>
              <a:ext uri="{28A0092B-C50C-407E-A947-70E740481C1C}">
                <a14:useLocalDpi xmlns:a14="http://schemas.microsoft.com/office/drawing/2010/main" val="0"/>
              </a:ext>
            </a:extLst>
          </a:blip>
          <a:srcRect t="36034" r="76696" b="33531"/>
          <a:stretch/>
        </p:blipFill>
        <p:spPr bwMode="auto">
          <a:xfrm>
            <a:off x="3139397" y="4014370"/>
            <a:ext cx="1385098" cy="1284203"/>
          </a:xfrm>
          <a:prstGeom prst="rect">
            <a:avLst/>
          </a:prstGeom>
          <a:noFill/>
          <a:ln>
            <a:noFill/>
          </a:ln>
        </p:spPr>
      </p:pic>
    </p:spTree>
    <p:extLst>
      <p:ext uri="{BB962C8B-B14F-4D97-AF65-F5344CB8AC3E}">
        <p14:creationId xmlns:p14="http://schemas.microsoft.com/office/powerpoint/2010/main" val="405704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360942"/>
            <a:ext cx="7119891" cy="808597"/>
          </a:xfrm>
        </p:spPr>
        <p:txBody>
          <a:bodyPr/>
          <a:lstStyle/>
          <a:p>
            <a:r>
              <a:rPr lang="en-US" dirty="0"/>
              <a:t>Planning for a Distributed Disruption: Innovative Practices for Incorporating Distributed Solar into Utility Planning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6574456"/>
              </p:ext>
            </p:extLst>
          </p:nvPr>
        </p:nvGraphicFramePr>
        <p:xfrm>
          <a:off x="228600" y="935951"/>
          <a:ext cx="8686800" cy="584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70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smtClean="0"/>
              <a:t>Forecasting load with DER is often “top-down”: separately forecast load and quantity of DER at the system level, allocate that system forecast down to more granular levels. </a:t>
            </a:r>
          </a:p>
          <a:p>
            <a:r>
              <a:rPr lang="en-US" dirty="0" smtClean="0"/>
              <a:t>Many factors affect customer decisions to adopt DER, including the cost and performance of DER, incentives, customer retail rates, peer-effects, and customer demographics.  Customer-adoption models can help account for many of these factors. </a:t>
            </a:r>
          </a:p>
          <a:p>
            <a:r>
              <a:rPr lang="en-US" dirty="0" smtClean="0"/>
              <a:t>Forecasts are uncertain: It may be valuable to combine various approaches and to benchmark against third-party forecasts.</a:t>
            </a:r>
          </a:p>
          <a:p>
            <a:endParaRPr lang="en-US" dirty="0"/>
          </a:p>
          <a:p>
            <a:endParaRPr lang="en-US" dirty="0" smtClean="0"/>
          </a:p>
        </p:txBody>
      </p:sp>
    </p:spTree>
    <p:extLst>
      <p:ext uri="{BB962C8B-B14F-4D97-AF65-F5344CB8AC3E}">
        <p14:creationId xmlns:p14="http://schemas.microsoft.com/office/powerpoint/2010/main" val="326251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52" y="274639"/>
            <a:ext cx="6358391" cy="808597"/>
          </a:xfrm>
        </p:spPr>
        <p:txBody>
          <a:bodyPr/>
          <a:lstStyle/>
          <a:p>
            <a:r>
              <a:rPr lang="en-US" dirty="0"/>
              <a:t>High End of 3</a:t>
            </a:r>
            <a:r>
              <a:rPr lang="en-US" baseline="30000" dirty="0"/>
              <a:t>rd</a:t>
            </a:r>
            <a:r>
              <a:rPr lang="en-US" dirty="0"/>
              <a:t> Party Forecasts Suggests More DPV Than </a:t>
            </a:r>
            <a:r>
              <a:rPr lang="en-US" dirty="0" smtClean="0"/>
              <a:t>Considered </a:t>
            </a:r>
            <a:r>
              <a:rPr lang="en-US" dirty="0"/>
              <a:t>By Utilities</a:t>
            </a:r>
          </a:p>
        </p:txBody>
      </p:sp>
      <p:pic>
        <p:nvPicPr>
          <p:cNvPr id="8" name="Picture 7"/>
          <p:cNvPicPr>
            <a:picLocks noChangeAspect="1"/>
          </p:cNvPicPr>
          <p:nvPr/>
        </p:nvPicPr>
        <p:blipFill>
          <a:blip r:embed="rId3"/>
          <a:stretch>
            <a:fillRect/>
          </a:stretch>
        </p:blipFill>
        <p:spPr>
          <a:xfrm>
            <a:off x="1" y="1304838"/>
            <a:ext cx="9144000" cy="4750813"/>
          </a:xfrm>
          <a:prstGeom prst="rect">
            <a:avLst/>
          </a:prstGeom>
        </p:spPr>
      </p:pic>
    </p:spTree>
    <p:extLst>
      <p:ext uri="{BB962C8B-B14F-4D97-AF65-F5344CB8AC3E}">
        <p14:creationId xmlns:p14="http://schemas.microsoft.com/office/powerpoint/2010/main" val="62658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Variety of Methods are Used to Develop DPV Forecasts </a:t>
            </a:r>
            <a:endParaRPr lang="en-US" dirty="0"/>
          </a:p>
        </p:txBody>
      </p:sp>
      <p:pic>
        <p:nvPicPr>
          <p:cNvPr id="4" name="Content Placeholder 3"/>
          <p:cNvPicPr>
            <a:picLocks noGrp="1" noChangeAspect="1"/>
          </p:cNvPicPr>
          <p:nvPr>
            <p:ph idx="1"/>
          </p:nvPr>
        </p:nvPicPr>
        <p:blipFill rotWithShape="1">
          <a:blip r:embed="rId3"/>
          <a:srcRect l="2971" t="2236" r="826"/>
          <a:stretch/>
        </p:blipFill>
        <p:spPr>
          <a:xfrm>
            <a:off x="38580" y="1516465"/>
            <a:ext cx="9106642" cy="4758990"/>
          </a:xfrm>
        </p:spPr>
      </p:pic>
    </p:spTree>
    <p:extLst>
      <p:ext uri="{BB962C8B-B14F-4D97-AF65-F5344CB8AC3E}">
        <p14:creationId xmlns:p14="http://schemas.microsoft.com/office/powerpoint/2010/main" val="381770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DPV Deployment Drivers</a:t>
            </a:r>
            <a:endParaRPr lang="en-US" dirty="0"/>
          </a:p>
        </p:txBody>
      </p:sp>
      <p:sp>
        <p:nvSpPr>
          <p:cNvPr id="3" name="Content Placeholder 2"/>
          <p:cNvSpPr>
            <a:spLocks noGrp="1"/>
          </p:cNvSpPr>
          <p:nvPr>
            <p:ph idx="1"/>
          </p:nvPr>
        </p:nvSpPr>
        <p:spPr/>
        <p:txBody>
          <a:bodyPr/>
          <a:lstStyle/>
          <a:p>
            <a:r>
              <a:rPr lang="en-US" dirty="0" smtClean="0"/>
              <a:t>DPV economics: </a:t>
            </a:r>
          </a:p>
          <a:p>
            <a:pPr lvl="1"/>
            <a:r>
              <a:rPr lang="en-US" dirty="0" smtClean="0"/>
              <a:t>DPV technology cost and performance </a:t>
            </a:r>
          </a:p>
          <a:p>
            <a:pPr lvl="1"/>
            <a:r>
              <a:rPr lang="en-US" dirty="0" smtClean="0"/>
              <a:t>Federal and State incentives </a:t>
            </a:r>
          </a:p>
          <a:p>
            <a:pPr lvl="1"/>
            <a:r>
              <a:rPr lang="en-US" dirty="0" smtClean="0"/>
              <a:t>New business models (e.g., third party ownership)</a:t>
            </a:r>
          </a:p>
          <a:p>
            <a:pPr lvl="1"/>
            <a:r>
              <a:rPr lang="en-US" dirty="0" smtClean="0"/>
              <a:t>Electricity prices </a:t>
            </a:r>
          </a:p>
          <a:p>
            <a:pPr lvl="1"/>
            <a:r>
              <a:rPr lang="en-US" dirty="0" smtClean="0"/>
              <a:t>Rate design (including the availability of Net Energy Metering)</a:t>
            </a:r>
          </a:p>
          <a:p>
            <a:r>
              <a:rPr lang="en-US" dirty="0" smtClean="0"/>
              <a:t>Public policy:</a:t>
            </a:r>
          </a:p>
          <a:p>
            <a:pPr lvl="1"/>
            <a:r>
              <a:rPr lang="en-US" dirty="0" smtClean="0"/>
              <a:t>Renewables Portfolio Standards and environmental requirements</a:t>
            </a:r>
          </a:p>
          <a:p>
            <a:pPr lvl="1"/>
            <a:r>
              <a:rPr lang="en-US" dirty="0" smtClean="0"/>
              <a:t>CO</a:t>
            </a:r>
            <a:r>
              <a:rPr lang="en-US" baseline="-25000" dirty="0" smtClean="0"/>
              <a:t>2</a:t>
            </a:r>
            <a:r>
              <a:rPr lang="en-US" dirty="0" smtClean="0"/>
              <a:t> regulation</a:t>
            </a:r>
          </a:p>
          <a:p>
            <a:r>
              <a:rPr lang="en-US" dirty="0" smtClean="0"/>
              <a:t>Customer preferences:</a:t>
            </a:r>
          </a:p>
          <a:p>
            <a:pPr lvl="1"/>
            <a:r>
              <a:rPr lang="en-US" dirty="0" smtClean="0"/>
              <a:t>DPV deployment may be shaped by interest in increased customer choice</a:t>
            </a:r>
          </a:p>
          <a:p>
            <a:r>
              <a:rPr lang="en-US" dirty="0" smtClean="0"/>
              <a:t>Macro factors:</a:t>
            </a:r>
          </a:p>
          <a:p>
            <a:pPr lvl="1"/>
            <a:r>
              <a:rPr lang="en-US" dirty="0" smtClean="0"/>
              <a:t>Economic growth, load growth, oil prices, and cost and availability of complementary technologies (e.g. storage and electric vehicles)</a:t>
            </a:r>
          </a:p>
          <a:p>
            <a:endParaRPr lang="en-US" dirty="0" smtClean="0"/>
          </a:p>
          <a:p>
            <a:pPr lvl="1"/>
            <a:endParaRPr lang="en-US" dirty="0"/>
          </a:p>
        </p:txBody>
      </p:sp>
    </p:spTree>
    <p:extLst>
      <p:ext uri="{BB962C8B-B14F-4D97-AF65-F5344CB8AC3E}">
        <p14:creationId xmlns:p14="http://schemas.microsoft.com/office/powerpoint/2010/main" val="13223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3323</TotalTime>
  <Words>5096</Words>
  <Application>Microsoft Macintosh PowerPoint</Application>
  <PresentationFormat>On-screen Show (4:3)</PresentationFormat>
  <Paragraphs>420</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Forecasting load on the distribution and transmission system with distributed energy resources </vt:lpstr>
      <vt:lpstr>Importance of Including Distributed Energy Resources in Load Forecasts</vt:lpstr>
      <vt:lpstr>Impact of DPV on T&amp;D Investments: Potential Deferral Value</vt:lpstr>
      <vt:lpstr>Increasing Adoption of DER Increases the Importance of Accurate Forecasts in Planning</vt:lpstr>
      <vt:lpstr>Planning for a Distributed Disruption: Innovative Practices for Incorporating Distributed Solar into Utility Planning</vt:lpstr>
      <vt:lpstr>Key Findings</vt:lpstr>
      <vt:lpstr>High End of 3rd Party Forecasts Suggests More DPV Than Considered By Utilities</vt:lpstr>
      <vt:lpstr>A Variety of Methods are Used to Develop DPV Forecasts </vt:lpstr>
      <vt:lpstr>DPV Deployment Drivers</vt:lpstr>
      <vt:lpstr>Customer-adoption Modeling Brings Customer Decisions Into DPV Forecast</vt:lpstr>
      <vt:lpstr>Some Planners Use Customer-adoption Models for DPV Forecasting</vt:lpstr>
      <vt:lpstr>Technical Potential Estimates Are Typically Based on Customer Count and Rooftops</vt:lpstr>
      <vt:lpstr>Factors Affecting Customer Economics of DPV Can Significantly Affect Forecasts</vt:lpstr>
      <vt:lpstr>Rate Design Can Significantly Affect Adoption of Distributed PV</vt:lpstr>
      <vt:lpstr>Forecasters Tend to Rely on Similar Willingness-to-adopt Curves</vt:lpstr>
      <vt:lpstr>Innovative Business Models Shift Focus from Payback to Monthly Bill Savings</vt:lpstr>
      <vt:lpstr>Diffusion of Technology Impacts Time to Achieve Ultimate Market Share</vt:lpstr>
      <vt:lpstr>Diffusion Curves for DPV Forecasts Are Often Based on Fits to Data, and Can Vary Widely </vt:lpstr>
      <vt:lpstr>Propensity to Adopt Accounts for Factors Like Customer Demographics</vt:lpstr>
      <vt:lpstr>Predicting the Location of DPV Adoption Using Propensity to Adopt </vt:lpstr>
      <vt:lpstr>Factors Considered in PG&amp;E’s Propensity to Adopt Metric</vt:lpstr>
      <vt:lpstr>Advances in Customer Adoption Modeling</vt:lpstr>
      <vt:lpstr>Additional Challenges: Removing DER from Historical Load to Create Accurate Load Forecasts</vt:lpstr>
      <vt:lpstr>More Examples of DER in Transmission Plans</vt:lpstr>
      <vt:lpstr>Forecasting Other Distributed Energy Resources</vt:lpstr>
      <vt:lpstr>Key Questions for Regulators About DER Forecasts </vt:lpstr>
      <vt:lpstr>References </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London</dc:creator>
  <cp:lastModifiedBy>Andrew Mills</cp:lastModifiedBy>
  <cp:revision>170</cp:revision>
  <dcterms:created xsi:type="dcterms:W3CDTF">2016-09-19T20:28:28Z</dcterms:created>
  <dcterms:modified xsi:type="dcterms:W3CDTF">2018-06-24T14:39:10Z</dcterms:modified>
</cp:coreProperties>
</file>