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lip Harmon" initials="PGH" lastIdx="1" clrIdx="0">
    <p:extLst>
      <p:ext uri="{19B8F6BF-5375-455C-9EA6-DF929625EA0E}">
        <p15:presenceInfo xmlns:p15="http://schemas.microsoft.com/office/powerpoint/2012/main" userId="Phillip Harm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3" d="100"/>
          <a:sy n="63" d="100"/>
        </p:scale>
        <p:origin x="2026" y="58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image" Target="../media/image4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73065413131241"/>
          <c:y val="0.10409138961796442"/>
          <c:w val="0.78587552025333507"/>
          <c:h val="0.7736207713619131"/>
        </c:manualLayout>
      </c:layout>
      <c:barChart>
        <c:barDir val="col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</c:spPr>
          <c:invertIfNegative val="0"/>
          <c:pictureOptions>
            <c:pictureFormat val="stack"/>
          </c:pictureOptions>
          <c:dLbls>
            <c:dLbl>
              <c:idx val="0"/>
              <c:layout>
                <c:manualLayout>
                  <c:x val="2.0735137365471236E-3"/>
                  <c:y val="-1.4646856925689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10-441C-B4A4-625C68B67F8F}"/>
                </c:ext>
              </c:extLst>
            </c:dLbl>
            <c:dLbl>
              <c:idx val="1"/>
              <c:layout>
                <c:manualLayout>
                  <c:x val="4.7410056275716626E-3"/>
                  <c:y val="-7.9351393293033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10-441C-B4A4-625C68B67F8F}"/>
                </c:ext>
              </c:extLst>
            </c:dLbl>
            <c:dLbl>
              <c:idx val="2"/>
              <c:layout>
                <c:manualLayout>
                  <c:x val="-5.9414319934898967E-3"/>
                  <c:y val="-5.0957431226074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10-441C-B4A4-625C68B67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[utility_dollar_breakout.xlsx]Sheet3!$D$5:$D$7</c:f>
              <c:strCache>
                <c:ptCount val="3"/>
                <c:pt idx="0">
                  <c:v>Black mothers</c:v>
                </c:pt>
                <c:pt idx="1">
                  <c:v>White non hispanic mothers</c:v>
                </c:pt>
                <c:pt idx="2">
                  <c:v>White non hispanic fathers</c:v>
                </c:pt>
              </c:strCache>
            </c:strRef>
          </c:cat>
          <c:val>
            <c:numRef>
              <c:f>[utility_dollar_breakout.xlsx]Sheet3!$E$5:$E$7</c:f>
              <c:numCache>
                <c:formatCode>_("$"* #,##0_);_("$"* \(#,##0\);_("$"* "-"??_);_(@_)</c:formatCode>
                <c:ptCount val="3"/>
                <c:pt idx="0">
                  <c:v>45569</c:v>
                </c:pt>
                <c:pt idx="1">
                  <c:v>114990</c:v>
                </c:pt>
                <c:pt idx="2">
                  <c:v>130670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10-441C-B4A4-625C68B67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263360"/>
        <c:axId val="223273344"/>
      </c:barChart>
      <c:catAx>
        <c:axId val="22326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223273344"/>
        <c:crosses val="autoZero"/>
        <c:auto val="1"/>
        <c:lblAlgn val="ctr"/>
        <c:lblOffset val="100"/>
        <c:noMultiLvlLbl val="0"/>
      </c:catAx>
      <c:valAx>
        <c:axId val="223273344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223263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17806-376A-4F7B-BFE5-29BBE2EE3E4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6E5FA-375F-4947-B920-9CF845431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2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17-7479-410C-8D8B-DC2BB0126604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DA8F-B19E-4980-ABCB-45E430032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0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17-7479-410C-8D8B-DC2BB0126604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DA8F-B19E-4980-ABCB-45E430032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8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17-7479-410C-8D8B-DC2BB0126604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DA8F-B19E-4980-ABCB-45E430032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17-7479-410C-8D8B-DC2BB0126604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DA8F-B19E-4980-ABCB-45E430032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8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17-7479-410C-8D8B-DC2BB0126604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DA8F-B19E-4980-ABCB-45E430032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8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17-7479-410C-8D8B-DC2BB0126604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DA8F-B19E-4980-ABCB-45E430032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17-7479-410C-8D8B-DC2BB0126604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DA8F-B19E-4980-ABCB-45E430032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4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17-7479-410C-8D8B-DC2BB0126604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DA8F-B19E-4980-ABCB-45E430032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17-7479-410C-8D8B-DC2BB0126604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DA8F-B19E-4980-ABCB-45E430032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9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17-7479-410C-8D8B-DC2BB0126604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DA8F-B19E-4980-ABCB-45E430032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17-7479-410C-8D8B-DC2BB0126604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DA8F-B19E-4980-ABCB-45E430032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8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0217-7479-410C-8D8B-DC2BB0126604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FDA8F-B19E-4980-ABCB-45E430032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7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BAE71E-2BCB-410C-9FEE-5916A643A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70" y="228600"/>
            <a:ext cx="5029200" cy="6304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66EC2F-D1DC-43F3-A642-701C0A49E5C3}"/>
              </a:ext>
            </a:extLst>
          </p:cNvPr>
          <p:cNvSpPr txBox="1"/>
          <p:nvPr/>
        </p:nvSpPr>
        <p:spPr>
          <a:xfrm>
            <a:off x="3523461" y="2667000"/>
            <a:ext cx="272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DC has the highest income inequality in the U.S.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32B1A0-7B3B-4225-9C21-BB8F41EE1B32}"/>
              </a:ext>
            </a:extLst>
          </p:cNvPr>
          <p:cNvSpPr txBox="1"/>
          <p:nvPr/>
        </p:nvSpPr>
        <p:spPr>
          <a:xfrm>
            <a:off x="5638800" y="877671"/>
            <a:ext cx="2582756" cy="656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42.1% of single mothers in DC live in poverty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11FDB-81A1-4FFD-964F-02C894369370}"/>
              </a:ext>
            </a:extLst>
          </p:cNvPr>
          <p:cNvSpPr txBox="1"/>
          <p:nvPr/>
        </p:nvSpPr>
        <p:spPr>
          <a:xfrm>
            <a:off x="4113645" y="3921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18.2% of women in DC live in poverty.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ABBD54-DDFE-4185-AA56-2A2C1326F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5" y="3690462"/>
            <a:ext cx="3276599" cy="236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CE485D-C99D-472B-BC35-A6F857708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61" y="4682193"/>
            <a:ext cx="2857500" cy="20573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3EC719-3C55-4B32-AE3F-2021679D27FA}"/>
              </a:ext>
            </a:extLst>
          </p:cNvPr>
          <p:cNvSpPr txBox="1"/>
          <p:nvPr/>
        </p:nvSpPr>
        <p:spPr>
          <a:xfrm>
            <a:off x="259970" y="2990165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median income of Whites in D.C. is $120,000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ECFCEB-6C32-4D8E-BD51-FB8AB29B6648}"/>
              </a:ext>
            </a:extLst>
          </p:cNvPr>
          <p:cNvSpPr txBox="1"/>
          <p:nvPr/>
        </p:nvSpPr>
        <p:spPr>
          <a:xfrm>
            <a:off x="6176744" y="4227731"/>
            <a:ext cx="296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</a:t>
            </a:r>
            <a:r>
              <a:rPr lang="en-US" b="1" dirty="0">
                <a:solidFill>
                  <a:srgbClr val="C00000"/>
                </a:solidFill>
              </a:rPr>
              <a:t>The median income of                 Blacks in D.C. is $41,000.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A5E87A-F704-468A-B0EE-5F4749A455A1}"/>
              </a:ext>
            </a:extLst>
          </p:cNvPr>
          <p:cNvSpPr txBox="1"/>
          <p:nvPr/>
        </p:nvSpPr>
        <p:spPr>
          <a:xfrm>
            <a:off x="346346" y="300268"/>
            <a:ext cx="1863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Sources: Institute for Women’s Policy Research-Poverty Gender &amp; Public Policies report 2/16:  Annie E Casey Foundation: kidscount.org data center; U.S. Bureau of labor Statistics; https://talkpoverty.org/state-year-report/district-of-columbia-2017-report/</a:t>
            </a:r>
          </a:p>
        </p:txBody>
      </p:sp>
    </p:spTree>
    <p:extLst>
      <p:ext uri="{BB962C8B-B14F-4D97-AF65-F5344CB8AC3E}">
        <p14:creationId xmlns:p14="http://schemas.microsoft.com/office/powerpoint/2010/main" val="114898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48736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Wage Disparity in the District of Columbia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096000"/>
            <a:ext cx="403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www.</a:t>
            </a:r>
            <a:r>
              <a:rPr lang="en-US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nwlc.org/resources/wage-gap-state-black-women</a:t>
            </a:r>
            <a:r>
              <a:rPr lang="en-US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54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128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PowerPoint Presentation</vt:lpstr>
      <vt:lpstr>Wage Disparity in the District of Columbia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Wage Disparity in the District of Columbia</dc:title>
  <dc:creator>Laurence Daniels</dc:creator>
  <cp:lastModifiedBy>Phillip Harmon</cp:lastModifiedBy>
  <cp:revision>25</cp:revision>
  <dcterms:created xsi:type="dcterms:W3CDTF">2018-06-20T17:57:00Z</dcterms:created>
  <dcterms:modified xsi:type="dcterms:W3CDTF">2018-06-21T20:55:40Z</dcterms:modified>
</cp:coreProperties>
</file>