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tags/tag3.xml" ContentType="application/vnd.openxmlformats-officedocument.presentationml.tags+xml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</p:sldMasterIdLst>
  <p:notesMasterIdLst>
    <p:notesMasterId r:id="rId13"/>
  </p:notesMasterIdLst>
  <p:handoutMasterIdLst>
    <p:handoutMasterId r:id="rId14"/>
  </p:handoutMasterIdLst>
  <p:sldIdLst>
    <p:sldId id="412" r:id="rId2"/>
    <p:sldId id="400" r:id="rId3"/>
    <p:sldId id="401" r:id="rId4"/>
    <p:sldId id="403" r:id="rId5"/>
    <p:sldId id="408" r:id="rId6"/>
    <p:sldId id="409" r:id="rId7"/>
    <p:sldId id="417" r:id="rId8"/>
    <p:sldId id="415" r:id="rId9"/>
    <p:sldId id="413" r:id="rId10"/>
    <p:sldId id="418" r:id="rId11"/>
    <p:sldId id="416" r:id="rId12"/>
  </p:sldIdLst>
  <p:sldSz cx="10058400" cy="7315200"/>
  <p:notesSz cx="9309100" cy="7023100"/>
  <p:custDataLst>
    <p:tags r:id="rId16"/>
  </p:custDataLst>
  <p:defaultTextStyle>
    <a:defPPr>
      <a:defRPr lang="en-US"/>
    </a:defPPr>
    <a:lvl1pPr marL="0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tirement" id="{C614A536-3F06-4C2D-AC0F-3F061B5DAB79}">
          <p14:sldIdLst>
            <p14:sldId id="412"/>
            <p14:sldId id="400"/>
            <p14:sldId id="401"/>
            <p14:sldId id="403"/>
            <p14:sldId id="408"/>
            <p14:sldId id="409"/>
            <p14:sldId id="417"/>
            <p14:sldId id="415"/>
            <p14:sldId id="413"/>
            <p14:sldId id="418"/>
            <p14:sldId id="41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66"/>
    <a:srgbClr val="E7E9ED"/>
    <a:srgbClr val="CBD1D9"/>
    <a:srgbClr val="FF9900"/>
    <a:srgbClr val="EBF1DE"/>
    <a:srgbClr val="3399FF"/>
    <a:srgbClr val="006699"/>
    <a:srgbClr val="003366"/>
    <a:srgbClr val="CC3333"/>
    <a:srgbClr val="FFC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04" autoAdjust="0"/>
    <p:restoredTop sz="82598" autoAdjust="0"/>
  </p:normalViewPr>
  <p:slideViewPr>
    <p:cSldViewPr snapToObjects="1">
      <p:cViewPr>
        <p:scale>
          <a:sx n="81" d="100"/>
          <a:sy n="81" d="100"/>
        </p:scale>
        <p:origin x="-920" y="8"/>
      </p:cViewPr>
      <p:guideLst>
        <p:guide orient="horz" pos="2304"/>
        <p:guide pos="31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 showGuides="1">
      <p:cViewPr varScale="1">
        <p:scale>
          <a:sx n="69" d="100"/>
          <a:sy n="69" d="100"/>
        </p:scale>
        <p:origin x="-1980" y="-96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tags" Target="tags/tag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541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31F9205-DFFD-4FAF-8517-2A7C4AEB09E7}" type="datetimeFigureOut">
              <a:rPr lang="en-US" smtClean="0"/>
              <a:t>6/15/18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32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541" y="667032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B2AFACF-4E4D-4D5E-8F2B-C30542AE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56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541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B9E688A-5759-46BE-B5AE-FBF74CDB2CFA}" type="datetimeFigureOut">
              <a:rPr lang="en-US" smtClean="0"/>
              <a:t>6/15/18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27050"/>
            <a:ext cx="361950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2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32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541" y="667032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04220BF-7A74-4201-AA4B-334240D0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9F7F7-157E-4597-838E-3576BF77D7B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34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3AF6E-F537-4A68-820C-4552284B78E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941" y="3391574"/>
            <a:ext cx="8405221" cy="204179"/>
          </a:xfrm>
          <a:noFill/>
          <a:ln/>
        </p:spPr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15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9F7F7-157E-4597-838E-3576BF77D7B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63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 recent years, wind has been one of</a:t>
            </a:r>
            <a:r>
              <a:rPr lang="en-US" baseline="0" dirty="0" smtClean="0"/>
              <a:t> the largest sources of new electric generating capacity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U.S. is on track to generate 10% of its electricity using wind by 2020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9F7F7-157E-4597-838E-3576BF77D7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66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There</a:t>
            </a:r>
            <a:r>
              <a:rPr lang="en-US" baseline="0" dirty="0" smtClean="0"/>
              <a:t> are wind jobs in all 50 states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Over 500 U.S. factories build wind-related parts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Every state has either a wind farm, wind factory, or both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Wind tech, along with solar installer, is one of the country’s 2 fastest growing jobs according to the U.S. Bureau of Labor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9F7F7-157E-4597-838E-3576BF77D7B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55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These figures prove</a:t>
            </a:r>
            <a:r>
              <a:rPr lang="en-US" baseline="0" dirty="0" smtClean="0"/>
              <a:t> that wind is a reliable, mainstream part of the U.S. electricity mix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We’re not a niche player anymore– Americans depend on wind to help keep the lights </a:t>
            </a:r>
            <a:r>
              <a:rPr lang="en-US" baseline="0" dirty="0" smtClean="0"/>
              <a:t>on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A total of 14 states generated more than 10% of their electricity from wind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9F7F7-157E-4597-838E-3576BF77D7B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9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Wind</a:t>
            </a:r>
            <a:r>
              <a:rPr lang="en-US" baseline="0" dirty="0" smtClean="0"/>
              <a:t> has helped improve system reliability by keeping the lights on and savings consumers money during extreme weather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For example, during 2014’s Polar Vortex wind saved Great Lakes and Mid-Atlantic consumers over $1 billion in just 2 days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Wind output has similarly been strong when coal piles in Texas have flooded or frozen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9F7F7-157E-4597-838E-3576BF77D7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63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</a:t>
            </a:r>
            <a:r>
              <a:rPr lang="en-US" sz="7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offshore wind farm came online in 2016; </a:t>
            </a:r>
            <a:r>
              <a:rPr lang="en-US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Deepwater Wind installed</a:t>
            </a:r>
            <a:r>
              <a:rPr lang="en-US" sz="7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turbines (30 MW) off the coast of Rhode Island.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end of last year, there were 14 proposed offshore wind projects in 10 states in various stages of development.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continue to invest in and develop this homegrown resource, costs will continue to drop and value to consumers will grow.   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recent announcements, New Jersey committed to 3.5 GW of offshore wind by 2030, Rhode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Island announced plans to build a 400 MW offshore wind farm and Massachusetts announced plans to build an 800 MW offshore wind farm, Connecticut procured 200 MW</a:t>
            </a:r>
            <a:endParaRPr lang="en-US" sz="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9F7F7-157E-4597-838E-3576BF77D7B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22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3AF6E-F537-4A68-820C-4552284B78E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941" y="3391574"/>
            <a:ext cx="8405221" cy="204179"/>
          </a:xfrm>
          <a:noFill/>
          <a:ln/>
        </p:spPr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15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Cost of wind power falling</a:t>
            </a:r>
            <a:r>
              <a:rPr lang="en-US" sz="1200" baseline="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 </a:t>
            </a:r>
            <a:r>
              <a:rPr lang="en-US" sz="120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with economies of scale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Cost reductions due to technology advances, improved siting, supply chain efficiencies, and policy stability, among others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Technological advances</a:t>
            </a:r>
            <a:r>
              <a:rPr lang="en-US" baseline="0" dirty="0" smtClean="0"/>
              <a:t> that let modern wind turbines reach stronger, steadier winds have driven many of these cost declines.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Advances have also made wind economical in new places. North Carolina recently became the 41</a:t>
            </a:r>
            <a:r>
              <a:rPr lang="en-US" baseline="30000" dirty="0" smtClean="0"/>
              <a:t>st</a:t>
            </a:r>
            <a:r>
              <a:rPr lang="en-US" baseline="0" dirty="0" smtClean="0"/>
              <a:t> state with a utility-scale wind project, and that wind farm wouldn’t have been possible without the technological improvements made in recent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 Colorado, wind projects offered in response to an RFP from Xcel Energy had the lowest median price ($18.10/</a:t>
            </a:r>
            <a:r>
              <a:rPr lang="en-US" baseline="0" dirty="0" err="1" smtClean="0"/>
              <a:t>MWh</a:t>
            </a:r>
            <a:r>
              <a:rPr lang="en-US" baseline="0" dirty="0" smtClean="0"/>
              <a:t>) of any energy source, showing just how competitive wind has become.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E5D1B-E45F-4955-BECD-5B76428E917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2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 recent years, wind has been one of</a:t>
            </a:r>
            <a:r>
              <a:rPr lang="en-US" baseline="0" dirty="0" smtClean="0"/>
              <a:t> the largest sources of new electric generating capacity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U.S. is on track to generate 10% of its electricity using wind by 2020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9F7F7-157E-4597-838E-3576BF77D7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6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6423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2920" y="1706880"/>
            <a:ext cx="9052560" cy="48276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396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50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6780107"/>
            <a:ext cx="2346960" cy="389467"/>
          </a:xfrm>
          <a:prstGeom prst="rect">
            <a:avLst/>
          </a:prstGeom>
        </p:spPr>
        <p:txBody>
          <a:bodyPr/>
          <a:lstStyle/>
          <a:p>
            <a:pPr defTabSz="975390"/>
            <a:fld id="{6DC43AF7-C5C4-9947-81A2-4141CD96A703}" type="datetimeFigureOut">
              <a:rPr lang="en-US" sz="1920" smtClean="0">
                <a:solidFill>
                  <a:prstClr val="black">
                    <a:tint val="75000"/>
                  </a:prstClr>
                </a:solidFill>
              </a:rPr>
              <a:pPr defTabSz="975390"/>
              <a:t>6/15/18</a:t>
            </a:fld>
            <a:endParaRPr lang="en-US" sz="192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780107"/>
            <a:ext cx="3185160" cy="389467"/>
          </a:xfrm>
          <a:prstGeom prst="rect">
            <a:avLst/>
          </a:prstGeom>
        </p:spPr>
        <p:txBody>
          <a:bodyPr/>
          <a:lstStyle/>
          <a:p>
            <a:pPr defTabSz="975390"/>
            <a:endParaRPr lang="en-US" sz="192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6780107"/>
            <a:ext cx="2346960" cy="389467"/>
          </a:xfrm>
          <a:prstGeom prst="rect">
            <a:avLst/>
          </a:prstGeom>
        </p:spPr>
        <p:txBody>
          <a:bodyPr/>
          <a:lstStyle/>
          <a:p>
            <a:pPr defTabSz="975390"/>
            <a:fld id="{43041D6D-6601-6241-A8D1-634F5EE56ED5}" type="slidenum">
              <a:rPr lang="en-US" sz="1920" smtClean="0">
                <a:solidFill>
                  <a:prstClr val="black">
                    <a:tint val="75000"/>
                  </a:prstClr>
                </a:solidFill>
              </a:rPr>
              <a:pPr defTabSz="975390"/>
              <a:t>‹#›</a:t>
            </a:fld>
            <a:endParaRPr lang="en-US" sz="192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1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2920" y="1706880"/>
            <a:ext cx="9052560" cy="4827694"/>
          </a:xfrm>
          <a:prstGeom prst="rect">
            <a:avLst/>
          </a:prstGeom>
        </p:spPr>
        <p:txBody>
          <a:bodyPr vert="horz" wrap="square" lIns="130622" tIns="65311" rIns="130622" bIns="6531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124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6780107"/>
            <a:ext cx="2263140" cy="389467"/>
          </a:xfrm>
          <a:prstGeom prst="rect">
            <a:avLst/>
          </a:prstGeom>
        </p:spPr>
        <p:txBody>
          <a:bodyPr/>
          <a:lstStyle/>
          <a:p>
            <a:fld id="{B16231FC-7F02-4554-884F-4BDD81059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6780107"/>
            <a:ext cx="3394710" cy="3894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6780107"/>
            <a:ext cx="2263140" cy="389467"/>
          </a:xfrm>
          <a:prstGeom prst="rect">
            <a:avLst/>
          </a:prstGeom>
        </p:spPr>
        <p:txBody>
          <a:bodyPr/>
          <a:lstStyle/>
          <a:p>
            <a:fld id="{8516F458-5608-4057-996C-589993E7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9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vmlDrawing" Target="../drawings/vmlDrawing1.vml"/><Relationship Id="rId8" Type="http://schemas.openxmlformats.org/officeDocument/2006/relationships/tags" Target="../tags/tag2.xml"/><Relationship Id="rId9" Type="http://schemas.openxmlformats.org/officeDocument/2006/relationships/image" Target="../media/image2.jpg"/><Relationship Id="rId10" Type="http://schemas.openxmlformats.org/officeDocument/2006/relationships/oleObject" Target="../embeddings/oleObject1.bin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551930176"/>
              </p:ext>
            </p:extLst>
          </p:nvPr>
        </p:nvGraphicFramePr>
        <p:xfrm>
          <a:off x="1747" y="1694"/>
          <a:ext cx="1746" cy="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47" y="1694"/>
                        <a:ext cx="1746" cy="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85696"/>
            <a:ext cx="9052560" cy="464887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44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77" r:id="rId4"/>
    <p:sldLayoutId id="2147483678" r:id="rId5"/>
  </p:sldLayoutIdLst>
  <p:hf sldNum="0" hdr="0" ftr="0" dt="0"/>
  <p:txStyles>
    <p:titleStyle>
      <a:lvl1pPr algn="l" defTabSz="487695" rtl="0" eaLnBrk="1" latinLnBrk="0" hangingPunct="1">
        <a:spcBef>
          <a:spcPct val="0"/>
        </a:spcBef>
        <a:buNone/>
        <a:defRPr sz="3840" kern="1200">
          <a:solidFill>
            <a:srgbClr val="003767"/>
          </a:solidFill>
          <a:latin typeface="Avenir LT 55 Roman" panose="020B0503020000020003" pitchFamily="34" charset="0"/>
          <a:ea typeface="+mj-ea"/>
          <a:cs typeface="Arial"/>
        </a:defRPr>
      </a:lvl1pPr>
    </p:titleStyle>
    <p:bodyStyle>
      <a:lvl1pPr marL="365771" indent="-365771" algn="l" defTabSz="487695" rtl="0" eaLnBrk="1" latinLnBrk="0" hangingPunct="1">
        <a:spcBef>
          <a:spcPct val="20000"/>
        </a:spcBef>
        <a:buFont typeface="Arial"/>
        <a:buNone/>
        <a:defRPr sz="1920" b="0" i="0" kern="1200">
          <a:solidFill>
            <a:srgbClr val="003767"/>
          </a:solidFill>
          <a:latin typeface="Avenir LT 45 Book" panose="02000503020000020003" pitchFamily="2" charset="0"/>
          <a:ea typeface="+mn-ea"/>
          <a:cs typeface="Arial"/>
        </a:defRPr>
      </a:lvl1pPr>
      <a:lvl2pPr marL="792505" indent="-304810" algn="l" defTabSz="487695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433507" indent="-243848" algn="l" defTabSz="487695" rtl="0" eaLnBrk="1" latinLnBrk="0" hangingPunct="1">
        <a:spcBef>
          <a:spcPct val="20000"/>
        </a:spcBef>
        <a:buFont typeface="Arial"/>
        <a:buChar char="•"/>
        <a:defRPr sz="1920" kern="1200">
          <a:solidFill>
            <a:schemeClr val="tx1"/>
          </a:solidFill>
          <a:latin typeface="Avenir LT 45 Book" panose="02000503020000020003" pitchFamily="2" charset="0"/>
          <a:ea typeface="+mn-ea"/>
          <a:cs typeface="Arial"/>
        </a:defRPr>
      </a:lvl3pPr>
      <a:lvl4pPr marL="1706933" indent="-243848" algn="l" defTabSz="48769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8.xml"/><Relationship Id="rId5" Type="http://schemas.openxmlformats.org/officeDocument/2006/relationships/oleObject" Target="../embeddings/oleObject3.bin"/><Relationship Id="rId6" Type="http://schemas.openxmlformats.org/officeDocument/2006/relationships/image" Target="../media/image10.emf"/><Relationship Id="rId7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2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1600200"/>
            <a:ext cx="9391650" cy="933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764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U.S. Offshore Wind Update</a:t>
            </a:r>
            <a:endParaRPr lang="en-US" b="1" dirty="0" smtClean="0"/>
          </a:p>
          <a:p>
            <a:endParaRPr lang="en-US" sz="3200" dirty="0" smtClean="0"/>
          </a:p>
          <a:p>
            <a:r>
              <a:rPr lang="en-US" sz="3200" dirty="0" smtClean="0"/>
              <a:t>Hannah Hunt</a:t>
            </a:r>
            <a:endParaRPr lang="en-US" sz="3200" dirty="0" smtClean="0"/>
          </a:p>
          <a:p>
            <a:r>
              <a:rPr lang="en-US" sz="3200" dirty="0" smtClean="0"/>
              <a:t>Deputy Director, Electricity Policy and Demand</a:t>
            </a:r>
            <a:endParaRPr lang="en-US" sz="3200" dirty="0" smtClean="0"/>
          </a:p>
          <a:p>
            <a:r>
              <a:rPr lang="en-US" sz="3200" dirty="0" smtClean="0"/>
              <a:t>American Wind Energy Association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543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9796" y="1896464"/>
            <a:ext cx="8654203" cy="442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 smtClean="0">
                <a:solidFill>
                  <a:srgbClr val="003767"/>
                </a:solidFill>
                <a:cs typeface="Arial" panose="020B0604020202020204" pitchFamily="34" charset="0"/>
              </a:rPr>
              <a:t>Federal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100" dirty="0" smtClean="0">
                <a:solidFill>
                  <a:srgbClr val="003767"/>
                </a:solidFill>
                <a:cs typeface="Arial" panose="020B0604020202020204" pitchFamily="34" charset="0"/>
              </a:rPr>
              <a:t>Federal Investment Tax Credit (ITC)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100" dirty="0" smtClean="0">
                <a:solidFill>
                  <a:srgbClr val="003767"/>
                </a:solidFill>
                <a:cs typeface="Arial" panose="020B0604020202020204" pitchFamily="34" charset="0"/>
              </a:rPr>
              <a:t>Wind </a:t>
            </a:r>
            <a:r>
              <a:rPr lang="en-US" sz="2100" dirty="0">
                <a:solidFill>
                  <a:srgbClr val="003767"/>
                </a:solidFill>
                <a:cs typeface="Arial" panose="020B0604020202020204" pitchFamily="34" charset="0"/>
              </a:rPr>
              <a:t>Energy Area Identification and </a:t>
            </a:r>
            <a:r>
              <a:rPr lang="en-US" sz="2100" dirty="0">
                <a:solidFill>
                  <a:srgbClr val="003767"/>
                </a:solidFill>
                <a:cs typeface="Arial" panose="020B0604020202020204" pitchFamily="34" charset="0"/>
              </a:rPr>
              <a:t>Leasing Process</a:t>
            </a:r>
          </a:p>
          <a:p>
            <a:pPr>
              <a:lnSpc>
                <a:spcPct val="150000"/>
              </a:lnSpc>
            </a:pPr>
            <a:endParaRPr lang="en-US" sz="2100" dirty="0" smtClean="0">
              <a:solidFill>
                <a:srgbClr val="003767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100" dirty="0" smtClean="0">
                <a:solidFill>
                  <a:srgbClr val="003767"/>
                </a:solidFill>
                <a:cs typeface="Arial" panose="020B0604020202020204" pitchFamily="34" charset="0"/>
              </a:rPr>
              <a:t>State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100" dirty="0">
                <a:solidFill>
                  <a:srgbClr val="003767"/>
                </a:solidFill>
                <a:cs typeface="Arial" panose="020B0604020202020204" pitchFamily="34" charset="0"/>
              </a:rPr>
              <a:t>New Jersey’s Offshore Wind Economic Development Act of </a:t>
            </a:r>
            <a:r>
              <a:rPr lang="en-US" sz="2100" dirty="0">
                <a:solidFill>
                  <a:srgbClr val="003767"/>
                </a:solidFill>
                <a:cs typeface="Arial" panose="020B0604020202020204" pitchFamily="34" charset="0"/>
              </a:rPr>
              <a:t>2010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100" dirty="0" smtClean="0">
                <a:solidFill>
                  <a:srgbClr val="003767"/>
                </a:solidFill>
                <a:cs typeface="Arial" panose="020B0604020202020204" pitchFamily="34" charset="0"/>
              </a:rPr>
              <a:t>Massachusetts law requires 1,600 MW of offshore wind </a:t>
            </a:r>
            <a:endParaRPr lang="en-US" sz="2100" dirty="0">
              <a:solidFill>
                <a:srgbClr val="003767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3767"/>
                </a:solidFill>
                <a:cs typeface="Arial" panose="020B0604020202020204" pitchFamily="34" charset="0"/>
              </a:rPr>
              <a:t>New </a:t>
            </a:r>
            <a:r>
              <a:rPr lang="en-US" sz="2100" dirty="0">
                <a:solidFill>
                  <a:srgbClr val="003767"/>
                </a:solidFill>
                <a:cs typeface="Arial" panose="020B0604020202020204" pitchFamily="34" charset="0"/>
              </a:rPr>
              <a:t>York’s </a:t>
            </a:r>
            <a:r>
              <a:rPr lang="en-US" sz="2100" dirty="0">
                <a:solidFill>
                  <a:srgbClr val="003767"/>
                </a:solidFill>
                <a:cs typeface="Arial" panose="020B0604020202020204" pitchFamily="34" charset="0"/>
              </a:rPr>
              <a:t>2017 Offshore Wind Master </a:t>
            </a:r>
            <a:r>
              <a:rPr lang="en-US" sz="2100" dirty="0" smtClean="0">
                <a:solidFill>
                  <a:srgbClr val="003767"/>
                </a:solidFill>
                <a:cs typeface="Arial" panose="020B0604020202020204" pitchFamily="34" charset="0"/>
              </a:rPr>
              <a:t>Plan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3767"/>
                </a:solidFill>
                <a:cs typeface="Arial" panose="020B0604020202020204" pitchFamily="34" charset="0"/>
              </a:rPr>
              <a:t>Maryland</a:t>
            </a:r>
            <a:r>
              <a:rPr lang="en-US" sz="2100" dirty="0">
                <a:solidFill>
                  <a:srgbClr val="003767"/>
                </a:solidFill>
                <a:cs typeface="Arial" panose="020B0604020202020204" pitchFamily="34" charset="0"/>
              </a:rPr>
              <a:t>, Connecticut, and others</a:t>
            </a:r>
            <a:endParaRPr lang="en-US" sz="2100" dirty="0">
              <a:solidFill>
                <a:srgbClr val="003767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476434" y="1363269"/>
            <a:ext cx="7295966" cy="547132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200" b="1" dirty="0" smtClean="0">
                <a:solidFill>
                  <a:srgbClr val="003764"/>
                </a:solidFill>
                <a:latin typeface="Trebuchet MS" panose="020B0603020202020204" pitchFamily="34" charset="0"/>
                <a:ea typeface="+mj-ea"/>
                <a:cs typeface="+mj-cs"/>
              </a:rPr>
              <a:t>Offshore Wind Policies are Spurring Development</a:t>
            </a:r>
            <a:endParaRPr lang="en-US" sz="2200" b="1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5910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5"/>
          <a:stretch/>
        </p:blipFill>
        <p:spPr>
          <a:xfrm>
            <a:off x="-1" y="1219200"/>
            <a:ext cx="1005840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0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73580"/>
            <a:ext cx="6858000" cy="4655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1400" y="2571214"/>
            <a:ext cx="2286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U.S. wind power capacity more than tripled since 2008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3764"/>
              </a:solidFill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Wind now #1 renewable energy capacity source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3764"/>
              </a:solidFill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Over 7 GW added in each of last three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3764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6891933"/>
            <a:ext cx="5257800" cy="220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dirty="0" smtClean="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Source</a:t>
            </a:r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: AWEA U.S. Wind Industry </a:t>
            </a:r>
            <a:r>
              <a:rPr lang="en-US" sz="900" dirty="0" smtClean="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First Quarter 2018 Market Report</a:t>
            </a:r>
            <a:endParaRPr lang="en-US" sz="900" dirty="0">
              <a:solidFill>
                <a:schemeClr val="tx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1950" y="1428750"/>
            <a:ext cx="8137071" cy="781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764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ym typeface="Trebuchet MS" panose="020B0603020202020204" pitchFamily="34" charset="0"/>
              </a:rPr>
              <a:t>U.S. Annual and Cumulative Wind Capacity Growth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22818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43091"/>
            <a:ext cx="6705600" cy="448630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1447800"/>
            <a:ext cx="8137071" cy="781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764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2200" b="1" dirty="0"/>
              <a:t>Wind Power </a:t>
            </a:r>
            <a:r>
              <a:rPr lang="en-US" sz="2200" b="1" dirty="0" smtClean="0">
                <a:sym typeface="Trebuchet MS" panose="020B0603020202020204" pitchFamily="34" charset="0"/>
              </a:rPr>
              <a:t>Capacity in 41 States, Guam, and Puerto Rico</a:t>
            </a:r>
            <a:endParaRPr lang="en-US" sz="2200" b="1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1000" y="6891933"/>
            <a:ext cx="5257800" cy="220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dirty="0" smtClean="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Source</a:t>
            </a:r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: AWEA U.S. Wind Industry </a:t>
            </a:r>
            <a:r>
              <a:rPr lang="en-US" sz="900" dirty="0" smtClean="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First Quarter 2018 Market Report</a:t>
            </a:r>
            <a:endParaRPr lang="en-US" sz="900" dirty="0">
              <a:solidFill>
                <a:schemeClr val="tx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3663077"/>
            <a:ext cx="228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Top 5 </a:t>
            </a:r>
            <a:r>
              <a:rPr lang="en-US" sz="180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States</a:t>
            </a:r>
            <a:endParaRPr lang="en-US" sz="1800" dirty="0" smtClean="0">
              <a:solidFill>
                <a:srgbClr val="003764"/>
              </a:solidFill>
              <a:latin typeface="Trebuchet MS" panose="020B0603020202020204" pitchFamily="34" charset="0"/>
            </a:endParaRPr>
          </a:p>
          <a:p>
            <a:pPr marL="839282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Texas</a:t>
            </a:r>
          </a:p>
          <a:p>
            <a:pPr marL="839282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Oklahoma</a:t>
            </a:r>
          </a:p>
          <a:p>
            <a:pPr marL="839282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Iowa</a:t>
            </a:r>
          </a:p>
          <a:p>
            <a:pPr marL="839282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California</a:t>
            </a:r>
          </a:p>
          <a:p>
            <a:pPr marL="839282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Kansas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3764"/>
              </a:solidFill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North Carolina the newest </a:t>
            </a:r>
            <a:r>
              <a:rPr lang="en-US" sz="180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state</a:t>
            </a:r>
            <a:endParaRPr lang="en-US" sz="1200" dirty="0">
              <a:solidFill>
                <a:srgbClr val="00376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7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1447800"/>
            <a:ext cx="8137071" cy="781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764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2200" b="1" dirty="0"/>
              <a:t>Wind </a:t>
            </a:r>
            <a:r>
              <a:rPr lang="en-US" sz="2200" b="1" dirty="0" smtClean="0"/>
              <a:t>Energy Provided 6.3% of U.S. Electricity in 2017</a:t>
            </a:r>
            <a:endParaRPr lang="en-US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73"/>
          <a:stretch/>
        </p:blipFill>
        <p:spPr>
          <a:xfrm>
            <a:off x="628650" y="2228850"/>
            <a:ext cx="6534150" cy="431868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6891933"/>
            <a:ext cx="5257800" cy="220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dirty="0" smtClean="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Source</a:t>
            </a:r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: AWEA U.S. Wind Industry </a:t>
            </a:r>
            <a:r>
              <a:rPr lang="en-US" sz="900" dirty="0" smtClean="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Annual Market Report Year Ending 2017</a:t>
            </a:r>
            <a:endParaRPr lang="en-US" sz="900" dirty="0">
              <a:solidFill>
                <a:schemeClr val="tx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0" y="2582882"/>
            <a:ext cx="2209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Enough installed capacity to power the equivalent of 27 million American homes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3764"/>
              </a:solidFill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Four states generated more than 30% of their electricity from wind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3764"/>
              </a:solidFill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3764"/>
              </a:solidFill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376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2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1447800"/>
            <a:ext cx="8137071" cy="781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764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2200" b="1" dirty="0"/>
              <a:t>Wind </a:t>
            </a:r>
            <a:r>
              <a:rPr lang="en-US" sz="2200" b="1" dirty="0" smtClean="0"/>
              <a:t>Power is Reliably Integrated</a:t>
            </a:r>
            <a:endParaRPr lang="en-US" sz="2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6891933"/>
            <a:ext cx="5257800" cy="220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dirty="0" smtClean="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Source</a:t>
            </a:r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: AWEA U.S. Wind Industry </a:t>
            </a:r>
            <a:r>
              <a:rPr lang="en-US" sz="900" dirty="0" smtClean="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Annual Market Report Year Ending 2017</a:t>
            </a:r>
            <a:endParaRPr lang="en-US" sz="900" dirty="0">
              <a:solidFill>
                <a:schemeClr val="tx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200752"/>
            <a:ext cx="358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Every grid operator experienced a new wind generation record in 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3764"/>
              </a:solidFill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3764"/>
              </a:solidFill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764"/>
                </a:solidFill>
                <a:latin typeface="Trebuchet MS" panose="020B0603020202020204" pitchFamily="34" charset="0"/>
              </a:rPr>
              <a:t>Wind turbines </a:t>
            </a:r>
            <a:r>
              <a:rPr lang="en-US" sz="180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provide essential grid reliability </a:t>
            </a:r>
            <a:r>
              <a:rPr lang="en-US" sz="1800" dirty="0">
                <a:solidFill>
                  <a:srgbClr val="003764"/>
                </a:solidFill>
                <a:latin typeface="Trebuchet MS" panose="020B0603020202020204" pitchFamily="34" charset="0"/>
              </a:rPr>
              <a:t>services, including disturbance </a:t>
            </a:r>
            <a:r>
              <a:rPr lang="en-US" sz="180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ride-through, reactive </a:t>
            </a:r>
            <a:r>
              <a:rPr lang="en-US" sz="1800" dirty="0">
                <a:solidFill>
                  <a:srgbClr val="003764"/>
                </a:solidFill>
                <a:latin typeface="Trebuchet MS" panose="020B0603020202020204" pitchFamily="34" charset="0"/>
              </a:rPr>
              <a:t>and voltage control, </a:t>
            </a:r>
            <a:r>
              <a:rPr lang="en-US" sz="180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primary </a:t>
            </a:r>
            <a:r>
              <a:rPr lang="en-US" sz="1800" dirty="0">
                <a:solidFill>
                  <a:srgbClr val="003764"/>
                </a:solidFill>
                <a:latin typeface="Trebuchet MS" panose="020B0603020202020204" pitchFamily="34" charset="0"/>
              </a:rPr>
              <a:t>frequency response, </a:t>
            </a:r>
            <a:r>
              <a:rPr lang="en-US" sz="1800" dirty="0" smtClean="0">
                <a:solidFill>
                  <a:srgbClr val="003764"/>
                </a:solidFill>
                <a:latin typeface="Trebuchet MS" panose="020B0603020202020204" pitchFamily="34" charset="0"/>
              </a:rPr>
              <a:t>and flexibility</a:t>
            </a:r>
            <a:endParaRPr lang="en-US" sz="1800" dirty="0">
              <a:solidFill>
                <a:srgbClr val="003764"/>
              </a:solidFill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3764"/>
              </a:solidFill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3764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46"/>
          <a:stretch/>
        </p:blipFill>
        <p:spPr>
          <a:xfrm>
            <a:off x="371474" y="2047874"/>
            <a:ext cx="5132099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1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94" t="1" b="-619"/>
          <a:stretch/>
        </p:blipFill>
        <p:spPr>
          <a:xfrm>
            <a:off x="0" y="1181477"/>
            <a:ext cx="10056137" cy="613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5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2138838"/>
            <a:ext cx="4804594" cy="418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9" indent="-28573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3767"/>
                </a:solidFill>
                <a:cs typeface="Arial" panose="020B0604020202020204" pitchFamily="34" charset="0"/>
              </a:rPr>
              <a:t>Blows strongest when demand is highest</a:t>
            </a:r>
          </a:p>
          <a:p>
            <a:pPr marL="285739" indent="-28573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3767"/>
                </a:solidFill>
                <a:cs typeface="Arial" panose="020B0604020202020204" pitchFamily="34" charset="0"/>
              </a:rPr>
              <a:t>Can serve large coastal population centers</a:t>
            </a:r>
          </a:p>
          <a:p>
            <a:pPr marL="285739" indent="-28573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3767"/>
                </a:solidFill>
                <a:cs typeface="Arial" panose="020B0604020202020204" pitchFamily="34" charset="0"/>
              </a:rPr>
              <a:t>Investments in coastal infrastructure</a:t>
            </a:r>
          </a:p>
          <a:p>
            <a:pPr marL="285739" indent="-28573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3767"/>
                </a:solidFill>
                <a:cs typeface="Arial" panose="020B0604020202020204" pitchFamily="34" charset="0"/>
              </a:rPr>
              <a:t>Job creation opportunity</a:t>
            </a:r>
          </a:p>
          <a:p>
            <a:pPr marL="285739" indent="-28573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3767"/>
                </a:solidFill>
                <a:cs typeface="Arial" panose="020B0604020202020204" pitchFamily="34" charset="0"/>
              </a:rPr>
              <a:t>Clean, domestic energy source</a:t>
            </a:r>
          </a:p>
          <a:p>
            <a:pPr marL="285739" indent="-28573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3767"/>
                </a:solidFill>
                <a:cs typeface="Arial" panose="020B0604020202020204" pitchFamily="34" charset="0"/>
              </a:rPr>
              <a:t>Increased energy security</a:t>
            </a:r>
          </a:p>
          <a:p>
            <a:pPr marL="285739" indent="-28573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3767"/>
                </a:solidFill>
                <a:cs typeface="Arial" panose="020B0604020202020204" pitchFamily="34" charset="0"/>
              </a:rPr>
              <a:t>Fuel diversity</a:t>
            </a:r>
          </a:p>
          <a:p>
            <a:pPr marL="285739" indent="-28573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3767"/>
                </a:solidFill>
                <a:cs typeface="Arial" panose="020B0604020202020204" pitchFamily="34" charset="0"/>
              </a:rPr>
              <a:t>Long-term (15-25 year) price </a:t>
            </a:r>
            <a:r>
              <a:rPr lang="en-US" sz="2100" dirty="0" smtClean="0">
                <a:solidFill>
                  <a:srgbClr val="003767"/>
                </a:solidFill>
                <a:cs typeface="Arial" panose="020B0604020202020204" pitchFamily="34" charset="0"/>
              </a:rPr>
              <a:t>certainty</a:t>
            </a:r>
            <a:endParaRPr lang="en-US" sz="2100" dirty="0">
              <a:solidFill>
                <a:srgbClr val="003767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34" y="2209800"/>
            <a:ext cx="3932166" cy="3869667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128493" y="7022928"/>
            <a:ext cx="5191284" cy="18672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rgbClr val="003768"/>
                </a:solidFill>
                <a:cs typeface="Arial"/>
              </a:rPr>
              <a:t>Photo: Deepwater Wind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476434" y="1510268"/>
            <a:ext cx="4843343" cy="547132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200" b="1" dirty="0" smtClean="0">
                <a:solidFill>
                  <a:srgbClr val="003764"/>
                </a:solidFill>
                <a:latin typeface="Trebuchet MS" panose="020B0603020202020204" pitchFamily="34" charset="0"/>
                <a:ea typeface="+mj-ea"/>
                <a:cs typeface="+mj-cs"/>
              </a:rPr>
              <a:t>Benefits of Offshore Wind Energy</a:t>
            </a:r>
            <a:endParaRPr lang="en-US" sz="2200" b="1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8416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311" y="1694"/>
          <a:ext cx="1309" cy="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1" y="1694"/>
                        <a:ext cx="1309" cy="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1"/>
          <p:cNvSpPr txBox="1">
            <a:spLocks/>
          </p:cNvSpPr>
          <p:nvPr/>
        </p:nvSpPr>
        <p:spPr>
          <a:xfrm>
            <a:off x="516415" y="1371600"/>
            <a:ext cx="6341585" cy="547132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200" b="1" dirty="0" smtClean="0">
                <a:solidFill>
                  <a:srgbClr val="003764"/>
                </a:solidFill>
                <a:latin typeface="Trebuchet MS" panose="020B0603020202020204" pitchFamily="34" charset="0"/>
                <a:ea typeface="+mj-ea"/>
                <a:cs typeface="+mj-cs"/>
              </a:rPr>
              <a:t>Falling Costs of Offshore Wind</a:t>
            </a:r>
            <a:endParaRPr lang="en-US" sz="2200" b="1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1600200" y="2009638"/>
            <a:ext cx="8001000" cy="352562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Trebuchet MS"/>
                <a:cs typeface="Trebuchet MS"/>
              </a:rPr>
              <a:t>2017 Unsubsidized </a:t>
            </a:r>
            <a:r>
              <a:rPr lang="en-US" sz="1800" dirty="0" err="1">
                <a:solidFill>
                  <a:srgbClr val="002060"/>
                </a:solidFill>
                <a:latin typeface="Trebuchet MS"/>
                <a:cs typeface="Trebuchet MS"/>
              </a:rPr>
              <a:t>Levelized</a:t>
            </a:r>
            <a:r>
              <a:rPr lang="en-US" sz="1800" dirty="0">
                <a:solidFill>
                  <a:srgbClr val="002060"/>
                </a:solidFill>
                <a:latin typeface="Trebuchet MS"/>
                <a:cs typeface="Trebuchet MS"/>
              </a:rPr>
              <a:t> Cost of Energy ($/MWh)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2438400"/>
            <a:ext cx="6775799" cy="4347564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199782" y="6893424"/>
            <a:ext cx="8306055" cy="298757"/>
          </a:xfrm>
          <a:prstGeom prst="rect">
            <a:avLst/>
          </a:prstGeom>
        </p:spPr>
        <p:txBody>
          <a:bodyPr vert="horz" wrap="square" lIns="109728" tIns="54864" rIns="109728" bIns="54864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50" dirty="0">
                <a:solidFill>
                  <a:srgbClr val="003768"/>
                </a:solidFill>
                <a:cs typeface="Arial"/>
              </a:rPr>
              <a:t>Source: Lazard, </a:t>
            </a:r>
            <a:r>
              <a:rPr lang="en-US" sz="1050" i="1" dirty="0" err="1">
                <a:solidFill>
                  <a:srgbClr val="003768"/>
                </a:solidFill>
                <a:cs typeface="Arial"/>
              </a:rPr>
              <a:t>Levelized</a:t>
            </a:r>
            <a:r>
              <a:rPr lang="en-US" sz="1050" i="1" dirty="0">
                <a:solidFill>
                  <a:srgbClr val="003768"/>
                </a:solidFill>
                <a:cs typeface="Arial"/>
              </a:rPr>
              <a:t> Cost of Energy Analysis Version 11.0</a:t>
            </a:r>
            <a:r>
              <a:rPr lang="en-US" sz="1050" dirty="0">
                <a:solidFill>
                  <a:srgbClr val="003768"/>
                </a:solidFill>
                <a:cs typeface="Arial"/>
              </a:rPr>
              <a:t>, 2017</a:t>
            </a:r>
          </a:p>
        </p:txBody>
      </p:sp>
      <p:sp>
        <p:nvSpPr>
          <p:cNvPr id="10" name="Oval 9"/>
          <p:cNvSpPr/>
          <p:nvPr/>
        </p:nvSpPr>
        <p:spPr>
          <a:xfrm>
            <a:off x="5701726" y="4460948"/>
            <a:ext cx="470474" cy="48368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3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6891933"/>
            <a:ext cx="5257800" cy="220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dirty="0" smtClean="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Source</a:t>
            </a:r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: AWEA U.S. Wind Industry </a:t>
            </a:r>
            <a:r>
              <a:rPr lang="en-US" sz="900" dirty="0" smtClean="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Annual Market Report Year Ending 2017</a:t>
            </a:r>
            <a:endParaRPr lang="en-US" sz="900" dirty="0">
              <a:solidFill>
                <a:schemeClr val="tx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1950" y="1428750"/>
            <a:ext cx="8137071" cy="781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764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ym typeface="Trebuchet MS" panose="020B0603020202020204" pitchFamily="34" charset="0"/>
              </a:rPr>
              <a:t>Map of U.S. Offshore Wind Activity</a:t>
            </a:r>
          </a:p>
          <a:p>
            <a:endParaRPr lang="en-US" sz="2200" b="1" dirty="0"/>
          </a:p>
        </p:txBody>
      </p:sp>
      <p:pic>
        <p:nvPicPr>
          <p:cNvPr id="2" name="Picture 1" descr="Screen Shot 2018-06-15 at 3.27.5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8"/>
          <a:stretch/>
        </p:blipFill>
        <p:spPr>
          <a:xfrm>
            <a:off x="1295400" y="2105289"/>
            <a:ext cx="7696200" cy="45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0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ts Team">
      <a:majorFont>
        <a:latin typeface="Avenir LT 55 Roman"/>
        <a:ea typeface=""/>
        <a:cs typeface=""/>
      </a:majorFont>
      <a:minorFont>
        <a:latin typeface="Avenir LT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20884</TotalTime>
  <Words>802</Words>
  <Application>Microsoft Macintosh PowerPoint</Application>
  <PresentationFormat>Custom</PresentationFormat>
  <Paragraphs>93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2_Office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Clay Marshall</dc:creator>
  <cp:lastModifiedBy>Hannah Hunt</cp:lastModifiedBy>
  <cp:revision>487</cp:revision>
  <cp:lastPrinted>2013-09-23T21:16:13Z</cp:lastPrinted>
  <dcterms:created xsi:type="dcterms:W3CDTF">2013-09-18T19:20:13Z</dcterms:created>
  <dcterms:modified xsi:type="dcterms:W3CDTF">2018-06-15T20:13:31Z</dcterms:modified>
</cp:coreProperties>
</file>