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14"/>
  </p:notesMasterIdLst>
  <p:handoutMasterIdLst>
    <p:handoutMasterId r:id="rId15"/>
  </p:handoutMasterIdLst>
  <p:sldIdLst>
    <p:sldId id="270" r:id="rId5"/>
    <p:sldId id="282" r:id="rId6"/>
    <p:sldId id="279" r:id="rId7"/>
    <p:sldId id="307" r:id="rId8"/>
    <p:sldId id="306" r:id="rId9"/>
    <p:sldId id="302" r:id="rId10"/>
    <p:sldId id="308" r:id="rId11"/>
    <p:sldId id="272" r:id="rId12"/>
    <p:sldId id="291" r:id="rId13"/>
  </p:sldIdLst>
  <p:sldSz cx="9144000" cy="6858000" type="screen4x3"/>
  <p:notesSz cx="6973888"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Alexander" initials="BA" lastIdx="2" clrIdx="0"/>
  <p:cmAuthor id="1" name="Gerri Madrid-Davis" initials="GMD" lastIdx="7" clrIdx="1"/>
  <p:cmAuthor id="2" name="HP" initials="H"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4574" autoAdjust="0"/>
  </p:normalViewPr>
  <p:slideViewPr>
    <p:cSldViewPr snapToGrid="0" snapToObjects="1">
      <p:cViewPr varScale="1">
        <p:scale>
          <a:sx n="82" d="100"/>
          <a:sy n="82" d="100"/>
        </p:scale>
        <p:origin x="108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2018" cy="461804"/>
          </a:xfrm>
          <a:prstGeom prst="rect">
            <a:avLst/>
          </a:prstGeom>
        </p:spPr>
        <p:txBody>
          <a:bodyPr vert="horz" lIns="92683" tIns="46339" rIns="92683" bIns="46339" rtlCol="0"/>
          <a:lstStyle>
            <a:lvl1pPr algn="l">
              <a:defRPr sz="1200"/>
            </a:lvl1pPr>
          </a:lstStyle>
          <a:p>
            <a:endParaRPr lang="en-US" dirty="0"/>
          </a:p>
        </p:txBody>
      </p:sp>
      <p:sp>
        <p:nvSpPr>
          <p:cNvPr id="3" name="Date Placeholder 2"/>
          <p:cNvSpPr>
            <a:spLocks noGrp="1"/>
          </p:cNvSpPr>
          <p:nvPr>
            <p:ph type="dt" sz="quarter" idx="1"/>
          </p:nvPr>
        </p:nvSpPr>
        <p:spPr>
          <a:xfrm>
            <a:off x="3950256" y="0"/>
            <a:ext cx="3022018" cy="461804"/>
          </a:xfrm>
          <a:prstGeom prst="rect">
            <a:avLst/>
          </a:prstGeom>
        </p:spPr>
        <p:txBody>
          <a:bodyPr vert="horz" lIns="92683" tIns="46339" rIns="92683" bIns="46339" rtlCol="0"/>
          <a:lstStyle>
            <a:lvl1pPr algn="r">
              <a:defRPr sz="1200"/>
            </a:lvl1pPr>
          </a:lstStyle>
          <a:p>
            <a:fld id="{A4B536DE-D2D0-7D40-9323-62A6DA083997}" type="datetimeFigureOut">
              <a:rPr lang="en-US" smtClean="0"/>
              <a:t>11/10/17</a:t>
            </a:fld>
            <a:endParaRPr lang="en-US" dirty="0"/>
          </a:p>
        </p:txBody>
      </p:sp>
      <p:sp>
        <p:nvSpPr>
          <p:cNvPr id="4" name="Footer Placeholder 3"/>
          <p:cNvSpPr>
            <a:spLocks noGrp="1"/>
          </p:cNvSpPr>
          <p:nvPr>
            <p:ph type="ftr" sz="quarter" idx="2"/>
          </p:nvPr>
        </p:nvSpPr>
        <p:spPr>
          <a:xfrm>
            <a:off x="1" y="8772668"/>
            <a:ext cx="3022018" cy="461804"/>
          </a:xfrm>
          <a:prstGeom prst="rect">
            <a:avLst/>
          </a:prstGeom>
        </p:spPr>
        <p:txBody>
          <a:bodyPr vert="horz" lIns="92683" tIns="46339" rIns="92683" bIns="4633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0256" y="8772668"/>
            <a:ext cx="3022018" cy="461804"/>
          </a:xfrm>
          <a:prstGeom prst="rect">
            <a:avLst/>
          </a:prstGeom>
        </p:spPr>
        <p:txBody>
          <a:bodyPr vert="horz" lIns="92683" tIns="46339" rIns="92683" bIns="46339" rtlCol="0" anchor="b"/>
          <a:lstStyle>
            <a:lvl1pPr algn="r">
              <a:defRPr sz="1200"/>
            </a:lvl1pPr>
          </a:lstStyle>
          <a:p>
            <a:fld id="{6E06BA1F-72CD-9840-A219-807C7BEACDF7}" type="slidenum">
              <a:rPr lang="en-US" smtClean="0"/>
              <a:t>‹#›</a:t>
            </a:fld>
            <a:endParaRPr lang="en-US" dirty="0"/>
          </a:p>
        </p:txBody>
      </p:sp>
    </p:spTree>
    <p:extLst>
      <p:ext uri="{BB962C8B-B14F-4D97-AF65-F5344CB8AC3E}">
        <p14:creationId xmlns:p14="http://schemas.microsoft.com/office/powerpoint/2010/main" val="3365266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6"/>
            <a:ext cx="3022600" cy="461962"/>
          </a:xfrm>
          <a:prstGeom prst="rect">
            <a:avLst/>
          </a:prstGeom>
        </p:spPr>
        <p:txBody>
          <a:bodyPr vert="horz" lIns="91384" tIns="45691" rIns="91384" bIns="45691" rtlCol="0"/>
          <a:lstStyle>
            <a:lvl1pPr algn="l">
              <a:defRPr sz="1200"/>
            </a:lvl1pPr>
          </a:lstStyle>
          <a:p>
            <a:endParaRPr lang="en-US" dirty="0"/>
          </a:p>
        </p:txBody>
      </p:sp>
      <p:sp>
        <p:nvSpPr>
          <p:cNvPr id="3" name="Date Placeholder 2"/>
          <p:cNvSpPr>
            <a:spLocks noGrp="1"/>
          </p:cNvSpPr>
          <p:nvPr>
            <p:ph type="dt" idx="1"/>
          </p:nvPr>
        </p:nvSpPr>
        <p:spPr>
          <a:xfrm>
            <a:off x="3949701" y="6"/>
            <a:ext cx="3022600" cy="461962"/>
          </a:xfrm>
          <a:prstGeom prst="rect">
            <a:avLst/>
          </a:prstGeom>
        </p:spPr>
        <p:txBody>
          <a:bodyPr vert="horz" lIns="91384" tIns="45691" rIns="91384" bIns="45691" rtlCol="0"/>
          <a:lstStyle>
            <a:lvl1pPr algn="r">
              <a:defRPr sz="1200"/>
            </a:lvl1pPr>
          </a:lstStyle>
          <a:p>
            <a:fld id="{839488CD-275A-4F4E-B147-C29EC094C9C0}" type="datetimeFigureOut">
              <a:rPr lang="en-US" smtClean="0"/>
              <a:t>11/10/17</a:t>
            </a:fld>
            <a:endParaRPr lang="en-US" dirty="0"/>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1384" tIns="45691" rIns="91384" bIns="45691" rtlCol="0" anchor="ctr"/>
          <a:lstStyle/>
          <a:p>
            <a:endParaRPr lang="en-US" dirty="0"/>
          </a:p>
        </p:txBody>
      </p:sp>
      <p:sp>
        <p:nvSpPr>
          <p:cNvPr id="5" name="Notes Placeholder 4"/>
          <p:cNvSpPr>
            <a:spLocks noGrp="1"/>
          </p:cNvSpPr>
          <p:nvPr>
            <p:ph type="body" sz="quarter" idx="3"/>
          </p:nvPr>
        </p:nvSpPr>
        <p:spPr>
          <a:xfrm>
            <a:off x="696914" y="4387854"/>
            <a:ext cx="5580062" cy="4156075"/>
          </a:xfrm>
          <a:prstGeom prst="rect">
            <a:avLst/>
          </a:prstGeom>
        </p:spPr>
        <p:txBody>
          <a:bodyPr vert="horz" lIns="91384" tIns="45691" rIns="91384" bIns="4569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531"/>
            <a:ext cx="3022600" cy="461962"/>
          </a:xfrm>
          <a:prstGeom prst="rect">
            <a:avLst/>
          </a:prstGeom>
        </p:spPr>
        <p:txBody>
          <a:bodyPr vert="horz" lIns="91384" tIns="45691" rIns="91384" bIns="456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49701" y="8772531"/>
            <a:ext cx="3022600" cy="461962"/>
          </a:xfrm>
          <a:prstGeom prst="rect">
            <a:avLst/>
          </a:prstGeom>
        </p:spPr>
        <p:txBody>
          <a:bodyPr vert="horz" lIns="91384" tIns="45691" rIns="91384" bIns="45691" rtlCol="0" anchor="b"/>
          <a:lstStyle>
            <a:lvl1pPr algn="r">
              <a:defRPr sz="1200"/>
            </a:lvl1pPr>
          </a:lstStyle>
          <a:p>
            <a:fld id="{A0366553-3688-4659-8FE1-A4DC800D5DE8}" type="slidenum">
              <a:rPr lang="en-US" smtClean="0"/>
              <a:t>‹#›</a:t>
            </a:fld>
            <a:endParaRPr lang="en-US" dirty="0"/>
          </a:p>
        </p:txBody>
      </p:sp>
    </p:spTree>
    <p:extLst>
      <p:ext uri="{BB962C8B-B14F-4D97-AF65-F5344CB8AC3E}">
        <p14:creationId xmlns:p14="http://schemas.microsoft.com/office/powerpoint/2010/main" val="225261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66553-3688-4659-8FE1-A4DC800D5DE8}" type="slidenum">
              <a:rPr lang="en-US" smtClean="0"/>
              <a:t>9</a:t>
            </a:fld>
            <a:endParaRPr lang="en-US" dirty="0"/>
          </a:p>
        </p:txBody>
      </p:sp>
    </p:spTree>
    <p:extLst>
      <p:ext uri="{BB962C8B-B14F-4D97-AF65-F5344CB8AC3E}">
        <p14:creationId xmlns:p14="http://schemas.microsoft.com/office/powerpoint/2010/main" val="112422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ackground_cover_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3668770" y="2130425"/>
            <a:ext cx="4789429"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68770" y="3886200"/>
            <a:ext cx="410363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96017" y="6219984"/>
            <a:ext cx="1239198" cy="317500"/>
          </a:xfrm>
          <a:prstGeom prst="rect">
            <a:avLst/>
          </a:prstGeom>
        </p:spPr>
      </p:pic>
    </p:spTree>
    <p:extLst>
      <p:ext uri="{BB962C8B-B14F-4D97-AF65-F5344CB8AC3E}">
        <p14:creationId xmlns:p14="http://schemas.microsoft.com/office/powerpoint/2010/main" val="179307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background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722313" y="3642614"/>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02484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222248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background_bars_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9350" y="0"/>
            <a:ext cx="2974650" cy="6857543"/>
          </a:xfrm>
          <a:prstGeom prst="rect">
            <a:avLst/>
          </a:prstGeom>
        </p:spPr>
      </p:pic>
      <p:sp>
        <p:nvSpPr>
          <p:cNvPr id="2" name="Title 1"/>
          <p:cNvSpPr>
            <a:spLocks noGrp="1"/>
          </p:cNvSpPr>
          <p:nvPr>
            <p:ph type="title"/>
          </p:nvPr>
        </p:nvSpPr>
        <p:spPr>
          <a:xfrm>
            <a:off x="457200" y="740770"/>
            <a:ext cx="8229600" cy="676868"/>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7ABCD-0170-DA4C-8A3E-181ED922A8B5}" type="slidenum">
              <a:rPr lang="en-US" smtClean="0"/>
              <a:pPr/>
              <a:t>‹#›</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8" name="Picture 7"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191"/>
            <a:ext cx="1456992" cy="373302"/>
          </a:xfrm>
          <a:prstGeom prst="rect">
            <a:avLst/>
          </a:prstGeom>
        </p:spPr>
      </p:pic>
    </p:spTree>
    <p:extLst>
      <p:ext uri="{BB962C8B-B14F-4D97-AF65-F5344CB8AC3E}">
        <p14:creationId xmlns:p14="http://schemas.microsoft.com/office/powerpoint/2010/main" val="1130302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_bars_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9350" y="0"/>
            <a:ext cx="2974650" cy="6857543"/>
          </a:xfrm>
          <a:prstGeom prst="rect">
            <a:avLst/>
          </a:prstGeom>
        </p:spPr>
      </p:pic>
      <p:pic>
        <p:nvPicPr>
          <p:cNvPr id="9" name="Picture 8"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191"/>
            <a:ext cx="1456992" cy="373302"/>
          </a:xfrm>
          <a:prstGeom prst="rect">
            <a:avLst/>
          </a:prstGeom>
        </p:spPr>
      </p:pic>
      <p:sp>
        <p:nvSpPr>
          <p:cNvPr id="2" name="Title 1"/>
          <p:cNvSpPr>
            <a:spLocks noGrp="1"/>
          </p:cNvSpPr>
          <p:nvPr>
            <p:ph type="title"/>
          </p:nvPr>
        </p:nvSpPr>
        <p:spPr>
          <a:xfrm>
            <a:off x="457200" y="740770"/>
            <a:ext cx="8229600" cy="67686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7ABCD-0170-DA4C-8A3E-181ED922A8B5}"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706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_bar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sp>
        <p:nvSpPr>
          <p:cNvPr id="2" name="Title 1"/>
          <p:cNvSpPr>
            <a:spLocks noGrp="1"/>
          </p:cNvSpPr>
          <p:nvPr>
            <p:ph type="title"/>
          </p:nvPr>
        </p:nvSpPr>
        <p:spPr>
          <a:xfrm>
            <a:off x="457200" y="740770"/>
            <a:ext cx="8229600" cy="67686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7ABCD-0170-DA4C-8A3E-181ED922A8B5}"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1" name="Picture 10"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274191"/>
            <a:ext cx="1456992" cy="373302"/>
          </a:xfrm>
          <a:prstGeom prst="rect">
            <a:avLst/>
          </a:prstGeom>
        </p:spPr>
      </p:pic>
    </p:spTree>
    <p:extLst>
      <p:ext uri="{BB962C8B-B14F-4D97-AF65-F5344CB8AC3E}">
        <p14:creationId xmlns:p14="http://schemas.microsoft.com/office/powerpoint/2010/main" val="320754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_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5131" y="6137811"/>
            <a:ext cx="1302364" cy="33368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7ABCD-0170-DA4C-8A3E-181ED922A8B5}"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611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background_1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5131" y="6137811"/>
            <a:ext cx="1302364" cy="333684"/>
          </a:xfrm>
          <a:prstGeom prst="rect">
            <a:avLst/>
          </a:prstGeom>
        </p:spPr>
      </p:pic>
      <p:sp>
        <p:nvSpPr>
          <p:cNvPr id="2" name="Date Placeholder 1"/>
          <p:cNvSpPr>
            <a:spLocks noGrp="1"/>
          </p:cNvSpPr>
          <p:nvPr>
            <p:ph type="dt" sz="half" idx="10"/>
          </p:nvPr>
        </p:nvSpPr>
        <p:spPr/>
        <p:txBody>
          <a:bodyPr/>
          <a:lstStyle/>
          <a:p>
            <a:fld id="{E257ABCD-0170-DA4C-8A3E-181ED922A8B5}" type="slidenum">
              <a:rPr lang="en-US" smtClean="0"/>
              <a:pPr/>
              <a:t>‹#›</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9" name="Title 8"/>
          <p:cNvSpPr>
            <a:spLocks noGrp="1"/>
          </p:cNvSpPr>
          <p:nvPr>
            <p:ph type="title"/>
          </p:nvPr>
        </p:nvSpPr>
        <p:spPr>
          <a:xfrm>
            <a:off x="457200" y="3766838"/>
            <a:ext cx="8229600" cy="1143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807894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background_1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7ABCD-0170-DA4C-8A3E-181ED922A8B5}"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10" name="Picture 9" descr="AARP-RP-aligned-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55131" y="6137811"/>
            <a:ext cx="1302364" cy="333684"/>
          </a:xfrm>
          <a:prstGeom prst="rect">
            <a:avLst/>
          </a:prstGeom>
        </p:spPr>
      </p:pic>
    </p:spTree>
    <p:extLst>
      <p:ext uri="{BB962C8B-B14F-4D97-AF65-F5344CB8AC3E}">
        <p14:creationId xmlns:p14="http://schemas.microsoft.com/office/powerpoint/2010/main" val="3403045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7ABCD-0170-DA4C-8A3E-181ED922A8B5}" type="slidenum">
              <a:rPr lang="en-US" smtClean="0"/>
              <a:pPr/>
              <a:t>‹#›</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59413072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0" r:id="rId3"/>
    <p:sldLayoutId id="2147483682" r:id="rId4"/>
    <p:sldLayoutId id="2147483683" r:id="rId5"/>
    <p:sldLayoutId id="2147483684" r:id="rId6"/>
    <p:sldLayoutId id="2147483685" r:id="rId7"/>
    <p:sldLayoutId id="214748368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aarp.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mailto:wmalcolm@aarp.org" TargetMode="External"/><Relationship Id="rId4" Type="http://schemas.openxmlformats.org/officeDocument/2006/relationships/image" Target="../media/image11.jp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2508" y="1403928"/>
            <a:ext cx="7774277" cy="4017818"/>
          </a:xfrm>
        </p:spPr>
        <p:txBody>
          <a:bodyPr>
            <a:noAutofit/>
          </a:bodyPr>
          <a:lstStyle/>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endParaRPr lang="en-US" sz="1800" b="1" dirty="0" smtClean="0"/>
          </a:p>
          <a:p>
            <a:endParaRPr lang="en-US" sz="1800" b="1" dirty="0"/>
          </a:p>
          <a:p>
            <a:r>
              <a:rPr lang="en-US" sz="1800" b="1" dirty="0" smtClean="0"/>
              <a:t> </a:t>
            </a:r>
          </a:p>
          <a:p>
            <a:r>
              <a:rPr lang="en-US" sz="1800" b="1" dirty="0" smtClean="0"/>
              <a:t> </a:t>
            </a:r>
          </a:p>
          <a:p>
            <a:endParaRPr lang="en-US" sz="2400" b="1" dirty="0" smtClean="0"/>
          </a:p>
          <a:p>
            <a:endParaRPr lang="en-US" sz="2400" b="1" dirty="0"/>
          </a:p>
          <a:p>
            <a:endParaRPr lang="en-US" sz="2400" b="1" dirty="0" smtClean="0"/>
          </a:p>
          <a:p>
            <a:endParaRPr lang="en-US" sz="2400" b="1" dirty="0"/>
          </a:p>
          <a:p>
            <a:endParaRPr lang="en-US" sz="2400" b="1" dirty="0" smtClean="0"/>
          </a:p>
          <a:p>
            <a:endParaRPr lang="en-US" sz="2400" b="1" dirty="0"/>
          </a:p>
          <a:p>
            <a:endParaRPr lang="en-US" sz="3200" b="1" dirty="0" smtClean="0"/>
          </a:p>
          <a:p>
            <a:endParaRPr lang="en-US" sz="3200" b="1" dirty="0"/>
          </a:p>
          <a:p>
            <a:r>
              <a:rPr lang="en-US" sz="3200" b="1" dirty="0" smtClean="0"/>
              <a:t>20 YEARS AFTER –</a:t>
            </a:r>
          </a:p>
          <a:p>
            <a:r>
              <a:rPr lang="en-US" sz="3200" b="1" dirty="0" smtClean="0"/>
              <a:t>A CLOSER LOOK AT RTOs</a:t>
            </a:r>
          </a:p>
          <a:p>
            <a:endParaRPr lang="en-US" sz="2400" b="1" dirty="0" smtClean="0"/>
          </a:p>
          <a:p>
            <a:r>
              <a:rPr lang="en-US" sz="1050" b="1" dirty="0" smtClean="0"/>
              <a:t>by Bill Malcolm, Senior Legislative Representative,</a:t>
            </a:r>
          </a:p>
          <a:p>
            <a:r>
              <a:rPr lang="en-US" sz="1050" b="1" dirty="0" smtClean="0"/>
              <a:t>State Advocacy and Strategy Integration   </a:t>
            </a:r>
          </a:p>
          <a:p>
            <a:endParaRPr lang="en-US" sz="1050" b="1" dirty="0" smtClean="0"/>
          </a:p>
          <a:p>
            <a:r>
              <a:rPr lang="en-US" sz="1050" b="1" dirty="0" smtClean="0"/>
              <a:t>A presentation to NASUCA</a:t>
            </a:r>
          </a:p>
          <a:p>
            <a:r>
              <a:rPr lang="en-US" sz="1050" b="1" dirty="0" smtClean="0"/>
              <a:t>Baltimore, Maryland</a:t>
            </a:r>
          </a:p>
          <a:p>
            <a:r>
              <a:rPr lang="en-US" sz="1050" b="1" dirty="0" smtClean="0"/>
              <a:t>November 14, 2017 </a:t>
            </a:r>
            <a:endParaRPr lang="en-US" sz="1050" b="1" i="1" u="sng" dirty="0"/>
          </a:p>
        </p:txBody>
      </p:sp>
    </p:spTree>
    <p:extLst>
      <p:ext uri="{BB962C8B-B14F-4D97-AF65-F5344CB8AC3E}">
        <p14:creationId xmlns:p14="http://schemas.microsoft.com/office/powerpoint/2010/main" val="2568633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About AARP</a:t>
            </a:r>
            <a:endParaRPr lang="en-US" b="1" dirty="0"/>
          </a:p>
        </p:txBody>
      </p:sp>
      <p:sp>
        <p:nvSpPr>
          <p:cNvPr id="5" name="Content Placeholder 4"/>
          <p:cNvSpPr>
            <a:spLocks noGrp="1"/>
          </p:cNvSpPr>
          <p:nvPr>
            <p:ph idx="1"/>
          </p:nvPr>
        </p:nvSpPr>
        <p:spPr/>
        <p:txBody>
          <a:bodyPr>
            <a:normAutofit fontScale="40000" lnSpcReduction="20000"/>
          </a:bodyPr>
          <a:lstStyle/>
          <a:p>
            <a:pPr marL="0" indent="0">
              <a:buNone/>
            </a:pPr>
            <a:endParaRPr lang="en-US" dirty="0"/>
          </a:p>
          <a:p>
            <a:pPr marL="0" indent="0">
              <a:buNone/>
            </a:pPr>
            <a:r>
              <a:rPr lang="en-US" sz="7200" b="1" dirty="0">
                <a:latin typeface="Arial" panose="020B0604020202020204" pitchFamily="34" charset="0"/>
                <a:cs typeface="Arial" panose="020B0604020202020204" pitchFamily="34" charset="0"/>
              </a:rPr>
              <a:t>AARP, with its nearly 38 million </a:t>
            </a:r>
            <a:r>
              <a:rPr lang="en-US" sz="7200" b="1" dirty="0" smtClean="0">
                <a:latin typeface="Arial" panose="020B0604020202020204" pitchFamily="34" charset="0"/>
                <a:cs typeface="Arial" panose="020B0604020202020204" pitchFamily="34" charset="0"/>
              </a:rPr>
              <a:t>members, is </a:t>
            </a:r>
            <a:r>
              <a:rPr lang="en-US" sz="7200" b="1" dirty="0">
                <a:latin typeface="Arial" panose="020B0604020202020204" pitchFamily="34" charset="0"/>
                <a:cs typeface="Arial" panose="020B0604020202020204" pitchFamily="34" charset="0"/>
              </a:rPr>
              <a:t>a </a:t>
            </a:r>
            <a:r>
              <a:rPr lang="en-US" sz="7200" b="1" dirty="0" smtClean="0">
                <a:latin typeface="Arial" panose="020B0604020202020204" pitchFamily="34" charset="0"/>
                <a:cs typeface="Arial" panose="020B0604020202020204" pitchFamily="34" charset="0"/>
              </a:rPr>
              <a:t>nonprofit</a:t>
            </a:r>
            <a:r>
              <a:rPr lang="en-US" sz="7200" b="1" dirty="0">
                <a:latin typeface="Arial" panose="020B0604020202020204" pitchFamily="34" charset="0"/>
                <a:cs typeface="Arial" panose="020B0604020202020204" pitchFamily="34" charset="0"/>
              </a:rPr>
              <a:t>, nonpartisan </a:t>
            </a:r>
            <a:r>
              <a:rPr lang="en-US" sz="7200" b="1" dirty="0" smtClean="0">
                <a:latin typeface="Arial" panose="020B0604020202020204" pitchFamily="34" charset="0"/>
                <a:cs typeface="Arial" panose="020B0604020202020204" pitchFamily="34" charset="0"/>
              </a:rPr>
              <a:t>organization that </a:t>
            </a:r>
            <a:r>
              <a:rPr lang="en-US" sz="7200" b="1" dirty="0">
                <a:latin typeface="Arial" panose="020B0604020202020204" pitchFamily="34" charset="0"/>
                <a:cs typeface="Arial" panose="020B0604020202020204" pitchFamily="34" charset="0"/>
              </a:rPr>
              <a:t>helps people turn their goals and dreams into real possibilities, strengthens communities and fights for the issues that matter most to families such as healthcare, employment and income security, retirement planning, affordable </a:t>
            </a:r>
            <a:r>
              <a:rPr lang="en-US" sz="7200" b="1" dirty="0" smtClean="0">
                <a:latin typeface="Arial" panose="020B0604020202020204" pitchFamily="34" charset="0"/>
                <a:cs typeface="Arial" panose="020B0604020202020204" pitchFamily="34" charset="0"/>
              </a:rPr>
              <a:t>utilities, </a:t>
            </a:r>
            <a:r>
              <a:rPr lang="en-US" sz="7200" b="1" dirty="0">
                <a:latin typeface="Arial" panose="020B0604020202020204" pitchFamily="34" charset="0"/>
                <a:cs typeface="Arial" panose="020B0604020202020204" pitchFamily="34" charset="0"/>
              </a:rPr>
              <a:t>and protection from financial abuse. </a:t>
            </a:r>
            <a:endParaRPr lang="en-US" sz="7200" b="1" dirty="0" smtClean="0">
              <a:latin typeface="Arial" panose="020B0604020202020204" pitchFamily="34" charset="0"/>
              <a:cs typeface="Arial" panose="020B0604020202020204" pitchFamily="34" charset="0"/>
            </a:endParaRPr>
          </a:p>
          <a:p>
            <a:pPr marL="0" indent="0">
              <a:buNone/>
            </a:pPr>
            <a:endParaRPr lang="en-US" sz="7200" b="1" dirty="0">
              <a:latin typeface="Arial" panose="020B0604020202020204" pitchFamily="34" charset="0"/>
              <a:cs typeface="Arial" panose="020B0604020202020204" pitchFamily="34" charset="0"/>
            </a:endParaRPr>
          </a:p>
          <a:p>
            <a:pPr marL="0" indent="0">
              <a:buNone/>
            </a:pPr>
            <a:r>
              <a:rPr lang="en-US" sz="7200" b="1" dirty="0" smtClean="0">
                <a:latin typeface="Arial" panose="020B0604020202020204" pitchFamily="34" charset="0"/>
                <a:cs typeface="Arial" panose="020B0604020202020204" pitchFamily="34" charset="0"/>
              </a:rPr>
              <a:t>Learn </a:t>
            </a:r>
            <a:r>
              <a:rPr lang="en-US" sz="7200" b="1" dirty="0">
                <a:latin typeface="Arial" panose="020B0604020202020204" pitchFamily="34" charset="0"/>
                <a:cs typeface="Arial" panose="020B0604020202020204" pitchFamily="34" charset="0"/>
              </a:rPr>
              <a:t>more at </a:t>
            </a:r>
            <a:r>
              <a:rPr lang="en-US" sz="7200" b="1" dirty="0" smtClean="0">
                <a:latin typeface="Arial" panose="020B0604020202020204" pitchFamily="34" charset="0"/>
                <a:cs typeface="Arial" panose="020B0604020202020204" pitchFamily="34" charset="0"/>
                <a:hlinkClick r:id="rId2"/>
              </a:rPr>
              <a:t>www.aarp.org</a:t>
            </a:r>
            <a:r>
              <a:rPr lang="en-US" sz="7200" b="1" dirty="0" smtClean="0">
                <a:latin typeface="Arial" panose="020B0604020202020204" pitchFamily="34" charset="0"/>
                <a:cs typeface="Arial" panose="020B0604020202020204" pitchFamily="34" charset="0"/>
              </a:rPr>
              <a:t>.</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44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Our utility positions</a:t>
            </a:r>
            <a:endParaRPr lang="en-US" b="1" dirty="0"/>
          </a:p>
        </p:txBody>
      </p:sp>
      <p:sp>
        <p:nvSpPr>
          <p:cNvPr id="6" name="Content Placeholder 5"/>
          <p:cNvSpPr>
            <a:spLocks noGrp="1"/>
          </p:cNvSpPr>
          <p:nvPr>
            <p:ph idx="1"/>
          </p:nvPr>
        </p:nvSpPr>
        <p:spPr>
          <a:xfrm>
            <a:off x="457200" y="1600200"/>
            <a:ext cx="5749636" cy="4525963"/>
          </a:xfrm>
        </p:spPr>
        <p:txBody>
          <a:bodyPr>
            <a:normAutofit fontScale="92500" lnSpcReduction="10000"/>
          </a:bodyPr>
          <a:lstStyle/>
          <a:p>
            <a:r>
              <a:rPr lang="en-US" b="1" dirty="0" smtClean="0">
                <a:latin typeface="+mj-lt"/>
              </a:rPr>
              <a:t>Fair and affordable rates</a:t>
            </a:r>
          </a:p>
          <a:p>
            <a:r>
              <a:rPr lang="en-US" b="1" dirty="0" smtClean="0">
                <a:latin typeface="+mj-lt"/>
              </a:rPr>
              <a:t>Oppose mandatory demand charges, increased customer charges</a:t>
            </a:r>
          </a:p>
          <a:p>
            <a:r>
              <a:rPr lang="en-US" b="1" dirty="0" smtClean="0">
                <a:latin typeface="+mj-lt"/>
              </a:rPr>
              <a:t>Question subsidies, surcharges, fast tracking rate increases, etc.</a:t>
            </a:r>
          </a:p>
          <a:p>
            <a:r>
              <a:rPr lang="en-US" b="1" dirty="0" smtClean="0">
                <a:latin typeface="+mj-lt"/>
              </a:rPr>
              <a:t>Low prices and a surplus of power are not a problem for consumers</a:t>
            </a:r>
            <a:endParaRPr lang="en-US"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37" y="1500766"/>
            <a:ext cx="2937164" cy="3920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790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AARP’s RTO Policy</a:t>
            </a:r>
            <a:endParaRPr lang="en-US" b="1"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Improving </a:t>
            </a:r>
            <a:r>
              <a:rPr lang="en-US" b="1" dirty="0"/>
              <a:t>regional transmission organizations </a:t>
            </a:r>
            <a:r>
              <a:rPr lang="en-US" b="1" dirty="0" smtClean="0"/>
              <a:t> -</a:t>
            </a:r>
          </a:p>
          <a:p>
            <a:pPr marL="0" indent="0">
              <a:buNone/>
            </a:pPr>
            <a:endParaRPr lang="en-US" b="1" dirty="0" smtClean="0"/>
          </a:p>
          <a:p>
            <a:pPr marL="0" indent="0">
              <a:buNone/>
            </a:pPr>
            <a:r>
              <a:rPr lang="en-US" b="1" dirty="0" smtClean="0"/>
              <a:t>The </a:t>
            </a:r>
            <a:r>
              <a:rPr lang="en-US" b="1" dirty="0"/>
              <a:t>Federal Energy Regulatory Commission, with assistance from the states, should ensure that RTOs: </a:t>
            </a:r>
          </a:p>
          <a:p>
            <a:pPr marL="0" indent="0">
              <a:buNone/>
            </a:pPr>
            <a:r>
              <a:rPr lang="en-US" b="1" dirty="0" smtClean="0"/>
              <a:t>• </a:t>
            </a:r>
            <a:r>
              <a:rPr lang="en-US" b="1" dirty="0"/>
              <a:t>are cost-effective, transparent, and accountable in governance to a broad group of stakeholders, including residential consumer representatives; </a:t>
            </a:r>
          </a:p>
          <a:p>
            <a:pPr marL="0" indent="0">
              <a:buNone/>
            </a:pPr>
            <a:r>
              <a:rPr lang="en-US" b="1" dirty="0"/>
              <a:t>• minimize cost of operations to ratepayers; </a:t>
            </a:r>
          </a:p>
          <a:p>
            <a:pPr marL="0" indent="0">
              <a:buNone/>
            </a:pPr>
            <a:r>
              <a:rPr lang="en-US" b="1" dirty="0"/>
              <a:t>• include mechanisms for diverse representation of residential ratepayers in proceedings; </a:t>
            </a:r>
          </a:p>
          <a:p>
            <a:pPr marL="0" indent="0">
              <a:buNone/>
            </a:pPr>
            <a:r>
              <a:rPr lang="en-US" b="1" dirty="0"/>
              <a:t>• follow open meetings laws and publish market bid data in a timely fashion; </a:t>
            </a:r>
          </a:p>
          <a:p>
            <a:pPr marL="0" indent="0">
              <a:buNone/>
            </a:pPr>
            <a:r>
              <a:rPr lang="en-US" b="1" dirty="0"/>
              <a:t>• are completely independent of transmission and distribution owners and generators; </a:t>
            </a:r>
          </a:p>
          <a:p>
            <a:pPr marL="0" indent="0">
              <a:buNone/>
            </a:pPr>
            <a:r>
              <a:rPr lang="en-US" b="1" dirty="0"/>
              <a:t>• provide protections against market manipulation; and </a:t>
            </a:r>
          </a:p>
          <a:p>
            <a:pPr marL="0" indent="0">
              <a:buNone/>
            </a:pPr>
            <a:r>
              <a:rPr lang="en-US" b="1" dirty="0" smtClean="0"/>
              <a:t>• </a:t>
            </a:r>
            <a:r>
              <a:rPr lang="en-US" b="1" dirty="0"/>
              <a:t>enact ethics reforms, including a ban on revolving-door hiring. </a:t>
            </a:r>
          </a:p>
          <a:p>
            <a:endParaRPr lang="en-US" b="1" dirty="0"/>
          </a:p>
        </p:txBody>
      </p:sp>
    </p:spTree>
    <p:extLst>
      <p:ext uri="{BB962C8B-B14F-4D97-AF65-F5344CB8AC3E}">
        <p14:creationId xmlns:p14="http://schemas.microsoft.com/office/powerpoint/2010/main" val="162398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AARP has engaged on RTO issues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smtClean="0"/>
              <a:t>Opposed MISO’s plan to impose a 3 year capacity market on IL and MI only</a:t>
            </a:r>
          </a:p>
          <a:p>
            <a:r>
              <a:rPr lang="en-US" b="1" dirty="0" smtClean="0"/>
              <a:t>Questioned Colorado utilities plan to join SPP </a:t>
            </a:r>
          </a:p>
          <a:p>
            <a:r>
              <a:rPr lang="en-US" b="1" dirty="0" smtClean="0"/>
              <a:t>Urged ERCOT and the PUC to closely monitor the Vistra Dynegy merger</a:t>
            </a:r>
          </a:p>
          <a:p>
            <a:r>
              <a:rPr lang="en-US" b="1" dirty="0" smtClean="0"/>
              <a:t>Utah and Wyoming’s questions on joining CAL ISO</a:t>
            </a:r>
          </a:p>
          <a:p>
            <a:r>
              <a:rPr lang="en-US" b="1" dirty="0" smtClean="0"/>
              <a:t>State subsidies for power plants vs. regional approaches (PJM)</a:t>
            </a:r>
          </a:p>
          <a:p>
            <a:r>
              <a:rPr lang="en-US" b="1" dirty="0" smtClean="0"/>
              <a:t>ISO New England’s role in the Millstone subsidy debate </a:t>
            </a:r>
            <a:endParaRPr lang="en-US" b="1" dirty="0"/>
          </a:p>
          <a:p>
            <a:r>
              <a:rPr lang="en-US" b="1" dirty="0" smtClean="0"/>
              <a:t>Testified at November 7 hearing (re: MISO push for subsidies in Illinois, letter to Governor) </a:t>
            </a:r>
            <a:endParaRPr lang="en-US" dirty="0"/>
          </a:p>
        </p:txBody>
      </p:sp>
    </p:spTree>
    <p:extLst>
      <p:ext uri="{BB962C8B-B14F-4D97-AF65-F5344CB8AC3E}">
        <p14:creationId xmlns:p14="http://schemas.microsoft.com/office/powerpoint/2010/main" val="36509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263" y="1079204"/>
            <a:ext cx="8229600" cy="676868"/>
          </a:xfrm>
        </p:spPr>
        <p:txBody>
          <a:bodyPr>
            <a:normAutofit fontScale="90000"/>
          </a:bodyPr>
          <a:lstStyle/>
          <a:p>
            <a:r>
              <a:rPr lang="en-US" b="1" dirty="0" smtClean="0"/>
              <a:t>RTOs: Myths vs. Realities?</a:t>
            </a:r>
            <a:br>
              <a:rPr lang="en-US" b="1" dirty="0" smtClean="0"/>
            </a:br>
            <a:endParaRPr lang="en-US" b="1" dirty="0"/>
          </a:p>
        </p:txBody>
      </p:sp>
      <p:sp>
        <p:nvSpPr>
          <p:cNvPr id="3" name="Content Placeholder 2"/>
          <p:cNvSpPr>
            <a:spLocks noGrp="1"/>
          </p:cNvSpPr>
          <p:nvPr>
            <p:ph idx="1"/>
          </p:nvPr>
        </p:nvSpPr>
        <p:spPr>
          <a:xfrm>
            <a:off x="470263" y="2332037"/>
            <a:ext cx="8229600" cy="4525963"/>
          </a:xfrm>
        </p:spPr>
        <p:txBody>
          <a:bodyPr>
            <a:normAutofit fontScale="77500" lnSpcReduction="20000"/>
          </a:bodyPr>
          <a:lstStyle/>
          <a:p>
            <a:r>
              <a:rPr lang="en-US" b="1" dirty="0" smtClean="0">
                <a:latin typeface="+mj-lt"/>
              </a:rPr>
              <a:t>RTOs are independent. </a:t>
            </a:r>
            <a:r>
              <a:rPr lang="en-US" b="1" i="1" dirty="0" smtClean="0">
                <a:latin typeface="+mj-lt"/>
              </a:rPr>
              <a:t>(Reality: RTO membership is voluntary. They have a duty to maximize throughout for their members)</a:t>
            </a:r>
          </a:p>
          <a:p>
            <a:r>
              <a:rPr lang="en-US" b="1" dirty="0" smtClean="0">
                <a:latin typeface="+mj-lt"/>
              </a:rPr>
              <a:t>RTOs are transparent. </a:t>
            </a:r>
            <a:r>
              <a:rPr lang="en-US" b="1" i="1" dirty="0" smtClean="0">
                <a:latin typeface="+mj-lt"/>
              </a:rPr>
              <a:t>(Reality: RTOs are complex institutions with hundreds of meetings.)</a:t>
            </a:r>
          </a:p>
          <a:p>
            <a:r>
              <a:rPr lang="en-US" b="1" dirty="0" smtClean="0">
                <a:latin typeface="+mj-lt"/>
              </a:rPr>
              <a:t>RTOs reduce rates. </a:t>
            </a:r>
            <a:r>
              <a:rPr lang="en-US" b="1" i="1" dirty="0" smtClean="0">
                <a:latin typeface="+mj-lt"/>
              </a:rPr>
              <a:t>(Reality: Uplift fees, surcharges, enhanced capacity payments, shared costs for new transmission built in other states need to be considered.)</a:t>
            </a:r>
          </a:p>
          <a:p>
            <a:r>
              <a:rPr lang="en-US" b="1" dirty="0" smtClean="0">
                <a:latin typeface="+mj-lt"/>
              </a:rPr>
              <a:t>RTOs are heavily regulated. </a:t>
            </a:r>
            <a:r>
              <a:rPr lang="en-US" b="1" i="1" dirty="0" smtClean="0">
                <a:latin typeface="+mj-lt"/>
              </a:rPr>
              <a:t>(Reality: Budgets not filed, more generous returns, formula rates, filed rate doctrine, RTOs unregulated through much of 2017)</a:t>
            </a:r>
          </a:p>
          <a:p>
            <a:endParaRPr lang="en-US" b="1" dirty="0" smtClean="0">
              <a:latin typeface="+mj-lt"/>
            </a:endParaRPr>
          </a:p>
          <a:p>
            <a:endParaRPr lang="en-US" b="1" dirty="0" smtClean="0">
              <a:latin typeface="+mj-lt"/>
            </a:endParaRPr>
          </a:p>
          <a:p>
            <a:endParaRPr lang="en-US" b="1" dirty="0">
              <a:latin typeface="+mj-lt"/>
            </a:endParaRPr>
          </a:p>
        </p:txBody>
      </p:sp>
    </p:spTree>
    <p:extLst>
      <p:ext uri="{BB962C8B-B14F-4D97-AF65-F5344CB8AC3E}">
        <p14:creationId xmlns:p14="http://schemas.microsoft.com/office/powerpoint/2010/main" val="3156216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Making a good thing better</a:t>
            </a:r>
            <a:br>
              <a:rPr lang="en-US" dirty="0" smtClean="0"/>
            </a:br>
            <a:endParaRPr lang="en-US" dirty="0"/>
          </a:p>
        </p:txBody>
      </p:sp>
      <p:sp>
        <p:nvSpPr>
          <p:cNvPr id="3" name="Content Placeholder 2"/>
          <p:cNvSpPr>
            <a:spLocks noGrp="1"/>
          </p:cNvSpPr>
          <p:nvPr>
            <p:ph idx="1"/>
          </p:nvPr>
        </p:nvSpPr>
        <p:spPr/>
        <p:txBody>
          <a:bodyPr>
            <a:noAutofit/>
          </a:bodyPr>
          <a:lstStyle/>
          <a:p>
            <a:r>
              <a:rPr lang="en-US" sz="2400" b="1" dirty="0" smtClean="0"/>
              <a:t>Establish consumer advocate sector like PJM CAPS</a:t>
            </a:r>
          </a:p>
          <a:p>
            <a:r>
              <a:rPr lang="en-US" sz="2400" b="1" dirty="0" smtClean="0"/>
              <a:t>Encourage RTOs to focus on the cost to retail consumers of their proposals</a:t>
            </a:r>
          </a:p>
          <a:p>
            <a:r>
              <a:rPr lang="en-US" sz="2400" b="1" dirty="0" smtClean="0"/>
              <a:t>Question calculations (SSR uplifts) and their impact on consumers</a:t>
            </a:r>
          </a:p>
          <a:p>
            <a:r>
              <a:rPr lang="en-US" sz="2400" b="1" dirty="0" smtClean="0"/>
              <a:t>Geography 101 </a:t>
            </a:r>
          </a:p>
          <a:p>
            <a:r>
              <a:rPr lang="en-US" sz="2400" b="1" dirty="0" smtClean="0"/>
              <a:t>Mission creep: Don’t allow RTOs to perform “free” modelling for single states .  </a:t>
            </a:r>
          </a:p>
          <a:p>
            <a:r>
              <a:rPr lang="en-US" sz="2400" b="1" dirty="0" smtClean="0"/>
              <a:t>Question spending. </a:t>
            </a:r>
          </a:p>
          <a:p>
            <a:r>
              <a:rPr lang="en-US" sz="2400" b="1" dirty="0" smtClean="0"/>
              <a:t>Don’t accept “free” travel, gifts, or meals.</a:t>
            </a:r>
          </a:p>
          <a:p>
            <a:r>
              <a:rPr lang="en-US" sz="2400" b="1" dirty="0" smtClean="0"/>
              <a:t>No false shortages.</a:t>
            </a:r>
            <a:endParaRPr lang="en-US" sz="2400" b="1" dirty="0"/>
          </a:p>
        </p:txBody>
      </p:sp>
    </p:spTree>
    <p:extLst>
      <p:ext uri="{BB962C8B-B14F-4D97-AF65-F5344CB8AC3E}">
        <p14:creationId xmlns:p14="http://schemas.microsoft.com/office/powerpoint/2010/main" val="4159540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5409" y="1893456"/>
            <a:ext cx="2780735" cy="3902508"/>
          </a:xfrm>
        </p:spPr>
      </p:pic>
      <p:sp>
        <p:nvSpPr>
          <p:cNvPr id="2" name="Title 1"/>
          <p:cNvSpPr>
            <a:spLocks noGrp="1"/>
          </p:cNvSpPr>
          <p:nvPr>
            <p:ph type="title"/>
          </p:nvPr>
        </p:nvSpPr>
        <p:spPr/>
        <p:txBody>
          <a:bodyPr>
            <a:normAutofit fontScale="90000"/>
          </a:bodyPr>
          <a:lstStyle/>
          <a:p>
            <a:r>
              <a:rPr lang="en-US" sz="3600" b="1" dirty="0" smtClean="0"/>
              <a:t>Additional thoughts for states not in an RTO</a:t>
            </a:r>
            <a:endParaRPr lang="en-US" sz="3600" b="1" dirty="0"/>
          </a:p>
        </p:txBody>
      </p:sp>
      <p:sp>
        <p:nvSpPr>
          <p:cNvPr id="3" name="Content Placeholder 2"/>
          <p:cNvSpPr>
            <a:spLocks noGrp="1"/>
          </p:cNvSpPr>
          <p:nvPr>
            <p:ph sz="half" idx="1"/>
          </p:nvPr>
        </p:nvSpPr>
        <p:spPr>
          <a:xfrm>
            <a:off x="457199" y="1533236"/>
            <a:ext cx="6682509" cy="4592927"/>
          </a:xfrm>
        </p:spPr>
        <p:txBody>
          <a:bodyPr>
            <a:normAutofit/>
          </a:bodyPr>
          <a:lstStyle/>
          <a:p>
            <a:endParaRPr lang="en-US" b="1" dirty="0" smtClean="0">
              <a:latin typeface="+mj-lt"/>
            </a:endParaRPr>
          </a:p>
          <a:p>
            <a:r>
              <a:rPr lang="en-US" b="1" dirty="0" smtClean="0">
                <a:latin typeface="+mj-lt"/>
              </a:rPr>
              <a:t>Consider the impact of turning much regulatory decision making over to the Federal government</a:t>
            </a:r>
          </a:p>
          <a:p>
            <a:r>
              <a:rPr lang="en-US" b="1" dirty="0" smtClean="0">
                <a:latin typeface="+mj-lt"/>
              </a:rPr>
              <a:t>Will regional decision making be aligned with state energy goals?</a:t>
            </a:r>
          </a:p>
          <a:p>
            <a:r>
              <a:rPr lang="en-US" b="1" dirty="0" smtClean="0">
                <a:latin typeface="+mj-lt"/>
              </a:rPr>
              <a:t>What are the costs and benefits to retail consumers?</a:t>
            </a:r>
          </a:p>
          <a:p>
            <a:endParaRPr lang="en-US" b="1" dirty="0" smtClean="0">
              <a:latin typeface="+mj-lt"/>
            </a:endParaRPr>
          </a:p>
          <a:p>
            <a:endParaRPr lang="en-US" b="1" dirty="0"/>
          </a:p>
        </p:txBody>
      </p:sp>
    </p:spTree>
    <p:extLst>
      <p:ext uri="{BB962C8B-B14F-4D97-AF65-F5344CB8AC3E}">
        <p14:creationId xmlns:p14="http://schemas.microsoft.com/office/powerpoint/2010/main" val="15554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For further information</a:t>
            </a:r>
            <a:endParaRPr lang="en-US" b="1" dirty="0"/>
          </a:p>
        </p:txBody>
      </p:sp>
      <p:sp>
        <p:nvSpPr>
          <p:cNvPr id="3" name="Content Placeholder 2"/>
          <p:cNvSpPr>
            <a:spLocks noGrp="1"/>
          </p:cNvSpPr>
          <p:nvPr>
            <p:ph idx="1"/>
          </p:nvPr>
        </p:nvSpPr>
        <p:spPr/>
        <p:txBody>
          <a:bodyPr/>
          <a:lstStyle/>
          <a:p>
            <a:r>
              <a:rPr lang="en-US" b="1" dirty="0" smtClean="0">
                <a:solidFill>
                  <a:schemeClr val="tx2"/>
                </a:solidFill>
                <a:latin typeface="+mj-lt"/>
              </a:rPr>
              <a:t>AARP.org/Policy Book (see Chapter 10)</a:t>
            </a:r>
          </a:p>
          <a:p>
            <a:r>
              <a:rPr lang="en-US" b="1" dirty="0" smtClean="0">
                <a:solidFill>
                  <a:schemeClr val="tx2"/>
                </a:solidFill>
                <a:latin typeface="+mj-lt"/>
                <a:hlinkClick r:id="rId3"/>
              </a:rPr>
              <a:t>wmalcolm@aarp.org</a:t>
            </a:r>
            <a:r>
              <a:rPr lang="en-US" b="1" dirty="0" smtClean="0">
                <a:solidFill>
                  <a:schemeClr val="tx2"/>
                </a:solidFill>
                <a:latin typeface="+mj-lt"/>
              </a:rPr>
              <a:t>, (202) 746-7590 </a:t>
            </a:r>
          </a:p>
          <a:p>
            <a:r>
              <a:rPr lang="en-US" b="1" dirty="0" smtClean="0">
                <a:solidFill>
                  <a:schemeClr val="tx2"/>
                </a:solidFill>
                <a:latin typeface="+mj-lt"/>
              </a:rPr>
              <a:t>On LinkedIn</a:t>
            </a:r>
          </a:p>
          <a:p>
            <a:r>
              <a:rPr lang="en-US" b="1" dirty="0" smtClean="0">
                <a:solidFill>
                  <a:schemeClr val="tx2"/>
                </a:solidFill>
                <a:latin typeface="+mj-lt"/>
              </a:rPr>
              <a:t>On Twitter-</a:t>
            </a:r>
          </a:p>
          <a:p>
            <a:r>
              <a:rPr lang="en-US" b="1" dirty="0" smtClean="0">
                <a:solidFill>
                  <a:schemeClr val="tx2"/>
                </a:solidFill>
                <a:latin typeface="+mj-lt"/>
              </a:rPr>
              <a:t>@billmalcolm6   </a:t>
            </a:r>
            <a:r>
              <a:rPr lang="en-US" sz="800" dirty="0" smtClean="0">
                <a:solidFill>
                  <a:schemeClr val="tx2"/>
                </a:solidFill>
                <a:latin typeface="+mj-lt"/>
              </a:rPr>
              <a:t>Final 2-7-17 2:52pm</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009" y="3761880"/>
            <a:ext cx="4645891" cy="3096120"/>
          </a:xfrm>
          <a:prstGeom prst="rect">
            <a:avLst/>
          </a:prstGeom>
        </p:spPr>
      </p:pic>
    </p:spTree>
    <p:extLst>
      <p:ext uri="{BB962C8B-B14F-4D97-AF65-F5344CB8AC3E}">
        <p14:creationId xmlns:p14="http://schemas.microsoft.com/office/powerpoint/2010/main" val="224214950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5461C0D5D62D4DB102EEAD07CB5639" ma:contentTypeVersion="1" ma:contentTypeDescription="Create a new document." ma:contentTypeScope="" ma:versionID="310880f8a2e433edbde2f1d0c8b88619">
  <xsd:schema xmlns:xsd="http://www.w3.org/2001/XMLSchema" xmlns:xs="http://www.w3.org/2001/XMLSchema" xmlns:p="http://schemas.microsoft.com/office/2006/metadata/properties" xmlns:ns2="bc0565a8-bbff-48f3-b51b-f9a24c8e41f3" targetNamespace="http://schemas.microsoft.com/office/2006/metadata/properties" ma:root="true" ma:fieldsID="5ddd67e6079079fc357a3d0a079e6af4" ns2:_="">
    <xsd:import namespace="bc0565a8-bbff-48f3-b51b-f9a24c8e41f3"/>
    <xsd:element name="properties">
      <xsd:complexType>
        <xsd:sequence>
          <xsd:element name="documentManagement">
            <xsd:complexType>
              <xsd:all>
                <xsd:element ref="ns2:Notes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565a8-bbff-48f3-b51b-f9a24c8e41f3" elementFormDefault="qualified">
    <xsd:import namespace="http://schemas.microsoft.com/office/2006/documentManagement/types"/>
    <xsd:import namespace="http://schemas.microsoft.com/office/infopath/2007/PartnerControls"/>
    <xsd:element name="Notes0" ma:index="8"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s0 xmlns="bc0565a8-bbff-48f3-b51b-f9a24c8e41f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4530C7-0AF3-4E08-BF99-86D6D32F9A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0565a8-bbff-48f3-b51b-f9a24c8e4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78128C-7BD3-4E2E-9B51-8B74E7D41510}">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bc0565a8-bbff-48f3-b51b-f9a24c8e41f3"/>
    <ds:schemaRef ds:uri="http://www.w3.org/XML/1998/namespace"/>
    <ds:schemaRef ds:uri="http://purl.org/dc/elements/1.1/"/>
  </ds:schemaRefs>
</ds:datastoreItem>
</file>

<file path=customXml/itemProps3.xml><?xml version="1.0" encoding="utf-8"?>
<ds:datastoreItem xmlns:ds="http://schemas.openxmlformats.org/officeDocument/2006/customXml" ds:itemID="{EC4D90A6-AF02-4DAD-A9F9-F58467B3F8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2918</TotalTime>
  <Words>592</Words>
  <Application>Microsoft Macintosh PowerPoint</Application>
  <PresentationFormat>On-screen Show (4:3)</PresentationFormat>
  <Paragraphs>85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Times New Roman</vt:lpstr>
      <vt:lpstr>1_Custom Design</vt:lpstr>
      <vt:lpstr>PowerPoint Presentation</vt:lpstr>
      <vt:lpstr>About AARP</vt:lpstr>
      <vt:lpstr>Our utility positions</vt:lpstr>
      <vt:lpstr>AARP’s RTO Policy</vt:lpstr>
      <vt:lpstr>AARP has engaged on RTO issues</vt:lpstr>
      <vt:lpstr>RTOs: Myths vs. Realities? </vt:lpstr>
      <vt:lpstr>Making a good thing better </vt:lpstr>
      <vt:lpstr>Additional thoughts for states not in an RTO</vt:lpstr>
      <vt:lpstr>For further information</vt:lpstr>
    </vt:vector>
  </TitlesOfParts>
  <Company>AARP</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 Malcolm Speech to SURFA May 1</dc:title>
  <dc:creator>AARP Admin</dc:creator>
  <cp:lastModifiedBy>Nicole Haslup</cp:lastModifiedBy>
  <cp:revision>257</cp:revision>
  <cp:lastPrinted>2017-11-08T15:58:43Z</cp:lastPrinted>
  <dcterms:created xsi:type="dcterms:W3CDTF">2013-03-04T16:39:12Z</dcterms:created>
  <dcterms:modified xsi:type="dcterms:W3CDTF">2017-11-10T17:55:07Z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7d449f3590744ff5b9e60563551456e7</vt:lpwstr>
  </property>
  <property fmtid="{D5CDD505-2E9C-101B-9397-08002B2CF9AE}" pid="3" name="SlidesCount">
    <vt:lpwstr>8</vt:lpwstr>
  </property>
  <property fmtid="{D5CDD505-2E9C-101B-9397-08002B2CF9AE}" pid="4" name="ContentTypeId">
    <vt:lpwstr>0x010100515461C0D5D62D4DB102EEAD07CB5639</vt:lpwstr>
  </property>
</Properties>
</file>