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2" r:id="rId1"/>
  </p:sldMasterIdLst>
  <p:notesMasterIdLst>
    <p:notesMasterId r:id="rId10"/>
  </p:notesMasterIdLst>
  <p:sldIdLst>
    <p:sldId id="256" r:id="rId2"/>
    <p:sldId id="269" r:id="rId3"/>
    <p:sldId id="259" r:id="rId4"/>
    <p:sldId id="257" r:id="rId5"/>
    <p:sldId id="277" r:id="rId6"/>
    <p:sldId id="270" r:id="rId7"/>
    <p:sldId id="278" r:id="rId8"/>
    <p:sldId id="27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6"/>
    <p:restoredTop sz="75191"/>
  </p:normalViewPr>
  <p:slideViewPr>
    <p:cSldViewPr snapToGrid="0" snapToObjects="1">
      <p:cViewPr varScale="1">
        <p:scale>
          <a:sx n="39" d="100"/>
          <a:sy n="39" d="100"/>
        </p:scale>
        <p:origin x="6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gabriela\Library\Containers\com.apple.mail\Data\Library\Mail%20Downloads\3846D400-2EE5-4BD8-B1AB-52DF49A728C5\National%20Comparis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/>
              <a:t>State Disconnection Rates</a:t>
            </a:r>
          </a:p>
          <a:p>
            <a:pPr>
              <a:defRPr sz="2800"/>
            </a:pPr>
            <a:r>
              <a:rPr lang="en-US" sz="2800"/>
              <a:t>2016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67059415521709E-2"/>
          <c:y val="0.108792643398817"/>
          <c:w val="0.97329405844782901"/>
          <c:h val="0.88114830017605705"/>
        </c:manualLayout>
      </c:layout>
      <c:scatterChart>
        <c:scatterStyle val="lineMarker"/>
        <c:varyColors val="0"/>
        <c:ser>
          <c:idx val="0"/>
          <c:order val="0"/>
          <c:spPr>
            <a:ln w="317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hr-HR"/>
                      <a:t>AZ, </a:t>
                    </a:r>
                    <a:fld id="{DDA65427-2F6C-764B-B4EE-232F67E3E510}" type="YVALUE">
                      <a:rPr lang="hr-HR"/>
                      <a:pPr/>
                      <a:t>[Y VALUE]</a:t>
                    </a:fld>
                    <a:endParaRPr lang="hr-HR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ABED-439A-9423-CEC01F068B8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hr-HR"/>
                      <a:t>ME, </a:t>
                    </a:r>
                    <a:fld id="{2E4ADE74-0421-AB47-A4CF-5BD9014551FC}" type="YVALUE">
                      <a:rPr lang="hr-HR"/>
                      <a:pPr/>
                      <a:t>[Y VALUE]</a:t>
                    </a:fld>
                    <a:endParaRPr lang="hr-HR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BED-439A-9423-CEC01F068B8F}"/>
                </c:ext>
              </c:extLst>
            </c:dLbl>
            <c:dLbl>
              <c:idx val="2"/>
              <c:layout>
                <c:manualLayout>
                  <c:x val="-1.06137798453012E-3"/>
                  <c:y val="-0.13861387939683001"/>
                </c:manualLayout>
              </c:layout>
              <c:tx>
                <c:rich>
                  <a:bodyPr/>
                  <a:lstStyle/>
                  <a:p>
                    <a:r>
                      <a:rPr lang="nb-NO"/>
                      <a:t>WA, </a:t>
                    </a:r>
                    <a:fld id="{421309C8-8303-6745-864C-ACF3F2CB673A}" type="YVALUE">
                      <a:rPr lang="nb-NO"/>
                      <a:pPr/>
                      <a:t>[Y VALUE]</a:t>
                    </a:fld>
                    <a:endParaRPr lang="nb-NO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BED-439A-9423-CEC01F068B8F}"/>
                </c:ext>
              </c:extLst>
            </c:dLbl>
            <c:dLbl>
              <c:idx val="3"/>
              <c:layout>
                <c:manualLayout>
                  <c:x val="-2.12275596906029E-3"/>
                  <c:y val="-9.4334445700620106E-2"/>
                </c:manualLayout>
              </c:layout>
              <c:tx>
                <c:rich>
                  <a:bodyPr/>
                  <a:lstStyle/>
                  <a:p>
                    <a:r>
                      <a:rPr lang="nb-NO"/>
                      <a:t>CA, </a:t>
                    </a:r>
                    <a:fld id="{143ABD22-5630-9D48-9C47-ED9EA453BC5A}" type="YVALUE">
                      <a:rPr lang="nb-NO"/>
                      <a:pPr/>
                      <a:t>[Y VALUE]</a:t>
                    </a:fld>
                    <a:endParaRPr lang="nb-NO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BED-439A-9423-CEC01F068B8F}"/>
                </c:ext>
              </c:extLst>
            </c:dLbl>
            <c:dLbl>
              <c:idx val="4"/>
              <c:layout>
                <c:manualLayout>
                  <c:x val="-1.06137798453012E-3"/>
                  <c:y val="-5.5830590312611998E-2"/>
                </c:manualLayout>
              </c:layout>
              <c:tx>
                <c:rich>
                  <a:bodyPr/>
                  <a:lstStyle/>
                  <a:p>
                    <a:r>
                      <a:rPr lang="pt-BR"/>
                      <a:t>NC, </a:t>
                    </a:r>
                    <a:fld id="{90651245-2162-D843-AED9-0F705A6809E3}" type="YVALUE">
                      <a:rPr lang="pt-BR"/>
                      <a:pPr/>
                      <a:t>[Y VALUE]</a:t>
                    </a:fld>
                    <a:endParaRPr lang="pt-BR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ABED-439A-9423-CEC01F068B8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pt-BR"/>
                      <a:t>DC, </a:t>
                    </a:r>
                    <a:fld id="{74E7C2E2-E39D-F343-B5F1-BC688D8435AB}" type="YVALUE">
                      <a:rPr lang="pt-BR"/>
                      <a:pPr/>
                      <a:t>[Y VALUE]</a:t>
                    </a:fld>
                    <a:endParaRPr lang="pt-BR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BED-439A-9423-CEC01F068B8F}"/>
                </c:ext>
              </c:extLst>
            </c:dLbl>
            <c:dLbl>
              <c:idx val="6"/>
              <c:layout>
                <c:manualLayout>
                  <c:x val="4.1393741396674802E-2"/>
                  <c:y val="1.92519276940041E-3"/>
                </c:manualLayout>
              </c:layout>
              <c:tx>
                <c:rich>
                  <a:bodyPr/>
                  <a:lstStyle/>
                  <a:p>
                    <a:r>
                      <a:rPr lang="hr-HR"/>
                      <a:t>MD, </a:t>
                    </a:r>
                    <a:fld id="{933B6361-1775-5944-ADBB-1A77266A3D38}" type="YVALUE">
                      <a:rPr lang="hr-HR"/>
                      <a:pPr/>
                      <a:t>[Y VALUE]</a:t>
                    </a:fld>
                    <a:endParaRPr lang="hr-HR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ABED-439A-9423-CEC01F068B8F}"/>
                </c:ext>
              </c:extLst>
            </c:dLbl>
            <c:dLbl>
              <c:idx val="7"/>
              <c:layout>
                <c:manualLayout>
                  <c:x val="4.2455119381204897E-3"/>
                  <c:y val="-1.92519276940042E-2"/>
                </c:manualLayout>
              </c:layout>
              <c:tx>
                <c:rich>
                  <a:bodyPr/>
                  <a:lstStyle/>
                  <a:p>
                    <a:r>
                      <a:rPr lang="hr-HR"/>
                      <a:t>PA, </a:t>
                    </a:r>
                    <a:fld id="{F430542E-945F-2644-A301-0AE0A960672E}" type="YVALUE">
                      <a:rPr lang="hr-HR"/>
                      <a:pPr/>
                      <a:t>[Y VALUE]</a:t>
                    </a:fld>
                    <a:endParaRPr lang="hr-HR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BED-439A-9423-CEC01F068B8F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ro-RO"/>
                      <a:t>IL, </a:t>
                    </a:r>
                    <a:fld id="{9ED0B949-F5CF-DD42-B695-AD5B2EEE3352}" type="YVALUE">
                      <a:rPr lang="ro-RO"/>
                      <a:pPr/>
                      <a:t>[Y VALUE]</a:t>
                    </a:fld>
                    <a:endParaRPr lang="ro-RO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ABED-439A-9423-CEC01F068B8F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hr-HR"/>
                      <a:t>MA, </a:t>
                    </a:r>
                    <a:fld id="{A0F401C5-72F8-8B44-B7AD-7022096D839A}" type="YVALUE">
                      <a:rPr lang="hr-HR"/>
                      <a:pPr/>
                      <a:t>[Y VALUE]</a:t>
                    </a:fld>
                    <a:endParaRPr lang="hr-HR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BED-439A-9423-CEC01F068B8F}"/>
                </c:ext>
              </c:extLst>
            </c:dLbl>
            <c:dLbl>
              <c:idx val="10"/>
              <c:layout>
                <c:manualLayout>
                  <c:x val="-1.06137798453012E-3"/>
                  <c:y val="-4.6204626465609799E-2"/>
                </c:manualLayout>
              </c:layout>
              <c:tx>
                <c:rich>
                  <a:bodyPr/>
                  <a:lstStyle/>
                  <a:p>
                    <a:r>
                      <a:rPr lang="sk-SK"/>
                      <a:t>NY, </a:t>
                    </a:r>
                    <a:fld id="{F5982EC5-959B-4D4D-A382-46584947F7B1}" type="YVALUE">
                      <a:rPr lang="sk-SK"/>
                      <a:pPr/>
                      <a:t>[Y VALUE]</a:t>
                    </a:fld>
                    <a:endParaRPr lang="sk-SK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ABED-439A-9423-CEC01F068B8F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hr-HR"/>
                      <a:t>MN, </a:t>
                    </a:r>
                    <a:fld id="{1AC770A1-0F13-4149-AD36-8FC9F2A51DB8}" type="YVALUE">
                      <a:rPr lang="hr-HR"/>
                      <a:pPr/>
                      <a:t>[Y VALUE]</a:t>
                    </a:fld>
                    <a:endParaRPr lang="hr-HR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ABED-439A-9423-CEC01F068B8F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hr-HR"/>
                      <a:t>CO, </a:t>
                    </a:r>
                    <a:fld id="{1C6076BB-CED9-EC4E-BCB0-1DFDAC278DE0}" type="YVALUE">
                      <a:rPr lang="hr-HR"/>
                      <a:pPr/>
                      <a:t>[Y VALUE]</a:t>
                    </a:fld>
                    <a:endParaRPr lang="hr-HR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ABED-439A-9423-CEC01F068B8F}"/>
                </c:ext>
              </c:extLst>
            </c:dLbl>
            <c:dLbl>
              <c:idx val="13"/>
              <c:layout>
                <c:manualLayout>
                  <c:x val="2.9718583566843301E-2"/>
                  <c:y val="2.88778915410061E-2"/>
                </c:manualLayout>
              </c:layout>
              <c:tx>
                <c:rich>
                  <a:bodyPr/>
                  <a:lstStyle/>
                  <a:p>
                    <a:r>
                      <a:rPr lang="pt-BR"/>
                      <a:t>IA, </a:t>
                    </a:r>
                    <a:fld id="{E7FAAD53-E083-D34E-B3F4-3DC6991D923F}" type="YVALUE">
                      <a:rPr lang="pt-BR"/>
                      <a:pPr/>
                      <a:t>[Y VALUE]</a:t>
                    </a:fld>
                    <a:endParaRPr lang="pt-BR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ABED-439A-9423-CEC01F068B8F}"/>
                </c:ext>
              </c:extLst>
            </c:dLbl>
            <c:dLbl>
              <c:idx val="14"/>
              <c:layout>
                <c:manualLayout>
                  <c:x val="1.0613779845301201E-2"/>
                  <c:y val="-5.3905397543211497E-2"/>
                </c:manualLayout>
              </c:layout>
              <c:tx>
                <c:rich>
                  <a:bodyPr/>
                  <a:lstStyle/>
                  <a:p>
                    <a:r>
                      <a:rPr lang="hr-HR"/>
                      <a:t>UT, </a:t>
                    </a:r>
                    <a:fld id="{DDC299A5-C563-EA45-979E-CD3598EE72C7}" type="YVALUE">
                      <a:rPr lang="hr-HR"/>
                      <a:pPr/>
                      <a:t>[Y VALUE]</a:t>
                    </a:fld>
                    <a:endParaRPr lang="hr-HR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ABED-439A-9423-CEC01F068B8F}"/>
                </c:ext>
              </c:extLst>
            </c:dLbl>
            <c:dLbl>
              <c:idx val="15"/>
              <c:layout>
                <c:manualLayout>
                  <c:x val="2.1227559690602501E-3"/>
                  <c:y val="-2.3102313232805101E-2"/>
                </c:manualLayout>
              </c:layout>
              <c:tx>
                <c:rich>
                  <a:bodyPr/>
                  <a:lstStyle/>
                  <a:p>
                    <a:r>
                      <a:rPr lang="hr-HR"/>
                      <a:t>NH, </a:t>
                    </a:r>
                    <a:fld id="{68BB3089-400E-174E-9595-C2ADBF66F0A4}" type="YVALUE">
                      <a:rPr lang="hr-HR"/>
                      <a:pPr/>
                      <a:t>[Y VALUE]</a:t>
                    </a:fld>
                    <a:endParaRPr lang="hr-HR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ABED-439A-9423-CEC01F068B8F}"/>
                </c:ext>
              </c:extLst>
            </c:dLbl>
            <c:dLbl>
              <c:idx val="16"/>
              <c:layout>
                <c:manualLayout>
                  <c:x val="0"/>
                  <c:y val="1.5401542155203301E-2"/>
                </c:manualLayout>
              </c:layout>
              <c:tx>
                <c:rich>
                  <a:bodyPr/>
                  <a:lstStyle/>
                  <a:p>
                    <a:r>
                      <a:rPr lang="it-IT"/>
                      <a:t>MT, </a:t>
                    </a:r>
                    <a:fld id="{28369563-30E0-1849-8451-EF2675E9A358}" type="YVALUE">
                      <a:rPr lang="it-IT"/>
                      <a:pPr/>
                      <a:t>[Y VALUE]</a:t>
                    </a:fld>
                    <a:endParaRPr lang="it-IT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ABED-439A-9423-CEC01F068B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yVal>
            <c:numRef>
              <c:f>Sheet1!$E$3:$E$19</c:f>
              <c:numCache>
                <c:formatCode>0.0%</c:formatCode>
                <c:ptCount val="17"/>
                <c:pt idx="0">
                  <c:v>0.08</c:v>
                </c:pt>
                <c:pt idx="1">
                  <c:v>7.4999999999999997E-2</c:v>
                </c:pt>
                <c:pt idx="2">
                  <c:v>5.3999999999999999E-2</c:v>
                </c:pt>
                <c:pt idx="3">
                  <c:v>5.2179984930184699E-2</c:v>
                </c:pt>
                <c:pt idx="4">
                  <c:v>5.0999999999999997E-2</c:v>
                </c:pt>
                <c:pt idx="5">
                  <c:v>5.0789819825822598E-2</c:v>
                </c:pt>
                <c:pt idx="6">
                  <c:v>4.9013339152518598E-2</c:v>
                </c:pt>
                <c:pt idx="7">
                  <c:v>4.2000000000000003E-2</c:v>
                </c:pt>
                <c:pt idx="8">
                  <c:v>3.9E-2</c:v>
                </c:pt>
                <c:pt idx="9">
                  <c:v>3.5024379989317997E-2</c:v>
                </c:pt>
                <c:pt idx="10">
                  <c:v>2.4696485397728601E-2</c:v>
                </c:pt>
                <c:pt idx="11">
                  <c:v>2.4E-2</c:v>
                </c:pt>
                <c:pt idx="12">
                  <c:v>0.02</c:v>
                </c:pt>
                <c:pt idx="13">
                  <c:v>1.9E-2</c:v>
                </c:pt>
                <c:pt idx="14">
                  <c:v>5.0000000000000001E-3</c:v>
                </c:pt>
                <c:pt idx="15">
                  <c:v>4.0000000000000001E-3</c:v>
                </c:pt>
                <c:pt idx="16">
                  <c:v>3.0000000000000001E-3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1-ABED-439A-9423-CEC01F068B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693650400"/>
        <c:axId val="2078746608"/>
      </c:scatterChart>
      <c:valAx>
        <c:axId val="-1693650400"/>
        <c:scaling>
          <c:orientation val="minMax"/>
        </c:scaling>
        <c:delete val="1"/>
        <c:axPos val="b"/>
        <c:majorTickMark val="none"/>
        <c:minorTickMark val="none"/>
        <c:tickLblPos val="nextTo"/>
        <c:crossAx val="2078746608"/>
        <c:crosses val="autoZero"/>
        <c:crossBetween val="midCat"/>
      </c:valAx>
      <c:valAx>
        <c:axId val="2078746608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93650400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>
          <a:alpha val="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0B0FFD-E436-D446-B3A0-D58CFA66FD2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68A7FF-9155-9E4D-98D8-2A919329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98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8A7FF-9155-9E4D-98D8-2A91932920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29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8A7FF-9155-9E4D-98D8-2A91932920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412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8A7FF-9155-9E4D-98D8-2A91932920A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0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8A7FF-9155-9E4D-98D8-2A91932920A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32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8A7FF-9155-9E4D-98D8-2A91932920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291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8A7FF-9155-9E4D-98D8-2A91932920A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978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scatterplot so you can see where states fall in relation to one another.</a:t>
            </a:r>
          </a:p>
          <a:p>
            <a:endParaRPr lang="en-US" dirty="0"/>
          </a:p>
          <a:p>
            <a:r>
              <a:rPr lang="en-US" dirty="0"/>
              <a:t>Any 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8A7FF-9155-9E4D-98D8-2A91932920A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50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8A7FF-9155-9E4D-98D8-2A91932920A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573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9021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59868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953064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22228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011406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78214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1047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39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836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9702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740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58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41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160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53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055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  <p:sldLayoutId id="2147483944" r:id="rId12"/>
    <p:sldLayoutId id="2147483945" r:id="rId13"/>
    <p:sldLayoutId id="2147483946" r:id="rId14"/>
    <p:sldLayoutId id="2147483947" r:id="rId15"/>
    <p:sldLayoutId id="214748394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gsandoval@turn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491" y="425988"/>
            <a:ext cx="8603672" cy="192904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Slate Std" charset="0"/>
                <a:ea typeface="Slate Std" charset="0"/>
                <a:cs typeface="Slate Std" charset="0"/>
              </a:rPr>
              <a:t>In Search of a Common Numerator</a:t>
            </a:r>
            <a:br>
              <a:rPr lang="en-US" sz="4400" b="1" dirty="0">
                <a:solidFill>
                  <a:schemeClr val="tx1"/>
                </a:solidFill>
                <a:latin typeface="Slate Std" charset="0"/>
                <a:ea typeface="Slate Std" charset="0"/>
                <a:cs typeface="Slate Std" charset="0"/>
              </a:rPr>
            </a:br>
            <a:r>
              <a:rPr lang="en-US" sz="3200" b="1" dirty="0">
                <a:solidFill>
                  <a:schemeClr val="tx1"/>
                </a:solidFill>
                <a:latin typeface="Slate Std" charset="0"/>
                <a:ea typeface="Slate Std" charset="0"/>
                <a:cs typeface="Slate Std" charset="0"/>
              </a:rPr>
              <a:t>Measuring Shutoffs Across the Country</a:t>
            </a:r>
            <a:br>
              <a:rPr lang="en-US" sz="1800" b="1" dirty="0">
                <a:solidFill>
                  <a:schemeClr val="tx1"/>
                </a:solidFill>
                <a:latin typeface="Slate Std" charset="0"/>
                <a:ea typeface="Slate Std" charset="0"/>
                <a:cs typeface="Slate Std" charset="0"/>
              </a:rPr>
            </a:br>
            <a:endParaRPr lang="en-US" sz="2000" b="1" dirty="0">
              <a:solidFill>
                <a:schemeClr val="tx1"/>
              </a:solidFill>
              <a:latin typeface="Slate Std" charset="0"/>
              <a:ea typeface="Slate Std" charset="0"/>
              <a:cs typeface="Slate Std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1851" y="4193697"/>
            <a:ext cx="10058400" cy="1505133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endParaRPr lang="en-US" dirty="0">
              <a:latin typeface="Calibri" charset="0"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endParaRPr lang="en-US" dirty="0">
              <a:latin typeface="Calibri" charset="0"/>
              <a:ea typeface="Calibri" charset="0"/>
              <a:cs typeface="Times New Roman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4163" y="5258653"/>
            <a:ext cx="2617033" cy="12557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1851" y="5137113"/>
            <a:ext cx="48504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Slate Std" charset="0"/>
                <a:ea typeface="Slate Std" charset="0"/>
                <a:cs typeface="Slate Std" charset="0"/>
              </a:rPr>
              <a:t>Gabriela Sandoval, Ph.D.</a:t>
            </a:r>
          </a:p>
          <a:p>
            <a:r>
              <a:rPr lang="en-US" dirty="0">
                <a:latin typeface="Slate Std" charset="0"/>
                <a:ea typeface="Slate Std" charset="0"/>
                <a:cs typeface="Slate Std" charset="0"/>
              </a:rPr>
              <a:t>Research Director</a:t>
            </a:r>
          </a:p>
          <a:p>
            <a:r>
              <a:rPr lang="en-US" dirty="0">
                <a:latin typeface="Slate Std" charset="0"/>
                <a:ea typeface="Slate Std" charset="0"/>
                <a:cs typeface="Slate Std" charset="0"/>
              </a:rPr>
              <a:t>Presentation made to NASUCA Annual Meeting </a:t>
            </a:r>
          </a:p>
          <a:p>
            <a:r>
              <a:rPr lang="en-US" dirty="0">
                <a:latin typeface="Slate Std" charset="0"/>
                <a:ea typeface="Slate Std" charset="0"/>
                <a:cs typeface="Slate Std" charset="0"/>
              </a:rPr>
              <a:t>Baltimore, MD </a:t>
            </a:r>
          </a:p>
          <a:p>
            <a:r>
              <a:rPr lang="en-US" dirty="0">
                <a:latin typeface="Slate Std" charset="0"/>
                <a:ea typeface="Slate Std" charset="0"/>
                <a:cs typeface="Slate Std" charset="0"/>
              </a:rPr>
              <a:t>November 12-15, 2017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6161" y="2836779"/>
            <a:ext cx="2888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late Std Bk" charset="0"/>
                <a:ea typeface="Slate Std Bk" charset="0"/>
                <a:cs typeface="Slate Std Bk" charset="0"/>
              </a:rPr>
              <a:t>Disconnection Rate  =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12327" y="2559779"/>
            <a:ext cx="32656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>
                <a:latin typeface="Slate Std Bk" charset="0"/>
                <a:ea typeface="Slate Std Bk" charset="0"/>
                <a:cs typeface="Slate Std Bk" charset="0"/>
              </a:rPr>
              <a:t>                          </a:t>
            </a:r>
            <a:r>
              <a:rPr lang="en-US" sz="3600" u="sng" dirty="0">
                <a:latin typeface="Slate Std Bk" charset="0"/>
                <a:ea typeface="Slate Std Bk" charset="0"/>
                <a:cs typeface="Slate Std Bk" charset="0"/>
              </a:rPr>
              <a:t>X</a:t>
            </a:r>
            <a:r>
              <a:rPr lang="en-US" sz="2400" u="sng" dirty="0">
                <a:latin typeface="Slate Std Bk" charset="0"/>
                <a:ea typeface="Slate Std Bk" charset="0"/>
                <a:cs typeface="Slate Std Bk" charset="0"/>
              </a:rPr>
              <a:t>                          </a:t>
            </a:r>
          </a:p>
          <a:p>
            <a:pPr algn="ctr"/>
            <a:r>
              <a:rPr lang="en-US" sz="2400" dirty="0">
                <a:latin typeface="Slate Std Bk" charset="0"/>
                <a:ea typeface="Slate Std Bk" charset="0"/>
                <a:cs typeface="Slate Std Bk" charset="0"/>
              </a:rPr>
              <a:t>Average Total Accounts</a:t>
            </a:r>
          </a:p>
        </p:txBody>
      </p:sp>
    </p:spTree>
    <p:extLst>
      <p:ext uri="{BB962C8B-B14F-4D97-AF65-F5344CB8AC3E}">
        <p14:creationId xmlns:p14="http://schemas.microsoft.com/office/powerpoint/2010/main" val="206326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461" y="436861"/>
            <a:ext cx="9097296" cy="1080654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Slate Std Bk" charset="0"/>
                <a:ea typeface="Slate Std Bk" charset="0"/>
                <a:cs typeface="Slate Std Bk" charset="0"/>
              </a:rPr>
              <a:t>Addressing the Health and Housing Impacts of Utility Shutoffs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016" y="1517515"/>
            <a:ext cx="9241277" cy="5583675"/>
          </a:xfrm>
        </p:spPr>
        <p:txBody>
          <a:bodyPr>
            <a:normAutofit/>
          </a:bodyPr>
          <a:lstStyle/>
          <a:p>
            <a:pPr lvl="1" algn="l">
              <a:spcBef>
                <a:spcPts val="0"/>
              </a:spcBef>
            </a:pPr>
            <a:endParaRPr lang="en-US" sz="1300" dirty="0">
              <a:solidFill>
                <a:schemeClr val="tx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6757" y="5708328"/>
            <a:ext cx="2395916" cy="1149672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741816" y="1371423"/>
            <a:ext cx="9085496" cy="433690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spcBef>
                <a:spcPct val="60000"/>
              </a:spcBef>
            </a:pPr>
            <a:r>
              <a:rPr lang="en-US" sz="2800" dirty="0">
                <a:solidFill>
                  <a:schemeClr val="tx1"/>
                </a:solidFill>
                <a:latin typeface="Slate Std Bk" charset="0"/>
                <a:ea typeface="Slate Std Bk" charset="0"/>
                <a:cs typeface="Slate Std Bk" charset="0"/>
              </a:rPr>
              <a:t>Demographic Analysis</a:t>
            </a:r>
          </a:p>
          <a:p>
            <a:pPr lvl="1" algn="l">
              <a:lnSpc>
                <a:spcPct val="90000"/>
              </a:lnSpc>
              <a:spcBef>
                <a:spcPct val="60000"/>
              </a:spcBef>
              <a:buFont typeface="Wingdings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Slate Std Bk" charset="0"/>
                <a:ea typeface="Slate Std Bk" charset="0"/>
                <a:cs typeface="Slate Std Bk" charset="0"/>
              </a:rPr>
              <a:t>GIS mapping</a:t>
            </a:r>
          </a:p>
          <a:p>
            <a:pPr algn="l">
              <a:lnSpc>
                <a:spcPct val="90000"/>
              </a:lnSpc>
              <a:spcBef>
                <a:spcPct val="60000"/>
              </a:spcBef>
            </a:pPr>
            <a:r>
              <a:rPr lang="en-US" sz="2800" dirty="0">
                <a:solidFill>
                  <a:schemeClr val="tx1"/>
                </a:solidFill>
                <a:latin typeface="Slate Std Bk" charset="0"/>
                <a:ea typeface="Slate Std Bk" charset="0"/>
                <a:cs typeface="Slate Std Bk" charset="0"/>
              </a:rPr>
              <a:t>Participatory Research</a:t>
            </a:r>
          </a:p>
          <a:p>
            <a:pPr lvl="1" algn="l">
              <a:lnSpc>
                <a:spcPct val="90000"/>
              </a:lnSpc>
              <a:spcBef>
                <a:spcPct val="60000"/>
              </a:spcBef>
              <a:buFont typeface="Wingdings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Slate Std Bk" charset="0"/>
                <a:ea typeface="Slate Std Bk" charset="0"/>
                <a:cs typeface="Slate Std Bk" charset="0"/>
              </a:rPr>
              <a:t>Survey</a:t>
            </a:r>
          </a:p>
          <a:p>
            <a:pPr lvl="1" algn="l">
              <a:lnSpc>
                <a:spcPct val="90000"/>
              </a:lnSpc>
              <a:spcBef>
                <a:spcPct val="60000"/>
              </a:spcBef>
              <a:buFont typeface="Wingdings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Slate Std Bk" charset="0"/>
                <a:ea typeface="Slate Std Bk" charset="0"/>
                <a:cs typeface="Slate Std Bk" charset="0"/>
              </a:rPr>
              <a:t>Storytelling and Narrative work</a:t>
            </a:r>
          </a:p>
          <a:p>
            <a:pPr lvl="1" algn="l">
              <a:lnSpc>
                <a:spcPct val="90000"/>
              </a:lnSpc>
              <a:spcBef>
                <a:spcPct val="60000"/>
              </a:spcBef>
              <a:buFont typeface="Wingdings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Slate Std Bk" charset="0"/>
                <a:ea typeface="Slate Std Bk" charset="0"/>
                <a:cs typeface="Slate Std Bk" charset="0"/>
              </a:rPr>
              <a:t>Mini-documentaries</a:t>
            </a:r>
            <a:endParaRPr lang="en-US" sz="2800" dirty="0">
              <a:solidFill>
                <a:schemeClr val="tx1"/>
              </a:solidFill>
              <a:latin typeface="Slate Std Bk" charset="0"/>
              <a:ea typeface="Slate Std Bk" charset="0"/>
              <a:cs typeface="Slate Std Bk" charset="0"/>
            </a:endParaRPr>
          </a:p>
          <a:p>
            <a:pPr algn="l">
              <a:lnSpc>
                <a:spcPct val="90000"/>
              </a:lnSpc>
              <a:spcBef>
                <a:spcPct val="60000"/>
              </a:spcBef>
            </a:pPr>
            <a:r>
              <a:rPr lang="en-US" sz="2800" dirty="0">
                <a:solidFill>
                  <a:schemeClr val="tx1"/>
                </a:solidFill>
                <a:latin typeface="Slate Std Bk" charset="0"/>
                <a:ea typeface="Slate Std Bk" charset="0"/>
                <a:cs typeface="Slate Std Bk" charset="0"/>
              </a:rPr>
              <a:t>Policy Advocacy</a:t>
            </a:r>
          </a:p>
          <a:p>
            <a:pPr lvl="1" algn="l">
              <a:lnSpc>
                <a:spcPct val="90000"/>
              </a:lnSpc>
              <a:spcBef>
                <a:spcPct val="60000"/>
              </a:spcBef>
              <a:buFont typeface="Wingdings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Slate Std Bk" charset="0"/>
                <a:ea typeface="Slate Std Bk" charset="0"/>
                <a:cs typeface="Slate Std Bk" charset="0"/>
              </a:rPr>
              <a:t>Ratepayer mobilization</a:t>
            </a:r>
          </a:p>
          <a:p>
            <a:pPr lvl="1" algn="l">
              <a:lnSpc>
                <a:spcPct val="90000"/>
              </a:lnSpc>
              <a:spcBef>
                <a:spcPct val="60000"/>
              </a:spcBef>
              <a:buFont typeface="Wingdings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Slate Std Bk" charset="0"/>
                <a:ea typeface="Slate Std Bk" charset="0"/>
                <a:cs typeface="Slate Std Bk" charset="0"/>
              </a:rPr>
              <a:t>Reframing shutoffs as a public health issue and as a driver of displacement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641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391" y="-1"/>
            <a:ext cx="8871626" cy="1517515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Slate Std Bk" charset="0"/>
                <a:ea typeface="Slate Std Bk" charset="0"/>
                <a:cs typeface="Slate Std Bk" charset="0"/>
              </a:rPr>
              <a:t>The Upshot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4515" y="2003289"/>
            <a:ext cx="9477836" cy="2368686"/>
          </a:xfrm>
        </p:spPr>
        <p:txBody>
          <a:bodyPr>
            <a:normAutofit/>
          </a:bodyPr>
          <a:lstStyle/>
          <a:p>
            <a:pPr lvl="0" algn="l">
              <a:spcBef>
                <a:spcPts val="0"/>
              </a:spcBef>
            </a:pPr>
            <a:endParaRPr lang="en-US" sz="1300" dirty="0">
              <a:solidFill>
                <a:schemeClr val="tx1"/>
              </a:solidFill>
              <a:latin typeface="Slate Std" charset="0"/>
              <a:ea typeface="Slate Std" charset="0"/>
              <a:cs typeface="Slate Std" charset="0"/>
            </a:endParaRPr>
          </a:p>
          <a:p>
            <a:pPr marL="457200" lvl="0" indent="-457200" algn="l">
              <a:spcBef>
                <a:spcPts val="0"/>
              </a:spcBef>
              <a:buFont typeface="Wingdings" charset="2"/>
              <a:buChar char="Ø"/>
            </a:pPr>
            <a:endParaRPr lang="en-US" sz="2900" dirty="0">
              <a:solidFill>
                <a:schemeClr val="tx1"/>
              </a:solidFill>
              <a:latin typeface="Slate Std" charset="0"/>
              <a:ea typeface="Slate Std" charset="0"/>
              <a:cs typeface="Slate Std" charset="0"/>
            </a:endParaRPr>
          </a:p>
          <a:p>
            <a:pPr lvl="0" algn="l">
              <a:spcBef>
                <a:spcPts val="0"/>
              </a:spcBef>
            </a:pPr>
            <a:r>
              <a:rPr lang="en-US" sz="2900" dirty="0">
                <a:solidFill>
                  <a:schemeClr val="tx1"/>
                </a:solidFill>
                <a:latin typeface="Slate Std" charset="0"/>
                <a:ea typeface="Slate Std" charset="0"/>
                <a:cs typeface="Slate Std" charset="0"/>
              </a:rPr>
              <a:t>We need standardized documentation and reporting of disconnection data across all 50 states and Washington D.C.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endParaRPr lang="en-US" dirty="0">
              <a:latin typeface="Calibri" charset="0"/>
              <a:ea typeface="Calibri" charset="0"/>
              <a:cs typeface="Times New Roman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7282" y="5756564"/>
            <a:ext cx="2295391" cy="110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677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475" y="0"/>
            <a:ext cx="9586913" cy="1457325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Slate Std Bk" charset="0"/>
                <a:ea typeface="Slate Std Bk" charset="0"/>
                <a:cs typeface="Slate Std Bk" charset="0"/>
              </a:rPr>
              <a:t>How Many States Collect Data on Shutoffs?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9018" y="5714534"/>
            <a:ext cx="2382982" cy="1143466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026221"/>
              </p:ext>
            </p:extLst>
          </p:nvPr>
        </p:nvGraphicFramePr>
        <p:xfrm>
          <a:off x="2271714" y="2451370"/>
          <a:ext cx="5443536" cy="23701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6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7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922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Slate Std Bk" charset="0"/>
                          <a:ea typeface="Slate Std Bk" charset="0"/>
                          <a:cs typeface="Slate Std Bk" charset="0"/>
                        </a:rPr>
                        <a:t>Data Analysis complete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Slate Std Bk" charset="0"/>
                        <a:ea typeface="Slate Std Bk" charset="0"/>
                        <a:cs typeface="Slate Std B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  <a:latin typeface="Slate Std Bk" charset="0"/>
                          <a:ea typeface="Slate Std Bk" charset="0"/>
                          <a:cs typeface="Slate Std Bk" charset="0"/>
                        </a:rPr>
                        <a:t>20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Slate Std Bk" charset="0"/>
                        <a:ea typeface="Slate Std Bk" charset="0"/>
                        <a:cs typeface="Slate Std B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02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Slate Std Bk" charset="0"/>
                          <a:ea typeface="Slate Std Bk" charset="0"/>
                          <a:cs typeface="Slate Std Bk" charset="0"/>
                        </a:rPr>
                        <a:t>Partial data identified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Slate Std Bk" charset="0"/>
                        <a:ea typeface="Slate Std Bk" charset="0"/>
                        <a:cs typeface="Slate Std B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Slate Std Bk" charset="0"/>
                          <a:ea typeface="Slate Std Bk" charset="0"/>
                          <a:cs typeface="Slate Std Bk" charset="0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Slate Std Bk" charset="0"/>
                        <a:ea typeface="Slate Std Bk" charset="0"/>
                        <a:cs typeface="Slate Std B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22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Slate Std Bk" charset="0"/>
                          <a:ea typeface="Slate Std Bk" charset="0"/>
                          <a:cs typeface="Slate Std Bk" charset="0"/>
                        </a:rPr>
                        <a:t>Getting back to us soon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Slate Std Bk" charset="0"/>
                        <a:ea typeface="Slate Std Bk" charset="0"/>
                        <a:cs typeface="Slate Std B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Slate Std Bk" charset="0"/>
                          <a:ea typeface="Slate Std Bk" charset="0"/>
                          <a:cs typeface="Slate Std Bk" charset="0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Slate Std Bk" charset="0"/>
                        <a:ea typeface="Slate Std Bk" charset="0"/>
                        <a:cs typeface="Slate Std B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22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Slate Std Bk" charset="0"/>
                          <a:ea typeface="Slate Std Bk" charset="0"/>
                          <a:cs typeface="Slate Std Bk" charset="0"/>
                        </a:rPr>
                        <a:t>Confirmed data not available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Slate Std Bk" charset="0"/>
                        <a:ea typeface="Slate Std Bk" charset="0"/>
                        <a:cs typeface="Slate Std B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u="none" strike="noStrike" dirty="0">
                          <a:effectLst/>
                          <a:latin typeface="Slate Std Bk" charset="0"/>
                          <a:ea typeface="Slate Std Bk" charset="0"/>
                          <a:cs typeface="Slate Std Bk" charset="0"/>
                        </a:rPr>
                        <a:t>14</a:t>
                      </a:r>
                      <a:endParaRPr lang="is-IS" sz="2000" b="0" i="0" u="none" strike="noStrike" dirty="0">
                        <a:solidFill>
                          <a:srgbClr val="000000"/>
                        </a:solidFill>
                        <a:effectLst/>
                        <a:latin typeface="Slate Std Bk" charset="0"/>
                        <a:ea typeface="Slate Std Bk" charset="0"/>
                        <a:cs typeface="Slate Std B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22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Slate Std Bk" charset="0"/>
                          <a:ea typeface="Slate Std Bk" charset="0"/>
                          <a:cs typeface="Slate Std Bk" charset="0"/>
                        </a:rPr>
                        <a:t>Emailed contact; no repsonse so far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Slate Std Bk" charset="0"/>
                        <a:ea typeface="Slate Std Bk" charset="0"/>
                        <a:cs typeface="Slate Std B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Slate Std Bk" charset="0"/>
                          <a:ea typeface="Slate Std Bk" charset="0"/>
                          <a:cs typeface="Slate Std Bk" charset="0"/>
                        </a:rPr>
                        <a:t>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Slate Std Bk" charset="0"/>
                        <a:ea typeface="Slate Std Bk" charset="0"/>
                        <a:cs typeface="Slate Std B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22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  <a:latin typeface="Slate Std Bk" charset="0"/>
                          <a:ea typeface="Slate Std Bk" charset="0"/>
                          <a:cs typeface="Slate Std Bk" charset="0"/>
                        </a:rPr>
                        <a:t>TOTAL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Slate Std Bk" charset="0"/>
                        <a:ea typeface="Slate Std Bk" charset="0"/>
                        <a:cs typeface="Slate Std B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2000" b="1" u="none" strike="noStrike" dirty="0">
                          <a:effectLst/>
                          <a:latin typeface="Slate Std Bk" charset="0"/>
                          <a:ea typeface="Slate Std Bk" charset="0"/>
                          <a:cs typeface="Slate Std Bk" charset="0"/>
                        </a:rPr>
                        <a:t>51</a:t>
                      </a:r>
                      <a:endParaRPr lang="uk-UA" sz="2000" b="1" i="0" u="none" strike="noStrike" dirty="0">
                        <a:solidFill>
                          <a:srgbClr val="000000"/>
                        </a:solidFill>
                        <a:effectLst/>
                        <a:latin typeface="Slate Std Bk" charset="0"/>
                        <a:ea typeface="Slate Std Bk" charset="0"/>
                        <a:cs typeface="Slate Std B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8778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0588620"/>
              </p:ext>
            </p:extLst>
          </p:nvPr>
        </p:nvGraphicFramePr>
        <p:xfrm>
          <a:off x="3" y="-3"/>
          <a:ext cx="12191997" cy="68580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5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6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45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93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01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49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16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945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6326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13780"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Average # of Residential Accounts</a:t>
                      </a:r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Disconnection Notices (duplicate households)</a:t>
                      </a:r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Disconnections</a:t>
                      </a:r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Average Disconnection Rate</a:t>
                      </a:r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 dirty="0">
                          <a:effectLst/>
                        </a:rPr>
                        <a:t>Disconnection Rate Range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# Customers in Arrears</a:t>
                      </a:r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% of Customers in Arrears</a:t>
                      </a:r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Vulnerable Group Reported</a:t>
                      </a:r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Disconnection Rate for Vulnerable Group</a:t>
                      </a:r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Notes</a:t>
                      </a:r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2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 dirty="0">
                          <a:effectLst/>
                        </a:rPr>
                        <a:t>IOU NATIONAL TOTAL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u="none" strike="noStrike">
                          <a:effectLst/>
                        </a:rPr>
                        <a:t> 75,049,677 </a:t>
                      </a:r>
                      <a:endParaRPr lang="is-IS" sz="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u="none" strike="noStrike">
                          <a:effectLst/>
                        </a:rPr>
                        <a:t> 25,323,054 </a:t>
                      </a:r>
                      <a:endParaRPr lang="is-IS" sz="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u="none" strike="noStrike">
                          <a:effectLst/>
                        </a:rPr>
                        <a:t> 3,005,631 </a:t>
                      </a:r>
                      <a:endParaRPr lang="is-IS" sz="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u="none" strike="noStrike">
                          <a:effectLst/>
                        </a:rPr>
                        <a:t>3.7%</a:t>
                      </a:r>
                      <a:endParaRPr lang="hr-HR" sz="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 -- </a:t>
                      </a:r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u="none" strike="noStrike">
                          <a:effectLst/>
                        </a:rPr>
                        <a:t> 5,470,078 </a:t>
                      </a:r>
                      <a:endParaRPr lang="is-IS" sz="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u="none" strike="noStrike">
                          <a:effectLst/>
                        </a:rPr>
                        <a:t>16.6%</a:t>
                      </a:r>
                      <a:endParaRPr lang="hr-HR" sz="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 -- </a:t>
                      </a:r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 -- </a:t>
                      </a:r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 -- </a:t>
                      </a:r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2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Arizona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u="none" strike="noStrike">
                          <a:effectLst/>
                        </a:rPr>
                        <a:t> 2,868,023 </a:t>
                      </a:r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 n/a 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u="none" strike="noStrike">
                          <a:effectLst/>
                        </a:rPr>
                        <a:t> 230,527 </a:t>
                      </a:r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u="none" strike="noStrike">
                          <a:effectLst/>
                        </a:rPr>
                        <a:t>8.0%</a:t>
                      </a:r>
                      <a:endParaRPr lang="hr-HR" sz="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 dirty="0">
                          <a:effectLst/>
                        </a:rPr>
                        <a:t>0.0% - 21.8%</a:t>
                      </a:r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 n/a 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n/a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 n/a 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 n/a 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u="none" strike="noStrike">
                          <a:effectLst/>
                        </a:rPr>
                        <a:t>2016</a:t>
                      </a:r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Maine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u="none" strike="noStrike">
                          <a:effectLst/>
                        </a:rPr>
                        <a:t> 686,287 </a:t>
                      </a:r>
                      <a:endParaRPr lang="fi-FI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u="none" strike="noStrike">
                          <a:effectLst/>
                        </a:rPr>
                        <a:t> 762,477 </a:t>
                      </a:r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u="none" strike="noStrike">
                          <a:effectLst/>
                        </a:rPr>
                        <a:t> 51,738 </a:t>
                      </a:r>
                      <a:endParaRPr lang="fi-FI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u="none" strike="noStrike">
                          <a:effectLst/>
                        </a:rPr>
                        <a:t>7.5%</a:t>
                      </a:r>
                      <a:endParaRPr lang="hr-HR" sz="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u="none" strike="noStrike">
                          <a:effectLst/>
                        </a:rPr>
                        <a:t>3.4% - 8.5%</a:t>
                      </a:r>
                      <a:endParaRPr lang="hr-HR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u="none" strike="noStrike">
                          <a:effectLst/>
                        </a:rPr>
                        <a:t> 180,282 </a:t>
                      </a:r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u="none" strike="noStrike">
                          <a:effectLst/>
                        </a:rPr>
                        <a:t>26.3%</a:t>
                      </a:r>
                      <a:endParaRPr lang="hr-HR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n/a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n/a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2016; involuntary disconnections only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2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Washington 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500" u="none" strike="noStrike">
                          <a:effectLst/>
                        </a:rPr>
                        <a:t> 1,515,711 </a:t>
                      </a:r>
                      <a:endParaRPr lang="fi-FI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500" u="none" strike="noStrike">
                          <a:effectLst/>
                        </a:rPr>
                        <a:t> n/a 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500" u="none" strike="noStrike">
                          <a:effectLst/>
                        </a:rPr>
                        <a:t> 82,576 </a:t>
                      </a:r>
                      <a:endParaRPr lang="fi-FI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u="none" strike="noStrike" dirty="0">
                          <a:effectLst/>
                        </a:rPr>
                        <a:t>5.4%</a:t>
                      </a:r>
                      <a:endParaRPr lang="hr-HR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 n/a 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 n/a 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 n/a 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 n/a 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 n/a 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Most recent data available for 2012 calendar year.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2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California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u="none" strike="noStrike">
                          <a:effectLst/>
                        </a:rPr>
                        <a:t> 16,651,940 </a:t>
                      </a:r>
                      <a:endParaRPr lang="fi-FI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u="none" strike="noStrike">
                          <a:effectLst/>
                        </a:rPr>
                        <a:t> 8,258,071 </a:t>
                      </a:r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u="none" strike="noStrike">
                          <a:effectLst/>
                        </a:rPr>
                        <a:t> 868,898 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u="none" strike="noStrike">
                          <a:effectLst/>
                        </a:rPr>
                        <a:t>5.2%</a:t>
                      </a:r>
                      <a:endParaRPr lang="hr-HR" sz="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u="none" strike="noStrike">
                          <a:effectLst/>
                        </a:rPr>
                        <a:t>1.8% - 9.3%</a:t>
                      </a:r>
                      <a:endParaRPr lang="hr-HR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u="none" strike="noStrike">
                          <a:effectLst/>
                        </a:rPr>
                        <a:t> 2,121,549 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u="none" strike="noStrike">
                          <a:effectLst/>
                        </a:rPr>
                        <a:t>21.6%</a:t>
                      </a:r>
                      <a:endParaRPr lang="hr-HR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Medical Baseline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u="none" strike="noStrike">
                          <a:effectLst/>
                        </a:rPr>
                        <a:t>1.0%</a:t>
                      </a:r>
                      <a:endParaRPr lang="nb-NO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2016; disconnections for non-payment only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North Carolina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u="none" strike="noStrike">
                          <a:effectLst/>
                        </a:rPr>
                        <a:t> 4,513,167 </a:t>
                      </a:r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 n/a 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u="none" strike="noStrike">
                          <a:effectLst/>
                        </a:rPr>
                        <a:t> 229,519 </a:t>
                      </a:r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u="none" strike="noStrike">
                          <a:effectLst/>
                        </a:rPr>
                        <a:t>5.1%</a:t>
                      </a:r>
                      <a:endParaRPr lang="hr-HR" sz="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u="none" strike="noStrike">
                          <a:effectLst/>
                        </a:rPr>
                        <a:t> 4.3% - 5.4% </a:t>
                      </a:r>
                      <a:endParaRPr lang="hr-HR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 n/a 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na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n/a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n/a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2016; disconnections for non-payment only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5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Washington DC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u="none" strike="noStrike">
                          <a:effectLst/>
                        </a:rPr>
                        <a:t> 405,219 </a:t>
                      </a:r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u="none" strike="noStrike">
                          <a:effectLst/>
                        </a:rPr>
                        <a:t> 386,091 </a:t>
                      </a:r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u="none" strike="noStrike">
                          <a:effectLst/>
                        </a:rPr>
                        <a:t> 20,581 </a:t>
                      </a:r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u="none" strike="noStrike">
                          <a:effectLst/>
                        </a:rPr>
                        <a:t>5.1%</a:t>
                      </a:r>
                      <a:endParaRPr lang="hr-HR" sz="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u="none" strike="noStrike">
                          <a:effectLst/>
                        </a:rPr>
                        <a:t>4.2% - 6.0%</a:t>
                      </a:r>
                      <a:endParaRPr lang="hr-HR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u="none" strike="noStrike">
                          <a:effectLst/>
                        </a:rPr>
                        <a:t> 102,872 </a:t>
                      </a:r>
                      <a:endParaRPr lang="fi-FI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u="none" strike="noStrike">
                          <a:effectLst/>
                        </a:rPr>
                        <a:t>25.4%</a:t>
                      </a:r>
                      <a:endParaRPr lang="hr-HR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Low Income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u="none" strike="noStrike">
                          <a:effectLst/>
                        </a:rPr>
                        <a:t>19.0%</a:t>
                      </a:r>
                      <a:endParaRPr lang="hr-HR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2016; disconnections for non-payment only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32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Maryland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u="none" strike="noStrike">
                          <a:effectLst/>
                        </a:rPr>
                        <a:t> 2,557,059 </a:t>
                      </a:r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u="none" strike="noStrike">
                          <a:effectLst/>
                        </a:rPr>
                        <a:t> 3,773,251 </a:t>
                      </a:r>
                      <a:endParaRPr lang="fi-FI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u="none" strike="noStrike">
                          <a:effectLst/>
                        </a:rPr>
                        <a:t> 125,330 </a:t>
                      </a:r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u="none" strike="noStrike">
                          <a:effectLst/>
                        </a:rPr>
                        <a:t>4.9%</a:t>
                      </a:r>
                      <a:endParaRPr lang="hr-HR" sz="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u="none" strike="noStrike" dirty="0">
                          <a:effectLst/>
                        </a:rPr>
                        <a:t>0.0% - 7.7%</a:t>
                      </a:r>
                      <a:endParaRPr lang="hr-HR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u="none" strike="noStrike">
                          <a:effectLst/>
                        </a:rPr>
                        <a:t> 420,120 </a:t>
                      </a:r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u="none" strike="noStrike">
                          <a:effectLst/>
                        </a:rPr>
                        <a:t>16.4%</a:t>
                      </a:r>
                      <a:endParaRPr lang="hr-HR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n/a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 n/a 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u="none" strike="noStrike">
                          <a:effectLst/>
                        </a:rPr>
                        <a:t>2016</a:t>
                      </a:r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2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Pennsylvania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u="none" strike="noStrike">
                          <a:effectLst/>
                        </a:rPr>
                        <a:t> 7,543,525 </a:t>
                      </a:r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n/a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u="none" strike="noStrike">
                          <a:effectLst/>
                        </a:rPr>
                        <a:t> 320,455 </a:t>
                      </a:r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u="none" strike="noStrike">
                          <a:effectLst/>
                        </a:rPr>
                        <a:t>4.2%</a:t>
                      </a:r>
                      <a:endParaRPr lang="hr-HR" sz="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u="none" strike="noStrike">
                          <a:effectLst/>
                        </a:rPr>
                        <a:t>1.4% - 6.3%</a:t>
                      </a:r>
                      <a:endParaRPr lang="hr-HR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u="none" strike="noStrike">
                          <a:effectLst/>
                        </a:rPr>
                        <a:t> 691,664 </a:t>
                      </a:r>
                      <a:endParaRPr lang="fi-FI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u="none" strike="noStrike">
                          <a:effectLst/>
                        </a:rPr>
                        <a:t>9.2%</a:t>
                      </a:r>
                      <a:endParaRPr lang="hr-HR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Low Income (&lt;150% FPL)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u="none" strike="noStrike">
                          <a:effectLst/>
                        </a:rPr>
                        <a:t>14.2%</a:t>
                      </a:r>
                      <a:endParaRPr lang="hr-HR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Most recent data available for 2015 calendar year.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8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Illinois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u="none" strike="noStrike">
                          <a:effectLst/>
                        </a:rPr>
                        <a:t> 7,969,625 </a:t>
                      </a:r>
                      <a:endParaRPr lang="fi-FI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 n/a 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u="none" strike="noStrike">
                          <a:effectLst/>
                        </a:rPr>
                        <a:t> 308,238 </a:t>
                      </a:r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u="none" strike="noStrike">
                          <a:effectLst/>
                        </a:rPr>
                        <a:t>3.9%</a:t>
                      </a:r>
                      <a:endParaRPr lang="hr-HR" sz="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 n/a 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 n/a 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 n/a 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 n/a 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 n/a 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Most recent data available December 2015 - November 2016.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32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Massachusetts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u="none" strike="noStrike">
                          <a:effectLst/>
                        </a:rPr>
                        <a:t> 3,741,337 </a:t>
                      </a:r>
                      <a:endParaRPr lang="fi-FI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u="none" strike="noStrike">
                          <a:effectLst/>
                        </a:rPr>
                        <a:t> 1,711,069 </a:t>
                      </a:r>
                      <a:endParaRPr lang="fi-FI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 131,038 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u="none" strike="noStrike">
                          <a:effectLst/>
                        </a:rPr>
                        <a:t>3.5%</a:t>
                      </a:r>
                      <a:endParaRPr lang="hr-HR" sz="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u="none" strike="noStrike">
                          <a:effectLst/>
                        </a:rPr>
                        <a:t> 0.0% - 6.6% </a:t>
                      </a:r>
                      <a:endParaRPr lang="hr-HR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u="none" strike="noStrike">
                          <a:effectLst/>
                        </a:rPr>
                        <a:t> 25,365 </a:t>
                      </a:r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u="none" strike="noStrike">
                          <a:effectLst/>
                        </a:rPr>
                        <a:t>0.7%</a:t>
                      </a:r>
                      <a:endParaRPr lang="pt-BR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Low Income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u="none" strike="noStrike">
                          <a:effectLst/>
                        </a:rPr>
                        <a:t>6.0%</a:t>
                      </a:r>
                      <a:endParaRPr lang="hr-HR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u="none" strike="noStrike">
                          <a:effectLst/>
                        </a:rPr>
                        <a:t>2016</a:t>
                      </a:r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23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New York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u="none" strike="noStrike">
                          <a:effectLst/>
                        </a:rPr>
                        <a:t> 8,377,022 </a:t>
                      </a:r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u="none" strike="noStrike">
                          <a:effectLst/>
                        </a:rPr>
                        <a:t> 5,187,366 </a:t>
                      </a:r>
                      <a:endParaRPr lang="fi-FI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u="none" strike="noStrike">
                          <a:effectLst/>
                        </a:rPr>
                        <a:t> 206,883 </a:t>
                      </a:r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u="none" strike="noStrike">
                          <a:effectLst/>
                        </a:rPr>
                        <a:t>2.5%</a:t>
                      </a:r>
                      <a:endParaRPr lang="hr-HR" sz="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u="none" strike="noStrike">
                          <a:effectLst/>
                        </a:rPr>
                        <a:t>0.5% - 4.3%</a:t>
                      </a:r>
                      <a:endParaRPr lang="hr-HR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u="none" strike="noStrike">
                          <a:effectLst/>
                        </a:rPr>
                        <a:t> 897,926 </a:t>
                      </a:r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u="none" strike="noStrike">
                          <a:effectLst/>
                        </a:rPr>
                        <a:t>10.7%</a:t>
                      </a:r>
                      <a:endParaRPr lang="pt-BR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 n/a 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 n/a 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2016; disconnections for non-payment only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23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Minnesota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u="none" strike="noStrike">
                          <a:effectLst/>
                        </a:rPr>
                        <a:t> 2,516,803 </a:t>
                      </a:r>
                      <a:endParaRPr lang="fi-FI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u="none" strike="noStrike">
                          <a:effectLst/>
                        </a:rPr>
                        <a:t> 1,247,943 </a:t>
                      </a:r>
                      <a:endParaRPr lang="fi-FI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u="none" strike="noStrike">
                          <a:effectLst/>
                        </a:rPr>
                        <a:t> 59,224 </a:t>
                      </a:r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u="none" strike="noStrike">
                          <a:effectLst/>
                        </a:rPr>
                        <a:t>2.4%</a:t>
                      </a:r>
                      <a:endParaRPr lang="hr-HR" sz="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u="none" strike="noStrike">
                          <a:effectLst/>
                        </a:rPr>
                        <a:t>0.4% - 4.3%</a:t>
                      </a:r>
                      <a:endParaRPr lang="hr-HR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 n/a 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n/a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 n/a 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 n/a 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2016; involuntary disconnections only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23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Colorado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500" u="none" strike="noStrike">
                          <a:effectLst/>
                        </a:rPr>
                        <a:t> 2,106,278 </a:t>
                      </a:r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n/a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u="none" strike="noStrike">
                          <a:effectLst/>
                        </a:rPr>
                        <a:t> 42,978 </a:t>
                      </a:r>
                      <a:endParaRPr lang="fi-FI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u="none" strike="noStrike">
                          <a:effectLst/>
                        </a:rPr>
                        <a:t>2.0%</a:t>
                      </a:r>
                      <a:endParaRPr lang="hr-HR" sz="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u="none" strike="noStrike">
                          <a:effectLst/>
                        </a:rPr>
                        <a:t>1.5% - 5.6%</a:t>
                      </a:r>
                      <a:endParaRPr lang="hr-HR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u="none" strike="noStrike">
                          <a:effectLst/>
                        </a:rPr>
                        <a:t> 391,569 </a:t>
                      </a:r>
                      <a:endParaRPr lang="fi-FI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u="none" strike="noStrike">
                          <a:effectLst/>
                        </a:rPr>
                        <a:t>18.6%</a:t>
                      </a:r>
                      <a:endParaRPr lang="hr-HR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n/a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n/a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2016; disconnections for non-payment only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27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Iowa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u="none" strike="noStrike">
                          <a:effectLst/>
                        </a:rPr>
                        <a:t> 1,827,028 </a:t>
                      </a:r>
                      <a:endParaRPr lang="fi-FI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u="none" strike="noStrike">
                          <a:effectLst/>
                        </a:rPr>
                        <a:t> 433,787 </a:t>
                      </a:r>
                      <a:endParaRPr lang="fi-FI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u="none" strike="noStrike">
                          <a:effectLst/>
                        </a:rPr>
                        <a:t> 34,505 </a:t>
                      </a:r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u="none" strike="noStrike">
                          <a:effectLst/>
                        </a:rPr>
                        <a:t>1.9%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u="none" strike="noStrike">
                          <a:effectLst/>
                        </a:rPr>
                        <a:t>0.3% - 3.4%</a:t>
                      </a:r>
                      <a:endParaRPr lang="hr-HR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u="none" strike="noStrike">
                          <a:effectLst/>
                        </a:rPr>
                        <a:t> 300,628 </a:t>
                      </a:r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u="none" strike="noStrike">
                          <a:effectLst/>
                        </a:rPr>
                        <a:t>16.5%</a:t>
                      </a:r>
                      <a:endParaRPr lang="hr-HR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n/a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n/a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2016; involuntary disconnections only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137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Utah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 770,553 </a:t>
                      </a:r>
                      <a:endParaRPr lang="uk-UA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u="none" strike="noStrike">
                          <a:effectLst/>
                        </a:rPr>
                        <a:t> 578,854 </a:t>
                      </a:r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u="none" strike="noStrike">
                          <a:effectLst/>
                        </a:rPr>
                        <a:t> 3,932 </a:t>
                      </a:r>
                      <a:endParaRPr lang="fi-FI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u="none" strike="noStrike">
                          <a:effectLst/>
                        </a:rPr>
                        <a:t>0.5%</a:t>
                      </a:r>
                      <a:endParaRPr lang="hr-HR" sz="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u="none" strike="noStrike">
                          <a:effectLst/>
                        </a:rPr>
                        <a:t>0.5%</a:t>
                      </a:r>
                      <a:endParaRPr lang="hr-HR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 n/a 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n/a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Lifeline Program Customers (Low-Income)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u="none" strike="noStrike">
                          <a:effectLst/>
                        </a:rPr>
                        <a:t>2%</a:t>
                      </a:r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u="none" strike="noStrike">
                          <a:effectLst/>
                        </a:rPr>
                        <a:t>2016</a:t>
                      </a:r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596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Montana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u="none" strike="noStrike">
                          <a:effectLst/>
                        </a:rPr>
                        <a:t> 573,199 </a:t>
                      </a:r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n/a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u="none" strike="noStrike">
                          <a:effectLst/>
                        </a:rPr>
                        <a:t> 1,986 </a:t>
                      </a:r>
                      <a:endParaRPr lang="fi-FI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u="none" strike="noStrike">
                          <a:effectLst/>
                        </a:rPr>
                        <a:t>0.3%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u="none" strike="noStrike">
                          <a:effectLst/>
                        </a:rPr>
                        <a:t>0.0% - 0.4%</a:t>
                      </a:r>
                      <a:endParaRPr lang="hr-HR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 n/a 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na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n/a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n/a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Data only available </a:t>
                      </a:r>
                      <a:r>
                        <a:rPr lang="en-US" sz="500" u="sng" strike="noStrike">
                          <a:effectLst/>
                        </a:rPr>
                        <a:t>during</a:t>
                      </a:r>
                      <a:r>
                        <a:rPr lang="en-US" sz="500" u="none" strike="noStrike">
                          <a:effectLst/>
                        </a:rPr>
                        <a:t> winter moratorium (November 1, 2015 - April 1, 2016); disconnections for non-payment only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865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Connecticut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n/a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n/a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n/a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n/a</a:t>
                      </a:r>
                      <a:endParaRPr lang="bg-BG" sz="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n/a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n/a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n/a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Hardship Customers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u="none" strike="noStrike">
                          <a:effectLst/>
                        </a:rPr>
                        <a:t>9.4%</a:t>
                      </a:r>
                      <a:endParaRPr lang="hr-HR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 dirty="0">
                          <a:effectLst/>
                        </a:rPr>
                        <a:t>Data only available May 1, 2016 to November 1, 2016 (other months are protected by moratorium)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865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Wsconsin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500" u="none" strike="noStrike">
                          <a:effectLst/>
                        </a:rPr>
                        <a:t> </a:t>
                      </a:r>
                      <a:endParaRPr lang="sk-SK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n/a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u="none" strike="noStrike">
                          <a:effectLst/>
                        </a:rPr>
                        <a:t>65,917</a:t>
                      </a:r>
                      <a:endParaRPr lang="fi-FI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500" u="none" strike="noStrike">
                          <a:effectLst/>
                        </a:rPr>
                        <a:t> </a:t>
                      </a:r>
                      <a:endParaRPr lang="sk-SK" sz="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n/a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n/a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n/a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n/a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n/a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Data only available </a:t>
                      </a:r>
                      <a:r>
                        <a:rPr lang="en-US" sz="500" u="sng" strike="noStrike">
                          <a:effectLst/>
                        </a:rPr>
                        <a:t>during</a:t>
                      </a:r>
                      <a:r>
                        <a:rPr lang="en-US" sz="500" u="none" strike="noStrike">
                          <a:effectLst/>
                        </a:rPr>
                        <a:t> winter moratorium (November 2016 - April 2016); disconnections INCLUDES vacant properties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255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New Hampshire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u="none" strike="noStrike">
                          <a:effectLst/>
                        </a:rPr>
                        <a:t>7,612,310</a:t>
                      </a:r>
                      <a:endParaRPr lang="fi-FI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u="none" strike="noStrike">
                          <a:effectLst/>
                        </a:rPr>
                        <a:t>379,971</a:t>
                      </a:r>
                      <a:endParaRPr lang="fi-FI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33,531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u="none" strike="noStrike">
                          <a:effectLst/>
                        </a:rPr>
                        <a:t>0.4%</a:t>
                      </a:r>
                      <a:endParaRPr lang="hr-HR" sz="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u="none" strike="noStrike">
                          <a:effectLst/>
                        </a:rPr>
                        <a:t>0.5% - 0.1%</a:t>
                      </a:r>
                      <a:endParaRPr lang="hr-HR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n/a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n/a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n/a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n/a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2016; disconnections for non-payment only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6511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Kansas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u="none" strike="noStrike">
                          <a:effectLst/>
                        </a:rPr>
                        <a:t>1,600,663</a:t>
                      </a:r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u="none" strike="noStrike">
                          <a:effectLst/>
                        </a:rPr>
                        <a:t>824,853</a:t>
                      </a:r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67,285**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n/a</a:t>
                      </a:r>
                      <a:endParaRPr lang="bg-BG" sz="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n/a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u="none" strike="noStrike">
                          <a:effectLst/>
                        </a:rPr>
                        <a:t>338,103</a:t>
                      </a:r>
                      <a:endParaRPr lang="uk-UA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n/a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n/a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2016</a:t>
                      </a:r>
                      <a:br>
                        <a:rPr lang="en-US" sz="500" u="none" strike="noStrike">
                          <a:effectLst/>
                        </a:rPr>
                      </a:br>
                      <a:r>
                        <a:rPr lang="en-US" sz="500" u="none" strike="noStrike">
                          <a:effectLst/>
                        </a:rPr>
                        <a:t>**Disconnections only includes partial data because provided voluntary (and inconsistently) by utility companies. 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670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Nevada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u="none" strike="noStrike">
                          <a:effectLst/>
                        </a:rPr>
                        <a:t> 1,213,927 </a:t>
                      </a:r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u="none" strike="noStrike">
                          <a:effectLst/>
                        </a:rPr>
                        <a:t> 1,779,321 </a:t>
                      </a:r>
                      <a:endParaRPr lang="fi-FI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u="none" strike="noStrike">
                          <a:effectLst/>
                        </a:rPr>
                        <a:t> 187,775 </a:t>
                      </a:r>
                      <a:endParaRPr lang="fi-FI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n/a</a:t>
                      </a:r>
                      <a:endParaRPr lang="bg-BG" sz="5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 dirty="0">
                          <a:effectLst/>
                        </a:rPr>
                        <a:t> </a:t>
                      </a:r>
                      <a:r>
                        <a:rPr lang="bg-BG" sz="500" u="none" strike="noStrike" dirty="0" err="1">
                          <a:effectLst/>
                        </a:rPr>
                        <a:t>n</a:t>
                      </a:r>
                      <a:r>
                        <a:rPr lang="bg-BG" sz="500" u="none" strike="noStrike" dirty="0">
                          <a:effectLst/>
                        </a:rPr>
                        <a:t>/</a:t>
                      </a:r>
                      <a:r>
                        <a:rPr lang="bg-BG" sz="500" u="none" strike="noStrike" dirty="0" err="1">
                          <a:effectLst/>
                        </a:rPr>
                        <a:t>a</a:t>
                      </a:r>
                      <a:r>
                        <a:rPr lang="bg-BG" sz="500" u="none" strike="noStrike" dirty="0">
                          <a:effectLst/>
                        </a:rPr>
                        <a:t> </a:t>
                      </a:r>
                      <a:endParaRPr lang="bg-BG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>
                          <a:effectLst/>
                        </a:rPr>
                        <a:t> n/a </a:t>
                      </a:r>
                      <a:endParaRPr lang="bg-BG" sz="5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 dirty="0" err="1">
                          <a:effectLst/>
                        </a:rPr>
                        <a:t>na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 dirty="0" err="1">
                          <a:effectLst/>
                        </a:rPr>
                        <a:t>n</a:t>
                      </a:r>
                      <a:r>
                        <a:rPr lang="bg-BG" sz="500" u="none" strike="noStrike" dirty="0">
                          <a:effectLst/>
                        </a:rPr>
                        <a:t>/</a:t>
                      </a:r>
                      <a:r>
                        <a:rPr lang="bg-BG" sz="500" u="none" strike="noStrike" dirty="0" err="1">
                          <a:effectLst/>
                        </a:rPr>
                        <a:t>a</a:t>
                      </a:r>
                      <a:endParaRPr lang="bg-BG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u="none" strike="noStrike" dirty="0" err="1">
                          <a:effectLst/>
                        </a:rPr>
                        <a:t>n</a:t>
                      </a:r>
                      <a:r>
                        <a:rPr lang="bg-BG" sz="500" u="none" strike="noStrike" dirty="0">
                          <a:effectLst/>
                        </a:rPr>
                        <a:t>/</a:t>
                      </a:r>
                      <a:r>
                        <a:rPr lang="bg-BG" sz="500" u="none" strike="noStrike" dirty="0" err="1">
                          <a:effectLst/>
                        </a:rPr>
                        <a:t>a</a:t>
                      </a:r>
                      <a:endParaRPr lang="bg-BG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 dirty="0">
                          <a:effectLst/>
                        </a:rPr>
                        <a:t>Data only available January - November 2015. Disconnection notices, disconnections, and reconnections include both residential and commercial accounts.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2867" marR="2867" marT="2867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5510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8927" y="-175098"/>
            <a:ext cx="8624455" cy="1284051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Slate Std Bk" charset="0"/>
                <a:ea typeface="Slate Std Bk" charset="0"/>
                <a:cs typeface="Slate Std Bk" charset="0"/>
              </a:rPr>
              <a:t>What’s not in the table?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853" y="1265204"/>
            <a:ext cx="9899651" cy="5121308"/>
          </a:xfrm>
        </p:spPr>
        <p:txBody>
          <a:bodyPr>
            <a:normAutofit lnSpcReduction="10000"/>
          </a:bodyPr>
          <a:lstStyle/>
          <a:p>
            <a:pPr marL="457200" marR="0" lvl="0" indent="-4572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n-US" sz="2900" dirty="0">
                <a:solidFill>
                  <a:schemeClr val="tx1"/>
                </a:solidFill>
                <a:latin typeface="Calibri" charset="0"/>
                <a:ea typeface="Calibri" charset="0"/>
                <a:cs typeface="Times New Roman" charset="0"/>
              </a:rPr>
              <a:t>At least 14 states do not count or report any data on shutoffs</a:t>
            </a:r>
          </a:p>
          <a:p>
            <a:pPr marL="457200" marR="0" lvl="0" indent="-4572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endParaRPr lang="en-US" sz="2000" dirty="0">
              <a:solidFill>
                <a:schemeClr val="tx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457200" marR="0" lvl="0" indent="-4572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n-US" sz="2900" dirty="0">
                <a:solidFill>
                  <a:schemeClr val="tx1"/>
                </a:solidFill>
                <a:latin typeface="Calibri" charset="0"/>
                <a:ea typeface="Calibri" charset="0"/>
                <a:cs typeface="Times New Roman" charset="0"/>
              </a:rPr>
              <a:t>Some states count and report:</a:t>
            </a:r>
          </a:p>
          <a:p>
            <a:pPr marL="457200" marR="0" lvl="0" indent="-4572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endParaRPr lang="en-US" sz="2000" dirty="0">
              <a:solidFill>
                <a:schemeClr val="tx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914400" lvl="1" indent="-457200" algn="l" defTabSz="914400">
              <a:spcBef>
                <a:spcPts val="0"/>
              </a:spcBef>
              <a:buClrTx/>
              <a:buSzTx/>
              <a:buFont typeface="Arial" charset="0"/>
              <a:buChar char="•"/>
            </a:pPr>
            <a:r>
              <a:rPr lang="en-US" sz="2700" dirty="0">
                <a:solidFill>
                  <a:schemeClr val="tx1"/>
                </a:solidFill>
                <a:latin typeface="Calibri" charset="0"/>
                <a:ea typeface="Calibri" charset="0"/>
                <a:cs typeface="Times New Roman" charset="0"/>
              </a:rPr>
              <a:t>Shutoffs for nonpayment</a:t>
            </a:r>
          </a:p>
          <a:p>
            <a:pPr marL="914400" lvl="1" indent="-457200" algn="l" defTabSz="914400">
              <a:spcBef>
                <a:spcPts val="0"/>
              </a:spcBef>
              <a:buClrTx/>
              <a:buSzTx/>
              <a:buFont typeface="Arial" charset="0"/>
              <a:buChar char="•"/>
            </a:pPr>
            <a:r>
              <a:rPr lang="en-US" sz="2700" dirty="0">
                <a:solidFill>
                  <a:schemeClr val="tx1"/>
                </a:solidFill>
                <a:latin typeface="Calibri" charset="0"/>
                <a:ea typeface="Calibri" charset="0"/>
                <a:cs typeface="Times New Roman" charset="0"/>
              </a:rPr>
              <a:t>Shutoffs for nonpayment and voluntary shutoffs</a:t>
            </a:r>
          </a:p>
          <a:p>
            <a:pPr marL="914400" lvl="1" indent="-457200" algn="l" defTabSz="914400">
              <a:spcBef>
                <a:spcPts val="0"/>
              </a:spcBef>
              <a:buClrTx/>
              <a:buSzTx/>
              <a:buFont typeface="Arial" charset="0"/>
              <a:buChar char="•"/>
            </a:pPr>
            <a:r>
              <a:rPr lang="en-US" sz="2700" dirty="0">
                <a:solidFill>
                  <a:schemeClr val="tx1"/>
                </a:solidFill>
                <a:latin typeface="Calibri" charset="0"/>
                <a:ea typeface="Calibri" charset="0"/>
                <a:cs typeface="Times New Roman" charset="0"/>
              </a:rPr>
              <a:t>Shutoffs for vulnerable groups</a:t>
            </a:r>
          </a:p>
          <a:p>
            <a:pPr marL="914400" lvl="1" indent="-457200" algn="l" defTabSz="914400">
              <a:spcBef>
                <a:spcPts val="0"/>
              </a:spcBef>
              <a:buClrTx/>
              <a:buSzTx/>
              <a:buFont typeface="Arial" charset="0"/>
              <a:buChar char="•"/>
            </a:pPr>
            <a:r>
              <a:rPr lang="en-US" sz="2700" dirty="0">
                <a:solidFill>
                  <a:schemeClr val="tx1"/>
                </a:solidFill>
                <a:latin typeface="Calibri" charset="0"/>
                <a:ea typeface="Calibri" charset="0"/>
                <a:cs typeface="Times New Roman" charset="0"/>
              </a:rPr>
              <a:t>Shutoffs during moratorium</a:t>
            </a:r>
          </a:p>
          <a:p>
            <a:pPr marL="914400" lvl="1" indent="-457200" algn="l" defTabSz="914400">
              <a:spcBef>
                <a:spcPts val="0"/>
              </a:spcBef>
              <a:buClrTx/>
              <a:buSzTx/>
              <a:buFont typeface="Arial" charset="0"/>
              <a:buChar char="•"/>
            </a:pPr>
            <a:r>
              <a:rPr lang="en-US" sz="2700" dirty="0">
                <a:solidFill>
                  <a:schemeClr val="tx1"/>
                </a:solidFill>
                <a:latin typeface="Calibri" charset="0"/>
                <a:ea typeface="Calibri" charset="0"/>
                <a:cs typeface="Times New Roman" charset="0"/>
              </a:rPr>
              <a:t>Shutoffs during months outside of moratorium</a:t>
            </a:r>
          </a:p>
          <a:p>
            <a:pPr marL="914400" lvl="1" indent="-457200" algn="l" defTabSz="914400">
              <a:spcBef>
                <a:spcPts val="0"/>
              </a:spcBef>
              <a:buClrTx/>
              <a:buSzTx/>
              <a:buFont typeface="Arial" charset="0"/>
              <a:buChar char="•"/>
            </a:pPr>
            <a:r>
              <a:rPr lang="en-US" sz="2700" dirty="0">
                <a:solidFill>
                  <a:schemeClr val="tx1"/>
                </a:solidFill>
                <a:latin typeface="Calibri" charset="0"/>
                <a:ea typeface="Calibri" charset="0"/>
                <a:cs typeface="Times New Roman" charset="0"/>
              </a:rPr>
              <a:t>Multiple shutoffs due to pre-pay programs</a:t>
            </a:r>
          </a:p>
          <a:p>
            <a:pPr marL="914400" lvl="1" indent="-457200" algn="l" defTabSz="914400">
              <a:spcBef>
                <a:spcPts val="0"/>
              </a:spcBef>
              <a:buClrTx/>
              <a:buSzTx/>
              <a:buFont typeface="Arial" charset="0"/>
              <a:buChar char="•"/>
            </a:pPr>
            <a:r>
              <a:rPr lang="en-US" sz="2700" dirty="0">
                <a:solidFill>
                  <a:schemeClr val="tx1"/>
                </a:solidFill>
                <a:latin typeface="Calibri" charset="0"/>
                <a:ea typeface="Calibri" charset="0"/>
                <a:cs typeface="Times New Roman" charset="0"/>
              </a:rPr>
              <a:t>Residential and commercial accounts</a:t>
            </a:r>
          </a:p>
          <a:p>
            <a:pPr marL="914400" lvl="1" indent="-457200" algn="l" defTabSz="914400">
              <a:spcBef>
                <a:spcPts val="0"/>
              </a:spcBef>
              <a:buClrTx/>
              <a:buSzTx/>
              <a:buFont typeface="Arial" charset="0"/>
              <a:buChar char="•"/>
            </a:pPr>
            <a:r>
              <a:rPr lang="en-US" sz="2700" dirty="0">
                <a:solidFill>
                  <a:schemeClr val="tx1"/>
                </a:solidFill>
                <a:latin typeface="Calibri" charset="0"/>
                <a:ea typeface="Calibri" charset="0"/>
                <a:cs typeface="Times New Roman" charset="0"/>
              </a:rPr>
              <a:t>Most recent data available is from 2012 – 2016</a:t>
            </a:r>
          </a:p>
          <a:p>
            <a:pPr marL="914400" lvl="1" indent="-457200" algn="l" defTabSz="914400">
              <a:spcBef>
                <a:spcPts val="0"/>
              </a:spcBef>
              <a:buClrTx/>
              <a:buSzTx/>
              <a:buFont typeface="Arial" charset="0"/>
              <a:buChar char="•"/>
            </a:pPr>
            <a:r>
              <a:rPr lang="en-US" sz="2700" dirty="0">
                <a:solidFill>
                  <a:schemeClr val="tx1"/>
                </a:solidFill>
                <a:latin typeface="Calibri" charset="0"/>
                <a:ea typeface="Calibri" charset="0"/>
                <a:cs typeface="Times New Roman" charset="0"/>
              </a:rPr>
              <a:t>Include vacant properties among shutoff numbers</a:t>
            </a:r>
          </a:p>
          <a:p>
            <a:pPr marL="914400" lvl="1" indent="-457200" algn="l" defTabSz="914400">
              <a:spcBef>
                <a:spcPts val="0"/>
              </a:spcBef>
              <a:buClrTx/>
              <a:buSzTx/>
              <a:buFont typeface="Arial" charset="0"/>
              <a:buChar char="•"/>
            </a:pPr>
            <a:endParaRPr lang="en-US" sz="2700" dirty="0">
              <a:solidFill>
                <a:schemeClr val="tx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914400" lvl="1" indent="-457200" algn="l" defTabSz="914400">
              <a:spcBef>
                <a:spcPts val="0"/>
              </a:spcBef>
              <a:buClrTx/>
              <a:buSzTx/>
              <a:buFont typeface="Arial" charset="0"/>
              <a:buChar char="•"/>
            </a:pPr>
            <a:endParaRPr lang="en-US" sz="2700" dirty="0">
              <a:solidFill>
                <a:schemeClr val="tx1"/>
              </a:solidFill>
              <a:latin typeface="Calibri" charset="0"/>
              <a:ea typeface="Calibri" charset="0"/>
              <a:cs typeface="Times New Roman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891" y="5713352"/>
            <a:ext cx="2385446" cy="1144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527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437839"/>
              </p:ext>
            </p:extLst>
          </p:nvPr>
        </p:nvGraphicFramePr>
        <p:xfrm>
          <a:off x="104503" y="104504"/>
          <a:ext cx="11965577" cy="6596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1574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1851" y="4193697"/>
            <a:ext cx="10058400" cy="1505133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endParaRPr lang="en-US" dirty="0">
              <a:latin typeface="Calibri" charset="0"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endParaRPr lang="en-US" dirty="0">
              <a:latin typeface="Calibri" charset="0"/>
              <a:ea typeface="Calibri" charset="0"/>
              <a:cs typeface="Times New Roman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4163" y="5258653"/>
            <a:ext cx="2617033" cy="12557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1851" y="5137113"/>
            <a:ext cx="38529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Slate Std" charset="0"/>
                <a:ea typeface="Slate Std" charset="0"/>
                <a:cs typeface="Slate Std" charset="0"/>
              </a:rPr>
              <a:t>Gabriela Sandoval, Ph.D.</a:t>
            </a:r>
          </a:p>
          <a:p>
            <a:r>
              <a:rPr lang="en-US" dirty="0">
                <a:latin typeface="Slate Std" charset="0"/>
                <a:ea typeface="Slate Std" charset="0"/>
                <a:cs typeface="Slate Std" charset="0"/>
                <a:hlinkClick r:id="rId4"/>
              </a:rPr>
              <a:t>gsandoval@turn.org</a:t>
            </a:r>
            <a:endParaRPr lang="en-US" dirty="0">
              <a:latin typeface="Slate Std" charset="0"/>
              <a:ea typeface="Slate Std" charset="0"/>
              <a:cs typeface="Slate Std" charset="0"/>
            </a:endParaRPr>
          </a:p>
          <a:p>
            <a:r>
              <a:rPr lang="en-US" dirty="0">
                <a:latin typeface="Slate Std" charset="0"/>
                <a:ea typeface="Slate Std" charset="0"/>
                <a:cs typeface="Slate Std" charset="0"/>
              </a:rPr>
              <a:t>415.929.8876</a:t>
            </a:r>
          </a:p>
          <a:p>
            <a:r>
              <a:rPr lang="en-US" dirty="0" err="1">
                <a:latin typeface="Slate Std" charset="0"/>
                <a:ea typeface="Slate Std" charset="0"/>
                <a:cs typeface="Slate Std" charset="0"/>
              </a:rPr>
              <a:t>turn.org</a:t>
            </a:r>
            <a:endParaRPr lang="en-US" dirty="0">
              <a:latin typeface="Slate Std" charset="0"/>
              <a:ea typeface="Slate Std" charset="0"/>
              <a:cs typeface="Slate Std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46136" y="1161906"/>
            <a:ext cx="2888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late Std Bk" charset="0"/>
                <a:ea typeface="Slate Std Bk" charset="0"/>
                <a:cs typeface="Slate Std Bk" charset="0"/>
              </a:rPr>
              <a:t>Disconnection Rate  =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35068" y="884906"/>
            <a:ext cx="32656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>
                <a:latin typeface="Slate Std Bk" charset="0"/>
                <a:ea typeface="Slate Std Bk" charset="0"/>
                <a:cs typeface="Slate Std Bk" charset="0"/>
              </a:rPr>
              <a:t>                          </a:t>
            </a:r>
            <a:r>
              <a:rPr lang="en-US" sz="3600" u="sng" dirty="0">
                <a:latin typeface="Slate Std Bk" charset="0"/>
                <a:ea typeface="Slate Std Bk" charset="0"/>
                <a:cs typeface="Slate Std Bk" charset="0"/>
              </a:rPr>
              <a:t>X</a:t>
            </a:r>
            <a:r>
              <a:rPr lang="en-US" sz="2400" u="sng" dirty="0">
                <a:latin typeface="Slate Std Bk" charset="0"/>
                <a:ea typeface="Slate Std Bk" charset="0"/>
                <a:cs typeface="Slate Std Bk" charset="0"/>
              </a:rPr>
              <a:t>                          </a:t>
            </a:r>
          </a:p>
          <a:p>
            <a:pPr algn="ctr"/>
            <a:r>
              <a:rPr lang="en-US" sz="2400" dirty="0">
                <a:latin typeface="Slate Std Bk" charset="0"/>
                <a:ea typeface="Slate Std Bk" charset="0"/>
                <a:cs typeface="Slate Std Bk" charset="0"/>
              </a:rPr>
              <a:t>Average Total Accounts</a:t>
            </a:r>
          </a:p>
        </p:txBody>
      </p:sp>
      <p:sp>
        <p:nvSpPr>
          <p:cNvPr id="2" name="Rectangle 1"/>
          <p:cNvSpPr/>
          <p:nvPr/>
        </p:nvSpPr>
        <p:spPr>
          <a:xfrm>
            <a:off x="261851" y="3927543"/>
            <a:ext cx="117693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accent2">
                    <a:lumMod val="75000"/>
                  </a:schemeClr>
                </a:solidFill>
              </a:rPr>
              <a:t>Thank You!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0587038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4517</TotalTime>
  <Words>1073</Words>
  <Application>Microsoft Office PowerPoint</Application>
  <PresentationFormat>Widescreen</PresentationFormat>
  <Paragraphs>347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Slate Std</vt:lpstr>
      <vt:lpstr>Slate Std Bk</vt:lpstr>
      <vt:lpstr>Symbol</vt:lpstr>
      <vt:lpstr>Times New Roman</vt:lpstr>
      <vt:lpstr>Trebuchet MS</vt:lpstr>
      <vt:lpstr>Wingdings</vt:lpstr>
      <vt:lpstr>Wingdings 3</vt:lpstr>
      <vt:lpstr>Facet</vt:lpstr>
      <vt:lpstr>In Search of a Common Numerator Measuring Shutoffs Across the Country </vt:lpstr>
      <vt:lpstr>Addressing the Health and Housing Impacts of Utility Shutoffs</vt:lpstr>
      <vt:lpstr>The Upshot</vt:lpstr>
      <vt:lpstr>How Many States Collect Data on Shutoffs?</vt:lpstr>
      <vt:lpstr>PowerPoint Presentation</vt:lpstr>
      <vt:lpstr>What’s not in the table?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TURN’s Vision for Role and Responsibilities for the CPUC’s New Office of Safety Analysis</dc:title>
  <dc:creator>Microsoft Office User</dc:creator>
  <cp:lastModifiedBy>Nicole Haslup</cp:lastModifiedBy>
  <cp:revision>54</cp:revision>
  <cp:lastPrinted>2017-10-03T22:41:23Z</cp:lastPrinted>
  <dcterms:created xsi:type="dcterms:W3CDTF">2016-09-13T20:19:08Z</dcterms:created>
  <dcterms:modified xsi:type="dcterms:W3CDTF">2017-11-13T12:42:01Z</dcterms:modified>
</cp:coreProperties>
</file>