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34"/>
  </p:notesMasterIdLst>
  <p:handoutMasterIdLst>
    <p:handoutMasterId r:id="rId35"/>
  </p:handoutMasterIdLst>
  <p:sldIdLst>
    <p:sldId id="256" r:id="rId3"/>
    <p:sldId id="285" r:id="rId4"/>
    <p:sldId id="380" r:id="rId5"/>
    <p:sldId id="308" r:id="rId6"/>
    <p:sldId id="377" r:id="rId7"/>
    <p:sldId id="359" r:id="rId8"/>
    <p:sldId id="378" r:id="rId9"/>
    <p:sldId id="360" r:id="rId10"/>
    <p:sldId id="361" r:id="rId11"/>
    <p:sldId id="362" r:id="rId12"/>
    <p:sldId id="363" r:id="rId13"/>
    <p:sldId id="376" r:id="rId14"/>
    <p:sldId id="388" r:id="rId15"/>
    <p:sldId id="389" r:id="rId16"/>
    <p:sldId id="391" r:id="rId17"/>
    <p:sldId id="392" r:id="rId18"/>
    <p:sldId id="368" r:id="rId19"/>
    <p:sldId id="370" r:id="rId20"/>
    <p:sldId id="366" r:id="rId21"/>
    <p:sldId id="372" r:id="rId22"/>
    <p:sldId id="371" r:id="rId23"/>
    <p:sldId id="373" r:id="rId24"/>
    <p:sldId id="367" r:id="rId25"/>
    <p:sldId id="350" r:id="rId26"/>
    <p:sldId id="381" r:id="rId27"/>
    <p:sldId id="382" r:id="rId28"/>
    <p:sldId id="383" r:id="rId29"/>
    <p:sldId id="384" r:id="rId30"/>
    <p:sldId id="385" r:id="rId31"/>
    <p:sldId id="386" r:id="rId32"/>
    <p:sldId id="387" r:id="rId33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3" userDrawn="1">
          <p15:clr>
            <a:srgbClr val="A4A3A4"/>
          </p15:clr>
        </p15:guide>
        <p15:guide id="2" pos="22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90" autoAdjust="0"/>
    <p:restoredTop sz="94746" autoAdjust="0"/>
  </p:normalViewPr>
  <p:slideViewPr>
    <p:cSldViewPr>
      <p:cViewPr varScale="1">
        <p:scale>
          <a:sx n="60" d="100"/>
          <a:sy n="60" d="100"/>
        </p:scale>
        <p:origin x="1268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544" y="-120"/>
      </p:cViewPr>
      <p:guideLst>
        <p:guide orient="horz" pos="2953"/>
        <p:guide pos="22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r>
              <a:rPr lang="en-US" baseline="0" dirty="0">
                <a:latin typeface="Arial" panose="020B0604020202020204" pitchFamily="34" charset="0"/>
              </a:rPr>
              <a:t>TVR/CPP/PTR Participation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22769028871391"/>
          <c:y val="0.18728762269643523"/>
          <c:w val="0.74095683352080988"/>
          <c:h val="0.583276627719853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Opt-In</c:v>
                </c:pt>
                <c:pt idx="1">
                  <c:v>Opt-Out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8-4290-BF9E-66D10CB5E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76687288"/>
        <c:axId val="476690896"/>
      </c:barChart>
      <c:catAx>
        <c:axId val="476687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76690896"/>
        <c:crosses val="autoZero"/>
        <c:auto val="1"/>
        <c:lblAlgn val="ctr"/>
        <c:lblOffset val="100"/>
        <c:noMultiLvlLbl val="0"/>
      </c:catAx>
      <c:valAx>
        <c:axId val="47669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7668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551629483814525"/>
          <c:y val="3.8671948449582209E-2"/>
          <c:w val="0.41718840579710142"/>
          <c:h val="0.876195715584566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Average US CEO Tenure</c:v>
                </c:pt>
                <c:pt idx="1">
                  <c:v>Typical transmission development cycle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9-49F2-9C7A-96A8A45BF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8160256"/>
        <c:axId val="558161896"/>
      </c:barChart>
      <c:catAx>
        <c:axId val="55816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558161896"/>
        <c:crosses val="autoZero"/>
        <c:auto val="1"/>
        <c:lblAlgn val="ctr"/>
        <c:lblOffset val="100"/>
        <c:noMultiLvlLbl val="0"/>
      </c:catAx>
      <c:valAx>
        <c:axId val="558161896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160256"/>
        <c:crosses val="autoZero"/>
        <c:crossBetween val="between"/>
      </c:valAx>
      <c:spPr>
        <a:noFill/>
        <a:ln w="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Bond Yield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11.8</c:v>
                </c:pt>
                <c:pt idx="1">
                  <c:v>10.5</c:v>
                </c:pt>
                <c:pt idx="2">
                  <c:v>7.7</c:v>
                </c:pt>
                <c:pt idx="3">
                  <c:v>8</c:v>
                </c:pt>
                <c:pt idx="4">
                  <c:v>6.3</c:v>
                </c:pt>
                <c:pt idx="5">
                  <c:v>6</c:v>
                </c:pt>
                <c:pt idx="6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BC-40FB-917D-022F771175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Authorized ROE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15.2</c:v>
                </c:pt>
                <c:pt idx="1">
                  <c:v>12.6</c:v>
                </c:pt>
                <c:pt idx="2">
                  <c:v>11.8</c:v>
                </c:pt>
                <c:pt idx="3">
                  <c:v>11.7</c:v>
                </c:pt>
                <c:pt idx="4">
                  <c:v>10.6</c:v>
                </c:pt>
                <c:pt idx="5">
                  <c:v>10.4</c:v>
                </c:pt>
                <c:pt idx="6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BC-40FB-917D-022F77117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0839376"/>
        <c:axId val="470841672"/>
      </c:lineChart>
      <c:catAx>
        <c:axId val="47083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70841672"/>
        <c:crosses val="autoZero"/>
        <c:auto val="1"/>
        <c:lblAlgn val="ctr"/>
        <c:lblOffset val="100"/>
        <c:noMultiLvlLbl val="0"/>
      </c:catAx>
      <c:valAx>
        <c:axId val="470841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47083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latin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 Annual Electric Sales per Customer (kWh)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Gwh sales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750</c:v>
                </c:pt>
                <c:pt idx="1">
                  <c:v>1400</c:v>
                </c:pt>
                <c:pt idx="2">
                  <c:v>2100</c:v>
                </c:pt>
                <c:pt idx="3">
                  <c:v>2700</c:v>
                </c:pt>
                <c:pt idx="4">
                  <c:v>3450</c:v>
                </c:pt>
                <c:pt idx="5">
                  <c:v>3800</c:v>
                </c:pt>
                <c:pt idx="6">
                  <c:v>3700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A1-40E3-B4F0-EE2F40DDF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551504"/>
        <c:axId val="475557080"/>
      </c:lineChart>
      <c:catAx>
        <c:axId val="47555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557080"/>
        <c:crosses val="autoZero"/>
        <c:auto val="1"/>
        <c:lblAlgn val="ctr"/>
        <c:lblOffset val="100"/>
        <c:noMultiLvlLbl val="0"/>
      </c:catAx>
      <c:valAx>
        <c:axId val="47555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55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/>
          <a:lstStyle>
            <a:lvl1pPr algn="r">
              <a:defRPr sz="1300"/>
            </a:lvl1pPr>
          </a:lstStyle>
          <a:p>
            <a:fld id="{9789D214-4521-4947-BA02-2C726E8AB5F0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 anchor="b"/>
          <a:lstStyle>
            <a:lvl1pPr algn="r">
              <a:defRPr sz="1300"/>
            </a:lvl1pPr>
          </a:lstStyle>
          <a:p>
            <a:fld id="{8168DFFE-9E56-478F-85CE-7B3D03528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7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/>
          <a:lstStyle>
            <a:lvl1pPr algn="r">
              <a:defRPr sz="1300"/>
            </a:lvl1pPr>
          </a:lstStyle>
          <a:p>
            <a:fld id="{68233CAA-3586-4829-B10B-64FE3002364E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1" tIns="47016" rIns="94031" bIns="470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1" y="4451986"/>
            <a:ext cx="5669280" cy="4217670"/>
          </a:xfrm>
          <a:prstGeom prst="rect">
            <a:avLst/>
          </a:prstGeom>
        </p:spPr>
        <p:txBody>
          <a:bodyPr vert="horz" lIns="94031" tIns="47016" rIns="94031" bIns="470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1" cy="468630"/>
          </a:xfrm>
          <a:prstGeom prst="rect">
            <a:avLst/>
          </a:prstGeom>
        </p:spPr>
        <p:txBody>
          <a:bodyPr vert="horz" lIns="94031" tIns="47016" rIns="94031" bIns="47016" rtlCol="0" anchor="b"/>
          <a:lstStyle>
            <a:lvl1pPr algn="r">
              <a:defRPr sz="1300"/>
            </a:lvl1pPr>
          </a:lstStyle>
          <a:p>
            <a:fld id="{058EA60E-3CAC-4721-90CF-A68F728C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6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8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25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7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49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4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0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32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99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2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2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47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6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6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1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5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3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88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EA60E-3CAC-4721-90CF-A68F728C5F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9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095501" y="4800600"/>
            <a:ext cx="4686299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392521" y="3424535"/>
            <a:ext cx="204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Wired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1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24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88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98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37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882173"/>
            <a:ext cx="8229600" cy="68907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  <a:br>
              <a:rPr kumimoji="0" lang="en-US" dirty="0"/>
            </a:br>
            <a:r>
              <a:rPr kumimoji="0" lang="en-US" sz="2400" dirty="0"/>
              <a:t>And here’s where the 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4688"/>
            <a:ext cx="8229600" cy="4325112"/>
          </a:xfrm>
        </p:spPr>
        <p:txBody>
          <a:bodyPr/>
          <a:lstStyle>
            <a:lvl1pPr marL="365760" indent="-256032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8368" indent="-246888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923544" indent="-219456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179576" indent="-201168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1389888" indent="-182880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200400" cy="190500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2013 Wired Group.  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9800" y="762000"/>
            <a:ext cx="185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Wire Group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400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8A4F4A2-887D-4A53-9E5F-F9910A9990A8}" type="slidenum">
              <a:rPr lang="en-US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‹#›</a:t>
            </a:fld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" y="6477000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www.wiredgroup.net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8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18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54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1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7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81000" y="530129"/>
            <a:ext cx="8229600" cy="689071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sz="2400" dirty="0"/>
              <a:t>And here’s where the 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5181600" y="6477000"/>
            <a:ext cx="3200400" cy="1905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Copyright 2013 Wired Group.  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534400" y="6400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B8A4F4A2-887D-4A53-9E5F-F9910A9990A8}" type="slidenum">
              <a:rPr lang="en-US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‹#›</a:t>
            </a:fld>
            <a:endParaRPr lang="en-U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" y="6477000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www.wiredgroup.net</a:t>
            </a:r>
          </a:p>
        </p:txBody>
      </p:sp>
    </p:spTree>
    <p:extLst>
      <p:ext uri="{BB962C8B-B14F-4D97-AF65-F5344CB8AC3E}">
        <p14:creationId xmlns:p14="http://schemas.microsoft.com/office/powerpoint/2010/main" val="35376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  <a:br>
              <a:rPr kumimoji="0" lang="en-US" dirty="0"/>
            </a:br>
            <a:r>
              <a:rPr kumimoji="0" lang="en-US" sz="2400" dirty="0"/>
              <a:t>And here’s where the 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256032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8368" indent="-246888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923544" indent="-219456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1179576" indent="-201168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1389888" indent="-182880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667500"/>
            <a:ext cx="3200400" cy="190500"/>
          </a:xfrm>
        </p:spPr>
        <p:txBody>
          <a:bodyPr/>
          <a:lstStyle/>
          <a:p>
            <a:r>
              <a:rPr lang="en-US" dirty="0"/>
              <a:t>Copyright 2013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91103"/>
            <a:ext cx="762000" cy="365760"/>
          </a:xfrm>
        </p:spPr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10200" y="0"/>
            <a:ext cx="2043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Wired Group</a:t>
            </a:r>
          </a:p>
        </p:txBody>
      </p:sp>
    </p:spTree>
    <p:extLst>
      <p:ext uri="{BB962C8B-B14F-4D97-AF65-F5344CB8AC3E}">
        <p14:creationId xmlns:p14="http://schemas.microsoft.com/office/powerpoint/2010/main" val="3379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" y="6477000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www.wiredgroup.net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Copyright 2012 Wired Group.  All Rights Reserved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Copyright 2012 Wired Group. 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2013 Wired Group.  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1000" y="805973"/>
            <a:ext cx="8229600" cy="6890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1000" y="1618488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1" y="6553200"/>
            <a:ext cx="3593862" cy="3048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Copyright 2013 Wired Group.  All Rights Reserved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84848" y="6490536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187F743-FD0E-4434-992B-1A16F463BB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410200" y="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Wired Group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7" r:id="rId3"/>
    <p:sldLayoutId id="214748368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5760" indent="-256032" algn="l" rtl="0" eaLnBrk="1" latinLnBrk="0" hangingPunct="1">
        <a:spcBef>
          <a:spcPts val="0"/>
        </a:spcBef>
        <a:spcAft>
          <a:spcPts val="1200"/>
        </a:spcAft>
        <a:buClr>
          <a:schemeClr val="accent6">
            <a:lumMod val="75000"/>
          </a:schemeClr>
        </a:buClr>
        <a:buFont typeface="Arial" pitchFamily="34" charset="0"/>
        <a:buChar char="•"/>
        <a:defRPr kumimoji="0" sz="2800" kern="1200">
          <a:solidFill>
            <a:schemeClr val="accent6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58368" indent="-246888" algn="l" rtl="0" eaLnBrk="1" latinLnBrk="0" hangingPunct="1">
        <a:spcBef>
          <a:spcPts val="0"/>
        </a:spcBef>
        <a:spcAft>
          <a:spcPts val="1200"/>
        </a:spcAft>
        <a:buClr>
          <a:schemeClr val="accent6">
            <a:lumMod val="75000"/>
          </a:schemeClr>
        </a:buClr>
        <a:buFont typeface="Arial" pitchFamily="34" charset="0"/>
        <a:buChar char="•"/>
        <a:defRPr kumimoji="0" sz="2600" kern="1200">
          <a:solidFill>
            <a:schemeClr val="accent6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23544" indent="-219456" algn="l" rtl="0" eaLnBrk="1" latinLnBrk="0" hangingPunct="1">
        <a:spcBef>
          <a:spcPts val="0"/>
        </a:spcBef>
        <a:spcAft>
          <a:spcPts val="1200"/>
        </a:spcAft>
        <a:buClr>
          <a:schemeClr val="accent6">
            <a:lumMod val="75000"/>
          </a:schemeClr>
        </a:buClr>
        <a:buFont typeface="Arial" pitchFamily="34" charset="0"/>
        <a:buChar char="•"/>
        <a:defRPr kumimoji="0" sz="2400" kern="1200">
          <a:solidFill>
            <a:schemeClr val="accent6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79576" indent="-201168" algn="l" rtl="0" eaLnBrk="1" latinLnBrk="0" hangingPunct="1">
        <a:spcBef>
          <a:spcPts val="0"/>
        </a:spcBef>
        <a:spcAft>
          <a:spcPts val="1200"/>
        </a:spcAft>
        <a:buClr>
          <a:schemeClr val="accent6">
            <a:lumMod val="75000"/>
          </a:schemeClr>
        </a:buClr>
        <a:buFont typeface="Arial" pitchFamily="34" charset="0"/>
        <a:buChar char="•"/>
        <a:defRPr kumimoji="0" sz="2200" kern="1200">
          <a:solidFill>
            <a:schemeClr val="accent6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89888" indent="-182880" algn="l" rtl="0" eaLnBrk="1" latinLnBrk="0" hangingPunct="1">
        <a:spcBef>
          <a:spcPts val="0"/>
        </a:spcBef>
        <a:spcAft>
          <a:spcPts val="1200"/>
        </a:spcAft>
        <a:buClr>
          <a:schemeClr val="accent6">
            <a:lumMod val="75000"/>
          </a:schemeClr>
        </a:buClr>
        <a:buFont typeface="Arial" pitchFamily="34" charset="0"/>
        <a:buChar char="•"/>
        <a:defRPr kumimoji="0" sz="2000" kern="1200">
          <a:solidFill>
            <a:schemeClr val="accent6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2012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46BC-074D-40B9-BD08-8416202B5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alvarez@wiredgroup.net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458200" cy="1470025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r>
              <a:rPr lang="en-US" sz="4000" dirty="0"/>
              <a:t>Using Performance Benchmarking to Gain Leverage in an “Infrastructure Oriented” Environment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21336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NASUCA Mid-Year Meeting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Denver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June 6,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83223"/>
            <a:ext cx="50635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Unleashing Latent Value in Distribution Utility Businesses</a:t>
            </a:r>
          </a:p>
        </p:txBody>
      </p:sp>
    </p:spTree>
    <p:extLst>
      <p:ext uri="{BB962C8B-B14F-4D97-AF65-F5344CB8AC3E}">
        <p14:creationId xmlns:p14="http://schemas.microsoft.com/office/powerpoint/2010/main" val="2184365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416096"/>
            <a:ext cx="8686800" cy="277490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3100" i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4. Understated Cost Estimates; No Consequences</a:t>
            </a:r>
          </a:p>
          <a:p>
            <a:r>
              <a:rPr lang="en-US" dirty="0"/>
              <a:t>Of 3 post-deployment evaluations, all 3 over budget</a:t>
            </a:r>
          </a:p>
          <a:p>
            <a:r>
              <a:rPr lang="en-US" dirty="0"/>
              <a:t>No consequences for inadequate cost estimates</a:t>
            </a:r>
          </a:p>
          <a:p>
            <a:r>
              <a:rPr lang="en-US" dirty="0"/>
              <a:t>Cost estimate never include carrying costs!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340129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3200" i="1" dirty="0"/>
              <a:t>Best Practice Solutions: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228600" y="5029200"/>
            <a:ext cx="88392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Aft>
                <a:spcPts val="600"/>
              </a:spcAft>
              <a:buNone/>
            </a:pPr>
            <a:r>
              <a:rPr lang="en-US" dirty="0"/>
              <a:t>Demand that cost overruns be split 50/50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dirty="0"/>
              <a:t>Demand that business cases include carrying costs</a:t>
            </a:r>
          </a:p>
        </p:txBody>
      </p:sp>
    </p:spTree>
    <p:extLst>
      <p:ext uri="{BB962C8B-B14F-4D97-AF65-F5344CB8AC3E}">
        <p14:creationId xmlns:p14="http://schemas.microsoft.com/office/powerpoint/2010/main" val="282114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3528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5. Throughput Incentive Discourages Conservation</a:t>
            </a:r>
          </a:p>
          <a:p>
            <a:pPr lvl="1"/>
            <a:r>
              <a:rPr lang="en-US" dirty="0"/>
              <a:t>High-bill Exception Reports</a:t>
            </a:r>
          </a:p>
          <a:p>
            <a:pPr lvl="1"/>
            <a:r>
              <a:rPr lang="en-US" dirty="0"/>
              <a:t>Time-varying Rates</a:t>
            </a:r>
          </a:p>
          <a:p>
            <a:pPr lvl="1"/>
            <a:r>
              <a:rPr lang="en-US" dirty="0"/>
              <a:t>Prepayment</a:t>
            </a:r>
          </a:p>
          <a:p>
            <a:pPr lvl="1"/>
            <a:r>
              <a:rPr lang="en-US" dirty="0"/>
              <a:t>Conservation Voltage Reduction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191000"/>
            <a:ext cx="7628951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i="1" dirty="0"/>
              <a:t>Best Practice Solutions: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533400" y="4800600"/>
            <a:ext cx="7620000" cy="1524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Aft>
                <a:spcPts val="600"/>
              </a:spcAft>
              <a:buNone/>
            </a:pPr>
            <a:r>
              <a:rPr lang="en-US" sz="2400" dirty="0"/>
              <a:t>Lost Revenue Adjustment Mechanisms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2400" dirty="0"/>
              <a:t>Bills Still Fall as Fuel Charge Falls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2400" dirty="0"/>
              <a:t>Requires an Increase in Conservation Targets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2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2529"/>
            <a:ext cx="8610600" cy="689071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 AMI Benefit-Cost/Customer, 13 yrs.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53000" y="6400800"/>
            <a:ext cx="3429000" cy="2667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79" y="1524001"/>
            <a:ext cx="7352421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6062246"/>
            <a:ext cx="5335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</a:rPr>
              <a:t>Typical Deployment		Ideal Deployment Increment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6155323"/>
            <a:ext cx="228600" cy="1692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6159036"/>
            <a:ext cx="228600" cy="169277"/>
          </a:xfrm>
          <a:prstGeom prst="rect">
            <a:avLst/>
          </a:prstGeom>
          <a:pattFill prst="dkHorz">
            <a:fgClr>
              <a:srgbClr val="00B050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F48DD-DD00-49E8-AA7D-084E522E5EF3}"/>
              </a:ext>
            </a:extLst>
          </p:cNvPr>
          <p:cNvSpPr txBox="1"/>
          <p:nvPr/>
        </p:nvSpPr>
        <p:spPr>
          <a:xfrm>
            <a:off x="3316873" y="3810000"/>
            <a:ext cx="7217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C50409-5273-47EB-99F2-7A87D955EA77}"/>
              </a:ext>
            </a:extLst>
          </p:cNvPr>
          <p:cNvSpPr txBox="1"/>
          <p:nvPr/>
        </p:nvSpPr>
        <p:spPr>
          <a:xfrm>
            <a:off x="64008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17EE06-B384-4807-BE48-AC3BEA16CD02}"/>
              </a:ext>
            </a:extLst>
          </p:cNvPr>
          <p:cNvSpPr txBox="1"/>
          <p:nvPr/>
        </p:nvSpPr>
        <p:spPr>
          <a:xfrm>
            <a:off x="5758529" y="2224206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6DD38-A6B2-43B9-B64F-BDAB2EB46D26}"/>
              </a:ext>
            </a:extLst>
          </p:cNvPr>
          <p:cNvSpPr txBox="1"/>
          <p:nvPr/>
        </p:nvSpPr>
        <p:spPr>
          <a:xfrm>
            <a:off x="6997323" y="1710154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3B73B3A-E036-45C5-97CF-8410CA824351}"/>
              </a:ext>
            </a:extLst>
          </p:cNvPr>
          <p:cNvSpPr/>
          <p:nvPr/>
        </p:nvSpPr>
        <p:spPr>
          <a:xfrm rot="-60000">
            <a:off x="4498721" y="3683170"/>
            <a:ext cx="838200" cy="34194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8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SoCal Edison: Gold Plating for DER ($2.3 b)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6F66CB-AF37-4CAB-8F2B-38A421A01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61" y="1219200"/>
            <a:ext cx="8143875" cy="38481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E7AEE41-CE97-40B2-811C-0D4BEE89AF8C}"/>
              </a:ext>
            </a:extLst>
          </p:cNvPr>
          <p:cNvGrpSpPr/>
          <p:nvPr/>
        </p:nvGrpSpPr>
        <p:grpSpPr>
          <a:xfrm>
            <a:off x="1066800" y="1341757"/>
            <a:ext cx="4800600" cy="3550088"/>
            <a:chOff x="1066800" y="1341757"/>
            <a:chExt cx="4800600" cy="35500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1B6F533-F925-4CC8-937B-DD209F5C5D62}"/>
                </a:ext>
              </a:extLst>
            </p:cNvPr>
            <p:cNvCxnSpPr>
              <a:cxnSpLocks/>
              <a:endCxn id="12" idx="3"/>
            </p:cNvCxnSpPr>
            <p:nvPr/>
          </p:nvCxnSpPr>
          <p:spPr>
            <a:xfrm>
              <a:off x="5212068" y="2505170"/>
              <a:ext cx="655332" cy="136034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71539E3-C755-458D-9191-7AF920D501B5}"/>
                </a:ext>
              </a:extLst>
            </p:cNvPr>
            <p:cNvGrpSpPr/>
            <p:nvPr/>
          </p:nvGrpSpPr>
          <p:grpSpPr>
            <a:xfrm>
              <a:off x="1066800" y="1341757"/>
              <a:ext cx="4800600" cy="3550088"/>
              <a:chOff x="1066800" y="2057400"/>
              <a:chExt cx="4800600" cy="3550088"/>
            </a:xfrm>
          </p:grpSpPr>
          <p:sp>
            <p:nvSpPr>
              <p:cNvPr id="9" name="Flowchart: Data 8">
                <a:extLst>
                  <a:ext uri="{FF2B5EF4-FFF2-40B4-BE49-F238E27FC236}">
                    <a16:creationId xmlns:a16="http://schemas.microsoft.com/office/drawing/2014/main" id="{82BB62A8-514E-40F7-851F-EF5665E7EE6A}"/>
                  </a:ext>
                </a:extLst>
              </p:cNvPr>
              <p:cNvSpPr/>
              <p:nvPr/>
            </p:nvSpPr>
            <p:spPr>
              <a:xfrm>
                <a:off x="3124200" y="2057400"/>
                <a:ext cx="228600" cy="304800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BA68C86-D150-43B9-8087-64792B3802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29199" y="3052028"/>
                <a:ext cx="243861" cy="323116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69137B12-825E-4E96-8B05-7BDDB91C8F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45269" y="2062529"/>
                <a:ext cx="243861" cy="323116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87059F86-654C-4D71-9DBE-10D69109D9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3539" y="4419600"/>
                <a:ext cx="243861" cy="323116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4ECB0A3E-2C05-4935-BFE1-6A1531E4A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800" y="2362200"/>
                <a:ext cx="243861" cy="323116"/>
              </a:xfrm>
              <a:prstGeom prst="rect">
                <a:avLst/>
              </a:prstGeom>
            </p:spPr>
          </p:pic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25EB98EE-ECBD-4647-95DC-B2EDD306CEB0}"/>
                  </a:ext>
                </a:extLst>
              </p:cNvPr>
              <p:cNvCxnSpPr>
                <a:endCxn id="9" idx="5"/>
              </p:cNvCxnSpPr>
              <p:nvPr/>
            </p:nvCxnSpPr>
            <p:spPr>
              <a:xfrm flipV="1">
                <a:off x="1188730" y="2209800"/>
                <a:ext cx="2141210" cy="31395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389D435-0A3B-4CE9-957E-BDB053D8F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68956" y="2180858"/>
                <a:ext cx="1059190" cy="14287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632CA3B3-6C88-4138-9D8B-457C8BFF0028}"/>
                  </a:ext>
                </a:extLst>
              </p:cNvPr>
              <p:cNvCxnSpPr>
                <a:cxnSpLocks/>
                <a:stCxn id="11" idx="1"/>
              </p:cNvCxnSpPr>
              <p:nvPr/>
            </p:nvCxnSpPr>
            <p:spPr>
              <a:xfrm>
                <a:off x="4145269" y="2224087"/>
                <a:ext cx="1005861" cy="909271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9D8F167-D588-48BC-8369-3F4AAD373E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2068" y="5284372"/>
                <a:ext cx="243861" cy="323116"/>
              </a:xfrm>
              <a:prstGeom prst="rect">
                <a:avLst/>
              </a:prstGeom>
            </p:spPr>
          </p:pic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81FE0399-E7D9-4489-8637-91EC70C3DDA7}"/>
                  </a:ext>
                </a:extLst>
              </p:cNvPr>
              <p:cNvCxnSpPr>
                <a:endCxn id="30" idx="0"/>
              </p:cNvCxnSpPr>
              <p:nvPr/>
            </p:nvCxnSpPr>
            <p:spPr>
              <a:xfrm flipH="1">
                <a:off x="5333999" y="4581158"/>
                <a:ext cx="411470" cy="70321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9EAABDF-E192-4DC0-AEFC-D10AE3949E10}"/>
                  </a:ext>
                </a:extLst>
              </p:cNvPr>
              <p:cNvCxnSpPr/>
              <p:nvPr/>
            </p:nvCxnSpPr>
            <p:spPr>
              <a:xfrm>
                <a:off x="1258760" y="2611213"/>
                <a:ext cx="563870" cy="6096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B538C584-FE87-4FB9-9205-3804CC83CF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67164" y="2248082"/>
                <a:ext cx="520007" cy="104683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044BFEA-8498-4044-8D0C-44F3ACC39F7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32764" y="2258609"/>
                <a:ext cx="178134" cy="94339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FF43E53-4B8E-4764-91C7-C081E0DA01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8551" y="4627965"/>
                <a:ext cx="1546856" cy="75787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420A29B-ED05-4BF1-92C9-5277768D23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31458" y="4139337"/>
                <a:ext cx="1883542" cy="432663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5478D3D-359D-4A52-8771-E8386DDD238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8551" y="3231902"/>
                <a:ext cx="1406335" cy="406874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43772E25-B42D-43EF-985D-784AAFBAF353}"/>
              </a:ext>
            </a:extLst>
          </p:cNvPr>
          <p:cNvSpPr txBox="1"/>
          <p:nvPr/>
        </p:nvSpPr>
        <p:spPr>
          <a:xfrm>
            <a:off x="576261" y="5064302"/>
            <a:ext cx="7281737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Best Practice Solutions: </a:t>
            </a:r>
          </a:p>
          <a:p>
            <a:pPr marL="365760" indent="-256032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Increased Grid Flexibility</a:t>
            </a:r>
          </a:p>
          <a:p>
            <a:pPr marL="365760" indent="-256032"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Enhanced Grid State Visibility &amp; Modeling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9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SoCal Edison: Gold Plating for DER ($2.3 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FBF2-4A99-42E1-A2DD-A6F34DEA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>
            <a:normAutofit/>
          </a:bodyPr>
          <a:lstStyle/>
          <a:p>
            <a:r>
              <a:rPr lang="en-US" dirty="0"/>
              <a:t>Needless automation ($1.0 b)</a:t>
            </a:r>
          </a:p>
          <a:p>
            <a:pPr lvl="1"/>
            <a:r>
              <a:rPr lang="en-US" dirty="0"/>
              <a:t>What is the potential incremental automation benefit?</a:t>
            </a:r>
          </a:p>
          <a:p>
            <a:pPr lvl="1"/>
            <a:r>
              <a:rPr lang="en-US" dirty="0"/>
              <a:t>Can automation deliver benefits in excess of costs?</a:t>
            </a:r>
          </a:p>
          <a:p>
            <a:pPr lvl="1"/>
            <a:r>
              <a:rPr lang="en-US" dirty="0"/>
              <a:t>Are new capabilities required? (FAN; WAN; SW; etc.)</a:t>
            </a:r>
          </a:p>
          <a:p>
            <a:r>
              <a:rPr lang="en-US" dirty="0"/>
              <a:t>Premature Deployment ($0.2 b)</a:t>
            </a:r>
          </a:p>
          <a:p>
            <a:r>
              <a:rPr lang="en-US" dirty="0"/>
              <a:t>Cost to Replace 4kV Circuits ($0.6 b) = 3x Benefits </a:t>
            </a:r>
          </a:p>
          <a:p>
            <a:r>
              <a:rPr lang="en-US" dirty="0"/>
              <a:t>Cost-shifting to ratepayers (away from DER owners)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3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76471"/>
            <a:ext cx="9067800" cy="689071"/>
          </a:xfrm>
        </p:spPr>
        <p:txBody>
          <a:bodyPr>
            <a:normAutofit fontScale="90000"/>
          </a:bodyPr>
          <a:lstStyle/>
          <a:p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Summary: Grid Mod Benefits Are Highly Variable!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35738" y="6477000"/>
            <a:ext cx="3593862" cy="304800"/>
          </a:xfrm>
        </p:spPr>
        <p:txBody>
          <a:bodyPr/>
          <a:lstStyle/>
          <a:p>
            <a:r>
              <a:rPr lang="en-US" dirty="0"/>
              <a:t>Copyright 2012-2016 Wired Group.  All Rights Reserved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1649" y="5631740"/>
            <a:ext cx="1501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</a:p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736" y="4269363"/>
            <a:ext cx="2133600" cy="553998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Economic Growth and Development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736" y="3905585"/>
            <a:ext cx="2133600" cy="276999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DSM Programs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336" y="3407776"/>
            <a:ext cx="2286000" cy="276999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AMI (Smart Meters)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2914985"/>
            <a:ext cx="2494936" cy="276999"/>
          </a:xfrm>
          <a:prstGeom prst="rect">
            <a:avLst/>
          </a:prstGeom>
          <a:noFill/>
        </p:spPr>
        <p:txBody>
          <a:bodyPr wrap="square" lIns="45720" tIns="0" rIns="45720" bIns="0" rtlCol="0">
            <a:spAutoFit/>
          </a:bodyPr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Grid Modernization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63364" y="5305855"/>
            <a:ext cx="2215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Inputs Easy to Measure in $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23937" y="5305855"/>
            <a:ext cx="222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Outcomes Not Easy to Measure</a:t>
            </a:r>
            <a:endParaRPr lang="en-US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Bent-Up Arrow 17"/>
          <p:cNvSpPr/>
          <p:nvPr/>
        </p:nvSpPr>
        <p:spPr>
          <a:xfrm>
            <a:off x="3180736" y="5167630"/>
            <a:ext cx="381000" cy="5141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qual 21"/>
          <p:cNvSpPr/>
          <p:nvPr/>
        </p:nvSpPr>
        <p:spPr>
          <a:xfrm>
            <a:off x="4361836" y="4335931"/>
            <a:ext cx="381000" cy="4119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Not Equal 22"/>
          <p:cNvSpPr/>
          <p:nvPr/>
        </p:nvSpPr>
        <p:spPr>
          <a:xfrm>
            <a:off x="4361836" y="3843238"/>
            <a:ext cx="381000" cy="38233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Not Equal 23"/>
          <p:cNvSpPr/>
          <p:nvPr/>
        </p:nvSpPr>
        <p:spPr>
          <a:xfrm>
            <a:off x="4361836" y="3350545"/>
            <a:ext cx="381000" cy="38233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Not Equal 24"/>
          <p:cNvSpPr/>
          <p:nvPr/>
        </p:nvSpPr>
        <p:spPr>
          <a:xfrm>
            <a:off x="4361836" y="2857852"/>
            <a:ext cx="381000" cy="38233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5184" y="6400800"/>
            <a:ext cx="762000" cy="365760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81275" y="1669716"/>
            <a:ext cx="1463040" cy="812800"/>
            <a:chOff x="1259840" y="0"/>
            <a:chExt cx="1463040" cy="812800"/>
          </a:xfrm>
        </p:grpSpPr>
        <p:sp>
          <p:nvSpPr>
            <p:cNvPr id="32" name="Rounded Rectangle 31"/>
            <p:cNvSpPr/>
            <p:nvPr/>
          </p:nvSpPr>
          <p:spPr>
            <a:xfrm>
              <a:off x="1259840" y="0"/>
              <a:ext cx="1463040" cy="812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1283646" y="23806"/>
              <a:ext cx="1415428" cy="76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Utility/SH (Rates)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73438" y="1645821"/>
            <a:ext cx="1463040" cy="812800"/>
            <a:chOff x="3373120" y="0"/>
            <a:chExt cx="1463040" cy="812800"/>
          </a:xfrm>
        </p:grpSpPr>
        <p:sp>
          <p:nvSpPr>
            <p:cNvPr id="30" name="Rounded Rectangle 29"/>
            <p:cNvSpPr/>
            <p:nvPr/>
          </p:nvSpPr>
          <p:spPr>
            <a:xfrm>
              <a:off x="3373120" y="0"/>
              <a:ext cx="1463040" cy="812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6"/>
            <p:cNvSpPr/>
            <p:nvPr/>
          </p:nvSpPr>
          <p:spPr>
            <a:xfrm>
              <a:off x="3396926" y="23806"/>
              <a:ext cx="1415428" cy="7651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(Benefits)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873438" y="4291555"/>
            <a:ext cx="1463040" cy="500684"/>
            <a:chOff x="3373120" y="2669235"/>
            <a:chExt cx="1463040" cy="500684"/>
          </a:xfrm>
        </p:grpSpPr>
        <p:sp>
          <p:nvSpPr>
            <p:cNvPr id="38" name="Rounded Rectangle 37"/>
            <p:cNvSpPr/>
            <p:nvPr/>
          </p:nvSpPr>
          <p:spPr>
            <a:xfrm>
              <a:off x="3373120" y="2669235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3397561" y="2693676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Outcomes!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81275" y="4291555"/>
            <a:ext cx="1463040" cy="500684"/>
            <a:chOff x="1259840" y="2669235"/>
            <a:chExt cx="1463040" cy="500684"/>
          </a:xfrm>
        </p:grpSpPr>
        <p:sp>
          <p:nvSpPr>
            <p:cNvPr id="36" name="Rounded Rectangle 35"/>
            <p:cNvSpPr/>
            <p:nvPr/>
          </p:nvSpPr>
          <p:spPr>
            <a:xfrm>
              <a:off x="1259840" y="2669235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6"/>
            <p:cNvSpPr/>
            <p:nvPr/>
          </p:nvSpPr>
          <p:spPr>
            <a:xfrm>
              <a:off x="1284281" y="2693676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Capital!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73438" y="3793929"/>
            <a:ext cx="1463040" cy="500684"/>
            <a:chOff x="3373120" y="2129536"/>
            <a:chExt cx="1463040" cy="500684"/>
          </a:xfrm>
        </p:grpSpPr>
        <p:sp>
          <p:nvSpPr>
            <p:cNvPr id="44" name="Rounded Rectangle 43"/>
            <p:cNvSpPr/>
            <p:nvPr/>
          </p:nvSpPr>
          <p:spPr>
            <a:xfrm>
              <a:off x="337312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ounded Rectangle 4"/>
            <p:cNvSpPr/>
            <p:nvPr/>
          </p:nvSpPr>
          <p:spPr>
            <a:xfrm>
              <a:off x="339756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Outcomes?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1275" y="3793929"/>
            <a:ext cx="1463040" cy="500684"/>
            <a:chOff x="1259840" y="2129536"/>
            <a:chExt cx="1463040" cy="500684"/>
          </a:xfrm>
        </p:grpSpPr>
        <p:sp>
          <p:nvSpPr>
            <p:cNvPr id="42" name="Rounded Rectangle 41"/>
            <p:cNvSpPr/>
            <p:nvPr/>
          </p:nvSpPr>
          <p:spPr>
            <a:xfrm>
              <a:off x="125984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6"/>
            <p:cNvSpPr/>
            <p:nvPr/>
          </p:nvSpPr>
          <p:spPr>
            <a:xfrm>
              <a:off x="128428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Capital?</a:t>
              </a:r>
            </a:p>
          </p:txBody>
        </p:sp>
      </p:grpSp>
      <p:sp>
        <p:nvSpPr>
          <p:cNvPr id="46" name="Isosceles Triangle 45"/>
          <p:cNvSpPr/>
          <p:nvPr/>
        </p:nvSpPr>
        <p:spPr>
          <a:xfrm>
            <a:off x="4247536" y="5072165"/>
            <a:ext cx="609600" cy="609600"/>
          </a:xfrm>
          <a:prstGeom prst="triangl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7" name="Rectangle 46"/>
          <p:cNvSpPr/>
          <p:nvPr/>
        </p:nvSpPr>
        <p:spPr>
          <a:xfrm>
            <a:off x="2723536" y="4815441"/>
            <a:ext cx="3657600" cy="247091"/>
          </a:xfrm>
          <a:prstGeom prst="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8" name="Group 47"/>
          <p:cNvGrpSpPr/>
          <p:nvPr/>
        </p:nvGrpSpPr>
        <p:grpSpPr>
          <a:xfrm>
            <a:off x="2781275" y="3296303"/>
            <a:ext cx="1463040" cy="500684"/>
            <a:chOff x="1259840" y="2129536"/>
            <a:chExt cx="1463040" cy="500684"/>
          </a:xfrm>
        </p:grpSpPr>
        <p:sp>
          <p:nvSpPr>
            <p:cNvPr id="49" name="Rounded Rectangle 48"/>
            <p:cNvSpPr/>
            <p:nvPr/>
          </p:nvSpPr>
          <p:spPr>
            <a:xfrm>
              <a:off x="125984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6"/>
            <p:cNvSpPr/>
            <p:nvPr/>
          </p:nvSpPr>
          <p:spPr>
            <a:xfrm>
              <a:off x="128428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Capital?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73438" y="3296303"/>
            <a:ext cx="1463040" cy="500684"/>
            <a:chOff x="3373120" y="2129536"/>
            <a:chExt cx="1463040" cy="500684"/>
          </a:xfrm>
        </p:grpSpPr>
        <p:sp>
          <p:nvSpPr>
            <p:cNvPr id="52" name="Rounded Rectangle 51"/>
            <p:cNvSpPr/>
            <p:nvPr/>
          </p:nvSpPr>
          <p:spPr>
            <a:xfrm>
              <a:off x="337312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339756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Outcomes?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781275" y="2798677"/>
            <a:ext cx="1463040" cy="500684"/>
            <a:chOff x="1259840" y="2129536"/>
            <a:chExt cx="1463040" cy="500684"/>
          </a:xfrm>
        </p:grpSpPr>
        <p:sp>
          <p:nvSpPr>
            <p:cNvPr id="55" name="Rounded Rectangle 54"/>
            <p:cNvSpPr/>
            <p:nvPr/>
          </p:nvSpPr>
          <p:spPr>
            <a:xfrm>
              <a:off x="125984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6"/>
            <p:cNvSpPr/>
            <p:nvPr/>
          </p:nvSpPr>
          <p:spPr>
            <a:xfrm>
              <a:off x="128428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Capital?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873438" y="2798677"/>
            <a:ext cx="1463040" cy="500684"/>
            <a:chOff x="3373120" y="2129536"/>
            <a:chExt cx="1463040" cy="500684"/>
          </a:xfrm>
        </p:grpSpPr>
        <p:sp>
          <p:nvSpPr>
            <p:cNvPr id="58" name="Rounded Rectangle 57"/>
            <p:cNvSpPr/>
            <p:nvPr/>
          </p:nvSpPr>
          <p:spPr>
            <a:xfrm>
              <a:off x="3373120" y="2129536"/>
              <a:ext cx="1463040" cy="50068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ounded Rectangle 4"/>
            <p:cNvSpPr/>
            <p:nvPr/>
          </p:nvSpPr>
          <p:spPr>
            <a:xfrm>
              <a:off x="3397561" y="2153977"/>
              <a:ext cx="1414158" cy="4518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Outcomes?</a:t>
              </a:r>
            </a:p>
          </p:txBody>
        </p:sp>
      </p:grpSp>
      <p:sp>
        <p:nvSpPr>
          <p:cNvPr id="60" name="Bent-Up Arrow 59"/>
          <p:cNvSpPr/>
          <p:nvPr/>
        </p:nvSpPr>
        <p:spPr>
          <a:xfrm flipH="1">
            <a:off x="5480628" y="5163831"/>
            <a:ext cx="355794" cy="5141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17B9D4-5DB7-4ED6-99B8-2E92DDEC6429}"/>
              </a:ext>
            </a:extLst>
          </p:cNvPr>
          <p:cNvSpPr txBox="1"/>
          <p:nvPr/>
        </p:nvSpPr>
        <p:spPr>
          <a:xfrm>
            <a:off x="6858000" y="1961039"/>
            <a:ext cx="1840584" cy="286232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Adding capabilities doesn’t deliver benefits; what an IOU does with the capabilities determines benefit levels!</a:t>
            </a:r>
          </a:p>
        </p:txBody>
      </p:sp>
    </p:spTree>
    <p:extLst>
      <p:ext uri="{BB962C8B-B14F-4D97-AF65-F5344CB8AC3E}">
        <p14:creationId xmlns:p14="http://schemas.microsoft.com/office/powerpoint/2010/main" val="20979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7" grpId="0"/>
      <p:bldP spid="18" grpId="0" animBg="1"/>
      <p:bldP spid="22" grpId="0" animBg="1"/>
      <p:bldP spid="23" grpId="0" animBg="1"/>
      <p:bldP spid="24" grpId="0" animBg="1"/>
      <p:bldP spid="25" grpId="0" animBg="1"/>
      <p:bldP spid="60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9071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Measure Performance!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45D6BE-3DD4-4CA3-A86C-B5E59105C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85898"/>
          </a:xfrm>
        </p:spPr>
        <p:txBody>
          <a:bodyPr>
            <a:normAutofit/>
          </a:bodyPr>
          <a:lstStyle/>
          <a:p>
            <a:r>
              <a:rPr lang="en-US" dirty="0"/>
              <a:t>IOU GRC/Grid Mod Proposal Stage</a:t>
            </a:r>
          </a:p>
          <a:p>
            <a:pPr lvl="1"/>
            <a:r>
              <a:rPr lang="en-US" dirty="0"/>
              <a:t>Critique Past Performance, Cast Doubt</a:t>
            </a:r>
          </a:p>
          <a:p>
            <a:pPr lvl="1"/>
            <a:r>
              <a:rPr lang="en-US" dirty="0"/>
              <a:t>Improve Negotiating Position, Challenge ROE %</a:t>
            </a:r>
          </a:p>
          <a:p>
            <a:r>
              <a:rPr lang="en-US" dirty="0"/>
              <a:t>Post-GRC/Post-deployment Stage</a:t>
            </a:r>
          </a:p>
          <a:p>
            <a:pPr lvl="1"/>
            <a:r>
              <a:rPr lang="en-US" dirty="0"/>
              <a:t>Ensure Benefits Are Delivered</a:t>
            </a:r>
          </a:p>
          <a:p>
            <a:pPr lvl="1"/>
            <a:r>
              <a:rPr lang="en-US" dirty="0"/>
              <a:t>Assess Economic Penalties for Lack of Performance</a:t>
            </a:r>
          </a:p>
          <a:p>
            <a:r>
              <a:rPr lang="en-US" dirty="0"/>
              <a:t>Public Data Is Available to Make Your Case!</a:t>
            </a:r>
          </a:p>
          <a:p>
            <a:pPr lvl="1"/>
            <a:r>
              <a:rPr lang="en-US" dirty="0"/>
              <a:t>FERC Form 1</a:t>
            </a:r>
          </a:p>
          <a:p>
            <a:pPr lvl="1"/>
            <a:r>
              <a:rPr lang="en-US" dirty="0"/>
              <a:t>EIA Form 861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2012-2016 Wired Group.  All Rights Reserved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400800"/>
            <a:ext cx="7620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910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6329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Case Study: SoCal Edison 2017 Rate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76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Gold Plating in the Name of Reliability or PV Solar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86200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3200" i="1" dirty="0"/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152400" y="46482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426" y="1981200"/>
            <a:ext cx="6767147" cy="43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08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6329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Case Study: SoCal Edison 2017 Rate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76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Gold Plating in the Name of Reliability or PV Solar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86200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3200" i="1" dirty="0"/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152400" y="46482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39577"/>
            <a:ext cx="6385031" cy="395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8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Case Study: Liberty Utilities 2017 Rate Case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Gold Plating in the Name of Reliability or PV Solar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7" name="Content Placeholder 12"/>
          <p:cNvSpPr txBox="1">
            <a:spLocks/>
          </p:cNvSpPr>
          <p:nvPr/>
        </p:nvSpPr>
        <p:spPr>
          <a:xfrm>
            <a:off x="228600" y="2590800"/>
            <a:ext cx="8839200" cy="340004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Algonquin purchased Granite State Electric in 2011</a:t>
            </a:r>
          </a:p>
          <a:p>
            <a:r>
              <a:rPr lang="en-US" dirty="0"/>
              <a:t>Ontario-based generation &amp; finance execs with no distribution utility operating experience</a:t>
            </a:r>
          </a:p>
          <a:p>
            <a:r>
              <a:rPr lang="en-US" dirty="0"/>
              <a:t>Immediately went on capital spending spree</a:t>
            </a:r>
          </a:p>
          <a:p>
            <a:r>
              <a:rPr lang="en-US" dirty="0"/>
              <a:t>Poor operating expense controls</a:t>
            </a:r>
          </a:p>
          <a:p>
            <a:r>
              <a:rPr lang="en-US" dirty="0"/>
              <a:t>Requested large increases and future capital tracker cost recovery in 2016 rate case</a:t>
            </a:r>
          </a:p>
          <a:p>
            <a:pPr marL="411480" lvl="1" indent="0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0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689071"/>
          </a:xfrm>
        </p:spPr>
        <p:txBody>
          <a:bodyPr>
            <a:normAutofit/>
          </a:bodyPr>
          <a:lstStyle/>
          <a:p>
            <a:r>
              <a:rPr lang="en-US" dirty="0"/>
              <a:t>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7800"/>
            <a:ext cx="9296399" cy="48768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Introduction to the Wired Group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Distribution Investment: Why the Big Push?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Top 5 Reasons Customers Not Getting Value (AMI) &amp; Best Practice Solutions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Postcard from the Future: SCE Gold Plating for DER   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California &amp; New Hampshire Advocate Examples</a:t>
            </a: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/>
              <a:t>Opportunity: Grid Modernization Working Group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1524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953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Case Study: Liberty Utilities 2017 Rate Case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403827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Gold Plating in the Name of Reliability or PV Solar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074766"/>
            <a:ext cx="5626877" cy="441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83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Case Study: Liberty Utilities 2017 Rate Case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403827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Poor Control Over O&amp;M Spending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896" y="2122932"/>
            <a:ext cx="6841904" cy="420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93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Case Study: Liberty Utilities 2017 Rate Case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327627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Are Customers Receiving Value for Money?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535" y="2016699"/>
            <a:ext cx="6800465" cy="4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3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Modernization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 Reduce Grid Modernization Cost &amp; Risk  </a:t>
            </a:r>
          </a:p>
          <a:p>
            <a:r>
              <a:rPr lang="en-US" dirty="0"/>
              <a:t>Objective: Slow distribution rate base growth</a:t>
            </a:r>
          </a:p>
          <a:p>
            <a:r>
              <a:rPr lang="en-US" dirty="0"/>
              <a:t>Strategy: Develop &amp; share a body of knowledge</a:t>
            </a:r>
          </a:p>
          <a:p>
            <a:pPr lvl="1"/>
            <a:r>
              <a:rPr lang="en-US" dirty="0"/>
              <a:t>Lessons Learned</a:t>
            </a:r>
          </a:p>
          <a:p>
            <a:pPr lvl="1"/>
            <a:r>
              <a:rPr lang="en-US" dirty="0"/>
              <a:t>Best Practices</a:t>
            </a:r>
          </a:p>
          <a:p>
            <a:pPr lvl="1"/>
            <a:r>
              <a:rPr lang="en-US" dirty="0"/>
              <a:t>Experiences (operating, regulatory, market, etc.)</a:t>
            </a:r>
          </a:p>
          <a:p>
            <a:r>
              <a:rPr lang="en-US" dirty="0"/>
              <a:t>Tactics: Website? Guidance Document? Internal? Public?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 Wired Group. 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0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2012-2016 Wired Group. 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F743-FD0E-4434-992B-1A16F463BBA6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66089" y="1981200"/>
            <a:ext cx="52844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Paul Alvarez, President, Wired Group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palvarez@wiredgroup.net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Mobile 720-308-2407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303-997-0317, x-801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www.wiredgroup.net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105400"/>
            <a:ext cx="8153400" cy="103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Copies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Smart Grid Hype &amp; Reality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are being made available to NASUCA members at no charge; simply e-mail Paul Alvarez with preferred mailing address and number of copies desired </a:t>
            </a:r>
          </a:p>
        </p:txBody>
      </p:sp>
    </p:spTree>
    <p:extLst>
      <p:ext uri="{BB962C8B-B14F-4D97-AF65-F5344CB8AC3E}">
        <p14:creationId xmlns:p14="http://schemas.microsoft.com/office/powerpoint/2010/main" val="1454395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458200" cy="1470025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</a:pPr>
            <a:r>
              <a:rPr lang="en-US" sz="4000" dirty="0"/>
              <a:t>APPENDICES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213360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NASUCA Mid-Year Meeting, Denver</a:t>
            </a:r>
          </a:p>
          <a:p>
            <a:pPr algn="ctr">
              <a:lnSpc>
                <a:spcPct val="120000"/>
              </a:lnSpc>
            </a:pPr>
            <a:r>
              <a:rPr lang="en-US" dirty="0"/>
              <a:t>June 6,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83223"/>
            <a:ext cx="50635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Unleashing Latent Value in Distribution Utility Businesses</a:t>
            </a:r>
          </a:p>
        </p:txBody>
      </p:sp>
    </p:spTree>
    <p:extLst>
      <p:ext uri="{BB962C8B-B14F-4D97-AF65-F5344CB8AC3E}">
        <p14:creationId xmlns:p14="http://schemas.microsoft.com/office/powerpoint/2010/main" val="3042993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0999" y="14478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Generation: Investment Opportunities Gone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8A669D-BE27-4897-AD9E-03866713E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57" y="2086177"/>
            <a:ext cx="7305085" cy="439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86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3400" y="1542288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Transmission: Long Lead Time (Years)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2F369A3-E699-4AE4-B369-92753E115151}"/>
              </a:ext>
            </a:extLst>
          </p:cNvPr>
          <p:cNvGraphicFramePr/>
          <p:nvPr>
            <p:extLst/>
          </p:nvPr>
        </p:nvGraphicFramePr>
        <p:xfrm>
          <a:off x="0" y="2057400"/>
          <a:ext cx="9144000" cy="3940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779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Difference Between ROE &amp; COC: Never Larger!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2BBAE9-01C5-4F18-A4CC-728BEF13A4C8}"/>
              </a:ext>
            </a:extLst>
          </p:cNvPr>
          <p:cNvGraphicFramePr/>
          <p:nvPr>
            <p:extLst/>
          </p:nvPr>
        </p:nvGraphicFramePr>
        <p:xfrm>
          <a:off x="381000" y="2184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640B729-CA83-47D8-9A43-96C3BC88EDDA}"/>
              </a:ext>
            </a:extLst>
          </p:cNvPr>
          <p:cNvSpPr txBox="1"/>
          <p:nvPr/>
        </p:nvSpPr>
        <p:spPr>
          <a:xfrm>
            <a:off x="6858000" y="2797076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courtesy of Len Hyman, CFA, President, Private Sector Advisors.  SURFA presentation April 21, 2017.   </a:t>
            </a:r>
          </a:p>
        </p:txBody>
      </p:sp>
    </p:spTree>
    <p:extLst>
      <p:ext uri="{BB962C8B-B14F-4D97-AF65-F5344CB8AC3E}">
        <p14:creationId xmlns:p14="http://schemas.microsoft.com/office/powerpoint/2010/main" val="2639465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52400" y="1694688"/>
            <a:ext cx="87630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Popular &amp; Political Infrastructure Sentiment Is Strong!</a:t>
            </a:r>
          </a:p>
          <a:p>
            <a:pPr marL="109728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3D9403-7EA3-459B-B057-DA5B290AD6B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00" y="2526284"/>
          <a:ext cx="8915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471">
                  <a:extLst>
                    <a:ext uri="{9D8B030D-6E8A-4147-A177-3AD203B41FA5}">
                      <a16:colId xmlns:a16="http://schemas.microsoft.com/office/drawing/2014/main" val="1558879722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3678992032"/>
                    </a:ext>
                  </a:extLst>
                </a:gridCol>
                <a:gridCol w="2207622">
                  <a:extLst>
                    <a:ext uri="{9D8B030D-6E8A-4147-A177-3AD203B41FA5}">
                      <a16:colId xmlns:a16="http://schemas.microsoft.com/office/drawing/2014/main" val="3976428949"/>
                    </a:ext>
                  </a:extLst>
                </a:gridCol>
                <a:gridCol w="4160520">
                  <a:extLst>
                    <a:ext uri="{9D8B030D-6E8A-4147-A177-3AD203B41FA5}">
                      <a16:colId xmlns:a16="http://schemas.microsoft.com/office/drawing/2014/main" val="1041754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99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$1.0B bailout of generation biz for “distribution modernization”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4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Duke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$1.9B for “infrastructure improvement”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22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Cal Edison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$2.3B for PV on just 20% of grid!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3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Ed</a:t>
                      </a: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Ameren Illinois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$2.6B smart meters</a:t>
                      </a:r>
                    </a:p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$1.0B smart 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561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121100-9B28-4742-86F6-7D4D3862BB7A}"/>
              </a:ext>
            </a:extLst>
          </p:cNvPr>
          <p:cNvSpPr txBox="1"/>
          <p:nvPr/>
        </p:nvSpPr>
        <p:spPr>
          <a:xfrm>
            <a:off x="66835" y="5764760"/>
            <a:ext cx="9077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Reliability; Economic Development; Jobs; PV Solar; Technological Leadership </a:t>
            </a:r>
          </a:p>
        </p:txBody>
      </p:sp>
    </p:spTree>
    <p:extLst>
      <p:ext uri="{BB962C8B-B14F-4D97-AF65-F5344CB8AC3E}">
        <p14:creationId xmlns:p14="http://schemas.microsoft.com/office/powerpoint/2010/main" val="196460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572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4000"/>
              </a:lnSpc>
              <a:spcAft>
                <a:spcPts val="600"/>
              </a:spcAft>
            </a:pPr>
            <a:r>
              <a:rPr lang="en-US" b="1" dirty="0"/>
              <a:t>SMEs on electric distribution grids/utilities/businesses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DSM program development, marketing, evaluation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RPS compliance/PV Solar incentive program design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TVR development, offer design, and marketing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Distribution utility performance and compensation </a:t>
            </a:r>
          </a:p>
          <a:p>
            <a:pPr lvl="1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Smart Technology: distribution, metering, communications</a:t>
            </a:r>
          </a:p>
          <a:p>
            <a:pPr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b="1" dirty="0"/>
              <a:t>Comprehensive, objective evaluations of smart grid deployments</a:t>
            </a:r>
          </a:p>
          <a:p>
            <a:pPr lvl="1">
              <a:lnSpc>
                <a:spcPct val="134000"/>
              </a:lnSpc>
              <a:spcAft>
                <a:spcPts val="600"/>
              </a:spcAft>
            </a:pPr>
            <a:r>
              <a:rPr lang="en-US" dirty="0"/>
              <a:t>SmartGridCity™ for Xcel Energy</a:t>
            </a:r>
          </a:p>
          <a:p>
            <a:pPr lvl="1">
              <a:lnSpc>
                <a:spcPct val="134000"/>
              </a:lnSpc>
              <a:spcAft>
                <a:spcPts val="600"/>
              </a:spcAft>
            </a:pPr>
            <a:r>
              <a:rPr lang="en-US" dirty="0"/>
              <a:t>Duke Energy Ohio for the Ohio PUC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2017 Clients: TURN(CA); KY AG; MA AG; NH OCA; OH OCC; EDF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86362"/>
            <a:ext cx="8229600" cy="689071"/>
          </a:xfrm>
        </p:spPr>
        <p:txBody>
          <a:bodyPr>
            <a:normAutofit/>
          </a:bodyPr>
          <a:lstStyle/>
          <a:p>
            <a:r>
              <a:rPr lang="en-US" dirty="0"/>
              <a:t>Wired Group 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2012-2016 Wired Group.  All Rights Reserved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944059"/>
            <a:ext cx="1524000" cy="229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9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28600" y="1694688"/>
            <a:ext cx="88392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Low Nat Gas Prices Mask Distribution Rate Increases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F0FD46-1108-4187-96BE-5A0C54665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261" y="2355984"/>
            <a:ext cx="6475877" cy="389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75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25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The Window of Opportunity Is Closing!</a:t>
            </a:r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E107F0-FB1F-4AC1-BE4A-C1E860AACB96}"/>
              </a:ext>
            </a:extLst>
          </p:cNvPr>
          <p:cNvGraphicFramePr/>
          <p:nvPr>
            <p:extLst/>
          </p:nvPr>
        </p:nvGraphicFramePr>
        <p:xfrm>
          <a:off x="457200" y="1981200"/>
          <a:ext cx="6248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2751A99-6FE0-436D-8E95-B71FB50D5202}"/>
              </a:ext>
            </a:extLst>
          </p:cNvPr>
          <p:cNvSpPr txBox="1"/>
          <p:nvPr/>
        </p:nvSpPr>
        <p:spPr>
          <a:xfrm>
            <a:off x="6858000" y="2873276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courtesy of Len Hyman, CFA, President, Private Sector Advisors.  SURFA presentation April 21, 2017.   </a:t>
            </a:r>
          </a:p>
        </p:txBody>
      </p:sp>
    </p:spTree>
    <p:extLst>
      <p:ext uri="{BB962C8B-B14F-4D97-AF65-F5344CB8AC3E}">
        <p14:creationId xmlns:p14="http://schemas.microsoft.com/office/powerpoint/2010/main" val="46167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8729"/>
            <a:ext cx="8229600" cy="689071"/>
          </a:xfrm>
        </p:spPr>
        <p:txBody>
          <a:bodyPr>
            <a:normAutofit/>
          </a:bodyPr>
          <a:lstStyle/>
          <a:p>
            <a:r>
              <a:rPr lang="en-US" i="1" dirty="0"/>
              <a:t>Grid Mod: What’s Behind the Big Push?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542288"/>
            <a:ext cx="8534401" cy="4325112"/>
          </a:xfrm>
        </p:spPr>
        <p:txBody>
          <a:bodyPr/>
          <a:lstStyle/>
          <a:p>
            <a:r>
              <a:rPr lang="en-US" dirty="0"/>
              <a:t>Generation: Investment Opportunities Gone</a:t>
            </a:r>
          </a:p>
          <a:p>
            <a:r>
              <a:rPr lang="en-US" dirty="0"/>
              <a:t>Transmission: Lead Times Exceed CEO Tenure</a:t>
            </a:r>
          </a:p>
          <a:p>
            <a:r>
              <a:rPr lang="en-US" dirty="0"/>
              <a:t>COC to ROE Spread Larger Now than Ever</a:t>
            </a:r>
          </a:p>
          <a:p>
            <a:r>
              <a:rPr lang="en-US" dirty="0"/>
              <a:t>Popular &amp; Political Interest Is Strong</a:t>
            </a:r>
          </a:p>
          <a:p>
            <a:r>
              <a:rPr lang="en-US" dirty="0"/>
              <a:t>Lower Nat Gas Prices Mask Distribution Increases</a:t>
            </a:r>
          </a:p>
          <a:p>
            <a:r>
              <a:rPr lang="en-US" dirty="0"/>
              <a:t>The “Window of Opportunity” Is Closing!</a:t>
            </a:r>
          </a:p>
        </p:txBody>
      </p:sp>
    </p:spTree>
    <p:extLst>
      <p:ext uri="{BB962C8B-B14F-4D97-AF65-F5344CB8AC3E}">
        <p14:creationId xmlns:p14="http://schemas.microsoft.com/office/powerpoint/2010/main" val="130067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DEA2-FBDD-4CDD-94EE-AFC1C394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Grid Mod: Why No Value for Customers?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254F-4CD2-40BA-B6A9-14C62FEC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94688"/>
            <a:ext cx="9067800" cy="4325112"/>
          </a:xfrm>
        </p:spPr>
        <p:txBody>
          <a:bodyPr/>
          <a:lstStyle/>
          <a:p>
            <a:r>
              <a:rPr lang="en-US" dirty="0"/>
              <a:t>IOUs “Time” Benefits to Accrue to Shareholders</a:t>
            </a:r>
          </a:p>
          <a:p>
            <a:r>
              <a:rPr lang="en-US" dirty="0"/>
              <a:t>Low Participation Reduces TVR/CPP/PTR Benefits</a:t>
            </a:r>
          </a:p>
          <a:p>
            <a:r>
              <a:rPr lang="en-US" dirty="0"/>
              <a:t>Data Communications &amp; Access Deficiencies Hinder Competitive Services Development</a:t>
            </a:r>
          </a:p>
          <a:p>
            <a:r>
              <a:rPr lang="en-US" dirty="0"/>
              <a:t>Cost Estimates are Understated w/o Consequences</a:t>
            </a:r>
          </a:p>
          <a:p>
            <a:r>
              <a:rPr lang="en-US" dirty="0"/>
              <a:t>Throughput Incentive Discourages Grid Modernization’s Conservation Capabilities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8459E-C90C-4D17-BE6A-6EDAEF27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 Wired Group. 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8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7620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700" i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1. Op Ex &amp; Revenue Bene’s Lost to Rate Case Timing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5254529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i="1" dirty="0"/>
              <a:t>Best Practice Solution: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304800" y="5791200"/>
            <a:ext cx="85344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" pitchFamily="2" charset="2"/>
              <a:buNone/>
            </a:pPr>
            <a:r>
              <a:rPr lang="en-US" dirty="0"/>
              <a:t>Revenue Requirement Reduction Mechanism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04900" y="4343400"/>
            <a:ext cx="6934200" cy="0"/>
          </a:xfrm>
          <a:prstGeom prst="line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4572000"/>
            <a:ext cx="3167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Smart meters installed; rate base grows</a:t>
            </a:r>
          </a:p>
        </p:txBody>
      </p:sp>
      <p:sp>
        <p:nvSpPr>
          <p:cNvPr id="11" name="Right Triangle 10"/>
          <p:cNvSpPr/>
          <p:nvPr/>
        </p:nvSpPr>
        <p:spPr>
          <a:xfrm flipH="1">
            <a:off x="1104900" y="3075209"/>
            <a:ext cx="2628900" cy="12192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1" idx="0"/>
          </p:cNvCxnSpPr>
          <p:nvPr/>
        </p:nvCxnSpPr>
        <p:spPr>
          <a:xfrm>
            <a:off x="3733800" y="3075209"/>
            <a:ext cx="430530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0" y="2483969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Rate Case</a:t>
            </a:r>
          </a:p>
        </p:txBody>
      </p:sp>
      <p:sp>
        <p:nvSpPr>
          <p:cNvPr id="18" name="Arc 17"/>
          <p:cNvSpPr/>
          <p:nvPr/>
        </p:nvSpPr>
        <p:spPr>
          <a:xfrm>
            <a:off x="3176738" y="2668634"/>
            <a:ext cx="557062" cy="348885"/>
          </a:xfrm>
          <a:prstGeom prst="arc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65521" y="2663640"/>
            <a:ext cx="3913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2. Rates established at new, higher level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564" y="2834360"/>
            <a:ext cx="359695" cy="262151"/>
          </a:xfrm>
          <a:prstGeom prst="rect">
            <a:avLst/>
          </a:prstGeom>
        </p:spPr>
      </p:pic>
      <p:sp>
        <p:nvSpPr>
          <p:cNvPr id="21" name="Right Triangle 20"/>
          <p:cNvSpPr/>
          <p:nvPr/>
        </p:nvSpPr>
        <p:spPr>
          <a:xfrm>
            <a:off x="3733800" y="3047999"/>
            <a:ext cx="2895600" cy="124755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3733800" y="2868391"/>
            <a:ext cx="0" cy="14750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91000" y="45968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3. IOU implements Op Ex cost reductions made available by smart meters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495800" y="3810000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29200" y="3179059"/>
            <a:ext cx="2895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4. Shareholders receive O&amp;M savings benefits until next rate case -------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F2A1B-C8C6-48A9-A950-BBBA6290C79E}"/>
              </a:ext>
            </a:extLst>
          </p:cNvPr>
          <p:cNvSpPr txBox="1"/>
          <p:nvPr/>
        </p:nvSpPr>
        <p:spPr>
          <a:xfrm>
            <a:off x="685800" y="2307555"/>
            <a:ext cx="487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AEB23D-0EF6-4981-B4A8-F7606474C6B4}"/>
              </a:ext>
            </a:extLst>
          </p:cNvPr>
          <p:cNvSpPr txBox="1"/>
          <p:nvPr/>
        </p:nvSpPr>
        <p:spPr>
          <a:xfrm>
            <a:off x="7768011" y="426273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07D58E-DF0C-44C1-9EB9-3BB612367949}"/>
              </a:ext>
            </a:extLst>
          </p:cNvPr>
          <p:cNvCxnSpPr>
            <a:cxnSpLocks/>
          </p:cNvCxnSpPr>
          <p:nvPr/>
        </p:nvCxnSpPr>
        <p:spPr>
          <a:xfrm flipV="1">
            <a:off x="1104900" y="2258791"/>
            <a:ext cx="38099" cy="2084609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EAEEBB9-9F84-449F-950F-684181583B6C}"/>
              </a:ext>
            </a:extLst>
          </p:cNvPr>
          <p:cNvCxnSpPr>
            <a:cxnSpLocks/>
          </p:cNvCxnSpPr>
          <p:nvPr/>
        </p:nvCxnSpPr>
        <p:spPr>
          <a:xfrm flipH="1">
            <a:off x="2438398" y="3873701"/>
            <a:ext cx="536060" cy="673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21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  <p:bldP spid="17" grpId="0"/>
      <p:bldP spid="18" grpId="0" animBg="1"/>
      <p:bldP spid="19" grpId="0"/>
      <p:bldP spid="21" grpId="0" animBg="1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762000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Op Ex &amp; Revenue Bene’s Lost to Rate Case Timing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5178329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32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0EBBF8-D131-4280-8EF8-651F1B0E4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064608"/>
            <a:ext cx="6270800" cy="43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1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7620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2. Low participation hinders TVR/CPP/PTR Benefits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492529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900" i="1" dirty="0"/>
              <a:t>Best Practice Solutions</a:t>
            </a:r>
            <a:r>
              <a:rPr lang="en-US" sz="3200" i="1" dirty="0"/>
              <a:t>: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304800" y="5105400"/>
            <a:ext cx="85344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Aft>
                <a:spcPts val="600"/>
              </a:spcAft>
              <a:buNone/>
            </a:pPr>
            <a:r>
              <a:rPr lang="en-US" sz="2400" dirty="0"/>
              <a:t>Traditional Regulation: default CPP w/flat rate as an option? </a:t>
            </a:r>
          </a:p>
          <a:p>
            <a:pPr marL="109728" indent="0"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/>
              <a:t>Retail Choice #1 (MD): Peak-Time Rebate for All</a:t>
            </a:r>
          </a:p>
          <a:p>
            <a:pPr marL="109728" indent="0">
              <a:spcAft>
                <a:spcPts val="600"/>
              </a:spcAft>
              <a:buFont typeface="Wingdings" pitchFamily="2" charset="2"/>
              <a:buNone/>
            </a:pPr>
            <a:r>
              <a:rPr lang="en-US" sz="2400" dirty="0"/>
              <a:t>Retail Choice #2 (TX): Customer-Specific </a:t>
            </a:r>
            <a:r>
              <a:rPr lang="en-US" sz="2400" dirty="0" err="1"/>
              <a:t>Whsle</a:t>
            </a:r>
            <a:r>
              <a:rPr lang="en-US" sz="2400" dirty="0"/>
              <a:t> Accounting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397A569-38B6-40D3-A04C-9DC7260D08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2683136"/>
              </p:ext>
            </p:extLst>
          </p:nvPr>
        </p:nvGraphicFramePr>
        <p:xfrm>
          <a:off x="4267200" y="1911542"/>
          <a:ext cx="4724400" cy="3574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D3019F7-D7B9-4EE6-9DED-95F7E874508E}"/>
              </a:ext>
            </a:extLst>
          </p:cNvPr>
          <p:cNvSpPr txBox="1"/>
          <p:nvPr/>
        </p:nvSpPr>
        <p:spPr>
          <a:xfrm>
            <a:off x="762001" y="2609671"/>
            <a:ext cx="327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 “SGIG Consumer Behavior Study Analysis”  LBNL (6247E).  June, 2013.  Page XIX.    </a:t>
            </a:r>
          </a:p>
        </p:txBody>
      </p:sp>
    </p:spTree>
    <p:extLst>
      <p:ext uri="{BB962C8B-B14F-4D97-AF65-F5344CB8AC3E}">
        <p14:creationId xmlns:p14="http://schemas.microsoft.com/office/powerpoint/2010/main" val="19288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68907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Grid Mod: Why No Value for Customers?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9200" y="6477000"/>
            <a:ext cx="3352800" cy="228600"/>
          </a:xfrm>
        </p:spPr>
        <p:txBody>
          <a:bodyPr/>
          <a:lstStyle/>
          <a:p>
            <a:r>
              <a:rPr lang="en-US" dirty="0"/>
              <a:t>Copyright 2012-2017 Wired Group.  All Rights Reserved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2743200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ea typeface="+mj-ea"/>
              </a:rPr>
              <a:t>3. Data Communications &amp; Access Deficiencies</a:t>
            </a:r>
          </a:p>
          <a:p>
            <a:r>
              <a:rPr lang="en-US" dirty="0"/>
              <a:t>Southern Cal Edison: $10 million post deployment</a:t>
            </a:r>
          </a:p>
          <a:p>
            <a:r>
              <a:rPr lang="en-US" dirty="0"/>
              <a:t>Pacific Gas &amp; Electric: $20 million post deployment</a:t>
            </a:r>
          </a:p>
          <a:p>
            <a:r>
              <a:rPr lang="en-US" dirty="0"/>
              <a:t>Duke Energy Ohio: $143 million post deployment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4191000"/>
            <a:ext cx="8077200" cy="689071"/>
          </a:xfrm>
          <a:prstGeom prst="rect">
            <a:avLst/>
          </a:prstGeom>
        </p:spPr>
        <p:txBody>
          <a:bodyPr vert="horz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i="1" dirty="0"/>
              <a:t>Best Practice Solutions: </a:t>
            </a: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228600" y="4800600"/>
            <a:ext cx="8839200" cy="762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8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4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2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kumimoji="0" sz="20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Aft>
                <a:spcPts val="600"/>
              </a:spcAft>
              <a:buFont typeface="Wingdings" pitchFamily="2" charset="2"/>
              <a:buNone/>
            </a:pPr>
            <a:r>
              <a:rPr lang="en-US" sz="2600" dirty="0"/>
              <a:t>Develop product requirements/specifications/use cases</a:t>
            </a:r>
          </a:p>
          <a:p>
            <a:pPr marL="109728" indent="0">
              <a:spcAft>
                <a:spcPts val="600"/>
              </a:spcAft>
              <a:buFont typeface="Wingdings" pitchFamily="2" charset="2"/>
              <a:buNone/>
            </a:pPr>
            <a:r>
              <a:rPr lang="en-US" sz="2600" dirty="0"/>
              <a:t>Demand “Connect My Data” standard compliance</a:t>
            </a:r>
          </a:p>
          <a:p>
            <a:pPr marL="109728" indent="0">
              <a:spcAft>
                <a:spcPts val="600"/>
              </a:spcAft>
              <a:buFont typeface="Wingdings" pitchFamily="2" charset="2"/>
              <a:buNone/>
            </a:pPr>
            <a:r>
              <a:rPr lang="en-US" sz="2600" dirty="0"/>
              <a:t>Explore use of public wireless cellular networks? </a:t>
            </a:r>
          </a:p>
        </p:txBody>
      </p:sp>
    </p:spTree>
    <p:extLst>
      <p:ext uri="{BB962C8B-B14F-4D97-AF65-F5344CB8AC3E}">
        <p14:creationId xmlns:p14="http://schemas.microsoft.com/office/powerpoint/2010/main" val="29998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16520</TotalTime>
  <Words>1619</Words>
  <Application>Microsoft Office PowerPoint</Application>
  <PresentationFormat>On-screen Show (4:3)</PresentationFormat>
  <Paragraphs>261</Paragraphs>
  <Slides>31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Georgia</vt:lpstr>
      <vt:lpstr>Wingdings</vt:lpstr>
      <vt:lpstr>Urban</vt:lpstr>
      <vt:lpstr>Custom Design</vt:lpstr>
      <vt:lpstr>Using Performance Benchmarking to Gain Leverage in an “Infrastructure Oriented” Environment </vt:lpstr>
      <vt:lpstr>Preview</vt:lpstr>
      <vt:lpstr>Wired Group Introduction</vt:lpstr>
      <vt:lpstr>Grid Mod: What’s Behind the Big Push?</vt:lpstr>
      <vt:lpstr>Grid Mod: Why No Value for Customers?</vt:lpstr>
      <vt:lpstr>Grid Mod: Why No Value for Customers?</vt:lpstr>
      <vt:lpstr>Grid Mod: Why No Value for Customers?</vt:lpstr>
      <vt:lpstr>Grid Mod: Why No Value for Customers?</vt:lpstr>
      <vt:lpstr>Grid Mod: Why No Value for Customers?</vt:lpstr>
      <vt:lpstr>Grid Mod: Why No Value for Customers?</vt:lpstr>
      <vt:lpstr>Grid Mod: Why No Value for Customers?</vt:lpstr>
      <vt:lpstr>Summary: AMI Benefit-Cost/Customer, 13 yrs.</vt:lpstr>
      <vt:lpstr>SoCal Edison: Gold Plating for DER ($2.3 b)</vt:lpstr>
      <vt:lpstr>SoCal Edison: Gold Plating for DER ($2.3 b)</vt:lpstr>
      <vt:lpstr>Summary: Grid Mod Benefits Are Highly Variable!</vt:lpstr>
      <vt:lpstr>Measure Performance!</vt:lpstr>
      <vt:lpstr>Case Study: SoCal Edison 2017 Rate Case</vt:lpstr>
      <vt:lpstr>Case Study: SoCal Edison 2017 Rate Case</vt:lpstr>
      <vt:lpstr>Case Study: Liberty Utilities 2017 Rate Case</vt:lpstr>
      <vt:lpstr>Case Study: Liberty Utilities 2017 Rate Case</vt:lpstr>
      <vt:lpstr>Case Study: Liberty Utilities 2017 Rate Case</vt:lpstr>
      <vt:lpstr>Case Study: Liberty Utilities 2017 Rate Case</vt:lpstr>
      <vt:lpstr>Grid Modernization Working Group</vt:lpstr>
      <vt:lpstr>Thank You!</vt:lpstr>
      <vt:lpstr>APPENDICES</vt:lpstr>
      <vt:lpstr>Grid Mod: What’s Behind the Big Push?</vt:lpstr>
      <vt:lpstr>Grid Mod: What’s Behind the Big Push?</vt:lpstr>
      <vt:lpstr>Grid Mod: What’s Behind the Big Push?</vt:lpstr>
      <vt:lpstr>Grid Mod: What’s Behind the Big Push?</vt:lpstr>
      <vt:lpstr>Grid Mod: What’s Behind the Big Push?</vt:lpstr>
      <vt:lpstr>Grid Mod: What’s Behind the Big Push?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J. Alvarez</dc:creator>
  <cp:lastModifiedBy>palvarez@wiredgroup.net</cp:lastModifiedBy>
  <cp:revision>676</cp:revision>
  <cp:lastPrinted>2017-06-06T05:52:40Z</cp:lastPrinted>
  <dcterms:created xsi:type="dcterms:W3CDTF">2012-04-16T23:25:29Z</dcterms:created>
  <dcterms:modified xsi:type="dcterms:W3CDTF">2017-06-06T16:08:27Z</dcterms:modified>
</cp:coreProperties>
</file>