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61" r:id="rId2"/>
    <p:sldId id="262" r:id="rId3"/>
    <p:sldId id="268" r:id="rId4"/>
    <p:sldId id="271" r:id="rId5"/>
    <p:sldId id="269" r:id="rId6"/>
    <p:sldId id="267" r:id="rId7"/>
    <p:sldId id="270" r:id="rId8"/>
    <p:sldId id="257" r:id="rId9"/>
    <p:sldId id="258" r:id="rId10"/>
    <p:sldId id="259" r:id="rId11"/>
    <p:sldId id="260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6215" autoAdjust="0"/>
  </p:normalViewPr>
  <p:slideViewPr>
    <p:cSldViewPr>
      <p:cViewPr>
        <p:scale>
          <a:sx n="70" d="100"/>
          <a:sy n="70" d="100"/>
        </p:scale>
        <p:origin x="-1164" y="-8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E84453-D194-4074-8135-7CEC4D12E1F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5A909F-F7D3-4C33-9F46-62702EE127A1}">
      <dgm:prSet phldrT="[Text]" custT="1"/>
      <dgm:spPr/>
      <dgm:t>
        <a:bodyPr/>
        <a:lstStyle/>
        <a:p>
          <a:pPr algn="ctr"/>
          <a:r>
            <a:rPr lang="en-US" sz="2000" dirty="0" smtClean="0"/>
            <a:t>Direct Energy</a:t>
          </a:r>
          <a:endParaRPr lang="en-US" sz="2000" dirty="0"/>
        </a:p>
      </dgm:t>
    </dgm:pt>
    <dgm:pt modelId="{BF26EB96-4811-47F0-B887-AF1C52529838}" type="parTrans" cxnId="{B54CBB14-061C-4913-9F72-94435A1EC2BB}">
      <dgm:prSet/>
      <dgm:spPr/>
      <dgm:t>
        <a:bodyPr/>
        <a:lstStyle/>
        <a:p>
          <a:pPr algn="ctr"/>
          <a:endParaRPr lang="en-US"/>
        </a:p>
      </dgm:t>
    </dgm:pt>
    <dgm:pt modelId="{64167690-0724-445E-8AFA-6FE8DBCF6011}" type="sibTrans" cxnId="{B54CBB14-061C-4913-9F72-94435A1EC2BB}">
      <dgm:prSet/>
      <dgm:spPr/>
      <dgm:t>
        <a:bodyPr/>
        <a:lstStyle/>
        <a:p>
          <a:pPr algn="ctr"/>
          <a:endParaRPr lang="en-US"/>
        </a:p>
      </dgm:t>
    </dgm:pt>
    <dgm:pt modelId="{D02F0D1C-4F78-4411-8DA6-82C694C0898A}">
      <dgm:prSet phldrT="[Text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000" dirty="0" smtClean="0"/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 smtClean="0"/>
            <a:t>Energy Plus</a:t>
          </a:r>
        </a:p>
        <a:p>
          <a:pPr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dirty="0"/>
        </a:p>
      </dgm:t>
    </dgm:pt>
    <dgm:pt modelId="{A1AC54C4-4FAF-4B54-A9AA-CF077824B103}" type="parTrans" cxnId="{87C68699-4326-4468-8C25-7DF386F6AF8E}">
      <dgm:prSet/>
      <dgm:spPr/>
      <dgm:t>
        <a:bodyPr/>
        <a:lstStyle/>
        <a:p>
          <a:pPr algn="ctr"/>
          <a:endParaRPr lang="en-US"/>
        </a:p>
      </dgm:t>
    </dgm:pt>
    <dgm:pt modelId="{117DEA0F-FBD5-47D4-AA0B-84316EF0AE2E}" type="sibTrans" cxnId="{87C68699-4326-4468-8C25-7DF386F6AF8E}">
      <dgm:prSet/>
      <dgm:spPr/>
      <dgm:t>
        <a:bodyPr/>
        <a:lstStyle/>
        <a:p>
          <a:pPr algn="ctr"/>
          <a:endParaRPr lang="en-US"/>
        </a:p>
      </dgm:t>
    </dgm:pt>
    <dgm:pt modelId="{45189E57-2363-4553-B290-16219E75B3B8}">
      <dgm:prSet phldrT="[Text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 smtClean="0"/>
            <a:t>Liberty Power</a:t>
          </a:r>
          <a:endParaRPr lang="en-US" sz="2000" dirty="0"/>
        </a:p>
      </dgm:t>
    </dgm:pt>
    <dgm:pt modelId="{201248BC-1632-468A-89CE-4CA55C74B9E5}" type="parTrans" cxnId="{5144729E-EB56-419F-86BF-523509972F58}">
      <dgm:prSet/>
      <dgm:spPr/>
      <dgm:t>
        <a:bodyPr/>
        <a:lstStyle/>
        <a:p>
          <a:pPr algn="ctr"/>
          <a:endParaRPr lang="en-US"/>
        </a:p>
      </dgm:t>
    </dgm:pt>
    <dgm:pt modelId="{7DC4CA66-8324-4833-8368-10111A1641F1}" type="sibTrans" cxnId="{5144729E-EB56-419F-86BF-523509972F58}">
      <dgm:prSet/>
      <dgm:spPr/>
      <dgm:t>
        <a:bodyPr/>
        <a:lstStyle/>
        <a:p>
          <a:pPr algn="ctr"/>
          <a:endParaRPr lang="en-US"/>
        </a:p>
      </dgm:t>
    </dgm:pt>
    <dgm:pt modelId="{24978E43-6E1D-44A4-AA1A-89B409E249D2}">
      <dgm:prSet phldrT="[Text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 smtClean="0"/>
            <a:t>North American Power &amp; Gas</a:t>
          </a:r>
        </a:p>
      </dgm:t>
    </dgm:pt>
    <dgm:pt modelId="{9363B548-68FB-4F4F-8465-E016C5B7CD6A}" type="parTrans" cxnId="{DD5FC977-0222-4111-9C07-00EEF57ED494}">
      <dgm:prSet/>
      <dgm:spPr/>
      <dgm:t>
        <a:bodyPr/>
        <a:lstStyle/>
        <a:p>
          <a:pPr algn="ctr"/>
          <a:endParaRPr lang="en-US"/>
        </a:p>
      </dgm:t>
    </dgm:pt>
    <dgm:pt modelId="{5CB7A583-D719-4D44-BB19-F261D9DBA3CE}" type="sibTrans" cxnId="{DD5FC977-0222-4111-9C07-00EEF57ED494}">
      <dgm:prSet/>
      <dgm:spPr/>
      <dgm:t>
        <a:bodyPr/>
        <a:lstStyle/>
        <a:p>
          <a:pPr algn="ctr"/>
          <a:endParaRPr lang="en-US"/>
        </a:p>
      </dgm:t>
    </dgm:pt>
    <dgm:pt modelId="{FA1040B6-C145-4E31-AE69-695B2379F126}">
      <dgm:prSet phldrT="[Text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 smtClean="0"/>
            <a:t>Choice Energy</a:t>
          </a:r>
        </a:p>
      </dgm:t>
    </dgm:pt>
    <dgm:pt modelId="{E2108FC2-51AF-4E97-9EA2-9D6BD1E7F3FF}" type="sibTrans" cxnId="{46971DB3-4DC6-4CB7-8EA9-8B2770A1A93D}">
      <dgm:prSet/>
      <dgm:spPr/>
      <dgm:t>
        <a:bodyPr/>
        <a:lstStyle/>
        <a:p>
          <a:pPr algn="ctr"/>
          <a:endParaRPr lang="en-US"/>
        </a:p>
      </dgm:t>
    </dgm:pt>
    <dgm:pt modelId="{ADD2A335-0304-4DF3-83E2-6284A6379DCE}" type="parTrans" cxnId="{46971DB3-4DC6-4CB7-8EA9-8B2770A1A93D}">
      <dgm:prSet/>
      <dgm:spPr/>
      <dgm:t>
        <a:bodyPr/>
        <a:lstStyle/>
        <a:p>
          <a:pPr algn="ctr"/>
          <a:endParaRPr lang="en-US"/>
        </a:p>
      </dgm:t>
    </dgm:pt>
    <dgm:pt modelId="{B35A8D88-F8E4-460E-A24F-1A972BFCDBD9}">
      <dgm:prSet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dirty="0" smtClean="0"/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 err="1" smtClean="0"/>
            <a:t>Palmco</a:t>
          </a:r>
          <a:r>
            <a:rPr lang="en-US" sz="2000" dirty="0" smtClean="0"/>
            <a:t> Power</a:t>
          </a:r>
        </a:p>
        <a:p>
          <a:endParaRPr lang="en-US" dirty="0"/>
        </a:p>
      </dgm:t>
    </dgm:pt>
    <dgm:pt modelId="{780E1C00-4608-4EE8-A59C-8EE2622507C7}" type="parTrans" cxnId="{5FF4543E-A124-42D9-BEDD-1968E1995A58}">
      <dgm:prSet/>
      <dgm:spPr/>
      <dgm:t>
        <a:bodyPr/>
        <a:lstStyle/>
        <a:p>
          <a:endParaRPr lang="en-US"/>
        </a:p>
      </dgm:t>
    </dgm:pt>
    <dgm:pt modelId="{1001FB86-4271-48B1-91B7-DE72B55A8F4E}" type="sibTrans" cxnId="{5FF4543E-A124-42D9-BEDD-1968E1995A58}">
      <dgm:prSet/>
      <dgm:spPr/>
      <dgm:t>
        <a:bodyPr/>
        <a:lstStyle/>
        <a:p>
          <a:endParaRPr lang="en-US"/>
        </a:p>
      </dgm:t>
    </dgm:pt>
    <dgm:pt modelId="{85EB02A2-C6F0-456A-A0A9-013994BF5057}">
      <dgm:prSet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000" dirty="0" smtClean="0"/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 smtClean="0"/>
            <a:t>Public  Power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D496E577-4943-49D2-BC85-D943F51E229B}" type="parTrans" cxnId="{CDE12811-ED99-43C3-812F-CB5ADCDE416E}">
      <dgm:prSet/>
      <dgm:spPr/>
      <dgm:t>
        <a:bodyPr/>
        <a:lstStyle/>
        <a:p>
          <a:endParaRPr lang="en-US"/>
        </a:p>
      </dgm:t>
    </dgm:pt>
    <dgm:pt modelId="{4DD2E1E5-1C3F-4F12-8FBD-A4C283A8B471}" type="sibTrans" cxnId="{CDE12811-ED99-43C3-812F-CB5ADCDE416E}">
      <dgm:prSet/>
      <dgm:spPr/>
      <dgm:t>
        <a:bodyPr/>
        <a:lstStyle/>
        <a:p>
          <a:endParaRPr lang="en-US"/>
        </a:p>
      </dgm:t>
    </dgm:pt>
    <dgm:pt modelId="{C383C8C6-141A-4BAE-BAB4-6C39E3AD943B}" type="pres">
      <dgm:prSet presAssocID="{AEE84453-D194-4074-8135-7CEC4D12E1F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F93800-126E-4FC6-AB9B-8C5341D435FE}" type="pres">
      <dgm:prSet presAssocID="{FA1040B6-C145-4E31-AE69-695B2379F126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35C815-3E7B-4072-A10B-0CB48EDC1E95}" type="pres">
      <dgm:prSet presAssocID="{E2108FC2-51AF-4E97-9EA2-9D6BD1E7F3FF}" presName="sibTrans" presStyleCnt="0"/>
      <dgm:spPr/>
    </dgm:pt>
    <dgm:pt modelId="{61304FFB-2934-4A88-A75A-B8B881CC0D43}" type="pres">
      <dgm:prSet presAssocID="{555A909F-F7D3-4C33-9F46-62702EE127A1}" presName="node" presStyleLbl="node1" presStyleIdx="1" presStyleCnt="7" custLinFactNeighborX="-1899" custLinFactNeighborY="-1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DF204A-4506-4D29-8333-7DE1911B073B}" type="pres">
      <dgm:prSet presAssocID="{64167690-0724-445E-8AFA-6FE8DBCF6011}" presName="sibTrans" presStyleCnt="0"/>
      <dgm:spPr/>
    </dgm:pt>
    <dgm:pt modelId="{A0D6F25A-D5B2-4CE0-854F-9708C507805E}" type="pres">
      <dgm:prSet presAssocID="{D02F0D1C-4F78-4411-8DA6-82C694C0898A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4F5557-043F-4615-A264-7BD94DC18A27}" type="pres">
      <dgm:prSet presAssocID="{117DEA0F-FBD5-47D4-AA0B-84316EF0AE2E}" presName="sibTrans" presStyleCnt="0"/>
      <dgm:spPr/>
    </dgm:pt>
    <dgm:pt modelId="{E44CAB82-876E-4945-89F0-4A69C4BC9AEA}" type="pres">
      <dgm:prSet presAssocID="{45189E57-2363-4553-B290-16219E75B3B8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CEAB16-BA39-4035-964E-8008BEA30B36}" type="pres">
      <dgm:prSet presAssocID="{7DC4CA66-8324-4833-8368-10111A1641F1}" presName="sibTrans" presStyleCnt="0"/>
      <dgm:spPr/>
    </dgm:pt>
    <dgm:pt modelId="{041EC84F-96E8-4C49-B7FC-05735B860C08}" type="pres">
      <dgm:prSet presAssocID="{24978E43-6E1D-44A4-AA1A-89B409E249D2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294858-9516-4A48-88BF-E32736C8437D}" type="pres">
      <dgm:prSet presAssocID="{5CB7A583-D719-4D44-BB19-F261D9DBA3CE}" presName="sibTrans" presStyleCnt="0"/>
      <dgm:spPr/>
    </dgm:pt>
    <dgm:pt modelId="{D1851869-EFC9-4973-8023-C01DA7BAE811}" type="pres">
      <dgm:prSet presAssocID="{B35A8D88-F8E4-460E-A24F-1A972BFCDBD9}" presName="node" presStyleLbl="node1" presStyleIdx="5" presStyleCnt="7">
        <dgm:presLayoutVars>
          <dgm:bulletEnabled val="1"/>
        </dgm:presLayoutVars>
      </dgm:prSet>
      <dgm:spPr/>
    </dgm:pt>
    <dgm:pt modelId="{95259FEC-8551-483C-959B-B91F7101EB93}" type="pres">
      <dgm:prSet presAssocID="{1001FB86-4271-48B1-91B7-DE72B55A8F4E}" presName="sibTrans" presStyleCnt="0"/>
      <dgm:spPr/>
    </dgm:pt>
    <dgm:pt modelId="{BCBD1BD0-A4D9-4A0B-B5ED-FD3FE4E3D328}" type="pres">
      <dgm:prSet presAssocID="{85EB02A2-C6F0-456A-A0A9-013994BF5057}" presName="node" presStyleLbl="node1" presStyleIdx="6" presStyleCnt="7">
        <dgm:presLayoutVars>
          <dgm:bulletEnabled val="1"/>
        </dgm:presLayoutVars>
      </dgm:prSet>
      <dgm:spPr/>
    </dgm:pt>
  </dgm:ptLst>
  <dgm:cxnLst>
    <dgm:cxn modelId="{A12DB791-ADF2-4FF6-9725-D9213656F386}" type="presOf" srcId="{24978E43-6E1D-44A4-AA1A-89B409E249D2}" destId="{041EC84F-96E8-4C49-B7FC-05735B860C08}" srcOrd="0" destOrd="0" presId="urn:microsoft.com/office/officeart/2005/8/layout/default"/>
    <dgm:cxn modelId="{DD5FC977-0222-4111-9C07-00EEF57ED494}" srcId="{AEE84453-D194-4074-8135-7CEC4D12E1FE}" destId="{24978E43-6E1D-44A4-AA1A-89B409E249D2}" srcOrd="4" destOrd="0" parTransId="{9363B548-68FB-4F4F-8465-E016C5B7CD6A}" sibTransId="{5CB7A583-D719-4D44-BB19-F261D9DBA3CE}"/>
    <dgm:cxn modelId="{B54CBB14-061C-4913-9F72-94435A1EC2BB}" srcId="{AEE84453-D194-4074-8135-7CEC4D12E1FE}" destId="{555A909F-F7D3-4C33-9F46-62702EE127A1}" srcOrd="1" destOrd="0" parTransId="{BF26EB96-4811-47F0-B887-AF1C52529838}" sibTransId="{64167690-0724-445E-8AFA-6FE8DBCF6011}"/>
    <dgm:cxn modelId="{30E3B1E1-C6EF-431F-8F82-593BD742C58B}" type="presOf" srcId="{85EB02A2-C6F0-456A-A0A9-013994BF5057}" destId="{BCBD1BD0-A4D9-4A0B-B5ED-FD3FE4E3D328}" srcOrd="0" destOrd="0" presId="urn:microsoft.com/office/officeart/2005/8/layout/default"/>
    <dgm:cxn modelId="{E1862DCE-9529-46AC-B9C0-5B33222F7842}" type="presOf" srcId="{555A909F-F7D3-4C33-9F46-62702EE127A1}" destId="{61304FFB-2934-4A88-A75A-B8B881CC0D43}" srcOrd="0" destOrd="0" presId="urn:microsoft.com/office/officeart/2005/8/layout/default"/>
    <dgm:cxn modelId="{21E40FD4-3270-4DFB-B70B-1521884A8CDA}" type="presOf" srcId="{45189E57-2363-4553-B290-16219E75B3B8}" destId="{E44CAB82-876E-4945-89F0-4A69C4BC9AEA}" srcOrd="0" destOrd="0" presId="urn:microsoft.com/office/officeart/2005/8/layout/default"/>
    <dgm:cxn modelId="{CDE12811-ED99-43C3-812F-CB5ADCDE416E}" srcId="{AEE84453-D194-4074-8135-7CEC4D12E1FE}" destId="{85EB02A2-C6F0-456A-A0A9-013994BF5057}" srcOrd="6" destOrd="0" parTransId="{D496E577-4943-49D2-BC85-D943F51E229B}" sibTransId="{4DD2E1E5-1C3F-4F12-8FBD-A4C283A8B471}"/>
    <dgm:cxn modelId="{1BF56B99-A714-4737-B2FD-C4C4CCDF5894}" type="presOf" srcId="{FA1040B6-C145-4E31-AE69-695B2379F126}" destId="{FEF93800-126E-4FC6-AB9B-8C5341D435FE}" srcOrd="0" destOrd="0" presId="urn:microsoft.com/office/officeart/2005/8/layout/default"/>
    <dgm:cxn modelId="{6B6B7576-27AB-4F93-8363-3787D5710B37}" type="presOf" srcId="{D02F0D1C-4F78-4411-8DA6-82C694C0898A}" destId="{A0D6F25A-D5B2-4CE0-854F-9708C507805E}" srcOrd="0" destOrd="0" presId="urn:microsoft.com/office/officeart/2005/8/layout/default"/>
    <dgm:cxn modelId="{5FF4543E-A124-42D9-BEDD-1968E1995A58}" srcId="{AEE84453-D194-4074-8135-7CEC4D12E1FE}" destId="{B35A8D88-F8E4-460E-A24F-1A972BFCDBD9}" srcOrd="5" destOrd="0" parTransId="{780E1C00-4608-4EE8-A59C-8EE2622507C7}" sibTransId="{1001FB86-4271-48B1-91B7-DE72B55A8F4E}"/>
    <dgm:cxn modelId="{5144729E-EB56-419F-86BF-523509972F58}" srcId="{AEE84453-D194-4074-8135-7CEC4D12E1FE}" destId="{45189E57-2363-4553-B290-16219E75B3B8}" srcOrd="3" destOrd="0" parTransId="{201248BC-1632-468A-89CE-4CA55C74B9E5}" sibTransId="{7DC4CA66-8324-4833-8368-10111A1641F1}"/>
    <dgm:cxn modelId="{87C68699-4326-4468-8C25-7DF386F6AF8E}" srcId="{AEE84453-D194-4074-8135-7CEC4D12E1FE}" destId="{D02F0D1C-4F78-4411-8DA6-82C694C0898A}" srcOrd="2" destOrd="0" parTransId="{A1AC54C4-4FAF-4B54-A9AA-CF077824B103}" sibTransId="{117DEA0F-FBD5-47D4-AA0B-84316EF0AE2E}"/>
    <dgm:cxn modelId="{46971DB3-4DC6-4CB7-8EA9-8B2770A1A93D}" srcId="{AEE84453-D194-4074-8135-7CEC4D12E1FE}" destId="{FA1040B6-C145-4E31-AE69-695B2379F126}" srcOrd="0" destOrd="0" parTransId="{ADD2A335-0304-4DF3-83E2-6284A6379DCE}" sibTransId="{E2108FC2-51AF-4E97-9EA2-9D6BD1E7F3FF}"/>
    <dgm:cxn modelId="{5B8609CB-69A8-4E62-B7C2-47A3D7170D78}" type="presOf" srcId="{B35A8D88-F8E4-460E-A24F-1A972BFCDBD9}" destId="{D1851869-EFC9-4973-8023-C01DA7BAE811}" srcOrd="0" destOrd="0" presId="urn:microsoft.com/office/officeart/2005/8/layout/default"/>
    <dgm:cxn modelId="{1808526B-B357-44CF-9888-D8E45FB47C98}" type="presOf" srcId="{AEE84453-D194-4074-8135-7CEC4D12E1FE}" destId="{C383C8C6-141A-4BAE-BAB4-6C39E3AD943B}" srcOrd="0" destOrd="0" presId="urn:microsoft.com/office/officeart/2005/8/layout/default"/>
    <dgm:cxn modelId="{7FA7620E-3F30-4D23-816C-3332A29B190E}" type="presParOf" srcId="{C383C8C6-141A-4BAE-BAB4-6C39E3AD943B}" destId="{FEF93800-126E-4FC6-AB9B-8C5341D435FE}" srcOrd="0" destOrd="0" presId="urn:microsoft.com/office/officeart/2005/8/layout/default"/>
    <dgm:cxn modelId="{E3B8E76A-0420-4343-9EB6-34BC1589889A}" type="presParOf" srcId="{C383C8C6-141A-4BAE-BAB4-6C39E3AD943B}" destId="{0D35C815-3E7B-4072-A10B-0CB48EDC1E95}" srcOrd="1" destOrd="0" presId="urn:microsoft.com/office/officeart/2005/8/layout/default"/>
    <dgm:cxn modelId="{032AB4FA-677E-4FEC-8C3B-D941BEA38564}" type="presParOf" srcId="{C383C8C6-141A-4BAE-BAB4-6C39E3AD943B}" destId="{61304FFB-2934-4A88-A75A-B8B881CC0D43}" srcOrd="2" destOrd="0" presId="urn:microsoft.com/office/officeart/2005/8/layout/default"/>
    <dgm:cxn modelId="{48B63252-6690-418B-899B-4F5637CE76C3}" type="presParOf" srcId="{C383C8C6-141A-4BAE-BAB4-6C39E3AD943B}" destId="{30DF204A-4506-4D29-8333-7DE1911B073B}" srcOrd="3" destOrd="0" presId="urn:microsoft.com/office/officeart/2005/8/layout/default"/>
    <dgm:cxn modelId="{B794E54B-4EBD-4D76-A89F-053EC124E59F}" type="presParOf" srcId="{C383C8C6-141A-4BAE-BAB4-6C39E3AD943B}" destId="{A0D6F25A-D5B2-4CE0-854F-9708C507805E}" srcOrd="4" destOrd="0" presId="urn:microsoft.com/office/officeart/2005/8/layout/default"/>
    <dgm:cxn modelId="{00D712F4-9771-45D3-934D-9B7D63C9302E}" type="presParOf" srcId="{C383C8C6-141A-4BAE-BAB4-6C39E3AD943B}" destId="{354F5557-043F-4615-A264-7BD94DC18A27}" srcOrd="5" destOrd="0" presId="urn:microsoft.com/office/officeart/2005/8/layout/default"/>
    <dgm:cxn modelId="{14022689-F525-4EA5-951F-80582C1A47A5}" type="presParOf" srcId="{C383C8C6-141A-4BAE-BAB4-6C39E3AD943B}" destId="{E44CAB82-876E-4945-89F0-4A69C4BC9AEA}" srcOrd="6" destOrd="0" presId="urn:microsoft.com/office/officeart/2005/8/layout/default"/>
    <dgm:cxn modelId="{78D25959-D446-44A8-8932-5047AF6206AD}" type="presParOf" srcId="{C383C8C6-141A-4BAE-BAB4-6C39E3AD943B}" destId="{F6CEAB16-BA39-4035-964E-8008BEA30B36}" srcOrd="7" destOrd="0" presId="urn:microsoft.com/office/officeart/2005/8/layout/default"/>
    <dgm:cxn modelId="{01B28452-B784-4DF3-B5B4-3923D4BCC810}" type="presParOf" srcId="{C383C8C6-141A-4BAE-BAB4-6C39E3AD943B}" destId="{041EC84F-96E8-4C49-B7FC-05735B860C08}" srcOrd="8" destOrd="0" presId="urn:microsoft.com/office/officeart/2005/8/layout/default"/>
    <dgm:cxn modelId="{3A2DF19F-2E86-49D2-9D82-D940B6B006BD}" type="presParOf" srcId="{C383C8C6-141A-4BAE-BAB4-6C39E3AD943B}" destId="{E0294858-9516-4A48-88BF-E32736C8437D}" srcOrd="9" destOrd="0" presId="urn:microsoft.com/office/officeart/2005/8/layout/default"/>
    <dgm:cxn modelId="{9F8BCEB2-BD75-42AB-A7D7-19DC2EA449DA}" type="presParOf" srcId="{C383C8C6-141A-4BAE-BAB4-6C39E3AD943B}" destId="{D1851869-EFC9-4973-8023-C01DA7BAE811}" srcOrd="10" destOrd="0" presId="urn:microsoft.com/office/officeart/2005/8/layout/default"/>
    <dgm:cxn modelId="{F7A8C7D2-DB71-4511-AF15-CF2796257CBD}" type="presParOf" srcId="{C383C8C6-141A-4BAE-BAB4-6C39E3AD943B}" destId="{95259FEC-8551-483C-959B-B91F7101EB93}" srcOrd="11" destOrd="0" presId="urn:microsoft.com/office/officeart/2005/8/layout/default"/>
    <dgm:cxn modelId="{B1FEB651-625C-4598-A538-B99F61F09EB2}" type="presParOf" srcId="{C383C8C6-141A-4BAE-BAB4-6C39E3AD943B}" destId="{BCBD1BD0-A4D9-4A0B-B5ED-FD3FE4E3D328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888C59-9FC5-417D-8015-6B3A6DA31EA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85445B-E553-4D85-8A8A-2A3C389E22B0}" type="pres">
      <dgm:prSet presAssocID="{FA888C59-9FC5-417D-8015-6B3A6DA31EA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D066BB9B-AE7C-473E-8CC2-FEFCB821384A}" type="presOf" srcId="{FA888C59-9FC5-417D-8015-6B3A6DA31EA3}" destId="{6685445B-E553-4D85-8A8A-2A3C389E22B0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97DB4C-C1F7-4699-AF7D-79853545356E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36B3DA-5918-4B78-99FD-D475CBF742E1}">
      <dgm:prSet phldrT="[Text]"/>
      <dgm:spPr/>
      <dgm:t>
        <a:bodyPr/>
        <a:lstStyle/>
        <a:p>
          <a:r>
            <a:rPr lang="en-US" dirty="0" smtClean="0"/>
            <a:t>Vulnerable Populations</a:t>
          </a:r>
          <a:endParaRPr lang="en-US" dirty="0"/>
        </a:p>
      </dgm:t>
    </dgm:pt>
    <dgm:pt modelId="{6CF1701A-A616-4D46-9EEB-9978CCB14326}" type="parTrans" cxnId="{577D86BE-9489-421E-9A3F-AA8535A59DD1}">
      <dgm:prSet/>
      <dgm:spPr/>
      <dgm:t>
        <a:bodyPr/>
        <a:lstStyle/>
        <a:p>
          <a:endParaRPr lang="en-US"/>
        </a:p>
      </dgm:t>
    </dgm:pt>
    <dgm:pt modelId="{8D5372F1-223D-47E7-B799-17EE8480B65E}" type="sibTrans" cxnId="{577D86BE-9489-421E-9A3F-AA8535A59DD1}">
      <dgm:prSet/>
      <dgm:spPr/>
      <dgm:t>
        <a:bodyPr/>
        <a:lstStyle/>
        <a:p>
          <a:endParaRPr lang="en-US"/>
        </a:p>
      </dgm:t>
    </dgm:pt>
    <dgm:pt modelId="{DE76B337-382C-4E01-AC6D-6809B426FFD2}">
      <dgm:prSet phldrT="[Text]" custT="1"/>
      <dgm:spPr/>
      <dgm:t>
        <a:bodyPr/>
        <a:lstStyle/>
        <a:p>
          <a:r>
            <a:rPr lang="en-US" sz="2000" dirty="0" smtClean="0"/>
            <a:t>Senior Citizens</a:t>
          </a:r>
          <a:endParaRPr lang="en-US" sz="2000" dirty="0"/>
        </a:p>
      </dgm:t>
    </dgm:pt>
    <dgm:pt modelId="{57D46700-560A-4BBA-8F25-0BFC113FD996}" type="parTrans" cxnId="{51554707-4E51-4ABA-8962-9D9F95285231}">
      <dgm:prSet/>
      <dgm:spPr/>
      <dgm:t>
        <a:bodyPr/>
        <a:lstStyle/>
        <a:p>
          <a:endParaRPr lang="en-US"/>
        </a:p>
      </dgm:t>
    </dgm:pt>
    <dgm:pt modelId="{C4A27B32-0337-4114-8D54-1E9B85B03E67}" type="sibTrans" cxnId="{51554707-4E51-4ABA-8962-9D9F95285231}">
      <dgm:prSet/>
      <dgm:spPr/>
      <dgm:t>
        <a:bodyPr/>
        <a:lstStyle/>
        <a:p>
          <a:endParaRPr lang="en-US"/>
        </a:p>
      </dgm:t>
    </dgm:pt>
    <dgm:pt modelId="{BFDF205C-94BA-4CEE-9225-F36F60060057}">
      <dgm:prSet phldrT="[Text]" custT="1"/>
      <dgm:spPr/>
      <dgm:t>
        <a:bodyPr/>
        <a:lstStyle/>
        <a:p>
          <a:r>
            <a:rPr lang="en-US" sz="2000" dirty="0" smtClean="0"/>
            <a:t>Low-Income</a:t>
          </a:r>
          <a:endParaRPr lang="en-US" sz="2000" dirty="0"/>
        </a:p>
      </dgm:t>
    </dgm:pt>
    <dgm:pt modelId="{607E9592-D301-470F-9B54-8907A1A4A4F2}" type="parTrans" cxnId="{16347ED8-D9B3-45A5-A7E8-259ADF825D78}">
      <dgm:prSet/>
      <dgm:spPr/>
      <dgm:t>
        <a:bodyPr/>
        <a:lstStyle/>
        <a:p>
          <a:endParaRPr lang="en-US"/>
        </a:p>
      </dgm:t>
    </dgm:pt>
    <dgm:pt modelId="{96DF1C42-BA12-43EA-BEC2-688A560CA98C}" type="sibTrans" cxnId="{16347ED8-D9B3-45A5-A7E8-259ADF825D78}">
      <dgm:prSet/>
      <dgm:spPr/>
      <dgm:t>
        <a:bodyPr/>
        <a:lstStyle/>
        <a:p>
          <a:endParaRPr lang="en-US"/>
        </a:p>
      </dgm:t>
    </dgm:pt>
    <dgm:pt modelId="{F848510B-9EF6-4CF6-9926-051F197319DA}">
      <dgm:prSet phldrT="[Text]" custT="1"/>
      <dgm:spPr/>
      <dgm:t>
        <a:bodyPr/>
        <a:lstStyle/>
        <a:p>
          <a:r>
            <a:rPr lang="en-US" sz="2000" dirty="0" smtClean="0"/>
            <a:t>English Second Language</a:t>
          </a:r>
          <a:endParaRPr lang="en-US" sz="2000" dirty="0"/>
        </a:p>
      </dgm:t>
    </dgm:pt>
    <dgm:pt modelId="{2D2AED8B-5C49-434B-8224-50DD74D57A25}" type="parTrans" cxnId="{15C255BA-8D75-4828-A451-10C9B130AC1E}">
      <dgm:prSet/>
      <dgm:spPr/>
      <dgm:t>
        <a:bodyPr/>
        <a:lstStyle/>
        <a:p>
          <a:endParaRPr lang="en-US"/>
        </a:p>
      </dgm:t>
    </dgm:pt>
    <dgm:pt modelId="{AE1EA317-A7C7-4BB0-9C2B-EC93EB9BAD4C}" type="sibTrans" cxnId="{15C255BA-8D75-4828-A451-10C9B130AC1E}">
      <dgm:prSet/>
      <dgm:spPr/>
      <dgm:t>
        <a:bodyPr/>
        <a:lstStyle/>
        <a:p>
          <a:endParaRPr lang="en-US"/>
        </a:p>
      </dgm:t>
    </dgm:pt>
    <dgm:pt modelId="{2FB149DF-DC44-4738-AD47-87A35E8F47E2}">
      <dgm:prSet phldrT="[Text]" custT="1"/>
      <dgm:spPr/>
      <dgm:t>
        <a:bodyPr/>
        <a:lstStyle/>
        <a:p>
          <a:r>
            <a:rPr lang="en-US" sz="2000" dirty="0" smtClean="0"/>
            <a:t>Disabled Consumers</a:t>
          </a:r>
          <a:endParaRPr lang="en-US" sz="2000" dirty="0"/>
        </a:p>
      </dgm:t>
    </dgm:pt>
    <dgm:pt modelId="{0559D1D7-1793-4805-9D73-3DF0C86D49B1}" type="parTrans" cxnId="{18EA0B49-B8C2-46D3-90FE-E26E65BB5A22}">
      <dgm:prSet/>
      <dgm:spPr/>
      <dgm:t>
        <a:bodyPr/>
        <a:lstStyle/>
        <a:p>
          <a:endParaRPr lang="en-US"/>
        </a:p>
      </dgm:t>
    </dgm:pt>
    <dgm:pt modelId="{DDBBDEDF-1D2C-4ABA-A567-F06885E83C08}" type="sibTrans" cxnId="{18EA0B49-B8C2-46D3-90FE-E26E65BB5A22}">
      <dgm:prSet/>
      <dgm:spPr/>
      <dgm:t>
        <a:bodyPr/>
        <a:lstStyle/>
        <a:p>
          <a:endParaRPr lang="en-US"/>
        </a:p>
      </dgm:t>
    </dgm:pt>
    <dgm:pt modelId="{4B87D1F4-5373-4358-BE58-DBD6B0F37C12}" type="pres">
      <dgm:prSet presAssocID="{8697DB4C-C1F7-4699-AF7D-79853545356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FE30D2-9931-45EE-ADC8-C427E1B1A9E6}" type="pres">
      <dgm:prSet presAssocID="{8697DB4C-C1F7-4699-AF7D-79853545356E}" presName="matrix" presStyleCnt="0"/>
      <dgm:spPr/>
    </dgm:pt>
    <dgm:pt modelId="{CB31A053-5337-4A3D-A2DD-E9CF37D20A92}" type="pres">
      <dgm:prSet presAssocID="{8697DB4C-C1F7-4699-AF7D-79853545356E}" presName="tile1" presStyleLbl="node1" presStyleIdx="0" presStyleCnt="4"/>
      <dgm:spPr/>
      <dgm:t>
        <a:bodyPr/>
        <a:lstStyle/>
        <a:p>
          <a:endParaRPr lang="en-US"/>
        </a:p>
      </dgm:t>
    </dgm:pt>
    <dgm:pt modelId="{4C135A51-3ED0-4A96-8CC0-3EB8AF097021}" type="pres">
      <dgm:prSet presAssocID="{8697DB4C-C1F7-4699-AF7D-79853545356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5DCCC9-ABDC-490E-926D-24DD5675866C}" type="pres">
      <dgm:prSet presAssocID="{8697DB4C-C1F7-4699-AF7D-79853545356E}" presName="tile2" presStyleLbl="node1" presStyleIdx="1" presStyleCnt="4" custLinFactNeighborX="-1333"/>
      <dgm:spPr/>
      <dgm:t>
        <a:bodyPr/>
        <a:lstStyle/>
        <a:p>
          <a:endParaRPr lang="en-US"/>
        </a:p>
      </dgm:t>
    </dgm:pt>
    <dgm:pt modelId="{DA0C6A81-45BB-4AA9-A2D8-CF16991676D3}" type="pres">
      <dgm:prSet presAssocID="{8697DB4C-C1F7-4699-AF7D-79853545356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D968DC-5C4A-4719-AF65-A8CD1A9A35C7}" type="pres">
      <dgm:prSet presAssocID="{8697DB4C-C1F7-4699-AF7D-79853545356E}" presName="tile3" presStyleLbl="node1" presStyleIdx="2" presStyleCnt="4" custLinFactNeighborY="1124"/>
      <dgm:spPr/>
      <dgm:t>
        <a:bodyPr/>
        <a:lstStyle/>
        <a:p>
          <a:endParaRPr lang="en-US"/>
        </a:p>
      </dgm:t>
    </dgm:pt>
    <dgm:pt modelId="{838D308B-9426-4D88-9563-ABE5717E2E88}" type="pres">
      <dgm:prSet presAssocID="{8697DB4C-C1F7-4699-AF7D-79853545356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F08BE0-631E-4B1F-82B5-D63D5CD7D8F3}" type="pres">
      <dgm:prSet presAssocID="{8697DB4C-C1F7-4699-AF7D-79853545356E}" presName="tile4" presStyleLbl="node1" presStyleIdx="3" presStyleCnt="4" custLinFactNeighborX="-1333" custLinFactNeighborY="1124"/>
      <dgm:spPr/>
      <dgm:t>
        <a:bodyPr/>
        <a:lstStyle/>
        <a:p>
          <a:endParaRPr lang="en-US"/>
        </a:p>
      </dgm:t>
    </dgm:pt>
    <dgm:pt modelId="{3FD21E4C-BB0C-4265-9094-980A2360891C}" type="pres">
      <dgm:prSet presAssocID="{8697DB4C-C1F7-4699-AF7D-79853545356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D735B5-C0C4-46D0-8602-E21CD6CFE09E}" type="pres">
      <dgm:prSet presAssocID="{8697DB4C-C1F7-4699-AF7D-79853545356E}" presName="centerTile" presStyleLbl="fgShp" presStyleIdx="0" presStyleCnt="1" custAng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F9FD842C-61CE-4DF5-83D2-D252EF5221A4}" type="presOf" srcId="{DE76B337-382C-4E01-AC6D-6809B426FFD2}" destId="{CB31A053-5337-4A3D-A2DD-E9CF37D20A92}" srcOrd="0" destOrd="0" presId="urn:microsoft.com/office/officeart/2005/8/layout/matrix1"/>
    <dgm:cxn modelId="{ADF89009-973B-4BDB-94E8-92C5D0B09437}" type="presOf" srcId="{F848510B-9EF6-4CF6-9926-051F197319DA}" destId="{838D308B-9426-4D88-9563-ABE5717E2E88}" srcOrd="1" destOrd="0" presId="urn:microsoft.com/office/officeart/2005/8/layout/matrix1"/>
    <dgm:cxn modelId="{21B8D209-0B10-4A9C-8C81-F057AF2003AB}" type="presOf" srcId="{DE76B337-382C-4E01-AC6D-6809B426FFD2}" destId="{4C135A51-3ED0-4A96-8CC0-3EB8AF097021}" srcOrd="1" destOrd="0" presId="urn:microsoft.com/office/officeart/2005/8/layout/matrix1"/>
    <dgm:cxn modelId="{C2189435-CC5C-4FA5-B170-7960949E4A63}" type="presOf" srcId="{2FB149DF-DC44-4738-AD47-87A35E8F47E2}" destId="{95F08BE0-631E-4B1F-82B5-D63D5CD7D8F3}" srcOrd="0" destOrd="0" presId="urn:microsoft.com/office/officeart/2005/8/layout/matrix1"/>
    <dgm:cxn modelId="{18EA0B49-B8C2-46D3-90FE-E26E65BB5A22}" srcId="{2836B3DA-5918-4B78-99FD-D475CBF742E1}" destId="{2FB149DF-DC44-4738-AD47-87A35E8F47E2}" srcOrd="3" destOrd="0" parTransId="{0559D1D7-1793-4805-9D73-3DF0C86D49B1}" sibTransId="{DDBBDEDF-1D2C-4ABA-A567-F06885E83C08}"/>
    <dgm:cxn modelId="{15C255BA-8D75-4828-A451-10C9B130AC1E}" srcId="{2836B3DA-5918-4B78-99FD-D475CBF742E1}" destId="{F848510B-9EF6-4CF6-9926-051F197319DA}" srcOrd="2" destOrd="0" parTransId="{2D2AED8B-5C49-434B-8224-50DD74D57A25}" sibTransId="{AE1EA317-A7C7-4BB0-9C2B-EC93EB9BAD4C}"/>
    <dgm:cxn modelId="{577D86BE-9489-421E-9A3F-AA8535A59DD1}" srcId="{8697DB4C-C1F7-4699-AF7D-79853545356E}" destId="{2836B3DA-5918-4B78-99FD-D475CBF742E1}" srcOrd="0" destOrd="0" parTransId="{6CF1701A-A616-4D46-9EEB-9978CCB14326}" sibTransId="{8D5372F1-223D-47E7-B799-17EE8480B65E}"/>
    <dgm:cxn modelId="{14491598-4C80-4022-8085-DB8EE4F21E98}" type="presOf" srcId="{8697DB4C-C1F7-4699-AF7D-79853545356E}" destId="{4B87D1F4-5373-4358-BE58-DBD6B0F37C12}" srcOrd="0" destOrd="0" presId="urn:microsoft.com/office/officeart/2005/8/layout/matrix1"/>
    <dgm:cxn modelId="{3B9ECE6C-E2D5-4DDA-B1AD-42CFF8C76F50}" type="presOf" srcId="{BFDF205C-94BA-4CEE-9225-F36F60060057}" destId="{EE5DCCC9-ABDC-490E-926D-24DD5675866C}" srcOrd="0" destOrd="0" presId="urn:microsoft.com/office/officeart/2005/8/layout/matrix1"/>
    <dgm:cxn modelId="{F730AC07-26EE-4348-8083-5C2AC3490D97}" type="presOf" srcId="{F848510B-9EF6-4CF6-9926-051F197319DA}" destId="{CAD968DC-5C4A-4719-AF65-A8CD1A9A35C7}" srcOrd="0" destOrd="0" presId="urn:microsoft.com/office/officeart/2005/8/layout/matrix1"/>
    <dgm:cxn modelId="{51554707-4E51-4ABA-8962-9D9F95285231}" srcId="{2836B3DA-5918-4B78-99FD-D475CBF742E1}" destId="{DE76B337-382C-4E01-AC6D-6809B426FFD2}" srcOrd="0" destOrd="0" parTransId="{57D46700-560A-4BBA-8F25-0BFC113FD996}" sibTransId="{C4A27B32-0337-4114-8D54-1E9B85B03E67}"/>
    <dgm:cxn modelId="{0F97E52F-79F9-4496-B8BA-5A013356C739}" type="presOf" srcId="{2FB149DF-DC44-4738-AD47-87A35E8F47E2}" destId="{3FD21E4C-BB0C-4265-9094-980A2360891C}" srcOrd="1" destOrd="0" presId="urn:microsoft.com/office/officeart/2005/8/layout/matrix1"/>
    <dgm:cxn modelId="{F51D06D5-E4A5-4D10-AA73-FBD88F2F1FF2}" type="presOf" srcId="{2836B3DA-5918-4B78-99FD-D475CBF742E1}" destId="{49D735B5-C0C4-46D0-8602-E21CD6CFE09E}" srcOrd="0" destOrd="0" presId="urn:microsoft.com/office/officeart/2005/8/layout/matrix1"/>
    <dgm:cxn modelId="{2721FD4C-8E0D-46E0-89DF-70A76E70D443}" type="presOf" srcId="{BFDF205C-94BA-4CEE-9225-F36F60060057}" destId="{DA0C6A81-45BB-4AA9-A2D8-CF16991676D3}" srcOrd="1" destOrd="0" presId="urn:microsoft.com/office/officeart/2005/8/layout/matrix1"/>
    <dgm:cxn modelId="{16347ED8-D9B3-45A5-A7E8-259ADF825D78}" srcId="{2836B3DA-5918-4B78-99FD-D475CBF742E1}" destId="{BFDF205C-94BA-4CEE-9225-F36F60060057}" srcOrd="1" destOrd="0" parTransId="{607E9592-D301-470F-9B54-8907A1A4A4F2}" sibTransId="{96DF1C42-BA12-43EA-BEC2-688A560CA98C}"/>
    <dgm:cxn modelId="{6C13B23E-DE74-47FF-9A43-AFD827CA263D}" type="presParOf" srcId="{4B87D1F4-5373-4358-BE58-DBD6B0F37C12}" destId="{48FE30D2-9931-45EE-ADC8-C427E1B1A9E6}" srcOrd="0" destOrd="0" presId="urn:microsoft.com/office/officeart/2005/8/layout/matrix1"/>
    <dgm:cxn modelId="{DDC7B158-A9F9-480A-8AED-83AB7EC4EF3F}" type="presParOf" srcId="{48FE30D2-9931-45EE-ADC8-C427E1B1A9E6}" destId="{CB31A053-5337-4A3D-A2DD-E9CF37D20A92}" srcOrd="0" destOrd="0" presId="urn:microsoft.com/office/officeart/2005/8/layout/matrix1"/>
    <dgm:cxn modelId="{0A23357B-EB46-4F9F-B364-E40E5713333E}" type="presParOf" srcId="{48FE30D2-9931-45EE-ADC8-C427E1B1A9E6}" destId="{4C135A51-3ED0-4A96-8CC0-3EB8AF097021}" srcOrd="1" destOrd="0" presId="urn:microsoft.com/office/officeart/2005/8/layout/matrix1"/>
    <dgm:cxn modelId="{1307078C-4B6D-481C-B325-8AC772657832}" type="presParOf" srcId="{48FE30D2-9931-45EE-ADC8-C427E1B1A9E6}" destId="{EE5DCCC9-ABDC-490E-926D-24DD5675866C}" srcOrd="2" destOrd="0" presId="urn:microsoft.com/office/officeart/2005/8/layout/matrix1"/>
    <dgm:cxn modelId="{6574E3CE-28EC-476A-B3D6-A90EB181B64A}" type="presParOf" srcId="{48FE30D2-9931-45EE-ADC8-C427E1B1A9E6}" destId="{DA0C6A81-45BB-4AA9-A2D8-CF16991676D3}" srcOrd="3" destOrd="0" presId="urn:microsoft.com/office/officeart/2005/8/layout/matrix1"/>
    <dgm:cxn modelId="{83E41EFF-4537-415B-9299-700D4D9DEA5D}" type="presParOf" srcId="{48FE30D2-9931-45EE-ADC8-C427E1B1A9E6}" destId="{CAD968DC-5C4A-4719-AF65-A8CD1A9A35C7}" srcOrd="4" destOrd="0" presId="urn:microsoft.com/office/officeart/2005/8/layout/matrix1"/>
    <dgm:cxn modelId="{E4EA13A6-7115-4586-AC89-D25CC336207A}" type="presParOf" srcId="{48FE30D2-9931-45EE-ADC8-C427E1B1A9E6}" destId="{838D308B-9426-4D88-9563-ABE5717E2E88}" srcOrd="5" destOrd="0" presId="urn:microsoft.com/office/officeart/2005/8/layout/matrix1"/>
    <dgm:cxn modelId="{573C0A36-A9A3-44BA-A097-EBBA3C5DABFC}" type="presParOf" srcId="{48FE30D2-9931-45EE-ADC8-C427E1B1A9E6}" destId="{95F08BE0-631E-4B1F-82B5-D63D5CD7D8F3}" srcOrd="6" destOrd="0" presId="urn:microsoft.com/office/officeart/2005/8/layout/matrix1"/>
    <dgm:cxn modelId="{484C0E17-50C3-427D-9559-AE3109C88553}" type="presParOf" srcId="{48FE30D2-9931-45EE-ADC8-C427E1B1A9E6}" destId="{3FD21E4C-BB0C-4265-9094-980A2360891C}" srcOrd="7" destOrd="0" presId="urn:microsoft.com/office/officeart/2005/8/layout/matrix1"/>
    <dgm:cxn modelId="{EDFD73A3-C0FE-4C59-AC6F-A91498F39391}" type="presParOf" srcId="{4B87D1F4-5373-4358-BE58-DBD6B0F37C12}" destId="{49D735B5-C0C4-46D0-8602-E21CD6CFE09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80AEE7-84EA-4B54-8EDF-75C5572BFBCC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D2ECB2-D9A5-4D41-86E4-2A228536BA3D}">
      <dgm:prSet phldrT="[Text]"/>
      <dgm:spPr/>
      <dgm:t>
        <a:bodyPr/>
        <a:lstStyle/>
        <a:p>
          <a:r>
            <a:rPr lang="en-US" dirty="0" smtClean="0"/>
            <a:t>All Ratepayers Subsidize Uncollectibles from Vulnerable Populations with an Electric Supplier</a:t>
          </a:r>
          <a:endParaRPr lang="en-US" dirty="0"/>
        </a:p>
      </dgm:t>
    </dgm:pt>
    <dgm:pt modelId="{3F06FDC0-3EF9-4BDC-8A94-B16B30446E71}" type="parTrans" cxnId="{7E4921CC-85CA-4ABC-AF76-E52F336A90BC}">
      <dgm:prSet/>
      <dgm:spPr/>
      <dgm:t>
        <a:bodyPr/>
        <a:lstStyle/>
        <a:p>
          <a:endParaRPr lang="en-US"/>
        </a:p>
      </dgm:t>
    </dgm:pt>
    <dgm:pt modelId="{B4256F7F-5FAC-47C1-9A71-3EAD92576FC7}" type="sibTrans" cxnId="{7E4921CC-85CA-4ABC-AF76-E52F336A90BC}">
      <dgm:prSet/>
      <dgm:spPr/>
      <dgm:t>
        <a:bodyPr/>
        <a:lstStyle/>
        <a:p>
          <a:endParaRPr lang="en-US"/>
        </a:p>
      </dgm:t>
    </dgm:pt>
    <dgm:pt modelId="{D223BEC3-B956-4975-9D8F-8B48F95B393B}">
      <dgm:prSet phldrT="[Text]"/>
      <dgm:spPr/>
      <dgm:t>
        <a:bodyPr/>
        <a:lstStyle/>
        <a:p>
          <a:r>
            <a:rPr lang="en-US" b="1" u="sng" dirty="0" smtClean="0"/>
            <a:t>Consolidated Billing: </a:t>
          </a:r>
          <a:r>
            <a:rPr lang="en-US" dirty="0" smtClean="0"/>
            <a:t>electric utilities bill consumers on behalf of electric suppliers for the generation portion of the bill. </a:t>
          </a:r>
          <a:endParaRPr lang="en-US" dirty="0"/>
        </a:p>
      </dgm:t>
    </dgm:pt>
    <dgm:pt modelId="{5DD520DF-F794-4624-93E7-7D3214FB138C}" type="parTrans" cxnId="{09B0A474-6188-4D08-B5E4-FEC0D9FA59AE}">
      <dgm:prSet/>
      <dgm:spPr/>
      <dgm:t>
        <a:bodyPr/>
        <a:lstStyle/>
        <a:p>
          <a:endParaRPr lang="en-US"/>
        </a:p>
      </dgm:t>
    </dgm:pt>
    <dgm:pt modelId="{5F7D4717-3882-452E-88D1-D2F75CA2247B}" type="sibTrans" cxnId="{09B0A474-6188-4D08-B5E4-FEC0D9FA59AE}">
      <dgm:prSet/>
      <dgm:spPr/>
      <dgm:t>
        <a:bodyPr/>
        <a:lstStyle/>
        <a:p>
          <a:endParaRPr lang="en-US"/>
        </a:p>
      </dgm:t>
    </dgm:pt>
    <dgm:pt modelId="{A0CAE4D8-57E7-4340-8CE1-969EBA2BDF4D}">
      <dgm:prSet custT="1"/>
      <dgm:spPr/>
      <dgm:t>
        <a:bodyPr/>
        <a:lstStyle/>
        <a:p>
          <a:r>
            <a:rPr lang="en-US" sz="1800" b="1" u="sng" dirty="0" smtClean="0"/>
            <a:t>Purchase of Receivables</a:t>
          </a:r>
          <a:r>
            <a:rPr lang="en-US" sz="1800" b="1" u="sng" smtClean="0"/>
            <a:t>: </a:t>
          </a:r>
          <a:r>
            <a:rPr lang="en-US" sz="1800" b="1" u="none" smtClean="0"/>
            <a:t>  </a:t>
          </a:r>
          <a:r>
            <a:rPr lang="en-US" sz="1800" smtClean="0"/>
            <a:t>electric </a:t>
          </a:r>
          <a:r>
            <a:rPr lang="en-US" sz="1800" dirty="0" smtClean="0"/>
            <a:t>utilities purchase the receivables of electric suppliers at a discounted rate. </a:t>
          </a:r>
        </a:p>
      </dgm:t>
    </dgm:pt>
    <dgm:pt modelId="{CCB3C0DC-2C59-4451-B706-9B8AD9530B0A}" type="parTrans" cxnId="{8426C942-8BA9-450F-AFDF-7A3BBC7463BE}">
      <dgm:prSet/>
      <dgm:spPr/>
      <dgm:t>
        <a:bodyPr/>
        <a:lstStyle/>
        <a:p>
          <a:endParaRPr lang="en-US"/>
        </a:p>
      </dgm:t>
    </dgm:pt>
    <dgm:pt modelId="{EBFF7684-A937-47B3-9D6B-F8825AE0832E}" type="sibTrans" cxnId="{8426C942-8BA9-450F-AFDF-7A3BBC7463BE}">
      <dgm:prSet/>
      <dgm:spPr/>
      <dgm:t>
        <a:bodyPr/>
        <a:lstStyle/>
        <a:p>
          <a:endParaRPr lang="en-US"/>
        </a:p>
      </dgm:t>
    </dgm:pt>
    <dgm:pt modelId="{3729A221-6A86-44FE-88F6-7E4C7C8BBA26}" type="pres">
      <dgm:prSet presAssocID="{FF80AEE7-84EA-4B54-8EDF-75C5572BFBC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715FBB-5793-4FCC-81FF-2D1FE596AA30}" type="pres">
      <dgm:prSet presAssocID="{C8D2ECB2-D9A5-4D41-86E4-2A228536BA3D}" presName="centerShape" presStyleLbl="node0" presStyleIdx="0" presStyleCnt="1"/>
      <dgm:spPr/>
      <dgm:t>
        <a:bodyPr/>
        <a:lstStyle/>
        <a:p>
          <a:endParaRPr lang="en-US"/>
        </a:p>
      </dgm:t>
    </dgm:pt>
    <dgm:pt modelId="{376F6016-EB93-4587-BAFE-F63F3C0077E1}" type="pres">
      <dgm:prSet presAssocID="{5DD520DF-F794-4624-93E7-7D3214FB138C}" presName="parTrans" presStyleLbl="bgSibTrans2D1" presStyleIdx="0" presStyleCnt="2"/>
      <dgm:spPr/>
      <dgm:t>
        <a:bodyPr/>
        <a:lstStyle/>
        <a:p>
          <a:endParaRPr lang="en-US"/>
        </a:p>
      </dgm:t>
    </dgm:pt>
    <dgm:pt modelId="{B6891B22-84E7-402A-B5E3-14BAB53DCB0D}" type="pres">
      <dgm:prSet presAssocID="{D223BEC3-B956-4975-9D8F-8B48F95B393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F65D0A-066D-4A21-ABF8-749341F2A974}" type="pres">
      <dgm:prSet presAssocID="{CCB3C0DC-2C59-4451-B706-9B8AD9530B0A}" presName="parTrans" presStyleLbl="bgSibTrans2D1" presStyleIdx="1" presStyleCnt="2"/>
      <dgm:spPr/>
      <dgm:t>
        <a:bodyPr/>
        <a:lstStyle/>
        <a:p>
          <a:endParaRPr lang="en-US"/>
        </a:p>
      </dgm:t>
    </dgm:pt>
    <dgm:pt modelId="{1DD50B39-3C7B-4D4E-A47D-6057DB3AD9D3}" type="pres">
      <dgm:prSet presAssocID="{A0CAE4D8-57E7-4340-8CE1-969EBA2BDF4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2AD2FD-2123-4C40-A4D7-6653931B1154}" type="presOf" srcId="{A0CAE4D8-57E7-4340-8CE1-969EBA2BDF4D}" destId="{1DD50B39-3C7B-4D4E-A47D-6057DB3AD9D3}" srcOrd="0" destOrd="0" presId="urn:microsoft.com/office/officeart/2005/8/layout/radial4"/>
    <dgm:cxn modelId="{7E4921CC-85CA-4ABC-AF76-E52F336A90BC}" srcId="{FF80AEE7-84EA-4B54-8EDF-75C5572BFBCC}" destId="{C8D2ECB2-D9A5-4D41-86E4-2A228536BA3D}" srcOrd="0" destOrd="0" parTransId="{3F06FDC0-3EF9-4BDC-8A94-B16B30446E71}" sibTransId="{B4256F7F-5FAC-47C1-9A71-3EAD92576FC7}"/>
    <dgm:cxn modelId="{932F13FE-B917-43E0-A47A-A273AB68A7EF}" type="presOf" srcId="{5DD520DF-F794-4624-93E7-7D3214FB138C}" destId="{376F6016-EB93-4587-BAFE-F63F3C0077E1}" srcOrd="0" destOrd="0" presId="urn:microsoft.com/office/officeart/2005/8/layout/radial4"/>
    <dgm:cxn modelId="{8426C942-8BA9-450F-AFDF-7A3BBC7463BE}" srcId="{C8D2ECB2-D9A5-4D41-86E4-2A228536BA3D}" destId="{A0CAE4D8-57E7-4340-8CE1-969EBA2BDF4D}" srcOrd="1" destOrd="0" parTransId="{CCB3C0DC-2C59-4451-B706-9B8AD9530B0A}" sibTransId="{EBFF7684-A937-47B3-9D6B-F8825AE0832E}"/>
    <dgm:cxn modelId="{D218F0D5-865E-4D0F-B56B-53B8AB39F359}" type="presOf" srcId="{D223BEC3-B956-4975-9D8F-8B48F95B393B}" destId="{B6891B22-84E7-402A-B5E3-14BAB53DCB0D}" srcOrd="0" destOrd="0" presId="urn:microsoft.com/office/officeart/2005/8/layout/radial4"/>
    <dgm:cxn modelId="{D1DC45FC-4EF2-4FDA-B6C7-2C0B7D57E757}" type="presOf" srcId="{CCB3C0DC-2C59-4451-B706-9B8AD9530B0A}" destId="{E9F65D0A-066D-4A21-ABF8-749341F2A974}" srcOrd="0" destOrd="0" presId="urn:microsoft.com/office/officeart/2005/8/layout/radial4"/>
    <dgm:cxn modelId="{3AA79BB8-377A-4EA6-A991-D3B9E793D62F}" type="presOf" srcId="{C8D2ECB2-D9A5-4D41-86E4-2A228536BA3D}" destId="{66715FBB-5793-4FCC-81FF-2D1FE596AA30}" srcOrd="0" destOrd="0" presId="urn:microsoft.com/office/officeart/2005/8/layout/radial4"/>
    <dgm:cxn modelId="{09B0A474-6188-4D08-B5E4-FEC0D9FA59AE}" srcId="{C8D2ECB2-D9A5-4D41-86E4-2A228536BA3D}" destId="{D223BEC3-B956-4975-9D8F-8B48F95B393B}" srcOrd="0" destOrd="0" parTransId="{5DD520DF-F794-4624-93E7-7D3214FB138C}" sibTransId="{5F7D4717-3882-452E-88D1-D2F75CA2247B}"/>
    <dgm:cxn modelId="{43F5163C-957C-451A-A2D0-2F7582F06681}" type="presOf" srcId="{FF80AEE7-84EA-4B54-8EDF-75C5572BFBCC}" destId="{3729A221-6A86-44FE-88F6-7E4C7C8BBA26}" srcOrd="0" destOrd="0" presId="urn:microsoft.com/office/officeart/2005/8/layout/radial4"/>
    <dgm:cxn modelId="{AC52D67E-7D4E-4C62-BE7F-C1F74A035FF9}" type="presParOf" srcId="{3729A221-6A86-44FE-88F6-7E4C7C8BBA26}" destId="{66715FBB-5793-4FCC-81FF-2D1FE596AA30}" srcOrd="0" destOrd="0" presId="urn:microsoft.com/office/officeart/2005/8/layout/radial4"/>
    <dgm:cxn modelId="{C419BB70-6041-455F-8CB2-FBB0ECE243C8}" type="presParOf" srcId="{3729A221-6A86-44FE-88F6-7E4C7C8BBA26}" destId="{376F6016-EB93-4587-BAFE-F63F3C0077E1}" srcOrd="1" destOrd="0" presId="urn:microsoft.com/office/officeart/2005/8/layout/radial4"/>
    <dgm:cxn modelId="{16CBE016-2913-46B7-92CB-F6D99AF4520A}" type="presParOf" srcId="{3729A221-6A86-44FE-88F6-7E4C7C8BBA26}" destId="{B6891B22-84E7-402A-B5E3-14BAB53DCB0D}" srcOrd="2" destOrd="0" presId="urn:microsoft.com/office/officeart/2005/8/layout/radial4"/>
    <dgm:cxn modelId="{776DD110-9278-4F62-94C5-271ACBF2631F}" type="presParOf" srcId="{3729A221-6A86-44FE-88F6-7E4C7C8BBA26}" destId="{E9F65D0A-066D-4A21-ABF8-749341F2A974}" srcOrd="3" destOrd="0" presId="urn:microsoft.com/office/officeart/2005/8/layout/radial4"/>
    <dgm:cxn modelId="{2BD9735E-CB60-427A-84F4-FCE273C5CFFA}" type="presParOf" srcId="{3729A221-6A86-44FE-88F6-7E4C7C8BBA26}" destId="{1DD50B39-3C7B-4D4E-A47D-6057DB3AD9D3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5DAAB8-8805-4482-8E20-B542C3545367}" type="doc">
      <dgm:prSet loTypeId="urn:microsoft.com/office/officeart/2005/8/layout/hProcess9" loCatId="process" qsTypeId="urn:microsoft.com/office/officeart/2005/8/quickstyle/simple1" qsCatId="simple" csTypeId="urn:microsoft.com/office/officeart/2005/8/colors/accent5_4" csCatId="accent5" phldr="1"/>
      <dgm:spPr/>
    </dgm:pt>
    <dgm:pt modelId="{8FA037AA-67F0-4551-8D2B-687F83A13139}">
      <dgm:prSet phldrT="[Text]" custT="1"/>
      <dgm:spPr/>
      <dgm:t>
        <a:bodyPr/>
        <a:lstStyle/>
        <a:p>
          <a:r>
            <a:rPr lang="en-US" sz="2400" dirty="0" smtClean="0"/>
            <a:t>The data for 2016 shows . . .</a:t>
          </a:r>
          <a:endParaRPr lang="en-US" sz="2400" dirty="0"/>
        </a:p>
      </dgm:t>
    </dgm:pt>
    <dgm:pt modelId="{0284493E-8F7A-4585-9181-642332097CE5}" type="parTrans" cxnId="{6744D0FE-8387-4B19-A9BF-61A481271E2B}">
      <dgm:prSet/>
      <dgm:spPr/>
      <dgm:t>
        <a:bodyPr/>
        <a:lstStyle/>
        <a:p>
          <a:endParaRPr lang="en-US"/>
        </a:p>
      </dgm:t>
    </dgm:pt>
    <dgm:pt modelId="{8F48CE00-F7B2-498A-BBB6-58FD048B48D5}" type="sibTrans" cxnId="{6744D0FE-8387-4B19-A9BF-61A481271E2B}">
      <dgm:prSet/>
      <dgm:spPr/>
      <dgm:t>
        <a:bodyPr/>
        <a:lstStyle/>
        <a:p>
          <a:endParaRPr lang="en-US"/>
        </a:p>
      </dgm:t>
    </dgm:pt>
    <dgm:pt modelId="{D2144569-1426-4BB8-8BF7-69EA092067C8}">
      <dgm:prSet custT="1"/>
      <dgm:spPr/>
      <dgm:t>
        <a:bodyPr/>
        <a:lstStyle/>
        <a:p>
          <a:r>
            <a:rPr lang="en-US" sz="1600" spc="0" dirty="0" smtClean="0"/>
            <a:t>As a public, monthly compliance filing in PURA Docket No. 06-10-22, EDCs submit the number of residential customers, at each rate, for each supplier in CT</a:t>
          </a:r>
        </a:p>
      </dgm:t>
    </dgm:pt>
    <dgm:pt modelId="{AEC4DC1E-0FC8-4F8D-A434-7DAEF6C7C097}" type="parTrans" cxnId="{243879FF-7AA9-4408-82EE-7DA241DEF983}">
      <dgm:prSet/>
      <dgm:spPr/>
      <dgm:t>
        <a:bodyPr/>
        <a:lstStyle/>
        <a:p>
          <a:endParaRPr lang="en-US"/>
        </a:p>
      </dgm:t>
    </dgm:pt>
    <dgm:pt modelId="{ACA0E488-1265-4DC1-AB26-8D4E42706644}" type="sibTrans" cxnId="{243879FF-7AA9-4408-82EE-7DA241DEF983}">
      <dgm:prSet/>
      <dgm:spPr/>
      <dgm:t>
        <a:bodyPr/>
        <a:lstStyle/>
        <a:p>
          <a:endParaRPr lang="en-US"/>
        </a:p>
      </dgm:t>
    </dgm:pt>
    <dgm:pt modelId="{05279591-A67F-46A8-8DD4-DEF6EC37948E}">
      <dgm:prSet/>
      <dgm:spPr/>
      <dgm:t>
        <a:bodyPr/>
        <a:lstStyle/>
        <a:p>
          <a:r>
            <a:rPr lang="en-US" spc="0" smtClean="0"/>
            <a:t>OCC tracks this data on a monthly and annual basis, and posts Fact Sheets on OCC’s website</a:t>
          </a:r>
          <a:endParaRPr lang="en-US" spc="0" dirty="0" smtClean="0"/>
        </a:p>
      </dgm:t>
    </dgm:pt>
    <dgm:pt modelId="{28F27D95-0BE8-49C0-877E-87A29A97364F}" type="parTrans" cxnId="{190BAF8D-E65D-4527-B23A-2E96F5A0CE1C}">
      <dgm:prSet/>
      <dgm:spPr/>
      <dgm:t>
        <a:bodyPr/>
        <a:lstStyle/>
        <a:p>
          <a:endParaRPr lang="en-US"/>
        </a:p>
      </dgm:t>
    </dgm:pt>
    <dgm:pt modelId="{B066CB49-EFD4-428A-AA91-CE89F9DE1DB4}" type="sibTrans" cxnId="{190BAF8D-E65D-4527-B23A-2E96F5A0CE1C}">
      <dgm:prSet/>
      <dgm:spPr/>
      <dgm:t>
        <a:bodyPr/>
        <a:lstStyle/>
        <a:p>
          <a:endParaRPr lang="en-US"/>
        </a:p>
      </dgm:t>
    </dgm:pt>
    <dgm:pt modelId="{06F85942-99DC-4ADD-8EDC-635572AECA19}" type="pres">
      <dgm:prSet presAssocID="{DA5DAAB8-8805-4482-8E20-B542C3545367}" presName="CompostProcess" presStyleCnt="0">
        <dgm:presLayoutVars>
          <dgm:dir/>
          <dgm:resizeHandles val="exact"/>
        </dgm:presLayoutVars>
      </dgm:prSet>
      <dgm:spPr/>
    </dgm:pt>
    <dgm:pt modelId="{0D34119D-626E-4D8E-908F-60AEEE97A76C}" type="pres">
      <dgm:prSet presAssocID="{DA5DAAB8-8805-4482-8E20-B542C3545367}" presName="arrow" presStyleLbl="bgShp" presStyleIdx="0" presStyleCnt="1" custLinFactNeighborX="-4208" custLinFactNeighborY="-69231"/>
      <dgm:spPr/>
    </dgm:pt>
    <dgm:pt modelId="{783E5A3F-4824-4472-B8C9-AA63B6179C49}" type="pres">
      <dgm:prSet presAssocID="{DA5DAAB8-8805-4482-8E20-B542C3545367}" presName="linearProcess" presStyleCnt="0"/>
      <dgm:spPr/>
    </dgm:pt>
    <dgm:pt modelId="{9322BF98-7EFA-4EFB-9A7A-FF03E89D21D3}" type="pres">
      <dgm:prSet presAssocID="{D2144569-1426-4BB8-8BF7-69EA092067C8}" presName="textNode" presStyleLbl="node1" presStyleIdx="0" presStyleCnt="3" custScaleX="101394" custScaleY="112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1D0C31-7EDC-4AD9-9A1C-2E6BD880C368}" type="pres">
      <dgm:prSet presAssocID="{ACA0E488-1265-4DC1-AB26-8D4E42706644}" presName="sibTrans" presStyleCnt="0"/>
      <dgm:spPr/>
    </dgm:pt>
    <dgm:pt modelId="{12E44825-7D80-48D3-A9F6-CD17F348A63A}" type="pres">
      <dgm:prSet presAssocID="{05279591-A67F-46A8-8DD4-DEF6EC37948E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E93DAF-C77E-4076-9D28-87FF3D2B03BB}" type="pres">
      <dgm:prSet presAssocID="{B066CB49-EFD4-428A-AA91-CE89F9DE1DB4}" presName="sibTrans" presStyleCnt="0"/>
      <dgm:spPr/>
    </dgm:pt>
    <dgm:pt modelId="{9BB4B155-0031-4A1C-BA2D-44B9B28E54CF}" type="pres">
      <dgm:prSet presAssocID="{8FA037AA-67F0-4551-8D2B-687F83A13139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B26D46-E08F-4D6C-8879-B5160D47521E}" type="presOf" srcId="{8FA037AA-67F0-4551-8D2B-687F83A13139}" destId="{9BB4B155-0031-4A1C-BA2D-44B9B28E54CF}" srcOrd="0" destOrd="0" presId="urn:microsoft.com/office/officeart/2005/8/layout/hProcess9"/>
    <dgm:cxn modelId="{243879FF-7AA9-4408-82EE-7DA241DEF983}" srcId="{DA5DAAB8-8805-4482-8E20-B542C3545367}" destId="{D2144569-1426-4BB8-8BF7-69EA092067C8}" srcOrd="0" destOrd="0" parTransId="{AEC4DC1E-0FC8-4F8D-A434-7DAEF6C7C097}" sibTransId="{ACA0E488-1265-4DC1-AB26-8D4E42706644}"/>
    <dgm:cxn modelId="{9D6DF9C9-5931-42C2-BF25-4253FF6635AC}" type="presOf" srcId="{D2144569-1426-4BB8-8BF7-69EA092067C8}" destId="{9322BF98-7EFA-4EFB-9A7A-FF03E89D21D3}" srcOrd="0" destOrd="0" presId="urn:microsoft.com/office/officeart/2005/8/layout/hProcess9"/>
    <dgm:cxn modelId="{190BAF8D-E65D-4527-B23A-2E96F5A0CE1C}" srcId="{DA5DAAB8-8805-4482-8E20-B542C3545367}" destId="{05279591-A67F-46A8-8DD4-DEF6EC37948E}" srcOrd="1" destOrd="0" parTransId="{28F27D95-0BE8-49C0-877E-87A29A97364F}" sibTransId="{B066CB49-EFD4-428A-AA91-CE89F9DE1DB4}"/>
    <dgm:cxn modelId="{FE5A6148-F695-41DD-A917-27FE447AF4CB}" type="presOf" srcId="{DA5DAAB8-8805-4482-8E20-B542C3545367}" destId="{06F85942-99DC-4ADD-8EDC-635572AECA19}" srcOrd="0" destOrd="0" presId="urn:microsoft.com/office/officeart/2005/8/layout/hProcess9"/>
    <dgm:cxn modelId="{6744D0FE-8387-4B19-A9BF-61A481271E2B}" srcId="{DA5DAAB8-8805-4482-8E20-B542C3545367}" destId="{8FA037AA-67F0-4551-8D2B-687F83A13139}" srcOrd="2" destOrd="0" parTransId="{0284493E-8F7A-4585-9181-642332097CE5}" sibTransId="{8F48CE00-F7B2-498A-BBB6-58FD048B48D5}"/>
    <dgm:cxn modelId="{D14BDC94-2780-43C7-A3B8-7ABC172BC472}" type="presOf" srcId="{05279591-A67F-46A8-8DD4-DEF6EC37948E}" destId="{12E44825-7D80-48D3-A9F6-CD17F348A63A}" srcOrd="0" destOrd="0" presId="urn:microsoft.com/office/officeart/2005/8/layout/hProcess9"/>
    <dgm:cxn modelId="{0A41192F-7C25-47E8-A826-9F60FA9E5F37}" type="presParOf" srcId="{06F85942-99DC-4ADD-8EDC-635572AECA19}" destId="{0D34119D-626E-4D8E-908F-60AEEE97A76C}" srcOrd="0" destOrd="0" presId="urn:microsoft.com/office/officeart/2005/8/layout/hProcess9"/>
    <dgm:cxn modelId="{2B12D18A-AEF9-4506-B093-A735122B9D25}" type="presParOf" srcId="{06F85942-99DC-4ADD-8EDC-635572AECA19}" destId="{783E5A3F-4824-4472-B8C9-AA63B6179C49}" srcOrd="1" destOrd="0" presId="urn:microsoft.com/office/officeart/2005/8/layout/hProcess9"/>
    <dgm:cxn modelId="{DE8B6BF5-4593-4FE3-90B0-E6A4A3DB38D3}" type="presParOf" srcId="{783E5A3F-4824-4472-B8C9-AA63B6179C49}" destId="{9322BF98-7EFA-4EFB-9A7A-FF03E89D21D3}" srcOrd="0" destOrd="0" presId="urn:microsoft.com/office/officeart/2005/8/layout/hProcess9"/>
    <dgm:cxn modelId="{92189BAA-828F-4DEA-B457-1E65D881D254}" type="presParOf" srcId="{783E5A3F-4824-4472-B8C9-AA63B6179C49}" destId="{9C1D0C31-7EDC-4AD9-9A1C-2E6BD880C368}" srcOrd="1" destOrd="0" presId="urn:microsoft.com/office/officeart/2005/8/layout/hProcess9"/>
    <dgm:cxn modelId="{A7814A99-A163-4BFC-BF60-11CA2DB29005}" type="presParOf" srcId="{783E5A3F-4824-4472-B8C9-AA63B6179C49}" destId="{12E44825-7D80-48D3-A9F6-CD17F348A63A}" srcOrd="2" destOrd="0" presId="urn:microsoft.com/office/officeart/2005/8/layout/hProcess9"/>
    <dgm:cxn modelId="{0C98D281-72A5-45DE-A5AE-651697259054}" type="presParOf" srcId="{783E5A3F-4824-4472-B8C9-AA63B6179C49}" destId="{CBE93DAF-C77E-4076-9D28-87FF3D2B03BB}" srcOrd="3" destOrd="0" presId="urn:microsoft.com/office/officeart/2005/8/layout/hProcess9"/>
    <dgm:cxn modelId="{A3790C14-18FF-4DB5-9C7B-82B9BE68F794}" type="presParOf" srcId="{783E5A3F-4824-4472-B8C9-AA63B6179C49}" destId="{9BB4B155-0031-4A1C-BA2D-44B9B28E54C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F93800-126E-4FC6-AB9B-8C5341D435FE}">
      <dsp:nvSpPr>
        <dsp:cNvPr id="0" name=""/>
        <dsp:cNvSpPr/>
      </dsp:nvSpPr>
      <dsp:spPr>
        <a:xfrm>
          <a:off x="1785" y="107751"/>
          <a:ext cx="1416843" cy="8501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dirty="0" smtClean="0"/>
            <a:t>Choice Energy</a:t>
          </a:r>
        </a:p>
      </dsp:txBody>
      <dsp:txXfrm>
        <a:off x="1785" y="107751"/>
        <a:ext cx="1416843" cy="850106"/>
      </dsp:txXfrm>
    </dsp:sp>
    <dsp:sp modelId="{61304FFB-2934-4A88-A75A-B8B881CC0D43}">
      <dsp:nvSpPr>
        <dsp:cNvPr id="0" name=""/>
        <dsp:cNvSpPr/>
      </dsp:nvSpPr>
      <dsp:spPr>
        <a:xfrm>
          <a:off x="1533408" y="106552"/>
          <a:ext cx="1416843" cy="8501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Direct Energy</a:t>
          </a:r>
          <a:endParaRPr lang="en-US" sz="2000" kern="1200" dirty="0"/>
        </a:p>
      </dsp:txBody>
      <dsp:txXfrm>
        <a:off x="1533408" y="106552"/>
        <a:ext cx="1416843" cy="850106"/>
      </dsp:txXfrm>
    </dsp:sp>
    <dsp:sp modelId="{A0D6F25A-D5B2-4CE0-854F-9708C507805E}">
      <dsp:nvSpPr>
        <dsp:cNvPr id="0" name=""/>
        <dsp:cNvSpPr/>
      </dsp:nvSpPr>
      <dsp:spPr>
        <a:xfrm>
          <a:off x="3118842" y="107751"/>
          <a:ext cx="1416843" cy="8501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0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dirty="0" smtClean="0"/>
            <a:t>Energy Plus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3118842" y="107751"/>
        <a:ext cx="1416843" cy="850106"/>
      </dsp:txXfrm>
    </dsp:sp>
    <dsp:sp modelId="{E44CAB82-876E-4945-89F0-4A69C4BC9AEA}">
      <dsp:nvSpPr>
        <dsp:cNvPr id="0" name=""/>
        <dsp:cNvSpPr/>
      </dsp:nvSpPr>
      <dsp:spPr>
        <a:xfrm>
          <a:off x="4677370" y="107751"/>
          <a:ext cx="1416843" cy="8501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dirty="0" smtClean="0"/>
            <a:t>Liberty Power</a:t>
          </a:r>
          <a:endParaRPr lang="en-US" sz="2000" kern="1200" dirty="0"/>
        </a:p>
      </dsp:txBody>
      <dsp:txXfrm>
        <a:off x="4677370" y="107751"/>
        <a:ext cx="1416843" cy="850106"/>
      </dsp:txXfrm>
    </dsp:sp>
    <dsp:sp modelId="{041EC84F-96E8-4C49-B7FC-05735B860C08}">
      <dsp:nvSpPr>
        <dsp:cNvPr id="0" name=""/>
        <dsp:cNvSpPr/>
      </dsp:nvSpPr>
      <dsp:spPr>
        <a:xfrm>
          <a:off x="781050" y="1099542"/>
          <a:ext cx="1416843" cy="8501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 smtClean="0"/>
            <a:t>North American Power &amp; Gas</a:t>
          </a:r>
        </a:p>
      </dsp:txBody>
      <dsp:txXfrm>
        <a:off x="781050" y="1099542"/>
        <a:ext cx="1416843" cy="850106"/>
      </dsp:txXfrm>
    </dsp:sp>
    <dsp:sp modelId="{D1851869-EFC9-4973-8023-C01DA7BAE811}">
      <dsp:nvSpPr>
        <dsp:cNvPr id="0" name=""/>
        <dsp:cNvSpPr/>
      </dsp:nvSpPr>
      <dsp:spPr>
        <a:xfrm>
          <a:off x="2339578" y="1099542"/>
          <a:ext cx="1416843" cy="8501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dirty="0" err="1" smtClean="0"/>
            <a:t>Palmco</a:t>
          </a:r>
          <a:r>
            <a:rPr lang="en-US" sz="2000" kern="1200" dirty="0" smtClean="0"/>
            <a:t> Power</a:t>
          </a:r>
        </a:p>
        <a:p>
          <a:pPr lvl="0">
            <a:spcBef>
              <a:spcPct val="0"/>
            </a:spcBef>
          </a:pPr>
          <a:endParaRPr lang="en-US" kern="1200" dirty="0"/>
        </a:p>
      </dsp:txBody>
      <dsp:txXfrm>
        <a:off x="2339578" y="1099542"/>
        <a:ext cx="1416843" cy="850106"/>
      </dsp:txXfrm>
    </dsp:sp>
    <dsp:sp modelId="{BCBD1BD0-A4D9-4A0B-B5ED-FD3FE4E3D328}">
      <dsp:nvSpPr>
        <dsp:cNvPr id="0" name=""/>
        <dsp:cNvSpPr/>
      </dsp:nvSpPr>
      <dsp:spPr>
        <a:xfrm>
          <a:off x="3898106" y="1099542"/>
          <a:ext cx="1416843" cy="8501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0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dirty="0" smtClean="0"/>
            <a:t>Public  Power</a:t>
          </a:r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kern="1200" dirty="0"/>
        </a:p>
      </dsp:txBody>
      <dsp:txXfrm>
        <a:off x="3898106" y="1099542"/>
        <a:ext cx="1416843" cy="8501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31A053-5337-4A3D-A2DD-E9CF37D20A92}">
      <dsp:nvSpPr>
        <dsp:cNvPr id="0" name=""/>
        <dsp:cNvSpPr/>
      </dsp:nvSpPr>
      <dsp:spPr>
        <a:xfrm rot="16200000">
          <a:off x="863600" y="-863600"/>
          <a:ext cx="1130300" cy="28575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Senior Citizens</a:t>
          </a:r>
          <a:endParaRPr lang="en-US" sz="2000" kern="1200" dirty="0"/>
        </a:p>
      </dsp:txBody>
      <dsp:txXfrm rot="5400000">
        <a:off x="0" y="0"/>
        <a:ext cx="2857500" cy="847725"/>
      </dsp:txXfrm>
    </dsp:sp>
    <dsp:sp modelId="{EE5DCCC9-ABDC-490E-926D-24DD5675866C}">
      <dsp:nvSpPr>
        <dsp:cNvPr id="0" name=""/>
        <dsp:cNvSpPr/>
      </dsp:nvSpPr>
      <dsp:spPr>
        <a:xfrm>
          <a:off x="2819409" y="0"/>
          <a:ext cx="2857500" cy="11303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Low-Income</a:t>
          </a:r>
          <a:endParaRPr lang="en-US" sz="2000" kern="1200" dirty="0"/>
        </a:p>
      </dsp:txBody>
      <dsp:txXfrm>
        <a:off x="2819409" y="0"/>
        <a:ext cx="2857500" cy="847725"/>
      </dsp:txXfrm>
    </dsp:sp>
    <dsp:sp modelId="{CAD968DC-5C4A-4719-AF65-A8CD1A9A35C7}">
      <dsp:nvSpPr>
        <dsp:cNvPr id="0" name=""/>
        <dsp:cNvSpPr/>
      </dsp:nvSpPr>
      <dsp:spPr>
        <a:xfrm rot="10800000">
          <a:off x="0" y="1130300"/>
          <a:ext cx="2857500" cy="11303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English Second Language</a:t>
          </a:r>
          <a:endParaRPr lang="en-US" sz="2000" kern="1200" dirty="0"/>
        </a:p>
      </dsp:txBody>
      <dsp:txXfrm rot="10800000">
        <a:off x="0" y="1412874"/>
        <a:ext cx="2857500" cy="847725"/>
      </dsp:txXfrm>
    </dsp:sp>
    <dsp:sp modelId="{95F08BE0-631E-4B1F-82B5-D63D5CD7D8F3}">
      <dsp:nvSpPr>
        <dsp:cNvPr id="0" name=""/>
        <dsp:cNvSpPr/>
      </dsp:nvSpPr>
      <dsp:spPr>
        <a:xfrm rot="5400000">
          <a:off x="3683009" y="266700"/>
          <a:ext cx="1130300" cy="28575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Disabled Consumers</a:t>
          </a:r>
          <a:endParaRPr lang="en-US" sz="2000" kern="1200" dirty="0"/>
        </a:p>
      </dsp:txBody>
      <dsp:txXfrm rot="-5400000">
        <a:off x="2819410" y="1412874"/>
        <a:ext cx="2857500" cy="847725"/>
      </dsp:txXfrm>
    </dsp:sp>
    <dsp:sp modelId="{49D735B5-C0C4-46D0-8602-E21CD6CFE09E}">
      <dsp:nvSpPr>
        <dsp:cNvPr id="0" name=""/>
        <dsp:cNvSpPr/>
      </dsp:nvSpPr>
      <dsp:spPr>
        <a:xfrm>
          <a:off x="2000250" y="847725"/>
          <a:ext cx="1714500" cy="56515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Vulnerable Populations</a:t>
          </a:r>
          <a:endParaRPr lang="en-US" sz="1500" kern="1200" dirty="0"/>
        </a:p>
      </dsp:txBody>
      <dsp:txXfrm>
        <a:off x="2027838" y="875313"/>
        <a:ext cx="1659324" cy="5099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715FBB-5793-4FCC-81FF-2D1FE596AA30}">
      <dsp:nvSpPr>
        <dsp:cNvPr id="0" name=""/>
        <dsp:cNvSpPr/>
      </dsp:nvSpPr>
      <dsp:spPr>
        <a:xfrm>
          <a:off x="2865028" y="1694307"/>
          <a:ext cx="2372542" cy="23725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All Ratepayers Subsidize Uncollectibles from Vulnerable Populations with an Electric Supplier</a:t>
          </a:r>
          <a:endParaRPr lang="en-US" sz="1800" kern="1200" dirty="0"/>
        </a:p>
      </dsp:txBody>
      <dsp:txXfrm>
        <a:off x="3212479" y="2041758"/>
        <a:ext cx="1677640" cy="1677640"/>
      </dsp:txXfrm>
    </dsp:sp>
    <dsp:sp modelId="{376F6016-EB93-4587-BAFE-F63F3C0077E1}">
      <dsp:nvSpPr>
        <dsp:cNvPr id="0" name=""/>
        <dsp:cNvSpPr/>
      </dsp:nvSpPr>
      <dsp:spPr>
        <a:xfrm rot="12900000">
          <a:off x="1034531" y="1178074"/>
          <a:ext cx="2136358" cy="67617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891B22-84E7-402A-B5E3-14BAB53DCB0D}">
      <dsp:nvSpPr>
        <dsp:cNvPr id="0" name=""/>
        <dsp:cNvSpPr/>
      </dsp:nvSpPr>
      <dsp:spPr>
        <a:xfrm>
          <a:off x="100751" y="1912"/>
          <a:ext cx="2253915" cy="18031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/>
            <a:t>Consolidated Billing: </a:t>
          </a:r>
          <a:r>
            <a:rPr lang="en-US" sz="1800" kern="1200" dirty="0" smtClean="0"/>
            <a:t>electric utilities bill consumers on behalf of electric suppliers for the generation portion of the bill. </a:t>
          </a:r>
          <a:endParaRPr lang="en-US" sz="1800" kern="1200" dirty="0"/>
        </a:p>
      </dsp:txBody>
      <dsp:txXfrm>
        <a:off x="153563" y="54724"/>
        <a:ext cx="2148291" cy="1697508"/>
      </dsp:txXfrm>
    </dsp:sp>
    <dsp:sp modelId="{E9F65D0A-066D-4A21-ABF8-749341F2A974}">
      <dsp:nvSpPr>
        <dsp:cNvPr id="0" name=""/>
        <dsp:cNvSpPr/>
      </dsp:nvSpPr>
      <dsp:spPr>
        <a:xfrm rot="19500000">
          <a:off x="4931710" y="1178074"/>
          <a:ext cx="2136358" cy="67617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D50B39-3C7B-4D4E-A47D-6057DB3AD9D3}">
      <dsp:nvSpPr>
        <dsp:cNvPr id="0" name=""/>
        <dsp:cNvSpPr/>
      </dsp:nvSpPr>
      <dsp:spPr>
        <a:xfrm>
          <a:off x="5747933" y="1912"/>
          <a:ext cx="2253915" cy="18031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/>
            <a:t>Purchase of Receivables</a:t>
          </a:r>
          <a:r>
            <a:rPr lang="en-US" sz="1800" b="1" u="sng" kern="1200" smtClean="0"/>
            <a:t>: </a:t>
          </a:r>
          <a:r>
            <a:rPr lang="en-US" sz="1800" b="1" u="none" kern="1200" smtClean="0"/>
            <a:t>  </a:t>
          </a:r>
          <a:r>
            <a:rPr lang="en-US" sz="1800" kern="1200" smtClean="0"/>
            <a:t>electric </a:t>
          </a:r>
          <a:r>
            <a:rPr lang="en-US" sz="1800" kern="1200" dirty="0" smtClean="0"/>
            <a:t>utilities purchase the receivables of electric suppliers at a discounted rate. </a:t>
          </a:r>
        </a:p>
      </dsp:txBody>
      <dsp:txXfrm>
        <a:off x="5800745" y="54724"/>
        <a:ext cx="2148291" cy="16975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34119D-626E-4D8E-908F-60AEEE97A76C}">
      <dsp:nvSpPr>
        <dsp:cNvPr id="0" name=""/>
        <dsp:cNvSpPr/>
      </dsp:nvSpPr>
      <dsp:spPr>
        <a:xfrm>
          <a:off x="322863" y="0"/>
          <a:ext cx="6995160" cy="4531853"/>
        </a:xfrm>
        <a:prstGeom prst="rightArrow">
          <a:avLst/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22BF98-7EFA-4EFB-9A7A-FF03E89D21D3}">
      <dsp:nvSpPr>
        <dsp:cNvPr id="0" name=""/>
        <dsp:cNvSpPr/>
      </dsp:nvSpPr>
      <dsp:spPr>
        <a:xfrm>
          <a:off x="4302" y="1246259"/>
          <a:ext cx="2676864" cy="2039333"/>
        </a:xfrm>
        <a:prstGeom prst="round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pc="0" dirty="0" smtClean="0"/>
            <a:t>As a public, monthly compliance filing in PURA Docket No. 06-10-22, EDCs submit the number of residential customers, at each rate, for each supplier in CT</a:t>
          </a:r>
        </a:p>
      </dsp:txBody>
      <dsp:txXfrm>
        <a:off x="103854" y="1345811"/>
        <a:ext cx="2477760" cy="1840229"/>
      </dsp:txXfrm>
    </dsp:sp>
    <dsp:sp modelId="{12E44825-7D80-48D3-A9F6-CD17F348A63A}">
      <dsp:nvSpPr>
        <dsp:cNvPr id="0" name=""/>
        <dsp:cNvSpPr/>
      </dsp:nvSpPr>
      <dsp:spPr>
        <a:xfrm>
          <a:off x="2813170" y="1359555"/>
          <a:ext cx="2640062" cy="1812741"/>
        </a:xfrm>
        <a:prstGeom prst="roundRect">
          <a:avLst/>
        </a:prstGeom>
        <a:solidFill>
          <a:schemeClr val="accent5">
            <a:shade val="50000"/>
            <a:hueOff val="49611"/>
            <a:satOff val="-12151"/>
            <a:lumOff val="3203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pc="0" smtClean="0"/>
            <a:t>OCC tracks this data on a monthly and annual basis, and posts Fact Sheets on OCC’s website</a:t>
          </a:r>
          <a:endParaRPr lang="en-US" sz="2000" kern="1200" spc="0" dirty="0" smtClean="0"/>
        </a:p>
      </dsp:txBody>
      <dsp:txXfrm>
        <a:off x="2901661" y="1448046"/>
        <a:ext cx="2463080" cy="1635759"/>
      </dsp:txXfrm>
    </dsp:sp>
    <dsp:sp modelId="{9BB4B155-0031-4A1C-BA2D-44B9B28E54CF}">
      <dsp:nvSpPr>
        <dsp:cNvPr id="0" name=""/>
        <dsp:cNvSpPr/>
      </dsp:nvSpPr>
      <dsp:spPr>
        <a:xfrm>
          <a:off x="5585235" y="1359555"/>
          <a:ext cx="2640062" cy="1812741"/>
        </a:xfrm>
        <a:prstGeom prst="roundRect">
          <a:avLst/>
        </a:prstGeom>
        <a:solidFill>
          <a:schemeClr val="accent5">
            <a:shade val="50000"/>
            <a:hueOff val="49611"/>
            <a:satOff val="-12151"/>
            <a:lumOff val="3203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The data for 2016 shows . . .</a:t>
          </a:r>
          <a:endParaRPr lang="en-US" sz="2400" kern="1200" dirty="0"/>
        </a:p>
      </dsp:txBody>
      <dsp:txXfrm>
        <a:off x="5673726" y="1448046"/>
        <a:ext cx="2463080" cy="16357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FC913-06D8-44BF-B0AE-6890A33B5099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7423A-F186-4430-8704-B0367D432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18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7423A-F186-4430-8704-B0367D4320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640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7423A-F186-4430-8704-B0367D4320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78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634B0E0-32DF-4FF3-8BA9-A1B798D3F07C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B2A431-354A-42C4-91C3-7CF8B5C8010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B0E0-32DF-4FF3-8BA9-A1B798D3F07C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A431-354A-42C4-91C3-7CF8B5C801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B0E0-32DF-4FF3-8BA9-A1B798D3F07C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CB2A431-354A-42C4-91C3-7CF8B5C801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B0E0-32DF-4FF3-8BA9-A1B798D3F07C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A431-354A-42C4-91C3-7CF8B5C801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34B0E0-32DF-4FF3-8BA9-A1B798D3F07C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CB2A431-354A-42C4-91C3-7CF8B5C8010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B0E0-32DF-4FF3-8BA9-A1B798D3F07C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A431-354A-42C4-91C3-7CF8B5C801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B0E0-32DF-4FF3-8BA9-A1B798D3F07C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A431-354A-42C4-91C3-7CF8B5C8010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B0E0-32DF-4FF3-8BA9-A1B798D3F07C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A431-354A-42C4-91C3-7CF8B5C8010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B0E0-32DF-4FF3-8BA9-A1B798D3F07C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A431-354A-42C4-91C3-7CF8B5C801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B0E0-32DF-4FF3-8BA9-A1B798D3F07C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B2A431-354A-42C4-91C3-7CF8B5C8010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B0E0-32DF-4FF3-8BA9-A1B798D3F07C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A431-354A-42C4-91C3-7CF8B5C8010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D634B0E0-32DF-4FF3-8BA9-A1B798D3F07C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ACB2A431-354A-42C4-91C3-7CF8B5C8010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microsoft.com/office/2007/relationships/hdphoto" Target="../media/hdphoto1.wdp"/><Relationship Id="rId9" Type="http://schemas.microsoft.com/office/2007/relationships/diagramDrawing" Target="../diagrams/drawing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010400" y="1676400"/>
            <a:ext cx="1981200" cy="2362200"/>
          </a:xfrm>
        </p:spPr>
        <p:txBody>
          <a:bodyPr>
            <a:normAutofit fontScale="70000" lnSpcReduction="20000"/>
          </a:bodyPr>
          <a:lstStyle/>
          <a:p>
            <a:pPr marL="109728"/>
            <a:r>
              <a:rPr lang="en-US" sz="2300" b="1" spc="0" dirty="0">
                <a:latin typeface="Trebuchet MS" pitchFamily="34" charset="0"/>
              </a:rPr>
              <a:t>Lauren H. Bidra</a:t>
            </a:r>
          </a:p>
          <a:p>
            <a:pPr marL="109728"/>
            <a:r>
              <a:rPr lang="en-US" sz="2300" spc="0" dirty="0">
                <a:latin typeface="Trebuchet MS" pitchFamily="34" charset="0"/>
              </a:rPr>
              <a:t>Staff </a:t>
            </a:r>
            <a:r>
              <a:rPr lang="en-US" sz="2300" spc="0" dirty="0" smtClean="0">
                <a:latin typeface="Trebuchet MS" pitchFamily="34" charset="0"/>
              </a:rPr>
              <a:t>Attorney</a:t>
            </a:r>
          </a:p>
          <a:p>
            <a:pPr marL="109728"/>
            <a:endParaRPr lang="en-US" sz="2300" spc="0" dirty="0">
              <a:latin typeface="Trebuchet MS" pitchFamily="34" charset="0"/>
            </a:endParaRPr>
          </a:p>
          <a:p>
            <a:pPr marL="109728"/>
            <a:r>
              <a:rPr lang="en-US" sz="2300" b="1" spc="0" dirty="0" smtClean="0">
                <a:latin typeface="Trebuchet MS" pitchFamily="34" charset="0"/>
              </a:rPr>
              <a:t>John </a:t>
            </a:r>
            <a:r>
              <a:rPr lang="en-US" sz="2300" b="1" spc="0" dirty="0">
                <a:latin typeface="Trebuchet MS" pitchFamily="34" charset="0"/>
              </a:rPr>
              <a:t>Viglione</a:t>
            </a:r>
          </a:p>
          <a:p>
            <a:pPr marL="109728"/>
            <a:r>
              <a:rPr lang="en-US" sz="2300" spc="0" dirty="0" smtClean="0">
                <a:latin typeface="Trebuchet MS" pitchFamily="34" charset="0"/>
              </a:rPr>
              <a:t>Economist</a:t>
            </a:r>
          </a:p>
          <a:p>
            <a:pPr marL="109728"/>
            <a:endParaRPr lang="en-US" sz="2300" spc="0" dirty="0">
              <a:latin typeface="Trebuchet MS" pitchFamily="34" charset="0"/>
            </a:endParaRPr>
          </a:p>
          <a:p>
            <a:pPr marL="109728"/>
            <a:r>
              <a:rPr lang="en-US" sz="2300" spc="0" dirty="0">
                <a:latin typeface="Trebuchet MS" pitchFamily="34" charset="0"/>
              </a:rPr>
              <a:t>Connecticut Office of Consumer Counsel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6781800" cy="6553200"/>
          </a:xfrm>
        </p:spPr>
        <p:txBody>
          <a:bodyPr/>
          <a:lstStyle/>
          <a:p>
            <a:pPr marL="109728" indent="0" algn="ctr"/>
            <a:r>
              <a:rPr lang="en-US" sz="3200" b="1" dirty="0"/>
              <a:t>NASUCA 2017 Mid-Year </a:t>
            </a:r>
            <a:r>
              <a:rPr lang="en-US" sz="3200" b="1" dirty="0" smtClean="0"/>
              <a:t>Meeting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000" b="1" dirty="0"/>
              <a:t>Retail Choice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Consumer </a:t>
            </a:r>
            <a:r>
              <a:rPr lang="en-US" sz="4000" b="1" dirty="0"/>
              <a:t>Protection:</a:t>
            </a:r>
            <a:br>
              <a:rPr lang="en-US" sz="4000" b="1" dirty="0"/>
            </a:br>
            <a:r>
              <a:rPr lang="en-US" sz="4000" i="1" dirty="0" smtClean="0"/>
              <a:t>A</a:t>
            </a:r>
            <a:r>
              <a:rPr lang="en-US" sz="4000" i="1" cap="none" dirty="0" smtClean="0"/>
              <a:t>voiding</a:t>
            </a:r>
            <a:r>
              <a:rPr lang="en-US" sz="4000" i="1" dirty="0" smtClean="0"/>
              <a:t> </a:t>
            </a:r>
            <a:r>
              <a:rPr lang="en-US" sz="4000" i="1" cap="none" dirty="0" smtClean="0"/>
              <a:t>Whack-a-Mole</a:t>
            </a:r>
            <a:r>
              <a:rPr lang="en-US" sz="4000" i="1" dirty="0"/>
              <a:t/>
            </a:r>
            <a:br>
              <a:rPr lang="en-US" sz="4000" i="1" dirty="0"/>
            </a:br>
            <a:r>
              <a:rPr lang="en-US" sz="4000" i="1" cap="none" dirty="0" smtClean="0"/>
              <a:t>in</a:t>
            </a:r>
            <a:r>
              <a:rPr lang="en-US" sz="4000" i="1" dirty="0" smtClean="0"/>
              <a:t> C</a:t>
            </a:r>
            <a:r>
              <a:rPr lang="en-US" sz="4000" i="1" cap="none" dirty="0" smtClean="0"/>
              <a:t>onnecticut</a:t>
            </a:r>
            <a:r>
              <a:rPr lang="en-US" sz="4000" dirty="0">
                <a:solidFill>
                  <a:schemeClr val="accent4"/>
                </a:solidFill>
                <a:latin typeface="Trebuchet MS" pitchFamily="34" charset="0"/>
              </a:rPr>
              <a:t/>
            </a:r>
            <a:br>
              <a:rPr lang="en-US" sz="4000" dirty="0">
                <a:solidFill>
                  <a:schemeClr val="accent4"/>
                </a:solidFill>
                <a:latin typeface="Trebuchet MS" pitchFamily="34" charset="0"/>
              </a:rPr>
            </a:b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50" b="985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39000" y="5101988"/>
            <a:ext cx="1600200" cy="163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035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pc="0" dirty="0" smtClean="0"/>
              <a:t>Number Crunching for 2016</a:t>
            </a:r>
            <a:endParaRPr lang="en-US" sz="3600" spc="0" dirty="0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50" b="985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6172200"/>
            <a:ext cx="762000" cy="653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81018"/>
            <a:ext cx="3581400" cy="4795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3584448" cy="48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939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spc="0" dirty="0" smtClean="0"/>
              <a:t>Seeing a yearly cycle that is trending slightly upward in regard to overpayment/savings</a:t>
            </a:r>
            <a:endParaRPr lang="en-US" sz="2400" spc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pc="0" dirty="0" smtClean="0"/>
              <a:t>Number Crunching 2016</a:t>
            </a:r>
            <a:endParaRPr lang="en-US" sz="3600" spc="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50" b="985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034794"/>
            <a:ext cx="909673" cy="82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27044"/>
            <a:ext cx="4272454" cy="320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27044"/>
            <a:ext cx="4419715" cy="320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956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" indent="0" algn="ctr">
              <a:buNone/>
            </a:pPr>
            <a:endParaRPr lang="en-US" b="1" dirty="0" smtClean="0"/>
          </a:p>
          <a:p>
            <a:pPr marL="45720" indent="0" algn="ctr">
              <a:buNone/>
            </a:pPr>
            <a:endParaRPr lang="en-US" b="1" dirty="0"/>
          </a:p>
          <a:p>
            <a:pPr marL="45720" indent="0" algn="ctr">
              <a:buNone/>
            </a:pPr>
            <a:r>
              <a:rPr lang="en-US" b="1" spc="0" dirty="0" smtClean="0"/>
              <a:t>Lauren H. Bidra</a:t>
            </a:r>
          </a:p>
          <a:p>
            <a:pPr marL="45720" indent="0" algn="ctr">
              <a:buNone/>
            </a:pPr>
            <a:r>
              <a:rPr lang="en-US" sz="2000" spc="0" dirty="0" smtClean="0"/>
              <a:t>Staff Attorney</a:t>
            </a:r>
          </a:p>
          <a:p>
            <a:pPr marL="45720" indent="0" algn="ctr">
              <a:buNone/>
            </a:pPr>
            <a:r>
              <a:rPr lang="en-US" sz="2000" spc="0" dirty="0" smtClean="0"/>
              <a:t>Lauren.Bidra@ct.gov</a:t>
            </a:r>
          </a:p>
          <a:p>
            <a:pPr marL="45720" indent="0" algn="ctr">
              <a:buNone/>
            </a:pPr>
            <a:r>
              <a:rPr lang="en-US" sz="2000" spc="0" dirty="0" smtClean="0"/>
              <a:t>(860) 827-2904</a:t>
            </a:r>
            <a:endParaRPr lang="en-US" sz="2000" spc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" indent="0" algn="ctr">
              <a:buNone/>
            </a:pPr>
            <a:endParaRPr lang="en-US" b="1" dirty="0" smtClean="0"/>
          </a:p>
          <a:p>
            <a:pPr marL="45720" indent="0" algn="ctr">
              <a:buNone/>
            </a:pPr>
            <a:endParaRPr lang="en-US" b="1" dirty="0"/>
          </a:p>
          <a:p>
            <a:pPr marL="45720" indent="0" algn="ctr">
              <a:buNone/>
            </a:pPr>
            <a:r>
              <a:rPr lang="en-US" b="1" spc="0" dirty="0" smtClean="0"/>
              <a:t>John Viglione</a:t>
            </a:r>
          </a:p>
          <a:p>
            <a:pPr marL="45720" indent="0" algn="ctr">
              <a:buNone/>
            </a:pPr>
            <a:r>
              <a:rPr lang="en-US" sz="2000" spc="0" dirty="0" smtClean="0"/>
              <a:t>Economist</a:t>
            </a:r>
          </a:p>
          <a:p>
            <a:pPr marL="45720" indent="0" algn="ctr">
              <a:buNone/>
            </a:pPr>
            <a:r>
              <a:rPr lang="en-US" sz="2000" spc="0" dirty="0" smtClean="0"/>
              <a:t>John.Viglione@ct.gov</a:t>
            </a:r>
          </a:p>
          <a:p>
            <a:pPr marL="45720" indent="0" algn="ctr">
              <a:buNone/>
            </a:pPr>
            <a:r>
              <a:rPr lang="en-US" sz="2000" spc="0" dirty="0" smtClean="0"/>
              <a:t>(860) 827-2749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pc="0" dirty="0" smtClean="0"/>
              <a:t>Thank you</a:t>
            </a:r>
            <a:endParaRPr lang="en-US" sz="3600" spc="0" dirty="0"/>
          </a:p>
        </p:txBody>
      </p:sp>
      <p:sp>
        <p:nvSpPr>
          <p:cNvPr id="5" name="TextBox 4"/>
          <p:cNvSpPr txBox="1"/>
          <p:nvPr/>
        </p:nvSpPr>
        <p:spPr>
          <a:xfrm>
            <a:off x="2317825" y="5105400"/>
            <a:ext cx="4508350" cy="147732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109728" indent="0" algn="ctr">
              <a:buNone/>
            </a:pPr>
            <a:r>
              <a:rPr lang="en-US" b="1" dirty="0"/>
              <a:t>Connecticut Office of Consumer Counsel</a:t>
            </a:r>
          </a:p>
          <a:p>
            <a:pPr marL="109728" indent="0" algn="ctr">
              <a:buNone/>
            </a:pPr>
            <a:r>
              <a:rPr lang="en-US" dirty="0"/>
              <a:t>10 Franklin Square</a:t>
            </a:r>
          </a:p>
          <a:p>
            <a:pPr marL="109728" indent="0" algn="ctr">
              <a:buNone/>
            </a:pPr>
            <a:r>
              <a:rPr lang="en-US" dirty="0"/>
              <a:t>New Britain, CT 06051</a:t>
            </a:r>
          </a:p>
          <a:p>
            <a:pPr marL="109728" indent="0" algn="ctr">
              <a:buNone/>
            </a:pPr>
            <a:r>
              <a:rPr lang="en-US" u="sng" dirty="0"/>
              <a:t>http://www.ct.gov/occ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50" b="985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5895634"/>
            <a:ext cx="909673" cy="93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385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pc="0" dirty="0" smtClean="0"/>
              <a:t>Strategy?</a:t>
            </a:r>
            <a:endParaRPr lang="en-US" sz="3600" spc="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50" b="985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5895634"/>
            <a:ext cx="909673" cy="93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987" y="1981200"/>
            <a:ext cx="6032026" cy="402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83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spc="0" dirty="0" smtClean="0"/>
              <a:t>PUC Investigation Dockets, et al.  </a:t>
            </a:r>
          </a:p>
          <a:p>
            <a:pPr lvl="1"/>
            <a:endParaRPr lang="en-US" sz="2800" spc="0" dirty="0" smtClean="0"/>
          </a:p>
          <a:p>
            <a:pPr lvl="1"/>
            <a:endParaRPr lang="en-US" sz="2800" spc="0" dirty="0"/>
          </a:p>
          <a:p>
            <a:pPr lvl="1"/>
            <a:endParaRPr lang="en-US" sz="2800" spc="0" dirty="0" smtClean="0"/>
          </a:p>
          <a:p>
            <a:pPr lvl="1"/>
            <a:endParaRPr lang="en-US" sz="2800" spc="0" dirty="0"/>
          </a:p>
          <a:p>
            <a:pPr marL="365760" lvl="1" indent="0">
              <a:buNone/>
            </a:pPr>
            <a:endParaRPr lang="en-US" sz="2800" spc="0" dirty="0" smtClean="0"/>
          </a:p>
          <a:p>
            <a:r>
              <a:rPr lang="en-US" sz="2800" spc="0" dirty="0" smtClean="0"/>
              <a:t>Electric Supplier Marketing Standards Docket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pc="0" dirty="0" smtClean="0"/>
              <a:t>REGULATORY Landscape</a:t>
            </a:r>
            <a:endParaRPr lang="en-US" sz="3600" spc="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50" b="985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5895634"/>
            <a:ext cx="909673" cy="93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690205203"/>
              </p:ext>
            </p:extLst>
          </p:nvPr>
        </p:nvGraphicFramePr>
        <p:xfrm>
          <a:off x="1524000" y="2438400"/>
          <a:ext cx="6096000" cy="205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7175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Sales calls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3601"/>
            <a:ext cx="60198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7323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spc="0" dirty="0" smtClean="0"/>
              <a:t>Through the review of customer complaints and docket evidence, we have found that Predatory Supplier Marketing Practices have a Disproportionate Impact on Vulnerable Populations</a:t>
            </a:r>
            <a:r>
              <a:rPr lang="en-US" sz="2400" spc="0" dirty="0" smtClean="0"/>
              <a:t>.</a:t>
            </a:r>
          </a:p>
          <a:p>
            <a:endParaRPr lang="en-US" dirty="0" smtClean="0"/>
          </a:p>
          <a:p>
            <a:pPr lvl="1"/>
            <a:endParaRPr lang="en-US" sz="2400" spc="0" dirty="0"/>
          </a:p>
          <a:p>
            <a:pPr marL="45720" indent="0">
              <a:buNone/>
            </a:pPr>
            <a:endParaRPr lang="en-US" sz="2400" spc="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pc="0" dirty="0" smtClean="0"/>
              <a:t>Vulnerable Populations</a:t>
            </a:r>
            <a:endParaRPr lang="en-US" sz="3600" spc="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71895507"/>
              </p:ext>
            </p:extLst>
          </p:nvPr>
        </p:nvGraphicFramePr>
        <p:xfrm>
          <a:off x="1295400" y="4114800"/>
          <a:ext cx="63246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34930868"/>
              </p:ext>
            </p:extLst>
          </p:nvPr>
        </p:nvGraphicFramePr>
        <p:xfrm>
          <a:off x="1714500" y="3200400"/>
          <a:ext cx="5715000" cy="226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650" b="985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5895634"/>
            <a:ext cx="909673" cy="93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69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7485426"/>
              </p:ext>
            </p:extLst>
          </p:nvPr>
        </p:nvGraphicFramePr>
        <p:xfrm>
          <a:off x="609600" y="2057400"/>
          <a:ext cx="8102600" cy="4068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pc="0" dirty="0"/>
              <a:t>Why it matters to </a:t>
            </a:r>
            <a:br>
              <a:rPr lang="en-US" sz="3600" spc="0" dirty="0"/>
            </a:br>
            <a:r>
              <a:rPr lang="en-US" sz="3600" spc="0" dirty="0"/>
              <a:t>all electric ratepayers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50" b="985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5895634"/>
            <a:ext cx="909673" cy="93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923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endParaRPr lang="en-US" sz="2800" spc="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pc="0" dirty="0" smtClean="0"/>
              <a:t>Number Crunching</a:t>
            </a:r>
            <a:endParaRPr lang="en-US" sz="3600" spc="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50" b="985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5895634"/>
            <a:ext cx="909673" cy="93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88499867"/>
              </p:ext>
            </p:extLst>
          </p:nvPr>
        </p:nvGraphicFramePr>
        <p:xfrm>
          <a:off x="533400" y="1828799"/>
          <a:ext cx="8229600" cy="4531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44506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spc="0" dirty="0" smtClean="0"/>
              <a:t>In 2016, Connecticut residential customers of electric suppliers paid approximately </a:t>
            </a:r>
            <a:r>
              <a:rPr lang="en-US" sz="2400" b="1" spc="0" dirty="0" smtClean="0"/>
              <a:t>$58.75 million </a:t>
            </a:r>
            <a:r>
              <a:rPr lang="en-US" sz="2400" b="1" u="sng" spc="0" dirty="0" smtClean="0"/>
              <a:t>more</a:t>
            </a:r>
            <a:r>
              <a:rPr lang="en-US" sz="2400" spc="0" dirty="0" smtClean="0"/>
              <a:t> than Standard Service customers</a:t>
            </a:r>
          </a:p>
          <a:p>
            <a:pPr lvl="1"/>
            <a:r>
              <a:rPr lang="en-US" sz="2000" spc="0" dirty="0" smtClean="0"/>
              <a:t>Based on an average monthly usage of 750 kWh</a:t>
            </a:r>
          </a:p>
          <a:p>
            <a:pPr marL="365760" lvl="1" indent="0">
              <a:buNone/>
            </a:pPr>
            <a:endParaRPr lang="en-US" sz="2000" spc="0" dirty="0" smtClean="0"/>
          </a:p>
          <a:p>
            <a:r>
              <a:rPr lang="en-US" sz="2400" spc="0" dirty="0" smtClean="0"/>
              <a:t>In 2016, retail suppliers served on average 30.9% of </a:t>
            </a:r>
            <a:r>
              <a:rPr lang="en-US" sz="2400" spc="0" dirty="0" err="1" smtClean="0"/>
              <a:t>Eversource</a:t>
            </a:r>
            <a:r>
              <a:rPr lang="en-US" sz="2400" spc="0" dirty="0" smtClean="0"/>
              <a:t> Energy residential customers, and 36.33% of United Illuminating (UI) customers</a:t>
            </a:r>
          </a:p>
          <a:p>
            <a:pPr lvl="1"/>
            <a:r>
              <a:rPr lang="en-US" sz="2000" spc="0" dirty="0" smtClean="0"/>
              <a:t>These averages are down from 33.55% for </a:t>
            </a:r>
            <a:r>
              <a:rPr lang="en-US" sz="2000" spc="0" dirty="0" err="1" smtClean="0"/>
              <a:t>Eversource</a:t>
            </a:r>
            <a:r>
              <a:rPr lang="en-US" sz="2000" spc="0" dirty="0" smtClean="0"/>
              <a:t> and 37.84% for UI in 2015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pc="0" dirty="0" smtClean="0"/>
              <a:t>Number Crunching for 2016</a:t>
            </a:r>
            <a:endParaRPr lang="en-US" sz="3600" spc="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50" b="985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5895634"/>
            <a:ext cx="909673" cy="93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54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pc="0" dirty="0" smtClean="0"/>
              <a:t>During 2016, </a:t>
            </a:r>
            <a:r>
              <a:rPr lang="en-US" b="1" spc="0" dirty="0" smtClean="0"/>
              <a:t>70.5%</a:t>
            </a:r>
            <a:r>
              <a:rPr lang="en-US" spc="0" dirty="0" smtClean="0"/>
              <a:t>  of residential supplier customers paid </a:t>
            </a:r>
            <a:r>
              <a:rPr lang="en-US" b="1" u="sng" spc="0" dirty="0" smtClean="0"/>
              <a:t>more</a:t>
            </a:r>
            <a:r>
              <a:rPr lang="en-US" spc="0" dirty="0" smtClean="0"/>
              <a:t> than Standard </a:t>
            </a:r>
            <a:r>
              <a:rPr lang="en-US" spc="0" dirty="0"/>
              <a:t>S</a:t>
            </a:r>
            <a:r>
              <a:rPr lang="en-US" spc="0" dirty="0" smtClean="0"/>
              <a:t>ervice on average in </a:t>
            </a:r>
            <a:r>
              <a:rPr lang="en-US" spc="0" dirty="0" err="1" smtClean="0"/>
              <a:t>Eversource</a:t>
            </a:r>
            <a:r>
              <a:rPr lang="en-US" spc="0" dirty="0" smtClean="0"/>
              <a:t> territory, and </a:t>
            </a:r>
            <a:r>
              <a:rPr lang="en-US" b="1" spc="0" dirty="0" smtClean="0"/>
              <a:t>57.61%</a:t>
            </a:r>
            <a:r>
              <a:rPr lang="en-US" spc="0" dirty="0" smtClean="0"/>
              <a:t> of residential supplier customers paid </a:t>
            </a:r>
            <a:r>
              <a:rPr lang="en-US" b="1" u="sng" spc="0" dirty="0" smtClean="0"/>
              <a:t>more</a:t>
            </a:r>
            <a:r>
              <a:rPr lang="en-US" spc="0" dirty="0" smtClean="0"/>
              <a:t> than </a:t>
            </a:r>
            <a:r>
              <a:rPr lang="en-US" spc="0" dirty="0"/>
              <a:t>S</a:t>
            </a:r>
            <a:r>
              <a:rPr lang="en-US" spc="0" dirty="0" smtClean="0"/>
              <a:t>tandard Service on average in UI territory</a:t>
            </a:r>
            <a:endParaRPr lang="en-US" spc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pc="0" dirty="0" smtClean="0"/>
              <a:t>Number Crunching for 2016</a:t>
            </a:r>
            <a:endParaRPr lang="en-US" sz="3600" spc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46" y="3124200"/>
            <a:ext cx="3822019" cy="262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956" y="3094444"/>
            <a:ext cx="3844244" cy="2652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50" b="985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5895634"/>
            <a:ext cx="909673" cy="93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927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3345</TotalTime>
  <Words>376</Words>
  <Application>Microsoft Office PowerPoint</Application>
  <PresentationFormat>On-screen Show (4:3)</PresentationFormat>
  <Paragraphs>76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Grid</vt:lpstr>
      <vt:lpstr>NASUCA 2017 Mid-Year Meeting  Retail Choice  Consumer Protection: Avoiding Whack-a-Mole in Connecticut </vt:lpstr>
      <vt:lpstr>Strategy?</vt:lpstr>
      <vt:lpstr>REGULATORY Landscape</vt:lpstr>
      <vt:lpstr>Sales calls</vt:lpstr>
      <vt:lpstr>Vulnerable Populations</vt:lpstr>
      <vt:lpstr>Why it matters to  all electric ratepayers</vt:lpstr>
      <vt:lpstr>Number Crunching</vt:lpstr>
      <vt:lpstr>Number Crunching for 2016</vt:lpstr>
      <vt:lpstr>Number Crunching for 2016</vt:lpstr>
      <vt:lpstr>Number Crunching for 2016</vt:lpstr>
      <vt:lpstr>Number Crunching 2016</vt:lpstr>
      <vt:lpstr>Thank you</vt:lpstr>
    </vt:vector>
  </TitlesOfParts>
  <Company>DEEP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 Crunching</dc:title>
  <dc:creator>John Viglione</dc:creator>
  <cp:lastModifiedBy>Lauren Bidra</cp:lastModifiedBy>
  <cp:revision>30</cp:revision>
  <dcterms:created xsi:type="dcterms:W3CDTF">2017-05-24T14:14:44Z</dcterms:created>
  <dcterms:modified xsi:type="dcterms:W3CDTF">2017-06-02T17:19:38Z</dcterms:modified>
</cp:coreProperties>
</file>