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8"/>
  </p:notesMasterIdLst>
  <p:handoutMasterIdLst>
    <p:handoutMasterId r:id="rId9"/>
  </p:handoutMasterIdLst>
  <p:sldIdLst>
    <p:sldId id="261" r:id="rId2"/>
    <p:sldId id="264" r:id="rId3"/>
    <p:sldId id="263" r:id="rId4"/>
    <p:sldId id="262" r:id="rId5"/>
    <p:sldId id="265"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5A4"/>
    <a:srgbClr val="F4B6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49" d="100"/>
          <a:sy n="49" d="100"/>
        </p:scale>
        <p:origin x="614" y="48"/>
      </p:cViewPr>
      <p:guideLst>
        <p:guide orient="horz" pos="2160"/>
        <p:guide pos="2880"/>
      </p:guideLst>
    </p:cSldViewPr>
  </p:slideViewPr>
  <p:notesTextViewPr>
    <p:cViewPr>
      <p:scale>
        <a:sx n="1" d="1"/>
        <a:sy n="1" d="1"/>
      </p:scale>
      <p:origin x="0" y="0"/>
    </p:cViewPr>
  </p:notesTextViewPr>
  <p:notesViewPr>
    <p:cSldViewPr>
      <p:cViewPr varScale="1">
        <p:scale>
          <a:sx n="61" d="100"/>
          <a:sy n="61" d="100"/>
        </p:scale>
        <p:origin x="-225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35D1AB4-5C97-4EF4-B150-61744AEEB385}" type="datetimeFigureOut">
              <a:rPr lang="en-US" smtClean="0"/>
              <a:t>6/2/2017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24CF555-5986-4F18-A89D-67442F22D2B0}" type="slidenum">
              <a:rPr lang="en-US" smtClean="0"/>
              <a:t>‹#›</a:t>
            </a:fld>
            <a:endParaRPr lang="en-US"/>
          </a:p>
        </p:txBody>
      </p:sp>
    </p:spTree>
    <p:extLst>
      <p:ext uri="{BB962C8B-B14F-4D97-AF65-F5344CB8AC3E}">
        <p14:creationId xmlns:p14="http://schemas.microsoft.com/office/powerpoint/2010/main" val="3311373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978460-A47F-4993-BCCF-2EFA109C87B9}" type="datetimeFigureOut">
              <a:rPr lang="en-US" smtClean="0"/>
              <a:t>6/2/2017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DFCA24-CE98-4160-805A-7940BC769F50}" type="slidenum">
              <a:rPr lang="en-US" smtClean="0"/>
              <a:t>‹#›</a:t>
            </a:fld>
            <a:endParaRPr lang="en-US"/>
          </a:p>
        </p:txBody>
      </p:sp>
    </p:spTree>
    <p:extLst>
      <p:ext uri="{BB962C8B-B14F-4D97-AF65-F5344CB8AC3E}">
        <p14:creationId xmlns:p14="http://schemas.microsoft.com/office/powerpoint/2010/main" val="404794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hasCustomPrompt="1"/>
          </p:nvPr>
        </p:nvSpPr>
        <p:spPr>
          <a:xfrm>
            <a:off x="1219200" y="2895600"/>
            <a:ext cx="6934200" cy="1752600"/>
          </a:xfrm>
        </p:spPr>
        <p:txBody>
          <a:bodyPr anchor="t" anchorCtr="0">
            <a:normAutofit/>
          </a:bodyPr>
          <a:lstStyle>
            <a:lvl1pPr algn="ctr">
              <a:defRPr sz="4000">
                <a:solidFill>
                  <a:schemeClr val="tx1"/>
                </a:solidFill>
              </a:defRPr>
            </a:lvl1pPr>
          </a:lstStyle>
          <a:p>
            <a:r>
              <a:rPr lang="en-US" dirty="0"/>
              <a:t>Click to add Title</a:t>
            </a:r>
            <a:endParaRPr kumimoji="0" lang="en-US" dirty="0"/>
          </a:p>
        </p:txBody>
      </p:sp>
      <p:sp>
        <p:nvSpPr>
          <p:cNvPr id="9" name="Subtitle 8"/>
          <p:cNvSpPr>
            <a:spLocks noGrp="1"/>
          </p:cNvSpPr>
          <p:nvPr>
            <p:ph type="subTitle" idx="1" hasCustomPrompt="1"/>
          </p:nvPr>
        </p:nvSpPr>
        <p:spPr>
          <a:xfrm>
            <a:off x="1219200" y="4953000"/>
            <a:ext cx="6934200" cy="1143000"/>
          </a:xfrm>
        </p:spPr>
        <p:txBody>
          <a:bodyPr/>
          <a:lstStyle>
            <a:lvl1pPr marL="0" indent="0" algn="ct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add presenter(s) names, </a:t>
            </a:r>
            <a:br>
              <a:rPr lang="en-US" dirty="0"/>
            </a:br>
            <a:r>
              <a:rPr lang="en-US" dirty="0"/>
              <a:t>orgs., date or other information</a:t>
            </a:r>
          </a:p>
        </p:txBody>
      </p:sp>
      <p:pic>
        <p:nvPicPr>
          <p:cNvPr id="1026" name="Picture 2" descr="F:\doc\bsopiep\TEMPLATES &amp; LOGOS\NCLC Logomania\72dpi_transparent_png\72dpi_transparent_png\NCLC_fullcolor_nota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19200" y="4978778"/>
            <a:ext cx="881328" cy="1117222"/>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userDrawn="1"/>
        </p:nvSpPr>
        <p:spPr>
          <a:xfrm>
            <a:off x="914400" y="4876800"/>
            <a:ext cx="228600" cy="12954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userDrawn="1"/>
        </p:nvSpPr>
        <p:spPr>
          <a:xfrm>
            <a:off x="914400" y="4876800"/>
            <a:ext cx="7315200" cy="12954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p:nvPr userDrawn="1"/>
        </p:nvSpPr>
        <p:spPr>
          <a:xfrm>
            <a:off x="904875" y="2819400"/>
            <a:ext cx="238125" cy="1905001"/>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6" name="Rectangle 15"/>
          <p:cNvSpPr/>
          <p:nvPr userDrawn="1"/>
        </p:nvSpPr>
        <p:spPr>
          <a:xfrm>
            <a:off x="904875" y="2819400"/>
            <a:ext cx="7315200" cy="1905001"/>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TextBox 11"/>
          <p:cNvSpPr txBox="1"/>
          <p:nvPr userDrawn="1"/>
        </p:nvSpPr>
        <p:spPr>
          <a:xfrm>
            <a:off x="228600" y="6428601"/>
            <a:ext cx="8610600" cy="276999"/>
          </a:xfrm>
          <a:prstGeom prst="rect">
            <a:avLst/>
          </a:prstGeom>
          <a:noFill/>
        </p:spPr>
        <p:txBody>
          <a:bodyPr wrap="square" rtlCol="0">
            <a:spAutoFit/>
          </a:bodyPr>
          <a:lstStyle/>
          <a:p>
            <a:pPr algn="ctr"/>
            <a:r>
              <a:rPr lang="en-US" sz="1200" dirty="0"/>
              <a:t>©National Consumer Law Center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a:t>
            </a:r>
            <a:endParaRPr kumimoji="0" lang="en-US" dirty="0"/>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B620097-C611-4CC2-9EE8-762F7D490ACD}" type="datetime1">
              <a:rPr lang="en-US" smtClean="0"/>
              <a:t>6/2/2017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FB88B-D769-4ED1-903B-2E4A65D7100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629400" y="274638"/>
            <a:ext cx="2057400" cy="5851525"/>
          </a:xfrm>
        </p:spPr>
        <p:txBody>
          <a:bodyPr vert="eaVert"/>
          <a:lstStyle/>
          <a:p>
            <a:r>
              <a:rPr lang="en-US" dirty="0"/>
              <a:t>Click to add Title</a:t>
            </a:r>
            <a:endParaRPr kumimoji="0"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2AABC6-3790-4033-BF23-2CC0747D4C03}" type="datetime1">
              <a:rPr lang="en-US" smtClean="0"/>
              <a:t>6/2/2017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FB88B-D769-4ED1-903B-2E4A65D71005}"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rgbClr val="0065A4"/>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rgbClr val="0065A4"/>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rgbClr val="0065A4"/>
            </a:solidFill>
            <a:prstDash val="solid"/>
            <a:round/>
            <a:headEnd type="none" w="med" len="med"/>
            <a:tailEnd type="none" w="med" len="med"/>
          </a:ln>
          <a:effectLst/>
        </p:spPr>
        <p:txBody>
          <a:bodyPr vert="horz" wrap="square" lIns="91440" tIns="45720" rIns="91440" bIns="45720" anchor="t" compatLnSpc="1"/>
          <a:lstStyle/>
          <a:p>
            <a:endParaRPr kumimoji="0" lang="en-US">
              <a:ln>
                <a:solidFill>
                  <a:srgbClr val="0065A4"/>
                </a:solidFill>
              </a:ln>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End Page">
    <p:spTree>
      <p:nvGrpSpPr>
        <p:cNvPr id="1" name=""/>
        <p:cNvGrpSpPr/>
        <p:nvPr/>
      </p:nvGrpSpPr>
      <p:grpSpPr>
        <a:xfrm>
          <a:off x="0" y="0"/>
          <a:ext cx="0" cy="0"/>
          <a:chOff x="0" y="0"/>
          <a:chExt cx="0" cy="0"/>
        </a:xfrm>
      </p:grpSpPr>
      <p:sp>
        <p:nvSpPr>
          <p:cNvPr id="10" name="Rectangle 9"/>
          <p:cNvSpPr/>
          <p:nvPr userDrawn="1"/>
        </p:nvSpPr>
        <p:spPr>
          <a:xfrm>
            <a:off x="0" y="-1"/>
            <a:ext cx="9144000" cy="4907281"/>
          </a:xfrm>
          <a:prstGeom prst="rect">
            <a:avLst/>
          </a:prstGeom>
          <a:solidFill>
            <a:srgbClr val="0065A4"/>
          </a:solidFill>
          <a:ln>
            <a:solidFill>
              <a:srgbClr val="0065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flipV="1">
            <a:off x="0" y="4907281"/>
            <a:ext cx="9144000" cy="45719"/>
          </a:xfrm>
          <a:prstGeom prst="rect">
            <a:avLst/>
          </a:prstGeom>
          <a:solidFill>
            <a:srgbClr val="F4B842"/>
          </a:solidFill>
          <a:ln>
            <a:solidFill>
              <a:srgbClr val="F4B8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C:\Users\bsopiep\Dropbox\NCLC Work\Logomania\72dpi_transparent_png\72dpi_transparent_png\NCLC_fullcolor_nota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7819" y="5257800"/>
            <a:ext cx="1021885" cy="12954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userDrawn="1"/>
        </p:nvSpPr>
        <p:spPr>
          <a:xfrm>
            <a:off x="1600200" y="5228272"/>
            <a:ext cx="7239000" cy="140038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700" kern="1200" dirty="0">
                <a:solidFill>
                  <a:schemeClr val="tx1"/>
                </a:solidFill>
                <a:effectLst/>
                <a:latin typeface="+mn-lt"/>
                <a:ea typeface="+mn-ea"/>
                <a:cs typeface="+mn-cs"/>
              </a:rPr>
              <a:t>Since 1969, the nonprofit </a:t>
            </a:r>
            <a:r>
              <a:rPr lang="en-US" sz="1700" b="1" kern="1200" dirty="0">
                <a:solidFill>
                  <a:schemeClr val="tx1"/>
                </a:solidFill>
                <a:effectLst/>
                <a:latin typeface="+mn-lt"/>
                <a:ea typeface="+mn-ea"/>
                <a:cs typeface="+mn-cs"/>
              </a:rPr>
              <a:t>National Consumer Law Center® (NCLC®) </a:t>
            </a:r>
            <a:r>
              <a:rPr lang="en-US" sz="1700" kern="1200" dirty="0">
                <a:solidFill>
                  <a:schemeClr val="tx1"/>
                </a:solidFill>
                <a:effectLst/>
                <a:latin typeface="+mn-lt"/>
                <a:ea typeface="+mn-ea"/>
                <a:cs typeface="+mn-cs"/>
              </a:rPr>
              <a:t>has worked for consumer justice and economic security for low-income and other disadvantaged people, including older adults, in the U.S. through its expertise in policy analysis and advocacy, publications, litigation,</a:t>
            </a:r>
            <a:r>
              <a:rPr lang="en-US" sz="1700" kern="1200" baseline="0" dirty="0">
                <a:solidFill>
                  <a:schemeClr val="tx1"/>
                </a:solidFill>
                <a:effectLst/>
                <a:latin typeface="+mn-lt"/>
                <a:ea typeface="+mn-ea"/>
                <a:cs typeface="+mn-cs"/>
              </a:rPr>
              <a:t> </a:t>
            </a:r>
            <a:r>
              <a:rPr lang="en-US" sz="1700" kern="1200" dirty="0">
                <a:solidFill>
                  <a:schemeClr val="tx1"/>
                </a:solidFill>
                <a:effectLst/>
                <a:latin typeface="+mn-lt"/>
                <a:ea typeface="+mn-ea"/>
                <a:cs typeface="+mn-cs"/>
              </a:rPr>
              <a:t>expert witness services, and training.</a:t>
            </a:r>
            <a:r>
              <a:rPr lang="en-US" sz="1700" kern="1200" baseline="0" dirty="0">
                <a:solidFill>
                  <a:schemeClr val="tx1"/>
                </a:solidFill>
                <a:effectLst/>
                <a:latin typeface="+mn-lt"/>
                <a:ea typeface="+mn-ea"/>
                <a:cs typeface="+mn-cs"/>
              </a:rPr>
              <a:t> </a:t>
            </a:r>
            <a:r>
              <a:rPr lang="en-US" sz="1700" b="1" dirty="0"/>
              <a:t>www.nclc.org</a:t>
            </a:r>
          </a:p>
        </p:txBody>
      </p:sp>
    </p:spTree>
    <p:extLst>
      <p:ext uri="{BB962C8B-B14F-4D97-AF65-F5344CB8AC3E}">
        <p14:creationId xmlns:p14="http://schemas.microsoft.com/office/powerpoint/2010/main" val="1151013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add Title</a:t>
            </a:r>
            <a:endParaRPr kumimoji="0" lang="en-US" dirty="0"/>
          </a:p>
        </p:txBody>
      </p:sp>
      <p:sp>
        <p:nvSpPr>
          <p:cNvPr id="4" name="Date Placeholder 3"/>
          <p:cNvSpPr>
            <a:spLocks noGrp="1"/>
          </p:cNvSpPr>
          <p:nvPr>
            <p:ph type="dt" sz="half" idx="10"/>
          </p:nvPr>
        </p:nvSpPr>
        <p:spPr/>
        <p:txBody>
          <a:bodyPr/>
          <a:lstStyle/>
          <a:p>
            <a:fld id="{82772D36-E517-44B2-A967-48E8EC26146C}" type="datetime1">
              <a:rPr lang="en-US" smtClean="0"/>
              <a:t>6/2/2017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FB88B-D769-4ED1-903B-2E4A65D71005}"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19200" y="2895600"/>
            <a:ext cx="6858000" cy="1143000"/>
          </a:xfrm>
        </p:spPr>
        <p:txBody>
          <a:bodyPr anchor="t" anchorCtr="0">
            <a:normAutofit/>
          </a:bodyPr>
          <a:lstStyle>
            <a:lvl1pPr algn="ctr">
              <a:buNone/>
              <a:defRPr sz="4000" b="0" cap="none" baseline="0">
                <a:solidFill>
                  <a:schemeClr val="bg1"/>
                </a:solidFill>
              </a:defRPr>
            </a:lvl1pPr>
          </a:lstStyle>
          <a:p>
            <a:r>
              <a:rPr lang="en-US" dirty="0"/>
              <a:t>Click to add Title</a:t>
            </a:r>
            <a:endParaRPr kumimoji="0" lang="en-US" dirty="0"/>
          </a:p>
        </p:txBody>
      </p:sp>
      <p:sp>
        <p:nvSpPr>
          <p:cNvPr id="4" name="Date Placeholder 3"/>
          <p:cNvSpPr>
            <a:spLocks noGrp="1"/>
          </p:cNvSpPr>
          <p:nvPr>
            <p:ph type="dt" sz="half" idx="10"/>
          </p:nvPr>
        </p:nvSpPr>
        <p:spPr>
          <a:xfrm>
            <a:off x="6400800" y="6355080"/>
            <a:ext cx="2286000" cy="365760"/>
          </a:xfrm>
        </p:spPr>
        <p:txBody>
          <a:bodyPr/>
          <a:lstStyle/>
          <a:p>
            <a:fld id="{34E35DAF-83D3-4CD2-9C72-5A24FCFDC1AB}" type="datetime1">
              <a:rPr lang="en-US" smtClean="0"/>
              <a:t>6/2/2017</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A35FB88B-D769-4ED1-903B-2E4A65D71005}" type="slidenum">
              <a:rPr lang="en-US" smtClean="0"/>
              <a:t>‹#›</a:t>
            </a:fld>
            <a:endParaRPr lang="en-US" dirty="0"/>
          </a:p>
        </p:txBody>
      </p:sp>
      <p:sp>
        <p:nvSpPr>
          <p:cNvPr id="7" name="Rectangle 6"/>
          <p:cNvSpPr/>
          <p:nvPr/>
        </p:nvSpPr>
        <p:spPr>
          <a:xfrm>
            <a:off x="914400" y="2819400"/>
            <a:ext cx="7315200" cy="1280160"/>
          </a:xfrm>
          <a:prstGeom prst="rect">
            <a:avLst/>
          </a:prstGeom>
          <a:noFill/>
          <a:ln w="6350" cap="rnd" cmpd="sng" algn="ctr">
            <a:solidFill>
              <a:srgbClr val="F4B64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0"/>
            <a:ext cx="8229600" cy="914400"/>
          </a:xfrm>
        </p:spPr>
        <p:txBody>
          <a:bodyPr/>
          <a:lstStyle/>
          <a:p>
            <a:r>
              <a:rPr lang="en-US" dirty="0"/>
              <a:t>Click to add Title</a:t>
            </a:r>
            <a:endParaRPr kumimoji="0" lang="en-US" dirty="0"/>
          </a:p>
        </p:txBody>
      </p:sp>
      <p:sp>
        <p:nvSpPr>
          <p:cNvPr id="5" name="Date Placeholder 4"/>
          <p:cNvSpPr>
            <a:spLocks noGrp="1"/>
          </p:cNvSpPr>
          <p:nvPr>
            <p:ph type="dt" sz="half" idx="10"/>
          </p:nvPr>
        </p:nvSpPr>
        <p:spPr/>
        <p:txBody>
          <a:bodyPr/>
          <a:lstStyle/>
          <a:p>
            <a:fld id="{6F70220E-BA42-4D1C-B61B-ADA541924940}" type="datetime1">
              <a:rPr lang="en-US" smtClean="0"/>
              <a:t>6/2/2017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5FB88B-D769-4ED1-903B-2E4A65D71005}"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0"/>
            <a:ext cx="8229600" cy="914400"/>
          </a:xfrm>
        </p:spPr>
        <p:txBody>
          <a:bodyPr anchor="ctr"/>
          <a:lstStyle>
            <a:lvl1pPr>
              <a:defRPr/>
            </a:lvl1pPr>
          </a:lstStyle>
          <a:p>
            <a:r>
              <a:rPr lang="en-US" dirty="0"/>
              <a:t>Click to add Title</a:t>
            </a:r>
            <a:endParaRPr kumimoji="0" lang="en-US" dirty="0"/>
          </a:p>
        </p:txBody>
      </p:sp>
      <p:sp>
        <p:nvSpPr>
          <p:cNvPr id="3" name="Text Placeholder 2"/>
          <p:cNvSpPr>
            <a:spLocks noGrp="1"/>
          </p:cNvSpPr>
          <p:nvPr>
            <p:ph type="body" idx="1" hasCustomPrompt="1"/>
          </p:nvPr>
        </p:nvSpPr>
        <p:spPr>
          <a:xfrm>
            <a:off x="457200" y="1285875"/>
            <a:ext cx="4040188" cy="685800"/>
          </a:xfrm>
          <a:noFill/>
          <a:ln>
            <a:noFill/>
          </a:ln>
        </p:spPr>
        <p:txBody>
          <a:bodyPr lIns="91440" anchor="b" anchorCtr="0">
            <a:noAutofit/>
          </a:bodyPr>
          <a:lstStyle>
            <a:lvl1pPr marL="0" indent="0" eaLnBrk="1" latinLnBrk="0" hangingPunct="1">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lang="en-US" dirty="0"/>
              <a:t>Click to add Subtitle</a:t>
            </a:r>
            <a:endParaRPr kumimoji="0" lang="en-US" dirty="0"/>
          </a:p>
        </p:txBody>
      </p:sp>
      <p:sp>
        <p:nvSpPr>
          <p:cNvPr id="4" name="Text Placeholder 3"/>
          <p:cNvSpPr>
            <a:spLocks noGrp="1"/>
          </p:cNvSpPr>
          <p:nvPr>
            <p:ph type="body" sz="half" idx="3" hasCustomPrompt="1"/>
          </p:nvPr>
        </p:nvSpPr>
        <p:spPr>
          <a:xfrm>
            <a:off x="4648200" y="1295400"/>
            <a:ext cx="4041775" cy="685800"/>
          </a:xfrm>
          <a:noFill/>
          <a:ln>
            <a:noFill/>
          </a:ln>
        </p:spPr>
        <p:txBody>
          <a:bodyPr lIns="91440" anchor="b" anchorCtr="0"/>
          <a:lstStyle>
            <a:lvl1pPr marL="0" indent="0" eaLnBrk="1" latinLnBrk="0" hangingPunct="1">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lang="en-US" dirty="0"/>
              <a:t>Click to add Subtitle</a:t>
            </a:r>
            <a:endParaRPr kumimoji="0" lang="en-US" dirty="0"/>
          </a:p>
        </p:txBody>
      </p:sp>
      <p:sp>
        <p:nvSpPr>
          <p:cNvPr id="7" name="Date Placeholder 6"/>
          <p:cNvSpPr>
            <a:spLocks noGrp="1"/>
          </p:cNvSpPr>
          <p:nvPr>
            <p:ph type="dt" sz="half" idx="10"/>
          </p:nvPr>
        </p:nvSpPr>
        <p:spPr/>
        <p:txBody>
          <a:bodyPr/>
          <a:lstStyle/>
          <a:p>
            <a:fld id="{07FB03AC-0482-4DDC-A3A7-F60AF34F485B}" type="datetime1">
              <a:rPr lang="en-US" smtClean="0"/>
              <a:t>6/2/2017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5FB88B-D769-4ED1-903B-2E4A65D71005}"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0"/>
            <a:ext cx="8229600" cy="914400"/>
          </a:xfrm>
        </p:spPr>
        <p:txBody>
          <a:bodyPr/>
          <a:lstStyle/>
          <a:p>
            <a:r>
              <a:rPr lang="en-US" dirty="0"/>
              <a:t>Click to add Title</a:t>
            </a:r>
            <a:endParaRPr kumimoji="0" lang="en-US" dirty="0"/>
          </a:p>
        </p:txBody>
      </p:sp>
      <p:sp>
        <p:nvSpPr>
          <p:cNvPr id="3" name="Date Placeholder 2"/>
          <p:cNvSpPr>
            <a:spLocks noGrp="1"/>
          </p:cNvSpPr>
          <p:nvPr>
            <p:ph type="dt" sz="half" idx="10"/>
          </p:nvPr>
        </p:nvSpPr>
        <p:spPr/>
        <p:txBody>
          <a:bodyPr/>
          <a:lstStyle/>
          <a:p>
            <a:fld id="{359B0B2A-4951-42B1-A734-3048B1CD36E8}" type="datetime1">
              <a:rPr lang="en-US" smtClean="0"/>
              <a:t>6/2/2017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5FB88B-D769-4ED1-903B-2E4A65D71005}"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rgbClr val="0065A4"/>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A898DB-D4D8-4CDA-9391-E2522BD3F3B8}" type="datetime1">
              <a:rPr lang="en-US" smtClean="0"/>
              <a:t>6/2/2017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5FB88B-D769-4ED1-903B-2E4A65D71005}"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rgbClr val="0065A4"/>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rgbClr val="0065A4"/>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lang="en-US" dirty="0"/>
              <a:t>Click to add Title</a:t>
            </a:r>
            <a:endParaRPr kumimoji="0" lang="en-US" dirty="0"/>
          </a:p>
        </p:txBody>
      </p:sp>
      <p:sp>
        <p:nvSpPr>
          <p:cNvPr id="3" name="Text Placeholder 2"/>
          <p:cNvSpPr>
            <a:spLocks noGrp="1"/>
          </p:cNvSpPr>
          <p:nvPr>
            <p:ph type="body" idx="2" hasCustomPrompt="1"/>
          </p:nvPr>
        </p:nvSpPr>
        <p:spPr>
          <a:xfrm>
            <a:off x="6324600" y="1219200"/>
            <a:ext cx="2514600" cy="4843463"/>
          </a:xfrm>
        </p:spPr>
        <p:txBody>
          <a:bodyPr/>
          <a:lstStyle>
            <a:lvl1pPr marL="0" indent="0" eaLnBrk="1" latinLnBrk="0" hangingPunct="1">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lang="en-US" dirty="0"/>
              <a:t>Click to add Subtitle</a:t>
            </a:r>
            <a:endParaRPr kumimoji="0" lang="en-US" dirty="0"/>
          </a:p>
        </p:txBody>
      </p:sp>
      <p:sp>
        <p:nvSpPr>
          <p:cNvPr id="5" name="Date Placeholder 4"/>
          <p:cNvSpPr>
            <a:spLocks noGrp="1"/>
          </p:cNvSpPr>
          <p:nvPr>
            <p:ph type="dt" sz="half" idx="10"/>
          </p:nvPr>
        </p:nvSpPr>
        <p:spPr/>
        <p:txBody>
          <a:bodyPr/>
          <a:lstStyle/>
          <a:p>
            <a:fld id="{19B7834B-01B4-4999-B56F-5CF0A2D50430}" type="datetime1">
              <a:rPr lang="en-US" smtClean="0"/>
              <a:t>6/2/2017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5FB88B-D769-4ED1-903B-2E4A65D71005}"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rgbClr val="0065A4"/>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rgbClr val="0065A4"/>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rgbClr val="0065A4"/>
          </a:solidFill>
          <a:ln w="25400" cap="rnd" cmpd="sng" algn="ctr">
            <a:solidFill>
              <a:srgbClr val="0065A4"/>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00856"/>
            <a:ext cx="8229600" cy="685800"/>
          </a:xfrm>
          <a:ln>
            <a:solidFill>
              <a:srgbClr val="F4B642"/>
            </a:solidFill>
          </a:ln>
        </p:spPr>
        <p:txBody>
          <a:bodyPr lIns="274320" anchor="ctr"/>
          <a:lstStyle>
            <a:lvl1pPr algn="r">
              <a:buNone/>
              <a:defRPr sz="2000" b="0">
                <a:solidFill>
                  <a:schemeClr val="tx1"/>
                </a:solidFill>
              </a:defRPr>
            </a:lvl1pPr>
          </a:lstStyle>
          <a:p>
            <a:r>
              <a:rPr lang="en-US" dirty="0"/>
              <a:t>Click to add Title</a:t>
            </a:r>
            <a:endParaRPr kumimoji="0" lang="en-US" dirty="0"/>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hasCustomPrompt="1"/>
          </p:nvPr>
        </p:nvSpPr>
        <p:spPr>
          <a:xfrm>
            <a:off x="457200" y="1219200"/>
            <a:ext cx="8229600" cy="533400"/>
          </a:xfrm>
        </p:spPr>
        <p:txBody>
          <a:bodyPr anchor="ctr" anchorCtr="0"/>
          <a:lstStyle>
            <a:lvl1pPr marL="0" indent="0" algn="l" eaLnBrk="1" latinLnBrk="0" hangingPunct="1">
              <a:buFontTx/>
              <a:buNone/>
              <a:defRPr sz="1400"/>
            </a:lvl1pPr>
            <a:lvl2pPr>
              <a:defRPr sz="1200"/>
            </a:lvl2pPr>
            <a:lvl3pPr>
              <a:defRPr sz="1000"/>
            </a:lvl3pPr>
            <a:lvl4pPr>
              <a:defRPr sz="900"/>
            </a:lvl4pPr>
            <a:lvl5pPr>
              <a:defRPr sz="900"/>
            </a:lvl5pPr>
          </a:lstStyle>
          <a:p>
            <a:pPr lvl="0" eaLnBrk="1" latinLnBrk="0" hangingPunct="1"/>
            <a:r>
              <a:rPr lang="en-US" dirty="0"/>
              <a:t>Click to add Subtitle</a:t>
            </a:r>
            <a:endParaRPr kumimoji="0" lang="en-US" dirty="0"/>
          </a:p>
        </p:txBody>
      </p:sp>
      <p:sp>
        <p:nvSpPr>
          <p:cNvPr id="5" name="Date Placeholder 4"/>
          <p:cNvSpPr>
            <a:spLocks noGrp="1"/>
          </p:cNvSpPr>
          <p:nvPr>
            <p:ph type="dt" sz="half" idx="10"/>
          </p:nvPr>
        </p:nvSpPr>
        <p:spPr/>
        <p:txBody>
          <a:bodyPr/>
          <a:lstStyle/>
          <a:p>
            <a:fld id="{C775848F-D9E3-4AE7-851A-6CC8FA328EE2}" type="datetime1">
              <a:rPr lang="en-US" smtClean="0"/>
              <a:t>6/2/2017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5FB88B-D769-4ED1-903B-2E4A65D71005}"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rgbClr val="F4B64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0587DCE-6719-4083-8C67-A6FE3A01247F}" type="datetime1">
              <a:rPr lang="en-US" smtClean="0"/>
              <a:t>6/2/2017</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35FB88B-D769-4ED1-903B-2E4A65D71005}"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rgbClr val="0065A4"/>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rgbClr val="0065A4"/>
            </a:solidFill>
            <a:prstDash val="solid"/>
            <a:round/>
            <a:headEnd type="none" w="med" len="med"/>
            <a:tailEnd type="none" w="med" len="med"/>
          </a:ln>
          <a:effectLst/>
        </p:spPr>
        <p:txBody>
          <a:bodyPr vert="horz" wrap="square" lIns="91440" tIns="45720" rIns="91440" bIns="45720" anchor="t" compatLnSpc="1"/>
          <a:lstStyle/>
          <a:p>
            <a:endParaRPr kumimoji="0" lang="en-US">
              <a:ln w="9525">
                <a:solidFill>
                  <a:srgbClr val="0065A4"/>
                </a:solidFill>
                <a:prstDash val="solid"/>
              </a:ln>
            </a:endParaRPr>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rgbClr val="0065A4"/>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 id="2147484068" r:id="rId12"/>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bosco@nclc.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t>Avoiding “Whack-a-mole”: </a:t>
            </a:r>
            <a:br>
              <a:rPr lang="en-US" sz="3200" dirty="0"/>
            </a:br>
            <a:r>
              <a:rPr lang="en-US" sz="3200" dirty="0"/>
              <a:t>Strategic Consumer Advocacy Against Competitive Supplier Abuses </a:t>
            </a:r>
          </a:p>
        </p:txBody>
      </p:sp>
      <p:sp>
        <p:nvSpPr>
          <p:cNvPr id="3" name="Subtitle 2"/>
          <p:cNvSpPr>
            <a:spLocks noGrp="1"/>
          </p:cNvSpPr>
          <p:nvPr>
            <p:ph type="subTitle" idx="1"/>
          </p:nvPr>
        </p:nvSpPr>
        <p:spPr/>
        <p:txBody>
          <a:bodyPr>
            <a:normAutofit lnSpcReduction="10000"/>
          </a:bodyPr>
          <a:lstStyle/>
          <a:p>
            <a:r>
              <a:rPr lang="en-US" dirty="0"/>
              <a:t>Jenifer Bosco, Staff Attorney</a:t>
            </a:r>
          </a:p>
          <a:p>
            <a:r>
              <a:rPr lang="en-US" dirty="0"/>
              <a:t>National Consumer Law Center</a:t>
            </a:r>
          </a:p>
          <a:p>
            <a:r>
              <a:rPr lang="en-US" dirty="0"/>
              <a:t>June 5, 2017</a:t>
            </a:r>
          </a:p>
        </p:txBody>
      </p:sp>
    </p:spTree>
    <p:extLst>
      <p:ext uri="{BB962C8B-B14F-4D97-AF65-F5344CB8AC3E}">
        <p14:creationId xmlns:p14="http://schemas.microsoft.com/office/powerpoint/2010/main" val="1928529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Massachusetts Department of Public Utilities regulations in development</a:t>
            </a:r>
          </a:p>
        </p:txBody>
      </p:sp>
      <p:sp>
        <p:nvSpPr>
          <p:cNvPr id="3" name="Slide Number Placeholder 2"/>
          <p:cNvSpPr>
            <a:spLocks noGrp="1"/>
          </p:cNvSpPr>
          <p:nvPr>
            <p:ph type="sldNum" sz="quarter" idx="12"/>
          </p:nvPr>
        </p:nvSpPr>
        <p:spPr/>
        <p:txBody>
          <a:bodyPr/>
          <a:lstStyle/>
          <a:p>
            <a:fld id="{A35FB88B-D769-4ED1-903B-2E4A65D71005}" type="slidenum">
              <a:rPr lang="en-US" smtClean="0"/>
              <a:t>2</a:t>
            </a:fld>
            <a:endParaRPr lang="en-US"/>
          </a:p>
        </p:txBody>
      </p:sp>
      <p:sp>
        <p:nvSpPr>
          <p:cNvPr id="4" name="Content Placeholder 3"/>
          <p:cNvSpPr>
            <a:spLocks noGrp="1"/>
          </p:cNvSpPr>
          <p:nvPr>
            <p:ph sz="quarter" idx="1"/>
          </p:nvPr>
        </p:nvSpPr>
        <p:spPr/>
        <p:txBody>
          <a:bodyPr/>
          <a:lstStyle/>
          <a:p>
            <a:r>
              <a:rPr lang="en-US" dirty="0"/>
              <a:t>Docket No. D.P.U. 16-156, Investigation by the DPU on its own Motion to Establish Interim Guidelines for Competitive Supply Formal Investigations and Proceedings</a:t>
            </a:r>
          </a:p>
          <a:p>
            <a:r>
              <a:rPr lang="en-US" dirty="0"/>
              <a:t>Comments submitted in October 2016</a:t>
            </a:r>
          </a:p>
          <a:p>
            <a:r>
              <a:rPr lang="en-US" dirty="0"/>
              <a:t>NCLC described problems faced by consumers, including deceptive and misleading practices, lack of consumer savings</a:t>
            </a:r>
          </a:p>
          <a:p>
            <a:r>
              <a:rPr lang="en-US" dirty="0"/>
              <a:t>Urged stronger penalties, including mandatory license revocation for repeat violations of state law</a:t>
            </a:r>
          </a:p>
        </p:txBody>
      </p:sp>
    </p:spTree>
    <p:extLst>
      <p:ext uri="{BB962C8B-B14F-4D97-AF65-F5344CB8AC3E}">
        <p14:creationId xmlns:p14="http://schemas.microsoft.com/office/powerpoint/2010/main" val="1908685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Massachusetts Office of the Attorney General regulations in development (940 CMR 19.00)</a:t>
            </a:r>
          </a:p>
        </p:txBody>
      </p:sp>
      <p:sp>
        <p:nvSpPr>
          <p:cNvPr id="3" name="Slide Number Placeholder 2"/>
          <p:cNvSpPr>
            <a:spLocks noGrp="1"/>
          </p:cNvSpPr>
          <p:nvPr>
            <p:ph type="sldNum" sz="quarter" idx="12"/>
          </p:nvPr>
        </p:nvSpPr>
        <p:spPr/>
        <p:txBody>
          <a:bodyPr/>
          <a:lstStyle/>
          <a:p>
            <a:fld id="{A35FB88B-D769-4ED1-903B-2E4A65D71005}" type="slidenum">
              <a:rPr lang="en-US" smtClean="0"/>
              <a:t>3</a:t>
            </a:fld>
            <a:endParaRPr lang="en-US"/>
          </a:p>
        </p:txBody>
      </p:sp>
      <p:sp>
        <p:nvSpPr>
          <p:cNvPr id="4" name="Content Placeholder 3"/>
          <p:cNvSpPr>
            <a:spLocks noGrp="1"/>
          </p:cNvSpPr>
          <p:nvPr>
            <p:ph sz="quarter" idx="1"/>
          </p:nvPr>
        </p:nvSpPr>
        <p:spPr/>
        <p:txBody>
          <a:bodyPr>
            <a:normAutofit/>
          </a:bodyPr>
          <a:lstStyle/>
          <a:p>
            <a:r>
              <a:rPr lang="en-US" dirty="0"/>
              <a:t>AGO proposed stronger consumer protections, e.g.,:</a:t>
            </a:r>
          </a:p>
          <a:p>
            <a:pPr lvl="1"/>
            <a:r>
              <a:rPr lang="en-US" dirty="0"/>
              <a:t>Variable rates must be “calculable” (rate must be disclosed to consumer or can be calculated with a method that is disclosed to the customer)</a:t>
            </a:r>
          </a:p>
          <a:p>
            <a:pPr lvl="1"/>
            <a:r>
              <a:rPr lang="en-US" dirty="0"/>
              <a:t>Prohibiting aggressive sales tactics, unauthorized switching, marketing to customers unable to understand transaction, bait and switch, backdating of agreements</a:t>
            </a:r>
          </a:p>
          <a:p>
            <a:pPr lvl="1"/>
            <a:r>
              <a:rPr lang="en-US" dirty="0"/>
              <a:t>Disclosures required for automatic renewal</a:t>
            </a:r>
          </a:p>
          <a:p>
            <a:r>
              <a:rPr lang="en-US" dirty="0"/>
              <a:t>NCLC comments support proposed changes, and suggest opt-out list, prohibiting automatic renewals, public reporting of prices and complaints, no forced arbitration</a:t>
            </a:r>
          </a:p>
          <a:p>
            <a:pPr marL="274320" lvl="1" indent="0">
              <a:buNone/>
            </a:pPr>
            <a:endParaRPr lang="en-US" dirty="0"/>
          </a:p>
          <a:p>
            <a:pPr marL="274320" lvl="1" indent="0">
              <a:buNone/>
            </a:pPr>
            <a:endParaRPr lang="en-US" dirty="0"/>
          </a:p>
          <a:p>
            <a:pPr lvl="1"/>
            <a:endParaRPr lang="en-US" dirty="0"/>
          </a:p>
        </p:txBody>
      </p:sp>
    </p:spTree>
    <p:extLst>
      <p:ext uri="{BB962C8B-B14F-4D97-AF65-F5344CB8AC3E}">
        <p14:creationId xmlns:p14="http://schemas.microsoft.com/office/powerpoint/2010/main" val="2867978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California competitive supply developments</a:t>
            </a:r>
          </a:p>
        </p:txBody>
      </p:sp>
      <p:sp>
        <p:nvSpPr>
          <p:cNvPr id="3" name="Slide Number Placeholder 2"/>
          <p:cNvSpPr>
            <a:spLocks noGrp="1"/>
          </p:cNvSpPr>
          <p:nvPr>
            <p:ph type="sldNum" sz="quarter" idx="12"/>
          </p:nvPr>
        </p:nvSpPr>
        <p:spPr/>
        <p:txBody>
          <a:bodyPr/>
          <a:lstStyle/>
          <a:p>
            <a:fld id="{A35FB88B-D769-4ED1-903B-2E4A65D71005}" type="slidenum">
              <a:rPr lang="en-US" smtClean="0"/>
              <a:t>4</a:t>
            </a:fld>
            <a:endParaRPr lang="en-US"/>
          </a:p>
        </p:txBody>
      </p:sp>
      <p:sp>
        <p:nvSpPr>
          <p:cNvPr id="4" name="Content Placeholder 3"/>
          <p:cNvSpPr>
            <a:spLocks noGrp="1"/>
          </p:cNvSpPr>
          <p:nvPr>
            <p:ph sz="quarter" idx="1"/>
          </p:nvPr>
        </p:nvSpPr>
        <p:spPr/>
        <p:txBody>
          <a:bodyPr>
            <a:normAutofit fontScale="92500" lnSpcReduction="10000"/>
          </a:bodyPr>
          <a:lstStyle/>
          <a:p>
            <a:r>
              <a:rPr lang="en-US" dirty="0"/>
              <a:t>Natural gas competitive supply, “core transport agencies” (CTA’s)</a:t>
            </a:r>
          </a:p>
          <a:p>
            <a:pPr lvl="1"/>
            <a:r>
              <a:rPr lang="en-US" dirty="0"/>
              <a:t>CPUC proceedings, R.14-03-002, to Regulate non-rate matters, including Registration Standards, Complaint Resolution Practices, and Minimum Standards of Consumer Protection.</a:t>
            </a:r>
          </a:p>
          <a:p>
            <a:pPr lvl="1"/>
            <a:r>
              <a:rPr lang="en-US" dirty="0"/>
              <a:t>TURN, Center for Accessible Technology and NCLC filed joint comments seeking strong consumer protections, in light of marketing and pricing problems seen in other states and actions taken in CT, NY, and elsewhere</a:t>
            </a:r>
          </a:p>
          <a:p>
            <a:r>
              <a:rPr lang="en-US" dirty="0"/>
              <a:t>Electric competitive supply</a:t>
            </a:r>
          </a:p>
          <a:p>
            <a:pPr lvl="1"/>
            <a:r>
              <a:rPr lang="en-US" dirty="0"/>
              <a:t>CPUC staff white paper and CPUC &amp; California Energy Commission </a:t>
            </a:r>
            <a:r>
              <a:rPr lang="en-US" i="1" dirty="0" err="1"/>
              <a:t>en</a:t>
            </a:r>
            <a:r>
              <a:rPr lang="en-US" i="1" dirty="0"/>
              <a:t> banc </a:t>
            </a:r>
            <a:r>
              <a:rPr lang="en-US" dirty="0"/>
              <a:t>hearing during May 2017, noted need for robust consumer protections and upcoming rulemaking</a:t>
            </a:r>
          </a:p>
        </p:txBody>
      </p:sp>
    </p:spTree>
    <p:extLst>
      <p:ext uri="{BB962C8B-B14F-4D97-AF65-F5344CB8AC3E}">
        <p14:creationId xmlns:p14="http://schemas.microsoft.com/office/powerpoint/2010/main" val="2734953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3" name="Slide Number Placeholder 2"/>
          <p:cNvSpPr>
            <a:spLocks noGrp="1"/>
          </p:cNvSpPr>
          <p:nvPr>
            <p:ph type="sldNum" sz="quarter" idx="12"/>
          </p:nvPr>
        </p:nvSpPr>
        <p:spPr/>
        <p:txBody>
          <a:bodyPr/>
          <a:lstStyle/>
          <a:p>
            <a:fld id="{A35FB88B-D769-4ED1-903B-2E4A65D71005}" type="slidenum">
              <a:rPr lang="en-US" smtClean="0"/>
              <a:t>5</a:t>
            </a:fld>
            <a:endParaRPr lang="en-US"/>
          </a:p>
        </p:txBody>
      </p:sp>
      <p:sp>
        <p:nvSpPr>
          <p:cNvPr id="4" name="Content Placeholder 3"/>
          <p:cNvSpPr>
            <a:spLocks noGrp="1"/>
          </p:cNvSpPr>
          <p:nvPr>
            <p:ph sz="quarter" idx="1"/>
          </p:nvPr>
        </p:nvSpPr>
        <p:spPr/>
        <p:txBody>
          <a:bodyPr/>
          <a:lstStyle/>
          <a:p>
            <a:pPr marL="0" indent="0">
              <a:buNone/>
            </a:pPr>
            <a:r>
              <a:rPr lang="en-US" dirty="0"/>
              <a:t>Jenifer Bosco, Staff Attorney</a:t>
            </a:r>
          </a:p>
          <a:p>
            <a:pPr marL="0" indent="0">
              <a:buNone/>
            </a:pPr>
            <a:r>
              <a:rPr lang="en-US" dirty="0"/>
              <a:t>617-542-8010</a:t>
            </a:r>
          </a:p>
          <a:p>
            <a:pPr marL="0" indent="0">
              <a:buNone/>
            </a:pPr>
            <a:r>
              <a:rPr lang="en-US" dirty="0">
                <a:hlinkClick r:id="rId2"/>
              </a:rPr>
              <a:t>jbosco@nclc.org</a:t>
            </a:r>
            <a:endParaRPr lang="en-US" dirty="0"/>
          </a:p>
          <a:p>
            <a:pPr marL="0" indent="0">
              <a:buNone/>
            </a:pPr>
            <a:endParaRPr lang="en-US" dirty="0"/>
          </a:p>
          <a:p>
            <a:pPr marL="0" indent="0">
              <a:buNone/>
            </a:pPr>
            <a:r>
              <a:rPr lang="en-US" dirty="0"/>
              <a:t>www.nclc.org</a:t>
            </a:r>
          </a:p>
        </p:txBody>
      </p:sp>
    </p:spTree>
    <p:extLst>
      <p:ext uri="{BB962C8B-B14F-4D97-AF65-F5344CB8AC3E}">
        <p14:creationId xmlns:p14="http://schemas.microsoft.com/office/powerpoint/2010/main" val="205966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7949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tion1">
  <a:themeElements>
    <a:clrScheme name="Custom 1">
      <a:dk1>
        <a:sysClr val="windowText" lastClr="000000"/>
      </a:dk1>
      <a:lt1>
        <a:sysClr val="window" lastClr="FFFFFF"/>
      </a:lt1>
      <a:dk2>
        <a:srgbClr val="1F497D"/>
      </a:dk2>
      <a:lt2>
        <a:srgbClr val="EEECE1"/>
      </a:lt2>
      <a:accent1>
        <a:srgbClr val="0065A4"/>
      </a:accent1>
      <a:accent2>
        <a:srgbClr val="F4B642"/>
      </a:accent2>
      <a:accent3>
        <a:srgbClr val="4F81BD"/>
      </a:accent3>
      <a:accent4>
        <a:srgbClr val="F9DDA5"/>
      </a:accent4>
      <a:accent5>
        <a:srgbClr val="79C8E9"/>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Option1</Template>
  <TotalTime>179</TotalTime>
  <Words>328</Words>
  <Application>Microsoft Office PowerPoint</Application>
  <PresentationFormat>On-screen Show (4:3)</PresentationFormat>
  <Paragraphs>32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Wingdings</vt:lpstr>
      <vt:lpstr>Wingdings 3</vt:lpstr>
      <vt:lpstr>Option1</vt:lpstr>
      <vt:lpstr>Avoiding “Whack-a-mole”:  Strategic Consumer Advocacy Against Competitive Supplier Abuses </vt:lpstr>
      <vt:lpstr>Massachusetts Department of Public Utilities regulations in development</vt:lpstr>
      <vt:lpstr>Massachusetts Office of the Attorney General regulations in development (940 CMR 19.00)</vt:lpstr>
      <vt:lpstr>California competitive supply developments</vt:lpstr>
      <vt:lpstr>Contact information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Beverlie</dc:creator>
  <cp:lastModifiedBy>Nicole Haslup</cp:lastModifiedBy>
  <cp:revision>24</cp:revision>
  <dcterms:created xsi:type="dcterms:W3CDTF">2012-10-19T02:36:56Z</dcterms:created>
  <dcterms:modified xsi:type="dcterms:W3CDTF">2017-06-02T14:52:51Z</dcterms:modified>
</cp:coreProperties>
</file>