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402" r:id="rId3"/>
    <p:sldId id="403" r:id="rId4"/>
    <p:sldId id="404" r:id="rId5"/>
    <p:sldId id="335" r:id="rId6"/>
    <p:sldId id="340" r:id="rId7"/>
    <p:sldId id="336" r:id="rId8"/>
    <p:sldId id="351" r:id="rId9"/>
    <p:sldId id="353" r:id="rId10"/>
    <p:sldId id="396" r:id="rId11"/>
    <p:sldId id="424" r:id="rId12"/>
    <p:sldId id="426" r:id="rId13"/>
    <p:sldId id="397" r:id="rId14"/>
    <p:sldId id="398" r:id="rId15"/>
    <p:sldId id="399" r:id="rId16"/>
    <p:sldId id="427" r:id="rId17"/>
    <p:sldId id="313" r:id="rId18"/>
    <p:sldId id="416" r:id="rId19"/>
    <p:sldId id="445" r:id="rId20"/>
    <p:sldId id="439" r:id="rId21"/>
    <p:sldId id="409" r:id="rId22"/>
    <p:sldId id="412" r:id="rId23"/>
    <p:sldId id="432" r:id="rId24"/>
    <p:sldId id="428" r:id="rId25"/>
    <p:sldId id="358" r:id="rId26"/>
    <p:sldId id="284" r:id="rId27"/>
    <p:sldId id="446" r:id="rId28"/>
    <p:sldId id="355" r:id="rId29"/>
    <p:sldId id="447" r:id="rId30"/>
    <p:sldId id="448" r:id="rId31"/>
    <p:sldId id="281" r:id="rId32"/>
    <p:sldId id="443" r:id="rId33"/>
    <p:sldId id="444" r:id="rId34"/>
    <p:sldId id="411" r:id="rId35"/>
    <p:sldId id="419" r:id="rId36"/>
    <p:sldId id="442" r:id="rId37"/>
    <p:sldId id="425" r:id="rId38"/>
    <p:sldId id="433" r:id="rId39"/>
    <p:sldId id="434" r:id="rId40"/>
    <p:sldId id="429" r:id="rId41"/>
    <p:sldId id="431" r:id="rId42"/>
    <p:sldId id="430" r:id="rId43"/>
    <p:sldId id="435" r:id="rId44"/>
    <p:sldId id="436" r:id="rId45"/>
    <p:sldId id="437" r:id="rId46"/>
    <p:sldId id="421" r:id="rId47"/>
    <p:sldId id="423" r:id="rId48"/>
    <p:sldId id="450" r:id="rId49"/>
    <p:sldId id="440" r:id="rId50"/>
    <p:sldId id="44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251F"/>
    <a:srgbClr val="593A31"/>
    <a:srgbClr val="795947"/>
    <a:srgbClr val="737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60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1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3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6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8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1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7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33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26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16AA4-1598-0549-A557-7DF9D50E2B55}" type="datetimeFigureOut">
              <a:rPr lang="en-US"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2E0A7-1C23-7048-AEF2-6B9881ED52D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7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84" y="762367"/>
            <a:ext cx="6472568" cy="51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2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656" y="547577"/>
            <a:ext cx="4678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 panose="020F0502020204030204" pitchFamily="34" charset="0"/>
                <a:ea typeface="+mn-ea"/>
                <a:cs typeface="+mn-cs"/>
              </a:rPr>
              <a:t>A smart city is one that has digital technology embedded across all city functions. – Smart Cities Council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47907" y="115627"/>
            <a:ext cx="6286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 city can be defined as 'smart' when investments in human and social capital and traditional (transport) and modern (ICT) communication infrastructure fuel sustainable economic development and a high quality of life, with a wise management of natural resources, through participatory action and engagement.“ -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Caragliu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 and Nijkamp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5724" y="5139957"/>
            <a:ext cx="4897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Smart Cities Mission, the objective is to promote cities that provide core infrastructure and give a decent quality of life to its citizens, a clean and sustainable environment and application of ‘Smart’ Solutions. – India Smart Cities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470" y="4862959"/>
            <a:ext cx="5263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Smart cities a process rather than a static outcome, in which increased citizen engagement, hard infrastructure, social capital and digital technologies make cities more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liveable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, resilient and better able to respond to challenges.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– UK Department for Business, Innovation &amp; Skills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39274" y="2627792"/>
            <a:ext cx="5962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W01"/>
                <a:ea typeface="+mn-ea"/>
                <a:cs typeface="+mn-cs"/>
              </a:rPr>
              <a:t>The effective integration of physical, digital and human systems in the built environment to deliver sustainable, prosperous and inclusive future for its citizens.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W01"/>
                <a:ea typeface="+mn-ea"/>
                <a:cs typeface="+mn-cs"/>
              </a:rPr>
              <a:t>– British Standards Institute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W01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9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blue shirt&#10;&#10;Description generated with high confidence">
            <a:extLst>
              <a:ext uri="{FF2B5EF4-FFF2-40B4-BE49-F238E27FC236}">
                <a16:creationId xmlns:a16="http://schemas.microsoft.com/office/drawing/2014/main" id="{D5F405CE-4C7A-4F70-B3A0-ADDE9C983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67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hellogiggles.com/uploads/2017/02/27020303/stretch-armstrong-header-700x525.png">
            <a:extLst>
              <a:ext uri="{FF2B5EF4-FFF2-40B4-BE49-F238E27FC236}">
                <a16:creationId xmlns:a16="http://schemas.microsoft.com/office/drawing/2014/main" id="{BBE6E746-EA11-48B3-9A27-8A141D944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311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3" y="6539"/>
            <a:ext cx="9609174" cy="685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0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6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7749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 dirty="0">
                <a:solidFill>
                  <a:schemeClr val="bg1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Global smart city revenue is expected to grow from $36.8 billion in 2016 to $88.7 billion by 2025.  </a:t>
            </a:r>
          </a:p>
          <a:p>
            <a:pPr algn="l"/>
            <a:r>
              <a:rPr lang="en-US" sz="32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								     - 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Navigant Research</a:t>
            </a:r>
            <a:endParaRPr lang="en-US" sz="3200" b="1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3664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76" y="0"/>
            <a:ext cx="11205324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411879"/>
            <a:ext cx="3369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/>
              <a:t>Founded 2011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3773" y="5507367"/>
            <a:ext cx="2605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>
                <a:solidFill>
                  <a:srgbClr val="FF0000"/>
                </a:solidFill>
              </a:rPr>
              <a:t>$3.2 Billion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975002"/>
            <a:ext cx="3057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/>
              <a:t>Sold to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20" y="4854572"/>
            <a:ext cx="1243419" cy="6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17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5073DC-F6BB-44E6-A812-C2D338ED5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10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88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74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B829570-B667-024E-AF95-13410F0AF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4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4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84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674CA90A-D391-F440-A650-E00BD20B6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50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2" r="1" b="332"/>
          <a:stretch/>
        </p:blipFill>
        <p:spPr>
          <a:xfrm>
            <a:off x="0" y="-1"/>
            <a:ext cx="1222363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4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2"/>
            <a:ext cx="12192000" cy="682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47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6" descr="A group of people standing in front of a building&#10;&#10;Description generated with very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7" b="119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56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DD64CB2-AF36-7B49-BD9B-56EACAECE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81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83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274"/>
            <a:ext cx="12192001" cy="55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38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D8D40A4-5682-6447-9F4C-7585C0683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3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02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0720"/>
            <a:ext cx="12192000" cy="61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41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D93B69A-97A5-A241-AF08-7DA8960ED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09303" cy="68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2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7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8291879-3186-CE4F-A6C9-CE735FEF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96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58" y="0"/>
            <a:ext cx="10360099" cy="69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97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0B2AAC1-ABB7-2448-B7A3-6901A640C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15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08221CE-828D-C347-9E90-90925D88F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7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81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4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28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487BE92-3646-0F4A-9726-1CB1EF1F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11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45A75F-AB5E-4748-B3DE-5EF3AA68A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"/>
            <a:ext cx="12192000" cy="68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31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5FCA1B2-9D4D-D840-8C6E-8B8456FFB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55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E4DDD68-9767-3E46-B754-3CF8321A7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8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69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57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635E38-FFB6-AC4A-8B6C-268E6DE1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94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4E23D4-DBF9-8D43-B95C-64813B817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44" y="0"/>
            <a:ext cx="8540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19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3E4DC48-E321-5944-9708-85E1A662C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27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A6C0550-EF8D-7C4F-95C7-A6BC89BC4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3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5FD2B0E-945D-2647-9EA3-DF33CF4EE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18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4DD4952-790E-894B-B101-D4265CDF5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8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173"/>
            <a:ext cx="12192001" cy="68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77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333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014" y="1"/>
            <a:ext cx="11597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ubai" panose="020B0503030403030204" pitchFamily="34" charset="-78"/>
                <a:cs typeface="Dubai" panose="020B0503030403030204" pitchFamily="34" charset="-78"/>
              </a:rPr>
              <a:t>“</a:t>
            </a:r>
            <a:r>
              <a:rPr lang="en-US" sz="3600" b="1" i="0">
                <a:solidFill>
                  <a:schemeClr val="bg1"/>
                </a:solidFill>
                <a:effectLst/>
                <a:latin typeface="Dubai" panose="020B0503030403030204" pitchFamily="34" charset="-78"/>
                <a:cs typeface="Dubai" panose="020B0503030403030204" pitchFamily="34" charset="-78"/>
              </a:rPr>
              <a:t>Cities have the capability of providing something for everybody, only because, and only when, they are created by everybody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ubai" panose="020B0503030403030204" pitchFamily="34" charset="-78"/>
                <a:cs typeface="Dubai" panose="020B0503030403030204" pitchFamily="34" charset="-78"/>
              </a:rPr>
              <a:t>.” – Jane Jacobs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70287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84" y="762367"/>
            <a:ext cx="6472568" cy="515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09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6E68E2F-188A-D543-B34F-D6B48D531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43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5" y="0"/>
            <a:ext cx="1016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832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943F011-6FF8-6F47-8CA7-B4479D330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4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37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5" y="0"/>
            <a:ext cx="1016085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896"/>
            <a:ext cx="10608905" cy="684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0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0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796"/>
            <a:ext cx="12192000" cy="690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68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4354</TotalTime>
  <Words>242</Words>
  <Application>Microsoft Office PowerPoint</Application>
  <PresentationFormat>Widescreen</PresentationFormat>
  <Paragraphs>17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c.d.graham2014</dc:creator>
  <cp:lastModifiedBy>David Graham</cp:lastModifiedBy>
  <cp:revision>81</cp:revision>
  <dcterms:modified xsi:type="dcterms:W3CDTF">2017-06-06T17:28:31Z</dcterms:modified>
</cp:coreProperties>
</file>