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6" r:id="rId1"/>
    <p:sldMasterId id="2147483675" r:id="rId2"/>
  </p:sldMasterIdLst>
  <p:notesMasterIdLst>
    <p:notesMasterId r:id="rId17"/>
  </p:notesMasterIdLst>
  <p:handoutMasterIdLst>
    <p:handoutMasterId r:id="rId18"/>
  </p:handoutMasterIdLst>
  <p:sldIdLst>
    <p:sldId id="333" r:id="rId3"/>
    <p:sldId id="321" r:id="rId4"/>
    <p:sldId id="340" r:id="rId5"/>
    <p:sldId id="322" r:id="rId6"/>
    <p:sldId id="324" r:id="rId7"/>
    <p:sldId id="325" r:id="rId8"/>
    <p:sldId id="326" r:id="rId9"/>
    <p:sldId id="337" r:id="rId10"/>
    <p:sldId id="328" r:id="rId11"/>
    <p:sldId id="329" r:id="rId12"/>
    <p:sldId id="330" r:id="rId13"/>
    <p:sldId id="339" r:id="rId14"/>
    <p:sldId id="331" r:id="rId15"/>
    <p:sldId id="332"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3" autoAdjust="0"/>
    <p:restoredTop sz="93899" autoAdjust="0"/>
  </p:normalViewPr>
  <p:slideViewPr>
    <p:cSldViewPr>
      <p:cViewPr varScale="1">
        <p:scale>
          <a:sx n="75" d="100"/>
          <a:sy n="75" d="100"/>
        </p:scale>
        <p:origin x="1004" y="48"/>
      </p:cViewPr>
      <p:guideLst>
        <p:guide orient="horz" pos="2160"/>
        <p:guide pos="2880"/>
      </p:guideLst>
    </p:cSldViewPr>
  </p:slideViewPr>
  <p:notesTextViewPr>
    <p:cViewPr>
      <p:scale>
        <a:sx n="3" d="2"/>
        <a:sy n="3" d="2"/>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dirty="0"/>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dirty="0"/>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dirty="0"/>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F9774AB-FE87-4273-B1BE-13E0BA7C3ED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dirty="0"/>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dirty="0"/>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0E5AA7C4-3442-45D3-AD75-35208664A70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96550B-A7BB-4280-9D0C-2EDC380CA704}"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622890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Nationwide</a:t>
            </a:r>
            <a:r>
              <a:rPr lang="en-US" baseline="0" dirty="0"/>
              <a:t> estimate of LSLs tracks w/AW estimate of 150,000 and cost of $500 to $800 million</a:t>
            </a:r>
          </a:p>
          <a:p>
            <a:r>
              <a:rPr lang="en-US" baseline="0" dirty="0"/>
              <a:t>Est. national cost of full LSLR = $2,500 to $8,000 per line</a:t>
            </a:r>
          </a:p>
          <a:p>
            <a:r>
              <a:rPr lang="en-US" baseline="0" dirty="0"/>
              <a:t>Cost recovery </a:t>
            </a:r>
            <a:r>
              <a:rPr lang="en-US" baseline="0" dirty="0">
                <a:sym typeface="Wingdings" panose="05000000000000000000" pitchFamily="2" charset="2"/>
              </a:rPr>
              <a:t> consider customer-side as a restoration cost?  E.g., similar to sidewalk repair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96550B-A7BB-4280-9D0C-2EDC380CA704}"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16135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doing construction,</a:t>
            </a:r>
            <a:r>
              <a:rPr lang="en-US" baseline="0" dirty="0"/>
              <a:t> MUST inform customer to flush and protect (don’t drink, use filter, etc.).  Especially tough </a:t>
            </a:r>
            <a:r>
              <a:rPr lang="en-US" baseline="0" dirty="0" smtClean="0"/>
              <a:t>for </a:t>
            </a:r>
            <a:r>
              <a:rPr lang="en-US" baseline="0" dirty="0"/>
              <a:t>multi-family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96550B-A7BB-4280-9D0C-2EDC380CA704}"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36563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C28B55E-759E-4047-82FE-969E08E097BB}" type="slidenum">
              <a:rPr kumimoji="0" lang="en-GB"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097"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1"/>
            <a:ext cx="5608606" cy="4099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To protect public health, we must tackle the infrastructure problem</a:t>
            </a:r>
            <a:r>
              <a:rPr lang="en-US" altLang="en-US" baseline="0" dirty="0"/>
              <a:t> of LSLs.</a:t>
            </a:r>
          </a:p>
          <a:p>
            <a:r>
              <a:rPr lang="en-US" altLang="en-US" baseline="0" dirty="0"/>
              <a:t>This is in the long-term best interests of our customers.</a:t>
            </a:r>
          </a:p>
          <a:p>
            <a:endParaRPr lang="en-US" altLang="en-US" baseline="0" dirty="0"/>
          </a:p>
          <a:p>
            <a:r>
              <a:rPr lang="en-US" altLang="en-US" baseline="0" dirty="0"/>
              <a:t>Conclusion: Full LSLR should be high priority.  If a water system has a capital program, it can be re-prioritized to include LSLR over 10-20 years.  Need cost recovery and indemnification for work on private property.</a:t>
            </a:r>
          </a:p>
          <a:p>
            <a:endParaRPr lang="en-US" altLang="en-US" baseline="0" dirty="0"/>
          </a:p>
          <a:p>
            <a:r>
              <a:rPr lang="en-US" altLang="en-US" baseline="0" dirty="0"/>
              <a:t>Public health protection is our highest priority.</a:t>
            </a:r>
            <a:endParaRPr lang="en-US" altLang="en-US" dirty="0"/>
          </a:p>
        </p:txBody>
      </p:sp>
    </p:spTree>
    <p:extLst>
      <p:ext uri="{BB962C8B-B14F-4D97-AF65-F5344CB8AC3E}">
        <p14:creationId xmlns:p14="http://schemas.microsoft.com/office/powerpoint/2010/main" val="29902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C28B55E-759E-4047-82FE-969E08E097BB}" type="slidenum">
              <a:rPr kumimoji="0" lang="en-GB"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097"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1"/>
            <a:ext cx="5608606" cy="4099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1976-1980 median blood level of a child = 15 micrograms per deciliter</a:t>
            </a:r>
          </a:p>
          <a:p>
            <a:r>
              <a:rPr lang="en-US" altLang="en-US" dirty="0"/>
              <a:t>Current median B.L. = 1 ug/dL.</a:t>
            </a:r>
            <a:r>
              <a:rPr lang="en-US" altLang="en-US" baseline="0" dirty="0"/>
              <a:t>  Reduction due to removal of lead from gasoline &amp; paints, reduction in plumbing fixtures, and reduced drinking water exposure.</a:t>
            </a:r>
          </a:p>
          <a:p>
            <a:r>
              <a:rPr lang="en-US" altLang="en-US" baseline="0" dirty="0"/>
              <a:t>Number of large systems with 90</a:t>
            </a:r>
            <a:r>
              <a:rPr lang="en-US" altLang="en-US" baseline="30000" dirty="0"/>
              <a:t>th</a:t>
            </a:r>
            <a:r>
              <a:rPr lang="en-US" altLang="en-US" baseline="0" dirty="0"/>
              <a:t> percentile sample over 15 ppb reduced by 90% since LCR in 1991.</a:t>
            </a:r>
          </a:p>
          <a:p>
            <a:r>
              <a:rPr lang="en-US" altLang="en-US" baseline="0" dirty="0"/>
              <a:t>2010: 535,000 children had BLL of 5 ug/dL.  In 2014, 8.5% of children with high BLL. (Ref. </a:t>
            </a:r>
          </a:p>
          <a:p>
            <a:r>
              <a:rPr lang="en-US" altLang="en-US" baseline="0" dirty="0"/>
              <a:t>Health effects – delays in physical and mental development in children, affects hematologic, gastrointestinal, cardiovascular systems.  Kidney problems and High blood pressure in adults.  Carcinogenic in children and adults.</a:t>
            </a:r>
          </a:p>
          <a:p>
            <a:r>
              <a:rPr lang="en-US" altLang="en-US" baseline="0" dirty="0"/>
              <a:t>CDC (Centers for Disease Control and Prevention), and EPA say safe level is ZERO.</a:t>
            </a:r>
          </a:p>
          <a:p>
            <a:r>
              <a:rPr lang="en-US" altLang="en-US" baseline="0" dirty="0"/>
              <a:t>1996 – Congress amended SDWA to prohibit lead fittings and fixtures.  2011 Lead Reduction Act reduced lead in fixtures from 8% to 0.25%.</a:t>
            </a:r>
          </a:p>
          <a:p>
            <a:endParaRPr lang="en-US" altLang="en-US" baseline="0" dirty="0"/>
          </a:p>
          <a:p>
            <a:endParaRPr lang="en-US" altLang="en-US" dirty="0"/>
          </a:p>
        </p:txBody>
      </p:sp>
    </p:spTree>
    <p:extLst>
      <p:ext uri="{BB962C8B-B14F-4D97-AF65-F5344CB8AC3E}">
        <p14:creationId xmlns:p14="http://schemas.microsoft.com/office/powerpoint/2010/main" val="393967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C28B55E-759E-4047-82FE-969E08E097BB}" type="slidenum">
              <a:rPr kumimoji="0" lang="en-GB"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097" name="Rectangle 1"/>
          <p:cNvSpPr txBox="1">
            <a:spLocks noGrp="1" noRot="1" noChangeAspect="1"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01613" y="4414911"/>
            <a:ext cx="5608606" cy="4099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1976-1980 median blood level of a child = 15 micrograms per deciliter</a:t>
            </a:r>
          </a:p>
          <a:p>
            <a:r>
              <a:rPr lang="en-US" altLang="en-US" dirty="0"/>
              <a:t>Current median B.L. = 1 ug/dL.</a:t>
            </a:r>
            <a:r>
              <a:rPr lang="en-US" altLang="en-US" baseline="0" dirty="0"/>
              <a:t>  Reduction due to removal of lead from gasoline &amp; paints, reduction in plumbing fixtures, and reduced drinking water exposure.</a:t>
            </a:r>
          </a:p>
          <a:p>
            <a:r>
              <a:rPr lang="en-US" altLang="en-US" baseline="0" dirty="0"/>
              <a:t>Number of large systems with 90</a:t>
            </a:r>
            <a:r>
              <a:rPr lang="en-US" altLang="en-US" baseline="30000" dirty="0"/>
              <a:t>th</a:t>
            </a:r>
            <a:r>
              <a:rPr lang="en-US" altLang="en-US" baseline="0" dirty="0"/>
              <a:t> percentile sample over 15 ppb reduced by 90% since LCR in 1991.</a:t>
            </a:r>
          </a:p>
          <a:p>
            <a:r>
              <a:rPr lang="en-US" altLang="en-US" baseline="0" dirty="0"/>
              <a:t>2010: 535,000 children had BLL of 5 ug/dL.  In 2014, 8.5% of children with high BLL. (Ref. </a:t>
            </a:r>
          </a:p>
          <a:p>
            <a:r>
              <a:rPr lang="en-US" altLang="en-US" baseline="0" dirty="0"/>
              <a:t>Health effects – delays in physical and mental development in children, affects hematologic, gastrointestinal, cardiovascular systems.  Kidney problems and High blood pressure in adults.  Carcinogenic in children and adults.</a:t>
            </a:r>
          </a:p>
          <a:p>
            <a:r>
              <a:rPr lang="en-US" altLang="en-US" baseline="0" dirty="0"/>
              <a:t>CDC (Centers for Disease Control and Prevention), and EPA say safe level is ZERO.</a:t>
            </a:r>
          </a:p>
          <a:p>
            <a:r>
              <a:rPr lang="en-US" altLang="en-US" baseline="0" dirty="0"/>
              <a:t>1996 – Congress amended SDWA to prohibit lead fittings and fixtures.  2011 Lead Reduction Act reduced lead in fixtures from 8% to 0.25%.</a:t>
            </a:r>
          </a:p>
          <a:p>
            <a:endParaRPr lang="en-US" altLang="en-US" baseline="0" dirty="0"/>
          </a:p>
          <a:p>
            <a:endParaRPr lang="en-US" altLang="en-US" dirty="0"/>
          </a:p>
        </p:txBody>
      </p:sp>
    </p:spTree>
    <p:extLst>
      <p:ext uri="{BB962C8B-B14F-4D97-AF65-F5344CB8AC3E}">
        <p14:creationId xmlns:p14="http://schemas.microsoft.com/office/powerpoint/2010/main" val="374410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96550B-A7BB-4280-9D0C-2EDC380CA704}"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9871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of source – every time start or stop purchased water (e.g., drought supply)</a:t>
            </a:r>
          </a:p>
          <a:p>
            <a:endParaRPr lang="en-US" dirty="0"/>
          </a:p>
          <a:p>
            <a:r>
              <a:rPr lang="en-US" dirty="0"/>
              <a:t>EPA</a:t>
            </a:r>
            <a:r>
              <a:rPr lang="en-US" baseline="0" dirty="0"/>
              <a:t> White Paper: Road construction or maintenance of gas or buried power lines can cause disturbance of LSLs, in some cases introducing high levels of lead into drinking water through the release of lead particulates into the d.w. distribution system.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96550B-A7BB-4280-9D0C-2EDC380CA704}"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39916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LCR is a treatment</a:t>
            </a:r>
            <a:r>
              <a:rPr lang="en-US" baseline="0" dirty="0"/>
              <a:t> rule, not an MCL.  Monitors effectiveness of corrosion control, not health effects.  Also, 90</a:t>
            </a:r>
            <a:r>
              <a:rPr lang="en-US" baseline="30000" dirty="0"/>
              <a:t>th</a:t>
            </a:r>
            <a:r>
              <a:rPr lang="en-US" baseline="0" dirty="0"/>
              <a:t> percentile allows individual high results.</a:t>
            </a:r>
          </a:p>
          <a:p>
            <a:r>
              <a:rPr lang="en-US" baseline="0" dirty="0"/>
              <a:t>Water utilities have (unfairly) been accused on “gaming” compliance.  It is difficult to find and retain sites meeting proper location, time and protocol of sample collection.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96550B-A7BB-4280-9D0C-2EDC380CA704}"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4766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White Paper 2016: Estimated 6.5 to 10 million homes have LSLs or PLSLs</a:t>
            </a:r>
          </a:p>
          <a:p>
            <a:r>
              <a:rPr lang="en-US" dirty="0"/>
              <a:t>LSLs often in poorer urban environments – issue</a:t>
            </a:r>
            <a:r>
              <a:rPr lang="en-US" baseline="0" dirty="0"/>
              <a:t> of environmental justice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96550B-A7BB-4280-9D0C-2EDC380CA704}"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36861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Children’s Health Agencies recommended that Partial LSLRs should be banned (Oct. 2016)</a:t>
            </a:r>
          </a:p>
          <a:p>
            <a:r>
              <a:rPr lang="en-US" dirty="0"/>
              <a:t>Some cities</a:t>
            </a:r>
            <a:r>
              <a:rPr lang="en-US" baseline="0" dirty="0"/>
              <a:t> have completed or are aggressively moving forward w/ full LSLR – Lansing MI; Madison WI; Boston MA.</a:t>
            </a:r>
          </a:p>
          <a:p>
            <a:r>
              <a:rPr lang="en-US" baseline="0" dirty="0"/>
              <a:t>No estimate available for benefit of reduced d.w. exposure </a:t>
            </a:r>
            <a:r>
              <a:rPr lang="en-US" baseline="0" dirty="0">
                <a:sym typeface="Wingdings" panose="05000000000000000000" pitchFamily="2" charset="2"/>
              </a:rPr>
              <a:t> for lead paint reduction, est. benefit of $17 to $221. (Ref. Environmental Health Perspectives, 2009).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96550B-A7BB-4280-9D0C-2EDC380CA704}"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592021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Nationwide</a:t>
            </a:r>
            <a:r>
              <a:rPr lang="en-US" baseline="0" dirty="0"/>
              <a:t> estimate of LSLs tracks w/AW estimate of 150,000 and cost of $500 to $800 million</a:t>
            </a:r>
          </a:p>
          <a:p>
            <a:r>
              <a:rPr lang="en-US" baseline="0" dirty="0"/>
              <a:t>Est. national cost of full LSLR = $2,500 to $8,000 per line</a:t>
            </a:r>
          </a:p>
          <a:p>
            <a:r>
              <a:rPr lang="en-US" baseline="0" dirty="0"/>
              <a:t>Cost recovery </a:t>
            </a:r>
            <a:r>
              <a:rPr lang="en-US" baseline="0" dirty="0">
                <a:sym typeface="Wingdings" panose="05000000000000000000" pitchFamily="2" charset="2"/>
              </a:rPr>
              <a:t> consider customer-side as a restoration cost?  E.g., similar to sidewalk repair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96550B-A7BB-4280-9D0C-2EDC380CA704}"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47478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077200" cy="1470025"/>
          </a:xfrm>
        </p:spPr>
        <p:txBody>
          <a:bodyPr/>
          <a:lstStyle>
            <a:lvl1pPr>
              <a:defRPr baseline="0">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33400" y="3886200"/>
            <a:ext cx="80010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6448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7" name="Text Placeholder 6"/>
          <p:cNvSpPr>
            <a:spLocks noGrp="1"/>
          </p:cNvSpPr>
          <p:nvPr>
            <p:ph type="body" sz="quarter" idx="13"/>
          </p:nvPr>
        </p:nvSpPr>
        <p:spPr>
          <a:xfrm>
            <a:off x="457200" y="1676400"/>
            <a:ext cx="8229600" cy="36576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619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accent1"/>
                </a:solidFill>
                <a:latin typeface="Arial" pitchFamily="34" charset="0"/>
                <a:cs typeface="Arial" pitchFamily="34" charset="0"/>
              </a:defRPr>
            </a:lvl1pPr>
          </a:lstStyle>
          <a:p>
            <a:r>
              <a:rPr lang="en-US" dirty="0"/>
              <a:t>Click to add text</a:t>
            </a:r>
          </a:p>
        </p:txBody>
      </p:sp>
      <p:sp>
        <p:nvSpPr>
          <p:cNvPr id="9" name="Text Placeholder 8"/>
          <p:cNvSpPr>
            <a:spLocks noGrp="1"/>
          </p:cNvSpPr>
          <p:nvPr>
            <p:ph type="body" sz="quarter" idx="13"/>
          </p:nvPr>
        </p:nvSpPr>
        <p:spPr>
          <a:xfrm>
            <a:off x="457200" y="1676400"/>
            <a:ext cx="3962400" cy="3733800"/>
          </a:xfrm>
        </p:spPr>
        <p:txBody>
          <a:bodyPr/>
          <a:lstStyle>
            <a:lvl1pPr marL="0" indent="0">
              <a:buNone/>
              <a:defRPr>
                <a:latin typeface="Arial" pitchFamily="34" charset="0"/>
                <a:cs typeface="Arial" pitchFamily="34" charset="0"/>
              </a:defRPr>
            </a:lvl1pPr>
            <a:lvl2pPr marL="457200" indent="0">
              <a:buNone/>
              <a:defRPr>
                <a:latin typeface="Arial" pitchFamily="34" charset="0"/>
                <a:cs typeface="Arial" pitchFamily="34" charset="0"/>
              </a:defRPr>
            </a:lvl2pPr>
            <a:lvl3pPr marL="914400" indent="0">
              <a:buNone/>
              <a:defRPr>
                <a:latin typeface="Arial" pitchFamily="34" charset="0"/>
                <a:cs typeface="Arial" pitchFamily="34" charset="0"/>
              </a:defRPr>
            </a:lvl3pPr>
            <a:lvl4pPr marL="1371600" indent="0">
              <a:buNone/>
              <a:defRPr>
                <a:latin typeface="Arial" pitchFamily="34" charset="0"/>
                <a:cs typeface="Arial" pitchFamily="34" charset="0"/>
              </a:defRPr>
            </a:lvl4pPr>
            <a:lvl5pPr marL="1828800" indent="0">
              <a:buNone/>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4"/>
          </p:nvPr>
        </p:nvSpPr>
        <p:spPr>
          <a:xfrm>
            <a:off x="4648200" y="1676400"/>
            <a:ext cx="4038600" cy="3733800"/>
          </a:xfrm>
        </p:spPr>
        <p:txBody>
          <a:bodyPr/>
          <a:lstStyle>
            <a:lvl1pPr marL="0" indent="0">
              <a:buNone/>
              <a:defRPr>
                <a:latin typeface="Arial" pitchFamily="34" charset="0"/>
                <a:cs typeface="Arial" pitchFamily="34" charset="0"/>
              </a:defRPr>
            </a:lvl1pPr>
            <a:lvl2pPr marL="457200" indent="0">
              <a:buNone/>
              <a:defRPr>
                <a:latin typeface="Arial" pitchFamily="34" charset="0"/>
                <a:cs typeface="Arial" pitchFamily="34" charset="0"/>
              </a:defRPr>
            </a:lvl2pPr>
            <a:lvl3pPr marL="914400" indent="0">
              <a:buNone/>
              <a:defRPr>
                <a:latin typeface="Arial" pitchFamily="34" charset="0"/>
                <a:cs typeface="Arial" pitchFamily="34" charset="0"/>
              </a:defRPr>
            </a:lvl3pPr>
            <a:lvl4pPr marL="1371600" indent="0">
              <a:buNone/>
              <a:defRPr>
                <a:latin typeface="Arial" pitchFamily="34" charset="0"/>
                <a:cs typeface="Arial" pitchFamily="34" charset="0"/>
              </a:defRPr>
            </a:lvl4pPr>
            <a:lvl5pPr marL="1828800" indent="0">
              <a:buNone/>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580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3200"/>
            <a:ext cx="8229600" cy="1143000"/>
          </a:xfrm>
        </p:spPr>
        <p:txBody>
          <a:bodyPr/>
          <a:lstStyle>
            <a:lvl1pPr algn="ctr">
              <a:defRPr>
                <a:solidFill>
                  <a:schemeClr val="bg1"/>
                </a:solidFill>
                <a:latin typeface="Arial" pitchFamily="34" charset="0"/>
                <a:cs typeface="Arial" pitchFamily="34" charset="0"/>
              </a:defRPr>
            </a:lvl1pPr>
          </a:lstStyle>
          <a:p>
            <a:r>
              <a:rPr lang="en-US" dirty="0"/>
              <a:t>Section Header</a:t>
            </a:r>
          </a:p>
        </p:txBody>
      </p:sp>
    </p:spTree>
    <p:extLst>
      <p:ext uri="{BB962C8B-B14F-4D97-AF65-F5344CB8AC3E}">
        <p14:creationId xmlns:p14="http://schemas.microsoft.com/office/powerpoint/2010/main" val="175434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457200" y="1752600"/>
            <a:ext cx="8229600" cy="3505200"/>
          </a:xfrm>
        </p:spPr>
        <p:txBody>
          <a:bodyPr/>
          <a:lstStyle>
            <a:lvl1pPr>
              <a:defRPr>
                <a:latin typeface="Arial" pitchFamily="34" charset="0"/>
                <a:cs typeface="Arial" pitchFamily="34" charset="0"/>
              </a:defRPr>
            </a:lvl1pPr>
          </a:lstStyle>
          <a:p>
            <a:r>
              <a:rPr lang="en-US" dirty="0"/>
              <a:t>Click icon to add chart</a:t>
            </a:r>
          </a:p>
        </p:txBody>
      </p:sp>
    </p:spTree>
    <p:extLst>
      <p:ext uri="{BB962C8B-B14F-4D97-AF65-F5344CB8AC3E}">
        <p14:creationId xmlns:p14="http://schemas.microsoft.com/office/powerpoint/2010/main" val="46641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7" name="Table Placeholder 6"/>
          <p:cNvSpPr>
            <a:spLocks noGrp="1"/>
          </p:cNvSpPr>
          <p:nvPr>
            <p:ph type="tbl" sz="quarter" idx="10"/>
          </p:nvPr>
        </p:nvSpPr>
        <p:spPr>
          <a:xfrm>
            <a:off x="457200" y="1600200"/>
            <a:ext cx="8229600" cy="3810000"/>
          </a:xfrm>
        </p:spPr>
        <p:txBody>
          <a:bodyPr/>
          <a:lstStyle>
            <a:lvl1pPr>
              <a:defRPr>
                <a:latin typeface="Arial" pitchFamily="34" charset="0"/>
                <a:cs typeface="Arial" pitchFamily="34" charset="0"/>
              </a:defRPr>
            </a:lvl1pPr>
          </a:lstStyle>
          <a:p>
            <a:r>
              <a:rPr lang="en-US" dirty="0"/>
              <a:t>Click icon to add table</a:t>
            </a:r>
          </a:p>
        </p:txBody>
      </p:sp>
    </p:spTree>
    <p:extLst>
      <p:ext uri="{BB962C8B-B14F-4D97-AF65-F5344CB8AC3E}">
        <p14:creationId xmlns:p14="http://schemas.microsoft.com/office/powerpoint/2010/main" val="296100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AW - PowerPoint 201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2226" name="Rectangle 2"/>
          <p:cNvSpPr>
            <a:spLocks noGrp="1" noChangeArrowheads="1"/>
          </p:cNvSpPr>
          <p:nvPr>
            <p:ph type="ctrTitle"/>
          </p:nvPr>
        </p:nvSpPr>
        <p:spPr>
          <a:xfrm>
            <a:off x="533400" y="2590800"/>
            <a:ext cx="5562600" cy="1143000"/>
          </a:xfrm>
        </p:spPr>
        <p:txBody>
          <a:bodyPr/>
          <a:lstStyle>
            <a:lvl1pPr>
              <a:defRPr>
                <a:solidFill>
                  <a:schemeClr val="bg1"/>
                </a:solidFill>
              </a:defRPr>
            </a:lvl1pPr>
          </a:lstStyle>
          <a:p>
            <a:r>
              <a:rPr lang="en-US"/>
              <a:t>Click to edit Master title style</a:t>
            </a:r>
          </a:p>
        </p:txBody>
      </p:sp>
      <p:sp>
        <p:nvSpPr>
          <p:cNvPr id="52227" name="Rectangle 3"/>
          <p:cNvSpPr>
            <a:spLocks noGrp="1" noChangeArrowheads="1"/>
          </p:cNvSpPr>
          <p:nvPr>
            <p:ph type="subTitle" idx="1"/>
          </p:nvPr>
        </p:nvSpPr>
        <p:spPr>
          <a:xfrm>
            <a:off x="533400" y="3810000"/>
            <a:ext cx="5562600" cy="1676400"/>
          </a:xfrm>
        </p:spPr>
        <p:txBody>
          <a:bodyPr/>
          <a:lstStyle>
            <a:lvl1pPr marL="0" indent="0">
              <a:buFontTx/>
              <a:buNone/>
              <a:defRPr sz="1600">
                <a:solidFill>
                  <a:schemeClr val="bg1"/>
                </a:solidFill>
              </a:defRPr>
            </a:lvl1pPr>
          </a:lstStyle>
          <a:p>
            <a:r>
              <a:rPr lang="en-US"/>
              <a:t>Click to edit Master subtitle style</a:t>
            </a:r>
          </a:p>
        </p:txBody>
      </p:sp>
    </p:spTree>
    <p:extLst>
      <p:ext uri="{BB962C8B-B14F-4D97-AF65-F5344CB8AC3E}">
        <p14:creationId xmlns:p14="http://schemas.microsoft.com/office/powerpoint/2010/main" val="347778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089025"/>
            <a:ext cx="8077200" cy="434975"/>
          </a:xfrm>
        </p:spPr>
        <p:txBody>
          <a:bodyPr/>
          <a:lstStyle/>
          <a:p>
            <a:r>
              <a:rPr lang="en-US"/>
              <a:t>Click to edit Master title style</a:t>
            </a:r>
          </a:p>
        </p:txBody>
      </p:sp>
      <p:sp>
        <p:nvSpPr>
          <p:cNvPr id="3" name="Content Placeholder 2"/>
          <p:cNvSpPr>
            <a:spLocks noGrp="1"/>
          </p:cNvSpPr>
          <p:nvPr>
            <p:ph idx="1"/>
          </p:nvPr>
        </p:nvSpPr>
        <p:spPr>
          <a:xfrm>
            <a:off x="381000" y="1600200"/>
            <a:ext cx="8077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63000" y="6553200"/>
            <a:ext cx="381000" cy="304800"/>
          </a:xfrm>
        </p:spPr>
        <p:txBody>
          <a:bodyPr/>
          <a:lstStyle>
            <a:lvl1pPr>
              <a:defRPr/>
            </a:lvl1pPr>
          </a:lstStyle>
          <a:p>
            <a:fld id="{598CF680-C3BB-493D-AEDB-7B2FAAAE029B}" type="slidenum">
              <a:rPr lang="en-US" altLang="en-US"/>
              <a:pPr/>
              <a:t>‹#›</a:t>
            </a:fld>
            <a:endParaRPr lang="en-US" altLang="en-US" dirty="0"/>
          </a:p>
        </p:txBody>
      </p:sp>
    </p:spTree>
    <p:extLst>
      <p:ext uri="{BB962C8B-B14F-4D97-AF65-F5344CB8AC3E}">
        <p14:creationId xmlns:p14="http://schemas.microsoft.com/office/powerpoint/2010/main" val="250570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8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8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920"/>
            <a:ext cx="2133600" cy="363820"/>
          </a:xfrm>
          <a:prstGeom prst="rect">
            <a:avLst/>
          </a:prstGeom>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a:xfrm>
            <a:off x="3124200" y="6356920"/>
            <a:ext cx="2895600" cy="363820"/>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79B872E-1D3E-4C40-9986-5CA6542D39E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1733158"/>
      </p:ext>
    </p:extLst>
  </p:cSld>
  <p:clrMapOvr>
    <a:masterClrMapping/>
  </p:clrMapOvr>
  <p:transition advClick="0" advTm="15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BD59B-07F9-40D6-B3B4-AFEB52AD279F}" type="datetimeFigureOut">
              <a:rPr lang="en-US" smtClean="0">
                <a:solidFill>
                  <a:prstClr val="black">
                    <a:tint val="75000"/>
                  </a:prstClr>
                </a:solidFill>
              </a:rPr>
              <a:pPr/>
              <a:t>5/26/2017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934FE-A0F4-4EE7-9DB1-0A42DF34A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01794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AW - PowerPoint 20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1981200"/>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6"/>
          <p:cNvSpPr>
            <a:spLocks noGrp="1" noChangeArrowheads="1"/>
          </p:cNvSpPr>
          <p:nvPr>
            <p:ph type="sldNum" sz="quarter" idx="4"/>
          </p:nvPr>
        </p:nvSpPr>
        <p:spPr bwMode="auto">
          <a:xfrm>
            <a:off x="8763000" y="6553200"/>
            <a:ext cx="381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solidFill>
                  <a:schemeClr val="accent1"/>
                </a:solidFill>
              </a:defRPr>
            </a:lvl1pPr>
          </a:lstStyle>
          <a:p>
            <a:fld id="{19D64AA5-367D-45F4-A891-2B01BFA695DF}" type="slidenum">
              <a:rPr lang="en-US" altLang="en-US"/>
              <a:pPr/>
              <a:t>‹#›</a:t>
            </a:fld>
            <a:endParaRPr lang="en-US" altLang="en-US" dirty="0"/>
          </a:p>
        </p:txBody>
      </p:sp>
      <p:sp>
        <p:nvSpPr>
          <p:cNvPr id="1036" name="Rectangle 3"/>
          <p:cNvSpPr>
            <a:spLocks noGrp="1" noChangeArrowheads="1"/>
          </p:cNvSpPr>
          <p:nvPr>
            <p:ph type="body" idx="1"/>
          </p:nvPr>
        </p:nvSpPr>
        <p:spPr bwMode="auto">
          <a:xfrm>
            <a:off x="381000" y="1600200"/>
            <a:ext cx="807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 20 pt</a:t>
            </a:r>
          </a:p>
          <a:p>
            <a:pPr lvl="1"/>
            <a:r>
              <a:rPr lang="en-US" altLang="en-US"/>
              <a:t>Second level 20 pt</a:t>
            </a:r>
          </a:p>
          <a:p>
            <a:pPr lvl="2"/>
            <a:r>
              <a:rPr lang="en-US" altLang="en-US"/>
              <a:t>Third level</a:t>
            </a:r>
          </a:p>
          <a:p>
            <a:pPr lvl="3"/>
            <a:r>
              <a:rPr lang="en-US" altLang="en-US"/>
              <a:t>Fourth level</a:t>
            </a:r>
          </a:p>
          <a:p>
            <a:pPr lvl="4"/>
            <a:r>
              <a:rPr lang="en-US" altLang="en-US"/>
              <a:t>Fifth level</a:t>
            </a:r>
          </a:p>
        </p:txBody>
      </p:sp>
      <p:sp>
        <p:nvSpPr>
          <p:cNvPr id="1035" name="Rectangle 2"/>
          <p:cNvSpPr>
            <a:spLocks noGrp="1" noChangeArrowheads="1"/>
          </p:cNvSpPr>
          <p:nvPr>
            <p:ph type="title"/>
          </p:nvPr>
        </p:nvSpPr>
        <p:spPr bwMode="auto">
          <a:xfrm>
            <a:off x="381000" y="1089025"/>
            <a:ext cx="8077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8" name="Picture 14" descr="AMWaterLogo_Horizontal_Whi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3650" y="152400"/>
            <a:ext cx="2190750" cy="41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1803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2pPr>
      <a:lvl3pPr algn="l"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3pPr>
      <a:lvl4pPr algn="l"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4pPr>
      <a:lvl5pPr algn="l"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lr>
          <a:schemeClr val="accent2"/>
        </a:buClr>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ea typeface="+mn-ea"/>
        </a:defRPr>
      </a:lvl2pPr>
      <a:lvl3pPr marL="1143000" indent="-228600" algn="l" rtl="0" eaLnBrk="1" fontAlgn="base" hangingPunct="1">
        <a:spcBef>
          <a:spcPct val="20000"/>
        </a:spcBef>
        <a:spcAft>
          <a:spcPct val="0"/>
        </a:spcAft>
        <a:buClr>
          <a:schemeClr val="accent2"/>
        </a:buClr>
        <a:buSzPct val="55000"/>
        <a:buFont typeface="Zapf Dingbats" charset="2"/>
        <a:buChar char=""/>
        <a:defRPr>
          <a:solidFill>
            <a:schemeClr val="tx1"/>
          </a:solidFill>
          <a:latin typeface="+mn-lt"/>
          <a:ea typeface="+mn-ea"/>
        </a:defRPr>
      </a:lvl3pPr>
      <a:lvl4pPr marL="1600200" indent="-228600" algn="l" rtl="0" eaLnBrk="1" fontAlgn="base" hangingPunct="1">
        <a:spcBef>
          <a:spcPct val="20000"/>
        </a:spcBef>
        <a:spcAft>
          <a:spcPct val="0"/>
        </a:spcAft>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814" y="2895600"/>
            <a:ext cx="7634786" cy="1143000"/>
          </a:xfrm>
        </p:spPr>
        <p:txBody>
          <a:bodyPr/>
          <a:lstStyle/>
          <a:p>
            <a:r>
              <a:rPr lang="en-US" dirty="0">
                <a:solidFill>
                  <a:srgbClr val="0070C0"/>
                </a:solidFill>
              </a:rPr>
              <a:t>A Coordinated Approach to Reduce Lead Exposure from Drinking Water </a:t>
            </a:r>
          </a:p>
        </p:txBody>
      </p:sp>
      <p:sp>
        <p:nvSpPr>
          <p:cNvPr id="3" name="Subtitle 2"/>
          <p:cNvSpPr>
            <a:spLocks noGrp="1"/>
          </p:cNvSpPr>
          <p:nvPr>
            <p:ph type="subTitle" idx="1"/>
          </p:nvPr>
        </p:nvSpPr>
        <p:spPr>
          <a:xfrm>
            <a:off x="609600" y="4191000"/>
            <a:ext cx="8077200" cy="1676400"/>
          </a:xfrm>
        </p:spPr>
        <p:txBody>
          <a:bodyPr/>
          <a:lstStyle/>
          <a:p>
            <a:r>
              <a:rPr lang="en-US" dirty="0">
                <a:solidFill>
                  <a:srgbClr val="0070C0"/>
                </a:solidFill>
              </a:rPr>
              <a:t>Gary Naumick</a:t>
            </a:r>
          </a:p>
          <a:p>
            <a:r>
              <a:rPr lang="en-US" dirty="0">
                <a:solidFill>
                  <a:srgbClr val="0070C0"/>
                </a:solidFill>
              </a:rPr>
              <a:t>Vice President of Engineering and Asset Management</a:t>
            </a:r>
          </a:p>
          <a:p>
            <a:r>
              <a:rPr lang="en-US" dirty="0">
                <a:solidFill>
                  <a:srgbClr val="0070C0"/>
                </a:solidFill>
              </a:rPr>
              <a:t>American Water</a:t>
            </a:r>
          </a:p>
          <a:p>
            <a:endParaRPr lang="en-US" dirty="0">
              <a:solidFill>
                <a:srgbClr val="0070C0"/>
              </a:solidFill>
            </a:endParaRPr>
          </a:p>
          <a:p>
            <a:r>
              <a:rPr lang="en-US" dirty="0" smtClean="0">
                <a:solidFill>
                  <a:srgbClr val="0070C0"/>
                </a:solidFill>
              </a:rPr>
              <a:t>National Association of State Utility Consumer Advocates</a:t>
            </a:r>
            <a:endParaRPr lang="en-US" dirty="0">
              <a:solidFill>
                <a:srgbClr val="0070C0"/>
              </a:solidFill>
            </a:endParaRPr>
          </a:p>
          <a:p>
            <a:r>
              <a:rPr lang="en-US" dirty="0" smtClean="0">
                <a:solidFill>
                  <a:srgbClr val="0070C0"/>
                </a:solidFill>
              </a:rPr>
              <a:t>2017 Mid-Year Meeting</a:t>
            </a:r>
            <a:endParaRPr lang="en-US" dirty="0">
              <a:solidFill>
                <a:srgbClr val="0070C0"/>
              </a:solidFill>
            </a:endParaRPr>
          </a:p>
          <a:p>
            <a:r>
              <a:rPr lang="en-US" dirty="0" smtClean="0">
                <a:solidFill>
                  <a:srgbClr val="0070C0"/>
                </a:solidFill>
              </a:rPr>
              <a:t>June </a:t>
            </a:r>
            <a:r>
              <a:rPr lang="en-US" dirty="0">
                <a:solidFill>
                  <a:srgbClr val="0070C0"/>
                </a:solidFill>
              </a:rPr>
              <a:t>5</a:t>
            </a:r>
            <a:r>
              <a:rPr lang="en-US" dirty="0" smtClean="0">
                <a:solidFill>
                  <a:srgbClr val="0070C0"/>
                </a:solidFill>
              </a:rPr>
              <a:t>, </a:t>
            </a:r>
            <a:r>
              <a:rPr lang="en-US" dirty="0">
                <a:solidFill>
                  <a:srgbClr val="0070C0"/>
                </a:solidFill>
              </a:rPr>
              <a:t>2017</a:t>
            </a:r>
          </a:p>
        </p:txBody>
      </p:sp>
      <p:pic>
        <p:nvPicPr>
          <p:cNvPr id="5" name="Picture 7" descr="AMWaterLogo_VERTICAL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1000"/>
            <a:ext cx="3152775" cy="121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381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98CF680-C3BB-493D-AEDB-7B2FAAAE029B}" type="slidenum">
              <a:rPr kumimoji="0" lang="en-US" altLang="en-US" sz="1000" b="0" i="0" u="none" strike="noStrike" kern="1200" cap="none" spc="0" normalizeH="0" baseline="0" noProof="0" smtClean="0">
                <a:ln>
                  <a:noFill/>
                </a:ln>
                <a:solidFill>
                  <a:srgbClr val="0099D7"/>
                </a:solidFill>
                <a:effectLst/>
                <a:uLnTx/>
                <a:uFillTx/>
                <a:latin typeface="Arial" charset="0"/>
                <a:ea typeface="ＭＳ Ｐゴシック" charset="-128"/>
              </a:rPr>
              <a:pPr marL="0" marR="0" lvl="0" indent="0" algn="ctr" defTabSz="914400" rtl="0" eaLnBrk="0" fontAlgn="base" latinLnBrk="0" hangingPunct="0">
                <a:lnSpc>
                  <a:spcPct val="100000"/>
                </a:lnSpc>
                <a:spcBef>
                  <a:spcPct val="0"/>
                </a:spcBef>
                <a:spcAft>
                  <a:spcPct val="0"/>
                </a:spcAft>
                <a:buClrTx/>
                <a:buSzTx/>
                <a:buFontTx/>
                <a:buNone/>
                <a:tabLst/>
                <a:defRPr/>
              </a:pPr>
              <a:t>10</a:t>
            </a:fld>
            <a:endParaRPr kumimoji="0" lang="en-US" altLang="en-US" sz="1000" b="0" i="0" u="none" strike="noStrike" kern="1200" cap="none" spc="0" normalizeH="0" baseline="0" noProof="0" dirty="0">
              <a:ln>
                <a:noFill/>
              </a:ln>
              <a:solidFill>
                <a:srgbClr val="0099D7"/>
              </a:solidFill>
              <a:effectLst/>
              <a:uLnTx/>
              <a:uFillTx/>
              <a:latin typeface="Arial" charset="0"/>
              <a:ea typeface="ＭＳ Ｐゴシック" charset="-128"/>
            </a:endParaRPr>
          </a:p>
        </p:txBody>
      </p:sp>
      <p:sp>
        <p:nvSpPr>
          <p:cNvPr id="7" name="TextBox 6"/>
          <p:cNvSpPr txBox="1"/>
          <p:nvPr/>
        </p:nvSpPr>
        <p:spPr>
          <a:xfrm>
            <a:off x="3390900" y="1447800"/>
            <a:ext cx="5562600" cy="3046988"/>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The goal of Full LSL </a:t>
            </a:r>
            <a:r>
              <a:rPr kumimoji="0" lang="en-US" sz="2400" b="0" i="0" u="none" strike="noStrike" kern="1200" cap="none" spc="0" normalizeH="0" baseline="0" noProof="0" dirty="0" smtClean="0">
                <a:ln>
                  <a:noFill/>
                </a:ln>
                <a:solidFill>
                  <a:srgbClr val="666666"/>
                </a:solidFill>
                <a:effectLst/>
                <a:uLnTx/>
                <a:uFillTx/>
                <a:latin typeface="Arial" charset="0"/>
                <a:ea typeface="ＭＳ Ｐゴシック" charset="-128"/>
              </a:rPr>
              <a:t>removal  </a:t>
            </a: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endorsed by EPA, NDWAC, AWWA, stakeholders including 40+ child health agencies</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Results in greatly reduced potential for exposure over long term</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43000"/>
            <a:ext cx="3115306" cy="3115306"/>
          </a:xfrm>
          <a:prstGeom prst="rect">
            <a:avLst/>
          </a:prstGeom>
        </p:spPr>
      </p:pic>
      <p:sp>
        <p:nvSpPr>
          <p:cNvPr id="3" name="TextBox 2"/>
          <p:cNvSpPr txBox="1"/>
          <p:nvPr/>
        </p:nvSpPr>
        <p:spPr>
          <a:xfrm>
            <a:off x="304800" y="4648200"/>
            <a:ext cx="8458200" cy="1286506"/>
          </a:xfrm>
          <a:prstGeom prst="rect">
            <a:avLst/>
          </a:prstGeom>
          <a:noFill/>
        </p:spPr>
        <p:txBody>
          <a:bodyPr wrap="square" rtlCol="0">
            <a:spAutoFit/>
          </a:bodyPr>
          <a:lstStyle/>
          <a:p>
            <a:pPr lvl="0" algn="ctr" eaLnBrk="1" hangingPunct="1">
              <a:spcBef>
                <a:spcPct val="20000"/>
              </a:spcBef>
              <a:buClr>
                <a:srgbClr val="A9BB85"/>
              </a:buClr>
            </a:pPr>
            <a:r>
              <a:rPr lang="en-US" sz="2800" b="1" i="1" kern="0" dirty="0">
                <a:solidFill>
                  <a:schemeClr val="tx2"/>
                </a:solidFill>
                <a:latin typeface="Arial"/>
                <a:ea typeface="ＭＳ Ｐゴシック"/>
              </a:rPr>
              <a:t>“Our </a:t>
            </a:r>
            <a:r>
              <a:rPr lang="en-US" sz="2600" b="1" i="1" kern="0" dirty="0">
                <a:solidFill>
                  <a:schemeClr val="tx2"/>
                </a:solidFill>
                <a:latin typeface="Arial"/>
                <a:ea typeface="ＭＳ Ｐゴシック"/>
              </a:rPr>
              <a:t>communities</a:t>
            </a:r>
            <a:r>
              <a:rPr lang="en-US" sz="2800" b="1" i="1" kern="0" dirty="0">
                <a:solidFill>
                  <a:schemeClr val="tx2"/>
                </a:solidFill>
                <a:latin typeface="Arial"/>
                <a:ea typeface="ＭＳ Ｐゴシック"/>
              </a:rPr>
              <a:t> will be safer in the long run with no lead pipes in the ground”</a:t>
            </a:r>
          </a:p>
          <a:p>
            <a:pPr lvl="0" algn="ctr" eaLnBrk="1" hangingPunct="1">
              <a:spcBef>
                <a:spcPct val="20000"/>
              </a:spcBef>
              <a:buClr>
                <a:srgbClr val="A9BB85"/>
              </a:buClr>
            </a:pPr>
            <a:r>
              <a:rPr lang="en-US" sz="1800" b="1" kern="0" dirty="0">
                <a:solidFill>
                  <a:srgbClr val="666666"/>
                </a:solidFill>
                <a:latin typeface="Arial"/>
                <a:ea typeface="ＭＳ Ｐゴシック"/>
              </a:rPr>
              <a:t>– David LaFrance - </a:t>
            </a:r>
            <a:r>
              <a:rPr lang="en-US" sz="1800" b="1" kern="0" dirty="0" smtClean="0">
                <a:solidFill>
                  <a:srgbClr val="666666"/>
                </a:solidFill>
                <a:latin typeface="Arial"/>
                <a:ea typeface="ＭＳ Ｐゴシック"/>
              </a:rPr>
              <a:t>American Water Works Association, </a:t>
            </a:r>
            <a:r>
              <a:rPr lang="en-US" sz="1800" b="1" kern="0" dirty="0">
                <a:solidFill>
                  <a:srgbClr val="666666"/>
                </a:solidFill>
                <a:latin typeface="Arial"/>
                <a:ea typeface="ＭＳ Ｐゴシック"/>
              </a:rPr>
              <a:t>March 11, 2016</a:t>
            </a:r>
          </a:p>
        </p:txBody>
      </p:sp>
    </p:spTree>
    <p:extLst>
      <p:ext uri="{BB962C8B-B14F-4D97-AF65-F5344CB8AC3E}">
        <p14:creationId xmlns:p14="http://schemas.microsoft.com/office/powerpoint/2010/main" val="23883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98CF680-C3BB-493D-AEDB-7B2FAAAE029B}" type="slidenum">
              <a:rPr kumimoji="0" lang="en-US" altLang="en-US" sz="1000" b="0" i="0" u="none" strike="noStrike" kern="1200" cap="none" spc="0" normalizeH="0" baseline="0" noProof="0" smtClean="0">
                <a:ln>
                  <a:noFill/>
                </a:ln>
                <a:solidFill>
                  <a:srgbClr val="0099D7"/>
                </a:solidFill>
                <a:effectLst/>
                <a:uLnTx/>
                <a:uFillTx/>
                <a:latin typeface="Arial" charset="0"/>
                <a:ea typeface="ＭＳ Ｐゴシック" charset="-128"/>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altLang="en-US" sz="1000" b="0" i="0" u="none" strike="noStrike" kern="1200" cap="none" spc="0" normalizeH="0" baseline="0" noProof="0" dirty="0">
              <a:ln>
                <a:noFill/>
              </a:ln>
              <a:solidFill>
                <a:srgbClr val="0099D7"/>
              </a:solidFill>
              <a:effectLst/>
              <a:uLnTx/>
              <a:uFillTx/>
              <a:latin typeface="Arial" charset="0"/>
              <a:ea typeface="ＭＳ Ｐゴシック" charset="-128"/>
            </a:endParaRPr>
          </a:p>
        </p:txBody>
      </p:sp>
      <p:sp>
        <p:nvSpPr>
          <p:cNvPr id="7" name="TextBox 6"/>
          <p:cNvSpPr txBox="1"/>
          <p:nvPr/>
        </p:nvSpPr>
        <p:spPr>
          <a:xfrm>
            <a:off x="2743200" y="762000"/>
            <a:ext cx="6254889" cy="273921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666666">
                    <a:lumMod val="50000"/>
                  </a:srgbClr>
                </a:solidFill>
                <a:effectLst/>
                <a:uLnTx/>
                <a:uFillTx/>
                <a:latin typeface="Arial" charset="0"/>
                <a:ea typeface="ＭＳ Ｐゴシック" charset="-128"/>
              </a:rPr>
              <a:t>Issues &amp; </a:t>
            </a:r>
            <a:r>
              <a:rPr kumimoji="0" lang="en-US" sz="2800" b="1" i="0" u="sng" strike="noStrike" kern="1200" cap="none" spc="0" normalizeH="0" baseline="0" noProof="0" dirty="0" smtClean="0">
                <a:ln>
                  <a:noFill/>
                </a:ln>
                <a:solidFill>
                  <a:srgbClr val="666666">
                    <a:lumMod val="50000"/>
                  </a:srgbClr>
                </a:solidFill>
                <a:effectLst/>
                <a:uLnTx/>
                <a:uFillTx/>
                <a:latin typeface="Arial" charset="0"/>
                <a:ea typeface="ＭＳ Ｐゴシック" charset="-128"/>
              </a:rPr>
              <a:t>Challenges -</a:t>
            </a:r>
            <a:r>
              <a:rPr kumimoji="0" lang="en-US" sz="2800" b="1" i="0" u="sng" strike="noStrike" kern="1200" cap="none" spc="0" normalizeH="0" noProof="0" dirty="0" smtClean="0">
                <a:ln>
                  <a:noFill/>
                </a:ln>
                <a:solidFill>
                  <a:srgbClr val="666666">
                    <a:lumMod val="50000"/>
                  </a:srgbClr>
                </a:solidFill>
                <a:effectLst/>
                <a:uLnTx/>
                <a:uFillTx/>
                <a:latin typeface="Arial" charset="0"/>
                <a:ea typeface="ＭＳ Ｐゴシック" charset="-128"/>
              </a:rPr>
              <a:t> Operational</a:t>
            </a:r>
            <a:endParaRPr kumimoji="0" lang="en-US" sz="2800" b="1" i="0" u="sng" strike="noStrike" kern="1200" cap="none" spc="0" normalizeH="0" baseline="0" noProof="0" dirty="0">
              <a:ln>
                <a:noFill/>
              </a:ln>
              <a:solidFill>
                <a:srgbClr val="666666">
                  <a:lumMod val="50000"/>
                </a:srgbClr>
              </a:solidFill>
              <a:effectLst/>
              <a:uLnTx/>
              <a:uFillTx/>
              <a:latin typeface="Arial" charset="0"/>
              <a:ea typeface="ＭＳ Ｐゴシック" charset="-128"/>
            </a:endParaRP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a:p>
            <a:pPr marL="342900" indent="-342900">
              <a:buFont typeface="Arial" panose="020B0604020202020204" pitchFamily="34" charset="0"/>
              <a:buChar char="•"/>
              <a:defRPr/>
            </a:pPr>
            <a:endParaRPr lang="en-US" dirty="0">
              <a:solidFill>
                <a:srgbClr val="666666"/>
              </a:solidFill>
              <a:latin typeface="Arial" charset="0"/>
              <a:ea typeface="ＭＳ Ｐゴシック" charset="-128"/>
            </a:endParaRPr>
          </a:p>
          <a:p>
            <a:pPr marL="342900" indent="-342900">
              <a:buFont typeface="Arial" panose="020B0604020202020204" pitchFamily="34" charset="0"/>
              <a:buChar char="•"/>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a:p>
            <a:pPr marR="0" lvl="1" algn="l" defTabSz="914400" rtl="0" eaLnBrk="0" fontAlgn="base" latinLnBrk="0" hangingPunct="0">
              <a:lnSpc>
                <a:spcPct val="100000"/>
              </a:lnSpc>
              <a:spcBef>
                <a:spcPct val="0"/>
              </a:spcBef>
              <a:spcAft>
                <a:spcPct val="0"/>
              </a:spcAft>
              <a:buClrTx/>
              <a:buSzTx/>
              <a:tabLst/>
              <a:defRPr/>
            </a:pPr>
            <a:endParaRPr kumimoji="0" lang="en-US" sz="2400" b="0" i="0" u="none" strike="noStrike" kern="1200" cap="none" spc="0" normalizeH="0" baseline="0" noProof="0" dirty="0">
              <a:ln>
                <a:noFill/>
              </a:ln>
              <a:solidFill>
                <a:srgbClr val="979797"/>
              </a:solidFill>
              <a:effectLst/>
              <a:uLnTx/>
              <a:uFillTx/>
              <a:latin typeface="Arial" charset="0"/>
              <a:ea typeface="ＭＳ Ｐゴシック" charset="-128"/>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srgbClr val="FF0000"/>
              </a:solidFill>
              <a:effectLst/>
              <a:uLnTx/>
              <a:uFillTx/>
              <a:latin typeface="Arial" charset="0"/>
              <a:ea typeface="ＭＳ Ｐゴシック" charset="-128"/>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srgbClr val="FF0000"/>
              </a:solidFill>
              <a:effectLst/>
              <a:uLnTx/>
              <a:uFillTx/>
              <a:latin typeface="Arial" charset="0"/>
              <a:ea typeface="ＭＳ Ｐゴシック"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4401"/>
            <a:ext cx="2666999" cy="2895599"/>
          </a:xfrm>
          <a:prstGeom prst="rect">
            <a:avLst/>
          </a:prstGeom>
        </p:spPr>
      </p:pic>
      <p:sp>
        <p:nvSpPr>
          <p:cNvPr id="3" name="Rectangle 2"/>
          <p:cNvSpPr/>
          <p:nvPr/>
        </p:nvSpPr>
        <p:spPr>
          <a:xfrm>
            <a:off x="2719137" y="1505745"/>
            <a:ext cx="6160168" cy="2585323"/>
          </a:xfrm>
          <a:prstGeom prst="rect">
            <a:avLst/>
          </a:prstGeom>
        </p:spPr>
        <p:txBody>
          <a:bodyPr wrap="square">
            <a:spAutoFit/>
          </a:bodyPr>
          <a:lstStyle/>
          <a:p>
            <a:pPr marL="342900" lvl="0" indent="-342900">
              <a:buFont typeface="Arial" panose="020B0604020202020204" pitchFamily="34" charset="0"/>
              <a:buChar char="•"/>
              <a:defRPr/>
            </a:pPr>
            <a:r>
              <a:rPr lang="en-US" b="1" dirty="0">
                <a:solidFill>
                  <a:schemeClr val="tx1">
                    <a:lumMod val="50000"/>
                  </a:schemeClr>
                </a:solidFill>
                <a:latin typeface="Arial" charset="0"/>
                <a:ea typeface="ＭＳ Ｐゴシック" charset="-128"/>
              </a:rPr>
              <a:t>Partial replacement can cause lead </a:t>
            </a:r>
            <a:r>
              <a:rPr lang="en-US" b="1" dirty="0" smtClean="0">
                <a:solidFill>
                  <a:schemeClr val="tx1">
                    <a:lumMod val="50000"/>
                  </a:schemeClr>
                </a:solidFill>
                <a:latin typeface="Arial" charset="0"/>
                <a:ea typeface="ＭＳ Ｐゴシック" charset="-128"/>
              </a:rPr>
              <a:t>spike</a:t>
            </a:r>
          </a:p>
          <a:p>
            <a:pPr marL="342900" lvl="0" indent="-342900">
              <a:buFont typeface="Arial" panose="020B0604020202020204" pitchFamily="34" charset="0"/>
              <a:buChar char="•"/>
              <a:defRPr/>
            </a:pPr>
            <a:endParaRPr lang="en-US" b="1" dirty="0">
              <a:solidFill>
                <a:schemeClr val="tx1">
                  <a:lumMod val="50000"/>
                </a:schemeClr>
              </a:solidFill>
              <a:latin typeface="Arial" charset="0"/>
              <a:ea typeface="ＭＳ Ｐゴシック" charset="-128"/>
            </a:endParaRPr>
          </a:p>
          <a:p>
            <a:pPr marL="342900" lvl="0" indent="-342900">
              <a:buFont typeface="Arial" panose="020B0604020202020204" pitchFamily="34" charset="0"/>
              <a:buChar char="•"/>
              <a:defRPr/>
            </a:pPr>
            <a:r>
              <a:rPr lang="en-US" dirty="0">
                <a:solidFill>
                  <a:srgbClr val="666666"/>
                </a:solidFill>
                <a:latin typeface="Arial" charset="0"/>
                <a:ea typeface="ＭＳ Ｐゴシック" charset="-128"/>
              </a:rPr>
              <a:t>Partial LSLRs discouraged or prohibited</a:t>
            </a:r>
          </a:p>
          <a:p>
            <a:pPr marL="800100" lvl="1" indent="-342900">
              <a:buFont typeface="Arial" panose="020B0604020202020204" pitchFamily="34" charset="0"/>
              <a:buChar char="•"/>
              <a:defRPr/>
            </a:pPr>
            <a:r>
              <a:rPr lang="en-US" sz="2200" dirty="0">
                <a:solidFill>
                  <a:srgbClr val="666666"/>
                </a:solidFill>
                <a:latin typeface="Arial" charset="0"/>
                <a:ea typeface="ＭＳ Ｐゴシック" charset="-128"/>
              </a:rPr>
              <a:t>In short term, avoid construction activity impacting LSLs – </a:t>
            </a:r>
            <a:r>
              <a:rPr lang="en-US" sz="2200" u="sng" dirty="0">
                <a:solidFill>
                  <a:srgbClr val="666666"/>
                </a:solidFill>
                <a:latin typeface="Arial" charset="0"/>
                <a:ea typeface="ＭＳ Ｐゴシック" charset="-128"/>
              </a:rPr>
              <a:t>this is not sustainable </a:t>
            </a:r>
            <a:r>
              <a:rPr lang="en-US" sz="2200" dirty="0">
                <a:solidFill>
                  <a:srgbClr val="666666"/>
                </a:solidFill>
                <a:latin typeface="Arial" charset="0"/>
                <a:ea typeface="ＭＳ Ｐゴシック" charset="-128"/>
              </a:rPr>
              <a:t>long-term</a:t>
            </a:r>
          </a:p>
        </p:txBody>
      </p:sp>
      <p:sp>
        <p:nvSpPr>
          <p:cNvPr id="5" name="Rectangle 4"/>
          <p:cNvSpPr/>
          <p:nvPr/>
        </p:nvSpPr>
        <p:spPr>
          <a:xfrm>
            <a:off x="145911" y="4174153"/>
            <a:ext cx="8617089" cy="2677656"/>
          </a:xfrm>
          <a:prstGeom prst="rect">
            <a:avLst/>
          </a:prstGeom>
        </p:spPr>
        <p:txBody>
          <a:bodyPr wrap="square">
            <a:spAutoFit/>
          </a:bodyPr>
          <a:lstStyle/>
          <a:p>
            <a:pPr marL="342900" indent="-342900">
              <a:buFont typeface="Arial" panose="020B0604020202020204" pitchFamily="34" charset="0"/>
              <a:buChar char="•"/>
              <a:defRPr/>
            </a:pPr>
            <a:r>
              <a:rPr lang="en-US" dirty="0">
                <a:solidFill>
                  <a:srgbClr val="666666"/>
                </a:solidFill>
                <a:latin typeface="Arial" charset="0"/>
                <a:ea typeface="ＭＳ Ｐゴシック" charset="-128"/>
              </a:rPr>
              <a:t>Access / liability for conducting work on customer private property</a:t>
            </a:r>
          </a:p>
          <a:p>
            <a:pPr marL="342900" indent="-342900">
              <a:buFont typeface="Arial" panose="020B0604020202020204" pitchFamily="34" charset="0"/>
              <a:buChar char="•"/>
              <a:defRPr/>
            </a:pPr>
            <a:endParaRPr lang="en-US" dirty="0">
              <a:solidFill>
                <a:srgbClr val="666666"/>
              </a:solidFill>
              <a:latin typeface="Arial" charset="0"/>
              <a:ea typeface="ＭＳ Ｐゴシック" charset="-128"/>
            </a:endParaRPr>
          </a:p>
          <a:p>
            <a:pPr marL="342900" indent="-342900">
              <a:buFont typeface="Arial" panose="020B0604020202020204" pitchFamily="34" charset="0"/>
              <a:buChar char="•"/>
              <a:defRPr/>
            </a:pPr>
            <a:r>
              <a:rPr lang="en-US" dirty="0">
                <a:solidFill>
                  <a:srgbClr val="666666"/>
                </a:solidFill>
                <a:latin typeface="Arial" charset="0"/>
                <a:ea typeface="ＭＳ Ｐゴシック" charset="-128"/>
              </a:rPr>
              <a:t>Need comprehensive customer communication</a:t>
            </a:r>
          </a:p>
          <a:p>
            <a:pPr marL="800100" lvl="1" indent="-342900">
              <a:buFont typeface="Arial" panose="020B0604020202020204" pitchFamily="34" charset="0"/>
              <a:buChar char="•"/>
              <a:defRPr/>
            </a:pPr>
            <a:r>
              <a:rPr lang="en-US" dirty="0">
                <a:solidFill>
                  <a:srgbClr val="666666"/>
                </a:solidFill>
                <a:latin typeface="Arial" charset="0"/>
                <a:ea typeface="ＭＳ Ｐゴシック" charset="-128"/>
              </a:rPr>
              <a:t>Flushing, sampling</a:t>
            </a:r>
          </a:p>
          <a:p>
            <a:pPr marL="800100" lvl="1" indent="-342900">
              <a:buFont typeface="Arial" panose="020B0604020202020204" pitchFamily="34" charset="0"/>
              <a:buChar char="•"/>
              <a:defRPr/>
            </a:pPr>
            <a:endParaRPr lang="en-US" dirty="0">
              <a:solidFill>
                <a:srgbClr val="666666"/>
              </a:solidFill>
              <a:latin typeface="Arial" charset="0"/>
              <a:ea typeface="ＭＳ Ｐゴシック" charset="-128"/>
            </a:endParaRPr>
          </a:p>
          <a:p>
            <a:pPr marL="342900" indent="-342900">
              <a:buFont typeface="Arial" panose="020B0604020202020204" pitchFamily="34" charset="0"/>
              <a:buChar char="•"/>
              <a:defRPr/>
            </a:pPr>
            <a:r>
              <a:rPr lang="en-US" dirty="0">
                <a:solidFill>
                  <a:srgbClr val="666666"/>
                </a:solidFill>
                <a:latin typeface="Arial" charset="0"/>
                <a:ea typeface="ＭＳ Ｐゴシック" charset="-128"/>
              </a:rPr>
              <a:t>Electrical grounding</a:t>
            </a:r>
          </a:p>
        </p:txBody>
      </p:sp>
    </p:spTree>
    <p:extLst>
      <p:ext uri="{BB962C8B-B14F-4D97-AF65-F5344CB8AC3E}">
        <p14:creationId xmlns:p14="http://schemas.microsoft.com/office/powerpoint/2010/main" val="55103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98CF680-C3BB-493D-AEDB-7B2FAAAE029B}" type="slidenum">
              <a:rPr kumimoji="0" lang="en-US" altLang="en-US" sz="1000" b="0" i="0" u="none" strike="noStrike" kern="1200" cap="none" spc="0" normalizeH="0" baseline="0" noProof="0" smtClean="0">
                <a:ln>
                  <a:noFill/>
                </a:ln>
                <a:solidFill>
                  <a:srgbClr val="0099D7"/>
                </a:solidFill>
                <a:effectLst/>
                <a:uLnTx/>
                <a:uFillTx/>
                <a:latin typeface="Arial" charset="0"/>
                <a:ea typeface="ＭＳ Ｐゴシック" charset="-128"/>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altLang="en-US" sz="1000" b="0" i="0" u="none" strike="noStrike" kern="1200" cap="none" spc="0" normalizeH="0" baseline="0" noProof="0" dirty="0">
              <a:ln>
                <a:noFill/>
              </a:ln>
              <a:solidFill>
                <a:srgbClr val="0099D7"/>
              </a:solidFill>
              <a:effectLst/>
              <a:uLnTx/>
              <a:uFillTx/>
              <a:latin typeface="Arial" charset="0"/>
              <a:ea typeface="ＭＳ Ｐゴシック" charset="-128"/>
            </a:endParaRPr>
          </a:p>
        </p:txBody>
      </p:sp>
      <p:sp>
        <p:nvSpPr>
          <p:cNvPr id="7" name="TextBox 6"/>
          <p:cNvSpPr txBox="1"/>
          <p:nvPr/>
        </p:nvSpPr>
        <p:spPr>
          <a:xfrm>
            <a:off x="2438400" y="762000"/>
            <a:ext cx="6559689"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666666">
                    <a:lumMod val="50000"/>
                  </a:srgbClr>
                </a:solidFill>
                <a:effectLst/>
                <a:uLnTx/>
                <a:uFillTx/>
                <a:latin typeface="Arial" charset="0"/>
                <a:ea typeface="ＭＳ Ｐゴシック" charset="-128"/>
              </a:rPr>
              <a:t>Issues &amp; </a:t>
            </a:r>
            <a:r>
              <a:rPr kumimoji="0" lang="en-US" sz="2800" b="1" i="0" u="sng" strike="noStrike" kern="1200" cap="none" spc="0" normalizeH="0" baseline="0" noProof="0" dirty="0" smtClean="0">
                <a:ln>
                  <a:noFill/>
                </a:ln>
                <a:solidFill>
                  <a:srgbClr val="666666">
                    <a:lumMod val="50000"/>
                  </a:srgbClr>
                </a:solidFill>
                <a:effectLst/>
                <a:uLnTx/>
                <a:uFillTx/>
                <a:latin typeface="Arial" charset="0"/>
                <a:ea typeface="ＭＳ Ｐゴシック" charset="-128"/>
              </a:rPr>
              <a:t>Challenges -</a:t>
            </a:r>
            <a:r>
              <a:rPr kumimoji="0" lang="en-US" sz="2800" b="1" i="0" u="sng" strike="noStrike" kern="1200" cap="none" spc="0" normalizeH="0" noProof="0" dirty="0" smtClean="0">
                <a:ln>
                  <a:noFill/>
                </a:ln>
                <a:solidFill>
                  <a:srgbClr val="666666">
                    <a:lumMod val="50000"/>
                  </a:srgbClr>
                </a:solidFill>
                <a:effectLst/>
                <a:uLnTx/>
                <a:uFillTx/>
                <a:latin typeface="Arial" charset="0"/>
                <a:ea typeface="ＭＳ Ｐゴシック" charset="-128"/>
              </a:rPr>
              <a:t> Financial</a:t>
            </a:r>
            <a:endParaRPr kumimoji="0" lang="en-US" sz="2800" b="1" i="0" u="sng" strike="noStrike" kern="1200" cap="none" spc="0" normalizeH="0" baseline="0" noProof="0" dirty="0">
              <a:ln>
                <a:noFill/>
              </a:ln>
              <a:solidFill>
                <a:srgbClr val="666666">
                  <a:lumMod val="50000"/>
                </a:srgbClr>
              </a:solidFill>
              <a:effectLst/>
              <a:uLnTx/>
              <a:uFillTx/>
              <a:latin typeface="Arial" charset="0"/>
              <a:ea typeface="ＭＳ Ｐゴシック"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4" y="1219200"/>
            <a:ext cx="2666999" cy="2917030"/>
          </a:xfrm>
          <a:prstGeom prst="rect">
            <a:avLst/>
          </a:prstGeom>
        </p:spPr>
      </p:pic>
      <p:sp>
        <p:nvSpPr>
          <p:cNvPr id="3" name="Rectangle 2"/>
          <p:cNvSpPr/>
          <p:nvPr/>
        </p:nvSpPr>
        <p:spPr>
          <a:xfrm>
            <a:off x="2526849" y="1371600"/>
            <a:ext cx="6400800" cy="4154984"/>
          </a:xfrm>
          <a:prstGeom prst="rect">
            <a:avLst/>
          </a:prstGeom>
        </p:spPr>
        <p:txBody>
          <a:bodyPr wrap="square">
            <a:spAutoFit/>
          </a:bodyPr>
          <a:lstStyle/>
          <a:p>
            <a:pPr marL="342900" lvl="0" indent="-342900">
              <a:buFont typeface="Arial" panose="020B0604020202020204" pitchFamily="34" charset="0"/>
              <a:buChar char="•"/>
              <a:defRPr/>
            </a:pPr>
            <a:r>
              <a:rPr lang="en-US" dirty="0">
                <a:solidFill>
                  <a:srgbClr val="666666"/>
                </a:solidFill>
                <a:latin typeface="Arial" charset="0"/>
                <a:ea typeface="ＭＳ Ｐゴシック" charset="-128"/>
              </a:rPr>
              <a:t>Cost</a:t>
            </a:r>
          </a:p>
          <a:p>
            <a:pPr marL="800100" lvl="1" indent="-342900">
              <a:buFont typeface="Arial" panose="020B0604020202020204" pitchFamily="34" charset="0"/>
              <a:buChar char="•"/>
              <a:defRPr/>
            </a:pPr>
            <a:r>
              <a:rPr lang="en-US" dirty="0">
                <a:solidFill>
                  <a:srgbClr val="666666"/>
                </a:solidFill>
                <a:latin typeface="Arial" charset="0"/>
                <a:ea typeface="ＭＳ Ｐゴシック" charset="-128"/>
              </a:rPr>
              <a:t>Nationwide estimate $30 billion</a:t>
            </a:r>
          </a:p>
          <a:p>
            <a:pPr lvl="1">
              <a:defRPr/>
            </a:pPr>
            <a:endParaRPr lang="en-US" dirty="0">
              <a:solidFill>
                <a:srgbClr val="666666"/>
              </a:solidFill>
              <a:latin typeface="Arial" charset="0"/>
              <a:ea typeface="ＭＳ Ｐゴシック" charset="-128"/>
            </a:endParaRPr>
          </a:p>
          <a:p>
            <a:pPr marL="342900" indent="-342900">
              <a:buFont typeface="Arial" panose="020B0604020202020204" pitchFamily="34" charset="0"/>
              <a:buChar char="•"/>
              <a:defRPr/>
            </a:pPr>
            <a:r>
              <a:rPr lang="en-US" dirty="0">
                <a:solidFill>
                  <a:srgbClr val="666666"/>
                </a:solidFill>
                <a:latin typeface="Arial" charset="0"/>
                <a:ea typeface="ＭＳ Ｐゴシック" charset="-128"/>
              </a:rPr>
              <a:t>Customer ability to pay for removal of customer-owned portion of LSL</a:t>
            </a:r>
          </a:p>
          <a:p>
            <a:pPr marL="800100" lvl="1" indent="-342900">
              <a:buFont typeface="Arial" panose="020B0604020202020204" pitchFamily="34" charset="0"/>
              <a:buChar char="•"/>
              <a:defRPr/>
            </a:pPr>
            <a:r>
              <a:rPr lang="en-US" dirty="0">
                <a:solidFill>
                  <a:srgbClr val="666666"/>
                </a:solidFill>
                <a:latin typeface="Arial" charset="0"/>
                <a:ea typeface="ＭＳ Ｐゴシック" charset="-128"/>
              </a:rPr>
              <a:t>Often lower income residents served by LSLs</a:t>
            </a:r>
          </a:p>
          <a:p>
            <a:pPr marL="800100" lvl="1" indent="-342900">
              <a:buFont typeface="Arial" panose="020B0604020202020204" pitchFamily="34" charset="0"/>
              <a:buChar char="•"/>
              <a:defRPr/>
            </a:pPr>
            <a:endParaRPr lang="en-US" dirty="0">
              <a:solidFill>
                <a:srgbClr val="666666"/>
              </a:solidFill>
              <a:latin typeface="Arial" charset="0"/>
              <a:ea typeface="ＭＳ Ｐゴシック" charset="-128"/>
            </a:endParaRPr>
          </a:p>
          <a:p>
            <a:pPr marL="800100" lvl="1" indent="-342900">
              <a:buFont typeface="Arial" panose="020B0604020202020204" pitchFamily="34" charset="0"/>
              <a:buChar char="•"/>
              <a:defRPr/>
            </a:pPr>
            <a:endParaRPr lang="en-US" dirty="0">
              <a:solidFill>
                <a:srgbClr val="979797"/>
              </a:solidFill>
              <a:latin typeface="Arial" charset="0"/>
              <a:ea typeface="ＭＳ Ｐゴシック" charset="-128"/>
            </a:endParaRPr>
          </a:p>
          <a:p>
            <a:pPr marL="342900" lvl="0" indent="-342900">
              <a:buFont typeface="Arial" panose="020B0604020202020204" pitchFamily="34" charset="0"/>
              <a:buChar char="•"/>
              <a:defRPr/>
            </a:pPr>
            <a:endParaRPr lang="en-US" i="1" dirty="0">
              <a:solidFill>
                <a:srgbClr val="FF0000"/>
              </a:solidFill>
              <a:latin typeface="Arial" charset="0"/>
              <a:ea typeface="ＭＳ Ｐゴシック" charset="-128"/>
            </a:endParaRPr>
          </a:p>
          <a:p>
            <a:pPr marL="342900" lvl="0" indent="-342900">
              <a:buFont typeface="Arial" panose="020B0604020202020204" pitchFamily="34" charset="0"/>
              <a:buChar char="•"/>
              <a:defRPr/>
            </a:pPr>
            <a:endParaRPr lang="en-US" i="1" dirty="0">
              <a:solidFill>
                <a:srgbClr val="FF0000"/>
              </a:solidFill>
              <a:latin typeface="Arial" charset="0"/>
              <a:ea typeface="ＭＳ Ｐゴシック" charset="-128"/>
            </a:endParaRPr>
          </a:p>
        </p:txBody>
      </p:sp>
      <p:sp>
        <p:nvSpPr>
          <p:cNvPr id="5" name="Rectangle 4"/>
          <p:cNvSpPr/>
          <p:nvPr/>
        </p:nvSpPr>
        <p:spPr>
          <a:xfrm>
            <a:off x="221673" y="4267200"/>
            <a:ext cx="8686800" cy="1938992"/>
          </a:xfrm>
          <a:prstGeom prst="rect">
            <a:avLst/>
          </a:prstGeom>
        </p:spPr>
        <p:txBody>
          <a:bodyPr wrap="square">
            <a:spAutoFit/>
          </a:bodyPr>
          <a:lstStyle/>
          <a:p>
            <a:pPr marL="342900" indent="-342900">
              <a:buFont typeface="Arial" panose="020B0604020202020204" pitchFamily="34" charset="0"/>
              <a:buChar char="•"/>
              <a:defRPr/>
            </a:pPr>
            <a:r>
              <a:rPr lang="en-US" dirty="0">
                <a:solidFill>
                  <a:srgbClr val="666666"/>
                </a:solidFill>
                <a:latin typeface="Arial" charset="0"/>
                <a:ea typeface="ＭＳ Ｐゴシック" charset="-128"/>
              </a:rPr>
              <a:t>Cost recovery </a:t>
            </a:r>
          </a:p>
          <a:p>
            <a:pPr marL="800100" lvl="1" indent="-342900">
              <a:buFont typeface="Arial" panose="020B0604020202020204" pitchFamily="34" charset="0"/>
              <a:buChar char="•"/>
              <a:defRPr/>
            </a:pPr>
            <a:r>
              <a:rPr lang="en-US" dirty="0">
                <a:solidFill>
                  <a:srgbClr val="666666"/>
                </a:solidFill>
                <a:latin typeface="Arial" charset="0"/>
                <a:ea typeface="ＭＳ Ｐゴシック" charset="-128"/>
              </a:rPr>
              <a:t>Part of long term infrastructure renewal program</a:t>
            </a:r>
          </a:p>
          <a:p>
            <a:pPr lvl="1">
              <a:defRPr/>
            </a:pPr>
            <a:endParaRPr lang="en-US" dirty="0">
              <a:solidFill>
                <a:srgbClr val="666666"/>
              </a:solidFill>
              <a:latin typeface="Arial" charset="0"/>
              <a:ea typeface="ＭＳ Ｐゴシック" charset="-128"/>
            </a:endParaRPr>
          </a:p>
          <a:p>
            <a:pPr marL="800100" lvl="1" indent="-342900">
              <a:buFont typeface="Arial" panose="020B0604020202020204" pitchFamily="34" charset="0"/>
              <a:buChar char="•"/>
              <a:defRPr/>
            </a:pPr>
            <a:r>
              <a:rPr lang="en-US" dirty="0">
                <a:solidFill>
                  <a:srgbClr val="666666"/>
                </a:solidFill>
                <a:latin typeface="Arial" charset="0"/>
                <a:ea typeface="ＭＳ Ｐゴシック" charset="-128"/>
              </a:rPr>
              <a:t>Consider customer-owned LSLR as part of project (i.e., similar to road, sidewalk, landscaping restoration)</a:t>
            </a:r>
          </a:p>
        </p:txBody>
      </p:sp>
    </p:spTree>
    <p:extLst>
      <p:ext uri="{BB962C8B-B14F-4D97-AF65-F5344CB8AC3E}">
        <p14:creationId xmlns:p14="http://schemas.microsoft.com/office/powerpoint/2010/main" val="19046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98CF680-C3BB-493D-AEDB-7B2FAAAE029B}" type="slidenum">
              <a:rPr kumimoji="0" lang="en-US" altLang="en-US" sz="1000" b="0" i="0" u="none" strike="noStrike" kern="1200" cap="none" spc="0" normalizeH="0" baseline="0" noProof="0" smtClean="0">
                <a:ln>
                  <a:noFill/>
                </a:ln>
                <a:solidFill>
                  <a:srgbClr val="0099D7"/>
                </a:solidFill>
                <a:effectLst/>
                <a:uLnTx/>
                <a:uFillTx/>
                <a:latin typeface="Arial" charset="0"/>
                <a:ea typeface="ＭＳ Ｐゴシック" charset="-128"/>
              </a:rPr>
              <a:pPr marL="0" marR="0" lvl="0" indent="0" algn="ctr" defTabSz="914400" rtl="0" eaLnBrk="0" fontAlgn="base" latinLnBrk="0" hangingPunct="0">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dirty="0">
              <a:ln>
                <a:noFill/>
              </a:ln>
              <a:solidFill>
                <a:srgbClr val="0099D7"/>
              </a:solidFill>
              <a:effectLst/>
              <a:uLnTx/>
              <a:uFillTx/>
              <a:latin typeface="Arial" charset="0"/>
              <a:ea typeface="ＭＳ Ｐゴシック" charset="-128"/>
            </a:endParaRPr>
          </a:p>
        </p:txBody>
      </p:sp>
      <p:sp>
        <p:nvSpPr>
          <p:cNvPr id="7" name="TextBox 6"/>
          <p:cNvSpPr txBox="1"/>
          <p:nvPr/>
        </p:nvSpPr>
        <p:spPr>
          <a:xfrm>
            <a:off x="3429000" y="914400"/>
            <a:ext cx="5562600" cy="5632311"/>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Necessary component of any plan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Customer information</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All customers</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Before and after construction or LSLR</a:t>
            </a:r>
          </a:p>
          <a:p>
            <a:pPr marR="0" lvl="0" algn="l" defTabSz="914400" rtl="0" eaLnBrk="0" fontAlgn="base" latinLnBrk="0" hangingPunct="0">
              <a:lnSpc>
                <a:spcPct val="100000"/>
              </a:lnSpc>
              <a:spcBef>
                <a:spcPct val="0"/>
              </a:spcBef>
              <a:spcAft>
                <a:spcPct val="0"/>
              </a:spcAft>
              <a:buClrTx/>
              <a:buSzTx/>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Schools, </a:t>
            </a:r>
            <a:r>
              <a:rPr lang="en-US" dirty="0" smtClean="0">
                <a:solidFill>
                  <a:srgbClr val="666666"/>
                </a:solidFill>
                <a:latin typeface="Arial" charset="0"/>
                <a:ea typeface="ＭＳ Ｐゴシック" charset="-128"/>
              </a:rPr>
              <a:t>child </a:t>
            </a:r>
            <a:r>
              <a:rPr kumimoji="0" lang="en-US" sz="2400" b="0" i="0" u="none" strike="noStrike" kern="1200" cap="none" spc="0" normalizeH="0" baseline="0" noProof="0" dirty="0" smtClean="0">
                <a:ln>
                  <a:noFill/>
                </a:ln>
                <a:solidFill>
                  <a:srgbClr val="666666"/>
                </a:solidFill>
                <a:effectLst/>
                <a:uLnTx/>
                <a:uFillTx/>
                <a:latin typeface="Arial" charset="0"/>
                <a:ea typeface="ＭＳ Ｐゴシック" charset="-128"/>
              </a:rPr>
              <a:t>care </a:t>
            </a: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     </a:t>
            </a:r>
            <a:r>
              <a:rPr kumimoji="0" lang="en-US" sz="2400" b="0" i="0" u="none" strike="noStrike" kern="1200" cap="none" spc="0" normalizeH="0" baseline="0" noProof="0" dirty="0" smtClean="0">
                <a:ln>
                  <a:noFill/>
                </a:ln>
                <a:solidFill>
                  <a:srgbClr val="666666"/>
                </a:solidFill>
                <a:effectLst/>
                <a:uLnTx/>
                <a:uFillTx/>
                <a:latin typeface="Arial" charset="0"/>
                <a:ea typeface="ＭＳ Ｐゴシック" charset="-128"/>
              </a:rPr>
              <a:t> &amp; health </a:t>
            </a: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facilities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Timely, multi-lingual</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srgbClr val="FF0000"/>
              </a:solidFill>
              <a:effectLst/>
              <a:uLnTx/>
              <a:uFillTx/>
              <a:latin typeface="Arial" charset="0"/>
              <a:ea typeface="ＭＳ Ｐゴシック" charset="-12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914400"/>
            <a:ext cx="3352800" cy="33528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0518" y="3353313"/>
            <a:ext cx="2421082" cy="3133165"/>
          </a:xfrm>
          <a:prstGeom prst="rect">
            <a:avLst/>
          </a:prstGeom>
        </p:spPr>
      </p:pic>
    </p:spTree>
    <p:extLst>
      <p:ext uri="{BB962C8B-B14F-4D97-AF65-F5344CB8AC3E}">
        <p14:creationId xmlns:p14="http://schemas.microsoft.com/office/powerpoint/2010/main" val="3808861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3241"/>
            <a:ext cx="8610600" cy="434975"/>
          </a:xfrm>
        </p:spPr>
        <p:txBody>
          <a:bodyPr/>
          <a:lstStyle/>
          <a:p>
            <a:r>
              <a:rPr lang="en-US" dirty="0" smtClean="0">
                <a:solidFill>
                  <a:srgbClr val="0070C0"/>
                </a:solidFill>
              </a:rPr>
              <a:t>Summary: </a:t>
            </a:r>
            <a:br>
              <a:rPr lang="en-US" dirty="0" smtClean="0">
                <a:solidFill>
                  <a:srgbClr val="0070C0"/>
                </a:solidFill>
              </a:rPr>
            </a:br>
            <a:r>
              <a:rPr lang="en-US" dirty="0" smtClean="0">
                <a:solidFill>
                  <a:srgbClr val="0070C0"/>
                </a:solidFill>
              </a:rPr>
              <a:t>A Proactive Response </a:t>
            </a:r>
            <a:r>
              <a:rPr lang="en-US" dirty="0">
                <a:solidFill>
                  <a:srgbClr val="0070C0"/>
                </a:solidFill>
              </a:rPr>
              <a:t>is Essential for Our Customers </a:t>
            </a:r>
            <a:r>
              <a:rPr lang="en-US" dirty="0"/>
              <a:t/>
            </a:r>
            <a:br>
              <a:rPr lang="en-US" dirty="0"/>
            </a:br>
            <a:endParaRPr lang="en-US" dirty="0"/>
          </a:p>
        </p:txBody>
      </p:sp>
      <p:sp>
        <p:nvSpPr>
          <p:cNvPr id="3" name="Content Placeholder 2"/>
          <p:cNvSpPr>
            <a:spLocks noGrp="1"/>
          </p:cNvSpPr>
          <p:nvPr>
            <p:ph idx="1"/>
          </p:nvPr>
        </p:nvSpPr>
        <p:spPr>
          <a:xfrm>
            <a:off x="378326" y="1581986"/>
            <a:ext cx="6248400" cy="1001486"/>
          </a:xfrm>
        </p:spPr>
        <p:txBody>
          <a:bodyPr/>
          <a:lstStyle/>
          <a:p>
            <a:pPr eaLnBrk="0" hangingPunct="0">
              <a:spcBef>
                <a:spcPts val="1800"/>
              </a:spcBef>
              <a:buFont typeface="Arial" panose="020B0604020202020204" pitchFamily="34" charset="0"/>
              <a:buChar char="•"/>
            </a:pPr>
            <a:r>
              <a:rPr lang="en-US" sz="2300" kern="1200" dirty="0">
                <a:latin typeface="Arial" panose="020B0604020202020204" pitchFamily="34" charset="0"/>
                <a:ea typeface="ＭＳ Ｐゴシック" panose="020B0600070205080204" pitchFamily="34" charset="-128"/>
              </a:rPr>
              <a:t>A variety of stakeholders urge full LSL removal</a:t>
            </a:r>
          </a:p>
          <a:p>
            <a:pPr marL="742950" lvl="2" indent="-342900">
              <a:buFontTx/>
              <a:buChar char="•"/>
            </a:pPr>
            <a:endParaRPr lang="en-US" sz="2200" dirty="0"/>
          </a:p>
          <a:p>
            <a:pPr marL="342900" lvl="1" indent="-342900">
              <a:buFontTx/>
              <a:buChar char="•"/>
            </a:pPr>
            <a:endParaRPr lang="en-US" sz="2400" dirty="0"/>
          </a:p>
          <a:p>
            <a:endParaRPr lang="en-US" sz="1800" dirty="0"/>
          </a:p>
          <a:p>
            <a:endParaRPr lang="en-US" sz="1800" dirty="0"/>
          </a:p>
          <a:p>
            <a:pPr marL="0" indent="0">
              <a:buNone/>
            </a:pPr>
            <a:r>
              <a:rPr lang="en-US" sz="1800" i="1" dirty="0"/>
              <a:t>		</a:t>
            </a:r>
          </a:p>
        </p:txBody>
      </p:sp>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98CF680-C3BB-493D-AEDB-7B2FAAAE029B}" type="slidenum">
              <a:rPr kumimoji="0" lang="en-US" altLang="en-US" sz="1000" b="0" i="0" u="none" strike="noStrike" kern="1200" cap="none" spc="0" normalizeH="0" baseline="0" noProof="0" smtClean="0">
                <a:ln>
                  <a:noFill/>
                </a:ln>
                <a:solidFill>
                  <a:srgbClr val="0099D7"/>
                </a:solidFill>
                <a:effectLst/>
                <a:uLnTx/>
                <a:uFillTx/>
                <a:latin typeface="Arial" charset="0"/>
                <a:ea typeface="ＭＳ Ｐゴシック" charset="-128"/>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altLang="en-US" sz="1000" b="0" i="0" u="none" strike="noStrike" kern="1200" cap="none" spc="0" normalizeH="0" baseline="0" noProof="0" dirty="0">
              <a:ln>
                <a:noFill/>
              </a:ln>
              <a:solidFill>
                <a:srgbClr val="0099D7"/>
              </a:solidFill>
              <a:effectLst/>
              <a:uLnTx/>
              <a:uFillTx/>
              <a:latin typeface="Arial" charset="0"/>
              <a:ea typeface="ＭＳ Ｐゴシック" charset="-128"/>
            </a:endParaRPr>
          </a:p>
        </p:txBody>
      </p:sp>
      <p:pic>
        <p:nvPicPr>
          <p:cNvPr id="7" name="Picture 2" descr="C:\Users\chiavasg\AppData\Local\Temp\notes1F88FF\American Water’s Program to Mitigate Lead in Drinking Water Graphi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486" t="24381" r="53486" b="-1"/>
          <a:stretch/>
        </p:blipFill>
        <p:spPr bwMode="auto">
          <a:xfrm>
            <a:off x="4858971" y="1981200"/>
            <a:ext cx="3920962"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7262" y="4535775"/>
            <a:ext cx="6910136" cy="830997"/>
          </a:xfrm>
          <a:prstGeom prst="rect">
            <a:avLst/>
          </a:prstGeom>
        </p:spPr>
        <p:txBody>
          <a:bodyPr wrap="square">
            <a:spAutoFit/>
          </a:bodyPr>
          <a:lstStyle/>
          <a:p>
            <a:pPr marL="457200" indent="-457200">
              <a:spcBef>
                <a:spcPts val="1800"/>
              </a:spcBef>
              <a:buFont typeface="Arial" panose="020B0604020202020204" pitchFamily="34" charset="0"/>
              <a:buChar char="•"/>
            </a:pPr>
            <a:r>
              <a:rPr lang="en-US" b="1" dirty="0"/>
              <a:t>Collaboration and customer education are necessary </a:t>
            </a:r>
            <a:r>
              <a:rPr lang="en-US" b="1" dirty="0" smtClean="0"/>
              <a:t>components</a:t>
            </a:r>
            <a:endParaRPr lang="en-US" b="1" dirty="0"/>
          </a:p>
        </p:txBody>
      </p:sp>
      <p:sp>
        <p:nvSpPr>
          <p:cNvPr id="6" name="Rectangle 5"/>
          <p:cNvSpPr/>
          <p:nvPr/>
        </p:nvSpPr>
        <p:spPr>
          <a:xfrm>
            <a:off x="287641" y="2611546"/>
            <a:ext cx="6503737" cy="1738938"/>
          </a:xfrm>
          <a:prstGeom prst="rect">
            <a:avLst/>
          </a:prstGeom>
        </p:spPr>
        <p:txBody>
          <a:bodyPr wrap="square">
            <a:spAutoFit/>
          </a:bodyPr>
          <a:lstStyle/>
          <a:p>
            <a:pPr marL="342900" indent="-342900">
              <a:spcBef>
                <a:spcPts val="1800"/>
              </a:spcBef>
              <a:buFont typeface="Arial" panose="020B0604020202020204" pitchFamily="34" charset="0"/>
              <a:buChar char="•"/>
            </a:pPr>
            <a:r>
              <a:rPr lang="en-US" sz="2300" b="1" dirty="0"/>
              <a:t>Removal of LSLs is an expensive but finite problem</a:t>
            </a:r>
          </a:p>
          <a:p>
            <a:pPr marL="800100" lvl="1" indent="-342900">
              <a:spcBef>
                <a:spcPts val="1800"/>
              </a:spcBef>
              <a:buFont typeface="Arial" panose="020B0604020202020204" pitchFamily="34" charset="0"/>
              <a:buChar char="•"/>
            </a:pPr>
            <a:r>
              <a:rPr lang="en-US" sz="2300" dirty="0"/>
              <a:t>Consider as part of infrastructure renewal program</a:t>
            </a:r>
          </a:p>
        </p:txBody>
      </p:sp>
      <p:sp>
        <p:nvSpPr>
          <p:cNvPr id="8" name="Rectangle 7"/>
          <p:cNvSpPr/>
          <p:nvPr/>
        </p:nvSpPr>
        <p:spPr>
          <a:xfrm>
            <a:off x="227262" y="5552063"/>
            <a:ext cx="8383338" cy="830997"/>
          </a:xfrm>
          <a:prstGeom prst="rect">
            <a:avLst/>
          </a:prstGeom>
        </p:spPr>
        <p:txBody>
          <a:bodyPr wrap="square">
            <a:spAutoFit/>
          </a:bodyPr>
          <a:lstStyle/>
          <a:p>
            <a:pPr marL="457200" indent="-457200">
              <a:spcBef>
                <a:spcPts val="1800"/>
              </a:spcBef>
              <a:buFont typeface="Arial" panose="020B0604020202020204" pitchFamily="34" charset="0"/>
              <a:buChar char="•"/>
            </a:pPr>
            <a:r>
              <a:rPr lang="en-US" b="1" dirty="0"/>
              <a:t>Constructive regulation to enable capital investment can help to mitigate lead exposure</a:t>
            </a:r>
          </a:p>
        </p:txBody>
      </p:sp>
    </p:spTree>
    <p:extLst>
      <p:ext uri="{BB962C8B-B14F-4D97-AF65-F5344CB8AC3E}">
        <p14:creationId xmlns:p14="http://schemas.microsoft.com/office/powerpoint/2010/main" val="387879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02" y="693366"/>
            <a:ext cx="8077200" cy="434975"/>
          </a:xfrm>
        </p:spPr>
        <p:txBody>
          <a:bodyPr/>
          <a:lstStyle/>
          <a:p>
            <a:pPr algn="ctr"/>
            <a:r>
              <a:rPr lang="en-US" altLang="en-US" dirty="0">
                <a:solidFill>
                  <a:srgbClr val="0070C0"/>
                </a:solidFill>
                <a:latin typeface="Arial" charset="0"/>
                <a:cs typeface="Arial" charset="0"/>
              </a:rPr>
              <a:t>American Water Facts &amp; Figures</a:t>
            </a:r>
            <a:endParaRPr lang="en-US" dirty="0">
              <a:solidFill>
                <a:srgbClr val="0070C0"/>
              </a:solidFill>
              <a:latin typeface="Arial" charset="0"/>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679B872E-1D3E-4C40-9986-5CA6542D39E8}" type="slidenum">
              <a:rPr kumimoji="0" lang="en-US" sz="1000" b="0" i="0" u="none" strike="noStrike" kern="1200" cap="none" spc="0" normalizeH="0" baseline="0" noProof="0" smtClean="0">
                <a:ln>
                  <a:noFill/>
                </a:ln>
                <a:solidFill>
                  <a:prstClr val="black">
                    <a:tint val="75000"/>
                  </a:prstClr>
                </a:solidFill>
                <a:effectLst/>
                <a:uLnTx/>
                <a:uFillTx/>
                <a:latin typeface="Arial" charset="0"/>
                <a:ea typeface="ＭＳ Ｐゴシック" charset="-128"/>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prstClr val="black">
                  <a:tint val="75000"/>
                </a:prstClr>
              </a:solidFill>
              <a:effectLst/>
              <a:uLnTx/>
              <a:uFillTx/>
              <a:latin typeface="Arial" charset="0"/>
              <a:ea typeface="ＭＳ Ｐゴシック" charset="-128"/>
            </a:endParaRPr>
          </a:p>
        </p:txBody>
      </p:sp>
      <p:grpSp>
        <p:nvGrpSpPr>
          <p:cNvPr id="6" name="Group 1"/>
          <p:cNvGrpSpPr>
            <a:grpSpLocks/>
          </p:cNvGrpSpPr>
          <p:nvPr/>
        </p:nvGrpSpPr>
        <p:grpSpPr bwMode="auto">
          <a:xfrm>
            <a:off x="4695825" y="2043347"/>
            <a:ext cx="4016375" cy="4738453"/>
            <a:chOff x="203199" y="1364425"/>
            <a:chExt cx="4323469" cy="3926391"/>
          </a:xfrm>
        </p:grpSpPr>
        <p:sp>
          <p:nvSpPr>
            <p:cNvPr id="7" name="Rectangle 6"/>
            <p:cNvSpPr/>
            <p:nvPr>
              <p:custDataLst>
                <p:tags r:id="rId1"/>
              </p:custDataLst>
            </p:nvPr>
          </p:nvSpPr>
          <p:spPr>
            <a:xfrm>
              <a:off x="404847" y="5127717"/>
              <a:ext cx="3860363" cy="163099"/>
            </a:xfrm>
            <a:prstGeom prst="rect">
              <a:avLst/>
            </a:prstGeom>
            <a:gradFill flip="none" rotWithShape="1">
              <a:gsLst>
                <a:gs pos="0">
                  <a:schemeClr val="tx1">
                    <a:lumMod val="99000"/>
                    <a:lumOff val="1000"/>
                    <a:alpha val="28000"/>
                  </a:schemeClr>
                </a:gs>
                <a:gs pos="100000">
                  <a:schemeClr val="tx1">
                    <a:lumMod val="0"/>
                    <a:lumOff val="100000"/>
                    <a:alpha val="0"/>
                  </a:schemeClr>
                </a:gs>
              </a:gsLst>
              <a:path path="shape">
                <a:fillToRect l="50000" t="50000" r="50000" b="5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a:ea typeface="ＭＳ Ｐゴシック"/>
              </a:endParaRPr>
            </a:p>
          </p:txBody>
        </p:sp>
        <p:sp>
          <p:nvSpPr>
            <p:cNvPr id="8" name="Rectangle 7"/>
            <p:cNvSpPr/>
            <p:nvPr>
              <p:custDataLst>
                <p:tags r:id="rId2"/>
              </p:custDataLst>
            </p:nvPr>
          </p:nvSpPr>
          <p:spPr>
            <a:xfrm>
              <a:off x="404847" y="1364425"/>
              <a:ext cx="3860363" cy="163099"/>
            </a:xfrm>
            <a:prstGeom prst="rect">
              <a:avLst/>
            </a:prstGeom>
            <a:gradFill flip="none" rotWithShape="1">
              <a:gsLst>
                <a:gs pos="0">
                  <a:schemeClr val="tx1">
                    <a:lumMod val="99000"/>
                    <a:lumOff val="1000"/>
                    <a:alpha val="28000"/>
                  </a:schemeClr>
                </a:gs>
                <a:gs pos="100000">
                  <a:schemeClr val="tx1">
                    <a:lumMod val="0"/>
                    <a:lumOff val="100000"/>
                    <a:alpha val="0"/>
                  </a:schemeClr>
                </a:gs>
              </a:gsLst>
              <a:path path="shape">
                <a:fillToRect l="50000" t="50000" r="50000" b="5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a:ea typeface="ＭＳ Ｐゴシック"/>
              </a:endParaRPr>
            </a:p>
          </p:txBody>
        </p:sp>
        <p:sp>
          <p:nvSpPr>
            <p:cNvPr id="9" name="Rounded Rectangle 8"/>
            <p:cNvSpPr/>
            <p:nvPr/>
          </p:nvSpPr>
          <p:spPr>
            <a:xfrm>
              <a:off x="203199" y="1446833"/>
              <a:ext cx="4323469" cy="3799346"/>
            </a:xfrm>
            <a:prstGeom prst="roundRect">
              <a:avLst>
                <a:gd name="adj" fmla="val 0"/>
              </a:avLst>
            </a:prstGeom>
            <a:solidFill>
              <a:schemeClr val="bg1">
                <a:lumMod val="95000"/>
              </a:schemeClr>
            </a:solidFill>
            <a:ln>
              <a:noFill/>
            </a:ln>
            <a:effectLst>
              <a:outerShdw blurRad="50800" dist="38100" dir="16200000"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a:endParaRPr>
            </a:p>
          </p:txBody>
        </p:sp>
      </p:grpSp>
      <p:grpSp>
        <p:nvGrpSpPr>
          <p:cNvPr id="10" name="Group 29"/>
          <p:cNvGrpSpPr>
            <a:grpSpLocks/>
          </p:cNvGrpSpPr>
          <p:nvPr/>
        </p:nvGrpSpPr>
        <p:grpSpPr bwMode="auto">
          <a:xfrm>
            <a:off x="4724400" y="1113098"/>
            <a:ext cx="4028416" cy="1189512"/>
            <a:chOff x="842945" y="1337835"/>
            <a:chExt cx="4027464" cy="991713"/>
          </a:xfrm>
        </p:grpSpPr>
        <p:grpSp>
          <p:nvGrpSpPr>
            <p:cNvPr id="11" name="Group 28"/>
            <p:cNvGrpSpPr>
              <a:grpSpLocks/>
            </p:cNvGrpSpPr>
            <p:nvPr/>
          </p:nvGrpSpPr>
          <p:grpSpPr bwMode="auto">
            <a:xfrm>
              <a:off x="1262063" y="1337835"/>
              <a:ext cx="3567740" cy="908795"/>
              <a:chOff x="744538" y="1705293"/>
              <a:chExt cx="3190875" cy="746125"/>
            </a:xfrm>
          </p:grpSpPr>
          <p:sp>
            <p:nvSpPr>
              <p:cNvPr id="18" name="Rectangle 17"/>
              <p:cNvSpPr/>
              <p:nvPr/>
            </p:nvSpPr>
            <p:spPr>
              <a:xfrm>
                <a:off x="744433" y="1704833"/>
                <a:ext cx="3190980" cy="746881"/>
              </a:xfrm>
              <a:prstGeom prst="rect">
                <a:avLst/>
              </a:prstGeom>
              <a:solidFill>
                <a:srgbClr val="0099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a:endParaRPr>
              </a:p>
            </p:txBody>
          </p:sp>
          <p:sp>
            <p:nvSpPr>
              <p:cNvPr id="19" name="Rectangle 28"/>
              <p:cNvSpPr/>
              <p:nvPr/>
            </p:nvSpPr>
            <p:spPr>
              <a:xfrm>
                <a:off x="744433" y="1713958"/>
                <a:ext cx="3190980" cy="400161"/>
              </a:xfrm>
              <a:custGeom>
                <a:avLst/>
                <a:gdLst>
                  <a:gd name="connsiteX0" fmla="*/ 0 w 3969653"/>
                  <a:gd name="connsiteY0" fmla="*/ 0 h 505516"/>
                  <a:gd name="connsiteX1" fmla="*/ 3969653 w 3969653"/>
                  <a:gd name="connsiteY1" fmla="*/ 0 h 505516"/>
                  <a:gd name="connsiteX2" fmla="*/ 3969653 w 3969653"/>
                  <a:gd name="connsiteY2" fmla="*/ 505516 h 505516"/>
                  <a:gd name="connsiteX3" fmla="*/ 0 w 3969653"/>
                  <a:gd name="connsiteY3" fmla="*/ 505516 h 505516"/>
                  <a:gd name="connsiteX4" fmla="*/ 0 w 3969653"/>
                  <a:gd name="connsiteY4" fmla="*/ 0 h 505516"/>
                  <a:gd name="connsiteX0" fmla="*/ 0 w 3969653"/>
                  <a:gd name="connsiteY0" fmla="*/ 0 h 505516"/>
                  <a:gd name="connsiteX1" fmla="*/ 3969653 w 3969653"/>
                  <a:gd name="connsiteY1" fmla="*/ 0 h 505516"/>
                  <a:gd name="connsiteX2" fmla="*/ 0 w 3969653"/>
                  <a:gd name="connsiteY2" fmla="*/ 505516 h 505516"/>
                  <a:gd name="connsiteX3" fmla="*/ 0 w 3969653"/>
                  <a:gd name="connsiteY3" fmla="*/ 0 h 505516"/>
                </a:gdLst>
                <a:ahLst/>
                <a:cxnLst>
                  <a:cxn ang="0">
                    <a:pos x="connsiteX0" y="connsiteY0"/>
                  </a:cxn>
                  <a:cxn ang="0">
                    <a:pos x="connsiteX1" y="connsiteY1"/>
                  </a:cxn>
                  <a:cxn ang="0">
                    <a:pos x="connsiteX2" y="connsiteY2"/>
                  </a:cxn>
                  <a:cxn ang="0">
                    <a:pos x="connsiteX3" y="connsiteY3"/>
                  </a:cxn>
                </a:cxnLst>
                <a:rect l="l" t="t" r="r" b="b"/>
                <a:pathLst>
                  <a:path w="3969653" h="505516">
                    <a:moveTo>
                      <a:pt x="0" y="0"/>
                    </a:moveTo>
                    <a:lnTo>
                      <a:pt x="3969653" y="0"/>
                    </a:lnTo>
                    <a:lnTo>
                      <a:pt x="0" y="505516"/>
                    </a:lnTo>
                    <a:lnTo>
                      <a:pt x="0" y="0"/>
                    </a:lnTo>
                    <a:close/>
                  </a:path>
                </a:pathLst>
              </a:cu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d-ID" sz="2400" b="0" i="0" u="none" strike="noStrike" kern="1200" cap="none" spc="0" normalizeH="0" baseline="0" noProof="0">
                  <a:ln>
                    <a:noFill/>
                  </a:ln>
                  <a:solidFill>
                    <a:srgbClr val="FFFFFF"/>
                  </a:solidFill>
                  <a:effectLst/>
                  <a:uLnTx/>
                  <a:uFillTx/>
                  <a:latin typeface="Arial"/>
                  <a:ea typeface="ＭＳ Ｐゴシック"/>
                </a:endParaRPr>
              </a:p>
            </p:txBody>
          </p:sp>
        </p:grpSp>
        <p:sp>
          <p:nvSpPr>
            <p:cNvPr id="12" name="TextBox 9"/>
            <p:cNvSpPr txBox="1">
              <a:spLocks noChangeArrowheads="1"/>
            </p:cNvSpPr>
            <p:nvPr/>
          </p:nvSpPr>
          <p:spPr bwMode="auto">
            <a:xfrm>
              <a:off x="1681902" y="1468277"/>
              <a:ext cx="3188507" cy="76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ＭＳ Ｐゴシック" charset="-128"/>
                </a:rPr>
                <a:t>We deliver water to over 3 million customers across the country</a:t>
              </a:r>
            </a:p>
          </p:txBody>
        </p:sp>
        <p:grpSp>
          <p:nvGrpSpPr>
            <p:cNvPr id="13" name="Group 21"/>
            <p:cNvGrpSpPr>
              <a:grpSpLocks/>
            </p:cNvGrpSpPr>
            <p:nvPr/>
          </p:nvGrpSpPr>
          <p:grpSpPr bwMode="auto">
            <a:xfrm>
              <a:off x="842945" y="1362900"/>
              <a:ext cx="851040" cy="966648"/>
              <a:chOff x="6741569" y="492997"/>
              <a:chExt cx="1588004" cy="1801830"/>
            </a:xfrm>
          </p:grpSpPr>
          <p:sp>
            <p:nvSpPr>
              <p:cNvPr id="14" name="Oval 13"/>
              <p:cNvSpPr/>
              <p:nvPr/>
            </p:nvSpPr>
            <p:spPr>
              <a:xfrm>
                <a:off x="6934068" y="1960419"/>
                <a:ext cx="1122410" cy="334408"/>
              </a:xfrm>
              <a:prstGeom prst="ellipse">
                <a:avLst/>
              </a:prstGeom>
              <a:gradFill flip="none" rotWithShape="1">
                <a:gsLst>
                  <a:gs pos="0">
                    <a:schemeClr val="tx1">
                      <a:lumMod val="69000"/>
                      <a:lumOff val="31000"/>
                      <a:alpha val="42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d-ID" sz="2400" b="0" i="0" u="none" strike="noStrike" kern="1200" cap="none" spc="0" normalizeH="0" baseline="0" noProof="0" dirty="0">
                  <a:ln>
                    <a:noFill/>
                  </a:ln>
                  <a:solidFill>
                    <a:srgbClr val="FFFFFF"/>
                  </a:solidFill>
                  <a:effectLst/>
                  <a:uLnTx/>
                  <a:uFillTx/>
                  <a:latin typeface="Arial"/>
                  <a:ea typeface="ＭＳ Ｐゴシック"/>
                </a:endParaRPr>
              </a:p>
            </p:txBody>
          </p:sp>
          <p:grpSp>
            <p:nvGrpSpPr>
              <p:cNvPr id="15" name="Group 23"/>
              <p:cNvGrpSpPr>
                <a:grpSpLocks/>
              </p:cNvGrpSpPr>
              <p:nvPr/>
            </p:nvGrpSpPr>
            <p:grpSpPr bwMode="auto">
              <a:xfrm>
                <a:off x="6741569" y="492997"/>
                <a:ext cx="1588004" cy="1600508"/>
                <a:chOff x="1751361" y="2325986"/>
                <a:chExt cx="1780939" cy="1794962"/>
              </a:xfrm>
            </p:grpSpPr>
            <p:sp>
              <p:nvSpPr>
                <p:cNvPr id="16" name="Oval 15"/>
                <p:cNvSpPr/>
                <p:nvPr/>
              </p:nvSpPr>
              <p:spPr>
                <a:xfrm>
                  <a:off x="1751361" y="2325986"/>
                  <a:ext cx="1780939" cy="1794962"/>
                </a:xfrm>
                <a:prstGeom prst="ellipse">
                  <a:avLst/>
                </a:prstGeom>
                <a:gradFill flip="none" rotWithShape="1">
                  <a:gsLst>
                    <a:gs pos="5000">
                      <a:schemeClr val="accent5"/>
                    </a:gs>
                    <a:gs pos="60000">
                      <a:schemeClr val="accent5">
                        <a:lumMod val="40000"/>
                        <a:lumOff val="60000"/>
                      </a:schemeClr>
                    </a:gs>
                  </a:gsLst>
                  <a:lin ang="2700000" scaled="1"/>
                  <a:tileRect/>
                </a:gradFill>
                <a:ln w="57150">
                  <a:solidFill>
                    <a:srgbClr val="E1E1E1"/>
                  </a:solidFill>
                  <a:round/>
                  <a:headEnd/>
                  <a:tailEnd/>
                </a:ln>
                <a:effectLst>
                  <a:innerShdw blurRad="114300">
                    <a:prstClr val="black"/>
                  </a:innerShdw>
                </a:effec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FFFFFF"/>
                    </a:solidFill>
                    <a:effectLst/>
                    <a:uLnTx/>
                    <a:uFillTx/>
                    <a:latin typeface="Calibri" pitchFamily="-109" charset="0"/>
                    <a:ea typeface="ＭＳ Ｐゴシック" charset="-128"/>
                    <a:cs typeface="Arial" charset="0"/>
                  </a:endParaRPr>
                </a:p>
              </p:txBody>
            </p:sp>
            <p:sp>
              <p:nvSpPr>
                <p:cNvPr id="17" name="Ellipse 39"/>
                <p:cNvSpPr/>
                <p:nvPr/>
              </p:nvSpPr>
              <p:spPr bwMode="auto">
                <a:xfrm>
                  <a:off x="1968384" y="2465856"/>
                  <a:ext cx="1357579" cy="1005548"/>
                </a:xfrm>
                <a:prstGeom prst="ellipse">
                  <a:avLst/>
                </a:prstGeom>
                <a:gradFill flip="none" rotWithShape="1">
                  <a:gsLst>
                    <a:gs pos="33000">
                      <a:schemeClr val="tx2">
                        <a:lumMod val="40000"/>
                        <a:lumOff val="60000"/>
                        <a:alpha val="0"/>
                      </a:schemeClr>
                    </a:gs>
                    <a:gs pos="100000">
                      <a:schemeClr val="bg1">
                        <a:alpha val="47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ＭＳ Ｐゴシック"/>
                  </a:endParaRPr>
                </a:p>
              </p:txBody>
            </p:sp>
          </p:grpSp>
        </p:grpSp>
      </p:grpSp>
      <p:sp>
        <p:nvSpPr>
          <p:cNvPr id="20" name="Rectangle 19"/>
          <p:cNvSpPr/>
          <p:nvPr/>
        </p:nvSpPr>
        <p:spPr>
          <a:xfrm>
            <a:off x="4818015" y="2256836"/>
            <a:ext cx="3808413" cy="4365298"/>
          </a:xfrm>
          <a:prstGeom prst="rect">
            <a:avLst/>
          </a:prstGeom>
        </p:spPr>
        <p:txBody>
          <a:bodyPr>
            <a:spAutoFit/>
          </a:bodyPr>
          <a:lstStyle/>
          <a:p>
            <a:pPr marL="342900" marR="0" lvl="0" indent="-342900" algn="l" defTabSz="914400" rtl="0" eaLnBrk="0" fontAlgn="base" latinLnBrk="0" hangingPunct="0">
              <a:lnSpc>
                <a:spcPct val="100000"/>
              </a:lnSpc>
              <a:spcBef>
                <a:spcPts val="600"/>
              </a:spcBef>
              <a:spcAft>
                <a:spcPts val="600"/>
              </a:spcAft>
              <a:buClr>
                <a:srgbClr val="A9BB85"/>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666666"/>
                </a:solidFill>
                <a:effectLst/>
                <a:uLnTx/>
                <a:uFillTx/>
                <a:latin typeface="Arial" charset="0"/>
                <a:ea typeface="ＭＳ Ｐゴシック" charset="-128"/>
              </a:rPr>
              <a:t>15 Million people served in 1,600 communities</a:t>
            </a:r>
          </a:p>
          <a:p>
            <a:pPr marL="0" marR="0" lvl="0" indent="0" algn="l" defTabSz="914400" rtl="0" eaLnBrk="0" fontAlgn="base" latinLnBrk="0" hangingPunct="0">
              <a:lnSpc>
                <a:spcPct val="80000"/>
              </a:lnSpc>
              <a:spcBef>
                <a:spcPct val="0"/>
              </a:spcBef>
              <a:spcAft>
                <a:spcPct val="0"/>
              </a:spcAft>
              <a:buClrTx/>
              <a:buSzTx/>
              <a:buFont typeface="Arial" charset="0"/>
              <a:buNone/>
              <a:tabLst/>
              <a:defRPr/>
            </a:pPr>
            <a:endParaRPr kumimoji="0" lang="en-US" altLang="en-US" sz="1600" b="0" i="0" u="none" strike="noStrike" kern="1200" cap="none" spc="0" normalizeH="0" baseline="0" noProof="0" dirty="0">
              <a:ln>
                <a:noFill/>
              </a:ln>
              <a:solidFill>
                <a:srgbClr val="0099D7"/>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400" rtl="0" eaLnBrk="0" fontAlgn="base" latinLnBrk="0" hangingPunct="0">
              <a:lnSpc>
                <a:spcPct val="80000"/>
              </a:lnSpc>
              <a:spcBef>
                <a:spcPct val="0"/>
              </a:spcBef>
              <a:spcAft>
                <a:spcPct val="0"/>
              </a:spcAft>
              <a:buClrTx/>
              <a:buSzTx/>
              <a:buFont typeface="Arial" charset="0"/>
              <a:buNone/>
              <a:tabLst/>
              <a:defRPr/>
            </a:pPr>
            <a:r>
              <a:rPr kumimoji="0" lang="en-US" altLang="en-US" sz="1600" b="0" i="0" u="none" strike="noStrike" kern="1200" cap="none" spc="0" normalizeH="0" baseline="0" noProof="0" dirty="0">
                <a:ln>
                  <a:noFill/>
                </a:ln>
                <a:solidFill>
                  <a:srgbClr val="0099D7"/>
                </a:solidFill>
                <a:effectLst/>
                <a:uLnTx/>
                <a:uFillTx/>
                <a:latin typeface="Arial" panose="020B0604020202020204" pitchFamily="34" charset="0"/>
                <a:ea typeface="ＭＳ Ｐゴシック" charset="-128"/>
                <a:cs typeface="Arial" panose="020B0604020202020204" pitchFamily="34" charset="0"/>
              </a:rPr>
              <a:t>Every day we operate and manage:</a:t>
            </a:r>
          </a:p>
          <a:p>
            <a:pPr marL="173038" marR="0" lvl="0" indent="-173038" algn="l" defTabSz="914400" rtl="0" eaLnBrk="0" fontAlgn="base" latinLnBrk="0" hangingPunct="0">
              <a:lnSpc>
                <a:spcPct val="80000"/>
              </a:lnSpc>
              <a:spcBef>
                <a:spcPts val="900"/>
              </a:spcBef>
              <a:spcAft>
                <a:spcPct val="0"/>
              </a:spcAft>
              <a:buClr>
                <a:srgbClr val="0099D7"/>
              </a:buClr>
              <a:buSzPct val="100000"/>
              <a:buFont typeface="Wingdings" charset="2"/>
              <a:buChar char="§"/>
              <a:tabLst/>
              <a:defRPr/>
            </a:pPr>
            <a:r>
              <a:rPr kumimoji="0" lang="en-US" altLang="en-US" sz="20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ＭＳ Ｐゴシック" charset="-128"/>
                <a:cs typeface="Arial" panose="020B0604020202020204" pitchFamily="34" charset="0"/>
              </a:rPr>
              <a:t>370 </a:t>
            </a:r>
            <a:r>
              <a:rPr kumimoji="0" lang="en-US" altLang="en-US" sz="16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ＭＳ Ｐゴシック" charset="-128"/>
                <a:cs typeface="Arial" panose="020B0604020202020204" pitchFamily="34" charset="0"/>
              </a:rPr>
              <a:t>individual water systems</a:t>
            </a:r>
          </a:p>
          <a:p>
            <a:pPr marL="0" marR="0" lvl="0" indent="0" algn="l" defTabSz="914400" rtl="0" eaLnBrk="0" fontAlgn="base" latinLnBrk="0" hangingPunct="0">
              <a:lnSpc>
                <a:spcPct val="80000"/>
              </a:lnSpc>
              <a:spcBef>
                <a:spcPts val="900"/>
              </a:spcBef>
              <a:spcAft>
                <a:spcPct val="0"/>
              </a:spcAft>
              <a:buClr>
                <a:srgbClr val="0099D7"/>
              </a:buClr>
              <a:buSzPct val="100000"/>
              <a:buFontTx/>
              <a:buNone/>
              <a:tabLst/>
              <a:defRPr/>
            </a:pPr>
            <a:endParaRPr kumimoji="0" lang="en-US" altLang="en-US" sz="16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ＭＳ Ｐゴシック" charset="-128"/>
              <a:cs typeface="Arial" panose="020B0604020202020204" pitchFamily="34" charset="0"/>
            </a:endParaRPr>
          </a:p>
          <a:p>
            <a:pPr marL="173038" marR="0" lvl="0" indent="-173038" algn="l" defTabSz="914400" rtl="0" eaLnBrk="0" fontAlgn="base" latinLnBrk="0" hangingPunct="0">
              <a:lnSpc>
                <a:spcPct val="80000"/>
              </a:lnSpc>
              <a:spcBef>
                <a:spcPts val="900"/>
              </a:spcBef>
              <a:spcAft>
                <a:spcPct val="0"/>
              </a:spcAft>
              <a:buClr>
                <a:srgbClr val="0099D7"/>
              </a:buClr>
              <a:buSzPct val="100000"/>
              <a:buFont typeface="Wingdings" charset="2"/>
              <a:buChar char="§"/>
              <a:tabLst/>
              <a:defRPr/>
            </a:pPr>
            <a:r>
              <a:rPr kumimoji="0" lang="en-US" altLang="en-US" sz="20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ＭＳ Ｐゴシック" charset="-128"/>
                <a:cs typeface="Arial" panose="020B0604020202020204" pitchFamily="34" charset="0"/>
              </a:rPr>
              <a:t>48,000</a:t>
            </a:r>
            <a:r>
              <a:rPr kumimoji="0" lang="en-US" altLang="en-US" sz="1600" b="0" i="0" u="none" strike="noStrike" kern="1200" cap="none" spc="0" normalizeH="0" baseline="0" noProof="0" dirty="0">
                <a:ln>
                  <a:noFill/>
                </a:ln>
                <a:solidFill>
                  <a:srgbClr val="979797"/>
                </a:solidFill>
                <a:effectLst/>
                <a:uLnTx/>
                <a:uFillTx/>
                <a:latin typeface="Arial" panose="020B0604020202020204" pitchFamily="34" charset="0"/>
                <a:ea typeface="ＭＳ Ｐゴシック" charset="-128"/>
                <a:cs typeface="Arial" panose="020B0604020202020204" pitchFamily="34" charset="0"/>
              </a:rPr>
              <a:t> miles of distribution mains</a:t>
            </a:r>
          </a:p>
          <a:p>
            <a:pPr marL="0" marR="0" lvl="0" indent="0" algn="l" defTabSz="914400" rtl="0" eaLnBrk="0" fontAlgn="base" latinLnBrk="0" hangingPunct="0">
              <a:lnSpc>
                <a:spcPct val="80000"/>
              </a:lnSpc>
              <a:spcBef>
                <a:spcPts val="900"/>
              </a:spcBef>
              <a:spcAft>
                <a:spcPct val="0"/>
              </a:spcAft>
              <a:buClr>
                <a:srgbClr val="0099D7"/>
              </a:buClr>
              <a:buSzPct val="100000"/>
              <a:buFontTx/>
              <a:buNone/>
              <a:tabLst/>
              <a:defRPr/>
            </a:pPr>
            <a:endParaRPr kumimoji="0" lang="en-US" altLang="en-US" sz="1600" b="0" i="0" u="none" strike="noStrike" kern="1200" cap="none" spc="0" normalizeH="0" baseline="0" noProof="0" dirty="0">
              <a:ln>
                <a:noFill/>
              </a:ln>
              <a:solidFill>
                <a:srgbClr val="979797"/>
              </a:solidFill>
              <a:effectLst/>
              <a:uLnTx/>
              <a:uFillTx/>
              <a:latin typeface="Arial" panose="020B0604020202020204" pitchFamily="34" charset="0"/>
              <a:ea typeface="ＭＳ Ｐゴシック" charset="-128"/>
              <a:cs typeface="Arial" panose="020B0604020202020204" pitchFamily="34" charset="0"/>
            </a:endParaRPr>
          </a:p>
          <a:p>
            <a:pPr marL="173038" marR="0" lvl="0" indent="-173038" algn="l" defTabSz="914400" rtl="0" eaLnBrk="0" fontAlgn="base" latinLnBrk="0" hangingPunct="0">
              <a:lnSpc>
                <a:spcPct val="80000"/>
              </a:lnSpc>
              <a:spcBef>
                <a:spcPts val="400"/>
              </a:spcBef>
              <a:spcAft>
                <a:spcPct val="0"/>
              </a:spcAft>
              <a:buClr>
                <a:srgbClr val="0099D7"/>
              </a:buClr>
              <a:buSzPct val="100000"/>
              <a:buFont typeface="Wingdings" charset="2"/>
              <a:buChar char="§"/>
              <a:tabLst/>
              <a:defRPr/>
            </a:pPr>
            <a:r>
              <a:rPr kumimoji="0" lang="en-US" altLang="en-US" sz="20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ＭＳ Ｐゴシック" charset="-128"/>
                <a:cs typeface="Arial" panose="020B0604020202020204" pitchFamily="34" charset="0"/>
              </a:rPr>
              <a:t>81</a:t>
            </a:r>
            <a:r>
              <a:rPr kumimoji="0" lang="en-US" altLang="en-US" sz="2000" b="0" i="0" u="none" strike="noStrike" kern="1200" cap="none" spc="0" normalizeH="0" baseline="0" noProof="0" dirty="0">
                <a:ln>
                  <a:noFill/>
                </a:ln>
                <a:solidFill>
                  <a:srgbClr val="979797"/>
                </a:solidFill>
                <a:effectLst/>
                <a:uLnTx/>
                <a:uFillTx/>
                <a:latin typeface="Arial" panose="020B0604020202020204" pitchFamily="34" charset="0"/>
                <a:ea typeface="ＭＳ Ｐゴシック" charset="-128"/>
                <a:cs typeface="Arial" panose="020B0604020202020204" pitchFamily="34" charset="0"/>
              </a:rPr>
              <a:t> </a:t>
            </a:r>
            <a:r>
              <a:rPr kumimoji="0" lang="en-US" altLang="en-US" sz="1600" b="0" i="0" u="none" strike="noStrike" kern="1200" cap="none" spc="0" normalizeH="0" baseline="0" noProof="0" dirty="0">
                <a:ln>
                  <a:noFill/>
                </a:ln>
                <a:solidFill>
                  <a:srgbClr val="979797"/>
                </a:solidFill>
                <a:effectLst/>
                <a:uLnTx/>
                <a:uFillTx/>
                <a:latin typeface="Arial" panose="020B0604020202020204" pitchFamily="34" charset="0"/>
                <a:ea typeface="ＭＳ Ｐゴシック" charset="-128"/>
                <a:cs typeface="Arial" panose="020B0604020202020204" pitchFamily="34" charset="0"/>
              </a:rPr>
              <a:t>surface water treatment plants</a:t>
            </a:r>
          </a:p>
          <a:p>
            <a:pPr marL="0" marR="0" lvl="0" indent="0" algn="l" defTabSz="914400" rtl="0" eaLnBrk="0" fontAlgn="base" latinLnBrk="0" hangingPunct="0">
              <a:lnSpc>
                <a:spcPct val="80000"/>
              </a:lnSpc>
              <a:spcBef>
                <a:spcPts val="400"/>
              </a:spcBef>
              <a:spcAft>
                <a:spcPct val="0"/>
              </a:spcAft>
              <a:buClr>
                <a:srgbClr val="0099D7"/>
              </a:buClr>
              <a:buSzPct val="100000"/>
              <a:buFontTx/>
              <a:buNone/>
              <a:tabLst/>
              <a:defRPr/>
            </a:pPr>
            <a:endParaRPr kumimoji="0" lang="en-US" altLang="en-US" sz="1600" b="0" i="0" u="none" strike="noStrike" kern="1200" cap="none" spc="0" normalizeH="0" baseline="0" noProof="0" dirty="0">
              <a:ln>
                <a:noFill/>
              </a:ln>
              <a:solidFill>
                <a:srgbClr val="979797"/>
              </a:solidFill>
              <a:effectLst/>
              <a:uLnTx/>
              <a:uFillTx/>
              <a:latin typeface="Arial" panose="020B0604020202020204" pitchFamily="34" charset="0"/>
              <a:ea typeface="ＭＳ Ｐゴシック" charset="-128"/>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
                <a:srgbClr val="0099D7"/>
              </a:buClr>
              <a:buSzTx/>
              <a:buFont typeface="Wingdings" charset="2"/>
              <a:buChar char="§"/>
              <a:tabLst/>
              <a:defRPr/>
            </a:pPr>
            <a:r>
              <a:rPr kumimoji="0" lang="en-US" altLang="en-US" sz="20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ＭＳ Ｐゴシック" charset="-128"/>
                <a:cs typeface="Arial" panose="020B0604020202020204" pitchFamily="34" charset="0"/>
              </a:rPr>
              <a:t>500</a:t>
            </a:r>
            <a:r>
              <a:rPr kumimoji="0" lang="en-US" altLang="en-US" sz="1600" b="0" i="0" u="none" strike="noStrike" kern="1200" cap="none" spc="0" normalizeH="0" baseline="0" noProof="0" dirty="0">
                <a:ln>
                  <a:noFill/>
                </a:ln>
                <a:solidFill>
                  <a:srgbClr val="979797"/>
                </a:solidFill>
                <a:effectLst/>
                <a:uLnTx/>
                <a:uFillTx/>
                <a:latin typeface="Arial" panose="020B0604020202020204" pitchFamily="34" charset="0"/>
                <a:ea typeface="ＭＳ Ｐゴシック" charset="-128"/>
                <a:cs typeface="Arial" panose="020B0604020202020204" pitchFamily="34" charset="0"/>
              </a:rPr>
              <a:t> groundwater treatment plants</a:t>
            </a:r>
          </a:p>
          <a:p>
            <a:pPr marL="0" marR="0" lvl="0" indent="0" algn="l" defTabSz="914400" rtl="0" eaLnBrk="0" fontAlgn="base" latinLnBrk="0" hangingPunct="0">
              <a:lnSpc>
                <a:spcPct val="100000"/>
              </a:lnSpc>
              <a:spcBef>
                <a:spcPct val="0"/>
              </a:spcBef>
              <a:spcAft>
                <a:spcPct val="0"/>
              </a:spcAft>
              <a:buClr>
                <a:srgbClr val="0099D7"/>
              </a:buClr>
              <a:buSzTx/>
              <a:buFontTx/>
              <a:buNone/>
              <a:tabLst/>
              <a:defRPr/>
            </a:pPr>
            <a:endParaRPr kumimoji="0" lang="en-US" altLang="en-US" sz="1600" b="0" i="0" u="none" strike="noStrike" kern="1200" cap="none" spc="0" normalizeH="0" baseline="0" noProof="0" dirty="0">
              <a:ln>
                <a:noFill/>
              </a:ln>
              <a:solidFill>
                <a:srgbClr val="979797"/>
              </a:solidFill>
              <a:effectLst/>
              <a:uLnTx/>
              <a:uFillTx/>
              <a:latin typeface="Arial" panose="020B0604020202020204" pitchFamily="34" charset="0"/>
              <a:ea typeface="ＭＳ Ｐゴシック" charset="-128"/>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
                <a:srgbClr val="0099D7"/>
              </a:buClr>
              <a:buSzTx/>
              <a:buFont typeface="Wingdings" charset="2"/>
              <a:buChar char="§"/>
              <a:tabLst/>
              <a:defRPr/>
            </a:pPr>
            <a:r>
              <a:rPr kumimoji="0" lang="en-US" altLang="en-US" sz="20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ＭＳ Ｐゴシック" charset="-128"/>
                <a:cs typeface="Arial" panose="020B0604020202020204" pitchFamily="34" charset="0"/>
              </a:rPr>
              <a:t>1,100</a:t>
            </a:r>
            <a:r>
              <a:rPr kumimoji="0" lang="en-US" altLang="en-US" sz="1600" b="0" i="0" u="none" strike="noStrike" kern="1200" cap="none" spc="0" normalizeH="0" baseline="0" noProof="0" dirty="0">
                <a:ln>
                  <a:noFill/>
                </a:ln>
                <a:solidFill>
                  <a:srgbClr val="979797"/>
                </a:solidFill>
                <a:effectLst/>
                <a:uLnTx/>
                <a:uFillTx/>
                <a:latin typeface="Arial" panose="020B0604020202020204" pitchFamily="34" charset="0"/>
                <a:ea typeface="ＭＳ Ｐゴシック" charset="-128"/>
                <a:cs typeface="Arial" panose="020B0604020202020204" pitchFamily="34" charset="0"/>
              </a:rPr>
              <a:t> groundwater wells</a:t>
            </a:r>
          </a:p>
          <a:p>
            <a:pPr marL="0" marR="0" lvl="0" indent="0" algn="l" defTabSz="914400" rtl="0" eaLnBrk="0" fontAlgn="base" latinLnBrk="0" hangingPunct="0">
              <a:lnSpc>
                <a:spcPct val="100000"/>
              </a:lnSpc>
              <a:spcBef>
                <a:spcPct val="0"/>
              </a:spcBef>
              <a:spcAft>
                <a:spcPct val="0"/>
              </a:spcAft>
              <a:buClr>
                <a:srgbClr val="0099D7"/>
              </a:buClr>
              <a:buSzTx/>
              <a:buFontTx/>
              <a:buNone/>
              <a:tabLst/>
              <a:defRPr/>
            </a:pPr>
            <a:endParaRPr kumimoji="0" lang="en-US" altLang="en-US" sz="1600" b="0" i="0" u="none" strike="noStrike" kern="1200" cap="none" spc="0" normalizeH="0" baseline="0" noProof="0" dirty="0">
              <a:ln>
                <a:noFill/>
              </a:ln>
              <a:solidFill>
                <a:srgbClr val="979797"/>
              </a:solidFill>
              <a:effectLst/>
              <a:uLnTx/>
              <a:uFillTx/>
              <a:latin typeface="Arial" panose="020B0604020202020204" pitchFamily="34" charset="0"/>
              <a:ea typeface="ＭＳ Ｐゴシック" charset="-128"/>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
                <a:srgbClr val="0099D7"/>
              </a:buClr>
              <a:buSzTx/>
              <a:buFont typeface="Wingdings" charset="2"/>
              <a:buChar char="§"/>
              <a:tabLst/>
              <a:defRPr/>
            </a:pPr>
            <a:r>
              <a:rPr kumimoji="0" lang="en-US" sz="20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ＭＳ Ｐゴシック" charset="-128"/>
                <a:cs typeface="Arial" panose="020B0604020202020204" pitchFamily="34" charset="0"/>
              </a:rPr>
              <a:t>1,200</a:t>
            </a:r>
            <a:r>
              <a:rPr kumimoji="0" lang="en-US" sz="16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ＭＳ Ｐゴシック" charset="-128"/>
                <a:cs typeface="Arial" panose="020B0604020202020204" pitchFamily="34" charset="0"/>
              </a:rPr>
              <a:t> </a:t>
            </a:r>
            <a:r>
              <a:rPr kumimoji="0" lang="en-US" sz="1600" b="0" i="0" u="none" strike="noStrike" kern="1200" cap="none" spc="0" normalizeH="0" baseline="0" noProof="0" dirty="0">
                <a:ln>
                  <a:noFill/>
                </a:ln>
                <a:solidFill>
                  <a:srgbClr val="979797"/>
                </a:solidFill>
                <a:effectLst/>
                <a:uLnTx/>
                <a:uFillTx/>
                <a:latin typeface="Arial" panose="020B0604020202020204" pitchFamily="34" charset="0"/>
                <a:ea typeface="ＭＳ Ｐゴシック" charset="-128"/>
                <a:cs typeface="Arial" panose="020B0604020202020204" pitchFamily="34" charset="0"/>
              </a:rPr>
              <a:t>treated water storage facilities</a:t>
            </a:r>
          </a:p>
        </p:txBody>
      </p:sp>
      <p:grpSp>
        <p:nvGrpSpPr>
          <p:cNvPr id="21" name="Group 32"/>
          <p:cNvGrpSpPr>
            <a:grpSpLocks/>
          </p:cNvGrpSpPr>
          <p:nvPr/>
        </p:nvGrpSpPr>
        <p:grpSpPr bwMode="auto">
          <a:xfrm>
            <a:off x="4836488" y="1397088"/>
            <a:ext cx="627063" cy="434975"/>
            <a:chOff x="415997" y="1972843"/>
            <a:chExt cx="627748" cy="435803"/>
          </a:xfrm>
        </p:grpSpPr>
        <p:sp>
          <p:nvSpPr>
            <p:cNvPr id="22" name="Freeform 6"/>
            <p:cNvSpPr>
              <a:spLocks/>
            </p:cNvSpPr>
            <p:nvPr/>
          </p:nvSpPr>
          <p:spPr bwMode="auto">
            <a:xfrm>
              <a:off x="760485" y="2045572"/>
              <a:ext cx="65181" cy="75728"/>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3" name="Freeform 3053"/>
            <p:cNvSpPr>
              <a:spLocks/>
            </p:cNvSpPr>
            <p:nvPr/>
          </p:nvSpPr>
          <p:spPr bwMode="auto">
            <a:xfrm>
              <a:off x="967643" y="2033968"/>
              <a:ext cx="12952" cy="49470"/>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4" name="Freeform 3055"/>
            <p:cNvSpPr>
              <a:spLocks/>
            </p:cNvSpPr>
            <p:nvPr/>
          </p:nvSpPr>
          <p:spPr bwMode="auto">
            <a:xfrm>
              <a:off x="1000281" y="2047436"/>
              <a:ext cx="5181" cy="3626"/>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5" name="Freeform 3056"/>
            <p:cNvSpPr>
              <a:spLocks/>
            </p:cNvSpPr>
            <p:nvPr/>
          </p:nvSpPr>
          <p:spPr bwMode="auto">
            <a:xfrm>
              <a:off x="983962" y="1972843"/>
              <a:ext cx="48439" cy="77701"/>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6" name="Freeform 3057"/>
            <p:cNvSpPr>
              <a:spLocks/>
            </p:cNvSpPr>
            <p:nvPr/>
          </p:nvSpPr>
          <p:spPr bwMode="auto">
            <a:xfrm>
              <a:off x="966866" y="2024126"/>
              <a:ext cx="15283" cy="43772"/>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7" name="Freeform 3058"/>
            <p:cNvSpPr>
              <a:spLocks/>
            </p:cNvSpPr>
            <p:nvPr/>
          </p:nvSpPr>
          <p:spPr bwMode="auto">
            <a:xfrm>
              <a:off x="980336" y="2018687"/>
              <a:ext cx="25385" cy="48175"/>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8" name="Freeform 3059"/>
            <p:cNvSpPr>
              <a:spLocks/>
            </p:cNvSpPr>
            <p:nvPr/>
          </p:nvSpPr>
          <p:spPr bwMode="auto">
            <a:xfrm>
              <a:off x="979818" y="2069969"/>
              <a:ext cx="21500" cy="23569"/>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9" name="Freeform 3060"/>
            <p:cNvSpPr>
              <a:spLocks/>
            </p:cNvSpPr>
            <p:nvPr/>
          </p:nvSpPr>
          <p:spPr bwMode="auto">
            <a:xfrm>
              <a:off x="977746" y="2056242"/>
              <a:ext cx="43258" cy="19684"/>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30" name="Freeform 2853"/>
            <p:cNvSpPr>
              <a:spLocks/>
            </p:cNvSpPr>
            <p:nvPr/>
          </p:nvSpPr>
          <p:spPr bwMode="auto">
            <a:xfrm>
              <a:off x="1000835" y="2088951"/>
              <a:ext cx="0" cy="0"/>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31" name="Freeform 2854"/>
            <p:cNvSpPr>
              <a:spLocks/>
            </p:cNvSpPr>
            <p:nvPr/>
          </p:nvSpPr>
          <p:spPr bwMode="auto">
            <a:xfrm>
              <a:off x="503283" y="2201984"/>
              <a:ext cx="75113" cy="101522"/>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32" name="Freeform 2855"/>
            <p:cNvSpPr>
              <a:spLocks/>
            </p:cNvSpPr>
            <p:nvPr/>
          </p:nvSpPr>
          <p:spPr bwMode="auto">
            <a:xfrm>
              <a:off x="768252" y="2268802"/>
              <a:ext cx="72523" cy="60602"/>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33" name="Freeform 2856"/>
            <p:cNvSpPr>
              <a:spLocks/>
            </p:cNvSpPr>
            <p:nvPr/>
          </p:nvSpPr>
          <p:spPr bwMode="auto">
            <a:xfrm>
              <a:off x="573993" y="2212343"/>
              <a:ext cx="81847" cy="92198"/>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34" name="Freeform 2857"/>
            <p:cNvSpPr>
              <a:spLocks/>
            </p:cNvSpPr>
            <p:nvPr/>
          </p:nvSpPr>
          <p:spPr bwMode="auto">
            <a:xfrm>
              <a:off x="607406" y="2222703"/>
              <a:ext cx="171206" cy="171188"/>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35" name="Freeform 2858"/>
            <p:cNvSpPr>
              <a:spLocks/>
            </p:cNvSpPr>
            <p:nvPr/>
          </p:nvSpPr>
          <p:spPr bwMode="auto">
            <a:xfrm>
              <a:off x="758409" y="2216487"/>
              <a:ext cx="58278" cy="54387"/>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36" name="Freeform 2859"/>
            <p:cNvSpPr>
              <a:spLocks/>
            </p:cNvSpPr>
            <p:nvPr/>
          </p:nvSpPr>
          <p:spPr bwMode="auto">
            <a:xfrm>
              <a:off x="656618" y="2210530"/>
              <a:ext cx="104640" cy="52833"/>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37" name="Freeform 2860"/>
            <p:cNvSpPr>
              <a:spLocks/>
            </p:cNvSpPr>
            <p:nvPr/>
          </p:nvSpPr>
          <p:spPr bwMode="auto">
            <a:xfrm>
              <a:off x="519860" y="2125325"/>
              <a:ext cx="64753" cy="86501"/>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38" name="Freeform 2861"/>
            <p:cNvSpPr>
              <a:spLocks/>
            </p:cNvSpPr>
            <p:nvPr/>
          </p:nvSpPr>
          <p:spPr bwMode="auto">
            <a:xfrm>
              <a:off x="784828" y="2034421"/>
              <a:ext cx="68897" cy="3263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39" name="Freeform 2862"/>
            <p:cNvSpPr>
              <a:spLocks/>
            </p:cNvSpPr>
            <p:nvPr/>
          </p:nvSpPr>
          <p:spPr bwMode="auto">
            <a:xfrm>
              <a:off x="579174" y="2151482"/>
              <a:ext cx="87546" cy="61638"/>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40" name="Freeform 2864"/>
            <p:cNvSpPr>
              <a:spLocks/>
            </p:cNvSpPr>
            <p:nvPr/>
          </p:nvSpPr>
          <p:spPr bwMode="auto">
            <a:xfrm>
              <a:off x="560784" y="2081815"/>
              <a:ext cx="84956" cy="71221"/>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41" name="Freeform 2866"/>
            <p:cNvSpPr>
              <a:spLocks/>
            </p:cNvSpPr>
            <p:nvPr/>
          </p:nvSpPr>
          <p:spPr bwMode="auto">
            <a:xfrm>
              <a:off x="885584" y="2169870"/>
              <a:ext cx="102050" cy="54128"/>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42" name="Freeform 2868"/>
            <p:cNvSpPr>
              <a:spLocks/>
            </p:cNvSpPr>
            <p:nvPr/>
          </p:nvSpPr>
          <p:spPr bwMode="auto">
            <a:xfrm>
              <a:off x="665942" y="2165985"/>
              <a:ext cx="90654" cy="46876"/>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43" name="Freeform 2870"/>
            <p:cNvSpPr>
              <a:spLocks/>
            </p:cNvSpPr>
            <p:nvPr/>
          </p:nvSpPr>
          <p:spPr bwMode="auto">
            <a:xfrm>
              <a:off x="458733" y="2112375"/>
              <a:ext cx="69933" cy="121981"/>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44" name="Freeform 2871"/>
            <p:cNvSpPr>
              <a:spLocks/>
            </p:cNvSpPr>
            <p:nvPr/>
          </p:nvSpPr>
          <p:spPr bwMode="auto">
            <a:xfrm>
              <a:off x="998254" y="2067571"/>
              <a:ext cx="11137" cy="20201"/>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45" name="Freeform 2874"/>
            <p:cNvSpPr>
              <a:spLocks/>
            </p:cNvSpPr>
            <p:nvPr/>
          </p:nvSpPr>
          <p:spPr bwMode="auto">
            <a:xfrm>
              <a:off x="665683" y="2166762"/>
              <a:ext cx="1554" cy="46099"/>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46" name="Freeform 2875"/>
            <p:cNvSpPr>
              <a:spLocks/>
            </p:cNvSpPr>
            <p:nvPr/>
          </p:nvSpPr>
          <p:spPr bwMode="auto">
            <a:xfrm>
              <a:off x="740201" y="2157344"/>
              <a:ext cx="0" cy="0"/>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47" name="Freeform 2876"/>
            <p:cNvSpPr>
              <a:spLocks/>
            </p:cNvSpPr>
            <p:nvPr/>
          </p:nvSpPr>
          <p:spPr bwMode="auto">
            <a:xfrm>
              <a:off x="741315" y="2155626"/>
              <a:ext cx="44809" cy="1554"/>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48" name="Rectangle 2877"/>
            <p:cNvSpPr>
              <a:spLocks noChangeArrowheads="1"/>
            </p:cNvSpPr>
            <p:nvPr/>
          </p:nvSpPr>
          <p:spPr bwMode="auto">
            <a:xfrm>
              <a:off x="846473" y="2304541"/>
              <a:ext cx="259" cy="518"/>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49" name="Freeform 2878"/>
            <p:cNvSpPr>
              <a:spLocks/>
            </p:cNvSpPr>
            <p:nvPr/>
          </p:nvSpPr>
          <p:spPr bwMode="auto">
            <a:xfrm>
              <a:off x="839739" y="2232285"/>
              <a:ext cx="6993" cy="72257"/>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50" name="Freeform 2879"/>
            <p:cNvSpPr>
              <a:spLocks/>
            </p:cNvSpPr>
            <p:nvPr/>
          </p:nvSpPr>
          <p:spPr bwMode="auto">
            <a:xfrm>
              <a:off x="885066" y="2191884"/>
              <a:ext cx="27455" cy="32114"/>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51" name="Freeform 2880"/>
            <p:cNvSpPr>
              <a:spLocks/>
            </p:cNvSpPr>
            <p:nvPr/>
          </p:nvSpPr>
          <p:spPr bwMode="auto">
            <a:xfrm>
              <a:off x="905481" y="2173249"/>
              <a:ext cx="0" cy="0"/>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52" name="Freeform 2881"/>
            <p:cNvSpPr>
              <a:spLocks/>
            </p:cNvSpPr>
            <p:nvPr/>
          </p:nvSpPr>
          <p:spPr bwMode="auto">
            <a:xfrm>
              <a:off x="890246" y="2173496"/>
              <a:ext cx="15282" cy="22273"/>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53" name="Freeform 2882"/>
            <p:cNvSpPr>
              <a:spLocks/>
            </p:cNvSpPr>
            <p:nvPr/>
          </p:nvSpPr>
          <p:spPr bwMode="auto">
            <a:xfrm>
              <a:off x="981764" y="2128714"/>
              <a:ext cx="1590" cy="0"/>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54" name="Freeform 2883"/>
            <p:cNvSpPr>
              <a:spLocks/>
            </p:cNvSpPr>
            <p:nvPr/>
          </p:nvSpPr>
          <p:spPr bwMode="auto">
            <a:xfrm>
              <a:off x="970021" y="2118850"/>
              <a:ext cx="12433" cy="10359"/>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55" name="Freeform 2884"/>
            <p:cNvSpPr>
              <a:spLocks/>
            </p:cNvSpPr>
            <p:nvPr/>
          </p:nvSpPr>
          <p:spPr bwMode="auto">
            <a:xfrm>
              <a:off x="986533" y="2098494"/>
              <a:ext cx="0" cy="0"/>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56" name="Freeform 2885"/>
            <p:cNvSpPr>
              <a:spLocks/>
            </p:cNvSpPr>
            <p:nvPr/>
          </p:nvSpPr>
          <p:spPr bwMode="auto">
            <a:xfrm>
              <a:off x="1000835" y="2088951"/>
              <a:ext cx="1590" cy="0"/>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57" name="Freeform 2886"/>
            <p:cNvSpPr>
              <a:spLocks/>
            </p:cNvSpPr>
            <p:nvPr/>
          </p:nvSpPr>
          <p:spPr bwMode="auto">
            <a:xfrm>
              <a:off x="970798" y="2088549"/>
              <a:ext cx="30563" cy="10359"/>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58" name="Rectangle 2887"/>
            <p:cNvSpPr>
              <a:spLocks noChangeArrowheads="1"/>
            </p:cNvSpPr>
            <p:nvPr/>
          </p:nvSpPr>
          <p:spPr bwMode="auto">
            <a:xfrm>
              <a:off x="439826" y="2032867"/>
              <a:ext cx="777" cy="777"/>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59" name="Freeform 2888"/>
            <p:cNvSpPr>
              <a:spLocks/>
            </p:cNvSpPr>
            <p:nvPr/>
          </p:nvSpPr>
          <p:spPr bwMode="auto">
            <a:xfrm>
              <a:off x="440603" y="2006192"/>
              <a:ext cx="205914" cy="126125"/>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60" name="Rectangle 2889"/>
            <p:cNvSpPr>
              <a:spLocks noChangeArrowheads="1"/>
            </p:cNvSpPr>
            <p:nvPr/>
          </p:nvSpPr>
          <p:spPr bwMode="auto">
            <a:xfrm>
              <a:off x="424803" y="2099685"/>
              <a:ext cx="129" cy="129"/>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61" name="Freeform 2890"/>
            <p:cNvSpPr>
              <a:spLocks/>
            </p:cNvSpPr>
            <p:nvPr/>
          </p:nvSpPr>
          <p:spPr bwMode="auto">
            <a:xfrm>
              <a:off x="503405" y="2275042"/>
              <a:ext cx="0" cy="0"/>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62" name="Freeform 2891"/>
            <p:cNvSpPr>
              <a:spLocks/>
            </p:cNvSpPr>
            <p:nvPr/>
          </p:nvSpPr>
          <p:spPr bwMode="auto">
            <a:xfrm>
              <a:off x="519342" y="2125066"/>
              <a:ext cx="10360" cy="76400"/>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63" name="Freeform 2892"/>
            <p:cNvSpPr>
              <a:spLocks/>
            </p:cNvSpPr>
            <p:nvPr/>
          </p:nvSpPr>
          <p:spPr bwMode="auto">
            <a:xfrm>
              <a:off x="424803" y="2099685"/>
              <a:ext cx="95057" cy="175850"/>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64" name="Freeform 2893"/>
            <p:cNvSpPr>
              <a:spLocks/>
            </p:cNvSpPr>
            <p:nvPr/>
          </p:nvSpPr>
          <p:spPr bwMode="auto">
            <a:xfrm>
              <a:off x="498637" y="2117580"/>
              <a:ext cx="0" cy="0"/>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65" name="Freeform 2894"/>
            <p:cNvSpPr>
              <a:spLocks/>
            </p:cNvSpPr>
            <p:nvPr/>
          </p:nvSpPr>
          <p:spPr bwMode="auto">
            <a:xfrm>
              <a:off x="528833" y="2123942"/>
              <a:ext cx="1589" cy="1591"/>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66" name="Freeform 2895"/>
            <p:cNvSpPr>
              <a:spLocks/>
            </p:cNvSpPr>
            <p:nvPr/>
          </p:nvSpPr>
          <p:spPr bwMode="auto">
            <a:xfrm>
              <a:off x="775164" y="2322758"/>
              <a:ext cx="1590" cy="0"/>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67" name="Freeform 2896"/>
            <p:cNvSpPr>
              <a:spLocks/>
            </p:cNvSpPr>
            <p:nvPr/>
          </p:nvSpPr>
          <p:spPr bwMode="auto">
            <a:xfrm>
              <a:off x="606705" y="2300491"/>
              <a:ext cx="0" cy="0"/>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68" name="Freeform 2897"/>
            <p:cNvSpPr>
              <a:spLocks/>
            </p:cNvSpPr>
            <p:nvPr/>
          </p:nvSpPr>
          <p:spPr bwMode="auto">
            <a:xfrm>
              <a:off x="573332" y="2303672"/>
              <a:ext cx="0" cy="0"/>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69" name="Freeform 2898"/>
            <p:cNvSpPr>
              <a:spLocks/>
            </p:cNvSpPr>
            <p:nvPr/>
          </p:nvSpPr>
          <p:spPr bwMode="auto">
            <a:xfrm>
              <a:off x="767216" y="2271392"/>
              <a:ext cx="11915" cy="51279"/>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70" name="Rectangle 2899"/>
            <p:cNvSpPr>
              <a:spLocks noChangeArrowheads="1"/>
            </p:cNvSpPr>
            <p:nvPr/>
          </p:nvSpPr>
          <p:spPr bwMode="auto">
            <a:xfrm>
              <a:off x="519342" y="2201466"/>
              <a:ext cx="129" cy="129"/>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71" name="Freeform 2900"/>
            <p:cNvSpPr>
              <a:spLocks/>
            </p:cNvSpPr>
            <p:nvPr/>
          </p:nvSpPr>
          <p:spPr bwMode="auto">
            <a:xfrm>
              <a:off x="519860" y="2086995"/>
              <a:ext cx="248392" cy="216511"/>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72" name="Freeform 2901"/>
            <p:cNvSpPr>
              <a:spLocks/>
            </p:cNvSpPr>
            <p:nvPr/>
          </p:nvSpPr>
          <p:spPr bwMode="auto">
            <a:xfrm>
              <a:off x="727587" y="2105901"/>
              <a:ext cx="13728" cy="51020"/>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73" name="Freeform 2902"/>
            <p:cNvSpPr>
              <a:spLocks/>
            </p:cNvSpPr>
            <p:nvPr/>
          </p:nvSpPr>
          <p:spPr bwMode="auto">
            <a:xfrm>
              <a:off x="715932" y="2023803"/>
              <a:ext cx="12692" cy="82098"/>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74" name="Rectangle 2903"/>
            <p:cNvSpPr>
              <a:spLocks noChangeArrowheads="1"/>
            </p:cNvSpPr>
            <p:nvPr/>
          </p:nvSpPr>
          <p:spPr bwMode="auto">
            <a:xfrm>
              <a:off x="665942" y="2166762"/>
              <a:ext cx="129" cy="259"/>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75" name="Rectangle 2904"/>
            <p:cNvSpPr>
              <a:spLocks noChangeArrowheads="1"/>
            </p:cNvSpPr>
            <p:nvPr/>
          </p:nvSpPr>
          <p:spPr bwMode="auto">
            <a:xfrm>
              <a:off x="666719" y="2212861"/>
              <a:ext cx="518" cy="259"/>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76" name="Freeform 2905"/>
            <p:cNvSpPr>
              <a:spLocks/>
            </p:cNvSpPr>
            <p:nvPr/>
          </p:nvSpPr>
          <p:spPr bwMode="auto">
            <a:xfrm>
              <a:off x="740278" y="2156921"/>
              <a:ext cx="1036" cy="259"/>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77" name="Freeform 2906"/>
            <p:cNvSpPr>
              <a:spLocks/>
            </p:cNvSpPr>
            <p:nvPr/>
          </p:nvSpPr>
          <p:spPr bwMode="auto">
            <a:xfrm>
              <a:off x="563374" y="2131799"/>
              <a:ext cx="777" cy="777"/>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78" name="Rectangle 2907"/>
            <p:cNvSpPr>
              <a:spLocks noChangeArrowheads="1"/>
            </p:cNvSpPr>
            <p:nvPr/>
          </p:nvSpPr>
          <p:spPr bwMode="auto">
            <a:xfrm>
              <a:off x="645739" y="2086995"/>
              <a:ext cx="259" cy="129"/>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79" name="Freeform 2908"/>
            <p:cNvSpPr>
              <a:spLocks/>
            </p:cNvSpPr>
            <p:nvPr/>
          </p:nvSpPr>
          <p:spPr bwMode="auto">
            <a:xfrm>
              <a:off x="519298" y="2201878"/>
              <a:ext cx="0" cy="0"/>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80" name="Freeform 2909"/>
            <p:cNvSpPr>
              <a:spLocks/>
            </p:cNvSpPr>
            <p:nvPr/>
          </p:nvSpPr>
          <p:spPr bwMode="auto">
            <a:xfrm>
              <a:off x="645739" y="2118850"/>
              <a:ext cx="83402" cy="8028"/>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81" name="Rectangle 2910"/>
            <p:cNvSpPr>
              <a:spLocks noChangeArrowheads="1"/>
            </p:cNvSpPr>
            <p:nvPr/>
          </p:nvSpPr>
          <p:spPr bwMode="auto">
            <a:xfrm>
              <a:off x="645739" y="2119109"/>
              <a:ext cx="129" cy="518"/>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82" name="Freeform 2911"/>
            <p:cNvSpPr>
              <a:spLocks/>
            </p:cNvSpPr>
            <p:nvPr/>
          </p:nvSpPr>
          <p:spPr bwMode="auto">
            <a:xfrm>
              <a:off x="830155" y="2124289"/>
              <a:ext cx="518" cy="777"/>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83" name="Freeform 2912"/>
            <p:cNvSpPr>
              <a:spLocks/>
            </p:cNvSpPr>
            <p:nvPr/>
          </p:nvSpPr>
          <p:spPr bwMode="auto">
            <a:xfrm>
              <a:off x="771101" y="2049183"/>
              <a:ext cx="777" cy="777"/>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84" name="Freeform 2913"/>
            <p:cNvSpPr>
              <a:spLocks/>
            </p:cNvSpPr>
            <p:nvPr/>
          </p:nvSpPr>
          <p:spPr bwMode="auto">
            <a:xfrm>
              <a:off x="760999" y="2049960"/>
              <a:ext cx="74595" cy="152801"/>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85" name="Rectangle 2914"/>
            <p:cNvSpPr>
              <a:spLocks noChangeArrowheads="1"/>
            </p:cNvSpPr>
            <p:nvPr/>
          </p:nvSpPr>
          <p:spPr bwMode="auto">
            <a:xfrm>
              <a:off x="786124" y="2155626"/>
              <a:ext cx="259" cy="518"/>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86" name="Freeform 2915"/>
            <p:cNvSpPr>
              <a:spLocks/>
            </p:cNvSpPr>
            <p:nvPr/>
          </p:nvSpPr>
          <p:spPr bwMode="auto">
            <a:xfrm>
              <a:off x="728623" y="2102793"/>
              <a:ext cx="55428" cy="3108"/>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87" name="Freeform 2916"/>
            <p:cNvSpPr>
              <a:spLocks/>
            </p:cNvSpPr>
            <p:nvPr/>
          </p:nvSpPr>
          <p:spPr bwMode="auto">
            <a:xfrm>
              <a:off x="727487" y="2106447"/>
              <a:ext cx="0" cy="0"/>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88" name="Freeform 2917"/>
            <p:cNvSpPr>
              <a:spLocks/>
            </p:cNvSpPr>
            <p:nvPr/>
          </p:nvSpPr>
          <p:spPr bwMode="auto">
            <a:xfrm>
              <a:off x="727587" y="2104865"/>
              <a:ext cx="1036" cy="1295"/>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89" name="Freeform 2918"/>
            <p:cNvSpPr>
              <a:spLocks/>
            </p:cNvSpPr>
            <p:nvPr/>
          </p:nvSpPr>
          <p:spPr bwMode="auto">
            <a:xfrm>
              <a:off x="645999" y="2073269"/>
              <a:ext cx="79257" cy="777"/>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90" name="Rectangle 2919"/>
            <p:cNvSpPr>
              <a:spLocks noChangeArrowheads="1"/>
            </p:cNvSpPr>
            <p:nvPr/>
          </p:nvSpPr>
          <p:spPr bwMode="auto">
            <a:xfrm>
              <a:off x="645739" y="2073528"/>
              <a:ext cx="259" cy="518"/>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91" name="Freeform 2920"/>
            <p:cNvSpPr>
              <a:spLocks/>
            </p:cNvSpPr>
            <p:nvPr/>
          </p:nvSpPr>
          <p:spPr bwMode="auto">
            <a:xfrm>
              <a:off x="818759" y="2067053"/>
              <a:ext cx="1813" cy="518"/>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92" name="Freeform 2921"/>
            <p:cNvSpPr>
              <a:spLocks/>
            </p:cNvSpPr>
            <p:nvPr/>
          </p:nvSpPr>
          <p:spPr bwMode="auto">
            <a:xfrm>
              <a:off x="784051" y="2051773"/>
              <a:ext cx="35225" cy="15798"/>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93" name="Freeform 2922"/>
            <p:cNvSpPr>
              <a:spLocks/>
            </p:cNvSpPr>
            <p:nvPr/>
          </p:nvSpPr>
          <p:spPr bwMode="auto">
            <a:xfrm>
              <a:off x="744164" y="2165208"/>
              <a:ext cx="18390" cy="98673"/>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94" name="Freeform 2923"/>
            <p:cNvSpPr>
              <a:spLocks/>
            </p:cNvSpPr>
            <p:nvPr/>
          </p:nvSpPr>
          <p:spPr bwMode="auto">
            <a:xfrm>
              <a:off x="760861" y="2263908"/>
              <a:ext cx="1589" cy="0"/>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95" name="Freeform 2924"/>
            <p:cNvSpPr>
              <a:spLocks/>
            </p:cNvSpPr>
            <p:nvPr/>
          </p:nvSpPr>
          <p:spPr bwMode="auto">
            <a:xfrm>
              <a:off x="756596" y="2209753"/>
              <a:ext cx="777" cy="777"/>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96" name="Freeform 2925"/>
            <p:cNvSpPr>
              <a:spLocks/>
            </p:cNvSpPr>
            <p:nvPr/>
          </p:nvSpPr>
          <p:spPr bwMode="auto">
            <a:xfrm>
              <a:off x="743379" y="2165296"/>
              <a:ext cx="1590" cy="0"/>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97" name="Freeform 2926"/>
            <p:cNvSpPr>
              <a:spLocks/>
            </p:cNvSpPr>
            <p:nvPr/>
          </p:nvSpPr>
          <p:spPr bwMode="auto">
            <a:xfrm>
              <a:off x="983354" y="2170068"/>
              <a:ext cx="0" cy="0"/>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98" name="Freeform 2927"/>
            <p:cNvSpPr>
              <a:spLocks/>
            </p:cNvSpPr>
            <p:nvPr/>
          </p:nvSpPr>
          <p:spPr bwMode="auto">
            <a:xfrm>
              <a:off x="758409" y="2169352"/>
              <a:ext cx="224822" cy="53351"/>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99" name="Freeform 2928"/>
            <p:cNvSpPr>
              <a:spLocks/>
            </p:cNvSpPr>
            <p:nvPr/>
          </p:nvSpPr>
          <p:spPr bwMode="auto">
            <a:xfrm>
              <a:off x="911838" y="2194561"/>
              <a:ext cx="1590" cy="0"/>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00" name="Freeform 2929"/>
            <p:cNvSpPr>
              <a:spLocks/>
            </p:cNvSpPr>
            <p:nvPr/>
          </p:nvSpPr>
          <p:spPr bwMode="auto">
            <a:xfrm>
              <a:off x="889589" y="2195516"/>
              <a:ext cx="1590" cy="1590"/>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01" name="Rectangle 2930"/>
            <p:cNvSpPr>
              <a:spLocks noChangeArrowheads="1"/>
            </p:cNvSpPr>
            <p:nvPr/>
          </p:nvSpPr>
          <p:spPr bwMode="auto">
            <a:xfrm>
              <a:off x="757891" y="2217005"/>
              <a:ext cx="518" cy="518"/>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02" name="Freeform 2931"/>
            <p:cNvSpPr>
              <a:spLocks/>
            </p:cNvSpPr>
            <p:nvPr/>
          </p:nvSpPr>
          <p:spPr bwMode="auto">
            <a:xfrm>
              <a:off x="957926" y="2224145"/>
              <a:ext cx="0" cy="0"/>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03" name="Freeform 2932"/>
            <p:cNvSpPr>
              <a:spLocks/>
            </p:cNvSpPr>
            <p:nvPr/>
          </p:nvSpPr>
          <p:spPr bwMode="auto">
            <a:xfrm>
              <a:off x="830788" y="2308443"/>
              <a:ext cx="1589" cy="0"/>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04" name="Freeform 2933"/>
            <p:cNvSpPr>
              <a:spLocks/>
            </p:cNvSpPr>
            <p:nvPr/>
          </p:nvSpPr>
          <p:spPr bwMode="auto">
            <a:xfrm>
              <a:off x="768252" y="2210012"/>
              <a:ext cx="189596" cy="9789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05" name="Rectangle 2934"/>
            <p:cNvSpPr>
              <a:spLocks noChangeArrowheads="1"/>
            </p:cNvSpPr>
            <p:nvPr/>
          </p:nvSpPr>
          <p:spPr bwMode="auto">
            <a:xfrm>
              <a:off x="767216" y="2271392"/>
              <a:ext cx="129" cy="129"/>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06" name="Freeform 2935"/>
            <p:cNvSpPr>
              <a:spLocks/>
            </p:cNvSpPr>
            <p:nvPr/>
          </p:nvSpPr>
          <p:spPr bwMode="auto">
            <a:xfrm>
              <a:off x="884822" y="2224145"/>
              <a:ext cx="0" cy="0"/>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07" name="Freeform 2936"/>
            <p:cNvSpPr>
              <a:spLocks/>
            </p:cNvSpPr>
            <p:nvPr/>
          </p:nvSpPr>
          <p:spPr bwMode="auto">
            <a:xfrm>
              <a:off x="767218" y="2270270"/>
              <a:ext cx="1589" cy="1591"/>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08" name="Rectangle 2937"/>
            <p:cNvSpPr>
              <a:spLocks noChangeArrowheads="1"/>
            </p:cNvSpPr>
            <p:nvPr/>
          </p:nvSpPr>
          <p:spPr bwMode="auto">
            <a:xfrm>
              <a:off x="816687" y="2221667"/>
              <a:ext cx="518" cy="259"/>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09" name="Freeform 2938"/>
            <p:cNvSpPr>
              <a:spLocks/>
            </p:cNvSpPr>
            <p:nvPr/>
          </p:nvSpPr>
          <p:spPr bwMode="auto">
            <a:xfrm>
              <a:off x="857804" y="2302081"/>
              <a:ext cx="0" cy="0"/>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10" name="Freeform 2939"/>
            <p:cNvSpPr>
              <a:spLocks/>
            </p:cNvSpPr>
            <p:nvPr/>
          </p:nvSpPr>
          <p:spPr bwMode="auto">
            <a:xfrm>
              <a:off x="851653" y="2227105"/>
              <a:ext cx="86510" cy="75364"/>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11" name="Freeform 2940"/>
            <p:cNvSpPr>
              <a:spLocks/>
            </p:cNvSpPr>
            <p:nvPr/>
          </p:nvSpPr>
          <p:spPr bwMode="auto">
            <a:xfrm>
              <a:off x="868929" y="2225099"/>
              <a:ext cx="1589" cy="0"/>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12" name="Freeform 2941"/>
            <p:cNvSpPr>
              <a:spLocks/>
            </p:cNvSpPr>
            <p:nvPr/>
          </p:nvSpPr>
          <p:spPr bwMode="auto">
            <a:xfrm>
              <a:off x="940444" y="2259137"/>
              <a:ext cx="1590" cy="1590"/>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13" name="Freeform 2942"/>
            <p:cNvSpPr>
              <a:spLocks/>
            </p:cNvSpPr>
            <p:nvPr/>
          </p:nvSpPr>
          <p:spPr bwMode="auto">
            <a:xfrm>
              <a:off x="900088" y="2219595"/>
              <a:ext cx="40924" cy="40401"/>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14" name="Freeform 2943"/>
            <p:cNvSpPr>
              <a:spLocks/>
            </p:cNvSpPr>
            <p:nvPr/>
          </p:nvSpPr>
          <p:spPr bwMode="auto">
            <a:xfrm>
              <a:off x="876875" y="2114399"/>
              <a:ext cx="1590" cy="1591"/>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15" name="Freeform 2944"/>
            <p:cNvSpPr>
              <a:spLocks/>
            </p:cNvSpPr>
            <p:nvPr/>
          </p:nvSpPr>
          <p:spPr bwMode="auto">
            <a:xfrm>
              <a:off x="833966" y="2120761"/>
              <a:ext cx="1589" cy="1591"/>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16" name="Freeform 2945"/>
            <p:cNvSpPr>
              <a:spLocks/>
            </p:cNvSpPr>
            <p:nvPr/>
          </p:nvSpPr>
          <p:spPr bwMode="auto">
            <a:xfrm>
              <a:off x="834040" y="2115224"/>
              <a:ext cx="43773" cy="44286"/>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17" name="Freeform 2946"/>
            <p:cNvSpPr>
              <a:spLocks/>
            </p:cNvSpPr>
            <p:nvPr/>
          </p:nvSpPr>
          <p:spPr bwMode="auto">
            <a:xfrm>
              <a:off x="832486" y="2159769"/>
              <a:ext cx="36002" cy="30301"/>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18" name="Freeform 2947"/>
            <p:cNvSpPr>
              <a:spLocks/>
            </p:cNvSpPr>
            <p:nvPr/>
          </p:nvSpPr>
          <p:spPr bwMode="auto">
            <a:xfrm>
              <a:off x="948391" y="2133485"/>
              <a:ext cx="0" cy="0"/>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19" name="Freeform 2948"/>
            <p:cNvSpPr>
              <a:spLocks/>
            </p:cNvSpPr>
            <p:nvPr/>
          </p:nvSpPr>
          <p:spPr bwMode="auto">
            <a:xfrm>
              <a:off x="867340" y="2158934"/>
              <a:ext cx="0" cy="1591"/>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20" name="Freeform 2949"/>
            <p:cNvSpPr>
              <a:spLocks/>
            </p:cNvSpPr>
            <p:nvPr/>
          </p:nvSpPr>
          <p:spPr bwMode="auto">
            <a:xfrm>
              <a:off x="867971" y="2104347"/>
              <a:ext cx="43514" cy="69149"/>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21" name="Freeform 2950"/>
            <p:cNvSpPr>
              <a:spLocks/>
            </p:cNvSpPr>
            <p:nvPr/>
          </p:nvSpPr>
          <p:spPr bwMode="auto">
            <a:xfrm>
              <a:off x="905528" y="2134130"/>
              <a:ext cx="42737" cy="44027"/>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22" name="Freeform 2951"/>
            <p:cNvSpPr>
              <a:spLocks/>
            </p:cNvSpPr>
            <p:nvPr/>
          </p:nvSpPr>
          <p:spPr bwMode="auto">
            <a:xfrm>
              <a:off x="905481" y="2173249"/>
              <a:ext cx="0" cy="0"/>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23" name="Freeform 2952"/>
            <p:cNvSpPr>
              <a:spLocks/>
            </p:cNvSpPr>
            <p:nvPr/>
          </p:nvSpPr>
          <p:spPr bwMode="auto">
            <a:xfrm>
              <a:off x="867340" y="2158934"/>
              <a:ext cx="0" cy="1591"/>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24" name="Freeform 2953"/>
            <p:cNvSpPr>
              <a:spLocks/>
            </p:cNvSpPr>
            <p:nvPr/>
          </p:nvSpPr>
          <p:spPr bwMode="auto">
            <a:xfrm>
              <a:off x="1042155" y="2146209"/>
              <a:ext cx="1590" cy="0"/>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25" name="Freeform 2954"/>
            <p:cNvSpPr>
              <a:spLocks/>
            </p:cNvSpPr>
            <p:nvPr/>
          </p:nvSpPr>
          <p:spPr bwMode="auto">
            <a:xfrm>
              <a:off x="948264" y="2133871"/>
              <a:ext cx="33412" cy="15280"/>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26" name="Freeform 2955"/>
            <p:cNvSpPr>
              <a:spLocks/>
            </p:cNvSpPr>
            <p:nvPr/>
          </p:nvSpPr>
          <p:spPr bwMode="auto">
            <a:xfrm>
              <a:off x="911226" y="2130763"/>
              <a:ext cx="37038" cy="9323"/>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27" name="Freeform 2956"/>
            <p:cNvSpPr>
              <a:spLocks/>
            </p:cNvSpPr>
            <p:nvPr/>
          </p:nvSpPr>
          <p:spPr bwMode="auto">
            <a:xfrm>
              <a:off x="948391" y="2133485"/>
              <a:ext cx="0" cy="0"/>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28" name="Rectangle 2957"/>
            <p:cNvSpPr>
              <a:spLocks noChangeArrowheads="1"/>
            </p:cNvSpPr>
            <p:nvPr/>
          </p:nvSpPr>
          <p:spPr bwMode="auto">
            <a:xfrm>
              <a:off x="911226" y="2131281"/>
              <a:ext cx="129" cy="259"/>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29" name="Freeform 2958"/>
            <p:cNvSpPr>
              <a:spLocks/>
            </p:cNvSpPr>
            <p:nvPr/>
          </p:nvSpPr>
          <p:spPr bwMode="auto">
            <a:xfrm>
              <a:off x="910449" y="2085182"/>
              <a:ext cx="63458" cy="34963"/>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30" name="Freeform 2959"/>
            <p:cNvSpPr>
              <a:spLocks/>
            </p:cNvSpPr>
            <p:nvPr/>
          </p:nvSpPr>
          <p:spPr bwMode="auto">
            <a:xfrm>
              <a:off x="924694" y="2119627"/>
              <a:ext cx="41442" cy="14503"/>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31" name="Freeform 2960"/>
            <p:cNvSpPr>
              <a:spLocks/>
            </p:cNvSpPr>
            <p:nvPr/>
          </p:nvSpPr>
          <p:spPr bwMode="auto">
            <a:xfrm>
              <a:off x="924552" y="2133485"/>
              <a:ext cx="0" cy="0"/>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32" name="Rectangle 2961"/>
            <p:cNvSpPr>
              <a:spLocks noChangeArrowheads="1"/>
            </p:cNvSpPr>
            <p:nvPr/>
          </p:nvSpPr>
          <p:spPr bwMode="auto">
            <a:xfrm>
              <a:off x="1043486" y="2137238"/>
              <a:ext cx="259" cy="259"/>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33" name="Rectangle 2962"/>
            <p:cNvSpPr>
              <a:spLocks noChangeArrowheads="1"/>
            </p:cNvSpPr>
            <p:nvPr/>
          </p:nvSpPr>
          <p:spPr bwMode="auto">
            <a:xfrm>
              <a:off x="965877" y="2119627"/>
              <a:ext cx="129" cy="129"/>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34" name="Freeform 2963"/>
            <p:cNvSpPr>
              <a:spLocks/>
            </p:cNvSpPr>
            <p:nvPr/>
          </p:nvSpPr>
          <p:spPr bwMode="auto">
            <a:xfrm>
              <a:off x="966136" y="2120145"/>
              <a:ext cx="16318" cy="20978"/>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35" name="Freeform 2964"/>
            <p:cNvSpPr>
              <a:spLocks/>
            </p:cNvSpPr>
            <p:nvPr/>
          </p:nvSpPr>
          <p:spPr bwMode="auto">
            <a:xfrm>
              <a:off x="965872" y="2119171"/>
              <a:ext cx="0" cy="1590"/>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36" name="Freeform 2965"/>
            <p:cNvSpPr>
              <a:spLocks/>
            </p:cNvSpPr>
            <p:nvPr/>
          </p:nvSpPr>
          <p:spPr bwMode="auto">
            <a:xfrm>
              <a:off x="1008782" y="2072409"/>
              <a:ext cx="1589" cy="0"/>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37" name="Freeform 2966"/>
            <p:cNvSpPr>
              <a:spLocks/>
            </p:cNvSpPr>
            <p:nvPr/>
          </p:nvSpPr>
          <p:spPr bwMode="auto">
            <a:xfrm>
              <a:off x="1000835" y="2087361"/>
              <a:ext cx="1590" cy="1590"/>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38" name="Freeform 2967"/>
            <p:cNvSpPr>
              <a:spLocks/>
            </p:cNvSpPr>
            <p:nvPr/>
          </p:nvSpPr>
          <p:spPr bwMode="auto">
            <a:xfrm>
              <a:off x="980123" y="2076377"/>
              <a:ext cx="8029" cy="17611"/>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39" name="Freeform 2968"/>
            <p:cNvSpPr>
              <a:spLocks/>
            </p:cNvSpPr>
            <p:nvPr/>
          </p:nvSpPr>
          <p:spPr bwMode="auto">
            <a:xfrm>
              <a:off x="966913" y="2030018"/>
              <a:ext cx="13210" cy="46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40" name="Freeform 2969"/>
            <p:cNvSpPr>
              <a:spLocks/>
            </p:cNvSpPr>
            <p:nvPr/>
          </p:nvSpPr>
          <p:spPr bwMode="auto">
            <a:xfrm>
              <a:off x="997735" y="2067312"/>
              <a:ext cx="11655" cy="20978"/>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41" name="Rectangle 2970"/>
            <p:cNvSpPr>
              <a:spLocks noChangeArrowheads="1"/>
            </p:cNvSpPr>
            <p:nvPr/>
          </p:nvSpPr>
          <p:spPr bwMode="auto">
            <a:xfrm>
              <a:off x="1001621" y="2088549"/>
              <a:ext cx="129" cy="129"/>
            </a:xfrm>
            <a:prstGeom prst="rect">
              <a:avLst/>
            </a:prstGeom>
            <a:solidFill>
              <a:schemeClr val="bg1">
                <a:lumMod val="85000"/>
              </a:schemeClr>
            </a:solidFill>
            <a:ln w="0">
              <a:solidFill>
                <a:schemeClr val="bg1"/>
              </a:solidFill>
              <a:prstDash val="solid"/>
              <a:miter lim="800000"/>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42" name="Freeform 2971"/>
            <p:cNvSpPr>
              <a:spLocks/>
            </p:cNvSpPr>
            <p:nvPr/>
          </p:nvSpPr>
          <p:spPr bwMode="auto">
            <a:xfrm>
              <a:off x="984267" y="2019659"/>
              <a:ext cx="21498" cy="32114"/>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43" name="Freeform 2972"/>
            <p:cNvSpPr>
              <a:spLocks/>
            </p:cNvSpPr>
            <p:nvPr/>
          </p:nvSpPr>
          <p:spPr bwMode="auto">
            <a:xfrm>
              <a:off x="508464" y="2006192"/>
              <a:ext cx="8288" cy="44286"/>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44" name="Freeform 2973"/>
            <p:cNvSpPr>
              <a:spLocks/>
            </p:cNvSpPr>
            <p:nvPr/>
          </p:nvSpPr>
          <p:spPr bwMode="auto">
            <a:xfrm>
              <a:off x="424026" y="2033644"/>
              <a:ext cx="88323" cy="84170"/>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45" name="Freeform 2974"/>
            <p:cNvSpPr>
              <a:spLocks/>
            </p:cNvSpPr>
            <p:nvPr/>
          </p:nvSpPr>
          <p:spPr bwMode="auto">
            <a:xfrm>
              <a:off x="440603" y="1990912"/>
              <a:ext cx="76149" cy="62933"/>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46" name="Freeform 2975"/>
            <p:cNvSpPr>
              <a:spLocks/>
            </p:cNvSpPr>
            <p:nvPr/>
          </p:nvSpPr>
          <p:spPr bwMode="auto">
            <a:xfrm>
              <a:off x="508464" y="2050478"/>
              <a:ext cx="1036" cy="3367"/>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47" name="Freeform 2979"/>
            <p:cNvSpPr>
              <a:spLocks/>
            </p:cNvSpPr>
            <p:nvPr/>
          </p:nvSpPr>
          <p:spPr bwMode="auto">
            <a:xfrm>
              <a:off x="532034" y="2050996"/>
              <a:ext cx="23570" cy="38330"/>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48" name="Freeform 2980"/>
            <p:cNvSpPr>
              <a:spLocks/>
            </p:cNvSpPr>
            <p:nvPr/>
          </p:nvSpPr>
          <p:spPr bwMode="auto">
            <a:xfrm>
              <a:off x="546538" y="2086218"/>
              <a:ext cx="16836" cy="3108"/>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49" name="Freeform 2981"/>
            <p:cNvSpPr>
              <a:spLocks/>
            </p:cNvSpPr>
            <p:nvPr/>
          </p:nvSpPr>
          <p:spPr bwMode="auto">
            <a:xfrm>
              <a:off x="567518" y="2027429"/>
              <a:ext cx="78480" cy="61638"/>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50" name="Freeform 2982"/>
            <p:cNvSpPr>
              <a:spLocks/>
            </p:cNvSpPr>
            <p:nvPr/>
          </p:nvSpPr>
          <p:spPr bwMode="auto">
            <a:xfrm>
              <a:off x="645739" y="2027429"/>
              <a:ext cx="79516" cy="59566"/>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51" name="Freeform 2983"/>
            <p:cNvSpPr>
              <a:spLocks/>
            </p:cNvSpPr>
            <p:nvPr/>
          </p:nvSpPr>
          <p:spPr bwMode="auto">
            <a:xfrm>
              <a:off x="559230" y="2085700"/>
              <a:ext cx="8029" cy="5439"/>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52" name="Freeform 2984"/>
            <p:cNvSpPr>
              <a:spLocks/>
            </p:cNvSpPr>
            <p:nvPr/>
          </p:nvSpPr>
          <p:spPr bwMode="auto">
            <a:xfrm>
              <a:off x="566975" y="2088951"/>
              <a:ext cx="0" cy="1591"/>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53" name="Freeform 2985"/>
            <p:cNvSpPr>
              <a:spLocks/>
            </p:cNvSpPr>
            <p:nvPr/>
          </p:nvSpPr>
          <p:spPr bwMode="auto">
            <a:xfrm>
              <a:off x="555604" y="2086995"/>
              <a:ext cx="3626" cy="777"/>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54" name="Freeform 2986"/>
            <p:cNvSpPr>
              <a:spLocks/>
            </p:cNvSpPr>
            <p:nvPr/>
          </p:nvSpPr>
          <p:spPr bwMode="auto">
            <a:xfrm>
              <a:off x="499139" y="2005933"/>
              <a:ext cx="67861" cy="125089"/>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55" name="Freeform 2987"/>
            <p:cNvSpPr>
              <a:spLocks/>
            </p:cNvSpPr>
            <p:nvPr/>
          </p:nvSpPr>
          <p:spPr bwMode="auto">
            <a:xfrm>
              <a:off x="728105" y="2124030"/>
              <a:ext cx="15282" cy="4117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56" name="Freeform 2988"/>
            <p:cNvSpPr>
              <a:spLocks/>
            </p:cNvSpPr>
            <p:nvPr/>
          </p:nvSpPr>
          <p:spPr bwMode="auto">
            <a:xfrm>
              <a:off x="726810" y="2081815"/>
              <a:ext cx="1295" cy="42214"/>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57" name="Freeform 2989"/>
            <p:cNvSpPr>
              <a:spLocks/>
            </p:cNvSpPr>
            <p:nvPr/>
          </p:nvSpPr>
          <p:spPr bwMode="auto">
            <a:xfrm>
              <a:off x="645222" y="2027688"/>
              <a:ext cx="83920" cy="125866"/>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58" name="Freeform 2990"/>
            <p:cNvSpPr>
              <a:spLocks/>
            </p:cNvSpPr>
            <p:nvPr/>
          </p:nvSpPr>
          <p:spPr bwMode="auto">
            <a:xfrm>
              <a:off x="666460" y="2165208"/>
              <a:ext cx="77962" cy="1036"/>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59" name="Freeform 2991"/>
            <p:cNvSpPr>
              <a:spLocks/>
            </p:cNvSpPr>
            <p:nvPr/>
          </p:nvSpPr>
          <p:spPr bwMode="auto">
            <a:xfrm>
              <a:off x="715932" y="2023803"/>
              <a:ext cx="9583" cy="4894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60" name="Freeform 2992"/>
            <p:cNvSpPr>
              <a:spLocks/>
            </p:cNvSpPr>
            <p:nvPr/>
          </p:nvSpPr>
          <p:spPr bwMode="auto">
            <a:xfrm>
              <a:off x="523616" y="2008523"/>
              <a:ext cx="122253" cy="81321"/>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61" name="Freeform 2993"/>
            <p:cNvSpPr>
              <a:spLocks/>
            </p:cNvSpPr>
            <p:nvPr/>
          </p:nvSpPr>
          <p:spPr bwMode="auto">
            <a:xfrm>
              <a:off x="707125" y="2118850"/>
              <a:ext cx="21757" cy="7252"/>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62" name="Freeform 2994"/>
            <p:cNvSpPr>
              <a:spLocks/>
            </p:cNvSpPr>
            <p:nvPr/>
          </p:nvSpPr>
          <p:spPr bwMode="auto">
            <a:xfrm>
              <a:off x="645999" y="2023285"/>
              <a:ext cx="79516" cy="50243"/>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63" name="Freeform 2995"/>
            <p:cNvSpPr>
              <a:spLocks/>
            </p:cNvSpPr>
            <p:nvPr/>
          </p:nvSpPr>
          <p:spPr bwMode="auto">
            <a:xfrm>
              <a:off x="645222" y="2119368"/>
              <a:ext cx="98165" cy="46876"/>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64" name="Freeform 2996"/>
            <p:cNvSpPr>
              <a:spLocks/>
            </p:cNvSpPr>
            <p:nvPr/>
          </p:nvSpPr>
          <p:spPr bwMode="auto">
            <a:xfrm>
              <a:off x="645739" y="2073528"/>
              <a:ext cx="83143" cy="52574"/>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65" name="Freeform 2998"/>
            <p:cNvSpPr>
              <a:spLocks/>
            </p:cNvSpPr>
            <p:nvPr/>
          </p:nvSpPr>
          <p:spPr bwMode="auto">
            <a:xfrm>
              <a:off x="716191" y="2022249"/>
              <a:ext cx="75890" cy="82616"/>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66" name="Freeform 2999"/>
            <p:cNvSpPr>
              <a:spLocks/>
            </p:cNvSpPr>
            <p:nvPr/>
          </p:nvSpPr>
          <p:spPr bwMode="auto">
            <a:xfrm>
              <a:off x="802959" y="2173755"/>
              <a:ext cx="10619" cy="17870"/>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67" name="Freeform 3000"/>
            <p:cNvSpPr>
              <a:spLocks/>
            </p:cNvSpPr>
            <p:nvPr/>
          </p:nvSpPr>
          <p:spPr bwMode="auto">
            <a:xfrm>
              <a:off x="802959" y="2183855"/>
              <a:ext cx="30304" cy="18906"/>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68" name="Freeform 3001"/>
            <p:cNvSpPr>
              <a:spLocks/>
            </p:cNvSpPr>
            <p:nvPr/>
          </p:nvSpPr>
          <p:spPr bwMode="auto">
            <a:xfrm>
              <a:off x="831709" y="2171942"/>
              <a:ext cx="3626" cy="21237"/>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69" name="Freeform 3003"/>
            <p:cNvSpPr>
              <a:spLocks/>
            </p:cNvSpPr>
            <p:nvPr/>
          </p:nvSpPr>
          <p:spPr bwMode="auto">
            <a:xfrm>
              <a:off x="833966" y="2181201"/>
              <a:ext cx="0" cy="3181"/>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70" name="Freeform 3004"/>
            <p:cNvSpPr>
              <a:spLocks/>
            </p:cNvSpPr>
            <p:nvPr/>
          </p:nvSpPr>
          <p:spPr bwMode="auto">
            <a:xfrm>
              <a:off x="839480" y="2178675"/>
              <a:ext cx="13469" cy="777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71" name="Freeform 3005"/>
            <p:cNvSpPr>
              <a:spLocks/>
            </p:cNvSpPr>
            <p:nvPr/>
          </p:nvSpPr>
          <p:spPr bwMode="auto">
            <a:xfrm>
              <a:off x="856575" y="2161323"/>
              <a:ext cx="11396" cy="19165"/>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72" name="Freeform 3006"/>
            <p:cNvSpPr>
              <a:spLocks/>
            </p:cNvSpPr>
            <p:nvPr/>
          </p:nvSpPr>
          <p:spPr bwMode="auto">
            <a:xfrm>
              <a:off x="832486" y="2183855"/>
              <a:ext cx="10101" cy="6216"/>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73" name="Freeform 3007"/>
            <p:cNvSpPr>
              <a:spLocks/>
            </p:cNvSpPr>
            <p:nvPr/>
          </p:nvSpPr>
          <p:spPr bwMode="auto">
            <a:xfrm>
              <a:off x="842588" y="2166762"/>
              <a:ext cx="20721" cy="19683"/>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74" name="Freeform 3008"/>
            <p:cNvSpPr>
              <a:spLocks/>
            </p:cNvSpPr>
            <p:nvPr/>
          </p:nvSpPr>
          <p:spPr bwMode="auto">
            <a:xfrm>
              <a:off x="867453" y="2159511"/>
              <a:ext cx="518" cy="1813"/>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75" name="Freeform 3011"/>
            <p:cNvSpPr>
              <a:spLocks/>
            </p:cNvSpPr>
            <p:nvPr/>
          </p:nvSpPr>
          <p:spPr bwMode="auto">
            <a:xfrm>
              <a:off x="839739" y="2232285"/>
              <a:ext cx="4144" cy="45322"/>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76" name="Freeform 3012"/>
            <p:cNvSpPr>
              <a:spLocks/>
            </p:cNvSpPr>
            <p:nvPr/>
          </p:nvSpPr>
          <p:spPr bwMode="auto">
            <a:xfrm>
              <a:off x="803736" y="2232026"/>
              <a:ext cx="42478" cy="75882"/>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77" name="Freeform 3013"/>
            <p:cNvSpPr>
              <a:spLocks/>
            </p:cNvSpPr>
            <p:nvPr/>
          </p:nvSpPr>
          <p:spPr bwMode="auto">
            <a:xfrm>
              <a:off x="843883" y="2277607"/>
              <a:ext cx="2590" cy="26934"/>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78" name="Freeform 3014"/>
            <p:cNvSpPr>
              <a:spLocks/>
            </p:cNvSpPr>
            <p:nvPr/>
          </p:nvSpPr>
          <p:spPr bwMode="auto">
            <a:xfrm>
              <a:off x="839997" y="2227364"/>
              <a:ext cx="47658" cy="77177"/>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79" name="Freeform 3015"/>
            <p:cNvSpPr>
              <a:spLocks/>
            </p:cNvSpPr>
            <p:nvPr/>
          </p:nvSpPr>
          <p:spPr bwMode="auto">
            <a:xfrm>
              <a:off x="900087" y="2226069"/>
              <a:ext cx="6993" cy="4921"/>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80" name="Freeform 3016"/>
            <p:cNvSpPr>
              <a:spLocks/>
            </p:cNvSpPr>
            <p:nvPr/>
          </p:nvSpPr>
          <p:spPr bwMode="auto">
            <a:xfrm>
              <a:off x="900087" y="2221408"/>
              <a:ext cx="6993" cy="5439"/>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81" name="Freeform 3017"/>
            <p:cNvSpPr>
              <a:spLocks/>
            </p:cNvSpPr>
            <p:nvPr/>
          </p:nvSpPr>
          <p:spPr bwMode="auto">
            <a:xfrm>
              <a:off x="906822" y="2226069"/>
              <a:ext cx="34189" cy="33668"/>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82" name="Freeform 3018"/>
            <p:cNvSpPr>
              <a:spLocks/>
            </p:cNvSpPr>
            <p:nvPr/>
          </p:nvSpPr>
          <p:spPr bwMode="auto">
            <a:xfrm>
              <a:off x="900087" y="2219595"/>
              <a:ext cx="3626" cy="7252"/>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83" name="Freeform 3019"/>
            <p:cNvSpPr>
              <a:spLocks/>
            </p:cNvSpPr>
            <p:nvPr/>
          </p:nvSpPr>
          <p:spPr bwMode="auto">
            <a:xfrm>
              <a:off x="900864" y="2210789"/>
              <a:ext cx="56723" cy="48948"/>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84" name="Freeform 3020"/>
            <p:cNvSpPr>
              <a:spLocks/>
            </p:cNvSpPr>
            <p:nvPr/>
          </p:nvSpPr>
          <p:spPr bwMode="auto">
            <a:xfrm>
              <a:off x="888432" y="2283046"/>
              <a:ext cx="41442" cy="10877"/>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85" name="Freeform 3021"/>
            <p:cNvSpPr>
              <a:spLocks/>
            </p:cNvSpPr>
            <p:nvPr/>
          </p:nvSpPr>
          <p:spPr bwMode="auto">
            <a:xfrm>
              <a:off x="929097" y="2282787"/>
              <a:ext cx="9065" cy="518"/>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86" name="Freeform 3022"/>
            <p:cNvSpPr>
              <a:spLocks/>
            </p:cNvSpPr>
            <p:nvPr/>
          </p:nvSpPr>
          <p:spPr bwMode="auto">
            <a:xfrm>
              <a:off x="929097" y="2283046"/>
              <a:ext cx="9065" cy="7252"/>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87" name="Freeform 3023"/>
            <p:cNvSpPr>
              <a:spLocks/>
            </p:cNvSpPr>
            <p:nvPr/>
          </p:nvSpPr>
          <p:spPr bwMode="auto">
            <a:xfrm>
              <a:off x="887655" y="2288484"/>
              <a:ext cx="3108" cy="5439"/>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88" name="Freeform 3024"/>
            <p:cNvSpPr>
              <a:spLocks/>
            </p:cNvSpPr>
            <p:nvPr/>
          </p:nvSpPr>
          <p:spPr bwMode="auto">
            <a:xfrm>
              <a:off x="852170" y="2291074"/>
              <a:ext cx="5698" cy="11136"/>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89" name="Freeform 3026"/>
            <p:cNvSpPr>
              <a:spLocks/>
            </p:cNvSpPr>
            <p:nvPr/>
          </p:nvSpPr>
          <p:spPr bwMode="auto">
            <a:xfrm>
              <a:off x="852170" y="2283305"/>
              <a:ext cx="119922" cy="86242"/>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90" name="Freeform 3027"/>
            <p:cNvSpPr>
              <a:spLocks/>
            </p:cNvSpPr>
            <p:nvPr/>
          </p:nvSpPr>
          <p:spPr bwMode="auto">
            <a:xfrm>
              <a:off x="966912" y="2030018"/>
              <a:ext cx="13210" cy="46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91" name="Freeform 3028"/>
            <p:cNvSpPr>
              <a:spLocks/>
            </p:cNvSpPr>
            <p:nvPr/>
          </p:nvSpPr>
          <p:spPr bwMode="auto">
            <a:xfrm>
              <a:off x="980122" y="2076377"/>
              <a:ext cx="8029" cy="17611"/>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92" name="Freeform 3029"/>
            <p:cNvSpPr>
              <a:spLocks/>
            </p:cNvSpPr>
            <p:nvPr/>
          </p:nvSpPr>
          <p:spPr bwMode="auto">
            <a:xfrm>
              <a:off x="901641" y="2104347"/>
              <a:ext cx="9842" cy="26157"/>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93" name="Freeform 3031"/>
            <p:cNvSpPr>
              <a:spLocks/>
            </p:cNvSpPr>
            <p:nvPr/>
          </p:nvSpPr>
          <p:spPr bwMode="auto">
            <a:xfrm>
              <a:off x="897535" y="2165296"/>
              <a:ext cx="0" cy="1591"/>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94" name="Freeform 3032"/>
            <p:cNvSpPr>
              <a:spLocks/>
            </p:cNvSpPr>
            <p:nvPr/>
          </p:nvSpPr>
          <p:spPr bwMode="auto">
            <a:xfrm>
              <a:off x="909930" y="2131540"/>
              <a:ext cx="1554" cy="10100"/>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95" name="Freeform 3033"/>
            <p:cNvSpPr>
              <a:spLocks/>
            </p:cNvSpPr>
            <p:nvPr/>
          </p:nvSpPr>
          <p:spPr bwMode="auto">
            <a:xfrm>
              <a:off x="898015" y="2141641"/>
              <a:ext cx="11915" cy="2486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96" name="Freeform 3034"/>
            <p:cNvSpPr>
              <a:spLocks/>
            </p:cNvSpPr>
            <p:nvPr/>
          </p:nvSpPr>
          <p:spPr bwMode="auto">
            <a:xfrm>
              <a:off x="908914" y="2130304"/>
              <a:ext cx="0" cy="1591"/>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97" name="Freeform 3035"/>
            <p:cNvSpPr>
              <a:spLocks/>
            </p:cNvSpPr>
            <p:nvPr/>
          </p:nvSpPr>
          <p:spPr bwMode="auto">
            <a:xfrm>
              <a:off x="859424" y="2104606"/>
              <a:ext cx="51284" cy="60602"/>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98" name="Freeform 3036"/>
            <p:cNvSpPr>
              <a:spLocks/>
            </p:cNvSpPr>
            <p:nvPr/>
          </p:nvSpPr>
          <p:spPr bwMode="auto">
            <a:xfrm>
              <a:off x="966913" y="2030018"/>
              <a:ext cx="13210" cy="46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199" name="Freeform 3037"/>
            <p:cNvSpPr>
              <a:spLocks/>
            </p:cNvSpPr>
            <p:nvPr/>
          </p:nvSpPr>
          <p:spPr bwMode="auto">
            <a:xfrm>
              <a:off x="980123" y="2076377"/>
              <a:ext cx="8029" cy="17611"/>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00" name="Freeform 3038"/>
            <p:cNvSpPr>
              <a:spLocks/>
            </p:cNvSpPr>
            <p:nvPr/>
          </p:nvSpPr>
          <p:spPr bwMode="auto">
            <a:xfrm>
              <a:off x="912780" y="2085182"/>
              <a:ext cx="61127" cy="33668"/>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01" name="Freeform 3039"/>
            <p:cNvSpPr>
              <a:spLocks/>
            </p:cNvSpPr>
            <p:nvPr/>
          </p:nvSpPr>
          <p:spPr bwMode="auto">
            <a:xfrm>
              <a:off x="910448" y="2085700"/>
              <a:ext cx="49471" cy="15539"/>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02" name="Freeform 3040"/>
            <p:cNvSpPr>
              <a:spLocks/>
            </p:cNvSpPr>
            <p:nvPr/>
          </p:nvSpPr>
          <p:spPr bwMode="auto">
            <a:xfrm>
              <a:off x="966134" y="2118850"/>
              <a:ext cx="16318" cy="21755"/>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03" name="Freeform 3042"/>
            <p:cNvSpPr>
              <a:spLocks/>
            </p:cNvSpPr>
            <p:nvPr/>
          </p:nvSpPr>
          <p:spPr bwMode="auto">
            <a:xfrm>
              <a:off x="966911" y="2030018"/>
              <a:ext cx="13210" cy="46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04" name="Freeform 3043"/>
            <p:cNvSpPr>
              <a:spLocks/>
            </p:cNvSpPr>
            <p:nvPr/>
          </p:nvSpPr>
          <p:spPr bwMode="auto">
            <a:xfrm>
              <a:off x="970796" y="2093987"/>
              <a:ext cx="9583" cy="2331"/>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05" name="Freeform 3044"/>
            <p:cNvSpPr>
              <a:spLocks/>
            </p:cNvSpPr>
            <p:nvPr/>
          </p:nvSpPr>
          <p:spPr bwMode="auto">
            <a:xfrm>
              <a:off x="980121" y="2076377"/>
              <a:ext cx="8029" cy="17611"/>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06" name="Freeform 3045"/>
            <p:cNvSpPr>
              <a:spLocks/>
            </p:cNvSpPr>
            <p:nvPr/>
          </p:nvSpPr>
          <p:spPr bwMode="auto">
            <a:xfrm>
              <a:off x="980380" y="2096318"/>
              <a:ext cx="6475" cy="1813"/>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07" name="Freeform 3047"/>
            <p:cNvSpPr>
              <a:spLocks/>
            </p:cNvSpPr>
            <p:nvPr/>
          </p:nvSpPr>
          <p:spPr bwMode="auto">
            <a:xfrm>
              <a:off x="980121" y="2076377"/>
              <a:ext cx="1554" cy="10618"/>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08" name="Freeform 3048"/>
            <p:cNvSpPr>
              <a:spLocks/>
            </p:cNvSpPr>
            <p:nvPr/>
          </p:nvSpPr>
          <p:spPr bwMode="auto">
            <a:xfrm>
              <a:off x="966911" y="2030018"/>
              <a:ext cx="13210" cy="46358"/>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09" name="Freeform 3049"/>
            <p:cNvSpPr>
              <a:spLocks/>
            </p:cNvSpPr>
            <p:nvPr/>
          </p:nvSpPr>
          <p:spPr bwMode="auto">
            <a:xfrm>
              <a:off x="966910" y="2030018"/>
              <a:ext cx="1036" cy="4403"/>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10" name="Freeform 3050"/>
            <p:cNvSpPr>
              <a:spLocks/>
            </p:cNvSpPr>
            <p:nvPr/>
          </p:nvSpPr>
          <p:spPr bwMode="auto">
            <a:xfrm>
              <a:off x="981674" y="2086995"/>
              <a:ext cx="6475" cy="6992"/>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11" name="Freeform 3051"/>
            <p:cNvSpPr>
              <a:spLocks/>
            </p:cNvSpPr>
            <p:nvPr/>
          </p:nvSpPr>
          <p:spPr bwMode="auto">
            <a:xfrm>
              <a:off x="980897" y="2083887"/>
              <a:ext cx="6734" cy="9582"/>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12" name="Line 3117"/>
            <p:cNvSpPr>
              <a:spLocks noChangeShapeType="1"/>
            </p:cNvSpPr>
            <p:nvPr/>
          </p:nvSpPr>
          <p:spPr bwMode="auto">
            <a:xfrm>
              <a:off x="979815" y="2027752"/>
              <a:ext cx="130" cy="130"/>
            </a:xfrm>
            <a:prstGeom prst="line">
              <a:avLst/>
            </a:prstGeom>
            <a:solidFill>
              <a:schemeClr val="bg1">
                <a:lumMod val="85000"/>
              </a:schemeClr>
            </a:solidFill>
            <a:ln w="0">
              <a:solidFill>
                <a:schemeClr val="bg1"/>
              </a:solidFill>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13" name="Line 3118"/>
            <p:cNvSpPr>
              <a:spLocks noChangeShapeType="1"/>
            </p:cNvSpPr>
            <p:nvPr/>
          </p:nvSpPr>
          <p:spPr bwMode="auto">
            <a:xfrm>
              <a:off x="979815" y="2027752"/>
              <a:ext cx="130" cy="130"/>
            </a:xfrm>
            <a:prstGeom prst="line">
              <a:avLst/>
            </a:prstGeom>
            <a:solidFill>
              <a:schemeClr val="bg1">
                <a:lumMod val="85000"/>
              </a:schemeClr>
            </a:solidFill>
            <a:ln w="0">
              <a:solidFill>
                <a:schemeClr val="bg1"/>
              </a:solidFill>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14" name="Line 3119"/>
            <p:cNvSpPr>
              <a:spLocks noChangeShapeType="1"/>
            </p:cNvSpPr>
            <p:nvPr/>
          </p:nvSpPr>
          <p:spPr bwMode="auto">
            <a:xfrm>
              <a:off x="973599" y="2102863"/>
              <a:ext cx="130" cy="130"/>
            </a:xfrm>
            <a:prstGeom prst="line">
              <a:avLst/>
            </a:pr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15" name="Line 3120"/>
            <p:cNvSpPr>
              <a:spLocks noChangeShapeType="1"/>
            </p:cNvSpPr>
            <p:nvPr/>
          </p:nvSpPr>
          <p:spPr bwMode="auto">
            <a:xfrm>
              <a:off x="1004347" y="2084241"/>
              <a:ext cx="130" cy="130"/>
            </a:xfrm>
            <a:prstGeom prst="line">
              <a:avLst/>
            </a:prstGeom>
            <a:solidFill>
              <a:schemeClr val="bg1">
                <a:lumMod val="85000"/>
              </a:schemeClr>
            </a:solidFill>
            <a:ln w="0">
              <a:solidFill>
                <a:schemeClr val="bg1"/>
              </a:solidFill>
              <a:prstDash val="solid"/>
              <a:round/>
              <a:headEnd/>
              <a:tailEnd/>
            </a:ln>
            <a:effectLst>
              <a:innerShdw blurRad="63500" dist="50800" dir="13500000">
                <a:prstClr val="black">
                  <a:alpha val="13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400" b="0" i="0" u="none" strike="noStrike" kern="1200" cap="none" spc="0" normalizeH="0" baseline="0" noProof="0">
                <a:ln>
                  <a:noFill/>
                </a:ln>
                <a:solidFill>
                  <a:srgbClr val="666666"/>
                </a:solidFill>
                <a:effectLst/>
                <a:uLnTx/>
                <a:uFillTx/>
                <a:latin typeface="Calibri" pitchFamily="34" charset="0"/>
                <a:ea typeface="ＭＳ Ｐゴシック" charset="-128"/>
              </a:endParaRPr>
            </a:p>
          </p:txBody>
        </p:sp>
        <p:sp>
          <p:nvSpPr>
            <p:cNvPr id="216" name="Freeform 2863"/>
            <p:cNvSpPr>
              <a:spLocks/>
            </p:cNvSpPr>
            <p:nvPr/>
          </p:nvSpPr>
          <p:spPr bwMode="auto">
            <a:xfrm>
              <a:off x="415997" y="2099685"/>
              <a:ext cx="96093" cy="175850"/>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17" name="Freeform 3061"/>
            <p:cNvSpPr>
              <a:spLocks/>
            </p:cNvSpPr>
            <p:nvPr/>
          </p:nvSpPr>
          <p:spPr bwMode="auto">
            <a:xfrm>
              <a:off x="448678" y="2337692"/>
              <a:ext cx="9862" cy="8493"/>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18" name="Freeform 3062"/>
            <p:cNvSpPr>
              <a:spLocks/>
            </p:cNvSpPr>
            <p:nvPr/>
          </p:nvSpPr>
          <p:spPr bwMode="auto">
            <a:xfrm>
              <a:off x="466485" y="2338788"/>
              <a:ext cx="12465" cy="13013"/>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19" name="Freeform 3063"/>
            <p:cNvSpPr>
              <a:spLocks/>
            </p:cNvSpPr>
            <p:nvPr/>
          </p:nvSpPr>
          <p:spPr bwMode="auto">
            <a:xfrm>
              <a:off x="489909" y="2347691"/>
              <a:ext cx="13972" cy="9451"/>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20" name="Freeform 3064"/>
            <p:cNvSpPr>
              <a:spLocks/>
            </p:cNvSpPr>
            <p:nvPr/>
          </p:nvSpPr>
          <p:spPr bwMode="auto">
            <a:xfrm>
              <a:off x="530043" y="2363992"/>
              <a:ext cx="18492" cy="12739"/>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21" name="Freeform 3065"/>
            <p:cNvSpPr>
              <a:spLocks/>
            </p:cNvSpPr>
            <p:nvPr/>
          </p:nvSpPr>
          <p:spPr bwMode="auto">
            <a:xfrm>
              <a:off x="520455" y="2365772"/>
              <a:ext cx="6164" cy="6849"/>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22" name="Freeform 3066"/>
            <p:cNvSpPr>
              <a:spLocks/>
            </p:cNvSpPr>
            <p:nvPr/>
          </p:nvSpPr>
          <p:spPr bwMode="auto">
            <a:xfrm>
              <a:off x="510729" y="2357828"/>
              <a:ext cx="17670" cy="4931"/>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23" name="Freeform 3067"/>
            <p:cNvSpPr>
              <a:spLocks/>
            </p:cNvSpPr>
            <p:nvPr/>
          </p:nvSpPr>
          <p:spPr bwMode="auto">
            <a:xfrm>
              <a:off x="550179" y="2371936"/>
              <a:ext cx="28218" cy="36710"/>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24" name="Freeform 6"/>
            <p:cNvSpPr>
              <a:spLocks/>
            </p:cNvSpPr>
            <p:nvPr/>
          </p:nvSpPr>
          <p:spPr bwMode="auto">
            <a:xfrm>
              <a:off x="815895" y="2160295"/>
              <a:ext cx="88318" cy="48945"/>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25" name="Freeform 7"/>
            <p:cNvSpPr>
              <a:spLocks/>
            </p:cNvSpPr>
            <p:nvPr/>
          </p:nvSpPr>
          <p:spPr bwMode="auto">
            <a:xfrm>
              <a:off x="741471" y="2155466"/>
              <a:ext cx="76145" cy="66037"/>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26" name="Freeform 7"/>
            <p:cNvSpPr>
              <a:spLocks/>
            </p:cNvSpPr>
            <p:nvPr/>
          </p:nvSpPr>
          <p:spPr bwMode="auto">
            <a:xfrm>
              <a:off x="786082" y="2116551"/>
              <a:ext cx="49611" cy="86811"/>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27" name="Freeform 3054"/>
            <p:cNvSpPr>
              <a:spLocks/>
            </p:cNvSpPr>
            <p:nvPr/>
          </p:nvSpPr>
          <p:spPr bwMode="auto">
            <a:xfrm>
              <a:off x="910398" y="2029565"/>
              <a:ext cx="77709" cy="70708"/>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28" name="Freeform 2865"/>
            <p:cNvSpPr>
              <a:spLocks/>
            </p:cNvSpPr>
            <p:nvPr/>
          </p:nvSpPr>
          <p:spPr bwMode="auto">
            <a:xfrm>
              <a:off x="813320" y="2192142"/>
              <a:ext cx="98683" cy="41955"/>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29" name="Freeform 2867"/>
            <p:cNvSpPr>
              <a:spLocks/>
            </p:cNvSpPr>
            <p:nvPr/>
          </p:nvSpPr>
          <p:spPr bwMode="auto">
            <a:xfrm>
              <a:off x="986857" y="2088808"/>
              <a:ext cx="14246" cy="9841"/>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30" name="Freeform 2869"/>
            <p:cNvSpPr>
              <a:spLocks/>
            </p:cNvSpPr>
            <p:nvPr/>
          </p:nvSpPr>
          <p:spPr bwMode="auto">
            <a:xfrm>
              <a:off x="831709" y="2055140"/>
              <a:ext cx="50507" cy="66041"/>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31" name="Freeform 2872"/>
            <p:cNvSpPr>
              <a:spLocks/>
            </p:cNvSpPr>
            <p:nvPr/>
          </p:nvSpPr>
          <p:spPr bwMode="auto">
            <a:xfrm>
              <a:off x="891023" y="2134130"/>
              <a:ext cx="91949" cy="61379"/>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32" name="Freeform 2873"/>
            <p:cNvSpPr>
              <a:spLocks/>
            </p:cNvSpPr>
            <p:nvPr/>
          </p:nvSpPr>
          <p:spPr bwMode="auto">
            <a:xfrm>
              <a:off x="925213" y="2120145"/>
              <a:ext cx="57241" cy="28747"/>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33" name="Freeform 2997"/>
            <p:cNvSpPr>
              <a:spLocks/>
            </p:cNvSpPr>
            <p:nvPr/>
          </p:nvSpPr>
          <p:spPr bwMode="auto">
            <a:xfrm>
              <a:off x="728623" y="2102793"/>
              <a:ext cx="67861" cy="54128"/>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34" name="Freeform 3010"/>
            <p:cNvSpPr>
              <a:spLocks/>
            </p:cNvSpPr>
            <p:nvPr/>
          </p:nvSpPr>
          <p:spPr bwMode="auto">
            <a:xfrm>
              <a:off x="830673" y="2121181"/>
              <a:ext cx="37298" cy="67854"/>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35" name="Freeform 3025"/>
            <p:cNvSpPr>
              <a:spLocks/>
            </p:cNvSpPr>
            <p:nvPr/>
          </p:nvSpPr>
          <p:spPr bwMode="auto">
            <a:xfrm>
              <a:off x="870043" y="2219336"/>
              <a:ext cx="70710" cy="73810"/>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36" name="Freeform 3030"/>
            <p:cNvSpPr>
              <a:spLocks/>
            </p:cNvSpPr>
            <p:nvPr/>
          </p:nvSpPr>
          <p:spPr bwMode="auto">
            <a:xfrm>
              <a:off x="897239" y="2131799"/>
              <a:ext cx="50766" cy="45840"/>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37" name="Freeform 3041"/>
            <p:cNvSpPr>
              <a:spLocks/>
            </p:cNvSpPr>
            <p:nvPr/>
          </p:nvSpPr>
          <p:spPr bwMode="auto">
            <a:xfrm>
              <a:off x="901384" y="2085700"/>
              <a:ext cx="72264" cy="51538"/>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38" name="Freeform 3046"/>
            <p:cNvSpPr>
              <a:spLocks/>
            </p:cNvSpPr>
            <p:nvPr/>
          </p:nvSpPr>
          <p:spPr bwMode="auto">
            <a:xfrm>
              <a:off x="968986" y="2093729"/>
              <a:ext cx="17872" cy="34704"/>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2000" b="0" i="0" u="none" strike="noStrike" kern="1200" cap="none" spc="0" normalizeH="0" baseline="0" noProof="0">
                <a:ln>
                  <a:noFill/>
                </a:ln>
                <a:solidFill>
                  <a:srgbClr val="666666"/>
                </a:solidFill>
                <a:effectLst/>
                <a:uLnTx/>
                <a:uFillTx/>
                <a:latin typeface="Arial" charset="0"/>
                <a:ea typeface="ＭＳ Ｐゴシック" charset="-128"/>
                <a:cs typeface="ＭＳ Ｐゴシック" charset="-128"/>
              </a:endParaRPr>
            </a:p>
          </p:txBody>
        </p:sp>
        <p:sp>
          <p:nvSpPr>
            <p:cNvPr id="239" name="Freeform 238"/>
            <p:cNvSpPr/>
            <p:nvPr/>
          </p:nvSpPr>
          <p:spPr>
            <a:xfrm rot="21103749">
              <a:off x="981293" y="2137997"/>
              <a:ext cx="5758" cy="19519"/>
            </a:xfrm>
            <a:custGeom>
              <a:avLst/>
              <a:gdLst>
                <a:gd name="connsiteX0" fmla="*/ 37201 w 57588"/>
                <a:gd name="connsiteY0" fmla="*/ 0 h 168633"/>
                <a:gd name="connsiteX1" fmla="*/ 57588 w 57588"/>
                <a:gd name="connsiteY1" fmla="*/ 0 h 168633"/>
                <a:gd name="connsiteX2" fmla="*/ 57588 w 57588"/>
                <a:gd name="connsiteY2" fmla="*/ 168633 h 168633"/>
                <a:gd name="connsiteX3" fmla="*/ 0 w 57588"/>
                <a:gd name="connsiteY3" fmla="*/ 168633 h 168633"/>
                <a:gd name="connsiteX4" fmla="*/ 0 w 57588"/>
                <a:gd name="connsiteY4" fmla="*/ 54072 h 168633"/>
                <a:gd name="connsiteX5" fmla="*/ 37516 w 57588"/>
                <a:gd name="connsiteY5" fmla="*/ 32889 h 168633"/>
                <a:gd name="connsiteX6" fmla="*/ 37201 w 57588"/>
                <a:gd name="connsiteY6" fmla="*/ 0 h 168633"/>
                <a:gd name="connsiteX0" fmla="*/ 37201 w 57588"/>
                <a:gd name="connsiteY0" fmla="*/ 0 h 168633"/>
                <a:gd name="connsiteX1" fmla="*/ 57588 w 57588"/>
                <a:gd name="connsiteY1" fmla="*/ 0 h 168633"/>
                <a:gd name="connsiteX2" fmla="*/ 57588 w 57588"/>
                <a:gd name="connsiteY2" fmla="*/ 168633 h 168633"/>
                <a:gd name="connsiteX3" fmla="*/ 0 w 57588"/>
                <a:gd name="connsiteY3" fmla="*/ 168633 h 168633"/>
                <a:gd name="connsiteX4" fmla="*/ 7144 w 57588"/>
                <a:gd name="connsiteY4" fmla="*/ 87409 h 168633"/>
                <a:gd name="connsiteX5" fmla="*/ 37516 w 57588"/>
                <a:gd name="connsiteY5" fmla="*/ 32889 h 168633"/>
                <a:gd name="connsiteX6" fmla="*/ 37201 w 57588"/>
                <a:gd name="connsiteY6" fmla="*/ 0 h 168633"/>
                <a:gd name="connsiteX0" fmla="*/ 30057 w 50444"/>
                <a:gd name="connsiteY0" fmla="*/ 0 h 168633"/>
                <a:gd name="connsiteX1" fmla="*/ 50444 w 50444"/>
                <a:gd name="connsiteY1" fmla="*/ 0 h 168633"/>
                <a:gd name="connsiteX2" fmla="*/ 50444 w 50444"/>
                <a:gd name="connsiteY2" fmla="*/ 168633 h 168633"/>
                <a:gd name="connsiteX3" fmla="*/ 45243 w 50444"/>
                <a:gd name="connsiteY3" fmla="*/ 163871 h 168633"/>
                <a:gd name="connsiteX4" fmla="*/ 0 w 50444"/>
                <a:gd name="connsiteY4" fmla="*/ 87409 h 168633"/>
                <a:gd name="connsiteX5" fmla="*/ 30372 w 50444"/>
                <a:gd name="connsiteY5" fmla="*/ 32889 h 168633"/>
                <a:gd name="connsiteX6" fmla="*/ 30057 w 50444"/>
                <a:gd name="connsiteY6" fmla="*/ 0 h 168633"/>
                <a:gd name="connsiteX0" fmla="*/ 30057 w 50444"/>
                <a:gd name="connsiteY0" fmla="*/ 2381 h 171014"/>
                <a:gd name="connsiteX1" fmla="*/ 33775 w 50444"/>
                <a:gd name="connsiteY1" fmla="*/ 0 h 171014"/>
                <a:gd name="connsiteX2" fmla="*/ 50444 w 50444"/>
                <a:gd name="connsiteY2" fmla="*/ 171014 h 171014"/>
                <a:gd name="connsiteX3" fmla="*/ 45243 w 50444"/>
                <a:gd name="connsiteY3" fmla="*/ 166252 h 171014"/>
                <a:gd name="connsiteX4" fmla="*/ 0 w 50444"/>
                <a:gd name="connsiteY4" fmla="*/ 89790 h 171014"/>
                <a:gd name="connsiteX5" fmla="*/ 30372 w 50444"/>
                <a:gd name="connsiteY5" fmla="*/ 35270 h 171014"/>
                <a:gd name="connsiteX6" fmla="*/ 30057 w 50444"/>
                <a:gd name="connsiteY6" fmla="*/ 2381 h 17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44" h="171014">
                  <a:moveTo>
                    <a:pt x="30057" y="2381"/>
                  </a:moveTo>
                  <a:lnTo>
                    <a:pt x="33775" y="0"/>
                  </a:lnTo>
                  <a:lnTo>
                    <a:pt x="50444" y="171014"/>
                  </a:lnTo>
                  <a:lnTo>
                    <a:pt x="45243" y="166252"/>
                  </a:lnTo>
                  <a:lnTo>
                    <a:pt x="0" y="89790"/>
                  </a:lnTo>
                  <a:lnTo>
                    <a:pt x="30372" y="35270"/>
                  </a:lnTo>
                  <a:lnTo>
                    <a:pt x="30057" y="2381"/>
                  </a:lnTo>
                  <a:close/>
                </a:path>
              </a:pathLst>
            </a:custGeom>
            <a:solidFill>
              <a:srgbClr val="0099D7"/>
            </a:solidFill>
            <a:ln w="0" cap="flat" cmpd="sng" algn="ctr">
              <a:solidFill>
                <a:schemeClr val="bg1"/>
              </a:solidFill>
              <a:prstDash val="solid"/>
              <a:round/>
              <a:headEnd type="none" w="med" len="med"/>
              <a:tailEnd type="none" w="med" len="med"/>
            </a:ln>
            <a:effectLst>
              <a:innerShdw blurRad="63500" dist="50800" dir="13500000">
                <a:prstClr val="black">
                  <a:alpha val="12000"/>
                </a:prstClr>
              </a:inn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666666"/>
                </a:solidFill>
                <a:effectLst/>
                <a:uLnTx/>
                <a:uFillTx/>
                <a:latin typeface="Arial" charset="0"/>
                <a:ea typeface="ＭＳ Ｐゴシック" charset="-128"/>
                <a:cs typeface="ＭＳ Ｐゴシック" charset="-128"/>
              </a:endParaRPr>
            </a:p>
          </p:txBody>
        </p:sp>
      </p:grpSp>
      <p:pic>
        <p:nvPicPr>
          <p:cNvPr id="241" name="Picture 2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02" y="1835082"/>
            <a:ext cx="4276312" cy="4108518"/>
          </a:xfrm>
          <a:prstGeom prst="rect">
            <a:avLst/>
          </a:prstGeom>
        </p:spPr>
      </p:pic>
    </p:spTree>
    <p:extLst>
      <p:ext uri="{BB962C8B-B14F-4D97-AF65-F5344CB8AC3E}">
        <p14:creationId xmlns:p14="http://schemas.microsoft.com/office/powerpoint/2010/main" val="8413949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17914"/>
            <a:ext cx="5791200" cy="4495800"/>
          </a:xfrm>
        </p:spPr>
        <p:txBody>
          <a:bodyPr/>
          <a:lstStyle/>
          <a:p>
            <a:pPr>
              <a:spcBef>
                <a:spcPts val="1200"/>
              </a:spcBef>
            </a:pPr>
            <a:r>
              <a:rPr lang="en-US" sz="2400" b="0" dirty="0"/>
              <a:t>Not from source water</a:t>
            </a:r>
          </a:p>
          <a:p>
            <a:pPr>
              <a:spcBef>
                <a:spcPts val="1200"/>
              </a:spcBef>
            </a:pPr>
            <a:endParaRPr lang="en-US" sz="2400" b="0" dirty="0" smtClean="0"/>
          </a:p>
          <a:p>
            <a:pPr>
              <a:spcBef>
                <a:spcPts val="1200"/>
              </a:spcBef>
            </a:pPr>
            <a:r>
              <a:rPr lang="en-US" sz="2400" b="0" dirty="0" smtClean="0"/>
              <a:t>Lead </a:t>
            </a:r>
            <a:r>
              <a:rPr lang="en-US" sz="2400" b="0" dirty="0"/>
              <a:t>in service lines or solder in plumbing </a:t>
            </a:r>
            <a:r>
              <a:rPr lang="en-US" sz="2400" b="0" dirty="0" smtClean="0"/>
              <a:t>fixtures</a:t>
            </a:r>
          </a:p>
          <a:p>
            <a:pPr lvl="1">
              <a:spcBef>
                <a:spcPts val="1200"/>
              </a:spcBef>
            </a:pPr>
            <a:r>
              <a:rPr lang="en-US" dirty="0" smtClean="0"/>
              <a:t>Prevalent in service lines in early to mid 1900’s; phase out date varies by location</a:t>
            </a:r>
            <a:endParaRPr lang="en-US" b="0" dirty="0"/>
          </a:p>
          <a:p>
            <a:pPr>
              <a:spcBef>
                <a:spcPts val="1200"/>
              </a:spcBef>
            </a:pPr>
            <a:endParaRPr lang="en-US" sz="2300" b="0" dirty="0" smtClean="0"/>
          </a:p>
          <a:p>
            <a:pPr>
              <a:spcBef>
                <a:spcPts val="1200"/>
              </a:spcBef>
            </a:pPr>
            <a:r>
              <a:rPr lang="en-US" sz="2400" b="0" dirty="0" smtClean="0"/>
              <a:t>Occurs </a:t>
            </a:r>
            <a:r>
              <a:rPr lang="en-US" sz="2400" b="0" dirty="0"/>
              <a:t>in drinking water as result of corrosion </a:t>
            </a:r>
          </a:p>
          <a:p>
            <a:pPr lvl="1">
              <a:spcBef>
                <a:spcPts val="1200"/>
              </a:spcBef>
            </a:pPr>
            <a:endParaRPr lang="en-US" sz="2300" dirty="0">
              <a:solidFill>
                <a:schemeClr val="tx1">
                  <a:lumMod val="50000"/>
                </a:schemeClr>
              </a:solidFill>
            </a:endParaRPr>
          </a:p>
          <a:p>
            <a:pPr marL="342900" lvl="1" indent="-342900">
              <a:buFontTx/>
              <a:buChar char="•"/>
            </a:pPr>
            <a:endParaRPr lang="en-US" sz="2400" dirty="0"/>
          </a:p>
          <a:p>
            <a:endParaRPr lang="en-US" sz="1800" dirty="0"/>
          </a:p>
          <a:p>
            <a:endParaRPr lang="en-US" sz="1800" dirty="0"/>
          </a:p>
          <a:p>
            <a:pPr marL="0" indent="0">
              <a:buNone/>
            </a:pPr>
            <a:r>
              <a:rPr lang="en-US" sz="1800" i="1" dirty="0"/>
              <a:t>		</a:t>
            </a:r>
          </a:p>
        </p:txBody>
      </p:sp>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98CF680-C3BB-493D-AEDB-7B2FAAAE029B}" type="slidenum">
              <a:rPr kumimoji="0" lang="en-US" altLang="en-US" sz="1000" b="0" i="0" u="none" strike="noStrike" kern="1200" cap="none" spc="0" normalizeH="0" baseline="0" noProof="0" smtClean="0">
                <a:ln>
                  <a:noFill/>
                </a:ln>
                <a:solidFill>
                  <a:srgbClr val="0099D7"/>
                </a:solidFill>
                <a:effectLst/>
                <a:uLnTx/>
                <a:uFillTx/>
                <a:latin typeface="Arial" charset="0"/>
                <a:ea typeface="ＭＳ Ｐゴシック" charset="-128"/>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dirty="0">
              <a:ln>
                <a:noFill/>
              </a:ln>
              <a:solidFill>
                <a:srgbClr val="0099D7"/>
              </a:solidFill>
              <a:effectLst/>
              <a:uLnTx/>
              <a:uFillTx/>
              <a:latin typeface="Arial" charset="0"/>
              <a:ea typeface="ＭＳ Ｐゴシック" charset="-128"/>
            </a:endParaRPr>
          </a:p>
        </p:txBody>
      </p:sp>
      <p:pic>
        <p:nvPicPr>
          <p:cNvPr id="7" name="Picture 2" descr="C:\Users\chiavasg\AppData\Local\Temp\notes1F88FF\American Water’s Program to Mitigate Lead in Drinking Water Graphi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486" t="24381" r="53486" b="-1"/>
          <a:stretch/>
        </p:blipFill>
        <p:spPr bwMode="auto">
          <a:xfrm>
            <a:off x="3724632" y="1981200"/>
            <a:ext cx="5038368"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143000" y="1001712"/>
            <a:ext cx="8077200" cy="434975"/>
          </a:xfrm>
        </p:spPr>
        <p:txBody>
          <a:bodyPr/>
          <a:lstStyle/>
          <a:p>
            <a:r>
              <a:rPr lang="en-US" sz="2800" dirty="0"/>
              <a:t>Lead In Drinking Water: Its </a:t>
            </a:r>
            <a:r>
              <a:rPr lang="en-US" sz="2800" dirty="0" smtClean="0"/>
              <a:t>Source</a:t>
            </a:r>
            <a:endParaRPr lang="en-US" sz="2800" dirty="0"/>
          </a:p>
        </p:txBody>
      </p:sp>
    </p:spTree>
    <p:extLst>
      <p:ext uri="{BB962C8B-B14F-4D97-AF65-F5344CB8AC3E}">
        <p14:creationId xmlns:p14="http://schemas.microsoft.com/office/powerpoint/2010/main" val="3991907947"/>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033" y="1768739"/>
            <a:ext cx="4572000" cy="3897086"/>
          </a:xfrm>
        </p:spPr>
        <p:txBody>
          <a:bodyPr/>
          <a:lstStyle/>
          <a:p>
            <a:r>
              <a:rPr lang="en-US" sz="2400" b="0" dirty="0" smtClean="0"/>
              <a:t>Neurotoxicant </a:t>
            </a:r>
            <a:r>
              <a:rPr lang="en-US" sz="2400" b="0" dirty="0"/>
              <a:t>that can impact all organ systems, especially </a:t>
            </a:r>
            <a:r>
              <a:rPr lang="en-US" sz="2400" b="0" dirty="0" smtClean="0"/>
              <a:t>kidneys</a:t>
            </a:r>
            <a:r>
              <a:rPr lang="en-US" sz="2400" b="0" dirty="0"/>
              <a:t>, red blood cells, and </a:t>
            </a:r>
            <a:r>
              <a:rPr lang="en-US" sz="2400" b="0" dirty="0" smtClean="0"/>
              <a:t>central </a:t>
            </a:r>
            <a:r>
              <a:rPr lang="en-US" sz="2400" b="0" dirty="0"/>
              <a:t>nervous system</a:t>
            </a:r>
          </a:p>
          <a:p>
            <a:pPr>
              <a:buNone/>
            </a:pPr>
            <a:endParaRPr lang="en-US" sz="2400" b="0" dirty="0"/>
          </a:p>
          <a:p>
            <a:r>
              <a:rPr lang="en-US" sz="2400" b="0" dirty="0"/>
              <a:t>In children, slows down the development of the central nervous system and </a:t>
            </a:r>
            <a:r>
              <a:rPr lang="en-US" sz="2400" b="0" dirty="0" smtClean="0"/>
              <a:t>brain</a:t>
            </a:r>
          </a:p>
          <a:p>
            <a:pPr marL="0" indent="0">
              <a:buNone/>
            </a:pPr>
            <a:r>
              <a:rPr lang="en-US" sz="2400" dirty="0" smtClean="0"/>
              <a:t> </a:t>
            </a:r>
          </a:p>
          <a:p>
            <a:pPr marL="0" indent="0">
              <a:buNone/>
            </a:pPr>
            <a:endParaRPr lang="en-US" sz="2400" b="0" dirty="0"/>
          </a:p>
        </p:txBody>
      </p:sp>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98CF680-C3BB-493D-AEDB-7B2FAAAE029B}" type="slidenum">
              <a:rPr kumimoji="0" lang="en-US" altLang="en-US" sz="1000" b="0" i="0" u="none" strike="noStrike" kern="1200" cap="none" spc="0" normalizeH="0" baseline="0" noProof="0" smtClean="0">
                <a:ln>
                  <a:noFill/>
                </a:ln>
                <a:solidFill>
                  <a:srgbClr val="0099D7"/>
                </a:solidFill>
                <a:effectLst/>
                <a:uLnTx/>
                <a:uFillTx/>
                <a:latin typeface="Arial" charset="0"/>
                <a:ea typeface="ＭＳ Ｐゴシック" charset="-128"/>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altLang="en-US" sz="1000" b="0" i="0" u="none" strike="noStrike" kern="1200" cap="none" spc="0" normalizeH="0" baseline="0" noProof="0" dirty="0">
              <a:ln>
                <a:noFill/>
              </a:ln>
              <a:solidFill>
                <a:srgbClr val="0099D7"/>
              </a:solidFill>
              <a:effectLst/>
              <a:uLnTx/>
              <a:uFillTx/>
              <a:latin typeface="Arial" charset="0"/>
              <a:ea typeface="ＭＳ Ｐゴシック" charset="-128"/>
            </a:endParaRPr>
          </a:p>
        </p:txBody>
      </p:sp>
      <p:sp>
        <p:nvSpPr>
          <p:cNvPr id="5" name="Title 4"/>
          <p:cNvSpPr>
            <a:spLocks noGrp="1"/>
          </p:cNvSpPr>
          <p:nvPr>
            <p:ph type="title"/>
          </p:nvPr>
        </p:nvSpPr>
        <p:spPr>
          <a:xfrm>
            <a:off x="876300" y="946369"/>
            <a:ext cx="8077200" cy="434975"/>
          </a:xfrm>
        </p:spPr>
        <p:txBody>
          <a:bodyPr/>
          <a:lstStyle/>
          <a:p>
            <a:r>
              <a:rPr lang="en-US" sz="2800" dirty="0"/>
              <a:t>Lead In Drinking Water</a:t>
            </a:r>
            <a:r>
              <a:rPr lang="en-US" sz="2800" dirty="0" smtClean="0"/>
              <a:t>: </a:t>
            </a:r>
            <a:r>
              <a:rPr lang="en-US" sz="2800" dirty="0"/>
              <a:t>Health Effects</a:t>
            </a:r>
          </a:p>
        </p:txBody>
      </p:sp>
      <p:pic>
        <p:nvPicPr>
          <p:cNvPr id="6" name="Picture 5" descr="Public Health Professional.png"/>
          <p:cNvPicPr>
            <a:picLocks noChangeAspect="1"/>
          </p:cNvPicPr>
          <p:nvPr/>
        </p:nvPicPr>
        <p:blipFill rotWithShape="1">
          <a:blip r:embed="rId3">
            <a:extLst>
              <a:ext uri="{28A0092B-C50C-407E-A947-70E740481C1C}">
                <a14:useLocalDpi xmlns:a14="http://schemas.microsoft.com/office/drawing/2010/main" val="0"/>
              </a:ext>
            </a:extLst>
          </a:blip>
          <a:srcRect b="19651"/>
          <a:stretch/>
        </p:blipFill>
        <p:spPr>
          <a:xfrm>
            <a:off x="4889500" y="1600200"/>
            <a:ext cx="4064000" cy="3265398"/>
          </a:xfrm>
          <a:prstGeom prst="rect">
            <a:avLst/>
          </a:prstGeom>
          <a:ln>
            <a:solidFill>
              <a:schemeClr val="tx1"/>
            </a:solidFill>
          </a:ln>
        </p:spPr>
      </p:pic>
      <p:sp>
        <p:nvSpPr>
          <p:cNvPr id="2" name="TextBox 1"/>
          <p:cNvSpPr txBox="1"/>
          <p:nvPr/>
        </p:nvSpPr>
        <p:spPr>
          <a:xfrm>
            <a:off x="1066800" y="5519429"/>
            <a:ext cx="7163371" cy="461665"/>
          </a:xfrm>
          <a:prstGeom prst="rect">
            <a:avLst/>
          </a:prstGeom>
          <a:noFill/>
        </p:spPr>
        <p:txBody>
          <a:bodyPr wrap="none" rtlCol="0">
            <a:spAutoFit/>
          </a:bodyPr>
          <a:lstStyle/>
          <a:p>
            <a:r>
              <a:rPr lang="en-US" b="1" dirty="0"/>
              <a:t>NO SAFE LEVEL of childhood exposure to lead.</a:t>
            </a:r>
            <a:endParaRPr lang="en-US" b="1" dirty="0"/>
          </a:p>
        </p:txBody>
      </p:sp>
    </p:spTree>
    <p:extLst>
      <p:ext uri="{BB962C8B-B14F-4D97-AF65-F5344CB8AC3E}">
        <p14:creationId xmlns:p14="http://schemas.microsoft.com/office/powerpoint/2010/main" val="418431644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98CF680-C3BB-493D-AEDB-7B2FAAAE029B}" type="slidenum">
              <a:rPr kumimoji="0" lang="en-US" altLang="en-US" sz="1000" b="0" i="0" u="none" strike="noStrike" kern="1200" cap="none" spc="0" normalizeH="0" baseline="0" noProof="0" smtClean="0">
                <a:ln>
                  <a:noFill/>
                </a:ln>
                <a:solidFill>
                  <a:srgbClr val="0099D7"/>
                </a:solidFill>
                <a:effectLst/>
                <a:uLnTx/>
                <a:uFillTx/>
                <a:latin typeface="Arial" charset="0"/>
                <a:ea typeface="ＭＳ Ｐゴシック" charset="-128"/>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altLang="en-US" sz="1000" b="0" i="0" u="none" strike="noStrike" kern="1200" cap="none" spc="0" normalizeH="0" baseline="0" noProof="0" dirty="0">
              <a:ln>
                <a:noFill/>
              </a:ln>
              <a:solidFill>
                <a:srgbClr val="0099D7"/>
              </a:solidFill>
              <a:effectLst/>
              <a:uLnTx/>
              <a:uFillTx/>
              <a:latin typeface="Arial" charset="0"/>
              <a:ea typeface="ＭＳ Ｐゴシック" charset="-128"/>
            </a:endParaRPr>
          </a:p>
        </p:txBody>
      </p:sp>
      <p:pic>
        <p:nvPicPr>
          <p:cNvPr id="1026" name="Picture 2" descr="C:\Users\chiavasg\AppData\Local\Temp\notes1F88FF\American Water’s Program to Mitigate Lead in Drinking Water Graphi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755"/>
          <a:stretch/>
        </p:blipFill>
        <p:spPr bwMode="auto">
          <a:xfrm>
            <a:off x="1447800" y="1219200"/>
            <a:ext cx="5542128" cy="500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467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98CF680-C3BB-493D-AEDB-7B2FAAAE029B}" type="slidenum">
              <a:rPr kumimoji="0" lang="en-US" altLang="en-US" sz="1000" b="0" i="0" u="none" strike="noStrike" kern="1200" cap="none" spc="0" normalizeH="0" baseline="0" noProof="0" smtClean="0">
                <a:ln>
                  <a:noFill/>
                </a:ln>
                <a:solidFill>
                  <a:srgbClr val="0099D7"/>
                </a:solidFill>
                <a:effectLst/>
                <a:uLnTx/>
                <a:uFillTx/>
                <a:latin typeface="Arial" charset="0"/>
                <a:ea typeface="ＭＳ Ｐゴシック" charset="-128"/>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altLang="en-US" sz="1000" b="0" i="0" u="none" strike="noStrike" kern="1200" cap="none" spc="0" normalizeH="0" baseline="0" noProof="0" dirty="0">
              <a:ln>
                <a:noFill/>
              </a:ln>
              <a:solidFill>
                <a:srgbClr val="0099D7"/>
              </a:solidFill>
              <a:effectLst/>
              <a:uLnTx/>
              <a:uFillTx/>
              <a:latin typeface="Arial" charset="0"/>
              <a:ea typeface="ＭＳ Ｐゴシック" charset="-128"/>
            </a:endParaRPr>
          </a:p>
        </p:txBody>
      </p:sp>
      <p:sp>
        <p:nvSpPr>
          <p:cNvPr id="7" name="TextBox 6"/>
          <p:cNvSpPr txBox="1"/>
          <p:nvPr/>
        </p:nvSpPr>
        <p:spPr>
          <a:xfrm>
            <a:off x="3505200" y="914400"/>
            <a:ext cx="5334000" cy="2677656"/>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Corrosion control (or water chemistry) can effectively protect against release of lead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Vast majority systems have effectively treated for years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45" y="1295400"/>
            <a:ext cx="3341255" cy="3341255"/>
          </a:xfrm>
          <a:prstGeom prst="rect">
            <a:avLst/>
          </a:prstGeom>
        </p:spPr>
      </p:pic>
      <p:sp>
        <p:nvSpPr>
          <p:cNvPr id="2" name="Rectangle 1"/>
          <p:cNvSpPr/>
          <p:nvPr/>
        </p:nvSpPr>
        <p:spPr>
          <a:xfrm>
            <a:off x="3625516" y="3368093"/>
            <a:ext cx="5181600" cy="3477875"/>
          </a:xfrm>
          <a:prstGeom prst="rect">
            <a:avLst/>
          </a:prstGeom>
        </p:spPr>
        <p:txBody>
          <a:bodyPr wrap="square">
            <a:spAutoFit/>
          </a:bodyPr>
          <a:lstStyle/>
          <a:p>
            <a:pPr lvl="0">
              <a:defRPr/>
            </a:pPr>
            <a:r>
              <a:rPr lang="en-US" sz="2800" b="1" u="sng" dirty="0">
                <a:solidFill>
                  <a:srgbClr val="666666">
                    <a:lumMod val="50000"/>
                  </a:srgbClr>
                </a:solidFill>
                <a:latin typeface="Arial" charset="0"/>
                <a:ea typeface="ＭＳ Ｐゴシック" charset="-128"/>
              </a:rPr>
              <a:t>Issues &amp; Challenges</a:t>
            </a:r>
          </a:p>
          <a:p>
            <a:pPr marL="342900" lvl="0" indent="-342900">
              <a:buFont typeface="Arial" panose="020B0604020202020204" pitchFamily="34" charset="0"/>
              <a:buChar char="•"/>
              <a:defRPr/>
            </a:pPr>
            <a:r>
              <a:rPr lang="en-US" dirty="0">
                <a:solidFill>
                  <a:srgbClr val="666666"/>
                </a:solidFill>
                <a:latin typeface="Arial" charset="0"/>
                <a:ea typeface="ＭＳ Ｐゴシック" charset="-128"/>
              </a:rPr>
              <a:t>Changes of source or treatment</a:t>
            </a:r>
          </a:p>
          <a:p>
            <a:pPr marL="800100" lvl="1" indent="-342900">
              <a:buFont typeface="Arial" panose="020B0604020202020204" pitchFamily="34" charset="0"/>
              <a:buChar char="•"/>
              <a:defRPr/>
            </a:pPr>
            <a:r>
              <a:rPr lang="en-US" dirty="0">
                <a:solidFill>
                  <a:srgbClr val="666666"/>
                </a:solidFill>
                <a:latin typeface="Arial" charset="0"/>
                <a:ea typeface="ＭＳ Ｐゴシック" charset="-128"/>
              </a:rPr>
              <a:t>Water chemistry changes</a:t>
            </a:r>
          </a:p>
          <a:p>
            <a:pPr lvl="0">
              <a:defRPr/>
            </a:pPr>
            <a:endParaRPr lang="en-US" dirty="0">
              <a:solidFill>
                <a:srgbClr val="666666"/>
              </a:solidFill>
              <a:latin typeface="Arial" charset="0"/>
              <a:ea typeface="ＭＳ Ｐゴシック" charset="-128"/>
            </a:endParaRPr>
          </a:p>
          <a:p>
            <a:pPr marL="342900" lvl="0" indent="-342900">
              <a:buFont typeface="Arial" panose="020B0604020202020204" pitchFamily="34" charset="0"/>
              <a:buChar char="•"/>
              <a:defRPr/>
            </a:pPr>
            <a:r>
              <a:rPr lang="en-US" dirty="0">
                <a:solidFill>
                  <a:srgbClr val="666666"/>
                </a:solidFill>
                <a:latin typeface="Arial" charset="0"/>
                <a:ea typeface="ＭＳ Ｐゴシック" charset="-128"/>
              </a:rPr>
              <a:t>Disturbances within distribution system</a:t>
            </a:r>
          </a:p>
          <a:p>
            <a:pPr marL="800100" lvl="1" indent="-342900">
              <a:buFont typeface="Arial" panose="020B0604020202020204" pitchFamily="34" charset="0"/>
              <a:buChar char="•"/>
              <a:defRPr/>
            </a:pPr>
            <a:r>
              <a:rPr lang="en-US" dirty="0">
                <a:solidFill>
                  <a:srgbClr val="666666"/>
                </a:solidFill>
                <a:latin typeface="Arial" charset="0"/>
                <a:ea typeface="ＭＳ Ｐゴシック" charset="-128"/>
              </a:rPr>
              <a:t>Main breaks,</a:t>
            </a:r>
          </a:p>
          <a:p>
            <a:pPr marL="800100" lvl="1" indent="-342900">
              <a:buFont typeface="Arial" panose="020B0604020202020204" pitchFamily="34" charset="0"/>
              <a:buChar char="•"/>
              <a:defRPr/>
            </a:pPr>
            <a:r>
              <a:rPr lang="en-US" dirty="0">
                <a:solidFill>
                  <a:srgbClr val="666666"/>
                </a:solidFill>
                <a:latin typeface="Arial" charset="0"/>
                <a:ea typeface="ＭＳ Ｐゴシック" charset="-128"/>
              </a:rPr>
              <a:t>Infrastructure replacements</a:t>
            </a:r>
          </a:p>
          <a:p>
            <a:pPr marL="342900" lvl="0" indent="-342900">
              <a:buFont typeface="Arial" panose="020B0604020202020204" pitchFamily="34" charset="0"/>
              <a:buChar char="•"/>
              <a:defRPr/>
            </a:pPr>
            <a:endParaRPr lang="en-US" dirty="0">
              <a:solidFill>
                <a:srgbClr val="666666"/>
              </a:solidFill>
              <a:latin typeface="Arial" charset="0"/>
              <a:ea typeface="ＭＳ Ｐゴシック" charset="-128"/>
            </a:endParaRPr>
          </a:p>
        </p:txBody>
      </p:sp>
    </p:spTree>
    <p:extLst>
      <p:ext uri="{BB962C8B-B14F-4D97-AF65-F5344CB8AC3E}">
        <p14:creationId xmlns:p14="http://schemas.microsoft.com/office/powerpoint/2010/main" val="67877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98CF680-C3BB-493D-AEDB-7B2FAAAE029B}" type="slidenum">
              <a:rPr kumimoji="0" lang="en-US" altLang="en-US" sz="1000" b="0" i="0" u="none" strike="noStrike" kern="1200" cap="none" spc="0" normalizeH="0" baseline="0" noProof="0" smtClean="0">
                <a:ln>
                  <a:noFill/>
                </a:ln>
                <a:solidFill>
                  <a:srgbClr val="0099D7"/>
                </a:solidFill>
                <a:effectLst/>
                <a:uLnTx/>
                <a:uFillTx/>
                <a:latin typeface="Arial" charset="0"/>
                <a:ea typeface="ＭＳ Ｐゴシック" charset="-128"/>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altLang="en-US" sz="1000" b="0" i="0" u="none" strike="noStrike" kern="1200" cap="none" spc="0" normalizeH="0" baseline="0" noProof="0" dirty="0">
              <a:ln>
                <a:noFill/>
              </a:ln>
              <a:solidFill>
                <a:srgbClr val="0099D7"/>
              </a:solidFill>
              <a:effectLst/>
              <a:uLnTx/>
              <a:uFillTx/>
              <a:latin typeface="Arial" charset="0"/>
              <a:ea typeface="ＭＳ Ｐゴシック" charset="-128"/>
            </a:endParaRPr>
          </a:p>
        </p:txBody>
      </p:sp>
      <p:sp>
        <p:nvSpPr>
          <p:cNvPr id="7" name="TextBox 6"/>
          <p:cNvSpPr txBox="1"/>
          <p:nvPr/>
        </p:nvSpPr>
        <p:spPr>
          <a:xfrm>
            <a:off x="3429000" y="914400"/>
            <a:ext cx="5562600" cy="1200329"/>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Most systems in compliance with Lead &amp; Copper Rule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066800"/>
            <a:ext cx="3276600" cy="3276600"/>
          </a:xfrm>
          <a:prstGeom prst="rect">
            <a:avLst/>
          </a:prstGeom>
        </p:spPr>
      </p:pic>
      <p:sp>
        <p:nvSpPr>
          <p:cNvPr id="2" name="Rectangle 1"/>
          <p:cNvSpPr/>
          <p:nvPr/>
        </p:nvSpPr>
        <p:spPr>
          <a:xfrm>
            <a:off x="3352800" y="1713398"/>
            <a:ext cx="5715000" cy="5324535"/>
          </a:xfrm>
          <a:prstGeom prst="rect">
            <a:avLst/>
          </a:prstGeom>
        </p:spPr>
        <p:txBody>
          <a:bodyPr wrap="square">
            <a:spAutoFit/>
          </a:bodyPr>
          <a:lstStyle/>
          <a:p>
            <a:pPr marL="800100" lvl="1" indent="-342900">
              <a:buFont typeface="Arial" panose="020B0604020202020204" pitchFamily="34" charset="0"/>
              <a:buChar char="•"/>
              <a:defRPr/>
            </a:pPr>
            <a:endParaRPr lang="en-US" dirty="0">
              <a:solidFill>
                <a:srgbClr val="666666"/>
              </a:solidFill>
              <a:latin typeface="Arial" charset="0"/>
              <a:ea typeface="ＭＳ Ｐゴシック" charset="-128"/>
            </a:endParaRPr>
          </a:p>
          <a:p>
            <a:pPr lvl="0">
              <a:defRPr/>
            </a:pPr>
            <a:r>
              <a:rPr lang="en-US" sz="2800" b="1" u="sng" dirty="0">
                <a:solidFill>
                  <a:srgbClr val="666666">
                    <a:lumMod val="50000"/>
                  </a:srgbClr>
                </a:solidFill>
                <a:latin typeface="Arial" charset="0"/>
                <a:ea typeface="ＭＳ Ｐゴシック" charset="-128"/>
              </a:rPr>
              <a:t>Issues &amp; Challenges</a:t>
            </a:r>
          </a:p>
          <a:p>
            <a:pPr marL="342900" lvl="0" indent="-342900">
              <a:buFont typeface="Arial" panose="020B0604020202020204" pitchFamily="34" charset="0"/>
              <a:buChar char="•"/>
              <a:defRPr/>
            </a:pPr>
            <a:r>
              <a:rPr lang="en-US" dirty="0">
                <a:solidFill>
                  <a:srgbClr val="666666"/>
                </a:solidFill>
                <a:latin typeface="Arial" charset="0"/>
                <a:ea typeface="ＭＳ Ｐゴシック" charset="-128"/>
              </a:rPr>
              <a:t>LCR does not prevent individual </a:t>
            </a:r>
            <a:r>
              <a:rPr lang="en-US" dirty="0" smtClean="0">
                <a:solidFill>
                  <a:srgbClr val="666666"/>
                </a:solidFill>
                <a:latin typeface="Arial" charset="0"/>
                <a:ea typeface="ＭＳ Ｐゴシック" charset="-128"/>
              </a:rPr>
              <a:t>exposures</a:t>
            </a:r>
          </a:p>
          <a:p>
            <a:pPr marL="342900" lvl="0" indent="-342900">
              <a:buFont typeface="Arial" panose="020B0604020202020204" pitchFamily="34" charset="0"/>
              <a:buChar char="•"/>
              <a:defRPr/>
            </a:pPr>
            <a:endParaRPr lang="en-US" dirty="0">
              <a:solidFill>
                <a:srgbClr val="666666"/>
              </a:solidFill>
              <a:latin typeface="Arial" charset="0"/>
              <a:ea typeface="ＭＳ Ｐゴシック" charset="-128"/>
            </a:endParaRPr>
          </a:p>
          <a:p>
            <a:pPr marL="342900" lvl="0" indent="-342900">
              <a:buFont typeface="Arial" panose="020B0604020202020204" pitchFamily="34" charset="0"/>
              <a:buChar char="•"/>
              <a:defRPr/>
            </a:pPr>
            <a:r>
              <a:rPr lang="en-US" dirty="0" smtClean="0">
                <a:solidFill>
                  <a:srgbClr val="666666"/>
                </a:solidFill>
                <a:latin typeface="Arial" charset="0"/>
                <a:ea typeface="ＭＳ Ｐゴシック" charset="-128"/>
              </a:rPr>
              <a:t>LCR “Action Level” of 15 ug/L is based on effectiveness of corrosion control, not health effects</a:t>
            </a:r>
            <a:endParaRPr lang="en-US" dirty="0">
              <a:solidFill>
                <a:srgbClr val="666666"/>
              </a:solidFill>
              <a:latin typeface="Arial" charset="0"/>
              <a:ea typeface="ＭＳ Ｐゴシック" charset="-128"/>
            </a:endParaRPr>
          </a:p>
          <a:p>
            <a:pPr lvl="0">
              <a:defRPr/>
            </a:pPr>
            <a:endParaRPr lang="en-US" dirty="0">
              <a:solidFill>
                <a:srgbClr val="666666"/>
              </a:solidFill>
              <a:latin typeface="Arial" charset="0"/>
              <a:ea typeface="ＭＳ Ｐゴシック" charset="-128"/>
            </a:endParaRPr>
          </a:p>
          <a:p>
            <a:pPr marL="342900" lvl="0" indent="-342900">
              <a:buFont typeface="Arial" panose="020B0604020202020204" pitchFamily="34" charset="0"/>
              <a:buChar char="•"/>
              <a:defRPr/>
            </a:pPr>
            <a:r>
              <a:rPr lang="en-US" dirty="0">
                <a:solidFill>
                  <a:srgbClr val="666666"/>
                </a:solidFill>
                <a:latin typeface="Arial" charset="0"/>
                <a:ea typeface="ＭＳ Ｐゴシック" charset="-128"/>
              </a:rPr>
              <a:t>Lead concentration can vary</a:t>
            </a:r>
          </a:p>
          <a:p>
            <a:pPr marL="800100" lvl="1" indent="-342900">
              <a:buFont typeface="Arial" panose="020B0604020202020204" pitchFamily="34" charset="0"/>
              <a:buChar char="•"/>
              <a:defRPr/>
            </a:pPr>
            <a:r>
              <a:rPr lang="en-US" dirty="0">
                <a:solidFill>
                  <a:srgbClr val="666666"/>
                </a:solidFill>
                <a:latin typeface="Arial" charset="0"/>
                <a:ea typeface="ＭＳ Ｐゴシック" charset="-128"/>
              </a:rPr>
              <a:t>House to house </a:t>
            </a:r>
          </a:p>
          <a:p>
            <a:pPr marL="800100" lvl="1" indent="-342900">
              <a:buFont typeface="Arial" panose="020B0604020202020204" pitchFamily="34" charset="0"/>
              <a:buChar char="•"/>
              <a:defRPr/>
            </a:pPr>
            <a:r>
              <a:rPr lang="en-US" dirty="0">
                <a:solidFill>
                  <a:srgbClr val="666666"/>
                </a:solidFill>
                <a:latin typeface="Arial" charset="0"/>
                <a:ea typeface="ＭＳ Ｐゴシック" charset="-128"/>
              </a:rPr>
              <a:t>Time of day</a:t>
            </a:r>
          </a:p>
          <a:p>
            <a:pPr marL="800100" lvl="1" indent="-342900">
              <a:buFont typeface="Arial" panose="020B0604020202020204" pitchFamily="34" charset="0"/>
              <a:buChar char="•"/>
              <a:defRPr/>
            </a:pPr>
            <a:r>
              <a:rPr lang="en-US" dirty="0">
                <a:solidFill>
                  <a:srgbClr val="666666"/>
                </a:solidFill>
                <a:latin typeface="Arial" charset="0"/>
                <a:ea typeface="ＭＳ Ｐゴシック" charset="-128"/>
              </a:rPr>
              <a:t>Varies with water </a:t>
            </a:r>
            <a:r>
              <a:rPr lang="en-US" dirty="0" smtClean="0">
                <a:solidFill>
                  <a:srgbClr val="666666"/>
                </a:solidFill>
                <a:latin typeface="Arial" charset="0"/>
                <a:ea typeface="ＭＳ Ｐゴシック" charset="-128"/>
              </a:rPr>
              <a:t>usage (flushing</a:t>
            </a:r>
            <a:r>
              <a:rPr lang="en-US" dirty="0">
                <a:solidFill>
                  <a:srgbClr val="666666"/>
                </a:solidFill>
                <a:latin typeface="Arial" charset="0"/>
                <a:ea typeface="ＭＳ Ｐゴシック" charset="-128"/>
              </a:rPr>
              <a:t>)</a:t>
            </a:r>
          </a:p>
          <a:p>
            <a:pPr lvl="0">
              <a:defRPr/>
            </a:pPr>
            <a:endParaRPr lang="en-US" dirty="0">
              <a:solidFill>
                <a:srgbClr val="666666"/>
              </a:solidFill>
              <a:latin typeface="Arial" charset="0"/>
              <a:ea typeface="ＭＳ Ｐゴシック" charset="-128"/>
            </a:endParaRPr>
          </a:p>
        </p:txBody>
      </p:sp>
    </p:spTree>
    <p:extLst>
      <p:ext uri="{BB962C8B-B14F-4D97-AF65-F5344CB8AC3E}">
        <p14:creationId xmlns:p14="http://schemas.microsoft.com/office/powerpoint/2010/main" val="389124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37976EE-69D1-402E-929B-C3D6673BBBFB}" type="slidenum">
              <a:rPr kumimoji="0" lang="en-US" altLang="en-US" sz="1000" b="0" i="0" u="none" strike="noStrike" kern="1200" cap="none" spc="0" normalizeH="0" baseline="0" noProof="0" smtClean="0">
                <a:ln>
                  <a:noFill/>
                </a:ln>
                <a:solidFill>
                  <a:srgbClr val="0099D7"/>
                </a:solidFill>
                <a:effectLst/>
                <a:uLnTx/>
                <a:uFillTx/>
                <a:latin typeface="Arial" charset="0"/>
                <a:ea typeface="ＭＳ Ｐゴシック" charset="-128"/>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altLang="en-US" sz="1000" b="0" i="0" u="none" strike="noStrike" kern="1200" cap="none" spc="0" normalizeH="0" baseline="0" noProof="0" dirty="0">
              <a:ln>
                <a:noFill/>
              </a:ln>
              <a:solidFill>
                <a:srgbClr val="0099D7"/>
              </a:solidFill>
              <a:effectLst/>
              <a:uLnTx/>
              <a:uFillTx/>
              <a:latin typeface="Arial" charset="0"/>
              <a:ea typeface="ＭＳ Ｐゴシック" charset="-128"/>
            </a:endParaRPr>
          </a:p>
        </p:txBody>
      </p:sp>
      <p:pic>
        <p:nvPicPr>
          <p:cNvPr id="5" name="Picture 4"/>
          <p:cNvPicPr>
            <a:picLocks noChangeAspect="1"/>
          </p:cNvPicPr>
          <p:nvPr/>
        </p:nvPicPr>
        <p:blipFill rotWithShape="1">
          <a:blip r:embed="rId2"/>
          <a:srcRect l="2355" t="14521" r="12750" b="3473"/>
          <a:stretch/>
        </p:blipFill>
        <p:spPr>
          <a:xfrm>
            <a:off x="463296" y="1219200"/>
            <a:ext cx="8065009" cy="4114800"/>
          </a:xfrm>
          <a:prstGeom prst="rect">
            <a:avLst/>
          </a:prstGeom>
        </p:spPr>
      </p:pic>
      <p:sp>
        <p:nvSpPr>
          <p:cNvPr id="6" name="TextBox 5"/>
          <p:cNvSpPr txBox="1"/>
          <p:nvPr/>
        </p:nvSpPr>
        <p:spPr>
          <a:xfrm>
            <a:off x="5125559" y="5562600"/>
            <a:ext cx="3627916"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666666"/>
                </a:solidFill>
                <a:effectLst/>
                <a:uLnTx/>
                <a:uFillTx/>
                <a:latin typeface="Arial" charset="0"/>
                <a:ea typeface="ＭＳ Ｐゴシック" charset="-128"/>
              </a:rPr>
              <a:t>*Note: Pipe ownership limits may vary</a:t>
            </a:r>
            <a:endParaRPr kumimoji="0" lang="en-US" sz="1600" b="0" i="0" u="none" strike="noStrike" kern="1200" cap="none" spc="0" normalizeH="0" baseline="0" noProof="0" dirty="0">
              <a:ln>
                <a:noFill/>
              </a:ln>
              <a:solidFill>
                <a:srgbClr val="666666"/>
              </a:solidFill>
              <a:effectLst/>
              <a:uLnTx/>
              <a:uFillTx/>
              <a:latin typeface="Arial" charset="0"/>
              <a:ea typeface="ＭＳ Ｐゴシック" charset="-128"/>
            </a:endParaRPr>
          </a:p>
        </p:txBody>
      </p:sp>
    </p:spTree>
    <p:extLst>
      <p:ext uri="{BB962C8B-B14F-4D97-AF65-F5344CB8AC3E}">
        <p14:creationId xmlns:p14="http://schemas.microsoft.com/office/powerpoint/2010/main" val="1223447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98CF680-C3BB-493D-AEDB-7B2FAAAE029B}" type="slidenum">
              <a:rPr kumimoji="0" lang="en-US" altLang="en-US" sz="1000" b="0" i="0" u="none" strike="noStrike" kern="1200" cap="none" spc="0" normalizeH="0" baseline="0" noProof="0" smtClean="0">
                <a:ln>
                  <a:noFill/>
                </a:ln>
                <a:solidFill>
                  <a:srgbClr val="0099D7"/>
                </a:solidFill>
                <a:effectLst/>
                <a:uLnTx/>
                <a:uFillTx/>
                <a:latin typeface="Arial" charset="0"/>
                <a:ea typeface="ＭＳ Ｐゴシック" charset="-128"/>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altLang="en-US" sz="1000" b="0" i="0" u="none" strike="noStrike" kern="1200" cap="none" spc="0" normalizeH="0" baseline="0" noProof="0" dirty="0">
              <a:ln>
                <a:noFill/>
              </a:ln>
              <a:solidFill>
                <a:srgbClr val="0099D7"/>
              </a:solidFill>
              <a:effectLst/>
              <a:uLnTx/>
              <a:uFillTx/>
              <a:latin typeface="Arial" charset="0"/>
              <a:ea typeface="ＭＳ Ｐゴシック" charset="-128"/>
            </a:endParaRPr>
          </a:p>
        </p:txBody>
      </p:sp>
      <p:sp>
        <p:nvSpPr>
          <p:cNvPr id="7" name="TextBox 6"/>
          <p:cNvSpPr txBox="1"/>
          <p:nvPr/>
        </p:nvSpPr>
        <p:spPr>
          <a:xfrm>
            <a:off x="3445042" y="1295400"/>
            <a:ext cx="5562600" cy="4955203"/>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EPA estimates 6 to 10 million homes with Lead Service Lines (LSLs</a:t>
            </a:r>
            <a:r>
              <a:rPr kumimoji="0" lang="en-US" sz="2400" b="0" i="0" u="none" strike="noStrike" kern="1200" cap="none" spc="0" normalizeH="0" baseline="0" noProof="0" dirty="0" smtClean="0">
                <a:ln>
                  <a:noFill/>
                </a:ln>
                <a:solidFill>
                  <a:srgbClr val="666666"/>
                </a:solidFill>
                <a:effectLst/>
                <a:uLnTx/>
                <a:uFillTx/>
                <a:latin typeface="Arial" charset="0"/>
                <a:ea typeface="ＭＳ Ｐゴシック" charset="-128"/>
              </a:rPr>
              <a:t>)</a:t>
            </a:r>
          </a:p>
          <a:p>
            <a:pPr marR="0" lvl="0" algn="l" defTabSz="914400" rtl="0" eaLnBrk="0" fontAlgn="base" latinLnBrk="0" hangingPunct="0">
              <a:lnSpc>
                <a:spcPct val="100000"/>
              </a:lnSpc>
              <a:spcBef>
                <a:spcPct val="0"/>
              </a:spcBef>
              <a:spcAft>
                <a:spcPct val="0"/>
              </a:spcAft>
              <a:buClrTx/>
              <a:buSzTx/>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666666">
                    <a:lumMod val="50000"/>
                  </a:srgbClr>
                </a:solidFill>
                <a:effectLst/>
                <a:uLnTx/>
                <a:uFillTx/>
                <a:latin typeface="Arial" charset="0"/>
                <a:ea typeface="ＭＳ Ｐゴシック" charset="-128"/>
              </a:rPr>
              <a:t>Issues &amp; Challenges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Predominantly in older homes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Utility Records are often in paper form or may not </a:t>
            </a:r>
            <a:r>
              <a:rPr kumimoji="0" lang="en-US" sz="2400" b="0" i="0" u="none" strike="noStrike" kern="1200" cap="none" spc="0" normalizeH="0" baseline="0" noProof="0" dirty="0" smtClean="0">
                <a:ln>
                  <a:noFill/>
                </a:ln>
                <a:solidFill>
                  <a:srgbClr val="666666"/>
                </a:solidFill>
                <a:effectLst/>
                <a:uLnTx/>
                <a:uFillTx/>
                <a:latin typeface="Arial" charset="0"/>
                <a:ea typeface="ＭＳ Ｐゴシック" charset="-128"/>
              </a:rPr>
              <a:t>exist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6666"/>
                </a:solidFill>
                <a:effectLst/>
                <a:uLnTx/>
                <a:uFillTx/>
                <a:latin typeface="Arial" charset="0"/>
                <a:ea typeface="ＭＳ Ｐゴシック" charset="-128"/>
              </a:rPr>
              <a:t>May not have record of customer-owned portion of service line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charset="0"/>
              <a:ea typeface="ＭＳ Ｐゴシック" charset="-12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43" y="1295400"/>
            <a:ext cx="3352800" cy="3352800"/>
          </a:xfrm>
          <a:prstGeom prst="rect">
            <a:avLst/>
          </a:prstGeom>
        </p:spPr>
      </p:pic>
    </p:spTree>
    <p:extLst>
      <p:ext uri="{BB962C8B-B14F-4D97-AF65-F5344CB8AC3E}">
        <p14:creationId xmlns:p14="http://schemas.microsoft.com/office/powerpoint/2010/main" val="190266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2ylcPRezGECRIkVVF_Hj2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ylcPRezGECRIkVVF_Hj2g"/>
</p:tagLst>
</file>

<file path=ppt/theme/theme1.xml><?xml version="1.0" encoding="utf-8"?>
<a:theme xmlns:a="http://schemas.openxmlformats.org/drawingml/2006/main" name="CORRECT 2013 AWWA PPT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
      <a:dk1>
        <a:srgbClr val="666666"/>
      </a:dk1>
      <a:lt1>
        <a:srgbClr val="FFFFFF"/>
      </a:lt1>
      <a:dk2>
        <a:srgbClr val="0066B3"/>
      </a:dk2>
      <a:lt2>
        <a:srgbClr val="979797"/>
      </a:lt2>
      <a:accent1>
        <a:srgbClr val="0099D7"/>
      </a:accent1>
      <a:accent2>
        <a:srgbClr val="A9BB85"/>
      </a:accent2>
      <a:accent3>
        <a:srgbClr val="FFFFFF"/>
      </a:accent3>
      <a:accent4>
        <a:srgbClr val="565656"/>
      </a:accent4>
      <a:accent5>
        <a:srgbClr val="AACAE8"/>
      </a:accent5>
      <a:accent6>
        <a:srgbClr val="99A978"/>
      </a:accent6>
      <a:hlink>
        <a:srgbClr val="54B948"/>
      </a:hlink>
      <a:folHlink>
        <a:srgbClr val="F78F27"/>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649</TotalTime>
  <Words>1342</Words>
  <Application>Microsoft Office PowerPoint</Application>
  <PresentationFormat>On-screen Show (4:3)</PresentationFormat>
  <Paragraphs>190</Paragraphs>
  <Slides>14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ＭＳ Ｐゴシック</vt:lpstr>
      <vt:lpstr>Arial</vt:lpstr>
      <vt:lpstr>Calibri</vt:lpstr>
      <vt:lpstr>Wingdings</vt:lpstr>
      <vt:lpstr>Zapf Dingbats</vt:lpstr>
      <vt:lpstr>CORRECT 2013 AWWA PPT Template</vt:lpstr>
      <vt:lpstr>blank</vt:lpstr>
      <vt:lpstr>A Coordinated Approach to Reduce Lead Exposure from Drinking Water </vt:lpstr>
      <vt:lpstr>American Water Facts &amp; Figures</vt:lpstr>
      <vt:lpstr>Lead In Drinking Water: Its Source</vt:lpstr>
      <vt:lpstr>Lead In Drinking Water: Health Effects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 Proactive Response is Essential for Our Customers  </vt:lpstr>
    </vt:vector>
  </TitlesOfParts>
  <Company>American Water 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example, Arial, bold,  24 pt, white</dc:title>
  <dc:creator>Suzanne G. Chiavari</dc:creator>
  <cp:lastModifiedBy>Gary A. Naumick</cp:lastModifiedBy>
  <cp:revision>56</cp:revision>
  <cp:lastPrinted>2008-03-05T15:16:12Z</cp:lastPrinted>
  <dcterms:created xsi:type="dcterms:W3CDTF">2017-03-31T13:46:11Z</dcterms:created>
  <dcterms:modified xsi:type="dcterms:W3CDTF">2017-05-26T20:54:48Z</dcterms:modified>
</cp:coreProperties>
</file>