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280" r:id="rId3"/>
    <p:sldId id="281" r:id="rId4"/>
    <p:sldId id="285" r:id="rId5"/>
    <p:sldId id="282" r:id="rId6"/>
    <p:sldId id="28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76C"/>
    <a:srgbClr val="0D5D55"/>
    <a:srgbClr val="00395A"/>
    <a:srgbClr val="003399"/>
    <a:srgbClr val="DFE9FF"/>
    <a:srgbClr val="A0BCFE"/>
    <a:srgbClr val="0099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6" autoAdjust="0"/>
    <p:restoredTop sz="87016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432" y="176"/>
      </p:cViewPr>
      <p:guideLst>
        <p:guide orient="horz" pos="2160"/>
        <p:guide pos="25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7284EC-C246-E84D-820B-0AADFB1F9E74}" type="datetimeFigureOut">
              <a:rPr lang="en-US"/>
              <a:pPr>
                <a:defRPr/>
              </a:pPr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FE798A-2290-094F-84DC-09B6CA5E48D9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7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17D5D3-69B5-4549-9958-03F9649F447A}" type="datetimeFigureOut">
              <a:rPr lang="en-US"/>
              <a:pPr>
                <a:defRPr/>
              </a:pPr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026B84-12F3-694B-9E55-968C01CE82AC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67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26B84-12F3-694B-9E55-968C01CE82AC}" type="slidenum">
              <a:rPr lang="uk-UA" smtClean="0"/>
              <a:pPr>
                <a:defRPr/>
              </a:pPr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3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26B84-12F3-694B-9E55-968C01CE82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4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eg-ppt-template-20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" y="-11774"/>
            <a:ext cx="9162288" cy="6881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rmAutofit/>
          </a:bodyPr>
          <a:lstStyle>
            <a:lvl1pPr>
              <a:defRPr sz="40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11933" y="4070351"/>
            <a:ext cx="4920134" cy="1120028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FFFF"/>
                </a:solidFill>
              </a:defRPr>
            </a:lvl1pPr>
            <a:lvl2pPr marL="339725" indent="0" algn="ctr">
              <a:buNone/>
              <a:defRPr/>
            </a:lvl2pPr>
            <a:lvl3pPr marL="569912" indent="0" algn="ctr">
              <a:buNone/>
              <a:defRPr/>
            </a:lvl3pPr>
            <a:lvl4pPr marL="801688" indent="0" algn="ctr">
              <a:buNone/>
              <a:defRPr/>
            </a:lvl4pPr>
            <a:lvl5pPr marL="1030287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996950" y="5512767"/>
            <a:ext cx="7150100" cy="76993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339725" indent="0" algn="ctr">
              <a:buNone/>
              <a:defRPr/>
            </a:lvl2pPr>
            <a:lvl3pPr marL="569912" indent="0" algn="ctr">
              <a:buNone/>
              <a:defRPr/>
            </a:lvl3pPr>
            <a:lvl4pPr marL="801688" indent="0" algn="ctr">
              <a:buNone/>
              <a:defRPr/>
            </a:lvl4pPr>
            <a:lvl5pPr marL="1030287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49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0166" y="0"/>
            <a:ext cx="7910423" cy="76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00C54-F215-4969-9843-D6220B22C3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488" y="6526213"/>
            <a:ext cx="3629025" cy="33178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Environmental Energy Technologies Division</a:t>
            </a:r>
          </a:p>
        </p:txBody>
      </p:sp>
    </p:spTree>
    <p:extLst>
      <p:ext uri="{BB962C8B-B14F-4D97-AF65-F5344CB8AC3E}">
        <p14:creationId xmlns:p14="http://schemas.microsoft.com/office/powerpoint/2010/main" val="36471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68D5FF5-A8C1-324D-AEF7-34F813DDA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3545"/>
            <a:ext cx="8686800" cy="5704005"/>
          </a:xfrm>
          <a:ln>
            <a:noFill/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56EE-1223-1F48-AD8F-DE891931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7219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81987"/>
            <a:ext cx="4343400" cy="5715564"/>
          </a:xfrm>
        </p:spPr>
        <p:txBody>
          <a:bodyPr/>
          <a:lstStyle>
            <a:lvl1pPr>
              <a:defRPr sz="2400"/>
            </a:lvl1pPr>
            <a:lvl2pPr marL="569913" indent="-230188">
              <a:defRPr sz="2200"/>
            </a:lvl2pPr>
            <a:lvl3pPr marL="800100" indent="-230188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81987"/>
            <a:ext cx="4343400" cy="571556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257A-6AB5-6845-B3EC-B3E75D318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5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8495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97682"/>
            <a:ext cx="4343400" cy="722619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37446"/>
            <a:ext cx="4343400" cy="506010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797682"/>
            <a:ext cx="4343400" cy="722619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37446"/>
            <a:ext cx="4343400" cy="506010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8B44-88FB-A74F-89A3-50C008D50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1534-A6C4-AE44-8996-7A413A509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505E-8890-254A-8CD5-2A8090929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783610"/>
            <a:ext cx="324326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3611"/>
            <a:ext cx="5346700" cy="571394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250" y="1945660"/>
            <a:ext cx="3243263" cy="45518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9CD7-4AF8-B84A-BEE7-54397EB88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2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055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2729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6729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8E70-12C6-CB4B-973C-0C824A8B2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7"/>
          <p:cNvPicPr preferRelativeResize="0"/>
          <p:nvPr userDrawn="1"/>
        </p:nvPicPr>
        <p:blipFill rotWithShape="1">
          <a:blip r:embed="rId12">
            <a:alphaModFix/>
          </a:blip>
          <a:srcRect t="66667"/>
          <a:stretch/>
        </p:blipFill>
        <p:spPr>
          <a:xfrm rot="10800000">
            <a:off x="-4483" y="36"/>
            <a:ext cx="9162287" cy="784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5"/>
          <p:cNvPicPr preferRelativeResize="0"/>
          <p:nvPr userDrawn="1"/>
        </p:nvPicPr>
        <p:blipFill rotWithShape="1">
          <a:blip r:embed="rId12">
            <a:alphaModFix/>
          </a:blip>
          <a:srcRect t="66667"/>
          <a:stretch/>
        </p:blipFill>
        <p:spPr>
          <a:xfrm>
            <a:off x="-4483" y="6495628"/>
            <a:ext cx="9162287" cy="376176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8686800" cy="7850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50938"/>
            <a:ext cx="8686800" cy="5118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5213" y="6497551"/>
            <a:ext cx="458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582D18A1-AB15-EA42-8DAE-C61C7CBDF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hape 11"/>
          <p:cNvSpPr txBox="1">
            <a:spLocks noGrp="1"/>
          </p:cNvSpPr>
          <p:nvPr>
            <p:ph type="ftr" idx="3"/>
          </p:nvPr>
        </p:nvSpPr>
        <p:spPr>
          <a:xfrm>
            <a:off x="0" y="6507694"/>
            <a:ext cx="9144000" cy="3693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1">
            <a:sp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r>
              <a:rPr lang="en-US" dirty="0" smtClean="0"/>
              <a:t>Energy Analysis and Environmental Impacts Division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64" r:id="rId7"/>
    <p:sldLayoutId id="2147483665" r:id="rId8"/>
    <p:sldLayoutId id="2147483666" r:id="rId9"/>
    <p:sldLayoutId id="2147483675" r:id="rId1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Gill Sans MT"/>
          <a:ea typeface="ＭＳ Ｐゴシック" charset="0"/>
          <a:cs typeface="Gill Sans MT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Gill Sans MT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ct val="0"/>
        </a:spcBef>
        <a:spcAft>
          <a:spcPts val="1000"/>
        </a:spcAft>
        <a:buClr>
          <a:srgbClr val="0D5D55"/>
        </a:buClr>
        <a:buSzPct val="85000"/>
        <a:buFont typeface="Wingdings" charset="2"/>
        <a:buChar char="u"/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569913" indent="-230188" algn="l" defTabSz="457200" rtl="0" eaLnBrk="1" fontAlgn="base" hangingPunct="1">
        <a:spcBef>
          <a:spcPct val="0"/>
        </a:spcBef>
        <a:spcAft>
          <a:spcPts val="600"/>
        </a:spcAft>
        <a:buClr>
          <a:srgbClr val="800000"/>
        </a:buClr>
        <a:buSzPct val="60000"/>
        <a:buFont typeface="Wingdings" charset="0"/>
        <a:buChar char="q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800100" indent="-230188" algn="l" defTabSz="457200" rtl="0" eaLnBrk="1" fontAlgn="base" hangingPunct="1">
        <a:spcBef>
          <a:spcPct val="0"/>
        </a:spcBef>
        <a:spcAft>
          <a:spcPts val="600"/>
        </a:spcAft>
        <a:buClr>
          <a:srgbClr val="0A476C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030288" indent="-228600" algn="l" defTabSz="573088" rtl="0" eaLnBrk="1" fontAlgn="base" hangingPunct="1">
        <a:spcBef>
          <a:spcPct val="0"/>
        </a:spcBef>
        <a:spcAft>
          <a:spcPts val="60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260475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emp.lbl.gov/future-electric-utility-regulation-series" TargetMode="Externa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Future Electric Utility Regulation Series:</a:t>
            </a:r>
            <a:br>
              <a:rPr lang="en-US" sz="4900" dirty="0" smtClean="0"/>
            </a:br>
            <a:r>
              <a:rPr lang="en-US" sz="4400" i="1" dirty="0" smtClean="0"/>
              <a:t>The Future of Electricity Markets</a:t>
            </a:r>
            <a:r>
              <a:rPr lang="en-US" sz="3600" i="1" dirty="0"/>
              <a:t/>
            </a:r>
            <a:br>
              <a:rPr lang="en-US" sz="3600" i="1" dirty="0"/>
            </a:b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4070351"/>
            <a:ext cx="9144000" cy="1120028"/>
          </a:xfrm>
        </p:spPr>
        <p:txBody>
          <a:bodyPr/>
          <a:lstStyle/>
          <a:p>
            <a:r>
              <a:rPr lang="en-US" sz="2400" dirty="0" smtClean="0"/>
              <a:t>NASUCA Annual Meeting</a:t>
            </a:r>
            <a:br>
              <a:rPr lang="en-US" sz="2400" dirty="0" smtClean="0"/>
            </a:br>
            <a:r>
              <a:rPr lang="en-US" sz="2400" dirty="0" smtClean="0"/>
              <a:t>Nov. 14, 2016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5580500"/>
            <a:ext cx="9144000" cy="769937"/>
          </a:xfrm>
        </p:spPr>
        <p:txBody>
          <a:bodyPr/>
          <a:lstStyle/>
          <a:p>
            <a:r>
              <a:rPr lang="en-US" dirty="0" smtClean="0"/>
              <a:t>Lisa Schwartz, Berkeley Lab, Electricity Markets and Policy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" y="69850"/>
            <a:ext cx="9144000" cy="768350"/>
          </a:xfrm>
          <a:ln/>
        </p:spPr>
        <p:txBody>
          <a:bodyPr/>
          <a:lstStyle/>
          <a:p>
            <a:r>
              <a:rPr lang="en-US" altLang="en-US" sz="3200" dirty="0">
                <a:ea typeface="ＭＳ Ｐゴシック" pitchFamily="34" charset="-128"/>
              </a:rPr>
              <a:t>Future Electric Utility Regulation Series</a:t>
            </a:r>
          </a:p>
        </p:txBody>
      </p:sp>
      <p:pic>
        <p:nvPicPr>
          <p:cNvPr id="4" name="Picture 2" descr="Future Electric Utility Regulation Won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5431260"/>
            <a:ext cx="3789465" cy="9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914400"/>
            <a:ext cx="8610600" cy="581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 new series </a:t>
            </a:r>
            <a:r>
              <a:rPr lang="en-US" dirty="0">
                <a:latin typeface="Arial"/>
                <a:cs typeface="Arial"/>
              </a:rPr>
              <a:t>of reports from Lawrence Berkeley National Laboratory taps leading thinkers to grapple with complex regulatory issues for electricity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Unique point-counterpoint approach highlights different views on the future of electric utility regulation and business models and achieving a reliable, affordable and flexible power </a:t>
            </a:r>
            <a:r>
              <a:rPr lang="en-US" dirty="0" smtClean="0">
                <a:latin typeface="Arial"/>
                <a:cs typeface="Arial"/>
              </a:rPr>
              <a:t>system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Designed to inform ongoing discussion and debate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Expert advisory group provides </a:t>
            </a:r>
            <a:r>
              <a:rPr lang="en-US" dirty="0" smtClean="0">
                <a:latin typeface="Arial"/>
                <a:cs typeface="Arial"/>
              </a:rPr>
              <a:t>guidance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review (see “Additional Slides”)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Primary </a:t>
            </a:r>
            <a:r>
              <a:rPr lang="en-US" dirty="0" smtClean="0">
                <a:latin typeface="Arial"/>
                <a:cs typeface="Arial"/>
              </a:rPr>
              <a:t>funder of initial reports: </a:t>
            </a:r>
            <a:r>
              <a:rPr lang="en-US" dirty="0">
                <a:latin typeface="Arial"/>
                <a:cs typeface="Arial"/>
              </a:rPr>
              <a:t>DOE Office of Electricity Delivery and Energy Reliability </a:t>
            </a:r>
            <a:r>
              <a:rPr lang="en-US" dirty="0" smtClean="0">
                <a:latin typeface="Arial"/>
                <a:cs typeface="Arial"/>
              </a:rPr>
              <a:t>- Electricity </a:t>
            </a:r>
            <a:r>
              <a:rPr lang="en-US" dirty="0">
                <a:latin typeface="Arial"/>
                <a:cs typeface="Arial"/>
              </a:rPr>
              <a:t>Policy Technical Assistance Program </a:t>
            </a: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 smtClean="0">
                <a:latin typeface="Arial"/>
                <a:cs typeface="Arial"/>
              </a:rPr>
              <a:t>1</a:t>
            </a:r>
            <a:r>
              <a:rPr lang="en-US" sz="1600" i="1" dirty="0">
                <a:latin typeface="Arial"/>
                <a:cs typeface="Arial"/>
              </a:rPr>
              <a:t>. Distributed Energy Resources (DERs), Industry Structure and Regulatory Responses</a:t>
            </a: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>
                <a:latin typeface="Arial"/>
                <a:cs typeface="Arial"/>
              </a:rPr>
              <a:t>2. </a:t>
            </a:r>
            <a:r>
              <a:rPr lang="en-US" sz="1600" i="1" dirty="0">
                <a:latin typeface="Arial"/>
                <a:cs typeface="Arial"/>
              </a:rPr>
              <a:t>Distribution Systems in a High DER Future: Planning, Market Design, Operation and Oversight</a:t>
            </a: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>
                <a:latin typeface="Arial"/>
                <a:cs typeface="Arial"/>
              </a:rPr>
              <a:t>3. </a:t>
            </a:r>
            <a:r>
              <a:rPr lang="en-US" sz="1600" i="1" dirty="0">
                <a:latin typeface="Arial"/>
                <a:cs typeface="Arial"/>
              </a:rPr>
              <a:t>Performance-Based Regulation in a High DER Future</a:t>
            </a: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>
                <a:latin typeface="Arial"/>
                <a:cs typeface="Arial"/>
              </a:rPr>
              <a:t>4. </a:t>
            </a:r>
            <a:r>
              <a:rPr lang="en-US" sz="1600" i="1" dirty="0">
                <a:latin typeface="Arial"/>
                <a:cs typeface="Arial"/>
              </a:rPr>
              <a:t>Distribution System Pricing With DERs</a:t>
            </a:r>
            <a:endParaRPr lang="en-US" sz="1600" b="1" dirty="0">
              <a:latin typeface="Arial"/>
              <a:cs typeface="Arial"/>
            </a:endParaRP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>
                <a:latin typeface="Arial"/>
                <a:cs typeface="Arial"/>
              </a:rPr>
              <a:t>5. </a:t>
            </a:r>
            <a:r>
              <a:rPr lang="en-US" sz="1600" i="1" dirty="0">
                <a:latin typeface="Arial"/>
                <a:cs typeface="Arial"/>
              </a:rPr>
              <a:t>Recovery of Utility Fixed Costs: Utility, Consumer, </a:t>
            </a:r>
            <a:r>
              <a:rPr lang="en-US" sz="1600" i="1" dirty="0" smtClean="0">
                <a:latin typeface="Arial"/>
                <a:cs typeface="Arial"/>
              </a:rPr>
              <a:t/>
            </a:r>
            <a:br>
              <a:rPr lang="en-US" sz="1600" i="1" dirty="0" smtClean="0">
                <a:latin typeface="Arial"/>
                <a:cs typeface="Arial"/>
              </a:rPr>
            </a:br>
            <a:r>
              <a:rPr lang="en-US" sz="1600" i="1" dirty="0" smtClean="0">
                <a:latin typeface="Arial"/>
                <a:cs typeface="Arial"/>
              </a:rPr>
              <a:t>Environmental </a:t>
            </a:r>
            <a:r>
              <a:rPr lang="en-US" sz="1600" i="1" dirty="0">
                <a:latin typeface="Arial"/>
                <a:cs typeface="Arial"/>
              </a:rPr>
              <a:t>and Economist Perspectives</a:t>
            </a:r>
            <a:endParaRPr lang="en-US" sz="1600" dirty="0">
              <a:latin typeface="Arial"/>
              <a:cs typeface="Arial"/>
            </a:endParaRPr>
          </a:p>
          <a:p>
            <a:pPr marL="685800" lvl="1" indent="-228600">
              <a:spcAft>
                <a:spcPts val="200"/>
              </a:spcAft>
              <a:tabLst>
                <a:tab pos="228600" algn="l"/>
              </a:tabLst>
            </a:pPr>
            <a:r>
              <a:rPr lang="en-US" sz="1600" dirty="0">
                <a:latin typeface="Arial"/>
                <a:cs typeface="Arial"/>
              </a:rPr>
              <a:t>6. </a:t>
            </a:r>
            <a:r>
              <a:rPr lang="en-US" sz="1600" i="1" dirty="0">
                <a:latin typeface="Arial"/>
                <a:cs typeface="Arial"/>
              </a:rPr>
              <a:t>The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i="1" dirty="0">
                <a:latin typeface="Arial"/>
                <a:cs typeface="Arial"/>
              </a:rPr>
              <a:t>Future of Electricity Resource Planning </a:t>
            </a:r>
            <a:endParaRPr lang="en-US" sz="1600" i="1" dirty="0" smtClean="0">
              <a:latin typeface="Arial"/>
              <a:cs typeface="Arial"/>
            </a:endParaRPr>
          </a:p>
          <a:p>
            <a:pPr marL="285750" indent="-285750">
              <a:spcAft>
                <a:spcPts val="200"/>
              </a:spcAft>
              <a:buFont typeface="Arial"/>
              <a:buChar char="•"/>
              <a:tabLst>
                <a:tab pos="228600" algn="l"/>
              </a:tabLst>
            </a:pPr>
            <a:r>
              <a:rPr lang="en-US" dirty="0">
                <a:latin typeface="Arial"/>
                <a:cs typeface="Arial"/>
              </a:rPr>
              <a:t>DOE Office of Energy Efficiency and 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Renewable </a:t>
            </a:r>
            <a:r>
              <a:rPr lang="en-US" dirty="0">
                <a:latin typeface="Arial"/>
                <a:cs typeface="Arial"/>
              </a:rPr>
              <a:t>Energy is co-funding new </a:t>
            </a:r>
            <a:r>
              <a:rPr lang="en-US" dirty="0" smtClean="0">
                <a:latin typeface="Arial"/>
                <a:cs typeface="Arial"/>
              </a:rPr>
              <a:t>reports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under the Grid Modernization Initiative</a:t>
            </a:r>
            <a:endParaRPr lang="en-US" dirty="0">
              <a:latin typeface="Arial"/>
              <a:cs typeface="Arial"/>
            </a:endParaRPr>
          </a:p>
          <a:p>
            <a:pPr marL="228600" indent="-228600">
              <a:spcAft>
                <a:spcPts val="200"/>
              </a:spcAft>
              <a:tabLst>
                <a:tab pos="228600" algn="l"/>
              </a:tabLst>
            </a:pP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26212"/>
            <a:ext cx="9144000" cy="331788"/>
          </a:xfrm>
          <a:prstGeom prst="rect">
            <a:avLst/>
          </a:prstGeom>
        </p:spPr>
        <p:txBody>
          <a:bodyPr/>
          <a:lstStyle>
            <a:lvl1pPr eaLnBrk="1" hangingPunct="1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dirty="0"/>
              <a:t>Energy Analysis and Environmental Impacts Division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99425" y="6551613"/>
            <a:ext cx="750888" cy="227012"/>
          </a:xfrm>
        </p:spPr>
        <p:txBody>
          <a:bodyPr/>
          <a:lstStyle/>
          <a:p>
            <a:pPr algn="r"/>
            <a:fld id="{47F12233-F310-46DE-97F2-4C254494E264}" type="slidenum">
              <a:rPr lang="en-US" altLang="en-US" sz="1400" smtClean="0">
                <a:solidFill>
                  <a:schemeClr val="bg1"/>
                </a:solidFill>
                <a:latin typeface="+mn-lt"/>
              </a:rPr>
              <a:pPr algn="r"/>
              <a:t>2</a:t>
            </a:fld>
            <a:endParaRPr lang="en-US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4650" y="4337633"/>
            <a:ext cx="1893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tabLst>
                <a:tab pos="228600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Corbel"/>
                <a:hlinkClick r:id="rId4"/>
              </a:rPr>
              <a:t>feur.lbl.gov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4702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7751"/>
          </a:xfrm>
        </p:spPr>
        <p:txBody>
          <a:bodyPr/>
          <a:lstStyle/>
          <a:p>
            <a:r>
              <a:rPr lang="en-US" sz="3600" dirty="0" smtClean="0"/>
              <a:t>The Future of Electricity Markets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00C54-F215-4969-9843-D6220B22C38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50166" y="872701"/>
            <a:ext cx="850053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25" indent="-238125">
              <a:buFont typeface="Arial" charset="0"/>
              <a:buChar char="•"/>
            </a:pPr>
            <a:r>
              <a:rPr lang="en-US" sz="2000" b="1" dirty="0" smtClean="0">
                <a:latin typeface="+mj-lt"/>
                <a:cs typeface="Arial"/>
              </a:rPr>
              <a:t>Questions report will address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Are today’s </a:t>
            </a:r>
            <a:r>
              <a:rPr lang="en-US" dirty="0" smtClean="0"/>
              <a:t>organized market </a:t>
            </a:r>
            <a:r>
              <a:rPr lang="en-US" dirty="0"/>
              <a:t>designs adequate to accommodate state public policy goals as well as potential design changes that would further enable deployment of resources that achieve </a:t>
            </a:r>
            <a:r>
              <a:rPr lang="en-US" dirty="0" smtClean="0"/>
              <a:t>the goals of reliability</a:t>
            </a:r>
            <a:r>
              <a:rPr lang="en-US" dirty="0"/>
              <a:t>, </a:t>
            </a:r>
            <a:r>
              <a:rPr lang="en-US" dirty="0" smtClean="0"/>
              <a:t>affordability and resource mix, </a:t>
            </a:r>
            <a:r>
              <a:rPr lang="en-US" dirty="0"/>
              <a:t>such as allowing resources to commit for longer periods than today’s forward procurement of capacity, where capacity markets exist?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/>
              <a:t>What are the market impacts (e.g., on operations and prices) of environmental regulations further constraining the deployment of fossil fuel resources?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>
                <a:latin typeface="+mj-lt"/>
              </a:rPr>
              <a:t>What </a:t>
            </a:r>
            <a:r>
              <a:rPr lang="en-US" dirty="0">
                <a:latin typeface="+mj-lt"/>
              </a:rPr>
              <a:t>are the market impacts (e.g., on operations and prices) of integrating increasingly higher levels of renewable resources with zero marginal cost?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>
                <a:latin typeface="+mj-lt"/>
              </a:rPr>
              <a:t>Are </a:t>
            </a:r>
            <a:r>
              <a:rPr lang="en-US" dirty="0">
                <a:latin typeface="+mj-lt"/>
              </a:rPr>
              <a:t>today’s market designs adequate to acquire the flexible resources (e.g., demand response and fast-ramping generating resources) needed to </a:t>
            </a:r>
            <a:r>
              <a:rPr lang="en-US" dirty="0" smtClean="0">
                <a:latin typeface="+mj-lt"/>
              </a:rPr>
              <a:t>better integrate </a:t>
            </a:r>
            <a:r>
              <a:rPr lang="en-US" dirty="0">
                <a:latin typeface="+mj-lt"/>
              </a:rPr>
              <a:t>increasing levels of variable energy resources at least cost?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+mj-lt"/>
              </a:rPr>
              <a:t>Perspectives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/>
              <a:t>David </a:t>
            </a:r>
            <a:r>
              <a:rPr lang="en-US" dirty="0"/>
              <a:t>Springe, Executive Director, National Association of State Utility Consumer Advocates (with technical support from Synapse Energy Economics)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/>
              <a:t>Jay </a:t>
            </a:r>
            <a:r>
              <a:rPr lang="en-US" dirty="0"/>
              <a:t>Morrison, Vice President, Regulatory Issues, National Rural Electric Cooperative Association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/>
              <a:t>Craig </a:t>
            </a:r>
            <a:r>
              <a:rPr lang="en-US" dirty="0"/>
              <a:t>Glazer, Vice President, Federal Government Policy, PJM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 smtClean="0"/>
              <a:t>Allison </a:t>
            </a:r>
            <a:r>
              <a:rPr lang="en-US" dirty="0"/>
              <a:t>Clements, Senior Attorney, NRDC’s Energy &amp; Transportation Program</a:t>
            </a:r>
          </a:p>
          <a:p>
            <a:pPr marL="800100" lvl="1" indent="-342900">
              <a:buFont typeface="Courier New" charset="0"/>
              <a:buChar char="o"/>
            </a:pPr>
            <a:endParaRPr lang="en-US" sz="2000" b="1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+mj-lt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26212"/>
            <a:ext cx="9144000" cy="331788"/>
          </a:xfrm>
          <a:prstGeom prst="rect">
            <a:avLst/>
          </a:prstGeom>
        </p:spPr>
        <p:txBody>
          <a:bodyPr/>
          <a:lstStyle>
            <a:lvl1pPr eaLnBrk="1" hangingPunct="1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smtClean="0"/>
              <a:t>Energy Analysis and Environmental Impacts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5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Additional Slides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D5FF5-A8C1-324D-AEF7-34F813DDAA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0" y="6526212"/>
            <a:ext cx="9144000" cy="331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1">
            <a:spAutoFit/>
          </a:bodyPr>
          <a:lstStyle>
            <a:defPPr>
              <a:defRPr lang="en-US"/>
            </a:defPPr>
            <a:lvl1pPr marL="0" marR="0" indent="0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Energy Analysis and Environmental Impacts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4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8350"/>
          </a:xfrm>
          <a:ln/>
        </p:spPr>
        <p:txBody>
          <a:bodyPr/>
          <a:lstStyle/>
          <a:p>
            <a:r>
              <a:rPr lang="en-US" altLang="en-US" sz="2800" dirty="0" smtClean="0"/>
              <a:t>Future Electric Utility Regulation Series</a:t>
            </a:r>
            <a:br>
              <a:rPr lang="en-US" altLang="en-US" sz="2800" dirty="0" smtClean="0"/>
            </a:br>
            <a:r>
              <a:rPr lang="en-US" altLang="en-US" sz="2800" dirty="0" smtClean="0"/>
              <a:t>Advisory Group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1859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1859C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473B86-C105-4EF9-9019-8CCE6E10DFCC}" type="slidenum">
              <a:rPr lang="en-US" altLang="en-US" sz="140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26212"/>
            <a:ext cx="9144000" cy="331788"/>
          </a:xfrm>
          <a:prstGeom prst="rect">
            <a:avLst/>
          </a:prstGeom>
        </p:spPr>
        <p:txBody>
          <a:bodyPr/>
          <a:lstStyle>
            <a:lvl1pPr eaLnBrk="1" hangingPunct="1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smtClean="0"/>
              <a:t>Energy Analysis and Environmental Impacts Division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12800" y="812256"/>
            <a:ext cx="7988300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/>
              <a:t>Commissioner Lorraine </a:t>
            </a:r>
            <a:r>
              <a:rPr lang="en-US" altLang="zh-CN" sz="1600" b="1" dirty="0" err="1"/>
              <a:t>Akiba</a:t>
            </a:r>
            <a:r>
              <a:rPr lang="en-US" altLang="zh-CN" sz="1600" dirty="0"/>
              <a:t>, Hawaii Public Utilities Commission</a:t>
            </a:r>
          </a:p>
          <a:p>
            <a:r>
              <a:rPr lang="en-US" altLang="zh-CN" sz="1600" b="1" dirty="0"/>
              <a:t>Janice Beecher</a:t>
            </a:r>
            <a:r>
              <a:rPr lang="en-US" altLang="zh-CN" sz="1600" dirty="0"/>
              <a:t>, Institute of Public Utilities, Michigan State University</a:t>
            </a:r>
          </a:p>
          <a:p>
            <a:r>
              <a:rPr lang="en-US" altLang="zh-CN" sz="1600" b="1" dirty="0"/>
              <a:t>Doug Benevento</a:t>
            </a:r>
            <a:r>
              <a:rPr lang="en-US" altLang="zh-CN" sz="1600" dirty="0"/>
              <a:t>, Xcel Energy</a:t>
            </a:r>
          </a:p>
          <a:p>
            <a:r>
              <a:rPr lang="en-US" altLang="zh-CN" sz="1600" b="1" dirty="0"/>
              <a:t>Ashley Brown</a:t>
            </a:r>
            <a:r>
              <a:rPr lang="en-US" altLang="zh-CN" sz="1600" dirty="0"/>
              <a:t>, Harvard Electricity Policy Group</a:t>
            </a:r>
          </a:p>
          <a:p>
            <a:r>
              <a:rPr lang="en-US" altLang="zh-CN" sz="1600" b="1" dirty="0"/>
              <a:t>Paula </a:t>
            </a:r>
            <a:r>
              <a:rPr lang="en-US" altLang="zh-CN" sz="1600" b="1" dirty="0" err="1"/>
              <a:t>Carmody</a:t>
            </a:r>
            <a:r>
              <a:rPr lang="en-US" altLang="zh-CN" sz="1600" dirty="0"/>
              <a:t>, Maryland Office of People</a:t>
            </a:r>
            <a:r>
              <a:rPr lang="fr-FR" altLang="zh-CN" sz="1600" dirty="0"/>
              <a:t>’s </a:t>
            </a:r>
            <a:r>
              <a:rPr lang="fr-FR" altLang="zh-CN" sz="1600" dirty="0" err="1"/>
              <a:t>Counsel</a:t>
            </a:r>
            <a:endParaRPr lang="fr-FR" altLang="zh-CN" sz="1600" dirty="0"/>
          </a:p>
          <a:p>
            <a:r>
              <a:rPr lang="fr-FR" altLang="zh-CN" sz="1600" b="1" dirty="0"/>
              <a:t>Ralph </a:t>
            </a:r>
            <a:r>
              <a:rPr lang="fr-FR" altLang="zh-CN" sz="1600" b="1" dirty="0" err="1"/>
              <a:t>Cavanagh</a:t>
            </a:r>
            <a:r>
              <a:rPr lang="fr-FR" altLang="zh-CN" sz="1600" dirty="0"/>
              <a:t>, Natural </a:t>
            </a:r>
            <a:r>
              <a:rPr lang="fr-FR" altLang="zh-CN" sz="1600" dirty="0" err="1"/>
              <a:t>Resources</a:t>
            </a:r>
            <a:r>
              <a:rPr lang="fr-FR" altLang="zh-CN" sz="1600" dirty="0"/>
              <a:t> </a:t>
            </a:r>
            <a:r>
              <a:rPr lang="fr-FR" altLang="zh-CN" sz="1600" dirty="0" err="1"/>
              <a:t>Defense</a:t>
            </a:r>
            <a:r>
              <a:rPr lang="fr-FR" altLang="zh-CN" sz="1600" dirty="0"/>
              <a:t> Council</a:t>
            </a:r>
          </a:p>
          <a:p>
            <a:r>
              <a:rPr lang="fr-FR" altLang="zh-CN" sz="1600" b="1" dirty="0"/>
              <a:t>Steve </a:t>
            </a:r>
            <a:r>
              <a:rPr lang="fr-FR" altLang="zh-CN" sz="1600" b="1" dirty="0" err="1"/>
              <a:t>Corneli</a:t>
            </a:r>
            <a:r>
              <a:rPr lang="fr-FR" altLang="zh-CN" sz="1600" dirty="0"/>
              <a:t>, consultant</a:t>
            </a:r>
          </a:p>
          <a:p>
            <a:r>
              <a:rPr lang="fr-FR" altLang="zh-CN" sz="1600" b="1" dirty="0"/>
              <a:t>Tim Duff</a:t>
            </a:r>
            <a:r>
              <a:rPr lang="fr-FR" altLang="zh-CN" sz="1600" dirty="0"/>
              <a:t>, Duke </a:t>
            </a:r>
            <a:r>
              <a:rPr lang="fr-FR" altLang="zh-CN" sz="1600" dirty="0" err="1"/>
              <a:t>Energy</a:t>
            </a:r>
            <a:endParaRPr lang="fr-FR" altLang="zh-CN" sz="1600" dirty="0"/>
          </a:p>
          <a:p>
            <a:r>
              <a:rPr lang="fr-FR" altLang="zh-CN" sz="1600" b="1" dirty="0" err="1"/>
              <a:t>Commissioner</a:t>
            </a:r>
            <a:r>
              <a:rPr lang="fr-FR" altLang="zh-CN" sz="1600" b="1" dirty="0"/>
              <a:t> Mike </a:t>
            </a:r>
            <a:r>
              <a:rPr lang="fr-FR" altLang="zh-CN" sz="1600" b="1" dirty="0" err="1"/>
              <a:t>Florio</a:t>
            </a:r>
            <a:r>
              <a:rPr lang="fr-FR" altLang="zh-CN" sz="1600" dirty="0"/>
              <a:t>, </a:t>
            </a:r>
            <a:r>
              <a:rPr lang="fr-FR" altLang="zh-CN" sz="1600" dirty="0" err="1"/>
              <a:t>California</a:t>
            </a:r>
            <a:r>
              <a:rPr lang="fr-FR" altLang="zh-CN" sz="1600" dirty="0"/>
              <a:t> Public Utilities Commission</a:t>
            </a:r>
          </a:p>
          <a:p>
            <a:r>
              <a:rPr lang="fr-FR" altLang="zh-CN" sz="1600" b="1" dirty="0"/>
              <a:t>Peter Fox-Penner</a:t>
            </a:r>
            <a:r>
              <a:rPr lang="fr-FR" altLang="zh-CN" sz="1600" dirty="0"/>
              <a:t>, Boston </a:t>
            </a:r>
            <a:r>
              <a:rPr lang="fr-FR" altLang="zh-CN" sz="1600" dirty="0" err="1"/>
              <a:t>University</a:t>
            </a:r>
            <a:r>
              <a:rPr lang="fr-FR" altLang="zh-CN" sz="1600" dirty="0"/>
              <a:t> </a:t>
            </a:r>
            <a:r>
              <a:rPr lang="fr-FR" altLang="zh-CN" sz="1600" dirty="0" err="1"/>
              <a:t>Questrom</a:t>
            </a:r>
            <a:r>
              <a:rPr lang="fr-FR" altLang="zh-CN" sz="1600" dirty="0"/>
              <a:t> </a:t>
            </a:r>
            <a:r>
              <a:rPr lang="fr-FR" altLang="zh-CN" sz="1600" dirty="0" err="1"/>
              <a:t>School</a:t>
            </a:r>
            <a:r>
              <a:rPr lang="fr-FR" altLang="zh-CN" sz="1600" dirty="0"/>
              <a:t> of Business</a:t>
            </a:r>
          </a:p>
          <a:p>
            <a:r>
              <a:rPr lang="fr-FR" altLang="zh-CN" sz="1600" b="1" dirty="0"/>
              <a:t>Scott </a:t>
            </a:r>
            <a:r>
              <a:rPr lang="fr-FR" altLang="zh-CN" sz="1600" b="1" dirty="0" err="1"/>
              <a:t>Hempling</a:t>
            </a:r>
            <a:r>
              <a:rPr lang="fr-FR" altLang="zh-CN" sz="1600" dirty="0"/>
              <a:t>, attorney</a:t>
            </a:r>
          </a:p>
          <a:p>
            <a:r>
              <a:rPr lang="fr-FR" altLang="zh-CN" sz="1600" b="1" dirty="0"/>
              <a:t>Val Jensen</a:t>
            </a:r>
            <a:r>
              <a:rPr lang="fr-FR" altLang="zh-CN" sz="1600" dirty="0"/>
              <a:t>, Commonwealth Edison</a:t>
            </a:r>
          </a:p>
          <a:p>
            <a:r>
              <a:rPr lang="fr-FR" altLang="zh-CN" sz="1600" b="1" dirty="0"/>
              <a:t>Steve </a:t>
            </a:r>
            <a:r>
              <a:rPr lang="fr-FR" altLang="zh-CN" sz="1600" b="1" dirty="0" err="1"/>
              <a:t>Kihm</a:t>
            </a:r>
            <a:r>
              <a:rPr lang="fr-FR" altLang="zh-CN" sz="1600" dirty="0"/>
              <a:t>, </a:t>
            </a:r>
            <a:r>
              <a:rPr lang="fr-FR" altLang="zh-CN" sz="1600" dirty="0" err="1"/>
              <a:t>Seventhwave</a:t>
            </a:r>
            <a:endParaRPr lang="fr-FR" altLang="zh-CN" sz="1600" dirty="0"/>
          </a:p>
          <a:p>
            <a:r>
              <a:rPr lang="fr-FR" altLang="zh-CN" sz="1600" b="1" dirty="0" err="1"/>
              <a:t>Commissioner</a:t>
            </a:r>
            <a:r>
              <a:rPr lang="fr-FR" altLang="zh-CN" sz="1600" b="1" dirty="0"/>
              <a:t> Nancy Lange</a:t>
            </a:r>
            <a:r>
              <a:rPr lang="fr-FR" altLang="zh-CN" sz="1600" dirty="0"/>
              <a:t>, Minnesota Public Utilities Commission</a:t>
            </a:r>
          </a:p>
          <a:p>
            <a:r>
              <a:rPr lang="fr-FR" altLang="zh-CN" sz="1600" b="1" dirty="0" err="1"/>
              <a:t>Sergej</a:t>
            </a:r>
            <a:r>
              <a:rPr lang="fr-FR" altLang="zh-CN" sz="1600" b="1" dirty="0"/>
              <a:t> </a:t>
            </a:r>
            <a:r>
              <a:rPr lang="fr-FR" altLang="zh-CN" sz="1600" b="1" dirty="0" err="1"/>
              <a:t>Mahnovski</a:t>
            </a:r>
            <a:r>
              <a:rPr lang="fr-FR" altLang="zh-CN" sz="1600" dirty="0"/>
              <a:t>, Edison International</a:t>
            </a:r>
          </a:p>
          <a:p>
            <a:r>
              <a:rPr lang="fr-FR" altLang="zh-CN" sz="1600" b="1" dirty="0"/>
              <a:t>Kris Mayes</a:t>
            </a:r>
            <a:r>
              <a:rPr lang="fr-FR" altLang="zh-CN" sz="1600" dirty="0"/>
              <a:t>, Arizona State </a:t>
            </a:r>
            <a:r>
              <a:rPr lang="fr-FR" altLang="zh-CN" sz="1600" dirty="0" err="1"/>
              <a:t>University</a:t>
            </a:r>
            <a:r>
              <a:rPr lang="fr-FR" altLang="zh-CN" sz="1600" dirty="0"/>
              <a:t> </a:t>
            </a:r>
            <a:r>
              <a:rPr lang="fr-FR" altLang="zh-CN" sz="1600" dirty="0" err="1"/>
              <a:t>College</a:t>
            </a:r>
            <a:r>
              <a:rPr lang="fr-FR" altLang="zh-CN" sz="1600" dirty="0"/>
              <a:t> of Law/Utility of the Future Center</a:t>
            </a:r>
          </a:p>
          <a:p>
            <a:r>
              <a:rPr lang="fr-FR" altLang="zh-CN" sz="1600" b="1" dirty="0"/>
              <a:t>Jay Morrison</a:t>
            </a:r>
            <a:r>
              <a:rPr lang="fr-FR" altLang="zh-CN" sz="1600" dirty="0"/>
              <a:t>, National Rural Electric </a:t>
            </a:r>
            <a:r>
              <a:rPr lang="fr-FR" altLang="zh-CN" sz="1600" dirty="0" err="1"/>
              <a:t>Cooperative</a:t>
            </a:r>
            <a:r>
              <a:rPr lang="fr-FR" altLang="zh-CN" sz="1600" dirty="0"/>
              <a:t> Association</a:t>
            </a:r>
          </a:p>
          <a:p>
            <a:r>
              <a:rPr lang="fr-FR" altLang="zh-CN" sz="1600" b="1" dirty="0"/>
              <a:t>Allen </a:t>
            </a:r>
            <a:r>
              <a:rPr lang="fr-FR" altLang="zh-CN" sz="1600" b="1" dirty="0" err="1"/>
              <a:t>Mosher</a:t>
            </a:r>
            <a:r>
              <a:rPr lang="fr-FR" altLang="zh-CN" sz="1600" dirty="0"/>
              <a:t>, American Public Power Association</a:t>
            </a:r>
          </a:p>
          <a:p>
            <a:r>
              <a:rPr lang="fr-FR" altLang="zh-CN" sz="1600" b="1" dirty="0"/>
              <a:t>Sonny </a:t>
            </a:r>
            <a:r>
              <a:rPr lang="fr-FR" altLang="zh-CN" sz="1600" b="1" dirty="0" err="1"/>
              <a:t>Popowsky</a:t>
            </a:r>
            <a:r>
              <a:rPr lang="fr-FR" altLang="zh-CN" sz="1600" dirty="0"/>
              <a:t>, Former consumer </a:t>
            </a:r>
            <a:r>
              <a:rPr lang="fr-FR" altLang="zh-CN" sz="1600" dirty="0" err="1"/>
              <a:t>advocate</a:t>
            </a:r>
            <a:r>
              <a:rPr lang="fr-FR" altLang="zh-CN" sz="1600" dirty="0"/>
              <a:t> of </a:t>
            </a:r>
            <a:r>
              <a:rPr lang="fr-FR" altLang="zh-CN" sz="1600" dirty="0" err="1"/>
              <a:t>Pennsylvania</a:t>
            </a:r>
            <a:endParaRPr lang="fr-FR" altLang="zh-CN" sz="1600" dirty="0"/>
          </a:p>
          <a:p>
            <a:r>
              <a:rPr lang="fr-FR" altLang="zh-CN" sz="1600" b="1" dirty="0"/>
              <a:t>Karl </a:t>
            </a:r>
            <a:r>
              <a:rPr lang="fr-FR" altLang="zh-CN" sz="1600" b="1" dirty="0" err="1"/>
              <a:t>Rábago</a:t>
            </a:r>
            <a:r>
              <a:rPr lang="fr-FR" altLang="zh-CN" sz="1600" dirty="0"/>
              <a:t>, Pace </a:t>
            </a:r>
            <a:r>
              <a:rPr lang="fr-FR" altLang="zh-CN" sz="1600" dirty="0" err="1"/>
              <a:t>Energy</a:t>
            </a:r>
            <a:r>
              <a:rPr lang="fr-FR" altLang="zh-CN" sz="1600" dirty="0"/>
              <a:t> &amp; </a:t>
            </a:r>
            <a:r>
              <a:rPr lang="fr-FR" altLang="zh-CN" sz="1600" dirty="0" err="1"/>
              <a:t>Climate</a:t>
            </a:r>
            <a:r>
              <a:rPr lang="fr-FR" altLang="zh-CN" sz="1600" dirty="0"/>
              <a:t> Center, Pace </a:t>
            </a:r>
            <a:r>
              <a:rPr lang="fr-FR" altLang="zh-CN" sz="1600" dirty="0" err="1"/>
              <a:t>University</a:t>
            </a:r>
            <a:r>
              <a:rPr lang="fr-FR" altLang="zh-CN" sz="1600" dirty="0"/>
              <a:t> </a:t>
            </a:r>
            <a:r>
              <a:rPr lang="fr-FR" altLang="zh-CN" sz="1600" dirty="0" err="1"/>
              <a:t>School</a:t>
            </a:r>
            <a:r>
              <a:rPr lang="fr-FR" altLang="zh-CN" sz="1600" dirty="0"/>
              <a:t> of Law</a:t>
            </a:r>
          </a:p>
          <a:p>
            <a:r>
              <a:rPr lang="fr-FR" altLang="zh-CN" sz="1600" b="1" dirty="0" err="1"/>
              <a:t>Rich</a:t>
            </a:r>
            <a:r>
              <a:rPr lang="fr-FR" altLang="zh-CN" sz="1600" b="1" dirty="0"/>
              <a:t> </a:t>
            </a:r>
            <a:r>
              <a:rPr lang="fr-FR" altLang="zh-CN" sz="1600" b="1" dirty="0" err="1"/>
              <a:t>Sedano</a:t>
            </a:r>
            <a:r>
              <a:rPr lang="fr-FR" altLang="zh-CN" sz="1600" dirty="0"/>
              <a:t>, </a:t>
            </a:r>
            <a:r>
              <a:rPr lang="fr-FR" altLang="zh-CN" sz="1600" dirty="0" err="1"/>
              <a:t>Regulatory</a:t>
            </a:r>
            <a:r>
              <a:rPr lang="fr-FR" altLang="zh-CN" sz="1600" dirty="0"/>
              <a:t> Assistance Project</a:t>
            </a:r>
          </a:p>
          <a:p>
            <a:r>
              <a:rPr lang="fr-FR" altLang="zh-CN" sz="1600" b="1" dirty="0"/>
              <a:t>Chair Audrey </a:t>
            </a:r>
            <a:r>
              <a:rPr lang="fr-FR" altLang="zh-CN" sz="1600" b="1" dirty="0" err="1"/>
              <a:t>Zibelman</a:t>
            </a:r>
            <a:r>
              <a:rPr lang="fr-FR" altLang="zh-CN" sz="1600" dirty="0"/>
              <a:t>, New York State Public Service Commission</a:t>
            </a:r>
          </a:p>
          <a:p>
            <a:r>
              <a:rPr lang="fr-FR" altLang="zh-CN" sz="1600" b="1" dirty="0"/>
              <a:t>Peter </a:t>
            </a:r>
            <a:r>
              <a:rPr lang="fr-FR" altLang="zh-CN" sz="1600" b="1" dirty="0" err="1"/>
              <a:t>Zschokke</a:t>
            </a:r>
            <a:r>
              <a:rPr lang="fr-FR" altLang="zh-CN" sz="1600" dirty="0"/>
              <a:t>, National </a:t>
            </a:r>
            <a:r>
              <a:rPr lang="fr-FR" altLang="zh-CN" sz="1600" dirty="0" err="1"/>
              <a:t>Grid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851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forthcoming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incentives and disincentives do utilities have for investing in electricity infrastructure</a:t>
            </a:r>
            <a:r>
              <a:rPr lang="en-US" dirty="0"/>
              <a:t> (e.g., information and communication technologies, conservation voltage reduction on distribution systems, visualization and automation technologies for transmission systems) </a:t>
            </a:r>
            <a:r>
              <a:rPr lang="en-US" b="1" dirty="0"/>
              <a:t>in the face of rapid changes in the electric industry?</a:t>
            </a:r>
          </a:p>
          <a:p>
            <a:r>
              <a:rPr lang="en-US" b="1" dirty="0"/>
              <a:t>How can state utility regulators foster competition for value-added electricity products and services while allowing utilities to play new roles?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256EE-1223-1F48-AD8F-DE891931B7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0" y="6526212"/>
            <a:ext cx="9144000" cy="331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1">
            <a:spAutoFit/>
          </a:bodyPr>
          <a:lstStyle>
            <a:defPPr>
              <a:defRPr lang="en-US"/>
            </a:defPPr>
            <a:lvl1pPr marL="0" marR="0" indent="0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marR="0" indent="0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marR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Energy Analysis and Environmental Impacts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76169"/>
      </p:ext>
    </p:extLst>
  </p:cSld>
  <p:clrMapOvr>
    <a:masterClrMapping/>
  </p:clrMapOvr>
</p:sld>
</file>

<file path=ppt/theme/theme1.xml><?xml version="1.0" encoding="utf-8"?>
<a:theme xmlns:a="http://schemas.openxmlformats.org/drawingml/2006/main" name="new-eet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667</Words>
  <Application>Microsoft Macintosh PowerPoint</Application>
  <PresentationFormat>On-screen Show (4:3)</PresentationFormat>
  <Paragraphs>68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Corbel</vt:lpstr>
      <vt:lpstr>Courier New</vt:lpstr>
      <vt:lpstr>Gill Sans MT</vt:lpstr>
      <vt:lpstr>MS PGothic</vt:lpstr>
      <vt:lpstr>ＭＳ Ｐゴシック</vt:lpstr>
      <vt:lpstr>Wingdings</vt:lpstr>
      <vt:lpstr>Arial</vt:lpstr>
      <vt:lpstr>new-eetd-template</vt:lpstr>
      <vt:lpstr>Future Electric Utility Regulation Series: The Future of Electricity Markets </vt:lpstr>
      <vt:lpstr>Future Electric Utility Regulation Series</vt:lpstr>
      <vt:lpstr>The Future of Electricity Markets</vt:lpstr>
      <vt:lpstr>Additional Slides</vt:lpstr>
      <vt:lpstr>Future Electric Utility Regulation Series Advisory Group</vt:lpstr>
      <vt:lpstr>Other forthcoming reports</vt:lpstr>
    </vt:vector>
  </TitlesOfParts>
  <Company>Lawrence Berkeley National Laboratory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Sondra Jarvis</dc:creator>
  <cp:lastModifiedBy>Nicole Haslup</cp:lastModifiedBy>
  <cp:revision>315</cp:revision>
  <dcterms:created xsi:type="dcterms:W3CDTF">2013-04-03T00:37:10Z</dcterms:created>
  <dcterms:modified xsi:type="dcterms:W3CDTF">2016-11-14T21:26:54Z</dcterms:modified>
</cp:coreProperties>
</file>