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56" r:id="rId7"/>
    <p:sldId id="257" r:id="rId8"/>
    <p:sldId id="258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>
        <p:scale>
          <a:sx n="116" d="100"/>
          <a:sy n="116" d="100"/>
        </p:scale>
        <p:origin x="15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299D-35C0-EC41-9C9D-E6A89B46A510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668B-B062-E741-BCB1-63C1CCA80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0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668B-B062-E741-BCB1-63C1CCA806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6769EB-0C30-204C-8FFE-7E766D3407B1}" type="datetimeFigureOut">
              <a:rPr lang="en-US" smtClean="0"/>
              <a:t>6/6/16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7C4929-094D-DB45-BF88-5376F0664EE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2900" y="2186071"/>
            <a:ext cx="47006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Hughes v. </a:t>
            </a:r>
            <a:r>
              <a:rPr lang="en-US" sz="2400" i="1" dirty="0" err="1"/>
              <a:t>Talen</a:t>
            </a:r>
            <a:r>
              <a:rPr lang="en-US" sz="2400" i="1" dirty="0"/>
              <a:t> Energy Mktg., LLC</a:t>
            </a:r>
            <a:r>
              <a:rPr lang="en-US" dirty="0" smtClean="0"/>
              <a:t>,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136 </a:t>
            </a:r>
            <a:r>
              <a:rPr lang="en-US" dirty="0" err="1"/>
              <a:t>S.Ct</a:t>
            </a:r>
            <a:r>
              <a:rPr lang="en-US" dirty="0"/>
              <a:t>. </a:t>
            </a:r>
            <a:r>
              <a:rPr lang="en-US" dirty="0" smtClean="0"/>
              <a:t>1288 (April 19, 2016)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2890" y="4582214"/>
            <a:ext cx="497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Seth Hollander</a:t>
            </a:r>
          </a:p>
          <a:p>
            <a:r>
              <a:rPr lang="en-US" sz="1200" dirty="0" smtClean="0"/>
              <a:t>Assistant Attorney General ,</a:t>
            </a:r>
          </a:p>
          <a:p>
            <a:r>
              <a:rPr lang="en-US" sz="1200" dirty="0" smtClean="0"/>
              <a:t>Connecticut Office of the Attorney General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55518" y="5561948"/>
            <a:ext cx="5740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The views expressed here are not necessarily the views of the Connecticut Office of the Attorney General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798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ts Wholesale R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66" y="1361533"/>
            <a:ext cx="6032063" cy="403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6087" y="567713"/>
            <a:ext cx="721005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Setting Wholesale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6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couraging In-State Generation Doesn't S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8" y="1408765"/>
            <a:ext cx="5863910" cy="1032848"/>
          </a:xfrm>
          <a:prstGeom prst="rect">
            <a:avLst/>
          </a:prstGeom>
        </p:spPr>
      </p:pic>
      <p:pic>
        <p:nvPicPr>
          <p:cNvPr id="5" name="Picture 4" descr="Encouraging In-State Generation Doesn't Save I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8" y="2532123"/>
            <a:ext cx="5863910" cy="1985238"/>
          </a:xfrm>
          <a:prstGeom prst="rect">
            <a:avLst/>
          </a:prstGeom>
        </p:spPr>
      </p:pic>
      <p:pic>
        <p:nvPicPr>
          <p:cNvPr id="2" name="Picture 1" descr="Can't Disregard Rat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8" y="4851489"/>
            <a:ext cx="5863910" cy="1442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087" y="567713"/>
            <a:ext cx="721005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About State Exercise of Allocated Authority Under the FPA?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2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087" y="567713"/>
            <a:ext cx="721005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Between Bilateral Contracts and Contracts-for-Differences</a:t>
            </a:r>
            <a:endParaRPr lang="en-US" dirty="0"/>
          </a:p>
        </p:txBody>
      </p:sp>
      <p:pic>
        <p:nvPicPr>
          <p:cNvPr id="5" name="Picture 4" descr="Bilateral Contra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43" y="4024654"/>
            <a:ext cx="6025053" cy="1988738"/>
          </a:xfrm>
          <a:prstGeom prst="rect">
            <a:avLst/>
          </a:prstGeom>
        </p:spPr>
      </p:pic>
      <p:pic>
        <p:nvPicPr>
          <p:cNvPr id="6" name="Picture 5" descr="Solicitor General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00" y="1316015"/>
            <a:ext cx="5655068" cy="1029179"/>
          </a:xfrm>
          <a:prstGeom prst="rect">
            <a:avLst/>
          </a:prstGeom>
        </p:spPr>
      </p:pic>
      <p:pic>
        <p:nvPicPr>
          <p:cNvPr id="7" name="Picture 6" descr="Solicitor General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00" y="2345194"/>
            <a:ext cx="5655068" cy="1095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072" y="1861281"/>
            <a:ext cx="117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Solicitor General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70472" y="4477142"/>
            <a:ext cx="117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Hughes</a:t>
            </a:r>
          </a:p>
          <a:p>
            <a:r>
              <a:rPr lang="en-US" sz="1400" dirty="0" smtClean="0"/>
              <a:t>Court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144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 Lim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10" y="1277004"/>
            <a:ext cx="6022787" cy="37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6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P Cover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7" y="1871808"/>
            <a:ext cx="6773080" cy="3975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986" y="628110"/>
            <a:ext cx="721005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Was Maryland Up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ose of RF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1" y="1046557"/>
            <a:ext cx="7102728" cy="1799218"/>
          </a:xfrm>
          <a:prstGeom prst="rect">
            <a:avLst/>
          </a:prstGeom>
        </p:spPr>
      </p:pic>
      <p:pic>
        <p:nvPicPr>
          <p:cNvPr id="8" name="Picture 7" descr="Since Th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1" y="3696375"/>
            <a:ext cx="7102728" cy="780983"/>
          </a:xfrm>
          <a:prstGeom prst="rect">
            <a:avLst/>
          </a:prstGeom>
        </p:spPr>
      </p:pic>
      <p:pic>
        <p:nvPicPr>
          <p:cNvPr id="9" name="Picture 8" descr="Since then I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1" y="4477358"/>
            <a:ext cx="7102728" cy="12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ly, Risks Out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9" y="1790272"/>
            <a:ext cx="6948632" cy="33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ract Structure Ou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4" y="1078190"/>
            <a:ext cx="6901372" cy="37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7892" y="1870674"/>
            <a:ext cx="1925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7892" y="3932512"/>
            <a:ext cx="1925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49149" y="2020874"/>
            <a:ext cx="13655" cy="18024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2965" y="1692506"/>
            <a:ext cx="234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 Capacity Price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2966" y="3747846"/>
            <a:ext cx="31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Auction Clearing Price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426" y="1692506"/>
            <a:ext cx="8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$10/kW Month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426" y="3697771"/>
            <a:ext cx="8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$4.50/kW Month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43479" y="4724476"/>
            <a:ext cx="615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 – $4.50 = $5.50</a:t>
            </a:r>
          </a:p>
          <a:p>
            <a:endParaRPr lang="en-US" dirty="0"/>
          </a:p>
          <a:p>
            <a:r>
              <a:rPr lang="en-US" dirty="0" smtClean="0"/>
              <a:t>$5.50 * Quantity = Contract Payment from EDC/ratepayers </a:t>
            </a:r>
            <a:r>
              <a:rPr lang="en-US" u="sng" dirty="0" smtClean="0"/>
              <a:t>to</a:t>
            </a:r>
            <a:r>
              <a:rPr lang="en-US" dirty="0" smtClean="0"/>
              <a:t> generator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8986" y="628110"/>
            <a:ext cx="7210054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Between Contract Capacity Price</a:t>
            </a:r>
          </a:p>
          <a:p>
            <a:pPr algn="ctr"/>
            <a:r>
              <a:rPr lang="en-US" dirty="0" smtClean="0"/>
              <a:t>and PJM Capacity Auction Clearing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7892" y="1870674"/>
            <a:ext cx="1925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7892" y="2572259"/>
            <a:ext cx="1925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31081" y="1922044"/>
            <a:ext cx="0" cy="54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2966" y="1692506"/>
            <a:ext cx="26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 Capacity Price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2966" y="2387593"/>
            <a:ext cx="31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Auction Clearing Price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426" y="1692506"/>
            <a:ext cx="8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$10/kW Month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426" y="2337518"/>
            <a:ext cx="8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$7/kW Month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43480" y="4724476"/>
            <a:ext cx="612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 – $7 = $3</a:t>
            </a:r>
          </a:p>
          <a:p>
            <a:endParaRPr lang="en-US" dirty="0"/>
          </a:p>
          <a:p>
            <a:r>
              <a:rPr lang="en-US" dirty="0" smtClean="0"/>
              <a:t>$3 * Quantity = Contract Payment from EDC/ratepayers </a:t>
            </a:r>
            <a:r>
              <a:rPr lang="en-US" u="sng" dirty="0" smtClean="0"/>
              <a:t>to</a:t>
            </a:r>
            <a:r>
              <a:rPr lang="en-US" dirty="0" smtClean="0"/>
              <a:t> generator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28986" y="628110"/>
            <a:ext cx="7210054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Between Contract Capacity Price</a:t>
            </a:r>
          </a:p>
          <a:p>
            <a:pPr algn="ctr"/>
            <a:r>
              <a:rPr lang="en-US" dirty="0" smtClean="0"/>
              <a:t>and PJM Capacity Auction Clearing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7892" y="2596317"/>
            <a:ext cx="1925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7892" y="1454537"/>
            <a:ext cx="1925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31081" y="1639203"/>
            <a:ext cx="0" cy="7789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2965" y="2418149"/>
            <a:ext cx="31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 Capacity Price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2966" y="1269871"/>
            <a:ext cx="319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Auction Clearing Price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426" y="2418149"/>
            <a:ext cx="8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$10/kW Month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426" y="1219796"/>
            <a:ext cx="8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$15/kW Month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361784" y="4724476"/>
            <a:ext cx="676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 – $15 = $-5</a:t>
            </a:r>
          </a:p>
          <a:p>
            <a:endParaRPr lang="en-US" dirty="0"/>
          </a:p>
          <a:p>
            <a:r>
              <a:rPr lang="en-US" dirty="0" smtClean="0"/>
              <a:t>$-5 * Quantity = Contract Payment from generator </a:t>
            </a:r>
            <a:r>
              <a:rPr lang="en-US" u="sng" dirty="0" smtClean="0"/>
              <a:t>to</a:t>
            </a:r>
            <a:r>
              <a:rPr lang="en-US" dirty="0" smtClean="0"/>
              <a:t> EDC/ratepayers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6087" y="304944"/>
            <a:ext cx="7210054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Between Contract Capacity Price</a:t>
            </a:r>
          </a:p>
          <a:p>
            <a:pPr algn="ctr"/>
            <a:r>
              <a:rPr lang="en-US" dirty="0" smtClean="0"/>
              <a:t>and PJM Capacity Auction Clearing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ghes 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91" y="613128"/>
            <a:ext cx="5911658" cy="56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909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3832</TotalTime>
  <Words>216</Words>
  <Application>Microsoft Macintosh PowerPoint</Application>
  <PresentationFormat>On-screen Show (4:3)</PresentationFormat>
  <Paragraphs>50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Hollander</dc:creator>
  <cp:lastModifiedBy>Nicole Haslup</cp:lastModifiedBy>
  <cp:revision>76</cp:revision>
  <dcterms:created xsi:type="dcterms:W3CDTF">2016-05-30T14:50:26Z</dcterms:created>
  <dcterms:modified xsi:type="dcterms:W3CDTF">2016-06-06T13:17:57Z</dcterms:modified>
</cp:coreProperties>
</file>