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337" r:id="rId2"/>
    <p:sldId id="339" r:id="rId3"/>
    <p:sldId id="323" r:id="rId4"/>
    <p:sldId id="307" r:id="rId5"/>
    <p:sldId id="306" r:id="rId6"/>
    <p:sldId id="324" r:id="rId7"/>
    <p:sldId id="325" r:id="rId8"/>
    <p:sldId id="340" r:id="rId9"/>
    <p:sldId id="326" r:id="rId10"/>
    <p:sldId id="327" r:id="rId11"/>
    <p:sldId id="344" r:id="rId12"/>
    <p:sldId id="343" r:id="rId13"/>
    <p:sldId id="335" r:id="rId14"/>
    <p:sldId id="333" r:id="rId15"/>
    <p:sldId id="347" r:id="rId16"/>
    <p:sldId id="328" r:id="rId17"/>
    <p:sldId id="345" r:id="rId18"/>
    <p:sldId id="329" r:id="rId19"/>
    <p:sldId id="346" r:id="rId20"/>
    <p:sldId id="338" r:id="rId21"/>
    <p:sldId id="305" r:id="rId22"/>
    <p:sldId id="29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huber" initials="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27"/>
    <a:srgbClr val="E46D0A"/>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262" autoAdjust="0"/>
  </p:normalViewPr>
  <p:slideViewPr>
    <p:cSldViewPr>
      <p:cViewPr>
        <p:scale>
          <a:sx n="78" d="100"/>
          <a:sy n="78" d="100"/>
        </p:scale>
        <p:origin x="-9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A9B49-4F66-4C53-A732-DDA67EAC8DC6}"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n-US"/>
        </a:p>
      </dgm:t>
    </dgm:pt>
    <dgm:pt modelId="{8F6077DE-079B-48FC-8F85-FDA8CB1B6BC7}">
      <dgm:prSet phldrT="[Text]"/>
      <dgm:spPr/>
      <dgm:t>
        <a:bodyPr/>
        <a:lstStyle/>
        <a:p>
          <a:r>
            <a:rPr lang="en-US" dirty="0"/>
            <a:t>Solar as a Sub Class</a:t>
          </a:r>
        </a:p>
      </dgm:t>
    </dgm:pt>
    <dgm:pt modelId="{AB2C7876-7DB3-4342-A115-5C06AACD165D}" type="parTrans" cxnId="{B9DE78BF-D53D-4BDE-8F77-923529FDD114}">
      <dgm:prSet/>
      <dgm:spPr/>
      <dgm:t>
        <a:bodyPr/>
        <a:lstStyle/>
        <a:p>
          <a:endParaRPr lang="en-US"/>
        </a:p>
      </dgm:t>
    </dgm:pt>
    <dgm:pt modelId="{2D060245-0139-44D2-9ED1-2FABC23E44AC}" type="sibTrans" cxnId="{B9DE78BF-D53D-4BDE-8F77-923529FDD114}">
      <dgm:prSet/>
      <dgm:spPr/>
      <dgm:t>
        <a:bodyPr/>
        <a:lstStyle/>
        <a:p>
          <a:endParaRPr lang="en-US"/>
        </a:p>
      </dgm:t>
    </dgm:pt>
    <dgm:pt modelId="{7386883D-1E11-4C96-B306-3314E14F5466}">
      <dgm:prSet phldrT="[Text]"/>
      <dgm:spPr/>
      <dgm:t>
        <a:bodyPr/>
        <a:lstStyle/>
        <a:p>
          <a:r>
            <a:rPr lang="en-US" dirty="0"/>
            <a:t>Special Tariff</a:t>
          </a:r>
        </a:p>
      </dgm:t>
    </dgm:pt>
    <dgm:pt modelId="{27917E2C-8B09-4329-962B-C8E62B790EA6}" type="parTrans" cxnId="{5A7E22AF-D16A-402A-AD25-8EBA0A266638}">
      <dgm:prSet/>
      <dgm:spPr/>
      <dgm:t>
        <a:bodyPr/>
        <a:lstStyle/>
        <a:p>
          <a:endParaRPr lang="en-US"/>
        </a:p>
      </dgm:t>
    </dgm:pt>
    <dgm:pt modelId="{C47DEFD4-71F0-48B5-85EB-3A16FF4D44D8}" type="sibTrans" cxnId="{5A7E22AF-D16A-402A-AD25-8EBA0A266638}">
      <dgm:prSet/>
      <dgm:spPr/>
      <dgm:t>
        <a:bodyPr/>
        <a:lstStyle/>
        <a:p>
          <a:endParaRPr lang="en-US"/>
        </a:p>
      </dgm:t>
    </dgm:pt>
    <dgm:pt modelId="{E0D605B0-32EC-46AF-A04B-20643F129E92}">
      <dgm:prSet phldrT="[Text]"/>
      <dgm:spPr/>
      <dgm:t>
        <a:bodyPr/>
        <a:lstStyle/>
        <a:p>
          <a:r>
            <a:rPr lang="en-US" dirty="0"/>
            <a:t>Demand Charge Based</a:t>
          </a:r>
        </a:p>
      </dgm:t>
    </dgm:pt>
    <dgm:pt modelId="{2293C4E3-4E89-401C-9D1F-4FED6ED814F5}" type="parTrans" cxnId="{A2DE11AA-CD89-4ACA-8786-BDFD3289C474}">
      <dgm:prSet/>
      <dgm:spPr/>
      <dgm:t>
        <a:bodyPr/>
        <a:lstStyle/>
        <a:p>
          <a:endParaRPr lang="en-US"/>
        </a:p>
      </dgm:t>
    </dgm:pt>
    <dgm:pt modelId="{0938F0F1-ADFB-4876-AFC8-127C36D62079}" type="sibTrans" cxnId="{A2DE11AA-CD89-4ACA-8786-BDFD3289C474}">
      <dgm:prSet/>
      <dgm:spPr/>
      <dgm:t>
        <a:bodyPr/>
        <a:lstStyle/>
        <a:p>
          <a:endParaRPr lang="en-US"/>
        </a:p>
      </dgm:t>
    </dgm:pt>
    <dgm:pt modelId="{C9A6298D-B787-4929-81AA-7B29E68C1A30}">
      <dgm:prSet phldrT="[Text]"/>
      <dgm:spPr/>
      <dgm:t>
        <a:bodyPr/>
        <a:lstStyle/>
        <a:p>
          <a:r>
            <a:rPr lang="en-US" dirty="0"/>
            <a:t>Fixed Charges</a:t>
          </a:r>
        </a:p>
      </dgm:t>
    </dgm:pt>
    <dgm:pt modelId="{11AABD24-4C03-43A6-A3FF-A348A0994D54}" type="parTrans" cxnId="{4F2D06B5-4933-468F-9CB1-286FF7390C82}">
      <dgm:prSet/>
      <dgm:spPr/>
      <dgm:t>
        <a:bodyPr/>
        <a:lstStyle/>
        <a:p>
          <a:endParaRPr lang="en-US"/>
        </a:p>
      </dgm:t>
    </dgm:pt>
    <dgm:pt modelId="{9969D28D-E323-4A23-8D88-C6128C7BB999}" type="sibTrans" cxnId="{4F2D06B5-4933-468F-9CB1-286FF7390C82}">
      <dgm:prSet/>
      <dgm:spPr/>
      <dgm:t>
        <a:bodyPr/>
        <a:lstStyle/>
        <a:p>
          <a:endParaRPr lang="en-US"/>
        </a:p>
      </dgm:t>
    </dgm:pt>
    <dgm:pt modelId="{465BEF9B-46A6-43D1-B251-84D8F0157647}">
      <dgm:prSet phldrT="[Text]"/>
      <dgm:spPr/>
      <dgm:t>
        <a:bodyPr/>
        <a:lstStyle/>
        <a:p>
          <a:r>
            <a:rPr lang="en-US" dirty="0"/>
            <a:t>By kW or in Customer Charge</a:t>
          </a:r>
        </a:p>
      </dgm:t>
    </dgm:pt>
    <dgm:pt modelId="{941247DB-296F-4079-BBCA-7D32F471914D}" type="parTrans" cxnId="{67F68F86-9873-4BBD-AF25-28C1AC01BC6B}">
      <dgm:prSet/>
      <dgm:spPr/>
      <dgm:t>
        <a:bodyPr/>
        <a:lstStyle/>
        <a:p>
          <a:endParaRPr lang="en-US"/>
        </a:p>
      </dgm:t>
    </dgm:pt>
    <dgm:pt modelId="{E40C0A4B-33B5-4311-99A5-979A7EA7FA7E}" type="sibTrans" cxnId="{67F68F86-9873-4BBD-AF25-28C1AC01BC6B}">
      <dgm:prSet/>
      <dgm:spPr/>
      <dgm:t>
        <a:bodyPr/>
        <a:lstStyle/>
        <a:p>
          <a:endParaRPr lang="en-US"/>
        </a:p>
      </dgm:t>
    </dgm:pt>
    <dgm:pt modelId="{163D466C-4AE0-4262-8A11-10A9D3AB5E67}">
      <dgm:prSet/>
      <dgm:spPr/>
      <dgm:t>
        <a:bodyPr/>
        <a:lstStyle/>
        <a:p>
          <a:r>
            <a:rPr lang="en-US" dirty="0"/>
            <a:t>VOST/Bill Credit</a:t>
          </a:r>
        </a:p>
      </dgm:t>
    </dgm:pt>
    <dgm:pt modelId="{FED5A5B0-D1B4-4215-A0B1-7B0D08A4F2AD}" type="parTrans" cxnId="{F6B417E4-6591-44C8-8E73-214B2746231F}">
      <dgm:prSet/>
      <dgm:spPr/>
      <dgm:t>
        <a:bodyPr/>
        <a:lstStyle/>
        <a:p>
          <a:endParaRPr lang="en-US"/>
        </a:p>
      </dgm:t>
    </dgm:pt>
    <dgm:pt modelId="{BFC401DB-45DC-4FB6-87C3-ACFB925CAC3F}" type="sibTrans" cxnId="{F6B417E4-6591-44C8-8E73-214B2746231F}">
      <dgm:prSet/>
      <dgm:spPr/>
      <dgm:t>
        <a:bodyPr/>
        <a:lstStyle/>
        <a:p>
          <a:endParaRPr lang="en-US"/>
        </a:p>
      </dgm:t>
    </dgm:pt>
    <dgm:pt modelId="{680DFB77-AFAC-4A87-9E90-6161B3F25BC0}">
      <dgm:prSet/>
      <dgm:spPr/>
      <dgm:t>
        <a:bodyPr/>
        <a:lstStyle/>
        <a:p>
          <a:r>
            <a:rPr lang="en-US" dirty="0"/>
            <a:t>Buy All, Sell All</a:t>
          </a:r>
        </a:p>
      </dgm:t>
    </dgm:pt>
    <dgm:pt modelId="{5C8F30EE-AFF9-4E0F-B81C-2BB99F0B8DE9}" type="parTrans" cxnId="{7D8FDA9B-E578-4982-83CD-A4DCFEF574CB}">
      <dgm:prSet/>
      <dgm:spPr/>
      <dgm:t>
        <a:bodyPr/>
        <a:lstStyle/>
        <a:p>
          <a:endParaRPr lang="en-US"/>
        </a:p>
      </dgm:t>
    </dgm:pt>
    <dgm:pt modelId="{880A33B5-EFA8-408C-BAC1-95E7AC8E444E}" type="sibTrans" cxnId="{7D8FDA9B-E578-4982-83CD-A4DCFEF574CB}">
      <dgm:prSet/>
      <dgm:spPr/>
      <dgm:t>
        <a:bodyPr/>
        <a:lstStyle/>
        <a:p>
          <a:endParaRPr lang="en-US"/>
        </a:p>
      </dgm:t>
    </dgm:pt>
    <dgm:pt modelId="{8C108E3B-C846-4BCD-88D4-EF12ACB410E9}" type="pres">
      <dgm:prSet presAssocID="{F8CA9B49-4F66-4C53-A732-DDA67EAC8DC6}" presName="diagram" presStyleCnt="0">
        <dgm:presLayoutVars>
          <dgm:chPref val="1"/>
          <dgm:dir/>
          <dgm:animOne val="branch"/>
          <dgm:animLvl val="lvl"/>
          <dgm:resizeHandles val="exact"/>
        </dgm:presLayoutVars>
      </dgm:prSet>
      <dgm:spPr/>
      <dgm:t>
        <a:bodyPr/>
        <a:lstStyle/>
        <a:p>
          <a:endParaRPr lang="en-US"/>
        </a:p>
      </dgm:t>
    </dgm:pt>
    <dgm:pt modelId="{6BBDE9F5-E6B8-47EE-9CA9-2E15146C493F}" type="pres">
      <dgm:prSet presAssocID="{8F6077DE-079B-48FC-8F85-FDA8CB1B6BC7}" presName="root1" presStyleCnt="0"/>
      <dgm:spPr/>
    </dgm:pt>
    <dgm:pt modelId="{0CAB078D-0559-49A4-B6A2-0CBE97806D8C}" type="pres">
      <dgm:prSet presAssocID="{8F6077DE-079B-48FC-8F85-FDA8CB1B6BC7}" presName="LevelOneTextNode" presStyleLbl="node0" presStyleIdx="0" presStyleCnt="1">
        <dgm:presLayoutVars>
          <dgm:chPref val="3"/>
        </dgm:presLayoutVars>
      </dgm:prSet>
      <dgm:spPr/>
      <dgm:t>
        <a:bodyPr/>
        <a:lstStyle/>
        <a:p>
          <a:endParaRPr lang="en-US"/>
        </a:p>
      </dgm:t>
    </dgm:pt>
    <dgm:pt modelId="{116DB8EF-8159-4DCF-AC64-EEB5B707E2EE}" type="pres">
      <dgm:prSet presAssocID="{8F6077DE-079B-48FC-8F85-FDA8CB1B6BC7}" presName="level2hierChild" presStyleCnt="0"/>
      <dgm:spPr/>
    </dgm:pt>
    <dgm:pt modelId="{ED8793BB-B1BE-4D70-8BD8-787B3612CE8D}" type="pres">
      <dgm:prSet presAssocID="{27917E2C-8B09-4329-962B-C8E62B790EA6}" presName="conn2-1" presStyleLbl="parChTrans1D2" presStyleIdx="0" presStyleCnt="2"/>
      <dgm:spPr/>
      <dgm:t>
        <a:bodyPr/>
        <a:lstStyle/>
        <a:p>
          <a:endParaRPr lang="en-US"/>
        </a:p>
      </dgm:t>
    </dgm:pt>
    <dgm:pt modelId="{9F625895-9D34-4BBB-AC5A-54CAFACA59E1}" type="pres">
      <dgm:prSet presAssocID="{27917E2C-8B09-4329-962B-C8E62B790EA6}" presName="connTx" presStyleLbl="parChTrans1D2" presStyleIdx="0" presStyleCnt="2"/>
      <dgm:spPr/>
      <dgm:t>
        <a:bodyPr/>
        <a:lstStyle/>
        <a:p>
          <a:endParaRPr lang="en-US"/>
        </a:p>
      </dgm:t>
    </dgm:pt>
    <dgm:pt modelId="{8EC9DF7C-8608-4111-950C-148E142895CD}" type="pres">
      <dgm:prSet presAssocID="{7386883D-1E11-4C96-B306-3314E14F5466}" presName="root2" presStyleCnt="0"/>
      <dgm:spPr/>
    </dgm:pt>
    <dgm:pt modelId="{43A788E5-0D20-4D0C-A5D4-394DFA408A52}" type="pres">
      <dgm:prSet presAssocID="{7386883D-1E11-4C96-B306-3314E14F5466}" presName="LevelTwoTextNode" presStyleLbl="node2" presStyleIdx="0" presStyleCnt="2">
        <dgm:presLayoutVars>
          <dgm:chPref val="3"/>
        </dgm:presLayoutVars>
      </dgm:prSet>
      <dgm:spPr/>
      <dgm:t>
        <a:bodyPr/>
        <a:lstStyle/>
        <a:p>
          <a:endParaRPr lang="en-US"/>
        </a:p>
      </dgm:t>
    </dgm:pt>
    <dgm:pt modelId="{B6E17B80-7B53-4FA9-824A-71B066F567D5}" type="pres">
      <dgm:prSet presAssocID="{7386883D-1E11-4C96-B306-3314E14F5466}" presName="level3hierChild" presStyleCnt="0"/>
      <dgm:spPr/>
    </dgm:pt>
    <dgm:pt modelId="{061EB889-D9B6-4D24-996F-8D59CCDC7F17}" type="pres">
      <dgm:prSet presAssocID="{2293C4E3-4E89-401C-9D1F-4FED6ED814F5}" presName="conn2-1" presStyleLbl="parChTrans1D3" presStyleIdx="0" presStyleCnt="4"/>
      <dgm:spPr/>
      <dgm:t>
        <a:bodyPr/>
        <a:lstStyle/>
        <a:p>
          <a:endParaRPr lang="en-US"/>
        </a:p>
      </dgm:t>
    </dgm:pt>
    <dgm:pt modelId="{326A5450-3759-4C59-8F67-B73455E889BC}" type="pres">
      <dgm:prSet presAssocID="{2293C4E3-4E89-401C-9D1F-4FED6ED814F5}" presName="connTx" presStyleLbl="parChTrans1D3" presStyleIdx="0" presStyleCnt="4"/>
      <dgm:spPr/>
      <dgm:t>
        <a:bodyPr/>
        <a:lstStyle/>
        <a:p>
          <a:endParaRPr lang="en-US"/>
        </a:p>
      </dgm:t>
    </dgm:pt>
    <dgm:pt modelId="{5838E7FA-9F4C-412D-83B7-447D38BD2CC5}" type="pres">
      <dgm:prSet presAssocID="{E0D605B0-32EC-46AF-A04B-20643F129E92}" presName="root2" presStyleCnt="0"/>
      <dgm:spPr/>
    </dgm:pt>
    <dgm:pt modelId="{B7E35135-17C4-4228-A775-60CB4E04B0A6}" type="pres">
      <dgm:prSet presAssocID="{E0D605B0-32EC-46AF-A04B-20643F129E92}" presName="LevelTwoTextNode" presStyleLbl="node3" presStyleIdx="0" presStyleCnt="4">
        <dgm:presLayoutVars>
          <dgm:chPref val="3"/>
        </dgm:presLayoutVars>
      </dgm:prSet>
      <dgm:spPr/>
      <dgm:t>
        <a:bodyPr/>
        <a:lstStyle/>
        <a:p>
          <a:endParaRPr lang="en-US"/>
        </a:p>
      </dgm:t>
    </dgm:pt>
    <dgm:pt modelId="{48EB83F1-5D04-46EC-A7D8-B8851F5AAB0F}" type="pres">
      <dgm:prSet presAssocID="{E0D605B0-32EC-46AF-A04B-20643F129E92}" presName="level3hierChild" presStyleCnt="0"/>
      <dgm:spPr/>
    </dgm:pt>
    <dgm:pt modelId="{2B395712-5847-4817-ACE0-93AA6F97203C}" type="pres">
      <dgm:prSet presAssocID="{FED5A5B0-D1B4-4215-A0B1-7B0D08A4F2AD}" presName="conn2-1" presStyleLbl="parChTrans1D3" presStyleIdx="1" presStyleCnt="4"/>
      <dgm:spPr/>
      <dgm:t>
        <a:bodyPr/>
        <a:lstStyle/>
        <a:p>
          <a:endParaRPr lang="en-US"/>
        </a:p>
      </dgm:t>
    </dgm:pt>
    <dgm:pt modelId="{0CF0FCA9-6E7B-4DD3-87F2-02357D558294}" type="pres">
      <dgm:prSet presAssocID="{FED5A5B0-D1B4-4215-A0B1-7B0D08A4F2AD}" presName="connTx" presStyleLbl="parChTrans1D3" presStyleIdx="1" presStyleCnt="4"/>
      <dgm:spPr/>
      <dgm:t>
        <a:bodyPr/>
        <a:lstStyle/>
        <a:p>
          <a:endParaRPr lang="en-US"/>
        </a:p>
      </dgm:t>
    </dgm:pt>
    <dgm:pt modelId="{58DFCA81-98E6-4655-8E50-7D02C1B2BC82}" type="pres">
      <dgm:prSet presAssocID="{163D466C-4AE0-4262-8A11-10A9D3AB5E67}" presName="root2" presStyleCnt="0"/>
      <dgm:spPr/>
    </dgm:pt>
    <dgm:pt modelId="{742CBA70-29B5-4814-A307-EBDD47E588EA}" type="pres">
      <dgm:prSet presAssocID="{163D466C-4AE0-4262-8A11-10A9D3AB5E67}" presName="LevelTwoTextNode" presStyleLbl="node3" presStyleIdx="1" presStyleCnt="4">
        <dgm:presLayoutVars>
          <dgm:chPref val="3"/>
        </dgm:presLayoutVars>
      </dgm:prSet>
      <dgm:spPr/>
      <dgm:t>
        <a:bodyPr/>
        <a:lstStyle/>
        <a:p>
          <a:endParaRPr lang="en-US"/>
        </a:p>
      </dgm:t>
    </dgm:pt>
    <dgm:pt modelId="{151D7BE4-DE6E-4C40-A73D-E2F4643A5199}" type="pres">
      <dgm:prSet presAssocID="{163D466C-4AE0-4262-8A11-10A9D3AB5E67}" presName="level3hierChild" presStyleCnt="0"/>
      <dgm:spPr/>
    </dgm:pt>
    <dgm:pt modelId="{FD75BA21-3606-4A5C-B59A-EB63BAE31DBA}" type="pres">
      <dgm:prSet presAssocID="{5C8F30EE-AFF9-4E0F-B81C-2BB99F0B8DE9}" presName="conn2-1" presStyleLbl="parChTrans1D3" presStyleIdx="2" presStyleCnt="4"/>
      <dgm:spPr/>
      <dgm:t>
        <a:bodyPr/>
        <a:lstStyle/>
        <a:p>
          <a:endParaRPr lang="en-US"/>
        </a:p>
      </dgm:t>
    </dgm:pt>
    <dgm:pt modelId="{82156A13-9B41-4A18-91E2-317C3134E789}" type="pres">
      <dgm:prSet presAssocID="{5C8F30EE-AFF9-4E0F-B81C-2BB99F0B8DE9}" presName="connTx" presStyleLbl="parChTrans1D3" presStyleIdx="2" presStyleCnt="4"/>
      <dgm:spPr/>
      <dgm:t>
        <a:bodyPr/>
        <a:lstStyle/>
        <a:p>
          <a:endParaRPr lang="en-US"/>
        </a:p>
      </dgm:t>
    </dgm:pt>
    <dgm:pt modelId="{AAF73E12-6D8B-4DF0-8C4D-050FE7388C55}" type="pres">
      <dgm:prSet presAssocID="{680DFB77-AFAC-4A87-9E90-6161B3F25BC0}" presName="root2" presStyleCnt="0"/>
      <dgm:spPr/>
    </dgm:pt>
    <dgm:pt modelId="{7FB2BE00-493F-4748-8191-BFB0BEC021A5}" type="pres">
      <dgm:prSet presAssocID="{680DFB77-AFAC-4A87-9E90-6161B3F25BC0}" presName="LevelTwoTextNode" presStyleLbl="node3" presStyleIdx="2" presStyleCnt="4">
        <dgm:presLayoutVars>
          <dgm:chPref val="3"/>
        </dgm:presLayoutVars>
      </dgm:prSet>
      <dgm:spPr/>
      <dgm:t>
        <a:bodyPr/>
        <a:lstStyle/>
        <a:p>
          <a:endParaRPr lang="en-US"/>
        </a:p>
      </dgm:t>
    </dgm:pt>
    <dgm:pt modelId="{B1ECD3F8-2023-4D13-923C-87BBEAD7D09E}" type="pres">
      <dgm:prSet presAssocID="{680DFB77-AFAC-4A87-9E90-6161B3F25BC0}" presName="level3hierChild" presStyleCnt="0"/>
      <dgm:spPr/>
    </dgm:pt>
    <dgm:pt modelId="{AD500FB0-FE1F-47A0-AF05-19E1881121A4}" type="pres">
      <dgm:prSet presAssocID="{11AABD24-4C03-43A6-A3FF-A348A0994D54}" presName="conn2-1" presStyleLbl="parChTrans1D2" presStyleIdx="1" presStyleCnt="2"/>
      <dgm:spPr/>
      <dgm:t>
        <a:bodyPr/>
        <a:lstStyle/>
        <a:p>
          <a:endParaRPr lang="en-US"/>
        </a:p>
      </dgm:t>
    </dgm:pt>
    <dgm:pt modelId="{E0DA690B-78A7-4935-A11C-7DE8A5517459}" type="pres">
      <dgm:prSet presAssocID="{11AABD24-4C03-43A6-A3FF-A348A0994D54}" presName="connTx" presStyleLbl="parChTrans1D2" presStyleIdx="1" presStyleCnt="2"/>
      <dgm:spPr/>
      <dgm:t>
        <a:bodyPr/>
        <a:lstStyle/>
        <a:p>
          <a:endParaRPr lang="en-US"/>
        </a:p>
      </dgm:t>
    </dgm:pt>
    <dgm:pt modelId="{83B1FC78-19DE-496A-AB56-18A14E681D77}" type="pres">
      <dgm:prSet presAssocID="{C9A6298D-B787-4929-81AA-7B29E68C1A30}" presName="root2" presStyleCnt="0"/>
      <dgm:spPr/>
    </dgm:pt>
    <dgm:pt modelId="{99E9AD0C-FBB1-4B27-9879-F5AAE697FFC5}" type="pres">
      <dgm:prSet presAssocID="{C9A6298D-B787-4929-81AA-7B29E68C1A30}" presName="LevelTwoTextNode" presStyleLbl="node2" presStyleIdx="1" presStyleCnt="2">
        <dgm:presLayoutVars>
          <dgm:chPref val="3"/>
        </dgm:presLayoutVars>
      </dgm:prSet>
      <dgm:spPr/>
      <dgm:t>
        <a:bodyPr/>
        <a:lstStyle/>
        <a:p>
          <a:endParaRPr lang="en-US"/>
        </a:p>
      </dgm:t>
    </dgm:pt>
    <dgm:pt modelId="{B7014AFE-5DA9-4B7C-9A35-20953E200635}" type="pres">
      <dgm:prSet presAssocID="{C9A6298D-B787-4929-81AA-7B29E68C1A30}" presName="level3hierChild" presStyleCnt="0"/>
      <dgm:spPr/>
    </dgm:pt>
    <dgm:pt modelId="{7F895691-01F0-490B-9DF1-BE3C3AFEF70D}" type="pres">
      <dgm:prSet presAssocID="{941247DB-296F-4079-BBCA-7D32F471914D}" presName="conn2-1" presStyleLbl="parChTrans1D3" presStyleIdx="3" presStyleCnt="4"/>
      <dgm:spPr/>
      <dgm:t>
        <a:bodyPr/>
        <a:lstStyle/>
        <a:p>
          <a:endParaRPr lang="en-US"/>
        </a:p>
      </dgm:t>
    </dgm:pt>
    <dgm:pt modelId="{7077D4FF-0BDB-4178-894F-9A34E74DE4FA}" type="pres">
      <dgm:prSet presAssocID="{941247DB-296F-4079-BBCA-7D32F471914D}" presName="connTx" presStyleLbl="parChTrans1D3" presStyleIdx="3" presStyleCnt="4"/>
      <dgm:spPr/>
      <dgm:t>
        <a:bodyPr/>
        <a:lstStyle/>
        <a:p>
          <a:endParaRPr lang="en-US"/>
        </a:p>
      </dgm:t>
    </dgm:pt>
    <dgm:pt modelId="{CCF8060D-0BB5-4B0F-A6FC-AFEAE0AE379C}" type="pres">
      <dgm:prSet presAssocID="{465BEF9B-46A6-43D1-B251-84D8F0157647}" presName="root2" presStyleCnt="0"/>
      <dgm:spPr/>
    </dgm:pt>
    <dgm:pt modelId="{8E15BAE5-D637-47A3-9278-C85EA9CDC4B6}" type="pres">
      <dgm:prSet presAssocID="{465BEF9B-46A6-43D1-B251-84D8F0157647}" presName="LevelTwoTextNode" presStyleLbl="node3" presStyleIdx="3" presStyleCnt="4">
        <dgm:presLayoutVars>
          <dgm:chPref val="3"/>
        </dgm:presLayoutVars>
      </dgm:prSet>
      <dgm:spPr/>
      <dgm:t>
        <a:bodyPr/>
        <a:lstStyle/>
        <a:p>
          <a:endParaRPr lang="en-US"/>
        </a:p>
      </dgm:t>
    </dgm:pt>
    <dgm:pt modelId="{A20B6375-5128-4E80-AD15-C560766BA589}" type="pres">
      <dgm:prSet presAssocID="{465BEF9B-46A6-43D1-B251-84D8F0157647}" presName="level3hierChild" presStyleCnt="0"/>
      <dgm:spPr/>
    </dgm:pt>
  </dgm:ptLst>
  <dgm:cxnLst>
    <dgm:cxn modelId="{E0EEC222-C116-4532-8A91-4A0FF25910D5}" type="presOf" srcId="{5C8F30EE-AFF9-4E0F-B81C-2BB99F0B8DE9}" destId="{FD75BA21-3606-4A5C-B59A-EB63BAE31DBA}" srcOrd="0" destOrd="0" presId="urn:microsoft.com/office/officeart/2005/8/layout/hierarchy2"/>
    <dgm:cxn modelId="{67F68F86-9873-4BBD-AF25-28C1AC01BC6B}" srcId="{C9A6298D-B787-4929-81AA-7B29E68C1A30}" destId="{465BEF9B-46A6-43D1-B251-84D8F0157647}" srcOrd="0" destOrd="0" parTransId="{941247DB-296F-4079-BBCA-7D32F471914D}" sibTransId="{E40C0A4B-33B5-4311-99A5-979A7EA7FA7E}"/>
    <dgm:cxn modelId="{31C97105-0689-43F4-90A6-DD4A8D8448D0}" type="presOf" srcId="{27917E2C-8B09-4329-962B-C8E62B790EA6}" destId="{ED8793BB-B1BE-4D70-8BD8-787B3612CE8D}" srcOrd="0" destOrd="0" presId="urn:microsoft.com/office/officeart/2005/8/layout/hierarchy2"/>
    <dgm:cxn modelId="{207C3F2E-D792-4192-938A-DD6E36370F60}" type="presOf" srcId="{FED5A5B0-D1B4-4215-A0B1-7B0D08A4F2AD}" destId="{2B395712-5847-4817-ACE0-93AA6F97203C}" srcOrd="0" destOrd="0" presId="urn:microsoft.com/office/officeart/2005/8/layout/hierarchy2"/>
    <dgm:cxn modelId="{D4FE1C61-782E-42AC-941F-B2D3E84981EA}" type="presOf" srcId="{941247DB-296F-4079-BBCA-7D32F471914D}" destId="{7077D4FF-0BDB-4178-894F-9A34E74DE4FA}" srcOrd="1" destOrd="0" presId="urn:microsoft.com/office/officeart/2005/8/layout/hierarchy2"/>
    <dgm:cxn modelId="{47B10DD0-94F0-442F-812A-FE5E684DEBBF}" type="presOf" srcId="{680DFB77-AFAC-4A87-9E90-6161B3F25BC0}" destId="{7FB2BE00-493F-4748-8191-BFB0BEC021A5}" srcOrd="0" destOrd="0" presId="urn:microsoft.com/office/officeart/2005/8/layout/hierarchy2"/>
    <dgm:cxn modelId="{F40E0946-831F-4043-9AEE-AA5EBA54F8BE}" type="presOf" srcId="{E0D605B0-32EC-46AF-A04B-20643F129E92}" destId="{B7E35135-17C4-4228-A775-60CB4E04B0A6}" srcOrd="0" destOrd="0" presId="urn:microsoft.com/office/officeart/2005/8/layout/hierarchy2"/>
    <dgm:cxn modelId="{7D8FDA9B-E578-4982-83CD-A4DCFEF574CB}" srcId="{7386883D-1E11-4C96-B306-3314E14F5466}" destId="{680DFB77-AFAC-4A87-9E90-6161B3F25BC0}" srcOrd="2" destOrd="0" parTransId="{5C8F30EE-AFF9-4E0F-B81C-2BB99F0B8DE9}" sibTransId="{880A33B5-EFA8-408C-BAC1-95E7AC8E444E}"/>
    <dgm:cxn modelId="{A2DE11AA-CD89-4ACA-8786-BDFD3289C474}" srcId="{7386883D-1E11-4C96-B306-3314E14F5466}" destId="{E0D605B0-32EC-46AF-A04B-20643F129E92}" srcOrd="0" destOrd="0" parTransId="{2293C4E3-4E89-401C-9D1F-4FED6ED814F5}" sibTransId="{0938F0F1-ADFB-4876-AFC8-127C36D62079}"/>
    <dgm:cxn modelId="{7691D586-C6FC-4ADD-BEBD-F705EA3E4765}" type="presOf" srcId="{11AABD24-4C03-43A6-A3FF-A348A0994D54}" destId="{E0DA690B-78A7-4935-A11C-7DE8A5517459}" srcOrd="1" destOrd="0" presId="urn:microsoft.com/office/officeart/2005/8/layout/hierarchy2"/>
    <dgm:cxn modelId="{A4D5A8C3-6490-4D31-A76B-3F1F44C0C1AA}" type="presOf" srcId="{465BEF9B-46A6-43D1-B251-84D8F0157647}" destId="{8E15BAE5-D637-47A3-9278-C85EA9CDC4B6}" srcOrd="0" destOrd="0" presId="urn:microsoft.com/office/officeart/2005/8/layout/hierarchy2"/>
    <dgm:cxn modelId="{96C6200D-8037-4595-AC3A-46DB4A6117DC}" type="presOf" srcId="{FED5A5B0-D1B4-4215-A0B1-7B0D08A4F2AD}" destId="{0CF0FCA9-6E7B-4DD3-87F2-02357D558294}" srcOrd="1" destOrd="0" presId="urn:microsoft.com/office/officeart/2005/8/layout/hierarchy2"/>
    <dgm:cxn modelId="{3B4825D0-844B-451A-AC4C-7E835874F0AA}" type="presOf" srcId="{8F6077DE-079B-48FC-8F85-FDA8CB1B6BC7}" destId="{0CAB078D-0559-49A4-B6A2-0CBE97806D8C}" srcOrd="0" destOrd="0" presId="urn:microsoft.com/office/officeart/2005/8/layout/hierarchy2"/>
    <dgm:cxn modelId="{637FE4A1-BD47-4E9F-89AD-9396BFDDE4D7}" type="presOf" srcId="{11AABD24-4C03-43A6-A3FF-A348A0994D54}" destId="{AD500FB0-FE1F-47A0-AF05-19E1881121A4}" srcOrd="0" destOrd="0" presId="urn:microsoft.com/office/officeart/2005/8/layout/hierarchy2"/>
    <dgm:cxn modelId="{DF43F3F5-043C-4B92-B871-D0CA896D3F91}" type="presOf" srcId="{2293C4E3-4E89-401C-9D1F-4FED6ED814F5}" destId="{061EB889-D9B6-4D24-996F-8D59CCDC7F17}" srcOrd="0" destOrd="0" presId="urn:microsoft.com/office/officeart/2005/8/layout/hierarchy2"/>
    <dgm:cxn modelId="{4F2D06B5-4933-468F-9CB1-286FF7390C82}" srcId="{8F6077DE-079B-48FC-8F85-FDA8CB1B6BC7}" destId="{C9A6298D-B787-4929-81AA-7B29E68C1A30}" srcOrd="1" destOrd="0" parTransId="{11AABD24-4C03-43A6-A3FF-A348A0994D54}" sibTransId="{9969D28D-E323-4A23-8D88-C6128C7BB999}"/>
    <dgm:cxn modelId="{9825B677-9B8B-4FAC-8594-D33E6B70D088}" type="presOf" srcId="{5C8F30EE-AFF9-4E0F-B81C-2BB99F0B8DE9}" destId="{82156A13-9B41-4A18-91E2-317C3134E789}" srcOrd="1" destOrd="0" presId="urn:microsoft.com/office/officeart/2005/8/layout/hierarchy2"/>
    <dgm:cxn modelId="{FA08474C-E91D-4579-BD00-4DD02E848FD8}" type="presOf" srcId="{C9A6298D-B787-4929-81AA-7B29E68C1A30}" destId="{99E9AD0C-FBB1-4B27-9879-F5AAE697FFC5}" srcOrd="0" destOrd="0" presId="urn:microsoft.com/office/officeart/2005/8/layout/hierarchy2"/>
    <dgm:cxn modelId="{637EAA6D-5667-4984-8246-855A5DFD2930}" type="presOf" srcId="{7386883D-1E11-4C96-B306-3314E14F5466}" destId="{43A788E5-0D20-4D0C-A5D4-394DFA408A52}" srcOrd="0" destOrd="0" presId="urn:microsoft.com/office/officeart/2005/8/layout/hierarchy2"/>
    <dgm:cxn modelId="{2413636D-C0F8-4142-B304-C3C10FB83855}" type="presOf" srcId="{163D466C-4AE0-4262-8A11-10A9D3AB5E67}" destId="{742CBA70-29B5-4814-A307-EBDD47E588EA}" srcOrd="0" destOrd="0" presId="urn:microsoft.com/office/officeart/2005/8/layout/hierarchy2"/>
    <dgm:cxn modelId="{F6B417E4-6591-44C8-8E73-214B2746231F}" srcId="{7386883D-1E11-4C96-B306-3314E14F5466}" destId="{163D466C-4AE0-4262-8A11-10A9D3AB5E67}" srcOrd="1" destOrd="0" parTransId="{FED5A5B0-D1B4-4215-A0B1-7B0D08A4F2AD}" sibTransId="{BFC401DB-45DC-4FB6-87C3-ACFB925CAC3F}"/>
    <dgm:cxn modelId="{B6C9BDDC-D0E3-42AA-A444-10E2F571F57E}" type="presOf" srcId="{2293C4E3-4E89-401C-9D1F-4FED6ED814F5}" destId="{326A5450-3759-4C59-8F67-B73455E889BC}" srcOrd="1" destOrd="0" presId="urn:microsoft.com/office/officeart/2005/8/layout/hierarchy2"/>
    <dgm:cxn modelId="{B8FBC7AB-21B0-425C-8597-4D64A192861A}" type="presOf" srcId="{F8CA9B49-4F66-4C53-A732-DDA67EAC8DC6}" destId="{8C108E3B-C846-4BCD-88D4-EF12ACB410E9}" srcOrd="0" destOrd="0" presId="urn:microsoft.com/office/officeart/2005/8/layout/hierarchy2"/>
    <dgm:cxn modelId="{B9DE78BF-D53D-4BDE-8F77-923529FDD114}" srcId="{F8CA9B49-4F66-4C53-A732-DDA67EAC8DC6}" destId="{8F6077DE-079B-48FC-8F85-FDA8CB1B6BC7}" srcOrd="0" destOrd="0" parTransId="{AB2C7876-7DB3-4342-A115-5C06AACD165D}" sibTransId="{2D060245-0139-44D2-9ED1-2FABC23E44AC}"/>
    <dgm:cxn modelId="{DCC6505F-6B56-43E5-9D18-5CF7FA2A56C9}" type="presOf" srcId="{27917E2C-8B09-4329-962B-C8E62B790EA6}" destId="{9F625895-9D34-4BBB-AC5A-54CAFACA59E1}" srcOrd="1" destOrd="0" presId="urn:microsoft.com/office/officeart/2005/8/layout/hierarchy2"/>
    <dgm:cxn modelId="{5A7E22AF-D16A-402A-AD25-8EBA0A266638}" srcId="{8F6077DE-079B-48FC-8F85-FDA8CB1B6BC7}" destId="{7386883D-1E11-4C96-B306-3314E14F5466}" srcOrd="0" destOrd="0" parTransId="{27917E2C-8B09-4329-962B-C8E62B790EA6}" sibTransId="{C47DEFD4-71F0-48B5-85EB-3A16FF4D44D8}"/>
    <dgm:cxn modelId="{753FBDE3-A535-45E4-91B9-D089A6C515A9}" type="presOf" srcId="{941247DB-296F-4079-BBCA-7D32F471914D}" destId="{7F895691-01F0-490B-9DF1-BE3C3AFEF70D}" srcOrd="0" destOrd="0" presId="urn:microsoft.com/office/officeart/2005/8/layout/hierarchy2"/>
    <dgm:cxn modelId="{ACC341E8-E7BA-4667-84E3-84C80ABBE532}" type="presParOf" srcId="{8C108E3B-C846-4BCD-88D4-EF12ACB410E9}" destId="{6BBDE9F5-E6B8-47EE-9CA9-2E15146C493F}" srcOrd="0" destOrd="0" presId="urn:microsoft.com/office/officeart/2005/8/layout/hierarchy2"/>
    <dgm:cxn modelId="{8F67235F-4E12-44FA-9E21-C3000F68A332}" type="presParOf" srcId="{6BBDE9F5-E6B8-47EE-9CA9-2E15146C493F}" destId="{0CAB078D-0559-49A4-B6A2-0CBE97806D8C}" srcOrd="0" destOrd="0" presId="urn:microsoft.com/office/officeart/2005/8/layout/hierarchy2"/>
    <dgm:cxn modelId="{CD890AD5-43F6-4E4F-B3D1-491ADA61C283}" type="presParOf" srcId="{6BBDE9F5-E6B8-47EE-9CA9-2E15146C493F}" destId="{116DB8EF-8159-4DCF-AC64-EEB5B707E2EE}" srcOrd="1" destOrd="0" presId="urn:microsoft.com/office/officeart/2005/8/layout/hierarchy2"/>
    <dgm:cxn modelId="{789AA4B0-4E05-4151-A396-16E3F5F4DE00}" type="presParOf" srcId="{116DB8EF-8159-4DCF-AC64-EEB5B707E2EE}" destId="{ED8793BB-B1BE-4D70-8BD8-787B3612CE8D}" srcOrd="0" destOrd="0" presId="urn:microsoft.com/office/officeart/2005/8/layout/hierarchy2"/>
    <dgm:cxn modelId="{36776BA1-1331-4B8C-9935-E9536412A57F}" type="presParOf" srcId="{ED8793BB-B1BE-4D70-8BD8-787B3612CE8D}" destId="{9F625895-9D34-4BBB-AC5A-54CAFACA59E1}" srcOrd="0" destOrd="0" presId="urn:microsoft.com/office/officeart/2005/8/layout/hierarchy2"/>
    <dgm:cxn modelId="{A11DF87E-395B-47EA-8AFE-F2BD4E1D935C}" type="presParOf" srcId="{116DB8EF-8159-4DCF-AC64-EEB5B707E2EE}" destId="{8EC9DF7C-8608-4111-950C-148E142895CD}" srcOrd="1" destOrd="0" presId="urn:microsoft.com/office/officeart/2005/8/layout/hierarchy2"/>
    <dgm:cxn modelId="{DF3AB445-B0A0-45DD-B4FF-08E9B8A73669}" type="presParOf" srcId="{8EC9DF7C-8608-4111-950C-148E142895CD}" destId="{43A788E5-0D20-4D0C-A5D4-394DFA408A52}" srcOrd="0" destOrd="0" presId="urn:microsoft.com/office/officeart/2005/8/layout/hierarchy2"/>
    <dgm:cxn modelId="{5C7ECEF8-1606-48A8-879E-3CFF1F550630}" type="presParOf" srcId="{8EC9DF7C-8608-4111-950C-148E142895CD}" destId="{B6E17B80-7B53-4FA9-824A-71B066F567D5}" srcOrd="1" destOrd="0" presId="urn:microsoft.com/office/officeart/2005/8/layout/hierarchy2"/>
    <dgm:cxn modelId="{683E6344-80C3-49F8-A0DA-BA7AB8E52F6A}" type="presParOf" srcId="{B6E17B80-7B53-4FA9-824A-71B066F567D5}" destId="{061EB889-D9B6-4D24-996F-8D59CCDC7F17}" srcOrd="0" destOrd="0" presId="urn:microsoft.com/office/officeart/2005/8/layout/hierarchy2"/>
    <dgm:cxn modelId="{FC0DDF85-5F66-4C60-BBC5-4F360B1CEE00}" type="presParOf" srcId="{061EB889-D9B6-4D24-996F-8D59CCDC7F17}" destId="{326A5450-3759-4C59-8F67-B73455E889BC}" srcOrd="0" destOrd="0" presId="urn:microsoft.com/office/officeart/2005/8/layout/hierarchy2"/>
    <dgm:cxn modelId="{9EBB4E75-738C-4709-8CEF-D8CA473A710C}" type="presParOf" srcId="{B6E17B80-7B53-4FA9-824A-71B066F567D5}" destId="{5838E7FA-9F4C-412D-83B7-447D38BD2CC5}" srcOrd="1" destOrd="0" presId="urn:microsoft.com/office/officeart/2005/8/layout/hierarchy2"/>
    <dgm:cxn modelId="{6601C5CA-24F8-417F-98F1-F4497C360481}" type="presParOf" srcId="{5838E7FA-9F4C-412D-83B7-447D38BD2CC5}" destId="{B7E35135-17C4-4228-A775-60CB4E04B0A6}" srcOrd="0" destOrd="0" presId="urn:microsoft.com/office/officeart/2005/8/layout/hierarchy2"/>
    <dgm:cxn modelId="{792843E5-BB4C-4F8D-B6FD-B53CE2EE8E18}" type="presParOf" srcId="{5838E7FA-9F4C-412D-83B7-447D38BD2CC5}" destId="{48EB83F1-5D04-46EC-A7D8-B8851F5AAB0F}" srcOrd="1" destOrd="0" presId="urn:microsoft.com/office/officeart/2005/8/layout/hierarchy2"/>
    <dgm:cxn modelId="{02A606FB-4094-427A-BF33-C60ED6BADCF4}" type="presParOf" srcId="{B6E17B80-7B53-4FA9-824A-71B066F567D5}" destId="{2B395712-5847-4817-ACE0-93AA6F97203C}" srcOrd="2" destOrd="0" presId="urn:microsoft.com/office/officeart/2005/8/layout/hierarchy2"/>
    <dgm:cxn modelId="{6630F662-6AC9-4C97-9C43-464C87056578}" type="presParOf" srcId="{2B395712-5847-4817-ACE0-93AA6F97203C}" destId="{0CF0FCA9-6E7B-4DD3-87F2-02357D558294}" srcOrd="0" destOrd="0" presId="urn:microsoft.com/office/officeart/2005/8/layout/hierarchy2"/>
    <dgm:cxn modelId="{BFC45459-F84D-4443-98F4-39B02E0C4749}" type="presParOf" srcId="{B6E17B80-7B53-4FA9-824A-71B066F567D5}" destId="{58DFCA81-98E6-4655-8E50-7D02C1B2BC82}" srcOrd="3" destOrd="0" presId="urn:microsoft.com/office/officeart/2005/8/layout/hierarchy2"/>
    <dgm:cxn modelId="{6FAF035E-1071-4F60-908F-7AB9ED52077E}" type="presParOf" srcId="{58DFCA81-98E6-4655-8E50-7D02C1B2BC82}" destId="{742CBA70-29B5-4814-A307-EBDD47E588EA}" srcOrd="0" destOrd="0" presId="urn:microsoft.com/office/officeart/2005/8/layout/hierarchy2"/>
    <dgm:cxn modelId="{5248F24B-B2FB-42DC-91FC-EF17DB7D6BB0}" type="presParOf" srcId="{58DFCA81-98E6-4655-8E50-7D02C1B2BC82}" destId="{151D7BE4-DE6E-4C40-A73D-E2F4643A5199}" srcOrd="1" destOrd="0" presId="urn:microsoft.com/office/officeart/2005/8/layout/hierarchy2"/>
    <dgm:cxn modelId="{78035D9A-BE4E-4F80-BC2B-82E8E6FAA07C}" type="presParOf" srcId="{B6E17B80-7B53-4FA9-824A-71B066F567D5}" destId="{FD75BA21-3606-4A5C-B59A-EB63BAE31DBA}" srcOrd="4" destOrd="0" presId="urn:microsoft.com/office/officeart/2005/8/layout/hierarchy2"/>
    <dgm:cxn modelId="{EE27290E-6F6C-4B12-B5C7-6DFFC91CA6ED}" type="presParOf" srcId="{FD75BA21-3606-4A5C-B59A-EB63BAE31DBA}" destId="{82156A13-9B41-4A18-91E2-317C3134E789}" srcOrd="0" destOrd="0" presId="urn:microsoft.com/office/officeart/2005/8/layout/hierarchy2"/>
    <dgm:cxn modelId="{42B9A7D1-AEA6-4C66-8713-E40BFCAA8A90}" type="presParOf" srcId="{B6E17B80-7B53-4FA9-824A-71B066F567D5}" destId="{AAF73E12-6D8B-4DF0-8C4D-050FE7388C55}" srcOrd="5" destOrd="0" presId="urn:microsoft.com/office/officeart/2005/8/layout/hierarchy2"/>
    <dgm:cxn modelId="{0FA58A5F-B6EA-4FD7-874A-805E26827C15}" type="presParOf" srcId="{AAF73E12-6D8B-4DF0-8C4D-050FE7388C55}" destId="{7FB2BE00-493F-4748-8191-BFB0BEC021A5}" srcOrd="0" destOrd="0" presId="urn:microsoft.com/office/officeart/2005/8/layout/hierarchy2"/>
    <dgm:cxn modelId="{4A01AF73-E4DD-4F88-9127-4ACB13DE6DCF}" type="presParOf" srcId="{AAF73E12-6D8B-4DF0-8C4D-050FE7388C55}" destId="{B1ECD3F8-2023-4D13-923C-87BBEAD7D09E}" srcOrd="1" destOrd="0" presId="urn:microsoft.com/office/officeart/2005/8/layout/hierarchy2"/>
    <dgm:cxn modelId="{3B102BCD-5AFD-4EE9-A033-5C46C566C398}" type="presParOf" srcId="{116DB8EF-8159-4DCF-AC64-EEB5B707E2EE}" destId="{AD500FB0-FE1F-47A0-AF05-19E1881121A4}" srcOrd="2" destOrd="0" presId="urn:microsoft.com/office/officeart/2005/8/layout/hierarchy2"/>
    <dgm:cxn modelId="{3701AAEC-9872-40AA-A7BA-E60C45A4D2DE}" type="presParOf" srcId="{AD500FB0-FE1F-47A0-AF05-19E1881121A4}" destId="{E0DA690B-78A7-4935-A11C-7DE8A5517459}" srcOrd="0" destOrd="0" presId="urn:microsoft.com/office/officeart/2005/8/layout/hierarchy2"/>
    <dgm:cxn modelId="{E7771312-390B-4CCA-9872-277B9F0BAB42}" type="presParOf" srcId="{116DB8EF-8159-4DCF-AC64-EEB5B707E2EE}" destId="{83B1FC78-19DE-496A-AB56-18A14E681D77}" srcOrd="3" destOrd="0" presId="urn:microsoft.com/office/officeart/2005/8/layout/hierarchy2"/>
    <dgm:cxn modelId="{D208E343-6654-486F-B965-2B1FFB361090}" type="presParOf" srcId="{83B1FC78-19DE-496A-AB56-18A14E681D77}" destId="{99E9AD0C-FBB1-4B27-9879-F5AAE697FFC5}" srcOrd="0" destOrd="0" presId="urn:microsoft.com/office/officeart/2005/8/layout/hierarchy2"/>
    <dgm:cxn modelId="{473B26A6-10A0-4AE2-9C3B-60740E4DEE43}" type="presParOf" srcId="{83B1FC78-19DE-496A-AB56-18A14E681D77}" destId="{B7014AFE-5DA9-4B7C-9A35-20953E200635}" srcOrd="1" destOrd="0" presId="urn:microsoft.com/office/officeart/2005/8/layout/hierarchy2"/>
    <dgm:cxn modelId="{50BF0B9C-85E6-4AD4-AB6D-AC8509E33D45}" type="presParOf" srcId="{B7014AFE-5DA9-4B7C-9A35-20953E200635}" destId="{7F895691-01F0-490B-9DF1-BE3C3AFEF70D}" srcOrd="0" destOrd="0" presId="urn:microsoft.com/office/officeart/2005/8/layout/hierarchy2"/>
    <dgm:cxn modelId="{C64DF204-6408-4DB3-BDFA-F7D56DBB830E}" type="presParOf" srcId="{7F895691-01F0-490B-9DF1-BE3C3AFEF70D}" destId="{7077D4FF-0BDB-4178-894F-9A34E74DE4FA}" srcOrd="0" destOrd="0" presId="urn:microsoft.com/office/officeart/2005/8/layout/hierarchy2"/>
    <dgm:cxn modelId="{170566E5-35F7-4107-862C-BD8BA36D4B9D}" type="presParOf" srcId="{B7014AFE-5DA9-4B7C-9A35-20953E200635}" destId="{CCF8060D-0BB5-4B0F-A6FC-AFEAE0AE379C}" srcOrd="1" destOrd="0" presId="urn:microsoft.com/office/officeart/2005/8/layout/hierarchy2"/>
    <dgm:cxn modelId="{898DDB33-2980-4C8B-9968-78714A0F776B}" type="presParOf" srcId="{CCF8060D-0BB5-4B0F-A6FC-AFEAE0AE379C}" destId="{8E15BAE5-D637-47A3-9278-C85EA9CDC4B6}" srcOrd="0" destOrd="0" presId="urn:microsoft.com/office/officeart/2005/8/layout/hierarchy2"/>
    <dgm:cxn modelId="{B3F25C7A-991A-4CDD-9390-668151CAD780}" type="presParOf" srcId="{CCF8060D-0BB5-4B0F-A6FC-AFEAE0AE379C}" destId="{A20B6375-5128-4E80-AD15-C560766BA58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A9B49-4F66-4C53-A732-DDA67EAC8DC6}"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en-US"/>
        </a:p>
      </dgm:t>
    </dgm:pt>
    <dgm:pt modelId="{8F6077DE-079B-48FC-8F85-FDA8CB1B6BC7}">
      <dgm:prSet phldrT="[Text]"/>
      <dgm:spPr/>
      <dgm:t>
        <a:bodyPr/>
        <a:lstStyle/>
        <a:p>
          <a:r>
            <a:rPr lang="en-US" dirty="0"/>
            <a:t>Traditional Customer </a:t>
          </a:r>
        </a:p>
      </dgm:t>
    </dgm:pt>
    <dgm:pt modelId="{AB2C7876-7DB3-4342-A115-5C06AACD165D}" type="parTrans" cxnId="{B9DE78BF-D53D-4BDE-8F77-923529FDD114}">
      <dgm:prSet/>
      <dgm:spPr/>
      <dgm:t>
        <a:bodyPr/>
        <a:lstStyle/>
        <a:p>
          <a:endParaRPr lang="en-US"/>
        </a:p>
      </dgm:t>
    </dgm:pt>
    <dgm:pt modelId="{2D060245-0139-44D2-9ED1-2FABC23E44AC}" type="sibTrans" cxnId="{B9DE78BF-D53D-4BDE-8F77-923529FDD114}">
      <dgm:prSet/>
      <dgm:spPr/>
      <dgm:t>
        <a:bodyPr/>
        <a:lstStyle/>
        <a:p>
          <a:endParaRPr lang="en-US"/>
        </a:p>
      </dgm:t>
    </dgm:pt>
    <dgm:pt modelId="{7386883D-1E11-4C96-B306-3314E14F5466}">
      <dgm:prSet phldrT="[Text]"/>
      <dgm:spPr/>
      <dgm:t>
        <a:bodyPr/>
        <a:lstStyle/>
        <a:p>
          <a:r>
            <a:rPr lang="en-US" dirty="0"/>
            <a:t>Mandatory Rates</a:t>
          </a:r>
        </a:p>
      </dgm:t>
    </dgm:pt>
    <dgm:pt modelId="{27917E2C-8B09-4329-962B-C8E62B790EA6}" type="parTrans" cxnId="{5A7E22AF-D16A-402A-AD25-8EBA0A266638}">
      <dgm:prSet/>
      <dgm:spPr/>
      <dgm:t>
        <a:bodyPr/>
        <a:lstStyle/>
        <a:p>
          <a:endParaRPr lang="en-US"/>
        </a:p>
      </dgm:t>
    </dgm:pt>
    <dgm:pt modelId="{C47DEFD4-71F0-48B5-85EB-3A16FF4D44D8}" type="sibTrans" cxnId="{5A7E22AF-D16A-402A-AD25-8EBA0A266638}">
      <dgm:prSet/>
      <dgm:spPr/>
      <dgm:t>
        <a:bodyPr/>
        <a:lstStyle/>
        <a:p>
          <a:endParaRPr lang="en-US"/>
        </a:p>
      </dgm:t>
    </dgm:pt>
    <dgm:pt modelId="{E0D605B0-32EC-46AF-A04B-20643F129E92}">
      <dgm:prSet phldrT="[Text]"/>
      <dgm:spPr/>
      <dgm:t>
        <a:bodyPr/>
        <a:lstStyle/>
        <a:p>
          <a:r>
            <a:rPr lang="en-US" dirty="0"/>
            <a:t>Demand Charge Based</a:t>
          </a:r>
        </a:p>
      </dgm:t>
    </dgm:pt>
    <dgm:pt modelId="{2293C4E3-4E89-401C-9D1F-4FED6ED814F5}" type="parTrans" cxnId="{A2DE11AA-CD89-4ACA-8786-BDFD3289C474}">
      <dgm:prSet/>
      <dgm:spPr/>
      <dgm:t>
        <a:bodyPr/>
        <a:lstStyle/>
        <a:p>
          <a:endParaRPr lang="en-US"/>
        </a:p>
      </dgm:t>
    </dgm:pt>
    <dgm:pt modelId="{0938F0F1-ADFB-4876-AFC8-127C36D62079}" type="sibTrans" cxnId="{A2DE11AA-CD89-4ACA-8786-BDFD3289C474}">
      <dgm:prSet/>
      <dgm:spPr/>
      <dgm:t>
        <a:bodyPr/>
        <a:lstStyle/>
        <a:p>
          <a:endParaRPr lang="en-US"/>
        </a:p>
      </dgm:t>
    </dgm:pt>
    <dgm:pt modelId="{C9A6298D-B787-4929-81AA-7B29E68C1A30}">
      <dgm:prSet phldrT="[Text]"/>
      <dgm:spPr/>
      <dgm:t>
        <a:bodyPr/>
        <a:lstStyle/>
        <a:p>
          <a:r>
            <a:rPr lang="en-US" dirty="0"/>
            <a:t>Export Policies</a:t>
          </a:r>
        </a:p>
      </dgm:t>
    </dgm:pt>
    <dgm:pt modelId="{11AABD24-4C03-43A6-A3FF-A348A0994D54}" type="parTrans" cxnId="{4F2D06B5-4933-468F-9CB1-286FF7390C82}">
      <dgm:prSet/>
      <dgm:spPr/>
      <dgm:t>
        <a:bodyPr/>
        <a:lstStyle/>
        <a:p>
          <a:endParaRPr lang="en-US"/>
        </a:p>
      </dgm:t>
    </dgm:pt>
    <dgm:pt modelId="{9969D28D-E323-4A23-8D88-C6128C7BB999}" type="sibTrans" cxnId="{4F2D06B5-4933-468F-9CB1-286FF7390C82}">
      <dgm:prSet/>
      <dgm:spPr/>
      <dgm:t>
        <a:bodyPr/>
        <a:lstStyle/>
        <a:p>
          <a:endParaRPr lang="en-US"/>
        </a:p>
      </dgm:t>
    </dgm:pt>
    <dgm:pt modelId="{465BEF9B-46A6-43D1-B251-84D8F0157647}">
      <dgm:prSet phldrT="[Text]"/>
      <dgm:spPr/>
      <dgm:t>
        <a:bodyPr/>
        <a:lstStyle/>
        <a:p>
          <a:r>
            <a:rPr lang="en-US" dirty="0"/>
            <a:t>Value of solar or a proxy</a:t>
          </a:r>
        </a:p>
      </dgm:t>
    </dgm:pt>
    <dgm:pt modelId="{941247DB-296F-4079-BBCA-7D32F471914D}" type="parTrans" cxnId="{67F68F86-9873-4BBD-AF25-28C1AC01BC6B}">
      <dgm:prSet/>
      <dgm:spPr/>
      <dgm:t>
        <a:bodyPr/>
        <a:lstStyle/>
        <a:p>
          <a:endParaRPr lang="en-US"/>
        </a:p>
      </dgm:t>
    </dgm:pt>
    <dgm:pt modelId="{E40C0A4B-33B5-4311-99A5-979A7EA7FA7E}" type="sibTrans" cxnId="{67F68F86-9873-4BBD-AF25-28C1AC01BC6B}">
      <dgm:prSet/>
      <dgm:spPr/>
      <dgm:t>
        <a:bodyPr/>
        <a:lstStyle/>
        <a:p>
          <a:endParaRPr lang="en-US"/>
        </a:p>
      </dgm:t>
    </dgm:pt>
    <dgm:pt modelId="{163D466C-4AE0-4262-8A11-10A9D3AB5E67}">
      <dgm:prSet/>
      <dgm:spPr/>
      <dgm:t>
        <a:bodyPr/>
        <a:lstStyle/>
        <a:p>
          <a:r>
            <a:rPr lang="en-US" dirty="0"/>
            <a:t>Higher fixed charges</a:t>
          </a:r>
        </a:p>
      </dgm:t>
    </dgm:pt>
    <dgm:pt modelId="{FED5A5B0-D1B4-4215-A0B1-7B0D08A4F2AD}" type="parTrans" cxnId="{F6B417E4-6591-44C8-8E73-214B2746231F}">
      <dgm:prSet/>
      <dgm:spPr/>
      <dgm:t>
        <a:bodyPr/>
        <a:lstStyle/>
        <a:p>
          <a:endParaRPr lang="en-US"/>
        </a:p>
      </dgm:t>
    </dgm:pt>
    <dgm:pt modelId="{BFC401DB-45DC-4FB6-87C3-ACFB925CAC3F}" type="sibTrans" cxnId="{F6B417E4-6591-44C8-8E73-214B2746231F}">
      <dgm:prSet/>
      <dgm:spPr/>
      <dgm:t>
        <a:bodyPr/>
        <a:lstStyle/>
        <a:p>
          <a:endParaRPr lang="en-US"/>
        </a:p>
      </dgm:t>
    </dgm:pt>
    <dgm:pt modelId="{680DFB77-AFAC-4A87-9E90-6161B3F25BC0}">
      <dgm:prSet/>
      <dgm:spPr/>
      <dgm:t>
        <a:bodyPr/>
        <a:lstStyle/>
        <a:p>
          <a:r>
            <a:rPr lang="en-US" dirty="0"/>
            <a:t>TOU Rates</a:t>
          </a:r>
        </a:p>
      </dgm:t>
    </dgm:pt>
    <dgm:pt modelId="{5C8F30EE-AFF9-4E0F-B81C-2BB99F0B8DE9}" type="parTrans" cxnId="{7D8FDA9B-E578-4982-83CD-A4DCFEF574CB}">
      <dgm:prSet/>
      <dgm:spPr/>
      <dgm:t>
        <a:bodyPr/>
        <a:lstStyle/>
        <a:p>
          <a:endParaRPr lang="en-US"/>
        </a:p>
      </dgm:t>
    </dgm:pt>
    <dgm:pt modelId="{880A33B5-EFA8-408C-BAC1-95E7AC8E444E}" type="sibTrans" cxnId="{7D8FDA9B-E578-4982-83CD-A4DCFEF574CB}">
      <dgm:prSet/>
      <dgm:spPr/>
      <dgm:t>
        <a:bodyPr/>
        <a:lstStyle/>
        <a:p>
          <a:endParaRPr lang="en-US"/>
        </a:p>
      </dgm:t>
    </dgm:pt>
    <dgm:pt modelId="{27713A0F-D564-4007-978D-F7EA1A5D4522}">
      <dgm:prSet/>
      <dgm:spPr/>
      <dgm:t>
        <a:bodyPr/>
        <a:lstStyle/>
        <a:p>
          <a:r>
            <a:rPr lang="en-US" dirty="0"/>
            <a:t>At wholesale rate</a:t>
          </a:r>
        </a:p>
      </dgm:t>
    </dgm:pt>
    <dgm:pt modelId="{1CC30F67-0256-4D85-901A-786B0063FA6C}" type="parTrans" cxnId="{B9A51F82-FF9F-4911-80D2-8038B94C5A2D}">
      <dgm:prSet/>
      <dgm:spPr/>
      <dgm:t>
        <a:bodyPr/>
        <a:lstStyle/>
        <a:p>
          <a:endParaRPr lang="en-US"/>
        </a:p>
      </dgm:t>
    </dgm:pt>
    <dgm:pt modelId="{4F977C88-78BE-43C3-9A7D-C661FF82EEC6}" type="sibTrans" cxnId="{B9A51F82-FF9F-4911-80D2-8038B94C5A2D}">
      <dgm:prSet/>
      <dgm:spPr/>
      <dgm:t>
        <a:bodyPr/>
        <a:lstStyle/>
        <a:p>
          <a:endParaRPr lang="en-US"/>
        </a:p>
      </dgm:t>
    </dgm:pt>
    <dgm:pt modelId="{0562E130-2E14-4151-968A-661B7AB415D4}">
      <dgm:prSet/>
      <dgm:spPr/>
      <dgm:t>
        <a:bodyPr/>
        <a:lstStyle/>
        <a:p>
          <a:r>
            <a:rPr lang="en-US" dirty="0"/>
            <a:t>No export</a:t>
          </a:r>
        </a:p>
      </dgm:t>
    </dgm:pt>
    <dgm:pt modelId="{F52F6D92-56B6-4988-92A3-C49E5E227788}" type="parTrans" cxnId="{6B76C309-8594-4194-9D9D-A517F50B07E8}">
      <dgm:prSet/>
      <dgm:spPr/>
      <dgm:t>
        <a:bodyPr/>
        <a:lstStyle/>
        <a:p>
          <a:endParaRPr lang="en-US"/>
        </a:p>
      </dgm:t>
    </dgm:pt>
    <dgm:pt modelId="{345737E6-FF4C-4795-B136-1E899E128458}" type="sibTrans" cxnId="{6B76C309-8594-4194-9D9D-A517F50B07E8}">
      <dgm:prSet/>
      <dgm:spPr/>
      <dgm:t>
        <a:bodyPr/>
        <a:lstStyle/>
        <a:p>
          <a:endParaRPr lang="en-US"/>
        </a:p>
      </dgm:t>
    </dgm:pt>
    <dgm:pt modelId="{8C108E3B-C846-4BCD-88D4-EF12ACB410E9}" type="pres">
      <dgm:prSet presAssocID="{F8CA9B49-4F66-4C53-A732-DDA67EAC8DC6}" presName="diagram" presStyleCnt="0">
        <dgm:presLayoutVars>
          <dgm:chPref val="1"/>
          <dgm:dir/>
          <dgm:animOne val="branch"/>
          <dgm:animLvl val="lvl"/>
          <dgm:resizeHandles val="exact"/>
        </dgm:presLayoutVars>
      </dgm:prSet>
      <dgm:spPr/>
      <dgm:t>
        <a:bodyPr/>
        <a:lstStyle/>
        <a:p>
          <a:endParaRPr lang="en-US"/>
        </a:p>
      </dgm:t>
    </dgm:pt>
    <dgm:pt modelId="{6BBDE9F5-E6B8-47EE-9CA9-2E15146C493F}" type="pres">
      <dgm:prSet presAssocID="{8F6077DE-079B-48FC-8F85-FDA8CB1B6BC7}" presName="root1" presStyleCnt="0"/>
      <dgm:spPr/>
    </dgm:pt>
    <dgm:pt modelId="{0CAB078D-0559-49A4-B6A2-0CBE97806D8C}" type="pres">
      <dgm:prSet presAssocID="{8F6077DE-079B-48FC-8F85-FDA8CB1B6BC7}" presName="LevelOneTextNode" presStyleLbl="node0" presStyleIdx="0" presStyleCnt="1" custLinFactNeighborX="-73811" custLinFactNeighborY="1721">
        <dgm:presLayoutVars>
          <dgm:chPref val="3"/>
        </dgm:presLayoutVars>
      </dgm:prSet>
      <dgm:spPr/>
      <dgm:t>
        <a:bodyPr/>
        <a:lstStyle/>
        <a:p>
          <a:endParaRPr lang="en-US"/>
        </a:p>
      </dgm:t>
    </dgm:pt>
    <dgm:pt modelId="{116DB8EF-8159-4DCF-AC64-EEB5B707E2EE}" type="pres">
      <dgm:prSet presAssocID="{8F6077DE-079B-48FC-8F85-FDA8CB1B6BC7}" presName="level2hierChild" presStyleCnt="0"/>
      <dgm:spPr/>
    </dgm:pt>
    <dgm:pt modelId="{ED8793BB-B1BE-4D70-8BD8-787B3612CE8D}" type="pres">
      <dgm:prSet presAssocID="{27917E2C-8B09-4329-962B-C8E62B790EA6}" presName="conn2-1" presStyleLbl="parChTrans1D2" presStyleIdx="0" presStyleCnt="2"/>
      <dgm:spPr/>
      <dgm:t>
        <a:bodyPr/>
        <a:lstStyle/>
        <a:p>
          <a:endParaRPr lang="en-US"/>
        </a:p>
      </dgm:t>
    </dgm:pt>
    <dgm:pt modelId="{9F625895-9D34-4BBB-AC5A-54CAFACA59E1}" type="pres">
      <dgm:prSet presAssocID="{27917E2C-8B09-4329-962B-C8E62B790EA6}" presName="connTx" presStyleLbl="parChTrans1D2" presStyleIdx="0" presStyleCnt="2"/>
      <dgm:spPr/>
      <dgm:t>
        <a:bodyPr/>
        <a:lstStyle/>
        <a:p>
          <a:endParaRPr lang="en-US"/>
        </a:p>
      </dgm:t>
    </dgm:pt>
    <dgm:pt modelId="{8EC9DF7C-8608-4111-950C-148E142895CD}" type="pres">
      <dgm:prSet presAssocID="{7386883D-1E11-4C96-B306-3314E14F5466}" presName="root2" presStyleCnt="0"/>
      <dgm:spPr/>
    </dgm:pt>
    <dgm:pt modelId="{43A788E5-0D20-4D0C-A5D4-394DFA408A52}" type="pres">
      <dgm:prSet presAssocID="{7386883D-1E11-4C96-B306-3314E14F5466}" presName="LevelTwoTextNode" presStyleLbl="node2" presStyleIdx="0" presStyleCnt="2" custLinFactNeighborX="-27480" custLinFactNeighborY="-1653">
        <dgm:presLayoutVars>
          <dgm:chPref val="3"/>
        </dgm:presLayoutVars>
      </dgm:prSet>
      <dgm:spPr/>
      <dgm:t>
        <a:bodyPr/>
        <a:lstStyle/>
        <a:p>
          <a:endParaRPr lang="en-US"/>
        </a:p>
      </dgm:t>
    </dgm:pt>
    <dgm:pt modelId="{B6E17B80-7B53-4FA9-824A-71B066F567D5}" type="pres">
      <dgm:prSet presAssocID="{7386883D-1E11-4C96-B306-3314E14F5466}" presName="level3hierChild" presStyleCnt="0"/>
      <dgm:spPr/>
    </dgm:pt>
    <dgm:pt modelId="{061EB889-D9B6-4D24-996F-8D59CCDC7F17}" type="pres">
      <dgm:prSet presAssocID="{2293C4E3-4E89-401C-9D1F-4FED6ED814F5}" presName="conn2-1" presStyleLbl="parChTrans1D3" presStyleIdx="0" presStyleCnt="6"/>
      <dgm:spPr/>
      <dgm:t>
        <a:bodyPr/>
        <a:lstStyle/>
        <a:p>
          <a:endParaRPr lang="en-US"/>
        </a:p>
      </dgm:t>
    </dgm:pt>
    <dgm:pt modelId="{326A5450-3759-4C59-8F67-B73455E889BC}" type="pres">
      <dgm:prSet presAssocID="{2293C4E3-4E89-401C-9D1F-4FED6ED814F5}" presName="connTx" presStyleLbl="parChTrans1D3" presStyleIdx="0" presStyleCnt="6"/>
      <dgm:spPr/>
      <dgm:t>
        <a:bodyPr/>
        <a:lstStyle/>
        <a:p>
          <a:endParaRPr lang="en-US"/>
        </a:p>
      </dgm:t>
    </dgm:pt>
    <dgm:pt modelId="{5838E7FA-9F4C-412D-83B7-447D38BD2CC5}" type="pres">
      <dgm:prSet presAssocID="{E0D605B0-32EC-46AF-A04B-20643F129E92}" presName="root2" presStyleCnt="0"/>
      <dgm:spPr/>
    </dgm:pt>
    <dgm:pt modelId="{B7E35135-17C4-4228-A775-60CB4E04B0A6}" type="pres">
      <dgm:prSet presAssocID="{E0D605B0-32EC-46AF-A04B-20643F129E92}" presName="LevelTwoTextNode" presStyleLbl="node3" presStyleIdx="0" presStyleCnt="6">
        <dgm:presLayoutVars>
          <dgm:chPref val="3"/>
        </dgm:presLayoutVars>
      </dgm:prSet>
      <dgm:spPr/>
      <dgm:t>
        <a:bodyPr/>
        <a:lstStyle/>
        <a:p>
          <a:endParaRPr lang="en-US"/>
        </a:p>
      </dgm:t>
    </dgm:pt>
    <dgm:pt modelId="{48EB83F1-5D04-46EC-A7D8-B8851F5AAB0F}" type="pres">
      <dgm:prSet presAssocID="{E0D605B0-32EC-46AF-A04B-20643F129E92}" presName="level3hierChild" presStyleCnt="0"/>
      <dgm:spPr/>
    </dgm:pt>
    <dgm:pt modelId="{2B395712-5847-4817-ACE0-93AA6F97203C}" type="pres">
      <dgm:prSet presAssocID="{FED5A5B0-D1B4-4215-A0B1-7B0D08A4F2AD}" presName="conn2-1" presStyleLbl="parChTrans1D3" presStyleIdx="1" presStyleCnt="6"/>
      <dgm:spPr/>
      <dgm:t>
        <a:bodyPr/>
        <a:lstStyle/>
        <a:p>
          <a:endParaRPr lang="en-US"/>
        </a:p>
      </dgm:t>
    </dgm:pt>
    <dgm:pt modelId="{0CF0FCA9-6E7B-4DD3-87F2-02357D558294}" type="pres">
      <dgm:prSet presAssocID="{FED5A5B0-D1B4-4215-A0B1-7B0D08A4F2AD}" presName="connTx" presStyleLbl="parChTrans1D3" presStyleIdx="1" presStyleCnt="6"/>
      <dgm:spPr/>
      <dgm:t>
        <a:bodyPr/>
        <a:lstStyle/>
        <a:p>
          <a:endParaRPr lang="en-US"/>
        </a:p>
      </dgm:t>
    </dgm:pt>
    <dgm:pt modelId="{58DFCA81-98E6-4655-8E50-7D02C1B2BC82}" type="pres">
      <dgm:prSet presAssocID="{163D466C-4AE0-4262-8A11-10A9D3AB5E67}" presName="root2" presStyleCnt="0"/>
      <dgm:spPr/>
    </dgm:pt>
    <dgm:pt modelId="{742CBA70-29B5-4814-A307-EBDD47E588EA}" type="pres">
      <dgm:prSet presAssocID="{163D466C-4AE0-4262-8A11-10A9D3AB5E67}" presName="LevelTwoTextNode" presStyleLbl="node3" presStyleIdx="1" presStyleCnt="6">
        <dgm:presLayoutVars>
          <dgm:chPref val="3"/>
        </dgm:presLayoutVars>
      </dgm:prSet>
      <dgm:spPr/>
      <dgm:t>
        <a:bodyPr/>
        <a:lstStyle/>
        <a:p>
          <a:endParaRPr lang="en-US"/>
        </a:p>
      </dgm:t>
    </dgm:pt>
    <dgm:pt modelId="{151D7BE4-DE6E-4C40-A73D-E2F4643A5199}" type="pres">
      <dgm:prSet presAssocID="{163D466C-4AE0-4262-8A11-10A9D3AB5E67}" presName="level3hierChild" presStyleCnt="0"/>
      <dgm:spPr/>
    </dgm:pt>
    <dgm:pt modelId="{FD75BA21-3606-4A5C-B59A-EB63BAE31DBA}" type="pres">
      <dgm:prSet presAssocID="{5C8F30EE-AFF9-4E0F-B81C-2BB99F0B8DE9}" presName="conn2-1" presStyleLbl="parChTrans1D3" presStyleIdx="2" presStyleCnt="6"/>
      <dgm:spPr/>
      <dgm:t>
        <a:bodyPr/>
        <a:lstStyle/>
        <a:p>
          <a:endParaRPr lang="en-US"/>
        </a:p>
      </dgm:t>
    </dgm:pt>
    <dgm:pt modelId="{82156A13-9B41-4A18-91E2-317C3134E789}" type="pres">
      <dgm:prSet presAssocID="{5C8F30EE-AFF9-4E0F-B81C-2BB99F0B8DE9}" presName="connTx" presStyleLbl="parChTrans1D3" presStyleIdx="2" presStyleCnt="6"/>
      <dgm:spPr/>
      <dgm:t>
        <a:bodyPr/>
        <a:lstStyle/>
        <a:p>
          <a:endParaRPr lang="en-US"/>
        </a:p>
      </dgm:t>
    </dgm:pt>
    <dgm:pt modelId="{AAF73E12-6D8B-4DF0-8C4D-050FE7388C55}" type="pres">
      <dgm:prSet presAssocID="{680DFB77-AFAC-4A87-9E90-6161B3F25BC0}" presName="root2" presStyleCnt="0"/>
      <dgm:spPr/>
    </dgm:pt>
    <dgm:pt modelId="{7FB2BE00-493F-4748-8191-BFB0BEC021A5}" type="pres">
      <dgm:prSet presAssocID="{680DFB77-AFAC-4A87-9E90-6161B3F25BC0}" presName="LevelTwoTextNode" presStyleLbl="node3" presStyleIdx="2" presStyleCnt="6">
        <dgm:presLayoutVars>
          <dgm:chPref val="3"/>
        </dgm:presLayoutVars>
      </dgm:prSet>
      <dgm:spPr/>
      <dgm:t>
        <a:bodyPr/>
        <a:lstStyle/>
        <a:p>
          <a:endParaRPr lang="en-US"/>
        </a:p>
      </dgm:t>
    </dgm:pt>
    <dgm:pt modelId="{B1ECD3F8-2023-4D13-923C-87BBEAD7D09E}" type="pres">
      <dgm:prSet presAssocID="{680DFB77-AFAC-4A87-9E90-6161B3F25BC0}" presName="level3hierChild" presStyleCnt="0"/>
      <dgm:spPr/>
    </dgm:pt>
    <dgm:pt modelId="{AD500FB0-FE1F-47A0-AF05-19E1881121A4}" type="pres">
      <dgm:prSet presAssocID="{11AABD24-4C03-43A6-A3FF-A348A0994D54}" presName="conn2-1" presStyleLbl="parChTrans1D2" presStyleIdx="1" presStyleCnt="2"/>
      <dgm:spPr/>
      <dgm:t>
        <a:bodyPr/>
        <a:lstStyle/>
        <a:p>
          <a:endParaRPr lang="en-US"/>
        </a:p>
      </dgm:t>
    </dgm:pt>
    <dgm:pt modelId="{E0DA690B-78A7-4935-A11C-7DE8A5517459}" type="pres">
      <dgm:prSet presAssocID="{11AABD24-4C03-43A6-A3FF-A348A0994D54}" presName="connTx" presStyleLbl="parChTrans1D2" presStyleIdx="1" presStyleCnt="2"/>
      <dgm:spPr/>
      <dgm:t>
        <a:bodyPr/>
        <a:lstStyle/>
        <a:p>
          <a:endParaRPr lang="en-US"/>
        </a:p>
      </dgm:t>
    </dgm:pt>
    <dgm:pt modelId="{83B1FC78-19DE-496A-AB56-18A14E681D77}" type="pres">
      <dgm:prSet presAssocID="{C9A6298D-B787-4929-81AA-7B29E68C1A30}" presName="root2" presStyleCnt="0"/>
      <dgm:spPr/>
    </dgm:pt>
    <dgm:pt modelId="{99E9AD0C-FBB1-4B27-9879-F5AAE697FFC5}" type="pres">
      <dgm:prSet presAssocID="{C9A6298D-B787-4929-81AA-7B29E68C1A30}" presName="LevelTwoTextNode" presStyleLbl="node2" presStyleIdx="1" presStyleCnt="2" custLinFactNeighborX="-27480" custLinFactNeighborY="-5251">
        <dgm:presLayoutVars>
          <dgm:chPref val="3"/>
        </dgm:presLayoutVars>
      </dgm:prSet>
      <dgm:spPr/>
      <dgm:t>
        <a:bodyPr/>
        <a:lstStyle/>
        <a:p>
          <a:endParaRPr lang="en-US"/>
        </a:p>
      </dgm:t>
    </dgm:pt>
    <dgm:pt modelId="{B7014AFE-5DA9-4B7C-9A35-20953E200635}" type="pres">
      <dgm:prSet presAssocID="{C9A6298D-B787-4929-81AA-7B29E68C1A30}" presName="level3hierChild" presStyleCnt="0"/>
      <dgm:spPr/>
    </dgm:pt>
    <dgm:pt modelId="{1621B5B8-6E70-4A91-8D19-9933CF2A3D16}" type="pres">
      <dgm:prSet presAssocID="{1CC30F67-0256-4D85-901A-786B0063FA6C}" presName="conn2-1" presStyleLbl="parChTrans1D3" presStyleIdx="3" presStyleCnt="6"/>
      <dgm:spPr/>
      <dgm:t>
        <a:bodyPr/>
        <a:lstStyle/>
        <a:p>
          <a:endParaRPr lang="en-US"/>
        </a:p>
      </dgm:t>
    </dgm:pt>
    <dgm:pt modelId="{8530CE42-783F-408E-9EAA-C6F127724FDE}" type="pres">
      <dgm:prSet presAssocID="{1CC30F67-0256-4D85-901A-786B0063FA6C}" presName="connTx" presStyleLbl="parChTrans1D3" presStyleIdx="3" presStyleCnt="6"/>
      <dgm:spPr/>
      <dgm:t>
        <a:bodyPr/>
        <a:lstStyle/>
        <a:p>
          <a:endParaRPr lang="en-US"/>
        </a:p>
      </dgm:t>
    </dgm:pt>
    <dgm:pt modelId="{27E0DAB8-EA73-43DC-93C3-5B8DF9B6B34F}" type="pres">
      <dgm:prSet presAssocID="{27713A0F-D564-4007-978D-F7EA1A5D4522}" presName="root2" presStyleCnt="0"/>
      <dgm:spPr/>
    </dgm:pt>
    <dgm:pt modelId="{92D09820-2C19-4FE4-9F5E-8407CBC14C1F}" type="pres">
      <dgm:prSet presAssocID="{27713A0F-D564-4007-978D-F7EA1A5D4522}" presName="LevelTwoTextNode" presStyleLbl="node3" presStyleIdx="3" presStyleCnt="6">
        <dgm:presLayoutVars>
          <dgm:chPref val="3"/>
        </dgm:presLayoutVars>
      </dgm:prSet>
      <dgm:spPr/>
      <dgm:t>
        <a:bodyPr/>
        <a:lstStyle/>
        <a:p>
          <a:endParaRPr lang="en-US"/>
        </a:p>
      </dgm:t>
    </dgm:pt>
    <dgm:pt modelId="{324B3A81-E292-407C-8A58-CDA7726B79E0}" type="pres">
      <dgm:prSet presAssocID="{27713A0F-D564-4007-978D-F7EA1A5D4522}" presName="level3hierChild" presStyleCnt="0"/>
      <dgm:spPr/>
    </dgm:pt>
    <dgm:pt modelId="{7F895691-01F0-490B-9DF1-BE3C3AFEF70D}" type="pres">
      <dgm:prSet presAssocID="{941247DB-296F-4079-BBCA-7D32F471914D}" presName="conn2-1" presStyleLbl="parChTrans1D3" presStyleIdx="4" presStyleCnt="6"/>
      <dgm:spPr/>
      <dgm:t>
        <a:bodyPr/>
        <a:lstStyle/>
        <a:p>
          <a:endParaRPr lang="en-US"/>
        </a:p>
      </dgm:t>
    </dgm:pt>
    <dgm:pt modelId="{7077D4FF-0BDB-4178-894F-9A34E74DE4FA}" type="pres">
      <dgm:prSet presAssocID="{941247DB-296F-4079-BBCA-7D32F471914D}" presName="connTx" presStyleLbl="parChTrans1D3" presStyleIdx="4" presStyleCnt="6"/>
      <dgm:spPr/>
      <dgm:t>
        <a:bodyPr/>
        <a:lstStyle/>
        <a:p>
          <a:endParaRPr lang="en-US"/>
        </a:p>
      </dgm:t>
    </dgm:pt>
    <dgm:pt modelId="{CCF8060D-0BB5-4B0F-A6FC-AFEAE0AE379C}" type="pres">
      <dgm:prSet presAssocID="{465BEF9B-46A6-43D1-B251-84D8F0157647}" presName="root2" presStyleCnt="0"/>
      <dgm:spPr/>
    </dgm:pt>
    <dgm:pt modelId="{8E15BAE5-D637-47A3-9278-C85EA9CDC4B6}" type="pres">
      <dgm:prSet presAssocID="{465BEF9B-46A6-43D1-B251-84D8F0157647}" presName="LevelTwoTextNode" presStyleLbl="node3" presStyleIdx="4" presStyleCnt="6">
        <dgm:presLayoutVars>
          <dgm:chPref val="3"/>
        </dgm:presLayoutVars>
      </dgm:prSet>
      <dgm:spPr/>
      <dgm:t>
        <a:bodyPr/>
        <a:lstStyle/>
        <a:p>
          <a:endParaRPr lang="en-US"/>
        </a:p>
      </dgm:t>
    </dgm:pt>
    <dgm:pt modelId="{A20B6375-5128-4E80-AD15-C560766BA589}" type="pres">
      <dgm:prSet presAssocID="{465BEF9B-46A6-43D1-B251-84D8F0157647}" presName="level3hierChild" presStyleCnt="0"/>
      <dgm:spPr/>
    </dgm:pt>
    <dgm:pt modelId="{8042E072-A537-40EC-8BF0-D9F88BFF0557}" type="pres">
      <dgm:prSet presAssocID="{F52F6D92-56B6-4988-92A3-C49E5E227788}" presName="conn2-1" presStyleLbl="parChTrans1D3" presStyleIdx="5" presStyleCnt="6"/>
      <dgm:spPr/>
      <dgm:t>
        <a:bodyPr/>
        <a:lstStyle/>
        <a:p>
          <a:endParaRPr lang="en-US"/>
        </a:p>
      </dgm:t>
    </dgm:pt>
    <dgm:pt modelId="{1EC640AF-C9C0-4721-A55D-E0E34E9807DE}" type="pres">
      <dgm:prSet presAssocID="{F52F6D92-56B6-4988-92A3-C49E5E227788}" presName="connTx" presStyleLbl="parChTrans1D3" presStyleIdx="5" presStyleCnt="6"/>
      <dgm:spPr/>
      <dgm:t>
        <a:bodyPr/>
        <a:lstStyle/>
        <a:p>
          <a:endParaRPr lang="en-US"/>
        </a:p>
      </dgm:t>
    </dgm:pt>
    <dgm:pt modelId="{13930DD3-1C98-4916-B89E-A4BE4566804E}" type="pres">
      <dgm:prSet presAssocID="{0562E130-2E14-4151-968A-661B7AB415D4}" presName="root2" presStyleCnt="0"/>
      <dgm:spPr/>
    </dgm:pt>
    <dgm:pt modelId="{6C6F636A-0744-4931-A9D8-0253D9EDE8F0}" type="pres">
      <dgm:prSet presAssocID="{0562E130-2E14-4151-968A-661B7AB415D4}" presName="LevelTwoTextNode" presStyleLbl="node3" presStyleIdx="5" presStyleCnt="6">
        <dgm:presLayoutVars>
          <dgm:chPref val="3"/>
        </dgm:presLayoutVars>
      </dgm:prSet>
      <dgm:spPr/>
      <dgm:t>
        <a:bodyPr/>
        <a:lstStyle/>
        <a:p>
          <a:endParaRPr lang="en-US"/>
        </a:p>
      </dgm:t>
    </dgm:pt>
    <dgm:pt modelId="{F83D1EDA-04E3-4DF7-9B45-6C3B9CE9C3C0}" type="pres">
      <dgm:prSet presAssocID="{0562E130-2E14-4151-968A-661B7AB415D4}" presName="level3hierChild" presStyleCnt="0"/>
      <dgm:spPr/>
    </dgm:pt>
  </dgm:ptLst>
  <dgm:cxnLst>
    <dgm:cxn modelId="{753FBDE3-A535-45E4-91B9-D089A6C515A9}" type="presOf" srcId="{941247DB-296F-4079-BBCA-7D32F471914D}" destId="{7F895691-01F0-490B-9DF1-BE3C3AFEF70D}" srcOrd="0" destOrd="0" presId="urn:microsoft.com/office/officeart/2005/8/layout/hierarchy2"/>
    <dgm:cxn modelId="{9825B677-9B8B-4FAC-8594-D33E6B70D088}" type="presOf" srcId="{5C8F30EE-AFF9-4E0F-B81C-2BB99F0B8DE9}" destId="{82156A13-9B41-4A18-91E2-317C3134E789}" srcOrd="1" destOrd="0" presId="urn:microsoft.com/office/officeart/2005/8/layout/hierarchy2"/>
    <dgm:cxn modelId="{5A7E22AF-D16A-402A-AD25-8EBA0A266638}" srcId="{8F6077DE-079B-48FC-8F85-FDA8CB1B6BC7}" destId="{7386883D-1E11-4C96-B306-3314E14F5466}" srcOrd="0" destOrd="0" parTransId="{27917E2C-8B09-4329-962B-C8E62B790EA6}" sibTransId="{C47DEFD4-71F0-48B5-85EB-3A16FF4D44D8}"/>
    <dgm:cxn modelId="{31C97105-0689-43F4-90A6-DD4A8D8448D0}" type="presOf" srcId="{27917E2C-8B09-4329-962B-C8E62B790EA6}" destId="{ED8793BB-B1BE-4D70-8BD8-787B3612CE8D}" srcOrd="0" destOrd="0" presId="urn:microsoft.com/office/officeart/2005/8/layout/hierarchy2"/>
    <dgm:cxn modelId="{E0EEC222-C116-4532-8A91-4A0FF25910D5}" type="presOf" srcId="{5C8F30EE-AFF9-4E0F-B81C-2BB99F0B8DE9}" destId="{FD75BA21-3606-4A5C-B59A-EB63BAE31DBA}" srcOrd="0" destOrd="0" presId="urn:microsoft.com/office/officeart/2005/8/layout/hierarchy2"/>
    <dgm:cxn modelId="{47B10DD0-94F0-442F-812A-FE5E684DEBBF}" type="presOf" srcId="{680DFB77-AFAC-4A87-9E90-6161B3F25BC0}" destId="{7FB2BE00-493F-4748-8191-BFB0BEC021A5}" srcOrd="0" destOrd="0" presId="urn:microsoft.com/office/officeart/2005/8/layout/hierarchy2"/>
    <dgm:cxn modelId="{FA08474C-E91D-4579-BD00-4DD02E848FD8}" type="presOf" srcId="{C9A6298D-B787-4929-81AA-7B29E68C1A30}" destId="{99E9AD0C-FBB1-4B27-9879-F5AAE697FFC5}" srcOrd="0" destOrd="0" presId="urn:microsoft.com/office/officeart/2005/8/layout/hierarchy2"/>
    <dgm:cxn modelId="{67F68F86-9873-4BBD-AF25-28C1AC01BC6B}" srcId="{C9A6298D-B787-4929-81AA-7B29E68C1A30}" destId="{465BEF9B-46A6-43D1-B251-84D8F0157647}" srcOrd="1" destOrd="0" parTransId="{941247DB-296F-4079-BBCA-7D32F471914D}" sibTransId="{E40C0A4B-33B5-4311-99A5-979A7EA7FA7E}"/>
    <dgm:cxn modelId="{F40E0946-831F-4043-9AEE-AA5EBA54F8BE}" type="presOf" srcId="{E0D605B0-32EC-46AF-A04B-20643F129E92}" destId="{B7E35135-17C4-4228-A775-60CB4E04B0A6}" srcOrd="0" destOrd="0" presId="urn:microsoft.com/office/officeart/2005/8/layout/hierarchy2"/>
    <dgm:cxn modelId="{B8FBC7AB-21B0-425C-8597-4D64A192861A}" type="presOf" srcId="{F8CA9B49-4F66-4C53-A732-DDA67EAC8DC6}" destId="{8C108E3B-C846-4BCD-88D4-EF12ACB410E9}" srcOrd="0" destOrd="0" presId="urn:microsoft.com/office/officeart/2005/8/layout/hierarchy2"/>
    <dgm:cxn modelId="{4F2D06B5-4933-468F-9CB1-286FF7390C82}" srcId="{8F6077DE-079B-48FC-8F85-FDA8CB1B6BC7}" destId="{C9A6298D-B787-4929-81AA-7B29E68C1A30}" srcOrd="1" destOrd="0" parTransId="{11AABD24-4C03-43A6-A3FF-A348A0994D54}" sibTransId="{9969D28D-E323-4A23-8D88-C6128C7BB999}"/>
    <dgm:cxn modelId="{637FE4A1-BD47-4E9F-89AD-9396BFDDE4D7}" type="presOf" srcId="{11AABD24-4C03-43A6-A3FF-A348A0994D54}" destId="{AD500FB0-FE1F-47A0-AF05-19E1881121A4}" srcOrd="0" destOrd="0" presId="urn:microsoft.com/office/officeart/2005/8/layout/hierarchy2"/>
    <dgm:cxn modelId="{F26628B3-E653-49B3-B4E3-932A197E9D0E}" type="presOf" srcId="{27713A0F-D564-4007-978D-F7EA1A5D4522}" destId="{92D09820-2C19-4FE4-9F5E-8407CBC14C1F}" srcOrd="0" destOrd="0" presId="urn:microsoft.com/office/officeart/2005/8/layout/hierarchy2"/>
    <dgm:cxn modelId="{D4FE1C61-782E-42AC-941F-B2D3E84981EA}" type="presOf" srcId="{941247DB-296F-4079-BBCA-7D32F471914D}" destId="{7077D4FF-0BDB-4178-894F-9A34E74DE4FA}" srcOrd="1" destOrd="0" presId="urn:microsoft.com/office/officeart/2005/8/layout/hierarchy2"/>
    <dgm:cxn modelId="{207C3F2E-D792-4192-938A-DD6E36370F60}" type="presOf" srcId="{FED5A5B0-D1B4-4215-A0B1-7B0D08A4F2AD}" destId="{2B395712-5847-4817-ACE0-93AA6F97203C}" srcOrd="0" destOrd="0" presId="urn:microsoft.com/office/officeart/2005/8/layout/hierarchy2"/>
    <dgm:cxn modelId="{96C6200D-8037-4595-AC3A-46DB4A6117DC}" type="presOf" srcId="{FED5A5B0-D1B4-4215-A0B1-7B0D08A4F2AD}" destId="{0CF0FCA9-6E7B-4DD3-87F2-02357D558294}" srcOrd="1" destOrd="0" presId="urn:microsoft.com/office/officeart/2005/8/layout/hierarchy2"/>
    <dgm:cxn modelId="{99912409-DAC4-4802-AD1B-235367F7E7E0}" type="presOf" srcId="{F52F6D92-56B6-4988-92A3-C49E5E227788}" destId="{1EC640AF-C9C0-4721-A55D-E0E34E9807DE}" srcOrd="1" destOrd="0" presId="urn:microsoft.com/office/officeart/2005/8/layout/hierarchy2"/>
    <dgm:cxn modelId="{2A268E0D-72EA-4767-9F61-F384C94803AB}" type="presOf" srcId="{F52F6D92-56B6-4988-92A3-C49E5E227788}" destId="{8042E072-A537-40EC-8BF0-D9F88BFF0557}" srcOrd="0" destOrd="0" presId="urn:microsoft.com/office/officeart/2005/8/layout/hierarchy2"/>
    <dgm:cxn modelId="{B9A51F82-FF9F-4911-80D2-8038B94C5A2D}" srcId="{C9A6298D-B787-4929-81AA-7B29E68C1A30}" destId="{27713A0F-D564-4007-978D-F7EA1A5D4522}" srcOrd="0" destOrd="0" parTransId="{1CC30F67-0256-4D85-901A-786B0063FA6C}" sibTransId="{4F977C88-78BE-43C3-9A7D-C661FF82EEC6}"/>
    <dgm:cxn modelId="{21FBBF0E-41DE-41B6-ABD7-461DE143449B}" type="presOf" srcId="{1CC30F67-0256-4D85-901A-786B0063FA6C}" destId="{8530CE42-783F-408E-9EAA-C6F127724FDE}" srcOrd="1" destOrd="0" presId="urn:microsoft.com/office/officeart/2005/8/layout/hierarchy2"/>
    <dgm:cxn modelId="{637EAA6D-5667-4984-8246-855A5DFD2930}" type="presOf" srcId="{7386883D-1E11-4C96-B306-3314E14F5466}" destId="{43A788E5-0D20-4D0C-A5D4-394DFA408A52}" srcOrd="0" destOrd="0" presId="urn:microsoft.com/office/officeart/2005/8/layout/hierarchy2"/>
    <dgm:cxn modelId="{3B4825D0-844B-451A-AC4C-7E835874F0AA}" type="presOf" srcId="{8F6077DE-079B-48FC-8F85-FDA8CB1B6BC7}" destId="{0CAB078D-0559-49A4-B6A2-0CBE97806D8C}" srcOrd="0" destOrd="0" presId="urn:microsoft.com/office/officeart/2005/8/layout/hierarchy2"/>
    <dgm:cxn modelId="{A4D5A8C3-6490-4D31-A76B-3F1F44C0C1AA}" type="presOf" srcId="{465BEF9B-46A6-43D1-B251-84D8F0157647}" destId="{8E15BAE5-D637-47A3-9278-C85EA9CDC4B6}" srcOrd="0" destOrd="0" presId="urn:microsoft.com/office/officeart/2005/8/layout/hierarchy2"/>
    <dgm:cxn modelId="{CD44585C-409D-423E-BF09-8B821D4D489F}" type="presOf" srcId="{1CC30F67-0256-4D85-901A-786B0063FA6C}" destId="{1621B5B8-6E70-4A91-8D19-9933CF2A3D16}" srcOrd="0" destOrd="0" presId="urn:microsoft.com/office/officeart/2005/8/layout/hierarchy2"/>
    <dgm:cxn modelId="{A2DE11AA-CD89-4ACA-8786-BDFD3289C474}" srcId="{7386883D-1E11-4C96-B306-3314E14F5466}" destId="{E0D605B0-32EC-46AF-A04B-20643F129E92}" srcOrd="0" destOrd="0" parTransId="{2293C4E3-4E89-401C-9D1F-4FED6ED814F5}" sibTransId="{0938F0F1-ADFB-4876-AFC8-127C36D62079}"/>
    <dgm:cxn modelId="{B6C9BDDC-D0E3-42AA-A444-10E2F571F57E}" type="presOf" srcId="{2293C4E3-4E89-401C-9D1F-4FED6ED814F5}" destId="{326A5450-3759-4C59-8F67-B73455E889BC}" srcOrd="1" destOrd="0" presId="urn:microsoft.com/office/officeart/2005/8/layout/hierarchy2"/>
    <dgm:cxn modelId="{F6B417E4-6591-44C8-8E73-214B2746231F}" srcId="{7386883D-1E11-4C96-B306-3314E14F5466}" destId="{163D466C-4AE0-4262-8A11-10A9D3AB5E67}" srcOrd="1" destOrd="0" parTransId="{FED5A5B0-D1B4-4215-A0B1-7B0D08A4F2AD}" sibTransId="{BFC401DB-45DC-4FB6-87C3-ACFB925CAC3F}"/>
    <dgm:cxn modelId="{7E64BF9A-83B0-459F-A0D4-B1CB4FCFAD1F}" type="presOf" srcId="{0562E130-2E14-4151-968A-661B7AB415D4}" destId="{6C6F636A-0744-4931-A9D8-0253D9EDE8F0}" srcOrd="0" destOrd="0" presId="urn:microsoft.com/office/officeart/2005/8/layout/hierarchy2"/>
    <dgm:cxn modelId="{7691D586-C6FC-4ADD-BEBD-F705EA3E4765}" type="presOf" srcId="{11AABD24-4C03-43A6-A3FF-A348A0994D54}" destId="{E0DA690B-78A7-4935-A11C-7DE8A5517459}" srcOrd="1" destOrd="0" presId="urn:microsoft.com/office/officeart/2005/8/layout/hierarchy2"/>
    <dgm:cxn modelId="{B9DE78BF-D53D-4BDE-8F77-923529FDD114}" srcId="{F8CA9B49-4F66-4C53-A732-DDA67EAC8DC6}" destId="{8F6077DE-079B-48FC-8F85-FDA8CB1B6BC7}" srcOrd="0" destOrd="0" parTransId="{AB2C7876-7DB3-4342-A115-5C06AACD165D}" sibTransId="{2D060245-0139-44D2-9ED1-2FABC23E44AC}"/>
    <dgm:cxn modelId="{7D8FDA9B-E578-4982-83CD-A4DCFEF574CB}" srcId="{7386883D-1E11-4C96-B306-3314E14F5466}" destId="{680DFB77-AFAC-4A87-9E90-6161B3F25BC0}" srcOrd="2" destOrd="0" parTransId="{5C8F30EE-AFF9-4E0F-B81C-2BB99F0B8DE9}" sibTransId="{880A33B5-EFA8-408C-BAC1-95E7AC8E444E}"/>
    <dgm:cxn modelId="{2413636D-C0F8-4142-B304-C3C10FB83855}" type="presOf" srcId="{163D466C-4AE0-4262-8A11-10A9D3AB5E67}" destId="{742CBA70-29B5-4814-A307-EBDD47E588EA}" srcOrd="0" destOrd="0" presId="urn:microsoft.com/office/officeart/2005/8/layout/hierarchy2"/>
    <dgm:cxn modelId="{DF43F3F5-043C-4B92-B871-D0CA896D3F91}" type="presOf" srcId="{2293C4E3-4E89-401C-9D1F-4FED6ED814F5}" destId="{061EB889-D9B6-4D24-996F-8D59CCDC7F17}" srcOrd="0" destOrd="0" presId="urn:microsoft.com/office/officeart/2005/8/layout/hierarchy2"/>
    <dgm:cxn modelId="{6B76C309-8594-4194-9D9D-A517F50B07E8}" srcId="{C9A6298D-B787-4929-81AA-7B29E68C1A30}" destId="{0562E130-2E14-4151-968A-661B7AB415D4}" srcOrd="2" destOrd="0" parTransId="{F52F6D92-56B6-4988-92A3-C49E5E227788}" sibTransId="{345737E6-FF4C-4795-B136-1E899E128458}"/>
    <dgm:cxn modelId="{DCC6505F-6B56-43E5-9D18-5CF7FA2A56C9}" type="presOf" srcId="{27917E2C-8B09-4329-962B-C8E62B790EA6}" destId="{9F625895-9D34-4BBB-AC5A-54CAFACA59E1}" srcOrd="1" destOrd="0" presId="urn:microsoft.com/office/officeart/2005/8/layout/hierarchy2"/>
    <dgm:cxn modelId="{ACC341E8-E7BA-4667-84E3-84C80ABBE532}" type="presParOf" srcId="{8C108E3B-C846-4BCD-88D4-EF12ACB410E9}" destId="{6BBDE9F5-E6B8-47EE-9CA9-2E15146C493F}" srcOrd="0" destOrd="0" presId="urn:microsoft.com/office/officeart/2005/8/layout/hierarchy2"/>
    <dgm:cxn modelId="{8F67235F-4E12-44FA-9E21-C3000F68A332}" type="presParOf" srcId="{6BBDE9F5-E6B8-47EE-9CA9-2E15146C493F}" destId="{0CAB078D-0559-49A4-B6A2-0CBE97806D8C}" srcOrd="0" destOrd="0" presId="urn:microsoft.com/office/officeart/2005/8/layout/hierarchy2"/>
    <dgm:cxn modelId="{CD890AD5-43F6-4E4F-B3D1-491ADA61C283}" type="presParOf" srcId="{6BBDE9F5-E6B8-47EE-9CA9-2E15146C493F}" destId="{116DB8EF-8159-4DCF-AC64-EEB5B707E2EE}" srcOrd="1" destOrd="0" presId="urn:microsoft.com/office/officeart/2005/8/layout/hierarchy2"/>
    <dgm:cxn modelId="{789AA4B0-4E05-4151-A396-16E3F5F4DE00}" type="presParOf" srcId="{116DB8EF-8159-4DCF-AC64-EEB5B707E2EE}" destId="{ED8793BB-B1BE-4D70-8BD8-787B3612CE8D}" srcOrd="0" destOrd="0" presId="urn:microsoft.com/office/officeart/2005/8/layout/hierarchy2"/>
    <dgm:cxn modelId="{36776BA1-1331-4B8C-9935-E9536412A57F}" type="presParOf" srcId="{ED8793BB-B1BE-4D70-8BD8-787B3612CE8D}" destId="{9F625895-9D34-4BBB-AC5A-54CAFACA59E1}" srcOrd="0" destOrd="0" presId="urn:microsoft.com/office/officeart/2005/8/layout/hierarchy2"/>
    <dgm:cxn modelId="{A11DF87E-395B-47EA-8AFE-F2BD4E1D935C}" type="presParOf" srcId="{116DB8EF-8159-4DCF-AC64-EEB5B707E2EE}" destId="{8EC9DF7C-8608-4111-950C-148E142895CD}" srcOrd="1" destOrd="0" presId="urn:microsoft.com/office/officeart/2005/8/layout/hierarchy2"/>
    <dgm:cxn modelId="{DF3AB445-B0A0-45DD-B4FF-08E9B8A73669}" type="presParOf" srcId="{8EC9DF7C-8608-4111-950C-148E142895CD}" destId="{43A788E5-0D20-4D0C-A5D4-394DFA408A52}" srcOrd="0" destOrd="0" presId="urn:microsoft.com/office/officeart/2005/8/layout/hierarchy2"/>
    <dgm:cxn modelId="{5C7ECEF8-1606-48A8-879E-3CFF1F550630}" type="presParOf" srcId="{8EC9DF7C-8608-4111-950C-148E142895CD}" destId="{B6E17B80-7B53-4FA9-824A-71B066F567D5}" srcOrd="1" destOrd="0" presId="urn:microsoft.com/office/officeart/2005/8/layout/hierarchy2"/>
    <dgm:cxn modelId="{683E6344-80C3-49F8-A0DA-BA7AB8E52F6A}" type="presParOf" srcId="{B6E17B80-7B53-4FA9-824A-71B066F567D5}" destId="{061EB889-D9B6-4D24-996F-8D59CCDC7F17}" srcOrd="0" destOrd="0" presId="urn:microsoft.com/office/officeart/2005/8/layout/hierarchy2"/>
    <dgm:cxn modelId="{FC0DDF85-5F66-4C60-BBC5-4F360B1CEE00}" type="presParOf" srcId="{061EB889-D9B6-4D24-996F-8D59CCDC7F17}" destId="{326A5450-3759-4C59-8F67-B73455E889BC}" srcOrd="0" destOrd="0" presId="urn:microsoft.com/office/officeart/2005/8/layout/hierarchy2"/>
    <dgm:cxn modelId="{9EBB4E75-738C-4709-8CEF-D8CA473A710C}" type="presParOf" srcId="{B6E17B80-7B53-4FA9-824A-71B066F567D5}" destId="{5838E7FA-9F4C-412D-83B7-447D38BD2CC5}" srcOrd="1" destOrd="0" presId="urn:microsoft.com/office/officeart/2005/8/layout/hierarchy2"/>
    <dgm:cxn modelId="{6601C5CA-24F8-417F-98F1-F4497C360481}" type="presParOf" srcId="{5838E7FA-9F4C-412D-83B7-447D38BD2CC5}" destId="{B7E35135-17C4-4228-A775-60CB4E04B0A6}" srcOrd="0" destOrd="0" presId="urn:microsoft.com/office/officeart/2005/8/layout/hierarchy2"/>
    <dgm:cxn modelId="{792843E5-BB4C-4F8D-B6FD-B53CE2EE8E18}" type="presParOf" srcId="{5838E7FA-9F4C-412D-83B7-447D38BD2CC5}" destId="{48EB83F1-5D04-46EC-A7D8-B8851F5AAB0F}" srcOrd="1" destOrd="0" presId="urn:microsoft.com/office/officeart/2005/8/layout/hierarchy2"/>
    <dgm:cxn modelId="{02A606FB-4094-427A-BF33-C60ED6BADCF4}" type="presParOf" srcId="{B6E17B80-7B53-4FA9-824A-71B066F567D5}" destId="{2B395712-5847-4817-ACE0-93AA6F97203C}" srcOrd="2" destOrd="0" presId="urn:microsoft.com/office/officeart/2005/8/layout/hierarchy2"/>
    <dgm:cxn modelId="{6630F662-6AC9-4C97-9C43-464C87056578}" type="presParOf" srcId="{2B395712-5847-4817-ACE0-93AA6F97203C}" destId="{0CF0FCA9-6E7B-4DD3-87F2-02357D558294}" srcOrd="0" destOrd="0" presId="urn:microsoft.com/office/officeart/2005/8/layout/hierarchy2"/>
    <dgm:cxn modelId="{BFC45459-F84D-4443-98F4-39B02E0C4749}" type="presParOf" srcId="{B6E17B80-7B53-4FA9-824A-71B066F567D5}" destId="{58DFCA81-98E6-4655-8E50-7D02C1B2BC82}" srcOrd="3" destOrd="0" presId="urn:microsoft.com/office/officeart/2005/8/layout/hierarchy2"/>
    <dgm:cxn modelId="{6FAF035E-1071-4F60-908F-7AB9ED52077E}" type="presParOf" srcId="{58DFCA81-98E6-4655-8E50-7D02C1B2BC82}" destId="{742CBA70-29B5-4814-A307-EBDD47E588EA}" srcOrd="0" destOrd="0" presId="urn:microsoft.com/office/officeart/2005/8/layout/hierarchy2"/>
    <dgm:cxn modelId="{5248F24B-B2FB-42DC-91FC-EF17DB7D6BB0}" type="presParOf" srcId="{58DFCA81-98E6-4655-8E50-7D02C1B2BC82}" destId="{151D7BE4-DE6E-4C40-A73D-E2F4643A5199}" srcOrd="1" destOrd="0" presId="urn:microsoft.com/office/officeart/2005/8/layout/hierarchy2"/>
    <dgm:cxn modelId="{78035D9A-BE4E-4F80-BC2B-82E8E6FAA07C}" type="presParOf" srcId="{B6E17B80-7B53-4FA9-824A-71B066F567D5}" destId="{FD75BA21-3606-4A5C-B59A-EB63BAE31DBA}" srcOrd="4" destOrd="0" presId="urn:microsoft.com/office/officeart/2005/8/layout/hierarchy2"/>
    <dgm:cxn modelId="{EE27290E-6F6C-4B12-B5C7-6DFFC91CA6ED}" type="presParOf" srcId="{FD75BA21-3606-4A5C-B59A-EB63BAE31DBA}" destId="{82156A13-9B41-4A18-91E2-317C3134E789}" srcOrd="0" destOrd="0" presId="urn:microsoft.com/office/officeart/2005/8/layout/hierarchy2"/>
    <dgm:cxn modelId="{42B9A7D1-AEA6-4C66-8713-E40BFCAA8A90}" type="presParOf" srcId="{B6E17B80-7B53-4FA9-824A-71B066F567D5}" destId="{AAF73E12-6D8B-4DF0-8C4D-050FE7388C55}" srcOrd="5" destOrd="0" presId="urn:microsoft.com/office/officeart/2005/8/layout/hierarchy2"/>
    <dgm:cxn modelId="{0FA58A5F-B6EA-4FD7-874A-805E26827C15}" type="presParOf" srcId="{AAF73E12-6D8B-4DF0-8C4D-050FE7388C55}" destId="{7FB2BE00-493F-4748-8191-BFB0BEC021A5}" srcOrd="0" destOrd="0" presId="urn:microsoft.com/office/officeart/2005/8/layout/hierarchy2"/>
    <dgm:cxn modelId="{4A01AF73-E4DD-4F88-9127-4ACB13DE6DCF}" type="presParOf" srcId="{AAF73E12-6D8B-4DF0-8C4D-050FE7388C55}" destId="{B1ECD3F8-2023-4D13-923C-87BBEAD7D09E}" srcOrd="1" destOrd="0" presId="urn:microsoft.com/office/officeart/2005/8/layout/hierarchy2"/>
    <dgm:cxn modelId="{3B102BCD-5AFD-4EE9-A033-5C46C566C398}" type="presParOf" srcId="{116DB8EF-8159-4DCF-AC64-EEB5B707E2EE}" destId="{AD500FB0-FE1F-47A0-AF05-19E1881121A4}" srcOrd="2" destOrd="0" presId="urn:microsoft.com/office/officeart/2005/8/layout/hierarchy2"/>
    <dgm:cxn modelId="{3701AAEC-9872-40AA-A7BA-E60C45A4D2DE}" type="presParOf" srcId="{AD500FB0-FE1F-47A0-AF05-19E1881121A4}" destId="{E0DA690B-78A7-4935-A11C-7DE8A5517459}" srcOrd="0" destOrd="0" presId="urn:microsoft.com/office/officeart/2005/8/layout/hierarchy2"/>
    <dgm:cxn modelId="{E7771312-390B-4CCA-9872-277B9F0BAB42}" type="presParOf" srcId="{116DB8EF-8159-4DCF-AC64-EEB5B707E2EE}" destId="{83B1FC78-19DE-496A-AB56-18A14E681D77}" srcOrd="3" destOrd="0" presId="urn:microsoft.com/office/officeart/2005/8/layout/hierarchy2"/>
    <dgm:cxn modelId="{D208E343-6654-486F-B965-2B1FFB361090}" type="presParOf" srcId="{83B1FC78-19DE-496A-AB56-18A14E681D77}" destId="{99E9AD0C-FBB1-4B27-9879-F5AAE697FFC5}" srcOrd="0" destOrd="0" presId="urn:microsoft.com/office/officeart/2005/8/layout/hierarchy2"/>
    <dgm:cxn modelId="{473B26A6-10A0-4AE2-9C3B-60740E4DEE43}" type="presParOf" srcId="{83B1FC78-19DE-496A-AB56-18A14E681D77}" destId="{B7014AFE-5DA9-4B7C-9A35-20953E200635}" srcOrd="1" destOrd="0" presId="urn:microsoft.com/office/officeart/2005/8/layout/hierarchy2"/>
    <dgm:cxn modelId="{A6BE39B4-5734-4C48-8675-2975DF5E3303}" type="presParOf" srcId="{B7014AFE-5DA9-4B7C-9A35-20953E200635}" destId="{1621B5B8-6E70-4A91-8D19-9933CF2A3D16}" srcOrd="0" destOrd="0" presId="urn:microsoft.com/office/officeart/2005/8/layout/hierarchy2"/>
    <dgm:cxn modelId="{49541A4B-4704-4DF2-86A0-A8E97C0F7279}" type="presParOf" srcId="{1621B5B8-6E70-4A91-8D19-9933CF2A3D16}" destId="{8530CE42-783F-408E-9EAA-C6F127724FDE}" srcOrd="0" destOrd="0" presId="urn:microsoft.com/office/officeart/2005/8/layout/hierarchy2"/>
    <dgm:cxn modelId="{57A4604B-25CD-4813-B43C-0CF264D0486F}" type="presParOf" srcId="{B7014AFE-5DA9-4B7C-9A35-20953E200635}" destId="{27E0DAB8-EA73-43DC-93C3-5B8DF9B6B34F}" srcOrd="1" destOrd="0" presId="urn:microsoft.com/office/officeart/2005/8/layout/hierarchy2"/>
    <dgm:cxn modelId="{BFCDC5CF-B8FA-4BB2-BF84-EECF7B83C1B4}" type="presParOf" srcId="{27E0DAB8-EA73-43DC-93C3-5B8DF9B6B34F}" destId="{92D09820-2C19-4FE4-9F5E-8407CBC14C1F}" srcOrd="0" destOrd="0" presId="urn:microsoft.com/office/officeart/2005/8/layout/hierarchy2"/>
    <dgm:cxn modelId="{5C8EF2BB-6DC3-46DD-9B68-8743A7BB4940}" type="presParOf" srcId="{27E0DAB8-EA73-43DC-93C3-5B8DF9B6B34F}" destId="{324B3A81-E292-407C-8A58-CDA7726B79E0}" srcOrd="1" destOrd="0" presId="urn:microsoft.com/office/officeart/2005/8/layout/hierarchy2"/>
    <dgm:cxn modelId="{50BF0B9C-85E6-4AD4-AB6D-AC8509E33D45}" type="presParOf" srcId="{B7014AFE-5DA9-4B7C-9A35-20953E200635}" destId="{7F895691-01F0-490B-9DF1-BE3C3AFEF70D}" srcOrd="2" destOrd="0" presId="urn:microsoft.com/office/officeart/2005/8/layout/hierarchy2"/>
    <dgm:cxn modelId="{C64DF204-6408-4DB3-BDFA-F7D56DBB830E}" type="presParOf" srcId="{7F895691-01F0-490B-9DF1-BE3C3AFEF70D}" destId="{7077D4FF-0BDB-4178-894F-9A34E74DE4FA}" srcOrd="0" destOrd="0" presId="urn:microsoft.com/office/officeart/2005/8/layout/hierarchy2"/>
    <dgm:cxn modelId="{170566E5-35F7-4107-862C-BD8BA36D4B9D}" type="presParOf" srcId="{B7014AFE-5DA9-4B7C-9A35-20953E200635}" destId="{CCF8060D-0BB5-4B0F-A6FC-AFEAE0AE379C}" srcOrd="3" destOrd="0" presId="urn:microsoft.com/office/officeart/2005/8/layout/hierarchy2"/>
    <dgm:cxn modelId="{898DDB33-2980-4C8B-9968-78714A0F776B}" type="presParOf" srcId="{CCF8060D-0BB5-4B0F-A6FC-AFEAE0AE379C}" destId="{8E15BAE5-D637-47A3-9278-C85EA9CDC4B6}" srcOrd="0" destOrd="0" presId="urn:microsoft.com/office/officeart/2005/8/layout/hierarchy2"/>
    <dgm:cxn modelId="{B3F25C7A-991A-4CDD-9390-668151CAD780}" type="presParOf" srcId="{CCF8060D-0BB5-4B0F-A6FC-AFEAE0AE379C}" destId="{A20B6375-5128-4E80-AD15-C560766BA589}" srcOrd="1" destOrd="0" presId="urn:microsoft.com/office/officeart/2005/8/layout/hierarchy2"/>
    <dgm:cxn modelId="{858724C8-593E-4C9F-B402-021ADF523829}" type="presParOf" srcId="{B7014AFE-5DA9-4B7C-9A35-20953E200635}" destId="{8042E072-A537-40EC-8BF0-D9F88BFF0557}" srcOrd="4" destOrd="0" presId="urn:microsoft.com/office/officeart/2005/8/layout/hierarchy2"/>
    <dgm:cxn modelId="{E025F337-B1A7-446F-9D99-F6C89AFF99C5}" type="presParOf" srcId="{8042E072-A537-40EC-8BF0-D9F88BFF0557}" destId="{1EC640AF-C9C0-4721-A55D-E0E34E9807DE}" srcOrd="0" destOrd="0" presId="urn:microsoft.com/office/officeart/2005/8/layout/hierarchy2"/>
    <dgm:cxn modelId="{EB3A9E92-A44C-4B5F-8E25-05EA39BA17D4}" type="presParOf" srcId="{B7014AFE-5DA9-4B7C-9A35-20953E200635}" destId="{13930DD3-1C98-4916-B89E-A4BE4566804E}" srcOrd="5" destOrd="0" presId="urn:microsoft.com/office/officeart/2005/8/layout/hierarchy2"/>
    <dgm:cxn modelId="{F4B87C31-0CD0-4005-AB71-972FE4ECA382}" type="presParOf" srcId="{13930DD3-1C98-4916-B89E-A4BE4566804E}" destId="{6C6F636A-0744-4931-A9D8-0253D9EDE8F0}" srcOrd="0" destOrd="0" presId="urn:microsoft.com/office/officeart/2005/8/layout/hierarchy2"/>
    <dgm:cxn modelId="{5FF5B469-4618-4C7C-BDA9-8239DD3E09C1}" type="presParOf" srcId="{13930DD3-1C98-4916-B89E-A4BE4566804E}" destId="{F83D1EDA-04E3-4DF7-9B45-6C3B9CE9C3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8DB9D-D460-4776-B42F-C71CE8B8A275}" type="datetimeFigureOut">
              <a:rPr lang="en-US" smtClean="0"/>
              <a:t>6/1/2016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AF0D1-7684-43BE-A471-0DD76531A653}" type="slidenum">
              <a:rPr lang="en-US" smtClean="0"/>
              <a:t>‹#›</a:t>
            </a:fld>
            <a:endParaRPr lang="en-US" dirty="0"/>
          </a:p>
        </p:txBody>
      </p:sp>
    </p:spTree>
    <p:extLst>
      <p:ext uri="{BB962C8B-B14F-4D97-AF65-F5344CB8AC3E}">
        <p14:creationId xmlns:p14="http://schemas.microsoft.com/office/powerpoint/2010/main" val="42893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a:t>
            </a:r>
            <a:r>
              <a:rPr lang="en-US" baseline="0" dirty="0"/>
              <a:t> Energy Industries Association, since 2006, costs to install solar have dropped by 73%, and residential solar costs have declined 45% since 2010</a:t>
            </a:r>
            <a:endParaRPr lang="en-US" dirty="0"/>
          </a:p>
        </p:txBody>
      </p:sp>
      <p:sp>
        <p:nvSpPr>
          <p:cNvPr id="4" name="Slide Number Placeholder 3"/>
          <p:cNvSpPr>
            <a:spLocks noGrp="1"/>
          </p:cNvSpPr>
          <p:nvPr>
            <p:ph type="sldNum" sz="quarter" idx="10"/>
          </p:nvPr>
        </p:nvSpPr>
        <p:spPr/>
        <p:txBody>
          <a:bodyPr/>
          <a:lstStyle/>
          <a:p>
            <a:fld id="{C9EAF0D1-7684-43BE-A471-0DD76531A653}" type="slidenum">
              <a:rPr lang="en-US" smtClean="0"/>
              <a:t>3</a:t>
            </a:fld>
            <a:endParaRPr lang="en-US" dirty="0"/>
          </a:p>
        </p:txBody>
      </p:sp>
    </p:spTree>
    <p:extLst>
      <p:ext uri="{BB962C8B-B14F-4D97-AF65-F5344CB8AC3E}">
        <p14:creationId xmlns:p14="http://schemas.microsoft.com/office/powerpoint/2010/main" val="199247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Rooftop solar markets are</a:t>
            </a:r>
            <a:r>
              <a:rPr lang="en-US" baseline="0" dirty="0"/>
              <a:t> p</a:t>
            </a:r>
            <a:r>
              <a:rPr lang="en-US" dirty="0"/>
              <a:t>rominently based off of full retail NEM. Which</a:t>
            </a:r>
            <a:r>
              <a:rPr lang="en-US" baseline="0" dirty="0"/>
              <a:t> has led to policy fights, uneven roll out of DG within markets, and business uncertainty solar installers. </a:t>
            </a:r>
            <a:endParaRPr lang="en-US" dirty="0"/>
          </a:p>
        </p:txBody>
      </p:sp>
      <p:sp>
        <p:nvSpPr>
          <p:cNvPr id="4" name="Slide Number Placeholder 3"/>
          <p:cNvSpPr>
            <a:spLocks noGrp="1"/>
          </p:cNvSpPr>
          <p:nvPr>
            <p:ph type="sldNum" sz="quarter" idx="10"/>
          </p:nvPr>
        </p:nvSpPr>
        <p:spPr/>
        <p:txBody>
          <a:bodyPr/>
          <a:lstStyle/>
          <a:p>
            <a:fld id="{C9EAF0D1-7684-43BE-A471-0DD76531A653}" type="slidenum">
              <a:rPr lang="en-US" smtClean="0"/>
              <a:t>4</a:t>
            </a:fld>
            <a:endParaRPr lang="en-US" dirty="0"/>
          </a:p>
        </p:txBody>
      </p:sp>
    </p:spTree>
    <p:extLst>
      <p:ext uri="{BB962C8B-B14F-4D97-AF65-F5344CB8AC3E}">
        <p14:creationId xmlns:p14="http://schemas.microsoft.com/office/powerpoint/2010/main" val="375749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unclear how technology will evolve. DG lacks</a:t>
            </a:r>
            <a:r>
              <a:rPr lang="en-US" baseline="0" dirty="0"/>
              <a:t> economies of scale but may be able to make up for it with location specific value stacking. The future is likely some combination of both. Which means we have to think about the systems we put in place today.</a:t>
            </a:r>
            <a:endParaRPr lang="en-US" dirty="0"/>
          </a:p>
        </p:txBody>
      </p:sp>
      <p:sp>
        <p:nvSpPr>
          <p:cNvPr id="4" name="Slide Number Placeholder 3"/>
          <p:cNvSpPr>
            <a:spLocks noGrp="1"/>
          </p:cNvSpPr>
          <p:nvPr>
            <p:ph type="sldNum" sz="quarter" idx="10"/>
          </p:nvPr>
        </p:nvSpPr>
        <p:spPr/>
        <p:txBody>
          <a:bodyPr/>
          <a:lstStyle/>
          <a:p>
            <a:fld id="{C9EAF0D1-7684-43BE-A471-0DD76531A653}" type="slidenum">
              <a:rPr lang="en-US" smtClean="0"/>
              <a:t>21</a:t>
            </a:fld>
            <a:endParaRPr lang="en-US" dirty="0"/>
          </a:p>
        </p:txBody>
      </p:sp>
    </p:spTree>
    <p:extLst>
      <p:ext uri="{BB962C8B-B14F-4D97-AF65-F5344CB8AC3E}">
        <p14:creationId xmlns:p14="http://schemas.microsoft.com/office/powerpoint/2010/main" val="330683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26979" name="Rectangle 3"/>
          <p:cNvSpPr>
            <a:spLocks noGrp="1" noChangeArrowheads="1"/>
          </p:cNvSpPr>
          <p:nvPr>
            <p:ph type="ctrTitle"/>
          </p:nvPr>
        </p:nvSpPr>
        <p:spPr bwMode="auto">
          <a:xfrm>
            <a:off x="692619" y="728962"/>
            <a:ext cx="8009838" cy="1045083"/>
          </a:xfrm>
        </p:spPr>
        <p:txBody>
          <a:bodyPr/>
          <a:lstStyle>
            <a:lvl1pPr>
              <a:defRPr sz="3200" b="0"/>
            </a:lvl1pPr>
          </a:lstStyle>
          <a:p>
            <a:r>
              <a:rPr lang="en-US"/>
              <a:t>Click to edit Master title style</a:t>
            </a:r>
            <a:endParaRPr lang="en-US" dirty="0"/>
          </a:p>
        </p:txBody>
      </p:sp>
      <p:sp>
        <p:nvSpPr>
          <p:cNvPr id="126980" name="Rectangle 4"/>
          <p:cNvSpPr>
            <a:spLocks noGrp="1" noChangeArrowheads="1"/>
          </p:cNvSpPr>
          <p:nvPr>
            <p:ph type="subTitle" idx="1"/>
          </p:nvPr>
        </p:nvSpPr>
        <p:spPr bwMode="auto">
          <a:xfrm>
            <a:off x="692619" y="1853611"/>
            <a:ext cx="8009838" cy="323165"/>
          </a:xfrm>
        </p:spPr>
        <p:txBody>
          <a:bodyPr anchor="b">
            <a:spAutoFit/>
          </a:bodyPr>
          <a:lstStyle>
            <a:lvl1pPr marL="0" indent="0">
              <a:buClrTx/>
              <a:buFontTx/>
              <a:buNone/>
              <a:defRPr>
                <a:solidFill>
                  <a:srgbClr val="002060"/>
                </a:solidFill>
              </a:defRPr>
            </a:lvl1pPr>
          </a:lstStyle>
          <a:p>
            <a:r>
              <a:rPr lang="en-US"/>
              <a:t>Click to edit Master subtitle style</a:t>
            </a:r>
            <a:endParaRPr lang="en-US" dirty="0"/>
          </a:p>
        </p:txBody>
      </p:sp>
      <p:sp>
        <p:nvSpPr>
          <p:cNvPr id="14" name="Content Placeholder 13"/>
          <p:cNvSpPr>
            <a:spLocks noGrp="1"/>
          </p:cNvSpPr>
          <p:nvPr>
            <p:ph sz="quarter" idx="10" hasCustomPrompt="1"/>
          </p:nvPr>
        </p:nvSpPr>
        <p:spPr>
          <a:xfrm>
            <a:off x="692619" y="5258643"/>
            <a:ext cx="8009838" cy="248521"/>
          </a:xfrm>
        </p:spPr>
        <p:txBody>
          <a:bodyPr/>
          <a:lstStyle>
            <a:lvl1pPr marL="0" indent="0">
              <a:buNone/>
              <a:defRPr sz="1600" baseline="0">
                <a:solidFill>
                  <a:srgbClr val="002060"/>
                </a:solidFill>
              </a:defRPr>
            </a:lvl1pPr>
          </a:lstStyle>
          <a:p>
            <a:pPr lvl="0"/>
            <a:r>
              <a:rPr lang="en-US" dirty="0"/>
              <a:t>Click to edit Master presenter name and title</a:t>
            </a:r>
          </a:p>
        </p:txBody>
      </p:sp>
      <p:sp>
        <p:nvSpPr>
          <p:cNvPr id="16" name="Text Placeholder 15"/>
          <p:cNvSpPr>
            <a:spLocks noGrp="1"/>
          </p:cNvSpPr>
          <p:nvPr>
            <p:ph type="body" sz="quarter" idx="11" hasCustomPrompt="1"/>
          </p:nvPr>
        </p:nvSpPr>
        <p:spPr>
          <a:xfrm>
            <a:off x="692620" y="5571254"/>
            <a:ext cx="8009838" cy="240971"/>
          </a:xfrm>
        </p:spPr>
        <p:txBody>
          <a:bodyPr/>
          <a:lstStyle>
            <a:lvl1pPr marL="0" indent="0">
              <a:buNone/>
              <a:defRPr sz="1400" baseline="0"/>
            </a:lvl1pPr>
          </a:lstStyle>
          <a:p>
            <a:pPr lvl="0"/>
            <a:r>
              <a:rPr lang="en-US" dirty="0"/>
              <a:t>Click to edit Master date and venue</a:t>
            </a:r>
          </a:p>
        </p:txBody>
      </p:sp>
    </p:spTree>
    <p:extLst>
      <p:ext uri="{BB962C8B-B14F-4D97-AF65-F5344CB8AC3E}">
        <p14:creationId xmlns:p14="http://schemas.microsoft.com/office/powerpoint/2010/main" val="219455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93926" y="796506"/>
            <a:ext cx="8308529" cy="5436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xfrm>
            <a:off x="4495800" y="6612523"/>
            <a:ext cx="445872" cy="169277"/>
          </a:xfrm>
          <a:ln/>
        </p:spPr>
        <p:txBody>
          <a:bodyPr/>
          <a:lstStyle>
            <a:lvl1pPr>
              <a:defRPr sz="1100"/>
            </a:lvl1pPr>
          </a:lstStyle>
          <a:p>
            <a:fld id="{90C2363B-85AE-E24A-BB38-D9184343F7A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70281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gray">
          <a:xfrm>
            <a:off x="393927" y="135468"/>
            <a:ext cx="8308529" cy="4767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US" dirty="0"/>
          </a:p>
        </p:txBody>
      </p:sp>
      <p:sp>
        <p:nvSpPr>
          <p:cNvPr id="1027" name="Rectangle 4"/>
          <p:cNvSpPr>
            <a:spLocks noGrp="1" noChangeArrowheads="1"/>
          </p:cNvSpPr>
          <p:nvPr>
            <p:ph type="body" idx="1"/>
          </p:nvPr>
        </p:nvSpPr>
        <p:spPr bwMode="gray">
          <a:xfrm>
            <a:off x="600269" y="638851"/>
            <a:ext cx="7895844" cy="45455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5958" name="Rectangle 6"/>
          <p:cNvSpPr>
            <a:spLocks noGrp="1" noChangeArrowheads="1"/>
          </p:cNvSpPr>
          <p:nvPr>
            <p:ph type="sldNum" sz="quarter" idx="4"/>
          </p:nvPr>
        </p:nvSpPr>
        <p:spPr bwMode="gray">
          <a:xfrm>
            <a:off x="4512096" y="6613226"/>
            <a:ext cx="445872" cy="16927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b="0" u="none">
                <a:latin typeface="Calibri" pitchFamily="-110" charset="0"/>
              </a:defRPr>
            </a:lvl1pPr>
          </a:lstStyle>
          <a:p>
            <a:pPr fontAlgn="base">
              <a:spcBef>
                <a:spcPct val="0"/>
              </a:spcBef>
              <a:spcAft>
                <a:spcPct val="0"/>
              </a:spcAft>
            </a:pPr>
            <a:fld id="{4FB9B09C-489F-BC4A-8B4A-439C7C9C5B7C}" type="slidenum">
              <a:rPr lang="en-US" sz="1100">
                <a:solidFill>
                  <a:srgbClr val="000000"/>
                </a:solidFill>
                <a:ea typeface="ＭＳ Ｐゴシック" pitchFamily="-110" charset="-128"/>
              </a:rPr>
              <a:pPr fontAlgn="base">
                <a:spcBef>
                  <a:spcPct val="0"/>
                </a:spcBef>
                <a:spcAft>
                  <a:spcPct val="0"/>
                </a:spcAft>
              </a:pPr>
              <a:t>‹#›</a:t>
            </a:fld>
            <a:endParaRPr lang="en-US" sz="1100" dirty="0">
              <a:solidFill>
                <a:srgbClr val="000000"/>
              </a:solidFill>
              <a:ea typeface="ＭＳ Ｐゴシック" pitchFamily="-110" charset="-128"/>
            </a:endParaRPr>
          </a:p>
        </p:txBody>
      </p:sp>
      <p:sp>
        <p:nvSpPr>
          <p:cNvPr id="125974" name="Line 22"/>
          <p:cNvSpPr>
            <a:spLocks noChangeShapeType="1"/>
          </p:cNvSpPr>
          <p:nvPr/>
        </p:nvSpPr>
        <p:spPr bwMode="auto">
          <a:xfrm>
            <a:off x="393927" y="643993"/>
            <a:ext cx="8308529" cy="0"/>
          </a:xfrm>
          <a:prstGeom prst="line">
            <a:avLst/>
          </a:prstGeom>
          <a:noFill/>
          <a:ln w="28575">
            <a:solidFill>
              <a:schemeClr val="folHlink"/>
            </a:solidFill>
            <a:round/>
            <a:headEnd/>
            <a:tailEnd/>
          </a:ln>
          <a:effectLst/>
        </p:spPr>
        <p:txBody>
          <a:bodyPr lIns="83119" tIns="41559" rIns="83119" bIns="41559">
            <a:prstTxWarp prst="textNoShape">
              <a:avLst/>
            </a:prstTxWarp>
          </a:bodyPr>
          <a:lstStyle/>
          <a:p>
            <a:pPr fontAlgn="base">
              <a:spcBef>
                <a:spcPct val="0"/>
              </a:spcBef>
              <a:spcAft>
                <a:spcPct val="0"/>
              </a:spcAft>
              <a:defRPr/>
            </a:pPr>
            <a:endParaRPr lang="en-US" sz="1100" b="1" u="sng" dirty="0">
              <a:solidFill>
                <a:srgbClr val="000000"/>
              </a:solidFill>
              <a:latin typeface="Arial" pitchFamily="-108" charset="0"/>
              <a:ea typeface="ＭＳ Ｐゴシック" pitchFamily="-110" charset="-128"/>
            </a:endParaRPr>
          </a:p>
        </p:txBody>
      </p:sp>
      <p:sp>
        <p:nvSpPr>
          <p:cNvPr id="125978" name="Line 26"/>
          <p:cNvSpPr>
            <a:spLocks noChangeShapeType="1"/>
          </p:cNvSpPr>
          <p:nvPr/>
        </p:nvSpPr>
        <p:spPr bwMode="auto">
          <a:xfrm>
            <a:off x="393927" y="6334015"/>
            <a:ext cx="8308529" cy="0"/>
          </a:xfrm>
          <a:prstGeom prst="line">
            <a:avLst/>
          </a:prstGeom>
          <a:noFill/>
          <a:ln w="9525">
            <a:solidFill>
              <a:schemeClr val="folHlink"/>
            </a:solidFill>
            <a:round/>
            <a:headEnd/>
            <a:tailEnd/>
          </a:ln>
          <a:effectLst/>
        </p:spPr>
        <p:txBody>
          <a:bodyPr lIns="83119" tIns="41559" rIns="83119" bIns="41559">
            <a:prstTxWarp prst="textNoShape">
              <a:avLst/>
            </a:prstTxWarp>
          </a:bodyPr>
          <a:lstStyle/>
          <a:p>
            <a:pPr fontAlgn="base">
              <a:spcBef>
                <a:spcPct val="0"/>
              </a:spcBef>
              <a:spcAft>
                <a:spcPct val="0"/>
              </a:spcAft>
              <a:defRPr/>
            </a:pPr>
            <a:endParaRPr lang="en-US" sz="1100" b="1" u="sng" dirty="0">
              <a:solidFill>
                <a:srgbClr val="000000"/>
              </a:solidFill>
              <a:latin typeface="Arial" pitchFamily="-108" charset="0"/>
              <a:ea typeface="ＭＳ Ｐゴシック" pitchFamily="-110" charset="-128"/>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73656" y="5675346"/>
            <a:ext cx="1828800" cy="942975"/>
          </a:xfrm>
          <a:prstGeom prst="rect">
            <a:avLst/>
          </a:prstGeom>
        </p:spPr>
      </p:pic>
    </p:spTree>
    <p:extLst>
      <p:ext uri="{BB962C8B-B14F-4D97-AF65-F5344CB8AC3E}">
        <p14:creationId xmlns:p14="http://schemas.microsoft.com/office/powerpoint/2010/main" val="1423828280"/>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878" rtl="0" eaLnBrk="1" fontAlgn="base" hangingPunct="1">
        <a:lnSpc>
          <a:spcPts val="2363"/>
        </a:lnSpc>
        <a:spcBef>
          <a:spcPct val="0"/>
        </a:spcBef>
        <a:spcAft>
          <a:spcPct val="0"/>
        </a:spcAft>
        <a:defRPr sz="2900">
          <a:solidFill>
            <a:schemeClr val="tx1"/>
          </a:solidFill>
          <a:latin typeface="+mj-lt"/>
          <a:ea typeface="ＭＳ Ｐゴシック" pitchFamily="-110" charset="-128"/>
          <a:cs typeface="ＭＳ Ｐゴシック" pitchFamily="-110" charset="-128"/>
        </a:defRPr>
      </a:lvl1pPr>
      <a:lvl2pPr algn="l" defTabSz="914878" rtl="0" eaLnBrk="1" fontAlgn="base" hangingPunct="1">
        <a:lnSpc>
          <a:spcPts val="2363"/>
        </a:lnSpc>
        <a:spcBef>
          <a:spcPct val="0"/>
        </a:spcBef>
        <a:spcAft>
          <a:spcPct val="0"/>
        </a:spcAft>
        <a:defRPr sz="2900">
          <a:solidFill>
            <a:schemeClr val="tx1"/>
          </a:solidFill>
          <a:latin typeface="Calibri" pitchFamily="-108" charset="0"/>
          <a:ea typeface="ＭＳ Ｐゴシック" pitchFamily="-110" charset="-128"/>
          <a:cs typeface="ＭＳ Ｐゴシック" pitchFamily="-110" charset="-128"/>
        </a:defRPr>
      </a:lvl2pPr>
      <a:lvl3pPr algn="l" defTabSz="914878" rtl="0" eaLnBrk="1" fontAlgn="base" hangingPunct="1">
        <a:lnSpc>
          <a:spcPts val="2363"/>
        </a:lnSpc>
        <a:spcBef>
          <a:spcPct val="0"/>
        </a:spcBef>
        <a:spcAft>
          <a:spcPct val="0"/>
        </a:spcAft>
        <a:defRPr sz="2900">
          <a:solidFill>
            <a:schemeClr val="tx1"/>
          </a:solidFill>
          <a:latin typeface="Calibri" pitchFamily="-108" charset="0"/>
          <a:ea typeface="ＭＳ Ｐゴシック" pitchFamily="-110" charset="-128"/>
          <a:cs typeface="ＭＳ Ｐゴシック" pitchFamily="-110" charset="-128"/>
        </a:defRPr>
      </a:lvl3pPr>
      <a:lvl4pPr algn="l" defTabSz="914878" rtl="0" eaLnBrk="1" fontAlgn="base" hangingPunct="1">
        <a:lnSpc>
          <a:spcPts val="2363"/>
        </a:lnSpc>
        <a:spcBef>
          <a:spcPct val="0"/>
        </a:spcBef>
        <a:spcAft>
          <a:spcPct val="0"/>
        </a:spcAft>
        <a:defRPr sz="2900">
          <a:solidFill>
            <a:schemeClr val="tx1"/>
          </a:solidFill>
          <a:latin typeface="Calibri" pitchFamily="-108" charset="0"/>
          <a:ea typeface="ＭＳ Ｐゴシック" pitchFamily="-110" charset="-128"/>
          <a:cs typeface="ＭＳ Ｐゴシック" pitchFamily="-110" charset="-128"/>
        </a:defRPr>
      </a:lvl4pPr>
      <a:lvl5pPr algn="l" defTabSz="914878" rtl="0" eaLnBrk="1" fontAlgn="base" hangingPunct="1">
        <a:lnSpc>
          <a:spcPts val="2363"/>
        </a:lnSpc>
        <a:spcBef>
          <a:spcPct val="0"/>
        </a:spcBef>
        <a:spcAft>
          <a:spcPct val="0"/>
        </a:spcAft>
        <a:defRPr sz="2900">
          <a:solidFill>
            <a:schemeClr val="tx1"/>
          </a:solidFill>
          <a:latin typeface="Calibri" pitchFamily="-108" charset="0"/>
          <a:ea typeface="ＭＳ Ｐゴシック" pitchFamily="-110" charset="-128"/>
          <a:cs typeface="ＭＳ Ｐゴシック" pitchFamily="-110" charset="-128"/>
        </a:defRPr>
      </a:lvl5pPr>
      <a:lvl6pPr marL="415591" algn="l" defTabSz="914878" rtl="0" eaLnBrk="1" fontAlgn="base" hangingPunct="1">
        <a:lnSpc>
          <a:spcPts val="2363"/>
        </a:lnSpc>
        <a:spcBef>
          <a:spcPct val="0"/>
        </a:spcBef>
        <a:spcAft>
          <a:spcPct val="0"/>
        </a:spcAft>
        <a:defRPr sz="2900">
          <a:solidFill>
            <a:schemeClr val="tx1"/>
          </a:solidFill>
          <a:latin typeface="Calibri" pitchFamily="-108" charset="0"/>
        </a:defRPr>
      </a:lvl6pPr>
      <a:lvl7pPr marL="831182" algn="l" defTabSz="914878" rtl="0" eaLnBrk="1" fontAlgn="base" hangingPunct="1">
        <a:lnSpc>
          <a:spcPts val="2363"/>
        </a:lnSpc>
        <a:spcBef>
          <a:spcPct val="0"/>
        </a:spcBef>
        <a:spcAft>
          <a:spcPct val="0"/>
        </a:spcAft>
        <a:defRPr sz="2900">
          <a:solidFill>
            <a:schemeClr val="tx1"/>
          </a:solidFill>
          <a:latin typeface="Calibri" pitchFamily="-108" charset="0"/>
        </a:defRPr>
      </a:lvl7pPr>
      <a:lvl8pPr marL="1246774" algn="l" defTabSz="914878" rtl="0" eaLnBrk="1" fontAlgn="base" hangingPunct="1">
        <a:lnSpc>
          <a:spcPts val="2363"/>
        </a:lnSpc>
        <a:spcBef>
          <a:spcPct val="0"/>
        </a:spcBef>
        <a:spcAft>
          <a:spcPct val="0"/>
        </a:spcAft>
        <a:defRPr sz="2900">
          <a:solidFill>
            <a:schemeClr val="tx1"/>
          </a:solidFill>
          <a:latin typeface="Calibri" pitchFamily="-108" charset="0"/>
        </a:defRPr>
      </a:lvl8pPr>
      <a:lvl9pPr marL="1662364" algn="l" defTabSz="914878" rtl="0" eaLnBrk="1" fontAlgn="base" hangingPunct="1">
        <a:lnSpc>
          <a:spcPts val="2363"/>
        </a:lnSpc>
        <a:spcBef>
          <a:spcPct val="0"/>
        </a:spcBef>
        <a:spcAft>
          <a:spcPct val="0"/>
        </a:spcAft>
        <a:defRPr sz="2900">
          <a:solidFill>
            <a:schemeClr val="tx1"/>
          </a:solidFill>
          <a:latin typeface="Calibri" pitchFamily="-108" charset="0"/>
        </a:defRPr>
      </a:lvl9pPr>
    </p:titleStyle>
    <p:bodyStyle>
      <a:lvl1pPr marL="213567" indent="-213567" algn="l" defTabSz="914878" rtl="0" eaLnBrk="1" fontAlgn="base" hangingPunct="1">
        <a:spcBef>
          <a:spcPct val="0"/>
        </a:spcBef>
        <a:spcAft>
          <a:spcPct val="0"/>
        </a:spcAft>
        <a:buClr>
          <a:schemeClr val="folHlink"/>
        </a:buClr>
        <a:buFont typeface="Arial" pitchFamily="-110" charset="0"/>
        <a:buChar char="»"/>
        <a:defRPr sz="2100">
          <a:solidFill>
            <a:schemeClr val="tx1"/>
          </a:solidFill>
          <a:latin typeface="+mn-lt"/>
          <a:ea typeface="ＭＳ Ｐゴシック" pitchFamily="-110" charset="-128"/>
          <a:cs typeface="ＭＳ Ｐゴシック" pitchFamily="-110" charset="-128"/>
        </a:defRPr>
      </a:lvl1pPr>
      <a:lvl2pPr marL="574323" indent="-256859" algn="l" defTabSz="914878" rtl="0" eaLnBrk="1" fontAlgn="base" hangingPunct="1">
        <a:spcBef>
          <a:spcPct val="0"/>
        </a:spcBef>
        <a:spcAft>
          <a:spcPct val="0"/>
        </a:spcAft>
        <a:buClr>
          <a:schemeClr val="folHlink"/>
        </a:buClr>
        <a:buFont typeface="Wingdings" pitchFamily="2" charset="2"/>
        <a:buChar char="§"/>
        <a:defRPr sz="2100">
          <a:solidFill>
            <a:schemeClr val="tx1"/>
          </a:solidFill>
          <a:latin typeface="+mn-lt"/>
          <a:ea typeface="ＭＳ Ｐゴシック" pitchFamily="-108" charset="-128"/>
        </a:defRPr>
      </a:lvl2pPr>
      <a:lvl3pPr marL="888903" indent="-210682" algn="l" defTabSz="914878" rtl="0" eaLnBrk="1" fontAlgn="base" hangingPunct="1">
        <a:spcBef>
          <a:spcPct val="0"/>
        </a:spcBef>
        <a:spcAft>
          <a:spcPct val="0"/>
        </a:spcAft>
        <a:buClr>
          <a:schemeClr val="folHlink"/>
        </a:buClr>
        <a:buChar char="•"/>
        <a:defRPr sz="1800">
          <a:solidFill>
            <a:schemeClr val="tx1"/>
          </a:solidFill>
          <a:latin typeface="+mn-lt"/>
          <a:ea typeface="ＭＳ Ｐゴシック" pitchFamily="-108" charset="-128"/>
        </a:defRPr>
      </a:lvl3pPr>
      <a:lvl4pPr marL="1203483" indent="-210682" algn="l" defTabSz="914878" rtl="0" eaLnBrk="1" fontAlgn="base" hangingPunct="1">
        <a:spcBef>
          <a:spcPct val="0"/>
        </a:spcBef>
        <a:spcAft>
          <a:spcPct val="0"/>
        </a:spcAft>
        <a:buClr>
          <a:schemeClr val="folHlink"/>
        </a:buClr>
        <a:buFont typeface="Arial" pitchFamily="-110" charset="0"/>
        <a:buChar char="-"/>
        <a:defRPr sz="1800">
          <a:solidFill>
            <a:schemeClr val="tx1"/>
          </a:solidFill>
          <a:latin typeface="+mn-lt"/>
          <a:ea typeface="ＭＳ Ｐゴシック" pitchFamily="-108" charset="-128"/>
        </a:defRPr>
      </a:lvl4pPr>
      <a:lvl5pPr marL="2057754" indent="-229441" algn="l" defTabSz="914878" rtl="0" eaLnBrk="1" fontAlgn="base" hangingPunct="1">
        <a:spcBef>
          <a:spcPct val="0"/>
        </a:spcBef>
        <a:spcAft>
          <a:spcPct val="0"/>
        </a:spcAft>
        <a:buClr>
          <a:schemeClr val="accent1"/>
        </a:buClr>
        <a:buChar char="»"/>
        <a:defRPr sz="1500">
          <a:solidFill>
            <a:schemeClr val="tx1"/>
          </a:solidFill>
          <a:latin typeface="Arial" pitchFamily="-108" charset="0"/>
          <a:ea typeface="ＭＳ Ｐゴシック" pitchFamily="-108" charset="-128"/>
        </a:defRPr>
      </a:lvl5pPr>
      <a:lvl6pPr marL="2473344" indent="-229441" algn="l" defTabSz="914878" rtl="0" eaLnBrk="1" fontAlgn="base" hangingPunct="1">
        <a:spcBef>
          <a:spcPct val="0"/>
        </a:spcBef>
        <a:spcAft>
          <a:spcPct val="0"/>
        </a:spcAft>
        <a:buClr>
          <a:schemeClr val="accent1"/>
        </a:buClr>
        <a:defRPr sz="1500">
          <a:solidFill>
            <a:schemeClr val="tx1"/>
          </a:solidFill>
          <a:latin typeface="Arial" pitchFamily="-108" charset="0"/>
          <a:ea typeface="ＭＳ Ｐゴシック" pitchFamily="-108" charset="-128"/>
        </a:defRPr>
      </a:lvl6pPr>
      <a:lvl7pPr marL="2888936" indent="-229441" algn="l" defTabSz="914878" rtl="0" eaLnBrk="1" fontAlgn="base" hangingPunct="1">
        <a:spcBef>
          <a:spcPct val="0"/>
        </a:spcBef>
        <a:spcAft>
          <a:spcPct val="0"/>
        </a:spcAft>
        <a:buClr>
          <a:schemeClr val="accent1"/>
        </a:buClr>
        <a:defRPr sz="1500">
          <a:solidFill>
            <a:schemeClr val="tx1"/>
          </a:solidFill>
          <a:latin typeface="Arial" pitchFamily="-108" charset="0"/>
          <a:ea typeface="ＭＳ Ｐゴシック" pitchFamily="-108" charset="-128"/>
        </a:defRPr>
      </a:lvl7pPr>
      <a:lvl8pPr marL="3304526" indent="-229441" algn="l" defTabSz="914878" rtl="0" eaLnBrk="1" fontAlgn="base" hangingPunct="1">
        <a:spcBef>
          <a:spcPct val="0"/>
        </a:spcBef>
        <a:spcAft>
          <a:spcPct val="0"/>
        </a:spcAft>
        <a:buClr>
          <a:schemeClr val="accent1"/>
        </a:buClr>
        <a:defRPr sz="1500">
          <a:solidFill>
            <a:schemeClr val="tx1"/>
          </a:solidFill>
          <a:latin typeface="Arial" pitchFamily="-108" charset="0"/>
          <a:ea typeface="ＭＳ Ｐゴシック" pitchFamily="-108" charset="-128"/>
        </a:defRPr>
      </a:lvl8pPr>
      <a:lvl9pPr marL="3720118" indent="-229441" algn="l" defTabSz="914878" rtl="0" eaLnBrk="1" fontAlgn="base" hangingPunct="1">
        <a:spcBef>
          <a:spcPct val="0"/>
        </a:spcBef>
        <a:spcAft>
          <a:spcPct val="0"/>
        </a:spcAft>
        <a:buClr>
          <a:schemeClr val="accent1"/>
        </a:buClr>
        <a:defRPr sz="1500">
          <a:solidFill>
            <a:schemeClr val="tx1"/>
          </a:solidFill>
          <a:latin typeface="Arial" pitchFamily="-108" charset="0"/>
          <a:ea typeface="ＭＳ Ｐゴシック" pitchFamily="-108" charset="-128"/>
        </a:defRPr>
      </a:lvl9pPr>
    </p:bodyStyle>
    <p:otherStyle>
      <a:defPPr>
        <a:defRPr lang="en-US"/>
      </a:defPPr>
      <a:lvl1pPr marL="0" algn="l" defTabSz="415591" rtl="0" eaLnBrk="1" latinLnBrk="0" hangingPunct="1">
        <a:defRPr sz="1700" kern="1200">
          <a:solidFill>
            <a:schemeClr val="tx1"/>
          </a:solidFill>
          <a:latin typeface="+mn-lt"/>
          <a:ea typeface="+mn-ea"/>
          <a:cs typeface="+mn-cs"/>
        </a:defRPr>
      </a:lvl1pPr>
      <a:lvl2pPr marL="415591" algn="l" defTabSz="415591" rtl="0" eaLnBrk="1" latinLnBrk="0" hangingPunct="1">
        <a:defRPr sz="1700" kern="1200">
          <a:solidFill>
            <a:schemeClr val="tx1"/>
          </a:solidFill>
          <a:latin typeface="+mn-lt"/>
          <a:ea typeface="+mn-ea"/>
          <a:cs typeface="+mn-cs"/>
        </a:defRPr>
      </a:lvl2pPr>
      <a:lvl3pPr marL="831182" algn="l" defTabSz="415591" rtl="0" eaLnBrk="1" latinLnBrk="0" hangingPunct="1">
        <a:defRPr sz="1700" kern="1200">
          <a:solidFill>
            <a:schemeClr val="tx1"/>
          </a:solidFill>
          <a:latin typeface="+mn-lt"/>
          <a:ea typeface="+mn-ea"/>
          <a:cs typeface="+mn-cs"/>
        </a:defRPr>
      </a:lvl3pPr>
      <a:lvl4pPr marL="1246774" algn="l" defTabSz="415591" rtl="0" eaLnBrk="1" latinLnBrk="0" hangingPunct="1">
        <a:defRPr sz="1700" kern="1200">
          <a:solidFill>
            <a:schemeClr val="tx1"/>
          </a:solidFill>
          <a:latin typeface="+mn-lt"/>
          <a:ea typeface="+mn-ea"/>
          <a:cs typeface="+mn-cs"/>
        </a:defRPr>
      </a:lvl4pPr>
      <a:lvl5pPr marL="1662364" algn="l" defTabSz="415591" rtl="0" eaLnBrk="1" latinLnBrk="0" hangingPunct="1">
        <a:defRPr sz="1700" kern="1200">
          <a:solidFill>
            <a:schemeClr val="tx1"/>
          </a:solidFill>
          <a:latin typeface="+mn-lt"/>
          <a:ea typeface="+mn-ea"/>
          <a:cs typeface="+mn-cs"/>
        </a:defRPr>
      </a:lvl5pPr>
      <a:lvl6pPr marL="2077956" algn="l" defTabSz="415591" rtl="0" eaLnBrk="1" latinLnBrk="0" hangingPunct="1">
        <a:defRPr sz="1700" kern="1200">
          <a:solidFill>
            <a:schemeClr val="tx1"/>
          </a:solidFill>
          <a:latin typeface="+mn-lt"/>
          <a:ea typeface="+mn-ea"/>
          <a:cs typeface="+mn-cs"/>
        </a:defRPr>
      </a:lvl6pPr>
      <a:lvl7pPr marL="2493547" algn="l" defTabSz="415591" rtl="0" eaLnBrk="1" latinLnBrk="0" hangingPunct="1">
        <a:defRPr sz="1700" kern="1200">
          <a:solidFill>
            <a:schemeClr val="tx1"/>
          </a:solidFill>
          <a:latin typeface="+mn-lt"/>
          <a:ea typeface="+mn-ea"/>
          <a:cs typeface="+mn-cs"/>
        </a:defRPr>
      </a:lvl7pPr>
      <a:lvl8pPr marL="2909138" algn="l" defTabSz="415591" rtl="0" eaLnBrk="1" latinLnBrk="0" hangingPunct="1">
        <a:defRPr sz="1700" kern="1200">
          <a:solidFill>
            <a:schemeClr val="tx1"/>
          </a:solidFill>
          <a:latin typeface="+mn-lt"/>
          <a:ea typeface="+mn-ea"/>
          <a:cs typeface="+mn-cs"/>
        </a:defRPr>
      </a:lvl8pPr>
      <a:lvl9pPr marL="3324729" algn="l" defTabSz="41559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4532"/>
            <a:ext cx="5867400" cy="2933700"/>
          </a:xfrm>
          <a:prstGeom prst="rect">
            <a:avLst/>
          </a:prstGeom>
          <a:effectLst>
            <a:softEdge rad="317500"/>
          </a:effectLst>
        </p:spPr>
      </p:pic>
      <p:sp>
        <p:nvSpPr>
          <p:cNvPr id="2" name="Title 1"/>
          <p:cNvSpPr>
            <a:spLocks noGrp="1"/>
          </p:cNvSpPr>
          <p:nvPr>
            <p:ph type="ctrTitle"/>
          </p:nvPr>
        </p:nvSpPr>
        <p:spPr>
          <a:xfrm>
            <a:off x="688940" y="-35054"/>
            <a:ext cx="8009838" cy="1045083"/>
          </a:xfrm>
        </p:spPr>
        <p:txBody>
          <a:bodyPr/>
          <a:lstStyle/>
          <a:p>
            <a:r>
              <a:rPr lang="en-US" sz="3600" i="1" dirty="0"/>
              <a:t>The Rooftop Solar Revolution</a:t>
            </a:r>
          </a:p>
        </p:txBody>
      </p:sp>
      <p:sp>
        <p:nvSpPr>
          <p:cNvPr id="3" name="Subtitle 2"/>
          <p:cNvSpPr>
            <a:spLocks noGrp="1"/>
          </p:cNvSpPr>
          <p:nvPr>
            <p:ph type="subTitle" idx="1"/>
          </p:nvPr>
        </p:nvSpPr>
        <p:spPr>
          <a:xfrm>
            <a:off x="688940" y="1129385"/>
            <a:ext cx="8009838" cy="430887"/>
          </a:xfrm>
        </p:spPr>
        <p:txBody>
          <a:bodyPr/>
          <a:lstStyle/>
          <a:p>
            <a:r>
              <a:rPr lang="en-US" sz="2800" dirty="0"/>
              <a:t>Implications for Consumer Advocates</a:t>
            </a:r>
          </a:p>
        </p:txBody>
      </p:sp>
      <p:sp>
        <p:nvSpPr>
          <p:cNvPr id="4" name="Content Placeholder 3"/>
          <p:cNvSpPr>
            <a:spLocks noGrp="1"/>
          </p:cNvSpPr>
          <p:nvPr>
            <p:ph sz="quarter" idx="10"/>
          </p:nvPr>
        </p:nvSpPr>
        <p:spPr>
          <a:xfrm>
            <a:off x="692619" y="5258643"/>
            <a:ext cx="8009838" cy="804417"/>
          </a:xfrm>
        </p:spPr>
        <p:txBody>
          <a:bodyPr/>
          <a:lstStyle/>
          <a:p>
            <a:r>
              <a:rPr lang="en-US" sz="2400" b="1" dirty="0"/>
              <a:t>Lon Huber</a:t>
            </a:r>
          </a:p>
          <a:p>
            <a:r>
              <a:rPr lang="en-US" sz="2400" b="1" dirty="0"/>
              <a:t>Tim Schneider</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508" y="5062935"/>
            <a:ext cx="4110103" cy="1000125"/>
          </a:xfrm>
          <a:prstGeom prst="rect">
            <a:avLst/>
          </a:prstGeom>
        </p:spPr>
      </p:pic>
    </p:spTree>
    <p:extLst>
      <p:ext uri="{BB962C8B-B14F-4D97-AF65-F5344CB8AC3E}">
        <p14:creationId xmlns:p14="http://schemas.microsoft.com/office/powerpoint/2010/main" val="393444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Value of Solar</a:t>
            </a:r>
          </a:p>
        </p:txBody>
      </p:sp>
      <p:sp>
        <p:nvSpPr>
          <p:cNvPr id="3" name="Content Placeholder 2"/>
          <p:cNvSpPr>
            <a:spLocks noGrp="1"/>
          </p:cNvSpPr>
          <p:nvPr>
            <p:ph idx="1"/>
          </p:nvPr>
        </p:nvSpPr>
        <p:spPr/>
        <p:txBody>
          <a:bodyPr/>
          <a:lstStyle/>
          <a:p>
            <a:r>
              <a:rPr lang="en-US" sz="2400" dirty="0"/>
              <a:t>PUCs, solar companies, utilities, and many others have commissioned “value of solar” studies or tools.</a:t>
            </a:r>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10</a:t>
            </a:fld>
            <a:endParaRPr lang="en-US" dirty="0">
              <a:solidFill>
                <a:srgbClr val="000000"/>
              </a:solidFill>
            </a:endParaRPr>
          </a:p>
        </p:txBody>
      </p:sp>
      <p:pic>
        <p:nvPicPr>
          <p:cNvPr id="3074" name="Picture 2" descr="http://dqbasmyouzti2.cloudfront.net/content/images/articles/2RMIcost-benef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309" y="1828800"/>
            <a:ext cx="5486400" cy="4200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0" y="1828800"/>
            <a:ext cx="2971800" cy="4419600"/>
          </a:xfrm>
          <a:prstGeom prst="rect">
            <a:avLst/>
          </a:prstGeom>
          <a:noFill/>
        </p:spPr>
        <p:txBody>
          <a:bodyPr wrap="square" rtlCol="0">
            <a:noAutofit/>
          </a:bodyPr>
          <a:lstStyle/>
          <a:p>
            <a:pPr marL="742950" lvl="1" indent="-285750">
              <a:buFont typeface="Arial" panose="020B0604020202020204" pitchFamily="34" charset="0"/>
              <a:buChar char="•"/>
            </a:pPr>
            <a:r>
              <a:rPr lang="en-US" dirty="0"/>
              <a:t>Like any forward looking forecast, there is much debate around assumptions.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Some benefits and costs can be very hard to quantify and/or subjective.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Wide variations in categories and values between studies</a:t>
            </a:r>
          </a:p>
          <a:p>
            <a:endParaRPr lang="en-US" dirty="0"/>
          </a:p>
          <a:p>
            <a:pPr marL="317464" lvl="1" indent="0">
              <a:buNone/>
            </a:pPr>
            <a:endParaRPr lang="en-US" dirty="0"/>
          </a:p>
          <a:p>
            <a:endParaRPr lang="en-US" dirty="0"/>
          </a:p>
          <a:p>
            <a:pPr marL="171450" indent="-171450">
              <a:buFont typeface="Arial" pitchFamily="34" charset="0"/>
              <a:buChar char="»"/>
            </a:pPr>
            <a:endParaRPr lang="en-US" sz="1400" b="0" u="none" dirty="0" err="1">
              <a:latin typeface="+mn-lt"/>
            </a:endParaRPr>
          </a:p>
        </p:txBody>
      </p:sp>
    </p:spTree>
    <p:extLst>
      <p:ext uri="{BB962C8B-B14F-4D97-AF65-F5344CB8AC3E}">
        <p14:creationId xmlns:p14="http://schemas.microsoft.com/office/powerpoint/2010/main" val="413243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States Studying Value of Solar</a:t>
            </a:r>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11</a:t>
            </a:fld>
            <a:endParaRPr lang="en-US" dirty="0">
              <a:solidFill>
                <a:srgbClr val="000000"/>
              </a:solidFill>
            </a:endParaRPr>
          </a:p>
        </p:txBody>
      </p:sp>
      <p:pic>
        <p:nvPicPr>
          <p:cNvPr id="2050" name="Picture 2" descr="http://www.utilitydive.com/user_media/diveimage/UD-NCCETC-2015report-5-03-20-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1"/>
            <a:ext cx="7391400"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7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Should Utilities Pay the “Value of Solar”?</a:t>
            </a:r>
          </a:p>
        </p:txBody>
      </p:sp>
      <p:sp>
        <p:nvSpPr>
          <p:cNvPr id="3" name="Content Placeholder 2"/>
          <p:cNvSpPr>
            <a:spLocks noGrp="1"/>
          </p:cNvSpPr>
          <p:nvPr>
            <p:ph idx="1"/>
          </p:nvPr>
        </p:nvSpPr>
        <p:spPr/>
        <p:txBody>
          <a:bodyPr/>
          <a:lstStyle/>
          <a:p>
            <a:r>
              <a:rPr lang="en-US" sz="2400" dirty="0"/>
              <a:t>Some stakeholders call for payments equal to value under so-called “value of solar tariffs”</a:t>
            </a:r>
            <a:endParaRPr lang="en-US" dirty="0"/>
          </a:p>
          <a:p>
            <a:pPr lvl="1"/>
            <a:r>
              <a:rPr lang="en-US" dirty="0"/>
              <a:t>Examples: Minnesota, Austin Power</a:t>
            </a:r>
          </a:p>
          <a:p>
            <a:pPr lvl="2"/>
            <a:endParaRPr lang="en-US" dirty="0"/>
          </a:p>
          <a:p>
            <a:r>
              <a:rPr lang="en-US" dirty="0"/>
              <a:t>Paying a fully loaded value rate may yield a net neutral value proposition for non-participants. </a:t>
            </a:r>
          </a:p>
          <a:p>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12</a:t>
            </a:fld>
            <a:endParaRPr lang="en-US"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98" y="2777167"/>
            <a:ext cx="4376057" cy="3829050"/>
          </a:xfrm>
          <a:prstGeom prst="rect">
            <a:avLst/>
          </a:prstGeom>
        </p:spPr>
      </p:pic>
      <p:sp>
        <p:nvSpPr>
          <p:cNvPr id="6" name="Rectangle 5"/>
          <p:cNvSpPr/>
          <p:nvPr/>
        </p:nvSpPr>
        <p:spPr>
          <a:xfrm>
            <a:off x="4530322" y="3532963"/>
            <a:ext cx="4572000" cy="1477328"/>
          </a:xfrm>
          <a:prstGeom prst="rect">
            <a:avLst/>
          </a:prstGeom>
        </p:spPr>
        <p:txBody>
          <a:bodyPr>
            <a:spAutoFit/>
          </a:bodyPr>
          <a:lstStyle/>
          <a:p>
            <a:pPr lvl="1"/>
            <a:endParaRPr lang="en-US" dirty="0"/>
          </a:p>
          <a:p>
            <a:r>
              <a:rPr lang="en-US" dirty="0"/>
              <a:t>To date, value of solar studies have primarily been used to support continuation of retail net metering, by supporting a finding that net metering provides “rough justice”</a:t>
            </a:r>
          </a:p>
        </p:txBody>
      </p:sp>
    </p:spTree>
    <p:extLst>
      <p:ext uri="{BB962C8B-B14F-4D97-AF65-F5344CB8AC3E}">
        <p14:creationId xmlns:p14="http://schemas.microsoft.com/office/powerpoint/2010/main" val="53125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Exports vs. Self Consumption</a:t>
            </a:r>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13</a:t>
            </a:fld>
            <a:endParaRPr lang="en-US" dirty="0">
              <a:solidFill>
                <a:srgbClr val="000000"/>
              </a:solidFill>
            </a:endParaRPr>
          </a:p>
        </p:txBody>
      </p:sp>
      <p:sp>
        <p:nvSpPr>
          <p:cNvPr id="6" name="TextBox 5"/>
          <p:cNvSpPr txBox="1"/>
          <p:nvPr/>
        </p:nvSpPr>
        <p:spPr>
          <a:xfrm>
            <a:off x="2209800" y="3664786"/>
            <a:ext cx="3352800" cy="533400"/>
          </a:xfrm>
          <a:prstGeom prst="rect">
            <a:avLst/>
          </a:prstGeom>
          <a:noFill/>
        </p:spPr>
        <p:txBody>
          <a:bodyPr wrap="square" rtlCol="0">
            <a:noAutofit/>
          </a:bodyPr>
          <a:lstStyle/>
          <a:p>
            <a:r>
              <a:rPr lang="en-US" sz="1400" b="1" u="none" dirty="0">
                <a:latin typeface="+mn-lt"/>
              </a:rPr>
              <a:t>Illustrative</a:t>
            </a:r>
          </a:p>
        </p:txBody>
      </p:sp>
      <p:sp>
        <p:nvSpPr>
          <p:cNvPr id="8" name="Down Arrow 7"/>
          <p:cNvSpPr/>
          <p:nvPr/>
        </p:nvSpPr>
        <p:spPr bwMode="black">
          <a:xfrm rot="7380465">
            <a:off x="3623775" y="3430151"/>
            <a:ext cx="304800" cy="609600"/>
          </a:xfrm>
          <a:prstGeom prst="downArrow">
            <a:avLst/>
          </a:prstGeom>
          <a:solidFill>
            <a:schemeClr val="tx1"/>
          </a:solidFill>
          <a:ln w="12700">
            <a:noFill/>
            <a:miter lim="800000"/>
            <a:headEnd/>
            <a:tailEnd/>
          </a:ln>
        </p:spPr>
        <p:txBody>
          <a:bodyPr lIns="0" tIns="0" rIns="0" bIns="0" rtlCol="0" anchor="ctr" anchorCtr="1">
            <a:prstTxWarp prst="textNoShape">
              <a:avLst/>
            </a:prstTxWarp>
            <a:spAutoFit/>
          </a:bodyPr>
          <a:lstStyle/>
          <a:p>
            <a:pPr marL="230188" indent="-230188" algn="ctr" defTabSz="887413">
              <a:buClr>
                <a:schemeClr val="folHlink"/>
              </a:buClr>
              <a:buFont typeface="Arial" pitchFamily="-110" charset="0"/>
              <a:buChar char="»"/>
            </a:pPr>
            <a:endParaRPr lang="en-US" sz="1800" b="0" u="none" dirty="0">
              <a:latin typeface="Calibri" pitchFamily="-110" charset="0"/>
            </a:endParaRPr>
          </a:p>
        </p:txBody>
      </p:sp>
      <p:pic>
        <p:nvPicPr>
          <p:cNvPr id="10"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729740" y="1665648"/>
            <a:ext cx="5532120" cy="3550920"/>
          </a:xfrm>
          <a:prstGeom prst="rect">
            <a:avLst/>
          </a:prstGeom>
          <a:solidFill>
            <a:schemeClr val="tx1"/>
          </a:solidFill>
          <a:ln w="9525">
            <a:noFill/>
            <a:miter lim="800000"/>
            <a:headEnd/>
            <a:tailEnd/>
          </a:ln>
        </p:spPr>
      </p:pic>
      <p:sp>
        <p:nvSpPr>
          <p:cNvPr id="11" name="TextBox 10"/>
          <p:cNvSpPr txBox="1"/>
          <p:nvPr/>
        </p:nvSpPr>
        <p:spPr>
          <a:xfrm>
            <a:off x="3580249" y="4513776"/>
            <a:ext cx="3352800" cy="533400"/>
          </a:xfrm>
          <a:prstGeom prst="rect">
            <a:avLst/>
          </a:prstGeom>
          <a:noFill/>
        </p:spPr>
        <p:txBody>
          <a:bodyPr wrap="square" rtlCol="0">
            <a:noAutofit/>
          </a:bodyPr>
          <a:lstStyle/>
          <a:p>
            <a:r>
              <a:rPr lang="en-US" sz="1400" b="1" u="none" dirty="0">
                <a:latin typeface="+mn-lt"/>
              </a:rPr>
              <a:t>Illustrative</a:t>
            </a:r>
          </a:p>
        </p:txBody>
      </p:sp>
      <p:sp>
        <p:nvSpPr>
          <p:cNvPr id="12" name="Down Arrow 11"/>
          <p:cNvSpPr/>
          <p:nvPr/>
        </p:nvSpPr>
        <p:spPr bwMode="black">
          <a:xfrm rot="19022772">
            <a:off x="3980874" y="2090321"/>
            <a:ext cx="304800" cy="609600"/>
          </a:xfrm>
          <a:prstGeom prst="downArrow">
            <a:avLst/>
          </a:prstGeom>
          <a:solidFill>
            <a:schemeClr val="tx1"/>
          </a:solidFill>
          <a:ln w="12700">
            <a:noFill/>
            <a:miter lim="800000"/>
            <a:headEnd/>
            <a:tailEnd/>
          </a:ln>
        </p:spPr>
        <p:txBody>
          <a:bodyPr lIns="0" tIns="0" rIns="0" bIns="0" rtlCol="0" anchor="ctr" anchorCtr="1">
            <a:prstTxWarp prst="textNoShape">
              <a:avLst/>
            </a:prstTxWarp>
            <a:spAutoFit/>
          </a:bodyPr>
          <a:lstStyle/>
          <a:p>
            <a:pPr marL="230188" indent="-230188" algn="ctr" defTabSz="887413">
              <a:buClr>
                <a:schemeClr val="folHlink"/>
              </a:buClr>
              <a:buFont typeface="Arial" pitchFamily="-110" charset="0"/>
              <a:buChar char="»"/>
            </a:pPr>
            <a:endParaRPr lang="en-US" sz="1800" b="0" u="none" dirty="0">
              <a:latin typeface="Calibri" pitchFamily="-110" charset="0"/>
            </a:endParaRPr>
          </a:p>
        </p:txBody>
      </p:sp>
      <p:sp>
        <p:nvSpPr>
          <p:cNvPr id="13" name="Down Arrow 12"/>
          <p:cNvSpPr/>
          <p:nvPr/>
        </p:nvSpPr>
        <p:spPr bwMode="black">
          <a:xfrm rot="7380465">
            <a:off x="4994224" y="4279141"/>
            <a:ext cx="304800" cy="609600"/>
          </a:xfrm>
          <a:prstGeom prst="downArrow">
            <a:avLst/>
          </a:prstGeom>
          <a:solidFill>
            <a:schemeClr val="tx1"/>
          </a:solidFill>
          <a:ln w="12700">
            <a:noFill/>
            <a:miter lim="800000"/>
            <a:headEnd/>
            <a:tailEnd/>
          </a:ln>
        </p:spPr>
        <p:txBody>
          <a:bodyPr lIns="0" tIns="0" rIns="0" bIns="0" rtlCol="0" anchor="ctr" anchorCtr="1">
            <a:prstTxWarp prst="textNoShape">
              <a:avLst/>
            </a:prstTxWarp>
            <a:spAutoFit/>
          </a:bodyPr>
          <a:lstStyle/>
          <a:p>
            <a:pPr marL="230188" indent="-230188" algn="ctr" defTabSz="887413">
              <a:buClr>
                <a:schemeClr val="folHlink"/>
              </a:buClr>
              <a:buFont typeface="Arial" pitchFamily="-110" charset="0"/>
              <a:buChar char="»"/>
            </a:pPr>
            <a:endParaRPr lang="en-US" sz="1800" b="0" u="none" dirty="0">
              <a:latin typeface="Calibri" pitchFamily="-110" charset="0"/>
            </a:endParaRPr>
          </a:p>
        </p:txBody>
      </p:sp>
    </p:spTree>
    <p:extLst>
      <p:ext uri="{BB962C8B-B14F-4D97-AF65-F5344CB8AC3E}">
        <p14:creationId xmlns:p14="http://schemas.microsoft.com/office/powerpoint/2010/main" val="156292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Solar </a:t>
            </a:r>
            <a:r>
              <a:rPr lang="en-US" b="1" dirty="0" smtClean="0"/>
              <a:t>Self Consumption and </a:t>
            </a:r>
            <a:r>
              <a:rPr lang="en-US" b="1" dirty="0"/>
              <a:t>Energy Efficiency</a:t>
            </a:r>
          </a:p>
        </p:txBody>
      </p:sp>
      <p:sp>
        <p:nvSpPr>
          <p:cNvPr id="3" name="Content Placeholder 2"/>
          <p:cNvSpPr>
            <a:spLocks noGrp="1"/>
          </p:cNvSpPr>
          <p:nvPr>
            <p:ph idx="1"/>
          </p:nvPr>
        </p:nvSpPr>
        <p:spPr/>
        <p:txBody>
          <a:bodyPr/>
          <a:lstStyle/>
          <a:p>
            <a:r>
              <a:rPr lang="en-US" sz="2400" dirty="0"/>
              <a:t>Many of the arguments about </a:t>
            </a:r>
            <a:r>
              <a:rPr lang="en-US" sz="2400" dirty="0" smtClean="0"/>
              <a:t>self consumption of DG may also </a:t>
            </a:r>
            <a:r>
              <a:rPr lang="en-US" sz="2400" dirty="0"/>
              <a:t>implicate energy </a:t>
            </a:r>
            <a:r>
              <a:rPr lang="en-US" sz="2400" dirty="0" smtClean="0"/>
              <a:t>efficiency:</a:t>
            </a:r>
          </a:p>
          <a:p>
            <a:endParaRPr lang="en-US" sz="2400" dirty="0"/>
          </a:p>
          <a:p>
            <a:pPr lvl="1"/>
            <a:r>
              <a:rPr lang="en-US" dirty="0" smtClean="0"/>
              <a:t>Self consumption provides the same value to the customer as EE, by offsetting the retail rate.</a:t>
            </a:r>
            <a:endParaRPr lang="en-US" dirty="0"/>
          </a:p>
          <a:p>
            <a:pPr lvl="1"/>
            <a:r>
              <a:rPr lang="en-US" dirty="0"/>
              <a:t>Low penetrations of PV can be seen as load reducing to the grid </a:t>
            </a:r>
            <a:r>
              <a:rPr lang="en-US" dirty="0" smtClean="0"/>
              <a:t>operator.</a:t>
            </a:r>
            <a:endParaRPr lang="en-US" dirty="0"/>
          </a:p>
          <a:p>
            <a:pPr lvl="1"/>
            <a:r>
              <a:rPr lang="en-US" dirty="0"/>
              <a:t>A small PV system could “look like” a large energy efficiency </a:t>
            </a:r>
            <a:r>
              <a:rPr lang="en-US" dirty="0" smtClean="0"/>
              <a:t>retrofit during those periods when it does not export.</a:t>
            </a:r>
            <a:endParaRPr lang="en-US" dirty="0"/>
          </a:p>
          <a:p>
            <a:pPr lvl="1"/>
            <a:endParaRPr lang="en-US" sz="1800" dirty="0"/>
          </a:p>
          <a:p>
            <a:endParaRPr lang="en-US" sz="1400"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14</a:t>
            </a:fld>
            <a:endParaRPr lang="en-US" dirty="0">
              <a:solidFill>
                <a:srgbClr val="000000"/>
              </a:solidFill>
            </a:endParaRPr>
          </a:p>
        </p:txBody>
      </p:sp>
      <p:pic>
        <p:nvPicPr>
          <p:cNvPr id="6" name="Picture 5"/>
          <p:cNvPicPr>
            <a:picLocks/>
          </p:cNvPicPr>
          <p:nvPr/>
        </p:nvPicPr>
        <p:blipFill>
          <a:blip r:embed="rId2"/>
          <a:stretch>
            <a:fillRect/>
          </a:stretch>
        </p:blipFill>
        <p:spPr>
          <a:xfrm>
            <a:off x="3352800" y="4191000"/>
            <a:ext cx="2362200" cy="1295400"/>
          </a:xfrm>
          <a:prstGeom prst="rect">
            <a:avLst/>
          </a:prstGeom>
        </p:spPr>
      </p:pic>
    </p:spTree>
    <p:extLst>
      <p:ext uri="{BB962C8B-B14F-4D97-AF65-F5344CB8AC3E}">
        <p14:creationId xmlns:p14="http://schemas.microsoft.com/office/powerpoint/2010/main" val="322997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Differentiating Solar </a:t>
            </a:r>
            <a:r>
              <a:rPr lang="en-US" b="1" dirty="0" smtClean="0"/>
              <a:t>and </a:t>
            </a:r>
            <a:r>
              <a:rPr lang="en-US" b="1" dirty="0"/>
              <a:t>Energy Efficiency</a:t>
            </a:r>
          </a:p>
        </p:txBody>
      </p:sp>
      <p:sp>
        <p:nvSpPr>
          <p:cNvPr id="3" name="Content Placeholder 2"/>
          <p:cNvSpPr>
            <a:spLocks noGrp="1"/>
          </p:cNvSpPr>
          <p:nvPr>
            <p:ph idx="1"/>
          </p:nvPr>
        </p:nvSpPr>
        <p:spPr/>
        <p:txBody>
          <a:bodyPr/>
          <a:lstStyle/>
          <a:p>
            <a:r>
              <a:rPr lang="en-US" sz="2000" dirty="0"/>
              <a:t>There are reasons why regulators may wish to treat EE differently than DG:</a:t>
            </a:r>
          </a:p>
          <a:p>
            <a:pPr lvl="1"/>
            <a:endParaRPr lang="en-US" sz="1050" dirty="0"/>
          </a:p>
          <a:p>
            <a:pPr lvl="1"/>
            <a:r>
              <a:rPr lang="en-US" sz="2000" dirty="0"/>
              <a:t>PV is load masking not </a:t>
            </a:r>
            <a:r>
              <a:rPr lang="en-US" sz="2000" dirty="0" smtClean="0"/>
              <a:t>reducing.</a:t>
            </a:r>
            <a:endParaRPr lang="en-US" sz="2000" dirty="0"/>
          </a:p>
          <a:p>
            <a:pPr lvl="1"/>
            <a:r>
              <a:rPr lang="en-US" sz="2000" dirty="0"/>
              <a:t>Benefits are more concentrated and </a:t>
            </a:r>
            <a:r>
              <a:rPr lang="en-US" sz="2000" dirty="0" smtClean="0"/>
              <a:t>exclusive.</a:t>
            </a:r>
            <a:endParaRPr lang="en-US" sz="2000" dirty="0"/>
          </a:p>
          <a:p>
            <a:pPr lvl="1"/>
            <a:r>
              <a:rPr lang="en-US" sz="2000" dirty="0"/>
              <a:t>Less diverse grid impacts than </a:t>
            </a:r>
            <a:r>
              <a:rPr lang="en-US" sz="2000" dirty="0" smtClean="0"/>
              <a:t>EE.</a:t>
            </a:r>
            <a:endParaRPr lang="en-US" sz="2000" dirty="0"/>
          </a:p>
          <a:p>
            <a:pPr lvl="1"/>
            <a:r>
              <a:rPr lang="en-US" sz="2000" dirty="0"/>
              <a:t>Peak demand </a:t>
            </a:r>
            <a:r>
              <a:rPr lang="en-US" sz="2000" dirty="0" smtClean="0"/>
              <a:t>may </a:t>
            </a:r>
            <a:r>
              <a:rPr lang="en-US" sz="2000" dirty="0"/>
              <a:t>stay constant while bill can go to </a:t>
            </a:r>
            <a:r>
              <a:rPr lang="en-US" sz="2000" dirty="0" smtClean="0"/>
              <a:t>zero.</a:t>
            </a:r>
            <a:endParaRPr lang="en-US" sz="2000" dirty="0"/>
          </a:p>
          <a:p>
            <a:endParaRPr lang="en-US" sz="1050" dirty="0"/>
          </a:p>
          <a:p>
            <a:r>
              <a:rPr lang="en-US" sz="2000" dirty="0"/>
              <a:t>At a minimum, some strategies to address cost shifting concerns </a:t>
            </a:r>
            <a:r>
              <a:rPr lang="en-US" sz="2000" dirty="0" smtClean="0"/>
              <a:t>should be evaluated to determine impact on incentives for energy efficiency.</a:t>
            </a:r>
            <a:endParaRPr lang="en-US" sz="2000" dirty="0"/>
          </a:p>
          <a:p>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15</a:t>
            </a:fld>
            <a:endParaRPr lang="en-US" dirty="0">
              <a:solidFill>
                <a:srgbClr val="000000"/>
              </a:solidFill>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934" y="3276600"/>
            <a:ext cx="3939731" cy="302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03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Proposals Responding to Net Metering</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t>Do nothing, current rate designs provide “rough justice”</a:t>
            </a:r>
          </a:p>
          <a:p>
            <a:pPr marL="457200" indent="-457200">
              <a:buFont typeface="+mj-lt"/>
              <a:buAutoNum type="arabicPeriod"/>
            </a:pPr>
            <a:endParaRPr lang="en-US" sz="2400" dirty="0"/>
          </a:p>
          <a:p>
            <a:pPr marL="457200" indent="-457200">
              <a:buFont typeface="+mj-lt"/>
              <a:buAutoNum type="arabicPeriod"/>
            </a:pPr>
            <a:r>
              <a:rPr lang="en-US" sz="2400" dirty="0"/>
              <a:t>Treat solar adopters as a unique sub class and assign special tariff or fixed charges.</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16</a:t>
            </a:fld>
            <a:endParaRPr lang="en-US" dirty="0">
              <a:solidFill>
                <a:srgbClr val="000000"/>
              </a:solidFill>
            </a:endParaRPr>
          </a:p>
        </p:txBody>
      </p:sp>
      <p:graphicFrame>
        <p:nvGraphicFramePr>
          <p:cNvPr id="5" name="Diagram 4"/>
          <p:cNvGraphicFramePr/>
          <p:nvPr>
            <p:extLst>
              <p:ext uri="{D42A27DB-BD31-4B8C-83A1-F6EECF244321}">
                <p14:modId xmlns:p14="http://schemas.microsoft.com/office/powerpoint/2010/main" val="3995400242"/>
              </p:ext>
            </p:extLst>
          </p:nvPr>
        </p:nvGraphicFramePr>
        <p:xfrm>
          <a:off x="1066800" y="19812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86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Solar Only Policy Proposals</a:t>
            </a:r>
            <a:endParaRPr lang="en-US" dirty="0"/>
          </a:p>
        </p:txBody>
      </p:sp>
      <p:sp>
        <p:nvSpPr>
          <p:cNvPr id="3" name="Content Placeholder 2"/>
          <p:cNvSpPr>
            <a:spLocks noGrp="1"/>
          </p:cNvSpPr>
          <p:nvPr>
            <p:ph idx="1"/>
          </p:nvPr>
        </p:nvSpPr>
        <p:spPr/>
        <p:txBody>
          <a:bodyPr/>
          <a:lstStyle/>
          <a:p>
            <a:r>
              <a:rPr lang="en-US" dirty="0"/>
              <a:t>Salt River Project</a:t>
            </a:r>
          </a:p>
          <a:p>
            <a:pPr lvl="1"/>
            <a:r>
              <a:rPr lang="en-US" dirty="0"/>
              <a:t>Special demand charge based rate plan with a higher customer charge</a:t>
            </a:r>
          </a:p>
          <a:p>
            <a:pPr lvl="1"/>
            <a:r>
              <a:rPr lang="en-US" dirty="0"/>
              <a:t>$32 fixed charge and ~$9 to $30 kW demand charge</a:t>
            </a:r>
          </a:p>
          <a:p>
            <a:pPr marL="317464" lvl="1" indent="0">
              <a:buNone/>
            </a:pPr>
            <a:endParaRPr lang="en-US" dirty="0"/>
          </a:p>
          <a:p>
            <a:r>
              <a:rPr lang="en-US" dirty="0"/>
              <a:t>Hawaii</a:t>
            </a:r>
          </a:p>
          <a:p>
            <a:pPr lvl="1"/>
            <a:r>
              <a:rPr lang="en-US" dirty="0"/>
              <a:t>Proposal to increase the minimum bill for solar customers to $25 (up from ~$17 for all residential customers on Oahu). Adopted by PUC</a:t>
            </a:r>
          </a:p>
          <a:p>
            <a:pPr lvl="1"/>
            <a:r>
              <a:rPr lang="en-US" dirty="0"/>
              <a:t>Replaced net metering with two new price options: Grid Supply (reduced credit rate for exports from retail to wholesale) and Self Supply (no exports permitted). </a:t>
            </a:r>
          </a:p>
          <a:p>
            <a:pPr lvl="1"/>
            <a:endParaRPr lang="en-US" dirty="0"/>
          </a:p>
          <a:p>
            <a:r>
              <a:rPr lang="en-US" dirty="0"/>
              <a:t>Nevada</a:t>
            </a:r>
          </a:p>
          <a:p>
            <a:pPr lvl="1"/>
            <a:r>
              <a:rPr lang="en-US" dirty="0"/>
              <a:t>A phased-in decrease of export rate over 12 years</a:t>
            </a:r>
          </a:p>
          <a:p>
            <a:pPr lvl="1"/>
            <a:r>
              <a:rPr lang="en-US" dirty="0"/>
              <a:t>$12.75 to $17.90 increase in fixed charge that continues to increase over time up to $38.50</a:t>
            </a:r>
          </a:p>
          <a:p>
            <a:pPr lvl="1"/>
            <a:endParaRPr lang="en-US" dirty="0"/>
          </a:p>
          <a:p>
            <a:pPr marL="317464" lvl="1" indent="0">
              <a:buNone/>
            </a:pPr>
            <a:endParaRPr lang="en-US" dirty="0"/>
          </a:p>
          <a:p>
            <a:pPr lvl="1"/>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17</a:t>
            </a:fld>
            <a:endParaRPr lang="en-US" dirty="0">
              <a:solidFill>
                <a:srgbClr val="000000"/>
              </a:solidFill>
            </a:endParaRPr>
          </a:p>
        </p:txBody>
      </p:sp>
      <p:sp>
        <p:nvSpPr>
          <p:cNvPr id="7" name="TextBox 6"/>
          <p:cNvSpPr txBox="1"/>
          <p:nvPr/>
        </p:nvSpPr>
        <p:spPr>
          <a:xfrm>
            <a:off x="6497876" y="5201375"/>
            <a:ext cx="502502" cy="239376"/>
          </a:xfrm>
          <a:prstGeom prst="rect">
            <a:avLst/>
          </a:prstGeom>
          <a:solidFill>
            <a:schemeClr val="bg1"/>
          </a:solidFill>
        </p:spPr>
        <p:txBody>
          <a:bodyPr wrap="square" rtlCol="0">
            <a:noAutofit/>
          </a:bodyPr>
          <a:lstStyle/>
          <a:p>
            <a:pPr marL="171450" indent="-171450">
              <a:buFont typeface="Arial" pitchFamily="34" charset="0"/>
              <a:buChar char="»"/>
            </a:pPr>
            <a:endParaRPr lang="en-US" sz="1400" b="0" u="none" dirty="0" err="1">
              <a:latin typeface="+mn-lt"/>
            </a:endParaRPr>
          </a:p>
        </p:txBody>
      </p:sp>
    </p:spTree>
    <p:extLst>
      <p:ext uri="{BB962C8B-B14F-4D97-AF65-F5344CB8AC3E}">
        <p14:creationId xmlns:p14="http://schemas.microsoft.com/office/powerpoint/2010/main" val="307317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Party Proposals from Across the Country</a:t>
            </a:r>
            <a:endParaRPr lang="en-US" dirty="0"/>
          </a:p>
        </p:txBody>
      </p:sp>
      <p:sp>
        <p:nvSpPr>
          <p:cNvPr id="3" name="Content Placeholder 2"/>
          <p:cNvSpPr>
            <a:spLocks noGrp="1"/>
          </p:cNvSpPr>
          <p:nvPr>
            <p:ph idx="1"/>
          </p:nvPr>
        </p:nvSpPr>
        <p:spPr/>
        <p:txBody>
          <a:bodyPr/>
          <a:lstStyle/>
          <a:p>
            <a:pPr marL="0" indent="0">
              <a:buNone/>
            </a:pPr>
            <a:r>
              <a:rPr lang="en-US" sz="2400" dirty="0"/>
              <a:t>3. No differentiation between solar adopter and traditional   customer: apply policies to </a:t>
            </a:r>
            <a:r>
              <a:rPr lang="en-US" sz="2400" dirty="0" smtClean="0"/>
              <a:t>address or replace </a:t>
            </a:r>
          </a:p>
          <a:p>
            <a:pPr marL="0" indent="0">
              <a:buNone/>
            </a:pPr>
            <a:r>
              <a:rPr lang="en-US" sz="2400" dirty="0" smtClean="0"/>
              <a:t>net metering to all customers</a:t>
            </a:r>
          </a:p>
          <a:p>
            <a:pPr marL="0" indent="0">
              <a:buNone/>
            </a:pPr>
            <a:r>
              <a:rPr lang="en-US" sz="2400" dirty="0" smtClean="0"/>
              <a:t> </a:t>
            </a:r>
            <a:endParaRPr lang="en-US" sz="2000"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18</a:t>
            </a:fld>
            <a:endParaRPr lang="en-US" dirty="0">
              <a:solidFill>
                <a:srgbClr val="000000"/>
              </a:solidFill>
            </a:endParaRPr>
          </a:p>
        </p:txBody>
      </p:sp>
      <p:graphicFrame>
        <p:nvGraphicFramePr>
          <p:cNvPr id="5" name="Diagram 4"/>
          <p:cNvGraphicFramePr/>
          <p:nvPr>
            <p:extLst>
              <p:ext uri="{D42A27DB-BD31-4B8C-83A1-F6EECF244321}">
                <p14:modId xmlns:p14="http://schemas.microsoft.com/office/powerpoint/2010/main" val="3784931946"/>
              </p:ext>
            </p:extLst>
          </p:nvPr>
        </p:nvGraphicFramePr>
        <p:xfrm>
          <a:off x="1447800" y="1231143"/>
          <a:ext cx="7772401"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94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Universal Policy Proposals</a:t>
            </a:r>
          </a:p>
        </p:txBody>
      </p:sp>
      <p:sp>
        <p:nvSpPr>
          <p:cNvPr id="3" name="Content Placeholder 2"/>
          <p:cNvSpPr>
            <a:spLocks noGrp="1"/>
          </p:cNvSpPr>
          <p:nvPr>
            <p:ph idx="1"/>
          </p:nvPr>
        </p:nvSpPr>
        <p:spPr/>
        <p:txBody>
          <a:bodyPr/>
          <a:lstStyle/>
          <a:p>
            <a:r>
              <a:rPr lang="en-US" sz="1800" dirty="0"/>
              <a:t>Many of these proposals involve implementing measures that consumer advocates have expressed concerns about in the past. </a:t>
            </a:r>
          </a:p>
          <a:p>
            <a:pPr lvl="1"/>
            <a:r>
              <a:rPr lang="en-US" sz="1600" dirty="0"/>
              <a:t>Rarely is solar ever cited as the sole reason for the policy change</a:t>
            </a:r>
          </a:p>
          <a:p>
            <a:endParaRPr lang="en-US" sz="1800" dirty="0"/>
          </a:p>
          <a:p>
            <a:r>
              <a:rPr lang="en-US" sz="1800" dirty="0"/>
              <a:t>Mandatory residential demand charges – UNS Energy and APS</a:t>
            </a:r>
          </a:p>
          <a:p>
            <a:r>
              <a:rPr lang="en-US" sz="1800" dirty="0"/>
              <a:t>TOU rates – California IOUs</a:t>
            </a:r>
          </a:p>
          <a:p>
            <a:r>
              <a:rPr lang="en-US" sz="1800" dirty="0"/>
              <a:t>Fixed charges or hybrid approaches:</a:t>
            </a:r>
          </a:p>
          <a:p>
            <a:endParaRPr lang="en-US" sz="1100" dirty="0"/>
          </a:p>
          <a:p>
            <a:pPr lvl="1"/>
            <a:r>
              <a:rPr lang="en-US" sz="1800" dirty="0"/>
              <a:t>National Grid (MA/RI) 2016 Proposal</a:t>
            </a:r>
          </a:p>
          <a:p>
            <a:pPr lvl="2"/>
            <a:r>
              <a:rPr lang="en-US" sz="1500" dirty="0"/>
              <a:t>Increased, tiered fixed charge for all customers (rejected in RI)</a:t>
            </a:r>
          </a:p>
          <a:p>
            <a:pPr lvl="2"/>
            <a:r>
              <a:rPr lang="en-US" sz="1500" dirty="0"/>
              <a:t>Introduced per kW “access fee” for standalone solar DG facilities (rejected in RI)</a:t>
            </a:r>
          </a:p>
          <a:p>
            <a:pPr lvl="2"/>
            <a:r>
              <a:rPr lang="en-US" sz="1500" dirty="0"/>
              <a:t>MA decision pending</a:t>
            </a:r>
          </a:p>
          <a:p>
            <a:pPr lvl="1"/>
            <a:endParaRPr lang="en-US" sz="1800" dirty="0"/>
          </a:p>
          <a:p>
            <a:pPr lvl="1"/>
            <a:r>
              <a:rPr lang="en-US" sz="1800" dirty="0"/>
              <a:t>Westar 2015</a:t>
            </a:r>
          </a:p>
          <a:p>
            <a:pPr lvl="2"/>
            <a:r>
              <a:rPr lang="en-US" sz="1500" dirty="0"/>
              <a:t>Proposed increase in fixed charge for all customers from $12 to $27 per month ($14.50 adopted)</a:t>
            </a:r>
          </a:p>
          <a:p>
            <a:pPr lvl="2"/>
            <a:r>
              <a:rPr lang="en-US" sz="1500" dirty="0"/>
              <a:t>Two options for solar customers: increased customer charge (~$50/month) or demand rate ($10/kW summer, $3/kW winter, 30 min NCP); ultimately deferred to future</a:t>
            </a:r>
          </a:p>
          <a:p>
            <a:pPr lvl="2"/>
            <a:endParaRPr lang="en-US" sz="1500" dirty="0"/>
          </a:p>
          <a:p>
            <a:pPr lvl="1"/>
            <a:r>
              <a:rPr lang="en-US" sz="1800" dirty="0"/>
              <a:t>We Energies 2014 Proposal</a:t>
            </a:r>
          </a:p>
          <a:p>
            <a:pPr lvl="2"/>
            <a:r>
              <a:rPr lang="en-US" sz="1400" dirty="0"/>
              <a:t>Increased fixed charge for all customers from $9 to $16</a:t>
            </a:r>
          </a:p>
          <a:p>
            <a:pPr lvl="2"/>
            <a:r>
              <a:rPr lang="en-US" sz="1400" dirty="0"/>
              <a:t>Proposed $3.79/kW charge for solar customers (overturned on appeal)</a:t>
            </a:r>
          </a:p>
          <a:p>
            <a:pPr lvl="2"/>
            <a:endParaRPr lang="en-US" sz="1500" dirty="0"/>
          </a:p>
          <a:p>
            <a:endParaRPr lang="en-US" dirty="0"/>
          </a:p>
          <a:p>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236796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Topics</a:t>
            </a:r>
          </a:p>
        </p:txBody>
      </p:sp>
      <p:sp>
        <p:nvSpPr>
          <p:cNvPr id="3" name="Content Placeholder 2"/>
          <p:cNvSpPr>
            <a:spLocks noGrp="1"/>
          </p:cNvSpPr>
          <p:nvPr>
            <p:ph idx="1"/>
          </p:nvPr>
        </p:nvSpPr>
        <p:spPr/>
        <p:txBody>
          <a:bodyPr/>
          <a:lstStyle/>
          <a:p>
            <a:pPr marL="457200" indent="-457200">
              <a:buFont typeface="+mj-lt"/>
              <a:buAutoNum type="arabicPeriod"/>
            </a:pPr>
            <a:r>
              <a:rPr lang="en-US" sz="2800" dirty="0"/>
              <a:t>Compensating Distributed Generation</a:t>
            </a:r>
          </a:p>
          <a:p>
            <a:pPr marL="457200" indent="-457200">
              <a:buFont typeface="+mj-lt"/>
              <a:buAutoNum type="arabicPeriod"/>
            </a:pPr>
            <a:r>
              <a:rPr lang="en-US" sz="2800" dirty="0"/>
              <a:t>Net Metering</a:t>
            </a:r>
          </a:p>
          <a:p>
            <a:pPr marL="457200" indent="-457200">
              <a:buFont typeface="+mj-lt"/>
              <a:buAutoNum type="arabicPeriod"/>
            </a:pPr>
            <a:r>
              <a:rPr lang="en-US" sz="2800" dirty="0"/>
              <a:t>The Cost Shift Debate</a:t>
            </a:r>
          </a:p>
          <a:p>
            <a:pPr marL="457200" indent="-457200">
              <a:buFont typeface="+mj-lt"/>
              <a:buAutoNum type="arabicPeriod"/>
            </a:pPr>
            <a:r>
              <a:rPr lang="en-US" sz="2800" dirty="0"/>
              <a:t>Valuing Solar</a:t>
            </a:r>
          </a:p>
          <a:p>
            <a:pPr marL="457200" indent="-457200">
              <a:buFont typeface="+mj-lt"/>
              <a:buAutoNum type="arabicPeriod"/>
            </a:pPr>
            <a:r>
              <a:rPr lang="en-US" sz="2800" dirty="0"/>
              <a:t>Classifying Solar</a:t>
            </a:r>
          </a:p>
          <a:p>
            <a:pPr marL="457200" indent="-457200">
              <a:buFont typeface="+mj-lt"/>
              <a:buAutoNum type="arabicPeriod"/>
            </a:pPr>
            <a:r>
              <a:rPr lang="en-US" sz="2800" dirty="0"/>
              <a:t>Taxonomy of Policy Proposals</a:t>
            </a:r>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109744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Questions Before Us</a:t>
            </a:r>
          </a:p>
        </p:txBody>
      </p:sp>
      <p:sp>
        <p:nvSpPr>
          <p:cNvPr id="3" name="Content Placeholder 2"/>
          <p:cNvSpPr>
            <a:spLocks noGrp="1"/>
          </p:cNvSpPr>
          <p:nvPr>
            <p:ph idx="1"/>
          </p:nvPr>
        </p:nvSpPr>
        <p:spPr>
          <a:xfrm>
            <a:off x="366218" y="1066800"/>
            <a:ext cx="8308529" cy="5436128"/>
          </a:xfrm>
        </p:spPr>
        <p:txBody>
          <a:bodyPr/>
          <a:lstStyle/>
          <a:p>
            <a:r>
              <a:rPr lang="en-US" b="1" dirty="0"/>
              <a:t>Can there be a common methodology to approach DG valuations?</a:t>
            </a:r>
          </a:p>
          <a:p>
            <a:pPr lvl="1"/>
            <a:r>
              <a:rPr lang="en-US" dirty="0"/>
              <a:t>How does the value of larger scale solar influence this?</a:t>
            </a:r>
          </a:p>
          <a:p>
            <a:pPr marL="317464" lvl="1" indent="0">
              <a:buNone/>
            </a:pPr>
            <a:endParaRPr lang="en-US" dirty="0"/>
          </a:p>
          <a:p>
            <a:r>
              <a:rPr lang="en-US" b="1" dirty="0"/>
              <a:t>How should solar production be treated?</a:t>
            </a:r>
          </a:p>
          <a:p>
            <a:pPr lvl="1"/>
            <a:r>
              <a:rPr lang="en-US" dirty="0"/>
              <a:t>Lessons from EE or partial requirement customers?</a:t>
            </a:r>
          </a:p>
          <a:p>
            <a:pPr lvl="1"/>
            <a:endParaRPr lang="en-US" dirty="0"/>
          </a:p>
          <a:p>
            <a:r>
              <a:rPr lang="en-US" b="1" dirty="0"/>
              <a:t>To what extent do residential rate designs have to change?</a:t>
            </a:r>
          </a:p>
          <a:p>
            <a:pPr lvl="1"/>
            <a:r>
              <a:rPr lang="en-US" dirty="0"/>
              <a:t>What if technology keeps advancing and gets cheaper?</a:t>
            </a:r>
          </a:p>
          <a:p>
            <a:endParaRPr lang="en-US" dirty="0"/>
          </a:p>
          <a:p>
            <a:endParaRPr lang="en-US" b="1"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20</a:t>
            </a:fld>
            <a:endParaRPr lang="en-US" dirty="0">
              <a:solidFill>
                <a:srgbClr val="000000"/>
              </a:solidFill>
            </a:endParaRPr>
          </a:p>
        </p:txBody>
      </p:sp>
      <p:pic>
        <p:nvPicPr>
          <p:cNvPr id="5" name="Picture 2" descr="C:\Users\Next Phase Energy\Desktop\Misc 2011\IMG_1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886200"/>
            <a:ext cx="3143930" cy="19293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02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Moving Forward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8992" y="2634538"/>
            <a:ext cx="5898391" cy="1760373"/>
          </a:xfrm>
        </p:spPr>
      </p:pic>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21</a:t>
            </a:fld>
            <a:endParaRPr lang="en-US" dirty="0">
              <a:solidFill>
                <a:srgbClr val="00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22" y="2579296"/>
            <a:ext cx="8024555" cy="169940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919" y="1828811"/>
            <a:ext cx="8321761" cy="257578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61684"/>
            <a:ext cx="4823878" cy="233954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8867" y="3726492"/>
            <a:ext cx="5464013" cy="2690093"/>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8600" y="1049154"/>
            <a:ext cx="4602879" cy="136409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258231"/>
            <a:ext cx="4980784" cy="1541913"/>
          </a:xfrm>
          <a:prstGeom prst="rect">
            <a:avLst/>
          </a:prstGeom>
        </p:spPr>
      </p:pic>
    </p:spTree>
    <p:extLst>
      <p:ext uri="{BB962C8B-B14F-4D97-AF65-F5344CB8AC3E}">
        <p14:creationId xmlns:p14="http://schemas.microsoft.com/office/powerpoint/2010/main" val="33151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Questions</a:t>
            </a:r>
            <a:r>
              <a:rPr lang="en-US" sz="3200" dirty="0"/>
              <a:t>?</a:t>
            </a: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0"/>
          </p:nvPr>
        </p:nvSpPr>
        <p:spPr/>
        <p:txBody>
          <a:bodyPr/>
          <a:lstStyle/>
          <a:p>
            <a:fld id="{90C2363B-85AE-E24A-BB38-D9184343F7A7}"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62019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t>Disclaimer</a:t>
            </a:r>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3</a:t>
            </a:fld>
            <a:endParaRPr lang="en-US" dirty="0">
              <a:solidFill>
                <a:srgbClr val="000000"/>
              </a:solidFill>
            </a:endParaRPr>
          </a:p>
        </p:txBody>
      </p:sp>
      <p:sp>
        <p:nvSpPr>
          <p:cNvPr id="6" name="Content Placeholder 5"/>
          <p:cNvSpPr>
            <a:spLocks noGrp="1"/>
          </p:cNvSpPr>
          <p:nvPr>
            <p:ph idx="1"/>
          </p:nvPr>
        </p:nvSpPr>
        <p:spPr>
          <a:xfrm>
            <a:off x="384691" y="457200"/>
            <a:ext cx="8597673" cy="5207377"/>
          </a:xfrm>
        </p:spPr>
        <p:txBody>
          <a:bodyPr/>
          <a:lstStyle/>
          <a:p>
            <a:pPr marL="0" indent="0">
              <a:buNone/>
            </a:pPr>
            <a:endParaRPr lang="en-US" sz="2500" dirty="0"/>
          </a:p>
          <a:p>
            <a:r>
              <a:rPr lang="en-US" sz="2500" dirty="0"/>
              <a:t>This section of the presentation attempts to highlight issues some consumer advocates are facing in their respective jurisdictions.</a:t>
            </a:r>
          </a:p>
          <a:p>
            <a:pPr marL="0" indent="0">
              <a:buNone/>
            </a:pPr>
            <a:endParaRPr lang="en-US" sz="2500" dirty="0"/>
          </a:p>
          <a:p>
            <a:r>
              <a:rPr lang="en-US" sz="2500" dirty="0"/>
              <a:t> Nothing contained in these slides represents an official position of NASUCA or its member offices. </a:t>
            </a:r>
          </a:p>
          <a:p>
            <a:pPr marL="0" indent="0">
              <a:buNone/>
            </a:pPr>
            <a:endParaRPr lang="en-US" sz="2400" dirty="0"/>
          </a:p>
          <a:p>
            <a:pPr marL="0" indent="0">
              <a:buNone/>
            </a:pPr>
            <a:endParaRPr lang="en-US" sz="2400" dirty="0"/>
          </a:p>
          <a:p>
            <a:pPr lvl="1"/>
            <a:endParaRPr lang="en-US" sz="2400" dirty="0"/>
          </a:p>
          <a:p>
            <a:pPr marL="0" indent="0">
              <a:buNone/>
            </a:pPr>
            <a:endParaRPr lang="en-US" sz="2400" i="1" dirty="0"/>
          </a:p>
          <a:p>
            <a:endParaRPr lang="en-US" sz="2400" i="1" dirty="0"/>
          </a:p>
          <a:p>
            <a:pPr marL="0" indent="0">
              <a:buNone/>
            </a:pPr>
            <a:endParaRPr lang="en-US" dirty="0"/>
          </a:p>
        </p:txBody>
      </p:sp>
    </p:spTree>
    <p:extLst>
      <p:ext uri="{BB962C8B-B14F-4D97-AF65-F5344CB8AC3E}">
        <p14:creationId xmlns:p14="http://schemas.microsoft.com/office/powerpoint/2010/main" val="95444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33" y="780246"/>
            <a:ext cx="7079593" cy="4054191"/>
          </a:xfrm>
          <a:prstGeom prst="rect">
            <a:avLst/>
          </a:prstGeom>
        </p:spPr>
      </p:pic>
      <p:sp>
        <p:nvSpPr>
          <p:cNvPr id="2" name="Title 1"/>
          <p:cNvSpPr>
            <a:spLocks noGrp="1"/>
          </p:cNvSpPr>
          <p:nvPr>
            <p:ph type="title"/>
          </p:nvPr>
        </p:nvSpPr>
        <p:spPr/>
        <p:txBody>
          <a:bodyPr/>
          <a:lstStyle/>
          <a:p>
            <a:r>
              <a:rPr lang="en-US" sz="3200" b="1" dirty="0"/>
              <a:t>Introduction: Clips from Around the Country</a:t>
            </a:r>
            <a:endParaRPr lang="en-US" sz="3200"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4</a:t>
            </a:fld>
            <a:endParaRPr lang="en-US" dirty="0">
              <a:solidFill>
                <a:srgbClr val="00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1957" y="1820467"/>
            <a:ext cx="5082980" cy="197375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836" y="3257534"/>
            <a:ext cx="7155800" cy="2667231"/>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9519"/>
          <a:stretch/>
        </p:blipFill>
        <p:spPr>
          <a:xfrm>
            <a:off x="166133" y="4069135"/>
            <a:ext cx="5494496" cy="210306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2340" y="5306358"/>
            <a:ext cx="4545677" cy="962665"/>
          </a:xfrm>
          <a:prstGeom prst="rect">
            <a:avLst/>
          </a:prstGeom>
        </p:spPr>
      </p:pic>
    </p:spTree>
    <p:extLst>
      <p:ext uri="{BB962C8B-B14F-4D97-AF65-F5344CB8AC3E}">
        <p14:creationId xmlns:p14="http://schemas.microsoft.com/office/powerpoint/2010/main" val="22674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How is DG being “Compensated”</a:t>
            </a:r>
          </a:p>
        </p:txBody>
      </p:sp>
      <p:sp>
        <p:nvSpPr>
          <p:cNvPr id="3" name="Content Placeholder 2"/>
          <p:cNvSpPr>
            <a:spLocks noGrp="1"/>
          </p:cNvSpPr>
          <p:nvPr>
            <p:ph idx="1"/>
          </p:nvPr>
        </p:nvSpPr>
        <p:spPr/>
        <p:txBody>
          <a:bodyPr/>
          <a:lstStyle/>
          <a:p>
            <a:r>
              <a:rPr lang="en-US" sz="2600" dirty="0"/>
              <a:t>Three core methods, each with countless variations:</a:t>
            </a:r>
          </a:p>
          <a:p>
            <a:endParaRPr lang="en-US" sz="2600" dirty="0"/>
          </a:p>
          <a:p>
            <a:r>
              <a:rPr lang="en-US" sz="2600" b="1" dirty="0"/>
              <a:t>Retail rate offset </a:t>
            </a:r>
            <a:r>
              <a:rPr lang="en-US" sz="2600" dirty="0"/>
              <a:t>(think: light LED lightbulb)</a:t>
            </a:r>
          </a:p>
          <a:p>
            <a:r>
              <a:rPr lang="en-US" sz="2600" b="1" dirty="0"/>
              <a:t>Outside retail rate compensation </a:t>
            </a:r>
            <a:r>
              <a:rPr lang="en-US" sz="2600" dirty="0"/>
              <a:t>( think: bill credit)</a:t>
            </a:r>
          </a:p>
          <a:p>
            <a:r>
              <a:rPr lang="en-US" sz="2600" b="1" dirty="0"/>
              <a:t>A mix of both </a:t>
            </a:r>
            <a:r>
              <a:rPr lang="en-US" sz="2600" dirty="0"/>
              <a:t>(think: demand response with performance incentives)</a:t>
            </a:r>
          </a:p>
          <a:p>
            <a:endParaRPr lang="en-US" sz="2800" dirty="0"/>
          </a:p>
          <a:p>
            <a:endParaRPr lang="en-US" sz="2800" dirty="0"/>
          </a:p>
          <a:p>
            <a:pPr marL="0" indent="0">
              <a:buNone/>
            </a:pPr>
            <a:endParaRPr lang="en-US" sz="2800"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5</a:t>
            </a:fld>
            <a:endParaRPr lang="en-US" dirty="0">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276600"/>
            <a:ext cx="2769343" cy="2769343"/>
          </a:xfrm>
          <a:prstGeom prst="rect">
            <a:avLst/>
          </a:prstGeom>
          <a:effectLst>
            <a:softEdge rad="127000"/>
          </a:effectLst>
        </p:spPr>
      </p:pic>
    </p:spTree>
    <p:extLst>
      <p:ext uri="{BB962C8B-B14F-4D97-AF65-F5344CB8AC3E}">
        <p14:creationId xmlns:p14="http://schemas.microsoft.com/office/powerpoint/2010/main" val="309341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
            </a:r>
            <a:br>
              <a:rPr lang="en-US" sz="2800" dirty="0"/>
            </a:br>
            <a:r>
              <a:rPr lang="en-US" sz="2800" b="1" dirty="0"/>
              <a:t>Full Retail Net Metering</a:t>
            </a:r>
            <a:endParaRPr lang="en-US" b="1" dirty="0"/>
          </a:p>
        </p:txBody>
      </p:sp>
      <p:sp>
        <p:nvSpPr>
          <p:cNvPr id="3" name="Content Placeholder 2"/>
          <p:cNvSpPr>
            <a:spLocks noGrp="1"/>
          </p:cNvSpPr>
          <p:nvPr>
            <p:ph idx="1"/>
          </p:nvPr>
        </p:nvSpPr>
        <p:spPr/>
        <p:txBody>
          <a:bodyPr/>
          <a:lstStyle/>
          <a:p>
            <a:r>
              <a:rPr lang="en-US" sz="2400" dirty="0"/>
              <a:t>For solar, net metering remains the primary compensation mechanism driving growth in the residential sector.</a:t>
            </a:r>
          </a:p>
          <a:p>
            <a:endParaRPr lang="en-US" sz="2400" dirty="0"/>
          </a:p>
          <a:p>
            <a:r>
              <a:rPr lang="en-US" sz="2400" dirty="0"/>
              <a:t>Full Retail Net Metering (NEM): A one-for-one volumetric kWh hour offset, usually with an annual true up. </a:t>
            </a:r>
          </a:p>
          <a:p>
            <a:pPr lvl="1"/>
            <a:r>
              <a:rPr lang="en-US" sz="2400" dirty="0"/>
              <a:t>There can be variations.</a:t>
            </a:r>
          </a:p>
          <a:p>
            <a:pPr marL="317464" lvl="1" indent="0">
              <a:buNone/>
            </a:pPr>
            <a:endParaRPr lang="en-US" sz="2400" dirty="0"/>
          </a:p>
          <a:p>
            <a:r>
              <a:rPr lang="en-US" sz="2400" dirty="0"/>
              <a:t>Net metering lays on top of a customer’s rate plan.</a:t>
            </a:r>
          </a:p>
          <a:p>
            <a:pPr lvl="1"/>
            <a:r>
              <a:rPr lang="en-US" sz="2400" dirty="0"/>
              <a:t>The compensation rate for solar DG relies </a:t>
            </a:r>
          </a:p>
          <a:p>
            <a:pPr marL="317464" lvl="1" indent="0">
              <a:buNone/>
            </a:pPr>
            <a:r>
              <a:rPr lang="en-US" sz="2400" dirty="0"/>
              <a:t>    on the underlying kWh charges, </a:t>
            </a:r>
          </a:p>
          <a:p>
            <a:pPr marL="317464" lvl="1" indent="0">
              <a:buNone/>
            </a:pPr>
            <a:r>
              <a:rPr lang="en-US" sz="2400" dirty="0"/>
              <a:t>    surcharges, and taxes. </a:t>
            </a:r>
          </a:p>
          <a:p>
            <a:pPr lvl="1"/>
            <a:endParaRPr lang="en-US" dirty="0"/>
          </a:p>
          <a:p>
            <a:r>
              <a:rPr lang="en-US" sz="2400" dirty="0"/>
              <a:t>Simple and easy to understand.</a:t>
            </a:r>
          </a:p>
          <a:p>
            <a:endParaRPr lang="en-US" dirty="0"/>
          </a:p>
          <a:p>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6</a:t>
            </a:fld>
            <a:endParaRPr lang="en-US" dirty="0">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203704"/>
            <a:ext cx="2952902" cy="2028930"/>
          </a:xfrm>
          <a:prstGeom prst="rect">
            <a:avLst/>
          </a:prstGeom>
          <a:effectLst>
            <a:softEdge rad="317500"/>
          </a:effectLst>
        </p:spPr>
      </p:pic>
    </p:spTree>
    <p:extLst>
      <p:ext uri="{BB962C8B-B14F-4D97-AF65-F5344CB8AC3E}">
        <p14:creationId xmlns:p14="http://schemas.microsoft.com/office/powerpoint/2010/main" val="194096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Concerns with Full Retail NEM</a:t>
            </a:r>
            <a:endParaRPr lang="en-US" sz="2800" dirty="0"/>
          </a:p>
        </p:txBody>
      </p:sp>
      <p:sp>
        <p:nvSpPr>
          <p:cNvPr id="3" name="Content Placeholder 2"/>
          <p:cNvSpPr>
            <a:spLocks noGrp="1"/>
          </p:cNvSpPr>
          <p:nvPr>
            <p:ph idx="1"/>
          </p:nvPr>
        </p:nvSpPr>
        <p:spPr/>
        <p:txBody>
          <a:bodyPr/>
          <a:lstStyle/>
          <a:p>
            <a:r>
              <a:rPr lang="en-US" sz="2400" dirty="0"/>
              <a:t>“Cost shifting” remains primary concern expressed by utilities and net metering opponents, but there are others:</a:t>
            </a:r>
          </a:p>
          <a:p>
            <a:endParaRPr lang="en-US" sz="2400" dirty="0"/>
          </a:p>
          <a:p>
            <a:pPr lvl="1"/>
            <a:r>
              <a:rPr lang="en-US" sz="2400" dirty="0"/>
              <a:t>Limited transparency in allocation of costs &amp; benefits.</a:t>
            </a:r>
          </a:p>
          <a:p>
            <a:endParaRPr lang="en-US" sz="2400" dirty="0"/>
          </a:p>
          <a:p>
            <a:pPr lvl="1"/>
            <a:r>
              <a:rPr lang="en-US" sz="2400" dirty="0"/>
              <a:t>Lack of long-term market certainty for adopters without continual “grandfathering”.</a:t>
            </a:r>
          </a:p>
          <a:p>
            <a:endParaRPr lang="en-US" sz="2400" dirty="0"/>
          </a:p>
          <a:p>
            <a:pPr lvl="1"/>
            <a:r>
              <a:rPr lang="en-US" sz="2400" dirty="0"/>
              <a:t>May not capture all the benefits of solar generation.</a:t>
            </a:r>
          </a:p>
          <a:p>
            <a:pPr marL="0" indent="0">
              <a:buNone/>
            </a:pPr>
            <a:endParaRPr lang="en-US" sz="2400" dirty="0"/>
          </a:p>
          <a:p>
            <a:pPr lvl="1"/>
            <a:r>
              <a:rPr lang="en-US" sz="2400" dirty="0"/>
              <a:t>May not take advantage of technology cost declines.</a:t>
            </a:r>
          </a:p>
          <a:p>
            <a:pPr marL="0" indent="0">
              <a:buNone/>
            </a:pPr>
            <a:endParaRPr lang="en-US" sz="2400" dirty="0"/>
          </a:p>
          <a:p>
            <a:pPr lvl="1"/>
            <a:r>
              <a:rPr lang="en-US" sz="2400" dirty="0"/>
              <a:t>Absent community solar or “virtual” net metering, may not be available to all customers.</a:t>
            </a:r>
          </a:p>
          <a:p>
            <a:endParaRPr lang="en-US" sz="2400" dirty="0"/>
          </a:p>
          <a:p>
            <a:pPr marL="0" indent="0">
              <a:buNone/>
            </a:pPr>
            <a:endParaRPr lang="en-US" sz="2400" dirty="0"/>
          </a:p>
          <a:p>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349529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States Considering Changes to Net Metering</a:t>
            </a:r>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8</a:t>
            </a:fld>
            <a:endParaRPr lang="en-US" dirty="0">
              <a:solidFill>
                <a:srgbClr val="000000"/>
              </a:solidFill>
            </a:endParaRPr>
          </a:p>
        </p:txBody>
      </p:sp>
      <p:pic>
        <p:nvPicPr>
          <p:cNvPr id="1026" name="Picture 2" descr="http://www.utilitydive.com/user_media/diveimage/UD-NCCETC-2015report-4-03-20-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6781801" cy="508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00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Cost Shift Debate</a:t>
            </a:r>
          </a:p>
        </p:txBody>
      </p:sp>
      <p:sp>
        <p:nvSpPr>
          <p:cNvPr id="3" name="Content Placeholder 2"/>
          <p:cNvSpPr>
            <a:spLocks noGrp="1"/>
          </p:cNvSpPr>
          <p:nvPr>
            <p:ph idx="1"/>
          </p:nvPr>
        </p:nvSpPr>
        <p:spPr/>
        <p:txBody>
          <a:bodyPr/>
          <a:lstStyle/>
          <a:p>
            <a:r>
              <a:rPr lang="en-US" dirty="0"/>
              <a:t>Revenue requirement shift from adopters to non adopters</a:t>
            </a:r>
          </a:p>
          <a:p>
            <a:pPr lvl="1"/>
            <a:r>
              <a:rPr lang="en-US" dirty="0"/>
              <a:t>Not necessarily a new problem</a:t>
            </a:r>
          </a:p>
          <a:p>
            <a:pPr lvl="1"/>
            <a:endParaRPr lang="en-US" dirty="0"/>
          </a:p>
          <a:p>
            <a:r>
              <a:rPr lang="en-US" dirty="0"/>
              <a:t>Two ways to examine the cost shift:</a:t>
            </a:r>
          </a:p>
          <a:p>
            <a:pPr lvl="1"/>
            <a:r>
              <a:rPr lang="en-US" dirty="0"/>
              <a:t>Next Day</a:t>
            </a:r>
          </a:p>
          <a:p>
            <a:pPr lvl="1"/>
            <a:r>
              <a:rPr lang="en-US" dirty="0"/>
              <a:t>Long-term</a:t>
            </a:r>
          </a:p>
          <a:p>
            <a:pPr lvl="1"/>
            <a:endParaRPr lang="en-US" dirty="0"/>
          </a:p>
          <a:p>
            <a:r>
              <a:rPr lang="en-US" dirty="0"/>
              <a:t>There is little debate about the “next day” cost shift; however, there is much debate about how to measure the long-term cost shift.</a:t>
            </a:r>
          </a:p>
          <a:p>
            <a:endParaRPr lang="en-US" dirty="0"/>
          </a:p>
          <a:p>
            <a:r>
              <a:rPr lang="en-US" dirty="0"/>
              <a:t>Many studies have been done to ascertain the net cost shift or benefit (value of solar) over different time periods. </a:t>
            </a:r>
          </a:p>
          <a:p>
            <a:pPr lvl="1"/>
            <a:r>
              <a:rPr lang="en-US" dirty="0"/>
              <a:t>Results can vary sustainability due to: </a:t>
            </a:r>
          </a:p>
          <a:p>
            <a:pPr lvl="2"/>
            <a:r>
              <a:rPr lang="en-US" dirty="0"/>
              <a:t>The jurisdiction</a:t>
            </a:r>
          </a:p>
          <a:p>
            <a:pPr lvl="2"/>
            <a:r>
              <a:rPr lang="en-US" dirty="0"/>
              <a:t>Time frame of examination</a:t>
            </a:r>
          </a:p>
          <a:p>
            <a:pPr lvl="2"/>
            <a:r>
              <a:rPr lang="en-US" dirty="0"/>
              <a:t>The cost and benefit categories being studied</a:t>
            </a:r>
          </a:p>
          <a:p>
            <a:endParaRPr lang="en-US" dirty="0"/>
          </a:p>
        </p:txBody>
      </p:sp>
      <p:sp>
        <p:nvSpPr>
          <p:cNvPr id="4" name="Slide Number Placeholder 3"/>
          <p:cNvSpPr>
            <a:spLocks noGrp="1"/>
          </p:cNvSpPr>
          <p:nvPr>
            <p:ph type="sldNum" sz="quarter" idx="10"/>
          </p:nvPr>
        </p:nvSpPr>
        <p:spPr/>
        <p:txBody>
          <a:bodyPr/>
          <a:lstStyle/>
          <a:p>
            <a:fld id="{90C2363B-85AE-E24A-BB38-D9184343F7A7}" type="slidenum">
              <a:rPr lang="en-US" smtClean="0">
                <a:solidFill>
                  <a:srgbClr val="000000"/>
                </a:solidFill>
              </a:rPr>
              <a:pPr/>
              <a:t>9</a:t>
            </a:fld>
            <a:endParaRPr lang="en-US"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954" y="1295400"/>
            <a:ext cx="2665653" cy="1524000"/>
          </a:xfrm>
          <a:prstGeom prst="rect">
            <a:avLst/>
          </a:prstGeom>
          <a:effectLst>
            <a:softEdge rad="127000"/>
          </a:effectLst>
        </p:spPr>
      </p:pic>
    </p:spTree>
    <p:extLst>
      <p:ext uri="{BB962C8B-B14F-4D97-AF65-F5344CB8AC3E}">
        <p14:creationId xmlns:p14="http://schemas.microsoft.com/office/powerpoint/2010/main" val="7820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blank">
  <a:themeElements>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fontScheme name="StrateGen PPT Template 11-18-0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
        <a:noFill/>
        <a:ln w="12700">
          <a:noFill/>
          <a:miter lim="800000"/>
          <a:headEnd/>
          <a:tailEnd/>
        </a:ln>
      </a:spPr>
      <a:bodyPr lIns="0" tIns="0" rIns="0" bIns="0" anchorCtr="1">
        <a:prstTxWarp prst="textNoShape">
          <a:avLst/>
        </a:prstTxWarp>
        <a:spAutoFit/>
      </a:bodyPr>
      <a:lstStyle>
        <a:defPPr marL="230188" indent="-230188" defTabSz="887413">
          <a:buClr>
            <a:schemeClr val="folHlink"/>
          </a:buClr>
          <a:buFont typeface="Arial" pitchFamily="-110" charset="0"/>
          <a:buChar char="»"/>
          <a:defRPr sz="1800" b="0" u="none" dirty="0">
            <a:latin typeface="Calibri" pitchFamily="-110" charset="0"/>
          </a:defRPr>
        </a:defPPr>
      </a:lstStyle>
    </a:spDef>
    <a:lnDef>
      <a:spPr bwMode="auto">
        <a:xfrm>
          <a:off x="0" y="0"/>
          <a:ext cx="1" cy="1"/>
        </a:xfrm>
        <a:custGeom>
          <a:avLst/>
          <a:gdLst/>
          <a:ahLst/>
          <a:cxnLst/>
          <a:rect l="0" t="0" r="0" b="0"/>
          <a:pathLst/>
        </a:custGeom>
        <a:solidFill>
          <a:srgbClr val="C3C9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6475" rtl="0" eaLnBrk="1" fontAlgn="base" latinLnBrk="0" hangingPunct="1">
          <a:lnSpc>
            <a:spcPct val="100000"/>
          </a:lnSpc>
          <a:spcBef>
            <a:spcPct val="0"/>
          </a:spcBef>
          <a:spcAft>
            <a:spcPct val="0"/>
          </a:spcAft>
          <a:buClrTx/>
          <a:buSzTx/>
          <a:buFontTx/>
          <a:buNone/>
          <a:tabLst/>
          <a:defRPr kumimoji="0" lang="en-US" sz="1200" b="1" i="0" u="sng" strike="noStrike" cap="none" normalizeH="0" baseline="0">
            <a:ln>
              <a:noFill/>
            </a:ln>
            <a:solidFill>
              <a:schemeClr val="tx1"/>
            </a:solidFill>
            <a:effectLst/>
            <a:latin typeface="Arial" pitchFamily="-108" charset="0"/>
          </a:defRPr>
        </a:defPPr>
      </a:lstStyle>
    </a:lnDef>
    <a:txDef>
      <a:spPr>
        <a:noFill/>
      </a:spPr>
      <a:bodyPr wrap="none" rtlCol="0">
        <a:noAutofit/>
      </a:bodyPr>
      <a:lstStyle>
        <a:defPPr marL="171450" indent="-171450">
          <a:buFont typeface="Arial" pitchFamily="34" charset="0"/>
          <a:buChar char="»"/>
          <a:defRPr sz="1400" b="0" u="none" dirty="0" err="1" smtClean="0">
            <a:latin typeface="+mn-lt"/>
          </a:defRPr>
        </a:defPPr>
      </a:lstStyle>
    </a:txDef>
  </a:objectDefaults>
  <a:extraClrSchemeLst>
    <a:extraClrScheme>
      <a:clrScheme name="StrateGen PPT Template 11-18-08 1">
        <a:dk1>
          <a:srgbClr val="000000"/>
        </a:dk1>
        <a:lt1>
          <a:srgbClr val="FFFFFF"/>
        </a:lt1>
        <a:dk2>
          <a:srgbClr val="000000"/>
        </a:dk2>
        <a:lt2>
          <a:srgbClr val="EAEAEA"/>
        </a:lt2>
        <a:accent1>
          <a:srgbClr val="336600"/>
        </a:accent1>
        <a:accent2>
          <a:srgbClr val="B39500"/>
        </a:accent2>
        <a:accent3>
          <a:srgbClr val="FFFFFF"/>
        </a:accent3>
        <a:accent4>
          <a:srgbClr val="000000"/>
        </a:accent4>
        <a:accent5>
          <a:srgbClr val="ADB8AA"/>
        </a:accent5>
        <a:accent6>
          <a:srgbClr val="A28700"/>
        </a:accent6>
        <a:hlink>
          <a:srgbClr val="999999"/>
        </a:hlink>
        <a:folHlink>
          <a:srgbClr val="527070"/>
        </a:folHlink>
      </a:clrScheme>
      <a:clrMap bg1="lt1" tx1="dk1" bg2="lt2" tx2="dk2" accent1="accent1" accent2="accent2" accent3="accent3" accent4="accent4" accent5="accent5" accent6="accent6" hlink="hlink" folHlink="folHlink"/>
    </a:extraClrScheme>
    <a:extraClrScheme>
      <a:clrScheme name="StrateGen PPT Template 11-18-08 2">
        <a:dk1>
          <a:srgbClr val="000000"/>
        </a:dk1>
        <a:lt1>
          <a:srgbClr val="FFFFFF"/>
        </a:lt1>
        <a:dk2>
          <a:srgbClr val="000000"/>
        </a:dk2>
        <a:lt2>
          <a:srgbClr val="EAEAEA"/>
        </a:lt2>
        <a:accent1>
          <a:srgbClr val="543E31"/>
        </a:accent1>
        <a:accent2>
          <a:srgbClr val="A1985D"/>
        </a:accent2>
        <a:accent3>
          <a:srgbClr val="FFFFFF"/>
        </a:accent3>
        <a:accent4>
          <a:srgbClr val="000000"/>
        </a:accent4>
        <a:accent5>
          <a:srgbClr val="B3AFAD"/>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3">
        <a:dk1>
          <a:srgbClr val="000000"/>
        </a:dk1>
        <a:lt1>
          <a:srgbClr val="FFFFFF"/>
        </a:lt1>
        <a:dk2>
          <a:srgbClr val="000000"/>
        </a:dk2>
        <a:lt2>
          <a:srgbClr val="EAEAEA"/>
        </a:lt2>
        <a:accent1>
          <a:srgbClr val="B3A9A4"/>
        </a:accent1>
        <a:accent2>
          <a:srgbClr val="FFFFEB"/>
        </a:accent2>
        <a:accent3>
          <a:srgbClr val="FFFFFF"/>
        </a:accent3>
        <a:accent4>
          <a:srgbClr val="000000"/>
        </a:accent4>
        <a:accent5>
          <a:srgbClr val="D6D1CF"/>
        </a:accent5>
        <a:accent6>
          <a:srgbClr val="E7E7D5"/>
        </a:accent6>
        <a:hlink>
          <a:srgbClr val="B3B3A4"/>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4">
        <a:dk1>
          <a:srgbClr val="000000"/>
        </a:dk1>
        <a:lt1>
          <a:srgbClr val="FFFFFF"/>
        </a:lt1>
        <a:dk2>
          <a:srgbClr val="000000"/>
        </a:dk2>
        <a:lt2>
          <a:srgbClr val="EAEAEA"/>
        </a:lt2>
        <a:accent1>
          <a:srgbClr val="182365"/>
        </a:accent1>
        <a:accent2>
          <a:srgbClr val="999999"/>
        </a:accent2>
        <a:accent3>
          <a:srgbClr val="FFFFFF"/>
        </a:accent3>
        <a:accent4>
          <a:srgbClr val="000000"/>
        </a:accent4>
        <a:accent5>
          <a:srgbClr val="ABACB8"/>
        </a:accent5>
        <a:accent6>
          <a:srgbClr val="8A8A8A"/>
        </a:accent6>
        <a:hlink>
          <a:srgbClr val="414766"/>
        </a:hlink>
        <a:folHlink>
          <a:srgbClr val="666666"/>
        </a:folHlink>
      </a:clrScheme>
      <a:clrMap bg1="lt1" tx1="dk1" bg2="lt2" tx2="dk2" accent1="accent1" accent2="accent2" accent3="accent3" accent4="accent4" accent5="accent5" accent6="accent6" hlink="hlink" folHlink="folHlink"/>
    </a:extraClrScheme>
    <a:extraClrScheme>
      <a:clrScheme name="StrateGen PPT Template 11-18-08 5">
        <a:dk1>
          <a:srgbClr val="000000"/>
        </a:dk1>
        <a:lt1>
          <a:srgbClr val="FFFFFF"/>
        </a:lt1>
        <a:dk2>
          <a:srgbClr val="000000"/>
        </a:dk2>
        <a:lt2>
          <a:srgbClr val="EAEAEA"/>
        </a:lt2>
        <a:accent1>
          <a:srgbClr val="7B99BD"/>
        </a:accent1>
        <a:accent2>
          <a:srgbClr val="424242"/>
        </a:accent2>
        <a:accent3>
          <a:srgbClr val="FFFFFF"/>
        </a:accent3>
        <a:accent4>
          <a:srgbClr val="000000"/>
        </a:accent4>
        <a:accent5>
          <a:srgbClr val="BFCADB"/>
        </a:accent5>
        <a:accent6>
          <a:srgbClr val="3B3B3B"/>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6">
        <a:dk1>
          <a:srgbClr val="000000"/>
        </a:dk1>
        <a:lt1>
          <a:srgbClr val="FFFFFF"/>
        </a:lt1>
        <a:dk2>
          <a:srgbClr val="000000"/>
        </a:dk2>
        <a:lt2>
          <a:srgbClr val="EAEAEA"/>
        </a:lt2>
        <a:accent1>
          <a:srgbClr val="6A4F3E"/>
        </a:accent1>
        <a:accent2>
          <a:srgbClr val="A1985D"/>
        </a:accent2>
        <a:accent3>
          <a:srgbClr val="FFFFFF"/>
        </a:accent3>
        <a:accent4>
          <a:srgbClr val="000000"/>
        </a:accent4>
        <a:accent5>
          <a:srgbClr val="B9B2AF"/>
        </a:accent5>
        <a:accent6>
          <a:srgbClr val="918953"/>
        </a:accent6>
        <a:hlink>
          <a:srgbClr val="ABABAB"/>
        </a:hlink>
        <a:folHlink>
          <a:srgbClr val="545454"/>
        </a:folHlink>
      </a:clrScheme>
      <a:clrMap bg1="lt1" tx1="dk1" bg2="lt2" tx2="dk2" accent1="accent1" accent2="accent2" accent3="accent3" accent4="accent4" accent5="accent5" accent6="accent6" hlink="hlink" folHlink="folHlink"/>
    </a:extraClrScheme>
    <a:extraClrScheme>
      <a:clrScheme name="StrateGen PPT Template 11-18-08 7">
        <a:dk1>
          <a:srgbClr val="000000"/>
        </a:dk1>
        <a:lt1>
          <a:srgbClr val="FFFFFF"/>
        </a:lt1>
        <a:dk2>
          <a:srgbClr val="000000"/>
        </a:dk2>
        <a:lt2>
          <a:srgbClr val="EAEAEA"/>
        </a:lt2>
        <a:accent1>
          <a:srgbClr val="7B99BD"/>
        </a:accent1>
        <a:accent2>
          <a:srgbClr val="005172"/>
        </a:accent2>
        <a:accent3>
          <a:srgbClr val="FFFFFF"/>
        </a:accent3>
        <a:accent4>
          <a:srgbClr val="000000"/>
        </a:accent4>
        <a:accent5>
          <a:srgbClr val="BFCADB"/>
        </a:accent5>
        <a:accent6>
          <a:srgbClr val="004967"/>
        </a:accent6>
        <a:hlink>
          <a:srgbClr val="495B70"/>
        </a:hlink>
        <a:folHlink>
          <a:srgbClr val="BDBDBD"/>
        </a:folHlink>
      </a:clrScheme>
      <a:clrMap bg1="lt1" tx1="dk1" bg2="lt2" tx2="dk2" accent1="accent1" accent2="accent2" accent3="accent3" accent4="accent4" accent5="accent5" accent6="accent6" hlink="hlink" folHlink="folHlink"/>
    </a:extraClrScheme>
    <a:extraClrScheme>
      <a:clrScheme name="StrateGen PPT Template 11-18-08 8">
        <a:dk1>
          <a:srgbClr val="000000"/>
        </a:dk1>
        <a:lt1>
          <a:srgbClr val="FFFFFF"/>
        </a:lt1>
        <a:dk2>
          <a:srgbClr val="27A5DD"/>
        </a:dk2>
        <a:lt2>
          <a:srgbClr val="CCCBCB"/>
        </a:lt2>
        <a:accent1>
          <a:srgbClr val="8CB5CF"/>
        </a:accent1>
        <a:accent2>
          <a:srgbClr val="005172"/>
        </a:accent2>
        <a:accent3>
          <a:srgbClr val="FFFFFF"/>
        </a:accent3>
        <a:accent4>
          <a:srgbClr val="000000"/>
        </a:accent4>
        <a:accent5>
          <a:srgbClr val="C5D7E4"/>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
      <a:clrScheme name="StrateGen PPT Template 11-18-08 9">
        <a:dk1>
          <a:srgbClr val="000000"/>
        </a:dk1>
        <a:lt1>
          <a:srgbClr val="FFFFFF"/>
        </a:lt1>
        <a:dk2>
          <a:srgbClr val="27A5DD"/>
        </a:dk2>
        <a:lt2>
          <a:srgbClr val="CCCBCB"/>
        </a:lt2>
        <a:accent1>
          <a:srgbClr val="E8E1D2"/>
        </a:accent1>
        <a:accent2>
          <a:srgbClr val="005172"/>
        </a:accent2>
        <a:accent3>
          <a:srgbClr val="FFFFFF"/>
        </a:accent3>
        <a:accent4>
          <a:srgbClr val="000000"/>
        </a:accent4>
        <a:accent5>
          <a:srgbClr val="F2EEE5"/>
        </a:accent5>
        <a:accent6>
          <a:srgbClr val="004967"/>
        </a:accent6>
        <a:hlink>
          <a:srgbClr val="007CAC"/>
        </a:hlink>
        <a:folHlink>
          <a:srgbClr val="252B6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trategen Template - Presentation 2014-08-18" id="{C385D1AB-570F-4825-8A35-7E04BAC7DE64}" vid="{F68A427B-0F95-4DFC-804F-370C15655A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NASEO solar policy framework Maine</Template>
  <TotalTime>1654</TotalTime>
  <Words>1271</Words>
  <Application>Microsoft Office PowerPoint</Application>
  <PresentationFormat>On-screen Show (4:3)</PresentationFormat>
  <Paragraphs>202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2_blank</vt:lpstr>
      <vt:lpstr>The Rooftop Solar Revolution</vt:lpstr>
      <vt:lpstr>Topics</vt:lpstr>
      <vt:lpstr>Disclaimer</vt:lpstr>
      <vt:lpstr>Introduction: Clips from Around the Country</vt:lpstr>
      <vt:lpstr>How is DG being “Compensated”</vt:lpstr>
      <vt:lpstr> Full Retail Net Metering</vt:lpstr>
      <vt:lpstr>Concerns with Full Retail NEM</vt:lpstr>
      <vt:lpstr>States Considering Changes to Net Metering</vt:lpstr>
      <vt:lpstr>The Cost Shift Debate</vt:lpstr>
      <vt:lpstr>Value of Solar</vt:lpstr>
      <vt:lpstr>States Studying Value of Solar</vt:lpstr>
      <vt:lpstr>Should Utilities Pay the “Value of Solar”?</vt:lpstr>
      <vt:lpstr>Exports vs. Self Consumption</vt:lpstr>
      <vt:lpstr>Solar Self Consumption and Energy Efficiency</vt:lpstr>
      <vt:lpstr>Differentiating Solar and Energy Efficiency</vt:lpstr>
      <vt:lpstr>Proposals Responding to Net Metering</vt:lpstr>
      <vt:lpstr>Examples of Solar Only Policy Proposals</vt:lpstr>
      <vt:lpstr>Party Proposals from Across the Country</vt:lpstr>
      <vt:lpstr>Examples of Universal Policy Proposals</vt:lpstr>
      <vt:lpstr>The Questions Before Us</vt:lpstr>
      <vt:lpstr>Moving Forward</vt:lpstr>
      <vt:lpstr>Questions?</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Consumer Issues with DG Solar</dc:title>
  <dc:creator>lhuber</dc:creator>
  <cp:lastModifiedBy>Nicole</cp:lastModifiedBy>
  <cp:revision>48</cp:revision>
  <dcterms:created xsi:type="dcterms:W3CDTF">2016-05-30T02:50:11Z</dcterms:created>
  <dcterms:modified xsi:type="dcterms:W3CDTF">2016-06-01T23:12:42Z</dcterms:modified>
</cp:coreProperties>
</file>