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9" r:id="rId3"/>
    <p:sldId id="257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66698-DB74-4340-8F20-45A196A338F8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72ED8-8E93-4165-A0AE-D0F2A0D3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6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2ED8-8E93-4165-A0AE-D0F2A0D3C2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2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685800" y="6248400"/>
            <a:ext cx="77724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>
            <a:outerShdw dist="12700" dir="504012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1600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200" smtClean="0">
                <a:solidFill>
                  <a:srgbClr val="2CA343"/>
                </a:solidFill>
                <a:latin typeface="Franklin Gothic Book" pitchFamily="34" charset="0"/>
              </a:rPr>
              <a:t>Protecting the Midwest’s Environment and Natural Heritage </a:t>
            </a:r>
          </a:p>
        </p:txBody>
      </p:sp>
      <p:pic>
        <p:nvPicPr>
          <p:cNvPr id="6" name="Picture 11" descr="ELPC-logo-classic-nobg-forwe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3587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>
            <a:lvl1pPr algn="ctr">
              <a:defRPr sz="3600" b="1" i="0" baseline="0">
                <a:solidFill>
                  <a:srgbClr val="0055A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 b="1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8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87089-5F11-4A7D-B913-9FC98F7F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4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87089-5F11-4A7D-B913-9FC98F7F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9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791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87089-5F11-4A7D-B913-9FC98F7F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87089-5F11-4A7D-B913-9FC98F7F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87089-5F11-4A7D-B913-9FC98F7F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7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87089-5F11-4A7D-B913-9FC98F7F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3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87089-5F11-4A7D-B913-9FC98F7F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3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87089-5F11-4A7D-B913-9FC98F7F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4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87089-5F11-4A7D-B913-9FC98F7F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0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87089-5F11-4A7D-B913-9FC98F7F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6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87089-5F11-4A7D-B913-9FC98F7F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3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5587089-5F11-4A7D-B913-9FC98F7FD900}" type="slidenum">
              <a:rPr lang="en-US" smtClean="0"/>
              <a:t>‹#›</a:t>
            </a:fld>
            <a:endParaRPr lang="en-US"/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685800" y="1295400"/>
            <a:ext cx="7772400" cy="76200"/>
          </a:xfrm>
          <a:prstGeom prst="rect">
            <a:avLst/>
          </a:prstGeom>
          <a:solidFill>
            <a:srgbClr val="0055A4"/>
          </a:solidFill>
          <a:ln>
            <a:noFill/>
          </a:ln>
          <a:effectLst>
            <a:outerShdw dist="12700" dir="5040126" algn="ctr" rotWithShape="0">
              <a:schemeClr val="bg2">
                <a:alpha val="87999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685800" y="6248400"/>
            <a:ext cx="7772400" cy="0"/>
          </a:xfrm>
          <a:prstGeom prst="line">
            <a:avLst/>
          </a:prstGeom>
          <a:noFill/>
          <a:ln w="22225">
            <a:solidFill>
              <a:srgbClr val="0055A4"/>
            </a:solidFill>
            <a:round/>
            <a:headEnd/>
            <a:tailEnd/>
          </a:ln>
          <a:effectLst>
            <a:outerShdw dist="12700" dir="504012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609600" y="6278563"/>
            <a:ext cx="434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008000"/>
                </a:solidFill>
                <a:latin typeface="Franklin Gothic Book" pitchFamily="34" charset="0"/>
              </a:rPr>
              <a:t>Protecting the Midwest’s Environment and Natural Heritage </a:t>
            </a:r>
          </a:p>
        </p:txBody>
      </p:sp>
      <p:pic>
        <p:nvPicPr>
          <p:cNvPr id="1032" name="Picture 9" descr="ELPC-logo-classic-nobg-forweb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3622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A4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A4"/>
          </a:solidFill>
          <a:latin typeface="Georgia" pitchFamily="18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A4"/>
          </a:solidFill>
          <a:latin typeface="Georgia" pitchFamily="18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A4"/>
          </a:solidFill>
          <a:latin typeface="Georgia" pitchFamily="18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A4"/>
          </a:solidFill>
          <a:latin typeface="Georgia" pitchFamily="18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eorgia" panose="02040502050405020303" pitchFamily="18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eorgia" panose="02040502050405020303" pitchFamily="18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eorgia" panose="02040502050405020303" pitchFamily="18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eorgia" panose="02040502050405020303" pitchFamily="18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1428832"/>
            <a:ext cx="6248398" cy="468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7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88" y="1428939"/>
            <a:ext cx="6248112" cy="468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8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76400"/>
            <a:ext cx="5638800" cy="422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8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447800"/>
            <a:ext cx="7696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COLLABORATIVE EFFORT  </a:t>
            </a:r>
            <a:r>
              <a:rPr lang="en-US" b="1" dirty="0" smtClean="0"/>
              <a:t>2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WHAT IS A SMART THERMOSTAT? </a:t>
            </a:r>
            <a:endParaRPr lang="en-US" dirty="0"/>
          </a:p>
          <a:p>
            <a:r>
              <a:rPr lang="en-US" dirty="0"/>
              <a:t>A communicating thermostat that can sense occupancy and set back temperature </a:t>
            </a:r>
            <a:r>
              <a:rPr lang="en-US" dirty="0" smtClean="0"/>
              <a:t>set points </a:t>
            </a:r>
            <a:r>
              <a:rPr lang="en-US" dirty="0"/>
              <a:t>accordingly </a:t>
            </a:r>
          </a:p>
          <a:p>
            <a:r>
              <a:rPr lang="en-US" b="1" dirty="0"/>
              <a:t>Example of Requirements: </a:t>
            </a:r>
            <a:endParaRPr lang="en-US" dirty="0"/>
          </a:p>
          <a:p>
            <a:pPr lvl="2"/>
            <a:r>
              <a:rPr lang="en-US" dirty="0"/>
              <a:t>Wi-Fi enabled and controllable through a remote device. </a:t>
            </a:r>
          </a:p>
          <a:p>
            <a:pPr lvl="2"/>
            <a:r>
              <a:rPr lang="en-US" dirty="0"/>
              <a:t>Connected to continuous 24 volt power supply source (through common wire or adapter). </a:t>
            </a:r>
          </a:p>
          <a:p>
            <a:pPr lvl="2"/>
            <a:r>
              <a:rPr lang="en-US" dirty="0"/>
              <a:t>Incorporates occupancy based controls. </a:t>
            </a:r>
          </a:p>
          <a:p>
            <a:pPr lvl="2"/>
            <a:r>
              <a:rPr lang="en-US" dirty="0"/>
              <a:t>Compatible with multi-stage heating and cooling units. </a:t>
            </a:r>
          </a:p>
          <a:p>
            <a:pPr lvl="2"/>
            <a:r>
              <a:rPr lang="en-US" dirty="0"/>
              <a:t>Two year product warranty. </a:t>
            </a:r>
          </a:p>
          <a:p>
            <a:endParaRPr lang="en-US" dirty="0"/>
          </a:p>
          <a:p>
            <a:r>
              <a:rPr lang="en-US" dirty="0"/>
              <a:t>Established and shared with thermostat manufacturers on 5/20/2015 </a:t>
            </a:r>
          </a:p>
          <a:p>
            <a:r>
              <a:rPr lang="en-US" b="1" dirty="0"/>
              <a:t>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82" y="1406517"/>
            <a:ext cx="6308218" cy="472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0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305175"/>
            <a:ext cx="9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457575"/>
            <a:ext cx="9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609975"/>
            <a:ext cx="9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762375"/>
            <a:ext cx="9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4" y="1477453"/>
            <a:ext cx="6096000" cy="45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5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8814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453641"/>
            <a:ext cx="6096000" cy="45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9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40" y="-63508"/>
            <a:ext cx="9228540" cy="693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09" y="0"/>
            <a:ext cx="95116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79</Words>
  <Application>Microsoft Macintosh PowerPoint</Application>
  <PresentationFormat>On-screen Show (4:3)</PresentationFormat>
  <Paragraphs>14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Franklin Gothic Book</vt:lpstr>
      <vt:lpstr>Georgia</vt:lpstr>
      <vt:lpstr>ＭＳ Ｐゴシック</vt:lpstr>
      <vt:lpstr>Arial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Kelter</dc:creator>
  <cp:lastModifiedBy>Nicole Haslup</cp:lastModifiedBy>
  <cp:revision>9</cp:revision>
  <dcterms:created xsi:type="dcterms:W3CDTF">2016-06-04T19:49:40Z</dcterms:created>
  <dcterms:modified xsi:type="dcterms:W3CDTF">2016-06-06T15:08:14Z</dcterms:modified>
</cp:coreProperties>
</file>