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344" r:id="rId1"/>
  </p:sldMasterIdLst>
  <p:notesMasterIdLst>
    <p:notesMasterId r:id="rId19"/>
  </p:notesMasterIdLst>
  <p:handoutMasterIdLst>
    <p:handoutMasterId r:id="rId20"/>
  </p:handoutMasterIdLst>
  <p:sldIdLst>
    <p:sldId id="268" r:id="rId2"/>
    <p:sldId id="257" r:id="rId3"/>
    <p:sldId id="260" r:id="rId4"/>
    <p:sldId id="258" r:id="rId5"/>
    <p:sldId id="275" r:id="rId6"/>
    <p:sldId id="274" r:id="rId7"/>
    <p:sldId id="291" r:id="rId8"/>
    <p:sldId id="278" r:id="rId9"/>
    <p:sldId id="289" r:id="rId10"/>
    <p:sldId id="288" r:id="rId11"/>
    <p:sldId id="273" r:id="rId12"/>
    <p:sldId id="281" r:id="rId13"/>
    <p:sldId id="287" r:id="rId14"/>
    <p:sldId id="292" r:id="rId15"/>
    <p:sldId id="283" r:id="rId16"/>
    <p:sldId id="290" r:id="rId17"/>
    <p:sldId id="271" r:id="rId18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82" d="100"/>
          <a:sy n="82" d="100"/>
        </p:scale>
        <p:origin x="1474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3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5CAC3572-8F2B-8D4E-BA36-E77DF166FAC6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3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0497C43A-9043-6048-8B2C-6172CD6609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674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3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CFC1A72B-91A9-4A75-827C-3DC2A05B1FC4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3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9D5B6B51-8C52-4EFC-B26E-A6FF7A635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8346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7505216-0DBC-4C47-B7A9-17A81CC47BF4}" type="datetime1">
              <a:rPr lang="en-US" smtClean="0"/>
              <a:t>6/6/2016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E7966C1-6ABB-4536-8F3F-A539BCCB8B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FA09C-B6C7-B247-9AE9-826CFE337B4F}" type="datetime1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66C1-6ABB-4536-8F3F-A539BCCB8B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C3E81-17F2-684C-84AF-D8907A5D52AC}" type="datetime1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66C1-6ABB-4536-8F3F-A539BCCB8B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84638-13F4-6B4D-9D17-002A025BBD5E}" type="datetime1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66C1-6ABB-4536-8F3F-A539BCCB8BF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9118E-3223-C946-B1B1-D2973A2E5BF3}" type="datetime1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66C1-6ABB-4536-8F3F-A539BCCB8BF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E4CA-E5B2-C746-AAFA-1190A28A4264}" type="datetime1">
              <a:rPr lang="en-US" smtClean="0"/>
              <a:t>6/6/2016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66C1-6ABB-4536-8F3F-A539BCCB8BF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5C535-4667-9B41-BBCD-532725D54240}" type="datetime1">
              <a:rPr lang="en-US" smtClean="0"/>
              <a:t>6/6/2016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66C1-6ABB-4536-8F3F-A539BCCB8BF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FA362-A6BD-3642-AE5A-EAE064183333}" type="datetime1">
              <a:rPr lang="en-US" smtClean="0"/>
              <a:t>6/6/2016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66C1-6ABB-4536-8F3F-A539BCCB8BF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B0924-2374-1E45-B647-0FA522AB4166}" type="datetime1">
              <a:rPr lang="en-US" smtClean="0"/>
              <a:t>6/6/2016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66C1-6ABB-4536-8F3F-A539BCCB8B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40D10674-27FA-4145-A8DB-1429BFB06574}" type="datetime1">
              <a:rPr lang="en-US" smtClean="0"/>
              <a:t>6/6/2016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66C1-6ABB-4536-8F3F-A539BCCB8BF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5085286-09F4-5840-B8D2-742BB599F0B6}" type="datetime1">
              <a:rPr lang="en-US" smtClean="0"/>
              <a:t>6/6/2016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E7966C1-6ABB-4536-8F3F-A539BCCB8BF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34E9FC7-2895-894E-969A-2C4D6A4707B7}" type="datetime1">
              <a:rPr lang="en-US" smtClean="0"/>
              <a:t>6/6/2016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E7966C1-6ABB-4536-8F3F-A539BCCB8BF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5" r:id="rId1"/>
    <p:sldLayoutId id="2147484346" r:id="rId2"/>
    <p:sldLayoutId id="2147484347" r:id="rId3"/>
    <p:sldLayoutId id="2147484348" r:id="rId4"/>
    <p:sldLayoutId id="2147484349" r:id="rId5"/>
    <p:sldLayoutId id="2147484350" r:id="rId6"/>
    <p:sldLayoutId id="2147484351" r:id="rId7"/>
    <p:sldLayoutId id="2147484352" r:id="rId8"/>
    <p:sldLayoutId id="2147484353" r:id="rId9"/>
    <p:sldLayoutId id="2147484354" r:id="rId10"/>
    <p:sldLayoutId id="2147484355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endParaRPr lang="en-US" dirty="0">
              <a:latin typeface="Trebuchet MS" pitchFamily="34" charset="0"/>
            </a:endParaRPr>
          </a:p>
          <a:p>
            <a:pPr marL="109728" indent="0" algn="ctr">
              <a:buNone/>
            </a:pPr>
            <a:r>
              <a:rPr lang="en-US" sz="4400" b="1" dirty="0">
                <a:solidFill>
                  <a:schemeClr val="accent4"/>
                </a:solidFill>
                <a:latin typeface="Trebuchet MS" pitchFamily="34" charset="0"/>
              </a:rPr>
              <a:t>Supplier Enforcement </a:t>
            </a:r>
          </a:p>
          <a:p>
            <a:pPr marL="109728" indent="0" algn="ctr">
              <a:buNone/>
            </a:pPr>
            <a:r>
              <a:rPr lang="en-US" sz="4400" b="1" dirty="0">
                <a:solidFill>
                  <a:schemeClr val="accent4"/>
                </a:solidFill>
                <a:latin typeface="Trebuchet MS" pitchFamily="34" charset="0"/>
              </a:rPr>
              <a:t>in Connecticut</a:t>
            </a:r>
          </a:p>
          <a:p>
            <a:pPr marL="109728" indent="0" algn="ctr">
              <a:buNone/>
            </a:pPr>
            <a:endParaRPr lang="en-US" sz="1300" dirty="0">
              <a:latin typeface="Trebuchet MS" pitchFamily="34" charset="0"/>
            </a:endParaRPr>
          </a:p>
          <a:p>
            <a:pPr marL="109728" indent="0">
              <a:buNone/>
            </a:pPr>
            <a:endParaRPr lang="en-US" i="1" dirty="0">
              <a:latin typeface="Trebuchet MS" pitchFamily="34" charset="0"/>
            </a:endParaRPr>
          </a:p>
          <a:p>
            <a:pPr marL="109728" indent="0">
              <a:buNone/>
            </a:pPr>
            <a:endParaRPr lang="en-US" sz="2000" dirty="0">
              <a:latin typeface="Trebuchet MS" pitchFamily="34" charset="0"/>
            </a:endParaRPr>
          </a:p>
          <a:p>
            <a:pPr marL="109728" indent="0">
              <a:buNone/>
            </a:pPr>
            <a:r>
              <a:rPr lang="en-US" sz="2000" dirty="0">
                <a:latin typeface="Trebuchet MS" pitchFamily="34" charset="0"/>
              </a:rPr>
              <a:t>Lauren H. Bidra</a:t>
            </a:r>
          </a:p>
          <a:p>
            <a:pPr marL="109728" indent="0">
              <a:buNone/>
            </a:pPr>
            <a:r>
              <a:rPr lang="en-US" sz="2000" dirty="0">
                <a:latin typeface="Trebuchet MS" pitchFamily="34" charset="0"/>
              </a:rPr>
              <a:t>Staff Attorney</a:t>
            </a:r>
          </a:p>
          <a:p>
            <a:pPr marL="109728" indent="0">
              <a:buNone/>
            </a:pPr>
            <a:r>
              <a:rPr lang="en-US" sz="2000" dirty="0">
                <a:latin typeface="Trebuchet MS" pitchFamily="34" charset="0"/>
              </a:rPr>
              <a:t>Connecticut Office of Consumer Counsel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  <a:effectLst/>
                <a:latin typeface="Trebuchet MS" pitchFamily="34" charset="0"/>
              </a:rPr>
              <a:t>NASUCA 2016 Mid-Year Meeting</a:t>
            </a:r>
          </a:p>
        </p:txBody>
      </p:sp>
      <p:pic>
        <p:nvPicPr>
          <p:cNvPr id="4" name="Picture 3" descr="Description: Description: Description: cid:image001.png@01CD4EBD.DAAE3D9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038600"/>
            <a:ext cx="1676400" cy="160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6003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Trebuchet MS" pitchFamily="34" charset="0"/>
              </a:rPr>
              <a:t>During 2015, </a:t>
            </a:r>
            <a:r>
              <a:rPr lang="en-US" sz="2400" b="1" dirty="0">
                <a:latin typeface="Trebuchet MS" pitchFamily="34" charset="0"/>
              </a:rPr>
              <a:t>64.21%</a:t>
            </a:r>
            <a:r>
              <a:rPr lang="en-US" sz="2400" dirty="0">
                <a:latin typeface="Trebuchet MS" pitchFamily="34" charset="0"/>
              </a:rPr>
              <a:t> of residential supplier customers paid </a:t>
            </a:r>
            <a:r>
              <a:rPr lang="en-US" sz="2400" b="1" u="sng" dirty="0">
                <a:latin typeface="Trebuchet MS" pitchFamily="34" charset="0"/>
              </a:rPr>
              <a:t>more</a:t>
            </a:r>
            <a:r>
              <a:rPr lang="en-US" sz="2400" dirty="0">
                <a:latin typeface="Trebuchet MS" pitchFamily="34" charset="0"/>
              </a:rPr>
              <a:t> than Standard Service on average in Eversource territory, and </a:t>
            </a:r>
            <a:r>
              <a:rPr lang="en-US" sz="2400" b="1" dirty="0">
                <a:latin typeface="Trebuchet MS" pitchFamily="34" charset="0"/>
              </a:rPr>
              <a:t>59.82% </a:t>
            </a:r>
            <a:r>
              <a:rPr lang="en-US" sz="2400" dirty="0">
                <a:latin typeface="Trebuchet MS" pitchFamily="34" charset="0"/>
              </a:rPr>
              <a:t>of residential supplier customers paid </a:t>
            </a:r>
            <a:r>
              <a:rPr lang="en-US" sz="2400" b="1" u="sng" dirty="0">
                <a:latin typeface="Trebuchet MS" pitchFamily="34" charset="0"/>
              </a:rPr>
              <a:t>more</a:t>
            </a:r>
            <a:r>
              <a:rPr lang="en-US" sz="2400" dirty="0">
                <a:latin typeface="Trebuchet MS" pitchFamily="34" charset="0"/>
              </a:rPr>
              <a:t> than Standard Service on average in UI territory</a:t>
            </a:r>
          </a:p>
          <a:p>
            <a:endParaRPr lang="en-US" dirty="0">
              <a:latin typeface="Trebuchet MS" pitchFamily="34" charset="0"/>
            </a:endParaRPr>
          </a:p>
          <a:p>
            <a:endParaRPr lang="en-US" dirty="0">
              <a:latin typeface="Trebuchet MS" pitchFamily="34" charset="0"/>
            </a:endParaRPr>
          </a:p>
          <a:p>
            <a:pPr marL="109728" indent="0">
              <a:buNone/>
            </a:pPr>
            <a:endParaRPr lang="en-US" dirty="0">
              <a:latin typeface="Trebuchet MS" pitchFamily="34" charset="0"/>
            </a:endParaRPr>
          </a:p>
          <a:p>
            <a:endParaRPr lang="en-US" dirty="0">
              <a:latin typeface="Trebuchet MS" pitchFamily="34" charset="0"/>
            </a:endParaRPr>
          </a:p>
          <a:p>
            <a:pPr marL="109728" indent="0">
              <a:buNone/>
            </a:pPr>
            <a:endParaRPr lang="en-US" dirty="0">
              <a:latin typeface="Trebuchet MS" pitchFamily="34" charset="0"/>
            </a:endParaRPr>
          </a:p>
          <a:p>
            <a:endParaRPr lang="en-US" dirty="0">
              <a:latin typeface="Trebuchet MS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US" dirty="0">
              <a:latin typeface="Trebuchet MS" pitchFamily="34" charset="0"/>
            </a:endParaRPr>
          </a:p>
          <a:p>
            <a:pPr marL="109728" indent="0">
              <a:buNone/>
            </a:pPr>
            <a:endParaRPr lang="en-US" dirty="0">
              <a:latin typeface="Trebuchet MS" pitchFamily="34" charset="0"/>
            </a:endParaRPr>
          </a:p>
          <a:p>
            <a:pPr marL="109728" indent="0">
              <a:buNone/>
            </a:pPr>
            <a:endParaRPr lang="en-US" dirty="0">
              <a:latin typeface="Trebuchet MS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  <a:effectLst/>
                <a:latin typeface="Trebuchet MS" pitchFamily="34" charset="0"/>
              </a:rPr>
              <a:t>Number Crunching for 2015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352800"/>
            <a:ext cx="3276600" cy="2685415"/>
          </a:xfrm>
          <a:prstGeom prst="rect">
            <a:avLst/>
          </a:prstGeom>
          <a:noFill/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352801"/>
            <a:ext cx="3226254" cy="26854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28066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en-US" dirty="0">
              <a:latin typeface="Trebuchet MS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  <a:effectLst/>
                <a:latin typeface="Trebuchet MS" pitchFamily="34" charset="0"/>
              </a:rPr>
              <a:t>Number Crunching for 2015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1" y="1269274"/>
            <a:ext cx="3886200" cy="4594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0237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891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n-US" sz="2800" dirty="0">
                <a:latin typeface="Trebuchet MS" pitchFamily="34" charset="0"/>
              </a:rPr>
              <a:t>2016 PURA Enforcement Actions </a:t>
            </a:r>
          </a:p>
          <a:p>
            <a:pPr marL="109728" indent="0">
              <a:buNone/>
            </a:pPr>
            <a:endParaRPr lang="en-US" sz="2800" dirty="0">
              <a:latin typeface="Trebuchet MS" pitchFamily="34" charset="0"/>
            </a:endParaRPr>
          </a:p>
          <a:p>
            <a:r>
              <a:rPr lang="en-US" sz="2800" b="1" dirty="0">
                <a:latin typeface="Trebuchet MS" pitchFamily="34" charset="0"/>
              </a:rPr>
              <a:t>$13,000 </a:t>
            </a:r>
            <a:r>
              <a:rPr lang="en-US" sz="2800" dirty="0">
                <a:latin typeface="Trebuchet MS" pitchFamily="34" charset="0"/>
              </a:rPr>
              <a:t>Civil Penalty against Public Power, Jan. 20, 2016</a:t>
            </a:r>
          </a:p>
          <a:p>
            <a:endParaRPr lang="en-US" sz="2800" dirty="0">
              <a:latin typeface="Trebuchet MS" pitchFamily="34" charset="0"/>
            </a:endParaRPr>
          </a:p>
          <a:p>
            <a:r>
              <a:rPr lang="en-US" sz="2800" b="1" dirty="0">
                <a:latin typeface="Trebuchet MS" pitchFamily="34" charset="0"/>
              </a:rPr>
              <a:t>$60,500 </a:t>
            </a:r>
            <a:r>
              <a:rPr lang="en-US" sz="2800" dirty="0">
                <a:latin typeface="Trebuchet MS" pitchFamily="34" charset="0"/>
              </a:rPr>
              <a:t>Civil Penalty against Liberty Power, Apr. 13, 2016</a:t>
            </a:r>
          </a:p>
          <a:p>
            <a:endParaRPr lang="en-US" sz="2800" dirty="0">
              <a:latin typeface="Trebuchet MS" pitchFamily="34" charset="0"/>
            </a:endParaRPr>
          </a:p>
          <a:p>
            <a:r>
              <a:rPr lang="en-US" sz="2800" b="1" dirty="0">
                <a:latin typeface="Trebuchet MS" pitchFamily="34" charset="0"/>
              </a:rPr>
              <a:t>$300,000 </a:t>
            </a:r>
            <a:r>
              <a:rPr lang="en-US" sz="2800" dirty="0">
                <a:latin typeface="Trebuchet MS" pitchFamily="34" charset="0"/>
              </a:rPr>
              <a:t>Assessment of Civil Penalty &amp; Notice of Violation against Choice Energy, May 18, 2016 (Choice requested a hearing) </a:t>
            </a:r>
          </a:p>
          <a:p>
            <a:endParaRPr lang="en-US" sz="2800" dirty="0">
              <a:latin typeface="Trebuchet MS" pitchFamily="34" charset="0"/>
            </a:endParaRPr>
          </a:p>
          <a:p>
            <a:pPr marL="109728" indent="0">
              <a:buNone/>
            </a:pPr>
            <a:endParaRPr lang="en-US" dirty="0">
              <a:latin typeface="Trebuchet MS" pitchFamily="34" charset="0"/>
            </a:endParaRPr>
          </a:p>
          <a:p>
            <a:pPr marL="109728" indent="0">
              <a:buNone/>
            </a:pPr>
            <a:endParaRPr lang="en-US" dirty="0">
              <a:latin typeface="Trebuchet MS" pitchFamily="34" charset="0"/>
            </a:endParaRPr>
          </a:p>
          <a:p>
            <a:pPr marL="0" indent="0">
              <a:buNone/>
            </a:pPr>
            <a:endParaRPr lang="en-US" dirty="0">
              <a:latin typeface="Trebuchet MS" pitchFamily="34" charset="0"/>
            </a:endParaRP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>
                <a:solidFill>
                  <a:srgbClr val="000000"/>
                </a:solidFill>
                <a:effectLst/>
                <a:latin typeface="Trebuchet MS" pitchFamily="34" charset="0"/>
              </a:rPr>
              <a:t>Regulatory</a:t>
            </a:r>
            <a:r>
              <a:rPr lang="en-US" sz="3600" dirty="0">
                <a:solidFill>
                  <a:srgbClr val="000000"/>
                </a:solidFill>
                <a:latin typeface="Trebuchet MS" pitchFamily="34" charset="0"/>
              </a:rPr>
              <a:t> </a:t>
            </a:r>
            <a:r>
              <a:rPr lang="en-US" sz="3600" dirty="0">
                <a:solidFill>
                  <a:srgbClr val="000000"/>
                </a:solidFill>
                <a:effectLst/>
                <a:latin typeface="Trebuchet MS" pitchFamily="34" charset="0"/>
              </a:rPr>
              <a:t>Update</a:t>
            </a:r>
            <a:r>
              <a:rPr lang="en-US" dirty="0">
                <a:solidFill>
                  <a:srgbClr val="000000"/>
                </a:solidFill>
                <a:latin typeface="Trebuchet MS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695468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891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en-US" sz="2800" b="1" dirty="0">
                <a:latin typeface="Trebuchet MS" pitchFamily="34" charset="0"/>
              </a:rPr>
              <a:t>Palmco Power:</a:t>
            </a:r>
            <a:r>
              <a:rPr lang="en-US" sz="2800" dirty="0">
                <a:latin typeface="Trebuchet MS" pitchFamily="34" charset="0"/>
              </a:rPr>
              <a:t> Pending PURA Enforcement Docket </a:t>
            </a:r>
          </a:p>
          <a:p>
            <a:pPr marL="109728" indent="0">
              <a:buNone/>
            </a:pPr>
            <a:endParaRPr lang="en-US" sz="2800" b="1" dirty="0">
              <a:latin typeface="Trebuchet MS" pitchFamily="34" charset="0"/>
            </a:endParaRPr>
          </a:p>
          <a:p>
            <a:r>
              <a:rPr lang="en-US" sz="2400" b="1" dirty="0">
                <a:latin typeface="Trebuchet MS" pitchFamily="34" charset="0"/>
              </a:rPr>
              <a:t>April 2015</a:t>
            </a:r>
            <a:r>
              <a:rPr lang="en-US" sz="2400" dirty="0">
                <a:latin typeface="Trebuchet MS" pitchFamily="34" charset="0"/>
              </a:rPr>
              <a:t>: PURA issued a Cease &amp; Desist Order for </a:t>
            </a:r>
            <a:r>
              <a:rPr lang="en-US" sz="2400" dirty="0" err="1">
                <a:latin typeface="Trebuchet MS" pitchFamily="34" charset="0"/>
              </a:rPr>
              <a:t>Palmco’s</a:t>
            </a:r>
            <a:r>
              <a:rPr lang="en-US" sz="2400" dirty="0">
                <a:latin typeface="Trebuchet MS" pitchFamily="34" charset="0"/>
              </a:rPr>
              <a:t> door-to-door marketing practices, in response to customer complaints of overly aggressive tactics including EDC impersonation and shut-off notices</a:t>
            </a:r>
          </a:p>
          <a:p>
            <a:endParaRPr lang="en-US" sz="2400" dirty="0">
              <a:latin typeface="Trebuchet MS" pitchFamily="34" charset="0"/>
            </a:endParaRPr>
          </a:p>
          <a:p>
            <a:r>
              <a:rPr lang="en-US" sz="2400" dirty="0">
                <a:latin typeface="Trebuchet MS" pitchFamily="34" charset="0"/>
              </a:rPr>
              <a:t>Palmco charges some of the highest rates, nearly </a:t>
            </a:r>
            <a:r>
              <a:rPr lang="en-US" sz="2400" b="1" dirty="0">
                <a:latin typeface="Trebuchet MS" pitchFamily="34" charset="0"/>
              </a:rPr>
              <a:t>3X Standard Servic</a:t>
            </a:r>
            <a:r>
              <a:rPr lang="en-US" sz="2400" dirty="0">
                <a:latin typeface="Trebuchet MS" pitchFamily="34" charset="0"/>
              </a:rPr>
              <a:t>e for most customers in late 2015</a:t>
            </a:r>
          </a:p>
          <a:p>
            <a:endParaRPr lang="en-US" sz="2400" dirty="0">
              <a:latin typeface="Trebuchet MS" pitchFamily="34" charset="0"/>
            </a:endParaRPr>
          </a:p>
          <a:p>
            <a:r>
              <a:rPr lang="en-US" sz="2400" b="1" dirty="0">
                <a:latin typeface="Trebuchet MS" pitchFamily="34" charset="0"/>
              </a:rPr>
              <a:t>March 2016</a:t>
            </a:r>
            <a:r>
              <a:rPr lang="en-US" sz="2400" dirty="0">
                <a:latin typeface="Trebuchet MS" pitchFamily="34" charset="0"/>
              </a:rPr>
              <a:t>: PURA ordered Palmco to issue notices to all existing customers advising of current rates and how to switch to Standard Service </a:t>
            </a:r>
          </a:p>
          <a:p>
            <a:pPr lvl="1"/>
            <a:endParaRPr lang="en-US" sz="2800" dirty="0">
              <a:latin typeface="Trebuchet MS" pitchFamily="34" charset="0"/>
            </a:endParaRPr>
          </a:p>
          <a:p>
            <a:pPr marL="109728" indent="0">
              <a:buNone/>
            </a:pPr>
            <a:endParaRPr lang="en-US" dirty="0">
              <a:latin typeface="Trebuchet MS" pitchFamily="34" charset="0"/>
            </a:endParaRPr>
          </a:p>
          <a:p>
            <a:pPr marL="109728" indent="0">
              <a:buNone/>
            </a:pPr>
            <a:endParaRPr lang="en-US" dirty="0">
              <a:latin typeface="Trebuchet MS" pitchFamily="34" charset="0"/>
            </a:endParaRPr>
          </a:p>
          <a:p>
            <a:pPr marL="0" indent="0">
              <a:buNone/>
            </a:pPr>
            <a:endParaRPr lang="en-US" dirty="0">
              <a:latin typeface="Trebuchet MS" pitchFamily="34" charset="0"/>
            </a:endParaRP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>
                <a:solidFill>
                  <a:srgbClr val="000000"/>
                </a:solidFill>
                <a:effectLst/>
                <a:latin typeface="Trebuchet MS" pitchFamily="34" charset="0"/>
              </a:rPr>
              <a:t>Regulatory</a:t>
            </a:r>
            <a:r>
              <a:rPr lang="en-US" sz="3600" dirty="0">
                <a:solidFill>
                  <a:srgbClr val="000000"/>
                </a:solidFill>
                <a:latin typeface="Trebuchet MS" pitchFamily="34" charset="0"/>
              </a:rPr>
              <a:t> </a:t>
            </a:r>
            <a:r>
              <a:rPr lang="en-US" sz="3600" dirty="0">
                <a:solidFill>
                  <a:srgbClr val="000000"/>
                </a:solidFill>
                <a:effectLst/>
                <a:latin typeface="Trebuchet MS" pitchFamily="34" charset="0"/>
              </a:rPr>
              <a:t>Update</a:t>
            </a:r>
            <a:r>
              <a:rPr lang="en-US" dirty="0">
                <a:solidFill>
                  <a:srgbClr val="000000"/>
                </a:solidFill>
                <a:latin typeface="Trebuchet MS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2786215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477" y="0"/>
            <a:ext cx="6021659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90720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8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en-US" sz="2800" dirty="0">
              <a:latin typeface="Trebuchet MS" pitchFamily="34" charset="0"/>
            </a:endParaRPr>
          </a:p>
          <a:p>
            <a:r>
              <a:rPr lang="en-US" sz="2800" dirty="0">
                <a:latin typeface="Trebuchet MS" pitchFamily="34" charset="0"/>
              </a:rPr>
              <a:t>Supplier Working Group</a:t>
            </a:r>
          </a:p>
          <a:p>
            <a:endParaRPr lang="en-US" sz="2800" dirty="0">
              <a:latin typeface="Trebuchet MS" pitchFamily="34" charset="0"/>
            </a:endParaRPr>
          </a:p>
          <a:p>
            <a:r>
              <a:rPr lang="en-US" sz="2800" dirty="0">
                <a:latin typeface="Trebuchet MS" pitchFamily="34" charset="0"/>
              </a:rPr>
              <a:t>Working with Allies, including Attorney General’s Office and AARP</a:t>
            </a:r>
          </a:p>
          <a:p>
            <a:pPr marL="109728" indent="0">
              <a:buNone/>
            </a:pPr>
            <a:endParaRPr lang="en-US" sz="2800" dirty="0">
              <a:latin typeface="Trebuchet MS" pitchFamily="34" charset="0"/>
            </a:endParaRPr>
          </a:p>
          <a:p>
            <a:r>
              <a:rPr lang="en-US" sz="2800" dirty="0">
                <a:latin typeface="Trebuchet MS" pitchFamily="34" charset="0"/>
              </a:rPr>
              <a:t>Consumer Outreach</a:t>
            </a:r>
            <a:endParaRPr lang="en-US" dirty="0">
              <a:latin typeface="Trebuchet MS" pitchFamily="34" charset="0"/>
            </a:endParaRPr>
          </a:p>
          <a:p>
            <a:pPr marL="0" indent="0">
              <a:buNone/>
            </a:pPr>
            <a:endParaRPr lang="en-US" dirty="0">
              <a:latin typeface="Trebuchet MS" pitchFamily="34" charset="0"/>
            </a:endParaRP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>
                <a:solidFill>
                  <a:srgbClr val="000000"/>
                </a:solidFill>
                <a:effectLst/>
                <a:latin typeface="Trebuchet MS" pitchFamily="34" charset="0"/>
              </a:rPr>
              <a:t>Positive Practices</a:t>
            </a:r>
            <a:r>
              <a:rPr lang="en-US" dirty="0">
                <a:solidFill>
                  <a:srgbClr val="000000"/>
                </a:solidFill>
                <a:latin typeface="Trebuchet MS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953513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8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en-US" dirty="0">
              <a:latin typeface="Trebuchet MS" pitchFamily="34" charset="0"/>
            </a:endParaRPr>
          </a:p>
          <a:p>
            <a:r>
              <a:rPr lang="en-US" sz="2800" dirty="0">
                <a:latin typeface="Trebuchet MS" pitchFamily="34" charset="0"/>
              </a:rPr>
              <a:t>Regulatory and legislative reluctance to interfere with the “competitive market”    (</a:t>
            </a:r>
            <a:r>
              <a:rPr lang="en-US" sz="2800" i="1" dirty="0">
                <a:latin typeface="Trebuchet MS" pitchFamily="34" charset="0"/>
              </a:rPr>
              <a:t>i.e.</a:t>
            </a:r>
            <a:r>
              <a:rPr lang="en-US" sz="2800" dirty="0">
                <a:latin typeface="Trebuchet MS" pitchFamily="34" charset="0"/>
              </a:rPr>
              <a:t>, caveat emptor)</a:t>
            </a:r>
          </a:p>
          <a:p>
            <a:pPr marL="109728" indent="0">
              <a:buNone/>
            </a:pPr>
            <a:endParaRPr lang="en-US" sz="2800" dirty="0">
              <a:latin typeface="Trebuchet MS" pitchFamily="34" charset="0"/>
            </a:endParaRPr>
          </a:p>
          <a:p>
            <a:r>
              <a:rPr lang="en-US" sz="2800" dirty="0">
                <a:latin typeface="Trebuchet MS" pitchFamily="34" charset="0"/>
              </a:rPr>
              <a:t>Can we un-ring the bell of de-regulation?</a:t>
            </a:r>
          </a:p>
          <a:p>
            <a:pPr lvl="1"/>
            <a:r>
              <a:rPr lang="en-US" sz="2400" dirty="0">
                <a:latin typeface="Trebuchet MS" pitchFamily="34" charset="0"/>
              </a:rPr>
              <a:t>Focus on most deceptive practices: door-to-door marketing &amp; telemarketing</a:t>
            </a:r>
          </a:p>
          <a:p>
            <a:pPr marL="109728" indent="0">
              <a:buNone/>
            </a:pPr>
            <a:endParaRPr lang="en-US" dirty="0">
              <a:latin typeface="Trebuchet MS" pitchFamily="34" charset="0"/>
            </a:endParaRPr>
          </a:p>
          <a:p>
            <a:pPr marL="0" indent="0">
              <a:buNone/>
            </a:pPr>
            <a:endParaRPr lang="en-US" dirty="0">
              <a:latin typeface="Trebuchet MS" pitchFamily="34" charset="0"/>
            </a:endParaRP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br>
              <a:rPr lang="en-US" sz="3600" dirty="0">
                <a:solidFill>
                  <a:srgbClr val="000000"/>
                </a:solidFill>
                <a:effectLst/>
                <a:latin typeface="Trebuchet MS" pitchFamily="34" charset="0"/>
              </a:rPr>
            </a:br>
            <a:r>
              <a:rPr lang="en-US" sz="3600" dirty="0">
                <a:solidFill>
                  <a:srgbClr val="000000"/>
                </a:solidFill>
                <a:effectLst/>
                <a:latin typeface="Trebuchet MS" pitchFamily="34" charset="0"/>
              </a:rPr>
              <a:t>Obstacles to Protecting Consumers	</a:t>
            </a:r>
          </a:p>
        </p:txBody>
      </p:sp>
    </p:spTree>
    <p:extLst>
      <p:ext uri="{BB962C8B-B14F-4D97-AF65-F5344CB8AC3E}">
        <p14:creationId xmlns:p14="http://schemas.microsoft.com/office/powerpoint/2010/main" val="26618890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32906" y="3124200"/>
            <a:ext cx="3810000" cy="2514600"/>
          </a:xfrm>
        </p:spPr>
        <p:txBody>
          <a:bodyPr>
            <a:normAutofit fontScale="70000" lnSpcReduction="20000"/>
          </a:bodyPr>
          <a:lstStyle/>
          <a:p>
            <a:pPr marL="109728" indent="0">
              <a:buNone/>
            </a:pPr>
            <a:r>
              <a:rPr lang="en-US" dirty="0"/>
              <a:t>Lauren H. Bidra</a:t>
            </a:r>
          </a:p>
          <a:p>
            <a:pPr marL="109728" indent="0">
              <a:buNone/>
            </a:pPr>
            <a:r>
              <a:rPr lang="en-US" dirty="0"/>
              <a:t>Staff Attorney </a:t>
            </a:r>
          </a:p>
          <a:p>
            <a:pPr marL="109728" indent="0">
              <a:buNone/>
            </a:pPr>
            <a:r>
              <a:rPr lang="en-US" dirty="0"/>
              <a:t>Office of Consumer Counsel</a:t>
            </a:r>
          </a:p>
          <a:p>
            <a:pPr marL="109728" indent="0">
              <a:buNone/>
            </a:pPr>
            <a:r>
              <a:rPr lang="en-US" dirty="0"/>
              <a:t>10 Franklin Square</a:t>
            </a:r>
          </a:p>
          <a:p>
            <a:pPr marL="109728" indent="0">
              <a:buNone/>
            </a:pPr>
            <a:r>
              <a:rPr lang="en-US" dirty="0"/>
              <a:t>New Britain, CT 06051</a:t>
            </a:r>
          </a:p>
          <a:p>
            <a:pPr marL="109728" indent="0">
              <a:buNone/>
            </a:pPr>
            <a:r>
              <a:rPr lang="en-US" dirty="0"/>
              <a:t>(860) 827-2904</a:t>
            </a:r>
          </a:p>
          <a:p>
            <a:pPr marL="109728" indent="0">
              <a:buNone/>
            </a:pPr>
            <a:r>
              <a:rPr lang="en-US" sz="2900" dirty="0"/>
              <a:t>Lauren.Bidra@ct.gov</a:t>
            </a:r>
          </a:p>
          <a:p>
            <a:pPr marL="109728" indent="0">
              <a:buNone/>
            </a:pPr>
            <a:r>
              <a:rPr lang="en-US" sz="2900" u="sng" dirty="0"/>
              <a:t>http://www.ct.gov/occ</a:t>
            </a:r>
            <a:endParaRPr lang="en-US" sz="2900" dirty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2133600"/>
            <a:ext cx="3733800" cy="1143000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effectLst/>
                <a:latin typeface="Trebuchet MS" pitchFamily="34" charset="0"/>
              </a:rPr>
              <a:t>Questions?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7" name="Picture 6" descr="Description: Description: Description: cid:image001.png@01CD4EBD.DAAE3D9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133600"/>
            <a:ext cx="2362200" cy="23622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2"/>
          <p:cNvSpPr txBox="1">
            <a:spLocks/>
          </p:cNvSpPr>
          <p:nvPr/>
        </p:nvSpPr>
        <p:spPr>
          <a:xfrm>
            <a:off x="2895600" y="304800"/>
            <a:ext cx="37338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sz="3600" dirty="0">
                <a:solidFill>
                  <a:srgbClr val="000000"/>
                </a:solidFill>
                <a:effectLst/>
                <a:latin typeface="Trebuchet MS" pitchFamily="34" charset="0"/>
              </a:rPr>
              <a:t>Thank you.</a:t>
            </a:r>
            <a:endParaRPr lang="en-US" sz="3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958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24078" indent="-514350">
              <a:buAutoNum type="arabicParenR"/>
            </a:pPr>
            <a:r>
              <a:rPr lang="en-US" dirty="0">
                <a:latin typeface="Trebuchet MS" pitchFamily="34" charset="0"/>
              </a:rPr>
              <a:t>Promoting Electric Bill Clarity: More Consumer Information on the Bill</a:t>
            </a:r>
          </a:p>
          <a:p>
            <a:pPr marL="624078" indent="-514350">
              <a:buAutoNum type="arabicParenR"/>
            </a:pPr>
            <a:endParaRPr lang="en-US" dirty="0">
              <a:latin typeface="Trebuchet MS" pitchFamily="34" charset="0"/>
            </a:endParaRPr>
          </a:p>
          <a:p>
            <a:pPr marL="624078" indent="-514350">
              <a:buAutoNum type="arabicParenR"/>
            </a:pPr>
            <a:r>
              <a:rPr lang="en-US" dirty="0">
                <a:latin typeface="Trebuchet MS" pitchFamily="34" charset="0"/>
              </a:rPr>
              <a:t>Variable Rate Ban</a:t>
            </a:r>
          </a:p>
          <a:p>
            <a:pPr marL="624078" indent="-514350">
              <a:buAutoNum type="arabicParenR"/>
            </a:pPr>
            <a:endParaRPr lang="en-US" dirty="0">
              <a:latin typeface="Trebuchet MS" pitchFamily="34" charset="0"/>
            </a:endParaRPr>
          </a:p>
          <a:p>
            <a:pPr marL="624078" indent="-514350">
              <a:buAutoNum type="arabicParenR"/>
            </a:pPr>
            <a:r>
              <a:rPr lang="en-US" dirty="0">
                <a:latin typeface="Trebuchet MS" pitchFamily="34" charset="0"/>
              </a:rPr>
              <a:t>Number Crunching: Data Showing Customers of Electric Suppliers Pay Much More than Standard Service Customers </a:t>
            </a:r>
          </a:p>
          <a:p>
            <a:pPr marL="624078" indent="-514350">
              <a:buAutoNum type="arabicParenR"/>
            </a:pPr>
            <a:endParaRPr lang="en-US" dirty="0">
              <a:latin typeface="Trebuchet MS" pitchFamily="34" charset="0"/>
            </a:endParaRPr>
          </a:p>
          <a:p>
            <a:pPr marL="624078" indent="-514350">
              <a:buAutoNum type="arabicParenR"/>
            </a:pPr>
            <a:r>
              <a:rPr lang="en-US" dirty="0">
                <a:latin typeface="Trebuchet MS" pitchFamily="34" charset="0"/>
              </a:rPr>
              <a:t>Regulatory Update: Enforcement Dockets &amp; Civil Penalties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  <a:effectLst/>
                <a:latin typeface="Trebuchet MS" pitchFamily="34" charset="0"/>
              </a:rPr>
              <a:t>Presentation Overview</a:t>
            </a:r>
          </a:p>
        </p:txBody>
      </p:sp>
    </p:spTree>
    <p:extLst>
      <p:ext uri="{BB962C8B-B14F-4D97-AF65-F5344CB8AC3E}">
        <p14:creationId xmlns:p14="http://schemas.microsoft.com/office/powerpoint/2010/main" val="1227382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>
                <a:latin typeface="Trebuchet MS" pitchFamily="34" charset="0"/>
              </a:rPr>
              <a:t>First Page Electric Bill Redesign: ordered by Legislation in 2014, and implemented by a regulatory docket in a two-phase redesign initiative </a:t>
            </a:r>
          </a:p>
          <a:p>
            <a:pPr lvl="1"/>
            <a:endParaRPr lang="en-US" dirty="0">
              <a:latin typeface="Trebuchet MS" pitchFamily="34" charset="0"/>
            </a:endParaRPr>
          </a:p>
          <a:p>
            <a:r>
              <a:rPr lang="en-US" dirty="0">
                <a:latin typeface="Trebuchet MS" pitchFamily="34" charset="0"/>
              </a:rPr>
              <a:t>Purpose to enable consumers to compare pricing and contract terms among electric suppliers</a:t>
            </a:r>
          </a:p>
          <a:p>
            <a:pPr marL="109728" indent="0">
              <a:buNone/>
            </a:pPr>
            <a:endParaRPr lang="en-US" dirty="0">
              <a:latin typeface="Trebuchet MS" pitchFamily="34" charset="0"/>
            </a:endParaRPr>
          </a:p>
          <a:p>
            <a:r>
              <a:rPr lang="en-US" dirty="0">
                <a:latin typeface="Trebuchet MS" pitchFamily="34" charset="0"/>
              </a:rPr>
              <a:t>No More Surprises</a:t>
            </a:r>
          </a:p>
          <a:p>
            <a:pPr marL="0" indent="0">
              <a:buNone/>
            </a:pPr>
            <a:endParaRPr lang="en-US" dirty="0">
              <a:latin typeface="Trebuchet MS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  <a:effectLst/>
                <a:latin typeface="Trebuchet MS" pitchFamily="34" charset="0"/>
              </a:rPr>
              <a:t>Promoting Electric Bill Clarity</a:t>
            </a:r>
          </a:p>
        </p:txBody>
      </p:sp>
    </p:spTree>
    <p:extLst>
      <p:ext uri="{BB962C8B-B14F-4D97-AF65-F5344CB8AC3E}">
        <p14:creationId xmlns:p14="http://schemas.microsoft.com/office/powerpoint/2010/main" val="849069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84327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>
                <a:latin typeface="Trebuchet MS" pitchFamily="34" charset="0"/>
              </a:rPr>
              <a:t>Some Features of the Redesigned Bill: </a:t>
            </a:r>
          </a:p>
          <a:p>
            <a:pPr marL="109728" indent="0">
              <a:buNone/>
            </a:pPr>
            <a:endParaRPr lang="en-US" dirty="0">
              <a:latin typeface="Trebuchet MS" pitchFamily="34" charset="0"/>
            </a:endParaRPr>
          </a:p>
          <a:p>
            <a:r>
              <a:rPr lang="en-US" dirty="0">
                <a:latin typeface="Trebuchet MS" pitchFamily="34" charset="0"/>
              </a:rPr>
              <a:t>The dollar amount the customer would have been billed if the customer were on the EDC Standard Service rate and not with a third-party supplier;</a:t>
            </a:r>
          </a:p>
          <a:p>
            <a:endParaRPr lang="en-US" dirty="0">
              <a:latin typeface="Trebuchet MS" pitchFamily="34" charset="0"/>
            </a:endParaRPr>
          </a:p>
          <a:p>
            <a:r>
              <a:rPr lang="en-US" dirty="0">
                <a:latin typeface="Trebuchet MS" pitchFamily="34" charset="0"/>
              </a:rPr>
              <a:t>The terms of a customer’s third-party supply rate, including any cancellation fee, and the expiration of that rate;</a:t>
            </a:r>
          </a:p>
          <a:p>
            <a:endParaRPr lang="en-US" dirty="0">
              <a:latin typeface="Trebuchet MS" pitchFamily="34" charset="0"/>
            </a:endParaRPr>
          </a:p>
          <a:p>
            <a:r>
              <a:rPr lang="en-US" dirty="0">
                <a:latin typeface="Trebuchet MS" pitchFamily="34" charset="0"/>
              </a:rPr>
              <a:t>“Next Month’s Rate”: Any changes to a customer’s third-party supply rate that becomes effective in the next billing cycle; and </a:t>
            </a:r>
          </a:p>
          <a:p>
            <a:endParaRPr lang="en-US" dirty="0">
              <a:latin typeface="Trebuchet MS" pitchFamily="34" charset="0"/>
            </a:endParaRPr>
          </a:p>
          <a:p>
            <a:endParaRPr lang="en-US" dirty="0">
              <a:latin typeface="Trebuchet MS" pitchFamily="34" charset="0"/>
            </a:endParaRPr>
          </a:p>
          <a:p>
            <a:endParaRPr lang="en-US" dirty="0">
              <a:latin typeface="Trebuchet MS" pitchFamily="34" charset="0"/>
            </a:endParaRPr>
          </a:p>
          <a:p>
            <a:endParaRPr lang="en-US" dirty="0">
              <a:latin typeface="Trebuchet MS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  <a:effectLst/>
                <a:latin typeface="Trebuchet MS" pitchFamily="34" charset="0"/>
              </a:rPr>
              <a:t>Promoting Electric Bill Clarity</a:t>
            </a:r>
          </a:p>
        </p:txBody>
      </p:sp>
    </p:spTree>
    <p:extLst>
      <p:ext uri="{BB962C8B-B14F-4D97-AF65-F5344CB8AC3E}">
        <p14:creationId xmlns:p14="http://schemas.microsoft.com/office/powerpoint/2010/main" val="2485558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09600"/>
            <a:ext cx="46482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38400" y="215146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Sample Residential Electric Bill</a:t>
            </a:r>
          </a:p>
        </p:txBody>
      </p:sp>
    </p:spTree>
    <p:extLst>
      <p:ext uri="{BB962C8B-B14F-4D97-AF65-F5344CB8AC3E}">
        <p14:creationId xmlns:p14="http://schemas.microsoft.com/office/powerpoint/2010/main" val="3494056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600" dirty="0">
                <a:latin typeface="Trebuchet MS" pitchFamily="34" charset="0"/>
              </a:rPr>
              <a:t>Product of 2015 Legislative Session, with regulatory confirmation</a:t>
            </a:r>
          </a:p>
          <a:p>
            <a:endParaRPr lang="en-US" sz="2600" dirty="0">
              <a:latin typeface="Trebuchet MS" pitchFamily="34" charset="0"/>
            </a:endParaRPr>
          </a:p>
          <a:p>
            <a:r>
              <a:rPr lang="en-US" sz="2600" dirty="0">
                <a:latin typeface="Trebuchet MS" pitchFamily="34" charset="0"/>
              </a:rPr>
              <a:t>Applies to residential customers </a:t>
            </a:r>
          </a:p>
          <a:p>
            <a:endParaRPr lang="en-US" sz="2600" dirty="0">
              <a:latin typeface="Trebuchet MS" pitchFamily="34" charset="0"/>
            </a:endParaRPr>
          </a:p>
          <a:p>
            <a:r>
              <a:rPr lang="en-US" sz="2600" dirty="0">
                <a:latin typeface="Trebuchet MS" pitchFamily="34" charset="0"/>
              </a:rPr>
              <a:t>Expressly prohibits electric suppliers from entering into a contract for </a:t>
            </a:r>
            <a:r>
              <a:rPr lang="en-US" sz="2600" b="1" dirty="0">
                <a:latin typeface="Trebuchet MS" pitchFamily="34" charset="0"/>
              </a:rPr>
              <a:t>variable rates </a:t>
            </a:r>
            <a:r>
              <a:rPr lang="en-US" sz="2600" dirty="0">
                <a:latin typeface="Trebuchet MS" pitchFamily="34" charset="0"/>
              </a:rPr>
              <a:t>on or after Oct. 1, 2015</a:t>
            </a:r>
          </a:p>
          <a:p>
            <a:endParaRPr lang="en-US" sz="2600" dirty="0">
              <a:latin typeface="Trebuchet MS" pitchFamily="34" charset="0"/>
            </a:endParaRPr>
          </a:p>
          <a:p>
            <a:r>
              <a:rPr lang="en-US" sz="2600" dirty="0">
                <a:latin typeface="Trebuchet MS" pitchFamily="34" charset="0"/>
              </a:rPr>
              <a:t>Prohibits suppliers from renewing customers into variable rates on or after Oct. 1, 2015</a:t>
            </a:r>
          </a:p>
          <a:p>
            <a:endParaRPr lang="en-US" sz="2600" dirty="0">
              <a:latin typeface="Trebuchet MS" pitchFamily="34" charset="0"/>
            </a:endParaRPr>
          </a:p>
          <a:p>
            <a:pPr marL="0" indent="0">
              <a:buNone/>
            </a:pPr>
            <a:endParaRPr lang="en-US" sz="2600" dirty="0">
              <a:latin typeface="Trebuchet MS" pitchFamily="34" charset="0"/>
            </a:endParaRPr>
          </a:p>
          <a:p>
            <a:pPr marL="0" indent="0">
              <a:buNone/>
            </a:pPr>
            <a:endParaRPr lang="en-US" sz="2600" dirty="0">
              <a:latin typeface="Trebuchet MS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rtlCol="0" anchor="ctr">
            <a:normAutofit fontScale="90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sz="4000">
                <a:solidFill>
                  <a:schemeClr val="tx1"/>
                </a:solidFill>
                <a:effectLst/>
                <a:latin typeface="Trebuchet MS" pitchFamily="34" charset="0"/>
              </a:rPr>
              <a:t>Variable</a:t>
            </a:r>
            <a:r>
              <a:rPr lang="en-US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en-US">
                <a:solidFill>
                  <a:schemeClr val="tx1"/>
                </a:solidFill>
                <a:effectLst/>
                <a:latin typeface="Trebuchet MS" pitchFamily="34" charset="0"/>
              </a:rPr>
              <a:t>Rate Ban</a:t>
            </a:r>
            <a:br>
              <a:rPr lang="en-US">
                <a:solidFill>
                  <a:schemeClr val="tx1"/>
                </a:solidFill>
                <a:effectLst/>
                <a:latin typeface="Trebuchet MS" pitchFamily="34" charset="0"/>
              </a:rPr>
            </a:br>
            <a:r>
              <a:rPr lang="en-US">
                <a:solidFill>
                  <a:schemeClr val="tx1"/>
                </a:solidFill>
              </a:rPr>
              <a:t>	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864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>
                <a:latin typeface="Trebuchet MS" pitchFamily="34" charset="0"/>
              </a:rPr>
              <a:t>Under legislation and PURA ruling, suppliers must offer new customers rates that cannot go up for at least </a:t>
            </a:r>
            <a:r>
              <a:rPr lang="en-US" sz="2600" b="1" dirty="0">
                <a:latin typeface="Trebuchet MS" pitchFamily="34" charset="0"/>
              </a:rPr>
              <a:t>4 months</a:t>
            </a:r>
          </a:p>
          <a:p>
            <a:endParaRPr lang="en-US" sz="2600" dirty="0">
              <a:latin typeface="Trebuchet MS" pitchFamily="34" charset="0"/>
            </a:endParaRPr>
          </a:p>
          <a:p>
            <a:r>
              <a:rPr lang="en-US" sz="2600" dirty="0">
                <a:latin typeface="Trebuchet MS" pitchFamily="34" charset="0"/>
              </a:rPr>
              <a:t>Suppliers can only offer </a:t>
            </a:r>
            <a:r>
              <a:rPr lang="en-US" sz="2600" b="1" dirty="0">
                <a:latin typeface="Trebuchet MS" pitchFamily="34" charset="0"/>
              </a:rPr>
              <a:t>renewal terms</a:t>
            </a:r>
            <a:r>
              <a:rPr lang="en-US" sz="2600" dirty="0">
                <a:latin typeface="Trebuchet MS" pitchFamily="34" charset="0"/>
              </a:rPr>
              <a:t> that cannot go up for at least </a:t>
            </a:r>
            <a:r>
              <a:rPr lang="en-US" sz="2600" b="1" dirty="0">
                <a:latin typeface="Trebuchet MS" pitchFamily="34" charset="0"/>
              </a:rPr>
              <a:t>4 months</a:t>
            </a:r>
          </a:p>
          <a:p>
            <a:endParaRPr lang="en-US" sz="2600" dirty="0">
              <a:latin typeface="Trebuchet MS" pitchFamily="34" charset="0"/>
            </a:endParaRPr>
          </a:p>
          <a:p>
            <a:endParaRPr lang="en-US" sz="2600" dirty="0">
              <a:latin typeface="Trebuchet MS" pitchFamily="34" charset="0"/>
            </a:endParaRPr>
          </a:p>
          <a:p>
            <a:pPr marL="0" indent="0">
              <a:buNone/>
            </a:pPr>
            <a:endParaRPr lang="en-US" sz="2600" dirty="0">
              <a:latin typeface="Trebuchet MS" pitchFamily="34" charset="0"/>
            </a:endParaRPr>
          </a:p>
          <a:p>
            <a:pPr marL="0" indent="0">
              <a:buNone/>
            </a:pPr>
            <a:endParaRPr lang="en-US" sz="2600" dirty="0">
              <a:latin typeface="Trebuchet MS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rtlCol="0" anchor="ctr">
            <a:normAutofit fontScale="90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sz="4000">
                <a:solidFill>
                  <a:schemeClr val="tx1"/>
                </a:solidFill>
                <a:effectLst/>
                <a:latin typeface="Trebuchet MS" pitchFamily="34" charset="0"/>
              </a:rPr>
              <a:t>Variable</a:t>
            </a:r>
            <a:r>
              <a:rPr lang="en-US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en-US">
                <a:solidFill>
                  <a:schemeClr val="tx1"/>
                </a:solidFill>
                <a:effectLst/>
                <a:latin typeface="Trebuchet MS" pitchFamily="34" charset="0"/>
              </a:rPr>
              <a:t>Rate Ban</a:t>
            </a:r>
            <a:br>
              <a:rPr lang="en-US">
                <a:solidFill>
                  <a:schemeClr val="tx1"/>
                </a:solidFill>
                <a:effectLst/>
                <a:latin typeface="Trebuchet MS" pitchFamily="34" charset="0"/>
              </a:rPr>
            </a:br>
            <a:r>
              <a:rPr lang="en-US">
                <a:solidFill>
                  <a:schemeClr val="tx1"/>
                </a:solidFill>
              </a:rPr>
              <a:t>	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770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rebuchet MS" pitchFamily="34" charset="0"/>
              </a:rPr>
              <a:t>As a public, monthly compliance filing in a PURA docket, EDCs submit the number of residential customers, at each rate, for each supplier operating in Connecticut</a:t>
            </a:r>
          </a:p>
          <a:p>
            <a:endParaRPr lang="en-US" dirty="0">
              <a:latin typeface="Trebuchet MS" pitchFamily="34" charset="0"/>
            </a:endParaRPr>
          </a:p>
          <a:p>
            <a:r>
              <a:rPr lang="en-US" dirty="0">
                <a:latin typeface="Trebuchet MS" pitchFamily="34" charset="0"/>
              </a:rPr>
              <a:t>OCC tracks this data on a monthly and annual basis, and posts Facts Sheets on OCC’s website</a:t>
            </a:r>
          </a:p>
          <a:p>
            <a:pPr marL="109728" indent="0">
              <a:buNone/>
            </a:pPr>
            <a:endParaRPr lang="en-US" dirty="0">
              <a:latin typeface="Trebuchet MS" pitchFamily="34" charset="0"/>
            </a:endParaRPr>
          </a:p>
          <a:p>
            <a:r>
              <a:rPr lang="en-US" dirty="0">
                <a:latin typeface="Trebuchet MS" pitchFamily="34" charset="0"/>
              </a:rPr>
              <a:t>And the data shows . . .</a:t>
            </a:r>
          </a:p>
          <a:p>
            <a:endParaRPr lang="en-US" dirty="0">
              <a:latin typeface="Trebuchet MS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US" dirty="0">
              <a:latin typeface="Trebuchet MS" pitchFamily="34" charset="0"/>
            </a:endParaRPr>
          </a:p>
          <a:p>
            <a:pPr marL="109728" indent="0">
              <a:buNone/>
            </a:pPr>
            <a:endParaRPr lang="en-US" dirty="0">
              <a:latin typeface="Trebuchet MS" pitchFamily="34" charset="0"/>
            </a:endParaRPr>
          </a:p>
          <a:p>
            <a:pPr marL="109728" indent="0">
              <a:buNone/>
            </a:pPr>
            <a:endParaRPr lang="en-US" dirty="0">
              <a:latin typeface="Trebuchet MS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  <a:effectLst/>
                <a:latin typeface="Trebuchet MS" pitchFamily="34" charset="0"/>
              </a:rPr>
              <a:t>Number Crunching</a:t>
            </a:r>
          </a:p>
        </p:txBody>
      </p:sp>
    </p:spTree>
    <p:extLst>
      <p:ext uri="{BB962C8B-B14F-4D97-AF65-F5344CB8AC3E}">
        <p14:creationId xmlns:p14="http://schemas.microsoft.com/office/powerpoint/2010/main" val="4053592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rebuchet MS" pitchFamily="34" charset="0"/>
              </a:rPr>
              <a:t>In 2015, Connecticut residential customers of electric suppliers paid approximately                    </a:t>
            </a:r>
            <a:r>
              <a:rPr lang="en-US" sz="3000" b="1" dirty="0">
                <a:latin typeface="Trebuchet MS" pitchFamily="34" charset="0"/>
              </a:rPr>
              <a:t>$58 Million </a:t>
            </a:r>
            <a:r>
              <a:rPr lang="en-US" b="1" u="sng" dirty="0">
                <a:latin typeface="Trebuchet MS" pitchFamily="34" charset="0"/>
              </a:rPr>
              <a:t>more</a:t>
            </a:r>
            <a:r>
              <a:rPr lang="en-US" dirty="0">
                <a:latin typeface="Trebuchet MS" pitchFamily="34" charset="0"/>
              </a:rPr>
              <a:t> than Standard Service customers</a:t>
            </a:r>
          </a:p>
          <a:p>
            <a:pPr lvl="1"/>
            <a:r>
              <a:rPr lang="en-US" sz="1800" dirty="0">
                <a:latin typeface="Trebuchet MS" pitchFamily="34" charset="0"/>
              </a:rPr>
              <a:t>Based on an average monthly usage of 750 kWh</a:t>
            </a:r>
          </a:p>
          <a:p>
            <a:endParaRPr lang="en-US" dirty="0">
              <a:latin typeface="Trebuchet MS" pitchFamily="34" charset="0"/>
            </a:endParaRPr>
          </a:p>
          <a:p>
            <a:r>
              <a:rPr lang="en-US" dirty="0">
                <a:latin typeface="Trebuchet MS" pitchFamily="34" charset="0"/>
              </a:rPr>
              <a:t>In 2015, retail suppliers served on average 33.55% of Eversource Energy residential customers, and 37.84% of United Illuminating (UI) customers</a:t>
            </a:r>
          </a:p>
          <a:p>
            <a:endParaRPr lang="en-US" dirty="0">
              <a:latin typeface="Trebuchet MS" pitchFamily="34" charset="0"/>
            </a:endParaRPr>
          </a:p>
          <a:p>
            <a:pPr lvl="1">
              <a:buFont typeface="Arial" pitchFamily="34" charset="0"/>
              <a:buChar char="•"/>
            </a:pPr>
            <a:endParaRPr lang="en-US" dirty="0">
              <a:latin typeface="Trebuchet MS" pitchFamily="34" charset="0"/>
            </a:endParaRPr>
          </a:p>
          <a:p>
            <a:pPr marL="109728" indent="0">
              <a:buNone/>
            </a:pPr>
            <a:endParaRPr lang="en-US" dirty="0">
              <a:latin typeface="Trebuchet MS" pitchFamily="34" charset="0"/>
            </a:endParaRPr>
          </a:p>
          <a:p>
            <a:pPr marL="109728" indent="0">
              <a:buNone/>
            </a:pPr>
            <a:endParaRPr lang="en-US" dirty="0">
              <a:latin typeface="Trebuchet MS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  <a:effectLst/>
                <a:latin typeface="Trebuchet MS" pitchFamily="34" charset="0"/>
              </a:rPr>
              <a:t>Number Crunching for 2015</a:t>
            </a:r>
          </a:p>
        </p:txBody>
      </p:sp>
    </p:spTree>
    <p:extLst>
      <p:ext uri="{BB962C8B-B14F-4D97-AF65-F5344CB8AC3E}">
        <p14:creationId xmlns:p14="http://schemas.microsoft.com/office/powerpoint/2010/main" val="39819609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4379</TotalTime>
  <Words>660</Words>
  <Application>Microsoft Office PowerPoint</Application>
  <PresentationFormat>On-screen Show (4:3)</PresentationFormat>
  <Paragraphs>140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Lucida Sans Unicode</vt:lpstr>
      <vt:lpstr>Trebuchet MS</vt:lpstr>
      <vt:lpstr>Verdana</vt:lpstr>
      <vt:lpstr>Wingdings 2</vt:lpstr>
      <vt:lpstr>Wingdings 3</vt:lpstr>
      <vt:lpstr>Concourse</vt:lpstr>
      <vt:lpstr>NASUCA 2016 Mid-Year Meeting</vt:lpstr>
      <vt:lpstr>Presentation Overview</vt:lpstr>
      <vt:lpstr>Promoting Electric Bill Clarity</vt:lpstr>
      <vt:lpstr>Promoting Electric Bill Clarity</vt:lpstr>
      <vt:lpstr>PowerPoint Presentation</vt:lpstr>
      <vt:lpstr>PowerPoint Presentation</vt:lpstr>
      <vt:lpstr>PowerPoint Presentation</vt:lpstr>
      <vt:lpstr>Number Crunching</vt:lpstr>
      <vt:lpstr>Number Crunching for 2015</vt:lpstr>
      <vt:lpstr>Number Crunching for 2015</vt:lpstr>
      <vt:lpstr>Number Crunching for 2015</vt:lpstr>
      <vt:lpstr>Regulatory Update </vt:lpstr>
      <vt:lpstr>Regulatory Update </vt:lpstr>
      <vt:lpstr>PowerPoint Presentation</vt:lpstr>
      <vt:lpstr>Positive Practices </vt:lpstr>
      <vt:lpstr> Obstacles to Protecting Consumers </vt:lpstr>
      <vt:lpstr>Questions?</vt:lpstr>
    </vt:vector>
  </TitlesOfParts>
  <Company>DEEP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Victoria Hackett</dc:creator>
  <cp:lastModifiedBy>Nicole Haslup</cp:lastModifiedBy>
  <cp:revision>133</cp:revision>
  <cp:lastPrinted>2016-06-03T19:29:13Z</cp:lastPrinted>
  <dcterms:created xsi:type="dcterms:W3CDTF">2014-11-10T19:37:22Z</dcterms:created>
  <dcterms:modified xsi:type="dcterms:W3CDTF">2016-06-06T20:56:40Z</dcterms:modified>
</cp:coreProperties>
</file>