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44" r:id="rId1"/>
  </p:sldMasterIdLst>
  <p:notesMasterIdLst>
    <p:notesMasterId r:id="rId19"/>
  </p:notesMasterIdLst>
  <p:handoutMasterIdLst>
    <p:handoutMasterId r:id="rId20"/>
  </p:handoutMasterIdLst>
  <p:sldIdLst>
    <p:sldId id="268" r:id="rId2"/>
    <p:sldId id="257" r:id="rId3"/>
    <p:sldId id="260" r:id="rId4"/>
    <p:sldId id="258" r:id="rId5"/>
    <p:sldId id="275" r:id="rId6"/>
    <p:sldId id="274" r:id="rId7"/>
    <p:sldId id="291" r:id="rId8"/>
    <p:sldId id="278" r:id="rId9"/>
    <p:sldId id="289" r:id="rId10"/>
    <p:sldId id="288" r:id="rId11"/>
    <p:sldId id="273" r:id="rId12"/>
    <p:sldId id="281" r:id="rId13"/>
    <p:sldId id="287" r:id="rId14"/>
    <p:sldId id="292" r:id="rId15"/>
    <p:sldId id="283" r:id="rId16"/>
    <p:sldId id="290" r:id="rId17"/>
    <p:sldId id="271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CAC3572-8F2B-8D4E-BA36-E77DF166FAC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97C43A-9043-6048-8B2C-6172CD66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C1A72B-91A9-4A75-827C-3DC2A05B1FC4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D5B6B51-8C52-4EFC-B26E-A6FF7A635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4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505216-0DBC-4C47-B7A9-17A81CC47BF4}" type="datetime1">
              <a:rPr lang="en-US" smtClean="0"/>
              <a:t>6/6/2016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A09C-B6C7-B247-9AE9-826CFE337B4F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3E81-17F2-684C-84AF-D8907A5D52AC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4638-13F4-6B4D-9D17-002A025BBD5E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118E-3223-C946-B1B1-D2973A2E5BF3}" type="datetime1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E4CA-E5B2-C746-AAFA-1190A28A4264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C535-4667-9B41-BBCD-532725D54240}" type="datetime1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A362-A6BD-3642-AE5A-EAE064183333}" type="datetime1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0924-2374-1E45-B647-0FA522AB4166}" type="datetime1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0D10674-27FA-4145-A8DB-1429BFB06574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085286-09F4-5840-B8D2-742BB599F0B6}" type="datetime1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4E9FC7-2895-894E-969A-2C4D6A4707B7}" type="datetime1">
              <a:rPr lang="en-US" smtClean="0"/>
              <a:t>6/6/2016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7966C1-6ABB-4536-8F3F-A539BCCB8B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 algn="ctr">
              <a:buNone/>
            </a:pPr>
            <a:r>
              <a:rPr lang="en-US" sz="4400" b="1" dirty="0">
                <a:solidFill>
                  <a:schemeClr val="accent4"/>
                </a:solidFill>
                <a:latin typeface="Trebuchet MS" pitchFamily="34" charset="0"/>
              </a:rPr>
              <a:t>Supplier Enforcement </a:t>
            </a:r>
          </a:p>
          <a:p>
            <a:pPr marL="109728" indent="0" algn="ctr">
              <a:buNone/>
            </a:pPr>
            <a:r>
              <a:rPr lang="en-US" sz="4400" b="1" dirty="0">
                <a:solidFill>
                  <a:schemeClr val="accent4"/>
                </a:solidFill>
                <a:latin typeface="Trebuchet MS" pitchFamily="34" charset="0"/>
              </a:rPr>
              <a:t>in Connecticut</a:t>
            </a:r>
          </a:p>
          <a:p>
            <a:pPr marL="109728" indent="0" algn="ctr">
              <a:buNone/>
            </a:pPr>
            <a:endParaRPr lang="en-US" sz="1300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i="1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sz="2000" dirty="0">
              <a:latin typeface="Trebuchet MS" pitchFamily="34" charset="0"/>
            </a:endParaRPr>
          </a:p>
          <a:p>
            <a:pPr marL="109728" indent="0">
              <a:buNone/>
            </a:pPr>
            <a:r>
              <a:rPr lang="en-US" sz="2000" dirty="0">
                <a:latin typeface="Trebuchet MS" pitchFamily="34" charset="0"/>
              </a:rPr>
              <a:t>Lauren H. Bidra</a:t>
            </a:r>
          </a:p>
          <a:p>
            <a:pPr marL="109728" indent="0">
              <a:buNone/>
            </a:pPr>
            <a:r>
              <a:rPr lang="en-US" sz="2000" dirty="0">
                <a:latin typeface="Trebuchet MS" pitchFamily="34" charset="0"/>
              </a:rPr>
              <a:t>Staff Attorney</a:t>
            </a:r>
          </a:p>
          <a:p>
            <a:pPr marL="109728" indent="0">
              <a:buNone/>
            </a:pPr>
            <a:r>
              <a:rPr lang="en-US" sz="2000" dirty="0">
                <a:latin typeface="Trebuchet MS" pitchFamily="34" charset="0"/>
              </a:rPr>
              <a:t>Connecticut Office of Consumer Counsel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/>
                <a:latin typeface="Trebuchet MS" pitchFamily="34" charset="0"/>
              </a:rPr>
              <a:t>NASUCA 2016 Mid-Year Meeting</a:t>
            </a:r>
          </a:p>
        </p:txBody>
      </p:sp>
      <p:pic>
        <p:nvPicPr>
          <p:cNvPr id="4" name="Picture 3" descr="Description: Description: Description: cid:image001.png@01CD4EBD.DAAE3D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16764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00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rebuchet MS" pitchFamily="34" charset="0"/>
              </a:rPr>
              <a:t>During 2015, </a:t>
            </a:r>
            <a:r>
              <a:rPr lang="en-US" sz="2400" b="1" dirty="0">
                <a:latin typeface="Trebuchet MS" pitchFamily="34" charset="0"/>
              </a:rPr>
              <a:t>64.21%</a:t>
            </a:r>
            <a:r>
              <a:rPr lang="en-US" sz="2400" dirty="0">
                <a:latin typeface="Trebuchet MS" pitchFamily="34" charset="0"/>
              </a:rPr>
              <a:t> of residential supplier customers paid </a:t>
            </a:r>
            <a:r>
              <a:rPr lang="en-US" sz="2400" b="1" u="sng" dirty="0">
                <a:latin typeface="Trebuchet MS" pitchFamily="34" charset="0"/>
              </a:rPr>
              <a:t>more</a:t>
            </a:r>
            <a:r>
              <a:rPr lang="en-US" sz="2400" dirty="0">
                <a:latin typeface="Trebuchet MS" pitchFamily="34" charset="0"/>
              </a:rPr>
              <a:t> than Standard Service on average in Eversource territory, and </a:t>
            </a:r>
            <a:r>
              <a:rPr lang="en-US" sz="2400" b="1" dirty="0">
                <a:latin typeface="Trebuchet MS" pitchFamily="34" charset="0"/>
              </a:rPr>
              <a:t>59.82% </a:t>
            </a:r>
            <a:r>
              <a:rPr lang="en-US" sz="2400" dirty="0">
                <a:latin typeface="Trebuchet MS" pitchFamily="34" charset="0"/>
              </a:rPr>
              <a:t>of residential supplier customers paid </a:t>
            </a:r>
            <a:r>
              <a:rPr lang="en-US" sz="2400" b="1" u="sng" dirty="0">
                <a:latin typeface="Trebuchet MS" pitchFamily="34" charset="0"/>
              </a:rPr>
              <a:t>more</a:t>
            </a:r>
            <a:r>
              <a:rPr lang="en-US" sz="2400" dirty="0">
                <a:latin typeface="Trebuchet MS" pitchFamily="34" charset="0"/>
              </a:rPr>
              <a:t> than Standard Service on average in UI territory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Number Crunching for 2015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276600" cy="268541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1"/>
            <a:ext cx="3226254" cy="268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06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Number Crunching for 2015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69274"/>
            <a:ext cx="3886200" cy="459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23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dirty="0">
                <a:latin typeface="Trebuchet MS" pitchFamily="34" charset="0"/>
              </a:rPr>
              <a:t>2016 PURA Enforcement Actions </a:t>
            </a:r>
          </a:p>
          <a:p>
            <a:pPr marL="109728" indent="0">
              <a:buNone/>
            </a:pPr>
            <a:endParaRPr lang="en-US" sz="2800" dirty="0">
              <a:latin typeface="Trebuchet MS" pitchFamily="34" charset="0"/>
            </a:endParaRPr>
          </a:p>
          <a:p>
            <a:r>
              <a:rPr lang="en-US" sz="2800" b="1" dirty="0">
                <a:latin typeface="Trebuchet MS" pitchFamily="34" charset="0"/>
              </a:rPr>
              <a:t>$13,000 </a:t>
            </a:r>
            <a:r>
              <a:rPr lang="en-US" sz="2800" dirty="0">
                <a:latin typeface="Trebuchet MS" pitchFamily="34" charset="0"/>
              </a:rPr>
              <a:t>Civil Penalty against Public Power, Jan. 20, 2016</a:t>
            </a:r>
          </a:p>
          <a:p>
            <a:endParaRPr lang="en-US" sz="2800" dirty="0">
              <a:latin typeface="Trebuchet MS" pitchFamily="34" charset="0"/>
            </a:endParaRPr>
          </a:p>
          <a:p>
            <a:r>
              <a:rPr lang="en-US" sz="2800" b="1" dirty="0">
                <a:latin typeface="Trebuchet MS" pitchFamily="34" charset="0"/>
              </a:rPr>
              <a:t>$60,500 </a:t>
            </a:r>
            <a:r>
              <a:rPr lang="en-US" sz="2800" dirty="0">
                <a:latin typeface="Trebuchet MS" pitchFamily="34" charset="0"/>
              </a:rPr>
              <a:t>Civil Penalty against Liberty Power, Apr. 13, 2016</a:t>
            </a:r>
          </a:p>
          <a:p>
            <a:endParaRPr lang="en-US" sz="2800" dirty="0">
              <a:latin typeface="Trebuchet MS" pitchFamily="34" charset="0"/>
            </a:endParaRPr>
          </a:p>
          <a:p>
            <a:r>
              <a:rPr lang="en-US" sz="2800" b="1" dirty="0">
                <a:latin typeface="Trebuchet MS" pitchFamily="34" charset="0"/>
              </a:rPr>
              <a:t>$300,000 </a:t>
            </a:r>
            <a:r>
              <a:rPr lang="en-US" sz="2800" dirty="0">
                <a:latin typeface="Trebuchet MS" pitchFamily="34" charset="0"/>
              </a:rPr>
              <a:t>Assessment of Civil Penalty &amp; Notice of Violation against Choice Energy, May 18, 2016 (Choice requested a hearing) </a:t>
            </a:r>
          </a:p>
          <a:p>
            <a:endParaRPr lang="en-US" sz="2800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Regulatory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Update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9546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800" b="1" dirty="0">
                <a:latin typeface="Trebuchet MS" pitchFamily="34" charset="0"/>
              </a:rPr>
              <a:t>Palmco Power:</a:t>
            </a:r>
            <a:r>
              <a:rPr lang="en-US" sz="2800" dirty="0">
                <a:latin typeface="Trebuchet MS" pitchFamily="34" charset="0"/>
              </a:rPr>
              <a:t> Pending PURA Enforcement Docket </a:t>
            </a:r>
          </a:p>
          <a:p>
            <a:pPr marL="109728" indent="0">
              <a:buNone/>
            </a:pPr>
            <a:endParaRPr lang="en-US" sz="2800" b="1" dirty="0">
              <a:latin typeface="Trebuchet MS" pitchFamily="34" charset="0"/>
            </a:endParaRPr>
          </a:p>
          <a:p>
            <a:r>
              <a:rPr lang="en-US" sz="2400" b="1" dirty="0">
                <a:latin typeface="Trebuchet MS" pitchFamily="34" charset="0"/>
              </a:rPr>
              <a:t>April 2015</a:t>
            </a:r>
            <a:r>
              <a:rPr lang="en-US" sz="2400" dirty="0">
                <a:latin typeface="Trebuchet MS" pitchFamily="34" charset="0"/>
              </a:rPr>
              <a:t>: PURA issued a Cease &amp; Desist Order for </a:t>
            </a:r>
            <a:r>
              <a:rPr lang="en-US" sz="2400" dirty="0" err="1">
                <a:latin typeface="Trebuchet MS" pitchFamily="34" charset="0"/>
              </a:rPr>
              <a:t>Palmco’s</a:t>
            </a:r>
            <a:r>
              <a:rPr lang="en-US" sz="2400" dirty="0">
                <a:latin typeface="Trebuchet MS" pitchFamily="34" charset="0"/>
              </a:rPr>
              <a:t> door-to-door marketing practices, in response to customer complaints of overly aggressive tactics including EDC impersonation and shut-off notices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Palmco charges some of the highest rates, nearly </a:t>
            </a:r>
            <a:r>
              <a:rPr lang="en-US" sz="2400" b="1" dirty="0">
                <a:latin typeface="Trebuchet MS" pitchFamily="34" charset="0"/>
              </a:rPr>
              <a:t>3X Standard Servic</a:t>
            </a:r>
            <a:r>
              <a:rPr lang="en-US" sz="2400" dirty="0">
                <a:latin typeface="Trebuchet MS" pitchFamily="34" charset="0"/>
              </a:rPr>
              <a:t>e for most customers in late 2015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b="1" dirty="0">
                <a:latin typeface="Trebuchet MS" pitchFamily="34" charset="0"/>
              </a:rPr>
              <a:t>March 2016</a:t>
            </a:r>
            <a:r>
              <a:rPr lang="en-US" sz="2400" dirty="0">
                <a:latin typeface="Trebuchet MS" pitchFamily="34" charset="0"/>
              </a:rPr>
              <a:t>: PURA ordered Palmco to issue notices to all existing customers advising of current rates and how to switch to Standard Service </a:t>
            </a:r>
          </a:p>
          <a:p>
            <a:pPr lvl="1"/>
            <a:endParaRPr lang="en-US" sz="2800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Regulatory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Update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862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77" y="0"/>
            <a:ext cx="602165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7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800" dirty="0">
              <a:latin typeface="Trebuchet MS" pitchFamily="34" charset="0"/>
            </a:endParaRPr>
          </a:p>
          <a:p>
            <a:r>
              <a:rPr lang="en-US" sz="2800" dirty="0">
                <a:latin typeface="Trebuchet MS" pitchFamily="34" charset="0"/>
              </a:rPr>
              <a:t>Supplier Working Group</a:t>
            </a:r>
          </a:p>
          <a:p>
            <a:endParaRPr lang="en-US" sz="2800" dirty="0">
              <a:latin typeface="Trebuchet MS" pitchFamily="34" charset="0"/>
            </a:endParaRPr>
          </a:p>
          <a:p>
            <a:r>
              <a:rPr lang="en-US" sz="2800" dirty="0">
                <a:latin typeface="Trebuchet MS" pitchFamily="34" charset="0"/>
              </a:rPr>
              <a:t>Working with Allies, including Attorney General’s Office and AARP</a:t>
            </a:r>
          </a:p>
          <a:p>
            <a:pPr marL="109728" indent="0">
              <a:buNone/>
            </a:pPr>
            <a:endParaRPr lang="en-US" sz="2800" dirty="0">
              <a:latin typeface="Trebuchet MS" pitchFamily="34" charset="0"/>
            </a:endParaRPr>
          </a:p>
          <a:p>
            <a:r>
              <a:rPr lang="en-US" sz="2800" dirty="0">
                <a:latin typeface="Trebuchet MS" pitchFamily="34" charset="0"/>
              </a:rPr>
              <a:t>Consumer Outreach</a:t>
            </a: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Positive Practices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351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sz="2800" dirty="0">
                <a:latin typeface="Trebuchet MS" pitchFamily="34" charset="0"/>
              </a:rPr>
              <a:t>Regulatory and legislative reluctance to interfere with the “competitive market”    (</a:t>
            </a:r>
            <a:r>
              <a:rPr lang="en-US" sz="2800" i="1" dirty="0">
                <a:latin typeface="Trebuchet MS" pitchFamily="34" charset="0"/>
              </a:rPr>
              <a:t>i.e.</a:t>
            </a:r>
            <a:r>
              <a:rPr lang="en-US" sz="2800" dirty="0">
                <a:latin typeface="Trebuchet MS" pitchFamily="34" charset="0"/>
              </a:rPr>
              <a:t>, caveat emptor)</a:t>
            </a:r>
          </a:p>
          <a:p>
            <a:pPr marL="109728" indent="0">
              <a:buNone/>
            </a:pPr>
            <a:endParaRPr lang="en-US" sz="2800" dirty="0">
              <a:latin typeface="Trebuchet MS" pitchFamily="34" charset="0"/>
            </a:endParaRPr>
          </a:p>
          <a:p>
            <a:r>
              <a:rPr lang="en-US" sz="2800" dirty="0">
                <a:latin typeface="Trebuchet MS" pitchFamily="34" charset="0"/>
              </a:rPr>
              <a:t>Can we un-ring the bell of de-regulation?</a:t>
            </a:r>
          </a:p>
          <a:p>
            <a:pPr lvl="1"/>
            <a:r>
              <a:rPr lang="en-US" sz="2400" dirty="0">
                <a:latin typeface="Trebuchet MS" pitchFamily="34" charset="0"/>
              </a:rPr>
              <a:t>Focus on most deceptive practices: door-to-door marketing &amp; telemarketing</a:t>
            </a: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Obstacles to Protecting Consumers	</a:t>
            </a:r>
          </a:p>
        </p:txBody>
      </p:sp>
    </p:spTree>
    <p:extLst>
      <p:ext uri="{BB962C8B-B14F-4D97-AF65-F5344CB8AC3E}">
        <p14:creationId xmlns:p14="http://schemas.microsoft.com/office/powerpoint/2010/main" val="266188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906" y="3124200"/>
            <a:ext cx="3810000" cy="25146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/>
              <a:t>Lauren H. Bidra</a:t>
            </a:r>
          </a:p>
          <a:p>
            <a:pPr marL="109728" indent="0">
              <a:buNone/>
            </a:pPr>
            <a:r>
              <a:rPr lang="en-US" dirty="0"/>
              <a:t>Staff Attorney </a:t>
            </a:r>
          </a:p>
          <a:p>
            <a:pPr marL="109728" indent="0">
              <a:buNone/>
            </a:pPr>
            <a:r>
              <a:rPr lang="en-US" dirty="0"/>
              <a:t>Office of Consumer Counsel</a:t>
            </a:r>
          </a:p>
          <a:p>
            <a:pPr marL="109728" indent="0">
              <a:buNone/>
            </a:pPr>
            <a:r>
              <a:rPr lang="en-US" dirty="0"/>
              <a:t>10 Franklin Square</a:t>
            </a:r>
          </a:p>
          <a:p>
            <a:pPr marL="109728" indent="0">
              <a:buNone/>
            </a:pPr>
            <a:r>
              <a:rPr lang="en-US" dirty="0"/>
              <a:t>New Britain, CT 06051</a:t>
            </a:r>
          </a:p>
          <a:p>
            <a:pPr marL="109728" indent="0">
              <a:buNone/>
            </a:pPr>
            <a:r>
              <a:rPr lang="en-US" dirty="0"/>
              <a:t>(860) 827-2904</a:t>
            </a:r>
          </a:p>
          <a:p>
            <a:pPr marL="109728" indent="0">
              <a:buNone/>
            </a:pPr>
            <a:r>
              <a:rPr lang="en-US" sz="2900" dirty="0"/>
              <a:t>Lauren.Bidra@ct.gov</a:t>
            </a:r>
          </a:p>
          <a:p>
            <a:pPr marL="109728" indent="0">
              <a:buNone/>
            </a:pPr>
            <a:r>
              <a:rPr lang="en-US" sz="2900" u="sng" dirty="0"/>
              <a:t>http://www.ct.gov/occ</a:t>
            </a:r>
            <a:endParaRPr lang="en-US" sz="29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3733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rebuchet MS" pitchFamily="34" charset="0"/>
              </a:rPr>
              <a:t>Questions?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 descr="Description: Description: Description: cid:image001.png@01CD4EBD.DAAE3D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362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895600" y="304800"/>
            <a:ext cx="3733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>
                <a:solidFill>
                  <a:srgbClr val="000000"/>
                </a:solidFill>
                <a:effectLst/>
                <a:latin typeface="Trebuchet MS" pitchFamily="34" charset="0"/>
              </a:rPr>
              <a:t>Thank you.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5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AutoNum type="arabicParenR"/>
            </a:pPr>
            <a:r>
              <a:rPr lang="en-US" dirty="0">
                <a:latin typeface="Trebuchet MS" pitchFamily="34" charset="0"/>
              </a:rPr>
              <a:t>Promoting Electric Bill Clarity: More Consumer Information on the Bill</a:t>
            </a:r>
          </a:p>
          <a:p>
            <a:pPr marL="624078" indent="-514350">
              <a:buAutoNum type="arabicParenR"/>
            </a:pPr>
            <a:endParaRPr lang="en-US" dirty="0">
              <a:latin typeface="Trebuchet MS" pitchFamily="34" charset="0"/>
            </a:endParaRPr>
          </a:p>
          <a:p>
            <a:pPr marL="624078" indent="-514350">
              <a:buAutoNum type="arabicParenR"/>
            </a:pPr>
            <a:r>
              <a:rPr lang="en-US" dirty="0">
                <a:latin typeface="Trebuchet MS" pitchFamily="34" charset="0"/>
              </a:rPr>
              <a:t>Variable Rate Ban</a:t>
            </a:r>
          </a:p>
          <a:p>
            <a:pPr marL="624078" indent="-514350">
              <a:buAutoNum type="arabicParenR"/>
            </a:pPr>
            <a:endParaRPr lang="en-US" dirty="0">
              <a:latin typeface="Trebuchet MS" pitchFamily="34" charset="0"/>
            </a:endParaRPr>
          </a:p>
          <a:p>
            <a:pPr marL="624078" indent="-514350">
              <a:buAutoNum type="arabicParenR"/>
            </a:pPr>
            <a:r>
              <a:rPr lang="en-US" dirty="0">
                <a:latin typeface="Trebuchet MS" pitchFamily="34" charset="0"/>
              </a:rPr>
              <a:t>Number Crunching: Data Showing Customers of Electric Suppliers Pay Much More than Standard Service Customers </a:t>
            </a:r>
          </a:p>
          <a:p>
            <a:pPr marL="624078" indent="-514350">
              <a:buAutoNum type="arabicParenR"/>
            </a:pPr>
            <a:endParaRPr lang="en-US" dirty="0">
              <a:latin typeface="Trebuchet MS" pitchFamily="34" charset="0"/>
            </a:endParaRPr>
          </a:p>
          <a:p>
            <a:pPr marL="624078" indent="-514350">
              <a:buAutoNum type="arabicParenR"/>
            </a:pPr>
            <a:r>
              <a:rPr lang="en-US" dirty="0">
                <a:latin typeface="Trebuchet MS" pitchFamily="34" charset="0"/>
              </a:rPr>
              <a:t>Regulatory Update: Enforcement Dockets &amp; Civil Penalties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2273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First Page Electric Bill Redesign: ordered by Legislation in 2014, and implemented by a regulatory docket in a two-phase redesign initiative </a:t>
            </a:r>
          </a:p>
          <a:p>
            <a:pPr lvl="1"/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Purpose to enable consumers to compare pricing and contract terms among electric suppliers</a:t>
            </a: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No More Surprises</a:t>
            </a: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Promoting Electric Bill Clarity</a:t>
            </a:r>
          </a:p>
        </p:txBody>
      </p:sp>
    </p:spTree>
    <p:extLst>
      <p:ext uri="{BB962C8B-B14F-4D97-AF65-F5344CB8AC3E}">
        <p14:creationId xmlns:p14="http://schemas.microsoft.com/office/powerpoint/2010/main" val="84906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43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rebuchet MS" pitchFamily="34" charset="0"/>
              </a:rPr>
              <a:t>Some Features of the Redesigned Bill: </a:t>
            </a: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The dollar amount the customer would have been billed if the customer were on the EDC Standard Service rate and not with a third-party supplier;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The terms of a customer’s third-party supply rate, including any cancellation fee, and the expiration of that rate;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“Next Month’s Rate”: Any changes to a customer’s third-party supply rate that becomes effective in the next billing cycle; and 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Promoting Electric Bill Clarity</a:t>
            </a:r>
          </a:p>
        </p:txBody>
      </p:sp>
    </p:spTree>
    <p:extLst>
      <p:ext uri="{BB962C8B-B14F-4D97-AF65-F5344CB8AC3E}">
        <p14:creationId xmlns:p14="http://schemas.microsoft.com/office/powerpoint/2010/main" val="248555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648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215146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Sample Residential Electric Bill</a:t>
            </a:r>
          </a:p>
        </p:txBody>
      </p:sp>
    </p:spTree>
    <p:extLst>
      <p:ext uri="{BB962C8B-B14F-4D97-AF65-F5344CB8AC3E}">
        <p14:creationId xmlns:p14="http://schemas.microsoft.com/office/powerpoint/2010/main" val="349405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Trebuchet MS" pitchFamily="34" charset="0"/>
              </a:rPr>
              <a:t>Product of 2015 Legislative Session, with regulatory confirmation</a:t>
            </a:r>
          </a:p>
          <a:p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Applies to residential customers </a:t>
            </a:r>
          </a:p>
          <a:p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Expressly prohibits electric suppliers from entering into a contract for </a:t>
            </a:r>
            <a:r>
              <a:rPr lang="en-US" sz="2600" b="1" dirty="0">
                <a:latin typeface="Trebuchet MS" pitchFamily="34" charset="0"/>
              </a:rPr>
              <a:t>variable rates </a:t>
            </a:r>
            <a:r>
              <a:rPr lang="en-US" sz="2600" dirty="0">
                <a:latin typeface="Trebuchet MS" pitchFamily="34" charset="0"/>
              </a:rPr>
              <a:t>on or after Oct. 1, 2015</a:t>
            </a:r>
          </a:p>
          <a:p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Prohibits suppliers from renewing customers into variable rates on or after Oct. 1, 2015</a:t>
            </a:r>
          </a:p>
          <a:p>
            <a:endParaRPr lang="en-US" sz="26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>
                <a:solidFill>
                  <a:schemeClr val="tx1"/>
                </a:solidFill>
                <a:effectLst/>
                <a:latin typeface="Trebuchet MS" pitchFamily="34" charset="0"/>
              </a:rPr>
              <a:t>Variable</a:t>
            </a:r>
            <a:r>
              <a:rPr lang="en-US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tx1"/>
                </a:solidFill>
                <a:effectLst/>
                <a:latin typeface="Trebuchet MS" pitchFamily="34" charset="0"/>
              </a:rPr>
              <a:t>Rate Ban</a:t>
            </a:r>
            <a:br>
              <a:rPr lang="en-US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rebuchet MS" pitchFamily="34" charset="0"/>
              </a:rPr>
              <a:t>Under legislation and PURA ruling, suppliers must offer new customers rates that cannot go up for at least </a:t>
            </a:r>
            <a:r>
              <a:rPr lang="en-US" sz="2600" b="1" dirty="0">
                <a:latin typeface="Trebuchet MS" pitchFamily="34" charset="0"/>
              </a:rPr>
              <a:t>4 months</a:t>
            </a:r>
          </a:p>
          <a:p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Suppliers can only offer </a:t>
            </a:r>
            <a:r>
              <a:rPr lang="en-US" sz="2600" b="1" dirty="0">
                <a:latin typeface="Trebuchet MS" pitchFamily="34" charset="0"/>
              </a:rPr>
              <a:t>renewal terms</a:t>
            </a:r>
            <a:r>
              <a:rPr lang="en-US" sz="2600" dirty="0">
                <a:latin typeface="Trebuchet MS" pitchFamily="34" charset="0"/>
              </a:rPr>
              <a:t> that cannot go up for at least </a:t>
            </a:r>
            <a:r>
              <a:rPr lang="en-US" sz="2600" b="1" dirty="0">
                <a:latin typeface="Trebuchet MS" pitchFamily="34" charset="0"/>
              </a:rPr>
              <a:t>4 months</a:t>
            </a:r>
          </a:p>
          <a:p>
            <a:endParaRPr lang="en-US" sz="2600" dirty="0">
              <a:latin typeface="Trebuchet MS" pitchFamily="34" charset="0"/>
            </a:endParaRPr>
          </a:p>
          <a:p>
            <a:endParaRPr lang="en-US" sz="26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>
                <a:solidFill>
                  <a:schemeClr val="tx1"/>
                </a:solidFill>
                <a:effectLst/>
                <a:latin typeface="Trebuchet MS" pitchFamily="34" charset="0"/>
              </a:rPr>
              <a:t>Variable</a:t>
            </a:r>
            <a:r>
              <a:rPr lang="en-US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tx1"/>
                </a:solidFill>
                <a:effectLst/>
                <a:latin typeface="Trebuchet MS" pitchFamily="34" charset="0"/>
              </a:rPr>
              <a:t>Rate Ban</a:t>
            </a:r>
            <a:br>
              <a:rPr lang="en-US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en-US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As a public, monthly compliance filing in a PURA docket, EDCs submit the number of residential customers, at each rate, for each supplier operating in Connecticut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OCC tracks this data on a monthly and annual basis, and posts Facts Sheets on OCC’s website</a:t>
            </a: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And the data shows . . .</a:t>
            </a:r>
          </a:p>
          <a:p>
            <a:endParaRPr lang="en-US" dirty="0">
              <a:latin typeface="Trebuchet MS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Number Crunching</a:t>
            </a:r>
          </a:p>
        </p:txBody>
      </p:sp>
    </p:spTree>
    <p:extLst>
      <p:ext uri="{BB962C8B-B14F-4D97-AF65-F5344CB8AC3E}">
        <p14:creationId xmlns:p14="http://schemas.microsoft.com/office/powerpoint/2010/main" val="40535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In 2015, Connecticut residential customers of electric suppliers paid approximately                    </a:t>
            </a:r>
            <a:r>
              <a:rPr lang="en-US" sz="3000" b="1" dirty="0">
                <a:latin typeface="Trebuchet MS" pitchFamily="34" charset="0"/>
              </a:rPr>
              <a:t>$58 Million </a:t>
            </a:r>
            <a:r>
              <a:rPr lang="en-US" b="1" u="sng" dirty="0">
                <a:latin typeface="Trebuchet MS" pitchFamily="34" charset="0"/>
              </a:rPr>
              <a:t>more</a:t>
            </a:r>
            <a:r>
              <a:rPr lang="en-US" dirty="0">
                <a:latin typeface="Trebuchet MS" pitchFamily="34" charset="0"/>
              </a:rPr>
              <a:t> than Standard Service customers</a:t>
            </a:r>
          </a:p>
          <a:p>
            <a:pPr lvl="1"/>
            <a:r>
              <a:rPr lang="en-US" sz="1800" dirty="0">
                <a:latin typeface="Trebuchet MS" pitchFamily="34" charset="0"/>
              </a:rPr>
              <a:t>Based on an average monthly usage of 750 kWh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In 2015, retail suppliers served on average 33.55% of Eversource Energy residential customers, and 37.84% of United Illuminating (UI) customers</a:t>
            </a:r>
          </a:p>
          <a:p>
            <a:endParaRPr lang="en-US" dirty="0">
              <a:latin typeface="Trebuchet MS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109728" indent="0"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Trebuchet MS" pitchFamily="34" charset="0"/>
              </a:rPr>
              <a:t>Number Crunching for 2015</a:t>
            </a:r>
          </a:p>
        </p:txBody>
      </p:sp>
    </p:spTree>
    <p:extLst>
      <p:ext uri="{BB962C8B-B14F-4D97-AF65-F5344CB8AC3E}">
        <p14:creationId xmlns:p14="http://schemas.microsoft.com/office/powerpoint/2010/main" val="3981960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4379</TotalTime>
  <Words>660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Lucida Sans Unicode</vt:lpstr>
      <vt:lpstr>Trebuchet MS</vt:lpstr>
      <vt:lpstr>Verdana</vt:lpstr>
      <vt:lpstr>Wingdings 2</vt:lpstr>
      <vt:lpstr>Wingdings 3</vt:lpstr>
      <vt:lpstr>Concourse</vt:lpstr>
      <vt:lpstr>NASUCA 2016 Mid-Year Meeting</vt:lpstr>
      <vt:lpstr>Presentation Overview</vt:lpstr>
      <vt:lpstr>Promoting Electric Bill Clarity</vt:lpstr>
      <vt:lpstr>Promoting Electric Bill Clarity</vt:lpstr>
      <vt:lpstr>PowerPoint Presentation</vt:lpstr>
      <vt:lpstr>PowerPoint Presentation</vt:lpstr>
      <vt:lpstr>PowerPoint Presentation</vt:lpstr>
      <vt:lpstr>Number Crunching</vt:lpstr>
      <vt:lpstr>Number Crunching for 2015</vt:lpstr>
      <vt:lpstr>Number Crunching for 2015</vt:lpstr>
      <vt:lpstr>Number Crunching for 2015</vt:lpstr>
      <vt:lpstr>Regulatory Update </vt:lpstr>
      <vt:lpstr>Regulatory Update </vt:lpstr>
      <vt:lpstr>PowerPoint Presentation</vt:lpstr>
      <vt:lpstr>Positive Practices </vt:lpstr>
      <vt:lpstr> Obstacles to Protecting Consumers </vt:lpstr>
      <vt:lpstr>Questions?</vt:lpstr>
    </vt:vector>
  </TitlesOfParts>
  <Company>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Hackett</dc:creator>
  <cp:lastModifiedBy>Nicole Haslup</cp:lastModifiedBy>
  <cp:revision>133</cp:revision>
  <cp:lastPrinted>2016-06-03T19:29:13Z</cp:lastPrinted>
  <dcterms:created xsi:type="dcterms:W3CDTF">2014-11-10T19:37:22Z</dcterms:created>
  <dcterms:modified xsi:type="dcterms:W3CDTF">2016-06-06T20:56:40Z</dcterms:modified>
</cp:coreProperties>
</file>