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306" r:id="rId2"/>
    <p:sldId id="405" r:id="rId3"/>
    <p:sldId id="406" r:id="rId4"/>
    <p:sldId id="434" r:id="rId5"/>
    <p:sldId id="430" r:id="rId6"/>
    <p:sldId id="396" r:id="rId7"/>
    <p:sldId id="431" r:id="rId8"/>
    <p:sldId id="432" r:id="rId9"/>
    <p:sldId id="433" r:id="rId10"/>
    <p:sldId id="416" r:id="rId11"/>
    <p:sldId id="412" r:id="rId12"/>
    <p:sldId id="417" r:id="rId13"/>
    <p:sldId id="418" r:id="rId14"/>
  </p:sldIdLst>
  <p:sldSz cx="9144000" cy="6858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orient="horz" pos="358">
          <p15:clr>
            <a:srgbClr val="A4A3A4"/>
          </p15:clr>
        </p15:guide>
        <p15:guide id="3" orient="horz" pos="1410">
          <p15:clr>
            <a:srgbClr val="A4A3A4"/>
          </p15:clr>
        </p15:guide>
        <p15:guide id="4" orient="horz" pos="796">
          <p15:clr>
            <a:srgbClr val="A4A3A4"/>
          </p15:clr>
        </p15:guide>
        <p15:guide id="5" orient="horz" pos="3688">
          <p15:clr>
            <a:srgbClr val="A4A3A4"/>
          </p15:clr>
        </p15:guide>
        <p15:guide id="6" pos="5542">
          <p15:clr>
            <a:srgbClr val="A4A3A4"/>
          </p15:clr>
        </p15:guide>
        <p15:guide id="7" pos="2921">
          <p15:clr>
            <a:srgbClr val="A4A3A4"/>
          </p15:clr>
        </p15:guide>
        <p15:guide id="8" pos="216">
          <p15:clr>
            <a:srgbClr val="A4A3A4"/>
          </p15:clr>
        </p15:guide>
        <p15:guide id="9" pos="2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979797"/>
    <a:srgbClr val="250E62"/>
    <a:srgbClr val="E87322"/>
    <a:srgbClr val="FFFFFF"/>
    <a:srgbClr val="D7D7D7"/>
    <a:srgbClr val="000000"/>
    <a:srgbClr val="B5B5B5"/>
    <a:srgbClr val="F1AB7A"/>
    <a:srgbClr val="EC8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50000" autoAdjust="0"/>
  </p:normalViewPr>
  <p:slideViewPr>
    <p:cSldViewPr snapToGrid="0" showGuides="1">
      <p:cViewPr varScale="1">
        <p:scale>
          <a:sx n="112" d="100"/>
          <a:sy n="112" d="100"/>
        </p:scale>
        <p:origin x="1728" y="192"/>
      </p:cViewPr>
      <p:guideLst>
        <p:guide orient="horz" pos="4032"/>
        <p:guide orient="horz" pos="358"/>
        <p:guide orient="horz" pos="1410"/>
        <p:guide orient="horz" pos="796"/>
        <p:guide orient="horz" pos="3688"/>
        <p:guide pos="5542"/>
        <p:guide pos="2921"/>
        <p:guide pos="216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732" y="-11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Georgi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D12463-6397-AC4E-BEF0-937D81E38D4B}" type="datetimeFigureOut">
              <a:rPr lang="en-US" smtClean="0">
                <a:latin typeface="Georgia"/>
              </a:rPr>
              <a:t>11/13/16</a:t>
            </a:fld>
            <a:endParaRPr lang="en-US" dirty="0">
              <a:latin typeface="Georgi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Georg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A61679-3BE6-3544-A42D-DE724B1A37C9}" type="slidenum">
              <a:rPr lang="en-US" smtClean="0">
                <a:latin typeface="Georgia"/>
              </a:rPr>
              <a:t>‹#›</a:t>
            </a:fld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17932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Georgia"/>
              </a:defRPr>
            </a:lvl1pPr>
          </a:lstStyle>
          <a:p>
            <a:fld id="{0869ADDF-C7F3-B848-902A-A79C58168704}" type="datetimeFigureOut">
              <a:rPr lang="en-US" smtClean="0"/>
              <a:pPr/>
              <a:t>11/13/16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Georgia"/>
              </a:defRPr>
            </a:lvl1pPr>
          </a:lstStyle>
          <a:p>
            <a:fld id="{36364F02-0BF6-D241-9C79-EA54AE3F8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28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Georgi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93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27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7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80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1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1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8B15B-1F0B-4171-9375-4D86EC418F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44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4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0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4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64F02-0BF6-D241-9C79-EA54AE3F84A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8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pire4EMFrev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5471555"/>
            <a:ext cx="2387630" cy="94120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1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00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162319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34440"/>
            <a:ext cx="4162319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6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234440"/>
            <a:ext cx="8455639" cy="4752447"/>
          </a:xfrm>
        </p:spPr>
        <p:txBody>
          <a:bodyPr/>
          <a:lstStyle>
            <a:lvl1pPr marL="1397" indent="0">
              <a:buNone/>
              <a:defRPr sz="1600" baseline="0">
                <a:solidFill>
                  <a:srgbClr val="666666"/>
                </a:solidFill>
              </a:defRPr>
            </a:lvl1pPr>
            <a:lvl2pPr marL="688975" indent="-338328">
              <a:defRPr sz="3600">
                <a:solidFill>
                  <a:schemeClr val="tx2"/>
                </a:solidFill>
              </a:defRPr>
            </a:lvl2pPr>
            <a:lvl3pPr marL="1028700" indent="-338328">
              <a:defRPr sz="3600">
                <a:solidFill>
                  <a:schemeClr val="tx2"/>
                </a:solidFill>
              </a:defRPr>
            </a:lvl3pPr>
            <a:lvl4pPr marL="1368425" indent="-338328">
              <a:defRPr sz="3600">
                <a:solidFill>
                  <a:schemeClr val="tx2"/>
                </a:solidFill>
              </a:defRPr>
            </a:lvl4pPr>
            <a:lvl5pPr marL="1719263" indent="-338328">
              <a:defRPr sz="3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9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8" name="Picture 7" descr="Spire4EMFrev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3" y="6135624"/>
            <a:ext cx="1361174" cy="53657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6412444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7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ire4EMFrev.e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83" y="6135624"/>
            <a:ext cx="1361174" cy="53657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607210" cy="1543449"/>
          </a:xfrm>
        </p:spPr>
        <p:txBody>
          <a:bodyPr anchor="b"/>
          <a:lstStyle>
            <a:lvl1pPr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6576217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bg2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5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65761" y="274320"/>
            <a:ext cx="4045716" cy="72172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056115" cy="4681728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 sz="1400"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98" y="1225"/>
            <a:ext cx="4575302" cy="686295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rgbClr val="666666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9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74320"/>
            <a:ext cx="8455639" cy="72172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34440"/>
            <a:ext cx="8455639" cy="46853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spc="100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89" y="6400801"/>
            <a:ext cx="22637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aseline="0">
                <a:solidFill>
                  <a:schemeClr val="tx1"/>
                </a:solidFill>
              </a:defRPr>
            </a:lvl1pPr>
          </a:lstStyle>
          <a:p>
            <a:fld id="{454D28B7-E2DB-4A18-AF62-CF4315EB40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pireSymbol4EMF.emf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8" r="-7791"/>
          <a:stretch/>
        </p:blipFill>
        <p:spPr>
          <a:xfrm>
            <a:off x="8503920" y="6208776"/>
            <a:ext cx="389362" cy="4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4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70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600"/>
        </a:spcBef>
        <a:buFont typeface="Arial"/>
        <a:buChar char="•"/>
        <a:defRPr sz="1800" kern="1200">
          <a:solidFill>
            <a:srgbClr val="666666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600"/>
        </a:spcBef>
        <a:buFont typeface="Arial"/>
        <a:buChar char="•"/>
        <a:defRPr sz="1400" kern="1200">
          <a:solidFill>
            <a:srgbClr val="666666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6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600"/>
        </a:spcBef>
        <a:buFont typeface="Arial"/>
        <a:buChar char="»"/>
        <a:defRPr sz="1400" kern="1200" baseline="0">
          <a:solidFill>
            <a:srgbClr val="666666"/>
          </a:solidFill>
          <a:latin typeface="+mn-lt"/>
          <a:ea typeface="+mn-ea"/>
          <a:cs typeface="+mn-cs"/>
        </a:defRPr>
      </a:lvl5pPr>
      <a:lvl6pPr marL="1371600" indent="-228600" algn="l" defTabSz="457200" rtl="0" eaLnBrk="1" latinLnBrk="0" hangingPunct="1">
        <a:spcBef>
          <a:spcPts val="600"/>
        </a:spcBef>
        <a:buFont typeface="Arial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600"/>
        </a:spcBef>
        <a:buFont typeface="Arial"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2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5760" y="1325880"/>
            <a:ext cx="7442359" cy="1730587"/>
          </a:xfrm>
        </p:spPr>
        <p:txBody>
          <a:bodyPr/>
          <a:lstStyle/>
          <a:p>
            <a:r>
              <a:rPr lang="en-US" dirty="0"/>
              <a:t>Gas </a:t>
            </a:r>
            <a:r>
              <a:rPr lang="en-US" dirty="0" smtClean="0"/>
              <a:t>Hedging</a:t>
            </a:r>
            <a:br>
              <a:rPr lang="en-US" dirty="0" smtClean="0"/>
            </a:br>
            <a:r>
              <a:rPr lang="en-US" sz="2000" dirty="0" smtClean="0"/>
              <a:t>Do low natural gas prices support scaling back hedging programs at local distribution companies?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65760" y="2945839"/>
            <a:ext cx="6980872" cy="21373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November 14, 2016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861332"/>
            <a:ext cx="2857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gas reserves as a long-term hedge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8455639" cy="4685320"/>
          </a:xfrm>
        </p:spPr>
        <p:txBody>
          <a:bodyPr/>
          <a:lstStyle/>
          <a:p>
            <a:r>
              <a:rPr lang="en-US" dirty="0"/>
              <a:t>LDCs can significantly reduce long-term volatility by acquiring gas reserves</a:t>
            </a:r>
          </a:p>
          <a:p>
            <a:r>
              <a:rPr lang="en-US" dirty="0"/>
              <a:t>When a utility acquires gas reserves, customers get the gas at cost, not market</a:t>
            </a:r>
          </a:p>
          <a:p>
            <a:r>
              <a:rPr lang="en-US" dirty="0"/>
              <a:t>Producer costs are much more stable over the long-term than market prices</a:t>
            </a:r>
          </a:p>
          <a:p>
            <a:pPr lvl="1"/>
            <a:r>
              <a:rPr lang="en-US" dirty="0"/>
              <a:t>Market price moves are not necessarily cost-driven, often driven by demand</a:t>
            </a:r>
          </a:p>
          <a:p>
            <a:pPr lvl="1"/>
            <a:r>
              <a:rPr lang="en-US" dirty="0"/>
              <a:t>This means that when market prices rise, producers get higher profits</a:t>
            </a:r>
          </a:p>
          <a:p>
            <a:r>
              <a:rPr lang="en-US" dirty="0"/>
              <a:t>If LDCs own gas reserves, those profits are passed on to customers as savings</a:t>
            </a:r>
          </a:p>
          <a:p>
            <a:pPr lvl="1"/>
            <a:r>
              <a:rPr lang="en-US" dirty="0"/>
              <a:t>Utilities also replace producers’ higher cost of capital with their lower cost of capital</a:t>
            </a:r>
          </a:p>
          <a:p>
            <a:pPr lvl="1"/>
            <a:r>
              <a:rPr lang="en-US" dirty="0"/>
              <a:t>Cost-based gas prices are more stable than market prices and have a significant probability of being more economic over the long-term</a:t>
            </a:r>
          </a:p>
        </p:txBody>
      </p:sp>
    </p:spTree>
    <p:extLst>
      <p:ext uri="{BB962C8B-B14F-4D97-AF65-F5344CB8AC3E}">
        <p14:creationId xmlns:p14="http://schemas.microsoft.com/office/powerpoint/2010/main" val="25926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532745"/>
            <a:ext cx="839152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benefits of acquiring gas reserves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8559800" cy="53231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Hypothetical cost-based vs. market-based gas pricing</a:t>
            </a:r>
            <a:endParaRPr lang="en-US" sz="1600" dirty="0">
              <a:solidFill>
                <a:schemeClr val="accent3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365760" y="5961888"/>
            <a:ext cx="8455639" cy="406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4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solidFill>
                  <a:schemeClr val="tx1"/>
                </a:solidFill>
              </a:rPr>
              <a:t>Acquiring gas reserves will be more stable and likely more economic for customers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98996" y="3177740"/>
            <a:ext cx="2080424" cy="4512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 smtClean="0"/>
              <a:t>Customer savings (if market price at highest projection)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470400" y="2686848"/>
            <a:ext cx="160867" cy="1329267"/>
          </a:xfrm>
          <a:prstGeom prst="rightBrace">
            <a:avLst/>
          </a:prstGeom>
          <a:ln w="9525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4470400" y="2686848"/>
            <a:ext cx="160867" cy="1581912"/>
          </a:xfrm>
          <a:prstGeom prst="rightBrace">
            <a:avLst>
              <a:gd name="adj1" fmla="val 8333"/>
              <a:gd name="adj2" fmla="val 42022"/>
            </a:avLst>
          </a:prstGeom>
          <a:ln w="9525" cmpd="sng">
            <a:solidFill>
              <a:srgbClr val="6666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76088" y="4595975"/>
            <a:ext cx="1785114" cy="4189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 smtClean="0"/>
              <a:t>Customer cost (if market price at lowest projection)</a:t>
            </a:r>
          </a:p>
        </p:txBody>
      </p:sp>
      <p:sp>
        <p:nvSpPr>
          <p:cNvPr id="19" name="Right Brace 18"/>
          <p:cNvSpPr/>
          <p:nvPr/>
        </p:nvSpPr>
        <p:spPr>
          <a:xfrm flipH="1">
            <a:off x="7518398" y="4016115"/>
            <a:ext cx="160867" cy="398503"/>
          </a:xfrm>
          <a:prstGeom prst="rightBrace">
            <a:avLst/>
          </a:prstGeom>
          <a:ln w="9525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flipH="1">
            <a:off x="7518398" y="3529016"/>
            <a:ext cx="160867" cy="885601"/>
          </a:xfrm>
          <a:prstGeom prst="rightBrace">
            <a:avLst>
              <a:gd name="adj1" fmla="val 8333"/>
              <a:gd name="adj2" fmla="val 77515"/>
            </a:avLst>
          </a:prstGeom>
          <a:ln w="9525" cmpd="sng">
            <a:solidFill>
              <a:srgbClr val="66666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20" idx="1"/>
            <a:endCxn id="18" idx="3"/>
          </p:cNvCxnSpPr>
          <p:nvPr/>
        </p:nvCxnSpPr>
        <p:spPr>
          <a:xfrm flipH="1">
            <a:off x="7061202" y="4215490"/>
            <a:ext cx="457196" cy="589956"/>
          </a:xfrm>
          <a:prstGeom prst="line">
            <a:avLst/>
          </a:prstGeom>
          <a:ln w="9525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advocates should continue to support hedging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8455639" cy="4685320"/>
          </a:xfrm>
        </p:spPr>
        <p:txBody>
          <a:bodyPr/>
          <a:lstStyle/>
          <a:p>
            <a:r>
              <a:rPr lang="en-US" dirty="0"/>
              <a:t>Hedging brings stability and diversity to customer bills</a:t>
            </a:r>
          </a:p>
          <a:p>
            <a:pPr lvl="1"/>
            <a:r>
              <a:rPr lang="en-US" dirty="0"/>
              <a:t>Nobody can predict future prices and unanticipated weather, market and system events </a:t>
            </a:r>
          </a:p>
          <a:p>
            <a:pPr lvl="1"/>
            <a:r>
              <a:rPr lang="en-US" dirty="0"/>
              <a:t>Lower prices and perceived current calm should not lead to complacency</a:t>
            </a:r>
          </a:p>
          <a:p>
            <a:r>
              <a:rPr lang="en-US" dirty="0"/>
              <a:t>Examination of the benefits of long-term approaches is warranted</a:t>
            </a:r>
          </a:p>
          <a:p>
            <a:pPr lvl="1"/>
            <a:r>
              <a:rPr lang="en-US" dirty="0"/>
              <a:t>Customers currently bear 100% of long-term price risk, with no means of mitigation</a:t>
            </a:r>
          </a:p>
          <a:p>
            <a:pPr lvl="1"/>
            <a:r>
              <a:rPr lang="en-US" dirty="0"/>
              <a:t>Investment in gas reserves can bring customers the benefits of stability, diversity and cost savings over the long </a:t>
            </a:r>
            <a:r>
              <a:rPr lang="en-US" dirty="0" smtClean="0"/>
              <a:t>term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E87322"/>
                </a:solidFill>
              </a:rPr>
              <a:t>Short or long term, hedging is designed to bring the benefits of stability for gas costs, which generally amount to </a:t>
            </a:r>
            <a:r>
              <a:rPr lang="en-US" dirty="0" smtClean="0">
                <a:solidFill>
                  <a:srgbClr val="E87322"/>
                </a:solidFill>
              </a:rPr>
              <a:t>half </a:t>
            </a:r>
            <a:r>
              <a:rPr lang="en-US" dirty="0">
                <a:solidFill>
                  <a:srgbClr val="E87322"/>
                </a:solidFill>
              </a:rPr>
              <a:t>of a </a:t>
            </a:r>
            <a:r>
              <a:rPr lang="en-US" dirty="0" smtClean="0">
                <a:solidFill>
                  <a:srgbClr val="E87322"/>
                </a:solidFill>
              </a:rPr>
              <a:t>customers’ bills</a:t>
            </a:r>
            <a:endParaRPr lang="en-US" dirty="0">
              <a:solidFill>
                <a:srgbClr val="E873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5760" y="2209800"/>
            <a:ext cx="7607210" cy="168764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Our mission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Answer every challenge, </a:t>
            </a:r>
            <a:br>
              <a:rPr lang="en-US" dirty="0" smtClean="0"/>
            </a:br>
            <a:r>
              <a:rPr lang="en-US" dirty="0" smtClean="0"/>
              <a:t>advance every community</a:t>
            </a:r>
            <a:br>
              <a:rPr lang="en-US" dirty="0" smtClean="0"/>
            </a:br>
            <a:r>
              <a:rPr lang="en-US" dirty="0" smtClean="0"/>
              <a:t>and enrich every life through the strength of </a:t>
            </a:r>
            <a:r>
              <a:rPr lang="en-US" smtClean="0"/>
              <a:t>our energy.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| Image of childr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77" y="5294375"/>
            <a:ext cx="2874687" cy="1563625"/>
          </a:xfrm>
          <a:prstGeom prst="rect">
            <a:avLst/>
          </a:prstGeom>
        </p:spPr>
      </p:pic>
      <p:sp>
        <p:nvSpPr>
          <p:cNvPr id="4" name="Title | We are Spire"/>
          <p:cNvSpPr>
            <a:spLocks noGrp="1"/>
          </p:cNvSpPr>
          <p:nvPr>
            <p:ph type="title"/>
          </p:nvPr>
        </p:nvSpPr>
        <p:spPr>
          <a:xfrm>
            <a:off x="365760" y="274320"/>
            <a:ext cx="4045716" cy="721729"/>
          </a:xfrm>
        </p:spPr>
        <p:txBody>
          <a:bodyPr/>
          <a:lstStyle/>
          <a:p>
            <a:r>
              <a:rPr lang="en-US" sz="2400" dirty="0" smtClean="0"/>
              <a:t>We are Spire</a:t>
            </a:r>
            <a:endParaRPr lang="en-US" sz="2400" dirty="0"/>
          </a:p>
        </p:txBody>
      </p:sp>
      <p:sp>
        <p:nvSpPr>
          <p:cNvPr id="21" name="Content"/>
          <p:cNvSpPr>
            <a:spLocks noGrp="1"/>
          </p:cNvSpPr>
          <p:nvPr>
            <p:ph idx="1"/>
          </p:nvPr>
        </p:nvSpPr>
        <p:spPr>
          <a:xfrm>
            <a:off x="365760" y="1234439"/>
            <a:ext cx="4056115" cy="5166361"/>
          </a:xfrm>
        </p:spPr>
        <p:txBody>
          <a:bodyPr/>
          <a:lstStyle/>
          <a:p>
            <a:pPr marL="228600" lvl="1">
              <a:buSzPct val="100000"/>
              <a:buFont typeface="Arial"/>
              <a:buChar char="•"/>
            </a:pPr>
            <a:r>
              <a:rPr lang="en-US" sz="1800" dirty="0"/>
              <a:t>Spire reflects the growing company we have become</a:t>
            </a:r>
          </a:p>
          <a:p>
            <a:pPr marL="228600" lvl="1">
              <a:buSzPct val="100000"/>
              <a:buFont typeface="Arial"/>
              <a:buChar char="•"/>
            </a:pPr>
            <a:r>
              <a:rPr lang="en-US" sz="1800" dirty="0"/>
              <a:t>Our natural gas companies will transition to the Spire name in 2017</a:t>
            </a:r>
          </a:p>
          <a:p>
            <a:pPr marL="228600" lvl="1">
              <a:buSzPct val="100000"/>
              <a:buFont typeface="Arial"/>
              <a:buChar char="•"/>
            </a:pPr>
            <a:r>
              <a:rPr lang="en-US" sz="1800" dirty="0"/>
              <a:t>We are about:</a:t>
            </a:r>
          </a:p>
          <a:p>
            <a:pPr lvl="1">
              <a:buSzPct val="100000"/>
            </a:pPr>
            <a:r>
              <a:rPr lang="en-US" dirty="0"/>
              <a:t>Championing people by delivering energy that inspires</a:t>
            </a:r>
          </a:p>
          <a:p>
            <a:pPr lvl="1">
              <a:buSzPct val="100000"/>
            </a:pPr>
            <a:r>
              <a:rPr lang="en-US" dirty="0"/>
              <a:t>Bringing people and energy together</a:t>
            </a:r>
          </a:p>
          <a:p>
            <a:pPr marL="228600" lvl="1">
              <a:buSzPct val="100000"/>
              <a:buFont typeface="Arial"/>
              <a:buChar char="•"/>
            </a:pPr>
            <a:r>
              <a:rPr lang="en-US" sz="1800" dirty="0"/>
              <a:t>Our transformational journey has been guided by a well-articulated growth strategy</a:t>
            </a:r>
          </a:p>
          <a:p>
            <a:pPr marL="228600" lvl="1">
              <a:buSzPct val="100000"/>
              <a:buFont typeface="Arial"/>
              <a:buChar char="•"/>
            </a:pPr>
            <a:r>
              <a:rPr lang="en-US" sz="1800" dirty="0"/>
              <a:t>Over the last three years we have:</a:t>
            </a:r>
          </a:p>
          <a:p>
            <a:pPr lvl="1">
              <a:buSzPct val="100000"/>
            </a:pPr>
            <a:r>
              <a:rPr lang="en-US" dirty="0"/>
              <a:t>Significantly increased our scale and expanded our geographic footprint</a:t>
            </a:r>
          </a:p>
          <a:p>
            <a:pPr lvl="1">
              <a:buSzPct val="100000"/>
            </a:pPr>
            <a:r>
              <a:rPr lang="en-US" dirty="0"/>
              <a:t>Added value to our customers and investors alike, through lower costs, enhanced service and investments in </a:t>
            </a:r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Spire | NASUCA natural gas panel | November 14,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D28B7-E2DB-4A18-AF62-CF4315EB402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| 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16569"/>
            <a:ext cx="9135879" cy="6858000"/>
          </a:xfrm>
          <a:prstGeom prst="rect">
            <a:avLst/>
          </a:prstGeom>
        </p:spPr>
      </p:pic>
      <p:sp>
        <p:nvSpPr>
          <p:cNvPr id="15" name="Content"/>
          <p:cNvSpPr txBox="1">
            <a:spLocks/>
          </p:cNvSpPr>
          <p:nvPr/>
        </p:nvSpPr>
        <p:spPr>
          <a:xfrm>
            <a:off x="351611" y="4082479"/>
            <a:ext cx="3587614" cy="2381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anose="020B0604020202020204" pitchFamily="34" charset="0"/>
              <a:buNone/>
              <a:defRPr sz="1900" b="1" kern="1200">
                <a:solidFill>
                  <a:srgbClr val="3F454B"/>
                </a:solidFill>
                <a:latin typeface="Graphik Regular"/>
                <a:ea typeface="+mn-ea"/>
                <a:cs typeface="Graphik Regular"/>
              </a:defRPr>
            </a:lvl1pPr>
            <a:lvl2pPr marL="174625" indent="-17462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2pPr>
            <a:lvl3pPr marL="342900" indent="-16827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–"/>
              <a:defRPr sz="13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3pPr>
            <a:lvl4pPr marL="517525" indent="-16827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4pPr>
            <a:lvl5pPr marL="685800" indent="-174625" algn="l" defTabSz="914400" rtl="0" eaLnBrk="1" latinLnBrk="0" hangingPunct="1">
              <a:spcBef>
                <a:spcPts val="600"/>
              </a:spcBef>
              <a:buClr>
                <a:srgbClr val="215A9A"/>
              </a:buClr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Graphik Regular"/>
                <a:ea typeface="+mn-ea"/>
                <a:cs typeface="Graphik 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Five gas utilities across three states </a:t>
            </a:r>
          </a:p>
          <a:p>
            <a:pPr marL="2286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Largest gas company in Missouri</a:t>
            </a:r>
            <a:br>
              <a:rPr lang="en-US" dirty="0" smtClean="0">
                <a:solidFill>
                  <a:srgbClr val="FFFFFF"/>
                </a:solidFill>
                <a:latin typeface="Georgia"/>
              </a:rPr>
            </a:br>
            <a:r>
              <a:rPr lang="en-US" dirty="0" smtClean="0">
                <a:solidFill>
                  <a:srgbClr val="FFFFFF"/>
                </a:solidFill>
                <a:latin typeface="Georgia"/>
              </a:rPr>
              <a:t>and Alabama</a:t>
            </a:r>
          </a:p>
          <a:p>
            <a:pPr marL="228600" lvl="1" indent="-22860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dirty="0" smtClean="0">
                <a:solidFill>
                  <a:srgbClr val="FFFFFF"/>
                </a:solidFill>
                <a:latin typeface="Georgia"/>
              </a:rPr>
              <a:t>Focus on safe and reliable service, community development and growth</a:t>
            </a:r>
          </a:p>
        </p:txBody>
      </p:sp>
      <p:sp>
        <p:nvSpPr>
          <p:cNvPr id="6" name="Title | We are a gas company at our core"/>
          <p:cNvSpPr>
            <a:spLocks noGrp="1"/>
          </p:cNvSpPr>
          <p:nvPr>
            <p:ph type="title"/>
          </p:nvPr>
        </p:nvSpPr>
        <p:spPr>
          <a:xfrm>
            <a:off x="365760" y="274320"/>
            <a:ext cx="8229600" cy="5016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a gas company at our core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10986" y="2852383"/>
            <a:ext cx="225188" cy="19106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endParaRPr lang="en-US" baseline="30000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Spire | NASUCA natural gas panel | November 14, 2016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4D28B7-E2DB-4A18-AF62-CF4315EB4020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Spire4EMFrev.em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3"/>
          <a:stretch/>
        </p:blipFill>
        <p:spPr>
          <a:xfrm>
            <a:off x="8503920" y="6208776"/>
            <a:ext cx="373927" cy="4721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1628105"/>
            <a:ext cx="8391525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as prices have been volatile…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8455639" cy="43652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Historical </a:t>
            </a:r>
            <a:r>
              <a:rPr lang="en-US" sz="1600" dirty="0" smtClean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Henry </a:t>
            </a:r>
            <a:r>
              <a:rPr lang="en-US" sz="1600" dirty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Hub </a:t>
            </a:r>
            <a:r>
              <a:rPr lang="en-US" sz="1600" dirty="0" smtClean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natural gas prompt month price </a:t>
            </a:r>
            <a:r>
              <a:rPr lang="en-US" sz="1600" dirty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(nominal</a:t>
            </a:r>
            <a:r>
              <a:rPr lang="en-US" sz="1600" dirty="0" smtClean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) – since 1994</a:t>
            </a:r>
            <a:endParaRPr lang="en-US" sz="1600" dirty="0">
              <a:solidFill>
                <a:schemeClr val="accent3"/>
              </a:solidFill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dirty="0" smtClean="0"/>
              <a:t>Spire | NASUCA natural gas panel | November 14,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3047" y="3398883"/>
            <a:ext cx="184343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Mean = $3.56/MMBtu</a:t>
            </a:r>
          </a:p>
          <a:p>
            <a:r>
              <a:rPr lang="en-US" sz="1400" dirty="0" smtClean="0"/>
              <a:t>St. Deviation = 25%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59" y="6302332"/>
            <a:ext cx="7720716" cy="326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i="1" dirty="0" smtClean="0">
                <a:solidFill>
                  <a:srgbClr val="666666"/>
                </a:solidFill>
                <a:latin typeface="Calibri" panose="020F0502020204030204" pitchFamily="34" charset="0"/>
              </a:rPr>
              <a:t>Source</a:t>
            </a:r>
            <a:r>
              <a:rPr lang="en-US" sz="900" i="1" dirty="0">
                <a:solidFill>
                  <a:srgbClr val="666666"/>
                </a:solidFill>
                <a:latin typeface="Calibri" panose="020F0502020204030204" pitchFamily="34" charset="0"/>
              </a:rPr>
              <a:t>: </a:t>
            </a:r>
            <a:r>
              <a:rPr lang="en-US" sz="900" i="1" dirty="0" smtClean="0">
                <a:solidFill>
                  <a:srgbClr val="666666"/>
                </a:solidFill>
                <a:latin typeface="Calibri" panose="020F0502020204030204" pitchFamily="34" charset="0"/>
              </a:rPr>
              <a:t>EIA.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7914" y="2485724"/>
            <a:ext cx="184343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>
                <a:solidFill>
                  <a:srgbClr val="250E62"/>
                </a:solidFill>
              </a:rPr>
              <a:t>Mean = $6.11/MMBtu</a:t>
            </a:r>
          </a:p>
          <a:p>
            <a:r>
              <a:rPr lang="en-US" sz="1400" dirty="0" smtClean="0">
                <a:solidFill>
                  <a:srgbClr val="250E62"/>
                </a:solidFill>
              </a:rPr>
              <a:t>St. Deviation = 40%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0581" y="3765892"/>
            <a:ext cx="1843439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Mean = $2.18/MMBtu</a:t>
            </a:r>
          </a:p>
          <a:p>
            <a:r>
              <a:rPr lang="en-US" sz="1400" dirty="0" smtClean="0"/>
              <a:t>St. Deviation = 22%</a:t>
            </a:r>
          </a:p>
        </p:txBody>
      </p:sp>
      <p:sp>
        <p:nvSpPr>
          <p:cNvPr id="3" name="Oval 2"/>
          <p:cNvSpPr/>
          <p:nvPr/>
        </p:nvSpPr>
        <p:spPr>
          <a:xfrm>
            <a:off x="1564318" y="4649631"/>
            <a:ext cx="982133" cy="846667"/>
          </a:xfrm>
          <a:prstGeom prst="ellipse">
            <a:avLst/>
          </a:prstGeom>
          <a:noFill/>
          <a:ln w="28575">
            <a:solidFill>
              <a:srgbClr val="6666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 err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4017711" y="5222912"/>
            <a:ext cx="2922940" cy="4511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 smtClean="0"/>
              <a:t>Volatility that caused MO PSC Staff to encourage LDCs to begin hedging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402621" y="5374661"/>
            <a:ext cx="1615090" cy="76199"/>
          </a:xfrm>
          <a:prstGeom prst="straightConnector1">
            <a:avLst/>
          </a:prstGeom>
          <a:ln w="19050" cmpd="sng">
            <a:solidFill>
              <a:srgbClr val="666666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68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dirty="0"/>
              <a:t>event-driven blow-outs can still be </a:t>
            </a:r>
            <a:r>
              <a:rPr lang="en-US" dirty="0" smtClean="0"/>
              <a:t>massive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8455639" cy="78340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Gas shortages during the recent polar </a:t>
            </a:r>
            <a:r>
              <a:rPr lang="en-US" sz="2000" dirty="0" smtClean="0">
                <a:solidFill>
                  <a:schemeClr val="tx1"/>
                </a:solidFill>
              </a:rPr>
              <a:t>vortices </a:t>
            </a:r>
            <a:r>
              <a:rPr lang="en-US" sz="2000" dirty="0">
                <a:solidFill>
                  <a:schemeClr val="tx1"/>
                </a:solidFill>
              </a:rPr>
              <a:t>drove spot </a:t>
            </a:r>
            <a:r>
              <a:rPr lang="en-US" sz="2000">
                <a:solidFill>
                  <a:schemeClr val="tx1"/>
                </a:solidFill>
              </a:rPr>
              <a:t>prices </a:t>
            </a:r>
            <a:r>
              <a:rPr lang="en-US" sz="2000" smtClean="0">
                <a:solidFill>
                  <a:schemeClr val="tx1"/>
                </a:solidFill>
              </a:rPr>
              <a:t/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$20 </a:t>
            </a:r>
            <a:r>
              <a:rPr lang="en-US" sz="2000" dirty="0">
                <a:solidFill>
                  <a:schemeClr val="tx1"/>
                </a:solidFill>
              </a:rPr>
              <a:t>– $50 – $120 per MMBtu in </a:t>
            </a:r>
            <a:r>
              <a:rPr lang="en-US" sz="2000">
                <a:solidFill>
                  <a:schemeClr val="tx1"/>
                </a:solidFill>
              </a:rPr>
              <a:t>some </a:t>
            </a:r>
            <a:r>
              <a:rPr lang="en-US" sz="2000" smtClean="0">
                <a:solidFill>
                  <a:schemeClr val="tx1"/>
                </a:solidFill>
              </a:rPr>
              <a:t>regions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/>
          <a:stretch/>
        </p:blipFill>
        <p:spPr bwMode="auto">
          <a:xfrm>
            <a:off x="409575" y="2265242"/>
            <a:ext cx="4079168" cy="30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259" y="2253137"/>
            <a:ext cx="4114800" cy="308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7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Nobody has the fabled “crystal ball”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5760" y="1163000"/>
            <a:ext cx="8455639" cy="66579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Gas price projections are just that… no guarantee in any way </a:t>
            </a:r>
            <a:r>
              <a:rPr lang="en-US" sz="2000" dirty="0" smtClean="0"/>
              <a:t>– nobody </a:t>
            </a:r>
            <a:r>
              <a:rPr lang="en-US" sz="2000" dirty="0"/>
              <a:t>knows how much gas markets will move and </a:t>
            </a:r>
            <a:r>
              <a:rPr lang="en-US" sz="2000" dirty="0" smtClean="0"/>
              <a:t>when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800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Thus, some level of hedging to protect customers from the unexpected is prudent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5" y="2162701"/>
            <a:ext cx="7819427" cy="36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365760" y="1850230"/>
            <a:ext cx="8455639" cy="7535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4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457200" rtl="0" eaLnBrk="1" latinLnBrk="0" hangingPunct="1">
              <a:spcBef>
                <a:spcPts val="60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 smtClean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rPr>
              <a:t>Various Henry Hub natural gas projections (2016 Dollars)</a:t>
            </a:r>
          </a:p>
          <a:p>
            <a:pPr marL="0" indent="0">
              <a:buFont typeface="Arial"/>
              <a:buNone/>
            </a:pPr>
            <a:endParaRPr lang="en-US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Hedging is insurance </a:t>
            </a:r>
            <a:r>
              <a:rPr lang="en-US" dirty="0"/>
              <a:t>against the unknown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7849553" cy="4685320"/>
          </a:xfrm>
        </p:spPr>
        <p:txBody>
          <a:bodyPr/>
          <a:lstStyle/>
          <a:p>
            <a:r>
              <a:rPr lang="en-US" dirty="0"/>
              <a:t>Purpose of hedging is not to make money or “beat the market”</a:t>
            </a:r>
          </a:p>
          <a:p>
            <a:r>
              <a:rPr lang="en-US" dirty="0"/>
              <a:t>Hedging reduces volatility – shields customers from unpredictable spikes and brings stability to their bills</a:t>
            </a:r>
          </a:p>
          <a:p>
            <a:r>
              <a:rPr lang="en-US" dirty="0"/>
              <a:t>Hedging is like insurance – you pay a small premium to shield yourself from unexpected moves in gas prices</a:t>
            </a:r>
          </a:p>
          <a:p>
            <a:r>
              <a:rPr lang="en-US" dirty="0"/>
              <a:t>Customers put a premium on the value of stability</a:t>
            </a:r>
          </a:p>
        </p:txBody>
      </p:sp>
    </p:spTree>
    <p:extLst>
      <p:ext uri="{BB962C8B-B14F-4D97-AF65-F5344CB8AC3E}">
        <p14:creationId xmlns:p14="http://schemas.microsoft.com/office/powerpoint/2010/main" val="21316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</a:t>
            </a:r>
            <a:r>
              <a:rPr lang="en-US" dirty="0"/>
              <a:t>works, even in low price environments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5761" y="1234440"/>
            <a:ext cx="7670958" cy="4685320"/>
          </a:xfrm>
        </p:spPr>
        <p:txBody>
          <a:bodyPr/>
          <a:lstStyle/>
          <a:p>
            <a:r>
              <a:rPr lang="en-US" dirty="0"/>
              <a:t>Hedging has worked and is an useful tool to mitigate volatility</a:t>
            </a:r>
          </a:p>
          <a:p>
            <a:r>
              <a:rPr lang="en-US" dirty="0"/>
              <a:t>That is why we believe eliminating hedging is not prudent</a:t>
            </a:r>
          </a:p>
          <a:p>
            <a:pPr lvl="1"/>
            <a:r>
              <a:rPr lang="en-US" dirty="0"/>
              <a:t>Prices are volatile even when low</a:t>
            </a:r>
          </a:p>
          <a:p>
            <a:pPr lvl="1"/>
            <a:r>
              <a:rPr lang="en-US" dirty="0"/>
              <a:t>Even if one does not see current volatility as material, future is unpredictable and cost of hedging is lower when volatility is low</a:t>
            </a:r>
          </a:p>
          <a:p>
            <a:pPr lvl="1"/>
            <a:r>
              <a:rPr lang="en-US" dirty="0"/>
              <a:t>One can argue against hedging only with the benefit of hindsight, which is not available when LDCs are planning for the future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traditional hedging programs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D3086F-1A5F-A84F-A2B6-9ABFC86203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1687" y="6400801"/>
            <a:ext cx="7606892" cy="365125"/>
          </a:xfrm>
        </p:spPr>
        <p:txBody>
          <a:bodyPr/>
          <a:lstStyle/>
          <a:p>
            <a:r>
              <a:rPr lang="en-US" smtClean="0"/>
              <a:t>Spire | NASUCA natural gas panel | November 14, 2016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32" y="0"/>
            <a:ext cx="1634067" cy="397623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5760" y="1234440"/>
            <a:ext cx="8455639" cy="1408748"/>
          </a:xfrm>
        </p:spPr>
        <p:txBody>
          <a:bodyPr/>
          <a:lstStyle/>
          <a:p>
            <a:r>
              <a:rPr lang="en-US" dirty="0"/>
              <a:t>However, current hedging programs’ limitation is in the long-term:</a:t>
            </a:r>
          </a:p>
          <a:p>
            <a:r>
              <a:rPr lang="en-US" dirty="0"/>
              <a:t>Financial hedges are a great tool to smooth volatility in the short term…</a:t>
            </a:r>
          </a:p>
          <a:p>
            <a:r>
              <a:rPr lang="en-US" dirty="0"/>
              <a:t>…but they leave customers 100% exposed to market risk over the long-term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-GRP-Board Strategy Session Template">
  <a:themeElements>
    <a:clrScheme name="Spire Color Theme">
      <a:dk1>
        <a:srgbClr val="666666"/>
      </a:dk1>
      <a:lt1>
        <a:srgbClr val="FFFFFF"/>
      </a:lt1>
      <a:dk2>
        <a:srgbClr val="666666"/>
      </a:dk2>
      <a:lt2>
        <a:srgbClr val="FFFFFF"/>
      </a:lt2>
      <a:accent1>
        <a:srgbClr val="E87322"/>
      </a:accent1>
      <a:accent2>
        <a:srgbClr val="979797"/>
      </a:accent2>
      <a:accent3>
        <a:srgbClr val="250E62"/>
      </a:accent3>
      <a:accent4>
        <a:srgbClr val="666666"/>
      </a:accent4>
      <a:accent5>
        <a:srgbClr val="D7D7D7"/>
      </a:accent5>
      <a:accent6>
        <a:srgbClr val="B5B5B5"/>
      </a:accent6>
      <a:hlink>
        <a:srgbClr val="E87322"/>
      </a:hlink>
      <a:folHlink>
        <a:srgbClr val="250E62"/>
      </a:folHlink>
    </a:clrScheme>
    <a:fontScheme name="Spire font them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9471</TotalTime>
  <Words>864</Words>
  <Application>Microsoft Macintosh PowerPoint</Application>
  <PresentationFormat>Letter Paper (8.5x11 in)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Graphik Regular</vt:lpstr>
      <vt:lpstr>16-GRP-Board Strategy Session Template</vt:lpstr>
      <vt:lpstr>Gas Hedging Do low natural gas prices support scaling back hedging programs at local distribution companies?</vt:lpstr>
      <vt:lpstr>We are Spire</vt:lpstr>
      <vt:lpstr>We are a gas company at our core</vt:lpstr>
      <vt:lpstr>Gas prices have been volatile…</vt:lpstr>
      <vt:lpstr>… and event-driven blow-outs can still be massive</vt:lpstr>
      <vt:lpstr>Nobody has the fabled “crystal ball”</vt:lpstr>
      <vt:lpstr>Hedging is insurance against the unknown …</vt:lpstr>
      <vt:lpstr>… and works, even in low price environments</vt:lpstr>
      <vt:lpstr>Limitations of traditional hedging programs</vt:lpstr>
      <vt:lpstr>Acquiring gas reserves as a long-term hedge</vt:lpstr>
      <vt:lpstr>Illustrative benefits of acquiring gas reserves</vt:lpstr>
      <vt:lpstr>Consumer advocates should continue to support hedging</vt:lpstr>
      <vt:lpstr> Our mission  Answer every challenge,  advance every community and enrich every life through the strength of our energy.</vt:lpstr>
    </vt:vector>
  </TitlesOfParts>
  <Company>Interbrand NY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Spire PowerPoint Template</dc:title>
  <dc:creator>Interbrand NY</dc:creator>
  <dc:description>January 2016</dc:description>
  <cp:lastModifiedBy>Nicole Haslup</cp:lastModifiedBy>
  <cp:revision>625</cp:revision>
  <cp:lastPrinted>2016-11-04T14:27:12Z</cp:lastPrinted>
  <dcterms:created xsi:type="dcterms:W3CDTF">2015-12-10T19:18:47Z</dcterms:created>
  <dcterms:modified xsi:type="dcterms:W3CDTF">2016-11-13T14:43:56Z</dcterms:modified>
</cp:coreProperties>
</file>