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0"/>
  </p:notesMasterIdLst>
  <p:handoutMasterIdLst>
    <p:handoutMasterId r:id="rId31"/>
  </p:handoutMasterIdLst>
  <p:sldIdLst>
    <p:sldId id="266" r:id="rId5"/>
    <p:sldId id="353" r:id="rId6"/>
    <p:sldId id="417" r:id="rId7"/>
    <p:sldId id="403" r:id="rId8"/>
    <p:sldId id="371" r:id="rId9"/>
    <p:sldId id="423" r:id="rId10"/>
    <p:sldId id="422" r:id="rId11"/>
    <p:sldId id="405" r:id="rId12"/>
    <p:sldId id="409" r:id="rId13"/>
    <p:sldId id="410" r:id="rId14"/>
    <p:sldId id="411" r:id="rId15"/>
    <p:sldId id="373" r:id="rId16"/>
    <p:sldId id="412" r:id="rId17"/>
    <p:sldId id="413" r:id="rId18"/>
    <p:sldId id="414" r:id="rId19"/>
    <p:sldId id="415" r:id="rId20"/>
    <p:sldId id="398" r:id="rId21"/>
    <p:sldId id="358" r:id="rId22"/>
    <p:sldId id="372" r:id="rId23"/>
    <p:sldId id="421" r:id="rId24"/>
    <p:sldId id="399" r:id="rId25"/>
    <p:sldId id="402" r:id="rId26"/>
    <p:sldId id="420" r:id="rId27"/>
    <p:sldId id="386" r:id="rId28"/>
    <p:sldId id="356" r:id="rId2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9CA4243-D833-4B0B-87FC-D1395A273E93}">
          <p14:sldIdLst>
            <p14:sldId id="266"/>
            <p14:sldId id="353"/>
            <p14:sldId id="417"/>
            <p14:sldId id="403"/>
            <p14:sldId id="371"/>
            <p14:sldId id="423"/>
            <p14:sldId id="422"/>
            <p14:sldId id="405"/>
            <p14:sldId id="409"/>
            <p14:sldId id="410"/>
            <p14:sldId id="411"/>
            <p14:sldId id="373"/>
            <p14:sldId id="412"/>
            <p14:sldId id="413"/>
            <p14:sldId id="414"/>
            <p14:sldId id="415"/>
            <p14:sldId id="398"/>
            <p14:sldId id="358"/>
            <p14:sldId id="372"/>
            <p14:sldId id="421"/>
            <p14:sldId id="399"/>
            <p14:sldId id="402"/>
            <p14:sldId id="420"/>
            <p14:sldId id="386"/>
            <p14:sldId id="3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98EF"/>
    <a:srgbClr val="108CE0"/>
    <a:srgbClr val="FEB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6300" autoAdjust="0"/>
    <p:restoredTop sz="79751" autoAdjust="0"/>
  </p:normalViewPr>
  <p:slideViewPr>
    <p:cSldViewPr>
      <p:cViewPr>
        <p:scale>
          <a:sx n="79" d="100"/>
          <a:sy n="79" d="100"/>
        </p:scale>
        <p:origin x="-2520" y="-726"/>
      </p:cViewPr>
      <p:guideLst>
        <p:guide orient="horz" pos="2160"/>
        <p:guide pos="2880"/>
      </p:guideLst>
    </p:cSldViewPr>
  </p:slideViewPr>
  <p:outlineViewPr>
    <p:cViewPr>
      <p:scale>
        <a:sx n="33" d="100"/>
        <a:sy n="33" d="100"/>
      </p:scale>
      <p:origin x="0" y="133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7" d="100"/>
          <a:sy n="117" d="100"/>
        </p:scale>
        <p:origin x="-126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FD4CF2-40EC-4203-BB7B-A3B026F647A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15B0D46A-38FD-4637-951D-CEEF0B112ABC}">
      <dgm:prSet phldrT="[Text]"/>
      <dgm:spPr>
        <a:solidFill>
          <a:srgbClr val="0070C0"/>
        </a:solidFill>
      </dgm:spPr>
      <dgm:t>
        <a:bodyPr/>
        <a:lstStyle/>
        <a:p>
          <a:pPr rtl="0"/>
          <a:r>
            <a:rPr lang="en-US" dirty="0" smtClean="0"/>
            <a:t>Changed eligibility programs and rolling recertification</a:t>
          </a:r>
          <a:endParaRPr lang="en-US" dirty="0"/>
        </a:p>
      </dgm:t>
    </dgm:pt>
    <dgm:pt modelId="{33B62745-42FE-4DFC-8F57-75F74C3D908E}" type="parTrans" cxnId="{A4B9FE87-2C71-4B52-A983-AD3010EF3460}">
      <dgm:prSet/>
      <dgm:spPr/>
      <dgm:t>
        <a:bodyPr/>
        <a:lstStyle/>
        <a:p>
          <a:endParaRPr lang="en-US"/>
        </a:p>
      </dgm:t>
    </dgm:pt>
    <dgm:pt modelId="{EE5B94DF-E0D5-4067-BC81-DB7D4B80CF51}" type="sibTrans" cxnId="{A4B9FE87-2C71-4B52-A983-AD3010EF3460}">
      <dgm:prSet/>
      <dgm:spPr/>
      <dgm:t>
        <a:bodyPr/>
        <a:lstStyle/>
        <a:p>
          <a:endParaRPr lang="en-US"/>
        </a:p>
      </dgm:t>
    </dgm:pt>
    <dgm:pt modelId="{9A5585BF-4E10-4695-8942-A6410B7A29D0}">
      <dgm:prSet/>
      <dgm:spPr>
        <a:solidFill>
          <a:srgbClr val="0070C0"/>
        </a:solidFill>
      </dgm:spPr>
      <dgm:t>
        <a:bodyPr/>
        <a:lstStyle/>
        <a:p>
          <a:pPr rtl="0"/>
          <a:r>
            <a:rPr lang="en-US" dirty="0" smtClean="0"/>
            <a:t>Creation of a National Eligibility Verifier</a:t>
          </a:r>
          <a:endParaRPr lang="en-US" dirty="0"/>
        </a:p>
      </dgm:t>
    </dgm:pt>
    <dgm:pt modelId="{A11990D4-2E08-4C23-BDA4-10276CA4B9B4}" type="parTrans" cxnId="{F06212DD-83F3-4FAA-AFC8-7AA5462380F5}">
      <dgm:prSet/>
      <dgm:spPr/>
      <dgm:t>
        <a:bodyPr/>
        <a:lstStyle/>
        <a:p>
          <a:endParaRPr lang="en-US"/>
        </a:p>
      </dgm:t>
    </dgm:pt>
    <dgm:pt modelId="{AC28ECCA-D7DC-41CF-982B-E7843D22BB01}" type="sibTrans" cxnId="{F06212DD-83F3-4FAA-AFC8-7AA5462380F5}">
      <dgm:prSet/>
      <dgm:spPr/>
      <dgm:t>
        <a:bodyPr/>
        <a:lstStyle/>
        <a:p>
          <a:endParaRPr lang="en-US"/>
        </a:p>
      </dgm:t>
    </dgm:pt>
    <dgm:pt modelId="{3749137F-0261-4F7E-921F-8CEA3EB660DF}">
      <dgm:prSet/>
      <dgm:spPr>
        <a:solidFill>
          <a:srgbClr val="0070C0"/>
        </a:solidFill>
      </dgm:spPr>
      <dgm:t>
        <a:bodyPr/>
        <a:lstStyle/>
        <a:p>
          <a:pPr rtl="0"/>
          <a:r>
            <a:rPr lang="en-US" dirty="0" smtClean="0"/>
            <a:t>Broadband, minimum service standards, &amp; port freeze</a:t>
          </a:r>
          <a:endParaRPr lang="en-US" dirty="0"/>
        </a:p>
      </dgm:t>
    </dgm:pt>
    <dgm:pt modelId="{FB9D5713-3B0F-4CB8-9285-746E3AF9DC9F}" type="parTrans" cxnId="{CE3C31A2-419C-4357-A555-67CDE9CE4D5B}">
      <dgm:prSet/>
      <dgm:spPr/>
      <dgm:t>
        <a:bodyPr/>
        <a:lstStyle/>
        <a:p>
          <a:endParaRPr lang="en-US"/>
        </a:p>
      </dgm:t>
    </dgm:pt>
    <dgm:pt modelId="{7A779F65-0117-4072-AA05-1F31F09BC468}" type="sibTrans" cxnId="{CE3C31A2-419C-4357-A555-67CDE9CE4D5B}">
      <dgm:prSet/>
      <dgm:spPr/>
      <dgm:t>
        <a:bodyPr/>
        <a:lstStyle/>
        <a:p>
          <a:endParaRPr lang="en-US"/>
        </a:p>
      </dgm:t>
    </dgm:pt>
    <dgm:pt modelId="{A148EA57-0E98-408C-A60C-759DB43E7651}" type="pres">
      <dgm:prSet presAssocID="{8BFD4CF2-40EC-4203-BB7B-A3B026F647A7}" presName="Name0" presStyleCnt="0">
        <dgm:presLayoutVars>
          <dgm:dir/>
          <dgm:resizeHandles val="exact"/>
        </dgm:presLayoutVars>
      </dgm:prSet>
      <dgm:spPr/>
      <dgm:t>
        <a:bodyPr/>
        <a:lstStyle/>
        <a:p>
          <a:endParaRPr lang="en-US"/>
        </a:p>
      </dgm:t>
    </dgm:pt>
    <dgm:pt modelId="{59077E98-6803-4C52-B3A7-F02831584EAC}" type="pres">
      <dgm:prSet presAssocID="{15B0D46A-38FD-4637-951D-CEEF0B112ABC}" presName="node" presStyleLbl="node1" presStyleIdx="0" presStyleCnt="3">
        <dgm:presLayoutVars>
          <dgm:bulletEnabled val="1"/>
        </dgm:presLayoutVars>
      </dgm:prSet>
      <dgm:spPr/>
      <dgm:t>
        <a:bodyPr/>
        <a:lstStyle/>
        <a:p>
          <a:endParaRPr lang="en-US"/>
        </a:p>
      </dgm:t>
    </dgm:pt>
    <dgm:pt modelId="{D754DB06-D0ED-410E-A50A-70256B5C6423}" type="pres">
      <dgm:prSet presAssocID="{EE5B94DF-E0D5-4067-BC81-DB7D4B80CF51}" presName="sibTrans" presStyleCnt="0"/>
      <dgm:spPr/>
    </dgm:pt>
    <dgm:pt modelId="{DF4358EF-3FD9-4F7D-89CE-6967C2830A88}" type="pres">
      <dgm:prSet presAssocID="{9A5585BF-4E10-4695-8942-A6410B7A29D0}" presName="node" presStyleLbl="node1" presStyleIdx="1" presStyleCnt="3" custLinFactNeighborX="4343">
        <dgm:presLayoutVars>
          <dgm:bulletEnabled val="1"/>
        </dgm:presLayoutVars>
      </dgm:prSet>
      <dgm:spPr/>
      <dgm:t>
        <a:bodyPr/>
        <a:lstStyle/>
        <a:p>
          <a:endParaRPr lang="en-US"/>
        </a:p>
      </dgm:t>
    </dgm:pt>
    <dgm:pt modelId="{909D4961-5A1B-4C08-BDCA-CEC0245CA044}" type="pres">
      <dgm:prSet presAssocID="{AC28ECCA-D7DC-41CF-982B-E7843D22BB01}" presName="sibTrans" presStyleCnt="0"/>
      <dgm:spPr/>
    </dgm:pt>
    <dgm:pt modelId="{6E3F9F45-8FD1-49FF-8D4D-22C618777496}" type="pres">
      <dgm:prSet presAssocID="{3749137F-0261-4F7E-921F-8CEA3EB660DF}" presName="node" presStyleLbl="node1" presStyleIdx="2" presStyleCnt="3">
        <dgm:presLayoutVars>
          <dgm:bulletEnabled val="1"/>
        </dgm:presLayoutVars>
      </dgm:prSet>
      <dgm:spPr/>
      <dgm:t>
        <a:bodyPr/>
        <a:lstStyle/>
        <a:p>
          <a:endParaRPr lang="en-US"/>
        </a:p>
      </dgm:t>
    </dgm:pt>
  </dgm:ptLst>
  <dgm:cxnLst>
    <dgm:cxn modelId="{A703F83E-37E6-45FF-8C3B-7E5069884B50}" type="presOf" srcId="{9A5585BF-4E10-4695-8942-A6410B7A29D0}" destId="{DF4358EF-3FD9-4F7D-89CE-6967C2830A88}" srcOrd="0" destOrd="0" presId="urn:microsoft.com/office/officeart/2005/8/layout/hList6"/>
    <dgm:cxn modelId="{A4B9FE87-2C71-4B52-A983-AD3010EF3460}" srcId="{8BFD4CF2-40EC-4203-BB7B-A3B026F647A7}" destId="{15B0D46A-38FD-4637-951D-CEEF0B112ABC}" srcOrd="0" destOrd="0" parTransId="{33B62745-42FE-4DFC-8F57-75F74C3D908E}" sibTransId="{EE5B94DF-E0D5-4067-BC81-DB7D4B80CF51}"/>
    <dgm:cxn modelId="{F06212DD-83F3-4FAA-AFC8-7AA5462380F5}" srcId="{8BFD4CF2-40EC-4203-BB7B-A3B026F647A7}" destId="{9A5585BF-4E10-4695-8942-A6410B7A29D0}" srcOrd="1" destOrd="0" parTransId="{A11990D4-2E08-4C23-BDA4-10276CA4B9B4}" sibTransId="{AC28ECCA-D7DC-41CF-982B-E7843D22BB01}"/>
    <dgm:cxn modelId="{30EF81A3-00E6-435B-B277-E73A1AE6FC13}" type="presOf" srcId="{8BFD4CF2-40EC-4203-BB7B-A3B026F647A7}" destId="{A148EA57-0E98-408C-A60C-759DB43E7651}" srcOrd="0" destOrd="0" presId="urn:microsoft.com/office/officeart/2005/8/layout/hList6"/>
    <dgm:cxn modelId="{B0F276B5-A46B-4304-9A20-1ECC48671AB1}" type="presOf" srcId="{15B0D46A-38FD-4637-951D-CEEF0B112ABC}" destId="{59077E98-6803-4C52-B3A7-F02831584EAC}" srcOrd="0" destOrd="0" presId="urn:microsoft.com/office/officeart/2005/8/layout/hList6"/>
    <dgm:cxn modelId="{538C43F8-D234-47A5-91D3-EEEA6C00614F}" type="presOf" srcId="{3749137F-0261-4F7E-921F-8CEA3EB660DF}" destId="{6E3F9F45-8FD1-49FF-8D4D-22C618777496}" srcOrd="0" destOrd="0" presId="urn:microsoft.com/office/officeart/2005/8/layout/hList6"/>
    <dgm:cxn modelId="{CE3C31A2-419C-4357-A555-67CDE9CE4D5B}" srcId="{8BFD4CF2-40EC-4203-BB7B-A3B026F647A7}" destId="{3749137F-0261-4F7E-921F-8CEA3EB660DF}" srcOrd="2" destOrd="0" parTransId="{FB9D5713-3B0F-4CB8-9285-746E3AF9DC9F}" sibTransId="{7A779F65-0117-4072-AA05-1F31F09BC468}"/>
    <dgm:cxn modelId="{B11D8AEE-AC18-4013-9D9D-D251D66034EA}" type="presParOf" srcId="{A148EA57-0E98-408C-A60C-759DB43E7651}" destId="{59077E98-6803-4C52-B3A7-F02831584EAC}" srcOrd="0" destOrd="0" presId="urn:microsoft.com/office/officeart/2005/8/layout/hList6"/>
    <dgm:cxn modelId="{311E05E2-181F-4C98-BD8F-B85AAC5E3E44}" type="presParOf" srcId="{A148EA57-0E98-408C-A60C-759DB43E7651}" destId="{D754DB06-D0ED-410E-A50A-70256B5C6423}" srcOrd="1" destOrd="0" presId="urn:microsoft.com/office/officeart/2005/8/layout/hList6"/>
    <dgm:cxn modelId="{0CDCCB15-071F-40F0-AEE8-4D62D79C3F7D}" type="presParOf" srcId="{A148EA57-0E98-408C-A60C-759DB43E7651}" destId="{DF4358EF-3FD9-4F7D-89CE-6967C2830A88}" srcOrd="2" destOrd="0" presId="urn:microsoft.com/office/officeart/2005/8/layout/hList6"/>
    <dgm:cxn modelId="{95877A47-6AF0-4D45-817E-CECE203DA74C}" type="presParOf" srcId="{A148EA57-0E98-408C-A60C-759DB43E7651}" destId="{909D4961-5A1B-4C08-BDCA-CEC0245CA044}" srcOrd="3" destOrd="0" presId="urn:microsoft.com/office/officeart/2005/8/layout/hList6"/>
    <dgm:cxn modelId="{9FAEF9A4-676D-4D71-88BD-E5C92CFE3DC6}" type="presParOf" srcId="{A148EA57-0E98-408C-A60C-759DB43E7651}" destId="{6E3F9F45-8FD1-49FF-8D4D-22C618777496}"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E51252-8911-482E-8A17-F103DF97743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56846EF1-74C9-488E-92CA-2AE799158855}">
      <dgm:prSet phldrT="[Text]" custT="1"/>
      <dgm:spPr>
        <a:solidFill>
          <a:srgbClr val="0070C0"/>
        </a:solidFill>
      </dgm:spPr>
      <dgm:t>
        <a:bodyPr/>
        <a:lstStyle/>
        <a:p>
          <a:r>
            <a:rPr lang="en-US" sz="2800" dirty="0" smtClean="0"/>
            <a:t>2016 Recertification Process</a:t>
          </a:r>
          <a:endParaRPr lang="en-US" sz="2800" dirty="0"/>
        </a:p>
      </dgm:t>
    </dgm:pt>
    <dgm:pt modelId="{1231E987-B9E5-4325-996D-8B4CC3393585}" type="parTrans" cxnId="{7BF43336-BA9C-41D4-B7BB-EDCA9C2EDF37}">
      <dgm:prSet/>
      <dgm:spPr/>
      <dgm:t>
        <a:bodyPr/>
        <a:lstStyle/>
        <a:p>
          <a:endParaRPr lang="en-US"/>
        </a:p>
      </dgm:t>
    </dgm:pt>
    <dgm:pt modelId="{376F9634-30C6-42C9-BB0B-FAE4C09BAC15}" type="sibTrans" cxnId="{7BF43336-BA9C-41D4-B7BB-EDCA9C2EDF37}">
      <dgm:prSet/>
      <dgm:spPr/>
      <dgm:t>
        <a:bodyPr/>
        <a:lstStyle/>
        <a:p>
          <a:endParaRPr lang="en-US"/>
        </a:p>
      </dgm:t>
    </dgm:pt>
    <dgm:pt modelId="{7D35B042-E094-46B8-9205-DC38B2A8263D}">
      <dgm:prSet phldrT="[Text]"/>
      <dgm:spPr>
        <a:solidFill>
          <a:schemeClr val="tx2">
            <a:lumMod val="40000"/>
            <a:lumOff val="60000"/>
            <a:alpha val="90000"/>
          </a:schemeClr>
        </a:solidFill>
      </dgm:spPr>
      <dgm:t>
        <a:bodyPr/>
        <a:lstStyle/>
        <a:p>
          <a:r>
            <a:rPr lang="en-US" dirty="0" smtClean="0"/>
            <a:t>Conducted in accordance with </a:t>
          </a:r>
          <a:r>
            <a:rPr lang="en-US" b="1" dirty="0" smtClean="0"/>
            <a:t>current </a:t>
          </a:r>
          <a:r>
            <a:rPr lang="en-US" b="0" dirty="0" smtClean="0"/>
            <a:t>Lifeline practices</a:t>
          </a:r>
          <a:endParaRPr lang="en-US" b="1" dirty="0"/>
        </a:p>
      </dgm:t>
    </dgm:pt>
    <dgm:pt modelId="{153E5770-25AF-406B-B433-4634030499C2}" type="parTrans" cxnId="{128BFAB0-05C2-4491-A171-DB5FFCB8567F}">
      <dgm:prSet/>
      <dgm:spPr/>
      <dgm:t>
        <a:bodyPr/>
        <a:lstStyle/>
        <a:p>
          <a:endParaRPr lang="en-US"/>
        </a:p>
      </dgm:t>
    </dgm:pt>
    <dgm:pt modelId="{4B0D75B9-123D-4930-9868-2CB8FECC0016}" type="sibTrans" cxnId="{128BFAB0-05C2-4491-A171-DB5FFCB8567F}">
      <dgm:prSet/>
      <dgm:spPr/>
      <dgm:t>
        <a:bodyPr/>
        <a:lstStyle/>
        <a:p>
          <a:endParaRPr lang="en-US"/>
        </a:p>
      </dgm:t>
    </dgm:pt>
    <dgm:pt modelId="{48DA45CC-40F1-48AF-BB24-8B1A6E69D388}">
      <dgm:prSet phldrT="[Text]" custT="1"/>
      <dgm:spPr>
        <a:solidFill>
          <a:srgbClr val="0070C0"/>
        </a:solidFill>
      </dgm:spPr>
      <dgm:t>
        <a:bodyPr/>
        <a:lstStyle/>
        <a:p>
          <a:r>
            <a:rPr lang="en-US" sz="2800" dirty="0" smtClean="0"/>
            <a:t>2017 Recertification Process</a:t>
          </a:r>
          <a:endParaRPr lang="en-US" sz="2800" dirty="0"/>
        </a:p>
      </dgm:t>
    </dgm:pt>
    <dgm:pt modelId="{DA588A36-6F68-414B-AEAF-F7D4F0D9E06A}" type="parTrans" cxnId="{C3EFBDED-4CB2-4679-8A01-66D8C4845C42}">
      <dgm:prSet/>
      <dgm:spPr/>
      <dgm:t>
        <a:bodyPr/>
        <a:lstStyle/>
        <a:p>
          <a:endParaRPr lang="en-US"/>
        </a:p>
      </dgm:t>
    </dgm:pt>
    <dgm:pt modelId="{82413163-13D7-4871-A3EC-9C34DE5050D4}" type="sibTrans" cxnId="{C3EFBDED-4CB2-4679-8A01-66D8C4845C42}">
      <dgm:prSet/>
      <dgm:spPr/>
      <dgm:t>
        <a:bodyPr/>
        <a:lstStyle/>
        <a:p>
          <a:endParaRPr lang="en-US"/>
        </a:p>
      </dgm:t>
    </dgm:pt>
    <dgm:pt modelId="{38C3E9B0-195E-42B1-A15C-4A9ADCE83608}">
      <dgm:prSet phldrT="[Text]"/>
      <dgm:spPr>
        <a:solidFill>
          <a:schemeClr val="tx2">
            <a:lumMod val="40000"/>
            <a:lumOff val="60000"/>
            <a:alpha val="90000"/>
          </a:schemeClr>
        </a:solidFill>
      </dgm:spPr>
      <dgm:t>
        <a:bodyPr anchor="ctr"/>
        <a:lstStyle/>
        <a:p>
          <a:r>
            <a:rPr lang="en-US" dirty="0" smtClean="0"/>
            <a:t>Subscribers will be recertified based on new eligibility programs</a:t>
          </a:r>
          <a:endParaRPr lang="en-US" dirty="0"/>
        </a:p>
      </dgm:t>
    </dgm:pt>
    <dgm:pt modelId="{972B14CF-891A-42FF-B96F-340EDE82E1C5}" type="parTrans" cxnId="{5CF7F7BC-D2BC-4462-9B4F-6F53A63CD98D}">
      <dgm:prSet/>
      <dgm:spPr/>
      <dgm:t>
        <a:bodyPr/>
        <a:lstStyle/>
        <a:p>
          <a:endParaRPr lang="en-US"/>
        </a:p>
      </dgm:t>
    </dgm:pt>
    <dgm:pt modelId="{F570A338-B28A-4250-BF88-52BEEA8C3C94}" type="sibTrans" cxnId="{5CF7F7BC-D2BC-4462-9B4F-6F53A63CD98D}">
      <dgm:prSet/>
      <dgm:spPr/>
      <dgm:t>
        <a:bodyPr/>
        <a:lstStyle/>
        <a:p>
          <a:endParaRPr lang="en-US"/>
        </a:p>
      </dgm:t>
    </dgm:pt>
    <dgm:pt modelId="{592FC598-2FCC-4F5F-A15C-8920B3CBFE1E}">
      <dgm:prSet phldrT="[Text]"/>
      <dgm:spPr>
        <a:solidFill>
          <a:schemeClr val="tx2">
            <a:lumMod val="40000"/>
            <a:lumOff val="60000"/>
            <a:alpha val="90000"/>
          </a:schemeClr>
        </a:solidFill>
      </dgm:spPr>
      <dgm:t>
        <a:bodyPr anchor="ctr"/>
        <a:lstStyle/>
        <a:p>
          <a:r>
            <a:rPr lang="en-US" dirty="0" smtClean="0"/>
            <a:t>Subscribers will be recertified on their enrollment anniversary dates beginning </a:t>
          </a:r>
          <a:r>
            <a:rPr lang="en-US" b="1" dirty="0" smtClean="0"/>
            <a:t>July 1, 2017</a:t>
          </a:r>
          <a:endParaRPr lang="en-US" b="1" dirty="0"/>
        </a:p>
      </dgm:t>
    </dgm:pt>
    <dgm:pt modelId="{AD4D2325-C908-4712-8A94-BC51AC811869}" type="parTrans" cxnId="{9BF3DA8F-59A9-4D03-8416-F7AF56ED5FC0}">
      <dgm:prSet/>
      <dgm:spPr/>
      <dgm:t>
        <a:bodyPr/>
        <a:lstStyle/>
        <a:p>
          <a:endParaRPr lang="en-US"/>
        </a:p>
      </dgm:t>
    </dgm:pt>
    <dgm:pt modelId="{67C63071-74F0-40B3-B0C7-C2DC00A48BF2}" type="sibTrans" cxnId="{9BF3DA8F-59A9-4D03-8416-F7AF56ED5FC0}">
      <dgm:prSet/>
      <dgm:spPr/>
      <dgm:t>
        <a:bodyPr/>
        <a:lstStyle/>
        <a:p>
          <a:endParaRPr lang="en-US"/>
        </a:p>
      </dgm:t>
    </dgm:pt>
    <dgm:pt modelId="{8640DBBE-4C14-4A44-976E-AF89C6A90D34}">
      <dgm:prSet phldrT="[Text]"/>
      <dgm:spPr>
        <a:solidFill>
          <a:schemeClr val="tx2">
            <a:lumMod val="40000"/>
            <a:lumOff val="60000"/>
            <a:alpha val="90000"/>
          </a:schemeClr>
        </a:solidFill>
      </dgm:spPr>
      <dgm:t>
        <a:bodyPr/>
        <a:lstStyle/>
        <a:p>
          <a:r>
            <a:rPr lang="en-US" dirty="0" smtClean="0"/>
            <a:t>Based on February 2016 FCC Form 497 subscribers</a:t>
          </a:r>
          <a:endParaRPr lang="en-US" b="1" dirty="0"/>
        </a:p>
      </dgm:t>
    </dgm:pt>
    <dgm:pt modelId="{43EF6EB0-382C-4FBA-BAA8-0C7D92FF362E}" type="parTrans" cxnId="{4A0F2D3D-4AC1-4F0F-BAB6-9481993EC132}">
      <dgm:prSet/>
      <dgm:spPr/>
      <dgm:t>
        <a:bodyPr/>
        <a:lstStyle/>
        <a:p>
          <a:endParaRPr lang="en-US"/>
        </a:p>
      </dgm:t>
    </dgm:pt>
    <dgm:pt modelId="{898F4CD3-969C-4B28-8299-3EE32445C744}" type="sibTrans" cxnId="{4A0F2D3D-4AC1-4F0F-BAB6-9481993EC132}">
      <dgm:prSet/>
      <dgm:spPr/>
      <dgm:t>
        <a:bodyPr/>
        <a:lstStyle/>
        <a:p>
          <a:endParaRPr lang="en-US"/>
        </a:p>
      </dgm:t>
    </dgm:pt>
    <dgm:pt modelId="{F2C19183-B27A-4FEE-90D0-8A50019DB63F}">
      <dgm:prSet phldrT="[Text]"/>
      <dgm:spPr>
        <a:solidFill>
          <a:schemeClr val="tx2">
            <a:lumMod val="40000"/>
            <a:lumOff val="60000"/>
            <a:alpha val="90000"/>
          </a:schemeClr>
        </a:solidFill>
      </dgm:spPr>
      <dgm:t>
        <a:bodyPr/>
        <a:lstStyle/>
        <a:p>
          <a:r>
            <a:rPr lang="en-US" dirty="0" smtClean="0"/>
            <a:t>Based on existing eligibility programs</a:t>
          </a:r>
          <a:endParaRPr lang="en-US" b="1" dirty="0"/>
        </a:p>
      </dgm:t>
    </dgm:pt>
    <dgm:pt modelId="{49E29C10-771A-4AC5-84C3-4F04FFF7B7EC}" type="parTrans" cxnId="{97380F83-B519-4EAF-995B-4889149097E0}">
      <dgm:prSet/>
      <dgm:spPr/>
      <dgm:t>
        <a:bodyPr/>
        <a:lstStyle/>
        <a:p>
          <a:endParaRPr lang="en-US"/>
        </a:p>
      </dgm:t>
    </dgm:pt>
    <dgm:pt modelId="{B9C45F88-E3D8-47D2-B800-51535D986C6D}" type="sibTrans" cxnId="{97380F83-B519-4EAF-995B-4889149097E0}">
      <dgm:prSet/>
      <dgm:spPr/>
      <dgm:t>
        <a:bodyPr/>
        <a:lstStyle/>
        <a:p>
          <a:endParaRPr lang="en-US"/>
        </a:p>
      </dgm:t>
    </dgm:pt>
    <dgm:pt modelId="{B20BAF4C-C9C9-4A59-8FA8-9B2C57088D41}">
      <dgm:prSet phldrT="[Text]"/>
      <dgm:spPr>
        <a:solidFill>
          <a:schemeClr val="tx2">
            <a:lumMod val="40000"/>
            <a:lumOff val="60000"/>
            <a:alpha val="90000"/>
          </a:schemeClr>
        </a:solidFill>
      </dgm:spPr>
      <dgm:t>
        <a:bodyPr/>
        <a:lstStyle/>
        <a:p>
          <a:r>
            <a:rPr lang="en-US" dirty="0" smtClean="0"/>
            <a:t>Completed by </a:t>
          </a:r>
          <a:r>
            <a:rPr lang="en-US" b="1" dirty="0" smtClean="0"/>
            <a:t>December 31, 2016</a:t>
          </a:r>
          <a:endParaRPr lang="en-US" b="1" dirty="0"/>
        </a:p>
      </dgm:t>
    </dgm:pt>
    <dgm:pt modelId="{8C48BF02-9B4A-4D61-9DB8-0B57D19AA3AD}" type="parTrans" cxnId="{5B73D9C3-D22B-41B9-B33D-A5027575D4A4}">
      <dgm:prSet/>
      <dgm:spPr/>
      <dgm:t>
        <a:bodyPr/>
        <a:lstStyle/>
        <a:p>
          <a:endParaRPr lang="en-US"/>
        </a:p>
      </dgm:t>
    </dgm:pt>
    <dgm:pt modelId="{2B254CD0-FB66-4563-83D4-4690694C03D4}" type="sibTrans" cxnId="{5B73D9C3-D22B-41B9-B33D-A5027575D4A4}">
      <dgm:prSet/>
      <dgm:spPr/>
      <dgm:t>
        <a:bodyPr/>
        <a:lstStyle/>
        <a:p>
          <a:endParaRPr lang="en-US"/>
        </a:p>
      </dgm:t>
    </dgm:pt>
    <dgm:pt modelId="{4A6B1ECE-C614-401B-AA1D-430A5E6A01BF}">
      <dgm:prSet phldrT="[Text]"/>
      <dgm:spPr>
        <a:solidFill>
          <a:schemeClr val="tx2">
            <a:lumMod val="40000"/>
            <a:lumOff val="60000"/>
            <a:alpha val="90000"/>
          </a:schemeClr>
        </a:solidFill>
      </dgm:spPr>
      <dgm:t>
        <a:bodyPr/>
        <a:lstStyle/>
        <a:p>
          <a:endParaRPr lang="en-US" b="1" dirty="0"/>
        </a:p>
      </dgm:t>
    </dgm:pt>
    <dgm:pt modelId="{5F0ACEAF-59C1-411B-853A-FC4D9539C85B}" type="parTrans" cxnId="{EE333CB5-7C0E-40D7-8FB8-79A75C5AEAF1}">
      <dgm:prSet/>
      <dgm:spPr/>
      <dgm:t>
        <a:bodyPr/>
        <a:lstStyle/>
        <a:p>
          <a:endParaRPr lang="en-US"/>
        </a:p>
      </dgm:t>
    </dgm:pt>
    <dgm:pt modelId="{57A0F126-1F89-43DF-88D6-168D9A45A423}" type="sibTrans" cxnId="{EE333CB5-7C0E-40D7-8FB8-79A75C5AEAF1}">
      <dgm:prSet/>
      <dgm:spPr/>
      <dgm:t>
        <a:bodyPr/>
        <a:lstStyle/>
        <a:p>
          <a:endParaRPr lang="en-US"/>
        </a:p>
      </dgm:t>
    </dgm:pt>
    <dgm:pt modelId="{66F5545C-DF55-4976-9819-5141E7B2683E}" type="pres">
      <dgm:prSet presAssocID="{9BE51252-8911-482E-8A17-F103DF977431}" presName="Name0" presStyleCnt="0">
        <dgm:presLayoutVars>
          <dgm:dir/>
          <dgm:animLvl val="lvl"/>
          <dgm:resizeHandles/>
        </dgm:presLayoutVars>
      </dgm:prSet>
      <dgm:spPr/>
      <dgm:t>
        <a:bodyPr/>
        <a:lstStyle/>
        <a:p>
          <a:endParaRPr lang="en-US"/>
        </a:p>
      </dgm:t>
    </dgm:pt>
    <dgm:pt modelId="{4504B1E8-2CFB-47F6-ACA9-B88CB7CE71E5}" type="pres">
      <dgm:prSet presAssocID="{56846EF1-74C9-488E-92CA-2AE799158855}" presName="linNode" presStyleCnt="0"/>
      <dgm:spPr/>
    </dgm:pt>
    <dgm:pt modelId="{8B55AA75-297B-422B-94BF-886ADBD44183}" type="pres">
      <dgm:prSet presAssocID="{56846EF1-74C9-488E-92CA-2AE799158855}" presName="parentShp" presStyleLbl="node1" presStyleIdx="0" presStyleCnt="2">
        <dgm:presLayoutVars>
          <dgm:bulletEnabled val="1"/>
        </dgm:presLayoutVars>
      </dgm:prSet>
      <dgm:spPr/>
      <dgm:t>
        <a:bodyPr/>
        <a:lstStyle/>
        <a:p>
          <a:endParaRPr lang="en-US"/>
        </a:p>
      </dgm:t>
    </dgm:pt>
    <dgm:pt modelId="{206478B7-4DF6-4541-8BCD-2F2CFD2A5A51}" type="pres">
      <dgm:prSet presAssocID="{56846EF1-74C9-488E-92CA-2AE799158855}" presName="childShp" presStyleLbl="bgAccFollowNode1" presStyleIdx="0" presStyleCnt="2" custScaleY="121780">
        <dgm:presLayoutVars>
          <dgm:bulletEnabled val="1"/>
        </dgm:presLayoutVars>
      </dgm:prSet>
      <dgm:spPr/>
      <dgm:t>
        <a:bodyPr/>
        <a:lstStyle/>
        <a:p>
          <a:endParaRPr lang="en-US"/>
        </a:p>
      </dgm:t>
    </dgm:pt>
    <dgm:pt modelId="{4D095F8C-D8C4-4CC8-90A2-80957528F92F}" type="pres">
      <dgm:prSet presAssocID="{376F9634-30C6-42C9-BB0B-FAE4C09BAC15}" presName="spacing" presStyleCnt="0"/>
      <dgm:spPr/>
    </dgm:pt>
    <dgm:pt modelId="{B851D50B-5BF8-4D40-93BE-3B3CD1CBCFAD}" type="pres">
      <dgm:prSet presAssocID="{48DA45CC-40F1-48AF-BB24-8B1A6E69D388}" presName="linNode" presStyleCnt="0"/>
      <dgm:spPr/>
    </dgm:pt>
    <dgm:pt modelId="{DF8A4A79-ACDD-4330-8CC7-420E6B9D2E98}" type="pres">
      <dgm:prSet presAssocID="{48DA45CC-40F1-48AF-BB24-8B1A6E69D388}" presName="parentShp" presStyleLbl="node1" presStyleIdx="1" presStyleCnt="2">
        <dgm:presLayoutVars>
          <dgm:bulletEnabled val="1"/>
        </dgm:presLayoutVars>
      </dgm:prSet>
      <dgm:spPr/>
      <dgm:t>
        <a:bodyPr/>
        <a:lstStyle/>
        <a:p>
          <a:endParaRPr lang="en-US"/>
        </a:p>
      </dgm:t>
    </dgm:pt>
    <dgm:pt modelId="{09B9AD49-756B-4675-9F4F-32E324D38742}" type="pres">
      <dgm:prSet presAssocID="{48DA45CC-40F1-48AF-BB24-8B1A6E69D388}" presName="childShp" presStyleLbl="bgAccFollowNode1" presStyleIdx="1" presStyleCnt="2">
        <dgm:presLayoutVars>
          <dgm:bulletEnabled val="1"/>
        </dgm:presLayoutVars>
      </dgm:prSet>
      <dgm:spPr/>
      <dgm:t>
        <a:bodyPr/>
        <a:lstStyle/>
        <a:p>
          <a:endParaRPr lang="en-US"/>
        </a:p>
      </dgm:t>
    </dgm:pt>
  </dgm:ptLst>
  <dgm:cxnLst>
    <dgm:cxn modelId="{128BFAB0-05C2-4491-A171-DB5FFCB8567F}" srcId="{56846EF1-74C9-488E-92CA-2AE799158855}" destId="{7D35B042-E094-46B8-9205-DC38B2A8263D}" srcOrd="1" destOrd="0" parTransId="{153E5770-25AF-406B-B433-4634030499C2}" sibTransId="{4B0D75B9-123D-4930-9868-2CB8FECC0016}"/>
    <dgm:cxn modelId="{11EAC8FC-A0C8-4405-B2B1-33B8582408C8}" type="presOf" srcId="{4A6B1ECE-C614-401B-AA1D-430A5E6A01BF}" destId="{206478B7-4DF6-4541-8BCD-2F2CFD2A5A51}" srcOrd="0" destOrd="0" presId="urn:microsoft.com/office/officeart/2005/8/layout/vList6"/>
    <dgm:cxn modelId="{5B73D9C3-D22B-41B9-B33D-A5027575D4A4}" srcId="{56846EF1-74C9-488E-92CA-2AE799158855}" destId="{B20BAF4C-C9C9-4A59-8FA8-9B2C57088D41}" srcOrd="4" destOrd="0" parTransId="{8C48BF02-9B4A-4D61-9DB8-0B57D19AA3AD}" sibTransId="{2B254CD0-FB66-4563-83D4-4690694C03D4}"/>
    <dgm:cxn modelId="{95F10C8D-CEB4-4120-9EF0-25B2B4C576A0}" type="presOf" srcId="{F2C19183-B27A-4FEE-90D0-8A50019DB63F}" destId="{206478B7-4DF6-4541-8BCD-2F2CFD2A5A51}" srcOrd="0" destOrd="3" presId="urn:microsoft.com/office/officeart/2005/8/layout/vList6"/>
    <dgm:cxn modelId="{97380F83-B519-4EAF-995B-4889149097E0}" srcId="{56846EF1-74C9-488E-92CA-2AE799158855}" destId="{F2C19183-B27A-4FEE-90D0-8A50019DB63F}" srcOrd="3" destOrd="0" parTransId="{49E29C10-771A-4AC5-84C3-4F04FFF7B7EC}" sibTransId="{B9C45F88-E3D8-47D2-B800-51535D986C6D}"/>
    <dgm:cxn modelId="{C3EFBDED-4CB2-4679-8A01-66D8C4845C42}" srcId="{9BE51252-8911-482E-8A17-F103DF977431}" destId="{48DA45CC-40F1-48AF-BB24-8B1A6E69D388}" srcOrd="1" destOrd="0" parTransId="{DA588A36-6F68-414B-AEAF-F7D4F0D9E06A}" sibTransId="{82413163-13D7-4871-A3EC-9C34DE5050D4}"/>
    <dgm:cxn modelId="{7BF43336-BA9C-41D4-B7BB-EDCA9C2EDF37}" srcId="{9BE51252-8911-482E-8A17-F103DF977431}" destId="{56846EF1-74C9-488E-92CA-2AE799158855}" srcOrd="0" destOrd="0" parTransId="{1231E987-B9E5-4325-996D-8B4CC3393585}" sibTransId="{376F9634-30C6-42C9-BB0B-FAE4C09BAC15}"/>
    <dgm:cxn modelId="{5CF7F7BC-D2BC-4462-9B4F-6F53A63CD98D}" srcId="{48DA45CC-40F1-48AF-BB24-8B1A6E69D388}" destId="{38C3E9B0-195E-42B1-A15C-4A9ADCE83608}" srcOrd="0" destOrd="0" parTransId="{972B14CF-891A-42FF-B96F-340EDE82E1C5}" sibTransId="{F570A338-B28A-4250-BF88-52BEEA8C3C94}"/>
    <dgm:cxn modelId="{2E78C4E4-8C82-4DF2-9D4E-3CFE1335E9D3}" type="presOf" srcId="{56846EF1-74C9-488E-92CA-2AE799158855}" destId="{8B55AA75-297B-422B-94BF-886ADBD44183}" srcOrd="0" destOrd="0" presId="urn:microsoft.com/office/officeart/2005/8/layout/vList6"/>
    <dgm:cxn modelId="{73BF1511-B4B6-4616-83B6-CD664FCDFF95}" type="presOf" srcId="{7D35B042-E094-46B8-9205-DC38B2A8263D}" destId="{206478B7-4DF6-4541-8BCD-2F2CFD2A5A51}" srcOrd="0" destOrd="1" presId="urn:microsoft.com/office/officeart/2005/8/layout/vList6"/>
    <dgm:cxn modelId="{0A6D9819-416A-418E-AFD4-D29C8618D64D}" type="presOf" srcId="{48DA45CC-40F1-48AF-BB24-8B1A6E69D388}" destId="{DF8A4A79-ACDD-4330-8CC7-420E6B9D2E98}" srcOrd="0" destOrd="0" presId="urn:microsoft.com/office/officeart/2005/8/layout/vList6"/>
    <dgm:cxn modelId="{F92F6743-010A-4EC4-BC6A-6C39CDEE6024}" type="presOf" srcId="{8640DBBE-4C14-4A44-976E-AF89C6A90D34}" destId="{206478B7-4DF6-4541-8BCD-2F2CFD2A5A51}" srcOrd="0" destOrd="2" presId="urn:microsoft.com/office/officeart/2005/8/layout/vList6"/>
    <dgm:cxn modelId="{62721F7E-6E33-47AC-9FA9-8A920B29CFC4}" type="presOf" srcId="{B20BAF4C-C9C9-4A59-8FA8-9B2C57088D41}" destId="{206478B7-4DF6-4541-8BCD-2F2CFD2A5A51}" srcOrd="0" destOrd="4" presId="urn:microsoft.com/office/officeart/2005/8/layout/vList6"/>
    <dgm:cxn modelId="{EE333CB5-7C0E-40D7-8FB8-79A75C5AEAF1}" srcId="{56846EF1-74C9-488E-92CA-2AE799158855}" destId="{4A6B1ECE-C614-401B-AA1D-430A5E6A01BF}" srcOrd="0" destOrd="0" parTransId="{5F0ACEAF-59C1-411B-853A-FC4D9539C85B}" sibTransId="{57A0F126-1F89-43DF-88D6-168D9A45A423}"/>
    <dgm:cxn modelId="{FF991605-57A2-47DE-99CB-F7FC74D99251}" type="presOf" srcId="{38C3E9B0-195E-42B1-A15C-4A9ADCE83608}" destId="{09B9AD49-756B-4675-9F4F-32E324D38742}" srcOrd="0" destOrd="0" presId="urn:microsoft.com/office/officeart/2005/8/layout/vList6"/>
    <dgm:cxn modelId="{7B93C1B1-A274-414F-89F8-D5C5E8A966F2}" type="presOf" srcId="{9BE51252-8911-482E-8A17-F103DF977431}" destId="{66F5545C-DF55-4976-9819-5141E7B2683E}" srcOrd="0" destOrd="0" presId="urn:microsoft.com/office/officeart/2005/8/layout/vList6"/>
    <dgm:cxn modelId="{4A0F2D3D-4AC1-4F0F-BAB6-9481993EC132}" srcId="{56846EF1-74C9-488E-92CA-2AE799158855}" destId="{8640DBBE-4C14-4A44-976E-AF89C6A90D34}" srcOrd="2" destOrd="0" parTransId="{43EF6EB0-382C-4FBA-BAA8-0C7D92FF362E}" sibTransId="{898F4CD3-969C-4B28-8299-3EE32445C744}"/>
    <dgm:cxn modelId="{9BF3DA8F-59A9-4D03-8416-F7AF56ED5FC0}" srcId="{48DA45CC-40F1-48AF-BB24-8B1A6E69D388}" destId="{592FC598-2FCC-4F5F-A15C-8920B3CBFE1E}" srcOrd="1" destOrd="0" parTransId="{AD4D2325-C908-4712-8A94-BC51AC811869}" sibTransId="{67C63071-74F0-40B3-B0C7-C2DC00A48BF2}"/>
    <dgm:cxn modelId="{A69013E6-BECD-4682-B13F-3A4AF8DFCE85}" type="presOf" srcId="{592FC598-2FCC-4F5F-A15C-8920B3CBFE1E}" destId="{09B9AD49-756B-4675-9F4F-32E324D38742}" srcOrd="0" destOrd="1" presId="urn:microsoft.com/office/officeart/2005/8/layout/vList6"/>
    <dgm:cxn modelId="{60A053B9-0DBF-4749-8E89-0868E6821EDD}" type="presParOf" srcId="{66F5545C-DF55-4976-9819-5141E7B2683E}" destId="{4504B1E8-2CFB-47F6-ACA9-B88CB7CE71E5}" srcOrd="0" destOrd="0" presId="urn:microsoft.com/office/officeart/2005/8/layout/vList6"/>
    <dgm:cxn modelId="{18951635-8DCA-449C-B66E-3686F0F6479B}" type="presParOf" srcId="{4504B1E8-2CFB-47F6-ACA9-B88CB7CE71E5}" destId="{8B55AA75-297B-422B-94BF-886ADBD44183}" srcOrd="0" destOrd="0" presId="urn:microsoft.com/office/officeart/2005/8/layout/vList6"/>
    <dgm:cxn modelId="{AF324A08-2210-4AAF-B2BD-3A4F2EE24838}" type="presParOf" srcId="{4504B1E8-2CFB-47F6-ACA9-B88CB7CE71E5}" destId="{206478B7-4DF6-4541-8BCD-2F2CFD2A5A51}" srcOrd="1" destOrd="0" presId="urn:microsoft.com/office/officeart/2005/8/layout/vList6"/>
    <dgm:cxn modelId="{3715851E-658E-4601-9CBA-AB187605E16A}" type="presParOf" srcId="{66F5545C-DF55-4976-9819-5141E7B2683E}" destId="{4D095F8C-D8C4-4CC8-90A2-80957528F92F}" srcOrd="1" destOrd="0" presId="urn:microsoft.com/office/officeart/2005/8/layout/vList6"/>
    <dgm:cxn modelId="{91FE6A8F-ED0D-436B-AD38-75EC74543E99}" type="presParOf" srcId="{66F5545C-DF55-4976-9819-5141E7B2683E}" destId="{B851D50B-5BF8-4D40-93BE-3B3CD1CBCFAD}" srcOrd="2" destOrd="0" presId="urn:microsoft.com/office/officeart/2005/8/layout/vList6"/>
    <dgm:cxn modelId="{5DAFE932-7A33-401A-A0A9-E9497C00562E}" type="presParOf" srcId="{B851D50B-5BF8-4D40-93BE-3B3CD1CBCFAD}" destId="{DF8A4A79-ACDD-4330-8CC7-420E6B9D2E98}" srcOrd="0" destOrd="0" presId="urn:microsoft.com/office/officeart/2005/8/layout/vList6"/>
    <dgm:cxn modelId="{4A7BF771-B1FA-4346-8C2B-9B44737CDC98}" type="presParOf" srcId="{B851D50B-5BF8-4D40-93BE-3B3CD1CBCFAD}" destId="{09B9AD49-756B-4675-9F4F-32E324D38742}" srcOrd="1" destOrd="0" presId="urn:microsoft.com/office/officeart/2005/8/layout/vList6"/>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AB414A-B6C3-4710-891A-DA6479DD8F64}" type="doc">
      <dgm:prSet loTypeId="urn:microsoft.com/office/officeart/2005/8/layout/hProcess9" loCatId="process" qsTypeId="urn:microsoft.com/office/officeart/2005/8/quickstyle/simple1" qsCatId="simple" csTypeId="urn:microsoft.com/office/officeart/2005/8/colors/accent1_4" csCatId="accent1" phldr="1"/>
      <dgm:spPr/>
      <dgm:t>
        <a:bodyPr/>
        <a:lstStyle/>
        <a:p>
          <a:endParaRPr lang="en-US"/>
        </a:p>
      </dgm:t>
    </dgm:pt>
    <dgm:pt modelId="{B2784E47-590C-42E3-88E9-5CC8CE8A9416}">
      <dgm:prSet custT="1"/>
      <dgm:spPr>
        <a:solidFill>
          <a:srgbClr val="0070C0">
            <a:alpha val="50000"/>
          </a:srgbClr>
        </a:solidFill>
      </dgm:spPr>
      <dgm:t>
        <a:bodyPr/>
        <a:lstStyle/>
        <a:p>
          <a:pPr rtl="0"/>
          <a:r>
            <a:rPr lang="en-US" sz="2000" dirty="0" smtClean="0"/>
            <a:t>Carrier reimbursed based on self-claimed Form 497</a:t>
          </a:r>
          <a:endParaRPr lang="en-US" sz="2000" dirty="0"/>
        </a:p>
      </dgm:t>
    </dgm:pt>
    <dgm:pt modelId="{7A8AF8EF-08BB-4936-9093-E18F649C0783}" type="parTrans" cxnId="{EF44BAF3-1785-46A6-A7FB-E0D0128B21E0}">
      <dgm:prSet/>
      <dgm:spPr/>
      <dgm:t>
        <a:bodyPr/>
        <a:lstStyle/>
        <a:p>
          <a:endParaRPr lang="en-US"/>
        </a:p>
      </dgm:t>
    </dgm:pt>
    <dgm:pt modelId="{1248857C-64F8-4780-8749-A658647C2767}" type="sibTrans" cxnId="{EF44BAF3-1785-46A6-A7FB-E0D0128B21E0}">
      <dgm:prSet/>
      <dgm:spPr/>
      <dgm:t>
        <a:bodyPr/>
        <a:lstStyle/>
        <a:p>
          <a:endParaRPr lang="en-US"/>
        </a:p>
      </dgm:t>
    </dgm:pt>
    <dgm:pt modelId="{6B3FB487-B95E-49F1-9690-F7DDDCD3F7F9}">
      <dgm:prSet custT="1"/>
      <dgm:spPr>
        <a:solidFill>
          <a:srgbClr val="0070C0">
            <a:alpha val="50000"/>
          </a:srgbClr>
        </a:solidFill>
      </dgm:spPr>
      <dgm:t>
        <a:bodyPr/>
        <a:lstStyle/>
        <a:p>
          <a:pPr rtl="0"/>
          <a:r>
            <a:rPr lang="en-US" sz="2000" dirty="0" smtClean="0"/>
            <a:t>Begins delivering discounted service</a:t>
          </a:r>
          <a:endParaRPr lang="en-US" sz="2000" dirty="0"/>
        </a:p>
      </dgm:t>
    </dgm:pt>
    <dgm:pt modelId="{996D741A-38EF-4B59-B1DE-B30B9ED74B91}" type="sibTrans" cxnId="{C6DC1AE4-9065-4C6F-84DB-8887E924C53A}">
      <dgm:prSet/>
      <dgm:spPr/>
      <dgm:t>
        <a:bodyPr/>
        <a:lstStyle/>
        <a:p>
          <a:endParaRPr lang="en-US"/>
        </a:p>
      </dgm:t>
    </dgm:pt>
    <dgm:pt modelId="{8B7B663C-4D92-4D67-8749-D93091A73D48}" type="parTrans" cxnId="{C6DC1AE4-9065-4C6F-84DB-8887E924C53A}">
      <dgm:prSet/>
      <dgm:spPr/>
      <dgm:t>
        <a:bodyPr/>
        <a:lstStyle/>
        <a:p>
          <a:endParaRPr lang="en-US"/>
        </a:p>
      </dgm:t>
    </dgm:pt>
    <dgm:pt modelId="{6CEBA1E7-7CCD-422E-9031-ABD2C0022D29}">
      <dgm:prSet custT="1"/>
      <dgm:spPr>
        <a:solidFill>
          <a:srgbClr val="0070C0">
            <a:alpha val="50000"/>
          </a:srgbClr>
        </a:solidFill>
      </dgm:spPr>
      <dgm:t>
        <a:bodyPr/>
        <a:lstStyle/>
        <a:p>
          <a:pPr rtl="0"/>
          <a:r>
            <a:rPr lang="en-US" sz="2000" b="1" dirty="0" smtClean="0"/>
            <a:t>Carrier</a:t>
          </a:r>
          <a:r>
            <a:rPr lang="en-US" sz="2000" dirty="0" smtClean="0"/>
            <a:t> verifies consumer eligibility</a:t>
          </a:r>
          <a:endParaRPr lang="en-US" sz="2000" dirty="0"/>
        </a:p>
      </dgm:t>
    </dgm:pt>
    <dgm:pt modelId="{991E6F40-7ED0-454F-AF8C-7614EC495184}" type="sibTrans" cxnId="{E79D9DCC-1F12-4DD2-B7A9-6062C618973B}">
      <dgm:prSet/>
      <dgm:spPr/>
      <dgm:t>
        <a:bodyPr/>
        <a:lstStyle/>
        <a:p>
          <a:endParaRPr lang="en-US"/>
        </a:p>
      </dgm:t>
    </dgm:pt>
    <dgm:pt modelId="{6D5EC076-6364-47F3-B10C-F1994A0E9865}" type="parTrans" cxnId="{E79D9DCC-1F12-4DD2-B7A9-6062C618973B}">
      <dgm:prSet/>
      <dgm:spPr/>
      <dgm:t>
        <a:bodyPr/>
        <a:lstStyle/>
        <a:p>
          <a:endParaRPr lang="en-US"/>
        </a:p>
      </dgm:t>
    </dgm:pt>
    <dgm:pt modelId="{CB1A4624-D731-4104-9D2E-DF8492BA368A}" type="pres">
      <dgm:prSet presAssocID="{A2AB414A-B6C3-4710-891A-DA6479DD8F64}" presName="CompostProcess" presStyleCnt="0">
        <dgm:presLayoutVars>
          <dgm:dir/>
          <dgm:resizeHandles val="exact"/>
        </dgm:presLayoutVars>
      </dgm:prSet>
      <dgm:spPr/>
      <dgm:t>
        <a:bodyPr/>
        <a:lstStyle/>
        <a:p>
          <a:endParaRPr lang="en-US"/>
        </a:p>
      </dgm:t>
    </dgm:pt>
    <dgm:pt modelId="{48EC86BB-34BF-4E17-A7BF-FFB86A28ACF1}" type="pres">
      <dgm:prSet presAssocID="{A2AB414A-B6C3-4710-891A-DA6479DD8F64}" presName="arrow" presStyleLbl="bgShp" presStyleIdx="0" presStyleCnt="1" custScaleX="117647" custLinFactNeighborX="12963" custLinFactNeighborY="0"/>
      <dgm:spPr>
        <a:solidFill>
          <a:schemeClr val="tx2">
            <a:lumMod val="60000"/>
            <a:lumOff val="40000"/>
          </a:schemeClr>
        </a:solidFill>
      </dgm:spPr>
      <dgm:t>
        <a:bodyPr/>
        <a:lstStyle/>
        <a:p>
          <a:endParaRPr lang="en-US"/>
        </a:p>
      </dgm:t>
    </dgm:pt>
    <dgm:pt modelId="{4E285112-8201-4E3A-8422-2BE8FE8FF15B}" type="pres">
      <dgm:prSet presAssocID="{A2AB414A-B6C3-4710-891A-DA6479DD8F64}" presName="linearProcess" presStyleCnt="0"/>
      <dgm:spPr/>
    </dgm:pt>
    <dgm:pt modelId="{E41CF730-841F-413B-AD9D-B2B205A9EBAC}" type="pres">
      <dgm:prSet presAssocID="{6CEBA1E7-7CCD-422E-9031-ABD2C0022D29}" presName="textNode" presStyleLbl="node1" presStyleIdx="0" presStyleCnt="3" custScaleX="70306" custScaleY="88235" custLinFactNeighborX="20547" custLinFactNeighborY="0">
        <dgm:presLayoutVars>
          <dgm:bulletEnabled val="1"/>
        </dgm:presLayoutVars>
      </dgm:prSet>
      <dgm:spPr/>
      <dgm:t>
        <a:bodyPr/>
        <a:lstStyle/>
        <a:p>
          <a:endParaRPr lang="en-US"/>
        </a:p>
      </dgm:t>
    </dgm:pt>
    <dgm:pt modelId="{E1AFC755-7039-4983-938B-A421F495AB88}" type="pres">
      <dgm:prSet presAssocID="{991E6F40-7ED0-454F-AF8C-7614EC495184}" presName="sibTrans" presStyleCnt="0"/>
      <dgm:spPr/>
    </dgm:pt>
    <dgm:pt modelId="{D4107E94-8E13-423A-90E4-CF4191C447DD}" type="pres">
      <dgm:prSet presAssocID="{6B3FB487-B95E-49F1-9690-F7DDDCD3F7F9}" presName="textNode" presStyleLbl="node1" presStyleIdx="1" presStyleCnt="3" custScaleX="71205" custScaleY="88235" custLinFactNeighborX="-33670" custLinFactNeighborY="0">
        <dgm:presLayoutVars>
          <dgm:bulletEnabled val="1"/>
        </dgm:presLayoutVars>
      </dgm:prSet>
      <dgm:spPr/>
      <dgm:t>
        <a:bodyPr/>
        <a:lstStyle/>
        <a:p>
          <a:endParaRPr lang="en-US"/>
        </a:p>
      </dgm:t>
    </dgm:pt>
    <dgm:pt modelId="{9E7673C1-953D-4D73-AD44-569A46BF0263}" type="pres">
      <dgm:prSet presAssocID="{996D741A-38EF-4B59-B1DE-B30B9ED74B91}" presName="sibTrans" presStyleCnt="0"/>
      <dgm:spPr/>
    </dgm:pt>
    <dgm:pt modelId="{6C0BA668-6F44-4EB6-B57A-39D8111E84CD}" type="pres">
      <dgm:prSet presAssocID="{B2784E47-590C-42E3-88E9-5CC8CE8A9416}" presName="textNode" presStyleLbl="node1" presStyleIdx="2" presStyleCnt="3" custScaleX="75983" custScaleY="88235" custLinFactNeighborX="-96462" custLinFactNeighborY="0">
        <dgm:presLayoutVars>
          <dgm:bulletEnabled val="1"/>
        </dgm:presLayoutVars>
      </dgm:prSet>
      <dgm:spPr/>
      <dgm:t>
        <a:bodyPr/>
        <a:lstStyle/>
        <a:p>
          <a:endParaRPr lang="en-US"/>
        </a:p>
      </dgm:t>
    </dgm:pt>
  </dgm:ptLst>
  <dgm:cxnLst>
    <dgm:cxn modelId="{DACC5890-E68E-45AE-A8B6-AC378205B99C}" type="presOf" srcId="{A2AB414A-B6C3-4710-891A-DA6479DD8F64}" destId="{CB1A4624-D731-4104-9D2E-DF8492BA368A}" srcOrd="0" destOrd="0" presId="urn:microsoft.com/office/officeart/2005/8/layout/hProcess9"/>
    <dgm:cxn modelId="{04E7D0B2-4593-43F2-8E68-EEA3E1884582}" type="presOf" srcId="{6CEBA1E7-7CCD-422E-9031-ABD2C0022D29}" destId="{E41CF730-841F-413B-AD9D-B2B205A9EBAC}" srcOrd="0" destOrd="0" presId="urn:microsoft.com/office/officeart/2005/8/layout/hProcess9"/>
    <dgm:cxn modelId="{C90C83AC-FDCD-44C5-B126-8506B596A824}" type="presOf" srcId="{6B3FB487-B95E-49F1-9690-F7DDDCD3F7F9}" destId="{D4107E94-8E13-423A-90E4-CF4191C447DD}" srcOrd="0" destOrd="0" presId="urn:microsoft.com/office/officeart/2005/8/layout/hProcess9"/>
    <dgm:cxn modelId="{C6DC1AE4-9065-4C6F-84DB-8887E924C53A}" srcId="{A2AB414A-B6C3-4710-891A-DA6479DD8F64}" destId="{6B3FB487-B95E-49F1-9690-F7DDDCD3F7F9}" srcOrd="1" destOrd="0" parTransId="{8B7B663C-4D92-4D67-8749-D93091A73D48}" sibTransId="{996D741A-38EF-4B59-B1DE-B30B9ED74B91}"/>
    <dgm:cxn modelId="{E79D9DCC-1F12-4DD2-B7A9-6062C618973B}" srcId="{A2AB414A-B6C3-4710-891A-DA6479DD8F64}" destId="{6CEBA1E7-7CCD-422E-9031-ABD2C0022D29}" srcOrd="0" destOrd="0" parTransId="{6D5EC076-6364-47F3-B10C-F1994A0E9865}" sibTransId="{991E6F40-7ED0-454F-AF8C-7614EC495184}"/>
    <dgm:cxn modelId="{EF44BAF3-1785-46A6-A7FB-E0D0128B21E0}" srcId="{A2AB414A-B6C3-4710-891A-DA6479DD8F64}" destId="{B2784E47-590C-42E3-88E9-5CC8CE8A9416}" srcOrd="2" destOrd="0" parTransId="{7A8AF8EF-08BB-4936-9093-E18F649C0783}" sibTransId="{1248857C-64F8-4780-8749-A658647C2767}"/>
    <dgm:cxn modelId="{042A149C-0AC0-408D-A4A9-03DE9D11DF25}" type="presOf" srcId="{B2784E47-590C-42E3-88E9-5CC8CE8A9416}" destId="{6C0BA668-6F44-4EB6-B57A-39D8111E84CD}" srcOrd="0" destOrd="0" presId="urn:microsoft.com/office/officeart/2005/8/layout/hProcess9"/>
    <dgm:cxn modelId="{12CF0187-CDB7-48A2-B138-C54E482A67C4}" type="presParOf" srcId="{CB1A4624-D731-4104-9D2E-DF8492BA368A}" destId="{48EC86BB-34BF-4E17-A7BF-FFB86A28ACF1}" srcOrd="0" destOrd="0" presId="urn:microsoft.com/office/officeart/2005/8/layout/hProcess9"/>
    <dgm:cxn modelId="{BCA944FB-2AC2-41CF-ABF5-93B9FF190D12}" type="presParOf" srcId="{CB1A4624-D731-4104-9D2E-DF8492BA368A}" destId="{4E285112-8201-4E3A-8422-2BE8FE8FF15B}" srcOrd="1" destOrd="0" presId="urn:microsoft.com/office/officeart/2005/8/layout/hProcess9"/>
    <dgm:cxn modelId="{C2E528B2-043C-4F66-A5EE-F280DD1B28F2}" type="presParOf" srcId="{4E285112-8201-4E3A-8422-2BE8FE8FF15B}" destId="{E41CF730-841F-413B-AD9D-B2B205A9EBAC}" srcOrd="0" destOrd="0" presId="urn:microsoft.com/office/officeart/2005/8/layout/hProcess9"/>
    <dgm:cxn modelId="{B060B000-7DB0-4B6F-A0A0-EBB1D751565E}" type="presParOf" srcId="{4E285112-8201-4E3A-8422-2BE8FE8FF15B}" destId="{E1AFC755-7039-4983-938B-A421F495AB88}" srcOrd="1" destOrd="0" presId="urn:microsoft.com/office/officeart/2005/8/layout/hProcess9"/>
    <dgm:cxn modelId="{A246B01A-FA56-494C-8F10-8A0B87D27757}" type="presParOf" srcId="{4E285112-8201-4E3A-8422-2BE8FE8FF15B}" destId="{D4107E94-8E13-423A-90E4-CF4191C447DD}" srcOrd="2" destOrd="0" presId="urn:microsoft.com/office/officeart/2005/8/layout/hProcess9"/>
    <dgm:cxn modelId="{5A315BAA-5011-405C-9725-116516013285}" type="presParOf" srcId="{4E285112-8201-4E3A-8422-2BE8FE8FF15B}" destId="{9E7673C1-953D-4D73-AD44-569A46BF0263}" srcOrd="3" destOrd="0" presId="urn:microsoft.com/office/officeart/2005/8/layout/hProcess9"/>
    <dgm:cxn modelId="{5F4AF006-5D11-48C8-A89F-ECC7DAC512AB}" type="presParOf" srcId="{4E285112-8201-4E3A-8422-2BE8FE8FF15B}" destId="{6C0BA668-6F44-4EB6-B57A-39D8111E84CD}" srcOrd="4" destOrd="0" presId="urn:microsoft.com/office/officeart/2005/8/layout/hProcess9"/>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AB414A-B6C3-4710-891A-DA6479DD8F64}" type="doc">
      <dgm:prSet loTypeId="urn:microsoft.com/office/officeart/2005/8/layout/hProcess9" loCatId="process" qsTypeId="urn:microsoft.com/office/officeart/2005/8/quickstyle/simple1" qsCatId="simple" csTypeId="urn:microsoft.com/office/officeart/2005/8/colors/accent1_4" csCatId="accent1" phldr="1"/>
      <dgm:spPr/>
      <dgm:t>
        <a:bodyPr/>
        <a:lstStyle/>
        <a:p>
          <a:endParaRPr lang="en-US"/>
        </a:p>
      </dgm:t>
    </dgm:pt>
    <dgm:pt modelId="{B2784E47-590C-42E3-88E9-5CC8CE8A9416}">
      <dgm:prSet custT="1"/>
      <dgm:spPr>
        <a:solidFill>
          <a:srgbClr val="0070C0">
            <a:alpha val="50000"/>
          </a:srgbClr>
        </a:solidFill>
      </dgm:spPr>
      <dgm:t>
        <a:bodyPr/>
        <a:lstStyle/>
        <a:p>
          <a:pPr rtl="0"/>
          <a:r>
            <a:rPr lang="en-US" sz="2000" dirty="0" smtClean="0"/>
            <a:t>Carrier reimbursed based on subscribers in LED</a:t>
          </a:r>
          <a:endParaRPr lang="en-US" sz="2000" dirty="0"/>
        </a:p>
      </dgm:t>
    </dgm:pt>
    <dgm:pt modelId="{7A8AF8EF-08BB-4936-9093-E18F649C0783}" type="parTrans" cxnId="{EF44BAF3-1785-46A6-A7FB-E0D0128B21E0}">
      <dgm:prSet/>
      <dgm:spPr/>
      <dgm:t>
        <a:bodyPr/>
        <a:lstStyle/>
        <a:p>
          <a:endParaRPr lang="en-US"/>
        </a:p>
      </dgm:t>
    </dgm:pt>
    <dgm:pt modelId="{1248857C-64F8-4780-8749-A658647C2767}" type="sibTrans" cxnId="{EF44BAF3-1785-46A6-A7FB-E0D0128B21E0}">
      <dgm:prSet/>
      <dgm:spPr/>
      <dgm:t>
        <a:bodyPr/>
        <a:lstStyle/>
        <a:p>
          <a:endParaRPr lang="en-US"/>
        </a:p>
      </dgm:t>
    </dgm:pt>
    <dgm:pt modelId="{6B3FB487-B95E-49F1-9690-F7DDDCD3F7F9}">
      <dgm:prSet custT="1"/>
      <dgm:spPr>
        <a:solidFill>
          <a:srgbClr val="0070C0">
            <a:alpha val="50000"/>
          </a:srgbClr>
        </a:solidFill>
      </dgm:spPr>
      <dgm:t>
        <a:bodyPr/>
        <a:lstStyle/>
        <a:p>
          <a:pPr rtl="0"/>
          <a:r>
            <a:rPr lang="en-US" sz="1900" dirty="0" smtClean="0"/>
            <a:t>Consumer selects Lifeline carrier and begins receiving discounted service</a:t>
          </a:r>
          <a:endParaRPr lang="en-US" sz="1900" dirty="0"/>
        </a:p>
      </dgm:t>
    </dgm:pt>
    <dgm:pt modelId="{996D741A-38EF-4B59-B1DE-B30B9ED74B91}" type="sibTrans" cxnId="{C6DC1AE4-9065-4C6F-84DB-8887E924C53A}">
      <dgm:prSet/>
      <dgm:spPr/>
      <dgm:t>
        <a:bodyPr/>
        <a:lstStyle/>
        <a:p>
          <a:endParaRPr lang="en-US"/>
        </a:p>
      </dgm:t>
    </dgm:pt>
    <dgm:pt modelId="{8B7B663C-4D92-4D67-8749-D93091A73D48}" type="parTrans" cxnId="{C6DC1AE4-9065-4C6F-84DB-8887E924C53A}">
      <dgm:prSet/>
      <dgm:spPr/>
      <dgm:t>
        <a:bodyPr/>
        <a:lstStyle/>
        <a:p>
          <a:endParaRPr lang="en-US"/>
        </a:p>
      </dgm:t>
    </dgm:pt>
    <dgm:pt modelId="{6CEBA1E7-7CCD-422E-9031-ABD2C0022D29}">
      <dgm:prSet custT="1"/>
      <dgm:spPr>
        <a:solidFill>
          <a:srgbClr val="0070C0">
            <a:alpha val="50000"/>
          </a:srgbClr>
        </a:solidFill>
      </dgm:spPr>
      <dgm:t>
        <a:bodyPr/>
        <a:lstStyle/>
        <a:p>
          <a:pPr rtl="0"/>
          <a:r>
            <a:rPr lang="en-US" sz="2000" b="1" dirty="0" smtClean="0"/>
            <a:t>National Verifier </a:t>
          </a:r>
          <a:r>
            <a:rPr lang="en-US" sz="2000" b="0" dirty="0" smtClean="0"/>
            <a:t>verifies </a:t>
          </a:r>
          <a:r>
            <a:rPr lang="en-US" sz="2000" b="0" dirty="0" smtClean="0"/>
            <a:t>consumer eligibility</a:t>
          </a:r>
          <a:endParaRPr lang="en-US" sz="2000" dirty="0"/>
        </a:p>
      </dgm:t>
    </dgm:pt>
    <dgm:pt modelId="{991E6F40-7ED0-454F-AF8C-7614EC495184}" type="sibTrans" cxnId="{E79D9DCC-1F12-4DD2-B7A9-6062C618973B}">
      <dgm:prSet/>
      <dgm:spPr/>
      <dgm:t>
        <a:bodyPr/>
        <a:lstStyle/>
        <a:p>
          <a:endParaRPr lang="en-US"/>
        </a:p>
      </dgm:t>
    </dgm:pt>
    <dgm:pt modelId="{6D5EC076-6364-47F3-B10C-F1994A0E9865}" type="parTrans" cxnId="{E79D9DCC-1F12-4DD2-B7A9-6062C618973B}">
      <dgm:prSet/>
      <dgm:spPr/>
      <dgm:t>
        <a:bodyPr/>
        <a:lstStyle/>
        <a:p>
          <a:endParaRPr lang="en-US"/>
        </a:p>
      </dgm:t>
    </dgm:pt>
    <dgm:pt modelId="{CB1A4624-D731-4104-9D2E-DF8492BA368A}" type="pres">
      <dgm:prSet presAssocID="{A2AB414A-B6C3-4710-891A-DA6479DD8F64}" presName="CompostProcess" presStyleCnt="0">
        <dgm:presLayoutVars>
          <dgm:dir/>
          <dgm:resizeHandles val="exact"/>
        </dgm:presLayoutVars>
      </dgm:prSet>
      <dgm:spPr/>
      <dgm:t>
        <a:bodyPr/>
        <a:lstStyle/>
        <a:p>
          <a:endParaRPr lang="en-US"/>
        </a:p>
      </dgm:t>
    </dgm:pt>
    <dgm:pt modelId="{48EC86BB-34BF-4E17-A7BF-FFB86A28ACF1}" type="pres">
      <dgm:prSet presAssocID="{A2AB414A-B6C3-4710-891A-DA6479DD8F64}" presName="arrow" presStyleLbl="bgShp" presStyleIdx="0" presStyleCnt="1" custScaleX="117647"/>
      <dgm:spPr>
        <a:solidFill>
          <a:schemeClr val="tx2">
            <a:lumMod val="60000"/>
            <a:lumOff val="40000"/>
          </a:schemeClr>
        </a:solidFill>
      </dgm:spPr>
      <dgm:t>
        <a:bodyPr/>
        <a:lstStyle/>
        <a:p>
          <a:endParaRPr lang="en-US"/>
        </a:p>
      </dgm:t>
    </dgm:pt>
    <dgm:pt modelId="{4E285112-8201-4E3A-8422-2BE8FE8FF15B}" type="pres">
      <dgm:prSet presAssocID="{A2AB414A-B6C3-4710-891A-DA6479DD8F64}" presName="linearProcess" presStyleCnt="0"/>
      <dgm:spPr/>
    </dgm:pt>
    <dgm:pt modelId="{E41CF730-841F-413B-AD9D-B2B205A9EBAC}" type="pres">
      <dgm:prSet presAssocID="{6CEBA1E7-7CCD-422E-9031-ABD2C0022D29}" presName="textNode" presStyleLbl="node1" presStyleIdx="0" presStyleCnt="3" custScaleX="87838" custScaleY="103437">
        <dgm:presLayoutVars>
          <dgm:bulletEnabled val="1"/>
        </dgm:presLayoutVars>
      </dgm:prSet>
      <dgm:spPr/>
      <dgm:t>
        <a:bodyPr/>
        <a:lstStyle/>
        <a:p>
          <a:endParaRPr lang="en-US"/>
        </a:p>
      </dgm:t>
    </dgm:pt>
    <dgm:pt modelId="{E1AFC755-7039-4983-938B-A421F495AB88}" type="pres">
      <dgm:prSet presAssocID="{991E6F40-7ED0-454F-AF8C-7614EC495184}" presName="sibTrans" presStyleCnt="0"/>
      <dgm:spPr/>
    </dgm:pt>
    <dgm:pt modelId="{D4107E94-8E13-423A-90E4-CF4191C447DD}" type="pres">
      <dgm:prSet presAssocID="{6B3FB487-B95E-49F1-9690-F7DDDCD3F7F9}" presName="textNode" presStyleLbl="node1" presStyleIdx="1" presStyleCnt="3" custScaleX="85077" custLinFactNeighborX="-67304" custLinFactNeighborY="-1718">
        <dgm:presLayoutVars>
          <dgm:bulletEnabled val="1"/>
        </dgm:presLayoutVars>
      </dgm:prSet>
      <dgm:spPr/>
      <dgm:t>
        <a:bodyPr/>
        <a:lstStyle/>
        <a:p>
          <a:endParaRPr lang="en-US"/>
        </a:p>
      </dgm:t>
    </dgm:pt>
    <dgm:pt modelId="{9E7673C1-953D-4D73-AD44-569A46BF0263}" type="pres">
      <dgm:prSet presAssocID="{996D741A-38EF-4B59-B1DE-B30B9ED74B91}" presName="sibTrans" presStyleCnt="0"/>
      <dgm:spPr/>
    </dgm:pt>
    <dgm:pt modelId="{6C0BA668-6F44-4EB6-B57A-39D8111E84CD}" type="pres">
      <dgm:prSet presAssocID="{B2784E47-590C-42E3-88E9-5CC8CE8A9416}" presName="textNode" presStyleLbl="node1" presStyleIdx="2" presStyleCnt="3" custLinFactX="-1336" custLinFactNeighborX="-100000" custLinFactNeighborY="-1718">
        <dgm:presLayoutVars>
          <dgm:bulletEnabled val="1"/>
        </dgm:presLayoutVars>
      </dgm:prSet>
      <dgm:spPr/>
      <dgm:t>
        <a:bodyPr/>
        <a:lstStyle/>
        <a:p>
          <a:endParaRPr lang="en-US"/>
        </a:p>
      </dgm:t>
    </dgm:pt>
  </dgm:ptLst>
  <dgm:cxnLst>
    <dgm:cxn modelId="{DD49E6E0-D661-446E-884C-FBA9884D3575}" type="presOf" srcId="{A2AB414A-B6C3-4710-891A-DA6479DD8F64}" destId="{CB1A4624-D731-4104-9D2E-DF8492BA368A}" srcOrd="0" destOrd="0" presId="urn:microsoft.com/office/officeart/2005/8/layout/hProcess9"/>
    <dgm:cxn modelId="{C39198B4-C4A5-496D-A171-82FCD6C4A823}" type="presOf" srcId="{6B3FB487-B95E-49F1-9690-F7DDDCD3F7F9}" destId="{D4107E94-8E13-423A-90E4-CF4191C447DD}" srcOrd="0" destOrd="0" presId="urn:microsoft.com/office/officeart/2005/8/layout/hProcess9"/>
    <dgm:cxn modelId="{C6DC1AE4-9065-4C6F-84DB-8887E924C53A}" srcId="{A2AB414A-B6C3-4710-891A-DA6479DD8F64}" destId="{6B3FB487-B95E-49F1-9690-F7DDDCD3F7F9}" srcOrd="1" destOrd="0" parTransId="{8B7B663C-4D92-4D67-8749-D93091A73D48}" sibTransId="{996D741A-38EF-4B59-B1DE-B30B9ED74B91}"/>
    <dgm:cxn modelId="{E79D9DCC-1F12-4DD2-B7A9-6062C618973B}" srcId="{A2AB414A-B6C3-4710-891A-DA6479DD8F64}" destId="{6CEBA1E7-7CCD-422E-9031-ABD2C0022D29}" srcOrd="0" destOrd="0" parTransId="{6D5EC076-6364-47F3-B10C-F1994A0E9865}" sibTransId="{991E6F40-7ED0-454F-AF8C-7614EC495184}"/>
    <dgm:cxn modelId="{EF44BAF3-1785-46A6-A7FB-E0D0128B21E0}" srcId="{A2AB414A-B6C3-4710-891A-DA6479DD8F64}" destId="{B2784E47-590C-42E3-88E9-5CC8CE8A9416}" srcOrd="2" destOrd="0" parTransId="{7A8AF8EF-08BB-4936-9093-E18F649C0783}" sibTransId="{1248857C-64F8-4780-8749-A658647C2767}"/>
    <dgm:cxn modelId="{DA3B512F-8A2E-4042-9014-869BAAE241E1}" type="presOf" srcId="{6CEBA1E7-7CCD-422E-9031-ABD2C0022D29}" destId="{E41CF730-841F-413B-AD9D-B2B205A9EBAC}" srcOrd="0" destOrd="0" presId="urn:microsoft.com/office/officeart/2005/8/layout/hProcess9"/>
    <dgm:cxn modelId="{68AE48A4-7825-41CB-8D84-5C228915E54B}" type="presOf" srcId="{B2784E47-590C-42E3-88E9-5CC8CE8A9416}" destId="{6C0BA668-6F44-4EB6-B57A-39D8111E84CD}" srcOrd="0" destOrd="0" presId="urn:microsoft.com/office/officeart/2005/8/layout/hProcess9"/>
    <dgm:cxn modelId="{43AEFCB9-4604-487A-B534-53977CFE8F17}" type="presParOf" srcId="{CB1A4624-D731-4104-9D2E-DF8492BA368A}" destId="{48EC86BB-34BF-4E17-A7BF-FFB86A28ACF1}" srcOrd="0" destOrd="0" presId="urn:microsoft.com/office/officeart/2005/8/layout/hProcess9"/>
    <dgm:cxn modelId="{DEEF3B65-6819-41C9-A8A1-805E2F08380C}" type="presParOf" srcId="{CB1A4624-D731-4104-9D2E-DF8492BA368A}" destId="{4E285112-8201-4E3A-8422-2BE8FE8FF15B}" srcOrd="1" destOrd="0" presId="urn:microsoft.com/office/officeart/2005/8/layout/hProcess9"/>
    <dgm:cxn modelId="{10F639C1-8D8A-4AC0-9C30-7F656682E5D1}" type="presParOf" srcId="{4E285112-8201-4E3A-8422-2BE8FE8FF15B}" destId="{E41CF730-841F-413B-AD9D-B2B205A9EBAC}" srcOrd="0" destOrd="0" presId="urn:microsoft.com/office/officeart/2005/8/layout/hProcess9"/>
    <dgm:cxn modelId="{7DF4F5DA-3E62-4E26-841B-D3B0DED98635}" type="presParOf" srcId="{4E285112-8201-4E3A-8422-2BE8FE8FF15B}" destId="{E1AFC755-7039-4983-938B-A421F495AB88}" srcOrd="1" destOrd="0" presId="urn:microsoft.com/office/officeart/2005/8/layout/hProcess9"/>
    <dgm:cxn modelId="{A0721700-7FEE-4990-A46E-1D775E7360F6}" type="presParOf" srcId="{4E285112-8201-4E3A-8422-2BE8FE8FF15B}" destId="{D4107E94-8E13-423A-90E4-CF4191C447DD}" srcOrd="2" destOrd="0" presId="urn:microsoft.com/office/officeart/2005/8/layout/hProcess9"/>
    <dgm:cxn modelId="{6C353920-F1C0-43AC-AA7A-A706DFF9FFB9}" type="presParOf" srcId="{4E285112-8201-4E3A-8422-2BE8FE8FF15B}" destId="{9E7673C1-953D-4D73-AD44-569A46BF0263}" srcOrd="3" destOrd="0" presId="urn:microsoft.com/office/officeart/2005/8/layout/hProcess9"/>
    <dgm:cxn modelId="{121820D2-B0FD-41F3-B3BF-C1BEAAB58070}" type="presParOf" srcId="{4E285112-8201-4E3A-8422-2BE8FE8FF15B}" destId="{6C0BA668-6F44-4EB6-B57A-39D8111E84CD}" srcOrd="4" destOrd="0" presId="urn:microsoft.com/office/officeart/2005/8/layout/hProcess9"/>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8A9B7D-66EC-4656-AC1B-7C48ED3A0074}" type="doc">
      <dgm:prSet loTypeId="urn:microsoft.com/office/officeart/2005/8/layout/hProcess11" loCatId="process" qsTypeId="urn:microsoft.com/office/officeart/2005/8/quickstyle/simple1" qsCatId="simple" csTypeId="urn:microsoft.com/office/officeart/2005/8/colors/accent1_2" csCatId="accent1" phldr="1"/>
      <dgm:spPr/>
    </dgm:pt>
    <dgm:pt modelId="{198E1791-1807-49F0-9344-32A8D19A3C76}">
      <dgm:prSet phldrT="[Text]" custT="1"/>
      <dgm:spPr/>
      <dgm:t>
        <a:bodyPr/>
        <a:lstStyle/>
        <a:p>
          <a:r>
            <a:rPr lang="en-US" sz="1600" b="1" dirty="0" smtClean="0">
              <a:solidFill>
                <a:srgbClr val="0070C0"/>
              </a:solidFill>
            </a:rPr>
            <a:t>November 30, 2016</a:t>
          </a:r>
        </a:p>
        <a:p>
          <a:r>
            <a:rPr lang="en-US" sz="1800" dirty="0" smtClean="0"/>
            <a:t>Draft National Verifier Plan</a:t>
          </a:r>
          <a:endParaRPr lang="en-US" sz="1800" dirty="0"/>
        </a:p>
      </dgm:t>
    </dgm:pt>
    <dgm:pt modelId="{D232C873-5CD1-4FC3-A2FA-8851A8EEC237}" type="parTrans" cxnId="{EE05B9F0-0162-4BD7-9981-A13C20C688E1}">
      <dgm:prSet/>
      <dgm:spPr/>
      <dgm:t>
        <a:bodyPr/>
        <a:lstStyle/>
        <a:p>
          <a:endParaRPr lang="en-US"/>
        </a:p>
      </dgm:t>
    </dgm:pt>
    <dgm:pt modelId="{1B048718-F27E-4DA1-B877-D25150EC8ECC}" type="sibTrans" cxnId="{EE05B9F0-0162-4BD7-9981-A13C20C688E1}">
      <dgm:prSet/>
      <dgm:spPr/>
      <dgm:t>
        <a:bodyPr/>
        <a:lstStyle/>
        <a:p>
          <a:endParaRPr lang="en-US"/>
        </a:p>
      </dgm:t>
    </dgm:pt>
    <dgm:pt modelId="{7EB75D30-E230-4139-9C88-3E72E4270382}">
      <dgm:prSet phldrT="[Text]" custT="1"/>
      <dgm:spPr/>
      <dgm:t>
        <a:bodyPr/>
        <a:lstStyle/>
        <a:p>
          <a:r>
            <a:rPr lang="en-US" sz="1600" b="1" dirty="0" smtClean="0">
              <a:solidFill>
                <a:srgbClr val="0070C0"/>
              </a:solidFill>
            </a:rPr>
            <a:t>December 31, 2017</a:t>
          </a:r>
        </a:p>
        <a:p>
          <a:r>
            <a:rPr lang="en-US" sz="1800" dirty="0" smtClean="0"/>
            <a:t>Deployed in at least 5 states</a:t>
          </a:r>
          <a:endParaRPr lang="en-US" sz="1800" dirty="0"/>
        </a:p>
      </dgm:t>
    </dgm:pt>
    <dgm:pt modelId="{DC612DFF-49FF-4239-9FF5-21850A533B50}" type="parTrans" cxnId="{E0D7C78A-7494-4344-B54D-365DFE3CB571}">
      <dgm:prSet/>
      <dgm:spPr/>
      <dgm:t>
        <a:bodyPr/>
        <a:lstStyle/>
        <a:p>
          <a:endParaRPr lang="en-US"/>
        </a:p>
      </dgm:t>
    </dgm:pt>
    <dgm:pt modelId="{2ACC543B-3E9C-4793-B4DF-EF1FCAB05628}" type="sibTrans" cxnId="{E0D7C78A-7494-4344-B54D-365DFE3CB571}">
      <dgm:prSet/>
      <dgm:spPr/>
      <dgm:t>
        <a:bodyPr/>
        <a:lstStyle/>
        <a:p>
          <a:endParaRPr lang="en-US"/>
        </a:p>
      </dgm:t>
    </dgm:pt>
    <dgm:pt modelId="{8D919238-5112-47FC-949B-1FD8D2952A74}">
      <dgm:prSet phldrT="[Text]" custT="1"/>
      <dgm:spPr/>
      <dgm:t>
        <a:bodyPr/>
        <a:lstStyle/>
        <a:p>
          <a:r>
            <a:rPr lang="en-US" sz="1600" b="1" dirty="0" smtClean="0">
              <a:solidFill>
                <a:srgbClr val="0070C0"/>
              </a:solidFill>
            </a:rPr>
            <a:t>December 31, 2018 </a:t>
          </a:r>
        </a:p>
        <a:p>
          <a:r>
            <a:rPr lang="en-US" sz="1800" dirty="0" smtClean="0"/>
            <a:t>Deployed in at least 25 states</a:t>
          </a:r>
          <a:endParaRPr lang="en-US" sz="1800" dirty="0"/>
        </a:p>
      </dgm:t>
    </dgm:pt>
    <dgm:pt modelId="{C8AEF192-A400-4845-81B3-CE0AA487CD24}" type="parTrans" cxnId="{0B8E3E22-191E-4847-95F2-9054149B2809}">
      <dgm:prSet/>
      <dgm:spPr/>
      <dgm:t>
        <a:bodyPr/>
        <a:lstStyle/>
        <a:p>
          <a:endParaRPr lang="en-US"/>
        </a:p>
      </dgm:t>
    </dgm:pt>
    <dgm:pt modelId="{109EBE2D-81B0-4BF1-B7AD-BB6BC66CBC22}" type="sibTrans" cxnId="{0B8E3E22-191E-4847-95F2-9054149B2809}">
      <dgm:prSet/>
      <dgm:spPr/>
      <dgm:t>
        <a:bodyPr/>
        <a:lstStyle/>
        <a:p>
          <a:endParaRPr lang="en-US"/>
        </a:p>
      </dgm:t>
    </dgm:pt>
    <dgm:pt modelId="{92C0F540-199D-4BBD-AA88-CD3B232CCE2F}">
      <dgm:prSet phldrT="[Text]" custT="1"/>
      <dgm:spPr/>
      <dgm:t>
        <a:bodyPr/>
        <a:lstStyle/>
        <a:p>
          <a:r>
            <a:rPr lang="en-US" sz="1600" b="1" dirty="0" smtClean="0">
              <a:solidFill>
                <a:srgbClr val="0070C0"/>
              </a:solidFill>
            </a:rPr>
            <a:t>December 31, 2019 </a:t>
          </a:r>
        </a:p>
        <a:p>
          <a:r>
            <a:rPr lang="en-US" sz="1800" dirty="0" smtClean="0"/>
            <a:t>Deployed in all states and territories</a:t>
          </a:r>
          <a:endParaRPr lang="en-US" sz="1800" dirty="0"/>
        </a:p>
      </dgm:t>
    </dgm:pt>
    <dgm:pt modelId="{70609509-AA75-40C2-86DF-9694E9AF501D}" type="parTrans" cxnId="{DF645130-CFEB-426C-9BF6-C6AE7573AF2B}">
      <dgm:prSet/>
      <dgm:spPr/>
      <dgm:t>
        <a:bodyPr/>
        <a:lstStyle/>
        <a:p>
          <a:endParaRPr lang="en-US"/>
        </a:p>
      </dgm:t>
    </dgm:pt>
    <dgm:pt modelId="{0B86320A-C476-4F7E-9383-67C9278F9C95}" type="sibTrans" cxnId="{DF645130-CFEB-426C-9BF6-C6AE7573AF2B}">
      <dgm:prSet/>
      <dgm:spPr/>
      <dgm:t>
        <a:bodyPr/>
        <a:lstStyle/>
        <a:p>
          <a:endParaRPr lang="en-US"/>
        </a:p>
      </dgm:t>
    </dgm:pt>
    <dgm:pt modelId="{2DA900D8-4EFF-41D3-A680-B4B2B6C75F3A}" type="pres">
      <dgm:prSet presAssocID="{A18A9B7D-66EC-4656-AC1B-7C48ED3A0074}" presName="Name0" presStyleCnt="0">
        <dgm:presLayoutVars>
          <dgm:dir/>
          <dgm:resizeHandles val="exact"/>
        </dgm:presLayoutVars>
      </dgm:prSet>
      <dgm:spPr/>
    </dgm:pt>
    <dgm:pt modelId="{58295BDB-0C9F-4D05-A85B-4B52A03582A2}" type="pres">
      <dgm:prSet presAssocID="{A18A9B7D-66EC-4656-AC1B-7C48ED3A0074}" presName="arrow" presStyleLbl="bgShp" presStyleIdx="0" presStyleCnt="1"/>
      <dgm:spPr>
        <a:solidFill>
          <a:srgbClr val="0070C0"/>
        </a:solidFill>
      </dgm:spPr>
    </dgm:pt>
    <dgm:pt modelId="{AE73074D-F29A-4BF7-BE33-30D51E7753C0}" type="pres">
      <dgm:prSet presAssocID="{A18A9B7D-66EC-4656-AC1B-7C48ED3A0074}" presName="points" presStyleCnt="0"/>
      <dgm:spPr/>
    </dgm:pt>
    <dgm:pt modelId="{587BD439-2249-4767-BB8E-1666F5328C3E}" type="pres">
      <dgm:prSet presAssocID="{198E1791-1807-49F0-9344-32A8D19A3C76}" presName="compositeA" presStyleCnt="0"/>
      <dgm:spPr/>
    </dgm:pt>
    <dgm:pt modelId="{6AB5BFF4-29E7-4872-97FF-59A9582B61C5}" type="pres">
      <dgm:prSet presAssocID="{198E1791-1807-49F0-9344-32A8D19A3C76}" presName="textA" presStyleLbl="revTx" presStyleIdx="0" presStyleCnt="4">
        <dgm:presLayoutVars>
          <dgm:bulletEnabled val="1"/>
        </dgm:presLayoutVars>
      </dgm:prSet>
      <dgm:spPr/>
      <dgm:t>
        <a:bodyPr/>
        <a:lstStyle/>
        <a:p>
          <a:endParaRPr lang="en-US"/>
        </a:p>
      </dgm:t>
    </dgm:pt>
    <dgm:pt modelId="{8C30350C-7CE9-49EC-86CF-EF091104A29A}" type="pres">
      <dgm:prSet presAssocID="{198E1791-1807-49F0-9344-32A8D19A3C76}" presName="circleA" presStyleLbl="node1" presStyleIdx="0" presStyleCnt="4"/>
      <dgm:spPr>
        <a:solidFill>
          <a:schemeClr val="tx2">
            <a:lumMod val="60000"/>
            <a:lumOff val="40000"/>
          </a:schemeClr>
        </a:solidFill>
      </dgm:spPr>
    </dgm:pt>
    <dgm:pt modelId="{933AF487-7C78-41C8-A116-02348DDDF865}" type="pres">
      <dgm:prSet presAssocID="{198E1791-1807-49F0-9344-32A8D19A3C76}" presName="spaceA" presStyleCnt="0"/>
      <dgm:spPr/>
    </dgm:pt>
    <dgm:pt modelId="{41331C0C-8CE6-4522-A4D2-FB98CAE50475}" type="pres">
      <dgm:prSet presAssocID="{1B048718-F27E-4DA1-B877-D25150EC8ECC}" presName="space" presStyleCnt="0"/>
      <dgm:spPr/>
    </dgm:pt>
    <dgm:pt modelId="{30C90E8D-13A3-45C5-9C24-31C94CBE00F6}" type="pres">
      <dgm:prSet presAssocID="{7EB75D30-E230-4139-9C88-3E72E4270382}" presName="compositeB" presStyleCnt="0"/>
      <dgm:spPr/>
    </dgm:pt>
    <dgm:pt modelId="{2E6248F9-D203-4360-87FD-5ADBE573607E}" type="pres">
      <dgm:prSet presAssocID="{7EB75D30-E230-4139-9C88-3E72E4270382}" presName="textB" presStyleLbl="revTx" presStyleIdx="1" presStyleCnt="4">
        <dgm:presLayoutVars>
          <dgm:bulletEnabled val="1"/>
        </dgm:presLayoutVars>
      </dgm:prSet>
      <dgm:spPr/>
      <dgm:t>
        <a:bodyPr/>
        <a:lstStyle/>
        <a:p>
          <a:endParaRPr lang="en-US"/>
        </a:p>
      </dgm:t>
    </dgm:pt>
    <dgm:pt modelId="{E1FA54CD-BF8C-44CF-AEB7-A8D38BCAFE1A}" type="pres">
      <dgm:prSet presAssocID="{7EB75D30-E230-4139-9C88-3E72E4270382}" presName="circleB" presStyleLbl="node1" presStyleIdx="1" presStyleCnt="4"/>
      <dgm:spPr>
        <a:solidFill>
          <a:schemeClr val="tx2">
            <a:lumMod val="60000"/>
            <a:lumOff val="40000"/>
          </a:schemeClr>
        </a:solidFill>
      </dgm:spPr>
    </dgm:pt>
    <dgm:pt modelId="{B11C17E7-CA79-483C-BD24-525DFE8740E6}" type="pres">
      <dgm:prSet presAssocID="{7EB75D30-E230-4139-9C88-3E72E4270382}" presName="spaceB" presStyleCnt="0"/>
      <dgm:spPr/>
    </dgm:pt>
    <dgm:pt modelId="{65997057-033A-4EEC-8AD0-319DAA93EF0C}" type="pres">
      <dgm:prSet presAssocID="{2ACC543B-3E9C-4793-B4DF-EF1FCAB05628}" presName="space" presStyleCnt="0"/>
      <dgm:spPr/>
    </dgm:pt>
    <dgm:pt modelId="{74AB1F51-C603-4927-BF5D-34E42AA9B2E9}" type="pres">
      <dgm:prSet presAssocID="{8D919238-5112-47FC-949B-1FD8D2952A74}" presName="compositeA" presStyleCnt="0"/>
      <dgm:spPr/>
    </dgm:pt>
    <dgm:pt modelId="{A72A6871-32DB-479A-87CE-6FDB2E463CE4}" type="pres">
      <dgm:prSet presAssocID="{8D919238-5112-47FC-949B-1FD8D2952A74}" presName="textA" presStyleLbl="revTx" presStyleIdx="2" presStyleCnt="4">
        <dgm:presLayoutVars>
          <dgm:bulletEnabled val="1"/>
        </dgm:presLayoutVars>
      </dgm:prSet>
      <dgm:spPr/>
      <dgm:t>
        <a:bodyPr/>
        <a:lstStyle/>
        <a:p>
          <a:endParaRPr lang="en-US"/>
        </a:p>
      </dgm:t>
    </dgm:pt>
    <dgm:pt modelId="{23C8648C-A237-4041-9149-1E393436D705}" type="pres">
      <dgm:prSet presAssocID="{8D919238-5112-47FC-949B-1FD8D2952A74}" presName="circleA" presStyleLbl="node1" presStyleIdx="2" presStyleCnt="4"/>
      <dgm:spPr>
        <a:solidFill>
          <a:schemeClr val="tx2">
            <a:lumMod val="60000"/>
            <a:lumOff val="40000"/>
          </a:schemeClr>
        </a:solidFill>
      </dgm:spPr>
    </dgm:pt>
    <dgm:pt modelId="{8FDD2D2B-B366-40E4-831D-EDE8F8BCE024}" type="pres">
      <dgm:prSet presAssocID="{8D919238-5112-47FC-949B-1FD8D2952A74}" presName="spaceA" presStyleCnt="0"/>
      <dgm:spPr/>
    </dgm:pt>
    <dgm:pt modelId="{608396B1-FACF-4AFF-B6F5-B06B82172B60}" type="pres">
      <dgm:prSet presAssocID="{109EBE2D-81B0-4BF1-B7AD-BB6BC66CBC22}" presName="space" presStyleCnt="0"/>
      <dgm:spPr/>
    </dgm:pt>
    <dgm:pt modelId="{35A113E5-EEE4-4A03-A3D3-43856418AF0D}" type="pres">
      <dgm:prSet presAssocID="{92C0F540-199D-4BBD-AA88-CD3B232CCE2F}" presName="compositeB" presStyleCnt="0"/>
      <dgm:spPr/>
    </dgm:pt>
    <dgm:pt modelId="{6F082B9E-303B-4781-AF72-75A9B4763750}" type="pres">
      <dgm:prSet presAssocID="{92C0F540-199D-4BBD-AA88-CD3B232CCE2F}" presName="textB" presStyleLbl="revTx" presStyleIdx="3" presStyleCnt="4">
        <dgm:presLayoutVars>
          <dgm:bulletEnabled val="1"/>
        </dgm:presLayoutVars>
      </dgm:prSet>
      <dgm:spPr/>
      <dgm:t>
        <a:bodyPr/>
        <a:lstStyle/>
        <a:p>
          <a:endParaRPr lang="en-US"/>
        </a:p>
      </dgm:t>
    </dgm:pt>
    <dgm:pt modelId="{8810767A-5957-4A28-845B-0D2008EA367F}" type="pres">
      <dgm:prSet presAssocID="{92C0F540-199D-4BBD-AA88-CD3B232CCE2F}" presName="circleB" presStyleLbl="node1" presStyleIdx="3" presStyleCnt="4"/>
      <dgm:spPr>
        <a:solidFill>
          <a:schemeClr val="tx2">
            <a:lumMod val="60000"/>
            <a:lumOff val="40000"/>
          </a:schemeClr>
        </a:solidFill>
      </dgm:spPr>
    </dgm:pt>
    <dgm:pt modelId="{1DB6CB62-63B6-4CB2-B079-90DC17BC3D1F}" type="pres">
      <dgm:prSet presAssocID="{92C0F540-199D-4BBD-AA88-CD3B232CCE2F}" presName="spaceB" presStyleCnt="0"/>
      <dgm:spPr/>
    </dgm:pt>
  </dgm:ptLst>
  <dgm:cxnLst>
    <dgm:cxn modelId="{0B8E3E22-191E-4847-95F2-9054149B2809}" srcId="{A18A9B7D-66EC-4656-AC1B-7C48ED3A0074}" destId="{8D919238-5112-47FC-949B-1FD8D2952A74}" srcOrd="2" destOrd="0" parTransId="{C8AEF192-A400-4845-81B3-CE0AA487CD24}" sibTransId="{109EBE2D-81B0-4BF1-B7AD-BB6BC66CBC22}"/>
    <dgm:cxn modelId="{DF645130-CFEB-426C-9BF6-C6AE7573AF2B}" srcId="{A18A9B7D-66EC-4656-AC1B-7C48ED3A0074}" destId="{92C0F540-199D-4BBD-AA88-CD3B232CCE2F}" srcOrd="3" destOrd="0" parTransId="{70609509-AA75-40C2-86DF-9694E9AF501D}" sibTransId="{0B86320A-C476-4F7E-9383-67C9278F9C95}"/>
    <dgm:cxn modelId="{EE05B9F0-0162-4BD7-9981-A13C20C688E1}" srcId="{A18A9B7D-66EC-4656-AC1B-7C48ED3A0074}" destId="{198E1791-1807-49F0-9344-32A8D19A3C76}" srcOrd="0" destOrd="0" parTransId="{D232C873-5CD1-4FC3-A2FA-8851A8EEC237}" sibTransId="{1B048718-F27E-4DA1-B877-D25150EC8ECC}"/>
    <dgm:cxn modelId="{E0D7C78A-7494-4344-B54D-365DFE3CB571}" srcId="{A18A9B7D-66EC-4656-AC1B-7C48ED3A0074}" destId="{7EB75D30-E230-4139-9C88-3E72E4270382}" srcOrd="1" destOrd="0" parTransId="{DC612DFF-49FF-4239-9FF5-21850A533B50}" sibTransId="{2ACC543B-3E9C-4793-B4DF-EF1FCAB05628}"/>
    <dgm:cxn modelId="{8F671894-556B-4993-A30C-5D653152E185}" type="presOf" srcId="{198E1791-1807-49F0-9344-32A8D19A3C76}" destId="{6AB5BFF4-29E7-4872-97FF-59A9582B61C5}" srcOrd="0" destOrd="0" presId="urn:microsoft.com/office/officeart/2005/8/layout/hProcess11"/>
    <dgm:cxn modelId="{A21BBC4D-7678-4DF1-A046-6E32D6EE5F81}" type="presOf" srcId="{8D919238-5112-47FC-949B-1FD8D2952A74}" destId="{A72A6871-32DB-479A-87CE-6FDB2E463CE4}" srcOrd="0" destOrd="0" presId="urn:microsoft.com/office/officeart/2005/8/layout/hProcess11"/>
    <dgm:cxn modelId="{53D0DE50-5DCF-4968-8847-F2A94D906607}" type="presOf" srcId="{7EB75D30-E230-4139-9C88-3E72E4270382}" destId="{2E6248F9-D203-4360-87FD-5ADBE573607E}" srcOrd="0" destOrd="0" presId="urn:microsoft.com/office/officeart/2005/8/layout/hProcess11"/>
    <dgm:cxn modelId="{8B6BC215-E1A8-44DF-8B82-04CDFF7A7110}" type="presOf" srcId="{A18A9B7D-66EC-4656-AC1B-7C48ED3A0074}" destId="{2DA900D8-4EFF-41D3-A680-B4B2B6C75F3A}" srcOrd="0" destOrd="0" presId="urn:microsoft.com/office/officeart/2005/8/layout/hProcess11"/>
    <dgm:cxn modelId="{286378C8-87C3-4295-AA0C-F7E76E259FF4}" type="presOf" srcId="{92C0F540-199D-4BBD-AA88-CD3B232CCE2F}" destId="{6F082B9E-303B-4781-AF72-75A9B4763750}" srcOrd="0" destOrd="0" presId="urn:microsoft.com/office/officeart/2005/8/layout/hProcess11"/>
    <dgm:cxn modelId="{65A17412-D3D0-4F4B-8379-A9E375EB7124}" type="presParOf" srcId="{2DA900D8-4EFF-41D3-A680-B4B2B6C75F3A}" destId="{58295BDB-0C9F-4D05-A85B-4B52A03582A2}" srcOrd="0" destOrd="0" presId="urn:microsoft.com/office/officeart/2005/8/layout/hProcess11"/>
    <dgm:cxn modelId="{482B5BA4-79C3-4230-838A-F20DF370B0FD}" type="presParOf" srcId="{2DA900D8-4EFF-41D3-A680-B4B2B6C75F3A}" destId="{AE73074D-F29A-4BF7-BE33-30D51E7753C0}" srcOrd="1" destOrd="0" presId="urn:microsoft.com/office/officeart/2005/8/layout/hProcess11"/>
    <dgm:cxn modelId="{C31ACD4D-82BA-49ED-BFD2-81E8B6B73584}" type="presParOf" srcId="{AE73074D-F29A-4BF7-BE33-30D51E7753C0}" destId="{587BD439-2249-4767-BB8E-1666F5328C3E}" srcOrd="0" destOrd="0" presId="urn:microsoft.com/office/officeart/2005/8/layout/hProcess11"/>
    <dgm:cxn modelId="{A3C27416-4141-4183-B35C-E7550DEB65E0}" type="presParOf" srcId="{587BD439-2249-4767-BB8E-1666F5328C3E}" destId="{6AB5BFF4-29E7-4872-97FF-59A9582B61C5}" srcOrd="0" destOrd="0" presId="urn:microsoft.com/office/officeart/2005/8/layout/hProcess11"/>
    <dgm:cxn modelId="{99AE4FFE-B360-4B53-BEF1-15A217258567}" type="presParOf" srcId="{587BD439-2249-4767-BB8E-1666F5328C3E}" destId="{8C30350C-7CE9-49EC-86CF-EF091104A29A}" srcOrd="1" destOrd="0" presId="urn:microsoft.com/office/officeart/2005/8/layout/hProcess11"/>
    <dgm:cxn modelId="{183B5720-9F82-4B0B-9058-6F76E62CFEFB}" type="presParOf" srcId="{587BD439-2249-4767-BB8E-1666F5328C3E}" destId="{933AF487-7C78-41C8-A116-02348DDDF865}" srcOrd="2" destOrd="0" presId="urn:microsoft.com/office/officeart/2005/8/layout/hProcess11"/>
    <dgm:cxn modelId="{FE0727CF-F779-4068-A4CC-1C433844F028}" type="presParOf" srcId="{AE73074D-F29A-4BF7-BE33-30D51E7753C0}" destId="{41331C0C-8CE6-4522-A4D2-FB98CAE50475}" srcOrd="1" destOrd="0" presId="urn:microsoft.com/office/officeart/2005/8/layout/hProcess11"/>
    <dgm:cxn modelId="{E8D62B6C-D9C1-4B62-86CD-50D4D4E3C20C}" type="presParOf" srcId="{AE73074D-F29A-4BF7-BE33-30D51E7753C0}" destId="{30C90E8D-13A3-45C5-9C24-31C94CBE00F6}" srcOrd="2" destOrd="0" presId="urn:microsoft.com/office/officeart/2005/8/layout/hProcess11"/>
    <dgm:cxn modelId="{BEE05E78-8D30-44A3-A66B-E5FAF45437DD}" type="presParOf" srcId="{30C90E8D-13A3-45C5-9C24-31C94CBE00F6}" destId="{2E6248F9-D203-4360-87FD-5ADBE573607E}" srcOrd="0" destOrd="0" presId="urn:microsoft.com/office/officeart/2005/8/layout/hProcess11"/>
    <dgm:cxn modelId="{0CA20C99-811A-4189-9AF3-7C4032A542E4}" type="presParOf" srcId="{30C90E8D-13A3-45C5-9C24-31C94CBE00F6}" destId="{E1FA54CD-BF8C-44CF-AEB7-A8D38BCAFE1A}" srcOrd="1" destOrd="0" presId="urn:microsoft.com/office/officeart/2005/8/layout/hProcess11"/>
    <dgm:cxn modelId="{E9D5AAF0-7EFB-4A42-87F9-AA5F1AE8EEC3}" type="presParOf" srcId="{30C90E8D-13A3-45C5-9C24-31C94CBE00F6}" destId="{B11C17E7-CA79-483C-BD24-525DFE8740E6}" srcOrd="2" destOrd="0" presId="urn:microsoft.com/office/officeart/2005/8/layout/hProcess11"/>
    <dgm:cxn modelId="{FA8D235B-8F42-46F3-B997-13F2BE110990}" type="presParOf" srcId="{AE73074D-F29A-4BF7-BE33-30D51E7753C0}" destId="{65997057-033A-4EEC-8AD0-319DAA93EF0C}" srcOrd="3" destOrd="0" presId="urn:microsoft.com/office/officeart/2005/8/layout/hProcess11"/>
    <dgm:cxn modelId="{4BD692A9-3371-4E28-98F1-EA1667B56246}" type="presParOf" srcId="{AE73074D-F29A-4BF7-BE33-30D51E7753C0}" destId="{74AB1F51-C603-4927-BF5D-34E42AA9B2E9}" srcOrd="4" destOrd="0" presId="urn:microsoft.com/office/officeart/2005/8/layout/hProcess11"/>
    <dgm:cxn modelId="{D876BCF8-7B6E-4B00-A1FA-AF87107C387F}" type="presParOf" srcId="{74AB1F51-C603-4927-BF5D-34E42AA9B2E9}" destId="{A72A6871-32DB-479A-87CE-6FDB2E463CE4}" srcOrd="0" destOrd="0" presId="urn:microsoft.com/office/officeart/2005/8/layout/hProcess11"/>
    <dgm:cxn modelId="{B6A0D6FB-04EB-4443-B61F-A68CC0ABDDD2}" type="presParOf" srcId="{74AB1F51-C603-4927-BF5D-34E42AA9B2E9}" destId="{23C8648C-A237-4041-9149-1E393436D705}" srcOrd="1" destOrd="0" presId="urn:microsoft.com/office/officeart/2005/8/layout/hProcess11"/>
    <dgm:cxn modelId="{928F1635-A915-4CB0-A3A3-43BFE0ACF2B4}" type="presParOf" srcId="{74AB1F51-C603-4927-BF5D-34E42AA9B2E9}" destId="{8FDD2D2B-B366-40E4-831D-EDE8F8BCE024}" srcOrd="2" destOrd="0" presId="urn:microsoft.com/office/officeart/2005/8/layout/hProcess11"/>
    <dgm:cxn modelId="{3D4A5822-9309-4929-A477-D46BE37217E7}" type="presParOf" srcId="{AE73074D-F29A-4BF7-BE33-30D51E7753C0}" destId="{608396B1-FACF-4AFF-B6F5-B06B82172B60}" srcOrd="5" destOrd="0" presId="urn:microsoft.com/office/officeart/2005/8/layout/hProcess11"/>
    <dgm:cxn modelId="{472ADAB4-62D6-41D2-A7FD-F03C01C255A9}" type="presParOf" srcId="{AE73074D-F29A-4BF7-BE33-30D51E7753C0}" destId="{35A113E5-EEE4-4A03-A3D3-43856418AF0D}" srcOrd="6" destOrd="0" presId="urn:microsoft.com/office/officeart/2005/8/layout/hProcess11"/>
    <dgm:cxn modelId="{59CF008E-70A2-4340-B35E-6AD27A361646}" type="presParOf" srcId="{35A113E5-EEE4-4A03-A3D3-43856418AF0D}" destId="{6F082B9E-303B-4781-AF72-75A9B4763750}" srcOrd="0" destOrd="0" presId="urn:microsoft.com/office/officeart/2005/8/layout/hProcess11"/>
    <dgm:cxn modelId="{E639704B-36A8-4F06-91E7-B7F9337895F5}" type="presParOf" srcId="{35A113E5-EEE4-4A03-A3D3-43856418AF0D}" destId="{8810767A-5957-4A28-845B-0D2008EA367F}" srcOrd="1" destOrd="0" presId="urn:microsoft.com/office/officeart/2005/8/layout/hProcess11"/>
    <dgm:cxn modelId="{A29F0028-F67A-4DDE-BAC2-365D2CFD6248}" type="presParOf" srcId="{35A113E5-EEE4-4A03-A3D3-43856418AF0D}" destId="{1DB6CB62-63B6-4CB2-B079-90DC17BC3D1F}"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40CF45-B7E9-4750-9817-6D5AD57D15C0}"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US"/>
        </a:p>
      </dgm:t>
    </dgm:pt>
    <dgm:pt modelId="{A55757A6-E4DC-4496-A85A-7447F0AA2674}">
      <dgm:prSet/>
      <dgm:spPr>
        <a:solidFill>
          <a:srgbClr val="0070C0"/>
        </a:solidFill>
      </dgm:spPr>
      <dgm:t>
        <a:bodyPr/>
        <a:lstStyle/>
        <a:p>
          <a:pPr algn="ctr" rtl="0"/>
          <a:r>
            <a:rPr lang="en-US" dirty="0" smtClean="0"/>
            <a:t>Subscribers may receive a discount on either:</a:t>
          </a:r>
          <a:endParaRPr lang="en-US" dirty="0"/>
        </a:p>
      </dgm:t>
    </dgm:pt>
    <dgm:pt modelId="{10DDA302-1F1F-459E-B151-1EBB21AFE766}" type="parTrans" cxnId="{846B9A62-C13F-486A-A255-30A8C242C364}">
      <dgm:prSet/>
      <dgm:spPr/>
      <dgm:t>
        <a:bodyPr/>
        <a:lstStyle/>
        <a:p>
          <a:endParaRPr lang="en-US"/>
        </a:p>
      </dgm:t>
    </dgm:pt>
    <dgm:pt modelId="{CD5C42E9-1EA6-4D83-8DE1-58689043A443}" type="sibTrans" cxnId="{846B9A62-C13F-486A-A255-30A8C242C364}">
      <dgm:prSet/>
      <dgm:spPr/>
      <dgm:t>
        <a:bodyPr/>
        <a:lstStyle/>
        <a:p>
          <a:endParaRPr lang="en-US"/>
        </a:p>
      </dgm:t>
    </dgm:pt>
    <dgm:pt modelId="{F05CB587-AF3F-4107-A7C3-69659D0B831D}">
      <dgm:prSet/>
      <dgm:spPr/>
      <dgm:t>
        <a:bodyPr/>
        <a:lstStyle/>
        <a:p>
          <a:pPr rtl="0"/>
          <a:endParaRPr lang="en-US" dirty="0"/>
        </a:p>
      </dgm:t>
    </dgm:pt>
    <dgm:pt modelId="{803CD722-435B-4961-8EDC-0EF20AFC0DC8}" type="parTrans" cxnId="{FC314316-1623-48FA-8029-95BAFA3EB0B5}">
      <dgm:prSet/>
      <dgm:spPr/>
      <dgm:t>
        <a:bodyPr/>
        <a:lstStyle/>
        <a:p>
          <a:endParaRPr lang="en-US"/>
        </a:p>
      </dgm:t>
    </dgm:pt>
    <dgm:pt modelId="{B793F2A3-273B-4750-8D40-B0A6E6810015}" type="sibTrans" cxnId="{FC314316-1623-48FA-8029-95BAFA3EB0B5}">
      <dgm:prSet/>
      <dgm:spPr/>
      <dgm:t>
        <a:bodyPr/>
        <a:lstStyle/>
        <a:p>
          <a:endParaRPr lang="en-US"/>
        </a:p>
      </dgm:t>
    </dgm:pt>
    <dgm:pt modelId="{A1DEED07-B539-42ED-B394-706D76A40F04}" type="pres">
      <dgm:prSet presAssocID="{5140CF45-B7E9-4750-9817-6D5AD57D15C0}" presName="linear" presStyleCnt="0">
        <dgm:presLayoutVars>
          <dgm:animLvl val="lvl"/>
          <dgm:resizeHandles val="exact"/>
        </dgm:presLayoutVars>
      </dgm:prSet>
      <dgm:spPr/>
      <dgm:t>
        <a:bodyPr/>
        <a:lstStyle/>
        <a:p>
          <a:endParaRPr lang="en-US"/>
        </a:p>
      </dgm:t>
    </dgm:pt>
    <dgm:pt modelId="{00B9DF38-25C4-47C8-B4AC-8C62787C0C68}" type="pres">
      <dgm:prSet presAssocID="{A55757A6-E4DC-4496-A85A-7447F0AA2674}" presName="parentText" presStyleLbl="node1" presStyleIdx="0" presStyleCnt="1" custScaleX="95789" custScaleY="19498" custLinFactY="-1347" custLinFactNeighborX="-2105" custLinFactNeighborY="-100000">
        <dgm:presLayoutVars>
          <dgm:chMax val="0"/>
          <dgm:bulletEnabled val="1"/>
        </dgm:presLayoutVars>
      </dgm:prSet>
      <dgm:spPr/>
      <dgm:t>
        <a:bodyPr/>
        <a:lstStyle/>
        <a:p>
          <a:endParaRPr lang="en-US"/>
        </a:p>
      </dgm:t>
    </dgm:pt>
    <dgm:pt modelId="{96C2C72A-0B5A-4579-996E-475D272D3EA9}" type="pres">
      <dgm:prSet presAssocID="{A55757A6-E4DC-4496-A85A-7447F0AA2674}" presName="childText" presStyleLbl="revTx" presStyleIdx="0" presStyleCnt="1" custScaleY="97994">
        <dgm:presLayoutVars>
          <dgm:bulletEnabled val="1"/>
        </dgm:presLayoutVars>
      </dgm:prSet>
      <dgm:spPr/>
      <dgm:t>
        <a:bodyPr/>
        <a:lstStyle/>
        <a:p>
          <a:endParaRPr lang="en-US"/>
        </a:p>
      </dgm:t>
    </dgm:pt>
  </dgm:ptLst>
  <dgm:cxnLst>
    <dgm:cxn modelId="{846B9A62-C13F-486A-A255-30A8C242C364}" srcId="{5140CF45-B7E9-4750-9817-6D5AD57D15C0}" destId="{A55757A6-E4DC-4496-A85A-7447F0AA2674}" srcOrd="0" destOrd="0" parTransId="{10DDA302-1F1F-459E-B151-1EBB21AFE766}" sibTransId="{CD5C42E9-1EA6-4D83-8DE1-58689043A443}"/>
    <dgm:cxn modelId="{FC314316-1623-48FA-8029-95BAFA3EB0B5}" srcId="{A55757A6-E4DC-4496-A85A-7447F0AA2674}" destId="{F05CB587-AF3F-4107-A7C3-69659D0B831D}" srcOrd="0" destOrd="0" parTransId="{803CD722-435B-4961-8EDC-0EF20AFC0DC8}" sibTransId="{B793F2A3-273B-4750-8D40-B0A6E6810015}"/>
    <dgm:cxn modelId="{7DF4EDAB-1C14-4FAF-8BE5-91C05D84A9CA}" type="presOf" srcId="{A55757A6-E4DC-4496-A85A-7447F0AA2674}" destId="{00B9DF38-25C4-47C8-B4AC-8C62787C0C68}" srcOrd="0" destOrd="0" presId="urn:microsoft.com/office/officeart/2005/8/layout/vList2"/>
    <dgm:cxn modelId="{C8CFF61E-37CB-4245-8932-B649A98009C4}" type="presOf" srcId="{5140CF45-B7E9-4750-9817-6D5AD57D15C0}" destId="{A1DEED07-B539-42ED-B394-706D76A40F04}" srcOrd="0" destOrd="0" presId="urn:microsoft.com/office/officeart/2005/8/layout/vList2"/>
    <dgm:cxn modelId="{A2CCCC4C-9FC8-4A43-8F3B-288EAAC2D4A5}" type="presOf" srcId="{F05CB587-AF3F-4107-A7C3-69659D0B831D}" destId="{96C2C72A-0B5A-4579-996E-475D272D3EA9}" srcOrd="0" destOrd="0" presId="urn:microsoft.com/office/officeart/2005/8/layout/vList2"/>
    <dgm:cxn modelId="{95C031AA-5FDA-415C-8FD5-DD19E2268FD5}" type="presParOf" srcId="{A1DEED07-B539-42ED-B394-706D76A40F04}" destId="{00B9DF38-25C4-47C8-B4AC-8C62787C0C68}" srcOrd="0" destOrd="0" presId="urn:microsoft.com/office/officeart/2005/8/layout/vList2"/>
    <dgm:cxn modelId="{DB51CC62-8B19-43AE-AD1B-16CD3DF5AD6D}" type="presParOf" srcId="{A1DEED07-B539-42ED-B394-706D76A40F04}" destId="{96C2C72A-0B5A-4579-996E-475D272D3EA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7DC162-F7EA-4307-BCDF-5AF352001A4E}" type="doc">
      <dgm:prSet loTypeId="urn:microsoft.com/office/officeart/2005/8/layout/hProcess11" loCatId="process" qsTypeId="urn:microsoft.com/office/officeart/2005/8/quickstyle/simple1" qsCatId="simple" csTypeId="urn:microsoft.com/office/officeart/2005/8/colors/accent1_2" csCatId="accent1" phldr="1"/>
      <dgm:spPr/>
    </dgm:pt>
    <dgm:pt modelId="{A8ACDD31-10B9-4A7B-B879-61A4B90D6537}">
      <dgm:prSet phldrT="[Text]" custT="1"/>
      <dgm:spPr/>
      <dgm:t>
        <a:bodyPr/>
        <a:lstStyle/>
        <a:p>
          <a:r>
            <a:rPr lang="en-US" sz="1600" b="1" baseline="0" dirty="0" smtClean="0">
              <a:solidFill>
                <a:srgbClr val="0070C0"/>
              </a:solidFill>
            </a:rPr>
            <a:t>Date of Enrollment:</a:t>
          </a:r>
          <a:r>
            <a:rPr lang="en-US" sz="1600" dirty="0" smtClean="0"/>
            <a:t/>
          </a:r>
          <a:br>
            <a:rPr lang="en-US" sz="1600" dirty="0" smtClean="0"/>
          </a:br>
          <a:r>
            <a:rPr lang="en-US" sz="1600" baseline="0" dirty="0" smtClean="0"/>
            <a:t>Subscriber applies benefit to Lifeline service</a:t>
          </a:r>
          <a:endParaRPr lang="en-US" sz="1600" baseline="0" dirty="0"/>
        </a:p>
      </dgm:t>
    </dgm:pt>
    <dgm:pt modelId="{7D0D9AEC-8FC8-41AA-AE37-603B29A55086}" type="parTrans" cxnId="{63F7BD91-24C3-458D-95C6-F0E217056704}">
      <dgm:prSet/>
      <dgm:spPr/>
      <dgm:t>
        <a:bodyPr/>
        <a:lstStyle/>
        <a:p>
          <a:endParaRPr lang="en-US"/>
        </a:p>
      </dgm:t>
    </dgm:pt>
    <dgm:pt modelId="{2D6FCC8A-E29F-4CB0-83B9-29AC307E165F}" type="sibTrans" cxnId="{63F7BD91-24C3-458D-95C6-F0E217056704}">
      <dgm:prSet/>
      <dgm:spPr/>
      <dgm:t>
        <a:bodyPr/>
        <a:lstStyle/>
        <a:p>
          <a:endParaRPr lang="en-US"/>
        </a:p>
      </dgm:t>
    </dgm:pt>
    <dgm:pt modelId="{83366643-4957-4962-82F9-8AF32BC1018D}">
      <dgm:prSet phldrT="[Text]" custT="1"/>
      <dgm:spPr/>
      <dgm:t>
        <a:bodyPr/>
        <a:lstStyle/>
        <a:p>
          <a:endParaRPr lang="en-US" sz="1400" dirty="0" smtClean="0"/>
        </a:p>
        <a:p>
          <a:r>
            <a:rPr lang="en-US" sz="1600" b="1" dirty="0" smtClean="0">
              <a:solidFill>
                <a:srgbClr val="0070C0"/>
              </a:solidFill>
            </a:rPr>
            <a:t>Cannot Transfer Lifeline Benefit to New Provider for:</a:t>
          </a:r>
        </a:p>
        <a:p>
          <a:r>
            <a:rPr lang="en-US" sz="1600" dirty="0" smtClean="0"/>
            <a:t>Voice: At Least </a:t>
          </a:r>
          <a:r>
            <a:rPr lang="en-US" sz="1600" b="1" u="sng" baseline="0" dirty="0" smtClean="0">
              <a:solidFill>
                <a:srgbClr val="0070C0"/>
              </a:solidFill>
            </a:rPr>
            <a:t>60</a:t>
          </a:r>
          <a:r>
            <a:rPr lang="en-US" sz="1600" b="1" u="sng" dirty="0" smtClean="0">
              <a:solidFill>
                <a:srgbClr val="0070C0"/>
              </a:solidFill>
            </a:rPr>
            <a:t> Days</a:t>
          </a:r>
        </a:p>
        <a:p>
          <a:r>
            <a:rPr lang="en-US" sz="1600" dirty="0" smtClean="0"/>
            <a:t>BIAS: At Least </a:t>
          </a:r>
          <a:r>
            <a:rPr lang="en-US" sz="1600" b="1" u="sng" baseline="0" dirty="0" smtClean="0">
              <a:solidFill>
                <a:srgbClr val="0070C0"/>
              </a:solidFill>
            </a:rPr>
            <a:t>12 Months</a:t>
          </a:r>
          <a:endParaRPr lang="en-US" sz="1600" b="1" u="sng" dirty="0">
            <a:solidFill>
              <a:srgbClr val="0070C0"/>
            </a:solidFill>
          </a:endParaRPr>
        </a:p>
      </dgm:t>
    </dgm:pt>
    <dgm:pt modelId="{9571A4D7-DD45-4E48-8D4F-EC1650824063}" type="parTrans" cxnId="{00203893-62EF-4FEE-9094-668228849442}">
      <dgm:prSet/>
      <dgm:spPr/>
      <dgm:t>
        <a:bodyPr/>
        <a:lstStyle/>
        <a:p>
          <a:endParaRPr lang="en-US"/>
        </a:p>
      </dgm:t>
    </dgm:pt>
    <dgm:pt modelId="{9D3F8AA8-5171-4944-8BB4-8C03AA0B515B}" type="sibTrans" cxnId="{00203893-62EF-4FEE-9094-668228849442}">
      <dgm:prSet/>
      <dgm:spPr/>
      <dgm:t>
        <a:bodyPr/>
        <a:lstStyle/>
        <a:p>
          <a:endParaRPr lang="en-US"/>
        </a:p>
      </dgm:t>
    </dgm:pt>
    <dgm:pt modelId="{CA8C4EC2-0A73-4D39-A186-8B3C1E3E68D7}">
      <dgm:prSet phldrT="[Text]" custT="1"/>
      <dgm:spPr/>
      <dgm:t>
        <a:bodyPr/>
        <a:lstStyle/>
        <a:p>
          <a:r>
            <a:rPr lang="en-US" sz="1600" b="1" dirty="0" smtClean="0">
              <a:solidFill>
                <a:srgbClr val="0070C0"/>
              </a:solidFill>
            </a:rPr>
            <a:t>After Port Freeze:</a:t>
          </a:r>
          <a:r>
            <a:rPr lang="en-US" sz="1600" dirty="0" smtClean="0"/>
            <a:t/>
          </a:r>
          <a:br>
            <a:rPr lang="en-US" sz="1600" dirty="0" smtClean="0"/>
          </a:br>
          <a:r>
            <a:rPr lang="en-US" sz="1600" dirty="0" smtClean="0"/>
            <a:t>Subscriber may transfer Lifeline Benefit at any time</a:t>
          </a:r>
          <a:endParaRPr lang="en-US" sz="1600" dirty="0"/>
        </a:p>
      </dgm:t>
    </dgm:pt>
    <dgm:pt modelId="{583BC663-ED58-4BAF-9F76-CA317A0E5AB2}" type="parTrans" cxnId="{E0E23A31-56BD-43D7-8CAE-D83AD4BD64D5}">
      <dgm:prSet/>
      <dgm:spPr/>
      <dgm:t>
        <a:bodyPr/>
        <a:lstStyle/>
        <a:p>
          <a:endParaRPr lang="en-US"/>
        </a:p>
      </dgm:t>
    </dgm:pt>
    <dgm:pt modelId="{66A12F93-902A-4569-AEA1-390A8722BC32}" type="sibTrans" cxnId="{E0E23A31-56BD-43D7-8CAE-D83AD4BD64D5}">
      <dgm:prSet/>
      <dgm:spPr/>
      <dgm:t>
        <a:bodyPr/>
        <a:lstStyle/>
        <a:p>
          <a:endParaRPr lang="en-US"/>
        </a:p>
      </dgm:t>
    </dgm:pt>
    <dgm:pt modelId="{A8A46835-07FF-4F16-8582-CBEF32813CD1}" type="pres">
      <dgm:prSet presAssocID="{B97DC162-F7EA-4307-BCDF-5AF352001A4E}" presName="Name0" presStyleCnt="0">
        <dgm:presLayoutVars>
          <dgm:dir/>
          <dgm:resizeHandles val="exact"/>
        </dgm:presLayoutVars>
      </dgm:prSet>
      <dgm:spPr/>
    </dgm:pt>
    <dgm:pt modelId="{3504D192-2CFD-4A2B-958B-3C5A04E4F59D}" type="pres">
      <dgm:prSet presAssocID="{B97DC162-F7EA-4307-BCDF-5AF352001A4E}" presName="arrow" presStyleLbl="bgShp" presStyleIdx="0" presStyleCnt="1" custScaleY="68648" custLinFactNeighborY="10675"/>
      <dgm:spPr>
        <a:solidFill>
          <a:srgbClr val="0070C0"/>
        </a:solidFill>
      </dgm:spPr>
    </dgm:pt>
    <dgm:pt modelId="{FE55AE68-3E44-4AF6-A0D5-7C8D977D27BD}" type="pres">
      <dgm:prSet presAssocID="{B97DC162-F7EA-4307-BCDF-5AF352001A4E}" presName="points" presStyleCnt="0"/>
      <dgm:spPr/>
    </dgm:pt>
    <dgm:pt modelId="{0470C050-A54F-4434-9C7A-5DF87E51F2D7}" type="pres">
      <dgm:prSet presAssocID="{A8ACDD31-10B9-4A7B-B879-61A4B90D6537}" presName="compositeA" presStyleCnt="0"/>
      <dgm:spPr/>
    </dgm:pt>
    <dgm:pt modelId="{FFFBC052-E2AC-425A-AB36-3F4554C1287A}" type="pres">
      <dgm:prSet presAssocID="{A8ACDD31-10B9-4A7B-B879-61A4B90D6537}" presName="textA" presStyleLbl="revTx" presStyleIdx="0" presStyleCnt="3">
        <dgm:presLayoutVars>
          <dgm:bulletEnabled val="1"/>
        </dgm:presLayoutVars>
      </dgm:prSet>
      <dgm:spPr/>
      <dgm:t>
        <a:bodyPr/>
        <a:lstStyle/>
        <a:p>
          <a:endParaRPr lang="en-US"/>
        </a:p>
      </dgm:t>
    </dgm:pt>
    <dgm:pt modelId="{59D5A931-E96D-418F-9798-D42DD8C5987D}" type="pres">
      <dgm:prSet presAssocID="{A8ACDD31-10B9-4A7B-B879-61A4B90D6537}" presName="circleA" presStyleLbl="node1" presStyleIdx="0" presStyleCnt="3" custLinFactNeighborX="-12692" custLinFactNeighborY="36487"/>
      <dgm:spPr>
        <a:solidFill>
          <a:schemeClr val="tx2">
            <a:lumMod val="40000"/>
            <a:lumOff val="60000"/>
          </a:schemeClr>
        </a:solidFill>
      </dgm:spPr>
    </dgm:pt>
    <dgm:pt modelId="{49553C29-33AF-4C9A-BB0A-8146D8A5D479}" type="pres">
      <dgm:prSet presAssocID="{A8ACDD31-10B9-4A7B-B879-61A4B90D6537}" presName="spaceA" presStyleCnt="0"/>
      <dgm:spPr/>
    </dgm:pt>
    <dgm:pt modelId="{082FE58D-58D3-4B91-B45B-11D3D6AB5B1D}" type="pres">
      <dgm:prSet presAssocID="{2D6FCC8A-E29F-4CB0-83B9-29AC307E165F}" presName="space" presStyleCnt="0"/>
      <dgm:spPr/>
    </dgm:pt>
    <dgm:pt modelId="{0D6D2D78-8371-41C6-A24D-3FF758451C39}" type="pres">
      <dgm:prSet presAssocID="{83366643-4957-4962-82F9-8AF32BC1018D}" presName="compositeB" presStyleCnt="0"/>
      <dgm:spPr/>
    </dgm:pt>
    <dgm:pt modelId="{4341C997-A104-4378-AC2D-4344FAD6CA09}" type="pres">
      <dgm:prSet presAssocID="{83366643-4957-4962-82F9-8AF32BC1018D}" presName="textB" presStyleLbl="revTx" presStyleIdx="1" presStyleCnt="3" custScaleX="165690" custLinFactY="-33784" custLinFactNeighborX="12442" custLinFactNeighborY="-100000">
        <dgm:presLayoutVars>
          <dgm:bulletEnabled val="1"/>
        </dgm:presLayoutVars>
      </dgm:prSet>
      <dgm:spPr/>
      <dgm:t>
        <a:bodyPr/>
        <a:lstStyle/>
        <a:p>
          <a:endParaRPr lang="en-US"/>
        </a:p>
      </dgm:t>
    </dgm:pt>
    <dgm:pt modelId="{C4CC3735-D069-4C93-ACCD-28E3F6D205FD}" type="pres">
      <dgm:prSet presAssocID="{83366643-4957-4962-82F9-8AF32BC1018D}" presName="circleB" presStyleLbl="node1" presStyleIdx="1" presStyleCnt="3" custLinFactNeighborX="24865" custLinFactNeighborY="36487"/>
      <dgm:spPr>
        <a:solidFill>
          <a:schemeClr val="tx2">
            <a:lumMod val="40000"/>
            <a:lumOff val="60000"/>
          </a:schemeClr>
        </a:solidFill>
      </dgm:spPr>
    </dgm:pt>
    <dgm:pt modelId="{C05E424B-2F9B-4097-A27F-D27D75DACFB2}" type="pres">
      <dgm:prSet presAssocID="{83366643-4957-4962-82F9-8AF32BC1018D}" presName="spaceB" presStyleCnt="0"/>
      <dgm:spPr/>
    </dgm:pt>
    <dgm:pt modelId="{E9E97D2A-FFAD-4F5B-B074-61633C05EF73}" type="pres">
      <dgm:prSet presAssocID="{9D3F8AA8-5171-4944-8BB4-8C03AA0B515B}" presName="space" presStyleCnt="0"/>
      <dgm:spPr/>
    </dgm:pt>
    <dgm:pt modelId="{5E2ADBFE-0173-49F9-9F8D-ABB0536DCA69}" type="pres">
      <dgm:prSet presAssocID="{CA8C4EC2-0A73-4D39-A186-8B3C1E3E68D7}" presName="compositeA" presStyleCnt="0"/>
      <dgm:spPr/>
    </dgm:pt>
    <dgm:pt modelId="{7DE057BB-056A-40DF-9759-776F285058BA}" type="pres">
      <dgm:prSet presAssocID="{CA8C4EC2-0A73-4D39-A186-8B3C1E3E68D7}" presName="textA" presStyleLbl="revTx" presStyleIdx="2" presStyleCnt="3" custLinFactNeighborX="19491" custLinFactNeighborY="-4054">
        <dgm:presLayoutVars>
          <dgm:bulletEnabled val="1"/>
        </dgm:presLayoutVars>
      </dgm:prSet>
      <dgm:spPr/>
      <dgm:t>
        <a:bodyPr/>
        <a:lstStyle/>
        <a:p>
          <a:endParaRPr lang="en-US"/>
        </a:p>
      </dgm:t>
    </dgm:pt>
    <dgm:pt modelId="{AB9D6E8A-59EF-430D-B6BC-11ACEA6A355C}" type="pres">
      <dgm:prSet presAssocID="{CA8C4EC2-0A73-4D39-A186-8B3C1E3E68D7}" presName="circleA" presStyleLbl="node1" presStyleIdx="2" presStyleCnt="3" custLinFactNeighborX="78638" custLinFactNeighborY="36487"/>
      <dgm:spPr>
        <a:solidFill>
          <a:schemeClr val="tx2">
            <a:lumMod val="40000"/>
            <a:lumOff val="60000"/>
          </a:schemeClr>
        </a:solidFill>
      </dgm:spPr>
    </dgm:pt>
    <dgm:pt modelId="{83FFEEF3-36AF-49BC-AC81-C5D3CD8E5FC0}" type="pres">
      <dgm:prSet presAssocID="{CA8C4EC2-0A73-4D39-A186-8B3C1E3E68D7}" presName="spaceA" presStyleCnt="0"/>
      <dgm:spPr/>
    </dgm:pt>
  </dgm:ptLst>
  <dgm:cxnLst>
    <dgm:cxn modelId="{7B079838-AF80-4078-B426-D6881778B73A}" type="presOf" srcId="{CA8C4EC2-0A73-4D39-A186-8B3C1E3E68D7}" destId="{7DE057BB-056A-40DF-9759-776F285058BA}" srcOrd="0" destOrd="0" presId="urn:microsoft.com/office/officeart/2005/8/layout/hProcess11"/>
    <dgm:cxn modelId="{63F7BD91-24C3-458D-95C6-F0E217056704}" srcId="{B97DC162-F7EA-4307-BCDF-5AF352001A4E}" destId="{A8ACDD31-10B9-4A7B-B879-61A4B90D6537}" srcOrd="0" destOrd="0" parTransId="{7D0D9AEC-8FC8-41AA-AE37-603B29A55086}" sibTransId="{2D6FCC8A-E29F-4CB0-83B9-29AC307E165F}"/>
    <dgm:cxn modelId="{AA91FBE0-FBDE-4B16-9186-943B00CFE42F}" type="presOf" srcId="{A8ACDD31-10B9-4A7B-B879-61A4B90D6537}" destId="{FFFBC052-E2AC-425A-AB36-3F4554C1287A}" srcOrd="0" destOrd="0" presId="urn:microsoft.com/office/officeart/2005/8/layout/hProcess11"/>
    <dgm:cxn modelId="{4E51510B-E878-49B3-9738-4D0B771E7BEE}" type="presOf" srcId="{B97DC162-F7EA-4307-BCDF-5AF352001A4E}" destId="{A8A46835-07FF-4F16-8582-CBEF32813CD1}" srcOrd="0" destOrd="0" presId="urn:microsoft.com/office/officeart/2005/8/layout/hProcess11"/>
    <dgm:cxn modelId="{00203893-62EF-4FEE-9094-668228849442}" srcId="{B97DC162-F7EA-4307-BCDF-5AF352001A4E}" destId="{83366643-4957-4962-82F9-8AF32BC1018D}" srcOrd="1" destOrd="0" parTransId="{9571A4D7-DD45-4E48-8D4F-EC1650824063}" sibTransId="{9D3F8AA8-5171-4944-8BB4-8C03AA0B515B}"/>
    <dgm:cxn modelId="{E0E23A31-56BD-43D7-8CAE-D83AD4BD64D5}" srcId="{B97DC162-F7EA-4307-BCDF-5AF352001A4E}" destId="{CA8C4EC2-0A73-4D39-A186-8B3C1E3E68D7}" srcOrd="2" destOrd="0" parTransId="{583BC663-ED58-4BAF-9F76-CA317A0E5AB2}" sibTransId="{66A12F93-902A-4569-AEA1-390A8722BC32}"/>
    <dgm:cxn modelId="{8965D09D-1C8A-4815-A2B7-B2CBD0382B37}" type="presOf" srcId="{83366643-4957-4962-82F9-8AF32BC1018D}" destId="{4341C997-A104-4378-AC2D-4344FAD6CA09}" srcOrd="0" destOrd="0" presId="urn:microsoft.com/office/officeart/2005/8/layout/hProcess11"/>
    <dgm:cxn modelId="{8084579A-5900-44B8-ACBE-F988EAFED0A9}" type="presParOf" srcId="{A8A46835-07FF-4F16-8582-CBEF32813CD1}" destId="{3504D192-2CFD-4A2B-958B-3C5A04E4F59D}" srcOrd="0" destOrd="0" presId="urn:microsoft.com/office/officeart/2005/8/layout/hProcess11"/>
    <dgm:cxn modelId="{20872BA1-E271-493D-907F-BD9E90DEBA7E}" type="presParOf" srcId="{A8A46835-07FF-4F16-8582-CBEF32813CD1}" destId="{FE55AE68-3E44-4AF6-A0D5-7C8D977D27BD}" srcOrd="1" destOrd="0" presId="urn:microsoft.com/office/officeart/2005/8/layout/hProcess11"/>
    <dgm:cxn modelId="{558538B1-B6BF-4A70-93E7-0580215777FF}" type="presParOf" srcId="{FE55AE68-3E44-4AF6-A0D5-7C8D977D27BD}" destId="{0470C050-A54F-4434-9C7A-5DF87E51F2D7}" srcOrd="0" destOrd="0" presId="urn:microsoft.com/office/officeart/2005/8/layout/hProcess11"/>
    <dgm:cxn modelId="{8FA65763-E773-45FA-8CB1-CCFD27CAC6CE}" type="presParOf" srcId="{0470C050-A54F-4434-9C7A-5DF87E51F2D7}" destId="{FFFBC052-E2AC-425A-AB36-3F4554C1287A}" srcOrd="0" destOrd="0" presId="urn:microsoft.com/office/officeart/2005/8/layout/hProcess11"/>
    <dgm:cxn modelId="{53F48AE8-FFCA-47FA-B377-37A5651CD422}" type="presParOf" srcId="{0470C050-A54F-4434-9C7A-5DF87E51F2D7}" destId="{59D5A931-E96D-418F-9798-D42DD8C5987D}" srcOrd="1" destOrd="0" presId="urn:microsoft.com/office/officeart/2005/8/layout/hProcess11"/>
    <dgm:cxn modelId="{75D67C12-6322-41E1-9BD1-45A29CA4121C}" type="presParOf" srcId="{0470C050-A54F-4434-9C7A-5DF87E51F2D7}" destId="{49553C29-33AF-4C9A-BB0A-8146D8A5D479}" srcOrd="2" destOrd="0" presId="urn:microsoft.com/office/officeart/2005/8/layout/hProcess11"/>
    <dgm:cxn modelId="{2CB74F11-E0B2-436C-B7A0-F84A0D81EC0F}" type="presParOf" srcId="{FE55AE68-3E44-4AF6-A0D5-7C8D977D27BD}" destId="{082FE58D-58D3-4B91-B45B-11D3D6AB5B1D}" srcOrd="1" destOrd="0" presId="urn:microsoft.com/office/officeart/2005/8/layout/hProcess11"/>
    <dgm:cxn modelId="{D4EE27D8-9BA5-4945-BCDE-CA42550E7CCC}" type="presParOf" srcId="{FE55AE68-3E44-4AF6-A0D5-7C8D977D27BD}" destId="{0D6D2D78-8371-41C6-A24D-3FF758451C39}" srcOrd="2" destOrd="0" presId="urn:microsoft.com/office/officeart/2005/8/layout/hProcess11"/>
    <dgm:cxn modelId="{681CE935-69DE-4A2C-BC12-2C9C005C571D}" type="presParOf" srcId="{0D6D2D78-8371-41C6-A24D-3FF758451C39}" destId="{4341C997-A104-4378-AC2D-4344FAD6CA09}" srcOrd="0" destOrd="0" presId="urn:microsoft.com/office/officeart/2005/8/layout/hProcess11"/>
    <dgm:cxn modelId="{21C60BC3-236C-4F9F-ADD2-B634589E4D61}" type="presParOf" srcId="{0D6D2D78-8371-41C6-A24D-3FF758451C39}" destId="{C4CC3735-D069-4C93-ACCD-28E3F6D205FD}" srcOrd="1" destOrd="0" presId="urn:microsoft.com/office/officeart/2005/8/layout/hProcess11"/>
    <dgm:cxn modelId="{AD03949D-36BC-40DF-A860-0EEC2899D325}" type="presParOf" srcId="{0D6D2D78-8371-41C6-A24D-3FF758451C39}" destId="{C05E424B-2F9B-4097-A27F-D27D75DACFB2}" srcOrd="2" destOrd="0" presId="urn:microsoft.com/office/officeart/2005/8/layout/hProcess11"/>
    <dgm:cxn modelId="{E446E875-0976-4769-9917-5D4045CB5D00}" type="presParOf" srcId="{FE55AE68-3E44-4AF6-A0D5-7C8D977D27BD}" destId="{E9E97D2A-FFAD-4F5B-B074-61633C05EF73}" srcOrd="3" destOrd="0" presId="urn:microsoft.com/office/officeart/2005/8/layout/hProcess11"/>
    <dgm:cxn modelId="{C98878C6-2A87-4683-98FE-197B6A701214}" type="presParOf" srcId="{FE55AE68-3E44-4AF6-A0D5-7C8D977D27BD}" destId="{5E2ADBFE-0173-49F9-9F8D-ABB0536DCA69}" srcOrd="4" destOrd="0" presId="urn:microsoft.com/office/officeart/2005/8/layout/hProcess11"/>
    <dgm:cxn modelId="{1CE44053-5E7A-490E-986A-7CB33523CB72}" type="presParOf" srcId="{5E2ADBFE-0173-49F9-9F8D-ABB0536DCA69}" destId="{7DE057BB-056A-40DF-9759-776F285058BA}" srcOrd="0" destOrd="0" presId="urn:microsoft.com/office/officeart/2005/8/layout/hProcess11"/>
    <dgm:cxn modelId="{BFC8FE7E-9762-467B-91D9-E7B60CFFECD5}" type="presParOf" srcId="{5E2ADBFE-0173-49F9-9F8D-ABB0536DCA69}" destId="{AB9D6E8A-59EF-430D-B6BC-11ACEA6A355C}" srcOrd="1" destOrd="0" presId="urn:microsoft.com/office/officeart/2005/8/layout/hProcess11"/>
    <dgm:cxn modelId="{D4D12C49-678E-4B66-B03E-3895224FB15E}" type="presParOf" srcId="{5E2ADBFE-0173-49F9-9F8D-ABB0536DCA69}" destId="{83FFEEF3-36AF-49BC-AC81-C5D3CD8E5FC0}"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077E98-6803-4C52-B3A7-F02831584EAC}">
      <dsp:nvSpPr>
        <dsp:cNvPr id="0" name=""/>
        <dsp:cNvSpPr/>
      </dsp:nvSpPr>
      <dsp:spPr>
        <a:xfrm rot="16200000">
          <a:off x="-498223" y="499256"/>
          <a:ext cx="3683000" cy="2684487"/>
        </a:xfrm>
        <a:prstGeom prst="flowChartManualOperation">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0" tIns="0" rIns="199862" bIns="0" numCol="1" spcCol="1270" anchor="ctr" anchorCtr="0">
          <a:noAutofit/>
        </a:bodyPr>
        <a:lstStyle/>
        <a:p>
          <a:pPr lvl="0" algn="ctr" defTabSz="1377950" rtl="0">
            <a:lnSpc>
              <a:spcPct val="90000"/>
            </a:lnSpc>
            <a:spcBef>
              <a:spcPct val="0"/>
            </a:spcBef>
            <a:spcAft>
              <a:spcPct val="35000"/>
            </a:spcAft>
          </a:pPr>
          <a:r>
            <a:rPr lang="en-US" sz="3100" kern="1200" dirty="0" smtClean="0"/>
            <a:t>Changed eligibility programs and rolling recertification</a:t>
          </a:r>
          <a:endParaRPr lang="en-US" sz="3100" kern="1200" dirty="0"/>
        </a:p>
      </dsp:txBody>
      <dsp:txXfrm rot="5400000">
        <a:off x="1034" y="736599"/>
        <a:ext cx="2684487" cy="2209800"/>
      </dsp:txXfrm>
    </dsp:sp>
    <dsp:sp modelId="{DF4358EF-3FD9-4F7D-89CE-6967C2830A88}">
      <dsp:nvSpPr>
        <dsp:cNvPr id="0" name=""/>
        <dsp:cNvSpPr/>
      </dsp:nvSpPr>
      <dsp:spPr>
        <a:xfrm rot="16200000">
          <a:off x="2396344" y="499256"/>
          <a:ext cx="3683000" cy="2684487"/>
        </a:xfrm>
        <a:prstGeom prst="flowChartManualOperation">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0" tIns="0" rIns="199862" bIns="0" numCol="1" spcCol="1270" anchor="ctr" anchorCtr="0">
          <a:noAutofit/>
        </a:bodyPr>
        <a:lstStyle/>
        <a:p>
          <a:pPr lvl="0" algn="ctr" defTabSz="1377950" rtl="0">
            <a:lnSpc>
              <a:spcPct val="90000"/>
            </a:lnSpc>
            <a:spcBef>
              <a:spcPct val="0"/>
            </a:spcBef>
            <a:spcAft>
              <a:spcPct val="35000"/>
            </a:spcAft>
          </a:pPr>
          <a:r>
            <a:rPr lang="en-US" sz="3100" kern="1200" dirty="0" smtClean="0"/>
            <a:t>Creation of a National Eligibility Verifier</a:t>
          </a:r>
          <a:endParaRPr lang="en-US" sz="3100" kern="1200" dirty="0"/>
        </a:p>
      </dsp:txBody>
      <dsp:txXfrm rot="5400000">
        <a:off x="2895601" y="736599"/>
        <a:ext cx="2684487" cy="2209800"/>
      </dsp:txXfrm>
    </dsp:sp>
    <dsp:sp modelId="{6E3F9F45-8FD1-49FF-8D4D-22C618777496}">
      <dsp:nvSpPr>
        <dsp:cNvPr id="0" name=""/>
        <dsp:cNvSpPr/>
      </dsp:nvSpPr>
      <dsp:spPr>
        <a:xfrm rot="16200000">
          <a:off x="5273423" y="499256"/>
          <a:ext cx="3683000" cy="2684487"/>
        </a:xfrm>
        <a:prstGeom prst="flowChartManualOperation">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0" tIns="0" rIns="199862" bIns="0" numCol="1" spcCol="1270" anchor="ctr" anchorCtr="0">
          <a:noAutofit/>
        </a:bodyPr>
        <a:lstStyle/>
        <a:p>
          <a:pPr lvl="0" algn="ctr" defTabSz="1377950" rtl="0">
            <a:lnSpc>
              <a:spcPct val="90000"/>
            </a:lnSpc>
            <a:spcBef>
              <a:spcPct val="0"/>
            </a:spcBef>
            <a:spcAft>
              <a:spcPct val="35000"/>
            </a:spcAft>
          </a:pPr>
          <a:r>
            <a:rPr lang="en-US" sz="3100" kern="1200" dirty="0" smtClean="0"/>
            <a:t>Broadband, minimum service standards, &amp; port freeze</a:t>
          </a:r>
          <a:endParaRPr lang="en-US" sz="3100" kern="1200" dirty="0"/>
        </a:p>
      </dsp:txBody>
      <dsp:txXfrm rot="5400000">
        <a:off x="5772680" y="736599"/>
        <a:ext cx="2684487" cy="2209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478B7-4DF6-4541-8BCD-2F2CFD2A5A51}">
      <dsp:nvSpPr>
        <dsp:cNvPr id="0" name=""/>
        <dsp:cNvSpPr/>
      </dsp:nvSpPr>
      <dsp:spPr>
        <a:xfrm>
          <a:off x="3506055" y="1466"/>
          <a:ext cx="5252665" cy="2280533"/>
        </a:xfrm>
        <a:prstGeom prst="rightArrow">
          <a:avLst>
            <a:gd name="adj1" fmla="val 75000"/>
            <a:gd name="adj2" fmla="val 50000"/>
          </a:avLst>
        </a:prstGeom>
        <a:solidFill>
          <a:schemeClr val="tx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endParaRPr lang="en-US" sz="1600" b="1" kern="1200" dirty="0"/>
        </a:p>
        <a:p>
          <a:pPr marL="171450" lvl="1" indent="-171450" algn="l" defTabSz="711200">
            <a:lnSpc>
              <a:spcPct val="90000"/>
            </a:lnSpc>
            <a:spcBef>
              <a:spcPct val="0"/>
            </a:spcBef>
            <a:spcAft>
              <a:spcPct val="15000"/>
            </a:spcAft>
            <a:buChar char="••"/>
          </a:pPr>
          <a:r>
            <a:rPr lang="en-US" sz="1600" kern="1200" dirty="0" smtClean="0"/>
            <a:t>Conducted in accordance with </a:t>
          </a:r>
          <a:r>
            <a:rPr lang="en-US" sz="1600" b="1" kern="1200" dirty="0" smtClean="0"/>
            <a:t>current </a:t>
          </a:r>
          <a:r>
            <a:rPr lang="en-US" sz="1600" b="0" kern="1200" dirty="0" smtClean="0"/>
            <a:t>Lifeline practices</a:t>
          </a:r>
          <a:endParaRPr lang="en-US" sz="1600" b="1" kern="1200" dirty="0"/>
        </a:p>
        <a:p>
          <a:pPr marL="171450" lvl="1" indent="-171450" algn="l" defTabSz="711200">
            <a:lnSpc>
              <a:spcPct val="90000"/>
            </a:lnSpc>
            <a:spcBef>
              <a:spcPct val="0"/>
            </a:spcBef>
            <a:spcAft>
              <a:spcPct val="15000"/>
            </a:spcAft>
            <a:buChar char="••"/>
          </a:pPr>
          <a:r>
            <a:rPr lang="en-US" sz="1600" kern="1200" dirty="0" smtClean="0"/>
            <a:t>Based on February 2016 FCC Form 497 subscribers</a:t>
          </a:r>
          <a:endParaRPr lang="en-US" sz="1600" b="1" kern="1200" dirty="0"/>
        </a:p>
        <a:p>
          <a:pPr marL="171450" lvl="1" indent="-171450" algn="l" defTabSz="711200">
            <a:lnSpc>
              <a:spcPct val="90000"/>
            </a:lnSpc>
            <a:spcBef>
              <a:spcPct val="0"/>
            </a:spcBef>
            <a:spcAft>
              <a:spcPct val="15000"/>
            </a:spcAft>
            <a:buChar char="••"/>
          </a:pPr>
          <a:r>
            <a:rPr lang="en-US" sz="1600" kern="1200" dirty="0" smtClean="0"/>
            <a:t>Based on existing eligibility programs</a:t>
          </a:r>
          <a:endParaRPr lang="en-US" sz="1600" b="1" kern="1200" dirty="0"/>
        </a:p>
        <a:p>
          <a:pPr marL="171450" lvl="1" indent="-171450" algn="l" defTabSz="711200">
            <a:lnSpc>
              <a:spcPct val="90000"/>
            </a:lnSpc>
            <a:spcBef>
              <a:spcPct val="0"/>
            </a:spcBef>
            <a:spcAft>
              <a:spcPct val="15000"/>
            </a:spcAft>
            <a:buChar char="••"/>
          </a:pPr>
          <a:r>
            <a:rPr lang="en-US" sz="1600" kern="1200" dirty="0" smtClean="0"/>
            <a:t>Completed by </a:t>
          </a:r>
          <a:r>
            <a:rPr lang="en-US" sz="1600" b="1" kern="1200" dirty="0" smtClean="0"/>
            <a:t>December 31, 2016</a:t>
          </a:r>
          <a:endParaRPr lang="en-US" sz="1600" b="1" kern="1200" dirty="0"/>
        </a:p>
      </dsp:txBody>
      <dsp:txXfrm>
        <a:off x="3506055" y="286533"/>
        <a:ext cx="4397465" cy="1710399"/>
      </dsp:txXfrm>
    </dsp:sp>
    <dsp:sp modelId="{8B55AA75-297B-422B-94BF-886ADBD44183}">
      <dsp:nvSpPr>
        <dsp:cNvPr id="0" name=""/>
        <dsp:cNvSpPr/>
      </dsp:nvSpPr>
      <dsp:spPr>
        <a:xfrm>
          <a:off x="4278" y="205399"/>
          <a:ext cx="3501776" cy="1872667"/>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2016 Recertification Process</a:t>
          </a:r>
          <a:endParaRPr lang="en-US" sz="2800" kern="1200" dirty="0"/>
        </a:p>
      </dsp:txBody>
      <dsp:txXfrm>
        <a:off x="95694" y="296815"/>
        <a:ext cx="3318944" cy="1689835"/>
      </dsp:txXfrm>
    </dsp:sp>
    <dsp:sp modelId="{09B9AD49-756B-4675-9F4F-32E324D38742}">
      <dsp:nvSpPr>
        <dsp:cNvPr id="0" name=""/>
        <dsp:cNvSpPr/>
      </dsp:nvSpPr>
      <dsp:spPr>
        <a:xfrm>
          <a:off x="3505200" y="2469266"/>
          <a:ext cx="5257800" cy="1872667"/>
        </a:xfrm>
        <a:prstGeom prst="rightArrow">
          <a:avLst>
            <a:gd name="adj1" fmla="val 75000"/>
            <a:gd name="adj2" fmla="val 50000"/>
          </a:avLst>
        </a:prstGeom>
        <a:solidFill>
          <a:schemeClr val="tx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Subscribers will be recertified based on new eligibility programs</a:t>
          </a:r>
          <a:endParaRPr lang="en-US" sz="1600" kern="1200" dirty="0"/>
        </a:p>
        <a:p>
          <a:pPr marL="171450" lvl="1" indent="-171450" algn="l" defTabSz="711200">
            <a:lnSpc>
              <a:spcPct val="90000"/>
            </a:lnSpc>
            <a:spcBef>
              <a:spcPct val="0"/>
            </a:spcBef>
            <a:spcAft>
              <a:spcPct val="15000"/>
            </a:spcAft>
            <a:buChar char="••"/>
          </a:pPr>
          <a:r>
            <a:rPr lang="en-US" sz="1600" kern="1200" dirty="0" smtClean="0"/>
            <a:t>Subscribers will be recertified on their enrollment anniversary dates beginning </a:t>
          </a:r>
          <a:r>
            <a:rPr lang="en-US" sz="1600" b="1" kern="1200" dirty="0" smtClean="0"/>
            <a:t>July 1, 2017</a:t>
          </a:r>
          <a:endParaRPr lang="en-US" sz="1600" b="1" kern="1200" dirty="0"/>
        </a:p>
      </dsp:txBody>
      <dsp:txXfrm>
        <a:off x="3505200" y="2703349"/>
        <a:ext cx="4555550" cy="1404501"/>
      </dsp:txXfrm>
    </dsp:sp>
    <dsp:sp modelId="{DF8A4A79-ACDD-4330-8CC7-420E6B9D2E98}">
      <dsp:nvSpPr>
        <dsp:cNvPr id="0" name=""/>
        <dsp:cNvSpPr/>
      </dsp:nvSpPr>
      <dsp:spPr>
        <a:xfrm>
          <a:off x="0" y="2469266"/>
          <a:ext cx="3505200" cy="1872667"/>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2017 Recertification Process</a:t>
          </a:r>
          <a:endParaRPr lang="en-US" sz="2800" kern="1200" dirty="0"/>
        </a:p>
      </dsp:txBody>
      <dsp:txXfrm>
        <a:off x="91416" y="2560682"/>
        <a:ext cx="3322368" cy="16898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C86BB-34BF-4E17-A7BF-FFB86A28ACF1}">
      <dsp:nvSpPr>
        <dsp:cNvPr id="0" name=""/>
        <dsp:cNvSpPr/>
      </dsp:nvSpPr>
      <dsp:spPr>
        <a:xfrm>
          <a:off x="4" y="0"/>
          <a:ext cx="8381995" cy="2590801"/>
        </a:xfrm>
        <a:prstGeom prst="rightArrow">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dsp:style>
    </dsp:sp>
    <dsp:sp modelId="{E41CF730-841F-413B-AD9D-B2B205A9EBAC}">
      <dsp:nvSpPr>
        <dsp:cNvPr id="0" name=""/>
        <dsp:cNvSpPr/>
      </dsp:nvSpPr>
      <dsp:spPr>
        <a:xfrm>
          <a:off x="87420" y="838201"/>
          <a:ext cx="2444606" cy="914397"/>
        </a:xfrm>
        <a:prstGeom prst="roundRect">
          <a:avLst/>
        </a:prstGeom>
        <a:solidFill>
          <a:srgbClr val="0070C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Carrier</a:t>
          </a:r>
          <a:r>
            <a:rPr lang="en-US" sz="2000" kern="1200" dirty="0" smtClean="0"/>
            <a:t> verifies consumer eligibility</a:t>
          </a:r>
          <a:endParaRPr lang="en-US" sz="2000" kern="1200" dirty="0"/>
        </a:p>
      </dsp:txBody>
      <dsp:txXfrm>
        <a:off x="132057" y="882838"/>
        <a:ext cx="2355332" cy="825123"/>
      </dsp:txXfrm>
    </dsp:sp>
    <dsp:sp modelId="{D4107E94-8E13-423A-90E4-CF4191C447DD}">
      <dsp:nvSpPr>
        <dsp:cNvPr id="0" name=""/>
        <dsp:cNvSpPr/>
      </dsp:nvSpPr>
      <dsp:spPr>
        <a:xfrm>
          <a:off x="2717769" y="838201"/>
          <a:ext cx="2475865" cy="914397"/>
        </a:xfrm>
        <a:prstGeom prst="roundRect">
          <a:avLst/>
        </a:prstGeom>
        <a:solidFill>
          <a:srgbClr val="0070C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Begins delivering discounted service</a:t>
          </a:r>
          <a:endParaRPr lang="en-US" sz="2000" kern="1200" dirty="0"/>
        </a:p>
      </dsp:txBody>
      <dsp:txXfrm>
        <a:off x="2762406" y="882838"/>
        <a:ext cx="2386591" cy="825123"/>
      </dsp:txXfrm>
    </dsp:sp>
    <dsp:sp modelId="{6C0BA668-6F44-4EB6-B57A-39D8111E84CD}">
      <dsp:nvSpPr>
        <dsp:cNvPr id="0" name=""/>
        <dsp:cNvSpPr/>
      </dsp:nvSpPr>
      <dsp:spPr>
        <a:xfrm>
          <a:off x="5344589" y="838201"/>
          <a:ext cx="2642001" cy="914397"/>
        </a:xfrm>
        <a:prstGeom prst="roundRect">
          <a:avLst/>
        </a:prstGeom>
        <a:solidFill>
          <a:srgbClr val="0070C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Carrier reimbursed based on self-claimed Form 497</a:t>
          </a:r>
          <a:endParaRPr lang="en-US" sz="2000" kern="1200" dirty="0"/>
        </a:p>
      </dsp:txBody>
      <dsp:txXfrm>
        <a:off x="5389226" y="882838"/>
        <a:ext cx="2552727" cy="8251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C86BB-34BF-4E17-A7BF-FFB86A28ACF1}">
      <dsp:nvSpPr>
        <dsp:cNvPr id="0" name=""/>
        <dsp:cNvSpPr/>
      </dsp:nvSpPr>
      <dsp:spPr>
        <a:xfrm>
          <a:off x="2" y="0"/>
          <a:ext cx="8381995" cy="2674906"/>
        </a:xfrm>
        <a:prstGeom prst="rightArrow">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dsp:style>
    </dsp:sp>
    <dsp:sp modelId="{E41CF730-841F-413B-AD9D-B2B205A9EBAC}">
      <dsp:nvSpPr>
        <dsp:cNvPr id="0" name=""/>
        <dsp:cNvSpPr/>
      </dsp:nvSpPr>
      <dsp:spPr>
        <a:xfrm>
          <a:off x="2134" y="784084"/>
          <a:ext cx="2477476" cy="1106737"/>
        </a:xfrm>
        <a:prstGeom prst="roundRect">
          <a:avLst/>
        </a:prstGeom>
        <a:solidFill>
          <a:srgbClr val="0070C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National Verifier </a:t>
          </a:r>
          <a:r>
            <a:rPr lang="en-US" sz="2000" b="0" kern="1200" dirty="0" smtClean="0"/>
            <a:t>verifies </a:t>
          </a:r>
          <a:r>
            <a:rPr lang="en-US" sz="2000" b="0" kern="1200" dirty="0" smtClean="0"/>
            <a:t>consumer eligibility</a:t>
          </a:r>
          <a:endParaRPr lang="en-US" sz="2000" kern="1200" dirty="0"/>
        </a:p>
      </dsp:txBody>
      <dsp:txXfrm>
        <a:off x="56160" y="838110"/>
        <a:ext cx="2369424" cy="998685"/>
      </dsp:txXfrm>
    </dsp:sp>
    <dsp:sp modelId="{D4107E94-8E13-423A-90E4-CF4191C447DD}">
      <dsp:nvSpPr>
        <dsp:cNvPr id="0" name=""/>
        <dsp:cNvSpPr/>
      </dsp:nvSpPr>
      <dsp:spPr>
        <a:xfrm>
          <a:off x="2590801" y="784089"/>
          <a:ext cx="2399602" cy="1069962"/>
        </a:xfrm>
        <a:prstGeom prst="roundRect">
          <a:avLst/>
        </a:prstGeom>
        <a:solidFill>
          <a:srgbClr val="0070C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Consumer selects Lifeline carrier and begins receiving discounted service</a:t>
          </a:r>
          <a:endParaRPr lang="en-US" sz="1900" kern="1200" dirty="0"/>
        </a:p>
      </dsp:txBody>
      <dsp:txXfrm>
        <a:off x="2643032" y="836320"/>
        <a:ext cx="2295140" cy="965500"/>
      </dsp:txXfrm>
    </dsp:sp>
    <dsp:sp modelId="{6C0BA668-6F44-4EB6-B57A-39D8111E84CD}">
      <dsp:nvSpPr>
        <dsp:cNvPr id="0" name=""/>
        <dsp:cNvSpPr/>
      </dsp:nvSpPr>
      <dsp:spPr>
        <a:xfrm>
          <a:off x="5181604" y="784089"/>
          <a:ext cx="2820507" cy="1069962"/>
        </a:xfrm>
        <a:prstGeom prst="roundRect">
          <a:avLst/>
        </a:prstGeom>
        <a:solidFill>
          <a:srgbClr val="0070C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Carrier reimbursed based on subscribers in LED</a:t>
          </a:r>
          <a:endParaRPr lang="en-US" sz="2000" kern="1200" dirty="0"/>
        </a:p>
      </dsp:txBody>
      <dsp:txXfrm>
        <a:off x="5233835" y="836320"/>
        <a:ext cx="2716045" cy="9655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95BDB-0C9F-4D05-A85B-4B52A03582A2}">
      <dsp:nvSpPr>
        <dsp:cNvPr id="0" name=""/>
        <dsp:cNvSpPr/>
      </dsp:nvSpPr>
      <dsp:spPr>
        <a:xfrm>
          <a:off x="0" y="1219199"/>
          <a:ext cx="8839200" cy="1625600"/>
        </a:xfrm>
        <a:prstGeom prst="notchedRightArrow">
          <a:avLst/>
        </a:prstGeom>
        <a:solidFill>
          <a:srgbClr val="0070C0"/>
        </a:solidFill>
        <a:ln>
          <a:noFill/>
        </a:ln>
        <a:effectLst/>
      </dsp:spPr>
      <dsp:style>
        <a:lnRef idx="0">
          <a:scrgbClr r="0" g="0" b="0"/>
        </a:lnRef>
        <a:fillRef idx="1">
          <a:scrgbClr r="0" g="0" b="0"/>
        </a:fillRef>
        <a:effectRef idx="0">
          <a:scrgbClr r="0" g="0" b="0"/>
        </a:effectRef>
        <a:fontRef idx="minor"/>
      </dsp:style>
    </dsp:sp>
    <dsp:sp modelId="{6AB5BFF4-29E7-4872-97FF-59A9582B61C5}">
      <dsp:nvSpPr>
        <dsp:cNvPr id="0" name=""/>
        <dsp:cNvSpPr/>
      </dsp:nvSpPr>
      <dsp:spPr>
        <a:xfrm>
          <a:off x="3981" y="0"/>
          <a:ext cx="19150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b="1" kern="1200" dirty="0" smtClean="0">
              <a:solidFill>
                <a:srgbClr val="0070C0"/>
              </a:solidFill>
            </a:rPr>
            <a:t>November 30, 2016</a:t>
          </a:r>
        </a:p>
        <a:p>
          <a:pPr lvl="0" algn="ctr" defTabSz="711200">
            <a:lnSpc>
              <a:spcPct val="90000"/>
            </a:lnSpc>
            <a:spcBef>
              <a:spcPct val="0"/>
            </a:spcBef>
            <a:spcAft>
              <a:spcPct val="35000"/>
            </a:spcAft>
          </a:pPr>
          <a:r>
            <a:rPr lang="en-US" sz="1800" kern="1200" dirty="0" smtClean="0"/>
            <a:t>Draft National Verifier Plan</a:t>
          </a:r>
          <a:endParaRPr lang="en-US" sz="1800" kern="1200" dirty="0"/>
        </a:p>
      </dsp:txBody>
      <dsp:txXfrm>
        <a:off x="3981" y="0"/>
        <a:ext cx="1915016" cy="1625600"/>
      </dsp:txXfrm>
    </dsp:sp>
    <dsp:sp modelId="{8C30350C-7CE9-49EC-86CF-EF091104A29A}">
      <dsp:nvSpPr>
        <dsp:cNvPr id="0" name=""/>
        <dsp:cNvSpPr/>
      </dsp:nvSpPr>
      <dsp:spPr>
        <a:xfrm>
          <a:off x="758289" y="1828800"/>
          <a:ext cx="406400" cy="406400"/>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6248F9-D203-4360-87FD-5ADBE573607E}">
      <dsp:nvSpPr>
        <dsp:cNvPr id="0" name=""/>
        <dsp:cNvSpPr/>
      </dsp:nvSpPr>
      <dsp:spPr>
        <a:xfrm>
          <a:off x="2014748" y="2438399"/>
          <a:ext cx="19150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smtClean="0">
              <a:solidFill>
                <a:srgbClr val="0070C0"/>
              </a:solidFill>
            </a:rPr>
            <a:t>December 31, 2017</a:t>
          </a:r>
        </a:p>
        <a:p>
          <a:pPr lvl="0" algn="ctr" defTabSz="711200">
            <a:lnSpc>
              <a:spcPct val="90000"/>
            </a:lnSpc>
            <a:spcBef>
              <a:spcPct val="0"/>
            </a:spcBef>
            <a:spcAft>
              <a:spcPct val="35000"/>
            </a:spcAft>
          </a:pPr>
          <a:r>
            <a:rPr lang="en-US" sz="1800" kern="1200" dirty="0" smtClean="0"/>
            <a:t>Deployed in at least 5 states</a:t>
          </a:r>
          <a:endParaRPr lang="en-US" sz="1800" kern="1200" dirty="0"/>
        </a:p>
      </dsp:txBody>
      <dsp:txXfrm>
        <a:off x="2014748" y="2438399"/>
        <a:ext cx="1915016" cy="1625600"/>
      </dsp:txXfrm>
    </dsp:sp>
    <dsp:sp modelId="{E1FA54CD-BF8C-44CF-AEB7-A8D38BCAFE1A}">
      <dsp:nvSpPr>
        <dsp:cNvPr id="0" name=""/>
        <dsp:cNvSpPr/>
      </dsp:nvSpPr>
      <dsp:spPr>
        <a:xfrm>
          <a:off x="2769056" y="1828800"/>
          <a:ext cx="406400" cy="406400"/>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2A6871-32DB-479A-87CE-6FDB2E463CE4}">
      <dsp:nvSpPr>
        <dsp:cNvPr id="0" name=""/>
        <dsp:cNvSpPr/>
      </dsp:nvSpPr>
      <dsp:spPr>
        <a:xfrm>
          <a:off x="4025515" y="0"/>
          <a:ext cx="19150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b="1" kern="1200" dirty="0" smtClean="0">
              <a:solidFill>
                <a:srgbClr val="0070C0"/>
              </a:solidFill>
            </a:rPr>
            <a:t>December 31, 2018 </a:t>
          </a:r>
        </a:p>
        <a:p>
          <a:pPr lvl="0" algn="ctr" defTabSz="711200">
            <a:lnSpc>
              <a:spcPct val="90000"/>
            </a:lnSpc>
            <a:spcBef>
              <a:spcPct val="0"/>
            </a:spcBef>
            <a:spcAft>
              <a:spcPct val="35000"/>
            </a:spcAft>
          </a:pPr>
          <a:r>
            <a:rPr lang="en-US" sz="1800" kern="1200" dirty="0" smtClean="0"/>
            <a:t>Deployed in at least 25 states</a:t>
          </a:r>
          <a:endParaRPr lang="en-US" sz="1800" kern="1200" dirty="0"/>
        </a:p>
      </dsp:txBody>
      <dsp:txXfrm>
        <a:off x="4025515" y="0"/>
        <a:ext cx="1915016" cy="1625600"/>
      </dsp:txXfrm>
    </dsp:sp>
    <dsp:sp modelId="{23C8648C-A237-4041-9149-1E393436D705}">
      <dsp:nvSpPr>
        <dsp:cNvPr id="0" name=""/>
        <dsp:cNvSpPr/>
      </dsp:nvSpPr>
      <dsp:spPr>
        <a:xfrm>
          <a:off x="4779823" y="1828800"/>
          <a:ext cx="406400" cy="406400"/>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082B9E-303B-4781-AF72-75A9B4763750}">
      <dsp:nvSpPr>
        <dsp:cNvPr id="0" name=""/>
        <dsp:cNvSpPr/>
      </dsp:nvSpPr>
      <dsp:spPr>
        <a:xfrm>
          <a:off x="6036282" y="2438399"/>
          <a:ext cx="19150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smtClean="0">
              <a:solidFill>
                <a:srgbClr val="0070C0"/>
              </a:solidFill>
            </a:rPr>
            <a:t>December 31, 2019 </a:t>
          </a:r>
        </a:p>
        <a:p>
          <a:pPr lvl="0" algn="ctr" defTabSz="711200">
            <a:lnSpc>
              <a:spcPct val="90000"/>
            </a:lnSpc>
            <a:spcBef>
              <a:spcPct val="0"/>
            </a:spcBef>
            <a:spcAft>
              <a:spcPct val="35000"/>
            </a:spcAft>
          </a:pPr>
          <a:r>
            <a:rPr lang="en-US" sz="1800" kern="1200" dirty="0" smtClean="0"/>
            <a:t>Deployed in all states and territories</a:t>
          </a:r>
          <a:endParaRPr lang="en-US" sz="1800" kern="1200" dirty="0"/>
        </a:p>
      </dsp:txBody>
      <dsp:txXfrm>
        <a:off x="6036282" y="2438399"/>
        <a:ext cx="1915016" cy="1625600"/>
      </dsp:txXfrm>
    </dsp:sp>
    <dsp:sp modelId="{8810767A-5957-4A28-845B-0D2008EA367F}">
      <dsp:nvSpPr>
        <dsp:cNvPr id="0" name=""/>
        <dsp:cNvSpPr/>
      </dsp:nvSpPr>
      <dsp:spPr>
        <a:xfrm>
          <a:off x="6790590" y="1828800"/>
          <a:ext cx="406400" cy="406400"/>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9DF38-25C4-47C8-B4AC-8C62787C0C68}">
      <dsp:nvSpPr>
        <dsp:cNvPr id="0" name=""/>
        <dsp:cNvSpPr/>
      </dsp:nvSpPr>
      <dsp:spPr>
        <a:xfrm>
          <a:off x="42" y="0"/>
          <a:ext cx="8052579" cy="686204"/>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Subscribers may receive a discount on either:</a:t>
          </a:r>
          <a:endParaRPr lang="en-US" sz="2800" kern="1200" dirty="0"/>
        </a:p>
      </dsp:txBody>
      <dsp:txXfrm>
        <a:off x="33540" y="33498"/>
        <a:ext cx="7985583" cy="619208"/>
      </dsp:txXfrm>
    </dsp:sp>
    <dsp:sp modelId="{96C2C72A-0B5A-4579-996E-475D272D3EA9}">
      <dsp:nvSpPr>
        <dsp:cNvPr id="0" name=""/>
        <dsp:cNvSpPr/>
      </dsp:nvSpPr>
      <dsp:spPr>
        <a:xfrm>
          <a:off x="0" y="1761350"/>
          <a:ext cx="8406581" cy="1038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909" tIns="35560" rIns="199136" bIns="35560" numCol="1" spcCol="1270" anchor="t" anchorCtr="0">
          <a:noAutofit/>
        </a:bodyPr>
        <a:lstStyle/>
        <a:p>
          <a:pPr marL="228600" lvl="1" indent="-228600" algn="l" defTabSz="977900" rtl="0">
            <a:lnSpc>
              <a:spcPct val="90000"/>
            </a:lnSpc>
            <a:spcBef>
              <a:spcPct val="0"/>
            </a:spcBef>
            <a:spcAft>
              <a:spcPct val="20000"/>
            </a:spcAft>
            <a:buChar char="••"/>
          </a:pPr>
          <a:endParaRPr lang="en-US" sz="2200" kern="1200" dirty="0"/>
        </a:p>
      </dsp:txBody>
      <dsp:txXfrm>
        <a:off x="0" y="1761350"/>
        <a:ext cx="8406581" cy="10385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28440" cy="3505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sz="quarter" idx="1"/>
          </p:nvPr>
        </p:nvSpPr>
        <p:spPr>
          <a:xfrm>
            <a:off x="5265811" y="1"/>
            <a:ext cx="4028440" cy="350520"/>
          </a:xfrm>
          <a:prstGeom prst="rect">
            <a:avLst/>
          </a:prstGeom>
        </p:spPr>
        <p:txBody>
          <a:bodyPr vert="horz" lIns="93166" tIns="46583" rIns="93166" bIns="46583" rtlCol="0"/>
          <a:lstStyle>
            <a:lvl1pPr algn="r">
              <a:defRPr sz="1200"/>
            </a:lvl1pPr>
          </a:lstStyle>
          <a:p>
            <a:fld id="{32C5D2DE-B195-4978-A4BF-D78679C05706}" type="datetimeFigureOut">
              <a:rPr lang="en-US" smtClean="0"/>
              <a:pPr/>
              <a:t>6/6/2016</a:t>
            </a:fld>
            <a:endParaRPr lang="en-US" dirty="0"/>
          </a:p>
        </p:txBody>
      </p:sp>
      <p:sp>
        <p:nvSpPr>
          <p:cNvPr id="4" name="Footer Placeholder 3"/>
          <p:cNvSpPr>
            <a:spLocks noGrp="1"/>
          </p:cNvSpPr>
          <p:nvPr>
            <p:ph type="ftr" sz="quarter" idx="2"/>
          </p:nvPr>
        </p:nvSpPr>
        <p:spPr>
          <a:xfrm>
            <a:off x="2" y="6658664"/>
            <a:ext cx="4028440" cy="350520"/>
          </a:xfrm>
          <a:prstGeom prst="rect">
            <a:avLst/>
          </a:prstGeom>
        </p:spPr>
        <p:txBody>
          <a:bodyPr vert="horz" lIns="93166" tIns="46583" rIns="93166"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11" y="6658664"/>
            <a:ext cx="4028440" cy="350520"/>
          </a:xfrm>
          <a:prstGeom prst="rect">
            <a:avLst/>
          </a:prstGeom>
        </p:spPr>
        <p:txBody>
          <a:bodyPr vert="horz" lIns="93166" tIns="46583" rIns="93166" bIns="46583" rtlCol="0" anchor="b"/>
          <a:lstStyle>
            <a:lvl1pPr algn="r">
              <a:defRPr sz="1200"/>
            </a:lvl1pPr>
          </a:lstStyle>
          <a:p>
            <a:fld id="{5E23D7D9-2DE5-44F5-B7B2-63B7975589D0}" type="slidenum">
              <a:rPr lang="en-US" smtClean="0"/>
              <a:pPr/>
              <a:t>‹#›</a:t>
            </a:fld>
            <a:endParaRPr lang="en-US" dirty="0"/>
          </a:p>
        </p:txBody>
      </p:sp>
    </p:spTree>
    <p:extLst>
      <p:ext uri="{BB962C8B-B14F-4D97-AF65-F5344CB8AC3E}">
        <p14:creationId xmlns:p14="http://schemas.microsoft.com/office/powerpoint/2010/main" val="36428444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28440" cy="3505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5265811" y="1"/>
            <a:ext cx="4028440" cy="350520"/>
          </a:xfrm>
          <a:prstGeom prst="rect">
            <a:avLst/>
          </a:prstGeom>
        </p:spPr>
        <p:txBody>
          <a:bodyPr vert="horz" lIns="93166" tIns="46583" rIns="93166" bIns="46583" rtlCol="0"/>
          <a:lstStyle>
            <a:lvl1pPr algn="r">
              <a:defRPr sz="1200"/>
            </a:lvl1pPr>
          </a:lstStyle>
          <a:p>
            <a:fld id="{EE51AE11-624E-49BD-A8AA-FA86B3DA0A89}" type="datetimeFigureOut">
              <a:rPr lang="en-US" smtClean="0"/>
              <a:pPr/>
              <a:t>6/6/2016</a:t>
            </a:fld>
            <a:endParaRPr lang="en-US" dirty="0"/>
          </a:p>
        </p:txBody>
      </p:sp>
      <p:sp>
        <p:nvSpPr>
          <p:cNvPr id="4" name="Slide Image Placeholder 3"/>
          <p:cNvSpPr>
            <a:spLocks noGrp="1" noRot="1" noChangeAspect="1"/>
          </p:cNvSpPr>
          <p:nvPr>
            <p:ph type="sldImg" idx="2"/>
          </p:nvPr>
        </p:nvSpPr>
        <p:spPr>
          <a:xfrm>
            <a:off x="2895600" y="527050"/>
            <a:ext cx="3505200" cy="262890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929641" y="3329941"/>
            <a:ext cx="7437120" cy="3154680"/>
          </a:xfrm>
          <a:prstGeom prst="rect">
            <a:avLst/>
          </a:prstGeom>
        </p:spPr>
        <p:txBody>
          <a:bodyPr vert="horz" lIns="93166" tIns="46583" rIns="93166" bIns="465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658664"/>
            <a:ext cx="4028440" cy="350520"/>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11" y="6658664"/>
            <a:ext cx="4028440" cy="350520"/>
          </a:xfrm>
          <a:prstGeom prst="rect">
            <a:avLst/>
          </a:prstGeom>
        </p:spPr>
        <p:txBody>
          <a:bodyPr vert="horz" lIns="93166" tIns="46583" rIns="93166" bIns="46583" rtlCol="0" anchor="b"/>
          <a:lstStyle>
            <a:lvl1pPr algn="r">
              <a:defRPr sz="1200"/>
            </a:lvl1pPr>
          </a:lstStyle>
          <a:p>
            <a:fld id="{AB37D9F1-85C1-4865-99BA-DB24273BDFED}" type="slidenum">
              <a:rPr lang="en-US" smtClean="0"/>
              <a:pPr/>
              <a:t>‹#›</a:t>
            </a:fld>
            <a:endParaRPr lang="en-US" dirty="0"/>
          </a:p>
        </p:txBody>
      </p:sp>
    </p:spTree>
    <p:extLst>
      <p:ext uri="{BB962C8B-B14F-4D97-AF65-F5344CB8AC3E}">
        <p14:creationId xmlns:p14="http://schemas.microsoft.com/office/powerpoint/2010/main" val="266327075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aspe.hhs.gov/report/overlapping-eligibility-and-enrollment-human-services-and-health-programs-under-affordable-care-ac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aspe.hhs.gov/report/overlapping-eligibility-and-enrollment-human-services-and-health-programs-under-affordable-care-ac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08164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13</a:t>
            </a:fld>
            <a:endParaRPr lang="en-US"/>
          </a:p>
        </p:txBody>
      </p:sp>
    </p:spTree>
    <p:extLst>
      <p:ext uri="{BB962C8B-B14F-4D97-AF65-F5344CB8AC3E}">
        <p14:creationId xmlns:p14="http://schemas.microsoft.com/office/powerpoint/2010/main" val="3880049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14</a:t>
            </a:fld>
            <a:endParaRPr lang="en-US"/>
          </a:p>
        </p:txBody>
      </p:sp>
    </p:spTree>
    <p:extLst>
      <p:ext uri="{BB962C8B-B14F-4D97-AF65-F5344CB8AC3E}">
        <p14:creationId xmlns:p14="http://schemas.microsoft.com/office/powerpoint/2010/main" val="3880049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15</a:t>
            </a:fld>
            <a:endParaRPr lang="en-US"/>
          </a:p>
        </p:txBody>
      </p:sp>
    </p:spTree>
    <p:extLst>
      <p:ext uri="{BB962C8B-B14F-4D97-AF65-F5344CB8AC3E}">
        <p14:creationId xmlns:p14="http://schemas.microsoft.com/office/powerpoint/2010/main" val="3880049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AB37D9F1-85C1-4865-99BA-DB24273BDFED}" type="slidenum">
              <a:rPr lang="en-US" smtClean="0"/>
              <a:pPr/>
              <a:t>16</a:t>
            </a:fld>
            <a:endParaRPr lang="en-US"/>
          </a:p>
        </p:txBody>
      </p:sp>
    </p:spTree>
    <p:extLst>
      <p:ext uri="{BB962C8B-B14F-4D97-AF65-F5344CB8AC3E}">
        <p14:creationId xmlns:p14="http://schemas.microsoft.com/office/powerpoint/2010/main" val="4125029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19</a:t>
            </a:fld>
            <a:endParaRPr lang="en-US"/>
          </a:p>
        </p:txBody>
      </p:sp>
    </p:spTree>
    <p:extLst>
      <p:ext uri="{BB962C8B-B14F-4D97-AF65-F5344CB8AC3E}">
        <p14:creationId xmlns:p14="http://schemas.microsoft.com/office/powerpoint/2010/main" val="2220998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20</a:t>
            </a:fld>
            <a:endParaRPr lang="en-US"/>
          </a:p>
        </p:txBody>
      </p:sp>
    </p:spTree>
    <p:extLst>
      <p:ext uri="{BB962C8B-B14F-4D97-AF65-F5344CB8AC3E}">
        <p14:creationId xmlns:p14="http://schemas.microsoft.com/office/powerpoint/2010/main" val="2220998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-Talking point- Port freeze to begin on service initiation date</a:t>
            </a:r>
          </a:p>
        </p:txBody>
      </p:sp>
      <p:sp>
        <p:nvSpPr>
          <p:cNvPr id="4" name="Slide Number Placeholder 3"/>
          <p:cNvSpPr>
            <a:spLocks noGrp="1"/>
          </p:cNvSpPr>
          <p:nvPr>
            <p:ph type="sldNum" sz="quarter" idx="10"/>
          </p:nvPr>
        </p:nvSpPr>
        <p:spPr/>
        <p:txBody>
          <a:bodyPr/>
          <a:lstStyle/>
          <a:p>
            <a:fld id="{AB37D9F1-85C1-4865-99BA-DB24273BDFED}" type="slidenum">
              <a:rPr lang="en-US" smtClean="0"/>
              <a:pPr/>
              <a:t>21</a:t>
            </a:fld>
            <a:endParaRPr lang="en-US"/>
          </a:p>
        </p:txBody>
      </p:sp>
    </p:spTree>
    <p:extLst>
      <p:ext uri="{BB962C8B-B14F-4D97-AF65-F5344CB8AC3E}">
        <p14:creationId xmlns:p14="http://schemas.microsoft.com/office/powerpoint/2010/main" val="28204843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AB37D9F1-85C1-4865-99BA-DB24273BDFED}" type="slidenum">
              <a:rPr lang="en-US" smtClean="0"/>
              <a:pPr/>
              <a:t>22</a:t>
            </a:fld>
            <a:endParaRPr lang="en-US"/>
          </a:p>
        </p:txBody>
      </p:sp>
    </p:spTree>
    <p:extLst>
      <p:ext uri="{BB962C8B-B14F-4D97-AF65-F5344CB8AC3E}">
        <p14:creationId xmlns:p14="http://schemas.microsoft.com/office/powerpoint/2010/main" val="4125029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AB37D9F1-85C1-4865-99BA-DB24273BDFED}" type="slidenum">
              <a:rPr lang="en-US" smtClean="0"/>
              <a:pPr/>
              <a:t>23</a:t>
            </a:fld>
            <a:endParaRPr lang="en-US"/>
          </a:p>
        </p:txBody>
      </p:sp>
    </p:spTree>
    <p:extLst>
      <p:ext uri="{BB962C8B-B14F-4D97-AF65-F5344CB8AC3E}">
        <p14:creationId xmlns:p14="http://schemas.microsoft.com/office/powerpoint/2010/main" val="4125029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of webinar</a:t>
            </a:r>
            <a:r>
              <a:rPr lang="en-US" baseline="0" dirty="0" smtClean="0"/>
              <a:t> - the next day, June 8. </a:t>
            </a:r>
            <a:endParaRPr lang="en-US" dirty="0"/>
          </a:p>
        </p:txBody>
      </p:sp>
    </p:spTree>
    <p:extLst>
      <p:ext uri="{BB962C8B-B14F-4D97-AF65-F5344CB8AC3E}">
        <p14:creationId xmlns:p14="http://schemas.microsoft.com/office/powerpoint/2010/main" val="351784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1046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AB37D9F1-85C1-4865-99BA-DB24273BDFED}" type="slidenum">
              <a:rPr lang="en-US" smtClean="0"/>
              <a:pPr/>
              <a:t>3</a:t>
            </a:fld>
            <a:endParaRPr lang="en-US"/>
          </a:p>
        </p:txBody>
      </p:sp>
    </p:spTree>
    <p:extLst>
      <p:ext uri="{BB962C8B-B14F-4D97-AF65-F5344CB8AC3E}">
        <p14:creationId xmlns:p14="http://schemas.microsoft.com/office/powerpoint/2010/main" val="4125029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can show that the program has low participation from the programs that will be removed and overlapping eligibility between those removed.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hlinkClick r:id="rId3"/>
              </a:rPr>
              <a:t>*” For example, a LIHEAP recipient who is a child or adult has a 94 percent or 78 percent likelihood of Medicaid eligibility, respectively</a:t>
            </a:r>
            <a:endParaRPr lang="en-US" sz="1200" dirty="0" smtClean="0">
              <a:solidFill>
                <a:srgbClr val="FF0000"/>
              </a:solidFill>
            </a:endParaRPr>
          </a:p>
          <a:p>
            <a:endParaRPr lang="en-US" dirty="0"/>
          </a:p>
        </p:txBody>
      </p:sp>
    </p:spTree>
    <p:extLst>
      <p:ext uri="{BB962C8B-B14F-4D97-AF65-F5344CB8AC3E}">
        <p14:creationId xmlns:p14="http://schemas.microsoft.com/office/powerpoint/2010/main" val="3529220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can show that the program has low participation from the programs that will be removed and overlapping eligibility between those removed.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hlinkClick r:id="rId3"/>
              </a:rPr>
              <a:t>*” For example, a LIHEAP recipient who is a child or adult has a 94 percent or 78 percent likelihood of Medicaid eligibility, respectively</a:t>
            </a:r>
            <a:endParaRPr lang="en-US" sz="1200" dirty="0" smtClean="0">
              <a:solidFill>
                <a:srgbClr val="FF0000"/>
              </a:solidFill>
            </a:endParaRPr>
          </a:p>
          <a:p>
            <a:endParaRPr lang="en-US" dirty="0"/>
          </a:p>
        </p:txBody>
      </p:sp>
    </p:spTree>
    <p:extLst>
      <p:ext uri="{BB962C8B-B14F-4D97-AF65-F5344CB8AC3E}">
        <p14:creationId xmlns:p14="http://schemas.microsoft.com/office/powerpoint/2010/main" val="3529220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Topic</a:t>
            </a:r>
            <a:r>
              <a:rPr lang="en-US" baseline="0" dirty="0" smtClean="0"/>
              <a:t> owner &amp; presenter: Matt</a:t>
            </a:r>
            <a:endParaRPr lang="en-US" dirty="0" smtClean="0"/>
          </a:p>
          <a:p>
            <a:endParaRPr lang="en-US" dirty="0" smtClean="0"/>
          </a:p>
          <a:p>
            <a:r>
              <a:rPr lang="en-US" dirty="0" smtClean="0"/>
              <a:t>(1) Footnote 427: 47 CFR § 54.409(a). Consistent with the new annual eligibility rules, subscribers already enrolled prior to December 1, 2016 under any of the retired eligibility criteria will be eligible until their </a:t>
            </a:r>
            <a:r>
              <a:rPr lang="en-US" b="1" dirty="0" smtClean="0"/>
              <a:t>next</a:t>
            </a:r>
            <a:r>
              <a:rPr lang="en-US" dirty="0" smtClean="0"/>
              <a:t> recertification. </a:t>
            </a:r>
          </a:p>
          <a:p>
            <a:endParaRPr lang="en-US" i="1" dirty="0" smtClean="0"/>
          </a:p>
          <a:p>
            <a:r>
              <a:rPr lang="en-US" i="1" dirty="0" smtClean="0"/>
              <a:t>This has implications on 2016 recertification process if recertification is not initiated before new programs go into effect because the “next” recertification would be the 2016 recertification and as such subscribers would need to be recertified based on new programs, even though they enrolled prior to December 1, 2016</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8</a:t>
            </a:fld>
            <a:endParaRPr lang="en-US"/>
          </a:p>
        </p:txBody>
      </p:sp>
    </p:spTree>
    <p:extLst>
      <p:ext uri="{BB962C8B-B14F-4D97-AF65-F5344CB8AC3E}">
        <p14:creationId xmlns:p14="http://schemas.microsoft.com/office/powerpoint/2010/main" val="1055366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AB37D9F1-85C1-4865-99BA-DB24273BDFED}" type="slidenum">
              <a:rPr lang="en-US" smtClean="0"/>
              <a:pPr/>
              <a:t>9</a:t>
            </a:fld>
            <a:endParaRPr lang="en-US"/>
          </a:p>
        </p:txBody>
      </p:sp>
    </p:spTree>
    <p:extLst>
      <p:ext uri="{BB962C8B-B14F-4D97-AF65-F5344CB8AC3E}">
        <p14:creationId xmlns:p14="http://schemas.microsoft.com/office/powerpoint/2010/main" val="4125029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11</a:t>
            </a:fld>
            <a:endParaRPr lang="en-US"/>
          </a:p>
        </p:txBody>
      </p:sp>
    </p:spTree>
    <p:extLst>
      <p:ext uri="{BB962C8B-B14F-4D97-AF65-F5344CB8AC3E}">
        <p14:creationId xmlns:p14="http://schemas.microsoft.com/office/powerpoint/2010/main" val="1428812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178245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3"/>
          <p:cNvSpPr>
            <a:spLocks noGrp="1"/>
          </p:cNvSpPr>
          <p:nvPr>
            <p:ph type="body" sz="quarter" idx="10" hasCustomPrompt="1"/>
          </p:nvPr>
        </p:nvSpPr>
        <p:spPr>
          <a:xfrm>
            <a:off x="990600" y="2667000"/>
            <a:ext cx="7772400" cy="838200"/>
          </a:xfrm>
          <a:prstGeom prst="rect">
            <a:avLst/>
          </a:prstGeom>
        </p:spPr>
        <p:txBody>
          <a:bodyPr/>
          <a:lstStyle>
            <a:lvl1pPr marL="0" indent="0" algn="r">
              <a:buNone/>
              <a:defRPr sz="4400"/>
            </a:lvl1pPr>
          </a:lstStyle>
          <a:p>
            <a:pPr lvl="0"/>
            <a:r>
              <a:rPr lang="en-US" dirty="0" smtClean="0"/>
              <a:t>Program Title or Event Name</a:t>
            </a:r>
          </a:p>
        </p:txBody>
      </p:sp>
      <p:sp>
        <p:nvSpPr>
          <p:cNvPr id="11" name="Text Placeholder 3"/>
          <p:cNvSpPr>
            <a:spLocks noGrp="1"/>
          </p:cNvSpPr>
          <p:nvPr>
            <p:ph type="body" sz="quarter" idx="12" hasCustomPrompt="1"/>
          </p:nvPr>
        </p:nvSpPr>
        <p:spPr>
          <a:xfrm>
            <a:off x="990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marL="342900" marR="0" lvl="0" indent="-342900" algn="r" defTabSz="914400" rtl="0" eaLnBrk="1" fontAlgn="auto" latinLnBrk="0" hangingPunct="1">
              <a:lnSpc>
                <a:spcPct val="100000"/>
              </a:lnSpc>
              <a:spcBef>
                <a:spcPts val="0"/>
              </a:spcBef>
              <a:spcAft>
                <a:spcPts val="1200"/>
              </a:spcAft>
              <a:buClrTx/>
              <a:buSzTx/>
              <a:tabLst/>
              <a:defRPr/>
            </a:pPr>
            <a:r>
              <a:rPr lang="en-US" sz="2800" dirty="0" smtClean="0"/>
              <a:t>Date  I  Location</a:t>
            </a:r>
            <a:r>
              <a:rPr lang="en-US" sz="2800" baseline="0" dirty="0" smtClean="0"/>
              <a:t> (if applicable)</a:t>
            </a:r>
            <a:endParaRPr lang="en-US" sz="2800" dirty="0" smtClean="0"/>
          </a:p>
        </p:txBody>
      </p:sp>
      <p:sp>
        <p:nvSpPr>
          <p:cNvPr id="4" name="Title 3"/>
          <p:cNvSpPr>
            <a:spLocks noGrp="1"/>
          </p:cNvSpPr>
          <p:nvPr>
            <p:ph type="title" hasCustomPrompt="1"/>
          </p:nvPr>
        </p:nvSpPr>
        <p:spPr>
          <a:xfrm>
            <a:off x="990602" y="3505200"/>
            <a:ext cx="7738281" cy="914400"/>
          </a:xfrm>
          <a:prstGeom prst="rect">
            <a:avLst/>
          </a:prstGeom>
        </p:spPr>
        <p:txBody>
          <a:bodyPr/>
          <a:lstStyle>
            <a:lvl1pPr algn="r">
              <a:defRPr lang="en-US" sz="6000" b="1" kern="1200" baseline="0" dirty="0">
                <a:solidFill>
                  <a:schemeClr val="tx1"/>
                </a:solidFill>
                <a:latin typeface="+mn-lt"/>
                <a:ea typeface="+mn-ea"/>
                <a:cs typeface="+mn-cs"/>
              </a:defRPr>
            </a:lvl1pPr>
          </a:lstStyle>
          <a:p>
            <a:r>
              <a:rPr lang="en-US" dirty="0" smtClean="0"/>
              <a:t>Presentation Title</a:t>
            </a:r>
            <a:endParaRPr lang="en-US" dirty="0"/>
          </a:p>
        </p:txBody>
      </p:sp>
      <p:sp>
        <p:nvSpPr>
          <p:cNvPr id="8"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0" hasCustomPrompt="1"/>
          </p:nvPr>
        </p:nvSpPr>
        <p:spPr>
          <a:xfrm>
            <a:off x="990600" y="2667000"/>
            <a:ext cx="7772400" cy="838200"/>
          </a:xfrm>
          <a:prstGeom prst="rect">
            <a:avLst/>
          </a:prstGeom>
        </p:spPr>
        <p:txBody>
          <a:bodyPr/>
          <a:lstStyle>
            <a:lvl1pPr marL="0" indent="0" algn="r">
              <a:spcBef>
                <a:spcPts val="0"/>
              </a:spcBef>
              <a:buNone/>
              <a:defRPr sz="4400"/>
            </a:lvl1pPr>
          </a:lstStyle>
          <a:p>
            <a:pPr lvl="0"/>
            <a:r>
              <a:rPr lang="en-US" dirty="0" smtClean="0"/>
              <a:t>Presentation Title</a:t>
            </a:r>
          </a:p>
        </p:txBody>
      </p:sp>
      <p:sp>
        <p:nvSpPr>
          <p:cNvPr id="2" name="Title 1"/>
          <p:cNvSpPr>
            <a:spLocks noGrp="1"/>
          </p:cNvSpPr>
          <p:nvPr>
            <p:ph type="title" hasCustomPrompt="1"/>
          </p:nvPr>
        </p:nvSpPr>
        <p:spPr>
          <a:xfrm>
            <a:off x="990600" y="3498376"/>
            <a:ext cx="7772400" cy="997424"/>
          </a:xfrm>
          <a:prstGeom prst="rect">
            <a:avLst/>
          </a:prstGeom>
        </p:spPr>
        <p:txBody>
          <a:bodyPr/>
          <a:lstStyle>
            <a:lvl1pPr algn="r">
              <a:defRPr lang="en-US" sz="6000" b="1" kern="1200" dirty="0">
                <a:solidFill>
                  <a:schemeClr val="tx1"/>
                </a:solidFill>
                <a:latin typeface="+mn-lt"/>
                <a:ea typeface="+mn-ea"/>
                <a:cs typeface="+mn-cs"/>
              </a:defRPr>
            </a:lvl1pPr>
          </a:lstStyle>
          <a:p>
            <a:r>
              <a:rPr lang="en-US" dirty="0" smtClean="0"/>
              <a:t>Section Title</a:t>
            </a:r>
            <a:endParaRPr lang="en-US" dirty="0"/>
          </a:p>
        </p:txBody>
      </p:sp>
      <p:sp>
        <p:nvSpPr>
          <p:cNvPr id="6"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 Placeholder 15"/>
          <p:cNvSpPr>
            <a:spLocks noGrp="1"/>
          </p:cNvSpPr>
          <p:nvPr>
            <p:ph type="body" sz="quarter" idx="10"/>
          </p:nvPr>
        </p:nvSpPr>
        <p:spPr>
          <a:xfrm>
            <a:off x="457200" y="1828800"/>
            <a:ext cx="82296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3"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2" name="Title 1"/>
          <p:cNvSpPr>
            <a:spLocks noGrp="1"/>
          </p:cNvSpPr>
          <p:nvPr>
            <p:ph type="title"/>
          </p:nvPr>
        </p:nvSpPr>
        <p:spPr>
          <a:xfrm>
            <a:off x="457200" y="1219200"/>
            <a:ext cx="8229600" cy="609600"/>
          </a:xfrm>
          <a:prstGeom prst="rect">
            <a:avLst/>
          </a:prstGeom>
        </p:spPr>
        <p:txBody>
          <a:bodyPr/>
          <a:lstStyle>
            <a:lvl1pPr algn="l">
              <a:defRPr sz="2800" b="1" i="0" u="none">
                <a:solidFill>
                  <a:srgbClr val="0070C0"/>
                </a:solidFill>
                <a:latin typeface="+mj-lt"/>
              </a:defRPr>
            </a:lvl1pPr>
          </a:lstStyle>
          <a:p>
            <a:pPr lvl="0"/>
            <a:endParaRPr lang="en-US" dirty="0"/>
          </a:p>
        </p:txBody>
      </p:sp>
      <p:sp>
        <p:nvSpPr>
          <p:cNvPr id="3" name="TextBox 2"/>
          <p:cNvSpPr txBox="1"/>
          <p:nvPr userDrawn="1"/>
        </p:nvSpPr>
        <p:spPr>
          <a:xfrm>
            <a:off x="457200" y="6400800"/>
            <a:ext cx="4114800" cy="338554"/>
          </a:xfrm>
          <a:prstGeom prst="rect">
            <a:avLst/>
          </a:prstGeom>
          <a:noFill/>
        </p:spPr>
        <p:txBody>
          <a:bodyPr wrap="square" rtlCol="0">
            <a:spAutoFit/>
          </a:bodyPr>
          <a:lstStyle/>
          <a:p>
            <a:r>
              <a:rPr lang="en-US" sz="1600" dirty="0" smtClean="0">
                <a:solidFill>
                  <a:schemeClr val="bg1">
                    <a:lumMod val="50000"/>
                  </a:schemeClr>
                </a:solidFill>
              </a:rPr>
              <a:t>USAC  l  Lifeline Program</a:t>
            </a:r>
            <a:endParaRPr lang="en-US" sz="1600" dirty="0">
              <a:solidFill>
                <a:schemeClr val="bg1">
                  <a:lumMod val="50000"/>
                </a:schemeClr>
              </a:solidFill>
            </a:endParaRPr>
          </a:p>
        </p:txBody>
      </p:sp>
      <p:sp>
        <p:nvSpPr>
          <p:cNvPr id="8"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 Placeholder 15"/>
          <p:cNvSpPr>
            <a:spLocks noGrp="1"/>
          </p:cNvSpPr>
          <p:nvPr>
            <p:ph type="body" sz="quarter" idx="10"/>
          </p:nvPr>
        </p:nvSpPr>
        <p:spPr>
          <a:xfrm>
            <a:off x="457200" y="1828800"/>
            <a:ext cx="41148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4"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15" name="Text Placeholder 15"/>
          <p:cNvSpPr>
            <a:spLocks noGrp="1"/>
          </p:cNvSpPr>
          <p:nvPr>
            <p:ph type="body" sz="quarter" idx="13"/>
          </p:nvPr>
        </p:nvSpPr>
        <p:spPr>
          <a:xfrm>
            <a:off x="4572000" y="1828800"/>
            <a:ext cx="41148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8" name="Title 1"/>
          <p:cNvSpPr>
            <a:spLocks noGrp="1"/>
          </p:cNvSpPr>
          <p:nvPr>
            <p:ph type="title"/>
          </p:nvPr>
        </p:nvSpPr>
        <p:spPr>
          <a:xfrm>
            <a:off x="457200" y="1219200"/>
            <a:ext cx="8229600" cy="609600"/>
          </a:xfrm>
          <a:prstGeom prst="rect">
            <a:avLst/>
          </a:prstGeom>
        </p:spPr>
        <p:txBody>
          <a:bodyPr/>
          <a:lstStyle>
            <a:lvl1pPr algn="l">
              <a:defRPr sz="2800" b="1">
                <a:solidFill>
                  <a:srgbClr val="0070C0"/>
                </a:solidFill>
                <a:latin typeface="+mj-lt"/>
              </a:defRPr>
            </a:lvl1pPr>
          </a:lstStyle>
          <a:p>
            <a:pPr lvl="0"/>
            <a:endParaRPr lang="en-US" dirty="0"/>
          </a:p>
        </p:txBody>
      </p:sp>
      <p:sp>
        <p:nvSpPr>
          <p:cNvPr id="10"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2" hasCustomPrompt="1"/>
          </p:nvPr>
        </p:nvSpPr>
        <p:spPr>
          <a:xfrm>
            <a:off x="2362200" y="381000"/>
            <a:ext cx="63246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a:t>
            </a:fld>
            <a:endParaRPr lang="en-US"/>
          </a:p>
        </p:txBody>
      </p:sp>
    </p:spTree>
    <p:extLst>
      <p:ext uri="{BB962C8B-B14F-4D97-AF65-F5344CB8AC3E}">
        <p14:creationId xmlns:p14="http://schemas.microsoft.com/office/powerpoint/2010/main" val="42167833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3" name="Straight Connector 12"/>
          <p:cNvCxnSpPr/>
          <p:nvPr userDrawn="1"/>
        </p:nvCxnSpPr>
        <p:spPr>
          <a:xfrm>
            <a:off x="228601" y="914400"/>
            <a:ext cx="1828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txBox="1">
            <a:spLocks/>
          </p:cNvSpPr>
          <p:nvPr userDrawn="1"/>
        </p:nvSpPr>
        <p:spPr>
          <a:xfrm>
            <a:off x="490539" y="6400802"/>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9575" y="76200"/>
            <a:ext cx="2166851" cy="961103"/>
          </a:xfrm>
          <a:prstGeom prst="rect">
            <a:avLst/>
          </a:prstGeom>
        </p:spPr>
      </p:pic>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52" r:id="rId4"/>
    <p:sldLayoutId id="2147483653" r:id="rId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usac.org/li/about/outreach/default.aspx"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mailto:LifelineProgram@usac.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chart" Target="../charts/chart1.xml"/><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914400" y="2895600"/>
            <a:ext cx="7772400" cy="838200"/>
          </a:xfrm>
        </p:spPr>
        <p:txBody>
          <a:bodyPr/>
          <a:lstStyle/>
          <a:p>
            <a:r>
              <a:rPr lang="en-US" sz="3600" b="1" dirty="0" smtClean="0"/>
              <a:t>Lifeline Modernization and Consumers</a:t>
            </a:r>
            <a:endParaRPr lang="en-US" sz="3600" dirty="0"/>
          </a:p>
        </p:txBody>
      </p:sp>
      <p:sp>
        <p:nvSpPr>
          <p:cNvPr id="5" name="Title 4"/>
          <p:cNvSpPr>
            <a:spLocks noGrp="1"/>
          </p:cNvSpPr>
          <p:nvPr>
            <p:ph type="title"/>
          </p:nvPr>
        </p:nvSpPr>
        <p:spPr>
          <a:xfrm>
            <a:off x="381002" y="3505200"/>
            <a:ext cx="8347881" cy="914400"/>
          </a:xfrm>
        </p:spPr>
        <p:txBody>
          <a:bodyPr/>
          <a:lstStyle/>
          <a:p>
            <a:r>
              <a:rPr lang="en-US" sz="2800" dirty="0"/>
              <a:t>National Association of State Utility Consumer </a:t>
            </a:r>
            <a:r>
              <a:rPr lang="en-US" sz="2800" dirty="0" smtClean="0"/>
              <a:t>Advocates: Mid-Year </a:t>
            </a:r>
            <a:r>
              <a:rPr lang="en-US" sz="2800" dirty="0"/>
              <a:t>Meeting</a:t>
            </a:r>
            <a:endParaRPr lang="en-US" sz="4000" dirty="0"/>
          </a:p>
        </p:txBody>
      </p:sp>
      <p:sp>
        <p:nvSpPr>
          <p:cNvPr id="3" name="Text Placeholder 2"/>
          <p:cNvSpPr>
            <a:spLocks noGrp="1"/>
          </p:cNvSpPr>
          <p:nvPr>
            <p:ph type="body" sz="quarter" idx="12"/>
          </p:nvPr>
        </p:nvSpPr>
        <p:spPr>
          <a:xfrm>
            <a:off x="990600" y="5257800"/>
            <a:ext cx="7772400" cy="838200"/>
          </a:xfrm>
        </p:spPr>
        <p:txBody>
          <a:bodyPr/>
          <a:lstStyle/>
          <a:p>
            <a:r>
              <a:rPr lang="en-US" dirty="0" smtClean="0"/>
              <a:t>Michelle Garber, VP Lifeline, USAC</a:t>
            </a:r>
          </a:p>
          <a:p>
            <a:r>
              <a:rPr lang="en-US" dirty="0" smtClean="0"/>
              <a:t>Tuesday, June 7, 2016</a:t>
            </a:r>
            <a:endParaRPr lang="en-US" dirty="0"/>
          </a:p>
        </p:txBody>
      </p:sp>
    </p:spTree>
    <p:extLst>
      <p:ext uri="{BB962C8B-B14F-4D97-AF65-F5344CB8AC3E}">
        <p14:creationId xmlns:p14="http://schemas.microsoft.com/office/powerpoint/2010/main" val="3845211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Creation of a </a:t>
            </a:r>
          </a:p>
          <a:p>
            <a:r>
              <a:rPr lang="en-US" dirty="0" smtClean="0"/>
              <a:t>National Eligibility Verifier</a:t>
            </a:r>
          </a:p>
          <a:p>
            <a:r>
              <a:rPr lang="en-US" dirty="0" smtClean="0"/>
              <a:t> </a:t>
            </a:r>
            <a:endParaRPr lang="en-US" dirty="0"/>
          </a:p>
        </p:txBody>
      </p:sp>
      <p:sp>
        <p:nvSpPr>
          <p:cNvPr id="3"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10</a:t>
            </a:fld>
            <a:endParaRPr lang="en-US"/>
          </a:p>
        </p:txBody>
      </p:sp>
      <p:sp>
        <p:nvSpPr>
          <p:cNvPr id="4" name="TextBox 3"/>
          <p:cNvSpPr txBox="1"/>
          <p:nvPr/>
        </p:nvSpPr>
        <p:spPr>
          <a:xfrm>
            <a:off x="457200" y="6400800"/>
            <a:ext cx="4114800" cy="338554"/>
          </a:xfrm>
          <a:prstGeom prst="rect">
            <a:avLst/>
          </a:prstGeom>
          <a:noFill/>
        </p:spPr>
        <p:txBody>
          <a:bodyPr wrap="square" rtlCol="0">
            <a:spAutoFit/>
          </a:bodyPr>
          <a:lstStyle/>
          <a:p>
            <a:r>
              <a:rPr lang="en-US" sz="1600" dirty="0" smtClean="0">
                <a:solidFill>
                  <a:schemeClr val="bg1">
                    <a:lumMod val="50000"/>
                  </a:schemeClr>
                </a:solidFill>
              </a:rPr>
              <a:t>USAC  l  Lifeline Program</a:t>
            </a:r>
            <a:endParaRPr lang="en-US" sz="1600" dirty="0">
              <a:solidFill>
                <a:schemeClr val="bg1">
                  <a:lumMod val="50000"/>
                </a:schemeClr>
              </a:solidFill>
            </a:endParaRPr>
          </a:p>
        </p:txBody>
      </p:sp>
    </p:spTree>
    <p:extLst>
      <p:ext uri="{BB962C8B-B14F-4D97-AF65-F5344CB8AC3E}">
        <p14:creationId xmlns:p14="http://schemas.microsoft.com/office/powerpoint/2010/main" val="344358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371600"/>
            <a:ext cx="8229600" cy="4343400"/>
          </a:xfrm>
        </p:spPr>
        <p:txBody>
          <a:bodyPr/>
          <a:lstStyle/>
          <a:p>
            <a:pPr marL="0" lvl="0" indent="0">
              <a:buNone/>
            </a:pPr>
            <a:r>
              <a:rPr lang="en-US" sz="2400" b="1" dirty="0" smtClean="0"/>
              <a:t>Objective:</a:t>
            </a:r>
          </a:p>
          <a:p>
            <a:r>
              <a:rPr lang="en-US" sz="2400" dirty="0" smtClean="0"/>
              <a:t>Facilitating consumer choice and improving the enrollment process</a:t>
            </a:r>
          </a:p>
          <a:p>
            <a:pPr marL="0" indent="0">
              <a:buNone/>
            </a:pPr>
            <a:endParaRPr lang="en-US" sz="2400" b="1" dirty="0" smtClean="0"/>
          </a:p>
          <a:p>
            <a:pPr marL="0" indent="0">
              <a:buNone/>
            </a:pPr>
            <a:r>
              <a:rPr lang="en-US" sz="2400" b="1" dirty="0" smtClean="0"/>
              <a:t>Functions:</a:t>
            </a:r>
          </a:p>
          <a:p>
            <a:r>
              <a:rPr lang="en-US" sz="2400" dirty="0" smtClean="0"/>
              <a:t>Determination of subscriber eligibility</a:t>
            </a:r>
          </a:p>
          <a:p>
            <a:r>
              <a:rPr lang="en-US" sz="2400" dirty="0" smtClean="0"/>
              <a:t>Population of the Lifeline Eligibility Database (LED)</a:t>
            </a:r>
          </a:p>
          <a:p>
            <a:r>
              <a:rPr lang="en-US" sz="2400" dirty="0" smtClean="0"/>
              <a:t>Default basis for determining support payments</a:t>
            </a:r>
          </a:p>
          <a:p>
            <a:pPr marL="0" indent="0">
              <a:buNone/>
            </a:pPr>
            <a:endParaRPr lang="en-US" sz="2400" dirty="0" smtClean="0"/>
          </a:p>
          <a:p>
            <a:pPr marL="0" indent="0">
              <a:buNone/>
            </a:pPr>
            <a:endParaRPr lang="en-US" sz="2400" dirty="0" smtClean="0"/>
          </a:p>
          <a:p>
            <a:endParaRPr lang="en-US" dirty="0"/>
          </a:p>
          <a:p>
            <a:pPr lvl="1"/>
            <a:endParaRPr lang="en-US" dirty="0" smtClean="0"/>
          </a:p>
        </p:txBody>
      </p:sp>
      <p:sp>
        <p:nvSpPr>
          <p:cNvPr id="3" name="Text Placeholder 2"/>
          <p:cNvSpPr>
            <a:spLocks noGrp="1"/>
          </p:cNvSpPr>
          <p:nvPr>
            <p:ph type="body" sz="quarter" idx="12"/>
          </p:nvPr>
        </p:nvSpPr>
        <p:spPr/>
        <p:txBody>
          <a:bodyPr/>
          <a:lstStyle/>
          <a:p>
            <a:r>
              <a:rPr lang="en-US" dirty="0" smtClean="0"/>
              <a:t>National Verifier</a:t>
            </a:r>
            <a:endParaRPr lang="en-US" dirty="0"/>
          </a:p>
        </p:txBody>
      </p:sp>
      <p:sp>
        <p:nvSpPr>
          <p:cNvPr id="4"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11</a:t>
            </a:fld>
            <a:endParaRPr lang="en-US"/>
          </a:p>
        </p:txBody>
      </p:sp>
    </p:spTree>
    <p:extLst>
      <p:ext uri="{BB962C8B-B14F-4D97-AF65-F5344CB8AC3E}">
        <p14:creationId xmlns:p14="http://schemas.microsoft.com/office/powerpoint/2010/main" val="4005929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868511168"/>
              </p:ext>
            </p:extLst>
          </p:nvPr>
        </p:nvGraphicFramePr>
        <p:xfrm>
          <a:off x="457200" y="990600"/>
          <a:ext cx="8382000" cy="2590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p:cNvSpPr>
            <a:spLocks noGrp="1"/>
          </p:cNvSpPr>
          <p:nvPr>
            <p:ph type="body" sz="quarter" idx="12"/>
          </p:nvPr>
        </p:nvSpPr>
        <p:spPr/>
        <p:txBody>
          <a:bodyPr/>
          <a:lstStyle/>
          <a:p>
            <a:r>
              <a:rPr lang="en-US" dirty="0"/>
              <a:t>National </a:t>
            </a:r>
            <a:r>
              <a:rPr lang="en-US" dirty="0" smtClean="0"/>
              <a:t>Verifier</a:t>
            </a:r>
            <a:endParaRPr lang="en-US" dirty="0"/>
          </a:p>
        </p:txBody>
      </p:sp>
      <p:sp>
        <p:nvSpPr>
          <p:cNvPr id="6" name="TextBox 5"/>
          <p:cNvSpPr txBox="1"/>
          <p:nvPr/>
        </p:nvSpPr>
        <p:spPr>
          <a:xfrm>
            <a:off x="685800" y="990600"/>
            <a:ext cx="7924800" cy="707886"/>
          </a:xfrm>
          <a:prstGeom prst="rect">
            <a:avLst/>
          </a:prstGeom>
          <a:noFill/>
        </p:spPr>
        <p:txBody>
          <a:bodyPr wrap="square" rtlCol="0">
            <a:spAutoFit/>
          </a:bodyPr>
          <a:lstStyle/>
          <a:p>
            <a:pPr algn="ctr"/>
            <a:r>
              <a:rPr lang="en-US" sz="4000" b="1" dirty="0" smtClean="0">
                <a:solidFill>
                  <a:srgbClr val="0070C0"/>
                </a:solidFill>
              </a:rPr>
              <a:t>Current State: Carrier</a:t>
            </a:r>
            <a:endParaRPr lang="en-US" sz="4000" b="1" dirty="0">
              <a:solidFill>
                <a:srgbClr val="0070C0"/>
              </a:solidFill>
            </a:endParaRPr>
          </a:p>
        </p:txBody>
      </p:sp>
      <p:graphicFrame>
        <p:nvGraphicFramePr>
          <p:cNvPr id="8" name="Diagram 7"/>
          <p:cNvGraphicFramePr/>
          <p:nvPr>
            <p:extLst>
              <p:ext uri="{D42A27DB-BD31-4B8C-83A1-F6EECF244321}">
                <p14:modId xmlns:p14="http://schemas.microsoft.com/office/powerpoint/2010/main" val="3622368626"/>
              </p:ext>
            </p:extLst>
          </p:nvPr>
        </p:nvGraphicFramePr>
        <p:xfrm>
          <a:off x="457200" y="3657600"/>
          <a:ext cx="8382000" cy="267490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p:cNvSpPr txBox="1"/>
          <p:nvPr/>
        </p:nvSpPr>
        <p:spPr>
          <a:xfrm>
            <a:off x="675640" y="3733800"/>
            <a:ext cx="7924800" cy="707886"/>
          </a:xfrm>
          <a:prstGeom prst="rect">
            <a:avLst/>
          </a:prstGeom>
          <a:noFill/>
        </p:spPr>
        <p:txBody>
          <a:bodyPr wrap="square" rtlCol="0">
            <a:spAutoFit/>
          </a:bodyPr>
          <a:lstStyle/>
          <a:p>
            <a:pPr algn="ctr"/>
            <a:r>
              <a:rPr lang="en-US" sz="4000" b="1" dirty="0">
                <a:solidFill>
                  <a:srgbClr val="0070C0"/>
                </a:solidFill>
              </a:rPr>
              <a:t>Future State: National Verifier</a:t>
            </a:r>
          </a:p>
        </p:txBody>
      </p:sp>
      <p:sp>
        <p:nvSpPr>
          <p:cNvPr id="7"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12</a:t>
            </a:fld>
            <a:endParaRPr lang="en-US"/>
          </a:p>
        </p:txBody>
      </p:sp>
    </p:spTree>
    <p:extLst>
      <p:ext uri="{BB962C8B-B14F-4D97-AF65-F5344CB8AC3E}">
        <p14:creationId xmlns:p14="http://schemas.microsoft.com/office/powerpoint/2010/main" val="979556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a:p>
            <a:pPr lvl="1"/>
            <a:endParaRPr lang="en-US" dirty="0" smtClean="0"/>
          </a:p>
        </p:txBody>
      </p:sp>
      <p:sp>
        <p:nvSpPr>
          <p:cNvPr id="3" name="Text Placeholder 2"/>
          <p:cNvSpPr>
            <a:spLocks noGrp="1"/>
          </p:cNvSpPr>
          <p:nvPr>
            <p:ph type="body" sz="quarter" idx="12"/>
          </p:nvPr>
        </p:nvSpPr>
        <p:spPr/>
        <p:txBody>
          <a:bodyPr/>
          <a:lstStyle/>
          <a:p>
            <a:r>
              <a:rPr lang="en-US" dirty="0" smtClean="0"/>
              <a:t>National Verifier</a:t>
            </a:r>
            <a:endParaRPr lang="en-US" dirty="0"/>
          </a:p>
        </p:txBody>
      </p:sp>
      <p:sp>
        <p:nvSpPr>
          <p:cNvPr id="4" name="Title 3"/>
          <p:cNvSpPr>
            <a:spLocks noGrp="1"/>
          </p:cNvSpPr>
          <p:nvPr>
            <p:ph type="title"/>
          </p:nvPr>
        </p:nvSpPr>
        <p:spPr/>
        <p:txBody>
          <a:bodyPr/>
          <a:lstStyle/>
          <a:p>
            <a:r>
              <a:rPr lang="en-US" dirty="0" smtClean="0"/>
              <a:t>National Verifier Phase-in</a:t>
            </a:r>
            <a:endParaRPr lang="en-US" dirty="0"/>
          </a:p>
        </p:txBody>
      </p:sp>
      <p:graphicFrame>
        <p:nvGraphicFramePr>
          <p:cNvPr id="5" name="Diagram 4"/>
          <p:cNvGraphicFramePr/>
          <p:nvPr>
            <p:extLst>
              <p:ext uri="{D42A27DB-BD31-4B8C-83A1-F6EECF244321}">
                <p14:modId xmlns:p14="http://schemas.microsoft.com/office/powerpoint/2010/main" val="3765715199"/>
              </p:ext>
            </p:extLst>
          </p:nvPr>
        </p:nvGraphicFramePr>
        <p:xfrm>
          <a:off x="152400" y="1828800"/>
          <a:ext cx="8839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13</a:t>
            </a:fld>
            <a:endParaRPr lang="en-US"/>
          </a:p>
        </p:txBody>
      </p:sp>
    </p:spTree>
    <p:extLst>
      <p:ext uri="{BB962C8B-B14F-4D97-AF65-F5344CB8AC3E}">
        <p14:creationId xmlns:p14="http://schemas.microsoft.com/office/powerpoint/2010/main" val="3916481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National Verifier</a:t>
            </a:r>
            <a:endParaRPr lang="en-US" dirty="0"/>
          </a:p>
        </p:txBody>
      </p:sp>
      <p:sp>
        <p:nvSpPr>
          <p:cNvPr id="4" name="Title 3"/>
          <p:cNvSpPr>
            <a:spLocks noGrp="1"/>
          </p:cNvSpPr>
          <p:nvPr>
            <p:ph type="title"/>
          </p:nvPr>
        </p:nvSpPr>
        <p:spPr>
          <a:xfrm>
            <a:off x="457200" y="990600"/>
            <a:ext cx="8229600" cy="609600"/>
          </a:xfrm>
        </p:spPr>
        <p:txBody>
          <a:bodyPr/>
          <a:lstStyle/>
          <a:p>
            <a:r>
              <a:rPr lang="en-US" dirty="0" smtClean="0"/>
              <a:t>Connecting to program data can help us automate eligibility determinations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19802955"/>
              </p:ext>
            </p:extLst>
          </p:nvPr>
        </p:nvGraphicFramePr>
        <p:xfrm>
          <a:off x="533400" y="1905000"/>
          <a:ext cx="8077200" cy="4104304"/>
        </p:xfrm>
        <a:graphic>
          <a:graphicData uri="http://schemas.openxmlformats.org/drawingml/2006/table">
            <a:tbl>
              <a:tblPr firstRow="1" bandRow="1"/>
              <a:tblGrid>
                <a:gridCol w="3276600"/>
                <a:gridCol w="4800600"/>
              </a:tblGrid>
              <a:tr h="30436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dirty="0" smtClean="0">
                          <a:latin typeface="+mn-lt"/>
                          <a:cs typeface="Times New Roman" panose="02020603050405020304" pitchFamily="18" charset="0"/>
                        </a:rPr>
                        <a:t>Eligibility</a:t>
                      </a:r>
                      <a:r>
                        <a:rPr lang="en-US" sz="2000" baseline="0" dirty="0" smtClean="0">
                          <a:latin typeface="+mn-lt"/>
                          <a:cs typeface="Times New Roman" panose="02020603050405020304" pitchFamily="18" charset="0"/>
                        </a:rPr>
                        <a:t> Criteria</a:t>
                      </a:r>
                      <a:endParaRPr lang="en-US" sz="2000" dirty="0">
                        <a:latin typeface="+mn-lt"/>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dirty="0" smtClean="0">
                          <a:latin typeface="+mn-lt"/>
                          <a:cs typeface="Times New Roman" panose="02020603050405020304" pitchFamily="18" charset="0"/>
                        </a:rPr>
                        <a:t>Data Source</a:t>
                      </a:r>
                      <a:endParaRPr lang="en-US" sz="2000" dirty="0">
                        <a:latin typeface="+mn-lt"/>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0C0"/>
                    </a:solidFill>
                  </a:tcPr>
                </a:tc>
              </a:tr>
              <a:tr h="55036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Federal Public Housing </a:t>
                      </a:r>
                    </a:p>
                    <a:p>
                      <a:r>
                        <a:rPr lang="en-US" sz="2000" dirty="0" smtClean="0">
                          <a:latin typeface="+mn-lt"/>
                          <a:cs typeface="Times New Roman" panose="02020603050405020304" pitchFamily="18" charset="0"/>
                        </a:rPr>
                        <a:t>Assistance</a:t>
                      </a:r>
                      <a:endParaRPr lang="en-US" sz="2000" dirty="0">
                        <a:latin typeface="+mn-lt"/>
                        <a:cs typeface="Times New Roman" panose="02020603050405020304" pitchFamily="18"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Federal</a:t>
                      </a:r>
                      <a:r>
                        <a:rPr lang="en-US" sz="2000" baseline="0" dirty="0" smtClean="0">
                          <a:latin typeface="+mn-lt"/>
                          <a:cs typeface="Times New Roman" panose="02020603050405020304" pitchFamily="18" charset="0"/>
                        </a:rPr>
                        <a:t> Dept. of Housing &amp; Urban Development</a:t>
                      </a:r>
                      <a:endParaRPr lang="en-US" sz="2000" dirty="0">
                        <a:latin typeface="+mn-lt"/>
                        <a:cs typeface="Times New Roman" panose="02020603050405020304" pitchFamily="18"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tr>
              <a:tr h="56287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Veterans Pension</a:t>
                      </a:r>
                      <a:r>
                        <a:rPr lang="en-US" sz="2000" baseline="0" dirty="0" smtClean="0">
                          <a:latin typeface="+mn-lt"/>
                          <a:cs typeface="Times New Roman" panose="02020603050405020304" pitchFamily="18" charset="0"/>
                        </a:rPr>
                        <a:t> / </a:t>
                      </a:r>
                    </a:p>
                    <a:p>
                      <a:r>
                        <a:rPr lang="en-US" sz="2000" dirty="0" smtClean="0">
                          <a:latin typeface="+mn-lt"/>
                          <a:cs typeface="Times New Roman" panose="02020603050405020304" pitchFamily="18" charset="0"/>
                        </a:rPr>
                        <a:t>Survivors Benefit</a:t>
                      </a:r>
                      <a:endParaRPr lang="en-US" sz="2000" dirty="0">
                        <a:latin typeface="+mn-lt"/>
                        <a:cs typeface="Times New Roman" panose="02020603050405020304" pitchFamily="18"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Federal</a:t>
                      </a:r>
                      <a:r>
                        <a:rPr lang="en-US" sz="2000" baseline="0" dirty="0" smtClean="0">
                          <a:latin typeface="+mn-lt"/>
                          <a:cs typeface="Times New Roman" panose="02020603050405020304" pitchFamily="18" charset="0"/>
                        </a:rPr>
                        <a:t> Dept. of Veterans Affairs</a:t>
                      </a:r>
                      <a:endParaRPr lang="en-US" sz="2000" dirty="0">
                        <a:latin typeface="+mn-lt"/>
                        <a:cs typeface="Times New Roman" panose="02020603050405020304" pitchFamily="18"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lumMod val="20000"/>
                        <a:lumOff val="80000"/>
                      </a:schemeClr>
                    </a:solidFill>
                  </a:tcPr>
                </a:tc>
              </a:tr>
              <a:tr h="75049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SNAP &amp; Medicaid</a:t>
                      </a:r>
                      <a:endParaRPr lang="en-US" sz="2000" dirty="0">
                        <a:latin typeface="+mn-lt"/>
                        <a:cs typeface="Times New Roman" panose="02020603050405020304" pitchFamily="18"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State Depts. of Health and Human Services, Social</a:t>
                      </a:r>
                      <a:r>
                        <a:rPr lang="en-US" sz="2000" baseline="0" dirty="0" smtClean="0">
                          <a:latin typeface="+mn-lt"/>
                          <a:cs typeface="Times New Roman" panose="02020603050405020304" pitchFamily="18" charset="0"/>
                        </a:rPr>
                        <a:t> Services, or PUCs</a:t>
                      </a:r>
                      <a:endParaRPr lang="en-US" sz="2000" dirty="0">
                        <a:latin typeface="+mn-lt"/>
                        <a:cs typeface="Times New Roman" panose="02020603050405020304" pitchFamily="18"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40874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SSI</a:t>
                      </a:r>
                      <a:endParaRPr lang="en-US" sz="2000" dirty="0">
                        <a:latin typeface="+mn-lt"/>
                        <a:cs typeface="Times New Roman" panose="02020603050405020304" pitchFamily="18" charset="0"/>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Social Security Administration</a:t>
                      </a:r>
                      <a:endParaRPr lang="en-US" sz="2000" dirty="0">
                        <a:latin typeface="+mn-lt"/>
                        <a:cs typeface="Times New Roman" panose="02020603050405020304" pitchFamily="18"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810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Tribal Eligibility</a:t>
                      </a:r>
                      <a:endParaRPr lang="en-US" sz="2000" dirty="0">
                        <a:latin typeface="+mn-lt"/>
                        <a:cs typeface="Times New Roman" panose="02020603050405020304" pitchFamily="18" charset="0"/>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Research in progress</a:t>
                      </a:r>
                      <a:endParaRPr lang="en-US" sz="2000" dirty="0">
                        <a:latin typeface="+mn-lt"/>
                        <a:cs typeface="Times New Roman" panose="02020603050405020304" pitchFamily="18"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75049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Income Verification</a:t>
                      </a:r>
                      <a:endParaRPr lang="en-US" sz="2000" dirty="0">
                        <a:latin typeface="+mn-lt"/>
                        <a:cs typeface="Times New Roman" panose="02020603050405020304" pitchFamily="18"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mn-lt"/>
                          <a:cs typeface="Times New Roman" panose="02020603050405020304" pitchFamily="18" charset="0"/>
                        </a:rPr>
                        <a:t>Research</a:t>
                      </a:r>
                      <a:r>
                        <a:rPr lang="en-US" sz="2000" baseline="0" dirty="0" smtClean="0">
                          <a:latin typeface="+mn-lt"/>
                          <a:cs typeface="Times New Roman" panose="02020603050405020304" pitchFamily="18" charset="0"/>
                        </a:rPr>
                        <a:t> in progress</a:t>
                      </a:r>
                      <a:endParaRPr lang="en-US" sz="2000" dirty="0">
                        <a:latin typeface="+mn-lt"/>
                        <a:cs typeface="Times New Roman" panose="02020603050405020304" pitchFamily="18" charset="0"/>
                      </a:endParaRP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tx2">
                        <a:lumMod val="20000"/>
                        <a:lumOff val="80000"/>
                      </a:schemeClr>
                    </a:solidFill>
                  </a:tcPr>
                </a:tc>
              </a:tr>
            </a:tbl>
          </a:graphicData>
        </a:graphic>
      </p:graphicFrame>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14</a:t>
            </a:fld>
            <a:endParaRPr lang="en-US"/>
          </a:p>
        </p:txBody>
      </p:sp>
    </p:spTree>
    <p:extLst>
      <p:ext uri="{BB962C8B-B14F-4D97-AF65-F5344CB8AC3E}">
        <p14:creationId xmlns:p14="http://schemas.microsoft.com/office/powerpoint/2010/main" val="2524941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371600"/>
            <a:ext cx="8229600" cy="4343400"/>
          </a:xfrm>
        </p:spPr>
        <p:txBody>
          <a:bodyPr/>
          <a:lstStyle/>
          <a:p>
            <a:pPr marL="0" lvl="0" indent="0">
              <a:buNone/>
            </a:pPr>
            <a:r>
              <a:rPr lang="en-US" sz="2400" b="1" dirty="0" smtClean="0"/>
              <a:t>So far, USAC has spoken with:</a:t>
            </a:r>
          </a:p>
          <a:p>
            <a:r>
              <a:rPr lang="en-US" sz="2400" dirty="0" smtClean="0"/>
              <a:t>6 Federal Agencies</a:t>
            </a:r>
          </a:p>
          <a:p>
            <a:r>
              <a:rPr lang="en-US" sz="2400" dirty="0" smtClean="0"/>
              <a:t>16 individual states, including PUCs and departments of social services</a:t>
            </a:r>
          </a:p>
          <a:p>
            <a:r>
              <a:rPr lang="en-US" sz="2400" dirty="0" smtClean="0"/>
              <a:t>10 vendors in the eligibility space</a:t>
            </a:r>
          </a:p>
          <a:p>
            <a:r>
              <a:rPr lang="en-US" sz="2400" dirty="0" smtClean="0"/>
              <a:t>A number of member organizations that represent our stakeholder community, such as NARUC, NASUCA, and several public interest groups</a:t>
            </a:r>
          </a:p>
          <a:p>
            <a:endParaRPr lang="en-US" sz="2400" dirty="0" smtClean="0"/>
          </a:p>
        </p:txBody>
      </p:sp>
      <p:sp>
        <p:nvSpPr>
          <p:cNvPr id="3" name="Text Placeholder 2"/>
          <p:cNvSpPr>
            <a:spLocks noGrp="1"/>
          </p:cNvSpPr>
          <p:nvPr>
            <p:ph type="body" sz="quarter" idx="12"/>
          </p:nvPr>
        </p:nvSpPr>
        <p:spPr/>
        <p:txBody>
          <a:bodyPr/>
          <a:lstStyle/>
          <a:p>
            <a:r>
              <a:rPr lang="en-US" dirty="0" smtClean="0"/>
              <a:t>National Verifier</a:t>
            </a:r>
            <a:endParaRPr lang="en-US" dirty="0"/>
          </a:p>
        </p:txBody>
      </p:sp>
      <p:sp>
        <p:nvSpPr>
          <p:cNvPr id="5" name="TextBox 4"/>
          <p:cNvSpPr txBox="1"/>
          <p:nvPr/>
        </p:nvSpPr>
        <p:spPr>
          <a:xfrm>
            <a:off x="685800" y="5361057"/>
            <a:ext cx="7772400" cy="707886"/>
          </a:xfrm>
          <a:prstGeom prst="rect">
            <a:avLst/>
          </a:prstGeom>
          <a:noFill/>
          <a:ln>
            <a:solidFill>
              <a:schemeClr val="tx1"/>
            </a:solidFill>
          </a:ln>
        </p:spPr>
        <p:txBody>
          <a:bodyPr wrap="square" rtlCol="0">
            <a:spAutoFit/>
          </a:bodyPr>
          <a:lstStyle/>
          <a:p>
            <a:pPr algn="ctr"/>
            <a:r>
              <a:rPr lang="en-US" sz="2000" b="1" dirty="0">
                <a:solidFill>
                  <a:srgbClr val="0070C0"/>
                </a:solidFill>
                <a:cs typeface="Times New Roman" panose="02020603050405020304" pitchFamily="18" charset="0"/>
              </a:rPr>
              <a:t>We are committed to a collaborative approach to working with our federal, state, carrier, and consumer </a:t>
            </a:r>
            <a:r>
              <a:rPr lang="en-US" sz="2000" b="1" dirty="0" smtClean="0">
                <a:solidFill>
                  <a:srgbClr val="0070C0"/>
                </a:solidFill>
                <a:cs typeface="Times New Roman" panose="02020603050405020304" pitchFamily="18" charset="0"/>
              </a:rPr>
              <a:t>stakeholders</a:t>
            </a:r>
            <a:endParaRPr lang="en-US" dirty="0">
              <a:solidFill>
                <a:srgbClr val="0070C0"/>
              </a:solidFill>
            </a:endParaRPr>
          </a:p>
        </p:txBody>
      </p:sp>
      <p:sp>
        <p:nvSpPr>
          <p:cNvPr id="6"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15</a:t>
            </a:fld>
            <a:endParaRPr lang="en-US"/>
          </a:p>
        </p:txBody>
      </p:sp>
    </p:spTree>
    <p:extLst>
      <p:ext uri="{BB962C8B-B14F-4D97-AF65-F5344CB8AC3E}">
        <p14:creationId xmlns:p14="http://schemas.microsoft.com/office/powerpoint/2010/main" val="623505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447800"/>
            <a:ext cx="8229600" cy="4343400"/>
          </a:xfrm>
        </p:spPr>
        <p:txBody>
          <a:bodyPr/>
          <a:lstStyle/>
          <a:p>
            <a:pPr marL="571500" indent="-514350"/>
            <a:r>
              <a:rPr lang="en-US" sz="2800" dirty="0" smtClean="0"/>
              <a:t>Consumers need to be familiarized with USAC as the National Verifier</a:t>
            </a:r>
          </a:p>
          <a:p>
            <a:pPr marL="571500" indent="-514350"/>
            <a:endParaRPr lang="en-US" sz="800" dirty="0" smtClean="0"/>
          </a:p>
          <a:p>
            <a:pPr marL="571500" indent="-514350"/>
            <a:r>
              <a:rPr lang="en-US" sz="2800" dirty="0" smtClean="0"/>
              <a:t>Processes must be optimized in ways that work best for consumers</a:t>
            </a:r>
          </a:p>
          <a:p>
            <a:pPr marL="571500" indent="-514350"/>
            <a:endParaRPr lang="en-US" sz="800" dirty="0"/>
          </a:p>
          <a:p>
            <a:pPr marL="571500" indent="-514350"/>
            <a:r>
              <a:rPr lang="en-US" sz="2800" dirty="0" smtClean="0"/>
              <a:t>A friendly and streamlined process is needed for eligibility determination disputes</a:t>
            </a:r>
            <a:endParaRPr lang="en-US" sz="800" dirty="0" smtClean="0"/>
          </a:p>
        </p:txBody>
      </p:sp>
      <p:sp>
        <p:nvSpPr>
          <p:cNvPr id="3" name="Text Placeholder 2"/>
          <p:cNvSpPr>
            <a:spLocks noGrp="1"/>
          </p:cNvSpPr>
          <p:nvPr>
            <p:ph type="body" sz="quarter" idx="12"/>
          </p:nvPr>
        </p:nvSpPr>
        <p:spPr/>
        <p:txBody>
          <a:bodyPr/>
          <a:lstStyle/>
          <a:p>
            <a:r>
              <a:rPr lang="en-US" dirty="0" smtClean="0"/>
              <a:t>Consumer Impacts</a:t>
            </a:r>
            <a:endParaRPr lang="en-US" dirty="0"/>
          </a:p>
        </p:txBody>
      </p:sp>
      <p:sp>
        <p:nvSpPr>
          <p:cNvPr id="4"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16</a:t>
            </a:fld>
            <a:endParaRPr lang="en-US"/>
          </a:p>
        </p:txBody>
      </p:sp>
    </p:spTree>
    <p:extLst>
      <p:ext uri="{BB962C8B-B14F-4D97-AF65-F5344CB8AC3E}">
        <p14:creationId xmlns:p14="http://schemas.microsoft.com/office/powerpoint/2010/main" val="689101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Broadband, Minimum Service Standards, &amp; Port Freeze</a:t>
            </a:r>
            <a:endParaRPr lang="en-US" dirty="0"/>
          </a:p>
        </p:txBody>
      </p:sp>
      <p:sp>
        <p:nvSpPr>
          <p:cNvPr id="3"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17</a:t>
            </a:fld>
            <a:endParaRPr lang="en-US"/>
          </a:p>
        </p:txBody>
      </p:sp>
      <p:sp>
        <p:nvSpPr>
          <p:cNvPr id="4" name="TextBox 3"/>
          <p:cNvSpPr txBox="1"/>
          <p:nvPr/>
        </p:nvSpPr>
        <p:spPr>
          <a:xfrm>
            <a:off x="457200" y="6400800"/>
            <a:ext cx="4114800" cy="338554"/>
          </a:xfrm>
          <a:prstGeom prst="rect">
            <a:avLst/>
          </a:prstGeom>
          <a:noFill/>
        </p:spPr>
        <p:txBody>
          <a:bodyPr wrap="square" rtlCol="0">
            <a:spAutoFit/>
          </a:bodyPr>
          <a:lstStyle/>
          <a:p>
            <a:r>
              <a:rPr lang="en-US" sz="1600" dirty="0" smtClean="0">
                <a:solidFill>
                  <a:schemeClr val="bg1">
                    <a:lumMod val="50000"/>
                  </a:schemeClr>
                </a:solidFill>
              </a:rPr>
              <a:t>USAC  l  Lifeline Program</a:t>
            </a:r>
            <a:endParaRPr lang="en-US" sz="1600" dirty="0">
              <a:solidFill>
                <a:schemeClr val="bg1">
                  <a:lumMod val="50000"/>
                </a:schemeClr>
              </a:solidFill>
            </a:endParaRPr>
          </a:p>
        </p:txBody>
      </p:sp>
    </p:spTree>
    <p:extLst>
      <p:ext uri="{BB962C8B-B14F-4D97-AF65-F5344CB8AC3E}">
        <p14:creationId xmlns:p14="http://schemas.microsoft.com/office/powerpoint/2010/main" val="3837708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p:cNvSpPr>
          <p:nvPr/>
        </p:nvSpPr>
        <p:spPr>
          <a:xfrm>
            <a:off x="457200" y="1066800"/>
            <a:ext cx="8229600" cy="1371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t>The Lifeline Program provides a discount of $9.25 per month to eligible low-income subscribers, or up to $34.25 to those living on Tribal lands</a:t>
            </a:r>
            <a:endParaRPr lang="en-US" sz="2400" dirty="0"/>
          </a:p>
        </p:txBody>
      </p:sp>
      <p:sp>
        <p:nvSpPr>
          <p:cNvPr id="5" name="Text Placeholder 1"/>
          <p:cNvSpPr txBox="1">
            <a:spLocks/>
          </p:cNvSpPr>
          <p:nvPr/>
        </p:nvSpPr>
        <p:spPr>
          <a:xfrm>
            <a:off x="457200" y="2667000"/>
            <a:ext cx="8229600" cy="1371600"/>
          </a:xfrm>
          <a:prstGeom prst="rect">
            <a:avLst/>
          </a:prstGeom>
        </p:spPr>
        <p:txBody>
          <a:bodyPr/>
          <a:lstStyle>
            <a:lvl1pPr marL="342900" indent="-342900" algn="l" defTabSz="914400" rtl="0" eaLnBrk="1" latinLnBrk="0" hangingPunct="1">
              <a:spcBef>
                <a:spcPts val="0"/>
              </a:spcBef>
              <a:spcAft>
                <a:spcPts val="1200"/>
              </a:spcAft>
              <a:buFont typeface="Arial" pitchFamily="34" charset="0"/>
              <a:buChar char="•"/>
              <a:defRPr sz="2600" kern="1200">
                <a:solidFill>
                  <a:schemeClr val="tx1"/>
                </a:solidFill>
                <a:latin typeface="+mn-lt"/>
                <a:ea typeface="+mn-ea"/>
                <a:cs typeface="+mn-cs"/>
              </a:defRPr>
            </a:lvl1pPr>
            <a:lvl2pPr marL="742950" indent="-285750" algn="l" defTabSz="914400" rtl="0" eaLnBrk="1" latinLnBrk="0" hangingPunct="1">
              <a:spcBef>
                <a:spcPts val="0"/>
              </a:spcBef>
              <a:spcAft>
                <a:spcPts val="1200"/>
              </a:spcAft>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a:p>
        </p:txBody>
      </p:sp>
      <p:graphicFrame>
        <p:nvGraphicFramePr>
          <p:cNvPr id="6" name="Diagram 5"/>
          <p:cNvGraphicFramePr/>
          <p:nvPr>
            <p:extLst>
              <p:ext uri="{D42A27DB-BD31-4B8C-83A1-F6EECF244321}">
                <p14:modId xmlns:p14="http://schemas.microsoft.com/office/powerpoint/2010/main" val="1871072171"/>
              </p:ext>
            </p:extLst>
          </p:nvPr>
        </p:nvGraphicFramePr>
        <p:xfrm>
          <a:off x="507590" y="2355994"/>
          <a:ext cx="8406581" cy="3875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2"/>
          <p:cNvSpPr txBox="1">
            <a:spLocks/>
          </p:cNvSpPr>
          <p:nvPr/>
        </p:nvSpPr>
        <p:spPr>
          <a:xfrm>
            <a:off x="2514600" y="381000"/>
            <a:ext cx="6172200" cy="533400"/>
          </a:xfrm>
          <a:prstGeom prst="rect">
            <a:avLst/>
          </a:prstGeom>
        </p:spPr>
        <p:txBody>
          <a:bodyPr/>
          <a:lstStyle>
            <a:lvl1pPr marL="0" indent="0" algn="r" defTabSz="914400" rtl="0" eaLnBrk="1" latinLnBrk="0" hangingPunct="1">
              <a:spcBef>
                <a:spcPts val="0"/>
              </a:spcBef>
              <a:buFont typeface="Arial" pitchFamily="34" charset="0"/>
              <a:buNone/>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Inclusion of Broadband</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65434544"/>
              </p:ext>
            </p:extLst>
          </p:nvPr>
        </p:nvGraphicFramePr>
        <p:xfrm>
          <a:off x="536324" y="3048000"/>
          <a:ext cx="8001000" cy="2971800"/>
        </p:xfrm>
        <a:graphic>
          <a:graphicData uri="http://schemas.openxmlformats.org/drawingml/2006/table">
            <a:tbl>
              <a:tblPr firstRow="1" bandRow="1">
                <a:tableStyleId>{5C22544A-7EE6-4342-B048-85BDC9FD1C3A}</a:tableStyleId>
              </a:tblPr>
              <a:tblGrid>
                <a:gridCol w="4000500"/>
                <a:gridCol w="4000500"/>
              </a:tblGrid>
              <a:tr h="495300">
                <a:tc>
                  <a:txBody>
                    <a:bodyPr/>
                    <a:lstStyle/>
                    <a:p>
                      <a:pPr algn="ctr"/>
                      <a:r>
                        <a:rPr lang="en-US" sz="2400" u="sng" dirty="0" smtClean="0">
                          <a:solidFill>
                            <a:schemeClr val="bg1"/>
                          </a:solidFill>
                        </a:rPr>
                        <a:t>Current State</a:t>
                      </a:r>
                      <a:endParaRPr lang="en-US" sz="2400" u="sng" dirty="0">
                        <a:solidFill>
                          <a:schemeClr val="bg1"/>
                        </a:solidFill>
                      </a:endParaRPr>
                    </a:p>
                  </a:txBody>
                  <a:tcPr>
                    <a:solidFill>
                      <a:srgbClr val="1998EF"/>
                    </a:solidFill>
                  </a:tcPr>
                </a:tc>
                <a:tc>
                  <a:txBody>
                    <a:bodyPr/>
                    <a:lstStyle/>
                    <a:p>
                      <a:pPr algn="ctr"/>
                      <a:r>
                        <a:rPr lang="en-US" sz="2400" u="sng" dirty="0" smtClean="0">
                          <a:solidFill>
                            <a:schemeClr val="bg1"/>
                          </a:solidFill>
                        </a:rPr>
                        <a:t>Future State</a:t>
                      </a:r>
                      <a:r>
                        <a:rPr lang="en-US" sz="2400" u="sng" baseline="30000" dirty="0" smtClean="0">
                          <a:solidFill>
                            <a:schemeClr val="bg1"/>
                          </a:solidFill>
                        </a:rPr>
                        <a:t>1</a:t>
                      </a:r>
                      <a:endParaRPr lang="en-US" sz="2400" u="sng" baseline="30000" dirty="0">
                        <a:solidFill>
                          <a:schemeClr val="bg1"/>
                        </a:solidFill>
                      </a:endParaRPr>
                    </a:p>
                  </a:txBody>
                  <a:tcPr>
                    <a:solidFill>
                      <a:srgbClr val="1998EF"/>
                    </a:solidFill>
                  </a:tcPr>
                </a:tc>
              </a:tr>
              <a:tr h="495300">
                <a:tc>
                  <a:txBody>
                    <a:bodyPr/>
                    <a:lstStyle/>
                    <a:p>
                      <a:pPr algn="ctr"/>
                      <a:r>
                        <a:rPr lang="en-US" sz="2400" dirty="0" smtClean="0"/>
                        <a:t>Fixed voice (home phone)</a:t>
                      </a:r>
                      <a:endParaRPr lang="en-US" sz="2400" dirty="0"/>
                    </a:p>
                  </a:txBody>
                  <a:tcPr>
                    <a:solidFill>
                      <a:schemeClr val="tx2">
                        <a:lumMod val="40000"/>
                        <a:lumOff val="60000"/>
                      </a:schemeClr>
                    </a:solidFill>
                  </a:tcPr>
                </a:tc>
                <a:tc>
                  <a:txBody>
                    <a:bodyPr/>
                    <a:lstStyle/>
                    <a:p>
                      <a:pPr algn="ctr"/>
                      <a:r>
                        <a:rPr lang="en-US" sz="2400" dirty="0" smtClean="0"/>
                        <a:t>Fixed voice (home phone)</a:t>
                      </a:r>
                      <a:endParaRPr lang="en-US" sz="2400" dirty="0"/>
                    </a:p>
                  </a:txBody>
                  <a:tcPr>
                    <a:solidFill>
                      <a:schemeClr val="tx2">
                        <a:lumMod val="40000"/>
                        <a:lumOff val="60000"/>
                      </a:schemeClr>
                    </a:solidFill>
                  </a:tcPr>
                </a:tc>
              </a:tr>
              <a:tr h="495300">
                <a:tc>
                  <a:txBody>
                    <a:bodyPr/>
                    <a:lstStyle/>
                    <a:p>
                      <a:pPr algn="ctr"/>
                      <a:r>
                        <a:rPr lang="en-US" sz="2400" dirty="0" smtClean="0"/>
                        <a:t>Mobile voice (cell phone)</a:t>
                      </a:r>
                      <a:endParaRPr lang="en-US" sz="2400" dirty="0"/>
                    </a:p>
                  </a:txBody>
                  <a:tcPr>
                    <a:solidFill>
                      <a:schemeClr val="tx2">
                        <a:lumMod val="20000"/>
                        <a:lumOff val="80000"/>
                      </a:schemeClr>
                    </a:solidFill>
                  </a:tcPr>
                </a:tc>
                <a:tc>
                  <a:txBody>
                    <a:bodyPr/>
                    <a:lstStyle/>
                    <a:p>
                      <a:pPr algn="ctr"/>
                      <a:r>
                        <a:rPr lang="en-US" sz="2400" dirty="0" smtClean="0"/>
                        <a:t>Mobile voice (cell phone)</a:t>
                      </a:r>
                      <a:endParaRPr lang="en-US" sz="2400" dirty="0"/>
                    </a:p>
                  </a:txBody>
                  <a:tcPr>
                    <a:solidFill>
                      <a:schemeClr val="tx2">
                        <a:lumMod val="20000"/>
                        <a:lumOff val="80000"/>
                      </a:schemeClr>
                    </a:solidFill>
                  </a:tcPr>
                </a:tc>
              </a:tr>
              <a:tr h="495300">
                <a:tc>
                  <a:txBody>
                    <a:bodyPr/>
                    <a:lstStyle/>
                    <a:p>
                      <a:pPr algn="ctr"/>
                      <a:endParaRPr lang="en-US" sz="2400" dirty="0"/>
                    </a:p>
                  </a:txBody>
                  <a:tcPr>
                    <a:solidFill>
                      <a:schemeClr val="tx2">
                        <a:lumMod val="40000"/>
                        <a:lumOff val="60000"/>
                      </a:schemeClr>
                    </a:solidFill>
                  </a:tcPr>
                </a:tc>
                <a:tc>
                  <a:txBody>
                    <a:bodyPr/>
                    <a:lstStyle/>
                    <a:p>
                      <a:pPr algn="ctr"/>
                      <a:r>
                        <a:rPr lang="en-US" sz="2400" dirty="0" smtClean="0"/>
                        <a:t>Fixed</a:t>
                      </a:r>
                      <a:r>
                        <a:rPr lang="en-US" sz="2400" baseline="0" dirty="0" smtClean="0"/>
                        <a:t> broadband</a:t>
                      </a:r>
                      <a:endParaRPr lang="en-US" sz="2400" dirty="0"/>
                    </a:p>
                  </a:txBody>
                  <a:tcPr>
                    <a:solidFill>
                      <a:schemeClr val="tx2">
                        <a:lumMod val="40000"/>
                        <a:lumOff val="60000"/>
                      </a:schemeClr>
                    </a:solidFill>
                  </a:tcPr>
                </a:tc>
              </a:tr>
              <a:tr h="495300">
                <a:tc>
                  <a:txBody>
                    <a:bodyPr/>
                    <a:lstStyle/>
                    <a:p>
                      <a:pPr algn="ctr"/>
                      <a:endParaRPr lang="en-US" sz="2400" dirty="0"/>
                    </a:p>
                  </a:txBody>
                  <a:tcPr>
                    <a:solidFill>
                      <a:schemeClr val="tx2">
                        <a:lumMod val="20000"/>
                        <a:lumOff val="80000"/>
                      </a:schemeClr>
                    </a:solidFill>
                  </a:tcPr>
                </a:tc>
                <a:tc>
                  <a:txBody>
                    <a:bodyPr/>
                    <a:lstStyle/>
                    <a:p>
                      <a:pPr algn="ctr"/>
                      <a:r>
                        <a:rPr lang="en-US" sz="2400" dirty="0" smtClean="0"/>
                        <a:t>Mobile broadband</a:t>
                      </a:r>
                      <a:endParaRPr lang="en-US" sz="2400" dirty="0"/>
                    </a:p>
                  </a:txBody>
                  <a:tcPr>
                    <a:solidFill>
                      <a:schemeClr val="tx2">
                        <a:lumMod val="20000"/>
                        <a:lumOff val="80000"/>
                      </a:schemeClr>
                    </a:solidFill>
                  </a:tcPr>
                </a:tc>
              </a:tr>
              <a:tr h="495300">
                <a:tc gridSpan="2">
                  <a:txBody>
                    <a:bodyPr/>
                    <a:lstStyle/>
                    <a:p>
                      <a:pPr algn="ctr"/>
                      <a:r>
                        <a:rPr lang="en-US" sz="2400" dirty="0" smtClean="0"/>
                        <a:t>Bundled voice + broadband</a:t>
                      </a:r>
                      <a:endParaRPr lang="en-US" sz="2400" dirty="0"/>
                    </a:p>
                  </a:txBody>
                  <a:tcPr>
                    <a:solidFill>
                      <a:schemeClr val="tx2">
                        <a:lumMod val="40000"/>
                        <a:lumOff val="60000"/>
                      </a:schemeClr>
                    </a:solidFill>
                  </a:tcPr>
                </a:tc>
                <a:tc hMerge="1">
                  <a:txBody>
                    <a:bodyPr/>
                    <a:lstStyle/>
                    <a:p>
                      <a:endParaRPr lang="en-US" dirty="0"/>
                    </a:p>
                  </a:txBody>
                  <a:tcPr/>
                </a:tc>
              </a:tr>
            </a:tbl>
          </a:graphicData>
        </a:graphic>
      </p:graphicFrame>
      <p:sp>
        <p:nvSpPr>
          <p:cNvPr id="8" name="TextBox 7"/>
          <p:cNvSpPr txBox="1"/>
          <p:nvPr/>
        </p:nvSpPr>
        <p:spPr>
          <a:xfrm>
            <a:off x="557981" y="6084876"/>
            <a:ext cx="8305800" cy="292388"/>
          </a:xfrm>
          <a:prstGeom prst="rect">
            <a:avLst/>
          </a:prstGeom>
          <a:noFill/>
        </p:spPr>
        <p:txBody>
          <a:bodyPr wrap="square" rtlCol="0">
            <a:spAutoFit/>
          </a:bodyPr>
          <a:lstStyle/>
          <a:p>
            <a:r>
              <a:rPr lang="en-US" sz="1300" baseline="30000" dirty="0" smtClean="0"/>
              <a:t>1</a:t>
            </a:r>
            <a:r>
              <a:rPr lang="en-US" sz="1300" dirty="0" smtClean="0"/>
              <a:t>Inclusion of broadband is effective on the later of December 1, 2016 or 60 days after PRA approval</a:t>
            </a:r>
            <a:endParaRPr lang="en-US" sz="1300" dirty="0"/>
          </a:p>
        </p:txBody>
      </p:sp>
      <p:sp>
        <p:nvSpPr>
          <p:cNvPr id="9"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18</a:t>
            </a:fld>
            <a:endParaRPr lang="en-US"/>
          </a:p>
        </p:txBody>
      </p:sp>
      <p:sp>
        <p:nvSpPr>
          <p:cNvPr id="10" name="TextBox 9"/>
          <p:cNvSpPr txBox="1"/>
          <p:nvPr/>
        </p:nvSpPr>
        <p:spPr>
          <a:xfrm>
            <a:off x="457200" y="6400800"/>
            <a:ext cx="4114800" cy="338554"/>
          </a:xfrm>
          <a:prstGeom prst="rect">
            <a:avLst/>
          </a:prstGeom>
          <a:noFill/>
        </p:spPr>
        <p:txBody>
          <a:bodyPr wrap="square" rtlCol="0">
            <a:spAutoFit/>
          </a:bodyPr>
          <a:lstStyle/>
          <a:p>
            <a:r>
              <a:rPr lang="en-US" sz="1600" dirty="0" smtClean="0">
                <a:solidFill>
                  <a:schemeClr val="bg1">
                    <a:lumMod val="50000"/>
                  </a:schemeClr>
                </a:solidFill>
              </a:rPr>
              <a:t>USAC  l  Lifeline Program</a:t>
            </a:r>
            <a:endParaRPr lang="en-US" sz="1600" dirty="0">
              <a:solidFill>
                <a:schemeClr val="bg1">
                  <a:lumMod val="50000"/>
                </a:schemeClr>
              </a:solidFill>
            </a:endParaRPr>
          </a:p>
        </p:txBody>
      </p:sp>
    </p:spTree>
    <p:extLst>
      <p:ext uri="{BB962C8B-B14F-4D97-AF65-F5344CB8AC3E}">
        <p14:creationId xmlns:p14="http://schemas.microsoft.com/office/powerpoint/2010/main" val="725588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Minimum Service Standards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1349186"/>
              </p:ext>
            </p:extLst>
          </p:nvPr>
        </p:nvGraphicFramePr>
        <p:xfrm>
          <a:off x="381000" y="947248"/>
          <a:ext cx="8077200" cy="4814125"/>
        </p:xfrm>
        <a:graphic>
          <a:graphicData uri="http://schemas.openxmlformats.org/drawingml/2006/table">
            <a:tbl>
              <a:tblPr firstRow="1" bandRow="1">
                <a:tableStyleId>{5C22544A-7EE6-4342-B048-85BDC9FD1C3A}</a:tableStyleId>
              </a:tblPr>
              <a:tblGrid>
                <a:gridCol w="1388267"/>
                <a:gridCol w="1259998"/>
                <a:gridCol w="1649696"/>
                <a:gridCol w="3779239"/>
              </a:tblGrid>
              <a:tr h="534284">
                <a:tc>
                  <a:txBody>
                    <a:bodyPr/>
                    <a:lstStyle/>
                    <a:p>
                      <a:pPr algn="ctr"/>
                      <a:r>
                        <a:rPr lang="en-US" sz="1400" dirty="0" smtClean="0">
                          <a:solidFill>
                            <a:schemeClr val="bg1"/>
                          </a:solidFill>
                        </a:rPr>
                        <a:t>Date</a:t>
                      </a:r>
                      <a:endParaRPr lang="en-US" sz="1400" dirty="0">
                        <a:solidFill>
                          <a:schemeClr val="bg1"/>
                        </a:solidFill>
                      </a:endParaRPr>
                    </a:p>
                  </a:txBody>
                  <a:tcPr anchor="ctr">
                    <a:solidFill>
                      <a:srgbClr val="0070C0"/>
                    </a:solidFill>
                  </a:tcPr>
                </a:tc>
                <a:tc>
                  <a:txBody>
                    <a:bodyPr/>
                    <a:lstStyle/>
                    <a:p>
                      <a:pPr algn="ctr"/>
                      <a:r>
                        <a:rPr lang="en-US" sz="1400" dirty="0" smtClean="0"/>
                        <a:t>Mobile </a:t>
                      </a:r>
                    </a:p>
                    <a:p>
                      <a:pPr algn="ctr"/>
                      <a:r>
                        <a:rPr lang="en-US" sz="1400" dirty="0" smtClean="0"/>
                        <a:t>Voice</a:t>
                      </a:r>
                      <a:endParaRPr lang="en-US" sz="1400" dirty="0"/>
                    </a:p>
                  </a:txBody>
                  <a:tcPr anchor="ctr">
                    <a:solidFill>
                      <a:srgbClr val="0070C0"/>
                    </a:solidFill>
                  </a:tcPr>
                </a:tc>
                <a:tc>
                  <a:txBody>
                    <a:bodyPr/>
                    <a:lstStyle/>
                    <a:p>
                      <a:pPr algn="ctr"/>
                      <a:r>
                        <a:rPr lang="en-US" sz="1400" dirty="0" smtClean="0"/>
                        <a:t>Mobile </a:t>
                      </a:r>
                    </a:p>
                    <a:p>
                      <a:pPr algn="ctr"/>
                      <a:r>
                        <a:rPr lang="en-US" sz="1400" dirty="0" smtClean="0"/>
                        <a:t>Broadband</a:t>
                      </a:r>
                      <a:endParaRPr lang="en-US" sz="1400" dirty="0"/>
                    </a:p>
                  </a:txBody>
                  <a:tcPr anchor="ctr">
                    <a:solidFill>
                      <a:srgbClr val="0070C0"/>
                    </a:solidFill>
                  </a:tcPr>
                </a:tc>
                <a:tc>
                  <a:txBody>
                    <a:bodyPr/>
                    <a:lstStyle/>
                    <a:p>
                      <a:pPr algn="ctr"/>
                      <a:r>
                        <a:rPr lang="en-US" sz="1400" dirty="0" smtClean="0"/>
                        <a:t>Fixed</a:t>
                      </a:r>
                    </a:p>
                    <a:p>
                      <a:pPr algn="ctr"/>
                      <a:r>
                        <a:rPr lang="en-US" sz="1400" dirty="0" smtClean="0"/>
                        <a:t>Broadband</a:t>
                      </a:r>
                      <a:endParaRPr lang="en-US" sz="1400" dirty="0"/>
                    </a:p>
                  </a:txBody>
                  <a:tcPr anchor="ctr">
                    <a:solidFill>
                      <a:srgbClr val="0070C0"/>
                    </a:solidFill>
                  </a:tcPr>
                </a:tc>
              </a:tr>
              <a:tr h="622241">
                <a:tc>
                  <a:txBody>
                    <a:bodyPr/>
                    <a:lstStyle/>
                    <a:p>
                      <a:pPr algn="ctr"/>
                      <a:r>
                        <a:rPr lang="en-US" sz="1400" dirty="0" smtClean="0"/>
                        <a:t>12/1/2016</a:t>
                      </a:r>
                    </a:p>
                  </a:txBody>
                  <a:tcPr anchor="ctr">
                    <a:solidFill>
                      <a:schemeClr val="tx2">
                        <a:lumMod val="40000"/>
                        <a:lumOff val="60000"/>
                      </a:schemeClr>
                    </a:solidFill>
                  </a:tcPr>
                </a:tc>
                <a:tc>
                  <a:txBody>
                    <a:bodyPr/>
                    <a:lstStyle/>
                    <a:p>
                      <a:pPr algn="ctr"/>
                      <a:r>
                        <a:rPr lang="en-US" sz="1400" dirty="0" smtClean="0"/>
                        <a:t>500 Minutes</a:t>
                      </a:r>
                      <a:endParaRPr lang="en-US" sz="1400" dirty="0"/>
                    </a:p>
                  </a:txBody>
                  <a:tcPr anchor="ctr">
                    <a:solidFill>
                      <a:schemeClr val="tx2">
                        <a:lumMod val="40000"/>
                        <a:lumOff val="60000"/>
                      </a:schemeClr>
                    </a:solidFill>
                  </a:tcPr>
                </a:tc>
                <a:tc>
                  <a:txBody>
                    <a:bodyPr/>
                    <a:lstStyle/>
                    <a:p>
                      <a:pPr algn="ctr"/>
                      <a:r>
                        <a:rPr lang="en-US" sz="1400" dirty="0" smtClean="0"/>
                        <a:t>500 MB</a:t>
                      </a:r>
                    </a:p>
                    <a:p>
                      <a:pPr algn="ctr"/>
                      <a:r>
                        <a:rPr lang="en-US" sz="1400" dirty="0" smtClean="0"/>
                        <a:t>3G</a:t>
                      </a:r>
                      <a:endParaRPr lang="en-US" sz="1400" dirty="0"/>
                    </a:p>
                  </a:txBody>
                  <a:tcPr anchor="ctr">
                    <a:solidFill>
                      <a:schemeClr val="tx2">
                        <a:lumMod val="40000"/>
                        <a:lumOff val="60000"/>
                      </a:schemeClr>
                    </a:solidFill>
                  </a:tcPr>
                </a:tc>
                <a:tc>
                  <a:txBody>
                    <a:bodyPr/>
                    <a:lstStyle/>
                    <a:p>
                      <a:pPr algn="l"/>
                      <a:r>
                        <a:rPr lang="en-US" sz="1400" b="1" dirty="0" smtClean="0"/>
                        <a:t>Speed</a:t>
                      </a:r>
                      <a:r>
                        <a:rPr lang="en-US" sz="1400" dirty="0" smtClean="0"/>
                        <a:t>: 10/1 Mbps</a:t>
                      </a:r>
                    </a:p>
                    <a:p>
                      <a:pPr algn="l"/>
                      <a:r>
                        <a:rPr lang="en-US" sz="1400" b="1" dirty="0" smtClean="0"/>
                        <a:t>Usage</a:t>
                      </a:r>
                      <a:r>
                        <a:rPr lang="en-US" sz="1400" dirty="0" smtClean="0"/>
                        <a:t> </a:t>
                      </a:r>
                      <a:r>
                        <a:rPr lang="en-US" sz="1400" b="1" dirty="0" smtClean="0"/>
                        <a:t>Allowance</a:t>
                      </a:r>
                      <a:r>
                        <a:rPr lang="en-US" sz="1400" dirty="0" smtClean="0"/>
                        <a:t>: 150 GB</a:t>
                      </a:r>
                      <a:endParaRPr lang="en-US" sz="1400" dirty="0"/>
                    </a:p>
                  </a:txBody>
                  <a:tcPr anchor="ctr">
                    <a:solidFill>
                      <a:schemeClr val="tx2">
                        <a:lumMod val="40000"/>
                        <a:lumOff val="60000"/>
                      </a:schemeClr>
                    </a:solidFill>
                  </a:tcPr>
                </a:tc>
              </a:tr>
              <a:tr h="6678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12/1/2017</a:t>
                      </a:r>
                      <a:endParaRPr lang="en-US" sz="1400" dirty="0"/>
                    </a:p>
                  </a:txBody>
                  <a:tcPr anchor="ctr">
                    <a:solidFill>
                      <a:schemeClr val="tx2">
                        <a:lumMod val="20000"/>
                        <a:lumOff val="80000"/>
                      </a:schemeClr>
                    </a:solidFill>
                  </a:tcPr>
                </a:tc>
                <a:tc>
                  <a:txBody>
                    <a:bodyPr/>
                    <a:lstStyle/>
                    <a:p>
                      <a:pPr algn="ctr"/>
                      <a:r>
                        <a:rPr lang="en-US" sz="1400" dirty="0" smtClean="0"/>
                        <a:t>750</a:t>
                      </a:r>
                    </a:p>
                    <a:p>
                      <a:pPr algn="ctr"/>
                      <a:r>
                        <a:rPr lang="en-US" sz="1400" dirty="0" smtClean="0"/>
                        <a:t>Minutes</a:t>
                      </a:r>
                      <a:endParaRPr lang="en-US" sz="1400" dirty="0"/>
                    </a:p>
                  </a:txBody>
                  <a:tcPr anchor="ctr">
                    <a:solidFill>
                      <a:schemeClr val="tx2">
                        <a:lumMod val="20000"/>
                        <a:lumOff val="80000"/>
                      </a:schemeClr>
                    </a:solidFill>
                  </a:tcPr>
                </a:tc>
                <a:tc>
                  <a:txBody>
                    <a:bodyPr/>
                    <a:lstStyle/>
                    <a:p>
                      <a:pPr algn="ctr"/>
                      <a:r>
                        <a:rPr lang="en-US" sz="1400" dirty="0" smtClean="0"/>
                        <a:t>1 GB</a:t>
                      </a:r>
                    </a:p>
                    <a:p>
                      <a:pPr algn="ctr"/>
                      <a:r>
                        <a:rPr lang="en-US" sz="1400" dirty="0" smtClean="0"/>
                        <a:t>3G*</a:t>
                      </a:r>
                      <a:endParaRPr lang="en-US" sz="1400" dirty="0"/>
                    </a:p>
                  </a:txBody>
                  <a:tcPr anchor="ctr">
                    <a:solidFill>
                      <a:schemeClr val="tx2">
                        <a:lumMod val="20000"/>
                        <a:lumOff val="80000"/>
                      </a:schemeClr>
                    </a:solidFill>
                  </a:tcPr>
                </a:tc>
                <a:tc>
                  <a:txBody>
                    <a:bodyPr/>
                    <a:lstStyle/>
                    <a:p>
                      <a:pPr algn="l"/>
                      <a:r>
                        <a:rPr lang="en-US" sz="1400" b="1" dirty="0" smtClean="0"/>
                        <a:t>Speed</a:t>
                      </a:r>
                      <a:r>
                        <a:rPr lang="en-US" sz="1400" dirty="0" smtClean="0"/>
                        <a:t>: Updating Mechanism</a:t>
                      </a:r>
                    </a:p>
                    <a:p>
                      <a:pPr algn="l"/>
                      <a:r>
                        <a:rPr lang="en-US" sz="1400" b="1" dirty="0" smtClean="0"/>
                        <a:t>Usage</a:t>
                      </a:r>
                      <a:r>
                        <a:rPr lang="en-US" sz="1400" dirty="0" smtClean="0"/>
                        <a:t> </a:t>
                      </a:r>
                      <a:r>
                        <a:rPr lang="en-US" sz="1400" b="1" dirty="0" smtClean="0"/>
                        <a:t>Allowance</a:t>
                      </a:r>
                      <a:r>
                        <a:rPr lang="en-US" sz="1400" dirty="0" smtClean="0"/>
                        <a:t>: CAF Standard or Bureau Determination</a:t>
                      </a:r>
                    </a:p>
                  </a:txBody>
                  <a:tcPr anchor="ctr">
                    <a:solidFill>
                      <a:schemeClr val="tx2">
                        <a:lumMod val="20000"/>
                        <a:lumOff val="80000"/>
                      </a:schemeClr>
                    </a:solidFill>
                  </a:tcPr>
                </a:tc>
              </a:tr>
              <a:tr h="667855">
                <a:tc>
                  <a:txBody>
                    <a:bodyPr/>
                    <a:lstStyle/>
                    <a:p>
                      <a:pPr algn="ctr"/>
                      <a:r>
                        <a:rPr lang="en-US" sz="1400" dirty="0" smtClean="0"/>
                        <a:t>12/1/2018</a:t>
                      </a:r>
                      <a:endParaRPr lang="en-US" sz="1400" dirty="0"/>
                    </a:p>
                  </a:txBody>
                  <a:tcPr anchor="ctr">
                    <a:solidFill>
                      <a:schemeClr val="tx2">
                        <a:lumMod val="40000"/>
                        <a:lumOff val="60000"/>
                      </a:schemeClr>
                    </a:solidFill>
                  </a:tcPr>
                </a:tc>
                <a:tc>
                  <a:txBody>
                    <a:bodyPr/>
                    <a:lstStyle/>
                    <a:p>
                      <a:pPr algn="ctr"/>
                      <a:r>
                        <a:rPr lang="en-US" sz="1400" dirty="0" smtClean="0"/>
                        <a:t>1000 Minutes</a:t>
                      </a:r>
                      <a:endParaRPr lang="en-US" sz="1400" dirty="0"/>
                    </a:p>
                  </a:txBody>
                  <a:tcPr anchor="ctr">
                    <a:solidFill>
                      <a:schemeClr val="tx2">
                        <a:lumMod val="40000"/>
                        <a:lumOff val="60000"/>
                      </a:schemeClr>
                    </a:solidFill>
                  </a:tcPr>
                </a:tc>
                <a:tc>
                  <a:txBody>
                    <a:bodyPr/>
                    <a:lstStyle/>
                    <a:p>
                      <a:pPr algn="ctr"/>
                      <a:r>
                        <a:rPr lang="en-US" sz="1400" dirty="0" smtClean="0"/>
                        <a:t>2 GB</a:t>
                      </a:r>
                    </a:p>
                    <a:p>
                      <a:pPr algn="ctr"/>
                      <a:r>
                        <a:rPr lang="en-US" sz="1400" dirty="0" smtClean="0"/>
                        <a:t>3G*</a:t>
                      </a:r>
                      <a:endParaRPr lang="en-US" sz="1400" dirty="0"/>
                    </a:p>
                  </a:txBody>
                  <a:tcPr anchor="ctr">
                    <a:solidFill>
                      <a:schemeClr val="tx2">
                        <a:lumMod val="40000"/>
                        <a:lumOff val="60000"/>
                      </a:schemeClr>
                    </a:solidFill>
                  </a:tcPr>
                </a:tc>
                <a:tc>
                  <a:txBody>
                    <a:bodyPr/>
                    <a:lstStyle/>
                    <a:p>
                      <a:pPr algn="l"/>
                      <a:r>
                        <a:rPr lang="en-US" sz="1400" b="1" dirty="0" smtClean="0"/>
                        <a:t>Speed</a:t>
                      </a:r>
                      <a:r>
                        <a:rPr lang="en-US" sz="1400" dirty="0" smtClean="0"/>
                        <a:t>: Updating Mechanism</a:t>
                      </a:r>
                    </a:p>
                    <a:p>
                      <a:pPr algn="l"/>
                      <a:r>
                        <a:rPr lang="en-US" sz="1400" b="1" dirty="0" smtClean="0"/>
                        <a:t>Usage</a:t>
                      </a:r>
                      <a:r>
                        <a:rPr lang="en-US" sz="1400" dirty="0" smtClean="0"/>
                        <a:t> </a:t>
                      </a:r>
                      <a:r>
                        <a:rPr lang="en-US" sz="1400" b="1" dirty="0" smtClean="0"/>
                        <a:t>Allowance</a:t>
                      </a:r>
                      <a:r>
                        <a:rPr lang="en-US" sz="1400" dirty="0" smtClean="0"/>
                        <a:t>: CAF Standard or Bureau Determination</a:t>
                      </a:r>
                    </a:p>
                  </a:txBody>
                  <a:tcPr anchor="ctr">
                    <a:solidFill>
                      <a:schemeClr val="tx2">
                        <a:lumMod val="40000"/>
                        <a:lumOff val="60000"/>
                      </a:schemeClr>
                    </a:solidFill>
                  </a:tcPr>
                </a:tc>
              </a:tr>
              <a:tr h="6678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12/1/2019</a:t>
                      </a:r>
                      <a:endParaRPr lang="en-US" sz="1400" dirty="0"/>
                    </a:p>
                  </a:txBody>
                  <a:tcPr anchor="ctr">
                    <a:solidFill>
                      <a:schemeClr val="tx2">
                        <a:lumMod val="20000"/>
                        <a:lumOff val="80000"/>
                      </a:schemeClr>
                    </a:solidFill>
                  </a:tcPr>
                </a:tc>
                <a:tc>
                  <a:txBody>
                    <a:bodyPr/>
                    <a:lstStyle/>
                    <a:p>
                      <a:pPr algn="ctr"/>
                      <a:r>
                        <a:rPr lang="en-US" sz="1400" dirty="0" smtClean="0"/>
                        <a:t>1000 Minutes</a:t>
                      </a:r>
                      <a:endParaRPr lang="en-US" sz="1400" dirty="0"/>
                    </a:p>
                  </a:txBody>
                  <a:tcPr anchor="ctr">
                    <a:solidFill>
                      <a:schemeClr val="tx2">
                        <a:lumMod val="20000"/>
                        <a:lumOff val="80000"/>
                      </a:schemeClr>
                    </a:solidFill>
                  </a:tcPr>
                </a:tc>
                <a:tc>
                  <a:txBody>
                    <a:bodyPr/>
                    <a:lstStyle/>
                    <a:p>
                      <a:pPr algn="ctr"/>
                      <a:r>
                        <a:rPr lang="en-US" sz="1400" dirty="0" smtClean="0"/>
                        <a:t>Updating </a:t>
                      </a:r>
                    </a:p>
                    <a:p>
                      <a:pPr algn="ctr"/>
                      <a:r>
                        <a:rPr lang="en-US" sz="1400" dirty="0" smtClean="0"/>
                        <a:t>Mechanism</a:t>
                      </a:r>
                      <a:endParaRPr lang="en-US" sz="1400" dirty="0"/>
                    </a:p>
                  </a:txBody>
                  <a:tcPr anchor="ctr">
                    <a:solidFill>
                      <a:schemeClr val="tx2">
                        <a:lumMod val="20000"/>
                        <a:lumOff val="80000"/>
                      </a:schemeClr>
                    </a:solidFill>
                  </a:tcPr>
                </a:tc>
                <a:tc>
                  <a:txBody>
                    <a:bodyPr/>
                    <a:lstStyle/>
                    <a:p>
                      <a:pPr algn="l"/>
                      <a:r>
                        <a:rPr lang="en-US" sz="1400" b="1" dirty="0" smtClean="0"/>
                        <a:t>Speed</a:t>
                      </a:r>
                      <a:r>
                        <a:rPr lang="en-US" sz="1400" dirty="0" smtClean="0"/>
                        <a:t>: Updating Mechanism</a:t>
                      </a:r>
                    </a:p>
                    <a:p>
                      <a:pPr algn="l"/>
                      <a:r>
                        <a:rPr lang="en-US" sz="1400" b="1" dirty="0" smtClean="0"/>
                        <a:t>Usage Allowance</a:t>
                      </a:r>
                      <a:r>
                        <a:rPr lang="en-US" sz="1400" dirty="0" smtClean="0"/>
                        <a:t>: CAF Standard or Bureau Determination</a:t>
                      </a:r>
                    </a:p>
                  </a:txBody>
                  <a:tcPr anchor="ctr">
                    <a:solidFill>
                      <a:schemeClr val="tx2">
                        <a:lumMod val="20000"/>
                        <a:lumOff val="80000"/>
                      </a:schemeClr>
                    </a:solidFill>
                  </a:tcPr>
                </a:tc>
              </a:tr>
              <a:tr h="6678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12/1/2020</a:t>
                      </a:r>
                      <a:endParaRPr lang="en-US" sz="1400" dirty="0"/>
                    </a:p>
                  </a:txBody>
                  <a:tcPr anchor="ct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1000 Minutes</a:t>
                      </a:r>
                      <a:endParaRPr lang="en-US" sz="1400" dirty="0"/>
                    </a:p>
                  </a:txBody>
                  <a:tcPr anchor="ctr">
                    <a:solidFill>
                      <a:schemeClr val="tx2">
                        <a:lumMod val="40000"/>
                        <a:lumOff val="60000"/>
                      </a:schemeClr>
                    </a:solidFill>
                  </a:tcPr>
                </a:tc>
                <a:tc>
                  <a:txBody>
                    <a:bodyPr/>
                    <a:lstStyle/>
                    <a:p>
                      <a:pPr algn="ctr"/>
                      <a:r>
                        <a:rPr lang="en-US" sz="1400" dirty="0" smtClean="0"/>
                        <a:t>Updating </a:t>
                      </a:r>
                    </a:p>
                    <a:p>
                      <a:pPr algn="ctr"/>
                      <a:r>
                        <a:rPr lang="en-US" sz="1400" dirty="0" smtClean="0"/>
                        <a:t>Mechanism</a:t>
                      </a:r>
                      <a:endParaRPr lang="en-US" sz="1400" dirty="0"/>
                    </a:p>
                  </a:txBody>
                  <a:tcPr anchor="ctr">
                    <a:solidFill>
                      <a:schemeClr val="tx2">
                        <a:lumMod val="40000"/>
                        <a:lumOff val="60000"/>
                      </a:schemeClr>
                    </a:solidFill>
                  </a:tcPr>
                </a:tc>
                <a:tc>
                  <a:txBody>
                    <a:bodyPr/>
                    <a:lstStyle/>
                    <a:p>
                      <a:pPr algn="l"/>
                      <a:r>
                        <a:rPr lang="en-US" sz="1400" b="1" dirty="0" smtClean="0"/>
                        <a:t>Speed</a:t>
                      </a:r>
                      <a:r>
                        <a:rPr lang="en-US" sz="1400" dirty="0" smtClean="0"/>
                        <a:t>: Updating Mechanism</a:t>
                      </a:r>
                    </a:p>
                    <a:p>
                      <a:pPr algn="l"/>
                      <a:r>
                        <a:rPr lang="en-US" sz="1400" b="1" dirty="0" smtClean="0"/>
                        <a:t>Usage Allowance</a:t>
                      </a:r>
                      <a:r>
                        <a:rPr lang="en-US" sz="1400" dirty="0" smtClean="0"/>
                        <a:t>: CAF Standard or Bureau Determination</a:t>
                      </a:r>
                    </a:p>
                  </a:txBody>
                  <a:tcPr anchor="ctr">
                    <a:solidFill>
                      <a:schemeClr val="tx2">
                        <a:lumMod val="40000"/>
                        <a:lumOff val="60000"/>
                      </a:schemeClr>
                    </a:solidFill>
                  </a:tcPr>
                </a:tc>
              </a:tr>
              <a:tr h="6678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12/1/2021</a:t>
                      </a:r>
                      <a:endParaRPr lang="en-US" sz="1400" dirty="0"/>
                    </a:p>
                  </a:txBody>
                  <a:tcPr anchor="c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1000 Minutes</a:t>
                      </a:r>
                      <a:endParaRPr lang="en-US" sz="1400" dirty="0"/>
                    </a:p>
                  </a:txBody>
                  <a:tcPr anchor="ctr">
                    <a:solidFill>
                      <a:schemeClr val="tx2">
                        <a:lumMod val="20000"/>
                        <a:lumOff val="80000"/>
                      </a:schemeClr>
                    </a:solidFill>
                  </a:tcPr>
                </a:tc>
                <a:tc>
                  <a:txBody>
                    <a:bodyPr/>
                    <a:lstStyle/>
                    <a:p>
                      <a:pPr algn="ctr"/>
                      <a:r>
                        <a:rPr lang="en-US" sz="1400" dirty="0" smtClean="0"/>
                        <a:t>Updating </a:t>
                      </a:r>
                    </a:p>
                    <a:p>
                      <a:pPr algn="ctr"/>
                      <a:r>
                        <a:rPr lang="en-US" sz="1400" dirty="0" smtClean="0"/>
                        <a:t>Mechanism</a:t>
                      </a:r>
                      <a:endParaRPr lang="en-US" sz="1400" dirty="0"/>
                    </a:p>
                  </a:txBody>
                  <a:tcPr anchor="ctr">
                    <a:solidFill>
                      <a:schemeClr val="tx2">
                        <a:lumMod val="20000"/>
                        <a:lumOff val="80000"/>
                      </a:schemeClr>
                    </a:solidFill>
                  </a:tcPr>
                </a:tc>
                <a:tc>
                  <a:txBody>
                    <a:bodyPr/>
                    <a:lstStyle/>
                    <a:p>
                      <a:pPr algn="l"/>
                      <a:r>
                        <a:rPr lang="en-US" sz="1400" b="1" dirty="0" smtClean="0"/>
                        <a:t>Speed</a:t>
                      </a:r>
                      <a:r>
                        <a:rPr lang="en-US" sz="1400" dirty="0" smtClean="0"/>
                        <a:t>: Updating Mechanism</a:t>
                      </a:r>
                    </a:p>
                    <a:p>
                      <a:pPr algn="l"/>
                      <a:r>
                        <a:rPr lang="en-US" sz="1400" b="1" dirty="0" smtClean="0"/>
                        <a:t>Usage Allowance</a:t>
                      </a:r>
                      <a:r>
                        <a:rPr lang="en-US" sz="1400" dirty="0" smtClean="0"/>
                        <a:t>: CAF Standard or Bureau Determination</a:t>
                      </a:r>
                    </a:p>
                  </a:txBody>
                  <a:tcPr anchor="ctr">
                    <a:solidFill>
                      <a:schemeClr val="tx2">
                        <a:lumMod val="20000"/>
                        <a:lumOff val="80000"/>
                      </a:schemeClr>
                    </a:solidFill>
                  </a:tcPr>
                </a:tc>
              </a:tr>
            </a:tbl>
          </a:graphicData>
        </a:graphic>
      </p:graphicFrame>
      <p:sp>
        <p:nvSpPr>
          <p:cNvPr id="6" name="TextBox 5"/>
          <p:cNvSpPr txBox="1"/>
          <p:nvPr/>
        </p:nvSpPr>
        <p:spPr>
          <a:xfrm>
            <a:off x="457200" y="5943600"/>
            <a:ext cx="8229600" cy="307777"/>
          </a:xfrm>
          <a:prstGeom prst="rect">
            <a:avLst/>
          </a:prstGeom>
          <a:noFill/>
        </p:spPr>
        <p:txBody>
          <a:bodyPr wrap="square" rtlCol="0">
            <a:spAutoFit/>
          </a:bodyPr>
          <a:lstStyle/>
          <a:p>
            <a:r>
              <a:rPr lang="en-US" sz="1400" dirty="0" smtClean="0"/>
              <a:t>*Subject to review</a:t>
            </a:r>
          </a:p>
        </p:txBody>
      </p:sp>
      <p:sp>
        <p:nvSpPr>
          <p:cNvPr id="8"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19</a:t>
            </a:fld>
            <a:endParaRPr lang="en-US"/>
          </a:p>
        </p:txBody>
      </p:sp>
    </p:spTree>
    <p:extLst>
      <p:ext uri="{BB962C8B-B14F-4D97-AF65-F5344CB8AC3E}">
        <p14:creationId xmlns:p14="http://schemas.microsoft.com/office/powerpoint/2010/main" val="3645599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2514600" y="381000"/>
            <a:ext cx="6172200" cy="533400"/>
          </a:xfrm>
        </p:spPr>
        <p:txBody>
          <a:bodyPr/>
          <a:lstStyle/>
          <a:p>
            <a:r>
              <a:rPr lang="en-US" dirty="0" smtClean="0"/>
              <a:t>2016 Lifeline Modernization</a:t>
            </a:r>
            <a:endParaRPr lang="en-US" dirty="0"/>
          </a:p>
        </p:txBody>
      </p:sp>
      <p:sp>
        <p:nvSpPr>
          <p:cNvPr id="4" name="Title 3"/>
          <p:cNvSpPr>
            <a:spLocks noGrp="1"/>
          </p:cNvSpPr>
          <p:nvPr>
            <p:ph type="title"/>
          </p:nvPr>
        </p:nvSpPr>
        <p:spPr/>
        <p:txBody>
          <a:bodyPr/>
          <a:lstStyle/>
          <a:p>
            <a:r>
              <a:rPr lang="en-US" dirty="0" smtClean="0"/>
              <a:t>Our discussion will cover:</a:t>
            </a:r>
            <a:br>
              <a:rPr lang="en-US" dirty="0" smtClean="0"/>
            </a:br>
            <a:endParaRPr lang="en-US" dirty="0"/>
          </a:p>
        </p:txBody>
      </p:sp>
      <p:sp>
        <p:nvSpPr>
          <p:cNvPr id="9"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2</a:t>
            </a:fld>
            <a:endParaRPr lang="en-US"/>
          </a:p>
        </p:txBody>
      </p:sp>
      <p:graphicFrame>
        <p:nvGraphicFramePr>
          <p:cNvPr id="6" name="Diagram 5"/>
          <p:cNvGraphicFramePr/>
          <p:nvPr>
            <p:extLst>
              <p:ext uri="{D42A27DB-BD31-4B8C-83A1-F6EECF244321}">
                <p14:modId xmlns:p14="http://schemas.microsoft.com/office/powerpoint/2010/main" val="4037606351"/>
              </p:ext>
            </p:extLst>
          </p:nvPr>
        </p:nvGraphicFramePr>
        <p:xfrm>
          <a:off x="381000" y="2133600"/>
          <a:ext cx="8458200" cy="368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9780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Minimum Service Standards</a:t>
            </a:r>
            <a:endParaRPr lang="en-US" dirty="0"/>
          </a:p>
        </p:txBody>
      </p:sp>
      <p:sp>
        <p:nvSpPr>
          <p:cNvPr id="6" name="TextBox 5"/>
          <p:cNvSpPr txBox="1"/>
          <p:nvPr/>
        </p:nvSpPr>
        <p:spPr>
          <a:xfrm>
            <a:off x="457200" y="5943600"/>
            <a:ext cx="8229600" cy="307777"/>
          </a:xfrm>
          <a:prstGeom prst="rect">
            <a:avLst/>
          </a:prstGeom>
          <a:noFill/>
        </p:spPr>
        <p:txBody>
          <a:bodyPr wrap="square" rtlCol="0">
            <a:spAutoFit/>
          </a:bodyPr>
          <a:lstStyle/>
          <a:p>
            <a:r>
              <a:rPr lang="en-US" sz="1400" dirty="0"/>
              <a:t>** Except in areas with only one Lifeline provider</a:t>
            </a:r>
            <a:endParaRPr lang="en-US" sz="1400" dirty="0" smtClean="0"/>
          </a:p>
        </p:txBody>
      </p:sp>
      <p:graphicFrame>
        <p:nvGraphicFramePr>
          <p:cNvPr id="7" name="Table 6"/>
          <p:cNvGraphicFramePr>
            <a:graphicFrameLocks noGrp="1"/>
          </p:cNvGraphicFramePr>
          <p:nvPr>
            <p:extLst>
              <p:ext uri="{D42A27DB-BD31-4B8C-83A1-F6EECF244321}">
                <p14:modId xmlns:p14="http://schemas.microsoft.com/office/powerpoint/2010/main" val="3956716172"/>
              </p:ext>
            </p:extLst>
          </p:nvPr>
        </p:nvGraphicFramePr>
        <p:xfrm>
          <a:off x="2133600" y="2133600"/>
          <a:ext cx="4953000" cy="2107934"/>
        </p:xfrm>
        <a:graphic>
          <a:graphicData uri="http://schemas.openxmlformats.org/drawingml/2006/table">
            <a:tbl>
              <a:tblPr firstRow="1" bandRow="1">
                <a:tableStyleId>{5C22544A-7EE6-4342-B048-85BDC9FD1C3A}</a:tableStyleId>
              </a:tblPr>
              <a:tblGrid>
                <a:gridCol w="2602611"/>
                <a:gridCol w="2350389"/>
              </a:tblGrid>
              <a:tr h="565820">
                <a:tc>
                  <a:txBody>
                    <a:bodyPr/>
                    <a:lstStyle/>
                    <a:p>
                      <a:pPr algn="ctr"/>
                      <a:r>
                        <a:rPr lang="en-US" sz="1600" dirty="0" smtClean="0">
                          <a:solidFill>
                            <a:schemeClr val="bg1"/>
                          </a:solidFill>
                        </a:rPr>
                        <a:t>Date</a:t>
                      </a:r>
                      <a:endParaRPr lang="en-US" sz="1600" dirty="0">
                        <a:solidFill>
                          <a:schemeClr val="bg1"/>
                        </a:solidFill>
                      </a:endParaRPr>
                    </a:p>
                  </a:txBody>
                  <a:tcPr anchor="ctr">
                    <a:solidFill>
                      <a:srgbClr val="0070C0"/>
                    </a:solidFill>
                  </a:tcPr>
                </a:tc>
                <a:tc>
                  <a:txBody>
                    <a:bodyPr/>
                    <a:lstStyle/>
                    <a:p>
                      <a:pPr algn="ctr"/>
                      <a:r>
                        <a:rPr lang="en-US" sz="1600" dirty="0" smtClean="0"/>
                        <a:t>Voice-Only Service</a:t>
                      </a:r>
                      <a:endParaRPr lang="en-US" sz="1600" dirty="0"/>
                    </a:p>
                  </a:txBody>
                  <a:tcPr anchor="ctr">
                    <a:solidFill>
                      <a:srgbClr val="0070C0"/>
                    </a:solidFill>
                  </a:tcPr>
                </a:tc>
              </a:tr>
              <a:tr h="5140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December 1, 2019</a:t>
                      </a:r>
                      <a:endParaRPr lang="en-US" sz="1600" dirty="0"/>
                    </a:p>
                  </a:txBody>
                  <a:tcPr anchor="ctr">
                    <a:solidFill>
                      <a:schemeClr val="tx2">
                        <a:lumMod val="40000"/>
                        <a:lumOff val="60000"/>
                      </a:schemeClr>
                    </a:solidFill>
                  </a:tcPr>
                </a:tc>
                <a:tc>
                  <a:txBody>
                    <a:bodyPr/>
                    <a:lstStyle/>
                    <a:p>
                      <a:pPr algn="ctr"/>
                      <a:r>
                        <a:rPr lang="en-US" sz="1600" dirty="0" smtClean="0"/>
                        <a:t>$7.25</a:t>
                      </a:r>
                      <a:endParaRPr lang="en-US" sz="1600" dirty="0"/>
                    </a:p>
                  </a:txBody>
                  <a:tcPr anchor="ctr">
                    <a:solidFill>
                      <a:schemeClr val="tx2">
                        <a:lumMod val="40000"/>
                        <a:lumOff val="60000"/>
                      </a:schemeClr>
                    </a:solidFill>
                  </a:tcPr>
                </a:tc>
              </a:tr>
              <a:tr h="5140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December 1, 2020</a:t>
                      </a:r>
                      <a:endParaRPr lang="en-US" sz="1600" dirty="0"/>
                    </a:p>
                  </a:txBody>
                  <a:tcPr anchor="ctr">
                    <a:solidFill>
                      <a:schemeClr val="tx2">
                        <a:lumMod val="20000"/>
                        <a:lumOff val="80000"/>
                      </a:schemeClr>
                    </a:solidFill>
                  </a:tcPr>
                </a:tc>
                <a:tc>
                  <a:txBody>
                    <a:bodyPr/>
                    <a:lstStyle/>
                    <a:p>
                      <a:pPr algn="ctr"/>
                      <a:r>
                        <a:rPr lang="en-US" sz="1600" dirty="0" smtClean="0"/>
                        <a:t>$5.25</a:t>
                      </a:r>
                      <a:endParaRPr lang="en-US" sz="1600" dirty="0"/>
                    </a:p>
                  </a:txBody>
                  <a:tcPr anchor="ctr">
                    <a:solidFill>
                      <a:schemeClr val="tx2">
                        <a:lumMod val="20000"/>
                        <a:lumOff val="80000"/>
                      </a:schemeClr>
                    </a:solidFill>
                  </a:tcPr>
                </a:tc>
              </a:tr>
              <a:tr h="5140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December 1, 2021</a:t>
                      </a:r>
                      <a:endParaRPr lang="en-US" sz="1600" dirty="0"/>
                    </a:p>
                  </a:txBody>
                  <a:tcPr anchor="ctr">
                    <a:solidFill>
                      <a:schemeClr val="tx2">
                        <a:lumMod val="40000"/>
                        <a:lumOff val="60000"/>
                      </a:schemeClr>
                    </a:solidFill>
                  </a:tcPr>
                </a:tc>
                <a:tc>
                  <a:txBody>
                    <a:bodyPr/>
                    <a:lstStyle/>
                    <a:p>
                      <a:pPr algn="ctr"/>
                      <a:r>
                        <a:rPr lang="en-US" sz="1600" dirty="0" smtClean="0"/>
                        <a:t>0**</a:t>
                      </a:r>
                      <a:endParaRPr lang="en-US" sz="1600" dirty="0"/>
                    </a:p>
                  </a:txBody>
                  <a:tcPr anchor="ctr">
                    <a:solidFill>
                      <a:schemeClr val="tx2">
                        <a:lumMod val="40000"/>
                        <a:lumOff val="60000"/>
                      </a:schemeClr>
                    </a:solidFill>
                  </a:tcPr>
                </a:tc>
              </a:tr>
            </a:tbl>
          </a:graphicData>
        </a:graphic>
      </p:graphicFrame>
      <p:sp>
        <p:nvSpPr>
          <p:cNvPr id="9" name="TextBox 8"/>
          <p:cNvSpPr txBox="1"/>
          <p:nvPr/>
        </p:nvSpPr>
        <p:spPr>
          <a:xfrm>
            <a:off x="3276600" y="1524000"/>
            <a:ext cx="2438400" cy="381000"/>
          </a:xfrm>
          <a:prstGeom prst="rect">
            <a:avLst/>
          </a:prstGeom>
          <a:noFill/>
        </p:spPr>
        <p:txBody>
          <a:bodyPr wrap="square" rtlCol="0">
            <a:spAutoFit/>
          </a:bodyPr>
          <a:lstStyle/>
          <a:p>
            <a:pPr algn="ctr"/>
            <a:r>
              <a:rPr lang="en-US" u="sng" dirty="0" smtClean="0"/>
              <a:t>Voice-only Phase Down</a:t>
            </a:r>
            <a:endParaRPr lang="en-US" u="sng" dirty="0"/>
          </a:p>
        </p:txBody>
      </p:sp>
      <p:sp>
        <p:nvSpPr>
          <p:cNvPr id="8"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20</a:t>
            </a:fld>
            <a:endParaRPr lang="en-US"/>
          </a:p>
        </p:txBody>
      </p:sp>
    </p:spTree>
    <p:extLst>
      <p:ext uri="{BB962C8B-B14F-4D97-AF65-F5344CB8AC3E}">
        <p14:creationId xmlns:p14="http://schemas.microsoft.com/office/powerpoint/2010/main" val="391432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Port Freeze</a:t>
            </a:r>
            <a:endParaRPr lang="en-US" dirty="0"/>
          </a:p>
        </p:txBody>
      </p:sp>
      <p:graphicFrame>
        <p:nvGraphicFramePr>
          <p:cNvPr id="5" name="Diagram 4"/>
          <p:cNvGraphicFramePr/>
          <p:nvPr>
            <p:extLst>
              <p:ext uri="{D42A27DB-BD31-4B8C-83A1-F6EECF244321}">
                <p14:modId xmlns:p14="http://schemas.microsoft.com/office/powerpoint/2010/main" val="3940121264"/>
              </p:ext>
            </p:extLst>
          </p:nvPr>
        </p:nvGraphicFramePr>
        <p:xfrm>
          <a:off x="914400" y="304800"/>
          <a:ext cx="75438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1"/>
          <p:cNvSpPr>
            <a:spLocks noGrp="1"/>
          </p:cNvSpPr>
          <p:nvPr>
            <p:ph type="body" sz="quarter" idx="10"/>
          </p:nvPr>
        </p:nvSpPr>
        <p:spPr>
          <a:xfrm>
            <a:off x="457200" y="3581400"/>
            <a:ext cx="8229600" cy="3124200"/>
          </a:xfrm>
        </p:spPr>
        <p:txBody>
          <a:bodyPr/>
          <a:lstStyle/>
          <a:p>
            <a:pPr marL="457200" lvl="1" indent="0">
              <a:buNone/>
            </a:pPr>
            <a:r>
              <a:rPr lang="en-US" sz="1600" b="1" u="sng" dirty="0" smtClean="0"/>
              <a:t>Exceptions </a:t>
            </a:r>
          </a:p>
          <a:p>
            <a:pPr marL="971550" lvl="1" indent="-514350">
              <a:buFont typeface="+mj-lt"/>
              <a:buAutoNum type="arabicPeriod"/>
            </a:pPr>
            <a:r>
              <a:rPr lang="en-US" sz="1600" dirty="0" smtClean="0"/>
              <a:t>Subscriber moves their residential address</a:t>
            </a:r>
          </a:p>
          <a:p>
            <a:pPr marL="971550" lvl="1" indent="-514350">
              <a:buFont typeface="+mj-lt"/>
              <a:buAutoNum type="arabicPeriod"/>
            </a:pPr>
            <a:r>
              <a:rPr lang="en-US" sz="1600" dirty="0" smtClean="0"/>
              <a:t>The </a:t>
            </a:r>
            <a:r>
              <a:rPr lang="en-US" sz="1600" dirty="0"/>
              <a:t>provider ceases operations or otherwise fails to provide service</a:t>
            </a:r>
          </a:p>
          <a:p>
            <a:pPr marL="971550" lvl="1" indent="-514350">
              <a:buFont typeface="+mj-lt"/>
              <a:buAutoNum type="arabicPeriod"/>
            </a:pPr>
            <a:r>
              <a:rPr lang="en-US" sz="1600" dirty="0"/>
              <a:t>Provider has imposed late fees for non-payment greater than or equal to the monthly end-user charge for the supported service</a:t>
            </a:r>
          </a:p>
          <a:p>
            <a:pPr marL="971550" lvl="1" indent="-514350">
              <a:buFont typeface="+mj-lt"/>
              <a:buAutoNum type="arabicPeriod"/>
            </a:pPr>
            <a:r>
              <a:rPr lang="en-US" sz="1600" dirty="0"/>
              <a:t>Provider is found to be in violation of the Commission’s rules during the 12 month period and the subscriber is impacted by such </a:t>
            </a:r>
            <a:r>
              <a:rPr lang="en-US" sz="1600" dirty="0" smtClean="0"/>
              <a:t>violation</a:t>
            </a:r>
            <a:endParaRPr lang="en-US" sz="1600" dirty="0"/>
          </a:p>
        </p:txBody>
      </p:sp>
      <p:sp>
        <p:nvSpPr>
          <p:cNvPr id="7"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21</a:t>
            </a:fld>
            <a:endParaRPr lang="en-US"/>
          </a:p>
        </p:txBody>
      </p:sp>
      <p:sp>
        <p:nvSpPr>
          <p:cNvPr id="8" name="TextBox 7"/>
          <p:cNvSpPr txBox="1"/>
          <p:nvPr/>
        </p:nvSpPr>
        <p:spPr>
          <a:xfrm>
            <a:off x="381000" y="6061340"/>
            <a:ext cx="8305800" cy="292388"/>
          </a:xfrm>
          <a:prstGeom prst="rect">
            <a:avLst/>
          </a:prstGeom>
          <a:noFill/>
        </p:spPr>
        <p:txBody>
          <a:bodyPr wrap="square" rtlCol="0">
            <a:spAutoFit/>
          </a:bodyPr>
          <a:lstStyle/>
          <a:p>
            <a:r>
              <a:rPr lang="en-US" sz="1300" dirty="0" smtClean="0"/>
              <a:t>Port freezes are effective on the later of December 1, 2016 or 60 days after PRA approval</a:t>
            </a:r>
            <a:endParaRPr lang="en-US" sz="1300" dirty="0"/>
          </a:p>
        </p:txBody>
      </p:sp>
    </p:spTree>
    <p:extLst>
      <p:ext uri="{BB962C8B-B14F-4D97-AF65-F5344CB8AC3E}">
        <p14:creationId xmlns:p14="http://schemas.microsoft.com/office/powerpoint/2010/main" val="1152234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447800"/>
            <a:ext cx="8229600" cy="4343400"/>
          </a:xfrm>
        </p:spPr>
        <p:txBody>
          <a:bodyPr/>
          <a:lstStyle/>
          <a:p>
            <a:pPr marL="571500" indent="-514350"/>
            <a:r>
              <a:rPr lang="en-US" sz="2800" dirty="0" smtClean="0"/>
              <a:t>Consumers should understand the minimum services they are entitled to </a:t>
            </a:r>
          </a:p>
          <a:p>
            <a:pPr marL="571500" indent="-514350"/>
            <a:endParaRPr lang="en-US" sz="800" dirty="0" smtClean="0"/>
          </a:p>
          <a:p>
            <a:pPr marL="571500" indent="-514350"/>
            <a:r>
              <a:rPr lang="en-US" sz="2800" dirty="0" smtClean="0"/>
              <a:t>Consumers must be aware of port freezes at the time of enrollment, so there are no surprises later</a:t>
            </a:r>
          </a:p>
          <a:p>
            <a:pPr marL="571500" indent="-514350"/>
            <a:endParaRPr lang="en-US" sz="800" dirty="0" smtClean="0"/>
          </a:p>
          <a:p>
            <a:pPr marL="571500" indent="-514350"/>
            <a:r>
              <a:rPr lang="en-US" sz="2800" dirty="0" smtClean="0"/>
              <a:t>Clear information to consumers is needed for the eventual voice only phase out</a:t>
            </a:r>
            <a:endParaRPr lang="en-US" sz="2800" dirty="0"/>
          </a:p>
        </p:txBody>
      </p:sp>
      <p:sp>
        <p:nvSpPr>
          <p:cNvPr id="3" name="Text Placeholder 2"/>
          <p:cNvSpPr>
            <a:spLocks noGrp="1"/>
          </p:cNvSpPr>
          <p:nvPr>
            <p:ph type="body" sz="quarter" idx="12"/>
          </p:nvPr>
        </p:nvSpPr>
        <p:spPr/>
        <p:txBody>
          <a:bodyPr/>
          <a:lstStyle/>
          <a:p>
            <a:r>
              <a:rPr lang="en-US" dirty="0" smtClean="0"/>
              <a:t>Consumer Impacts</a:t>
            </a:r>
            <a:endParaRPr lang="en-US" dirty="0"/>
          </a:p>
        </p:txBody>
      </p:sp>
      <p:sp>
        <p:nvSpPr>
          <p:cNvPr id="4"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22</a:t>
            </a:fld>
            <a:endParaRPr lang="en-US"/>
          </a:p>
        </p:txBody>
      </p:sp>
    </p:spTree>
    <p:extLst>
      <p:ext uri="{BB962C8B-B14F-4D97-AF65-F5344CB8AC3E}">
        <p14:creationId xmlns:p14="http://schemas.microsoft.com/office/powerpoint/2010/main" val="1393063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219200"/>
            <a:ext cx="8229600" cy="4343400"/>
          </a:xfrm>
        </p:spPr>
        <p:txBody>
          <a:bodyPr/>
          <a:lstStyle/>
          <a:p>
            <a:pPr marL="571500" indent="-514350"/>
            <a:r>
              <a:rPr lang="en-US" sz="2000" dirty="0" smtClean="0"/>
              <a:t>What are the best ways to reach consumers to educate about all these changes?</a:t>
            </a:r>
          </a:p>
          <a:p>
            <a:pPr marL="571500" indent="-514350"/>
            <a:r>
              <a:rPr lang="en-US" sz="2000" dirty="0" smtClean="0"/>
              <a:t>What issues do consumers experience that require USAC support rather than carrier support?</a:t>
            </a:r>
          </a:p>
          <a:p>
            <a:pPr marL="571500" indent="-514350"/>
            <a:r>
              <a:rPr lang="en-US" sz="2000" dirty="0" smtClean="0"/>
              <a:t>How best can we get input from consumers on ideal process design that will work best for them?</a:t>
            </a:r>
          </a:p>
          <a:p>
            <a:pPr marL="571500" indent="-514350"/>
            <a:r>
              <a:rPr lang="en-US" sz="2000" dirty="0" smtClean="0"/>
              <a:t>How </a:t>
            </a:r>
            <a:r>
              <a:rPr lang="en-US" sz="2000" dirty="0"/>
              <a:t>can USAC and State Consumer Advocates work in partnership to proactively support broadband adoption among low income </a:t>
            </a:r>
            <a:r>
              <a:rPr lang="en-US" sz="2000" dirty="0" smtClean="0"/>
              <a:t>consumers?</a:t>
            </a:r>
          </a:p>
          <a:p>
            <a:pPr marL="571500" indent="-514350"/>
            <a:r>
              <a:rPr lang="en-US" sz="2000" dirty="0" smtClean="0"/>
              <a:t>How can USAC partner with State Consumer Advocates during Lifeline Awareness Week this fall?</a:t>
            </a:r>
          </a:p>
        </p:txBody>
      </p:sp>
      <p:sp>
        <p:nvSpPr>
          <p:cNvPr id="3" name="Text Placeholder 2"/>
          <p:cNvSpPr>
            <a:spLocks noGrp="1"/>
          </p:cNvSpPr>
          <p:nvPr>
            <p:ph type="body" sz="quarter" idx="12"/>
          </p:nvPr>
        </p:nvSpPr>
        <p:spPr/>
        <p:txBody>
          <a:bodyPr/>
          <a:lstStyle/>
          <a:p>
            <a:r>
              <a:rPr lang="en-US" dirty="0" smtClean="0"/>
              <a:t>Questions for YOU!</a:t>
            </a:r>
            <a:endParaRPr lang="en-US" dirty="0"/>
          </a:p>
        </p:txBody>
      </p:sp>
      <p:sp>
        <p:nvSpPr>
          <p:cNvPr id="4"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23</a:t>
            </a:fld>
            <a:endParaRPr lang="en-US"/>
          </a:p>
        </p:txBody>
      </p:sp>
    </p:spTree>
    <p:extLst>
      <p:ext uri="{BB962C8B-B14F-4D97-AF65-F5344CB8AC3E}">
        <p14:creationId xmlns:p14="http://schemas.microsoft.com/office/powerpoint/2010/main" val="109635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a:t>2016 Lifeline Modernization</a:t>
            </a:r>
          </a:p>
        </p:txBody>
      </p:sp>
      <p:sp>
        <p:nvSpPr>
          <p:cNvPr id="4" name="Title 3"/>
          <p:cNvSpPr>
            <a:spLocks noGrp="1"/>
          </p:cNvSpPr>
          <p:nvPr>
            <p:ph type="title"/>
          </p:nvPr>
        </p:nvSpPr>
        <p:spPr>
          <a:xfrm>
            <a:off x="433135" y="1371600"/>
            <a:ext cx="8229600" cy="609600"/>
          </a:xfrm>
        </p:spPr>
        <p:txBody>
          <a:bodyPr/>
          <a:lstStyle/>
          <a:p>
            <a:pPr algn="ctr"/>
            <a:r>
              <a:rPr lang="en-US" sz="4400" dirty="0" smtClean="0"/>
              <a:t>Questions?</a:t>
            </a:r>
            <a:endParaRPr lang="en-US" sz="4400" dirty="0"/>
          </a:p>
        </p:txBody>
      </p:sp>
      <p:pic>
        <p:nvPicPr>
          <p:cNvPr id="9" name="irc_mi" descr="http://www.koraorganics.com/blog/wp-content/uploads/2010/09/question-marks4.jpg"/>
          <p:cNvPicPr/>
          <p:nvPr/>
        </p:nvPicPr>
        <p:blipFill rotWithShape="1">
          <a:blip r:embed="rId2" cstate="print">
            <a:extLst>
              <a:ext uri="{BEBA8EAE-BF5A-486C-A8C5-ECC9F3942E4B}">
                <a14:imgProps xmlns:a14="http://schemas.microsoft.com/office/drawing/2010/main">
                  <a14:imgLayer r:embed="rId3">
                    <a14:imgEffect>
                      <a14:backgroundRemoval t="21037" b="91226" l="49977" r="94442"/>
                    </a14:imgEffect>
                  </a14:imgLayer>
                </a14:imgProps>
              </a:ext>
              <a:ext uri="{28A0092B-C50C-407E-A947-70E740481C1C}">
                <a14:useLocalDpi xmlns:a14="http://schemas.microsoft.com/office/drawing/2010/main" val="0"/>
              </a:ext>
            </a:extLst>
          </a:blip>
          <a:srcRect l="44419" t="12264"/>
          <a:stretch/>
        </p:blipFill>
        <p:spPr bwMode="auto">
          <a:xfrm>
            <a:off x="3362073" y="2209800"/>
            <a:ext cx="2429127" cy="3657600"/>
          </a:xfrm>
          <a:prstGeom prst="rect">
            <a:avLst/>
          </a:prstGeom>
          <a:noFill/>
          <a:ln>
            <a:noFill/>
          </a:ln>
        </p:spPr>
      </p:pic>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24</a:t>
            </a:fld>
            <a:endParaRPr lang="en-US"/>
          </a:p>
        </p:txBody>
      </p:sp>
    </p:spTree>
    <p:extLst>
      <p:ext uri="{BB962C8B-B14F-4D97-AF65-F5344CB8AC3E}">
        <p14:creationId xmlns:p14="http://schemas.microsoft.com/office/powerpoint/2010/main" val="30946307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752600"/>
            <a:ext cx="8458200" cy="4343400"/>
          </a:xfrm>
        </p:spPr>
        <p:txBody>
          <a:bodyPr/>
          <a:lstStyle/>
          <a:p>
            <a:r>
              <a:rPr lang="en-US" b="1" dirty="0" smtClean="0"/>
              <a:t>Next Lifeline webinar is Wednesday, June 8</a:t>
            </a:r>
            <a:r>
              <a:rPr lang="en-US" b="1" baseline="30000" dirty="0" smtClean="0"/>
              <a:t>th</a:t>
            </a:r>
            <a:r>
              <a:rPr lang="en-US" b="1" dirty="0" smtClean="0"/>
              <a:t>, 3pm EDT</a:t>
            </a:r>
          </a:p>
          <a:p>
            <a:pPr marL="400050" lvl="1" indent="0">
              <a:buNone/>
            </a:pPr>
            <a:r>
              <a:rPr lang="en-US" sz="2000" dirty="0" smtClean="0"/>
              <a:t>View “Upcoming Events” at: </a:t>
            </a:r>
            <a:r>
              <a:rPr lang="en-US" sz="2000" dirty="0" smtClean="0">
                <a:hlinkClick r:id="rId3"/>
              </a:rPr>
              <a:t>http</a:t>
            </a:r>
            <a:r>
              <a:rPr lang="en-US" sz="2000" dirty="0">
                <a:hlinkClick r:id="rId3"/>
              </a:rPr>
              <a:t>://</a:t>
            </a:r>
            <a:r>
              <a:rPr lang="en-US" sz="2000" dirty="0" smtClean="0">
                <a:hlinkClick r:id="rId3"/>
              </a:rPr>
              <a:t>usac.org/li/about/outreach/default.aspx</a:t>
            </a:r>
            <a:endParaRPr lang="en-US" sz="2000" dirty="0" smtClean="0"/>
          </a:p>
          <a:p>
            <a:pPr marL="0" indent="0">
              <a:buNone/>
            </a:pPr>
            <a:endParaRPr lang="en-US" sz="1000" dirty="0" smtClean="0"/>
          </a:p>
          <a:p>
            <a:r>
              <a:rPr lang="en-US" dirty="0" smtClean="0"/>
              <a:t>Please contact </a:t>
            </a:r>
            <a:r>
              <a:rPr lang="en-US" dirty="0" smtClean="0">
                <a:hlinkClick r:id="rId4"/>
              </a:rPr>
              <a:t>LifelineProgram@usac.org</a:t>
            </a:r>
            <a:r>
              <a:rPr lang="en-US" dirty="0" smtClean="0"/>
              <a:t> if </a:t>
            </a:r>
            <a:r>
              <a:rPr lang="en-US" dirty="0"/>
              <a:t>you have </a:t>
            </a:r>
            <a:r>
              <a:rPr lang="en-US" dirty="0" smtClean="0"/>
              <a:t>additional questions </a:t>
            </a:r>
            <a:r>
              <a:rPr lang="en-US" dirty="0"/>
              <a:t>about the Lifeline </a:t>
            </a:r>
            <a:r>
              <a:rPr lang="en-US" dirty="0" smtClean="0"/>
              <a:t>Program </a:t>
            </a:r>
          </a:p>
          <a:p>
            <a:pPr marL="0" indent="0">
              <a:buNone/>
            </a:pPr>
            <a:endParaRPr lang="en-US" sz="1000" dirty="0" smtClean="0"/>
          </a:p>
          <a:p>
            <a:r>
              <a:rPr lang="en-US" dirty="0" smtClean="0"/>
              <a:t>To sign </a:t>
            </a:r>
            <a:r>
              <a:rPr lang="en-US" dirty="0"/>
              <a:t>up for </a:t>
            </a:r>
            <a:r>
              <a:rPr lang="en-US" dirty="0" smtClean="0"/>
              <a:t>emails about the Lifeline Program including news, updates, and </a:t>
            </a:r>
            <a:r>
              <a:rPr lang="en-US" dirty="0"/>
              <a:t>events</a:t>
            </a:r>
          </a:p>
          <a:p>
            <a:pPr lvl="1"/>
            <a:r>
              <a:rPr lang="en-US" dirty="0"/>
              <a:t>Go to www.usac.org and click “subscribe” in the upper-right </a:t>
            </a:r>
            <a:r>
              <a:rPr lang="en-US" dirty="0" smtClean="0"/>
              <a:t>corner</a:t>
            </a:r>
          </a:p>
          <a:p>
            <a:endParaRPr lang="en-US" dirty="0"/>
          </a:p>
        </p:txBody>
      </p:sp>
      <p:sp>
        <p:nvSpPr>
          <p:cNvPr id="3" name="Text Placeholder 2"/>
          <p:cNvSpPr>
            <a:spLocks noGrp="1"/>
          </p:cNvSpPr>
          <p:nvPr>
            <p:ph type="body" sz="quarter" idx="12"/>
          </p:nvPr>
        </p:nvSpPr>
        <p:spPr/>
        <p:txBody>
          <a:bodyPr/>
          <a:lstStyle/>
          <a:p>
            <a:r>
              <a:rPr lang="en-US" dirty="0" smtClean="0"/>
              <a:t>Contact Us</a:t>
            </a:r>
            <a:endParaRPr lang="en-US" dirty="0"/>
          </a:p>
          <a:p>
            <a:endParaRPr lang="en-US" dirty="0"/>
          </a:p>
        </p:txBody>
      </p:sp>
      <p:sp>
        <p:nvSpPr>
          <p:cNvPr id="4" name="Title 3"/>
          <p:cNvSpPr>
            <a:spLocks noGrp="1"/>
          </p:cNvSpPr>
          <p:nvPr>
            <p:ph type="title"/>
          </p:nvPr>
        </p:nvSpPr>
        <p:spPr/>
        <p:txBody>
          <a:bodyPr/>
          <a:lstStyle/>
          <a:p>
            <a:r>
              <a:rPr lang="en-US" dirty="0" smtClean="0"/>
              <a:t>Thank you!</a:t>
            </a:r>
            <a:endParaRPr lang="en-US" dirty="0"/>
          </a:p>
        </p:txBody>
      </p:sp>
      <p:sp>
        <p:nvSpPr>
          <p:cNvPr id="6"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25</a:t>
            </a:fld>
            <a:endParaRPr lang="en-US"/>
          </a:p>
        </p:txBody>
      </p:sp>
    </p:spTree>
    <p:extLst>
      <p:ext uri="{BB962C8B-B14F-4D97-AF65-F5344CB8AC3E}">
        <p14:creationId xmlns:p14="http://schemas.microsoft.com/office/powerpoint/2010/main" val="2755875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000" y="2133600"/>
            <a:ext cx="8229600" cy="4343400"/>
          </a:xfrm>
        </p:spPr>
        <p:txBody>
          <a:bodyPr/>
          <a:lstStyle/>
          <a:p>
            <a:pPr marL="514350" indent="-457200"/>
            <a:r>
              <a:rPr lang="en-US" sz="2800" dirty="0" smtClean="0"/>
              <a:t>Broadband as a Lifeline supported service</a:t>
            </a:r>
          </a:p>
          <a:p>
            <a:pPr marL="514350" indent="-457200"/>
            <a:r>
              <a:rPr lang="en-US" sz="2800" dirty="0" smtClean="0"/>
              <a:t>Minimum service standards for voice and broadband offerings</a:t>
            </a:r>
          </a:p>
          <a:p>
            <a:pPr marL="514350" indent="-457200"/>
            <a:r>
              <a:rPr lang="en-US" sz="2800" dirty="0" smtClean="0"/>
              <a:t>Changes to eligibility criteria for new subscribers</a:t>
            </a:r>
          </a:p>
          <a:p>
            <a:pPr marL="514350" indent="-457200"/>
            <a:r>
              <a:rPr lang="en-US" sz="2800" dirty="0" smtClean="0"/>
              <a:t>Port freezes on voice and broadband offerings</a:t>
            </a:r>
          </a:p>
          <a:p>
            <a:pPr marL="514350" indent="-457200"/>
            <a:endParaRPr lang="en-US" sz="2800" dirty="0" smtClean="0"/>
          </a:p>
        </p:txBody>
      </p:sp>
      <p:sp>
        <p:nvSpPr>
          <p:cNvPr id="3" name="Text Placeholder 2"/>
          <p:cNvSpPr>
            <a:spLocks noGrp="1"/>
          </p:cNvSpPr>
          <p:nvPr>
            <p:ph type="body" sz="quarter" idx="12"/>
          </p:nvPr>
        </p:nvSpPr>
        <p:spPr/>
        <p:txBody>
          <a:bodyPr/>
          <a:lstStyle/>
          <a:p>
            <a:r>
              <a:rPr lang="en-US" dirty="0" smtClean="0"/>
              <a:t>Near Term Changes</a:t>
            </a:r>
            <a:endParaRPr lang="en-US" dirty="0"/>
          </a:p>
        </p:txBody>
      </p:sp>
      <p:sp>
        <p:nvSpPr>
          <p:cNvPr id="4" name="Title 3"/>
          <p:cNvSpPr>
            <a:spLocks noGrp="1"/>
          </p:cNvSpPr>
          <p:nvPr>
            <p:ph type="title"/>
          </p:nvPr>
        </p:nvSpPr>
        <p:spPr>
          <a:xfrm>
            <a:off x="457200" y="1219200"/>
            <a:ext cx="8229600" cy="609600"/>
          </a:xfrm>
        </p:spPr>
        <p:txBody>
          <a:bodyPr/>
          <a:lstStyle/>
          <a:p>
            <a:r>
              <a:rPr lang="en-US" dirty="0" smtClean="0"/>
              <a:t>NOTE: The following will be implemented by 12/1/16!</a:t>
            </a:r>
            <a:endParaRPr lang="en-US" dirty="0"/>
          </a:p>
        </p:txBody>
      </p:sp>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3</a:t>
            </a:fld>
            <a:endParaRPr lang="en-US"/>
          </a:p>
        </p:txBody>
      </p:sp>
    </p:spTree>
    <p:extLst>
      <p:ext uri="{BB962C8B-B14F-4D97-AF65-F5344CB8AC3E}">
        <p14:creationId xmlns:p14="http://schemas.microsoft.com/office/powerpoint/2010/main" val="1180593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Changed Eligibility Programs </a:t>
            </a:r>
          </a:p>
          <a:p>
            <a:r>
              <a:rPr lang="en-US" dirty="0" smtClean="0"/>
              <a:t>and Rolling Recertification</a:t>
            </a:r>
          </a:p>
          <a:p>
            <a:r>
              <a:rPr lang="en-US" dirty="0" smtClean="0"/>
              <a:t> </a:t>
            </a:r>
            <a:endParaRPr lang="en-US" dirty="0"/>
          </a:p>
        </p:txBody>
      </p:sp>
      <p:sp>
        <p:nvSpPr>
          <p:cNvPr id="3"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4</a:t>
            </a:fld>
            <a:endParaRPr lang="en-US"/>
          </a:p>
        </p:txBody>
      </p:sp>
      <p:sp>
        <p:nvSpPr>
          <p:cNvPr id="4" name="TextBox 3"/>
          <p:cNvSpPr txBox="1"/>
          <p:nvPr/>
        </p:nvSpPr>
        <p:spPr>
          <a:xfrm>
            <a:off x="457200" y="6400800"/>
            <a:ext cx="4114800" cy="338554"/>
          </a:xfrm>
          <a:prstGeom prst="rect">
            <a:avLst/>
          </a:prstGeom>
          <a:noFill/>
        </p:spPr>
        <p:txBody>
          <a:bodyPr wrap="square" rtlCol="0">
            <a:spAutoFit/>
          </a:bodyPr>
          <a:lstStyle/>
          <a:p>
            <a:r>
              <a:rPr lang="en-US" sz="1600" dirty="0" smtClean="0">
                <a:solidFill>
                  <a:schemeClr val="bg1">
                    <a:lumMod val="50000"/>
                  </a:schemeClr>
                </a:solidFill>
              </a:rPr>
              <a:t>USAC  l  Lifeline Program</a:t>
            </a:r>
            <a:endParaRPr lang="en-US" sz="1600" dirty="0">
              <a:solidFill>
                <a:schemeClr val="bg1">
                  <a:lumMod val="50000"/>
                </a:schemeClr>
              </a:solidFill>
            </a:endParaRPr>
          </a:p>
        </p:txBody>
      </p:sp>
    </p:spTree>
    <p:extLst>
      <p:ext uri="{BB962C8B-B14F-4D97-AF65-F5344CB8AC3E}">
        <p14:creationId xmlns:p14="http://schemas.microsoft.com/office/powerpoint/2010/main" val="14580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Changed Eligibility Programs</a:t>
            </a:r>
            <a:endParaRPr lang="en-US" dirty="0"/>
          </a:p>
        </p:txBody>
      </p:sp>
      <p:sp>
        <p:nvSpPr>
          <p:cNvPr id="6" name="TextBox 5"/>
          <p:cNvSpPr txBox="1"/>
          <p:nvPr/>
        </p:nvSpPr>
        <p:spPr>
          <a:xfrm>
            <a:off x="304800" y="5257800"/>
            <a:ext cx="8382000" cy="707886"/>
          </a:xfrm>
          <a:prstGeom prst="rect">
            <a:avLst/>
          </a:prstGeom>
          <a:noFill/>
        </p:spPr>
        <p:txBody>
          <a:bodyPr wrap="square" rtlCol="0">
            <a:spAutoFit/>
          </a:bodyPr>
          <a:lstStyle/>
          <a:p>
            <a:pPr algn="ctr"/>
            <a:r>
              <a:rPr lang="en-US" sz="2000" b="1" dirty="0" smtClean="0">
                <a:solidFill>
                  <a:srgbClr val="0070C0"/>
                </a:solidFill>
              </a:rPr>
              <a:t>New Subscribers: Effective </a:t>
            </a:r>
            <a:r>
              <a:rPr lang="en-US" sz="2000" b="1" dirty="0">
                <a:solidFill>
                  <a:srgbClr val="0070C0"/>
                </a:solidFill>
              </a:rPr>
              <a:t>December 1, 2016 or 60 days after PRA approval</a:t>
            </a:r>
          </a:p>
          <a:p>
            <a:pPr algn="ctr"/>
            <a:r>
              <a:rPr lang="en-US" sz="2000" b="1" dirty="0">
                <a:solidFill>
                  <a:srgbClr val="0070C0"/>
                </a:solidFill>
              </a:rPr>
              <a:t>Existing subscribers: </a:t>
            </a:r>
            <a:r>
              <a:rPr lang="en-US" sz="2000" b="1" dirty="0" smtClean="0">
                <a:solidFill>
                  <a:srgbClr val="0070C0"/>
                </a:solidFill>
              </a:rPr>
              <a:t>Effective at next recertification beginning in 2017</a:t>
            </a:r>
            <a:endParaRPr lang="en-US" sz="2000" b="1" dirty="0">
              <a:solidFill>
                <a:srgbClr val="0070C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509785725"/>
              </p:ext>
            </p:extLst>
          </p:nvPr>
        </p:nvGraphicFramePr>
        <p:xfrm>
          <a:off x="304800" y="1066800"/>
          <a:ext cx="8420100" cy="3931920"/>
        </p:xfrm>
        <a:graphic>
          <a:graphicData uri="http://schemas.openxmlformats.org/drawingml/2006/table">
            <a:tbl>
              <a:tblPr firstRow="1" bandRow="1">
                <a:tableStyleId>{5C22544A-7EE6-4342-B048-85BDC9FD1C3A}</a:tableStyleId>
              </a:tblPr>
              <a:tblGrid>
                <a:gridCol w="2342983"/>
                <a:gridCol w="6077117"/>
              </a:tblGrid>
              <a:tr h="318451">
                <a:tc>
                  <a:txBody>
                    <a:bodyPr/>
                    <a:lstStyle/>
                    <a:p>
                      <a:pPr algn="ctr"/>
                      <a:r>
                        <a:rPr lang="en-US" dirty="0" smtClean="0">
                          <a:latin typeface="+mn-lt"/>
                          <a:cs typeface="Times New Roman" panose="02020603050405020304" pitchFamily="18" charset="0"/>
                        </a:rPr>
                        <a:t>Nature</a:t>
                      </a:r>
                      <a:r>
                        <a:rPr lang="en-US" baseline="0" dirty="0" smtClean="0">
                          <a:latin typeface="+mn-lt"/>
                          <a:cs typeface="Times New Roman" panose="02020603050405020304" pitchFamily="18" charset="0"/>
                        </a:rPr>
                        <a:t> of Change</a:t>
                      </a:r>
                      <a:endParaRPr lang="en-US" dirty="0">
                        <a:latin typeface="+mn-lt"/>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dirty="0" smtClean="0">
                          <a:latin typeface="+mn-lt"/>
                          <a:cs typeface="Times New Roman" panose="02020603050405020304" pitchFamily="18" charset="0"/>
                        </a:rPr>
                        <a:t>Criteria</a:t>
                      </a:r>
                      <a:r>
                        <a:rPr lang="en-US" baseline="0" dirty="0" smtClean="0">
                          <a:latin typeface="+mn-lt"/>
                          <a:cs typeface="Times New Roman" panose="02020603050405020304" pitchFamily="18" charset="0"/>
                        </a:rPr>
                        <a:t> Affected</a:t>
                      </a:r>
                      <a:endParaRPr lang="en-US" dirty="0">
                        <a:latin typeface="+mn-lt"/>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548640">
                <a:tc>
                  <a:txBody>
                    <a:bodyPr/>
                    <a:lstStyle/>
                    <a:p>
                      <a:pPr marL="0" indent="0" algn="ctr">
                        <a:buFont typeface="Arial" panose="020B0604020202020204" pitchFamily="34" charset="0"/>
                        <a:buNone/>
                      </a:pPr>
                      <a:r>
                        <a:rPr lang="en-US" sz="1800" dirty="0" smtClean="0">
                          <a:latin typeface="+mn-lt"/>
                          <a:cs typeface="Times New Roman" panose="02020603050405020304" pitchFamily="18" charset="0"/>
                        </a:rPr>
                        <a:t>Retained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indent="0">
                        <a:buFont typeface="Arial" panose="020B0604020202020204" pitchFamily="34" charset="0"/>
                        <a:buNone/>
                      </a:pPr>
                      <a:r>
                        <a:rPr lang="en-US" sz="1800" dirty="0" smtClean="0">
                          <a:latin typeface="+mn-lt"/>
                          <a:cs typeface="Times New Roman" panose="02020603050405020304" pitchFamily="18" charset="0"/>
                        </a:rPr>
                        <a:t>SNAP, SSI, Medicaid, Federal Housing Assistance</a:t>
                      </a:r>
                      <a:endParaRPr lang="en-US" sz="1800" baseline="0" dirty="0" smtClean="0">
                        <a:latin typeface="+mn-lt"/>
                        <a:cs typeface="Times New Roman" panose="02020603050405020304" pitchFamily="18" charset="0"/>
                      </a:endParaRPr>
                    </a:p>
                    <a:p>
                      <a:pPr marL="0" indent="0">
                        <a:buFont typeface="Arial" panose="020B0604020202020204" pitchFamily="34" charset="0"/>
                        <a:buNone/>
                      </a:pPr>
                      <a:endParaRPr lang="en-US" sz="800" baseline="0" dirty="0" smtClean="0">
                        <a:latin typeface="+mn-lt"/>
                        <a:cs typeface="Times New Roman" panose="02020603050405020304" pitchFamily="18" charset="0"/>
                      </a:endParaRPr>
                    </a:p>
                    <a:p>
                      <a:pPr marL="0" indent="0">
                        <a:buFont typeface="Arial" panose="020B0604020202020204" pitchFamily="34" charset="0"/>
                        <a:buNone/>
                      </a:pPr>
                      <a:r>
                        <a:rPr lang="en-US" sz="1800" baseline="0" dirty="0" smtClean="0">
                          <a:latin typeface="+mn-lt"/>
                          <a:cs typeface="Times New Roman" panose="02020603050405020304" pitchFamily="18" charset="0"/>
                        </a:rPr>
                        <a:t>Tribal Programs:  Tribal TANF, Bureau of Indian Affairs General Assistance, Food Distribution Program on Indian Reservations, Head start</a:t>
                      </a:r>
                      <a:endParaRPr lang="en-US" sz="1800" dirty="0" smtClean="0">
                        <a:latin typeface="+mn-lt"/>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533400">
                <a:tc>
                  <a:txBody>
                    <a:bodyPr/>
                    <a:lstStyle/>
                    <a:p>
                      <a:pPr marL="0" indent="0" algn="ctr">
                        <a:buFont typeface="Arial" panose="020B0604020202020204" pitchFamily="34" charset="0"/>
                        <a:buNone/>
                      </a:pPr>
                      <a:r>
                        <a:rPr lang="en-US" sz="1800" dirty="0" smtClean="0">
                          <a:latin typeface="+mn-lt"/>
                          <a:cs typeface="Times New Roman" panose="02020603050405020304" pitchFamily="18" charset="0"/>
                        </a:rPr>
                        <a:t>Removed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indent="0">
                        <a:buFont typeface="Arial" panose="020B0604020202020204" pitchFamily="34" charset="0"/>
                        <a:buNone/>
                      </a:pPr>
                      <a:r>
                        <a:rPr lang="en-US" sz="1800" dirty="0" smtClean="0">
                          <a:latin typeface="+mn-lt"/>
                          <a:cs typeface="Times New Roman" panose="02020603050405020304" pitchFamily="18" charset="0"/>
                        </a:rPr>
                        <a:t>NSLP, TANF,</a:t>
                      </a:r>
                      <a:r>
                        <a:rPr lang="en-US" sz="1800" baseline="0" dirty="0" smtClean="0">
                          <a:latin typeface="+mn-lt"/>
                          <a:cs typeface="Times New Roman" panose="02020603050405020304" pitchFamily="18" charset="0"/>
                        </a:rPr>
                        <a:t> LIHEAP, state identified programs</a:t>
                      </a:r>
                      <a:endParaRPr lang="en-US" sz="1800" dirty="0" smtClean="0">
                        <a:latin typeface="+mn-lt"/>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533400">
                <a:tc>
                  <a:txBody>
                    <a:bodyPr/>
                    <a:lstStyle/>
                    <a:p>
                      <a:pPr marL="0" indent="0" algn="ctr">
                        <a:buFont typeface="Arial" panose="020B0604020202020204" pitchFamily="34" charset="0"/>
                        <a:buNone/>
                      </a:pPr>
                      <a:r>
                        <a:rPr lang="en-US" sz="1800" dirty="0" smtClean="0">
                          <a:latin typeface="+mn-lt"/>
                          <a:cs typeface="Times New Roman" panose="02020603050405020304" pitchFamily="18" charset="0"/>
                        </a:rPr>
                        <a:t>Added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indent="0">
                        <a:buFont typeface="Arial" panose="020B0604020202020204" pitchFamily="34" charset="0"/>
                        <a:buNone/>
                      </a:pPr>
                      <a:r>
                        <a:rPr lang="en-US" sz="1800" dirty="0" smtClean="0">
                          <a:latin typeface="+mn-lt"/>
                          <a:cs typeface="Times New Roman" panose="02020603050405020304" pitchFamily="18" charset="0"/>
                        </a:rPr>
                        <a:t>Veterans Pension and Survivors Benefit Programs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1066800">
                <a:tc>
                  <a:txBody>
                    <a:bodyPr/>
                    <a:lstStyle/>
                    <a:p>
                      <a:pPr marL="0" indent="0" algn="ctr">
                        <a:buFont typeface="Arial" panose="020B0604020202020204" pitchFamily="34" charset="0"/>
                        <a:buNone/>
                      </a:pPr>
                      <a:r>
                        <a:rPr lang="en-US" dirty="0" smtClean="0">
                          <a:latin typeface="+mn-lt"/>
                          <a:cs typeface="Times New Roman" panose="02020603050405020304" pitchFamily="18" charset="0"/>
                        </a:rPr>
                        <a:t>Changed</a:t>
                      </a:r>
                      <a:endParaRPr lang="en-US" dirty="0">
                        <a:latin typeface="+mn-lt"/>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indent="0">
                        <a:buFont typeface="Arial" panose="020B0604020202020204" pitchFamily="34" charset="0"/>
                        <a:buNone/>
                      </a:pPr>
                      <a:r>
                        <a:rPr lang="en-US" dirty="0" smtClean="0">
                          <a:latin typeface="+mn-lt"/>
                          <a:cs typeface="Times New Roman" panose="02020603050405020304" pitchFamily="18" charset="0"/>
                        </a:rPr>
                        <a:t>States may not increase the income threshold of</a:t>
                      </a:r>
                      <a:r>
                        <a:rPr lang="en-US" baseline="0" dirty="0" smtClean="0">
                          <a:latin typeface="+mn-lt"/>
                          <a:cs typeface="Times New Roman" panose="02020603050405020304" pitchFamily="18" charset="0"/>
                        </a:rPr>
                        <a:t> 135% of federal poverty level, as they could previously</a:t>
                      </a:r>
                    </a:p>
                    <a:p>
                      <a:pPr marL="285750" indent="-285750">
                        <a:buFont typeface="Arial" panose="020B0604020202020204" pitchFamily="34" charset="0"/>
                        <a:buChar char="•"/>
                      </a:pPr>
                      <a:endParaRPr lang="en-US" baseline="0" dirty="0" smtClean="0">
                        <a:latin typeface="+mn-lt"/>
                        <a:cs typeface="Times New Roman" panose="02020603050405020304" pitchFamily="18" charset="0"/>
                      </a:endParaRPr>
                    </a:p>
                    <a:p>
                      <a:pPr marL="0" indent="0">
                        <a:buFont typeface="Arial" panose="020B0604020202020204" pitchFamily="34" charset="0"/>
                        <a:buNone/>
                      </a:pPr>
                      <a:r>
                        <a:rPr lang="en-US" baseline="0" dirty="0" smtClean="0">
                          <a:latin typeface="+mn-lt"/>
                          <a:cs typeface="Times New Roman" panose="02020603050405020304" pitchFamily="18" charset="0"/>
                        </a:rPr>
                        <a:t>Income is now equal to IRS gross revenue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bl>
          </a:graphicData>
        </a:graphic>
      </p:graphicFrame>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5</a:t>
            </a:fld>
            <a:endParaRPr lang="en-US"/>
          </a:p>
        </p:txBody>
      </p:sp>
    </p:spTree>
    <p:extLst>
      <p:ext uri="{BB962C8B-B14F-4D97-AF65-F5344CB8AC3E}">
        <p14:creationId xmlns:p14="http://schemas.microsoft.com/office/powerpoint/2010/main" val="3008031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sz="quarter" idx="12"/>
          </p:nvPr>
        </p:nvSpPr>
        <p:spPr>
          <a:xfrm>
            <a:off x="2514600" y="381000"/>
            <a:ext cx="6172200" cy="533400"/>
          </a:xfrm>
        </p:spPr>
        <p:txBody>
          <a:bodyPr/>
          <a:lstStyle/>
          <a:p>
            <a:r>
              <a:rPr lang="en-US" dirty="0" smtClean="0"/>
              <a:t>Current Enrollment by Program</a:t>
            </a:r>
            <a:endParaRPr lang="en-US" dirty="0"/>
          </a:p>
        </p:txBody>
      </p:sp>
      <p:sp>
        <p:nvSpPr>
          <p:cNvPr id="5" name="TextBox 4"/>
          <p:cNvSpPr txBox="1"/>
          <p:nvPr/>
        </p:nvSpPr>
        <p:spPr>
          <a:xfrm>
            <a:off x="152400" y="5562600"/>
            <a:ext cx="4343400" cy="646331"/>
          </a:xfrm>
          <a:prstGeom prst="rect">
            <a:avLst/>
          </a:prstGeom>
          <a:noFill/>
        </p:spPr>
        <p:txBody>
          <a:bodyPr wrap="square" rtlCol="0">
            <a:spAutoFit/>
          </a:bodyPr>
          <a:lstStyle/>
          <a:p>
            <a:r>
              <a:rPr lang="en-US" b="1" dirty="0" smtClean="0">
                <a:latin typeface="Calibri" panose="020F0502020204030204" pitchFamily="34" charset="0"/>
              </a:rPr>
              <a:t>Lifeline Household Participation Rate - 33%         Total Lifeline Subscribers 1Q16 - 12,676,022 </a:t>
            </a:r>
            <a:endParaRPr lang="en-US" b="1" dirty="0">
              <a:latin typeface="Calibri" panose="020F0502020204030204" pitchFamily="34" charset="0"/>
            </a:endParaRPr>
          </a:p>
        </p:txBody>
      </p:sp>
      <p:sp>
        <p:nvSpPr>
          <p:cNvPr id="8"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6</a:t>
            </a:fld>
            <a:endParaRPr lang="en-US"/>
          </a:p>
        </p:txBody>
      </p:sp>
      <p:sp>
        <p:nvSpPr>
          <p:cNvPr id="9" name="Title 3"/>
          <p:cNvSpPr>
            <a:spLocks noGrp="1"/>
          </p:cNvSpPr>
          <p:nvPr/>
        </p:nvSpPr>
        <p:spPr>
          <a:xfrm>
            <a:off x="457200" y="1219200"/>
            <a:ext cx="8229600" cy="609600"/>
          </a:xfrm>
          <a:prstGeom prst="rect">
            <a:avLst/>
          </a:prstGeom>
        </p:spPr>
        <p:txBody>
          <a:bodyPr/>
          <a:lstStyle>
            <a:lvl1pPr algn="l" defTabSz="914400" rtl="0" eaLnBrk="1" latinLnBrk="0" hangingPunct="1">
              <a:spcBef>
                <a:spcPct val="0"/>
              </a:spcBef>
              <a:buNone/>
              <a:defRPr sz="2800" b="1" i="0" u="none" kern="1200">
                <a:solidFill>
                  <a:srgbClr val="0070C0"/>
                </a:solidFill>
                <a:latin typeface="+mj-lt"/>
                <a:ea typeface="+mj-ea"/>
                <a:cs typeface="+mj-cs"/>
              </a:defRPr>
            </a:lvl1pPr>
          </a:lstStyle>
          <a:p>
            <a:r>
              <a:rPr lang="en-US" dirty="0" smtClean="0"/>
              <a:t>       Program Breakdown</a:t>
            </a:r>
            <a:br>
              <a:rPr lang="en-US" dirty="0" smtClean="0"/>
            </a:br>
            <a:endParaRPr lang="en-US" dirty="0"/>
          </a:p>
        </p:txBody>
      </p:sp>
      <p:sp>
        <p:nvSpPr>
          <p:cNvPr id="10" name="TextBox 9"/>
          <p:cNvSpPr txBox="1"/>
          <p:nvPr/>
        </p:nvSpPr>
        <p:spPr>
          <a:xfrm>
            <a:off x="457200" y="6400800"/>
            <a:ext cx="4114800" cy="338554"/>
          </a:xfrm>
          <a:prstGeom prst="rect">
            <a:avLst/>
          </a:prstGeom>
          <a:noFill/>
        </p:spPr>
        <p:txBody>
          <a:bodyPr wrap="square" rtlCol="0">
            <a:spAutoFit/>
          </a:bodyPr>
          <a:lstStyle/>
          <a:p>
            <a:r>
              <a:rPr lang="en-US" sz="1600" dirty="0" smtClean="0">
                <a:solidFill>
                  <a:schemeClr val="bg1">
                    <a:lumMod val="50000"/>
                  </a:schemeClr>
                </a:solidFill>
              </a:rPr>
              <a:t>USAC  l  Lifeline Program</a:t>
            </a:r>
            <a:endParaRPr lang="en-US" sz="1600" dirty="0">
              <a:solidFill>
                <a:schemeClr val="bg1">
                  <a:lumMod val="50000"/>
                </a:schemeClr>
              </a:solidFill>
            </a:endParaRPr>
          </a:p>
        </p:txBody>
      </p:sp>
      <p:pic>
        <p:nvPicPr>
          <p:cNvPr id="3081" name="Picture 9" descr="C:\Users\rmoxom\AppData\Local\Microsoft\Windows\Temporary Internet Files\Content.IE5\NJ5IVOUN\3d-magnify[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2837" y="1493451"/>
            <a:ext cx="1021149" cy="1021149"/>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446655"/>
            <a:ext cx="2590800" cy="2675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extBox 20"/>
          <p:cNvSpPr txBox="1"/>
          <p:nvPr/>
        </p:nvSpPr>
        <p:spPr>
          <a:xfrm>
            <a:off x="5105400" y="5562600"/>
            <a:ext cx="4191000" cy="369332"/>
          </a:xfrm>
          <a:prstGeom prst="rect">
            <a:avLst/>
          </a:prstGeom>
          <a:noFill/>
        </p:spPr>
        <p:txBody>
          <a:bodyPr wrap="square" rtlCol="0">
            <a:spAutoFit/>
          </a:bodyPr>
          <a:lstStyle/>
          <a:p>
            <a:r>
              <a:rPr lang="en-US" b="1" dirty="0" smtClean="0">
                <a:latin typeface="Calibri" panose="020F0502020204030204" pitchFamily="34" charset="0"/>
              </a:rPr>
              <a:t>Tribal Subscribers 1Q16 - 349,796</a:t>
            </a:r>
            <a:endParaRPr lang="en-US" b="1" dirty="0">
              <a:latin typeface="Calibri" panose="020F0502020204030204" pitchFamily="34" charset="0"/>
            </a:endParaRPr>
          </a:p>
        </p:txBody>
      </p:sp>
      <p:pic>
        <p:nvPicPr>
          <p:cNvPr id="3083"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42" y="1677171"/>
            <a:ext cx="4800600" cy="3877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3" name="Straight Connector 22"/>
          <p:cNvCxnSpPr/>
          <p:nvPr/>
        </p:nvCxnSpPr>
        <p:spPr>
          <a:xfrm>
            <a:off x="2819400" y="2004026"/>
            <a:ext cx="24396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4123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sz="quarter" idx="12"/>
          </p:nvPr>
        </p:nvSpPr>
        <p:spPr>
          <a:xfrm>
            <a:off x="2514600" y="381000"/>
            <a:ext cx="6172200" cy="533400"/>
          </a:xfrm>
        </p:spPr>
        <p:txBody>
          <a:bodyPr/>
          <a:lstStyle/>
          <a:p>
            <a:r>
              <a:rPr lang="en-US" dirty="0" smtClean="0"/>
              <a:t>Lifeline Participation </a:t>
            </a:r>
          </a:p>
        </p:txBody>
      </p:sp>
      <p:graphicFrame>
        <p:nvGraphicFramePr>
          <p:cNvPr id="6" name="Chart 5"/>
          <p:cNvGraphicFramePr/>
          <p:nvPr>
            <p:extLst>
              <p:ext uri="{D42A27DB-BD31-4B8C-83A1-F6EECF244321}">
                <p14:modId xmlns:p14="http://schemas.microsoft.com/office/powerpoint/2010/main" val="3731996075"/>
              </p:ext>
            </p:extLst>
          </p:nvPr>
        </p:nvGraphicFramePr>
        <p:xfrm>
          <a:off x="228600" y="1524000"/>
          <a:ext cx="5029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7</a:t>
            </a:fld>
            <a:endParaRPr lang="en-US"/>
          </a:p>
        </p:txBody>
      </p:sp>
      <p:sp>
        <p:nvSpPr>
          <p:cNvPr id="10" name="TextBox 9"/>
          <p:cNvSpPr txBox="1"/>
          <p:nvPr/>
        </p:nvSpPr>
        <p:spPr>
          <a:xfrm>
            <a:off x="457200" y="6400800"/>
            <a:ext cx="4114800" cy="338554"/>
          </a:xfrm>
          <a:prstGeom prst="rect">
            <a:avLst/>
          </a:prstGeom>
          <a:noFill/>
        </p:spPr>
        <p:txBody>
          <a:bodyPr wrap="square" rtlCol="0">
            <a:spAutoFit/>
          </a:bodyPr>
          <a:lstStyle/>
          <a:p>
            <a:r>
              <a:rPr lang="en-US" sz="1600" dirty="0" smtClean="0">
                <a:solidFill>
                  <a:schemeClr val="bg1">
                    <a:lumMod val="50000"/>
                  </a:schemeClr>
                </a:solidFill>
              </a:rPr>
              <a:t>USAC  l  Lifeline Program</a:t>
            </a:r>
            <a:endParaRPr lang="en-US" sz="1600" dirty="0">
              <a:solidFill>
                <a:schemeClr val="bg1">
                  <a:lumMod val="50000"/>
                </a:schemeClr>
              </a:solidFill>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484" y="1110914"/>
            <a:ext cx="6842285" cy="404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314" y="4638175"/>
            <a:ext cx="1360340" cy="1203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5654" y="4469358"/>
            <a:ext cx="1919052" cy="1444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810000" y="5337761"/>
            <a:ext cx="5410455" cy="923330"/>
          </a:xfrm>
          <a:prstGeom prst="rect">
            <a:avLst/>
          </a:prstGeom>
        </p:spPr>
        <p:txBody>
          <a:bodyPr wrap="none">
            <a:spAutoFit/>
          </a:bodyPr>
          <a:lstStyle/>
          <a:p>
            <a:r>
              <a:rPr lang="en-US" b="1" dirty="0"/>
              <a:t>Lifeline Household Participation </a:t>
            </a:r>
            <a:r>
              <a:rPr lang="en-US" b="1" dirty="0" smtClean="0"/>
              <a:t>Rate </a:t>
            </a:r>
            <a:r>
              <a:rPr lang="en-US" b="1" dirty="0"/>
              <a:t>- 33</a:t>
            </a:r>
            <a:r>
              <a:rPr lang="en-US" b="1" dirty="0" smtClean="0"/>
              <a:t>%</a:t>
            </a:r>
          </a:p>
          <a:p>
            <a:endParaRPr lang="en-US" b="1" dirty="0"/>
          </a:p>
          <a:p>
            <a:r>
              <a:rPr lang="en-US" b="1" dirty="0"/>
              <a:t>*</a:t>
            </a:r>
            <a:r>
              <a:rPr lang="en-US" sz="1000" b="1" dirty="0"/>
              <a:t>Numbers derived from data in the 2014 American Community Survey (ACS), U.S. Census </a:t>
            </a:r>
            <a:r>
              <a:rPr lang="en-US" sz="1000" b="1" dirty="0" smtClean="0"/>
              <a:t>Bureau</a:t>
            </a:r>
            <a:endParaRPr lang="en-US" sz="1000" b="1" dirty="0"/>
          </a:p>
        </p:txBody>
      </p:sp>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5580" y="5799426"/>
            <a:ext cx="6096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9185" y="4352425"/>
            <a:ext cx="16383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2651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Rolling Recertification</a:t>
            </a:r>
            <a:endParaRPr lang="en-US" dirty="0"/>
          </a:p>
        </p:txBody>
      </p:sp>
      <p:graphicFrame>
        <p:nvGraphicFramePr>
          <p:cNvPr id="7" name="Diagram 6"/>
          <p:cNvGraphicFramePr/>
          <p:nvPr>
            <p:extLst>
              <p:ext uri="{D42A27DB-BD31-4B8C-83A1-F6EECF244321}">
                <p14:modId xmlns:p14="http://schemas.microsoft.com/office/powerpoint/2010/main" val="1407404550"/>
              </p:ext>
            </p:extLst>
          </p:nvPr>
        </p:nvGraphicFramePr>
        <p:xfrm>
          <a:off x="228600" y="1447800"/>
          <a:ext cx="87630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8</a:t>
            </a:fld>
            <a:endParaRPr lang="en-US"/>
          </a:p>
        </p:txBody>
      </p:sp>
    </p:spTree>
    <p:extLst>
      <p:ext uri="{BB962C8B-B14F-4D97-AF65-F5344CB8AC3E}">
        <p14:creationId xmlns:p14="http://schemas.microsoft.com/office/powerpoint/2010/main" val="2672040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143000"/>
            <a:ext cx="8229600" cy="4343400"/>
          </a:xfrm>
        </p:spPr>
        <p:txBody>
          <a:bodyPr/>
          <a:lstStyle/>
          <a:p>
            <a:pPr marL="571500" indent="-514350"/>
            <a:r>
              <a:rPr lang="en-US" sz="2400" dirty="0" smtClean="0"/>
              <a:t>Some consumers enrolled under eliminated qualifying programs may still be eligible under other programs – need a smooth transition</a:t>
            </a:r>
          </a:p>
          <a:p>
            <a:pPr marL="571500" indent="-514350"/>
            <a:endParaRPr lang="en-US" sz="800" dirty="0" smtClean="0"/>
          </a:p>
          <a:p>
            <a:pPr marL="571500" indent="-514350"/>
            <a:r>
              <a:rPr lang="en-US" sz="2400" dirty="0" smtClean="0"/>
              <a:t>Consumers need information on rolling recertification, as it will affect when they hear from carriers</a:t>
            </a:r>
          </a:p>
          <a:p>
            <a:pPr marL="571500" indent="-514350"/>
            <a:endParaRPr lang="en-US" sz="800" dirty="0" smtClean="0"/>
          </a:p>
          <a:p>
            <a:pPr marL="571500" indent="-514350"/>
            <a:r>
              <a:rPr lang="en-US" sz="2400" dirty="0" smtClean="0"/>
              <a:t>If there are challenges updating state databases with new eligibility criteria, carrier eligibility and recertification processes may change</a:t>
            </a:r>
            <a:endParaRPr lang="en-US" sz="2400" dirty="0"/>
          </a:p>
        </p:txBody>
      </p:sp>
      <p:sp>
        <p:nvSpPr>
          <p:cNvPr id="3" name="Text Placeholder 2"/>
          <p:cNvSpPr>
            <a:spLocks noGrp="1"/>
          </p:cNvSpPr>
          <p:nvPr>
            <p:ph type="body" sz="quarter" idx="12"/>
          </p:nvPr>
        </p:nvSpPr>
        <p:spPr/>
        <p:txBody>
          <a:bodyPr/>
          <a:lstStyle/>
          <a:p>
            <a:r>
              <a:rPr lang="en-US" dirty="0" smtClean="0"/>
              <a:t>Consumer Impacts</a:t>
            </a:r>
            <a:endParaRPr lang="en-US" dirty="0"/>
          </a:p>
        </p:txBody>
      </p:sp>
      <p:sp>
        <p:nvSpPr>
          <p:cNvPr id="4"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F7A4-F205-4DE4-B9E8-D6C306BB5026}" type="slidenum">
              <a:rPr lang="en-US" smtClean="0"/>
              <a:t>9</a:t>
            </a:fld>
            <a:endParaRPr lang="en-US"/>
          </a:p>
        </p:txBody>
      </p:sp>
    </p:spTree>
    <p:extLst>
      <p:ext uri="{BB962C8B-B14F-4D97-AF65-F5344CB8AC3E}">
        <p14:creationId xmlns:p14="http://schemas.microsoft.com/office/powerpoint/2010/main" val="1448969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m6d606354f5a4ddbb8befc4b62d12090 xmlns="f92b86cd-f024-403d-a7f3-8158e59dc517">
      <Terms xmlns="http://schemas.microsoft.com/office/infopath/2007/PartnerControls">
        <TermInfo xmlns="http://schemas.microsoft.com/office/infopath/2007/PartnerControls">
          <TermName xmlns="http://schemas.microsoft.com/office/infopath/2007/PartnerControls">Look/Feel</TermName>
          <TermId xmlns="http://schemas.microsoft.com/office/infopath/2007/PartnerControls">c8bd387e-0343-4246-a82c-3fe36b64562a</TermId>
        </TermInfo>
      </Terms>
    </m6d606354f5a4ddbb8befc4b62d12090>
    <KpiDescription xmlns="http://schemas.microsoft.com/sharepoint/v3" xsi:nil="true"/>
    <TaxCatchAll xmlns="f92b86cd-f024-403d-a7f3-8158e59dc517">
      <Value>43</Value>
    </TaxCatchAll>
    <o07378bbffa846c09a9b1d9f3abdba1c xmlns="f92b86cd-f024-403d-a7f3-8158e59dc517">
      <Terms xmlns="http://schemas.microsoft.com/office/infopath/2007/PartnerControls"/>
    </o07378bbffa846c09a9b1d9f3abdba1c>
    <USAC_x0020_Owner xmlns="f92b86cd-f024-403d-a7f3-8158e59dc517">
      <UserInfo>
        <DisplayName/>
        <AccountId xsi:nil="true"/>
        <AccountType/>
      </UserInfo>
    </USAC_x0020_Owner>
    <Category xmlns="341b754e-9596-4891-8438-3e5799c132b5">
      <Value>Template</Value>
    </Category>
    <Title_x0020_Link xmlns="341b754e-9596-4891-8438-3e5799c132b5">
      <Url>http://intranet/resources/Documents/PowerPoint%20Template.pptx</Url>
      <Description>PowerPoint_Blank</Description>
    </Title_x0020_Link>
  </documentManagement>
</p:properties>
</file>

<file path=customXml/item3.xml><?xml version="1.0" encoding="utf-8"?>
<ct:contentTypeSchema xmlns:ct="http://schemas.microsoft.com/office/2006/metadata/contentType" xmlns:ma="http://schemas.microsoft.com/office/2006/metadata/properties/metaAttributes" ct:_="" ma:_="" ma:contentTypeName="USAC Enterprise Document" ma:contentTypeID="0x0101004F25059A2FD2E44CA82C12FB36364AB800D41A34AE52609144B24A31AC9454431E" ma:contentTypeVersion="9" ma:contentTypeDescription="" ma:contentTypeScope="" ma:versionID="1d0ab7722829a322bebba711878051f7">
  <xsd:schema xmlns:xsd="http://www.w3.org/2001/XMLSchema" xmlns:xs="http://www.w3.org/2001/XMLSchema" xmlns:p="http://schemas.microsoft.com/office/2006/metadata/properties" xmlns:ns1="http://schemas.microsoft.com/sharepoint/v3" xmlns:ns2="f92b86cd-f024-403d-a7f3-8158e59dc517" xmlns:ns3="341b754e-9596-4891-8438-3e5799c132b5" targetNamespace="http://schemas.microsoft.com/office/2006/metadata/properties" ma:root="true" ma:fieldsID="55875e0efe334b2bcca01d623846f1c4" ns1:_="" ns2:_="" ns3:_="">
    <xsd:import namespace="http://schemas.microsoft.com/sharepoint/v3"/>
    <xsd:import namespace="f92b86cd-f024-403d-a7f3-8158e59dc517"/>
    <xsd:import namespace="341b754e-9596-4891-8438-3e5799c132b5"/>
    <xsd:element name="properties">
      <xsd:complexType>
        <xsd:sequence>
          <xsd:element name="documentManagement">
            <xsd:complexType>
              <xsd:all>
                <xsd:element ref="ns1:KpiDescription" minOccurs="0"/>
                <xsd:element ref="ns2:USAC_x0020_Owner" minOccurs="0"/>
                <xsd:element ref="ns2:o07378bbffa846c09a9b1d9f3abdba1c" minOccurs="0"/>
                <xsd:element ref="ns2:TaxCatchAll" minOccurs="0"/>
                <xsd:element ref="ns2:TaxCatchAllLabel" minOccurs="0"/>
                <xsd:element ref="ns2:m6d606354f5a4ddbb8befc4b62d12090" minOccurs="0"/>
                <xsd:element ref="ns3:Category" minOccurs="0"/>
                <xsd:element ref="ns3:Title_x0020_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KpiDescription" ma:index="2" nillable="true" ma:displayName="Description" ma:description="The description provides information about the purpose of the goal." ma:internalName="Kpi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92b86cd-f024-403d-a7f3-8158e59dc517" elementFormDefault="qualified">
    <xsd:import namespace="http://schemas.microsoft.com/office/2006/documentManagement/types"/>
    <xsd:import namespace="http://schemas.microsoft.com/office/infopath/2007/PartnerControls"/>
    <xsd:element name="USAC_x0020_Owner" ma:index="3" nillable="true" ma:displayName="USAC Owner" ma:list="UserInfo" ma:SharePointGroup="0" ma:internalName="USAC_x0020_Own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7378bbffa846c09a9b1d9f3abdba1c" ma:index="9" nillable="true" ma:taxonomy="true" ma:internalName="o07378bbffa846c09a9b1d9f3abdba1c" ma:taxonomyFieldName="Related_x0020_To0" ma:displayName="Related To" ma:default="" ma:fieldId="{807378bb-ffa8-46c0-9a9b-1d9f3abdba1c}" ma:taxonomyMulti="true" ma:sspId="301050ec-8736-4c7a-a18b-4ae609820d17" ma:termSetId="672035f9-cbd2-4afc-8764-f99de24825f0"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a42bac6-dba2-4804-b141-df559627969b}" ma:internalName="TaxCatchAll" ma:showField="CatchAllData" ma:web="f92b86cd-f024-403d-a7f3-8158e59dc517">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ca42bac6-dba2-4804-b141-df559627969b}" ma:internalName="TaxCatchAllLabel" ma:readOnly="true" ma:showField="CatchAllDataLabel" ma:web="f92b86cd-f024-403d-a7f3-8158e59dc517">
      <xsd:complexType>
        <xsd:complexContent>
          <xsd:extension base="dms:MultiChoiceLookup">
            <xsd:sequence>
              <xsd:element name="Value" type="dms:Lookup" maxOccurs="unbounded" minOccurs="0" nillable="true"/>
            </xsd:sequence>
          </xsd:extension>
        </xsd:complexContent>
      </xsd:complexType>
    </xsd:element>
    <xsd:element name="m6d606354f5a4ddbb8befc4b62d12090" ma:index="14" nillable="true" ma:taxonomy="true" ma:internalName="m6d606354f5a4ddbb8befc4b62d12090" ma:taxonomyFieldName="USAC_x0020_Taxonomy0" ma:displayName="USAC Enterprise Tag" ma:default="" ma:fieldId="{66d60635-4f5a-4ddb-b8be-fc4b62d12090}" ma:sspId="301050ec-8736-4c7a-a18b-4ae609820d17" ma:termSetId="672035f9-cbd2-4afc-8764-f99de24825f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1b754e-9596-4891-8438-3e5799c132b5" elementFormDefault="qualified">
    <xsd:import namespace="http://schemas.microsoft.com/office/2006/documentManagement/types"/>
    <xsd:import namespace="http://schemas.microsoft.com/office/infopath/2007/PartnerControls"/>
    <xsd:element name="Category" ma:index="16" nillable="true" ma:displayName="Category" ma:internalName="Category">
      <xsd:complexType>
        <xsd:complexContent>
          <xsd:extension base="dms:MultiChoice">
            <xsd:sequence>
              <xsd:element name="Value" maxOccurs="unbounded" minOccurs="0" nillable="true">
                <xsd:simpleType>
                  <xsd:restriction base="dms:Choice">
                    <xsd:enumeration value="401k/Roth 401k/Hi-Limit Business Travel"/>
                    <xsd:enumeration value="Contacts"/>
                    <xsd:enumeration value="Dental and Vision Plans"/>
                    <xsd:enumeration value="Emergencies"/>
                    <xsd:enumeration value="Flexible Spending Accounts"/>
                    <xsd:enumeration value="General"/>
                    <xsd:enumeration value="Helpdesk Policies"/>
                    <xsd:enumeration value="Instructions"/>
                    <xsd:enumeration value="Life Ins/Vol Life Ins/AD&amp;D/Disability"/>
                    <xsd:enumeration value="Medical and Prescription Plans/Other Cigna Programs"/>
                    <xsd:enumeration value="New Hire"/>
                    <xsd:enumeration value="Office Maps"/>
                    <xsd:enumeration value="Product Portfolio"/>
                    <xsd:enumeration value="Remote Access"/>
                    <xsd:enumeration value="Resources"/>
                    <xsd:enumeration value="Voluntary Benefits"/>
                    <xsd:enumeration value="New"/>
                    <xsd:enumeration value="Template"/>
                  </xsd:restriction>
                </xsd:simpleType>
              </xsd:element>
            </xsd:sequence>
          </xsd:extension>
        </xsd:complexContent>
      </xsd:complexType>
    </xsd:element>
    <xsd:element name="Title_x0020_Link" ma:index="17" nillable="true" ma:displayName="Title Link" ma:description="Title linked to document URL" ma:format="Hyperlink" ma:internalName="Title_x0020_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D00F40-56FD-4E75-AA00-B5B9C1B3CFA8}">
  <ds:schemaRefs>
    <ds:schemaRef ds:uri="http://schemas.microsoft.com/sharepoint/v3/contenttype/forms"/>
  </ds:schemaRefs>
</ds:datastoreItem>
</file>

<file path=customXml/itemProps2.xml><?xml version="1.0" encoding="utf-8"?>
<ds:datastoreItem xmlns:ds="http://schemas.openxmlformats.org/officeDocument/2006/customXml" ds:itemID="{294A6031-AB2A-4A86-B0BA-DA4E7BC0600E}">
  <ds:schemaRefs>
    <ds:schemaRef ds:uri="http://schemas.microsoft.com/office/2006/documentManagement/types"/>
    <ds:schemaRef ds:uri="http://schemas.microsoft.com/office/infopath/2007/PartnerControls"/>
    <ds:schemaRef ds:uri="http://www.w3.org/XML/1998/namespace"/>
    <ds:schemaRef ds:uri="f92b86cd-f024-403d-a7f3-8158e59dc517"/>
    <ds:schemaRef ds:uri="http://schemas.microsoft.com/sharepoint/v3"/>
    <ds:schemaRef ds:uri="http://purl.org/dc/elements/1.1/"/>
    <ds:schemaRef ds:uri="http://purl.org/dc/dcmitype/"/>
    <ds:schemaRef ds:uri="http://purl.org/dc/terms/"/>
    <ds:schemaRef ds:uri="http://schemas.openxmlformats.org/package/2006/metadata/core-properties"/>
    <ds:schemaRef ds:uri="341b754e-9596-4891-8438-3e5799c132b5"/>
    <ds:schemaRef ds:uri="http://schemas.microsoft.com/office/2006/metadata/properties"/>
  </ds:schemaRefs>
</ds:datastoreItem>
</file>

<file path=customXml/itemProps3.xml><?xml version="1.0" encoding="utf-8"?>
<ds:datastoreItem xmlns:ds="http://schemas.openxmlformats.org/officeDocument/2006/customXml" ds:itemID="{C7D5B02B-9DF5-4073-925F-3E2638D7FB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92b86cd-f024-403d-a7f3-8158e59dc517"/>
    <ds:schemaRef ds:uri="341b754e-9596-4891-8438-3e5799c132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22536</TotalTime>
  <Words>1535</Words>
  <Application>Microsoft Office PowerPoint</Application>
  <PresentationFormat>On-screen Show (4:3)</PresentationFormat>
  <Paragraphs>284</Paragraphs>
  <Slides>25</Slides>
  <Notes>19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National Association of State Utility Consumer Advocates: Mid-Year Meeting</vt:lpstr>
      <vt:lpstr>Our discussion will cover: </vt:lpstr>
      <vt:lpstr>NOTE: The following will be implemented by 12/1/16!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National Verifier Phase-in</vt:lpstr>
      <vt:lpstr>Connecting to program data can help us automate eligibility determinations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Thank you!</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PowerPoint_Blank</dc:title>
  <dc:creator>ajohnson</dc:creator>
  <cp:lastModifiedBy>Michelle Garber</cp:lastModifiedBy>
  <cp:revision>698</cp:revision>
  <cp:lastPrinted>2016-06-06T14:06:51Z</cp:lastPrinted>
  <dcterms:created xsi:type="dcterms:W3CDTF">2010-07-28T13:31:07Z</dcterms:created>
  <dcterms:modified xsi:type="dcterms:W3CDTF">2016-06-06T21:11:50Z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0x0101004F25059A2FD2E44CA82C12FB36364AB800D41A34AE52609144B24A31AC9454431E</vt:lpwstr>
  </property>
  <property fmtid="{D5CDD505-2E9C-101B-9397-08002B2CF9AE}" pid="3" name="Dept_Hidden">
    <vt:lpwstr/>
  </property>
  <property fmtid="{D5CDD505-2E9C-101B-9397-08002B2CF9AE}" pid="4" name="TemplateUrl">
    <vt:lpwstr/>
  </property>
  <property fmtid="{D5CDD505-2E9C-101B-9397-08002B2CF9AE}" pid="5" name="Order">
    <vt:r8>8600</vt:r8>
  </property>
  <property fmtid="{D5CDD505-2E9C-101B-9397-08002B2CF9AE}" pid="6" name="xd_ProgID">
    <vt:lpwstr/>
  </property>
  <property fmtid="{D5CDD505-2E9C-101B-9397-08002B2CF9AE}" pid="7" name="_CopySource">
    <vt:lpwstr/>
  </property>
  <property fmtid="{D5CDD505-2E9C-101B-9397-08002B2CF9AE}" pid="8" name="Vendor">
    <vt:lpwstr/>
  </property>
  <property fmtid="{D5CDD505-2E9C-101B-9397-08002B2CF9AE}" pid="9" name="Category">
    <vt:lpwstr/>
  </property>
  <property fmtid="{D5CDD505-2E9C-101B-9397-08002B2CF9AE}" pid="10" name="Sticky1">
    <vt:bool>false</vt:bool>
  </property>
  <property fmtid="{D5CDD505-2E9C-101B-9397-08002B2CF9AE}" pid="11" name="m6d606354f5a4ddbb8befc4b62d12090">
    <vt:lpwstr/>
  </property>
  <property fmtid="{D5CDD505-2E9C-101B-9397-08002B2CF9AE}" pid="12" name="_dlc_DocId">
    <vt:lpwstr/>
  </property>
  <property fmtid="{D5CDD505-2E9C-101B-9397-08002B2CF9AE}" pid="13" name="f4fed6b0c9524f39b6fad5b8bf17b2a6">
    <vt:lpwstr/>
  </property>
  <property fmtid="{D5CDD505-2E9C-101B-9397-08002B2CF9AE}" pid="14" name="Related To">
    <vt:lpwstr/>
  </property>
  <property fmtid="{D5CDD505-2E9C-101B-9397-08002B2CF9AE}" pid="15" name="a087eb0c80264ea994b8bb7d196b79bc">
    <vt:lpwstr/>
  </property>
  <property fmtid="{D5CDD505-2E9C-101B-9397-08002B2CF9AE}" pid="16" name="KpiDescription">
    <vt:lpwstr/>
  </property>
  <property fmtid="{D5CDD505-2E9C-101B-9397-08002B2CF9AE}" pid="17" name="_dlc_DocIdUrl">
    <vt:lpwstr/>
  </property>
  <property fmtid="{D5CDD505-2E9C-101B-9397-08002B2CF9AE}" pid="18" name="o07378bbffa846c09a9b1d9f3abdba1c">
    <vt:lpwstr/>
  </property>
  <property fmtid="{D5CDD505-2E9C-101B-9397-08002B2CF9AE}" pid="19" name="Dept_Hidden0">
    <vt:lpwstr>General Counsel</vt:lpwstr>
  </property>
  <property fmtid="{D5CDD505-2E9C-101B-9397-08002B2CF9AE}" pid="20" name="Share1">
    <vt:bool>false</vt:bool>
  </property>
  <property fmtid="{D5CDD505-2E9C-101B-9397-08002B2CF9AE}" pid="21" name="Display Title">
    <vt:lpwstr/>
  </property>
  <property fmtid="{D5CDD505-2E9C-101B-9397-08002B2CF9AE}" pid="22" name="RoutingRuleDescription">
    <vt:lpwstr/>
  </property>
  <property fmtid="{D5CDD505-2E9C-101B-9397-08002B2CF9AE}" pid="23" name="Related To0">
    <vt:lpwstr/>
  </property>
  <property fmtid="{D5CDD505-2E9C-101B-9397-08002B2CF9AE}" pid="24" name="USAC_x0020_Taxonomy0">
    <vt:lpwstr>43;#Look/Feel|c8bd387e-0343-4246-a82c-3fe36b64562a</vt:lpwstr>
  </property>
  <property fmtid="{D5CDD505-2E9C-101B-9397-08002B2CF9AE}" pid="25" name="USAC_x0020_Taxonomy">
    <vt:lpwstr/>
  </property>
  <property fmtid="{D5CDD505-2E9C-101B-9397-08002B2CF9AE}" pid="26" name="USAC Taxonomy0">
    <vt:lpwstr>43</vt:lpwstr>
  </property>
  <property fmtid="{D5CDD505-2E9C-101B-9397-08002B2CF9AE}" pid="27" name="USAC Taxonomy">
    <vt:lpwstr/>
  </property>
  <property fmtid="{D5CDD505-2E9C-101B-9397-08002B2CF9AE}" pid="28" name="Owner">
    <vt:lpwstr>32;#Abby Hills</vt:lpwstr>
  </property>
  <property fmtid="{D5CDD505-2E9C-101B-9397-08002B2CF9AE}" pid="29" name="Share">
    <vt:bool>false</vt:bool>
  </property>
  <property fmtid="{D5CDD505-2E9C-101B-9397-08002B2CF9AE}" pid="30" name="Sticky">
    <vt:bool>false</vt:bool>
  </property>
</Properties>
</file>