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97" r:id="rId2"/>
    <p:sldId id="288" r:id="rId3"/>
    <p:sldId id="298" r:id="rId4"/>
    <p:sldId id="295" r:id="rId5"/>
    <p:sldId id="293" r:id="rId6"/>
    <p:sldId id="291" r:id="rId7"/>
    <p:sldId id="286" r:id="rId8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6" autoAdjust="0"/>
  </p:normalViewPr>
  <p:slideViewPr>
    <p:cSldViewPr>
      <p:cViewPr>
        <p:scale>
          <a:sx n="80" d="100"/>
          <a:sy n="80" d="100"/>
        </p:scale>
        <p:origin x="-2502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523" cy="468471"/>
          </a:xfrm>
          <a:prstGeom prst="rect">
            <a:avLst/>
          </a:prstGeom>
        </p:spPr>
        <p:txBody>
          <a:bodyPr vert="horz" lIns="91321" tIns="45660" rIns="91321" bIns="45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3" y="0"/>
            <a:ext cx="3037523" cy="468471"/>
          </a:xfrm>
          <a:prstGeom prst="rect">
            <a:avLst/>
          </a:prstGeom>
        </p:spPr>
        <p:txBody>
          <a:bodyPr vert="horz" lIns="91321" tIns="45660" rIns="91321" bIns="45660" rtlCol="0"/>
          <a:lstStyle>
            <a:lvl1pPr algn="r">
              <a:defRPr sz="1200"/>
            </a:lvl1pPr>
          </a:lstStyle>
          <a:p>
            <a:fld id="{866036A2-0FD5-4DD0-BD3B-A18D07A03FD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4850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0" rIns="91321" bIns="45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4" y="4451267"/>
            <a:ext cx="5608954" cy="4217829"/>
          </a:xfrm>
          <a:prstGeom prst="rect">
            <a:avLst/>
          </a:prstGeom>
        </p:spPr>
        <p:txBody>
          <a:bodyPr vert="horz" lIns="91321" tIns="45660" rIns="91321" bIns="45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532"/>
            <a:ext cx="3037523" cy="468471"/>
          </a:xfrm>
          <a:prstGeom prst="rect">
            <a:avLst/>
          </a:prstGeom>
        </p:spPr>
        <p:txBody>
          <a:bodyPr vert="horz" lIns="91321" tIns="45660" rIns="91321" bIns="45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3" y="8902532"/>
            <a:ext cx="3037523" cy="468471"/>
          </a:xfrm>
          <a:prstGeom prst="rect">
            <a:avLst/>
          </a:prstGeom>
        </p:spPr>
        <p:txBody>
          <a:bodyPr vert="horz" lIns="91321" tIns="45660" rIns="91321" bIns="45660" rtlCol="0" anchor="b"/>
          <a:lstStyle>
            <a:lvl1pPr algn="r">
              <a:defRPr sz="1200"/>
            </a:lvl1pPr>
          </a:lstStyle>
          <a:p>
            <a:fld id="{B57D2068-1589-4554-AE9B-C162DFFCD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1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D2068-1589-4554-AE9B-C162DFFCDD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9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624D-6235-479F-872F-B0B906E1FD6F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5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761-4F8B-43E5-84CF-C77C579BB645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7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8A71-915C-4ECB-9D99-216480AD5B5D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3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AB0C-DCB2-454B-A128-9147B5D179F7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7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A0BA-2301-4E03-96C5-3C4E53B16781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8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E3C-F89C-4545-8E6C-3C2FAF5E5872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25F-C91D-475C-A311-D883B0DF9ED5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2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D98-8C15-42E8-A64B-EEE7A58A0382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6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1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E8C-0ECF-4BF0-828B-DC74FC465778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110-62ED-41BB-B5C9-5F4AFDCF3A81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B-AD1A-4872-AEA6-71401C4BB9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3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D7D-9E39-41D2-8827-B95209F5E706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4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297C-50A5-46F4-A294-0DF95250C05E}" type="datetime1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26FB-AD1A-4872-AEA6-71401C4BB9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46551"/>
            <a:ext cx="1219200" cy="13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79" y="3810000"/>
            <a:ext cx="8229600" cy="1600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/>
              <a:t>Sandra Mattavous-Frye, Esq. </a:t>
            </a:r>
          </a:p>
          <a:p>
            <a:pPr marL="0" indent="0" algn="r">
              <a:buNone/>
            </a:pPr>
            <a:r>
              <a:rPr lang="en-US" sz="2400" dirty="0" smtClean="0"/>
              <a:t>People’s Counsel </a:t>
            </a:r>
          </a:p>
          <a:p>
            <a:pPr marL="0" indent="0" algn="r">
              <a:buNone/>
            </a:pPr>
            <a:r>
              <a:rPr lang="en-US" sz="2400" dirty="0" smtClean="0"/>
              <a:t>Office of the People’s Counsel for the District of Columbia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Association of State Utility Consumer Advocates</a:t>
            </a:r>
            <a:br>
              <a:rPr lang="en-US" dirty="0" smtClean="0"/>
            </a:br>
            <a:r>
              <a:rPr lang="en-US" dirty="0" smtClean="0"/>
              <a:t>Mid-Year Meetings, New Orleans, LA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Utility Mergers: Where is the Beef?</a:t>
            </a:r>
            <a:endParaRPr lang="en-US" sz="4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4868"/>
            <a:ext cx="1828800" cy="151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F0AD00"/>
              </a:buClr>
              <a:buSzPct val="80000"/>
            </a:pPr>
            <a:endParaRPr lang="en-US" sz="29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6/18/2014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Exelon and Potomac Holding Inc. (PHI) file an application with the District 		of Columbia Public Service Commission (PSC) for approval for Exelon to 		acquire PHI for $6.8 billion. </a:t>
            </a:r>
          </a:p>
          <a:p>
            <a:endParaRPr lang="en-US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8/25/2015 	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PSC unilaterally denies the merger application.</a:t>
            </a:r>
          </a:p>
          <a:p>
            <a:endParaRPr lang="en-US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10/6/2015  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Applicants and Settling parties file a Non-Unanimous 			Settlement Agreement.</a:t>
            </a:r>
          </a:p>
          <a:p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2/24/2015 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PSC in a split vote rejects the Settlement Agreement directs the  			parties  to consider a new proposal. Joint Applicants file a non-  			consensus alternative settlement proposal.</a:t>
            </a:r>
          </a:p>
          <a:p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3/2015 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PSC further modifies and in a split vote approves the Joint 			Applicant’s proposal. 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9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F0AD00"/>
              </a:buClr>
              <a:buSzPct val="80000"/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Pepco/Exelon Merger</a:t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Chronology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72200"/>
            <a:ext cx="68694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77" y="6044332"/>
            <a:ext cx="609600" cy="69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4190" y="6393222"/>
            <a:ext cx="2133600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3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5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and Comparison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Proposals</a:t>
            </a:r>
            <a:endParaRPr lang="en-US" sz="3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377" y="1486701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Commission as a matter of law erroneously: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marR="0" indent="-742950" algn="just">
              <a:spcBef>
                <a:spcPts val="0"/>
              </a:spcBef>
              <a:spcAft>
                <a:spcPts val="600"/>
              </a:spcAft>
              <a:buAutoNum type="arabicParenBoth"/>
            </a:pPr>
            <a:r>
              <a:rPr lang="en-US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Considered  Joint Applicant’s </a:t>
            </a:r>
            <a:r>
              <a:rPr lang="en-US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unilateral request for other  </a:t>
            </a:r>
            <a:r>
              <a:rPr lang="en-US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	relief in conflict with its initial directive.                 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</a:t>
            </a:r>
            <a:endParaRPr lang="en-US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marR="0" indent="-742950" algn="just">
              <a:spcBef>
                <a:spcPts val="0"/>
              </a:spcBef>
              <a:spcAft>
                <a:spcPts val="600"/>
              </a:spcAft>
              <a:buAutoNum type="arabicParenBoth" startAt="2"/>
            </a:pPr>
            <a:r>
              <a:rPr lang="en-US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Arbitrarily selected one of the Joint Applicants proposed   	options as a basis for considering a totally new proposal.    	relief to develop a brand new option; 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endParaRPr lang="en-US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marR="0" indent="-742950" algn="just">
              <a:spcBef>
                <a:spcPts val="0"/>
              </a:spcBef>
              <a:spcAft>
                <a:spcPts val="600"/>
              </a:spcAft>
              <a:buAutoNum type="arabicParenBoth" startAt="3"/>
            </a:pPr>
            <a:r>
              <a:rPr lang="en-US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Arbitrarily approved the merger based upon the new 	option without providing additional process</a:t>
            </a:r>
            <a:r>
              <a:rPr lang="en-US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as required 	by the Commission’s rules and the DC APA. 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 for OPC Application  for Reconsideration 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72200"/>
            <a:ext cx="68694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77" y="6044332"/>
            <a:ext cx="609600" cy="69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611" y="1646237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for Advocates Litigating a Merger Case: </a:t>
            </a:r>
          </a:p>
          <a:p>
            <a:endParaRPr lang="en-US" sz="1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Mergers are not purely legal proceedings. High stakes political implications</a:t>
            </a:r>
          </a:p>
          <a:p>
            <a:pPr lvl="1"/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interests are varied. Emergence of a new variety of stakeholders</a:t>
            </a:r>
          </a:p>
          <a:p>
            <a:pPr lvl="1"/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 process is not guaranteed</a:t>
            </a:r>
          </a:p>
          <a:p>
            <a:pPr lvl="1"/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merger implications and compliance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and Forward looking Advocacy</a:t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72200"/>
            <a:ext cx="68694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77" y="6044332"/>
            <a:ext cx="609600" cy="69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32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8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38912" indent="-320040" algn="ctr">
              <a:spcBef>
                <a:spcPct val="0"/>
              </a:spcBef>
              <a:buClr>
                <a:srgbClr val="F0AD00"/>
              </a:buClr>
              <a:buSzPct val="80000"/>
              <a:buFont typeface="Arial" charset="0"/>
              <a:buNone/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People’s Counsel</a:t>
            </a:r>
          </a:p>
          <a:p>
            <a:pPr marL="438912" indent="-320040" algn="ctr">
              <a:spcBef>
                <a:spcPct val="0"/>
              </a:spcBef>
              <a:buClr>
                <a:srgbClr val="F0AD00"/>
              </a:buClr>
              <a:buSzPct val="80000"/>
              <a:buFont typeface="Arial" charset="0"/>
              <a:buNone/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(202) 727-3071</a:t>
            </a:r>
          </a:p>
          <a:p>
            <a:pPr marL="438912" indent="-320040" algn="ctr">
              <a:spcBef>
                <a:spcPct val="0"/>
              </a:spcBef>
              <a:buClr>
                <a:srgbClr val="F0AD00"/>
              </a:buClr>
              <a:buSzPct val="80000"/>
              <a:buFont typeface="Arial" charset="0"/>
              <a:buNone/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www.opc-dc.gov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143000" cy="9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94" y="2765724"/>
            <a:ext cx="1045448" cy="119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5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4880</TotalTime>
  <Words>123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National Association of State Utility Consumer Advocates Mid-Year Meetings, New Orleans, LA</vt:lpstr>
      <vt:lpstr>Pepco/Exelon Merger Chronology</vt:lpstr>
      <vt:lpstr>PowerPoint Presentation</vt:lpstr>
      <vt:lpstr> Evolution and Comparison of Proposals</vt:lpstr>
      <vt:lpstr>Basis for OPC Application  for Reconsideration </vt:lpstr>
      <vt:lpstr>Lessons Learned and Forward looking Advocacy </vt:lpstr>
      <vt:lpstr>Thank you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Laurence Daniels</dc:creator>
  <cp:lastModifiedBy>Keishaa Austin</cp:lastModifiedBy>
  <cp:revision>239</cp:revision>
  <cp:lastPrinted>2016-06-02T14:54:30Z</cp:lastPrinted>
  <dcterms:created xsi:type="dcterms:W3CDTF">2015-10-07T17:10:58Z</dcterms:created>
  <dcterms:modified xsi:type="dcterms:W3CDTF">2016-06-02T20:18:47Z</dcterms:modified>
</cp:coreProperties>
</file>