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50" r:id="rId2"/>
  </p:sldMasterIdLst>
  <p:notesMasterIdLst>
    <p:notesMasterId r:id="rId15"/>
  </p:notesMasterIdLst>
  <p:handoutMasterIdLst>
    <p:handoutMasterId r:id="rId16"/>
  </p:handoutMasterIdLst>
  <p:sldIdLst>
    <p:sldId id="320" r:id="rId3"/>
    <p:sldId id="630" r:id="rId4"/>
    <p:sldId id="626" r:id="rId5"/>
    <p:sldId id="627" r:id="rId6"/>
    <p:sldId id="629" r:id="rId7"/>
    <p:sldId id="628" r:id="rId8"/>
    <p:sldId id="631" r:id="rId9"/>
    <p:sldId id="611" r:id="rId10"/>
    <p:sldId id="606" r:id="rId11"/>
    <p:sldId id="624" r:id="rId12"/>
    <p:sldId id="625" r:id="rId13"/>
    <p:sldId id="61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08" autoAdjust="0"/>
    <p:restoredTop sz="87214" autoAdjust="0"/>
  </p:normalViewPr>
  <p:slideViewPr>
    <p:cSldViewPr>
      <p:cViewPr varScale="1">
        <p:scale>
          <a:sx n="77" d="100"/>
          <a:sy n="77" d="100"/>
        </p:scale>
        <p:origin x="103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1" d="100"/>
          <a:sy n="81" d="100"/>
        </p:scale>
        <p:origin x="-2046" y="-96"/>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5B25848-86A1-4908-BFC9-4834244B4B54}" type="datetimeFigureOut">
              <a:rPr lang="en-US" smtClean="0"/>
              <a:pPr/>
              <a:t>11/14/16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113540E-71F8-43DE-B1B8-5CD396990BEE}" type="slidenum">
              <a:rPr lang="en-US" smtClean="0"/>
              <a:pPr/>
              <a:t>‹#›</a:t>
            </a:fld>
            <a:endParaRPr lang="en-US"/>
          </a:p>
        </p:txBody>
      </p:sp>
    </p:spTree>
    <p:extLst>
      <p:ext uri="{BB962C8B-B14F-4D97-AF65-F5344CB8AC3E}">
        <p14:creationId xmlns:p14="http://schemas.microsoft.com/office/powerpoint/2010/main" val="4290035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B6003E0-A6F3-4AE5-AB25-1E35C1B56C53}" type="datetimeFigureOut">
              <a:rPr lang="en-US" smtClean="0"/>
              <a:pPr/>
              <a:t>11/14/16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6E29FD8-56C9-4ED7-ACCF-E7ED44E85FE9}" type="slidenum">
              <a:rPr lang="en-US" smtClean="0"/>
              <a:pPr/>
              <a:t>‹#›</a:t>
            </a:fld>
            <a:endParaRPr lang="en-US"/>
          </a:p>
        </p:txBody>
      </p:sp>
    </p:spTree>
    <p:extLst>
      <p:ext uri="{BB962C8B-B14F-4D97-AF65-F5344CB8AC3E}">
        <p14:creationId xmlns:p14="http://schemas.microsoft.com/office/powerpoint/2010/main" val="180020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E29FD8-56C9-4ED7-ACCF-E7ED44E85FE9}" type="slidenum">
              <a:rPr lang="en-US" smtClean="0"/>
              <a:pPr/>
              <a:t>1</a:t>
            </a:fld>
            <a:endParaRPr lang="en-US"/>
          </a:p>
        </p:txBody>
      </p:sp>
    </p:spTree>
    <p:extLst>
      <p:ext uri="{BB962C8B-B14F-4D97-AF65-F5344CB8AC3E}">
        <p14:creationId xmlns:p14="http://schemas.microsoft.com/office/powerpoint/2010/main" val="112608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E29FD8-56C9-4ED7-ACCF-E7ED44E85FE9}" type="slidenum">
              <a:rPr lang="en-US" smtClean="0"/>
              <a:pPr/>
              <a:t>8</a:t>
            </a:fld>
            <a:endParaRPr lang="en-US"/>
          </a:p>
        </p:txBody>
      </p:sp>
    </p:spTree>
    <p:extLst>
      <p:ext uri="{BB962C8B-B14F-4D97-AF65-F5344CB8AC3E}">
        <p14:creationId xmlns:p14="http://schemas.microsoft.com/office/powerpoint/2010/main" val="298014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a:p>
            <a:r>
              <a:rPr lang="en-US" b="1" dirty="0"/>
              <a:t>The high tech leaders stated that they don’t operate in a vacuum: </a:t>
            </a:r>
          </a:p>
          <a:p>
            <a:endParaRPr lang="en-US" b="1" dirty="0"/>
          </a:p>
          <a:p>
            <a:pPr lvl="1">
              <a:buFont typeface="Arial" pitchFamily="34" charset="0"/>
              <a:buChar char="•"/>
            </a:pPr>
            <a:r>
              <a:rPr lang="en-US" b="1" dirty="0"/>
              <a:t>their communities also need broadband to support their business activities:</a:t>
            </a:r>
          </a:p>
          <a:p>
            <a:endParaRPr lang="en-US" b="1" dirty="0"/>
          </a:p>
          <a:p>
            <a:endParaRPr lang="en-US" b="1" dirty="0"/>
          </a:p>
          <a:p>
            <a:pPr lvl="2"/>
            <a:r>
              <a:rPr lang="en-US" b="1" dirty="0"/>
              <a:t>Teleworking is necessary (live here or there, work anywhere)</a:t>
            </a:r>
          </a:p>
          <a:p>
            <a:pPr lvl="3"/>
            <a:r>
              <a:rPr lang="en-US" b="1" dirty="0"/>
              <a:t>CT-based health insurer Aetna: of 35,000 employees, 14,500 do not have a desk at Aetna which cuts real estate costs.</a:t>
            </a:r>
          </a:p>
          <a:p>
            <a:pPr lvl="3"/>
            <a:endParaRPr lang="en-US" b="1" dirty="0"/>
          </a:p>
          <a:p>
            <a:pPr lvl="3"/>
            <a:endParaRPr lang="en-US" b="1" dirty="0"/>
          </a:p>
          <a:p>
            <a:pPr lvl="2"/>
            <a:r>
              <a:rPr lang="en-US" b="1" dirty="0"/>
              <a:t>Health care for employees and families</a:t>
            </a:r>
          </a:p>
          <a:p>
            <a:pPr lvl="3"/>
            <a:r>
              <a:rPr lang="en-US" b="1" dirty="0"/>
              <a:t>electronic health records and remote monitoring technology increase health and reduce costs;  </a:t>
            </a:r>
          </a:p>
          <a:p>
            <a:endParaRPr lang="en-US" dirty="0"/>
          </a:p>
        </p:txBody>
      </p:sp>
      <p:sp>
        <p:nvSpPr>
          <p:cNvPr id="4" name="Slide Number Placeholder 3"/>
          <p:cNvSpPr>
            <a:spLocks noGrp="1"/>
          </p:cNvSpPr>
          <p:nvPr>
            <p:ph type="sldNum" sz="quarter" idx="10"/>
          </p:nvPr>
        </p:nvSpPr>
        <p:spPr/>
        <p:txBody>
          <a:bodyPr/>
          <a:lstStyle/>
          <a:p>
            <a:fld id="{46E29FD8-56C9-4ED7-ACCF-E7ED44E85FE9}" type="slidenum">
              <a:rPr lang="en-US" smtClean="0"/>
              <a:pPr/>
              <a:t>9</a:t>
            </a:fld>
            <a:endParaRPr lang="en-US"/>
          </a:p>
        </p:txBody>
      </p:sp>
    </p:spTree>
    <p:extLst>
      <p:ext uri="{BB962C8B-B14F-4D97-AF65-F5344CB8AC3E}">
        <p14:creationId xmlns:p14="http://schemas.microsoft.com/office/powerpoint/2010/main" val="696824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1" dirty="0"/>
          </a:p>
        </p:txBody>
      </p:sp>
      <p:sp>
        <p:nvSpPr>
          <p:cNvPr id="4" name="Slide Number Placeholder 3"/>
          <p:cNvSpPr>
            <a:spLocks noGrp="1"/>
          </p:cNvSpPr>
          <p:nvPr>
            <p:ph type="sldNum" sz="quarter" idx="10"/>
          </p:nvPr>
        </p:nvSpPr>
        <p:spPr/>
        <p:txBody>
          <a:bodyPr/>
          <a:lstStyle/>
          <a:p>
            <a:fld id="{46E29FD8-56C9-4ED7-ACCF-E7ED44E85FE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398997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A467E73-9EC8-47D9-8F0E-0984137B753D}" type="datetimeFigureOut">
              <a:rPr lang="en-US" smtClean="0"/>
              <a:pPr/>
              <a:t>11/14/16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E2158-37F7-487C-82F0-4D072ECB27C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0F686-24E0-4852-A361-B425C7BAD797}" type="datetimeFigureOut">
              <a:rPr lang="en-US" smtClean="0"/>
              <a:pPr/>
              <a:t>11/14/16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B33FE-EC4D-4C56-84B4-94886E1787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0F686-24E0-4852-A361-B425C7BAD797}" type="datetimeFigureOut">
              <a:rPr lang="en-US" smtClean="0"/>
              <a:pPr/>
              <a:t>11/14/16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B33FE-EC4D-4C56-84B4-94886E17871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0F686-24E0-4852-A361-B425C7BAD797}" type="datetimeFigureOut">
              <a:rPr lang="en-US" smtClean="0"/>
              <a:pPr/>
              <a:t>11/14/16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B33FE-EC4D-4C56-84B4-94886E1787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C0F686-24E0-4852-A361-B425C7BAD797}" type="datetimeFigureOut">
              <a:rPr lang="en-US" smtClean="0"/>
              <a:pPr/>
              <a:t>11/14/16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B33FE-EC4D-4C56-84B4-94886E1787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0F686-24E0-4852-A361-B425C7BAD797}" type="datetimeFigureOut">
              <a:rPr lang="en-US" smtClean="0"/>
              <a:pPr/>
              <a:t>11/14/16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B33FE-EC4D-4C56-84B4-94886E1787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0F686-24E0-4852-A361-B425C7BAD797}" type="datetimeFigureOut">
              <a:rPr lang="en-US" smtClean="0"/>
              <a:pPr/>
              <a:t>11/14/16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B33FE-EC4D-4C56-84B4-94886E1787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C0F686-24E0-4852-A361-B425C7BAD797}" type="datetimeFigureOut">
              <a:rPr lang="en-US" smtClean="0"/>
              <a:pPr/>
              <a:t>11/14/16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B33FE-EC4D-4C56-84B4-94886E1787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C0F686-24E0-4852-A361-B425C7BAD797}" type="datetimeFigureOut">
              <a:rPr lang="en-US" smtClean="0"/>
              <a:pPr/>
              <a:t>11/14/16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B33FE-EC4D-4C56-84B4-94886E1787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C0F686-24E0-4852-A361-B425C7BAD797}" type="datetimeFigureOut">
              <a:rPr lang="en-US" smtClean="0"/>
              <a:pPr/>
              <a:t>11/14/16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B33FE-EC4D-4C56-84B4-94886E1787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0F686-24E0-4852-A361-B425C7BAD797}" type="datetimeFigureOut">
              <a:rPr lang="en-US" smtClean="0"/>
              <a:pPr/>
              <a:t>11/14/16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B33FE-EC4D-4C56-84B4-94886E1787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0F686-24E0-4852-A361-B425C7BAD797}" type="datetimeFigureOut">
              <a:rPr lang="en-US" smtClean="0"/>
              <a:pPr/>
              <a:t>11/14/16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B33FE-EC4D-4C56-84B4-94886E1787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Broadband Communities</a:t>
            </a:r>
          </a:p>
          <a:p>
            <a:r>
              <a:rPr lang="en-US" smtClean="0"/>
              <a:t>Springfield, MA</a:t>
            </a:r>
            <a:endParaRPr lang="en-US" dirty="0"/>
          </a:p>
        </p:txBody>
      </p:sp>
      <p:sp>
        <p:nvSpPr>
          <p:cNvPr id="5" name="Footer Placeholder 4"/>
          <p:cNvSpPr>
            <a:spLocks noGrp="1"/>
          </p:cNvSpPr>
          <p:nvPr>
            <p:ph type="ftr" sz="quarter" idx="3"/>
          </p:nvPr>
        </p:nvSpPr>
        <p:spPr>
          <a:xfrm>
            <a:off x="3124200" y="6356350"/>
            <a:ext cx="3124200" cy="365125"/>
          </a:xfrm>
          <a:prstGeom prst="rect">
            <a:avLst/>
          </a:prstGeom>
        </p:spPr>
        <p:txBody>
          <a:bodyPr vert="horz" lIns="91440" tIns="45720" rIns="91440" bIns="45720" rtlCol="0" anchor="ctr"/>
          <a:lstStyle>
            <a:lvl1pPr algn="ctr">
              <a:defRPr sz="1200" b="1">
                <a:solidFill>
                  <a:schemeClr val="tx1"/>
                </a:solidFill>
              </a:defRPr>
            </a:lvl1pPr>
          </a:lstStyle>
          <a:p>
            <a:r>
              <a:rPr lang="en-US" smtClean="0"/>
              <a:t>Manchester CT Board of Directors </a:t>
            </a:r>
            <a:endParaRPr lang="en-US" dirty="0"/>
          </a:p>
        </p:txBody>
      </p:sp>
      <p:sp>
        <p:nvSpPr>
          <p:cNvPr id="6" name="Slide Number Placeholder 5"/>
          <p:cNvSpPr>
            <a:spLocks noGrp="1"/>
          </p:cNvSpPr>
          <p:nvPr>
            <p:ph type="sldNum" sz="quarter" idx="4"/>
          </p:nvPr>
        </p:nvSpPr>
        <p:spPr>
          <a:xfrm>
            <a:off x="7086600" y="6356350"/>
            <a:ext cx="160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Sept 17, 2014       </a:t>
            </a:r>
            <a:fld id="{E89E2158-37F7-487C-82F0-4D072ECB27C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0F686-24E0-4852-A361-B425C7BAD797}" type="datetimeFigureOut">
              <a:rPr lang="en-US" smtClean="0"/>
              <a:pPr/>
              <a:t>11/14/16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B33FE-EC4D-4C56-84B4-94886E1787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unKv196jQAhUhxYMKHUbFC2YQjRwIBw&amp;url=http://www.discovernewengland.org/things-do/new-englands-romantic-covered-bridges&amp;bvm=bv.138493631,d.cGc&amp;psig=AFQjCNG8tm9aEEFIIV9bLIQN_mFQDrDn3g&amp;ust=1479236573091766" TargetMode="External"/><Relationship Id="rId4" Type="http://schemas.openxmlformats.org/officeDocument/2006/relationships/image" Target="../media/image6.jpeg"/><Relationship Id="rId5" Type="http://schemas.openxmlformats.org/officeDocument/2006/relationships/hyperlink" Target="http://www.google.com/url?sa=i&amp;rct=j&amp;q=&amp;esrc=s&amp;source=images&amp;cd=&amp;cad=rja&amp;uact=8&amp;ved=0ahUKEwjx0uLH96jQAhXo8YMKHVB9ByIQjRwIBw&amp;url=http://www.dailyencouragement.net/archives/2012-10-15.htm&amp;psig=AFQjCNG2Eusqxo5Cim2SnDad6JGgzfXq4Q&amp;ust=1479236470249912" TargetMode="External"/><Relationship Id="rId6" Type="http://schemas.openxmlformats.org/officeDocument/2006/relationships/image" Target="../media/image7.jpeg"/><Relationship Id="rId7" Type="http://schemas.openxmlformats.org/officeDocument/2006/relationships/hyperlink" Target="http://www.google.com/url?sa=i&amp;rct=j&amp;q=&amp;esrc=s&amp;source=images&amp;cd=&amp;ved=0ahUKEwjy5-CO96jQAhVD44MKHXzzD1kQjRwIBw&amp;url=http://activerain.com/blogsview/2517184/usda-rural-loans-in-connecticut&amp;psig=AFQjCNGedcp3ZtnQdrR5V1Ft-iqIxLar_w&amp;ust=1479236371073309" TargetMode="External"/><Relationship Id="rId8"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hyperlink" Target="http://www.google.com/url?sa=i&amp;rct=j&amp;q=&amp;esrc=s&amp;source=images&amp;cd=&amp;cad=rja&amp;uact=8&amp;ved=0ahUKEwjZ8Pu896jQAhWp6YMKHQULBDsQjRwIBw&amp;url=http://www.dailyencouragement.net/archives/2012-10-15.htm&amp;psig=AFQjCNG2Eusqxo5Cim2SnDad6JGgzfXq4Q&amp;ust=147923647024991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924800" y="6248400"/>
            <a:ext cx="609600" cy="276999"/>
          </a:xfrm>
          <a:prstGeom prst="rect">
            <a:avLst/>
          </a:prstGeom>
          <a:noFill/>
        </p:spPr>
        <p:txBody>
          <a:bodyPr wrap="square" rtlCol="0">
            <a:spAutoFit/>
          </a:bodyPr>
          <a:lstStyle/>
          <a:p>
            <a:fld id="{AF9D324F-2065-44D9-BA13-B2C6DF218E9E}" type="slidenum">
              <a:rPr lang="en-US" sz="1200"/>
              <a:pPr/>
              <a:t>1</a:t>
            </a:fld>
            <a:endParaRPr lang="en-US" sz="1200" dirty="0"/>
          </a:p>
        </p:txBody>
      </p:sp>
      <p:sp>
        <p:nvSpPr>
          <p:cNvPr id="2" name="Rectangle 1"/>
          <p:cNvSpPr/>
          <p:nvPr/>
        </p:nvSpPr>
        <p:spPr>
          <a:xfrm>
            <a:off x="4114800" y="609600"/>
            <a:ext cx="5029200" cy="6294031"/>
          </a:xfrm>
          <a:prstGeom prst="rect">
            <a:avLst/>
          </a:prstGeom>
        </p:spPr>
        <p:txBody>
          <a:bodyPr wrap="square">
            <a:spAutoFit/>
          </a:bodyPr>
          <a:lstStyle/>
          <a:p>
            <a:pPr algn="ctr"/>
            <a:r>
              <a:rPr lang="en-US" sz="4400" b="1" i="1" dirty="0" smtClean="0"/>
              <a:t>Broadband:  What’s a Consumer Advocate to Do?</a:t>
            </a:r>
          </a:p>
          <a:p>
            <a:pPr algn="ctr"/>
            <a:endParaRPr lang="en-US" sz="3200" b="1" dirty="0"/>
          </a:p>
          <a:p>
            <a:pPr algn="ctr"/>
            <a:endParaRPr lang="en-US" sz="3200" b="1" dirty="0"/>
          </a:p>
          <a:p>
            <a:pPr algn="ctr"/>
            <a:r>
              <a:rPr lang="en-US" sz="3200" b="1" dirty="0" smtClean="0"/>
              <a:t>NASUCA Annual Meeting</a:t>
            </a:r>
          </a:p>
          <a:p>
            <a:pPr algn="ctr"/>
            <a:r>
              <a:rPr lang="en-US" sz="3200" b="1" dirty="0" smtClean="0"/>
              <a:t>La Quinta, CT</a:t>
            </a:r>
            <a:endParaRPr lang="en-US" sz="3200" dirty="0" smtClean="0"/>
          </a:p>
          <a:p>
            <a:pPr algn="ctr"/>
            <a:endParaRPr lang="en-US" sz="2400" b="1" dirty="0" smtClean="0"/>
          </a:p>
          <a:p>
            <a:pPr algn="ctr"/>
            <a:endParaRPr lang="en-US" sz="2400" b="1" dirty="0"/>
          </a:p>
          <a:p>
            <a:pPr algn="ctr"/>
            <a:r>
              <a:rPr lang="en-US" sz="2400" b="1" dirty="0" smtClean="0"/>
              <a:t>Elin Swanson Katz</a:t>
            </a:r>
          </a:p>
          <a:p>
            <a:pPr algn="ctr"/>
            <a:r>
              <a:rPr lang="en-US" sz="2400" b="1" dirty="0" smtClean="0"/>
              <a:t>CT Consumer Counsel</a:t>
            </a:r>
          </a:p>
          <a:p>
            <a:pPr algn="ctr"/>
            <a:endParaRPr lang="en-US" sz="2400" b="1" dirty="0" smtClean="0"/>
          </a:p>
          <a:p>
            <a:pPr algn="ctr">
              <a:lnSpc>
                <a:spcPct val="115000"/>
              </a:lnSpc>
            </a:pPr>
            <a:r>
              <a:rPr lang="en-US" sz="2000" b="1" dirty="0" smtClean="0">
                <a:latin typeface="Verdana"/>
                <a:ea typeface="Calibri"/>
                <a:cs typeface="Calibri"/>
              </a:rPr>
              <a:t>November 14, 2016</a:t>
            </a:r>
            <a:endParaRPr lang="en-US" sz="1600" dirty="0">
              <a:effectLst/>
              <a:latin typeface="Verdana"/>
              <a:ea typeface="Calibri"/>
              <a:cs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3962400"/>
            <a:ext cx="2050163" cy="205358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1938" y="1166468"/>
            <a:ext cx="2056025" cy="21101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srcRect l="25833" t="11868" r="28238"/>
          <a:stretch/>
        </p:blipFill>
        <p:spPr>
          <a:xfrm>
            <a:off x="1828800" y="609600"/>
            <a:ext cx="5486400" cy="5921829"/>
          </a:xfrm>
          <a:prstGeom prst="rect">
            <a:avLst/>
          </a:prstGeom>
        </p:spPr>
      </p:pic>
    </p:spTree>
    <p:extLst>
      <p:ext uri="{BB962C8B-B14F-4D97-AF65-F5344CB8AC3E}">
        <p14:creationId xmlns:p14="http://schemas.microsoft.com/office/powerpoint/2010/main" val="177147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45512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600200"/>
            <a:ext cx="8229600" cy="2895600"/>
          </a:xfrm>
        </p:spPr>
        <p:txBody>
          <a:bodyPr>
            <a:noAutofit/>
          </a:bodyPr>
          <a:lstStyle/>
          <a:p>
            <a:pPr lvl="1" algn="l">
              <a:spcBef>
                <a:spcPts val="0"/>
              </a:spcBef>
            </a:pPr>
            <a:endParaRPr lang="en-US" sz="2000" b="1" dirty="0" smtClean="0">
              <a:solidFill>
                <a:srgbClr val="002060"/>
              </a:solidFill>
            </a:endParaRPr>
          </a:p>
          <a:p>
            <a:pPr lvl="1" algn="l">
              <a:spcBef>
                <a:spcPts val="0"/>
              </a:spcBef>
            </a:pPr>
            <a:r>
              <a:rPr lang="en-US" sz="3200" b="1" dirty="0" smtClean="0">
                <a:solidFill>
                  <a:srgbClr val="002060"/>
                </a:solidFill>
              </a:rPr>
              <a:t>Communities and businesses are demanding better, cheaper, faster broadband because it can be the difference between </a:t>
            </a:r>
            <a:r>
              <a:rPr lang="en-US" sz="3200" b="1" dirty="0">
                <a:solidFill>
                  <a:srgbClr val="002060"/>
                </a:solidFill>
              </a:rPr>
              <a:t>a </a:t>
            </a:r>
            <a:r>
              <a:rPr lang="en-US" sz="3200" b="1" dirty="0" smtClean="0">
                <a:solidFill>
                  <a:srgbClr val="002060"/>
                </a:solidFill>
              </a:rPr>
              <a:t>successful and vibrant future, or economic decline.</a:t>
            </a:r>
          </a:p>
          <a:p>
            <a:pPr lvl="1" algn="l">
              <a:spcBef>
                <a:spcPts val="0"/>
              </a:spcBef>
            </a:pPr>
            <a:endParaRPr lang="en-US" sz="2000" b="1" dirty="0" smtClean="0">
              <a:solidFill>
                <a:schemeClr val="tx1"/>
              </a:solidFill>
            </a:endParaRPr>
          </a:p>
          <a:p>
            <a:pPr lvl="1" algn="l">
              <a:spcBef>
                <a:spcPts val="0"/>
              </a:spcBef>
              <a:buFont typeface="Arial" pitchFamily="34" charset="0"/>
              <a:buChar char="•"/>
            </a:pPr>
            <a:endParaRPr lang="en-US" sz="2000" b="1" dirty="0" smtClean="0">
              <a:solidFill>
                <a:schemeClr val="tx1"/>
              </a:solidFill>
            </a:endParaRPr>
          </a:p>
        </p:txBody>
      </p:sp>
      <p:sp>
        <p:nvSpPr>
          <p:cNvPr id="8" name="TextBox 7"/>
          <p:cNvSpPr txBox="1"/>
          <p:nvPr/>
        </p:nvSpPr>
        <p:spPr>
          <a:xfrm>
            <a:off x="7924800" y="6248400"/>
            <a:ext cx="609600" cy="276999"/>
          </a:xfrm>
          <a:prstGeom prst="rect">
            <a:avLst/>
          </a:prstGeom>
          <a:noFill/>
        </p:spPr>
        <p:txBody>
          <a:bodyPr wrap="square" rtlCol="0">
            <a:spAutoFit/>
          </a:bodyPr>
          <a:lstStyle/>
          <a:p>
            <a:fld id="{AF9D324F-2065-44D9-BA13-B2C6DF218E9E}" type="slidenum">
              <a:rPr lang="en-US" sz="1200">
                <a:solidFill>
                  <a:prstClr val="black"/>
                </a:solidFill>
              </a:rPr>
              <a:pPr/>
              <a:t>12</a:t>
            </a:fld>
            <a:endParaRPr lang="en-US" sz="1200" dirty="0">
              <a:solidFill>
                <a:prstClr val="black"/>
              </a:solidFill>
            </a:endParaRPr>
          </a:p>
        </p:txBody>
      </p:sp>
    </p:spTree>
    <p:extLst>
      <p:ext uri="{BB962C8B-B14F-4D97-AF65-F5344CB8AC3E}">
        <p14:creationId xmlns:p14="http://schemas.microsoft.com/office/powerpoint/2010/main" val="996158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My guiding principles</a:t>
            </a:r>
            <a:endParaRPr lang="en-US" dirty="0"/>
          </a:p>
        </p:txBody>
      </p:sp>
      <p:sp>
        <p:nvSpPr>
          <p:cNvPr id="5" name="Content Placeholder 4"/>
          <p:cNvSpPr>
            <a:spLocks noGrp="1"/>
          </p:cNvSpPr>
          <p:nvPr>
            <p:ph idx="1"/>
          </p:nvPr>
        </p:nvSpPr>
        <p:spPr/>
        <p:txBody>
          <a:bodyPr>
            <a:normAutofit lnSpcReduction="10000"/>
          </a:bodyPr>
          <a:lstStyle/>
          <a:p>
            <a:r>
              <a:rPr lang="en-US" dirty="0" smtClean="0"/>
              <a:t>Broadband is an essential service in today’s world, bringing access to education, health care, economic opportunities, and the digital economy.</a:t>
            </a:r>
          </a:p>
          <a:p>
            <a:r>
              <a:rPr lang="en-US" dirty="0" smtClean="0"/>
              <a:t>Every citizen should have access to affordable, reliable high-speed broadband.</a:t>
            </a:r>
          </a:p>
          <a:p>
            <a:r>
              <a:rPr lang="en-US" dirty="0" smtClean="0"/>
              <a:t>Government has a role in ensuring that essential services, including broadband, are available to its citizens.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667000"/>
            <a:ext cx="8534400" cy="3416320"/>
          </a:xfrm>
          <a:prstGeom prst="rect">
            <a:avLst/>
          </a:prstGeom>
        </p:spPr>
        <p:txBody>
          <a:bodyPr wrap="square">
            <a:spAutoFit/>
          </a:bodyPr>
          <a:lstStyle/>
          <a:p>
            <a:r>
              <a:rPr lang="en-US" sz="2400" b="1" dirty="0"/>
              <a:t>Sec. 16-2a. Office of Consumer Counsel</a:t>
            </a:r>
            <a:r>
              <a:rPr lang="en-US" sz="2400" dirty="0"/>
              <a:t>. (a) There shall be an independent Office of Consumer </a:t>
            </a:r>
            <a:r>
              <a:rPr lang="en-US" sz="2400" dirty="0" smtClean="0"/>
              <a:t>Counsel…to </a:t>
            </a:r>
            <a:r>
              <a:rPr lang="en-US" sz="2400" dirty="0"/>
              <a:t>act as the advocate for consumer interests </a:t>
            </a:r>
            <a:r>
              <a:rPr lang="en-US" sz="2400" i="1" dirty="0"/>
              <a:t>in all matters which may affect Connecticut consumers </a:t>
            </a:r>
            <a:r>
              <a:rPr lang="en-US" sz="2400" dirty="0"/>
              <a:t>with respect to public service companies, electric suppliers and certified telecommunications providers, including, but not limited to, rates and related issues, ratepayer-funded programs and matters concerning the reliability, maintenance, operations, </a:t>
            </a:r>
            <a:r>
              <a:rPr lang="en-US" sz="2400" i="1" dirty="0"/>
              <a:t>infrastructure and quality of service</a:t>
            </a:r>
            <a:r>
              <a:rPr lang="en-US" sz="2400" dirty="0"/>
              <a:t> of such companies, suppliers and providers.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533400"/>
            <a:ext cx="1707662" cy="1752600"/>
          </a:xfrm>
          <a:prstGeom prst="rect">
            <a:avLst/>
          </a:prstGeom>
        </p:spPr>
      </p:pic>
    </p:spTree>
    <p:extLst>
      <p:ext uri="{BB962C8B-B14F-4D97-AF65-F5344CB8AC3E}">
        <p14:creationId xmlns:p14="http://schemas.microsoft.com/office/powerpoint/2010/main" val="3422788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971800"/>
            <a:ext cx="7696200" cy="2308324"/>
          </a:xfrm>
          <a:prstGeom prst="rect">
            <a:avLst/>
          </a:prstGeom>
        </p:spPr>
        <p:txBody>
          <a:bodyPr wrap="square">
            <a:spAutoFit/>
          </a:bodyPr>
          <a:lstStyle/>
          <a:p>
            <a:pPr algn="ctr"/>
            <a:r>
              <a:rPr lang="en-US" sz="2400" b="1" dirty="0"/>
              <a:t>Sec. 16-2a. Office of Consumer </a:t>
            </a:r>
            <a:r>
              <a:rPr lang="en-US" sz="2400" b="1" dirty="0" smtClean="0"/>
              <a:t>Counsel</a:t>
            </a:r>
            <a:r>
              <a:rPr lang="en-US" sz="2400" dirty="0" smtClean="0"/>
              <a:t>….</a:t>
            </a:r>
            <a:r>
              <a:rPr lang="en-US" sz="2400" dirty="0" smtClean="0">
                <a:latin typeface="Times New Roman" panose="02020603050405020304" pitchFamily="18" charset="0"/>
              </a:rPr>
              <a:t>(</a:t>
            </a:r>
            <a:r>
              <a:rPr lang="en-US" sz="2400" dirty="0">
                <a:latin typeface="Times New Roman" panose="02020603050405020304" pitchFamily="18" charset="0"/>
              </a:rPr>
              <a:t>c) There shall be established an Office of State Broadband within the Office of Consumer Counsel. The Office of State Broadband shall work to facilitate the availability of broadband access to every state citizen and to increase access to and the adoption of ultra-high-speed gigabit capable broadband networks. </a:t>
            </a:r>
            <a:endParaRPr lang="en-US" sz="2400" dirty="0">
              <a:effectLst/>
              <a:latin typeface="Verdana,Arial,Geneva"/>
            </a:endParaRPr>
          </a:p>
        </p:txBody>
      </p:sp>
      <p:pic>
        <p:nvPicPr>
          <p:cNvPr id="4" name="Picture 3"/>
          <p:cNvPicPr>
            <a:picLocks noChangeAspect="1"/>
          </p:cNvPicPr>
          <p:nvPr/>
        </p:nvPicPr>
        <p:blipFill>
          <a:blip r:embed="rId2" cstate="print"/>
          <a:stretch>
            <a:fillRect/>
          </a:stretch>
        </p:blipFill>
        <p:spPr>
          <a:xfrm>
            <a:off x="3429000" y="381000"/>
            <a:ext cx="2048434" cy="2054530"/>
          </a:xfrm>
          <a:prstGeom prst="rect">
            <a:avLst/>
          </a:prstGeom>
        </p:spPr>
      </p:pic>
    </p:spTree>
    <p:extLst>
      <p:ext uri="{BB962C8B-B14F-4D97-AF65-F5344CB8AC3E}">
        <p14:creationId xmlns:p14="http://schemas.microsoft.com/office/powerpoint/2010/main" val="2146363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High-Tech Manufacturing</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5900" y="1828800"/>
            <a:ext cx="6172200" cy="4107085"/>
          </a:xfrm>
          <a:prstGeom prst="rect">
            <a:avLst/>
          </a:prstGeom>
        </p:spPr>
      </p:pic>
    </p:spTree>
    <p:extLst>
      <p:ext uri="{BB962C8B-B14F-4D97-AF65-F5344CB8AC3E}">
        <p14:creationId xmlns:p14="http://schemas.microsoft.com/office/powerpoint/2010/main" val="900876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20834" t="14942" r="31752" b="4845"/>
          <a:stretch/>
        </p:blipFill>
        <p:spPr>
          <a:xfrm>
            <a:off x="1371600" y="1386348"/>
            <a:ext cx="5791200" cy="5510981"/>
          </a:xfrm>
          <a:prstGeom prst="rect">
            <a:avLst/>
          </a:prstGeom>
        </p:spPr>
      </p:pic>
      <p:sp>
        <p:nvSpPr>
          <p:cNvPr id="5" name="Title 4"/>
          <p:cNvSpPr>
            <a:spLocks noGrp="1"/>
          </p:cNvSpPr>
          <p:nvPr>
            <p:ph type="title"/>
          </p:nvPr>
        </p:nvSpPr>
        <p:spPr/>
        <p:txBody>
          <a:bodyPr/>
          <a:lstStyle/>
          <a:p>
            <a:r>
              <a:rPr lang="en-US" dirty="0" smtClean="0"/>
              <a:t>Education and the Digital Divide</a:t>
            </a:r>
            <a:endParaRPr lang="en-US" dirty="0"/>
          </a:p>
        </p:txBody>
      </p:sp>
    </p:spTree>
    <p:extLst>
      <p:ext uri="{BB962C8B-B14F-4D97-AF65-F5344CB8AC3E}">
        <p14:creationId xmlns:p14="http://schemas.microsoft.com/office/powerpoint/2010/main" val="1166062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Rural Connecticut</a:t>
            </a:r>
            <a:endParaRPr lang="en-US" dirty="0"/>
          </a:p>
        </p:txBody>
      </p:sp>
      <p:sp>
        <p:nvSpPr>
          <p:cNvPr id="1028" name="AutoShape 4" descr="Image result for rural connecticut">
            <a:hlinkClick r:id="rId2"/>
          </p:cNvPr>
          <p:cNvSpPr>
            <a:spLocks noChangeAspect="1" noChangeArrowheads="1"/>
          </p:cNvSpPr>
          <p:nvPr/>
        </p:nvSpPr>
        <p:spPr bwMode="auto">
          <a:xfrm>
            <a:off x="38100" y="-1020763"/>
            <a:ext cx="4800600" cy="2133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rural connecticut">
            <a:hlinkClick r:id="rId2"/>
          </p:cNvPr>
          <p:cNvSpPr>
            <a:spLocks noChangeAspect="1" noChangeArrowheads="1"/>
          </p:cNvSpPr>
          <p:nvPr/>
        </p:nvSpPr>
        <p:spPr bwMode="auto">
          <a:xfrm>
            <a:off x="38100" y="-1020763"/>
            <a:ext cx="4800600" cy="2133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covered bridge connecticut">
            <a:hlinkClick r:id="rId3"/>
          </p:cNvPr>
          <p:cNvPicPr>
            <a:picLocks noChangeAspect="1" noChangeArrowheads="1"/>
          </p:cNvPicPr>
          <p:nvPr/>
        </p:nvPicPr>
        <p:blipFill>
          <a:blip r:embed="rId4" cstate="print"/>
          <a:srcRect/>
          <a:stretch>
            <a:fillRect/>
          </a:stretch>
        </p:blipFill>
        <p:spPr bwMode="auto">
          <a:xfrm>
            <a:off x="304800" y="1752600"/>
            <a:ext cx="4114800" cy="2572275"/>
          </a:xfrm>
          <a:prstGeom prst="rect">
            <a:avLst/>
          </a:prstGeom>
          <a:noFill/>
        </p:spPr>
      </p:pic>
      <p:pic>
        <p:nvPicPr>
          <p:cNvPr id="1032" name="Picture 8" descr="Image result for rural connecticut">
            <a:hlinkClick r:id="rId5"/>
          </p:cNvPr>
          <p:cNvPicPr>
            <a:picLocks noChangeAspect="1" noChangeArrowheads="1"/>
          </p:cNvPicPr>
          <p:nvPr/>
        </p:nvPicPr>
        <p:blipFill>
          <a:blip r:embed="rId6" cstate="print"/>
          <a:srcRect/>
          <a:stretch>
            <a:fillRect/>
          </a:stretch>
        </p:blipFill>
        <p:spPr bwMode="auto">
          <a:xfrm>
            <a:off x="3200400" y="4572000"/>
            <a:ext cx="4800600" cy="2133601"/>
          </a:xfrm>
          <a:prstGeom prst="rect">
            <a:avLst/>
          </a:prstGeom>
          <a:noFill/>
        </p:spPr>
      </p:pic>
      <p:pic>
        <p:nvPicPr>
          <p:cNvPr id="1026" name="Picture 2" descr="Image result for rural connecticut">
            <a:hlinkClick r:id="rId7"/>
          </p:cNvPr>
          <p:cNvPicPr>
            <a:picLocks noChangeAspect="1" noChangeArrowheads="1"/>
          </p:cNvPicPr>
          <p:nvPr/>
        </p:nvPicPr>
        <p:blipFill>
          <a:blip r:embed="rId8" cstate="print"/>
          <a:srcRect/>
          <a:stretch>
            <a:fillRect/>
          </a:stretch>
        </p:blipFill>
        <p:spPr bwMode="auto">
          <a:xfrm>
            <a:off x="4267200" y="1295400"/>
            <a:ext cx="4572000" cy="381567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0487"/>
          <a:stretch/>
        </p:blipFill>
        <p:spPr>
          <a:xfrm>
            <a:off x="7173" y="0"/>
            <a:ext cx="9143999" cy="6858000"/>
          </a:xfrm>
          <a:prstGeom prst="rect">
            <a:avLst/>
          </a:prstGeom>
        </p:spPr>
      </p:pic>
      <p:sp>
        <p:nvSpPr>
          <p:cNvPr id="5" name="TextBox 4"/>
          <p:cNvSpPr txBox="1"/>
          <p:nvPr/>
        </p:nvSpPr>
        <p:spPr>
          <a:xfrm>
            <a:off x="3581400" y="6096000"/>
            <a:ext cx="6172200" cy="584775"/>
          </a:xfrm>
          <a:prstGeom prst="rect">
            <a:avLst/>
          </a:prstGeom>
          <a:noFill/>
        </p:spPr>
        <p:txBody>
          <a:bodyPr wrap="square" rtlCol="0">
            <a:spAutoFit/>
          </a:bodyPr>
          <a:lstStyle/>
          <a:p>
            <a:r>
              <a:rPr lang="en-US" sz="3200" dirty="0">
                <a:solidFill>
                  <a:schemeClr val="bg1"/>
                </a:solidFill>
              </a:rPr>
              <a:t>$291 million in </a:t>
            </a:r>
            <a:r>
              <a:rPr lang="en-US" sz="3200" dirty="0" smtClean="0">
                <a:solidFill>
                  <a:schemeClr val="bg1"/>
                </a:solidFill>
              </a:rPr>
              <a:t>CT state </a:t>
            </a:r>
            <a:r>
              <a:rPr lang="en-US" sz="3200" dirty="0">
                <a:solidFill>
                  <a:schemeClr val="bg1"/>
                </a:solidFill>
              </a:rPr>
              <a:t>funding</a:t>
            </a:r>
          </a:p>
        </p:txBody>
      </p:sp>
      <p:sp>
        <p:nvSpPr>
          <p:cNvPr id="2" name="Title 1"/>
          <p:cNvSpPr>
            <a:spLocks noGrp="1"/>
          </p:cNvSpPr>
          <p:nvPr>
            <p:ph type="title"/>
          </p:nvPr>
        </p:nvSpPr>
        <p:spPr/>
        <p:txBody>
          <a:bodyPr>
            <a:normAutofit fontScale="90000"/>
          </a:bodyPr>
          <a:lstStyle/>
          <a:p>
            <a:r>
              <a:rPr lang="en-US" dirty="0"/>
              <a:t>Health Care Data, Bioscience, and Genomic Medicine</a:t>
            </a:r>
          </a:p>
        </p:txBody>
      </p:sp>
    </p:spTree>
    <p:extLst>
      <p:ext uri="{BB962C8B-B14F-4D97-AF65-F5344CB8AC3E}">
        <p14:creationId xmlns:p14="http://schemas.microsoft.com/office/powerpoint/2010/main" val="2477016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normAutofit fontScale="90000"/>
          </a:bodyPr>
          <a:lstStyle/>
          <a:p>
            <a:pPr algn="l"/>
            <a:r>
              <a:rPr lang="en-US" sz="3600" b="1" dirty="0" smtClean="0">
                <a:latin typeface="+mn-lt"/>
                <a:ea typeface="+mn-ea"/>
                <a:cs typeface="+mn-cs"/>
              </a:rPr>
              <a:t> </a:t>
            </a:r>
            <a:br>
              <a:rPr lang="en-US" sz="3600" b="1" dirty="0" smtClean="0">
                <a:latin typeface="+mn-lt"/>
                <a:ea typeface="+mn-ea"/>
                <a:cs typeface="+mn-cs"/>
              </a:rPr>
            </a:br>
            <a:r>
              <a:rPr lang="en-US" sz="3600" b="1" dirty="0" smtClean="0">
                <a:latin typeface="+mn-lt"/>
                <a:ea typeface="+mn-ea"/>
                <a:cs typeface="+mn-cs"/>
              </a:rPr>
              <a:t/>
            </a:r>
            <a:br>
              <a:rPr lang="en-US" sz="3600" b="1" dirty="0" smtClean="0">
                <a:latin typeface="+mn-lt"/>
                <a:ea typeface="+mn-ea"/>
                <a:cs typeface="+mn-cs"/>
              </a:rPr>
            </a:br>
            <a:r>
              <a:rPr lang="en-US" sz="3200" b="1" dirty="0" smtClean="0">
                <a:latin typeface="+mn-lt"/>
                <a:ea typeface="+mn-ea"/>
                <a:cs typeface="+mn-cs"/>
              </a:rPr>
              <a:t>SB-445 - </a:t>
            </a:r>
            <a:r>
              <a:rPr lang="en-US" sz="3200" dirty="0" smtClean="0"/>
              <a:t>ESTABLISHING A HEALTH DATA COLLABORATIVE WORKING GROUP.</a:t>
            </a:r>
            <a:r>
              <a:rPr lang="en-US" sz="3600" b="1" dirty="0" smtClean="0">
                <a:latin typeface="+mn-lt"/>
                <a:ea typeface="+mn-ea"/>
                <a:cs typeface="+mn-cs"/>
              </a:rPr>
              <a:t/>
            </a:r>
            <a:br>
              <a:rPr lang="en-US" sz="3600" b="1" dirty="0" smtClean="0">
                <a:latin typeface="+mn-lt"/>
                <a:ea typeface="+mn-ea"/>
                <a:cs typeface="+mn-cs"/>
              </a:rPr>
            </a:br>
            <a:r>
              <a:rPr lang="en-US" sz="3600" b="1" dirty="0" smtClean="0">
                <a:latin typeface="+mn-lt"/>
                <a:ea typeface="+mn-ea"/>
                <a:cs typeface="+mn-cs"/>
              </a:rPr>
              <a:t/>
            </a:r>
            <a:br>
              <a:rPr lang="en-US" sz="3600" b="1" dirty="0" smtClean="0">
                <a:latin typeface="+mn-lt"/>
                <a:ea typeface="+mn-ea"/>
                <a:cs typeface="+mn-cs"/>
              </a:rPr>
            </a:br>
            <a:r>
              <a:rPr lang="en-US" sz="3200" dirty="0" smtClean="0"/>
              <a:t>Make recommendations regarding:</a:t>
            </a:r>
            <a:br>
              <a:rPr lang="en-US" sz="3200" dirty="0" smtClean="0"/>
            </a:br>
            <a:r>
              <a:rPr lang="en-US" sz="3200" dirty="0" smtClean="0"/>
              <a:t/>
            </a:r>
            <a:br>
              <a:rPr lang="en-US" sz="3200" dirty="0" smtClean="0"/>
            </a:br>
            <a:r>
              <a:rPr lang="en-US" sz="3200" dirty="0" smtClean="0"/>
              <a:t>The digital infrastructure needs of the health care and insurance industries to maximize the potential economic and employment benefits from data analytics collaboration.</a:t>
            </a:r>
            <a:r>
              <a:rPr lang="en-US" b="1" dirty="0" smtClean="0">
                <a:latin typeface="+mn-lt"/>
                <a:ea typeface="+mn-ea"/>
                <a:cs typeface="+mn-cs"/>
              </a:rPr>
              <a:t/>
            </a:r>
            <a:br>
              <a:rPr lang="en-US" b="1" dirty="0" smtClean="0">
                <a:latin typeface="+mn-lt"/>
                <a:ea typeface="+mn-ea"/>
                <a:cs typeface="+mn-cs"/>
              </a:rPr>
            </a:br>
            <a:endParaRPr lang="en-US" b="1" dirty="0" smtClean="0">
              <a:latin typeface="+mn-lt"/>
              <a:ea typeface="+mn-ea"/>
              <a:cs typeface="+mn-cs"/>
            </a:endParaRPr>
          </a:p>
        </p:txBody>
      </p:sp>
      <p:sp>
        <p:nvSpPr>
          <p:cNvPr id="8" name="TextBox 7"/>
          <p:cNvSpPr txBox="1"/>
          <p:nvPr/>
        </p:nvSpPr>
        <p:spPr>
          <a:xfrm>
            <a:off x="7924800" y="6248400"/>
            <a:ext cx="609600" cy="276999"/>
          </a:xfrm>
          <a:prstGeom prst="rect">
            <a:avLst/>
          </a:prstGeom>
          <a:noFill/>
        </p:spPr>
        <p:txBody>
          <a:bodyPr wrap="square" rtlCol="0">
            <a:spAutoFit/>
          </a:bodyPr>
          <a:lstStyle/>
          <a:p>
            <a:fld id="{AF9D324F-2065-44D9-BA13-B2C6DF218E9E}" type="slidenum">
              <a:rPr lang="en-US" sz="1200"/>
              <a:pPr/>
              <a:t>9</a:t>
            </a:fld>
            <a:endParaRPr lang="en-US" sz="1200" dirty="0"/>
          </a:p>
        </p:txBody>
      </p:sp>
    </p:spTree>
    <p:extLst>
      <p:ext uri="{BB962C8B-B14F-4D97-AF65-F5344CB8AC3E}">
        <p14:creationId xmlns:p14="http://schemas.microsoft.com/office/powerpoint/2010/main" val="2791631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4219</TotalTime>
  <Words>371</Words>
  <Application>Microsoft Macintosh PowerPoint</Application>
  <PresentationFormat>On-screen Show (4:3)</PresentationFormat>
  <Paragraphs>44</Paragraphs>
  <Slides>12</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Calibri</vt:lpstr>
      <vt:lpstr>Times New Roman</vt:lpstr>
      <vt:lpstr>Verdana</vt:lpstr>
      <vt:lpstr>Verdana,Arial,Geneva</vt:lpstr>
      <vt:lpstr>Arial</vt:lpstr>
      <vt:lpstr>Office Theme</vt:lpstr>
      <vt:lpstr>Custom Design</vt:lpstr>
      <vt:lpstr>PowerPoint Presentation</vt:lpstr>
      <vt:lpstr>My guiding principles</vt:lpstr>
      <vt:lpstr>PowerPoint Presentation</vt:lpstr>
      <vt:lpstr>PowerPoint Presentation</vt:lpstr>
      <vt:lpstr>High-Tech Manufacturing</vt:lpstr>
      <vt:lpstr>Education and the Digital Divide</vt:lpstr>
      <vt:lpstr>Rural Connecticut</vt:lpstr>
      <vt:lpstr>Health Care Data, Bioscience, and Genomic Medicine</vt:lpstr>
      <vt:lpstr>   SB-445 - ESTABLISHING A HEALTH DATA COLLABORATIVE WORKING GROUP.  Make recommendations regarding:  The digital infrastructure needs of the health care and insurance industries to maximize the potential economic and employment benefits from data analytics collaboration. </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 Vallee</dc:creator>
  <cp:lastModifiedBy>Nicole Haslup</cp:lastModifiedBy>
  <cp:revision>758</cp:revision>
  <cp:lastPrinted>2016-08-30T21:59:17Z</cp:lastPrinted>
  <dcterms:created xsi:type="dcterms:W3CDTF">2014-09-15T23:29:20Z</dcterms:created>
  <dcterms:modified xsi:type="dcterms:W3CDTF">2016-11-14T20:13:02Z</dcterms:modified>
</cp:coreProperties>
</file>