
<file path=[Content_Types].xml><?xml version="1.0" encoding="utf-8"?>
<Types xmlns="http://schemas.openxmlformats.org/package/2006/content-types">
  <Default Extension="xml" ContentType="application/xml"/>
  <Default Extension="bin" ContentType="application/vnd.openxmlformats-officedocument.oleObject"/>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wmf" ContentType="image/x-wm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1"/>
  </p:sldMasterIdLst>
  <p:notesMasterIdLst>
    <p:notesMasterId r:id="rId23"/>
  </p:notesMasterIdLst>
  <p:handoutMasterIdLst>
    <p:handoutMasterId r:id="rId24"/>
  </p:handoutMasterIdLst>
  <p:sldIdLst>
    <p:sldId id="306" r:id="rId2"/>
    <p:sldId id="376" r:id="rId3"/>
    <p:sldId id="351" r:id="rId4"/>
    <p:sldId id="380" r:id="rId5"/>
    <p:sldId id="354" r:id="rId6"/>
    <p:sldId id="362" r:id="rId7"/>
    <p:sldId id="358" r:id="rId8"/>
    <p:sldId id="386" r:id="rId9"/>
    <p:sldId id="385" r:id="rId10"/>
    <p:sldId id="387" r:id="rId11"/>
    <p:sldId id="361" r:id="rId12"/>
    <p:sldId id="381" r:id="rId13"/>
    <p:sldId id="382" r:id="rId14"/>
    <p:sldId id="389" r:id="rId15"/>
    <p:sldId id="383" r:id="rId16"/>
    <p:sldId id="388" r:id="rId17"/>
    <p:sldId id="363" r:id="rId18"/>
    <p:sldId id="375" r:id="rId19"/>
    <p:sldId id="366" r:id="rId20"/>
    <p:sldId id="377" r:id="rId21"/>
    <p:sldId id="384" r:id="rId22"/>
  </p:sldIdLst>
  <p:sldSz cx="9144000" cy="6858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orient="horz" pos="358">
          <p15:clr>
            <a:srgbClr val="A4A3A4"/>
          </p15:clr>
        </p15:guide>
        <p15:guide id="3" orient="horz" pos="1410">
          <p15:clr>
            <a:srgbClr val="A4A3A4"/>
          </p15:clr>
        </p15:guide>
        <p15:guide id="4" orient="horz" pos="796">
          <p15:clr>
            <a:srgbClr val="A4A3A4"/>
          </p15:clr>
        </p15:guide>
        <p15:guide id="5" orient="horz" pos="3688">
          <p15:clr>
            <a:srgbClr val="A4A3A4"/>
          </p15:clr>
        </p15:guide>
        <p15:guide id="6" pos="5542">
          <p15:clr>
            <a:srgbClr val="A4A3A4"/>
          </p15:clr>
        </p15:guide>
        <p15:guide id="7" pos="2921">
          <p15:clr>
            <a:srgbClr val="A4A3A4"/>
          </p15:clr>
        </p15:guide>
        <p15:guide id="8" pos="216">
          <p15:clr>
            <a:srgbClr val="A4A3A4"/>
          </p15:clr>
        </p15:guide>
        <p15:guide id="9" pos="283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322"/>
    <a:srgbClr val="666666"/>
    <a:srgbClr val="979797"/>
    <a:srgbClr val="B5B5B5"/>
    <a:srgbClr val="D7D7D7"/>
    <a:srgbClr val="FFFFFF"/>
    <a:srgbClr val="250E62"/>
    <a:srgbClr val="572909"/>
    <a:srgbClr val="F1AB7A"/>
    <a:srgbClr val="4520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72" autoAdjust="0"/>
    <p:restoredTop sz="50000" autoAdjust="0"/>
  </p:normalViewPr>
  <p:slideViewPr>
    <p:cSldViewPr snapToGrid="0" showGuides="1">
      <p:cViewPr>
        <p:scale>
          <a:sx n="80" d="100"/>
          <a:sy n="80" d="100"/>
        </p:scale>
        <p:origin x="1088" y="384"/>
      </p:cViewPr>
      <p:guideLst>
        <p:guide orient="horz" pos="4032"/>
        <p:guide orient="horz" pos="358"/>
        <p:guide orient="horz" pos="1410"/>
        <p:guide orient="horz" pos="796"/>
        <p:guide orient="horz" pos="3688"/>
        <p:guide pos="5542"/>
        <p:guide pos="2921"/>
        <p:guide pos="216"/>
        <p:guide pos="283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4" d="100"/>
          <a:sy n="84" d="100"/>
        </p:scale>
        <p:origin x="-3132" y="-66"/>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279EBC-A8BA-4001-9C66-ABEAFC81FD93}"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2DA849EB-817F-4CA4-89DE-01C7A3B96B67}">
      <dgm:prSet phldrT="[Text]"/>
      <dgm:spPr/>
      <dgm:t>
        <a:bodyPr/>
        <a:lstStyle/>
        <a:p>
          <a:r>
            <a:rPr lang="en-US" dirty="0" smtClean="0"/>
            <a:t>Furnace Cost</a:t>
          </a:r>
          <a:endParaRPr lang="en-US" dirty="0"/>
        </a:p>
      </dgm:t>
    </dgm:pt>
    <dgm:pt modelId="{09084E1D-3858-4972-888C-C9BA6DF65BFF}" type="parTrans" cxnId="{EDB3466E-CEB3-4303-A53D-7B96645A0BBC}">
      <dgm:prSet/>
      <dgm:spPr/>
      <dgm:t>
        <a:bodyPr/>
        <a:lstStyle/>
        <a:p>
          <a:endParaRPr lang="en-US"/>
        </a:p>
      </dgm:t>
    </dgm:pt>
    <dgm:pt modelId="{96707024-44AE-443F-A0E1-313DBFBF57BA}" type="sibTrans" cxnId="{EDB3466E-CEB3-4303-A53D-7B96645A0BBC}">
      <dgm:prSet/>
      <dgm:spPr/>
      <dgm:t>
        <a:bodyPr/>
        <a:lstStyle/>
        <a:p>
          <a:endParaRPr lang="en-US"/>
        </a:p>
      </dgm:t>
    </dgm:pt>
    <dgm:pt modelId="{D6869084-4518-4D8B-9D1B-B5B03A477EB0}">
      <dgm:prSet phldrT="[Text]"/>
      <dgm:spPr/>
      <dgm:t>
        <a:bodyPr/>
        <a:lstStyle/>
        <a:p>
          <a:r>
            <a:rPr lang="en-US" dirty="0" smtClean="0"/>
            <a:t>Installation Cost</a:t>
          </a:r>
          <a:endParaRPr lang="en-US" dirty="0"/>
        </a:p>
      </dgm:t>
    </dgm:pt>
    <dgm:pt modelId="{F39D4FAF-E0B6-476C-B09D-B1C146959AC5}" type="parTrans" cxnId="{1D6BE6E2-5BE3-4BE3-BBE5-86040D9415F4}">
      <dgm:prSet/>
      <dgm:spPr/>
      <dgm:t>
        <a:bodyPr/>
        <a:lstStyle/>
        <a:p>
          <a:endParaRPr lang="en-US"/>
        </a:p>
      </dgm:t>
    </dgm:pt>
    <dgm:pt modelId="{DA4AEB8E-8ACF-4E9D-A42E-F80335E35745}" type="sibTrans" cxnId="{1D6BE6E2-5BE3-4BE3-BBE5-86040D9415F4}">
      <dgm:prSet/>
      <dgm:spPr/>
      <dgm:t>
        <a:bodyPr/>
        <a:lstStyle/>
        <a:p>
          <a:endParaRPr lang="en-US"/>
        </a:p>
      </dgm:t>
    </dgm:pt>
    <dgm:pt modelId="{8C05EDAB-FEEE-43E2-A6C0-FBB9CE6EA31D}">
      <dgm:prSet phldrT="[Text]"/>
      <dgm:spPr/>
      <dgm:t>
        <a:bodyPr/>
        <a:lstStyle/>
        <a:p>
          <a:r>
            <a:rPr lang="en-US" dirty="0" smtClean="0"/>
            <a:t>Building modifications</a:t>
          </a:r>
          <a:endParaRPr lang="en-US" dirty="0"/>
        </a:p>
      </dgm:t>
    </dgm:pt>
    <dgm:pt modelId="{DB0BE979-F2EB-4124-9D92-40E2ADFF6390}" type="parTrans" cxnId="{F224FDB9-D0C8-4DE1-8141-C0A37976AE48}">
      <dgm:prSet/>
      <dgm:spPr/>
      <dgm:t>
        <a:bodyPr/>
        <a:lstStyle/>
        <a:p>
          <a:endParaRPr lang="en-US"/>
        </a:p>
      </dgm:t>
    </dgm:pt>
    <dgm:pt modelId="{EBE5F693-758A-44E4-AF5F-89A67E7D29D4}" type="sibTrans" cxnId="{F224FDB9-D0C8-4DE1-8141-C0A37976AE48}">
      <dgm:prSet/>
      <dgm:spPr/>
      <dgm:t>
        <a:bodyPr/>
        <a:lstStyle/>
        <a:p>
          <a:endParaRPr lang="en-US"/>
        </a:p>
      </dgm:t>
    </dgm:pt>
    <dgm:pt modelId="{29681648-4355-4084-9B76-0E325BA3BD67}">
      <dgm:prSet phldrT="[Text]"/>
      <dgm:spPr/>
      <dgm:t>
        <a:bodyPr/>
        <a:lstStyle/>
        <a:p>
          <a:r>
            <a:rPr lang="en-US" dirty="0" smtClean="0"/>
            <a:t>$6 -12 Billion in New Costs</a:t>
          </a:r>
          <a:endParaRPr lang="en-US" dirty="0"/>
        </a:p>
      </dgm:t>
    </dgm:pt>
    <dgm:pt modelId="{9206467C-5DF6-49DB-A4BD-AE6D6288DF97}" type="parTrans" cxnId="{BD9D510A-82EE-4166-A68F-500B56D19821}">
      <dgm:prSet/>
      <dgm:spPr/>
      <dgm:t>
        <a:bodyPr/>
        <a:lstStyle/>
        <a:p>
          <a:endParaRPr lang="en-US"/>
        </a:p>
      </dgm:t>
    </dgm:pt>
    <dgm:pt modelId="{04EAF85B-D177-457C-BA35-7DE404C69CE4}" type="sibTrans" cxnId="{BD9D510A-82EE-4166-A68F-500B56D19821}">
      <dgm:prSet/>
      <dgm:spPr/>
      <dgm:t>
        <a:bodyPr/>
        <a:lstStyle/>
        <a:p>
          <a:endParaRPr lang="en-US"/>
        </a:p>
      </dgm:t>
    </dgm:pt>
    <dgm:pt modelId="{354ECCF4-17F0-40B3-ADC2-691957C8A1BC}" type="pres">
      <dgm:prSet presAssocID="{92279EBC-A8BA-4001-9C66-ABEAFC81FD93}" presName="Name0" presStyleCnt="0">
        <dgm:presLayoutVars>
          <dgm:chMax val="4"/>
          <dgm:resizeHandles val="exact"/>
        </dgm:presLayoutVars>
      </dgm:prSet>
      <dgm:spPr/>
      <dgm:t>
        <a:bodyPr/>
        <a:lstStyle/>
        <a:p>
          <a:endParaRPr lang="en-US"/>
        </a:p>
      </dgm:t>
    </dgm:pt>
    <dgm:pt modelId="{5EE44973-B862-42A5-8765-CBA2A9E7E3E5}" type="pres">
      <dgm:prSet presAssocID="{92279EBC-A8BA-4001-9C66-ABEAFC81FD93}" presName="ellipse" presStyleLbl="trBgShp" presStyleIdx="0" presStyleCnt="1"/>
      <dgm:spPr/>
    </dgm:pt>
    <dgm:pt modelId="{154E9490-CBFB-46B8-B071-9D2EE45FA25A}" type="pres">
      <dgm:prSet presAssocID="{92279EBC-A8BA-4001-9C66-ABEAFC81FD93}" presName="arrow1" presStyleLbl="fgShp" presStyleIdx="0" presStyleCnt="1"/>
      <dgm:spPr/>
    </dgm:pt>
    <dgm:pt modelId="{2175B6EE-D55F-46E7-BEAC-C7F5895B30E2}" type="pres">
      <dgm:prSet presAssocID="{92279EBC-A8BA-4001-9C66-ABEAFC81FD93}" presName="rectangle" presStyleLbl="revTx" presStyleIdx="0" presStyleCnt="1" custLinFactNeighborX="4697" custLinFactNeighborY="9873">
        <dgm:presLayoutVars>
          <dgm:bulletEnabled val="1"/>
        </dgm:presLayoutVars>
      </dgm:prSet>
      <dgm:spPr/>
      <dgm:t>
        <a:bodyPr/>
        <a:lstStyle/>
        <a:p>
          <a:endParaRPr lang="en-US"/>
        </a:p>
      </dgm:t>
    </dgm:pt>
    <dgm:pt modelId="{D5A373FD-1445-4ECD-96C5-5A1CF689C28C}" type="pres">
      <dgm:prSet presAssocID="{D6869084-4518-4D8B-9D1B-B5B03A477EB0}" presName="item1" presStyleLbl="node1" presStyleIdx="0" presStyleCnt="3">
        <dgm:presLayoutVars>
          <dgm:bulletEnabled val="1"/>
        </dgm:presLayoutVars>
      </dgm:prSet>
      <dgm:spPr/>
      <dgm:t>
        <a:bodyPr/>
        <a:lstStyle/>
        <a:p>
          <a:endParaRPr lang="en-US"/>
        </a:p>
      </dgm:t>
    </dgm:pt>
    <dgm:pt modelId="{045FA00F-E079-4EA5-BBB7-A964F80753A3}" type="pres">
      <dgm:prSet presAssocID="{8C05EDAB-FEEE-43E2-A6C0-FBB9CE6EA31D}" presName="item2" presStyleLbl="node1" presStyleIdx="1" presStyleCnt="3">
        <dgm:presLayoutVars>
          <dgm:bulletEnabled val="1"/>
        </dgm:presLayoutVars>
      </dgm:prSet>
      <dgm:spPr/>
      <dgm:t>
        <a:bodyPr/>
        <a:lstStyle/>
        <a:p>
          <a:endParaRPr lang="en-US"/>
        </a:p>
      </dgm:t>
    </dgm:pt>
    <dgm:pt modelId="{97FFACDF-E6FF-46A2-8922-1D73F5045183}" type="pres">
      <dgm:prSet presAssocID="{29681648-4355-4084-9B76-0E325BA3BD67}" presName="item3" presStyleLbl="node1" presStyleIdx="2" presStyleCnt="3">
        <dgm:presLayoutVars>
          <dgm:bulletEnabled val="1"/>
        </dgm:presLayoutVars>
      </dgm:prSet>
      <dgm:spPr/>
      <dgm:t>
        <a:bodyPr/>
        <a:lstStyle/>
        <a:p>
          <a:endParaRPr lang="en-US"/>
        </a:p>
      </dgm:t>
    </dgm:pt>
    <dgm:pt modelId="{700B3A9A-CBD2-4D3B-A121-064F49701169}" type="pres">
      <dgm:prSet presAssocID="{92279EBC-A8BA-4001-9C66-ABEAFC81FD93}" presName="funnel" presStyleLbl="trAlignAcc1" presStyleIdx="0" presStyleCnt="1"/>
      <dgm:spPr/>
    </dgm:pt>
  </dgm:ptLst>
  <dgm:cxnLst>
    <dgm:cxn modelId="{BD9D510A-82EE-4166-A68F-500B56D19821}" srcId="{92279EBC-A8BA-4001-9C66-ABEAFC81FD93}" destId="{29681648-4355-4084-9B76-0E325BA3BD67}" srcOrd="3" destOrd="0" parTransId="{9206467C-5DF6-49DB-A4BD-AE6D6288DF97}" sibTransId="{04EAF85B-D177-457C-BA35-7DE404C69CE4}"/>
    <dgm:cxn modelId="{F2E0F065-B748-48C9-A1A5-7DCF82313D5E}" type="presOf" srcId="{8C05EDAB-FEEE-43E2-A6C0-FBB9CE6EA31D}" destId="{D5A373FD-1445-4ECD-96C5-5A1CF689C28C}" srcOrd="0" destOrd="0" presId="urn:microsoft.com/office/officeart/2005/8/layout/funnel1"/>
    <dgm:cxn modelId="{A1B58096-5E69-4C8E-B0F3-A82577E7651C}" type="presOf" srcId="{29681648-4355-4084-9B76-0E325BA3BD67}" destId="{2175B6EE-D55F-46E7-BEAC-C7F5895B30E2}" srcOrd="0" destOrd="0" presId="urn:microsoft.com/office/officeart/2005/8/layout/funnel1"/>
    <dgm:cxn modelId="{9AC559A2-7AFB-4CF7-BCC9-2EE2525EF1DB}" type="presOf" srcId="{2DA849EB-817F-4CA4-89DE-01C7A3B96B67}" destId="{97FFACDF-E6FF-46A2-8922-1D73F5045183}" srcOrd="0" destOrd="0" presId="urn:microsoft.com/office/officeart/2005/8/layout/funnel1"/>
    <dgm:cxn modelId="{9828152F-779E-4CD0-809D-9BA3D00FCFAA}" type="presOf" srcId="{92279EBC-A8BA-4001-9C66-ABEAFC81FD93}" destId="{354ECCF4-17F0-40B3-ADC2-691957C8A1BC}" srcOrd="0" destOrd="0" presId="urn:microsoft.com/office/officeart/2005/8/layout/funnel1"/>
    <dgm:cxn modelId="{1D6BE6E2-5BE3-4BE3-BBE5-86040D9415F4}" srcId="{92279EBC-A8BA-4001-9C66-ABEAFC81FD93}" destId="{D6869084-4518-4D8B-9D1B-B5B03A477EB0}" srcOrd="1" destOrd="0" parTransId="{F39D4FAF-E0B6-476C-B09D-B1C146959AC5}" sibTransId="{DA4AEB8E-8ACF-4E9D-A42E-F80335E35745}"/>
    <dgm:cxn modelId="{EDB3466E-CEB3-4303-A53D-7B96645A0BBC}" srcId="{92279EBC-A8BA-4001-9C66-ABEAFC81FD93}" destId="{2DA849EB-817F-4CA4-89DE-01C7A3B96B67}" srcOrd="0" destOrd="0" parTransId="{09084E1D-3858-4972-888C-C9BA6DF65BFF}" sibTransId="{96707024-44AE-443F-A0E1-313DBFBF57BA}"/>
    <dgm:cxn modelId="{42808411-9F80-463A-8EDC-7A04E5BF66EF}" type="presOf" srcId="{D6869084-4518-4D8B-9D1B-B5B03A477EB0}" destId="{045FA00F-E079-4EA5-BBB7-A964F80753A3}" srcOrd="0" destOrd="0" presId="urn:microsoft.com/office/officeart/2005/8/layout/funnel1"/>
    <dgm:cxn modelId="{F224FDB9-D0C8-4DE1-8141-C0A37976AE48}" srcId="{92279EBC-A8BA-4001-9C66-ABEAFC81FD93}" destId="{8C05EDAB-FEEE-43E2-A6C0-FBB9CE6EA31D}" srcOrd="2" destOrd="0" parTransId="{DB0BE979-F2EB-4124-9D92-40E2ADFF6390}" sibTransId="{EBE5F693-758A-44E4-AF5F-89A67E7D29D4}"/>
    <dgm:cxn modelId="{8BE0C818-D06C-4265-82F2-69CC38A3ECDF}" type="presParOf" srcId="{354ECCF4-17F0-40B3-ADC2-691957C8A1BC}" destId="{5EE44973-B862-42A5-8765-CBA2A9E7E3E5}" srcOrd="0" destOrd="0" presId="urn:microsoft.com/office/officeart/2005/8/layout/funnel1"/>
    <dgm:cxn modelId="{FCAF0735-C916-479E-B407-7F10CE6B9C54}" type="presParOf" srcId="{354ECCF4-17F0-40B3-ADC2-691957C8A1BC}" destId="{154E9490-CBFB-46B8-B071-9D2EE45FA25A}" srcOrd="1" destOrd="0" presId="urn:microsoft.com/office/officeart/2005/8/layout/funnel1"/>
    <dgm:cxn modelId="{64E0A391-18F9-4DBB-8A51-F347C7FA9747}" type="presParOf" srcId="{354ECCF4-17F0-40B3-ADC2-691957C8A1BC}" destId="{2175B6EE-D55F-46E7-BEAC-C7F5895B30E2}" srcOrd="2" destOrd="0" presId="urn:microsoft.com/office/officeart/2005/8/layout/funnel1"/>
    <dgm:cxn modelId="{E4F1E5B9-BEEB-4EF9-B4F1-97D0B3211335}" type="presParOf" srcId="{354ECCF4-17F0-40B3-ADC2-691957C8A1BC}" destId="{D5A373FD-1445-4ECD-96C5-5A1CF689C28C}" srcOrd="3" destOrd="0" presId="urn:microsoft.com/office/officeart/2005/8/layout/funnel1"/>
    <dgm:cxn modelId="{0E7ADFAE-1F17-4B58-9771-FB62F97A3EFD}" type="presParOf" srcId="{354ECCF4-17F0-40B3-ADC2-691957C8A1BC}" destId="{045FA00F-E079-4EA5-BBB7-A964F80753A3}" srcOrd="4" destOrd="0" presId="urn:microsoft.com/office/officeart/2005/8/layout/funnel1"/>
    <dgm:cxn modelId="{2F73B6BB-F939-4446-AD91-CC45CD642A4D}" type="presParOf" srcId="{354ECCF4-17F0-40B3-ADC2-691957C8A1BC}" destId="{97FFACDF-E6FF-46A2-8922-1D73F5045183}" srcOrd="5" destOrd="0" presId="urn:microsoft.com/office/officeart/2005/8/layout/funnel1"/>
    <dgm:cxn modelId="{EB2E05CB-D5DB-46A2-BE4D-BB87FACE1089}" type="presParOf" srcId="{354ECCF4-17F0-40B3-ADC2-691957C8A1BC}" destId="{700B3A9A-CBD2-4D3B-A121-064F49701169}"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44973-B862-42A5-8765-CBA2A9E7E3E5}">
      <dsp:nvSpPr>
        <dsp:cNvPr id="0" name=""/>
        <dsp:cNvSpPr/>
      </dsp:nvSpPr>
      <dsp:spPr>
        <a:xfrm>
          <a:off x="669342" y="357564"/>
          <a:ext cx="2446040" cy="849477"/>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4E9490-CBFB-46B8-B071-9D2EE45FA25A}">
      <dsp:nvSpPr>
        <dsp:cNvPr id="0" name=""/>
        <dsp:cNvSpPr/>
      </dsp:nvSpPr>
      <dsp:spPr>
        <a:xfrm>
          <a:off x="1659136" y="2437646"/>
          <a:ext cx="474038" cy="303384"/>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75B6EE-D55F-46E7-BEAC-C7F5895B30E2}">
      <dsp:nvSpPr>
        <dsp:cNvPr id="0" name=""/>
        <dsp:cNvSpPr/>
      </dsp:nvSpPr>
      <dsp:spPr>
        <a:xfrm>
          <a:off x="865337" y="2736516"/>
          <a:ext cx="2275386" cy="568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$6 -12 Billion in New Costs</a:t>
          </a:r>
          <a:endParaRPr lang="en-US" sz="1400" kern="1200" dirty="0"/>
        </a:p>
      </dsp:txBody>
      <dsp:txXfrm>
        <a:off x="865337" y="2736516"/>
        <a:ext cx="2275386" cy="568846"/>
      </dsp:txXfrm>
    </dsp:sp>
    <dsp:sp modelId="{D5A373FD-1445-4ECD-96C5-5A1CF689C28C}">
      <dsp:nvSpPr>
        <dsp:cNvPr id="0" name=""/>
        <dsp:cNvSpPr/>
      </dsp:nvSpPr>
      <dsp:spPr>
        <a:xfrm>
          <a:off x="1558639" y="1272648"/>
          <a:ext cx="853269" cy="8532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Building modifications</a:t>
          </a:r>
          <a:endParaRPr lang="en-US" sz="700" kern="1200" dirty="0"/>
        </a:p>
      </dsp:txBody>
      <dsp:txXfrm>
        <a:off x="1683597" y="1397606"/>
        <a:ext cx="603353" cy="603353"/>
      </dsp:txXfrm>
    </dsp:sp>
    <dsp:sp modelId="{045FA00F-E079-4EA5-BBB7-A964F80753A3}">
      <dsp:nvSpPr>
        <dsp:cNvPr id="0" name=""/>
        <dsp:cNvSpPr/>
      </dsp:nvSpPr>
      <dsp:spPr>
        <a:xfrm>
          <a:off x="948077" y="632506"/>
          <a:ext cx="853269" cy="8532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Installation Cost</a:t>
          </a:r>
          <a:endParaRPr lang="en-US" sz="700" kern="1200" dirty="0"/>
        </a:p>
      </dsp:txBody>
      <dsp:txXfrm>
        <a:off x="1073035" y="757464"/>
        <a:ext cx="603353" cy="603353"/>
      </dsp:txXfrm>
    </dsp:sp>
    <dsp:sp modelId="{97FFACDF-E6FF-46A2-8922-1D73F5045183}">
      <dsp:nvSpPr>
        <dsp:cNvPr id="0" name=""/>
        <dsp:cNvSpPr/>
      </dsp:nvSpPr>
      <dsp:spPr>
        <a:xfrm>
          <a:off x="1820309" y="426205"/>
          <a:ext cx="853269" cy="8532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Furnace Cost</a:t>
          </a:r>
          <a:endParaRPr lang="en-US" sz="700" kern="1200" dirty="0"/>
        </a:p>
      </dsp:txBody>
      <dsp:txXfrm>
        <a:off x="1945267" y="551163"/>
        <a:ext cx="603353" cy="603353"/>
      </dsp:txXfrm>
    </dsp:sp>
    <dsp:sp modelId="{700B3A9A-CBD2-4D3B-A121-064F49701169}">
      <dsp:nvSpPr>
        <dsp:cNvPr id="0" name=""/>
        <dsp:cNvSpPr/>
      </dsp:nvSpPr>
      <dsp:spPr>
        <a:xfrm>
          <a:off x="568846" y="253275"/>
          <a:ext cx="2654617" cy="2123694"/>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 Id="rId2" Type="http://schemas.openxmlformats.org/officeDocument/2006/relationships/image" Target="../media/image12.wmf"/><Relationship Id="rId3"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3.wmf"/><Relationship Id="rId3"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Georgia"/>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0D12463-6397-AC4E-BEF0-937D81E38D4B}" type="datetimeFigureOut">
              <a:rPr lang="en-US" smtClean="0">
                <a:latin typeface="Georgia"/>
              </a:rPr>
              <a:t>11/14/16</a:t>
            </a:fld>
            <a:endParaRPr lang="en-US" dirty="0">
              <a:latin typeface="Georgia"/>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Georgia"/>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1A61679-3BE6-3544-A42D-DE724B1A37C9}" type="slidenum">
              <a:rPr lang="en-US" smtClean="0">
                <a:latin typeface="Georgia"/>
              </a:rPr>
              <a:t>‹#›</a:t>
            </a:fld>
            <a:endParaRPr lang="en-US" dirty="0">
              <a:latin typeface="Georgia"/>
            </a:endParaRPr>
          </a:p>
        </p:txBody>
      </p:sp>
    </p:spTree>
    <p:extLst>
      <p:ext uri="{BB962C8B-B14F-4D97-AF65-F5344CB8AC3E}">
        <p14:creationId xmlns:p14="http://schemas.microsoft.com/office/powerpoint/2010/main" val="8179325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Georgia"/>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Georgia"/>
              </a:defRPr>
            </a:lvl1pPr>
          </a:lstStyle>
          <a:p>
            <a:fld id="{0869ADDF-C7F3-B848-902A-A79C58168704}" type="datetimeFigureOut">
              <a:rPr lang="en-US" smtClean="0"/>
              <a:pPr/>
              <a:t>11/14/16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Georgia"/>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Georgia"/>
              </a:defRPr>
            </a:lvl1pPr>
          </a:lstStyle>
          <a:p>
            <a:fld id="{36364F02-0BF6-D241-9C79-EA54AE3F84A7}" type="slidenum">
              <a:rPr lang="en-US" smtClean="0"/>
              <a:pPr/>
              <a:t>‹#›</a:t>
            </a:fld>
            <a:endParaRPr lang="en-US" dirty="0"/>
          </a:p>
        </p:txBody>
      </p:sp>
    </p:spTree>
    <p:extLst>
      <p:ext uri="{BB962C8B-B14F-4D97-AF65-F5344CB8AC3E}">
        <p14:creationId xmlns:p14="http://schemas.microsoft.com/office/powerpoint/2010/main" val="337492854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Georgia"/>
        <a:ea typeface="+mn-ea"/>
        <a:cs typeface="+mn-cs"/>
      </a:defRPr>
    </a:lvl1pPr>
    <a:lvl2pPr marL="457200" algn="l" defTabSz="457200" rtl="0" eaLnBrk="1" latinLnBrk="0" hangingPunct="1">
      <a:defRPr sz="1200" kern="1200">
        <a:solidFill>
          <a:schemeClr val="tx1"/>
        </a:solidFill>
        <a:latin typeface="Georgia"/>
        <a:ea typeface="+mn-ea"/>
        <a:cs typeface="+mn-cs"/>
      </a:defRPr>
    </a:lvl2pPr>
    <a:lvl3pPr marL="914400" algn="l" defTabSz="457200" rtl="0" eaLnBrk="1" latinLnBrk="0" hangingPunct="1">
      <a:defRPr sz="1200" kern="1200">
        <a:solidFill>
          <a:schemeClr val="tx1"/>
        </a:solidFill>
        <a:latin typeface="Georgia"/>
        <a:ea typeface="+mn-ea"/>
        <a:cs typeface="+mn-cs"/>
      </a:defRPr>
    </a:lvl3pPr>
    <a:lvl4pPr marL="1371600" algn="l" defTabSz="457200" rtl="0" eaLnBrk="1" latinLnBrk="0" hangingPunct="1">
      <a:defRPr sz="1200" kern="1200">
        <a:solidFill>
          <a:schemeClr val="tx1"/>
        </a:solidFill>
        <a:latin typeface="Georgia"/>
        <a:ea typeface="+mn-ea"/>
        <a:cs typeface="+mn-cs"/>
      </a:defRPr>
    </a:lvl4pPr>
    <a:lvl5pPr marL="1828800" algn="l" defTabSz="457200" rtl="0" eaLnBrk="1" latinLnBrk="0" hangingPunct="1">
      <a:defRPr sz="1200" kern="1200">
        <a:solidFill>
          <a:schemeClr val="tx1"/>
        </a:solidFill>
        <a:latin typeface="Georgia"/>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notesMaster" Target="../notesMasters/notesMaster1.xml"/><Relationship Id="rId3"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364F02-0BF6-D241-9C79-EA54AE3F84A7}" type="slidenum">
              <a:rPr lang="en-US" smtClean="0"/>
              <a:pPr/>
              <a:t>1</a:t>
            </a:fld>
            <a:endParaRPr lang="en-US" dirty="0"/>
          </a:p>
        </p:txBody>
      </p:sp>
    </p:spTree>
    <p:extLst>
      <p:ext uri="{BB962C8B-B14F-4D97-AF65-F5344CB8AC3E}">
        <p14:creationId xmlns:p14="http://schemas.microsoft.com/office/powerpoint/2010/main" val="3549362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364F02-0BF6-D241-9C79-EA54AE3F84A7}" type="slidenum">
              <a:rPr lang="en-US" smtClean="0"/>
              <a:pPr/>
              <a:t>10</a:t>
            </a:fld>
            <a:endParaRPr lang="en-US" dirty="0"/>
          </a:p>
        </p:txBody>
      </p:sp>
    </p:spTree>
    <p:extLst>
      <p:ext uri="{BB962C8B-B14F-4D97-AF65-F5344CB8AC3E}">
        <p14:creationId xmlns:p14="http://schemas.microsoft.com/office/powerpoint/2010/main" val="1128339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cost burden on low income families is a real concern.   DOE even realized the harm in their original rule and changed in the SNOPR to allow a small furnace exception.  However, this is way to small and really doesn’t help many consumers.  </a:t>
            </a:r>
          </a:p>
          <a:p>
            <a:endParaRPr lang="en-US" sz="1000" dirty="0"/>
          </a:p>
          <a:p>
            <a:r>
              <a:rPr lang="en-US" sz="1000" dirty="0" smtClean="0"/>
              <a:t>Real world implications :</a:t>
            </a:r>
          </a:p>
          <a:p>
            <a:endParaRPr lang="en-US" sz="1000" dirty="0"/>
          </a:p>
          <a:p>
            <a:r>
              <a:rPr lang="en-US" sz="1000" dirty="0" smtClean="0"/>
              <a:t>    -Keep in mind that many homes in this market is thermally inefficient and requires larger </a:t>
            </a:r>
          </a:p>
          <a:p>
            <a:r>
              <a:rPr lang="en-US" sz="1000" dirty="0"/>
              <a:t> </a:t>
            </a:r>
            <a:r>
              <a:rPr lang="en-US" sz="1000" dirty="0" smtClean="0"/>
              <a:t>     furnaces</a:t>
            </a:r>
          </a:p>
          <a:p>
            <a:r>
              <a:rPr lang="en-US" sz="1000" dirty="0" smtClean="0"/>
              <a:t>    -Most low-income customers cannot afford new equipment and will  continue to use existing </a:t>
            </a:r>
          </a:p>
          <a:p>
            <a:r>
              <a:rPr lang="en-US" sz="1000" dirty="0"/>
              <a:t> </a:t>
            </a:r>
            <a:r>
              <a:rPr lang="en-US" sz="1000" dirty="0" smtClean="0"/>
              <a:t>     equipment.    </a:t>
            </a:r>
          </a:p>
          <a:p>
            <a:r>
              <a:rPr lang="en-US" sz="1000" dirty="0" smtClean="0"/>
              <a:t>    -Many will seek to repair outdated equipment – using a “family member” that is not qualified.</a:t>
            </a:r>
          </a:p>
          <a:p>
            <a:r>
              <a:rPr lang="en-US" sz="1000" dirty="0" smtClean="0"/>
              <a:t>    -Others will even divert gas when turned-off for safety reasons.  Cold is cold</a:t>
            </a:r>
          </a:p>
          <a:p>
            <a:r>
              <a:rPr lang="en-US" sz="1000" dirty="0" smtClean="0"/>
              <a:t>    -Ranges, stove-tops, electric space heaters, and more are often used</a:t>
            </a:r>
          </a:p>
          <a:p>
            <a:endParaRPr lang="en-US" sz="1000" dirty="0" smtClean="0"/>
          </a:p>
          <a:p>
            <a:r>
              <a:rPr lang="en-US" sz="1000" dirty="0" smtClean="0"/>
              <a:t>Mandating </a:t>
            </a:r>
            <a:r>
              <a:rPr lang="en-US" sz="1000" dirty="0"/>
              <a:t>that these customers must now spend even more money for a condensing furnace worsens their already precarious financial situation. </a:t>
            </a:r>
            <a:r>
              <a:rPr lang="en-US" sz="1000" dirty="0" smtClean="0"/>
              <a:t>Consequently</a:t>
            </a:r>
            <a:r>
              <a:rPr lang="en-US" sz="1000" dirty="0"/>
              <a:t>, these customers’ do what they need to.  </a:t>
            </a:r>
            <a:r>
              <a:rPr lang="en-US" sz="1000" dirty="0" smtClean="0"/>
              <a:t>  Most need to make a decision – heat, food, medicine......</a:t>
            </a:r>
          </a:p>
          <a:p>
            <a:endParaRPr lang="en-US" sz="1000" dirty="0"/>
          </a:p>
        </p:txBody>
      </p:sp>
      <p:sp>
        <p:nvSpPr>
          <p:cNvPr id="4" name="Slide Number Placeholder 3"/>
          <p:cNvSpPr>
            <a:spLocks noGrp="1"/>
          </p:cNvSpPr>
          <p:nvPr>
            <p:ph type="sldNum" sz="quarter" idx="10"/>
          </p:nvPr>
        </p:nvSpPr>
        <p:spPr/>
        <p:txBody>
          <a:bodyPr/>
          <a:lstStyle/>
          <a:p>
            <a:fld id="{36364F02-0BF6-D241-9C79-EA54AE3F84A7}" type="slidenum">
              <a:rPr lang="en-US" smtClean="0"/>
              <a:pPr/>
              <a:t>11</a:t>
            </a:fld>
            <a:endParaRPr lang="en-US" dirty="0"/>
          </a:p>
        </p:txBody>
      </p:sp>
    </p:spTree>
    <p:extLst>
      <p:ext uri="{BB962C8B-B14F-4D97-AF65-F5344CB8AC3E}">
        <p14:creationId xmlns:p14="http://schemas.microsoft.com/office/powerpoint/2010/main" val="1774076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serious technical flaws in the SNOPR analysis that render its rationale for the proposed 92% standard and small furnace exception </a:t>
            </a:r>
            <a:r>
              <a:rPr lang="en-US" dirty="0" smtClean="0"/>
              <a:t>unacceptable.</a:t>
            </a:r>
          </a:p>
          <a:p>
            <a:endParaRPr lang="en-US" dirty="0"/>
          </a:p>
          <a:p>
            <a:endParaRPr lang="en-US" dirty="0" smtClean="0"/>
          </a:p>
          <a:p>
            <a:r>
              <a:rPr lang="en-US" dirty="0" smtClean="0"/>
              <a:t>But first, a historic review of how we got here may be helpful.</a:t>
            </a:r>
          </a:p>
          <a:p>
            <a:endParaRPr lang="en-US" dirty="0"/>
          </a:p>
        </p:txBody>
      </p:sp>
      <p:sp>
        <p:nvSpPr>
          <p:cNvPr id="4" name="Slide Number Placeholder 3"/>
          <p:cNvSpPr>
            <a:spLocks noGrp="1"/>
          </p:cNvSpPr>
          <p:nvPr>
            <p:ph type="sldNum" sz="quarter" idx="10"/>
          </p:nvPr>
        </p:nvSpPr>
        <p:spPr/>
        <p:txBody>
          <a:bodyPr/>
          <a:lstStyle/>
          <a:p>
            <a:fld id="{36364F02-0BF6-D241-9C79-EA54AE3F84A7}" type="slidenum">
              <a:rPr lang="en-US" smtClean="0"/>
              <a:pPr/>
              <a:t>12</a:t>
            </a:fld>
            <a:endParaRPr lang="en-US" dirty="0"/>
          </a:p>
        </p:txBody>
      </p:sp>
    </p:spTree>
    <p:extLst>
      <p:ext uri="{BB962C8B-B14F-4D97-AF65-F5344CB8AC3E}">
        <p14:creationId xmlns:p14="http://schemas.microsoft.com/office/powerpoint/2010/main" val="392472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Just the latest SNOPR contains a ludicrous amount of documents to review – almost 8,000 pages (The </a:t>
            </a:r>
            <a:r>
              <a:rPr lang="en-US" sz="900" dirty="0"/>
              <a:t>SNOPR itself is almost 500 pages, the TSD regarding the SNOPR is almost 1200 pages, and the spreadsheets supporting the TSD are over 6000 </a:t>
            </a:r>
            <a:r>
              <a:rPr lang="en-US" sz="900" dirty="0" smtClean="0"/>
              <a:t>pages).   It </a:t>
            </a:r>
            <a:r>
              <a:rPr lang="en-US" sz="900" dirty="0"/>
              <a:t>is particularly concerning that much of the DOE analysis relies on methodologies that are proprietary or otherwise outside the public domain. DOE has failed to provide sufficient information needed </a:t>
            </a:r>
            <a:r>
              <a:rPr lang="en-US" sz="900" dirty="0" smtClean="0"/>
              <a:t>to </a:t>
            </a:r>
            <a:r>
              <a:rPr lang="en-US" sz="900" dirty="0"/>
              <a:t>develop a clear understanding of the technical analysis supporting this rulemaking. </a:t>
            </a:r>
            <a:r>
              <a:rPr lang="en-US" sz="900" dirty="0" smtClean="0"/>
              <a:t>  In </a:t>
            </a:r>
            <a:r>
              <a:rPr lang="en-US" sz="900" dirty="0"/>
              <a:t>the previous NOPR, gas industry efforts in unraveling DOE’s spreadsheets reportedly cost </a:t>
            </a:r>
            <a:r>
              <a:rPr lang="en-US" sz="900" dirty="0" smtClean="0"/>
              <a:t>close to $400,000.  And because data was considered proprietary, all the information could still not be understood.    </a:t>
            </a:r>
          </a:p>
          <a:p>
            <a:endParaRPr lang="en-US" sz="900" dirty="0" smtClean="0"/>
          </a:p>
          <a:p>
            <a:r>
              <a:rPr lang="en-US" sz="900" dirty="0" smtClean="0"/>
              <a:t>DOE’s analysis contains significant flaws and relies on faulty assumptions.  We found that there are carefully </a:t>
            </a:r>
            <a:r>
              <a:rPr lang="en-US" sz="900" dirty="0"/>
              <a:t>selected inputs in order to justify apparently predetermined “energy efficiency” regulatory objectives; or what the Gas Technology Institute (GTI) refers to in its report of DOE’s spreadsheet as preordained for “rule </a:t>
            </a:r>
            <a:r>
              <a:rPr lang="en-US" sz="900" dirty="0" smtClean="0"/>
              <a:t>benefit.  </a:t>
            </a:r>
          </a:p>
          <a:p>
            <a:r>
              <a:rPr lang="en-US" sz="900" b="1" dirty="0" smtClean="0"/>
              <a:t>DOE </a:t>
            </a:r>
            <a:r>
              <a:rPr lang="en-US" sz="900" b="1" dirty="0"/>
              <a:t>uses unexplained and inconsistent installation costs in its Life Cycle Cost analysis. </a:t>
            </a:r>
            <a:r>
              <a:rPr lang="en-US" sz="900" dirty="0"/>
              <a:t>When comparing DOE’s 2011 Life Cycle Cost analysis with the Life Cycle Cost analysis used in the proposed standard, we have identified a large differential in the installed costs of a baseline 80 percent NWGF and the installed cost of condensing NWGFs. These unexplained changes in installed costs have contributed to a claimed improved Life Cycle Cost savings of condensing furnaces which we believe to be unsubstantiated. </a:t>
            </a:r>
          </a:p>
          <a:p>
            <a:r>
              <a:rPr lang="en-US" sz="900" b="1" dirty="0" smtClean="0"/>
              <a:t>DOE </a:t>
            </a:r>
            <a:r>
              <a:rPr lang="en-US" sz="900" b="1" dirty="0"/>
              <a:t>overestimates product lifetime</a:t>
            </a:r>
            <a:r>
              <a:rPr lang="en-US" sz="900" dirty="0"/>
              <a:t>. Although industry estimates indicate that the average lifetime of a non-weatherized gas furnace is 15 or 16 years, DOE’s estimate of 21.5 years is significantly longer. DOE’s optimistic assumption has the effect of inflating DOE’s estimates of net economic benefits and energy savings to consumers. </a:t>
            </a:r>
          </a:p>
          <a:p>
            <a:r>
              <a:rPr lang="en-US" sz="900" b="1" dirty="0" smtClean="0"/>
              <a:t>DOE overestimated consumer savings.  </a:t>
            </a:r>
            <a:r>
              <a:rPr lang="en-US" sz="900" dirty="0" smtClean="0"/>
              <a:t>DOE’s </a:t>
            </a:r>
            <a:r>
              <a:rPr lang="en-US" sz="900" dirty="0"/>
              <a:t>estimates for what is called “marginal monthly natural gas prices” are much higher </a:t>
            </a:r>
            <a:r>
              <a:rPr lang="en-US" sz="900" dirty="0" smtClean="0"/>
              <a:t>than actual </a:t>
            </a:r>
            <a:r>
              <a:rPr lang="en-US" sz="900" dirty="0"/>
              <a:t>marginal prices that customers pay as reflected by impacts in energy consumption changes </a:t>
            </a:r>
            <a:r>
              <a:rPr lang="en-US" sz="900" dirty="0" smtClean="0"/>
              <a:t>in their </a:t>
            </a:r>
            <a:r>
              <a:rPr lang="en-US" sz="900" dirty="0"/>
              <a:t>utility bills. This vastly overstates the LCC savings.</a:t>
            </a:r>
            <a:endParaRPr lang="en-US" sz="900" b="1" dirty="0"/>
          </a:p>
          <a:p>
            <a:r>
              <a:rPr lang="en-US" sz="900" b="1" dirty="0" smtClean="0"/>
              <a:t>DOE </a:t>
            </a:r>
            <a:r>
              <a:rPr lang="en-US" sz="900" b="1" dirty="0"/>
              <a:t>underestimates adverse impacts from fuel switching. </a:t>
            </a:r>
            <a:r>
              <a:rPr lang="en-US" sz="900" dirty="0"/>
              <a:t>In particular, DOE has failed to properly estimate the economic and energy costs associated with fuel </a:t>
            </a:r>
            <a:r>
              <a:rPr lang="en-US" sz="900" dirty="0" smtClean="0"/>
              <a:t>switching </a:t>
            </a:r>
            <a:r>
              <a:rPr lang="en-US" sz="900" dirty="0"/>
              <a:t>from natural gas furnaces to less energy efficient alternatives. The impact of fuel switching cannot be overstated </a:t>
            </a:r>
            <a:endParaRPr lang="en-US" sz="900" dirty="0" smtClean="0"/>
          </a:p>
          <a:p>
            <a:r>
              <a:rPr lang="en-US" sz="900" b="1" dirty="0"/>
              <a:t>DOE has overstated the LCC savings by using low average discount rates</a:t>
            </a:r>
            <a:r>
              <a:rPr lang="en-US" sz="900" b="1" dirty="0" smtClean="0"/>
              <a:t>.  </a:t>
            </a:r>
            <a:endParaRPr lang="en-US" sz="900" dirty="0" smtClean="0"/>
          </a:p>
          <a:p>
            <a:endParaRPr lang="en-US" sz="900" dirty="0"/>
          </a:p>
          <a:p>
            <a:r>
              <a:rPr lang="en-US" sz="900" dirty="0"/>
              <a:t>What GTI’s analysis basically concluded is that DOE’s SNOPR predicted energy savings can become negative for DOE’s average consumer and devastating for those most vulnerable.  Spire’s </a:t>
            </a:r>
            <a:r>
              <a:rPr lang="en-US" sz="900" dirty="0" smtClean="0"/>
              <a:t>has come </a:t>
            </a:r>
            <a:r>
              <a:rPr lang="en-US" sz="900" dirty="0"/>
              <a:t>to similar conclusions</a:t>
            </a:r>
            <a:r>
              <a:rPr lang="en-US" sz="900" dirty="0" smtClean="0"/>
              <a:t>.  Trying </a:t>
            </a:r>
            <a:r>
              <a:rPr lang="en-US" sz="900" dirty="0"/>
              <a:t>to determine what DOE is doing has proven to be a daunting experience; to put it mildly. </a:t>
            </a:r>
            <a:endParaRPr lang="en-US" sz="900" dirty="0" smtClean="0"/>
          </a:p>
          <a:p>
            <a:endParaRPr lang="en-US" sz="900" dirty="0"/>
          </a:p>
          <a:p>
            <a:endParaRPr lang="en-US" sz="900" dirty="0" smtClean="0"/>
          </a:p>
          <a:p>
            <a:endParaRPr lang="en-US" sz="900" dirty="0"/>
          </a:p>
          <a:p>
            <a:endParaRPr lang="en-US" sz="900" dirty="0"/>
          </a:p>
        </p:txBody>
      </p:sp>
      <p:sp>
        <p:nvSpPr>
          <p:cNvPr id="4" name="Slide Number Placeholder 3"/>
          <p:cNvSpPr>
            <a:spLocks noGrp="1"/>
          </p:cNvSpPr>
          <p:nvPr>
            <p:ph type="sldNum" sz="quarter" idx="10"/>
          </p:nvPr>
        </p:nvSpPr>
        <p:spPr/>
        <p:txBody>
          <a:bodyPr/>
          <a:lstStyle/>
          <a:p>
            <a:fld id="{36364F02-0BF6-D241-9C79-EA54AE3F84A7}" type="slidenum">
              <a:rPr lang="en-US" smtClean="0"/>
              <a:pPr/>
              <a:t>13</a:t>
            </a:fld>
            <a:endParaRPr lang="en-US" dirty="0"/>
          </a:p>
        </p:txBody>
      </p:sp>
    </p:spTree>
    <p:extLst>
      <p:ext uri="{BB962C8B-B14F-4D97-AF65-F5344CB8AC3E}">
        <p14:creationId xmlns:p14="http://schemas.microsoft.com/office/powerpoint/2010/main" val="911764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a:p>
            <a:endParaRPr lang="en-US" sz="1000" dirty="0"/>
          </a:p>
        </p:txBody>
      </p:sp>
      <p:sp>
        <p:nvSpPr>
          <p:cNvPr id="4" name="Slide Number Placeholder 3"/>
          <p:cNvSpPr>
            <a:spLocks noGrp="1"/>
          </p:cNvSpPr>
          <p:nvPr>
            <p:ph type="sldNum" sz="quarter" idx="10"/>
          </p:nvPr>
        </p:nvSpPr>
        <p:spPr/>
        <p:txBody>
          <a:bodyPr/>
          <a:lstStyle/>
          <a:p>
            <a:fld id="{36364F02-0BF6-D241-9C79-EA54AE3F84A7}" type="slidenum">
              <a:rPr lang="en-US" smtClean="0"/>
              <a:pPr/>
              <a:t>14</a:t>
            </a:fld>
            <a:endParaRPr lang="en-US" dirty="0"/>
          </a:p>
        </p:txBody>
      </p:sp>
    </p:spTree>
    <p:extLst>
      <p:ext uri="{BB962C8B-B14F-4D97-AF65-F5344CB8AC3E}">
        <p14:creationId xmlns:p14="http://schemas.microsoft.com/office/powerpoint/2010/main" val="911764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idea of appliance standards as a policy tool to reduce </a:t>
            </a:r>
            <a:r>
              <a:rPr lang="en-US" sz="1000" dirty="0" smtClean="0"/>
              <a:t>consumption </a:t>
            </a:r>
            <a:r>
              <a:rPr lang="en-US" sz="1000" dirty="0"/>
              <a:t>of energy predates the first energy </a:t>
            </a:r>
            <a:r>
              <a:rPr lang="en-US" sz="1000" dirty="0" smtClean="0"/>
              <a:t>crisis </a:t>
            </a:r>
            <a:r>
              <a:rPr lang="en-US" sz="1000" dirty="0"/>
              <a:t>of </a:t>
            </a:r>
            <a:r>
              <a:rPr lang="en-US" sz="1000" dirty="0" smtClean="0"/>
              <a:t>1973 (ACEEE).  The </a:t>
            </a:r>
            <a:r>
              <a:rPr lang="en-US" sz="1000" dirty="0"/>
              <a:t>first standards were enacted at the state level in California in 1974. </a:t>
            </a:r>
            <a:endParaRPr lang="en-US" sz="1000" dirty="0" smtClean="0"/>
          </a:p>
          <a:p>
            <a:endParaRPr lang="en-US" sz="1000" dirty="0"/>
          </a:p>
          <a:p>
            <a:r>
              <a:rPr lang="en-US" sz="1000" dirty="0" smtClean="0"/>
              <a:t>At </a:t>
            </a:r>
            <a:r>
              <a:rPr lang="en-US" sz="1000" dirty="0"/>
              <a:t>the national level, the Energy Policy and Conservation Act (EPCA) was enacted in 1975, and established a federal program consisting of test procedures, labeling, and energy targets for consumer products. </a:t>
            </a:r>
            <a:endParaRPr lang="en-US" sz="1000" dirty="0" smtClean="0"/>
          </a:p>
          <a:p>
            <a:endParaRPr lang="en-US" sz="1000" dirty="0"/>
          </a:p>
          <a:p>
            <a:r>
              <a:rPr lang="en-US" sz="1000" dirty="0" smtClean="0"/>
              <a:t>EPCA </a:t>
            </a:r>
            <a:r>
              <a:rPr lang="en-US" sz="1000" dirty="0"/>
              <a:t>was amended in 1979 and directed the Department of Energy (DOE) to establish energy conservation standards for consumer products</a:t>
            </a:r>
            <a:r>
              <a:rPr lang="en-US" sz="1000" dirty="0" smtClean="0"/>
              <a:t>.</a:t>
            </a:r>
          </a:p>
          <a:p>
            <a:endParaRPr lang="en-US" sz="1000" dirty="0"/>
          </a:p>
          <a:p>
            <a:r>
              <a:rPr lang="en-US" sz="1000" dirty="0"/>
              <a:t>The National Appliance Energy Conservation Act of 1987 established minimum efficiency standards for many common household appliances. </a:t>
            </a:r>
            <a:r>
              <a:rPr lang="en-US" sz="1000" dirty="0" smtClean="0"/>
              <a:t> Congress </a:t>
            </a:r>
            <a:r>
              <a:rPr lang="en-US" sz="1000" dirty="0"/>
              <a:t>set initial federal energy efficiency standards and established schedules for DOE to review and update these standards. </a:t>
            </a:r>
            <a:endParaRPr lang="en-US" sz="1000" dirty="0" smtClean="0"/>
          </a:p>
          <a:p>
            <a:endParaRPr lang="en-US" sz="1000" dirty="0"/>
          </a:p>
          <a:p>
            <a:r>
              <a:rPr lang="en-US" sz="1000" dirty="0" smtClean="0"/>
              <a:t>The </a:t>
            </a:r>
            <a:r>
              <a:rPr lang="en-US" sz="1000" dirty="0"/>
              <a:t>Energy Policy Act of 1992 (EPAct) added standards for some fluorescent and incandescent reflector lamps, plumbing products, electric motors, commercial water heaters, and heating, ventilation, and air conditioning (HVAC) systems. </a:t>
            </a:r>
            <a:endParaRPr lang="en-US" sz="1000" dirty="0" smtClean="0"/>
          </a:p>
          <a:p>
            <a:endParaRPr lang="en-US" sz="1000" dirty="0"/>
          </a:p>
          <a:p>
            <a:r>
              <a:rPr lang="en-US" sz="1000" dirty="0" smtClean="0"/>
              <a:t>In </a:t>
            </a:r>
            <a:r>
              <a:rPr lang="en-US" sz="1000" dirty="0"/>
              <a:t>2005, the Energy Policy Act (EPAct 2005) set new standards for 16 products and directed DOE to set standards via rulemaking for another five. In 2007, Congress passed the Energy Independence and Security Act (EISA 2007), enacting new or updated standards for 13 products</a:t>
            </a:r>
            <a:r>
              <a:rPr lang="en-US" sz="1000" dirty="0" smtClean="0"/>
              <a:t>.</a:t>
            </a:r>
          </a:p>
          <a:p>
            <a:endParaRPr lang="en-US" sz="1000" dirty="0"/>
          </a:p>
          <a:p>
            <a:pPr>
              <a:lnSpc>
                <a:spcPct val="80000"/>
              </a:lnSpc>
            </a:pPr>
            <a:r>
              <a:rPr lang="en-US" altLang="en-US" sz="1000" dirty="0"/>
              <a:t>Energy Independence and Security Act of 2007 (EISA</a:t>
            </a:r>
            <a:r>
              <a:rPr lang="en-US" altLang="en-US" sz="1000" dirty="0" smtClean="0"/>
              <a:t>).  Allowed </a:t>
            </a:r>
            <a:r>
              <a:rPr lang="en-US" altLang="en-US" sz="1000" dirty="0"/>
              <a:t>“interested persons” that are fairly representative of relevant points of view to petition DOE for more stringent appliance efficiency minimum </a:t>
            </a:r>
            <a:r>
              <a:rPr lang="en-US" altLang="en-US" sz="1000" dirty="0" smtClean="0"/>
              <a:t>standards.  Section </a:t>
            </a:r>
            <a:r>
              <a:rPr lang="en-US" altLang="en-US" sz="1000" dirty="0"/>
              <a:t>308 authorized DOE to expedite normal proceedings unless there are any “adverse comments” that DOE considers relevant. </a:t>
            </a:r>
          </a:p>
          <a:p>
            <a:endParaRPr lang="en-US" sz="1000" dirty="0"/>
          </a:p>
          <a:p>
            <a:endParaRPr lang="en-US" sz="1000" dirty="0"/>
          </a:p>
        </p:txBody>
      </p:sp>
      <p:sp>
        <p:nvSpPr>
          <p:cNvPr id="4" name="Slide Number Placeholder 3"/>
          <p:cNvSpPr>
            <a:spLocks noGrp="1"/>
          </p:cNvSpPr>
          <p:nvPr>
            <p:ph type="sldNum" sz="quarter" idx="10"/>
          </p:nvPr>
        </p:nvSpPr>
        <p:spPr/>
        <p:txBody>
          <a:bodyPr/>
          <a:lstStyle/>
          <a:p>
            <a:fld id="{36364F02-0BF6-D241-9C79-EA54AE3F84A7}" type="slidenum">
              <a:rPr lang="en-US" smtClean="0"/>
              <a:pPr/>
              <a:t>15</a:t>
            </a:fld>
            <a:endParaRPr lang="en-US" dirty="0"/>
          </a:p>
        </p:txBody>
      </p:sp>
    </p:spTree>
    <p:extLst>
      <p:ext uri="{BB962C8B-B14F-4D97-AF65-F5344CB8AC3E}">
        <p14:creationId xmlns:p14="http://schemas.microsoft.com/office/powerpoint/2010/main" val="911764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The </a:t>
            </a:r>
            <a:r>
              <a:rPr lang="en-US" sz="1100" dirty="0"/>
              <a:t>key outputs from DOE’s 2015 regulatory analysis were so wildly different from the outputs of DOE’s 2011 analysis that it is difficult to believe that the same products were at issue.  As </a:t>
            </a:r>
            <a:r>
              <a:rPr lang="en-US" sz="1100" dirty="0" smtClean="0"/>
              <a:t>the table also </a:t>
            </a:r>
            <a:r>
              <a:rPr lang="en-US" sz="1100" dirty="0"/>
              <a:t>shows, the key outputs from the regulatory analysis provided in the SNOPR are again dramatically different than those presented in DOE’s 2015 analysis.  </a:t>
            </a:r>
            <a:r>
              <a:rPr lang="en-US" sz="1100" dirty="0" smtClean="0"/>
              <a:t>Additionally</a:t>
            </a:r>
            <a:r>
              <a:rPr lang="en-US" sz="1100" dirty="0"/>
              <a:t>, it appears that the SNOPR analysis inexplicably fails to report key outputs for major customer classes, furnace installations in new construction and replacement installations.  </a:t>
            </a:r>
            <a:endParaRPr lang="en-US" sz="1100" dirty="0" smtClean="0"/>
          </a:p>
          <a:p>
            <a:endParaRPr lang="en-US" sz="1100" dirty="0"/>
          </a:p>
          <a:p>
            <a:r>
              <a:rPr lang="en-US" sz="1100" dirty="0" smtClean="0"/>
              <a:t>This </a:t>
            </a:r>
            <a:r>
              <a:rPr lang="en-US" sz="1100" dirty="0"/>
              <a:t>shortfall in the information provided in support of the SNOPR is reflected in data cells of </a:t>
            </a:r>
            <a:r>
              <a:rPr lang="en-US" sz="1100" dirty="0" smtClean="0"/>
              <a:t>the table that </a:t>
            </a:r>
            <a:r>
              <a:rPr lang="en-US" sz="1100" dirty="0"/>
              <a:t>could not be populated as necessary to compare the results of DOE’s current analysis with the two prior analyses.  </a:t>
            </a:r>
            <a:endParaRPr lang="en-US" sz="1100" dirty="0" smtClean="0"/>
          </a:p>
          <a:p>
            <a:endParaRPr lang="en-US" sz="1100" dirty="0"/>
          </a:p>
          <a:p>
            <a:r>
              <a:rPr lang="en-US" sz="1100" dirty="0" smtClean="0"/>
              <a:t>Consequently</a:t>
            </a:r>
            <a:r>
              <a:rPr lang="en-US" sz="1100" dirty="0"/>
              <a:t>, DOE’s 2015 analysis cannot reasonably be characterized as a refinement of its 2011 analysis: it was a complete overhaul that was seemingly irreconcilable with the prior analysis.  Similarly, the analysis presented in the SNOPR does not build upon the 2015 analysis; it is another complete overhaul offered in support of a proposal that “supersedes” DOE’s earlier proposal.  The magnitude of the differences between the results of SNOPR analysis (expressed in LCC savings) and that of the results of the two prior analyses necessarily reflects substantial changes in DOE’s regulatory analysis.  81 Fed. Reg. at 65720.</a:t>
            </a:r>
          </a:p>
          <a:p>
            <a:r>
              <a:rPr lang="en-US" sz="1100" dirty="0"/>
              <a:t> </a:t>
            </a:r>
          </a:p>
        </p:txBody>
      </p:sp>
      <p:sp>
        <p:nvSpPr>
          <p:cNvPr id="4" name="Slide Number Placeholder 3"/>
          <p:cNvSpPr>
            <a:spLocks noGrp="1"/>
          </p:cNvSpPr>
          <p:nvPr>
            <p:ph type="sldNum" sz="quarter" idx="10"/>
          </p:nvPr>
        </p:nvSpPr>
        <p:spPr/>
        <p:txBody>
          <a:bodyPr/>
          <a:lstStyle/>
          <a:p>
            <a:fld id="{36364F02-0BF6-D241-9C79-EA54AE3F84A7}" type="slidenum">
              <a:rPr lang="en-US" smtClean="0"/>
              <a:pPr/>
              <a:t>16</a:t>
            </a:fld>
            <a:endParaRPr lang="en-US" dirty="0"/>
          </a:p>
        </p:txBody>
      </p:sp>
    </p:spTree>
    <p:extLst>
      <p:ext uri="{BB962C8B-B14F-4D97-AF65-F5344CB8AC3E}">
        <p14:creationId xmlns:p14="http://schemas.microsoft.com/office/powerpoint/2010/main" val="911764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364F02-0BF6-D241-9C79-EA54AE3F84A7}" type="slidenum">
              <a:rPr lang="en-US" smtClean="0"/>
              <a:pPr/>
              <a:t>17</a:t>
            </a:fld>
            <a:endParaRPr lang="en-US" dirty="0"/>
          </a:p>
        </p:txBody>
      </p:sp>
    </p:spTree>
    <p:extLst>
      <p:ext uri="{BB962C8B-B14F-4D97-AF65-F5344CB8AC3E}">
        <p14:creationId xmlns:p14="http://schemas.microsoft.com/office/powerpoint/2010/main" val="2255047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364F02-0BF6-D241-9C79-EA54AE3F84A7}" type="slidenum">
              <a:rPr lang="en-US" smtClean="0"/>
              <a:pPr/>
              <a:t>18</a:t>
            </a:fld>
            <a:endParaRPr lang="en-US" dirty="0"/>
          </a:p>
        </p:txBody>
      </p:sp>
    </p:spTree>
    <p:extLst>
      <p:ext uri="{BB962C8B-B14F-4D97-AF65-F5344CB8AC3E}">
        <p14:creationId xmlns:p14="http://schemas.microsoft.com/office/powerpoint/2010/main" val="2588437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364F02-0BF6-D241-9C79-EA54AE3F84A7}" type="slidenum">
              <a:rPr lang="en-US" smtClean="0"/>
              <a:pPr/>
              <a:t>19</a:t>
            </a:fld>
            <a:endParaRPr lang="en-US" dirty="0"/>
          </a:p>
        </p:txBody>
      </p:sp>
    </p:spTree>
    <p:extLst>
      <p:ext uri="{BB962C8B-B14F-4D97-AF65-F5344CB8AC3E}">
        <p14:creationId xmlns:p14="http://schemas.microsoft.com/office/powerpoint/2010/main" val="2185094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177 million Americans use abundant natural gas to heat their homes and water and cook their food.  </a:t>
            </a:r>
          </a:p>
          <a:p>
            <a:endParaRPr lang="en-US" dirty="0"/>
          </a:p>
          <a:p>
            <a:r>
              <a:rPr lang="en-US" dirty="0" smtClean="0"/>
              <a:t>Natural gas is extraordinarily efficient and emits fewer greenhouse gas emissions than other leading energy choices.  </a:t>
            </a:r>
            <a:endParaRPr lang="en-US" dirty="0"/>
          </a:p>
          <a:p>
            <a:endParaRPr lang="en-US" dirty="0" smtClean="0"/>
          </a:p>
          <a:p>
            <a:r>
              <a:rPr lang="en-US" dirty="0" smtClean="0"/>
              <a:t>These new standards by the U.S. Department of Energy could lead to switching away from natural gas.</a:t>
            </a:r>
            <a:endParaRPr lang="en-US" dirty="0"/>
          </a:p>
        </p:txBody>
      </p:sp>
      <p:sp>
        <p:nvSpPr>
          <p:cNvPr id="4" name="Slide Number Placeholder 3"/>
          <p:cNvSpPr>
            <a:spLocks noGrp="1"/>
          </p:cNvSpPr>
          <p:nvPr>
            <p:ph type="sldNum" sz="quarter" idx="10"/>
          </p:nvPr>
        </p:nvSpPr>
        <p:spPr/>
        <p:txBody>
          <a:bodyPr/>
          <a:lstStyle/>
          <a:p>
            <a:fld id="{36364F02-0BF6-D241-9C79-EA54AE3F84A7}" type="slidenum">
              <a:rPr lang="en-US" smtClean="0"/>
              <a:pPr/>
              <a:t>2</a:t>
            </a:fld>
            <a:endParaRPr lang="en-US" dirty="0"/>
          </a:p>
        </p:txBody>
      </p:sp>
    </p:spTree>
    <p:extLst>
      <p:ext uri="{BB962C8B-B14F-4D97-AF65-F5344CB8AC3E}">
        <p14:creationId xmlns:p14="http://schemas.microsoft.com/office/powerpoint/2010/main" val="2261785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364F02-0BF6-D241-9C79-EA54AE3F84A7}" type="slidenum">
              <a:rPr lang="en-US" smtClean="0"/>
              <a:pPr/>
              <a:t>20</a:t>
            </a:fld>
            <a:endParaRPr lang="en-US" dirty="0"/>
          </a:p>
        </p:txBody>
      </p:sp>
    </p:spTree>
    <p:extLst>
      <p:ext uri="{BB962C8B-B14F-4D97-AF65-F5344CB8AC3E}">
        <p14:creationId xmlns:p14="http://schemas.microsoft.com/office/powerpoint/2010/main" val="47577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364F02-0BF6-D241-9C79-EA54AE3F84A7}" type="slidenum">
              <a:rPr lang="en-US" smtClean="0"/>
              <a:pPr/>
              <a:t>21</a:t>
            </a:fld>
            <a:endParaRPr lang="en-US" dirty="0"/>
          </a:p>
        </p:txBody>
      </p:sp>
    </p:spTree>
    <p:extLst>
      <p:ext uri="{BB962C8B-B14F-4D97-AF65-F5344CB8AC3E}">
        <p14:creationId xmlns:p14="http://schemas.microsoft.com/office/powerpoint/2010/main" val="1467660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There is a long history to appliance rulemaking dating back to the Energy Policy and Conservation Act (EPCA) in 1975.    While some standards established for consumer products have been controversial over the years, there has been many that have provided significant energy efficiency and savings.   However,  we have now reached a point in which further stringent standards are now costing consumers more than they will save.   The latest proposal for furnace standards is one of those.</a:t>
            </a:r>
          </a:p>
          <a:p>
            <a:endParaRPr lang="en-US" sz="1000" dirty="0"/>
          </a:p>
          <a:p>
            <a:r>
              <a:rPr lang="en-US" sz="1000" dirty="0"/>
              <a:t>The U.S. Department of Energy (DOE) issued a supplemental notice of proposed rulemaking (SNOPR) that proposes a single national standard at a minimum efficiency level of 92% annual fuel utilization efficiency (AFUE) for all mobile home gas furnaces and for non-weatherized gas furnaces (NWGFs) above 55 thousand Btu/hr. (kBtu/h) input capacity.  </a:t>
            </a:r>
          </a:p>
          <a:p>
            <a:endParaRPr lang="en-US" sz="1000" dirty="0" smtClean="0"/>
          </a:p>
          <a:p>
            <a:r>
              <a:rPr lang="en-US" sz="1000" dirty="0" smtClean="0"/>
              <a:t>The DOE is overreaching with this new proposal and has conducted its analysis  in a non-transparent manner.  Their economic model to justify the rule contains substantial errors that  I will explain later in this presentation.  </a:t>
            </a:r>
            <a:endParaRPr lang="en-US" sz="1000" dirty="0"/>
          </a:p>
          <a:p>
            <a:endParaRPr lang="en-US" sz="1000" dirty="0" smtClean="0"/>
          </a:p>
          <a:p>
            <a:r>
              <a:rPr lang="en-US" sz="1000" dirty="0" smtClean="0"/>
              <a:t>The rule will </a:t>
            </a:r>
            <a:r>
              <a:rPr lang="en-US" sz="1000" dirty="0"/>
              <a:t>lessen competition by removing the choice that natural-gas using consumers currently have, and will likely force many consumers to use less efficient, and ultimately more costly, electric alternatives. </a:t>
            </a:r>
          </a:p>
        </p:txBody>
      </p:sp>
      <p:sp>
        <p:nvSpPr>
          <p:cNvPr id="4" name="Slide Number Placeholder 3"/>
          <p:cNvSpPr>
            <a:spLocks noGrp="1"/>
          </p:cNvSpPr>
          <p:nvPr>
            <p:ph type="sldNum" sz="quarter" idx="10"/>
          </p:nvPr>
        </p:nvSpPr>
        <p:spPr/>
        <p:txBody>
          <a:bodyPr/>
          <a:lstStyle/>
          <a:p>
            <a:fld id="{36364F02-0BF6-D241-9C79-EA54AE3F84A7}" type="slidenum">
              <a:rPr lang="en-US" smtClean="0"/>
              <a:pPr/>
              <a:t>3</a:t>
            </a:fld>
            <a:endParaRPr lang="en-US" dirty="0"/>
          </a:p>
        </p:txBody>
      </p:sp>
    </p:spTree>
    <p:extLst>
      <p:ext uri="{BB962C8B-B14F-4D97-AF65-F5344CB8AC3E}">
        <p14:creationId xmlns:p14="http://schemas.microsoft.com/office/powerpoint/2010/main" val="3066134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 to know this rule completely changes how furnaces are vented.    Condensing furnaces cannot be connected to the existing venting in a home and will require structural modifications – adding costs.</a:t>
            </a:r>
          </a:p>
          <a:p>
            <a:endParaRPr lang="en-US" dirty="0"/>
          </a:p>
          <a:p>
            <a:r>
              <a:rPr lang="en-US" dirty="0" smtClean="0"/>
              <a:t>Many homeowners have finished basements or their equipment is in locations that make  the new furnace very difficult to install.   Ceiling or walls have to be torn apart.  That requires work from more than an HVAC company – carpenters, drywallers, and painters.  </a:t>
            </a:r>
          </a:p>
          <a:p>
            <a:endParaRPr lang="en-US" dirty="0"/>
          </a:p>
          <a:p>
            <a:r>
              <a:rPr lang="en-US" dirty="0" smtClean="0"/>
              <a:t>Others will find it impossible to install given they live  in places where they simply not allowed or cannot get access to an external wall – apartments, condos, or historic areas.  There is no choice for these consumers but to install electric equipment.  </a:t>
            </a:r>
          </a:p>
          <a:p>
            <a:endParaRPr lang="en-US" dirty="0"/>
          </a:p>
          <a:p>
            <a:r>
              <a:rPr lang="en-US" dirty="0" smtClean="0"/>
              <a:t>  </a:t>
            </a:r>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36364F02-0BF6-D241-9C79-EA54AE3F84A7}" type="slidenum">
              <a:rPr lang="en-US" smtClean="0"/>
              <a:pPr/>
              <a:t>4</a:t>
            </a:fld>
            <a:endParaRPr lang="en-US" dirty="0"/>
          </a:p>
        </p:txBody>
      </p:sp>
    </p:spTree>
    <p:extLst>
      <p:ext uri="{BB962C8B-B14F-4D97-AF65-F5344CB8AC3E}">
        <p14:creationId xmlns:p14="http://schemas.microsoft.com/office/powerpoint/2010/main" val="3602263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000" dirty="0" smtClean="0"/>
              <a:t>This illustration shows the fundamental difference between condensing and non-condensing furnaces are typically installed.    </a:t>
            </a:r>
          </a:p>
          <a:p>
            <a:endParaRPr lang="en-US" sz="1000" dirty="0"/>
          </a:p>
          <a:p>
            <a:r>
              <a:rPr lang="en-US" sz="1000" dirty="0" smtClean="0"/>
              <a:t>Standard efficiency </a:t>
            </a:r>
            <a:r>
              <a:rPr lang="en-US" sz="1000" dirty="0"/>
              <a:t>furnaces have efficiencies in the range of 80 percent to 82 percent. The line between mid-efficiency and high-efficiency furnaces is not arbitrary, but marks the division between appliances with distinct operating characteristics. </a:t>
            </a:r>
            <a:r>
              <a:rPr lang="en-US" sz="1000" dirty="0" smtClean="0"/>
              <a:t> Standard  efficiency </a:t>
            </a:r>
            <a:r>
              <a:rPr lang="en-US" sz="1000" dirty="0"/>
              <a:t>furnaces are designed to keep flue gases hot enough to avoid any condensation of flue-gas moisture, while high-efficiency furnaces deliberately encourage the condensation of flue-gas moisture.</a:t>
            </a:r>
            <a:endParaRPr lang="en-US" sz="1000" dirty="0" smtClean="0"/>
          </a:p>
          <a:p>
            <a:endParaRPr lang="en-US" sz="1000" dirty="0"/>
          </a:p>
          <a:p>
            <a:r>
              <a:rPr lang="en-US" sz="1000" dirty="0" smtClean="0"/>
              <a:t>High-efficiency </a:t>
            </a:r>
            <a:r>
              <a:rPr lang="en-US" sz="1000" dirty="0"/>
              <a:t>furnaces (also called condensing furnaces) have AFUE ratings that range from 90 percent to about 97 percent. These furnaces have a secondary heat exchanger where the moisture in the escaping flue gases is condensed. This phase change from water vapor to liquid water releases heat, improving the unit’s efficiency. Condensing furnaces must be hooked up to a drain that can dispose of the liquid condensate.</a:t>
            </a:r>
            <a:endParaRPr lang="en-US" sz="1000" dirty="0" smtClean="0"/>
          </a:p>
          <a:p>
            <a:endParaRPr lang="en-US" sz="1000" dirty="0"/>
          </a:p>
          <a:p>
            <a:r>
              <a:rPr lang="en-US" sz="1000" dirty="0" smtClean="0"/>
              <a:t>Most </a:t>
            </a:r>
            <a:r>
              <a:rPr lang="en-US" sz="1000" dirty="0"/>
              <a:t>furnaces in the U.S. are non-condensing and vent through the roof or chimney of a home.  Condensing appliances vent through the side of the house along with a separate water drain</a:t>
            </a:r>
            <a:r>
              <a:rPr lang="en-US" sz="1000" dirty="0" smtClean="0"/>
              <a:t>.  There are some geographic areas that install furnaces in attics.  Moving to condensing furnaces requires expensive retrofits to dispose of the condensate and even insulating attics to avoid it from freezing in the winter – all very costly.</a:t>
            </a:r>
          </a:p>
          <a:p>
            <a:endParaRPr lang="en-US" sz="1000" dirty="0"/>
          </a:p>
          <a:p>
            <a:r>
              <a:rPr lang="en-US" sz="1000" dirty="0" smtClean="0"/>
              <a:t>Another very important point is that water heaters and non-condensing furnaces are  typically vented together through the roof.  When you remove the furnace from the vent, it can result in it being undersized and will be a safety hazard if not corrected – at a high cost – typically about $600 to line the flue.</a:t>
            </a:r>
          </a:p>
          <a:p>
            <a:endParaRPr lang="en-US" sz="1000" dirty="0"/>
          </a:p>
          <a:p>
            <a:endParaRPr lang="en-US" dirty="0" smtClean="0"/>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5D1D513F-8279-714A-BE50-F3092F51DA15}" type="slidenum">
              <a:rPr lang="en-US" smtClean="0"/>
              <a:pPr/>
              <a:t>5</a:t>
            </a:fld>
            <a:endParaRPr lang="en-US" dirty="0"/>
          </a:p>
        </p:txBody>
      </p:sp>
    </p:spTree>
    <p:extLst>
      <p:ext uri="{BB962C8B-B14F-4D97-AF65-F5344CB8AC3E}">
        <p14:creationId xmlns:p14="http://schemas.microsoft.com/office/powerpoint/2010/main" val="215539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know, high efficiency furnaces are great products and the right solution for many consumers.  Many can install without  expensive structural modifications and realize savings and a reasonable payback.  That is why we see about 50% of all furnace shipments today already condensing furnaces.  It’s the right choice for many consumers  – but its at least a choice.</a:t>
            </a:r>
          </a:p>
          <a:p>
            <a:endParaRPr lang="en-US" dirty="0"/>
          </a:p>
          <a:p>
            <a:r>
              <a:rPr lang="en-US" dirty="0" smtClean="0"/>
              <a:t>However, there are others that don’t make the choice because its not economic or impossible.   The DOE rule will force switching to less efficient home  and water heating options.  </a:t>
            </a:r>
            <a:endParaRPr lang="en-US" dirty="0"/>
          </a:p>
        </p:txBody>
      </p:sp>
      <p:sp>
        <p:nvSpPr>
          <p:cNvPr id="4" name="Slide Number Placeholder 3"/>
          <p:cNvSpPr>
            <a:spLocks noGrp="1"/>
          </p:cNvSpPr>
          <p:nvPr>
            <p:ph type="sldNum" sz="quarter" idx="10"/>
          </p:nvPr>
        </p:nvSpPr>
        <p:spPr/>
        <p:txBody>
          <a:bodyPr/>
          <a:lstStyle/>
          <a:p>
            <a:fld id="{36364F02-0BF6-D241-9C79-EA54AE3F84A7}" type="slidenum">
              <a:rPr lang="en-US" smtClean="0"/>
              <a:pPr/>
              <a:t>6</a:t>
            </a:fld>
            <a:endParaRPr lang="en-US" dirty="0"/>
          </a:p>
        </p:txBody>
      </p:sp>
    </p:spTree>
    <p:extLst>
      <p:ext uri="{BB962C8B-B14F-4D97-AF65-F5344CB8AC3E}">
        <p14:creationId xmlns:p14="http://schemas.microsoft.com/office/powerpoint/2010/main" val="251571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demonstrated, the  installation can be expensive and not right for everyone.   Based on an American Gas Association study the average homeowner will pay  an average $350 for the furnace and another $1,500 - $2,200 for installation.  This can be even higher for those difficult installations.</a:t>
            </a:r>
          </a:p>
          <a:p>
            <a:endParaRPr lang="en-US" dirty="0"/>
          </a:p>
          <a:p>
            <a:r>
              <a:rPr lang="en-US" dirty="0" smtClean="0"/>
              <a:t>We already talked about how this impacts apartment and condo owners where it can be physically impossible to install.</a:t>
            </a:r>
          </a:p>
          <a:p>
            <a:endParaRPr lang="en-US" dirty="0"/>
          </a:p>
          <a:p>
            <a:r>
              <a:rPr lang="en-US" dirty="0" smtClean="0"/>
              <a:t>Homebuilders are another group that could potentially move to less efficient equipment.  Interviews with some of Missouri’s largest builders indicate they would seriously  consider what is installed.  In fact, a couple builders already made a decision to avoid the cost of building a flue for the water heater and install electric resistant water heaters.   Keep in mind that the homebuilding industry is cost conscious and they look for ways to keep housing prices down in order to qualify as many potential buyers as possible. </a:t>
            </a:r>
          </a:p>
          <a:p>
            <a:endParaRPr lang="en-US" dirty="0"/>
          </a:p>
          <a:p>
            <a:r>
              <a:rPr lang="en-US" dirty="0" smtClean="0"/>
              <a:t>Even a low incidence of changes in heating system choices would have a negative impact, resulting in increased overall energy costs, primary energy usage and CO2 emissions.  </a:t>
            </a:r>
            <a:endParaRPr lang="en-US" dirty="0"/>
          </a:p>
        </p:txBody>
      </p:sp>
      <p:sp>
        <p:nvSpPr>
          <p:cNvPr id="4" name="Slide Number Placeholder 3"/>
          <p:cNvSpPr>
            <a:spLocks noGrp="1"/>
          </p:cNvSpPr>
          <p:nvPr>
            <p:ph type="sldNum" sz="quarter" idx="10"/>
          </p:nvPr>
        </p:nvSpPr>
        <p:spPr/>
        <p:txBody>
          <a:bodyPr/>
          <a:lstStyle/>
          <a:p>
            <a:fld id="{36364F02-0BF6-D241-9C79-EA54AE3F84A7}" type="slidenum">
              <a:rPr lang="en-US" smtClean="0"/>
              <a:pPr/>
              <a:t>7</a:t>
            </a:fld>
            <a:endParaRPr lang="en-US" dirty="0"/>
          </a:p>
        </p:txBody>
      </p:sp>
    </p:spTree>
    <p:extLst>
      <p:ext uri="{BB962C8B-B14F-4D97-AF65-F5344CB8AC3E}">
        <p14:creationId xmlns:p14="http://schemas.microsoft.com/office/powerpoint/2010/main" val="4021349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consumers will be forced into other forms of heating where installations are impossible or extremely high in first costs, the long-term operating costs will be higher.  </a:t>
            </a:r>
            <a:endParaRPr lang="en-US" dirty="0"/>
          </a:p>
        </p:txBody>
      </p:sp>
      <p:sp>
        <p:nvSpPr>
          <p:cNvPr id="4" name="Slide Number Placeholder 3"/>
          <p:cNvSpPr>
            <a:spLocks noGrp="1"/>
          </p:cNvSpPr>
          <p:nvPr>
            <p:ph type="sldNum" sz="quarter" idx="10"/>
          </p:nvPr>
        </p:nvSpPr>
        <p:spPr/>
        <p:txBody>
          <a:bodyPr/>
          <a:lstStyle/>
          <a:p>
            <a:fld id="{36364F02-0BF6-D241-9C79-EA54AE3F84A7}" type="slidenum">
              <a:rPr lang="en-US" smtClean="0"/>
              <a:pPr/>
              <a:t>8</a:t>
            </a:fld>
            <a:endParaRPr lang="en-US" dirty="0"/>
          </a:p>
        </p:txBody>
      </p:sp>
    </p:spTree>
    <p:extLst>
      <p:ext uri="{BB962C8B-B14F-4D97-AF65-F5344CB8AC3E}">
        <p14:creationId xmlns:p14="http://schemas.microsoft.com/office/powerpoint/2010/main" val="25581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impact on emissions will also be negative.  A household with natural gas versus all-electric appliances produce  lower greenhouse gas emissions.  </a:t>
            </a:r>
          </a:p>
          <a:p>
            <a:endParaRPr lang="en-US" dirty="0"/>
          </a:p>
          <a:p>
            <a:r>
              <a:rPr lang="en-US" dirty="0" smtClean="0"/>
              <a:t>Again, it doesn’t take much fuel switching to produce a negative impact on CO2.</a:t>
            </a:r>
            <a:endParaRPr lang="en-US" dirty="0"/>
          </a:p>
        </p:txBody>
      </p:sp>
      <p:sp>
        <p:nvSpPr>
          <p:cNvPr id="4" name="Slide Number Placeholder 3"/>
          <p:cNvSpPr>
            <a:spLocks noGrp="1"/>
          </p:cNvSpPr>
          <p:nvPr>
            <p:ph type="sldNum" sz="quarter" idx="10"/>
          </p:nvPr>
        </p:nvSpPr>
        <p:spPr/>
        <p:txBody>
          <a:bodyPr/>
          <a:lstStyle/>
          <a:p>
            <a:fld id="{36364F02-0BF6-D241-9C79-EA54AE3F84A7}" type="slidenum">
              <a:rPr lang="en-US" smtClean="0"/>
              <a:pPr/>
              <a:t>9</a:t>
            </a:fld>
            <a:endParaRPr lang="en-US" dirty="0"/>
          </a:p>
        </p:txBody>
      </p:sp>
    </p:spTree>
    <p:extLst>
      <p:ext uri="{BB962C8B-B14F-4D97-AF65-F5344CB8AC3E}">
        <p14:creationId xmlns:p14="http://schemas.microsoft.com/office/powerpoint/2010/main" val="3788793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7048" cy="6858000"/>
          </a:xfrm>
          <a:prstGeom prst="rect">
            <a:avLst/>
          </a:prstGeom>
        </p:spPr>
      </p:pic>
      <p:sp>
        <p:nvSpPr>
          <p:cNvPr id="7" name="Title 1"/>
          <p:cNvSpPr>
            <a:spLocks noGrp="1"/>
          </p:cNvSpPr>
          <p:nvPr>
            <p:ph type="ctrTitle"/>
          </p:nvPr>
        </p:nvSpPr>
        <p:spPr>
          <a:xfrm>
            <a:off x="365760" y="792480"/>
            <a:ext cx="7607210" cy="1543449"/>
          </a:xfrm>
        </p:spPr>
        <p:txBody>
          <a:bodyPr anchor="b"/>
          <a:lstStyle>
            <a:lvl1pPr>
              <a:lnSpc>
                <a:spcPct val="90000"/>
              </a:lnSpc>
              <a:defRPr sz="4200">
                <a:solidFill>
                  <a:schemeClr val="bg2"/>
                </a:solidFill>
              </a:defRPr>
            </a:lvl1pPr>
          </a:lstStyle>
          <a:p>
            <a:r>
              <a:rPr lang="en-US" dirty="0" smtClean="0"/>
              <a:t>Click to edit Master title style</a:t>
            </a:r>
            <a:endParaRPr lang="en-US" dirty="0"/>
          </a:p>
        </p:txBody>
      </p:sp>
      <p:pic>
        <p:nvPicPr>
          <p:cNvPr id="5" name="Picture 4" descr="Spire4EMFrev.emf"/>
          <p:cNvPicPr>
            <a:picLocks noChangeAspect="1"/>
          </p:cNvPicPr>
          <p:nvPr userDrawn="1"/>
        </p:nvPicPr>
        <p:blipFill rotWithShape="1">
          <a:blip r:embed="rId3">
            <a:extLst>
              <a:ext uri="{28A0092B-C50C-407E-A947-70E740481C1C}">
                <a14:useLocalDpi xmlns:a14="http://schemas.microsoft.com/office/drawing/2010/main" val="0"/>
              </a:ext>
            </a:extLst>
          </a:blip>
          <a:srcRect l="68783"/>
          <a:stretch/>
        </p:blipFill>
        <p:spPr>
          <a:xfrm>
            <a:off x="8503920" y="6208776"/>
            <a:ext cx="373927" cy="472187"/>
          </a:xfrm>
          <a:prstGeom prst="rect">
            <a:avLst/>
          </a:prstGeom>
        </p:spPr>
      </p:pic>
      <p:sp>
        <p:nvSpPr>
          <p:cNvPr id="8" name="Text Placeholder 6"/>
          <p:cNvSpPr>
            <a:spLocks noGrp="1"/>
          </p:cNvSpPr>
          <p:nvPr>
            <p:ph type="body" sz="quarter" idx="14"/>
          </p:nvPr>
        </p:nvSpPr>
        <p:spPr>
          <a:xfrm>
            <a:off x="365760" y="2383864"/>
            <a:ext cx="6980872" cy="2137337"/>
          </a:xfrm>
        </p:spPr>
        <p:txBody>
          <a:bodyPr/>
          <a:lstStyle>
            <a:lvl1pPr marL="0" indent="0">
              <a:buNone/>
              <a:defRPr sz="200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
        <p:nvSpPr>
          <p:cNvPr id="9" name="Footer Placeholder 4"/>
          <p:cNvSpPr>
            <a:spLocks noGrp="1"/>
          </p:cNvSpPr>
          <p:nvPr>
            <p:ph type="ftr" sz="quarter" idx="3"/>
          </p:nvPr>
        </p:nvSpPr>
        <p:spPr>
          <a:xfrm>
            <a:off x="670743" y="6400801"/>
            <a:ext cx="7606892" cy="365125"/>
          </a:xfrm>
          <a:prstGeom prst="rect">
            <a:avLst/>
          </a:prstGeom>
        </p:spPr>
        <p:txBody>
          <a:bodyPr vert="horz" lIns="0" tIns="0" rIns="0" bIns="0" rtlCol="0" anchor="ctr" anchorCtr="0"/>
          <a:lstStyle>
            <a:lvl1pPr algn="l">
              <a:defRPr sz="1000" spc="100" baseline="0">
                <a:solidFill>
                  <a:schemeClr val="bg1"/>
                </a:solidFill>
              </a:defRPr>
            </a:lvl1pPr>
          </a:lstStyle>
          <a:p>
            <a:r>
              <a:rPr lang="en-US" dirty="0" smtClean="0"/>
              <a:t>Spire | Presentation title here</a:t>
            </a:r>
            <a:endParaRPr lang="en-US" dirty="0"/>
          </a:p>
        </p:txBody>
      </p:sp>
      <p:sp>
        <p:nvSpPr>
          <p:cNvPr id="12" name="Slide Number Placeholder 5"/>
          <p:cNvSpPr>
            <a:spLocks noGrp="1"/>
          </p:cNvSpPr>
          <p:nvPr>
            <p:ph type="sldNum" sz="quarter" idx="4"/>
          </p:nvPr>
        </p:nvSpPr>
        <p:spPr>
          <a:xfrm>
            <a:off x="342989" y="6400801"/>
            <a:ext cx="226373" cy="365125"/>
          </a:xfrm>
          <a:prstGeom prst="rect">
            <a:avLst/>
          </a:prstGeom>
        </p:spPr>
        <p:txBody>
          <a:bodyPr vert="horz" lIns="0" tIns="0" rIns="0" bIns="0" rtlCol="0" anchor="ctr" anchorCtr="0"/>
          <a:lstStyle>
            <a:lvl1pPr algn="l">
              <a:defRPr sz="1000" baseline="0">
                <a:solidFill>
                  <a:schemeClr val="bg1"/>
                </a:solidFill>
              </a:defRPr>
            </a:lvl1pPr>
          </a:lstStyle>
          <a:p>
            <a:fld id="{454D28B7-E2DB-4A18-AF62-CF4315EB4020}" type="slidenum">
              <a:rPr lang="en-US" smtClean="0"/>
              <a:pPr/>
              <a:t>‹#›</a:t>
            </a:fld>
            <a:endParaRPr lang="en-US" dirty="0"/>
          </a:p>
        </p:txBody>
      </p:sp>
    </p:spTree>
    <p:extLst>
      <p:ext uri="{BB962C8B-B14F-4D97-AF65-F5344CB8AC3E}">
        <p14:creationId xmlns:p14="http://schemas.microsoft.com/office/powerpoint/2010/main" val="24285656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25" name="Picture 24" descr="Spire4EMFrev.e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7648" y="5471555"/>
            <a:ext cx="2387630" cy="941204"/>
          </a:xfrm>
          <a:prstGeom prst="rect">
            <a:avLst/>
          </a:prstGeom>
        </p:spPr>
      </p:pic>
      <p:sp>
        <p:nvSpPr>
          <p:cNvPr id="9" name="Title 1"/>
          <p:cNvSpPr>
            <a:spLocks noGrp="1"/>
          </p:cNvSpPr>
          <p:nvPr>
            <p:ph type="ctrTitle"/>
          </p:nvPr>
        </p:nvSpPr>
        <p:spPr>
          <a:xfrm>
            <a:off x="365760" y="1325880"/>
            <a:ext cx="7607210" cy="1543449"/>
          </a:xfrm>
        </p:spPr>
        <p:txBody>
          <a:bodyPr anchor="b"/>
          <a:lstStyle>
            <a:lvl1pPr>
              <a:lnSpc>
                <a:spcPct val="90000"/>
              </a:lnSpc>
              <a:defRPr sz="4200">
                <a:solidFill>
                  <a:schemeClr val="tx1"/>
                </a:solidFill>
              </a:defRPr>
            </a:lvl1pPr>
          </a:lstStyle>
          <a:p>
            <a:r>
              <a:rPr lang="en-US" dirty="0" smtClean="0"/>
              <a:t>Click to edit Master title style</a:t>
            </a:r>
            <a:endParaRPr lang="en-US" dirty="0"/>
          </a:p>
        </p:txBody>
      </p:sp>
      <p:sp>
        <p:nvSpPr>
          <p:cNvPr id="10" name="Text Placeholder 3"/>
          <p:cNvSpPr>
            <a:spLocks noGrp="1"/>
          </p:cNvSpPr>
          <p:nvPr>
            <p:ph type="body" sz="quarter" idx="14"/>
          </p:nvPr>
        </p:nvSpPr>
        <p:spPr>
          <a:xfrm>
            <a:off x="365760" y="2945839"/>
            <a:ext cx="6980872" cy="2137337"/>
          </a:xfrm>
        </p:spPr>
        <p:txBody>
          <a:bodyPr/>
          <a:lstStyle>
            <a:lvl1pPr marL="0" indent="0">
              <a:buNone/>
              <a:defRPr sz="2000">
                <a:solidFill>
                  <a:schemeClr val="accent3"/>
                </a:solidFill>
              </a:defRPr>
            </a:lvl1pPr>
            <a:lvl2pPr>
              <a:defRPr sz="2000">
                <a:solidFill>
                  <a:schemeClr val="accent6"/>
                </a:solidFill>
              </a:defRPr>
            </a:lvl2pPr>
            <a:lvl3pPr>
              <a:defRPr sz="2000">
                <a:solidFill>
                  <a:schemeClr val="accent6"/>
                </a:solidFill>
              </a:defRPr>
            </a:lvl3pPr>
            <a:lvl4pPr>
              <a:defRPr sz="2000">
                <a:solidFill>
                  <a:schemeClr val="accent6"/>
                </a:solidFill>
              </a:defRPr>
            </a:lvl4pPr>
            <a:lvl5pPr>
              <a:defRPr sz="2000">
                <a:solidFill>
                  <a:schemeClr val="accent6"/>
                </a:solidFill>
              </a:defRPr>
            </a:lvl5pPr>
          </a:lstStyle>
          <a:p>
            <a:pPr lvl="0"/>
            <a:r>
              <a:rPr lang="en-US" dirty="0" smtClean="0"/>
              <a:t>Click to edit Master text styles</a:t>
            </a:r>
          </a:p>
        </p:txBody>
      </p:sp>
    </p:spTree>
    <p:extLst>
      <p:ext uri="{BB962C8B-B14F-4D97-AF65-F5344CB8AC3E}">
        <p14:creationId xmlns:p14="http://schemas.microsoft.com/office/powerpoint/2010/main" val="36295151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666666"/>
                </a:solidFill>
              </a:defRPr>
            </a:lvl1pPr>
            <a:lvl2pPr>
              <a:defRPr>
                <a:solidFill>
                  <a:srgbClr val="666666"/>
                </a:solidFill>
              </a:defRPr>
            </a:lvl2pPr>
            <a:lvl3pPr>
              <a:defRPr>
                <a:solidFill>
                  <a:srgbClr val="666666"/>
                </a:solidFill>
              </a:defRPr>
            </a:lvl3pPr>
            <a:lvl4pPr>
              <a:defRPr>
                <a:solidFill>
                  <a:srgbClr val="666666"/>
                </a:solidFill>
              </a:defRPr>
            </a:lvl4pPr>
            <a:lvl5pPr>
              <a:defRPr>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3"/>
          </p:nvPr>
        </p:nvSpPr>
        <p:spPr>
          <a:xfrm>
            <a:off x="711687" y="6400801"/>
            <a:ext cx="7606892" cy="365125"/>
          </a:xfrm>
          <a:prstGeom prst="rect">
            <a:avLst/>
          </a:prstGeom>
        </p:spPr>
        <p:txBody>
          <a:bodyPr vert="horz" lIns="0" tIns="0" rIns="0" bIns="0" rtlCol="0" anchor="ctr" anchorCtr="0"/>
          <a:lstStyle>
            <a:lvl1pPr algn="l">
              <a:defRPr sz="1000" spc="140" baseline="0">
                <a:solidFill>
                  <a:srgbClr val="666666"/>
                </a:solidFill>
              </a:defRPr>
            </a:lvl1pPr>
          </a:lstStyle>
          <a:p>
            <a:r>
              <a:rPr lang="en-US" dirty="0" smtClean="0"/>
              <a:t>Spire | DOE Furnace Rule</a:t>
            </a:r>
            <a:endParaRPr lang="en-US" dirty="0"/>
          </a:p>
        </p:txBody>
      </p:sp>
      <p:sp>
        <p:nvSpPr>
          <p:cNvPr id="8" name="Slide Number Placeholder 5"/>
          <p:cNvSpPr>
            <a:spLocks noGrp="1"/>
          </p:cNvSpPr>
          <p:nvPr>
            <p:ph type="sldNum" sz="quarter" idx="4"/>
          </p:nvPr>
        </p:nvSpPr>
        <p:spPr>
          <a:xfrm>
            <a:off x="342989" y="6400801"/>
            <a:ext cx="226373" cy="365125"/>
          </a:xfrm>
          <a:prstGeom prst="rect">
            <a:avLst/>
          </a:prstGeom>
        </p:spPr>
        <p:txBody>
          <a:bodyPr vert="horz" lIns="0" tIns="0" rIns="0" bIns="0" rtlCol="0" anchor="ctr" anchorCtr="0"/>
          <a:lstStyle>
            <a:lvl1pPr algn="l">
              <a:defRPr sz="1000" baseline="0">
                <a:solidFill>
                  <a:srgbClr val="666666"/>
                </a:solidFill>
              </a:defRPr>
            </a:lvl1pPr>
          </a:lstStyle>
          <a:p>
            <a:fld id="{454D28B7-E2DB-4A18-AF62-CF4315EB4020}" type="slidenum">
              <a:rPr lang="en-US" smtClean="0"/>
              <a:pPr/>
              <a:t>‹#›</a:t>
            </a:fld>
            <a:endParaRPr lang="en-US" dirty="0"/>
          </a:p>
        </p:txBody>
      </p:sp>
    </p:spTree>
    <p:extLst>
      <p:ext uri="{BB962C8B-B14F-4D97-AF65-F5344CB8AC3E}">
        <p14:creationId xmlns:p14="http://schemas.microsoft.com/office/powerpoint/2010/main" val="34238002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chemeClr val="accent1"/>
        </a:solidFill>
        <a:effectLst/>
      </p:bgPr>
    </p:bg>
    <p:spTree>
      <p:nvGrpSpPr>
        <p:cNvPr id="1" name=""/>
        <p:cNvGrpSpPr/>
        <p:nvPr/>
      </p:nvGrpSpPr>
      <p:grpSpPr>
        <a:xfrm>
          <a:off x="0" y="0"/>
          <a:ext cx="0" cy="0"/>
          <a:chOff x="0" y="0"/>
          <a:chExt cx="0" cy="0"/>
        </a:xfrm>
      </p:grpSpPr>
      <p:pic>
        <p:nvPicPr>
          <p:cNvPr id="9" name="Picture 8" descr="Spire4EMFrev.e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2083" y="6135624"/>
            <a:ext cx="1361174" cy="536575"/>
          </a:xfrm>
          <a:prstGeom prst="rect">
            <a:avLst/>
          </a:prstGeom>
        </p:spPr>
      </p:pic>
      <p:sp>
        <p:nvSpPr>
          <p:cNvPr id="10" name="Title 1"/>
          <p:cNvSpPr>
            <a:spLocks noGrp="1"/>
          </p:cNvSpPr>
          <p:nvPr>
            <p:ph type="ctrTitle"/>
          </p:nvPr>
        </p:nvSpPr>
        <p:spPr>
          <a:xfrm>
            <a:off x="365760" y="1325880"/>
            <a:ext cx="7607210" cy="1543449"/>
          </a:xfrm>
        </p:spPr>
        <p:txBody>
          <a:bodyPr anchor="b"/>
          <a:lstStyle>
            <a:lvl1pPr>
              <a:lnSpc>
                <a:spcPct val="90000"/>
              </a:lnSpc>
              <a:defRPr sz="4200">
                <a:solidFill>
                  <a:schemeClr val="bg1"/>
                </a:solidFill>
              </a:defRPr>
            </a:lvl1pPr>
          </a:lstStyle>
          <a:p>
            <a:r>
              <a:rPr lang="en-US" dirty="0" smtClean="0"/>
              <a:t>Click to edit Master title style</a:t>
            </a:r>
            <a:endParaRPr lang="en-US" dirty="0"/>
          </a:p>
        </p:txBody>
      </p:sp>
      <p:sp>
        <p:nvSpPr>
          <p:cNvPr id="11" name="Text Placeholder 3"/>
          <p:cNvSpPr>
            <a:spLocks noGrp="1"/>
          </p:cNvSpPr>
          <p:nvPr>
            <p:ph type="body" sz="quarter" idx="14"/>
          </p:nvPr>
        </p:nvSpPr>
        <p:spPr>
          <a:xfrm>
            <a:off x="365760" y="2945839"/>
            <a:ext cx="6980872" cy="2137337"/>
          </a:xfrm>
        </p:spPr>
        <p:txBody>
          <a:bodyPr/>
          <a:lstStyle>
            <a:lvl1pPr marL="0" indent="0">
              <a:buNone/>
              <a:defRPr sz="2000">
                <a:solidFill>
                  <a:schemeClr val="bg2"/>
                </a:solidFill>
              </a:defRPr>
            </a:lvl1pPr>
            <a:lvl2pPr>
              <a:defRPr sz="2000">
                <a:solidFill>
                  <a:schemeClr val="bg2"/>
                </a:solidFill>
              </a:defRPr>
            </a:lvl2pPr>
            <a:lvl3pPr>
              <a:defRPr sz="1600">
                <a:solidFill>
                  <a:schemeClr val="bg2"/>
                </a:solidFill>
              </a:defRPr>
            </a:lvl3pPr>
            <a:lvl4pPr>
              <a:defRPr sz="1400">
                <a:solidFill>
                  <a:schemeClr val="bg2"/>
                </a:solidFill>
              </a:defRPr>
            </a:lvl4pPr>
            <a:lvl5pPr>
              <a:defRPr sz="1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Footer Placeholder 4"/>
          <p:cNvSpPr>
            <a:spLocks noGrp="1"/>
          </p:cNvSpPr>
          <p:nvPr>
            <p:ph type="ftr" sz="quarter" idx="3"/>
          </p:nvPr>
        </p:nvSpPr>
        <p:spPr>
          <a:xfrm>
            <a:off x="711687" y="6400801"/>
            <a:ext cx="6576217" cy="365125"/>
          </a:xfrm>
          <a:prstGeom prst="rect">
            <a:avLst/>
          </a:prstGeom>
        </p:spPr>
        <p:txBody>
          <a:bodyPr vert="horz" lIns="0" tIns="0" rIns="0" bIns="0" rtlCol="0" anchor="ctr" anchorCtr="0"/>
          <a:lstStyle>
            <a:lvl1pPr algn="l">
              <a:defRPr sz="1000" spc="140" baseline="0">
                <a:solidFill>
                  <a:schemeClr val="bg2"/>
                </a:solidFill>
              </a:defRPr>
            </a:lvl1pPr>
          </a:lstStyle>
          <a:p>
            <a:r>
              <a:rPr lang="en-US" dirty="0" smtClean="0"/>
              <a:t>Spire | DOE Furnace Rule</a:t>
            </a:r>
            <a:endParaRPr lang="en-US" dirty="0"/>
          </a:p>
        </p:txBody>
      </p:sp>
      <p:sp>
        <p:nvSpPr>
          <p:cNvPr id="13" name="Slide Number Placeholder 5"/>
          <p:cNvSpPr>
            <a:spLocks noGrp="1"/>
          </p:cNvSpPr>
          <p:nvPr>
            <p:ph type="sldNum" sz="quarter" idx="4"/>
          </p:nvPr>
        </p:nvSpPr>
        <p:spPr>
          <a:xfrm>
            <a:off x="342989" y="6400801"/>
            <a:ext cx="226373" cy="365125"/>
          </a:xfrm>
          <a:prstGeom prst="rect">
            <a:avLst/>
          </a:prstGeom>
        </p:spPr>
        <p:txBody>
          <a:bodyPr vert="horz" lIns="0" tIns="0" rIns="0" bIns="0" rtlCol="0" anchor="ctr" anchorCtr="0"/>
          <a:lstStyle>
            <a:lvl1pPr algn="l">
              <a:defRPr sz="1000" baseline="0">
                <a:solidFill>
                  <a:schemeClr val="bg2"/>
                </a:solidFill>
              </a:defRPr>
            </a:lvl1pPr>
          </a:lstStyle>
          <a:p>
            <a:fld id="{454D28B7-E2DB-4A18-AF62-CF4315EB4020}" type="slidenum">
              <a:rPr lang="en-US" smtClean="0"/>
              <a:pPr/>
              <a:t>‹#›</a:t>
            </a:fld>
            <a:endParaRPr lang="en-US" dirty="0"/>
          </a:p>
        </p:txBody>
      </p:sp>
    </p:spTree>
    <p:extLst>
      <p:ext uri="{BB962C8B-B14F-4D97-AF65-F5344CB8AC3E}">
        <p14:creationId xmlns:p14="http://schemas.microsoft.com/office/powerpoint/2010/main" val="36742505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Large Quot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2989" y="1257013"/>
            <a:ext cx="8455639" cy="4741356"/>
          </a:xfrm>
        </p:spPr>
        <p:txBody>
          <a:bodyPr/>
          <a:lstStyle>
            <a:lvl1pPr>
              <a:lnSpc>
                <a:spcPct val="90000"/>
              </a:lnSpc>
              <a:defRPr sz="4200">
                <a:solidFill>
                  <a:srgbClr val="FFFFFF"/>
                </a:solidFill>
              </a:defRPr>
            </a:lvl1pPr>
          </a:lstStyle>
          <a:p>
            <a:r>
              <a:rPr lang="en-US" dirty="0" smtClean="0"/>
              <a:t>Click to edit Large Quote style</a:t>
            </a:r>
            <a:endParaRPr lang="en-US" dirty="0"/>
          </a:p>
        </p:txBody>
      </p:sp>
      <p:pic>
        <p:nvPicPr>
          <p:cNvPr id="5" name="Picture 4" descr="Spire4EMFrev.emf"/>
          <p:cNvPicPr>
            <a:picLocks noChangeAspect="1"/>
          </p:cNvPicPr>
          <p:nvPr userDrawn="1"/>
        </p:nvPicPr>
        <p:blipFill rotWithShape="1">
          <a:blip r:embed="rId2">
            <a:extLst>
              <a:ext uri="{28A0092B-C50C-407E-A947-70E740481C1C}">
                <a14:useLocalDpi xmlns:a14="http://schemas.microsoft.com/office/drawing/2010/main" val="0"/>
              </a:ext>
            </a:extLst>
          </a:blip>
          <a:srcRect l="68783"/>
          <a:stretch/>
        </p:blipFill>
        <p:spPr>
          <a:xfrm>
            <a:off x="8503920" y="6208776"/>
            <a:ext cx="373927" cy="472187"/>
          </a:xfrm>
          <a:prstGeom prst="rect">
            <a:avLst/>
          </a:prstGeom>
        </p:spPr>
      </p:pic>
      <p:sp>
        <p:nvSpPr>
          <p:cNvPr id="3" name="TextBox 2"/>
          <p:cNvSpPr txBox="1"/>
          <p:nvPr userDrawn="1"/>
        </p:nvSpPr>
        <p:spPr>
          <a:xfrm>
            <a:off x="32951" y="6483178"/>
            <a:ext cx="914400" cy="914400"/>
          </a:xfrm>
          <a:prstGeom prst="rect">
            <a:avLst/>
          </a:prstGeom>
          <a:noFill/>
        </p:spPr>
        <p:txBody>
          <a:bodyPr wrap="none" lIns="0" tIns="0" rIns="0" bIns="0" rtlCol="0">
            <a:noAutofit/>
          </a:bodyPr>
          <a:lstStyle/>
          <a:p>
            <a:endParaRPr lang="en-US" sz="1400" dirty="0" smtClean="0">
              <a:solidFill>
                <a:srgbClr val="000000"/>
              </a:solidFill>
            </a:endParaRPr>
          </a:p>
        </p:txBody>
      </p:sp>
      <p:sp>
        <p:nvSpPr>
          <p:cNvPr id="4" name="TextBox 3"/>
          <p:cNvSpPr txBox="1"/>
          <p:nvPr userDrawn="1"/>
        </p:nvSpPr>
        <p:spPr>
          <a:xfrm>
            <a:off x="296562" y="-510746"/>
            <a:ext cx="914400" cy="914400"/>
          </a:xfrm>
          <a:prstGeom prst="rect">
            <a:avLst/>
          </a:prstGeom>
          <a:noFill/>
        </p:spPr>
        <p:txBody>
          <a:bodyPr wrap="none" lIns="0" tIns="0" rIns="0" bIns="0" rtlCol="0">
            <a:noAutofit/>
          </a:bodyPr>
          <a:lstStyle/>
          <a:p>
            <a:endParaRPr lang="en-US" sz="1400" dirty="0" smtClean="0">
              <a:solidFill>
                <a:srgbClr val="000000"/>
              </a:solidFill>
            </a:endParaRPr>
          </a:p>
        </p:txBody>
      </p:sp>
      <p:sp>
        <p:nvSpPr>
          <p:cNvPr id="9" name="Footer Placeholder 4"/>
          <p:cNvSpPr>
            <a:spLocks noGrp="1"/>
          </p:cNvSpPr>
          <p:nvPr>
            <p:ph type="ftr" sz="quarter" idx="3"/>
          </p:nvPr>
        </p:nvSpPr>
        <p:spPr>
          <a:xfrm>
            <a:off x="711687" y="6400801"/>
            <a:ext cx="7606892" cy="365125"/>
          </a:xfrm>
          <a:prstGeom prst="rect">
            <a:avLst/>
          </a:prstGeom>
        </p:spPr>
        <p:txBody>
          <a:bodyPr vert="horz" lIns="0" tIns="0" rIns="0" bIns="0" rtlCol="0" anchor="ctr" anchorCtr="0"/>
          <a:lstStyle>
            <a:lvl1pPr algn="l">
              <a:defRPr sz="1000" spc="140" baseline="0">
                <a:solidFill>
                  <a:schemeClr val="bg2"/>
                </a:solidFill>
              </a:defRPr>
            </a:lvl1pPr>
          </a:lstStyle>
          <a:p>
            <a:r>
              <a:rPr lang="en-US" dirty="0" smtClean="0"/>
              <a:t>Spire | DOE Furnace Rule</a:t>
            </a:r>
            <a:endParaRPr lang="en-US" dirty="0"/>
          </a:p>
        </p:txBody>
      </p:sp>
      <p:sp>
        <p:nvSpPr>
          <p:cNvPr id="10" name="Slide Number Placeholder 5"/>
          <p:cNvSpPr>
            <a:spLocks noGrp="1"/>
          </p:cNvSpPr>
          <p:nvPr>
            <p:ph type="sldNum" sz="quarter" idx="4"/>
          </p:nvPr>
        </p:nvSpPr>
        <p:spPr>
          <a:xfrm>
            <a:off x="342989" y="6400801"/>
            <a:ext cx="226373" cy="365125"/>
          </a:xfrm>
          <a:prstGeom prst="rect">
            <a:avLst/>
          </a:prstGeom>
        </p:spPr>
        <p:txBody>
          <a:bodyPr vert="horz" lIns="0" tIns="0" rIns="0" bIns="0" rtlCol="0" anchor="ctr" anchorCtr="0"/>
          <a:lstStyle>
            <a:lvl1pPr algn="l">
              <a:defRPr sz="1000" baseline="0">
                <a:solidFill>
                  <a:schemeClr val="bg2"/>
                </a:solidFill>
              </a:defRPr>
            </a:lvl1pPr>
          </a:lstStyle>
          <a:p>
            <a:fld id="{454D28B7-E2DB-4A18-AF62-CF4315EB4020}" type="slidenum">
              <a:rPr lang="en-US" smtClean="0"/>
              <a:pPr/>
              <a:t>‹#›</a:t>
            </a:fld>
            <a:endParaRPr lang="en-US" dirty="0"/>
          </a:p>
        </p:txBody>
      </p:sp>
    </p:spTree>
    <p:extLst>
      <p:ext uri="{BB962C8B-B14F-4D97-AF65-F5344CB8AC3E}">
        <p14:creationId xmlns:p14="http://schemas.microsoft.com/office/powerpoint/2010/main" val="3446500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51188"/>
          <a:stretch/>
        </p:blipFill>
        <p:spPr>
          <a:xfrm>
            <a:off x="5210174" y="0"/>
            <a:ext cx="3933825" cy="6857999"/>
          </a:xfrm>
          <a:prstGeom prst="rect">
            <a:avLst/>
          </a:prstGeom>
        </p:spPr>
      </p:pic>
      <p:sp>
        <p:nvSpPr>
          <p:cNvPr id="10" name="Title 1"/>
          <p:cNvSpPr>
            <a:spLocks noGrp="1"/>
          </p:cNvSpPr>
          <p:nvPr>
            <p:ph type="title"/>
          </p:nvPr>
        </p:nvSpPr>
        <p:spPr>
          <a:xfrm>
            <a:off x="365761" y="274320"/>
            <a:ext cx="4045716" cy="721729"/>
          </a:xfrm>
        </p:spPr>
        <p:txBody>
          <a:bodyPr/>
          <a:lstStyle/>
          <a:p>
            <a:r>
              <a:rPr lang="en-US" dirty="0" smtClean="0"/>
              <a:t>Click to edit Master title style</a:t>
            </a:r>
            <a:endParaRPr lang="en-US" dirty="0"/>
          </a:p>
        </p:txBody>
      </p:sp>
      <p:sp>
        <p:nvSpPr>
          <p:cNvPr id="11" name="Content Placeholder 2"/>
          <p:cNvSpPr>
            <a:spLocks noGrp="1"/>
          </p:cNvSpPr>
          <p:nvPr>
            <p:ph idx="1"/>
          </p:nvPr>
        </p:nvSpPr>
        <p:spPr>
          <a:xfrm>
            <a:off x="365760" y="1234440"/>
            <a:ext cx="4056115" cy="4681728"/>
          </a:xfrm>
        </p:spPr>
        <p:txBody>
          <a:bodyPr/>
          <a:lstStyle>
            <a:lvl1pPr>
              <a:defRPr>
                <a:solidFill>
                  <a:srgbClr val="666666"/>
                </a:solidFill>
              </a:defRPr>
            </a:lvl1pPr>
            <a:lvl2pPr>
              <a:defRPr>
                <a:solidFill>
                  <a:srgbClr val="666666"/>
                </a:solidFill>
              </a:defRPr>
            </a:lvl2pPr>
            <a:lvl3pPr>
              <a:defRPr>
                <a:solidFill>
                  <a:srgbClr val="666666"/>
                </a:solidFill>
              </a:defRPr>
            </a:lvl3pPr>
            <a:lvl4pPr>
              <a:defRPr>
                <a:solidFill>
                  <a:srgbClr val="666666"/>
                </a:solidFill>
              </a:defRPr>
            </a:lvl4pPr>
            <a:lvl5pPr>
              <a:defRPr>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Spire4EMFrev.emf"/>
          <p:cNvPicPr>
            <a:picLocks noChangeAspect="1"/>
          </p:cNvPicPr>
          <p:nvPr userDrawn="1"/>
        </p:nvPicPr>
        <p:blipFill rotWithShape="1">
          <a:blip r:embed="rId3">
            <a:extLst>
              <a:ext uri="{28A0092B-C50C-407E-A947-70E740481C1C}">
                <a14:useLocalDpi xmlns:a14="http://schemas.microsoft.com/office/drawing/2010/main" val="0"/>
              </a:ext>
            </a:extLst>
          </a:blip>
          <a:srcRect l="68783"/>
          <a:stretch/>
        </p:blipFill>
        <p:spPr>
          <a:xfrm>
            <a:off x="8503920" y="6208776"/>
            <a:ext cx="373927" cy="472187"/>
          </a:xfrm>
          <a:prstGeom prst="rect">
            <a:avLst/>
          </a:prstGeom>
        </p:spPr>
      </p:pic>
      <p:sp>
        <p:nvSpPr>
          <p:cNvPr id="8" name="Footer Placeholder 4"/>
          <p:cNvSpPr>
            <a:spLocks noGrp="1"/>
          </p:cNvSpPr>
          <p:nvPr>
            <p:ph type="ftr" sz="quarter" idx="3"/>
          </p:nvPr>
        </p:nvSpPr>
        <p:spPr>
          <a:xfrm>
            <a:off x="711687" y="6400801"/>
            <a:ext cx="7606892" cy="365125"/>
          </a:xfrm>
          <a:prstGeom prst="rect">
            <a:avLst/>
          </a:prstGeom>
        </p:spPr>
        <p:txBody>
          <a:bodyPr vert="horz" lIns="0" tIns="0" rIns="0" bIns="0" rtlCol="0" anchor="ctr" anchorCtr="0"/>
          <a:lstStyle>
            <a:lvl1pPr algn="l">
              <a:defRPr sz="1000" spc="140" baseline="0">
                <a:solidFill>
                  <a:srgbClr val="666666"/>
                </a:solidFill>
              </a:defRPr>
            </a:lvl1pPr>
          </a:lstStyle>
          <a:p>
            <a:r>
              <a:rPr lang="en-US" dirty="0" smtClean="0"/>
              <a:t>Spire | DOE Furnace Rule</a:t>
            </a:r>
            <a:endParaRPr lang="en-US" dirty="0"/>
          </a:p>
        </p:txBody>
      </p:sp>
      <p:sp>
        <p:nvSpPr>
          <p:cNvPr id="12" name="Slide Number Placeholder 5"/>
          <p:cNvSpPr>
            <a:spLocks noGrp="1"/>
          </p:cNvSpPr>
          <p:nvPr>
            <p:ph type="sldNum" sz="quarter" idx="4"/>
          </p:nvPr>
        </p:nvSpPr>
        <p:spPr>
          <a:xfrm>
            <a:off x="342989" y="6400801"/>
            <a:ext cx="226373" cy="365125"/>
          </a:xfrm>
          <a:prstGeom prst="rect">
            <a:avLst/>
          </a:prstGeom>
        </p:spPr>
        <p:txBody>
          <a:bodyPr vert="horz" lIns="0" tIns="0" rIns="0" bIns="0" rtlCol="0" anchor="ctr" anchorCtr="0"/>
          <a:lstStyle>
            <a:lvl1pPr algn="l">
              <a:defRPr sz="1000" baseline="0">
                <a:solidFill>
                  <a:srgbClr val="666666"/>
                </a:solidFill>
              </a:defRPr>
            </a:lvl1pPr>
          </a:lstStyle>
          <a:p>
            <a:fld id="{454D28B7-E2DB-4A18-AF62-CF4315EB4020}" type="slidenum">
              <a:rPr lang="en-US" smtClean="0"/>
              <a:pPr/>
              <a:t>‹#›</a:t>
            </a:fld>
            <a:endParaRPr lang="en-US" dirty="0"/>
          </a:p>
        </p:txBody>
      </p:sp>
    </p:spTree>
    <p:extLst>
      <p:ext uri="{BB962C8B-B14F-4D97-AF65-F5344CB8AC3E}">
        <p14:creationId xmlns:p14="http://schemas.microsoft.com/office/powerpoint/2010/main" val="5713869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365761" y="274320"/>
            <a:ext cx="4045716" cy="721729"/>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365760" y="1234440"/>
            <a:ext cx="4056115" cy="4681728"/>
          </a:xfrm>
        </p:spPr>
        <p:txBody>
          <a:bodyPr/>
          <a:lstStyle>
            <a:lvl1pPr>
              <a:defRPr>
                <a:solidFill>
                  <a:srgbClr val="666666"/>
                </a:solidFill>
              </a:defRPr>
            </a:lvl1pPr>
            <a:lvl2pPr>
              <a:defRPr>
                <a:solidFill>
                  <a:srgbClr val="666666"/>
                </a:solidFill>
              </a:defRPr>
            </a:lvl2pPr>
            <a:lvl3pPr>
              <a:defRPr>
                <a:solidFill>
                  <a:srgbClr val="666666"/>
                </a:solidFill>
              </a:defRPr>
            </a:lvl3pPr>
            <a:lvl4pPr>
              <a:defRPr>
                <a:solidFill>
                  <a:srgbClr val="666666"/>
                </a:solidFill>
              </a:defRPr>
            </a:lvl4pPr>
            <a:lvl5pPr>
              <a:defRPr>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5153025" y="1"/>
            <a:ext cx="399097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smtClean="0"/>
          </a:p>
        </p:txBody>
      </p:sp>
      <p:pic>
        <p:nvPicPr>
          <p:cNvPr id="9" name="Picture 8" descr="Spire4EMFrev.emf"/>
          <p:cNvPicPr>
            <a:picLocks noChangeAspect="1"/>
          </p:cNvPicPr>
          <p:nvPr userDrawn="1"/>
        </p:nvPicPr>
        <p:blipFill rotWithShape="1">
          <a:blip r:embed="rId2">
            <a:extLst>
              <a:ext uri="{28A0092B-C50C-407E-A947-70E740481C1C}">
                <a14:useLocalDpi xmlns:a14="http://schemas.microsoft.com/office/drawing/2010/main" val="0"/>
              </a:ext>
            </a:extLst>
          </a:blip>
          <a:srcRect l="68783"/>
          <a:stretch/>
        </p:blipFill>
        <p:spPr>
          <a:xfrm>
            <a:off x="8503920" y="6208776"/>
            <a:ext cx="373927" cy="472187"/>
          </a:xfrm>
          <a:prstGeom prst="rect">
            <a:avLst/>
          </a:prstGeom>
        </p:spPr>
      </p:pic>
      <p:sp>
        <p:nvSpPr>
          <p:cNvPr id="10" name="Footer Placeholder 4"/>
          <p:cNvSpPr>
            <a:spLocks noGrp="1"/>
          </p:cNvSpPr>
          <p:nvPr>
            <p:ph type="ftr" sz="quarter" idx="3"/>
          </p:nvPr>
        </p:nvSpPr>
        <p:spPr>
          <a:xfrm>
            <a:off x="711687" y="6400801"/>
            <a:ext cx="7606892" cy="365125"/>
          </a:xfrm>
          <a:prstGeom prst="rect">
            <a:avLst/>
          </a:prstGeom>
        </p:spPr>
        <p:txBody>
          <a:bodyPr vert="horz" lIns="0" tIns="0" rIns="0" bIns="0" rtlCol="0" anchor="ctr" anchorCtr="0"/>
          <a:lstStyle>
            <a:lvl1pPr algn="l">
              <a:defRPr sz="1000" spc="140" baseline="0">
                <a:solidFill>
                  <a:srgbClr val="666666"/>
                </a:solidFill>
              </a:defRPr>
            </a:lvl1pPr>
          </a:lstStyle>
          <a:p>
            <a:r>
              <a:rPr lang="en-US" dirty="0" smtClean="0"/>
              <a:t>Spire | DOE Furnace Rule</a:t>
            </a:r>
            <a:endParaRPr lang="en-US" dirty="0"/>
          </a:p>
        </p:txBody>
      </p:sp>
      <p:sp>
        <p:nvSpPr>
          <p:cNvPr id="11" name="Slide Number Placeholder 5"/>
          <p:cNvSpPr>
            <a:spLocks noGrp="1"/>
          </p:cNvSpPr>
          <p:nvPr>
            <p:ph type="sldNum" sz="quarter" idx="4"/>
          </p:nvPr>
        </p:nvSpPr>
        <p:spPr>
          <a:xfrm>
            <a:off x="342989" y="6400801"/>
            <a:ext cx="226373" cy="365125"/>
          </a:xfrm>
          <a:prstGeom prst="rect">
            <a:avLst/>
          </a:prstGeom>
        </p:spPr>
        <p:txBody>
          <a:bodyPr vert="horz" lIns="0" tIns="0" rIns="0" bIns="0" rtlCol="0" anchor="ctr" anchorCtr="0"/>
          <a:lstStyle>
            <a:lvl1pPr algn="l">
              <a:defRPr sz="1000" baseline="0">
                <a:solidFill>
                  <a:srgbClr val="666666"/>
                </a:solidFill>
              </a:defRPr>
            </a:lvl1pPr>
          </a:lstStyle>
          <a:p>
            <a:fld id="{454D28B7-E2DB-4A18-AF62-CF4315EB4020}" type="slidenum">
              <a:rPr lang="en-US" smtClean="0"/>
              <a:pPr/>
              <a:t>‹#›</a:t>
            </a:fld>
            <a:endParaRPr lang="en-US" dirty="0"/>
          </a:p>
        </p:txBody>
      </p:sp>
    </p:spTree>
    <p:extLst>
      <p:ext uri="{BB962C8B-B14F-4D97-AF65-F5344CB8AC3E}">
        <p14:creationId xmlns:p14="http://schemas.microsoft.com/office/powerpoint/2010/main" val="1291732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936981" y="4667917"/>
            <a:ext cx="5892799" cy="967140"/>
          </a:xfrm>
        </p:spPr>
        <p:txBody>
          <a:bodyPr anchor="t"/>
          <a:lstStyle>
            <a:lvl1pPr>
              <a:defRPr b="0">
                <a:solidFill>
                  <a:schemeClr val="accent1">
                    <a:lumMod val="60000"/>
                    <a:lumOff val="40000"/>
                  </a:schemeClr>
                </a:solidFill>
              </a:defRPr>
            </a:lvl1pPr>
          </a:lstStyle>
          <a:p>
            <a:r>
              <a:rPr lang="en-US" dirty="0"/>
              <a:t>Click to edit Master title style</a:t>
            </a:r>
          </a:p>
        </p:txBody>
      </p:sp>
    </p:spTree>
    <p:extLst>
      <p:ext uri="{BB962C8B-B14F-4D97-AF65-F5344CB8AC3E}">
        <p14:creationId xmlns:p14="http://schemas.microsoft.com/office/powerpoint/2010/main" val="20467628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274320"/>
            <a:ext cx="8455639" cy="721729"/>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65760" y="1234440"/>
            <a:ext cx="8455639" cy="468532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1687" y="6400801"/>
            <a:ext cx="7606892" cy="365125"/>
          </a:xfrm>
          <a:prstGeom prst="rect">
            <a:avLst/>
          </a:prstGeom>
        </p:spPr>
        <p:txBody>
          <a:bodyPr vert="horz" lIns="0" tIns="0" rIns="0" bIns="0" rtlCol="0" anchor="ctr" anchorCtr="0"/>
          <a:lstStyle>
            <a:lvl1pPr algn="l">
              <a:defRPr sz="1000" spc="140" baseline="0">
                <a:solidFill>
                  <a:srgbClr val="666666"/>
                </a:solidFill>
              </a:defRPr>
            </a:lvl1pPr>
          </a:lstStyle>
          <a:p>
            <a:r>
              <a:rPr lang="en-US" dirty="0" smtClean="0"/>
              <a:t>Spire | DOE Furnace Rule</a:t>
            </a:r>
            <a:endParaRPr lang="en-US" dirty="0"/>
          </a:p>
        </p:txBody>
      </p:sp>
      <p:sp>
        <p:nvSpPr>
          <p:cNvPr id="6" name="Slide Number Placeholder 5"/>
          <p:cNvSpPr>
            <a:spLocks noGrp="1"/>
          </p:cNvSpPr>
          <p:nvPr>
            <p:ph type="sldNum" sz="quarter" idx="4"/>
          </p:nvPr>
        </p:nvSpPr>
        <p:spPr>
          <a:xfrm>
            <a:off x="342989" y="6400801"/>
            <a:ext cx="226373" cy="365125"/>
          </a:xfrm>
          <a:prstGeom prst="rect">
            <a:avLst/>
          </a:prstGeom>
        </p:spPr>
        <p:txBody>
          <a:bodyPr vert="horz" lIns="0" tIns="0" rIns="0" bIns="0" rtlCol="0" anchor="ctr" anchorCtr="0"/>
          <a:lstStyle>
            <a:lvl1pPr algn="l">
              <a:defRPr sz="1000" baseline="0">
                <a:solidFill>
                  <a:schemeClr val="tx1"/>
                </a:solidFill>
              </a:defRPr>
            </a:lvl1pPr>
          </a:lstStyle>
          <a:p>
            <a:fld id="{454D28B7-E2DB-4A18-AF62-CF4315EB4020}" type="slidenum">
              <a:rPr lang="en-US" smtClean="0"/>
              <a:pPr/>
              <a:t>‹#›</a:t>
            </a:fld>
            <a:endParaRPr lang="en-US" dirty="0"/>
          </a:p>
        </p:txBody>
      </p:sp>
      <p:pic>
        <p:nvPicPr>
          <p:cNvPr id="7" name="Picture 6" descr="SpireSymbol4EMF.emf"/>
          <p:cNvPicPr>
            <a:picLocks noChangeAspect="1"/>
          </p:cNvPicPr>
          <p:nvPr userDrawn="1"/>
        </p:nvPicPr>
        <p:blipFill rotWithShape="1">
          <a:blip r:embed="rId10">
            <a:extLst>
              <a:ext uri="{28A0092B-C50C-407E-A947-70E740481C1C}">
                <a14:useLocalDpi xmlns:a14="http://schemas.microsoft.com/office/drawing/2010/main" val="0"/>
              </a:ext>
            </a:extLst>
          </a:blip>
          <a:srcRect l="-10348" r="-7791"/>
          <a:stretch/>
        </p:blipFill>
        <p:spPr>
          <a:xfrm>
            <a:off x="8503920" y="6208776"/>
            <a:ext cx="389362" cy="464866"/>
          </a:xfrm>
          <a:prstGeom prst="rect">
            <a:avLst/>
          </a:prstGeom>
        </p:spPr>
      </p:pic>
    </p:spTree>
    <p:extLst>
      <p:ext uri="{BB962C8B-B14F-4D97-AF65-F5344CB8AC3E}">
        <p14:creationId xmlns:p14="http://schemas.microsoft.com/office/powerpoint/2010/main" val="508647856"/>
      </p:ext>
    </p:extLst>
  </p:cSld>
  <p:clrMap bg1="lt1" tx1="dk1" bg2="lt2" tx2="dk2" accent1="accent1" accent2="accent2" accent3="accent3" accent4="accent4" accent5="accent5" accent6="accent6" hlink="hlink" folHlink="folHlink"/>
  <p:sldLayoutIdLst>
    <p:sldLayoutId id="2147483719" r:id="rId1"/>
    <p:sldLayoutId id="2147483665" r:id="rId2"/>
    <p:sldLayoutId id="2147483666" r:id="rId3"/>
    <p:sldLayoutId id="2147483670" r:id="rId4"/>
    <p:sldLayoutId id="2147483692" r:id="rId5"/>
    <p:sldLayoutId id="2147483697" r:id="rId6"/>
    <p:sldLayoutId id="2147483698" r:id="rId7"/>
    <p:sldLayoutId id="2147483718" r:id="rId8"/>
  </p:sldLayoutIdLst>
  <p:timing>
    <p:tnLst>
      <p:par>
        <p:cTn id="1" dur="indefinite" restart="never" nodeType="tmRoot"/>
      </p:par>
    </p:tnLst>
  </p:timing>
  <p:hf hdr="0" dt="0"/>
  <p:txStyles>
    <p:titleStyle>
      <a:lvl1pPr algn="l" defTabSz="457200" rtl="0" eaLnBrk="1" latinLnBrk="0" hangingPunct="1">
        <a:spcBef>
          <a:spcPct val="0"/>
        </a:spcBef>
        <a:buNone/>
        <a:defRPr sz="2400" kern="1200">
          <a:solidFill>
            <a:schemeClr val="tx2"/>
          </a:solidFill>
          <a:latin typeface="+mj-lt"/>
          <a:ea typeface="+mj-ea"/>
          <a:cs typeface="+mj-cs"/>
        </a:defRPr>
      </a:lvl1pPr>
    </p:titleStyle>
    <p:bodyStyle>
      <a:lvl1pPr marL="228600" indent="-228600" algn="l" defTabSz="457200" rtl="0" eaLnBrk="1" latinLnBrk="0" hangingPunct="1">
        <a:spcBef>
          <a:spcPts val="600"/>
        </a:spcBef>
        <a:buFont typeface="Arial"/>
        <a:buChar char="•"/>
        <a:defRPr sz="1800" kern="1200">
          <a:solidFill>
            <a:srgbClr val="666666"/>
          </a:solidFill>
          <a:latin typeface="+mn-lt"/>
          <a:ea typeface="+mn-ea"/>
          <a:cs typeface="+mn-cs"/>
        </a:defRPr>
      </a:lvl1pPr>
      <a:lvl2pPr marL="457200" indent="-228600" algn="l" defTabSz="457200" rtl="0" eaLnBrk="1" latinLnBrk="0" hangingPunct="1">
        <a:spcBef>
          <a:spcPts val="600"/>
        </a:spcBef>
        <a:buFont typeface="Arial"/>
        <a:buChar char="–"/>
        <a:defRPr sz="1600" kern="1200">
          <a:solidFill>
            <a:srgbClr val="666666"/>
          </a:solidFill>
          <a:latin typeface="+mn-lt"/>
          <a:ea typeface="+mn-ea"/>
          <a:cs typeface="+mn-cs"/>
        </a:defRPr>
      </a:lvl2pPr>
      <a:lvl3pPr marL="685800" indent="-228600" algn="l" defTabSz="457200" rtl="0" eaLnBrk="1" latinLnBrk="0" hangingPunct="1">
        <a:spcBef>
          <a:spcPts val="600"/>
        </a:spcBef>
        <a:buFont typeface="Arial"/>
        <a:buChar char="•"/>
        <a:defRPr sz="1400" kern="1200">
          <a:solidFill>
            <a:srgbClr val="666666"/>
          </a:solidFill>
          <a:latin typeface="+mn-lt"/>
          <a:ea typeface="+mn-ea"/>
          <a:cs typeface="+mn-cs"/>
        </a:defRPr>
      </a:lvl3pPr>
      <a:lvl4pPr marL="914400" indent="-228600" algn="l" defTabSz="457200" rtl="0" eaLnBrk="1" latinLnBrk="0" hangingPunct="1">
        <a:spcBef>
          <a:spcPts val="600"/>
        </a:spcBef>
        <a:buFont typeface="Arial"/>
        <a:buChar char="–"/>
        <a:defRPr sz="1400" kern="1200">
          <a:solidFill>
            <a:srgbClr val="666666"/>
          </a:solidFill>
          <a:latin typeface="+mn-lt"/>
          <a:ea typeface="+mn-ea"/>
          <a:cs typeface="+mn-cs"/>
        </a:defRPr>
      </a:lvl4pPr>
      <a:lvl5pPr marL="1143000" indent="-228600" algn="l" defTabSz="457200" rtl="0" eaLnBrk="1" latinLnBrk="0" hangingPunct="1">
        <a:spcBef>
          <a:spcPts val="600"/>
        </a:spcBef>
        <a:buFont typeface="Arial"/>
        <a:buChar char="»"/>
        <a:defRPr sz="1400" kern="1200" baseline="0">
          <a:solidFill>
            <a:srgbClr val="666666"/>
          </a:solidFill>
          <a:latin typeface="+mn-lt"/>
          <a:ea typeface="+mn-ea"/>
          <a:cs typeface="+mn-cs"/>
        </a:defRPr>
      </a:lvl5pPr>
      <a:lvl6pPr marL="1371600" indent="-228600" algn="l" defTabSz="457200" rtl="0" eaLnBrk="1" latinLnBrk="0" hangingPunct="1">
        <a:spcBef>
          <a:spcPts val="600"/>
        </a:spcBef>
        <a:buFont typeface="Arial"/>
        <a:buChar char="•"/>
        <a:tabLst/>
        <a:defRPr sz="1200" kern="1200">
          <a:solidFill>
            <a:schemeClr val="tx1"/>
          </a:solidFill>
          <a:latin typeface="+mn-lt"/>
          <a:ea typeface="+mn-ea"/>
          <a:cs typeface="+mn-cs"/>
        </a:defRPr>
      </a:lvl6pPr>
      <a:lvl7pPr marL="0" indent="0" algn="l" defTabSz="457200" rtl="0" eaLnBrk="1" latinLnBrk="0" hangingPunct="1">
        <a:spcBef>
          <a:spcPts val="600"/>
        </a:spcBef>
        <a:buFont typeface="Arial"/>
        <a:buNone/>
        <a:defRPr sz="1200" i="1"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bin"/><Relationship Id="rId5" Type="http://schemas.openxmlformats.org/officeDocument/2006/relationships/image" Target="../media/image11.wmf"/><Relationship Id="rId6" Type="http://schemas.openxmlformats.org/officeDocument/2006/relationships/oleObject" Target="../embeddings/oleObject2.bin"/><Relationship Id="rId7" Type="http://schemas.openxmlformats.org/officeDocument/2006/relationships/image" Target="../media/image12.wmf"/><Relationship Id="rId8" Type="http://schemas.openxmlformats.org/officeDocument/2006/relationships/oleObject" Target="../embeddings/oleObject3.bin"/><Relationship Id="rId9" Type="http://schemas.openxmlformats.org/officeDocument/2006/relationships/image" Target="../media/image13.w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4.bin"/><Relationship Id="rId5" Type="http://schemas.openxmlformats.org/officeDocument/2006/relationships/image" Target="../media/image14.wmf"/><Relationship Id="rId6" Type="http://schemas.openxmlformats.org/officeDocument/2006/relationships/oleObject" Target="../embeddings/oleObject5.bin"/><Relationship Id="rId7" Type="http://schemas.openxmlformats.org/officeDocument/2006/relationships/image" Target="../media/image13.wmf"/><Relationship Id="rId8" Type="http://schemas.openxmlformats.org/officeDocument/2006/relationships/oleObject" Target="../embeddings/oleObject6.bin"/><Relationship Id="rId9" Type="http://schemas.openxmlformats.org/officeDocument/2006/relationships/image" Target="../media/image12.wmf"/><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DOE Furnace Rule</a:t>
            </a:r>
            <a:endParaRPr lang="en-US" dirty="0"/>
          </a:p>
        </p:txBody>
      </p:sp>
      <p:sp>
        <p:nvSpPr>
          <p:cNvPr id="7" name="Text Placeholder 6"/>
          <p:cNvSpPr>
            <a:spLocks noGrp="1"/>
          </p:cNvSpPr>
          <p:nvPr>
            <p:ph type="body" sz="quarter" idx="14"/>
          </p:nvPr>
        </p:nvSpPr>
        <p:spPr/>
        <p:txBody>
          <a:bodyPr/>
          <a:lstStyle/>
          <a:p>
            <a:r>
              <a:rPr lang="en-US" dirty="0" smtClean="0"/>
              <a:t>L. Craig Dowdy</a:t>
            </a:r>
          </a:p>
          <a:p>
            <a:r>
              <a:rPr lang="en-US" sz="1800" dirty="0" smtClean="0"/>
              <a:t>SVP, External Affairs, Corporate Communications and Marketing</a:t>
            </a:r>
          </a:p>
          <a:p>
            <a:endParaRPr lang="en-US" dirty="0"/>
          </a:p>
          <a:p>
            <a:r>
              <a:rPr lang="en-US" sz="1800" dirty="0" smtClean="0"/>
              <a:t>November 2016</a:t>
            </a:r>
            <a:endParaRPr lang="en-US" sz="1800" dirty="0"/>
          </a:p>
        </p:txBody>
      </p:sp>
    </p:spTree>
    <p:extLst>
      <p:ext uri="{BB962C8B-B14F-4D97-AF65-F5344CB8AC3E}">
        <p14:creationId xmlns:p14="http://schemas.microsoft.com/office/powerpoint/2010/main" val="625121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471316" y="315342"/>
            <a:ext cx="8362240" cy="890823"/>
          </a:xfrm>
          <a:prstGeom prst="rect">
            <a:avLst/>
          </a:prstGeom>
        </p:spPr>
        <p:txBody>
          <a:bodyPr vert="horz" lIns="91440" tIns="45720" rIns="91440" bIns="45720" rtlCol="0" anchor="b" anchorCtr="0">
            <a:noAutofit/>
          </a:bodyPr>
          <a:lstStyle>
            <a:lvl1pPr algn="l" defTabSz="457200" rtl="0" eaLnBrk="1" latinLnBrk="0" hangingPunct="1">
              <a:spcBef>
                <a:spcPct val="0"/>
              </a:spcBef>
              <a:buNone/>
              <a:defRPr sz="3400" b="1" kern="1200">
                <a:solidFill>
                  <a:srgbClr val="2255A5"/>
                </a:solidFill>
                <a:latin typeface="Calibri"/>
                <a:ea typeface="+mj-ea"/>
                <a:cs typeface="Calibri"/>
              </a:defRPr>
            </a:lvl1pPr>
          </a:lstStyle>
          <a:p>
            <a:r>
              <a:rPr lang="en-US" sz="3200" dirty="0" smtClean="0">
                <a:solidFill>
                  <a:schemeClr val="bg2"/>
                </a:solidFill>
              </a:rPr>
              <a:t>Extraordinarily </a:t>
            </a:r>
            <a:r>
              <a:rPr lang="en-US" sz="3200" dirty="0">
                <a:solidFill>
                  <a:schemeClr val="bg2"/>
                </a:solidFill>
              </a:rPr>
              <a:t>Efficient </a:t>
            </a:r>
            <a:endParaRPr lang="en-US" sz="3200" dirty="0" smtClean="0">
              <a:solidFill>
                <a:schemeClr val="bg2"/>
              </a:solidFill>
            </a:endParaRPr>
          </a:p>
          <a:p>
            <a:r>
              <a:rPr lang="en-US" sz="2800" b="0" dirty="0"/>
              <a:t>Comparing Residential Water Heater Efficiency</a:t>
            </a:r>
            <a:r>
              <a:rPr lang="en-US" sz="2800" b="0" baseline="30000" dirty="0"/>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Box 79"/>
          <p:cNvSpPr txBox="1">
            <a:spLocks noChangeArrowheads="1"/>
          </p:cNvSpPr>
          <p:nvPr/>
        </p:nvSpPr>
        <p:spPr bwMode="auto">
          <a:xfrm>
            <a:off x="1061853" y="6447899"/>
            <a:ext cx="2025732" cy="246221"/>
          </a:xfrm>
          <a:prstGeom prst="rect">
            <a:avLst/>
          </a:prstGeom>
          <a:solidFill>
            <a:schemeClr val="bg1"/>
          </a:solidFill>
          <a:ln>
            <a:noFill/>
          </a:ln>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None/>
            </a:pPr>
            <a:r>
              <a:rPr lang="en-US" altLang="en-US" sz="1000" dirty="0" smtClean="0"/>
              <a:t>Source AGA:  *On Average</a:t>
            </a:r>
            <a:endParaRPr lang="en-US" altLang="en-US" sz="1000" dirty="0"/>
          </a:p>
        </p:txBody>
      </p:sp>
    </p:spTree>
    <p:extLst>
      <p:ext uri="{BB962C8B-B14F-4D97-AF65-F5344CB8AC3E}">
        <p14:creationId xmlns:p14="http://schemas.microsoft.com/office/powerpoint/2010/main" val="3904191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solidFill>
                  <a:schemeClr val="accent1"/>
                </a:solidFill>
              </a:rPr>
              <a:t>Negative Impact on Low Income Communities</a:t>
            </a:r>
            <a:endParaRPr lang="en-US" sz="2400" dirty="0">
              <a:solidFill>
                <a:schemeClr val="accent1"/>
              </a:solidFill>
            </a:endParaRPr>
          </a:p>
        </p:txBody>
      </p:sp>
      <p:sp>
        <p:nvSpPr>
          <p:cNvPr id="7" name="Content Placeholder 6"/>
          <p:cNvSpPr>
            <a:spLocks noGrp="1"/>
          </p:cNvSpPr>
          <p:nvPr>
            <p:ph idx="1"/>
          </p:nvPr>
        </p:nvSpPr>
        <p:spPr>
          <a:xfrm>
            <a:off x="356235" y="1091565"/>
            <a:ext cx="8455639" cy="4685320"/>
          </a:xfrm>
        </p:spPr>
        <p:txBody>
          <a:bodyPr/>
          <a:lstStyle/>
          <a:p>
            <a:pPr marL="0" lvl="2" indent="0">
              <a:buNone/>
            </a:pPr>
            <a:r>
              <a:rPr lang="en-US" sz="2000" dirty="0"/>
              <a:t>DOE </a:t>
            </a:r>
            <a:r>
              <a:rPr lang="en-US" sz="2000" dirty="0" smtClean="0"/>
              <a:t>furnace rule could leave low-income communities out </a:t>
            </a:r>
            <a:r>
              <a:rPr lang="en-US" sz="2000" dirty="0"/>
              <a:t>in the </a:t>
            </a:r>
            <a:r>
              <a:rPr lang="en-US" sz="2000" dirty="0" smtClean="0"/>
              <a:t>cold given the additional costs</a:t>
            </a:r>
            <a:endParaRPr lang="en-US" sz="2000" dirty="0"/>
          </a:p>
          <a:p>
            <a:pPr marL="228600" lvl="2"/>
            <a:endParaRPr lang="en-US" sz="1800" dirty="0" smtClean="0"/>
          </a:p>
          <a:p>
            <a:pPr marL="228600" lvl="2"/>
            <a:r>
              <a:rPr lang="en-US" sz="1800" dirty="0"/>
              <a:t>Low-income families and </a:t>
            </a:r>
            <a:r>
              <a:rPr lang="en-US" sz="1800" dirty="0" smtClean="0"/>
              <a:t>consumers would </a:t>
            </a:r>
            <a:r>
              <a:rPr lang="en-US" sz="1800" dirty="0"/>
              <a:t>be the hardest hit, with </a:t>
            </a:r>
            <a:r>
              <a:rPr lang="en-US" sz="1800" dirty="0" smtClean="0"/>
              <a:t>many bearing </a:t>
            </a:r>
            <a:r>
              <a:rPr lang="en-US" sz="1800" dirty="0"/>
              <a:t>higher costs as a direct result of the Proposed Rule </a:t>
            </a:r>
            <a:endParaRPr lang="en-US" sz="1800" dirty="0" smtClean="0"/>
          </a:p>
          <a:p>
            <a:pPr marL="228600" lvl="2"/>
            <a:endParaRPr lang="en-US" sz="1800" dirty="0" smtClean="0"/>
          </a:p>
          <a:p>
            <a:pPr marL="228600" lvl="2"/>
            <a:r>
              <a:rPr lang="en-US" sz="1800" dirty="0" smtClean="0"/>
              <a:t>Real world implications:</a:t>
            </a:r>
          </a:p>
          <a:p>
            <a:pPr marL="457200" lvl="3"/>
            <a:r>
              <a:rPr lang="en-US" sz="1800" dirty="0" smtClean="0"/>
              <a:t>Consumers </a:t>
            </a:r>
            <a:r>
              <a:rPr lang="en-US" sz="1800" dirty="0"/>
              <a:t>will continue to use older, potentially unsafe equipment </a:t>
            </a:r>
          </a:p>
          <a:p>
            <a:pPr marL="457200" lvl="3"/>
            <a:r>
              <a:rPr lang="en-US" sz="1800" dirty="0" smtClean="0"/>
              <a:t>Modifications </a:t>
            </a:r>
            <a:r>
              <a:rPr lang="en-US" sz="1800" dirty="0"/>
              <a:t>to venting systems will not always be made</a:t>
            </a:r>
          </a:p>
          <a:p>
            <a:pPr marL="457200" lvl="3"/>
            <a:r>
              <a:rPr lang="en-US" sz="1800" dirty="0" smtClean="0"/>
              <a:t>Frequency </a:t>
            </a:r>
            <a:r>
              <a:rPr lang="en-US" sz="1800" dirty="0"/>
              <a:t>of non-professional </a:t>
            </a:r>
            <a:r>
              <a:rPr lang="en-US" sz="1800" dirty="0" smtClean="0"/>
              <a:t>repairs and/or installations </a:t>
            </a:r>
            <a:r>
              <a:rPr lang="en-US" sz="1800" dirty="0"/>
              <a:t>will increase</a:t>
            </a:r>
          </a:p>
          <a:p>
            <a:pPr marL="457200" lvl="3"/>
            <a:r>
              <a:rPr lang="en-US" sz="1800" dirty="0" smtClean="0"/>
              <a:t>Low-income </a:t>
            </a:r>
            <a:r>
              <a:rPr lang="en-US" sz="1800" dirty="0"/>
              <a:t>customers will turn to unsafe practices (i.e. using cooking appliances to heat, space heaters near combustibles, etc</a:t>
            </a:r>
            <a:r>
              <a:rPr lang="en-US" sz="1800" dirty="0" smtClean="0"/>
              <a:t>.)</a:t>
            </a:r>
          </a:p>
          <a:p>
            <a:pPr marL="457200" lvl="3"/>
            <a:r>
              <a:rPr lang="en-US" sz="1800" dirty="0" smtClean="0"/>
              <a:t>Could switch to electric space heating</a:t>
            </a:r>
            <a:endParaRPr lang="en-US" dirty="0"/>
          </a:p>
          <a:p>
            <a:pPr marL="0" indent="0">
              <a:buNone/>
            </a:pPr>
            <a:endParaRPr lang="en-US" dirty="0"/>
          </a:p>
        </p:txBody>
      </p:sp>
      <p:sp>
        <p:nvSpPr>
          <p:cNvPr id="8" name="Footer Placeholder 2"/>
          <p:cNvSpPr>
            <a:spLocks noGrp="1"/>
          </p:cNvSpPr>
          <p:nvPr>
            <p:ph type="ftr" sz="quarter" idx="3"/>
          </p:nvPr>
        </p:nvSpPr>
        <p:spPr>
          <a:xfrm>
            <a:off x="711687" y="6400801"/>
            <a:ext cx="7606892" cy="365125"/>
          </a:xfrm>
        </p:spPr>
        <p:txBody>
          <a:bodyPr/>
          <a:lstStyle/>
          <a:p>
            <a:r>
              <a:rPr lang="en-US" dirty="0" smtClean="0"/>
              <a:t>Spire | </a:t>
            </a:r>
            <a:r>
              <a:rPr lang="en-US" dirty="0"/>
              <a:t>DOE Furnace </a:t>
            </a:r>
            <a:r>
              <a:rPr lang="en-US" dirty="0" smtClean="0"/>
              <a:t>Rule</a:t>
            </a:r>
            <a:endParaRPr lang="en-US" dirty="0"/>
          </a:p>
        </p:txBody>
      </p:sp>
      <p:sp>
        <p:nvSpPr>
          <p:cNvPr id="9" name="Slide Number Placeholder 3"/>
          <p:cNvSpPr>
            <a:spLocks noGrp="1"/>
          </p:cNvSpPr>
          <p:nvPr>
            <p:ph type="sldNum" sz="quarter" idx="4"/>
          </p:nvPr>
        </p:nvSpPr>
        <p:spPr>
          <a:xfrm>
            <a:off x="342989" y="6400801"/>
            <a:ext cx="226373" cy="365125"/>
          </a:xfrm>
        </p:spPr>
        <p:txBody>
          <a:bodyPr/>
          <a:lstStyle/>
          <a:p>
            <a:fld id="{454D28B7-E2DB-4A18-AF62-CF4315EB4020}" type="slidenum">
              <a:rPr lang="en-US" smtClean="0"/>
              <a:pPr/>
              <a:t>11</a:t>
            </a:fld>
            <a:endParaRPr lang="en-US" dirty="0"/>
          </a:p>
        </p:txBody>
      </p:sp>
    </p:spTree>
    <p:extLst>
      <p:ext uri="{BB962C8B-B14F-4D97-AF65-F5344CB8AC3E}">
        <p14:creationId xmlns:p14="http://schemas.microsoft.com/office/powerpoint/2010/main" val="645475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dirty="0" smtClean="0"/>
              <a:t>DOE’s TECHNICAL ANALYSIS CONTAINS CRITICAL FLAWS</a:t>
            </a:r>
            <a:endParaRPr lang="en-US" sz="2400" b="1" dirty="0"/>
          </a:p>
        </p:txBody>
      </p:sp>
      <p:sp>
        <p:nvSpPr>
          <p:cNvPr id="3" name="Footer Placeholder 2"/>
          <p:cNvSpPr>
            <a:spLocks noGrp="1"/>
          </p:cNvSpPr>
          <p:nvPr>
            <p:ph type="ftr" sz="quarter" idx="3"/>
          </p:nvPr>
        </p:nvSpPr>
        <p:spPr/>
        <p:txBody>
          <a:bodyPr/>
          <a:lstStyle/>
          <a:p>
            <a:r>
              <a:rPr lang="en-US" dirty="0" smtClean="0"/>
              <a:t>Spire | DOE Furnace Rule</a:t>
            </a:r>
            <a:endParaRPr lang="en-US" dirty="0"/>
          </a:p>
        </p:txBody>
      </p:sp>
      <p:sp>
        <p:nvSpPr>
          <p:cNvPr id="4" name="Slide Number Placeholder 3"/>
          <p:cNvSpPr>
            <a:spLocks noGrp="1"/>
          </p:cNvSpPr>
          <p:nvPr>
            <p:ph type="sldNum" sz="quarter" idx="4"/>
          </p:nvPr>
        </p:nvSpPr>
        <p:spPr/>
        <p:txBody>
          <a:bodyPr/>
          <a:lstStyle/>
          <a:p>
            <a:fld id="{454D28B7-E2DB-4A18-AF62-CF4315EB4020}" type="slidenum">
              <a:rPr lang="en-US" smtClean="0"/>
              <a:pPr/>
              <a:t>12</a:t>
            </a:fld>
            <a:endParaRPr lang="en-US" dirty="0"/>
          </a:p>
        </p:txBody>
      </p:sp>
    </p:spTree>
    <p:extLst>
      <p:ext uri="{BB962C8B-B14F-4D97-AF65-F5344CB8AC3E}">
        <p14:creationId xmlns:p14="http://schemas.microsoft.com/office/powerpoint/2010/main" val="1380510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solidFill>
                  <a:schemeClr val="accent1"/>
                </a:solidFill>
              </a:rPr>
              <a:t>DOE’s Technical Analysis is Flawed</a:t>
            </a:r>
            <a:endParaRPr lang="en-US" sz="2400" dirty="0">
              <a:solidFill>
                <a:schemeClr val="accent1"/>
              </a:solidFill>
            </a:endParaRPr>
          </a:p>
        </p:txBody>
      </p:sp>
      <p:sp>
        <p:nvSpPr>
          <p:cNvPr id="7" name="Content Placeholder 6"/>
          <p:cNvSpPr>
            <a:spLocks noGrp="1"/>
          </p:cNvSpPr>
          <p:nvPr>
            <p:ph idx="1"/>
          </p:nvPr>
        </p:nvSpPr>
        <p:spPr>
          <a:xfrm>
            <a:off x="356235" y="1091565"/>
            <a:ext cx="8455639" cy="4685320"/>
          </a:xfrm>
        </p:spPr>
        <p:txBody>
          <a:bodyPr/>
          <a:lstStyle/>
          <a:p>
            <a:pPr marL="0" lvl="1" indent="0">
              <a:buNone/>
            </a:pPr>
            <a:r>
              <a:rPr lang="en-US" sz="2000" dirty="0" smtClean="0"/>
              <a:t>There are significant </a:t>
            </a:r>
            <a:r>
              <a:rPr lang="en-US" sz="2000" dirty="0"/>
              <a:t>flaws in the science and data </a:t>
            </a:r>
            <a:r>
              <a:rPr lang="en-US" sz="2000" dirty="0" smtClean="0"/>
              <a:t>DOE utilized </a:t>
            </a:r>
            <a:r>
              <a:rPr lang="en-US" sz="2000" dirty="0"/>
              <a:t>to economically justify the rule. </a:t>
            </a:r>
            <a:r>
              <a:rPr lang="en-US" sz="2000" dirty="0" smtClean="0"/>
              <a:t> DOE relies </a:t>
            </a:r>
            <a:r>
              <a:rPr lang="en-US" sz="2000" dirty="0"/>
              <a:t>upon faulty analytics and assumptions to support a national standard for residential furnaces</a:t>
            </a:r>
            <a:r>
              <a:rPr lang="en-US" sz="2000" dirty="0" smtClean="0"/>
              <a:t>.</a:t>
            </a:r>
          </a:p>
          <a:p>
            <a:pPr marL="0" lvl="1" indent="0">
              <a:buNone/>
            </a:pPr>
            <a:endParaRPr lang="en-US" sz="2000" dirty="0"/>
          </a:p>
          <a:p>
            <a:r>
              <a:rPr lang="en-US" dirty="0" smtClean="0"/>
              <a:t>Non-transparent.  DOE </a:t>
            </a:r>
            <a:r>
              <a:rPr lang="en-US" dirty="0"/>
              <a:t>analysis relies on methodologies that are proprietary or otherwise outside the public domain</a:t>
            </a:r>
          </a:p>
          <a:p>
            <a:r>
              <a:rPr lang="en-US" dirty="0" smtClean="0"/>
              <a:t>Underestimated </a:t>
            </a:r>
            <a:r>
              <a:rPr lang="en-US" dirty="0"/>
              <a:t>equipment costs</a:t>
            </a:r>
          </a:p>
          <a:p>
            <a:r>
              <a:rPr lang="en-US" dirty="0"/>
              <a:t>Overestimated equipment life</a:t>
            </a:r>
          </a:p>
          <a:p>
            <a:r>
              <a:rPr lang="en-US" dirty="0" smtClean="0"/>
              <a:t>Overestimated savings</a:t>
            </a:r>
          </a:p>
          <a:p>
            <a:r>
              <a:rPr lang="en-US" dirty="0"/>
              <a:t>Underestimated adverse impacts from fuel switching. </a:t>
            </a:r>
          </a:p>
          <a:p>
            <a:r>
              <a:rPr lang="en-US" dirty="0"/>
              <a:t>Improper use of discount rates</a:t>
            </a:r>
          </a:p>
          <a:p>
            <a:pPr marL="228600" lvl="2"/>
            <a:endParaRPr lang="en-US" sz="1800" dirty="0" smtClean="0"/>
          </a:p>
          <a:p>
            <a:pPr marL="0" lvl="2" indent="0">
              <a:buNone/>
            </a:pPr>
            <a:r>
              <a:rPr lang="en-US" sz="1800" dirty="0"/>
              <a:t>Data shows that the </a:t>
            </a:r>
            <a:r>
              <a:rPr lang="en-US" sz="1800" b="1" dirty="0"/>
              <a:t>furnace market is working properly without a rule</a:t>
            </a:r>
            <a:r>
              <a:rPr lang="en-US" sz="1800" dirty="0"/>
              <a:t>. Consumers that should be purchasing condensing furnaces because it makes economic sense for where </a:t>
            </a:r>
            <a:r>
              <a:rPr lang="en-US" sz="1800" dirty="0" smtClean="0"/>
              <a:t>and how they live.   </a:t>
            </a:r>
            <a:endParaRPr lang="en-US" sz="1800" dirty="0"/>
          </a:p>
          <a:p>
            <a:pPr marL="228600" lvl="2"/>
            <a:endParaRPr lang="en-US" sz="1800" dirty="0" smtClean="0"/>
          </a:p>
          <a:p>
            <a:endParaRPr lang="en-US" dirty="0"/>
          </a:p>
          <a:p>
            <a:pPr marL="0" indent="0">
              <a:buNone/>
            </a:pPr>
            <a:endParaRPr lang="en-US" dirty="0"/>
          </a:p>
        </p:txBody>
      </p:sp>
      <p:sp>
        <p:nvSpPr>
          <p:cNvPr id="8" name="Footer Placeholder 2"/>
          <p:cNvSpPr>
            <a:spLocks noGrp="1"/>
          </p:cNvSpPr>
          <p:nvPr>
            <p:ph type="ftr" sz="quarter" idx="3"/>
          </p:nvPr>
        </p:nvSpPr>
        <p:spPr>
          <a:xfrm>
            <a:off x="711687" y="6400801"/>
            <a:ext cx="7606892" cy="365125"/>
          </a:xfrm>
        </p:spPr>
        <p:txBody>
          <a:bodyPr/>
          <a:lstStyle/>
          <a:p>
            <a:r>
              <a:rPr lang="en-US" dirty="0" smtClean="0"/>
              <a:t>Spire | </a:t>
            </a:r>
            <a:r>
              <a:rPr lang="en-US" dirty="0"/>
              <a:t>DOE Furnace </a:t>
            </a:r>
            <a:r>
              <a:rPr lang="en-US" dirty="0" smtClean="0"/>
              <a:t>Rule</a:t>
            </a:r>
            <a:endParaRPr lang="en-US" dirty="0"/>
          </a:p>
        </p:txBody>
      </p:sp>
      <p:sp>
        <p:nvSpPr>
          <p:cNvPr id="9" name="Slide Number Placeholder 3"/>
          <p:cNvSpPr>
            <a:spLocks noGrp="1"/>
          </p:cNvSpPr>
          <p:nvPr>
            <p:ph type="sldNum" sz="quarter" idx="4"/>
          </p:nvPr>
        </p:nvSpPr>
        <p:spPr>
          <a:xfrm>
            <a:off x="342989" y="6400801"/>
            <a:ext cx="226373" cy="365125"/>
          </a:xfrm>
        </p:spPr>
        <p:txBody>
          <a:bodyPr/>
          <a:lstStyle/>
          <a:p>
            <a:fld id="{454D28B7-E2DB-4A18-AF62-CF4315EB4020}" type="slidenum">
              <a:rPr lang="en-US" smtClean="0"/>
              <a:pPr/>
              <a:t>13</a:t>
            </a:fld>
            <a:endParaRPr lang="en-US" dirty="0"/>
          </a:p>
        </p:txBody>
      </p:sp>
    </p:spTree>
    <p:extLst>
      <p:ext uri="{BB962C8B-B14F-4D97-AF65-F5344CB8AC3E}">
        <p14:creationId xmlns:p14="http://schemas.microsoft.com/office/powerpoint/2010/main" val="2650056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accent1"/>
                </a:solidFill>
              </a:rPr>
              <a:t>Fuel Switching May Occur</a:t>
            </a:r>
            <a:endParaRPr lang="en-US" sz="2400" dirty="0">
              <a:solidFill>
                <a:schemeClr val="accent1"/>
              </a:solidFill>
            </a:endParaRPr>
          </a:p>
        </p:txBody>
      </p:sp>
      <p:sp>
        <p:nvSpPr>
          <p:cNvPr id="7" name="Content Placeholder 6"/>
          <p:cNvSpPr>
            <a:spLocks noGrp="1"/>
          </p:cNvSpPr>
          <p:nvPr>
            <p:ph idx="1"/>
          </p:nvPr>
        </p:nvSpPr>
        <p:spPr>
          <a:xfrm>
            <a:off x="332509" y="937186"/>
            <a:ext cx="8597759" cy="1010368"/>
          </a:xfrm>
        </p:spPr>
        <p:txBody>
          <a:bodyPr/>
          <a:lstStyle/>
          <a:p>
            <a:pPr marL="0" lvl="1" indent="0">
              <a:buNone/>
            </a:pPr>
            <a:r>
              <a:rPr lang="en-US" sz="2000" dirty="0" smtClean="0"/>
              <a:t>As consumers are burdened with the challenges and costs to install condensing furnaces, fuel switching will become a consideration for consumers looking to reduce installation costs.</a:t>
            </a:r>
          </a:p>
          <a:p>
            <a:pPr>
              <a:lnSpc>
                <a:spcPct val="80000"/>
              </a:lnSpc>
            </a:pPr>
            <a:endParaRPr lang="en-US" altLang="en-US" dirty="0" smtClean="0"/>
          </a:p>
          <a:p>
            <a:pPr>
              <a:lnSpc>
                <a:spcPct val="80000"/>
              </a:lnSpc>
            </a:pPr>
            <a:endParaRPr lang="en-US" dirty="0"/>
          </a:p>
          <a:p>
            <a:pPr>
              <a:lnSpc>
                <a:spcPct val="80000"/>
              </a:lnSpc>
            </a:pPr>
            <a:endParaRPr lang="en-US" altLang="en-US" dirty="0" smtClean="0"/>
          </a:p>
        </p:txBody>
      </p:sp>
      <p:sp>
        <p:nvSpPr>
          <p:cNvPr id="8" name="Footer Placeholder 2"/>
          <p:cNvSpPr>
            <a:spLocks noGrp="1"/>
          </p:cNvSpPr>
          <p:nvPr>
            <p:ph type="ftr" sz="quarter" idx="3"/>
          </p:nvPr>
        </p:nvSpPr>
        <p:spPr>
          <a:xfrm>
            <a:off x="711687" y="6400801"/>
            <a:ext cx="7606892" cy="365125"/>
          </a:xfrm>
        </p:spPr>
        <p:txBody>
          <a:bodyPr/>
          <a:lstStyle/>
          <a:p>
            <a:r>
              <a:rPr lang="en-US" dirty="0" smtClean="0"/>
              <a:t>Spire | </a:t>
            </a:r>
            <a:r>
              <a:rPr lang="en-US" dirty="0"/>
              <a:t>DOE Furnace </a:t>
            </a:r>
            <a:r>
              <a:rPr lang="en-US" dirty="0" smtClean="0"/>
              <a:t>Rule</a:t>
            </a:r>
            <a:endParaRPr lang="en-US" dirty="0"/>
          </a:p>
        </p:txBody>
      </p:sp>
      <p:sp>
        <p:nvSpPr>
          <p:cNvPr id="9" name="Slide Number Placeholder 3"/>
          <p:cNvSpPr>
            <a:spLocks noGrp="1"/>
          </p:cNvSpPr>
          <p:nvPr>
            <p:ph type="sldNum" sz="quarter" idx="4"/>
          </p:nvPr>
        </p:nvSpPr>
        <p:spPr>
          <a:xfrm>
            <a:off x="342989" y="6400801"/>
            <a:ext cx="226373" cy="365125"/>
          </a:xfrm>
        </p:spPr>
        <p:txBody>
          <a:bodyPr/>
          <a:lstStyle/>
          <a:p>
            <a:fld id="{454D28B7-E2DB-4A18-AF62-CF4315EB4020}" type="slidenum">
              <a:rPr lang="en-US" smtClean="0"/>
              <a:pPr/>
              <a:t>14</a:t>
            </a:fld>
            <a:endParaRPr lang="en-US" dirty="0"/>
          </a:p>
        </p:txBody>
      </p:sp>
      <p:pic>
        <p:nvPicPr>
          <p:cNvPr id="11" name="Picture 10"/>
          <p:cNvPicPr/>
          <p:nvPr/>
        </p:nvPicPr>
        <p:blipFill rotWithShape="1">
          <a:blip r:embed="rId3"/>
          <a:srcRect l="49552" t="11559" r="21424" b="35028"/>
          <a:stretch/>
        </p:blipFill>
        <p:spPr bwMode="auto">
          <a:xfrm>
            <a:off x="4740621" y="1959429"/>
            <a:ext cx="4118371" cy="4295328"/>
          </a:xfrm>
          <a:prstGeom prst="rect">
            <a:avLst/>
          </a:prstGeom>
          <a:ln w="15875" cmpd="sng">
            <a:solidFill>
              <a:schemeClr val="tx1"/>
            </a:solidFill>
          </a:ln>
          <a:extLst>
            <a:ext uri="{53640926-AAD7-44D8-BBD7-CCE9431645EC}">
              <a14:shadowObscured xmlns:a14="http://schemas.microsoft.com/office/drawing/2010/main"/>
            </a:ext>
          </a:extLst>
        </p:spPr>
      </p:pic>
      <p:sp>
        <p:nvSpPr>
          <p:cNvPr id="12" name="Line 4"/>
          <p:cNvSpPr>
            <a:spLocks noChangeShapeType="1"/>
          </p:cNvSpPr>
          <p:nvPr/>
        </p:nvSpPr>
        <p:spPr bwMode="auto">
          <a:xfrm flipH="1">
            <a:off x="6883417" y="5886708"/>
            <a:ext cx="3810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 name="Freeform 5"/>
          <p:cNvSpPr>
            <a:spLocks/>
          </p:cNvSpPr>
          <p:nvPr/>
        </p:nvSpPr>
        <p:spPr bwMode="auto">
          <a:xfrm>
            <a:off x="4473053" y="5886708"/>
            <a:ext cx="441325" cy="7938"/>
          </a:xfrm>
          <a:custGeom>
            <a:avLst/>
            <a:gdLst>
              <a:gd name="T0" fmla="*/ 0 w 278"/>
              <a:gd name="T1" fmla="*/ 7938 h 5"/>
              <a:gd name="T2" fmla="*/ 441325 w 278"/>
              <a:gd name="T3" fmla="*/ 0 h 5"/>
              <a:gd name="T4" fmla="*/ 0 60000 65536"/>
              <a:gd name="T5" fmla="*/ 0 60000 65536"/>
            </a:gdLst>
            <a:ahLst/>
            <a:cxnLst>
              <a:cxn ang="T4">
                <a:pos x="T0" y="T1"/>
              </a:cxn>
              <a:cxn ang="T5">
                <a:pos x="T2" y="T3"/>
              </a:cxn>
            </a:cxnLst>
            <a:rect l="0" t="0" r="r" b="b"/>
            <a:pathLst>
              <a:path w="278" h="5">
                <a:moveTo>
                  <a:pt x="0" y="5"/>
                </a:moveTo>
                <a:lnTo>
                  <a:pt x="278" y="0"/>
                </a:lnTo>
              </a:path>
            </a:pathLst>
          </a:custGeom>
          <a:noFill/>
          <a:ln w="508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Rectangle 13"/>
          <p:cNvSpPr/>
          <p:nvPr/>
        </p:nvSpPr>
        <p:spPr>
          <a:xfrm>
            <a:off x="4740621" y="6276441"/>
            <a:ext cx="3402902" cy="461665"/>
          </a:xfrm>
          <a:prstGeom prst="rect">
            <a:avLst/>
          </a:prstGeom>
        </p:spPr>
        <p:txBody>
          <a:bodyPr wrap="square">
            <a:spAutoFit/>
          </a:bodyPr>
          <a:lstStyle/>
          <a:p>
            <a:r>
              <a:rPr lang="en-US" sz="800" dirty="0"/>
              <a:t>http://</a:t>
            </a:r>
            <a:r>
              <a:rPr lang="en-US" sz="800" dirty="0" smtClean="0"/>
              <a:t>www.pulte.com/communities/MO/town-and-country/TheEstatesatTownandCountryCrossin/home-features/682913/Stockton.aspx</a:t>
            </a:r>
            <a:r>
              <a:rPr lang="en-US" sz="800" dirty="0"/>
              <a:t>#.V5YfK2Ao670</a:t>
            </a:r>
          </a:p>
        </p:txBody>
      </p:sp>
      <p:sp>
        <p:nvSpPr>
          <p:cNvPr id="15" name="Content Placeholder 6"/>
          <p:cNvSpPr txBox="1">
            <a:spLocks/>
          </p:cNvSpPr>
          <p:nvPr/>
        </p:nvSpPr>
        <p:spPr>
          <a:xfrm>
            <a:off x="292139" y="1829845"/>
            <a:ext cx="4227819" cy="4685320"/>
          </a:xfrm>
          <a:prstGeom prst="rect">
            <a:avLst/>
          </a:prstGeom>
        </p:spPr>
        <p:txBody>
          <a:bodyPr vert="horz" lIns="0" tIns="0" rIns="0" bIns="0" rtlCol="0">
            <a:noAutofit/>
          </a:bodyPr>
          <a:lstStyle>
            <a:lvl1pPr marL="228600" indent="-228600" algn="l" defTabSz="457200" rtl="0" eaLnBrk="1" latinLnBrk="0" hangingPunct="1">
              <a:spcBef>
                <a:spcPts val="600"/>
              </a:spcBef>
              <a:buFont typeface="Arial"/>
              <a:buChar char="•"/>
              <a:defRPr sz="1800" kern="1200">
                <a:solidFill>
                  <a:srgbClr val="666666"/>
                </a:solidFill>
                <a:latin typeface="+mn-lt"/>
                <a:ea typeface="+mn-ea"/>
                <a:cs typeface="+mn-cs"/>
              </a:defRPr>
            </a:lvl1pPr>
            <a:lvl2pPr marL="457200" indent="-228600" algn="l" defTabSz="457200" rtl="0" eaLnBrk="1" latinLnBrk="0" hangingPunct="1">
              <a:spcBef>
                <a:spcPts val="600"/>
              </a:spcBef>
              <a:buFont typeface="Arial"/>
              <a:buChar char="–"/>
              <a:defRPr sz="1600" kern="1200">
                <a:solidFill>
                  <a:srgbClr val="666666"/>
                </a:solidFill>
                <a:latin typeface="+mn-lt"/>
                <a:ea typeface="+mn-ea"/>
                <a:cs typeface="+mn-cs"/>
              </a:defRPr>
            </a:lvl2pPr>
            <a:lvl3pPr marL="685800" indent="-228600" algn="l" defTabSz="457200" rtl="0" eaLnBrk="1" latinLnBrk="0" hangingPunct="1">
              <a:spcBef>
                <a:spcPts val="600"/>
              </a:spcBef>
              <a:buFont typeface="Arial"/>
              <a:buChar char="•"/>
              <a:defRPr sz="1400" kern="1200">
                <a:solidFill>
                  <a:srgbClr val="666666"/>
                </a:solidFill>
                <a:latin typeface="+mn-lt"/>
                <a:ea typeface="+mn-ea"/>
                <a:cs typeface="+mn-cs"/>
              </a:defRPr>
            </a:lvl3pPr>
            <a:lvl4pPr marL="914400" indent="-228600" algn="l" defTabSz="457200" rtl="0" eaLnBrk="1" latinLnBrk="0" hangingPunct="1">
              <a:spcBef>
                <a:spcPts val="600"/>
              </a:spcBef>
              <a:buFont typeface="Arial"/>
              <a:buChar char="–"/>
              <a:defRPr sz="1400" kern="1200">
                <a:solidFill>
                  <a:srgbClr val="666666"/>
                </a:solidFill>
                <a:latin typeface="+mn-lt"/>
                <a:ea typeface="+mn-ea"/>
                <a:cs typeface="+mn-cs"/>
              </a:defRPr>
            </a:lvl4pPr>
            <a:lvl5pPr marL="1143000" indent="-228600" algn="l" defTabSz="457200" rtl="0" eaLnBrk="1" latinLnBrk="0" hangingPunct="1">
              <a:spcBef>
                <a:spcPts val="600"/>
              </a:spcBef>
              <a:buFont typeface="Arial"/>
              <a:buChar char="»"/>
              <a:defRPr sz="1400" kern="1200" baseline="0">
                <a:solidFill>
                  <a:srgbClr val="666666"/>
                </a:solidFill>
                <a:latin typeface="+mn-lt"/>
                <a:ea typeface="+mn-ea"/>
                <a:cs typeface="+mn-cs"/>
              </a:defRPr>
            </a:lvl5pPr>
            <a:lvl6pPr marL="1371600" indent="-228600" algn="l" defTabSz="457200" rtl="0" eaLnBrk="1" latinLnBrk="0" hangingPunct="1">
              <a:spcBef>
                <a:spcPts val="600"/>
              </a:spcBef>
              <a:buFont typeface="Arial"/>
              <a:buChar char="•"/>
              <a:tabLst/>
              <a:defRPr sz="1200" kern="1200">
                <a:solidFill>
                  <a:schemeClr val="tx1"/>
                </a:solidFill>
                <a:latin typeface="+mn-lt"/>
                <a:ea typeface="+mn-ea"/>
                <a:cs typeface="+mn-cs"/>
              </a:defRPr>
            </a:lvl6pPr>
            <a:lvl7pPr marL="0" indent="0" algn="l" defTabSz="457200" rtl="0" eaLnBrk="1" latinLnBrk="0" hangingPunct="1">
              <a:spcBef>
                <a:spcPts val="600"/>
              </a:spcBef>
              <a:buFont typeface="Arial"/>
              <a:buNone/>
              <a:defRPr sz="1200" i="1"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Font typeface="Arial"/>
              <a:buNone/>
            </a:pPr>
            <a:endParaRPr lang="en-US" sz="2000" dirty="0" smtClean="0"/>
          </a:p>
          <a:p>
            <a:pPr marL="228600" lvl="2">
              <a:lnSpc>
                <a:spcPct val="80000"/>
              </a:lnSpc>
            </a:pPr>
            <a:r>
              <a:rPr lang="en-US" sz="1800" dirty="0"/>
              <a:t>Spire believes that much more massive gas to electric fuel switching is likely; enough to shift DOE’s cost effectiveness </a:t>
            </a:r>
            <a:r>
              <a:rPr lang="en-US" sz="1800" dirty="0" smtClean="0"/>
              <a:t>from </a:t>
            </a:r>
            <a:r>
              <a:rPr lang="en-US" sz="1800" dirty="0"/>
              <a:t>positive to negative. </a:t>
            </a:r>
          </a:p>
          <a:p>
            <a:pPr marL="228600" lvl="2">
              <a:lnSpc>
                <a:spcPct val="80000"/>
              </a:lnSpc>
            </a:pPr>
            <a:endParaRPr lang="en-US" altLang="en-US" sz="1800" dirty="0"/>
          </a:p>
          <a:p>
            <a:pPr marL="228600" lvl="2">
              <a:lnSpc>
                <a:spcPct val="80000"/>
              </a:lnSpc>
            </a:pPr>
            <a:r>
              <a:rPr lang="en-US" sz="1800" dirty="0"/>
              <a:t>Changing to electric space heating alternatives impacts water heaters that typically share vents with non-condensing furnaces. </a:t>
            </a:r>
            <a:endParaRPr lang="en-US" altLang="en-US" sz="1800" dirty="0"/>
          </a:p>
          <a:p>
            <a:pPr marL="228600" lvl="2">
              <a:lnSpc>
                <a:spcPct val="80000"/>
              </a:lnSpc>
            </a:pPr>
            <a:endParaRPr lang="en-US" altLang="en-US" sz="1800" dirty="0"/>
          </a:p>
          <a:p>
            <a:pPr marL="228600" lvl="2">
              <a:lnSpc>
                <a:spcPct val="80000"/>
              </a:lnSpc>
            </a:pPr>
            <a:r>
              <a:rPr lang="en-US" altLang="en-US" sz="1800" dirty="0"/>
              <a:t>Homebuilders:  The nations third largest homebuilder with 17,196 home closing in 2015 has already shifted to electric water </a:t>
            </a:r>
            <a:r>
              <a:rPr lang="en-US" altLang="en-US" sz="1800" dirty="0" smtClean="0"/>
              <a:t>heaters (see home sell sheet).</a:t>
            </a:r>
            <a:endParaRPr lang="en-US" altLang="en-US" sz="1800" dirty="0"/>
          </a:p>
          <a:p>
            <a:pPr marL="228600" lvl="2">
              <a:lnSpc>
                <a:spcPct val="80000"/>
              </a:lnSpc>
            </a:pPr>
            <a:endParaRPr lang="en-US" sz="1800" dirty="0" smtClean="0"/>
          </a:p>
          <a:p>
            <a:pPr marL="0" indent="0">
              <a:buFont typeface="Arial"/>
              <a:buNone/>
            </a:pPr>
            <a:endParaRPr lang="en-US" dirty="0"/>
          </a:p>
        </p:txBody>
      </p:sp>
    </p:spTree>
    <p:extLst>
      <p:ext uri="{BB962C8B-B14F-4D97-AF65-F5344CB8AC3E}">
        <p14:creationId xmlns:p14="http://schemas.microsoft.com/office/powerpoint/2010/main" val="2177846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accent1"/>
                </a:solidFill>
              </a:rPr>
              <a:t>Furnace Standard Background</a:t>
            </a:r>
            <a:endParaRPr lang="en-US" sz="2400" dirty="0">
              <a:solidFill>
                <a:schemeClr val="accent1"/>
              </a:solidFill>
            </a:endParaRPr>
          </a:p>
        </p:txBody>
      </p:sp>
      <p:sp>
        <p:nvSpPr>
          <p:cNvPr id="7" name="Content Placeholder 6"/>
          <p:cNvSpPr>
            <a:spLocks noGrp="1"/>
          </p:cNvSpPr>
          <p:nvPr>
            <p:ph idx="1"/>
          </p:nvPr>
        </p:nvSpPr>
        <p:spPr>
          <a:xfrm>
            <a:off x="356235" y="1091564"/>
            <a:ext cx="8455639" cy="5290185"/>
          </a:xfrm>
        </p:spPr>
        <p:txBody>
          <a:bodyPr/>
          <a:lstStyle/>
          <a:p>
            <a:pPr marL="0" lvl="1" indent="0">
              <a:buNone/>
            </a:pPr>
            <a:r>
              <a:rPr lang="en-US" sz="2000" dirty="0" smtClean="0"/>
              <a:t>Appliance standards have a long history starting at state levels and advancing to the national level in the mid 1970’s.</a:t>
            </a:r>
          </a:p>
          <a:p>
            <a:pPr>
              <a:lnSpc>
                <a:spcPct val="80000"/>
              </a:lnSpc>
            </a:pPr>
            <a:endParaRPr lang="en-US" altLang="en-US" dirty="0" smtClean="0"/>
          </a:p>
          <a:p>
            <a:pPr>
              <a:lnSpc>
                <a:spcPct val="80000"/>
              </a:lnSpc>
            </a:pPr>
            <a:r>
              <a:rPr lang="en-US" altLang="en-US" sz="1600" dirty="0" smtClean="0"/>
              <a:t>December 2007:  Energy </a:t>
            </a:r>
            <a:r>
              <a:rPr lang="en-US" altLang="en-US" sz="1600" dirty="0"/>
              <a:t>Independence and Security Act of 2007 (EISA</a:t>
            </a:r>
            <a:r>
              <a:rPr lang="en-US" altLang="en-US" sz="1600" dirty="0" smtClean="0"/>
              <a:t>)</a:t>
            </a:r>
            <a:r>
              <a:rPr lang="en-US" altLang="en-US" dirty="0" smtClean="0"/>
              <a:t> </a:t>
            </a:r>
          </a:p>
          <a:p>
            <a:r>
              <a:rPr lang="en-US" altLang="en-US" sz="1600" dirty="0" smtClean="0"/>
              <a:t>January 2010: “Interested persons” submitted a joint proposal to DOE for expedited energy efficiency standards for furnaces</a:t>
            </a:r>
          </a:p>
          <a:p>
            <a:r>
              <a:rPr lang="en-US" sz="1600" dirty="0" smtClean="0"/>
              <a:t>June 2010:  DOE proposed Direct Final Rule (90</a:t>
            </a:r>
            <a:r>
              <a:rPr lang="en-US" sz="1600" dirty="0"/>
              <a:t>% AFUE for northern </a:t>
            </a:r>
            <a:r>
              <a:rPr lang="en-US" sz="1600" dirty="0" smtClean="0"/>
              <a:t>states) and Notice of Proposed Rulemaking (NOPR) for a regional residential furnace standard</a:t>
            </a:r>
          </a:p>
          <a:p>
            <a:r>
              <a:rPr lang="en-US" sz="1600" dirty="0" smtClean="0"/>
              <a:t>October 2011 DOE finalizes DFR despite “adverse comments” from numerous groups</a:t>
            </a:r>
          </a:p>
          <a:p>
            <a:r>
              <a:rPr lang="en-US" sz="1600" dirty="0" smtClean="0"/>
              <a:t>December 2011:  American Public Gas Association appealed October 2011 DFR in the DC Circuit</a:t>
            </a:r>
          </a:p>
          <a:p>
            <a:r>
              <a:rPr lang="en-US" sz="1600" dirty="0" smtClean="0"/>
              <a:t>March 2014:  Parties settle and vacate DFR and remand back to DOE for NOPR</a:t>
            </a:r>
          </a:p>
          <a:p>
            <a:r>
              <a:rPr lang="en-US" sz="1600" dirty="0" smtClean="0"/>
              <a:t>March 2015:  DOE published NOPR for a nationwide 92% standard</a:t>
            </a:r>
          </a:p>
          <a:p>
            <a:r>
              <a:rPr lang="en-US" sz="1600" dirty="0" smtClean="0"/>
              <a:t>June 2015:  145 comments filed, many adverse</a:t>
            </a:r>
          </a:p>
          <a:p>
            <a:r>
              <a:rPr lang="en-US" sz="1600" dirty="0" smtClean="0"/>
              <a:t>September 2016:  DOE published a Supplemental Notice of Public Rulemaking (SNOPR) with comments due November 22, 2016 </a:t>
            </a:r>
            <a:endParaRPr lang="en-US" sz="1600" dirty="0"/>
          </a:p>
        </p:txBody>
      </p:sp>
      <p:sp>
        <p:nvSpPr>
          <p:cNvPr id="8" name="Footer Placeholder 2"/>
          <p:cNvSpPr>
            <a:spLocks noGrp="1"/>
          </p:cNvSpPr>
          <p:nvPr>
            <p:ph type="ftr" sz="quarter" idx="3"/>
          </p:nvPr>
        </p:nvSpPr>
        <p:spPr>
          <a:xfrm>
            <a:off x="711687" y="6400801"/>
            <a:ext cx="7606892" cy="365125"/>
          </a:xfrm>
        </p:spPr>
        <p:txBody>
          <a:bodyPr/>
          <a:lstStyle/>
          <a:p>
            <a:r>
              <a:rPr lang="en-US" dirty="0" smtClean="0"/>
              <a:t>Spire | </a:t>
            </a:r>
            <a:r>
              <a:rPr lang="en-US" dirty="0"/>
              <a:t>DOE Furnace </a:t>
            </a:r>
            <a:r>
              <a:rPr lang="en-US" dirty="0" smtClean="0"/>
              <a:t>Rule</a:t>
            </a:r>
            <a:endParaRPr lang="en-US" dirty="0"/>
          </a:p>
        </p:txBody>
      </p:sp>
      <p:sp>
        <p:nvSpPr>
          <p:cNvPr id="9" name="Slide Number Placeholder 3"/>
          <p:cNvSpPr>
            <a:spLocks noGrp="1"/>
          </p:cNvSpPr>
          <p:nvPr>
            <p:ph type="sldNum" sz="quarter" idx="4"/>
          </p:nvPr>
        </p:nvSpPr>
        <p:spPr>
          <a:xfrm>
            <a:off x="342989" y="6400801"/>
            <a:ext cx="226373" cy="365125"/>
          </a:xfrm>
        </p:spPr>
        <p:txBody>
          <a:bodyPr/>
          <a:lstStyle/>
          <a:p>
            <a:fld id="{454D28B7-E2DB-4A18-AF62-CF4315EB4020}" type="slidenum">
              <a:rPr lang="en-US" smtClean="0"/>
              <a:pPr/>
              <a:t>15</a:t>
            </a:fld>
            <a:endParaRPr lang="en-US" dirty="0"/>
          </a:p>
        </p:txBody>
      </p:sp>
    </p:spTree>
    <p:extLst>
      <p:ext uri="{BB962C8B-B14F-4D97-AF65-F5344CB8AC3E}">
        <p14:creationId xmlns:p14="http://schemas.microsoft.com/office/powerpoint/2010/main" val="2466857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accent1"/>
                </a:solidFill>
              </a:rPr>
              <a:t>DOE’s Analyses Produced Different Results</a:t>
            </a:r>
            <a:endParaRPr lang="en-US" sz="2400" dirty="0">
              <a:solidFill>
                <a:schemeClr val="accent1"/>
              </a:solidFill>
            </a:endParaRPr>
          </a:p>
        </p:txBody>
      </p:sp>
      <p:sp>
        <p:nvSpPr>
          <p:cNvPr id="7" name="Content Placeholder 6"/>
          <p:cNvSpPr>
            <a:spLocks noGrp="1"/>
          </p:cNvSpPr>
          <p:nvPr>
            <p:ph idx="1"/>
          </p:nvPr>
        </p:nvSpPr>
        <p:spPr>
          <a:xfrm>
            <a:off x="344386" y="1070632"/>
            <a:ext cx="8383978" cy="2100080"/>
          </a:xfrm>
        </p:spPr>
        <p:txBody>
          <a:bodyPr/>
          <a:lstStyle/>
          <a:p>
            <a:pPr marL="0" lvl="1" indent="0">
              <a:buNone/>
            </a:pPr>
            <a:r>
              <a:rPr lang="en-US" sz="2000" dirty="0" smtClean="0"/>
              <a:t>DOE economic model produced massive and unexplained </a:t>
            </a:r>
            <a:r>
              <a:rPr lang="en-US" sz="2000" dirty="0"/>
              <a:t>changes in life cycle </a:t>
            </a:r>
            <a:r>
              <a:rPr lang="en-US" sz="2000" dirty="0" smtClean="0"/>
              <a:t>costs comparing 2011, 2015 and 2016.</a:t>
            </a:r>
          </a:p>
          <a:p>
            <a:pPr marL="0" lvl="1" indent="0">
              <a:buNone/>
            </a:pPr>
            <a:endParaRPr lang="en-US" altLang="en-US" sz="2000" dirty="0"/>
          </a:p>
          <a:p>
            <a:pPr marL="228600" lvl="2"/>
            <a:r>
              <a:rPr lang="en-US" altLang="en-US" sz="1800" dirty="0" smtClean="0"/>
              <a:t>Non-public data; Complex </a:t>
            </a:r>
            <a:r>
              <a:rPr lang="en-US" altLang="en-US" sz="1800" dirty="0"/>
              <a:t>Crystal Ball </a:t>
            </a:r>
            <a:r>
              <a:rPr lang="en-US" altLang="en-US" sz="1800" dirty="0" smtClean="0"/>
              <a:t>analytics; Proprietary </a:t>
            </a:r>
            <a:r>
              <a:rPr lang="en-US" altLang="en-US" sz="1800" dirty="0"/>
              <a:t>inputs</a:t>
            </a:r>
          </a:p>
        </p:txBody>
      </p:sp>
      <p:sp>
        <p:nvSpPr>
          <p:cNvPr id="8" name="Footer Placeholder 2"/>
          <p:cNvSpPr>
            <a:spLocks noGrp="1"/>
          </p:cNvSpPr>
          <p:nvPr>
            <p:ph type="ftr" sz="quarter" idx="3"/>
          </p:nvPr>
        </p:nvSpPr>
        <p:spPr>
          <a:xfrm>
            <a:off x="711687" y="6400801"/>
            <a:ext cx="7606892" cy="365125"/>
          </a:xfrm>
        </p:spPr>
        <p:txBody>
          <a:bodyPr/>
          <a:lstStyle/>
          <a:p>
            <a:r>
              <a:rPr lang="en-US" dirty="0" smtClean="0"/>
              <a:t>Spire | </a:t>
            </a:r>
            <a:r>
              <a:rPr lang="en-US" dirty="0"/>
              <a:t>DOE Furnace </a:t>
            </a:r>
            <a:r>
              <a:rPr lang="en-US" dirty="0" smtClean="0"/>
              <a:t>Rule</a:t>
            </a:r>
            <a:endParaRPr lang="en-US" dirty="0"/>
          </a:p>
        </p:txBody>
      </p:sp>
      <p:sp>
        <p:nvSpPr>
          <p:cNvPr id="9" name="Slide Number Placeholder 3"/>
          <p:cNvSpPr>
            <a:spLocks noGrp="1"/>
          </p:cNvSpPr>
          <p:nvPr>
            <p:ph type="sldNum" sz="quarter" idx="4"/>
          </p:nvPr>
        </p:nvSpPr>
        <p:spPr>
          <a:xfrm>
            <a:off x="342989" y="6400801"/>
            <a:ext cx="226373" cy="365125"/>
          </a:xfrm>
        </p:spPr>
        <p:txBody>
          <a:bodyPr/>
          <a:lstStyle/>
          <a:p>
            <a:fld id="{454D28B7-E2DB-4A18-AF62-CF4315EB4020}" type="slidenum">
              <a:rPr lang="en-US" smtClean="0"/>
              <a:pPr/>
              <a:t>16</a:t>
            </a:fld>
            <a:endParaRPr lang="en-US" dirty="0"/>
          </a:p>
        </p:txBody>
      </p:sp>
      <p:sp>
        <p:nvSpPr>
          <p:cNvPr id="11" name="TextBox 10"/>
          <p:cNvSpPr txBox="1"/>
          <p:nvPr/>
        </p:nvSpPr>
        <p:spPr>
          <a:xfrm>
            <a:off x="498763" y="5706840"/>
            <a:ext cx="7600208" cy="577081"/>
          </a:xfrm>
          <a:prstGeom prst="rect">
            <a:avLst/>
          </a:prstGeom>
          <a:noFill/>
        </p:spPr>
        <p:txBody>
          <a:bodyPr wrap="square" rtlCol="0">
            <a:spAutoFit/>
          </a:bodyPr>
          <a:lstStyle/>
          <a:p>
            <a:r>
              <a:rPr lang="en-US" sz="1050" b="1" dirty="0" smtClean="0"/>
              <a:t>Notes:  </a:t>
            </a:r>
            <a:r>
              <a:rPr lang="en-US" sz="1050" dirty="0" smtClean="0"/>
              <a:t>2011 </a:t>
            </a:r>
            <a:r>
              <a:rPr lang="en-US" sz="1050" dirty="0"/>
              <a:t>data from EERE-2011-BT-STD-0011-0010 LCC spreadsheet, summary tab, cells K9:K58, L9:L58 &amp; AI9:AI58</a:t>
            </a:r>
          </a:p>
          <a:p>
            <a:r>
              <a:rPr lang="en-US" sz="1050" dirty="0"/>
              <a:t>2014 data from EERE-2014-BT-STD-0031-0021 LCC spreadsheet, summary tab, cells O8:O41, AE8:AE41 &amp; AT:AT41</a:t>
            </a:r>
          </a:p>
          <a:p>
            <a:r>
              <a:rPr lang="en-US" sz="1050" dirty="0"/>
              <a:t>2016 SNOPR data from LCC Results spreadsheet for cases without a kBtu/h threshold for condensing/non-condensing</a:t>
            </a:r>
          </a:p>
        </p:txBody>
      </p:sp>
      <p:pic>
        <p:nvPicPr>
          <p:cNvPr id="12" name="Picture 11"/>
          <p:cNvPicPr/>
          <p:nvPr/>
        </p:nvPicPr>
        <p:blipFill rotWithShape="1">
          <a:blip r:embed="rId3">
            <a:extLst>
              <a:ext uri="{28A0092B-C50C-407E-A947-70E740481C1C}">
                <a14:useLocalDpi xmlns:a14="http://schemas.microsoft.com/office/drawing/2010/main" val="0"/>
              </a:ext>
            </a:extLst>
          </a:blip>
          <a:srcRect b="59524"/>
          <a:stretch/>
        </p:blipFill>
        <p:spPr bwMode="auto">
          <a:xfrm>
            <a:off x="451262" y="2604528"/>
            <a:ext cx="8075221" cy="31232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8004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dirty="0" smtClean="0"/>
              <a:t>NATURAL GAS IS EFFICIENT</a:t>
            </a:r>
            <a:br>
              <a:rPr lang="en-US" sz="3200" b="1" dirty="0" smtClean="0"/>
            </a:br>
            <a:r>
              <a:rPr lang="en-US" sz="2400" b="1" dirty="0"/>
              <a:t>When used directly in homes or </a:t>
            </a:r>
            <a:r>
              <a:rPr lang="en-US" sz="2400" b="1" dirty="0" smtClean="0"/>
              <a:t>businesses, </a:t>
            </a:r>
            <a:r>
              <a:rPr lang="en-US" sz="2400" b="1" dirty="0"/>
              <a:t>natural gas is extraordinarily efficient and emits fewer greenhouse gas emissions than other leading energy </a:t>
            </a:r>
            <a:r>
              <a:rPr lang="en-US" sz="2400" b="1" dirty="0" smtClean="0"/>
              <a:t>choices</a:t>
            </a:r>
            <a:endParaRPr lang="en-US" sz="2400" b="1" dirty="0"/>
          </a:p>
        </p:txBody>
      </p:sp>
      <p:sp>
        <p:nvSpPr>
          <p:cNvPr id="3" name="Footer Placeholder 2"/>
          <p:cNvSpPr>
            <a:spLocks noGrp="1"/>
          </p:cNvSpPr>
          <p:nvPr>
            <p:ph type="ftr" sz="quarter" idx="3"/>
          </p:nvPr>
        </p:nvSpPr>
        <p:spPr/>
        <p:txBody>
          <a:bodyPr/>
          <a:lstStyle/>
          <a:p>
            <a:r>
              <a:rPr lang="en-US" dirty="0" smtClean="0"/>
              <a:t>Spire | DOE Furnace Rule</a:t>
            </a:r>
            <a:endParaRPr lang="en-US" dirty="0"/>
          </a:p>
        </p:txBody>
      </p:sp>
      <p:sp>
        <p:nvSpPr>
          <p:cNvPr id="4" name="Slide Number Placeholder 3"/>
          <p:cNvSpPr>
            <a:spLocks noGrp="1"/>
          </p:cNvSpPr>
          <p:nvPr>
            <p:ph type="sldNum" sz="quarter" idx="4"/>
          </p:nvPr>
        </p:nvSpPr>
        <p:spPr/>
        <p:txBody>
          <a:bodyPr/>
          <a:lstStyle/>
          <a:p>
            <a:fld id="{454D28B7-E2DB-4A18-AF62-CF4315EB4020}" type="slidenum">
              <a:rPr lang="en-US" smtClean="0"/>
              <a:pPr/>
              <a:t>17</a:t>
            </a:fld>
            <a:endParaRPr lang="en-US" dirty="0"/>
          </a:p>
        </p:txBody>
      </p:sp>
    </p:spTree>
    <p:extLst>
      <p:ext uri="{BB962C8B-B14F-4D97-AF65-F5344CB8AC3E}">
        <p14:creationId xmlns:p14="http://schemas.microsoft.com/office/powerpoint/2010/main" val="319743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153025" cy="3524250"/>
          </a:xfrm>
          <a:prstGeom prst="rect">
            <a:avLst/>
          </a:prstGeom>
          <a:gradFill>
            <a:gsLst>
              <a:gs pos="0">
                <a:schemeClr val="accent1">
                  <a:tint val="66000"/>
                  <a:satMod val="160000"/>
                </a:schemeClr>
              </a:gs>
              <a:gs pos="9000">
                <a:schemeClr val="accent1">
                  <a:tint val="44500"/>
                  <a:satMod val="160000"/>
                </a:schemeClr>
              </a:gs>
              <a:gs pos="100000">
                <a:schemeClr val="accent1">
                  <a:tint val="23500"/>
                  <a:satMod val="160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smtClean="0"/>
          </a:p>
        </p:txBody>
      </p:sp>
      <p:sp>
        <p:nvSpPr>
          <p:cNvPr id="6" name="Title 5"/>
          <p:cNvSpPr>
            <a:spLocks noGrp="1"/>
          </p:cNvSpPr>
          <p:nvPr>
            <p:ph type="title"/>
          </p:nvPr>
        </p:nvSpPr>
        <p:spPr>
          <a:xfrm>
            <a:off x="384255" y="712736"/>
            <a:ext cx="4261960" cy="601139"/>
          </a:xfrm>
        </p:spPr>
        <p:txBody>
          <a:bodyPr/>
          <a:lstStyle/>
          <a:p>
            <a:r>
              <a:rPr lang="en-US" b="1" dirty="0" smtClean="0">
                <a:solidFill>
                  <a:schemeClr val="accent1"/>
                </a:solidFill>
              </a:rPr>
              <a:t>Direct </a:t>
            </a:r>
            <a:r>
              <a:rPr lang="en-US" b="1" dirty="0">
                <a:solidFill>
                  <a:schemeClr val="accent1"/>
                </a:solidFill>
              </a:rPr>
              <a:t>Use of Natural Gas</a:t>
            </a:r>
            <a:r>
              <a:rPr lang="en-US" b="1" dirty="0">
                <a:solidFill>
                  <a:schemeClr val="accent3"/>
                </a:solidFill>
              </a:rPr>
              <a:t/>
            </a:r>
            <a:br>
              <a:rPr lang="en-US" b="1" dirty="0">
                <a:solidFill>
                  <a:schemeClr val="accent3"/>
                </a:solidFill>
              </a:rPr>
            </a:br>
            <a:endParaRPr lang="en-US" b="1" dirty="0">
              <a:solidFill>
                <a:schemeClr val="accent1"/>
              </a:solidFill>
            </a:endParaRPr>
          </a:p>
        </p:txBody>
      </p:sp>
      <p:sp>
        <p:nvSpPr>
          <p:cNvPr id="7" name="Content Placeholder 6"/>
          <p:cNvSpPr>
            <a:spLocks noGrp="1"/>
          </p:cNvSpPr>
          <p:nvPr>
            <p:ph idx="1"/>
          </p:nvPr>
        </p:nvSpPr>
        <p:spPr>
          <a:xfrm>
            <a:off x="384254" y="1348740"/>
            <a:ext cx="4272915" cy="1899285"/>
          </a:xfrm>
        </p:spPr>
        <p:txBody>
          <a:bodyPr/>
          <a:lstStyle/>
          <a:p>
            <a:pPr marL="0" indent="0">
              <a:buNone/>
            </a:pPr>
            <a:r>
              <a:rPr lang="en-US" dirty="0" smtClean="0"/>
              <a:t>The </a:t>
            </a:r>
            <a:r>
              <a:rPr lang="en-US" dirty="0"/>
              <a:t>direct use of natural gas in America’s homes and businesses maintains about 92% of its usable energy, and a household with natural gas versus all-electric appliances produces 37% lower greenhouse gas </a:t>
            </a:r>
            <a:r>
              <a:rPr lang="en-US" dirty="0" smtClean="0"/>
              <a:t>emissions.</a:t>
            </a:r>
            <a:endParaRPr lang="en-US" dirty="0"/>
          </a:p>
        </p:txBody>
      </p:sp>
      <p:sp>
        <p:nvSpPr>
          <p:cNvPr id="5" name="Footer Placeholder 4"/>
          <p:cNvSpPr>
            <a:spLocks noGrp="1"/>
          </p:cNvSpPr>
          <p:nvPr>
            <p:ph type="ftr" sz="quarter" idx="3"/>
          </p:nvPr>
        </p:nvSpPr>
        <p:spPr/>
        <p:txBody>
          <a:bodyPr/>
          <a:lstStyle/>
          <a:p>
            <a:r>
              <a:rPr lang="en-US" dirty="0" smtClean="0"/>
              <a:t>Spire | DOE Furnace Rule</a:t>
            </a:r>
            <a:endParaRPr lang="en-US" dirty="0"/>
          </a:p>
        </p:txBody>
      </p:sp>
      <p:sp>
        <p:nvSpPr>
          <p:cNvPr id="3" name="Slide Number Placeholder 2"/>
          <p:cNvSpPr>
            <a:spLocks noGrp="1"/>
          </p:cNvSpPr>
          <p:nvPr>
            <p:ph type="sldNum" sz="quarter" idx="4"/>
          </p:nvPr>
        </p:nvSpPr>
        <p:spPr/>
        <p:txBody>
          <a:bodyPr/>
          <a:lstStyle/>
          <a:p>
            <a:fld id="{454D28B7-E2DB-4A18-AF62-CF4315EB4020}" type="slidenum">
              <a:rPr lang="en-US" smtClean="0"/>
              <a:pPr/>
              <a:t>18</a:t>
            </a:fld>
            <a:endParaRPr lang="en-US" dirty="0"/>
          </a:p>
        </p:txBody>
      </p:sp>
      <p:sp>
        <p:nvSpPr>
          <p:cNvPr id="12" name="Title 5"/>
          <p:cNvSpPr txBox="1">
            <a:spLocks/>
          </p:cNvSpPr>
          <p:nvPr/>
        </p:nvSpPr>
        <p:spPr>
          <a:xfrm>
            <a:off x="405608" y="3930486"/>
            <a:ext cx="4261960" cy="721729"/>
          </a:xfrm>
          <a:prstGeom prst="rect">
            <a:avLst/>
          </a:prstGeom>
        </p:spPr>
        <p:txBody>
          <a:bodyPr vert="horz" lIns="0" tIns="0" rIns="0" bIns="0" rtlCol="0" anchor="t">
            <a:noAutofit/>
          </a:bodyPr>
          <a:lstStyle>
            <a:lvl1pPr algn="l" defTabSz="457200" rtl="0" eaLnBrk="1" latinLnBrk="0" hangingPunct="1">
              <a:spcBef>
                <a:spcPct val="0"/>
              </a:spcBef>
              <a:buNone/>
              <a:defRPr sz="2400" kern="1200">
                <a:solidFill>
                  <a:schemeClr val="tx2"/>
                </a:solidFill>
                <a:latin typeface="+mj-lt"/>
                <a:ea typeface="+mj-ea"/>
                <a:cs typeface="+mj-cs"/>
              </a:defRPr>
            </a:lvl1pPr>
          </a:lstStyle>
          <a:p>
            <a:r>
              <a:rPr lang="en-US" b="1" dirty="0">
                <a:solidFill>
                  <a:schemeClr val="accent1"/>
                </a:solidFill>
              </a:rPr>
              <a:t>Converting to Electricity</a:t>
            </a:r>
          </a:p>
        </p:txBody>
      </p:sp>
      <p:sp>
        <p:nvSpPr>
          <p:cNvPr id="13" name="Content Placeholder 6"/>
          <p:cNvSpPr txBox="1">
            <a:spLocks/>
          </p:cNvSpPr>
          <p:nvPr/>
        </p:nvSpPr>
        <p:spPr>
          <a:xfrm>
            <a:off x="395209" y="4401840"/>
            <a:ext cx="4272915" cy="2280285"/>
          </a:xfrm>
          <a:prstGeom prst="rect">
            <a:avLst/>
          </a:prstGeom>
        </p:spPr>
        <p:txBody>
          <a:bodyPr vert="horz" lIns="0" tIns="0" rIns="0" bIns="0" rtlCol="0">
            <a:noAutofit/>
          </a:bodyPr>
          <a:lstStyle>
            <a:lvl1pPr marL="228600" indent="-228600" algn="l" defTabSz="457200" rtl="0" eaLnBrk="1" latinLnBrk="0" hangingPunct="1">
              <a:spcBef>
                <a:spcPts val="600"/>
              </a:spcBef>
              <a:buFont typeface="Arial"/>
              <a:buChar char="•"/>
              <a:defRPr sz="1800" kern="1200">
                <a:solidFill>
                  <a:srgbClr val="666666"/>
                </a:solidFill>
                <a:latin typeface="+mn-lt"/>
                <a:ea typeface="+mn-ea"/>
                <a:cs typeface="+mn-cs"/>
              </a:defRPr>
            </a:lvl1pPr>
            <a:lvl2pPr marL="457200" indent="-228600" algn="l" defTabSz="457200" rtl="0" eaLnBrk="1" latinLnBrk="0" hangingPunct="1">
              <a:spcBef>
                <a:spcPts val="600"/>
              </a:spcBef>
              <a:buFont typeface="Arial"/>
              <a:buChar char="–"/>
              <a:defRPr sz="1600" kern="1200">
                <a:solidFill>
                  <a:srgbClr val="666666"/>
                </a:solidFill>
                <a:latin typeface="+mn-lt"/>
                <a:ea typeface="+mn-ea"/>
                <a:cs typeface="+mn-cs"/>
              </a:defRPr>
            </a:lvl2pPr>
            <a:lvl3pPr marL="685800" indent="-228600" algn="l" defTabSz="457200" rtl="0" eaLnBrk="1" latinLnBrk="0" hangingPunct="1">
              <a:spcBef>
                <a:spcPts val="600"/>
              </a:spcBef>
              <a:buFont typeface="Arial"/>
              <a:buChar char="•"/>
              <a:defRPr sz="1400" kern="1200">
                <a:solidFill>
                  <a:srgbClr val="666666"/>
                </a:solidFill>
                <a:latin typeface="+mn-lt"/>
                <a:ea typeface="+mn-ea"/>
                <a:cs typeface="+mn-cs"/>
              </a:defRPr>
            </a:lvl3pPr>
            <a:lvl4pPr marL="914400" indent="-228600" algn="l" defTabSz="457200" rtl="0" eaLnBrk="1" latinLnBrk="0" hangingPunct="1">
              <a:spcBef>
                <a:spcPts val="600"/>
              </a:spcBef>
              <a:buFont typeface="Arial"/>
              <a:buChar char="–"/>
              <a:defRPr sz="1400" kern="1200">
                <a:solidFill>
                  <a:srgbClr val="666666"/>
                </a:solidFill>
                <a:latin typeface="+mn-lt"/>
                <a:ea typeface="+mn-ea"/>
                <a:cs typeface="+mn-cs"/>
              </a:defRPr>
            </a:lvl4pPr>
            <a:lvl5pPr marL="1143000" indent="-228600" algn="l" defTabSz="457200" rtl="0" eaLnBrk="1" latinLnBrk="0" hangingPunct="1">
              <a:spcBef>
                <a:spcPts val="600"/>
              </a:spcBef>
              <a:buFont typeface="Arial"/>
              <a:buChar char="»"/>
              <a:defRPr sz="1400" kern="1200" baseline="0">
                <a:solidFill>
                  <a:srgbClr val="666666"/>
                </a:solidFill>
                <a:latin typeface="+mn-lt"/>
                <a:ea typeface="+mn-ea"/>
                <a:cs typeface="+mn-cs"/>
              </a:defRPr>
            </a:lvl5pPr>
            <a:lvl6pPr marL="1371600" indent="-228600" algn="l" defTabSz="457200" rtl="0" eaLnBrk="1" latinLnBrk="0" hangingPunct="1">
              <a:spcBef>
                <a:spcPts val="600"/>
              </a:spcBef>
              <a:buFont typeface="Arial"/>
              <a:buChar char="•"/>
              <a:tabLst/>
              <a:defRPr sz="1200" kern="1200">
                <a:solidFill>
                  <a:schemeClr val="tx1"/>
                </a:solidFill>
                <a:latin typeface="+mn-lt"/>
                <a:ea typeface="+mn-ea"/>
                <a:cs typeface="+mn-cs"/>
              </a:defRPr>
            </a:lvl6pPr>
            <a:lvl7pPr marL="0" indent="0" algn="l" defTabSz="457200" rtl="0" eaLnBrk="1" latinLnBrk="0" hangingPunct="1">
              <a:spcBef>
                <a:spcPts val="600"/>
              </a:spcBef>
              <a:buFont typeface="Arial"/>
              <a:buNone/>
              <a:defRPr sz="1200" i="1"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Converting natural gas or any other fossil fuel into electricity to power comparable electric end-use products only maintains 32% of usable energy.</a:t>
            </a:r>
          </a:p>
        </p:txBody>
      </p:sp>
      <p:sp>
        <p:nvSpPr>
          <p:cNvPr id="14" name="Title 4"/>
          <p:cNvSpPr txBox="1">
            <a:spLocks/>
          </p:cNvSpPr>
          <p:nvPr/>
        </p:nvSpPr>
        <p:spPr>
          <a:xfrm>
            <a:off x="5338591" y="381492"/>
            <a:ext cx="3433164" cy="1143000"/>
          </a:xfrm>
          <a:prstGeom prst="rect">
            <a:avLst/>
          </a:prstGeom>
        </p:spPr>
        <p:txBody>
          <a:bodyPr vert="horz" lIns="0" tIns="0" rIns="0" bIns="0" rtlCol="0" anchor="t">
            <a:noAutofit/>
          </a:bodyPr>
          <a:lstStyle>
            <a:lvl1pPr algn="l" defTabSz="457200" rtl="0" eaLnBrk="1" latinLnBrk="0" hangingPunct="1">
              <a:spcBef>
                <a:spcPct val="0"/>
              </a:spcBef>
              <a:buNone/>
              <a:defRPr sz="2400" kern="1200">
                <a:solidFill>
                  <a:schemeClr val="tx2"/>
                </a:solidFill>
                <a:latin typeface="+mj-lt"/>
                <a:ea typeface="+mj-ea"/>
                <a:cs typeface="+mj-cs"/>
              </a:defRPr>
            </a:lvl1pPr>
          </a:lstStyle>
          <a:p>
            <a:r>
              <a:rPr lang="en-US" b="1" dirty="0" smtClean="0">
                <a:solidFill>
                  <a:schemeClr val="bg1"/>
                </a:solidFill>
              </a:rPr>
              <a:t>Is the Clean, </a:t>
            </a:r>
          </a:p>
          <a:p>
            <a:r>
              <a:rPr lang="en-US" b="1" dirty="0" smtClean="0">
                <a:solidFill>
                  <a:schemeClr val="bg1"/>
                </a:solidFill>
              </a:rPr>
              <a:t>Efficient Choice</a:t>
            </a:r>
            <a:endParaRPr lang="en-US" b="1" dirty="0">
              <a:solidFill>
                <a:schemeClr val="bg1"/>
              </a:solidFill>
            </a:endParaRPr>
          </a:p>
        </p:txBody>
      </p:sp>
      <p:sp>
        <p:nvSpPr>
          <p:cNvPr id="15" name="Content Placeholder 2"/>
          <p:cNvSpPr txBox="1">
            <a:spLocks/>
          </p:cNvSpPr>
          <p:nvPr/>
        </p:nvSpPr>
        <p:spPr>
          <a:xfrm>
            <a:off x="5338591" y="1631346"/>
            <a:ext cx="3219722" cy="2280905"/>
          </a:xfrm>
          <a:prstGeom prst="rect">
            <a:avLst/>
          </a:prstGeom>
        </p:spPr>
        <p:txBody>
          <a:bodyPr/>
          <a:lstStyle>
            <a:lvl1pPr marL="171450" indent="-171450" algn="l" defTabSz="457200" rtl="0" eaLnBrk="1" latinLnBrk="0" hangingPunct="1">
              <a:spcBef>
                <a:spcPct val="20000"/>
              </a:spcBef>
              <a:buClr>
                <a:schemeClr val="accent3"/>
              </a:buClr>
              <a:buFont typeface="Arial"/>
              <a:buChar char="•"/>
              <a:defRPr lang="en-US" sz="1900" kern="1200" dirty="0" smtClean="0">
                <a:solidFill>
                  <a:schemeClr val="tx1"/>
                </a:solidFill>
                <a:latin typeface="Calibri"/>
                <a:ea typeface="+mn-ea"/>
                <a:cs typeface="Calibri"/>
              </a:defRPr>
            </a:lvl1pPr>
            <a:lvl2pPr marL="630238" indent="-173038" algn="l" defTabSz="457200" rtl="0" eaLnBrk="1" latinLnBrk="0" hangingPunct="1">
              <a:spcBef>
                <a:spcPct val="20000"/>
              </a:spcBef>
              <a:buClr>
                <a:schemeClr val="accent3"/>
              </a:buClr>
              <a:buFont typeface="Arial"/>
              <a:buChar char="•"/>
              <a:defRPr sz="1900" kern="1200">
                <a:solidFill>
                  <a:schemeClr val="tx1"/>
                </a:solidFill>
                <a:latin typeface="Calibri"/>
                <a:ea typeface="+mn-ea"/>
                <a:cs typeface="Calibri"/>
              </a:defRPr>
            </a:lvl2pPr>
            <a:lvl3pPr marL="1031875" indent="-117475" algn="l" defTabSz="457200" rtl="0" eaLnBrk="1" latinLnBrk="0" hangingPunct="1">
              <a:spcBef>
                <a:spcPct val="20000"/>
              </a:spcBef>
              <a:buClr>
                <a:schemeClr val="accent3"/>
              </a:buClr>
              <a:buFont typeface="Arial"/>
              <a:buChar char="•"/>
              <a:defRPr sz="1700" kern="1200">
                <a:solidFill>
                  <a:schemeClr val="tx1"/>
                </a:solidFill>
                <a:latin typeface="Calibri"/>
                <a:ea typeface="+mn-ea"/>
                <a:cs typeface="Calibri"/>
              </a:defRPr>
            </a:lvl3pPr>
            <a:lvl4pPr marL="1489075" indent="-117475" algn="l" defTabSz="457200" rtl="0" eaLnBrk="1" latinLnBrk="0" hangingPunct="1">
              <a:spcBef>
                <a:spcPct val="20000"/>
              </a:spcBef>
              <a:buClr>
                <a:schemeClr val="accent3"/>
              </a:buClr>
              <a:buFont typeface="Arial"/>
              <a:buChar char="•"/>
              <a:defRPr sz="1500" kern="1200">
                <a:solidFill>
                  <a:schemeClr val="tx1"/>
                </a:solidFill>
                <a:latin typeface="Calibri"/>
                <a:ea typeface="+mn-ea"/>
                <a:cs typeface="Calibri"/>
              </a:defRPr>
            </a:lvl4pPr>
            <a:lvl5pPr marL="1938338" indent="-109538" algn="l" defTabSz="457200" rtl="0" eaLnBrk="1" latinLnBrk="0" hangingPunct="1">
              <a:spcBef>
                <a:spcPct val="20000"/>
              </a:spcBef>
              <a:buClr>
                <a:schemeClr val="accent3"/>
              </a:buClr>
              <a:buFont typeface="Arial"/>
              <a:buChar char="•"/>
              <a:defRPr sz="15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700" dirty="0">
                <a:solidFill>
                  <a:schemeClr val="bg1"/>
                </a:solidFill>
              </a:rPr>
              <a:t>Direct use, which can cut carbon emissions nearly in half, refers to natural gas consumed directly in appliances for heating and cooling, water heating, cooking and clothes drying.</a:t>
            </a:r>
          </a:p>
        </p:txBody>
      </p:sp>
      <p:sp>
        <p:nvSpPr>
          <p:cNvPr id="16" name="Content Placeholder 2"/>
          <p:cNvSpPr txBox="1">
            <a:spLocks/>
          </p:cNvSpPr>
          <p:nvPr/>
        </p:nvSpPr>
        <p:spPr>
          <a:xfrm>
            <a:off x="5745098" y="5268134"/>
            <a:ext cx="2770251" cy="1285717"/>
          </a:xfrm>
          <a:prstGeom prst="rect">
            <a:avLst/>
          </a:prstGeom>
        </p:spPr>
        <p:txBody>
          <a:bodyPr/>
          <a:lstStyle>
            <a:lvl1pPr marL="171450" indent="-171450" algn="l" defTabSz="457200" rtl="0" eaLnBrk="1" latinLnBrk="0" hangingPunct="1">
              <a:spcBef>
                <a:spcPct val="20000"/>
              </a:spcBef>
              <a:buClr>
                <a:schemeClr val="accent3"/>
              </a:buClr>
              <a:buFont typeface="Arial"/>
              <a:buChar char="•"/>
              <a:defRPr lang="en-US" sz="1900" kern="1200" dirty="0" smtClean="0">
                <a:solidFill>
                  <a:schemeClr val="tx1"/>
                </a:solidFill>
                <a:latin typeface="Calibri"/>
                <a:ea typeface="+mn-ea"/>
                <a:cs typeface="Calibri"/>
              </a:defRPr>
            </a:lvl1pPr>
            <a:lvl2pPr marL="630238" indent="-173038" algn="l" defTabSz="457200" rtl="0" eaLnBrk="1" latinLnBrk="0" hangingPunct="1">
              <a:spcBef>
                <a:spcPct val="20000"/>
              </a:spcBef>
              <a:buClr>
                <a:schemeClr val="accent3"/>
              </a:buClr>
              <a:buFont typeface="Arial"/>
              <a:buChar char="•"/>
              <a:defRPr sz="1900" kern="1200">
                <a:solidFill>
                  <a:schemeClr val="tx1"/>
                </a:solidFill>
                <a:latin typeface="Calibri"/>
                <a:ea typeface="+mn-ea"/>
                <a:cs typeface="Calibri"/>
              </a:defRPr>
            </a:lvl2pPr>
            <a:lvl3pPr marL="1031875" indent="-117475" algn="l" defTabSz="457200" rtl="0" eaLnBrk="1" latinLnBrk="0" hangingPunct="1">
              <a:spcBef>
                <a:spcPct val="20000"/>
              </a:spcBef>
              <a:buClr>
                <a:schemeClr val="accent3"/>
              </a:buClr>
              <a:buFont typeface="Arial"/>
              <a:buChar char="•"/>
              <a:defRPr sz="1700" kern="1200">
                <a:solidFill>
                  <a:schemeClr val="tx1"/>
                </a:solidFill>
                <a:latin typeface="Calibri"/>
                <a:ea typeface="+mn-ea"/>
                <a:cs typeface="Calibri"/>
              </a:defRPr>
            </a:lvl3pPr>
            <a:lvl4pPr marL="1489075" indent="-117475" algn="l" defTabSz="457200" rtl="0" eaLnBrk="1" latinLnBrk="0" hangingPunct="1">
              <a:spcBef>
                <a:spcPct val="20000"/>
              </a:spcBef>
              <a:buClr>
                <a:schemeClr val="accent3"/>
              </a:buClr>
              <a:buFont typeface="Arial"/>
              <a:buChar char="•"/>
              <a:defRPr sz="1500" kern="1200">
                <a:solidFill>
                  <a:schemeClr val="tx1"/>
                </a:solidFill>
                <a:latin typeface="Calibri"/>
                <a:ea typeface="+mn-ea"/>
                <a:cs typeface="Calibri"/>
              </a:defRPr>
            </a:lvl4pPr>
            <a:lvl5pPr marL="1938338" indent="-109538" algn="l" defTabSz="457200" rtl="0" eaLnBrk="1" latinLnBrk="0" hangingPunct="1">
              <a:spcBef>
                <a:spcPct val="20000"/>
              </a:spcBef>
              <a:buClr>
                <a:schemeClr val="accent3"/>
              </a:buClr>
              <a:buFont typeface="Arial"/>
              <a:buChar char="•"/>
              <a:defRPr sz="15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i="1" dirty="0">
                <a:solidFill>
                  <a:schemeClr val="bg1"/>
                </a:solidFill>
              </a:rPr>
              <a:t>Consumers can immediately save on their monthly utility bills through converting their households to natural gas.</a:t>
            </a: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1200" t="55325" r="78000" b="31608"/>
          <a:stretch/>
        </p:blipFill>
        <p:spPr>
          <a:xfrm>
            <a:off x="5745099" y="4249902"/>
            <a:ext cx="987552" cy="896113"/>
          </a:xfrm>
          <a:prstGeom prst="rect">
            <a:avLst/>
          </a:prstGeom>
        </p:spPr>
      </p:pic>
    </p:spTree>
    <p:extLst>
      <p:ext uri="{BB962C8B-B14F-4D97-AF65-F5344CB8AC3E}">
        <p14:creationId xmlns:p14="http://schemas.microsoft.com/office/powerpoint/2010/main" val="27492102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80" t="1360"/>
          <a:stretch/>
        </p:blipFill>
        <p:spPr>
          <a:xfrm>
            <a:off x="0" y="-32952"/>
            <a:ext cx="9144000" cy="6764747"/>
          </a:xfrm>
          <a:prstGeom prst="rect">
            <a:avLst/>
          </a:prstGeom>
        </p:spPr>
      </p:pic>
      <p:sp>
        <p:nvSpPr>
          <p:cNvPr id="4" name="Title 4"/>
          <p:cNvSpPr txBox="1">
            <a:spLocks/>
          </p:cNvSpPr>
          <p:nvPr/>
        </p:nvSpPr>
        <p:spPr>
          <a:xfrm>
            <a:off x="833120" y="579983"/>
            <a:ext cx="4023360" cy="1143000"/>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400" b="0" kern="1200">
                <a:solidFill>
                  <a:schemeClr val="accent1">
                    <a:lumMod val="60000"/>
                    <a:lumOff val="40000"/>
                  </a:schemeClr>
                </a:solidFill>
                <a:latin typeface="Calibri"/>
                <a:ea typeface="+mj-ea"/>
                <a:cs typeface="Calibri"/>
              </a:defRPr>
            </a:lvl1pPr>
          </a:lstStyle>
          <a:p>
            <a:r>
              <a:rPr lang="en-US" sz="2800" dirty="0" smtClean="0">
                <a:solidFill>
                  <a:schemeClr val="bg2">
                    <a:lumMod val="75000"/>
                  </a:schemeClr>
                </a:solidFill>
              </a:rPr>
              <a:t>Natural </a:t>
            </a:r>
            <a:r>
              <a:rPr lang="en-US" sz="2800" dirty="0">
                <a:solidFill>
                  <a:schemeClr val="bg2">
                    <a:lumMod val="75000"/>
                  </a:schemeClr>
                </a:solidFill>
              </a:rPr>
              <a:t>Gas</a:t>
            </a:r>
          </a:p>
        </p:txBody>
      </p:sp>
      <p:sp>
        <p:nvSpPr>
          <p:cNvPr id="5" name="Title 4"/>
          <p:cNvSpPr txBox="1">
            <a:spLocks/>
          </p:cNvSpPr>
          <p:nvPr/>
        </p:nvSpPr>
        <p:spPr>
          <a:xfrm>
            <a:off x="833120" y="3696008"/>
            <a:ext cx="4023360" cy="624537"/>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400" b="0" kern="1200">
                <a:solidFill>
                  <a:schemeClr val="accent1">
                    <a:lumMod val="60000"/>
                    <a:lumOff val="40000"/>
                  </a:schemeClr>
                </a:solidFill>
                <a:latin typeface="Calibri"/>
                <a:ea typeface="+mj-ea"/>
                <a:cs typeface="Calibri"/>
              </a:defRPr>
            </a:lvl1pPr>
          </a:lstStyle>
          <a:p>
            <a:r>
              <a:rPr lang="en-US" sz="2800" dirty="0" smtClean="0">
                <a:solidFill>
                  <a:schemeClr val="bg2">
                    <a:lumMod val="75000"/>
                  </a:schemeClr>
                </a:solidFill>
              </a:rPr>
              <a:t>Electricity</a:t>
            </a:r>
            <a:endParaRPr lang="en-US" sz="2800" dirty="0">
              <a:solidFill>
                <a:schemeClr val="bg2">
                  <a:lumMod val="75000"/>
                </a:schemeClr>
              </a:solidFill>
            </a:endParaRPr>
          </a:p>
        </p:txBody>
      </p:sp>
    </p:spTree>
    <p:extLst>
      <p:ext uri="{BB962C8B-B14F-4D97-AF65-F5344CB8AC3E}">
        <p14:creationId xmlns:p14="http://schemas.microsoft.com/office/powerpoint/2010/main" val="2909601313"/>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3"/>
          </p:nvPr>
        </p:nvSpPr>
        <p:spPr>
          <a:xfrm>
            <a:off x="711687" y="6400801"/>
            <a:ext cx="7606892" cy="365125"/>
          </a:xfrm>
        </p:spPr>
        <p:txBody>
          <a:bodyPr/>
          <a:lstStyle/>
          <a:p>
            <a:r>
              <a:rPr lang="en-US" dirty="0" smtClean="0"/>
              <a:t>Spire | DOE Furnace Rule</a:t>
            </a:r>
            <a:endParaRPr lang="en-US" dirty="0"/>
          </a:p>
        </p:txBody>
      </p:sp>
      <p:sp>
        <p:nvSpPr>
          <p:cNvPr id="10" name="Slide Number Placeholder 3"/>
          <p:cNvSpPr>
            <a:spLocks noGrp="1"/>
          </p:cNvSpPr>
          <p:nvPr>
            <p:ph type="sldNum" sz="quarter" idx="4"/>
          </p:nvPr>
        </p:nvSpPr>
        <p:spPr>
          <a:xfrm>
            <a:off x="342989" y="6400801"/>
            <a:ext cx="226373" cy="365125"/>
          </a:xfrm>
        </p:spPr>
        <p:txBody>
          <a:bodyPr/>
          <a:lstStyle/>
          <a:p>
            <a:fld id="{454D28B7-E2DB-4A18-AF62-CF4315EB4020}" type="slidenum">
              <a:rPr lang="en-US" smtClean="0"/>
              <a:pPr/>
              <a:t>2</a:t>
            </a:fld>
            <a:endParaRPr lang="en-US" dirty="0"/>
          </a:p>
        </p:txBody>
      </p:sp>
      <p:sp>
        <p:nvSpPr>
          <p:cNvPr id="7" name="Title 10"/>
          <p:cNvSpPr>
            <a:spLocks noGrp="1"/>
          </p:cNvSpPr>
          <p:nvPr>
            <p:ph type="title"/>
          </p:nvPr>
        </p:nvSpPr>
        <p:spPr>
          <a:xfrm>
            <a:off x="517406" y="1427837"/>
            <a:ext cx="4026020" cy="618009"/>
          </a:xfrm>
        </p:spPr>
        <p:txBody>
          <a:bodyPr/>
          <a:lstStyle/>
          <a:p>
            <a:r>
              <a:rPr lang="en-US" dirty="0" smtClean="0">
                <a:solidFill>
                  <a:schemeClr val="accent1"/>
                </a:solidFill>
              </a:rPr>
              <a:t>Natural </a:t>
            </a:r>
            <a:r>
              <a:rPr lang="en-US" dirty="0">
                <a:solidFill>
                  <a:schemeClr val="accent1"/>
                </a:solidFill>
              </a:rPr>
              <a:t>Gas Heating</a:t>
            </a:r>
          </a:p>
        </p:txBody>
      </p:sp>
      <p:sp>
        <p:nvSpPr>
          <p:cNvPr id="8" name="Content Placeholder 5"/>
          <p:cNvSpPr txBox="1">
            <a:spLocks/>
          </p:cNvSpPr>
          <p:nvPr/>
        </p:nvSpPr>
        <p:spPr>
          <a:xfrm>
            <a:off x="435274" y="2240801"/>
            <a:ext cx="4041475" cy="2897109"/>
          </a:xfrm>
          <a:prstGeom prst="rect">
            <a:avLst/>
          </a:prstGeom>
        </p:spPr>
        <p:txBody>
          <a:bodyPr vert="horz" lIns="91440" tIns="45720" rIns="91440" bIns="45720" rtlCol="0">
            <a:noAutofit/>
          </a:bodyPr>
          <a:lstStyle>
            <a:lvl1pPr marL="171450" indent="-171450" algn="l" defTabSz="457200" rtl="0" eaLnBrk="1" latinLnBrk="0" hangingPunct="1">
              <a:spcBef>
                <a:spcPct val="20000"/>
              </a:spcBef>
              <a:buClr>
                <a:schemeClr val="accent3"/>
              </a:buClr>
              <a:buFont typeface="Arial"/>
              <a:buChar char="•"/>
              <a:defRPr lang="en-US" sz="1900" kern="1200" dirty="0" smtClean="0">
                <a:solidFill>
                  <a:schemeClr val="tx1"/>
                </a:solidFill>
                <a:latin typeface="Calibri"/>
                <a:ea typeface="+mn-ea"/>
                <a:cs typeface="Calibri"/>
              </a:defRPr>
            </a:lvl1pPr>
            <a:lvl2pPr marL="630238" indent="-173038" algn="l" defTabSz="457200" rtl="0" eaLnBrk="1" latinLnBrk="0" hangingPunct="1">
              <a:spcBef>
                <a:spcPct val="20000"/>
              </a:spcBef>
              <a:buClr>
                <a:schemeClr val="accent3"/>
              </a:buClr>
              <a:buFont typeface="Arial"/>
              <a:buChar char="•"/>
              <a:defRPr sz="1900" kern="1200">
                <a:solidFill>
                  <a:schemeClr val="tx1"/>
                </a:solidFill>
                <a:latin typeface="Calibri"/>
                <a:ea typeface="+mn-ea"/>
                <a:cs typeface="Calibri"/>
              </a:defRPr>
            </a:lvl2pPr>
            <a:lvl3pPr marL="1031875" indent="-117475" algn="l" defTabSz="457200" rtl="0" eaLnBrk="1" latinLnBrk="0" hangingPunct="1">
              <a:spcBef>
                <a:spcPct val="20000"/>
              </a:spcBef>
              <a:buClr>
                <a:schemeClr val="accent3"/>
              </a:buClr>
              <a:buFont typeface="Arial"/>
              <a:buChar char="•"/>
              <a:defRPr sz="1700" kern="1200">
                <a:solidFill>
                  <a:schemeClr val="tx1"/>
                </a:solidFill>
                <a:latin typeface="Calibri"/>
                <a:ea typeface="+mn-ea"/>
                <a:cs typeface="Calibri"/>
              </a:defRPr>
            </a:lvl3pPr>
            <a:lvl4pPr marL="1489075" indent="-117475" algn="l" defTabSz="457200" rtl="0" eaLnBrk="1" latinLnBrk="0" hangingPunct="1">
              <a:spcBef>
                <a:spcPct val="20000"/>
              </a:spcBef>
              <a:buClr>
                <a:schemeClr val="accent3"/>
              </a:buClr>
              <a:buFont typeface="Arial"/>
              <a:buChar char="•"/>
              <a:defRPr sz="1500" kern="1200">
                <a:solidFill>
                  <a:schemeClr val="tx1"/>
                </a:solidFill>
                <a:latin typeface="Calibri"/>
                <a:ea typeface="+mn-ea"/>
                <a:cs typeface="Calibri"/>
              </a:defRPr>
            </a:lvl4pPr>
            <a:lvl5pPr marL="1938338" indent="-109538" algn="l" defTabSz="457200" rtl="0" eaLnBrk="1" latinLnBrk="0" hangingPunct="1">
              <a:spcBef>
                <a:spcPct val="20000"/>
              </a:spcBef>
              <a:buClr>
                <a:schemeClr val="accent3"/>
              </a:buClr>
              <a:buFont typeface="Arial"/>
              <a:buChar char="•"/>
              <a:defRPr sz="15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rgbClr val="666666"/>
                </a:solidFill>
                <a:latin typeface="+mn-lt"/>
                <a:cs typeface="+mn-cs"/>
              </a:rPr>
              <a:t>Despite its affordability, efficiency and environmental benefits, new standards by the U.S. Department of Energy could lead to switching away from natural gas to other fuels that could negatively impact consumers and the environment.</a:t>
            </a:r>
          </a:p>
        </p:txBody>
      </p:sp>
    </p:spTree>
    <p:extLst>
      <p:ext uri="{BB962C8B-B14F-4D97-AF65-F5344CB8AC3E}">
        <p14:creationId xmlns:p14="http://schemas.microsoft.com/office/powerpoint/2010/main" val="3219340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accent1"/>
                </a:solidFill>
              </a:rPr>
              <a:t>Summary of Points</a:t>
            </a:r>
            <a:endParaRPr lang="en-US" sz="2400" dirty="0">
              <a:solidFill>
                <a:schemeClr val="accent1"/>
              </a:solidFill>
            </a:endParaRPr>
          </a:p>
        </p:txBody>
      </p:sp>
      <p:sp>
        <p:nvSpPr>
          <p:cNvPr id="7" name="Content Placeholder 6"/>
          <p:cNvSpPr>
            <a:spLocks noGrp="1"/>
          </p:cNvSpPr>
          <p:nvPr>
            <p:ph idx="1"/>
          </p:nvPr>
        </p:nvSpPr>
        <p:spPr/>
        <p:txBody>
          <a:bodyPr/>
          <a:lstStyle/>
          <a:p>
            <a:pPr marL="342900" lvl="0" indent="-342900">
              <a:buFont typeface="Arial" panose="020B0604020202020204" pitchFamily="34" charset="0"/>
              <a:buChar char="•"/>
            </a:pPr>
            <a:r>
              <a:rPr lang="en-US" dirty="0"/>
              <a:t>Data shows that the furnace market is working properly without a rule.</a:t>
            </a:r>
          </a:p>
          <a:p>
            <a:pPr marL="342900" lvl="0" indent="-342900">
              <a:buFont typeface="Arial" panose="020B0604020202020204" pitchFamily="34" charset="0"/>
              <a:buChar char="•"/>
            </a:pPr>
            <a:r>
              <a:rPr lang="en-US" dirty="0" smtClean="0"/>
              <a:t>There are significant </a:t>
            </a:r>
            <a:r>
              <a:rPr lang="en-US" dirty="0"/>
              <a:t>flaws in the science and data </a:t>
            </a:r>
            <a:r>
              <a:rPr lang="en-US" dirty="0" smtClean="0"/>
              <a:t>DOE utilized </a:t>
            </a:r>
            <a:r>
              <a:rPr lang="en-US" dirty="0"/>
              <a:t>to economically justify the </a:t>
            </a:r>
            <a:r>
              <a:rPr lang="en-US" dirty="0" smtClean="0"/>
              <a:t>rule. </a:t>
            </a:r>
          </a:p>
          <a:p>
            <a:pPr marL="342900" indent="-342900">
              <a:buFont typeface="Arial" panose="020B0604020202020204" pitchFamily="34" charset="0"/>
              <a:buChar char="•"/>
            </a:pPr>
            <a:r>
              <a:rPr lang="en-US" dirty="0" smtClean="0"/>
              <a:t>Correcting for the critical flaws in DOE’s analysis results in net costs than a benefits for many consumers.</a:t>
            </a:r>
          </a:p>
          <a:p>
            <a:pPr marL="342900" indent="-342900">
              <a:buFont typeface="Arial" panose="020B0604020202020204" pitchFamily="34" charset="0"/>
              <a:buChar char="•"/>
            </a:pPr>
            <a:r>
              <a:rPr lang="en-US" dirty="0" smtClean="0"/>
              <a:t>Rule forces many </a:t>
            </a:r>
            <a:r>
              <a:rPr lang="en-US" dirty="0"/>
              <a:t>consumers to use less efficient, and </a:t>
            </a:r>
            <a:r>
              <a:rPr lang="en-US" dirty="0" smtClean="0"/>
              <a:t>more </a:t>
            </a:r>
            <a:r>
              <a:rPr lang="en-US" dirty="0"/>
              <a:t>costly, electric alternatives. </a:t>
            </a:r>
            <a:endParaRPr lang="en-US" dirty="0" smtClean="0"/>
          </a:p>
          <a:p>
            <a:pPr marL="342900" indent="-342900">
              <a:buFont typeface="Arial" panose="020B0604020202020204" pitchFamily="34" charset="0"/>
              <a:buChar char="•"/>
            </a:pPr>
            <a:r>
              <a:rPr lang="en-US" dirty="0" smtClean="0"/>
              <a:t>An </a:t>
            </a:r>
            <a:r>
              <a:rPr lang="en-US" dirty="0"/>
              <a:t>average homeowner would be forced to pay </a:t>
            </a:r>
            <a:r>
              <a:rPr lang="en-US" dirty="0" smtClean="0"/>
              <a:t>an </a:t>
            </a:r>
            <a:r>
              <a:rPr lang="en-US" dirty="0"/>
              <a:t>additional $350 in unit costs and up to an additional $1,500-$2,200 in installation costs. </a:t>
            </a:r>
            <a:endParaRPr lang="en-US" dirty="0" smtClean="0"/>
          </a:p>
          <a:p>
            <a:pPr marL="342900" indent="-342900">
              <a:buFont typeface="Arial" panose="020B0604020202020204" pitchFamily="34" charset="0"/>
              <a:buChar char="•"/>
            </a:pPr>
            <a:r>
              <a:rPr lang="en-US" dirty="0" smtClean="0"/>
              <a:t>Low income and fixed income households would be the hardest hit.   </a:t>
            </a:r>
          </a:p>
          <a:p>
            <a:pPr marL="342900" indent="-342900">
              <a:buFont typeface="Arial" panose="020B0604020202020204" pitchFamily="34" charset="0"/>
              <a:buChar char="•"/>
            </a:pPr>
            <a:r>
              <a:rPr lang="en-US" dirty="0" smtClean="0"/>
              <a:t>Even a low incidence of fuel switching will have a negative impact, resulting in increased overall energy costs, primary energy usage and CO2 emissions.</a:t>
            </a:r>
            <a:endParaRPr lang="en-US" dirty="0"/>
          </a:p>
          <a:p>
            <a:pPr marL="342900" lvl="0" indent="-342900">
              <a:buFont typeface="Arial" panose="020B0604020202020204" pitchFamily="34" charset="0"/>
              <a:buChar char="•"/>
            </a:pPr>
            <a:endParaRPr lang="en-US" dirty="0">
              <a:solidFill>
                <a:schemeClr val="bg2"/>
              </a:solidFill>
            </a:endParaRPr>
          </a:p>
          <a:p>
            <a:pPr marL="0" indent="0">
              <a:buNone/>
            </a:pPr>
            <a:endParaRPr lang="en-US" dirty="0"/>
          </a:p>
        </p:txBody>
      </p:sp>
      <p:sp>
        <p:nvSpPr>
          <p:cNvPr id="8" name="Footer Placeholder 2"/>
          <p:cNvSpPr>
            <a:spLocks noGrp="1"/>
          </p:cNvSpPr>
          <p:nvPr>
            <p:ph type="ftr" sz="quarter" idx="3"/>
          </p:nvPr>
        </p:nvSpPr>
        <p:spPr>
          <a:xfrm>
            <a:off x="711687" y="6400801"/>
            <a:ext cx="7606892" cy="365125"/>
          </a:xfrm>
        </p:spPr>
        <p:txBody>
          <a:bodyPr/>
          <a:lstStyle/>
          <a:p>
            <a:r>
              <a:rPr lang="en-US" dirty="0" smtClean="0"/>
              <a:t>Spire | DOE Furnace Rule</a:t>
            </a:r>
            <a:endParaRPr lang="en-US" dirty="0"/>
          </a:p>
        </p:txBody>
      </p:sp>
      <p:sp>
        <p:nvSpPr>
          <p:cNvPr id="9" name="Slide Number Placeholder 3"/>
          <p:cNvSpPr>
            <a:spLocks noGrp="1"/>
          </p:cNvSpPr>
          <p:nvPr>
            <p:ph type="sldNum" sz="quarter" idx="4"/>
          </p:nvPr>
        </p:nvSpPr>
        <p:spPr>
          <a:xfrm>
            <a:off x="342989" y="6400801"/>
            <a:ext cx="226373" cy="365125"/>
          </a:xfrm>
        </p:spPr>
        <p:txBody>
          <a:bodyPr/>
          <a:lstStyle/>
          <a:p>
            <a:fld id="{454D28B7-E2DB-4A18-AF62-CF4315EB4020}" type="slidenum">
              <a:rPr lang="en-US" smtClean="0"/>
              <a:pPr/>
              <a:t>20</a:t>
            </a:fld>
            <a:endParaRPr lang="en-US" dirty="0"/>
          </a:p>
        </p:txBody>
      </p:sp>
    </p:spTree>
    <p:extLst>
      <p:ext uri="{BB962C8B-B14F-4D97-AF65-F5344CB8AC3E}">
        <p14:creationId xmlns:p14="http://schemas.microsoft.com/office/powerpoint/2010/main" val="3926934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03860" y="1266825"/>
            <a:ext cx="3177540" cy="4336179"/>
          </a:xfrm>
        </p:spPr>
        <p:txBody>
          <a:bodyPr/>
          <a:lstStyle/>
          <a:p>
            <a:r>
              <a:rPr lang="en-US" sz="2800" b="1" dirty="0" smtClean="0"/>
              <a:t>Spire </a:t>
            </a:r>
            <a:r>
              <a:rPr lang="en-US" sz="2800" b="1" dirty="0"/>
              <a:t>is committed to promoting comprehensive, customer-focused and </a:t>
            </a:r>
            <a:r>
              <a:rPr lang="en-US" sz="2800" b="1" dirty="0" smtClean="0"/>
              <a:t/>
            </a:r>
            <a:br>
              <a:rPr lang="en-US" sz="2800" b="1" dirty="0" smtClean="0"/>
            </a:br>
            <a:r>
              <a:rPr lang="en-US" sz="2800" b="1" dirty="0" smtClean="0"/>
              <a:t>cost-effective </a:t>
            </a:r>
            <a:r>
              <a:rPr lang="en-US" sz="2800" b="1" dirty="0"/>
              <a:t>approaches to increasing energy </a:t>
            </a:r>
            <a:r>
              <a:rPr lang="en-US" sz="2800" b="1" dirty="0" smtClean="0"/>
              <a:t>efficiency</a:t>
            </a:r>
            <a:endParaRPr lang="en-US" sz="2800" b="1" dirty="0"/>
          </a:p>
        </p:txBody>
      </p:sp>
      <p:sp>
        <p:nvSpPr>
          <p:cNvPr id="3" name="Footer Placeholder 2"/>
          <p:cNvSpPr>
            <a:spLocks noGrp="1"/>
          </p:cNvSpPr>
          <p:nvPr>
            <p:ph type="ftr" sz="quarter" idx="3"/>
          </p:nvPr>
        </p:nvSpPr>
        <p:spPr/>
        <p:txBody>
          <a:bodyPr/>
          <a:lstStyle/>
          <a:p>
            <a:r>
              <a:rPr lang="en-US" dirty="0" smtClean="0"/>
              <a:t>Spire | DOE Furnace Rule</a:t>
            </a:r>
            <a:endParaRPr lang="en-US" dirty="0"/>
          </a:p>
        </p:txBody>
      </p:sp>
      <p:sp>
        <p:nvSpPr>
          <p:cNvPr id="2" name="Slide Number Placeholder 1"/>
          <p:cNvSpPr>
            <a:spLocks noGrp="1"/>
          </p:cNvSpPr>
          <p:nvPr>
            <p:ph type="sldNum" sz="quarter" idx="4"/>
          </p:nvPr>
        </p:nvSpPr>
        <p:spPr/>
        <p:txBody>
          <a:bodyPr/>
          <a:lstStyle/>
          <a:p>
            <a:fld id="{454D28B7-E2DB-4A18-AF62-CF4315EB4020}" type="slidenum">
              <a:rPr lang="en-US" smtClean="0"/>
              <a:pPr/>
              <a:t>21</a:t>
            </a:fld>
            <a:endParaRPr lang="en-US" dirty="0"/>
          </a:p>
        </p:txBody>
      </p:sp>
    </p:spTree>
    <p:extLst>
      <p:ext uri="{BB962C8B-B14F-4D97-AF65-F5344CB8AC3E}">
        <p14:creationId xmlns:p14="http://schemas.microsoft.com/office/powerpoint/2010/main" val="1945965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solidFill>
                  <a:schemeClr val="accent1"/>
                </a:solidFill>
              </a:rPr>
              <a:t>New Furnace Standards</a:t>
            </a:r>
            <a:endParaRPr lang="en-US" sz="2400" dirty="0">
              <a:solidFill>
                <a:schemeClr val="accent1"/>
              </a:solidFill>
            </a:endParaRPr>
          </a:p>
        </p:txBody>
      </p:sp>
      <p:sp>
        <p:nvSpPr>
          <p:cNvPr id="7" name="Content Placeholder 6"/>
          <p:cNvSpPr>
            <a:spLocks noGrp="1"/>
          </p:cNvSpPr>
          <p:nvPr>
            <p:ph idx="1"/>
          </p:nvPr>
        </p:nvSpPr>
        <p:spPr>
          <a:xfrm>
            <a:off x="356235" y="1091565"/>
            <a:ext cx="8455639" cy="4685320"/>
          </a:xfrm>
        </p:spPr>
        <p:txBody>
          <a:bodyPr/>
          <a:lstStyle/>
          <a:p>
            <a:pPr marL="0" lvl="2" indent="0">
              <a:buNone/>
            </a:pPr>
            <a:r>
              <a:rPr lang="en-US" sz="2000" dirty="0" smtClean="0"/>
              <a:t>The U.S. Department of Energy (DOE) proposed a rule eliminating non-condensing natural gas furnaces in favor of condensing furnaces</a:t>
            </a:r>
          </a:p>
          <a:p>
            <a:pPr marL="0" lvl="2" indent="0">
              <a:buNone/>
            </a:pPr>
            <a:endParaRPr lang="en-US" dirty="0" smtClean="0"/>
          </a:p>
          <a:p>
            <a:pPr marL="228600" lvl="2"/>
            <a:r>
              <a:rPr lang="en-US" sz="1800" dirty="0" smtClean="0"/>
              <a:t>Natural </a:t>
            </a:r>
            <a:r>
              <a:rPr lang="en-US" sz="1800" dirty="0"/>
              <a:t>gas </a:t>
            </a:r>
            <a:r>
              <a:rPr lang="en-US" sz="1800" dirty="0" smtClean="0"/>
              <a:t>furnaces </a:t>
            </a:r>
            <a:r>
              <a:rPr lang="en-US" sz="1800" dirty="0"/>
              <a:t>manufactured must have a 92 percent or higher efficiency </a:t>
            </a:r>
            <a:r>
              <a:rPr lang="en-US" sz="1800" dirty="0" smtClean="0"/>
              <a:t>rating with an exception for “small</a:t>
            </a:r>
            <a:r>
              <a:rPr lang="en-US" sz="1800" dirty="0"/>
              <a:t>” </a:t>
            </a:r>
            <a:r>
              <a:rPr lang="en-US" sz="1800" dirty="0" smtClean="0"/>
              <a:t>non-condensing furnaces (</a:t>
            </a:r>
            <a:r>
              <a:rPr lang="en-US" sz="1800" dirty="0"/>
              <a:t>≥ 55  kBtu input @ 80% efficiency</a:t>
            </a:r>
            <a:r>
              <a:rPr lang="en-US" sz="1800" dirty="0" smtClean="0"/>
              <a:t>).</a:t>
            </a:r>
          </a:p>
          <a:p>
            <a:pPr marL="685800" lvl="4"/>
            <a:r>
              <a:rPr lang="en-US" sz="1800" dirty="0" smtClean="0"/>
              <a:t>Non-condensing unit adequate only for approximately 10% of homes.   </a:t>
            </a:r>
            <a:endParaRPr lang="en-US" sz="1800" dirty="0"/>
          </a:p>
          <a:p>
            <a:endParaRPr lang="en-US" dirty="0" smtClean="0"/>
          </a:p>
          <a:p>
            <a:pPr marL="0" indent="0">
              <a:buNone/>
            </a:pPr>
            <a:r>
              <a:rPr lang="en-US" dirty="0"/>
              <a:t>Based on </a:t>
            </a:r>
            <a:r>
              <a:rPr lang="en-US" dirty="0" smtClean="0"/>
              <a:t>an independent Gas Technology Institute analysis</a:t>
            </a:r>
            <a:r>
              <a:rPr lang="en-US" dirty="0"/>
              <a:t>, </a:t>
            </a:r>
            <a:r>
              <a:rPr lang="en-US" b="1" dirty="0"/>
              <a:t>there is no economic justification</a:t>
            </a:r>
            <a:r>
              <a:rPr lang="en-US" dirty="0"/>
              <a:t> for the proposed rule </a:t>
            </a:r>
            <a:r>
              <a:rPr lang="en-US" dirty="0" smtClean="0"/>
              <a:t>and no “small” furnace </a:t>
            </a:r>
            <a:r>
              <a:rPr lang="en-US" dirty="0"/>
              <a:t>input capacity limit provides a net benefit to the low income market segment</a:t>
            </a:r>
          </a:p>
          <a:p>
            <a:pPr marL="0" indent="0">
              <a:buNone/>
            </a:pPr>
            <a:endParaRPr lang="en-US" dirty="0"/>
          </a:p>
        </p:txBody>
      </p:sp>
      <p:sp>
        <p:nvSpPr>
          <p:cNvPr id="8" name="Footer Placeholder 2"/>
          <p:cNvSpPr>
            <a:spLocks noGrp="1"/>
          </p:cNvSpPr>
          <p:nvPr>
            <p:ph type="ftr" sz="quarter" idx="3"/>
          </p:nvPr>
        </p:nvSpPr>
        <p:spPr>
          <a:xfrm>
            <a:off x="711687" y="6400801"/>
            <a:ext cx="7606892" cy="365125"/>
          </a:xfrm>
        </p:spPr>
        <p:txBody>
          <a:bodyPr/>
          <a:lstStyle/>
          <a:p>
            <a:r>
              <a:rPr lang="en-US" dirty="0" smtClean="0"/>
              <a:t>Spire | </a:t>
            </a:r>
            <a:r>
              <a:rPr lang="en-US" dirty="0"/>
              <a:t>DOE Furnace </a:t>
            </a:r>
            <a:r>
              <a:rPr lang="en-US" dirty="0" smtClean="0"/>
              <a:t>Rule</a:t>
            </a:r>
            <a:endParaRPr lang="en-US" dirty="0"/>
          </a:p>
        </p:txBody>
      </p:sp>
      <p:sp>
        <p:nvSpPr>
          <p:cNvPr id="9" name="Slide Number Placeholder 3"/>
          <p:cNvSpPr>
            <a:spLocks noGrp="1"/>
          </p:cNvSpPr>
          <p:nvPr>
            <p:ph type="sldNum" sz="quarter" idx="4"/>
          </p:nvPr>
        </p:nvSpPr>
        <p:spPr>
          <a:xfrm>
            <a:off x="342989" y="6400801"/>
            <a:ext cx="226373" cy="365125"/>
          </a:xfrm>
        </p:spPr>
        <p:txBody>
          <a:bodyPr/>
          <a:lstStyle/>
          <a:p>
            <a:fld id="{454D28B7-E2DB-4A18-AF62-CF4315EB4020}" type="slidenum">
              <a:rPr lang="en-US" smtClean="0"/>
              <a:pPr/>
              <a:t>3</a:t>
            </a:fld>
            <a:endParaRPr lang="en-US" dirty="0"/>
          </a:p>
        </p:txBody>
      </p:sp>
    </p:spTree>
    <p:extLst>
      <p:ext uri="{BB962C8B-B14F-4D97-AF65-F5344CB8AC3E}">
        <p14:creationId xmlns:p14="http://schemas.microsoft.com/office/powerpoint/2010/main" val="896627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3"/>
          </p:nvPr>
        </p:nvSpPr>
        <p:spPr>
          <a:xfrm>
            <a:off x="711687" y="6400801"/>
            <a:ext cx="7606892" cy="365125"/>
          </a:xfrm>
        </p:spPr>
        <p:txBody>
          <a:bodyPr/>
          <a:lstStyle/>
          <a:p>
            <a:r>
              <a:rPr lang="en-US" dirty="0" smtClean="0"/>
              <a:t>Spire | </a:t>
            </a:r>
            <a:r>
              <a:rPr lang="en-US" dirty="0"/>
              <a:t>DOE Furnace </a:t>
            </a:r>
            <a:r>
              <a:rPr lang="en-US" dirty="0" smtClean="0"/>
              <a:t>Rule</a:t>
            </a:r>
            <a:endParaRPr lang="en-US" dirty="0"/>
          </a:p>
        </p:txBody>
      </p:sp>
      <p:sp>
        <p:nvSpPr>
          <p:cNvPr id="9" name="Slide Number Placeholder 3"/>
          <p:cNvSpPr>
            <a:spLocks noGrp="1"/>
          </p:cNvSpPr>
          <p:nvPr>
            <p:ph type="sldNum" sz="quarter" idx="4"/>
          </p:nvPr>
        </p:nvSpPr>
        <p:spPr>
          <a:xfrm>
            <a:off x="342989" y="6400801"/>
            <a:ext cx="226373" cy="365125"/>
          </a:xfrm>
        </p:spPr>
        <p:txBody>
          <a:bodyPr/>
          <a:lstStyle/>
          <a:p>
            <a:fld id="{454D28B7-E2DB-4A18-AF62-CF4315EB4020}" type="slidenum">
              <a:rPr lang="en-US" smtClean="0"/>
              <a:pPr/>
              <a:t>4</a:t>
            </a:fld>
            <a:endParaRPr lang="en-US" dirty="0"/>
          </a:p>
        </p:txBody>
      </p:sp>
      <p:pic>
        <p:nvPicPr>
          <p:cNvPr id="10" name="Picture 9"/>
          <p:cNvPicPr>
            <a:picLocks noChangeAspect="1"/>
          </p:cNvPicPr>
          <p:nvPr/>
        </p:nvPicPr>
        <p:blipFill>
          <a:blip r:embed="rId3"/>
          <a:stretch>
            <a:fillRect/>
          </a:stretch>
        </p:blipFill>
        <p:spPr>
          <a:xfrm>
            <a:off x="314325" y="145998"/>
            <a:ext cx="8543925" cy="1025578"/>
          </a:xfrm>
          <a:prstGeom prst="rect">
            <a:avLst/>
          </a:prstGeom>
        </p:spPr>
      </p:pic>
      <p:pic>
        <p:nvPicPr>
          <p:cNvPr id="12" name="Picture 11"/>
          <p:cNvPicPr>
            <a:picLocks noChangeAspect="1"/>
          </p:cNvPicPr>
          <p:nvPr/>
        </p:nvPicPr>
        <p:blipFill>
          <a:blip r:embed="rId4"/>
          <a:stretch>
            <a:fillRect/>
          </a:stretch>
        </p:blipFill>
        <p:spPr>
          <a:xfrm>
            <a:off x="-1" y="1171576"/>
            <a:ext cx="6191159" cy="1732964"/>
          </a:xfrm>
          <a:prstGeom prst="rect">
            <a:avLst/>
          </a:prstGeom>
        </p:spPr>
      </p:pic>
      <p:pic>
        <p:nvPicPr>
          <p:cNvPr id="14" name="Picture 13"/>
          <p:cNvPicPr>
            <a:picLocks noChangeAspect="1"/>
          </p:cNvPicPr>
          <p:nvPr/>
        </p:nvPicPr>
        <p:blipFill>
          <a:blip r:embed="rId5"/>
          <a:stretch>
            <a:fillRect/>
          </a:stretch>
        </p:blipFill>
        <p:spPr>
          <a:xfrm>
            <a:off x="787203" y="2898222"/>
            <a:ext cx="7598168" cy="2209160"/>
          </a:xfrm>
          <a:prstGeom prst="rect">
            <a:avLst/>
          </a:prstGeom>
        </p:spPr>
      </p:pic>
      <p:pic>
        <p:nvPicPr>
          <p:cNvPr id="17" name="Picture 16"/>
          <p:cNvPicPr>
            <a:picLocks noChangeAspect="1"/>
          </p:cNvPicPr>
          <p:nvPr/>
        </p:nvPicPr>
        <p:blipFill>
          <a:blip r:embed="rId6"/>
          <a:stretch>
            <a:fillRect/>
          </a:stretch>
        </p:blipFill>
        <p:spPr>
          <a:xfrm>
            <a:off x="3219449" y="5012132"/>
            <a:ext cx="3493593" cy="1750618"/>
          </a:xfrm>
          <a:prstGeom prst="rect">
            <a:avLst/>
          </a:prstGeom>
        </p:spPr>
      </p:pic>
    </p:spTree>
    <p:extLst>
      <p:ext uri="{BB962C8B-B14F-4D97-AF65-F5344CB8AC3E}">
        <p14:creationId xmlns:p14="http://schemas.microsoft.com/office/powerpoint/2010/main" val="3855300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41 A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8682261" y="6389077"/>
            <a:ext cx="263214" cy="276999"/>
          </a:xfrm>
          <a:prstGeom prst="rect">
            <a:avLst/>
          </a:prstGeom>
          <a:noFill/>
        </p:spPr>
        <p:txBody>
          <a:bodyPr wrap="none" rtlCol="0">
            <a:spAutoFit/>
          </a:bodyPr>
          <a:lstStyle/>
          <a:p>
            <a:r>
              <a:rPr lang="en-US" sz="1200" dirty="0"/>
              <a:t>5</a:t>
            </a:r>
          </a:p>
        </p:txBody>
      </p:sp>
      <p:sp>
        <p:nvSpPr>
          <p:cNvPr id="2" name="Rectangle 1"/>
          <p:cNvSpPr/>
          <p:nvPr/>
        </p:nvSpPr>
        <p:spPr>
          <a:xfrm>
            <a:off x="1476375" y="19735"/>
            <a:ext cx="6524624" cy="369332"/>
          </a:xfrm>
          <a:prstGeom prst="rect">
            <a:avLst/>
          </a:prstGeom>
        </p:spPr>
        <p:txBody>
          <a:bodyPr wrap="square">
            <a:spAutoFit/>
          </a:bodyPr>
          <a:lstStyle/>
          <a:p>
            <a:r>
              <a:rPr lang="en-US" b="1" dirty="0" smtClean="0">
                <a:solidFill>
                  <a:schemeClr val="accent1"/>
                </a:solidFill>
              </a:rPr>
              <a:t>Difference Between Condensing and Non-Condensing</a:t>
            </a:r>
            <a:endParaRPr lang="en-US" b="1" dirty="0"/>
          </a:p>
        </p:txBody>
      </p:sp>
    </p:spTree>
    <p:extLst>
      <p:ext uri="{BB962C8B-B14F-4D97-AF65-F5344CB8AC3E}">
        <p14:creationId xmlns:p14="http://schemas.microsoft.com/office/powerpoint/2010/main" val="4242730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dirty="0" smtClean="0"/>
              <a:t>THESE CHANGES COULD IMPOSE SIGNIFICANT COSTS, </a:t>
            </a:r>
            <a:r>
              <a:rPr lang="en-US" sz="2400" b="1" dirty="0" smtClean="0"/>
              <a:t>driving homeowners away from natural gas to alternative fuel heating systems that could be ultimately less efficient and less cost effective</a:t>
            </a:r>
            <a:endParaRPr lang="en-US" sz="2400" dirty="0"/>
          </a:p>
        </p:txBody>
      </p:sp>
      <p:sp>
        <p:nvSpPr>
          <p:cNvPr id="3" name="Footer Placeholder 2"/>
          <p:cNvSpPr>
            <a:spLocks noGrp="1"/>
          </p:cNvSpPr>
          <p:nvPr>
            <p:ph type="ftr" sz="quarter" idx="3"/>
          </p:nvPr>
        </p:nvSpPr>
        <p:spPr/>
        <p:txBody>
          <a:bodyPr/>
          <a:lstStyle/>
          <a:p>
            <a:r>
              <a:rPr lang="en-US" dirty="0" smtClean="0"/>
              <a:t>Spire | DOE Furnace Rule</a:t>
            </a:r>
            <a:endParaRPr lang="en-US" dirty="0"/>
          </a:p>
        </p:txBody>
      </p:sp>
      <p:sp>
        <p:nvSpPr>
          <p:cNvPr id="4" name="Slide Number Placeholder 3"/>
          <p:cNvSpPr>
            <a:spLocks noGrp="1"/>
          </p:cNvSpPr>
          <p:nvPr>
            <p:ph type="sldNum" sz="quarter" idx="4"/>
          </p:nvPr>
        </p:nvSpPr>
        <p:spPr/>
        <p:txBody>
          <a:bodyPr/>
          <a:lstStyle/>
          <a:p>
            <a:fld id="{454D28B7-E2DB-4A18-AF62-CF4315EB4020}" type="slidenum">
              <a:rPr lang="en-US" smtClean="0"/>
              <a:pPr/>
              <a:t>6</a:t>
            </a:fld>
            <a:endParaRPr lang="en-US" dirty="0"/>
          </a:p>
        </p:txBody>
      </p:sp>
      <p:pic>
        <p:nvPicPr>
          <p:cNvPr id="5" name="Picture 4"/>
          <p:cNvPicPr>
            <a:picLocks noChangeAspect="1"/>
          </p:cNvPicPr>
          <p:nvPr/>
        </p:nvPicPr>
        <p:blipFill>
          <a:blip r:embed="rId3"/>
          <a:stretch>
            <a:fillRect/>
          </a:stretch>
        </p:blipFill>
        <p:spPr>
          <a:xfrm>
            <a:off x="4410075" y="3152773"/>
            <a:ext cx="3305039" cy="2411917"/>
          </a:xfrm>
          <a:prstGeom prst="rect">
            <a:avLst/>
          </a:prstGeom>
        </p:spPr>
      </p:pic>
    </p:spTree>
    <p:extLst>
      <p:ext uri="{BB962C8B-B14F-4D97-AF65-F5344CB8AC3E}">
        <p14:creationId xmlns:p14="http://schemas.microsoft.com/office/powerpoint/2010/main" val="408125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solidFill>
                  <a:schemeClr val="accent1"/>
                </a:solidFill>
              </a:rPr>
              <a:t>Burden on Consumers</a:t>
            </a:r>
            <a:endParaRPr lang="en-US" sz="2400" dirty="0">
              <a:solidFill>
                <a:schemeClr val="accent1"/>
              </a:solidFill>
            </a:endParaRPr>
          </a:p>
        </p:txBody>
      </p:sp>
      <p:sp>
        <p:nvSpPr>
          <p:cNvPr id="7" name="Content Placeholder 6"/>
          <p:cNvSpPr>
            <a:spLocks noGrp="1"/>
          </p:cNvSpPr>
          <p:nvPr>
            <p:ph idx="1"/>
          </p:nvPr>
        </p:nvSpPr>
        <p:spPr>
          <a:xfrm>
            <a:off x="337185" y="958215"/>
            <a:ext cx="8455639" cy="3207948"/>
          </a:xfrm>
        </p:spPr>
        <p:txBody>
          <a:bodyPr/>
          <a:lstStyle/>
          <a:p>
            <a:pPr marL="0" lvl="2" indent="0">
              <a:buNone/>
            </a:pPr>
            <a:r>
              <a:rPr lang="en-US" sz="2000" dirty="0" smtClean="0"/>
              <a:t>There are approximately 47 million homes across the country that have natural gas furnaces.  Most furnaces in the U.S. are non-condensing and generally vent through the roof or chimney of a home</a:t>
            </a:r>
          </a:p>
          <a:p>
            <a:pPr marL="0" lvl="2" indent="0">
              <a:buNone/>
            </a:pPr>
            <a:endParaRPr lang="en-US" dirty="0" smtClean="0"/>
          </a:p>
          <a:p>
            <a:pPr marL="228600" lvl="2"/>
            <a:r>
              <a:rPr lang="en-US" sz="1800" dirty="0"/>
              <a:t>An average homeowner </a:t>
            </a:r>
            <a:r>
              <a:rPr lang="en-US" sz="1800" dirty="0" smtClean="0"/>
              <a:t>replacing an existing furnace would </a:t>
            </a:r>
            <a:r>
              <a:rPr lang="en-US" sz="1800" dirty="0"/>
              <a:t>be forced to pay an additional </a:t>
            </a:r>
            <a:r>
              <a:rPr lang="en-US" sz="1800" b="1" dirty="0"/>
              <a:t>$350 in unit costs </a:t>
            </a:r>
            <a:r>
              <a:rPr lang="en-US" sz="1800" dirty="0"/>
              <a:t>and up to an additional </a:t>
            </a:r>
            <a:r>
              <a:rPr lang="en-US" sz="1800" b="1" dirty="0"/>
              <a:t>$1,500-$2,200 in installation </a:t>
            </a:r>
            <a:r>
              <a:rPr lang="en-US" sz="1800" b="1" dirty="0" smtClean="0"/>
              <a:t>costs</a:t>
            </a:r>
            <a:r>
              <a:rPr lang="en-US" sz="1800" dirty="0"/>
              <a:t> </a:t>
            </a:r>
            <a:r>
              <a:rPr lang="en-US" sz="1800" dirty="0" smtClean="0"/>
              <a:t>and may opt to switch to electric heating. </a:t>
            </a:r>
          </a:p>
          <a:p>
            <a:pPr marL="0" indent="0">
              <a:buNone/>
            </a:pPr>
            <a:endParaRPr lang="en-US" dirty="0"/>
          </a:p>
        </p:txBody>
      </p:sp>
      <p:sp>
        <p:nvSpPr>
          <p:cNvPr id="8" name="Footer Placeholder 2"/>
          <p:cNvSpPr>
            <a:spLocks noGrp="1"/>
          </p:cNvSpPr>
          <p:nvPr>
            <p:ph type="ftr" sz="quarter" idx="3"/>
          </p:nvPr>
        </p:nvSpPr>
        <p:spPr>
          <a:xfrm>
            <a:off x="711687" y="6400801"/>
            <a:ext cx="7606892" cy="365125"/>
          </a:xfrm>
        </p:spPr>
        <p:txBody>
          <a:bodyPr/>
          <a:lstStyle/>
          <a:p>
            <a:r>
              <a:rPr lang="en-US" dirty="0" smtClean="0"/>
              <a:t>Spire | </a:t>
            </a:r>
            <a:r>
              <a:rPr lang="en-US" dirty="0"/>
              <a:t>DOE Furnace </a:t>
            </a:r>
            <a:r>
              <a:rPr lang="en-US" dirty="0" smtClean="0"/>
              <a:t>Rule</a:t>
            </a:r>
            <a:endParaRPr lang="en-US" dirty="0"/>
          </a:p>
        </p:txBody>
      </p:sp>
      <p:sp>
        <p:nvSpPr>
          <p:cNvPr id="9" name="Slide Number Placeholder 3"/>
          <p:cNvSpPr>
            <a:spLocks noGrp="1"/>
          </p:cNvSpPr>
          <p:nvPr>
            <p:ph type="sldNum" sz="quarter" idx="4"/>
          </p:nvPr>
        </p:nvSpPr>
        <p:spPr>
          <a:xfrm>
            <a:off x="342989" y="6400801"/>
            <a:ext cx="226373" cy="365125"/>
          </a:xfrm>
        </p:spPr>
        <p:txBody>
          <a:bodyPr/>
          <a:lstStyle/>
          <a:p>
            <a:fld id="{454D28B7-E2DB-4A18-AF62-CF4315EB4020}" type="slidenum">
              <a:rPr lang="en-US" smtClean="0"/>
              <a:pPr/>
              <a:t>7</a:t>
            </a:fld>
            <a:endParaRPr lang="en-US" dirty="0"/>
          </a:p>
        </p:txBody>
      </p:sp>
      <p:sp>
        <p:nvSpPr>
          <p:cNvPr id="13" name="Content Placeholder 6"/>
          <p:cNvSpPr txBox="1">
            <a:spLocks/>
          </p:cNvSpPr>
          <p:nvPr/>
        </p:nvSpPr>
        <p:spPr>
          <a:xfrm>
            <a:off x="337183" y="3170742"/>
            <a:ext cx="4892041" cy="2921300"/>
          </a:xfrm>
          <a:prstGeom prst="rect">
            <a:avLst/>
          </a:prstGeom>
        </p:spPr>
        <p:txBody>
          <a:bodyPr vert="horz" lIns="0" tIns="0" rIns="0" bIns="0" rtlCol="0">
            <a:noAutofit/>
          </a:bodyPr>
          <a:lstStyle>
            <a:lvl1pPr marL="228600" indent="-228600" algn="l" defTabSz="457200" rtl="0" eaLnBrk="1" latinLnBrk="0" hangingPunct="1">
              <a:spcBef>
                <a:spcPts val="600"/>
              </a:spcBef>
              <a:buFont typeface="Arial"/>
              <a:buChar char="•"/>
              <a:defRPr sz="1800" kern="1200">
                <a:solidFill>
                  <a:srgbClr val="666666"/>
                </a:solidFill>
                <a:latin typeface="+mn-lt"/>
                <a:ea typeface="+mn-ea"/>
                <a:cs typeface="+mn-cs"/>
              </a:defRPr>
            </a:lvl1pPr>
            <a:lvl2pPr marL="457200" indent="-228600" algn="l" defTabSz="457200" rtl="0" eaLnBrk="1" latinLnBrk="0" hangingPunct="1">
              <a:spcBef>
                <a:spcPts val="600"/>
              </a:spcBef>
              <a:buFont typeface="Arial"/>
              <a:buChar char="–"/>
              <a:defRPr sz="1600" kern="1200">
                <a:solidFill>
                  <a:srgbClr val="666666"/>
                </a:solidFill>
                <a:latin typeface="+mn-lt"/>
                <a:ea typeface="+mn-ea"/>
                <a:cs typeface="+mn-cs"/>
              </a:defRPr>
            </a:lvl2pPr>
            <a:lvl3pPr marL="685800" indent="-228600" algn="l" defTabSz="457200" rtl="0" eaLnBrk="1" latinLnBrk="0" hangingPunct="1">
              <a:spcBef>
                <a:spcPts val="600"/>
              </a:spcBef>
              <a:buFont typeface="Arial"/>
              <a:buChar char="•"/>
              <a:defRPr sz="1400" kern="1200">
                <a:solidFill>
                  <a:srgbClr val="666666"/>
                </a:solidFill>
                <a:latin typeface="+mn-lt"/>
                <a:ea typeface="+mn-ea"/>
                <a:cs typeface="+mn-cs"/>
              </a:defRPr>
            </a:lvl3pPr>
            <a:lvl4pPr marL="914400" indent="-228600" algn="l" defTabSz="457200" rtl="0" eaLnBrk="1" latinLnBrk="0" hangingPunct="1">
              <a:spcBef>
                <a:spcPts val="600"/>
              </a:spcBef>
              <a:buFont typeface="Arial"/>
              <a:buChar char="–"/>
              <a:defRPr sz="1400" kern="1200">
                <a:solidFill>
                  <a:srgbClr val="666666"/>
                </a:solidFill>
                <a:latin typeface="+mn-lt"/>
                <a:ea typeface="+mn-ea"/>
                <a:cs typeface="+mn-cs"/>
              </a:defRPr>
            </a:lvl4pPr>
            <a:lvl5pPr marL="1143000" indent="-228600" algn="l" defTabSz="457200" rtl="0" eaLnBrk="1" latinLnBrk="0" hangingPunct="1">
              <a:spcBef>
                <a:spcPts val="600"/>
              </a:spcBef>
              <a:buFont typeface="Arial"/>
              <a:buChar char="»"/>
              <a:defRPr sz="1400" kern="1200" baseline="0">
                <a:solidFill>
                  <a:srgbClr val="666666"/>
                </a:solidFill>
                <a:latin typeface="+mn-lt"/>
                <a:ea typeface="+mn-ea"/>
                <a:cs typeface="+mn-cs"/>
              </a:defRPr>
            </a:lvl5pPr>
            <a:lvl6pPr marL="1371600" indent="-228600" algn="l" defTabSz="457200" rtl="0" eaLnBrk="1" latinLnBrk="0" hangingPunct="1">
              <a:spcBef>
                <a:spcPts val="600"/>
              </a:spcBef>
              <a:buFont typeface="Arial"/>
              <a:buChar char="•"/>
              <a:tabLst/>
              <a:defRPr sz="1200" kern="1200">
                <a:solidFill>
                  <a:schemeClr val="tx1"/>
                </a:solidFill>
                <a:latin typeface="+mn-lt"/>
                <a:ea typeface="+mn-ea"/>
                <a:cs typeface="+mn-cs"/>
              </a:defRPr>
            </a:lvl6pPr>
            <a:lvl7pPr marL="0" indent="0" algn="l" defTabSz="457200" rtl="0" eaLnBrk="1" latinLnBrk="0" hangingPunct="1">
              <a:spcBef>
                <a:spcPts val="600"/>
              </a:spcBef>
              <a:buFont typeface="Arial"/>
              <a:buNone/>
              <a:defRPr sz="1200" i="1"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2"/>
            <a:r>
              <a:rPr lang="en-US" sz="1800" dirty="0" smtClean="0"/>
              <a:t>Apartment </a:t>
            </a:r>
            <a:r>
              <a:rPr lang="en-US" sz="1800" dirty="0"/>
              <a:t>and condo owners often are restricted from altering their building’s outside </a:t>
            </a:r>
            <a:r>
              <a:rPr lang="en-US" sz="1800" dirty="0" smtClean="0"/>
              <a:t>venting and forced to electric systems. </a:t>
            </a:r>
          </a:p>
          <a:p>
            <a:pPr marL="228600" lvl="2"/>
            <a:r>
              <a:rPr lang="en-US" sz="1800" dirty="0" smtClean="0"/>
              <a:t>Home builders will avoid added costs and move to lower cost inefficient electric space and water heating systems. </a:t>
            </a:r>
            <a:endParaRPr lang="en-US" sz="1800" dirty="0"/>
          </a:p>
          <a:p>
            <a:pPr marL="228600" lvl="2"/>
            <a:r>
              <a:rPr lang="en-US" sz="1800" dirty="0" smtClean="0"/>
              <a:t>Water </a:t>
            </a:r>
            <a:r>
              <a:rPr lang="en-US" sz="1800" dirty="0"/>
              <a:t>heaters share the same vent as non-condensing furnaces and will often need to be reconfigured, leading to </a:t>
            </a:r>
            <a:r>
              <a:rPr lang="en-US" sz="1800" dirty="0" smtClean="0"/>
              <a:t>additional costs.</a:t>
            </a:r>
          </a:p>
          <a:p>
            <a:pPr marL="0" lvl="2" indent="0">
              <a:buNone/>
            </a:pPr>
            <a:endParaRPr lang="en-US" sz="1800" dirty="0" smtClean="0"/>
          </a:p>
        </p:txBody>
      </p:sp>
      <p:graphicFrame>
        <p:nvGraphicFramePr>
          <p:cNvPr id="15" name="Diagram 14"/>
          <p:cNvGraphicFramePr/>
          <p:nvPr>
            <p:extLst>
              <p:ext uri="{D42A27DB-BD31-4B8C-83A1-F6EECF244321}">
                <p14:modId xmlns:p14="http://schemas.microsoft.com/office/powerpoint/2010/main" val="960267106"/>
              </p:ext>
            </p:extLst>
          </p:nvPr>
        </p:nvGraphicFramePr>
        <p:xfrm>
          <a:off x="5083316" y="3404568"/>
          <a:ext cx="3792311" cy="3502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5"/>
          <p:cNvSpPr txBox="1">
            <a:spLocks/>
          </p:cNvSpPr>
          <p:nvPr/>
        </p:nvSpPr>
        <p:spPr>
          <a:xfrm>
            <a:off x="5629026" y="3219787"/>
            <a:ext cx="2914649" cy="383038"/>
          </a:xfrm>
          <a:prstGeom prst="rect">
            <a:avLst/>
          </a:prstGeom>
        </p:spPr>
        <p:txBody>
          <a:bodyPr vert="horz" lIns="0" tIns="0" rIns="0" bIns="0" rtlCol="0" anchor="t">
            <a:noAutofit/>
          </a:bodyPr>
          <a:lstStyle>
            <a:lvl1pPr algn="l" defTabSz="457200" rtl="0" eaLnBrk="1" latinLnBrk="0" hangingPunct="1">
              <a:spcBef>
                <a:spcPct val="0"/>
              </a:spcBef>
              <a:buNone/>
              <a:defRPr sz="2400" kern="1200">
                <a:solidFill>
                  <a:schemeClr val="tx2"/>
                </a:solidFill>
                <a:latin typeface="+mj-lt"/>
                <a:ea typeface="+mj-ea"/>
                <a:cs typeface="+mj-cs"/>
              </a:defRPr>
            </a:lvl1pPr>
          </a:lstStyle>
          <a:p>
            <a:pPr algn="ctr"/>
            <a:r>
              <a:rPr lang="en-US" sz="1200" dirty="0" smtClean="0">
                <a:solidFill>
                  <a:schemeClr val="accent1"/>
                </a:solidFill>
              </a:rPr>
              <a:t>DOE Estimates that consumers would carry a heavy burden</a:t>
            </a:r>
            <a:endParaRPr lang="en-US" sz="1200" dirty="0">
              <a:solidFill>
                <a:schemeClr val="accent1"/>
              </a:solidFill>
            </a:endParaRPr>
          </a:p>
        </p:txBody>
      </p:sp>
    </p:spTree>
    <p:extLst>
      <p:ext uri="{BB962C8B-B14F-4D97-AF65-F5344CB8AC3E}">
        <p14:creationId xmlns:p14="http://schemas.microsoft.com/office/powerpoint/2010/main" val="2525420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solidFill>
                  <a:schemeClr val="accent1"/>
                </a:solidFill>
              </a:rPr>
              <a:t>Higher Operating Costs</a:t>
            </a:r>
            <a:endParaRPr lang="en-US" sz="2400" dirty="0">
              <a:solidFill>
                <a:schemeClr val="accent1"/>
              </a:solidFill>
            </a:endParaRPr>
          </a:p>
        </p:txBody>
      </p:sp>
      <p:sp>
        <p:nvSpPr>
          <p:cNvPr id="7" name="Content Placeholder 6"/>
          <p:cNvSpPr>
            <a:spLocks noGrp="1"/>
          </p:cNvSpPr>
          <p:nvPr>
            <p:ph idx="1"/>
          </p:nvPr>
        </p:nvSpPr>
        <p:spPr>
          <a:xfrm>
            <a:off x="384810" y="1013804"/>
            <a:ext cx="8455639" cy="4685320"/>
          </a:xfrm>
        </p:spPr>
        <p:txBody>
          <a:bodyPr/>
          <a:lstStyle/>
          <a:p>
            <a:pPr marL="0" lvl="2" indent="0">
              <a:buNone/>
            </a:pPr>
            <a:r>
              <a:rPr lang="en-US" sz="2000" dirty="0" smtClean="0"/>
              <a:t>Due to the challenges and costs required when moving to a condensing furnace, consumers and builders may be incented to </a:t>
            </a:r>
            <a:r>
              <a:rPr lang="en-US" sz="2000" b="1" dirty="0" smtClean="0"/>
              <a:t>switch to another fuel </a:t>
            </a:r>
            <a:r>
              <a:rPr lang="en-US" sz="2000" dirty="0" smtClean="0"/>
              <a:t>with higher operating</a:t>
            </a:r>
            <a:endParaRPr lang="en-US" dirty="0" smtClean="0"/>
          </a:p>
        </p:txBody>
      </p:sp>
      <p:sp>
        <p:nvSpPr>
          <p:cNvPr id="8" name="Footer Placeholder 2"/>
          <p:cNvSpPr>
            <a:spLocks noGrp="1"/>
          </p:cNvSpPr>
          <p:nvPr>
            <p:ph type="ftr" sz="quarter" idx="3"/>
          </p:nvPr>
        </p:nvSpPr>
        <p:spPr>
          <a:xfrm>
            <a:off x="711687" y="6400801"/>
            <a:ext cx="7606892" cy="365125"/>
          </a:xfrm>
        </p:spPr>
        <p:txBody>
          <a:bodyPr/>
          <a:lstStyle/>
          <a:p>
            <a:r>
              <a:rPr lang="en-US" dirty="0" smtClean="0"/>
              <a:t>Spire | </a:t>
            </a:r>
            <a:r>
              <a:rPr lang="en-US" dirty="0"/>
              <a:t>DOE Furnace </a:t>
            </a:r>
            <a:r>
              <a:rPr lang="en-US" dirty="0" smtClean="0"/>
              <a:t>Rule</a:t>
            </a:r>
            <a:endParaRPr lang="en-US" dirty="0"/>
          </a:p>
        </p:txBody>
      </p:sp>
      <p:sp>
        <p:nvSpPr>
          <p:cNvPr id="9" name="Slide Number Placeholder 3"/>
          <p:cNvSpPr>
            <a:spLocks noGrp="1"/>
          </p:cNvSpPr>
          <p:nvPr>
            <p:ph type="sldNum" sz="quarter" idx="4"/>
          </p:nvPr>
        </p:nvSpPr>
        <p:spPr>
          <a:xfrm>
            <a:off x="342989" y="6400801"/>
            <a:ext cx="226373" cy="365125"/>
          </a:xfrm>
        </p:spPr>
        <p:txBody>
          <a:bodyPr/>
          <a:lstStyle/>
          <a:p>
            <a:fld id="{454D28B7-E2DB-4A18-AF62-CF4315EB4020}" type="slidenum">
              <a:rPr lang="en-US" smtClean="0"/>
              <a:pPr/>
              <a:t>8</a:t>
            </a:fld>
            <a:endParaRPr lang="en-US" dirty="0"/>
          </a:p>
        </p:txBody>
      </p:sp>
      <p:sp>
        <p:nvSpPr>
          <p:cNvPr id="10" name="Rectangle 4"/>
          <p:cNvSpPr>
            <a:spLocks noChangeArrowheads="1"/>
          </p:cNvSpPr>
          <p:nvPr/>
        </p:nvSpPr>
        <p:spPr bwMode="auto">
          <a:xfrm>
            <a:off x="3384116" y="2273299"/>
            <a:ext cx="1304845"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800" b="1" dirty="0"/>
              <a:t>Electric</a:t>
            </a:r>
          </a:p>
          <a:p>
            <a:pPr algn="ctr">
              <a:spcBef>
                <a:spcPct val="0"/>
              </a:spcBef>
              <a:buFontTx/>
              <a:buNone/>
            </a:pPr>
            <a:r>
              <a:rPr lang="en-US" altLang="en-US" sz="1800" b="1" dirty="0"/>
              <a:t>Heat Pump</a:t>
            </a:r>
          </a:p>
        </p:txBody>
      </p:sp>
      <p:sp>
        <p:nvSpPr>
          <p:cNvPr id="13" name="Rectangle 5"/>
          <p:cNvSpPr>
            <a:spLocks noChangeArrowheads="1"/>
          </p:cNvSpPr>
          <p:nvPr/>
        </p:nvSpPr>
        <p:spPr bwMode="auto">
          <a:xfrm>
            <a:off x="876300" y="5208587"/>
            <a:ext cx="2323907"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200" b="1" dirty="0"/>
              <a:t>DOE NAECA Efficiency Rating:</a:t>
            </a:r>
          </a:p>
          <a:p>
            <a:pPr>
              <a:spcBef>
                <a:spcPct val="0"/>
              </a:spcBef>
              <a:buFontTx/>
              <a:buNone/>
            </a:pPr>
            <a:r>
              <a:rPr lang="en-US" altLang="en-US" sz="1200" b="1" dirty="0" smtClean="0"/>
              <a:t>Energy </a:t>
            </a:r>
            <a:r>
              <a:rPr lang="en-US" altLang="en-US" sz="1200" b="1" dirty="0"/>
              <a:t>Cost</a:t>
            </a:r>
            <a:r>
              <a:rPr lang="en-US" altLang="en-US" sz="1200" b="1" baseline="30000" dirty="0"/>
              <a:t>1</a:t>
            </a:r>
            <a:r>
              <a:rPr lang="en-US" altLang="en-US" sz="1200" b="1" dirty="0"/>
              <a:t>/year </a:t>
            </a:r>
          </a:p>
        </p:txBody>
      </p:sp>
      <p:sp>
        <p:nvSpPr>
          <p:cNvPr id="14" name="Rectangle 6"/>
          <p:cNvSpPr>
            <a:spLocks noChangeArrowheads="1"/>
          </p:cNvSpPr>
          <p:nvPr/>
        </p:nvSpPr>
        <p:spPr bwMode="auto">
          <a:xfrm>
            <a:off x="6738070" y="2197099"/>
            <a:ext cx="1394614"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800" b="1" dirty="0"/>
              <a:t>Natural Gas</a:t>
            </a:r>
          </a:p>
          <a:p>
            <a:pPr algn="ctr">
              <a:spcBef>
                <a:spcPct val="0"/>
              </a:spcBef>
              <a:buFontTx/>
              <a:buNone/>
            </a:pPr>
            <a:r>
              <a:rPr lang="en-US" altLang="en-US" sz="1800" b="1" dirty="0"/>
              <a:t>Furnace</a:t>
            </a:r>
          </a:p>
        </p:txBody>
      </p:sp>
      <p:graphicFrame>
        <p:nvGraphicFramePr>
          <p:cNvPr id="15" name="Object 8">
            <a:hlinkClick r:id="" action="ppaction://ole?verb=0"/>
          </p:cNvPr>
          <p:cNvGraphicFramePr>
            <a:graphicFrameLocks/>
          </p:cNvGraphicFramePr>
          <p:nvPr>
            <p:extLst>
              <p:ext uri="{D42A27DB-BD31-4B8C-83A1-F6EECF244321}">
                <p14:modId xmlns:p14="http://schemas.microsoft.com/office/powerpoint/2010/main" val="12462375"/>
              </p:ext>
            </p:extLst>
          </p:nvPr>
        </p:nvGraphicFramePr>
        <p:xfrm>
          <a:off x="6902770" y="3111499"/>
          <a:ext cx="1166813" cy="2012950"/>
        </p:xfrm>
        <a:graphic>
          <a:graphicData uri="http://schemas.openxmlformats.org/presentationml/2006/ole">
            <mc:AlternateContent xmlns:mc="http://schemas.openxmlformats.org/markup-compatibility/2006">
              <mc:Choice xmlns:v="urn:schemas-microsoft-com:vml" Requires="v">
                <p:oleObj spid="_x0000_s1093" name="Clip" r:id="rId4" imgW="1164790" imgH="2009461" progId="">
                  <p:embed/>
                </p:oleObj>
              </mc:Choice>
              <mc:Fallback>
                <p:oleObj name="Clip" r:id="rId4" imgW="1164790" imgH="2009461"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2770" y="3111499"/>
                        <a:ext cx="1166813"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9">
            <a:hlinkClick r:id="" action="ppaction://ole?verb=0"/>
          </p:cNvPr>
          <p:cNvGraphicFramePr>
            <a:graphicFrameLocks/>
          </p:cNvGraphicFramePr>
          <p:nvPr>
            <p:extLst>
              <p:ext uri="{D42A27DB-BD31-4B8C-83A1-F6EECF244321}">
                <p14:modId xmlns:p14="http://schemas.microsoft.com/office/powerpoint/2010/main" val="2718705891"/>
              </p:ext>
            </p:extLst>
          </p:nvPr>
        </p:nvGraphicFramePr>
        <p:xfrm>
          <a:off x="3473770" y="3416299"/>
          <a:ext cx="1236663" cy="1603375"/>
        </p:xfrm>
        <a:graphic>
          <a:graphicData uri="http://schemas.openxmlformats.org/presentationml/2006/ole">
            <mc:AlternateContent xmlns:mc="http://schemas.openxmlformats.org/markup-compatibility/2006">
              <mc:Choice xmlns:v="urn:schemas-microsoft-com:vml" Requires="v">
                <p:oleObj spid="_x0000_s1094" name="Clip" r:id="rId6" imgW="1234519" imgH="1600596" progId="">
                  <p:embed/>
                </p:oleObj>
              </mc:Choice>
              <mc:Fallback>
                <p:oleObj name="Clip" r:id="rId6" imgW="1234519" imgH="1600596"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770" y="3416299"/>
                        <a:ext cx="123666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Rectangle 11"/>
          <p:cNvSpPr>
            <a:spLocks noChangeArrowheads="1"/>
          </p:cNvSpPr>
          <p:nvPr/>
        </p:nvSpPr>
        <p:spPr bwMode="auto">
          <a:xfrm>
            <a:off x="3702433" y="5208587"/>
            <a:ext cx="807914"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200" b="1" dirty="0"/>
              <a:t>7.7 HSPF</a:t>
            </a:r>
          </a:p>
          <a:p>
            <a:pPr algn="ctr">
              <a:spcBef>
                <a:spcPct val="0"/>
              </a:spcBef>
              <a:buFontTx/>
              <a:buNone/>
            </a:pPr>
            <a:r>
              <a:rPr lang="en-US" altLang="en-US" sz="1200" b="1" dirty="0" smtClean="0"/>
              <a:t>$1,146</a:t>
            </a:r>
            <a:endParaRPr lang="en-US" altLang="en-US" sz="1200" b="1" dirty="0"/>
          </a:p>
        </p:txBody>
      </p:sp>
      <p:sp>
        <p:nvSpPr>
          <p:cNvPr id="18" name="Rectangle 12"/>
          <p:cNvSpPr>
            <a:spLocks noChangeArrowheads="1"/>
          </p:cNvSpPr>
          <p:nvPr/>
        </p:nvSpPr>
        <p:spPr bwMode="auto">
          <a:xfrm>
            <a:off x="7163516" y="5208587"/>
            <a:ext cx="785023"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200" b="1" dirty="0"/>
              <a:t>80 AFUE</a:t>
            </a:r>
          </a:p>
          <a:p>
            <a:pPr algn="ctr">
              <a:spcBef>
                <a:spcPct val="0"/>
              </a:spcBef>
              <a:buFontTx/>
              <a:buNone/>
            </a:pPr>
            <a:r>
              <a:rPr lang="en-US" altLang="en-US" sz="1200" b="1" dirty="0" smtClean="0"/>
              <a:t>$643</a:t>
            </a:r>
            <a:endParaRPr lang="en-US" altLang="en-US" sz="1200" b="1" dirty="0"/>
          </a:p>
        </p:txBody>
      </p:sp>
      <p:graphicFrame>
        <p:nvGraphicFramePr>
          <p:cNvPr id="19" name="Object 13">
            <a:hlinkClick r:id="" action="ppaction://ole?verb=0"/>
          </p:cNvPr>
          <p:cNvGraphicFramePr>
            <a:graphicFrameLocks/>
          </p:cNvGraphicFramePr>
          <p:nvPr>
            <p:extLst>
              <p:ext uri="{D42A27DB-BD31-4B8C-83A1-F6EECF244321}">
                <p14:modId xmlns:p14="http://schemas.microsoft.com/office/powerpoint/2010/main" val="2745657112"/>
              </p:ext>
            </p:extLst>
          </p:nvPr>
        </p:nvGraphicFramePr>
        <p:xfrm>
          <a:off x="5275582" y="3138487"/>
          <a:ext cx="1144588" cy="2024063"/>
        </p:xfrm>
        <a:graphic>
          <a:graphicData uri="http://schemas.openxmlformats.org/presentationml/2006/ole">
            <mc:AlternateContent xmlns:mc="http://schemas.openxmlformats.org/markup-compatibility/2006">
              <mc:Choice xmlns:v="urn:schemas-microsoft-com:vml" Requires="v">
                <p:oleObj spid="_x0000_s1095" name="Clip" r:id="rId8" imgW="1142604" imgH="2020555" progId="">
                  <p:embed/>
                </p:oleObj>
              </mc:Choice>
              <mc:Fallback>
                <p:oleObj name="Clip" r:id="rId8" imgW="1142604" imgH="2020555" progId="">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75582" y="3138487"/>
                        <a:ext cx="1144588"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Rectangle 14"/>
          <p:cNvSpPr>
            <a:spLocks noChangeArrowheads="1"/>
          </p:cNvSpPr>
          <p:nvPr/>
        </p:nvSpPr>
        <p:spPr bwMode="auto">
          <a:xfrm>
            <a:off x="5455366" y="5208587"/>
            <a:ext cx="785023"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200" b="1" dirty="0" smtClean="0"/>
              <a:t>99 AFUE</a:t>
            </a:r>
          </a:p>
          <a:p>
            <a:pPr algn="ctr">
              <a:spcBef>
                <a:spcPct val="0"/>
              </a:spcBef>
              <a:buFontTx/>
              <a:buNone/>
            </a:pPr>
            <a:r>
              <a:rPr lang="en-US" altLang="en-US" sz="1200" b="1" dirty="0" smtClean="0"/>
              <a:t>$1,832</a:t>
            </a:r>
            <a:endParaRPr lang="en-US" altLang="en-US" sz="1200" b="1" dirty="0"/>
          </a:p>
        </p:txBody>
      </p:sp>
      <p:sp>
        <p:nvSpPr>
          <p:cNvPr id="21" name="Rectangle 15"/>
          <p:cNvSpPr>
            <a:spLocks noChangeArrowheads="1"/>
          </p:cNvSpPr>
          <p:nvPr/>
        </p:nvSpPr>
        <p:spPr bwMode="auto">
          <a:xfrm>
            <a:off x="5073970" y="2044699"/>
            <a:ext cx="1221489" cy="9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200" b="1" dirty="0"/>
              <a:t>  </a:t>
            </a:r>
            <a:r>
              <a:rPr lang="en-US" altLang="en-US" sz="1800" b="1" dirty="0"/>
              <a:t>Electric</a:t>
            </a:r>
          </a:p>
          <a:p>
            <a:pPr>
              <a:spcBef>
                <a:spcPct val="0"/>
              </a:spcBef>
              <a:buFontTx/>
              <a:buNone/>
            </a:pPr>
            <a:r>
              <a:rPr lang="en-US" altLang="en-US" sz="1800" b="1" dirty="0"/>
              <a:t>Resistance</a:t>
            </a:r>
          </a:p>
          <a:p>
            <a:pPr>
              <a:spcBef>
                <a:spcPct val="0"/>
              </a:spcBef>
              <a:buFontTx/>
              <a:buNone/>
            </a:pPr>
            <a:r>
              <a:rPr lang="en-US" altLang="en-US" sz="1800" b="1" dirty="0"/>
              <a:t>  Furnace</a:t>
            </a:r>
          </a:p>
        </p:txBody>
      </p:sp>
      <p:sp>
        <p:nvSpPr>
          <p:cNvPr id="22" name="Rectangle 20"/>
          <p:cNvSpPr>
            <a:spLocks noChangeArrowheads="1"/>
          </p:cNvSpPr>
          <p:nvPr/>
        </p:nvSpPr>
        <p:spPr bwMode="auto">
          <a:xfrm>
            <a:off x="876300" y="5810320"/>
            <a:ext cx="7205087"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None/>
            </a:pPr>
            <a:r>
              <a:rPr lang="en-US" altLang="en-US" sz="1000" dirty="0" smtClean="0"/>
              <a:t>Source:  AGA;  </a:t>
            </a:r>
            <a:r>
              <a:rPr lang="en-US" altLang="en-US" sz="1000" baseline="30000" dirty="0" smtClean="0"/>
              <a:t>1</a:t>
            </a:r>
            <a:r>
              <a:rPr lang="en-US" altLang="en-US" sz="1000" dirty="0" smtClean="0"/>
              <a:t>Energy </a:t>
            </a:r>
            <a:r>
              <a:rPr lang="en-US" altLang="en-US" sz="1000" dirty="0"/>
              <a:t>Cost is based on 2015 DOE representative average unit costs for energy where electric rate is 12.70 cents/kWh; gas rate is $</a:t>
            </a:r>
            <a:r>
              <a:rPr lang="en-US" altLang="en-US" sz="1000" dirty="0" smtClean="0"/>
              <a:t>10.03/MMBtu;  HSPF=Heating </a:t>
            </a:r>
            <a:r>
              <a:rPr lang="en-US" altLang="en-US" sz="1000" dirty="0"/>
              <a:t>Seasonal Performance Factor, AFUE=Annual Fuel Utilization </a:t>
            </a:r>
            <a:r>
              <a:rPr lang="en-US" altLang="en-US" sz="1000" dirty="0" smtClean="0"/>
              <a:t>Efficiency</a:t>
            </a:r>
          </a:p>
        </p:txBody>
      </p:sp>
    </p:spTree>
    <p:extLst>
      <p:ext uri="{BB962C8B-B14F-4D97-AF65-F5344CB8AC3E}">
        <p14:creationId xmlns:p14="http://schemas.microsoft.com/office/powerpoint/2010/main" val="2251142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solidFill>
                  <a:schemeClr val="accent1"/>
                </a:solidFill>
              </a:rPr>
              <a:t>Increased Emissions</a:t>
            </a:r>
            <a:endParaRPr lang="en-US" sz="2400" dirty="0">
              <a:solidFill>
                <a:schemeClr val="accent1"/>
              </a:solidFill>
            </a:endParaRPr>
          </a:p>
        </p:txBody>
      </p:sp>
      <p:sp>
        <p:nvSpPr>
          <p:cNvPr id="7" name="Content Placeholder 6"/>
          <p:cNvSpPr>
            <a:spLocks noGrp="1"/>
          </p:cNvSpPr>
          <p:nvPr>
            <p:ph idx="1"/>
          </p:nvPr>
        </p:nvSpPr>
        <p:spPr>
          <a:xfrm>
            <a:off x="394335" y="1101090"/>
            <a:ext cx="8455639" cy="4685320"/>
          </a:xfrm>
        </p:spPr>
        <p:txBody>
          <a:bodyPr/>
          <a:lstStyle/>
          <a:p>
            <a:pPr marL="0" lvl="2" indent="0">
              <a:buNone/>
            </a:pPr>
            <a:r>
              <a:rPr lang="en-US" sz="2000" dirty="0"/>
              <a:t>Even a low incidence of fuel switching will have a negative </a:t>
            </a:r>
            <a:r>
              <a:rPr lang="en-US" sz="2000" dirty="0" smtClean="0"/>
              <a:t>impact on CO2 emissions</a:t>
            </a:r>
          </a:p>
          <a:p>
            <a:pPr marL="228600" lvl="2"/>
            <a:r>
              <a:rPr lang="en-US" sz="1800" dirty="0" smtClean="0"/>
              <a:t>Condensing </a:t>
            </a:r>
            <a:r>
              <a:rPr lang="en-US" sz="1800" dirty="0"/>
              <a:t>and non-condensing natural gas furnaces </a:t>
            </a:r>
            <a:r>
              <a:rPr lang="en-US" sz="1800" b="1" dirty="0"/>
              <a:t>release half the carbon emissions</a:t>
            </a:r>
            <a:r>
              <a:rPr lang="en-US" sz="1800" dirty="0"/>
              <a:t> every year compared to an electric resistance </a:t>
            </a:r>
            <a:r>
              <a:rPr lang="en-US" sz="1800" dirty="0" smtClean="0"/>
              <a:t>furnace.</a:t>
            </a:r>
            <a:endParaRPr lang="en-US" sz="1800" dirty="0"/>
          </a:p>
          <a:p>
            <a:pPr marL="228600" lvl="2"/>
            <a:endParaRPr lang="en-US" sz="1800" dirty="0" smtClean="0"/>
          </a:p>
          <a:p>
            <a:endParaRPr lang="en-US" dirty="0" smtClean="0"/>
          </a:p>
          <a:p>
            <a:pPr marL="0" indent="0">
              <a:buNone/>
            </a:pPr>
            <a:endParaRPr lang="en-US" dirty="0"/>
          </a:p>
        </p:txBody>
      </p:sp>
      <p:sp>
        <p:nvSpPr>
          <p:cNvPr id="8" name="Footer Placeholder 2"/>
          <p:cNvSpPr>
            <a:spLocks noGrp="1"/>
          </p:cNvSpPr>
          <p:nvPr>
            <p:ph type="ftr" sz="quarter" idx="3"/>
          </p:nvPr>
        </p:nvSpPr>
        <p:spPr>
          <a:xfrm>
            <a:off x="711687" y="6400801"/>
            <a:ext cx="7606892" cy="365125"/>
          </a:xfrm>
        </p:spPr>
        <p:txBody>
          <a:bodyPr/>
          <a:lstStyle/>
          <a:p>
            <a:r>
              <a:rPr lang="en-US" dirty="0" smtClean="0"/>
              <a:t>Spire | </a:t>
            </a:r>
            <a:r>
              <a:rPr lang="en-US" dirty="0"/>
              <a:t>DOE Furnace </a:t>
            </a:r>
            <a:r>
              <a:rPr lang="en-US" dirty="0" smtClean="0"/>
              <a:t>Rule</a:t>
            </a:r>
            <a:endParaRPr lang="en-US" dirty="0"/>
          </a:p>
        </p:txBody>
      </p:sp>
      <p:sp>
        <p:nvSpPr>
          <p:cNvPr id="9" name="Slide Number Placeholder 3"/>
          <p:cNvSpPr>
            <a:spLocks noGrp="1"/>
          </p:cNvSpPr>
          <p:nvPr>
            <p:ph type="sldNum" sz="quarter" idx="4"/>
          </p:nvPr>
        </p:nvSpPr>
        <p:spPr>
          <a:xfrm>
            <a:off x="342989" y="6400801"/>
            <a:ext cx="226373" cy="365125"/>
          </a:xfrm>
        </p:spPr>
        <p:txBody>
          <a:bodyPr/>
          <a:lstStyle/>
          <a:p>
            <a:fld id="{454D28B7-E2DB-4A18-AF62-CF4315EB4020}" type="slidenum">
              <a:rPr lang="en-US" smtClean="0"/>
              <a:pPr/>
              <a:t>9</a:t>
            </a:fld>
            <a:endParaRPr lang="en-US" dirty="0"/>
          </a:p>
        </p:txBody>
      </p:sp>
      <p:graphicFrame>
        <p:nvGraphicFramePr>
          <p:cNvPr id="19" name="Object 3">
            <a:hlinkClick r:id="" action="ppaction://ole?verb=0"/>
          </p:cNvPr>
          <p:cNvGraphicFramePr>
            <a:graphicFrameLocks/>
          </p:cNvGraphicFramePr>
          <p:nvPr>
            <p:extLst>
              <p:ext uri="{D42A27DB-BD31-4B8C-83A1-F6EECF244321}">
                <p14:modId xmlns:p14="http://schemas.microsoft.com/office/powerpoint/2010/main" val="1790108260"/>
              </p:ext>
            </p:extLst>
          </p:nvPr>
        </p:nvGraphicFramePr>
        <p:xfrm>
          <a:off x="6570370" y="2581274"/>
          <a:ext cx="809625" cy="1507105"/>
        </p:xfrm>
        <a:graphic>
          <a:graphicData uri="http://schemas.openxmlformats.org/presentationml/2006/ole">
            <mc:AlternateContent xmlns:mc="http://schemas.openxmlformats.org/markup-compatibility/2006">
              <mc:Choice xmlns:v="urn:schemas-microsoft-com:vml" Requires="v">
                <p:oleObj spid="_x0000_s2114" name="Clip" r:id="rId4" imgW="1164790" imgH="2009461" progId="">
                  <p:embed/>
                </p:oleObj>
              </mc:Choice>
              <mc:Fallback>
                <p:oleObj name="Clip" r:id="rId4" imgW="1164790" imgH="2009461"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0370" y="2581274"/>
                        <a:ext cx="809625" cy="1507105"/>
                      </a:xfrm>
                      <a:prstGeom prst="rect">
                        <a:avLst/>
                      </a:prstGeom>
                      <a:noFill/>
                      <a:ln>
                        <a:noFill/>
                      </a:ln>
                      <a:effectLst/>
                    </p:spPr>
                  </p:pic>
                </p:oleObj>
              </mc:Fallback>
            </mc:AlternateContent>
          </a:graphicData>
        </a:graphic>
      </p:graphicFrame>
      <p:graphicFrame>
        <p:nvGraphicFramePr>
          <p:cNvPr id="20" name="Object 4">
            <a:hlinkClick r:id="" action="ppaction://ole?verb=0"/>
          </p:cNvPr>
          <p:cNvGraphicFramePr>
            <a:graphicFrameLocks/>
          </p:cNvGraphicFramePr>
          <p:nvPr>
            <p:extLst>
              <p:ext uri="{D42A27DB-BD31-4B8C-83A1-F6EECF244321}">
                <p14:modId xmlns:p14="http://schemas.microsoft.com/office/powerpoint/2010/main" val="2711338467"/>
              </p:ext>
            </p:extLst>
          </p:nvPr>
        </p:nvGraphicFramePr>
        <p:xfrm>
          <a:off x="4970170" y="2679022"/>
          <a:ext cx="635583" cy="1344271"/>
        </p:xfrm>
        <a:graphic>
          <a:graphicData uri="http://schemas.openxmlformats.org/presentationml/2006/ole">
            <mc:AlternateContent xmlns:mc="http://schemas.openxmlformats.org/markup-compatibility/2006">
              <mc:Choice xmlns:v="urn:schemas-microsoft-com:vml" Requires="v">
                <p:oleObj spid="_x0000_s2115" name="Clip" r:id="rId6" imgW="1142604" imgH="2020555" progId="">
                  <p:embed/>
                </p:oleObj>
              </mc:Choice>
              <mc:Fallback>
                <p:oleObj name="Clip" r:id="rId6" imgW="1142604" imgH="2020555"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0170" y="2679022"/>
                        <a:ext cx="635583" cy="1344271"/>
                      </a:xfrm>
                      <a:prstGeom prst="rect">
                        <a:avLst/>
                      </a:prstGeom>
                      <a:noFill/>
                      <a:ln>
                        <a:noFill/>
                      </a:ln>
                      <a:effectLst/>
                    </p:spPr>
                  </p:pic>
                </p:oleObj>
              </mc:Fallback>
            </mc:AlternateContent>
          </a:graphicData>
        </a:graphic>
      </p:graphicFrame>
      <p:graphicFrame>
        <p:nvGraphicFramePr>
          <p:cNvPr id="21" name="Object 5">
            <a:hlinkClick r:id="" action="ppaction://ole?verb=0"/>
          </p:cNvPr>
          <p:cNvGraphicFramePr>
            <a:graphicFrameLocks/>
          </p:cNvGraphicFramePr>
          <p:nvPr>
            <p:extLst>
              <p:ext uri="{D42A27DB-BD31-4B8C-83A1-F6EECF244321}">
                <p14:modId xmlns:p14="http://schemas.microsoft.com/office/powerpoint/2010/main" val="2933728589"/>
              </p:ext>
            </p:extLst>
          </p:nvPr>
        </p:nvGraphicFramePr>
        <p:xfrm>
          <a:off x="3141371" y="2859351"/>
          <a:ext cx="858092" cy="1200454"/>
        </p:xfrm>
        <a:graphic>
          <a:graphicData uri="http://schemas.openxmlformats.org/presentationml/2006/ole">
            <mc:AlternateContent xmlns:mc="http://schemas.openxmlformats.org/markup-compatibility/2006">
              <mc:Choice xmlns:v="urn:schemas-microsoft-com:vml" Requires="v">
                <p:oleObj spid="_x0000_s2116" name="Clip" r:id="rId8" imgW="1234519" imgH="1600596" progId="">
                  <p:embed/>
                </p:oleObj>
              </mc:Choice>
              <mc:Fallback>
                <p:oleObj name="Clip" r:id="rId8" imgW="1234519" imgH="1600596" progId="">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1371" y="2859351"/>
                        <a:ext cx="858092" cy="1200454"/>
                      </a:xfrm>
                      <a:prstGeom prst="rect">
                        <a:avLst/>
                      </a:prstGeom>
                      <a:noFill/>
                      <a:ln>
                        <a:noFill/>
                      </a:ln>
                      <a:effectLst/>
                    </p:spPr>
                  </p:pic>
                </p:oleObj>
              </mc:Fallback>
            </mc:AlternateContent>
          </a:graphicData>
        </a:graphic>
      </p:graphicFrame>
      <p:graphicFrame>
        <p:nvGraphicFramePr>
          <p:cNvPr id="22" name="Group 142"/>
          <p:cNvGraphicFramePr>
            <a:graphicFrameLocks noGrp="1"/>
          </p:cNvGraphicFramePr>
          <p:nvPr>
            <p:extLst>
              <p:ext uri="{D42A27DB-BD31-4B8C-83A1-F6EECF244321}">
                <p14:modId xmlns:p14="http://schemas.microsoft.com/office/powerpoint/2010/main" val="2615624852"/>
              </p:ext>
            </p:extLst>
          </p:nvPr>
        </p:nvGraphicFramePr>
        <p:xfrm>
          <a:off x="695325" y="4780530"/>
          <a:ext cx="7620000" cy="1314676"/>
        </p:xfrm>
        <a:graphic>
          <a:graphicData uri="http://schemas.openxmlformats.org/drawingml/2006/table">
            <a:tbl>
              <a:tblPr/>
              <a:tblGrid>
                <a:gridCol w="1905000"/>
                <a:gridCol w="1066800"/>
                <a:gridCol w="990600"/>
                <a:gridCol w="1143000"/>
                <a:gridCol w="1219200"/>
                <a:gridCol w="1295400"/>
              </a:tblGrid>
              <a:tr h="2998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Times New Roman" charset="0"/>
                        </a:rPr>
                        <a:t>DOE/NAECA Efficiency</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Times New Roman" charset="0"/>
                        </a:rPr>
                        <a:t>7.7 HSPF</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cap="none" normalizeH="0" baseline="0" dirty="0" smtClean="0">
                          <a:ln>
                            <a:noFill/>
                          </a:ln>
                          <a:solidFill>
                            <a:schemeClr val="tx1"/>
                          </a:solidFill>
                          <a:effectLst/>
                          <a:latin typeface="Times New Roman" charset="0"/>
                        </a:rPr>
                        <a:t>9.0 HSPF</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Times New Roman" charset="0"/>
                        </a:rPr>
                        <a:t>99 AFUE</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Times New Roman" charset="0"/>
                        </a:rPr>
                        <a:t>80 AFUE</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Times New Roman" charset="0"/>
                        </a:rPr>
                        <a:t>94 AFUE</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Times New Roman" charset="0"/>
                        </a:rPr>
                        <a:t>Full-Fuel-Cycle Energy Use  per Year*</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Times New Roman" charset="0"/>
                        </a:rPr>
                        <a:t>97 MMBtu</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Times New Roman" charset="0"/>
                        </a:rPr>
                        <a:t>89 MMBtu</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Times New Roman" charset="0"/>
                        </a:rPr>
                        <a:t>155 MMBtu</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Times New Roman" charset="0"/>
                        </a:rPr>
                        <a:t>69 MMBtu</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Times New Roman" charset="0"/>
                        </a:rPr>
                        <a:t>52 MMBtu</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Times New Roman" charset="0"/>
                        </a:rPr>
                        <a:t>CO</a:t>
                      </a:r>
                      <a:r>
                        <a:rPr kumimoji="0" lang="en-US" sz="1300" b="0" i="0" u="none" strike="noStrike" cap="none" normalizeH="0" baseline="-25000" dirty="0" smtClean="0">
                          <a:ln>
                            <a:noFill/>
                          </a:ln>
                          <a:solidFill>
                            <a:schemeClr val="tx1"/>
                          </a:solidFill>
                          <a:effectLst/>
                          <a:latin typeface="Times New Roman" charset="0"/>
                        </a:rPr>
                        <a:t>2</a:t>
                      </a:r>
                      <a:r>
                        <a:rPr kumimoji="0" lang="en-US" sz="1300" b="0" i="0" u="none" strike="noStrike" cap="none" normalizeH="0" baseline="0" dirty="0" smtClean="0">
                          <a:ln>
                            <a:noFill/>
                          </a:ln>
                          <a:solidFill>
                            <a:schemeClr val="tx1"/>
                          </a:solidFill>
                          <a:effectLst/>
                          <a:latin typeface="Times New Roman" charset="0"/>
                        </a:rPr>
                        <a:t>e** Emissions/Yr*</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Times New Roman" charset="0"/>
                        </a:rPr>
                        <a:t>5.7 Metric Tons</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Times New Roman" charset="0"/>
                        </a:rPr>
                        <a:t>5.2 Metric Tons</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Times New Roman" charset="0"/>
                        </a:rPr>
                        <a:t>9.0 Metric Tons</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Times New Roman" charset="0"/>
                        </a:rPr>
                        <a:t>4.0 Metric Tons</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Times New Roman" charset="0"/>
                        </a:rPr>
                        <a:t>2.6 Metric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Times New Roman" charset="0"/>
                        </a:rPr>
                        <a:t>Tons</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 name="Text Box 56"/>
          <p:cNvSpPr txBox="1">
            <a:spLocks noChangeArrowheads="1"/>
          </p:cNvSpPr>
          <p:nvPr/>
        </p:nvSpPr>
        <p:spPr bwMode="auto">
          <a:xfrm>
            <a:off x="2752725" y="4323330"/>
            <a:ext cx="1620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a:t>Electric Heat Pump </a:t>
            </a:r>
          </a:p>
        </p:txBody>
      </p:sp>
      <p:sp>
        <p:nvSpPr>
          <p:cNvPr id="24" name="Text Box 57"/>
          <p:cNvSpPr txBox="1">
            <a:spLocks noChangeArrowheads="1"/>
          </p:cNvSpPr>
          <p:nvPr/>
        </p:nvSpPr>
        <p:spPr bwMode="auto">
          <a:xfrm>
            <a:off x="4810125" y="3942330"/>
            <a:ext cx="9556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400" dirty="0"/>
              <a:t>Electric</a:t>
            </a:r>
          </a:p>
          <a:p>
            <a:pPr algn="ctr">
              <a:spcBef>
                <a:spcPct val="0"/>
              </a:spcBef>
              <a:buFontTx/>
              <a:buNone/>
            </a:pPr>
            <a:r>
              <a:rPr lang="en-US" altLang="en-US" sz="1400" dirty="0"/>
              <a:t>Resistance</a:t>
            </a:r>
          </a:p>
          <a:p>
            <a:pPr algn="ctr">
              <a:spcBef>
                <a:spcPct val="0"/>
              </a:spcBef>
              <a:buFontTx/>
              <a:buNone/>
            </a:pPr>
            <a:r>
              <a:rPr lang="en-US" altLang="en-US" sz="1400" u="sng" dirty="0"/>
              <a:t>Furnace</a:t>
            </a:r>
          </a:p>
        </p:txBody>
      </p:sp>
      <p:sp>
        <p:nvSpPr>
          <p:cNvPr id="25" name="Text Box 59"/>
          <p:cNvSpPr txBox="1">
            <a:spLocks noChangeArrowheads="1"/>
          </p:cNvSpPr>
          <p:nvPr/>
        </p:nvSpPr>
        <p:spPr bwMode="auto">
          <a:xfrm>
            <a:off x="6181725" y="4323330"/>
            <a:ext cx="1657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u="sng" dirty="0"/>
              <a:t>Natural Gas Furnace</a:t>
            </a:r>
          </a:p>
        </p:txBody>
      </p:sp>
      <p:sp>
        <p:nvSpPr>
          <p:cNvPr id="26" name="Text Box 79"/>
          <p:cNvSpPr txBox="1">
            <a:spLocks noChangeArrowheads="1"/>
          </p:cNvSpPr>
          <p:nvPr/>
        </p:nvSpPr>
        <p:spPr bwMode="auto">
          <a:xfrm>
            <a:off x="695325" y="6095206"/>
            <a:ext cx="7572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None/>
            </a:pPr>
            <a:r>
              <a:rPr lang="en-US" altLang="en-US" sz="1000" dirty="0" smtClean="0"/>
              <a:t>Source AGA; *Excludes </a:t>
            </a:r>
            <a:r>
              <a:rPr lang="en-US" altLang="en-US" sz="1000" dirty="0"/>
              <a:t>A/C </a:t>
            </a:r>
            <a:r>
              <a:rPr lang="en-US" altLang="en-US" sz="1000" dirty="0" smtClean="0"/>
              <a:t>operations; ** </a:t>
            </a:r>
            <a:r>
              <a:rPr lang="en-US" altLang="en-US" sz="1000" dirty="0"/>
              <a:t>Includes greenhouse gas impact from unburned </a:t>
            </a:r>
            <a:r>
              <a:rPr lang="en-US" altLang="en-US" sz="1000" dirty="0" smtClean="0"/>
              <a:t>methane</a:t>
            </a:r>
            <a:endParaRPr lang="en-US" altLang="en-US" sz="1000" dirty="0"/>
          </a:p>
        </p:txBody>
      </p:sp>
    </p:spTree>
    <p:extLst>
      <p:ext uri="{BB962C8B-B14F-4D97-AF65-F5344CB8AC3E}">
        <p14:creationId xmlns:p14="http://schemas.microsoft.com/office/powerpoint/2010/main" val="14905331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16-GRP-Board Strategy Session Template">
  <a:themeElements>
    <a:clrScheme name="Spire Color Theme">
      <a:dk1>
        <a:srgbClr val="666666"/>
      </a:dk1>
      <a:lt1>
        <a:srgbClr val="FFFFFF"/>
      </a:lt1>
      <a:dk2>
        <a:srgbClr val="666666"/>
      </a:dk2>
      <a:lt2>
        <a:srgbClr val="FFFFFF"/>
      </a:lt2>
      <a:accent1>
        <a:srgbClr val="E87322"/>
      </a:accent1>
      <a:accent2>
        <a:srgbClr val="979797"/>
      </a:accent2>
      <a:accent3>
        <a:srgbClr val="250E62"/>
      </a:accent3>
      <a:accent4>
        <a:srgbClr val="666666"/>
      </a:accent4>
      <a:accent5>
        <a:srgbClr val="D7D7D7"/>
      </a:accent5>
      <a:accent6>
        <a:srgbClr val="B5B5B5"/>
      </a:accent6>
      <a:hlink>
        <a:srgbClr val="E87322"/>
      </a:hlink>
      <a:folHlink>
        <a:srgbClr val="250E62"/>
      </a:folHlink>
    </a:clrScheme>
    <a:fontScheme name="Spire font them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defPPr>
      </a:lstStyle>
      <a:style>
        <a:lnRef idx="1">
          <a:schemeClr val="accent1"/>
        </a:lnRef>
        <a:fillRef idx="3">
          <a:schemeClr val="accent1"/>
        </a:fillRef>
        <a:effectRef idx="2">
          <a:schemeClr val="accent1"/>
        </a:effectRef>
        <a:fontRef idx="minor">
          <a:schemeClr val="lt1"/>
        </a:fontRef>
      </a:style>
    </a:spDef>
    <a:lnDef>
      <a:spPr>
        <a:ln w="9525" cmpd="sng">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defRPr sz="14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5024</TotalTime>
  <Words>3836</Words>
  <Application>Microsoft Macintosh PowerPoint</Application>
  <PresentationFormat>Letter Paper (8.5x11 in)</PresentationFormat>
  <Paragraphs>302</Paragraphs>
  <Slides>21</Slides>
  <Notes>21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Calibri</vt:lpstr>
      <vt:lpstr>Georgia</vt:lpstr>
      <vt:lpstr>Times New Roman</vt:lpstr>
      <vt:lpstr>Arial</vt:lpstr>
      <vt:lpstr>16-GRP-Board Strategy Session Template</vt:lpstr>
      <vt:lpstr>Clip</vt:lpstr>
      <vt:lpstr>DOE Furnace Rule</vt:lpstr>
      <vt:lpstr>Natural Gas Heating</vt:lpstr>
      <vt:lpstr>New Furnace Standards</vt:lpstr>
      <vt:lpstr>PowerPoint Presentation</vt:lpstr>
      <vt:lpstr>PowerPoint Presentation</vt:lpstr>
      <vt:lpstr>THESE CHANGES COULD IMPOSE SIGNIFICANT COSTS, driving homeowners away from natural gas to alternative fuel heating systems that could be ultimately less efficient and less cost effective</vt:lpstr>
      <vt:lpstr>Burden on Consumers</vt:lpstr>
      <vt:lpstr>Higher Operating Costs</vt:lpstr>
      <vt:lpstr>Increased Emissions</vt:lpstr>
      <vt:lpstr>PowerPoint Presentation</vt:lpstr>
      <vt:lpstr>Negative Impact on Low Income Communities</vt:lpstr>
      <vt:lpstr>DOE’s TECHNICAL ANALYSIS CONTAINS CRITICAL FLAWS</vt:lpstr>
      <vt:lpstr>DOE’s Technical Analysis is Flawed</vt:lpstr>
      <vt:lpstr>Fuel Switching May Occur</vt:lpstr>
      <vt:lpstr>Furnace Standard Background</vt:lpstr>
      <vt:lpstr>DOE’s Analyses Produced Different Results</vt:lpstr>
      <vt:lpstr>NATURAL GAS IS EFFICIENT When used directly in homes or businesses, natural gas is extraordinarily efficient and emits fewer greenhouse gas emissions than other leading energy choices</vt:lpstr>
      <vt:lpstr>Direct Use of Natural Gas </vt:lpstr>
      <vt:lpstr>PowerPoint Presentation</vt:lpstr>
      <vt:lpstr>Summary of Points</vt:lpstr>
      <vt:lpstr>Spire is committed to promoting comprehensive, customer-focused and  cost-effective approaches to increasing energy efficiency</vt:lpstr>
    </vt:vector>
  </TitlesOfParts>
  <Company>Interbrand NY</Company>
  <LinksUpToDate>false</LinksUpToDate>
  <SharedDoc>false</SharedDoc>
  <HyperlinkBase/>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Spire PowerPoint Template</dc:title>
  <dc:creator>Interbrand NY</dc:creator>
  <dc:description>January 2016</dc:description>
  <cp:lastModifiedBy>Nicole Haslup</cp:lastModifiedBy>
  <cp:revision>430</cp:revision>
  <cp:lastPrinted>2016-03-31T21:52:29Z</cp:lastPrinted>
  <dcterms:created xsi:type="dcterms:W3CDTF">2015-12-10T19:18:47Z</dcterms:created>
  <dcterms:modified xsi:type="dcterms:W3CDTF">2016-11-14T15:18:26Z</dcterms:modified>
</cp:coreProperties>
</file>